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334" r:id="rId4"/>
    <p:sldId id="259" r:id="rId5"/>
    <p:sldId id="333" r:id="rId6"/>
    <p:sldId id="335" r:id="rId7"/>
    <p:sldId id="336" r:id="rId8"/>
    <p:sldId id="338" r:id="rId9"/>
    <p:sldId id="260" r:id="rId10"/>
    <p:sldId id="272" r:id="rId11"/>
    <p:sldId id="274" r:id="rId12"/>
    <p:sldId id="275" r:id="rId13"/>
    <p:sldId id="277" r:id="rId14"/>
    <p:sldId id="278" r:id="rId15"/>
    <p:sldId id="279" r:id="rId16"/>
    <p:sldId id="280" r:id="rId17"/>
    <p:sldId id="339" r:id="rId18"/>
    <p:sldId id="340" r:id="rId19"/>
    <p:sldId id="341" r:id="rId20"/>
    <p:sldId id="281" r:id="rId21"/>
    <p:sldId id="287" r:id="rId22"/>
    <p:sldId id="289" r:id="rId23"/>
    <p:sldId id="290" r:id="rId24"/>
    <p:sldId id="325" r:id="rId25"/>
    <p:sldId id="344" r:id="rId26"/>
    <p:sldId id="343" r:id="rId27"/>
    <p:sldId id="342" r:id="rId28"/>
    <p:sldId id="345" r:id="rId29"/>
    <p:sldId id="350" r:id="rId30"/>
    <p:sldId id="347" r:id="rId31"/>
    <p:sldId id="262" r:id="rId32"/>
    <p:sldId id="348" r:id="rId33"/>
    <p:sldId id="349" r:id="rId34"/>
    <p:sldId id="264" r:id="rId3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69" autoAdjust="0"/>
    <p:restoredTop sz="94660"/>
  </p:normalViewPr>
  <p:slideViewPr>
    <p:cSldViewPr snapToGrid="0">
      <p:cViewPr varScale="1">
        <p:scale>
          <a:sx n="72" d="100"/>
          <a:sy n="72"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12700" cap="flat" cmpd="sng" algn="ctr">
              <a:solidFill>
                <a:schemeClr val="dk1"/>
              </a:solidFill>
              <a:prstDash val="solid"/>
              <a:miter lim="800000"/>
            </a:ln>
            <a:effectLst/>
          </c:spPr>
          <c:marker>
            <c:symbol val="circle"/>
            <c:size val="5"/>
            <c:spPr>
              <a:solidFill>
                <a:schemeClr val="lt1"/>
              </a:solidFill>
              <a:ln w="12700" cap="flat" cmpd="sng" algn="ctr">
                <a:solidFill>
                  <a:schemeClr val="dk1"/>
                </a:solidFill>
                <a:prstDash val="solid"/>
                <a:miter lim="800000"/>
              </a:ln>
              <a:effectLst/>
            </c:spPr>
          </c:marker>
          <c:xVal>
            <c:numRef>
              <c:f>Hoja1!$F$20:$F$24</c:f>
              <c:numCache>
                <c:formatCode>General</c:formatCode>
                <c:ptCount val="5"/>
                <c:pt idx="0">
                  <c:v>0</c:v>
                </c:pt>
                <c:pt idx="1">
                  <c:v>25</c:v>
                </c:pt>
                <c:pt idx="2">
                  <c:v>50</c:v>
                </c:pt>
                <c:pt idx="3">
                  <c:v>80</c:v>
                </c:pt>
                <c:pt idx="4">
                  <c:v>100</c:v>
                </c:pt>
              </c:numCache>
            </c:numRef>
          </c:xVal>
          <c:yVal>
            <c:numRef>
              <c:f>Hoja1!$D$20:$D$24</c:f>
              <c:numCache>
                <c:formatCode>General</c:formatCode>
                <c:ptCount val="5"/>
                <c:pt idx="0">
                  <c:v>0.4</c:v>
                </c:pt>
                <c:pt idx="1">
                  <c:v>0.4</c:v>
                </c:pt>
                <c:pt idx="2">
                  <c:v>1.1499999999999999</c:v>
                </c:pt>
                <c:pt idx="3">
                  <c:v>1.1499999999999999</c:v>
                </c:pt>
                <c:pt idx="4">
                  <c:v>0.35</c:v>
                </c:pt>
              </c:numCache>
            </c:numRef>
          </c:yVal>
          <c:smooth val="0"/>
          <c:extLst>
            <c:ext xmlns:c16="http://schemas.microsoft.com/office/drawing/2014/chart" uri="{C3380CC4-5D6E-409C-BE32-E72D297353CC}">
              <c16:uniqueId val="{00000000-FE76-4698-BFEF-2869E159AF7C}"/>
            </c:ext>
          </c:extLst>
        </c:ser>
        <c:dLbls>
          <c:showLegendKey val="0"/>
          <c:showVal val="0"/>
          <c:showCatName val="0"/>
          <c:showSerName val="0"/>
          <c:showPercent val="0"/>
          <c:showBubbleSize val="0"/>
        </c:dLbls>
        <c:axId val="1291863679"/>
        <c:axId val="1288217023"/>
      </c:scatterChart>
      <c:valAx>
        <c:axId val="1291863679"/>
        <c:scaling>
          <c:orientation val="minMax"/>
          <c:max val="1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2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r>
                  <a:rPr lang="en-US" sz="1200">
                    <a:solidFill>
                      <a:schemeClr val="tx1">
                        <a:lumMod val="95000"/>
                        <a:lumOff val="5000"/>
                      </a:schemeClr>
                    </a:solidFill>
                    <a:latin typeface="Times New Roman" panose="02020603050405020304" pitchFamily="18" charset="0"/>
                    <a:cs typeface="Times New Roman" panose="02020603050405020304" pitchFamily="18" charset="0"/>
                  </a:rPr>
                  <a:t>Días</a:t>
                </a:r>
                <a:r>
                  <a:rPr lang="en-US" sz="1200" baseline="0">
                    <a:solidFill>
                      <a:schemeClr val="tx1">
                        <a:lumMod val="95000"/>
                        <a:lumOff val="5000"/>
                      </a:schemeClr>
                    </a:solidFill>
                    <a:latin typeface="Times New Roman" panose="02020603050405020304" pitchFamily="18" charset="0"/>
                    <a:cs typeface="Times New Roman" panose="02020603050405020304" pitchFamily="18" charset="0"/>
                  </a:rPr>
                  <a:t> de cultivo</a:t>
                </a:r>
                <a:endParaRPr lang="en-US" sz="1200">
                  <a:solidFill>
                    <a:schemeClr val="tx1">
                      <a:lumMod val="95000"/>
                      <a:lumOff val="5000"/>
                    </a:schemeClr>
                  </a:solidFill>
                  <a:latin typeface="Times New Roman" panose="02020603050405020304" pitchFamily="18" charset="0"/>
                  <a:cs typeface="Times New Roman" panose="02020603050405020304" pitchFamily="18" charset="0"/>
                </a:endParaRPr>
              </a:p>
            </c:rich>
          </c:tx>
          <c:layout>
            <c:manualLayout>
              <c:xMode val="edge"/>
              <c:yMode val="edge"/>
              <c:x val="0.447908573928259"/>
              <c:y val="0.8925692621755614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8217023"/>
        <c:crosses val="autoZero"/>
        <c:crossBetween val="midCat"/>
        <c:majorUnit val="10"/>
      </c:valAx>
      <c:valAx>
        <c:axId val="1288217023"/>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r>
                  <a:rPr lang="en-US" sz="1200">
                    <a:solidFill>
                      <a:schemeClr val="tx1">
                        <a:lumMod val="95000"/>
                        <a:lumOff val="5000"/>
                      </a:schemeClr>
                    </a:solidFill>
                    <a:latin typeface="Times New Roman" panose="02020603050405020304" pitchFamily="18" charset="0"/>
                    <a:cs typeface="Times New Roman" panose="02020603050405020304" pitchFamily="18" charset="0"/>
                  </a:rPr>
                  <a:t>Kc</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1863679"/>
        <c:crosses val="autoZero"/>
        <c:crossBetween val="midCat"/>
        <c:majorUnit val="0.1"/>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97C913-00AE-495F-9A00-6CBD27B6A6D2}"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endParaRPr lang="es-ES"/>
        </a:p>
      </dgm:t>
    </dgm:pt>
    <dgm:pt modelId="{6F4CDCAE-5CC9-433E-8853-866E40557C6B}">
      <dgm:prSet phldrT="[Texto]" custT="1"/>
      <dgm:spPr>
        <a:solidFill>
          <a:schemeClr val="accent1">
            <a:lumMod val="60000"/>
            <a:lumOff val="40000"/>
          </a:schemeClr>
        </a:solidFill>
      </dgm:spPr>
      <dgm:t>
        <a:bodyPr/>
        <a:lstStyle/>
        <a:p>
          <a:r>
            <a:rPr lang="es-ES" sz="2000" b="1" dirty="0"/>
            <a:t>Normativa legal</a:t>
          </a:r>
        </a:p>
      </dgm:t>
    </dgm:pt>
    <dgm:pt modelId="{B001B7FA-64ED-4808-9ED5-76F345F518FC}" type="parTrans" cxnId="{40E43A77-9F8D-49C2-ADC6-90A16AB4DEBC}">
      <dgm:prSet/>
      <dgm:spPr/>
      <dgm:t>
        <a:bodyPr/>
        <a:lstStyle/>
        <a:p>
          <a:endParaRPr lang="es-ES"/>
        </a:p>
      </dgm:t>
    </dgm:pt>
    <dgm:pt modelId="{3E543502-9D2A-427B-B52E-38691169A450}" type="sibTrans" cxnId="{40E43A77-9F8D-49C2-ADC6-90A16AB4DEBC}">
      <dgm:prSet/>
      <dgm:spPr/>
      <dgm:t>
        <a:bodyPr/>
        <a:lstStyle/>
        <a:p>
          <a:endParaRPr lang="es-ES"/>
        </a:p>
      </dgm:t>
    </dgm:pt>
    <dgm:pt modelId="{8F30DB44-305B-4BAE-9741-C0AD794F54C5}">
      <dgm:prSet phldrT="[Texto]" custT="1"/>
      <dgm:spPr/>
      <dgm:t>
        <a:bodyPr/>
        <a:lstStyle/>
        <a:p>
          <a:r>
            <a:rPr lang="es-ES" sz="1800" dirty="0"/>
            <a:t>Agua: elemento vital para la naturaleza y la existencia de seres humanos</a:t>
          </a:r>
        </a:p>
      </dgm:t>
    </dgm:pt>
    <dgm:pt modelId="{69219383-A021-4810-AABF-C9ADDA983A3E}" type="parTrans" cxnId="{BDDF8ADB-EC90-4511-A31A-DFAEF00715C8}">
      <dgm:prSet/>
      <dgm:spPr/>
      <dgm:t>
        <a:bodyPr/>
        <a:lstStyle/>
        <a:p>
          <a:endParaRPr lang="es-ES"/>
        </a:p>
      </dgm:t>
    </dgm:pt>
    <dgm:pt modelId="{9D346340-33DC-431D-BD77-39104A5D2E5D}" type="sibTrans" cxnId="{BDDF8ADB-EC90-4511-A31A-DFAEF00715C8}">
      <dgm:prSet/>
      <dgm:spPr/>
      <dgm:t>
        <a:bodyPr/>
        <a:lstStyle/>
        <a:p>
          <a:endParaRPr lang="es-ES"/>
        </a:p>
      </dgm:t>
    </dgm:pt>
    <dgm:pt modelId="{E1FF0757-DF02-4516-9999-0F51218F4A37}">
      <dgm:prSet phldrT="[Texto]" custT="1"/>
      <dgm:spPr/>
      <dgm:t>
        <a:bodyPr/>
        <a:lstStyle/>
        <a:p>
          <a:r>
            <a:rPr lang="es-ES" sz="1800" dirty="0"/>
            <a:t>Gestión, preservación y conservación del agua</a:t>
          </a:r>
        </a:p>
      </dgm:t>
    </dgm:pt>
    <dgm:pt modelId="{F5F8E71F-F903-483F-9747-C7B96628DA52}" type="parTrans" cxnId="{89F4BD93-F6CD-415B-B532-8A2C3DC86E6A}">
      <dgm:prSet/>
      <dgm:spPr/>
      <dgm:t>
        <a:bodyPr/>
        <a:lstStyle/>
        <a:p>
          <a:endParaRPr lang="es-ES"/>
        </a:p>
      </dgm:t>
    </dgm:pt>
    <dgm:pt modelId="{D938D500-0E82-4586-AF62-7B03118B6252}" type="sibTrans" cxnId="{89F4BD93-F6CD-415B-B532-8A2C3DC86E6A}">
      <dgm:prSet/>
      <dgm:spPr/>
      <dgm:t>
        <a:bodyPr/>
        <a:lstStyle/>
        <a:p>
          <a:endParaRPr lang="es-ES"/>
        </a:p>
      </dgm:t>
    </dgm:pt>
    <dgm:pt modelId="{7621F8A9-FECB-413F-8AD4-DD5BDFC6658F}">
      <dgm:prSet phldrT="[Texto]"/>
      <dgm:spPr/>
      <dgm:t>
        <a:bodyPr/>
        <a:lstStyle/>
        <a:p>
          <a:r>
            <a:rPr lang="es-ES" dirty="0"/>
            <a:t>El riego y drenaje deben garantizar la calidad y cantidad de agua</a:t>
          </a:r>
        </a:p>
      </dgm:t>
    </dgm:pt>
    <dgm:pt modelId="{74BD64DC-671D-4405-AD51-FAAAF38FC782}" type="parTrans" cxnId="{284044D0-5009-4ED6-9A55-5415AA08187D}">
      <dgm:prSet/>
      <dgm:spPr/>
      <dgm:t>
        <a:bodyPr/>
        <a:lstStyle/>
        <a:p>
          <a:endParaRPr lang="en-US"/>
        </a:p>
      </dgm:t>
    </dgm:pt>
    <dgm:pt modelId="{DCF25827-FBD4-449D-B705-AA29F7E2CB59}" type="sibTrans" cxnId="{284044D0-5009-4ED6-9A55-5415AA08187D}">
      <dgm:prSet/>
      <dgm:spPr/>
      <dgm:t>
        <a:bodyPr/>
        <a:lstStyle/>
        <a:p>
          <a:endParaRPr lang="en-US"/>
        </a:p>
      </dgm:t>
    </dgm:pt>
    <dgm:pt modelId="{019D5D7F-848F-43D9-86E1-6DBB9DA347EA}">
      <dgm:prSet phldrT="[Texto]"/>
      <dgm:spPr/>
      <dgm:t>
        <a:bodyPr/>
        <a:lstStyle/>
        <a:p>
          <a:r>
            <a:rPr lang="es-ES" dirty="0"/>
            <a:t>Impulsar la modernización y tecnificación del riego</a:t>
          </a:r>
        </a:p>
      </dgm:t>
    </dgm:pt>
    <dgm:pt modelId="{FB315BC2-3B2D-4743-957D-B4A515EBA876}" type="parTrans" cxnId="{7D719D0D-BC05-4E83-93D1-07C83567B588}">
      <dgm:prSet/>
      <dgm:spPr/>
      <dgm:t>
        <a:bodyPr/>
        <a:lstStyle/>
        <a:p>
          <a:endParaRPr lang="en-US"/>
        </a:p>
      </dgm:t>
    </dgm:pt>
    <dgm:pt modelId="{FE3B526B-4C9B-4396-ABE7-31B6354520FE}" type="sibTrans" cxnId="{7D719D0D-BC05-4E83-93D1-07C83567B588}">
      <dgm:prSet/>
      <dgm:spPr/>
      <dgm:t>
        <a:bodyPr/>
        <a:lstStyle/>
        <a:p>
          <a:endParaRPr lang="en-US"/>
        </a:p>
      </dgm:t>
    </dgm:pt>
    <dgm:pt modelId="{F3CF9CFC-B4AD-40F5-8A44-70AC753061E1}" type="pres">
      <dgm:prSet presAssocID="{5997C913-00AE-495F-9A00-6CBD27B6A6D2}" presName="Name0" presStyleCnt="0">
        <dgm:presLayoutVars>
          <dgm:chPref val="1"/>
          <dgm:dir/>
          <dgm:animOne val="branch"/>
          <dgm:animLvl val="lvl"/>
          <dgm:resizeHandles val="exact"/>
        </dgm:presLayoutVars>
      </dgm:prSet>
      <dgm:spPr/>
    </dgm:pt>
    <dgm:pt modelId="{23D022DF-C637-428E-9473-E0900AD36BD0}" type="pres">
      <dgm:prSet presAssocID="{6F4CDCAE-5CC9-433E-8853-866E40557C6B}" presName="root1" presStyleCnt="0"/>
      <dgm:spPr/>
    </dgm:pt>
    <dgm:pt modelId="{C32DB948-DC4C-472C-B111-04B98DA3317D}" type="pres">
      <dgm:prSet presAssocID="{6F4CDCAE-5CC9-433E-8853-866E40557C6B}" presName="LevelOneTextNode" presStyleLbl="node0" presStyleIdx="0" presStyleCnt="1" custAng="5400000" custScaleY="34699" custLinFactNeighborX="-5407" custLinFactNeighborY="-9067">
        <dgm:presLayoutVars>
          <dgm:chPref val="3"/>
        </dgm:presLayoutVars>
      </dgm:prSet>
      <dgm:spPr/>
    </dgm:pt>
    <dgm:pt modelId="{9FF64E3E-462A-4FE2-BF9E-7B244AFC589B}" type="pres">
      <dgm:prSet presAssocID="{6F4CDCAE-5CC9-433E-8853-866E40557C6B}" presName="level2hierChild" presStyleCnt="0"/>
      <dgm:spPr/>
    </dgm:pt>
    <dgm:pt modelId="{A325B1B2-42F2-491D-9A17-7C05F982AA99}" type="pres">
      <dgm:prSet presAssocID="{69219383-A021-4810-AABF-C9ADDA983A3E}" presName="conn2-1" presStyleLbl="parChTrans1D2" presStyleIdx="0" presStyleCnt="4"/>
      <dgm:spPr/>
    </dgm:pt>
    <dgm:pt modelId="{0A9A7424-E91D-420A-971C-335DDAAC8D10}" type="pres">
      <dgm:prSet presAssocID="{69219383-A021-4810-AABF-C9ADDA983A3E}" presName="connTx" presStyleLbl="parChTrans1D2" presStyleIdx="0" presStyleCnt="4"/>
      <dgm:spPr/>
    </dgm:pt>
    <dgm:pt modelId="{B6156560-F662-40AD-893D-6B62AA8DA1E4}" type="pres">
      <dgm:prSet presAssocID="{8F30DB44-305B-4BAE-9741-C0AD794F54C5}" presName="root2" presStyleCnt="0"/>
      <dgm:spPr/>
    </dgm:pt>
    <dgm:pt modelId="{8C8BB5DD-E99F-4FA9-8B17-41588AFACA7E}" type="pres">
      <dgm:prSet presAssocID="{8F30DB44-305B-4BAE-9741-C0AD794F54C5}" presName="LevelTwoTextNode" presStyleLbl="node2" presStyleIdx="0" presStyleCnt="4" custScaleY="71889" custLinFactNeighborX="46425" custLinFactNeighborY="-77402">
        <dgm:presLayoutVars>
          <dgm:chPref val="3"/>
        </dgm:presLayoutVars>
      </dgm:prSet>
      <dgm:spPr/>
    </dgm:pt>
    <dgm:pt modelId="{A18AF8B6-43CE-46FF-889B-D7FED6FFA34C}" type="pres">
      <dgm:prSet presAssocID="{8F30DB44-305B-4BAE-9741-C0AD794F54C5}" presName="level3hierChild" presStyleCnt="0"/>
      <dgm:spPr/>
    </dgm:pt>
    <dgm:pt modelId="{BF49E625-B9B1-4CB8-B93E-7D725FB88655}" type="pres">
      <dgm:prSet presAssocID="{F5F8E71F-F903-483F-9747-C7B96628DA52}" presName="conn2-1" presStyleLbl="parChTrans1D2" presStyleIdx="1" presStyleCnt="4"/>
      <dgm:spPr/>
    </dgm:pt>
    <dgm:pt modelId="{7B1BF2DD-BED0-4E17-8C71-20427B59BE91}" type="pres">
      <dgm:prSet presAssocID="{F5F8E71F-F903-483F-9747-C7B96628DA52}" presName="connTx" presStyleLbl="parChTrans1D2" presStyleIdx="1" presStyleCnt="4"/>
      <dgm:spPr/>
    </dgm:pt>
    <dgm:pt modelId="{6FAE8AA7-5ABB-4B97-834A-CD8724A65591}" type="pres">
      <dgm:prSet presAssocID="{E1FF0757-DF02-4516-9999-0F51218F4A37}" presName="root2" presStyleCnt="0"/>
      <dgm:spPr/>
    </dgm:pt>
    <dgm:pt modelId="{ECE63A84-E5BD-460C-BC5D-399DBB697557}" type="pres">
      <dgm:prSet presAssocID="{E1FF0757-DF02-4516-9999-0F51218F4A37}" presName="LevelTwoTextNode" presStyleLbl="node2" presStyleIdx="1" presStyleCnt="4" custScaleY="71889" custLinFactNeighborX="44989" custLinFactNeighborY="-56432">
        <dgm:presLayoutVars>
          <dgm:chPref val="3"/>
        </dgm:presLayoutVars>
      </dgm:prSet>
      <dgm:spPr/>
    </dgm:pt>
    <dgm:pt modelId="{022B833C-A758-4A7E-BD46-EE457B0B0EEB}" type="pres">
      <dgm:prSet presAssocID="{E1FF0757-DF02-4516-9999-0F51218F4A37}" presName="level3hierChild" presStyleCnt="0"/>
      <dgm:spPr/>
    </dgm:pt>
    <dgm:pt modelId="{8B4BAD6C-4439-4418-8F6A-F55FCC7ED099}" type="pres">
      <dgm:prSet presAssocID="{FB315BC2-3B2D-4743-957D-B4A515EBA876}" presName="conn2-1" presStyleLbl="parChTrans1D2" presStyleIdx="2" presStyleCnt="4"/>
      <dgm:spPr/>
    </dgm:pt>
    <dgm:pt modelId="{BF5EFFE0-C66C-40AC-91CE-CC4A5BE2C6F0}" type="pres">
      <dgm:prSet presAssocID="{FB315BC2-3B2D-4743-957D-B4A515EBA876}" presName="connTx" presStyleLbl="parChTrans1D2" presStyleIdx="2" presStyleCnt="4"/>
      <dgm:spPr/>
    </dgm:pt>
    <dgm:pt modelId="{BCD01835-35A0-4D03-AA50-43CC7B612342}" type="pres">
      <dgm:prSet presAssocID="{019D5D7F-848F-43D9-86E1-6DBB9DA347EA}" presName="root2" presStyleCnt="0"/>
      <dgm:spPr/>
    </dgm:pt>
    <dgm:pt modelId="{303CF310-D31F-415A-9011-8CFE904C3867}" type="pres">
      <dgm:prSet presAssocID="{019D5D7F-848F-43D9-86E1-6DBB9DA347EA}" presName="LevelTwoTextNode" presStyleLbl="node2" presStyleIdx="2" presStyleCnt="4" custScaleY="71889" custLinFactNeighborX="45651" custLinFactNeighborY="-30387">
        <dgm:presLayoutVars>
          <dgm:chPref val="3"/>
        </dgm:presLayoutVars>
      </dgm:prSet>
      <dgm:spPr/>
    </dgm:pt>
    <dgm:pt modelId="{04713EB4-5D51-40FC-8975-A516DBC8FEAC}" type="pres">
      <dgm:prSet presAssocID="{019D5D7F-848F-43D9-86E1-6DBB9DA347EA}" presName="level3hierChild" presStyleCnt="0"/>
      <dgm:spPr/>
    </dgm:pt>
    <dgm:pt modelId="{458143BF-6888-40A0-81BA-6C05B5F38148}" type="pres">
      <dgm:prSet presAssocID="{74BD64DC-671D-4405-AD51-FAAAF38FC782}" presName="conn2-1" presStyleLbl="parChTrans1D2" presStyleIdx="3" presStyleCnt="4"/>
      <dgm:spPr/>
    </dgm:pt>
    <dgm:pt modelId="{6F58F4BE-DA41-472E-9D7B-CD30CAB28284}" type="pres">
      <dgm:prSet presAssocID="{74BD64DC-671D-4405-AD51-FAAAF38FC782}" presName="connTx" presStyleLbl="parChTrans1D2" presStyleIdx="3" presStyleCnt="4"/>
      <dgm:spPr/>
    </dgm:pt>
    <dgm:pt modelId="{71D643AF-09E4-4618-9C7C-011BF200462F}" type="pres">
      <dgm:prSet presAssocID="{7621F8A9-FECB-413F-8AD4-DD5BDFC6658F}" presName="root2" presStyleCnt="0"/>
      <dgm:spPr/>
    </dgm:pt>
    <dgm:pt modelId="{7B1A31FD-A8A2-44A1-B454-F9133D528CC8}" type="pres">
      <dgm:prSet presAssocID="{7621F8A9-FECB-413F-8AD4-DD5BDFC6658F}" presName="LevelTwoTextNode" presStyleLbl="node2" presStyleIdx="3" presStyleCnt="4" custScaleY="71889" custLinFactNeighborX="44989" custLinFactNeighborY="13023">
        <dgm:presLayoutVars>
          <dgm:chPref val="3"/>
        </dgm:presLayoutVars>
      </dgm:prSet>
      <dgm:spPr/>
    </dgm:pt>
    <dgm:pt modelId="{3F128DC5-7F0A-4C7B-B872-9A6CCF585655}" type="pres">
      <dgm:prSet presAssocID="{7621F8A9-FECB-413F-8AD4-DD5BDFC6658F}" presName="level3hierChild" presStyleCnt="0"/>
      <dgm:spPr/>
    </dgm:pt>
  </dgm:ptLst>
  <dgm:cxnLst>
    <dgm:cxn modelId="{BC3D8904-DCF6-4E50-8A5C-EBDE3FE31677}" type="presOf" srcId="{74BD64DC-671D-4405-AD51-FAAAF38FC782}" destId="{6F58F4BE-DA41-472E-9D7B-CD30CAB28284}" srcOrd="1" destOrd="0" presId="urn:microsoft.com/office/officeart/2008/layout/HorizontalMultiLevelHierarchy"/>
    <dgm:cxn modelId="{991A740A-2EE6-4145-A223-A21B8A11CBD2}" type="presOf" srcId="{69219383-A021-4810-AABF-C9ADDA983A3E}" destId="{A325B1B2-42F2-491D-9A17-7C05F982AA99}" srcOrd="0" destOrd="0" presId="urn:microsoft.com/office/officeart/2008/layout/HorizontalMultiLevelHierarchy"/>
    <dgm:cxn modelId="{18D2500B-4EC2-4A13-B8AE-E7C8A80FB7A3}" type="presOf" srcId="{5997C913-00AE-495F-9A00-6CBD27B6A6D2}" destId="{F3CF9CFC-B4AD-40F5-8A44-70AC753061E1}" srcOrd="0" destOrd="0" presId="urn:microsoft.com/office/officeart/2008/layout/HorizontalMultiLevelHierarchy"/>
    <dgm:cxn modelId="{7D719D0D-BC05-4E83-93D1-07C83567B588}" srcId="{6F4CDCAE-5CC9-433E-8853-866E40557C6B}" destId="{019D5D7F-848F-43D9-86E1-6DBB9DA347EA}" srcOrd="2" destOrd="0" parTransId="{FB315BC2-3B2D-4743-957D-B4A515EBA876}" sibTransId="{FE3B526B-4C9B-4396-ABE7-31B6354520FE}"/>
    <dgm:cxn modelId="{4892C11C-5326-4CBA-8B11-84CAD262038D}" type="presOf" srcId="{FB315BC2-3B2D-4743-957D-B4A515EBA876}" destId="{BF5EFFE0-C66C-40AC-91CE-CC4A5BE2C6F0}" srcOrd="1" destOrd="0" presId="urn:microsoft.com/office/officeart/2008/layout/HorizontalMultiLevelHierarchy"/>
    <dgm:cxn modelId="{48F9A42D-F4B9-42DE-BD78-DAEC6539A86C}" type="presOf" srcId="{69219383-A021-4810-AABF-C9ADDA983A3E}" destId="{0A9A7424-E91D-420A-971C-335DDAAC8D10}" srcOrd="1" destOrd="0" presId="urn:microsoft.com/office/officeart/2008/layout/HorizontalMultiLevelHierarchy"/>
    <dgm:cxn modelId="{B58CC85D-DA3A-449B-A4F9-168EAB9A35C6}" type="presOf" srcId="{E1FF0757-DF02-4516-9999-0F51218F4A37}" destId="{ECE63A84-E5BD-460C-BC5D-399DBB697557}" srcOrd="0" destOrd="0" presId="urn:microsoft.com/office/officeart/2008/layout/HorizontalMultiLevelHierarchy"/>
    <dgm:cxn modelId="{40E43A77-9F8D-49C2-ADC6-90A16AB4DEBC}" srcId="{5997C913-00AE-495F-9A00-6CBD27B6A6D2}" destId="{6F4CDCAE-5CC9-433E-8853-866E40557C6B}" srcOrd="0" destOrd="0" parTransId="{B001B7FA-64ED-4808-9ED5-76F345F518FC}" sibTransId="{3E543502-9D2A-427B-B52E-38691169A450}"/>
    <dgm:cxn modelId="{B938527A-BE7A-49EB-B618-006AD24522F8}" type="presOf" srcId="{FB315BC2-3B2D-4743-957D-B4A515EBA876}" destId="{8B4BAD6C-4439-4418-8F6A-F55FCC7ED099}" srcOrd="0" destOrd="0" presId="urn:microsoft.com/office/officeart/2008/layout/HorizontalMultiLevelHierarchy"/>
    <dgm:cxn modelId="{03D53288-3217-4D39-AA9F-B00B553E1D4D}" type="presOf" srcId="{6F4CDCAE-5CC9-433E-8853-866E40557C6B}" destId="{C32DB948-DC4C-472C-B111-04B98DA3317D}" srcOrd="0" destOrd="0" presId="urn:microsoft.com/office/officeart/2008/layout/HorizontalMultiLevelHierarchy"/>
    <dgm:cxn modelId="{89F4BD93-F6CD-415B-B532-8A2C3DC86E6A}" srcId="{6F4CDCAE-5CC9-433E-8853-866E40557C6B}" destId="{E1FF0757-DF02-4516-9999-0F51218F4A37}" srcOrd="1" destOrd="0" parTransId="{F5F8E71F-F903-483F-9747-C7B96628DA52}" sibTransId="{D938D500-0E82-4586-AF62-7B03118B6252}"/>
    <dgm:cxn modelId="{DBEB919E-BFF2-4F50-B983-872323CA6BE8}" type="presOf" srcId="{F5F8E71F-F903-483F-9747-C7B96628DA52}" destId="{BF49E625-B9B1-4CB8-B93E-7D725FB88655}" srcOrd="0" destOrd="0" presId="urn:microsoft.com/office/officeart/2008/layout/HorizontalMultiLevelHierarchy"/>
    <dgm:cxn modelId="{49F628B7-BD62-4B9C-B7F2-E91FE591C751}" type="presOf" srcId="{8F30DB44-305B-4BAE-9741-C0AD794F54C5}" destId="{8C8BB5DD-E99F-4FA9-8B17-41588AFACA7E}" srcOrd="0" destOrd="0" presId="urn:microsoft.com/office/officeart/2008/layout/HorizontalMultiLevelHierarchy"/>
    <dgm:cxn modelId="{FA92EAB9-4F08-4CBB-AE71-294B3650F12D}" type="presOf" srcId="{F5F8E71F-F903-483F-9747-C7B96628DA52}" destId="{7B1BF2DD-BED0-4E17-8C71-20427B59BE91}" srcOrd="1" destOrd="0" presId="urn:microsoft.com/office/officeart/2008/layout/HorizontalMultiLevelHierarchy"/>
    <dgm:cxn modelId="{7430E4C4-29A5-4554-8185-DAE8FB767531}" type="presOf" srcId="{7621F8A9-FECB-413F-8AD4-DD5BDFC6658F}" destId="{7B1A31FD-A8A2-44A1-B454-F9133D528CC8}" srcOrd="0" destOrd="0" presId="urn:microsoft.com/office/officeart/2008/layout/HorizontalMultiLevelHierarchy"/>
    <dgm:cxn modelId="{38CAE9CB-CBEA-462D-B233-CDACB6D3E4F9}" type="presOf" srcId="{019D5D7F-848F-43D9-86E1-6DBB9DA347EA}" destId="{303CF310-D31F-415A-9011-8CFE904C3867}" srcOrd="0" destOrd="0" presId="urn:microsoft.com/office/officeart/2008/layout/HorizontalMultiLevelHierarchy"/>
    <dgm:cxn modelId="{27F162D0-00C0-404B-9AF6-9C6FBE861BA8}" type="presOf" srcId="{74BD64DC-671D-4405-AD51-FAAAF38FC782}" destId="{458143BF-6888-40A0-81BA-6C05B5F38148}" srcOrd="0" destOrd="0" presId="urn:microsoft.com/office/officeart/2008/layout/HorizontalMultiLevelHierarchy"/>
    <dgm:cxn modelId="{284044D0-5009-4ED6-9A55-5415AA08187D}" srcId="{6F4CDCAE-5CC9-433E-8853-866E40557C6B}" destId="{7621F8A9-FECB-413F-8AD4-DD5BDFC6658F}" srcOrd="3" destOrd="0" parTransId="{74BD64DC-671D-4405-AD51-FAAAF38FC782}" sibTransId="{DCF25827-FBD4-449D-B705-AA29F7E2CB59}"/>
    <dgm:cxn modelId="{BDDF8ADB-EC90-4511-A31A-DFAEF00715C8}" srcId="{6F4CDCAE-5CC9-433E-8853-866E40557C6B}" destId="{8F30DB44-305B-4BAE-9741-C0AD794F54C5}" srcOrd="0" destOrd="0" parTransId="{69219383-A021-4810-AABF-C9ADDA983A3E}" sibTransId="{9D346340-33DC-431D-BD77-39104A5D2E5D}"/>
    <dgm:cxn modelId="{7C49EDBB-E7D9-4821-B75A-700B33FE7264}" type="presParOf" srcId="{F3CF9CFC-B4AD-40F5-8A44-70AC753061E1}" destId="{23D022DF-C637-428E-9473-E0900AD36BD0}" srcOrd="0" destOrd="0" presId="urn:microsoft.com/office/officeart/2008/layout/HorizontalMultiLevelHierarchy"/>
    <dgm:cxn modelId="{F8C565F2-0664-41A1-828C-AB974C09AF35}" type="presParOf" srcId="{23D022DF-C637-428E-9473-E0900AD36BD0}" destId="{C32DB948-DC4C-472C-B111-04B98DA3317D}" srcOrd="0" destOrd="0" presId="urn:microsoft.com/office/officeart/2008/layout/HorizontalMultiLevelHierarchy"/>
    <dgm:cxn modelId="{1D7EB783-3FEF-4476-B4B6-2FC364407D1E}" type="presParOf" srcId="{23D022DF-C637-428E-9473-E0900AD36BD0}" destId="{9FF64E3E-462A-4FE2-BF9E-7B244AFC589B}" srcOrd="1" destOrd="0" presId="urn:microsoft.com/office/officeart/2008/layout/HorizontalMultiLevelHierarchy"/>
    <dgm:cxn modelId="{CAA77241-3AB1-4558-ADBB-E4352E7C9F3A}" type="presParOf" srcId="{9FF64E3E-462A-4FE2-BF9E-7B244AFC589B}" destId="{A325B1B2-42F2-491D-9A17-7C05F982AA99}" srcOrd="0" destOrd="0" presId="urn:microsoft.com/office/officeart/2008/layout/HorizontalMultiLevelHierarchy"/>
    <dgm:cxn modelId="{D70CB53A-2D37-4123-B64E-AA19BAE8FCAF}" type="presParOf" srcId="{A325B1B2-42F2-491D-9A17-7C05F982AA99}" destId="{0A9A7424-E91D-420A-971C-335DDAAC8D10}" srcOrd="0" destOrd="0" presId="urn:microsoft.com/office/officeart/2008/layout/HorizontalMultiLevelHierarchy"/>
    <dgm:cxn modelId="{5C0AD939-1BAA-4156-8F83-B7C792322771}" type="presParOf" srcId="{9FF64E3E-462A-4FE2-BF9E-7B244AFC589B}" destId="{B6156560-F662-40AD-893D-6B62AA8DA1E4}" srcOrd="1" destOrd="0" presId="urn:microsoft.com/office/officeart/2008/layout/HorizontalMultiLevelHierarchy"/>
    <dgm:cxn modelId="{8403029D-67C8-4103-8DF7-45ECB45550AA}" type="presParOf" srcId="{B6156560-F662-40AD-893D-6B62AA8DA1E4}" destId="{8C8BB5DD-E99F-4FA9-8B17-41588AFACA7E}" srcOrd="0" destOrd="0" presId="urn:microsoft.com/office/officeart/2008/layout/HorizontalMultiLevelHierarchy"/>
    <dgm:cxn modelId="{679F8418-AA68-4C99-A595-41712296D1FC}" type="presParOf" srcId="{B6156560-F662-40AD-893D-6B62AA8DA1E4}" destId="{A18AF8B6-43CE-46FF-889B-D7FED6FFA34C}" srcOrd="1" destOrd="0" presId="urn:microsoft.com/office/officeart/2008/layout/HorizontalMultiLevelHierarchy"/>
    <dgm:cxn modelId="{FF8F4F50-3739-41AD-900D-EF92616B49CF}" type="presParOf" srcId="{9FF64E3E-462A-4FE2-BF9E-7B244AFC589B}" destId="{BF49E625-B9B1-4CB8-B93E-7D725FB88655}" srcOrd="2" destOrd="0" presId="urn:microsoft.com/office/officeart/2008/layout/HorizontalMultiLevelHierarchy"/>
    <dgm:cxn modelId="{0C5B5D78-F361-4248-9830-1D108C9678FD}" type="presParOf" srcId="{BF49E625-B9B1-4CB8-B93E-7D725FB88655}" destId="{7B1BF2DD-BED0-4E17-8C71-20427B59BE91}" srcOrd="0" destOrd="0" presId="urn:microsoft.com/office/officeart/2008/layout/HorizontalMultiLevelHierarchy"/>
    <dgm:cxn modelId="{BA89DA0C-9128-4527-89F0-37A90DF9049E}" type="presParOf" srcId="{9FF64E3E-462A-4FE2-BF9E-7B244AFC589B}" destId="{6FAE8AA7-5ABB-4B97-834A-CD8724A65591}" srcOrd="3" destOrd="0" presId="urn:microsoft.com/office/officeart/2008/layout/HorizontalMultiLevelHierarchy"/>
    <dgm:cxn modelId="{E204D1AD-8FD0-4F4C-9408-6D6D455EB739}" type="presParOf" srcId="{6FAE8AA7-5ABB-4B97-834A-CD8724A65591}" destId="{ECE63A84-E5BD-460C-BC5D-399DBB697557}" srcOrd="0" destOrd="0" presId="urn:microsoft.com/office/officeart/2008/layout/HorizontalMultiLevelHierarchy"/>
    <dgm:cxn modelId="{E67CF41E-0648-4A50-894A-299233C6D55F}" type="presParOf" srcId="{6FAE8AA7-5ABB-4B97-834A-CD8724A65591}" destId="{022B833C-A758-4A7E-BD46-EE457B0B0EEB}" srcOrd="1" destOrd="0" presId="urn:microsoft.com/office/officeart/2008/layout/HorizontalMultiLevelHierarchy"/>
    <dgm:cxn modelId="{F21EDD93-2E29-4E56-814B-E95C67E90C61}" type="presParOf" srcId="{9FF64E3E-462A-4FE2-BF9E-7B244AFC589B}" destId="{8B4BAD6C-4439-4418-8F6A-F55FCC7ED099}" srcOrd="4" destOrd="0" presId="urn:microsoft.com/office/officeart/2008/layout/HorizontalMultiLevelHierarchy"/>
    <dgm:cxn modelId="{1EAEB8A1-3B31-4579-83F5-89F2AE54A5F3}" type="presParOf" srcId="{8B4BAD6C-4439-4418-8F6A-F55FCC7ED099}" destId="{BF5EFFE0-C66C-40AC-91CE-CC4A5BE2C6F0}" srcOrd="0" destOrd="0" presId="urn:microsoft.com/office/officeart/2008/layout/HorizontalMultiLevelHierarchy"/>
    <dgm:cxn modelId="{1C0668E0-712D-473C-938D-97FB32B8F06A}" type="presParOf" srcId="{9FF64E3E-462A-4FE2-BF9E-7B244AFC589B}" destId="{BCD01835-35A0-4D03-AA50-43CC7B612342}" srcOrd="5" destOrd="0" presId="urn:microsoft.com/office/officeart/2008/layout/HorizontalMultiLevelHierarchy"/>
    <dgm:cxn modelId="{0DB41B60-80AB-4286-A8B4-339C3208418E}" type="presParOf" srcId="{BCD01835-35A0-4D03-AA50-43CC7B612342}" destId="{303CF310-D31F-415A-9011-8CFE904C3867}" srcOrd="0" destOrd="0" presId="urn:microsoft.com/office/officeart/2008/layout/HorizontalMultiLevelHierarchy"/>
    <dgm:cxn modelId="{30C10A37-4EA2-4521-91F2-9D3247EDC9F6}" type="presParOf" srcId="{BCD01835-35A0-4D03-AA50-43CC7B612342}" destId="{04713EB4-5D51-40FC-8975-A516DBC8FEAC}" srcOrd="1" destOrd="0" presId="urn:microsoft.com/office/officeart/2008/layout/HorizontalMultiLevelHierarchy"/>
    <dgm:cxn modelId="{03A42EE9-E03A-4A48-8095-35394506F767}" type="presParOf" srcId="{9FF64E3E-462A-4FE2-BF9E-7B244AFC589B}" destId="{458143BF-6888-40A0-81BA-6C05B5F38148}" srcOrd="6" destOrd="0" presId="urn:microsoft.com/office/officeart/2008/layout/HorizontalMultiLevelHierarchy"/>
    <dgm:cxn modelId="{C78FFFB4-F5B5-4DCB-88F2-6F1304A0C72E}" type="presParOf" srcId="{458143BF-6888-40A0-81BA-6C05B5F38148}" destId="{6F58F4BE-DA41-472E-9D7B-CD30CAB28284}" srcOrd="0" destOrd="0" presId="urn:microsoft.com/office/officeart/2008/layout/HorizontalMultiLevelHierarchy"/>
    <dgm:cxn modelId="{96D07EDF-B239-4520-94D8-1475834ABE7B}" type="presParOf" srcId="{9FF64E3E-462A-4FE2-BF9E-7B244AFC589B}" destId="{71D643AF-09E4-4618-9C7C-011BF200462F}" srcOrd="7" destOrd="0" presId="urn:microsoft.com/office/officeart/2008/layout/HorizontalMultiLevelHierarchy"/>
    <dgm:cxn modelId="{03E42F27-2FE8-41FB-8EB4-76B4126B2902}" type="presParOf" srcId="{71D643AF-09E4-4618-9C7C-011BF200462F}" destId="{7B1A31FD-A8A2-44A1-B454-F9133D528CC8}" srcOrd="0" destOrd="0" presId="urn:microsoft.com/office/officeart/2008/layout/HorizontalMultiLevelHierarchy"/>
    <dgm:cxn modelId="{C1CC40DA-6BC2-4616-A984-24A2BB967B86}" type="presParOf" srcId="{71D643AF-09E4-4618-9C7C-011BF200462F}" destId="{3F128DC5-7F0A-4C7B-B872-9A6CCF585655}"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4E011E-1101-4587-A27C-8D2650985D4E}" type="doc">
      <dgm:prSet loTypeId="urn:microsoft.com/office/officeart/2005/8/layout/cycle1" loCatId="cycle" qsTypeId="urn:microsoft.com/office/officeart/2005/8/quickstyle/simple1" qsCatId="simple" csTypeId="urn:microsoft.com/office/officeart/2005/8/colors/accent1_1" csCatId="accent1" phldr="1"/>
      <dgm:spPr/>
      <dgm:t>
        <a:bodyPr/>
        <a:lstStyle/>
        <a:p>
          <a:endParaRPr lang="en-US"/>
        </a:p>
      </dgm:t>
    </dgm:pt>
    <dgm:pt modelId="{B9D75F92-E191-4A2F-8119-134291826BD0}">
      <dgm:prSet phldrT="[Texto]"/>
      <dgm:spPr/>
      <dgm:t>
        <a:bodyPr/>
        <a:lstStyle/>
        <a:p>
          <a:r>
            <a:rPr lang="es-ES"/>
            <a:t>.</a:t>
          </a:r>
          <a:endParaRPr lang="en-US" dirty="0"/>
        </a:p>
      </dgm:t>
    </dgm:pt>
    <dgm:pt modelId="{05A1A90C-8BBC-4497-858F-9D1DCFBA32DD}" type="parTrans" cxnId="{BB4C58E1-9CA6-4382-A214-D66110D6527D}">
      <dgm:prSet/>
      <dgm:spPr/>
      <dgm:t>
        <a:bodyPr/>
        <a:lstStyle/>
        <a:p>
          <a:endParaRPr lang="en-US"/>
        </a:p>
      </dgm:t>
    </dgm:pt>
    <dgm:pt modelId="{271780A1-3691-4A7B-83EA-2C28B64860C0}" type="sibTrans" cxnId="{BB4C58E1-9CA6-4382-A214-D66110D6527D}">
      <dgm:prSet/>
      <dgm:spPr/>
      <dgm:t>
        <a:bodyPr/>
        <a:lstStyle/>
        <a:p>
          <a:endParaRPr lang="en-US"/>
        </a:p>
      </dgm:t>
    </dgm:pt>
    <dgm:pt modelId="{96712735-3F8C-4A08-B798-D8E30181D353}">
      <dgm:prSet phldrT="[Texto]"/>
      <dgm:spPr/>
      <dgm:t>
        <a:bodyPr/>
        <a:lstStyle/>
        <a:p>
          <a:r>
            <a:rPr lang="es-ES"/>
            <a:t>.</a:t>
          </a:r>
          <a:endParaRPr lang="en-US" dirty="0"/>
        </a:p>
      </dgm:t>
    </dgm:pt>
    <dgm:pt modelId="{DAEA3D8D-4A36-47AA-AE6A-4B4316F0B8E7}" type="parTrans" cxnId="{2D1B221A-6E36-4BE0-8101-A4560D0EEC48}">
      <dgm:prSet/>
      <dgm:spPr/>
      <dgm:t>
        <a:bodyPr/>
        <a:lstStyle/>
        <a:p>
          <a:endParaRPr lang="en-US"/>
        </a:p>
      </dgm:t>
    </dgm:pt>
    <dgm:pt modelId="{4634D1A8-DC95-4D4C-9D93-83EECDC0FEAB}" type="sibTrans" cxnId="{2D1B221A-6E36-4BE0-8101-A4560D0EEC48}">
      <dgm:prSet/>
      <dgm:spPr/>
      <dgm:t>
        <a:bodyPr/>
        <a:lstStyle/>
        <a:p>
          <a:endParaRPr lang="en-US"/>
        </a:p>
      </dgm:t>
    </dgm:pt>
    <dgm:pt modelId="{DBD97CFC-2B38-4A5B-9500-F1ECA771EDCE}">
      <dgm:prSet phldrT="[Texto]"/>
      <dgm:spPr/>
      <dgm:t>
        <a:bodyPr/>
        <a:lstStyle/>
        <a:p>
          <a:r>
            <a:rPr lang="es-ES"/>
            <a:t>.</a:t>
          </a:r>
          <a:endParaRPr lang="en-US" dirty="0"/>
        </a:p>
      </dgm:t>
    </dgm:pt>
    <dgm:pt modelId="{CA8663AD-3813-491A-BB26-60C8F1549ED7}" type="sibTrans" cxnId="{CA726DFE-2489-48FC-A9E2-5846483AD55C}">
      <dgm:prSet/>
      <dgm:spPr/>
      <dgm:t>
        <a:bodyPr/>
        <a:lstStyle/>
        <a:p>
          <a:endParaRPr lang="en-US"/>
        </a:p>
      </dgm:t>
    </dgm:pt>
    <dgm:pt modelId="{898FC5A4-A5A6-4327-B907-C2D5CC8CEF8C}" type="parTrans" cxnId="{CA726DFE-2489-48FC-A9E2-5846483AD55C}">
      <dgm:prSet/>
      <dgm:spPr/>
      <dgm:t>
        <a:bodyPr/>
        <a:lstStyle/>
        <a:p>
          <a:endParaRPr lang="en-US"/>
        </a:p>
      </dgm:t>
    </dgm:pt>
    <dgm:pt modelId="{13E187D5-A1CF-42DF-9743-14FC3FA590B8}">
      <dgm:prSet phldrT="[Texto]"/>
      <dgm:spPr/>
      <dgm:t>
        <a:bodyPr/>
        <a:lstStyle/>
        <a:p>
          <a:r>
            <a:rPr lang="es-ES"/>
            <a:t>.</a:t>
          </a:r>
          <a:endParaRPr lang="en-US" dirty="0"/>
        </a:p>
      </dgm:t>
    </dgm:pt>
    <dgm:pt modelId="{6FEAD04A-4581-4FE0-A96D-969998F71735}" type="sibTrans" cxnId="{CE6478AF-DF19-46BB-A469-38B6006081FA}">
      <dgm:prSet/>
      <dgm:spPr/>
      <dgm:t>
        <a:bodyPr/>
        <a:lstStyle/>
        <a:p>
          <a:endParaRPr lang="en-US"/>
        </a:p>
      </dgm:t>
    </dgm:pt>
    <dgm:pt modelId="{ABB695F9-9090-4513-A4BD-2CDDB36A9439}" type="parTrans" cxnId="{CE6478AF-DF19-46BB-A469-38B6006081FA}">
      <dgm:prSet/>
      <dgm:spPr/>
      <dgm:t>
        <a:bodyPr/>
        <a:lstStyle/>
        <a:p>
          <a:endParaRPr lang="en-US"/>
        </a:p>
      </dgm:t>
    </dgm:pt>
    <dgm:pt modelId="{D8432423-C6EA-4600-9FC5-B4187AFC310D}" type="pres">
      <dgm:prSet presAssocID="{EC4E011E-1101-4587-A27C-8D2650985D4E}" presName="cycle" presStyleCnt="0">
        <dgm:presLayoutVars>
          <dgm:dir/>
          <dgm:resizeHandles val="exact"/>
        </dgm:presLayoutVars>
      </dgm:prSet>
      <dgm:spPr/>
    </dgm:pt>
    <dgm:pt modelId="{0FA22A52-0078-4FFF-B3F8-5A3B54583EC0}" type="pres">
      <dgm:prSet presAssocID="{B9D75F92-E191-4A2F-8119-134291826BD0}" presName="dummy" presStyleCnt="0"/>
      <dgm:spPr/>
    </dgm:pt>
    <dgm:pt modelId="{E5D97469-D2FE-42E1-84E3-CD11B20449D7}" type="pres">
      <dgm:prSet presAssocID="{B9D75F92-E191-4A2F-8119-134291826BD0}" presName="node" presStyleLbl="revTx" presStyleIdx="0" presStyleCnt="4">
        <dgm:presLayoutVars>
          <dgm:bulletEnabled val="1"/>
        </dgm:presLayoutVars>
      </dgm:prSet>
      <dgm:spPr/>
    </dgm:pt>
    <dgm:pt modelId="{C5634966-68FB-42BC-B141-CD26E09E23E6}" type="pres">
      <dgm:prSet presAssocID="{271780A1-3691-4A7B-83EA-2C28B64860C0}" presName="sibTrans" presStyleLbl="node1" presStyleIdx="0" presStyleCnt="4"/>
      <dgm:spPr/>
    </dgm:pt>
    <dgm:pt modelId="{6A23408F-E919-4855-A545-FA19CC620456}" type="pres">
      <dgm:prSet presAssocID="{DBD97CFC-2B38-4A5B-9500-F1ECA771EDCE}" presName="dummy" presStyleCnt="0"/>
      <dgm:spPr/>
    </dgm:pt>
    <dgm:pt modelId="{4A7A9BC8-4932-4CD7-BB75-3EFAA3FC4544}" type="pres">
      <dgm:prSet presAssocID="{DBD97CFC-2B38-4A5B-9500-F1ECA771EDCE}" presName="node" presStyleLbl="revTx" presStyleIdx="1" presStyleCnt="4">
        <dgm:presLayoutVars>
          <dgm:bulletEnabled val="1"/>
        </dgm:presLayoutVars>
      </dgm:prSet>
      <dgm:spPr/>
    </dgm:pt>
    <dgm:pt modelId="{184490E3-E21D-4760-A3B8-ACAD8CDFC7E5}" type="pres">
      <dgm:prSet presAssocID="{CA8663AD-3813-491A-BB26-60C8F1549ED7}" presName="sibTrans" presStyleLbl="node1" presStyleIdx="1" presStyleCnt="4"/>
      <dgm:spPr/>
    </dgm:pt>
    <dgm:pt modelId="{B634FA48-E582-4D05-8232-32E0B2AB9068}" type="pres">
      <dgm:prSet presAssocID="{13E187D5-A1CF-42DF-9743-14FC3FA590B8}" presName="dummy" presStyleCnt="0"/>
      <dgm:spPr/>
    </dgm:pt>
    <dgm:pt modelId="{412D5B11-3D1B-4BFB-AD52-61C49D7C15D9}" type="pres">
      <dgm:prSet presAssocID="{13E187D5-A1CF-42DF-9743-14FC3FA590B8}" presName="node" presStyleLbl="revTx" presStyleIdx="2" presStyleCnt="4">
        <dgm:presLayoutVars>
          <dgm:bulletEnabled val="1"/>
        </dgm:presLayoutVars>
      </dgm:prSet>
      <dgm:spPr/>
    </dgm:pt>
    <dgm:pt modelId="{A82A7A3F-6486-4414-B8F9-158904E132F6}" type="pres">
      <dgm:prSet presAssocID="{6FEAD04A-4581-4FE0-A96D-969998F71735}" presName="sibTrans" presStyleLbl="node1" presStyleIdx="2" presStyleCnt="4"/>
      <dgm:spPr/>
    </dgm:pt>
    <dgm:pt modelId="{D1C8F88E-4729-4F30-8A4E-25510F05A01B}" type="pres">
      <dgm:prSet presAssocID="{96712735-3F8C-4A08-B798-D8E30181D353}" presName="dummy" presStyleCnt="0"/>
      <dgm:spPr/>
    </dgm:pt>
    <dgm:pt modelId="{4F343C60-8A3A-483C-9374-AEC465BBC3C8}" type="pres">
      <dgm:prSet presAssocID="{96712735-3F8C-4A08-B798-D8E30181D353}" presName="node" presStyleLbl="revTx" presStyleIdx="3" presStyleCnt="4">
        <dgm:presLayoutVars>
          <dgm:bulletEnabled val="1"/>
        </dgm:presLayoutVars>
      </dgm:prSet>
      <dgm:spPr/>
    </dgm:pt>
    <dgm:pt modelId="{5F04FB50-C82F-41DC-9ADA-45EF2E33F5E8}" type="pres">
      <dgm:prSet presAssocID="{4634D1A8-DC95-4D4C-9D93-83EECDC0FEAB}" presName="sibTrans" presStyleLbl="node1" presStyleIdx="3" presStyleCnt="4"/>
      <dgm:spPr/>
    </dgm:pt>
  </dgm:ptLst>
  <dgm:cxnLst>
    <dgm:cxn modelId="{DED31E01-03E1-4394-871D-101D2CF357EC}" type="presOf" srcId="{6FEAD04A-4581-4FE0-A96D-969998F71735}" destId="{A82A7A3F-6486-4414-B8F9-158904E132F6}" srcOrd="0" destOrd="0" presId="urn:microsoft.com/office/officeart/2005/8/layout/cycle1"/>
    <dgm:cxn modelId="{2D1B221A-6E36-4BE0-8101-A4560D0EEC48}" srcId="{EC4E011E-1101-4587-A27C-8D2650985D4E}" destId="{96712735-3F8C-4A08-B798-D8E30181D353}" srcOrd="3" destOrd="0" parTransId="{DAEA3D8D-4A36-47AA-AE6A-4B4316F0B8E7}" sibTransId="{4634D1A8-DC95-4D4C-9D93-83EECDC0FEAB}"/>
    <dgm:cxn modelId="{661E0F5C-30E8-429D-B15B-D9B8610856F9}" type="presOf" srcId="{EC4E011E-1101-4587-A27C-8D2650985D4E}" destId="{D8432423-C6EA-4600-9FC5-B4187AFC310D}" srcOrd="0" destOrd="0" presId="urn:microsoft.com/office/officeart/2005/8/layout/cycle1"/>
    <dgm:cxn modelId="{2369B943-3C28-4C7D-854B-E580DC9AB988}" type="presOf" srcId="{96712735-3F8C-4A08-B798-D8E30181D353}" destId="{4F343C60-8A3A-483C-9374-AEC465BBC3C8}" srcOrd="0" destOrd="0" presId="urn:microsoft.com/office/officeart/2005/8/layout/cycle1"/>
    <dgm:cxn modelId="{28BEBF70-DD53-490F-8665-0FA8FD089117}" type="presOf" srcId="{B9D75F92-E191-4A2F-8119-134291826BD0}" destId="{E5D97469-D2FE-42E1-84E3-CD11B20449D7}" srcOrd="0" destOrd="0" presId="urn:microsoft.com/office/officeart/2005/8/layout/cycle1"/>
    <dgm:cxn modelId="{96934EAC-2D4B-4061-9FDC-D7734BE772B9}" type="presOf" srcId="{271780A1-3691-4A7B-83EA-2C28B64860C0}" destId="{C5634966-68FB-42BC-B141-CD26E09E23E6}" srcOrd="0" destOrd="0" presId="urn:microsoft.com/office/officeart/2005/8/layout/cycle1"/>
    <dgm:cxn modelId="{CE6478AF-DF19-46BB-A469-38B6006081FA}" srcId="{EC4E011E-1101-4587-A27C-8D2650985D4E}" destId="{13E187D5-A1CF-42DF-9743-14FC3FA590B8}" srcOrd="2" destOrd="0" parTransId="{ABB695F9-9090-4513-A4BD-2CDDB36A9439}" sibTransId="{6FEAD04A-4581-4FE0-A96D-969998F71735}"/>
    <dgm:cxn modelId="{A6E5B0BF-65CB-4308-9216-1B2F9BB02831}" type="presOf" srcId="{13E187D5-A1CF-42DF-9743-14FC3FA590B8}" destId="{412D5B11-3D1B-4BFB-AD52-61C49D7C15D9}" srcOrd="0" destOrd="0" presId="urn:microsoft.com/office/officeart/2005/8/layout/cycle1"/>
    <dgm:cxn modelId="{D67E16C1-39BF-4BF2-9DBB-C2311D2FB2D7}" type="presOf" srcId="{CA8663AD-3813-491A-BB26-60C8F1549ED7}" destId="{184490E3-E21D-4760-A3B8-ACAD8CDFC7E5}" srcOrd="0" destOrd="0" presId="urn:microsoft.com/office/officeart/2005/8/layout/cycle1"/>
    <dgm:cxn modelId="{BB4C58E1-9CA6-4382-A214-D66110D6527D}" srcId="{EC4E011E-1101-4587-A27C-8D2650985D4E}" destId="{B9D75F92-E191-4A2F-8119-134291826BD0}" srcOrd="0" destOrd="0" parTransId="{05A1A90C-8BBC-4497-858F-9D1DCFBA32DD}" sibTransId="{271780A1-3691-4A7B-83EA-2C28B64860C0}"/>
    <dgm:cxn modelId="{8B1625E6-3D8B-4CD0-B0E3-36EF2B379DD2}" type="presOf" srcId="{DBD97CFC-2B38-4A5B-9500-F1ECA771EDCE}" destId="{4A7A9BC8-4932-4CD7-BB75-3EFAA3FC4544}" srcOrd="0" destOrd="0" presId="urn:microsoft.com/office/officeart/2005/8/layout/cycle1"/>
    <dgm:cxn modelId="{C72D38FD-3A4A-416E-8CB6-F1E96EDB6D6F}" type="presOf" srcId="{4634D1A8-DC95-4D4C-9D93-83EECDC0FEAB}" destId="{5F04FB50-C82F-41DC-9ADA-45EF2E33F5E8}" srcOrd="0" destOrd="0" presId="urn:microsoft.com/office/officeart/2005/8/layout/cycle1"/>
    <dgm:cxn modelId="{CA726DFE-2489-48FC-A9E2-5846483AD55C}" srcId="{EC4E011E-1101-4587-A27C-8D2650985D4E}" destId="{DBD97CFC-2B38-4A5B-9500-F1ECA771EDCE}" srcOrd="1" destOrd="0" parTransId="{898FC5A4-A5A6-4327-B907-C2D5CC8CEF8C}" sibTransId="{CA8663AD-3813-491A-BB26-60C8F1549ED7}"/>
    <dgm:cxn modelId="{733A9868-1B39-450F-84E6-3F355C34B3FF}" type="presParOf" srcId="{D8432423-C6EA-4600-9FC5-B4187AFC310D}" destId="{0FA22A52-0078-4FFF-B3F8-5A3B54583EC0}" srcOrd="0" destOrd="0" presId="urn:microsoft.com/office/officeart/2005/8/layout/cycle1"/>
    <dgm:cxn modelId="{F4DD73C0-EED9-49FC-8E07-9975453301F8}" type="presParOf" srcId="{D8432423-C6EA-4600-9FC5-B4187AFC310D}" destId="{E5D97469-D2FE-42E1-84E3-CD11B20449D7}" srcOrd="1" destOrd="0" presId="urn:microsoft.com/office/officeart/2005/8/layout/cycle1"/>
    <dgm:cxn modelId="{642028F9-F4B1-45B3-B2DE-3C200604FEB6}" type="presParOf" srcId="{D8432423-C6EA-4600-9FC5-B4187AFC310D}" destId="{C5634966-68FB-42BC-B141-CD26E09E23E6}" srcOrd="2" destOrd="0" presId="urn:microsoft.com/office/officeart/2005/8/layout/cycle1"/>
    <dgm:cxn modelId="{128CE6A2-706A-47C0-8DC0-6FE74C5E7E0A}" type="presParOf" srcId="{D8432423-C6EA-4600-9FC5-B4187AFC310D}" destId="{6A23408F-E919-4855-A545-FA19CC620456}" srcOrd="3" destOrd="0" presId="urn:microsoft.com/office/officeart/2005/8/layout/cycle1"/>
    <dgm:cxn modelId="{08ADF015-E9E9-41E3-981E-0A7CB08F549C}" type="presParOf" srcId="{D8432423-C6EA-4600-9FC5-B4187AFC310D}" destId="{4A7A9BC8-4932-4CD7-BB75-3EFAA3FC4544}" srcOrd="4" destOrd="0" presId="urn:microsoft.com/office/officeart/2005/8/layout/cycle1"/>
    <dgm:cxn modelId="{476621D2-1CEF-4FCA-9285-977A3CF111B0}" type="presParOf" srcId="{D8432423-C6EA-4600-9FC5-B4187AFC310D}" destId="{184490E3-E21D-4760-A3B8-ACAD8CDFC7E5}" srcOrd="5" destOrd="0" presId="urn:microsoft.com/office/officeart/2005/8/layout/cycle1"/>
    <dgm:cxn modelId="{0CE1D1FD-E6E4-4706-A7C0-714BAB6A4EB1}" type="presParOf" srcId="{D8432423-C6EA-4600-9FC5-B4187AFC310D}" destId="{B634FA48-E582-4D05-8232-32E0B2AB9068}" srcOrd="6" destOrd="0" presId="urn:microsoft.com/office/officeart/2005/8/layout/cycle1"/>
    <dgm:cxn modelId="{E67F6229-D49C-4CCB-A9E7-6B1630756155}" type="presParOf" srcId="{D8432423-C6EA-4600-9FC5-B4187AFC310D}" destId="{412D5B11-3D1B-4BFB-AD52-61C49D7C15D9}" srcOrd="7" destOrd="0" presId="urn:microsoft.com/office/officeart/2005/8/layout/cycle1"/>
    <dgm:cxn modelId="{27EC6BAA-61A9-433E-B7A8-2836559B466F}" type="presParOf" srcId="{D8432423-C6EA-4600-9FC5-B4187AFC310D}" destId="{A82A7A3F-6486-4414-B8F9-158904E132F6}" srcOrd="8" destOrd="0" presId="urn:microsoft.com/office/officeart/2005/8/layout/cycle1"/>
    <dgm:cxn modelId="{C2950C4D-B754-468F-B857-93C884DE2DD6}" type="presParOf" srcId="{D8432423-C6EA-4600-9FC5-B4187AFC310D}" destId="{D1C8F88E-4729-4F30-8A4E-25510F05A01B}" srcOrd="9" destOrd="0" presId="urn:microsoft.com/office/officeart/2005/8/layout/cycle1"/>
    <dgm:cxn modelId="{50AE2695-D7EA-417B-99E5-6CAC59B37968}" type="presParOf" srcId="{D8432423-C6EA-4600-9FC5-B4187AFC310D}" destId="{4F343C60-8A3A-483C-9374-AEC465BBC3C8}" srcOrd="10" destOrd="0" presId="urn:microsoft.com/office/officeart/2005/8/layout/cycle1"/>
    <dgm:cxn modelId="{CA36D6A1-A8A1-48F4-8BC8-B8227FFCBF1E}" type="presParOf" srcId="{D8432423-C6EA-4600-9FC5-B4187AFC310D}" destId="{5F04FB50-C82F-41DC-9ADA-45EF2E33F5E8}" srcOrd="11"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143BF-6888-40A0-81BA-6C05B5F38148}">
      <dsp:nvSpPr>
        <dsp:cNvPr id="0" name=""/>
        <dsp:cNvSpPr/>
      </dsp:nvSpPr>
      <dsp:spPr>
        <a:xfrm>
          <a:off x="3338622" y="2218982"/>
          <a:ext cx="2245896" cy="2117522"/>
        </a:xfrm>
        <a:custGeom>
          <a:avLst/>
          <a:gdLst/>
          <a:ahLst/>
          <a:cxnLst/>
          <a:rect l="0" t="0" r="0" b="0"/>
          <a:pathLst>
            <a:path>
              <a:moveTo>
                <a:pt x="0" y="0"/>
              </a:moveTo>
              <a:lnTo>
                <a:pt x="1122948" y="0"/>
              </a:lnTo>
              <a:lnTo>
                <a:pt x="1122948" y="2117522"/>
              </a:lnTo>
              <a:lnTo>
                <a:pt x="2245896" y="21175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384402" y="3200575"/>
        <a:ext cx="154336" cy="154336"/>
      </dsp:txXfrm>
    </dsp:sp>
    <dsp:sp modelId="{8B4BAD6C-4439-4418-8F6A-F55FCC7ED099}">
      <dsp:nvSpPr>
        <dsp:cNvPr id="0" name=""/>
        <dsp:cNvSpPr/>
      </dsp:nvSpPr>
      <dsp:spPr>
        <a:xfrm>
          <a:off x="3338622" y="2218982"/>
          <a:ext cx="2268208" cy="675898"/>
        </a:xfrm>
        <a:custGeom>
          <a:avLst/>
          <a:gdLst/>
          <a:ahLst/>
          <a:cxnLst/>
          <a:rect l="0" t="0" r="0" b="0"/>
          <a:pathLst>
            <a:path>
              <a:moveTo>
                <a:pt x="0" y="0"/>
              </a:moveTo>
              <a:lnTo>
                <a:pt x="1134104" y="0"/>
              </a:lnTo>
              <a:lnTo>
                <a:pt x="1134104" y="675898"/>
              </a:lnTo>
              <a:lnTo>
                <a:pt x="2268208" y="6758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413557" y="2497762"/>
        <a:ext cx="118338" cy="118338"/>
      </dsp:txXfrm>
    </dsp:sp>
    <dsp:sp modelId="{BF49E625-B9B1-4CB8-B93E-7D725FB88655}">
      <dsp:nvSpPr>
        <dsp:cNvPr id="0" name=""/>
        <dsp:cNvSpPr/>
      </dsp:nvSpPr>
      <dsp:spPr>
        <a:xfrm>
          <a:off x="3338622" y="1631688"/>
          <a:ext cx="2245896" cy="587293"/>
        </a:xfrm>
        <a:custGeom>
          <a:avLst/>
          <a:gdLst/>
          <a:ahLst/>
          <a:cxnLst/>
          <a:rect l="0" t="0" r="0" b="0"/>
          <a:pathLst>
            <a:path>
              <a:moveTo>
                <a:pt x="0" y="587293"/>
              </a:moveTo>
              <a:lnTo>
                <a:pt x="1122948" y="587293"/>
              </a:lnTo>
              <a:lnTo>
                <a:pt x="1122948" y="0"/>
              </a:lnTo>
              <a:lnTo>
                <a:pt x="224589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4403535" y="1867300"/>
        <a:ext cx="116070" cy="116070"/>
      </dsp:txXfrm>
    </dsp:sp>
    <dsp:sp modelId="{A325B1B2-42F2-491D-9A17-7C05F982AA99}">
      <dsp:nvSpPr>
        <dsp:cNvPr id="0" name=""/>
        <dsp:cNvSpPr/>
      </dsp:nvSpPr>
      <dsp:spPr>
        <a:xfrm>
          <a:off x="3338622" y="420644"/>
          <a:ext cx="2294294" cy="1798337"/>
        </a:xfrm>
        <a:custGeom>
          <a:avLst/>
          <a:gdLst/>
          <a:ahLst/>
          <a:cxnLst/>
          <a:rect l="0" t="0" r="0" b="0"/>
          <a:pathLst>
            <a:path>
              <a:moveTo>
                <a:pt x="0" y="1798337"/>
              </a:moveTo>
              <a:lnTo>
                <a:pt x="1147147" y="1798337"/>
              </a:lnTo>
              <a:lnTo>
                <a:pt x="1147147" y="0"/>
              </a:lnTo>
              <a:lnTo>
                <a:pt x="229429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s-ES" sz="1000" kern="1200"/>
        </a:p>
      </dsp:txBody>
      <dsp:txXfrm>
        <a:off x="4412892" y="1246935"/>
        <a:ext cx="145754" cy="145754"/>
      </dsp:txXfrm>
    </dsp:sp>
    <dsp:sp modelId="{C32DB948-DC4C-472C-B111-04B98DA3317D}">
      <dsp:nvSpPr>
        <dsp:cNvPr id="0" name=""/>
        <dsp:cNvSpPr/>
      </dsp:nvSpPr>
      <dsp:spPr>
        <a:xfrm>
          <a:off x="1886577" y="1705213"/>
          <a:ext cx="1876552" cy="1027536"/>
        </a:xfrm>
        <a:prstGeom prst="rect">
          <a:avLst/>
        </a:prstGeom>
        <a:solidFill>
          <a:schemeClr val="accent1">
            <a:lumMod val="60000"/>
            <a:lumOff val="4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Normativa legal</a:t>
          </a:r>
        </a:p>
      </dsp:txBody>
      <dsp:txXfrm>
        <a:off x="1886577" y="1705213"/>
        <a:ext cx="1876552" cy="1027536"/>
      </dsp:txXfrm>
    </dsp:sp>
    <dsp:sp modelId="{8C8BB5DD-E99F-4FA9-8B17-41588AFACA7E}">
      <dsp:nvSpPr>
        <dsp:cNvPr id="0" name=""/>
        <dsp:cNvSpPr/>
      </dsp:nvSpPr>
      <dsp:spPr>
        <a:xfrm>
          <a:off x="5632917" y="51301"/>
          <a:ext cx="3370320" cy="73868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Agua: elemento vital para la naturaleza y la existencia de seres humanos</a:t>
          </a:r>
        </a:p>
      </dsp:txBody>
      <dsp:txXfrm>
        <a:off x="5632917" y="51301"/>
        <a:ext cx="3370320" cy="738685"/>
      </dsp:txXfrm>
    </dsp:sp>
    <dsp:sp modelId="{ECE63A84-E5BD-460C-BC5D-399DBB697557}">
      <dsp:nvSpPr>
        <dsp:cNvPr id="0" name=""/>
        <dsp:cNvSpPr/>
      </dsp:nvSpPr>
      <dsp:spPr>
        <a:xfrm>
          <a:off x="5584519" y="1262345"/>
          <a:ext cx="3370320" cy="73868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Gestión, preservación y conservación del agua</a:t>
          </a:r>
        </a:p>
      </dsp:txBody>
      <dsp:txXfrm>
        <a:off x="5584519" y="1262345"/>
        <a:ext cx="3370320" cy="738685"/>
      </dsp:txXfrm>
    </dsp:sp>
    <dsp:sp modelId="{303CF310-D31F-415A-9011-8CFE904C3867}">
      <dsp:nvSpPr>
        <dsp:cNvPr id="0" name=""/>
        <dsp:cNvSpPr/>
      </dsp:nvSpPr>
      <dsp:spPr>
        <a:xfrm>
          <a:off x="5606830" y="2525537"/>
          <a:ext cx="3370320" cy="73868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Impulsar la modernización y tecnificación del riego</a:t>
          </a:r>
        </a:p>
      </dsp:txBody>
      <dsp:txXfrm>
        <a:off x="5606830" y="2525537"/>
        <a:ext cx="3370320" cy="738685"/>
      </dsp:txXfrm>
    </dsp:sp>
    <dsp:sp modelId="{7B1A31FD-A8A2-44A1-B454-F9133D528CC8}">
      <dsp:nvSpPr>
        <dsp:cNvPr id="0" name=""/>
        <dsp:cNvSpPr/>
      </dsp:nvSpPr>
      <dsp:spPr>
        <a:xfrm>
          <a:off x="5584519" y="3967161"/>
          <a:ext cx="3370320" cy="73868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El riego y drenaje deben garantizar la calidad y cantidad de agua</a:t>
          </a:r>
        </a:p>
      </dsp:txBody>
      <dsp:txXfrm>
        <a:off x="5584519" y="3967161"/>
        <a:ext cx="3370320" cy="7386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97469-D2FE-42E1-84E3-CD11B20449D7}">
      <dsp:nvSpPr>
        <dsp:cNvPr id="0" name=""/>
        <dsp:cNvSpPr/>
      </dsp:nvSpPr>
      <dsp:spPr>
        <a:xfrm>
          <a:off x="3948183" y="110768"/>
          <a:ext cx="1740370" cy="1740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s-ES" sz="6500" kern="1200"/>
            <a:t>.</a:t>
          </a:r>
          <a:endParaRPr lang="en-US" sz="6500" kern="1200" dirty="0"/>
        </a:p>
      </dsp:txBody>
      <dsp:txXfrm>
        <a:off x="3948183" y="110768"/>
        <a:ext cx="1740370" cy="1740370"/>
      </dsp:txXfrm>
    </dsp:sp>
    <dsp:sp modelId="{C5634966-68FB-42BC-B141-CD26E09E23E6}">
      <dsp:nvSpPr>
        <dsp:cNvPr id="0" name=""/>
        <dsp:cNvSpPr/>
      </dsp:nvSpPr>
      <dsp:spPr>
        <a:xfrm>
          <a:off x="875193" y="-162"/>
          <a:ext cx="4924291" cy="4924291"/>
        </a:xfrm>
        <a:prstGeom prst="circularArrow">
          <a:avLst>
            <a:gd name="adj1" fmla="val 6892"/>
            <a:gd name="adj2" fmla="val 464537"/>
            <a:gd name="adj3" fmla="val 552845"/>
            <a:gd name="adj4" fmla="val 20582618"/>
            <a:gd name="adj5" fmla="val 804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7A9BC8-4932-4CD7-BB75-3EFAA3FC4544}">
      <dsp:nvSpPr>
        <dsp:cNvPr id="0" name=""/>
        <dsp:cNvSpPr/>
      </dsp:nvSpPr>
      <dsp:spPr>
        <a:xfrm>
          <a:off x="3948183" y="3072828"/>
          <a:ext cx="1740370" cy="1740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s-ES" sz="6500" kern="1200"/>
            <a:t>.</a:t>
          </a:r>
          <a:endParaRPr lang="en-US" sz="6500" kern="1200" dirty="0"/>
        </a:p>
      </dsp:txBody>
      <dsp:txXfrm>
        <a:off x="3948183" y="3072828"/>
        <a:ext cx="1740370" cy="1740370"/>
      </dsp:txXfrm>
    </dsp:sp>
    <dsp:sp modelId="{184490E3-E21D-4760-A3B8-ACAD8CDFC7E5}">
      <dsp:nvSpPr>
        <dsp:cNvPr id="0" name=""/>
        <dsp:cNvSpPr/>
      </dsp:nvSpPr>
      <dsp:spPr>
        <a:xfrm>
          <a:off x="875193" y="-162"/>
          <a:ext cx="4924291" cy="4924291"/>
        </a:xfrm>
        <a:prstGeom prst="circularArrow">
          <a:avLst>
            <a:gd name="adj1" fmla="val 6892"/>
            <a:gd name="adj2" fmla="val 464537"/>
            <a:gd name="adj3" fmla="val 5952845"/>
            <a:gd name="adj4" fmla="val 4382618"/>
            <a:gd name="adj5" fmla="val 804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2D5B11-3D1B-4BFB-AD52-61C49D7C15D9}">
      <dsp:nvSpPr>
        <dsp:cNvPr id="0" name=""/>
        <dsp:cNvSpPr/>
      </dsp:nvSpPr>
      <dsp:spPr>
        <a:xfrm>
          <a:off x="986123" y="3072828"/>
          <a:ext cx="1740370" cy="1740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s-ES" sz="6500" kern="1200"/>
            <a:t>.</a:t>
          </a:r>
          <a:endParaRPr lang="en-US" sz="6500" kern="1200" dirty="0"/>
        </a:p>
      </dsp:txBody>
      <dsp:txXfrm>
        <a:off x="986123" y="3072828"/>
        <a:ext cx="1740370" cy="1740370"/>
      </dsp:txXfrm>
    </dsp:sp>
    <dsp:sp modelId="{A82A7A3F-6486-4414-B8F9-158904E132F6}">
      <dsp:nvSpPr>
        <dsp:cNvPr id="0" name=""/>
        <dsp:cNvSpPr/>
      </dsp:nvSpPr>
      <dsp:spPr>
        <a:xfrm>
          <a:off x="875193" y="-162"/>
          <a:ext cx="4924291" cy="4924291"/>
        </a:xfrm>
        <a:prstGeom prst="circularArrow">
          <a:avLst>
            <a:gd name="adj1" fmla="val 6892"/>
            <a:gd name="adj2" fmla="val 464537"/>
            <a:gd name="adj3" fmla="val 11352845"/>
            <a:gd name="adj4" fmla="val 9782618"/>
            <a:gd name="adj5" fmla="val 804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343C60-8A3A-483C-9374-AEC465BBC3C8}">
      <dsp:nvSpPr>
        <dsp:cNvPr id="0" name=""/>
        <dsp:cNvSpPr/>
      </dsp:nvSpPr>
      <dsp:spPr>
        <a:xfrm>
          <a:off x="986123" y="110768"/>
          <a:ext cx="1740370" cy="1740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s-ES" sz="6500" kern="1200"/>
            <a:t>.</a:t>
          </a:r>
          <a:endParaRPr lang="en-US" sz="6500" kern="1200" dirty="0"/>
        </a:p>
      </dsp:txBody>
      <dsp:txXfrm>
        <a:off x="986123" y="110768"/>
        <a:ext cx="1740370" cy="1740370"/>
      </dsp:txXfrm>
    </dsp:sp>
    <dsp:sp modelId="{5F04FB50-C82F-41DC-9ADA-45EF2E33F5E8}">
      <dsp:nvSpPr>
        <dsp:cNvPr id="0" name=""/>
        <dsp:cNvSpPr/>
      </dsp:nvSpPr>
      <dsp:spPr>
        <a:xfrm>
          <a:off x="875193" y="-162"/>
          <a:ext cx="4924291" cy="4924291"/>
        </a:xfrm>
        <a:prstGeom prst="circularArrow">
          <a:avLst>
            <a:gd name="adj1" fmla="val 6892"/>
            <a:gd name="adj2" fmla="val 464537"/>
            <a:gd name="adj3" fmla="val 16752845"/>
            <a:gd name="adj4" fmla="val 15182618"/>
            <a:gd name="adj5" fmla="val 804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5/3/2018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047560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5/3/2018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947130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5/3/2018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4206460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5/3/2018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038331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DF137F82-B3B8-4EF1-979D-771E1CC70171}" type="datetimeFigureOut">
              <a:rPr lang="es-EC" smtClean="0"/>
              <a:t>5/3/2018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2242386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DF137F82-B3B8-4EF1-979D-771E1CC70171}" type="datetimeFigureOut">
              <a:rPr lang="es-EC" smtClean="0"/>
              <a:t>5/3/2018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22326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DF137F82-B3B8-4EF1-979D-771E1CC70171}" type="datetimeFigureOut">
              <a:rPr lang="es-EC" smtClean="0"/>
              <a:t>5/3/2018</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407008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DF137F82-B3B8-4EF1-979D-771E1CC70171}" type="datetimeFigureOut">
              <a:rPr lang="es-EC" smtClean="0"/>
              <a:t>5/3/2018</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079920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F137F82-B3B8-4EF1-979D-771E1CC70171}" type="datetimeFigureOut">
              <a:rPr lang="es-EC" smtClean="0"/>
              <a:t>5/3/2018</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2011889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F137F82-B3B8-4EF1-979D-771E1CC70171}" type="datetimeFigureOut">
              <a:rPr lang="es-EC" smtClean="0"/>
              <a:t>5/3/2018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58219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F137F82-B3B8-4EF1-979D-771E1CC70171}" type="datetimeFigureOut">
              <a:rPr lang="es-EC" smtClean="0"/>
              <a:t>5/3/2018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4218534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37F82-B3B8-4EF1-979D-771E1CC70171}" type="datetimeFigureOut">
              <a:rPr lang="es-EC" smtClean="0"/>
              <a:t>5/3/2018</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68AD1-2A9A-4533-A501-FD2C2D4BAB3D}" type="slidenum">
              <a:rPr lang="es-EC" smtClean="0"/>
              <a:t>‹Nº›</a:t>
            </a:fld>
            <a:endParaRPr lang="es-EC"/>
          </a:p>
        </p:txBody>
      </p:sp>
    </p:spTree>
    <p:extLst>
      <p:ext uri="{BB962C8B-B14F-4D97-AF65-F5344CB8AC3E}">
        <p14:creationId xmlns:p14="http://schemas.microsoft.com/office/powerpoint/2010/main" val="2525635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microsoft.com/office/2007/relationships/hdphoto" Target="../media/hdphoto3.wdp"/><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3.e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21.png"/><Relationship Id="rId7" Type="http://schemas.openxmlformats.org/officeDocument/2006/relationships/diagramData" Target="../diagrams/data2.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diagramDrawing" Target="../diagrams/drawing2.xml"/><Relationship Id="rId5" Type="http://schemas.openxmlformats.org/officeDocument/2006/relationships/image" Target="../media/image23.png"/><Relationship Id="rId10" Type="http://schemas.openxmlformats.org/officeDocument/2006/relationships/diagramColors" Target="../diagrams/colors2.xml"/><Relationship Id="rId4" Type="http://schemas.openxmlformats.org/officeDocument/2006/relationships/image" Target="../media/image22.png"/><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p:cNvSpPr>
          <p:nvPr/>
        </p:nvSpPr>
        <p:spPr bwMode="auto">
          <a:xfrm>
            <a:off x="1031776" y="3077005"/>
            <a:ext cx="10128447" cy="748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r>
              <a:rPr lang="es-ES" sz="2800" dirty="0">
                <a:solidFill>
                  <a:schemeClr val="tx1">
                    <a:lumMod val="95000"/>
                    <a:lumOff val="5000"/>
                  </a:schemeClr>
                </a:solidFill>
                <a:latin typeface="Times New Roman" panose="02020603050405020304" pitchFamily="18" charset="0"/>
                <a:ea typeface="Helvetica Light" charset="0"/>
                <a:cs typeface="Times New Roman" panose="02020603050405020304" pitchFamily="18" charset="0"/>
              </a:rPr>
              <a:t>“</a:t>
            </a:r>
            <a:r>
              <a:rPr lang="es-ES" sz="2800" b="1" dirty="0">
                <a:solidFill>
                  <a:schemeClr val="tx1">
                    <a:lumMod val="95000"/>
                    <a:lumOff val="5000"/>
                  </a:schemeClr>
                </a:solidFill>
                <a:latin typeface="Times New Roman" panose="02020603050405020304" pitchFamily="18" charset="0"/>
                <a:ea typeface="Helvetica Light" charset="0"/>
                <a:cs typeface="Times New Roman" panose="02020603050405020304" pitchFamily="18" charset="0"/>
              </a:rPr>
              <a:t>Diseño e Implementación de un sistema de irrigación inteligente en la hacienda </a:t>
            </a:r>
            <a:r>
              <a:rPr lang="es-ES" sz="2800" b="1" dirty="0" err="1">
                <a:solidFill>
                  <a:schemeClr val="tx1">
                    <a:lumMod val="95000"/>
                    <a:lumOff val="5000"/>
                  </a:schemeClr>
                </a:solidFill>
                <a:latin typeface="Times New Roman" panose="02020603050405020304" pitchFamily="18" charset="0"/>
                <a:ea typeface="Helvetica Light" charset="0"/>
                <a:cs typeface="Times New Roman" panose="02020603050405020304" pitchFamily="18" charset="0"/>
              </a:rPr>
              <a:t>Cochicaranqui</a:t>
            </a:r>
            <a:r>
              <a:rPr lang="es-ES" sz="2800" b="1" dirty="0">
                <a:solidFill>
                  <a:schemeClr val="tx1">
                    <a:lumMod val="95000"/>
                    <a:lumOff val="5000"/>
                  </a:schemeClr>
                </a:solidFill>
                <a:latin typeface="Times New Roman" panose="02020603050405020304" pitchFamily="18" charset="0"/>
                <a:ea typeface="Helvetica Light" charset="0"/>
                <a:cs typeface="Times New Roman" panose="02020603050405020304" pitchFamily="18" charset="0"/>
              </a:rPr>
              <a:t> ubicada en el cantón Ibarra”</a:t>
            </a:r>
          </a:p>
          <a:p>
            <a:pPr algn="ctr"/>
            <a:endParaRPr lang="es-ES" sz="2667" b="1" dirty="0">
              <a:solidFill>
                <a:schemeClr val="tx1">
                  <a:lumMod val="75000"/>
                  <a:lumOff val="25000"/>
                </a:schemeClr>
              </a:solidFill>
              <a:latin typeface="Helvetica Light" charset="0"/>
              <a:ea typeface="Helvetica Light" charset="0"/>
              <a:cs typeface="Helvetica Light" charset="0"/>
            </a:endParaRPr>
          </a:p>
        </p:txBody>
      </p:sp>
      <p:sp>
        <p:nvSpPr>
          <p:cNvPr id="2" name="Rectangle 1"/>
          <p:cNvSpPr/>
          <p:nvPr/>
        </p:nvSpPr>
        <p:spPr>
          <a:xfrm>
            <a:off x="0" y="1508787"/>
            <a:ext cx="12192000" cy="769441"/>
          </a:xfrm>
          <a:prstGeom prst="rect">
            <a:avLst/>
          </a:prstGeom>
        </p:spPr>
        <p:txBody>
          <a:bodyPr wrap="square">
            <a:spAutoFit/>
          </a:bodyPr>
          <a:lstStyle/>
          <a:p>
            <a:pPr algn="ctr"/>
            <a:r>
              <a:rPr lang="es-ES" sz="2200" dirty="0">
                <a:solidFill>
                  <a:schemeClr val="tx1">
                    <a:lumMod val="95000"/>
                    <a:lumOff val="5000"/>
                  </a:schemeClr>
                </a:solidFill>
                <a:latin typeface="Times New Roman" panose="02020603050405020304" pitchFamily="18" charset="0"/>
                <a:cs typeface="Times New Roman" panose="02020603050405020304" pitchFamily="18" charset="0"/>
              </a:rPr>
              <a:t>Departamento de Eléctrica y Electrónica </a:t>
            </a:r>
          </a:p>
          <a:p>
            <a:pPr algn="ctr"/>
            <a:r>
              <a:rPr lang="es-ES" sz="2200" dirty="0">
                <a:solidFill>
                  <a:schemeClr val="tx1">
                    <a:lumMod val="95000"/>
                    <a:lumOff val="5000"/>
                  </a:schemeClr>
                </a:solidFill>
                <a:latin typeface="Times New Roman" panose="02020603050405020304" pitchFamily="18" charset="0"/>
                <a:cs typeface="Times New Roman" panose="02020603050405020304" pitchFamily="18" charset="0"/>
              </a:rPr>
              <a:t>Carrera de Ingeniería en Electrónica, Automatización y Control</a:t>
            </a:r>
            <a:endParaRPr lang="en-US" sz="2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bwMode="auto">
          <a:xfrm>
            <a:off x="1007435" y="3763711"/>
            <a:ext cx="10177131" cy="0"/>
          </a:xfrm>
          <a:prstGeom prst="line">
            <a:avLst/>
          </a:prstGeom>
          <a:solidFill>
            <a:srgbClr val="FFFFFF"/>
          </a:solidFill>
          <a:ln w="28575" cap="flat" cmpd="sng" algn="ctr">
            <a:solidFill>
              <a:schemeClr val="tx1">
                <a:lumMod val="50000"/>
                <a:lumOff val="50000"/>
              </a:schemeClr>
            </a:solidFill>
            <a:prstDash val="solid"/>
            <a:round/>
            <a:headEnd type="none" w="med" len="med"/>
            <a:tailEnd type="none" w="med" len="med"/>
          </a:ln>
          <a:effectLst/>
        </p:spPr>
      </p:cxnSp>
      <p:pic>
        <p:nvPicPr>
          <p:cNvPr id="1026"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3373101" y="190447"/>
            <a:ext cx="5400000" cy="110473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p:cNvSpPr>
            <a:spLocks/>
          </p:cNvSpPr>
          <p:nvPr/>
        </p:nvSpPr>
        <p:spPr bwMode="auto">
          <a:xfrm>
            <a:off x="2063553" y="3763711"/>
            <a:ext cx="6709548" cy="2449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50000"/>
              </a:lnSpc>
            </a:pPr>
            <a:r>
              <a:rPr lang="es-ES" sz="1867" dirty="0">
                <a:solidFill>
                  <a:schemeClr val="tx1">
                    <a:lumMod val="95000"/>
                    <a:lumOff val="5000"/>
                  </a:schemeClr>
                </a:solidFill>
                <a:latin typeface="Times New Roman" panose="02020603050405020304" pitchFamily="18" charset="0"/>
                <a:ea typeface="Helvetica Light" charset="0"/>
                <a:cs typeface="Times New Roman" panose="02020603050405020304" pitchFamily="18" charset="0"/>
              </a:rPr>
              <a:t>Presentado por:</a:t>
            </a:r>
          </a:p>
          <a:p>
            <a:pPr lvl="3">
              <a:lnSpc>
                <a:spcPct val="150000"/>
              </a:lnSpc>
            </a:pPr>
            <a:r>
              <a:rPr lang="es-ES" sz="2200" dirty="0">
                <a:solidFill>
                  <a:schemeClr val="tx1">
                    <a:lumMod val="95000"/>
                    <a:lumOff val="5000"/>
                  </a:schemeClr>
                </a:solidFill>
                <a:latin typeface="Times New Roman" panose="02020603050405020304" pitchFamily="18" charset="0"/>
                <a:ea typeface="Helvetica Light" charset="0"/>
                <a:cs typeface="Times New Roman" panose="02020603050405020304" pitchFamily="18" charset="0"/>
              </a:rPr>
              <a:t>Andrés Fierro</a:t>
            </a:r>
          </a:p>
          <a:p>
            <a:pPr>
              <a:lnSpc>
                <a:spcPct val="150000"/>
              </a:lnSpc>
            </a:pPr>
            <a:r>
              <a:rPr lang="es-ES" sz="1867" dirty="0">
                <a:solidFill>
                  <a:schemeClr val="tx1">
                    <a:lumMod val="95000"/>
                    <a:lumOff val="5000"/>
                  </a:schemeClr>
                </a:solidFill>
                <a:latin typeface="Times New Roman" panose="02020603050405020304" pitchFamily="18" charset="0"/>
                <a:ea typeface="Helvetica Light" charset="0"/>
                <a:cs typeface="Times New Roman" panose="02020603050405020304" pitchFamily="18" charset="0"/>
              </a:rPr>
              <a:t>Director:</a:t>
            </a:r>
          </a:p>
          <a:p>
            <a:pPr>
              <a:lnSpc>
                <a:spcPct val="150000"/>
              </a:lnSpc>
            </a:pPr>
            <a:r>
              <a:rPr lang="es-ES" sz="1867" dirty="0">
                <a:solidFill>
                  <a:schemeClr val="tx1">
                    <a:lumMod val="95000"/>
                    <a:lumOff val="5000"/>
                  </a:schemeClr>
                </a:solidFill>
                <a:latin typeface="Times New Roman" panose="02020603050405020304" pitchFamily="18" charset="0"/>
                <a:ea typeface="Helvetica Light" charset="0"/>
                <a:cs typeface="Times New Roman" panose="02020603050405020304" pitchFamily="18" charset="0"/>
              </a:rPr>
              <a:t>	       </a:t>
            </a:r>
            <a:r>
              <a:rPr lang="es-ES" sz="2200" dirty="0">
                <a:solidFill>
                  <a:schemeClr val="tx1">
                    <a:lumMod val="95000"/>
                    <a:lumOff val="5000"/>
                  </a:schemeClr>
                </a:solidFill>
                <a:latin typeface="Times New Roman" panose="02020603050405020304" pitchFamily="18" charset="0"/>
                <a:ea typeface="Helvetica Light" charset="0"/>
                <a:cs typeface="Times New Roman" panose="02020603050405020304" pitchFamily="18" charset="0"/>
              </a:rPr>
              <a:t>Ing. Julio Torres</a:t>
            </a:r>
          </a:p>
        </p:txBody>
      </p:sp>
      <p:sp>
        <p:nvSpPr>
          <p:cNvPr id="8" name="AutoShape 2"/>
          <p:cNvSpPr>
            <a:spLocks/>
          </p:cNvSpPr>
          <p:nvPr/>
        </p:nvSpPr>
        <p:spPr bwMode="auto">
          <a:xfrm>
            <a:off x="7487736" y="6068318"/>
            <a:ext cx="4704264" cy="5760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endPar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gn="ctr"/>
            <a:r>
              <a:rPr lang="es-ES" sz="1867" dirty="0">
                <a:solidFill>
                  <a:schemeClr val="tx1">
                    <a:lumMod val="95000"/>
                    <a:lumOff val="5000"/>
                  </a:schemeClr>
                </a:solidFill>
                <a:latin typeface="Times New Roman" panose="02020603050405020304" pitchFamily="18" charset="0"/>
                <a:ea typeface="Tahoma" panose="020B0604030504040204" pitchFamily="34" charset="0"/>
                <a:cs typeface="Times New Roman" panose="02020603050405020304" pitchFamily="18" charset="0"/>
              </a:rPr>
              <a:t>Sangolquí - 2018</a:t>
            </a:r>
          </a:p>
          <a:p>
            <a:pPr algn="ctr"/>
            <a:endParaRPr lang="es-ES" sz="2667" dirty="0">
              <a:solidFill>
                <a:schemeClr val="tx1">
                  <a:lumMod val="75000"/>
                  <a:lumOff val="25000"/>
                </a:schemeClr>
              </a:solidFill>
              <a:latin typeface="Helvetica Light" charset="0"/>
              <a:ea typeface="Helvetica Light" charset="0"/>
              <a:cs typeface="Helvetica Light" charset="0"/>
            </a:endParaRPr>
          </a:p>
        </p:txBody>
      </p:sp>
      <p:sp>
        <p:nvSpPr>
          <p:cNvPr id="5" name="Marcador de número de diapositiva 4"/>
          <p:cNvSpPr>
            <a:spLocks noGrp="1"/>
          </p:cNvSpPr>
          <p:nvPr>
            <p:ph type="sldNum" sz="quarter" idx="12"/>
          </p:nvPr>
        </p:nvSpPr>
        <p:spPr>
          <a:xfrm>
            <a:off x="8610600" y="6356350"/>
            <a:ext cx="2743200" cy="365125"/>
          </a:xfrm>
        </p:spPr>
        <p:txBody>
          <a:bodyPr/>
          <a:lstStyle/>
          <a:p>
            <a:pPr>
              <a:defRPr/>
            </a:pPr>
            <a:fld id="{167F7B47-9D3E-2748-9CA4-B6C213F26F84}" type="slidenum">
              <a:rPr lang="es-ES" smtClean="0">
                <a:solidFill>
                  <a:schemeClr val="bg1"/>
                </a:solidFill>
              </a:rPr>
              <a:pPr>
                <a:defRPr/>
              </a:pPr>
              <a:t>1</a:t>
            </a:fld>
            <a:endParaRPr lang="es-ES" sz="1600" dirty="0">
              <a:solidFill>
                <a:schemeClr val="bg1"/>
              </a:solidFill>
            </a:endParaRPr>
          </a:p>
        </p:txBody>
      </p:sp>
      <p:pic>
        <p:nvPicPr>
          <p:cNvPr id="9" name="Picture 2" descr="Resultado de imagen para ELECTRONICA CONTROL ESPE">
            <a:extLst>
              <a:ext uri="{FF2B5EF4-FFF2-40B4-BE49-F238E27FC236}">
                <a16:creationId xmlns:a16="http://schemas.microsoft.com/office/drawing/2014/main" id="{9A272134-3245-43A7-8FCA-B26D26F3E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5400" y="4113366"/>
            <a:ext cx="1718447" cy="17184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para DEPARTAMENTO ELECTRONICA ESPE">
            <a:extLst>
              <a:ext uri="{FF2B5EF4-FFF2-40B4-BE49-F238E27FC236}">
                <a16:creationId xmlns:a16="http://schemas.microsoft.com/office/drawing/2014/main" id="{5DCB6A56-2281-4C14-9E64-EA0F1BD3E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8252" y="4132296"/>
            <a:ext cx="1810523" cy="171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23700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5951399"/>
            <a:ext cx="2743200" cy="365125"/>
          </a:xfrm>
        </p:spPr>
        <p:txBody>
          <a:bodyPr/>
          <a:lstStyle/>
          <a:p>
            <a:pPr>
              <a:defRPr/>
            </a:pPr>
            <a:fld id="{E8D88C74-0DDE-8F40-A44E-D6CE8BB2242F}" type="slidenum">
              <a:rPr lang="es-ES" smtClean="0"/>
              <a:pPr>
                <a:defRPr/>
              </a:pPr>
              <a:t>10</a:t>
            </a:fld>
            <a:endParaRPr lang="es-ES" sz="1600">
              <a:solidFill>
                <a:srgbClr val="888888"/>
              </a:solidFill>
            </a:endParaRPr>
          </a:p>
        </p:txBody>
      </p:sp>
      <p:sp>
        <p:nvSpPr>
          <p:cNvPr id="8"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1.- Diseño sistema agronómico</a:t>
            </a:r>
          </a:p>
        </p:txBody>
      </p:sp>
      <p:sp>
        <p:nvSpPr>
          <p:cNvPr id="31" name="Rectángulo 30"/>
          <p:cNvSpPr/>
          <p:nvPr/>
        </p:nvSpPr>
        <p:spPr>
          <a:xfrm>
            <a:off x="6488132" y="-3415"/>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Datos climáticos</a:t>
            </a:r>
          </a:p>
        </p:txBody>
      </p:sp>
      <p:sp>
        <p:nvSpPr>
          <p:cNvPr id="2" name="Rectángulo 1"/>
          <p:cNvSpPr/>
          <p:nvPr/>
        </p:nvSpPr>
        <p:spPr>
          <a:xfrm>
            <a:off x="1143096" y="3587711"/>
            <a:ext cx="2131318"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EC" sz="1600" dirty="0"/>
              <a:t>Temperatura</a:t>
            </a:r>
          </a:p>
          <a:p>
            <a:pPr marL="285750" indent="-285750">
              <a:lnSpc>
                <a:spcPct val="150000"/>
              </a:lnSpc>
              <a:buFont typeface="Arial" panose="020B0604020202020204" pitchFamily="34" charset="0"/>
              <a:buChar char="•"/>
            </a:pPr>
            <a:r>
              <a:rPr lang="es-EC" sz="1600" dirty="0"/>
              <a:t>Humedad</a:t>
            </a:r>
          </a:p>
          <a:p>
            <a:pPr marL="285750" indent="-285750">
              <a:lnSpc>
                <a:spcPct val="150000"/>
              </a:lnSpc>
              <a:buFont typeface="Arial" panose="020B0604020202020204" pitchFamily="34" charset="0"/>
              <a:buChar char="•"/>
            </a:pPr>
            <a:r>
              <a:rPr lang="es-EC" sz="1600" dirty="0"/>
              <a:t>Viento</a:t>
            </a:r>
          </a:p>
        </p:txBody>
      </p:sp>
      <p:pic>
        <p:nvPicPr>
          <p:cNvPr id="39" name="Imagen 38">
            <a:extLst>
              <a:ext uri="{FF2B5EF4-FFF2-40B4-BE49-F238E27FC236}">
                <a16:creationId xmlns:a16="http://schemas.microsoft.com/office/drawing/2014/main" id="{C8F5636A-29E3-4994-93A7-90F04067FDEA}"/>
              </a:ext>
            </a:extLst>
          </p:cNvPr>
          <p:cNvPicPr/>
          <p:nvPr/>
        </p:nvPicPr>
        <p:blipFill>
          <a:blip r:embed="rId3"/>
          <a:stretch>
            <a:fillRect/>
          </a:stretch>
        </p:blipFill>
        <p:spPr>
          <a:xfrm>
            <a:off x="4569555" y="2032013"/>
            <a:ext cx="5975901" cy="4101948"/>
          </a:xfrm>
          <a:prstGeom prst="rect">
            <a:avLst/>
          </a:prstGeom>
        </p:spPr>
      </p:pic>
      <p:sp>
        <p:nvSpPr>
          <p:cNvPr id="40" name="CuadroTexto 39">
            <a:extLst>
              <a:ext uri="{FF2B5EF4-FFF2-40B4-BE49-F238E27FC236}">
                <a16:creationId xmlns:a16="http://schemas.microsoft.com/office/drawing/2014/main" id="{7C44959E-FA7A-4A2C-B980-54040227575B}"/>
              </a:ext>
            </a:extLst>
          </p:cNvPr>
          <p:cNvSpPr txBox="1"/>
          <p:nvPr/>
        </p:nvSpPr>
        <p:spPr>
          <a:xfrm>
            <a:off x="3885169" y="895593"/>
            <a:ext cx="3840848" cy="338554"/>
          </a:xfrm>
          <a:prstGeom prst="rect">
            <a:avLst/>
          </a:prstGeom>
          <a:noFill/>
          <a:ln w="38100">
            <a:solidFill>
              <a:schemeClr val="bg2">
                <a:lumMod val="25000"/>
              </a:schemeClr>
            </a:solidFill>
          </a:ln>
        </p:spPr>
        <p:txBody>
          <a:bodyPr wrap="square" rtlCol="0">
            <a:spAutoFit/>
          </a:bodyPr>
          <a:lstStyle/>
          <a:p>
            <a:pPr algn="ctr"/>
            <a:r>
              <a:rPr lang="es-EC" sz="1600" b="1" dirty="0"/>
              <a:t>Evapotranspiración de referencia</a:t>
            </a:r>
          </a:p>
        </p:txBody>
      </p:sp>
      <p:sp>
        <p:nvSpPr>
          <p:cNvPr id="45" name="Rectángulo 44">
            <a:extLst>
              <a:ext uri="{FF2B5EF4-FFF2-40B4-BE49-F238E27FC236}">
                <a16:creationId xmlns:a16="http://schemas.microsoft.com/office/drawing/2014/main" id="{0FDF6286-38D9-4C20-92C9-BD620D10E680}"/>
              </a:ext>
            </a:extLst>
          </p:cNvPr>
          <p:cNvSpPr/>
          <p:nvPr/>
        </p:nvSpPr>
        <p:spPr>
          <a:xfrm>
            <a:off x="837169" y="3167199"/>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Datos necesarios</a:t>
            </a:r>
          </a:p>
        </p:txBody>
      </p:sp>
      <p:sp>
        <p:nvSpPr>
          <p:cNvPr id="46" name="Rectángulo 45">
            <a:extLst>
              <a:ext uri="{FF2B5EF4-FFF2-40B4-BE49-F238E27FC236}">
                <a16:creationId xmlns:a16="http://schemas.microsoft.com/office/drawing/2014/main" id="{06B4765F-9701-43BF-A24B-C345CA6F2FA4}"/>
              </a:ext>
            </a:extLst>
          </p:cNvPr>
          <p:cNvSpPr/>
          <p:nvPr/>
        </p:nvSpPr>
        <p:spPr>
          <a:xfrm>
            <a:off x="837169" y="4895965"/>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Datos estimados</a:t>
            </a:r>
          </a:p>
        </p:txBody>
      </p:sp>
      <p:sp>
        <p:nvSpPr>
          <p:cNvPr id="47" name="Rectángulo 46">
            <a:extLst>
              <a:ext uri="{FF2B5EF4-FFF2-40B4-BE49-F238E27FC236}">
                <a16:creationId xmlns:a16="http://schemas.microsoft.com/office/drawing/2014/main" id="{A2B15D12-2394-4B97-99DE-6E3B5AF4F877}"/>
              </a:ext>
            </a:extLst>
          </p:cNvPr>
          <p:cNvSpPr/>
          <p:nvPr/>
        </p:nvSpPr>
        <p:spPr>
          <a:xfrm>
            <a:off x="1143096" y="5461771"/>
            <a:ext cx="2131318"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EC" sz="1600" dirty="0"/>
              <a:t>Radiación </a:t>
            </a:r>
          </a:p>
          <a:p>
            <a:pPr marL="285750" indent="-285750">
              <a:lnSpc>
                <a:spcPct val="150000"/>
              </a:lnSpc>
              <a:buFont typeface="Arial" panose="020B0604020202020204" pitchFamily="34" charset="0"/>
              <a:buChar char="•"/>
            </a:pPr>
            <a:r>
              <a:rPr lang="es-EC" sz="1600" dirty="0"/>
              <a:t>Evapotranspiración de referencia </a:t>
            </a:r>
            <a:r>
              <a:rPr lang="es-EC" sz="1600" dirty="0" err="1"/>
              <a:t>ETo</a:t>
            </a:r>
            <a:endParaRPr lang="es-EC" sz="1600" dirty="0"/>
          </a:p>
        </p:txBody>
      </p:sp>
      <p:sp>
        <p:nvSpPr>
          <p:cNvPr id="48" name="Rectángulo 47">
            <a:extLst>
              <a:ext uri="{FF2B5EF4-FFF2-40B4-BE49-F238E27FC236}">
                <a16:creationId xmlns:a16="http://schemas.microsoft.com/office/drawing/2014/main" id="{D718D545-2F77-429E-A8D4-229CE14A43F9}"/>
              </a:ext>
            </a:extLst>
          </p:cNvPr>
          <p:cNvSpPr/>
          <p:nvPr/>
        </p:nvSpPr>
        <p:spPr>
          <a:xfrm>
            <a:off x="837169" y="1679098"/>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Software</a:t>
            </a:r>
          </a:p>
        </p:txBody>
      </p:sp>
      <p:sp>
        <p:nvSpPr>
          <p:cNvPr id="49" name="Rectángulo 48">
            <a:extLst>
              <a:ext uri="{FF2B5EF4-FFF2-40B4-BE49-F238E27FC236}">
                <a16:creationId xmlns:a16="http://schemas.microsoft.com/office/drawing/2014/main" id="{7F1634BD-2CFA-4838-B0F1-197F356117B7}"/>
              </a:ext>
            </a:extLst>
          </p:cNvPr>
          <p:cNvSpPr/>
          <p:nvPr/>
        </p:nvSpPr>
        <p:spPr>
          <a:xfrm>
            <a:off x="1218162" y="2026699"/>
            <a:ext cx="2131318"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EC" sz="1600" dirty="0"/>
              <a:t>CROPWAT 8.0 </a:t>
            </a:r>
            <a:br>
              <a:rPr lang="es-EC" sz="1600" dirty="0"/>
            </a:br>
            <a:r>
              <a:rPr lang="es-EC" sz="1600" dirty="0"/>
              <a:t>(FAO)</a:t>
            </a:r>
          </a:p>
        </p:txBody>
      </p:sp>
    </p:spTree>
    <p:extLst>
      <p:ext uri="{BB962C8B-B14F-4D97-AF65-F5344CB8AC3E}">
        <p14:creationId xmlns:p14="http://schemas.microsoft.com/office/powerpoint/2010/main" val="1018836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5095" y="6361244"/>
            <a:ext cx="2743200" cy="365125"/>
          </a:xfrm>
        </p:spPr>
        <p:txBody>
          <a:bodyPr/>
          <a:lstStyle/>
          <a:p>
            <a:pPr>
              <a:defRPr/>
            </a:pPr>
            <a:fld id="{E8D88C74-0DDE-8F40-A44E-D6CE8BB2242F}" type="slidenum">
              <a:rPr lang="es-ES" smtClean="0"/>
              <a:pPr>
                <a:defRPr/>
              </a:pPr>
              <a:t>11</a:t>
            </a:fld>
            <a:endParaRPr lang="es-ES" sz="1600" dirty="0">
              <a:solidFill>
                <a:srgbClr val="888888"/>
              </a:solidFill>
            </a:endParaRPr>
          </a:p>
        </p:txBody>
      </p:sp>
      <p:sp>
        <p:nvSpPr>
          <p:cNvPr id="16" name="Rectángulo 15"/>
          <p:cNvSpPr/>
          <p:nvPr/>
        </p:nvSpPr>
        <p:spPr>
          <a:xfrm>
            <a:off x="4491725" y="1015669"/>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Precipitación </a:t>
            </a:r>
            <a:br>
              <a:rPr lang="es-EC" b="1" dirty="0"/>
            </a:br>
            <a:r>
              <a:rPr lang="es-EC" b="1" dirty="0"/>
              <a:t>efectiva</a:t>
            </a:r>
          </a:p>
        </p:txBody>
      </p:sp>
      <p:sp>
        <p:nvSpPr>
          <p:cNvPr id="22" name="Rectángulo 21"/>
          <p:cNvSpPr/>
          <p:nvPr/>
        </p:nvSpPr>
        <p:spPr>
          <a:xfrm>
            <a:off x="2431795" y="1009836"/>
            <a:ext cx="3665606"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Precipitación </a:t>
            </a:r>
            <a:br>
              <a:rPr lang="es-EC" b="1" dirty="0"/>
            </a:br>
            <a:r>
              <a:rPr lang="es-EC" b="1" dirty="0"/>
              <a:t>confiable al 75%</a:t>
            </a:r>
          </a:p>
        </p:txBody>
      </p:sp>
      <p:sp>
        <p:nvSpPr>
          <p:cNvPr id="31" name="18 Rectángulo"/>
          <p:cNvSpPr/>
          <p:nvPr/>
        </p:nvSpPr>
        <p:spPr bwMode="auto">
          <a:xfrm>
            <a:off x="130631" y="11911"/>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33"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1.- Diseño del sistema agronómico</a:t>
            </a:r>
          </a:p>
        </p:txBody>
      </p:sp>
      <p:sp>
        <p:nvSpPr>
          <p:cNvPr id="36" name="Rectángulo 35"/>
          <p:cNvSpPr/>
          <p:nvPr/>
        </p:nvSpPr>
        <p:spPr>
          <a:xfrm>
            <a:off x="6488132" y="-3415"/>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Precipitaciones y datos del cultivo</a:t>
            </a:r>
          </a:p>
        </p:txBody>
      </p:sp>
      <p:sp>
        <p:nvSpPr>
          <p:cNvPr id="35" name="Rectángulo 34">
            <a:extLst>
              <a:ext uri="{FF2B5EF4-FFF2-40B4-BE49-F238E27FC236}">
                <a16:creationId xmlns:a16="http://schemas.microsoft.com/office/drawing/2014/main" id="{C194EBF3-4C51-40FC-9338-2F89C7E27096}"/>
              </a:ext>
            </a:extLst>
          </p:cNvPr>
          <p:cNvSpPr/>
          <p:nvPr/>
        </p:nvSpPr>
        <p:spPr>
          <a:xfrm>
            <a:off x="8109315" y="1373252"/>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Datos del cultivo</a:t>
            </a:r>
          </a:p>
        </p:txBody>
      </p:sp>
      <mc:AlternateContent xmlns:mc="http://schemas.openxmlformats.org/markup-compatibility/2006">
        <mc:Choice xmlns:a14="http://schemas.microsoft.com/office/drawing/2010/main" Requires="a14">
          <p:graphicFrame>
            <p:nvGraphicFramePr>
              <p:cNvPr id="2" name="Tabla 1">
                <a:extLst>
                  <a:ext uri="{FF2B5EF4-FFF2-40B4-BE49-F238E27FC236}">
                    <a16:creationId xmlns:a16="http://schemas.microsoft.com/office/drawing/2014/main" id="{E5F62B17-2EF8-4090-B427-B2494D0A85BF}"/>
                  </a:ext>
                </a:extLst>
              </p:cNvPr>
              <p:cNvGraphicFramePr>
                <a:graphicFrameLocks noGrp="1"/>
              </p:cNvGraphicFramePr>
              <p:nvPr>
                <p:extLst>
                  <p:ext uri="{D42A27DB-BD31-4B8C-83A1-F6EECF244321}">
                    <p14:modId xmlns:p14="http://schemas.microsoft.com/office/powerpoint/2010/main" val="2357276705"/>
                  </p:ext>
                </p:extLst>
              </p:nvPr>
            </p:nvGraphicFramePr>
            <p:xfrm>
              <a:off x="7385029" y="1920287"/>
              <a:ext cx="4341877" cy="3977939"/>
            </p:xfrm>
            <a:graphic>
              <a:graphicData uri="http://schemas.openxmlformats.org/drawingml/2006/table">
                <a:tbl>
                  <a:tblPr firstRow="1" firstCol="1" bandRow="1">
                    <a:tableStyleId>{3B4B98B0-60AC-42C2-AFA5-B58CD77FA1E5}</a:tableStyleId>
                  </a:tblPr>
                  <a:tblGrid>
                    <a:gridCol w="2169545">
                      <a:extLst>
                        <a:ext uri="{9D8B030D-6E8A-4147-A177-3AD203B41FA5}">
                          <a16:colId xmlns:a16="http://schemas.microsoft.com/office/drawing/2014/main" val="2052191814"/>
                        </a:ext>
                      </a:extLst>
                    </a:gridCol>
                    <a:gridCol w="2172332">
                      <a:extLst>
                        <a:ext uri="{9D8B030D-6E8A-4147-A177-3AD203B41FA5}">
                          <a16:colId xmlns:a16="http://schemas.microsoft.com/office/drawing/2014/main" val="1852817093"/>
                        </a:ext>
                      </a:extLst>
                    </a:gridCol>
                  </a:tblGrid>
                  <a:tr h="378632">
                    <a:tc>
                      <a:txBody>
                        <a:bodyPr/>
                        <a:lstStyle/>
                        <a:p>
                          <a:pPr indent="180340" algn="ctr">
                            <a:lnSpc>
                              <a:spcPct val="115000"/>
                            </a:lnSpc>
                            <a:spcAft>
                              <a:spcPts val="0"/>
                            </a:spcAft>
                          </a:pPr>
                          <a:r>
                            <a:rPr lang="es-EC" sz="1600">
                              <a:effectLst/>
                            </a:rPr>
                            <a:t>Tipo de información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Cultivo de fréjol</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9882633"/>
                      </a:ext>
                    </a:extLst>
                  </a:tr>
                  <a:tr h="462062">
                    <a:tc>
                      <a:txBody>
                        <a:bodyPr/>
                        <a:lstStyle/>
                        <a:p>
                          <a:pPr indent="180340" algn="ctr">
                            <a:lnSpc>
                              <a:spcPct val="115000"/>
                            </a:lnSpc>
                            <a:spcAft>
                              <a:spcPts val="0"/>
                            </a:spcAft>
                          </a:pPr>
                          <a:r>
                            <a:rPr lang="es-EC" sz="1600">
                              <a:effectLst/>
                            </a:rPr>
                            <a:t>Fecha de siembra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20 de diciembre</a:t>
                          </a:r>
                          <a:br>
                            <a:rPr lang="es-EC" sz="1600">
                              <a:effectLst/>
                            </a:rPr>
                          </a:b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3185212"/>
                      </a:ext>
                    </a:extLst>
                  </a:tr>
                  <a:tr h="462062">
                    <a:tc>
                      <a:txBody>
                        <a:bodyPr/>
                        <a:lstStyle/>
                        <a:p>
                          <a:pPr indent="180340" algn="ctr">
                            <a:lnSpc>
                              <a:spcPct val="115000"/>
                            </a:lnSpc>
                            <a:spcAft>
                              <a:spcPts val="0"/>
                            </a:spcAft>
                          </a:pPr>
                          <a:r>
                            <a:rPr lang="es-EC" sz="1600">
                              <a:effectLst/>
                            </a:rPr>
                            <a:t>Ciclo total del cultivo</a:t>
                          </a:r>
                          <a:br>
                            <a:rPr lang="es-EC" sz="1600">
                              <a:effectLst/>
                            </a:rPr>
                          </a:b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100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5384495"/>
                      </a:ext>
                    </a:extLst>
                  </a:tr>
                  <a:tr h="1188295">
                    <a:tc>
                      <a:txBody>
                        <a:bodyPr/>
                        <a:lstStyle/>
                        <a:p>
                          <a:pPr indent="180340" algn="ctr">
                            <a:lnSpc>
                              <a:spcPct val="115000"/>
                            </a:lnSpc>
                            <a:spcAft>
                              <a:spcPts val="0"/>
                            </a:spcAft>
                          </a:pPr>
                          <a:r>
                            <a:rPr lang="es-EC" sz="1600" dirty="0">
                              <a:effectLst/>
                            </a:rPr>
                            <a:t>Fases del cultivo</a:t>
                          </a:r>
                          <a:endParaRPr lang="en-US" sz="1600" dirty="0">
                            <a:effectLst/>
                          </a:endParaRPr>
                        </a:p>
                        <a:p>
                          <a:pPr indent="180340" algn="ctr">
                            <a:lnSpc>
                              <a:spcPct val="115000"/>
                            </a:lnSpc>
                            <a:spcAft>
                              <a:spcPts val="0"/>
                            </a:spcAft>
                          </a:pPr>
                          <a:r>
                            <a:rPr lang="es-EC" sz="1600" dirty="0">
                              <a:effectLst/>
                            </a:rPr>
                            <a:t>- inicial</a:t>
                          </a:r>
                          <a:endParaRPr lang="en-US" sz="1600" dirty="0">
                            <a:effectLst/>
                          </a:endParaRPr>
                        </a:p>
                        <a:p>
                          <a:pPr indent="180340" algn="ctr">
                            <a:lnSpc>
                              <a:spcPct val="115000"/>
                            </a:lnSpc>
                            <a:spcAft>
                              <a:spcPts val="0"/>
                            </a:spcAft>
                          </a:pPr>
                          <a:r>
                            <a:rPr lang="es-EC" sz="1600" dirty="0">
                              <a:effectLst/>
                            </a:rPr>
                            <a:t>- desarrollo</a:t>
                          </a:r>
                          <a:endParaRPr lang="en-US" sz="1600" dirty="0">
                            <a:effectLst/>
                          </a:endParaRPr>
                        </a:p>
                        <a:p>
                          <a:pPr indent="180340" algn="ctr">
                            <a:lnSpc>
                              <a:spcPct val="115000"/>
                            </a:lnSpc>
                            <a:spcAft>
                              <a:spcPts val="0"/>
                            </a:spcAft>
                          </a:pPr>
                          <a:r>
                            <a:rPr lang="es-EC" sz="1600" dirty="0">
                              <a:effectLst/>
                            </a:rPr>
                            <a:t>- media</a:t>
                          </a:r>
                          <a:endParaRPr lang="en-US" sz="1600" dirty="0">
                            <a:effectLst/>
                          </a:endParaRPr>
                        </a:p>
                        <a:p>
                          <a:pPr indent="180340" algn="ctr">
                            <a:lnSpc>
                              <a:spcPct val="115000"/>
                            </a:lnSpc>
                            <a:spcAft>
                              <a:spcPts val="0"/>
                            </a:spcAft>
                          </a:pPr>
                          <a:r>
                            <a:rPr lang="es-EC" sz="1600" dirty="0">
                              <a:effectLst/>
                            </a:rPr>
                            <a:t>- final</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 </a:t>
                          </a:r>
                          <a:endParaRPr lang="en-US" sz="1600">
                            <a:effectLst/>
                          </a:endParaRPr>
                        </a:p>
                        <a:p>
                          <a:pPr indent="180340" algn="ctr">
                            <a:lnSpc>
                              <a:spcPct val="115000"/>
                            </a:lnSpc>
                            <a:spcAft>
                              <a:spcPts val="0"/>
                            </a:spcAft>
                          </a:pPr>
                          <a:r>
                            <a:rPr lang="es-EC" sz="1600">
                              <a:effectLst/>
                            </a:rPr>
                            <a:t>25</a:t>
                          </a:r>
                          <a:endParaRPr lang="en-US" sz="1600">
                            <a:effectLst/>
                          </a:endParaRPr>
                        </a:p>
                        <a:p>
                          <a:pPr indent="180340" algn="ctr">
                            <a:lnSpc>
                              <a:spcPct val="115000"/>
                            </a:lnSpc>
                            <a:spcAft>
                              <a:spcPts val="0"/>
                            </a:spcAft>
                          </a:pPr>
                          <a:r>
                            <a:rPr lang="es-EC" sz="1600">
                              <a:effectLst/>
                            </a:rPr>
                            <a:t>25</a:t>
                          </a:r>
                          <a:endParaRPr lang="en-US" sz="1600">
                            <a:effectLst/>
                          </a:endParaRPr>
                        </a:p>
                        <a:p>
                          <a:pPr indent="180340" algn="ctr">
                            <a:lnSpc>
                              <a:spcPct val="115000"/>
                            </a:lnSpc>
                            <a:spcAft>
                              <a:spcPts val="0"/>
                            </a:spcAft>
                          </a:pPr>
                          <a:r>
                            <a:rPr lang="es-EC" sz="1600">
                              <a:effectLst/>
                            </a:rPr>
                            <a:t>30</a:t>
                          </a:r>
                          <a:endParaRPr lang="en-US" sz="1600">
                            <a:effectLst/>
                          </a:endParaRPr>
                        </a:p>
                        <a:p>
                          <a:pPr indent="180340" algn="ctr">
                            <a:lnSpc>
                              <a:spcPct val="115000"/>
                            </a:lnSpc>
                            <a:spcAft>
                              <a:spcPts val="0"/>
                            </a:spcAft>
                          </a:pPr>
                          <a:r>
                            <a:rPr lang="es-EC" sz="1600">
                              <a:effectLst/>
                            </a:rPr>
                            <a:t>20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0741768"/>
                      </a:ext>
                    </a:extLst>
                  </a:tr>
                  <a:tr h="977104">
                    <a:tc>
                      <a:txBody>
                        <a:bodyPr/>
                        <a:lstStyle/>
                        <a:p>
                          <a:pPr indent="180340" algn="ctr">
                            <a:lnSpc>
                              <a:spcPct val="115000"/>
                            </a:lnSpc>
                            <a:spcAft>
                              <a:spcPts val="0"/>
                            </a:spcAft>
                          </a:pPr>
                          <a:r>
                            <a:rPr lang="es-EC" sz="1600">
                              <a:effectLst/>
                            </a:rPr>
                            <a:t>Valores de </a:t>
                          </a:r>
                          <a14:m>
                            <m:oMath xmlns:m="http://schemas.openxmlformats.org/officeDocument/2006/math">
                              <m:sSub>
                                <m:sSubPr>
                                  <m:ctrlPr>
                                    <a:rPr lang="en-US" sz="1600">
                                      <a:effectLst/>
                                    </a:rPr>
                                  </m:ctrlPr>
                                </m:sSubPr>
                                <m:e>
                                  <m:r>
                                    <a:rPr lang="es-EC" sz="1600">
                                      <a:effectLst/>
                                    </a:rPr>
                                    <m:t>𝑲</m:t>
                                  </m:r>
                                </m:e>
                                <m:sub>
                                  <m:r>
                                    <a:rPr lang="es-EC" sz="1600">
                                      <a:effectLst/>
                                    </a:rPr>
                                    <m:t>𝒄</m:t>
                                  </m:r>
                                </m:sub>
                              </m:sSub>
                            </m:oMath>
                          </a14:m>
                          <a:r>
                            <a:rPr lang="es-ES" sz="1600">
                              <a:effectLst/>
                            </a:rPr>
                            <a:t>:</a:t>
                          </a:r>
                          <a:endParaRPr lang="en-US" sz="1600">
                            <a:effectLst/>
                          </a:endParaRPr>
                        </a:p>
                        <a:p>
                          <a:pPr indent="180340" algn="ctr">
                            <a:lnSpc>
                              <a:spcPct val="115000"/>
                            </a:lnSpc>
                            <a:spcAft>
                              <a:spcPts val="0"/>
                            </a:spcAft>
                          </a:pPr>
                          <a:r>
                            <a:rPr lang="es-EC" sz="1600">
                              <a:effectLst/>
                            </a:rPr>
                            <a:t>- </a:t>
                          </a:r>
                          <a14:m>
                            <m:oMath xmlns:m="http://schemas.openxmlformats.org/officeDocument/2006/math">
                              <m:sSub>
                                <m:sSubPr>
                                  <m:ctrlPr>
                                    <a:rPr lang="en-US" sz="1600">
                                      <a:effectLst/>
                                    </a:rPr>
                                  </m:ctrlPr>
                                </m:sSubPr>
                                <m:e>
                                  <m:r>
                                    <a:rPr lang="es-EC" sz="1600">
                                      <a:effectLst/>
                                    </a:rPr>
                                    <m:t>𝑲</m:t>
                                  </m:r>
                                </m:e>
                                <m:sub>
                                  <m:r>
                                    <a:rPr lang="es-EC" sz="1600">
                                      <a:effectLst/>
                                    </a:rPr>
                                    <m:t>𝒄</m:t>
                                  </m:r>
                                  <m:r>
                                    <a:rPr lang="es-EC" sz="1600">
                                      <a:effectLst/>
                                    </a:rPr>
                                    <m:t> </m:t>
                                  </m:r>
                                  <m:r>
                                    <a:rPr lang="es-EC" sz="1600">
                                      <a:effectLst/>
                                    </a:rPr>
                                    <m:t>𝒊𝒏𝒊</m:t>
                                  </m:r>
                                </m:sub>
                              </m:sSub>
                            </m:oMath>
                          </a14:m>
                          <a:endParaRPr lang="en-US" sz="1600">
                            <a:effectLst/>
                          </a:endParaRPr>
                        </a:p>
                        <a:p>
                          <a:pPr indent="180340" algn="ctr">
                            <a:lnSpc>
                              <a:spcPct val="115000"/>
                            </a:lnSpc>
                            <a:spcAft>
                              <a:spcPts val="0"/>
                            </a:spcAft>
                          </a:pPr>
                          <a:r>
                            <a:rPr lang="es-EC" sz="1600">
                              <a:effectLst/>
                            </a:rPr>
                            <a:t>-</a:t>
                          </a:r>
                          <a14:m>
                            <m:oMath xmlns:m="http://schemas.openxmlformats.org/officeDocument/2006/math">
                              <m:sSub>
                                <m:sSubPr>
                                  <m:ctrlPr>
                                    <a:rPr lang="en-US" sz="1600">
                                      <a:effectLst/>
                                    </a:rPr>
                                  </m:ctrlPr>
                                </m:sSubPr>
                                <m:e>
                                  <m:r>
                                    <a:rPr lang="es-EC" sz="1600">
                                      <a:effectLst/>
                                    </a:rPr>
                                    <m:t>𝑲</m:t>
                                  </m:r>
                                </m:e>
                                <m:sub>
                                  <m:r>
                                    <a:rPr lang="es-EC" sz="1600">
                                      <a:effectLst/>
                                    </a:rPr>
                                    <m:t>𝒄</m:t>
                                  </m:r>
                                  <m:r>
                                    <a:rPr lang="es-EC" sz="1600">
                                      <a:effectLst/>
                                    </a:rPr>
                                    <m:t> </m:t>
                                  </m:r>
                                  <m:r>
                                    <a:rPr lang="es-EC" sz="1600">
                                      <a:effectLst/>
                                    </a:rPr>
                                    <m:t>𝒎𝒆𝒅</m:t>
                                  </m:r>
                                </m:sub>
                              </m:sSub>
                            </m:oMath>
                          </a14:m>
                          <a:endParaRPr lang="en-US" sz="1600">
                            <a:effectLst/>
                          </a:endParaRPr>
                        </a:p>
                        <a:p>
                          <a:pPr indent="180340" algn="ctr">
                            <a:lnSpc>
                              <a:spcPct val="115000"/>
                            </a:lnSpc>
                            <a:spcAft>
                              <a:spcPts val="0"/>
                            </a:spcAft>
                          </a:pPr>
                          <a:r>
                            <a:rPr lang="es-EC" sz="1600">
                              <a:effectLst/>
                            </a:rPr>
                            <a:t>- </a:t>
                          </a:r>
                          <a14:m>
                            <m:oMath xmlns:m="http://schemas.openxmlformats.org/officeDocument/2006/math">
                              <m:sSub>
                                <m:sSubPr>
                                  <m:ctrlPr>
                                    <a:rPr lang="en-US" sz="1600">
                                      <a:effectLst/>
                                    </a:rPr>
                                  </m:ctrlPr>
                                </m:sSubPr>
                                <m:e>
                                  <m:r>
                                    <a:rPr lang="es-EC" sz="1600">
                                      <a:effectLst/>
                                    </a:rPr>
                                    <m:t>𝑲</m:t>
                                  </m:r>
                                </m:e>
                                <m:sub>
                                  <m:r>
                                    <a:rPr lang="es-EC" sz="1600">
                                      <a:effectLst/>
                                    </a:rPr>
                                    <m:t>𝒄</m:t>
                                  </m:r>
                                  <m:r>
                                    <a:rPr lang="es-EC" sz="1600">
                                      <a:effectLst/>
                                    </a:rPr>
                                    <m:t> </m:t>
                                  </m:r>
                                  <m:r>
                                    <a:rPr lang="es-EC" sz="1600">
                                      <a:effectLst/>
                                    </a:rPr>
                                    <m:t>𝒇𝒊𝒏𝒂𝒍</m:t>
                                  </m:r>
                                </m:sub>
                              </m:sSub>
                            </m:oMath>
                          </a14:m>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dirty="0">
                              <a:effectLst/>
                            </a:rPr>
                            <a:t> </a:t>
                          </a:r>
                          <a:endParaRPr lang="en-US" sz="1600" dirty="0">
                            <a:effectLst/>
                          </a:endParaRPr>
                        </a:p>
                        <a:p>
                          <a:pPr indent="180340" algn="ctr">
                            <a:lnSpc>
                              <a:spcPct val="115000"/>
                            </a:lnSpc>
                            <a:spcAft>
                              <a:spcPts val="0"/>
                            </a:spcAft>
                          </a:pPr>
                          <a:r>
                            <a:rPr lang="es-EC" sz="1600" dirty="0">
                              <a:effectLst/>
                            </a:rPr>
                            <a:t>0.40</a:t>
                          </a:r>
                          <a:endParaRPr lang="en-US" sz="1600" dirty="0">
                            <a:effectLst/>
                          </a:endParaRPr>
                        </a:p>
                        <a:p>
                          <a:pPr indent="180340" algn="ctr">
                            <a:lnSpc>
                              <a:spcPct val="115000"/>
                            </a:lnSpc>
                            <a:spcAft>
                              <a:spcPts val="0"/>
                            </a:spcAft>
                          </a:pPr>
                          <a:r>
                            <a:rPr lang="es-EC" sz="1600" dirty="0">
                              <a:effectLst/>
                            </a:rPr>
                            <a:t>1.15</a:t>
                          </a:r>
                          <a:endParaRPr lang="en-US" sz="1600" dirty="0">
                            <a:effectLst/>
                          </a:endParaRPr>
                        </a:p>
                        <a:p>
                          <a:pPr indent="180340" algn="ctr">
                            <a:lnSpc>
                              <a:spcPct val="115000"/>
                            </a:lnSpc>
                            <a:spcAft>
                              <a:spcPts val="0"/>
                            </a:spcAft>
                          </a:pPr>
                          <a:r>
                            <a:rPr lang="es-EC" sz="1600" dirty="0">
                              <a:effectLst/>
                            </a:rPr>
                            <a:t>0.35</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5574427"/>
                      </a:ext>
                    </a:extLst>
                  </a:tr>
                </a:tbl>
              </a:graphicData>
            </a:graphic>
          </p:graphicFrame>
        </mc:Choice>
        <mc:Fallback>
          <p:graphicFrame>
            <p:nvGraphicFramePr>
              <p:cNvPr id="2" name="Tabla 1">
                <a:extLst>
                  <a:ext uri="{FF2B5EF4-FFF2-40B4-BE49-F238E27FC236}">
                    <a16:creationId xmlns:a16="http://schemas.microsoft.com/office/drawing/2014/main" id="{E5F62B17-2EF8-4090-B427-B2494D0A85BF}"/>
                  </a:ext>
                </a:extLst>
              </p:cNvPr>
              <p:cNvGraphicFramePr>
                <a:graphicFrameLocks noGrp="1"/>
              </p:cNvGraphicFramePr>
              <p:nvPr>
                <p:extLst>
                  <p:ext uri="{D42A27DB-BD31-4B8C-83A1-F6EECF244321}">
                    <p14:modId xmlns:p14="http://schemas.microsoft.com/office/powerpoint/2010/main" val="2357276705"/>
                  </p:ext>
                </p:extLst>
              </p:nvPr>
            </p:nvGraphicFramePr>
            <p:xfrm>
              <a:off x="7385029" y="1920287"/>
              <a:ext cx="4341877" cy="3977939"/>
            </p:xfrm>
            <a:graphic>
              <a:graphicData uri="http://schemas.openxmlformats.org/drawingml/2006/table">
                <a:tbl>
                  <a:tblPr firstRow="1" firstCol="1" bandRow="1">
                    <a:tableStyleId>{3B4B98B0-60AC-42C2-AFA5-B58CD77FA1E5}</a:tableStyleId>
                  </a:tblPr>
                  <a:tblGrid>
                    <a:gridCol w="2169545">
                      <a:extLst>
                        <a:ext uri="{9D8B030D-6E8A-4147-A177-3AD203B41FA5}">
                          <a16:colId xmlns:a16="http://schemas.microsoft.com/office/drawing/2014/main" val="2052191814"/>
                        </a:ext>
                      </a:extLst>
                    </a:gridCol>
                    <a:gridCol w="2172332">
                      <a:extLst>
                        <a:ext uri="{9D8B030D-6E8A-4147-A177-3AD203B41FA5}">
                          <a16:colId xmlns:a16="http://schemas.microsoft.com/office/drawing/2014/main" val="1852817093"/>
                        </a:ext>
                      </a:extLst>
                    </a:gridCol>
                  </a:tblGrid>
                  <a:tr h="378632">
                    <a:tc>
                      <a:txBody>
                        <a:bodyPr/>
                        <a:lstStyle/>
                        <a:p>
                          <a:pPr indent="180340" algn="ctr">
                            <a:lnSpc>
                              <a:spcPct val="115000"/>
                            </a:lnSpc>
                            <a:spcAft>
                              <a:spcPts val="0"/>
                            </a:spcAft>
                          </a:pPr>
                          <a:r>
                            <a:rPr lang="es-EC" sz="1600">
                              <a:effectLst/>
                            </a:rPr>
                            <a:t>Tipo de información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Cultivo de fréjol</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9882633"/>
                      </a:ext>
                    </a:extLst>
                  </a:tr>
                  <a:tr h="538353">
                    <a:tc>
                      <a:txBody>
                        <a:bodyPr/>
                        <a:lstStyle/>
                        <a:p>
                          <a:pPr indent="180340" algn="ctr">
                            <a:lnSpc>
                              <a:spcPct val="115000"/>
                            </a:lnSpc>
                            <a:spcAft>
                              <a:spcPts val="0"/>
                            </a:spcAft>
                          </a:pPr>
                          <a:r>
                            <a:rPr lang="es-EC" sz="1600">
                              <a:effectLst/>
                            </a:rPr>
                            <a:t>Fecha de siembra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20 de diciembre</a:t>
                          </a:r>
                          <a:br>
                            <a:rPr lang="es-EC" sz="1600">
                              <a:effectLst/>
                            </a:rPr>
                          </a:b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3185212"/>
                      </a:ext>
                    </a:extLst>
                  </a:tr>
                  <a:tr h="538353">
                    <a:tc>
                      <a:txBody>
                        <a:bodyPr/>
                        <a:lstStyle/>
                        <a:p>
                          <a:pPr indent="180340" algn="ctr">
                            <a:lnSpc>
                              <a:spcPct val="115000"/>
                            </a:lnSpc>
                            <a:spcAft>
                              <a:spcPts val="0"/>
                            </a:spcAft>
                          </a:pPr>
                          <a:r>
                            <a:rPr lang="es-EC" sz="1600">
                              <a:effectLst/>
                            </a:rPr>
                            <a:t>Ciclo total del cultivo</a:t>
                          </a:r>
                          <a:br>
                            <a:rPr lang="es-EC" sz="1600">
                              <a:effectLst/>
                            </a:rPr>
                          </a:b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100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5384495"/>
                      </a:ext>
                    </a:extLst>
                  </a:tr>
                  <a:tr h="1384300">
                    <a:tc>
                      <a:txBody>
                        <a:bodyPr/>
                        <a:lstStyle/>
                        <a:p>
                          <a:pPr indent="180340" algn="ctr">
                            <a:lnSpc>
                              <a:spcPct val="115000"/>
                            </a:lnSpc>
                            <a:spcAft>
                              <a:spcPts val="0"/>
                            </a:spcAft>
                          </a:pPr>
                          <a:r>
                            <a:rPr lang="es-EC" sz="1600" dirty="0">
                              <a:effectLst/>
                            </a:rPr>
                            <a:t>Fases del cultivo</a:t>
                          </a:r>
                          <a:endParaRPr lang="en-US" sz="1600" dirty="0">
                            <a:effectLst/>
                          </a:endParaRPr>
                        </a:p>
                        <a:p>
                          <a:pPr indent="180340" algn="ctr">
                            <a:lnSpc>
                              <a:spcPct val="115000"/>
                            </a:lnSpc>
                            <a:spcAft>
                              <a:spcPts val="0"/>
                            </a:spcAft>
                          </a:pPr>
                          <a:r>
                            <a:rPr lang="es-EC" sz="1600" dirty="0">
                              <a:effectLst/>
                            </a:rPr>
                            <a:t>- inicial</a:t>
                          </a:r>
                          <a:endParaRPr lang="en-US" sz="1600" dirty="0">
                            <a:effectLst/>
                          </a:endParaRPr>
                        </a:p>
                        <a:p>
                          <a:pPr indent="180340" algn="ctr">
                            <a:lnSpc>
                              <a:spcPct val="115000"/>
                            </a:lnSpc>
                            <a:spcAft>
                              <a:spcPts val="0"/>
                            </a:spcAft>
                          </a:pPr>
                          <a:r>
                            <a:rPr lang="es-EC" sz="1600" dirty="0">
                              <a:effectLst/>
                            </a:rPr>
                            <a:t>- desarrollo</a:t>
                          </a:r>
                          <a:endParaRPr lang="en-US" sz="1600" dirty="0">
                            <a:effectLst/>
                          </a:endParaRPr>
                        </a:p>
                        <a:p>
                          <a:pPr indent="180340" algn="ctr">
                            <a:lnSpc>
                              <a:spcPct val="115000"/>
                            </a:lnSpc>
                            <a:spcAft>
                              <a:spcPts val="0"/>
                            </a:spcAft>
                          </a:pPr>
                          <a:r>
                            <a:rPr lang="es-EC" sz="1600" dirty="0">
                              <a:effectLst/>
                            </a:rPr>
                            <a:t>- media</a:t>
                          </a:r>
                          <a:endParaRPr lang="en-US" sz="1600" dirty="0">
                            <a:effectLst/>
                          </a:endParaRPr>
                        </a:p>
                        <a:p>
                          <a:pPr indent="180340" algn="ctr">
                            <a:lnSpc>
                              <a:spcPct val="115000"/>
                            </a:lnSpc>
                            <a:spcAft>
                              <a:spcPts val="0"/>
                            </a:spcAft>
                          </a:pPr>
                          <a:r>
                            <a:rPr lang="es-EC" sz="1600" dirty="0">
                              <a:effectLst/>
                            </a:rPr>
                            <a:t>- final</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 </a:t>
                          </a:r>
                          <a:endParaRPr lang="en-US" sz="1600">
                            <a:effectLst/>
                          </a:endParaRPr>
                        </a:p>
                        <a:p>
                          <a:pPr indent="180340" algn="ctr">
                            <a:lnSpc>
                              <a:spcPct val="115000"/>
                            </a:lnSpc>
                            <a:spcAft>
                              <a:spcPts val="0"/>
                            </a:spcAft>
                          </a:pPr>
                          <a:r>
                            <a:rPr lang="es-EC" sz="1600">
                              <a:effectLst/>
                            </a:rPr>
                            <a:t>25</a:t>
                          </a:r>
                          <a:endParaRPr lang="en-US" sz="1600">
                            <a:effectLst/>
                          </a:endParaRPr>
                        </a:p>
                        <a:p>
                          <a:pPr indent="180340" algn="ctr">
                            <a:lnSpc>
                              <a:spcPct val="115000"/>
                            </a:lnSpc>
                            <a:spcAft>
                              <a:spcPts val="0"/>
                            </a:spcAft>
                          </a:pPr>
                          <a:r>
                            <a:rPr lang="es-EC" sz="1600">
                              <a:effectLst/>
                            </a:rPr>
                            <a:t>25</a:t>
                          </a:r>
                          <a:endParaRPr lang="en-US" sz="1600">
                            <a:effectLst/>
                          </a:endParaRPr>
                        </a:p>
                        <a:p>
                          <a:pPr indent="180340" algn="ctr">
                            <a:lnSpc>
                              <a:spcPct val="115000"/>
                            </a:lnSpc>
                            <a:spcAft>
                              <a:spcPts val="0"/>
                            </a:spcAft>
                          </a:pPr>
                          <a:r>
                            <a:rPr lang="es-EC" sz="1600">
                              <a:effectLst/>
                            </a:rPr>
                            <a:t>30</a:t>
                          </a:r>
                          <a:endParaRPr lang="en-US" sz="1600">
                            <a:effectLst/>
                          </a:endParaRPr>
                        </a:p>
                        <a:p>
                          <a:pPr indent="180340" algn="ctr">
                            <a:lnSpc>
                              <a:spcPct val="115000"/>
                            </a:lnSpc>
                            <a:spcAft>
                              <a:spcPts val="0"/>
                            </a:spcAft>
                          </a:pPr>
                          <a:r>
                            <a:rPr lang="es-EC" sz="1600">
                              <a:effectLst/>
                            </a:rPr>
                            <a:t>20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0741768"/>
                      </a:ext>
                    </a:extLst>
                  </a:tr>
                  <a:tr h="1138301">
                    <a:tc>
                      <a:txBody>
                        <a:bodyPr/>
                        <a:lstStyle/>
                        <a:p>
                          <a:endParaRPr lang="en-US"/>
                        </a:p>
                      </a:txBody>
                      <a:tcPr marL="68580" marR="68580" marT="0" marB="0">
                        <a:blipFill>
                          <a:blip r:embed="rId3"/>
                          <a:stretch>
                            <a:fillRect t="-252406" r="-100562" b="-9091"/>
                          </a:stretch>
                        </a:blipFill>
                      </a:tcPr>
                    </a:tc>
                    <a:tc>
                      <a:txBody>
                        <a:bodyPr/>
                        <a:lstStyle/>
                        <a:p>
                          <a:pPr indent="180340" algn="ctr">
                            <a:lnSpc>
                              <a:spcPct val="115000"/>
                            </a:lnSpc>
                            <a:spcAft>
                              <a:spcPts val="0"/>
                            </a:spcAft>
                          </a:pPr>
                          <a:r>
                            <a:rPr lang="es-EC" sz="1600" dirty="0">
                              <a:effectLst/>
                            </a:rPr>
                            <a:t> </a:t>
                          </a:r>
                          <a:endParaRPr lang="en-US" sz="1600" dirty="0">
                            <a:effectLst/>
                          </a:endParaRPr>
                        </a:p>
                        <a:p>
                          <a:pPr indent="180340" algn="ctr">
                            <a:lnSpc>
                              <a:spcPct val="115000"/>
                            </a:lnSpc>
                            <a:spcAft>
                              <a:spcPts val="0"/>
                            </a:spcAft>
                          </a:pPr>
                          <a:r>
                            <a:rPr lang="es-EC" sz="1600" dirty="0">
                              <a:effectLst/>
                            </a:rPr>
                            <a:t>0.40</a:t>
                          </a:r>
                          <a:endParaRPr lang="en-US" sz="1600" dirty="0">
                            <a:effectLst/>
                          </a:endParaRPr>
                        </a:p>
                        <a:p>
                          <a:pPr indent="180340" algn="ctr">
                            <a:lnSpc>
                              <a:spcPct val="115000"/>
                            </a:lnSpc>
                            <a:spcAft>
                              <a:spcPts val="0"/>
                            </a:spcAft>
                          </a:pPr>
                          <a:r>
                            <a:rPr lang="es-EC" sz="1600" dirty="0">
                              <a:effectLst/>
                            </a:rPr>
                            <a:t>1.15</a:t>
                          </a:r>
                          <a:endParaRPr lang="en-US" sz="1600" dirty="0">
                            <a:effectLst/>
                          </a:endParaRPr>
                        </a:p>
                        <a:p>
                          <a:pPr indent="180340" algn="ctr">
                            <a:lnSpc>
                              <a:spcPct val="115000"/>
                            </a:lnSpc>
                            <a:spcAft>
                              <a:spcPts val="0"/>
                            </a:spcAft>
                          </a:pPr>
                          <a:r>
                            <a:rPr lang="es-EC" sz="1600" dirty="0">
                              <a:effectLst/>
                            </a:rPr>
                            <a:t>0.35</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5574427"/>
                      </a:ext>
                    </a:extLst>
                  </a:tr>
                </a:tbl>
              </a:graphicData>
            </a:graphic>
          </p:graphicFrame>
        </mc:Fallback>
      </mc:AlternateContent>
      <p:graphicFrame>
        <p:nvGraphicFramePr>
          <p:cNvPr id="4" name="Tabla 3">
            <a:extLst>
              <a:ext uri="{FF2B5EF4-FFF2-40B4-BE49-F238E27FC236}">
                <a16:creationId xmlns:a16="http://schemas.microsoft.com/office/drawing/2014/main" id="{51752B38-B7D6-4901-8575-C55F8B4B3DDB}"/>
              </a:ext>
            </a:extLst>
          </p:cNvPr>
          <p:cNvGraphicFramePr>
            <a:graphicFrameLocks noGrp="1"/>
          </p:cNvGraphicFramePr>
          <p:nvPr>
            <p:extLst>
              <p:ext uri="{D42A27DB-BD31-4B8C-83A1-F6EECF244321}">
                <p14:modId xmlns:p14="http://schemas.microsoft.com/office/powerpoint/2010/main" val="3294936450"/>
              </p:ext>
            </p:extLst>
          </p:nvPr>
        </p:nvGraphicFramePr>
        <p:xfrm>
          <a:off x="185506" y="1920287"/>
          <a:ext cx="6302626" cy="4308129"/>
        </p:xfrm>
        <a:graphic>
          <a:graphicData uri="http://schemas.openxmlformats.org/drawingml/2006/table">
            <a:tbl>
              <a:tblPr firstRow="1" firstCol="1" bandRow="1">
                <a:tableStyleId>{5FD0F851-EC5A-4D38-B0AD-8093EC10F338}</a:tableStyleId>
              </a:tblPr>
              <a:tblGrid>
                <a:gridCol w="1399321">
                  <a:extLst>
                    <a:ext uri="{9D8B030D-6E8A-4147-A177-3AD203B41FA5}">
                      <a16:colId xmlns:a16="http://schemas.microsoft.com/office/drawing/2014/main" val="72463004"/>
                    </a:ext>
                  </a:extLst>
                </a:gridCol>
                <a:gridCol w="1535507">
                  <a:extLst>
                    <a:ext uri="{9D8B030D-6E8A-4147-A177-3AD203B41FA5}">
                      <a16:colId xmlns:a16="http://schemas.microsoft.com/office/drawing/2014/main" val="1006330712"/>
                    </a:ext>
                  </a:extLst>
                </a:gridCol>
                <a:gridCol w="1974465">
                  <a:extLst>
                    <a:ext uri="{9D8B030D-6E8A-4147-A177-3AD203B41FA5}">
                      <a16:colId xmlns:a16="http://schemas.microsoft.com/office/drawing/2014/main" val="38672835"/>
                    </a:ext>
                  </a:extLst>
                </a:gridCol>
                <a:gridCol w="1393333">
                  <a:extLst>
                    <a:ext uri="{9D8B030D-6E8A-4147-A177-3AD203B41FA5}">
                      <a16:colId xmlns:a16="http://schemas.microsoft.com/office/drawing/2014/main" val="868366942"/>
                    </a:ext>
                  </a:extLst>
                </a:gridCol>
              </a:tblGrid>
              <a:tr h="322639">
                <a:tc>
                  <a:txBody>
                    <a:bodyPr/>
                    <a:lstStyle/>
                    <a:p>
                      <a:pPr indent="180340" algn="ctr">
                        <a:lnSpc>
                          <a:spcPct val="115000"/>
                        </a:lnSpc>
                        <a:spcAft>
                          <a:spcPts val="0"/>
                        </a:spcAft>
                      </a:pPr>
                      <a:r>
                        <a:rPr lang="es-EC" sz="1600">
                          <a:effectLst/>
                        </a:rPr>
                        <a:t>(a)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(b)</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(c)</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0694253"/>
                  </a:ext>
                </a:extLst>
              </a:tr>
              <a:tr h="228685">
                <a:tc>
                  <a:txBody>
                    <a:bodyPr/>
                    <a:lstStyle/>
                    <a:p>
                      <a:pPr indent="180340" algn="ctr">
                        <a:lnSpc>
                          <a:spcPct val="115000"/>
                        </a:lnSpc>
                        <a:spcAft>
                          <a:spcPts val="0"/>
                        </a:spcAft>
                      </a:pPr>
                      <a:r>
                        <a:rPr lang="es-EC" sz="1600">
                          <a:effectLst/>
                        </a:rPr>
                        <a:t>Mes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Ppt. (mm/mes)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Ppt. 75% (mm/mes)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P</a:t>
                      </a:r>
                      <a:r>
                        <a:rPr lang="es-EC" sz="1600" baseline="-25000">
                          <a:effectLst/>
                        </a:rPr>
                        <a:t>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4117431"/>
                  </a:ext>
                </a:extLst>
              </a:tr>
              <a:tr h="228685">
                <a:tc>
                  <a:txBody>
                    <a:bodyPr/>
                    <a:lstStyle/>
                    <a:p>
                      <a:pPr indent="180340" algn="ctr">
                        <a:lnSpc>
                          <a:spcPct val="115000"/>
                        </a:lnSpc>
                        <a:spcAft>
                          <a:spcPts val="0"/>
                        </a:spcAft>
                      </a:pPr>
                      <a:r>
                        <a:rPr lang="es-EC" sz="1600">
                          <a:effectLst/>
                        </a:rPr>
                        <a:t>Enero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84.4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68.4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60.9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6988746"/>
                  </a:ext>
                </a:extLst>
              </a:tr>
              <a:tr h="228685">
                <a:tc>
                  <a:txBody>
                    <a:bodyPr/>
                    <a:lstStyle/>
                    <a:p>
                      <a:pPr indent="180340" algn="ctr">
                        <a:lnSpc>
                          <a:spcPct val="115000"/>
                        </a:lnSpc>
                        <a:spcAft>
                          <a:spcPts val="0"/>
                        </a:spcAft>
                      </a:pPr>
                      <a:r>
                        <a:rPr lang="es-EC" sz="1600">
                          <a:effectLst/>
                        </a:rPr>
                        <a:t>Febrero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65.8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53.3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48.8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019885"/>
                  </a:ext>
                </a:extLst>
              </a:tr>
              <a:tr h="228685">
                <a:tc>
                  <a:txBody>
                    <a:bodyPr/>
                    <a:lstStyle/>
                    <a:p>
                      <a:pPr indent="180340" algn="ctr">
                        <a:lnSpc>
                          <a:spcPct val="115000"/>
                        </a:lnSpc>
                        <a:spcAft>
                          <a:spcPts val="0"/>
                        </a:spcAft>
                      </a:pPr>
                      <a:r>
                        <a:rPr lang="es-EC" sz="1600">
                          <a:effectLst/>
                        </a:rPr>
                        <a:t>Marzo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dirty="0">
                          <a:effectLst/>
                        </a:rPr>
                        <a:t>116.6</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94.4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80.1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445566"/>
                  </a:ext>
                </a:extLst>
              </a:tr>
              <a:tr h="228685">
                <a:tc>
                  <a:txBody>
                    <a:bodyPr/>
                    <a:lstStyle/>
                    <a:p>
                      <a:pPr indent="180340" algn="ctr">
                        <a:lnSpc>
                          <a:spcPct val="115000"/>
                        </a:lnSpc>
                        <a:spcAft>
                          <a:spcPts val="0"/>
                        </a:spcAft>
                      </a:pPr>
                      <a:r>
                        <a:rPr lang="es-EC" sz="1600">
                          <a:effectLst/>
                        </a:rPr>
                        <a:t>Abril</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42.1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34.1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32.2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0978586"/>
                  </a:ext>
                </a:extLst>
              </a:tr>
              <a:tr h="228685">
                <a:tc>
                  <a:txBody>
                    <a:bodyPr/>
                    <a:lstStyle/>
                    <a:p>
                      <a:pPr indent="180340" algn="ctr">
                        <a:lnSpc>
                          <a:spcPct val="115000"/>
                        </a:lnSpc>
                        <a:spcAft>
                          <a:spcPts val="0"/>
                        </a:spcAft>
                      </a:pPr>
                      <a:r>
                        <a:rPr lang="es-EC" sz="1600">
                          <a:effectLst/>
                        </a:rPr>
                        <a:t>Mayo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dirty="0">
                          <a:effectLst/>
                        </a:rPr>
                        <a:t>88.4</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71.6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63.4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2974891"/>
                  </a:ext>
                </a:extLst>
              </a:tr>
              <a:tr h="228685">
                <a:tc>
                  <a:txBody>
                    <a:bodyPr/>
                    <a:lstStyle/>
                    <a:p>
                      <a:pPr indent="180340" algn="ctr">
                        <a:lnSpc>
                          <a:spcPct val="115000"/>
                        </a:lnSpc>
                        <a:spcAft>
                          <a:spcPts val="0"/>
                        </a:spcAft>
                      </a:pPr>
                      <a:r>
                        <a:rPr lang="es-EC" sz="1600">
                          <a:effectLst/>
                        </a:rPr>
                        <a:t>Junio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dirty="0">
                          <a:effectLst/>
                        </a:rPr>
                        <a:t>36.7</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29.7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28.3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3301439"/>
                  </a:ext>
                </a:extLst>
              </a:tr>
              <a:tr h="228685">
                <a:tc>
                  <a:txBody>
                    <a:bodyPr/>
                    <a:lstStyle/>
                    <a:p>
                      <a:pPr indent="180340" algn="ctr">
                        <a:lnSpc>
                          <a:spcPct val="115000"/>
                        </a:lnSpc>
                        <a:spcAft>
                          <a:spcPts val="0"/>
                        </a:spcAft>
                      </a:pPr>
                      <a:r>
                        <a:rPr lang="es-EC" sz="1600">
                          <a:effectLst/>
                        </a:rPr>
                        <a:t>Julio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3.4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2.8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2.8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8495808"/>
                  </a:ext>
                </a:extLst>
              </a:tr>
              <a:tr h="228685">
                <a:tc>
                  <a:txBody>
                    <a:bodyPr/>
                    <a:lstStyle/>
                    <a:p>
                      <a:pPr indent="180340" algn="ctr">
                        <a:lnSpc>
                          <a:spcPct val="115000"/>
                        </a:lnSpc>
                        <a:spcAft>
                          <a:spcPts val="0"/>
                        </a:spcAft>
                      </a:pPr>
                      <a:r>
                        <a:rPr lang="es-EC" sz="1600">
                          <a:effectLst/>
                        </a:rPr>
                        <a:t>Agosto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28.9</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23.4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22.5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3598469"/>
                  </a:ext>
                </a:extLst>
              </a:tr>
              <a:tr h="300384">
                <a:tc>
                  <a:txBody>
                    <a:bodyPr/>
                    <a:lstStyle/>
                    <a:p>
                      <a:pPr indent="180340" algn="ctr">
                        <a:lnSpc>
                          <a:spcPct val="115000"/>
                        </a:lnSpc>
                        <a:spcAft>
                          <a:spcPts val="0"/>
                        </a:spcAft>
                      </a:pPr>
                      <a:r>
                        <a:rPr lang="es-EC" sz="1600">
                          <a:effectLst/>
                        </a:rPr>
                        <a:t>Septiembre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12.8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dirty="0">
                          <a:effectLst/>
                        </a:rPr>
                        <a:t>10.4</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10.2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7127143"/>
                  </a:ext>
                </a:extLst>
              </a:tr>
              <a:tr h="228685">
                <a:tc>
                  <a:txBody>
                    <a:bodyPr/>
                    <a:lstStyle/>
                    <a:p>
                      <a:pPr indent="180340" algn="ctr">
                        <a:lnSpc>
                          <a:spcPct val="115000"/>
                        </a:lnSpc>
                        <a:spcAft>
                          <a:spcPts val="0"/>
                        </a:spcAft>
                      </a:pPr>
                      <a:r>
                        <a:rPr lang="es-EC" sz="1600">
                          <a:effectLst/>
                        </a:rPr>
                        <a:t>Octubre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6.5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5.3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5.3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6248399"/>
                  </a:ext>
                </a:extLst>
              </a:tr>
              <a:tr h="320114">
                <a:tc>
                  <a:txBody>
                    <a:bodyPr/>
                    <a:lstStyle/>
                    <a:p>
                      <a:pPr indent="180340" algn="ctr">
                        <a:lnSpc>
                          <a:spcPct val="115000"/>
                        </a:lnSpc>
                        <a:spcAft>
                          <a:spcPts val="0"/>
                        </a:spcAft>
                      </a:pPr>
                      <a:r>
                        <a:rPr lang="es-EC" sz="1600">
                          <a:effectLst/>
                        </a:rPr>
                        <a:t>Noviembre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55.3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dirty="0">
                          <a:effectLst/>
                        </a:rPr>
                        <a:t>44.8</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41.6</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6848007"/>
                  </a:ext>
                </a:extLst>
              </a:tr>
              <a:tr h="228685">
                <a:tc>
                  <a:txBody>
                    <a:bodyPr/>
                    <a:lstStyle/>
                    <a:p>
                      <a:pPr indent="180340" algn="ctr">
                        <a:lnSpc>
                          <a:spcPct val="115000"/>
                        </a:lnSpc>
                        <a:spcAft>
                          <a:spcPts val="0"/>
                        </a:spcAft>
                      </a:pPr>
                      <a:r>
                        <a:rPr lang="es-EC" sz="1600">
                          <a:effectLst/>
                        </a:rPr>
                        <a:t>Diciembre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a:effectLst/>
                        </a:rPr>
                        <a:t>44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dirty="0">
                          <a:effectLst/>
                        </a:rPr>
                        <a:t>35.6</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C" sz="1600" dirty="0">
                          <a:effectLst/>
                        </a:rPr>
                        <a:t>33.6</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2239404"/>
                  </a:ext>
                </a:extLst>
              </a:tr>
            </a:tbl>
          </a:graphicData>
        </a:graphic>
      </p:graphicFrame>
      <p:sp>
        <p:nvSpPr>
          <p:cNvPr id="6" name="Flecha: hacia abajo 5">
            <a:extLst>
              <a:ext uri="{FF2B5EF4-FFF2-40B4-BE49-F238E27FC236}">
                <a16:creationId xmlns:a16="http://schemas.microsoft.com/office/drawing/2014/main" id="{6D43F900-A9DD-4594-AD65-1EA98C720236}"/>
              </a:ext>
            </a:extLst>
          </p:cNvPr>
          <p:cNvSpPr/>
          <p:nvPr/>
        </p:nvSpPr>
        <p:spPr>
          <a:xfrm>
            <a:off x="4105574" y="1492274"/>
            <a:ext cx="280896" cy="338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echa: hacia abajo 37">
            <a:extLst>
              <a:ext uri="{FF2B5EF4-FFF2-40B4-BE49-F238E27FC236}">
                <a16:creationId xmlns:a16="http://schemas.microsoft.com/office/drawing/2014/main" id="{E4CE0241-5FD5-487D-9F9B-9F5A6AC03AE6}"/>
              </a:ext>
            </a:extLst>
          </p:cNvPr>
          <p:cNvSpPr/>
          <p:nvPr/>
        </p:nvSpPr>
        <p:spPr>
          <a:xfrm>
            <a:off x="5797929" y="1492274"/>
            <a:ext cx="280896" cy="338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ángulo 38">
            <a:extLst>
              <a:ext uri="{FF2B5EF4-FFF2-40B4-BE49-F238E27FC236}">
                <a16:creationId xmlns:a16="http://schemas.microsoft.com/office/drawing/2014/main" id="{752A682E-95CB-486D-A654-99FDE457DE93}"/>
              </a:ext>
            </a:extLst>
          </p:cNvPr>
          <p:cNvSpPr/>
          <p:nvPr/>
        </p:nvSpPr>
        <p:spPr>
          <a:xfrm>
            <a:off x="580416" y="1032325"/>
            <a:ext cx="3665606"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Precipitación </a:t>
            </a:r>
            <a:br>
              <a:rPr lang="es-EC" b="1" dirty="0"/>
            </a:br>
            <a:r>
              <a:rPr lang="es-EC" b="1" dirty="0"/>
              <a:t>mensual</a:t>
            </a:r>
          </a:p>
        </p:txBody>
      </p:sp>
      <p:sp>
        <p:nvSpPr>
          <p:cNvPr id="40" name="Flecha: hacia abajo 39">
            <a:extLst>
              <a:ext uri="{FF2B5EF4-FFF2-40B4-BE49-F238E27FC236}">
                <a16:creationId xmlns:a16="http://schemas.microsoft.com/office/drawing/2014/main" id="{83D8606C-2960-48A1-9114-6BCD5B0B1AB6}"/>
              </a:ext>
            </a:extLst>
          </p:cNvPr>
          <p:cNvSpPr/>
          <p:nvPr/>
        </p:nvSpPr>
        <p:spPr>
          <a:xfrm>
            <a:off x="2286024" y="1486624"/>
            <a:ext cx="280896" cy="338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948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52142" y="6445712"/>
            <a:ext cx="2743200" cy="365125"/>
          </a:xfrm>
        </p:spPr>
        <p:txBody>
          <a:bodyPr/>
          <a:lstStyle/>
          <a:p>
            <a:pPr>
              <a:defRPr/>
            </a:pPr>
            <a:fld id="{E8D88C74-0DDE-8F40-A44E-D6CE8BB2242F}" type="slidenum">
              <a:rPr lang="es-ES" smtClean="0"/>
              <a:pPr>
                <a:defRPr/>
              </a:pPr>
              <a:t>12</a:t>
            </a:fld>
            <a:endParaRPr lang="es-ES" sz="1600">
              <a:solidFill>
                <a:srgbClr val="888888"/>
              </a:solidFill>
            </a:endParaRPr>
          </a:p>
        </p:txBody>
      </p:sp>
      <p:sp>
        <p:nvSpPr>
          <p:cNvPr id="16" name="Rectángulo 15"/>
          <p:cNvSpPr/>
          <p:nvPr/>
        </p:nvSpPr>
        <p:spPr>
          <a:xfrm>
            <a:off x="6679096" y="816385"/>
            <a:ext cx="3193323"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Necesidades de riego máximas</a:t>
            </a:r>
          </a:p>
        </p:txBody>
      </p:sp>
      <p:sp>
        <p:nvSpPr>
          <p:cNvPr id="22" name="Rectángulo 21"/>
          <p:cNvSpPr/>
          <p:nvPr/>
        </p:nvSpPr>
        <p:spPr>
          <a:xfrm>
            <a:off x="-203646" y="1652770"/>
            <a:ext cx="4614175" cy="769756"/>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Curva del Coeficiente del cultivo </a:t>
            </a:r>
            <a:br>
              <a:rPr lang="es-EC" b="1" dirty="0"/>
            </a:br>
            <a:r>
              <a:rPr lang="es-EC" b="1" dirty="0"/>
              <a:t>(Kc)</a:t>
            </a:r>
          </a:p>
        </p:txBody>
      </p:sp>
      <p:sp>
        <p:nvSpPr>
          <p:cNvPr id="2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4"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1.- Diseño del sistema agronómico</a:t>
            </a:r>
          </a:p>
        </p:txBody>
      </p:sp>
      <p:sp>
        <p:nvSpPr>
          <p:cNvPr id="25" name="Rectángulo 24"/>
          <p:cNvSpPr/>
          <p:nvPr/>
        </p:nvSpPr>
        <p:spPr>
          <a:xfrm>
            <a:off x="6488132" y="-3415"/>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err="1"/>
              <a:t>ETc</a:t>
            </a:r>
            <a:r>
              <a:rPr lang="es-EC" sz="1600" b="1" dirty="0"/>
              <a:t> y Nm</a:t>
            </a:r>
          </a:p>
        </p:txBody>
      </p:sp>
      <p:graphicFrame>
        <p:nvGraphicFramePr>
          <p:cNvPr id="19" name="Gráfico 18">
            <a:extLst>
              <a:ext uri="{FF2B5EF4-FFF2-40B4-BE49-F238E27FC236}">
                <a16:creationId xmlns:a16="http://schemas.microsoft.com/office/drawing/2014/main" id="{98DBA277-C901-44BD-9AF4-535E7E8CCF93}"/>
              </a:ext>
            </a:extLst>
          </p:cNvPr>
          <p:cNvGraphicFramePr/>
          <p:nvPr>
            <p:extLst>
              <p:ext uri="{D42A27DB-BD31-4B8C-83A1-F6EECF244321}">
                <p14:modId xmlns:p14="http://schemas.microsoft.com/office/powerpoint/2010/main" val="110897524"/>
              </p:ext>
            </p:extLst>
          </p:nvPr>
        </p:nvGraphicFramePr>
        <p:xfrm>
          <a:off x="130631" y="2493670"/>
          <a:ext cx="3697356" cy="2776667"/>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mc:Choice xmlns:a14="http://schemas.microsoft.com/office/drawing/2010/main" Requires="a14">
          <p:graphicFrame>
            <p:nvGraphicFramePr>
              <p:cNvPr id="2" name="Tabla 1">
                <a:extLst>
                  <a:ext uri="{FF2B5EF4-FFF2-40B4-BE49-F238E27FC236}">
                    <a16:creationId xmlns:a16="http://schemas.microsoft.com/office/drawing/2014/main" id="{2D4A968B-31F1-44AA-9262-EC6A789BB9B9}"/>
                  </a:ext>
                </a:extLst>
              </p:cNvPr>
              <p:cNvGraphicFramePr>
                <a:graphicFrameLocks noGrp="1"/>
              </p:cNvGraphicFramePr>
              <p:nvPr>
                <p:extLst>
                  <p:ext uri="{D42A27DB-BD31-4B8C-83A1-F6EECF244321}">
                    <p14:modId xmlns:p14="http://schemas.microsoft.com/office/powerpoint/2010/main" val="582019924"/>
                  </p:ext>
                </p:extLst>
              </p:nvPr>
            </p:nvGraphicFramePr>
            <p:xfrm>
              <a:off x="4004575" y="1306274"/>
              <a:ext cx="7890767" cy="4823350"/>
            </p:xfrm>
            <a:graphic>
              <a:graphicData uri="http://schemas.openxmlformats.org/drawingml/2006/table">
                <a:tbl>
                  <a:tblPr firstRow="1" firstCol="1" bandRow="1">
                    <a:tableStyleId>{3B4B98B0-60AC-42C2-AFA5-B58CD77FA1E5}</a:tableStyleId>
                  </a:tblPr>
                  <a:tblGrid>
                    <a:gridCol w="886428">
                      <a:extLst>
                        <a:ext uri="{9D8B030D-6E8A-4147-A177-3AD203B41FA5}">
                          <a16:colId xmlns:a16="http://schemas.microsoft.com/office/drawing/2014/main" val="3861147154"/>
                        </a:ext>
                      </a:extLst>
                    </a:gridCol>
                    <a:gridCol w="780927">
                      <a:extLst>
                        <a:ext uri="{9D8B030D-6E8A-4147-A177-3AD203B41FA5}">
                          <a16:colId xmlns:a16="http://schemas.microsoft.com/office/drawing/2014/main" val="130284059"/>
                        </a:ext>
                      </a:extLst>
                    </a:gridCol>
                    <a:gridCol w="768627">
                      <a:extLst>
                        <a:ext uri="{9D8B030D-6E8A-4147-A177-3AD203B41FA5}">
                          <a16:colId xmlns:a16="http://schemas.microsoft.com/office/drawing/2014/main" val="312939962"/>
                        </a:ext>
                      </a:extLst>
                    </a:gridCol>
                    <a:gridCol w="609600">
                      <a:extLst>
                        <a:ext uri="{9D8B030D-6E8A-4147-A177-3AD203B41FA5}">
                          <a16:colId xmlns:a16="http://schemas.microsoft.com/office/drawing/2014/main" val="3253792950"/>
                        </a:ext>
                      </a:extLst>
                    </a:gridCol>
                    <a:gridCol w="547416">
                      <a:extLst>
                        <a:ext uri="{9D8B030D-6E8A-4147-A177-3AD203B41FA5}">
                          <a16:colId xmlns:a16="http://schemas.microsoft.com/office/drawing/2014/main" val="2887104137"/>
                        </a:ext>
                      </a:extLst>
                    </a:gridCol>
                    <a:gridCol w="717419">
                      <a:extLst>
                        <a:ext uri="{9D8B030D-6E8A-4147-A177-3AD203B41FA5}">
                          <a16:colId xmlns:a16="http://schemas.microsoft.com/office/drawing/2014/main" val="3498624370"/>
                        </a:ext>
                      </a:extLst>
                    </a:gridCol>
                    <a:gridCol w="716576">
                      <a:extLst>
                        <a:ext uri="{9D8B030D-6E8A-4147-A177-3AD203B41FA5}">
                          <a16:colId xmlns:a16="http://schemas.microsoft.com/office/drawing/2014/main" val="2754273405"/>
                        </a:ext>
                      </a:extLst>
                    </a:gridCol>
                    <a:gridCol w="717419">
                      <a:extLst>
                        <a:ext uri="{9D8B030D-6E8A-4147-A177-3AD203B41FA5}">
                          <a16:colId xmlns:a16="http://schemas.microsoft.com/office/drawing/2014/main" val="2569762131"/>
                        </a:ext>
                      </a:extLst>
                    </a:gridCol>
                    <a:gridCol w="716576">
                      <a:extLst>
                        <a:ext uri="{9D8B030D-6E8A-4147-A177-3AD203B41FA5}">
                          <a16:colId xmlns:a16="http://schemas.microsoft.com/office/drawing/2014/main" val="2866045884"/>
                        </a:ext>
                      </a:extLst>
                    </a:gridCol>
                    <a:gridCol w="717419">
                      <a:extLst>
                        <a:ext uri="{9D8B030D-6E8A-4147-A177-3AD203B41FA5}">
                          <a16:colId xmlns:a16="http://schemas.microsoft.com/office/drawing/2014/main" val="2186233279"/>
                        </a:ext>
                      </a:extLst>
                    </a:gridCol>
                    <a:gridCol w="712360">
                      <a:extLst>
                        <a:ext uri="{9D8B030D-6E8A-4147-A177-3AD203B41FA5}">
                          <a16:colId xmlns:a16="http://schemas.microsoft.com/office/drawing/2014/main" val="497972562"/>
                        </a:ext>
                      </a:extLst>
                    </a:gridCol>
                  </a:tblGrid>
                  <a:tr h="526531">
                    <a:tc>
                      <a:txBody>
                        <a:bodyPr/>
                        <a:lstStyle/>
                        <a:p>
                          <a:pPr indent="180340" algn="ctr">
                            <a:lnSpc>
                              <a:spcPct val="115000"/>
                            </a:lnSpc>
                            <a:spcAft>
                              <a:spcPts val="0"/>
                            </a:spcAft>
                          </a:pPr>
                          <a:r>
                            <a:rPr lang="es-ES" sz="1300" dirty="0">
                              <a:effectLst/>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Diciembre</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indent="180340" algn="ctr">
                            <a:lnSpc>
                              <a:spcPct val="115000"/>
                            </a:lnSpc>
                            <a:spcAft>
                              <a:spcPts val="0"/>
                            </a:spcAft>
                          </a:pPr>
                          <a:r>
                            <a:rPr lang="es-ES" sz="1300" dirty="0">
                              <a:effectLst/>
                            </a:rPr>
                            <a:t>Enero</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indent="180340" algn="ctr">
                            <a:lnSpc>
                              <a:spcPct val="115000"/>
                            </a:lnSpc>
                            <a:spcAft>
                              <a:spcPts val="0"/>
                            </a:spcAft>
                          </a:pPr>
                          <a:r>
                            <a:rPr lang="es-ES" sz="1300" dirty="0">
                              <a:effectLst/>
                            </a:rPr>
                            <a:t>Febrero</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indent="180340" algn="ctr">
                            <a:lnSpc>
                              <a:spcPct val="115000"/>
                            </a:lnSpc>
                            <a:spcAft>
                              <a:spcPts val="0"/>
                            </a:spcAft>
                          </a:pPr>
                          <a:r>
                            <a:rPr lang="es-ES" sz="1300">
                              <a:effectLst/>
                            </a:rPr>
                            <a:t>Marzo</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0303796"/>
                      </a:ext>
                    </a:extLst>
                  </a:tr>
                  <a:tr h="731719">
                    <a:tc>
                      <a:txBody>
                        <a:bodyPr/>
                        <a:lstStyle/>
                        <a:p>
                          <a:pPr indent="180340" algn="ctr">
                            <a:lnSpc>
                              <a:spcPct val="115000"/>
                            </a:lnSpc>
                            <a:spcAft>
                              <a:spcPts val="0"/>
                            </a:spcAft>
                          </a:pPr>
                          <a:r>
                            <a:rPr lang="es-ES" sz="1300" dirty="0">
                              <a:effectLst/>
                            </a:rPr>
                            <a:t>Días del mes</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180340" algn="ctr">
                            <a:lnSpc>
                              <a:spcPct val="115000"/>
                            </a:lnSpc>
                            <a:spcAft>
                              <a:spcPts val="0"/>
                            </a:spcAft>
                          </a:pPr>
                          <a:r>
                            <a:rPr lang="es-ES" sz="1300">
                              <a:effectLst/>
                            </a:rPr>
                            <a:t>20/31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11/20</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21/31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11/20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21/28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11/20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21/31</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4824280"/>
                      </a:ext>
                    </a:extLst>
                  </a:tr>
                  <a:tr h="544571">
                    <a:tc>
                      <a:txBody>
                        <a:bodyPr/>
                        <a:lstStyle/>
                        <a:p>
                          <a:pPr indent="180340" algn="ctr">
                            <a:lnSpc>
                              <a:spcPct val="115000"/>
                            </a:lnSpc>
                            <a:spcAft>
                              <a:spcPts val="0"/>
                            </a:spcAft>
                          </a:pPr>
                          <a14:m>
                            <m:oMath xmlns:m="http://schemas.openxmlformats.org/officeDocument/2006/math">
                              <m:sSub>
                                <m:sSubPr>
                                  <m:ctrlPr>
                                    <a:rPr lang="en-US" sz="1300" smtClean="0">
                                      <a:effectLst/>
                                    </a:rPr>
                                  </m:ctrlPr>
                                </m:sSubPr>
                                <m:e>
                                  <m:r>
                                    <a:rPr lang="es-ES" sz="1300">
                                      <a:effectLst/>
                                    </a:rPr>
                                    <m:t>𝑬𝑻</m:t>
                                  </m:r>
                                </m:e>
                                <m:sub>
                                  <m:r>
                                    <a:rPr lang="es-ES" sz="1300">
                                      <a:effectLst/>
                                    </a:rPr>
                                    <m:t>𝟎</m:t>
                                  </m:r>
                                </m:sub>
                              </m:sSub>
                              <m:r>
                                <a:rPr lang="es-ES" sz="1300">
                                  <a:effectLst/>
                                </a:rPr>
                                <m:t> </m:t>
                              </m:r>
                            </m:oMath>
                          </a14:m>
                          <a:r>
                            <a:rPr lang="es-ES" sz="1300" dirty="0">
                              <a:effectLst/>
                            </a:rPr>
                            <a:t>(mm/mes)</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180340" algn="ctr">
                            <a:lnSpc>
                              <a:spcPct val="115000"/>
                            </a:lnSpc>
                            <a:spcAft>
                              <a:spcPts val="0"/>
                            </a:spcAft>
                          </a:pPr>
                          <a:r>
                            <a:rPr lang="es-ES" sz="1300" dirty="0">
                              <a:effectLst/>
                            </a:rPr>
                            <a:t>108.18</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121.1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104.6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100.1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2727737"/>
                      </a:ext>
                    </a:extLst>
                  </a:tr>
                  <a:tr h="548789">
                    <a:tc>
                      <a:txBody>
                        <a:bodyPr/>
                        <a:lstStyle/>
                        <a:p>
                          <a:pPr indent="180340" algn="ctr">
                            <a:lnSpc>
                              <a:spcPct val="115000"/>
                            </a:lnSpc>
                            <a:spcAft>
                              <a:spcPts val="0"/>
                            </a:spcAft>
                          </a:pPr>
                          <a14:m>
                            <m:oMath xmlns:m="http://schemas.openxmlformats.org/officeDocument/2006/math">
                              <m:sSub>
                                <m:sSubPr>
                                  <m:ctrlPr>
                                    <a:rPr lang="en-US" sz="1300">
                                      <a:effectLst/>
                                    </a:rPr>
                                  </m:ctrlPr>
                                </m:sSubPr>
                                <m:e>
                                  <m:r>
                                    <a:rPr lang="es-ES" sz="1300">
                                      <a:effectLst/>
                                    </a:rPr>
                                    <m:t>𝑬𝑻</m:t>
                                  </m:r>
                                </m:e>
                                <m:sub>
                                  <m:r>
                                    <a:rPr lang="es-ES" sz="1300">
                                      <a:effectLst/>
                                    </a:rPr>
                                    <m:t>𝟎</m:t>
                                  </m:r>
                                </m:sub>
                              </m:sSub>
                            </m:oMath>
                          </a14:m>
                          <a:r>
                            <a:rPr lang="es-ES" sz="1300">
                              <a:effectLst/>
                            </a:rPr>
                            <a:t> (mm/d)</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180340" algn="ctr">
                            <a:lnSpc>
                              <a:spcPct val="115000"/>
                            </a:lnSpc>
                            <a:spcAft>
                              <a:spcPts val="0"/>
                            </a:spcAft>
                          </a:pPr>
                          <a:r>
                            <a:rPr lang="es-ES" sz="1300">
                              <a:effectLst/>
                            </a:rPr>
                            <a:t>3.5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3.9</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2341003"/>
                      </a:ext>
                    </a:extLst>
                  </a:tr>
                  <a:tr h="365859">
                    <a:tc>
                      <a:txBody>
                        <a:bodyPr/>
                        <a:lstStyle/>
                        <a:p>
                          <a:pPr indent="180340"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300">
                                        <a:effectLst/>
                                      </a:rPr>
                                    </m:ctrlPr>
                                  </m:sSubPr>
                                  <m:e>
                                    <m:r>
                                      <a:rPr lang="es-ES" sz="1300">
                                        <a:effectLst/>
                                      </a:rPr>
                                      <m:t>𝑲</m:t>
                                    </m:r>
                                  </m:e>
                                  <m:sub>
                                    <m:r>
                                      <a:rPr lang="es-ES" sz="1300">
                                        <a:effectLst/>
                                      </a:rPr>
                                      <m:t>𝑪</m:t>
                                    </m:r>
                                  </m:sub>
                                </m:sSub>
                              </m:oMath>
                            </m:oMathPara>
                          </a14:m>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180340" algn="ctr">
                            <a:lnSpc>
                              <a:spcPct val="115000"/>
                            </a:lnSpc>
                            <a:spcAft>
                              <a:spcPts val="0"/>
                            </a:spcAft>
                          </a:pPr>
                          <a:r>
                            <a:rPr lang="es-ES" sz="1300">
                              <a:effectLst/>
                            </a:rPr>
                            <a:t>0.4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0.94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0.34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4002625"/>
                      </a:ext>
                    </a:extLst>
                  </a:tr>
                  <a:tr h="365859">
                    <a:tc>
                      <a:txBody>
                        <a:bodyPr/>
                        <a:lstStyle/>
                        <a:p>
                          <a:pPr indent="180340"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n-US" sz="1300">
                                        <a:effectLst/>
                                      </a:rPr>
                                    </m:ctrlPr>
                                  </m:sSubPr>
                                  <m:e>
                                    <m:r>
                                      <a:rPr lang="es-ES" sz="1300">
                                        <a:effectLst/>
                                      </a:rPr>
                                      <m:t>𝑬𝑻</m:t>
                                    </m:r>
                                  </m:e>
                                  <m:sub>
                                    <m:r>
                                      <a:rPr lang="es-ES" sz="1300">
                                        <a:effectLst/>
                                      </a:rPr>
                                      <m:t>𝑪</m:t>
                                    </m:r>
                                  </m:sub>
                                </m:sSub>
                              </m:oMath>
                            </m:oMathPara>
                          </a14:m>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180340" algn="ctr">
                            <a:lnSpc>
                              <a:spcPct val="115000"/>
                            </a:lnSpc>
                            <a:spcAft>
                              <a:spcPts val="0"/>
                            </a:spcAft>
                          </a:pPr>
                          <a:r>
                            <a:rPr lang="es-ES" sz="1300">
                              <a:effectLst/>
                            </a:rPr>
                            <a:t>1.4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2.7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4.2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4.2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4.2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521786"/>
                      </a:ext>
                    </a:extLst>
                  </a:tr>
                  <a:tr h="542666">
                    <a:tc>
                      <a:txBody>
                        <a:bodyPr/>
                        <a:lstStyle/>
                        <a:p>
                          <a:pPr indent="180340" algn="ctr">
                            <a:lnSpc>
                              <a:spcPct val="115000"/>
                            </a:lnSpc>
                            <a:spcAft>
                              <a:spcPts val="0"/>
                            </a:spcAft>
                          </a:pPr>
                          <a14:m>
                            <m:oMath xmlns:m="http://schemas.openxmlformats.org/officeDocument/2006/math">
                              <m:sSub>
                                <m:sSubPr>
                                  <m:ctrlPr>
                                    <a:rPr lang="en-US" sz="1300">
                                      <a:effectLst/>
                                    </a:rPr>
                                  </m:ctrlPr>
                                </m:sSubPr>
                                <m:e>
                                  <m:r>
                                    <a:rPr lang="es-ES" sz="1300">
                                      <a:effectLst/>
                                    </a:rPr>
                                    <m:t>𝑷</m:t>
                                  </m:r>
                                </m:e>
                                <m:sub>
                                  <m:r>
                                    <a:rPr lang="es-ES" sz="1300">
                                      <a:effectLst/>
                                    </a:rPr>
                                    <m:t>𝒆</m:t>
                                  </m:r>
                                </m:sub>
                              </m:sSub>
                            </m:oMath>
                          </a14:m>
                          <a:r>
                            <a:rPr lang="es-ES" sz="1300">
                              <a:effectLst/>
                            </a:rPr>
                            <a:t> (mm/mes)</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180340" algn="ctr">
                            <a:lnSpc>
                              <a:spcPct val="115000"/>
                            </a:lnSpc>
                            <a:spcAft>
                              <a:spcPts val="0"/>
                            </a:spcAft>
                          </a:pPr>
                          <a:r>
                            <a:rPr lang="es-ES" sz="1300">
                              <a:effectLst/>
                            </a:rPr>
                            <a:t>33.6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60.9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48.8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80.1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2430555"/>
                      </a:ext>
                    </a:extLst>
                  </a:tr>
                  <a:tr h="598678">
                    <a:tc>
                      <a:txBody>
                        <a:bodyPr/>
                        <a:lstStyle/>
                        <a:p>
                          <a:pPr indent="180340" algn="ctr">
                            <a:lnSpc>
                              <a:spcPct val="115000"/>
                            </a:lnSpc>
                            <a:spcAft>
                              <a:spcPts val="0"/>
                            </a:spcAft>
                          </a:pPr>
                          <a14:m>
                            <m:oMath xmlns:m="http://schemas.openxmlformats.org/officeDocument/2006/math">
                              <m:sSub>
                                <m:sSubPr>
                                  <m:ctrlPr>
                                    <a:rPr lang="en-US" sz="1300">
                                      <a:effectLst/>
                                    </a:rPr>
                                  </m:ctrlPr>
                                </m:sSubPr>
                                <m:e>
                                  <m:r>
                                    <a:rPr lang="es-ES" sz="1300">
                                      <a:effectLst/>
                                    </a:rPr>
                                    <m:t>𝑷</m:t>
                                  </m:r>
                                </m:e>
                                <m:sub>
                                  <m:r>
                                    <a:rPr lang="es-ES" sz="1300">
                                      <a:effectLst/>
                                    </a:rPr>
                                    <m:t>𝒆</m:t>
                                  </m:r>
                                </m:sub>
                              </m:sSub>
                            </m:oMath>
                          </a14:m>
                          <a:r>
                            <a:rPr lang="es-ES" sz="1300">
                              <a:effectLst/>
                            </a:rPr>
                            <a:t> (mm/d)</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180340" algn="ctr">
                            <a:lnSpc>
                              <a:spcPct val="115000"/>
                            </a:lnSpc>
                            <a:spcAft>
                              <a:spcPts val="0"/>
                            </a:spcAft>
                          </a:pPr>
                          <a:r>
                            <a:rPr lang="es-ES" sz="1300">
                              <a:effectLst/>
                            </a:rPr>
                            <a:t>1.1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1.7</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2.6</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2.6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2.6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9324223"/>
                      </a:ext>
                    </a:extLst>
                  </a:tr>
                  <a:tr h="598678">
                    <a:tc>
                      <a:txBody>
                        <a:bodyPr/>
                        <a:lstStyle/>
                        <a:p>
                          <a:pPr indent="180340" algn="ctr">
                            <a:lnSpc>
                              <a:spcPct val="115000"/>
                            </a:lnSpc>
                            <a:spcAft>
                              <a:spcPts val="0"/>
                            </a:spcAft>
                          </a:pPr>
                          <a14:m>
                            <m:oMath xmlns:m="http://schemas.openxmlformats.org/officeDocument/2006/math">
                              <m:r>
                                <a:rPr lang="es-ES" sz="1300">
                                  <a:effectLst/>
                                </a:rPr>
                                <m:t>𝑵𝒏</m:t>
                              </m:r>
                            </m:oMath>
                          </a14:m>
                          <a:r>
                            <a:rPr lang="es-ES" sz="1300" dirty="0">
                              <a:effectLst/>
                            </a:rPr>
                            <a:t> (mm/d)</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180340" algn="ctr">
                            <a:lnSpc>
                              <a:spcPct val="115000"/>
                            </a:lnSpc>
                            <a:spcAft>
                              <a:spcPts val="0"/>
                            </a:spcAft>
                          </a:pPr>
                          <a:r>
                            <a:rPr lang="es-ES" sz="1300">
                              <a:effectLst/>
                            </a:rPr>
                            <a:t>0.3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2.0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b="1" dirty="0">
                              <a:effectLst/>
                            </a:rPr>
                            <a:t>2.5</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b="1" dirty="0">
                              <a:effectLst/>
                            </a:rPr>
                            <a:t>2.5</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1.6</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0</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1769643"/>
                      </a:ext>
                    </a:extLst>
                  </a:tr>
                </a:tbl>
              </a:graphicData>
            </a:graphic>
          </p:graphicFrame>
        </mc:Choice>
        <mc:Fallback>
          <p:graphicFrame>
            <p:nvGraphicFramePr>
              <p:cNvPr id="2" name="Tabla 1">
                <a:extLst>
                  <a:ext uri="{FF2B5EF4-FFF2-40B4-BE49-F238E27FC236}">
                    <a16:creationId xmlns:a16="http://schemas.microsoft.com/office/drawing/2014/main" id="{2D4A968B-31F1-44AA-9262-EC6A789BB9B9}"/>
                  </a:ext>
                </a:extLst>
              </p:cNvPr>
              <p:cNvGraphicFramePr>
                <a:graphicFrameLocks noGrp="1"/>
              </p:cNvGraphicFramePr>
              <p:nvPr>
                <p:extLst>
                  <p:ext uri="{D42A27DB-BD31-4B8C-83A1-F6EECF244321}">
                    <p14:modId xmlns:p14="http://schemas.microsoft.com/office/powerpoint/2010/main" val="582019924"/>
                  </p:ext>
                </p:extLst>
              </p:nvPr>
            </p:nvGraphicFramePr>
            <p:xfrm>
              <a:off x="4004575" y="1306274"/>
              <a:ext cx="7890767" cy="4823350"/>
            </p:xfrm>
            <a:graphic>
              <a:graphicData uri="http://schemas.openxmlformats.org/drawingml/2006/table">
                <a:tbl>
                  <a:tblPr firstRow="1" firstCol="1" bandRow="1">
                    <a:tableStyleId>{3B4B98B0-60AC-42C2-AFA5-B58CD77FA1E5}</a:tableStyleId>
                  </a:tblPr>
                  <a:tblGrid>
                    <a:gridCol w="886428">
                      <a:extLst>
                        <a:ext uri="{9D8B030D-6E8A-4147-A177-3AD203B41FA5}">
                          <a16:colId xmlns:a16="http://schemas.microsoft.com/office/drawing/2014/main" val="3861147154"/>
                        </a:ext>
                      </a:extLst>
                    </a:gridCol>
                    <a:gridCol w="780927">
                      <a:extLst>
                        <a:ext uri="{9D8B030D-6E8A-4147-A177-3AD203B41FA5}">
                          <a16:colId xmlns:a16="http://schemas.microsoft.com/office/drawing/2014/main" val="130284059"/>
                        </a:ext>
                      </a:extLst>
                    </a:gridCol>
                    <a:gridCol w="768627">
                      <a:extLst>
                        <a:ext uri="{9D8B030D-6E8A-4147-A177-3AD203B41FA5}">
                          <a16:colId xmlns:a16="http://schemas.microsoft.com/office/drawing/2014/main" val="312939962"/>
                        </a:ext>
                      </a:extLst>
                    </a:gridCol>
                    <a:gridCol w="609600">
                      <a:extLst>
                        <a:ext uri="{9D8B030D-6E8A-4147-A177-3AD203B41FA5}">
                          <a16:colId xmlns:a16="http://schemas.microsoft.com/office/drawing/2014/main" val="3253792950"/>
                        </a:ext>
                      </a:extLst>
                    </a:gridCol>
                    <a:gridCol w="547416">
                      <a:extLst>
                        <a:ext uri="{9D8B030D-6E8A-4147-A177-3AD203B41FA5}">
                          <a16:colId xmlns:a16="http://schemas.microsoft.com/office/drawing/2014/main" val="2887104137"/>
                        </a:ext>
                      </a:extLst>
                    </a:gridCol>
                    <a:gridCol w="717419">
                      <a:extLst>
                        <a:ext uri="{9D8B030D-6E8A-4147-A177-3AD203B41FA5}">
                          <a16:colId xmlns:a16="http://schemas.microsoft.com/office/drawing/2014/main" val="3498624370"/>
                        </a:ext>
                      </a:extLst>
                    </a:gridCol>
                    <a:gridCol w="716576">
                      <a:extLst>
                        <a:ext uri="{9D8B030D-6E8A-4147-A177-3AD203B41FA5}">
                          <a16:colId xmlns:a16="http://schemas.microsoft.com/office/drawing/2014/main" val="2754273405"/>
                        </a:ext>
                      </a:extLst>
                    </a:gridCol>
                    <a:gridCol w="717419">
                      <a:extLst>
                        <a:ext uri="{9D8B030D-6E8A-4147-A177-3AD203B41FA5}">
                          <a16:colId xmlns:a16="http://schemas.microsoft.com/office/drawing/2014/main" val="2569762131"/>
                        </a:ext>
                      </a:extLst>
                    </a:gridCol>
                    <a:gridCol w="716576">
                      <a:extLst>
                        <a:ext uri="{9D8B030D-6E8A-4147-A177-3AD203B41FA5}">
                          <a16:colId xmlns:a16="http://schemas.microsoft.com/office/drawing/2014/main" val="2866045884"/>
                        </a:ext>
                      </a:extLst>
                    </a:gridCol>
                    <a:gridCol w="717419">
                      <a:extLst>
                        <a:ext uri="{9D8B030D-6E8A-4147-A177-3AD203B41FA5}">
                          <a16:colId xmlns:a16="http://schemas.microsoft.com/office/drawing/2014/main" val="2186233279"/>
                        </a:ext>
                      </a:extLst>
                    </a:gridCol>
                    <a:gridCol w="712360">
                      <a:extLst>
                        <a:ext uri="{9D8B030D-6E8A-4147-A177-3AD203B41FA5}">
                          <a16:colId xmlns:a16="http://schemas.microsoft.com/office/drawing/2014/main" val="497972562"/>
                        </a:ext>
                      </a:extLst>
                    </a:gridCol>
                  </a:tblGrid>
                  <a:tr h="526531">
                    <a:tc>
                      <a:txBody>
                        <a:bodyPr/>
                        <a:lstStyle/>
                        <a:p>
                          <a:pPr indent="180340" algn="ctr">
                            <a:lnSpc>
                              <a:spcPct val="115000"/>
                            </a:lnSpc>
                            <a:spcAft>
                              <a:spcPts val="0"/>
                            </a:spcAft>
                          </a:pPr>
                          <a:r>
                            <a:rPr lang="es-ES" sz="1300" dirty="0">
                              <a:effectLst/>
                            </a:rPr>
                            <a:t> </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Diciembre</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indent="180340" algn="ctr">
                            <a:lnSpc>
                              <a:spcPct val="115000"/>
                            </a:lnSpc>
                            <a:spcAft>
                              <a:spcPts val="0"/>
                            </a:spcAft>
                          </a:pPr>
                          <a:r>
                            <a:rPr lang="es-ES" sz="1300" dirty="0">
                              <a:effectLst/>
                            </a:rPr>
                            <a:t>Enero</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indent="180340" algn="ctr">
                            <a:lnSpc>
                              <a:spcPct val="115000"/>
                            </a:lnSpc>
                            <a:spcAft>
                              <a:spcPts val="0"/>
                            </a:spcAft>
                          </a:pPr>
                          <a:r>
                            <a:rPr lang="es-ES" sz="1300" dirty="0">
                              <a:effectLst/>
                            </a:rPr>
                            <a:t>Febrero</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indent="180340" algn="ctr">
                            <a:lnSpc>
                              <a:spcPct val="115000"/>
                            </a:lnSpc>
                            <a:spcAft>
                              <a:spcPts val="0"/>
                            </a:spcAft>
                          </a:pPr>
                          <a:r>
                            <a:rPr lang="es-ES" sz="1300">
                              <a:effectLst/>
                            </a:rPr>
                            <a:t>Marzo</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0303796"/>
                      </a:ext>
                    </a:extLst>
                  </a:tr>
                  <a:tr h="731719">
                    <a:tc>
                      <a:txBody>
                        <a:bodyPr/>
                        <a:lstStyle/>
                        <a:p>
                          <a:pPr indent="180340" algn="ctr">
                            <a:lnSpc>
                              <a:spcPct val="115000"/>
                            </a:lnSpc>
                            <a:spcAft>
                              <a:spcPts val="0"/>
                            </a:spcAft>
                          </a:pPr>
                          <a:r>
                            <a:rPr lang="es-ES" sz="1300" dirty="0">
                              <a:effectLst/>
                            </a:rPr>
                            <a:t>Días del mes</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180340" algn="ctr">
                            <a:lnSpc>
                              <a:spcPct val="115000"/>
                            </a:lnSpc>
                            <a:spcAft>
                              <a:spcPts val="0"/>
                            </a:spcAft>
                          </a:pPr>
                          <a:r>
                            <a:rPr lang="es-ES" sz="1300">
                              <a:effectLst/>
                            </a:rPr>
                            <a:t>20/31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11/20</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21/31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11/20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21/28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11/20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21/31</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4824280"/>
                      </a:ext>
                    </a:extLst>
                  </a:tr>
                  <a:tr h="544571">
                    <a:tc>
                      <a:txBody>
                        <a:bodyPr/>
                        <a:lstStyle/>
                        <a:p>
                          <a:endParaRPr lang="en-US"/>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85" t="-233708" r="-789041" b="-559551"/>
                          </a:stretch>
                        </a:blipFill>
                      </a:tcPr>
                    </a:tc>
                    <a:tc>
                      <a:txBody>
                        <a:bodyPr/>
                        <a:lstStyle/>
                        <a:p>
                          <a:pPr indent="180340" algn="ctr">
                            <a:lnSpc>
                              <a:spcPct val="115000"/>
                            </a:lnSpc>
                            <a:spcAft>
                              <a:spcPts val="0"/>
                            </a:spcAft>
                          </a:pPr>
                          <a:r>
                            <a:rPr lang="es-ES" sz="1300" dirty="0">
                              <a:effectLst/>
                            </a:rPr>
                            <a:t>108.18</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121.1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104.6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100.1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2727737"/>
                      </a:ext>
                    </a:extLst>
                  </a:tr>
                  <a:tr h="548789">
                    <a:tc>
                      <a:txBody>
                        <a:bodyPr/>
                        <a:lstStyle/>
                        <a:p>
                          <a:endParaRPr lang="en-US"/>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85" t="-330000" r="-789041" b="-453333"/>
                          </a:stretch>
                        </a:blipFill>
                      </a:tcPr>
                    </a:tc>
                    <a:tc>
                      <a:txBody>
                        <a:bodyPr/>
                        <a:lstStyle/>
                        <a:p>
                          <a:pPr indent="180340" algn="ctr">
                            <a:lnSpc>
                              <a:spcPct val="115000"/>
                            </a:lnSpc>
                            <a:spcAft>
                              <a:spcPts val="0"/>
                            </a:spcAft>
                          </a:pPr>
                          <a:r>
                            <a:rPr lang="es-ES" sz="1300">
                              <a:effectLst/>
                            </a:rPr>
                            <a:t>3.5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3.9</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2341003"/>
                      </a:ext>
                    </a:extLst>
                  </a:tr>
                  <a:tr h="365859">
                    <a:tc>
                      <a:txBody>
                        <a:bodyPr/>
                        <a:lstStyle/>
                        <a:p>
                          <a:endParaRPr lang="en-US"/>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85" t="-645000" r="-789041" b="-580000"/>
                          </a:stretch>
                        </a:blipFill>
                      </a:tcPr>
                    </a:tc>
                    <a:tc>
                      <a:txBody>
                        <a:bodyPr/>
                        <a:lstStyle/>
                        <a:p>
                          <a:pPr indent="180340" algn="ctr">
                            <a:lnSpc>
                              <a:spcPct val="115000"/>
                            </a:lnSpc>
                            <a:spcAft>
                              <a:spcPts val="0"/>
                            </a:spcAft>
                          </a:pPr>
                          <a:r>
                            <a:rPr lang="es-ES" sz="1300">
                              <a:effectLst/>
                            </a:rPr>
                            <a:t>0.4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0.94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0.34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4002625"/>
                      </a:ext>
                    </a:extLst>
                  </a:tr>
                  <a:tr h="365859">
                    <a:tc>
                      <a:txBody>
                        <a:bodyPr/>
                        <a:lstStyle/>
                        <a:p>
                          <a:endParaRPr lang="en-US"/>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85" t="-745000" r="-789041" b="-480000"/>
                          </a:stretch>
                        </a:blipFill>
                      </a:tcPr>
                    </a:tc>
                    <a:tc>
                      <a:txBody>
                        <a:bodyPr/>
                        <a:lstStyle/>
                        <a:p>
                          <a:pPr indent="180340" algn="ctr">
                            <a:lnSpc>
                              <a:spcPct val="115000"/>
                            </a:lnSpc>
                            <a:spcAft>
                              <a:spcPts val="0"/>
                            </a:spcAft>
                          </a:pPr>
                          <a:r>
                            <a:rPr lang="es-ES" sz="1300">
                              <a:effectLst/>
                            </a:rPr>
                            <a:t>1.4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2.7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4.2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4.2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4.2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3.0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521786"/>
                      </a:ext>
                    </a:extLst>
                  </a:tr>
                  <a:tr h="542666">
                    <a:tc>
                      <a:txBody>
                        <a:bodyPr/>
                        <a:lstStyle/>
                        <a:p>
                          <a:endParaRPr lang="en-US"/>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85" t="-569663" r="-789041" b="-223596"/>
                          </a:stretch>
                        </a:blipFill>
                      </a:tcPr>
                    </a:tc>
                    <a:tc>
                      <a:txBody>
                        <a:bodyPr/>
                        <a:lstStyle/>
                        <a:p>
                          <a:pPr indent="180340" algn="ctr">
                            <a:lnSpc>
                              <a:spcPct val="115000"/>
                            </a:lnSpc>
                            <a:spcAft>
                              <a:spcPts val="0"/>
                            </a:spcAft>
                          </a:pPr>
                          <a:r>
                            <a:rPr lang="es-ES" sz="1300">
                              <a:effectLst/>
                            </a:rPr>
                            <a:t>33.6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60.9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48.8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80.1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2430555"/>
                      </a:ext>
                    </a:extLst>
                  </a:tr>
                  <a:tr h="598678">
                    <a:tc>
                      <a:txBody>
                        <a:bodyPr/>
                        <a:lstStyle/>
                        <a:p>
                          <a:endParaRPr lang="en-US"/>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85" t="-602020" r="-789041" b="-101010"/>
                          </a:stretch>
                        </a:blipFill>
                      </a:tcPr>
                    </a:tc>
                    <a:tc>
                      <a:txBody>
                        <a:bodyPr/>
                        <a:lstStyle/>
                        <a:p>
                          <a:pPr indent="180340" algn="ctr">
                            <a:lnSpc>
                              <a:spcPct val="115000"/>
                            </a:lnSpc>
                            <a:spcAft>
                              <a:spcPts val="0"/>
                            </a:spcAft>
                          </a:pPr>
                          <a:r>
                            <a:rPr lang="es-ES" sz="1300">
                              <a:effectLst/>
                            </a:rPr>
                            <a:t>1.1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1.7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1.7</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2.6</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2.6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2.6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9324223"/>
                      </a:ext>
                    </a:extLst>
                  </a:tr>
                  <a:tr h="598678">
                    <a:tc>
                      <a:txBody>
                        <a:bodyPr/>
                        <a:lstStyle/>
                        <a:p>
                          <a:endParaRPr lang="en-US"/>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85" t="-709184" r="-789041" b="-2041"/>
                          </a:stretch>
                        </a:blipFill>
                      </a:tcPr>
                    </a:tc>
                    <a:tc>
                      <a:txBody>
                        <a:bodyPr/>
                        <a:lstStyle/>
                        <a:p>
                          <a:pPr indent="180340" algn="ctr">
                            <a:lnSpc>
                              <a:spcPct val="115000"/>
                            </a:lnSpc>
                            <a:spcAft>
                              <a:spcPts val="0"/>
                            </a:spcAft>
                          </a:pPr>
                          <a:r>
                            <a:rPr lang="es-ES" sz="1300">
                              <a:effectLst/>
                            </a:rPr>
                            <a:t>0.3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2.0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b="1" dirty="0">
                              <a:effectLst/>
                            </a:rPr>
                            <a:t>2.5</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b="1" dirty="0">
                              <a:effectLst/>
                            </a:rPr>
                            <a:t>2.5</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1.6</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a:effectLst/>
                            </a:rPr>
                            <a:t>0.4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15000"/>
                            </a:lnSpc>
                            <a:spcAft>
                              <a:spcPts val="0"/>
                            </a:spcAft>
                          </a:pPr>
                          <a:r>
                            <a:rPr lang="es-ES" sz="1300" dirty="0">
                              <a:effectLst/>
                            </a:rPr>
                            <a:t>0</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49" marR="6064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1769643"/>
                      </a:ext>
                    </a:extLst>
                  </a:tr>
                </a:tbl>
              </a:graphicData>
            </a:graphic>
          </p:graphicFrame>
        </mc:Fallback>
      </mc:AlternateContent>
    </p:spTree>
    <p:extLst>
      <p:ext uri="{BB962C8B-B14F-4D97-AF65-F5344CB8AC3E}">
        <p14:creationId xmlns:p14="http://schemas.microsoft.com/office/powerpoint/2010/main" val="3475432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376063" y="6400508"/>
            <a:ext cx="2743200" cy="365125"/>
          </a:xfrm>
        </p:spPr>
        <p:txBody>
          <a:bodyPr/>
          <a:lstStyle/>
          <a:p>
            <a:pPr>
              <a:defRPr/>
            </a:pPr>
            <a:fld id="{E8D88C74-0DDE-8F40-A44E-D6CE8BB2242F}" type="slidenum">
              <a:rPr lang="es-ES" smtClean="0"/>
              <a:pPr>
                <a:defRPr/>
              </a:pPr>
              <a:t>13</a:t>
            </a:fld>
            <a:endParaRPr lang="es-ES" sz="1600" dirty="0">
              <a:solidFill>
                <a:srgbClr val="888888"/>
              </a:solidFill>
            </a:endParaRPr>
          </a:p>
        </p:txBody>
      </p:sp>
      <p:sp>
        <p:nvSpPr>
          <p:cNvPr id="16" name="Rectángulo 15"/>
          <p:cNvSpPr/>
          <p:nvPr/>
        </p:nvSpPr>
        <p:spPr>
          <a:xfrm>
            <a:off x="1135517" y="2885281"/>
            <a:ext cx="357103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Profundidad efectiva de las raíces</a:t>
            </a:r>
          </a:p>
        </p:txBody>
      </p:sp>
      <p:sp>
        <p:nvSpPr>
          <p:cNvPr id="12" name="Rectángulo 11"/>
          <p:cNvSpPr/>
          <p:nvPr/>
        </p:nvSpPr>
        <p:spPr>
          <a:xfrm>
            <a:off x="1702014" y="830964"/>
            <a:ext cx="1896391" cy="464836"/>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Datos del suelo</a:t>
            </a:r>
          </a:p>
        </p:txBody>
      </p:sp>
      <p:sp>
        <p:nvSpPr>
          <p:cNvPr id="15"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7"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1.- Diseño del sistema agronómico</a:t>
            </a:r>
          </a:p>
        </p:txBody>
      </p:sp>
      <p:sp>
        <p:nvSpPr>
          <p:cNvPr id="20" name="Rectángulo 19"/>
          <p:cNvSpPr/>
          <p:nvPr/>
        </p:nvSpPr>
        <p:spPr>
          <a:xfrm>
            <a:off x="6488132" y="-3415"/>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Parámetros de riego</a:t>
            </a:r>
          </a:p>
        </p:txBody>
      </p:sp>
      <p:sp>
        <p:nvSpPr>
          <p:cNvPr id="19" name="Rectángulo 18">
            <a:extLst>
              <a:ext uri="{FF2B5EF4-FFF2-40B4-BE49-F238E27FC236}">
                <a16:creationId xmlns:a16="http://schemas.microsoft.com/office/drawing/2014/main" id="{79791A48-BE52-4EFE-BE22-34593D1AAA05}"/>
              </a:ext>
            </a:extLst>
          </p:cNvPr>
          <p:cNvSpPr/>
          <p:nvPr/>
        </p:nvSpPr>
        <p:spPr>
          <a:xfrm>
            <a:off x="1390420" y="3923914"/>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Agua utilizable</a:t>
            </a:r>
          </a:p>
        </p:txBody>
      </p:sp>
      <mc:AlternateContent xmlns:mc="http://schemas.openxmlformats.org/markup-compatibility/2006">
        <mc:Choice xmlns:a14="http://schemas.microsoft.com/office/drawing/2010/main" Requires="a14">
          <p:sp>
            <p:nvSpPr>
              <p:cNvPr id="4" name="Rectángulo 3">
                <a:extLst>
                  <a:ext uri="{FF2B5EF4-FFF2-40B4-BE49-F238E27FC236}">
                    <a16:creationId xmlns:a16="http://schemas.microsoft.com/office/drawing/2014/main" id="{D6B6002F-F95E-4FB0-A17F-9F12F76A2EB8}"/>
                  </a:ext>
                </a:extLst>
              </p:cNvPr>
              <p:cNvSpPr/>
              <p:nvPr/>
            </p:nvSpPr>
            <p:spPr>
              <a:xfrm>
                <a:off x="621822" y="1319588"/>
                <a:ext cx="6096000" cy="1252651"/>
              </a:xfrm>
              <a:prstGeom prst="rect">
                <a:avLst/>
              </a:prstGeom>
            </p:spPr>
            <p:txBody>
              <a:bodyPr>
                <a:spAutoFit/>
              </a:bodyPr>
              <a:lstStyle/>
              <a:p>
                <a:pPr marL="342900" lvl="0" indent="-342900" algn="just">
                  <a:spcAft>
                    <a:spcPts val="0"/>
                  </a:spcAft>
                  <a:buFont typeface="Symbol" panose="05050102010706020507" pitchFamily="18" charset="2"/>
                  <a:buChar char=""/>
                </a:pPr>
                <a:r>
                  <a:rPr lang="es-ES" dirty="0">
                    <a:ea typeface="Calibri" panose="020F0502020204030204" pitchFamily="34" charset="0"/>
                    <a:cs typeface="Times New Roman" panose="02020603050405020304" pitchFamily="18" charset="0"/>
                  </a:rPr>
                  <a:t>Densidad aparente (</a:t>
                </a:r>
                <a14:m>
                  <m:oMath xmlns:m="http://schemas.openxmlformats.org/officeDocument/2006/math">
                    <m:sSub>
                      <m:sSubPr>
                        <m:ctrlPr>
                          <a:rPr lang="en-US" i="1">
                            <a:ea typeface="Calibri" panose="020F0502020204030204" pitchFamily="34" charset="0"/>
                            <a:cs typeface="Times New Roman" panose="02020603050405020304" pitchFamily="18" charset="0"/>
                          </a:rPr>
                        </m:ctrlPr>
                      </m:sSubPr>
                      <m:e>
                        <m:r>
                          <m:rPr>
                            <m:sty m:val="p"/>
                          </m:rPr>
                          <a:rPr lang="es-ES">
                            <a:ea typeface="Calibri" panose="020F0502020204030204" pitchFamily="34" charset="0"/>
                            <a:cs typeface="Times New Roman" panose="02020603050405020304" pitchFamily="18" charset="0"/>
                          </a:rPr>
                          <m:t>d</m:t>
                        </m:r>
                      </m:e>
                      <m:sub>
                        <m:r>
                          <m:rPr>
                            <m:sty m:val="p"/>
                          </m:rPr>
                          <a:rPr lang="es-ES">
                            <a:ea typeface="Calibri" panose="020F0502020204030204" pitchFamily="34" charset="0"/>
                            <a:cs typeface="Times New Roman" panose="02020603050405020304" pitchFamily="18" charset="0"/>
                          </a:rPr>
                          <m:t>a</m:t>
                        </m:r>
                      </m:sub>
                    </m:sSub>
                  </m:oMath>
                </a14:m>
                <a:r>
                  <a:rPr lang="es-ES" dirty="0">
                    <a:ea typeface="Calibri" panose="020F0502020204030204" pitchFamily="34" charset="0"/>
                    <a:cs typeface="Times New Roman" panose="02020603050405020304" pitchFamily="18" charset="0"/>
                  </a:rPr>
                  <a:t>): 1.25 g/cm</a:t>
                </a:r>
                <a:r>
                  <a:rPr lang="es-ES" baseline="30000" dirty="0">
                    <a:ea typeface="Calibri" panose="020F0502020204030204" pitchFamily="34" charset="0"/>
                    <a:cs typeface="Times New Roman" panose="02020603050405020304" pitchFamily="18" charset="0"/>
                  </a:rPr>
                  <a:t>3</a:t>
                </a:r>
                <a:endParaRPr lang="en-US" dirty="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dirty="0">
                    <a:ea typeface="Calibri" panose="020F0502020204030204" pitchFamily="34" charset="0"/>
                    <a:cs typeface="Times New Roman" panose="02020603050405020304" pitchFamily="18" charset="0"/>
                  </a:rPr>
                  <a:t>Capacidad de campo </a:t>
                </a:r>
                <a14:m>
                  <m:oMath xmlns:m="http://schemas.openxmlformats.org/officeDocument/2006/math">
                    <m:r>
                      <m:rPr>
                        <m:sty m:val="p"/>
                      </m:rPr>
                      <a:rPr lang="es-ES">
                        <a:ea typeface="Calibri" panose="020F0502020204030204" pitchFamily="34" charset="0"/>
                        <a:cs typeface="Times New Roman" panose="02020603050405020304" pitchFamily="18" charset="0"/>
                      </a:rPr>
                      <m:t>CC</m:t>
                    </m:r>
                  </m:oMath>
                </a14:m>
                <a:r>
                  <a:rPr lang="es-ES" dirty="0">
                    <a:ea typeface="Calibri" panose="020F0502020204030204" pitchFamily="34" charset="0"/>
                    <a:cs typeface="Times New Roman" panose="02020603050405020304" pitchFamily="18" charset="0"/>
                  </a:rPr>
                  <a:t>: 35% (</a:t>
                </a:r>
                <a14:m>
                  <m:oMath xmlns:m="http://schemas.openxmlformats.org/officeDocument/2006/math">
                    <m:sSub>
                      <m:sSubPr>
                        <m:ctrlPr>
                          <a:rPr lang="en-US" i="1">
                            <a:ea typeface="Calibri" panose="020F0502020204030204" pitchFamily="34" charset="0"/>
                            <a:cs typeface="Times New Roman" panose="02020603050405020304" pitchFamily="18" charset="0"/>
                          </a:rPr>
                        </m:ctrlPr>
                      </m:sSubPr>
                      <m:e>
                        <m:r>
                          <m:rPr>
                            <m:sty m:val="p"/>
                          </m:rPr>
                          <a:rPr lang="es-ES">
                            <a:ea typeface="Calibri" panose="020F0502020204030204" pitchFamily="34" charset="0"/>
                            <a:cs typeface="Times New Roman" panose="02020603050405020304" pitchFamily="18" charset="0"/>
                          </a:rPr>
                          <m:t>θ</m:t>
                        </m:r>
                      </m:e>
                      <m:sub>
                        <m:r>
                          <m:rPr>
                            <m:sty m:val="p"/>
                          </m:rPr>
                          <a:rPr lang="es-ES">
                            <a:ea typeface="Calibri" panose="020F0502020204030204" pitchFamily="34" charset="0"/>
                            <a:cs typeface="Times New Roman" panose="02020603050405020304" pitchFamily="18" charset="0"/>
                          </a:rPr>
                          <m:t>g</m:t>
                        </m:r>
                      </m:sub>
                    </m:sSub>
                  </m:oMath>
                </a14:m>
                <a:r>
                  <a:rPr lang="es-ES" dirty="0">
                    <a:ea typeface="Calibri" panose="020F0502020204030204" pitchFamily="34" charset="0"/>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dirty="0">
                    <a:ea typeface="Calibri" panose="020F0502020204030204" pitchFamily="34" charset="0"/>
                    <a:cs typeface="Times New Roman" panose="02020603050405020304" pitchFamily="18" charset="0"/>
                  </a:rPr>
                  <a:t>Punto de marchitez permanente (</a:t>
                </a:r>
                <a14:m>
                  <m:oMath xmlns:m="http://schemas.openxmlformats.org/officeDocument/2006/math">
                    <m:r>
                      <m:rPr>
                        <m:sty m:val="p"/>
                      </m:rPr>
                      <a:rPr lang="es-ES">
                        <a:ea typeface="Calibri" panose="020F0502020204030204" pitchFamily="34" charset="0"/>
                        <a:cs typeface="Times New Roman" panose="02020603050405020304" pitchFamily="18" charset="0"/>
                      </a:rPr>
                      <m:t>PMP</m:t>
                    </m:r>
                  </m:oMath>
                </a14:m>
                <a:r>
                  <a:rPr lang="es-ES" dirty="0">
                    <a:ea typeface="Calibri" panose="020F0502020204030204" pitchFamily="34" charset="0"/>
                    <a:cs typeface="Times New Roman" panose="02020603050405020304" pitchFamily="18" charset="0"/>
                  </a:rPr>
                  <a:t>): 17% (</a:t>
                </a:r>
                <a14:m>
                  <m:oMath xmlns:m="http://schemas.openxmlformats.org/officeDocument/2006/math">
                    <m:sSub>
                      <m:sSubPr>
                        <m:ctrlPr>
                          <a:rPr lang="en-US" i="1">
                            <a:ea typeface="Calibri" panose="020F0502020204030204" pitchFamily="34" charset="0"/>
                            <a:cs typeface="Times New Roman" panose="02020603050405020304" pitchFamily="18" charset="0"/>
                          </a:rPr>
                        </m:ctrlPr>
                      </m:sSubPr>
                      <m:e>
                        <m:r>
                          <m:rPr>
                            <m:sty m:val="p"/>
                          </m:rPr>
                          <a:rPr lang="es-ES">
                            <a:ea typeface="Calibri" panose="020F0502020204030204" pitchFamily="34" charset="0"/>
                            <a:cs typeface="Times New Roman" panose="02020603050405020304" pitchFamily="18" charset="0"/>
                          </a:rPr>
                          <m:t>θ</m:t>
                        </m:r>
                      </m:e>
                      <m:sub>
                        <m:r>
                          <m:rPr>
                            <m:sty m:val="p"/>
                          </m:rPr>
                          <a:rPr lang="es-ES">
                            <a:ea typeface="Calibri" panose="020F0502020204030204" pitchFamily="34" charset="0"/>
                            <a:cs typeface="Times New Roman" panose="02020603050405020304" pitchFamily="18" charset="0"/>
                          </a:rPr>
                          <m:t>g</m:t>
                        </m:r>
                      </m:sub>
                    </m:sSub>
                  </m:oMath>
                </a14:m>
                <a:r>
                  <a:rPr lang="es-ES" dirty="0">
                    <a:ea typeface="Calibri" panose="020F0502020204030204" pitchFamily="34" charset="0"/>
                    <a:cs typeface="Times New Roman" panose="02020603050405020304" pitchFamily="18" charset="0"/>
                  </a:rPr>
                  <a:t>)</a:t>
                </a:r>
                <a:endParaRPr lang="en-US" dirty="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dirty="0">
                    <a:ea typeface="Calibri" panose="020F0502020204030204" pitchFamily="34" charset="0"/>
                    <a:cs typeface="Times New Roman" panose="02020603050405020304" pitchFamily="18" charset="0"/>
                  </a:rPr>
                  <a:t>Infiltración básica (</a:t>
                </a:r>
                <a14:m>
                  <m:oMath xmlns:m="http://schemas.openxmlformats.org/officeDocument/2006/math">
                    <m:sSub>
                      <m:sSubPr>
                        <m:ctrlPr>
                          <a:rPr lang="en-US" i="1">
                            <a:ea typeface="Calibri" panose="020F0502020204030204" pitchFamily="34" charset="0"/>
                            <a:cs typeface="Times New Roman" panose="02020603050405020304" pitchFamily="18" charset="0"/>
                          </a:rPr>
                        </m:ctrlPr>
                      </m:sSubPr>
                      <m:e>
                        <m:r>
                          <m:rPr>
                            <m:sty m:val="p"/>
                          </m:rPr>
                          <a:rPr lang="es-ES">
                            <a:ea typeface="Calibri" panose="020F0502020204030204" pitchFamily="34" charset="0"/>
                            <a:cs typeface="Times New Roman" panose="02020603050405020304" pitchFamily="18" charset="0"/>
                          </a:rPr>
                          <m:t>I</m:t>
                        </m:r>
                      </m:e>
                      <m:sub>
                        <m:r>
                          <m:rPr>
                            <m:sty m:val="p"/>
                          </m:rPr>
                          <a:rPr lang="es-ES">
                            <a:ea typeface="Calibri" panose="020F0502020204030204" pitchFamily="34" charset="0"/>
                            <a:cs typeface="Times New Roman" panose="02020603050405020304" pitchFamily="18" charset="0"/>
                          </a:rPr>
                          <m:t>b</m:t>
                        </m:r>
                      </m:sub>
                    </m:sSub>
                  </m:oMath>
                </a14:m>
                <a:r>
                  <a:rPr lang="es-ES" dirty="0">
                    <a:ea typeface="Calibri" panose="020F0502020204030204" pitchFamily="34" charset="0"/>
                    <a:cs typeface="Times New Roman" panose="02020603050405020304" pitchFamily="18" charset="0"/>
                  </a:rPr>
                  <a:t>): 5 mm/h</a:t>
                </a:r>
                <a:endParaRPr lang="en-US" dirty="0">
                  <a:ea typeface="Calibri" panose="020F0502020204030204" pitchFamily="34" charset="0"/>
                  <a:cs typeface="Times New Roman" panose="02020603050405020304" pitchFamily="18" charset="0"/>
                </a:endParaRPr>
              </a:p>
            </p:txBody>
          </p:sp>
        </mc:Choice>
        <mc:Fallback>
          <p:sp>
            <p:nvSpPr>
              <p:cNvPr id="4" name="Rectángulo 3">
                <a:extLst>
                  <a:ext uri="{FF2B5EF4-FFF2-40B4-BE49-F238E27FC236}">
                    <a16:creationId xmlns:a16="http://schemas.microsoft.com/office/drawing/2014/main" id="{D6B6002F-F95E-4FB0-A17F-9F12F76A2EB8}"/>
                  </a:ext>
                </a:extLst>
              </p:cNvPr>
              <p:cNvSpPr>
                <a:spLocks noRot="1" noChangeAspect="1" noMove="1" noResize="1" noEditPoints="1" noAdjustHandles="1" noChangeArrowheads="1" noChangeShapeType="1" noTextEdit="1"/>
              </p:cNvSpPr>
              <p:nvPr/>
            </p:nvSpPr>
            <p:spPr>
              <a:xfrm>
                <a:off x="621822" y="1319588"/>
                <a:ext cx="6096000" cy="1252651"/>
              </a:xfrm>
              <a:prstGeom prst="rect">
                <a:avLst/>
              </a:prstGeom>
              <a:blipFill>
                <a:blip r:embed="rId3"/>
                <a:stretch>
                  <a:fillRect l="-800" t="-3398" b="-6796"/>
                </a:stretch>
              </a:blipFill>
            </p:spPr>
            <p:txBody>
              <a:bodyPr/>
              <a:lstStyle/>
              <a:p>
                <a:r>
                  <a:rPr lang="en-US">
                    <a:noFill/>
                  </a:rPr>
                  <a:t> </a:t>
                </a:r>
              </a:p>
            </p:txBody>
          </p:sp>
        </mc:Fallback>
      </mc:AlternateContent>
      <p:sp>
        <p:nvSpPr>
          <p:cNvPr id="22" name="Rectángulo 21">
            <a:extLst>
              <a:ext uri="{FF2B5EF4-FFF2-40B4-BE49-F238E27FC236}">
                <a16:creationId xmlns:a16="http://schemas.microsoft.com/office/drawing/2014/main" id="{D745ABFC-2549-4B6C-B5D8-9333FD1ACA7A}"/>
              </a:ext>
            </a:extLst>
          </p:cNvPr>
          <p:cNvSpPr/>
          <p:nvPr/>
        </p:nvSpPr>
        <p:spPr>
          <a:xfrm>
            <a:off x="640810" y="3324187"/>
            <a:ext cx="6096000" cy="369332"/>
          </a:xfrm>
          <a:prstGeom prst="rect">
            <a:avLst/>
          </a:prstGeom>
        </p:spPr>
        <p:txBody>
          <a:bodyPr>
            <a:spAutoFit/>
          </a:bodyPr>
          <a:lstStyle/>
          <a:p>
            <a:pPr marL="342900" lvl="0" indent="-342900" algn="just">
              <a:spcAft>
                <a:spcPts val="0"/>
              </a:spcAft>
              <a:buFont typeface="Symbol" panose="05050102010706020507" pitchFamily="18" charset="2"/>
              <a:buChar char=""/>
            </a:pPr>
            <a:r>
              <a:rPr lang="es-ES" dirty="0">
                <a:ea typeface="Calibri" panose="020F0502020204030204" pitchFamily="34" charset="0"/>
                <a:cs typeface="Times New Roman" panose="02020603050405020304" pitchFamily="18" charset="0"/>
              </a:rPr>
              <a:t>Para fréjol de 0.7 m</a:t>
            </a:r>
            <a:endParaRPr lang="en-US" dirty="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Rectángulo 4">
                <a:extLst>
                  <a:ext uri="{FF2B5EF4-FFF2-40B4-BE49-F238E27FC236}">
                    <a16:creationId xmlns:a16="http://schemas.microsoft.com/office/drawing/2014/main" id="{8124A963-34CA-4492-87E3-15C6660351F5}"/>
                  </a:ext>
                </a:extLst>
              </p:cNvPr>
              <p:cNvSpPr/>
              <p:nvPr/>
            </p:nvSpPr>
            <p:spPr>
              <a:xfrm>
                <a:off x="640810" y="4436755"/>
                <a:ext cx="3350661"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A</m:t>
                      </m:r>
                      <m:r>
                        <m:rPr>
                          <m:sty m:val="p"/>
                        </m:rPr>
                        <a:rPr lang="en-US" i="0">
                          <a:latin typeface="Cambria Math" panose="02040503050406030204" pitchFamily="18" charset="0"/>
                        </a:rPr>
                        <m:t>U</m:t>
                      </m:r>
                      <m:r>
                        <a:rPr lang="en-US" i="0">
                          <a:latin typeface="Cambria Math" panose="02040503050406030204" pitchFamily="18" charset="0"/>
                        </a:rPr>
                        <m:t>=10×</m:t>
                      </m:r>
                      <m:d>
                        <m:dPr>
                          <m:ctrlPr>
                            <a:rPr lang="en-US" i="1">
                              <a:latin typeface="Cambria Math" panose="02040503050406030204" pitchFamily="18" charset="0"/>
                            </a:rPr>
                          </m:ctrlPr>
                        </m:dPr>
                        <m:e>
                          <m:r>
                            <m:rPr>
                              <m:sty m:val="p"/>
                            </m:rPr>
                            <a:rPr lang="en-US" i="0">
                              <a:latin typeface="Cambria Math" panose="02040503050406030204" pitchFamily="18" charset="0"/>
                            </a:rPr>
                            <m:t>CC</m:t>
                          </m:r>
                          <m:r>
                            <a:rPr lang="en-US" i="0">
                              <a:latin typeface="Cambria Math" panose="02040503050406030204" pitchFamily="18" charset="0"/>
                            </a:rPr>
                            <m:t>−</m:t>
                          </m:r>
                          <m:r>
                            <m:rPr>
                              <m:sty m:val="p"/>
                            </m:rPr>
                            <a:rPr lang="en-US" i="0">
                              <a:latin typeface="Cambria Math" panose="02040503050406030204" pitchFamily="18" charset="0"/>
                            </a:rPr>
                            <m:t>PM</m:t>
                          </m:r>
                        </m:e>
                      </m:d>
                      <m:r>
                        <a:rPr lang="en-US" i="0">
                          <a:latin typeface="Cambria Math" panose="02040503050406030204" pitchFamily="18" charset="0"/>
                        </a:rPr>
                        <m:t>×</m:t>
                      </m:r>
                      <m:sSub>
                        <m:sSubPr>
                          <m:ctrlPr>
                            <a:rPr lang="en-US" i="1">
                              <a:latin typeface="Cambria Math" panose="02040503050406030204" pitchFamily="18" charset="0"/>
                            </a:rPr>
                          </m:ctrlPr>
                        </m:sSubPr>
                        <m:e>
                          <m:r>
                            <m:rPr>
                              <m:sty m:val="p"/>
                            </m:rPr>
                            <a:rPr lang="en-US" i="0">
                              <a:latin typeface="Cambria Math" panose="02040503050406030204" pitchFamily="18" charset="0"/>
                            </a:rPr>
                            <m:t>d</m:t>
                          </m:r>
                        </m:e>
                        <m:sub>
                          <m:r>
                            <m:rPr>
                              <m:sty m:val="p"/>
                            </m:rPr>
                            <a:rPr lang="en-US" i="0">
                              <a:latin typeface="Cambria Math" panose="02040503050406030204" pitchFamily="18" charset="0"/>
                            </a:rPr>
                            <m:t>a</m:t>
                          </m:r>
                        </m:sub>
                      </m:sSub>
                      <m:r>
                        <a:rPr lang="en-US" i="0">
                          <a:latin typeface="Cambria Math" panose="02040503050406030204" pitchFamily="18" charset="0"/>
                        </a:rPr>
                        <m:t>×</m:t>
                      </m:r>
                      <m:sSub>
                        <m:sSubPr>
                          <m:ctrlPr>
                            <a:rPr lang="en-US" i="1">
                              <a:latin typeface="Cambria Math" panose="02040503050406030204" pitchFamily="18" charset="0"/>
                            </a:rPr>
                          </m:ctrlPr>
                        </m:sSubPr>
                        <m:e>
                          <m:r>
                            <m:rPr>
                              <m:sty m:val="p"/>
                            </m:rPr>
                            <a:rPr lang="en-US" i="0">
                              <a:latin typeface="Cambria Math" panose="02040503050406030204" pitchFamily="18" charset="0"/>
                            </a:rPr>
                            <m:t>P</m:t>
                          </m:r>
                        </m:e>
                        <m:sub>
                          <m:r>
                            <m:rPr>
                              <m:sty m:val="p"/>
                            </m:rPr>
                            <a:rPr lang="en-US" i="0">
                              <a:latin typeface="Cambria Math" panose="02040503050406030204" pitchFamily="18" charset="0"/>
                            </a:rPr>
                            <m:t>r</m:t>
                          </m:r>
                        </m:sub>
                      </m:sSub>
                    </m:oMath>
                  </m:oMathPara>
                </a14:m>
                <a:endParaRPr lang="en-US" dirty="0"/>
              </a:p>
            </p:txBody>
          </p:sp>
        </mc:Choice>
        <mc:Fallback>
          <p:sp>
            <p:nvSpPr>
              <p:cNvPr id="5" name="Rectángulo 4">
                <a:extLst>
                  <a:ext uri="{FF2B5EF4-FFF2-40B4-BE49-F238E27FC236}">
                    <a16:creationId xmlns:a16="http://schemas.microsoft.com/office/drawing/2014/main" id="{8124A963-34CA-4492-87E3-15C6660351F5}"/>
                  </a:ext>
                </a:extLst>
              </p:cNvPr>
              <p:cNvSpPr>
                <a:spLocks noRot="1" noChangeAspect="1" noMove="1" noResize="1" noEditPoints="1" noAdjustHandles="1" noChangeArrowheads="1" noChangeShapeType="1" noTextEdit="1"/>
              </p:cNvSpPr>
              <p:nvPr/>
            </p:nvSpPr>
            <p:spPr>
              <a:xfrm>
                <a:off x="640810" y="4436755"/>
                <a:ext cx="3350661" cy="369332"/>
              </a:xfrm>
              <a:prstGeom prst="rect">
                <a:avLst/>
              </a:prstGeom>
              <a:blipFill>
                <a:blip r:embed="rId4"/>
                <a:stretch>
                  <a:fillRect/>
                </a:stretch>
              </a:blipFill>
            </p:spPr>
            <p:txBody>
              <a:bodyPr/>
              <a:lstStyle/>
              <a:p>
                <a:r>
                  <a:rPr lang="en-US">
                    <a:noFill/>
                  </a:rPr>
                  <a:t> </a:t>
                </a:r>
              </a:p>
            </p:txBody>
          </p:sp>
        </mc:Fallback>
      </mc:AlternateContent>
      <p:sp>
        <p:nvSpPr>
          <p:cNvPr id="23" name="Rectángulo 22">
            <a:extLst>
              <a:ext uri="{FF2B5EF4-FFF2-40B4-BE49-F238E27FC236}">
                <a16:creationId xmlns:a16="http://schemas.microsoft.com/office/drawing/2014/main" id="{182B4AF2-953E-4AA1-8B2F-FD686B9DF26D}"/>
              </a:ext>
            </a:extLst>
          </p:cNvPr>
          <p:cNvSpPr/>
          <p:nvPr/>
        </p:nvSpPr>
        <p:spPr>
          <a:xfrm>
            <a:off x="1676251" y="5334848"/>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Dosis neta de riego</a:t>
            </a:r>
          </a:p>
        </p:txBody>
      </p:sp>
      <p:sp>
        <p:nvSpPr>
          <p:cNvPr id="24" name="Rectángulo 23">
            <a:extLst>
              <a:ext uri="{FF2B5EF4-FFF2-40B4-BE49-F238E27FC236}">
                <a16:creationId xmlns:a16="http://schemas.microsoft.com/office/drawing/2014/main" id="{4AE82B1D-E3E7-48F9-AFA3-E2A21A19F1CD}"/>
              </a:ext>
            </a:extLst>
          </p:cNvPr>
          <p:cNvSpPr/>
          <p:nvPr/>
        </p:nvSpPr>
        <p:spPr>
          <a:xfrm>
            <a:off x="7664504" y="948199"/>
            <a:ext cx="3083445"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Máximo intervalo entre riegos</a:t>
            </a:r>
          </a:p>
        </p:txBody>
      </p:sp>
      <mc:AlternateContent xmlns:mc="http://schemas.openxmlformats.org/markup-compatibility/2006">
        <mc:Choice xmlns:a14="http://schemas.microsoft.com/office/drawing/2010/main" Requires="a14">
          <p:sp>
            <p:nvSpPr>
              <p:cNvPr id="6" name="Rectángulo 5">
                <a:extLst>
                  <a:ext uri="{FF2B5EF4-FFF2-40B4-BE49-F238E27FC236}">
                    <a16:creationId xmlns:a16="http://schemas.microsoft.com/office/drawing/2014/main" id="{BFC436F0-C209-4364-8E5A-6B1F745D8013}"/>
                  </a:ext>
                </a:extLst>
              </p:cNvPr>
              <p:cNvSpPr/>
              <p:nvPr/>
            </p:nvSpPr>
            <p:spPr>
              <a:xfrm>
                <a:off x="649672" y="6207224"/>
                <a:ext cx="1792414"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i="1"/>
                          </m:ctrlPr>
                        </m:sSubPr>
                        <m:e>
                          <m:r>
                            <m:rPr>
                              <m:sty m:val="p"/>
                            </m:rPr>
                            <a:rPr lang="es-EC"/>
                            <m:t>D</m:t>
                          </m:r>
                        </m:e>
                        <m:sub>
                          <m:r>
                            <m:rPr>
                              <m:sty m:val="p"/>
                            </m:rPr>
                            <a:rPr lang="es-EC"/>
                            <m:t>n</m:t>
                          </m:r>
                        </m:sub>
                      </m:sSub>
                      <m:r>
                        <a:rPr lang="es-EC"/>
                        <m:t>=70.65 </m:t>
                      </m:r>
                      <m:r>
                        <m:rPr>
                          <m:sty m:val="p"/>
                        </m:rPr>
                        <a:rPr lang="es-EC"/>
                        <m:t>mm</m:t>
                      </m:r>
                    </m:oMath>
                  </m:oMathPara>
                </a14:m>
                <a:endParaRPr lang="en-US" dirty="0"/>
              </a:p>
            </p:txBody>
          </p:sp>
        </mc:Choice>
        <mc:Fallback>
          <p:sp>
            <p:nvSpPr>
              <p:cNvPr id="6" name="Rectángulo 5">
                <a:extLst>
                  <a:ext uri="{FF2B5EF4-FFF2-40B4-BE49-F238E27FC236}">
                    <a16:creationId xmlns:a16="http://schemas.microsoft.com/office/drawing/2014/main" id="{BFC436F0-C209-4364-8E5A-6B1F745D8013}"/>
                  </a:ext>
                </a:extLst>
              </p:cNvPr>
              <p:cNvSpPr>
                <a:spLocks noRot="1" noChangeAspect="1" noMove="1" noResize="1" noEditPoints="1" noAdjustHandles="1" noChangeArrowheads="1" noChangeShapeType="1" noTextEdit="1"/>
              </p:cNvSpPr>
              <p:nvPr/>
            </p:nvSpPr>
            <p:spPr>
              <a:xfrm>
                <a:off x="649672" y="6207224"/>
                <a:ext cx="179241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ángulo 6">
                <a:extLst>
                  <a:ext uri="{FF2B5EF4-FFF2-40B4-BE49-F238E27FC236}">
                    <a16:creationId xmlns:a16="http://schemas.microsoft.com/office/drawing/2014/main" id="{D639ADD0-655C-41D6-88A1-2B0EF8F6E6A0}"/>
                  </a:ext>
                </a:extLst>
              </p:cNvPr>
              <p:cNvSpPr/>
              <p:nvPr/>
            </p:nvSpPr>
            <p:spPr>
              <a:xfrm>
                <a:off x="640810" y="5748570"/>
                <a:ext cx="2389885"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atin typeface="Cambria Math" panose="02040503050406030204" pitchFamily="18" charset="0"/>
                            </a:rPr>
                          </m:ctrlPr>
                        </m:sSubPr>
                        <m:e>
                          <m:r>
                            <m:rPr>
                              <m:sty m:val="p"/>
                            </m:rPr>
                            <a:rPr lang="en-US">
                              <a:latin typeface="Cambria Math" panose="02040503050406030204" pitchFamily="18" charset="0"/>
                            </a:rPr>
                            <m:t>D</m:t>
                          </m:r>
                        </m:e>
                        <m:sub>
                          <m:r>
                            <m:rPr>
                              <m:sty m:val="p"/>
                            </m:rPr>
                            <a:rPr lang="en-US" i="0">
                              <a:latin typeface="Cambria Math" panose="02040503050406030204" pitchFamily="18" charset="0"/>
                            </a:rPr>
                            <m:t>n</m:t>
                          </m:r>
                        </m:sub>
                      </m:sSub>
                      <m:r>
                        <a:rPr lang="en-US" i="0">
                          <a:latin typeface="Cambria Math" panose="02040503050406030204" pitchFamily="18" charset="0"/>
                        </a:rPr>
                        <m:t>=</m:t>
                      </m:r>
                      <m:r>
                        <m:rPr>
                          <m:sty m:val="p"/>
                        </m:rPr>
                        <a:rPr lang="en-US" i="0">
                          <a:latin typeface="Cambria Math" panose="02040503050406030204" pitchFamily="18" charset="0"/>
                        </a:rPr>
                        <m:t>DPM</m:t>
                      </m:r>
                      <m:r>
                        <a:rPr lang="en-US" i="0">
                          <a:latin typeface="Cambria Math" panose="02040503050406030204" pitchFamily="18" charset="0"/>
                        </a:rPr>
                        <m:t>×</m:t>
                      </m:r>
                      <m:r>
                        <m:rPr>
                          <m:sty m:val="p"/>
                        </m:rPr>
                        <a:rPr lang="en-US" i="0">
                          <a:latin typeface="Cambria Math" panose="02040503050406030204" pitchFamily="18" charset="0"/>
                        </a:rPr>
                        <m:t>A</m:t>
                      </m:r>
                      <m:f>
                        <m:fPr>
                          <m:type m:val="lin"/>
                          <m:ctrlPr>
                            <a:rPr lang="en-US" i="1">
                              <a:latin typeface="Cambria Math" panose="02040503050406030204" pitchFamily="18" charset="0"/>
                            </a:rPr>
                          </m:ctrlPr>
                        </m:fPr>
                        <m:num>
                          <m:r>
                            <m:rPr>
                              <m:sty m:val="p"/>
                            </m:rPr>
                            <a:rPr lang="en-US" i="0">
                              <a:latin typeface="Cambria Math" panose="02040503050406030204" pitchFamily="18" charset="0"/>
                            </a:rPr>
                            <m:t>U</m:t>
                          </m:r>
                        </m:num>
                        <m:den>
                          <m:r>
                            <a:rPr lang="en-US" i="0">
                              <a:latin typeface="Cambria Math" panose="02040503050406030204" pitchFamily="18" charset="0"/>
                            </a:rPr>
                            <m:t>100</m:t>
                          </m:r>
                        </m:den>
                      </m:f>
                    </m:oMath>
                  </m:oMathPara>
                </a14:m>
                <a:endParaRPr lang="en-US" dirty="0"/>
              </a:p>
            </p:txBody>
          </p:sp>
        </mc:Choice>
        <mc:Fallback>
          <p:sp>
            <p:nvSpPr>
              <p:cNvPr id="7" name="Rectángulo 6">
                <a:extLst>
                  <a:ext uri="{FF2B5EF4-FFF2-40B4-BE49-F238E27FC236}">
                    <a16:creationId xmlns:a16="http://schemas.microsoft.com/office/drawing/2014/main" id="{D639ADD0-655C-41D6-88A1-2B0EF8F6E6A0}"/>
                  </a:ext>
                </a:extLst>
              </p:cNvPr>
              <p:cNvSpPr>
                <a:spLocks noRot="1" noChangeAspect="1" noMove="1" noResize="1" noEditPoints="1" noAdjustHandles="1" noChangeArrowheads="1" noChangeShapeType="1" noTextEdit="1"/>
              </p:cNvSpPr>
              <p:nvPr/>
            </p:nvSpPr>
            <p:spPr>
              <a:xfrm>
                <a:off x="640810" y="5748570"/>
                <a:ext cx="2389885" cy="369332"/>
              </a:xfrm>
              <a:prstGeom prst="rect">
                <a:avLst/>
              </a:prstGeom>
              <a:blipFill>
                <a:blip r:embed="rId6"/>
                <a:stretch>
                  <a:fillRect t="-116393" r="-9184" b="-17541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ángulo 7">
                <a:extLst>
                  <a:ext uri="{FF2B5EF4-FFF2-40B4-BE49-F238E27FC236}">
                    <a16:creationId xmlns:a16="http://schemas.microsoft.com/office/drawing/2014/main" id="{343B2039-CAD7-4A2F-BD5C-39E87D9D0DA1}"/>
                  </a:ext>
                </a:extLst>
              </p:cNvPr>
              <p:cNvSpPr/>
              <p:nvPr/>
            </p:nvSpPr>
            <p:spPr>
              <a:xfrm>
                <a:off x="7487084" y="1485251"/>
                <a:ext cx="3777957"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d>
                        <m:dPr>
                          <m:begChr m:val=""/>
                          <m:ctrlPr>
                            <a:rPr lang="en-US">
                              <a:latin typeface="Cambria Math" panose="02040503050406030204" pitchFamily="18" charset="0"/>
                            </a:rPr>
                          </m:ctrlPr>
                        </m:dPr>
                        <m:e>
                          <m:sSub>
                            <m:sSubPr>
                              <m:ctrlPr>
                                <a:rPr lang="en-US">
                                  <a:latin typeface="Cambria Math" panose="02040503050406030204" pitchFamily="18" charset="0"/>
                                </a:rPr>
                              </m:ctrlPr>
                            </m:sSubPr>
                            <m:e>
                              <m:r>
                                <m:rPr>
                                  <m:sty m:val="p"/>
                                </m:rPr>
                                <a:rPr lang="en-US">
                                  <a:latin typeface="Cambria Math" panose="02040503050406030204" pitchFamily="18" charset="0"/>
                                </a:rPr>
                                <m:t>I</m:t>
                              </m:r>
                            </m:e>
                            <m:sub>
                              <m:r>
                                <m:rPr>
                                  <m:sty m:val="p"/>
                                </m:rPr>
                                <a:rPr lang="en-US" i="0">
                                  <a:latin typeface="Cambria Math" panose="02040503050406030204" pitchFamily="18" charset="0"/>
                                </a:rPr>
                                <m:t>M</m:t>
                              </m:r>
                            </m:sub>
                          </m:sSub>
                          <m:d>
                            <m:dPr>
                              <m:ctrlPr>
                                <a:rPr lang="en-US" i="1">
                                  <a:latin typeface="Cambria Math" panose="02040503050406030204" pitchFamily="18" charset="0"/>
                                </a:rPr>
                              </m:ctrlPr>
                            </m:dPr>
                            <m:e>
                              <m:r>
                                <m:rPr>
                                  <m:sty m:val="p"/>
                                </m:rPr>
                                <a:rPr lang="en-US" i="0">
                                  <a:latin typeface="Cambria Math" panose="02040503050406030204" pitchFamily="18" charset="0"/>
                                </a:rPr>
                                <m:t>d</m:t>
                              </m:r>
                              <m:r>
                                <a:rPr lang="en-US" i="0">
                                  <a:latin typeface="Cambria Math" panose="02040503050406030204" pitchFamily="18" charset="0"/>
                                </a:rPr>
                                <m:t>í</m:t>
                              </m:r>
                              <m:r>
                                <m:rPr>
                                  <m:sty m:val="p"/>
                                </m:rPr>
                                <a:rPr lang="en-US" i="0">
                                  <a:latin typeface="Cambria Math" panose="02040503050406030204" pitchFamily="18" charset="0"/>
                                </a:rPr>
                                <m:t>as</m:t>
                              </m:r>
                            </m:e>
                          </m:d>
                          <m:r>
                            <a:rPr lang="en-US" i="0">
                              <a:latin typeface="Cambria Math" panose="02040503050406030204" pitchFamily="18" charset="0"/>
                            </a:rPr>
                            <m:t>=</m:t>
                          </m:r>
                          <m:sSub>
                            <m:sSubPr>
                              <m:ctrlPr>
                                <a:rPr lang="en-US" i="1">
                                  <a:latin typeface="Cambria Math" panose="02040503050406030204" pitchFamily="18" charset="0"/>
                                </a:rPr>
                              </m:ctrlPr>
                            </m:sSubPr>
                            <m:e>
                              <m:r>
                                <m:rPr>
                                  <m:sty m:val="p"/>
                                </m:rPr>
                                <a:rPr lang="en-US" i="0">
                                  <a:latin typeface="Cambria Math" panose="02040503050406030204" pitchFamily="18" charset="0"/>
                                </a:rPr>
                                <m:t>D</m:t>
                              </m:r>
                            </m:e>
                            <m:sub>
                              <m:r>
                                <m:rPr>
                                  <m:sty m:val="p"/>
                                </m:rPr>
                                <a:rPr lang="en-US" i="0">
                                  <a:latin typeface="Cambria Math" panose="02040503050406030204" pitchFamily="18" charset="0"/>
                                </a:rPr>
                                <m:t>n</m:t>
                              </m:r>
                            </m:sub>
                          </m:sSub>
                          <m:r>
                            <a:rPr lang="en-US" i="0">
                              <a:latin typeface="Cambria Math" panose="02040503050406030204" pitchFamily="18" charset="0"/>
                            </a:rPr>
                            <m:t>(</m:t>
                          </m:r>
                          <m:r>
                            <m:rPr>
                              <m:sty m:val="p"/>
                            </m:rPr>
                            <a:rPr lang="en-US" i="0">
                              <a:latin typeface="Cambria Math" panose="02040503050406030204" pitchFamily="18" charset="0"/>
                            </a:rPr>
                            <m:t>mm</m:t>
                          </m:r>
                          <m:f>
                            <m:fPr>
                              <m:type m:val="lin"/>
                              <m:ctrlPr>
                                <a:rPr lang="en-US" i="1">
                                  <a:latin typeface="Cambria Math" panose="02040503050406030204" pitchFamily="18" charset="0"/>
                                </a:rPr>
                              </m:ctrlPr>
                            </m:fPr>
                            <m:num>
                              <m:r>
                                <a:rPr lang="en-US" i="0">
                                  <a:latin typeface="Cambria Math" panose="02040503050406030204" pitchFamily="18" charset="0"/>
                                </a:rPr>
                                <m:t>)</m:t>
                              </m:r>
                            </m:num>
                            <m:den>
                              <m:sSub>
                                <m:sSubPr>
                                  <m:ctrlPr>
                                    <a:rPr lang="en-US" i="1">
                                      <a:latin typeface="Cambria Math" panose="02040503050406030204" pitchFamily="18" charset="0"/>
                                    </a:rPr>
                                  </m:ctrlPr>
                                </m:sSubPr>
                                <m:e>
                                  <m:r>
                                    <m:rPr>
                                      <m:sty m:val="p"/>
                                    </m:rPr>
                                    <a:rPr lang="en-US" i="0">
                                      <a:latin typeface="Cambria Math" panose="02040503050406030204" pitchFamily="18" charset="0"/>
                                    </a:rPr>
                                    <m:t>N</m:t>
                                  </m:r>
                                </m:e>
                                <m:sub>
                                  <m:r>
                                    <m:rPr>
                                      <m:sty m:val="p"/>
                                    </m:rPr>
                                    <a:rPr lang="en-US" i="0">
                                      <a:latin typeface="Cambria Math" panose="02040503050406030204" pitchFamily="18" charset="0"/>
                                    </a:rPr>
                                    <m:t>n</m:t>
                                  </m:r>
                                </m:sub>
                              </m:sSub>
                            </m:den>
                          </m:f>
                          <m:r>
                            <a:rPr lang="en-US" i="0">
                              <a:latin typeface="Cambria Math" panose="02040503050406030204" pitchFamily="18" charset="0"/>
                            </a:rPr>
                            <m:t>(</m:t>
                          </m:r>
                          <m:r>
                            <m:rPr>
                              <m:sty m:val="p"/>
                            </m:rPr>
                            <a:rPr lang="en-US" i="0">
                              <a:latin typeface="Cambria Math" panose="02040503050406030204" pitchFamily="18" charset="0"/>
                            </a:rPr>
                            <m:t>m</m:t>
                          </m:r>
                          <m:f>
                            <m:fPr>
                              <m:type m:val="lin"/>
                              <m:ctrlPr>
                                <a:rPr lang="en-US" i="1">
                                  <a:latin typeface="Cambria Math" panose="02040503050406030204" pitchFamily="18" charset="0"/>
                                </a:rPr>
                              </m:ctrlPr>
                            </m:fPr>
                            <m:num>
                              <m:r>
                                <m:rPr>
                                  <m:sty m:val="p"/>
                                </m:rPr>
                                <a:rPr lang="en-US" i="0">
                                  <a:latin typeface="Cambria Math" panose="02040503050406030204" pitchFamily="18" charset="0"/>
                                </a:rPr>
                                <m:t>m</m:t>
                              </m:r>
                            </m:num>
                            <m:den>
                              <m:r>
                                <m:rPr>
                                  <m:sty m:val="p"/>
                                </m:rPr>
                                <a:rPr lang="en-US" i="0">
                                  <a:latin typeface="Cambria Math" panose="02040503050406030204" pitchFamily="18" charset="0"/>
                                </a:rPr>
                                <m:t>d</m:t>
                              </m:r>
                            </m:den>
                          </m:f>
                          <m:r>
                            <a:rPr lang="en-US" i="0">
                              <a:latin typeface="Cambria Math" panose="02040503050406030204" pitchFamily="18" charset="0"/>
                            </a:rPr>
                            <m:t>í</m:t>
                          </m:r>
                          <m:r>
                            <m:rPr>
                              <m:sty m:val="p"/>
                            </m:rPr>
                            <a:rPr lang="en-US" i="0">
                              <a:latin typeface="Cambria Math" panose="02040503050406030204" pitchFamily="18" charset="0"/>
                            </a:rPr>
                            <m:t>a</m:t>
                          </m:r>
                        </m:e>
                      </m:d>
                    </m:oMath>
                  </m:oMathPara>
                </a14:m>
                <a:endParaRPr lang="en-US" dirty="0"/>
              </a:p>
            </p:txBody>
          </p:sp>
        </mc:Choice>
        <mc:Fallback>
          <p:sp>
            <p:nvSpPr>
              <p:cNvPr id="8" name="Rectángulo 7">
                <a:extLst>
                  <a:ext uri="{FF2B5EF4-FFF2-40B4-BE49-F238E27FC236}">
                    <a16:creationId xmlns:a16="http://schemas.microsoft.com/office/drawing/2014/main" id="{343B2039-CAD7-4A2F-BD5C-39E87D9D0DA1}"/>
                  </a:ext>
                </a:extLst>
              </p:cNvPr>
              <p:cNvSpPr>
                <a:spLocks noRot="1" noChangeAspect="1" noMove="1" noResize="1" noEditPoints="1" noAdjustHandles="1" noChangeArrowheads="1" noChangeShapeType="1" noTextEdit="1"/>
              </p:cNvSpPr>
              <p:nvPr/>
            </p:nvSpPr>
            <p:spPr>
              <a:xfrm>
                <a:off x="7487084" y="1485251"/>
                <a:ext cx="3777957" cy="369332"/>
              </a:xfrm>
              <a:prstGeom prst="rect">
                <a:avLst/>
              </a:prstGeom>
              <a:blipFill>
                <a:blip r:embed="rId7"/>
                <a:stretch>
                  <a:fillRect t="-121667" r="-13226" b="-188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ángulo 8">
                <a:extLst>
                  <a:ext uri="{FF2B5EF4-FFF2-40B4-BE49-F238E27FC236}">
                    <a16:creationId xmlns:a16="http://schemas.microsoft.com/office/drawing/2014/main" id="{A7BC816A-5625-4AD6-8150-8113DA6E8482}"/>
                  </a:ext>
                </a:extLst>
              </p:cNvPr>
              <p:cNvSpPr/>
              <p:nvPr/>
            </p:nvSpPr>
            <p:spPr>
              <a:xfrm>
                <a:off x="7520808" y="2014938"/>
                <a:ext cx="1931106"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atin typeface="Cambria Math" panose="02040503050406030204" pitchFamily="18" charset="0"/>
                            </a:rPr>
                          </m:ctrlPr>
                        </m:sSubPr>
                        <m:e>
                          <m:r>
                            <m:rPr>
                              <m:sty m:val="p"/>
                            </m:rPr>
                            <a:rPr lang="en-US">
                              <a:latin typeface="Cambria Math" panose="02040503050406030204" pitchFamily="18" charset="0"/>
                            </a:rPr>
                            <m:t>I</m:t>
                          </m:r>
                        </m:e>
                        <m:sub>
                          <m:r>
                            <m:rPr>
                              <m:sty m:val="p"/>
                            </m:rPr>
                            <a:rPr lang="en-US" i="0">
                              <a:latin typeface="Cambria Math" panose="02040503050406030204" pitchFamily="18" charset="0"/>
                            </a:rPr>
                            <m:t>M</m:t>
                          </m:r>
                        </m:sub>
                      </m:sSub>
                      <m:d>
                        <m:dPr>
                          <m:ctrlPr>
                            <a:rPr lang="en-US" i="1">
                              <a:latin typeface="Cambria Math" panose="02040503050406030204" pitchFamily="18" charset="0"/>
                            </a:rPr>
                          </m:ctrlPr>
                        </m:dPr>
                        <m:e>
                          <m:r>
                            <m:rPr>
                              <m:sty m:val="p"/>
                            </m:rPr>
                            <a:rPr lang="en-US" i="0">
                              <a:latin typeface="Cambria Math" panose="02040503050406030204" pitchFamily="18" charset="0"/>
                            </a:rPr>
                            <m:t>d</m:t>
                          </m:r>
                          <m:r>
                            <a:rPr lang="en-US" i="0">
                              <a:latin typeface="Cambria Math" panose="02040503050406030204" pitchFamily="18" charset="0"/>
                            </a:rPr>
                            <m:t>í</m:t>
                          </m:r>
                          <m:r>
                            <m:rPr>
                              <m:sty m:val="p"/>
                            </m:rPr>
                            <a:rPr lang="en-US" i="0">
                              <a:latin typeface="Cambria Math" panose="02040503050406030204" pitchFamily="18" charset="0"/>
                            </a:rPr>
                            <m:t>as</m:t>
                          </m:r>
                        </m:e>
                      </m:d>
                      <m:r>
                        <a:rPr lang="en-US" i="0">
                          <a:latin typeface="Cambria Math" panose="02040503050406030204" pitchFamily="18" charset="0"/>
                        </a:rPr>
                        <m:t>=28.26</m:t>
                      </m:r>
                    </m:oMath>
                  </m:oMathPara>
                </a14:m>
                <a:endParaRPr lang="en-US" dirty="0"/>
              </a:p>
            </p:txBody>
          </p:sp>
        </mc:Choice>
        <mc:Fallback>
          <p:sp>
            <p:nvSpPr>
              <p:cNvPr id="9" name="Rectángulo 8">
                <a:extLst>
                  <a:ext uri="{FF2B5EF4-FFF2-40B4-BE49-F238E27FC236}">
                    <a16:creationId xmlns:a16="http://schemas.microsoft.com/office/drawing/2014/main" id="{A7BC816A-5625-4AD6-8150-8113DA6E8482}"/>
                  </a:ext>
                </a:extLst>
              </p:cNvPr>
              <p:cNvSpPr>
                <a:spLocks noRot="1" noChangeAspect="1" noMove="1" noResize="1" noEditPoints="1" noAdjustHandles="1" noChangeArrowheads="1" noChangeShapeType="1" noTextEdit="1"/>
              </p:cNvSpPr>
              <p:nvPr/>
            </p:nvSpPr>
            <p:spPr>
              <a:xfrm>
                <a:off x="7520808" y="2014938"/>
                <a:ext cx="1931106"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ángulo 9">
                <a:extLst>
                  <a:ext uri="{FF2B5EF4-FFF2-40B4-BE49-F238E27FC236}">
                    <a16:creationId xmlns:a16="http://schemas.microsoft.com/office/drawing/2014/main" id="{8C651DE8-9381-4FAB-B43A-0B04FEB4C9C5}"/>
                  </a:ext>
                </a:extLst>
              </p:cNvPr>
              <p:cNvSpPr/>
              <p:nvPr/>
            </p:nvSpPr>
            <p:spPr>
              <a:xfrm>
                <a:off x="7520808" y="2492724"/>
                <a:ext cx="1493480" cy="369332"/>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I</m:t>
                      </m:r>
                      <m:d>
                        <m:dPr>
                          <m:ctrlPr>
                            <a:rPr lang="en-US" i="1">
                              <a:latin typeface="Cambria Math" panose="02040503050406030204" pitchFamily="18" charset="0"/>
                            </a:rPr>
                          </m:ctrlPr>
                        </m:dPr>
                        <m:e>
                          <m:r>
                            <m:rPr>
                              <m:sty m:val="p"/>
                            </m:rPr>
                            <a:rPr lang="en-US" i="0">
                              <a:latin typeface="Cambria Math" panose="02040503050406030204" pitchFamily="18" charset="0"/>
                            </a:rPr>
                            <m:t>d</m:t>
                          </m:r>
                          <m:r>
                            <a:rPr lang="en-US" i="0">
                              <a:latin typeface="Cambria Math" panose="02040503050406030204" pitchFamily="18" charset="0"/>
                            </a:rPr>
                            <m:t>í</m:t>
                          </m:r>
                          <m:r>
                            <m:rPr>
                              <m:sty m:val="p"/>
                            </m:rPr>
                            <a:rPr lang="en-US" i="0">
                              <a:latin typeface="Cambria Math" panose="02040503050406030204" pitchFamily="18" charset="0"/>
                            </a:rPr>
                            <m:t>as</m:t>
                          </m:r>
                        </m:e>
                      </m:d>
                      <m:r>
                        <a:rPr lang="en-US" i="0">
                          <a:latin typeface="Cambria Math" panose="02040503050406030204" pitchFamily="18" charset="0"/>
                        </a:rPr>
                        <m:t>=</m:t>
                      </m:r>
                      <m:r>
                        <a:rPr lang="es-ES" b="0" i="0" smtClean="0">
                          <a:latin typeface="Cambria Math" panose="02040503050406030204" pitchFamily="18" charset="0"/>
                        </a:rPr>
                        <m:t>25</m:t>
                      </m:r>
                    </m:oMath>
                  </m:oMathPara>
                </a14:m>
                <a:endParaRPr lang="en-US" dirty="0"/>
              </a:p>
            </p:txBody>
          </p:sp>
        </mc:Choice>
        <mc:Fallback>
          <p:sp>
            <p:nvSpPr>
              <p:cNvPr id="10" name="Rectángulo 9">
                <a:extLst>
                  <a:ext uri="{FF2B5EF4-FFF2-40B4-BE49-F238E27FC236}">
                    <a16:creationId xmlns:a16="http://schemas.microsoft.com/office/drawing/2014/main" id="{8C651DE8-9381-4FAB-B43A-0B04FEB4C9C5}"/>
                  </a:ext>
                </a:extLst>
              </p:cNvPr>
              <p:cNvSpPr>
                <a:spLocks noRot="1" noChangeAspect="1" noMove="1" noResize="1" noEditPoints="1" noAdjustHandles="1" noChangeArrowheads="1" noChangeShapeType="1" noTextEdit="1"/>
              </p:cNvSpPr>
              <p:nvPr/>
            </p:nvSpPr>
            <p:spPr>
              <a:xfrm>
                <a:off x="7520808" y="2492724"/>
                <a:ext cx="1493480" cy="369332"/>
              </a:xfrm>
              <a:prstGeom prst="rect">
                <a:avLst/>
              </a:prstGeom>
              <a:blipFill>
                <a:blip r:embed="rId9"/>
                <a:stretch>
                  <a:fillRect/>
                </a:stretch>
              </a:blipFill>
            </p:spPr>
            <p:txBody>
              <a:bodyPr/>
              <a:lstStyle/>
              <a:p>
                <a:r>
                  <a:rPr lang="en-US">
                    <a:noFill/>
                  </a:rPr>
                  <a:t> </a:t>
                </a:r>
              </a:p>
            </p:txBody>
          </p:sp>
        </mc:Fallback>
      </mc:AlternateContent>
      <p:sp>
        <p:nvSpPr>
          <p:cNvPr id="25" name="Rectángulo 24">
            <a:extLst>
              <a:ext uri="{FF2B5EF4-FFF2-40B4-BE49-F238E27FC236}">
                <a16:creationId xmlns:a16="http://schemas.microsoft.com/office/drawing/2014/main" id="{2D6DEC5D-164C-479F-80BF-229F24E1A7CB}"/>
              </a:ext>
            </a:extLst>
          </p:cNvPr>
          <p:cNvSpPr/>
          <p:nvPr/>
        </p:nvSpPr>
        <p:spPr>
          <a:xfrm>
            <a:off x="8005262" y="3163343"/>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Dosis neta ajustada</a:t>
            </a:r>
          </a:p>
        </p:txBody>
      </p:sp>
      <mc:AlternateContent xmlns:mc="http://schemas.openxmlformats.org/markup-compatibility/2006">
        <mc:Choice xmlns:a14="http://schemas.microsoft.com/office/drawing/2010/main" Requires="a14">
          <p:sp>
            <p:nvSpPr>
              <p:cNvPr id="26" name="Rectángulo 25">
                <a:extLst>
                  <a:ext uri="{FF2B5EF4-FFF2-40B4-BE49-F238E27FC236}">
                    <a16:creationId xmlns:a16="http://schemas.microsoft.com/office/drawing/2014/main" id="{ED5F9332-0AF9-464F-9922-694BFD84288E}"/>
                  </a:ext>
                </a:extLst>
              </p:cNvPr>
              <p:cNvSpPr/>
              <p:nvPr/>
            </p:nvSpPr>
            <p:spPr>
              <a:xfrm>
                <a:off x="7590986" y="3536252"/>
                <a:ext cx="1604798" cy="39504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atin typeface="Cambria Math" panose="02040503050406030204" pitchFamily="18" charset="0"/>
                            </a:rPr>
                          </m:ctrlPr>
                        </m:sSubPr>
                        <m:e>
                          <m:r>
                            <m:rPr>
                              <m:sty m:val="p"/>
                            </m:rPr>
                            <a:rPr lang="en-US">
                              <a:latin typeface="Cambria Math" panose="02040503050406030204" pitchFamily="18" charset="0"/>
                            </a:rPr>
                            <m:t>D</m:t>
                          </m:r>
                        </m:e>
                        <m:sub>
                          <m:r>
                            <m:rPr>
                              <m:sty m:val="p"/>
                            </m:rPr>
                            <a:rPr lang="en-US" i="0">
                              <a:latin typeface="Cambria Math" panose="02040503050406030204" pitchFamily="18" charset="0"/>
                            </a:rPr>
                            <m:t>n</m:t>
                          </m:r>
                          <m:r>
                            <a:rPr lang="en-US" i="0">
                              <a:latin typeface="Cambria Math" panose="02040503050406030204" pitchFamily="18" charset="0"/>
                            </a:rPr>
                            <m:t> </m:t>
                          </m:r>
                          <m:r>
                            <m:rPr>
                              <m:sty m:val="p"/>
                            </m:rPr>
                            <a:rPr lang="en-US" i="0">
                              <a:latin typeface="Cambria Math" panose="02040503050406030204" pitchFamily="18" charset="0"/>
                            </a:rPr>
                            <m:t>aj</m:t>
                          </m:r>
                        </m:sub>
                      </m:sSub>
                      <m:r>
                        <a:rPr lang="en-US" i="0">
                          <a:latin typeface="Cambria Math" panose="02040503050406030204" pitchFamily="18" charset="0"/>
                        </a:rPr>
                        <m:t>=</m:t>
                      </m:r>
                      <m:r>
                        <m:rPr>
                          <m:sty m:val="p"/>
                        </m:rPr>
                        <a:rPr lang="en-US" i="0">
                          <a:latin typeface="Cambria Math" panose="02040503050406030204" pitchFamily="18" charset="0"/>
                        </a:rPr>
                        <m:t>I</m:t>
                      </m:r>
                      <m:r>
                        <a:rPr lang="en-US" i="0">
                          <a:latin typeface="Cambria Math" panose="02040503050406030204" pitchFamily="18" charset="0"/>
                        </a:rPr>
                        <m:t>×</m:t>
                      </m:r>
                      <m:sSub>
                        <m:sSubPr>
                          <m:ctrlPr>
                            <a:rPr lang="en-US" i="1">
                              <a:latin typeface="Cambria Math" panose="02040503050406030204" pitchFamily="18" charset="0"/>
                            </a:rPr>
                          </m:ctrlPr>
                        </m:sSubPr>
                        <m:e>
                          <m:r>
                            <m:rPr>
                              <m:sty m:val="p"/>
                            </m:rPr>
                            <a:rPr lang="en-US" i="0">
                              <a:latin typeface="Cambria Math" panose="02040503050406030204" pitchFamily="18" charset="0"/>
                            </a:rPr>
                            <m:t>N</m:t>
                          </m:r>
                        </m:e>
                        <m:sub>
                          <m:r>
                            <m:rPr>
                              <m:sty m:val="p"/>
                            </m:rPr>
                            <a:rPr lang="en-US" i="0">
                              <a:latin typeface="Cambria Math" panose="02040503050406030204" pitchFamily="18" charset="0"/>
                            </a:rPr>
                            <m:t>n</m:t>
                          </m:r>
                        </m:sub>
                      </m:sSub>
                    </m:oMath>
                  </m:oMathPara>
                </a14:m>
                <a:endParaRPr lang="en-US" dirty="0"/>
              </a:p>
            </p:txBody>
          </p:sp>
        </mc:Choice>
        <mc:Fallback>
          <p:sp>
            <p:nvSpPr>
              <p:cNvPr id="26" name="Rectángulo 25">
                <a:extLst>
                  <a:ext uri="{FF2B5EF4-FFF2-40B4-BE49-F238E27FC236}">
                    <a16:creationId xmlns:a16="http://schemas.microsoft.com/office/drawing/2014/main" id="{ED5F9332-0AF9-464F-9922-694BFD84288E}"/>
                  </a:ext>
                </a:extLst>
              </p:cNvPr>
              <p:cNvSpPr>
                <a:spLocks noRot="1" noChangeAspect="1" noMove="1" noResize="1" noEditPoints="1" noAdjustHandles="1" noChangeArrowheads="1" noChangeShapeType="1" noTextEdit="1"/>
              </p:cNvSpPr>
              <p:nvPr/>
            </p:nvSpPr>
            <p:spPr>
              <a:xfrm>
                <a:off x="7590986" y="3536252"/>
                <a:ext cx="1604798" cy="395045"/>
              </a:xfrm>
              <a:prstGeom prst="rect">
                <a:avLst/>
              </a:prstGeom>
              <a:blipFill>
                <a:blip r:embed="rId10"/>
                <a:stretch>
                  <a:fillRect b="-92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ángulo 26">
                <a:extLst>
                  <a:ext uri="{FF2B5EF4-FFF2-40B4-BE49-F238E27FC236}">
                    <a16:creationId xmlns:a16="http://schemas.microsoft.com/office/drawing/2014/main" id="{64E8A00B-08A2-4CA9-94DF-801E284D2C62}"/>
                  </a:ext>
                </a:extLst>
              </p:cNvPr>
              <p:cNvSpPr/>
              <p:nvPr/>
            </p:nvSpPr>
            <p:spPr>
              <a:xfrm>
                <a:off x="7593778" y="4035061"/>
                <a:ext cx="1858136" cy="39504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atin typeface="Cambria Math" panose="02040503050406030204" pitchFamily="18" charset="0"/>
                            </a:rPr>
                          </m:ctrlPr>
                        </m:sSubPr>
                        <m:e>
                          <m:r>
                            <m:rPr>
                              <m:sty m:val="p"/>
                            </m:rPr>
                            <a:rPr lang="en-US">
                              <a:latin typeface="Cambria Math" panose="02040503050406030204" pitchFamily="18" charset="0"/>
                            </a:rPr>
                            <m:t>D</m:t>
                          </m:r>
                        </m:e>
                        <m:sub>
                          <m:r>
                            <m:rPr>
                              <m:sty m:val="p"/>
                            </m:rPr>
                            <a:rPr lang="en-US" i="0">
                              <a:latin typeface="Cambria Math" panose="02040503050406030204" pitchFamily="18" charset="0"/>
                            </a:rPr>
                            <m:t>n</m:t>
                          </m:r>
                          <m:r>
                            <a:rPr lang="en-US" i="0">
                              <a:latin typeface="Cambria Math" panose="02040503050406030204" pitchFamily="18" charset="0"/>
                            </a:rPr>
                            <m:t> </m:t>
                          </m:r>
                          <m:r>
                            <m:rPr>
                              <m:sty m:val="p"/>
                            </m:rPr>
                            <a:rPr lang="en-US" i="0">
                              <a:latin typeface="Cambria Math" panose="02040503050406030204" pitchFamily="18" charset="0"/>
                            </a:rPr>
                            <m:t>aj</m:t>
                          </m:r>
                        </m:sub>
                      </m:sSub>
                      <m:r>
                        <a:rPr lang="en-US" i="0">
                          <a:latin typeface="Cambria Math" panose="02040503050406030204" pitchFamily="18" charset="0"/>
                        </a:rPr>
                        <m:t>=62.5 </m:t>
                      </m:r>
                      <m:r>
                        <m:rPr>
                          <m:sty m:val="p"/>
                        </m:rPr>
                        <a:rPr lang="en-US" i="0">
                          <a:latin typeface="Cambria Math" panose="02040503050406030204" pitchFamily="18" charset="0"/>
                        </a:rPr>
                        <m:t>mm</m:t>
                      </m:r>
                    </m:oMath>
                  </m:oMathPara>
                </a14:m>
                <a:endParaRPr lang="en-US" dirty="0"/>
              </a:p>
            </p:txBody>
          </p:sp>
        </mc:Choice>
        <mc:Fallback>
          <p:sp>
            <p:nvSpPr>
              <p:cNvPr id="27" name="Rectángulo 26">
                <a:extLst>
                  <a:ext uri="{FF2B5EF4-FFF2-40B4-BE49-F238E27FC236}">
                    <a16:creationId xmlns:a16="http://schemas.microsoft.com/office/drawing/2014/main" id="{64E8A00B-08A2-4CA9-94DF-801E284D2C62}"/>
                  </a:ext>
                </a:extLst>
              </p:cNvPr>
              <p:cNvSpPr>
                <a:spLocks noRot="1" noChangeAspect="1" noMove="1" noResize="1" noEditPoints="1" noAdjustHandles="1" noChangeArrowheads="1" noChangeShapeType="1" noTextEdit="1"/>
              </p:cNvSpPr>
              <p:nvPr/>
            </p:nvSpPr>
            <p:spPr>
              <a:xfrm>
                <a:off x="7593778" y="4035061"/>
                <a:ext cx="1858136" cy="395045"/>
              </a:xfrm>
              <a:prstGeom prst="rect">
                <a:avLst/>
              </a:prstGeom>
              <a:blipFill>
                <a:blip r:embed="rId11"/>
                <a:stretch>
                  <a:fillRect b="-9231"/>
                </a:stretch>
              </a:blipFill>
            </p:spPr>
            <p:txBody>
              <a:bodyPr/>
              <a:lstStyle/>
              <a:p>
                <a:r>
                  <a:rPr lang="en-US">
                    <a:noFill/>
                  </a:rPr>
                  <a:t> </a:t>
                </a:r>
              </a:p>
            </p:txBody>
          </p:sp>
        </mc:Fallback>
      </mc:AlternateContent>
      <p:sp>
        <p:nvSpPr>
          <p:cNvPr id="28" name="Rectángulo 27">
            <a:extLst>
              <a:ext uri="{FF2B5EF4-FFF2-40B4-BE49-F238E27FC236}">
                <a16:creationId xmlns:a16="http://schemas.microsoft.com/office/drawing/2014/main" id="{15208932-E90E-457F-8A27-8217723519EB}"/>
              </a:ext>
            </a:extLst>
          </p:cNvPr>
          <p:cNvSpPr/>
          <p:nvPr/>
        </p:nvSpPr>
        <p:spPr>
          <a:xfrm>
            <a:off x="8176240" y="4731393"/>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Dosis bruta de riego</a:t>
            </a:r>
          </a:p>
        </p:txBody>
      </p:sp>
      <mc:AlternateContent xmlns:mc="http://schemas.openxmlformats.org/markup-compatibility/2006">
        <mc:Choice xmlns:a14="http://schemas.microsoft.com/office/drawing/2010/main" Requires="a14">
          <p:sp>
            <p:nvSpPr>
              <p:cNvPr id="29" name="Rectángulo 28">
                <a:extLst>
                  <a:ext uri="{FF2B5EF4-FFF2-40B4-BE49-F238E27FC236}">
                    <a16:creationId xmlns:a16="http://schemas.microsoft.com/office/drawing/2014/main" id="{84923582-3625-4CB6-BD45-0A124F4D7275}"/>
                  </a:ext>
                </a:extLst>
              </p:cNvPr>
              <p:cNvSpPr/>
              <p:nvPr/>
            </p:nvSpPr>
            <p:spPr>
              <a:xfrm>
                <a:off x="7520808" y="5117560"/>
                <a:ext cx="4060407" cy="41479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d>
                        <m:dPr>
                          <m:begChr m:val=""/>
                          <m:ctrlPr>
                            <a:rPr lang="en-US">
                              <a:latin typeface="Cambria Math" panose="02040503050406030204" pitchFamily="18" charset="0"/>
                            </a:rPr>
                          </m:ctrlPr>
                        </m:dPr>
                        <m:e>
                          <m:sSub>
                            <m:sSubPr>
                              <m:ctrlPr>
                                <a:rPr lang="en-US">
                                  <a:latin typeface="Cambria Math" panose="02040503050406030204" pitchFamily="18" charset="0"/>
                                </a:rPr>
                              </m:ctrlPr>
                            </m:sSubPr>
                            <m:e>
                              <m:r>
                                <m:rPr>
                                  <m:sty m:val="p"/>
                                </m:rPr>
                                <a:rPr lang="en-US">
                                  <a:latin typeface="Cambria Math" panose="02040503050406030204" pitchFamily="18" charset="0"/>
                                </a:rPr>
                                <m:t>D</m:t>
                              </m:r>
                            </m:e>
                            <m:sub>
                              <m:r>
                                <m:rPr>
                                  <m:sty m:val="p"/>
                                </m:rPr>
                                <a:rPr lang="en-US" i="0">
                                  <a:latin typeface="Cambria Math" panose="02040503050406030204" pitchFamily="18" charset="0"/>
                                </a:rPr>
                                <m:t>b</m:t>
                              </m:r>
                            </m:sub>
                          </m:sSub>
                          <m:d>
                            <m:dPr>
                              <m:ctrlPr>
                                <a:rPr lang="en-US" i="1">
                                  <a:latin typeface="Cambria Math" panose="02040503050406030204" pitchFamily="18" charset="0"/>
                                </a:rPr>
                              </m:ctrlPr>
                            </m:dPr>
                            <m:e>
                              <m:r>
                                <m:rPr>
                                  <m:sty m:val="p"/>
                                </m:rPr>
                                <a:rPr lang="en-US" i="0">
                                  <a:latin typeface="Cambria Math" panose="02040503050406030204" pitchFamily="18" charset="0"/>
                                </a:rPr>
                                <m:t>mm</m:t>
                              </m:r>
                            </m:e>
                          </m:d>
                          <m:r>
                            <a:rPr lang="en-US" i="0">
                              <a:latin typeface="Cambria Math" panose="02040503050406030204" pitchFamily="18" charset="0"/>
                            </a:rPr>
                            <m:t>=100×</m:t>
                          </m:r>
                          <m:sSub>
                            <m:sSubPr>
                              <m:ctrlPr>
                                <a:rPr lang="en-US" i="1">
                                  <a:latin typeface="Cambria Math" panose="02040503050406030204" pitchFamily="18" charset="0"/>
                                </a:rPr>
                              </m:ctrlPr>
                            </m:sSubPr>
                            <m:e>
                              <m:r>
                                <m:rPr>
                                  <m:sty m:val="p"/>
                                </m:rPr>
                                <a:rPr lang="en-US" i="0">
                                  <a:latin typeface="Cambria Math" panose="02040503050406030204" pitchFamily="18" charset="0"/>
                                </a:rPr>
                                <m:t>D</m:t>
                              </m:r>
                            </m:e>
                            <m:sub>
                              <m:r>
                                <m:rPr>
                                  <m:sty m:val="p"/>
                                </m:rPr>
                                <a:rPr lang="en-US" i="0">
                                  <a:latin typeface="Cambria Math" panose="02040503050406030204" pitchFamily="18" charset="0"/>
                                </a:rPr>
                                <m:t>n</m:t>
                              </m:r>
                              <m:r>
                                <a:rPr lang="en-US" i="0">
                                  <a:latin typeface="Cambria Math" panose="02040503050406030204" pitchFamily="18" charset="0"/>
                                </a:rPr>
                                <m:t> </m:t>
                              </m:r>
                              <m:r>
                                <m:rPr>
                                  <m:sty m:val="p"/>
                                </m:rPr>
                                <a:rPr lang="en-US" i="0">
                                  <a:latin typeface="Cambria Math" panose="02040503050406030204" pitchFamily="18" charset="0"/>
                                </a:rPr>
                                <m:t>aj</m:t>
                              </m:r>
                            </m:sub>
                          </m:sSub>
                          <m:r>
                            <a:rPr lang="en-US" i="0">
                              <a:latin typeface="Cambria Math" panose="02040503050406030204" pitchFamily="18" charset="0"/>
                            </a:rPr>
                            <m:t> (</m:t>
                          </m:r>
                          <m:r>
                            <m:rPr>
                              <m:sty m:val="p"/>
                            </m:rPr>
                            <a:rPr lang="en-US" i="0">
                              <a:latin typeface="Cambria Math" panose="02040503050406030204" pitchFamily="18" charset="0"/>
                            </a:rPr>
                            <m:t>mm</m:t>
                          </m:r>
                          <m:f>
                            <m:fPr>
                              <m:type m:val="lin"/>
                              <m:ctrlPr>
                                <a:rPr lang="en-US" i="1">
                                  <a:latin typeface="Cambria Math" panose="02040503050406030204" pitchFamily="18" charset="0"/>
                                </a:rPr>
                              </m:ctrlPr>
                            </m:fPr>
                            <m:num>
                              <m:r>
                                <a:rPr lang="en-US" i="0">
                                  <a:latin typeface="Cambria Math" panose="02040503050406030204" pitchFamily="18" charset="0"/>
                                </a:rPr>
                                <m:t>)</m:t>
                              </m:r>
                            </m:num>
                            <m:den>
                              <m:sSub>
                                <m:sSubPr>
                                  <m:ctrlPr>
                                    <a:rPr lang="en-US" i="1">
                                      <a:latin typeface="Cambria Math" panose="02040503050406030204" pitchFamily="18" charset="0"/>
                                    </a:rPr>
                                  </m:ctrlPr>
                                </m:sSubPr>
                                <m:e>
                                  <m:r>
                                    <m:rPr>
                                      <m:sty m:val="p"/>
                                    </m:rPr>
                                    <a:rPr lang="en-US" i="0">
                                      <a:latin typeface="Cambria Math" panose="02040503050406030204" pitchFamily="18" charset="0"/>
                                    </a:rPr>
                                    <m:t>E</m:t>
                                  </m:r>
                                </m:e>
                                <m:sub>
                                  <m:r>
                                    <m:rPr>
                                      <m:sty m:val="p"/>
                                    </m:rPr>
                                    <a:rPr lang="en-US" i="0">
                                      <a:latin typeface="Cambria Math" panose="02040503050406030204" pitchFamily="18" charset="0"/>
                                    </a:rPr>
                                    <m:t>a</m:t>
                                  </m:r>
                                </m:sub>
                              </m:sSub>
                            </m:den>
                          </m:f>
                          <m:r>
                            <a:rPr lang="en-US" i="0">
                              <a:latin typeface="Cambria Math" panose="02040503050406030204" pitchFamily="18" charset="0"/>
                            </a:rPr>
                            <m:t>  (%</m:t>
                          </m:r>
                        </m:e>
                      </m:d>
                    </m:oMath>
                  </m:oMathPara>
                </a14:m>
                <a:endParaRPr lang="en-US" dirty="0"/>
              </a:p>
            </p:txBody>
          </p:sp>
        </mc:Choice>
        <mc:Fallback>
          <p:sp>
            <p:nvSpPr>
              <p:cNvPr id="29" name="Rectángulo 28">
                <a:extLst>
                  <a:ext uri="{FF2B5EF4-FFF2-40B4-BE49-F238E27FC236}">
                    <a16:creationId xmlns:a16="http://schemas.microsoft.com/office/drawing/2014/main" id="{84923582-3625-4CB6-BD45-0A124F4D7275}"/>
                  </a:ext>
                </a:extLst>
              </p:cNvPr>
              <p:cNvSpPr>
                <a:spLocks noRot="1" noChangeAspect="1" noMove="1" noResize="1" noEditPoints="1" noAdjustHandles="1" noChangeArrowheads="1" noChangeShapeType="1" noTextEdit="1"/>
              </p:cNvSpPr>
              <p:nvPr/>
            </p:nvSpPr>
            <p:spPr>
              <a:xfrm>
                <a:off x="7520808" y="5117560"/>
                <a:ext cx="4060407" cy="414794"/>
              </a:xfrm>
              <a:prstGeom prst="rect">
                <a:avLst/>
              </a:prstGeom>
              <a:blipFill>
                <a:blip r:embed="rId12"/>
                <a:stretch>
                  <a:fillRect t="-149275" r="-15315" b="-2188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Rectángulo 29">
                <a:extLst>
                  <a:ext uri="{FF2B5EF4-FFF2-40B4-BE49-F238E27FC236}">
                    <a16:creationId xmlns:a16="http://schemas.microsoft.com/office/drawing/2014/main" id="{69DC6C68-A73E-4A9E-8D2E-C1B943509AC4}"/>
                  </a:ext>
                </a:extLst>
              </p:cNvPr>
              <p:cNvSpPr/>
              <p:nvPr/>
            </p:nvSpPr>
            <p:spPr>
              <a:xfrm>
                <a:off x="7590986" y="5725135"/>
                <a:ext cx="2073773"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atin typeface="Cambria Math" panose="02040503050406030204" pitchFamily="18" charset="0"/>
                            </a:rPr>
                          </m:ctrlPr>
                        </m:sSubPr>
                        <m:e>
                          <m:r>
                            <m:rPr>
                              <m:sty m:val="p"/>
                            </m:rPr>
                            <a:rPr lang="en-US">
                              <a:latin typeface="Cambria Math" panose="02040503050406030204" pitchFamily="18" charset="0"/>
                            </a:rPr>
                            <m:t>D</m:t>
                          </m:r>
                        </m:e>
                        <m:sub>
                          <m:r>
                            <m:rPr>
                              <m:sty m:val="p"/>
                            </m:rPr>
                            <a:rPr lang="en-US" i="0">
                              <a:latin typeface="Cambria Math" panose="02040503050406030204" pitchFamily="18" charset="0"/>
                            </a:rPr>
                            <m:t>b</m:t>
                          </m:r>
                        </m:sub>
                      </m:sSub>
                      <m:d>
                        <m:dPr>
                          <m:ctrlPr>
                            <a:rPr lang="en-US" i="1">
                              <a:latin typeface="Cambria Math" panose="02040503050406030204" pitchFamily="18" charset="0"/>
                            </a:rPr>
                          </m:ctrlPr>
                        </m:dPr>
                        <m:e>
                          <m:r>
                            <m:rPr>
                              <m:sty m:val="p"/>
                            </m:rPr>
                            <a:rPr lang="en-US" i="0">
                              <a:latin typeface="Cambria Math" panose="02040503050406030204" pitchFamily="18" charset="0"/>
                            </a:rPr>
                            <m:t>mm</m:t>
                          </m:r>
                        </m:e>
                      </m:d>
                      <m:r>
                        <a:rPr lang="en-US" i="0">
                          <a:latin typeface="Cambria Math" panose="02040503050406030204" pitchFamily="18" charset="0"/>
                        </a:rPr>
                        <m:t>=69 </m:t>
                      </m:r>
                      <m:r>
                        <m:rPr>
                          <m:sty m:val="p"/>
                        </m:rPr>
                        <a:rPr lang="en-US" i="0">
                          <a:latin typeface="Cambria Math" panose="02040503050406030204" pitchFamily="18" charset="0"/>
                        </a:rPr>
                        <m:t>mm</m:t>
                      </m:r>
                    </m:oMath>
                  </m:oMathPara>
                </a14:m>
                <a:endParaRPr lang="en-US" dirty="0"/>
              </a:p>
            </p:txBody>
          </p:sp>
        </mc:Choice>
        <mc:Fallback>
          <p:sp>
            <p:nvSpPr>
              <p:cNvPr id="30" name="Rectángulo 29">
                <a:extLst>
                  <a:ext uri="{FF2B5EF4-FFF2-40B4-BE49-F238E27FC236}">
                    <a16:creationId xmlns:a16="http://schemas.microsoft.com/office/drawing/2014/main" id="{69DC6C68-A73E-4A9E-8D2E-C1B943509AC4}"/>
                  </a:ext>
                </a:extLst>
              </p:cNvPr>
              <p:cNvSpPr>
                <a:spLocks noRot="1" noChangeAspect="1" noMove="1" noResize="1" noEditPoints="1" noAdjustHandles="1" noChangeArrowheads="1" noChangeShapeType="1" noTextEdit="1"/>
              </p:cNvSpPr>
              <p:nvPr/>
            </p:nvSpPr>
            <p:spPr>
              <a:xfrm>
                <a:off x="7590986" y="5725135"/>
                <a:ext cx="2073773"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Rectángulo 30">
                <a:extLst>
                  <a:ext uri="{FF2B5EF4-FFF2-40B4-BE49-F238E27FC236}">
                    <a16:creationId xmlns:a16="http://schemas.microsoft.com/office/drawing/2014/main" id="{249250C8-5434-4750-AEDD-73B1EFB42588}"/>
                  </a:ext>
                </a:extLst>
              </p:cNvPr>
              <p:cNvSpPr/>
              <p:nvPr/>
            </p:nvSpPr>
            <p:spPr>
              <a:xfrm>
                <a:off x="649672" y="4849513"/>
                <a:ext cx="1481496" cy="369332"/>
              </a:xfrm>
              <a:prstGeom prst="rect">
                <a:avLst/>
              </a:prstGeom>
            </p:spPr>
            <p:txBody>
              <a:bodyPr wrap="none">
                <a:spAutoFit/>
              </a:bodyPr>
              <a:lstStyle/>
              <a:p>
                <a14:m>
                  <m:oMath xmlns:m="http://schemas.openxmlformats.org/officeDocument/2006/math">
                    <m:r>
                      <m:rPr>
                        <m:sty m:val="p"/>
                      </m:rPr>
                      <a:rPr lang="en-US">
                        <a:latin typeface="Cambria Math" panose="02040503050406030204" pitchFamily="18" charset="0"/>
                      </a:rPr>
                      <m:t>A</m:t>
                    </m:r>
                    <m:r>
                      <m:rPr>
                        <m:sty m:val="p"/>
                      </m:rPr>
                      <a:rPr lang="en-US">
                        <a:latin typeface="Cambria Math" panose="02040503050406030204" pitchFamily="18" charset="0"/>
                      </a:rPr>
                      <m:t>U</m:t>
                    </m:r>
                    <m:r>
                      <a:rPr lang="en-US">
                        <a:latin typeface="Cambria Math" panose="02040503050406030204" pitchFamily="18" charset="0"/>
                      </a:rPr>
                      <m:t>=</m:t>
                    </m:r>
                  </m:oMath>
                </a14:m>
                <a:r>
                  <a:rPr lang="en-US" dirty="0"/>
                  <a:t>157 mm</a:t>
                </a:r>
              </a:p>
            </p:txBody>
          </p:sp>
        </mc:Choice>
        <mc:Fallback>
          <p:sp>
            <p:nvSpPr>
              <p:cNvPr id="31" name="Rectángulo 30">
                <a:extLst>
                  <a:ext uri="{FF2B5EF4-FFF2-40B4-BE49-F238E27FC236}">
                    <a16:creationId xmlns:a16="http://schemas.microsoft.com/office/drawing/2014/main" id="{249250C8-5434-4750-AEDD-73B1EFB42588}"/>
                  </a:ext>
                </a:extLst>
              </p:cNvPr>
              <p:cNvSpPr>
                <a:spLocks noRot="1" noChangeAspect="1" noMove="1" noResize="1" noEditPoints="1" noAdjustHandles="1" noChangeArrowheads="1" noChangeShapeType="1" noTextEdit="1"/>
              </p:cNvSpPr>
              <p:nvPr/>
            </p:nvSpPr>
            <p:spPr>
              <a:xfrm>
                <a:off x="649672" y="4849513"/>
                <a:ext cx="1481496" cy="369332"/>
              </a:xfrm>
              <a:prstGeom prst="rect">
                <a:avLst/>
              </a:prstGeom>
              <a:blipFill>
                <a:blip r:embed="rId14"/>
                <a:stretch>
                  <a:fillRect t="-10000" r="-2469" b="-26667"/>
                </a:stretch>
              </a:blipFill>
            </p:spPr>
            <p:txBody>
              <a:bodyPr/>
              <a:lstStyle/>
              <a:p>
                <a:r>
                  <a:rPr lang="en-US">
                    <a:noFill/>
                  </a:rPr>
                  <a:t> </a:t>
                </a:r>
              </a:p>
            </p:txBody>
          </p:sp>
        </mc:Fallback>
      </mc:AlternateContent>
    </p:spTree>
    <p:extLst>
      <p:ext uri="{BB962C8B-B14F-4D97-AF65-F5344CB8AC3E}">
        <p14:creationId xmlns:p14="http://schemas.microsoft.com/office/powerpoint/2010/main" val="3231972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230532" y="6372256"/>
            <a:ext cx="2743200" cy="365125"/>
          </a:xfrm>
        </p:spPr>
        <p:txBody>
          <a:bodyPr/>
          <a:lstStyle/>
          <a:p>
            <a:pPr>
              <a:defRPr/>
            </a:pPr>
            <a:fld id="{E8D88C74-0DDE-8F40-A44E-D6CE8BB2242F}" type="slidenum">
              <a:rPr lang="es-ES" smtClean="0"/>
              <a:pPr>
                <a:defRPr/>
              </a:pPr>
              <a:t>14</a:t>
            </a:fld>
            <a:endParaRPr lang="es-ES" sz="1600" dirty="0">
              <a:solidFill>
                <a:srgbClr val="888888"/>
              </a:solidFill>
            </a:endParaRPr>
          </a:p>
        </p:txBody>
      </p:sp>
      <p:sp>
        <p:nvSpPr>
          <p:cNvPr id="16" name="Rectángulo 15"/>
          <p:cNvSpPr/>
          <p:nvPr/>
        </p:nvSpPr>
        <p:spPr>
          <a:xfrm>
            <a:off x="1562177" y="1728949"/>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Abrigo de Stevenson</a:t>
            </a:r>
          </a:p>
        </p:txBody>
      </p:sp>
      <p:sp>
        <p:nvSpPr>
          <p:cNvPr id="21" name="CuadroTexto 20"/>
          <p:cNvSpPr txBox="1"/>
          <p:nvPr/>
        </p:nvSpPr>
        <p:spPr>
          <a:xfrm>
            <a:off x="1761976" y="2356983"/>
            <a:ext cx="2935257" cy="329320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nSpc>
                <a:spcPct val="150000"/>
              </a:lnSpc>
              <a:buFont typeface="Arial" panose="020B0604020202020204" pitchFamily="34" charset="0"/>
              <a:buChar char="•"/>
            </a:pPr>
            <a:r>
              <a:rPr lang="es-EC" sz="1600" dirty="0"/>
              <a:t>Pantallas de ventilación natural</a:t>
            </a:r>
          </a:p>
          <a:p>
            <a:pPr marL="285750" indent="-285750">
              <a:lnSpc>
                <a:spcPct val="150000"/>
              </a:lnSpc>
              <a:buFont typeface="Arial" panose="020B0604020202020204" pitchFamily="34" charset="0"/>
              <a:buChar char="•"/>
            </a:pPr>
            <a:r>
              <a:rPr lang="es-EC" sz="1600" dirty="0"/>
              <a:t>A 1.2 – 2 metros , sin obstáculos</a:t>
            </a:r>
          </a:p>
          <a:p>
            <a:pPr marL="285750" indent="-285750">
              <a:lnSpc>
                <a:spcPct val="150000"/>
              </a:lnSpc>
              <a:buFont typeface="Arial" panose="020B0604020202020204" pitchFamily="34" charset="0"/>
              <a:buChar char="•"/>
            </a:pPr>
            <a:r>
              <a:rPr lang="es-EC" sz="1600" dirty="0"/>
              <a:t>Doble persiana</a:t>
            </a:r>
          </a:p>
          <a:p>
            <a:pPr marL="285750" indent="-285750">
              <a:lnSpc>
                <a:spcPct val="150000"/>
              </a:lnSpc>
              <a:buFont typeface="Arial" panose="020B0604020202020204" pitchFamily="34" charset="0"/>
              <a:buChar char="•"/>
            </a:pPr>
            <a:r>
              <a:rPr lang="es-EC" sz="1600" dirty="0"/>
              <a:t>Protección elementos</a:t>
            </a:r>
          </a:p>
          <a:p>
            <a:pPr marL="285750" indent="-285750">
              <a:lnSpc>
                <a:spcPct val="150000"/>
              </a:lnSpc>
              <a:buFont typeface="Arial" panose="020B0604020202020204" pitchFamily="34" charset="0"/>
              <a:buChar char="•"/>
            </a:pPr>
            <a:r>
              <a:rPr lang="es-EC" sz="1600" dirty="0"/>
              <a:t>Reproducción de información del exterior en el interior</a:t>
            </a:r>
          </a:p>
          <a:p>
            <a:pPr algn="ctr"/>
            <a:endParaRPr lang="es-EC" sz="1600" dirty="0"/>
          </a:p>
        </p:txBody>
      </p:sp>
      <p:sp>
        <p:nvSpPr>
          <p:cNvPr id="22" name="Rectángulo 21"/>
          <p:cNvSpPr/>
          <p:nvPr/>
        </p:nvSpPr>
        <p:spPr>
          <a:xfrm>
            <a:off x="6488132" y="-3415"/>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Abrigo meteorológico</a:t>
            </a:r>
          </a:p>
        </p:txBody>
      </p:sp>
      <p:sp>
        <p:nvSpPr>
          <p:cNvPr id="1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4" name="18 Rectángulo"/>
          <p:cNvSpPr/>
          <p:nvPr/>
        </p:nvSpPr>
        <p:spPr bwMode="auto">
          <a:xfrm>
            <a:off x="2681973" y="-4876"/>
            <a:ext cx="3775164" cy="474351"/>
          </a:xfrm>
          <a:prstGeom prst="rect">
            <a:avLst/>
          </a:prstGeom>
          <a:solidFill>
            <a:schemeClr val="accent1">
              <a:lumMod val="60000"/>
              <a:lumOff val="4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2.- Diseño y creación Estación meteorológica</a:t>
            </a:r>
          </a:p>
        </p:txBody>
      </p:sp>
      <p:grpSp>
        <p:nvGrpSpPr>
          <p:cNvPr id="41" name="Grupo 40">
            <a:extLst>
              <a:ext uri="{FF2B5EF4-FFF2-40B4-BE49-F238E27FC236}">
                <a16:creationId xmlns:a16="http://schemas.microsoft.com/office/drawing/2014/main" id="{3B270086-89B7-40F1-9D5D-27CAA6B45DC0}"/>
              </a:ext>
            </a:extLst>
          </p:cNvPr>
          <p:cNvGrpSpPr/>
          <p:nvPr/>
        </p:nvGrpSpPr>
        <p:grpSpPr>
          <a:xfrm>
            <a:off x="5604006" y="2537750"/>
            <a:ext cx="4869318" cy="4247514"/>
            <a:chOff x="25819" y="-134668"/>
            <a:chExt cx="4174193" cy="3708110"/>
          </a:xfrm>
        </p:grpSpPr>
        <p:grpSp>
          <p:nvGrpSpPr>
            <p:cNvPr id="42" name="Grupo 41">
              <a:extLst>
                <a:ext uri="{FF2B5EF4-FFF2-40B4-BE49-F238E27FC236}">
                  <a16:creationId xmlns:a16="http://schemas.microsoft.com/office/drawing/2014/main" id="{75BF2C5F-18ED-48EF-B0D8-67FED66DE2BF}"/>
                </a:ext>
              </a:extLst>
            </p:cNvPr>
            <p:cNvGrpSpPr/>
            <p:nvPr/>
          </p:nvGrpSpPr>
          <p:grpSpPr>
            <a:xfrm>
              <a:off x="267822" y="116958"/>
              <a:ext cx="3533526" cy="3208600"/>
              <a:chOff x="0" y="0"/>
              <a:chExt cx="3533526" cy="3208600"/>
            </a:xfrm>
          </p:grpSpPr>
          <p:cxnSp>
            <p:nvCxnSpPr>
              <p:cNvPr id="49" name="Conector recto 48">
                <a:extLst>
                  <a:ext uri="{FF2B5EF4-FFF2-40B4-BE49-F238E27FC236}">
                    <a16:creationId xmlns:a16="http://schemas.microsoft.com/office/drawing/2014/main" id="{07C973BF-EA01-494A-AFF6-544F814CC94A}"/>
                  </a:ext>
                </a:extLst>
              </p:cNvPr>
              <p:cNvCxnSpPr/>
              <p:nvPr/>
            </p:nvCxnSpPr>
            <p:spPr>
              <a:xfrm flipV="1">
                <a:off x="2970557" y="0"/>
                <a:ext cx="0" cy="564515"/>
              </a:xfrm>
              <a:prstGeom prst="line">
                <a:avLst/>
              </a:prstGeom>
            </p:spPr>
            <p:style>
              <a:lnRef idx="1">
                <a:schemeClr val="dk1"/>
              </a:lnRef>
              <a:fillRef idx="0">
                <a:schemeClr val="dk1"/>
              </a:fillRef>
              <a:effectRef idx="0">
                <a:schemeClr val="dk1"/>
              </a:effectRef>
              <a:fontRef idx="minor">
                <a:schemeClr val="tx1"/>
              </a:fontRef>
            </p:style>
          </p:cxnSp>
          <p:pic>
            <p:nvPicPr>
              <p:cNvPr id="50" name="Imagen 49">
                <a:extLst>
                  <a:ext uri="{FF2B5EF4-FFF2-40B4-BE49-F238E27FC236}">
                    <a16:creationId xmlns:a16="http://schemas.microsoft.com/office/drawing/2014/main" id="{7440CDA0-4348-47E4-A42D-68BC6C400B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12" t="31230" r="10131"/>
              <a:stretch/>
            </p:blipFill>
            <p:spPr bwMode="auto">
              <a:xfrm>
                <a:off x="532737" y="254442"/>
                <a:ext cx="2457450" cy="2680970"/>
              </a:xfrm>
              <a:prstGeom prst="rect">
                <a:avLst/>
              </a:prstGeom>
              <a:noFill/>
              <a:ln>
                <a:noFill/>
              </a:ln>
              <a:extLst>
                <a:ext uri="{53640926-AAD7-44D8-BBD7-CCE9431645EC}">
                  <a14:shadowObscured xmlns:a14="http://schemas.microsoft.com/office/drawing/2010/main"/>
                </a:ext>
              </a:extLst>
            </p:spPr>
          </p:pic>
          <p:cxnSp>
            <p:nvCxnSpPr>
              <p:cNvPr id="51" name="Conector recto de flecha 50">
                <a:extLst>
                  <a:ext uri="{FF2B5EF4-FFF2-40B4-BE49-F238E27FC236}">
                    <a16:creationId xmlns:a16="http://schemas.microsoft.com/office/drawing/2014/main" id="{C245A344-5A2F-4C04-B3AB-79E68D0C759B}"/>
                  </a:ext>
                </a:extLst>
              </p:cNvPr>
              <p:cNvCxnSpPr/>
              <p:nvPr/>
            </p:nvCxnSpPr>
            <p:spPr>
              <a:xfrm>
                <a:off x="1081377" y="3037398"/>
                <a:ext cx="146685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2" name="Conector recto 51">
                <a:extLst>
                  <a:ext uri="{FF2B5EF4-FFF2-40B4-BE49-F238E27FC236}">
                    <a16:creationId xmlns:a16="http://schemas.microsoft.com/office/drawing/2014/main" id="{9649C2E0-2AB7-4DDC-9AA9-1311C265B425}"/>
                  </a:ext>
                </a:extLst>
              </p:cNvPr>
              <p:cNvCxnSpPr/>
              <p:nvPr/>
            </p:nvCxnSpPr>
            <p:spPr>
              <a:xfrm flipH="1">
                <a:off x="0" y="1208598"/>
                <a:ext cx="933450" cy="0"/>
              </a:xfrm>
              <a:prstGeom prst="line">
                <a:avLst/>
              </a:prstGeom>
            </p:spPr>
            <p:style>
              <a:lnRef idx="1">
                <a:schemeClr val="dk1"/>
              </a:lnRef>
              <a:fillRef idx="0">
                <a:schemeClr val="dk1"/>
              </a:fillRef>
              <a:effectRef idx="0">
                <a:schemeClr val="dk1"/>
              </a:effectRef>
              <a:fontRef idx="minor">
                <a:schemeClr val="tx1"/>
              </a:fontRef>
            </p:style>
          </p:cxnSp>
          <p:cxnSp>
            <p:nvCxnSpPr>
              <p:cNvPr id="53" name="Conector recto 52">
                <a:extLst>
                  <a:ext uri="{FF2B5EF4-FFF2-40B4-BE49-F238E27FC236}">
                    <a16:creationId xmlns:a16="http://schemas.microsoft.com/office/drawing/2014/main" id="{7997CA53-7DA9-4D8C-809E-38324CE75A5F}"/>
                  </a:ext>
                </a:extLst>
              </p:cNvPr>
              <p:cNvCxnSpPr/>
              <p:nvPr/>
            </p:nvCxnSpPr>
            <p:spPr>
              <a:xfrm flipH="1">
                <a:off x="2600076" y="1248355"/>
                <a:ext cx="933450" cy="0"/>
              </a:xfrm>
              <a:prstGeom prst="line">
                <a:avLst/>
              </a:prstGeom>
            </p:spPr>
            <p:style>
              <a:lnRef idx="1">
                <a:schemeClr val="dk1"/>
              </a:lnRef>
              <a:fillRef idx="0">
                <a:schemeClr val="dk1"/>
              </a:fillRef>
              <a:effectRef idx="0">
                <a:schemeClr val="dk1"/>
              </a:effectRef>
              <a:fontRef idx="minor">
                <a:schemeClr val="tx1"/>
              </a:fontRef>
            </p:style>
          </p:cxnSp>
          <p:cxnSp>
            <p:nvCxnSpPr>
              <p:cNvPr id="54" name="Conector recto de flecha 53">
                <a:extLst>
                  <a:ext uri="{FF2B5EF4-FFF2-40B4-BE49-F238E27FC236}">
                    <a16:creationId xmlns:a16="http://schemas.microsoft.com/office/drawing/2014/main" id="{AC79F1C0-4049-4DE5-BE41-C52091D91F2E}"/>
                  </a:ext>
                </a:extLst>
              </p:cNvPr>
              <p:cNvCxnSpPr/>
              <p:nvPr/>
            </p:nvCxnSpPr>
            <p:spPr>
              <a:xfrm>
                <a:off x="246490" y="1208598"/>
                <a:ext cx="0" cy="161925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5" name="Conector recto 54">
                <a:extLst>
                  <a:ext uri="{FF2B5EF4-FFF2-40B4-BE49-F238E27FC236}">
                    <a16:creationId xmlns:a16="http://schemas.microsoft.com/office/drawing/2014/main" id="{3FF62EA7-137D-4C97-ACBA-392BBF495247}"/>
                  </a:ext>
                </a:extLst>
              </p:cNvPr>
              <p:cNvCxnSpPr/>
              <p:nvPr/>
            </p:nvCxnSpPr>
            <p:spPr>
              <a:xfrm flipH="1">
                <a:off x="79513" y="2822713"/>
                <a:ext cx="933450" cy="0"/>
              </a:xfrm>
              <a:prstGeom prst="line">
                <a:avLst/>
              </a:prstGeom>
            </p:spPr>
            <p:style>
              <a:lnRef idx="1">
                <a:schemeClr val="dk1"/>
              </a:lnRef>
              <a:fillRef idx="0">
                <a:schemeClr val="dk1"/>
              </a:fillRef>
              <a:effectRef idx="0">
                <a:schemeClr val="dk1"/>
              </a:effectRef>
              <a:fontRef idx="minor">
                <a:schemeClr val="tx1"/>
              </a:fontRef>
            </p:style>
          </p:cxnSp>
          <p:cxnSp>
            <p:nvCxnSpPr>
              <p:cNvPr id="56" name="Conector recto 55">
                <a:extLst>
                  <a:ext uri="{FF2B5EF4-FFF2-40B4-BE49-F238E27FC236}">
                    <a16:creationId xmlns:a16="http://schemas.microsoft.com/office/drawing/2014/main" id="{D4504BD2-C904-4B6D-B97F-D7BE8E26A3D2}"/>
                  </a:ext>
                </a:extLst>
              </p:cNvPr>
              <p:cNvCxnSpPr/>
              <p:nvPr/>
            </p:nvCxnSpPr>
            <p:spPr>
              <a:xfrm flipH="1">
                <a:off x="2568271" y="2854518"/>
                <a:ext cx="933450" cy="0"/>
              </a:xfrm>
              <a:prstGeom prst="line">
                <a:avLst/>
              </a:prstGeom>
            </p:spPr>
            <p:style>
              <a:lnRef idx="1">
                <a:schemeClr val="dk1"/>
              </a:lnRef>
              <a:fillRef idx="0">
                <a:schemeClr val="dk1"/>
              </a:fillRef>
              <a:effectRef idx="0">
                <a:schemeClr val="dk1"/>
              </a:effectRef>
              <a:fontRef idx="minor">
                <a:schemeClr val="tx1"/>
              </a:fontRef>
            </p:style>
          </p:cxnSp>
          <p:cxnSp>
            <p:nvCxnSpPr>
              <p:cNvPr id="57" name="Conector recto de flecha 56">
                <a:extLst>
                  <a:ext uri="{FF2B5EF4-FFF2-40B4-BE49-F238E27FC236}">
                    <a16:creationId xmlns:a16="http://schemas.microsoft.com/office/drawing/2014/main" id="{6C92DB56-F086-438B-99E1-0FC3FAF0BDD6}"/>
                  </a:ext>
                </a:extLst>
              </p:cNvPr>
              <p:cNvCxnSpPr/>
              <p:nvPr/>
            </p:nvCxnSpPr>
            <p:spPr>
              <a:xfrm>
                <a:off x="3363401" y="1240404"/>
                <a:ext cx="0" cy="161925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8" name="Conector recto 57">
                <a:extLst>
                  <a:ext uri="{FF2B5EF4-FFF2-40B4-BE49-F238E27FC236}">
                    <a16:creationId xmlns:a16="http://schemas.microsoft.com/office/drawing/2014/main" id="{6006B271-2836-4C60-AB66-E3ECAB8AF4EF}"/>
                  </a:ext>
                </a:extLst>
              </p:cNvPr>
              <p:cNvCxnSpPr/>
              <p:nvPr/>
            </p:nvCxnSpPr>
            <p:spPr>
              <a:xfrm>
                <a:off x="1081377" y="2846567"/>
                <a:ext cx="0" cy="314325"/>
              </a:xfrm>
              <a:prstGeom prst="line">
                <a:avLst/>
              </a:prstGeom>
            </p:spPr>
            <p:style>
              <a:lnRef idx="1">
                <a:schemeClr val="dk1"/>
              </a:lnRef>
              <a:fillRef idx="0">
                <a:schemeClr val="dk1"/>
              </a:fillRef>
              <a:effectRef idx="0">
                <a:schemeClr val="dk1"/>
              </a:effectRef>
              <a:fontRef idx="minor">
                <a:schemeClr val="tx1"/>
              </a:fontRef>
            </p:style>
          </p:cxnSp>
          <p:cxnSp>
            <p:nvCxnSpPr>
              <p:cNvPr id="59" name="Conector recto 58">
                <a:extLst>
                  <a:ext uri="{FF2B5EF4-FFF2-40B4-BE49-F238E27FC236}">
                    <a16:creationId xmlns:a16="http://schemas.microsoft.com/office/drawing/2014/main" id="{998845FE-198A-47DF-8CBB-9823DFD08040}"/>
                  </a:ext>
                </a:extLst>
              </p:cNvPr>
              <p:cNvCxnSpPr/>
              <p:nvPr/>
            </p:nvCxnSpPr>
            <p:spPr>
              <a:xfrm>
                <a:off x="2552368" y="2894275"/>
                <a:ext cx="0" cy="314325"/>
              </a:xfrm>
              <a:prstGeom prst="line">
                <a:avLst/>
              </a:prstGeom>
            </p:spPr>
            <p:style>
              <a:lnRef idx="1">
                <a:schemeClr val="dk1"/>
              </a:lnRef>
              <a:fillRef idx="0">
                <a:schemeClr val="dk1"/>
              </a:fillRef>
              <a:effectRef idx="0">
                <a:schemeClr val="dk1"/>
              </a:effectRef>
              <a:fontRef idx="minor">
                <a:schemeClr val="tx1"/>
              </a:fontRef>
            </p:style>
          </p:cxnSp>
          <p:cxnSp>
            <p:nvCxnSpPr>
              <p:cNvPr id="60" name="Conector recto 59">
                <a:extLst>
                  <a:ext uri="{FF2B5EF4-FFF2-40B4-BE49-F238E27FC236}">
                    <a16:creationId xmlns:a16="http://schemas.microsoft.com/office/drawing/2014/main" id="{B6A39E87-0E6D-48AE-9B91-5933B544DDD8}"/>
                  </a:ext>
                </a:extLst>
              </p:cNvPr>
              <p:cNvCxnSpPr/>
              <p:nvPr/>
            </p:nvCxnSpPr>
            <p:spPr>
              <a:xfrm flipH="1">
                <a:off x="0" y="461176"/>
                <a:ext cx="914400" cy="0"/>
              </a:xfrm>
              <a:prstGeom prst="line">
                <a:avLst/>
              </a:prstGeom>
            </p:spPr>
            <p:style>
              <a:lnRef idx="1">
                <a:schemeClr val="dk1"/>
              </a:lnRef>
              <a:fillRef idx="0">
                <a:schemeClr val="dk1"/>
              </a:fillRef>
              <a:effectRef idx="0">
                <a:schemeClr val="dk1"/>
              </a:effectRef>
              <a:fontRef idx="minor">
                <a:schemeClr val="tx1"/>
              </a:fontRef>
            </p:style>
          </p:cxnSp>
          <p:cxnSp>
            <p:nvCxnSpPr>
              <p:cNvPr id="61" name="Conector recto 60">
                <a:extLst>
                  <a:ext uri="{FF2B5EF4-FFF2-40B4-BE49-F238E27FC236}">
                    <a16:creationId xmlns:a16="http://schemas.microsoft.com/office/drawing/2014/main" id="{E394B66F-C663-4A40-9DA0-749FE061159C}"/>
                  </a:ext>
                </a:extLst>
              </p:cNvPr>
              <p:cNvCxnSpPr/>
              <p:nvPr/>
            </p:nvCxnSpPr>
            <p:spPr>
              <a:xfrm flipH="1">
                <a:off x="2615979" y="628153"/>
                <a:ext cx="914400" cy="0"/>
              </a:xfrm>
              <a:prstGeom prst="line">
                <a:avLst/>
              </a:prstGeom>
            </p:spPr>
            <p:style>
              <a:lnRef idx="1">
                <a:schemeClr val="dk1"/>
              </a:lnRef>
              <a:fillRef idx="0">
                <a:schemeClr val="dk1"/>
              </a:fillRef>
              <a:effectRef idx="0">
                <a:schemeClr val="dk1"/>
              </a:effectRef>
              <a:fontRef idx="minor">
                <a:schemeClr val="tx1"/>
              </a:fontRef>
            </p:style>
          </p:cxnSp>
          <p:cxnSp>
            <p:nvCxnSpPr>
              <p:cNvPr id="62" name="Conector recto de flecha 61">
                <a:extLst>
                  <a:ext uri="{FF2B5EF4-FFF2-40B4-BE49-F238E27FC236}">
                    <a16:creationId xmlns:a16="http://schemas.microsoft.com/office/drawing/2014/main" id="{CC6D1599-32EB-4CA7-A0A1-2E20D7945568}"/>
                  </a:ext>
                </a:extLst>
              </p:cNvPr>
              <p:cNvCxnSpPr/>
              <p:nvPr/>
            </p:nvCxnSpPr>
            <p:spPr>
              <a:xfrm flipV="1">
                <a:off x="246490" y="445273"/>
                <a:ext cx="0" cy="77152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3" name="Conector recto de flecha 62">
                <a:extLst>
                  <a:ext uri="{FF2B5EF4-FFF2-40B4-BE49-F238E27FC236}">
                    <a16:creationId xmlns:a16="http://schemas.microsoft.com/office/drawing/2014/main" id="{E22E85F9-B7F7-4056-955D-7823E076A827}"/>
                  </a:ext>
                </a:extLst>
              </p:cNvPr>
              <p:cNvCxnSpPr/>
              <p:nvPr/>
            </p:nvCxnSpPr>
            <p:spPr>
              <a:xfrm flipV="1">
                <a:off x="3355450" y="620202"/>
                <a:ext cx="0" cy="62865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64" name="Conector recto 63">
                <a:extLst>
                  <a:ext uri="{FF2B5EF4-FFF2-40B4-BE49-F238E27FC236}">
                    <a16:creationId xmlns:a16="http://schemas.microsoft.com/office/drawing/2014/main" id="{9990E625-3AAD-4973-880F-BC3D74DC94A9}"/>
                  </a:ext>
                </a:extLst>
              </p:cNvPr>
              <p:cNvCxnSpPr/>
              <p:nvPr/>
            </p:nvCxnSpPr>
            <p:spPr>
              <a:xfrm>
                <a:off x="532737" y="47708"/>
                <a:ext cx="0" cy="314325"/>
              </a:xfrm>
              <a:prstGeom prst="line">
                <a:avLst/>
              </a:prstGeom>
            </p:spPr>
            <p:style>
              <a:lnRef idx="1">
                <a:schemeClr val="dk1"/>
              </a:lnRef>
              <a:fillRef idx="0">
                <a:schemeClr val="dk1"/>
              </a:fillRef>
              <a:effectRef idx="0">
                <a:schemeClr val="dk1"/>
              </a:effectRef>
              <a:fontRef idx="minor">
                <a:schemeClr val="tx1"/>
              </a:fontRef>
            </p:style>
          </p:cxnSp>
          <p:cxnSp>
            <p:nvCxnSpPr>
              <p:cNvPr id="65" name="Conector recto de flecha 64">
                <a:extLst>
                  <a:ext uri="{FF2B5EF4-FFF2-40B4-BE49-F238E27FC236}">
                    <a16:creationId xmlns:a16="http://schemas.microsoft.com/office/drawing/2014/main" id="{62B0BF34-BECF-4170-9AE2-EE45035E3C2C}"/>
                  </a:ext>
                </a:extLst>
              </p:cNvPr>
              <p:cNvCxnSpPr/>
              <p:nvPr/>
            </p:nvCxnSpPr>
            <p:spPr>
              <a:xfrm>
                <a:off x="550213" y="151075"/>
                <a:ext cx="2409246"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sp>
          <p:nvSpPr>
            <p:cNvPr id="43" name="Cuadro de texto 2">
              <a:extLst>
                <a:ext uri="{FF2B5EF4-FFF2-40B4-BE49-F238E27FC236}">
                  <a16:creationId xmlns:a16="http://schemas.microsoft.com/office/drawing/2014/main" id="{BDB69330-BAB3-434D-838B-069C965C2433}"/>
                </a:ext>
              </a:extLst>
            </p:cNvPr>
            <p:cNvSpPr txBox="1">
              <a:spLocks noChangeArrowheads="1"/>
            </p:cNvSpPr>
            <p:nvPr/>
          </p:nvSpPr>
          <p:spPr bwMode="auto">
            <a:xfrm>
              <a:off x="1537875" y="3120687"/>
              <a:ext cx="1176655" cy="452755"/>
            </a:xfrm>
            <a:prstGeom prst="rect">
              <a:avLst/>
            </a:prstGeom>
            <a:noFill/>
            <a:ln w="9525">
              <a:noFill/>
              <a:miter lim="800000"/>
              <a:headEnd/>
              <a:tailEnd/>
            </a:ln>
          </p:spPr>
          <p:txBody>
            <a:bodyPr rot="0" vert="horz" wrap="square" lIns="91440" tIns="45720" rIns="91440" bIns="45720" anchor="t" anchorCtr="0">
              <a:noAutofit/>
            </a:bodyPr>
            <a:lstStyle/>
            <a:p>
              <a:pPr indent="180340" algn="just">
                <a:lnSpc>
                  <a:spcPct val="20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28,5 cm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 name="Cuadro de texto 2">
              <a:extLst>
                <a:ext uri="{FF2B5EF4-FFF2-40B4-BE49-F238E27FC236}">
                  <a16:creationId xmlns:a16="http://schemas.microsoft.com/office/drawing/2014/main" id="{12A2B8AC-7A30-4625-9610-19860BA16B16}"/>
                </a:ext>
              </a:extLst>
            </p:cNvPr>
            <p:cNvSpPr txBox="1">
              <a:spLocks noChangeArrowheads="1"/>
            </p:cNvSpPr>
            <p:nvPr/>
          </p:nvSpPr>
          <p:spPr bwMode="auto">
            <a:xfrm>
              <a:off x="1434330" y="-134668"/>
              <a:ext cx="1176655" cy="436245"/>
            </a:xfrm>
            <a:prstGeom prst="rect">
              <a:avLst/>
            </a:prstGeom>
            <a:noFill/>
            <a:ln w="9525">
              <a:noFill/>
              <a:miter lim="800000"/>
              <a:headEnd/>
              <a:tailEnd/>
            </a:ln>
          </p:spPr>
          <p:txBody>
            <a:bodyPr rot="0" vert="horz" wrap="square" lIns="91440" tIns="45720" rIns="91440" bIns="45720" anchor="t" anchorCtr="0">
              <a:noAutofit/>
            </a:bodyPr>
            <a:lstStyle/>
            <a:p>
              <a:pPr indent="180340" algn="just">
                <a:lnSpc>
                  <a:spcPct val="20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38,5 cm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5" name="Cuadro de texto 2">
              <a:extLst>
                <a:ext uri="{FF2B5EF4-FFF2-40B4-BE49-F238E27FC236}">
                  <a16:creationId xmlns:a16="http://schemas.microsoft.com/office/drawing/2014/main" id="{57FB836E-22C5-41B6-AC49-76895C5397E5}"/>
                </a:ext>
              </a:extLst>
            </p:cNvPr>
            <p:cNvSpPr txBox="1">
              <a:spLocks noChangeArrowheads="1"/>
            </p:cNvSpPr>
            <p:nvPr/>
          </p:nvSpPr>
          <p:spPr bwMode="auto">
            <a:xfrm rot="16200000">
              <a:off x="-360261" y="1873809"/>
              <a:ext cx="1176655" cy="404495"/>
            </a:xfrm>
            <a:prstGeom prst="rect">
              <a:avLst/>
            </a:prstGeom>
            <a:noFill/>
            <a:ln w="9525">
              <a:noFill/>
              <a:miter lim="800000"/>
              <a:headEnd/>
              <a:tailEnd/>
            </a:ln>
          </p:spPr>
          <p:txBody>
            <a:bodyPr rot="0" vert="horz" wrap="square" lIns="91440" tIns="45720" rIns="91440" bIns="45720" anchor="t" anchorCtr="0">
              <a:noAutofit/>
            </a:bodyPr>
            <a:lstStyle/>
            <a:p>
              <a:pPr indent="180340" algn="just">
                <a:lnSpc>
                  <a:spcPct val="20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32,5 cm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 name="Cuadro de texto 2">
              <a:extLst>
                <a:ext uri="{FF2B5EF4-FFF2-40B4-BE49-F238E27FC236}">
                  <a16:creationId xmlns:a16="http://schemas.microsoft.com/office/drawing/2014/main" id="{FCC74DAF-E6ED-4662-8DD6-55B768220D74}"/>
                </a:ext>
              </a:extLst>
            </p:cNvPr>
            <p:cNvSpPr txBox="1">
              <a:spLocks noChangeArrowheads="1"/>
            </p:cNvSpPr>
            <p:nvPr/>
          </p:nvSpPr>
          <p:spPr bwMode="auto">
            <a:xfrm rot="16200000">
              <a:off x="-360260" y="697154"/>
              <a:ext cx="1176655" cy="404495"/>
            </a:xfrm>
            <a:prstGeom prst="rect">
              <a:avLst/>
            </a:prstGeom>
            <a:noFill/>
            <a:ln w="9525">
              <a:noFill/>
              <a:miter lim="800000"/>
              <a:headEnd/>
              <a:tailEnd/>
            </a:ln>
          </p:spPr>
          <p:txBody>
            <a:bodyPr rot="0" vert="horz" wrap="square" lIns="91440" tIns="45720" rIns="91440" bIns="45720" anchor="t" anchorCtr="0">
              <a:noAutofit/>
            </a:bodyPr>
            <a:lstStyle/>
            <a:p>
              <a:pPr indent="180340" algn="just">
                <a:lnSpc>
                  <a:spcPct val="20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13,5 cm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7" name="Cuadro de texto 2">
              <a:extLst>
                <a:ext uri="{FF2B5EF4-FFF2-40B4-BE49-F238E27FC236}">
                  <a16:creationId xmlns:a16="http://schemas.microsoft.com/office/drawing/2014/main" id="{5695DFCA-72BB-4258-8440-B385D6C457FE}"/>
                </a:ext>
              </a:extLst>
            </p:cNvPr>
            <p:cNvSpPr txBox="1">
              <a:spLocks noChangeArrowheads="1"/>
            </p:cNvSpPr>
            <p:nvPr/>
          </p:nvSpPr>
          <p:spPr bwMode="auto">
            <a:xfrm rot="5400000">
              <a:off x="3393679" y="942772"/>
              <a:ext cx="1176655" cy="404495"/>
            </a:xfrm>
            <a:prstGeom prst="rect">
              <a:avLst/>
            </a:prstGeom>
            <a:noFill/>
            <a:ln w="9525">
              <a:noFill/>
              <a:miter lim="800000"/>
              <a:headEnd/>
              <a:tailEnd/>
            </a:ln>
          </p:spPr>
          <p:txBody>
            <a:bodyPr rot="0" vert="horz" wrap="square" lIns="91440" tIns="45720" rIns="91440" bIns="45720" anchor="t" anchorCtr="0">
              <a:noAutofit/>
            </a:bodyPr>
            <a:lstStyle/>
            <a:p>
              <a:pPr indent="180340" algn="just">
                <a:lnSpc>
                  <a:spcPct val="20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10,5 cm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Cuadro de texto 2">
              <a:extLst>
                <a:ext uri="{FF2B5EF4-FFF2-40B4-BE49-F238E27FC236}">
                  <a16:creationId xmlns:a16="http://schemas.microsoft.com/office/drawing/2014/main" id="{FAB657DE-C61A-4D2F-B990-876C07D77B4D}"/>
                </a:ext>
              </a:extLst>
            </p:cNvPr>
            <p:cNvSpPr txBox="1">
              <a:spLocks noChangeArrowheads="1"/>
            </p:cNvSpPr>
            <p:nvPr/>
          </p:nvSpPr>
          <p:spPr bwMode="auto">
            <a:xfrm rot="5400000">
              <a:off x="3409437" y="1935367"/>
              <a:ext cx="1176655" cy="404495"/>
            </a:xfrm>
            <a:prstGeom prst="rect">
              <a:avLst/>
            </a:prstGeom>
            <a:noFill/>
            <a:ln w="9525">
              <a:noFill/>
              <a:miter lim="800000"/>
              <a:headEnd/>
              <a:tailEnd/>
            </a:ln>
          </p:spPr>
          <p:txBody>
            <a:bodyPr rot="0" vert="horz" wrap="square" lIns="91440" tIns="45720" rIns="91440" bIns="45720" anchor="t" anchorCtr="0">
              <a:noAutofit/>
            </a:bodyPr>
            <a:lstStyle/>
            <a:p>
              <a:pPr indent="180340" algn="just">
                <a:lnSpc>
                  <a:spcPct val="20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32,5 cm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66" name="Imagen 65">
            <a:extLst>
              <a:ext uri="{FF2B5EF4-FFF2-40B4-BE49-F238E27FC236}">
                <a16:creationId xmlns:a16="http://schemas.microsoft.com/office/drawing/2014/main" id="{0DB9E2A4-E2D7-420D-B314-5AC1B7BB2E9F}"/>
              </a:ext>
            </a:extLst>
          </p:cNvPr>
          <p:cNvPicPr/>
          <p:nvPr/>
        </p:nvPicPr>
        <p:blipFill>
          <a:blip r:embed="rId4"/>
          <a:stretch>
            <a:fillRect/>
          </a:stretch>
        </p:blipFill>
        <p:spPr>
          <a:xfrm>
            <a:off x="6587995" y="887801"/>
            <a:ext cx="2519579" cy="1773317"/>
          </a:xfrm>
          <a:prstGeom prst="rect">
            <a:avLst/>
          </a:prstGeom>
        </p:spPr>
      </p:pic>
    </p:spTree>
    <p:extLst>
      <p:ext uri="{BB962C8B-B14F-4D97-AF65-F5344CB8AC3E}">
        <p14:creationId xmlns:p14="http://schemas.microsoft.com/office/powerpoint/2010/main" val="130632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5951399"/>
            <a:ext cx="2743200" cy="365125"/>
          </a:xfrm>
        </p:spPr>
        <p:txBody>
          <a:bodyPr/>
          <a:lstStyle/>
          <a:p>
            <a:pPr>
              <a:defRPr/>
            </a:pPr>
            <a:fld id="{E8D88C74-0DDE-8F40-A44E-D6CE8BB2242F}" type="slidenum">
              <a:rPr lang="es-ES" smtClean="0"/>
              <a:pPr>
                <a:defRPr/>
              </a:pPr>
              <a:t>15</a:t>
            </a:fld>
            <a:endParaRPr lang="es-ES" sz="1600">
              <a:solidFill>
                <a:srgbClr val="888888"/>
              </a:solidFill>
            </a:endParaRPr>
          </a:p>
        </p:txBody>
      </p:sp>
      <p:sp>
        <p:nvSpPr>
          <p:cNvPr id="15"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0" name="18 Rectángulo"/>
          <p:cNvSpPr/>
          <p:nvPr/>
        </p:nvSpPr>
        <p:spPr bwMode="auto">
          <a:xfrm>
            <a:off x="2681973" y="-4876"/>
            <a:ext cx="3775164" cy="474351"/>
          </a:xfrm>
          <a:prstGeom prst="rect">
            <a:avLst/>
          </a:prstGeom>
          <a:solidFill>
            <a:schemeClr val="accent1">
              <a:lumMod val="60000"/>
              <a:lumOff val="4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2.- Diseño y creación Estación meteorológica</a:t>
            </a:r>
          </a:p>
        </p:txBody>
      </p:sp>
      <p:sp>
        <p:nvSpPr>
          <p:cNvPr id="23" name="Rectángulo 22"/>
          <p:cNvSpPr/>
          <p:nvPr/>
        </p:nvSpPr>
        <p:spPr>
          <a:xfrm>
            <a:off x="6488132" y="-3415"/>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Instrumentos utilizados</a:t>
            </a:r>
          </a:p>
        </p:txBody>
      </p:sp>
      <p:sp>
        <p:nvSpPr>
          <p:cNvPr id="26" name="CuadroTexto 25">
            <a:extLst>
              <a:ext uri="{FF2B5EF4-FFF2-40B4-BE49-F238E27FC236}">
                <a16:creationId xmlns:a16="http://schemas.microsoft.com/office/drawing/2014/main" id="{3D5BEA4A-311E-4AD1-A49E-3DFF48A55954}"/>
              </a:ext>
            </a:extLst>
          </p:cNvPr>
          <p:cNvSpPr txBox="1"/>
          <p:nvPr/>
        </p:nvSpPr>
        <p:spPr>
          <a:xfrm>
            <a:off x="-522545" y="2074896"/>
            <a:ext cx="3799710" cy="677108"/>
          </a:xfrm>
          <a:prstGeom prst="rect">
            <a:avLst/>
          </a:prstGeom>
          <a:noFill/>
        </p:spPr>
        <p:txBody>
          <a:bodyPr wrap="square" rtlCol="0">
            <a:spAutoFit/>
          </a:bodyPr>
          <a:lstStyle/>
          <a:p>
            <a:pPr algn="ctr">
              <a:lnSpc>
                <a:spcPct val="150000"/>
              </a:lnSpc>
            </a:pPr>
            <a:r>
              <a:rPr lang="es-EC" sz="1600" b="1" dirty="0">
                <a:effectLst>
                  <a:outerShdw blurRad="38100" dist="38100" dir="2700000" algn="tl">
                    <a:srgbClr val="000000">
                      <a:alpha val="43137"/>
                    </a:srgbClr>
                  </a:outerShdw>
                </a:effectLst>
              </a:rPr>
              <a:t>Sensor de temperatura</a:t>
            </a:r>
          </a:p>
          <a:p>
            <a:pPr algn="ctr"/>
            <a:endParaRPr lang="es-EC" sz="1400" dirty="0">
              <a:effectLst>
                <a:outerShdw blurRad="38100" dist="38100" dir="2700000" algn="tl">
                  <a:srgbClr val="000000">
                    <a:alpha val="43137"/>
                  </a:srgbClr>
                </a:outerShdw>
              </a:effectLst>
            </a:endParaRPr>
          </a:p>
        </p:txBody>
      </p:sp>
      <p:sp>
        <p:nvSpPr>
          <p:cNvPr id="27" name="CuadroTexto 26">
            <a:extLst>
              <a:ext uri="{FF2B5EF4-FFF2-40B4-BE49-F238E27FC236}">
                <a16:creationId xmlns:a16="http://schemas.microsoft.com/office/drawing/2014/main" id="{57A346A6-1B01-47F2-919E-5F883E6A3FDD}"/>
              </a:ext>
            </a:extLst>
          </p:cNvPr>
          <p:cNvSpPr txBox="1"/>
          <p:nvPr/>
        </p:nvSpPr>
        <p:spPr>
          <a:xfrm>
            <a:off x="295782" y="2560650"/>
            <a:ext cx="2935257" cy="42344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600" dirty="0"/>
              <a:t>LM35</a:t>
            </a:r>
          </a:p>
        </p:txBody>
      </p:sp>
      <p:pic>
        <p:nvPicPr>
          <p:cNvPr id="28" name="Imagen 27" descr="Resultado de imagen para lm35">
            <a:extLst>
              <a:ext uri="{FF2B5EF4-FFF2-40B4-BE49-F238E27FC236}">
                <a16:creationId xmlns:a16="http://schemas.microsoft.com/office/drawing/2014/main" id="{75F763C1-8B49-44F2-B1DB-20AD66650D8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31" y="3317931"/>
            <a:ext cx="1886636" cy="1673175"/>
          </a:xfrm>
          <a:prstGeom prst="rect">
            <a:avLst/>
          </a:prstGeom>
          <a:noFill/>
          <a:ln>
            <a:noFill/>
          </a:ln>
        </p:spPr>
      </p:pic>
      <p:sp>
        <p:nvSpPr>
          <p:cNvPr id="31" name="CuadroTexto 30">
            <a:extLst>
              <a:ext uri="{FF2B5EF4-FFF2-40B4-BE49-F238E27FC236}">
                <a16:creationId xmlns:a16="http://schemas.microsoft.com/office/drawing/2014/main" id="{CB993CA4-6760-4B22-93CC-841A856E1E1D}"/>
              </a:ext>
            </a:extLst>
          </p:cNvPr>
          <p:cNvSpPr txBox="1"/>
          <p:nvPr/>
        </p:nvSpPr>
        <p:spPr>
          <a:xfrm>
            <a:off x="1958573" y="669743"/>
            <a:ext cx="3799710" cy="677108"/>
          </a:xfrm>
          <a:prstGeom prst="rect">
            <a:avLst/>
          </a:prstGeom>
          <a:noFill/>
        </p:spPr>
        <p:txBody>
          <a:bodyPr wrap="square" rtlCol="0">
            <a:spAutoFit/>
          </a:bodyPr>
          <a:lstStyle/>
          <a:p>
            <a:pPr algn="ctr">
              <a:lnSpc>
                <a:spcPct val="150000"/>
              </a:lnSpc>
            </a:pPr>
            <a:r>
              <a:rPr lang="es-EC" sz="1600" b="1" dirty="0">
                <a:effectLst>
                  <a:outerShdw blurRad="38100" dist="38100" dir="2700000" algn="tl">
                    <a:srgbClr val="000000">
                      <a:alpha val="43137"/>
                    </a:srgbClr>
                  </a:outerShdw>
                </a:effectLst>
              </a:rPr>
              <a:t>Sensor de humedad relativa</a:t>
            </a:r>
          </a:p>
          <a:p>
            <a:pPr algn="ctr"/>
            <a:endParaRPr lang="es-EC" sz="1400" dirty="0">
              <a:effectLst>
                <a:outerShdw blurRad="38100" dist="38100" dir="2700000" algn="tl">
                  <a:srgbClr val="000000">
                    <a:alpha val="43137"/>
                  </a:srgbClr>
                </a:outerShdw>
              </a:effectLst>
            </a:endParaRPr>
          </a:p>
        </p:txBody>
      </p:sp>
      <p:sp>
        <p:nvSpPr>
          <p:cNvPr id="32" name="CuadroTexto 31">
            <a:extLst>
              <a:ext uri="{FF2B5EF4-FFF2-40B4-BE49-F238E27FC236}">
                <a16:creationId xmlns:a16="http://schemas.microsoft.com/office/drawing/2014/main" id="{5C2A5C2D-AB9F-44AA-85AC-F872053DE17C}"/>
              </a:ext>
            </a:extLst>
          </p:cNvPr>
          <p:cNvSpPr txBox="1"/>
          <p:nvPr/>
        </p:nvSpPr>
        <p:spPr>
          <a:xfrm>
            <a:off x="2562290" y="1160369"/>
            <a:ext cx="2935257" cy="42344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600" dirty="0"/>
              <a:t>HIH-4030</a:t>
            </a:r>
          </a:p>
        </p:txBody>
      </p:sp>
      <p:pic>
        <p:nvPicPr>
          <p:cNvPr id="33" name="Imagen 32" descr="Resultado de imagen para sensor hih 4030">
            <a:extLst>
              <a:ext uri="{FF2B5EF4-FFF2-40B4-BE49-F238E27FC236}">
                <a16:creationId xmlns:a16="http://schemas.microsoft.com/office/drawing/2014/main" id="{2F049B0A-F7D0-4659-9772-A275E9500960}"/>
              </a:ext>
            </a:extLst>
          </p:cNvPr>
          <p:cNvPicPr/>
          <p:nvPr/>
        </p:nvPicPr>
        <p:blipFill rotWithShape="1">
          <a:blip r:embed="rId4" cstate="print">
            <a:extLst>
              <a:ext uri="{28A0092B-C50C-407E-A947-70E740481C1C}">
                <a14:useLocalDpi xmlns:a14="http://schemas.microsoft.com/office/drawing/2010/main" val="0"/>
              </a:ext>
            </a:extLst>
          </a:blip>
          <a:srcRect t="13779" b="17366"/>
          <a:stretch/>
        </p:blipFill>
        <p:spPr bwMode="auto">
          <a:xfrm>
            <a:off x="2987531" y="1502135"/>
            <a:ext cx="2040890" cy="1405255"/>
          </a:xfrm>
          <a:prstGeom prst="rect">
            <a:avLst/>
          </a:prstGeom>
          <a:noFill/>
          <a:ln>
            <a:noFill/>
          </a:ln>
          <a:extLst>
            <a:ext uri="{53640926-AAD7-44D8-BBD7-CCE9431645EC}">
              <a14:shadowObscured xmlns:a14="http://schemas.microsoft.com/office/drawing/2010/main"/>
            </a:ext>
          </a:extLst>
        </p:spPr>
      </p:pic>
      <p:sp>
        <p:nvSpPr>
          <p:cNvPr id="34" name="CuadroTexto 33">
            <a:extLst>
              <a:ext uri="{FF2B5EF4-FFF2-40B4-BE49-F238E27FC236}">
                <a16:creationId xmlns:a16="http://schemas.microsoft.com/office/drawing/2014/main" id="{2F29BFC2-45AA-4674-8993-2810C28B4A66}"/>
              </a:ext>
            </a:extLst>
          </p:cNvPr>
          <p:cNvSpPr txBox="1"/>
          <p:nvPr/>
        </p:nvSpPr>
        <p:spPr>
          <a:xfrm>
            <a:off x="8640417" y="1974638"/>
            <a:ext cx="3799710" cy="677108"/>
          </a:xfrm>
          <a:prstGeom prst="rect">
            <a:avLst/>
          </a:prstGeom>
          <a:noFill/>
        </p:spPr>
        <p:txBody>
          <a:bodyPr wrap="square" rtlCol="0">
            <a:spAutoFit/>
          </a:bodyPr>
          <a:lstStyle/>
          <a:p>
            <a:pPr algn="ctr">
              <a:lnSpc>
                <a:spcPct val="150000"/>
              </a:lnSpc>
            </a:pPr>
            <a:r>
              <a:rPr lang="es-EC" sz="1600" b="1" dirty="0">
                <a:effectLst>
                  <a:outerShdw blurRad="38100" dist="38100" dir="2700000" algn="tl">
                    <a:srgbClr val="000000">
                      <a:alpha val="43137"/>
                    </a:srgbClr>
                  </a:outerShdw>
                </a:effectLst>
              </a:rPr>
              <a:t>Anemómetro</a:t>
            </a:r>
          </a:p>
          <a:p>
            <a:pPr algn="ctr"/>
            <a:endParaRPr lang="es-EC" sz="1400" dirty="0">
              <a:effectLst>
                <a:outerShdw blurRad="38100" dist="38100" dir="2700000" algn="tl">
                  <a:srgbClr val="000000">
                    <a:alpha val="43137"/>
                  </a:srgbClr>
                </a:outerShdw>
              </a:effectLst>
            </a:endParaRPr>
          </a:p>
        </p:txBody>
      </p:sp>
      <p:sp>
        <p:nvSpPr>
          <p:cNvPr id="35" name="CuadroTexto 34">
            <a:extLst>
              <a:ext uri="{FF2B5EF4-FFF2-40B4-BE49-F238E27FC236}">
                <a16:creationId xmlns:a16="http://schemas.microsoft.com/office/drawing/2014/main" id="{1D442372-7824-41A6-98B9-7573AEAF01E4}"/>
              </a:ext>
            </a:extLst>
          </p:cNvPr>
          <p:cNvSpPr txBox="1"/>
          <p:nvPr/>
        </p:nvSpPr>
        <p:spPr>
          <a:xfrm>
            <a:off x="6564843" y="1120043"/>
            <a:ext cx="2935257" cy="42344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600" dirty="0"/>
              <a:t>ML8511</a:t>
            </a:r>
          </a:p>
        </p:txBody>
      </p:sp>
      <p:pic>
        <p:nvPicPr>
          <p:cNvPr id="36" name="Imagen 35" descr="Resultado de imagen para sensor de radiacion solar arduino">
            <a:extLst>
              <a:ext uri="{FF2B5EF4-FFF2-40B4-BE49-F238E27FC236}">
                <a16:creationId xmlns:a16="http://schemas.microsoft.com/office/drawing/2014/main" id="{BC1050BE-8EAA-465D-A0DC-62521FC8BBE6}"/>
              </a:ext>
            </a:extLst>
          </p:cNvPr>
          <p:cNvPicPr/>
          <p:nvPr/>
        </p:nvPicPr>
        <p:blipFill rotWithShape="1">
          <a:blip r:embed="rId5" cstate="print">
            <a:extLst>
              <a:ext uri="{28A0092B-C50C-407E-A947-70E740481C1C}">
                <a14:useLocalDpi xmlns:a14="http://schemas.microsoft.com/office/drawing/2010/main" val="0"/>
              </a:ext>
            </a:extLst>
          </a:blip>
          <a:srcRect t="18537" b="17298"/>
          <a:stretch/>
        </p:blipFill>
        <p:spPr bwMode="auto">
          <a:xfrm>
            <a:off x="6996984" y="1756656"/>
            <a:ext cx="1753870" cy="1125220"/>
          </a:xfrm>
          <a:prstGeom prst="rect">
            <a:avLst/>
          </a:prstGeom>
          <a:noFill/>
          <a:ln>
            <a:noFill/>
          </a:ln>
          <a:extLst>
            <a:ext uri="{53640926-AAD7-44D8-BBD7-CCE9431645EC}">
              <a14:shadowObscured xmlns:a14="http://schemas.microsoft.com/office/drawing/2010/main"/>
            </a:ext>
          </a:extLst>
        </p:spPr>
      </p:pic>
      <p:sp>
        <p:nvSpPr>
          <p:cNvPr id="37" name="CuadroTexto 36">
            <a:extLst>
              <a:ext uri="{FF2B5EF4-FFF2-40B4-BE49-F238E27FC236}">
                <a16:creationId xmlns:a16="http://schemas.microsoft.com/office/drawing/2014/main" id="{EAF9AF76-274D-49DA-96E0-19D33DE1C2F4}"/>
              </a:ext>
            </a:extLst>
          </p:cNvPr>
          <p:cNvSpPr txBox="1"/>
          <p:nvPr/>
        </p:nvSpPr>
        <p:spPr>
          <a:xfrm>
            <a:off x="5873348" y="685119"/>
            <a:ext cx="3799710" cy="677108"/>
          </a:xfrm>
          <a:prstGeom prst="rect">
            <a:avLst/>
          </a:prstGeom>
          <a:noFill/>
        </p:spPr>
        <p:txBody>
          <a:bodyPr wrap="square" rtlCol="0">
            <a:spAutoFit/>
          </a:bodyPr>
          <a:lstStyle/>
          <a:p>
            <a:pPr algn="ctr">
              <a:lnSpc>
                <a:spcPct val="150000"/>
              </a:lnSpc>
            </a:pPr>
            <a:r>
              <a:rPr lang="es-EC" sz="1600" b="1" dirty="0">
                <a:effectLst>
                  <a:outerShdw blurRad="38100" dist="38100" dir="2700000" algn="tl">
                    <a:srgbClr val="000000">
                      <a:alpha val="43137"/>
                    </a:srgbClr>
                  </a:outerShdw>
                </a:effectLst>
              </a:rPr>
              <a:t>Sensor de radiación solar</a:t>
            </a:r>
          </a:p>
          <a:p>
            <a:pPr algn="ctr"/>
            <a:endParaRPr lang="es-EC" sz="1400" dirty="0">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A60B4008-9939-4D7A-B09D-2D14E2B81985}"/>
              </a:ext>
            </a:extLst>
          </p:cNvPr>
          <p:cNvPicPr>
            <a:picLocks noChangeAspect="1"/>
          </p:cNvPicPr>
          <p:nvPr/>
        </p:nvPicPr>
        <p:blipFill>
          <a:blip r:embed="rId6"/>
          <a:stretch>
            <a:fillRect/>
          </a:stretch>
        </p:blipFill>
        <p:spPr>
          <a:xfrm>
            <a:off x="9673058" y="3124249"/>
            <a:ext cx="2089734" cy="1441196"/>
          </a:xfrm>
          <a:prstGeom prst="rect">
            <a:avLst/>
          </a:prstGeom>
        </p:spPr>
      </p:pic>
      <p:sp>
        <p:nvSpPr>
          <p:cNvPr id="39" name="CuadroTexto 38">
            <a:extLst>
              <a:ext uri="{FF2B5EF4-FFF2-40B4-BE49-F238E27FC236}">
                <a16:creationId xmlns:a16="http://schemas.microsoft.com/office/drawing/2014/main" id="{29102025-380B-43A3-A2F2-539F31D03BDC}"/>
              </a:ext>
            </a:extLst>
          </p:cNvPr>
          <p:cNvSpPr txBox="1"/>
          <p:nvPr/>
        </p:nvSpPr>
        <p:spPr>
          <a:xfrm>
            <a:off x="9835976" y="2487636"/>
            <a:ext cx="2935257" cy="42344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600" dirty="0"/>
              <a:t>Construcción casera</a:t>
            </a:r>
          </a:p>
        </p:txBody>
      </p:sp>
      <p:pic>
        <p:nvPicPr>
          <p:cNvPr id="5" name="Imagen 4">
            <a:extLst>
              <a:ext uri="{FF2B5EF4-FFF2-40B4-BE49-F238E27FC236}">
                <a16:creationId xmlns:a16="http://schemas.microsoft.com/office/drawing/2014/main" id="{A9C7534C-6F6F-4308-B09F-7A079270EBC5}"/>
              </a:ext>
            </a:extLst>
          </p:cNvPr>
          <p:cNvPicPr>
            <a:picLocks noChangeAspect="1"/>
          </p:cNvPicPr>
          <p:nvPr/>
        </p:nvPicPr>
        <p:blipFill rotWithShape="1">
          <a:blip r:embed="rId7"/>
          <a:srcRect b="14824"/>
          <a:stretch/>
        </p:blipFill>
        <p:spPr>
          <a:xfrm>
            <a:off x="4408126" y="3782173"/>
            <a:ext cx="2743200" cy="2970021"/>
          </a:xfrm>
          <a:prstGeom prst="rect">
            <a:avLst/>
          </a:prstGeom>
          <a:ln>
            <a:noFill/>
          </a:ln>
          <a:effectLst>
            <a:outerShdw blurRad="292100" dist="139700" dir="2700000" algn="tl" rotWithShape="0">
              <a:srgbClr val="333333">
                <a:alpha val="65000"/>
              </a:srgbClr>
            </a:outerShdw>
          </a:effectLst>
        </p:spPr>
      </p:pic>
      <p:sp>
        <p:nvSpPr>
          <p:cNvPr id="41" name="Flecha: hacia abajo 40">
            <a:extLst>
              <a:ext uri="{FF2B5EF4-FFF2-40B4-BE49-F238E27FC236}">
                <a16:creationId xmlns:a16="http://schemas.microsoft.com/office/drawing/2014/main" id="{FEA29FA9-AA4A-4B5E-BE69-24ED36F1FAA8}"/>
              </a:ext>
            </a:extLst>
          </p:cNvPr>
          <p:cNvSpPr/>
          <p:nvPr/>
        </p:nvSpPr>
        <p:spPr>
          <a:xfrm rot="19327201">
            <a:off x="4620202" y="2531351"/>
            <a:ext cx="384642" cy="8227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echa: hacia abajo 41">
            <a:extLst>
              <a:ext uri="{FF2B5EF4-FFF2-40B4-BE49-F238E27FC236}">
                <a16:creationId xmlns:a16="http://schemas.microsoft.com/office/drawing/2014/main" id="{66A8449D-95FA-47BC-990E-41C72380AFEF}"/>
              </a:ext>
            </a:extLst>
          </p:cNvPr>
          <p:cNvSpPr/>
          <p:nvPr/>
        </p:nvSpPr>
        <p:spPr>
          <a:xfrm rot="2589493">
            <a:off x="6782760" y="2531350"/>
            <a:ext cx="384642" cy="8227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echa: hacia abajo 42">
            <a:extLst>
              <a:ext uri="{FF2B5EF4-FFF2-40B4-BE49-F238E27FC236}">
                <a16:creationId xmlns:a16="http://schemas.microsoft.com/office/drawing/2014/main" id="{BC42A53E-472E-47D2-85B8-E09783BAE93C}"/>
              </a:ext>
            </a:extLst>
          </p:cNvPr>
          <p:cNvSpPr/>
          <p:nvPr/>
        </p:nvSpPr>
        <p:spPr>
          <a:xfrm rot="16592133">
            <a:off x="2170649" y="3939043"/>
            <a:ext cx="384642" cy="8227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echa: hacia abajo 43">
            <a:extLst>
              <a:ext uri="{FF2B5EF4-FFF2-40B4-BE49-F238E27FC236}">
                <a16:creationId xmlns:a16="http://schemas.microsoft.com/office/drawing/2014/main" id="{B3181D52-CD7C-44E0-BD35-0ED73DE6EEBB}"/>
              </a:ext>
            </a:extLst>
          </p:cNvPr>
          <p:cNvSpPr/>
          <p:nvPr/>
        </p:nvSpPr>
        <p:spPr>
          <a:xfrm rot="4008278">
            <a:off x="8573553" y="3827955"/>
            <a:ext cx="384642" cy="8227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6091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094532" y="6316524"/>
            <a:ext cx="2743200" cy="365125"/>
          </a:xfrm>
        </p:spPr>
        <p:txBody>
          <a:bodyPr/>
          <a:lstStyle/>
          <a:p>
            <a:pPr>
              <a:defRPr/>
            </a:pPr>
            <a:fld id="{E8D88C74-0DDE-8F40-A44E-D6CE8BB2242F}" type="slidenum">
              <a:rPr lang="es-ES" smtClean="0"/>
              <a:pPr>
                <a:defRPr/>
              </a:pPr>
              <a:t>16</a:t>
            </a:fld>
            <a:endParaRPr lang="es-ES" sz="1600" dirty="0">
              <a:solidFill>
                <a:srgbClr val="888888"/>
              </a:solidFill>
            </a:endParaRPr>
          </a:p>
        </p:txBody>
      </p:sp>
      <p:sp>
        <p:nvSpPr>
          <p:cNvPr id="16" name="Rectángulo 15"/>
          <p:cNvSpPr/>
          <p:nvPr/>
        </p:nvSpPr>
        <p:spPr>
          <a:xfrm>
            <a:off x="79353" y="1292488"/>
            <a:ext cx="3132623"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Variables lingüísticas  </a:t>
            </a:r>
            <a:br>
              <a:rPr lang="es-EC" b="1" dirty="0"/>
            </a:br>
            <a:r>
              <a:rPr lang="es-EC" b="1" dirty="0"/>
              <a:t>Entradas  </a:t>
            </a:r>
          </a:p>
        </p:txBody>
      </p:sp>
      <p:sp>
        <p:nvSpPr>
          <p:cNvPr id="21" name="CuadroTexto 20"/>
          <p:cNvSpPr txBox="1"/>
          <p:nvPr/>
        </p:nvSpPr>
        <p:spPr>
          <a:xfrm>
            <a:off x="450984" y="1418670"/>
            <a:ext cx="2935257" cy="4893647"/>
          </a:xfrm>
          <a:prstGeom prst="rect">
            <a:avLst/>
          </a:prstGeom>
          <a:noFill/>
        </p:spPr>
        <p:txBody>
          <a:bodyPr wrap="square" rtlCol="0">
            <a:spAutoFit/>
          </a:bodyPr>
          <a:lstStyle/>
          <a:p>
            <a:pPr marL="285750" indent="-285750">
              <a:lnSpc>
                <a:spcPct val="150000"/>
              </a:lnSpc>
              <a:buFont typeface="Arial" panose="020B0604020202020204" pitchFamily="34" charset="0"/>
              <a:buChar char="•"/>
            </a:pPr>
            <a:endParaRPr lang="es-EC" sz="1600" dirty="0"/>
          </a:p>
          <a:p>
            <a:pPr marL="285750" indent="-285750">
              <a:lnSpc>
                <a:spcPct val="150000"/>
              </a:lnSpc>
              <a:buFont typeface="Arial" panose="020B0604020202020204" pitchFamily="34" charset="0"/>
              <a:buChar char="•"/>
            </a:pPr>
            <a:r>
              <a:rPr lang="es-EC" sz="1600" dirty="0"/>
              <a:t>Humedad</a:t>
            </a:r>
          </a:p>
          <a:p>
            <a:pPr marL="285750" indent="-285750">
              <a:lnSpc>
                <a:spcPct val="150000"/>
              </a:lnSpc>
              <a:buFont typeface="Arial" panose="020B0604020202020204" pitchFamily="34" charset="0"/>
              <a:buChar char="•"/>
            </a:pPr>
            <a:endParaRPr lang="es-EC" sz="1600" dirty="0"/>
          </a:p>
          <a:p>
            <a:pPr marL="285750" indent="-285750">
              <a:lnSpc>
                <a:spcPct val="150000"/>
              </a:lnSpc>
              <a:buFont typeface="Arial" panose="020B0604020202020204" pitchFamily="34" charset="0"/>
              <a:buChar char="•"/>
            </a:pPr>
            <a:endParaRPr lang="es-EC" sz="1600" dirty="0"/>
          </a:p>
          <a:p>
            <a:pPr marL="285750" indent="-285750">
              <a:lnSpc>
                <a:spcPct val="150000"/>
              </a:lnSpc>
              <a:buFont typeface="Arial" panose="020B0604020202020204" pitchFamily="34" charset="0"/>
              <a:buChar char="•"/>
            </a:pPr>
            <a:endParaRPr lang="es-EC" sz="1600" dirty="0"/>
          </a:p>
          <a:p>
            <a:pPr marL="285750" indent="-285750">
              <a:lnSpc>
                <a:spcPct val="150000"/>
              </a:lnSpc>
              <a:buFont typeface="Arial" panose="020B0604020202020204" pitchFamily="34" charset="0"/>
              <a:buChar char="•"/>
            </a:pPr>
            <a:r>
              <a:rPr lang="es-EC" sz="1600" dirty="0"/>
              <a:t>Temperatura</a:t>
            </a:r>
          </a:p>
          <a:p>
            <a:pPr marL="285750" indent="-285750">
              <a:lnSpc>
                <a:spcPct val="150000"/>
              </a:lnSpc>
              <a:buFont typeface="Arial" panose="020B0604020202020204" pitchFamily="34" charset="0"/>
              <a:buChar char="•"/>
            </a:pPr>
            <a:endParaRPr lang="es-EC" sz="1600" dirty="0"/>
          </a:p>
          <a:p>
            <a:pPr marL="285750" indent="-285750">
              <a:lnSpc>
                <a:spcPct val="150000"/>
              </a:lnSpc>
              <a:buFont typeface="Arial" panose="020B0604020202020204" pitchFamily="34" charset="0"/>
              <a:buChar char="•"/>
            </a:pPr>
            <a:endParaRPr lang="es-EC" sz="1600" dirty="0"/>
          </a:p>
          <a:p>
            <a:pPr marL="285750" indent="-285750">
              <a:lnSpc>
                <a:spcPct val="150000"/>
              </a:lnSpc>
              <a:buFont typeface="Arial" panose="020B0604020202020204" pitchFamily="34" charset="0"/>
              <a:buChar char="•"/>
            </a:pPr>
            <a:endParaRPr lang="es-EC" sz="1600" dirty="0"/>
          </a:p>
          <a:p>
            <a:pPr marL="285750" indent="-285750">
              <a:lnSpc>
                <a:spcPct val="150000"/>
              </a:lnSpc>
              <a:buFont typeface="Arial" panose="020B0604020202020204" pitchFamily="34" charset="0"/>
              <a:buChar char="•"/>
            </a:pPr>
            <a:r>
              <a:rPr lang="es-EC" sz="1600" dirty="0"/>
              <a:t>Radiación solar</a:t>
            </a:r>
          </a:p>
          <a:p>
            <a:pPr marL="285750" indent="-285750">
              <a:lnSpc>
                <a:spcPct val="150000"/>
              </a:lnSpc>
              <a:buFont typeface="Arial" panose="020B0604020202020204" pitchFamily="34" charset="0"/>
              <a:buChar char="•"/>
            </a:pPr>
            <a:endParaRPr lang="es-EC" sz="1600" dirty="0"/>
          </a:p>
          <a:p>
            <a:pPr>
              <a:lnSpc>
                <a:spcPct val="150000"/>
              </a:lnSpc>
            </a:pPr>
            <a:endParaRPr lang="es-EC" sz="1600" dirty="0"/>
          </a:p>
          <a:p>
            <a:pPr marL="285750" indent="-285750">
              <a:lnSpc>
                <a:spcPct val="150000"/>
              </a:lnSpc>
              <a:buFont typeface="Arial" panose="020B0604020202020204" pitchFamily="34" charset="0"/>
              <a:buChar char="•"/>
            </a:pPr>
            <a:r>
              <a:rPr lang="es-EC" sz="1600" dirty="0"/>
              <a:t>Velocidad del viento</a:t>
            </a:r>
          </a:p>
        </p:txBody>
      </p:sp>
      <p:sp>
        <p:nvSpPr>
          <p:cNvPr id="14"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5"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3.- Diseño del controlador de riego</a:t>
            </a:r>
          </a:p>
        </p:txBody>
      </p:sp>
      <p:sp>
        <p:nvSpPr>
          <p:cNvPr id="24" name="Rectángulo 23"/>
          <p:cNvSpPr/>
          <p:nvPr/>
        </p:nvSpPr>
        <p:spPr>
          <a:xfrm>
            <a:off x="6488132" y="-3415"/>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Determinación del cielo predominante</a:t>
            </a:r>
          </a:p>
        </p:txBody>
      </p:sp>
      <p:sp>
        <p:nvSpPr>
          <p:cNvPr id="27" name="Rectángulo 26"/>
          <p:cNvSpPr/>
          <p:nvPr/>
        </p:nvSpPr>
        <p:spPr>
          <a:xfrm>
            <a:off x="1390420" y="614454"/>
            <a:ext cx="9388089" cy="347601"/>
          </a:xfrm>
          <a:prstGeom prst="rect">
            <a:avLst/>
          </a:prstGeom>
          <a:noFill/>
          <a:ln w="25400"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400" b="1" dirty="0"/>
              <a:t>Controlador difuso</a:t>
            </a:r>
          </a:p>
        </p:txBody>
      </p:sp>
      <p:sp>
        <p:nvSpPr>
          <p:cNvPr id="11" name="Rectángulo 10">
            <a:extLst>
              <a:ext uri="{FF2B5EF4-FFF2-40B4-BE49-F238E27FC236}">
                <a16:creationId xmlns:a16="http://schemas.microsoft.com/office/drawing/2014/main" id="{13ED2DC3-1E8D-44D0-8141-1755F867D01F}"/>
              </a:ext>
            </a:extLst>
          </p:cNvPr>
          <p:cNvSpPr/>
          <p:nvPr/>
        </p:nvSpPr>
        <p:spPr>
          <a:xfrm>
            <a:off x="7586084" y="1835533"/>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Valores lingüísticos-Entradas  </a:t>
            </a:r>
          </a:p>
        </p:txBody>
      </p:sp>
      <p:graphicFrame>
        <p:nvGraphicFramePr>
          <p:cNvPr id="2" name="Tabla 1">
            <a:extLst>
              <a:ext uri="{FF2B5EF4-FFF2-40B4-BE49-F238E27FC236}">
                <a16:creationId xmlns:a16="http://schemas.microsoft.com/office/drawing/2014/main" id="{3FD27B25-118B-4EF0-BC0F-D052040C51FC}"/>
              </a:ext>
            </a:extLst>
          </p:cNvPr>
          <p:cNvGraphicFramePr>
            <a:graphicFrameLocks noGrp="1"/>
          </p:cNvGraphicFramePr>
          <p:nvPr>
            <p:extLst>
              <p:ext uri="{D42A27DB-BD31-4B8C-83A1-F6EECF244321}">
                <p14:modId xmlns:p14="http://schemas.microsoft.com/office/powerpoint/2010/main" val="1921686017"/>
              </p:ext>
            </p:extLst>
          </p:nvPr>
        </p:nvGraphicFramePr>
        <p:xfrm>
          <a:off x="6922657" y="2427125"/>
          <a:ext cx="4896851" cy="3645408"/>
        </p:xfrm>
        <a:graphic>
          <a:graphicData uri="http://schemas.openxmlformats.org/drawingml/2006/table">
            <a:tbl>
              <a:tblPr firstRow="1" firstCol="1" bandRow="1">
                <a:tableStyleId>{3B4B98B0-60AC-42C2-AFA5-B58CD77FA1E5}</a:tableStyleId>
              </a:tblPr>
              <a:tblGrid>
                <a:gridCol w="1464538">
                  <a:extLst>
                    <a:ext uri="{9D8B030D-6E8A-4147-A177-3AD203B41FA5}">
                      <a16:colId xmlns:a16="http://schemas.microsoft.com/office/drawing/2014/main" val="2298147893"/>
                    </a:ext>
                  </a:extLst>
                </a:gridCol>
                <a:gridCol w="1099930">
                  <a:extLst>
                    <a:ext uri="{9D8B030D-6E8A-4147-A177-3AD203B41FA5}">
                      <a16:colId xmlns:a16="http://schemas.microsoft.com/office/drawing/2014/main" val="560588451"/>
                    </a:ext>
                  </a:extLst>
                </a:gridCol>
                <a:gridCol w="1093605">
                  <a:extLst>
                    <a:ext uri="{9D8B030D-6E8A-4147-A177-3AD203B41FA5}">
                      <a16:colId xmlns:a16="http://schemas.microsoft.com/office/drawing/2014/main" val="897571457"/>
                    </a:ext>
                  </a:extLst>
                </a:gridCol>
                <a:gridCol w="1238778">
                  <a:extLst>
                    <a:ext uri="{9D8B030D-6E8A-4147-A177-3AD203B41FA5}">
                      <a16:colId xmlns:a16="http://schemas.microsoft.com/office/drawing/2014/main" val="3211425159"/>
                    </a:ext>
                  </a:extLst>
                </a:gridCol>
              </a:tblGrid>
              <a:tr h="0">
                <a:tc>
                  <a:txBody>
                    <a:bodyPr/>
                    <a:lstStyle/>
                    <a:p>
                      <a:pPr indent="180340" algn="ctr">
                        <a:lnSpc>
                          <a:spcPct val="115000"/>
                        </a:lnSpc>
                        <a:spcAft>
                          <a:spcPts val="0"/>
                        </a:spcAft>
                      </a:pPr>
                      <a:r>
                        <a:rPr lang="es-ES" sz="1600">
                          <a:effectLst/>
                        </a:rPr>
                        <a:t>Variable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dirty="0">
                          <a:effectLst/>
                        </a:rPr>
                        <a:t>Valor Lingüístico</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indent="180340" algn="ctr">
                        <a:lnSpc>
                          <a:spcPct val="115000"/>
                        </a:lnSpc>
                        <a:spcAft>
                          <a:spcPts val="0"/>
                        </a:spcAft>
                      </a:pPr>
                      <a:r>
                        <a:rPr lang="es-ES" sz="1600">
                          <a:effectLst/>
                        </a:rPr>
                        <a:t>Rango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426581878"/>
                  </a:ext>
                </a:extLst>
              </a:tr>
              <a:tr h="0">
                <a:tc rowSpan="3">
                  <a:txBody>
                    <a:bodyPr/>
                    <a:lstStyle/>
                    <a:p>
                      <a:pPr indent="180340" algn="ctr">
                        <a:lnSpc>
                          <a:spcPct val="115000"/>
                        </a:lnSpc>
                        <a:spcAft>
                          <a:spcPts val="0"/>
                        </a:spcAft>
                      </a:pPr>
                      <a:r>
                        <a:rPr lang="es-ES" sz="1600">
                          <a:effectLst/>
                        </a:rPr>
                        <a:t>Humedad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indent="180340" algn="ctr">
                        <a:lnSpc>
                          <a:spcPct val="115000"/>
                        </a:lnSpc>
                        <a:spcAft>
                          <a:spcPts val="0"/>
                        </a:spcAft>
                      </a:pPr>
                      <a:r>
                        <a:rPr lang="es-ES" sz="1600">
                          <a:effectLst/>
                        </a:rPr>
                        <a:t>Baja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32 %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61%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7656496"/>
                  </a:ext>
                </a:extLst>
              </a:tr>
              <a:tr h="0">
                <a:tc vMerge="1">
                  <a:txBody>
                    <a:bodyPr/>
                    <a:lstStyle/>
                    <a:p>
                      <a:endParaRPr lang="en-US"/>
                    </a:p>
                  </a:txBody>
                  <a:tcPr/>
                </a:tc>
                <a:tc>
                  <a:txBody>
                    <a:bodyPr/>
                    <a:lstStyle/>
                    <a:p>
                      <a:pPr indent="180340" algn="ctr">
                        <a:lnSpc>
                          <a:spcPct val="115000"/>
                        </a:lnSpc>
                        <a:spcAft>
                          <a:spcPts val="0"/>
                        </a:spcAft>
                      </a:pPr>
                      <a:r>
                        <a:rPr lang="es-ES" sz="1600">
                          <a:effectLst/>
                        </a:rPr>
                        <a:t>Media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58%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92%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0242377"/>
                  </a:ext>
                </a:extLst>
              </a:tr>
              <a:tr h="0">
                <a:tc vMerge="1">
                  <a:txBody>
                    <a:bodyPr/>
                    <a:lstStyle/>
                    <a:p>
                      <a:endParaRPr lang="en-US"/>
                    </a:p>
                  </a:txBody>
                  <a:tcPr/>
                </a:tc>
                <a:tc>
                  <a:txBody>
                    <a:bodyPr/>
                    <a:lstStyle/>
                    <a:p>
                      <a:pPr indent="180340" algn="ctr">
                        <a:lnSpc>
                          <a:spcPct val="115000"/>
                        </a:lnSpc>
                        <a:spcAft>
                          <a:spcPts val="0"/>
                        </a:spcAft>
                      </a:pPr>
                      <a:r>
                        <a:rPr lang="es-ES" sz="1600">
                          <a:effectLst/>
                        </a:rPr>
                        <a:t>Alta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90%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100 %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6078043"/>
                  </a:ext>
                </a:extLst>
              </a:tr>
              <a:tr h="0">
                <a:tc rowSpan="3">
                  <a:txBody>
                    <a:bodyPr/>
                    <a:lstStyle/>
                    <a:p>
                      <a:pPr indent="180340" algn="ctr">
                        <a:lnSpc>
                          <a:spcPct val="115000"/>
                        </a:lnSpc>
                        <a:spcAft>
                          <a:spcPts val="0"/>
                        </a:spcAft>
                      </a:pPr>
                      <a:r>
                        <a:rPr lang="es-ES" sz="1600">
                          <a:effectLst/>
                        </a:rPr>
                        <a:t>Temperatura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indent="180340" algn="ctr">
                        <a:lnSpc>
                          <a:spcPct val="115000"/>
                        </a:lnSpc>
                        <a:spcAft>
                          <a:spcPts val="0"/>
                        </a:spcAft>
                      </a:pPr>
                      <a:r>
                        <a:rPr lang="es-ES" sz="1600" dirty="0">
                          <a:effectLst/>
                        </a:rPr>
                        <a:t>Baja</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dirty="0">
                          <a:effectLst/>
                        </a:rPr>
                        <a:t>6 </a:t>
                      </a:r>
                      <a:r>
                        <a:rPr lang="es-ES" sz="1600" dirty="0" err="1">
                          <a:effectLst/>
                        </a:rPr>
                        <a:t>ºC</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13 ºC</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0750161"/>
                  </a:ext>
                </a:extLst>
              </a:tr>
              <a:tr h="0">
                <a:tc vMerge="1">
                  <a:txBody>
                    <a:bodyPr/>
                    <a:lstStyle/>
                    <a:p>
                      <a:endParaRPr lang="en-US"/>
                    </a:p>
                  </a:txBody>
                  <a:tcPr/>
                </a:tc>
                <a:tc>
                  <a:txBody>
                    <a:bodyPr/>
                    <a:lstStyle/>
                    <a:p>
                      <a:pPr indent="180340" algn="ctr">
                        <a:lnSpc>
                          <a:spcPct val="115000"/>
                        </a:lnSpc>
                        <a:spcAft>
                          <a:spcPts val="0"/>
                        </a:spcAft>
                      </a:pPr>
                      <a:r>
                        <a:rPr lang="es-ES" sz="1600">
                          <a:effectLst/>
                        </a:rPr>
                        <a:t>Media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11 ºC</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19 ºC</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3256704"/>
                  </a:ext>
                </a:extLst>
              </a:tr>
              <a:tr h="0">
                <a:tc vMerge="1">
                  <a:txBody>
                    <a:bodyPr/>
                    <a:lstStyle/>
                    <a:p>
                      <a:endParaRPr lang="en-US"/>
                    </a:p>
                  </a:txBody>
                  <a:tcPr/>
                </a:tc>
                <a:tc>
                  <a:txBody>
                    <a:bodyPr/>
                    <a:lstStyle/>
                    <a:p>
                      <a:pPr indent="180340" algn="ctr">
                        <a:lnSpc>
                          <a:spcPct val="115000"/>
                        </a:lnSpc>
                        <a:spcAft>
                          <a:spcPts val="0"/>
                        </a:spcAft>
                      </a:pPr>
                      <a:r>
                        <a:rPr lang="es-ES" sz="1600">
                          <a:effectLst/>
                        </a:rPr>
                        <a:t>Alta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dirty="0">
                          <a:effectLst/>
                        </a:rPr>
                        <a:t>18 </a:t>
                      </a:r>
                      <a:r>
                        <a:rPr lang="es-ES" sz="1600" dirty="0" err="1">
                          <a:effectLst/>
                        </a:rPr>
                        <a:t>ºC</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26 ºC</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1202369"/>
                  </a:ext>
                </a:extLst>
              </a:tr>
              <a:tr h="0">
                <a:tc rowSpan="2">
                  <a:txBody>
                    <a:bodyPr/>
                    <a:lstStyle/>
                    <a:p>
                      <a:pPr indent="180340" algn="ctr">
                        <a:lnSpc>
                          <a:spcPct val="115000"/>
                        </a:lnSpc>
                        <a:spcAft>
                          <a:spcPts val="0"/>
                        </a:spcAft>
                      </a:pPr>
                      <a:r>
                        <a:rPr lang="es-ES" sz="1600" dirty="0">
                          <a:effectLst/>
                        </a:rPr>
                        <a:t>Velocidad Viento</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indent="180340" algn="ctr">
                        <a:lnSpc>
                          <a:spcPct val="115000"/>
                        </a:lnSpc>
                        <a:spcAft>
                          <a:spcPts val="0"/>
                        </a:spcAft>
                      </a:pPr>
                      <a:r>
                        <a:rPr lang="es-ES" sz="1600">
                          <a:effectLst/>
                        </a:rPr>
                        <a:t>Baja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0 km/h</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15 km/h</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4147815"/>
                  </a:ext>
                </a:extLst>
              </a:tr>
              <a:tr h="0">
                <a:tc vMerge="1">
                  <a:txBody>
                    <a:bodyPr/>
                    <a:lstStyle/>
                    <a:p>
                      <a:endParaRPr lang="en-US"/>
                    </a:p>
                  </a:txBody>
                  <a:tcPr/>
                </a:tc>
                <a:tc>
                  <a:txBody>
                    <a:bodyPr/>
                    <a:lstStyle/>
                    <a:p>
                      <a:pPr indent="180340" algn="ctr">
                        <a:lnSpc>
                          <a:spcPct val="115000"/>
                        </a:lnSpc>
                        <a:spcAft>
                          <a:spcPts val="0"/>
                        </a:spcAft>
                      </a:pPr>
                      <a:r>
                        <a:rPr lang="es-ES" sz="1600">
                          <a:effectLst/>
                        </a:rPr>
                        <a:t>Alta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13 km/h</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30 km/h</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9149072"/>
                  </a:ext>
                </a:extLst>
              </a:tr>
              <a:tr h="0">
                <a:tc rowSpan="3">
                  <a:txBody>
                    <a:bodyPr/>
                    <a:lstStyle/>
                    <a:p>
                      <a:pPr indent="180340" algn="ctr">
                        <a:lnSpc>
                          <a:spcPct val="115000"/>
                        </a:lnSpc>
                        <a:spcAft>
                          <a:spcPts val="0"/>
                        </a:spcAft>
                      </a:pPr>
                      <a:r>
                        <a:rPr lang="es-ES" sz="1600" dirty="0">
                          <a:effectLst/>
                        </a:rPr>
                        <a:t>Radiación solar</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indent="180340" algn="ctr">
                        <a:lnSpc>
                          <a:spcPct val="115000"/>
                        </a:lnSpc>
                        <a:spcAft>
                          <a:spcPts val="0"/>
                        </a:spcAft>
                      </a:pPr>
                      <a:r>
                        <a:rPr lang="es-ES" sz="1600">
                          <a:effectLst/>
                        </a:rPr>
                        <a:t>Baja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6416470"/>
                  </a:ext>
                </a:extLst>
              </a:tr>
              <a:tr h="0">
                <a:tc vMerge="1">
                  <a:txBody>
                    <a:bodyPr/>
                    <a:lstStyle/>
                    <a:p>
                      <a:endParaRPr lang="en-US"/>
                    </a:p>
                  </a:txBody>
                  <a:tcPr/>
                </a:tc>
                <a:tc>
                  <a:txBody>
                    <a:bodyPr/>
                    <a:lstStyle/>
                    <a:p>
                      <a:pPr indent="180340" algn="ctr">
                        <a:lnSpc>
                          <a:spcPct val="115000"/>
                        </a:lnSpc>
                        <a:spcAft>
                          <a:spcPts val="0"/>
                        </a:spcAft>
                      </a:pPr>
                      <a:r>
                        <a:rPr lang="es-ES" sz="1600">
                          <a:effectLst/>
                        </a:rPr>
                        <a:t>Media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4</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10</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5485933"/>
                  </a:ext>
                </a:extLst>
              </a:tr>
              <a:tr h="0">
                <a:tc vMerge="1">
                  <a:txBody>
                    <a:bodyPr/>
                    <a:lstStyle/>
                    <a:p>
                      <a:endParaRPr lang="en-US"/>
                    </a:p>
                  </a:txBody>
                  <a:tcPr/>
                </a:tc>
                <a:tc>
                  <a:txBody>
                    <a:bodyPr/>
                    <a:lstStyle/>
                    <a:p>
                      <a:pPr indent="180340" algn="ctr">
                        <a:lnSpc>
                          <a:spcPct val="115000"/>
                        </a:lnSpc>
                        <a:spcAft>
                          <a:spcPts val="0"/>
                        </a:spcAft>
                      </a:pPr>
                      <a:r>
                        <a:rPr lang="es-ES" sz="1600">
                          <a:effectLst/>
                        </a:rPr>
                        <a:t>Alta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a:effectLst/>
                        </a:rPr>
                        <a:t>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600" dirty="0">
                          <a:effectLst/>
                        </a:rPr>
                        <a:t>15</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913621"/>
                  </a:ext>
                </a:extLst>
              </a:tr>
            </a:tbl>
          </a:graphicData>
        </a:graphic>
      </p:graphicFrame>
      <p:pic>
        <p:nvPicPr>
          <p:cNvPr id="13" name="Imagen 12">
            <a:extLst>
              <a:ext uri="{FF2B5EF4-FFF2-40B4-BE49-F238E27FC236}">
                <a16:creationId xmlns:a16="http://schemas.microsoft.com/office/drawing/2014/main" id="{49C6475B-0868-495D-AEDF-8DBE00B52C9A}"/>
              </a:ext>
            </a:extLst>
          </p:cNvPr>
          <p:cNvPicPr/>
          <p:nvPr/>
        </p:nvPicPr>
        <p:blipFill>
          <a:blip r:embed="rId3">
            <a:grayscl/>
          </a:blip>
          <a:stretch>
            <a:fillRect/>
          </a:stretch>
        </p:blipFill>
        <p:spPr>
          <a:xfrm>
            <a:off x="2862469" y="1563649"/>
            <a:ext cx="3309980" cy="1174203"/>
          </a:xfrm>
          <a:prstGeom prst="rect">
            <a:avLst/>
          </a:prstGeom>
        </p:spPr>
      </p:pic>
      <p:pic>
        <p:nvPicPr>
          <p:cNvPr id="19" name="Imagen 18">
            <a:extLst>
              <a:ext uri="{FF2B5EF4-FFF2-40B4-BE49-F238E27FC236}">
                <a16:creationId xmlns:a16="http://schemas.microsoft.com/office/drawing/2014/main" id="{313F0046-B6E2-4C92-8516-2ED4A4AC11F5}"/>
              </a:ext>
            </a:extLst>
          </p:cNvPr>
          <p:cNvPicPr/>
          <p:nvPr/>
        </p:nvPicPr>
        <p:blipFill>
          <a:blip r:embed="rId4">
            <a:grayscl/>
          </a:blip>
          <a:stretch>
            <a:fillRect/>
          </a:stretch>
        </p:blipFill>
        <p:spPr>
          <a:xfrm>
            <a:off x="2820917" y="2894182"/>
            <a:ext cx="3420840" cy="1179665"/>
          </a:xfrm>
          <a:prstGeom prst="rect">
            <a:avLst/>
          </a:prstGeom>
        </p:spPr>
      </p:pic>
      <p:pic>
        <p:nvPicPr>
          <p:cNvPr id="20" name="Imagen 19">
            <a:extLst>
              <a:ext uri="{FF2B5EF4-FFF2-40B4-BE49-F238E27FC236}">
                <a16:creationId xmlns:a16="http://schemas.microsoft.com/office/drawing/2014/main" id="{EFB903D1-4A72-4984-A422-2761215C98AC}"/>
              </a:ext>
            </a:extLst>
          </p:cNvPr>
          <p:cNvPicPr/>
          <p:nvPr/>
        </p:nvPicPr>
        <p:blipFill>
          <a:blip r:embed="rId5">
            <a:grayscl/>
          </a:blip>
          <a:stretch>
            <a:fillRect/>
          </a:stretch>
        </p:blipFill>
        <p:spPr>
          <a:xfrm>
            <a:off x="2836772" y="4227444"/>
            <a:ext cx="3405001" cy="1179665"/>
          </a:xfrm>
          <a:prstGeom prst="rect">
            <a:avLst/>
          </a:prstGeom>
        </p:spPr>
      </p:pic>
      <p:pic>
        <p:nvPicPr>
          <p:cNvPr id="22" name="Imagen 21">
            <a:extLst>
              <a:ext uri="{FF2B5EF4-FFF2-40B4-BE49-F238E27FC236}">
                <a16:creationId xmlns:a16="http://schemas.microsoft.com/office/drawing/2014/main" id="{E4497FA7-1F70-4963-801C-CE116CA6F1C5}"/>
              </a:ext>
            </a:extLst>
          </p:cNvPr>
          <p:cNvPicPr/>
          <p:nvPr/>
        </p:nvPicPr>
        <p:blipFill>
          <a:blip r:embed="rId6">
            <a:grayscl/>
          </a:blip>
          <a:stretch>
            <a:fillRect/>
          </a:stretch>
        </p:blipFill>
        <p:spPr>
          <a:xfrm>
            <a:off x="2814910" y="5568566"/>
            <a:ext cx="3405003" cy="1174203"/>
          </a:xfrm>
          <a:prstGeom prst="rect">
            <a:avLst/>
          </a:prstGeom>
        </p:spPr>
      </p:pic>
    </p:spTree>
    <p:extLst>
      <p:ext uri="{BB962C8B-B14F-4D97-AF65-F5344CB8AC3E}">
        <p14:creationId xmlns:p14="http://schemas.microsoft.com/office/powerpoint/2010/main" val="3414638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094532" y="6316524"/>
            <a:ext cx="2743200" cy="365125"/>
          </a:xfrm>
        </p:spPr>
        <p:txBody>
          <a:bodyPr/>
          <a:lstStyle/>
          <a:p>
            <a:pPr>
              <a:defRPr/>
            </a:pPr>
            <a:fld id="{E8D88C74-0DDE-8F40-A44E-D6CE8BB2242F}" type="slidenum">
              <a:rPr lang="es-ES" smtClean="0"/>
              <a:pPr>
                <a:defRPr/>
              </a:pPr>
              <a:t>17</a:t>
            </a:fld>
            <a:endParaRPr lang="es-ES" sz="1600" dirty="0">
              <a:solidFill>
                <a:srgbClr val="888888"/>
              </a:solidFill>
            </a:endParaRPr>
          </a:p>
        </p:txBody>
      </p:sp>
      <p:sp>
        <p:nvSpPr>
          <p:cNvPr id="16" name="Rectángulo 15"/>
          <p:cNvSpPr/>
          <p:nvPr/>
        </p:nvSpPr>
        <p:spPr>
          <a:xfrm>
            <a:off x="629110" y="1500876"/>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Variables lingüísticas</a:t>
            </a:r>
            <a:br>
              <a:rPr lang="es-EC" b="1" dirty="0"/>
            </a:br>
            <a:r>
              <a:rPr lang="es-EC" b="1" dirty="0"/>
              <a:t>Salidas  </a:t>
            </a:r>
          </a:p>
        </p:txBody>
      </p:sp>
      <p:sp>
        <p:nvSpPr>
          <p:cNvPr id="21" name="CuadroTexto 20"/>
          <p:cNvSpPr txBox="1"/>
          <p:nvPr/>
        </p:nvSpPr>
        <p:spPr>
          <a:xfrm>
            <a:off x="715225" y="2014773"/>
            <a:ext cx="2935257" cy="42344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1600" dirty="0"/>
              <a:t>Cielo predominante</a:t>
            </a:r>
          </a:p>
        </p:txBody>
      </p:sp>
      <p:sp>
        <p:nvSpPr>
          <p:cNvPr id="14"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5"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3.- Diseño del controlador de riego</a:t>
            </a:r>
          </a:p>
        </p:txBody>
      </p:sp>
      <p:sp>
        <p:nvSpPr>
          <p:cNvPr id="24" name="Rectángulo 23"/>
          <p:cNvSpPr/>
          <p:nvPr/>
        </p:nvSpPr>
        <p:spPr>
          <a:xfrm>
            <a:off x="6488132" y="-3415"/>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Determinación del cielo predominante</a:t>
            </a:r>
          </a:p>
        </p:txBody>
      </p:sp>
      <p:sp>
        <p:nvSpPr>
          <p:cNvPr id="27" name="Rectángulo 26"/>
          <p:cNvSpPr/>
          <p:nvPr/>
        </p:nvSpPr>
        <p:spPr>
          <a:xfrm>
            <a:off x="1390420" y="642762"/>
            <a:ext cx="9388089" cy="347601"/>
          </a:xfrm>
          <a:prstGeom prst="rect">
            <a:avLst/>
          </a:prstGeom>
          <a:noFill/>
          <a:ln w="25400"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Controlador Difuso</a:t>
            </a:r>
          </a:p>
        </p:txBody>
      </p:sp>
      <p:sp>
        <p:nvSpPr>
          <p:cNvPr id="11" name="Rectángulo 10">
            <a:extLst>
              <a:ext uri="{FF2B5EF4-FFF2-40B4-BE49-F238E27FC236}">
                <a16:creationId xmlns:a16="http://schemas.microsoft.com/office/drawing/2014/main" id="{13ED2DC3-1E8D-44D0-8141-1755F867D01F}"/>
              </a:ext>
            </a:extLst>
          </p:cNvPr>
          <p:cNvSpPr/>
          <p:nvPr/>
        </p:nvSpPr>
        <p:spPr>
          <a:xfrm>
            <a:off x="6733623" y="1281446"/>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Valores lingüísticos  </a:t>
            </a:r>
          </a:p>
        </p:txBody>
      </p:sp>
      <p:graphicFrame>
        <p:nvGraphicFramePr>
          <p:cNvPr id="4" name="Tabla 3">
            <a:extLst>
              <a:ext uri="{FF2B5EF4-FFF2-40B4-BE49-F238E27FC236}">
                <a16:creationId xmlns:a16="http://schemas.microsoft.com/office/drawing/2014/main" id="{C2DEA7F9-79CD-47A2-A399-DFAFC105ED94}"/>
              </a:ext>
            </a:extLst>
          </p:cNvPr>
          <p:cNvGraphicFramePr>
            <a:graphicFrameLocks noGrp="1"/>
          </p:cNvGraphicFramePr>
          <p:nvPr>
            <p:extLst>
              <p:ext uri="{D42A27DB-BD31-4B8C-83A1-F6EECF244321}">
                <p14:modId xmlns:p14="http://schemas.microsoft.com/office/powerpoint/2010/main" val="750287871"/>
              </p:ext>
            </p:extLst>
          </p:nvPr>
        </p:nvGraphicFramePr>
        <p:xfrm>
          <a:off x="5538357" y="1817132"/>
          <a:ext cx="5283835" cy="1394399"/>
        </p:xfrm>
        <a:graphic>
          <a:graphicData uri="http://schemas.openxmlformats.org/drawingml/2006/table">
            <a:tbl>
              <a:tblPr firstRow="1" firstCol="1" bandRow="1">
                <a:tableStyleId>{3B4B98B0-60AC-42C2-AFA5-B58CD77FA1E5}</a:tableStyleId>
              </a:tblPr>
              <a:tblGrid>
                <a:gridCol w="1273810">
                  <a:extLst>
                    <a:ext uri="{9D8B030D-6E8A-4147-A177-3AD203B41FA5}">
                      <a16:colId xmlns:a16="http://schemas.microsoft.com/office/drawing/2014/main" val="1654924087"/>
                    </a:ext>
                  </a:extLst>
                </a:gridCol>
                <a:gridCol w="1336675">
                  <a:extLst>
                    <a:ext uri="{9D8B030D-6E8A-4147-A177-3AD203B41FA5}">
                      <a16:colId xmlns:a16="http://schemas.microsoft.com/office/drawing/2014/main" val="1706232577"/>
                    </a:ext>
                  </a:extLst>
                </a:gridCol>
                <a:gridCol w="1336675">
                  <a:extLst>
                    <a:ext uri="{9D8B030D-6E8A-4147-A177-3AD203B41FA5}">
                      <a16:colId xmlns:a16="http://schemas.microsoft.com/office/drawing/2014/main" val="3691769337"/>
                    </a:ext>
                  </a:extLst>
                </a:gridCol>
                <a:gridCol w="1336675">
                  <a:extLst>
                    <a:ext uri="{9D8B030D-6E8A-4147-A177-3AD203B41FA5}">
                      <a16:colId xmlns:a16="http://schemas.microsoft.com/office/drawing/2014/main" val="2868759809"/>
                    </a:ext>
                  </a:extLst>
                </a:gridCol>
              </a:tblGrid>
              <a:tr h="0">
                <a:tc>
                  <a:txBody>
                    <a:bodyPr/>
                    <a:lstStyle/>
                    <a:p>
                      <a:pPr indent="180340" algn="ctr">
                        <a:lnSpc>
                          <a:spcPct val="115000"/>
                        </a:lnSpc>
                        <a:spcAft>
                          <a:spcPts val="0"/>
                        </a:spcAft>
                      </a:pPr>
                      <a:r>
                        <a:rPr lang="es-ES" sz="1400" dirty="0">
                          <a:effectLst/>
                        </a:rPr>
                        <a:t>Variable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115000"/>
                        </a:lnSpc>
                        <a:spcAft>
                          <a:spcPts val="0"/>
                        </a:spcAft>
                      </a:pPr>
                      <a:r>
                        <a:rPr lang="es-ES" sz="1400">
                          <a:effectLst/>
                        </a:rPr>
                        <a:t>Valor Lingüístico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indent="180340" algn="ctr">
                        <a:lnSpc>
                          <a:spcPct val="115000"/>
                        </a:lnSpc>
                        <a:spcAft>
                          <a:spcPts val="0"/>
                        </a:spcAft>
                      </a:pPr>
                      <a:r>
                        <a:rPr lang="es-ES" sz="1400">
                          <a:effectLst/>
                        </a:rPr>
                        <a:t>Rango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855417573"/>
                  </a:ext>
                </a:extLst>
              </a:tr>
              <a:tr h="0">
                <a:tc rowSpan="4">
                  <a:txBody>
                    <a:bodyPr/>
                    <a:lstStyle/>
                    <a:p>
                      <a:pPr indent="180340" algn="ctr">
                        <a:lnSpc>
                          <a:spcPct val="115000"/>
                        </a:lnSpc>
                        <a:spcAft>
                          <a:spcPts val="0"/>
                        </a:spcAft>
                      </a:pPr>
                      <a:r>
                        <a:rPr lang="es-ES" sz="1400" dirty="0">
                          <a:effectLst/>
                        </a:rPr>
                        <a:t>Cielo predominante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just">
                        <a:lnSpc>
                          <a:spcPct val="115000"/>
                        </a:lnSpc>
                        <a:spcAft>
                          <a:spcPts val="0"/>
                        </a:spcAft>
                      </a:pPr>
                      <a:r>
                        <a:rPr lang="es-ES" sz="1400">
                          <a:effectLst/>
                        </a:rPr>
                        <a:t>Despejado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S" sz="1400">
                          <a:effectLst/>
                        </a:rPr>
                        <a:t>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S" sz="1400">
                          <a:effectLst/>
                        </a:rPr>
                        <a:t>0.25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2077478"/>
                  </a:ext>
                </a:extLst>
              </a:tr>
              <a:tr h="0">
                <a:tc vMerge="1">
                  <a:txBody>
                    <a:bodyPr/>
                    <a:lstStyle/>
                    <a:p>
                      <a:endParaRPr lang="en-US"/>
                    </a:p>
                  </a:txBody>
                  <a:tcPr/>
                </a:tc>
                <a:tc>
                  <a:txBody>
                    <a:bodyPr/>
                    <a:lstStyle/>
                    <a:p>
                      <a:pPr indent="180340" algn="just">
                        <a:lnSpc>
                          <a:spcPct val="115000"/>
                        </a:lnSpc>
                        <a:spcAft>
                          <a:spcPts val="0"/>
                        </a:spcAft>
                      </a:pPr>
                      <a:r>
                        <a:rPr lang="es-ES" sz="1400">
                          <a:effectLst/>
                        </a:rPr>
                        <a:t>Poco Nuboso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S" sz="1400">
                          <a:effectLst/>
                        </a:rPr>
                        <a:t>0.20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S" sz="1400">
                          <a:effectLst/>
                        </a:rPr>
                        <a:t>0.50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8862699"/>
                  </a:ext>
                </a:extLst>
              </a:tr>
              <a:tr h="0">
                <a:tc vMerge="1">
                  <a:txBody>
                    <a:bodyPr/>
                    <a:lstStyle/>
                    <a:p>
                      <a:endParaRPr lang="en-US"/>
                    </a:p>
                  </a:txBody>
                  <a:tcPr/>
                </a:tc>
                <a:tc>
                  <a:txBody>
                    <a:bodyPr/>
                    <a:lstStyle/>
                    <a:p>
                      <a:pPr indent="180340" algn="just">
                        <a:lnSpc>
                          <a:spcPct val="115000"/>
                        </a:lnSpc>
                        <a:spcAft>
                          <a:spcPts val="0"/>
                        </a:spcAft>
                      </a:pPr>
                      <a:r>
                        <a:rPr lang="es-ES" sz="1400">
                          <a:effectLst/>
                        </a:rPr>
                        <a:t>Nuboso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S" sz="1400">
                          <a:effectLst/>
                        </a:rPr>
                        <a:t>0.45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S" sz="1400">
                          <a:effectLst/>
                        </a:rPr>
                        <a:t>0.75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5879598"/>
                  </a:ext>
                </a:extLst>
              </a:tr>
              <a:tr h="0">
                <a:tc vMerge="1">
                  <a:txBody>
                    <a:bodyPr/>
                    <a:lstStyle/>
                    <a:p>
                      <a:endParaRPr lang="en-US"/>
                    </a:p>
                  </a:txBody>
                  <a:tcPr/>
                </a:tc>
                <a:tc>
                  <a:txBody>
                    <a:bodyPr/>
                    <a:lstStyle/>
                    <a:p>
                      <a:pPr indent="180340" algn="just">
                        <a:lnSpc>
                          <a:spcPct val="115000"/>
                        </a:lnSpc>
                        <a:spcAft>
                          <a:spcPts val="0"/>
                        </a:spcAft>
                      </a:pPr>
                      <a:r>
                        <a:rPr lang="es-ES" sz="1400">
                          <a:effectLst/>
                        </a:rPr>
                        <a:t>Muy Nuboso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S" sz="1400" dirty="0">
                          <a:effectLst/>
                        </a:rPr>
                        <a:t>0.70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S" sz="1400" dirty="0">
                          <a:effectLst/>
                        </a:rPr>
                        <a:t>1.00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9411500"/>
                  </a:ext>
                </a:extLst>
              </a:tr>
            </a:tbl>
          </a:graphicData>
        </a:graphic>
      </p:graphicFrame>
      <p:pic>
        <p:nvPicPr>
          <p:cNvPr id="17" name="Imagen 16">
            <a:extLst>
              <a:ext uri="{FF2B5EF4-FFF2-40B4-BE49-F238E27FC236}">
                <a16:creationId xmlns:a16="http://schemas.microsoft.com/office/drawing/2014/main" id="{4FDB8BF9-26AA-4698-8365-94788F6795CC}"/>
              </a:ext>
            </a:extLst>
          </p:cNvPr>
          <p:cNvPicPr/>
          <p:nvPr/>
        </p:nvPicPr>
        <p:blipFill>
          <a:blip r:embed="rId3">
            <a:grayscl/>
          </a:blip>
          <a:stretch>
            <a:fillRect/>
          </a:stretch>
        </p:blipFill>
        <p:spPr>
          <a:xfrm>
            <a:off x="629335" y="3603886"/>
            <a:ext cx="4105275" cy="1714500"/>
          </a:xfrm>
          <a:prstGeom prst="rect">
            <a:avLst/>
          </a:prstGeom>
        </p:spPr>
      </p:pic>
      <p:graphicFrame>
        <p:nvGraphicFramePr>
          <p:cNvPr id="23" name="Tabla 22">
            <a:extLst>
              <a:ext uri="{FF2B5EF4-FFF2-40B4-BE49-F238E27FC236}">
                <a16:creationId xmlns:a16="http://schemas.microsoft.com/office/drawing/2014/main" id="{40B2001C-1102-40FC-965A-3739E376DCC0}"/>
              </a:ext>
            </a:extLst>
          </p:cNvPr>
          <p:cNvGraphicFramePr>
            <a:graphicFrameLocks noGrp="1"/>
          </p:cNvGraphicFramePr>
          <p:nvPr>
            <p:extLst>
              <p:ext uri="{D42A27DB-BD31-4B8C-83A1-F6EECF244321}">
                <p14:modId xmlns:p14="http://schemas.microsoft.com/office/powerpoint/2010/main" val="2566714580"/>
              </p:ext>
            </p:extLst>
          </p:nvPr>
        </p:nvGraphicFramePr>
        <p:xfrm>
          <a:off x="5182297" y="3590590"/>
          <a:ext cx="5904850" cy="2842580"/>
        </p:xfrm>
        <a:graphic>
          <a:graphicData uri="http://schemas.openxmlformats.org/drawingml/2006/table">
            <a:tbl>
              <a:tblPr firstRow="1" firstCol="1" bandRow="1">
                <a:tableStyleId>{68D230F3-CF80-4859-8CE7-A43EE81993B5}</a:tableStyleId>
              </a:tblPr>
              <a:tblGrid>
                <a:gridCol w="1967804">
                  <a:extLst>
                    <a:ext uri="{9D8B030D-6E8A-4147-A177-3AD203B41FA5}">
                      <a16:colId xmlns:a16="http://schemas.microsoft.com/office/drawing/2014/main" val="4061809033"/>
                    </a:ext>
                  </a:extLst>
                </a:gridCol>
                <a:gridCol w="808659">
                  <a:extLst>
                    <a:ext uri="{9D8B030D-6E8A-4147-A177-3AD203B41FA5}">
                      <a16:colId xmlns:a16="http://schemas.microsoft.com/office/drawing/2014/main" val="2798426627"/>
                    </a:ext>
                  </a:extLst>
                </a:gridCol>
                <a:gridCol w="3128387">
                  <a:extLst>
                    <a:ext uri="{9D8B030D-6E8A-4147-A177-3AD203B41FA5}">
                      <a16:colId xmlns:a16="http://schemas.microsoft.com/office/drawing/2014/main" val="3193532715"/>
                    </a:ext>
                  </a:extLst>
                </a:gridCol>
              </a:tblGrid>
              <a:tr h="0">
                <a:tc>
                  <a:txBody>
                    <a:bodyPr/>
                    <a:lstStyle/>
                    <a:p>
                      <a:pPr indent="180340" algn="just">
                        <a:lnSpc>
                          <a:spcPct val="150000"/>
                        </a:lnSpc>
                        <a:spcAft>
                          <a:spcPts val="0"/>
                        </a:spcAft>
                      </a:pPr>
                      <a:r>
                        <a:rPr lang="es-EC" sz="1400">
                          <a:effectLst/>
                        </a:rPr>
                        <a:t>Condición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C" sz="1400" dirty="0">
                          <a:effectLst/>
                        </a:rPr>
                        <a:t>Regar</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C" sz="1400">
                          <a:effectLst/>
                        </a:rPr>
                        <a:t>Comentarios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8559278"/>
                  </a:ext>
                </a:extLst>
              </a:tr>
              <a:tr h="0">
                <a:tc>
                  <a:txBody>
                    <a:bodyPr/>
                    <a:lstStyle/>
                    <a:p>
                      <a:pPr indent="180340" algn="l">
                        <a:lnSpc>
                          <a:spcPct val="150000"/>
                        </a:lnSpc>
                        <a:spcAft>
                          <a:spcPts val="0"/>
                        </a:spcAft>
                      </a:pPr>
                      <a:r>
                        <a:rPr lang="es-EC" sz="1400">
                          <a:effectLst/>
                        </a:rPr>
                        <a:t>Despejado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l">
                        <a:lnSpc>
                          <a:spcPct val="150000"/>
                        </a:lnSpc>
                        <a:spcAft>
                          <a:spcPts val="0"/>
                        </a:spcAft>
                      </a:pPr>
                      <a:r>
                        <a:rPr lang="es-EC" sz="1400">
                          <a:effectLst/>
                        </a:rPr>
                        <a:t>NO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l">
                        <a:lnSpc>
                          <a:spcPct val="150000"/>
                        </a:lnSpc>
                        <a:spcAft>
                          <a:spcPts val="0"/>
                        </a:spcAft>
                      </a:pPr>
                      <a:r>
                        <a:rPr lang="es-EC" sz="1400" dirty="0">
                          <a:effectLst/>
                        </a:rPr>
                        <a:t>Evaporación alta, hojas quemadas por efecto lupa, plagas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7830907"/>
                  </a:ext>
                </a:extLst>
              </a:tr>
              <a:tr h="0">
                <a:tc>
                  <a:txBody>
                    <a:bodyPr/>
                    <a:lstStyle/>
                    <a:p>
                      <a:pPr indent="180340" algn="just">
                        <a:lnSpc>
                          <a:spcPct val="200000"/>
                        </a:lnSpc>
                        <a:spcAft>
                          <a:spcPts val="0"/>
                        </a:spcAft>
                      </a:pPr>
                      <a:r>
                        <a:rPr lang="es-EC" sz="1400" dirty="0">
                          <a:effectLst/>
                        </a:rPr>
                        <a:t>Poco Nuboso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400" dirty="0">
                          <a:effectLst/>
                        </a:rPr>
                        <a:t>SI</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400" dirty="0">
                          <a:effectLst/>
                        </a:rPr>
                        <a:t>Mayor absorción de  agua, evaporación baja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5873328"/>
                  </a:ext>
                </a:extLst>
              </a:tr>
              <a:tr h="0">
                <a:tc>
                  <a:txBody>
                    <a:bodyPr/>
                    <a:lstStyle/>
                    <a:p>
                      <a:pPr indent="180340" algn="just">
                        <a:lnSpc>
                          <a:spcPct val="200000"/>
                        </a:lnSpc>
                        <a:spcAft>
                          <a:spcPts val="0"/>
                        </a:spcAft>
                      </a:pPr>
                      <a:r>
                        <a:rPr lang="es-EC" sz="1400" dirty="0">
                          <a:effectLst/>
                        </a:rPr>
                        <a:t>Nuboso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400">
                          <a:effectLst/>
                        </a:rPr>
                        <a:t>SI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400">
                          <a:effectLst/>
                        </a:rPr>
                        <a:t>Mayor absorción de agua, evaporación muy baja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823410"/>
                  </a:ext>
                </a:extLst>
              </a:tr>
              <a:tr h="0">
                <a:tc>
                  <a:txBody>
                    <a:bodyPr/>
                    <a:lstStyle/>
                    <a:p>
                      <a:pPr indent="180340" algn="just">
                        <a:lnSpc>
                          <a:spcPct val="200000"/>
                        </a:lnSpc>
                        <a:spcAft>
                          <a:spcPts val="0"/>
                        </a:spcAft>
                      </a:pPr>
                      <a:r>
                        <a:rPr lang="es-EC" sz="1400" dirty="0">
                          <a:effectLst/>
                        </a:rPr>
                        <a:t>Muy Nuboso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400">
                          <a:effectLst/>
                        </a:rPr>
                        <a:t>NO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C" sz="1400" dirty="0">
                          <a:effectLst/>
                        </a:rPr>
                        <a:t>Próximo a lluvia, heladas, hongos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2800236"/>
                  </a:ext>
                </a:extLst>
              </a:tr>
            </a:tbl>
          </a:graphicData>
        </a:graphic>
      </p:graphicFrame>
    </p:spTree>
    <p:extLst>
      <p:ext uri="{BB962C8B-B14F-4D97-AF65-F5344CB8AC3E}">
        <p14:creationId xmlns:p14="http://schemas.microsoft.com/office/powerpoint/2010/main" val="4173657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094532" y="6316524"/>
            <a:ext cx="2743200" cy="365125"/>
          </a:xfrm>
        </p:spPr>
        <p:txBody>
          <a:bodyPr/>
          <a:lstStyle/>
          <a:p>
            <a:pPr>
              <a:defRPr/>
            </a:pPr>
            <a:fld id="{E8D88C74-0DDE-8F40-A44E-D6CE8BB2242F}" type="slidenum">
              <a:rPr lang="es-ES" smtClean="0"/>
              <a:pPr>
                <a:defRPr/>
              </a:pPr>
              <a:t>18</a:t>
            </a:fld>
            <a:endParaRPr lang="es-ES" sz="1600" dirty="0">
              <a:solidFill>
                <a:srgbClr val="888888"/>
              </a:solidFill>
            </a:endParaRPr>
          </a:p>
        </p:txBody>
      </p:sp>
      <p:sp>
        <p:nvSpPr>
          <p:cNvPr id="16" name="Rectángulo 15"/>
          <p:cNvSpPr/>
          <p:nvPr/>
        </p:nvSpPr>
        <p:spPr>
          <a:xfrm>
            <a:off x="687662" y="2462319"/>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Reglas</a:t>
            </a:r>
          </a:p>
        </p:txBody>
      </p:sp>
      <p:sp>
        <p:nvSpPr>
          <p:cNvPr id="14"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5"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3.- Diseño del controlador de riego</a:t>
            </a:r>
          </a:p>
        </p:txBody>
      </p:sp>
      <p:sp>
        <p:nvSpPr>
          <p:cNvPr id="24" name="Rectángulo 23"/>
          <p:cNvSpPr/>
          <p:nvPr/>
        </p:nvSpPr>
        <p:spPr>
          <a:xfrm>
            <a:off x="6488132" y="-3415"/>
            <a:ext cx="3384287"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Determinación del cielo predominante</a:t>
            </a:r>
          </a:p>
        </p:txBody>
      </p:sp>
      <p:sp>
        <p:nvSpPr>
          <p:cNvPr id="27" name="Rectángulo 26"/>
          <p:cNvSpPr/>
          <p:nvPr/>
        </p:nvSpPr>
        <p:spPr>
          <a:xfrm>
            <a:off x="1390420" y="642762"/>
            <a:ext cx="9388089" cy="347601"/>
          </a:xfrm>
          <a:prstGeom prst="rect">
            <a:avLst/>
          </a:prstGeom>
          <a:noFill/>
          <a:ln w="25400" cap="flat" cmpd="sng" algn="ctr">
            <a:solidFill>
              <a:schemeClr val="tx1"/>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Controlador Difuso</a:t>
            </a:r>
          </a:p>
        </p:txBody>
      </p:sp>
      <p:graphicFrame>
        <p:nvGraphicFramePr>
          <p:cNvPr id="2" name="Tabla 1">
            <a:extLst>
              <a:ext uri="{FF2B5EF4-FFF2-40B4-BE49-F238E27FC236}">
                <a16:creationId xmlns:a16="http://schemas.microsoft.com/office/drawing/2014/main" id="{18218C27-C9A5-45B8-96DA-F39926C7CC66}"/>
              </a:ext>
            </a:extLst>
          </p:cNvPr>
          <p:cNvGraphicFramePr>
            <a:graphicFrameLocks noGrp="1"/>
          </p:cNvGraphicFramePr>
          <p:nvPr>
            <p:extLst>
              <p:ext uri="{D42A27DB-BD31-4B8C-83A1-F6EECF244321}">
                <p14:modId xmlns:p14="http://schemas.microsoft.com/office/powerpoint/2010/main" val="2015094119"/>
              </p:ext>
            </p:extLst>
          </p:nvPr>
        </p:nvGraphicFramePr>
        <p:xfrm>
          <a:off x="4357912" y="1298641"/>
          <a:ext cx="7118863" cy="5371844"/>
        </p:xfrm>
        <a:graphic>
          <a:graphicData uri="http://schemas.openxmlformats.org/drawingml/2006/table">
            <a:tbl>
              <a:tblPr firstRow="1" firstCol="1" bandRow="1">
                <a:tableStyleId>{3B4B98B0-60AC-42C2-AFA5-B58CD77FA1E5}</a:tableStyleId>
              </a:tblPr>
              <a:tblGrid>
                <a:gridCol w="1238409">
                  <a:extLst>
                    <a:ext uri="{9D8B030D-6E8A-4147-A177-3AD203B41FA5}">
                      <a16:colId xmlns:a16="http://schemas.microsoft.com/office/drawing/2014/main" val="1167157903"/>
                    </a:ext>
                  </a:extLst>
                </a:gridCol>
                <a:gridCol w="1405449">
                  <a:extLst>
                    <a:ext uri="{9D8B030D-6E8A-4147-A177-3AD203B41FA5}">
                      <a16:colId xmlns:a16="http://schemas.microsoft.com/office/drawing/2014/main" val="1182931544"/>
                    </a:ext>
                  </a:extLst>
                </a:gridCol>
                <a:gridCol w="1173781">
                  <a:extLst>
                    <a:ext uri="{9D8B030D-6E8A-4147-A177-3AD203B41FA5}">
                      <a16:colId xmlns:a16="http://schemas.microsoft.com/office/drawing/2014/main" val="3326268152"/>
                    </a:ext>
                  </a:extLst>
                </a:gridCol>
                <a:gridCol w="1776795">
                  <a:extLst>
                    <a:ext uri="{9D8B030D-6E8A-4147-A177-3AD203B41FA5}">
                      <a16:colId xmlns:a16="http://schemas.microsoft.com/office/drawing/2014/main" val="131376936"/>
                    </a:ext>
                  </a:extLst>
                </a:gridCol>
                <a:gridCol w="1524429">
                  <a:extLst>
                    <a:ext uri="{9D8B030D-6E8A-4147-A177-3AD203B41FA5}">
                      <a16:colId xmlns:a16="http://schemas.microsoft.com/office/drawing/2014/main" val="1257900890"/>
                    </a:ext>
                  </a:extLst>
                </a:gridCol>
              </a:tblGrid>
              <a:tr h="441986">
                <a:tc>
                  <a:txBody>
                    <a:bodyPr/>
                    <a:lstStyle/>
                    <a:p>
                      <a:pPr indent="180340" algn="ctr">
                        <a:lnSpc>
                          <a:spcPct val="115000"/>
                        </a:lnSpc>
                        <a:spcAft>
                          <a:spcPts val="0"/>
                        </a:spcAft>
                      </a:pPr>
                      <a:r>
                        <a:rPr lang="es-EC" sz="1350">
                          <a:effectLst/>
                        </a:rPr>
                        <a:t>Humedad</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Temperatura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dirty="0">
                          <a:effectLst/>
                        </a:rPr>
                        <a:t>Radiación</a:t>
                      </a:r>
                      <a:endParaRPr lang="en-US" sz="13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Velocidad viento</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Cielo predominante</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extLst>
                  <a:ext uri="{0D108BD9-81ED-4DB2-BD59-A6C34878D82A}">
                    <a16:rowId xmlns:a16="http://schemas.microsoft.com/office/drawing/2014/main" val="1730043070"/>
                  </a:ext>
                </a:extLst>
              </a:tr>
              <a:tr h="209422">
                <a:tc>
                  <a:txBody>
                    <a:bodyPr/>
                    <a:lstStyle/>
                    <a:p>
                      <a:pPr indent="180340" algn="ctr">
                        <a:lnSpc>
                          <a:spcPct val="115000"/>
                        </a:lnSpc>
                        <a:spcAft>
                          <a:spcPts val="0"/>
                        </a:spcAft>
                      </a:pPr>
                      <a:r>
                        <a:rPr lang="es-EC" sz="1350" b="0" dirty="0">
                          <a:effectLst/>
                        </a:rPr>
                        <a:t>Baja</a:t>
                      </a:r>
                      <a:endParaRPr lang="en-US" sz="135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rowSpan="10">
                  <a:txBody>
                    <a:bodyPr/>
                    <a:lstStyle/>
                    <a:p>
                      <a:pPr indent="180340" algn="l">
                        <a:lnSpc>
                          <a:spcPct val="115000"/>
                        </a:lnSpc>
                        <a:spcAft>
                          <a:spcPts val="0"/>
                        </a:spcAft>
                      </a:pPr>
                      <a:r>
                        <a:rPr lang="es-EC" sz="1350" dirty="0">
                          <a:effectLst/>
                        </a:rPr>
                        <a:t>Despejado</a:t>
                      </a:r>
                      <a:endParaRPr lang="en-US" sz="13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nchor="ctr"/>
                </a:tc>
                <a:extLst>
                  <a:ext uri="{0D108BD9-81ED-4DB2-BD59-A6C34878D82A}">
                    <a16:rowId xmlns:a16="http://schemas.microsoft.com/office/drawing/2014/main" val="1803709782"/>
                  </a:ext>
                </a:extLst>
              </a:tr>
              <a:tr h="209422">
                <a:tc>
                  <a:txBody>
                    <a:bodyPr/>
                    <a:lstStyle/>
                    <a:p>
                      <a:pPr indent="180340" algn="ctr">
                        <a:lnSpc>
                          <a:spcPct val="115000"/>
                        </a:lnSpc>
                        <a:spcAft>
                          <a:spcPts val="0"/>
                        </a:spcAft>
                      </a:pPr>
                      <a:r>
                        <a:rPr lang="es-EC" sz="1350" b="0">
                          <a:effectLst/>
                        </a:rPr>
                        <a:t>Baja</a:t>
                      </a:r>
                      <a:endParaRPr lang="en-US" sz="1350" b="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1059456780"/>
                  </a:ext>
                </a:extLst>
              </a:tr>
              <a:tr h="209422">
                <a:tc>
                  <a:txBody>
                    <a:bodyPr/>
                    <a:lstStyle/>
                    <a:p>
                      <a:pPr indent="180340" algn="ctr">
                        <a:lnSpc>
                          <a:spcPct val="115000"/>
                        </a:lnSpc>
                        <a:spcAft>
                          <a:spcPts val="0"/>
                        </a:spcAft>
                      </a:pPr>
                      <a:r>
                        <a:rPr lang="es-EC" sz="1350" b="0" dirty="0">
                          <a:effectLst/>
                        </a:rPr>
                        <a:t>Baja</a:t>
                      </a:r>
                      <a:endParaRPr lang="en-US" sz="135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3062903607"/>
                  </a:ext>
                </a:extLst>
              </a:tr>
              <a:tr h="209422">
                <a:tc>
                  <a:txBody>
                    <a:bodyPr/>
                    <a:lstStyle/>
                    <a:p>
                      <a:pPr indent="180340" algn="ctr">
                        <a:lnSpc>
                          <a:spcPct val="115000"/>
                        </a:lnSpc>
                        <a:spcAft>
                          <a:spcPts val="0"/>
                        </a:spcAft>
                      </a:pPr>
                      <a:r>
                        <a:rPr lang="es-EC" sz="1350" b="0" dirty="0">
                          <a:effectLst/>
                        </a:rPr>
                        <a:t>Baja </a:t>
                      </a:r>
                      <a:endParaRPr lang="en-US" sz="135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1916890759"/>
                  </a:ext>
                </a:extLst>
              </a:tr>
              <a:tr h="209422">
                <a:tc>
                  <a:txBody>
                    <a:bodyPr/>
                    <a:lstStyle/>
                    <a:p>
                      <a:pPr indent="180340" algn="ctr">
                        <a:lnSpc>
                          <a:spcPct val="115000"/>
                        </a:lnSpc>
                        <a:spcAft>
                          <a:spcPts val="0"/>
                        </a:spcAft>
                      </a:pPr>
                      <a:r>
                        <a:rPr lang="es-EC" sz="1350" b="0">
                          <a:effectLst/>
                        </a:rPr>
                        <a:t>Baja</a:t>
                      </a:r>
                      <a:endParaRPr lang="en-US" sz="1350" b="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3704241460"/>
                  </a:ext>
                </a:extLst>
              </a:tr>
              <a:tr h="209422">
                <a:tc>
                  <a:txBody>
                    <a:bodyPr/>
                    <a:lstStyle/>
                    <a:p>
                      <a:pPr indent="180340" algn="ctr">
                        <a:lnSpc>
                          <a:spcPct val="115000"/>
                        </a:lnSpc>
                        <a:spcAft>
                          <a:spcPts val="0"/>
                        </a:spcAft>
                      </a:pPr>
                      <a:r>
                        <a:rPr lang="es-EC" sz="1350" b="0" dirty="0">
                          <a:effectLst/>
                        </a:rPr>
                        <a:t>Baja</a:t>
                      </a:r>
                      <a:endParaRPr lang="en-US" sz="135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3123757268"/>
                  </a:ext>
                </a:extLst>
              </a:tr>
              <a:tr h="209422">
                <a:tc>
                  <a:txBody>
                    <a:bodyPr/>
                    <a:lstStyle/>
                    <a:p>
                      <a:pPr indent="180340" algn="ctr">
                        <a:lnSpc>
                          <a:spcPct val="115000"/>
                        </a:lnSpc>
                        <a:spcAft>
                          <a:spcPts val="0"/>
                        </a:spcAft>
                      </a:pPr>
                      <a:r>
                        <a:rPr lang="es-EC" sz="1350" b="0">
                          <a:effectLst/>
                        </a:rPr>
                        <a:t>Media</a:t>
                      </a:r>
                      <a:endParaRPr lang="en-US" sz="1350" b="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1030958097"/>
                  </a:ext>
                </a:extLst>
              </a:tr>
              <a:tr h="209422">
                <a:tc>
                  <a:txBody>
                    <a:bodyPr/>
                    <a:lstStyle/>
                    <a:p>
                      <a:pPr indent="180340" algn="ctr">
                        <a:lnSpc>
                          <a:spcPct val="115000"/>
                        </a:lnSpc>
                        <a:spcAft>
                          <a:spcPts val="0"/>
                        </a:spcAft>
                      </a:pPr>
                      <a:r>
                        <a:rPr lang="es-EC" sz="1350" b="0">
                          <a:effectLst/>
                        </a:rPr>
                        <a:t>Media</a:t>
                      </a:r>
                      <a:endParaRPr lang="en-US" sz="1350" b="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2778340951"/>
                  </a:ext>
                </a:extLst>
              </a:tr>
              <a:tr h="209422">
                <a:tc>
                  <a:txBody>
                    <a:bodyPr/>
                    <a:lstStyle/>
                    <a:p>
                      <a:pPr indent="180340" algn="ctr">
                        <a:lnSpc>
                          <a:spcPct val="115000"/>
                        </a:lnSpc>
                        <a:spcAft>
                          <a:spcPts val="0"/>
                        </a:spcAft>
                      </a:pPr>
                      <a:r>
                        <a:rPr lang="es-EC" sz="1350" b="0" dirty="0">
                          <a:effectLst/>
                        </a:rPr>
                        <a:t>Media</a:t>
                      </a:r>
                      <a:endParaRPr lang="en-US" sz="135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2076005873"/>
                  </a:ext>
                </a:extLst>
              </a:tr>
              <a:tr h="258305">
                <a:tc>
                  <a:txBody>
                    <a:bodyPr/>
                    <a:lstStyle/>
                    <a:p>
                      <a:pPr indent="180340" algn="ctr">
                        <a:lnSpc>
                          <a:spcPct val="115000"/>
                        </a:lnSpc>
                        <a:spcAft>
                          <a:spcPts val="0"/>
                        </a:spcAft>
                      </a:pPr>
                      <a:r>
                        <a:rPr lang="es-EC" sz="1350" b="0" dirty="0">
                          <a:effectLst/>
                        </a:rPr>
                        <a:t>Media</a:t>
                      </a:r>
                      <a:endParaRPr lang="en-US" sz="135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1718160372"/>
                  </a:ext>
                </a:extLst>
              </a:tr>
              <a:tr h="209422">
                <a:tc>
                  <a:txBody>
                    <a:bodyPr/>
                    <a:lstStyle/>
                    <a:p>
                      <a:pPr indent="180340" algn="ctr">
                        <a:lnSpc>
                          <a:spcPct val="115000"/>
                        </a:lnSpc>
                        <a:spcAft>
                          <a:spcPts val="0"/>
                        </a:spcAft>
                      </a:pPr>
                      <a:r>
                        <a:rPr lang="es-EC" sz="1350" b="0">
                          <a:effectLst/>
                        </a:rPr>
                        <a:t>Media</a:t>
                      </a:r>
                      <a:endParaRPr lang="en-US" sz="1350" b="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rowSpan="6">
                  <a:txBody>
                    <a:bodyPr/>
                    <a:lstStyle/>
                    <a:p>
                      <a:pPr indent="180340" algn="l">
                        <a:lnSpc>
                          <a:spcPct val="115000"/>
                        </a:lnSpc>
                        <a:spcAft>
                          <a:spcPts val="0"/>
                        </a:spcAft>
                      </a:pPr>
                      <a:r>
                        <a:rPr lang="es-EC" sz="1350">
                          <a:effectLst/>
                        </a:rPr>
                        <a:t>Poco nuboso</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nchor="ctr"/>
                </a:tc>
                <a:extLst>
                  <a:ext uri="{0D108BD9-81ED-4DB2-BD59-A6C34878D82A}">
                    <a16:rowId xmlns:a16="http://schemas.microsoft.com/office/drawing/2014/main" val="1979554361"/>
                  </a:ext>
                </a:extLst>
              </a:tr>
              <a:tr h="209422">
                <a:tc>
                  <a:txBody>
                    <a:bodyPr/>
                    <a:lstStyle/>
                    <a:p>
                      <a:pPr indent="180340" algn="ctr">
                        <a:lnSpc>
                          <a:spcPct val="115000"/>
                        </a:lnSpc>
                        <a:spcAft>
                          <a:spcPts val="0"/>
                        </a:spcAft>
                      </a:pPr>
                      <a:r>
                        <a:rPr lang="es-EC" sz="1350" b="0">
                          <a:effectLst/>
                        </a:rPr>
                        <a:t>Media</a:t>
                      </a:r>
                      <a:endParaRPr lang="en-US" sz="1350" b="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1869382931"/>
                  </a:ext>
                </a:extLst>
              </a:tr>
              <a:tr h="209422">
                <a:tc>
                  <a:txBody>
                    <a:bodyPr/>
                    <a:lstStyle/>
                    <a:p>
                      <a:pPr indent="180340" algn="ctr">
                        <a:lnSpc>
                          <a:spcPct val="115000"/>
                        </a:lnSpc>
                        <a:spcAft>
                          <a:spcPts val="0"/>
                        </a:spcAft>
                      </a:pPr>
                      <a:r>
                        <a:rPr lang="es-EC" sz="1350" b="0">
                          <a:effectLst/>
                        </a:rPr>
                        <a:t>Media</a:t>
                      </a:r>
                      <a:endParaRPr lang="en-US" sz="1350" b="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1383742545"/>
                  </a:ext>
                </a:extLst>
              </a:tr>
              <a:tr h="209422">
                <a:tc>
                  <a:txBody>
                    <a:bodyPr/>
                    <a:lstStyle/>
                    <a:p>
                      <a:pPr indent="180340" algn="ctr">
                        <a:lnSpc>
                          <a:spcPct val="115000"/>
                        </a:lnSpc>
                        <a:spcAft>
                          <a:spcPts val="0"/>
                        </a:spcAft>
                      </a:pPr>
                      <a:r>
                        <a:rPr lang="es-EC" sz="1350" b="0">
                          <a:effectLst/>
                        </a:rPr>
                        <a:t>Media</a:t>
                      </a:r>
                      <a:endParaRPr lang="en-US" sz="1350" b="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3491362428"/>
                  </a:ext>
                </a:extLst>
              </a:tr>
              <a:tr h="209422">
                <a:tc>
                  <a:txBody>
                    <a:bodyPr/>
                    <a:lstStyle/>
                    <a:p>
                      <a:pPr indent="180340" algn="ctr">
                        <a:lnSpc>
                          <a:spcPct val="115000"/>
                        </a:lnSpc>
                        <a:spcAft>
                          <a:spcPts val="0"/>
                        </a:spcAft>
                      </a:pPr>
                      <a:r>
                        <a:rPr lang="es-EC" sz="1350" b="0">
                          <a:effectLst/>
                        </a:rPr>
                        <a:t>Media</a:t>
                      </a:r>
                      <a:endParaRPr lang="en-US" sz="1350" b="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1437493548"/>
                  </a:ext>
                </a:extLst>
              </a:tr>
              <a:tr h="209422">
                <a:tc>
                  <a:txBody>
                    <a:bodyPr/>
                    <a:lstStyle/>
                    <a:p>
                      <a:pPr indent="180340" algn="ctr">
                        <a:lnSpc>
                          <a:spcPct val="115000"/>
                        </a:lnSpc>
                        <a:spcAft>
                          <a:spcPts val="0"/>
                        </a:spcAft>
                      </a:pPr>
                      <a:r>
                        <a:rPr lang="es-EC" sz="1350" b="0">
                          <a:effectLst/>
                        </a:rPr>
                        <a:t>Media</a:t>
                      </a:r>
                      <a:endParaRPr lang="en-US" sz="1350" b="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339937720"/>
                  </a:ext>
                </a:extLst>
              </a:tr>
              <a:tr h="209422">
                <a:tc>
                  <a:txBody>
                    <a:bodyPr/>
                    <a:lstStyle/>
                    <a:p>
                      <a:pPr indent="180340" algn="ctr">
                        <a:lnSpc>
                          <a:spcPct val="115000"/>
                        </a:lnSpc>
                        <a:spcAft>
                          <a:spcPts val="0"/>
                        </a:spcAft>
                      </a:pPr>
                      <a:r>
                        <a:rPr lang="es-EC" sz="1350" b="0" dirty="0">
                          <a:effectLst/>
                        </a:rPr>
                        <a:t>Alta</a:t>
                      </a:r>
                      <a:endParaRPr lang="en-US" sz="135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rowSpan="4">
                  <a:txBody>
                    <a:bodyPr/>
                    <a:lstStyle/>
                    <a:p>
                      <a:pPr indent="180340" algn="l">
                        <a:lnSpc>
                          <a:spcPct val="115000"/>
                        </a:lnSpc>
                        <a:spcAft>
                          <a:spcPts val="0"/>
                        </a:spcAft>
                      </a:pPr>
                      <a:r>
                        <a:rPr lang="es-EC" sz="1350">
                          <a:effectLst/>
                        </a:rPr>
                        <a:t>Nuboso</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nchor="ctr"/>
                </a:tc>
                <a:extLst>
                  <a:ext uri="{0D108BD9-81ED-4DB2-BD59-A6C34878D82A}">
                    <a16:rowId xmlns:a16="http://schemas.microsoft.com/office/drawing/2014/main" val="1210728345"/>
                  </a:ext>
                </a:extLst>
              </a:tr>
              <a:tr h="209422">
                <a:tc>
                  <a:txBody>
                    <a:bodyPr/>
                    <a:lstStyle/>
                    <a:p>
                      <a:pPr indent="180340" algn="ctr">
                        <a:lnSpc>
                          <a:spcPct val="115000"/>
                        </a:lnSpc>
                        <a:spcAft>
                          <a:spcPts val="0"/>
                        </a:spcAft>
                      </a:pPr>
                      <a:r>
                        <a:rPr lang="es-EC" sz="1350" b="0">
                          <a:effectLst/>
                        </a:rPr>
                        <a:t>Alta</a:t>
                      </a:r>
                      <a:endParaRPr lang="en-US" sz="1350" b="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2529157186"/>
                  </a:ext>
                </a:extLst>
              </a:tr>
              <a:tr h="209422">
                <a:tc>
                  <a:txBody>
                    <a:bodyPr/>
                    <a:lstStyle/>
                    <a:p>
                      <a:pPr indent="180340" algn="ctr">
                        <a:lnSpc>
                          <a:spcPct val="115000"/>
                        </a:lnSpc>
                        <a:spcAft>
                          <a:spcPts val="0"/>
                        </a:spcAft>
                      </a:pPr>
                      <a:r>
                        <a:rPr lang="es-EC" sz="1350" b="0">
                          <a:effectLst/>
                        </a:rPr>
                        <a:t>Alta</a:t>
                      </a:r>
                      <a:endParaRPr lang="en-US" sz="1350" b="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1787528993"/>
                  </a:ext>
                </a:extLst>
              </a:tr>
              <a:tr h="209422">
                <a:tc>
                  <a:txBody>
                    <a:bodyPr/>
                    <a:lstStyle/>
                    <a:p>
                      <a:pPr indent="180340" algn="ctr">
                        <a:lnSpc>
                          <a:spcPct val="115000"/>
                        </a:lnSpc>
                        <a:spcAft>
                          <a:spcPts val="0"/>
                        </a:spcAft>
                      </a:pPr>
                      <a:r>
                        <a:rPr lang="es-EC" sz="1350" b="0" dirty="0">
                          <a:effectLst/>
                        </a:rPr>
                        <a:t>Alta</a:t>
                      </a:r>
                      <a:endParaRPr lang="en-US" sz="135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Media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1515331720"/>
                  </a:ext>
                </a:extLst>
              </a:tr>
              <a:tr h="209422">
                <a:tc>
                  <a:txBody>
                    <a:bodyPr/>
                    <a:lstStyle/>
                    <a:p>
                      <a:pPr indent="180340" algn="ctr">
                        <a:lnSpc>
                          <a:spcPct val="115000"/>
                        </a:lnSpc>
                        <a:spcAft>
                          <a:spcPts val="0"/>
                        </a:spcAft>
                      </a:pPr>
                      <a:r>
                        <a:rPr lang="es-EC" sz="1350" b="0" dirty="0">
                          <a:effectLst/>
                        </a:rPr>
                        <a:t>Alta</a:t>
                      </a:r>
                      <a:endParaRPr lang="en-US" sz="135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Alta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rowSpan="2">
                  <a:txBody>
                    <a:bodyPr/>
                    <a:lstStyle/>
                    <a:p>
                      <a:pPr indent="180340" algn="l">
                        <a:lnSpc>
                          <a:spcPct val="115000"/>
                        </a:lnSpc>
                        <a:spcAft>
                          <a:spcPts val="0"/>
                        </a:spcAft>
                      </a:pPr>
                      <a:r>
                        <a:rPr lang="es-EC" sz="1350">
                          <a:effectLst/>
                        </a:rPr>
                        <a:t>Muy nuboso</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nchor="ctr"/>
                </a:tc>
                <a:extLst>
                  <a:ext uri="{0D108BD9-81ED-4DB2-BD59-A6C34878D82A}">
                    <a16:rowId xmlns:a16="http://schemas.microsoft.com/office/drawing/2014/main" val="188620613"/>
                  </a:ext>
                </a:extLst>
              </a:tr>
              <a:tr h="209422">
                <a:tc>
                  <a:txBody>
                    <a:bodyPr/>
                    <a:lstStyle/>
                    <a:p>
                      <a:pPr indent="180340" algn="ctr">
                        <a:lnSpc>
                          <a:spcPct val="115000"/>
                        </a:lnSpc>
                        <a:spcAft>
                          <a:spcPts val="0"/>
                        </a:spcAft>
                      </a:pPr>
                      <a:r>
                        <a:rPr lang="es-EC" sz="1350" b="0" dirty="0">
                          <a:effectLst/>
                        </a:rPr>
                        <a:t>Alta</a:t>
                      </a:r>
                      <a:endParaRPr lang="en-US" sz="135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a:effectLst/>
                        </a:rPr>
                        <a:t>Baja</a:t>
                      </a:r>
                      <a:endParaRPr lang="en-US" sz="135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a:txBody>
                    <a:bodyPr/>
                    <a:lstStyle/>
                    <a:p>
                      <a:pPr indent="180340" algn="ctr">
                        <a:lnSpc>
                          <a:spcPct val="115000"/>
                        </a:lnSpc>
                        <a:spcAft>
                          <a:spcPts val="0"/>
                        </a:spcAft>
                      </a:pPr>
                      <a:r>
                        <a:rPr lang="es-EC" sz="1350" dirty="0">
                          <a:effectLst/>
                        </a:rPr>
                        <a:t>Baja</a:t>
                      </a:r>
                      <a:endParaRPr lang="en-US" sz="13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850" marR="58850" marT="0" marB="0"/>
                </a:tc>
                <a:tc vMerge="1">
                  <a:txBody>
                    <a:bodyPr/>
                    <a:lstStyle/>
                    <a:p>
                      <a:endParaRPr lang="en-US"/>
                    </a:p>
                  </a:txBody>
                  <a:tcPr/>
                </a:tc>
                <a:extLst>
                  <a:ext uri="{0D108BD9-81ED-4DB2-BD59-A6C34878D82A}">
                    <a16:rowId xmlns:a16="http://schemas.microsoft.com/office/drawing/2014/main" val="3679163923"/>
                  </a:ext>
                </a:extLst>
              </a:tr>
            </a:tbl>
          </a:graphicData>
        </a:graphic>
      </p:graphicFrame>
      <p:sp>
        <p:nvSpPr>
          <p:cNvPr id="19" name="CuadroTexto 18">
            <a:extLst>
              <a:ext uri="{FF2B5EF4-FFF2-40B4-BE49-F238E27FC236}">
                <a16:creationId xmlns:a16="http://schemas.microsoft.com/office/drawing/2014/main" id="{E3F324B2-F72D-4D4B-8C38-4365873B66E9}"/>
              </a:ext>
            </a:extLst>
          </p:cNvPr>
          <p:cNvSpPr txBox="1"/>
          <p:nvPr/>
        </p:nvSpPr>
        <p:spPr>
          <a:xfrm>
            <a:off x="687662" y="2984180"/>
            <a:ext cx="2935257"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nSpc>
                <a:spcPct val="150000"/>
              </a:lnSpc>
              <a:buFont typeface="Arial" panose="020B0604020202020204" pitchFamily="34" charset="0"/>
              <a:buChar char="•"/>
            </a:pPr>
            <a:r>
              <a:rPr lang="es-EC" sz="1600" dirty="0"/>
              <a:t>Basadas en experiencia del diseñador</a:t>
            </a:r>
          </a:p>
          <a:p>
            <a:pPr marL="285750" indent="-285750">
              <a:lnSpc>
                <a:spcPct val="150000"/>
              </a:lnSpc>
              <a:buFont typeface="Arial" panose="020B0604020202020204" pitchFamily="34" charset="0"/>
              <a:buChar char="•"/>
            </a:pPr>
            <a:r>
              <a:rPr lang="es-EC" sz="1600" dirty="0"/>
              <a:t>Investigaciones y consultas</a:t>
            </a:r>
          </a:p>
          <a:p>
            <a:pPr marL="285750" indent="-285750">
              <a:lnSpc>
                <a:spcPct val="150000"/>
              </a:lnSpc>
              <a:buFont typeface="Arial" panose="020B0604020202020204" pitchFamily="34" charset="0"/>
              <a:buChar char="•"/>
            </a:pPr>
            <a:r>
              <a:rPr lang="es-EC" sz="1600" dirty="0"/>
              <a:t>Meteorología</a:t>
            </a:r>
          </a:p>
          <a:p>
            <a:pPr marL="285750" indent="-285750">
              <a:lnSpc>
                <a:spcPct val="150000"/>
              </a:lnSpc>
              <a:buFont typeface="Arial" panose="020B0604020202020204" pitchFamily="34" charset="0"/>
              <a:buChar char="•"/>
            </a:pPr>
            <a:r>
              <a:rPr lang="es-EC" sz="1600" dirty="0"/>
              <a:t>Pruebas</a:t>
            </a:r>
          </a:p>
          <a:p>
            <a:pPr marL="285750" indent="-285750">
              <a:lnSpc>
                <a:spcPct val="150000"/>
              </a:lnSpc>
              <a:buFont typeface="Arial" panose="020B0604020202020204" pitchFamily="34" charset="0"/>
              <a:buChar char="•"/>
            </a:pPr>
            <a:endParaRPr lang="es-EC" sz="1600" dirty="0"/>
          </a:p>
        </p:txBody>
      </p:sp>
    </p:spTree>
    <p:extLst>
      <p:ext uri="{BB962C8B-B14F-4D97-AF65-F5344CB8AC3E}">
        <p14:creationId xmlns:p14="http://schemas.microsoft.com/office/powerpoint/2010/main" val="1008254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094532" y="6316524"/>
            <a:ext cx="2743200" cy="365125"/>
          </a:xfrm>
        </p:spPr>
        <p:txBody>
          <a:bodyPr/>
          <a:lstStyle/>
          <a:p>
            <a:pPr>
              <a:defRPr/>
            </a:pPr>
            <a:fld id="{E8D88C74-0DDE-8F40-A44E-D6CE8BB2242F}" type="slidenum">
              <a:rPr lang="es-ES" smtClean="0"/>
              <a:pPr>
                <a:defRPr/>
              </a:pPr>
              <a:t>19</a:t>
            </a:fld>
            <a:endParaRPr lang="es-ES" sz="1600" dirty="0">
              <a:solidFill>
                <a:srgbClr val="888888"/>
              </a:solidFill>
            </a:endParaRPr>
          </a:p>
        </p:txBody>
      </p:sp>
      <p:sp>
        <p:nvSpPr>
          <p:cNvPr id="16" name="Rectángulo 15"/>
          <p:cNvSpPr/>
          <p:nvPr/>
        </p:nvSpPr>
        <p:spPr>
          <a:xfrm>
            <a:off x="48604" y="2070910"/>
            <a:ext cx="3569946"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b="1" dirty="0"/>
              <a:t>Conformación del </a:t>
            </a:r>
            <a:br>
              <a:rPr lang="es-EC" b="1" dirty="0"/>
            </a:br>
            <a:r>
              <a:rPr lang="es-EC" b="1" dirty="0"/>
              <a:t>controlador de riego</a:t>
            </a:r>
          </a:p>
        </p:txBody>
      </p:sp>
      <p:sp>
        <p:nvSpPr>
          <p:cNvPr id="14"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15" name="18 Rectángulo"/>
          <p:cNvSpPr/>
          <p:nvPr/>
        </p:nvSpPr>
        <p:spPr bwMode="auto">
          <a:xfrm>
            <a:off x="2681973" y="-4876"/>
            <a:ext cx="3775164" cy="474351"/>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3.- Diseño del controlador de riego</a:t>
            </a:r>
          </a:p>
        </p:txBody>
      </p:sp>
      <p:sp>
        <p:nvSpPr>
          <p:cNvPr id="10" name="CuadroTexto 9">
            <a:extLst>
              <a:ext uri="{FF2B5EF4-FFF2-40B4-BE49-F238E27FC236}">
                <a16:creationId xmlns:a16="http://schemas.microsoft.com/office/drawing/2014/main" id="{5AE51807-C387-451A-9DB1-ECA757842413}"/>
              </a:ext>
            </a:extLst>
          </p:cNvPr>
          <p:cNvSpPr txBox="1"/>
          <p:nvPr/>
        </p:nvSpPr>
        <p:spPr>
          <a:xfrm>
            <a:off x="365949" y="2823663"/>
            <a:ext cx="2935257" cy="161582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nSpc>
                <a:spcPct val="150000"/>
              </a:lnSpc>
              <a:buFont typeface="Arial" panose="020B0604020202020204" pitchFamily="34" charset="0"/>
              <a:buChar char="•"/>
            </a:pPr>
            <a:r>
              <a:rPr lang="es-EC" sz="1600" dirty="0"/>
              <a:t>Controlador difuso (cielo predominante)</a:t>
            </a:r>
          </a:p>
          <a:p>
            <a:pPr marL="285750" indent="-285750">
              <a:lnSpc>
                <a:spcPct val="150000"/>
              </a:lnSpc>
              <a:buFont typeface="Arial" panose="020B0604020202020204" pitchFamily="34" charset="0"/>
              <a:buChar char="•"/>
            </a:pPr>
            <a:r>
              <a:rPr lang="es-EC" sz="1600" dirty="0"/>
              <a:t>Presencia de lluvia</a:t>
            </a:r>
          </a:p>
          <a:p>
            <a:pPr marL="285750" indent="-285750">
              <a:lnSpc>
                <a:spcPct val="150000"/>
              </a:lnSpc>
              <a:buFont typeface="Arial" panose="020B0604020202020204" pitchFamily="34" charset="0"/>
              <a:buChar char="•"/>
            </a:pPr>
            <a:r>
              <a:rPr lang="es-EC" sz="1600" dirty="0"/>
              <a:t>Humedad del suelo</a:t>
            </a:r>
          </a:p>
        </p:txBody>
      </p:sp>
      <p:pic>
        <p:nvPicPr>
          <p:cNvPr id="12" name="Imagen 11">
            <a:extLst>
              <a:ext uri="{FF2B5EF4-FFF2-40B4-BE49-F238E27FC236}">
                <a16:creationId xmlns:a16="http://schemas.microsoft.com/office/drawing/2014/main" id="{B6D4460B-4BE7-4EDC-A182-F586C775CEA3}"/>
              </a:ext>
            </a:extLst>
          </p:cNvPr>
          <p:cNvPicPr/>
          <p:nvPr/>
        </p:nvPicPr>
        <p:blipFill rotWithShape="1">
          <a:blip r:embed="rId3">
            <a:grayscl/>
            <a:extLst>
              <a:ext uri="{BEBA8EAE-BF5A-486C-A8C5-ECC9F3942E4B}">
                <a14:imgProps xmlns:a14="http://schemas.microsoft.com/office/drawing/2010/main">
                  <a14:imgLayer r:embed="rId4">
                    <a14:imgEffect>
                      <a14:sharpenSoften amount="50000"/>
                    </a14:imgEffect>
                  </a14:imgLayer>
                </a14:imgProps>
              </a:ext>
            </a:extLst>
          </a:blip>
          <a:srcRect l="1019" r="1001"/>
          <a:stretch/>
        </p:blipFill>
        <p:spPr bwMode="auto">
          <a:xfrm>
            <a:off x="3458818" y="1219200"/>
            <a:ext cx="8367234" cy="51948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85657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0" y="905069"/>
            <a:ext cx="12192000" cy="480053"/>
          </a:xfrm>
          <a:prstGeom prst="rect">
            <a:avLst/>
          </a:prstGeom>
          <a:solidFill>
            <a:schemeClr val="accent3">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Contenido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953500" y="6356350"/>
            <a:ext cx="2743200" cy="365125"/>
          </a:xfrm>
        </p:spPr>
        <p:txBody>
          <a:bodyPr/>
          <a:lstStyle/>
          <a:p>
            <a:pPr>
              <a:defRPr/>
            </a:pPr>
            <a:fld id="{E8D88C74-0DDE-8F40-A44E-D6CE8BB2242F}" type="slidenum">
              <a:rPr lang="es-ES" smtClean="0"/>
              <a:pPr>
                <a:defRPr/>
              </a:pPr>
              <a:t>2</a:t>
            </a:fld>
            <a:endParaRPr lang="es-ES" sz="1600">
              <a:solidFill>
                <a:srgbClr val="888888"/>
              </a:solidFill>
            </a:endParaRPr>
          </a:p>
        </p:txBody>
      </p:sp>
      <p:sp>
        <p:nvSpPr>
          <p:cNvPr id="2" name="CuadroTexto 1"/>
          <p:cNvSpPr txBox="1"/>
          <p:nvPr/>
        </p:nvSpPr>
        <p:spPr>
          <a:xfrm>
            <a:off x="880796" y="1702383"/>
            <a:ext cx="4524883" cy="400110"/>
          </a:xfrm>
          <a:prstGeom prst="rect">
            <a:avLst/>
          </a:prstGeom>
          <a:noFill/>
          <a:ln w="38100">
            <a:noFill/>
          </a:ln>
        </p:spPr>
        <p:txBody>
          <a:bodyPr wrap="square" rtlCol="0">
            <a:spAutoFit/>
          </a:bodyPr>
          <a:lstStyle/>
          <a:p>
            <a:r>
              <a:rPr lang="es-EC" sz="2000" b="1" dirty="0"/>
              <a:t>I. Introducción </a:t>
            </a:r>
          </a:p>
        </p:txBody>
      </p:sp>
      <p:sp>
        <p:nvSpPr>
          <p:cNvPr id="12" name="CuadroTexto 11"/>
          <p:cNvSpPr txBox="1"/>
          <p:nvPr/>
        </p:nvSpPr>
        <p:spPr>
          <a:xfrm>
            <a:off x="880794" y="4086155"/>
            <a:ext cx="4524883" cy="400110"/>
          </a:xfrm>
          <a:prstGeom prst="rect">
            <a:avLst/>
          </a:prstGeom>
          <a:noFill/>
          <a:ln w="38100">
            <a:noFill/>
          </a:ln>
        </p:spPr>
        <p:txBody>
          <a:bodyPr wrap="square" rtlCol="0">
            <a:spAutoFit/>
          </a:bodyPr>
          <a:lstStyle/>
          <a:p>
            <a:r>
              <a:rPr lang="es-EC" sz="2000" b="1" dirty="0"/>
              <a:t>III. Desarrollo</a:t>
            </a:r>
          </a:p>
        </p:txBody>
      </p:sp>
      <p:sp>
        <p:nvSpPr>
          <p:cNvPr id="13" name="CuadroTexto 12"/>
          <p:cNvSpPr txBox="1"/>
          <p:nvPr/>
        </p:nvSpPr>
        <p:spPr>
          <a:xfrm>
            <a:off x="7171817" y="1702383"/>
            <a:ext cx="4524883" cy="400110"/>
          </a:xfrm>
          <a:prstGeom prst="rect">
            <a:avLst/>
          </a:prstGeom>
          <a:noFill/>
          <a:ln w="38100">
            <a:noFill/>
          </a:ln>
        </p:spPr>
        <p:txBody>
          <a:bodyPr wrap="square" rtlCol="0">
            <a:spAutoFit/>
          </a:bodyPr>
          <a:lstStyle/>
          <a:p>
            <a:r>
              <a:rPr lang="es-EC" sz="2000" b="1" dirty="0"/>
              <a:t>IV. Resultados</a:t>
            </a:r>
          </a:p>
        </p:txBody>
      </p:sp>
      <p:sp>
        <p:nvSpPr>
          <p:cNvPr id="14" name="CuadroTexto 13"/>
          <p:cNvSpPr txBox="1"/>
          <p:nvPr/>
        </p:nvSpPr>
        <p:spPr>
          <a:xfrm>
            <a:off x="7171816" y="3386351"/>
            <a:ext cx="4524883" cy="400110"/>
          </a:xfrm>
          <a:prstGeom prst="rect">
            <a:avLst/>
          </a:prstGeom>
          <a:noFill/>
          <a:ln w="38100">
            <a:noFill/>
          </a:ln>
        </p:spPr>
        <p:txBody>
          <a:bodyPr wrap="square" rtlCol="0">
            <a:spAutoFit/>
          </a:bodyPr>
          <a:lstStyle/>
          <a:p>
            <a:r>
              <a:rPr lang="es-EC" sz="2000" b="1" dirty="0"/>
              <a:t>V. Conclusiones y recomendaciones</a:t>
            </a:r>
          </a:p>
        </p:txBody>
      </p:sp>
      <p:sp>
        <p:nvSpPr>
          <p:cNvPr id="11" name="CuadroTexto 10"/>
          <p:cNvSpPr txBox="1"/>
          <p:nvPr/>
        </p:nvSpPr>
        <p:spPr>
          <a:xfrm>
            <a:off x="880794" y="4589327"/>
            <a:ext cx="5454782" cy="2308324"/>
          </a:xfrm>
          <a:prstGeom prst="rect">
            <a:avLst/>
          </a:prstGeom>
          <a:noFill/>
        </p:spPr>
        <p:txBody>
          <a:bodyPr wrap="square" rtlCol="0">
            <a:spAutoFit/>
          </a:bodyPr>
          <a:lstStyle/>
          <a:p>
            <a:pPr marL="457200" indent="-457200">
              <a:lnSpc>
                <a:spcPct val="150000"/>
              </a:lnSpc>
              <a:buFont typeface="+mj-lt"/>
              <a:buAutoNum type="arabicPeriod"/>
            </a:pPr>
            <a:r>
              <a:rPr lang="es-EC" sz="1600" dirty="0">
                <a:latin typeface="Times New Roman" panose="02020603050405020304" pitchFamily="18" charset="0"/>
                <a:cs typeface="Times New Roman" panose="02020603050405020304" pitchFamily="18" charset="0"/>
              </a:rPr>
              <a:t>Diseño del sistema agronómico</a:t>
            </a:r>
          </a:p>
          <a:p>
            <a:pPr marL="457200" indent="-457200">
              <a:lnSpc>
                <a:spcPct val="150000"/>
              </a:lnSpc>
              <a:buFont typeface="+mj-lt"/>
              <a:buAutoNum type="arabicPeriod"/>
            </a:pPr>
            <a:r>
              <a:rPr lang="es-EC" sz="1600" dirty="0">
                <a:latin typeface="Times New Roman" panose="02020603050405020304" pitchFamily="18" charset="0"/>
                <a:cs typeface="Times New Roman" panose="02020603050405020304" pitchFamily="18" charset="0"/>
              </a:rPr>
              <a:t>Diseño y creación de la estación meteorológica</a:t>
            </a:r>
          </a:p>
          <a:p>
            <a:pPr marL="457200" indent="-457200">
              <a:lnSpc>
                <a:spcPct val="150000"/>
              </a:lnSpc>
              <a:buFont typeface="+mj-lt"/>
              <a:buAutoNum type="arabicPeriod"/>
            </a:pPr>
            <a:r>
              <a:rPr lang="es-EC" sz="1600" dirty="0">
                <a:latin typeface="Times New Roman" panose="02020603050405020304" pitchFamily="18" charset="0"/>
                <a:cs typeface="Times New Roman" panose="02020603050405020304" pitchFamily="18" charset="0"/>
              </a:rPr>
              <a:t>Diseño del controlador de riego</a:t>
            </a:r>
          </a:p>
          <a:p>
            <a:pPr marL="457200" indent="-457200">
              <a:lnSpc>
                <a:spcPct val="150000"/>
              </a:lnSpc>
              <a:buFont typeface="+mj-lt"/>
              <a:buAutoNum type="arabicPeriod"/>
            </a:pPr>
            <a:r>
              <a:rPr lang="es-EC" sz="1600" dirty="0">
                <a:latin typeface="Times New Roman" panose="02020603050405020304" pitchFamily="18" charset="0"/>
                <a:cs typeface="Times New Roman" panose="02020603050405020304" pitchFamily="18" charset="0"/>
              </a:rPr>
              <a:t>Diseño de la interfaz gráfica</a:t>
            </a:r>
          </a:p>
          <a:p>
            <a:pPr marL="457200" indent="-457200">
              <a:lnSpc>
                <a:spcPct val="150000"/>
              </a:lnSpc>
              <a:buFont typeface="+mj-lt"/>
              <a:buAutoNum type="arabicPeriod"/>
            </a:pPr>
            <a:r>
              <a:rPr lang="es-EC" sz="1600" dirty="0">
                <a:latin typeface="Times New Roman" panose="02020603050405020304" pitchFamily="18" charset="0"/>
                <a:cs typeface="Times New Roman" panose="02020603050405020304" pitchFamily="18" charset="0"/>
              </a:rPr>
              <a:t>Implementación del sistema de irrigación inteligente</a:t>
            </a:r>
          </a:p>
          <a:p>
            <a:pPr marL="457200" indent="-457200">
              <a:lnSpc>
                <a:spcPct val="150000"/>
              </a:lnSpc>
              <a:buFont typeface="+mj-lt"/>
              <a:buAutoNum type="arabicPeriod"/>
            </a:pPr>
            <a:endParaRPr lang="es-EC" sz="1600" dirty="0">
              <a:latin typeface="Times New Roman" panose="02020603050405020304" pitchFamily="18" charset="0"/>
              <a:cs typeface="Times New Roman" panose="02020603050405020304" pitchFamily="18" charset="0"/>
            </a:endParaRPr>
          </a:p>
        </p:txBody>
      </p:sp>
      <p:sp>
        <p:nvSpPr>
          <p:cNvPr id="4" name="Rectángulo 3"/>
          <p:cNvSpPr/>
          <p:nvPr/>
        </p:nvSpPr>
        <p:spPr>
          <a:xfrm>
            <a:off x="6828916" y="2082702"/>
            <a:ext cx="6096000" cy="830997"/>
          </a:xfrm>
          <a:prstGeom prst="rect">
            <a:avLst/>
          </a:prstGeom>
        </p:spPr>
        <p:txBody>
          <a:bodyPr>
            <a:spAutoFit/>
          </a:bodyPr>
          <a:lstStyle/>
          <a:p>
            <a:pPr marL="457200" indent="-457200">
              <a:lnSpc>
                <a:spcPct val="150000"/>
              </a:lnSpc>
              <a:buFont typeface="+mj-lt"/>
              <a:buAutoNum type="arabicPeriod"/>
            </a:pPr>
            <a:r>
              <a:rPr lang="es-EC" sz="1600" dirty="0">
                <a:latin typeface="Times New Roman" panose="02020603050405020304" pitchFamily="18" charset="0"/>
                <a:cs typeface="Times New Roman" panose="02020603050405020304" pitchFamily="18" charset="0"/>
              </a:rPr>
              <a:t>Pruebas mediante simulaciones</a:t>
            </a:r>
          </a:p>
          <a:p>
            <a:pPr marL="457200" indent="-457200">
              <a:lnSpc>
                <a:spcPct val="150000"/>
              </a:lnSpc>
              <a:buFont typeface="+mj-lt"/>
              <a:buAutoNum type="arabicPeriod"/>
            </a:pPr>
            <a:r>
              <a:rPr lang="es-EC" sz="1600" dirty="0">
                <a:latin typeface="Times New Roman" panose="02020603050405020304" pitchFamily="18" charset="0"/>
                <a:cs typeface="Times New Roman" panose="02020603050405020304" pitchFamily="18" charset="0"/>
              </a:rPr>
              <a:t>Pruebas en entorno real</a:t>
            </a:r>
          </a:p>
        </p:txBody>
      </p:sp>
      <p:sp>
        <p:nvSpPr>
          <p:cNvPr id="5" name="Rectángulo 4"/>
          <p:cNvSpPr/>
          <p:nvPr/>
        </p:nvSpPr>
        <p:spPr>
          <a:xfrm>
            <a:off x="880795" y="2135474"/>
            <a:ext cx="6096000" cy="1200329"/>
          </a:xfrm>
          <a:prstGeom prst="rect">
            <a:avLst/>
          </a:prstGeom>
        </p:spPr>
        <p:txBody>
          <a:bodyPr>
            <a:spAutoFit/>
          </a:bodyPr>
          <a:lstStyle/>
          <a:p>
            <a:pPr marL="457200" indent="-457200">
              <a:lnSpc>
                <a:spcPct val="150000"/>
              </a:lnSpc>
              <a:buFont typeface="+mj-lt"/>
              <a:buAutoNum type="arabicPeriod"/>
            </a:pPr>
            <a:r>
              <a:rPr lang="es-EC" sz="1600" dirty="0">
                <a:latin typeface="Times New Roman" panose="02020603050405020304" pitchFamily="18" charset="0"/>
                <a:cs typeface="Times New Roman" panose="02020603050405020304" pitchFamily="18" charset="0"/>
              </a:rPr>
              <a:t>Antecedentes</a:t>
            </a:r>
          </a:p>
          <a:p>
            <a:pPr marL="457200" indent="-457200">
              <a:lnSpc>
                <a:spcPct val="150000"/>
              </a:lnSpc>
              <a:buFont typeface="+mj-lt"/>
              <a:buAutoNum type="arabicPeriod"/>
            </a:pPr>
            <a:r>
              <a:rPr lang="es-EC" sz="1600" dirty="0">
                <a:latin typeface="Times New Roman" panose="02020603050405020304" pitchFamily="18" charset="0"/>
                <a:cs typeface="Times New Roman" panose="02020603050405020304" pitchFamily="18" charset="0"/>
              </a:rPr>
              <a:t>Objetivos</a:t>
            </a:r>
          </a:p>
          <a:p>
            <a:pPr marL="457200" indent="-457200">
              <a:lnSpc>
                <a:spcPct val="150000"/>
              </a:lnSpc>
              <a:buFont typeface="+mj-lt"/>
              <a:buAutoNum type="arabicPeriod"/>
            </a:pPr>
            <a:endParaRPr lang="es-EC" sz="1600" dirty="0">
              <a:latin typeface="Times New Roman" panose="02020603050405020304" pitchFamily="18" charset="0"/>
              <a:cs typeface="Times New Roman" panose="02020603050405020304" pitchFamily="18" charset="0"/>
            </a:endParaRPr>
          </a:p>
        </p:txBody>
      </p:sp>
      <p:sp>
        <p:nvSpPr>
          <p:cNvPr id="15" name="CuadroTexto 14">
            <a:extLst>
              <a:ext uri="{FF2B5EF4-FFF2-40B4-BE49-F238E27FC236}">
                <a16:creationId xmlns:a16="http://schemas.microsoft.com/office/drawing/2014/main" id="{FDCB740B-56CC-4BF6-A4A7-679039FEFFCE}"/>
              </a:ext>
            </a:extLst>
          </p:cNvPr>
          <p:cNvSpPr txBox="1"/>
          <p:nvPr/>
        </p:nvSpPr>
        <p:spPr>
          <a:xfrm>
            <a:off x="880794" y="3168729"/>
            <a:ext cx="4524883" cy="400110"/>
          </a:xfrm>
          <a:prstGeom prst="rect">
            <a:avLst/>
          </a:prstGeom>
          <a:noFill/>
          <a:ln w="38100">
            <a:noFill/>
          </a:ln>
        </p:spPr>
        <p:txBody>
          <a:bodyPr wrap="square" rtlCol="0">
            <a:spAutoFit/>
          </a:bodyPr>
          <a:lstStyle/>
          <a:p>
            <a:r>
              <a:rPr lang="es-EC" sz="2000" b="1" dirty="0"/>
              <a:t>II. Marco teórico </a:t>
            </a:r>
          </a:p>
        </p:txBody>
      </p:sp>
    </p:spTree>
    <p:extLst>
      <p:ext uri="{BB962C8B-B14F-4D97-AF65-F5344CB8AC3E}">
        <p14:creationId xmlns:p14="http://schemas.microsoft.com/office/powerpoint/2010/main" val="3864826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15" name="18 Rectángulo"/>
          <p:cNvSpPr/>
          <p:nvPr/>
        </p:nvSpPr>
        <p:spPr bwMode="auto">
          <a:xfrm>
            <a:off x="2630109" y="-15498"/>
            <a:ext cx="3600000" cy="478800"/>
          </a:xfrm>
          <a:prstGeom prst="rect">
            <a:avLst/>
          </a:prstGeom>
          <a:solidFill>
            <a:schemeClr val="accent3">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2.- Diseño de la Interfaz gráfica</a:t>
            </a:r>
          </a:p>
        </p:txBody>
      </p:sp>
      <p:sp>
        <p:nvSpPr>
          <p:cNvPr id="20" name="CuadroTexto 19"/>
          <p:cNvSpPr txBox="1"/>
          <p:nvPr/>
        </p:nvSpPr>
        <p:spPr>
          <a:xfrm>
            <a:off x="442034" y="1598031"/>
            <a:ext cx="3655657" cy="646331"/>
          </a:xfrm>
          <a:prstGeom prst="rect">
            <a:avLst/>
          </a:prstGeom>
          <a:noFill/>
        </p:spPr>
        <p:txBody>
          <a:bodyPr wrap="square" rtlCol="0">
            <a:spAutoFit/>
          </a:bodyPr>
          <a:lstStyle/>
          <a:p>
            <a:pPr algn="ctr"/>
            <a:r>
              <a:rPr lang="es-EC" b="1" dirty="0">
                <a:effectLst>
                  <a:outerShdw blurRad="38100" dist="38100" dir="2700000" algn="tl">
                    <a:srgbClr val="000000">
                      <a:alpha val="43137"/>
                    </a:srgbClr>
                  </a:outerShdw>
                </a:effectLst>
              </a:rPr>
              <a:t>Hardware</a:t>
            </a:r>
          </a:p>
          <a:p>
            <a:pPr algn="ctr"/>
            <a:endParaRPr lang="es-EC" b="1" dirty="0"/>
          </a:p>
        </p:txBody>
      </p:sp>
      <p:sp>
        <p:nvSpPr>
          <p:cNvPr id="27"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 name="Rectángulo 1"/>
          <p:cNvSpPr/>
          <p:nvPr/>
        </p:nvSpPr>
        <p:spPr>
          <a:xfrm>
            <a:off x="949685" y="1985482"/>
            <a:ext cx="2640361" cy="3820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EC" sz="1400" dirty="0"/>
              <a:t>STM32F4 y computador</a:t>
            </a:r>
          </a:p>
        </p:txBody>
      </p:sp>
      <p:pic>
        <p:nvPicPr>
          <p:cNvPr id="19" name="Imagen 18">
            <a:extLst>
              <a:ext uri="{FF2B5EF4-FFF2-40B4-BE49-F238E27FC236}">
                <a16:creationId xmlns:a16="http://schemas.microsoft.com/office/drawing/2014/main" id="{9A236ABA-C87D-4239-AE10-205FB8DC0EF1}"/>
              </a:ext>
            </a:extLst>
          </p:cNvPr>
          <p:cNvPicPr/>
          <p:nvPr/>
        </p:nvPicPr>
        <p:blipFill>
          <a:blip r:embed="rId3"/>
          <a:stretch>
            <a:fillRect/>
          </a:stretch>
        </p:blipFill>
        <p:spPr>
          <a:xfrm>
            <a:off x="3786287" y="920595"/>
            <a:ext cx="7756355" cy="5466953"/>
          </a:xfrm>
          <a:prstGeom prst="rect">
            <a:avLst/>
          </a:prstGeom>
        </p:spPr>
      </p:pic>
      <p:sp>
        <p:nvSpPr>
          <p:cNvPr id="28" name="Rectángulo 27">
            <a:extLst>
              <a:ext uri="{FF2B5EF4-FFF2-40B4-BE49-F238E27FC236}">
                <a16:creationId xmlns:a16="http://schemas.microsoft.com/office/drawing/2014/main" id="{420888DD-24E9-4D91-8807-53E263300541}"/>
              </a:ext>
            </a:extLst>
          </p:cNvPr>
          <p:cNvSpPr/>
          <p:nvPr/>
        </p:nvSpPr>
        <p:spPr>
          <a:xfrm>
            <a:off x="949683" y="3294504"/>
            <a:ext cx="2640361" cy="3820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EC" sz="1400" dirty="0"/>
              <a:t>Mediante puerto serial</a:t>
            </a:r>
          </a:p>
        </p:txBody>
      </p:sp>
      <p:sp>
        <p:nvSpPr>
          <p:cNvPr id="30" name="CuadroTexto 29">
            <a:extLst>
              <a:ext uri="{FF2B5EF4-FFF2-40B4-BE49-F238E27FC236}">
                <a16:creationId xmlns:a16="http://schemas.microsoft.com/office/drawing/2014/main" id="{54D0E37C-7A64-461F-9484-D47156974D03}"/>
              </a:ext>
            </a:extLst>
          </p:cNvPr>
          <p:cNvSpPr txBox="1"/>
          <p:nvPr/>
        </p:nvSpPr>
        <p:spPr>
          <a:xfrm>
            <a:off x="442034" y="2876748"/>
            <a:ext cx="3655657" cy="646331"/>
          </a:xfrm>
          <a:prstGeom prst="rect">
            <a:avLst/>
          </a:prstGeom>
          <a:noFill/>
        </p:spPr>
        <p:txBody>
          <a:bodyPr wrap="square" rtlCol="0">
            <a:spAutoFit/>
          </a:bodyPr>
          <a:lstStyle/>
          <a:p>
            <a:pPr algn="ctr"/>
            <a:r>
              <a:rPr lang="es-EC" b="1" dirty="0">
                <a:effectLst>
                  <a:outerShdw blurRad="38100" dist="38100" dir="2700000" algn="tl">
                    <a:srgbClr val="000000">
                      <a:alpha val="43137"/>
                    </a:srgbClr>
                  </a:outerShdw>
                </a:effectLst>
              </a:rPr>
              <a:t>Comunicación</a:t>
            </a:r>
          </a:p>
          <a:p>
            <a:pPr algn="ctr"/>
            <a:endParaRPr lang="es-EC" b="1" dirty="0"/>
          </a:p>
        </p:txBody>
      </p:sp>
      <p:sp>
        <p:nvSpPr>
          <p:cNvPr id="31" name="Rectángulo 30">
            <a:extLst>
              <a:ext uri="{FF2B5EF4-FFF2-40B4-BE49-F238E27FC236}">
                <a16:creationId xmlns:a16="http://schemas.microsoft.com/office/drawing/2014/main" id="{02818489-C054-4F36-85BD-865D5EE6BBE6}"/>
              </a:ext>
            </a:extLst>
          </p:cNvPr>
          <p:cNvSpPr/>
          <p:nvPr/>
        </p:nvSpPr>
        <p:spPr>
          <a:xfrm>
            <a:off x="949683" y="4675816"/>
            <a:ext cx="2640361"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EC" sz="1400" dirty="0"/>
              <a:t>Matlab</a:t>
            </a:r>
          </a:p>
          <a:p>
            <a:pPr marL="285750" indent="-285750">
              <a:lnSpc>
                <a:spcPct val="150000"/>
              </a:lnSpc>
              <a:buFont typeface="Arial" panose="020B0604020202020204" pitchFamily="34" charset="0"/>
              <a:buChar char="•"/>
            </a:pPr>
            <a:r>
              <a:rPr lang="es-EC" sz="1400" dirty="0"/>
              <a:t>Máscaras de </a:t>
            </a:r>
            <a:r>
              <a:rPr lang="es-EC" sz="1400" dirty="0" err="1"/>
              <a:t>Simulink</a:t>
            </a:r>
            <a:endParaRPr lang="es-EC" sz="1400" dirty="0"/>
          </a:p>
        </p:txBody>
      </p:sp>
      <p:sp>
        <p:nvSpPr>
          <p:cNvPr id="32" name="CuadroTexto 31">
            <a:extLst>
              <a:ext uri="{FF2B5EF4-FFF2-40B4-BE49-F238E27FC236}">
                <a16:creationId xmlns:a16="http://schemas.microsoft.com/office/drawing/2014/main" id="{B9832A99-FE58-4397-83D9-43E31431304A}"/>
              </a:ext>
            </a:extLst>
          </p:cNvPr>
          <p:cNvSpPr txBox="1"/>
          <p:nvPr/>
        </p:nvSpPr>
        <p:spPr>
          <a:xfrm>
            <a:off x="286332" y="4268695"/>
            <a:ext cx="3655657" cy="646331"/>
          </a:xfrm>
          <a:prstGeom prst="rect">
            <a:avLst/>
          </a:prstGeom>
          <a:noFill/>
        </p:spPr>
        <p:txBody>
          <a:bodyPr wrap="square" rtlCol="0">
            <a:spAutoFit/>
          </a:bodyPr>
          <a:lstStyle/>
          <a:p>
            <a:pPr algn="ctr"/>
            <a:r>
              <a:rPr lang="es-EC" b="1" dirty="0">
                <a:effectLst>
                  <a:outerShdw blurRad="38100" dist="38100" dir="2700000" algn="tl">
                    <a:srgbClr val="000000">
                      <a:alpha val="43137"/>
                    </a:srgbClr>
                  </a:outerShdw>
                </a:effectLst>
              </a:rPr>
              <a:t>Software</a:t>
            </a:r>
          </a:p>
          <a:p>
            <a:pPr algn="ctr"/>
            <a:endParaRPr lang="es-EC" b="1" dirty="0"/>
          </a:p>
        </p:txBody>
      </p:sp>
    </p:spTree>
    <p:extLst>
      <p:ext uri="{BB962C8B-B14F-4D97-AF65-F5344CB8AC3E}">
        <p14:creationId xmlns:p14="http://schemas.microsoft.com/office/powerpoint/2010/main" val="1775122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211492" y="6406563"/>
            <a:ext cx="2743200" cy="365125"/>
          </a:xfrm>
        </p:spPr>
        <p:txBody>
          <a:bodyPr/>
          <a:lstStyle/>
          <a:p>
            <a:pPr>
              <a:defRPr/>
            </a:pPr>
            <a:fld id="{E8D88C74-0DDE-8F40-A44E-D6CE8BB2242F}" type="slidenum">
              <a:rPr lang="es-ES" smtClean="0"/>
              <a:pPr>
                <a:defRPr/>
              </a:pPr>
              <a:t>21</a:t>
            </a:fld>
            <a:endParaRPr lang="es-ES" sz="1600">
              <a:solidFill>
                <a:srgbClr val="888888"/>
              </a:solidFill>
            </a:endParaRPr>
          </a:p>
        </p:txBody>
      </p:sp>
      <p:sp>
        <p:nvSpPr>
          <p:cNvPr id="21" name="18 Rectángulo"/>
          <p:cNvSpPr/>
          <p:nvPr/>
        </p:nvSpPr>
        <p:spPr bwMode="auto">
          <a:xfrm>
            <a:off x="2663273" y="-11347"/>
            <a:ext cx="3600000"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3.- Implementación del sistema</a:t>
            </a:r>
          </a:p>
        </p:txBody>
      </p:sp>
      <p:sp>
        <p:nvSpPr>
          <p:cNvPr id="24"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8" name="Rectángulo 27"/>
          <p:cNvSpPr/>
          <p:nvPr/>
        </p:nvSpPr>
        <p:spPr>
          <a:xfrm>
            <a:off x="6263273" y="-3587"/>
            <a:ext cx="3384287"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Elementos de riego</a:t>
            </a:r>
          </a:p>
        </p:txBody>
      </p:sp>
      <p:sp>
        <p:nvSpPr>
          <p:cNvPr id="25" name="CuadroTexto 24">
            <a:extLst>
              <a:ext uri="{FF2B5EF4-FFF2-40B4-BE49-F238E27FC236}">
                <a16:creationId xmlns:a16="http://schemas.microsoft.com/office/drawing/2014/main" id="{54BE8034-6DA8-4F05-A905-BEC78C786BFB}"/>
              </a:ext>
            </a:extLst>
          </p:cNvPr>
          <p:cNvSpPr txBox="1"/>
          <p:nvPr/>
        </p:nvSpPr>
        <p:spPr>
          <a:xfrm>
            <a:off x="-249297" y="1530732"/>
            <a:ext cx="3655657" cy="615553"/>
          </a:xfrm>
          <a:prstGeom prst="rect">
            <a:avLst/>
          </a:prstGeom>
          <a:noFill/>
        </p:spPr>
        <p:txBody>
          <a:bodyPr wrap="square" rtlCol="0">
            <a:spAutoFit/>
          </a:bodyPr>
          <a:lstStyle/>
          <a:p>
            <a:pPr algn="ctr"/>
            <a:r>
              <a:rPr lang="es-EC" b="1" dirty="0">
                <a:effectLst>
                  <a:outerShdw blurRad="38100" dist="38100" dir="2700000" algn="tl">
                    <a:srgbClr val="000000">
                      <a:alpha val="43137"/>
                    </a:srgbClr>
                  </a:outerShdw>
                </a:effectLst>
              </a:rPr>
              <a:t>Cabezal de riego</a:t>
            </a:r>
          </a:p>
          <a:p>
            <a:pPr algn="ctr"/>
            <a:endParaRPr lang="es-EC" sz="1600" b="1" dirty="0"/>
          </a:p>
        </p:txBody>
      </p:sp>
      <p:pic>
        <p:nvPicPr>
          <p:cNvPr id="26" name="Imagen 25">
            <a:extLst>
              <a:ext uri="{FF2B5EF4-FFF2-40B4-BE49-F238E27FC236}">
                <a16:creationId xmlns:a16="http://schemas.microsoft.com/office/drawing/2014/main" id="{E61484E2-9419-4490-872E-5CE8B307295B}"/>
              </a:ext>
            </a:extLst>
          </p:cNvPr>
          <p:cNvPicPr/>
          <p:nvPr/>
        </p:nvPicPr>
        <p:blipFill>
          <a:blip r:embed="rId3"/>
          <a:stretch>
            <a:fillRect/>
          </a:stretch>
        </p:blipFill>
        <p:spPr>
          <a:xfrm>
            <a:off x="450558" y="2083721"/>
            <a:ext cx="2557475" cy="2233659"/>
          </a:xfrm>
          <a:prstGeom prst="rect">
            <a:avLst/>
          </a:prstGeom>
          <a:ln>
            <a:noFill/>
          </a:ln>
          <a:effectLst>
            <a:outerShdw blurRad="292100" dist="139700" dir="2700000" algn="tl" rotWithShape="0">
              <a:srgbClr val="333333">
                <a:alpha val="65000"/>
              </a:srgbClr>
            </a:outerShdw>
          </a:effectLst>
        </p:spPr>
      </p:pic>
      <p:sp>
        <p:nvSpPr>
          <p:cNvPr id="30" name="CuadroTexto 29">
            <a:extLst>
              <a:ext uri="{FF2B5EF4-FFF2-40B4-BE49-F238E27FC236}">
                <a16:creationId xmlns:a16="http://schemas.microsoft.com/office/drawing/2014/main" id="{BDBE7D6F-90C4-45E2-ABCA-A58C61B2CB2D}"/>
              </a:ext>
            </a:extLst>
          </p:cNvPr>
          <p:cNvSpPr txBox="1"/>
          <p:nvPr/>
        </p:nvSpPr>
        <p:spPr>
          <a:xfrm>
            <a:off x="4150679" y="599300"/>
            <a:ext cx="3655657" cy="615553"/>
          </a:xfrm>
          <a:prstGeom prst="rect">
            <a:avLst/>
          </a:prstGeom>
          <a:noFill/>
        </p:spPr>
        <p:txBody>
          <a:bodyPr wrap="square" rtlCol="0">
            <a:spAutoFit/>
          </a:bodyPr>
          <a:lstStyle/>
          <a:p>
            <a:pPr algn="ctr"/>
            <a:r>
              <a:rPr lang="es-EC" b="1" dirty="0">
                <a:effectLst>
                  <a:outerShdw blurRad="38100" dist="38100" dir="2700000" algn="tl">
                    <a:srgbClr val="000000">
                      <a:alpha val="43137"/>
                    </a:srgbClr>
                  </a:outerShdw>
                </a:effectLst>
              </a:rPr>
              <a:t>Red de conducción y distribución</a:t>
            </a:r>
          </a:p>
          <a:p>
            <a:pPr algn="ctr"/>
            <a:endParaRPr lang="es-EC" sz="1600" b="1" dirty="0">
              <a:effectLst>
                <a:outerShdw blurRad="38100" dist="38100" dir="2700000" algn="tl">
                  <a:srgbClr val="000000">
                    <a:alpha val="43137"/>
                  </a:srgbClr>
                </a:outerShdw>
              </a:effectLst>
            </a:endParaRPr>
          </a:p>
        </p:txBody>
      </p:sp>
      <p:pic>
        <p:nvPicPr>
          <p:cNvPr id="32" name="Imagen 31">
            <a:extLst>
              <a:ext uri="{FF2B5EF4-FFF2-40B4-BE49-F238E27FC236}">
                <a16:creationId xmlns:a16="http://schemas.microsoft.com/office/drawing/2014/main" id="{0B6BEC3E-3667-4E1F-B417-5CF1A154E394}"/>
              </a:ext>
            </a:extLst>
          </p:cNvPr>
          <p:cNvPicPr/>
          <p:nvPr/>
        </p:nvPicPr>
        <p:blipFill>
          <a:blip r:embed="rId4"/>
          <a:stretch>
            <a:fillRect/>
          </a:stretch>
        </p:blipFill>
        <p:spPr>
          <a:xfrm>
            <a:off x="4580904" y="1070041"/>
            <a:ext cx="2755706" cy="1732383"/>
          </a:xfrm>
          <a:prstGeom prst="rect">
            <a:avLst/>
          </a:prstGeom>
          <a:ln>
            <a:noFill/>
          </a:ln>
          <a:effectLst>
            <a:outerShdw blurRad="292100" dist="139700" dir="2700000" algn="tl" rotWithShape="0">
              <a:srgbClr val="333333">
                <a:alpha val="65000"/>
              </a:srgbClr>
            </a:outerShdw>
          </a:effectLst>
        </p:spPr>
      </p:pic>
      <p:pic>
        <p:nvPicPr>
          <p:cNvPr id="33" name="Imagen 32">
            <a:extLst>
              <a:ext uri="{FF2B5EF4-FFF2-40B4-BE49-F238E27FC236}">
                <a16:creationId xmlns:a16="http://schemas.microsoft.com/office/drawing/2014/main" id="{2B829A29-C4F7-4964-AB62-6BDF46CD01C1}"/>
              </a:ext>
            </a:extLst>
          </p:cNvPr>
          <p:cNvPicPr/>
          <p:nvPr/>
        </p:nvPicPr>
        <p:blipFill rotWithShape="1">
          <a:blip r:embed="rId5"/>
          <a:srcRect t="7362" b="22564"/>
          <a:stretch/>
        </p:blipFill>
        <p:spPr>
          <a:xfrm>
            <a:off x="4699769" y="2902778"/>
            <a:ext cx="2557475" cy="2002169"/>
          </a:xfrm>
          <a:prstGeom prst="rect">
            <a:avLst/>
          </a:prstGeom>
          <a:ln>
            <a:noFill/>
          </a:ln>
          <a:effectLst>
            <a:outerShdw blurRad="292100" dist="139700" dir="2700000" algn="tl" rotWithShape="0">
              <a:srgbClr val="333333">
                <a:alpha val="65000"/>
              </a:srgbClr>
            </a:outerShdw>
          </a:effectLst>
        </p:spPr>
      </p:pic>
      <p:sp>
        <p:nvSpPr>
          <p:cNvPr id="34" name="CuadroTexto 33">
            <a:extLst>
              <a:ext uri="{FF2B5EF4-FFF2-40B4-BE49-F238E27FC236}">
                <a16:creationId xmlns:a16="http://schemas.microsoft.com/office/drawing/2014/main" id="{7326443D-3370-4BC2-9BA9-7BED5D444571}"/>
              </a:ext>
            </a:extLst>
          </p:cNvPr>
          <p:cNvSpPr txBox="1"/>
          <p:nvPr/>
        </p:nvSpPr>
        <p:spPr>
          <a:xfrm>
            <a:off x="8511154" y="1018858"/>
            <a:ext cx="3655657" cy="615553"/>
          </a:xfrm>
          <a:prstGeom prst="rect">
            <a:avLst/>
          </a:prstGeom>
          <a:noFill/>
        </p:spPr>
        <p:txBody>
          <a:bodyPr wrap="square" rtlCol="0">
            <a:spAutoFit/>
          </a:bodyPr>
          <a:lstStyle/>
          <a:p>
            <a:pPr algn="ctr"/>
            <a:r>
              <a:rPr lang="es-EC" b="1" dirty="0">
                <a:effectLst>
                  <a:outerShdw blurRad="38100" dist="38100" dir="2700000" algn="tl">
                    <a:srgbClr val="000000">
                      <a:alpha val="43137"/>
                    </a:srgbClr>
                  </a:outerShdw>
                </a:effectLst>
              </a:rPr>
              <a:t>Emisores</a:t>
            </a:r>
          </a:p>
          <a:p>
            <a:pPr algn="ctr"/>
            <a:endParaRPr lang="es-EC" sz="1600" b="1" dirty="0">
              <a:effectLst>
                <a:outerShdw blurRad="38100" dist="38100" dir="2700000" algn="tl">
                  <a:srgbClr val="000000">
                    <a:alpha val="43137"/>
                  </a:srgbClr>
                </a:outerShdw>
              </a:effectLst>
            </a:endParaRPr>
          </a:p>
        </p:txBody>
      </p:sp>
      <p:pic>
        <p:nvPicPr>
          <p:cNvPr id="35" name="Imagen 34">
            <a:extLst>
              <a:ext uri="{FF2B5EF4-FFF2-40B4-BE49-F238E27FC236}">
                <a16:creationId xmlns:a16="http://schemas.microsoft.com/office/drawing/2014/main" id="{EF445715-E687-47A0-A46C-D0FE3F13630D}"/>
              </a:ext>
            </a:extLst>
          </p:cNvPr>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9393052" y="3572561"/>
            <a:ext cx="2182446" cy="1436719"/>
          </a:xfrm>
          <a:prstGeom prst="rect">
            <a:avLst/>
          </a:prstGeom>
          <a:ln>
            <a:noFill/>
          </a:ln>
          <a:effectLst>
            <a:outerShdw blurRad="292100" dist="139700" dir="2700000" algn="tl" rotWithShape="0">
              <a:srgbClr val="333333">
                <a:alpha val="65000"/>
              </a:srgbClr>
            </a:outerShdw>
          </a:effectLst>
        </p:spPr>
      </p:pic>
      <p:pic>
        <p:nvPicPr>
          <p:cNvPr id="36" name="Imagen 35">
            <a:extLst>
              <a:ext uri="{FF2B5EF4-FFF2-40B4-BE49-F238E27FC236}">
                <a16:creationId xmlns:a16="http://schemas.microsoft.com/office/drawing/2014/main" id="{EC2214AB-41C6-4747-9A4E-15FA62F0358C}"/>
              </a:ext>
            </a:extLst>
          </p:cNvPr>
          <p:cNvPicPr/>
          <p:nvPr/>
        </p:nvPicPr>
        <p:blipFill rotWithShape="1">
          <a:blip r:embed="rId8"/>
          <a:srcRect t="22363" r="981"/>
          <a:stretch/>
        </p:blipFill>
        <p:spPr bwMode="auto">
          <a:xfrm>
            <a:off x="9196361" y="1544263"/>
            <a:ext cx="2514334" cy="189316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37" name="CuadroTexto 36">
            <a:extLst>
              <a:ext uri="{FF2B5EF4-FFF2-40B4-BE49-F238E27FC236}">
                <a16:creationId xmlns:a16="http://schemas.microsoft.com/office/drawing/2014/main" id="{FBFA2820-0673-445B-B4BE-F9076E36EBF2}"/>
              </a:ext>
            </a:extLst>
          </p:cNvPr>
          <p:cNvSpPr txBox="1"/>
          <p:nvPr/>
        </p:nvSpPr>
        <p:spPr>
          <a:xfrm>
            <a:off x="608321" y="4642345"/>
            <a:ext cx="2935257" cy="2062103"/>
          </a:xfrm>
          <a:prstGeom prst="rect">
            <a:avLst/>
          </a:prstGeom>
          <a:noFill/>
        </p:spPr>
        <p:txBody>
          <a:bodyPr wrap="square" rtlCol="0">
            <a:spAutoFit/>
          </a:bodyPr>
          <a:lstStyle/>
          <a:p>
            <a:pPr marL="285750" indent="-285750">
              <a:buFont typeface="Arial" panose="020B0604020202020204" pitchFamily="34" charset="0"/>
              <a:buChar char="•"/>
            </a:pPr>
            <a:r>
              <a:rPr lang="es-EC" sz="1600" dirty="0"/>
              <a:t>Fuente de agua</a:t>
            </a:r>
          </a:p>
          <a:p>
            <a:pPr marL="285750" indent="-285750">
              <a:buFont typeface="Arial" panose="020B0604020202020204" pitchFamily="34" charset="0"/>
              <a:buChar char="•"/>
            </a:pPr>
            <a:r>
              <a:rPr lang="es-EC" sz="1600" dirty="0"/>
              <a:t>Válvula antirretorno</a:t>
            </a:r>
          </a:p>
          <a:p>
            <a:pPr marL="285750" indent="-285750">
              <a:buFont typeface="Arial" panose="020B0604020202020204" pitchFamily="34" charset="0"/>
              <a:buChar char="•"/>
            </a:pPr>
            <a:r>
              <a:rPr lang="es-EC" sz="1600" dirty="0"/>
              <a:t>Bomba de agua</a:t>
            </a:r>
          </a:p>
          <a:p>
            <a:pPr marL="285750" indent="-285750">
              <a:buFont typeface="Arial" panose="020B0604020202020204" pitchFamily="34" charset="0"/>
              <a:buChar char="•"/>
            </a:pPr>
            <a:r>
              <a:rPr lang="es-EC" sz="1600" dirty="0"/>
              <a:t>Tanque hidroneumático</a:t>
            </a:r>
          </a:p>
          <a:p>
            <a:pPr marL="285750" indent="-285750">
              <a:buFont typeface="Arial" panose="020B0604020202020204" pitchFamily="34" charset="0"/>
              <a:buChar char="•"/>
            </a:pPr>
            <a:r>
              <a:rPr lang="es-EC" sz="1600" dirty="0" err="1"/>
              <a:t>Switch</a:t>
            </a:r>
            <a:r>
              <a:rPr lang="es-EC" sz="1600" dirty="0"/>
              <a:t> de presión</a:t>
            </a:r>
          </a:p>
          <a:p>
            <a:pPr marL="285750" indent="-285750">
              <a:buFont typeface="Arial" panose="020B0604020202020204" pitchFamily="34" charset="0"/>
              <a:buChar char="•"/>
            </a:pPr>
            <a:r>
              <a:rPr lang="es-EC" sz="1600" dirty="0"/>
              <a:t>Electroválvula</a:t>
            </a:r>
          </a:p>
          <a:p>
            <a:pPr marL="285750" indent="-285750">
              <a:buFont typeface="Arial" panose="020B0604020202020204" pitchFamily="34" charset="0"/>
              <a:buChar char="•"/>
            </a:pPr>
            <a:r>
              <a:rPr lang="es-EC" sz="1600" dirty="0"/>
              <a:t>Filtro</a:t>
            </a:r>
          </a:p>
          <a:p>
            <a:pPr marL="285750" indent="-285750">
              <a:buFont typeface="Arial" panose="020B0604020202020204" pitchFamily="34" charset="0"/>
              <a:buChar char="•"/>
            </a:pPr>
            <a:endParaRPr lang="es-EC" sz="1600" dirty="0"/>
          </a:p>
        </p:txBody>
      </p:sp>
      <p:sp>
        <p:nvSpPr>
          <p:cNvPr id="38" name="CuadroTexto 37">
            <a:extLst>
              <a:ext uri="{FF2B5EF4-FFF2-40B4-BE49-F238E27FC236}">
                <a16:creationId xmlns:a16="http://schemas.microsoft.com/office/drawing/2014/main" id="{02016412-6D3D-4FD1-B82B-9F3AF09B191F}"/>
              </a:ext>
            </a:extLst>
          </p:cNvPr>
          <p:cNvSpPr txBox="1"/>
          <p:nvPr/>
        </p:nvSpPr>
        <p:spPr>
          <a:xfrm>
            <a:off x="5142243" y="5105654"/>
            <a:ext cx="2935257" cy="1569660"/>
          </a:xfrm>
          <a:prstGeom prst="rect">
            <a:avLst/>
          </a:prstGeom>
          <a:noFill/>
        </p:spPr>
        <p:txBody>
          <a:bodyPr wrap="square" rtlCol="0">
            <a:spAutoFit/>
          </a:bodyPr>
          <a:lstStyle/>
          <a:p>
            <a:pPr marL="285750" indent="-285750">
              <a:buFont typeface="Arial" panose="020B0604020202020204" pitchFamily="34" charset="0"/>
              <a:buChar char="•"/>
            </a:pPr>
            <a:r>
              <a:rPr lang="es-EC" sz="1600" dirty="0"/>
              <a:t>Tubos </a:t>
            </a:r>
          </a:p>
          <a:p>
            <a:pPr marL="285750" indent="-285750">
              <a:buFont typeface="Arial" panose="020B0604020202020204" pitchFamily="34" charset="0"/>
              <a:buChar char="•"/>
            </a:pPr>
            <a:r>
              <a:rPr lang="es-EC" sz="1600" dirty="0"/>
              <a:t>Codos</a:t>
            </a:r>
          </a:p>
          <a:p>
            <a:pPr marL="285750" indent="-285750">
              <a:buFont typeface="Arial" panose="020B0604020202020204" pitchFamily="34" charset="0"/>
              <a:buChar char="•"/>
            </a:pPr>
            <a:r>
              <a:rPr lang="es-EC" sz="1600" dirty="0"/>
              <a:t>Mangueras</a:t>
            </a:r>
          </a:p>
          <a:p>
            <a:pPr marL="285750" indent="-285750">
              <a:buFont typeface="Arial" panose="020B0604020202020204" pitchFamily="34" charset="0"/>
              <a:buChar char="•"/>
            </a:pPr>
            <a:r>
              <a:rPr lang="es-EC" sz="1600" dirty="0"/>
              <a:t>Conectores</a:t>
            </a:r>
          </a:p>
          <a:p>
            <a:pPr marL="285750" indent="-285750">
              <a:buFont typeface="Arial" panose="020B0604020202020204" pitchFamily="34" charset="0"/>
              <a:buChar char="•"/>
            </a:pPr>
            <a:r>
              <a:rPr lang="es-EC" sz="1600" dirty="0"/>
              <a:t>Iniciales y finales</a:t>
            </a:r>
          </a:p>
          <a:p>
            <a:pPr marL="285750" indent="-285750">
              <a:buFont typeface="Arial" panose="020B0604020202020204" pitchFamily="34" charset="0"/>
              <a:buChar char="•"/>
            </a:pPr>
            <a:endParaRPr lang="es-EC" sz="1600" dirty="0"/>
          </a:p>
        </p:txBody>
      </p:sp>
      <p:sp>
        <p:nvSpPr>
          <p:cNvPr id="39" name="CuadroTexto 38">
            <a:extLst>
              <a:ext uri="{FF2B5EF4-FFF2-40B4-BE49-F238E27FC236}">
                <a16:creationId xmlns:a16="http://schemas.microsoft.com/office/drawing/2014/main" id="{D47685B8-8B8B-4C55-B6BA-CD57AB984511}"/>
              </a:ext>
            </a:extLst>
          </p:cNvPr>
          <p:cNvSpPr txBox="1"/>
          <p:nvPr/>
        </p:nvSpPr>
        <p:spPr>
          <a:xfrm>
            <a:off x="9019435" y="5351875"/>
            <a:ext cx="2935257" cy="1077218"/>
          </a:xfrm>
          <a:prstGeom prst="rect">
            <a:avLst/>
          </a:prstGeom>
          <a:noFill/>
        </p:spPr>
        <p:txBody>
          <a:bodyPr wrap="square" rtlCol="0">
            <a:spAutoFit/>
          </a:bodyPr>
          <a:lstStyle/>
          <a:p>
            <a:pPr marL="285750" indent="-285750">
              <a:buFont typeface="Arial" panose="020B0604020202020204" pitchFamily="34" charset="0"/>
              <a:buChar char="•"/>
            </a:pPr>
            <a:r>
              <a:rPr lang="es-EC" sz="1600" dirty="0"/>
              <a:t>Manguera de goteo </a:t>
            </a:r>
          </a:p>
          <a:p>
            <a:pPr marL="285750" indent="-285750">
              <a:buFont typeface="Arial" panose="020B0604020202020204" pitchFamily="34" charset="0"/>
              <a:buChar char="•"/>
            </a:pPr>
            <a:r>
              <a:rPr lang="es-EC" sz="1600" dirty="0"/>
              <a:t>Conectores</a:t>
            </a:r>
          </a:p>
          <a:p>
            <a:pPr marL="285750" indent="-285750">
              <a:buFont typeface="Arial" panose="020B0604020202020204" pitchFamily="34" charset="0"/>
              <a:buChar char="•"/>
            </a:pPr>
            <a:r>
              <a:rPr lang="es-EC" sz="1600" dirty="0"/>
              <a:t>Iniciales y finales</a:t>
            </a:r>
          </a:p>
          <a:p>
            <a:pPr marL="285750" indent="-285750">
              <a:buFont typeface="Arial" panose="020B0604020202020204" pitchFamily="34" charset="0"/>
              <a:buChar char="•"/>
            </a:pPr>
            <a:endParaRPr lang="es-EC" sz="1600" dirty="0"/>
          </a:p>
        </p:txBody>
      </p:sp>
    </p:spTree>
    <p:extLst>
      <p:ext uri="{BB962C8B-B14F-4D97-AF65-F5344CB8AC3E}">
        <p14:creationId xmlns:p14="http://schemas.microsoft.com/office/powerpoint/2010/main" val="213292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08136" y="6345125"/>
            <a:ext cx="2743200" cy="365125"/>
          </a:xfrm>
        </p:spPr>
        <p:txBody>
          <a:bodyPr/>
          <a:lstStyle/>
          <a:p>
            <a:pPr>
              <a:defRPr/>
            </a:pPr>
            <a:fld id="{E8D88C74-0DDE-8F40-A44E-D6CE8BB2242F}" type="slidenum">
              <a:rPr lang="es-ES" smtClean="0"/>
              <a:pPr>
                <a:defRPr/>
              </a:pPr>
              <a:t>22</a:t>
            </a:fld>
            <a:endParaRPr lang="es-ES" sz="1600">
              <a:solidFill>
                <a:srgbClr val="888888"/>
              </a:solidFill>
            </a:endParaRPr>
          </a:p>
        </p:txBody>
      </p:sp>
      <p:sp>
        <p:nvSpPr>
          <p:cNvPr id="21" name="18 Rectángulo"/>
          <p:cNvSpPr/>
          <p:nvPr/>
        </p:nvSpPr>
        <p:spPr bwMode="auto">
          <a:xfrm>
            <a:off x="2663273" y="-11347"/>
            <a:ext cx="3600000"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3.- Implementación del sistema</a:t>
            </a:r>
          </a:p>
        </p:txBody>
      </p:sp>
      <p:sp>
        <p:nvSpPr>
          <p:cNvPr id="23"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5" name="Rectángulo 24"/>
          <p:cNvSpPr/>
          <p:nvPr/>
        </p:nvSpPr>
        <p:spPr>
          <a:xfrm>
            <a:off x="6263273" y="-3587"/>
            <a:ext cx="3384287"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Sensores de campo</a:t>
            </a:r>
          </a:p>
        </p:txBody>
      </p:sp>
      <p:sp>
        <p:nvSpPr>
          <p:cNvPr id="19" name="CuadroTexto 18">
            <a:extLst>
              <a:ext uri="{FF2B5EF4-FFF2-40B4-BE49-F238E27FC236}">
                <a16:creationId xmlns:a16="http://schemas.microsoft.com/office/drawing/2014/main" id="{FC1CCD06-72F7-45EC-939A-EC2041DA54BA}"/>
              </a:ext>
            </a:extLst>
          </p:cNvPr>
          <p:cNvSpPr txBox="1"/>
          <p:nvPr/>
        </p:nvSpPr>
        <p:spPr>
          <a:xfrm>
            <a:off x="822381" y="1179391"/>
            <a:ext cx="3655657" cy="615553"/>
          </a:xfrm>
          <a:prstGeom prst="rect">
            <a:avLst/>
          </a:prstGeom>
          <a:noFill/>
        </p:spPr>
        <p:txBody>
          <a:bodyPr wrap="square" rtlCol="0">
            <a:spAutoFit/>
          </a:bodyPr>
          <a:lstStyle/>
          <a:p>
            <a:pPr algn="ctr"/>
            <a:r>
              <a:rPr lang="es-EC" b="1" dirty="0">
                <a:effectLst>
                  <a:outerShdw blurRad="38100" dist="38100" dir="2700000" algn="tl">
                    <a:srgbClr val="000000">
                      <a:alpha val="43137"/>
                    </a:srgbClr>
                  </a:outerShdw>
                </a:effectLst>
              </a:rPr>
              <a:t>Sensor de humedad del suelo</a:t>
            </a:r>
          </a:p>
          <a:p>
            <a:pPr algn="ctr"/>
            <a:endParaRPr lang="es-EC" sz="1600" b="1" dirty="0"/>
          </a:p>
        </p:txBody>
      </p:sp>
      <p:sp>
        <p:nvSpPr>
          <p:cNvPr id="26" name="CuadroTexto 25">
            <a:extLst>
              <a:ext uri="{FF2B5EF4-FFF2-40B4-BE49-F238E27FC236}">
                <a16:creationId xmlns:a16="http://schemas.microsoft.com/office/drawing/2014/main" id="{0899FE5C-7613-45B4-A8AC-FCA2116C324C}"/>
              </a:ext>
            </a:extLst>
          </p:cNvPr>
          <p:cNvSpPr txBox="1"/>
          <p:nvPr/>
        </p:nvSpPr>
        <p:spPr>
          <a:xfrm>
            <a:off x="6415995" y="1206388"/>
            <a:ext cx="3655657" cy="615553"/>
          </a:xfrm>
          <a:prstGeom prst="rect">
            <a:avLst/>
          </a:prstGeom>
          <a:noFill/>
        </p:spPr>
        <p:txBody>
          <a:bodyPr wrap="square" rtlCol="0">
            <a:spAutoFit/>
          </a:bodyPr>
          <a:lstStyle/>
          <a:p>
            <a:pPr algn="ctr"/>
            <a:r>
              <a:rPr lang="es-EC" b="1" dirty="0">
                <a:effectLst>
                  <a:outerShdw blurRad="38100" dist="38100" dir="2700000" algn="tl">
                    <a:srgbClr val="000000">
                      <a:alpha val="43137"/>
                    </a:srgbClr>
                  </a:outerShdw>
                </a:effectLst>
              </a:rPr>
              <a:t>Sensor de lluvia</a:t>
            </a:r>
          </a:p>
          <a:p>
            <a:pPr algn="ctr"/>
            <a:endParaRPr lang="es-EC" sz="1600" b="1" dirty="0"/>
          </a:p>
        </p:txBody>
      </p:sp>
      <p:pic>
        <p:nvPicPr>
          <p:cNvPr id="27" name="Imagen 26">
            <a:extLst>
              <a:ext uri="{FF2B5EF4-FFF2-40B4-BE49-F238E27FC236}">
                <a16:creationId xmlns:a16="http://schemas.microsoft.com/office/drawing/2014/main" id="{FA674C79-2AB9-4340-9DB4-8DEB81D7834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683" y="2909963"/>
            <a:ext cx="4413926" cy="3352908"/>
          </a:xfrm>
          <a:prstGeom prst="rect">
            <a:avLst/>
          </a:prstGeom>
          <a:noFill/>
          <a:ln>
            <a:noFill/>
          </a:ln>
        </p:spPr>
      </p:pic>
      <p:sp>
        <p:nvSpPr>
          <p:cNvPr id="28" name="CuadroTexto 27">
            <a:extLst>
              <a:ext uri="{FF2B5EF4-FFF2-40B4-BE49-F238E27FC236}">
                <a16:creationId xmlns:a16="http://schemas.microsoft.com/office/drawing/2014/main" id="{26916B3D-DDB8-46E8-A409-62D88E5BC3D9}"/>
              </a:ext>
            </a:extLst>
          </p:cNvPr>
          <p:cNvSpPr txBox="1"/>
          <p:nvPr/>
        </p:nvSpPr>
        <p:spPr>
          <a:xfrm>
            <a:off x="1197770" y="1807557"/>
            <a:ext cx="3265503"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s-EC" sz="1600" dirty="0"/>
              <a:t>A 40 cm de la superficie</a:t>
            </a:r>
          </a:p>
          <a:p>
            <a:pPr marL="285750" indent="-285750">
              <a:buFont typeface="Arial" panose="020B0604020202020204" pitchFamily="34" charset="0"/>
              <a:buChar char="•"/>
            </a:pPr>
            <a:r>
              <a:rPr lang="es-EC" sz="1600" dirty="0"/>
              <a:t>Con manguera de protección para cables conductores</a:t>
            </a:r>
          </a:p>
        </p:txBody>
      </p:sp>
      <p:pic>
        <p:nvPicPr>
          <p:cNvPr id="5" name="Imagen 4">
            <a:extLst>
              <a:ext uri="{FF2B5EF4-FFF2-40B4-BE49-F238E27FC236}">
                <a16:creationId xmlns:a16="http://schemas.microsoft.com/office/drawing/2014/main" id="{3676D6B0-5CC5-4670-BCFD-B38BEB59A0B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rcRect l="22594" r="30464" b="3799"/>
          <a:stretch/>
        </p:blipFill>
        <p:spPr>
          <a:xfrm>
            <a:off x="6971616" y="3179879"/>
            <a:ext cx="2570923" cy="2813076"/>
          </a:xfrm>
          <a:prstGeom prst="rect">
            <a:avLst/>
          </a:prstGeom>
        </p:spPr>
      </p:pic>
      <p:sp>
        <p:nvSpPr>
          <p:cNvPr id="29" name="CuadroTexto 28">
            <a:extLst>
              <a:ext uri="{FF2B5EF4-FFF2-40B4-BE49-F238E27FC236}">
                <a16:creationId xmlns:a16="http://schemas.microsoft.com/office/drawing/2014/main" id="{2AA82AF3-6DC4-4012-BC04-077EDA496B96}"/>
              </a:ext>
            </a:extLst>
          </p:cNvPr>
          <p:cNvSpPr txBox="1"/>
          <p:nvPr/>
        </p:nvSpPr>
        <p:spPr>
          <a:xfrm>
            <a:off x="6806149" y="1866335"/>
            <a:ext cx="326550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s-EC" sz="1600" dirty="0"/>
              <a:t>Montada en el exterior de la garita meteorológica</a:t>
            </a:r>
          </a:p>
        </p:txBody>
      </p:sp>
    </p:spTree>
    <p:extLst>
      <p:ext uri="{BB962C8B-B14F-4D97-AF65-F5344CB8AC3E}">
        <p14:creationId xmlns:p14="http://schemas.microsoft.com/office/powerpoint/2010/main" val="3798404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923460" y="6357228"/>
            <a:ext cx="2743200" cy="365125"/>
          </a:xfrm>
        </p:spPr>
        <p:txBody>
          <a:bodyPr/>
          <a:lstStyle/>
          <a:p>
            <a:pPr>
              <a:defRPr/>
            </a:pPr>
            <a:fld id="{E8D88C74-0DDE-8F40-A44E-D6CE8BB2242F}" type="slidenum">
              <a:rPr lang="es-ES" smtClean="0"/>
              <a:pPr>
                <a:defRPr/>
              </a:pPr>
              <a:t>23</a:t>
            </a:fld>
            <a:endParaRPr lang="es-ES" sz="1600" dirty="0">
              <a:solidFill>
                <a:srgbClr val="888888"/>
              </a:solidFill>
            </a:endParaRPr>
          </a:p>
        </p:txBody>
      </p:sp>
      <p:sp>
        <p:nvSpPr>
          <p:cNvPr id="16" name="CuadroTexto 15"/>
          <p:cNvSpPr txBox="1"/>
          <p:nvPr/>
        </p:nvSpPr>
        <p:spPr>
          <a:xfrm>
            <a:off x="790780" y="1158585"/>
            <a:ext cx="2113775" cy="880369"/>
          </a:xfrm>
          <a:prstGeom prst="rect">
            <a:avLst/>
          </a:prstGeom>
          <a:solidFill>
            <a:schemeClr val="bg1"/>
          </a:solidFill>
          <a:ln w="6350">
            <a:noFill/>
          </a:ln>
        </p:spPr>
        <p:txBody>
          <a:bodyPr wrap="square" rtlCol="0">
            <a:spAutoFit/>
          </a:bodyPr>
          <a:lstStyle/>
          <a:p>
            <a:pPr algn="ctr">
              <a:lnSpc>
                <a:spcPct val="150000"/>
              </a:lnSpc>
            </a:pPr>
            <a:r>
              <a:rPr lang="es-EC" b="1" dirty="0">
                <a:effectLst>
                  <a:outerShdw blurRad="38100" dist="38100" dir="2700000" algn="tl">
                    <a:srgbClr val="000000">
                      <a:alpha val="43137"/>
                    </a:srgbClr>
                  </a:outerShdw>
                </a:effectLst>
              </a:rPr>
              <a:t>Distribución de elementos</a:t>
            </a:r>
          </a:p>
        </p:txBody>
      </p:sp>
      <p:sp>
        <p:nvSpPr>
          <p:cNvPr id="23" name="18 Rectángulo"/>
          <p:cNvSpPr/>
          <p:nvPr/>
        </p:nvSpPr>
        <p:spPr bwMode="auto">
          <a:xfrm>
            <a:off x="2663273" y="-11347"/>
            <a:ext cx="3600000" cy="4752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a:t>3.- Mapas de dispersión</a:t>
            </a:r>
          </a:p>
        </p:txBody>
      </p:sp>
      <p:sp>
        <p:nvSpPr>
          <p:cNvPr id="24" name="18 Rectángulo"/>
          <p:cNvSpPr/>
          <p:nvPr/>
        </p:nvSpPr>
        <p:spPr bwMode="auto">
          <a:xfrm>
            <a:off x="130631" y="-3587"/>
            <a:ext cx="2519579"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sp>
        <p:nvSpPr>
          <p:cNvPr id="25" name="Rectángulo 24"/>
          <p:cNvSpPr/>
          <p:nvPr/>
        </p:nvSpPr>
        <p:spPr>
          <a:xfrm>
            <a:off x="6263273" y="-3587"/>
            <a:ext cx="3384287" cy="475200"/>
          </a:xfrm>
          <a:prstGeom prst="rect">
            <a:avLst/>
          </a:prstGeom>
          <a:solidFill>
            <a:schemeClr val="accent2">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Estación meteorológica</a:t>
            </a:r>
          </a:p>
        </p:txBody>
      </p:sp>
      <p:pic>
        <p:nvPicPr>
          <p:cNvPr id="15" name="Imagen 14">
            <a:extLst>
              <a:ext uri="{FF2B5EF4-FFF2-40B4-BE49-F238E27FC236}">
                <a16:creationId xmlns:a16="http://schemas.microsoft.com/office/drawing/2014/main" id="{804C0C7C-56F3-4836-990D-B21BF6D79259}"/>
              </a:ext>
            </a:extLst>
          </p:cNvPr>
          <p:cNvPicPr/>
          <p:nvPr/>
        </p:nvPicPr>
        <p:blipFill>
          <a:blip r:embed="rId3"/>
          <a:stretch>
            <a:fillRect/>
          </a:stretch>
        </p:blipFill>
        <p:spPr>
          <a:xfrm>
            <a:off x="8315457" y="1999427"/>
            <a:ext cx="3474720" cy="3550920"/>
          </a:xfrm>
          <a:prstGeom prst="rect">
            <a:avLst/>
          </a:prstGeom>
        </p:spPr>
      </p:pic>
      <p:pic>
        <p:nvPicPr>
          <p:cNvPr id="19" name="Imagen 18">
            <a:extLst>
              <a:ext uri="{FF2B5EF4-FFF2-40B4-BE49-F238E27FC236}">
                <a16:creationId xmlns:a16="http://schemas.microsoft.com/office/drawing/2014/main" id="{41D8225B-146C-455F-A159-1F5E24F3FA49}"/>
              </a:ext>
            </a:extLst>
          </p:cNvPr>
          <p:cNvPicPr/>
          <p:nvPr/>
        </p:nvPicPr>
        <p:blipFill>
          <a:blip r:embed="rId4"/>
          <a:stretch>
            <a:fillRect/>
          </a:stretch>
        </p:blipFill>
        <p:spPr>
          <a:xfrm>
            <a:off x="3766203" y="2038954"/>
            <a:ext cx="4166567" cy="2868193"/>
          </a:xfrm>
          <a:prstGeom prst="rect">
            <a:avLst/>
          </a:prstGeom>
        </p:spPr>
      </p:pic>
      <p:sp>
        <p:nvSpPr>
          <p:cNvPr id="26" name="Rectángulo 25">
            <a:extLst>
              <a:ext uri="{FF2B5EF4-FFF2-40B4-BE49-F238E27FC236}">
                <a16:creationId xmlns:a16="http://schemas.microsoft.com/office/drawing/2014/main" id="{72CB0F24-A873-49BB-AC33-375DD09EAAC0}"/>
              </a:ext>
            </a:extLst>
          </p:cNvPr>
          <p:cNvSpPr/>
          <p:nvPr/>
        </p:nvSpPr>
        <p:spPr>
          <a:xfrm>
            <a:off x="534036" y="2251393"/>
            <a:ext cx="2640361" cy="304698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EC" sz="1600" b="1" dirty="0"/>
              <a:t>Interior: </a:t>
            </a:r>
            <a:r>
              <a:rPr lang="es-EC" sz="1600" dirty="0"/>
              <a:t>Tarjeta STM32F4, ´sensor de temperatura, sensor de humedad.</a:t>
            </a:r>
            <a:br>
              <a:rPr lang="es-EC" sz="1600" dirty="0"/>
            </a:br>
            <a:endParaRPr lang="es-EC" sz="1600" dirty="0"/>
          </a:p>
          <a:p>
            <a:pPr marL="285750" indent="-285750">
              <a:lnSpc>
                <a:spcPct val="150000"/>
              </a:lnSpc>
              <a:buFont typeface="Arial" panose="020B0604020202020204" pitchFamily="34" charset="0"/>
              <a:buChar char="•"/>
            </a:pPr>
            <a:r>
              <a:rPr lang="es-EC" sz="1600" b="1" dirty="0"/>
              <a:t>Exterior: </a:t>
            </a:r>
            <a:r>
              <a:rPr lang="es-EC" sz="1600" dirty="0"/>
              <a:t>Sensor de lluvia, anemómetro, sensor de radiación solar, sensor de lluvia</a:t>
            </a:r>
          </a:p>
        </p:txBody>
      </p:sp>
      <p:sp>
        <p:nvSpPr>
          <p:cNvPr id="4" name="Flecha: hacia arriba 3">
            <a:extLst>
              <a:ext uri="{FF2B5EF4-FFF2-40B4-BE49-F238E27FC236}">
                <a16:creationId xmlns:a16="http://schemas.microsoft.com/office/drawing/2014/main" id="{AEB6E3AF-49ED-4668-BF22-9A1BF8B28B87}"/>
              </a:ext>
            </a:extLst>
          </p:cNvPr>
          <p:cNvSpPr/>
          <p:nvPr/>
        </p:nvSpPr>
        <p:spPr>
          <a:xfrm>
            <a:off x="6917634" y="3590221"/>
            <a:ext cx="145774" cy="214883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Flecha: hacia arriba 27">
            <a:extLst>
              <a:ext uri="{FF2B5EF4-FFF2-40B4-BE49-F238E27FC236}">
                <a16:creationId xmlns:a16="http://schemas.microsoft.com/office/drawing/2014/main" id="{6CF6B284-B9F6-454F-A046-F30E364F8EFF}"/>
              </a:ext>
            </a:extLst>
          </p:cNvPr>
          <p:cNvSpPr/>
          <p:nvPr/>
        </p:nvSpPr>
        <p:spPr>
          <a:xfrm>
            <a:off x="5610697" y="4505739"/>
            <a:ext cx="145774" cy="1744822"/>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ángulo 4">
            <a:extLst>
              <a:ext uri="{FF2B5EF4-FFF2-40B4-BE49-F238E27FC236}">
                <a16:creationId xmlns:a16="http://schemas.microsoft.com/office/drawing/2014/main" id="{FDDD3338-2D35-458A-8E8F-188A141A43BB}"/>
              </a:ext>
            </a:extLst>
          </p:cNvPr>
          <p:cNvSpPr/>
          <p:nvPr/>
        </p:nvSpPr>
        <p:spPr>
          <a:xfrm>
            <a:off x="4463273" y="6258321"/>
            <a:ext cx="6096000" cy="369332"/>
          </a:xfrm>
          <a:prstGeom prst="rect">
            <a:avLst/>
          </a:prstGeom>
        </p:spPr>
        <p:txBody>
          <a:bodyPr>
            <a:spAutoFit/>
          </a:bodyPr>
          <a:lstStyle/>
          <a:p>
            <a:r>
              <a:rPr lang="es-EC" dirty="0"/>
              <a:t>Sensor de temperatura</a:t>
            </a:r>
            <a:endParaRPr lang="en-US" dirty="0"/>
          </a:p>
        </p:txBody>
      </p:sp>
      <p:sp>
        <p:nvSpPr>
          <p:cNvPr id="29" name="Rectángulo 28">
            <a:extLst>
              <a:ext uri="{FF2B5EF4-FFF2-40B4-BE49-F238E27FC236}">
                <a16:creationId xmlns:a16="http://schemas.microsoft.com/office/drawing/2014/main" id="{040C18BE-297F-4A02-BF06-F80617468A01}"/>
              </a:ext>
            </a:extLst>
          </p:cNvPr>
          <p:cNvSpPr/>
          <p:nvPr/>
        </p:nvSpPr>
        <p:spPr>
          <a:xfrm>
            <a:off x="6023263" y="5799787"/>
            <a:ext cx="6096000" cy="369332"/>
          </a:xfrm>
          <a:prstGeom prst="rect">
            <a:avLst/>
          </a:prstGeom>
        </p:spPr>
        <p:txBody>
          <a:bodyPr>
            <a:spAutoFit/>
          </a:bodyPr>
          <a:lstStyle/>
          <a:p>
            <a:r>
              <a:rPr lang="es-EC" dirty="0"/>
              <a:t>Sensor de humedad</a:t>
            </a:r>
            <a:endParaRPr lang="en-US" dirty="0"/>
          </a:p>
        </p:txBody>
      </p:sp>
      <p:sp>
        <p:nvSpPr>
          <p:cNvPr id="30" name="Flecha: hacia arriba 29">
            <a:extLst>
              <a:ext uri="{FF2B5EF4-FFF2-40B4-BE49-F238E27FC236}">
                <a16:creationId xmlns:a16="http://schemas.microsoft.com/office/drawing/2014/main" id="{AC753FAC-B822-4888-A19A-B95458F71333}"/>
              </a:ext>
            </a:extLst>
          </p:cNvPr>
          <p:cNvSpPr/>
          <p:nvPr/>
        </p:nvSpPr>
        <p:spPr>
          <a:xfrm rot="10800000">
            <a:off x="9327931" y="1637193"/>
            <a:ext cx="132239" cy="56838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1" name="Flecha: hacia arriba 30">
            <a:extLst>
              <a:ext uri="{FF2B5EF4-FFF2-40B4-BE49-F238E27FC236}">
                <a16:creationId xmlns:a16="http://schemas.microsoft.com/office/drawing/2014/main" id="{1E2774A6-93DC-4653-9CDA-1A6CB0684F86}"/>
              </a:ext>
            </a:extLst>
          </p:cNvPr>
          <p:cNvSpPr/>
          <p:nvPr/>
        </p:nvSpPr>
        <p:spPr>
          <a:xfrm rot="10800000">
            <a:off x="10174191" y="1018341"/>
            <a:ext cx="132239" cy="1456517"/>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2" name="Rectángulo 31">
            <a:extLst>
              <a:ext uri="{FF2B5EF4-FFF2-40B4-BE49-F238E27FC236}">
                <a16:creationId xmlns:a16="http://schemas.microsoft.com/office/drawing/2014/main" id="{4D71E073-18A4-48E9-A2AE-5EF001ABA1E1}"/>
              </a:ext>
            </a:extLst>
          </p:cNvPr>
          <p:cNvSpPr/>
          <p:nvPr/>
        </p:nvSpPr>
        <p:spPr>
          <a:xfrm>
            <a:off x="8618660" y="1218408"/>
            <a:ext cx="6096000" cy="369332"/>
          </a:xfrm>
          <a:prstGeom prst="rect">
            <a:avLst/>
          </a:prstGeom>
        </p:spPr>
        <p:txBody>
          <a:bodyPr>
            <a:spAutoFit/>
          </a:bodyPr>
          <a:lstStyle/>
          <a:p>
            <a:r>
              <a:rPr lang="es-EC" dirty="0"/>
              <a:t>Anemómetro</a:t>
            </a:r>
            <a:endParaRPr lang="en-US" dirty="0"/>
          </a:p>
        </p:txBody>
      </p:sp>
      <p:sp>
        <p:nvSpPr>
          <p:cNvPr id="33" name="Rectángulo 32">
            <a:extLst>
              <a:ext uri="{FF2B5EF4-FFF2-40B4-BE49-F238E27FC236}">
                <a16:creationId xmlns:a16="http://schemas.microsoft.com/office/drawing/2014/main" id="{B400D8B8-8260-4723-8FD3-D832C3FD3D87}"/>
              </a:ext>
            </a:extLst>
          </p:cNvPr>
          <p:cNvSpPr/>
          <p:nvPr/>
        </p:nvSpPr>
        <p:spPr>
          <a:xfrm>
            <a:off x="9071263" y="649010"/>
            <a:ext cx="6096000" cy="369332"/>
          </a:xfrm>
          <a:prstGeom prst="rect">
            <a:avLst/>
          </a:prstGeom>
        </p:spPr>
        <p:txBody>
          <a:bodyPr>
            <a:spAutoFit/>
          </a:bodyPr>
          <a:lstStyle/>
          <a:p>
            <a:r>
              <a:rPr lang="es-EC" dirty="0"/>
              <a:t>Sensor de radiación solar</a:t>
            </a:r>
            <a:endParaRPr lang="en-US" dirty="0"/>
          </a:p>
        </p:txBody>
      </p:sp>
      <p:sp>
        <p:nvSpPr>
          <p:cNvPr id="34" name="Flecha: hacia arriba 33">
            <a:extLst>
              <a:ext uri="{FF2B5EF4-FFF2-40B4-BE49-F238E27FC236}">
                <a16:creationId xmlns:a16="http://schemas.microsoft.com/office/drawing/2014/main" id="{5C530920-2048-4F21-88ED-990C437AF8A1}"/>
              </a:ext>
            </a:extLst>
          </p:cNvPr>
          <p:cNvSpPr/>
          <p:nvPr/>
        </p:nvSpPr>
        <p:spPr>
          <a:xfrm>
            <a:off x="10106446" y="2975365"/>
            <a:ext cx="188614" cy="2824422"/>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5" name="Rectángulo 34">
            <a:extLst>
              <a:ext uri="{FF2B5EF4-FFF2-40B4-BE49-F238E27FC236}">
                <a16:creationId xmlns:a16="http://schemas.microsoft.com/office/drawing/2014/main" id="{4CCF3DE3-2D37-4F1C-82C8-B3A154719CEB}"/>
              </a:ext>
            </a:extLst>
          </p:cNvPr>
          <p:cNvSpPr/>
          <p:nvPr/>
        </p:nvSpPr>
        <p:spPr>
          <a:xfrm>
            <a:off x="9144000" y="5860518"/>
            <a:ext cx="6096000" cy="369332"/>
          </a:xfrm>
          <a:prstGeom prst="rect">
            <a:avLst/>
          </a:prstGeom>
        </p:spPr>
        <p:txBody>
          <a:bodyPr>
            <a:spAutoFit/>
          </a:bodyPr>
          <a:lstStyle/>
          <a:p>
            <a:r>
              <a:rPr lang="es-EC" dirty="0"/>
              <a:t>Sensor de lluvia</a:t>
            </a:r>
            <a:endParaRPr lang="en-US" dirty="0"/>
          </a:p>
        </p:txBody>
      </p:sp>
    </p:spTree>
    <p:extLst>
      <p:ext uri="{BB962C8B-B14F-4D97-AF65-F5344CB8AC3E}">
        <p14:creationId xmlns:p14="http://schemas.microsoft.com/office/powerpoint/2010/main" val="942072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 y="-6270"/>
            <a:ext cx="4963886" cy="424282"/>
          </a:xfrm>
          <a:prstGeom prst="rect">
            <a:avLst/>
          </a:prstGeom>
          <a:solidFill>
            <a:schemeClr val="accent4">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800" b="1" dirty="0">
                <a:solidFill>
                  <a:schemeClr val="bg1"/>
                </a:solidFill>
                <a:latin typeface="Calibri" panose="020F0502020204030204" pitchFamily="34" charset="0"/>
              </a:rPr>
              <a:t>Resultados</a:t>
            </a:r>
          </a:p>
        </p:txBody>
      </p:sp>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0249" y="6329465"/>
            <a:ext cx="2743200" cy="365125"/>
          </a:xfrm>
        </p:spPr>
        <p:txBody>
          <a:bodyPr/>
          <a:lstStyle/>
          <a:p>
            <a:pPr>
              <a:defRPr/>
            </a:pPr>
            <a:fld id="{E8D88C74-0DDE-8F40-A44E-D6CE8BB2242F}" type="slidenum">
              <a:rPr lang="es-ES" smtClean="0"/>
              <a:pPr>
                <a:defRPr/>
              </a:pPr>
              <a:t>24</a:t>
            </a:fld>
            <a:endParaRPr lang="es-ES" sz="1600">
              <a:solidFill>
                <a:srgbClr val="888888"/>
              </a:solidFill>
            </a:endParaRPr>
          </a:p>
        </p:txBody>
      </p:sp>
      <p:sp>
        <p:nvSpPr>
          <p:cNvPr id="20" name="Rectángulo 19"/>
          <p:cNvSpPr/>
          <p:nvPr/>
        </p:nvSpPr>
        <p:spPr>
          <a:xfrm>
            <a:off x="4963886" y="-13788"/>
            <a:ext cx="4961991" cy="4318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a:t>Pruebas Mediante simulaciones</a:t>
            </a:r>
          </a:p>
        </p:txBody>
      </p:sp>
      <p:sp>
        <p:nvSpPr>
          <p:cNvPr id="7" name="Rectangle 2">
            <a:extLst>
              <a:ext uri="{FF2B5EF4-FFF2-40B4-BE49-F238E27FC236}">
                <a16:creationId xmlns:a16="http://schemas.microsoft.com/office/drawing/2014/main" id="{45C6FEAE-A5E5-4B82-A7FF-05D7D4E91D90}"/>
              </a:ext>
            </a:extLst>
          </p:cNvPr>
          <p:cNvSpPr>
            <a:spLocks noChangeArrowheads="1"/>
          </p:cNvSpPr>
          <p:nvPr/>
        </p:nvSpPr>
        <p:spPr bwMode="auto">
          <a:xfrm>
            <a:off x="3724507" y="6859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to 7">
            <a:extLst>
              <a:ext uri="{FF2B5EF4-FFF2-40B4-BE49-F238E27FC236}">
                <a16:creationId xmlns:a16="http://schemas.microsoft.com/office/drawing/2014/main" id="{CEF929E8-6D86-4579-B19B-54B9AB4113F5}"/>
              </a:ext>
            </a:extLst>
          </p:cNvPr>
          <p:cNvGraphicFramePr>
            <a:graphicFrameLocks noChangeAspect="1"/>
          </p:cNvGraphicFramePr>
          <p:nvPr>
            <p:extLst>
              <p:ext uri="{D42A27DB-BD31-4B8C-83A1-F6EECF244321}">
                <p14:modId xmlns:p14="http://schemas.microsoft.com/office/powerpoint/2010/main" val="1830085072"/>
              </p:ext>
            </p:extLst>
          </p:nvPr>
        </p:nvGraphicFramePr>
        <p:xfrm>
          <a:off x="5884070" y="615820"/>
          <a:ext cx="6307930" cy="6242180"/>
        </p:xfrm>
        <a:graphic>
          <a:graphicData uri="http://schemas.openxmlformats.org/presentationml/2006/ole">
            <mc:AlternateContent xmlns:mc="http://schemas.openxmlformats.org/markup-compatibility/2006">
              <mc:Choice xmlns:v="urn:schemas-microsoft-com:vml" Requires="v">
                <p:oleObj spid="_x0000_s11272" name="Visio" r:id="rId4" imgW="5819842" imgH="6467542" progId="Visio.Drawing.15">
                  <p:embed/>
                </p:oleObj>
              </mc:Choice>
              <mc:Fallback>
                <p:oleObj name="Visio" r:id="rId4" imgW="5819842" imgH="6467542"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4070" y="615820"/>
                        <a:ext cx="6307930" cy="6242180"/>
                      </a:xfrm>
                      <a:prstGeom prst="rect">
                        <a:avLst/>
                      </a:prstGeom>
                      <a:noFill/>
                    </p:spPr>
                  </p:pic>
                </p:oleObj>
              </mc:Fallback>
            </mc:AlternateContent>
          </a:graphicData>
        </a:graphic>
      </p:graphicFrame>
      <p:graphicFrame>
        <p:nvGraphicFramePr>
          <p:cNvPr id="22" name="Tabla 21">
            <a:extLst>
              <a:ext uri="{FF2B5EF4-FFF2-40B4-BE49-F238E27FC236}">
                <a16:creationId xmlns:a16="http://schemas.microsoft.com/office/drawing/2014/main" id="{3FB64B32-3CC4-4FAE-B3CE-8FEE02D18943}"/>
              </a:ext>
            </a:extLst>
          </p:cNvPr>
          <p:cNvGraphicFramePr>
            <a:graphicFrameLocks noGrp="1"/>
          </p:cNvGraphicFramePr>
          <p:nvPr>
            <p:extLst>
              <p:ext uri="{D42A27DB-BD31-4B8C-83A1-F6EECF244321}">
                <p14:modId xmlns:p14="http://schemas.microsoft.com/office/powerpoint/2010/main" val="2374033374"/>
              </p:ext>
            </p:extLst>
          </p:nvPr>
        </p:nvGraphicFramePr>
        <p:xfrm>
          <a:off x="318749" y="1479562"/>
          <a:ext cx="4963886" cy="3303526"/>
        </p:xfrm>
        <a:graphic>
          <a:graphicData uri="http://schemas.openxmlformats.org/drawingml/2006/table">
            <a:tbl>
              <a:tblPr firstRow="1" firstCol="1" bandRow="1">
                <a:tableStyleId>{68D230F3-CF80-4859-8CE7-A43EE81993B5}</a:tableStyleId>
              </a:tblPr>
              <a:tblGrid>
                <a:gridCol w="1169154">
                  <a:extLst>
                    <a:ext uri="{9D8B030D-6E8A-4147-A177-3AD203B41FA5}">
                      <a16:colId xmlns:a16="http://schemas.microsoft.com/office/drawing/2014/main" val="4061809033"/>
                    </a:ext>
                  </a:extLst>
                </a:gridCol>
                <a:gridCol w="778218">
                  <a:extLst>
                    <a:ext uri="{9D8B030D-6E8A-4147-A177-3AD203B41FA5}">
                      <a16:colId xmlns:a16="http://schemas.microsoft.com/office/drawing/2014/main" val="2798426627"/>
                    </a:ext>
                  </a:extLst>
                </a:gridCol>
                <a:gridCol w="3016514">
                  <a:extLst>
                    <a:ext uri="{9D8B030D-6E8A-4147-A177-3AD203B41FA5}">
                      <a16:colId xmlns:a16="http://schemas.microsoft.com/office/drawing/2014/main" val="3193532715"/>
                    </a:ext>
                  </a:extLst>
                </a:gridCol>
              </a:tblGrid>
              <a:tr h="0">
                <a:tc>
                  <a:txBody>
                    <a:bodyPr/>
                    <a:lstStyle/>
                    <a:p>
                      <a:pPr indent="180340" algn="just">
                        <a:lnSpc>
                          <a:spcPct val="150000"/>
                        </a:lnSpc>
                        <a:spcAft>
                          <a:spcPts val="0"/>
                        </a:spcAft>
                      </a:pPr>
                      <a:r>
                        <a:rPr lang="es-EC" sz="1400">
                          <a:effectLst/>
                        </a:rPr>
                        <a:t>Condición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C" sz="1400" dirty="0">
                          <a:effectLst/>
                        </a:rPr>
                        <a:t>Regar</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C" sz="1400">
                          <a:effectLst/>
                        </a:rPr>
                        <a:t>Comentarios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8559278"/>
                  </a:ext>
                </a:extLst>
              </a:tr>
              <a:tr h="0">
                <a:tc>
                  <a:txBody>
                    <a:bodyPr/>
                    <a:lstStyle/>
                    <a:p>
                      <a:pPr indent="180340" algn="ctr">
                        <a:lnSpc>
                          <a:spcPct val="150000"/>
                        </a:lnSpc>
                        <a:spcAft>
                          <a:spcPts val="0"/>
                        </a:spcAft>
                      </a:pPr>
                      <a:r>
                        <a:rPr lang="es-EC" sz="1400">
                          <a:effectLst/>
                        </a:rPr>
                        <a:t>Despejado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NO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dirty="0">
                          <a:effectLst/>
                        </a:rPr>
                        <a:t>Evaporación alta, hojas quemadas por efecto lupa, plagas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7830907"/>
                  </a:ext>
                </a:extLst>
              </a:tr>
              <a:tr h="0">
                <a:tc>
                  <a:txBody>
                    <a:bodyPr/>
                    <a:lstStyle/>
                    <a:p>
                      <a:pPr indent="180340" algn="ctr">
                        <a:lnSpc>
                          <a:spcPct val="200000"/>
                        </a:lnSpc>
                        <a:spcAft>
                          <a:spcPts val="0"/>
                        </a:spcAft>
                      </a:pPr>
                      <a:r>
                        <a:rPr lang="es-EC" sz="1400" dirty="0">
                          <a:effectLst/>
                        </a:rPr>
                        <a:t>Poco Nuboso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400" dirty="0">
                          <a:effectLst/>
                        </a:rPr>
                        <a:t>SI</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400" dirty="0">
                          <a:effectLst/>
                        </a:rPr>
                        <a:t>Mayor absorción de  agua, evaporación baja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35873328"/>
                  </a:ext>
                </a:extLst>
              </a:tr>
              <a:tr h="0">
                <a:tc>
                  <a:txBody>
                    <a:bodyPr/>
                    <a:lstStyle/>
                    <a:p>
                      <a:pPr indent="180340" algn="ctr">
                        <a:lnSpc>
                          <a:spcPct val="200000"/>
                        </a:lnSpc>
                        <a:spcAft>
                          <a:spcPts val="0"/>
                        </a:spcAft>
                      </a:pPr>
                      <a:r>
                        <a:rPr lang="es-EC" sz="1400" dirty="0">
                          <a:effectLst/>
                        </a:rPr>
                        <a:t>Nuboso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400">
                          <a:effectLst/>
                        </a:rPr>
                        <a:t>SI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400">
                          <a:effectLst/>
                        </a:rPr>
                        <a:t>Mayor absorción de agua, evaporación muy baja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823410"/>
                  </a:ext>
                </a:extLst>
              </a:tr>
              <a:tr h="0">
                <a:tc>
                  <a:txBody>
                    <a:bodyPr/>
                    <a:lstStyle/>
                    <a:p>
                      <a:pPr indent="180340" algn="ctr">
                        <a:lnSpc>
                          <a:spcPct val="200000"/>
                        </a:lnSpc>
                        <a:spcAft>
                          <a:spcPts val="0"/>
                        </a:spcAft>
                      </a:pPr>
                      <a:r>
                        <a:rPr lang="es-EC" sz="1400" dirty="0">
                          <a:effectLst/>
                        </a:rPr>
                        <a:t>Muy Nuboso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400">
                          <a:effectLst/>
                        </a:rPr>
                        <a:t>NO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400" dirty="0">
                          <a:effectLst/>
                        </a:rPr>
                        <a:t>Próximo a lluvia, heladas, hongos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2800236"/>
                  </a:ext>
                </a:extLst>
              </a:tr>
            </a:tbl>
          </a:graphicData>
        </a:graphic>
      </p:graphicFrame>
      <p:sp>
        <p:nvSpPr>
          <p:cNvPr id="23" name="CuadroTexto 22">
            <a:extLst>
              <a:ext uri="{FF2B5EF4-FFF2-40B4-BE49-F238E27FC236}">
                <a16:creationId xmlns:a16="http://schemas.microsoft.com/office/drawing/2014/main" id="{622F785F-1AA7-476B-B155-A2D9068251D9}"/>
              </a:ext>
            </a:extLst>
          </p:cNvPr>
          <p:cNvSpPr txBox="1"/>
          <p:nvPr/>
        </p:nvSpPr>
        <p:spPr>
          <a:xfrm>
            <a:off x="685098" y="5378438"/>
            <a:ext cx="326550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s-EC" sz="1600" dirty="0"/>
              <a:t>Humedad alta: 69 mm (100%)</a:t>
            </a:r>
          </a:p>
          <a:p>
            <a:pPr marL="285750" indent="-285750">
              <a:buFont typeface="Arial" panose="020B0604020202020204" pitchFamily="34" charset="0"/>
              <a:buChar char="•"/>
            </a:pPr>
            <a:r>
              <a:rPr lang="es-EC" sz="1600" dirty="0"/>
              <a:t>Humedad baja: 31 mm (45%)</a:t>
            </a:r>
          </a:p>
        </p:txBody>
      </p:sp>
      <p:sp>
        <p:nvSpPr>
          <p:cNvPr id="24" name="CuadroTexto 23">
            <a:extLst>
              <a:ext uri="{FF2B5EF4-FFF2-40B4-BE49-F238E27FC236}">
                <a16:creationId xmlns:a16="http://schemas.microsoft.com/office/drawing/2014/main" id="{2B648E34-E2B0-4EE1-AE63-0C0273DFA08B}"/>
              </a:ext>
            </a:extLst>
          </p:cNvPr>
          <p:cNvSpPr txBox="1"/>
          <p:nvPr/>
        </p:nvSpPr>
        <p:spPr>
          <a:xfrm>
            <a:off x="9258919" y="1993472"/>
            <a:ext cx="2113775" cy="464871"/>
          </a:xfrm>
          <a:prstGeom prst="rect">
            <a:avLst/>
          </a:prstGeom>
          <a:solidFill>
            <a:schemeClr val="bg1"/>
          </a:solidFill>
          <a:ln w="6350">
            <a:noFill/>
          </a:ln>
        </p:spPr>
        <p:txBody>
          <a:bodyPr wrap="square" rtlCol="0">
            <a:spAutoFit/>
          </a:bodyPr>
          <a:lstStyle/>
          <a:p>
            <a:pPr algn="ctr">
              <a:lnSpc>
                <a:spcPct val="150000"/>
              </a:lnSpc>
            </a:pPr>
            <a:r>
              <a:rPr lang="es-EC" b="1" dirty="0">
                <a:effectLst>
                  <a:outerShdw blurRad="38100" dist="38100" dir="2700000" algn="tl">
                    <a:srgbClr val="000000">
                      <a:alpha val="43137"/>
                    </a:srgbClr>
                  </a:outerShdw>
                </a:effectLst>
              </a:rPr>
              <a:t>Diagrama de flujo</a:t>
            </a:r>
          </a:p>
        </p:txBody>
      </p:sp>
    </p:spTree>
    <p:extLst>
      <p:ext uri="{BB962C8B-B14F-4D97-AF65-F5344CB8AC3E}">
        <p14:creationId xmlns:p14="http://schemas.microsoft.com/office/powerpoint/2010/main" val="2685640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 y="-6270"/>
            <a:ext cx="4963886" cy="424282"/>
          </a:xfrm>
          <a:prstGeom prst="rect">
            <a:avLst/>
          </a:prstGeom>
          <a:solidFill>
            <a:schemeClr val="accent4">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800" b="1" dirty="0">
                <a:solidFill>
                  <a:schemeClr val="bg1"/>
                </a:solidFill>
                <a:latin typeface="Calibri" panose="020F0502020204030204" pitchFamily="34" charset="0"/>
              </a:rPr>
              <a:t>Resultados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0249" y="6329465"/>
            <a:ext cx="2743200" cy="365125"/>
          </a:xfrm>
        </p:spPr>
        <p:txBody>
          <a:bodyPr/>
          <a:lstStyle/>
          <a:p>
            <a:pPr>
              <a:defRPr/>
            </a:pPr>
            <a:fld id="{E8D88C74-0DDE-8F40-A44E-D6CE8BB2242F}" type="slidenum">
              <a:rPr lang="es-ES" smtClean="0"/>
              <a:pPr>
                <a:defRPr/>
              </a:pPr>
              <a:t>25</a:t>
            </a:fld>
            <a:endParaRPr lang="es-ES" sz="1600">
              <a:solidFill>
                <a:srgbClr val="888888"/>
              </a:solidFill>
            </a:endParaRPr>
          </a:p>
        </p:txBody>
      </p:sp>
      <p:sp>
        <p:nvSpPr>
          <p:cNvPr id="20" name="Rectángulo 19"/>
          <p:cNvSpPr/>
          <p:nvPr/>
        </p:nvSpPr>
        <p:spPr>
          <a:xfrm>
            <a:off x="4963886" y="-13788"/>
            <a:ext cx="4961991" cy="4318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a:t>Pruebas Mediante simulaciones</a:t>
            </a:r>
          </a:p>
        </p:txBody>
      </p:sp>
      <p:sp>
        <p:nvSpPr>
          <p:cNvPr id="2" name="Rectángulo 1"/>
          <p:cNvSpPr/>
          <p:nvPr/>
        </p:nvSpPr>
        <p:spPr>
          <a:xfrm>
            <a:off x="2290517" y="1221286"/>
            <a:ext cx="7635360" cy="400110"/>
          </a:xfrm>
          <a:prstGeom prst="rect">
            <a:avLst/>
          </a:prstGeom>
          <a:ln w="28575">
            <a:solidFill>
              <a:schemeClr val="tx1"/>
            </a:solidFill>
          </a:ln>
        </p:spPr>
        <p:txBody>
          <a:bodyPr wrap="none">
            <a:spAutoFit/>
          </a:bodyPr>
          <a:lstStyle/>
          <a:p>
            <a:r>
              <a:rPr lang="es-EC" sz="2000" b="1" dirty="0"/>
              <a:t>Pruebas del controlador difuso para determinar el cielo predominante</a:t>
            </a:r>
            <a:endParaRPr lang="es-EC" sz="2000" dirty="0"/>
          </a:p>
        </p:txBody>
      </p:sp>
      <p:graphicFrame>
        <p:nvGraphicFramePr>
          <p:cNvPr id="5" name="Tabla 4">
            <a:extLst>
              <a:ext uri="{FF2B5EF4-FFF2-40B4-BE49-F238E27FC236}">
                <a16:creationId xmlns:a16="http://schemas.microsoft.com/office/drawing/2014/main" id="{EAFE04CA-7BA1-4CE0-8956-2C059285CB9E}"/>
              </a:ext>
            </a:extLst>
          </p:cNvPr>
          <p:cNvGraphicFramePr>
            <a:graphicFrameLocks noGrp="1"/>
          </p:cNvGraphicFramePr>
          <p:nvPr>
            <p:extLst>
              <p:ext uri="{D42A27DB-BD31-4B8C-83A1-F6EECF244321}">
                <p14:modId xmlns:p14="http://schemas.microsoft.com/office/powerpoint/2010/main" val="909688147"/>
              </p:ext>
            </p:extLst>
          </p:nvPr>
        </p:nvGraphicFramePr>
        <p:xfrm>
          <a:off x="119269" y="2956978"/>
          <a:ext cx="5799055" cy="2864095"/>
        </p:xfrm>
        <a:graphic>
          <a:graphicData uri="http://schemas.openxmlformats.org/drawingml/2006/table">
            <a:tbl>
              <a:tblPr firstRow="1" firstCol="1" bandRow="1">
                <a:tableStyleId>{3B4B98B0-60AC-42C2-AFA5-B58CD77FA1E5}</a:tableStyleId>
              </a:tblPr>
              <a:tblGrid>
                <a:gridCol w="1201056">
                  <a:extLst>
                    <a:ext uri="{9D8B030D-6E8A-4147-A177-3AD203B41FA5}">
                      <a16:colId xmlns:a16="http://schemas.microsoft.com/office/drawing/2014/main" val="1930031475"/>
                    </a:ext>
                  </a:extLst>
                </a:gridCol>
                <a:gridCol w="1094467">
                  <a:extLst>
                    <a:ext uri="{9D8B030D-6E8A-4147-A177-3AD203B41FA5}">
                      <a16:colId xmlns:a16="http://schemas.microsoft.com/office/drawing/2014/main" val="1665620981"/>
                    </a:ext>
                  </a:extLst>
                </a:gridCol>
                <a:gridCol w="985562">
                  <a:extLst>
                    <a:ext uri="{9D8B030D-6E8A-4147-A177-3AD203B41FA5}">
                      <a16:colId xmlns:a16="http://schemas.microsoft.com/office/drawing/2014/main" val="3340573264"/>
                    </a:ext>
                  </a:extLst>
                </a:gridCol>
                <a:gridCol w="985562">
                  <a:extLst>
                    <a:ext uri="{9D8B030D-6E8A-4147-A177-3AD203B41FA5}">
                      <a16:colId xmlns:a16="http://schemas.microsoft.com/office/drawing/2014/main" val="3145755040"/>
                    </a:ext>
                  </a:extLst>
                </a:gridCol>
                <a:gridCol w="1532408">
                  <a:extLst>
                    <a:ext uri="{9D8B030D-6E8A-4147-A177-3AD203B41FA5}">
                      <a16:colId xmlns:a16="http://schemas.microsoft.com/office/drawing/2014/main" val="1155877983"/>
                    </a:ext>
                  </a:extLst>
                </a:gridCol>
              </a:tblGrid>
              <a:tr h="550778">
                <a:tc>
                  <a:txBody>
                    <a:bodyPr/>
                    <a:lstStyle/>
                    <a:p>
                      <a:pPr indent="180340" algn="just">
                        <a:lnSpc>
                          <a:spcPct val="115000"/>
                        </a:lnSpc>
                        <a:spcAft>
                          <a:spcPts val="0"/>
                        </a:spcAft>
                      </a:pPr>
                      <a:r>
                        <a:rPr lang="es-EC"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Humedad</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Temperatura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Radiación Solar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Velocidad del viento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948916"/>
                  </a:ext>
                </a:extLst>
              </a:tr>
              <a:tr h="550778">
                <a:tc>
                  <a:txBody>
                    <a:bodyPr/>
                    <a:lstStyle/>
                    <a:p>
                      <a:pPr indent="180340" algn="just">
                        <a:lnSpc>
                          <a:spcPct val="115000"/>
                        </a:lnSpc>
                        <a:spcAft>
                          <a:spcPts val="0"/>
                        </a:spcAft>
                      </a:pPr>
                      <a:r>
                        <a:rPr lang="es-EC" sz="1400">
                          <a:effectLst/>
                        </a:rPr>
                        <a:t>Simulación 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115000"/>
                        </a:lnSpc>
                        <a:spcAft>
                          <a:spcPts val="0"/>
                        </a:spcAft>
                      </a:pPr>
                      <a:r>
                        <a:rPr lang="es-EC" sz="1400">
                          <a:effectLst/>
                        </a:rPr>
                        <a:t>Media=</a:t>
                      </a:r>
                      <a:br>
                        <a:rPr lang="es-EC" sz="1400">
                          <a:effectLst/>
                        </a:rPr>
                      </a:br>
                      <a:r>
                        <a:rPr lang="es-EC" sz="1400">
                          <a:effectLst/>
                        </a:rPr>
                        <a:t>66.3 %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Alta=</a:t>
                      </a:r>
                      <a:br>
                        <a:rPr lang="es-EC" sz="1400">
                          <a:effectLst/>
                        </a:rPr>
                      </a:br>
                      <a:r>
                        <a:rPr lang="es-EC" sz="1400">
                          <a:effectLst/>
                        </a:rPr>
                        <a:t>21.9 ºC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Alta=</a:t>
                      </a:r>
                      <a:br>
                        <a:rPr lang="es-EC" sz="1400">
                          <a:effectLst/>
                        </a:rPr>
                      </a:br>
                      <a:r>
                        <a:rPr lang="es-EC" sz="1400">
                          <a:effectLst/>
                        </a:rPr>
                        <a:t>12.1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Baja= </a:t>
                      </a:r>
                      <a:br>
                        <a:rPr lang="es-EC" sz="1400">
                          <a:effectLst/>
                        </a:rPr>
                      </a:br>
                      <a:r>
                        <a:rPr lang="es-EC" sz="1400">
                          <a:effectLst/>
                        </a:rPr>
                        <a:t>2.1 km/h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4625238"/>
                  </a:ext>
                </a:extLst>
              </a:tr>
              <a:tr h="660983">
                <a:tc>
                  <a:txBody>
                    <a:bodyPr/>
                    <a:lstStyle/>
                    <a:p>
                      <a:pPr indent="180340" algn="just">
                        <a:lnSpc>
                          <a:spcPct val="115000"/>
                        </a:lnSpc>
                        <a:spcAft>
                          <a:spcPts val="0"/>
                        </a:spcAft>
                      </a:pPr>
                      <a:r>
                        <a:rPr lang="es-EC" sz="1400">
                          <a:effectLst/>
                        </a:rPr>
                        <a:t>Simulación 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Media=</a:t>
                      </a:r>
                      <a:br>
                        <a:rPr lang="es-EC" sz="1400">
                          <a:effectLst/>
                        </a:rPr>
                      </a:br>
                      <a:r>
                        <a:rPr lang="es-EC" sz="1400">
                          <a:effectLst/>
                        </a:rPr>
                        <a:t>70.9 %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Media=</a:t>
                      </a:r>
                      <a:br>
                        <a:rPr lang="es-EC" sz="1400">
                          <a:effectLst/>
                        </a:rPr>
                      </a:br>
                      <a:r>
                        <a:rPr lang="es-EC" sz="1400">
                          <a:effectLst/>
                        </a:rPr>
                        <a:t>16.1 ºC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Media=</a:t>
                      </a:r>
                      <a:br>
                        <a:rPr lang="es-EC" sz="1400">
                          <a:effectLst/>
                        </a:rPr>
                      </a:br>
                      <a:r>
                        <a:rPr lang="es-EC" sz="1400">
                          <a:effectLst/>
                        </a:rPr>
                        <a:t>4.6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Baja= </a:t>
                      </a:r>
                      <a:br>
                        <a:rPr lang="es-EC" sz="1400">
                          <a:effectLst/>
                        </a:rPr>
                      </a:br>
                      <a:r>
                        <a:rPr lang="es-EC" sz="1400">
                          <a:effectLst/>
                        </a:rPr>
                        <a:t>3.6 km/h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6872020"/>
                  </a:ext>
                </a:extLst>
              </a:tr>
              <a:tr h="550778">
                <a:tc>
                  <a:txBody>
                    <a:bodyPr/>
                    <a:lstStyle/>
                    <a:p>
                      <a:pPr indent="180340" algn="just">
                        <a:lnSpc>
                          <a:spcPct val="115000"/>
                        </a:lnSpc>
                        <a:spcAft>
                          <a:spcPts val="0"/>
                        </a:spcAft>
                      </a:pPr>
                      <a:r>
                        <a:rPr lang="es-EC" sz="1400">
                          <a:effectLst/>
                        </a:rPr>
                        <a:t>Simulación 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Alta= </a:t>
                      </a:r>
                      <a:br>
                        <a:rPr lang="es-EC" sz="1400">
                          <a:effectLst/>
                        </a:rPr>
                      </a:br>
                      <a:r>
                        <a:rPr lang="es-EC" sz="1400">
                          <a:effectLst/>
                        </a:rPr>
                        <a:t>95.1 %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Media=</a:t>
                      </a:r>
                      <a:br>
                        <a:rPr lang="es-EC" sz="1400">
                          <a:effectLst/>
                        </a:rPr>
                      </a:br>
                      <a:r>
                        <a:rPr lang="es-EC" sz="1400">
                          <a:effectLst/>
                        </a:rPr>
                        <a:t>14.9 ºC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Media=</a:t>
                      </a:r>
                      <a:br>
                        <a:rPr lang="es-EC" sz="1400">
                          <a:effectLst/>
                        </a:rPr>
                      </a:br>
                      <a:r>
                        <a:rPr lang="es-EC" sz="1400">
                          <a:effectLst/>
                        </a:rPr>
                        <a:t>5.3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Alta= </a:t>
                      </a:r>
                      <a:br>
                        <a:rPr lang="es-EC" sz="1400">
                          <a:effectLst/>
                        </a:rPr>
                      </a:br>
                      <a:r>
                        <a:rPr lang="es-EC" sz="1400">
                          <a:effectLst/>
                        </a:rPr>
                        <a:t>18.3 km/h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7535893"/>
                  </a:ext>
                </a:extLst>
              </a:tr>
              <a:tr h="550778">
                <a:tc>
                  <a:txBody>
                    <a:bodyPr/>
                    <a:lstStyle/>
                    <a:p>
                      <a:pPr indent="180340" algn="just">
                        <a:lnSpc>
                          <a:spcPct val="115000"/>
                        </a:lnSpc>
                        <a:spcAft>
                          <a:spcPts val="0"/>
                        </a:spcAft>
                      </a:pPr>
                      <a:r>
                        <a:rPr lang="es-EC" sz="1400">
                          <a:effectLst/>
                        </a:rPr>
                        <a:t>Simulación 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115000"/>
                        </a:lnSpc>
                        <a:spcAft>
                          <a:spcPts val="0"/>
                        </a:spcAft>
                      </a:pPr>
                      <a:r>
                        <a:rPr lang="es-EC" sz="1400">
                          <a:effectLst/>
                        </a:rPr>
                        <a:t>Alta=</a:t>
                      </a:r>
                      <a:br>
                        <a:rPr lang="es-EC" sz="1400">
                          <a:effectLst/>
                        </a:rPr>
                      </a:br>
                      <a:r>
                        <a:rPr lang="es-EC" sz="1400">
                          <a:effectLst/>
                        </a:rPr>
                        <a:t>96.2 %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Baja=</a:t>
                      </a:r>
                      <a:br>
                        <a:rPr lang="es-EC" sz="1400">
                          <a:effectLst/>
                        </a:rPr>
                      </a:br>
                      <a:r>
                        <a:rPr lang="es-EC" sz="1400">
                          <a:effectLst/>
                        </a:rPr>
                        <a:t>8.9 ºC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a:effectLst/>
                        </a:rPr>
                        <a:t>Baja=</a:t>
                      </a:r>
                      <a:br>
                        <a:rPr lang="es-EC" sz="1400">
                          <a:effectLst/>
                        </a:rPr>
                      </a:br>
                      <a:r>
                        <a:rPr lang="es-EC" sz="1400">
                          <a:effectLst/>
                        </a:rPr>
                        <a:t>1.2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115000"/>
                        </a:lnSpc>
                        <a:spcAft>
                          <a:spcPts val="0"/>
                        </a:spcAft>
                      </a:pPr>
                      <a:r>
                        <a:rPr lang="es-EC" sz="1400" dirty="0">
                          <a:effectLst/>
                        </a:rPr>
                        <a:t>Alta= </a:t>
                      </a:r>
                      <a:br>
                        <a:rPr lang="es-EC" sz="1400" dirty="0">
                          <a:effectLst/>
                        </a:rPr>
                      </a:br>
                      <a:r>
                        <a:rPr lang="es-EC" sz="1400" dirty="0">
                          <a:effectLst/>
                        </a:rPr>
                        <a:t>18.1 km/h</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067582"/>
                  </a:ext>
                </a:extLst>
              </a:tr>
            </a:tbl>
          </a:graphicData>
        </a:graphic>
      </p:graphicFrame>
      <p:pic>
        <p:nvPicPr>
          <p:cNvPr id="15" name="Imagen 14">
            <a:extLst>
              <a:ext uri="{FF2B5EF4-FFF2-40B4-BE49-F238E27FC236}">
                <a16:creationId xmlns:a16="http://schemas.microsoft.com/office/drawing/2014/main" id="{618CC5B5-62C7-4654-9980-638E0700B900}"/>
              </a:ext>
            </a:extLst>
          </p:cNvPr>
          <p:cNvPicPr/>
          <p:nvPr/>
        </p:nvPicPr>
        <p:blipFill>
          <a:blip r:embed="rId3"/>
          <a:stretch>
            <a:fillRect/>
          </a:stretch>
        </p:blipFill>
        <p:spPr>
          <a:xfrm>
            <a:off x="6175198" y="2424670"/>
            <a:ext cx="5799055" cy="3849595"/>
          </a:xfrm>
          <a:prstGeom prst="rect">
            <a:avLst/>
          </a:prstGeom>
        </p:spPr>
      </p:pic>
      <p:sp>
        <p:nvSpPr>
          <p:cNvPr id="9" name="CuadroTexto 8">
            <a:extLst>
              <a:ext uri="{FF2B5EF4-FFF2-40B4-BE49-F238E27FC236}">
                <a16:creationId xmlns:a16="http://schemas.microsoft.com/office/drawing/2014/main" id="{6E32BE30-58DA-4461-8A6C-9ECA5F0D3C8B}"/>
              </a:ext>
            </a:extLst>
          </p:cNvPr>
          <p:cNvSpPr txBox="1"/>
          <p:nvPr/>
        </p:nvSpPr>
        <p:spPr>
          <a:xfrm>
            <a:off x="8159253" y="1829045"/>
            <a:ext cx="2785285" cy="507831"/>
          </a:xfrm>
          <a:prstGeom prst="rect">
            <a:avLst/>
          </a:prstGeom>
          <a:solidFill>
            <a:schemeClr val="bg1"/>
          </a:solidFill>
          <a:ln w="6350">
            <a:noFill/>
          </a:ln>
        </p:spPr>
        <p:txBody>
          <a:bodyPr wrap="square" rtlCol="0">
            <a:spAutoFit/>
          </a:bodyPr>
          <a:lstStyle/>
          <a:p>
            <a:pPr algn="ctr">
              <a:lnSpc>
                <a:spcPct val="150000"/>
              </a:lnSpc>
            </a:pPr>
            <a:r>
              <a:rPr lang="es-EC" b="1" dirty="0">
                <a:effectLst>
                  <a:outerShdw blurRad="38100" dist="38100" dir="2700000" algn="tl">
                    <a:srgbClr val="000000">
                      <a:alpha val="43137"/>
                    </a:srgbClr>
                  </a:outerShdw>
                </a:effectLst>
              </a:rPr>
              <a:t>Simulación en Matlab</a:t>
            </a:r>
          </a:p>
        </p:txBody>
      </p:sp>
      <p:sp>
        <p:nvSpPr>
          <p:cNvPr id="10" name="CuadroTexto 9">
            <a:extLst>
              <a:ext uri="{FF2B5EF4-FFF2-40B4-BE49-F238E27FC236}">
                <a16:creationId xmlns:a16="http://schemas.microsoft.com/office/drawing/2014/main" id="{6C4CB982-ABF9-460B-97EB-53DA23BAD03C}"/>
              </a:ext>
            </a:extLst>
          </p:cNvPr>
          <p:cNvSpPr txBox="1"/>
          <p:nvPr/>
        </p:nvSpPr>
        <p:spPr>
          <a:xfrm>
            <a:off x="1626153" y="2117153"/>
            <a:ext cx="2785285" cy="464871"/>
          </a:xfrm>
          <a:prstGeom prst="rect">
            <a:avLst/>
          </a:prstGeom>
          <a:solidFill>
            <a:schemeClr val="bg1"/>
          </a:solidFill>
          <a:ln w="6350">
            <a:noFill/>
          </a:ln>
        </p:spPr>
        <p:txBody>
          <a:bodyPr wrap="square" rtlCol="0">
            <a:spAutoFit/>
          </a:bodyPr>
          <a:lstStyle/>
          <a:p>
            <a:pPr algn="ctr">
              <a:lnSpc>
                <a:spcPct val="150000"/>
              </a:lnSpc>
            </a:pPr>
            <a:r>
              <a:rPr lang="es-EC" b="1" dirty="0">
                <a:effectLst>
                  <a:outerShdw blurRad="38100" dist="38100" dir="2700000" algn="tl">
                    <a:srgbClr val="000000">
                      <a:alpha val="43137"/>
                    </a:srgbClr>
                  </a:outerShdw>
                </a:effectLst>
              </a:rPr>
              <a:t>Parámetros de simulación</a:t>
            </a:r>
          </a:p>
        </p:txBody>
      </p:sp>
    </p:spTree>
    <p:extLst>
      <p:ext uri="{BB962C8B-B14F-4D97-AF65-F5344CB8AC3E}">
        <p14:creationId xmlns:p14="http://schemas.microsoft.com/office/powerpoint/2010/main" val="278629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 y="-6270"/>
            <a:ext cx="4963886" cy="424282"/>
          </a:xfrm>
          <a:prstGeom prst="rect">
            <a:avLst/>
          </a:prstGeom>
          <a:solidFill>
            <a:schemeClr val="accent4">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800" b="1" dirty="0">
                <a:solidFill>
                  <a:schemeClr val="bg1"/>
                </a:solidFill>
                <a:latin typeface="Calibri" panose="020F0502020204030204" pitchFamily="34" charset="0"/>
              </a:rPr>
              <a:t>Resultados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0249" y="6329465"/>
            <a:ext cx="2743200" cy="365125"/>
          </a:xfrm>
        </p:spPr>
        <p:txBody>
          <a:bodyPr/>
          <a:lstStyle/>
          <a:p>
            <a:pPr>
              <a:defRPr/>
            </a:pPr>
            <a:fld id="{E8D88C74-0DDE-8F40-A44E-D6CE8BB2242F}" type="slidenum">
              <a:rPr lang="es-ES" smtClean="0"/>
              <a:pPr>
                <a:defRPr/>
              </a:pPr>
              <a:t>26</a:t>
            </a:fld>
            <a:endParaRPr lang="es-ES" sz="1600">
              <a:solidFill>
                <a:srgbClr val="888888"/>
              </a:solidFill>
            </a:endParaRPr>
          </a:p>
        </p:txBody>
      </p:sp>
      <p:sp>
        <p:nvSpPr>
          <p:cNvPr id="20" name="Rectángulo 19"/>
          <p:cNvSpPr/>
          <p:nvPr/>
        </p:nvSpPr>
        <p:spPr>
          <a:xfrm>
            <a:off x="4963886" y="-13788"/>
            <a:ext cx="4961991" cy="4318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a:t>Pruebas en entorno real</a:t>
            </a:r>
          </a:p>
        </p:txBody>
      </p:sp>
      <p:sp>
        <p:nvSpPr>
          <p:cNvPr id="2" name="Rectángulo 1"/>
          <p:cNvSpPr/>
          <p:nvPr/>
        </p:nvSpPr>
        <p:spPr>
          <a:xfrm>
            <a:off x="2481944" y="685924"/>
            <a:ext cx="7745967" cy="400110"/>
          </a:xfrm>
          <a:prstGeom prst="rect">
            <a:avLst/>
          </a:prstGeom>
          <a:ln w="28575">
            <a:solidFill>
              <a:schemeClr val="tx1"/>
            </a:solidFill>
          </a:ln>
        </p:spPr>
        <p:txBody>
          <a:bodyPr wrap="none">
            <a:spAutoFit/>
          </a:bodyPr>
          <a:lstStyle/>
          <a:p>
            <a:r>
              <a:rPr lang="es-EC" sz="2000" b="1" dirty="0"/>
              <a:t>Pruebas de variables climáticas y determinación de cielo predominante</a:t>
            </a:r>
            <a:endParaRPr lang="es-EC" sz="2000" dirty="0"/>
          </a:p>
        </p:txBody>
      </p:sp>
      <p:graphicFrame>
        <p:nvGraphicFramePr>
          <p:cNvPr id="4" name="Tabla 3">
            <a:extLst>
              <a:ext uri="{FF2B5EF4-FFF2-40B4-BE49-F238E27FC236}">
                <a16:creationId xmlns:a16="http://schemas.microsoft.com/office/drawing/2014/main" id="{1B70B3C8-B289-4B6B-8D55-8EDE1BA86C91}"/>
              </a:ext>
            </a:extLst>
          </p:cNvPr>
          <p:cNvGraphicFramePr>
            <a:graphicFrameLocks noGrp="1"/>
          </p:cNvGraphicFramePr>
          <p:nvPr>
            <p:extLst>
              <p:ext uri="{D42A27DB-BD31-4B8C-83A1-F6EECF244321}">
                <p14:modId xmlns:p14="http://schemas.microsoft.com/office/powerpoint/2010/main" val="119627892"/>
              </p:ext>
            </p:extLst>
          </p:nvPr>
        </p:nvGraphicFramePr>
        <p:xfrm>
          <a:off x="570790" y="1296582"/>
          <a:ext cx="5883965" cy="5071311"/>
        </p:xfrm>
        <a:graphic>
          <a:graphicData uri="http://schemas.openxmlformats.org/drawingml/2006/table">
            <a:tbl>
              <a:tblPr firstRow="1" firstCol="1" bandRow="1">
                <a:tableStyleId>{3B4B98B0-60AC-42C2-AFA5-B58CD77FA1E5}</a:tableStyleId>
              </a:tblPr>
              <a:tblGrid>
                <a:gridCol w="718652">
                  <a:extLst>
                    <a:ext uri="{9D8B030D-6E8A-4147-A177-3AD203B41FA5}">
                      <a16:colId xmlns:a16="http://schemas.microsoft.com/office/drawing/2014/main" val="3428760691"/>
                    </a:ext>
                  </a:extLst>
                </a:gridCol>
                <a:gridCol w="2222617">
                  <a:extLst>
                    <a:ext uri="{9D8B030D-6E8A-4147-A177-3AD203B41FA5}">
                      <a16:colId xmlns:a16="http://schemas.microsoft.com/office/drawing/2014/main" val="3341718231"/>
                    </a:ext>
                  </a:extLst>
                </a:gridCol>
                <a:gridCol w="1471348">
                  <a:extLst>
                    <a:ext uri="{9D8B030D-6E8A-4147-A177-3AD203B41FA5}">
                      <a16:colId xmlns:a16="http://schemas.microsoft.com/office/drawing/2014/main" val="1286925444"/>
                    </a:ext>
                  </a:extLst>
                </a:gridCol>
                <a:gridCol w="1471348">
                  <a:extLst>
                    <a:ext uri="{9D8B030D-6E8A-4147-A177-3AD203B41FA5}">
                      <a16:colId xmlns:a16="http://schemas.microsoft.com/office/drawing/2014/main" val="1153927226"/>
                    </a:ext>
                  </a:extLst>
                </a:gridCol>
              </a:tblGrid>
              <a:tr h="180320">
                <a:tc>
                  <a:txBody>
                    <a:bodyPr/>
                    <a:lstStyle/>
                    <a:p>
                      <a:pPr indent="180340" algn="l">
                        <a:lnSpc>
                          <a:spcPct val="115000"/>
                        </a:lnSpc>
                        <a:spcAft>
                          <a:spcPts val="0"/>
                        </a:spcAft>
                      </a:pPr>
                      <a:r>
                        <a:rPr lang="es-EC" sz="14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Variable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AccuWeather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Estación Meteorológica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2039518248"/>
                  </a:ext>
                </a:extLst>
              </a:tr>
              <a:tr h="94416">
                <a:tc rowSpan="4">
                  <a:txBody>
                    <a:bodyPr/>
                    <a:lstStyle/>
                    <a:p>
                      <a:pPr indent="180340" algn="l">
                        <a:lnSpc>
                          <a:spcPct val="115000"/>
                        </a:lnSpc>
                        <a:spcAft>
                          <a:spcPts val="0"/>
                        </a:spcAft>
                      </a:pPr>
                      <a:r>
                        <a:rPr lang="es-EC" sz="1400">
                          <a:effectLst/>
                        </a:rPr>
                        <a:t>Día 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Humedad</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81%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78 %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3907223505"/>
                  </a:ext>
                </a:extLst>
              </a:tr>
              <a:tr h="94416">
                <a:tc vMerge="1">
                  <a:txBody>
                    <a:bodyPr/>
                    <a:lstStyle/>
                    <a:p>
                      <a:endParaRPr lang="en-US"/>
                    </a:p>
                  </a:txBody>
                  <a:tcPr/>
                </a:tc>
                <a:tc>
                  <a:txBody>
                    <a:bodyPr/>
                    <a:lstStyle/>
                    <a:p>
                      <a:pPr indent="180340" algn="l">
                        <a:lnSpc>
                          <a:spcPct val="115000"/>
                        </a:lnSpc>
                        <a:spcAft>
                          <a:spcPts val="0"/>
                        </a:spcAft>
                      </a:pPr>
                      <a:r>
                        <a:rPr lang="es-EC" sz="1400">
                          <a:effectLst/>
                        </a:rPr>
                        <a:t>Temperatura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20 </a:t>
                      </a:r>
                      <a:r>
                        <a:rPr lang="es-ES" sz="1400">
                          <a:effectLst/>
                        </a:rPr>
                        <a:t>ºC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18 ºC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2930822781"/>
                  </a:ext>
                </a:extLst>
              </a:tr>
              <a:tr h="94416">
                <a:tc vMerge="1">
                  <a:txBody>
                    <a:bodyPr/>
                    <a:lstStyle/>
                    <a:p>
                      <a:endParaRPr lang="en-US"/>
                    </a:p>
                  </a:txBody>
                  <a:tcPr/>
                </a:tc>
                <a:tc>
                  <a:txBody>
                    <a:bodyPr/>
                    <a:lstStyle/>
                    <a:p>
                      <a:pPr indent="180340" algn="l">
                        <a:lnSpc>
                          <a:spcPct val="115000"/>
                        </a:lnSpc>
                        <a:spcAft>
                          <a:spcPts val="0"/>
                        </a:spcAft>
                      </a:pPr>
                      <a:r>
                        <a:rPr lang="es-EC" sz="1400">
                          <a:effectLst/>
                        </a:rPr>
                        <a:t>Radiación solar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3210547438"/>
                  </a:ext>
                </a:extLst>
              </a:tr>
              <a:tr h="180320">
                <a:tc vMerge="1">
                  <a:txBody>
                    <a:bodyPr/>
                    <a:lstStyle/>
                    <a:p>
                      <a:endParaRPr lang="en-US"/>
                    </a:p>
                  </a:txBody>
                  <a:tcPr/>
                </a:tc>
                <a:tc>
                  <a:txBody>
                    <a:bodyPr/>
                    <a:lstStyle/>
                    <a:p>
                      <a:pPr indent="180340" algn="l">
                        <a:lnSpc>
                          <a:spcPct val="115000"/>
                        </a:lnSpc>
                        <a:spcAft>
                          <a:spcPts val="0"/>
                        </a:spcAft>
                      </a:pPr>
                      <a:r>
                        <a:rPr lang="es-EC" sz="1400">
                          <a:effectLst/>
                        </a:rPr>
                        <a:t>Velocidad del viento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12 km/h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3 km/h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845324044"/>
                  </a:ext>
                </a:extLst>
              </a:tr>
              <a:tr h="94416">
                <a:tc rowSpan="4">
                  <a:txBody>
                    <a:bodyPr/>
                    <a:lstStyle/>
                    <a:p>
                      <a:pPr indent="180340" algn="l">
                        <a:lnSpc>
                          <a:spcPct val="115000"/>
                        </a:lnSpc>
                        <a:spcAft>
                          <a:spcPts val="0"/>
                        </a:spcAft>
                      </a:pPr>
                      <a:r>
                        <a:rPr lang="es-EC" sz="1400">
                          <a:effectLst/>
                        </a:rPr>
                        <a:t>Día 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Humedad</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69 %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68 %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3824209355"/>
                  </a:ext>
                </a:extLst>
              </a:tr>
              <a:tr h="94416">
                <a:tc vMerge="1">
                  <a:txBody>
                    <a:bodyPr/>
                    <a:lstStyle/>
                    <a:p>
                      <a:endParaRPr lang="en-US"/>
                    </a:p>
                  </a:txBody>
                  <a:tcPr/>
                </a:tc>
                <a:tc>
                  <a:txBody>
                    <a:bodyPr/>
                    <a:lstStyle/>
                    <a:p>
                      <a:pPr indent="180340" algn="l">
                        <a:lnSpc>
                          <a:spcPct val="115000"/>
                        </a:lnSpc>
                        <a:spcAft>
                          <a:spcPts val="0"/>
                        </a:spcAft>
                      </a:pPr>
                      <a:r>
                        <a:rPr lang="es-EC" sz="1400">
                          <a:effectLst/>
                        </a:rPr>
                        <a:t>Temperatura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20 ºC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21 ºC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2846267212"/>
                  </a:ext>
                </a:extLst>
              </a:tr>
              <a:tr h="94416">
                <a:tc vMerge="1">
                  <a:txBody>
                    <a:bodyPr/>
                    <a:lstStyle/>
                    <a:p>
                      <a:endParaRPr lang="en-US"/>
                    </a:p>
                  </a:txBody>
                  <a:tcPr/>
                </a:tc>
                <a:tc>
                  <a:txBody>
                    <a:bodyPr/>
                    <a:lstStyle/>
                    <a:p>
                      <a:pPr indent="180340" algn="l">
                        <a:lnSpc>
                          <a:spcPct val="115000"/>
                        </a:lnSpc>
                        <a:spcAft>
                          <a:spcPts val="0"/>
                        </a:spcAft>
                      </a:pPr>
                      <a:r>
                        <a:rPr lang="es-EC" sz="1400">
                          <a:effectLst/>
                        </a:rPr>
                        <a:t>Radiación solar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3945994410"/>
                  </a:ext>
                </a:extLst>
              </a:tr>
              <a:tr h="180320">
                <a:tc vMerge="1">
                  <a:txBody>
                    <a:bodyPr/>
                    <a:lstStyle/>
                    <a:p>
                      <a:endParaRPr lang="en-US"/>
                    </a:p>
                  </a:txBody>
                  <a:tcPr/>
                </a:tc>
                <a:tc>
                  <a:txBody>
                    <a:bodyPr/>
                    <a:lstStyle/>
                    <a:p>
                      <a:pPr indent="180340" algn="l">
                        <a:lnSpc>
                          <a:spcPct val="115000"/>
                        </a:lnSpc>
                        <a:spcAft>
                          <a:spcPts val="0"/>
                        </a:spcAft>
                      </a:pPr>
                      <a:r>
                        <a:rPr lang="es-EC" sz="1400">
                          <a:effectLst/>
                        </a:rPr>
                        <a:t>Velocidad del viento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12 km/h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2 km/h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3554018906"/>
                  </a:ext>
                </a:extLst>
              </a:tr>
              <a:tr h="94416">
                <a:tc rowSpan="4">
                  <a:txBody>
                    <a:bodyPr/>
                    <a:lstStyle/>
                    <a:p>
                      <a:pPr indent="180340" algn="l">
                        <a:lnSpc>
                          <a:spcPct val="115000"/>
                        </a:lnSpc>
                        <a:spcAft>
                          <a:spcPts val="0"/>
                        </a:spcAft>
                      </a:pPr>
                      <a:r>
                        <a:rPr lang="es-EC" sz="1400">
                          <a:effectLst/>
                        </a:rPr>
                        <a:t>Día 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Humedad</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85 %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78 %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1381568945"/>
                  </a:ext>
                </a:extLst>
              </a:tr>
              <a:tr h="94416">
                <a:tc vMerge="1">
                  <a:txBody>
                    <a:bodyPr/>
                    <a:lstStyle/>
                    <a:p>
                      <a:endParaRPr lang="en-US"/>
                    </a:p>
                  </a:txBody>
                  <a:tcPr/>
                </a:tc>
                <a:tc>
                  <a:txBody>
                    <a:bodyPr/>
                    <a:lstStyle/>
                    <a:p>
                      <a:pPr indent="180340" algn="l">
                        <a:lnSpc>
                          <a:spcPct val="115000"/>
                        </a:lnSpc>
                        <a:spcAft>
                          <a:spcPts val="0"/>
                        </a:spcAft>
                      </a:pPr>
                      <a:r>
                        <a:rPr lang="es-EC" sz="1400">
                          <a:effectLst/>
                        </a:rPr>
                        <a:t>Temperatura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24 ºC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22 %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1015151065"/>
                  </a:ext>
                </a:extLst>
              </a:tr>
              <a:tr h="94416">
                <a:tc vMerge="1">
                  <a:txBody>
                    <a:bodyPr/>
                    <a:lstStyle/>
                    <a:p>
                      <a:endParaRPr lang="en-US"/>
                    </a:p>
                  </a:txBody>
                  <a:tcPr/>
                </a:tc>
                <a:tc>
                  <a:txBody>
                    <a:bodyPr/>
                    <a:lstStyle/>
                    <a:p>
                      <a:pPr indent="180340" algn="l">
                        <a:lnSpc>
                          <a:spcPct val="115000"/>
                        </a:lnSpc>
                        <a:spcAft>
                          <a:spcPts val="0"/>
                        </a:spcAft>
                      </a:pPr>
                      <a:r>
                        <a:rPr lang="es-EC" sz="1400">
                          <a:effectLst/>
                        </a:rPr>
                        <a:t>Radiación solar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3816106597"/>
                  </a:ext>
                </a:extLst>
              </a:tr>
              <a:tr h="180320">
                <a:tc vMerge="1">
                  <a:txBody>
                    <a:bodyPr/>
                    <a:lstStyle/>
                    <a:p>
                      <a:endParaRPr lang="en-US"/>
                    </a:p>
                  </a:txBody>
                  <a:tcPr/>
                </a:tc>
                <a:tc>
                  <a:txBody>
                    <a:bodyPr/>
                    <a:lstStyle/>
                    <a:p>
                      <a:pPr indent="180340" algn="l">
                        <a:lnSpc>
                          <a:spcPct val="115000"/>
                        </a:lnSpc>
                        <a:spcAft>
                          <a:spcPts val="0"/>
                        </a:spcAft>
                      </a:pPr>
                      <a:r>
                        <a:rPr lang="es-EC" sz="1400">
                          <a:effectLst/>
                        </a:rPr>
                        <a:t>Velocidad del viento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12 km/h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0 km/h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1282534079"/>
                  </a:ext>
                </a:extLst>
              </a:tr>
              <a:tr h="94416">
                <a:tc rowSpan="4">
                  <a:txBody>
                    <a:bodyPr/>
                    <a:lstStyle/>
                    <a:p>
                      <a:pPr indent="180340" algn="l">
                        <a:lnSpc>
                          <a:spcPct val="115000"/>
                        </a:lnSpc>
                        <a:spcAft>
                          <a:spcPts val="0"/>
                        </a:spcAft>
                      </a:pPr>
                      <a:r>
                        <a:rPr lang="es-EC" sz="1400">
                          <a:effectLst/>
                        </a:rPr>
                        <a:t>Día 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Humedad</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79 %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70 %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3973529425"/>
                  </a:ext>
                </a:extLst>
              </a:tr>
              <a:tr h="94416">
                <a:tc vMerge="1">
                  <a:txBody>
                    <a:bodyPr/>
                    <a:lstStyle/>
                    <a:p>
                      <a:endParaRPr lang="en-US"/>
                    </a:p>
                  </a:txBody>
                  <a:tcPr/>
                </a:tc>
                <a:tc>
                  <a:txBody>
                    <a:bodyPr/>
                    <a:lstStyle/>
                    <a:p>
                      <a:pPr indent="180340" algn="l">
                        <a:lnSpc>
                          <a:spcPct val="115000"/>
                        </a:lnSpc>
                        <a:spcAft>
                          <a:spcPts val="0"/>
                        </a:spcAft>
                      </a:pPr>
                      <a:r>
                        <a:rPr lang="es-EC" sz="1400">
                          <a:effectLst/>
                        </a:rPr>
                        <a:t>Temperatura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20 ºC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20 ºC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63892264"/>
                  </a:ext>
                </a:extLst>
              </a:tr>
              <a:tr h="94416">
                <a:tc vMerge="1">
                  <a:txBody>
                    <a:bodyPr/>
                    <a:lstStyle/>
                    <a:p>
                      <a:endParaRPr lang="en-US"/>
                    </a:p>
                  </a:txBody>
                  <a:tcPr/>
                </a:tc>
                <a:tc>
                  <a:txBody>
                    <a:bodyPr/>
                    <a:lstStyle/>
                    <a:p>
                      <a:pPr indent="180340" algn="l">
                        <a:lnSpc>
                          <a:spcPct val="115000"/>
                        </a:lnSpc>
                        <a:spcAft>
                          <a:spcPts val="0"/>
                        </a:spcAft>
                      </a:pPr>
                      <a:r>
                        <a:rPr lang="es-EC" sz="1400">
                          <a:effectLst/>
                        </a:rPr>
                        <a:t>Radiación solar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2455045545"/>
                  </a:ext>
                </a:extLst>
              </a:tr>
              <a:tr h="180320">
                <a:tc vMerge="1">
                  <a:txBody>
                    <a:bodyPr/>
                    <a:lstStyle/>
                    <a:p>
                      <a:endParaRPr lang="en-US"/>
                    </a:p>
                  </a:txBody>
                  <a:tcPr/>
                </a:tc>
                <a:tc>
                  <a:txBody>
                    <a:bodyPr/>
                    <a:lstStyle/>
                    <a:p>
                      <a:pPr indent="180340" algn="l">
                        <a:lnSpc>
                          <a:spcPct val="115000"/>
                        </a:lnSpc>
                        <a:spcAft>
                          <a:spcPts val="0"/>
                        </a:spcAft>
                      </a:pPr>
                      <a:r>
                        <a:rPr lang="es-EC" sz="1400">
                          <a:effectLst/>
                        </a:rPr>
                        <a:t>Velocidad del viento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11 km/h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2 km/h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1703752021"/>
                  </a:ext>
                </a:extLst>
              </a:tr>
              <a:tr h="94416">
                <a:tc rowSpan="4">
                  <a:txBody>
                    <a:bodyPr/>
                    <a:lstStyle/>
                    <a:p>
                      <a:pPr indent="180340" algn="l">
                        <a:lnSpc>
                          <a:spcPct val="115000"/>
                        </a:lnSpc>
                        <a:spcAft>
                          <a:spcPts val="0"/>
                        </a:spcAft>
                      </a:pPr>
                      <a:r>
                        <a:rPr lang="es-EC" sz="1400" dirty="0">
                          <a:effectLst/>
                        </a:rPr>
                        <a:t>Día 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Humedad</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86%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77 %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209750165"/>
                  </a:ext>
                </a:extLst>
              </a:tr>
              <a:tr h="94416">
                <a:tc vMerge="1">
                  <a:txBody>
                    <a:bodyPr/>
                    <a:lstStyle/>
                    <a:p>
                      <a:endParaRPr lang="en-US"/>
                    </a:p>
                  </a:txBody>
                  <a:tcPr/>
                </a:tc>
                <a:tc>
                  <a:txBody>
                    <a:bodyPr/>
                    <a:lstStyle/>
                    <a:p>
                      <a:pPr indent="180340" algn="l">
                        <a:lnSpc>
                          <a:spcPct val="115000"/>
                        </a:lnSpc>
                        <a:spcAft>
                          <a:spcPts val="0"/>
                        </a:spcAft>
                      </a:pPr>
                      <a:r>
                        <a:rPr lang="es-EC" sz="1400">
                          <a:effectLst/>
                        </a:rPr>
                        <a:t>Temperatura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21 ºC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20 ºC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2671684231"/>
                  </a:ext>
                </a:extLst>
              </a:tr>
              <a:tr h="94416">
                <a:tc vMerge="1">
                  <a:txBody>
                    <a:bodyPr/>
                    <a:lstStyle/>
                    <a:p>
                      <a:endParaRPr lang="en-US"/>
                    </a:p>
                  </a:txBody>
                  <a:tcPr/>
                </a:tc>
                <a:tc>
                  <a:txBody>
                    <a:bodyPr/>
                    <a:lstStyle/>
                    <a:p>
                      <a:pPr indent="180340" algn="l">
                        <a:lnSpc>
                          <a:spcPct val="115000"/>
                        </a:lnSpc>
                        <a:spcAft>
                          <a:spcPts val="0"/>
                        </a:spcAft>
                      </a:pPr>
                      <a:r>
                        <a:rPr lang="es-EC" sz="1400">
                          <a:effectLst/>
                        </a:rPr>
                        <a:t>Radiación solar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687553398"/>
                  </a:ext>
                </a:extLst>
              </a:tr>
              <a:tr h="180320">
                <a:tc vMerge="1">
                  <a:txBody>
                    <a:bodyPr/>
                    <a:lstStyle/>
                    <a:p>
                      <a:endParaRPr lang="en-US"/>
                    </a:p>
                  </a:txBody>
                  <a:tcPr/>
                </a:tc>
                <a:tc>
                  <a:txBody>
                    <a:bodyPr/>
                    <a:lstStyle/>
                    <a:p>
                      <a:pPr indent="180340" algn="l">
                        <a:lnSpc>
                          <a:spcPct val="115000"/>
                        </a:lnSpc>
                        <a:spcAft>
                          <a:spcPts val="0"/>
                        </a:spcAft>
                      </a:pPr>
                      <a:r>
                        <a:rPr lang="es-EC" sz="1400">
                          <a:effectLst/>
                        </a:rPr>
                        <a:t>Velocidad del viento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a:effectLst/>
                        </a:rPr>
                        <a:t>12 km/h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tc>
                  <a:txBody>
                    <a:bodyPr/>
                    <a:lstStyle/>
                    <a:p>
                      <a:pPr indent="180340" algn="l">
                        <a:lnSpc>
                          <a:spcPct val="115000"/>
                        </a:lnSpc>
                        <a:spcAft>
                          <a:spcPts val="0"/>
                        </a:spcAft>
                      </a:pPr>
                      <a:r>
                        <a:rPr lang="es-EC" sz="1400" dirty="0">
                          <a:effectLst/>
                        </a:rPr>
                        <a:t>0 km/h</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287" marR="27287" marT="0" marB="0" anchor="ctr"/>
                </a:tc>
                <a:extLst>
                  <a:ext uri="{0D108BD9-81ED-4DB2-BD59-A6C34878D82A}">
                    <a16:rowId xmlns:a16="http://schemas.microsoft.com/office/drawing/2014/main" val="97645136"/>
                  </a:ext>
                </a:extLst>
              </a:tr>
            </a:tbl>
          </a:graphicData>
        </a:graphic>
      </p:graphicFrame>
      <p:graphicFrame>
        <p:nvGraphicFramePr>
          <p:cNvPr id="6" name="Tabla 5">
            <a:extLst>
              <a:ext uri="{FF2B5EF4-FFF2-40B4-BE49-F238E27FC236}">
                <a16:creationId xmlns:a16="http://schemas.microsoft.com/office/drawing/2014/main" id="{CC8912F0-A4BB-4D5C-B81B-4943182451E0}"/>
              </a:ext>
            </a:extLst>
          </p:cNvPr>
          <p:cNvGraphicFramePr>
            <a:graphicFrameLocks noGrp="1"/>
          </p:cNvGraphicFramePr>
          <p:nvPr>
            <p:extLst>
              <p:ext uri="{D42A27DB-BD31-4B8C-83A1-F6EECF244321}">
                <p14:modId xmlns:p14="http://schemas.microsoft.com/office/powerpoint/2010/main" val="2959959290"/>
              </p:ext>
            </p:extLst>
          </p:nvPr>
        </p:nvGraphicFramePr>
        <p:xfrm>
          <a:off x="7001135" y="1657971"/>
          <a:ext cx="4902314" cy="4658510"/>
        </p:xfrm>
        <a:graphic>
          <a:graphicData uri="http://schemas.openxmlformats.org/drawingml/2006/table">
            <a:tbl>
              <a:tblPr firstRow="1" firstCol="1" bandRow="1">
                <a:tableStyleId>{3B4B98B0-60AC-42C2-AFA5-B58CD77FA1E5}</a:tableStyleId>
              </a:tblPr>
              <a:tblGrid>
                <a:gridCol w="1194209">
                  <a:extLst>
                    <a:ext uri="{9D8B030D-6E8A-4147-A177-3AD203B41FA5}">
                      <a16:colId xmlns:a16="http://schemas.microsoft.com/office/drawing/2014/main" val="1352942624"/>
                    </a:ext>
                  </a:extLst>
                </a:gridCol>
                <a:gridCol w="1430455">
                  <a:extLst>
                    <a:ext uri="{9D8B030D-6E8A-4147-A177-3AD203B41FA5}">
                      <a16:colId xmlns:a16="http://schemas.microsoft.com/office/drawing/2014/main" val="3106026719"/>
                    </a:ext>
                  </a:extLst>
                </a:gridCol>
                <a:gridCol w="2277650">
                  <a:extLst>
                    <a:ext uri="{9D8B030D-6E8A-4147-A177-3AD203B41FA5}">
                      <a16:colId xmlns:a16="http://schemas.microsoft.com/office/drawing/2014/main" val="89143551"/>
                    </a:ext>
                  </a:extLst>
                </a:gridCol>
              </a:tblGrid>
              <a:tr h="372972">
                <a:tc>
                  <a:txBody>
                    <a:bodyPr/>
                    <a:lstStyle/>
                    <a:p>
                      <a:pPr indent="180340" algn="just">
                        <a:lnSpc>
                          <a:spcPct val="150000"/>
                        </a:lnSpc>
                        <a:spcAft>
                          <a:spcPts val="0"/>
                        </a:spcAft>
                      </a:pPr>
                      <a:r>
                        <a:rPr lang="es-EC" sz="1400" dirty="0">
                          <a:effectLst/>
                        </a:rPr>
                        <a:t>Día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150000"/>
                        </a:lnSpc>
                        <a:spcAft>
                          <a:spcPts val="0"/>
                        </a:spcAft>
                      </a:pPr>
                      <a:r>
                        <a:rPr lang="es-EC" sz="1400">
                          <a:effectLst/>
                        </a:rPr>
                        <a:t>Observación de campo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150000"/>
                        </a:lnSpc>
                        <a:spcAft>
                          <a:spcPts val="0"/>
                        </a:spcAft>
                      </a:pPr>
                      <a:r>
                        <a:rPr lang="es-EC" sz="1400">
                          <a:effectLst/>
                        </a:rPr>
                        <a:t>Controlador Difuso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1102855528"/>
                  </a:ext>
                </a:extLst>
              </a:tr>
              <a:tr h="248648">
                <a:tc>
                  <a:txBody>
                    <a:bodyPr/>
                    <a:lstStyle/>
                    <a:p>
                      <a:pPr indent="180340" algn="just">
                        <a:lnSpc>
                          <a:spcPct val="200000"/>
                        </a:lnSpc>
                        <a:spcAft>
                          <a:spcPts val="0"/>
                        </a:spcAft>
                      </a:pPr>
                      <a:r>
                        <a:rPr lang="es-EC" sz="1400">
                          <a:effectLst/>
                        </a:rPr>
                        <a:t>Día 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Despejado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Poco Nuboso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3943612347"/>
                  </a:ext>
                </a:extLst>
              </a:tr>
              <a:tr h="248648">
                <a:tc>
                  <a:txBody>
                    <a:bodyPr/>
                    <a:lstStyle/>
                    <a:p>
                      <a:pPr indent="180340" algn="just">
                        <a:lnSpc>
                          <a:spcPct val="200000"/>
                        </a:lnSpc>
                        <a:spcAft>
                          <a:spcPts val="0"/>
                        </a:spcAft>
                      </a:pPr>
                      <a:r>
                        <a:rPr lang="es-EC" sz="1400">
                          <a:effectLst/>
                        </a:rPr>
                        <a:t>Día 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Despejado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Despejado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488487268"/>
                  </a:ext>
                </a:extLst>
              </a:tr>
              <a:tr h="497296">
                <a:tc>
                  <a:txBody>
                    <a:bodyPr/>
                    <a:lstStyle/>
                    <a:p>
                      <a:pPr indent="180340" algn="just">
                        <a:lnSpc>
                          <a:spcPct val="200000"/>
                        </a:lnSpc>
                        <a:spcAft>
                          <a:spcPts val="0"/>
                        </a:spcAft>
                      </a:pPr>
                      <a:r>
                        <a:rPr lang="es-EC" sz="1400">
                          <a:effectLst/>
                        </a:rPr>
                        <a:t>Día 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Poco Nuboso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Despejado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1646261511"/>
                  </a:ext>
                </a:extLst>
              </a:tr>
              <a:tr h="248648">
                <a:tc>
                  <a:txBody>
                    <a:bodyPr/>
                    <a:lstStyle/>
                    <a:p>
                      <a:pPr indent="180340" algn="just">
                        <a:lnSpc>
                          <a:spcPct val="200000"/>
                        </a:lnSpc>
                        <a:spcAft>
                          <a:spcPts val="0"/>
                        </a:spcAft>
                      </a:pPr>
                      <a:r>
                        <a:rPr lang="es-EC" sz="1400">
                          <a:effectLst/>
                        </a:rPr>
                        <a:t>Día 4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Despejado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Despejado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990441703"/>
                  </a:ext>
                </a:extLst>
              </a:tr>
              <a:tr h="497296">
                <a:tc>
                  <a:txBody>
                    <a:bodyPr/>
                    <a:lstStyle/>
                    <a:p>
                      <a:pPr indent="180340" algn="just">
                        <a:lnSpc>
                          <a:spcPct val="200000"/>
                        </a:lnSpc>
                        <a:spcAft>
                          <a:spcPts val="0"/>
                        </a:spcAft>
                      </a:pPr>
                      <a:r>
                        <a:rPr lang="es-EC" sz="1400">
                          <a:effectLst/>
                        </a:rPr>
                        <a:t>Día 5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Poco Nuboso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Despejado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1857856457"/>
                  </a:ext>
                </a:extLst>
              </a:tr>
              <a:tr h="248648">
                <a:tc>
                  <a:txBody>
                    <a:bodyPr/>
                    <a:lstStyle/>
                    <a:p>
                      <a:pPr indent="180340" algn="just">
                        <a:lnSpc>
                          <a:spcPct val="200000"/>
                        </a:lnSpc>
                        <a:spcAft>
                          <a:spcPts val="0"/>
                        </a:spcAft>
                      </a:pPr>
                      <a:r>
                        <a:rPr lang="es-EC" sz="1400">
                          <a:effectLst/>
                        </a:rPr>
                        <a:t>Día 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Despejado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dirty="0">
                          <a:effectLst/>
                        </a:rPr>
                        <a:t>Despejado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339344047"/>
                  </a:ext>
                </a:extLst>
              </a:tr>
              <a:tr h="248648">
                <a:tc>
                  <a:txBody>
                    <a:bodyPr/>
                    <a:lstStyle/>
                    <a:p>
                      <a:pPr indent="180340" algn="just">
                        <a:lnSpc>
                          <a:spcPct val="200000"/>
                        </a:lnSpc>
                        <a:spcAft>
                          <a:spcPts val="0"/>
                        </a:spcAft>
                      </a:pPr>
                      <a:r>
                        <a:rPr lang="es-EC" sz="1400">
                          <a:effectLst/>
                        </a:rPr>
                        <a:t>Día 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Despejado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Despejado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2316075829"/>
                  </a:ext>
                </a:extLst>
              </a:tr>
              <a:tr h="248648">
                <a:tc>
                  <a:txBody>
                    <a:bodyPr/>
                    <a:lstStyle/>
                    <a:p>
                      <a:pPr indent="180340" algn="just">
                        <a:lnSpc>
                          <a:spcPct val="200000"/>
                        </a:lnSpc>
                        <a:spcAft>
                          <a:spcPts val="0"/>
                        </a:spcAft>
                      </a:pPr>
                      <a:r>
                        <a:rPr lang="es-EC" sz="1400">
                          <a:effectLst/>
                        </a:rPr>
                        <a:t>Día 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Despejado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Despejado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2877570110"/>
                  </a:ext>
                </a:extLst>
              </a:tr>
              <a:tr h="248648">
                <a:tc>
                  <a:txBody>
                    <a:bodyPr/>
                    <a:lstStyle/>
                    <a:p>
                      <a:pPr indent="180340" algn="just">
                        <a:lnSpc>
                          <a:spcPct val="200000"/>
                        </a:lnSpc>
                        <a:spcAft>
                          <a:spcPts val="0"/>
                        </a:spcAft>
                      </a:pPr>
                      <a:r>
                        <a:rPr lang="es-EC" sz="1400">
                          <a:effectLst/>
                        </a:rPr>
                        <a:t>Día 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Nuboso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Nuboso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3532819940"/>
                  </a:ext>
                </a:extLst>
              </a:tr>
              <a:tr h="497296">
                <a:tc>
                  <a:txBody>
                    <a:bodyPr/>
                    <a:lstStyle/>
                    <a:p>
                      <a:pPr indent="180340" algn="just">
                        <a:lnSpc>
                          <a:spcPct val="200000"/>
                        </a:lnSpc>
                        <a:spcAft>
                          <a:spcPts val="0"/>
                        </a:spcAft>
                      </a:pPr>
                      <a:r>
                        <a:rPr lang="es-EC" sz="1400">
                          <a:effectLst/>
                        </a:rPr>
                        <a:t>Día 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a:effectLst/>
                        </a:rPr>
                        <a:t>Muy Nuboso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tc>
                  <a:txBody>
                    <a:bodyPr/>
                    <a:lstStyle/>
                    <a:p>
                      <a:pPr indent="180340" algn="just">
                        <a:lnSpc>
                          <a:spcPct val="200000"/>
                        </a:lnSpc>
                        <a:spcAft>
                          <a:spcPts val="0"/>
                        </a:spcAft>
                      </a:pPr>
                      <a:r>
                        <a:rPr lang="es-EC" sz="1400" dirty="0">
                          <a:effectLst/>
                        </a:rPr>
                        <a:t>Muy Nuboso</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6621" marR="46621" marT="0" marB="0"/>
                </a:tc>
                <a:extLst>
                  <a:ext uri="{0D108BD9-81ED-4DB2-BD59-A6C34878D82A}">
                    <a16:rowId xmlns:a16="http://schemas.microsoft.com/office/drawing/2014/main" val="2871461751"/>
                  </a:ext>
                </a:extLst>
              </a:tr>
            </a:tbl>
          </a:graphicData>
        </a:graphic>
      </p:graphicFrame>
    </p:spTree>
    <p:extLst>
      <p:ext uri="{BB962C8B-B14F-4D97-AF65-F5344CB8AC3E}">
        <p14:creationId xmlns:p14="http://schemas.microsoft.com/office/powerpoint/2010/main" val="1917727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 y="-6270"/>
            <a:ext cx="4963886" cy="424282"/>
          </a:xfrm>
          <a:prstGeom prst="rect">
            <a:avLst/>
          </a:prstGeom>
          <a:solidFill>
            <a:schemeClr val="accent4">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800" b="1" dirty="0">
                <a:solidFill>
                  <a:schemeClr val="bg1"/>
                </a:solidFill>
                <a:latin typeface="Calibri" panose="020F0502020204030204" pitchFamily="34" charset="0"/>
              </a:rPr>
              <a:t>Resultados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0249" y="6329465"/>
            <a:ext cx="2743200" cy="365125"/>
          </a:xfrm>
        </p:spPr>
        <p:txBody>
          <a:bodyPr/>
          <a:lstStyle/>
          <a:p>
            <a:pPr>
              <a:defRPr/>
            </a:pPr>
            <a:fld id="{E8D88C74-0DDE-8F40-A44E-D6CE8BB2242F}" type="slidenum">
              <a:rPr lang="es-ES" smtClean="0"/>
              <a:pPr>
                <a:defRPr/>
              </a:pPr>
              <a:t>27</a:t>
            </a:fld>
            <a:endParaRPr lang="es-ES" sz="1600">
              <a:solidFill>
                <a:srgbClr val="888888"/>
              </a:solidFill>
            </a:endParaRPr>
          </a:p>
        </p:txBody>
      </p:sp>
      <p:sp>
        <p:nvSpPr>
          <p:cNvPr id="20" name="Rectángulo 19"/>
          <p:cNvSpPr/>
          <p:nvPr/>
        </p:nvSpPr>
        <p:spPr>
          <a:xfrm>
            <a:off x="4963886" y="-13788"/>
            <a:ext cx="4961991" cy="4318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a:t>Funcionamiento</a:t>
            </a:r>
          </a:p>
        </p:txBody>
      </p:sp>
      <p:sp>
        <p:nvSpPr>
          <p:cNvPr id="14" name="Rectángulo 13">
            <a:extLst>
              <a:ext uri="{FF2B5EF4-FFF2-40B4-BE49-F238E27FC236}">
                <a16:creationId xmlns:a16="http://schemas.microsoft.com/office/drawing/2014/main" id="{5FC6C128-DAFB-4785-972F-353167178ED6}"/>
              </a:ext>
            </a:extLst>
          </p:cNvPr>
          <p:cNvSpPr/>
          <p:nvPr/>
        </p:nvSpPr>
        <p:spPr>
          <a:xfrm>
            <a:off x="4625918" y="3028890"/>
            <a:ext cx="2940164" cy="400110"/>
          </a:xfrm>
          <a:prstGeom prst="rect">
            <a:avLst/>
          </a:prstGeom>
          <a:ln w="28575">
            <a:solidFill>
              <a:schemeClr val="tx1"/>
            </a:solidFill>
          </a:ln>
        </p:spPr>
        <p:txBody>
          <a:bodyPr wrap="none">
            <a:spAutoFit/>
          </a:bodyPr>
          <a:lstStyle/>
          <a:p>
            <a:r>
              <a:rPr lang="es-EC" sz="2000" b="1" dirty="0"/>
              <a:t>Video del funcionamiento</a:t>
            </a:r>
            <a:endParaRPr lang="es-EC" sz="2000" dirty="0"/>
          </a:p>
        </p:txBody>
      </p:sp>
    </p:spTree>
    <p:extLst>
      <p:ext uri="{BB962C8B-B14F-4D97-AF65-F5344CB8AC3E}">
        <p14:creationId xmlns:p14="http://schemas.microsoft.com/office/powerpoint/2010/main" val="2608749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 y="-6270"/>
            <a:ext cx="4963886" cy="424282"/>
          </a:xfrm>
          <a:prstGeom prst="rect">
            <a:avLst/>
          </a:prstGeom>
          <a:solidFill>
            <a:schemeClr val="accent4">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800" b="1" dirty="0">
                <a:solidFill>
                  <a:schemeClr val="bg1"/>
                </a:solidFill>
                <a:latin typeface="Calibri" panose="020F0502020204030204" pitchFamily="34" charset="0"/>
              </a:rPr>
              <a:t>Resultados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0249" y="6329465"/>
            <a:ext cx="2743200" cy="365125"/>
          </a:xfrm>
        </p:spPr>
        <p:txBody>
          <a:bodyPr/>
          <a:lstStyle/>
          <a:p>
            <a:pPr>
              <a:defRPr/>
            </a:pPr>
            <a:fld id="{E8D88C74-0DDE-8F40-A44E-D6CE8BB2242F}" type="slidenum">
              <a:rPr lang="es-ES" smtClean="0"/>
              <a:pPr>
                <a:defRPr/>
              </a:pPr>
              <a:t>28</a:t>
            </a:fld>
            <a:endParaRPr lang="es-ES" sz="1600">
              <a:solidFill>
                <a:srgbClr val="888888"/>
              </a:solidFill>
            </a:endParaRPr>
          </a:p>
        </p:txBody>
      </p:sp>
      <p:sp>
        <p:nvSpPr>
          <p:cNvPr id="20" name="Rectángulo 19"/>
          <p:cNvSpPr/>
          <p:nvPr/>
        </p:nvSpPr>
        <p:spPr>
          <a:xfrm>
            <a:off x="4963886" y="-13788"/>
            <a:ext cx="4961991" cy="4318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a:t>Cantidad de agua</a:t>
            </a:r>
          </a:p>
        </p:txBody>
      </p:sp>
      <p:pic>
        <p:nvPicPr>
          <p:cNvPr id="6" name="Imagen 5">
            <a:extLst>
              <a:ext uri="{FF2B5EF4-FFF2-40B4-BE49-F238E27FC236}">
                <a16:creationId xmlns:a16="http://schemas.microsoft.com/office/drawing/2014/main" id="{D6007D2A-AB6B-4AC3-9321-9E3FA7C766E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29972" y="3218633"/>
            <a:ext cx="5167630" cy="3221355"/>
          </a:xfrm>
          <a:prstGeom prst="rect">
            <a:avLst/>
          </a:prstGeom>
          <a:noFill/>
          <a:ln>
            <a:noFill/>
          </a:ln>
        </p:spPr>
      </p:pic>
      <mc:AlternateContent xmlns:mc="http://schemas.openxmlformats.org/markup-compatibility/2006">
        <mc:Choice xmlns:a14="http://schemas.microsoft.com/office/drawing/2010/main" Requires="a14">
          <p:sp>
            <p:nvSpPr>
              <p:cNvPr id="7" name="Rectángulo 6">
                <a:extLst>
                  <a:ext uri="{FF2B5EF4-FFF2-40B4-BE49-F238E27FC236}">
                    <a16:creationId xmlns:a16="http://schemas.microsoft.com/office/drawing/2014/main" id="{94A73F9E-BDF5-4FF9-A656-5ACA23C68B18}"/>
                  </a:ext>
                </a:extLst>
              </p:cNvPr>
              <p:cNvSpPr/>
              <p:nvPr/>
            </p:nvSpPr>
            <p:spPr>
              <a:xfrm>
                <a:off x="7891487" y="3224607"/>
                <a:ext cx="2640361"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EC" sz="1400" dirty="0"/>
                  <a:t>69mm de agua por cada metro cuadrado</a:t>
                </a:r>
              </a:p>
              <a:p>
                <a:pPr marL="285750" indent="-285750">
                  <a:lnSpc>
                    <a:spcPct val="150000"/>
                  </a:lnSpc>
                  <a:buFont typeface="Arial" panose="020B0604020202020204" pitchFamily="34" charset="0"/>
                  <a:buChar char="•"/>
                </a:pPr>
                <a:r>
                  <a:rPr lang="es-EC" sz="1400" dirty="0"/>
                  <a:t>Terreno de 200 </a:t>
                </a:r>
                <a14:m>
                  <m:oMath xmlns:m="http://schemas.openxmlformats.org/officeDocument/2006/math">
                    <m:sSup>
                      <m:sSupPr>
                        <m:ctrlPr>
                          <a:rPr lang="es-EC" sz="1400" i="1" smtClean="0">
                            <a:latin typeface="Cambria Math" panose="02040503050406030204" pitchFamily="18" charset="0"/>
                          </a:rPr>
                        </m:ctrlPr>
                      </m:sSupPr>
                      <m:e>
                        <m:r>
                          <a:rPr lang="es-ES" sz="1400" b="0" i="1" smtClean="0">
                            <a:latin typeface="Cambria Math" panose="02040503050406030204" pitchFamily="18" charset="0"/>
                          </a:rPr>
                          <m:t>𝑚</m:t>
                        </m:r>
                      </m:e>
                      <m:sup>
                        <m:r>
                          <a:rPr lang="es-ES" sz="1400" b="0" i="1" smtClean="0">
                            <a:latin typeface="Cambria Math" panose="02040503050406030204" pitchFamily="18" charset="0"/>
                          </a:rPr>
                          <m:t>2</m:t>
                        </m:r>
                      </m:sup>
                    </m:sSup>
                  </m:oMath>
                </a14:m>
                <a:endParaRPr lang="es-ES" sz="1400" dirty="0"/>
              </a:p>
              <a:p>
                <a:pPr marL="285750" indent="-285750">
                  <a:lnSpc>
                    <a:spcPct val="150000"/>
                  </a:lnSpc>
                  <a:buFont typeface="Arial" panose="020B0604020202020204" pitchFamily="34" charset="0"/>
                  <a:buChar char="•"/>
                </a:pPr>
                <a:r>
                  <a:rPr lang="es-EC" sz="1400" dirty="0"/>
                  <a:t>Suelo de cultivo de 144 </a:t>
                </a:r>
                <a14:m>
                  <m:oMath xmlns:m="http://schemas.openxmlformats.org/officeDocument/2006/math">
                    <m:sSup>
                      <m:sSupPr>
                        <m:ctrlPr>
                          <a:rPr lang="es-EC" sz="1400" i="1">
                            <a:latin typeface="Cambria Math" panose="02040503050406030204" pitchFamily="18" charset="0"/>
                          </a:rPr>
                        </m:ctrlPr>
                      </m:sSupPr>
                      <m:e>
                        <m:r>
                          <a:rPr lang="es-ES" sz="1400" i="1">
                            <a:latin typeface="Cambria Math" panose="02040503050406030204" pitchFamily="18" charset="0"/>
                          </a:rPr>
                          <m:t>𝑚</m:t>
                        </m:r>
                      </m:e>
                      <m:sup>
                        <m:r>
                          <a:rPr lang="es-ES" sz="1400" i="1">
                            <a:latin typeface="Cambria Math" panose="02040503050406030204" pitchFamily="18" charset="0"/>
                          </a:rPr>
                          <m:t>2</m:t>
                        </m:r>
                      </m:sup>
                    </m:sSup>
                  </m:oMath>
                </a14:m>
                <a:endParaRPr lang="es-EC" sz="1400" dirty="0"/>
              </a:p>
            </p:txBody>
          </p:sp>
        </mc:Choice>
        <mc:Fallback>
          <p:sp>
            <p:nvSpPr>
              <p:cNvPr id="7" name="Rectángulo 6">
                <a:extLst>
                  <a:ext uri="{FF2B5EF4-FFF2-40B4-BE49-F238E27FC236}">
                    <a16:creationId xmlns:a16="http://schemas.microsoft.com/office/drawing/2014/main" id="{94A73F9E-BDF5-4FF9-A656-5ACA23C68B18}"/>
                  </a:ext>
                </a:extLst>
              </p:cNvPr>
              <p:cNvSpPr>
                <a:spLocks noRot="1" noChangeAspect="1" noMove="1" noResize="1" noEditPoints="1" noAdjustHandles="1" noChangeArrowheads="1" noChangeShapeType="1" noTextEdit="1"/>
              </p:cNvSpPr>
              <p:nvPr/>
            </p:nvSpPr>
            <p:spPr>
              <a:xfrm>
                <a:off x="7891487" y="3224607"/>
                <a:ext cx="2640361" cy="1384995"/>
              </a:xfrm>
              <a:prstGeom prst="rect">
                <a:avLst/>
              </a:prstGeom>
              <a:blipFill>
                <a:blip r:embed="rId4"/>
                <a:stretch>
                  <a:fillRect l="-230" b="-873"/>
                </a:stretch>
              </a:blipFill>
            </p:spPr>
            <p:txBody>
              <a:bodyPr/>
              <a:lstStyle/>
              <a:p>
                <a:r>
                  <a:rPr lang="en-US">
                    <a:noFill/>
                  </a:rPr>
                  <a:t> </a:t>
                </a:r>
              </a:p>
            </p:txBody>
          </p:sp>
        </mc:Fallback>
      </mc:AlternateContent>
      <p:sp>
        <p:nvSpPr>
          <p:cNvPr id="9" name="Rectángulo 8">
            <a:extLst>
              <a:ext uri="{FF2B5EF4-FFF2-40B4-BE49-F238E27FC236}">
                <a16:creationId xmlns:a16="http://schemas.microsoft.com/office/drawing/2014/main" id="{0EEFF7B2-5610-4FFA-87D6-CA8B8CCDF2F7}"/>
              </a:ext>
            </a:extLst>
          </p:cNvPr>
          <p:cNvSpPr/>
          <p:nvPr/>
        </p:nvSpPr>
        <p:spPr>
          <a:xfrm>
            <a:off x="7891488" y="4928234"/>
            <a:ext cx="2640361" cy="3820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ES" sz="1400" dirty="0"/>
              <a:t>9936 litros de agua</a:t>
            </a:r>
            <a:endParaRPr lang="es-EC" sz="1400" dirty="0"/>
          </a:p>
        </p:txBody>
      </p:sp>
      <p:sp>
        <p:nvSpPr>
          <p:cNvPr id="10" name="Rectángulo 9">
            <a:extLst>
              <a:ext uri="{FF2B5EF4-FFF2-40B4-BE49-F238E27FC236}">
                <a16:creationId xmlns:a16="http://schemas.microsoft.com/office/drawing/2014/main" id="{30B69CAA-0D65-48F1-9187-CAD60B5E00E1}"/>
              </a:ext>
            </a:extLst>
          </p:cNvPr>
          <p:cNvSpPr/>
          <p:nvPr/>
        </p:nvSpPr>
        <p:spPr>
          <a:xfrm>
            <a:off x="4276452" y="975888"/>
            <a:ext cx="3096489" cy="400110"/>
          </a:xfrm>
          <a:prstGeom prst="rect">
            <a:avLst/>
          </a:prstGeom>
          <a:ln w="28575">
            <a:solidFill>
              <a:schemeClr val="tx1"/>
            </a:solidFill>
          </a:ln>
        </p:spPr>
        <p:txBody>
          <a:bodyPr wrap="none">
            <a:spAutoFit/>
          </a:bodyPr>
          <a:lstStyle/>
          <a:p>
            <a:r>
              <a:rPr lang="es-EC" sz="2000" b="1" dirty="0"/>
              <a:t>Cantidad de agua utilizada</a:t>
            </a:r>
            <a:endParaRPr lang="es-EC" sz="2000" dirty="0"/>
          </a:p>
        </p:txBody>
      </p:sp>
      <p:sp>
        <p:nvSpPr>
          <p:cNvPr id="11" name="CuadroTexto 10">
            <a:extLst>
              <a:ext uri="{FF2B5EF4-FFF2-40B4-BE49-F238E27FC236}">
                <a16:creationId xmlns:a16="http://schemas.microsoft.com/office/drawing/2014/main" id="{DDFDA1DA-BB26-42BE-8768-7984D03FB2B0}"/>
              </a:ext>
            </a:extLst>
          </p:cNvPr>
          <p:cNvSpPr txBox="1"/>
          <p:nvPr/>
        </p:nvSpPr>
        <p:spPr>
          <a:xfrm>
            <a:off x="7577403" y="2237044"/>
            <a:ext cx="2785285" cy="507831"/>
          </a:xfrm>
          <a:prstGeom prst="rect">
            <a:avLst/>
          </a:prstGeom>
          <a:solidFill>
            <a:schemeClr val="bg1"/>
          </a:solidFill>
          <a:ln w="6350">
            <a:noFill/>
          </a:ln>
        </p:spPr>
        <p:txBody>
          <a:bodyPr wrap="square" rtlCol="0">
            <a:spAutoFit/>
          </a:bodyPr>
          <a:lstStyle/>
          <a:p>
            <a:pPr algn="ctr">
              <a:lnSpc>
                <a:spcPct val="150000"/>
              </a:lnSpc>
            </a:pPr>
            <a:r>
              <a:rPr lang="es-EC" b="1" dirty="0">
                <a:effectLst>
                  <a:outerShdw blurRad="38100" dist="38100" dir="2700000" algn="tl">
                    <a:srgbClr val="000000">
                      <a:alpha val="43137"/>
                    </a:srgbClr>
                  </a:outerShdw>
                </a:effectLst>
              </a:rPr>
              <a:t>Descripción terreno de cultivo</a:t>
            </a:r>
          </a:p>
        </p:txBody>
      </p:sp>
      <p:pic>
        <p:nvPicPr>
          <p:cNvPr id="4" name="Imagen 3">
            <a:extLst>
              <a:ext uri="{FF2B5EF4-FFF2-40B4-BE49-F238E27FC236}">
                <a16:creationId xmlns:a16="http://schemas.microsoft.com/office/drawing/2014/main" id="{575A907D-A1E8-404B-A3C5-52C5AACE9CD1}"/>
              </a:ext>
            </a:extLst>
          </p:cNvPr>
          <p:cNvPicPr>
            <a:picLocks noChangeAspect="1"/>
          </p:cNvPicPr>
          <p:nvPr/>
        </p:nvPicPr>
        <p:blipFill>
          <a:blip r:embed="rId5"/>
          <a:stretch>
            <a:fillRect/>
          </a:stretch>
        </p:blipFill>
        <p:spPr>
          <a:xfrm>
            <a:off x="3385930" y="1810542"/>
            <a:ext cx="1053548" cy="1360833"/>
          </a:xfrm>
          <a:prstGeom prst="rect">
            <a:avLst/>
          </a:prstGeom>
        </p:spPr>
      </p:pic>
    </p:spTree>
    <p:extLst>
      <p:ext uri="{BB962C8B-B14F-4D97-AF65-F5344CB8AC3E}">
        <p14:creationId xmlns:p14="http://schemas.microsoft.com/office/powerpoint/2010/main" val="1047902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 y="-6270"/>
            <a:ext cx="4963886" cy="424282"/>
          </a:xfrm>
          <a:prstGeom prst="rect">
            <a:avLst/>
          </a:prstGeom>
          <a:solidFill>
            <a:schemeClr val="accent4">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800" b="1" dirty="0">
                <a:solidFill>
                  <a:schemeClr val="bg1"/>
                </a:solidFill>
                <a:latin typeface="Calibri" panose="020F0502020204030204" pitchFamily="34" charset="0"/>
              </a:rPr>
              <a:t>Resultados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0249" y="6329465"/>
            <a:ext cx="2743200" cy="365125"/>
          </a:xfrm>
        </p:spPr>
        <p:txBody>
          <a:bodyPr/>
          <a:lstStyle/>
          <a:p>
            <a:pPr>
              <a:defRPr/>
            </a:pPr>
            <a:fld id="{E8D88C74-0DDE-8F40-A44E-D6CE8BB2242F}" type="slidenum">
              <a:rPr lang="es-ES" smtClean="0"/>
              <a:pPr>
                <a:defRPr/>
              </a:pPr>
              <a:t>29</a:t>
            </a:fld>
            <a:endParaRPr lang="es-ES" sz="1600">
              <a:solidFill>
                <a:srgbClr val="888888"/>
              </a:solidFill>
            </a:endParaRPr>
          </a:p>
        </p:txBody>
      </p:sp>
      <p:sp>
        <p:nvSpPr>
          <p:cNvPr id="20" name="Rectángulo 19"/>
          <p:cNvSpPr/>
          <p:nvPr/>
        </p:nvSpPr>
        <p:spPr>
          <a:xfrm>
            <a:off x="4963886" y="-13788"/>
            <a:ext cx="4961991" cy="4318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a:t>Cantidad de agua</a:t>
            </a:r>
          </a:p>
        </p:txBody>
      </p:sp>
      <p:sp>
        <p:nvSpPr>
          <p:cNvPr id="10" name="Rectángulo 9">
            <a:extLst>
              <a:ext uri="{FF2B5EF4-FFF2-40B4-BE49-F238E27FC236}">
                <a16:creationId xmlns:a16="http://schemas.microsoft.com/office/drawing/2014/main" id="{3D55FF84-1140-4E55-90B9-77EEB644CAB5}"/>
              </a:ext>
            </a:extLst>
          </p:cNvPr>
          <p:cNvSpPr/>
          <p:nvPr/>
        </p:nvSpPr>
        <p:spPr>
          <a:xfrm>
            <a:off x="4465986" y="870501"/>
            <a:ext cx="2385388" cy="400110"/>
          </a:xfrm>
          <a:prstGeom prst="rect">
            <a:avLst/>
          </a:prstGeom>
          <a:ln w="28575">
            <a:solidFill>
              <a:schemeClr val="tx1"/>
            </a:solidFill>
          </a:ln>
        </p:spPr>
        <p:txBody>
          <a:bodyPr wrap="square">
            <a:spAutoFit/>
          </a:bodyPr>
          <a:lstStyle/>
          <a:p>
            <a:pPr algn="ctr"/>
            <a:r>
              <a:rPr lang="es-EC" sz="2000" b="1" dirty="0"/>
              <a:t>Comparación</a:t>
            </a:r>
            <a:endParaRPr lang="es-EC" sz="2000" dirty="0"/>
          </a:p>
        </p:txBody>
      </p:sp>
      <p:sp>
        <p:nvSpPr>
          <p:cNvPr id="11" name="CuadroTexto 10">
            <a:extLst>
              <a:ext uri="{FF2B5EF4-FFF2-40B4-BE49-F238E27FC236}">
                <a16:creationId xmlns:a16="http://schemas.microsoft.com/office/drawing/2014/main" id="{3B206348-A267-4271-BF9B-3440EECFE2E6}"/>
              </a:ext>
            </a:extLst>
          </p:cNvPr>
          <p:cNvSpPr txBox="1"/>
          <p:nvPr/>
        </p:nvSpPr>
        <p:spPr>
          <a:xfrm>
            <a:off x="879989" y="1693844"/>
            <a:ext cx="2936637" cy="1338828"/>
          </a:xfrm>
          <a:prstGeom prst="rect">
            <a:avLst/>
          </a:prstGeom>
          <a:solidFill>
            <a:schemeClr val="bg1"/>
          </a:solidFill>
          <a:ln w="6350">
            <a:noFill/>
          </a:ln>
        </p:spPr>
        <p:txBody>
          <a:bodyPr wrap="square" rtlCol="0">
            <a:spAutoFit/>
          </a:bodyPr>
          <a:lstStyle/>
          <a:p>
            <a:pPr algn="ctr">
              <a:lnSpc>
                <a:spcPct val="150000"/>
              </a:lnSpc>
            </a:pPr>
            <a:r>
              <a:rPr lang="es-EC" b="1" dirty="0">
                <a:effectLst>
                  <a:outerShdw blurRad="38100" dist="38100" dir="2700000" algn="tl">
                    <a:srgbClr val="000000">
                      <a:alpha val="43137"/>
                    </a:srgbClr>
                  </a:outerShdw>
                </a:effectLst>
              </a:rPr>
              <a:t>Sistema de irrigación inteligente </a:t>
            </a:r>
            <a:br>
              <a:rPr lang="es-EC" b="1" dirty="0">
                <a:effectLst>
                  <a:outerShdw blurRad="38100" dist="38100" dir="2700000" algn="tl">
                    <a:srgbClr val="000000">
                      <a:alpha val="43137"/>
                    </a:srgbClr>
                  </a:outerShdw>
                </a:effectLst>
              </a:rPr>
            </a:br>
            <a:r>
              <a:rPr lang="es-EC" b="1" dirty="0">
                <a:effectLst>
                  <a:outerShdw blurRad="38100" dist="38100" dir="2700000" algn="tl">
                    <a:srgbClr val="000000">
                      <a:alpha val="43137"/>
                    </a:srgbClr>
                  </a:outerShdw>
                </a:effectLst>
              </a:rPr>
              <a:t>(riego por goteo)</a:t>
            </a:r>
          </a:p>
        </p:txBody>
      </p:sp>
      <p:sp>
        <p:nvSpPr>
          <p:cNvPr id="12" name="CuadroTexto 11">
            <a:extLst>
              <a:ext uri="{FF2B5EF4-FFF2-40B4-BE49-F238E27FC236}">
                <a16:creationId xmlns:a16="http://schemas.microsoft.com/office/drawing/2014/main" id="{E2689F59-4994-42A6-9913-3BBADA56794D}"/>
              </a:ext>
            </a:extLst>
          </p:cNvPr>
          <p:cNvSpPr txBox="1"/>
          <p:nvPr/>
        </p:nvSpPr>
        <p:spPr>
          <a:xfrm>
            <a:off x="7614764" y="1873880"/>
            <a:ext cx="2113775" cy="507831"/>
          </a:xfrm>
          <a:prstGeom prst="rect">
            <a:avLst/>
          </a:prstGeom>
          <a:solidFill>
            <a:schemeClr val="bg1"/>
          </a:solidFill>
          <a:ln w="6350">
            <a:noFill/>
          </a:ln>
        </p:spPr>
        <p:txBody>
          <a:bodyPr wrap="square" rtlCol="0">
            <a:spAutoFit/>
          </a:bodyPr>
          <a:lstStyle/>
          <a:p>
            <a:pPr algn="ctr">
              <a:lnSpc>
                <a:spcPct val="150000"/>
              </a:lnSpc>
            </a:pPr>
            <a:r>
              <a:rPr lang="es-EC" b="1" dirty="0">
                <a:effectLst>
                  <a:outerShdw blurRad="38100" dist="38100" dir="2700000" algn="tl">
                    <a:srgbClr val="000000">
                      <a:alpha val="43137"/>
                    </a:srgbClr>
                  </a:outerShdw>
                </a:effectLst>
              </a:rPr>
              <a:t>Riego por gravedad</a:t>
            </a:r>
          </a:p>
        </p:txBody>
      </p:sp>
      <p:sp>
        <p:nvSpPr>
          <p:cNvPr id="13" name="Rectángulo 12">
            <a:extLst>
              <a:ext uri="{FF2B5EF4-FFF2-40B4-BE49-F238E27FC236}">
                <a16:creationId xmlns:a16="http://schemas.microsoft.com/office/drawing/2014/main" id="{489096F0-642E-49D3-8E91-85D7743CB685}"/>
              </a:ext>
            </a:extLst>
          </p:cNvPr>
          <p:cNvSpPr/>
          <p:nvPr/>
        </p:nvSpPr>
        <p:spPr>
          <a:xfrm>
            <a:off x="1019041" y="3271330"/>
            <a:ext cx="2640361" cy="26394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ES" sz="1600" dirty="0"/>
              <a:t>Cada 25 días, desde la siembra hasta la cosecha</a:t>
            </a:r>
          </a:p>
          <a:p>
            <a:pPr marL="285750" indent="-285750">
              <a:lnSpc>
                <a:spcPct val="150000"/>
              </a:lnSpc>
              <a:buFont typeface="Arial" panose="020B0604020202020204" pitchFamily="34" charset="0"/>
              <a:buChar char="•"/>
            </a:pPr>
            <a:r>
              <a:rPr lang="es-ES" sz="1600" dirty="0"/>
              <a:t>Durante dos periodos de siembra</a:t>
            </a:r>
          </a:p>
          <a:p>
            <a:pPr marL="285750" indent="-285750">
              <a:lnSpc>
                <a:spcPct val="150000"/>
              </a:lnSpc>
              <a:buFont typeface="Arial" panose="020B0604020202020204" pitchFamily="34" charset="0"/>
              <a:buChar char="•"/>
            </a:pPr>
            <a:r>
              <a:rPr lang="es-ES" sz="1600" dirty="0"/>
              <a:t>Invierno</a:t>
            </a:r>
          </a:p>
          <a:p>
            <a:pPr marL="285750" indent="-285750">
              <a:lnSpc>
                <a:spcPct val="150000"/>
              </a:lnSpc>
              <a:buFont typeface="Arial" panose="020B0604020202020204" pitchFamily="34" charset="0"/>
              <a:buChar char="•"/>
            </a:pPr>
            <a:endParaRPr lang="es-ES" sz="1600" dirty="0"/>
          </a:p>
          <a:p>
            <a:pPr marL="285750" indent="-285750">
              <a:lnSpc>
                <a:spcPct val="150000"/>
              </a:lnSpc>
              <a:buFont typeface="Arial" panose="020B0604020202020204" pitchFamily="34" charset="0"/>
              <a:buChar char="•"/>
            </a:pPr>
            <a:endParaRPr lang="es-EC" sz="1600" dirty="0"/>
          </a:p>
        </p:txBody>
      </p:sp>
      <p:sp>
        <p:nvSpPr>
          <p:cNvPr id="14" name="Rectángulo 13">
            <a:extLst>
              <a:ext uri="{FF2B5EF4-FFF2-40B4-BE49-F238E27FC236}">
                <a16:creationId xmlns:a16="http://schemas.microsoft.com/office/drawing/2014/main" id="{E62B44BB-BD63-473D-AA99-B0A5D6BD4AB9}"/>
              </a:ext>
            </a:extLst>
          </p:cNvPr>
          <p:cNvSpPr/>
          <p:nvPr/>
        </p:nvSpPr>
        <p:spPr>
          <a:xfrm>
            <a:off x="1019040" y="5225488"/>
            <a:ext cx="2640361" cy="1107996"/>
          </a:xfrm>
          <a:prstGeom prst="rect">
            <a:avLst/>
          </a:prstGeom>
        </p:spPr>
        <p:txBody>
          <a:bodyPr wrap="square">
            <a:spAutoFit/>
          </a:bodyPr>
          <a:lstStyle/>
          <a:p>
            <a:pPr marL="285750" indent="-285750">
              <a:lnSpc>
                <a:spcPct val="150000"/>
              </a:lnSpc>
              <a:buFont typeface="Arial" panose="020B0604020202020204" pitchFamily="34" charset="0"/>
              <a:buChar char="•"/>
            </a:pPr>
            <a:r>
              <a:rPr lang="es-ES" sz="1600" b="1" dirty="0"/>
              <a:t>69500</a:t>
            </a:r>
            <a:r>
              <a:rPr lang="es-ES" sz="1600" dirty="0"/>
              <a:t> litros de agua</a:t>
            </a:r>
          </a:p>
          <a:p>
            <a:pPr marL="285750" indent="-285750">
              <a:lnSpc>
                <a:spcPct val="150000"/>
              </a:lnSpc>
              <a:buFont typeface="Arial" panose="020B0604020202020204" pitchFamily="34" charset="0"/>
              <a:buChar char="•"/>
            </a:pPr>
            <a:endParaRPr lang="es-ES" sz="1400" dirty="0"/>
          </a:p>
          <a:p>
            <a:pPr marL="285750" indent="-285750">
              <a:lnSpc>
                <a:spcPct val="150000"/>
              </a:lnSpc>
              <a:buFont typeface="Arial" panose="020B0604020202020204" pitchFamily="34" charset="0"/>
              <a:buChar char="•"/>
            </a:pPr>
            <a:endParaRPr lang="es-EC" sz="1400" dirty="0"/>
          </a:p>
        </p:txBody>
      </p:sp>
      <p:sp>
        <p:nvSpPr>
          <p:cNvPr id="15" name="Rectángulo 14">
            <a:extLst>
              <a:ext uri="{FF2B5EF4-FFF2-40B4-BE49-F238E27FC236}">
                <a16:creationId xmlns:a16="http://schemas.microsoft.com/office/drawing/2014/main" id="{486CC08F-DF20-41E1-8D24-9B28C8E55CDE}"/>
              </a:ext>
            </a:extLst>
          </p:cNvPr>
          <p:cNvSpPr/>
          <p:nvPr/>
        </p:nvSpPr>
        <p:spPr>
          <a:xfrm>
            <a:off x="7399064" y="2870997"/>
            <a:ext cx="2640361" cy="26394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ES" sz="1600" dirty="0"/>
              <a:t>Cada 15 días, desde la siembra hasta la cosecha</a:t>
            </a:r>
          </a:p>
          <a:p>
            <a:pPr marL="285750" indent="-285750">
              <a:lnSpc>
                <a:spcPct val="150000"/>
              </a:lnSpc>
              <a:buFont typeface="Arial" panose="020B0604020202020204" pitchFamily="34" charset="0"/>
              <a:buChar char="•"/>
            </a:pPr>
            <a:r>
              <a:rPr lang="es-ES" sz="1600" dirty="0"/>
              <a:t>Durante dos periodos de siembra</a:t>
            </a:r>
          </a:p>
          <a:p>
            <a:pPr marL="285750" indent="-285750">
              <a:lnSpc>
                <a:spcPct val="150000"/>
              </a:lnSpc>
              <a:buFont typeface="Arial" panose="020B0604020202020204" pitchFamily="34" charset="0"/>
              <a:buChar char="•"/>
            </a:pPr>
            <a:r>
              <a:rPr lang="es-ES" sz="1600" dirty="0"/>
              <a:t>Invierno</a:t>
            </a:r>
          </a:p>
          <a:p>
            <a:pPr marL="285750" indent="-285750">
              <a:lnSpc>
                <a:spcPct val="150000"/>
              </a:lnSpc>
              <a:buFont typeface="Arial" panose="020B0604020202020204" pitchFamily="34" charset="0"/>
              <a:buChar char="•"/>
            </a:pPr>
            <a:endParaRPr lang="es-ES" sz="1600" dirty="0"/>
          </a:p>
          <a:p>
            <a:pPr marL="285750" indent="-285750">
              <a:lnSpc>
                <a:spcPct val="150000"/>
              </a:lnSpc>
              <a:buFont typeface="Arial" panose="020B0604020202020204" pitchFamily="34" charset="0"/>
              <a:buChar char="•"/>
            </a:pPr>
            <a:endParaRPr lang="es-EC" sz="1600" dirty="0"/>
          </a:p>
        </p:txBody>
      </p:sp>
      <p:sp>
        <p:nvSpPr>
          <p:cNvPr id="16" name="Rectángulo 15">
            <a:extLst>
              <a:ext uri="{FF2B5EF4-FFF2-40B4-BE49-F238E27FC236}">
                <a16:creationId xmlns:a16="http://schemas.microsoft.com/office/drawing/2014/main" id="{0F925786-7D15-48BF-98CC-0387FA516719}"/>
              </a:ext>
            </a:extLst>
          </p:cNvPr>
          <p:cNvSpPr/>
          <p:nvPr/>
        </p:nvSpPr>
        <p:spPr>
          <a:xfrm>
            <a:off x="7399064" y="4834696"/>
            <a:ext cx="2640361" cy="1107996"/>
          </a:xfrm>
          <a:prstGeom prst="rect">
            <a:avLst/>
          </a:prstGeom>
        </p:spPr>
        <p:txBody>
          <a:bodyPr wrap="square">
            <a:spAutoFit/>
          </a:bodyPr>
          <a:lstStyle/>
          <a:p>
            <a:pPr marL="285750" indent="-285750">
              <a:lnSpc>
                <a:spcPct val="150000"/>
              </a:lnSpc>
              <a:buFont typeface="Arial" panose="020B0604020202020204" pitchFamily="34" charset="0"/>
              <a:buChar char="•"/>
            </a:pPr>
            <a:r>
              <a:rPr lang="es-ES" sz="1600" b="1" dirty="0"/>
              <a:t>21600</a:t>
            </a:r>
            <a:r>
              <a:rPr lang="es-ES" sz="1600" dirty="0"/>
              <a:t> litros de agua</a:t>
            </a:r>
          </a:p>
          <a:p>
            <a:pPr marL="285750" indent="-285750">
              <a:lnSpc>
                <a:spcPct val="150000"/>
              </a:lnSpc>
              <a:buFont typeface="Arial" panose="020B0604020202020204" pitchFamily="34" charset="0"/>
              <a:buChar char="•"/>
            </a:pPr>
            <a:endParaRPr lang="es-ES" sz="1400" dirty="0"/>
          </a:p>
          <a:p>
            <a:pPr marL="285750" indent="-285750">
              <a:lnSpc>
                <a:spcPct val="150000"/>
              </a:lnSpc>
              <a:buFont typeface="Arial" panose="020B0604020202020204" pitchFamily="34" charset="0"/>
              <a:buChar char="•"/>
            </a:pPr>
            <a:endParaRPr lang="es-EC" sz="1400" dirty="0"/>
          </a:p>
        </p:txBody>
      </p:sp>
      <p:sp>
        <p:nvSpPr>
          <p:cNvPr id="17" name="Rectángulo 16">
            <a:extLst>
              <a:ext uri="{FF2B5EF4-FFF2-40B4-BE49-F238E27FC236}">
                <a16:creationId xmlns:a16="http://schemas.microsoft.com/office/drawing/2014/main" id="{1204D513-B4F4-4353-9918-F7F6AED77A31}"/>
              </a:ext>
            </a:extLst>
          </p:cNvPr>
          <p:cNvSpPr/>
          <p:nvPr/>
        </p:nvSpPr>
        <p:spPr>
          <a:xfrm>
            <a:off x="4265145" y="5987499"/>
            <a:ext cx="2288407" cy="42344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ES" sz="1600" b="1" dirty="0"/>
              <a:t>Ahorro de agua: 68%</a:t>
            </a:r>
          </a:p>
        </p:txBody>
      </p:sp>
      <p:cxnSp>
        <p:nvCxnSpPr>
          <p:cNvPr id="4" name="Conector recto 3">
            <a:extLst>
              <a:ext uri="{FF2B5EF4-FFF2-40B4-BE49-F238E27FC236}">
                <a16:creationId xmlns:a16="http://schemas.microsoft.com/office/drawing/2014/main" id="{283AB65E-C36E-41E6-A0F1-36A6CAD9E41D}"/>
              </a:ext>
            </a:extLst>
          </p:cNvPr>
          <p:cNvCxnSpPr/>
          <p:nvPr/>
        </p:nvCxnSpPr>
        <p:spPr>
          <a:xfrm>
            <a:off x="5473148" y="1693844"/>
            <a:ext cx="0" cy="3978086"/>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522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INTRODUCCIÓN</a:t>
            </a:r>
          </a:p>
        </p:txBody>
      </p:sp>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a:t>
            </a:fld>
            <a:endParaRPr lang="es-ES" sz="1600">
              <a:solidFill>
                <a:srgbClr val="888888"/>
              </a:solidFill>
            </a:endParaRPr>
          </a:p>
        </p:txBody>
      </p:sp>
      <p:sp>
        <p:nvSpPr>
          <p:cNvPr id="7" name="18 Rectángulo"/>
          <p:cNvSpPr/>
          <p:nvPr/>
        </p:nvSpPr>
        <p:spPr bwMode="auto">
          <a:xfrm>
            <a:off x="287385" y="981664"/>
            <a:ext cx="538189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a:t>Alcance</a:t>
            </a:r>
          </a:p>
        </p:txBody>
      </p:sp>
      <p:sp>
        <p:nvSpPr>
          <p:cNvPr id="16" name="CuadroTexto 15"/>
          <p:cNvSpPr txBox="1"/>
          <p:nvPr/>
        </p:nvSpPr>
        <p:spPr>
          <a:xfrm>
            <a:off x="615592" y="1883676"/>
            <a:ext cx="2982684" cy="338554"/>
          </a:xfrm>
          <a:prstGeom prst="rect">
            <a:avLst/>
          </a:prstGeom>
          <a:noFill/>
          <a:ln w="38100">
            <a:solidFill>
              <a:schemeClr val="bg2">
                <a:lumMod val="25000"/>
              </a:schemeClr>
            </a:solidFill>
          </a:ln>
        </p:spPr>
        <p:txBody>
          <a:bodyPr wrap="square" rtlCol="0">
            <a:spAutoFit/>
          </a:bodyPr>
          <a:lstStyle/>
          <a:p>
            <a:pPr algn="ctr"/>
            <a:r>
              <a:rPr lang="es-EC" sz="1600" dirty="0"/>
              <a:t>Estación meteorológica</a:t>
            </a:r>
          </a:p>
        </p:txBody>
      </p:sp>
      <p:sp>
        <p:nvSpPr>
          <p:cNvPr id="17" name="CuadroTexto 16"/>
          <p:cNvSpPr txBox="1"/>
          <p:nvPr/>
        </p:nvSpPr>
        <p:spPr>
          <a:xfrm>
            <a:off x="615592" y="2955822"/>
            <a:ext cx="2982684" cy="338554"/>
          </a:xfrm>
          <a:prstGeom prst="rect">
            <a:avLst/>
          </a:prstGeom>
          <a:noFill/>
          <a:ln w="38100">
            <a:solidFill>
              <a:schemeClr val="bg2">
                <a:lumMod val="25000"/>
              </a:schemeClr>
            </a:solidFill>
          </a:ln>
        </p:spPr>
        <p:txBody>
          <a:bodyPr wrap="square" rtlCol="0">
            <a:spAutoFit/>
          </a:bodyPr>
          <a:lstStyle/>
          <a:p>
            <a:pPr algn="ctr"/>
            <a:r>
              <a:rPr lang="es-EC" sz="1600" dirty="0"/>
              <a:t>Controlador de riego</a:t>
            </a:r>
          </a:p>
        </p:txBody>
      </p:sp>
      <p:sp>
        <p:nvSpPr>
          <p:cNvPr id="20" name="CuadroTexto 19"/>
          <p:cNvSpPr txBox="1"/>
          <p:nvPr/>
        </p:nvSpPr>
        <p:spPr>
          <a:xfrm>
            <a:off x="591192" y="4123691"/>
            <a:ext cx="2982684" cy="338554"/>
          </a:xfrm>
          <a:prstGeom prst="rect">
            <a:avLst/>
          </a:prstGeom>
          <a:noFill/>
          <a:ln w="38100">
            <a:solidFill>
              <a:schemeClr val="bg2">
                <a:lumMod val="25000"/>
              </a:schemeClr>
            </a:solidFill>
          </a:ln>
        </p:spPr>
        <p:txBody>
          <a:bodyPr wrap="square" rtlCol="0">
            <a:spAutoFit/>
          </a:bodyPr>
          <a:lstStyle/>
          <a:p>
            <a:pPr algn="ctr"/>
            <a:r>
              <a:rPr lang="es-EC" sz="1600" dirty="0"/>
              <a:t>Interfaz gráfica</a:t>
            </a:r>
          </a:p>
        </p:txBody>
      </p:sp>
      <mc:AlternateContent xmlns:mc="http://schemas.openxmlformats.org/markup-compatibility/2006">
        <mc:Choice xmlns:a14="http://schemas.microsoft.com/office/drawing/2010/main" Requires="a14">
          <p:sp>
            <p:nvSpPr>
              <p:cNvPr id="23" name="CuadroTexto 22"/>
              <p:cNvSpPr txBox="1"/>
              <p:nvPr/>
            </p:nvSpPr>
            <p:spPr>
              <a:xfrm>
                <a:off x="591192" y="5291561"/>
                <a:ext cx="2982684" cy="584775"/>
              </a:xfrm>
              <a:prstGeom prst="rect">
                <a:avLst/>
              </a:prstGeom>
              <a:noFill/>
              <a:ln w="38100">
                <a:solidFill>
                  <a:schemeClr val="bg2">
                    <a:lumMod val="25000"/>
                  </a:schemeClr>
                </a:solidFill>
              </a:ln>
            </p:spPr>
            <p:txBody>
              <a:bodyPr wrap="square" rtlCol="0">
                <a:spAutoFit/>
              </a:bodyPr>
              <a:lstStyle/>
              <a:p>
                <a:pPr algn="ctr"/>
                <a:r>
                  <a:rPr lang="es-EC" sz="1600" dirty="0"/>
                  <a:t>Implementación en un campo de 200 </a:t>
                </a:r>
                <a14:m>
                  <m:oMath xmlns:m="http://schemas.openxmlformats.org/officeDocument/2006/math">
                    <m:sSup>
                      <m:sSupPr>
                        <m:ctrlPr>
                          <a:rPr lang="es-EC" sz="1600" smtClean="0">
                            <a:latin typeface="Cambria Math" panose="02040503050406030204" pitchFamily="18" charset="0"/>
                          </a:rPr>
                        </m:ctrlPr>
                      </m:sSupPr>
                      <m:e>
                        <m:r>
                          <m:rPr>
                            <m:sty m:val="p"/>
                          </m:rPr>
                          <a:rPr lang="es-ES" sz="1600" b="0" i="0" smtClean="0">
                            <a:latin typeface="Cambria Math" panose="02040503050406030204" pitchFamily="18" charset="0"/>
                          </a:rPr>
                          <m:t>m</m:t>
                        </m:r>
                      </m:e>
                      <m:sup>
                        <m:r>
                          <a:rPr lang="es-EC" sz="1600" i="0" smtClean="0">
                            <a:latin typeface="Cambria Math" panose="02040503050406030204" pitchFamily="18" charset="0"/>
                          </a:rPr>
                          <m:t>2</m:t>
                        </m:r>
                      </m:sup>
                    </m:sSup>
                  </m:oMath>
                </a14:m>
                <a:endParaRPr lang="es-EC" sz="1600" dirty="0"/>
              </a:p>
            </p:txBody>
          </p:sp>
        </mc:Choice>
        <mc:Fallback>
          <p:sp>
            <p:nvSpPr>
              <p:cNvPr id="23" name="CuadroTexto 22"/>
              <p:cNvSpPr txBox="1">
                <a:spLocks noRot="1" noChangeAspect="1" noMove="1" noResize="1" noEditPoints="1" noAdjustHandles="1" noChangeArrowheads="1" noChangeShapeType="1" noTextEdit="1"/>
              </p:cNvSpPr>
              <p:nvPr/>
            </p:nvSpPr>
            <p:spPr>
              <a:xfrm>
                <a:off x="591192" y="5291561"/>
                <a:ext cx="2982684" cy="584775"/>
              </a:xfrm>
              <a:prstGeom prst="rect">
                <a:avLst/>
              </a:prstGeom>
              <a:blipFill>
                <a:blip r:embed="rId4"/>
                <a:stretch>
                  <a:fillRect r="-808" b="-8824"/>
                </a:stretch>
              </a:blipFill>
              <a:ln w="38100">
                <a:solidFill>
                  <a:schemeClr val="bg2">
                    <a:lumMod val="25000"/>
                  </a:schemeClr>
                </a:solidFill>
              </a:ln>
            </p:spPr>
            <p:txBody>
              <a:bodyPr/>
              <a:lstStyle/>
              <a:p>
                <a:r>
                  <a:rPr lang="en-US">
                    <a:noFill/>
                  </a:rPr>
                  <a:t> </a:t>
                </a:r>
              </a:p>
            </p:txBody>
          </p:sp>
        </mc:Fallback>
      </mc:AlternateContent>
      <p:sp>
        <p:nvSpPr>
          <p:cNvPr id="2" name="Rectangle 2">
            <a:extLst>
              <a:ext uri="{FF2B5EF4-FFF2-40B4-BE49-F238E27FC236}">
                <a16:creationId xmlns:a16="http://schemas.microsoft.com/office/drawing/2014/main" id="{4B6375B9-505B-41E1-8368-D3A6E45B9ABC}"/>
              </a:ext>
            </a:extLst>
          </p:cNvPr>
          <p:cNvSpPr>
            <a:spLocks noChangeArrowheads="1"/>
          </p:cNvSpPr>
          <p:nvPr/>
        </p:nvSpPr>
        <p:spPr bwMode="auto">
          <a:xfrm>
            <a:off x="5196468" y="23319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to 3">
            <a:extLst>
              <a:ext uri="{FF2B5EF4-FFF2-40B4-BE49-F238E27FC236}">
                <a16:creationId xmlns:a16="http://schemas.microsoft.com/office/drawing/2014/main" id="{39C83E5C-5D23-4517-9E13-7B6ED247A660}"/>
              </a:ext>
            </a:extLst>
          </p:cNvPr>
          <p:cNvGraphicFramePr>
            <a:graphicFrameLocks noChangeAspect="1"/>
          </p:cNvGraphicFramePr>
          <p:nvPr>
            <p:extLst>
              <p:ext uri="{D42A27DB-BD31-4B8C-83A1-F6EECF244321}">
                <p14:modId xmlns:p14="http://schemas.microsoft.com/office/powerpoint/2010/main" val="1269977026"/>
              </p:ext>
            </p:extLst>
          </p:nvPr>
        </p:nvGraphicFramePr>
        <p:xfrm>
          <a:off x="4257367" y="1925101"/>
          <a:ext cx="7035101" cy="4320213"/>
        </p:xfrm>
        <a:graphic>
          <a:graphicData uri="http://schemas.openxmlformats.org/presentationml/2006/ole">
            <mc:AlternateContent xmlns:mc="http://schemas.openxmlformats.org/markup-compatibility/2006">
              <mc:Choice xmlns:v="urn:schemas-microsoft-com:vml" Requires="v">
                <p:oleObj spid="_x0000_s3082" name="Visio" r:id="rId5" imgW="9181938" imgH="5657968" progId="Visio.Drawing.15">
                  <p:embed/>
                </p:oleObj>
              </mc:Choice>
              <mc:Fallback>
                <p:oleObj name="Visio" r:id="rId5" imgW="9181938" imgH="5657968" progId="Visio.Drawing.15">
                  <p:embed/>
                  <p:pic>
                    <p:nvPicPr>
                      <p:cNvPr id="4" name="Objeto 3">
                        <a:extLst>
                          <a:ext uri="{FF2B5EF4-FFF2-40B4-BE49-F238E27FC236}">
                            <a16:creationId xmlns:a16="http://schemas.microsoft.com/office/drawing/2014/main" id="{39C83E5C-5D23-4517-9E13-7B6ED247A6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7367" y="1925101"/>
                        <a:ext cx="7035101" cy="4320213"/>
                      </a:xfrm>
                      <a:prstGeom prst="rect">
                        <a:avLst/>
                      </a:prstGeom>
                      <a:noFill/>
                    </p:spPr>
                  </p:pic>
                </p:oleObj>
              </mc:Fallback>
            </mc:AlternateContent>
          </a:graphicData>
        </a:graphic>
      </p:graphicFrame>
    </p:spTree>
    <p:extLst>
      <p:ext uri="{BB962C8B-B14F-4D97-AF65-F5344CB8AC3E}">
        <p14:creationId xmlns:p14="http://schemas.microsoft.com/office/powerpoint/2010/main" val="1556797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 y="-6270"/>
            <a:ext cx="4963886" cy="424282"/>
          </a:xfrm>
          <a:prstGeom prst="rect">
            <a:avLst/>
          </a:prstGeom>
          <a:solidFill>
            <a:schemeClr val="accent4">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800" b="1" dirty="0">
                <a:solidFill>
                  <a:schemeClr val="bg1"/>
                </a:solidFill>
                <a:latin typeface="Calibri" panose="020F0502020204030204" pitchFamily="34" charset="0"/>
              </a:rPr>
              <a:t>Resultados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9160249" y="6329465"/>
            <a:ext cx="2743200" cy="365125"/>
          </a:xfrm>
        </p:spPr>
        <p:txBody>
          <a:bodyPr/>
          <a:lstStyle/>
          <a:p>
            <a:pPr>
              <a:defRPr/>
            </a:pPr>
            <a:fld id="{E8D88C74-0DDE-8F40-A44E-D6CE8BB2242F}" type="slidenum">
              <a:rPr lang="es-ES" smtClean="0"/>
              <a:pPr>
                <a:defRPr/>
              </a:pPr>
              <a:t>30</a:t>
            </a:fld>
            <a:endParaRPr lang="es-ES" sz="1600">
              <a:solidFill>
                <a:srgbClr val="888888"/>
              </a:solidFill>
            </a:endParaRPr>
          </a:p>
        </p:txBody>
      </p:sp>
      <p:sp>
        <p:nvSpPr>
          <p:cNvPr id="20" name="Rectángulo 19"/>
          <p:cNvSpPr/>
          <p:nvPr/>
        </p:nvSpPr>
        <p:spPr>
          <a:xfrm>
            <a:off x="4963886" y="-13788"/>
            <a:ext cx="4961991" cy="431800"/>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a:t>Consumo de energía</a:t>
            </a:r>
          </a:p>
        </p:txBody>
      </p:sp>
      <p:sp>
        <p:nvSpPr>
          <p:cNvPr id="12" name="CuadroTexto 11">
            <a:extLst>
              <a:ext uri="{FF2B5EF4-FFF2-40B4-BE49-F238E27FC236}">
                <a16:creationId xmlns:a16="http://schemas.microsoft.com/office/drawing/2014/main" id="{E2689F59-4994-42A6-9913-3BBADA56794D}"/>
              </a:ext>
            </a:extLst>
          </p:cNvPr>
          <p:cNvSpPr txBox="1"/>
          <p:nvPr/>
        </p:nvSpPr>
        <p:spPr>
          <a:xfrm>
            <a:off x="1082361" y="993235"/>
            <a:ext cx="2113775" cy="507831"/>
          </a:xfrm>
          <a:prstGeom prst="rect">
            <a:avLst/>
          </a:prstGeom>
          <a:solidFill>
            <a:schemeClr val="bg1"/>
          </a:solidFill>
          <a:ln w="6350">
            <a:noFill/>
          </a:ln>
        </p:spPr>
        <p:txBody>
          <a:bodyPr wrap="square" rtlCol="0">
            <a:spAutoFit/>
          </a:bodyPr>
          <a:lstStyle/>
          <a:p>
            <a:pPr algn="ctr">
              <a:lnSpc>
                <a:spcPct val="150000"/>
              </a:lnSpc>
            </a:pPr>
            <a:r>
              <a:rPr lang="es-EC" b="1" dirty="0">
                <a:effectLst>
                  <a:outerShdw blurRad="38100" dist="38100" dir="2700000" algn="tl">
                    <a:srgbClr val="000000">
                      <a:alpha val="43137"/>
                    </a:srgbClr>
                  </a:outerShdw>
                </a:effectLst>
              </a:rPr>
              <a:t>Bomba de agua</a:t>
            </a:r>
          </a:p>
        </p:txBody>
      </p:sp>
      <p:sp>
        <p:nvSpPr>
          <p:cNvPr id="15" name="Rectángulo 14">
            <a:extLst>
              <a:ext uri="{FF2B5EF4-FFF2-40B4-BE49-F238E27FC236}">
                <a16:creationId xmlns:a16="http://schemas.microsoft.com/office/drawing/2014/main" id="{486CC08F-DF20-41E1-8D24-9B28C8E55CDE}"/>
              </a:ext>
            </a:extLst>
          </p:cNvPr>
          <p:cNvSpPr/>
          <p:nvPr/>
        </p:nvSpPr>
        <p:spPr>
          <a:xfrm>
            <a:off x="1031062" y="1473268"/>
            <a:ext cx="2640361" cy="34163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ES" sz="1600" dirty="0"/>
              <a:t>Potencia 700 W</a:t>
            </a:r>
          </a:p>
          <a:p>
            <a:pPr marL="285750" indent="-285750">
              <a:lnSpc>
                <a:spcPct val="150000"/>
              </a:lnSpc>
              <a:buFont typeface="Arial" panose="020B0604020202020204" pitchFamily="34" charset="0"/>
              <a:buChar char="•"/>
            </a:pPr>
            <a:r>
              <a:rPr lang="es-ES" sz="1600" dirty="0"/>
              <a:t>24 goteros por cada metro cuadrado</a:t>
            </a:r>
          </a:p>
          <a:p>
            <a:pPr marL="285750" indent="-285750">
              <a:lnSpc>
                <a:spcPct val="150000"/>
              </a:lnSpc>
              <a:buFont typeface="Arial" panose="020B0604020202020204" pitchFamily="34" charset="0"/>
              <a:buChar char="•"/>
            </a:pPr>
            <a:r>
              <a:rPr lang="es-ES" sz="1600" dirty="0"/>
              <a:t>38 litros</a:t>
            </a:r>
          </a:p>
          <a:p>
            <a:pPr marL="285750" indent="-285750">
              <a:lnSpc>
                <a:spcPct val="150000"/>
              </a:lnSpc>
              <a:buFont typeface="Arial" panose="020B0604020202020204" pitchFamily="34" charset="0"/>
              <a:buChar char="•"/>
            </a:pPr>
            <a:r>
              <a:rPr lang="es-ES" sz="1600" dirty="0"/>
              <a:t>Durante 1 hora</a:t>
            </a:r>
          </a:p>
          <a:p>
            <a:pPr marL="285750" indent="-285750">
              <a:lnSpc>
                <a:spcPct val="150000"/>
              </a:lnSpc>
              <a:buFont typeface="Arial" panose="020B0604020202020204" pitchFamily="34" charset="0"/>
              <a:buChar char="•"/>
            </a:pPr>
            <a:r>
              <a:rPr lang="es-EC" sz="1600" dirty="0"/>
              <a:t>Cada 25 días</a:t>
            </a:r>
          </a:p>
          <a:p>
            <a:pPr marL="285750" indent="-285750">
              <a:lnSpc>
                <a:spcPct val="150000"/>
              </a:lnSpc>
              <a:buFont typeface="Arial" panose="020B0604020202020204" pitchFamily="34" charset="0"/>
              <a:buChar char="•"/>
            </a:pPr>
            <a:r>
              <a:rPr lang="es-EC" sz="1600" dirty="0"/>
              <a:t>Durante 6 meses</a:t>
            </a:r>
          </a:p>
          <a:p>
            <a:pPr marL="285750" indent="-285750">
              <a:lnSpc>
                <a:spcPct val="150000"/>
              </a:lnSpc>
              <a:buFont typeface="Arial" panose="020B0604020202020204" pitchFamily="34" charset="0"/>
              <a:buChar char="•"/>
            </a:pPr>
            <a:r>
              <a:rPr lang="es-ES" sz="1600" b="1" dirty="0"/>
              <a:t>0.75 </a:t>
            </a:r>
            <a:r>
              <a:rPr lang="es-ES" sz="1600" dirty="0"/>
              <a:t>kW/h</a:t>
            </a:r>
          </a:p>
          <a:p>
            <a:pPr marL="285750" indent="-285750">
              <a:lnSpc>
                <a:spcPct val="150000"/>
              </a:lnSpc>
              <a:buFont typeface="Arial" panose="020B0604020202020204" pitchFamily="34" charset="0"/>
              <a:buChar char="•"/>
            </a:pPr>
            <a:endParaRPr lang="es-EC" sz="1600" dirty="0"/>
          </a:p>
        </p:txBody>
      </p:sp>
      <p:sp>
        <p:nvSpPr>
          <p:cNvPr id="16" name="Rectángulo 15">
            <a:extLst>
              <a:ext uri="{FF2B5EF4-FFF2-40B4-BE49-F238E27FC236}">
                <a16:creationId xmlns:a16="http://schemas.microsoft.com/office/drawing/2014/main" id="{0F925786-7D15-48BF-98CC-0387FA516719}"/>
              </a:ext>
            </a:extLst>
          </p:cNvPr>
          <p:cNvSpPr/>
          <p:nvPr/>
        </p:nvSpPr>
        <p:spPr>
          <a:xfrm>
            <a:off x="1058782" y="4065011"/>
            <a:ext cx="2640361" cy="830997"/>
          </a:xfrm>
          <a:prstGeom prst="rect">
            <a:avLst/>
          </a:prstGeom>
        </p:spPr>
        <p:txBody>
          <a:bodyPr wrap="square">
            <a:spAutoFit/>
          </a:bodyPr>
          <a:lstStyle/>
          <a:p>
            <a:pPr marL="285750" indent="-285750">
              <a:lnSpc>
                <a:spcPct val="150000"/>
              </a:lnSpc>
              <a:buFont typeface="Arial" panose="020B0604020202020204" pitchFamily="34" charset="0"/>
              <a:buChar char="•"/>
            </a:pPr>
            <a:endParaRPr lang="es-ES" sz="1600" dirty="0"/>
          </a:p>
          <a:p>
            <a:pPr marL="285750" indent="-285750">
              <a:lnSpc>
                <a:spcPct val="150000"/>
              </a:lnSpc>
              <a:buFont typeface="Arial" panose="020B0604020202020204" pitchFamily="34" charset="0"/>
              <a:buChar char="•"/>
            </a:pPr>
            <a:endParaRPr lang="es-EC" sz="1600" dirty="0"/>
          </a:p>
        </p:txBody>
      </p:sp>
      <p:sp>
        <p:nvSpPr>
          <p:cNvPr id="21" name="CuadroTexto 20">
            <a:extLst>
              <a:ext uri="{FF2B5EF4-FFF2-40B4-BE49-F238E27FC236}">
                <a16:creationId xmlns:a16="http://schemas.microsoft.com/office/drawing/2014/main" id="{71138B63-BE70-4A88-B680-018E86C84EF5}"/>
              </a:ext>
            </a:extLst>
          </p:cNvPr>
          <p:cNvSpPr txBox="1"/>
          <p:nvPr/>
        </p:nvSpPr>
        <p:spPr>
          <a:xfrm>
            <a:off x="4612408" y="808961"/>
            <a:ext cx="2113775" cy="464871"/>
          </a:xfrm>
          <a:prstGeom prst="rect">
            <a:avLst/>
          </a:prstGeom>
          <a:solidFill>
            <a:schemeClr val="bg1"/>
          </a:solidFill>
          <a:ln w="6350">
            <a:noFill/>
          </a:ln>
        </p:spPr>
        <p:txBody>
          <a:bodyPr wrap="square" rtlCol="0">
            <a:spAutoFit/>
          </a:bodyPr>
          <a:lstStyle/>
          <a:p>
            <a:pPr algn="ctr">
              <a:lnSpc>
                <a:spcPct val="150000"/>
              </a:lnSpc>
            </a:pPr>
            <a:r>
              <a:rPr lang="es-EC" b="1" dirty="0">
                <a:effectLst>
                  <a:outerShdw blurRad="38100" dist="38100" dir="2700000" algn="tl">
                    <a:srgbClr val="000000">
                      <a:alpha val="43137"/>
                    </a:srgbClr>
                  </a:outerShdw>
                </a:effectLst>
              </a:rPr>
              <a:t>Electroválvula</a:t>
            </a:r>
          </a:p>
        </p:txBody>
      </p:sp>
      <p:sp>
        <p:nvSpPr>
          <p:cNvPr id="23" name="Rectángulo 22">
            <a:extLst>
              <a:ext uri="{FF2B5EF4-FFF2-40B4-BE49-F238E27FC236}">
                <a16:creationId xmlns:a16="http://schemas.microsoft.com/office/drawing/2014/main" id="{B6DD96D5-B32D-473E-B9C2-467ED6540199}"/>
              </a:ext>
            </a:extLst>
          </p:cNvPr>
          <p:cNvSpPr/>
          <p:nvPr/>
        </p:nvSpPr>
        <p:spPr>
          <a:xfrm>
            <a:off x="6897035" y="5009405"/>
            <a:ext cx="2640361" cy="738664"/>
          </a:xfrm>
          <a:prstGeom prst="rect">
            <a:avLst/>
          </a:prstGeom>
        </p:spPr>
        <p:txBody>
          <a:bodyPr wrap="square">
            <a:spAutoFit/>
          </a:bodyPr>
          <a:lstStyle/>
          <a:p>
            <a:pPr marL="285750" indent="-285750">
              <a:lnSpc>
                <a:spcPct val="150000"/>
              </a:lnSpc>
              <a:buFont typeface="Arial" panose="020B0604020202020204" pitchFamily="34" charset="0"/>
              <a:buChar char="•"/>
            </a:pPr>
            <a:endParaRPr lang="es-ES" sz="1400" dirty="0"/>
          </a:p>
          <a:p>
            <a:pPr marL="285750" indent="-285750">
              <a:lnSpc>
                <a:spcPct val="150000"/>
              </a:lnSpc>
              <a:buFont typeface="Arial" panose="020B0604020202020204" pitchFamily="34" charset="0"/>
              <a:buChar char="•"/>
            </a:pPr>
            <a:endParaRPr lang="es-EC" sz="1400" dirty="0"/>
          </a:p>
        </p:txBody>
      </p:sp>
      <p:sp>
        <p:nvSpPr>
          <p:cNvPr id="24" name="CuadroTexto 23">
            <a:extLst>
              <a:ext uri="{FF2B5EF4-FFF2-40B4-BE49-F238E27FC236}">
                <a16:creationId xmlns:a16="http://schemas.microsoft.com/office/drawing/2014/main" id="{68CB1E16-DF46-4597-9CEA-F4B0E5337DBF}"/>
              </a:ext>
            </a:extLst>
          </p:cNvPr>
          <p:cNvSpPr txBox="1"/>
          <p:nvPr/>
        </p:nvSpPr>
        <p:spPr>
          <a:xfrm>
            <a:off x="8217215" y="1109931"/>
            <a:ext cx="2113775" cy="507831"/>
          </a:xfrm>
          <a:prstGeom prst="rect">
            <a:avLst/>
          </a:prstGeom>
          <a:solidFill>
            <a:schemeClr val="bg1"/>
          </a:solidFill>
          <a:ln w="6350">
            <a:noFill/>
          </a:ln>
        </p:spPr>
        <p:txBody>
          <a:bodyPr wrap="square" rtlCol="0">
            <a:spAutoFit/>
          </a:bodyPr>
          <a:lstStyle/>
          <a:p>
            <a:pPr algn="ctr">
              <a:lnSpc>
                <a:spcPct val="150000"/>
              </a:lnSpc>
            </a:pPr>
            <a:r>
              <a:rPr lang="es-EC" b="1" dirty="0">
                <a:effectLst>
                  <a:outerShdw blurRad="38100" dist="38100" dir="2700000" algn="tl">
                    <a:srgbClr val="000000">
                      <a:alpha val="43137"/>
                    </a:srgbClr>
                  </a:outerShdw>
                </a:effectLst>
              </a:rPr>
              <a:t>STM32F4</a:t>
            </a:r>
          </a:p>
        </p:txBody>
      </p:sp>
      <p:sp>
        <p:nvSpPr>
          <p:cNvPr id="25" name="Rectángulo 24">
            <a:extLst>
              <a:ext uri="{FF2B5EF4-FFF2-40B4-BE49-F238E27FC236}">
                <a16:creationId xmlns:a16="http://schemas.microsoft.com/office/drawing/2014/main" id="{C5C293F7-89C2-47DF-8243-EA9F3A83C941}"/>
              </a:ext>
            </a:extLst>
          </p:cNvPr>
          <p:cNvSpPr/>
          <p:nvPr/>
        </p:nvSpPr>
        <p:spPr>
          <a:xfrm>
            <a:off x="8217215" y="1605186"/>
            <a:ext cx="2640361" cy="116211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ES" sz="1600" dirty="0"/>
              <a:t>Potencia 0.35 w</a:t>
            </a:r>
          </a:p>
          <a:p>
            <a:pPr marL="285750" indent="-285750">
              <a:lnSpc>
                <a:spcPct val="150000"/>
              </a:lnSpc>
              <a:buFont typeface="Arial" panose="020B0604020202020204" pitchFamily="34" charset="0"/>
              <a:buChar char="•"/>
            </a:pPr>
            <a:r>
              <a:rPr lang="es-ES" sz="1600" dirty="0"/>
              <a:t>Durante 6 meses</a:t>
            </a:r>
          </a:p>
          <a:p>
            <a:pPr marL="285750" indent="-285750">
              <a:lnSpc>
                <a:spcPct val="150000"/>
              </a:lnSpc>
              <a:buFont typeface="Arial" panose="020B0604020202020204" pitchFamily="34" charset="0"/>
              <a:buChar char="•"/>
            </a:pPr>
            <a:r>
              <a:rPr lang="es-ES" sz="1600" b="1" dirty="0"/>
              <a:t>1.51</a:t>
            </a:r>
            <a:r>
              <a:rPr lang="es-ES" sz="1600" dirty="0"/>
              <a:t> kW/h</a:t>
            </a:r>
          </a:p>
        </p:txBody>
      </p:sp>
      <mc:AlternateContent xmlns:mc="http://schemas.openxmlformats.org/markup-compatibility/2006">
        <mc:Choice xmlns:a14="http://schemas.microsoft.com/office/drawing/2010/main" Requires="a14">
          <p:sp>
            <p:nvSpPr>
              <p:cNvPr id="2" name="Rectángulo 1">
                <a:extLst>
                  <a:ext uri="{FF2B5EF4-FFF2-40B4-BE49-F238E27FC236}">
                    <a16:creationId xmlns:a16="http://schemas.microsoft.com/office/drawing/2014/main" id="{88AB0B5B-4DC8-4FF6-877A-6C28FCF83706}"/>
                  </a:ext>
                </a:extLst>
              </p:cNvPr>
              <p:cNvSpPr/>
              <p:nvPr/>
            </p:nvSpPr>
            <p:spPr>
              <a:xfrm>
                <a:off x="1895301" y="5730510"/>
                <a:ext cx="7753929" cy="616515"/>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𝐂</m:t>
                      </m:r>
                      <m:r>
                        <a:rPr lang="en-US" b="1" i="0">
                          <a:latin typeface="Cambria Math" panose="02040503050406030204" pitchFamily="18" charset="0"/>
                        </a:rPr>
                        <m:t>𝐨𝐧𝐬𝐮𝐦𝐨</m:t>
                      </m:r>
                      <m:r>
                        <a:rPr lang="en-US" b="1" i="0">
                          <a:latin typeface="Cambria Math" panose="02040503050406030204" pitchFamily="18" charset="0"/>
                        </a:rPr>
                        <m:t> </m:t>
                      </m:r>
                      <m:r>
                        <a:rPr lang="en-US" b="1" i="0">
                          <a:latin typeface="Cambria Math" panose="02040503050406030204" pitchFamily="18" charset="0"/>
                        </a:rPr>
                        <m:t>𝐭𝐨𝐭𝐚𝐥</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5 </m:t>
                          </m:r>
                          <m:r>
                            <m:rPr>
                              <m:sty m:val="p"/>
                            </m:rPr>
                            <a:rPr lang="en-US" i="0">
                              <a:latin typeface="Cambria Math" panose="02040503050406030204" pitchFamily="18" charset="0"/>
                            </a:rPr>
                            <m:t>kW</m:t>
                          </m:r>
                        </m:num>
                        <m:den>
                          <m:r>
                            <m:rPr>
                              <m:sty m:val="p"/>
                            </m:rPr>
                            <a:rPr lang="en-US" i="0">
                              <a:latin typeface="Cambria Math" panose="02040503050406030204" pitchFamily="18" charset="0"/>
                            </a:rPr>
                            <m:t>h</m:t>
                          </m:r>
                        </m:den>
                      </m:f>
                      <m:r>
                        <a:rPr lang="en-US" i="0">
                          <a:latin typeface="Cambria Math" panose="02040503050406030204" pitchFamily="18" charset="0"/>
                        </a:rPr>
                        <m:t> +0.016</m:t>
                      </m:r>
                      <m:f>
                        <m:fPr>
                          <m:ctrlPr>
                            <a:rPr lang="en-US" i="1">
                              <a:latin typeface="Cambria Math" panose="02040503050406030204" pitchFamily="18" charset="0"/>
                            </a:rPr>
                          </m:ctrlPr>
                        </m:fPr>
                        <m:num>
                          <m:r>
                            <m:rPr>
                              <m:sty m:val="p"/>
                            </m:rPr>
                            <a:rPr lang="en-US" i="0">
                              <a:latin typeface="Cambria Math" panose="02040503050406030204" pitchFamily="18" charset="0"/>
                            </a:rPr>
                            <m:t>kW</m:t>
                          </m:r>
                        </m:num>
                        <m:den>
                          <m:r>
                            <m:rPr>
                              <m:sty m:val="p"/>
                            </m:rPr>
                            <a:rPr lang="en-US" i="0">
                              <a:latin typeface="Cambria Math" panose="02040503050406030204" pitchFamily="18" charset="0"/>
                            </a:rPr>
                            <m:t>h</m:t>
                          </m:r>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8.06 </m:t>
                          </m:r>
                          <m:r>
                            <m:rPr>
                              <m:sty m:val="p"/>
                            </m:rPr>
                            <a:rPr lang="en-US" i="0">
                              <a:latin typeface="Cambria Math" panose="02040503050406030204" pitchFamily="18" charset="0"/>
                            </a:rPr>
                            <m:t>kW</m:t>
                          </m:r>
                        </m:num>
                        <m:den>
                          <m:r>
                            <m:rPr>
                              <m:sty m:val="p"/>
                            </m:rPr>
                            <a:rPr lang="en-US" i="0">
                              <a:latin typeface="Cambria Math" panose="02040503050406030204" pitchFamily="18" charset="0"/>
                            </a:rPr>
                            <m:t>h</m:t>
                          </m:r>
                        </m:den>
                      </m:f>
                      <m:r>
                        <a:rPr lang="en-US" i="0">
                          <a:latin typeface="Cambria Math" panose="02040503050406030204" pitchFamily="18" charset="0"/>
                        </a:rPr>
                        <m:t>+1.51</m:t>
                      </m:r>
                      <m:f>
                        <m:fPr>
                          <m:ctrlPr>
                            <a:rPr lang="en-US" i="1">
                              <a:latin typeface="Cambria Math" panose="02040503050406030204" pitchFamily="18" charset="0"/>
                            </a:rPr>
                          </m:ctrlPr>
                        </m:fPr>
                        <m:num>
                          <m:r>
                            <m:rPr>
                              <m:sty m:val="p"/>
                            </m:rPr>
                            <a:rPr lang="en-US" i="0">
                              <a:latin typeface="Cambria Math" panose="02040503050406030204" pitchFamily="18" charset="0"/>
                            </a:rPr>
                            <m:t>kW</m:t>
                          </m:r>
                        </m:num>
                        <m:den>
                          <m:r>
                            <m:rPr>
                              <m:sty m:val="p"/>
                            </m:rPr>
                            <a:rPr lang="en-US" i="0">
                              <a:latin typeface="Cambria Math" panose="02040503050406030204" pitchFamily="18" charset="0"/>
                            </a:rPr>
                            <m:t>h</m:t>
                          </m:r>
                        </m:den>
                      </m:f>
                      <m:r>
                        <a:rPr lang="en-US" i="0">
                          <a:latin typeface="Cambria Math" panose="02040503050406030204" pitchFamily="18" charset="0"/>
                        </a:rPr>
                        <m:t>=</m:t>
                      </m:r>
                      <m:r>
                        <a:rPr lang="en-US" b="1" i="0">
                          <a:latin typeface="Cambria Math" panose="02040503050406030204" pitchFamily="18" charset="0"/>
                        </a:rPr>
                        <m:t>𝟏𝟒</m:t>
                      </m:r>
                      <m:r>
                        <a:rPr lang="en-US" b="1" i="0">
                          <a:latin typeface="Cambria Math" panose="02040503050406030204" pitchFamily="18" charset="0"/>
                        </a:rPr>
                        <m:t>.</m:t>
                      </m:r>
                      <m:r>
                        <a:rPr lang="en-US" b="1" i="0">
                          <a:latin typeface="Cambria Math" panose="02040503050406030204" pitchFamily="18" charset="0"/>
                        </a:rPr>
                        <m:t>𝟓𝟖</m:t>
                      </m:r>
                      <m:r>
                        <a:rPr lang="en-US" b="1" i="0">
                          <a:latin typeface="Cambria Math" panose="02040503050406030204" pitchFamily="18" charset="0"/>
                        </a:rPr>
                        <m:t> </m:t>
                      </m:r>
                      <m:r>
                        <a:rPr lang="en-US" b="1" i="0">
                          <a:latin typeface="Cambria Math" panose="02040503050406030204" pitchFamily="18" charset="0"/>
                        </a:rPr>
                        <m:t>𝐤</m:t>
                      </m:r>
                      <m:f>
                        <m:fPr>
                          <m:type m:val="lin"/>
                          <m:ctrlPr>
                            <a:rPr lang="en-US" b="1" i="1">
                              <a:latin typeface="Cambria Math" panose="02040503050406030204" pitchFamily="18" charset="0"/>
                            </a:rPr>
                          </m:ctrlPr>
                        </m:fPr>
                        <m:num>
                          <m:r>
                            <a:rPr lang="en-US" b="1" i="0">
                              <a:latin typeface="Cambria Math" panose="02040503050406030204" pitchFamily="18" charset="0"/>
                            </a:rPr>
                            <m:t>𝐖</m:t>
                          </m:r>
                        </m:num>
                        <m:den>
                          <m:r>
                            <a:rPr lang="en-US" b="1" i="0">
                              <a:latin typeface="Cambria Math" panose="02040503050406030204" pitchFamily="18" charset="0"/>
                            </a:rPr>
                            <m:t>𝐡</m:t>
                          </m:r>
                        </m:den>
                      </m:f>
                    </m:oMath>
                  </m:oMathPara>
                </a14:m>
                <a:endParaRPr lang="en-US" b="1" dirty="0"/>
              </a:p>
            </p:txBody>
          </p:sp>
        </mc:Choice>
        <mc:Fallback>
          <p:sp>
            <p:nvSpPr>
              <p:cNvPr id="2" name="Rectángulo 1">
                <a:extLst>
                  <a:ext uri="{FF2B5EF4-FFF2-40B4-BE49-F238E27FC236}">
                    <a16:creationId xmlns:a16="http://schemas.microsoft.com/office/drawing/2014/main" id="{88AB0B5B-4DC8-4FF6-877A-6C28FCF83706}"/>
                  </a:ext>
                </a:extLst>
              </p:cNvPr>
              <p:cNvSpPr>
                <a:spLocks noRot="1" noChangeAspect="1" noMove="1" noResize="1" noEditPoints="1" noAdjustHandles="1" noChangeArrowheads="1" noChangeShapeType="1" noTextEdit="1"/>
              </p:cNvSpPr>
              <p:nvPr/>
            </p:nvSpPr>
            <p:spPr>
              <a:xfrm>
                <a:off x="1895301" y="5730510"/>
                <a:ext cx="7753929" cy="616515"/>
              </a:xfrm>
              <a:prstGeom prst="rect">
                <a:avLst/>
              </a:prstGeom>
              <a:blipFill>
                <a:blip r:embed="rId3"/>
                <a:stretch>
                  <a:fillRect/>
                </a:stretch>
              </a:blipFill>
            </p:spPr>
            <p:txBody>
              <a:bodyPr/>
              <a:lstStyle/>
              <a:p>
                <a:r>
                  <a:rPr lang="en-US">
                    <a:noFill/>
                  </a:rPr>
                  <a:t> </a:t>
                </a:r>
              </a:p>
            </p:txBody>
          </p:sp>
        </mc:Fallback>
      </mc:AlternateContent>
      <p:sp>
        <p:nvSpPr>
          <p:cNvPr id="27" name="Rectángulo 26">
            <a:extLst>
              <a:ext uri="{FF2B5EF4-FFF2-40B4-BE49-F238E27FC236}">
                <a16:creationId xmlns:a16="http://schemas.microsoft.com/office/drawing/2014/main" id="{CC589B20-F40E-4B0F-B08E-26FEF6320F9D}"/>
              </a:ext>
            </a:extLst>
          </p:cNvPr>
          <p:cNvSpPr/>
          <p:nvPr/>
        </p:nvSpPr>
        <p:spPr>
          <a:xfrm>
            <a:off x="4452086" y="1269494"/>
            <a:ext cx="2640361" cy="415498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es-ES" sz="1600" dirty="0"/>
              <a:t>Potencia: encendida= 2.25 W, apagada= 1.87W</a:t>
            </a:r>
          </a:p>
          <a:p>
            <a:pPr marL="285750" indent="-285750">
              <a:lnSpc>
                <a:spcPct val="150000"/>
              </a:lnSpc>
              <a:buFont typeface="Arial" panose="020B0604020202020204" pitchFamily="34" charset="0"/>
              <a:buChar char="•"/>
            </a:pPr>
            <a:r>
              <a:rPr lang="es-ES" sz="1600" dirty="0"/>
              <a:t>24 goteros por cada metro cuadrado</a:t>
            </a:r>
          </a:p>
          <a:p>
            <a:pPr marL="285750" indent="-285750">
              <a:lnSpc>
                <a:spcPct val="150000"/>
              </a:lnSpc>
              <a:buFont typeface="Arial" panose="020B0604020202020204" pitchFamily="34" charset="0"/>
              <a:buChar char="•"/>
            </a:pPr>
            <a:r>
              <a:rPr lang="es-ES" sz="1600" dirty="0"/>
              <a:t>38 litros</a:t>
            </a:r>
          </a:p>
          <a:p>
            <a:pPr marL="285750" indent="-285750">
              <a:lnSpc>
                <a:spcPct val="150000"/>
              </a:lnSpc>
              <a:buFont typeface="Arial" panose="020B0604020202020204" pitchFamily="34" charset="0"/>
              <a:buChar char="•"/>
            </a:pPr>
            <a:r>
              <a:rPr lang="es-ES" sz="1600" dirty="0"/>
              <a:t>Durante 1 hora</a:t>
            </a:r>
          </a:p>
          <a:p>
            <a:pPr marL="285750" indent="-285750">
              <a:lnSpc>
                <a:spcPct val="150000"/>
              </a:lnSpc>
              <a:buFont typeface="Arial" panose="020B0604020202020204" pitchFamily="34" charset="0"/>
              <a:buChar char="•"/>
            </a:pPr>
            <a:r>
              <a:rPr lang="es-EC" sz="1600" dirty="0"/>
              <a:t>Cada 25 días</a:t>
            </a:r>
          </a:p>
          <a:p>
            <a:pPr marL="285750" indent="-285750">
              <a:lnSpc>
                <a:spcPct val="150000"/>
              </a:lnSpc>
              <a:buFont typeface="Arial" panose="020B0604020202020204" pitchFamily="34" charset="0"/>
              <a:buChar char="•"/>
            </a:pPr>
            <a:r>
              <a:rPr lang="es-EC" sz="1600" dirty="0"/>
              <a:t>Durante 6 meses</a:t>
            </a:r>
          </a:p>
          <a:p>
            <a:pPr marL="285750" indent="-285750">
              <a:lnSpc>
                <a:spcPct val="150000"/>
              </a:lnSpc>
              <a:buFont typeface="Arial" panose="020B0604020202020204" pitchFamily="34" charset="0"/>
              <a:buChar char="•"/>
            </a:pPr>
            <a:r>
              <a:rPr lang="es-ES" sz="1600" dirty="0"/>
              <a:t>Encendida: </a:t>
            </a:r>
            <a:r>
              <a:rPr lang="es-ES" sz="1600" b="1" dirty="0"/>
              <a:t>0.016</a:t>
            </a:r>
            <a:r>
              <a:rPr lang="es-ES" sz="1600" dirty="0"/>
              <a:t> kW/h</a:t>
            </a:r>
          </a:p>
          <a:p>
            <a:pPr marL="285750" indent="-285750">
              <a:lnSpc>
                <a:spcPct val="150000"/>
              </a:lnSpc>
              <a:buFont typeface="Arial" panose="020B0604020202020204" pitchFamily="34" charset="0"/>
              <a:buChar char="•"/>
            </a:pPr>
            <a:r>
              <a:rPr lang="es-ES" sz="1600" dirty="0"/>
              <a:t>Apagada: </a:t>
            </a:r>
            <a:r>
              <a:rPr lang="es-ES" sz="1600" b="1" dirty="0"/>
              <a:t>8.06 </a:t>
            </a:r>
            <a:r>
              <a:rPr lang="es-ES" sz="1600" dirty="0"/>
              <a:t> kW/h</a:t>
            </a:r>
          </a:p>
          <a:p>
            <a:pPr marL="285750" indent="-285750">
              <a:lnSpc>
                <a:spcPct val="150000"/>
              </a:lnSpc>
              <a:buFont typeface="Arial" panose="020B0604020202020204" pitchFamily="34" charset="0"/>
              <a:buChar char="•"/>
            </a:pPr>
            <a:endParaRPr lang="es-EC" sz="1600" dirty="0"/>
          </a:p>
        </p:txBody>
      </p:sp>
    </p:spTree>
    <p:extLst>
      <p:ext uri="{BB962C8B-B14F-4D97-AF65-F5344CB8AC3E}">
        <p14:creationId xmlns:p14="http://schemas.microsoft.com/office/powerpoint/2010/main" val="2877673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chemeClr val="accent6">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31</a:t>
            </a:fld>
            <a:endParaRPr lang="es-ES" sz="1600">
              <a:solidFill>
                <a:srgbClr val="888888"/>
              </a:solidFill>
            </a:endParaRPr>
          </a:p>
        </p:txBody>
      </p:sp>
      <p:sp>
        <p:nvSpPr>
          <p:cNvPr id="5" name="Rectángulo 4"/>
          <p:cNvSpPr/>
          <p:nvPr/>
        </p:nvSpPr>
        <p:spPr>
          <a:xfrm>
            <a:off x="687783" y="1534064"/>
            <a:ext cx="10497052" cy="5837495"/>
          </a:xfrm>
          <a:prstGeom prst="rect">
            <a:avLst/>
          </a:prstGeom>
        </p:spPr>
        <p:txBody>
          <a:bodyPr wrap="square">
            <a:spAutoFit/>
          </a:bodyPr>
          <a:lstStyle/>
          <a:p>
            <a:pPr marL="285750" indent="-285750" algn="just">
              <a:buFont typeface="Arial" panose="020B0604020202020204" pitchFamily="34" charset="0"/>
              <a:buChar char="•"/>
            </a:pPr>
            <a:r>
              <a:rPr lang="es-EC" dirty="0"/>
              <a:t>Se estimó que el ahorro de agua del sistema de irrigación inteligente frente a un sistema de riego por gravedad es de aproximadamente del 68%, en la época de invierno comprendida entre diciembre y mayo de cada año. En cuanto al consumo energético el aumento en la planilla eléctrica es de aproximadamente 1,60 $. </a:t>
            </a:r>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s-EC" dirty="0"/>
              <a:t>El proyecto de irrigación inteligente aporta a la gestión, preservación y conservación del agua, contribuyendo a que más agricultores puedan acceder a este recurso hídrico y que exista mayor cantidad de agua utilizada para el consumo humano. </a:t>
            </a:r>
            <a:endParaRPr lang="en-US" dirty="0"/>
          </a:p>
          <a:p>
            <a:pPr marL="285750" indent="-285750" algn="just">
              <a:buFont typeface="Arial" panose="020B0604020202020204" pitchFamily="34" charset="0"/>
              <a:buChar char="•"/>
            </a:pPr>
            <a:endParaRPr lang="es-ES" dirty="0"/>
          </a:p>
          <a:p>
            <a:pPr marL="285750" indent="-285750" algn="just">
              <a:buFont typeface="Arial" panose="020B0604020202020204" pitchFamily="34" charset="0"/>
              <a:buChar char="•"/>
            </a:pPr>
            <a:r>
              <a:rPr lang="es-EC" dirty="0"/>
              <a:t>Las personas encargadas de la agricultura le dan importancia a este proyecto , ya que la mayoría de ellas realizan un riego sin tomar en cuenta el clima y la cantidad real de agua que necesita la planta, además el sistema funciona de manera autónoma, sin la intervención de algún operario, disminuyendo así la mano de obra para el proceso de riego. Esto hace que cause interés en el agricultor</a:t>
            </a:r>
            <a:endParaRPr lang="en-US" dirty="0"/>
          </a:p>
          <a:p>
            <a:pPr marL="285750" indent="-285750" algn="just">
              <a:buFont typeface="Arial" panose="020B0604020202020204" pitchFamily="34" charset="0"/>
              <a:buChar char="•"/>
            </a:pPr>
            <a:endParaRPr lang="en-US" dirty="0"/>
          </a:p>
          <a:p>
            <a:pPr marL="285750" indent="-285750" algn="just">
              <a:lnSpc>
                <a:spcPct val="200000"/>
              </a:lnSpc>
              <a:spcAft>
                <a:spcPts val="800"/>
              </a:spcAft>
              <a:buFont typeface="Arial" panose="020B0604020202020204" pitchFamily="34" charset="0"/>
              <a:buChar char="•"/>
            </a:pPr>
            <a:endParaRPr lang="es-ES_tradnl" dirty="0">
              <a:latin typeface="Times New Roman" panose="02020603050405020304" pitchFamily="18" charset="0"/>
              <a:ea typeface="Calibri" panose="020F0502020204030204" pitchFamily="34" charset="0"/>
            </a:endParaRPr>
          </a:p>
          <a:p>
            <a:pPr marL="285750" indent="-285750" algn="just">
              <a:lnSpc>
                <a:spcPct val="200000"/>
              </a:lnSpc>
              <a:spcAft>
                <a:spcPts val="800"/>
              </a:spcAft>
              <a:buFont typeface="Arial" panose="020B0604020202020204" pitchFamily="34" charset="0"/>
              <a:buChar char="•"/>
            </a:pPr>
            <a:endParaRPr lang="es-ES_tradnl" dirty="0">
              <a:latin typeface="Times New Roman" panose="02020603050405020304" pitchFamily="18" charset="0"/>
              <a:ea typeface="Calibri" panose="020F0502020204030204" pitchFamily="34" charset="0"/>
            </a:endParaRPr>
          </a:p>
          <a:p>
            <a:pPr marL="285750" indent="-285750" algn="just">
              <a:lnSpc>
                <a:spcPct val="200000"/>
              </a:lnSpc>
              <a:spcAft>
                <a:spcPts val="800"/>
              </a:spcAft>
              <a:buFont typeface="Arial" panose="020B0604020202020204" pitchFamily="34" charset="0"/>
              <a:buChar char="•"/>
            </a:pP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19288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chemeClr val="accent6">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32</a:t>
            </a:fld>
            <a:endParaRPr lang="es-ES" sz="1600">
              <a:solidFill>
                <a:srgbClr val="888888"/>
              </a:solidFill>
            </a:endParaRPr>
          </a:p>
        </p:txBody>
      </p:sp>
      <p:sp>
        <p:nvSpPr>
          <p:cNvPr id="5" name="Rectángulo 4"/>
          <p:cNvSpPr/>
          <p:nvPr/>
        </p:nvSpPr>
        <p:spPr>
          <a:xfrm>
            <a:off x="687783" y="1534064"/>
            <a:ext cx="10404287" cy="5283498"/>
          </a:xfrm>
          <a:prstGeom prst="rect">
            <a:avLst/>
          </a:prstGeom>
        </p:spPr>
        <p:txBody>
          <a:bodyPr wrap="square">
            <a:spAutoFit/>
          </a:bodyPr>
          <a:lstStyle/>
          <a:p>
            <a:pPr algn="just"/>
            <a:r>
              <a:rPr lang="es-EC" dirty="0"/>
              <a:t>El desarrollo de este proyecto de investigación hace posible juntar 2 ramas de ingeniería, la ingeniería electrónica con la ingeniería agropecuaria, donde mediante el uso de elementos electrónicos hace posible que el proceso de riego en la agricultura sea más eficiente.</a:t>
            </a:r>
          </a:p>
          <a:p>
            <a:pPr algn="just"/>
            <a:endParaRPr lang="en-US" dirty="0"/>
          </a:p>
          <a:p>
            <a:pPr algn="just"/>
            <a:r>
              <a:rPr lang="es-EC" dirty="0"/>
              <a:t>En cuanto al estudio de la meteorología aplicada a la agricultura, este proyecto da una idea de cómo desarrollar o diseñar un sistema de riego tomando en cuenta las variables climáticas para cada zona donde se desarrolla el cultivo.</a:t>
            </a:r>
          </a:p>
          <a:p>
            <a:pPr algn="just"/>
            <a:r>
              <a:rPr lang="es-EC" dirty="0"/>
              <a:t> </a:t>
            </a:r>
            <a:endParaRPr lang="en-US" dirty="0"/>
          </a:p>
          <a:p>
            <a:pPr algn="just"/>
            <a:r>
              <a:rPr lang="es-EC" dirty="0"/>
              <a:t>La integración de este proyecto con tecnologías de comunicación para la visualización a largas distancias y almacenamiento de datos climáticos con el propósito de generar predicciones de tiempo mediante mapas meteorológicos, darían como resultado final un sistema de irrigación inteligente con mayor eficiencia.</a:t>
            </a:r>
            <a:endParaRPr lang="en-US" dirty="0"/>
          </a:p>
          <a:p>
            <a:endParaRPr lang="en-US" dirty="0"/>
          </a:p>
          <a:p>
            <a:pPr marL="285750" indent="-285750" algn="just">
              <a:lnSpc>
                <a:spcPct val="200000"/>
              </a:lnSpc>
              <a:spcAft>
                <a:spcPts val="800"/>
              </a:spcAft>
              <a:buFont typeface="Arial" panose="020B0604020202020204" pitchFamily="34" charset="0"/>
              <a:buChar char="•"/>
            </a:pPr>
            <a:endParaRPr lang="es-ES_tradnl" dirty="0">
              <a:latin typeface="Times New Roman" panose="02020603050405020304" pitchFamily="18" charset="0"/>
              <a:ea typeface="Calibri" panose="020F0502020204030204" pitchFamily="34" charset="0"/>
            </a:endParaRPr>
          </a:p>
          <a:p>
            <a:pPr marL="285750" indent="-285750" algn="just">
              <a:lnSpc>
                <a:spcPct val="200000"/>
              </a:lnSpc>
              <a:spcAft>
                <a:spcPts val="800"/>
              </a:spcAft>
              <a:buFont typeface="Arial" panose="020B0604020202020204" pitchFamily="34" charset="0"/>
              <a:buChar char="•"/>
            </a:pPr>
            <a:endParaRPr lang="es-ES_tradnl" dirty="0">
              <a:latin typeface="Times New Roman" panose="02020603050405020304" pitchFamily="18" charset="0"/>
              <a:ea typeface="Calibri" panose="020F0502020204030204" pitchFamily="34" charset="0"/>
            </a:endParaRPr>
          </a:p>
          <a:p>
            <a:pPr marL="285750" indent="-285750" algn="just">
              <a:lnSpc>
                <a:spcPct val="200000"/>
              </a:lnSpc>
              <a:spcAft>
                <a:spcPts val="800"/>
              </a:spcAft>
              <a:buFont typeface="Arial" panose="020B0604020202020204" pitchFamily="34" charset="0"/>
              <a:buChar char="•"/>
            </a:pP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54283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chemeClr val="accent6">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33</a:t>
            </a:fld>
            <a:endParaRPr lang="es-ES" sz="1600">
              <a:solidFill>
                <a:srgbClr val="888888"/>
              </a:solidFill>
            </a:endParaRPr>
          </a:p>
        </p:txBody>
      </p:sp>
      <p:sp>
        <p:nvSpPr>
          <p:cNvPr id="5" name="Rectángulo 4"/>
          <p:cNvSpPr/>
          <p:nvPr/>
        </p:nvSpPr>
        <p:spPr>
          <a:xfrm>
            <a:off x="687783" y="1534064"/>
            <a:ext cx="10483800" cy="5837495"/>
          </a:xfrm>
          <a:prstGeom prst="rect">
            <a:avLst/>
          </a:prstGeom>
        </p:spPr>
        <p:txBody>
          <a:bodyPr wrap="square">
            <a:spAutoFit/>
          </a:bodyPr>
          <a:lstStyle/>
          <a:p>
            <a:pPr marL="285750" indent="-285750" algn="just">
              <a:buFont typeface="Arial" panose="020B0604020202020204" pitchFamily="34" charset="0"/>
              <a:buChar char="•"/>
            </a:pPr>
            <a:r>
              <a:rPr lang="es-EC" dirty="0"/>
              <a:t>Incorporar un sistema de </a:t>
            </a:r>
            <a:r>
              <a:rPr lang="es-EC" dirty="0" err="1"/>
              <a:t>fertirrigación</a:t>
            </a:r>
            <a:r>
              <a:rPr lang="es-EC" dirty="0"/>
              <a:t> al sistema de irrigación inteligente para automatizar el uso de fertilizantes en los cultivos.</a:t>
            </a:r>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s-EC" dirty="0"/>
              <a:t>Las pruebas ideales del sistema de irrigación inteligente se las debe realizar en la época de verano, ya que en invierno el sistema funciona únicamente cuando no existe presencia de lluvia por un periodo de 7 días en adelante. </a:t>
            </a:r>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s-EC" dirty="0"/>
              <a:t>El uso de sensores profesionales serviría para apreciar de mejor manera el clima real en la zona y así mejorar el diseño del controlador de riego, además de la utilización de sensores y elementos con conexión inalámbrica para mejorar el sistema</a:t>
            </a:r>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s-EC" dirty="0"/>
              <a:t>El Instituto Nacional de Meteorología e Hidrología debe proporcionar mayor información de las variables climáticas al menos para cada ciudad principal del Ecuador</a:t>
            </a:r>
          </a:p>
          <a:p>
            <a:pPr algn="just"/>
            <a:endParaRPr lang="en-US" dirty="0"/>
          </a:p>
          <a:p>
            <a:pPr marL="285750" indent="-285750" algn="just">
              <a:lnSpc>
                <a:spcPct val="200000"/>
              </a:lnSpc>
              <a:spcAft>
                <a:spcPts val="800"/>
              </a:spcAft>
              <a:buFont typeface="Arial" panose="020B0604020202020204" pitchFamily="34" charset="0"/>
              <a:buChar char="•"/>
            </a:pPr>
            <a:endParaRPr lang="es-ES_tradnl" dirty="0">
              <a:latin typeface="Times New Roman" panose="02020603050405020304" pitchFamily="18" charset="0"/>
              <a:ea typeface="Calibri" panose="020F0502020204030204" pitchFamily="34" charset="0"/>
            </a:endParaRPr>
          </a:p>
          <a:p>
            <a:pPr marL="285750" indent="-285750" algn="just">
              <a:lnSpc>
                <a:spcPct val="200000"/>
              </a:lnSpc>
              <a:spcAft>
                <a:spcPts val="800"/>
              </a:spcAft>
              <a:buFont typeface="Arial" panose="020B0604020202020204" pitchFamily="34" charset="0"/>
              <a:buChar char="•"/>
            </a:pPr>
            <a:endParaRPr lang="es-ES_tradnl" dirty="0">
              <a:latin typeface="Times New Roman" panose="02020603050405020304" pitchFamily="18" charset="0"/>
              <a:ea typeface="Calibri" panose="020F0502020204030204" pitchFamily="34" charset="0"/>
            </a:endParaRPr>
          </a:p>
          <a:p>
            <a:pPr marL="285750" indent="-285750" algn="just">
              <a:lnSpc>
                <a:spcPct val="200000"/>
              </a:lnSpc>
              <a:spcAft>
                <a:spcPts val="800"/>
              </a:spcAft>
              <a:buFont typeface="Arial" panose="020B0604020202020204" pitchFamily="34" charset="0"/>
              <a:buChar char="•"/>
            </a:pP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55343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34</a:t>
            </a:fld>
            <a:endParaRPr lang="es-ES" sz="1600">
              <a:solidFill>
                <a:srgbClr val="888888"/>
              </a:solidFill>
            </a:endParaRPr>
          </a:p>
        </p:txBody>
      </p:sp>
      <p:pic>
        <p:nvPicPr>
          <p:cNvPr id="14" name="Picture 2" descr="Resultado de imagen para ELECTRONICA CONTROL ESPE">
            <a:extLst>
              <a:ext uri="{FF2B5EF4-FFF2-40B4-BE49-F238E27FC236}">
                <a16:creationId xmlns:a16="http://schemas.microsoft.com/office/drawing/2014/main" id="{9A272134-3245-43A7-8FCA-B26D26F3E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158" y="1195392"/>
            <a:ext cx="1225812" cy="12258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esultado de imagen para DEPARTAMENTO ELECTRONICA ESPE">
            <a:extLst>
              <a:ext uri="{FF2B5EF4-FFF2-40B4-BE49-F238E27FC236}">
                <a16:creationId xmlns:a16="http://schemas.microsoft.com/office/drawing/2014/main" id="{5DCB6A56-2281-4C14-9E64-EA0F1BD3E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2625" y="1460378"/>
            <a:ext cx="1291480" cy="1225812"/>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4668591" y="2736502"/>
            <a:ext cx="2092817" cy="1384995"/>
          </a:xfrm>
          <a:prstGeom prst="rect">
            <a:avLst/>
          </a:prstGeom>
        </p:spPr>
        <p:txBody>
          <a:bodyPr wrap="none">
            <a:spAutoFit/>
          </a:bodyPr>
          <a:lstStyle/>
          <a:p>
            <a:pPr algn="ctr"/>
            <a:r>
              <a:rPr lang="es-EC" sz="2800" b="1"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GRACIAS</a:t>
            </a:r>
          </a:p>
          <a:p>
            <a:pPr algn="ctr"/>
            <a:r>
              <a:rPr lang="es-EC" sz="2800" b="1"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POR SU</a:t>
            </a:r>
          </a:p>
          <a:p>
            <a:pPr algn="ctr"/>
            <a:r>
              <a:rPr lang="es-EC" sz="2800" b="1"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ATENCIÓN</a:t>
            </a:r>
          </a:p>
        </p:txBody>
      </p:sp>
    </p:spTree>
    <p:extLst>
      <p:ext uri="{BB962C8B-B14F-4D97-AF65-F5344CB8AC3E}">
        <p14:creationId xmlns:p14="http://schemas.microsoft.com/office/powerpoint/2010/main" val="658067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Introducción</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4</a:t>
            </a:fld>
            <a:endParaRPr lang="es-ES" sz="1600">
              <a:solidFill>
                <a:srgbClr val="888888"/>
              </a:solidFill>
            </a:endParaRPr>
          </a:p>
        </p:txBody>
      </p:sp>
      <p:sp>
        <p:nvSpPr>
          <p:cNvPr id="7" name="18 Rectángulo"/>
          <p:cNvSpPr/>
          <p:nvPr/>
        </p:nvSpPr>
        <p:spPr bwMode="auto">
          <a:xfrm>
            <a:off x="2463357" y="943807"/>
            <a:ext cx="538189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a:t>Antecedentes</a:t>
            </a:r>
          </a:p>
        </p:txBody>
      </p:sp>
      <p:sp>
        <p:nvSpPr>
          <p:cNvPr id="16" name="CuadroTexto 15"/>
          <p:cNvSpPr txBox="1"/>
          <p:nvPr/>
        </p:nvSpPr>
        <p:spPr>
          <a:xfrm>
            <a:off x="615592" y="1883676"/>
            <a:ext cx="2982684" cy="338554"/>
          </a:xfrm>
          <a:prstGeom prst="rect">
            <a:avLst/>
          </a:prstGeom>
          <a:noFill/>
          <a:ln w="38100">
            <a:solidFill>
              <a:schemeClr val="bg2">
                <a:lumMod val="25000"/>
              </a:schemeClr>
            </a:solidFill>
          </a:ln>
        </p:spPr>
        <p:txBody>
          <a:bodyPr wrap="square" rtlCol="0">
            <a:spAutoFit/>
          </a:bodyPr>
          <a:lstStyle/>
          <a:p>
            <a:pPr algn="ctr"/>
            <a:r>
              <a:rPr lang="es-EC" sz="1600" dirty="0"/>
              <a:t>Gestión del riego</a:t>
            </a:r>
          </a:p>
        </p:txBody>
      </p:sp>
      <p:sp>
        <p:nvSpPr>
          <p:cNvPr id="17" name="CuadroTexto 16"/>
          <p:cNvSpPr txBox="1"/>
          <p:nvPr/>
        </p:nvSpPr>
        <p:spPr>
          <a:xfrm>
            <a:off x="591192" y="3090446"/>
            <a:ext cx="2982684" cy="338554"/>
          </a:xfrm>
          <a:prstGeom prst="rect">
            <a:avLst/>
          </a:prstGeom>
          <a:noFill/>
          <a:ln w="38100">
            <a:solidFill>
              <a:schemeClr val="bg2">
                <a:lumMod val="25000"/>
              </a:schemeClr>
            </a:solidFill>
          </a:ln>
        </p:spPr>
        <p:txBody>
          <a:bodyPr wrap="square" rtlCol="0">
            <a:spAutoFit/>
          </a:bodyPr>
          <a:lstStyle/>
          <a:p>
            <a:pPr algn="ctr"/>
            <a:r>
              <a:rPr lang="es-EC" sz="1600" dirty="0"/>
              <a:t>Consumo de agua</a:t>
            </a:r>
          </a:p>
        </p:txBody>
      </p:sp>
      <p:sp>
        <p:nvSpPr>
          <p:cNvPr id="20" name="CuadroTexto 19"/>
          <p:cNvSpPr txBox="1"/>
          <p:nvPr/>
        </p:nvSpPr>
        <p:spPr>
          <a:xfrm>
            <a:off x="591192" y="4376235"/>
            <a:ext cx="2982684" cy="338554"/>
          </a:xfrm>
          <a:prstGeom prst="rect">
            <a:avLst/>
          </a:prstGeom>
          <a:noFill/>
          <a:ln w="38100">
            <a:solidFill>
              <a:schemeClr val="bg2">
                <a:lumMod val="25000"/>
              </a:schemeClr>
            </a:solidFill>
          </a:ln>
        </p:spPr>
        <p:txBody>
          <a:bodyPr wrap="square" rtlCol="0">
            <a:spAutoFit/>
          </a:bodyPr>
          <a:lstStyle/>
          <a:p>
            <a:pPr algn="ctr"/>
            <a:r>
              <a:rPr lang="es-EC" sz="1600" dirty="0"/>
              <a:t>Tecnologías de riego</a:t>
            </a:r>
          </a:p>
        </p:txBody>
      </p:sp>
      <p:sp>
        <p:nvSpPr>
          <p:cNvPr id="23" name="CuadroTexto 22"/>
          <p:cNvSpPr txBox="1"/>
          <p:nvPr/>
        </p:nvSpPr>
        <p:spPr>
          <a:xfrm>
            <a:off x="591192" y="5617686"/>
            <a:ext cx="2982684" cy="338554"/>
          </a:xfrm>
          <a:prstGeom prst="rect">
            <a:avLst/>
          </a:prstGeom>
          <a:noFill/>
          <a:ln w="38100">
            <a:solidFill>
              <a:schemeClr val="bg2">
                <a:lumMod val="25000"/>
              </a:schemeClr>
            </a:solidFill>
          </a:ln>
        </p:spPr>
        <p:txBody>
          <a:bodyPr wrap="square" rtlCol="0">
            <a:spAutoFit/>
          </a:bodyPr>
          <a:lstStyle/>
          <a:p>
            <a:pPr algn="ctr"/>
            <a:r>
              <a:rPr lang="es-EC" sz="1600" dirty="0"/>
              <a:t>Ahorro de agua</a:t>
            </a:r>
          </a:p>
        </p:txBody>
      </p:sp>
      <p:pic>
        <p:nvPicPr>
          <p:cNvPr id="1028" name="Picture 4" descr="Resultado de imagen para riego">
            <a:extLst>
              <a:ext uri="{FF2B5EF4-FFF2-40B4-BE49-F238E27FC236}">
                <a16:creationId xmlns:a16="http://schemas.microsoft.com/office/drawing/2014/main" id="{352E8BA4-5689-4A6E-9641-77E9351B6B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3223" y="1849900"/>
            <a:ext cx="2768394" cy="2161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Resultado de imagen para riego">
            <a:extLst>
              <a:ext uri="{FF2B5EF4-FFF2-40B4-BE49-F238E27FC236}">
                <a16:creationId xmlns:a16="http://schemas.microsoft.com/office/drawing/2014/main" id="{1F35492E-CDEC-4BD9-B993-1D94FD62A6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122"/>
          <a:stretch/>
        </p:blipFill>
        <p:spPr bwMode="auto">
          <a:xfrm>
            <a:off x="7845253" y="1979879"/>
            <a:ext cx="3292331" cy="1449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Resultado de imagen para ahorro de agua">
            <a:extLst>
              <a:ext uri="{FF2B5EF4-FFF2-40B4-BE49-F238E27FC236}">
                <a16:creationId xmlns:a16="http://schemas.microsoft.com/office/drawing/2014/main" id="{4868FACD-6833-4C77-98EE-F83C6FAB1B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5084" y="4492504"/>
            <a:ext cx="2768394" cy="2076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Imagen relacionada">
            <a:extLst>
              <a:ext uri="{FF2B5EF4-FFF2-40B4-BE49-F238E27FC236}">
                <a16:creationId xmlns:a16="http://schemas.microsoft.com/office/drawing/2014/main" id="{FD149372-B3E0-479B-8CBE-8ADE56B301A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866" r="55017" b="18325"/>
          <a:stretch/>
        </p:blipFill>
        <p:spPr bwMode="auto">
          <a:xfrm>
            <a:off x="8506536" y="3776852"/>
            <a:ext cx="2266601" cy="28120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816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0" y="74568"/>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INTRODUCCIÓN</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5</a:t>
            </a:fld>
            <a:endParaRPr lang="es-ES" sz="1600">
              <a:solidFill>
                <a:srgbClr val="888888"/>
              </a:solidFill>
            </a:endParaRPr>
          </a:p>
        </p:txBody>
      </p:sp>
      <p:sp>
        <p:nvSpPr>
          <p:cNvPr id="7" name="Rectángulo 6"/>
          <p:cNvSpPr/>
          <p:nvPr/>
        </p:nvSpPr>
        <p:spPr>
          <a:xfrm>
            <a:off x="853098" y="680117"/>
            <a:ext cx="3980159" cy="432677"/>
          </a:xfrm>
          <a:prstGeom prst="rect">
            <a:avLst/>
          </a:prstGeom>
          <a:solidFill>
            <a:schemeClr val="accent5">
              <a:lumMod val="60000"/>
              <a:lumOff val="4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a:t>Objetivo General</a:t>
            </a:r>
          </a:p>
        </p:txBody>
      </p:sp>
      <p:sp>
        <p:nvSpPr>
          <p:cNvPr id="22" name="CuadroTexto 21"/>
          <p:cNvSpPr txBox="1"/>
          <p:nvPr/>
        </p:nvSpPr>
        <p:spPr>
          <a:xfrm>
            <a:off x="1015623" y="1238290"/>
            <a:ext cx="10257624" cy="1441420"/>
          </a:xfrm>
          <a:prstGeom prst="rect">
            <a:avLst/>
          </a:prstGeom>
          <a:noFill/>
          <a:ln w="38100">
            <a:noFill/>
          </a:ln>
        </p:spPr>
        <p:txBody>
          <a:bodyPr wrap="square" rtlCol="0">
            <a:spAutoFit/>
          </a:bodyPr>
          <a:lstStyle/>
          <a:p>
            <a:pPr marL="342900" indent="-342900" algn="just">
              <a:lnSpc>
                <a:spcPct val="150000"/>
              </a:lnSpc>
              <a:spcAft>
                <a:spcPts val="800"/>
              </a:spcAft>
              <a:buFont typeface="Symbol" panose="05050102010706020507" pitchFamily="18" charset="2"/>
              <a:buChar char=""/>
            </a:pPr>
            <a:r>
              <a:rPr lang="es-ES" dirty="0"/>
              <a:t>Diseñar e implementar un sistema de irrigación inteligente capaz de realizar una dosificación justa de agua en cultivos en la hacienda </a:t>
            </a:r>
            <a:r>
              <a:rPr lang="es-ES" dirty="0" err="1"/>
              <a:t>Cochicaranqui</a:t>
            </a:r>
            <a:r>
              <a:rPr lang="es-ES" dirty="0"/>
              <a:t> ubicada en el cantón Ibarra.</a:t>
            </a:r>
            <a:endParaRPr lang="en-US" dirty="0"/>
          </a:p>
          <a:p>
            <a:pPr marL="342900" indent="-342900" algn="just">
              <a:lnSpc>
                <a:spcPct val="150000"/>
              </a:lnSpc>
              <a:spcAft>
                <a:spcPts val="800"/>
              </a:spcAft>
              <a:buFont typeface="Symbol" panose="05050102010706020507" pitchFamily="18" charset="2"/>
              <a:buChar char=""/>
            </a:pPr>
            <a:endParaRPr lang="es-EC" dirty="0">
              <a:latin typeface="Times New Roman" panose="02020603050405020304" pitchFamily="18" charset="0"/>
              <a:ea typeface="Calibri" panose="020F0502020204030204" pitchFamily="34" charset="0"/>
            </a:endParaRPr>
          </a:p>
        </p:txBody>
      </p:sp>
      <p:sp>
        <p:nvSpPr>
          <p:cNvPr id="24" name="Rectángulo 23"/>
          <p:cNvSpPr/>
          <p:nvPr/>
        </p:nvSpPr>
        <p:spPr>
          <a:xfrm>
            <a:off x="853098" y="2225888"/>
            <a:ext cx="3980159" cy="432677"/>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a:t>Objetivos Específicos</a:t>
            </a:r>
          </a:p>
        </p:txBody>
      </p:sp>
      <p:sp>
        <p:nvSpPr>
          <p:cNvPr id="2" name="Rectángulo 1"/>
          <p:cNvSpPr/>
          <p:nvPr/>
        </p:nvSpPr>
        <p:spPr>
          <a:xfrm>
            <a:off x="904717" y="2832013"/>
            <a:ext cx="10479437" cy="3831818"/>
          </a:xfrm>
          <a:prstGeom prst="rect">
            <a:avLst/>
          </a:prstGeom>
        </p:spPr>
        <p:txBody>
          <a:bodyPr wrap="square">
            <a:spAutoFit/>
          </a:bodyPr>
          <a:lstStyle/>
          <a:p>
            <a:pPr marL="285750" lvl="0" indent="-285750">
              <a:lnSpc>
                <a:spcPct val="150000"/>
              </a:lnSpc>
              <a:buFont typeface="Arial" panose="020B0604020202020204" pitchFamily="34" charset="0"/>
              <a:buChar char="•"/>
            </a:pPr>
            <a:r>
              <a:rPr lang="es-ES" dirty="0"/>
              <a:t>Desarrollar una lógica de control inteligente que permita generar el riego en los cultivos en los momentos justos. </a:t>
            </a:r>
            <a:endParaRPr lang="en-US" dirty="0"/>
          </a:p>
          <a:p>
            <a:pPr marL="285750" lvl="0" indent="-285750">
              <a:lnSpc>
                <a:spcPct val="150000"/>
              </a:lnSpc>
              <a:buFont typeface="Arial" panose="020B0604020202020204" pitchFamily="34" charset="0"/>
              <a:buChar char="•"/>
            </a:pPr>
            <a:r>
              <a:rPr lang="es-ES" dirty="0"/>
              <a:t>Diseñar el sistema agronómico que trabaje juntamente con la lógica de control propuesta, que permita determinar la cantidad de agua necesaria para cada cultivo.</a:t>
            </a:r>
            <a:endParaRPr lang="en-US" dirty="0"/>
          </a:p>
          <a:p>
            <a:pPr marL="285750" lvl="0" indent="-285750">
              <a:lnSpc>
                <a:spcPct val="150000"/>
              </a:lnSpc>
              <a:buFont typeface="Arial" panose="020B0604020202020204" pitchFamily="34" charset="0"/>
              <a:buChar char="•"/>
            </a:pPr>
            <a:r>
              <a:rPr lang="es-ES" dirty="0"/>
              <a:t>Crear una estación meteorológica para la obtención de datos de diferentes variables ambientales.</a:t>
            </a:r>
            <a:endParaRPr lang="en-US" dirty="0"/>
          </a:p>
          <a:p>
            <a:pPr marL="285750" lvl="0" indent="-285750">
              <a:lnSpc>
                <a:spcPct val="150000"/>
              </a:lnSpc>
              <a:buFont typeface="Arial" panose="020B0604020202020204" pitchFamily="34" charset="0"/>
              <a:buChar char="•"/>
            </a:pPr>
            <a:r>
              <a:rPr lang="es-ES" dirty="0"/>
              <a:t>Elaborar una interfaz gráfica para la visualización de datos y funcionamiento del sistema.</a:t>
            </a:r>
            <a:endParaRPr lang="en-US" dirty="0"/>
          </a:p>
          <a:p>
            <a:pPr marL="285750" lvl="0" indent="-285750">
              <a:lnSpc>
                <a:spcPct val="150000"/>
              </a:lnSpc>
              <a:buFont typeface="Arial" panose="020B0604020202020204" pitchFamily="34" charset="0"/>
              <a:buChar char="•"/>
            </a:pPr>
            <a:r>
              <a:rPr lang="es-ES" dirty="0"/>
              <a:t>Estimar el ahorro de agua, mediante la evaluación del desempeño general del sistema mediante diferentes pruebas de funcionamiento en comparación a un sistema de riego por parcelas.</a:t>
            </a:r>
            <a:endParaRPr lang="en-US" dirty="0"/>
          </a:p>
          <a:p>
            <a:pPr lvl="0" algn="just">
              <a:lnSpc>
                <a:spcPct val="150000"/>
              </a:lnSpc>
              <a:spcAft>
                <a:spcPts val="800"/>
              </a:spcAft>
            </a:pPr>
            <a:endParaRPr lang="es-EC"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66683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127406"/>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MARCO TEÓRICO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6</a:t>
            </a:fld>
            <a:endParaRPr lang="es-ES" sz="1600">
              <a:solidFill>
                <a:srgbClr val="888888"/>
              </a:solidFill>
            </a:endParaRPr>
          </a:p>
        </p:txBody>
      </p:sp>
      <p:graphicFrame>
        <p:nvGraphicFramePr>
          <p:cNvPr id="2" name="Diagrama 1"/>
          <p:cNvGraphicFramePr/>
          <p:nvPr>
            <p:extLst>
              <p:ext uri="{D42A27DB-BD31-4B8C-83A1-F6EECF244321}">
                <p14:modId xmlns:p14="http://schemas.microsoft.com/office/powerpoint/2010/main" val="2947136976"/>
              </p:ext>
            </p:extLst>
          </p:nvPr>
        </p:nvGraphicFramePr>
        <p:xfrm>
          <a:off x="-1194611" y="1719003"/>
          <a:ext cx="980521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7ECE46D7-5346-4F93-9364-CFA542C66CB4}"/>
              </a:ext>
            </a:extLst>
          </p:cNvPr>
          <p:cNvPicPr>
            <a:picLocks noChangeAspect="1"/>
          </p:cNvPicPr>
          <p:nvPr/>
        </p:nvPicPr>
        <p:blipFill>
          <a:blip r:embed="rId8"/>
          <a:stretch>
            <a:fillRect/>
          </a:stretch>
        </p:blipFill>
        <p:spPr>
          <a:xfrm>
            <a:off x="8611345" y="2348986"/>
            <a:ext cx="2266122" cy="2974285"/>
          </a:xfrm>
          <a:prstGeom prst="rect">
            <a:avLst/>
          </a:prstGeom>
          <a:ln>
            <a:noFill/>
          </a:ln>
          <a:effectLst>
            <a:outerShdw blurRad="292100" dist="139700" dir="2700000" algn="tl" rotWithShape="0">
              <a:srgbClr val="333333">
                <a:alpha val="65000"/>
              </a:srgbClr>
            </a:outerShdw>
          </a:effectLst>
        </p:spPr>
      </p:pic>
      <p:sp>
        <p:nvSpPr>
          <p:cNvPr id="15" name="18 Rectángulo">
            <a:extLst>
              <a:ext uri="{FF2B5EF4-FFF2-40B4-BE49-F238E27FC236}">
                <a16:creationId xmlns:a16="http://schemas.microsoft.com/office/drawing/2014/main" id="{97E2A0FF-8C05-49EE-B56C-0AEA7D0786D7}"/>
              </a:ext>
            </a:extLst>
          </p:cNvPr>
          <p:cNvSpPr/>
          <p:nvPr/>
        </p:nvSpPr>
        <p:spPr bwMode="auto">
          <a:xfrm>
            <a:off x="2079817" y="876983"/>
            <a:ext cx="8032365"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1"/>
            <a:r>
              <a:rPr lang="es-EC" b="1" dirty="0"/>
              <a:t>Normativa legal sobre recursos hídricos, uso del agua y riego en el Ecuador</a:t>
            </a:r>
            <a:endParaRPr lang="en-US" b="1" dirty="0"/>
          </a:p>
        </p:txBody>
      </p:sp>
    </p:spTree>
    <p:extLst>
      <p:ext uri="{BB962C8B-B14F-4D97-AF65-F5344CB8AC3E}">
        <p14:creationId xmlns:p14="http://schemas.microsoft.com/office/powerpoint/2010/main" val="3477530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127406"/>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MARCO TEÓRICO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7</a:t>
            </a:fld>
            <a:endParaRPr lang="es-ES" sz="1600">
              <a:solidFill>
                <a:srgbClr val="888888"/>
              </a:solidFill>
            </a:endParaRPr>
          </a:p>
        </p:txBody>
      </p:sp>
      <p:sp>
        <p:nvSpPr>
          <p:cNvPr id="6" name="CuadroTexto 5">
            <a:extLst>
              <a:ext uri="{FF2B5EF4-FFF2-40B4-BE49-F238E27FC236}">
                <a16:creationId xmlns:a16="http://schemas.microsoft.com/office/drawing/2014/main" id="{163F9F0B-A60C-47FB-8D21-6D1746A696AF}"/>
              </a:ext>
            </a:extLst>
          </p:cNvPr>
          <p:cNvSpPr txBox="1"/>
          <p:nvPr/>
        </p:nvSpPr>
        <p:spPr>
          <a:xfrm>
            <a:off x="853958" y="762285"/>
            <a:ext cx="2982684" cy="369332"/>
          </a:xfrm>
          <a:prstGeom prst="rect">
            <a:avLst/>
          </a:prstGeom>
          <a:noFill/>
          <a:ln w="38100">
            <a:solidFill>
              <a:schemeClr val="bg2">
                <a:lumMod val="25000"/>
              </a:schemeClr>
            </a:solidFill>
          </a:ln>
        </p:spPr>
        <p:txBody>
          <a:bodyPr wrap="square" rtlCol="0">
            <a:spAutoFit/>
          </a:bodyPr>
          <a:lstStyle/>
          <a:p>
            <a:pPr algn="ctr"/>
            <a:r>
              <a:rPr lang="es-EC" b="1" dirty="0"/>
              <a:t>Sistemas de riego</a:t>
            </a:r>
          </a:p>
        </p:txBody>
      </p:sp>
      <p:sp>
        <p:nvSpPr>
          <p:cNvPr id="7" name="CuadroTexto 6">
            <a:extLst>
              <a:ext uri="{FF2B5EF4-FFF2-40B4-BE49-F238E27FC236}">
                <a16:creationId xmlns:a16="http://schemas.microsoft.com/office/drawing/2014/main" id="{085391BE-868B-41E4-83D3-9C9E9919D758}"/>
              </a:ext>
            </a:extLst>
          </p:cNvPr>
          <p:cNvSpPr txBox="1"/>
          <p:nvPr/>
        </p:nvSpPr>
        <p:spPr>
          <a:xfrm>
            <a:off x="5097040" y="3587229"/>
            <a:ext cx="3354959" cy="1569660"/>
          </a:xfrm>
          <a:prstGeom prst="rect">
            <a:avLst/>
          </a:prstGeom>
          <a:noFill/>
        </p:spPr>
        <p:txBody>
          <a:bodyPr wrap="square" rtlCol="0">
            <a:spAutoFit/>
          </a:bodyPr>
          <a:lstStyle/>
          <a:p>
            <a:pPr marL="285750" indent="-285750">
              <a:buFont typeface="Arial" panose="020B0604020202020204" pitchFamily="34" charset="0"/>
              <a:buChar char="•"/>
            </a:pPr>
            <a:r>
              <a:rPr lang="es-EC" sz="1600" dirty="0"/>
              <a:t>Uniformidad </a:t>
            </a:r>
            <a:br>
              <a:rPr lang="es-EC" sz="1600" dirty="0"/>
            </a:br>
            <a:r>
              <a:rPr lang="es-EC" sz="1600" dirty="0"/>
              <a:t>de aplicación</a:t>
            </a:r>
            <a:br>
              <a:rPr lang="es-EC" sz="1600" dirty="0"/>
            </a:br>
            <a:endParaRPr lang="es-EC" sz="1600" dirty="0"/>
          </a:p>
          <a:p>
            <a:pPr marL="285750" indent="-285750">
              <a:buFont typeface="Arial" panose="020B0604020202020204" pitchFamily="34" charset="0"/>
              <a:buChar char="•"/>
            </a:pPr>
            <a:r>
              <a:rPr lang="es-EC" sz="1600" dirty="0"/>
              <a:t>Eficiencia </a:t>
            </a:r>
            <a:br>
              <a:rPr lang="es-EC" sz="1600" dirty="0"/>
            </a:br>
            <a:r>
              <a:rPr lang="es-EC" sz="1600" dirty="0"/>
              <a:t>de aplicación</a:t>
            </a:r>
          </a:p>
          <a:p>
            <a:pPr algn="ctr"/>
            <a:endParaRPr lang="es-EC" sz="1600" dirty="0"/>
          </a:p>
        </p:txBody>
      </p:sp>
      <p:sp>
        <p:nvSpPr>
          <p:cNvPr id="8" name="Rectángulo 7">
            <a:extLst>
              <a:ext uri="{FF2B5EF4-FFF2-40B4-BE49-F238E27FC236}">
                <a16:creationId xmlns:a16="http://schemas.microsoft.com/office/drawing/2014/main" id="{CE917491-8BB4-4373-AA0A-17CF6BB3384B}"/>
              </a:ext>
            </a:extLst>
          </p:cNvPr>
          <p:cNvSpPr/>
          <p:nvPr/>
        </p:nvSpPr>
        <p:spPr>
          <a:xfrm>
            <a:off x="-223153" y="2055446"/>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Riego por aspersión</a:t>
            </a:r>
          </a:p>
        </p:txBody>
      </p:sp>
      <p:sp>
        <p:nvSpPr>
          <p:cNvPr id="9" name="Rectángulo 8">
            <a:extLst>
              <a:ext uri="{FF2B5EF4-FFF2-40B4-BE49-F238E27FC236}">
                <a16:creationId xmlns:a16="http://schemas.microsoft.com/office/drawing/2014/main" id="{0D9BCE93-976D-46D0-AAAD-704D8E1FF311}"/>
              </a:ext>
            </a:extLst>
          </p:cNvPr>
          <p:cNvSpPr/>
          <p:nvPr/>
        </p:nvSpPr>
        <p:spPr>
          <a:xfrm>
            <a:off x="-223153" y="3950174"/>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Riego por gravedad</a:t>
            </a:r>
          </a:p>
        </p:txBody>
      </p:sp>
      <p:sp>
        <p:nvSpPr>
          <p:cNvPr id="10" name="Rectángulo 9">
            <a:extLst>
              <a:ext uri="{FF2B5EF4-FFF2-40B4-BE49-F238E27FC236}">
                <a16:creationId xmlns:a16="http://schemas.microsoft.com/office/drawing/2014/main" id="{5EE45F1D-EFB6-4EE2-825E-1AC1280F33E1}"/>
              </a:ext>
            </a:extLst>
          </p:cNvPr>
          <p:cNvSpPr/>
          <p:nvPr/>
        </p:nvSpPr>
        <p:spPr>
          <a:xfrm>
            <a:off x="-356004" y="5518804"/>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Riego por goteo</a:t>
            </a:r>
          </a:p>
        </p:txBody>
      </p:sp>
      <p:sp>
        <p:nvSpPr>
          <p:cNvPr id="11" name="CuadroTexto 10">
            <a:extLst>
              <a:ext uri="{FF2B5EF4-FFF2-40B4-BE49-F238E27FC236}">
                <a16:creationId xmlns:a16="http://schemas.microsoft.com/office/drawing/2014/main" id="{D55E99B8-0908-4457-A2BD-2E368CC2DCBF}"/>
              </a:ext>
            </a:extLst>
          </p:cNvPr>
          <p:cNvSpPr txBox="1"/>
          <p:nvPr/>
        </p:nvSpPr>
        <p:spPr>
          <a:xfrm>
            <a:off x="7328452" y="746677"/>
            <a:ext cx="4009590" cy="369332"/>
          </a:xfrm>
          <a:prstGeom prst="rect">
            <a:avLst/>
          </a:prstGeom>
          <a:noFill/>
          <a:ln w="38100">
            <a:solidFill>
              <a:schemeClr val="bg2">
                <a:lumMod val="25000"/>
              </a:schemeClr>
            </a:solidFill>
          </a:ln>
        </p:spPr>
        <p:txBody>
          <a:bodyPr wrap="square" rtlCol="0">
            <a:spAutoFit/>
          </a:bodyPr>
          <a:lstStyle/>
          <a:p>
            <a:pPr algn="ctr"/>
            <a:r>
              <a:rPr lang="es-EC" b="1" dirty="0"/>
              <a:t>Componentes de un sistema de riego</a:t>
            </a:r>
          </a:p>
        </p:txBody>
      </p:sp>
      <p:sp>
        <p:nvSpPr>
          <p:cNvPr id="13" name="Rectángulo 12">
            <a:extLst>
              <a:ext uri="{FF2B5EF4-FFF2-40B4-BE49-F238E27FC236}">
                <a16:creationId xmlns:a16="http://schemas.microsoft.com/office/drawing/2014/main" id="{0F79215B-91EF-4B59-A5E3-7E3F8F3F7BA3}"/>
              </a:ext>
            </a:extLst>
          </p:cNvPr>
          <p:cNvSpPr/>
          <p:nvPr/>
        </p:nvSpPr>
        <p:spPr>
          <a:xfrm>
            <a:off x="7955224" y="1130819"/>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Cabezal de riego</a:t>
            </a:r>
          </a:p>
        </p:txBody>
      </p:sp>
      <p:sp>
        <p:nvSpPr>
          <p:cNvPr id="14" name="Rectángulo 13">
            <a:extLst>
              <a:ext uri="{FF2B5EF4-FFF2-40B4-BE49-F238E27FC236}">
                <a16:creationId xmlns:a16="http://schemas.microsoft.com/office/drawing/2014/main" id="{4265915A-7E2D-46FB-B6FA-6E11CFB31997}"/>
              </a:ext>
            </a:extLst>
          </p:cNvPr>
          <p:cNvSpPr/>
          <p:nvPr/>
        </p:nvSpPr>
        <p:spPr>
          <a:xfrm>
            <a:off x="7644778" y="3314799"/>
            <a:ext cx="3769841"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Red de conducción y distribución</a:t>
            </a:r>
          </a:p>
        </p:txBody>
      </p:sp>
      <p:sp>
        <p:nvSpPr>
          <p:cNvPr id="15" name="Rectángulo 14">
            <a:extLst>
              <a:ext uri="{FF2B5EF4-FFF2-40B4-BE49-F238E27FC236}">
                <a16:creationId xmlns:a16="http://schemas.microsoft.com/office/drawing/2014/main" id="{9C0A3BDF-086B-473A-A8F5-081061CCA19A}"/>
              </a:ext>
            </a:extLst>
          </p:cNvPr>
          <p:cNvSpPr/>
          <p:nvPr/>
        </p:nvSpPr>
        <p:spPr>
          <a:xfrm>
            <a:off x="8083046" y="5009080"/>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Emisores</a:t>
            </a:r>
          </a:p>
        </p:txBody>
      </p:sp>
      <p:pic>
        <p:nvPicPr>
          <p:cNvPr id="6148" name="Picture 4" descr="Imagen relacionada">
            <a:extLst>
              <a:ext uri="{FF2B5EF4-FFF2-40B4-BE49-F238E27FC236}">
                <a16:creationId xmlns:a16="http://schemas.microsoft.com/office/drawing/2014/main" id="{06BD99C4-22D4-4960-B2FC-218C2F7F54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781"/>
          <a:stretch/>
        </p:blipFill>
        <p:spPr bwMode="auto">
          <a:xfrm>
            <a:off x="2345300" y="1643226"/>
            <a:ext cx="2253555" cy="1466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Resultado de imagen para riego por gravedad">
            <a:extLst>
              <a:ext uri="{FF2B5EF4-FFF2-40B4-BE49-F238E27FC236}">
                <a16:creationId xmlns:a16="http://schemas.microsoft.com/office/drawing/2014/main" id="{D15B1D48-BAAE-450B-B6C6-B300E7ACDB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508"/>
          <a:stretch/>
        </p:blipFill>
        <p:spPr bwMode="auto">
          <a:xfrm>
            <a:off x="2336587" y="3492092"/>
            <a:ext cx="2253555" cy="14801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2" name="Picture 8" descr="Resultado de imagen para riego por goteo">
            <a:extLst>
              <a:ext uri="{FF2B5EF4-FFF2-40B4-BE49-F238E27FC236}">
                <a16:creationId xmlns:a16="http://schemas.microsoft.com/office/drawing/2014/main" id="{C2652BD7-F98A-49C4-9ECD-82080A39A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8393" y="5214774"/>
            <a:ext cx="1429942" cy="1429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errar llave 3">
            <a:extLst>
              <a:ext uri="{FF2B5EF4-FFF2-40B4-BE49-F238E27FC236}">
                <a16:creationId xmlns:a16="http://schemas.microsoft.com/office/drawing/2014/main" id="{D2F94D0A-9699-4243-8381-F906BDFEC54F}"/>
              </a:ext>
            </a:extLst>
          </p:cNvPr>
          <p:cNvSpPr/>
          <p:nvPr/>
        </p:nvSpPr>
        <p:spPr>
          <a:xfrm>
            <a:off x="4766468" y="1754133"/>
            <a:ext cx="330572" cy="460221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Imagen 20" descr="Resultado de imagen para cabezal de riego">
            <a:extLst>
              <a:ext uri="{FF2B5EF4-FFF2-40B4-BE49-F238E27FC236}">
                <a16:creationId xmlns:a16="http://schemas.microsoft.com/office/drawing/2014/main" id="{36452AF6-63BA-49C6-BB06-DC3AA35DBD46}"/>
              </a:ext>
            </a:extLst>
          </p:cNvPr>
          <p:cNvPicPr/>
          <p:nvPr/>
        </p:nvPicPr>
        <p:blipFill>
          <a:blip r:embed="rId6"/>
          <a:stretch>
            <a:fillRect/>
          </a:stretch>
        </p:blipFill>
        <p:spPr bwMode="auto">
          <a:xfrm>
            <a:off x="7705600" y="1467166"/>
            <a:ext cx="3648200" cy="1666003"/>
          </a:xfrm>
          <a:prstGeom prst="rect">
            <a:avLst/>
          </a:prstGeom>
          <a:ln>
            <a:noFill/>
          </a:ln>
          <a:effectLst>
            <a:outerShdw blurRad="292100" dist="139700" dir="2700000" algn="tl" rotWithShape="0">
              <a:srgbClr val="333333">
                <a:alpha val="65000"/>
              </a:srgbClr>
            </a:outerShdw>
          </a:effectLst>
        </p:spPr>
      </p:pic>
      <p:pic>
        <p:nvPicPr>
          <p:cNvPr id="22" name="Imagen 21">
            <a:extLst>
              <a:ext uri="{FF2B5EF4-FFF2-40B4-BE49-F238E27FC236}">
                <a16:creationId xmlns:a16="http://schemas.microsoft.com/office/drawing/2014/main" id="{44370F13-E158-4DF6-A846-4696664B2C1E}"/>
              </a:ext>
            </a:extLst>
          </p:cNvPr>
          <p:cNvPicPr/>
          <p:nvPr/>
        </p:nvPicPr>
        <p:blipFill rotWithShape="1">
          <a:blip r:embed="rId7"/>
          <a:srcRect t="27042"/>
          <a:stretch/>
        </p:blipFill>
        <p:spPr bwMode="auto">
          <a:xfrm>
            <a:off x="8218302" y="3665694"/>
            <a:ext cx="2675419" cy="1215481"/>
          </a:xfrm>
          <a:prstGeom prst="rect">
            <a:avLst/>
          </a:prstGeom>
          <a:ln>
            <a:noFill/>
          </a:ln>
          <a:effectLst>
            <a:outerShdw blurRad="292100" dist="139700" dir="2700000" algn="tl" rotWithShape="0">
              <a:srgbClr val="333333">
                <a:alpha val="65000"/>
              </a:srgbClr>
            </a:outerShdw>
          </a:effectLst>
        </p:spPr>
      </p:pic>
      <p:pic>
        <p:nvPicPr>
          <p:cNvPr id="23" name="Imagen 22">
            <a:extLst>
              <a:ext uri="{FF2B5EF4-FFF2-40B4-BE49-F238E27FC236}">
                <a16:creationId xmlns:a16="http://schemas.microsoft.com/office/drawing/2014/main" id="{788F9096-C0F3-44C8-BBF0-E5DCD81D07E6}"/>
              </a:ext>
            </a:extLst>
          </p:cNvPr>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tretch>
            <a:fillRect/>
          </a:stretch>
        </p:blipFill>
        <p:spPr bwMode="auto">
          <a:xfrm>
            <a:off x="8199287" y="5356681"/>
            <a:ext cx="2893304" cy="12154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7457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127406"/>
            <a:ext cx="9570575" cy="480053"/>
          </a:xfrm>
          <a:prstGeom prst="rect">
            <a:avLst/>
          </a:prstGeom>
          <a:solidFill>
            <a:srgbClr val="485868"/>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MARCO TEÓRICO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8</a:t>
            </a:fld>
            <a:endParaRPr lang="es-ES" sz="1600">
              <a:solidFill>
                <a:srgbClr val="888888"/>
              </a:solidFill>
            </a:endParaRPr>
          </a:p>
        </p:txBody>
      </p:sp>
      <p:sp>
        <p:nvSpPr>
          <p:cNvPr id="6" name="CuadroTexto 5">
            <a:extLst>
              <a:ext uri="{FF2B5EF4-FFF2-40B4-BE49-F238E27FC236}">
                <a16:creationId xmlns:a16="http://schemas.microsoft.com/office/drawing/2014/main" id="{163F9F0B-A60C-47FB-8D21-6D1746A696AF}"/>
              </a:ext>
            </a:extLst>
          </p:cNvPr>
          <p:cNvSpPr txBox="1"/>
          <p:nvPr/>
        </p:nvSpPr>
        <p:spPr>
          <a:xfrm>
            <a:off x="3971914" y="859630"/>
            <a:ext cx="3840848" cy="338554"/>
          </a:xfrm>
          <a:prstGeom prst="rect">
            <a:avLst/>
          </a:prstGeom>
          <a:noFill/>
          <a:ln w="38100">
            <a:solidFill>
              <a:schemeClr val="bg2">
                <a:lumMod val="25000"/>
              </a:schemeClr>
            </a:solidFill>
          </a:ln>
        </p:spPr>
        <p:txBody>
          <a:bodyPr wrap="square" rtlCol="0">
            <a:spAutoFit/>
          </a:bodyPr>
          <a:lstStyle/>
          <a:p>
            <a:pPr algn="ctr"/>
            <a:r>
              <a:rPr lang="es-EC" sz="1600" b="1" dirty="0"/>
              <a:t>Tecnología en el riego</a:t>
            </a:r>
          </a:p>
        </p:txBody>
      </p:sp>
      <p:sp>
        <p:nvSpPr>
          <p:cNvPr id="8" name="Rectángulo 7">
            <a:extLst>
              <a:ext uri="{FF2B5EF4-FFF2-40B4-BE49-F238E27FC236}">
                <a16:creationId xmlns:a16="http://schemas.microsoft.com/office/drawing/2014/main" id="{CE917491-8BB4-4373-AA0A-17CF6BB3384B}"/>
              </a:ext>
            </a:extLst>
          </p:cNvPr>
          <p:cNvSpPr/>
          <p:nvPr/>
        </p:nvSpPr>
        <p:spPr>
          <a:xfrm>
            <a:off x="678225" y="1712893"/>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Estaciones meteorológicas</a:t>
            </a:r>
          </a:p>
        </p:txBody>
      </p:sp>
      <p:sp>
        <p:nvSpPr>
          <p:cNvPr id="9" name="Rectángulo 8">
            <a:extLst>
              <a:ext uri="{FF2B5EF4-FFF2-40B4-BE49-F238E27FC236}">
                <a16:creationId xmlns:a16="http://schemas.microsoft.com/office/drawing/2014/main" id="{0D9BCE93-976D-46D0-AAAD-704D8E1FF311}"/>
              </a:ext>
            </a:extLst>
          </p:cNvPr>
          <p:cNvSpPr/>
          <p:nvPr/>
        </p:nvSpPr>
        <p:spPr>
          <a:xfrm>
            <a:off x="498612" y="4335611"/>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Automatización</a:t>
            </a:r>
          </a:p>
        </p:txBody>
      </p:sp>
      <p:sp>
        <p:nvSpPr>
          <p:cNvPr id="10" name="Rectángulo 9">
            <a:extLst>
              <a:ext uri="{FF2B5EF4-FFF2-40B4-BE49-F238E27FC236}">
                <a16:creationId xmlns:a16="http://schemas.microsoft.com/office/drawing/2014/main" id="{5EE45F1D-EFB6-4EE2-825E-1AC1280F33E1}"/>
              </a:ext>
            </a:extLst>
          </p:cNvPr>
          <p:cNvSpPr/>
          <p:nvPr/>
        </p:nvSpPr>
        <p:spPr>
          <a:xfrm>
            <a:off x="8297754" y="1712892"/>
            <a:ext cx="2893304" cy="347601"/>
          </a:xfrm>
          <a:prstGeom prst="rect">
            <a:avLst/>
          </a:prstGeom>
          <a:no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1600" b="1" dirty="0"/>
              <a:t>Irrigación inteligente</a:t>
            </a:r>
          </a:p>
        </p:txBody>
      </p:sp>
      <p:sp>
        <p:nvSpPr>
          <p:cNvPr id="16" name="CuadroTexto 15">
            <a:extLst>
              <a:ext uri="{FF2B5EF4-FFF2-40B4-BE49-F238E27FC236}">
                <a16:creationId xmlns:a16="http://schemas.microsoft.com/office/drawing/2014/main" id="{FA46F731-7B65-4EC6-B197-FAE053FE8EEF}"/>
              </a:ext>
            </a:extLst>
          </p:cNvPr>
          <p:cNvSpPr txBox="1"/>
          <p:nvPr/>
        </p:nvSpPr>
        <p:spPr>
          <a:xfrm>
            <a:off x="678225" y="2251476"/>
            <a:ext cx="3354959" cy="1815882"/>
          </a:xfrm>
          <a:prstGeom prst="rect">
            <a:avLst/>
          </a:prstGeom>
          <a:noFill/>
        </p:spPr>
        <p:txBody>
          <a:bodyPr wrap="square" rtlCol="0">
            <a:spAutoFit/>
          </a:bodyPr>
          <a:lstStyle/>
          <a:p>
            <a:pPr marL="285750" indent="-285750">
              <a:buFont typeface="Arial" panose="020B0604020202020204" pitchFamily="34" charset="0"/>
              <a:buChar char="•"/>
            </a:pPr>
            <a:r>
              <a:rPr lang="es-EC" sz="1600" dirty="0"/>
              <a:t>Medición y registro de variables climática</a:t>
            </a:r>
          </a:p>
          <a:p>
            <a:pPr marL="285750" indent="-285750">
              <a:buFont typeface="Arial" panose="020B0604020202020204" pitchFamily="34" charset="0"/>
              <a:buChar char="•"/>
            </a:pPr>
            <a:r>
              <a:rPr lang="es-EC" sz="1600" dirty="0"/>
              <a:t>Diseños agronómicos</a:t>
            </a:r>
          </a:p>
          <a:p>
            <a:pPr marL="285750" indent="-285750">
              <a:buFont typeface="Arial" panose="020B0604020202020204" pitchFamily="34" charset="0"/>
              <a:buChar char="•"/>
            </a:pPr>
            <a:r>
              <a:rPr lang="es-EC" sz="1600" dirty="0"/>
              <a:t>Elección fecha de siembra y cosecha</a:t>
            </a:r>
          </a:p>
          <a:p>
            <a:pPr marL="285750" indent="-285750">
              <a:buFont typeface="Arial" panose="020B0604020202020204" pitchFamily="34" charset="0"/>
              <a:buChar char="•"/>
            </a:pPr>
            <a:r>
              <a:rPr lang="es-EC" sz="1600" dirty="0" err="1"/>
              <a:t>Fertirrigación</a:t>
            </a:r>
            <a:endParaRPr lang="es-EC" sz="1600" dirty="0"/>
          </a:p>
          <a:p>
            <a:pPr marL="285750" indent="-285750">
              <a:buFont typeface="Arial" panose="020B0604020202020204" pitchFamily="34" charset="0"/>
              <a:buChar char="•"/>
            </a:pPr>
            <a:r>
              <a:rPr lang="es-EC" sz="1600" dirty="0"/>
              <a:t>Control tiempo de riego</a:t>
            </a:r>
          </a:p>
        </p:txBody>
      </p:sp>
      <p:sp>
        <p:nvSpPr>
          <p:cNvPr id="20" name="CuadroTexto 19">
            <a:extLst>
              <a:ext uri="{FF2B5EF4-FFF2-40B4-BE49-F238E27FC236}">
                <a16:creationId xmlns:a16="http://schemas.microsoft.com/office/drawing/2014/main" id="{A9BFB17F-3065-4972-A76D-9DF67FBD5E33}"/>
              </a:ext>
            </a:extLst>
          </p:cNvPr>
          <p:cNvSpPr txBox="1"/>
          <p:nvPr/>
        </p:nvSpPr>
        <p:spPr>
          <a:xfrm>
            <a:off x="694463" y="4874986"/>
            <a:ext cx="3354959" cy="1077218"/>
          </a:xfrm>
          <a:prstGeom prst="rect">
            <a:avLst/>
          </a:prstGeom>
          <a:noFill/>
        </p:spPr>
        <p:txBody>
          <a:bodyPr wrap="square" rtlCol="0">
            <a:spAutoFit/>
          </a:bodyPr>
          <a:lstStyle/>
          <a:p>
            <a:pPr marL="285750" indent="-285750">
              <a:buFont typeface="Arial" panose="020B0604020202020204" pitchFamily="34" charset="0"/>
              <a:buChar char="•"/>
            </a:pPr>
            <a:r>
              <a:rPr lang="es-EC" sz="1600" dirty="0"/>
              <a:t>Disminución mano de obra</a:t>
            </a:r>
          </a:p>
          <a:p>
            <a:pPr marL="285750" indent="-285750">
              <a:buFont typeface="Arial" panose="020B0604020202020204" pitchFamily="34" charset="0"/>
              <a:buChar char="•"/>
            </a:pPr>
            <a:r>
              <a:rPr lang="es-EC" sz="1600" dirty="0"/>
              <a:t>Ahorro de agua y energía</a:t>
            </a:r>
          </a:p>
          <a:p>
            <a:pPr marL="285750" indent="-285750">
              <a:buFont typeface="Arial" panose="020B0604020202020204" pitchFamily="34" charset="0"/>
              <a:buChar char="•"/>
            </a:pPr>
            <a:r>
              <a:rPr lang="es-EC" sz="1600" dirty="0"/>
              <a:t>Mayor eficiencia del riego</a:t>
            </a:r>
          </a:p>
          <a:p>
            <a:pPr marL="285750" indent="-285750">
              <a:buFont typeface="Arial" panose="020B0604020202020204" pitchFamily="34" charset="0"/>
              <a:buChar char="•"/>
            </a:pPr>
            <a:r>
              <a:rPr lang="es-EC" sz="1600" dirty="0"/>
              <a:t>Incremento de productividad</a:t>
            </a:r>
          </a:p>
        </p:txBody>
      </p:sp>
      <p:sp>
        <p:nvSpPr>
          <p:cNvPr id="21" name="CuadroTexto 20">
            <a:extLst>
              <a:ext uri="{FF2B5EF4-FFF2-40B4-BE49-F238E27FC236}">
                <a16:creationId xmlns:a16="http://schemas.microsoft.com/office/drawing/2014/main" id="{7103E81D-69F3-425B-BA02-955AC806CDD4}"/>
              </a:ext>
            </a:extLst>
          </p:cNvPr>
          <p:cNvSpPr txBox="1"/>
          <p:nvPr/>
        </p:nvSpPr>
        <p:spPr>
          <a:xfrm>
            <a:off x="7927488" y="2198132"/>
            <a:ext cx="3354959" cy="1569660"/>
          </a:xfrm>
          <a:prstGeom prst="rect">
            <a:avLst/>
          </a:prstGeom>
          <a:noFill/>
        </p:spPr>
        <p:txBody>
          <a:bodyPr wrap="square" rtlCol="0">
            <a:spAutoFit/>
          </a:bodyPr>
          <a:lstStyle/>
          <a:p>
            <a:pPr marL="285750" indent="-285750">
              <a:buFont typeface="Arial" panose="020B0604020202020204" pitchFamily="34" charset="0"/>
              <a:buChar char="•"/>
            </a:pPr>
            <a:r>
              <a:rPr lang="es-EC" sz="1600" dirty="0"/>
              <a:t>Evitar desperdicio de agua</a:t>
            </a:r>
          </a:p>
          <a:p>
            <a:pPr marL="285750" indent="-285750">
              <a:buFont typeface="Arial" panose="020B0604020202020204" pitchFamily="34" charset="0"/>
              <a:buChar char="•"/>
            </a:pPr>
            <a:r>
              <a:rPr lang="es-EC" sz="1600" dirty="0"/>
              <a:t>Datos reales recolectados de sensores</a:t>
            </a:r>
          </a:p>
          <a:p>
            <a:pPr marL="285750" indent="-285750">
              <a:buFont typeface="Arial" panose="020B0604020202020204" pitchFamily="34" charset="0"/>
              <a:buChar char="•"/>
            </a:pPr>
            <a:r>
              <a:rPr lang="es-EC" sz="1600" dirty="0"/>
              <a:t>Cantidad real de agua necesaria y momentos oportunos</a:t>
            </a:r>
          </a:p>
          <a:p>
            <a:pPr marL="285750" indent="-285750">
              <a:buFont typeface="Arial" panose="020B0604020202020204" pitchFamily="34" charset="0"/>
              <a:buChar char="•"/>
            </a:pPr>
            <a:r>
              <a:rPr lang="es-EC" sz="1600" dirty="0"/>
              <a:t>Alta eficiencia de riego</a:t>
            </a:r>
          </a:p>
        </p:txBody>
      </p:sp>
      <p:pic>
        <p:nvPicPr>
          <p:cNvPr id="5122" name="Picture 2" descr="Resultado de imagen para estaciones meteorológicas">
            <a:extLst>
              <a:ext uri="{FF2B5EF4-FFF2-40B4-BE49-F238E27FC236}">
                <a16:creationId xmlns:a16="http://schemas.microsoft.com/office/drawing/2014/main" id="{546AFD9B-72DA-45EC-92AF-A6B982E46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184" y="1680679"/>
            <a:ext cx="3037254" cy="2204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Imagen relacionada">
            <a:extLst>
              <a:ext uri="{FF2B5EF4-FFF2-40B4-BE49-F238E27FC236}">
                <a16:creationId xmlns:a16="http://schemas.microsoft.com/office/drawing/2014/main" id="{F94598CD-D024-447E-8011-DF88656D6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914" y="4335611"/>
            <a:ext cx="3354958" cy="201466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sultado de imagen para irrigacion inteligente">
            <a:extLst>
              <a:ext uri="{FF2B5EF4-FFF2-40B4-BE49-F238E27FC236}">
                <a16:creationId xmlns:a16="http://schemas.microsoft.com/office/drawing/2014/main" id="{65BAB976-B9BB-4499-A88D-E09A5404F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8841" y="4144341"/>
            <a:ext cx="3354959" cy="2133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48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276403" y="230270"/>
            <a:ext cx="9570575"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2400" b="1" dirty="0">
                <a:solidFill>
                  <a:schemeClr val="bg1"/>
                </a:solidFill>
                <a:latin typeface="Calibri" panose="020F0502020204030204" pitchFamily="34" charset="0"/>
              </a:rPr>
              <a:t>Desarrollo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5951399"/>
            <a:ext cx="2743200" cy="365125"/>
          </a:xfrm>
        </p:spPr>
        <p:txBody>
          <a:bodyPr/>
          <a:lstStyle/>
          <a:p>
            <a:pPr>
              <a:defRPr/>
            </a:pPr>
            <a:fld id="{E8D88C74-0DDE-8F40-A44E-D6CE8BB2242F}" type="slidenum">
              <a:rPr lang="es-ES" smtClean="0"/>
              <a:pPr>
                <a:defRPr/>
              </a:pPr>
              <a:t>9</a:t>
            </a:fld>
            <a:endParaRPr lang="es-ES" sz="1600">
              <a:solidFill>
                <a:srgbClr val="888888"/>
              </a:solidFill>
            </a:endParaRPr>
          </a:p>
        </p:txBody>
      </p:sp>
      <p:sp>
        <p:nvSpPr>
          <p:cNvPr id="2" name="CuadroTexto 1"/>
          <p:cNvSpPr txBox="1"/>
          <p:nvPr/>
        </p:nvSpPr>
        <p:spPr>
          <a:xfrm>
            <a:off x="678136" y="2078961"/>
            <a:ext cx="7711698" cy="2777940"/>
          </a:xfrm>
          <a:prstGeom prst="rect">
            <a:avLst/>
          </a:prstGeom>
          <a:noFill/>
        </p:spPr>
        <p:txBody>
          <a:bodyPr wrap="square" rtlCol="0">
            <a:spAutoFit/>
          </a:bodyPr>
          <a:lstStyle/>
          <a:p>
            <a:pPr marL="457200" indent="-457200">
              <a:lnSpc>
                <a:spcPct val="200000"/>
              </a:lnSpc>
              <a:buFont typeface="+mj-lt"/>
              <a:buAutoNum type="arabicPeriod"/>
            </a:pPr>
            <a:r>
              <a:rPr lang="es-EC" dirty="0">
                <a:cs typeface="Times New Roman" panose="02020603050405020304" pitchFamily="18" charset="0"/>
              </a:rPr>
              <a:t>Diseño del sistema agronómico</a:t>
            </a:r>
          </a:p>
          <a:p>
            <a:pPr marL="457200" indent="-457200">
              <a:lnSpc>
                <a:spcPct val="200000"/>
              </a:lnSpc>
              <a:buFont typeface="+mj-lt"/>
              <a:buAutoNum type="arabicPeriod"/>
            </a:pPr>
            <a:r>
              <a:rPr lang="es-EC" dirty="0">
                <a:cs typeface="Times New Roman" panose="02020603050405020304" pitchFamily="18" charset="0"/>
              </a:rPr>
              <a:t>Diseño y creación de la estación meteorológica</a:t>
            </a:r>
          </a:p>
          <a:p>
            <a:pPr marL="457200" indent="-457200">
              <a:lnSpc>
                <a:spcPct val="200000"/>
              </a:lnSpc>
              <a:buFont typeface="+mj-lt"/>
              <a:buAutoNum type="arabicPeriod"/>
            </a:pPr>
            <a:r>
              <a:rPr lang="es-EC" dirty="0">
                <a:cs typeface="Times New Roman" panose="02020603050405020304" pitchFamily="18" charset="0"/>
              </a:rPr>
              <a:t>Diseño del controlador de riego</a:t>
            </a:r>
          </a:p>
          <a:p>
            <a:pPr marL="457200" indent="-457200">
              <a:lnSpc>
                <a:spcPct val="200000"/>
              </a:lnSpc>
              <a:buFont typeface="+mj-lt"/>
              <a:buAutoNum type="arabicPeriod"/>
            </a:pPr>
            <a:r>
              <a:rPr lang="es-EC" dirty="0">
                <a:cs typeface="Times New Roman" panose="02020603050405020304" pitchFamily="18" charset="0"/>
              </a:rPr>
              <a:t>Diseño de la interfaz gráfica</a:t>
            </a:r>
          </a:p>
          <a:p>
            <a:pPr marL="457200" indent="-457200">
              <a:lnSpc>
                <a:spcPct val="200000"/>
              </a:lnSpc>
              <a:buFont typeface="+mj-lt"/>
              <a:buAutoNum type="arabicPeriod"/>
            </a:pPr>
            <a:r>
              <a:rPr lang="es-EC" dirty="0">
                <a:cs typeface="Times New Roman" panose="02020603050405020304" pitchFamily="18" charset="0"/>
              </a:rPr>
              <a:t>Implementación del sistema de irrigación inteligente</a:t>
            </a:r>
          </a:p>
        </p:txBody>
      </p:sp>
      <p:pic>
        <p:nvPicPr>
          <p:cNvPr id="5" name="Imagen 4">
            <a:extLst>
              <a:ext uri="{FF2B5EF4-FFF2-40B4-BE49-F238E27FC236}">
                <a16:creationId xmlns:a16="http://schemas.microsoft.com/office/drawing/2014/main" id="{ABB47BEE-1611-4A42-BD40-CE91ACAEA40D}"/>
              </a:ext>
            </a:extLst>
          </p:cNvPr>
          <p:cNvPicPr>
            <a:picLocks noChangeAspect="1"/>
          </p:cNvPicPr>
          <p:nvPr/>
        </p:nvPicPr>
        <p:blipFill>
          <a:blip r:embed="rId3"/>
          <a:stretch>
            <a:fillRect/>
          </a:stretch>
        </p:blipFill>
        <p:spPr>
          <a:xfrm>
            <a:off x="6083654" y="1492456"/>
            <a:ext cx="2505331" cy="1650313"/>
          </a:xfrm>
          <a:prstGeom prst="rect">
            <a:avLst/>
          </a:prstGeom>
        </p:spPr>
      </p:pic>
      <p:pic>
        <p:nvPicPr>
          <p:cNvPr id="6" name="Imagen 5">
            <a:extLst>
              <a:ext uri="{FF2B5EF4-FFF2-40B4-BE49-F238E27FC236}">
                <a16:creationId xmlns:a16="http://schemas.microsoft.com/office/drawing/2014/main" id="{FFB74DC4-21FF-4FA0-8275-53E5642693C5}"/>
              </a:ext>
            </a:extLst>
          </p:cNvPr>
          <p:cNvPicPr>
            <a:picLocks noChangeAspect="1"/>
          </p:cNvPicPr>
          <p:nvPr/>
        </p:nvPicPr>
        <p:blipFill>
          <a:blip r:embed="rId4"/>
          <a:stretch>
            <a:fillRect/>
          </a:stretch>
        </p:blipFill>
        <p:spPr>
          <a:xfrm>
            <a:off x="6505606" y="4100335"/>
            <a:ext cx="1708629" cy="1902390"/>
          </a:xfrm>
          <a:prstGeom prst="rect">
            <a:avLst/>
          </a:prstGeom>
        </p:spPr>
      </p:pic>
      <p:pic>
        <p:nvPicPr>
          <p:cNvPr id="7" name="Imagen 6">
            <a:extLst>
              <a:ext uri="{FF2B5EF4-FFF2-40B4-BE49-F238E27FC236}">
                <a16:creationId xmlns:a16="http://schemas.microsoft.com/office/drawing/2014/main" id="{428F7C89-A2AE-4B67-A547-296EF14F0047}"/>
              </a:ext>
            </a:extLst>
          </p:cNvPr>
          <p:cNvPicPr>
            <a:picLocks noChangeAspect="1"/>
          </p:cNvPicPr>
          <p:nvPr/>
        </p:nvPicPr>
        <p:blipFill>
          <a:blip r:embed="rId5"/>
          <a:stretch>
            <a:fillRect/>
          </a:stretch>
        </p:blipFill>
        <p:spPr>
          <a:xfrm>
            <a:off x="9080147" y="4066577"/>
            <a:ext cx="2273653" cy="1670028"/>
          </a:xfrm>
          <a:prstGeom prst="rect">
            <a:avLst/>
          </a:prstGeom>
        </p:spPr>
      </p:pic>
      <p:pic>
        <p:nvPicPr>
          <p:cNvPr id="8" name="Imagen 7">
            <a:extLst>
              <a:ext uri="{FF2B5EF4-FFF2-40B4-BE49-F238E27FC236}">
                <a16:creationId xmlns:a16="http://schemas.microsoft.com/office/drawing/2014/main" id="{263658BB-9123-4FB0-9D8D-8A656D3A1E6B}"/>
              </a:ext>
            </a:extLst>
          </p:cNvPr>
          <p:cNvPicPr>
            <a:picLocks noChangeAspect="1"/>
          </p:cNvPicPr>
          <p:nvPr/>
        </p:nvPicPr>
        <p:blipFill>
          <a:blip r:embed="rId6"/>
          <a:stretch>
            <a:fillRect/>
          </a:stretch>
        </p:blipFill>
        <p:spPr>
          <a:xfrm>
            <a:off x="9597340" y="1492456"/>
            <a:ext cx="1614016" cy="1611060"/>
          </a:xfrm>
          <a:prstGeom prst="rect">
            <a:avLst/>
          </a:prstGeom>
        </p:spPr>
      </p:pic>
      <p:graphicFrame>
        <p:nvGraphicFramePr>
          <p:cNvPr id="9" name="Diagrama 8">
            <a:extLst>
              <a:ext uri="{FF2B5EF4-FFF2-40B4-BE49-F238E27FC236}">
                <a16:creationId xmlns:a16="http://schemas.microsoft.com/office/drawing/2014/main" id="{3326FE0C-1754-403B-9960-792CD0E91EBB}"/>
              </a:ext>
            </a:extLst>
          </p:cNvPr>
          <p:cNvGraphicFramePr/>
          <p:nvPr>
            <p:extLst>
              <p:ext uri="{D42A27DB-BD31-4B8C-83A1-F6EECF244321}">
                <p14:modId xmlns:p14="http://schemas.microsoft.com/office/powerpoint/2010/main" val="1774174457"/>
              </p:ext>
            </p:extLst>
          </p:nvPr>
        </p:nvGraphicFramePr>
        <p:xfrm>
          <a:off x="5545034" y="1121395"/>
          <a:ext cx="6674678" cy="49239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5402158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3833</TotalTime>
  <Words>2432</Words>
  <Application>Microsoft Office PowerPoint</Application>
  <PresentationFormat>Panorámica</PresentationFormat>
  <Paragraphs>867</Paragraphs>
  <Slides>34</Slides>
  <Notes>0</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2</vt:i4>
      </vt:variant>
      <vt:variant>
        <vt:lpstr>Títulos de diapositiva</vt:lpstr>
      </vt:variant>
      <vt:variant>
        <vt:i4>34</vt:i4>
      </vt:variant>
    </vt:vector>
  </HeadingPairs>
  <TitlesOfParts>
    <vt:vector size="45" baseType="lpstr">
      <vt:lpstr>Arial</vt:lpstr>
      <vt:lpstr>Calibri</vt:lpstr>
      <vt:lpstr>Calibri Light</vt:lpstr>
      <vt:lpstr>Cambria Math</vt:lpstr>
      <vt:lpstr>Helvetica Light</vt:lpstr>
      <vt:lpstr>Symbol</vt:lpstr>
      <vt:lpstr>Tahoma</vt:lpstr>
      <vt:lpstr>Times New Roman</vt:lpstr>
      <vt:lpstr>Tema de Office</vt:lpstr>
      <vt:lpstr>Microsoft Visio Drawing</vt:lpstr>
      <vt:lpstr>Dibujo de Microsoft Visio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DEFENSA TESIS</dc:title>
  <dc:creator>Juan Pablo Lopez Goyez</dc:creator>
  <cp:lastModifiedBy>Andrés Fierro</cp:lastModifiedBy>
  <cp:revision>220</cp:revision>
  <dcterms:created xsi:type="dcterms:W3CDTF">2017-08-13T23:40:25Z</dcterms:created>
  <dcterms:modified xsi:type="dcterms:W3CDTF">2018-03-05T23:55:08Z</dcterms:modified>
</cp:coreProperties>
</file>