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84" r:id="rId7"/>
    <p:sldId id="261" r:id="rId8"/>
    <p:sldId id="277" r:id="rId9"/>
    <p:sldId id="278" r:id="rId10"/>
    <p:sldId id="279" r:id="rId11"/>
    <p:sldId id="280" r:id="rId12"/>
    <p:sldId id="283" r:id="rId13"/>
    <p:sldId id="263" r:id="rId14"/>
    <p:sldId id="262" r:id="rId15"/>
    <p:sldId id="264" r:id="rId16"/>
    <p:sldId id="285" r:id="rId17"/>
    <p:sldId id="286" r:id="rId18"/>
    <p:sldId id="265" r:id="rId19"/>
    <p:sldId id="266" r:id="rId20"/>
    <p:sldId id="267" r:id="rId21"/>
    <p:sldId id="287" r:id="rId22"/>
    <p:sldId id="282" r:id="rId23"/>
    <p:sldId id="271" r:id="rId24"/>
    <p:sldId id="281" r:id="rId25"/>
    <p:sldId id="268" r:id="rId26"/>
    <p:sldId id="269" r:id="rId27"/>
    <p:sldId id="288" r:id="rId28"/>
    <p:sldId id="289" r:id="rId29"/>
    <p:sldId id="275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73" r:id="rId40"/>
    <p:sldId id="274" r:id="rId41"/>
    <p:sldId id="299" r:id="rId42"/>
    <p:sldId id="300" r:id="rId43"/>
    <p:sldId id="301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7DDBF8-6973-44AE-AF65-AC98879E5487}" type="doc">
      <dgm:prSet loTypeId="urn:microsoft.com/office/officeart/2008/layout/SquareAccentList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s-ES"/>
        </a:p>
      </dgm:t>
    </dgm:pt>
    <dgm:pt modelId="{5E4DB262-D9E7-474C-8794-C77F887464FC}">
      <dgm:prSet phldrT="[Texto]"/>
      <dgm:spPr/>
      <dgm:t>
        <a:bodyPr/>
        <a:lstStyle/>
        <a:p>
          <a:r>
            <a:rPr lang="es-ES" dirty="0" smtClean="0"/>
            <a:t>Clasificación binaria</a:t>
          </a:r>
          <a:endParaRPr lang="es-ES" dirty="0"/>
        </a:p>
      </dgm:t>
    </dgm:pt>
    <dgm:pt modelId="{64A8726E-406E-45FB-973D-7402C882C15B}" type="parTrans" cxnId="{6F75CA00-EA79-457C-8BAC-4CA5D617484D}">
      <dgm:prSet/>
      <dgm:spPr/>
      <dgm:t>
        <a:bodyPr/>
        <a:lstStyle/>
        <a:p>
          <a:endParaRPr lang="es-ES"/>
        </a:p>
      </dgm:t>
    </dgm:pt>
    <dgm:pt modelId="{AB042EC7-63B0-4D6C-A378-E36B46A30BEE}" type="sibTrans" cxnId="{6F75CA00-EA79-457C-8BAC-4CA5D617484D}">
      <dgm:prSet/>
      <dgm:spPr/>
      <dgm:t>
        <a:bodyPr/>
        <a:lstStyle/>
        <a:p>
          <a:endParaRPr lang="es-ES"/>
        </a:p>
      </dgm:t>
    </dgm:pt>
    <dgm:pt modelId="{93FFCAAA-7F8F-4C0D-8241-6297E3F4531E}">
      <dgm:prSet phldrT="[Texto]"/>
      <dgm:spPr/>
      <dgm:t>
        <a:bodyPr/>
        <a:lstStyle/>
        <a:p>
          <a:r>
            <a:rPr lang="es-ES" dirty="0" smtClean="0"/>
            <a:t>Clasificador lineal, </a:t>
          </a:r>
          <a:r>
            <a:rPr lang="es-ES" dirty="0" err="1" smtClean="0"/>
            <a:t>hiperplanos</a:t>
          </a:r>
          <a:r>
            <a:rPr lang="es-ES" dirty="0" smtClean="0"/>
            <a:t> lineales.</a:t>
          </a:r>
          <a:endParaRPr lang="es-ES" dirty="0"/>
        </a:p>
      </dgm:t>
    </dgm:pt>
    <dgm:pt modelId="{DBE6A6FA-44D2-4E41-B9F4-DE4AE0217A8E}" type="parTrans" cxnId="{456694B5-3E63-4B16-B83E-DE92123BE38E}">
      <dgm:prSet/>
      <dgm:spPr/>
      <dgm:t>
        <a:bodyPr/>
        <a:lstStyle/>
        <a:p>
          <a:endParaRPr lang="es-ES"/>
        </a:p>
      </dgm:t>
    </dgm:pt>
    <dgm:pt modelId="{9A983387-3ABA-4BCE-9E15-04448E5D79E9}" type="sibTrans" cxnId="{456694B5-3E63-4B16-B83E-DE92123BE38E}">
      <dgm:prSet/>
      <dgm:spPr/>
      <dgm:t>
        <a:bodyPr/>
        <a:lstStyle/>
        <a:p>
          <a:endParaRPr lang="es-ES"/>
        </a:p>
      </dgm:t>
    </dgm:pt>
    <dgm:pt modelId="{48634657-A632-461B-B65B-60D4E10A4DD4}">
      <dgm:prSet phldrT="[Texto]"/>
      <dgm:spPr/>
      <dgm:t>
        <a:bodyPr/>
        <a:lstStyle/>
        <a:p>
          <a:r>
            <a:rPr lang="es-ES" dirty="0" smtClean="0"/>
            <a:t>Hallar </a:t>
          </a:r>
          <a:r>
            <a:rPr lang="es-ES" dirty="0" err="1" smtClean="0"/>
            <a:t>hiperpalno</a:t>
          </a:r>
          <a:r>
            <a:rPr lang="es-ES" dirty="0" smtClean="0"/>
            <a:t> óptimo, equidista de los vectores soporte y maximiza el margen hacia ellos para mejor generalización.</a:t>
          </a:r>
          <a:endParaRPr lang="es-ES" dirty="0"/>
        </a:p>
      </dgm:t>
    </dgm:pt>
    <dgm:pt modelId="{57B618B8-517F-48C3-AD94-DA9CABB788AF}" type="parTrans" cxnId="{C5E05CD1-B125-4E15-BAAA-DC3EF1D10395}">
      <dgm:prSet/>
      <dgm:spPr/>
      <dgm:t>
        <a:bodyPr/>
        <a:lstStyle/>
        <a:p>
          <a:endParaRPr lang="es-ES"/>
        </a:p>
      </dgm:t>
    </dgm:pt>
    <dgm:pt modelId="{75E3B446-F033-4D49-8CBA-2963C00A5A5F}" type="sibTrans" cxnId="{C5E05CD1-B125-4E15-BAAA-DC3EF1D10395}">
      <dgm:prSet/>
      <dgm:spPr/>
      <dgm:t>
        <a:bodyPr/>
        <a:lstStyle/>
        <a:p>
          <a:endParaRPr lang="es-ES"/>
        </a:p>
      </dgm:t>
    </dgm:pt>
    <dgm:pt modelId="{3F162847-E1ED-4622-8B04-9FC92D99D76E}">
      <dgm:prSet phldrT="[Texto]"/>
      <dgm:spPr/>
      <dgm:t>
        <a:bodyPr/>
        <a:lstStyle/>
        <a:p>
          <a:r>
            <a:rPr lang="es-ES" dirty="0" smtClean="0"/>
            <a:t>Linealmente separables, </a:t>
          </a:r>
          <a:r>
            <a:rPr lang="es-ES" dirty="0" err="1" smtClean="0"/>
            <a:t>hiperplano</a:t>
          </a:r>
          <a:r>
            <a:rPr lang="es-ES" dirty="0" smtClean="0"/>
            <a:t> de separación como una función lineal que es capaz de separar las clases sin error</a:t>
          </a:r>
          <a:endParaRPr lang="es-ES" dirty="0"/>
        </a:p>
      </dgm:t>
    </dgm:pt>
    <dgm:pt modelId="{8DDEDAF8-A2E4-487E-A3CE-04234882EC08}" type="parTrans" cxnId="{073201D5-BF69-42DC-A541-01F6D277FE55}">
      <dgm:prSet/>
      <dgm:spPr/>
      <dgm:t>
        <a:bodyPr/>
        <a:lstStyle/>
        <a:p>
          <a:endParaRPr lang="es-ES"/>
        </a:p>
      </dgm:t>
    </dgm:pt>
    <dgm:pt modelId="{BB798F38-F40C-4848-9D43-B877EFDC4119}" type="sibTrans" cxnId="{073201D5-BF69-42DC-A541-01F6D277FE55}">
      <dgm:prSet/>
      <dgm:spPr/>
      <dgm:t>
        <a:bodyPr/>
        <a:lstStyle/>
        <a:p>
          <a:endParaRPr lang="es-ES"/>
        </a:p>
      </dgm:t>
    </dgm:pt>
    <dgm:pt modelId="{16297332-E47C-46EA-A479-2C1553385AE5}">
      <dgm:prSet phldrT="[Texto]"/>
      <dgm:spPr/>
      <dgm:t>
        <a:bodyPr/>
        <a:lstStyle/>
        <a:p>
          <a:r>
            <a:rPr lang="es-ES" dirty="0" smtClean="0"/>
            <a:t>Regresión</a:t>
          </a:r>
          <a:endParaRPr lang="es-ES" dirty="0"/>
        </a:p>
      </dgm:t>
    </dgm:pt>
    <dgm:pt modelId="{6D3FCCFF-3B29-4170-8EB4-F24F482D2A13}" type="parTrans" cxnId="{07A06E9D-04E2-40B1-AFDE-0A6DC27F09FB}">
      <dgm:prSet/>
      <dgm:spPr/>
      <dgm:t>
        <a:bodyPr/>
        <a:lstStyle/>
        <a:p>
          <a:endParaRPr lang="es-ES"/>
        </a:p>
      </dgm:t>
    </dgm:pt>
    <dgm:pt modelId="{755646A9-87C3-4B31-BFA3-7C5FE7ED23BB}" type="sibTrans" cxnId="{07A06E9D-04E2-40B1-AFDE-0A6DC27F09FB}">
      <dgm:prSet/>
      <dgm:spPr/>
      <dgm:t>
        <a:bodyPr/>
        <a:lstStyle/>
        <a:p>
          <a:endParaRPr lang="es-ES"/>
        </a:p>
      </dgm:t>
    </dgm:pt>
    <dgm:pt modelId="{CD995989-5473-4903-B224-FB029B1CE9C8}">
      <dgm:prSet phldrT="[Texto]"/>
      <dgm:spPr/>
      <dgm:t>
        <a:bodyPr/>
        <a:lstStyle/>
        <a:p>
          <a:r>
            <a:rPr lang="es-ES" dirty="0" smtClean="0"/>
            <a:t>Se asume que las respuestas o etiquetas de todos los ejemplos se pueden ajustar o cuasi-ajustar mediante una función lineal.</a:t>
          </a:r>
          <a:endParaRPr lang="es-ES" dirty="0"/>
        </a:p>
      </dgm:t>
    </dgm:pt>
    <dgm:pt modelId="{67774059-0B88-4069-8609-8E2AFD7726F2}" type="parTrans" cxnId="{A4CD2220-3CDB-4D27-B116-A30836E4BD37}">
      <dgm:prSet/>
      <dgm:spPr/>
      <dgm:t>
        <a:bodyPr/>
        <a:lstStyle/>
        <a:p>
          <a:endParaRPr lang="es-ES"/>
        </a:p>
      </dgm:t>
    </dgm:pt>
    <dgm:pt modelId="{3A9FFD58-0922-41A1-87D8-19A5D977A3DD}" type="sibTrans" cxnId="{A4CD2220-3CDB-4D27-B116-A30836E4BD37}">
      <dgm:prSet/>
      <dgm:spPr/>
      <dgm:t>
        <a:bodyPr/>
        <a:lstStyle/>
        <a:p>
          <a:endParaRPr lang="es-ES"/>
        </a:p>
      </dgm:t>
    </dgm:pt>
    <dgm:pt modelId="{9498DB2A-436F-44DA-91DF-C85DE8D22483}">
      <dgm:prSet phldrT="[Texto]"/>
      <dgm:spPr/>
      <dgm:t>
        <a:bodyPr/>
        <a:lstStyle/>
        <a:p>
          <a:r>
            <a:rPr lang="es-ES" dirty="0" smtClean="0"/>
            <a:t>Es necesario permitir cierto ruido para los ejemplos de entrenamiento relajando la condición de error entre el valor predicho por la función lineal y el valor real, mediante la función de pérdida </a:t>
          </a:r>
          <a:r>
            <a:rPr lang="el-GR" dirty="0" smtClean="0">
              <a:latin typeface="Calibri" panose="020F0502020204030204" pitchFamily="34" charset="0"/>
              <a:cs typeface="Calibri" panose="020F0502020204030204" pitchFamily="34" charset="0"/>
            </a:rPr>
            <a:t>ε</a:t>
          </a:r>
          <a:endParaRPr lang="es-ES" dirty="0"/>
        </a:p>
      </dgm:t>
    </dgm:pt>
    <dgm:pt modelId="{B29CAB1D-487B-4ECA-91E2-9636B3CE8B77}" type="parTrans" cxnId="{AB607F95-DC14-4CAA-829C-0AEE7E552448}">
      <dgm:prSet/>
      <dgm:spPr/>
      <dgm:t>
        <a:bodyPr/>
        <a:lstStyle/>
        <a:p>
          <a:endParaRPr lang="es-ES"/>
        </a:p>
      </dgm:t>
    </dgm:pt>
    <dgm:pt modelId="{F60E3AAA-8C8D-4CD1-BB4A-4CF15E611049}" type="sibTrans" cxnId="{AB607F95-DC14-4CAA-829C-0AEE7E552448}">
      <dgm:prSet/>
      <dgm:spPr/>
      <dgm:t>
        <a:bodyPr/>
        <a:lstStyle/>
        <a:p>
          <a:endParaRPr lang="es-ES"/>
        </a:p>
      </dgm:t>
    </dgm:pt>
    <dgm:pt modelId="{5E454878-493A-4A04-8497-93983BDE2356}">
      <dgm:prSet phldrT="[Texto]"/>
      <dgm:spPr/>
      <dgm:t>
        <a:bodyPr/>
        <a:lstStyle/>
        <a:p>
          <a:r>
            <a:rPr lang="es-ES" dirty="0" smtClean="0"/>
            <a:t>Los vectores soporte son aquellos que definen la frontera externa de una región tubular limitada por +-</a:t>
          </a:r>
          <a:r>
            <a:rPr lang="el-GR" dirty="0" smtClean="0">
              <a:latin typeface="Calibri" panose="020F0502020204030204" pitchFamily="34" charset="0"/>
              <a:cs typeface="Calibri" panose="020F0502020204030204" pitchFamily="34" charset="0"/>
            </a:rPr>
            <a:t>ε</a:t>
          </a:r>
          <a:r>
            <a:rPr lang="es-ES" dirty="0" smtClean="0"/>
            <a:t> y todo ejemplo confinado en el interior se considera parte de la función lineal.</a:t>
          </a:r>
          <a:endParaRPr lang="es-ES" dirty="0"/>
        </a:p>
      </dgm:t>
    </dgm:pt>
    <dgm:pt modelId="{675D1571-08B8-46F7-A83C-C65783FDECA6}" type="parTrans" cxnId="{C44E67ED-BC51-46AA-8796-93862DC6302B}">
      <dgm:prSet/>
      <dgm:spPr/>
      <dgm:t>
        <a:bodyPr/>
        <a:lstStyle/>
        <a:p>
          <a:endParaRPr lang="es-ES"/>
        </a:p>
      </dgm:t>
    </dgm:pt>
    <dgm:pt modelId="{9E64D671-570C-4E36-B578-C37D97F6402C}" type="sibTrans" cxnId="{C44E67ED-BC51-46AA-8796-93862DC6302B}">
      <dgm:prSet/>
      <dgm:spPr/>
      <dgm:t>
        <a:bodyPr/>
        <a:lstStyle/>
        <a:p>
          <a:endParaRPr lang="es-ES"/>
        </a:p>
      </dgm:t>
    </dgm:pt>
    <dgm:pt modelId="{B070AEFF-CAFC-4F16-9B0C-1F2C26566B56}">
      <dgm:prSet phldrT="[Texto]"/>
      <dgm:spPr/>
      <dgm:t>
        <a:bodyPr/>
        <a:lstStyle/>
        <a:p>
          <a:r>
            <a:rPr lang="es-ES" dirty="0" smtClean="0"/>
            <a:t>Linealmente cuasi-separables, </a:t>
          </a:r>
          <a:r>
            <a:rPr lang="es-ES" dirty="0" err="1" smtClean="0"/>
            <a:t>hiperplano</a:t>
          </a:r>
          <a:r>
            <a:rPr lang="es-ES" dirty="0" smtClean="0"/>
            <a:t> óptimo relajando el grado de separabilidad de las clases permitiendo que haya errores de clasificación con una variable de holgura en la función lineal.</a:t>
          </a:r>
          <a:endParaRPr lang="es-ES" dirty="0"/>
        </a:p>
      </dgm:t>
    </dgm:pt>
    <dgm:pt modelId="{48C315A3-FD03-4278-B240-825650E54740}" type="parTrans" cxnId="{87EF99BD-87D0-4026-AE0C-9623C0B7CBB4}">
      <dgm:prSet/>
      <dgm:spPr/>
      <dgm:t>
        <a:bodyPr/>
        <a:lstStyle/>
        <a:p>
          <a:endParaRPr lang="es-ES"/>
        </a:p>
      </dgm:t>
    </dgm:pt>
    <dgm:pt modelId="{23AD270F-2230-4178-BD1B-DB319B82700D}" type="sibTrans" cxnId="{87EF99BD-87D0-4026-AE0C-9623C0B7CBB4}">
      <dgm:prSet/>
      <dgm:spPr/>
      <dgm:t>
        <a:bodyPr/>
        <a:lstStyle/>
        <a:p>
          <a:endParaRPr lang="es-ES"/>
        </a:p>
      </dgm:t>
    </dgm:pt>
    <dgm:pt modelId="{F6DE503E-525C-480B-ACC5-3A7BBCD5D901}">
      <dgm:prSet phldrT="[Texto]"/>
      <dgm:spPr/>
      <dgm:t>
        <a:bodyPr/>
        <a:lstStyle/>
        <a:p>
          <a:r>
            <a:rPr lang="es-ES" dirty="0" smtClean="0"/>
            <a:t>Linealmente no separables, </a:t>
          </a:r>
          <a:r>
            <a:rPr lang="es-EC" dirty="0" smtClean="0"/>
            <a:t>usar funciones base, no lineales, para definir espacios transformados de alta </a:t>
          </a:r>
          <a:r>
            <a:rPr lang="es-EC" dirty="0" err="1" smtClean="0"/>
            <a:t>dimensionalidad</a:t>
          </a:r>
          <a:r>
            <a:rPr lang="es-EC" dirty="0" smtClean="0"/>
            <a:t> (espacio de características) y allí buscar el </a:t>
          </a:r>
          <a:r>
            <a:rPr lang="es-EC" dirty="0" err="1" smtClean="0"/>
            <a:t>hiperplano</a:t>
          </a:r>
          <a:r>
            <a:rPr lang="es-EC" dirty="0" smtClean="0"/>
            <a:t> lineal óptimo de separación. Funciones </a:t>
          </a:r>
          <a:r>
            <a:rPr lang="es-EC" dirty="0" err="1" smtClean="0"/>
            <a:t>Kernel</a:t>
          </a:r>
          <a:r>
            <a:rPr lang="es-EC" dirty="0" smtClean="0"/>
            <a:t>: lineal, polinómica y gaussiana</a:t>
          </a:r>
          <a:endParaRPr lang="es-ES" dirty="0"/>
        </a:p>
      </dgm:t>
    </dgm:pt>
    <dgm:pt modelId="{9F5F09C6-62B6-436A-BF2C-3FEA497AE6EC}" type="parTrans" cxnId="{5817E1F6-597E-44BD-85E1-B68426CBD441}">
      <dgm:prSet/>
      <dgm:spPr/>
      <dgm:t>
        <a:bodyPr/>
        <a:lstStyle/>
        <a:p>
          <a:endParaRPr lang="es-ES"/>
        </a:p>
      </dgm:t>
    </dgm:pt>
    <dgm:pt modelId="{32D42D5F-C3F7-4F25-A8CA-1E851859BD64}" type="sibTrans" cxnId="{5817E1F6-597E-44BD-85E1-B68426CBD441}">
      <dgm:prSet/>
      <dgm:spPr/>
      <dgm:t>
        <a:bodyPr/>
        <a:lstStyle/>
        <a:p>
          <a:endParaRPr lang="es-ES"/>
        </a:p>
      </dgm:t>
    </dgm:pt>
    <dgm:pt modelId="{B91DA112-F742-43C8-ADE7-FB1C21E7210C}">
      <dgm:prSet phldrT="[Texto]"/>
      <dgm:spPr/>
      <dgm:t>
        <a:bodyPr/>
        <a:lstStyle/>
        <a:p>
          <a:r>
            <a:rPr lang="es-ES" dirty="0" smtClean="0"/>
            <a:t>Cuando la función lineal no ajusta los ejemplos de entrada, igual que en la clasificación no separable linealmente,  se transforman estos ejemplos del espacio original a un espacio de características de mayor dimensión, en el que si se ajustan linealmente mediante la función </a:t>
          </a:r>
          <a:r>
            <a:rPr lang="es-ES" dirty="0" err="1" smtClean="0"/>
            <a:t>kernel</a:t>
          </a:r>
          <a:r>
            <a:rPr lang="es-ES" dirty="0" smtClean="0"/>
            <a:t>.</a:t>
          </a:r>
          <a:endParaRPr lang="es-ES" dirty="0"/>
        </a:p>
      </dgm:t>
    </dgm:pt>
    <dgm:pt modelId="{A09FF4DA-52AA-47C5-B8ED-EDAD4D517E60}" type="parTrans" cxnId="{ACB54682-5223-47A1-84EF-93FC84E17194}">
      <dgm:prSet/>
      <dgm:spPr/>
    </dgm:pt>
    <dgm:pt modelId="{7F429E88-A1F4-4F12-A5F5-5A8919DF75FA}" type="sibTrans" cxnId="{ACB54682-5223-47A1-84EF-93FC84E17194}">
      <dgm:prSet/>
      <dgm:spPr/>
    </dgm:pt>
    <dgm:pt modelId="{8C84B2B3-6980-41EC-ADB0-AE18F1E4A545}" type="pres">
      <dgm:prSet presAssocID="{8D7DDBF8-6973-44AE-AF65-AC98879E548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EAB938F9-1AB9-4F61-B1AF-230FAAC3AC5B}" type="pres">
      <dgm:prSet presAssocID="{5E4DB262-D9E7-474C-8794-C77F887464FC}" presName="root" presStyleCnt="0">
        <dgm:presLayoutVars>
          <dgm:chMax/>
          <dgm:chPref/>
        </dgm:presLayoutVars>
      </dgm:prSet>
      <dgm:spPr/>
    </dgm:pt>
    <dgm:pt modelId="{858AE445-0BCD-44C3-A19A-565767132A22}" type="pres">
      <dgm:prSet presAssocID="{5E4DB262-D9E7-474C-8794-C77F887464FC}" presName="rootComposite" presStyleCnt="0">
        <dgm:presLayoutVars/>
      </dgm:prSet>
      <dgm:spPr/>
    </dgm:pt>
    <dgm:pt modelId="{AA738284-8849-4DFD-81D3-F34C486BDF50}" type="pres">
      <dgm:prSet presAssocID="{5E4DB262-D9E7-474C-8794-C77F887464FC}" presName="ParentAccent" presStyleLbl="alignNode1" presStyleIdx="0" presStyleCnt="2"/>
      <dgm:spPr/>
    </dgm:pt>
    <dgm:pt modelId="{6C32DA69-E6D1-4F4D-91C4-63A6EECF194F}" type="pres">
      <dgm:prSet presAssocID="{5E4DB262-D9E7-474C-8794-C77F887464FC}" presName="ParentSmallAccent" presStyleLbl="fgAcc1" presStyleIdx="0" presStyleCnt="2"/>
      <dgm:spPr/>
    </dgm:pt>
    <dgm:pt modelId="{3ECED8E5-5ACC-49D2-A4C4-652D658AF48A}" type="pres">
      <dgm:prSet presAssocID="{5E4DB262-D9E7-474C-8794-C77F887464FC}" presName="Parent" presStyleLbl="revTx" presStyleIdx="0" presStyleCnt="1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F94592-3FD7-431D-8AAC-5B78ABA17FBC}" type="pres">
      <dgm:prSet presAssocID="{5E4DB262-D9E7-474C-8794-C77F887464FC}" presName="childShape" presStyleCnt="0">
        <dgm:presLayoutVars>
          <dgm:chMax val="0"/>
          <dgm:chPref val="0"/>
        </dgm:presLayoutVars>
      </dgm:prSet>
      <dgm:spPr/>
    </dgm:pt>
    <dgm:pt modelId="{3E09DF4E-C8D8-4F14-8980-34F3BC31A994}" type="pres">
      <dgm:prSet presAssocID="{93FFCAAA-7F8F-4C0D-8241-6297E3F4531E}" presName="childComposite" presStyleCnt="0">
        <dgm:presLayoutVars>
          <dgm:chMax val="0"/>
          <dgm:chPref val="0"/>
        </dgm:presLayoutVars>
      </dgm:prSet>
      <dgm:spPr/>
    </dgm:pt>
    <dgm:pt modelId="{AD75E56D-DF5C-4C81-B02B-A40E76193647}" type="pres">
      <dgm:prSet presAssocID="{93FFCAAA-7F8F-4C0D-8241-6297E3F4531E}" presName="ChildAccent" presStyleLbl="solidFgAcc1" presStyleIdx="0" presStyleCnt="9"/>
      <dgm:spPr/>
    </dgm:pt>
    <dgm:pt modelId="{874B8503-4607-4112-AC29-14AD226FE33E}" type="pres">
      <dgm:prSet presAssocID="{93FFCAAA-7F8F-4C0D-8241-6297E3F4531E}" presName="Child" presStyleLbl="revTx" presStyleIdx="1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288788-8B9A-461A-9283-B6682D22BF16}" type="pres">
      <dgm:prSet presAssocID="{48634657-A632-461B-B65B-60D4E10A4DD4}" presName="childComposite" presStyleCnt="0">
        <dgm:presLayoutVars>
          <dgm:chMax val="0"/>
          <dgm:chPref val="0"/>
        </dgm:presLayoutVars>
      </dgm:prSet>
      <dgm:spPr/>
    </dgm:pt>
    <dgm:pt modelId="{306CCFC9-DC31-49DB-BAA0-B0E94F3552F6}" type="pres">
      <dgm:prSet presAssocID="{48634657-A632-461B-B65B-60D4E10A4DD4}" presName="ChildAccent" presStyleLbl="solidFgAcc1" presStyleIdx="1" presStyleCnt="9"/>
      <dgm:spPr/>
    </dgm:pt>
    <dgm:pt modelId="{8588FC7B-6698-4A9A-9D08-87A68536A5EC}" type="pres">
      <dgm:prSet presAssocID="{48634657-A632-461B-B65B-60D4E10A4DD4}" presName="Child" presStyleLbl="revTx" presStyleIdx="2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751662-8942-429E-9F57-45768A78C241}" type="pres">
      <dgm:prSet presAssocID="{3F162847-E1ED-4622-8B04-9FC92D99D76E}" presName="childComposite" presStyleCnt="0">
        <dgm:presLayoutVars>
          <dgm:chMax val="0"/>
          <dgm:chPref val="0"/>
        </dgm:presLayoutVars>
      </dgm:prSet>
      <dgm:spPr/>
    </dgm:pt>
    <dgm:pt modelId="{D8EBCD4F-9162-4948-BD1E-49EB37C260EF}" type="pres">
      <dgm:prSet presAssocID="{3F162847-E1ED-4622-8B04-9FC92D99D76E}" presName="ChildAccent" presStyleLbl="solidFgAcc1" presStyleIdx="2" presStyleCnt="9"/>
      <dgm:spPr/>
    </dgm:pt>
    <dgm:pt modelId="{373184B7-21D6-4B42-B0C7-98385E022367}" type="pres">
      <dgm:prSet presAssocID="{3F162847-E1ED-4622-8B04-9FC92D99D76E}" presName="Child" presStyleLbl="revTx" presStyleIdx="3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2BEFEE-EB23-44E3-A831-4FCF090C482F}" type="pres">
      <dgm:prSet presAssocID="{B070AEFF-CAFC-4F16-9B0C-1F2C26566B56}" presName="childComposite" presStyleCnt="0">
        <dgm:presLayoutVars>
          <dgm:chMax val="0"/>
          <dgm:chPref val="0"/>
        </dgm:presLayoutVars>
      </dgm:prSet>
      <dgm:spPr/>
    </dgm:pt>
    <dgm:pt modelId="{7909436F-51FC-4859-8970-D6C21CB341DA}" type="pres">
      <dgm:prSet presAssocID="{B070AEFF-CAFC-4F16-9B0C-1F2C26566B56}" presName="ChildAccent" presStyleLbl="solidFgAcc1" presStyleIdx="3" presStyleCnt="9"/>
      <dgm:spPr/>
    </dgm:pt>
    <dgm:pt modelId="{946404C1-5670-4F25-B264-023E3D610757}" type="pres">
      <dgm:prSet presAssocID="{B070AEFF-CAFC-4F16-9B0C-1F2C26566B56}" presName="Child" presStyleLbl="revTx" presStyleIdx="4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A6C5AA-4428-499F-82BA-2F1CA3B756F9}" type="pres">
      <dgm:prSet presAssocID="{F6DE503E-525C-480B-ACC5-3A7BBCD5D901}" presName="childComposite" presStyleCnt="0">
        <dgm:presLayoutVars>
          <dgm:chMax val="0"/>
          <dgm:chPref val="0"/>
        </dgm:presLayoutVars>
      </dgm:prSet>
      <dgm:spPr/>
    </dgm:pt>
    <dgm:pt modelId="{CE9EB245-AF31-49BB-9E56-7AC1741DBD62}" type="pres">
      <dgm:prSet presAssocID="{F6DE503E-525C-480B-ACC5-3A7BBCD5D901}" presName="ChildAccent" presStyleLbl="solidFgAcc1" presStyleIdx="4" presStyleCnt="9"/>
      <dgm:spPr/>
    </dgm:pt>
    <dgm:pt modelId="{CE049DDC-4D33-411D-9870-6D1D083F4FEA}" type="pres">
      <dgm:prSet presAssocID="{F6DE503E-525C-480B-ACC5-3A7BBCD5D901}" presName="Child" presStyleLbl="revTx" presStyleIdx="5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DD1B6F-1165-48E4-950B-5DBD82C0C9BB}" type="pres">
      <dgm:prSet presAssocID="{16297332-E47C-46EA-A479-2C1553385AE5}" presName="root" presStyleCnt="0">
        <dgm:presLayoutVars>
          <dgm:chMax/>
          <dgm:chPref/>
        </dgm:presLayoutVars>
      </dgm:prSet>
      <dgm:spPr/>
    </dgm:pt>
    <dgm:pt modelId="{EC2E3ED3-8E97-4639-8C0A-1EACD09A80C4}" type="pres">
      <dgm:prSet presAssocID="{16297332-E47C-46EA-A479-2C1553385AE5}" presName="rootComposite" presStyleCnt="0">
        <dgm:presLayoutVars/>
      </dgm:prSet>
      <dgm:spPr/>
    </dgm:pt>
    <dgm:pt modelId="{5F6E8B9C-670D-4223-A34D-EAFA849399B0}" type="pres">
      <dgm:prSet presAssocID="{16297332-E47C-46EA-A479-2C1553385AE5}" presName="ParentAccent" presStyleLbl="alignNode1" presStyleIdx="1" presStyleCnt="2"/>
      <dgm:spPr/>
    </dgm:pt>
    <dgm:pt modelId="{0B0C3189-CF00-419C-B550-3B514BDD6ADA}" type="pres">
      <dgm:prSet presAssocID="{16297332-E47C-46EA-A479-2C1553385AE5}" presName="ParentSmallAccent" presStyleLbl="fgAcc1" presStyleIdx="1" presStyleCnt="2"/>
      <dgm:spPr/>
    </dgm:pt>
    <dgm:pt modelId="{956A05BE-ACA5-4A8C-AC15-0168D2BB65D8}" type="pres">
      <dgm:prSet presAssocID="{16297332-E47C-46EA-A479-2C1553385AE5}" presName="Parent" presStyleLbl="revTx" presStyleIdx="6" presStyleCnt="1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29D666-D4BD-4582-8AE8-7CFCE9A55879}" type="pres">
      <dgm:prSet presAssocID="{16297332-E47C-46EA-A479-2C1553385AE5}" presName="childShape" presStyleCnt="0">
        <dgm:presLayoutVars>
          <dgm:chMax val="0"/>
          <dgm:chPref val="0"/>
        </dgm:presLayoutVars>
      </dgm:prSet>
      <dgm:spPr/>
    </dgm:pt>
    <dgm:pt modelId="{12C472D6-222F-44AA-95DB-D79626DCA712}" type="pres">
      <dgm:prSet presAssocID="{CD995989-5473-4903-B224-FB029B1CE9C8}" presName="childComposite" presStyleCnt="0">
        <dgm:presLayoutVars>
          <dgm:chMax val="0"/>
          <dgm:chPref val="0"/>
        </dgm:presLayoutVars>
      </dgm:prSet>
      <dgm:spPr/>
    </dgm:pt>
    <dgm:pt modelId="{C032C4BD-E23E-4BB3-A498-208CAC857505}" type="pres">
      <dgm:prSet presAssocID="{CD995989-5473-4903-B224-FB029B1CE9C8}" presName="ChildAccent" presStyleLbl="solidFgAcc1" presStyleIdx="5" presStyleCnt="9"/>
      <dgm:spPr/>
    </dgm:pt>
    <dgm:pt modelId="{A79DBD98-378E-435B-B1DB-A9918C400771}" type="pres">
      <dgm:prSet presAssocID="{CD995989-5473-4903-B224-FB029B1CE9C8}" presName="Child" presStyleLbl="revTx" presStyleIdx="7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624F81-431D-4E2E-8700-830A8081107F}" type="pres">
      <dgm:prSet presAssocID="{9498DB2A-436F-44DA-91DF-C85DE8D22483}" presName="childComposite" presStyleCnt="0">
        <dgm:presLayoutVars>
          <dgm:chMax val="0"/>
          <dgm:chPref val="0"/>
        </dgm:presLayoutVars>
      </dgm:prSet>
      <dgm:spPr/>
    </dgm:pt>
    <dgm:pt modelId="{9EAE47E3-1092-43E8-8C06-53531341EEB8}" type="pres">
      <dgm:prSet presAssocID="{9498DB2A-436F-44DA-91DF-C85DE8D22483}" presName="ChildAccent" presStyleLbl="solidFgAcc1" presStyleIdx="6" presStyleCnt="9"/>
      <dgm:spPr/>
    </dgm:pt>
    <dgm:pt modelId="{17274D00-1291-4F10-85B8-550A99894FBE}" type="pres">
      <dgm:prSet presAssocID="{9498DB2A-436F-44DA-91DF-C85DE8D22483}" presName="Child" presStyleLbl="revTx" presStyleIdx="8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730DA7-23D2-44CE-800E-39DE03E538CA}" type="pres">
      <dgm:prSet presAssocID="{5E454878-493A-4A04-8497-93983BDE2356}" presName="childComposite" presStyleCnt="0">
        <dgm:presLayoutVars>
          <dgm:chMax val="0"/>
          <dgm:chPref val="0"/>
        </dgm:presLayoutVars>
      </dgm:prSet>
      <dgm:spPr/>
    </dgm:pt>
    <dgm:pt modelId="{11250CB9-3BEB-483B-9A4B-C214D60B3498}" type="pres">
      <dgm:prSet presAssocID="{5E454878-493A-4A04-8497-93983BDE2356}" presName="ChildAccent" presStyleLbl="solidFgAcc1" presStyleIdx="7" presStyleCnt="9"/>
      <dgm:spPr/>
    </dgm:pt>
    <dgm:pt modelId="{5340259B-6858-404B-A411-37500708ACB4}" type="pres">
      <dgm:prSet presAssocID="{5E454878-493A-4A04-8497-93983BDE2356}" presName="Child" presStyleLbl="revTx" presStyleIdx="9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8C5AEE-EAA6-4B3E-8A1C-C5F01AFD5B4E}" type="pres">
      <dgm:prSet presAssocID="{B91DA112-F742-43C8-ADE7-FB1C21E7210C}" presName="childComposite" presStyleCnt="0">
        <dgm:presLayoutVars>
          <dgm:chMax val="0"/>
          <dgm:chPref val="0"/>
        </dgm:presLayoutVars>
      </dgm:prSet>
      <dgm:spPr/>
    </dgm:pt>
    <dgm:pt modelId="{817788C4-2685-4736-B667-520A637E4C6B}" type="pres">
      <dgm:prSet presAssocID="{B91DA112-F742-43C8-ADE7-FB1C21E7210C}" presName="ChildAccent" presStyleLbl="solidFgAcc1" presStyleIdx="8" presStyleCnt="9"/>
      <dgm:spPr/>
    </dgm:pt>
    <dgm:pt modelId="{24047964-5598-48D9-91AC-E2E6E17AF55D}" type="pres">
      <dgm:prSet presAssocID="{B91DA112-F742-43C8-ADE7-FB1C21E7210C}" presName="Child" presStyleLbl="revTx" presStyleIdx="10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60B862F-A831-4B0A-864E-A76DCD256824}" type="presOf" srcId="{16297332-E47C-46EA-A479-2C1553385AE5}" destId="{956A05BE-ACA5-4A8C-AC15-0168D2BB65D8}" srcOrd="0" destOrd="0" presId="urn:microsoft.com/office/officeart/2008/layout/SquareAccentList"/>
    <dgm:cxn modelId="{C5E05CD1-B125-4E15-BAAA-DC3EF1D10395}" srcId="{5E4DB262-D9E7-474C-8794-C77F887464FC}" destId="{48634657-A632-461B-B65B-60D4E10A4DD4}" srcOrd="1" destOrd="0" parTransId="{57B618B8-517F-48C3-AD94-DA9CABB788AF}" sibTransId="{75E3B446-F033-4D49-8CBA-2963C00A5A5F}"/>
    <dgm:cxn modelId="{C44E67ED-BC51-46AA-8796-93862DC6302B}" srcId="{16297332-E47C-46EA-A479-2C1553385AE5}" destId="{5E454878-493A-4A04-8497-93983BDE2356}" srcOrd="2" destOrd="0" parTransId="{675D1571-08B8-46F7-A83C-C65783FDECA6}" sibTransId="{9E64D671-570C-4E36-B578-C37D97F6402C}"/>
    <dgm:cxn modelId="{DD92B584-D6BE-4DC2-A17C-14863AC754CD}" type="presOf" srcId="{CD995989-5473-4903-B224-FB029B1CE9C8}" destId="{A79DBD98-378E-435B-B1DB-A9918C400771}" srcOrd="0" destOrd="0" presId="urn:microsoft.com/office/officeart/2008/layout/SquareAccentList"/>
    <dgm:cxn modelId="{EED81F45-0746-4538-B230-13543E4EFFE0}" type="presOf" srcId="{8D7DDBF8-6973-44AE-AF65-AC98879E5487}" destId="{8C84B2B3-6980-41EC-ADB0-AE18F1E4A545}" srcOrd="0" destOrd="0" presId="urn:microsoft.com/office/officeart/2008/layout/SquareAccentList"/>
    <dgm:cxn modelId="{07A06E9D-04E2-40B1-AFDE-0A6DC27F09FB}" srcId="{8D7DDBF8-6973-44AE-AF65-AC98879E5487}" destId="{16297332-E47C-46EA-A479-2C1553385AE5}" srcOrd="1" destOrd="0" parTransId="{6D3FCCFF-3B29-4170-8EB4-F24F482D2A13}" sibTransId="{755646A9-87C3-4B31-BFA3-7C5FE7ED23BB}"/>
    <dgm:cxn modelId="{ACB54682-5223-47A1-84EF-93FC84E17194}" srcId="{16297332-E47C-46EA-A479-2C1553385AE5}" destId="{B91DA112-F742-43C8-ADE7-FB1C21E7210C}" srcOrd="3" destOrd="0" parTransId="{A09FF4DA-52AA-47C5-B8ED-EDAD4D517E60}" sibTransId="{7F429E88-A1F4-4F12-A5F5-5A8919DF75FA}"/>
    <dgm:cxn modelId="{D4674F03-A83F-431D-8D02-9EB5AA8F6AC3}" type="presOf" srcId="{B91DA112-F742-43C8-ADE7-FB1C21E7210C}" destId="{24047964-5598-48D9-91AC-E2E6E17AF55D}" srcOrd="0" destOrd="0" presId="urn:microsoft.com/office/officeart/2008/layout/SquareAccentList"/>
    <dgm:cxn modelId="{073201D5-BF69-42DC-A541-01F6D277FE55}" srcId="{5E4DB262-D9E7-474C-8794-C77F887464FC}" destId="{3F162847-E1ED-4622-8B04-9FC92D99D76E}" srcOrd="2" destOrd="0" parTransId="{8DDEDAF8-A2E4-487E-A3CE-04234882EC08}" sibTransId="{BB798F38-F40C-4848-9D43-B877EFDC4119}"/>
    <dgm:cxn modelId="{59AE8803-BF2B-46F2-8939-858776FDBC14}" type="presOf" srcId="{48634657-A632-461B-B65B-60D4E10A4DD4}" destId="{8588FC7B-6698-4A9A-9D08-87A68536A5EC}" srcOrd="0" destOrd="0" presId="urn:microsoft.com/office/officeart/2008/layout/SquareAccentList"/>
    <dgm:cxn modelId="{0F9A1E75-5BC9-4B20-8E2A-EA76DEAFCC20}" type="presOf" srcId="{F6DE503E-525C-480B-ACC5-3A7BBCD5D901}" destId="{CE049DDC-4D33-411D-9870-6D1D083F4FEA}" srcOrd="0" destOrd="0" presId="urn:microsoft.com/office/officeart/2008/layout/SquareAccentList"/>
    <dgm:cxn modelId="{5817E1F6-597E-44BD-85E1-B68426CBD441}" srcId="{5E4DB262-D9E7-474C-8794-C77F887464FC}" destId="{F6DE503E-525C-480B-ACC5-3A7BBCD5D901}" srcOrd="4" destOrd="0" parTransId="{9F5F09C6-62B6-436A-BF2C-3FEA497AE6EC}" sibTransId="{32D42D5F-C3F7-4F25-A8CA-1E851859BD64}"/>
    <dgm:cxn modelId="{92D3A406-6B72-4C32-A06E-FD0505AD95C6}" type="presOf" srcId="{B070AEFF-CAFC-4F16-9B0C-1F2C26566B56}" destId="{946404C1-5670-4F25-B264-023E3D610757}" srcOrd="0" destOrd="0" presId="urn:microsoft.com/office/officeart/2008/layout/SquareAccentList"/>
    <dgm:cxn modelId="{EE035F26-9625-4A7C-8534-6EAF40972D39}" type="presOf" srcId="{93FFCAAA-7F8F-4C0D-8241-6297E3F4531E}" destId="{874B8503-4607-4112-AC29-14AD226FE33E}" srcOrd="0" destOrd="0" presId="urn:microsoft.com/office/officeart/2008/layout/SquareAccentList"/>
    <dgm:cxn modelId="{A4CD2220-3CDB-4D27-B116-A30836E4BD37}" srcId="{16297332-E47C-46EA-A479-2C1553385AE5}" destId="{CD995989-5473-4903-B224-FB029B1CE9C8}" srcOrd="0" destOrd="0" parTransId="{67774059-0B88-4069-8609-8E2AFD7726F2}" sibTransId="{3A9FFD58-0922-41A1-87D8-19A5D977A3DD}"/>
    <dgm:cxn modelId="{87EF99BD-87D0-4026-AE0C-9623C0B7CBB4}" srcId="{5E4DB262-D9E7-474C-8794-C77F887464FC}" destId="{B070AEFF-CAFC-4F16-9B0C-1F2C26566B56}" srcOrd="3" destOrd="0" parTransId="{48C315A3-FD03-4278-B240-825650E54740}" sibTransId="{23AD270F-2230-4178-BD1B-DB319B82700D}"/>
    <dgm:cxn modelId="{AB607F95-DC14-4CAA-829C-0AEE7E552448}" srcId="{16297332-E47C-46EA-A479-2C1553385AE5}" destId="{9498DB2A-436F-44DA-91DF-C85DE8D22483}" srcOrd="1" destOrd="0" parTransId="{B29CAB1D-487B-4ECA-91E2-9636B3CE8B77}" sibTransId="{F60E3AAA-8C8D-4CD1-BB4A-4CF15E611049}"/>
    <dgm:cxn modelId="{B96F9919-C524-4220-B776-1E4A6A18D7FE}" type="presOf" srcId="{3F162847-E1ED-4622-8B04-9FC92D99D76E}" destId="{373184B7-21D6-4B42-B0C7-98385E022367}" srcOrd="0" destOrd="0" presId="urn:microsoft.com/office/officeart/2008/layout/SquareAccentList"/>
    <dgm:cxn modelId="{BCAA8028-C2C4-43B0-8F66-6249C1A945DB}" type="presOf" srcId="{5E4DB262-D9E7-474C-8794-C77F887464FC}" destId="{3ECED8E5-5ACC-49D2-A4C4-652D658AF48A}" srcOrd="0" destOrd="0" presId="urn:microsoft.com/office/officeart/2008/layout/SquareAccentList"/>
    <dgm:cxn modelId="{456694B5-3E63-4B16-B83E-DE92123BE38E}" srcId="{5E4DB262-D9E7-474C-8794-C77F887464FC}" destId="{93FFCAAA-7F8F-4C0D-8241-6297E3F4531E}" srcOrd="0" destOrd="0" parTransId="{DBE6A6FA-44D2-4E41-B9F4-DE4AE0217A8E}" sibTransId="{9A983387-3ABA-4BCE-9E15-04448E5D79E9}"/>
    <dgm:cxn modelId="{4383C17B-E3B2-4B2A-9BEB-C30F3AEAC347}" type="presOf" srcId="{5E454878-493A-4A04-8497-93983BDE2356}" destId="{5340259B-6858-404B-A411-37500708ACB4}" srcOrd="0" destOrd="0" presId="urn:microsoft.com/office/officeart/2008/layout/SquareAccentList"/>
    <dgm:cxn modelId="{6F75CA00-EA79-457C-8BAC-4CA5D617484D}" srcId="{8D7DDBF8-6973-44AE-AF65-AC98879E5487}" destId="{5E4DB262-D9E7-474C-8794-C77F887464FC}" srcOrd="0" destOrd="0" parTransId="{64A8726E-406E-45FB-973D-7402C882C15B}" sibTransId="{AB042EC7-63B0-4D6C-A378-E36B46A30BEE}"/>
    <dgm:cxn modelId="{B159D267-596B-45DF-B438-0E293E225D1F}" type="presOf" srcId="{9498DB2A-436F-44DA-91DF-C85DE8D22483}" destId="{17274D00-1291-4F10-85B8-550A99894FBE}" srcOrd="0" destOrd="0" presId="urn:microsoft.com/office/officeart/2008/layout/SquareAccentList"/>
    <dgm:cxn modelId="{9FE71E57-34A7-49B0-B00D-CECE906510E7}" type="presParOf" srcId="{8C84B2B3-6980-41EC-ADB0-AE18F1E4A545}" destId="{EAB938F9-1AB9-4F61-B1AF-230FAAC3AC5B}" srcOrd="0" destOrd="0" presId="urn:microsoft.com/office/officeart/2008/layout/SquareAccentList"/>
    <dgm:cxn modelId="{B36E9E8C-8704-4726-84C1-D1247DAF5E97}" type="presParOf" srcId="{EAB938F9-1AB9-4F61-B1AF-230FAAC3AC5B}" destId="{858AE445-0BCD-44C3-A19A-565767132A22}" srcOrd="0" destOrd="0" presId="urn:microsoft.com/office/officeart/2008/layout/SquareAccentList"/>
    <dgm:cxn modelId="{06CDE421-82FD-4CD2-AD15-2EBA4DEC4273}" type="presParOf" srcId="{858AE445-0BCD-44C3-A19A-565767132A22}" destId="{AA738284-8849-4DFD-81D3-F34C486BDF50}" srcOrd="0" destOrd="0" presId="urn:microsoft.com/office/officeart/2008/layout/SquareAccentList"/>
    <dgm:cxn modelId="{FFCEBB98-8C95-450D-8677-543E47DDA885}" type="presParOf" srcId="{858AE445-0BCD-44C3-A19A-565767132A22}" destId="{6C32DA69-E6D1-4F4D-91C4-63A6EECF194F}" srcOrd="1" destOrd="0" presId="urn:microsoft.com/office/officeart/2008/layout/SquareAccentList"/>
    <dgm:cxn modelId="{5DF9CD60-F204-421C-AA19-4785B56C1DA7}" type="presParOf" srcId="{858AE445-0BCD-44C3-A19A-565767132A22}" destId="{3ECED8E5-5ACC-49D2-A4C4-652D658AF48A}" srcOrd="2" destOrd="0" presId="urn:microsoft.com/office/officeart/2008/layout/SquareAccentList"/>
    <dgm:cxn modelId="{1A931119-2EA0-47D9-819A-2D5444F52F91}" type="presParOf" srcId="{EAB938F9-1AB9-4F61-B1AF-230FAAC3AC5B}" destId="{B6F94592-3FD7-431D-8AAC-5B78ABA17FBC}" srcOrd="1" destOrd="0" presId="urn:microsoft.com/office/officeart/2008/layout/SquareAccentList"/>
    <dgm:cxn modelId="{52F02C83-72E4-413E-A6D0-7ACF52CAD69D}" type="presParOf" srcId="{B6F94592-3FD7-431D-8AAC-5B78ABA17FBC}" destId="{3E09DF4E-C8D8-4F14-8980-34F3BC31A994}" srcOrd="0" destOrd="0" presId="urn:microsoft.com/office/officeart/2008/layout/SquareAccentList"/>
    <dgm:cxn modelId="{0ACFA7D9-EB85-4F9E-BC21-7B6CB41CB729}" type="presParOf" srcId="{3E09DF4E-C8D8-4F14-8980-34F3BC31A994}" destId="{AD75E56D-DF5C-4C81-B02B-A40E76193647}" srcOrd="0" destOrd="0" presId="urn:microsoft.com/office/officeart/2008/layout/SquareAccentList"/>
    <dgm:cxn modelId="{EBAF79BC-6A00-4D32-A553-7E91309E6A91}" type="presParOf" srcId="{3E09DF4E-C8D8-4F14-8980-34F3BC31A994}" destId="{874B8503-4607-4112-AC29-14AD226FE33E}" srcOrd="1" destOrd="0" presId="urn:microsoft.com/office/officeart/2008/layout/SquareAccentList"/>
    <dgm:cxn modelId="{D2AF4436-A6C8-458B-A7F0-8CEC8E8D8849}" type="presParOf" srcId="{B6F94592-3FD7-431D-8AAC-5B78ABA17FBC}" destId="{CC288788-8B9A-461A-9283-B6682D22BF16}" srcOrd="1" destOrd="0" presId="urn:microsoft.com/office/officeart/2008/layout/SquareAccentList"/>
    <dgm:cxn modelId="{EB90D221-2A28-45E9-8E74-5C363AE518AF}" type="presParOf" srcId="{CC288788-8B9A-461A-9283-B6682D22BF16}" destId="{306CCFC9-DC31-49DB-BAA0-B0E94F3552F6}" srcOrd="0" destOrd="0" presId="urn:microsoft.com/office/officeart/2008/layout/SquareAccentList"/>
    <dgm:cxn modelId="{A6212B6A-EE16-401B-9E6C-409D189773AE}" type="presParOf" srcId="{CC288788-8B9A-461A-9283-B6682D22BF16}" destId="{8588FC7B-6698-4A9A-9D08-87A68536A5EC}" srcOrd="1" destOrd="0" presId="urn:microsoft.com/office/officeart/2008/layout/SquareAccentList"/>
    <dgm:cxn modelId="{6DC11BB4-BC0C-4914-9063-617EB85198B3}" type="presParOf" srcId="{B6F94592-3FD7-431D-8AAC-5B78ABA17FBC}" destId="{5B751662-8942-429E-9F57-45768A78C241}" srcOrd="2" destOrd="0" presId="urn:microsoft.com/office/officeart/2008/layout/SquareAccentList"/>
    <dgm:cxn modelId="{1DC8C3AC-5BBD-4476-8EC3-9A7DF828A8C2}" type="presParOf" srcId="{5B751662-8942-429E-9F57-45768A78C241}" destId="{D8EBCD4F-9162-4948-BD1E-49EB37C260EF}" srcOrd="0" destOrd="0" presId="urn:microsoft.com/office/officeart/2008/layout/SquareAccentList"/>
    <dgm:cxn modelId="{03F44E7F-4CE0-4696-AF41-1872C0A75D30}" type="presParOf" srcId="{5B751662-8942-429E-9F57-45768A78C241}" destId="{373184B7-21D6-4B42-B0C7-98385E022367}" srcOrd="1" destOrd="0" presId="urn:microsoft.com/office/officeart/2008/layout/SquareAccentList"/>
    <dgm:cxn modelId="{BA178DC3-0187-4F25-83E6-BA7EE754C7BD}" type="presParOf" srcId="{B6F94592-3FD7-431D-8AAC-5B78ABA17FBC}" destId="{5E2BEFEE-EB23-44E3-A831-4FCF090C482F}" srcOrd="3" destOrd="0" presId="urn:microsoft.com/office/officeart/2008/layout/SquareAccentList"/>
    <dgm:cxn modelId="{681C113D-4823-4F6C-B796-459A5392F2B3}" type="presParOf" srcId="{5E2BEFEE-EB23-44E3-A831-4FCF090C482F}" destId="{7909436F-51FC-4859-8970-D6C21CB341DA}" srcOrd="0" destOrd="0" presId="urn:microsoft.com/office/officeart/2008/layout/SquareAccentList"/>
    <dgm:cxn modelId="{A7813B41-FC83-48BD-B135-928458E0515C}" type="presParOf" srcId="{5E2BEFEE-EB23-44E3-A831-4FCF090C482F}" destId="{946404C1-5670-4F25-B264-023E3D610757}" srcOrd="1" destOrd="0" presId="urn:microsoft.com/office/officeart/2008/layout/SquareAccentList"/>
    <dgm:cxn modelId="{BFAF4646-EC69-4229-AACA-DD07BD4535A5}" type="presParOf" srcId="{B6F94592-3FD7-431D-8AAC-5B78ABA17FBC}" destId="{D2A6C5AA-4428-499F-82BA-2F1CA3B756F9}" srcOrd="4" destOrd="0" presId="urn:microsoft.com/office/officeart/2008/layout/SquareAccentList"/>
    <dgm:cxn modelId="{ABCAFFDE-D976-42A0-A5CB-6001DBD08EB3}" type="presParOf" srcId="{D2A6C5AA-4428-499F-82BA-2F1CA3B756F9}" destId="{CE9EB245-AF31-49BB-9E56-7AC1741DBD62}" srcOrd="0" destOrd="0" presId="urn:microsoft.com/office/officeart/2008/layout/SquareAccentList"/>
    <dgm:cxn modelId="{6950FF1C-06C2-4502-9933-5A9C851137B3}" type="presParOf" srcId="{D2A6C5AA-4428-499F-82BA-2F1CA3B756F9}" destId="{CE049DDC-4D33-411D-9870-6D1D083F4FEA}" srcOrd="1" destOrd="0" presId="urn:microsoft.com/office/officeart/2008/layout/SquareAccentList"/>
    <dgm:cxn modelId="{912415B6-F997-4059-96DB-DB23819FB42A}" type="presParOf" srcId="{8C84B2B3-6980-41EC-ADB0-AE18F1E4A545}" destId="{50DD1B6F-1165-48E4-950B-5DBD82C0C9BB}" srcOrd="1" destOrd="0" presId="urn:microsoft.com/office/officeart/2008/layout/SquareAccentList"/>
    <dgm:cxn modelId="{EF9BA128-41BB-4B20-B3F6-42CFE46260BC}" type="presParOf" srcId="{50DD1B6F-1165-48E4-950B-5DBD82C0C9BB}" destId="{EC2E3ED3-8E97-4639-8C0A-1EACD09A80C4}" srcOrd="0" destOrd="0" presId="urn:microsoft.com/office/officeart/2008/layout/SquareAccentList"/>
    <dgm:cxn modelId="{F4C8303F-083C-4895-8AF7-595EF2705C84}" type="presParOf" srcId="{EC2E3ED3-8E97-4639-8C0A-1EACD09A80C4}" destId="{5F6E8B9C-670D-4223-A34D-EAFA849399B0}" srcOrd="0" destOrd="0" presId="urn:microsoft.com/office/officeart/2008/layout/SquareAccentList"/>
    <dgm:cxn modelId="{A90798BA-C7B3-4C4D-B11C-33D8476BEB14}" type="presParOf" srcId="{EC2E3ED3-8E97-4639-8C0A-1EACD09A80C4}" destId="{0B0C3189-CF00-419C-B550-3B514BDD6ADA}" srcOrd="1" destOrd="0" presId="urn:microsoft.com/office/officeart/2008/layout/SquareAccentList"/>
    <dgm:cxn modelId="{5716F20C-0E3B-4B25-A0A7-04957B4E925F}" type="presParOf" srcId="{EC2E3ED3-8E97-4639-8C0A-1EACD09A80C4}" destId="{956A05BE-ACA5-4A8C-AC15-0168D2BB65D8}" srcOrd="2" destOrd="0" presId="urn:microsoft.com/office/officeart/2008/layout/SquareAccentList"/>
    <dgm:cxn modelId="{5ECBA880-0FBB-42F6-B0AC-521763AB57CD}" type="presParOf" srcId="{50DD1B6F-1165-48E4-950B-5DBD82C0C9BB}" destId="{6A29D666-D4BD-4582-8AE8-7CFCE9A55879}" srcOrd="1" destOrd="0" presId="urn:microsoft.com/office/officeart/2008/layout/SquareAccentList"/>
    <dgm:cxn modelId="{B15C3394-9A83-47C1-BA23-4652E5F9F118}" type="presParOf" srcId="{6A29D666-D4BD-4582-8AE8-7CFCE9A55879}" destId="{12C472D6-222F-44AA-95DB-D79626DCA712}" srcOrd="0" destOrd="0" presId="urn:microsoft.com/office/officeart/2008/layout/SquareAccentList"/>
    <dgm:cxn modelId="{A6C8B64B-78C7-4127-BA39-E4EF7E580261}" type="presParOf" srcId="{12C472D6-222F-44AA-95DB-D79626DCA712}" destId="{C032C4BD-E23E-4BB3-A498-208CAC857505}" srcOrd="0" destOrd="0" presId="urn:microsoft.com/office/officeart/2008/layout/SquareAccentList"/>
    <dgm:cxn modelId="{C248E323-64A3-49EB-B63E-64735C13B094}" type="presParOf" srcId="{12C472D6-222F-44AA-95DB-D79626DCA712}" destId="{A79DBD98-378E-435B-B1DB-A9918C400771}" srcOrd="1" destOrd="0" presId="urn:microsoft.com/office/officeart/2008/layout/SquareAccentList"/>
    <dgm:cxn modelId="{122D869E-F596-4857-86FF-6CB301FF2BD3}" type="presParOf" srcId="{6A29D666-D4BD-4582-8AE8-7CFCE9A55879}" destId="{DC624F81-431D-4E2E-8700-830A8081107F}" srcOrd="1" destOrd="0" presId="urn:microsoft.com/office/officeart/2008/layout/SquareAccentList"/>
    <dgm:cxn modelId="{E67AE6E8-3B54-4692-8678-A5C7ED936013}" type="presParOf" srcId="{DC624F81-431D-4E2E-8700-830A8081107F}" destId="{9EAE47E3-1092-43E8-8C06-53531341EEB8}" srcOrd="0" destOrd="0" presId="urn:microsoft.com/office/officeart/2008/layout/SquareAccentList"/>
    <dgm:cxn modelId="{2EB0AAE4-033C-4C8E-8CD5-1A4F0846B837}" type="presParOf" srcId="{DC624F81-431D-4E2E-8700-830A8081107F}" destId="{17274D00-1291-4F10-85B8-550A99894FBE}" srcOrd="1" destOrd="0" presId="urn:microsoft.com/office/officeart/2008/layout/SquareAccentList"/>
    <dgm:cxn modelId="{78670310-8AF6-4174-94C9-E9D86064357C}" type="presParOf" srcId="{6A29D666-D4BD-4582-8AE8-7CFCE9A55879}" destId="{11730DA7-23D2-44CE-800E-39DE03E538CA}" srcOrd="2" destOrd="0" presId="urn:microsoft.com/office/officeart/2008/layout/SquareAccentList"/>
    <dgm:cxn modelId="{A5AA1400-36D6-4D23-B52E-D0BB6D464156}" type="presParOf" srcId="{11730DA7-23D2-44CE-800E-39DE03E538CA}" destId="{11250CB9-3BEB-483B-9A4B-C214D60B3498}" srcOrd="0" destOrd="0" presId="urn:microsoft.com/office/officeart/2008/layout/SquareAccentList"/>
    <dgm:cxn modelId="{E31AC6F6-5F33-4CE4-8FE3-260ED8D50CDE}" type="presParOf" srcId="{11730DA7-23D2-44CE-800E-39DE03E538CA}" destId="{5340259B-6858-404B-A411-37500708ACB4}" srcOrd="1" destOrd="0" presId="urn:microsoft.com/office/officeart/2008/layout/SquareAccentList"/>
    <dgm:cxn modelId="{8552FC70-C521-4A70-BD77-800C42FC7BC3}" type="presParOf" srcId="{6A29D666-D4BD-4582-8AE8-7CFCE9A55879}" destId="{7B8C5AEE-EAA6-4B3E-8A1C-C5F01AFD5B4E}" srcOrd="3" destOrd="0" presId="urn:microsoft.com/office/officeart/2008/layout/SquareAccentList"/>
    <dgm:cxn modelId="{08D8ED89-AA48-46A6-A05E-BEFAE382942C}" type="presParOf" srcId="{7B8C5AEE-EAA6-4B3E-8A1C-C5F01AFD5B4E}" destId="{817788C4-2685-4736-B667-520A637E4C6B}" srcOrd="0" destOrd="0" presId="urn:microsoft.com/office/officeart/2008/layout/SquareAccentList"/>
    <dgm:cxn modelId="{98537D2C-73C1-4123-8FA5-FAE07BED59ED}" type="presParOf" srcId="{7B8C5AEE-EAA6-4B3E-8A1C-C5F01AFD5B4E}" destId="{24047964-5598-48D9-91AC-E2E6E17AF55D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26F9E2-4636-49AD-AA7E-1EBE6E1DD9B8}" type="doc">
      <dgm:prSet loTypeId="urn:microsoft.com/office/officeart/2005/8/layout/hierarchy3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s-ES"/>
        </a:p>
      </dgm:t>
    </dgm:pt>
    <dgm:pt modelId="{BBFC22A7-7D14-4A87-AE2A-FDEF6FA0D502}">
      <dgm:prSet phldrT="[Texto]" custT="1"/>
      <dgm:spPr/>
      <dgm:t>
        <a:bodyPr/>
        <a:lstStyle/>
        <a:p>
          <a:r>
            <a:rPr lang="es-ES" sz="2400" dirty="0" err="1" smtClean="0"/>
            <a:t>Kernel</a:t>
          </a:r>
          <a:r>
            <a:rPr lang="es-ES" sz="2400" dirty="0" smtClean="0"/>
            <a:t> Gaussiano</a:t>
          </a:r>
          <a:endParaRPr lang="es-ES" sz="2400" dirty="0"/>
        </a:p>
      </dgm:t>
    </dgm:pt>
    <dgm:pt modelId="{D6BC2041-13FC-43AC-A8C7-DBC85BD2A577}" type="parTrans" cxnId="{C35C5DD8-0FC9-472D-9D74-5D8759E19A9C}">
      <dgm:prSet/>
      <dgm:spPr/>
      <dgm:t>
        <a:bodyPr/>
        <a:lstStyle/>
        <a:p>
          <a:endParaRPr lang="es-ES" sz="2400"/>
        </a:p>
      </dgm:t>
    </dgm:pt>
    <dgm:pt modelId="{52DDB229-2059-4953-A627-DE5305D2C7BD}" type="sibTrans" cxnId="{C35C5DD8-0FC9-472D-9D74-5D8759E19A9C}">
      <dgm:prSet/>
      <dgm:spPr/>
      <dgm:t>
        <a:bodyPr/>
        <a:lstStyle/>
        <a:p>
          <a:endParaRPr lang="es-ES" sz="2400"/>
        </a:p>
      </dgm:t>
    </dgm:pt>
    <dgm:pt modelId="{517A3D81-0848-45C2-A644-06F831CEFE7A}">
      <dgm:prSet phldrT="[Texto]" custT="1"/>
      <dgm:spPr/>
      <dgm:t>
        <a:bodyPr/>
        <a:lstStyle/>
        <a:p>
          <a:r>
            <a:rPr lang="el-GR" sz="2400" dirty="0" smtClean="0">
              <a:latin typeface="Calibri" panose="020F0502020204030204" pitchFamily="34" charset="0"/>
              <a:cs typeface="Calibri" panose="020F0502020204030204" pitchFamily="34" charset="0"/>
            </a:rPr>
            <a:t>σ</a:t>
          </a:r>
          <a:r>
            <a:rPr lang="es-EC" sz="2400" dirty="0" smtClean="0">
              <a:latin typeface="Calibri" panose="020F0502020204030204" pitchFamily="34" charset="0"/>
              <a:cs typeface="Calibri" panose="020F0502020204030204" pitchFamily="34" charset="0"/>
            </a:rPr>
            <a:t> -&gt; constante de multiplicación de la función </a:t>
          </a:r>
          <a:endParaRPr lang="es-ES" sz="2400" dirty="0"/>
        </a:p>
      </dgm:t>
    </dgm:pt>
    <dgm:pt modelId="{7EFCDB4B-55AA-452E-8609-01B7C64032E3}" type="parTrans" cxnId="{AC6B14D1-CA17-4151-B664-4563C7D88801}">
      <dgm:prSet/>
      <dgm:spPr/>
      <dgm:t>
        <a:bodyPr/>
        <a:lstStyle/>
        <a:p>
          <a:endParaRPr lang="es-ES" sz="2400"/>
        </a:p>
      </dgm:t>
    </dgm:pt>
    <dgm:pt modelId="{75CD99B1-ADD4-45A0-AD69-B8EF3207D92C}" type="sibTrans" cxnId="{AC6B14D1-CA17-4151-B664-4563C7D88801}">
      <dgm:prSet/>
      <dgm:spPr/>
      <dgm:t>
        <a:bodyPr/>
        <a:lstStyle/>
        <a:p>
          <a:endParaRPr lang="es-ES" sz="2400"/>
        </a:p>
      </dgm:t>
    </dgm:pt>
    <dgm:pt modelId="{F5A4A659-2FDD-4D4D-AA48-BD8113C84902}">
      <dgm:prSet phldrT="[Texto]" custT="1"/>
      <dgm:spPr/>
      <dgm:t>
        <a:bodyPr/>
        <a:lstStyle/>
        <a:p>
          <a:r>
            <a:rPr lang="es-ES" sz="2400" dirty="0" err="1" smtClean="0"/>
            <a:t>Kernel</a:t>
          </a:r>
          <a:r>
            <a:rPr lang="es-ES" sz="2400" dirty="0" smtClean="0"/>
            <a:t> Polinómico</a:t>
          </a:r>
          <a:endParaRPr lang="es-ES" sz="2400" dirty="0"/>
        </a:p>
      </dgm:t>
    </dgm:pt>
    <dgm:pt modelId="{F70BABE8-1556-47B4-A8F9-C3414F2F2182}" type="parTrans" cxnId="{E210E7DD-C893-431C-B794-F0AE7BE9F034}">
      <dgm:prSet/>
      <dgm:spPr/>
      <dgm:t>
        <a:bodyPr/>
        <a:lstStyle/>
        <a:p>
          <a:endParaRPr lang="es-ES" sz="2400"/>
        </a:p>
      </dgm:t>
    </dgm:pt>
    <dgm:pt modelId="{073CFECE-48FC-49FF-8238-CF8108C5BFA1}" type="sibTrans" cxnId="{E210E7DD-C893-431C-B794-F0AE7BE9F034}">
      <dgm:prSet/>
      <dgm:spPr/>
      <dgm:t>
        <a:bodyPr/>
        <a:lstStyle/>
        <a:p>
          <a:endParaRPr lang="es-ES" sz="2400"/>
        </a:p>
      </dgm:t>
    </dgm:pt>
    <dgm:pt modelId="{8A05CA9D-66F2-4F47-861A-D488FF6176A8}">
      <dgm:prSet phldrT="[Texto]" custT="1"/>
      <dgm:spPr/>
      <dgm:t>
        <a:bodyPr/>
        <a:lstStyle/>
        <a:p>
          <a:r>
            <a:rPr lang="el-GR" sz="2400" dirty="0" smtClean="0">
              <a:latin typeface="Calibri" panose="020F0502020204030204" pitchFamily="34" charset="0"/>
              <a:cs typeface="Calibri" panose="020F0502020204030204" pitchFamily="34" charset="0"/>
            </a:rPr>
            <a:t>ρ</a:t>
          </a:r>
          <a:r>
            <a:rPr lang="es-EC" sz="2400" dirty="0" smtClean="0">
              <a:latin typeface="Calibri" panose="020F0502020204030204" pitchFamily="34" charset="0"/>
              <a:cs typeface="Calibri" panose="020F0502020204030204" pitchFamily="34" charset="0"/>
            </a:rPr>
            <a:t> -&gt; grado de la función</a:t>
          </a:r>
          <a:endParaRPr lang="es-ES" sz="2400" dirty="0"/>
        </a:p>
      </dgm:t>
    </dgm:pt>
    <dgm:pt modelId="{1300D896-40EF-475C-864E-8456B9D64214}" type="parTrans" cxnId="{743CF93D-0858-41B4-9D93-832C278639DE}">
      <dgm:prSet/>
      <dgm:spPr/>
      <dgm:t>
        <a:bodyPr/>
        <a:lstStyle/>
        <a:p>
          <a:endParaRPr lang="es-ES" sz="2400"/>
        </a:p>
      </dgm:t>
    </dgm:pt>
    <dgm:pt modelId="{8F788AE4-2E2B-41E7-83D4-156B00A35EFB}" type="sibTrans" cxnId="{743CF93D-0858-41B4-9D93-832C278639DE}">
      <dgm:prSet/>
      <dgm:spPr/>
      <dgm:t>
        <a:bodyPr/>
        <a:lstStyle/>
        <a:p>
          <a:endParaRPr lang="es-ES" sz="2400"/>
        </a:p>
      </dgm:t>
    </dgm:pt>
    <dgm:pt modelId="{90998CE6-1C32-40FA-8B59-59012CB59124}" type="pres">
      <dgm:prSet presAssocID="{3026F9E2-4636-49AD-AA7E-1EBE6E1DD9B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7DAF2F9-AACD-4DE1-BE69-92DF93CE4B28}" type="pres">
      <dgm:prSet presAssocID="{BBFC22A7-7D14-4A87-AE2A-FDEF6FA0D502}" presName="root" presStyleCnt="0"/>
      <dgm:spPr/>
    </dgm:pt>
    <dgm:pt modelId="{BDCD2583-FC82-4A26-8090-4F9D7E17D3B0}" type="pres">
      <dgm:prSet presAssocID="{BBFC22A7-7D14-4A87-AE2A-FDEF6FA0D502}" presName="rootComposite" presStyleCnt="0"/>
      <dgm:spPr/>
    </dgm:pt>
    <dgm:pt modelId="{C0B00918-9715-4553-8977-74DFFF0E1B16}" type="pres">
      <dgm:prSet presAssocID="{BBFC22A7-7D14-4A87-AE2A-FDEF6FA0D502}" presName="rootText" presStyleLbl="node1" presStyleIdx="0" presStyleCnt="2"/>
      <dgm:spPr/>
      <dgm:t>
        <a:bodyPr/>
        <a:lstStyle/>
        <a:p>
          <a:endParaRPr lang="es-ES"/>
        </a:p>
      </dgm:t>
    </dgm:pt>
    <dgm:pt modelId="{25020327-9A8C-4F70-AED7-A0301831A901}" type="pres">
      <dgm:prSet presAssocID="{BBFC22A7-7D14-4A87-AE2A-FDEF6FA0D502}" presName="rootConnector" presStyleLbl="node1" presStyleIdx="0" presStyleCnt="2"/>
      <dgm:spPr/>
      <dgm:t>
        <a:bodyPr/>
        <a:lstStyle/>
        <a:p>
          <a:endParaRPr lang="es-ES"/>
        </a:p>
      </dgm:t>
    </dgm:pt>
    <dgm:pt modelId="{AABF2957-B51A-4E85-A190-AF12C48DB849}" type="pres">
      <dgm:prSet presAssocID="{BBFC22A7-7D14-4A87-AE2A-FDEF6FA0D502}" presName="childShape" presStyleCnt="0"/>
      <dgm:spPr/>
    </dgm:pt>
    <dgm:pt modelId="{64CF8117-9F28-4FB2-9D6A-DA68C3033F5F}" type="pres">
      <dgm:prSet presAssocID="{7EFCDB4B-55AA-452E-8609-01B7C64032E3}" presName="Name13" presStyleLbl="parChTrans1D2" presStyleIdx="0" presStyleCnt="2"/>
      <dgm:spPr/>
      <dgm:t>
        <a:bodyPr/>
        <a:lstStyle/>
        <a:p>
          <a:endParaRPr lang="es-ES"/>
        </a:p>
      </dgm:t>
    </dgm:pt>
    <dgm:pt modelId="{0EB29CC3-6EDB-400C-89E6-847C9345BB56}" type="pres">
      <dgm:prSet presAssocID="{517A3D81-0848-45C2-A644-06F831CEFE7A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A9EE5F-5518-495A-B018-F7C7911FF6D0}" type="pres">
      <dgm:prSet presAssocID="{F5A4A659-2FDD-4D4D-AA48-BD8113C84902}" presName="root" presStyleCnt="0"/>
      <dgm:spPr/>
    </dgm:pt>
    <dgm:pt modelId="{524104B4-7170-4CC3-B5FD-4CEE59F536C6}" type="pres">
      <dgm:prSet presAssocID="{F5A4A659-2FDD-4D4D-AA48-BD8113C84902}" presName="rootComposite" presStyleCnt="0"/>
      <dgm:spPr/>
    </dgm:pt>
    <dgm:pt modelId="{31619E19-8D33-4C0D-B5A5-FA954CF4FC7A}" type="pres">
      <dgm:prSet presAssocID="{F5A4A659-2FDD-4D4D-AA48-BD8113C84902}" presName="rootText" presStyleLbl="node1" presStyleIdx="1" presStyleCnt="2"/>
      <dgm:spPr/>
      <dgm:t>
        <a:bodyPr/>
        <a:lstStyle/>
        <a:p>
          <a:endParaRPr lang="es-ES"/>
        </a:p>
      </dgm:t>
    </dgm:pt>
    <dgm:pt modelId="{3FF3A07E-1D7C-47EB-87CE-ED3DEACD70F9}" type="pres">
      <dgm:prSet presAssocID="{F5A4A659-2FDD-4D4D-AA48-BD8113C84902}" presName="rootConnector" presStyleLbl="node1" presStyleIdx="1" presStyleCnt="2"/>
      <dgm:spPr/>
      <dgm:t>
        <a:bodyPr/>
        <a:lstStyle/>
        <a:p>
          <a:endParaRPr lang="es-ES"/>
        </a:p>
      </dgm:t>
    </dgm:pt>
    <dgm:pt modelId="{A39BA6CC-ECC8-4C6D-BCF8-91DE39E05742}" type="pres">
      <dgm:prSet presAssocID="{F5A4A659-2FDD-4D4D-AA48-BD8113C84902}" presName="childShape" presStyleCnt="0"/>
      <dgm:spPr/>
    </dgm:pt>
    <dgm:pt modelId="{2468633B-2AFF-4B32-8B51-7D2AC9E86514}" type="pres">
      <dgm:prSet presAssocID="{1300D896-40EF-475C-864E-8456B9D64214}" presName="Name13" presStyleLbl="parChTrans1D2" presStyleIdx="1" presStyleCnt="2"/>
      <dgm:spPr/>
      <dgm:t>
        <a:bodyPr/>
        <a:lstStyle/>
        <a:p>
          <a:endParaRPr lang="es-ES"/>
        </a:p>
      </dgm:t>
    </dgm:pt>
    <dgm:pt modelId="{23BBD0E9-DA50-4867-A0C3-3A81F5FC914D}" type="pres">
      <dgm:prSet presAssocID="{8A05CA9D-66F2-4F47-861A-D488FF6176A8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E716FB7-91CE-4D49-ACE1-3E156AB6F61F}" type="presOf" srcId="{BBFC22A7-7D14-4A87-AE2A-FDEF6FA0D502}" destId="{C0B00918-9715-4553-8977-74DFFF0E1B16}" srcOrd="0" destOrd="0" presId="urn:microsoft.com/office/officeart/2005/8/layout/hierarchy3"/>
    <dgm:cxn modelId="{FFDF4F95-E68C-4922-B611-0AC282E7F8DF}" type="presOf" srcId="{517A3D81-0848-45C2-A644-06F831CEFE7A}" destId="{0EB29CC3-6EDB-400C-89E6-847C9345BB56}" srcOrd="0" destOrd="0" presId="urn:microsoft.com/office/officeart/2005/8/layout/hierarchy3"/>
    <dgm:cxn modelId="{69F77735-6F31-4B50-A786-45C4E04A74FE}" type="presOf" srcId="{1300D896-40EF-475C-864E-8456B9D64214}" destId="{2468633B-2AFF-4B32-8B51-7D2AC9E86514}" srcOrd="0" destOrd="0" presId="urn:microsoft.com/office/officeart/2005/8/layout/hierarchy3"/>
    <dgm:cxn modelId="{194C3BC2-36BF-4424-8A1E-6C7E359088FA}" type="presOf" srcId="{F5A4A659-2FDD-4D4D-AA48-BD8113C84902}" destId="{3FF3A07E-1D7C-47EB-87CE-ED3DEACD70F9}" srcOrd="1" destOrd="0" presId="urn:microsoft.com/office/officeart/2005/8/layout/hierarchy3"/>
    <dgm:cxn modelId="{0C80CFBF-3DCC-4B6A-9570-7B928C582671}" type="presOf" srcId="{8A05CA9D-66F2-4F47-861A-D488FF6176A8}" destId="{23BBD0E9-DA50-4867-A0C3-3A81F5FC914D}" srcOrd="0" destOrd="0" presId="urn:microsoft.com/office/officeart/2005/8/layout/hierarchy3"/>
    <dgm:cxn modelId="{B08743AB-B113-4872-BAFA-94C1770C0F9E}" type="presOf" srcId="{BBFC22A7-7D14-4A87-AE2A-FDEF6FA0D502}" destId="{25020327-9A8C-4F70-AED7-A0301831A901}" srcOrd="1" destOrd="0" presId="urn:microsoft.com/office/officeart/2005/8/layout/hierarchy3"/>
    <dgm:cxn modelId="{B9D4A90B-A403-4B50-BB76-8DE101B610D7}" type="presOf" srcId="{F5A4A659-2FDD-4D4D-AA48-BD8113C84902}" destId="{31619E19-8D33-4C0D-B5A5-FA954CF4FC7A}" srcOrd="0" destOrd="0" presId="urn:microsoft.com/office/officeart/2005/8/layout/hierarchy3"/>
    <dgm:cxn modelId="{E210E7DD-C893-431C-B794-F0AE7BE9F034}" srcId="{3026F9E2-4636-49AD-AA7E-1EBE6E1DD9B8}" destId="{F5A4A659-2FDD-4D4D-AA48-BD8113C84902}" srcOrd="1" destOrd="0" parTransId="{F70BABE8-1556-47B4-A8F9-C3414F2F2182}" sibTransId="{073CFECE-48FC-49FF-8238-CF8108C5BFA1}"/>
    <dgm:cxn modelId="{743CF93D-0858-41B4-9D93-832C278639DE}" srcId="{F5A4A659-2FDD-4D4D-AA48-BD8113C84902}" destId="{8A05CA9D-66F2-4F47-861A-D488FF6176A8}" srcOrd="0" destOrd="0" parTransId="{1300D896-40EF-475C-864E-8456B9D64214}" sibTransId="{8F788AE4-2E2B-41E7-83D4-156B00A35EFB}"/>
    <dgm:cxn modelId="{70807158-4CAF-4BB9-8045-D9AFC09E4016}" type="presOf" srcId="{3026F9E2-4636-49AD-AA7E-1EBE6E1DD9B8}" destId="{90998CE6-1C32-40FA-8B59-59012CB59124}" srcOrd="0" destOrd="0" presId="urn:microsoft.com/office/officeart/2005/8/layout/hierarchy3"/>
    <dgm:cxn modelId="{AC6B14D1-CA17-4151-B664-4563C7D88801}" srcId="{BBFC22A7-7D14-4A87-AE2A-FDEF6FA0D502}" destId="{517A3D81-0848-45C2-A644-06F831CEFE7A}" srcOrd="0" destOrd="0" parTransId="{7EFCDB4B-55AA-452E-8609-01B7C64032E3}" sibTransId="{75CD99B1-ADD4-45A0-AD69-B8EF3207D92C}"/>
    <dgm:cxn modelId="{118CC7E7-623A-47F3-91F4-79309598771E}" type="presOf" srcId="{7EFCDB4B-55AA-452E-8609-01B7C64032E3}" destId="{64CF8117-9F28-4FB2-9D6A-DA68C3033F5F}" srcOrd="0" destOrd="0" presId="urn:microsoft.com/office/officeart/2005/8/layout/hierarchy3"/>
    <dgm:cxn modelId="{C35C5DD8-0FC9-472D-9D74-5D8759E19A9C}" srcId="{3026F9E2-4636-49AD-AA7E-1EBE6E1DD9B8}" destId="{BBFC22A7-7D14-4A87-AE2A-FDEF6FA0D502}" srcOrd="0" destOrd="0" parTransId="{D6BC2041-13FC-43AC-A8C7-DBC85BD2A577}" sibTransId="{52DDB229-2059-4953-A627-DE5305D2C7BD}"/>
    <dgm:cxn modelId="{B3CB5101-4CC9-4DF0-B1D5-0A1D0D258745}" type="presParOf" srcId="{90998CE6-1C32-40FA-8B59-59012CB59124}" destId="{B7DAF2F9-AACD-4DE1-BE69-92DF93CE4B28}" srcOrd="0" destOrd="0" presId="urn:microsoft.com/office/officeart/2005/8/layout/hierarchy3"/>
    <dgm:cxn modelId="{BBE1B373-C1C7-4108-8313-86C276A60118}" type="presParOf" srcId="{B7DAF2F9-AACD-4DE1-BE69-92DF93CE4B28}" destId="{BDCD2583-FC82-4A26-8090-4F9D7E17D3B0}" srcOrd="0" destOrd="0" presId="urn:microsoft.com/office/officeart/2005/8/layout/hierarchy3"/>
    <dgm:cxn modelId="{0C02A108-4B16-4104-BE45-C1518E295D39}" type="presParOf" srcId="{BDCD2583-FC82-4A26-8090-4F9D7E17D3B0}" destId="{C0B00918-9715-4553-8977-74DFFF0E1B16}" srcOrd="0" destOrd="0" presId="urn:microsoft.com/office/officeart/2005/8/layout/hierarchy3"/>
    <dgm:cxn modelId="{7F2AC6CB-4DD9-4835-863E-CD89B891747F}" type="presParOf" srcId="{BDCD2583-FC82-4A26-8090-4F9D7E17D3B0}" destId="{25020327-9A8C-4F70-AED7-A0301831A901}" srcOrd="1" destOrd="0" presId="urn:microsoft.com/office/officeart/2005/8/layout/hierarchy3"/>
    <dgm:cxn modelId="{F8685F64-39D8-4EF0-9A2D-01EA7CC83776}" type="presParOf" srcId="{B7DAF2F9-AACD-4DE1-BE69-92DF93CE4B28}" destId="{AABF2957-B51A-4E85-A190-AF12C48DB849}" srcOrd="1" destOrd="0" presId="urn:microsoft.com/office/officeart/2005/8/layout/hierarchy3"/>
    <dgm:cxn modelId="{EE68C914-733F-487B-85E9-614A8C909196}" type="presParOf" srcId="{AABF2957-B51A-4E85-A190-AF12C48DB849}" destId="{64CF8117-9F28-4FB2-9D6A-DA68C3033F5F}" srcOrd="0" destOrd="0" presId="urn:microsoft.com/office/officeart/2005/8/layout/hierarchy3"/>
    <dgm:cxn modelId="{90329CC6-C0A9-49A4-91A6-B5B6451784C7}" type="presParOf" srcId="{AABF2957-B51A-4E85-A190-AF12C48DB849}" destId="{0EB29CC3-6EDB-400C-89E6-847C9345BB56}" srcOrd="1" destOrd="0" presId="urn:microsoft.com/office/officeart/2005/8/layout/hierarchy3"/>
    <dgm:cxn modelId="{4AB8EE54-72F6-4C9D-8A62-DF7B6D86B4B7}" type="presParOf" srcId="{90998CE6-1C32-40FA-8B59-59012CB59124}" destId="{08A9EE5F-5518-495A-B018-F7C7911FF6D0}" srcOrd="1" destOrd="0" presId="urn:microsoft.com/office/officeart/2005/8/layout/hierarchy3"/>
    <dgm:cxn modelId="{B2BEE4CB-12B6-41A7-8626-55F9FDD16403}" type="presParOf" srcId="{08A9EE5F-5518-495A-B018-F7C7911FF6D0}" destId="{524104B4-7170-4CC3-B5FD-4CEE59F536C6}" srcOrd="0" destOrd="0" presId="urn:microsoft.com/office/officeart/2005/8/layout/hierarchy3"/>
    <dgm:cxn modelId="{497DB50B-198B-4FE0-B285-EFC060995621}" type="presParOf" srcId="{524104B4-7170-4CC3-B5FD-4CEE59F536C6}" destId="{31619E19-8D33-4C0D-B5A5-FA954CF4FC7A}" srcOrd="0" destOrd="0" presId="urn:microsoft.com/office/officeart/2005/8/layout/hierarchy3"/>
    <dgm:cxn modelId="{46B62D07-0B1A-433B-9C47-F28802C459CC}" type="presParOf" srcId="{524104B4-7170-4CC3-B5FD-4CEE59F536C6}" destId="{3FF3A07E-1D7C-47EB-87CE-ED3DEACD70F9}" srcOrd="1" destOrd="0" presId="urn:microsoft.com/office/officeart/2005/8/layout/hierarchy3"/>
    <dgm:cxn modelId="{F54FB6B3-21CE-4279-8092-2A401243D7D3}" type="presParOf" srcId="{08A9EE5F-5518-495A-B018-F7C7911FF6D0}" destId="{A39BA6CC-ECC8-4C6D-BCF8-91DE39E05742}" srcOrd="1" destOrd="0" presId="urn:microsoft.com/office/officeart/2005/8/layout/hierarchy3"/>
    <dgm:cxn modelId="{1CB7AE36-2555-4947-9C27-4D4B78FF5106}" type="presParOf" srcId="{A39BA6CC-ECC8-4C6D-BCF8-91DE39E05742}" destId="{2468633B-2AFF-4B32-8B51-7D2AC9E86514}" srcOrd="0" destOrd="0" presId="urn:microsoft.com/office/officeart/2005/8/layout/hierarchy3"/>
    <dgm:cxn modelId="{76F35181-DEC6-48A5-8D59-A9222377A618}" type="presParOf" srcId="{A39BA6CC-ECC8-4C6D-BCF8-91DE39E05742}" destId="{23BBD0E9-DA50-4867-A0C3-3A81F5FC914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0B0EAC-CA6B-40BC-9287-D54679A976DF}" type="doc">
      <dgm:prSet loTypeId="urn:microsoft.com/office/officeart/2005/8/layout/hList1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s-ES"/>
        </a:p>
      </dgm:t>
    </dgm:pt>
    <dgm:pt modelId="{5439E40F-9CA8-456B-8105-CEAD677B1C8C}">
      <dgm:prSet phldrT="[Texto]"/>
      <dgm:spPr/>
      <dgm:t>
        <a:bodyPr/>
        <a:lstStyle/>
        <a:p>
          <a:r>
            <a:rPr lang="es-ES" dirty="0" smtClean="0"/>
            <a:t>Método 1</a:t>
          </a:r>
          <a:endParaRPr lang="es-ES" dirty="0"/>
        </a:p>
      </dgm:t>
    </dgm:pt>
    <dgm:pt modelId="{6D6AF9DB-301A-4EB8-B3AD-5829A9A05B36}" type="parTrans" cxnId="{F6D6B882-25E5-4963-BC32-64ED41EB1DB1}">
      <dgm:prSet/>
      <dgm:spPr/>
      <dgm:t>
        <a:bodyPr/>
        <a:lstStyle/>
        <a:p>
          <a:endParaRPr lang="es-ES"/>
        </a:p>
      </dgm:t>
    </dgm:pt>
    <dgm:pt modelId="{16D231A7-5B45-4F6F-87E5-9E7CE5209DD2}" type="sibTrans" cxnId="{F6D6B882-25E5-4963-BC32-64ED41EB1DB1}">
      <dgm:prSet/>
      <dgm:spPr/>
      <dgm:t>
        <a:bodyPr/>
        <a:lstStyle/>
        <a:p>
          <a:endParaRPr lang="es-ES"/>
        </a:p>
      </dgm:t>
    </dgm:pt>
    <dgm:pt modelId="{20B1324A-17A7-49C2-961A-712A011D6A05}">
      <dgm:prSet phldrT="[Texto]"/>
      <dgm:spPr/>
      <dgm:t>
        <a:bodyPr/>
        <a:lstStyle/>
        <a:p>
          <a:r>
            <a:rPr lang="es-ES" dirty="0" smtClean="0"/>
            <a:t>Número de incidentes: cuantificación a escala exponencial a 512 niveles.</a:t>
          </a:r>
          <a:endParaRPr lang="es-ES" dirty="0"/>
        </a:p>
      </dgm:t>
    </dgm:pt>
    <dgm:pt modelId="{81670A1D-00C1-42E8-8235-F6006D115FDA}" type="parTrans" cxnId="{4DD6F389-0311-408A-991D-39816468291F}">
      <dgm:prSet/>
      <dgm:spPr/>
      <dgm:t>
        <a:bodyPr/>
        <a:lstStyle/>
        <a:p>
          <a:endParaRPr lang="es-ES"/>
        </a:p>
      </dgm:t>
    </dgm:pt>
    <dgm:pt modelId="{3DD90355-FE56-40F3-9E19-2EDD4DF0C461}" type="sibTrans" cxnId="{4DD6F389-0311-408A-991D-39816468291F}">
      <dgm:prSet/>
      <dgm:spPr/>
      <dgm:t>
        <a:bodyPr/>
        <a:lstStyle/>
        <a:p>
          <a:endParaRPr lang="es-ES"/>
        </a:p>
      </dgm:t>
    </dgm:pt>
    <dgm:pt modelId="{A4FEE500-0B8D-4EE2-8BE9-C236DC369F34}">
      <dgm:prSet phldrT="[Texto]"/>
      <dgm:spPr/>
      <dgm:t>
        <a:bodyPr/>
        <a:lstStyle/>
        <a:p>
          <a:r>
            <a:rPr lang="es-ES" dirty="0" smtClean="0"/>
            <a:t>Tipo de incidentes: codificación binaria.</a:t>
          </a:r>
          <a:endParaRPr lang="es-ES" dirty="0"/>
        </a:p>
      </dgm:t>
    </dgm:pt>
    <dgm:pt modelId="{89DFD576-0E7E-46B2-89AA-F37D9D4867B1}" type="parTrans" cxnId="{D2C9E2E4-D9C7-4235-AD54-1B4B8BEE4F13}">
      <dgm:prSet/>
      <dgm:spPr/>
      <dgm:t>
        <a:bodyPr/>
        <a:lstStyle/>
        <a:p>
          <a:endParaRPr lang="es-ES"/>
        </a:p>
      </dgm:t>
    </dgm:pt>
    <dgm:pt modelId="{8A599E9F-4817-448C-B146-2F4BFFF673CA}" type="sibTrans" cxnId="{D2C9E2E4-D9C7-4235-AD54-1B4B8BEE4F13}">
      <dgm:prSet/>
      <dgm:spPr/>
      <dgm:t>
        <a:bodyPr/>
        <a:lstStyle/>
        <a:p>
          <a:endParaRPr lang="es-ES"/>
        </a:p>
      </dgm:t>
    </dgm:pt>
    <dgm:pt modelId="{F17A629B-F87A-4073-88F7-750D9BAF5A48}">
      <dgm:prSet phldrT="[Texto]"/>
      <dgm:spPr/>
      <dgm:t>
        <a:bodyPr/>
        <a:lstStyle/>
        <a:p>
          <a:r>
            <a:rPr lang="es-ES" dirty="0" smtClean="0"/>
            <a:t>Método 2</a:t>
          </a:r>
          <a:endParaRPr lang="es-ES" dirty="0"/>
        </a:p>
      </dgm:t>
    </dgm:pt>
    <dgm:pt modelId="{915C3786-B29F-476C-BFAF-45FDDEBAFBAD}" type="parTrans" cxnId="{D71BD1C7-F83F-458E-89C9-A8FFE96E32E2}">
      <dgm:prSet/>
      <dgm:spPr/>
      <dgm:t>
        <a:bodyPr/>
        <a:lstStyle/>
        <a:p>
          <a:endParaRPr lang="es-ES"/>
        </a:p>
      </dgm:t>
    </dgm:pt>
    <dgm:pt modelId="{062BE288-EC92-4FA4-9465-694CC1AB5959}" type="sibTrans" cxnId="{D71BD1C7-F83F-458E-89C9-A8FFE96E32E2}">
      <dgm:prSet/>
      <dgm:spPr/>
      <dgm:t>
        <a:bodyPr/>
        <a:lstStyle/>
        <a:p>
          <a:endParaRPr lang="es-ES"/>
        </a:p>
      </dgm:t>
    </dgm:pt>
    <dgm:pt modelId="{BA83677E-3A54-4A4F-9845-A9F1B95D8FCA}">
      <dgm:prSet phldrT="[Texto]"/>
      <dgm:spPr/>
      <dgm:t>
        <a:bodyPr/>
        <a:lstStyle/>
        <a:p>
          <a:r>
            <a:rPr lang="es-ES" dirty="0" smtClean="0"/>
            <a:t>Número de incidentes: cuantificación uniforme a 512 niveles.</a:t>
          </a:r>
          <a:endParaRPr lang="es-ES" dirty="0"/>
        </a:p>
      </dgm:t>
    </dgm:pt>
    <dgm:pt modelId="{FF33A336-C56B-4A84-8605-24E8E0C5B1BA}" type="parTrans" cxnId="{22CBA627-8626-43A7-A1A5-AFDEE21018C4}">
      <dgm:prSet/>
      <dgm:spPr/>
      <dgm:t>
        <a:bodyPr/>
        <a:lstStyle/>
        <a:p>
          <a:endParaRPr lang="es-ES"/>
        </a:p>
      </dgm:t>
    </dgm:pt>
    <dgm:pt modelId="{2EA88ABA-B1F2-46BE-9054-FAB4C6DB520C}" type="sibTrans" cxnId="{22CBA627-8626-43A7-A1A5-AFDEE21018C4}">
      <dgm:prSet/>
      <dgm:spPr/>
      <dgm:t>
        <a:bodyPr/>
        <a:lstStyle/>
        <a:p>
          <a:endParaRPr lang="es-ES"/>
        </a:p>
      </dgm:t>
    </dgm:pt>
    <dgm:pt modelId="{2EDFA20D-7DF1-4632-A7B9-B1CBBFAD621F}">
      <dgm:prSet phldrT="[Texto]"/>
      <dgm:spPr/>
      <dgm:t>
        <a:bodyPr/>
        <a:lstStyle/>
        <a:p>
          <a:r>
            <a:rPr lang="es-ES" dirty="0" smtClean="0"/>
            <a:t>Tipo de incidentes: codificación binaria.</a:t>
          </a:r>
          <a:endParaRPr lang="es-ES" dirty="0"/>
        </a:p>
      </dgm:t>
    </dgm:pt>
    <dgm:pt modelId="{F6070C78-7229-4F58-B0A0-D90011DCBEA0}" type="parTrans" cxnId="{ACB5123B-CDE6-4B1E-98BB-37C405A4397F}">
      <dgm:prSet/>
      <dgm:spPr/>
      <dgm:t>
        <a:bodyPr/>
        <a:lstStyle/>
        <a:p>
          <a:endParaRPr lang="es-ES"/>
        </a:p>
      </dgm:t>
    </dgm:pt>
    <dgm:pt modelId="{9C42EB39-31DC-492E-940E-546859DD1F57}" type="sibTrans" cxnId="{ACB5123B-CDE6-4B1E-98BB-37C405A4397F}">
      <dgm:prSet/>
      <dgm:spPr/>
      <dgm:t>
        <a:bodyPr/>
        <a:lstStyle/>
        <a:p>
          <a:endParaRPr lang="es-ES"/>
        </a:p>
      </dgm:t>
    </dgm:pt>
    <dgm:pt modelId="{9D16AB56-BF45-492C-B1F6-9A19136F7B52}">
      <dgm:prSet phldrT="[Texto]"/>
      <dgm:spPr/>
      <dgm:t>
        <a:bodyPr/>
        <a:lstStyle/>
        <a:p>
          <a:r>
            <a:rPr lang="es-ES" dirty="0" smtClean="0"/>
            <a:t>Método 3</a:t>
          </a:r>
          <a:endParaRPr lang="es-ES" dirty="0"/>
        </a:p>
      </dgm:t>
    </dgm:pt>
    <dgm:pt modelId="{26B09791-363D-4FA7-A3C6-97106FC3B486}" type="parTrans" cxnId="{86A6D746-5490-4A91-A325-A55BF2FDBAAF}">
      <dgm:prSet/>
      <dgm:spPr/>
      <dgm:t>
        <a:bodyPr/>
        <a:lstStyle/>
        <a:p>
          <a:endParaRPr lang="es-ES"/>
        </a:p>
      </dgm:t>
    </dgm:pt>
    <dgm:pt modelId="{4DAEC37D-E7D2-4A6C-A686-01DE8C969101}" type="sibTrans" cxnId="{86A6D746-5490-4A91-A325-A55BF2FDBAAF}">
      <dgm:prSet/>
      <dgm:spPr/>
      <dgm:t>
        <a:bodyPr/>
        <a:lstStyle/>
        <a:p>
          <a:endParaRPr lang="es-ES"/>
        </a:p>
      </dgm:t>
    </dgm:pt>
    <dgm:pt modelId="{D0A491EB-80C6-42ED-9862-DC61001ADD39}">
      <dgm:prSet phldrT="[Texto]"/>
      <dgm:spPr/>
      <dgm:t>
        <a:bodyPr/>
        <a:lstStyle/>
        <a:p>
          <a:r>
            <a:rPr lang="es-ES" dirty="0" smtClean="0"/>
            <a:t>Número de incidentes: cuantificación a escala exponencial a 128 niveles.</a:t>
          </a:r>
          <a:endParaRPr lang="es-ES" dirty="0"/>
        </a:p>
      </dgm:t>
    </dgm:pt>
    <dgm:pt modelId="{56860370-B4CE-4D80-99CE-78F235881F07}" type="parTrans" cxnId="{BBBBD6A3-E538-422C-B627-A04BFEEFF0CD}">
      <dgm:prSet/>
      <dgm:spPr/>
      <dgm:t>
        <a:bodyPr/>
        <a:lstStyle/>
        <a:p>
          <a:endParaRPr lang="es-ES"/>
        </a:p>
      </dgm:t>
    </dgm:pt>
    <dgm:pt modelId="{F4CD3CC2-546F-426E-B313-023296B3E47E}" type="sibTrans" cxnId="{BBBBD6A3-E538-422C-B627-A04BFEEFF0CD}">
      <dgm:prSet/>
      <dgm:spPr/>
      <dgm:t>
        <a:bodyPr/>
        <a:lstStyle/>
        <a:p>
          <a:endParaRPr lang="es-ES"/>
        </a:p>
      </dgm:t>
    </dgm:pt>
    <dgm:pt modelId="{778CDDCA-9A15-45E7-85AB-287D9312A08D}">
      <dgm:prSet phldrT="[Texto]"/>
      <dgm:spPr/>
      <dgm:t>
        <a:bodyPr/>
        <a:lstStyle/>
        <a:p>
          <a:r>
            <a:rPr lang="es-ES" dirty="0" smtClean="0"/>
            <a:t>Tipo de incidentes: codificación binaria.</a:t>
          </a:r>
          <a:endParaRPr lang="es-ES" dirty="0"/>
        </a:p>
      </dgm:t>
    </dgm:pt>
    <dgm:pt modelId="{C28F82CD-D8FF-4C61-8ABF-E9573B949388}" type="parTrans" cxnId="{5428C558-4403-47EE-81A9-1D551293F5CB}">
      <dgm:prSet/>
      <dgm:spPr/>
      <dgm:t>
        <a:bodyPr/>
        <a:lstStyle/>
        <a:p>
          <a:endParaRPr lang="es-ES"/>
        </a:p>
      </dgm:t>
    </dgm:pt>
    <dgm:pt modelId="{15779F2C-52EE-4A73-A1AE-5A75EE82372C}" type="sibTrans" cxnId="{5428C558-4403-47EE-81A9-1D551293F5CB}">
      <dgm:prSet/>
      <dgm:spPr/>
      <dgm:t>
        <a:bodyPr/>
        <a:lstStyle/>
        <a:p>
          <a:endParaRPr lang="es-ES"/>
        </a:p>
      </dgm:t>
    </dgm:pt>
    <dgm:pt modelId="{EC87FF31-44BE-4C84-A7FB-869C1558CB95}" type="pres">
      <dgm:prSet presAssocID="{B40B0EAC-CA6B-40BC-9287-D54679A976DF}" presName="Name0" presStyleCnt="0">
        <dgm:presLayoutVars>
          <dgm:dir/>
          <dgm:animLvl val="lvl"/>
          <dgm:resizeHandles val="exact"/>
        </dgm:presLayoutVars>
      </dgm:prSet>
      <dgm:spPr/>
    </dgm:pt>
    <dgm:pt modelId="{9C77D3CB-3AC4-4E2C-A765-5C20A5299933}" type="pres">
      <dgm:prSet presAssocID="{5439E40F-9CA8-456B-8105-CEAD677B1C8C}" presName="composite" presStyleCnt="0"/>
      <dgm:spPr/>
    </dgm:pt>
    <dgm:pt modelId="{8F556E26-1600-430D-B0B6-DAE215344957}" type="pres">
      <dgm:prSet presAssocID="{5439E40F-9CA8-456B-8105-CEAD677B1C8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72DCB495-CA32-41DF-9A03-86D78E340A31}" type="pres">
      <dgm:prSet presAssocID="{5439E40F-9CA8-456B-8105-CEAD677B1C8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0D8D77-EF08-4095-95AB-C8D13BE99C2B}" type="pres">
      <dgm:prSet presAssocID="{16D231A7-5B45-4F6F-87E5-9E7CE5209DD2}" presName="space" presStyleCnt="0"/>
      <dgm:spPr/>
    </dgm:pt>
    <dgm:pt modelId="{23CE8989-CCB5-47E1-B080-19002475D830}" type="pres">
      <dgm:prSet presAssocID="{F17A629B-F87A-4073-88F7-750D9BAF5A48}" presName="composite" presStyleCnt="0"/>
      <dgm:spPr/>
    </dgm:pt>
    <dgm:pt modelId="{8085F0D6-AC49-443E-996C-13808E05290E}" type="pres">
      <dgm:prSet presAssocID="{F17A629B-F87A-4073-88F7-750D9BAF5A4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467680C-D66E-4145-9FE1-79AB63F64EF8}" type="pres">
      <dgm:prSet presAssocID="{F17A629B-F87A-4073-88F7-750D9BAF5A4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7FE9C4-3626-4AEF-9EDF-80416CA304EF}" type="pres">
      <dgm:prSet presAssocID="{062BE288-EC92-4FA4-9465-694CC1AB5959}" presName="space" presStyleCnt="0"/>
      <dgm:spPr/>
    </dgm:pt>
    <dgm:pt modelId="{0AB5A0DC-EF63-45C1-93EC-6937AC4C07FA}" type="pres">
      <dgm:prSet presAssocID="{9D16AB56-BF45-492C-B1F6-9A19136F7B52}" presName="composite" presStyleCnt="0"/>
      <dgm:spPr/>
    </dgm:pt>
    <dgm:pt modelId="{2C6AA0EB-E596-422E-AFF4-AD1624F62BEF}" type="pres">
      <dgm:prSet presAssocID="{9D16AB56-BF45-492C-B1F6-9A19136F7B5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E710683-C046-44FF-B7BB-7016BE118242}" type="pres">
      <dgm:prSet presAssocID="{9D16AB56-BF45-492C-B1F6-9A19136F7B5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56E2BF7-8712-4123-B219-C4B505CC8F33}" type="presOf" srcId="{F17A629B-F87A-4073-88F7-750D9BAF5A48}" destId="{8085F0D6-AC49-443E-996C-13808E05290E}" srcOrd="0" destOrd="0" presId="urn:microsoft.com/office/officeart/2005/8/layout/hList1"/>
    <dgm:cxn modelId="{86A6D746-5490-4A91-A325-A55BF2FDBAAF}" srcId="{B40B0EAC-CA6B-40BC-9287-D54679A976DF}" destId="{9D16AB56-BF45-492C-B1F6-9A19136F7B52}" srcOrd="2" destOrd="0" parTransId="{26B09791-363D-4FA7-A3C6-97106FC3B486}" sibTransId="{4DAEC37D-E7D2-4A6C-A686-01DE8C969101}"/>
    <dgm:cxn modelId="{624179D9-B610-40D3-B07D-5EB269CD7115}" type="presOf" srcId="{B40B0EAC-CA6B-40BC-9287-D54679A976DF}" destId="{EC87FF31-44BE-4C84-A7FB-869C1558CB95}" srcOrd="0" destOrd="0" presId="urn:microsoft.com/office/officeart/2005/8/layout/hList1"/>
    <dgm:cxn modelId="{023B3D80-256F-45CB-A514-07C90F7911E4}" type="presOf" srcId="{9D16AB56-BF45-492C-B1F6-9A19136F7B52}" destId="{2C6AA0EB-E596-422E-AFF4-AD1624F62BEF}" srcOrd="0" destOrd="0" presId="urn:microsoft.com/office/officeart/2005/8/layout/hList1"/>
    <dgm:cxn modelId="{680D3ADE-75AA-429C-AB01-9FE29793019E}" type="presOf" srcId="{BA83677E-3A54-4A4F-9845-A9F1B95D8FCA}" destId="{9467680C-D66E-4145-9FE1-79AB63F64EF8}" srcOrd="0" destOrd="0" presId="urn:microsoft.com/office/officeart/2005/8/layout/hList1"/>
    <dgm:cxn modelId="{7CCD0772-48B0-4A53-B678-E84408F85C88}" type="presOf" srcId="{D0A491EB-80C6-42ED-9862-DC61001ADD39}" destId="{0E710683-C046-44FF-B7BB-7016BE118242}" srcOrd="0" destOrd="0" presId="urn:microsoft.com/office/officeart/2005/8/layout/hList1"/>
    <dgm:cxn modelId="{ACB5123B-CDE6-4B1E-98BB-37C405A4397F}" srcId="{F17A629B-F87A-4073-88F7-750D9BAF5A48}" destId="{2EDFA20D-7DF1-4632-A7B9-B1CBBFAD621F}" srcOrd="1" destOrd="0" parTransId="{F6070C78-7229-4F58-B0A0-D90011DCBEA0}" sibTransId="{9C42EB39-31DC-492E-940E-546859DD1F57}"/>
    <dgm:cxn modelId="{D2C9E2E4-D9C7-4235-AD54-1B4B8BEE4F13}" srcId="{5439E40F-9CA8-456B-8105-CEAD677B1C8C}" destId="{A4FEE500-0B8D-4EE2-8BE9-C236DC369F34}" srcOrd="1" destOrd="0" parTransId="{89DFD576-0E7E-46B2-89AA-F37D9D4867B1}" sibTransId="{8A599E9F-4817-448C-B146-2F4BFFF673CA}"/>
    <dgm:cxn modelId="{9E5F7F26-7B15-4DEA-82ED-3DE1F5292001}" type="presOf" srcId="{778CDDCA-9A15-45E7-85AB-287D9312A08D}" destId="{0E710683-C046-44FF-B7BB-7016BE118242}" srcOrd="0" destOrd="1" presId="urn:microsoft.com/office/officeart/2005/8/layout/hList1"/>
    <dgm:cxn modelId="{D71BD1C7-F83F-458E-89C9-A8FFE96E32E2}" srcId="{B40B0EAC-CA6B-40BC-9287-D54679A976DF}" destId="{F17A629B-F87A-4073-88F7-750D9BAF5A48}" srcOrd="1" destOrd="0" parTransId="{915C3786-B29F-476C-BFAF-45FDDEBAFBAD}" sibTransId="{062BE288-EC92-4FA4-9465-694CC1AB5959}"/>
    <dgm:cxn modelId="{BBBBD6A3-E538-422C-B627-A04BFEEFF0CD}" srcId="{9D16AB56-BF45-492C-B1F6-9A19136F7B52}" destId="{D0A491EB-80C6-42ED-9862-DC61001ADD39}" srcOrd="0" destOrd="0" parTransId="{56860370-B4CE-4D80-99CE-78F235881F07}" sibTransId="{F4CD3CC2-546F-426E-B313-023296B3E47E}"/>
    <dgm:cxn modelId="{4DD6F389-0311-408A-991D-39816468291F}" srcId="{5439E40F-9CA8-456B-8105-CEAD677B1C8C}" destId="{20B1324A-17A7-49C2-961A-712A011D6A05}" srcOrd="0" destOrd="0" parTransId="{81670A1D-00C1-42E8-8235-F6006D115FDA}" sibTransId="{3DD90355-FE56-40F3-9E19-2EDD4DF0C461}"/>
    <dgm:cxn modelId="{831F16D6-2F71-4D28-A92C-2EC1B18CB662}" type="presOf" srcId="{5439E40F-9CA8-456B-8105-CEAD677B1C8C}" destId="{8F556E26-1600-430D-B0B6-DAE215344957}" srcOrd="0" destOrd="0" presId="urn:microsoft.com/office/officeart/2005/8/layout/hList1"/>
    <dgm:cxn modelId="{50434718-E11A-4121-AEDC-10AFBD9950AE}" type="presOf" srcId="{20B1324A-17A7-49C2-961A-712A011D6A05}" destId="{72DCB495-CA32-41DF-9A03-86D78E340A31}" srcOrd="0" destOrd="0" presId="urn:microsoft.com/office/officeart/2005/8/layout/hList1"/>
    <dgm:cxn modelId="{75A0DF7B-E6A1-4089-8C95-6310E2EFAC34}" type="presOf" srcId="{2EDFA20D-7DF1-4632-A7B9-B1CBBFAD621F}" destId="{9467680C-D66E-4145-9FE1-79AB63F64EF8}" srcOrd="0" destOrd="1" presId="urn:microsoft.com/office/officeart/2005/8/layout/hList1"/>
    <dgm:cxn modelId="{F6D6B882-25E5-4963-BC32-64ED41EB1DB1}" srcId="{B40B0EAC-CA6B-40BC-9287-D54679A976DF}" destId="{5439E40F-9CA8-456B-8105-CEAD677B1C8C}" srcOrd="0" destOrd="0" parTransId="{6D6AF9DB-301A-4EB8-B3AD-5829A9A05B36}" sibTransId="{16D231A7-5B45-4F6F-87E5-9E7CE5209DD2}"/>
    <dgm:cxn modelId="{22CBA627-8626-43A7-A1A5-AFDEE21018C4}" srcId="{F17A629B-F87A-4073-88F7-750D9BAF5A48}" destId="{BA83677E-3A54-4A4F-9845-A9F1B95D8FCA}" srcOrd="0" destOrd="0" parTransId="{FF33A336-C56B-4A84-8605-24E8E0C5B1BA}" sibTransId="{2EA88ABA-B1F2-46BE-9054-FAB4C6DB520C}"/>
    <dgm:cxn modelId="{79908055-F64A-4390-BB36-B6383937F075}" type="presOf" srcId="{A4FEE500-0B8D-4EE2-8BE9-C236DC369F34}" destId="{72DCB495-CA32-41DF-9A03-86D78E340A31}" srcOrd="0" destOrd="1" presId="urn:microsoft.com/office/officeart/2005/8/layout/hList1"/>
    <dgm:cxn modelId="{5428C558-4403-47EE-81A9-1D551293F5CB}" srcId="{9D16AB56-BF45-492C-B1F6-9A19136F7B52}" destId="{778CDDCA-9A15-45E7-85AB-287D9312A08D}" srcOrd="1" destOrd="0" parTransId="{C28F82CD-D8FF-4C61-8ABF-E9573B949388}" sibTransId="{15779F2C-52EE-4A73-A1AE-5A75EE82372C}"/>
    <dgm:cxn modelId="{0AFCF21E-C6C3-4C85-A971-B6A7A95D888D}" type="presParOf" srcId="{EC87FF31-44BE-4C84-A7FB-869C1558CB95}" destId="{9C77D3CB-3AC4-4E2C-A765-5C20A5299933}" srcOrd="0" destOrd="0" presId="urn:microsoft.com/office/officeart/2005/8/layout/hList1"/>
    <dgm:cxn modelId="{AA42C139-0985-49E7-8BFF-B0C18BD622D6}" type="presParOf" srcId="{9C77D3CB-3AC4-4E2C-A765-5C20A5299933}" destId="{8F556E26-1600-430D-B0B6-DAE215344957}" srcOrd="0" destOrd="0" presId="urn:microsoft.com/office/officeart/2005/8/layout/hList1"/>
    <dgm:cxn modelId="{87A14544-38A5-42BE-968C-65B36630F79F}" type="presParOf" srcId="{9C77D3CB-3AC4-4E2C-A765-5C20A5299933}" destId="{72DCB495-CA32-41DF-9A03-86D78E340A31}" srcOrd="1" destOrd="0" presId="urn:microsoft.com/office/officeart/2005/8/layout/hList1"/>
    <dgm:cxn modelId="{FE5731C5-68A2-4EDE-A08B-D0B1F620BB49}" type="presParOf" srcId="{EC87FF31-44BE-4C84-A7FB-869C1558CB95}" destId="{EA0D8D77-EF08-4095-95AB-C8D13BE99C2B}" srcOrd="1" destOrd="0" presId="urn:microsoft.com/office/officeart/2005/8/layout/hList1"/>
    <dgm:cxn modelId="{7288BF65-0350-48FE-AA31-64A34DD8B733}" type="presParOf" srcId="{EC87FF31-44BE-4C84-A7FB-869C1558CB95}" destId="{23CE8989-CCB5-47E1-B080-19002475D830}" srcOrd="2" destOrd="0" presId="urn:microsoft.com/office/officeart/2005/8/layout/hList1"/>
    <dgm:cxn modelId="{3879B9FE-8FB3-4BED-BAEE-793055D8A761}" type="presParOf" srcId="{23CE8989-CCB5-47E1-B080-19002475D830}" destId="{8085F0D6-AC49-443E-996C-13808E05290E}" srcOrd="0" destOrd="0" presId="urn:microsoft.com/office/officeart/2005/8/layout/hList1"/>
    <dgm:cxn modelId="{D507AF8A-33EF-41EC-A101-8C195F67BB69}" type="presParOf" srcId="{23CE8989-CCB5-47E1-B080-19002475D830}" destId="{9467680C-D66E-4145-9FE1-79AB63F64EF8}" srcOrd="1" destOrd="0" presId="urn:microsoft.com/office/officeart/2005/8/layout/hList1"/>
    <dgm:cxn modelId="{EC82D2E4-72B0-4F95-B7AA-258BCC0B441E}" type="presParOf" srcId="{EC87FF31-44BE-4C84-A7FB-869C1558CB95}" destId="{F07FE9C4-3626-4AEF-9EDF-80416CA304EF}" srcOrd="3" destOrd="0" presId="urn:microsoft.com/office/officeart/2005/8/layout/hList1"/>
    <dgm:cxn modelId="{F96AF888-621F-405B-9D65-ABE9668EDB4F}" type="presParOf" srcId="{EC87FF31-44BE-4C84-A7FB-869C1558CB95}" destId="{0AB5A0DC-EF63-45C1-93EC-6937AC4C07FA}" srcOrd="4" destOrd="0" presId="urn:microsoft.com/office/officeart/2005/8/layout/hList1"/>
    <dgm:cxn modelId="{D561DCF7-DC1C-4A42-98F3-382C7D4BF758}" type="presParOf" srcId="{0AB5A0DC-EF63-45C1-93EC-6937AC4C07FA}" destId="{2C6AA0EB-E596-422E-AFF4-AD1624F62BEF}" srcOrd="0" destOrd="0" presId="urn:microsoft.com/office/officeart/2005/8/layout/hList1"/>
    <dgm:cxn modelId="{AC78511A-9CF6-4050-AAB0-A0C7C2A9484A}" type="presParOf" srcId="{0AB5A0DC-EF63-45C1-93EC-6937AC4C07FA}" destId="{0E710683-C046-44FF-B7BB-7016BE11824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38284-8849-4DFD-81D3-F34C486BDF50}">
      <dsp:nvSpPr>
        <dsp:cNvPr id="0" name=""/>
        <dsp:cNvSpPr/>
      </dsp:nvSpPr>
      <dsp:spPr>
        <a:xfrm>
          <a:off x="156033" y="1172383"/>
          <a:ext cx="5547284" cy="652621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2DA69-E6D1-4F4D-91C4-63A6EECF194F}">
      <dsp:nvSpPr>
        <dsp:cNvPr id="0" name=""/>
        <dsp:cNvSpPr/>
      </dsp:nvSpPr>
      <dsp:spPr>
        <a:xfrm>
          <a:off x="156033" y="1417481"/>
          <a:ext cx="407523" cy="4075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CED8E5-5ACC-49D2-A4C4-652D658AF48A}">
      <dsp:nvSpPr>
        <dsp:cNvPr id="0" name=""/>
        <dsp:cNvSpPr/>
      </dsp:nvSpPr>
      <dsp:spPr>
        <a:xfrm>
          <a:off x="156033" y="0"/>
          <a:ext cx="5547284" cy="1172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900" kern="1200" dirty="0" smtClean="0"/>
            <a:t>Clasificación binaria</a:t>
          </a:r>
          <a:endParaRPr lang="es-ES" sz="4900" kern="1200" dirty="0"/>
        </a:p>
      </dsp:txBody>
      <dsp:txXfrm>
        <a:off x="156033" y="0"/>
        <a:ext cx="5547284" cy="1172383"/>
      </dsp:txXfrm>
    </dsp:sp>
    <dsp:sp modelId="{AD75E56D-DF5C-4C81-B02B-A40E76193647}">
      <dsp:nvSpPr>
        <dsp:cNvPr id="0" name=""/>
        <dsp:cNvSpPr/>
      </dsp:nvSpPr>
      <dsp:spPr>
        <a:xfrm>
          <a:off x="156033" y="2367406"/>
          <a:ext cx="407513" cy="407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4B8503-4607-4112-AC29-14AD226FE33E}">
      <dsp:nvSpPr>
        <dsp:cNvPr id="0" name=""/>
        <dsp:cNvSpPr/>
      </dsp:nvSpPr>
      <dsp:spPr>
        <a:xfrm>
          <a:off x="544343" y="2096205"/>
          <a:ext cx="5158974" cy="949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Clasificador lineal, </a:t>
          </a:r>
          <a:r>
            <a:rPr lang="es-ES" sz="1200" kern="1200" dirty="0" err="1" smtClean="0"/>
            <a:t>hiperplanos</a:t>
          </a:r>
          <a:r>
            <a:rPr lang="es-ES" sz="1200" kern="1200" dirty="0" smtClean="0"/>
            <a:t> lineales.</a:t>
          </a:r>
          <a:endParaRPr lang="es-ES" sz="1200" kern="1200" dirty="0"/>
        </a:p>
      </dsp:txBody>
      <dsp:txXfrm>
        <a:off x="544343" y="2096205"/>
        <a:ext cx="5158974" cy="949915"/>
      </dsp:txXfrm>
    </dsp:sp>
    <dsp:sp modelId="{306CCFC9-DC31-49DB-BAA0-B0E94F3552F6}">
      <dsp:nvSpPr>
        <dsp:cNvPr id="0" name=""/>
        <dsp:cNvSpPr/>
      </dsp:nvSpPr>
      <dsp:spPr>
        <a:xfrm>
          <a:off x="156033" y="3317321"/>
          <a:ext cx="407513" cy="407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shade val="80000"/>
              <a:hueOff val="33579"/>
              <a:satOff val="2398"/>
              <a:lumOff val="27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88FC7B-6698-4A9A-9D08-87A68536A5EC}">
      <dsp:nvSpPr>
        <dsp:cNvPr id="0" name=""/>
        <dsp:cNvSpPr/>
      </dsp:nvSpPr>
      <dsp:spPr>
        <a:xfrm>
          <a:off x="544343" y="3046120"/>
          <a:ext cx="5158974" cy="949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Hallar </a:t>
          </a:r>
          <a:r>
            <a:rPr lang="es-ES" sz="1200" kern="1200" dirty="0" err="1" smtClean="0"/>
            <a:t>hiperpalno</a:t>
          </a:r>
          <a:r>
            <a:rPr lang="es-ES" sz="1200" kern="1200" dirty="0" smtClean="0"/>
            <a:t> óptimo, equidista de los vectores soporte y maximiza el margen hacia ellos para mejor generalización.</a:t>
          </a:r>
          <a:endParaRPr lang="es-ES" sz="1200" kern="1200" dirty="0"/>
        </a:p>
      </dsp:txBody>
      <dsp:txXfrm>
        <a:off x="544343" y="3046120"/>
        <a:ext cx="5158974" cy="949915"/>
      </dsp:txXfrm>
    </dsp:sp>
    <dsp:sp modelId="{D8EBCD4F-9162-4948-BD1E-49EB37C260EF}">
      <dsp:nvSpPr>
        <dsp:cNvPr id="0" name=""/>
        <dsp:cNvSpPr/>
      </dsp:nvSpPr>
      <dsp:spPr>
        <a:xfrm>
          <a:off x="156033" y="4267236"/>
          <a:ext cx="407513" cy="407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shade val="80000"/>
              <a:hueOff val="67159"/>
              <a:satOff val="4796"/>
              <a:lumOff val="55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184B7-21D6-4B42-B0C7-98385E022367}">
      <dsp:nvSpPr>
        <dsp:cNvPr id="0" name=""/>
        <dsp:cNvSpPr/>
      </dsp:nvSpPr>
      <dsp:spPr>
        <a:xfrm>
          <a:off x="544343" y="3996035"/>
          <a:ext cx="5158974" cy="949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Linealmente separables, </a:t>
          </a:r>
          <a:r>
            <a:rPr lang="es-ES" sz="1200" kern="1200" dirty="0" err="1" smtClean="0"/>
            <a:t>hiperplano</a:t>
          </a:r>
          <a:r>
            <a:rPr lang="es-ES" sz="1200" kern="1200" dirty="0" smtClean="0"/>
            <a:t> de separación como una función lineal que es capaz de separar las clases sin error</a:t>
          </a:r>
          <a:endParaRPr lang="es-ES" sz="1200" kern="1200" dirty="0"/>
        </a:p>
      </dsp:txBody>
      <dsp:txXfrm>
        <a:off x="544343" y="3996035"/>
        <a:ext cx="5158974" cy="949915"/>
      </dsp:txXfrm>
    </dsp:sp>
    <dsp:sp modelId="{7909436F-51FC-4859-8970-D6C21CB341DA}">
      <dsp:nvSpPr>
        <dsp:cNvPr id="0" name=""/>
        <dsp:cNvSpPr/>
      </dsp:nvSpPr>
      <dsp:spPr>
        <a:xfrm>
          <a:off x="156033" y="5217151"/>
          <a:ext cx="407513" cy="407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shade val="80000"/>
              <a:hueOff val="100738"/>
              <a:satOff val="7194"/>
              <a:lumOff val="8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404C1-5670-4F25-B264-023E3D610757}">
      <dsp:nvSpPr>
        <dsp:cNvPr id="0" name=""/>
        <dsp:cNvSpPr/>
      </dsp:nvSpPr>
      <dsp:spPr>
        <a:xfrm>
          <a:off x="544343" y="4945950"/>
          <a:ext cx="5158974" cy="949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Linealmente cuasi-separables, </a:t>
          </a:r>
          <a:r>
            <a:rPr lang="es-ES" sz="1200" kern="1200" dirty="0" err="1" smtClean="0"/>
            <a:t>hiperplano</a:t>
          </a:r>
          <a:r>
            <a:rPr lang="es-ES" sz="1200" kern="1200" dirty="0" smtClean="0"/>
            <a:t> óptimo relajando el grado de separabilidad de las clases permitiendo que haya errores de clasificación con una variable de holgura en la función lineal.</a:t>
          </a:r>
          <a:endParaRPr lang="es-ES" sz="1200" kern="1200" dirty="0"/>
        </a:p>
      </dsp:txBody>
      <dsp:txXfrm>
        <a:off x="544343" y="4945950"/>
        <a:ext cx="5158974" cy="949915"/>
      </dsp:txXfrm>
    </dsp:sp>
    <dsp:sp modelId="{CE9EB245-AF31-49BB-9E56-7AC1741DBD62}">
      <dsp:nvSpPr>
        <dsp:cNvPr id="0" name=""/>
        <dsp:cNvSpPr/>
      </dsp:nvSpPr>
      <dsp:spPr>
        <a:xfrm>
          <a:off x="156033" y="6167066"/>
          <a:ext cx="407513" cy="407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shade val="80000"/>
              <a:hueOff val="134318"/>
              <a:satOff val="9592"/>
              <a:lumOff val="111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049DDC-4D33-411D-9870-6D1D083F4FEA}">
      <dsp:nvSpPr>
        <dsp:cNvPr id="0" name=""/>
        <dsp:cNvSpPr/>
      </dsp:nvSpPr>
      <dsp:spPr>
        <a:xfrm>
          <a:off x="544343" y="5895865"/>
          <a:ext cx="5158974" cy="949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Linealmente no separables, </a:t>
          </a:r>
          <a:r>
            <a:rPr lang="es-EC" sz="1200" kern="1200" dirty="0" smtClean="0"/>
            <a:t>usar funciones base, no lineales, para definir espacios transformados de alta </a:t>
          </a:r>
          <a:r>
            <a:rPr lang="es-EC" sz="1200" kern="1200" dirty="0" err="1" smtClean="0"/>
            <a:t>dimensionalidad</a:t>
          </a:r>
          <a:r>
            <a:rPr lang="es-EC" sz="1200" kern="1200" dirty="0" smtClean="0"/>
            <a:t> (espacio de características) y allí buscar el </a:t>
          </a:r>
          <a:r>
            <a:rPr lang="es-EC" sz="1200" kern="1200" dirty="0" err="1" smtClean="0"/>
            <a:t>hiperplano</a:t>
          </a:r>
          <a:r>
            <a:rPr lang="es-EC" sz="1200" kern="1200" dirty="0" smtClean="0"/>
            <a:t> lineal óptimo de separación. Funciones </a:t>
          </a:r>
          <a:r>
            <a:rPr lang="es-EC" sz="1200" kern="1200" dirty="0" err="1" smtClean="0"/>
            <a:t>Kernel</a:t>
          </a:r>
          <a:r>
            <a:rPr lang="es-EC" sz="1200" kern="1200" dirty="0" smtClean="0"/>
            <a:t>: lineal, polinómica y gaussiana</a:t>
          </a:r>
          <a:endParaRPr lang="es-ES" sz="1200" kern="1200" dirty="0"/>
        </a:p>
      </dsp:txBody>
      <dsp:txXfrm>
        <a:off x="544343" y="5895865"/>
        <a:ext cx="5158974" cy="949915"/>
      </dsp:txXfrm>
    </dsp:sp>
    <dsp:sp modelId="{5F6E8B9C-670D-4223-A34D-EAFA849399B0}">
      <dsp:nvSpPr>
        <dsp:cNvPr id="0" name=""/>
        <dsp:cNvSpPr/>
      </dsp:nvSpPr>
      <dsp:spPr>
        <a:xfrm>
          <a:off x="5980682" y="1172383"/>
          <a:ext cx="5547284" cy="652621"/>
        </a:xfrm>
        <a:prstGeom prst="rect">
          <a:avLst/>
        </a:prstGeom>
        <a:solidFill>
          <a:schemeClr val="accent6">
            <a:shade val="80000"/>
            <a:hueOff val="268636"/>
            <a:satOff val="19183"/>
            <a:lumOff val="22325"/>
            <a:alphaOff val="0"/>
          </a:schemeClr>
        </a:solidFill>
        <a:ln w="34925" cap="flat" cmpd="sng" algn="in">
          <a:solidFill>
            <a:schemeClr val="accent6">
              <a:shade val="80000"/>
              <a:hueOff val="268636"/>
              <a:satOff val="19183"/>
              <a:lumOff val="223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0C3189-CF00-419C-B550-3B514BDD6ADA}">
      <dsp:nvSpPr>
        <dsp:cNvPr id="0" name=""/>
        <dsp:cNvSpPr/>
      </dsp:nvSpPr>
      <dsp:spPr>
        <a:xfrm>
          <a:off x="5980682" y="1417481"/>
          <a:ext cx="407523" cy="4075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shade val="80000"/>
              <a:hueOff val="268636"/>
              <a:satOff val="19183"/>
              <a:lumOff val="223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A05BE-ACA5-4A8C-AC15-0168D2BB65D8}">
      <dsp:nvSpPr>
        <dsp:cNvPr id="0" name=""/>
        <dsp:cNvSpPr/>
      </dsp:nvSpPr>
      <dsp:spPr>
        <a:xfrm>
          <a:off x="5980682" y="0"/>
          <a:ext cx="5547284" cy="1172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900" kern="1200" dirty="0" smtClean="0"/>
            <a:t>Regresión</a:t>
          </a:r>
          <a:endParaRPr lang="es-ES" sz="4900" kern="1200" dirty="0"/>
        </a:p>
      </dsp:txBody>
      <dsp:txXfrm>
        <a:off x="5980682" y="0"/>
        <a:ext cx="5547284" cy="1172383"/>
      </dsp:txXfrm>
    </dsp:sp>
    <dsp:sp modelId="{C032C4BD-E23E-4BB3-A498-208CAC857505}">
      <dsp:nvSpPr>
        <dsp:cNvPr id="0" name=""/>
        <dsp:cNvSpPr/>
      </dsp:nvSpPr>
      <dsp:spPr>
        <a:xfrm>
          <a:off x="5980682" y="2367406"/>
          <a:ext cx="407513" cy="407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shade val="80000"/>
              <a:hueOff val="167897"/>
              <a:satOff val="11989"/>
              <a:lumOff val="139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DBD98-378E-435B-B1DB-A9918C400771}">
      <dsp:nvSpPr>
        <dsp:cNvPr id="0" name=""/>
        <dsp:cNvSpPr/>
      </dsp:nvSpPr>
      <dsp:spPr>
        <a:xfrm>
          <a:off x="6368992" y="2096205"/>
          <a:ext cx="5158974" cy="949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Se asume que las respuestas o etiquetas de todos los ejemplos se pueden ajustar o cuasi-ajustar mediante una función lineal.</a:t>
          </a:r>
          <a:endParaRPr lang="es-ES" sz="1200" kern="1200" dirty="0"/>
        </a:p>
      </dsp:txBody>
      <dsp:txXfrm>
        <a:off x="6368992" y="2096205"/>
        <a:ext cx="5158974" cy="949915"/>
      </dsp:txXfrm>
    </dsp:sp>
    <dsp:sp modelId="{9EAE47E3-1092-43E8-8C06-53531341EEB8}">
      <dsp:nvSpPr>
        <dsp:cNvPr id="0" name=""/>
        <dsp:cNvSpPr/>
      </dsp:nvSpPr>
      <dsp:spPr>
        <a:xfrm>
          <a:off x="5980682" y="3317321"/>
          <a:ext cx="407513" cy="407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shade val="80000"/>
              <a:hueOff val="201477"/>
              <a:satOff val="14387"/>
              <a:lumOff val="16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274D00-1291-4F10-85B8-550A99894FBE}">
      <dsp:nvSpPr>
        <dsp:cNvPr id="0" name=""/>
        <dsp:cNvSpPr/>
      </dsp:nvSpPr>
      <dsp:spPr>
        <a:xfrm>
          <a:off x="6368992" y="3046120"/>
          <a:ext cx="5158974" cy="949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Es necesario permitir cierto ruido para los ejemplos de entrenamiento relajando la condición de error entre el valor predicho por la función lineal y el valor real, mediante la función de pérdida </a:t>
          </a:r>
          <a:r>
            <a:rPr lang="el-GR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ε</a:t>
          </a:r>
          <a:endParaRPr lang="es-ES" sz="1200" kern="1200" dirty="0"/>
        </a:p>
      </dsp:txBody>
      <dsp:txXfrm>
        <a:off x="6368992" y="3046120"/>
        <a:ext cx="5158974" cy="949915"/>
      </dsp:txXfrm>
    </dsp:sp>
    <dsp:sp modelId="{11250CB9-3BEB-483B-9A4B-C214D60B3498}">
      <dsp:nvSpPr>
        <dsp:cNvPr id="0" name=""/>
        <dsp:cNvSpPr/>
      </dsp:nvSpPr>
      <dsp:spPr>
        <a:xfrm>
          <a:off x="5980682" y="4267236"/>
          <a:ext cx="407513" cy="407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shade val="80000"/>
              <a:hueOff val="235056"/>
              <a:satOff val="16785"/>
              <a:lumOff val="195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0259B-6858-404B-A411-37500708ACB4}">
      <dsp:nvSpPr>
        <dsp:cNvPr id="0" name=""/>
        <dsp:cNvSpPr/>
      </dsp:nvSpPr>
      <dsp:spPr>
        <a:xfrm>
          <a:off x="6368992" y="3996035"/>
          <a:ext cx="5158974" cy="949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Los vectores soporte son aquellos que definen la frontera externa de una región tubular limitada por +-</a:t>
          </a:r>
          <a:r>
            <a:rPr lang="el-GR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ε</a:t>
          </a:r>
          <a:r>
            <a:rPr lang="es-ES" sz="1200" kern="1200" dirty="0" smtClean="0"/>
            <a:t> y todo ejemplo confinado en el interior se considera parte de la función lineal.</a:t>
          </a:r>
          <a:endParaRPr lang="es-ES" sz="1200" kern="1200" dirty="0"/>
        </a:p>
      </dsp:txBody>
      <dsp:txXfrm>
        <a:off x="6368992" y="3996035"/>
        <a:ext cx="5158974" cy="949915"/>
      </dsp:txXfrm>
    </dsp:sp>
    <dsp:sp modelId="{817788C4-2685-4736-B667-520A637E4C6B}">
      <dsp:nvSpPr>
        <dsp:cNvPr id="0" name=""/>
        <dsp:cNvSpPr/>
      </dsp:nvSpPr>
      <dsp:spPr>
        <a:xfrm>
          <a:off x="5980682" y="5217151"/>
          <a:ext cx="407513" cy="4075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shade val="80000"/>
              <a:hueOff val="268636"/>
              <a:satOff val="19183"/>
              <a:lumOff val="223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047964-5598-48D9-91AC-E2E6E17AF55D}">
      <dsp:nvSpPr>
        <dsp:cNvPr id="0" name=""/>
        <dsp:cNvSpPr/>
      </dsp:nvSpPr>
      <dsp:spPr>
        <a:xfrm>
          <a:off x="6368992" y="4945950"/>
          <a:ext cx="5158974" cy="949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Cuando la función lineal no ajusta los ejemplos de entrada, igual que en la clasificación no separable linealmente,  se transforman estos ejemplos del espacio original a un espacio de características de mayor dimensión, en el que si se ajustan linealmente mediante la función </a:t>
          </a:r>
          <a:r>
            <a:rPr lang="es-ES" sz="1200" kern="1200" dirty="0" err="1" smtClean="0"/>
            <a:t>kernel</a:t>
          </a:r>
          <a:r>
            <a:rPr lang="es-ES" sz="1200" kern="1200" dirty="0" smtClean="0"/>
            <a:t>.</a:t>
          </a:r>
          <a:endParaRPr lang="es-ES" sz="1200" kern="1200" dirty="0"/>
        </a:p>
      </dsp:txBody>
      <dsp:txXfrm>
        <a:off x="6368992" y="4945950"/>
        <a:ext cx="5158974" cy="949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00918-9715-4553-8977-74DFFF0E1B16}">
      <dsp:nvSpPr>
        <dsp:cNvPr id="0" name=""/>
        <dsp:cNvSpPr/>
      </dsp:nvSpPr>
      <dsp:spPr>
        <a:xfrm>
          <a:off x="885031" y="1650"/>
          <a:ext cx="2825749" cy="1412874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err="1" smtClean="0"/>
            <a:t>Kernel</a:t>
          </a:r>
          <a:r>
            <a:rPr lang="es-ES" sz="2400" kern="1200" dirty="0" smtClean="0"/>
            <a:t> Gaussiano</a:t>
          </a:r>
          <a:endParaRPr lang="es-ES" sz="2400" kern="1200" dirty="0"/>
        </a:p>
      </dsp:txBody>
      <dsp:txXfrm>
        <a:off x="926413" y="43032"/>
        <a:ext cx="2742985" cy="1330110"/>
      </dsp:txXfrm>
    </dsp:sp>
    <dsp:sp modelId="{64CF8117-9F28-4FB2-9D6A-DA68C3033F5F}">
      <dsp:nvSpPr>
        <dsp:cNvPr id="0" name=""/>
        <dsp:cNvSpPr/>
      </dsp:nvSpPr>
      <dsp:spPr>
        <a:xfrm>
          <a:off x="1167606" y="1414525"/>
          <a:ext cx="282574" cy="1059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9656"/>
              </a:lnTo>
              <a:lnTo>
                <a:pt x="282574" y="1059656"/>
              </a:lnTo>
            </a:path>
          </a:pathLst>
        </a:custGeom>
        <a:noFill/>
        <a:ln w="34925" cap="flat" cmpd="sng" algn="in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29CC3-6EDB-400C-89E6-847C9345BB56}">
      <dsp:nvSpPr>
        <dsp:cNvPr id="0" name=""/>
        <dsp:cNvSpPr/>
      </dsp:nvSpPr>
      <dsp:spPr>
        <a:xfrm>
          <a:off x="1450181" y="1767744"/>
          <a:ext cx="2260599" cy="1412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σ</a:t>
          </a:r>
          <a:r>
            <a:rPr lang="es-EC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-&gt; constante de multiplicación de la función </a:t>
          </a:r>
          <a:endParaRPr lang="es-ES" sz="2400" kern="1200" dirty="0"/>
        </a:p>
      </dsp:txBody>
      <dsp:txXfrm>
        <a:off x="1491563" y="1809126"/>
        <a:ext cx="2177835" cy="1330110"/>
      </dsp:txXfrm>
    </dsp:sp>
    <dsp:sp modelId="{31619E19-8D33-4C0D-B5A5-FA954CF4FC7A}">
      <dsp:nvSpPr>
        <dsp:cNvPr id="0" name=""/>
        <dsp:cNvSpPr/>
      </dsp:nvSpPr>
      <dsp:spPr>
        <a:xfrm>
          <a:off x="4417218" y="1650"/>
          <a:ext cx="2825749" cy="1412874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268636"/>
            <a:satOff val="19183"/>
            <a:lumOff val="22325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err="1" smtClean="0"/>
            <a:t>Kernel</a:t>
          </a:r>
          <a:r>
            <a:rPr lang="es-ES" sz="2400" kern="1200" dirty="0" smtClean="0"/>
            <a:t> Polinómico</a:t>
          </a:r>
          <a:endParaRPr lang="es-ES" sz="2400" kern="1200" dirty="0"/>
        </a:p>
      </dsp:txBody>
      <dsp:txXfrm>
        <a:off x="4458600" y="43032"/>
        <a:ext cx="2742985" cy="1330110"/>
      </dsp:txXfrm>
    </dsp:sp>
    <dsp:sp modelId="{2468633B-2AFF-4B32-8B51-7D2AC9E86514}">
      <dsp:nvSpPr>
        <dsp:cNvPr id="0" name=""/>
        <dsp:cNvSpPr/>
      </dsp:nvSpPr>
      <dsp:spPr>
        <a:xfrm>
          <a:off x="4699793" y="1414525"/>
          <a:ext cx="282575" cy="1059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9656"/>
              </a:lnTo>
              <a:lnTo>
                <a:pt x="282575" y="1059656"/>
              </a:lnTo>
            </a:path>
          </a:pathLst>
        </a:custGeom>
        <a:noFill/>
        <a:ln w="34925" cap="flat" cmpd="sng" algn="in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BD0E9-DA50-4867-A0C3-3A81F5FC914D}">
      <dsp:nvSpPr>
        <dsp:cNvPr id="0" name=""/>
        <dsp:cNvSpPr/>
      </dsp:nvSpPr>
      <dsp:spPr>
        <a:xfrm>
          <a:off x="4982368" y="1767744"/>
          <a:ext cx="2260599" cy="1412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shade val="80000"/>
              <a:hueOff val="268636"/>
              <a:satOff val="19183"/>
              <a:lumOff val="223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ρ</a:t>
          </a:r>
          <a:r>
            <a:rPr lang="es-EC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-&gt; grado de la función</a:t>
          </a:r>
          <a:endParaRPr lang="es-ES" sz="2400" kern="1200" dirty="0"/>
        </a:p>
      </dsp:txBody>
      <dsp:txXfrm>
        <a:off x="5023750" y="1809126"/>
        <a:ext cx="2177835" cy="13301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56E26-1600-430D-B0B6-DAE215344957}">
      <dsp:nvSpPr>
        <dsp:cNvPr id="0" name=""/>
        <dsp:cNvSpPr/>
      </dsp:nvSpPr>
      <dsp:spPr>
        <a:xfrm>
          <a:off x="3286" y="50513"/>
          <a:ext cx="3203971" cy="89280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Método 1</a:t>
          </a:r>
          <a:endParaRPr lang="es-ES" sz="3100" kern="1200" dirty="0"/>
        </a:p>
      </dsp:txBody>
      <dsp:txXfrm>
        <a:off x="3286" y="50513"/>
        <a:ext cx="3203971" cy="892800"/>
      </dsp:txXfrm>
    </dsp:sp>
    <dsp:sp modelId="{72DCB495-CA32-41DF-9A03-86D78E340A31}">
      <dsp:nvSpPr>
        <dsp:cNvPr id="0" name=""/>
        <dsp:cNvSpPr/>
      </dsp:nvSpPr>
      <dsp:spPr>
        <a:xfrm>
          <a:off x="3286" y="943313"/>
          <a:ext cx="3203971" cy="451003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100" kern="1200" dirty="0" smtClean="0"/>
            <a:t>Número de incidentes: cuantificación a escala exponencial a 512 niveles.</a:t>
          </a:r>
          <a:endParaRPr lang="es-E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100" kern="1200" dirty="0" smtClean="0"/>
            <a:t>Tipo de incidentes: codificación binaria.</a:t>
          </a:r>
          <a:endParaRPr lang="es-ES" sz="3100" kern="1200" dirty="0"/>
        </a:p>
      </dsp:txBody>
      <dsp:txXfrm>
        <a:off x="3286" y="943313"/>
        <a:ext cx="3203971" cy="4510035"/>
      </dsp:txXfrm>
    </dsp:sp>
    <dsp:sp modelId="{8085F0D6-AC49-443E-996C-13808E05290E}">
      <dsp:nvSpPr>
        <dsp:cNvPr id="0" name=""/>
        <dsp:cNvSpPr/>
      </dsp:nvSpPr>
      <dsp:spPr>
        <a:xfrm>
          <a:off x="3655814" y="50513"/>
          <a:ext cx="3203971" cy="892800"/>
        </a:xfrm>
        <a:prstGeom prst="rect">
          <a:avLst/>
        </a:prstGeom>
        <a:solidFill>
          <a:schemeClr val="accent6">
            <a:shade val="80000"/>
            <a:hueOff val="134318"/>
            <a:satOff val="9592"/>
            <a:lumOff val="11162"/>
            <a:alphaOff val="0"/>
          </a:schemeClr>
        </a:solidFill>
        <a:ln w="34925" cap="flat" cmpd="sng" algn="in">
          <a:solidFill>
            <a:schemeClr val="accent6">
              <a:shade val="80000"/>
              <a:hueOff val="134318"/>
              <a:satOff val="9592"/>
              <a:lumOff val="111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Método 2</a:t>
          </a:r>
          <a:endParaRPr lang="es-ES" sz="3100" kern="1200" dirty="0"/>
        </a:p>
      </dsp:txBody>
      <dsp:txXfrm>
        <a:off x="3655814" y="50513"/>
        <a:ext cx="3203971" cy="892800"/>
      </dsp:txXfrm>
    </dsp:sp>
    <dsp:sp modelId="{9467680C-D66E-4145-9FE1-79AB63F64EF8}">
      <dsp:nvSpPr>
        <dsp:cNvPr id="0" name=""/>
        <dsp:cNvSpPr/>
      </dsp:nvSpPr>
      <dsp:spPr>
        <a:xfrm>
          <a:off x="3655814" y="943313"/>
          <a:ext cx="3203971" cy="451003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100" kern="1200" dirty="0" smtClean="0"/>
            <a:t>Número de incidentes: cuantificación uniforme a 512 niveles.</a:t>
          </a:r>
          <a:endParaRPr lang="es-E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100" kern="1200" dirty="0" smtClean="0"/>
            <a:t>Tipo de incidentes: codificación binaria.</a:t>
          </a:r>
          <a:endParaRPr lang="es-ES" sz="3100" kern="1200" dirty="0"/>
        </a:p>
      </dsp:txBody>
      <dsp:txXfrm>
        <a:off x="3655814" y="943313"/>
        <a:ext cx="3203971" cy="4510035"/>
      </dsp:txXfrm>
    </dsp:sp>
    <dsp:sp modelId="{2C6AA0EB-E596-422E-AFF4-AD1624F62BEF}">
      <dsp:nvSpPr>
        <dsp:cNvPr id="0" name=""/>
        <dsp:cNvSpPr/>
      </dsp:nvSpPr>
      <dsp:spPr>
        <a:xfrm>
          <a:off x="7308342" y="50513"/>
          <a:ext cx="3203971" cy="892800"/>
        </a:xfrm>
        <a:prstGeom prst="rect">
          <a:avLst/>
        </a:prstGeom>
        <a:solidFill>
          <a:schemeClr val="accent6">
            <a:shade val="80000"/>
            <a:hueOff val="268636"/>
            <a:satOff val="19183"/>
            <a:lumOff val="22325"/>
            <a:alphaOff val="0"/>
          </a:schemeClr>
        </a:solidFill>
        <a:ln w="34925" cap="flat" cmpd="sng" algn="in">
          <a:solidFill>
            <a:schemeClr val="accent6">
              <a:shade val="80000"/>
              <a:hueOff val="268636"/>
              <a:satOff val="19183"/>
              <a:lumOff val="223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Método 3</a:t>
          </a:r>
          <a:endParaRPr lang="es-ES" sz="3100" kern="1200" dirty="0"/>
        </a:p>
      </dsp:txBody>
      <dsp:txXfrm>
        <a:off x="7308342" y="50513"/>
        <a:ext cx="3203971" cy="892800"/>
      </dsp:txXfrm>
    </dsp:sp>
    <dsp:sp modelId="{0E710683-C046-44FF-B7BB-7016BE118242}">
      <dsp:nvSpPr>
        <dsp:cNvPr id="0" name=""/>
        <dsp:cNvSpPr/>
      </dsp:nvSpPr>
      <dsp:spPr>
        <a:xfrm>
          <a:off x="7308342" y="943313"/>
          <a:ext cx="3203971" cy="4510035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100" kern="1200" dirty="0" smtClean="0"/>
            <a:t>Número de incidentes: cuantificación a escala exponencial a 128 niveles.</a:t>
          </a:r>
          <a:endParaRPr lang="es-E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100" kern="1200" dirty="0" smtClean="0"/>
            <a:t>Tipo de incidentes: codificación binaria.</a:t>
          </a:r>
          <a:endParaRPr lang="es-ES" sz="3100" kern="1200" dirty="0"/>
        </a:p>
      </dsp:txBody>
      <dsp:txXfrm>
        <a:off x="7308342" y="943313"/>
        <a:ext cx="3203971" cy="4510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C1B1974-4321-4B17-93D0-01C8D6F6C63E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2BA1E7-B42E-41B4-BB97-CE532AC575FD}" type="slidenum">
              <a:rPr lang="es-EC" smtClean="0"/>
              <a:t>‹Nº›</a:t>
            </a:fld>
            <a:endParaRPr lang="es-EC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4620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974-4321-4B17-93D0-01C8D6F6C63E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A1E7-B42E-41B4-BB97-CE532AC575F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6291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974-4321-4B17-93D0-01C8D6F6C63E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A1E7-B42E-41B4-BB97-CE532AC575F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762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974-4321-4B17-93D0-01C8D6F6C63E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A1E7-B42E-41B4-BB97-CE532AC575F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8742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B1974-4321-4B17-93D0-01C8D6F6C63E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2BA1E7-B42E-41B4-BB97-CE532AC575FD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76626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974-4321-4B17-93D0-01C8D6F6C63E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A1E7-B42E-41B4-BB97-CE532AC575F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966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974-4321-4B17-93D0-01C8D6F6C63E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A1E7-B42E-41B4-BB97-CE532AC575F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758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974-4321-4B17-93D0-01C8D6F6C63E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A1E7-B42E-41B4-BB97-CE532AC575F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0002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974-4321-4B17-93D0-01C8D6F6C63E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A1E7-B42E-41B4-BB97-CE532AC575F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560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B1974-4321-4B17-93D0-01C8D6F6C63E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2BA1E7-B42E-41B4-BB97-CE532AC575FD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820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B1974-4321-4B17-93D0-01C8D6F6C63E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2BA1E7-B42E-41B4-BB97-CE532AC575FD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243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C1B1974-4321-4B17-93D0-01C8D6F6C63E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62BA1E7-B42E-41B4-BB97-CE532AC575FD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311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89611"/>
            <a:ext cx="9144000" cy="5068389"/>
          </a:xfrm>
        </p:spPr>
        <p:txBody>
          <a:bodyPr>
            <a:normAutofit fontScale="85000" lnSpcReduction="20000"/>
          </a:bodyPr>
          <a:lstStyle/>
          <a:p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DEPARTAMENTO DE ELÉCTRICA Y ELECTRÓNICA</a:t>
            </a:r>
            <a:endParaRPr lang="es-EC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endParaRPr lang="es-EC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CARRERA DE INGENIERÍA EN ELECTRÓNICA Y TELECOMUNICACIONES</a:t>
            </a:r>
            <a:endParaRPr lang="es-EC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endParaRPr lang="es-EC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TRABAJO DE TITULACIÓN, PREVIO A LA OBTENCIÓN DEL TÍTULO DE INGENIERO EN ELECTRÓNICA Y TELECOMUNICACIONES</a:t>
            </a:r>
            <a:endParaRPr lang="es-EC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endParaRPr lang="es-EC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TEMA: PREDICCIÓN DE ALERTAS DE INCIDENTES PARA UN SERVICIO INTEGRADO DE SEGURIDAD MEDIANTE APRENDIZAJE DE MÁQUINAS</a:t>
            </a:r>
            <a:endParaRPr lang="es-EC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endParaRPr lang="es-EC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AUTOR: PATIÑO VELA, CHRISTOPHER ALEXANDER</a:t>
            </a:r>
            <a:endParaRPr lang="es-EC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endParaRPr lang="es-EC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DIECTOR: ING. CARRERA ERAZO, ENRIQUE VINICIO</a:t>
            </a:r>
            <a:endParaRPr lang="es-EC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endParaRPr lang="es-EC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SANGOLQUÍ </a:t>
            </a:r>
            <a:endParaRPr lang="es-EC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endParaRPr lang="es-EC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2017</a:t>
            </a:r>
            <a:endParaRPr lang="es-EC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3" name="Imagen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867" y="184604"/>
            <a:ext cx="5168265" cy="1263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6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4478"/>
            <a:ext cx="10515600" cy="1325563"/>
          </a:xfrm>
        </p:spPr>
        <p:txBody>
          <a:bodyPr/>
          <a:lstStyle/>
          <a:p>
            <a:r>
              <a:rPr lang="es-EC" dirty="0" err="1" smtClean="0"/>
              <a:t>Hiperparámetros</a:t>
            </a:r>
            <a:endParaRPr lang="es-EC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40041"/>
                <a:ext cx="10515600" cy="154004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s-EC" dirty="0" smtClean="0"/>
                  <a:t>Función lineal:</a:t>
                </a:r>
              </a:p>
              <a:p>
                <a:pPr lvl="1"/>
                <a:r>
                  <a:rPr lang="es-EC" dirty="0" smtClean="0"/>
                  <a:t>C -</a:t>
                </a:r>
                <a:r>
                  <a:rPr lang="es-EC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&gt; constante </a:t>
                </a:r>
                <a:r>
                  <a:rPr lang="es-ES" dirty="0"/>
                  <a:t>permitirá regular el compromiso entre el grado de sobreajuste del clasificador final y la proporción del número de ejemplos </a:t>
                </a:r>
                <a:r>
                  <a:rPr lang="es-ES" dirty="0" smtClean="0"/>
                  <a:t>errados</a:t>
                </a:r>
                <a:r>
                  <a:rPr lang="es-ES" dirty="0" smtClean="0"/>
                  <a:t>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EC">
                        <a:latin typeface="Cambria Math" panose="02040503050406030204" pitchFamily="18" charset="0"/>
                      </a:rPr>
                      <m:t>C</m:t>
                    </m:r>
                    <m:r>
                      <a:rPr lang="es-ES">
                        <a:latin typeface="Cambria Math" panose="02040503050406030204" pitchFamily="18" charset="0"/>
                      </a:rPr>
                      <m:t>→</m:t>
                    </m:r>
                    <m:r>
                      <a:rPr lang="es-ES" i="1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s-EC" dirty="0" smtClean="0"/>
                  <a:t> menos holgura para error.</a:t>
                </a:r>
              </a:p>
              <a:p>
                <a:r>
                  <a:rPr lang="es-EC" dirty="0" smtClean="0"/>
                  <a:t>Regresión:</a:t>
                </a:r>
              </a:p>
              <a:p>
                <a:pPr lvl="1"/>
                <a:r>
                  <a:rPr lang="el-GR" dirty="0">
                    <a:latin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s-EC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-&gt; </a:t>
                </a:r>
                <a:r>
                  <a:rPr lang="es-ES" dirty="0" smtClean="0"/>
                  <a:t>Constante de relajación de </a:t>
                </a:r>
                <a:r>
                  <a:rPr lang="es-ES" dirty="0"/>
                  <a:t>la condición de error entre el valor predicho por la función </a:t>
                </a:r>
                <a:r>
                  <a:rPr lang="es-ES" dirty="0" smtClean="0"/>
                  <a:t>lineal.</a:t>
                </a:r>
                <a:endParaRPr lang="es-EC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40041"/>
                <a:ext cx="10515600" cy="1540043"/>
              </a:xfrm>
              <a:blipFill>
                <a:blip r:embed="rId2"/>
                <a:stretch>
                  <a:fillRect l="-348" t="-3968" b="-396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196876787"/>
              </p:ext>
            </p:extLst>
          </p:nvPr>
        </p:nvGraphicFramePr>
        <p:xfrm>
          <a:off x="1999915" y="3288631"/>
          <a:ext cx="8128000" cy="3182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11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Evaluación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Los </a:t>
            </a:r>
            <a:r>
              <a:rPr lang="es-ES" dirty="0" smtClean="0"/>
              <a:t>modelos SVM </a:t>
            </a:r>
            <a:r>
              <a:rPr lang="es-ES" dirty="0"/>
              <a:t>son entrenados con un conjunto de entrenamiento finito y deben ser probados con un conjunto de prueba </a:t>
            </a:r>
            <a:r>
              <a:rPr lang="es-ES" dirty="0" smtClean="0"/>
              <a:t>diferente.</a:t>
            </a:r>
          </a:p>
          <a:p>
            <a:r>
              <a:rPr lang="es-ES" dirty="0"/>
              <a:t>E</a:t>
            </a:r>
            <a:r>
              <a:rPr lang="es-ES" dirty="0" smtClean="0"/>
              <a:t>l </a:t>
            </a:r>
            <a:r>
              <a:rPr lang="es-ES" dirty="0"/>
              <a:t>rendimiento del clasificador con los datos de prueba es un aproximado del rendimiento con datos nunca </a:t>
            </a:r>
            <a:r>
              <a:rPr lang="es-ES" dirty="0" smtClean="0"/>
              <a:t>vistos.</a:t>
            </a:r>
          </a:p>
          <a:p>
            <a:r>
              <a:rPr lang="es-ES" dirty="0"/>
              <a:t>Mientras </a:t>
            </a:r>
            <a:r>
              <a:rPr lang="es-ES" dirty="0" smtClean="0"/>
              <a:t>más </a:t>
            </a:r>
            <a:r>
              <a:rPr lang="es-ES" dirty="0"/>
              <a:t>datos de entrenamiento, presenta mejor </a:t>
            </a:r>
            <a:r>
              <a:rPr lang="es-ES" dirty="0" smtClean="0"/>
              <a:t>generalización.</a:t>
            </a:r>
          </a:p>
          <a:p>
            <a:r>
              <a:rPr lang="es-ES" dirty="0"/>
              <a:t>Validación cruzada </a:t>
            </a:r>
            <a:r>
              <a:rPr lang="es-ES" i="1" dirty="0"/>
              <a:t>k-</a:t>
            </a:r>
            <a:r>
              <a:rPr lang="es-ES" i="1" dirty="0" err="1"/>
              <a:t>fold</a:t>
            </a:r>
            <a:r>
              <a:rPr lang="es-ES" dirty="0"/>
              <a:t>: </a:t>
            </a:r>
            <a:endParaRPr lang="es-ES" dirty="0" smtClean="0"/>
          </a:p>
          <a:p>
            <a:pPr lvl="1"/>
            <a:r>
              <a:rPr lang="es-ES" dirty="0" smtClean="0"/>
              <a:t>El </a:t>
            </a:r>
            <a:r>
              <a:rPr lang="es-ES" dirty="0"/>
              <a:t>conjunto de datos total se divide aleatoriamente en </a:t>
            </a:r>
            <a:r>
              <a:rPr lang="es-ES" i="1" dirty="0"/>
              <a:t>k</a:t>
            </a:r>
            <a:r>
              <a:rPr lang="es-ES" dirty="0"/>
              <a:t> subconjuntos disjuntos de igual </a:t>
            </a:r>
            <a:r>
              <a:rPr lang="es-ES" dirty="0" smtClean="0"/>
              <a:t>tamaño.</a:t>
            </a:r>
          </a:p>
          <a:p>
            <a:pPr lvl="1"/>
            <a:r>
              <a:rPr lang="es-ES" dirty="0"/>
              <a:t>El clasificador es entrenado </a:t>
            </a:r>
            <a:r>
              <a:rPr lang="es-ES" i="1" dirty="0"/>
              <a:t>k</a:t>
            </a:r>
            <a:r>
              <a:rPr lang="es-ES" dirty="0"/>
              <a:t> veces, tomando cada vez un subconjunto diferente como conjunto de prueba; el error estimado es la madia de los </a:t>
            </a:r>
            <a:r>
              <a:rPr lang="es-ES" i="1" dirty="0"/>
              <a:t>k</a:t>
            </a:r>
            <a:r>
              <a:rPr lang="es-ES" dirty="0"/>
              <a:t> errores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599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93821" y="28837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C" sz="6000" dirty="0" smtClean="0"/>
              <a:t>Implementación</a:t>
            </a:r>
            <a:endParaRPr lang="es-EC" sz="6000" dirty="0"/>
          </a:p>
        </p:txBody>
      </p:sp>
    </p:spTree>
    <p:extLst>
      <p:ext uri="{BB962C8B-B14F-4D97-AF65-F5344CB8AC3E}">
        <p14:creationId xmlns:p14="http://schemas.microsoft.com/office/powerpoint/2010/main" val="330587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Implementación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C" dirty="0" smtClean="0"/>
              <a:t>Se utiliza Matlab R2016a</a:t>
            </a:r>
          </a:p>
          <a:p>
            <a:r>
              <a:rPr lang="es-EC" dirty="0" smtClean="0"/>
              <a:t>Preprocesamiento de los datos proporcionados por el ECU911.</a:t>
            </a:r>
          </a:p>
          <a:p>
            <a:r>
              <a:rPr lang="es-EC" dirty="0" smtClean="0"/>
              <a:t>Modelado SVM con las funciones existentes en Matlab:</a:t>
            </a:r>
          </a:p>
          <a:p>
            <a:pPr lvl="1"/>
            <a:r>
              <a:rPr lang="en-US" i="1" dirty="0" err="1"/>
              <a:t>Mdl</a:t>
            </a:r>
            <a:r>
              <a:rPr lang="en-US" i="1" dirty="0"/>
              <a:t> = </a:t>
            </a:r>
            <a:r>
              <a:rPr lang="en-US" i="1" dirty="0" err="1"/>
              <a:t>fitrsvm</a:t>
            </a:r>
            <a:r>
              <a:rPr lang="en-US" i="1" dirty="0"/>
              <a:t>(base, </a:t>
            </a:r>
            <a:r>
              <a:rPr lang="en-US" i="1" dirty="0" err="1"/>
              <a:t>Num_Incidentes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i="1" dirty="0"/>
              <a:t>'</a:t>
            </a:r>
            <a:r>
              <a:rPr lang="en-US" i="1" dirty="0" err="1"/>
              <a:t>KernelFunction</a:t>
            </a:r>
            <a:r>
              <a:rPr lang="en-US" i="1" dirty="0"/>
              <a:t>', '</a:t>
            </a:r>
            <a:r>
              <a:rPr lang="en-US" i="1" dirty="0" err="1"/>
              <a:t>rbf</a:t>
            </a:r>
            <a:r>
              <a:rPr lang="en-US" i="1" dirty="0"/>
              <a:t>', '</a:t>
            </a:r>
            <a:r>
              <a:rPr lang="en-US" i="1" dirty="0" err="1"/>
              <a:t>KernelScale</a:t>
            </a:r>
            <a:r>
              <a:rPr lang="en-US" i="1" dirty="0"/>
              <a:t>', … 0.1,  'Standardize', true, '</a:t>
            </a:r>
            <a:r>
              <a:rPr lang="en-US" i="1" dirty="0" err="1"/>
              <a:t>BoxConstraint</a:t>
            </a:r>
            <a:r>
              <a:rPr lang="en-US" i="1" dirty="0"/>
              <a:t>', 2</a:t>
            </a:r>
            <a:r>
              <a:rPr lang="en-US" i="1" dirty="0" smtClean="0"/>
              <a:t>)</a:t>
            </a:r>
          </a:p>
          <a:p>
            <a:pPr lvl="1"/>
            <a:r>
              <a:rPr lang="en-US" i="1" dirty="0" err="1"/>
              <a:t>Mdl</a:t>
            </a:r>
            <a:r>
              <a:rPr lang="en-US" i="1" dirty="0"/>
              <a:t> = </a:t>
            </a:r>
            <a:r>
              <a:rPr lang="en-US" i="1" dirty="0" err="1"/>
              <a:t>fitcsvm</a:t>
            </a:r>
            <a:r>
              <a:rPr lang="en-US" i="1" dirty="0"/>
              <a:t>(base, </a:t>
            </a:r>
            <a:r>
              <a:rPr lang="en-US" i="1" dirty="0" err="1"/>
              <a:t>Num_Incidentes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i="1" dirty="0"/>
              <a:t>'</a:t>
            </a:r>
            <a:r>
              <a:rPr lang="en-US" i="1" dirty="0" err="1"/>
              <a:t>KernelFunction</a:t>
            </a:r>
            <a:r>
              <a:rPr lang="en-US" i="1" dirty="0"/>
              <a:t>', '</a:t>
            </a:r>
            <a:r>
              <a:rPr lang="en-US" i="1" dirty="0" err="1"/>
              <a:t>rbf</a:t>
            </a:r>
            <a:r>
              <a:rPr lang="en-US" i="1" dirty="0"/>
              <a:t>', '</a:t>
            </a:r>
            <a:r>
              <a:rPr lang="en-US" i="1" dirty="0" err="1"/>
              <a:t>KernelScale</a:t>
            </a:r>
            <a:r>
              <a:rPr lang="en-US" i="1" dirty="0"/>
              <a:t>', … </a:t>
            </a:r>
            <a:r>
              <a:rPr lang="es-EC" i="1" dirty="0"/>
              <a:t>0.1,  '</a:t>
            </a:r>
            <a:r>
              <a:rPr lang="es-EC" i="1" dirty="0" err="1"/>
              <a:t>Standardize</a:t>
            </a:r>
            <a:r>
              <a:rPr lang="es-EC" i="1" dirty="0"/>
              <a:t>', true, '</a:t>
            </a:r>
            <a:r>
              <a:rPr lang="es-EC" i="1" dirty="0" err="1"/>
              <a:t>BoxConstraint</a:t>
            </a:r>
            <a:r>
              <a:rPr lang="es-EC" i="1" dirty="0"/>
              <a:t>', 2</a:t>
            </a:r>
            <a:r>
              <a:rPr lang="es-EC" i="1" dirty="0" smtClean="0"/>
              <a:t>)</a:t>
            </a:r>
          </a:p>
          <a:p>
            <a:pPr lvl="1"/>
            <a:r>
              <a:rPr lang="es-ES" i="1" dirty="0" err="1" smtClean="0"/>
              <a:t>pred</a:t>
            </a:r>
            <a:r>
              <a:rPr lang="es-ES" i="1" dirty="0" smtClean="0"/>
              <a:t> </a:t>
            </a:r>
            <a:r>
              <a:rPr lang="es-ES" i="1" dirty="0"/>
              <a:t>= </a:t>
            </a:r>
            <a:r>
              <a:rPr lang="es-ES" i="1" dirty="0" err="1"/>
              <a:t>predict</a:t>
            </a:r>
            <a:r>
              <a:rPr lang="es-ES" i="1" dirty="0"/>
              <a:t>(</a:t>
            </a:r>
            <a:r>
              <a:rPr lang="es-ES" i="1" dirty="0" err="1"/>
              <a:t>Mdl,X</a:t>
            </a:r>
            <a:r>
              <a:rPr lang="es-ES" i="1" dirty="0"/>
              <a:t>)</a:t>
            </a:r>
            <a:endParaRPr lang="es-EC" dirty="0" smtClean="0"/>
          </a:p>
          <a:p>
            <a:r>
              <a:rPr lang="es-EC" dirty="0" smtClean="0"/>
              <a:t>Evaluación de los modelos SVM.</a:t>
            </a:r>
          </a:p>
          <a:p>
            <a:r>
              <a:rPr lang="es-EC" dirty="0" smtClean="0"/>
              <a:t>Creación de la interfaz gráfica con los mejores modelos SVM.</a:t>
            </a:r>
          </a:p>
          <a:p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val="287299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Preprocesamiento de datos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Base de datos de incidentes del 2014 proporcionada por el ECU 911.</a:t>
            </a:r>
          </a:p>
          <a:p>
            <a:r>
              <a:rPr lang="es-EC" dirty="0" smtClean="0"/>
              <a:t>Una base de datos por mes con un promedio de 85000 registros de llamadas cada una.</a:t>
            </a:r>
          </a:p>
          <a:p>
            <a:r>
              <a:rPr lang="es-EC" dirty="0" smtClean="0"/>
              <a:t>Características relevantes: distrito, mes, día de la semana y turno del día (horario)</a:t>
            </a:r>
          </a:p>
          <a:p>
            <a:r>
              <a:rPr lang="es-EC" dirty="0" smtClean="0"/>
              <a:t>Filtrado para el centro zonal Quito (Pichincha, Orellana y Napo) con un total de 17 distritos quedando 24820 registros en total</a:t>
            </a:r>
            <a:endParaRPr lang="es-EC" dirty="0"/>
          </a:p>
          <a:p>
            <a:r>
              <a:rPr lang="es-EC" dirty="0"/>
              <a:t>El preprocesamiento se realiza mediante un algoritmo en Matlab</a:t>
            </a:r>
            <a:r>
              <a:rPr lang="es-EC" dirty="0" smtClean="0"/>
              <a:t>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5704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54380"/>
            <a:ext cx="10515600" cy="5422583"/>
          </a:xfrm>
        </p:spPr>
        <p:txBody>
          <a:bodyPr/>
          <a:lstStyle/>
          <a:p>
            <a:r>
              <a:rPr lang="es-EC" dirty="0" smtClean="0"/>
              <a:t>Armar </a:t>
            </a:r>
            <a:r>
              <a:rPr lang="es-EC" dirty="0"/>
              <a:t>nueva base de datos con las características de entrada y hacer conteo de incidentes para cada registro como respuesta.</a:t>
            </a:r>
          </a:p>
          <a:p>
            <a:r>
              <a:rPr lang="es-EC" dirty="0"/>
              <a:t>Armar nueva base de datos con las características de entrada e identificar el tipo de incidente más probable para cada registro como respuesta</a:t>
            </a:r>
            <a:r>
              <a:rPr lang="es-EC" dirty="0" smtClean="0"/>
              <a:t>.</a:t>
            </a:r>
          </a:p>
          <a:p>
            <a:r>
              <a:rPr lang="es-EC" dirty="0" smtClean="0"/>
              <a:t>Ejemplo:</a:t>
            </a:r>
            <a:endParaRPr lang="es-EC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546035"/>
              </p:ext>
            </p:extLst>
          </p:nvPr>
        </p:nvGraphicFramePr>
        <p:xfrm>
          <a:off x="1303020" y="3634820"/>
          <a:ext cx="4488180" cy="180586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93170">
                  <a:extLst>
                    <a:ext uri="{9D8B030D-6E8A-4147-A177-3AD203B41FA5}">
                      <a16:colId xmlns:a16="http://schemas.microsoft.com/office/drawing/2014/main" val="3867977895"/>
                    </a:ext>
                  </a:extLst>
                </a:gridCol>
                <a:gridCol w="893170">
                  <a:extLst>
                    <a:ext uri="{9D8B030D-6E8A-4147-A177-3AD203B41FA5}">
                      <a16:colId xmlns:a16="http://schemas.microsoft.com/office/drawing/2014/main" val="1881398501"/>
                    </a:ext>
                  </a:extLst>
                </a:gridCol>
                <a:gridCol w="903254">
                  <a:extLst>
                    <a:ext uri="{9D8B030D-6E8A-4147-A177-3AD203B41FA5}">
                      <a16:colId xmlns:a16="http://schemas.microsoft.com/office/drawing/2014/main" val="824246338"/>
                    </a:ext>
                  </a:extLst>
                </a:gridCol>
                <a:gridCol w="577680">
                  <a:extLst>
                    <a:ext uri="{9D8B030D-6E8A-4147-A177-3AD203B41FA5}">
                      <a16:colId xmlns:a16="http://schemas.microsoft.com/office/drawing/2014/main" val="1387219227"/>
                    </a:ext>
                  </a:extLst>
                </a:gridCol>
                <a:gridCol w="1220906">
                  <a:extLst>
                    <a:ext uri="{9D8B030D-6E8A-4147-A177-3AD203B41FA5}">
                      <a16:colId xmlns:a16="http://schemas.microsoft.com/office/drawing/2014/main" val="2495739290"/>
                    </a:ext>
                  </a:extLst>
                </a:gridCol>
              </a:tblGrid>
              <a:tr h="601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Mes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Distrito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Dia_Semana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Turno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err="1">
                          <a:effectLst/>
                        </a:rPr>
                        <a:t>Num_Incidentes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88763689"/>
                  </a:ext>
                </a:extLst>
              </a:tr>
              <a:tr h="300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Diciembre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CALDERON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Lunes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00-06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19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00759964"/>
                  </a:ext>
                </a:extLst>
              </a:tr>
              <a:tr h="300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Diciembre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CALDERON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Lunes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06-12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55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07572095"/>
                  </a:ext>
                </a:extLst>
              </a:tr>
              <a:tr h="300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Diciembre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CALDERON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Lunes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12-18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95826697"/>
                  </a:ext>
                </a:extLst>
              </a:tr>
              <a:tr h="300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Diciembre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CALDERON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Lunes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18-00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52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87739843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961600"/>
              </p:ext>
            </p:extLst>
          </p:nvPr>
        </p:nvGraphicFramePr>
        <p:xfrm>
          <a:off x="6637020" y="3647139"/>
          <a:ext cx="4583974" cy="179354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32436">
                  <a:extLst>
                    <a:ext uri="{9D8B030D-6E8A-4147-A177-3AD203B41FA5}">
                      <a16:colId xmlns:a16="http://schemas.microsoft.com/office/drawing/2014/main" val="1284551537"/>
                    </a:ext>
                  </a:extLst>
                </a:gridCol>
                <a:gridCol w="882213">
                  <a:extLst>
                    <a:ext uri="{9D8B030D-6E8A-4147-A177-3AD203B41FA5}">
                      <a16:colId xmlns:a16="http://schemas.microsoft.com/office/drawing/2014/main" val="1173707769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286141560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val="2158050107"/>
                    </a:ext>
                  </a:extLst>
                </a:gridCol>
                <a:gridCol w="1162594">
                  <a:extLst>
                    <a:ext uri="{9D8B030D-6E8A-4147-A177-3AD203B41FA5}">
                      <a16:colId xmlns:a16="http://schemas.microsoft.com/office/drawing/2014/main" val="651142647"/>
                    </a:ext>
                  </a:extLst>
                </a:gridCol>
              </a:tblGrid>
              <a:tr h="586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Mes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Distrito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Dia_Semana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Turno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err="1">
                          <a:effectLst/>
                        </a:rPr>
                        <a:t>Tipo_Incidentes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50306937"/>
                  </a:ext>
                </a:extLst>
              </a:tr>
              <a:tr h="301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Diciembre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CALDERON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Lunes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00-06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70714205"/>
                  </a:ext>
                </a:extLst>
              </a:tr>
              <a:tr h="301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Diciembre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CALDERON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Lunes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06-12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37415019"/>
                  </a:ext>
                </a:extLst>
              </a:tr>
              <a:tr h="301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Diciembre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CALDERON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Lunes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12-18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22750731"/>
                  </a:ext>
                </a:extLst>
              </a:tr>
              <a:tr h="301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Diciembre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CALDERON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Lunes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18-00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31665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7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Escalas de cuantificación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329280"/>
          </a:xfrm>
        </p:spPr>
        <p:txBody>
          <a:bodyPr/>
          <a:lstStyle/>
          <a:p>
            <a:r>
              <a:rPr lang="es-EC" dirty="0" smtClean="0"/>
              <a:t>Rango de valores alto entre 0 y 1570.</a:t>
            </a:r>
          </a:p>
          <a:p>
            <a:r>
              <a:rPr lang="es-ES" dirty="0" smtClean="0"/>
              <a:t>Pocos valores </a:t>
            </a:r>
            <a:r>
              <a:rPr lang="es-ES" dirty="0"/>
              <a:t>de respuesta de la base del número de incidentes que se encuentran en la tercera parte más alta del rango </a:t>
            </a:r>
            <a:r>
              <a:rPr lang="es-ES" dirty="0" smtClean="0"/>
              <a:t>total.</a:t>
            </a:r>
          </a:p>
          <a:p>
            <a:r>
              <a:rPr lang="es-ES" dirty="0"/>
              <a:t>P</a:t>
            </a:r>
            <a:r>
              <a:rPr lang="es-ES" dirty="0" smtClean="0"/>
              <a:t>rioridad </a:t>
            </a:r>
            <a:r>
              <a:rPr lang="es-ES" dirty="0"/>
              <a:t>a los niveles más </a:t>
            </a:r>
            <a:r>
              <a:rPr lang="es-ES" dirty="0" smtClean="0"/>
              <a:t>bajos </a:t>
            </a:r>
            <a:r>
              <a:rPr lang="es-ES" dirty="0"/>
              <a:t>aplicando una escala exponencial a los datos ya </a:t>
            </a:r>
            <a:r>
              <a:rPr lang="es-ES" dirty="0" smtClean="0"/>
              <a:t>cuantificados.</a:t>
            </a:r>
            <a:endParaRPr lang="es-EC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7675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4032" y="5242593"/>
            <a:ext cx="10515600" cy="660901"/>
          </a:xfrm>
        </p:spPr>
        <p:txBody>
          <a:bodyPr/>
          <a:lstStyle/>
          <a:p>
            <a:pPr marL="0" indent="0" algn="ctr">
              <a:buNone/>
            </a:pPr>
            <a:r>
              <a:rPr lang="es-ES" b="1" dirty="0"/>
              <a:t>Figura 4. Ejemplo cuantificación y escalado a 64 niveles</a:t>
            </a:r>
            <a:endParaRPr lang="es-EC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286" y="946485"/>
            <a:ext cx="6893092" cy="392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5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Procesamiento de datos de entrada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Principalmente se </a:t>
            </a:r>
            <a:r>
              <a:rPr lang="es-EC" dirty="0"/>
              <a:t>transforman los </a:t>
            </a:r>
            <a:r>
              <a:rPr lang="es-EC" dirty="0" smtClean="0"/>
              <a:t>valores predictores </a:t>
            </a:r>
            <a:r>
              <a:rPr lang="es-EC" dirty="0"/>
              <a:t>a numéricos para el </a:t>
            </a:r>
            <a:r>
              <a:rPr lang="es-EC" dirty="0" smtClean="0"/>
              <a:t>procesamiento </a:t>
            </a:r>
            <a:r>
              <a:rPr lang="es-EC" dirty="0"/>
              <a:t>y el modelado SVM.</a:t>
            </a:r>
          </a:p>
          <a:p>
            <a:r>
              <a:rPr lang="es-EC" dirty="0" smtClean="0"/>
              <a:t>Los valores de respuesta del número de incidentes (entre 0 y 1570) se procesan de varias formas y se crean bases de datos para diferentes modelados SVM con el fin de tener el menor error posible: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C" dirty="0" smtClean="0"/>
              <a:t>Valores originales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248061"/>
              </p:ext>
            </p:extLst>
          </p:nvPr>
        </p:nvGraphicFramePr>
        <p:xfrm>
          <a:off x="3638550" y="4556857"/>
          <a:ext cx="4914900" cy="175504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33590">
                  <a:extLst>
                    <a:ext uri="{9D8B030D-6E8A-4147-A177-3AD203B41FA5}">
                      <a16:colId xmlns:a16="http://schemas.microsoft.com/office/drawing/2014/main" val="1999709635"/>
                    </a:ext>
                  </a:extLst>
                </a:gridCol>
                <a:gridCol w="796694">
                  <a:extLst>
                    <a:ext uri="{9D8B030D-6E8A-4147-A177-3AD203B41FA5}">
                      <a16:colId xmlns:a16="http://schemas.microsoft.com/office/drawing/2014/main" val="2471670573"/>
                    </a:ext>
                  </a:extLst>
                </a:gridCol>
                <a:gridCol w="1162595">
                  <a:extLst>
                    <a:ext uri="{9D8B030D-6E8A-4147-A177-3AD203B41FA5}">
                      <a16:colId xmlns:a16="http://schemas.microsoft.com/office/drawing/2014/main" val="564891689"/>
                    </a:ext>
                  </a:extLst>
                </a:gridCol>
                <a:gridCol w="836022">
                  <a:extLst>
                    <a:ext uri="{9D8B030D-6E8A-4147-A177-3AD203B41FA5}">
                      <a16:colId xmlns:a16="http://schemas.microsoft.com/office/drawing/2014/main" val="4157835579"/>
                    </a:ext>
                  </a:extLst>
                </a:gridCol>
                <a:gridCol w="1185999">
                  <a:extLst>
                    <a:ext uri="{9D8B030D-6E8A-4147-A177-3AD203B41FA5}">
                      <a16:colId xmlns:a16="http://schemas.microsoft.com/office/drawing/2014/main" val="4163312672"/>
                    </a:ext>
                  </a:extLst>
                </a:gridCol>
              </a:tblGrid>
              <a:tr h="59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Mes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Distrito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Dia_Semana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Turno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err="1">
                          <a:effectLst/>
                        </a:rPr>
                        <a:t>Num_Incidentes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82003849"/>
                  </a:ext>
                </a:extLst>
              </a:tr>
              <a:tr h="2895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19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58753784"/>
                  </a:ext>
                </a:extLst>
              </a:tr>
              <a:tr h="2895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55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19509442"/>
                  </a:ext>
                </a:extLst>
              </a:tr>
              <a:tr h="2895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81439293"/>
                  </a:ext>
                </a:extLst>
              </a:tr>
              <a:tr h="2895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52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48052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6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/>
          <a:lstStyle/>
          <a:p>
            <a:pPr marL="971550" lvl="1" indent="-514350">
              <a:buFont typeface="+mj-lt"/>
              <a:buAutoNum type="arabicPeriod" startAt="2"/>
            </a:pPr>
            <a:r>
              <a:rPr lang="es-EC" dirty="0"/>
              <a:t>Valores cuantificados </a:t>
            </a:r>
            <a:r>
              <a:rPr lang="es-EC" dirty="0" smtClean="0"/>
              <a:t>uniformemente</a:t>
            </a:r>
          </a:p>
          <a:p>
            <a:pPr marL="971550" lvl="1" indent="-514350">
              <a:buFont typeface="+mj-lt"/>
              <a:buAutoNum type="arabicPeriod" startAt="2"/>
            </a:pPr>
            <a:endParaRPr lang="es-EC" dirty="0" smtClean="0"/>
          </a:p>
          <a:p>
            <a:pPr marL="971550" lvl="1" indent="-514350">
              <a:buFont typeface="+mj-lt"/>
              <a:buAutoNum type="arabicPeriod" startAt="2"/>
            </a:pPr>
            <a:endParaRPr lang="es-EC" dirty="0"/>
          </a:p>
          <a:p>
            <a:pPr marL="971550" lvl="1" indent="-514350">
              <a:buFont typeface="+mj-lt"/>
              <a:buAutoNum type="arabicPeriod" startAt="2"/>
            </a:pPr>
            <a:endParaRPr lang="es-EC" dirty="0" smtClean="0"/>
          </a:p>
          <a:p>
            <a:pPr marL="971550" lvl="1" indent="-514350">
              <a:buFont typeface="+mj-lt"/>
              <a:buAutoNum type="arabicPeriod" startAt="2"/>
            </a:pPr>
            <a:endParaRPr lang="es-EC" dirty="0"/>
          </a:p>
          <a:p>
            <a:pPr marL="971550" lvl="1" indent="-514350">
              <a:buFont typeface="+mj-lt"/>
              <a:buAutoNum type="arabicPeriod" startAt="2"/>
            </a:pPr>
            <a:endParaRPr lang="es-EC" dirty="0" smtClean="0"/>
          </a:p>
          <a:p>
            <a:pPr marL="971550" lvl="1" indent="-514350">
              <a:buFont typeface="+mj-lt"/>
              <a:buAutoNum type="arabicPeriod" startAt="2"/>
            </a:pPr>
            <a:endParaRPr lang="es-EC" dirty="0"/>
          </a:p>
          <a:p>
            <a:pPr marL="971550" lvl="1" indent="-514350">
              <a:buFont typeface="+mj-lt"/>
              <a:buAutoNum type="arabicPeriod" startAt="2"/>
            </a:pPr>
            <a:r>
              <a:rPr lang="es-EC" dirty="0"/>
              <a:t>Valores cuantificados a escala </a:t>
            </a:r>
            <a:r>
              <a:rPr lang="es-EC" dirty="0" smtClean="0"/>
              <a:t>exponencial</a:t>
            </a:r>
          </a:p>
          <a:p>
            <a:pPr marL="971550" lvl="1" indent="-514350">
              <a:buFont typeface="+mj-lt"/>
              <a:buAutoNum type="arabicPeriod" startAt="2"/>
            </a:pPr>
            <a:endParaRPr lang="es-EC" dirty="0"/>
          </a:p>
          <a:p>
            <a:pPr marL="971550" lvl="1" indent="-514350">
              <a:buFont typeface="+mj-lt"/>
              <a:buAutoNum type="arabicPeriod" startAt="2"/>
            </a:pPr>
            <a:endParaRPr lang="es-EC" dirty="0" smtClean="0"/>
          </a:p>
          <a:p>
            <a:pPr marL="971550" lvl="1" indent="-514350">
              <a:buFont typeface="+mj-lt"/>
              <a:buAutoNum type="arabicPeriod" startAt="2"/>
            </a:pPr>
            <a:endParaRPr lang="es-EC" dirty="0"/>
          </a:p>
          <a:p>
            <a:pPr marL="971550" lvl="1" indent="-514350">
              <a:buFont typeface="+mj-lt"/>
              <a:buAutoNum type="arabicPeriod" startAt="2"/>
            </a:pPr>
            <a:endParaRPr lang="es-EC" dirty="0" smtClean="0"/>
          </a:p>
          <a:p>
            <a:pPr marL="971550" lvl="1" indent="-514350">
              <a:buFont typeface="+mj-lt"/>
              <a:buAutoNum type="arabicPeriod" startAt="2"/>
            </a:pPr>
            <a:endParaRPr lang="es-EC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792929"/>
              </p:ext>
            </p:extLst>
          </p:nvPr>
        </p:nvGraphicFramePr>
        <p:xfrm>
          <a:off x="3649979" y="1358678"/>
          <a:ext cx="4960617" cy="179600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42274">
                  <a:extLst>
                    <a:ext uri="{9D8B030D-6E8A-4147-A177-3AD203B41FA5}">
                      <a16:colId xmlns:a16="http://schemas.microsoft.com/office/drawing/2014/main" val="1095885476"/>
                    </a:ext>
                  </a:extLst>
                </a:gridCol>
                <a:gridCol w="841896">
                  <a:extLst>
                    <a:ext uri="{9D8B030D-6E8A-4147-A177-3AD203B41FA5}">
                      <a16:colId xmlns:a16="http://schemas.microsoft.com/office/drawing/2014/main" val="3829003556"/>
                    </a:ext>
                  </a:extLst>
                </a:gridCol>
                <a:gridCol w="1123405">
                  <a:extLst>
                    <a:ext uri="{9D8B030D-6E8A-4147-A177-3AD203B41FA5}">
                      <a16:colId xmlns:a16="http://schemas.microsoft.com/office/drawing/2014/main" val="1170591534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3390983919"/>
                    </a:ext>
                  </a:extLst>
                </a:gridCol>
                <a:gridCol w="1217019">
                  <a:extLst>
                    <a:ext uri="{9D8B030D-6E8A-4147-A177-3AD203B41FA5}">
                      <a16:colId xmlns:a16="http://schemas.microsoft.com/office/drawing/2014/main" val="2373640528"/>
                    </a:ext>
                  </a:extLst>
                </a:gridCol>
              </a:tblGrid>
              <a:tr h="610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Mes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Distrito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Dia_Semana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Turno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err="1">
                          <a:effectLst/>
                        </a:rPr>
                        <a:t>Num_Incidentes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05816075"/>
                  </a:ext>
                </a:extLst>
              </a:tr>
              <a:tr h="2962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94163487"/>
                  </a:ext>
                </a:extLst>
              </a:tr>
              <a:tr h="2962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23380477"/>
                  </a:ext>
                </a:extLst>
              </a:tr>
              <a:tr h="2962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76101463"/>
                  </a:ext>
                </a:extLst>
              </a:tr>
              <a:tr h="2962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96671446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614985"/>
              </p:ext>
            </p:extLst>
          </p:nvPr>
        </p:nvGraphicFramePr>
        <p:xfrm>
          <a:off x="3615688" y="4085549"/>
          <a:ext cx="5029198" cy="181886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55301">
                  <a:extLst>
                    <a:ext uri="{9D8B030D-6E8A-4147-A177-3AD203B41FA5}">
                      <a16:colId xmlns:a16="http://schemas.microsoft.com/office/drawing/2014/main" val="2340040854"/>
                    </a:ext>
                  </a:extLst>
                </a:gridCol>
                <a:gridCol w="910510">
                  <a:extLst>
                    <a:ext uri="{9D8B030D-6E8A-4147-A177-3AD203B41FA5}">
                      <a16:colId xmlns:a16="http://schemas.microsoft.com/office/drawing/2014/main" val="2737366473"/>
                    </a:ext>
                  </a:extLst>
                </a:gridCol>
                <a:gridCol w="1123406">
                  <a:extLst>
                    <a:ext uri="{9D8B030D-6E8A-4147-A177-3AD203B41FA5}">
                      <a16:colId xmlns:a16="http://schemas.microsoft.com/office/drawing/2014/main" val="4000472150"/>
                    </a:ext>
                  </a:extLst>
                </a:gridCol>
                <a:gridCol w="849086">
                  <a:extLst>
                    <a:ext uri="{9D8B030D-6E8A-4147-A177-3AD203B41FA5}">
                      <a16:colId xmlns:a16="http://schemas.microsoft.com/office/drawing/2014/main" val="1756562175"/>
                    </a:ext>
                  </a:extLst>
                </a:gridCol>
                <a:gridCol w="1190895">
                  <a:extLst>
                    <a:ext uri="{9D8B030D-6E8A-4147-A177-3AD203B41FA5}">
                      <a16:colId xmlns:a16="http://schemas.microsoft.com/office/drawing/2014/main" val="3200969816"/>
                    </a:ext>
                  </a:extLst>
                </a:gridCol>
              </a:tblGrid>
              <a:tr h="618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Mes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Distrito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err="1">
                          <a:effectLst/>
                        </a:rPr>
                        <a:t>Dia_Semana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Turno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Num_Incidentes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46716514"/>
                  </a:ext>
                </a:extLst>
              </a:tr>
              <a:tr h="30003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32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30644878"/>
                  </a:ext>
                </a:extLst>
              </a:tr>
              <a:tr h="30003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40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33430381"/>
                  </a:ext>
                </a:extLst>
              </a:tr>
              <a:tr h="30003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01130"/>
                  </a:ext>
                </a:extLst>
              </a:tr>
              <a:tr h="30003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1169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55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Servicio Integrado de Seguridad (ECU 911)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Responde a las emergencia a través de: línea de emergencia 911, </a:t>
            </a:r>
            <a:r>
              <a:rPr lang="es-EC" dirty="0" err="1" smtClean="0"/>
              <a:t>videovigilancia</a:t>
            </a:r>
            <a:r>
              <a:rPr lang="es-EC" dirty="0" smtClean="0"/>
              <a:t>, botones de auxilio y alarmas comunitarias.</a:t>
            </a:r>
          </a:p>
          <a:p>
            <a:r>
              <a:rPr lang="es-EC" dirty="0" smtClean="0"/>
              <a:t>Participan los organismos: Policía Nacional, Ministerio de Defensa Nacional, Cuerpo de Bomberos, Cruz Roja Ecuatoriana, Ministerio de Salud Pública, Instituto Ecuatoriano de Seguridad Social y Secretaría Nacional de Gestión de Riesgos.</a:t>
            </a:r>
          </a:p>
          <a:p>
            <a:r>
              <a:rPr lang="es-EC" dirty="0" smtClean="0"/>
              <a:t>Atiende aproximadamente 1300 llamadas de emergencia diarias.</a:t>
            </a:r>
          </a:p>
          <a:p>
            <a:r>
              <a:rPr lang="es-EC" dirty="0" smtClean="0"/>
              <a:t>No siempre tiene los recursos necesarios.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324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/>
          <a:lstStyle/>
          <a:p>
            <a:pPr marL="971550" lvl="1" indent="-514350">
              <a:buFont typeface="+mj-lt"/>
              <a:buAutoNum type="arabicPeriod" startAt="4"/>
            </a:pPr>
            <a:r>
              <a:rPr lang="es-EC" dirty="0"/>
              <a:t>Valores cuantificados uniformemente y codificación </a:t>
            </a:r>
            <a:r>
              <a:rPr lang="es-EC" dirty="0" smtClean="0"/>
              <a:t>binaria</a:t>
            </a:r>
          </a:p>
          <a:p>
            <a:pPr marL="971550" lvl="1" indent="-514350">
              <a:buFont typeface="+mj-lt"/>
              <a:buAutoNum type="arabicPeriod" startAt="4"/>
            </a:pPr>
            <a:endParaRPr lang="es-EC" dirty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  <a:p>
            <a:endParaRPr lang="es-EC" dirty="0"/>
          </a:p>
          <a:p>
            <a:r>
              <a:rPr lang="es-EC" dirty="0"/>
              <a:t>Los valores de respuesta del </a:t>
            </a:r>
            <a:r>
              <a:rPr lang="es-EC" dirty="0" smtClean="0"/>
              <a:t>tipo </a:t>
            </a:r>
            <a:r>
              <a:rPr lang="es-EC" dirty="0"/>
              <a:t>de </a:t>
            </a:r>
            <a:r>
              <a:rPr lang="es-EC" dirty="0" smtClean="0"/>
              <a:t>incidentes son los numéricos originales y con codificación binaria (entre 0 y 7) de acuerdo a la tabla:</a:t>
            </a:r>
          </a:p>
          <a:p>
            <a:endParaRPr lang="es-EC" dirty="0" smtClean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32748"/>
              </p:ext>
            </p:extLst>
          </p:nvPr>
        </p:nvGraphicFramePr>
        <p:xfrm>
          <a:off x="3087235" y="1316877"/>
          <a:ext cx="6017530" cy="181821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51983">
                  <a:extLst>
                    <a:ext uri="{9D8B030D-6E8A-4147-A177-3AD203B41FA5}">
                      <a16:colId xmlns:a16="http://schemas.microsoft.com/office/drawing/2014/main" val="2641649392"/>
                    </a:ext>
                  </a:extLst>
                </a:gridCol>
                <a:gridCol w="784588">
                  <a:extLst>
                    <a:ext uri="{9D8B030D-6E8A-4147-A177-3AD203B41FA5}">
                      <a16:colId xmlns:a16="http://schemas.microsoft.com/office/drawing/2014/main" val="3103946507"/>
                    </a:ext>
                  </a:extLst>
                </a:gridCol>
                <a:gridCol w="953588">
                  <a:extLst>
                    <a:ext uri="{9D8B030D-6E8A-4147-A177-3AD203B41FA5}">
                      <a16:colId xmlns:a16="http://schemas.microsoft.com/office/drawing/2014/main" val="121863216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21469895"/>
                    </a:ext>
                  </a:extLst>
                </a:gridCol>
                <a:gridCol w="415565">
                  <a:extLst>
                    <a:ext uri="{9D8B030D-6E8A-4147-A177-3AD203B41FA5}">
                      <a16:colId xmlns:a16="http://schemas.microsoft.com/office/drawing/2014/main" val="2879768255"/>
                    </a:ext>
                  </a:extLst>
                </a:gridCol>
                <a:gridCol w="415616">
                  <a:extLst>
                    <a:ext uri="{9D8B030D-6E8A-4147-A177-3AD203B41FA5}">
                      <a16:colId xmlns:a16="http://schemas.microsoft.com/office/drawing/2014/main" val="3813361013"/>
                    </a:ext>
                  </a:extLst>
                </a:gridCol>
                <a:gridCol w="416358">
                  <a:extLst>
                    <a:ext uri="{9D8B030D-6E8A-4147-A177-3AD203B41FA5}">
                      <a16:colId xmlns:a16="http://schemas.microsoft.com/office/drawing/2014/main" val="4173557989"/>
                    </a:ext>
                  </a:extLst>
                </a:gridCol>
                <a:gridCol w="416358">
                  <a:extLst>
                    <a:ext uri="{9D8B030D-6E8A-4147-A177-3AD203B41FA5}">
                      <a16:colId xmlns:a16="http://schemas.microsoft.com/office/drawing/2014/main" val="814205799"/>
                    </a:ext>
                  </a:extLst>
                </a:gridCol>
                <a:gridCol w="416358">
                  <a:extLst>
                    <a:ext uri="{9D8B030D-6E8A-4147-A177-3AD203B41FA5}">
                      <a16:colId xmlns:a16="http://schemas.microsoft.com/office/drawing/2014/main" val="3877766401"/>
                    </a:ext>
                  </a:extLst>
                </a:gridCol>
                <a:gridCol w="416358">
                  <a:extLst>
                    <a:ext uri="{9D8B030D-6E8A-4147-A177-3AD203B41FA5}">
                      <a16:colId xmlns:a16="http://schemas.microsoft.com/office/drawing/2014/main" val="1789617514"/>
                    </a:ext>
                  </a:extLst>
                </a:gridCol>
                <a:gridCol w="416358">
                  <a:extLst>
                    <a:ext uri="{9D8B030D-6E8A-4147-A177-3AD203B41FA5}">
                      <a16:colId xmlns:a16="http://schemas.microsoft.com/office/drawing/2014/main" val="107753987"/>
                    </a:ext>
                  </a:extLst>
                </a:gridCol>
              </a:tblGrid>
              <a:tr h="3636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Mes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Distrito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Dia_Semana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Turno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Num_Incidentes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472691"/>
                  </a:ext>
                </a:extLst>
              </a:tr>
              <a:tr h="3636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72295804"/>
                  </a:ext>
                </a:extLst>
              </a:tr>
              <a:tr h="3636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0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0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0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33342194"/>
                  </a:ext>
                </a:extLst>
              </a:tr>
              <a:tr h="3636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99222315"/>
                  </a:ext>
                </a:extLst>
              </a:tr>
              <a:tr h="3636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0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36384622"/>
                  </a:ext>
                </a:extLst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367330"/>
              </p:ext>
            </p:extLst>
          </p:nvPr>
        </p:nvGraphicFramePr>
        <p:xfrm>
          <a:off x="4363452" y="4617988"/>
          <a:ext cx="3192379" cy="199135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53584">
                  <a:extLst>
                    <a:ext uri="{9D8B030D-6E8A-4147-A177-3AD203B41FA5}">
                      <a16:colId xmlns:a16="http://schemas.microsoft.com/office/drawing/2014/main" val="1592656347"/>
                    </a:ext>
                  </a:extLst>
                </a:gridCol>
                <a:gridCol w="1538795">
                  <a:extLst>
                    <a:ext uri="{9D8B030D-6E8A-4147-A177-3AD203B41FA5}">
                      <a16:colId xmlns:a16="http://schemas.microsoft.com/office/drawing/2014/main" val="1603368785"/>
                    </a:ext>
                  </a:extLst>
                </a:gridCol>
              </a:tblGrid>
              <a:tr h="221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Tipo de Incidente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Código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15126621"/>
                  </a:ext>
                </a:extLst>
              </a:tr>
              <a:tr h="221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Gestión de siniestros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89430157"/>
                  </a:ext>
                </a:extLst>
              </a:tr>
              <a:tr h="221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Gestión de riesgos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17241939"/>
                  </a:ext>
                </a:extLst>
              </a:tr>
              <a:tr h="221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Gestión militar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09997116"/>
                  </a:ext>
                </a:extLst>
              </a:tr>
              <a:tr h="221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Seguridad ciudadana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72547046"/>
                  </a:ext>
                </a:extLst>
              </a:tr>
              <a:tr h="221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Servicio sanitario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2821553"/>
                  </a:ext>
                </a:extLst>
              </a:tr>
              <a:tr h="221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Servicios municipales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82461524"/>
                  </a:ext>
                </a:extLst>
              </a:tr>
              <a:tr h="221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Tránsito y movilidad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7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42779118"/>
                  </a:ext>
                </a:extLst>
              </a:tr>
              <a:tr h="221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No hay incidentes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0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60796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90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6116" y="27233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C" sz="6000" dirty="0" smtClean="0"/>
              <a:t>Resultados</a:t>
            </a:r>
            <a:endParaRPr lang="es-EC" sz="6000" dirty="0"/>
          </a:p>
        </p:txBody>
      </p:sp>
    </p:spTree>
    <p:extLst>
      <p:ext uri="{BB962C8B-B14F-4D97-AF65-F5344CB8AC3E}">
        <p14:creationId xmlns:p14="http://schemas.microsoft.com/office/powerpoint/2010/main" val="36080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Evaluación empírica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</a:t>
            </a:r>
            <a:r>
              <a:rPr lang="es-ES" dirty="0" smtClean="0"/>
              <a:t>s </a:t>
            </a:r>
            <a:r>
              <a:rPr lang="es-ES" dirty="0"/>
              <a:t>necesario aplicar funciones </a:t>
            </a:r>
            <a:r>
              <a:rPr lang="es-ES" dirty="0" err="1"/>
              <a:t>kernel</a:t>
            </a:r>
            <a:r>
              <a:rPr lang="es-ES" dirty="0"/>
              <a:t> </a:t>
            </a:r>
            <a:r>
              <a:rPr lang="es-ES" dirty="0" smtClean="0"/>
              <a:t>por no poder </a:t>
            </a:r>
            <a:r>
              <a:rPr lang="es-ES" dirty="0"/>
              <a:t>hacer una interpolación lineal de los valores de </a:t>
            </a:r>
            <a:r>
              <a:rPr lang="es-ES" dirty="0" smtClean="0"/>
              <a:t>respuesta.</a:t>
            </a:r>
          </a:p>
          <a:p>
            <a:r>
              <a:rPr lang="es-ES" dirty="0" smtClean="0"/>
              <a:t>Se evalúa con las tres funciones </a:t>
            </a:r>
            <a:r>
              <a:rPr lang="es-ES" dirty="0" err="1" smtClean="0"/>
              <a:t>kernel</a:t>
            </a:r>
            <a:r>
              <a:rPr lang="es-ES" dirty="0" smtClean="0"/>
              <a:t>: Lineal, gaussiana y polinómica.</a:t>
            </a:r>
          </a:p>
          <a:p>
            <a:r>
              <a:rPr lang="es-ES" dirty="0" smtClean="0"/>
              <a:t>Rango de </a:t>
            </a:r>
            <a:r>
              <a:rPr lang="es-ES" dirty="0" err="1" smtClean="0"/>
              <a:t>hiperparámentros</a:t>
            </a:r>
            <a:r>
              <a:rPr lang="es-ES" dirty="0" smtClean="0"/>
              <a:t> para la evaluación:</a:t>
            </a:r>
          </a:p>
          <a:p>
            <a:pPr lvl="1"/>
            <a:r>
              <a:rPr lang="es-ES" dirty="0" err="1"/>
              <a:t>Gaussino</a:t>
            </a:r>
            <a:r>
              <a:rPr lang="es-ES" dirty="0"/>
              <a:t>: </a:t>
            </a:r>
            <a:r>
              <a:rPr lang="es-ES" i="1" dirty="0"/>
              <a:t>C</a:t>
            </a:r>
            <a:r>
              <a:rPr lang="es-ES" dirty="0"/>
              <a:t> </a:t>
            </a:r>
            <a:r>
              <a:rPr lang="es-ES" dirty="0" smtClean="0"/>
              <a:t>= </a:t>
            </a:r>
            <a:r>
              <a:rPr lang="es-ES" dirty="0"/>
              <a:t>2</a:t>
            </a:r>
            <a:r>
              <a:rPr lang="es-ES" baseline="30000" dirty="0"/>
              <a:t>-1</a:t>
            </a:r>
            <a:r>
              <a:rPr lang="es-ES" dirty="0"/>
              <a:t>, 2</a:t>
            </a:r>
            <a:r>
              <a:rPr lang="es-ES" baseline="30000" dirty="0"/>
              <a:t>1</a:t>
            </a:r>
            <a:r>
              <a:rPr lang="es-ES" dirty="0"/>
              <a:t>, 2</a:t>
            </a:r>
            <a:r>
              <a:rPr lang="es-ES" baseline="30000" dirty="0"/>
              <a:t>3</a:t>
            </a:r>
            <a:r>
              <a:rPr lang="es-ES" dirty="0"/>
              <a:t>, 2</a:t>
            </a:r>
            <a:r>
              <a:rPr lang="es-ES" baseline="30000" dirty="0"/>
              <a:t>5</a:t>
            </a:r>
            <a:r>
              <a:rPr lang="es-ES" dirty="0"/>
              <a:t>, 2</a:t>
            </a:r>
            <a:r>
              <a:rPr lang="es-ES" baseline="30000" dirty="0"/>
              <a:t>7</a:t>
            </a:r>
            <a:r>
              <a:rPr lang="es-ES" dirty="0"/>
              <a:t>, 2</a:t>
            </a:r>
            <a:r>
              <a:rPr lang="es-ES" baseline="30000" dirty="0"/>
              <a:t>9</a:t>
            </a:r>
            <a:r>
              <a:rPr lang="es-ES" dirty="0"/>
              <a:t>, </a:t>
            </a:r>
            <a:r>
              <a:rPr lang="es-ES" i="1" dirty="0"/>
              <a:t>σ</a:t>
            </a:r>
            <a:r>
              <a:rPr lang="es-ES" dirty="0"/>
              <a:t> = 2</a:t>
            </a:r>
            <a:r>
              <a:rPr lang="es-ES" baseline="30000" dirty="0"/>
              <a:t>-9</a:t>
            </a:r>
            <a:r>
              <a:rPr lang="es-ES" dirty="0"/>
              <a:t>, 2</a:t>
            </a:r>
            <a:r>
              <a:rPr lang="es-ES" baseline="30000" dirty="0"/>
              <a:t>-7</a:t>
            </a:r>
            <a:r>
              <a:rPr lang="es-ES" dirty="0"/>
              <a:t>, 2</a:t>
            </a:r>
            <a:r>
              <a:rPr lang="es-ES" baseline="30000" dirty="0"/>
              <a:t>-5</a:t>
            </a:r>
            <a:r>
              <a:rPr lang="es-ES" dirty="0"/>
              <a:t>, 2</a:t>
            </a:r>
            <a:r>
              <a:rPr lang="es-ES" baseline="30000" dirty="0"/>
              <a:t>-3</a:t>
            </a:r>
            <a:r>
              <a:rPr lang="es-ES" dirty="0"/>
              <a:t>, 2</a:t>
            </a:r>
            <a:r>
              <a:rPr lang="es-ES" baseline="30000" dirty="0"/>
              <a:t>-1</a:t>
            </a:r>
            <a:r>
              <a:rPr lang="es-ES" dirty="0"/>
              <a:t>, 2</a:t>
            </a:r>
            <a:r>
              <a:rPr lang="es-ES" baseline="30000" dirty="0"/>
              <a:t>1</a:t>
            </a:r>
            <a:r>
              <a:rPr lang="es-ES" dirty="0"/>
              <a:t> y </a:t>
            </a:r>
            <a:r>
              <a:rPr lang="es-ES" i="1" dirty="0"/>
              <a:t>ϵ</a:t>
            </a:r>
            <a:r>
              <a:rPr lang="es-ES" dirty="0"/>
              <a:t> = 2</a:t>
            </a:r>
            <a:r>
              <a:rPr lang="es-ES" baseline="30000" dirty="0"/>
              <a:t>-5</a:t>
            </a:r>
            <a:r>
              <a:rPr lang="es-ES" dirty="0"/>
              <a:t>, 2</a:t>
            </a:r>
            <a:r>
              <a:rPr lang="es-ES" baseline="30000" dirty="0"/>
              <a:t>-3</a:t>
            </a:r>
            <a:r>
              <a:rPr lang="es-ES" dirty="0"/>
              <a:t>, 2</a:t>
            </a:r>
            <a:r>
              <a:rPr lang="es-ES" baseline="30000" dirty="0"/>
              <a:t>-1</a:t>
            </a:r>
            <a:r>
              <a:rPr lang="es-ES" dirty="0"/>
              <a:t>, 2</a:t>
            </a:r>
            <a:r>
              <a:rPr lang="es-ES" baseline="30000" dirty="0"/>
              <a:t>1</a:t>
            </a:r>
            <a:r>
              <a:rPr lang="es-ES" dirty="0"/>
              <a:t>, 2</a:t>
            </a:r>
            <a:r>
              <a:rPr lang="es-ES" baseline="30000" dirty="0"/>
              <a:t>3</a:t>
            </a:r>
            <a:r>
              <a:rPr lang="es-ES" dirty="0"/>
              <a:t>, 2</a:t>
            </a:r>
            <a:r>
              <a:rPr lang="es-ES" baseline="30000" dirty="0"/>
              <a:t>5</a:t>
            </a:r>
            <a:endParaRPr lang="es-ES" dirty="0" smtClean="0"/>
          </a:p>
          <a:p>
            <a:pPr lvl="1"/>
            <a:r>
              <a:rPr lang="es-EC" dirty="0"/>
              <a:t>Polinómico: </a:t>
            </a:r>
            <a:r>
              <a:rPr lang="es-ES" i="1" dirty="0"/>
              <a:t>C</a:t>
            </a:r>
            <a:r>
              <a:rPr lang="es-ES" dirty="0"/>
              <a:t> = 2</a:t>
            </a:r>
            <a:r>
              <a:rPr lang="es-ES" baseline="30000" dirty="0"/>
              <a:t>-1</a:t>
            </a:r>
            <a:r>
              <a:rPr lang="es-ES" dirty="0"/>
              <a:t>, 2</a:t>
            </a:r>
            <a:r>
              <a:rPr lang="es-ES" baseline="30000" dirty="0"/>
              <a:t>1</a:t>
            </a:r>
            <a:r>
              <a:rPr lang="es-ES" dirty="0"/>
              <a:t>, 2</a:t>
            </a:r>
            <a:r>
              <a:rPr lang="es-ES" baseline="30000" dirty="0"/>
              <a:t>3</a:t>
            </a:r>
            <a:r>
              <a:rPr lang="es-ES" dirty="0"/>
              <a:t>, 2</a:t>
            </a:r>
            <a:r>
              <a:rPr lang="es-ES" baseline="30000" dirty="0"/>
              <a:t>5</a:t>
            </a:r>
            <a:r>
              <a:rPr lang="es-ES" dirty="0"/>
              <a:t>, 2</a:t>
            </a:r>
            <a:r>
              <a:rPr lang="es-ES" baseline="30000" dirty="0"/>
              <a:t>7</a:t>
            </a:r>
            <a:r>
              <a:rPr lang="es-ES" dirty="0"/>
              <a:t>, 2</a:t>
            </a:r>
            <a:r>
              <a:rPr lang="es-ES" baseline="30000" dirty="0"/>
              <a:t>9</a:t>
            </a:r>
            <a:r>
              <a:rPr lang="es-ES" dirty="0"/>
              <a:t>, </a:t>
            </a:r>
            <a:r>
              <a:rPr lang="es-ES" i="1" dirty="0"/>
              <a:t>Grado = </a:t>
            </a:r>
            <a:r>
              <a:rPr lang="es-ES" dirty="0"/>
              <a:t>2</a:t>
            </a:r>
            <a:r>
              <a:rPr lang="es-ES" baseline="30000" dirty="0"/>
              <a:t>1</a:t>
            </a:r>
            <a:r>
              <a:rPr lang="es-ES" dirty="0"/>
              <a:t>, 2</a:t>
            </a:r>
            <a:r>
              <a:rPr lang="es-ES" baseline="30000" dirty="0"/>
              <a:t>3</a:t>
            </a:r>
            <a:r>
              <a:rPr lang="es-ES" dirty="0"/>
              <a:t> y </a:t>
            </a:r>
            <a:r>
              <a:rPr lang="es-ES" i="1" dirty="0"/>
              <a:t>ϵ</a:t>
            </a:r>
            <a:r>
              <a:rPr lang="es-ES" dirty="0"/>
              <a:t> = 2</a:t>
            </a:r>
            <a:r>
              <a:rPr lang="es-ES" baseline="30000" dirty="0"/>
              <a:t>-5</a:t>
            </a:r>
            <a:r>
              <a:rPr lang="es-ES" dirty="0"/>
              <a:t>, 2</a:t>
            </a:r>
            <a:r>
              <a:rPr lang="es-ES" baseline="30000" dirty="0"/>
              <a:t>-3</a:t>
            </a:r>
            <a:r>
              <a:rPr lang="es-ES" dirty="0"/>
              <a:t>, 2</a:t>
            </a:r>
            <a:r>
              <a:rPr lang="es-ES" baseline="30000" dirty="0"/>
              <a:t>-1</a:t>
            </a:r>
            <a:r>
              <a:rPr lang="es-ES" dirty="0"/>
              <a:t>, 2</a:t>
            </a:r>
            <a:r>
              <a:rPr lang="es-ES" baseline="30000" dirty="0"/>
              <a:t>1</a:t>
            </a:r>
            <a:r>
              <a:rPr lang="es-ES" dirty="0"/>
              <a:t>, 2</a:t>
            </a:r>
            <a:r>
              <a:rPr lang="es-ES" baseline="30000" dirty="0"/>
              <a:t>3</a:t>
            </a:r>
            <a:r>
              <a:rPr lang="es-ES" dirty="0"/>
              <a:t>, 2</a:t>
            </a:r>
            <a:r>
              <a:rPr lang="es-ES" baseline="30000" dirty="0"/>
              <a:t>5</a:t>
            </a:r>
            <a:endParaRPr lang="es-EC" dirty="0" smtClean="0"/>
          </a:p>
          <a:p>
            <a:pPr lvl="1"/>
            <a:r>
              <a:rPr lang="es-ES" dirty="0" smtClean="0"/>
              <a:t>Lineal: </a:t>
            </a:r>
            <a:r>
              <a:rPr lang="es-ES" i="1" dirty="0"/>
              <a:t>C</a:t>
            </a:r>
            <a:r>
              <a:rPr lang="es-ES" dirty="0"/>
              <a:t> = 2</a:t>
            </a:r>
            <a:r>
              <a:rPr lang="es-ES" baseline="30000" dirty="0"/>
              <a:t>-1</a:t>
            </a:r>
            <a:r>
              <a:rPr lang="es-ES" dirty="0"/>
              <a:t>, 2</a:t>
            </a:r>
            <a:r>
              <a:rPr lang="es-ES" baseline="30000" dirty="0"/>
              <a:t>1</a:t>
            </a:r>
            <a:r>
              <a:rPr lang="es-ES" dirty="0"/>
              <a:t>, 2</a:t>
            </a:r>
            <a:r>
              <a:rPr lang="es-ES" baseline="30000" dirty="0"/>
              <a:t>3</a:t>
            </a:r>
            <a:r>
              <a:rPr lang="es-ES" dirty="0"/>
              <a:t>, 2</a:t>
            </a:r>
            <a:r>
              <a:rPr lang="es-ES" baseline="30000" dirty="0"/>
              <a:t>5</a:t>
            </a:r>
            <a:r>
              <a:rPr lang="es-ES" dirty="0"/>
              <a:t>, 2</a:t>
            </a:r>
            <a:r>
              <a:rPr lang="es-ES" baseline="30000" dirty="0"/>
              <a:t>7</a:t>
            </a:r>
            <a:r>
              <a:rPr lang="es-ES" dirty="0"/>
              <a:t>, </a:t>
            </a:r>
            <a:r>
              <a:rPr lang="es-ES" dirty="0" smtClean="0"/>
              <a:t>2</a:t>
            </a:r>
            <a:r>
              <a:rPr lang="es-ES" baseline="30000" dirty="0" smtClean="0"/>
              <a:t>9</a:t>
            </a:r>
            <a:r>
              <a:rPr lang="es-ES" dirty="0" smtClean="0"/>
              <a:t> y </a:t>
            </a:r>
            <a:r>
              <a:rPr lang="es-ES" i="1" dirty="0"/>
              <a:t>ϵ</a:t>
            </a:r>
            <a:r>
              <a:rPr lang="es-ES" dirty="0"/>
              <a:t> = 2</a:t>
            </a:r>
            <a:r>
              <a:rPr lang="es-ES" baseline="30000" dirty="0"/>
              <a:t>-5</a:t>
            </a:r>
            <a:r>
              <a:rPr lang="es-ES" dirty="0"/>
              <a:t>, 2</a:t>
            </a:r>
            <a:r>
              <a:rPr lang="es-ES" baseline="30000" dirty="0"/>
              <a:t>-3</a:t>
            </a:r>
            <a:r>
              <a:rPr lang="es-ES" dirty="0"/>
              <a:t>, 2</a:t>
            </a:r>
            <a:r>
              <a:rPr lang="es-ES" baseline="30000" dirty="0"/>
              <a:t>-1</a:t>
            </a:r>
            <a:r>
              <a:rPr lang="es-ES" dirty="0"/>
              <a:t>, 2</a:t>
            </a:r>
            <a:r>
              <a:rPr lang="es-ES" baseline="30000" dirty="0"/>
              <a:t>1</a:t>
            </a:r>
            <a:r>
              <a:rPr lang="es-ES" dirty="0"/>
              <a:t>, 2</a:t>
            </a:r>
            <a:r>
              <a:rPr lang="es-ES" baseline="30000" dirty="0"/>
              <a:t>3</a:t>
            </a:r>
            <a:r>
              <a:rPr lang="es-ES" dirty="0"/>
              <a:t>, 2</a:t>
            </a:r>
            <a:r>
              <a:rPr lang="es-ES" baseline="30000" dirty="0"/>
              <a:t>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44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Procesamiento de datos de salida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La función </a:t>
            </a:r>
            <a:r>
              <a:rPr lang="es-EC" i="1" dirty="0" err="1" smtClean="0"/>
              <a:t>predict</a:t>
            </a:r>
            <a:r>
              <a:rPr lang="es-EC" dirty="0" smtClean="0"/>
              <a:t> devuelve resultados en el formato de los datos de entrada.</a:t>
            </a:r>
          </a:p>
          <a:p>
            <a:r>
              <a:rPr lang="es-EC" dirty="0" smtClean="0"/>
              <a:t>Es necesario procesar los datos de salida para </a:t>
            </a:r>
            <a:r>
              <a:rPr lang="es-EC" dirty="0" err="1" smtClean="0"/>
              <a:t>reescalar</a:t>
            </a:r>
            <a:r>
              <a:rPr lang="es-EC" dirty="0" smtClean="0"/>
              <a:t> a niveles de respuesta originales (0 a 1570).</a:t>
            </a:r>
          </a:p>
        </p:txBody>
      </p:sp>
    </p:spTree>
    <p:extLst>
      <p:ext uri="{BB962C8B-B14F-4D97-AF65-F5344CB8AC3E}">
        <p14:creationId xmlns:p14="http://schemas.microsoft.com/office/powerpoint/2010/main" val="15153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Parámetros de evaluación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EC" dirty="0"/>
                  <a:t>Cálculo del MAE: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i="1">
                          <a:latin typeface="Cambria Math" panose="02040503050406030204" pitchFamily="18" charset="0"/>
                        </a:rPr>
                        <m:t>𝑀𝐴𝐸</m:t>
                      </m:r>
                      <m:r>
                        <a:rPr lang="es-EC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C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C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s-EC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EC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EC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EC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C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C" i="1">
                                      <a:latin typeface="Cambria Math" panose="02040503050406030204" pitchFamily="18" charset="0"/>
                                    </a:rPr>
                                    <m:t>𝑉𝑝</m:t>
                                  </m:r>
                                </m:e>
                                <m:sub>
                                  <m:r>
                                    <a:rPr lang="es-EC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EC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C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C" i="1">
                                      <a:latin typeface="Cambria Math" panose="02040503050406030204" pitchFamily="18" charset="0"/>
                                    </a:rPr>
                                    <m:t>𝑉𝑟</m:t>
                                  </m:r>
                                </m:e>
                                <m:sub>
                                  <m:r>
                                    <a:rPr lang="es-EC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s-EC" dirty="0"/>
              </a:p>
              <a:p>
                <a:pPr marL="0" indent="0">
                  <a:buNone/>
                </a:pPr>
                <a:r>
                  <a:rPr lang="es-EC" dirty="0"/>
                  <a:t>   Siendo </a:t>
                </a:r>
                <a:r>
                  <a:rPr lang="es-EC" i="1" dirty="0" err="1"/>
                  <a:t>Vp</a:t>
                </a:r>
                <a:r>
                  <a:rPr lang="es-EC" dirty="0"/>
                  <a:t> el valor predicho, </a:t>
                </a:r>
                <a:r>
                  <a:rPr lang="es-EC" i="1" dirty="0" err="1"/>
                  <a:t>Vr</a:t>
                </a:r>
                <a:r>
                  <a:rPr lang="es-EC" dirty="0"/>
                  <a:t> el valor real y </a:t>
                </a:r>
                <a:r>
                  <a:rPr lang="es-EC" i="1" dirty="0"/>
                  <a:t>n</a:t>
                </a:r>
                <a:r>
                  <a:rPr lang="es-EC" dirty="0"/>
                  <a:t> el número de muestras.</a:t>
                </a:r>
              </a:p>
              <a:p>
                <a:r>
                  <a:rPr lang="es-EC" dirty="0" smtClean="0"/>
                  <a:t>Error </a:t>
                </a:r>
                <a:r>
                  <a:rPr lang="es-EC" dirty="0" err="1" smtClean="0"/>
                  <a:t>realtivo</a:t>
                </a:r>
                <a:r>
                  <a:rPr lang="es-EC" dirty="0" smtClean="0"/>
                  <a:t> medio: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C" i="1">
                          <a:latin typeface="Cambria Math" panose="02040503050406030204" pitchFamily="18" charset="0"/>
                        </a:rPr>
                        <m:t>𝐸𝑟𝑟𝑜𝑟𝑅𝑒𝑙𝑎𝑡𝑖𝑣𝑜𝑀𝑒𝑑𝑖𝑜</m:t>
                      </m:r>
                      <m:r>
                        <a:rPr lang="es-EC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C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i="1">
                              <a:latin typeface="Cambria Math" panose="02040503050406030204" pitchFamily="18" charset="0"/>
                            </a:rPr>
                            <m:t>𝑉𝑝</m:t>
                          </m:r>
                          <m:r>
                            <a:rPr lang="es-EC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C" i="1">
                              <a:latin typeface="Cambria Math" panose="02040503050406030204" pitchFamily="18" charset="0"/>
                            </a:rPr>
                            <m:t>𝑉𝑟</m:t>
                          </m:r>
                        </m:num>
                        <m:den>
                          <m:r>
                            <a:rPr lang="es-EC" i="1">
                              <a:latin typeface="Cambria Math" panose="02040503050406030204" pitchFamily="18" charset="0"/>
                            </a:rPr>
                            <m:t>𝑉𝑟𝑚</m:t>
                          </m:r>
                        </m:den>
                      </m:f>
                    </m:oMath>
                  </m:oMathPara>
                </a14:m>
                <a:endParaRPr lang="es-EC" dirty="0" smtClean="0"/>
              </a:p>
              <a:p>
                <a:pPr marL="0" indent="0">
                  <a:buNone/>
                </a:pPr>
                <a:r>
                  <a:rPr lang="es-EC" dirty="0" smtClean="0"/>
                  <a:t>   Siendo </a:t>
                </a:r>
                <a:r>
                  <a:rPr lang="es-EC" dirty="0" err="1" smtClean="0"/>
                  <a:t>Vrm</a:t>
                </a:r>
                <a:r>
                  <a:rPr lang="es-EC" dirty="0" smtClean="0"/>
                  <a:t> el promedio de todos los valores reales.</a:t>
                </a:r>
                <a:endParaRPr lang="es-EC" dirty="0"/>
              </a:p>
              <a:p>
                <a:pPr marL="0" indent="0">
                  <a:buNone/>
                </a:pPr>
                <a:endParaRPr lang="es-EC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734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Evaluación de </a:t>
            </a:r>
            <a:r>
              <a:rPr lang="es-EC" dirty="0" err="1" smtClean="0"/>
              <a:t>Hiperparámetros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16744"/>
            <a:ext cx="10515600" cy="933617"/>
          </a:xfrm>
        </p:spPr>
        <p:txBody>
          <a:bodyPr>
            <a:normAutofit/>
          </a:bodyPr>
          <a:lstStyle/>
          <a:p>
            <a:r>
              <a:rPr lang="es-EC" dirty="0" err="1" smtClean="0"/>
              <a:t>Hiperparámetros</a:t>
            </a:r>
            <a:r>
              <a:rPr lang="es-EC" dirty="0" smtClean="0"/>
              <a:t> óptimos </a:t>
            </a:r>
            <a:r>
              <a:rPr lang="es-EC" dirty="0" err="1" smtClean="0"/>
              <a:t>kernel</a:t>
            </a:r>
            <a:r>
              <a:rPr lang="es-EC" dirty="0" smtClean="0"/>
              <a:t> gaussiano para el número de incidentes:</a:t>
            </a:r>
          </a:p>
          <a:p>
            <a:endParaRPr lang="es-EC" dirty="0" smtClean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224401"/>
              </p:ext>
            </p:extLst>
          </p:nvPr>
        </p:nvGraphicFramePr>
        <p:xfrm>
          <a:off x="3018744" y="2332730"/>
          <a:ext cx="5852540" cy="4351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4208">
                  <a:extLst>
                    <a:ext uri="{9D8B030D-6E8A-4147-A177-3AD203B41FA5}">
                      <a16:colId xmlns:a16="http://schemas.microsoft.com/office/drawing/2014/main" val="2734261658"/>
                    </a:ext>
                  </a:extLst>
                </a:gridCol>
                <a:gridCol w="794208">
                  <a:extLst>
                    <a:ext uri="{9D8B030D-6E8A-4147-A177-3AD203B41FA5}">
                      <a16:colId xmlns:a16="http://schemas.microsoft.com/office/drawing/2014/main" val="2465030982"/>
                    </a:ext>
                  </a:extLst>
                </a:gridCol>
                <a:gridCol w="1420052">
                  <a:extLst>
                    <a:ext uri="{9D8B030D-6E8A-4147-A177-3AD203B41FA5}">
                      <a16:colId xmlns:a16="http://schemas.microsoft.com/office/drawing/2014/main" val="3540641632"/>
                    </a:ext>
                  </a:extLst>
                </a:gridCol>
                <a:gridCol w="1420052">
                  <a:extLst>
                    <a:ext uri="{9D8B030D-6E8A-4147-A177-3AD203B41FA5}">
                      <a16:colId xmlns:a16="http://schemas.microsoft.com/office/drawing/2014/main" val="2984448550"/>
                    </a:ext>
                  </a:extLst>
                </a:gridCol>
                <a:gridCol w="712010">
                  <a:extLst>
                    <a:ext uri="{9D8B030D-6E8A-4147-A177-3AD203B41FA5}">
                      <a16:colId xmlns:a16="http://schemas.microsoft.com/office/drawing/2014/main" val="309868080"/>
                    </a:ext>
                  </a:extLst>
                </a:gridCol>
                <a:gridCol w="712010">
                  <a:extLst>
                    <a:ext uri="{9D8B030D-6E8A-4147-A177-3AD203B41FA5}">
                      <a16:colId xmlns:a16="http://schemas.microsoft.com/office/drawing/2014/main" val="878511860"/>
                    </a:ext>
                  </a:extLst>
                </a:gridCol>
              </a:tblGrid>
              <a:tr h="17186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Kernel Gaussiano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6084"/>
                  </a:ext>
                </a:extLst>
              </a:tr>
              <a:tr h="298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Incidentes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Respuesta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Niveles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Hiperparámetros óptimos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MAE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ERM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extLst>
                  <a:ext uri="{0D108BD9-81ED-4DB2-BD59-A6C34878D82A}">
                    <a16:rowId xmlns:a16="http://schemas.microsoft.com/office/drawing/2014/main" val="1846331528"/>
                  </a:ext>
                </a:extLst>
              </a:tr>
              <a:tr h="298534">
                <a:tc row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Número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Original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9</a:t>
                      </a:r>
                      <a:r>
                        <a:rPr lang="es-EC" sz="900">
                          <a:effectLst/>
                        </a:rPr>
                        <a:t>, σ = 2</a:t>
                      </a:r>
                      <a:r>
                        <a:rPr lang="es-EC" sz="900" baseline="30000">
                          <a:effectLst/>
                        </a:rPr>
                        <a:t>-7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14,71291917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0,340049422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extLst>
                  <a:ext uri="{0D108BD9-81ED-4DB2-BD59-A6C34878D82A}">
                    <a16:rowId xmlns:a16="http://schemas.microsoft.com/office/drawing/2014/main" val="4172952120"/>
                  </a:ext>
                </a:extLst>
              </a:tr>
              <a:tr h="29853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Cuantificación uniforme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64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C = 2</a:t>
                      </a:r>
                      <a:r>
                        <a:rPr lang="es-EC" sz="900" baseline="30000" dirty="0">
                          <a:effectLst/>
                        </a:rPr>
                        <a:t>7</a:t>
                      </a:r>
                      <a:r>
                        <a:rPr lang="es-EC" sz="900" dirty="0">
                          <a:effectLst/>
                        </a:rPr>
                        <a:t>, σ = 2</a:t>
                      </a:r>
                      <a:r>
                        <a:rPr lang="es-EC" sz="900" baseline="30000" dirty="0">
                          <a:effectLst/>
                        </a:rPr>
                        <a:t>-3</a:t>
                      </a:r>
                      <a:r>
                        <a:rPr lang="es-EC" sz="900" dirty="0">
                          <a:effectLst/>
                        </a:rPr>
                        <a:t> y ϵ = 2</a:t>
                      </a:r>
                      <a:r>
                        <a:rPr lang="es-EC" sz="900" baseline="30000" dirty="0">
                          <a:effectLst/>
                        </a:rPr>
                        <a:t>-3</a:t>
                      </a:r>
                      <a:endParaRPr lang="es-EC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15,90928143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0,367700107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extLst>
                  <a:ext uri="{0D108BD9-81ED-4DB2-BD59-A6C34878D82A}">
                    <a16:rowId xmlns:a16="http://schemas.microsoft.com/office/drawing/2014/main" val="1805418764"/>
                  </a:ext>
                </a:extLst>
              </a:tr>
              <a:tr h="29853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128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5</a:t>
                      </a:r>
                      <a:r>
                        <a:rPr lang="es-EC" sz="900">
                          <a:effectLst/>
                        </a:rPr>
                        <a:t>, σ = 2</a:t>
                      </a:r>
                      <a:r>
                        <a:rPr lang="es-EC" sz="900" baseline="30000">
                          <a:effectLst/>
                        </a:rPr>
                        <a:t>-9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15,06874409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0,348273355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extLst>
                  <a:ext uri="{0D108BD9-81ED-4DB2-BD59-A6C34878D82A}">
                    <a16:rowId xmlns:a16="http://schemas.microsoft.com/office/drawing/2014/main" val="1958952675"/>
                  </a:ext>
                </a:extLst>
              </a:tr>
              <a:tr h="29853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256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5</a:t>
                      </a:r>
                      <a:r>
                        <a:rPr lang="es-EC" sz="900">
                          <a:effectLst/>
                        </a:rPr>
                        <a:t>, σ = 2</a:t>
                      </a:r>
                      <a:r>
                        <a:rPr lang="es-EC" sz="900" baseline="30000">
                          <a:effectLst/>
                        </a:rPr>
                        <a:t>-7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-5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14,78258915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0,341659656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extLst>
                  <a:ext uri="{0D108BD9-81ED-4DB2-BD59-A6C34878D82A}">
                    <a16:rowId xmlns:a16="http://schemas.microsoft.com/office/drawing/2014/main" val="2022202195"/>
                  </a:ext>
                </a:extLst>
              </a:tr>
              <a:tr h="29853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512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9</a:t>
                      </a:r>
                      <a:r>
                        <a:rPr lang="es-EC" sz="900">
                          <a:effectLst/>
                        </a:rPr>
                        <a:t>, σ = 2</a:t>
                      </a:r>
                      <a:r>
                        <a:rPr lang="es-EC" sz="900" baseline="30000">
                          <a:effectLst/>
                        </a:rPr>
                        <a:t>-7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-5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14,74999842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0,340906409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extLst>
                  <a:ext uri="{0D108BD9-81ED-4DB2-BD59-A6C34878D82A}">
                    <a16:rowId xmlns:a16="http://schemas.microsoft.com/office/drawing/2014/main" val="4002506366"/>
                  </a:ext>
                </a:extLst>
              </a:tr>
              <a:tr h="29853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Cuantificación con escala exponencial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64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5</a:t>
                      </a:r>
                      <a:r>
                        <a:rPr lang="es-EC" sz="900">
                          <a:effectLst/>
                        </a:rPr>
                        <a:t>, σ = 2</a:t>
                      </a:r>
                      <a:r>
                        <a:rPr lang="es-EC" sz="900" baseline="30000">
                          <a:effectLst/>
                        </a:rPr>
                        <a:t>-9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14,66174531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0,338866676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extLst>
                  <a:ext uri="{0D108BD9-81ED-4DB2-BD59-A6C34878D82A}">
                    <a16:rowId xmlns:a16="http://schemas.microsoft.com/office/drawing/2014/main" val="3142214996"/>
                  </a:ext>
                </a:extLst>
              </a:tr>
              <a:tr h="29853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128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7</a:t>
                      </a:r>
                      <a:r>
                        <a:rPr lang="es-EC" sz="900">
                          <a:effectLst/>
                        </a:rPr>
                        <a:t>, σ = 2</a:t>
                      </a:r>
                      <a:r>
                        <a:rPr lang="es-EC" sz="900" baseline="30000">
                          <a:effectLst/>
                        </a:rPr>
                        <a:t>-9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14,47764179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0,33461162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extLst>
                  <a:ext uri="{0D108BD9-81ED-4DB2-BD59-A6C34878D82A}">
                    <a16:rowId xmlns:a16="http://schemas.microsoft.com/office/drawing/2014/main" val="3667943266"/>
                  </a:ext>
                </a:extLst>
              </a:tr>
              <a:tr h="29853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256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7</a:t>
                      </a:r>
                      <a:r>
                        <a:rPr lang="es-EC" sz="900">
                          <a:effectLst/>
                        </a:rPr>
                        <a:t>, σ = 2</a:t>
                      </a:r>
                      <a:r>
                        <a:rPr lang="es-EC" sz="900" baseline="30000">
                          <a:effectLst/>
                        </a:rPr>
                        <a:t>-9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14,56628938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0,33666047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extLst>
                  <a:ext uri="{0D108BD9-81ED-4DB2-BD59-A6C34878D82A}">
                    <a16:rowId xmlns:a16="http://schemas.microsoft.com/office/drawing/2014/main" val="1391671661"/>
                  </a:ext>
                </a:extLst>
              </a:tr>
              <a:tr h="29853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512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9</a:t>
                      </a:r>
                      <a:r>
                        <a:rPr lang="es-EC" sz="900">
                          <a:effectLst/>
                        </a:rPr>
                        <a:t>, σ = 2</a:t>
                      </a:r>
                      <a:r>
                        <a:rPr lang="es-EC" sz="900" baseline="30000">
                          <a:effectLst/>
                        </a:rPr>
                        <a:t>-3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14,4468119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0,333899071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extLst>
                  <a:ext uri="{0D108BD9-81ED-4DB2-BD59-A6C34878D82A}">
                    <a16:rowId xmlns:a16="http://schemas.microsoft.com/office/drawing/2014/main" val="610552653"/>
                  </a:ext>
                </a:extLst>
              </a:tr>
              <a:tr h="29853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Cuantificación uniforme y codificación binaria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64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9</a:t>
                      </a:r>
                      <a:r>
                        <a:rPr lang="es-EC" sz="900">
                          <a:effectLst/>
                        </a:rPr>
                        <a:t> y σ = 2</a:t>
                      </a:r>
                      <a:r>
                        <a:rPr lang="es-EC" sz="900" baseline="30000">
                          <a:effectLst/>
                        </a:rPr>
                        <a:t>-1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19,23310119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0,444521231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extLst>
                  <a:ext uri="{0D108BD9-81ED-4DB2-BD59-A6C34878D82A}">
                    <a16:rowId xmlns:a16="http://schemas.microsoft.com/office/drawing/2014/main" val="2403619905"/>
                  </a:ext>
                </a:extLst>
              </a:tr>
              <a:tr h="29853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128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9</a:t>
                      </a:r>
                      <a:r>
                        <a:rPr lang="es-EC" sz="900">
                          <a:effectLst/>
                        </a:rPr>
                        <a:t> y σ = 2</a:t>
                      </a:r>
                      <a:r>
                        <a:rPr lang="es-EC" sz="900" baseline="30000">
                          <a:effectLst/>
                        </a:rPr>
                        <a:t>-1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18,51250167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0,427866518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extLst>
                  <a:ext uri="{0D108BD9-81ED-4DB2-BD59-A6C34878D82A}">
                    <a16:rowId xmlns:a16="http://schemas.microsoft.com/office/drawing/2014/main" val="1120764233"/>
                  </a:ext>
                </a:extLst>
              </a:tr>
              <a:tr h="29853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256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9</a:t>
                      </a:r>
                      <a:r>
                        <a:rPr lang="es-EC" sz="900">
                          <a:effectLst/>
                        </a:rPr>
                        <a:t> y σ = 2</a:t>
                      </a:r>
                      <a:r>
                        <a:rPr lang="es-EC" sz="900" baseline="30000">
                          <a:effectLst/>
                        </a:rPr>
                        <a:t>-1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18,35444613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0,424213491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extLst>
                  <a:ext uri="{0D108BD9-81ED-4DB2-BD59-A6C34878D82A}">
                    <a16:rowId xmlns:a16="http://schemas.microsoft.com/office/drawing/2014/main" val="1089342585"/>
                  </a:ext>
                </a:extLst>
              </a:tr>
              <a:tr h="29853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512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9</a:t>
                      </a:r>
                      <a:r>
                        <a:rPr lang="es-EC" sz="900">
                          <a:effectLst/>
                        </a:rPr>
                        <a:t> y σ = 2</a:t>
                      </a:r>
                      <a:r>
                        <a:rPr lang="es-EC" sz="900" baseline="30000">
                          <a:effectLst/>
                        </a:rPr>
                        <a:t>-1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18,06657681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0,417560168</a:t>
                      </a:r>
                      <a:endParaRPr lang="es-EC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64" marR="42064" marT="0" marB="0" anchor="b"/>
                </a:tc>
                <a:extLst>
                  <a:ext uri="{0D108BD9-81ED-4DB2-BD59-A6C34878D82A}">
                    <a16:rowId xmlns:a16="http://schemas.microsoft.com/office/drawing/2014/main" val="281590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89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838200" y="445671"/>
            <a:ext cx="10515600" cy="933617"/>
          </a:xfrm>
        </p:spPr>
        <p:txBody>
          <a:bodyPr>
            <a:normAutofit/>
          </a:bodyPr>
          <a:lstStyle/>
          <a:p>
            <a:r>
              <a:rPr lang="es-EC" dirty="0" err="1" smtClean="0"/>
              <a:t>Hiperparámetros</a:t>
            </a:r>
            <a:r>
              <a:rPr lang="es-EC" dirty="0" smtClean="0"/>
              <a:t> óptimos </a:t>
            </a:r>
            <a:r>
              <a:rPr lang="es-EC" dirty="0" err="1" smtClean="0"/>
              <a:t>kernel</a:t>
            </a:r>
            <a:r>
              <a:rPr lang="es-EC" dirty="0" smtClean="0"/>
              <a:t> polinómico para el número de incidentes:</a:t>
            </a:r>
          </a:p>
          <a:p>
            <a:endParaRPr lang="es-EC" dirty="0" smtClean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921339"/>
              </p:ext>
            </p:extLst>
          </p:nvPr>
        </p:nvGraphicFramePr>
        <p:xfrm>
          <a:off x="3041783" y="1613147"/>
          <a:ext cx="5877626" cy="4351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8308">
                  <a:extLst>
                    <a:ext uri="{9D8B030D-6E8A-4147-A177-3AD203B41FA5}">
                      <a16:colId xmlns:a16="http://schemas.microsoft.com/office/drawing/2014/main" val="1411269788"/>
                    </a:ext>
                  </a:extLst>
                </a:gridCol>
                <a:gridCol w="798308">
                  <a:extLst>
                    <a:ext uri="{9D8B030D-6E8A-4147-A177-3AD203B41FA5}">
                      <a16:colId xmlns:a16="http://schemas.microsoft.com/office/drawing/2014/main" val="3848211523"/>
                    </a:ext>
                  </a:extLst>
                </a:gridCol>
                <a:gridCol w="1426439">
                  <a:extLst>
                    <a:ext uri="{9D8B030D-6E8A-4147-A177-3AD203B41FA5}">
                      <a16:colId xmlns:a16="http://schemas.microsoft.com/office/drawing/2014/main" val="3221349521"/>
                    </a:ext>
                  </a:extLst>
                </a:gridCol>
                <a:gridCol w="1426439">
                  <a:extLst>
                    <a:ext uri="{9D8B030D-6E8A-4147-A177-3AD203B41FA5}">
                      <a16:colId xmlns:a16="http://schemas.microsoft.com/office/drawing/2014/main" val="1883983520"/>
                    </a:ext>
                  </a:extLst>
                </a:gridCol>
                <a:gridCol w="714066">
                  <a:extLst>
                    <a:ext uri="{9D8B030D-6E8A-4147-A177-3AD203B41FA5}">
                      <a16:colId xmlns:a16="http://schemas.microsoft.com/office/drawing/2014/main" val="4257458118"/>
                    </a:ext>
                  </a:extLst>
                </a:gridCol>
                <a:gridCol w="714066">
                  <a:extLst>
                    <a:ext uri="{9D8B030D-6E8A-4147-A177-3AD203B41FA5}">
                      <a16:colId xmlns:a16="http://schemas.microsoft.com/office/drawing/2014/main" val="2339690136"/>
                    </a:ext>
                  </a:extLst>
                </a:gridCol>
              </a:tblGrid>
              <a:tr h="16723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Kernel Polinómico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858081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Incidentes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Respuesta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Niveles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Hiperparámetros óptimos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MAE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ERM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2105032141"/>
                  </a:ext>
                </a:extLst>
              </a:tr>
              <a:tr h="298864">
                <a:tc row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Número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Original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G = 3, C = 2</a:t>
                      </a:r>
                      <a:r>
                        <a:rPr lang="es-EC" sz="900" baseline="30000">
                          <a:effectLst/>
                        </a:rPr>
                        <a:t>5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-5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36,05419303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0,833295376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1318846314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Cuantificación uniforme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64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G = 3, C = 2</a:t>
                      </a:r>
                      <a:r>
                        <a:rPr lang="es-EC" sz="900" baseline="30000">
                          <a:effectLst/>
                        </a:rPr>
                        <a:t>1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36,67531497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0,847650933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2445008582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128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G = 3, C = 2</a:t>
                      </a:r>
                      <a:r>
                        <a:rPr lang="es-EC" sz="900" baseline="30000">
                          <a:effectLst/>
                        </a:rPr>
                        <a:t>-1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35,96307302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0,831189383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1688761098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256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G = 3, C = 2</a:t>
                      </a:r>
                      <a:r>
                        <a:rPr lang="es-EC" sz="900" baseline="30000">
                          <a:effectLst/>
                        </a:rPr>
                        <a:t>3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35,93629821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0,830570555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2629619792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512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G = 3, C = 2</a:t>
                      </a:r>
                      <a:r>
                        <a:rPr lang="es-EC" sz="900" baseline="30000">
                          <a:effectLst/>
                        </a:rPr>
                        <a:t>-1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35,92201092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0,830240343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1913787903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Cuantificación con escala exponencial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64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G = 3, C = 2</a:t>
                      </a:r>
                      <a:r>
                        <a:rPr lang="es-EC" sz="900" baseline="30000">
                          <a:effectLst/>
                        </a:rPr>
                        <a:t>1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32,95531803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0,761673243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1126904842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128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G = 3, C = 2</a:t>
                      </a:r>
                      <a:r>
                        <a:rPr lang="es-EC" sz="900" baseline="30000">
                          <a:effectLst/>
                        </a:rPr>
                        <a:t>5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33,31394269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0,769961884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1370714417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256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G = 3, C = 2</a:t>
                      </a:r>
                      <a:r>
                        <a:rPr lang="es-EC" sz="900" baseline="30000">
                          <a:effectLst/>
                        </a:rPr>
                        <a:t>3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-5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33,34528158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0,770686198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4249703384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512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G = 3, C = 2</a:t>
                      </a:r>
                      <a:r>
                        <a:rPr lang="es-EC" sz="900" baseline="30000">
                          <a:effectLst/>
                        </a:rPr>
                        <a:t>7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33,32795536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0,770285749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4093225845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Cuantificación uniforme y codificación binaria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64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G = 3 y C = 2</a:t>
                      </a:r>
                      <a:r>
                        <a:rPr lang="es-EC" sz="900" baseline="30000">
                          <a:effectLst/>
                        </a:rPr>
                        <a:t>5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42,42168054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0,980462666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1826092795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128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G = 3 y C = 2</a:t>
                      </a:r>
                      <a:r>
                        <a:rPr lang="es-EC" sz="900" baseline="30000">
                          <a:effectLst/>
                        </a:rPr>
                        <a:t>5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42,80563141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0,989336654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236865393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256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G = 3 y C = 2</a:t>
                      </a:r>
                      <a:r>
                        <a:rPr lang="es-EC" sz="900" baseline="30000">
                          <a:effectLst/>
                        </a:rPr>
                        <a:t>5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42,91501872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0,991864847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985442186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512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G = 3 y C = 2</a:t>
                      </a:r>
                      <a:r>
                        <a:rPr lang="es-EC" sz="900" baseline="30000">
                          <a:effectLst/>
                        </a:rPr>
                        <a:t>5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42,29622669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0,977563139</a:t>
                      </a:r>
                      <a:endParaRPr lang="es-EC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1181320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33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838200" y="445671"/>
            <a:ext cx="10515600" cy="933617"/>
          </a:xfrm>
        </p:spPr>
        <p:txBody>
          <a:bodyPr>
            <a:normAutofit/>
          </a:bodyPr>
          <a:lstStyle/>
          <a:p>
            <a:r>
              <a:rPr lang="es-EC" dirty="0" err="1" smtClean="0"/>
              <a:t>Hiperparámetros</a:t>
            </a:r>
            <a:r>
              <a:rPr lang="es-EC" dirty="0" smtClean="0"/>
              <a:t> óptimos </a:t>
            </a:r>
            <a:r>
              <a:rPr lang="es-EC" dirty="0" err="1" smtClean="0"/>
              <a:t>kernel</a:t>
            </a:r>
            <a:r>
              <a:rPr lang="es-EC" dirty="0" smtClean="0"/>
              <a:t> lineal para el número de incidentes:</a:t>
            </a:r>
          </a:p>
          <a:p>
            <a:endParaRPr lang="es-EC" dirty="0" smtClean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306580"/>
              </p:ext>
            </p:extLst>
          </p:nvPr>
        </p:nvGraphicFramePr>
        <p:xfrm>
          <a:off x="3216394" y="1379288"/>
          <a:ext cx="5759212" cy="4351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1678">
                  <a:extLst>
                    <a:ext uri="{9D8B030D-6E8A-4147-A177-3AD203B41FA5}">
                      <a16:colId xmlns:a16="http://schemas.microsoft.com/office/drawing/2014/main" val="2955898459"/>
                    </a:ext>
                  </a:extLst>
                </a:gridCol>
                <a:gridCol w="781678">
                  <a:extLst>
                    <a:ext uri="{9D8B030D-6E8A-4147-A177-3AD203B41FA5}">
                      <a16:colId xmlns:a16="http://schemas.microsoft.com/office/drawing/2014/main" val="2636423621"/>
                    </a:ext>
                  </a:extLst>
                </a:gridCol>
                <a:gridCol w="1396960">
                  <a:extLst>
                    <a:ext uri="{9D8B030D-6E8A-4147-A177-3AD203B41FA5}">
                      <a16:colId xmlns:a16="http://schemas.microsoft.com/office/drawing/2014/main" val="1936212848"/>
                    </a:ext>
                  </a:extLst>
                </a:gridCol>
                <a:gridCol w="1396960">
                  <a:extLst>
                    <a:ext uri="{9D8B030D-6E8A-4147-A177-3AD203B41FA5}">
                      <a16:colId xmlns:a16="http://schemas.microsoft.com/office/drawing/2014/main" val="3440116167"/>
                    </a:ext>
                  </a:extLst>
                </a:gridCol>
                <a:gridCol w="700968">
                  <a:extLst>
                    <a:ext uri="{9D8B030D-6E8A-4147-A177-3AD203B41FA5}">
                      <a16:colId xmlns:a16="http://schemas.microsoft.com/office/drawing/2014/main" val="198197018"/>
                    </a:ext>
                  </a:extLst>
                </a:gridCol>
                <a:gridCol w="700968">
                  <a:extLst>
                    <a:ext uri="{9D8B030D-6E8A-4147-A177-3AD203B41FA5}">
                      <a16:colId xmlns:a16="http://schemas.microsoft.com/office/drawing/2014/main" val="3905526009"/>
                    </a:ext>
                  </a:extLst>
                </a:gridCol>
              </a:tblGrid>
              <a:tr h="16723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Kernel Lineal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655907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Incidentes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Respuesta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Niveles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Hiperparámetros óptimos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MAE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ERM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2328526285"/>
                  </a:ext>
                </a:extLst>
              </a:tr>
              <a:tr h="298864">
                <a:tc row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Número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Original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-1 </a:t>
                      </a:r>
                      <a:r>
                        <a:rPr lang="es-EC" sz="900">
                          <a:effectLst/>
                        </a:rPr>
                        <a:t>y ϵ = 2</a:t>
                      </a:r>
                      <a:r>
                        <a:rPr lang="es-EC" sz="900" baseline="30000">
                          <a:effectLst/>
                        </a:rPr>
                        <a:t>-3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38,10598419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0,880716991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4081330328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Cuantificación uniforme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64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1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-5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38,86034496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0,898152005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2603416461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128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5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38,25087623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0,88406578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912419820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256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3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-5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38,13662211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0,881425104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2726105095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512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9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38,11717343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0,8809756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1529124632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Cuantificación con escala exponencial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64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5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38,14255399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0,881562204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3834694299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128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1 </a:t>
                      </a:r>
                      <a:r>
                        <a:rPr lang="es-EC" sz="900">
                          <a:effectLst/>
                        </a:rPr>
                        <a:t>y ϵ = 2</a:t>
                      </a:r>
                      <a:r>
                        <a:rPr lang="es-EC" sz="900" baseline="30000">
                          <a:effectLst/>
                        </a:rPr>
                        <a:t>-5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38,14150368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0,881537928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1289246903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256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-1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-1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38,14330246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0,881579502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1818874630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512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5</a:t>
                      </a:r>
                      <a:r>
                        <a:rPr lang="es-EC" sz="900">
                          <a:effectLst/>
                        </a:rPr>
                        <a:t> y ϵ = 2</a:t>
                      </a:r>
                      <a:r>
                        <a:rPr lang="es-EC" sz="900" baseline="30000">
                          <a:effectLst/>
                        </a:rPr>
                        <a:t>5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38,13758408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0,881447337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1543688389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Cuantificación uniforme y codificación binaria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64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-1, 9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43,26700242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4217513193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128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-1, 9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43,26700242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2443774772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256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-1, 9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43,26700242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644272813"/>
                  </a:ext>
                </a:extLst>
              </a:tr>
              <a:tr h="29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512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 = 2</a:t>
                      </a:r>
                      <a:r>
                        <a:rPr lang="es-EC" sz="900" baseline="30000">
                          <a:effectLst/>
                        </a:rPr>
                        <a:t>-1, 9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43,26700242</a:t>
                      </a:r>
                      <a:endParaRPr lang="es-EC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</a:t>
                      </a:r>
                      <a:endParaRPr lang="es-EC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10" marR="42110" marT="0" marB="0" anchor="b"/>
                </a:tc>
                <a:extLst>
                  <a:ext uri="{0D108BD9-81ED-4DB2-BD59-A6C34878D82A}">
                    <a16:rowId xmlns:a16="http://schemas.microsoft.com/office/drawing/2014/main" val="2397106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8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870284" y="590050"/>
            <a:ext cx="10515600" cy="933617"/>
          </a:xfrm>
        </p:spPr>
        <p:txBody>
          <a:bodyPr>
            <a:normAutofit/>
          </a:bodyPr>
          <a:lstStyle/>
          <a:p>
            <a:r>
              <a:rPr lang="es-EC" dirty="0" err="1" smtClean="0"/>
              <a:t>Hiperparámetros</a:t>
            </a:r>
            <a:r>
              <a:rPr lang="es-EC" dirty="0" smtClean="0"/>
              <a:t> óptimos </a:t>
            </a:r>
            <a:r>
              <a:rPr lang="es-EC" dirty="0" err="1" smtClean="0"/>
              <a:t>kernel</a:t>
            </a:r>
            <a:r>
              <a:rPr lang="es-EC" dirty="0" smtClean="0"/>
              <a:t> gaussiano para el tipo de incidentes:</a:t>
            </a:r>
          </a:p>
          <a:p>
            <a:endParaRPr lang="es-EC" dirty="0" smtClean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9680"/>
              </p:ext>
            </p:extLst>
          </p:nvPr>
        </p:nvGraphicFramePr>
        <p:xfrm>
          <a:off x="3022708" y="1523667"/>
          <a:ext cx="6419618" cy="887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846">
                  <a:extLst>
                    <a:ext uri="{9D8B030D-6E8A-4147-A177-3AD203B41FA5}">
                      <a16:colId xmlns:a16="http://schemas.microsoft.com/office/drawing/2014/main" val="3381582569"/>
                    </a:ext>
                  </a:extLst>
                </a:gridCol>
                <a:gridCol w="871846">
                  <a:extLst>
                    <a:ext uri="{9D8B030D-6E8A-4147-A177-3AD203B41FA5}">
                      <a16:colId xmlns:a16="http://schemas.microsoft.com/office/drawing/2014/main" val="2676752157"/>
                    </a:ext>
                  </a:extLst>
                </a:gridCol>
                <a:gridCol w="1558021">
                  <a:extLst>
                    <a:ext uri="{9D8B030D-6E8A-4147-A177-3AD203B41FA5}">
                      <a16:colId xmlns:a16="http://schemas.microsoft.com/office/drawing/2014/main" val="669293086"/>
                    </a:ext>
                  </a:extLst>
                </a:gridCol>
                <a:gridCol w="1558021">
                  <a:extLst>
                    <a:ext uri="{9D8B030D-6E8A-4147-A177-3AD203B41FA5}">
                      <a16:colId xmlns:a16="http://schemas.microsoft.com/office/drawing/2014/main" val="2367364064"/>
                    </a:ext>
                  </a:extLst>
                </a:gridCol>
                <a:gridCol w="779942">
                  <a:extLst>
                    <a:ext uri="{9D8B030D-6E8A-4147-A177-3AD203B41FA5}">
                      <a16:colId xmlns:a16="http://schemas.microsoft.com/office/drawing/2014/main" val="358260455"/>
                    </a:ext>
                  </a:extLst>
                </a:gridCol>
                <a:gridCol w="779942">
                  <a:extLst>
                    <a:ext uri="{9D8B030D-6E8A-4147-A177-3AD203B41FA5}">
                      <a16:colId xmlns:a16="http://schemas.microsoft.com/office/drawing/2014/main" val="1825534220"/>
                    </a:ext>
                  </a:extLst>
                </a:gridCol>
              </a:tblGrid>
              <a:tr h="16510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Kernel Gaussiano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75923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Incidentes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Respuesta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Niveles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Hiperparámetros óptimos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MAE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ERM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47928300"/>
                  </a:ext>
                </a:extLst>
              </a:tr>
              <a:tr h="1860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Tipo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Original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 = 2</a:t>
                      </a:r>
                      <a:r>
                        <a:rPr lang="es-EC" sz="1000" baseline="30000">
                          <a:effectLst/>
                        </a:rPr>
                        <a:t>3</a:t>
                      </a:r>
                      <a:r>
                        <a:rPr lang="es-EC" sz="1000">
                          <a:effectLst/>
                        </a:rPr>
                        <a:t>, σ = 2</a:t>
                      </a:r>
                      <a:r>
                        <a:rPr lang="es-EC" sz="1000" baseline="30000">
                          <a:effectLst/>
                        </a:rPr>
                        <a:t>-1</a:t>
                      </a:r>
                      <a:r>
                        <a:rPr lang="es-EC" sz="1000">
                          <a:effectLst/>
                        </a:rPr>
                        <a:t> y ϵ = 2</a:t>
                      </a:r>
                      <a:r>
                        <a:rPr lang="es-EC" sz="1000" baseline="30000">
                          <a:effectLst/>
                        </a:rPr>
                        <a:t>-5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0,990687709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0,265240647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75989303"/>
                  </a:ext>
                </a:extLst>
              </a:tr>
              <a:tr h="33083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Codificación binaria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 = 2</a:t>
                      </a:r>
                      <a:r>
                        <a:rPr lang="es-EC" sz="1000" baseline="30000">
                          <a:effectLst/>
                        </a:rPr>
                        <a:t>3</a:t>
                      </a:r>
                      <a:r>
                        <a:rPr lang="es-EC" sz="1000">
                          <a:effectLst/>
                        </a:rPr>
                        <a:t> y σ = 2</a:t>
                      </a:r>
                      <a:r>
                        <a:rPr lang="es-EC" sz="1000" baseline="300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0,922119259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0,246882551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14000671"/>
                  </a:ext>
                </a:extLst>
              </a:tr>
            </a:tbl>
          </a:graphicData>
        </a:graphic>
      </p:graphicFrame>
      <p:sp>
        <p:nvSpPr>
          <p:cNvPr id="7" name="Marcador de contenido 2"/>
          <p:cNvSpPr txBox="1">
            <a:spLocks/>
          </p:cNvSpPr>
          <p:nvPr/>
        </p:nvSpPr>
        <p:spPr>
          <a:xfrm>
            <a:off x="870284" y="3508844"/>
            <a:ext cx="10515600" cy="933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 err="1" smtClean="0"/>
              <a:t>Hiperparámetros</a:t>
            </a:r>
            <a:r>
              <a:rPr lang="es-EC" dirty="0" smtClean="0"/>
              <a:t> óptimos </a:t>
            </a:r>
            <a:r>
              <a:rPr lang="es-EC" dirty="0" err="1" smtClean="0"/>
              <a:t>kernel</a:t>
            </a:r>
            <a:r>
              <a:rPr lang="es-EC" dirty="0" smtClean="0"/>
              <a:t> polinómico para el tipo de incidentes:</a:t>
            </a:r>
          </a:p>
          <a:p>
            <a:endParaRPr lang="es-EC" dirty="0" smtClean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989633"/>
              </p:ext>
            </p:extLst>
          </p:nvPr>
        </p:nvGraphicFramePr>
        <p:xfrm>
          <a:off x="3022708" y="4668322"/>
          <a:ext cx="6419618" cy="876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738">
                  <a:extLst>
                    <a:ext uri="{9D8B030D-6E8A-4147-A177-3AD203B41FA5}">
                      <a16:colId xmlns:a16="http://schemas.microsoft.com/office/drawing/2014/main" val="4147674640"/>
                    </a:ext>
                  </a:extLst>
                </a:gridCol>
                <a:gridCol w="871738">
                  <a:extLst>
                    <a:ext uri="{9D8B030D-6E8A-4147-A177-3AD203B41FA5}">
                      <a16:colId xmlns:a16="http://schemas.microsoft.com/office/drawing/2014/main" val="2484553671"/>
                    </a:ext>
                  </a:extLst>
                </a:gridCol>
                <a:gridCol w="1558094">
                  <a:extLst>
                    <a:ext uri="{9D8B030D-6E8A-4147-A177-3AD203B41FA5}">
                      <a16:colId xmlns:a16="http://schemas.microsoft.com/office/drawing/2014/main" val="135698950"/>
                    </a:ext>
                  </a:extLst>
                </a:gridCol>
                <a:gridCol w="1558094">
                  <a:extLst>
                    <a:ext uri="{9D8B030D-6E8A-4147-A177-3AD203B41FA5}">
                      <a16:colId xmlns:a16="http://schemas.microsoft.com/office/drawing/2014/main" val="457251366"/>
                    </a:ext>
                  </a:extLst>
                </a:gridCol>
                <a:gridCol w="779977">
                  <a:extLst>
                    <a:ext uri="{9D8B030D-6E8A-4147-A177-3AD203B41FA5}">
                      <a16:colId xmlns:a16="http://schemas.microsoft.com/office/drawing/2014/main" val="1323720763"/>
                    </a:ext>
                  </a:extLst>
                </a:gridCol>
                <a:gridCol w="779977">
                  <a:extLst>
                    <a:ext uri="{9D8B030D-6E8A-4147-A177-3AD203B41FA5}">
                      <a16:colId xmlns:a16="http://schemas.microsoft.com/office/drawing/2014/main" val="220369735"/>
                    </a:ext>
                  </a:extLst>
                </a:gridCol>
              </a:tblGrid>
              <a:tr h="13081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Kernel Polinómico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231738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Incidentes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Respuesta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Niveles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Hiperparámetros óptimos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MAE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ERM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99753885"/>
                  </a:ext>
                </a:extLst>
              </a:tr>
              <a:tr h="1473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Tipo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Original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G = 3, C = 2</a:t>
                      </a:r>
                      <a:r>
                        <a:rPr lang="es-EC" sz="1000" baseline="30000">
                          <a:effectLst/>
                        </a:rPr>
                        <a:t>-1</a:t>
                      </a:r>
                      <a:r>
                        <a:rPr lang="es-EC" sz="1000">
                          <a:effectLst/>
                        </a:rPr>
                        <a:t> y ϵ = 2</a:t>
                      </a:r>
                      <a:r>
                        <a:rPr lang="es-EC" sz="1000" baseline="30000">
                          <a:effectLst/>
                        </a:rPr>
                        <a:t>-5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1,130792721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0,302751503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1806576"/>
                  </a:ext>
                </a:extLst>
              </a:tr>
              <a:tr h="26162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Codificación binaria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G = 3 y C = 2</a:t>
                      </a:r>
                      <a:r>
                        <a:rPr lang="es-EC" sz="1000" baseline="30000">
                          <a:effectLst/>
                        </a:rPr>
                        <a:t>-1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0,921998388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0,24685019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60508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07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838200" y="445671"/>
            <a:ext cx="10515600" cy="933617"/>
          </a:xfrm>
        </p:spPr>
        <p:txBody>
          <a:bodyPr>
            <a:normAutofit/>
          </a:bodyPr>
          <a:lstStyle/>
          <a:p>
            <a:r>
              <a:rPr lang="es-EC" dirty="0" err="1" smtClean="0"/>
              <a:t>Hiperparámetros</a:t>
            </a:r>
            <a:r>
              <a:rPr lang="es-EC" dirty="0" smtClean="0"/>
              <a:t> óptimos </a:t>
            </a:r>
            <a:r>
              <a:rPr lang="es-EC" dirty="0" err="1" smtClean="0"/>
              <a:t>kernel</a:t>
            </a:r>
            <a:r>
              <a:rPr lang="es-EC" dirty="0" smtClean="0"/>
              <a:t> lineal para el tipo de incidentes:</a:t>
            </a:r>
          </a:p>
          <a:p>
            <a:endParaRPr lang="es-EC" dirty="0" smtClean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59823"/>
              </p:ext>
            </p:extLst>
          </p:nvPr>
        </p:nvGraphicFramePr>
        <p:xfrm>
          <a:off x="2908349" y="1379288"/>
          <a:ext cx="6375302" cy="876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5782">
                  <a:extLst>
                    <a:ext uri="{9D8B030D-6E8A-4147-A177-3AD203B41FA5}">
                      <a16:colId xmlns:a16="http://schemas.microsoft.com/office/drawing/2014/main" val="2608828963"/>
                    </a:ext>
                  </a:extLst>
                </a:gridCol>
                <a:gridCol w="865782">
                  <a:extLst>
                    <a:ext uri="{9D8B030D-6E8A-4147-A177-3AD203B41FA5}">
                      <a16:colId xmlns:a16="http://schemas.microsoft.com/office/drawing/2014/main" val="493957079"/>
                    </a:ext>
                  </a:extLst>
                </a:gridCol>
                <a:gridCol w="1547093">
                  <a:extLst>
                    <a:ext uri="{9D8B030D-6E8A-4147-A177-3AD203B41FA5}">
                      <a16:colId xmlns:a16="http://schemas.microsoft.com/office/drawing/2014/main" val="3512253575"/>
                    </a:ext>
                  </a:extLst>
                </a:gridCol>
                <a:gridCol w="1547093">
                  <a:extLst>
                    <a:ext uri="{9D8B030D-6E8A-4147-A177-3AD203B41FA5}">
                      <a16:colId xmlns:a16="http://schemas.microsoft.com/office/drawing/2014/main" val="3643748753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4136371585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447960938"/>
                    </a:ext>
                  </a:extLst>
                </a:gridCol>
              </a:tblGrid>
              <a:tr h="12954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Kernel Lineal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604613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Incidentes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Respuesta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Niveles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Hiperparámetros óptimos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MAE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ERM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96997997"/>
                  </a:ext>
                </a:extLst>
              </a:tr>
              <a:tr h="1454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Tipo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Original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 = 2</a:t>
                      </a:r>
                      <a:r>
                        <a:rPr lang="es-EC" sz="1000" baseline="30000">
                          <a:effectLst/>
                        </a:rPr>
                        <a:t>3</a:t>
                      </a:r>
                      <a:r>
                        <a:rPr lang="es-EC" sz="1000">
                          <a:effectLst/>
                        </a:rPr>
                        <a:t> y ϵ = 2</a:t>
                      </a:r>
                      <a:r>
                        <a:rPr lang="es-EC" sz="1000" baseline="30000">
                          <a:effectLst/>
                        </a:rPr>
                        <a:t>-5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1,131761974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0,303011005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64824043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Codificación binaria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 = 2</a:t>
                      </a:r>
                      <a:r>
                        <a:rPr lang="es-EC" sz="1000" baseline="30000">
                          <a:effectLst/>
                        </a:rPr>
                        <a:t>-1, 9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1,123609992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0,300828443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3633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28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Predicción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Obtener información anticipada del comportamiento en el tiempo. </a:t>
            </a:r>
          </a:p>
          <a:p>
            <a:r>
              <a:rPr lang="es-EC" dirty="0" smtClean="0"/>
              <a:t>Para series </a:t>
            </a:r>
            <a:r>
              <a:rPr lang="es-EC" dirty="0" smtClean="0"/>
              <a:t>temporales, </a:t>
            </a:r>
            <a:r>
              <a:rPr lang="es-ES" dirty="0"/>
              <a:t>dependen únicamente de los datos del pasado y no de variables </a:t>
            </a:r>
            <a:r>
              <a:rPr lang="es-ES" dirty="0" smtClean="0"/>
              <a:t>independientes.</a:t>
            </a:r>
            <a:endParaRPr lang="es-EC" dirty="0" smtClean="0"/>
          </a:p>
          <a:p>
            <a:r>
              <a:rPr lang="es-EC" dirty="0" smtClean="0"/>
              <a:t>SVM para predicción de series no lineales:</a:t>
            </a:r>
          </a:p>
          <a:p>
            <a:pPr lvl="1"/>
            <a:r>
              <a:rPr lang="es-EC" dirty="0" smtClean="0"/>
              <a:t>Capacidad de generalización.</a:t>
            </a:r>
          </a:p>
          <a:p>
            <a:pPr lvl="1"/>
            <a:r>
              <a:rPr lang="es-EC" dirty="0" smtClean="0"/>
              <a:t>Función </a:t>
            </a:r>
            <a:r>
              <a:rPr lang="es-EC" dirty="0" err="1" smtClean="0"/>
              <a:t>kernel</a:t>
            </a:r>
            <a:r>
              <a:rPr lang="es-EC" dirty="0" smtClean="0"/>
              <a:t>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298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Graficas comparativas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C" dirty="0" smtClean="0"/>
              <a:t>Número de incidentes:</a:t>
            </a:r>
          </a:p>
          <a:p>
            <a:pPr lvl="1"/>
            <a:r>
              <a:rPr lang="es-EC" dirty="0" smtClean="0"/>
              <a:t>En cada gráfica se tienen: la </a:t>
            </a:r>
            <a:r>
              <a:rPr lang="es-EC" dirty="0"/>
              <a:t>figura a con las 24820 pruebas realizadas y la b con las primeras 1000 </a:t>
            </a:r>
            <a:r>
              <a:rPr lang="es-EC" dirty="0" smtClean="0"/>
              <a:t>muestras</a:t>
            </a:r>
          </a:p>
          <a:p>
            <a:pPr lvl="1"/>
            <a:r>
              <a:rPr lang="es-EC" dirty="0" smtClean="0"/>
              <a:t>Son ejemplos de las evaluaciones realizadas con la base de datos cuantificada a escala exponencial con 512 niveles con </a:t>
            </a:r>
            <a:r>
              <a:rPr lang="es-EC" dirty="0" err="1" smtClean="0"/>
              <a:t>kernel</a:t>
            </a:r>
            <a:r>
              <a:rPr lang="es-EC" dirty="0" smtClean="0"/>
              <a:t> gaussiano.</a:t>
            </a:r>
          </a:p>
          <a:p>
            <a:r>
              <a:rPr lang="es-EC" dirty="0" smtClean="0"/>
              <a:t>Tipo de incidentes:</a:t>
            </a:r>
          </a:p>
          <a:p>
            <a:pPr lvl="1"/>
            <a:r>
              <a:rPr lang="es-EC" dirty="0"/>
              <a:t>En cada gráfica se tienen: </a:t>
            </a:r>
            <a:r>
              <a:rPr lang="es-EC" dirty="0" smtClean="0"/>
              <a:t>la </a:t>
            </a:r>
            <a:r>
              <a:rPr lang="es-EC" dirty="0"/>
              <a:t>figura a con las 24820 pruebas realizadas y la b, para las Figura 10 y Figura 12 la comparación solamente de las ultimas 1000 muestras para visualizar mejor la diferencia y para la Figura 11 solamente se grafican los datos originales para comparar mejor con los predichos q se sobre ponen en la figura </a:t>
            </a:r>
            <a:r>
              <a:rPr lang="es-EC" dirty="0" smtClean="0"/>
              <a:t>a.</a:t>
            </a:r>
          </a:p>
          <a:p>
            <a:pPr lvl="1"/>
            <a:r>
              <a:rPr lang="es-EC" dirty="0" smtClean="0"/>
              <a:t>Del </a:t>
            </a:r>
            <a:r>
              <a:rPr lang="es-EC" dirty="0"/>
              <a:t>modelo SVM de respuestas con codificación binaria con </a:t>
            </a:r>
            <a:r>
              <a:rPr lang="es-EC" dirty="0" err="1"/>
              <a:t>kernel</a:t>
            </a:r>
            <a:r>
              <a:rPr lang="es-EC" dirty="0"/>
              <a:t> gaussiano</a:t>
            </a:r>
          </a:p>
        </p:txBody>
      </p:sp>
    </p:spTree>
    <p:extLst>
      <p:ext uri="{BB962C8B-B14F-4D97-AF65-F5344CB8AC3E}">
        <p14:creationId xmlns:p14="http://schemas.microsoft.com/office/powerpoint/2010/main" val="8571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4379495"/>
            <a:ext cx="10515600" cy="21183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dirty="0"/>
              <a:t>Figura 6. Respuesta cuantificada uniformemente (512 niveles-por muestra</a:t>
            </a:r>
            <a:r>
              <a:rPr lang="es-ES" b="1" dirty="0" smtClean="0"/>
              <a:t>)</a:t>
            </a:r>
          </a:p>
          <a:p>
            <a:pPr algn="just"/>
            <a:endParaRPr lang="es-EC" dirty="0" smtClean="0"/>
          </a:p>
          <a:p>
            <a:pPr algn="just"/>
            <a:r>
              <a:rPr lang="es-EC" dirty="0" smtClean="0"/>
              <a:t>Muestra </a:t>
            </a:r>
            <a:r>
              <a:rPr lang="es-EC" dirty="0"/>
              <a:t>un patrón muy parecido en las dos curvas con errores notables en los valores más altos sobre los 1200 incidentes.</a:t>
            </a:r>
          </a:p>
        </p:txBody>
      </p:sp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2908725" y="501984"/>
            <a:ext cx="6374548" cy="374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5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0073" y="4186989"/>
            <a:ext cx="10515600" cy="24704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dirty="0" smtClean="0"/>
              <a:t>Figura </a:t>
            </a:r>
            <a:r>
              <a:rPr lang="es-ES" b="1" dirty="0"/>
              <a:t>7. Respuesta cuantificada uniformemente (512 niveles-por respuesta</a:t>
            </a:r>
            <a:r>
              <a:rPr lang="es-ES" b="1" dirty="0" smtClean="0"/>
              <a:t>)</a:t>
            </a:r>
          </a:p>
          <a:p>
            <a:endParaRPr lang="es-ES" b="1" dirty="0"/>
          </a:p>
          <a:p>
            <a:r>
              <a:rPr lang="es-EC" dirty="0" smtClean="0"/>
              <a:t>Existe </a:t>
            </a:r>
            <a:r>
              <a:rPr lang="es-EC" dirty="0"/>
              <a:t>un mayor rango de errores en la predicción, los más grandes son a partir de los 600 incidentes y  no son más de 25 muestras.</a:t>
            </a:r>
          </a:p>
        </p:txBody>
      </p:sp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2945914" y="385245"/>
            <a:ext cx="6203917" cy="380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331367"/>
            <a:ext cx="10515600" cy="23902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dirty="0"/>
              <a:t>Figura 8. Respuesta cuantificada uniformemente (512 niveles-error relativo por respuesta</a:t>
            </a:r>
            <a:r>
              <a:rPr lang="es-ES" b="1" dirty="0" smtClean="0"/>
              <a:t>)</a:t>
            </a:r>
          </a:p>
          <a:p>
            <a:endParaRPr lang="es-ES" b="1" dirty="0"/>
          </a:p>
          <a:p>
            <a:r>
              <a:rPr lang="es-EC" dirty="0" smtClean="0"/>
              <a:t>Se </a:t>
            </a:r>
            <a:r>
              <a:rPr lang="es-EC" dirty="0"/>
              <a:t>notan picos justamente en las muestras de las respuestas de mayor número de incidentes.</a:t>
            </a:r>
          </a:p>
        </p:txBody>
      </p:sp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2889768" y="258027"/>
            <a:ext cx="6412464" cy="407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8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347411"/>
            <a:ext cx="10515600" cy="2326858"/>
          </a:xfrm>
        </p:spPr>
        <p:txBody>
          <a:bodyPr/>
          <a:lstStyle/>
          <a:p>
            <a:pPr marL="0" indent="0" algn="ctr">
              <a:buNone/>
            </a:pPr>
            <a:r>
              <a:rPr lang="es-ES" b="1" dirty="0"/>
              <a:t>Figura 9. Respuesta numérica original, tipo de incidentes (por muestra</a:t>
            </a:r>
            <a:r>
              <a:rPr lang="es-ES" b="1" dirty="0" smtClean="0"/>
              <a:t>)</a:t>
            </a:r>
          </a:p>
          <a:p>
            <a:endParaRPr lang="es-ES" b="1" dirty="0"/>
          </a:p>
          <a:p>
            <a:r>
              <a:rPr lang="es-ES" dirty="0"/>
              <a:t>N</a:t>
            </a:r>
            <a:r>
              <a:rPr lang="es-ES" dirty="0" smtClean="0"/>
              <a:t>o </a:t>
            </a:r>
            <a:r>
              <a:rPr lang="es-ES" dirty="0"/>
              <a:t>es muy notoria la diferencia entre las dos curvas ya que la mayoría de los datos se sobre ponen</a:t>
            </a:r>
            <a:endParaRPr lang="es-EC" dirty="0"/>
          </a:p>
        </p:txBody>
      </p:sp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2857684" y="303931"/>
            <a:ext cx="6476632" cy="404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1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4267200"/>
            <a:ext cx="10515600" cy="24070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dirty="0"/>
              <a:t>Figura 10. Respuesta numérica original, tipo de incidentes (por respuesta</a:t>
            </a:r>
            <a:r>
              <a:rPr lang="es-ES" b="1" dirty="0" smtClean="0"/>
              <a:t>)</a:t>
            </a:r>
          </a:p>
          <a:p>
            <a:endParaRPr lang="es-ES" b="1" dirty="0"/>
          </a:p>
          <a:p>
            <a:r>
              <a:rPr lang="es-ES" dirty="0"/>
              <a:t>S</a:t>
            </a:r>
            <a:r>
              <a:rPr lang="es-ES" dirty="0" smtClean="0"/>
              <a:t>olo </a:t>
            </a:r>
            <a:r>
              <a:rPr lang="es-ES" dirty="0"/>
              <a:t>los valores más altos y más bajos presentan errores notables que son menos de la tercera parte </a:t>
            </a:r>
            <a:r>
              <a:rPr lang="es-ES" dirty="0" smtClean="0"/>
              <a:t>de las </a:t>
            </a:r>
            <a:r>
              <a:rPr lang="es-ES" dirty="0"/>
              <a:t>pruebas y lo cual se </a:t>
            </a:r>
            <a:r>
              <a:rPr lang="es-ES" dirty="0" smtClean="0"/>
              <a:t>da por </a:t>
            </a:r>
            <a:r>
              <a:rPr lang="es-ES" dirty="0"/>
              <a:t>falta de registros con esos valores de </a:t>
            </a:r>
            <a:r>
              <a:rPr lang="es-ES" dirty="0" smtClean="0"/>
              <a:t>respuesta.</a:t>
            </a:r>
            <a:endParaRPr lang="es-EC" dirty="0"/>
          </a:p>
        </p:txBody>
      </p:sp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29041" y="215466"/>
            <a:ext cx="6133916" cy="405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47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4031" y="4331368"/>
            <a:ext cx="10515600" cy="2326105"/>
          </a:xfrm>
        </p:spPr>
        <p:txBody>
          <a:bodyPr/>
          <a:lstStyle/>
          <a:p>
            <a:pPr marL="0" indent="0" algn="ctr">
              <a:buNone/>
            </a:pPr>
            <a:r>
              <a:rPr lang="es-ES" b="1" dirty="0"/>
              <a:t>Figura 11. Respuesta numérica original, tipo de incidentes (error relativo por respuesta)</a:t>
            </a:r>
            <a:endParaRPr lang="es-ES" dirty="0" smtClean="0"/>
          </a:p>
          <a:p>
            <a:endParaRPr lang="es-ES" dirty="0"/>
          </a:p>
          <a:p>
            <a:r>
              <a:rPr lang="es-ES" dirty="0"/>
              <a:t>M</a:t>
            </a:r>
            <a:r>
              <a:rPr lang="es-ES" dirty="0" smtClean="0"/>
              <a:t>uestra </a:t>
            </a:r>
            <a:r>
              <a:rPr lang="es-ES" dirty="0"/>
              <a:t>picos en los valores más altos coincidiendo con la Figuras 10, por lo que se puede verificar un rendimiento óptimo del modelo SVM</a:t>
            </a:r>
            <a:endParaRPr lang="es-EC" dirty="0"/>
          </a:p>
        </p:txBody>
      </p:sp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2817577" y="301859"/>
            <a:ext cx="6428507" cy="402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0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Selección del modelo </a:t>
            </a:r>
            <a:r>
              <a:rPr lang="es-EC" dirty="0" smtClean="0"/>
              <a:t>SVM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87200"/>
            <a:ext cx="10515600" cy="564649"/>
          </a:xfrm>
        </p:spPr>
        <p:txBody>
          <a:bodyPr>
            <a:normAutofit/>
          </a:bodyPr>
          <a:lstStyle/>
          <a:p>
            <a:r>
              <a:rPr lang="es-EC" dirty="0" smtClean="0"/>
              <a:t>Descartando los modelos con bases co</a:t>
            </a:r>
            <a:r>
              <a:rPr lang="es-EC" dirty="0" smtClean="0"/>
              <a:t>n respuestas originales y binarias:</a:t>
            </a:r>
            <a:endParaRPr lang="es-EC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974558" y="5619584"/>
            <a:ext cx="10515600" cy="1021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b="1" dirty="0" smtClean="0"/>
              <a:t>Figura </a:t>
            </a:r>
            <a:r>
              <a:rPr lang="es-ES" b="1" dirty="0"/>
              <a:t>12. Histograma de comparación de modelos SVM cuantificados y con escala exponencial.</a:t>
            </a:r>
            <a:endParaRPr lang="es-EC" dirty="0"/>
          </a:p>
        </p:txBody>
      </p:sp>
      <p:pic>
        <p:nvPicPr>
          <p:cNvPr id="5" name="Imagen 4"/>
          <p:cNvPicPr/>
          <p:nvPr/>
        </p:nvPicPr>
        <p:blipFill>
          <a:blip r:embed="rId2"/>
          <a:stretch>
            <a:fillRect/>
          </a:stretch>
        </p:blipFill>
        <p:spPr>
          <a:xfrm>
            <a:off x="2310063" y="1951849"/>
            <a:ext cx="7571874" cy="366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05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57726"/>
            <a:ext cx="10515600" cy="5519237"/>
          </a:xfrm>
        </p:spPr>
        <p:txBody>
          <a:bodyPr/>
          <a:lstStyle/>
          <a:p>
            <a:pPr marL="0" indent="0">
              <a:buNone/>
            </a:pPr>
            <a:r>
              <a:rPr lang="es-EC" dirty="0" smtClean="0"/>
              <a:t>Mejor rendimiento:</a:t>
            </a:r>
          </a:p>
          <a:p>
            <a:r>
              <a:rPr lang="es-EC" dirty="0" err="1" smtClean="0"/>
              <a:t>Kernel</a:t>
            </a:r>
            <a:r>
              <a:rPr lang="es-EC" dirty="0" smtClean="0"/>
              <a:t> gaussiano.</a:t>
            </a:r>
          </a:p>
          <a:p>
            <a:r>
              <a:rPr lang="es-ES" dirty="0" smtClean="0"/>
              <a:t>Número de incidentes:</a:t>
            </a:r>
          </a:p>
          <a:p>
            <a:pPr lvl="1"/>
            <a:r>
              <a:rPr lang="es-ES" dirty="0" smtClean="0"/>
              <a:t>Respuestas </a:t>
            </a:r>
            <a:r>
              <a:rPr lang="es-ES" dirty="0"/>
              <a:t>cuantificadas a escala exponencial a 128 y 512 </a:t>
            </a:r>
            <a:r>
              <a:rPr lang="es-ES" dirty="0" smtClean="0"/>
              <a:t>niveles.</a:t>
            </a:r>
          </a:p>
          <a:p>
            <a:r>
              <a:rPr lang="es-EC" dirty="0" smtClean="0"/>
              <a:t>Tipo de incidentes:</a:t>
            </a:r>
          </a:p>
          <a:p>
            <a:pPr lvl="1"/>
            <a:r>
              <a:rPr lang="es-ES" dirty="0"/>
              <a:t>R</a:t>
            </a:r>
            <a:r>
              <a:rPr lang="es-ES" dirty="0" smtClean="0"/>
              <a:t>espuestas </a:t>
            </a:r>
            <a:r>
              <a:rPr lang="es-ES" dirty="0"/>
              <a:t>con codificación </a:t>
            </a:r>
            <a:r>
              <a:rPr lang="es-ES" dirty="0" smtClean="0"/>
              <a:t>binaria.</a:t>
            </a:r>
          </a:p>
          <a:p>
            <a:pPr lvl="1"/>
            <a:r>
              <a:rPr lang="es-ES" dirty="0" smtClean="0"/>
              <a:t>Combinación de tres modelos SVM.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5477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Interfaz Gráfica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De la evaluación y análisis del tipo de sistema, se determina el mejor modelo SVM.</a:t>
            </a:r>
          </a:p>
          <a:p>
            <a:r>
              <a:rPr lang="es-EC" dirty="0" smtClean="0"/>
              <a:t>Creación de los modelo SVM en una variable </a:t>
            </a:r>
            <a:r>
              <a:rPr lang="es-EC" i="1" dirty="0" smtClean="0"/>
              <a:t>.</a:t>
            </a:r>
            <a:r>
              <a:rPr lang="es-EC" i="1" dirty="0" err="1" smtClean="0"/>
              <a:t>mat</a:t>
            </a:r>
            <a:r>
              <a:rPr lang="es-EC" dirty="0" smtClean="0"/>
              <a:t>:</a:t>
            </a:r>
          </a:p>
          <a:p>
            <a:r>
              <a:rPr lang="es-EC" dirty="0" smtClean="0"/>
              <a:t>Uso </a:t>
            </a:r>
            <a:r>
              <a:rPr lang="es-EC" dirty="0" smtClean="0"/>
              <a:t>de la herramienta GUIDE.</a:t>
            </a:r>
          </a:p>
          <a:p>
            <a:r>
              <a:rPr lang="es-EC" dirty="0" smtClean="0"/>
              <a:t>Interfaz sencilla con menús emergentes para la selección de los parámetros de entrada y un botón para predecir.</a:t>
            </a:r>
          </a:p>
          <a:p>
            <a:r>
              <a:rPr lang="es-EC" dirty="0" smtClean="0"/>
              <a:t>Muestra el resultado de número de incidentes y el tipo más probable.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2511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Justificación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Es necesario contar con recursos humanos y materiales suficientes.</a:t>
            </a:r>
          </a:p>
          <a:p>
            <a:r>
              <a:rPr lang="es-EC" dirty="0" smtClean="0"/>
              <a:t>Responder rápidamente y asegurar el bienestar de los implicados en la emergencia.</a:t>
            </a:r>
          </a:p>
          <a:p>
            <a:r>
              <a:rPr lang="es-EC" dirty="0" smtClean="0"/>
              <a:t>Saber cuantos incidentes y de que tipo se producirán en un sector, día y turno específicos.</a:t>
            </a:r>
          </a:p>
          <a:p>
            <a:r>
              <a:rPr lang="es-EC" dirty="0" smtClean="0"/>
              <a:t>No es posible tener una cantidad indefinida de recursos listos todo el tiempo.</a:t>
            </a:r>
          </a:p>
          <a:p>
            <a:r>
              <a:rPr lang="es-EC" dirty="0" smtClean="0"/>
              <a:t>Construir un sistema en software para predecir los datos necesarios basado en datos anteriores.</a:t>
            </a:r>
          </a:p>
          <a:p>
            <a:r>
              <a:rPr lang="es-EC" dirty="0" smtClean="0"/>
              <a:t>Cada día del año es único por depender del movimiento social.</a:t>
            </a:r>
          </a:p>
        </p:txBody>
      </p:sp>
    </p:spTree>
    <p:extLst>
      <p:ext uri="{BB962C8B-B14F-4D97-AF65-F5344CB8AC3E}">
        <p14:creationId xmlns:p14="http://schemas.microsoft.com/office/powerpoint/2010/main" val="295722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62940"/>
            <a:ext cx="10515600" cy="5514023"/>
          </a:xfrm>
        </p:spPr>
        <p:txBody>
          <a:bodyPr/>
          <a:lstStyle/>
          <a:p>
            <a:endParaRPr lang="es-EC" dirty="0"/>
          </a:p>
        </p:txBody>
      </p:sp>
      <p:pic>
        <p:nvPicPr>
          <p:cNvPr id="5" name="Imagen 4"/>
          <p:cNvPicPr/>
          <p:nvPr/>
        </p:nvPicPr>
        <p:blipFill rotWithShape="1">
          <a:blip r:embed="rId2"/>
          <a:srcRect l="1" r="25"/>
          <a:stretch/>
        </p:blipFill>
        <p:spPr bwMode="auto">
          <a:xfrm>
            <a:off x="2970296" y="472364"/>
            <a:ext cx="6251408" cy="58951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040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526392"/>
              </p:ext>
            </p:extLst>
          </p:nvPr>
        </p:nvGraphicFramePr>
        <p:xfrm>
          <a:off x="838200" y="673100"/>
          <a:ext cx="10515600" cy="5503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046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Conclusiones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07958"/>
            <a:ext cx="10515600" cy="4669005"/>
          </a:xfrm>
        </p:spPr>
        <p:txBody>
          <a:bodyPr>
            <a:normAutofit lnSpcReduction="10000"/>
          </a:bodyPr>
          <a:lstStyle/>
          <a:p>
            <a:r>
              <a:rPr lang="es-ES" dirty="0"/>
              <a:t>Cuando se procesan grandes cantidades de datos, como en este caso más de 50000 registros, es necesario realizar algoritmos que automaticen dicho </a:t>
            </a:r>
            <a:r>
              <a:rPr lang="es-ES" dirty="0" smtClean="0"/>
              <a:t>proceso.</a:t>
            </a:r>
          </a:p>
          <a:p>
            <a:r>
              <a:rPr lang="es-ES" dirty="0"/>
              <a:t>Debido a la complejidad que presenta la creación de </a:t>
            </a:r>
            <a:r>
              <a:rPr lang="es-ES" dirty="0" err="1"/>
              <a:t>hiperplanos</a:t>
            </a:r>
            <a:r>
              <a:rPr lang="es-ES" dirty="0"/>
              <a:t> con funciones polinómicas en </a:t>
            </a:r>
            <a:r>
              <a:rPr lang="es-ES" i="1" dirty="0"/>
              <a:t>n</a:t>
            </a:r>
            <a:r>
              <a:rPr lang="es-ES" dirty="0"/>
              <a:t> dimensiones para lograr la separación (clasificación) o ajuste (regresión) lineal de los registros de la base de datos, se obtiene un error mayor al usar este </a:t>
            </a:r>
            <a:r>
              <a:rPr lang="es-ES" dirty="0" err="1"/>
              <a:t>kernel</a:t>
            </a:r>
            <a:r>
              <a:rPr lang="es-ES" dirty="0"/>
              <a:t> en comparación al </a:t>
            </a:r>
            <a:r>
              <a:rPr lang="es-ES" dirty="0" smtClean="0"/>
              <a:t>gaussiano.</a:t>
            </a:r>
          </a:p>
          <a:p>
            <a:r>
              <a:rPr lang="es-ES" dirty="0"/>
              <a:t>Se realizó un filtrado de datos, en cuanto al número de registros, correspondientes al centro de operaciones Quito debido a que la gran cantidad existente de estos no permitía el correcto desempeño del proceso de aprendizaje del modelo SVM y por lo tanto final con datos nuevos, principalmente por la cantidad de etiquetas de valor cero que no correspondían a este centro de operaciones</a:t>
            </a:r>
            <a:r>
              <a:rPr lang="es-ES" dirty="0" smtClean="0"/>
              <a:t>.</a:t>
            </a:r>
          </a:p>
          <a:p>
            <a:r>
              <a:rPr lang="es-ES" dirty="0"/>
              <a:t>Se optó por utilizar la técnica de evaluación K-</a:t>
            </a:r>
            <a:r>
              <a:rPr lang="es-ES" dirty="0" err="1"/>
              <a:t>fold</a:t>
            </a:r>
            <a:r>
              <a:rPr lang="es-ES" dirty="0"/>
              <a:t> para la selección del mejor procesamiento de datos (entre varios niveles de cuantificación y codificación) ya que se sabe que al tener una mayor cantidad de datos de aprendizaje se consigue una mejor generalización del modelo de aprendizaje y por eso con este método se obtienen 24820 registros de prueba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419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3768"/>
            <a:ext cx="10515600" cy="5503195"/>
          </a:xfrm>
        </p:spPr>
        <p:txBody>
          <a:bodyPr/>
          <a:lstStyle/>
          <a:p>
            <a:r>
              <a:rPr lang="es-ES" dirty="0"/>
              <a:t>El criterio para elegir el mejor procesamiento de los datos de aprendizaje se basó en una combinación entre el MAE y el error relativo, el MAE resulta de una diferencia absoluta entre el valor predicho y el original, así se puede determinar el modelo que mejor rinde al momento de las pruebas tomándolo como una desviación estándar o rango permitido de error; además con el criterio de no perder una cantidad significativa de datos, como es el caso de la cuantificación a bajo número de niveles para el modelo de número de incidentes</a:t>
            </a:r>
            <a:r>
              <a:rPr lang="es-ES" dirty="0" smtClean="0"/>
              <a:t>.</a:t>
            </a:r>
          </a:p>
          <a:p>
            <a:r>
              <a:rPr lang="es-ES" dirty="0"/>
              <a:t>La aplicación de codificación binaria en las respuestas o etiquetas, resulta eficiente cuando estas son mínimas, como el caso del modelo SVM del número de incidentes donde solo hay ocho niveles posibles.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3705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Aprendizaje de Máquinas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Disciplina </a:t>
            </a:r>
            <a:r>
              <a:rPr lang="es-ES" dirty="0"/>
              <a:t>que permite diseñar y desarrollar algoritmos para que un sistema sea capaz de generalizar comportamientos y reconocer </a:t>
            </a:r>
            <a:r>
              <a:rPr lang="es-ES" dirty="0" smtClean="0"/>
              <a:t>patrones.</a:t>
            </a:r>
          </a:p>
          <a:p>
            <a:r>
              <a:rPr lang="es-ES" dirty="0"/>
              <a:t>A</a:t>
            </a:r>
            <a:r>
              <a:rPr lang="es-ES" dirty="0" smtClean="0"/>
              <a:t> </a:t>
            </a:r>
            <a:r>
              <a:rPr lang="es-ES" dirty="0"/>
              <a:t>partir de datos empíricos, experiencia y </a:t>
            </a:r>
            <a:r>
              <a:rPr lang="es-ES" dirty="0" smtClean="0"/>
              <a:t>entrenamiento.</a:t>
            </a:r>
          </a:p>
          <a:p>
            <a:r>
              <a:rPr lang="es-ES" dirty="0"/>
              <a:t>E</a:t>
            </a:r>
            <a:r>
              <a:rPr lang="es-ES" dirty="0" smtClean="0"/>
              <a:t>volucionar </a:t>
            </a:r>
            <a:r>
              <a:rPr lang="es-ES" dirty="0"/>
              <a:t>y adaptarse a cambios que ocurren en su </a:t>
            </a:r>
            <a:r>
              <a:rPr lang="es-ES" dirty="0" smtClean="0"/>
              <a:t>entorno.</a:t>
            </a:r>
          </a:p>
          <a:p>
            <a:r>
              <a:rPr lang="es-ES" dirty="0"/>
              <a:t>E</a:t>
            </a:r>
            <a:r>
              <a:rPr lang="es-ES" dirty="0" smtClean="0"/>
              <a:t>xtraer </a:t>
            </a:r>
            <a:r>
              <a:rPr lang="es-ES" dirty="0"/>
              <a:t>conocimiento </a:t>
            </a:r>
            <a:r>
              <a:rPr lang="es-ES" dirty="0" smtClean="0"/>
              <a:t>de </a:t>
            </a:r>
            <a:r>
              <a:rPr lang="es-ES" dirty="0" smtClean="0"/>
              <a:t>características </a:t>
            </a:r>
            <a:r>
              <a:rPr lang="es-ES" dirty="0"/>
              <a:t>no observadas de un determinado objeto basándose en las propiedades que si han sido observadas del </a:t>
            </a:r>
            <a:r>
              <a:rPr lang="es-ES" dirty="0" smtClean="0"/>
              <a:t>mismo.</a:t>
            </a:r>
          </a:p>
          <a:p>
            <a:r>
              <a:rPr lang="es-ES" dirty="0"/>
              <a:t>P</a:t>
            </a:r>
            <a:r>
              <a:rPr lang="es-ES" dirty="0" smtClean="0"/>
              <a:t>redecir </a:t>
            </a:r>
            <a:r>
              <a:rPr lang="es-ES" dirty="0"/>
              <a:t>el comportamiento futuro a partir de lo ocurrido en el pasado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6934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757989" y="265914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C" sz="6000" dirty="0" smtClean="0"/>
              <a:t>SVM</a:t>
            </a:r>
            <a:endParaRPr lang="es-EC" sz="6000" dirty="0"/>
          </a:p>
        </p:txBody>
      </p:sp>
    </p:spTree>
    <p:extLst>
      <p:ext uri="{BB962C8B-B14F-4D97-AF65-F5344CB8AC3E}">
        <p14:creationId xmlns:p14="http://schemas.microsoft.com/office/powerpoint/2010/main" val="5773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SVM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</a:t>
            </a:r>
            <a:r>
              <a:rPr lang="es-ES" dirty="0" smtClean="0"/>
              <a:t>lgoritmos </a:t>
            </a:r>
            <a:r>
              <a:rPr lang="es-ES" dirty="0"/>
              <a:t>de aprendizaje </a:t>
            </a:r>
            <a:r>
              <a:rPr lang="es-ES" dirty="0" smtClean="0"/>
              <a:t>supervisado.</a:t>
            </a:r>
          </a:p>
          <a:p>
            <a:r>
              <a:rPr lang="es-ES" dirty="0"/>
              <a:t>M</a:t>
            </a:r>
            <a:r>
              <a:rPr lang="es-ES" dirty="0" smtClean="0"/>
              <a:t>inimizar </a:t>
            </a:r>
            <a:r>
              <a:rPr lang="es-ES" dirty="0"/>
              <a:t>el riesgo estructural, es decir compensar el error y el sobreajuste del modelo para lograr una mayor capacidad de </a:t>
            </a:r>
            <a:r>
              <a:rPr lang="es-ES" dirty="0" smtClean="0"/>
              <a:t>generalización.</a:t>
            </a:r>
          </a:p>
          <a:p>
            <a:r>
              <a:rPr lang="es-ES" dirty="0" smtClean="0"/>
              <a:t>Resuelven </a:t>
            </a:r>
            <a:r>
              <a:rPr lang="es-ES" dirty="0"/>
              <a:t>problemas de clasificación binaria y </a:t>
            </a:r>
            <a:r>
              <a:rPr lang="es-ES" dirty="0" smtClean="0"/>
              <a:t>regresión.</a:t>
            </a:r>
          </a:p>
        </p:txBody>
      </p:sp>
    </p:spTree>
    <p:extLst>
      <p:ext uri="{BB962C8B-B14F-4D97-AF65-F5344CB8AC3E}">
        <p14:creationId xmlns:p14="http://schemas.microsoft.com/office/powerpoint/2010/main" val="19988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59698569"/>
              </p:ext>
            </p:extLst>
          </p:nvPr>
        </p:nvGraphicFramePr>
        <p:xfrm>
          <a:off x="235283" y="0"/>
          <a:ext cx="116840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029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51547" y="5021179"/>
            <a:ext cx="4022558" cy="1155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dirty="0"/>
              <a:t>Figura 1. Ejemplos separables </a:t>
            </a:r>
            <a:r>
              <a:rPr lang="es-ES" b="1" dirty="0" smtClean="0"/>
              <a:t>linealmente</a:t>
            </a:r>
            <a:r>
              <a:rPr lang="es-EC" dirty="0"/>
              <a:t> </a:t>
            </a:r>
            <a:r>
              <a:rPr lang="es-EC" dirty="0" smtClean="0"/>
              <a:t>(Carmona </a:t>
            </a:r>
            <a:r>
              <a:rPr lang="es-EC" dirty="0"/>
              <a:t>Suárez, 2014)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4076"/>
            <a:ext cx="5097379" cy="4574807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036" y="334076"/>
            <a:ext cx="5091363" cy="4574807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7025438" y="5021179"/>
            <a:ext cx="4022558" cy="11557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b="1" dirty="0" smtClean="0"/>
              <a:t>Figura </a:t>
            </a:r>
            <a:r>
              <a:rPr lang="es-ES" b="1" dirty="0"/>
              <a:t>3. SVM para </a:t>
            </a:r>
            <a:r>
              <a:rPr lang="es-ES" b="1" dirty="0" smtClean="0"/>
              <a:t>regresión</a:t>
            </a:r>
            <a:r>
              <a:rPr lang="es-EC" dirty="0"/>
              <a:t> </a:t>
            </a:r>
            <a:r>
              <a:rPr lang="es-EC" dirty="0" smtClean="0"/>
              <a:t>(Carmona </a:t>
            </a:r>
            <a:r>
              <a:rPr lang="es-EC" dirty="0"/>
              <a:t>Suárez, 2014)</a:t>
            </a:r>
          </a:p>
        </p:txBody>
      </p:sp>
    </p:spTree>
    <p:extLst>
      <p:ext uri="{BB962C8B-B14F-4D97-AF65-F5344CB8AC3E}">
        <p14:creationId xmlns:p14="http://schemas.microsoft.com/office/powerpoint/2010/main" val="27130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1141</TotalTime>
  <Words>3139</Words>
  <Application>Microsoft Office PowerPoint</Application>
  <PresentationFormat>Panorámica</PresentationFormat>
  <Paragraphs>639</Paragraphs>
  <Slides>43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9" baseType="lpstr">
      <vt:lpstr>Arial</vt:lpstr>
      <vt:lpstr>Calibri</vt:lpstr>
      <vt:lpstr>Cambria Math</vt:lpstr>
      <vt:lpstr>Franklin Gothic Book</vt:lpstr>
      <vt:lpstr>Times New Roman</vt:lpstr>
      <vt:lpstr>Crop</vt:lpstr>
      <vt:lpstr>Presentación de PowerPoint</vt:lpstr>
      <vt:lpstr>Servicio Integrado de Seguridad (ECU 911)</vt:lpstr>
      <vt:lpstr>Predicción</vt:lpstr>
      <vt:lpstr>Justificación</vt:lpstr>
      <vt:lpstr>Aprendizaje de Máquinas</vt:lpstr>
      <vt:lpstr>SVM</vt:lpstr>
      <vt:lpstr>SVM</vt:lpstr>
      <vt:lpstr>Presentación de PowerPoint</vt:lpstr>
      <vt:lpstr>Presentación de PowerPoint</vt:lpstr>
      <vt:lpstr>Hiperparámetros</vt:lpstr>
      <vt:lpstr>Evaluación</vt:lpstr>
      <vt:lpstr>Implementación</vt:lpstr>
      <vt:lpstr>Implementación</vt:lpstr>
      <vt:lpstr>Preprocesamiento de datos</vt:lpstr>
      <vt:lpstr>Presentación de PowerPoint</vt:lpstr>
      <vt:lpstr>Escalas de cuantificación</vt:lpstr>
      <vt:lpstr>Presentación de PowerPoint</vt:lpstr>
      <vt:lpstr>Procesamiento de datos de entrada</vt:lpstr>
      <vt:lpstr>Presentación de PowerPoint</vt:lpstr>
      <vt:lpstr>Presentación de PowerPoint</vt:lpstr>
      <vt:lpstr>Resultados</vt:lpstr>
      <vt:lpstr>Evaluación empírica</vt:lpstr>
      <vt:lpstr>Procesamiento de datos de salida</vt:lpstr>
      <vt:lpstr>Parámetros de evaluación</vt:lpstr>
      <vt:lpstr>Evaluación de Hiperparámetros</vt:lpstr>
      <vt:lpstr>Presentación de PowerPoint</vt:lpstr>
      <vt:lpstr>Presentación de PowerPoint</vt:lpstr>
      <vt:lpstr>Presentación de PowerPoint</vt:lpstr>
      <vt:lpstr>Presentación de PowerPoint</vt:lpstr>
      <vt:lpstr>Graficas comparativas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Selección del modelo SVM</vt:lpstr>
      <vt:lpstr>Presentación de PowerPoint</vt:lpstr>
      <vt:lpstr>Interfaz Gráfica</vt:lpstr>
      <vt:lpstr>Presentación de PowerPoint</vt:lpstr>
      <vt:lpstr>Presentación de PowerPoint</vt:lpstr>
      <vt:lpstr>Conclusiones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Christopher Alexander Patiño Vela</dc:creator>
  <cp:lastModifiedBy>Christopher Patiño</cp:lastModifiedBy>
  <cp:revision>93</cp:revision>
  <dcterms:created xsi:type="dcterms:W3CDTF">2017-04-19T17:19:49Z</dcterms:created>
  <dcterms:modified xsi:type="dcterms:W3CDTF">2018-03-06T03:10:03Z</dcterms:modified>
</cp:coreProperties>
</file>