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handoutMasterIdLst>
    <p:handoutMasterId r:id="rId42"/>
  </p:handoutMasterIdLst>
  <p:sldIdLst>
    <p:sldId id="257" r:id="rId2"/>
    <p:sldId id="256" r:id="rId3"/>
    <p:sldId id="258" r:id="rId4"/>
    <p:sldId id="260" r:id="rId5"/>
    <p:sldId id="261" r:id="rId6"/>
    <p:sldId id="259" r:id="rId7"/>
    <p:sldId id="262" r:id="rId8"/>
    <p:sldId id="263" r:id="rId9"/>
    <p:sldId id="264" r:id="rId10"/>
    <p:sldId id="267" r:id="rId11"/>
    <p:sldId id="268" r:id="rId12"/>
    <p:sldId id="269" r:id="rId13"/>
    <p:sldId id="271" r:id="rId14"/>
    <p:sldId id="270" r:id="rId15"/>
    <p:sldId id="272" r:id="rId16"/>
    <p:sldId id="273" r:id="rId17"/>
    <p:sldId id="274" r:id="rId18"/>
    <p:sldId id="275" r:id="rId19"/>
    <p:sldId id="276" r:id="rId20"/>
    <p:sldId id="277" r:id="rId21"/>
    <p:sldId id="280" r:id="rId22"/>
    <p:sldId id="281" r:id="rId23"/>
    <p:sldId id="284" r:id="rId24"/>
    <p:sldId id="282" r:id="rId25"/>
    <p:sldId id="283" r:id="rId26"/>
    <p:sldId id="285" r:id="rId27"/>
    <p:sldId id="286" r:id="rId28"/>
    <p:sldId id="287" r:id="rId29"/>
    <p:sldId id="288" r:id="rId30"/>
    <p:sldId id="289" r:id="rId31"/>
    <p:sldId id="291" r:id="rId32"/>
    <p:sldId id="292" r:id="rId33"/>
    <p:sldId id="293" r:id="rId34"/>
    <p:sldId id="294" r:id="rId35"/>
    <p:sldId id="295" r:id="rId36"/>
    <p:sldId id="296" r:id="rId37"/>
    <p:sldId id="297" r:id="rId38"/>
    <p:sldId id="298" r:id="rId39"/>
    <p:sldId id="299" r:id="rId4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917"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3105m\Desktop\preguntas%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6.0029976588946612E-2"/>
          <c:y val="0.22100252869949685"/>
          <c:w val="0.60448272090988631"/>
          <c:h val="0.69847586759988334"/>
        </c:manualLayout>
      </c:layout>
      <c:lineChart>
        <c:grouping val="standard"/>
        <c:varyColors val="0"/>
        <c:ser>
          <c:idx val="0"/>
          <c:order val="0"/>
          <c:tx>
            <c:v>Indice Rating EcTV 13:00 - 14:00</c:v>
          </c:tx>
          <c:marker>
            <c:symbol val="none"/>
          </c:marker>
          <c:cat>
            <c:numRef>
              <c:f>'[preguntas (2).xlsx]Worksheet'!$L$6:$L$12</c:f>
              <c:numCache>
                <c:formatCode>h:mm</c:formatCode>
                <c:ptCount val="7"/>
                <c:pt idx="0">
                  <c:v>0.54166666666666663</c:v>
                </c:pt>
                <c:pt idx="1">
                  <c:v>0.54861111111111105</c:v>
                </c:pt>
                <c:pt idx="2">
                  <c:v>0.55555555555555558</c:v>
                </c:pt>
                <c:pt idx="3">
                  <c:v>0.5625</c:v>
                </c:pt>
                <c:pt idx="4">
                  <c:v>0.56944444444444442</c:v>
                </c:pt>
                <c:pt idx="5">
                  <c:v>0.57638888888888895</c:v>
                </c:pt>
                <c:pt idx="6">
                  <c:v>0.58333333333333337</c:v>
                </c:pt>
              </c:numCache>
            </c:numRef>
          </c:cat>
          <c:val>
            <c:numRef>
              <c:f>'[preguntas (2).xlsx]Worksheet'!$J$6:$J$12</c:f>
              <c:numCache>
                <c:formatCode>General</c:formatCode>
                <c:ptCount val="7"/>
                <c:pt idx="0">
                  <c:v>4</c:v>
                </c:pt>
                <c:pt idx="1">
                  <c:v>2</c:v>
                </c:pt>
                <c:pt idx="2">
                  <c:v>1</c:v>
                </c:pt>
                <c:pt idx="3">
                  <c:v>5</c:v>
                </c:pt>
                <c:pt idx="4">
                  <c:v>2</c:v>
                </c:pt>
                <c:pt idx="5">
                  <c:v>3</c:v>
                </c:pt>
                <c:pt idx="6">
                  <c:v>4</c:v>
                </c:pt>
              </c:numCache>
            </c:numRef>
          </c:val>
          <c:smooth val="0"/>
          <c:extLst xmlns:c16r2="http://schemas.microsoft.com/office/drawing/2015/06/chart">
            <c:ext xmlns:c16="http://schemas.microsoft.com/office/drawing/2014/chart" uri="{C3380CC4-5D6E-409C-BE32-E72D297353CC}">
              <c16:uniqueId val="{00000000-17CF-4978-83F5-23A1D846EDF9}"/>
            </c:ext>
          </c:extLst>
        </c:ser>
        <c:dLbls>
          <c:showLegendKey val="0"/>
          <c:showVal val="0"/>
          <c:showCatName val="0"/>
          <c:showSerName val="0"/>
          <c:showPercent val="0"/>
          <c:showBubbleSize val="0"/>
        </c:dLbls>
        <c:marker val="1"/>
        <c:smooth val="0"/>
        <c:axId val="109417216"/>
        <c:axId val="109418752"/>
      </c:lineChart>
      <c:catAx>
        <c:axId val="109417216"/>
        <c:scaling>
          <c:orientation val="minMax"/>
        </c:scaling>
        <c:delete val="0"/>
        <c:axPos val="b"/>
        <c:numFmt formatCode="h:mm" sourceLinked="1"/>
        <c:majorTickMark val="out"/>
        <c:minorTickMark val="none"/>
        <c:tickLblPos val="nextTo"/>
        <c:crossAx val="109418752"/>
        <c:crosses val="autoZero"/>
        <c:auto val="1"/>
        <c:lblAlgn val="ctr"/>
        <c:lblOffset val="100"/>
        <c:noMultiLvlLbl val="0"/>
      </c:catAx>
      <c:valAx>
        <c:axId val="109418752"/>
        <c:scaling>
          <c:orientation val="minMax"/>
        </c:scaling>
        <c:delete val="0"/>
        <c:axPos val="l"/>
        <c:majorGridlines/>
        <c:numFmt formatCode="General" sourceLinked="1"/>
        <c:majorTickMark val="out"/>
        <c:minorTickMark val="none"/>
        <c:tickLblPos val="nextTo"/>
        <c:crossAx val="109417216"/>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C" smtClean="0"/>
              <a:t>Proyecto Investigación</a:t>
            </a:r>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8CA70D-0B60-46BB-A516-30961944BC29}" type="datetimeFigureOut">
              <a:rPr lang="es-EC" smtClean="0"/>
              <a:t>09/03/2018</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F88773-5AEC-448B-B368-9BA5A99DFD66}" type="slidenum">
              <a:rPr lang="es-EC" smtClean="0"/>
              <a:t>‹Nº›</a:t>
            </a:fld>
            <a:endParaRPr lang="es-EC"/>
          </a:p>
        </p:txBody>
      </p:sp>
    </p:spTree>
    <p:extLst>
      <p:ext uri="{BB962C8B-B14F-4D97-AF65-F5344CB8AC3E}">
        <p14:creationId xmlns:p14="http://schemas.microsoft.com/office/powerpoint/2010/main" val="2557342208"/>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C" smtClean="0"/>
              <a:t>Proyecto Investigación</a:t>
            </a: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1861D7-8AE7-4F32-8BAA-D462DEF908A8}" type="datetimeFigureOut">
              <a:rPr lang="es-EC" smtClean="0"/>
              <a:t>09/03/2018</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920167-FDF8-4EC0-B663-F628F6347308}" type="slidenum">
              <a:rPr lang="es-EC" smtClean="0"/>
              <a:t>‹Nº›</a:t>
            </a:fld>
            <a:endParaRPr lang="es-EC"/>
          </a:p>
        </p:txBody>
      </p:sp>
    </p:spTree>
    <p:extLst>
      <p:ext uri="{BB962C8B-B14F-4D97-AF65-F5344CB8AC3E}">
        <p14:creationId xmlns:p14="http://schemas.microsoft.com/office/powerpoint/2010/main" val="2013875057"/>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encabezado"/>
          <p:cNvSpPr>
            <a:spLocks noGrp="1"/>
          </p:cNvSpPr>
          <p:nvPr>
            <p:ph type="hdr" sz="quarter" idx="10"/>
          </p:nvPr>
        </p:nvSpPr>
        <p:spPr/>
        <p:txBody>
          <a:bodyPr/>
          <a:lstStyle/>
          <a:p>
            <a:r>
              <a:rPr lang="es-EC" smtClean="0"/>
              <a:t>Proyecto Investigación</a:t>
            </a:r>
            <a:endParaRPr lang="es-EC"/>
          </a:p>
        </p:txBody>
      </p:sp>
    </p:spTree>
    <p:extLst>
      <p:ext uri="{BB962C8B-B14F-4D97-AF65-F5344CB8AC3E}">
        <p14:creationId xmlns:p14="http://schemas.microsoft.com/office/powerpoint/2010/main" val="1301118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CDFDD318-D6A9-4F36-A13B-FEDAADDC5FD9}" type="datetimeFigureOut">
              <a:rPr lang="es-EC" smtClean="0"/>
              <a:t>09/03/2018</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11" name="10 Marcador de número de diapositiva"/>
          <p:cNvSpPr>
            <a:spLocks noGrp="1"/>
          </p:cNvSpPr>
          <p:nvPr>
            <p:ph type="sldNum" sz="quarter" idx="12"/>
          </p:nvPr>
        </p:nvSpPr>
        <p:spPr/>
        <p:txBody>
          <a:bodyPr/>
          <a:lstStyle>
            <a:extLst/>
          </a:lstStyle>
          <a:p>
            <a:fld id="{5B2B1B2D-75D2-40A1-AA8C-9E28D51A9C01}"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DFDD318-D6A9-4F36-A13B-FEDAADDC5FD9}" type="datetimeFigureOut">
              <a:rPr lang="es-EC" smtClean="0"/>
              <a:t>09/03/2018</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5B2B1B2D-75D2-40A1-AA8C-9E28D51A9C01}"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DFDD318-D6A9-4F36-A13B-FEDAADDC5FD9}" type="datetimeFigureOut">
              <a:rPr lang="es-EC" smtClean="0"/>
              <a:t>09/03/2018</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5B2B1B2D-75D2-40A1-AA8C-9E28D51A9C01}"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DFDD318-D6A9-4F36-A13B-FEDAADDC5FD9}" type="datetimeFigureOut">
              <a:rPr lang="es-EC" smtClean="0"/>
              <a:t>09/03/2018</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5B2B1B2D-75D2-40A1-AA8C-9E28D51A9C01}"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CDFDD318-D6A9-4F36-A13B-FEDAADDC5FD9}" type="datetimeFigureOut">
              <a:rPr lang="es-EC" smtClean="0"/>
              <a:t>09/03/2018</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5B2B1B2D-75D2-40A1-AA8C-9E28D51A9C01}"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DFDD318-D6A9-4F36-A13B-FEDAADDC5FD9}" type="datetimeFigureOut">
              <a:rPr lang="es-EC" smtClean="0"/>
              <a:t>09/03/2018</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5B2B1B2D-75D2-40A1-AA8C-9E28D51A9C01}"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DFDD318-D6A9-4F36-A13B-FEDAADDC5FD9}" type="datetimeFigureOut">
              <a:rPr lang="es-EC" smtClean="0"/>
              <a:t>09/03/2018</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5B2B1B2D-75D2-40A1-AA8C-9E28D51A9C01}"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CDFDD318-D6A9-4F36-A13B-FEDAADDC5FD9}" type="datetimeFigureOut">
              <a:rPr lang="es-EC" smtClean="0"/>
              <a:t>09/03/2018</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5B2B1B2D-75D2-40A1-AA8C-9E28D51A9C01}"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CDFDD318-D6A9-4F36-A13B-FEDAADDC5FD9}" type="datetimeFigureOut">
              <a:rPr lang="es-EC" smtClean="0"/>
              <a:t>09/03/2018</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5B2B1B2D-75D2-40A1-AA8C-9E28D51A9C01}"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DFDD318-D6A9-4F36-A13B-FEDAADDC5FD9}" type="datetimeFigureOut">
              <a:rPr lang="es-EC" smtClean="0"/>
              <a:t>09/03/2018</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5B2B1B2D-75D2-40A1-AA8C-9E28D51A9C01}"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DFDD318-D6A9-4F36-A13B-FEDAADDC5FD9}" type="datetimeFigureOut">
              <a:rPr lang="es-EC" smtClean="0"/>
              <a:t>09/03/2018</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5B2B1B2D-75D2-40A1-AA8C-9E28D51A9C01}" type="slidenum">
              <a:rPr lang="es-EC" smtClean="0"/>
              <a:t>‹Nº›</a:t>
            </a:fld>
            <a:endParaRPr lang="es-EC"/>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DFDD318-D6A9-4F36-A13B-FEDAADDC5FD9}" type="datetimeFigureOut">
              <a:rPr lang="es-EC" smtClean="0"/>
              <a:t>09/03/2018</a:t>
            </a:fld>
            <a:endParaRPr lang="es-EC"/>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C"/>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2B1B2D-75D2-40A1-AA8C-9E28D51A9C01}"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492896"/>
            <a:ext cx="8183880" cy="864096"/>
          </a:xfrm>
        </p:spPr>
        <p:txBody>
          <a:bodyPr>
            <a:normAutofit fontScale="90000"/>
          </a:bodyPr>
          <a:lstStyle/>
          <a:p>
            <a:pPr algn="ctr"/>
            <a:r>
              <a:rPr lang="es-EC" sz="3000" dirty="0" smtClean="0">
                <a:solidFill>
                  <a:srgbClr val="002060"/>
                </a:solidFill>
              </a:rPr>
              <a:t>DEPARTAMENTO DE ELÉCTRICA Y ELECTRÓNICA</a:t>
            </a:r>
            <a:endParaRPr lang="es-EC" sz="3000" dirty="0">
              <a:solidFill>
                <a:srgbClr val="002060"/>
              </a:solidFill>
            </a:endParaRPr>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548680"/>
            <a:ext cx="6408712" cy="1584176"/>
          </a:xfrm>
          <a:prstGeom prst="rect">
            <a:avLst/>
          </a:prstGeom>
          <a:noFill/>
          <a:ln>
            <a:noFill/>
          </a:ln>
        </p:spPr>
      </p:pic>
      <p:sp>
        <p:nvSpPr>
          <p:cNvPr id="5" name="4 CuadroTexto"/>
          <p:cNvSpPr txBox="1"/>
          <p:nvPr/>
        </p:nvSpPr>
        <p:spPr>
          <a:xfrm>
            <a:off x="395536" y="3718350"/>
            <a:ext cx="8352928" cy="400110"/>
          </a:xfrm>
          <a:prstGeom prst="rect">
            <a:avLst/>
          </a:prstGeom>
          <a:noFill/>
        </p:spPr>
        <p:txBody>
          <a:bodyPr wrap="square" rtlCol="0">
            <a:spAutoFit/>
          </a:bodyPr>
          <a:lstStyle/>
          <a:p>
            <a:r>
              <a:rPr lang="es-EC" sz="2000" b="1" dirty="0" smtClean="0">
                <a:solidFill>
                  <a:srgbClr val="0070C0"/>
                </a:solidFill>
              </a:rPr>
              <a:t>INGENIERÍA EN ELECTRÓNICA Y TELECOMUNICACIONES</a:t>
            </a:r>
            <a:endParaRPr lang="es-EC" sz="2000" b="1" dirty="0">
              <a:solidFill>
                <a:srgbClr val="0070C0"/>
              </a:solidFill>
            </a:endParaRPr>
          </a:p>
        </p:txBody>
      </p:sp>
      <p:pic>
        <p:nvPicPr>
          <p:cNvPr id="1026" name="Picture 2" descr="Ingeniería Electrónica y Telecomunicaci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293096"/>
            <a:ext cx="2088232" cy="165618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7776356" y="5517232"/>
            <a:ext cx="936104" cy="369332"/>
          </a:xfrm>
          <a:prstGeom prst="rect">
            <a:avLst/>
          </a:prstGeom>
          <a:noFill/>
        </p:spPr>
        <p:txBody>
          <a:bodyPr wrap="square" rtlCol="0">
            <a:spAutoFit/>
          </a:bodyPr>
          <a:lstStyle/>
          <a:p>
            <a:r>
              <a:rPr lang="es-EC" dirty="0" smtClean="0">
                <a:solidFill>
                  <a:srgbClr val="002060"/>
                </a:solidFill>
              </a:rPr>
              <a:t>2018</a:t>
            </a:r>
            <a:endParaRPr lang="es-EC" dirty="0">
              <a:solidFill>
                <a:srgbClr val="002060"/>
              </a:solidFill>
            </a:endParaRPr>
          </a:p>
        </p:txBody>
      </p:sp>
    </p:spTree>
    <p:extLst>
      <p:ext uri="{BB962C8B-B14F-4D97-AF65-F5344CB8AC3E}">
        <p14:creationId xmlns:p14="http://schemas.microsoft.com/office/powerpoint/2010/main" val="2883275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fontScale="90000"/>
          </a:bodyPr>
          <a:lstStyle/>
          <a:p>
            <a:pPr algn="ctr"/>
            <a:r>
              <a:rPr lang="es-EC" sz="3600" dirty="0" smtClean="0">
                <a:effectLst/>
              </a:rPr>
              <a:t>ARQUITECTURA DEL SISTEMA</a:t>
            </a:r>
            <a:endParaRPr lang="es-EC" sz="4000" dirty="0"/>
          </a:p>
        </p:txBody>
      </p:sp>
      <p:pic>
        <p:nvPicPr>
          <p:cNvPr id="6" name="5 Imagen" descr="C:\Users\3105m\Desktop\TESIS TODO\ESCRITO\Tesis Escrito\Redactado\Imagenes Propias\Arquitectura Sistema (grafico).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988840"/>
            <a:ext cx="7128792" cy="4536504"/>
          </a:xfrm>
          <a:prstGeom prst="rect">
            <a:avLst/>
          </a:prstGeom>
          <a:noFill/>
          <a:ln>
            <a:noFill/>
          </a:ln>
        </p:spPr>
      </p:pic>
    </p:spTree>
    <p:extLst>
      <p:ext uri="{BB962C8B-B14F-4D97-AF65-F5344CB8AC3E}">
        <p14:creationId xmlns:p14="http://schemas.microsoft.com/office/powerpoint/2010/main" val="2340186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a:bodyPr>
          <a:lstStyle/>
          <a:p>
            <a:pPr algn="ctr"/>
            <a:r>
              <a:rPr lang="es-EC" sz="3600" dirty="0" smtClean="0">
                <a:effectLst/>
              </a:rPr>
              <a:t>FUNCIONES PRINCIPALES</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3429000"/>
            <a:ext cx="7772400" cy="1080120"/>
          </a:xfrm>
        </p:spPr>
        <p:txBody>
          <a:bodyPr>
            <a:normAutofit/>
          </a:bodyPr>
          <a:lstStyle/>
          <a:p>
            <a:pPr marL="379476" indent="-342900" algn="just">
              <a:buFont typeface="Wingdings" panose="05000000000000000000" pitchFamily="2" charset="2"/>
              <a:buChar char="ü"/>
            </a:pPr>
            <a:endParaRPr lang="es-ES" dirty="0" smtClean="0">
              <a:solidFill>
                <a:schemeClr val="accent3">
                  <a:lumMod val="50000"/>
                </a:schemeClr>
              </a:solidFill>
            </a:endParaRPr>
          </a:p>
          <a:p>
            <a:pPr marL="379476" indent="-342900" algn="just">
              <a:buFont typeface="Arial" panose="020B0604020202020204" pitchFamily="34" charset="0"/>
              <a:buChar char="•"/>
            </a:pPr>
            <a:endParaRPr lang="es-ES" dirty="0">
              <a:solidFill>
                <a:schemeClr val="accent3">
                  <a:lumMod val="50000"/>
                </a:schemeClr>
              </a:solidFill>
            </a:endParaRPr>
          </a:p>
          <a:p>
            <a:pPr algn="just"/>
            <a:endParaRPr lang="es-ES" dirty="0">
              <a:solidFill>
                <a:schemeClr val="accent3">
                  <a:lumMod val="50000"/>
                </a:schemeClr>
              </a:solidFill>
            </a:endParaRPr>
          </a:p>
          <a:p>
            <a:pPr algn="just"/>
            <a:endParaRPr lang="es-EC" dirty="0">
              <a:solidFill>
                <a:schemeClr val="accent3">
                  <a:lumMod val="50000"/>
                </a:schemeClr>
              </a:solidFill>
            </a:endParaRPr>
          </a:p>
        </p:txBody>
      </p:sp>
      <p:sp>
        <p:nvSpPr>
          <p:cNvPr id="3" name="2 CuadroTexto"/>
          <p:cNvSpPr txBox="1"/>
          <p:nvPr/>
        </p:nvSpPr>
        <p:spPr>
          <a:xfrm>
            <a:off x="827584" y="1916832"/>
            <a:ext cx="7488832" cy="5493812"/>
          </a:xfrm>
          <a:prstGeom prst="rect">
            <a:avLst/>
          </a:prstGeom>
          <a:noFill/>
        </p:spPr>
        <p:txBody>
          <a:bodyPr wrap="square" rtlCol="0">
            <a:spAutoFit/>
          </a:bodyPr>
          <a:lstStyle/>
          <a:p>
            <a:pPr algn="just">
              <a:lnSpc>
                <a:spcPct val="150000"/>
              </a:lnSpc>
            </a:pPr>
            <a:endParaRPr lang="es-EC" b="1" dirty="0" smtClean="0">
              <a:solidFill>
                <a:srgbClr val="002060"/>
              </a:solidFill>
            </a:endParaRPr>
          </a:p>
          <a:p>
            <a:pPr algn="just">
              <a:lnSpc>
                <a:spcPct val="150000"/>
              </a:lnSpc>
            </a:pPr>
            <a:r>
              <a:rPr lang="es-EC" b="1" dirty="0" smtClean="0">
                <a:solidFill>
                  <a:srgbClr val="002060"/>
                </a:solidFill>
              </a:rPr>
              <a:t>1. Recolección </a:t>
            </a:r>
            <a:r>
              <a:rPr lang="es-EC" b="1" dirty="0">
                <a:solidFill>
                  <a:srgbClr val="002060"/>
                </a:solidFill>
              </a:rPr>
              <a:t>de datos del televidente</a:t>
            </a:r>
            <a:r>
              <a:rPr lang="es-EC" b="1" dirty="0" smtClean="0">
                <a:solidFill>
                  <a:srgbClr val="002060"/>
                </a:solidFill>
              </a:rPr>
              <a:t>: </a:t>
            </a:r>
          </a:p>
          <a:p>
            <a:pPr algn="just">
              <a:lnSpc>
                <a:spcPct val="150000"/>
              </a:lnSpc>
            </a:pPr>
            <a:r>
              <a:rPr lang="es-EC" b="1" dirty="0">
                <a:solidFill>
                  <a:srgbClr val="002060"/>
                </a:solidFill>
              </a:rPr>
              <a:t>	</a:t>
            </a:r>
            <a:r>
              <a:rPr lang="es-EC" b="1" dirty="0" smtClean="0">
                <a:solidFill>
                  <a:srgbClr val="002060"/>
                </a:solidFill>
              </a:rPr>
              <a:t>Aplicación Encuesta Interactiva</a:t>
            </a:r>
          </a:p>
          <a:p>
            <a:pPr marL="285750" indent="-285750" algn="just">
              <a:lnSpc>
                <a:spcPct val="150000"/>
              </a:lnSpc>
              <a:buFont typeface="Wingdings" panose="05000000000000000000" pitchFamily="2" charset="2"/>
              <a:buChar char="ü"/>
            </a:pPr>
            <a:endParaRPr lang="es-EC" b="1" dirty="0">
              <a:solidFill>
                <a:srgbClr val="002060"/>
              </a:solidFill>
            </a:endParaRPr>
          </a:p>
          <a:p>
            <a:pPr algn="just">
              <a:lnSpc>
                <a:spcPct val="150000"/>
              </a:lnSpc>
            </a:pPr>
            <a:r>
              <a:rPr lang="es-EC" b="1" dirty="0" smtClean="0">
                <a:solidFill>
                  <a:srgbClr val="002060"/>
                </a:solidFill>
              </a:rPr>
              <a:t>2. Transmisión </a:t>
            </a:r>
            <a:r>
              <a:rPr lang="es-EC" b="1" dirty="0">
                <a:solidFill>
                  <a:srgbClr val="002060"/>
                </a:solidFill>
              </a:rPr>
              <a:t>de </a:t>
            </a:r>
            <a:r>
              <a:rPr lang="es-EC" b="1" dirty="0" smtClean="0">
                <a:solidFill>
                  <a:srgbClr val="002060"/>
                </a:solidFill>
              </a:rPr>
              <a:t>datos:</a:t>
            </a:r>
            <a:endParaRPr lang="es-EC" b="1" dirty="0">
              <a:solidFill>
                <a:srgbClr val="002060"/>
              </a:solidFill>
            </a:endParaRPr>
          </a:p>
          <a:p>
            <a:pPr lvl="2" algn="just">
              <a:lnSpc>
                <a:spcPct val="150000"/>
              </a:lnSpc>
            </a:pPr>
            <a:r>
              <a:rPr lang="es-EC" b="1" dirty="0" smtClean="0">
                <a:solidFill>
                  <a:srgbClr val="002060"/>
                </a:solidFill>
              </a:rPr>
              <a:t>Canal de Retorno</a:t>
            </a:r>
          </a:p>
          <a:p>
            <a:pPr marL="285750" indent="-285750" algn="just">
              <a:lnSpc>
                <a:spcPct val="150000"/>
              </a:lnSpc>
              <a:buFont typeface="Wingdings" panose="05000000000000000000" pitchFamily="2" charset="2"/>
              <a:buChar char="ü"/>
            </a:pPr>
            <a:endParaRPr lang="es-EC" b="1" dirty="0">
              <a:solidFill>
                <a:srgbClr val="002060"/>
              </a:solidFill>
            </a:endParaRPr>
          </a:p>
          <a:p>
            <a:pPr algn="just">
              <a:lnSpc>
                <a:spcPct val="150000"/>
              </a:lnSpc>
            </a:pPr>
            <a:r>
              <a:rPr lang="es-EC" b="1" dirty="0" smtClean="0">
                <a:solidFill>
                  <a:srgbClr val="002060"/>
                </a:solidFill>
              </a:rPr>
              <a:t>3. Presentación </a:t>
            </a:r>
            <a:r>
              <a:rPr lang="es-EC" b="1" dirty="0">
                <a:solidFill>
                  <a:srgbClr val="002060"/>
                </a:solidFill>
              </a:rPr>
              <a:t>de datos: </a:t>
            </a:r>
            <a:endParaRPr lang="es-EC" b="1" dirty="0" smtClean="0">
              <a:solidFill>
                <a:srgbClr val="002060"/>
              </a:solidFill>
            </a:endParaRPr>
          </a:p>
          <a:p>
            <a:pPr algn="just">
              <a:lnSpc>
                <a:spcPct val="150000"/>
              </a:lnSpc>
            </a:pPr>
            <a:r>
              <a:rPr lang="es-EC" b="1" dirty="0">
                <a:solidFill>
                  <a:srgbClr val="002060"/>
                </a:solidFill>
              </a:rPr>
              <a:t>	</a:t>
            </a:r>
            <a:r>
              <a:rPr lang="es-EC" b="1" dirty="0" smtClean="0">
                <a:solidFill>
                  <a:srgbClr val="002060"/>
                </a:solidFill>
              </a:rPr>
              <a:t>Base de Datos, Servidor Remoto</a:t>
            </a:r>
          </a:p>
          <a:p>
            <a:pPr algn="just">
              <a:lnSpc>
                <a:spcPct val="150000"/>
              </a:lnSpc>
            </a:pPr>
            <a:endParaRPr lang="es-EC" b="1" dirty="0"/>
          </a:p>
          <a:p>
            <a:pPr algn="just">
              <a:lnSpc>
                <a:spcPct val="150000"/>
              </a:lnSpc>
            </a:pPr>
            <a:endParaRPr lang="es-EC" b="1" dirty="0" smtClean="0"/>
          </a:p>
          <a:p>
            <a:pPr algn="just">
              <a:lnSpc>
                <a:spcPct val="150000"/>
              </a:lnSpc>
            </a:pPr>
            <a:endParaRPr lang="es-EC" b="1" dirty="0"/>
          </a:p>
          <a:p>
            <a:pPr algn="just">
              <a:lnSpc>
                <a:spcPct val="150000"/>
              </a:lnSpc>
            </a:pPr>
            <a:r>
              <a:rPr lang="es-EC" dirty="0" smtClean="0"/>
              <a:t> </a:t>
            </a:r>
            <a:endParaRPr lang="es-EC" dirty="0"/>
          </a:p>
        </p:txBody>
      </p:sp>
    </p:spTree>
    <p:extLst>
      <p:ext uri="{BB962C8B-B14F-4D97-AF65-F5344CB8AC3E}">
        <p14:creationId xmlns:p14="http://schemas.microsoft.com/office/powerpoint/2010/main" val="3887641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fontScale="90000"/>
          </a:bodyPr>
          <a:lstStyle/>
          <a:p>
            <a:pPr algn="ctr"/>
            <a:r>
              <a:rPr lang="es-EC" sz="3600" dirty="0" smtClean="0">
                <a:effectLst/>
              </a:rPr>
              <a:t>1. RECOLECCIÓN: ENCUESTA INTERACTIVA</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2420888"/>
            <a:ext cx="7772400" cy="2088232"/>
          </a:xfrm>
        </p:spPr>
        <p:txBody>
          <a:bodyPr>
            <a:normAutofit/>
          </a:bodyPr>
          <a:lstStyle/>
          <a:p>
            <a:pPr marL="379476" indent="-342900" algn="just">
              <a:buFont typeface="Wingdings" panose="05000000000000000000" pitchFamily="2" charset="2"/>
              <a:buChar char="ü"/>
            </a:pPr>
            <a:r>
              <a:rPr lang="es-EC" dirty="0">
                <a:solidFill>
                  <a:srgbClr val="002060"/>
                </a:solidFill>
              </a:rPr>
              <a:t>L</a:t>
            </a:r>
            <a:r>
              <a:rPr lang="es-EC" dirty="0" smtClean="0">
                <a:solidFill>
                  <a:srgbClr val="002060"/>
                </a:solidFill>
              </a:rPr>
              <a:t>enguaje </a:t>
            </a:r>
            <a:r>
              <a:rPr lang="es-EC" dirty="0">
                <a:solidFill>
                  <a:srgbClr val="002060"/>
                </a:solidFill>
              </a:rPr>
              <a:t>de programación NCL y </a:t>
            </a:r>
            <a:r>
              <a:rPr lang="es-EC" dirty="0" smtClean="0">
                <a:solidFill>
                  <a:srgbClr val="002060"/>
                </a:solidFill>
              </a:rPr>
              <a:t>LUA.</a:t>
            </a:r>
          </a:p>
          <a:p>
            <a:pPr algn="just"/>
            <a:endParaRPr lang="es-EC" dirty="0" smtClean="0">
              <a:solidFill>
                <a:srgbClr val="002060"/>
              </a:solidFill>
            </a:endParaRPr>
          </a:p>
          <a:p>
            <a:pPr marL="379476" indent="-342900" algn="just">
              <a:buFont typeface="Wingdings" panose="05000000000000000000" pitchFamily="2" charset="2"/>
              <a:buChar char="ü"/>
            </a:pPr>
            <a:r>
              <a:rPr lang="es-EC" dirty="0" smtClean="0">
                <a:solidFill>
                  <a:srgbClr val="002060"/>
                </a:solidFill>
              </a:rPr>
              <a:t>Encuesta  descriptiva</a:t>
            </a:r>
            <a:r>
              <a:rPr lang="es-EC" dirty="0">
                <a:solidFill>
                  <a:srgbClr val="002060"/>
                </a:solidFill>
              </a:rPr>
              <a:t>, de respuesta </a:t>
            </a:r>
            <a:r>
              <a:rPr lang="es-EC" dirty="0" smtClean="0">
                <a:solidFill>
                  <a:srgbClr val="002060"/>
                </a:solidFill>
              </a:rPr>
              <a:t>cerrada.</a:t>
            </a:r>
          </a:p>
          <a:p>
            <a:pPr marL="379476" indent="-342900" algn="just">
              <a:buFont typeface="Wingdings" panose="05000000000000000000" pitchFamily="2" charset="2"/>
              <a:buChar char="ü"/>
            </a:pPr>
            <a:endParaRPr lang="es-EC" dirty="0">
              <a:solidFill>
                <a:srgbClr val="002060"/>
              </a:solidFill>
            </a:endParaRPr>
          </a:p>
          <a:p>
            <a:pPr marL="379476" indent="-342900" algn="just">
              <a:buFont typeface="Wingdings" panose="05000000000000000000" pitchFamily="2" charset="2"/>
              <a:buChar char="ü"/>
            </a:pPr>
            <a:endParaRPr lang="es-EC" dirty="0">
              <a:solidFill>
                <a:srgbClr val="002060"/>
              </a:solidFill>
            </a:endParaRPr>
          </a:p>
        </p:txBody>
      </p:sp>
      <p:pic>
        <p:nvPicPr>
          <p:cNvPr id="6" name="5 Imagen" descr="C:\Users\3105m\Desktop\Imagenes Tesis Final\IMG-20180305-WA0015.jpg"/>
          <p:cNvPicPr/>
          <p:nvPr/>
        </p:nvPicPr>
        <p:blipFill rotWithShape="1">
          <a:blip r:embed="rId3" cstate="print">
            <a:extLst>
              <a:ext uri="{28A0092B-C50C-407E-A947-70E740481C1C}">
                <a14:useLocalDpi xmlns:a14="http://schemas.microsoft.com/office/drawing/2010/main" val="0"/>
              </a:ext>
            </a:extLst>
          </a:blip>
          <a:srcRect l="1190" t="12963"/>
          <a:stretch/>
        </p:blipFill>
        <p:spPr bwMode="auto">
          <a:xfrm>
            <a:off x="1835696" y="3573016"/>
            <a:ext cx="4968552" cy="29523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755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a:bodyPr>
          <a:lstStyle/>
          <a:p>
            <a:pPr algn="ctr"/>
            <a:r>
              <a:rPr lang="es-EC" sz="3600" dirty="0" smtClean="0">
                <a:effectLst/>
              </a:rPr>
              <a:t>1.1 DATOS ENCUESTA</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3429000"/>
            <a:ext cx="7772400" cy="1080120"/>
          </a:xfrm>
        </p:spPr>
        <p:txBody>
          <a:bodyPr>
            <a:normAutofit/>
          </a:bodyPr>
          <a:lstStyle/>
          <a:p>
            <a:pPr marL="379476" indent="-342900" algn="just">
              <a:buFont typeface="Wingdings" panose="05000000000000000000" pitchFamily="2" charset="2"/>
              <a:buChar char="ü"/>
            </a:pPr>
            <a:endParaRPr lang="es-ES" dirty="0" smtClean="0">
              <a:solidFill>
                <a:schemeClr val="accent3">
                  <a:lumMod val="50000"/>
                </a:schemeClr>
              </a:solidFill>
            </a:endParaRPr>
          </a:p>
          <a:p>
            <a:pPr marL="379476" indent="-342900" algn="just">
              <a:buFont typeface="Arial" panose="020B0604020202020204" pitchFamily="34" charset="0"/>
              <a:buChar char="•"/>
            </a:pPr>
            <a:endParaRPr lang="es-ES" dirty="0">
              <a:solidFill>
                <a:schemeClr val="accent3">
                  <a:lumMod val="50000"/>
                </a:schemeClr>
              </a:solidFill>
            </a:endParaRPr>
          </a:p>
          <a:p>
            <a:pPr algn="just"/>
            <a:endParaRPr lang="es-ES" dirty="0">
              <a:solidFill>
                <a:schemeClr val="accent3">
                  <a:lumMod val="50000"/>
                </a:schemeClr>
              </a:solidFill>
            </a:endParaRPr>
          </a:p>
          <a:p>
            <a:pPr algn="just"/>
            <a:endParaRPr lang="es-EC" dirty="0">
              <a:solidFill>
                <a:schemeClr val="accent3">
                  <a:lumMod val="50000"/>
                </a:schemeClr>
              </a:solidFill>
            </a:endParaRPr>
          </a:p>
        </p:txBody>
      </p:sp>
      <p:sp>
        <p:nvSpPr>
          <p:cNvPr id="3" name="2 CuadroTexto"/>
          <p:cNvSpPr txBox="1"/>
          <p:nvPr/>
        </p:nvSpPr>
        <p:spPr>
          <a:xfrm>
            <a:off x="858755" y="1340768"/>
            <a:ext cx="7488832" cy="438581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endParaRPr lang="es-EC" dirty="0" smtClean="0">
              <a:solidFill>
                <a:srgbClr val="002060"/>
              </a:solidFill>
            </a:endParaRPr>
          </a:p>
          <a:p>
            <a:pPr marL="285750" indent="-285750" algn="just">
              <a:buFont typeface="Wingdings" panose="05000000000000000000" pitchFamily="2" charset="2"/>
              <a:buChar char="ü"/>
            </a:pPr>
            <a:endParaRPr lang="es-EC" dirty="0"/>
          </a:p>
          <a:p>
            <a:pPr marL="285750" indent="-285750" algn="just">
              <a:buFont typeface="Wingdings" panose="05000000000000000000" pitchFamily="2" charset="2"/>
              <a:buChar char="ü"/>
            </a:pPr>
            <a:endParaRPr lang="es-EC" dirty="0" smtClean="0"/>
          </a:p>
          <a:p>
            <a:pPr marL="285750" indent="-285750" algn="just">
              <a:buFont typeface="Wingdings" panose="05000000000000000000" pitchFamily="2" charset="2"/>
              <a:buChar char="ü"/>
            </a:pPr>
            <a:endParaRPr lang="es-EC" dirty="0"/>
          </a:p>
          <a:p>
            <a:pPr marL="285750" indent="-285750" algn="just">
              <a:buFont typeface="Wingdings" panose="05000000000000000000" pitchFamily="2" charset="2"/>
              <a:buChar char="ü"/>
            </a:pPr>
            <a:endParaRPr lang="es-EC" dirty="0" smtClean="0">
              <a:solidFill>
                <a:srgbClr val="002060"/>
              </a:solidFill>
            </a:endParaRPr>
          </a:p>
          <a:p>
            <a:pPr marL="285750" indent="-285750" algn="just">
              <a:buFont typeface="Wingdings" panose="05000000000000000000" pitchFamily="2" charset="2"/>
              <a:buChar char="ü"/>
            </a:pPr>
            <a:r>
              <a:rPr lang="es-EC" dirty="0" smtClean="0">
                <a:solidFill>
                  <a:srgbClr val="002060"/>
                </a:solidFill>
              </a:rPr>
              <a:t>EDAD : 4 RANGOS</a:t>
            </a:r>
          </a:p>
          <a:p>
            <a:pPr algn="just"/>
            <a:endParaRPr lang="es-EC" dirty="0" smtClean="0">
              <a:solidFill>
                <a:srgbClr val="002060"/>
              </a:solidFill>
            </a:endParaRPr>
          </a:p>
          <a:p>
            <a:pPr algn="just"/>
            <a:endParaRPr lang="es-EC" dirty="0" smtClean="0">
              <a:solidFill>
                <a:srgbClr val="002060"/>
              </a:solidFill>
            </a:endParaRPr>
          </a:p>
          <a:p>
            <a:pPr marL="285750" indent="-285750" algn="just">
              <a:buFont typeface="Wingdings" panose="05000000000000000000" pitchFamily="2" charset="2"/>
              <a:buChar char="ü"/>
            </a:pPr>
            <a:r>
              <a:rPr lang="es-EC" dirty="0" smtClean="0">
                <a:solidFill>
                  <a:srgbClr val="002060"/>
                </a:solidFill>
              </a:rPr>
              <a:t>NIVEL ECONOMICO:  B- M – A</a:t>
            </a:r>
          </a:p>
          <a:p>
            <a:pPr algn="just"/>
            <a:endParaRPr lang="es-EC" dirty="0" smtClean="0">
              <a:solidFill>
                <a:srgbClr val="002060"/>
              </a:solidFill>
            </a:endParaRPr>
          </a:p>
          <a:p>
            <a:pPr algn="just"/>
            <a:endParaRPr lang="es-EC" dirty="0" smtClean="0">
              <a:solidFill>
                <a:srgbClr val="002060"/>
              </a:solidFill>
            </a:endParaRPr>
          </a:p>
          <a:p>
            <a:pPr marL="285750" indent="-285750" algn="just">
              <a:buFont typeface="Wingdings" panose="05000000000000000000" pitchFamily="2" charset="2"/>
              <a:buChar char="ü"/>
            </a:pPr>
            <a:r>
              <a:rPr lang="es-EC" dirty="0" smtClean="0">
                <a:solidFill>
                  <a:srgbClr val="002060"/>
                </a:solidFill>
              </a:rPr>
              <a:t>SEXO:  M -  F</a:t>
            </a:r>
          </a:p>
          <a:p>
            <a:pPr algn="just"/>
            <a:endParaRPr lang="es-EC" dirty="0" smtClean="0">
              <a:solidFill>
                <a:srgbClr val="002060"/>
              </a:solidFill>
            </a:endParaRPr>
          </a:p>
          <a:p>
            <a:pPr algn="just"/>
            <a:endParaRPr lang="es-EC" dirty="0" smtClean="0">
              <a:solidFill>
                <a:srgbClr val="002060"/>
              </a:solidFill>
            </a:endParaRPr>
          </a:p>
          <a:p>
            <a:pPr marL="285750" indent="-285750" algn="just">
              <a:buFont typeface="Wingdings" panose="05000000000000000000" pitchFamily="2" charset="2"/>
              <a:buChar char="ü"/>
            </a:pPr>
            <a:r>
              <a:rPr lang="es-EC" dirty="0" smtClean="0">
                <a:solidFill>
                  <a:srgbClr val="002060"/>
                </a:solidFill>
              </a:rPr>
              <a:t>CANAL SINTONIZADO</a:t>
            </a:r>
            <a:endParaRPr lang="es-EC" dirty="0">
              <a:solidFill>
                <a:srgbClr val="002060"/>
              </a:solidFill>
            </a:endParaRPr>
          </a:p>
        </p:txBody>
      </p:sp>
    </p:spTree>
    <p:extLst>
      <p:ext uri="{BB962C8B-B14F-4D97-AF65-F5344CB8AC3E}">
        <p14:creationId xmlns:p14="http://schemas.microsoft.com/office/powerpoint/2010/main" val="2976586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a:bodyPr>
          <a:lstStyle/>
          <a:p>
            <a:pPr algn="ctr"/>
            <a:endParaRPr lang="es-EC" sz="4000" dirty="0"/>
          </a:p>
        </p:txBody>
      </p:sp>
      <p:sp>
        <p:nvSpPr>
          <p:cNvPr id="5" name="4 Subtítulo"/>
          <p:cNvSpPr>
            <a:spLocks noGrp="1"/>
          </p:cNvSpPr>
          <p:nvPr>
            <p:ph type="subTitle" idx="1"/>
          </p:nvPr>
        </p:nvSpPr>
        <p:spPr>
          <a:xfrm>
            <a:off x="518864" y="3429000"/>
            <a:ext cx="7772400" cy="1080120"/>
          </a:xfrm>
        </p:spPr>
        <p:txBody>
          <a:bodyPr>
            <a:normAutofit/>
          </a:bodyPr>
          <a:lstStyle/>
          <a:p>
            <a:pPr marL="379476" indent="-342900" algn="just">
              <a:buFont typeface="Wingdings" panose="05000000000000000000" pitchFamily="2" charset="2"/>
              <a:buChar char="ü"/>
            </a:pPr>
            <a:endParaRPr lang="es-ES" dirty="0" smtClean="0">
              <a:solidFill>
                <a:schemeClr val="accent3">
                  <a:lumMod val="50000"/>
                </a:schemeClr>
              </a:solidFill>
            </a:endParaRPr>
          </a:p>
          <a:p>
            <a:pPr marL="379476" indent="-342900" algn="just">
              <a:buFont typeface="Arial" panose="020B0604020202020204" pitchFamily="34" charset="0"/>
              <a:buChar char="•"/>
            </a:pPr>
            <a:endParaRPr lang="es-ES" dirty="0">
              <a:solidFill>
                <a:schemeClr val="accent3">
                  <a:lumMod val="50000"/>
                </a:schemeClr>
              </a:solidFill>
            </a:endParaRPr>
          </a:p>
          <a:p>
            <a:pPr algn="just"/>
            <a:endParaRPr lang="es-ES" dirty="0">
              <a:solidFill>
                <a:schemeClr val="accent3">
                  <a:lumMod val="50000"/>
                </a:schemeClr>
              </a:solidFill>
            </a:endParaRPr>
          </a:p>
          <a:p>
            <a:pPr algn="just"/>
            <a:endParaRPr lang="es-EC" dirty="0">
              <a:solidFill>
                <a:schemeClr val="accent3">
                  <a:lumMod val="50000"/>
                </a:schemeClr>
              </a:solidFill>
            </a:endParaRPr>
          </a:p>
        </p:txBody>
      </p:sp>
      <p:sp>
        <p:nvSpPr>
          <p:cNvPr id="3" name="2 CuadroTexto"/>
          <p:cNvSpPr txBox="1"/>
          <p:nvPr/>
        </p:nvSpPr>
        <p:spPr>
          <a:xfrm>
            <a:off x="827584" y="1916832"/>
            <a:ext cx="7488832" cy="2169825"/>
          </a:xfrm>
          <a:prstGeom prst="rect">
            <a:avLst/>
          </a:prstGeom>
          <a:noFill/>
        </p:spPr>
        <p:txBody>
          <a:bodyPr wrap="square" rtlCol="0">
            <a:spAutoFit/>
          </a:bodyPr>
          <a:lstStyle/>
          <a:p>
            <a:pPr algn="just">
              <a:lnSpc>
                <a:spcPct val="150000"/>
              </a:lnSpc>
            </a:pPr>
            <a:endParaRPr lang="es-EC" dirty="0" smtClean="0">
              <a:solidFill>
                <a:srgbClr val="002060"/>
              </a:solidFill>
            </a:endParaRPr>
          </a:p>
          <a:p>
            <a:pPr marL="285750" indent="-285750" algn="just">
              <a:buFont typeface="Wingdings" panose="05000000000000000000" pitchFamily="2" charset="2"/>
              <a:buChar char="ü"/>
            </a:pPr>
            <a:endParaRPr lang="es-EC" dirty="0"/>
          </a:p>
          <a:p>
            <a:pPr marL="285750" indent="-285750" algn="just">
              <a:buFont typeface="Wingdings" panose="05000000000000000000" pitchFamily="2" charset="2"/>
              <a:buChar char="ü"/>
            </a:pPr>
            <a:endParaRPr lang="es-EC" dirty="0" smtClean="0"/>
          </a:p>
          <a:p>
            <a:pPr marL="285750" indent="-285750" algn="just">
              <a:buFont typeface="Wingdings" panose="05000000000000000000" pitchFamily="2" charset="2"/>
              <a:buChar char="ü"/>
            </a:pPr>
            <a:endParaRPr lang="es-EC" dirty="0"/>
          </a:p>
          <a:p>
            <a:pPr marL="285750" indent="-285750" algn="just">
              <a:buFont typeface="Wingdings" panose="05000000000000000000" pitchFamily="2" charset="2"/>
              <a:buChar char="ü"/>
            </a:pPr>
            <a:endParaRPr lang="es-EC" dirty="0" smtClean="0"/>
          </a:p>
          <a:p>
            <a:pPr marL="285750" indent="-285750" algn="just">
              <a:buFont typeface="Wingdings" panose="05000000000000000000" pitchFamily="2" charset="2"/>
              <a:buChar char="ü"/>
            </a:pPr>
            <a:endParaRPr lang="es-EC" dirty="0"/>
          </a:p>
          <a:p>
            <a:pPr marL="285750" indent="-285750" algn="just">
              <a:buFont typeface="Wingdings" panose="05000000000000000000" pitchFamily="2" charset="2"/>
              <a:buChar char="ü"/>
            </a:pPr>
            <a:endParaRPr lang="es-EC" dirty="0"/>
          </a:p>
        </p:txBody>
      </p:sp>
      <p:pic>
        <p:nvPicPr>
          <p:cNvPr id="6" name="5 Imagen" descr="C:\Users\3105m\Desktop\Imagenes Tesis Final\IMG-20180305-WA0019.jpg"/>
          <p:cNvPicPr/>
          <p:nvPr/>
        </p:nvPicPr>
        <p:blipFill rotWithShape="1">
          <a:blip r:embed="rId3" cstate="print">
            <a:extLst>
              <a:ext uri="{28A0092B-C50C-407E-A947-70E740481C1C}">
                <a14:useLocalDpi xmlns:a14="http://schemas.microsoft.com/office/drawing/2010/main" val="0"/>
              </a:ext>
            </a:extLst>
          </a:blip>
          <a:srcRect t="12723"/>
          <a:stretch/>
        </p:blipFill>
        <p:spPr bwMode="auto">
          <a:xfrm>
            <a:off x="323528" y="332656"/>
            <a:ext cx="4320480" cy="3168352"/>
          </a:xfrm>
          <a:prstGeom prst="rect">
            <a:avLst/>
          </a:prstGeom>
          <a:noFill/>
          <a:ln>
            <a:noFill/>
          </a:ln>
          <a:extLst>
            <a:ext uri="{53640926-AAD7-44D8-BBD7-CCE9431645EC}">
              <a14:shadowObscured xmlns:a14="http://schemas.microsoft.com/office/drawing/2010/main"/>
            </a:ext>
          </a:extLst>
        </p:spPr>
      </p:pic>
      <p:pic>
        <p:nvPicPr>
          <p:cNvPr id="7" name="6 Imagen" descr="C:\Users\3105m\Desktop\Imagenes Tesis Final\IMG-20180305-WA0014.jpg"/>
          <p:cNvPicPr/>
          <p:nvPr/>
        </p:nvPicPr>
        <p:blipFill rotWithShape="1">
          <a:blip r:embed="rId4" cstate="print">
            <a:extLst>
              <a:ext uri="{28A0092B-C50C-407E-A947-70E740481C1C}">
                <a14:useLocalDpi xmlns:a14="http://schemas.microsoft.com/office/drawing/2010/main" val="0"/>
              </a:ext>
            </a:extLst>
          </a:blip>
          <a:srcRect l="730" t="10511" r="2773" b="8516"/>
          <a:stretch/>
        </p:blipFill>
        <p:spPr bwMode="auto">
          <a:xfrm>
            <a:off x="4644008" y="3501008"/>
            <a:ext cx="4176464" cy="3091552"/>
          </a:xfrm>
          <a:prstGeom prst="rect">
            <a:avLst/>
          </a:prstGeom>
          <a:noFill/>
          <a:ln>
            <a:noFill/>
          </a:ln>
          <a:extLst>
            <a:ext uri="{53640926-AAD7-44D8-BBD7-CCE9431645EC}">
              <a14:shadowObscured xmlns:a14="http://schemas.microsoft.com/office/drawing/2010/main"/>
            </a:ext>
          </a:extLst>
        </p:spPr>
      </p:pic>
      <p:pic>
        <p:nvPicPr>
          <p:cNvPr id="9" name="8 Imagen" descr="C:\Users\3105m\Desktop\Tesis Escrito\Redactado\Imagenes Propias\Control remoto.bmp"/>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08" y="3793464"/>
            <a:ext cx="2581275" cy="2141855"/>
          </a:xfrm>
          <a:prstGeom prst="rect">
            <a:avLst/>
          </a:prstGeom>
          <a:noFill/>
          <a:ln>
            <a:noFill/>
          </a:ln>
        </p:spPr>
      </p:pic>
    </p:spTree>
    <p:extLst>
      <p:ext uri="{BB962C8B-B14F-4D97-AF65-F5344CB8AC3E}">
        <p14:creationId xmlns:p14="http://schemas.microsoft.com/office/powerpoint/2010/main" val="3229707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fontScale="90000"/>
          </a:bodyPr>
          <a:lstStyle/>
          <a:p>
            <a:pPr algn="ctr"/>
            <a:r>
              <a:rPr lang="es-EC" sz="4000" dirty="0" smtClean="0"/>
              <a:t>1.2 DATO CANAL SINTONIZADO </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3429000"/>
            <a:ext cx="7772400" cy="1080120"/>
          </a:xfrm>
        </p:spPr>
        <p:txBody>
          <a:bodyPr>
            <a:normAutofit/>
          </a:bodyPr>
          <a:lstStyle/>
          <a:p>
            <a:pPr marL="379476" indent="-342900" algn="just">
              <a:buFont typeface="Wingdings" panose="05000000000000000000" pitchFamily="2" charset="2"/>
              <a:buChar char="ü"/>
            </a:pPr>
            <a:endParaRPr lang="es-ES" dirty="0" smtClean="0">
              <a:solidFill>
                <a:schemeClr val="accent3">
                  <a:lumMod val="50000"/>
                </a:schemeClr>
              </a:solidFill>
            </a:endParaRPr>
          </a:p>
          <a:p>
            <a:pPr marL="379476" indent="-342900" algn="just">
              <a:buFont typeface="Arial" panose="020B0604020202020204" pitchFamily="34" charset="0"/>
              <a:buChar char="•"/>
            </a:pPr>
            <a:endParaRPr lang="es-ES" dirty="0">
              <a:solidFill>
                <a:schemeClr val="accent3">
                  <a:lumMod val="50000"/>
                </a:schemeClr>
              </a:solidFill>
            </a:endParaRPr>
          </a:p>
          <a:p>
            <a:pPr algn="just"/>
            <a:endParaRPr lang="es-ES" dirty="0">
              <a:solidFill>
                <a:schemeClr val="accent3">
                  <a:lumMod val="50000"/>
                </a:schemeClr>
              </a:solidFill>
            </a:endParaRPr>
          </a:p>
          <a:p>
            <a:pPr algn="just"/>
            <a:endParaRPr lang="es-EC" dirty="0">
              <a:solidFill>
                <a:schemeClr val="accent3">
                  <a:lumMod val="50000"/>
                </a:schemeClr>
              </a:solidFill>
            </a:endParaRPr>
          </a:p>
        </p:txBody>
      </p:sp>
      <p:sp>
        <p:nvSpPr>
          <p:cNvPr id="4" name="3 Rectángulo"/>
          <p:cNvSpPr/>
          <p:nvPr/>
        </p:nvSpPr>
        <p:spPr>
          <a:xfrm>
            <a:off x="1115616" y="2267744"/>
            <a:ext cx="6696744" cy="2308324"/>
          </a:xfrm>
          <a:prstGeom prst="rect">
            <a:avLst/>
          </a:prstGeom>
        </p:spPr>
        <p:txBody>
          <a:bodyPr wrap="square">
            <a:spAutoFit/>
          </a:bodyPr>
          <a:lstStyle/>
          <a:p>
            <a:pPr marL="285750" indent="-285750">
              <a:buFont typeface="Wingdings" panose="05000000000000000000" pitchFamily="2" charset="2"/>
              <a:buChar char="ü"/>
            </a:pPr>
            <a:r>
              <a:rPr lang="es-EC" b="1" dirty="0">
                <a:solidFill>
                  <a:srgbClr val="002060"/>
                </a:solidFill>
              </a:rPr>
              <a:t>Método de Detección por eventos de la clase </a:t>
            </a:r>
            <a:r>
              <a:rPr lang="es-EC" b="1" dirty="0" smtClean="0">
                <a:solidFill>
                  <a:srgbClr val="002060"/>
                </a:solidFill>
              </a:rPr>
              <a:t>SI</a:t>
            </a:r>
          </a:p>
          <a:p>
            <a:endParaRPr lang="es-EC" b="1" dirty="0" smtClean="0">
              <a:solidFill>
                <a:srgbClr val="002060"/>
              </a:solidFill>
            </a:endParaRPr>
          </a:p>
          <a:p>
            <a:pPr marL="285750" indent="-285750">
              <a:buFont typeface="Wingdings" panose="05000000000000000000" pitchFamily="2" charset="2"/>
              <a:buChar char="ü"/>
            </a:pPr>
            <a:endParaRPr lang="es-EC" b="1" dirty="0" smtClean="0">
              <a:solidFill>
                <a:srgbClr val="002060"/>
              </a:solidFill>
            </a:endParaRPr>
          </a:p>
          <a:p>
            <a:pPr marL="285750" indent="-285750">
              <a:buFont typeface="Wingdings" panose="05000000000000000000" pitchFamily="2" charset="2"/>
              <a:buChar char="ü"/>
            </a:pPr>
            <a:endParaRPr lang="es-EC" b="1" dirty="0">
              <a:solidFill>
                <a:srgbClr val="002060"/>
              </a:solidFill>
            </a:endParaRPr>
          </a:p>
          <a:p>
            <a:endParaRPr lang="es-EC" b="1" dirty="0">
              <a:solidFill>
                <a:srgbClr val="002060"/>
              </a:solidFill>
            </a:endParaRPr>
          </a:p>
          <a:p>
            <a:pPr marL="285750" indent="-285750">
              <a:buFont typeface="Wingdings" panose="05000000000000000000" pitchFamily="2" charset="2"/>
              <a:buChar char="ü"/>
            </a:pPr>
            <a:endParaRPr lang="es-EC" b="1" dirty="0" smtClean="0">
              <a:solidFill>
                <a:srgbClr val="002060"/>
              </a:solidFill>
            </a:endParaRPr>
          </a:p>
          <a:p>
            <a:pPr marL="285750" indent="-285750">
              <a:buFont typeface="Wingdings" panose="05000000000000000000" pitchFamily="2" charset="2"/>
              <a:buChar char="ü"/>
            </a:pPr>
            <a:r>
              <a:rPr lang="es-EC" b="1" dirty="0">
                <a:solidFill>
                  <a:srgbClr val="002060"/>
                </a:solidFill>
              </a:rPr>
              <a:t>Método de Detección por adición de información </a:t>
            </a:r>
          </a:p>
          <a:p>
            <a:endParaRPr lang="es-EC" dirty="0"/>
          </a:p>
        </p:txBody>
      </p:sp>
    </p:spTree>
    <p:extLst>
      <p:ext uri="{BB962C8B-B14F-4D97-AF65-F5344CB8AC3E}">
        <p14:creationId xmlns:p14="http://schemas.microsoft.com/office/powerpoint/2010/main" val="3984558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fontScale="90000"/>
          </a:bodyPr>
          <a:lstStyle/>
          <a:p>
            <a:pPr algn="ctr"/>
            <a:r>
              <a:rPr lang="es-EC" sz="4000" dirty="0" smtClean="0"/>
              <a:t>2. TRANSMISIÓN DE DATOS</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3429000"/>
            <a:ext cx="7772400" cy="1080120"/>
          </a:xfrm>
        </p:spPr>
        <p:txBody>
          <a:bodyPr>
            <a:normAutofit/>
          </a:bodyPr>
          <a:lstStyle/>
          <a:p>
            <a:pPr marL="379476" indent="-342900" algn="just">
              <a:buFont typeface="Wingdings" panose="05000000000000000000" pitchFamily="2" charset="2"/>
              <a:buChar char="ü"/>
            </a:pPr>
            <a:endParaRPr lang="es-ES" dirty="0" smtClean="0">
              <a:solidFill>
                <a:schemeClr val="accent3">
                  <a:lumMod val="50000"/>
                </a:schemeClr>
              </a:solidFill>
            </a:endParaRPr>
          </a:p>
          <a:p>
            <a:pPr marL="379476" indent="-342900" algn="just">
              <a:buFont typeface="Arial" panose="020B0604020202020204" pitchFamily="34" charset="0"/>
              <a:buChar char="•"/>
            </a:pPr>
            <a:endParaRPr lang="es-ES" dirty="0">
              <a:solidFill>
                <a:schemeClr val="accent3">
                  <a:lumMod val="50000"/>
                </a:schemeClr>
              </a:solidFill>
            </a:endParaRPr>
          </a:p>
          <a:p>
            <a:pPr algn="just"/>
            <a:endParaRPr lang="es-ES" dirty="0">
              <a:solidFill>
                <a:schemeClr val="accent3">
                  <a:lumMod val="50000"/>
                </a:schemeClr>
              </a:solidFill>
            </a:endParaRPr>
          </a:p>
          <a:p>
            <a:pPr algn="just"/>
            <a:endParaRPr lang="es-EC" dirty="0">
              <a:solidFill>
                <a:schemeClr val="accent3">
                  <a:lumMod val="50000"/>
                </a:schemeClr>
              </a:solidFill>
            </a:endParaRPr>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988840"/>
            <a:ext cx="5472608" cy="4032448"/>
          </a:xfrm>
          <a:prstGeom prst="rect">
            <a:avLst/>
          </a:prstGeom>
          <a:noFill/>
          <a:ln>
            <a:noFill/>
          </a:ln>
        </p:spPr>
      </p:pic>
    </p:spTree>
    <p:extLst>
      <p:ext uri="{BB962C8B-B14F-4D97-AF65-F5344CB8AC3E}">
        <p14:creationId xmlns:p14="http://schemas.microsoft.com/office/powerpoint/2010/main" val="3927523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fontScale="90000"/>
          </a:bodyPr>
          <a:lstStyle/>
          <a:p>
            <a:pPr algn="ctr"/>
            <a:r>
              <a:rPr lang="es-EC" sz="4000" dirty="0" smtClean="0"/>
              <a:t>3. SERVIDOR BASE DE DATOS</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41784" y="4653136"/>
            <a:ext cx="7772400" cy="1080120"/>
          </a:xfrm>
        </p:spPr>
        <p:txBody>
          <a:bodyPr>
            <a:normAutofit fontScale="92500" lnSpcReduction="20000"/>
          </a:bodyPr>
          <a:lstStyle/>
          <a:p>
            <a:pPr marL="379476" indent="-342900" algn="just">
              <a:buFont typeface="Wingdings" panose="05000000000000000000" pitchFamily="2" charset="2"/>
              <a:buChar char="ü"/>
            </a:pPr>
            <a:endParaRPr lang="es-ES" dirty="0" smtClean="0">
              <a:solidFill>
                <a:schemeClr val="accent3">
                  <a:lumMod val="50000"/>
                </a:schemeClr>
              </a:solidFill>
            </a:endParaRPr>
          </a:p>
          <a:p>
            <a:pPr marL="379476" indent="-342900" algn="just">
              <a:buFont typeface="Arial" panose="020B0604020202020204" pitchFamily="34" charset="0"/>
              <a:buChar char="•"/>
            </a:pPr>
            <a:endParaRPr lang="es-ES" dirty="0">
              <a:solidFill>
                <a:schemeClr val="accent3">
                  <a:lumMod val="50000"/>
                </a:schemeClr>
              </a:solidFill>
            </a:endParaRPr>
          </a:p>
          <a:p>
            <a:pPr algn="just"/>
            <a:endParaRPr lang="es-ES" dirty="0">
              <a:solidFill>
                <a:schemeClr val="accent3">
                  <a:lumMod val="50000"/>
                </a:schemeClr>
              </a:solidFill>
            </a:endParaRPr>
          </a:p>
          <a:p>
            <a:pPr algn="just"/>
            <a:r>
              <a:rPr lang="es-EC" dirty="0" smtClean="0">
                <a:solidFill>
                  <a:schemeClr val="accent3">
                    <a:lumMod val="50000"/>
                  </a:schemeClr>
                </a:solidFill>
              </a:rPr>
              <a:t>URL :   www.audimeterdtv.com</a:t>
            </a:r>
            <a:endParaRPr lang="es-EC" dirty="0">
              <a:solidFill>
                <a:schemeClr val="accent3">
                  <a:lumMod val="50000"/>
                </a:schemeClr>
              </a:solidFill>
            </a:endParaRPr>
          </a:p>
        </p:txBody>
      </p:sp>
      <p:pic>
        <p:nvPicPr>
          <p:cNvPr id="6" name="5 Imagen"/>
          <p:cNvPicPr/>
          <p:nvPr/>
        </p:nvPicPr>
        <p:blipFill>
          <a:blip r:embed="rId3"/>
          <a:stretch>
            <a:fillRect/>
          </a:stretch>
        </p:blipFill>
        <p:spPr>
          <a:xfrm>
            <a:off x="1691680" y="2204864"/>
            <a:ext cx="5472608" cy="1800200"/>
          </a:xfrm>
          <a:prstGeom prst="rect">
            <a:avLst/>
          </a:prstGeom>
        </p:spPr>
      </p:pic>
    </p:spTree>
    <p:extLst>
      <p:ext uri="{BB962C8B-B14F-4D97-AF65-F5344CB8AC3E}">
        <p14:creationId xmlns:p14="http://schemas.microsoft.com/office/powerpoint/2010/main" val="4064903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fontScale="90000"/>
          </a:bodyPr>
          <a:lstStyle/>
          <a:p>
            <a:pPr algn="ctr"/>
            <a:r>
              <a:rPr lang="es-EC" sz="4000" dirty="0" smtClean="0"/>
              <a:t>3.1 Interfaz Despliegue de Datos</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3429000"/>
            <a:ext cx="7772400" cy="1080120"/>
          </a:xfrm>
        </p:spPr>
        <p:txBody>
          <a:bodyPr>
            <a:normAutofit/>
          </a:bodyPr>
          <a:lstStyle/>
          <a:p>
            <a:pPr marL="379476" indent="-342900" algn="just">
              <a:buFont typeface="Wingdings" panose="05000000000000000000" pitchFamily="2" charset="2"/>
              <a:buChar char="ü"/>
            </a:pPr>
            <a:endParaRPr lang="es-ES" dirty="0" smtClean="0">
              <a:solidFill>
                <a:schemeClr val="accent3">
                  <a:lumMod val="50000"/>
                </a:schemeClr>
              </a:solidFill>
            </a:endParaRPr>
          </a:p>
          <a:p>
            <a:pPr marL="379476" indent="-342900" algn="just">
              <a:buFont typeface="Arial" panose="020B0604020202020204" pitchFamily="34" charset="0"/>
              <a:buChar char="•"/>
            </a:pPr>
            <a:endParaRPr lang="es-ES" dirty="0">
              <a:solidFill>
                <a:schemeClr val="accent3">
                  <a:lumMod val="50000"/>
                </a:schemeClr>
              </a:solidFill>
            </a:endParaRPr>
          </a:p>
          <a:p>
            <a:pPr algn="just"/>
            <a:endParaRPr lang="es-ES" dirty="0">
              <a:solidFill>
                <a:schemeClr val="accent3">
                  <a:lumMod val="50000"/>
                </a:schemeClr>
              </a:solidFill>
            </a:endParaRPr>
          </a:p>
          <a:p>
            <a:pPr algn="just"/>
            <a:endParaRPr lang="es-EC" dirty="0">
              <a:solidFill>
                <a:schemeClr val="accent3">
                  <a:lumMod val="50000"/>
                </a:schemeClr>
              </a:solidFill>
            </a:endParaRPr>
          </a:p>
        </p:txBody>
      </p:sp>
      <p:pic>
        <p:nvPicPr>
          <p:cNvPr id="6" name="5 Imagen"/>
          <p:cNvPicPr/>
          <p:nvPr/>
        </p:nvPicPr>
        <p:blipFill>
          <a:blip r:embed="rId3">
            <a:extLst>
              <a:ext uri="{28A0092B-C50C-407E-A947-70E740481C1C}">
                <a14:useLocalDpi xmlns:a14="http://schemas.microsoft.com/office/drawing/2010/main" val="0"/>
              </a:ext>
            </a:extLst>
          </a:blip>
          <a:stretch>
            <a:fillRect/>
          </a:stretch>
        </p:blipFill>
        <p:spPr>
          <a:xfrm>
            <a:off x="1835696" y="1988840"/>
            <a:ext cx="5544616" cy="3528392"/>
          </a:xfrm>
          <a:prstGeom prst="rect">
            <a:avLst/>
          </a:prstGeom>
        </p:spPr>
      </p:pic>
    </p:spTree>
    <p:extLst>
      <p:ext uri="{BB962C8B-B14F-4D97-AF65-F5344CB8AC3E}">
        <p14:creationId xmlns:p14="http://schemas.microsoft.com/office/powerpoint/2010/main" val="2839300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a:bodyPr>
          <a:lstStyle/>
          <a:p>
            <a:pPr algn="ctr"/>
            <a:r>
              <a:rPr lang="es-EC" sz="4000" dirty="0" smtClean="0"/>
              <a:t>Tabla Base de Datos</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3429000"/>
            <a:ext cx="7772400" cy="1080120"/>
          </a:xfrm>
        </p:spPr>
        <p:txBody>
          <a:bodyPr>
            <a:normAutofit/>
          </a:bodyPr>
          <a:lstStyle/>
          <a:p>
            <a:pPr marL="379476" indent="-342900" algn="just">
              <a:buFont typeface="Wingdings" panose="05000000000000000000" pitchFamily="2" charset="2"/>
              <a:buChar char="ü"/>
            </a:pPr>
            <a:endParaRPr lang="es-ES" dirty="0" smtClean="0">
              <a:solidFill>
                <a:schemeClr val="accent3">
                  <a:lumMod val="50000"/>
                </a:schemeClr>
              </a:solidFill>
            </a:endParaRPr>
          </a:p>
          <a:p>
            <a:pPr marL="379476" indent="-342900" algn="just">
              <a:buFont typeface="Arial" panose="020B0604020202020204" pitchFamily="34" charset="0"/>
              <a:buChar char="•"/>
            </a:pPr>
            <a:endParaRPr lang="es-ES" dirty="0">
              <a:solidFill>
                <a:schemeClr val="accent3">
                  <a:lumMod val="50000"/>
                </a:schemeClr>
              </a:solidFill>
            </a:endParaRPr>
          </a:p>
          <a:p>
            <a:pPr algn="just"/>
            <a:endParaRPr lang="es-ES" dirty="0">
              <a:solidFill>
                <a:schemeClr val="accent3">
                  <a:lumMod val="50000"/>
                </a:schemeClr>
              </a:solidFill>
            </a:endParaRPr>
          </a:p>
          <a:p>
            <a:pPr algn="just"/>
            <a:endParaRPr lang="es-EC" dirty="0">
              <a:solidFill>
                <a:schemeClr val="accent3">
                  <a:lumMod val="50000"/>
                </a:schemeClr>
              </a:solidFill>
            </a:endParaRPr>
          </a:p>
        </p:txBody>
      </p:sp>
      <p:pic>
        <p:nvPicPr>
          <p:cNvPr id="6" name="5 Imagen"/>
          <p:cNvPicPr/>
          <p:nvPr/>
        </p:nvPicPr>
        <p:blipFill>
          <a:blip r:embed="rId3">
            <a:extLst>
              <a:ext uri="{28A0092B-C50C-407E-A947-70E740481C1C}">
                <a14:useLocalDpi xmlns:a14="http://schemas.microsoft.com/office/drawing/2010/main" val="0"/>
              </a:ext>
            </a:extLst>
          </a:blip>
          <a:stretch>
            <a:fillRect/>
          </a:stretch>
        </p:blipFill>
        <p:spPr>
          <a:xfrm>
            <a:off x="683568" y="1916833"/>
            <a:ext cx="7920880" cy="4104456"/>
          </a:xfrm>
          <a:prstGeom prst="rect">
            <a:avLst/>
          </a:prstGeom>
        </p:spPr>
      </p:pic>
    </p:spTree>
    <p:extLst>
      <p:ext uri="{BB962C8B-B14F-4D97-AF65-F5344CB8AC3E}">
        <p14:creationId xmlns:p14="http://schemas.microsoft.com/office/powerpoint/2010/main" val="3369554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36912"/>
            <a:ext cx="7772400" cy="748680"/>
          </a:xfrm>
        </p:spPr>
        <p:txBody>
          <a:bodyPr>
            <a:normAutofit/>
          </a:bodyPr>
          <a:lstStyle/>
          <a:p>
            <a:pPr algn="ctr"/>
            <a:r>
              <a:rPr lang="es-EC" sz="4000" dirty="0" smtClean="0"/>
              <a:t>Proyecto de Titulación:</a:t>
            </a:r>
            <a:endParaRPr lang="es-EC" sz="4000" dirty="0"/>
          </a:p>
        </p:txBody>
      </p:sp>
      <p:sp>
        <p:nvSpPr>
          <p:cNvPr id="3" name="2 Subtítulo"/>
          <p:cNvSpPr>
            <a:spLocks noGrp="1"/>
          </p:cNvSpPr>
          <p:nvPr>
            <p:ph type="subTitle" idx="1"/>
          </p:nvPr>
        </p:nvSpPr>
        <p:spPr>
          <a:xfrm>
            <a:off x="755576" y="3933056"/>
            <a:ext cx="7772400" cy="1656184"/>
          </a:xfrm>
        </p:spPr>
        <p:txBody>
          <a:bodyPr>
            <a:normAutofit fontScale="47500" lnSpcReduction="20000"/>
          </a:bodyPr>
          <a:lstStyle/>
          <a:p>
            <a:pPr algn="just">
              <a:lnSpc>
                <a:spcPct val="160000"/>
              </a:lnSpc>
            </a:pPr>
            <a:r>
              <a:rPr lang="es-EC" sz="3400" b="1" dirty="0" smtClean="0">
                <a:solidFill>
                  <a:srgbClr val="002060"/>
                </a:solidFill>
              </a:rPr>
              <a:t>“DISEÑO </a:t>
            </a:r>
            <a:r>
              <a:rPr lang="es-EC" sz="3400" b="1" dirty="0">
                <a:solidFill>
                  <a:srgbClr val="002060"/>
                </a:solidFill>
              </a:rPr>
              <a:t>E IMPLEMENTACIÓN DE UN SISTEMA DE SONDEO DE AUDIENCIA Y VALORACIÓN DE CONTENIDO, EN TIEMPO REAL, PARA LA TELEVISIÓN DIGITAL TERRESTRE </a:t>
            </a:r>
            <a:r>
              <a:rPr lang="es-EC" sz="3400" b="1" dirty="0" smtClean="0">
                <a:solidFill>
                  <a:srgbClr val="002060"/>
                </a:solidFill>
              </a:rPr>
              <a:t>ISDB-TB”</a:t>
            </a:r>
            <a:endParaRPr lang="es-EC" sz="3400" dirty="0">
              <a:solidFill>
                <a:srgbClr val="002060"/>
              </a:solidFill>
            </a:endParaRPr>
          </a:p>
          <a:p>
            <a:pPr algn="l"/>
            <a:endParaRPr lang="es-EC" dirty="0"/>
          </a:p>
        </p:txBody>
      </p:sp>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04664"/>
            <a:ext cx="5614789" cy="1562983"/>
          </a:xfrm>
          <a:prstGeom prst="rect">
            <a:avLst/>
          </a:prstGeom>
          <a:noFill/>
          <a:ln>
            <a:noFill/>
          </a:ln>
        </p:spPr>
      </p:pic>
      <p:sp>
        <p:nvSpPr>
          <p:cNvPr id="6" name="5 CuadroTexto"/>
          <p:cNvSpPr txBox="1"/>
          <p:nvPr/>
        </p:nvSpPr>
        <p:spPr>
          <a:xfrm>
            <a:off x="395536" y="5702479"/>
            <a:ext cx="2880320" cy="338554"/>
          </a:xfrm>
          <a:prstGeom prst="rect">
            <a:avLst/>
          </a:prstGeom>
          <a:noFill/>
        </p:spPr>
        <p:txBody>
          <a:bodyPr wrap="square" rtlCol="0">
            <a:spAutoFit/>
          </a:bodyPr>
          <a:lstStyle/>
          <a:p>
            <a:pPr algn="ctr"/>
            <a:r>
              <a:rPr lang="es-EC" sz="1600" dirty="0" smtClean="0">
                <a:solidFill>
                  <a:srgbClr val="002060"/>
                </a:solidFill>
              </a:rPr>
              <a:t>AUTOR: DIEGO PABÓN</a:t>
            </a:r>
            <a:endParaRPr lang="es-EC" sz="1600" dirty="0">
              <a:solidFill>
                <a:srgbClr val="002060"/>
              </a:solidFill>
            </a:endParaRPr>
          </a:p>
        </p:txBody>
      </p:sp>
      <p:sp>
        <p:nvSpPr>
          <p:cNvPr id="7" name="6 CuadroTexto"/>
          <p:cNvSpPr txBox="1"/>
          <p:nvPr/>
        </p:nvSpPr>
        <p:spPr>
          <a:xfrm>
            <a:off x="4427066" y="5702479"/>
            <a:ext cx="3961358" cy="338554"/>
          </a:xfrm>
          <a:prstGeom prst="rect">
            <a:avLst/>
          </a:prstGeom>
          <a:noFill/>
        </p:spPr>
        <p:txBody>
          <a:bodyPr wrap="square" rtlCol="0">
            <a:spAutoFit/>
          </a:bodyPr>
          <a:lstStyle/>
          <a:p>
            <a:r>
              <a:rPr lang="es-EC" sz="1600" dirty="0" smtClean="0">
                <a:solidFill>
                  <a:srgbClr val="002060"/>
                </a:solidFill>
              </a:rPr>
              <a:t>DIRECTOR: ING. FREDDY ACOSTA</a:t>
            </a:r>
            <a:endParaRPr lang="es-EC" sz="1600" dirty="0">
              <a:solidFill>
                <a:srgbClr val="002060"/>
              </a:solidFill>
            </a:endParaRPr>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Tree>
    <p:extLst>
      <p:ext uri="{BB962C8B-B14F-4D97-AF65-F5344CB8AC3E}">
        <p14:creationId xmlns:p14="http://schemas.microsoft.com/office/powerpoint/2010/main" val="1126920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fontScale="90000"/>
          </a:bodyPr>
          <a:lstStyle/>
          <a:p>
            <a:pPr algn="ctr"/>
            <a:r>
              <a:rPr lang="es-EC" sz="4000" dirty="0" smtClean="0"/>
              <a:t>Reportes Estadísticos en tiempo real</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3429000"/>
            <a:ext cx="7772400" cy="1080120"/>
          </a:xfrm>
        </p:spPr>
        <p:txBody>
          <a:bodyPr>
            <a:normAutofit/>
          </a:bodyPr>
          <a:lstStyle/>
          <a:p>
            <a:pPr marL="379476" indent="-342900" algn="just">
              <a:buFont typeface="Wingdings" panose="05000000000000000000" pitchFamily="2" charset="2"/>
              <a:buChar char="ü"/>
            </a:pPr>
            <a:endParaRPr lang="es-ES" dirty="0" smtClean="0">
              <a:solidFill>
                <a:schemeClr val="accent3">
                  <a:lumMod val="50000"/>
                </a:schemeClr>
              </a:solidFill>
            </a:endParaRPr>
          </a:p>
          <a:p>
            <a:pPr marL="379476" indent="-342900" algn="just">
              <a:buFont typeface="Arial" panose="020B0604020202020204" pitchFamily="34" charset="0"/>
              <a:buChar char="•"/>
            </a:pPr>
            <a:endParaRPr lang="es-ES" dirty="0">
              <a:solidFill>
                <a:schemeClr val="accent3">
                  <a:lumMod val="50000"/>
                </a:schemeClr>
              </a:solidFill>
            </a:endParaRPr>
          </a:p>
          <a:p>
            <a:pPr algn="just"/>
            <a:endParaRPr lang="es-ES" dirty="0">
              <a:solidFill>
                <a:schemeClr val="accent3">
                  <a:lumMod val="50000"/>
                </a:schemeClr>
              </a:solidFill>
            </a:endParaRPr>
          </a:p>
          <a:p>
            <a:pPr algn="just"/>
            <a:endParaRPr lang="es-EC" dirty="0">
              <a:solidFill>
                <a:schemeClr val="accent3">
                  <a:lumMod val="50000"/>
                </a:schemeClr>
              </a:solidFill>
            </a:endParaRPr>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844824"/>
            <a:ext cx="6912768" cy="4248472"/>
          </a:xfrm>
          <a:prstGeom prst="rect">
            <a:avLst/>
          </a:prstGeom>
          <a:noFill/>
          <a:ln>
            <a:noFill/>
          </a:ln>
        </p:spPr>
      </p:pic>
    </p:spTree>
    <p:extLst>
      <p:ext uri="{BB962C8B-B14F-4D97-AF65-F5344CB8AC3E}">
        <p14:creationId xmlns:p14="http://schemas.microsoft.com/office/powerpoint/2010/main" val="3307944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a:bodyPr>
          <a:lstStyle/>
          <a:p>
            <a:pPr algn="ctr"/>
            <a:r>
              <a:rPr lang="es-EC" sz="4000" dirty="0" smtClean="0"/>
              <a:t>Exportar Datos</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3429000"/>
            <a:ext cx="7772400" cy="1080120"/>
          </a:xfrm>
        </p:spPr>
        <p:txBody>
          <a:bodyPr>
            <a:normAutofit/>
          </a:bodyPr>
          <a:lstStyle/>
          <a:p>
            <a:pPr marL="379476" indent="-342900" algn="just">
              <a:buFont typeface="Wingdings" panose="05000000000000000000" pitchFamily="2" charset="2"/>
              <a:buChar char="ü"/>
            </a:pPr>
            <a:endParaRPr lang="es-ES" dirty="0" smtClean="0">
              <a:solidFill>
                <a:schemeClr val="accent3">
                  <a:lumMod val="50000"/>
                </a:schemeClr>
              </a:solidFill>
            </a:endParaRPr>
          </a:p>
          <a:p>
            <a:pPr marL="379476" indent="-342900" algn="just">
              <a:buFont typeface="Arial" panose="020B0604020202020204" pitchFamily="34" charset="0"/>
              <a:buChar char="•"/>
            </a:pPr>
            <a:endParaRPr lang="es-ES" dirty="0">
              <a:solidFill>
                <a:schemeClr val="accent3">
                  <a:lumMod val="50000"/>
                </a:schemeClr>
              </a:solidFill>
            </a:endParaRPr>
          </a:p>
          <a:p>
            <a:pPr algn="just"/>
            <a:endParaRPr lang="es-ES" dirty="0">
              <a:solidFill>
                <a:schemeClr val="accent3">
                  <a:lumMod val="50000"/>
                </a:schemeClr>
              </a:solidFill>
            </a:endParaRPr>
          </a:p>
          <a:p>
            <a:pPr algn="just"/>
            <a:endParaRPr lang="es-EC" dirty="0">
              <a:solidFill>
                <a:schemeClr val="accent3">
                  <a:lumMod val="50000"/>
                </a:schemeClr>
              </a:solidFill>
            </a:endParaRPr>
          </a:p>
        </p:txBody>
      </p:sp>
      <p:graphicFrame>
        <p:nvGraphicFramePr>
          <p:cNvPr id="6" name="5 Gráfico"/>
          <p:cNvGraphicFramePr/>
          <p:nvPr>
            <p:extLst>
              <p:ext uri="{D42A27DB-BD31-4B8C-83A1-F6EECF244321}">
                <p14:modId xmlns:p14="http://schemas.microsoft.com/office/powerpoint/2010/main" val="543421975"/>
              </p:ext>
            </p:extLst>
          </p:nvPr>
        </p:nvGraphicFramePr>
        <p:xfrm>
          <a:off x="1619672" y="2276872"/>
          <a:ext cx="5976664" cy="3581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5423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764704"/>
            <a:ext cx="8784976" cy="1368152"/>
          </a:xfrm>
        </p:spPr>
        <p:txBody>
          <a:bodyPr>
            <a:normAutofit fontScale="90000"/>
          </a:bodyPr>
          <a:lstStyle/>
          <a:p>
            <a:pPr algn="ctr"/>
            <a:r>
              <a:rPr lang="es-EC" sz="4000" dirty="0" smtClean="0"/>
              <a:t>  4. Aplicación Alternativa, Android TV – </a:t>
            </a:r>
            <a:r>
              <a:rPr lang="es-EC" sz="4000" dirty="0" err="1" smtClean="0"/>
              <a:t>Kodi</a:t>
            </a:r>
            <a:r>
              <a:rPr lang="es-EC" sz="4000" dirty="0" smtClean="0"/>
              <a:t> Media Center</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3429000"/>
            <a:ext cx="7772400" cy="1080120"/>
          </a:xfrm>
        </p:spPr>
        <p:txBody>
          <a:bodyPr>
            <a:normAutofit/>
          </a:bodyPr>
          <a:lstStyle/>
          <a:p>
            <a:pPr marL="379476" indent="-342900" algn="just">
              <a:buFont typeface="Wingdings" panose="05000000000000000000" pitchFamily="2" charset="2"/>
              <a:buChar char="ü"/>
            </a:pPr>
            <a:endParaRPr lang="es-ES" dirty="0" smtClean="0">
              <a:solidFill>
                <a:schemeClr val="accent3">
                  <a:lumMod val="50000"/>
                </a:schemeClr>
              </a:solidFill>
            </a:endParaRPr>
          </a:p>
          <a:p>
            <a:pPr marL="379476" indent="-342900" algn="just">
              <a:buFont typeface="Arial" panose="020B0604020202020204" pitchFamily="34" charset="0"/>
              <a:buChar char="•"/>
            </a:pPr>
            <a:endParaRPr lang="es-ES" dirty="0">
              <a:solidFill>
                <a:schemeClr val="accent3">
                  <a:lumMod val="50000"/>
                </a:schemeClr>
              </a:solidFill>
            </a:endParaRPr>
          </a:p>
          <a:p>
            <a:pPr algn="just"/>
            <a:endParaRPr lang="es-ES" dirty="0">
              <a:solidFill>
                <a:schemeClr val="accent3">
                  <a:lumMod val="50000"/>
                </a:schemeClr>
              </a:solidFill>
            </a:endParaRPr>
          </a:p>
          <a:p>
            <a:pPr algn="just"/>
            <a:endParaRPr lang="es-EC" dirty="0">
              <a:solidFill>
                <a:schemeClr val="accent3">
                  <a:lumMod val="50000"/>
                </a:schemeClr>
              </a:solidFill>
            </a:endParaRPr>
          </a:p>
        </p:txBody>
      </p:sp>
      <p:pic>
        <p:nvPicPr>
          <p:cNvPr id="7" name="6 Imagen" descr="Instala Kodi en tu Smart TV con Android TV"/>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420888"/>
            <a:ext cx="5256584" cy="3773577"/>
          </a:xfrm>
          <a:prstGeom prst="rect">
            <a:avLst/>
          </a:prstGeom>
          <a:noFill/>
          <a:ln>
            <a:noFill/>
          </a:ln>
        </p:spPr>
      </p:pic>
    </p:spTree>
    <p:extLst>
      <p:ext uri="{BB962C8B-B14F-4D97-AF65-F5344CB8AC3E}">
        <p14:creationId xmlns:p14="http://schemas.microsoft.com/office/powerpoint/2010/main" val="270849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764704"/>
            <a:ext cx="8784976" cy="1368152"/>
          </a:xfrm>
        </p:spPr>
        <p:txBody>
          <a:bodyPr>
            <a:normAutofit/>
          </a:bodyPr>
          <a:lstStyle/>
          <a:p>
            <a:pPr algn="ctr"/>
            <a:r>
              <a:rPr lang="es-EC" sz="4000" dirty="0" smtClean="0"/>
              <a:t>  4.1 Aplicación Alternativa, Menú Inicial</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3429000"/>
            <a:ext cx="7772400" cy="1080120"/>
          </a:xfrm>
        </p:spPr>
        <p:txBody>
          <a:bodyPr>
            <a:normAutofit/>
          </a:bodyPr>
          <a:lstStyle/>
          <a:p>
            <a:pPr marL="379476" indent="-342900" algn="just">
              <a:buFont typeface="Wingdings" panose="05000000000000000000" pitchFamily="2" charset="2"/>
              <a:buChar char="ü"/>
            </a:pPr>
            <a:endParaRPr lang="es-ES" dirty="0" smtClean="0">
              <a:solidFill>
                <a:schemeClr val="accent3">
                  <a:lumMod val="50000"/>
                </a:schemeClr>
              </a:solidFill>
            </a:endParaRPr>
          </a:p>
          <a:p>
            <a:pPr marL="379476" indent="-342900" algn="just">
              <a:buFont typeface="Arial" panose="020B0604020202020204" pitchFamily="34" charset="0"/>
              <a:buChar char="•"/>
            </a:pPr>
            <a:endParaRPr lang="es-ES" dirty="0">
              <a:solidFill>
                <a:schemeClr val="accent3">
                  <a:lumMod val="50000"/>
                </a:schemeClr>
              </a:solidFill>
            </a:endParaRPr>
          </a:p>
          <a:p>
            <a:pPr algn="just"/>
            <a:endParaRPr lang="es-ES" dirty="0">
              <a:solidFill>
                <a:schemeClr val="accent3">
                  <a:lumMod val="50000"/>
                </a:schemeClr>
              </a:solidFill>
            </a:endParaRPr>
          </a:p>
          <a:p>
            <a:pPr algn="just"/>
            <a:endParaRPr lang="es-EC" dirty="0">
              <a:solidFill>
                <a:schemeClr val="accent3">
                  <a:lumMod val="50000"/>
                </a:schemeClr>
              </a:solidFill>
            </a:endParaRPr>
          </a:p>
        </p:txBody>
      </p:sp>
      <p:pic>
        <p:nvPicPr>
          <p:cNvPr id="6" name="5 Imagen" descr="C:\Users\DELLI5G3Y\Dropbox\GEDESEC\Proyectos\TESIS DIEGO PABON\20180221_174127.jpg"/>
          <p:cNvPicPr/>
          <p:nvPr/>
        </p:nvPicPr>
        <p:blipFill rotWithShape="1">
          <a:blip r:embed="rId3" cstate="print">
            <a:extLst>
              <a:ext uri="{28A0092B-C50C-407E-A947-70E740481C1C}">
                <a14:useLocalDpi xmlns:a14="http://schemas.microsoft.com/office/drawing/2010/main" val="0"/>
              </a:ext>
            </a:extLst>
          </a:blip>
          <a:srcRect b="14463"/>
          <a:stretch/>
        </p:blipFill>
        <p:spPr bwMode="auto">
          <a:xfrm>
            <a:off x="1907704" y="2276872"/>
            <a:ext cx="5472608" cy="38164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781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fontScale="90000"/>
          </a:bodyPr>
          <a:lstStyle/>
          <a:p>
            <a:pPr algn="ctr"/>
            <a:r>
              <a:rPr lang="es-EC" sz="4000" dirty="0" smtClean="0"/>
              <a:t>4.2 Control Remoto Virtual -</a:t>
            </a:r>
            <a:r>
              <a:rPr lang="es-EC" sz="4000" dirty="0" err="1" smtClean="0"/>
              <a:t>Kore</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3429000"/>
            <a:ext cx="7772400" cy="1080120"/>
          </a:xfrm>
        </p:spPr>
        <p:txBody>
          <a:bodyPr>
            <a:normAutofit/>
          </a:bodyPr>
          <a:lstStyle/>
          <a:p>
            <a:pPr marL="379476" indent="-342900" algn="just">
              <a:buFont typeface="Wingdings" panose="05000000000000000000" pitchFamily="2" charset="2"/>
              <a:buChar char="ü"/>
            </a:pPr>
            <a:endParaRPr lang="es-ES" dirty="0" smtClean="0">
              <a:solidFill>
                <a:schemeClr val="accent3">
                  <a:lumMod val="50000"/>
                </a:schemeClr>
              </a:solidFill>
            </a:endParaRPr>
          </a:p>
          <a:p>
            <a:pPr marL="379476" indent="-342900" algn="just">
              <a:buFont typeface="Arial" panose="020B0604020202020204" pitchFamily="34" charset="0"/>
              <a:buChar char="•"/>
            </a:pPr>
            <a:endParaRPr lang="es-ES" dirty="0">
              <a:solidFill>
                <a:schemeClr val="accent3">
                  <a:lumMod val="50000"/>
                </a:schemeClr>
              </a:solidFill>
            </a:endParaRPr>
          </a:p>
          <a:p>
            <a:pPr algn="just"/>
            <a:endParaRPr lang="es-ES" dirty="0">
              <a:solidFill>
                <a:schemeClr val="accent3">
                  <a:lumMod val="50000"/>
                </a:schemeClr>
              </a:solidFill>
            </a:endParaRPr>
          </a:p>
          <a:p>
            <a:pPr algn="just"/>
            <a:endParaRPr lang="es-EC" dirty="0">
              <a:solidFill>
                <a:schemeClr val="accent3">
                  <a:lumMod val="50000"/>
                </a:schemeClr>
              </a:solidFill>
            </a:endParaRPr>
          </a:p>
        </p:txBody>
      </p:sp>
      <p:pic>
        <p:nvPicPr>
          <p:cNvPr id="6" name="5 Imagen" descr="C:\Users\3105m\Desktop\Imagenes Tesis Final\IMG-20180305-WA002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916832"/>
            <a:ext cx="2808312" cy="4464496"/>
          </a:xfrm>
          <a:prstGeom prst="rect">
            <a:avLst/>
          </a:prstGeom>
          <a:noFill/>
          <a:ln>
            <a:noFill/>
          </a:ln>
        </p:spPr>
      </p:pic>
    </p:spTree>
    <p:extLst>
      <p:ext uri="{BB962C8B-B14F-4D97-AF65-F5344CB8AC3E}">
        <p14:creationId xmlns:p14="http://schemas.microsoft.com/office/powerpoint/2010/main" val="303038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fontScale="90000"/>
          </a:bodyPr>
          <a:lstStyle/>
          <a:p>
            <a:pPr algn="ctr"/>
            <a:r>
              <a:rPr lang="es-EC" sz="4000" dirty="0" smtClean="0"/>
              <a:t>4.3 Menú Personalizado en </a:t>
            </a:r>
            <a:r>
              <a:rPr lang="es-EC" sz="4000" dirty="0" err="1" smtClean="0"/>
              <a:t>Kore</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3429000"/>
            <a:ext cx="7772400" cy="1080120"/>
          </a:xfrm>
        </p:spPr>
        <p:txBody>
          <a:bodyPr>
            <a:normAutofit/>
          </a:bodyPr>
          <a:lstStyle/>
          <a:p>
            <a:pPr marL="379476" indent="-342900" algn="just">
              <a:buFont typeface="Wingdings" panose="05000000000000000000" pitchFamily="2" charset="2"/>
              <a:buChar char="ü"/>
            </a:pPr>
            <a:endParaRPr lang="es-ES" dirty="0" smtClean="0">
              <a:solidFill>
                <a:schemeClr val="accent3">
                  <a:lumMod val="50000"/>
                </a:schemeClr>
              </a:solidFill>
            </a:endParaRPr>
          </a:p>
          <a:p>
            <a:pPr marL="379476" indent="-342900" algn="just">
              <a:buFont typeface="Arial" panose="020B0604020202020204" pitchFamily="34" charset="0"/>
              <a:buChar char="•"/>
            </a:pPr>
            <a:endParaRPr lang="es-ES" dirty="0">
              <a:solidFill>
                <a:schemeClr val="accent3">
                  <a:lumMod val="50000"/>
                </a:schemeClr>
              </a:solidFill>
            </a:endParaRPr>
          </a:p>
          <a:p>
            <a:pPr algn="just"/>
            <a:endParaRPr lang="es-ES" dirty="0">
              <a:solidFill>
                <a:schemeClr val="accent3">
                  <a:lumMod val="50000"/>
                </a:schemeClr>
              </a:solidFill>
            </a:endParaRPr>
          </a:p>
          <a:p>
            <a:pPr algn="just"/>
            <a:endParaRPr lang="es-EC" dirty="0">
              <a:solidFill>
                <a:schemeClr val="accent3">
                  <a:lumMod val="50000"/>
                </a:schemeClr>
              </a:solidFill>
            </a:endParaRPr>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348880"/>
            <a:ext cx="4320480" cy="2952328"/>
          </a:xfrm>
          <a:prstGeom prst="rect">
            <a:avLst/>
          </a:prstGeom>
          <a:noFill/>
          <a:ln>
            <a:noFill/>
          </a:ln>
        </p:spPr>
      </p:pic>
    </p:spTree>
    <p:extLst>
      <p:ext uri="{BB962C8B-B14F-4D97-AF65-F5344CB8AC3E}">
        <p14:creationId xmlns:p14="http://schemas.microsoft.com/office/powerpoint/2010/main" val="275656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fontScale="90000"/>
          </a:bodyPr>
          <a:lstStyle/>
          <a:p>
            <a:pPr algn="ctr"/>
            <a:r>
              <a:rPr lang="es-EC" sz="4000" dirty="0" smtClean="0"/>
              <a:t>4.4 Ingreso Manual ID. TV</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3429000"/>
            <a:ext cx="7772400" cy="1080120"/>
          </a:xfrm>
        </p:spPr>
        <p:txBody>
          <a:bodyPr>
            <a:normAutofit/>
          </a:bodyPr>
          <a:lstStyle/>
          <a:p>
            <a:pPr marL="379476" indent="-342900" algn="just">
              <a:buFont typeface="Wingdings" panose="05000000000000000000" pitchFamily="2" charset="2"/>
              <a:buChar char="ü"/>
            </a:pPr>
            <a:endParaRPr lang="es-ES" dirty="0" smtClean="0">
              <a:solidFill>
                <a:schemeClr val="accent3">
                  <a:lumMod val="50000"/>
                </a:schemeClr>
              </a:solidFill>
            </a:endParaRPr>
          </a:p>
          <a:p>
            <a:pPr marL="379476" indent="-342900" algn="just">
              <a:buFont typeface="Arial" panose="020B0604020202020204" pitchFamily="34" charset="0"/>
              <a:buChar char="•"/>
            </a:pPr>
            <a:endParaRPr lang="es-ES" dirty="0">
              <a:solidFill>
                <a:schemeClr val="accent3">
                  <a:lumMod val="50000"/>
                </a:schemeClr>
              </a:solidFill>
            </a:endParaRPr>
          </a:p>
          <a:p>
            <a:pPr algn="just"/>
            <a:endParaRPr lang="es-ES" dirty="0">
              <a:solidFill>
                <a:schemeClr val="accent3">
                  <a:lumMod val="50000"/>
                </a:schemeClr>
              </a:solidFill>
            </a:endParaRPr>
          </a:p>
          <a:p>
            <a:pPr algn="just"/>
            <a:endParaRPr lang="es-EC" dirty="0">
              <a:solidFill>
                <a:schemeClr val="accent3">
                  <a:lumMod val="50000"/>
                </a:schemeClr>
              </a:solidFill>
            </a:endParaRPr>
          </a:p>
        </p:txBody>
      </p:sp>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348880"/>
            <a:ext cx="4824536" cy="3168352"/>
          </a:xfrm>
          <a:prstGeom prst="rect">
            <a:avLst/>
          </a:prstGeom>
          <a:noFill/>
          <a:ln>
            <a:noFill/>
          </a:ln>
        </p:spPr>
      </p:pic>
    </p:spTree>
    <p:extLst>
      <p:ext uri="{BB962C8B-B14F-4D97-AF65-F5344CB8AC3E}">
        <p14:creationId xmlns:p14="http://schemas.microsoft.com/office/powerpoint/2010/main" val="2967643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fontScale="90000"/>
          </a:bodyPr>
          <a:lstStyle/>
          <a:p>
            <a:pPr algn="ctr"/>
            <a:r>
              <a:rPr lang="es-EC" sz="4000" dirty="0" smtClean="0"/>
              <a:t>4.5 Ingreso Datos Usuario</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3429000"/>
            <a:ext cx="7772400" cy="1080120"/>
          </a:xfrm>
        </p:spPr>
        <p:txBody>
          <a:bodyPr>
            <a:normAutofit/>
          </a:bodyPr>
          <a:lstStyle/>
          <a:p>
            <a:pPr marL="379476" indent="-342900" algn="just">
              <a:buFont typeface="Wingdings" panose="05000000000000000000" pitchFamily="2" charset="2"/>
              <a:buChar char="ü"/>
            </a:pPr>
            <a:endParaRPr lang="es-ES" dirty="0" smtClean="0">
              <a:solidFill>
                <a:schemeClr val="accent3">
                  <a:lumMod val="50000"/>
                </a:schemeClr>
              </a:solidFill>
            </a:endParaRPr>
          </a:p>
          <a:p>
            <a:pPr marL="379476" indent="-342900" algn="just">
              <a:buFont typeface="Arial" panose="020B0604020202020204" pitchFamily="34" charset="0"/>
              <a:buChar char="•"/>
            </a:pPr>
            <a:endParaRPr lang="es-ES" dirty="0">
              <a:solidFill>
                <a:schemeClr val="accent3">
                  <a:lumMod val="50000"/>
                </a:schemeClr>
              </a:solidFill>
            </a:endParaRPr>
          </a:p>
          <a:p>
            <a:pPr algn="just"/>
            <a:endParaRPr lang="es-ES" dirty="0">
              <a:solidFill>
                <a:schemeClr val="accent3">
                  <a:lumMod val="50000"/>
                </a:schemeClr>
              </a:solidFill>
            </a:endParaRPr>
          </a:p>
          <a:p>
            <a:pPr algn="just"/>
            <a:endParaRPr lang="es-EC" dirty="0">
              <a:solidFill>
                <a:schemeClr val="accent3">
                  <a:lumMod val="50000"/>
                </a:schemeClr>
              </a:solidFill>
            </a:endParaRPr>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067026"/>
            <a:ext cx="4968552" cy="3816424"/>
          </a:xfrm>
          <a:prstGeom prst="rect">
            <a:avLst/>
          </a:prstGeom>
          <a:noFill/>
          <a:ln>
            <a:noFill/>
          </a:ln>
        </p:spPr>
      </p:pic>
    </p:spTree>
    <p:extLst>
      <p:ext uri="{BB962C8B-B14F-4D97-AF65-F5344CB8AC3E}">
        <p14:creationId xmlns:p14="http://schemas.microsoft.com/office/powerpoint/2010/main" val="2286663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fontScale="90000"/>
          </a:bodyPr>
          <a:lstStyle/>
          <a:p>
            <a:pPr algn="ctr"/>
            <a:r>
              <a:rPr lang="es-EC" sz="4000" dirty="0" smtClean="0"/>
              <a:t>4.6 Listado Televidentes Ingresados a receptor</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3429000"/>
            <a:ext cx="7772400" cy="1080120"/>
          </a:xfrm>
        </p:spPr>
        <p:txBody>
          <a:bodyPr>
            <a:normAutofit/>
          </a:bodyPr>
          <a:lstStyle/>
          <a:p>
            <a:pPr marL="379476" indent="-342900" algn="just">
              <a:buFont typeface="Wingdings" panose="05000000000000000000" pitchFamily="2" charset="2"/>
              <a:buChar char="ü"/>
            </a:pPr>
            <a:endParaRPr lang="es-ES" dirty="0" smtClean="0">
              <a:solidFill>
                <a:schemeClr val="accent3">
                  <a:lumMod val="50000"/>
                </a:schemeClr>
              </a:solidFill>
            </a:endParaRPr>
          </a:p>
          <a:p>
            <a:pPr marL="379476" indent="-342900" algn="just">
              <a:buFont typeface="Arial" panose="020B0604020202020204" pitchFamily="34" charset="0"/>
              <a:buChar char="•"/>
            </a:pPr>
            <a:endParaRPr lang="es-ES" dirty="0">
              <a:solidFill>
                <a:schemeClr val="accent3">
                  <a:lumMod val="50000"/>
                </a:schemeClr>
              </a:solidFill>
            </a:endParaRPr>
          </a:p>
          <a:p>
            <a:pPr algn="just"/>
            <a:endParaRPr lang="es-ES" dirty="0">
              <a:solidFill>
                <a:schemeClr val="accent3">
                  <a:lumMod val="50000"/>
                </a:schemeClr>
              </a:solidFill>
            </a:endParaRPr>
          </a:p>
          <a:p>
            <a:pPr algn="just"/>
            <a:endParaRPr lang="es-EC" dirty="0">
              <a:solidFill>
                <a:schemeClr val="accent3">
                  <a:lumMod val="50000"/>
                </a:schemeClr>
              </a:solidFill>
            </a:endParaRPr>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060848"/>
            <a:ext cx="5472608" cy="3960440"/>
          </a:xfrm>
          <a:prstGeom prst="rect">
            <a:avLst/>
          </a:prstGeom>
          <a:noFill/>
          <a:ln>
            <a:noFill/>
          </a:ln>
        </p:spPr>
      </p:pic>
    </p:spTree>
    <p:extLst>
      <p:ext uri="{BB962C8B-B14F-4D97-AF65-F5344CB8AC3E}">
        <p14:creationId xmlns:p14="http://schemas.microsoft.com/office/powerpoint/2010/main" val="87672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fontScale="90000"/>
          </a:bodyPr>
          <a:lstStyle/>
          <a:p>
            <a:pPr algn="ctr"/>
            <a:r>
              <a:rPr lang="es-EC" sz="4000" dirty="0" smtClean="0"/>
              <a:t>4.7 Dinámica de Valoración de Contenido</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1988840"/>
            <a:ext cx="7772400" cy="4032448"/>
          </a:xfrm>
        </p:spPr>
        <p:txBody>
          <a:bodyPr>
            <a:normAutofit/>
          </a:bodyPr>
          <a:lstStyle/>
          <a:p>
            <a:pPr marL="379476" indent="-342900" algn="just">
              <a:buFont typeface="Wingdings" panose="05000000000000000000" pitchFamily="2" charset="2"/>
              <a:buChar char="ü"/>
            </a:pPr>
            <a:r>
              <a:rPr lang="es-EC" dirty="0">
                <a:solidFill>
                  <a:srgbClr val="002060"/>
                </a:solidFill>
              </a:rPr>
              <a:t>Adicionalmente al censo de sintonía, se  establece una interfaz que sigue la dinámica de valoración de gusto, preferencia o entusiasmo del usuario por determinada programación, emulando, en parte, los tan conocidos botones de ‘</a:t>
            </a:r>
            <a:r>
              <a:rPr lang="es-EC" dirty="0" err="1">
                <a:solidFill>
                  <a:srgbClr val="002060"/>
                </a:solidFill>
              </a:rPr>
              <a:t>like</a:t>
            </a:r>
            <a:r>
              <a:rPr lang="es-EC" dirty="0">
                <a:solidFill>
                  <a:srgbClr val="002060"/>
                </a:solidFill>
              </a:rPr>
              <a:t>’ o ‘me gusta’ en los contenidos de redes sociales. </a:t>
            </a:r>
            <a:endParaRPr lang="es-EC" dirty="0" smtClean="0">
              <a:solidFill>
                <a:srgbClr val="002060"/>
              </a:solidFill>
            </a:endParaRPr>
          </a:p>
          <a:p>
            <a:pPr marL="379476" indent="-342900" algn="just">
              <a:buFont typeface="Wingdings" panose="05000000000000000000" pitchFamily="2" charset="2"/>
              <a:buChar char="ü"/>
            </a:pPr>
            <a:endParaRPr lang="es-EC" dirty="0" smtClean="0">
              <a:solidFill>
                <a:srgbClr val="002060"/>
              </a:solidFill>
            </a:endParaRPr>
          </a:p>
          <a:p>
            <a:pPr marL="379476" indent="-342900" algn="just">
              <a:buFont typeface="Wingdings" panose="05000000000000000000" pitchFamily="2" charset="2"/>
              <a:buChar char="ü"/>
            </a:pPr>
            <a:r>
              <a:rPr lang="es-EC" dirty="0" smtClean="0">
                <a:solidFill>
                  <a:srgbClr val="002060"/>
                </a:solidFill>
              </a:rPr>
              <a:t>Para </a:t>
            </a:r>
            <a:r>
              <a:rPr lang="es-EC" dirty="0">
                <a:solidFill>
                  <a:srgbClr val="002060"/>
                </a:solidFill>
              </a:rPr>
              <a:t>adaptar esta dinámica al medio televisivo, se dispone de un botón llamado aplauso o ‘</a:t>
            </a:r>
            <a:r>
              <a:rPr lang="es-EC" dirty="0" err="1">
                <a:solidFill>
                  <a:srgbClr val="002060"/>
                </a:solidFill>
              </a:rPr>
              <a:t>clap</a:t>
            </a:r>
            <a:r>
              <a:rPr lang="es-EC" dirty="0">
                <a:solidFill>
                  <a:srgbClr val="002060"/>
                </a:solidFill>
              </a:rPr>
              <a:t>’, que emula un escenario virtual de eventos masivos, en donde el público o audiencia interactúa con el show con el aplauso como gesto de aprobación o valoración por </a:t>
            </a:r>
            <a:r>
              <a:rPr lang="es-EC" dirty="0" smtClean="0">
                <a:solidFill>
                  <a:srgbClr val="002060"/>
                </a:solidFill>
              </a:rPr>
              <a:t>excelencia.</a:t>
            </a:r>
            <a:endParaRPr lang="es-EC" dirty="0">
              <a:solidFill>
                <a:srgbClr val="002060"/>
              </a:solidFill>
            </a:endParaRPr>
          </a:p>
        </p:txBody>
      </p:sp>
    </p:spTree>
    <p:extLst>
      <p:ext uri="{BB962C8B-B14F-4D97-AF65-F5344CB8AC3E}">
        <p14:creationId xmlns:p14="http://schemas.microsoft.com/office/powerpoint/2010/main" val="390854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124744"/>
            <a:ext cx="7488832" cy="648072"/>
          </a:xfrm>
        </p:spPr>
        <p:txBody>
          <a:bodyPr>
            <a:normAutofit fontScale="90000"/>
          </a:bodyPr>
          <a:lstStyle/>
          <a:p>
            <a:pPr algn="ctr"/>
            <a:r>
              <a:rPr lang="es-EC" sz="4000" dirty="0" smtClean="0"/>
              <a:t>PRESENTACIÓN</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467544" y="3717032"/>
            <a:ext cx="7772400" cy="2120232"/>
          </a:xfrm>
        </p:spPr>
        <p:txBody>
          <a:bodyPr>
            <a:normAutofit lnSpcReduction="10000"/>
          </a:bodyPr>
          <a:lstStyle/>
          <a:p>
            <a:pPr algn="just"/>
            <a:r>
              <a:rPr lang="es-EC" dirty="0">
                <a:solidFill>
                  <a:srgbClr val="002060"/>
                </a:solidFill>
              </a:rPr>
              <a:t>La investigación consiste en un sistema de sondeo digital que sirve para censar remotamente en tiempo real, el comportamiento de sintonía de los usuarios de la televisión digital terrestre, con el objetivo de obtener un análisis estadístico de los índices de penetración y tiempos de consumo de la programación televisiva, entre estos principalmente el índice de audiencia o rating. </a:t>
            </a:r>
            <a:endParaRPr lang="es-EC" dirty="0">
              <a:solidFill>
                <a:srgbClr val="002060"/>
              </a:solidFill>
            </a:endParaRPr>
          </a:p>
        </p:txBody>
      </p:sp>
    </p:spTree>
    <p:extLst>
      <p:ext uri="{BB962C8B-B14F-4D97-AF65-F5344CB8AC3E}">
        <p14:creationId xmlns:p14="http://schemas.microsoft.com/office/powerpoint/2010/main" val="2482540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fontScale="90000"/>
          </a:bodyPr>
          <a:lstStyle/>
          <a:p>
            <a:pPr algn="ctr"/>
            <a:r>
              <a:rPr lang="es-EC" sz="4000" dirty="0"/>
              <a:t>4.7 Dinámica de Valoración de Contenido</a:t>
            </a:r>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2204864"/>
            <a:ext cx="7772400" cy="3456384"/>
          </a:xfrm>
        </p:spPr>
        <p:txBody>
          <a:bodyPr>
            <a:normAutofit fontScale="92500" lnSpcReduction="10000"/>
          </a:bodyPr>
          <a:lstStyle/>
          <a:p>
            <a:pPr marL="379476" indent="-342900" algn="just">
              <a:buFont typeface="Wingdings" panose="05000000000000000000" pitchFamily="2" charset="2"/>
              <a:buChar char="ü"/>
            </a:pPr>
            <a:r>
              <a:rPr lang="es-EC" dirty="0" smtClean="0">
                <a:solidFill>
                  <a:srgbClr val="002060"/>
                </a:solidFill>
              </a:rPr>
              <a:t>Parámetro </a:t>
            </a:r>
            <a:r>
              <a:rPr lang="es-EC" dirty="0">
                <a:solidFill>
                  <a:srgbClr val="002060"/>
                </a:solidFill>
              </a:rPr>
              <a:t>cuantitativo de la simpatía del televidente a determinada programación, lo cual, además de contribuir interés y dinamismo a la aplicación para el usuario, técnicamente ayuda en el posterior análisis del índice </a:t>
            </a:r>
            <a:r>
              <a:rPr lang="es-EC" i="1" dirty="0">
                <a:solidFill>
                  <a:srgbClr val="002060"/>
                </a:solidFill>
              </a:rPr>
              <a:t>share</a:t>
            </a:r>
            <a:r>
              <a:rPr lang="es-EC" dirty="0">
                <a:solidFill>
                  <a:srgbClr val="002060"/>
                </a:solidFill>
              </a:rPr>
              <a:t> o cuota de </a:t>
            </a:r>
            <a:r>
              <a:rPr lang="es-EC" dirty="0" smtClean="0">
                <a:solidFill>
                  <a:srgbClr val="002060"/>
                </a:solidFill>
              </a:rPr>
              <a:t>pantalla.</a:t>
            </a:r>
          </a:p>
          <a:p>
            <a:pPr algn="just"/>
            <a:endParaRPr lang="es-EC" dirty="0">
              <a:solidFill>
                <a:srgbClr val="002060"/>
              </a:solidFill>
            </a:endParaRPr>
          </a:p>
          <a:p>
            <a:pPr algn="just"/>
            <a:endParaRPr lang="es-EC" dirty="0" smtClean="0">
              <a:solidFill>
                <a:srgbClr val="002060"/>
              </a:solidFill>
            </a:endParaRPr>
          </a:p>
          <a:p>
            <a:pPr algn="just"/>
            <a:endParaRPr lang="es-EC" dirty="0">
              <a:solidFill>
                <a:srgbClr val="002060"/>
              </a:solidFill>
            </a:endParaRPr>
          </a:p>
          <a:p>
            <a:pPr marL="379476" indent="-342900" algn="just">
              <a:buFont typeface="Wingdings" panose="05000000000000000000" pitchFamily="2" charset="2"/>
              <a:buChar char="ü"/>
            </a:pPr>
            <a:r>
              <a:rPr lang="es-EC" i="1" dirty="0" smtClean="0">
                <a:solidFill>
                  <a:srgbClr val="002060"/>
                </a:solidFill>
              </a:rPr>
              <a:t>Share: </a:t>
            </a:r>
            <a:r>
              <a:rPr lang="es-EC" dirty="0" smtClean="0">
                <a:solidFill>
                  <a:srgbClr val="002060"/>
                </a:solidFill>
              </a:rPr>
              <a:t>define </a:t>
            </a:r>
            <a:r>
              <a:rPr lang="es-EC" dirty="0">
                <a:solidFill>
                  <a:srgbClr val="002060"/>
                </a:solidFill>
              </a:rPr>
              <a:t>la preferencia del espectador hacia un programa que se está emitiendo en un momento determinado, que a diferencia del </a:t>
            </a:r>
            <a:r>
              <a:rPr lang="es-EC" i="1" dirty="0">
                <a:solidFill>
                  <a:srgbClr val="002060"/>
                </a:solidFill>
              </a:rPr>
              <a:t>rating</a:t>
            </a:r>
            <a:r>
              <a:rPr lang="es-EC" dirty="0">
                <a:solidFill>
                  <a:srgbClr val="002060"/>
                </a:solidFill>
              </a:rPr>
              <a:t>, no se </a:t>
            </a:r>
            <a:r>
              <a:rPr lang="es-EC" dirty="0" smtClean="0">
                <a:solidFill>
                  <a:srgbClr val="002060"/>
                </a:solidFill>
              </a:rPr>
              <a:t>enfoca solo </a:t>
            </a:r>
            <a:r>
              <a:rPr lang="es-EC" dirty="0">
                <a:solidFill>
                  <a:srgbClr val="002060"/>
                </a:solidFill>
              </a:rPr>
              <a:t>en el número de la audiencia sino en la calidad de preferencia de esta.</a:t>
            </a:r>
          </a:p>
        </p:txBody>
      </p:sp>
    </p:spTree>
    <p:extLst>
      <p:ext uri="{BB962C8B-B14F-4D97-AF65-F5344CB8AC3E}">
        <p14:creationId xmlns:p14="http://schemas.microsoft.com/office/powerpoint/2010/main" val="2114085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fontScale="90000"/>
          </a:bodyPr>
          <a:lstStyle/>
          <a:p>
            <a:pPr algn="ctr"/>
            <a:r>
              <a:rPr lang="es-EC" sz="4000" dirty="0"/>
              <a:t>4.7 Dinámica de Valoración de Contenido</a:t>
            </a:r>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2204864"/>
            <a:ext cx="7772400" cy="3456384"/>
          </a:xfrm>
        </p:spPr>
        <p:txBody>
          <a:bodyPr>
            <a:normAutofit/>
          </a:bodyPr>
          <a:lstStyle/>
          <a:p>
            <a:pPr marL="379476" indent="-342900" algn="just">
              <a:buFont typeface="Wingdings" panose="05000000000000000000" pitchFamily="2" charset="2"/>
              <a:buChar char="ü"/>
            </a:pPr>
            <a:endParaRPr lang="es-EC" dirty="0">
              <a:solidFill>
                <a:srgbClr val="002060"/>
              </a:solidFill>
            </a:endParaRPr>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204864"/>
            <a:ext cx="4248472" cy="3384376"/>
          </a:xfrm>
          <a:prstGeom prst="rect">
            <a:avLst/>
          </a:prstGeom>
          <a:noFill/>
          <a:ln>
            <a:noFill/>
          </a:ln>
        </p:spPr>
      </p:pic>
    </p:spTree>
    <p:extLst>
      <p:ext uri="{BB962C8B-B14F-4D97-AF65-F5344CB8AC3E}">
        <p14:creationId xmlns:p14="http://schemas.microsoft.com/office/powerpoint/2010/main" val="1158154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fontScale="90000"/>
          </a:bodyPr>
          <a:lstStyle/>
          <a:p>
            <a:pPr algn="ctr"/>
            <a:r>
              <a:rPr lang="es-EC" sz="4000" dirty="0" smtClean="0"/>
              <a:t>5. ANÁLISIS DE RENDIMIENTO</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2204864"/>
            <a:ext cx="7772400" cy="3456384"/>
          </a:xfrm>
        </p:spPr>
        <p:txBody>
          <a:bodyPr>
            <a:normAutofit/>
          </a:bodyPr>
          <a:lstStyle/>
          <a:p>
            <a:pPr marL="379476" indent="-342900" algn="just">
              <a:buFont typeface="Wingdings" panose="05000000000000000000" pitchFamily="2" charset="2"/>
              <a:buChar char="ü"/>
            </a:pPr>
            <a:r>
              <a:rPr lang="es-EC" dirty="0" err="1" smtClean="0">
                <a:solidFill>
                  <a:srgbClr val="002060"/>
                </a:solidFill>
              </a:rPr>
              <a:t>Analisis</a:t>
            </a:r>
            <a:r>
              <a:rPr lang="es-EC" dirty="0" smtClean="0">
                <a:solidFill>
                  <a:srgbClr val="002060"/>
                </a:solidFill>
              </a:rPr>
              <a:t> de Trafico, Software </a:t>
            </a:r>
            <a:r>
              <a:rPr lang="es-EC" dirty="0" err="1" smtClean="0">
                <a:solidFill>
                  <a:srgbClr val="002060"/>
                </a:solidFill>
              </a:rPr>
              <a:t>Wireshark</a:t>
            </a:r>
            <a:endParaRPr lang="es-EC" dirty="0">
              <a:solidFill>
                <a:srgbClr val="002060"/>
              </a:solidFill>
            </a:endParaRPr>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780928"/>
            <a:ext cx="6840760" cy="2880320"/>
          </a:xfrm>
          <a:prstGeom prst="rect">
            <a:avLst/>
          </a:prstGeom>
          <a:noFill/>
          <a:ln>
            <a:noFill/>
          </a:ln>
        </p:spPr>
      </p:pic>
    </p:spTree>
    <p:extLst>
      <p:ext uri="{BB962C8B-B14F-4D97-AF65-F5344CB8AC3E}">
        <p14:creationId xmlns:p14="http://schemas.microsoft.com/office/powerpoint/2010/main" val="3263846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fontScale="90000"/>
          </a:bodyPr>
          <a:lstStyle/>
          <a:p>
            <a:pPr algn="ctr"/>
            <a:r>
              <a:rPr lang="es-EC" sz="4000" dirty="0" smtClean="0"/>
              <a:t>5. ANÁLISIS </a:t>
            </a:r>
            <a:r>
              <a:rPr lang="es-EC" sz="4000" dirty="0"/>
              <a:t>DE RENDIMIENTO</a:t>
            </a:r>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2204864"/>
            <a:ext cx="7772400" cy="3456384"/>
          </a:xfrm>
        </p:spPr>
        <p:txBody>
          <a:bodyPr>
            <a:normAutofit/>
          </a:bodyPr>
          <a:lstStyle/>
          <a:p>
            <a:pPr marL="379476" indent="-342900" algn="just">
              <a:buFont typeface="Wingdings" panose="05000000000000000000" pitchFamily="2" charset="2"/>
              <a:buChar char="ü"/>
            </a:pPr>
            <a:r>
              <a:rPr lang="es-EC" dirty="0" smtClean="0">
                <a:solidFill>
                  <a:srgbClr val="002060"/>
                </a:solidFill>
              </a:rPr>
              <a:t>Software Simulación de Trafico , </a:t>
            </a:r>
            <a:r>
              <a:rPr lang="es-EC" dirty="0" err="1" smtClean="0">
                <a:solidFill>
                  <a:srgbClr val="002060"/>
                </a:solidFill>
              </a:rPr>
              <a:t>JMeter</a:t>
            </a:r>
            <a:endParaRPr lang="es-EC" dirty="0">
              <a:solidFill>
                <a:srgbClr val="002060"/>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4197247840"/>
              </p:ext>
            </p:extLst>
          </p:nvPr>
        </p:nvGraphicFramePr>
        <p:xfrm>
          <a:off x="971601" y="3429000"/>
          <a:ext cx="6294103" cy="1872209"/>
        </p:xfrm>
        <a:graphic>
          <a:graphicData uri="http://schemas.openxmlformats.org/drawingml/2006/table">
            <a:tbl>
              <a:tblPr firstRow="1" firstCol="1" bandRow="1">
                <a:tableStyleId>{5C22544A-7EE6-4342-B048-85BDC9FD1C3A}</a:tableStyleId>
              </a:tblPr>
              <a:tblGrid>
                <a:gridCol w="673793"/>
                <a:gridCol w="800273"/>
                <a:gridCol w="557278"/>
                <a:gridCol w="426965"/>
                <a:gridCol w="506687"/>
                <a:gridCol w="720553"/>
                <a:gridCol w="500554"/>
                <a:gridCol w="952050"/>
                <a:gridCol w="598672"/>
                <a:gridCol w="557278"/>
              </a:tblGrid>
              <a:tr h="802375">
                <a:tc>
                  <a:txBody>
                    <a:bodyPr/>
                    <a:lstStyle/>
                    <a:p>
                      <a:pPr algn="ctr">
                        <a:lnSpc>
                          <a:spcPct val="150000"/>
                        </a:lnSpc>
                        <a:spcAft>
                          <a:spcPts val="0"/>
                        </a:spcAft>
                      </a:pPr>
                      <a:r>
                        <a:rPr lang="es-EC" sz="800" dirty="0">
                          <a:effectLst/>
                        </a:rPr>
                        <a:t>Etiqueta</a:t>
                      </a:r>
                      <a:endParaRPr lang="es-EC" sz="1200" dirty="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#Muestras</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Media</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Min</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Max</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Desv. Estándar</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 Error</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Rendimiento</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Kb/seg</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Media Bytes</a:t>
                      </a:r>
                      <a:endParaRPr lang="es-EC" sz="1200">
                        <a:effectLst/>
                        <a:latin typeface="Times New Roman"/>
                        <a:ea typeface="Calibri"/>
                      </a:endParaRPr>
                    </a:p>
                  </a:txBody>
                  <a:tcPr marL="68580" marR="68580" marT="0" marB="0"/>
                </a:tc>
              </a:tr>
              <a:tr h="534917">
                <a:tc>
                  <a:txBody>
                    <a:bodyPr/>
                    <a:lstStyle/>
                    <a:p>
                      <a:pPr algn="ctr">
                        <a:lnSpc>
                          <a:spcPct val="150000"/>
                        </a:lnSpc>
                        <a:spcAft>
                          <a:spcPts val="0"/>
                        </a:spcAft>
                      </a:pPr>
                      <a:r>
                        <a:rPr lang="es-EC" sz="800">
                          <a:effectLst/>
                        </a:rPr>
                        <a:t>Petición HTTP</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100</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367</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225</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955</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142,69</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15,00</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59,5/seg</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16,05</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276,4</a:t>
                      </a:r>
                      <a:endParaRPr lang="es-EC" sz="1200">
                        <a:effectLst/>
                        <a:latin typeface="Times New Roman"/>
                        <a:ea typeface="Calibri"/>
                      </a:endParaRPr>
                    </a:p>
                  </a:txBody>
                  <a:tcPr marL="68580" marR="68580" marT="0" marB="0"/>
                </a:tc>
              </a:tr>
              <a:tr h="534917">
                <a:tc>
                  <a:txBody>
                    <a:bodyPr/>
                    <a:lstStyle/>
                    <a:p>
                      <a:pPr algn="ctr">
                        <a:lnSpc>
                          <a:spcPct val="150000"/>
                        </a:lnSpc>
                        <a:spcAft>
                          <a:spcPts val="0"/>
                        </a:spcAft>
                      </a:pPr>
                      <a:r>
                        <a:rPr lang="es-EC" sz="800" dirty="0">
                          <a:effectLst/>
                        </a:rPr>
                        <a:t>Total</a:t>
                      </a:r>
                      <a:endParaRPr lang="es-EC" sz="1200" dirty="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100</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367</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225</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955</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142,69</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15,00</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59,5/seg</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800">
                          <a:effectLst/>
                        </a:rPr>
                        <a:t>16,05</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800" dirty="0">
                          <a:effectLst/>
                        </a:rPr>
                        <a:t>276,4</a:t>
                      </a:r>
                      <a:endParaRPr lang="es-EC" sz="1200" dirty="0">
                        <a:effectLst/>
                        <a:latin typeface="Times New Roman"/>
                        <a:ea typeface="Calibri"/>
                      </a:endParaRPr>
                    </a:p>
                  </a:txBody>
                  <a:tcPr marL="68580" marR="68580" marT="0" marB="0"/>
                </a:tc>
              </a:tr>
            </a:tbl>
          </a:graphicData>
        </a:graphic>
      </p:graphicFrame>
    </p:spTree>
    <p:extLst>
      <p:ext uri="{BB962C8B-B14F-4D97-AF65-F5344CB8AC3E}">
        <p14:creationId xmlns:p14="http://schemas.microsoft.com/office/powerpoint/2010/main" val="2901919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a:bodyPr>
          <a:lstStyle/>
          <a:p>
            <a:pPr algn="ctr"/>
            <a:r>
              <a:rPr lang="es-EC" sz="4000" dirty="0" smtClean="0"/>
              <a:t>CONCLUSIONES</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2204864"/>
            <a:ext cx="7772400" cy="3600400"/>
          </a:xfrm>
        </p:spPr>
        <p:txBody>
          <a:bodyPr>
            <a:normAutofit fontScale="85000" lnSpcReduction="20000"/>
          </a:bodyPr>
          <a:lstStyle/>
          <a:p>
            <a:pPr marL="379476" indent="-342900" algn="just">
              <a:buFont typeface="Wingdings" panose="05000000000000000000" pitchFamily="2" charset="2"/>
              <a:buChar char="ü"/>
            </a:pPr>
            <a:r>
              <a:rPr lang="es-EC" dirty="0">
                <a:solidFill>
                  <a:srgbClr val="002060"/>
                </a:solidFill>
              </a:rPr>
              <a:t>P</a:t>
            </a:r>
            <a:r>
              <a:rPr lang="es-EC" dirty="0" smtClean="0">
                <a:solidFill>
                  <a:srgbClr val="002060"/>
                </a:solidFill>
              </a:rPr>
              <a:t>restaciones </a:t>
            </a:r>
            <a:r>
              <a:rPr lang="es-EC" dirty="0">
                <a:solidFill>
                  <a:srgbClr val="002060"/>
                </a:solidFill>
              </a:rPr>
              <a:t>muy aceptables en cuanto a los tiempos de respuesta desde el ingreso de datos del usuario, hasta la tabulación y despliegue de resultados estadísticos en la interface </a:t>
            </a:r>
            <a:r>
              <a:rPr lang="es-EC" dirty="0" smtClean="0">
                <a:solidFill>
                  <a:srgbClr val="002060"/>
                </a:solidFill>
              </a:rPr>
              <a:t>web</a:t>
            </a:r>
          </a:p>
          <a:p>
            <a:pPr marL="379476" indent="-342900" algn="just">
              <a:buFont typeface="Wingdings" panose="05000000000000000000" pitchFamily="2" charset="2"/>
              <a:buChar char="ü"/>
            </a:pPr>
            <a:endParaRPr lang="es-EC" dirty="0">
              <a:solidFill>
                <a:srgbClr val="002060"/>
              </a:solidFill>
            </a:endParaRPr>
          </a:p>
          <a:p>
            <a:pPr marL="379476" indent="-342900" algn="just">
              <a:buFont typeface="Wingdings" panose="05000000000000000000" pitchFamily="2" charset="2"/>
              <a:buChar char="ü"/>
            </a:pPr>
            <a:r>
              <a:rPr lang="es-EC" dirty="0" smtClean="0">
                <a:solidFill>
                  <a:srgbClr val="002060"/>
                </a:solidFill>
              </a:rPr>
              <a:t>El sondeo de </a:t>
            </a:r>
            <a:r>
              <a:rPr lang="es-EC" dirty="0">
                <a:solidFill>
                  <a:srgbClr val="002060"/>
                </a:solidFill>
              </a:rPr>
              <a:t>la sintonización de cualquier canal de TV digital abierta en todos los receptores de TV que tengan </a:t>
            </a:r>
            <a:r>
              <a:rPr lang="es-EC" dirty="0" err="1">
                <a:solidFill>
                  <a:srgbClr val="002060"/>
                </a:solidFill>
              </a:rPr>
              <a:t>Ginga</a:t>
            </a:r>
            <a:r>
              <a:rPr lang="es-EC" dirty="0">
                <a:solidFill>
                  <a:srgbClr val="002060"/>
                </a:solidFill>
              </a:rPr>
              <a:t> embebido, está limitado  a la implementación que tenga cada uno de los receptores pues en la norma no se estipula como obligatorio el acceso a los datos del </a:t>
            </a:r>
            <a:r>
              <a:rPr lang="es-EC" dirty="0" smtClean="0">
                <a:solidFill>
                  <a:srgbClr val="002060"/>
                </a:solidFill>
              </a:rPr>
              <a:t>canal.</a:t>
            </a:r>
          </a:p>
          <a:p>
            <a:pPr algn="just"/>
            <a:endParaRPr lang="es-EC" dirty="0" smtClean="0">
              <a:solidFill>
                <a:srgbClr val="002060"/>
              </a:solidFill>
            </a:endParaRPr>
          </a:p>
          <a:p>
            <a:pPr marL="379476" indent="-342900" algn="just">
              <a:buFont typeface="Wingdings" panose="05000000000000000000" pitchFamily="2" charset="2"/>
              <a:buChar char="ü"/>
            </a:pPr>
            <a:endParaRPr lang="es-EC" dirty="0" smtClean="0">
              <a:solidFill>
                <a:srgbClr val="002060"/>
              </a:solidFill>
            </a:endParaRPr>
          </a:p>
          <a:p>
            <a:pPr marL="379476" indent="-342900" algn="just">
              <a:buFont typeface="Wingdings" panose="05000000000000000000" pitchFamily="2" charset="2"/>
              <a:buChar char="ü"/>
            </a:pPr>
            <a:r>
              <a:rPr lang="es-EC" dirty="0">
                <a:solidFill>
                  <a:srgbClr val="002060"/>
                </a:solidFill>
              </a:rPr>
              <a:t>P</a:t>
            </a:r>
            <a:r>
              <a:rPr lang="es-EC" dirty="0" smtClean="0">
                <a:solidFill>
                  <a:srgbClr val="002060"/>
                </a:solidFill>
              </a:rPr>
              <a:t>ara </a:t>
            </a:r>
            <a:r>
              <a:rPr lang="es-EC" dirty="0">
                <a:solidFill>
                  <a:srgbClr val="002060"/>
                </a:solidFill>
              </a:rPr>
              <a:t>un entorno </a:t>
            </a:r>
            <a:r>
              <a:rPr lang="es-EC" dirty="0" smtClean="0">
                <a:solidFill>
                  <a:srgbClr val="002060"/>
                </a:solidFill>
              </a:rPr>
              <a:t>real, el sistema  </a:t>
            </a:r>
            <a:r>
              <a:rPr lang="es-EC" dirty="0">
                <a:solidFill>
                  <a:srgbClr val="002060"/>
                </a:solidFill>
              </a:rPr>
              <a:t>tendrá mayor difusión en el sector urbano, pues es donde hay mayor presencia de usuarios con equipos de televisión actualizados que cumplen los requerimientos para el funcionamiento del sistema, lo cual estratifica la muestra  para el estudio.</a:t>
            </a:r>
          </a:p>
          <a:p>
            <a:pPr marL="379476" indent="-342900" algn="just">
              <a:buFont typeface="Wingdings" panose="05000000000000000000" pitchFamily="2" charset="2"/>
              <a:buChar char="ü"/>
            </a:pPr>
            <a:endParaRPr lang="es-EC" dirty="0">
              <a:solidFill>
                <a:srgbClr val="002060"/>
              </a:solidFill>
            </a:endParaRPr>
          </a:p>
        </p:txBody>
      </p:sp>
    </p:spTree>
    <p:extLst>
      <p:ext uri="{BB962C8B-B14F-4D97-AF65-F5344CB8AC3E}">
        <p14:creationId xmlns:p14="http://schemas.microsoft.com/office/powerpoint/2010/main" val="2275201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a:bodyPr>
          <a:lstStyle/>
          <a:p>
            <a:pPr algn="ctr"/>
            <a:r>
              <a:rPr lang="es-EC" sz="4000" dirty="0"/>
              <a:t>CONCLUSIONES</a:t>
            </a:r>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2204864"/>
            <a:ext cx="7772400" cy="3456384"/>
          </a:xfrm>
        </p:spPr>
        <p:txBody>
          <a:bodyPr>
            <a:normAutofit/>
          </a:bodyPr>
          <a:lstStyle/>
          <a:p>
            <a:pPr marL="379476" indent="-342900" algn="just">
              <a:buFont typeface="Wingdings" panose="05000000000000000000" pitchFamily="2" charset="2"/>
              <a:buChar char="ü"/>
            </a:pPr>
            <a:r>
              <a:rPr lang="es-EC" dirty="0">
                <a:solidFill>
                  <a:srgbClr val="002060"/>
                </a:solidFill>
              </a:rPr>
              <a:t>P</a:t>
            </a:r>
            <a:r>
              <a:rPr lang="es-EC" dirty="0" smtClean="0">
                <a:solidFill>
                  <a:srgbClr val="002060"/>
                </a:solidFill>
              </a:rPr>
              <a:t>ara </a:t>
            </a:r>
            <a:r>
              <a:rPr lang="es-EC" dirty="0">
                <a:solidFill>
                  <a:srgbClr val="002060"/>
                </a:solidFill>
              </a:rPr>
              <a:t>lograr una menor taza de error, en un ámbito comercial es necesario trabajar con un servidor de mayores prestaciones en cuanto a la capacidad de procesamiento y respuesta, así como mejorar las opciones de bloqueos automatizados de seguridad frente a una cantidad masiva de </a:t>
            </a:r>
            <a:r>
              <a:rPr lang="es-EC" dirty="0" smtClean="0">
                <a:solidFill>
                  <a:srgbClr val="002060"/>
                </a:solidFill>
              </a:rPr>
              <a:t>usuarios.</a:t>
            </a:r>
          </a:p>
          <a:p>
            <a:pPr marL="379476" indent="-342900" algn="just">
              <a:buFont typeface="Wingdings" panose="05000000000000000000" pitchFamily="2" charset="2"/>
              <a:buChar char="ü"/>
            </a:pPr>
            <a:endParaRPr lang="es-EC" dirty="0">
              <a:solidFill>
                <a:srgbClr val="002060"/>
              </a:solidFill>
            </a:endParaRPr>
          </a:p>
        </p:txBody>
      </p:sp>
    </p:spTree>
    <p:extLst>
      <p:ext uri="{BB962C8B-B14F-4D97-AF65-F5344CB8AC3E}">
        <p14:creationId xmlns:p14="http://schemas.microsoft.com/office/powerpoint/2010/main" val="956271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a:bodyPr>
          <a:lstStyle/>
          <a:p>
            <a:pPr algn="ctr"/>
            <a:r>
              <a:rPr lang="es-EC" sz="4000" dirty="0" smtClean="0"/>
              <a:t>RECOMENDACIONES</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2204864"/>
            <a:ext cx="7772400" cy="3456384"/>
          </a:xfrm>
        </p:spPr>
        <p:txBody>
          <a:bodyPr>
            <a:normAutofit/>
          </a:bodyPr>
          <a:lstStyle/>
          <a:p>
            <a:pPr marL="379476" indent="-342900" algn="just">
              <a:buFont typeface="Wingdings" panose="05000000000000000000" pitchFamily="2" charset="2"/>
              <a:buChar char="ü"/>
            </a:pPr>
            <a:r>
              <a:rPr lang="es-EC" dirty="0">
                <a:solidFill>
                  <a:srgbClr val="002060"/>
                </a:solidFill>
              </a:rPr>
              <a:t>S</a:t>
            </a:r>
            <a:r>
              <a:rPr lang="es-EC" dirty="0" smtClean="0">
                <a:solidFill>
                  <a:srgbClr val="002060"/>
                </a:solidFill>
              </a:rPr>
              <a:t>e </a:t>
            </a:r>
            <a:r>
              <a:rPr lang="es-EC" dirty="0">
                <a:solidFill>
                  <a:srgbClr val="002060"/>
                </a:solidFill>
              </a:rPr>
              <a:t>recomienda el uso complementario de  otros sistemas de desarrollo digital de receptores de televisión, tal es el caso de Android TV, el cual sirve como plataforma de desarrollo e investigación de aplicaciones interactivas sobre sistemas de televisión digital.</a:t>
            </a:r>
          </a:p>
          <a:p>
            <a:pPr marL="379476" indent="-342900" algn="just">
              <a:buFont typeface="Wingdings" panose="05000000000000000000" pitchFamily="2" charset="2"/>
              <a:buChar char="ü"/>
            </a:pPr>
            <a:endParaRPr lang="es-EC" dirty="0" smtClean="0">
              <a:solidFill>
                <a:srgbClr val="002060"/>
              </a:solidFill>
            </a:endParaRPr>
          </a:p>
          <a:p>
            <a:pPr marL="379476" indent="-342900" algn="just">
              <a:buFont typeface="Wingdings" panose="05000000000000000000" pitchFamily="2" charset="2"/>
              <a:buChar char="ü"/>
            </a:pPr>
            <a:r>
              <a:rPr lang="es-EC" dirty="0">
                <a:solidFill>
                  <a:srgbClr val="002060"/>
                </a:solidFill>
              </a:rPr>
              <a:t>S</a:t>
            </a:r>
            <a:r>
              <a:rPr lang="es-EC" dirty="0" smtClean="0">
                <a:solidFill>
                  <a:srgbClr val="002060"/>
                </a:solidFill>
              </a:rPr>
              <a:t>e </a:t>
            </a:r>
            <a:r>
              <a:rPr lang="es-EC" dirty="0">
                <a:solidFill>
                  <a:srgbClr val="002060"/>
                </a:solidFill>
              </a:rPr>
              <a:t>recomienda se promueva desde las entidades públicas pertinentes la obligatoriedad de incorporar el middleware </a:t>
            </a:r>
            <a:r>
              <a:rPr lang="es-EC" dirty="0" err="1">
                <a:solidFill>
                  <a:srgbClr val="002060"/>
                </a:solidFill>
              </a:rPr>
              <a:t>Ginga</a:t>
            </a:r>
            <a:r>
              <a:rPr lang="es-EC" dirty="0">
                <a:solidFill>
                  <a:srgbClr val="002060"/>
                </a:solidFill>
              </a:rPr>
              <a:t> en todos los receptores que entren al mercado nacional.</a:t>
            </a:r>
          </a:p>
          <a:p>
            <a:pPr marL="379476" indent="-342900" algn="just">
              <a:buFont typeface="Wingdings" panose="05000000000000000000" pitchFamily="2" charset="2"/>
              <a:buChar char="ü"/>
            </a:pPr>
            <a:endParaRPr lang="es-EC" dirty="0">
              <a:solidFill>
                <a:srgbClr val="002060"/>
              </a:solidFill>
            </a:endParaRPr>
          </a:p>
        </p:txBody>
      </p:sp>
    </p:spTree>
    <p:extLst>
      <p:ext uri="{BB962C8B-B14F-4D97-AF65-F5344CB8AC3E}">
        <p14:creationId xmlns:p14="http://schemas.microsoft.com/office/powerpoint/2010/main" val="2770401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a:bodyPr>
          <a:lstStyle/>
          <a:p>
            <a:pPr algn="ctr"/>
            <a:r>
              <a:rPr lang="es-EC" sz="4000" dirty="0" smtClean="0"/>
              <a:t>TRABAJOS FUTUROS</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2204864"/>
            <a:ext cx="7772400" cy="3456384"/>
          </a:xfrm>
        </p:spPr>
        <p:txBody>
          <a:bodyPr>
            <a:normAutofit/>
          </a:bodyPr>
          <a:lstStyle/>
          <a:p>
            <a:pPr marL="379476" indent="-342900" algn="just">
              <a:buFont typeface="Wingdings" panose="05000000000000000000" pitchFamily="2" charset="2"/>
              <a:buChar char="ü"/>
            </a:pPr>
            <a:r>
              <a:rPr lang="es-EC" dirty="0"/>
              <a:t>M</a:t>
            </a:r>
            <a:r>
              <a:rPr lang="es-EC" dirty="0" smtClean="0"/>
              <a:t>ejorar </a:t>
            </a:r>
            <a:r>
              <a:rPr lang="es-EC" dirty="0"/>
              <a:t>el desarrollo del sistema, desarrollando un esquema de “</a:t>
            </a:r>
            <a:r>
              <a:rPr lang="es-EC" dirty="0" err="1"/>
              <a:t>loggin</a:t>
            </a:r>
            <a:r>
              <a:rPr lang="es-EC" dirty="0"/>
              <a:t>” o registro de usuario mediante ID y contraseña, con el fin de mejorar las prestaciones de seguridad</a:t>
            </a:r>
            <a:r>
              <a:rPr lang="es-EC" dirty="0" smtClean="0"/>
              <a:t>.</a:t>
            </a:r>
          </a:p>
          <a:p>
            <a:pPr marL="379476" indent="-342900" algn="just">
              <a:buFont typeface="Wingdings" panose="05000000000000000000" pitchFamily="2" charset="2"/>
              <a:buChar char="ü"/>
            </a:pPr>
            <a:endParaRPr lang="es-EC" dirty="0"/>
          </a:p>
          <a:p>
            <a:pPr marL="379476" indent="-342900" algn="just">
              <a:buFont typeface="Wingdings" panose="05000000000000000000" pitchFamily="2" charset="2"/>
              <a:buChar char="ü"/>
            </a:pPr>
            <a:r>
              <a:rPr lang="es-EC" dirty="0" smtClean="0"/>
              <a:t>Desarrollar el despliegue </a:t>
            </a:r>
            <a:r>
              <a:rPr lang="es-EC" dirty="0"/>
              <a:t>de resultados más específicos, por ejemplo mostrar la audiencia de cada programa de televisión en tiempo real para análisis del rating según los horarios de programación</a:t>
            </a:r>
            <a:r>
              <a:rPr lang="es-EC" dirty="0" smtClean="0"/>
              <a:t>.</a:t>
            </a:r>
          </a:p>
          <a:p>
            <a:pPr marL="379476" indent="-342900" algn="just">
              <a:buFont typeface="Wingdings" panose="05000000000000000000" pitchFamily="2" charset="2"/>
              <a:buChar char="ü"/>
            </a:pPr>
            <a:endParaRPr lang="es-EC" dirty="0"/>
          </a:p>
          <a:p>
            <a:pPr marL="379476" indent="-342900" algn="just">
              <a:buFont typeface="Wingdings" panose="05000000000000000000" pitchFamily="2" charset="2"/>
              <a:buChar char="ü"/>
            </a:pPr>
            <a:endParaRPr lang="es-EC" dirty="0">
              <a:solidFill>
                <a:srgbClr val="002060"/>
              </a:solidFill>
            </a:endParaRPr>
          </a:p>
        </p:txBody>
      </p:sp>
    </p:spTree>
    <p:extLst>
      <p:ext uri="{BB962C8B-B14F-4D97-AF65-F5344CB8AC3E}">
        <p14:creationId xmlns:p14="http://schemas.microsoft.com/office/powerpoint/2010/main" val="833314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a:bodyPr>
          <a:lstStyle/>
          <a:p>
            <a:pPr algn="ctr"/>
            <a:r>
              <a:rPr lang="es-EC" sz="4000" dirty="0"/>
              <a:t>TRABAJOS FUTUROS</a:t>
            </a:r>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2204864"/>
            <a:ext cx="7772400" cy="3456384"/>
          </a:xfrm>
        </p:spPr>
        <p:txBody>
          <a:bodyPr>
            <a:normAutofit/>
          </a:bodyPr>
          <a:lstStyle/>
          <a:p>
            <a:pPr marL="379476" indent="-342900" algn="just">
              <a:buFont typeface="Wingdings" panose="05000000000000000000" pitchFamily="2" charset="2"/>
              <a:buChar char="ü"/>
            </a:pPr>
            <a:endParaRPr lang="es-EC" dirty="0" smtClean="0"/>
          </a:p>
          <a:p>
            <a:pPr marL="379476" indent="-342900" algn="just">
              <a:buFont typeface="Wingdings" panose="05000000000000000000" pitchFamily="2" charset="2"/>
              <a:buChar char="ü"/>
            </a:pPr>
            <a:endParaRPr lang="es-EC" dirty="0"/>
          </a:p>
          <a:p>
            <a:pPr marL="379476" indent="-342900" algn="just">
              <a:buFont typeface="Wingdings" panose="05000000000000000000" pitchFamily="2" charset="2"/>
              <a:buChar char="ü"/>
            </a:pPr>
            <a:r>
              <a:rPr lang="es-EC" dirty="0" smtClean="0">
                <a:solidFill>
                  <a:srgbClr val="002060"/>
                </a:solidFill>
              </a:rPr>
              <a:t>Desarrollar un sistema </a:t>
            </a:r>
            <a:r>
              <a:rPr lang="es-EC" dirty="0">
                <a:solidFill>
                  <a:srgbClr val="002060"/>
                </a:solidFill>
              </a:rPr>
              <a:t>automático de detección de presencia de usuario o televidente cercano al televisor, mediante una comunicación bidireccional, televisor - dispositivo móvil, en donde, a través de la implementación de una app de registro de usuario en el teléfono, el televisor en comunicación con el dispositivo, detecte la proximidad de </a:t>
            </a:r>
            <a:r>
              <a:rPr lang="es-EC" dirty="0" smtClean="0">
                <a:solidFill>
                  <a:srgbClr val="002060"/>
                </a:solidFill>
              </a:rPr>
              <a:t>este.</a:t>
            </a:r>
            <a:endParaRPr lang="es-EC" dirty="0">
              <a:solidFill>
                <a:srgbClr val="002060"/>
              </a:solidFill>
            </a:endParaRPr>
          </a:p>
        </p:txBody>
      </p:sp>
    </p:spTree>
    <p:extLst>
      <p:ext uri="{BB962C8B-B14F-4D97-AF65-F5344CB8AC3E}">
        <p14:creationId xmlns:p14="http://schemas.microsoft.com/office/powerpoint/2010/main" val="1567478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2924944"/>
            <a:ext cx="7488832" cy="1080120"/>
          </a:xfrm>
        </p:spPr>
        <p:txBody>
          <a:bodyPr>
            <a:normAutofit fontScale="90000"/>
          </a:bodyPr>
          <a:lstStyle/>
          <a:p>
            <a:pPr algn="ctr"/>
            <a:r>
              <a:rPr lang="es-EC" sz="4000" dirty="0" smtClean="0"/>
              <a:t>GRACIAS POR SU ATENCION</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Tree>
    <p:extLst>
      <p:ext uri="{BB962C8B-B14F-4D97-AF65-F5344CB8AC3E}">
        <p14:creationId xmlns:p14="http://schemas.microsoft.com/office/powerpoint/2010/main" val="402970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183880" cy="1051560"/>
          </a:xfrm>
        </p:spPr>
        <p:txBody>
          <a:bodyPr>
            <a:normAutofit fontScale="90000"/>
          </a:bodyPr>
          <a:lstStyle/>
          <a:p>
            <a:pPr algn="ctr"/>
            <a:r>
              <a:rPr lang="es-EC" dirty="0" smtClean="0"/>
              <a:t>LA TELEVISIÓN DIGITAL TERRESTRE (TDT)</a:t>
            </a:r>
            <a:endParaRPr lang="es-EC"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55576" y="2132856"/>
            <a:ext cx="3224788" cy="2736304"/>
          </a:xfrm>
          <a:prstGeom prst="rect">
            <a:avLst/>
          </a:prstGeom>
        </p:spPr>
      </p:pic>
      <p:sp>
        <p:nvSpPr>
          <p:cNvPr id="5" name="4 CuadroTexto"/>
          <p:cNvSpPr txBox="1"/>
          <p:nvPr/>
        </p:nvSpPr>
        <p:spPr>
          <a:xfrm>
            <a:off x="4067944" y="1988840"/>
            <a:ext cx="4608512" cy="4247317"/>
          </a:xfrm>
          <a:prstGeom prst="rect">
            <a:avLst/>
          </a:prstGeom>
          <a:noFill/>
        </p:spPr>
        <p:txBody>
          <a:bodyPr wrap="square" rtlCol="0">
            <a:spAutoFit/>
          </a:bodyPr>
          <a:lstStyle/>
          <a:p>
            <a:pPr marL="285750" indent="-285750" algn="just">
              <a:buFont typeface="Arial" panose="020B0604020202020204" pitchFamily="34" charset="0"/>
              <a:buChar char="•"/>
            </a:pPr>
            <a:r>
              <a:rPr lang="es-EC" dirty="0">
                <a:solidFill>
                  <a:srgbClr val="002060"/>
                </a:solidFill>
              </a:rPr>
              <a:t>La Televisión Digital Terrestre también conocida como “TDT” es una alternativa de transmitir señales de Televisión Abierta o gratuita con ciertas ventajas, como lo son mayor calidad de vídeo, imagen y sonido</a:t>
            </a:r>
            <a:r>
              <a:rPr lang="es-EC" dirty="0" smtClean="0">
                <a:solidFill>
                  <a:srgbClr val="002060"/>
                </a:solidFill>
              </a:rPr>
              <a:t>.</a:t>
            </a:r>
          </a:p>
          <a:p>
            <a:pPr marL="285750" indent="-285750" algn="just">
              <a:buFont typeface="Arial" panose="020B0604020202020204" pitchFamily="34" charset="0"/>
              <a:buChar char="•"/>
            </a:pPr>
            <a:endParaRPr lang="es-EC" dirty="0">
              <a:solidFill>
                <a:srgbClr val="002060"/>
              </a:solidFill>
            </a:endParaRPr>
          </a:p>
          <a:p>
            <a:pPr marL="285750" indent="-285750" algn="just">
              <a:buFont typeface="Arial" panose="020B0604020202020204" pitchFamily="34" charset="0"/>
              <a:buChar char="•"/>
            </a:pPr>
            <a:r>
              <a:rPr lang="es-EC" dirty="0" smtClean="0">
                <a:solidFill>
                  <a:srgbClr val="002060"/>
                </a:solidFill>
              </a:rPr>
              <a:t>Ventajas</a:t>
            </a:r>
          </a:p>
          <a:p>
            <a:pPr marL="285750" indent="-285750" algn="just">
              <a:buFont typeface="Arial" panose="020B0604020202020204" pitchFamily="34" charset="0"/>
              <a:buChar char="•"/>
            </a:pPr>
            <a:endParaRPr lang="es-EC" dirty="0" smtClean="0">
              <a:solidFill>
                <a:srgbClr val="002060"/>
              </a:solidFill>
            </a:endParaRPr>
          </a:p>
          <a:p>
            <a:pPr marL="285750" indent="-285750" algn="just">
              <a:buFont typeface="Arial" panose="020B0604020202020204" pitchFamily="34" charset="0"/>
              <a:buChar char="•"/>
            </a:pPr>
            <a:r>
              <a:rPr lang="es-EC" dirty="0" smtClean="0">
                <a:solidFill>
                  <a:srgbClr val="002060"/>
                </a:solidFill>
              </a:rPr>
              <a:t>Desventajas</a:t>
            </a:r>
          </a:p>
          <a:p>
            <a:pPr marL="285750" indent="-285750" algn="just">
              <a:buFont typeface="Arial" panose="020B0604020202020204" pitchFamily="34" charset="0"/>
              <a:buChar char="•"/>
            </a:pPr>
            <a:endParaRPr lang="es-EC" dirty="0" smtClean="0">
              <a:solidFill>
                <a:srgbClr val="002060"/>
              </a:solidFill>
            </a:endParaRPr>
          </a:p>
          <a:p>
            <a:pPr algn="just"/>
            <a:endParaRPr lang="es-EC" dirty="0" smtClean="0">
              <a:solidFill>
                <a:srgbClr val="002060"/>
              </a:solidFill>
            </a:endParaRPr>
          </a:p>
          <a:p>
            <a:pPr marL="285750" indent="-285750" algn="just">
              <a:buFont typeface="Arial" panose="020B0604020202020204" pitchFamily="34" charset="0"/>
              <a:buChar char="•"/>
            </a:pPr>
            <a:endParaRPr lang="es-EC" dirty="0">
              <a:solidFill>
                <a:srgbClr val="002060"/>
              </a:solidFill>
            </a:endParaRPr>
          </a:p>
          <a:p>
            <a:pPr marL="285750" indent="-285750" algn="just">
              <a:buFont typeface="Arial" panose="020B0604020202020204" pitchFamily="34" charset="0"/>
              <a:buChar char="•"/>
            </a:pPr>
            <a:endParaRPr lang="es-EC" dirty="0">
              <a:solidFill>
                <a:srgbClr val="002060"/>
              </a:solidFill>
            </a:endParaRPr>
          </a:p>
        </p:txBody>
      </p:sp>
    </p:spTree>
    <p:extLst>
      <p:ext uri="{BB962C8B-B14F-4D97-AF65-F5344CB8AC3E}">
        <p14:creationId xmlns:p14="http://schemas.microsoft.com/office/powerpoint/2010/main" val="2766938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124744"/>
            <a:ext cx="7488832" cy="648072"/>
          </a:xfrm>
        </p:spPr>
        <p:txBody>
          <a:bodyPr>
            <a:normAutofit fontScale="90000"/>
          </a:bodyPr>
          <a:lstStyle/>
          <a:p>
            <a:pPr algn="ctr"/>
            <a:r>
              <a:rPr lang="es-EC" sz="4000" dirty="0" smtClean="0"/>
              <a:t>REQUERIMIENTOS DE USUARIO PARA CAPTAR TDT</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467544" y="2060848"/>
            <a:ext cx="7772400" cy="3888432"/>
          </a:xfrm>
        </p:spPr>
        <p:txBody>
          <a:bodyPr>
            <a:normAutofit/>
          </a:bodyPr>
          <a:lstStyle/>
          <a:p>
            <a:pPr marL="379476" indent="-342900" algn="just">
              <a:buFont typeface="Wingdings" panose="05000000000000000000" pitchFamily="2" charset="2"/>
              <a:buChar char="ü"/>
            </a:pPr>
            <a:endParaRPr lang="es-ES" dirty="0" smtClean="0">
              <a:solidFill>
                <a:schemeClr val="accent3">
                  <a:lumMod val="50000"/>
                </a:schemeClr>
              </a:solidFill>
            </a:endParaRPr>
          </a:p>
          <a:p>
            <a:pPr marL="379476" lvl="0" indent="-342900" algn="just">
              <a:buFont typeface="Wingdings" panose="05000000000000000000" pitchFamily="2" charset="2"/>
              <a:buChar char="ü"/>
            </a:pPr>
            <a:r>
              <a:rPr lang="es-ES" dirty="0">
                <a:solidFill>
                  <a:srgbClr val="002060"/>
                </a:solidFill>
              </a:rPr>
              <a:t>Un televisor digital o uno analógico con un decodificador</a:t>
            </a:r>
            <a:r>
              <a:rPr lang="es-ES" dirty="0" smtClean="0">
                <a:solidFill>
                  <a:srgbClr val="002060"/>
                </a:solidFill>
              </a:rPr>
              <a:t>.</a:t>
            </a:r>
          </a:p>
          <a:p>
            <a:pPr marL="379476" lvl="0" indent="-342900" algn="just">
              <a:buFont typeface="Wingdings" panose="05000000000000000000" pitchFamily="2" charset="2"/>
              <a:buChar char="ü"/>
            </a:pPr>
            <a:endParaRPr lang="es-EC" dirty="0" smtClean="0">
              <a:solidFill>
                <a:srgbClr val="002060"/>
              </a:solidFill>
            </a:endParaRPr>
          </a:p>
          <a:p>
            <a:pPr marL="379476" lvl="0" indent="-342900" algn="just">
              <a:buFont typeface="Wingdings" panose="05000000000000000000" pitchFamily="2" charset="2"/>
              <a:buChar char="ü"/>
            </a:pPr>
            <a:endParaRPr lang="es-EC" dirty="0">
              <a:solidFill>
                <a:srgbClr val="002060"/>
              </a:solidFill>
            </a:endParaRPr>
          </a:p>
          <a:p>
            <a:pPr marL="379476" lvl="0" indent="-342900" algn="just">
              <a:buFont typeface="Wingdings" panose="05000000000000000000" pitchFamily="2" charset="2"/>
              <a:buChar char="ü"/>
            </a:pPr>
            <a:r>
              <a:rPr lang="es-ES" dirty="0">
                <a:solidFill>
                  <a:srgbClr val="002060"/>
                </a:solidFill>
              </a:rPr>
              <a:t>Una antena interior apta para recibir señales digitales, caso contrario se deberá adquirir una antena exterior para captar mejor calidad de recepción</a:t>
            </a:r>
            <a:r>
              <a:rPr lang="es-ES" dirty="0" smtClean="0">
                <a:solidFill>
                  <a:srgbClr val="002060"/>
                </a:solidFill>
              </a:rPr>
              <a:t>.</a:t>
            </a:r>
          </a:p>
          <a:p>
            <a:pPr marL="379476" lvl="0" indent="-342900" algn="just">
              <a:buFont typeface="Wingdings" panose="05000000000000000000" pitchFamily="2" charset="2"/>
              <a:buChar char="ü"/>
            </a:pPr>
            <a:endParaRPr lang="es-EC" dirty="0">
              <a:solidFill>
                <a:srgbClr val="002060"/>
              </a:solidFill>
            </a:endParaRPr>
          </a:p>
          <a:p>
            <a:pPr marL="379476" lvl="0" indent="-342900" algn="just">
              <a:buFont typeface="Wingdings" panose="05000000000000000000" pitchFamily="2" charset="2"/>
              <a:buChar char="ü"/>
            </a:pPr>
            <a:r>
              <a:rPr lang="es-ES" dirty="0">
                <a:solidFill>
                  <a:srgbClr val="002060"/>
                </a:solidFill>
              </a:rPr>
              <a:t>Realizar un barrido de sintonización para hallar todos los canales digitales disponibles.</a:t>
            </a:r>
            <a:endParaRPr lang="es-EC" dirty="0">
              <a:solidFill>
                <a:srgbClr val="002060"/>
              </a:solidFill>
            </a:endParaRPr>
          </a:p>
          <a:p>
            <a:pPr marL="379476" indent="-342900" algn="just">
              <a:buFont typeface="Arial" panose="020B0604020202020204" pitchFamily="34" charset="0"/>
              <a:buChar char="•"/>
            </a:pPr>
            <a:endParaRPr lang="es-ES" dirty="0">
              <a:solidFill>
                <a:schemeClr val="accent3">
                  <a:lumMod val="50000"/>
                </a:schemeClr>
              </a:solidFill>
            </a:endParaRPr>
          </a:p>
          <a:p>
            <a:pPr algn="just"/>
            <a:endParaRPr lang="es-ES" dirty="0">
              <a:solidFill>
                <a:schemeClr val="accent3">
                  <a:lumMod val="50000"/>
                </a:schemeClr>
              </a:solidFill>
            </a:endParaRPr>
          </a:p>
          <a:p>
            <a:pPr algn="just"/>
            <a:endParaRPr lang="es-EC" dirty="0">
              <a:solidFill>
                <a:schemeClr val="accent3">
                  <a:lumMod val="50000"/>
                </a:schemeClr>
              </a:solidFill>
            </a:endParaRPr>
          </a:p>
        </p:txBody>
      </p:sp>
    </p:spTree>
    <p:extLst>
      <p:ext uri="{BB962C8B-B14F-4D97-AF65-F5344CB8AC3E}">
        <p14:creationId xmlns:p14="http://schemas.microsoft.com/office/powerpoint/2010/main" val="2921215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124744"/>
            <a:ext cx="7488832" cy="648072"/>
          </a:xfrm>
        </p:spPr>
        <p:txBody>
          <a:bodyPr>
            <a:normAutofit fontScale="90000"/>
          </a:bodyPr>
          <a:lstStyle/>
          <a:p>
            <a:pPr algn="ctr"/>
            <a:r>
              <a:rPr lang="es-EC" sz="4000" dirty="0" smtClean="0"/>
              <a:t>ANTECEDENTES</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467544" y="2060848"/>
            <a:ext cx="7772400" cy="3888432"/>
          </a:xfrm>
        </p:spPr>
        <p:txBody>
          <a:bodyPr>
            <a:normAutofit/>
          </a:bodyPr>
          <a:lstStyle/>
          <a:p>
            <a:pPr marL="379476" indent="-342900" algn="just">
              <a:buFont typeface="Wingdings" panose="05000000000000000000" pitchFamily="2" charset="2"/>
              <a:buChar char="ü"/>
            </a:pPr>
            <a:endParaRPr lang="es-ES" dirty="0" smtClean="0">
              <a:solidFill>
                <a:schemeClr val="accent3">
                  <a:lumMod val="50000"/>
                </a:schemeClr>
              </a:solidFill>
            </a:endParaRPr>
          </a:p>
          <a:p>
            <a:pPr marL="379476" indent="-342900" algn="just">
              <a:buFont typeface="Wingdings" panose="05000000000000000000" pitchFamily="2" charset="2"/>
              <a:buChar char="ü"/>
            </a:pPr>
            <a:r>
              <a:rPr lang="es-EC" dirty="0">
                <a:solidFill>
                  <a:srgbClr val="002060"/>
                </a:solidFill>
              </a:rPr>
              <a:t>Para implementar la Televisión Digital Terrestre se dispone de </a:t>
            </a:r>
            <a:r>
              <a:rPr lang="es-EC" dirty="0" smtClean="0">
                <a:solidFill>
                  <a:srgbClr val="002060"/>
                </a:solidFill>
              </a:rPr>
              <a:t>varios </a:t>
            </a:r>
            <a:r>
              <a:rPr lang="es-EC" dirty="0">
                <a:solidFill>
                  <a:srgbClr val="002060"/>
                </a:solidFill>
              </a:rPr>
              <a:t>estándares a nivel mundial, con lo cual cada nación aplica el que mejor se ajusta a sus requerimientos. </a:t>
            </a:r>
            <a:endParaRPr lang="es-EC" dirty="0" smtClean="0">
              <a:solidFill>
                <a:srgbClr val="002060"/>
              </a:solidFill>
            </a:endParaRPr>
          </a:p>
          <a:p>
            <a:pPr algn="just"/>
            <a:endParaRPr lang="es-ES" dirty="0">
              <a:solidFill>
                <a:schemeClr val="accent3">
                  <a:lumMod val="50000"/>
                </a:schemeClr>
              </a:solidFill>
            </a:endParaRPr>
          </a:p>
          <a:p>
            <a:pPr marL="379476" indent="-342900" algn="just">
              <a:buFont typeface="Wingdings" panose="05000000000000000000" pitchFamily="2" charset="2"/>
              <a:buChar char="ü"/>
            </a:pPr>
            <a:endParaRPr lang="es-ES" dirty="0" smtClean="0">
              <a:solidFill>
                <a:srgbClr val="002060"/>
              </a:solidFill>
            </a:endParaRPr>
          </a:p>
          <a:p>
            <a:pPr marL="379476" indent="-342900" algn="just">
              <a:buFont typeface="Wingdings" panose="05000000000000000000" pitchFamily="2" charset="2"/>
              <a:buChar char="ü"/>
            </a:pPr>
            <a:r>
              <a:rPr lang="es-ES" dirty="0" smtClean="0">
                <a:solidFill>
                  <a:srgbClr val="002060"/>
                </a:solidFill>
              </a:rPr>
              <a:t>Desde </a:t>
            </a:r>
            <a:r>
              <a:rPr lang="es-ES" dirty="0">
                <a:solidFill>
                  <a:srgbClr val="002060"/>
                </a:solidFill>
              </a:rPr>
              <a:t>el a</a:t>
            </a:r>
            <a:r>
              <a:rPr lang="es-ES_tradnl" dirty="0">
                <a:solidFill>
                  <a:srgbClr val="002060"/>
                </a:solidFill>
              </a:rPr>
              <a:t>ñ</a:t>
            </a:r>
            <a:r>
              <a:rPr lang="es-ES" dirty="0">
                <a:solidFill>
                  <a:srgbClr val="002060"/>
                </a:solidFill>
              </a:rPr>
              <a:t>o 2010 en Ecuador se ha adoptado la tecnología digital para la transmisión de televisión digital terrestre, </a:t>
            </a:r>
            <a:r>
              <a:rPr lang="es-ES" dirty="0" smtClean="0">
                <a:solidFill>
                  <a:srgbClr val="002060"/>
                </a:solidFill>
              </a:rPr>
              <a:t>bajo </a:t>
            </a:r>
            <a:r>
              <a:rPr lang="es-ES" dirty="0">
                <a:solidFill>
                  <a:srgbClr val="002060"/>
                </a:solidFill>
              </a:rPr>
              <a:t>el estándar </a:t>
            </a:r>
            <a:r>
              <a:rPr lang="es-ES" dirty="0" smtClean="0">
                <a:solidFill>
                  <a:srgbClr val="002060"/>
                </a:solidFill>
              </a:rPr>
              <a:t>internacional Japonés- Brasileño  ISDB-Tb.</a:t>
            </a:r>
          </a:p>
          <a:p>
            <a:pPr marL="379476" indent="-342900" algn="just">
              <a:buFont typeface="Arial" panose="020B0604020202020204" pitchFamily="34" charset="0"/>
              <a:buChar char="•"/>
            </a:pPr>
            <a:endParaRPr lang="es-ES" dirty="0">
              <a:solidFill>
                <a:schemeClr val="accent3">
                  <a:lumMod val="50000"/>
                </a:schemeClr>
              </a:solidFill>
            </a:endParaRPr>
          </a:p>
          <a:p>
            <a:pPr algn="just"/>
            <a:endParaRPr lang="es-ES" dirty="0">
              <a:solidFill>
                <a:schemeClr val="accent3">
                  <a:lumMod val="50000"/>
                </a:schemeClr>
              </a:solidFill>
            </a:endParaRPr>
          </a:p>
          <a:p>
            <a:pPr algn="just"/>
            <a:endParaRPr lang="es-EC" dirty="0">
              <a:solidFill>
                <a:schemeClr val="accent3">
                  <a:lumMod val="50000"/>
                </a:schemeClr>
              </a:solidFill>
            </a:endParaRPr>
          </a:p>
        </p:txBody>
      </p:sp>
    </p:spTree>
    <p:extLst>
      <p:ext uri="{BB962C8B-B14F-4D97-AF65-F5344CB8AC3E}">
        <p14:creationId xmlns:p14="http://schemas.microsoft.com/office/powerpoint/2010/main" val="92894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fontScale="90000"/>
          </a:bodyPr>
          <a:lstStyle/>
          <a:p>
            <a:pPr algn="ctr"/>
            <a:r>
              <a:rPr lang="es-EC" sz="4000" dirty="0" smtClean="0"/>
              <a:t>ESTÁNDAR ISDB-Tb</a:t>
            </a:r>
            <a:r>
              <a:rPr lang="es-EC" sz="3600" dirty="0">
                <a:effectLst/>
              </a:rPr>
              <a:t/>
            </a:r>
            <a:br>
              <a:rPr lang="es-EC" sz="3600" dirty="0">
                <a:effectLst/>
              </a:rPr>
            </a:b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3429000"/>
            <a:ext cx="7772400" cy="1080120"/>
          </a:xfrm>
        </p:spPr>
        <p:txBody>
          <a:bodyPr>
            <a:normAutofit/>
          </a:bodyPr>
          <a:lstStyle/>
          <a:p>
            <a:pPr marL="379476" indent="-342900" algn="just">
              <a:buFont typeface="Wingdings" panose="05000000000000000000" pitchFamily="2" charset="2"/>
              <a:buChar char="ü"/>
            </a:pPr>
            <a:endParaRPr lang="es-ES" dirty="0" smtClean="0">
              <a:solidFill>
                <a:schemeClr val="accent3">
                  <a:lumMod val="50000"/>
                </a:schemeClr>
              </a:solidFill>
            </a:endParaRPr>
          </a:p>
          <a:p>
            <a:pPr marL="379476" indent="-342900" algn="just">
              <a:buFont typeface="Arial" panose="020B0604020202020204" pitchFamily="34" charset="0"/>
              <a:buChar char="•"/>
            </a:pPr>
            <a:endParaRPr lang="es-ES" dirty="0">
              <a:solidFill>
                <a:schemeClr val="accent3">
                  <a:lumMod val="50000"/>
                </a:schemeClr>
              </a:solidFill>
            </a:endParaRPr>
          </a:p>
          <a:p>
            <a:pPr algn="just"/>
            <a:endParaRPr lang="es-ES" dirty="0">
              <a:solidFill>
                <a:schemeClr val="accent3">
                  <a:lumMod val="50000"/>
                </a:schemeClr>
              </a:solidFill>
            </a:endParaRPr>
          </a:p>
          <a:p>
            <a:pPr algn="just"/>
            <a:endParaRPr lang="es-EC" dirty="0">
              <a:solidFill>
                <a:schemeClr val="accent3">
                  <a:lumMod val="50000"/>
                </a:schemeClr>
              </a:solidFill>
            </a:endParaRPr>
          </a:p>
        </p:txBody>
      </p:sp>
      <p:sp>
        <p:nvSpPr>
          <p:cNvPr id="3" name="2 CuadroTexto"/>
          <p:cNvSpPr txBox="1"/>
          <p:nvPr/>
        </p:nvSpPr>
        <p:spPr>
          <a:xfrm>
            <a:off x="827584" y="1772816"/>
            <a:ext cx="7488832" cy="2308324"/>
          </a:xfrm>
          <a:prstGeom prst="rect">
            <a:avLst/>
          </a:prstGeom>
          <a:noFill/>
        </p:spPr>
        <p:txBody>
          <a:bodyPr wrap="square" rtlCol="0">
            <a:spAutoFit/>
          </a:bodyPr>
          <a:lstStyle/>
          <a:p>
            <a:pPr algn="just"/>
            <a:r>
              <a:rPr lang="es-EC" dirty="0" smtClean="0">
                <a:solidFill>
                  <a:srgbClr val="002060"/>
                </a:solidFill>
              </a:rPr>
              <a:t>ISDB-Tb </a:t>
            </a:r>
            <a:r>
              <a:rPr lang="es-EC" dirty="0">
                <a:solidFill>
                  <a:srgbClr val="002060"/>
                </a:solidFill>
              </a:rPr>
              <a:t>(ISDB-T </a:t>
            </a:r>
            <a:r>
              <a:rPr lang="es-EC" dirty="0" err="1">
                <a:solidFill>
                  <a:srgbClr val="002060"/>
                </a:solidFill>
              </a:rPr>
              <a:t>Built</a:t>
            </a:r>
            <a:r>
              <a:rPr lang="es-EC" dirty="0">
                <a:solidFill>
                  <a:srgbClr val="002060"/>
                </a:solidFill>
              </a:rPr>
              <a:t>-in), también denominado ISDB-T International y SBTVD </a:t>
            </a:r>
            <a:r>
              <a:rPr lang="es-EC" dirty="0" smtClean="0">
                <a:solidFill>
                  <a:srgbClr val="002060"/>
                </a:solidFill>
              </a:rPr>
              <a:t>(Sistema </a:t>
            </a:r>
            <a:r>
              <a:rPr lang="es-EC" dirty="0">
                <a:solidFill>
                  <a:srgbClr val="002060"/>
                </a:solidFill>
              </a:rPr>
              <a:t>Brasileño de Televisión Digital) es un estándar de televisión digital, basado en el sistema japonés ISDB-T, que fue puesto en marcha el 2 de diciembre de 2007 en Brasil</a:t>
            </a:r>
            <a:r>
              <a:rPr lang="es-EC" dirty="0" smtClean="0">
                <a:solidFill>
                  <a:srgbClr val="002060"/>
                </a:solidFill>
              </a:rPr>
              <a:t>.</a:t>
            </a:r>
          </a:p>
          <a:p>
            <a:pPr marL="285750" indent="-285750" algn="just">
              <a:buFont typeface="Wingdings" panose="05000000000000000000" pitchFamily="2" charset="2"/>
              <a:buChar char="ü"/>
            </a:pPr>
            <a:endParaRPr lang="es-EC" dirty="0">
              <a:solidFill>
                <a:srgbClr val="002060"/>
              </a:solidFill>
            </a:endParaRPr>
          </a:p>
          <a:p>
            <a:pPr marL="285750" indent="-285750" algn="just">
              <a:buFont typeface="Wingdings" panose="05000000000000000000" pitchFamily="2" charset="2"/>
              <a:buChar char="ü"/>
            </a:pPr>
            <a:endParaRPr lang="es-EC" dirty="0" smtClean="0">
              <a:solidFill>
                <a:srgbClr val="002060"/>
              </a:solidFill>
            </a:endParaRPr>
          </a:p>
          <a:p>
            <a:endParaRPr lang="es-EC" dirty="0"/>
          </a:p>
        </p:txBody>
      </p:sp>
      <p:sp>
        <p:nvSpPr>
          <p:cNvPr id="4" name="3 CuadroTexto"/>
          <p:cNvSpPr txBox="1"/>
          <p:nvPr/>
        </p:nvSpPr>
        <p:spPr>
          <a:xfrm>
            <a:off x="827584" y="3861048"/>
            <a:ext cx="7488832" cy="923330"/>
          </a:xfrm>
          <a:prstGeom prst="rect">
            <a:avLst/>
          </a:prstGeom>
          <a:noFill/>
        </p:spPr>
        <p:txBody>
          <a:bodyPr wrap="square" rtlCol="0">
            <a:spAutoFit/>
          </a:bodyPr>
          <a:lstStyle/>
          <a:p>
            <a:pPr algn="just"/>
            <a:r>
              <a:rPr lang="es-EC" dirty="0" smtClean="0">
                <a:solidFill>
                  <a:srgbClr val="002060"/>
                </a:solidFill>
              </a:rPr>
              <a:t>Características</a:t>
            </a:r>
            <a:r>
              <a:rPr lang="es-EC" dirty="0" smtClean="0">
                <a:solidFill>
                  <a:srgbClr val="002060"/>
                </a:solidFill>
              </a:rPr>
              <a:t>:</a:t>
            </a:r>
          </a:p>
          <a:p>
            <a:pPr algn="just"/>
            <a:endParaRPr lang="es-EC" dirty="0" smtClean="0">
              <a:solidFill>
                <a:srgbClr val="002060"/>
              </a:solidFill>
            </a:endParaRPr>
          </a:p>
          <a:p>
            <a:pPr algn="just"/>
            <a:r>
              <a:rPr lang="es-EC" dirty="0">
                <a:solidFill>
                  <a:srgbClr val="002060"/>
                </a:solidFill>
              </a:rPr>
              <a:t> </a:t>
            </a:r>
            <a:r>
              <a:rPr lang="es-EC" dirty="0" smtClean="0">
                <a:solidFill>
                  <a:srgbClr val="002060"/>
                </a:solidFill>
              </a:rPr>
              <a:t>            </a:t>
            </a:r>
            <a:endParaRPr lang="es-EC" dirty="0"/>
          </a:p>
        </p:txBody>
      </p:sp>
      <p:sp>
        <p:nvSpPr>
          <p:cNvPr id="6" name="5 CuadroTexto"/>
          <p:cNvSpPr txBox="1"/>
          <p:nvPr/>
        </p:nvSpPr>
        <p:spPr>
          <a:xfrm>
            <a:off x="827584" y="4322713"/>
            <a:ext cx="7488832" cy="1754326"/>
          </a:xfrm>
          <a:prstGeom prst="rect">
            <a:avLst/>
          </a:prstGeom>
          <a:noFill/>
        </p:spPr>
        <p:txBody>
          <a:bodyPr wrap="square" rtlCol="0">
            <a:spAutoFit/>
          </a:bodyPr>
          <a:lstStyle/>
          <a:p>
            <a:pPr marL="285750" indent="-285750" algn="just">
              <a:buFont typeface="Wingdings" panose="05000000000000000000" pitchFamily="2" charset="2"/>
              <a:buChar char="ü"/>
            </a:pPr>
            <a:r>
              <a:rPr lang="es-EC" dirty="0" smtClean="0">
                <a:solidFill>
                  <a:srgbClr val="002060"/>
                </a:solidFill>
              </a:rPr>
              <a:t>Calidad de Audio y Video</a:t>
            </a:r>
          </a:p>
          <a:p>
            <a:pPr algn="just"/>
            <a:endParaRPr lang="es-EC" dirty="0" smtClean="0">
              <a:solidFill>
                <a:srgbClr val="002060"/>
              </a:solidFill>
            </a:endParaRPr>
          </a:p>
          <a:p>
            <a:pPr marL="285750" indent="-285750" algn="just">
              <a:buFont typeface="Wingdings" panose="05000000000000000000" pitchFamily="2" charset="2"/>
              <a:buChar char="ü"/>
            </a:pPr>
            <a:r>
              <a:rPr lang="es-EC" dirty="0" smtClean="0">
                <a:solidFill>
                  <a:srgbClr val="002060"/>
                </a:solidFill>
              </a:rPr>
              <a:t>Eficiencia en el uso del espectro radioeléctrico</a:t>
            </a:r>
          </a:p>
          <a:p>
            <a:pPr algn="just"/>
            <a:endParaRPr lang="es-EC" dirty="0" smtClean="0">
              <a:solidFill>
                <a:srgbClr val="002060"/>
              </a:solidFill>
            </a:endParaRPr>
          </a:p>
          <a:p>
            <a:pPr marL="285750" indent="-285750" algn="just">
              <a:buFont typeface="Wingdings" panose="05000000000000000000" pitchFamily="2" charset="2"/>
              <a:buChar char="ü"/>
            </a:pPr>
            <a:r>
              <a:rPr lang="es-EC" dirty="0" smtClean="0">
                <a:solidFill>
                  <a:srgbClr val="002060"/>
                </a:solidFill>
              </a:rPr>
              <a:t>Interactividad</a:t>
            </a:r>
          </a:p>
          <a:p>
            <a:endParaRPr lang="es-EC" dirty="0"/>
          </a:p>
        </p:txBody>
      </p:sp>
    </p:spTree>
    <p:extLst>
      <p:ext uri="{BB962C8B-B14F-4D97-AF65-F5344CB8AC3E}">
        <p14:creationId xmlns:p14="http://schemas.microsoft.com/office/powerpoint/2010/main" val="3056759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fontScale="90000"/>
          </a:bodyPr>
          <a:lstStyle/>
          <a:p>
            <a:pPr algn="ctr"/>
            <a:r>
              <a:rPr lang="es-EC" sz="3600" dirty="0">
                <a:effectLst/>
              </a:rPr>
              <a:t/>
            </a:r>
            <a:br>
              <a:rPr lang="es-EC" sz="3600" dirty="0">
                <a:effectLst/>
              </a:rPr>
            </a:br>
            <a:r>
              <a:rPr lang="es-EC" sz="3600" dirty="0" smtClean="0">
                <a:effectLst/>
              </a:rPr>
              <a:t>INTERACTIVIDAD GINGA</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3429000"/>
            <a:ext cx="7772400" cy="1080120"/>
          </a:xfrm>
        </p:spPr>
        <p:txBody>
          <a:bodyPr>
            <a:normAutofit/>
          </a:bodyPr>
          <a:lstStyle/>
          <a:p>
            <a:pPr marL="379476" indent="-342900" algn="just">
              <a:buFont typeface="Wingdings" panose="05000000000000000000" pitchFamily="2" charset="2"/>
              <a:buChar char="ü"/>
            </a:pPr>
            <a:endParaRPr lang="es-ES" dirty="0" smtClean="0">
              <a:solidFill>
                <a:schemeClr val="accent3">
                  <a:lumMod val="50000"/>
                </a:schemeClr>
              </a:solidFill>
            </a:endParaRPr>
          </a:p>
          <a:p>
            <a:pPr marL="379476" indent="-342900" algn="just">
              <a:buFont typeface="Arial" panose="020B0604020202020204" pitchFamily="34" charset="0"/>
              <a:buChar char="•"/>
            </a:pPr>
            <a:endParaRPr lang="es-ES" dirty="0">
              <a:solidFill>
                <a:schemeClr val="accent3">
                  <a:lumMod val="50000"/>
                </a:schemeClr>
              </a:solidFill>
            </a:endParaRPr>
          </a:p>
          <a:p>
            <a:pPr algn="just"/>
            <a:endParaRPr lang="es-ES" dirty="0">
              <a:solidFill>
                <a:schemeClr val="accent3">
                  <a:lumMod val="50000"/>
                </a:schemeClr>
              </a:solidFill>
            </a:endParaRPr>
          </a:p>
          <a:p>
            <a:pPr algn="just"/>
            <a:endParaRPr lang="es-EC" dirty="0">
              <a:solidFill>
                <a:schemeClr val="accent3">
                  <a:lumMod val="50000"/>
                </a:schemeClr>
              </a:solidFill>
            </a:endParaRPr>
          </a:p>
        </p:txBody>
      </p:sp>
      <p:sp>
        <p:nvSpPr>
          <p:cNvPr id="3" name="2 CuadroTexto"/>
          <p:cNvSpPr txBox="1"/>
          <p:nvPr/>
        </p:nvSpPr>
        <p:spPr>
          <a:xfrm>
            <a:off x="611560" y="2204864"/>
            <a:ext cx="7704856" cy="1077218"/>
          </a:xfrm>
          <a:prstGeom prst="rect">
            <a:avLst/>
          </a:prstGeom>
          <a:noFill/>
        </p:spPr>
        <p:txBody>
          <a:bodyPr wrap="square" rtlCol="0">
            <a:spAutoFit/>
          </a:bodyPr>
          <a:lstStyle/>
          <a:p>
            <a:pPr marL="285750" indent="-285750" algn="just">
              <a:buFont typeface="Wingdings" panose="05000000000000000000" pitchFamily="2" charset="2"/>
              <a:buChar char="ü"/>
            </a:pPr>
            <a:r>
              <a:rPr lang="es-EC" sz="1600" dirty="0" err="1">
                <a:solidFill>
                  <a:srgbClr val="002060"/>
                </a:solidFill>
              </a:rPr>
              <a:t>Ginga</a:t>
            </a:r>
            <a:r>
              <a:rPr lang="es-EC" sz="1600" dirty="0">
                <a:solidFill>
                  <a:srgbClr val="002060"/>
                </a:solidFill>
              </a:rPr>
              <a:t> es el nombre del middleware o medio de interacción libre, del Sistema Brasileño de TV Digital Terrestre (SBTVD), que permite ejecutar aplicaciones interactivas dentro de un STB (Set-Top Box</a:t>
            </a:r>
            <a:r>
              <a:rPr lang="es-EC" sz="1600" dirty="0" smtClean="0">
                <a:solidFill>
                  <a:srgbClr val="002060"/>
                </a:solidFill>
              </a:rPr>
              <a:t>) o receptor con el middleware incorporado.</a:t>
            </a:r>
            <a:endParaRPr lang="es-EC" sz="1600" dirty="0">
              <a:solidFill>
                <a:srgbClr val="002060"/>
              </a:solidFill>
            </a:endParaRPr>
          </a:p>
        </p:txBody>
      </p:sp>
      <p:sp>
        <p:nvSpPr>
          <p:cNvPr id="4" name="3 CuadroTexto"/>
          <p:cNvSpPr txBox="1"/>
          <p:nvPr/>
        </p:nvSpPr>
        <p:spPr>
          <a:xfrm>
            <a:off x="827584" y="3861048"/>
            <a:ext cx="7488832" cy="646331"/>
          </a:xfrm>
          <a:prstGeom prst="rect">
            <a:avLst/>
          </a:prstGeom>
          <a:noFill/>
        </p:spPr>
        <p:txBody>
          <a:bodyPr wrap="square" rtlCol="0">
            <a:spAutoFit/>
          </a:bodyPr>
          <a:lstStyle/>
          <a:p>
            <a:pPr algn="just"/>
            <a:endParaRPr lang="es-EC" dirty="0" smtClean="0">
              <a:solidFill>
                <a:srgbClr val="002060"/>
              </a:solidFill>
            </a:endParaRPr>
          </a:p>
          <a:p>
            <a:pPr algn="just"/>
            <a:r>
              <a:rPr lang="es-EC" dirty="0">
                <a:solidFill>
                  <a:srgbClr val="002060"/>
                </a:solidFill>
              </a:rPr>
              <a:t> </a:t>
            </a:r>
            <a:r>
              <a:rPr lang="es-EC" dirty="0" smtClean="0">
                <a:solidFill>
                  <a:srgbClr val="002060"/>
                </a:solidFill>
              </a:rPr>
              <a:t>            </a:t>
            </a:r>
            <a:endParaRPr lang="es-EC" dirty="0"/>
          </a:p>
        </p:txBody>
      </p:sp>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535270"/>
            <a:ext cx="3059083" cy="1944217"/>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3316006"/>
            <a:ext cx="4990759" cy="284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2016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488832" cy="1080120"/>
          </a:xfrm>
        </p:spPr>
        <p:txBody>
          <a:bodyPr>
            <a:normAutofit fontScale="90000"/>
          </a:bodyPr>
          <a:lstStyle/>
          <a:p>
            <a:pPr algn="ctr"/>
            <a:r>
              <a:rPr lang="es-EC" sz="3600" dirty="0">
                <a:effectLst/>
              </a:rPr>
              <a:t/>
            </a:r>
            <a:br>
              <a:rPr lang="es-EC" sz="3600" dirty="0">
                <a:effectLst/>
              </a:rPr>
            </a:br>
            <a:r>
              <a:rPr lang="es-EC" sz="3600" dirty="0" smtClean="0">
                <a:effectLst/>
              </a:rPr>
              <a:t>JUSTIFICACIÓN</a:t>
            </a:r>
            <a:endParaRPr lang="es-EC" sz="4000" dirty="0"/>
          </a:p>
        </p:txBody>
      </p:sp>
      <p:sp>
        <p:nvSpPr>
          <p:cNvPr id="8" name="7 Marcador de fecha"/>
          <p:cNvSpPr>
            <a:spLocks noGrp="1"/>
          </p:cNvSpPr>
          <p:nvPr>
            <p:ph type="dt" sz="half" idx="10"/>
          </p:nvPr>
        </p:nvSpPr>
        <p:spPr>
          <a:xfrm>
            <a:off x="6516216" y="6041033"/>
            <a:ext cx="2286000" cy="365125"/>
          </a:xfrm>
        </p:spPr>
        <p:txBody>
          <a:bodyPr/>
          <a:lstStyle/>
          <a:p>
            <a:fld id="{ED26FE31-A691-43C4-93AC-432DA57D36DC}" type="datetime1">
              <a:rPr lang="es-EC" sz="1100" smtClean="0"/>
              <a:t>09/03/2018</a:t>
            </a:fld>
            <a:endParaRPr lang="es-EC" sz="1100" dirty="0"/>
          </a:p>
        </p:txBody>
      </p:sp>
      <p:sp>
        <p:nvSpPr>
          <p:cNvPr id="5" name="4 Subtítulo"/>
          <p:cNvSpPr>
            <a:spLocks noGrp="1"/>
          </p:cNvSpPr>
          <p:nvPr>
            <p:ph type="subTitle" idx="1"/>
          </p:nvPr>
        </p:nvSpPr>
        <p:spPr>
          <a:xfrm>
            <a:off x="518864" y="3429000"/>
            <a:ext cx="7772400" cy="1080120"/>
          </a:xfrm>
        </p:spPr>
        <p:txBody>
          <a:bodyPr>
            <a:normAutofit/>
          </a:bodyPr>
          <a:lstStyle/>
          <a:p>
            <a:pPr marL="379476" indent="-342900" algn="just">
              <a:buFont typeface="Wingdings" panose="05000000000000000000" pitchFamily="2" charset="2"/>
              <a:buChar char="ü"/>
            </a:pPr>
            <a:endParaRPr lang="es-ES" dirty="0" smtClean="0">
              <a:solidFill>
                <a:schemeClr val="accent3">
                  <a:lumMod val="50000"/>
                </a:schemeClr>
              </a:solidFill>
            </a:endParaRPr>
          </a:p>
          <a:p>
            <a:pPr marL="379476" indent="-342900" algn="just">
              <a:buFont typeface="Arial" panose="020B0604020202020204" pitchFamily="34" charset="0"/>
              <a:buChar char="•"/>
            </a:pPr>
            <a:endParaRPr lang="es-ES" dirty="0">
              <a:solidFill>
                <a:schemeClr val="accent3">
                  <a:lumMod val="50000"/>
                </a:schemeClr>
              </a:solidFill>
            </a:endParaRPr>
          </a:p>
          <a:p>
            <a:pPr algn="just"/>
            <a:endParaRPr lang="es-ES" dirty="0">
              <a:solidFill>
                <a:schemeClr val="accent3">
                  <a:lumMod val="50000"/>
                </a:schemeClr>
              </a:solidFill>
            </a:endParaRPr>
          </a:p>
          <a:p>
            <a:pPr algn="just"/>
            <a:endParaRPr lang="es-EC" dirty="0">
              <a:solidFill>
                <a:schemeClr val="accent3">
                  <a:lumMod val="50000"/>
                </a:schemeClr>
              </a:solidFill>
            </a:endParaRPr>
          </a:p>
        </p:txBody>
      </p:sp>
      <p:sp>
        <p:nvSpPr>
          <p:cNvPr id="3" name="2 CuadroTexto"/>
          <p:cNvSpPr txBox="1"/>
          <p:nvPr/>
        </p:nvSpPr>
        <p:spPr>
          <a:xfrm>
            <a:off x="827584" y="1916832"/>
            <a:ext cx="7488832" cy="5493812"/>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es-EC" dirty="0" smtClean="0">
                <a:solidFill>
                  <a:srgbClr val="002060"/>
                </a:solidFill>
              </a:rPr>
              <a:t>Siendo </a:t>
            </a:r>
            <a:r>
              <a:rPr lang="es-EC" dirty="0">
                <a:solidFill>
                  <a:srgbClr val="002060"/>
                </a:solidFill>
              </a:rPr>
              <a:t>el sistema de televisión tradicionalmente un medio de comunicación masiva unidireccional o sin retorno,  </a:t>
            </a:r>
            <a:r>
              <a:rPr lang="es-EC" dirty="0" smtClean="0">
                <a:solidFill>
                  <a:srgbClr val="002060"/>
                </a:solidFill>
              </a:rPr>
              <a:t> (</a:t>
            </a:r>
            <a:r>
              <a:rPr lang="es-EC" i="1" dirty="0" err="1" smtClean="0">
                <a:solidFill>
                  <a:srgbClr val="002060"/>
                </a:solidFill>
              </a:rPr>
              <a:t>Broadcast</a:t>
            </a:r>
            <a:r>
              <a:rPr lang="es-EC" dirty="0" smtClean="0">
                <a:solidFill>
                  <a:srgbClr val="002060"/>
                </a:solidFill>
              </a:rPr>
              <a:t> </a:t>
            </a:r>
            <a:r>
              <a:rPr lang="es-EC" dirty="0">
                <a:solidFill>
                  <a:srgbClr val="002060"/>
                </a:solidFill>
              </a:rPr>
              <a:t>tipo </a:t>
            </a:r>
            <a:r>
              <a:rPr lang="es-EC" i="1" dirty="0" smtClean="0">
                <a:solidFill>
                  <a:srgbClr val="002060"/>
                </a:solidFill>
              </a:rPr>
              <a:t>simplex)</a:t>
            </a:r>
            <a:r>
              <a:rPr lang="es-EC" dirty="0" smtClean="0">
                <a:solidFill>
                  <a:srgbClr val="002060"/>
                </a:solidFill>
              </a:rPr>
              <a:t>, </a:t>
            </a:r>
            <a:r>
              <a:rPr lang="es-EC" dirty="0">
                <a:solidFill>
                  <a:srgbClr val="002060"/>
                </a:solidFill>
              </a:rPr>
              <a:t>se ha planteado </a:t>
            </a:r>
            <a:r>
              <a:rPr lang="es-EC" dirty="0" smtClean="0">
                <a:solidFill>
                  <a:srgbClr val="002060"/>
                </a:solidFill>
              </a:rPr>
              <a:t>la </a:t>
            </a:r>
            <a:r>
              <a:rPr lang="es-EC" dirty="0">
                <a:solidFill>
                  <a:srgbClr val="002060"/>
                </a:solidFill>
              </a:rPr>
              <a:t>necesidad de una retroalimentación de información por parte del espectador hacia la emisora o generadora de </a:t>
            </a:r>
            <a:r>
              <a:rPr lang="es-EC" dirty="0" smtClean="0">
                <a:solidFill>
                  <a:srgbClr val="002060"/>
                </a:solidFill>
              </a:rPr>
              <a:t>contenidos.</a:t>
            </a:r>
          </a:p>
          <a:p>
            <a:pPr algn="just">
              <a:lnSpc>
                <a:spcPct val="150000"/>
              </a:lnSpc>
            </a:pPr>
            <a:endParaRPr lang="es-EC" dirty="0" smtClean="0">
              <a:solidFill>
                <a:srgbClr val="002060"/>
              </a:solidFill>
            </a:endParaRPr>
          </a:p>
          <a:p>
            <a:pPr marL="285750" indent="-285750" algn="just">
              <a:lnSpc>
                <a:spcPct val="150000"/>
              </a:lnSpc>
              <a:buFont typeface="Wingdings" panose="05000000000000000000" pitchFamily="2" charset="2"/>
              <a:buChar char="ü"/>
            </a:pPr>
            <a:r>
              <a:rPr lang="es-EC" dirty="0" smtClean="0">
                <a:solidFill>
                  <a:srgbClr val="002060"/>
                </a:solidFill>
              </a:rPr>
              <a:t>Se ha diseñado un sistema de encuesta y censado de sintonía de la programación de televisión abierta en Ecuador.</a:t>
            </a:r>
          </a:p>
          <a:p>
            <a:pPr marL="285750" indent="-285750" algn="just">
              <a:buFont typeface="Wingdings" panose="05000000000000000000" pitchFamily="2" charset="2"/>
              <a:buChar char="ü"/>
            </a:pPr>
            <a:endParaRPr lang="es-EC" dirty="0"/>
          </a:p>
          <a:p>
            <a:pPr marL="285750" indent="-285750" algn="just">
              <a:buFont typeface="Wingdings" panose="05000000000000000000" pitchFamily="2" charset="2"/>
              <a:buChar char="ü"/>
            </a:pPr>
            <a:endParaRPr lang="es-EC" dirty="0" smtClean="0"/>
          </a:p>
          <a:p>
            <a:pPr marL="285750" indent="-285750" algn="just">
              <a:buFont typeface="Wingdings" panose="05000000000000000000" pitchFamily="2" charset="2"/>
              <a:buChar char="ü"/>
            </a:pPr>
            <a:endParaRPr lang="es-EC" dirty="0"/>
          </a:p>
          <a:p>
            <a:pPr marL="285750" indent="-285750" algn="just">
              <a:buFont typeface="Wingdings" panose="05000000000000000000" pitchFamily="2" charset="2"/>
              <a:buChar char="ü"/>
            </a:pPr>
            <a:endParaRPr lang="es-EC" dirty="0" smtClean="0"/>
          </a:p>
          <a:p>
            <a:pPr marL="285750" indent="-285750" algn="just">
              <a:buFont typeface="Wingdings" panose="05000000000000000000" pitchFamily="2" charset="2"/>
              <a:buChar char="ü"/>
            </a:pPr>
            <a:endParaRPr lang="es-EC" dirty="0"/>
          </a:p>
          <a:p>
            <a:pPr marL="285750" indent="-285750" algn="just">
              <a:buFont typeface="Wingdings" panose="05000000000000000000" pitchFamily="2" charset="2"/>
              <a:buChar char="ü"/>
            </a:pPr>
            <a:endParaRPr lang="es-EC" dirty="0"/>
          </a:p>
        </p:txBody>
      </p:sp>
    </p:spTree>
    <p:extLst>
      <p:ext uri="{BB962C8B-B14F-4D97-AF65-F5344CB8AC3E}">
        <p14:creationId xmlns:p14="http://schemas.microsoft.com/office/powerpoint/2010/main" val="27450461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237</TotalTime>
  <Words>1354</Words>
  <Application>Microsoft Office PowerPoint</Application>
  <PresentationFormat>Presentación en pantalla (4:3)</PresentationFormat>
  <Paragraphs>299</Paragraphs>
  <Slides>39</Slides>
  <Notes>37</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Aspecto</vt:lpstr>
      <vt:lpstr>DEPARTAMENTO DE ELÉCTRICA Y ELECTRÓNICA</vt:lpstr>
      <vt:lpstr>Proyecto de Titulación:</vt:lpstr>
      <vt:lpstr>PRESENTACIÓN</vt:lpstr>
      <vt:lpstr>LA TELEVISIÓN DIGITAL TERRESTRE (TDT)</vt:lpstr>
      <vt:lpstr>REQUERIMIENTOS DE USUARIO PARA CAPTAR TDT</vt:lpstr>
      <vt:lpstr>ANTECEDENTES</vt:lpstr>
      <vt:lpstr>ESTÁNDAR ISDB-Tb </vt:lpstr>
      <vt:lpstr> INTERACTIVIDAD GINGA</vt:lpstr>
      <vt:lpstr> JUSTIFICACIÓN</vt:lpstr>
      <vt:lpstr>ARQUITECTURA DEL SISTEMA</vt:lpstr>
      <vt:lpstr>FUNCIONES PRINCIPALES</vt:lpstr>
      <vt:lpstr>1. RECOLECCIÓN: ENCUESTA INTERACTIVA</vt:lpstr>
      <vt:lpstr>1.1 DATOS ENCUESTA</vt:lpstr>
      <vt:lpstr>Presentación de PowerPoint</vt:lpstr>
      <vt:lpstr>1.2 DATO CANAL SINTONIZADO </vt:lpstr>
      <vt:lpstr>2. TRANSMISIÓN DE DATOS</vt:lpstr>
      <vt:lpstr>3. SERVIDOR BASE DE DATOS</vt:lpstr>
      <vt:lpstr>3.1 Interfaz Despliegue de Datos</vt:lpstr>
      <vt:lpstr>Tabla Base de Datos</vt:lpstr>
      <vt:lpstr>Reportes Estadísticos en tiempo real</vt:lpstr>
      <vt:lpstr>Exportar Datos</vt:lpstr>
      <vt:lpstr>  4. Aplicación Alternativa, Android TV – Kodi Media Center</vt:lpstr>
      <vt:lpstr>  4.1 Aplicación Alternativa, Menú Inicial</vt:lpstr>
      <vt:lpstr>4.2 Control Remoto Virtual -Kore</vt:lpstr>
      <vt:lpstr>4.3 Menú Personalizado en Kore</vt:lpstr>
      <vt:lpstr>4.4 Ingreso Manual ID. TV</vt:lpstr>
      <vt:lpstr>4.5 Ingreso Datos Usuario</vt:lpstr>
      <vt:lpstr>4.6 Listado Televidentes Ingresados a receptor</vt:lpstr>
      <vt:lpstr>4.7 Dinámica de Valoración de Contenido</vt:lpstr>
      <vt:lpstr>4.7 Dinámica de Valoración de Contenido</vt:lpstr>
      <vt:lpstr>4.7 Dinámica de Valoración de Contenido</vt:lpstr>
      <vt:lpstr>5. ANÁLISIS DE RENDIMIENTO</vt:lpstr>
      <vt:lpstr>5. ANÁLISIS DE RENDIMIENTO</vt:lpstr>
      <vt:lpstr>CONCLUSIONES</vt:lpstr>
      <vt:lpstr>CONCLUSIONES</vt:lpstr>
      <vt:lpstr>RECOMENDACIONES</vt:lpstr>
      <vt:lpstr>TRABAJOS FUTUROS</vt:lpstr>
      <vt:lpstr>TRABAJOS FUTUROS</vt:lpstr>
      <vt:lpstr>GRACIAS POR SU ATENCION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Titulación:</dc:title>
  <dc:creator>3105m</dc:creator>
  <cp:lastModifiedBy>3105m</cp:lastModifiedBy>
  <cp:revision>86</cp:revision>
  <dcterms:created xsi:type="dcterms:W3CDTF">2018-03-09T13:13:32Z</dcterms:created>
  <dcterms:modified xsi:type="dcterms:W3CDTF">2018-03-09T17:10:48Z</dcterms:modified>
</cp:coreProperties>
</file>