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59" r:id="rId5"/>
    <p:sldId id="306" r:id="rId6"/>
    <p:sldId id="258" r:id="rId7"/>
    <p:sldId id="265" r:id="rId8"/>
    <p:sldId id="261" r:id="rId9"/>
    <p:sldId id="262" r:id="rId10"/>
    <p:sldId id="263" r:id="rId11"/>
    <p:sldId id="264" r:id="rId12"/>
    <p:sldId id="266" r:id="rId13"/>
    <p:sldId id="267" r:id="rId14"/>
    <p:sldId id="268" r:id="rId15"/>
    <p:sldId id="308" r:id="rId16"/>
    <p:sldId id="269" r:id="rId17"/>
    <p:sldId id="305" r:id="rId18"/>
    <p:sldId id="270" r:id="rId19"/>
    <p:sldId id="309" r:id="rId20"/>
    <p:sldId id="302" r:id="rId21"/>
    <p:sldId id="271" r:id="rId22"/>
    <p:sldId id="300" r:id="rId23"/>
    <p:sldId id="298" r:id="rId24"/>
    <p:sldId id="301" r:id="rId25"/>
    <p:sldId id="272" r:id="rId26"/>
    <p:sldId id="295" r:id="rId27"/>
    <p:sldId id="293" r:id="rId28"/>
    <p:sldId id="294" r:id="rId29"/>
    <p:sldId id="296" r:id="rId30"/>
    <p:sldId id="273" r:id="rId31"/>
    <p:sldId id="274" r:id="rId32"/>
    <p:sldId id="275" r:id="rId33"/>
    <p:sldId id="276" r:id="rId34"/>
    <p:sldId id="277" r:id="rId35"/>
    <p:sldId id="278" r:id="rId36"/>
    <p:sldId id="279" r:id="rId37"/>
    <p:sldId id="281" r:id="rId38"/>
    <p:sldId id="282" r:id="rId39"/>
    <p:sldId id="283" r:id="rId40"/>
    <p:sldId id="285" r:id="rId41"/>
    <p:sldId id="284" r:id="rId42"/>
    <p:sldId id="286" r:id="rId43"/>
    <p:sldId id="310" r:id="rId44"/>
    <p:sldId id="287" r:id="rId45"/>
    <p:sldId id="288" r:id="rId46"/>
    <p:sldId id="289" r:id="rId47"/>
    <p:sldId id="290" r:id="rId48"/>
    <p:sldId id="291"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p:scale>
          <a:sx n="85" d="100"/>
          <a:sy n="85" d="100"/>
        </p:scale>
        <p:origin x="59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7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image" Target="../media/image8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image" Target="../media/image4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3.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2/27/2018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dirty="0"/>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2/27/2018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2/27/2018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2/27/2018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2/27/2018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2/27/2018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dirty="0"/>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dirty="0"/>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dirty="0"/>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2/27/2018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2/27/2018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2/27/2018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2/27/2018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2/27/2018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1.png"/><Relationship Id="rId5" Type="http://schemas.openxmlformats.org/officeDocument/2006/relationships/oleObject" Target="../embeddings/oleObject6.bin"/><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49.emf"/></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51.emf"/><Relationship Id="rId4" Type="http://schemas.openxmlformats.org/officeDocument/2006/relationships/oleObject" Target="../embeddings/oleObject10.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53.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54.em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57.jpeg"/><Relationship Id="rId4" Type="http://schemas.openxmlformats.org/officeDocument/2006/relationships/image" Target="../media/image56.emf"/></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77.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79.emf"/><Relationship Id="rId5" Type="http://schemas.openxmlformats.org/officeDocument/2006/relationships/oleObject" Target="../embeddings/oleObject17.bin"/><Relationship Id="rId4" Type="http://schemas.openxmlformats.org/officeDocument/2006/relationships/image" Target="../media/image78.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80.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82.emf"/><Relationship Id="rId5" Type="http://schemas.openxmlformats.org/officeDocument/2006/relationships/oleObject" Target="../embeddings/oleObject20.bin"/><Relationship Id="rId4" Type="http://schemas.openxmlformats.org/officeDocument/2006/relationships/image" Target="../media/image81.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7E7FF53-3DB1-4343-8214-E03CD0335DCB}"/>
              </a:ext>
            </a:extLst>
          </p:cNvPr>
          <p:cNvSpPr>
            <a:spLocks noGrp="1"/>
          </p:cNvSpPr>
          <p:nvPr>
            <p:ph type="subTitle" idx="1"/>
          </p:nvPr>
        </p:nvSpPr>
        <p:spPr>
          <a:xfrm>
            <a:off x="2110154" y="2114548"/>
            <a:ext cx="8629650" cy="4532434"/>
          </a:xfrm>
        </p:spPr>
        <p:txBody>
          <a:bodyPr>
            <a:normAutofit fontScale="85000" lnSpcReduction="10000"/>
          </a:bodyPr>
          <a:lstStyle/>
          <a:p>
            <a:pPr algn="ctr">
              <a:lnSpc>
                <a:spcPct val="110000"/>
              </a:lnSpc>
            </a:pPr>
            <a:r>
              <a:rPr lang="es-ES" dirty="0">
                <a:solidFill>
                  <a:schemeClr val="tx1">
                    <a:lumMod val="85000"/>
                  </a:schemeClr>
                </a:solidFill>
              </a:rPr>
              <a:t>Departamento de ciencias de la energía y mecánica</a:t>
            </a:r>
          </a:p>
          <a:p>
            <a:pPr algn="ctr">
              <a:lnSpc>
                <a:spcPct val="110000"/>
              </a:lnSpc>
            </a:pPr>
            <a:r>
              <a:rPr lang="es-ES" dirty="0">
                <a:solidFill>
                  <a:schemeClr val="tx1">
                    <a:lumMod val="85000"/>
                  </a:schemeClr>
                </a:solidFill>
              </a:rPr>
              <a:t>Carrera de ingeniería mecatrónica </a:t>
            </a:r>
          </a:p>
          <a:p>
            <a:pPr algn="ctr">
              <a:lnSpc>
                <a:spcPct val="110000"/>
              </a:lnSpc>
            </a:pPr>
            <a:r>
              <a:rPr lang="es-ES" dirty="0">
                <a:solidFill>
                  <a:schemeClr val="tx1">
                    <a:lumMod val="85000"/>
                  </a:schemeClr>
                </a:solidFill>
              </a:rPr>
              <a:t>Trabajo de titulación, previo a la obtención del título de ingeniero en mecatrónica </a:t>
            </a:r>
          </a:p>
          <a:p>
            <a:pPr algn="ctr">
              <a:lnSpc>
                <a:spcPct val="110000"/>
              </a:lnSpc>
            </a:pPr>
            <a:endParaRPr lang="es-ES" dirty="0">
              <a:solidFill>
                <a:schemeClr val="tx1">
                  <a:lumMod val="85000"/>
                </a:schemeClr>
              </a:solidFill>
            </a:endParaRPr>
          </a:p>
          <a:p>
            <a:pPr algn="ctr">
              <a:lnSpc>
                <a:spcPct val="110000"/>
              </a:lnSpc>
            </a:pPr>
            <a:r>
              <a:rPr lang="es-ES" sz="2200" b="1" dirty="0">
                <a:solidFill>
                  <a:schemeClr val="tx1">
                    <a:lumMod val="85000"/>
                  </a:schemeClr>
                </a:solidFill>
              </a:rPr>
              <a:t>Diseño e implementación de una línea semiautomática sembradora de semillas para el proceso de germinación de plántulas</a:t>
            </a:r>
          </a:p>
          <a:p>
            <a:pPr algn="ctr">
              <a:lnSpc>
                <a:spcPct val="110000"/>
              </a:lnSpc>
            </a:pPr>
            <a:endParaRPr lang="es-ES" b="1" dirty="0">
              <a:solidFill>
                <a:schemeClr val="tx1">
                  <a:lumMod val="85000"/>
                </a:schemeClr>
              </a:solidFill>
            </a:endParaRPr>
          </a:p>
          <a:p>
            <a:pPr algn="ctr">
              <a:lnSpc>
                <a:spcPct val="110000"/>
              </a:lnSpc>
            </a:pPr>
            <a:r>
              <a:rPr lang="es-ES" dirty="0">
                <a:solidFill>
                  <a:schemeClr val="tx1">
                    <a:lumMod val="85000"/>
                  </a:schemeClr>
                </a:solidFill>
              </a:rPr>
              <a:t>autor: Loayza Montalvo, Santiago martin </a:t>
            </a:r>
          </a:p>
          <a:p>
            <a:pPr algn="ctr">
              <a:lnSpc>
                <a:spcPct val="110000"/>
              </a:lnSpc>
            </a:pPr>
            <a:r>
              <a:rPr lang="es-ES" dirty="0">
                <a:solidFill>
                  <a:schemeClr val="tx1">
                    <a:lumMod val="85000"/>
                  </a:schemeClr>
                </a:solidFill>
              </a:rPr>
              <a:t>director: ing. Ibarra Jácome, Oswaldo Alexander</a:t>
            </a:r>
          </a:p>
          <a:p>
            <a:pPr algn="ctr">
              <a:lnSpc>
                <a:spcPct val="110000"/>
              </a:lnSpc>
            </a:pPr>
            <a:r>
              <a:rPr lang="es-ES" dirty="0">
                <a:solidFill>
                  <a:schemeClr val="tx1">
                    <a:lumMod val="85000"/>
                  </a:schemeClr>
                </a:solidFill>
              </a:rPr>
              <a:t>Sangolquí</a:t>
            </a:r>
          </a:p>
          <a:p>
            <a:pPr algn="ctr">
              <a:lnSpc>
                <a:spcPct val="110000"/>
              </a:lnSpc>
            </a:pPr>
            <a:r>
              <a:rPr lang="es-ES" dirty="0">
                <a:solidFill>
                  <a:schemeClr val="tx1">
                    <a:lumMod val="85000"/>
                  </a:schemeClr>
                </a:solidFill>
              </a:rPr>
              <a:t>2018</a:t>
            </a:r>
          </a:p>
        </p:txBody>
      </p:sp>
      <p:pic>
        <p:nvPicPr>
          <p:cNvPr id="1026" name="Picture 2" descr="Resultado de imagen para logotipo espe">
            <a:extLst>
              <a:ext uri="{FF2B5EF4-FFF2-40B4-BE49-F238E27FC236}">
                <a16:creationId xmlns:a16="http://schemas.microsoft.com/office/drawing/2014/main" id="{2EC06B6E-164D-4F78-8B91-EBF094A4D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2188" y="497411"/>
            <a:ext cx="4932485" cy="1263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532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F1086-1B7B-4ADD-BFB4-E51E2E99BEAD}"/>
              </a:ext>
            </a:extLst>
          </p:cNvPr>
          <p:cNvSpPr>
            <a:spLocks noGrp="1"/>
          </p:cNvSpPr>
          <p:nvPr>
            <p:ph type="title"/>
          </p:nvPr>
        </p:nvSpPr>
        <p:spPr>
          <a:xfrm>
            <a:off x="1141413" y="-10130"/>
            <a:ext cx="9905998" cy="1478570"/>
          </a:xfrm>
        </p:spPr>
        <p:txBody>
          <a:bodyPr/>
          <a:lstStyle/>
          <a:p>
            <a:pPr algn="r"/>
            <a:r>
              <a:rPr lang="es-ES" dirty="0"/>
              <a:t>Listado métricas </a:t>
            </a:r>
          </a:p>
        </p:txBody>
      </p:sp>
      <p:sp>
        <p:nvSpPr>
          <p:cNvPr id="3" name="Marcador de contenido 2">
            <a:extLst>
              <a:ext uri="{FF2B5EF4-FFF2-40B4-BE49-F238E27FC236}">
                <a16:creationId xmlns:a16="http://schemas.microsoft.com/office/drawing/2014/main" id="{A8353D2B-A1C4-491E-A1DB-319216AEED79}"/>
              </a:ext>
            </a:extLst>
          </p:cNvPr>
          <p:cNvSpPr>
            <a:spLocks noGrp="1"/>
          </p:cNvSpPr>
          <p:nvPr>
            <p:ph idx="1"/>
          </p:nvPr>
        </p:nvSpPr>
        <p:spPr>
          <a:xfrm>
            <a:off x="7429500" y="2422281"/>
            <a:ext cx="3617911" cy="3368920"/>
          </a:xfrm>
        </p:spPr>
        <p:txBody>
          <a:bodyPr>
            <a:normAutofit/>
          </a:bodyPr>
          <a:lstStyle/>
          <a:p>
            <a:pPr marL="0" indent="0">
              <a:buNone/>
            </a:pPr>
            <a:r>
              <a:rPr lang="es-ES" dirty="0"/>
              <a:t>Se establece una jerarquía entre las métricas, tomando en cuenta el grado de prioridad de cada una.</a:t>
            </a:r>
          </a:p>
        </p:txBody>
      </p:sp>
      <p:graphicFrame>
        <p:nvGraphicFramePr>
          <p:cNvPr id="9" name="Objeto 8">
            <a:extLst>
              <a:ext uri="{FF2B5EF4-FFF2-40B4-BE49-F238E27FC236}">
                <a16:creationId xmlns:a16="http://schemas.microsoft.com/office/drawing/2014/main" id="{D519B4BF-F320-403E-B4A5-164DCBFBC4C4}"/>
              </a:ext>
            </a:extLst>
          </p:cNvPr>
          <p:cNvGraphicFramePr>
            <a:graphicFrameLocks noChangeAspect="1"/>
          </p:cNvGraphicFramePr>
          <p:nvPr>
            <p:extLst>
              <p:ext uri="{D42A27DB-BD31-4B8C-83A1-F6EECF244321}">
                <p14:modId xmlns:p14="http://schemas.microsoft.com/office/powerpoint/2010/main" val="4261017934"/>
              </p:ext>
            </p:extLst>
          </p:nvPr>
        </p:nvGraphicFramePr>
        <p:xfrm>
          <a:off x="1223517" y="628650"/>
          <a:ext cx="6356403" cy="6229350"/>
        </p:xfrm>
        <a:graphic>
          <a:graphicData uri="http://schemas.openxmlformats.org/presentationml/2006/ole">
            <mc:AlternateContent xmlns:mc="http://schemas.openxmlformats.org/markup-compatibility/2006">
              <mc:Choice xmlns:v="urn:schemas-microsoft-com:vml" Requires="v">
                <p:oleObj spid="_x0000_s6187" name="Document" r:id="rId3" imgW="5400403" imgH="5292910" progId="Word.Document.12">
                  <p:embed/>
                </p:oleObj>
              </mc:Choice>
              <mc:Fallback>
                <p:oleObj name="Document" r:id="rId3" imgW="5400403" imgH="5292910" progId="Word.Document.12">
                  <p:embed/>
                  <p:pic>
                    <p:nvPicPr>
                      <p:cNvPr id="0" name=""/>
                      <p:cNvPicPr/>
                      <p:nvPr/>
                    </p:nvPicPr>
                    <p:blipFill>
                      <a:blip r:embed="rId4"/>
                      <a:stretch>
                        <a:fillRect/>
                      </a:stretch>
                    </p:blipFill>
                    <p:spPr>
                      <a:xfrm>
                        <a:off x="1223517" y="628650"/>
                        <a:ext cx="6356403" cy="6229350"/>
                      </a:xfrm>
                      <a:prstGeom prst="rect">
                        <a:avLst/>
                      </a:prstGeom>
                    </p:spPr>
                  </p:pic>
                </p:oleObj>
              </mc:Fallback>
            </mc:AlternateContent>
          </a:graphicData>
        </a:graphic>
      </p:graphicFrame>
    </p:spTree>
    <p:extLst>
      <p:ext uri="{BB962C8B-B14F-4D97-AF65-F5344CB8AC3E}">
        <p14:creationId xmlns:p14="http://schemas.microsoft.com/office/powerpoint/2010/main" val="1005311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F55863-1239-4029-A31E-CFCBE97C66D1}"/>
              </a:ext>
            </a:extLst>
          </p:cNvPr>
          <p:cNvSpPr>
            <a:spLocks noGrp="1"/>
          </p:cNvSpPr>
          <p:nvPr>
            <p:ph type="title"/>
          </p:nvPr>
        </p:nvSpPr>
        <p:spPr>
          <a:xfrm>
            <a:off x="1141413" y="77794"/>
            <a:ext cx="9905998" cy="1478570"/>
          </a:xfrm>
        </p:spPr>
        <p:txBody>
          <a:bodyPr>
            <a:normAutofit/>
          </a:bodyPr>
          <a:lstStyle/>
          <a:p>
            <a:pPr algn="r"/>
            <a:r>
              <a:rPr lang="es-ES" sz="2800" b="1" dirty="0"/>
              <a:t>Comparativa de métricas entre máquinas existentes</a:t>
            </a:r>
            <a:endParaRPr lang="es-ES" sz="2800" dirty="0"/>
          </a:p>
        </p:txBody>
      </p:sp>
      <p:graphicFrame>
        <p:nvGraphicFramePr>
          <p:cNvPr id="7" name="Objeto 6">
            <a:extLst>
              <a:ext uri="{FF2B5EF4-FFF2-40B4-BE49-F238E27FC236}">
                <a16:creationId xmlns:a16="http://schemas.microsoft.com/office/drawing/2014/main" id="{78E6FF48-AA53-419D-BEA2-55A6258C0602}"/>
              </a:ext>
            </a:extLst>
          </p:cNvPr>
          <p:cNvGraphicFramePr>
            <a:graphicFrameLocks noChangeAspect="1"/>
          </p:cNvGraphicFramePr>
          <p:nvPr>
            <p:extLst>
              <p:ext uri="{D42A27DB-BD31-4B8C-83A1-F6EECF244321}">
                <p14:modId xmlns:p14="http://schemas.microsoft.com/office/powerpoint/2010/main" val="2237141827"/>
              </p:ext>
            </p:extLst>
          </p:nvPr>
        </p:nvGraphicFramePr>
        <p:xfrm>
          <a:off x="2221450" y="1187449"/>
          <a:ext cx="9076665" cy="5722425"/>
        </p:xfrm>
        <a:graphic>
          <a:graphicData uri="http://schemas.openxmlformats.org/presentationml/2006/ole">
            <mc:AlternateContent xmlns:mc="http://schemas.openxmlformats.org/markup-compatibility/2006">
              <mc:Choice xmlns:v="urn:schemas-microsoft-com:vml" Requires="v">
                <p:oleObj spid="_x0000_s7204" name="Document" r:id="rId3" imgW="7055893" imgH="4438684" progId="Word.Document.12">
                  <p:embed/>
                </p:oleObj>
              </mc:Choice>
              <mc:Fallback>
                <p:oleObj name="Document" r:id="rId3" imgW="7055893" imgH="4438684" progId="Word.Document.12">
                  <p:embed/>
                  <p:pic>
                    <p:nvPicPr>
                      <p:cNvPr id="0" name=""/>
                      <p:cNvPicPr/>
                      <p:nvPr/>
                    </p:nvPicPr>
                    <p:blipFill>
                      <a:blip r:embed="rId4"/>
                      <a:stretch>
                        <a:fillRect/>
                      </a:stretch>
                    </p:blipFill>
                    <p:spPr>
                      <a:xfrm>
                        <a:off x="2221450" y="1187449"/>
                        <a:ext cx="9076665" cy="5722425"/>
                      </a:xfrm>
                      <a:prstGeom prst="rect">
                        <a:avLst/>
                      </a:prstGeom>
                    </p:spPr>
                  </p:pic>
                </p:oleObj>
              </mc:Fallback>
            </mc:AlternateContent>
          </a:graphicData>
        </a:graphic>
      </p:graphicFrame>
    </p:spTree>
    <p:extLst>
      <p:ext uri="{BB962C8B-B14F-4D97-AF65-F5344CB8AC3E}">
        <p14:creationId xmlns:p14="http://schemas.microsoft.com/office/powerpoint/2010/main" val="2698990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extLst/>
          </a:blip>
          <a:stretch/>
        </a:blipFill>
        <a:effectLst/>
      </p:bgPr>
    </p:bg>
    <p:spTree>
      <p:nvGrpSpPr>
        <p:cNvPr id="1" name=""/>
        <p:cNvGrpSpPr/>
        <p:nvPr/>
      </p:nvGrpSpPr>
      <p:grpSpPr>
        <a:xfrm>
          <a:off x="0" y="0"/>
          <a:ext cx="0" cy="0"/>
          <a:chOff x="0" y="0"/>
          <a:chExt cx="0" cy="0"/>
        </a:xfrm>
      </p:grpSpPr>
      <p:sp>
        <p:nvSpPr>
          <p:cNvPr id="12" name="Round Diagonal Corner Rectangle 11">
            <a:extLst>
              <a:ext uri="{FF2B5EF4-FFF2-40B4-BE49-F238E27FC236}">
                <a16:creationId xmlns:a16="http://schemas.microsoft.com/office/drawing/2014/main" id="{E4B7B3E3-827A-48BE-AD67-A57C45AA69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Marcador de contenido 3">
            <a:extLst>
              <a:ext uri="{FF2B5EF4-FFF2-40B4-BE49-F238E27FC236}">
                <a16:creationId xmlns:a16="http://schemas.microsoft.com/office/drawing/2014/main" id="{935FD9F5-BB9C-40BF-839B-78EEBF5A730C}"/>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7694" y="1137621"/>
            <a:ext cx="5554970" cy="4577297"/>
          </a:xfrm>
          <a:prstGeom prst="rect">
            <a:avLst/>
          </a:prstGeom>
          <a:noFill/>
        </p:spPr>
      </p:pic>
      <p:sp>
        <p:nvSpPr>
          <p:cNvPr id="2" name="Título 1">
            <a:extLst>
              <a:ext uri="{FF2B5EF4-FFF2-40B4-BE49-F238E27FC236}">
                <a16:creationId xmlns:a16="http://schemas.microsoft.com/office/drawing/2014/main" id="{54534A54-1C38-4D13-A755-93E3B0CAAC59}"/>
              </a:ext>
            </a:extLst>
          </p:cNvPr>
          <p:cNvSpPr>
            <a:spLocks noGrp="1"/>
          </p:cNvSpPr>
          <p:nvPr>
            <p:ph type="title"/>
          </p:nvPr>
        </p:nvSpPr>
        <p:spPr>
          <a:xfrm>
            <a:off x="7838215" y="1208942"/>
            <a:ext cx="3618163" cy="655150"/>
          </a:xfrm>
        </p:spPr>
        <p:txBody>
          <a:bodyPr anchor="b">
            <a:normAutofit/>
          </a:bodyPr>
          <a:lstStyle/>
          <a:p>
            <a:pPr algn="r"/>
            <a:r>
              <a:rPr lang="es-ES" sz="2800" dirty="0"/>
              <a:t>División funcional</a:t>
            </a:r>
          </a:p>
        </p:txBody>
      </p:sp>
      <p:sp>
        <p:nvSpPr>
          <p:cNvPr id="9" name="Content Placeholder 8">
            <a:extLst>
              <a:ext uri="{FF2B5EF4-FFF2-40B4-BE49-F238E27FC236}">
                <a16:creationId xmlns:a16="http://schemas.microsoft.com/office/drawing/2014/main" id="{EE0E3D13-B977-4C60-AFBD-2983BDC92716}"/>
              </a:ext>
            </a:extLst>
          </p:cNvPr>
          <p:cNvSpPr>
            <a:spLocks noGrp="1"/>
          </p:cNvSpPr>
          <p:nvPr>
            <p:ph idx="1"/>
          </p:nvPr>
        </p:nvSpPr>
        <p:spPr>
          <a:xfrm>
            <a:off x="8086597" y="2107344"/>
            <a:ext cx="3121397" cy="3541714"/>
          </a:xfrm>
        </p:spPr>
        <p:txBody>
          <a:bodyPr>
            <a:normAutofit/>
          </a:bodyPr>
          <a:lstStyle/>
          <a:p>
            <a:r>
              <a:rPr lang="en-US" sz="1800" dirty="0"/>
              <a:t>Se divide de </a:t>
            </a:r>
            <a:r>
              <a:rPr lang="es-ES" sz="1800" dirty="0"/>
              <a:t>manera</a:t>
            </a:r>
            <a:r>
              <a:rPr lang="en-US" sz="1800" dirty="0"/>
              <a:t> </a:t>
            </a:r>
            <a:r>
              <a:rPr lang="es-ES" sz="1800" dirty="0"/>
              <a:t>funcional</a:t>
            </a:r>
            <a:r>
              <a:rPr lang="en-US" sz="1800" dirty="0"/>
              <a:t> las </a:t>
            </a:r>
            <a:r>
              <a:rPr lang="es-ES" sz="1800" dirty="0"/>
              <a:t>tareas</a:t>
            </a:r>
            <a:r>
              <a:rPr lang="en-US" sz="1800" dirty="0"/>
              <a:t> que se </a:t>
            </a:r>
            <a:r>
              <a:rPr lang="es-ES" sz="1800" dirty="0"/>
              <a:t>realizan</a:t>
            </a:r>
            <a:r>
              <a:rPr lang="en-US" sz="1800" dirty="0"/>
              <a:t> para el </a:t>
            </a:r>
            <a:r>
              <a:rPr lang="es-ES" sz="1800" dirty="0"/>
              <a:t>sembrado</a:t>
            </a:r>
            <a:r>
              <a:rPr lang="en-US" sz="1800" dirty="0"/>
              <a:t> de </a:t>
            </a:r>
            <a:r>
              <a:rPr lang="es-ES" sz="1800" dirty="0"/>
              <a:t>bandejas</a:t>
            </a:r>
            <a:r>
              <a:rPr lang="en-US" sz="1800" dirty="0"/>
              <a:t>, </a:t>
            </a:r>
            <a:r>
              <a:rPr lang="es-ES" sz="1800" dirty="0"/>
              <a:t>con el fin de identificar los problemas que cada proceso presenta.</a:t>
            </a:r>
            <a:endParaRPr lang="en-US" sz="1800" dirty="0"/>
          </a:p>
        </p:txBody>
      </p:sp>
    </p:spTree>
    <p:extLst>
      <p:ext uri="{BB962C8B-B14F-4D97-AF65-F5344CB8AC3E}">
        <p14:creationId xmlns:p14="http://schemas.microsoft.com/office/powerpoint/2010/main" val="2404719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24FEF8-20B9-415C-928E-D2D519A3CDF2}"/>
              </a:ext>
            </a:extLst>
          </p:cNvPr>
          <p:cNvSpPr>
            <a:spLocks noGrp="1"/>
          </p:cNvSpPr>
          <p:nvPr>
            <p:ph type="title"/>
          </p:nvPr>
        </p:nvSpPr>
        <p:spPr>
          <a:xfrm>
            <a:off x="1334844" y="0"/>
            <a:ext cx="9905998" cy="1478570"/>
          </a:xfrm>
        </p:spPr>
        <p:txBody>
          <a:bodyPr/>
          <a:lstStyle/>
          <a:p>
            <a:pPr algn="r"/>
            <a:r>
              <a:rPr lang="es-ES" dirty="0"/>
              <a:t>generación de Conceptos </a:t>
            </a:r>
          </a:p>
        </p:txBody>
      </p:sp>
      <p:graphicFrame>
        <p:nvGraphicFramePr>
          <p:cNvPr id="9" name="Objeto 8">
            <a:extLst>
              <a:ext uri="{FF2B5EF4-FFF2-40B4-BE49-F238E27FC236}">
                <a16:creationId xmlns:a16="http://schemas.microsoft.com/office/drawing/2014/main" id="{D7C95351-8AF2-4F1C-A487-A356C7BB84A8}"/>
              </a:ext>
            </a:extLst>
          </p:cNvPr>
          <p:cNvGraphicFramePr>
            <a:graphicFrameLocks noChangeAspect="1"/>
          </p:cNvGraphicFramePr>
          <p:nvPr>
            <p:extLst>
              <p:ext uri="{D42A27DB-BD31-4B8C-83A1-F6EECF244321}">
                <p14:modId xmlns:p14="http://schemas.microsoft.com/office/powerpoint/2010/main" val="3216314844"/>
              </p:ext>
            </p:extLst>
          </p:nvPr>
        </p:nvGraphicFramePr>
        <p:xfrm>
          <a:off x="1822075" y="1059472"/>
          <a:ext cx="8821271" cy="5767754"/>
        </p:xfrm>
        <a:graphic>
          <a:graphicData uri="http://schemas.openxmlformats.org/presentationml/2006/ole">
            <mc:AlternateContent xmlns:mc="http://schemas.openxmlformats.org/markup-compatibility/2006">
              <mc:Choice xmlns:v="urn:schemas-microsoft-com:vml" Requires="v">
                <p:oleObj spid="_x0000_s8230" name="Document" r:id="rId3" imgW="6286906" imgH="4111092" progId="Word.Document.12">
                  <p:embed/>
                </p:oleObj>
              </mc:Choice>
              <mc:Fallback>
                <p:oleObj name="Document" r:id="rId3" imgW="6286906" imgH="4111092" progId="Word.Document.12">
                  <p:embed/>
                  <p:pic>
                    <p:nvPicPr>
                      <p:cNvPr id="0" name=""/>
                      <p:cNvPicPr/>
                      <p:nvPr/>
                    </p:nvPicPr>
                    <p:blipFill>
                      <a:blip r:embed="rId4"/>
                      <a:stretch>
                        <a:fillRect/>
                      </a:stretch>
                    </p:blipFill>
                    <p:spPr>
                      <a:xfrm>
                        <a:off x="1822075" y="1059472"/>
                        <a:ext cx="8821271" cy="5767754"/>
                      </a:xfrm>
                      <a:prstGeom prst="rect">
                        <a:avLst/>
                      </a:prstGeom>
                    </p:spPr>
                  </p:pic>
                </p:oleObj>
              </mc:Fallback>
            </mc:AlternateContent>
          </a:graphicData>
        </a:graphic>
      </p:graphicFrame>
    </p:spTree>
    <p:extLst>
      <p:ext uri="{BB962C8B-B14F-4D97-AF65-F5344CB8AC3E}">
        <p14:creationId xmlns:p14="http://schemas.microsoft.com/office/powerpoint/2010/main" val="613460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2E836E2-C0CE-415C-9DBE-E3BE58AD6809}"/>
              </a:ext>
            </a:extLst>
          </p:cNvPr>
          <p:cNvSpPr>
            <a:spLocks noGrp="1"/>
          </p:cNvSpPr>
          <p:nvPr>
            <p:ph idx="1"/>
          </p:nvPr>
        </p:nvSpPr>
        <p:spPr>
          <a:xfrm>
            <a:off x="1141412" y="429480"/>
            <a:ext cx="9905999" cy="1443282"/>
          </a:xfrm>
        </p:spPr>
        <p:txBody>
          <a:bodyPr/>
          <a:lstStyle/>
          <a:p>
            <a:r>
              <a:rPr lang="es-ES" dirty="0"/>
              <a:t>Mediante la combinación de las soluciones propuestas en la tabla anterior, se puedo generar tres conceptos, buscando que estos sean funcionales y factibles de realizar.  </a:t>
            </a:r>
          </a:p>
        </p:txBody>
      </p:sp>
      <p:sp>
        <p:nvSpPr>
          <p:cNvPr id="4" name="Rectangle 2">
            <a:extLst>
              <a:ext uri="{FF2B5EF4-FFF2-40B4-BE49-F238E27FC236}">
                <a16:creationId xmlns:a16="http://schemas.microsoft.com/office/drawing/2014/main" id="{6A1759EC-68EB-424B-BA36-D0AE8D8D64C3}"/>
              </a:ext>
            </a:extLst>
          </p:cNvPr>
          <p:cNvSpPr>
            <a:spLocks noChangeArrowheads="1"/>
          </p:cNvSpPr>
          <p:nvPr/>
        </p:nvSpPr>
        <p:spPr bwMode="auto">
          <a:xfrm>
            <a:off x="1204546" y="211015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graphicFrame>
        <p:nvGraphicFramePr>
          <p:cNvPr id="5" name="Objeto 4">
            <a:extLst>
              <a:ext uri="{FF2B5EF4-FFF2-40B4-BE49-F238E27FC236}">
                <a16:creationId xmlns:a16="http://schemas.microsoft.com/office/drawing/2014/main" id="{8E9F8811-60C5-49D3-A165-F60315CE57A8}"/>
              </a:ext>
            </a:extLst>
          </p:cNvPr>
          <p:cNvGraphicFramePr>
            <a:graphicFrameLocks noChangeAspect="1"/>
          </p:cNvGraphicFramePr>
          <p:nvPr>
            <p:extLst>
              <p:ext uri="{D42A27DB-BD31-4B8C-83A1-F6EECF244321}">
                <p14:modId xmlns:p14="http://schemas.microsoft.com/office/powerpoint/2010/main" val="2282616287"/>
              </p:ext>
            </p:extLst>
          </p:nvPr>
        </p:nvGraphicFramePr>
        <p:xfrm>
          <a:off x="880570" y="1847850"/>
          <a:ext cx="5460024" cy="2427288"/>
        </p:xfrm>
        <a:graphic>
          <a:graphicData uri="http://schemas.openxmlformats.org/presentationml/2006/ole">
            <mc:AlternateContent xmlns:mc="http://schemas.openxmlformats.org/markup-compatibility/2006">
              <mc:Choice xmlns:v="urn:schemas-microsoft-com:vml" Requires="v">
                <p:oleObj spid="_x0000_s9346" name="Imagen de mapa de bits" r:id="rId3" imgW="6141602" imgH="2529792" progId="Paint.Picture">
                  <p:embed/>
                </p:oleObj>
              </mc:Choice>
              <mc:Fallback>
                <p:oleObj name="Imagen de mapa de bits" r:id="rId3" imgW="6141602" imgH="2529792"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570" y="1847850"/>
                        <a:ext cx="5460024" cy="2427288"/>
                      </a:xfrm>
                      <a:prstGeom prst="rect">
                        <a:avLst/>
                      </a:prstGeom>
                      <a:noFill/>
                    </p:spPr>
                  </p:pic>
                </p:oleObj>
              </mc:Fallback>
            </mc:AlternateContent>
          </a:graphicData>
        </a:graphic>
      </p:graphicFrame>
      <p:sp>
        <p:nvSpPr>
          <p:cNvPr id="6" name="Rectangle 4">
            <a:extLst>
              <a:ext uri="{FF2B5EF4-FFF2-40B4-BE49-F238E27FC236}">
                <a16:creationId xmlns:a16="http://schemas.microsoft.com/office/drawing/2014/main" id="{E8A7AF46-7A30-446A-94D7-119770676C9C}"/>
              </a:ext>
            </a:extLst>
          </p:cNvPr>
          <p:cNvSpPr>
            <a:spLocks noChangeArrowheads="1"/>
          </p:cNvSpPr>
          <p:nvPr/>
        </p:nvSpPr>
        <p:spPr bwMode="auto">
          <a:xfrm>
            <a:off x="1204546" y="15078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graphicFrame>
        <p:nvGraphicFramePr>
          <p:cNvPr id="7" name="Objeto 6">
            <a:extLst>
              <a:ext uri="{FF2B5EF4-FFF2-40B4-BE49-F238E27FC236}">
                <a16:creationId xmlns:a16="http://schemas.microsoft.com/office/drawing/2014/main" id="{D4A93791-8459-4E93-BA83-E8DC85C511A5}"/>
              </a:ext>
            </a:extLst>
          </p:cNvPr>
          <p:cNvGraphicFramePr>
            <a:graphicFrameLocks noChangeAspect="1"/>
          </p:cNvGraphicFramePr>
          <p:nvPr>
            <p:extLst>
              <p:ext uri="{D42A27DB-BD31-4B8C-83A1-F6EECF244321}">
                <p14:modId xmlns:p14="http://schemas.microsoft.com/office/powerpoint/2010/main" val="770958415"/>
              </p:ext>
            </p:extLst>
          </p:nvPr>
        </p:nvGraphicFramePr>
        <p:xfrm>
          <a:off x="3653206" y="4637818"/>
          <a:ext cx="5372100" cy="1847850"/>
        </p:xfrm>
        <a:graphic>
          <a:graphicData uri="http://schemas.openxmlformats.org/presentationml/2006/ole">
            <mc:AlternateContent xmlns:mc="http://schemas.openxmlformats.org/markup-compatibility/2006">
              <mc:Choice xmlns:v="urn:schemas-microsoft-com:vml" Requires="v">
                <p:oleObj spid="_x0000_s9347" name="Imagen de mapa de bits" r:id="rId5" imgW="5474865" imgH="1886113" progId="Paint.Picture">
                  <p:embed/>
                </p:oleObj>
              </mc:Choice>
              <mc:Fallback>
                <p:oleObj name="Imagen de mapa de bits" r:id="rId5" imgW="5474865" imgH="1886113"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3206" y="4637818"/>
                        <a:ext cx="5372100" cy="184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6">
            <a:extLst>
              <a:ext uri="{FF2B5EF4-FFF2-40B4-BE49-F238E27FC236}">
                <a16:creationId xmlns:a16="http://schemas.microsoft.com/office/drawing/2014/main" id="{DDE1F838-2367-4AD6-8416-992CB8CC98D5}"/>
              </a:ext>
            </a:extLst>
          </p:cNvPr>
          <p:cNvSpPr>
            <a:spLocks noChangeArrowheads="1"/>
          </p:cNvSpPr>
          <p:nvPr/>
        </p:nvSpPr>
        <p:spPr bwMode="auto">
          <a:xfrm>
            <a:off x="1081454" y="247503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graphicFrame>
        <p:nvGraphicFramePr>
          <p:cNvPr id="9" name="Objeto 8">
            <a:extLst>
              <a:ext uri="{FF2B5EF4-FFF2-40B4-BE49-F238E27FC236}">
                <a16:creationId xmlns:a16="http://schemas.microsoft.com/office/drawing/2014/main" id="{15D74CB9-7949-4806-9CDA-32CCB609A9B8}"/>
              </a:ext>
            </a:extLst>
          </p:cNvPr>
          <p:cNvGraphicFramePr>
            <a:graphicFrameLocks noChangeAspect="1"/>
          </p:cNvGraphicFramePr>
          <p:nvPr>
            <p:extLst>
              <p:ext uri="{D42A27DB-BD31-4B8C-83A1-F6EECF244321}">
                <p14:modId xmlns:p14="http://schemas.microsoft.com/office/powerpoint/2010/main" val="616941231"/>
              </p:ext>
            </p:extLst>
          </p:nvPr>
        </p:nvGraphicFramePr>
        <p:xfrm>
          <a:off x="6717630" y="1872762"/>
          <a:ext cx="4545013" cy="2339975"/>
        </p:xfrm>
        <a:graphic>
          <a:graphicData uri="http://schemas.openxmlformats.org/presentationml/2006/ole">
            <mc:AlternateContent xmlns:mc="http://schemas.openxmlformats.org/markup-compatibility/2006">
              <mc:Choice xmlns:v="urn:schemas-microsoft-com:vml" Requires="v">
                <p:oleObj spid="_x0000_s9348" name="Imagen de mapa de bits" r:id="rId7" imgW="5711081" imgH="2926024" progId="Paint.Picture">
                  <p:embed/>
                </p:oleObj>
              </mc:Choice>
              <mc:Fallback>
                <p:oleObj name="Imagen de mapa de bits" r:id="rId7" imgW="5711081" imgH="2926024" progId="Paint.Picture">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7630" y="1872762"/>
                        <a:ext cx="4545013" cy="2339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ángulo 9">
            <a:extLst>
              <a:ext uri="{FF2B5EF4-FFF2-40B4-BE49-F238E27FC236}">
                <a16:creationId xmlns:a16="http://schemas.microsoft.com/office/drawing/2014/main" id="{CCFEA0DB-5D75-4AD5-A953-CE2129244D8F}"/>
              </a:ext>
            </a:extLst>
          </p:cNvPr>
          <p:cNvSpPr/>
          <p:nvPr/>
        </p:nvSpPr>
        <p:spPr>
          <a:xfrm>
            <a:off x="2810540" y="4243087"/>
            <a:ext cx="1252266" cy="369332"/>
          </a:xfrm>
          <a:prstGeom prst="rect">
            <a:avLst/>
          </a:prstGeom>
        </p:spPr>
        <p:txBody>
          <a:bodyPr wrap="none">
            <a:spAutoFit/>
          </a:bodyPr>
          <a:lstStyle/>
          <a:p>
            <a:r>
              <a:rPr lang="es-ES" dirty="0"/>
              <a:t>Concepto A</a:t>
            </a:r>
          </a:p>
        </p:txBody>
      </p:sp>
      <p:sp>
        <p:nvSpPr>
          <p:cNvPr id="11" name="Rectángulo 10">
            <a:extLst>
              <a:ext uri="{FF2B5EF4-FFF2-40B4-BE49-F238E27FC236}">
                <a16:creationId xmlns:a16="http://schemas.microsoft.com/office/drawing/2014/main" id="{0CA9CFFA-E70F-42F5-843B-0FEC25AB262B}"/>
              </a:ext>
            </a:extLst>
          </p:cNvPr>
          <p:cNvSpPr/>
          <p:nvPr/>
        </p:nvSpPr>
        <p:spPr>
          <a:xfrm>
            <a:off x="5758425" y="6459292"/>
            <a:ext cx="1252266" cy="369332"/>
          </a:xfrm>
          <a:prstGeom prst="rect">
            <a:avLst/>
          </a:prstGeom>
        </p:spPr>
        <p:txBody>
          <a:bodyPr wrap="none">
            <a:spAutoFit/>
          </a:bodyPr>
          <a:lstStyle/>
          <a:p>
            <a:r>
              <a:rPr lang="es-ES" dirty="0"/>
              <a:t>Concepto B</a:t>
            </a:r>
          </a:p>
        </p:txBody>
      </p:sp>
      <p:sp>
        <p:nvSpPr>
          <p:cNvPr id="12" name="Rectángulo 11">
            <a:extLst>
              <a:ext uri="{FF2B5EF4-FFF2-40B4-BE49-F238E27FC236}">
                <a16:creationId xmlns:a16="http://schemas.microsoft.com/office/drawing/2014/main" id="{1821B7EA-5FF6-459B-83D9-03AF61D5D035}"/>
              </a:ext>
            </a:extLst>
          </p:cNvPr>
          <p:cNvSpPr/>
          <p:nvPr/>
        </p:nvSpPr>
        <p:spPr>
          <a:xfrm>
            <a:off x="8456322" y="4170917"/>
            <a:ext cx="1252266" cy="369332"/>
          </a:xfrm>
          <a:prstGeom prst="rect">
            <a:avLst/>
          </a:prstGeom>
        </p:spPr>
        <p:txBody>
          <a:bodyPr wrap="none">
            <a:spAutoFit/>
          </a:bodyPr>
          <a:lstStyle/>
          <a:p>
            <a:r>
              <a:rPr lang="es-ES" dirty="0"/>
              <a:t>Concepto C</a:t>
            </a:r>
          </a:p>
        </p:txBody>
      </p:sp>
      <p:sp>
        <p:nvSpPr>
          <p:cNvPr id="13" name="Rectángulo 12">
            <a:extLst>
              <a:ext uri="{FF2B5EF4-FFF2-40B4-BE49-F238E27FC236}">
                <a16:creationId xmlns:a16="http://schemas.microsoft.com/office/drawing/2014/main" id="{3AEAC434-6CF2-4C13-96B8-31C9F1CAA55B}"/>
              </a:ext>
            </a:extLst>
          </p:cNvPr>
          <p:cNvSpPr/>
          <p:nvPr/>
        </p:nvSpPr>
        <p:spPr>
          <a:xfrm>
            <a:off x="6584265" y="1723292"/>
            <a:ext cx="4773934" cy="2782763"/>
          </a:xfrm>
          <a:prstGeom prst="rect">
            <a:avLst/>
          </a:prstGeom>
          <a:noFill/>
          <a:ln>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363321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40398-990E-473E-8471-03D1BB1B6AB5}"/>
              </a:ext>
            </a:extLst>
          </p:cNvPr>
          <p:cNvSpPr>
            <a:spLocks noGrp="1"/>
          </p:cNvSpPr>
          <p:nvPr>
            <p:ph type="title"/>
          </p:nvPr>
        </p:nvSpPr>
        <p:spPr>
          <a:xfrm>
            <a:off x="4150658" y="-44870"/>
            <a:ext cx="6914681" cy="1478570"/>
          </a:xfrm>
        </p:spPr>
        <p:txBody>
          <a:bodyPr/>
          <a:lstStyle/>
          <a:p>
            <a:pPr algn="r"/>
            <a:r>
              <a:rPr lang="es-ES" dirty="0"/>
              <a:t>Especificaciones finales</a:t>
            </a:r>
            <a:endParaRPr lang="en-US" dirty="0"/>
          </a:p>
        </p:txBody>
      </p:sp>
      <p:graphicFrame>
        <p:nvGraphicFramePr>
          <p:cNvPr id="5" name="Objeto 4">
            <a:extLst>
              <a:ext uri="{FF2B5EF4-FFF2-40B4-BE49-F238E27FC236}">
                <a16:creationId xmlns:a16="http://schemas.microsoft.com/office/drawing/2014/main" id="{EEE57ADB-4EF7-4241-9584-3403C1ABF413}"/>
              </a:ext>
            </a:extLst>
          </p:cNvPr>
          <p:cNvGraphicFramePr>
            <a:graphicFrameLocks noChangeAspect="1"/>
          </p:cNvGraphicFramePr>
          <p:nvPr>
            <p:extLst>
              <p:ext uri="{D42A27DB-BD31-4B8C-83A1-F6EECF244321}">
                <p14:modId xmlns:p14="http://schemas.microsoft.com/office/powerpoint/2010/main" val="94958014"/>
              </p:ext>
            </p:extLst>
          </p:nvPr>
        </p:nvGraphicFramePr>
        <p:xfrm>
          <a:off x="3242888" y="1116105"/>
          <a:ext cx="6456923" cy="5890111"/>
        </p:xfrm>
        <a:graphic>
          <a:graphicData uri="http://schemas.openxmlformats.org/presentationml/2006/ole">
            <mc:AlternateContent xmlns:mc="http://schemas.openxmlformats.org/markup-compatibility/2006">
              <mc:Choice xmlns:v="urn:schemas-microsoft-com:vml" Requires="v">
                <p:oleObj spid="_x0000_s28679" name="Document" r:id="rId3" imgW="4755771" imgH="4657918" progId="Word.Document.12">
                  <p:embed/>
                </p:oleObj>
              </mc:Choice>
              <mc:Fallback>
                <p:oleObj name="Document" r:id="rId3" imgW="4755771" imgH="4657918" progId="Word.Document.12">
                  <p:embed/>
                  <p:pic>
                    <p:nvPicPr>
                      <p:cNvPr id="0" name=""/>
                      <p:cNvPicPr/>
                      <p:nvPr/>
                    </p:nvPicPr>
                    <p:blipFill>
                      <a:blip r:embed="rId4"/>
                      <a:stretch>
                        <a:fillRect/>
                      </a:stretch>
                    </p:blipFill>
                    <p:spPr>
                      <a:xfrm>
                        <a:off x="3242888" y="1116105"/>
                        <a:ext cx="6456923" cy="5890111"/>
                      </a:xfrm>
                      <a:prstGeom prst="rect">
                        <a:avLst/>
                      </a:prstGeom>
                    </p:spPr>
                  </p:pic>
                </p:oleObj>
              </mc:Fallback>
            </mc:AlternateContent>
          </a:graphicData>
        </a:graphic>
      </p:graphicFrame>
    </p:spTree>
    <p:extLst>
      <p:ext uri="{BB962C8B-B14F-4D97-AF65-F5344CB8AC3E}">
        <p14:creationId xmlns:p14="http://schemas.microsoft.com/office/powerpoint/2010/main" val="3860412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extLst/>
          </a:blip>
          <a:stretch/>
        </a:blipFill>
        <a:effectLst/>
      </p:bgPr>
    </p:bg>
    <p:spTree>
      <p:nvGrpSpPr>
        <p:cNvPr id="1" name=""/>
        <p:cNvGrpSpPr/>
        <p:nvPr/>
      </p:nvGrpSpPr>
      <p:grpSpPr>
        <a:xfrm>
          <a:off x="0" y="0"/>
          <a:ext cx="0" cy="0"/>
          <a:chOff x="0" y="0"/>
          <a:chExt cx="0" cy="0"/>
        </a:xfrm>
      </p:grpSpPr>
      <p:sp>
        <p:nvSpPr>
          <p:cNvPr id="9" name="Round Diagonal Corner Rectangle 9">
            <a:extLst>
              <a:ext uri="{FF2B5EF4-FFF2-40B4-BE49-F238E27FC236}">
                <a16:creationId xmlns:a16="http://schemas.microsoft.com/office/drawing/2014/main" id="{14436AD2-BD0F-4545-B2E9-06007B35B8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50" y="808057"/>
            <a:ext cx="5286376"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n 3">
            <a:extLst>
              <a:ext uri="{FF2B5EF4-FFF2-40B4-BE49-F238E27FC236}">
                <a16:creationId xmlns:a16="http://schemas.microsoft.com/office/drawing/2014/main" id="{714A9AAA-FACF-4AFE-9874-DCDFF13F665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17" y="1525465"/>
            <a:ext cx="5286375" cy="3859823"/>
          </a:xfrm>
          <a:prstGeom prst="rect">
            <a:avLst/>
          </a:prstGeom>
          <a:noFill/>
        </p:spPr>
      </p:pic>
      <p:sp>
        <p:nvSpPr>
          <p:cNvPr id="2" name="Título 1">
            <a:extLst>
              <a:ext uri="{FF2B5EF4-FFF2-40B4-BE49-F238E27FC236}">
                <a16:creationId xmlns:a16="http://schemas.microsoft.com/office/drawing/2014/main" id="{EB187CA0-DE90-4607-8CA0-CD79D8FE605F}"/>
              </a:ext>
            </a:extLst>
          </p:cNvPr>
          <p:cNvSpPr>
            <a:spLocks noGrp="1"/>
          </p:cNvSpPr>
          <p:nvPr>
            <p:ph type="title"/>
          </p:nvPr>
        </p:nvSpPr>
        <p:spPr>
          <a:xfrm>
            <a:off x="6569957" y="618518"/>
            <a:ext cx="4747088" cy="1478570"/>
          </a:xfrm>
        </p:spPr>
        <p:txBody>
          <a:bodyPr>
            <a:normAutofit/>
          </a:bodyPr>
          <a:lstStyle/>
          <a:p>
            <a:r>
              <a:rPr lang="es-ES" dirty="0"/>
              <a:t>ARQUITECTURA DEL PRODUCTO</a:t>
            </a:r>
          </a:p>
        </p:txBody>
      </p:sp>
      <p:sp>
        <p:nvSpPr>
          <p:cNvPr id="3" name="Marcador de contenido 2">
            <a:extLst>
              <a:ext uri="{FF2B5EF4-FFF2-40B4-BE49-F238E27FC236}">
                <a16:creationId xmlns:a16="http://schemas.microsoft.com/office/drawing/2014/main" id="{A0033383-4507-402A-A7B4-21093FB28895}"/>
              </a:ext>
            </a:extLst>
          </p:cNvPr>
          <p:cNvSpPr>
            <a:spLocks noGrp="1"/>
          </p:cNvSpPr>
          <p:nvPr>
            <p:ph idx="1"/>
          </p:nvPr>
        </p:nvSpPr>
        <p:spPr>
          <a:xfrm>
            <a:off x="6569957" y="2249487"/>
            <a:ext cx="4747087" cy="3541714"/>
          </a:xfrm>
        </p:spPr>
        <p:txBody>
          <a:bodyPr>
            <a:normAutofit/>
          </a:bodyPr>
          <a:lstStyle/>
          <a:p>
            <a:r>
              <a:rPr lang="es-ES" dirty="0"/>
              <a:t>Se establece la arquitectura del producto con el fin de identificar la interacción que existe entre los componentes físicos y los componentes funcionales de la máquina.</a:t>
            </a:r>
          </a:p>
          <a:p>
            <a:endParaRPr lang="es-ES" dirty="0"/>
          </a:p>
        </p:txBody>
      </p:sp>
      <p:sp>
        <p:nvSpPr>
          <p:cNvPr id="5" name="Rectángulo 4">
            <a:extLst>
              <a:ext uri="{FF2B5EF4-FFF2-40B4-BE49-F238E27FC236}">
                <a16:creationId xmlns:a16="http://schemas.microsoft.com/office/drawing/2014/main" id="{7E22BE95-1F28-4F41-B4B7-73C82DD83993}"/>
              </a:ext>
            </a:extLst>
          </p:cNvPr>
          <p:cNvSpPr/>
          <p:nvPr/>
        </p:nvSpPr>
        <p:spPr>
          <a:xfrm>
            <a:off x="1766038" y="5470227"/>
            <a:ext cx="3518912" cy="369332"/>
          </a:xfrm>
          <a:prstGeom prst="rect">
            <a:avLst/>
          </a:prstGeom>
        </p:spPr>
        <p:txBody>
          <a:bodyPr wrap="none">
            <a:spAutoFit/>
          </a:bodyPr>
          <a:lstStyle/>
          <a:p>
            <a:r>
              <a:rPr lang="es-ES" dirty="0">
                <a:solidFill>
                  <a:schemeClr val="bg1"/>
                </a:solidFill>
                <a:latin typeface="Times New Roman" panose="02020603050405020304" pitchFamily="18" charset="0"/>
                <a:ea typeface="Calibri" panose="020F0502020204030204" pitchFamily="34" charset="0"/>
              </a:rPr>
              <a:t>Disposición geométrica aproximada</a:t>
            </a:r>
            <a:endParaRPr lang="es-ES" dirty="0">
              <a:solidFill>
                <a:schemeClr val="bg1"/>
              </a:solidFill>
            </a:endParaRPr>
          </a:p>
        </p:txBody>
      </p:sp>
    </p:spTree>
    <p:extLst>
      <p:ext uri="{BB962C8B-B14F-4D97-AF65-F5344CB8AC3E}">
        <p14:creationId xmlns:p14="http://schemas.microsoft.com/office/powerpoint/2010/main" val="1603830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C8FD2A51-4636-48D4-8792-1055E7D5037A}"/>
              </a:ext>
            </a:extLst>
          </p:cNvPr>
          <p:cNvSpPr/>
          <p:nvPr/>
        </p:nvSpPr>
        <p:spPr>
          <a:xfrm>
            <a:off x="1014496" y="2870650"/>
            <a:ext cx="4163832" cy="461665"/>
          </a:xfrm>
          <a:prstGeom prst="rect">
            <a:avLst/>
          </a:prstGeom>
        </p:spPr>
        <p:txBody>
          <a:bodyPr wrap="none">
            <a:spAutoFit/>
          </a:bodyPr>
          <a:lstStyle/>
          <a:p>
            <a:r>
              <a:rPr lang="es-ES" sz="2400" dirty="0"/>
              <a:t>Cálculo de la velocidad de giro </a:t>
            </a:r>
            <a:endParaRPr lang="en-US" sz="2400" dirty="0"/>
          </a:p>
        </p:txBody>
      </p:sp>
      <mc:AlternateContent xmlns:mc="http://schemas.openxmlformats.org/markup-compatibility/2006">
        <mc:Choice xmlns:a14="http://schemas.microsoft.com/office/drawing/2010/main" Requires="a14">
          <p:sp>
            <p:nvSpPr>
              <p:cNvPr id="8" name="Rectángulo 7">
                <a:extLst>
                  <a:ext uri="{FF2B5EF4-FFF2-40B4-BE49-F238E27FC236}">
                    <a16:creationId xmlns:a16="http://schemas.microsoft.com/office/drawing/2014/main" id="{4D8A3346-D7FE-4E1D-922F-608DCB5DA96A}"/>
                  </a:ext>
                </a:extLst>
              </p:cNvPr>
              <p:cNvSpPr/>
              <p:nvPr/>
            </p:nvSpPr>
            <p:spPr>
              <a:xfrm>
                <a:off x="839560" y="3601339"/>
                <a:ext cx="2017059" cy="1994777"/>
              </a:xfrm>
              <a:prstGeom prst="rect">
                <a:avLst/>
              </a:prstGeom>
            </p:spPr>
            <p:txBody>
              <a:bodyPr wrap="square">
                <a:spAutoFit/>
              </a:bodyPr>
              <a:lstStyle/>
              <a:p>
                <a:pPr algn="ctr">
                  <a:lnSpc>
                    <a:spcPct val="115000"/>
                  </a:lnSpc>
                  <a:spcAft>
                    <a:spcPts val="800"/>
                  </a:spcAft>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ea typeface="Times New Roman" panose="02020603050405020304" pitchFamily="18" charset="0"/>
                          <a:cs typeface="Times New Roman" panose="02020603050405020304" pitchFamily="18" charset="0"/>
                        </a:rPr>
                        <m:t>𝑣</m:t>
                      </m:r>
                      <m:r>
                        <a:rPr lang="es-ES" i="1"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s-ES" i="1">
                              <a:latin typeface="Cambria Math" panose="02040503050406030204" pitchFamily="18" charset="0"/>
                              <a:ea typeface="Times New Roman" panose="02020603050405020304" pitchFamily="18" charset="0"/>
                              <a:cs typeface="Times New Roman" panose="02020603050405020304" pitchFamily="18" charset="0"/>
                            </a:rPr>
                            <m:t>𝑐</m:t>
                          </m:r>
                        </m:num>
                        <m:den>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𝑡</m:t>
                              </m:r>
                            </m:e>
                            <m:sub>
                              <m:r>
                                <a:rPr lang="es-ES" i="1">
                                  <a:latin typeface="Cambria Math" panose="02040503050406030204" pitchFamily="18" charset="0"/>
                                  <a:ea typeface="Times New Roman" panose="02020603050405020304" pitchFamily="18" charset="0"/>
                                  <a:cs typeface="Times New Roman" panose="02020603050405020304" pitchFamily="18" charset="0"/>
                                </a:rPr>
                                <m:t>𝑠𝑖𝑒𝑚𝑏𝑟𝑎</m:t>
                              </m:r>
                            </m:sub>
                          </m:sSub>
                        </m:den>
                      </m:f>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ea typeface="Times New Roman" panose="02020603050405020304" pitchFamily="18" charset="0"/>
                          <a:cs typeface="Times New Roman" panose="02020603050405020304" pitchFamily="18" charset="0"/>
                        </a:rPr>
                        <m:t>𝑣</m:t>
                      </m:r>
                      <m:r>
                        <a:rPr lang="es-ES"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s-ES" i="1">
                              <a:latin typeface="Cambria Math" panose="02040503050406030204" pitchFamily="18" charset="0"/>
                              <a:ea typeface="Times New Roman" panose="02020603050405020304" pitchFamily="18" charset="0"/>
                              <a:cs typeface="Times New Roman" panose="02020603050405020304" pitchFamily="18" charset="0"/>
                            </a:rPr>
                            <m:t>1,354 </m:t>
                          </m:r>
                          <m:r>
                            <a:rPr lang="es-ES" i="1">
                              <a:latin typeface="Cambria Math" panose="02040503050406030204" pitchFamily="18" charset="0"/>
                              <a:ea typeface="Times New Roman" panose="02020603050405020304" pitchFamily="18" charset="0"/>
                              <a:cs typeface="Times New Roman" panose="02020603050405020304" pitchFamily="18" charset="0"/>
                            </a:rPr>
                            <m:t>𝑚</m:t>
                          </m:r>
                          <m:r>
                            <a:rPr lang="es-ES" i="1">
                              <a:latin typeface="Cambria Math" panose="02040503050406030204" pitchFamily="18" charset="0"/>
                              <a:ea typeface="Times New Roman" panose="02020603050405020304" pitchFamily="18" charset="0"/>
                              <a:cs typeface="Times New Roman" panose="02020603050405020304" pitchFamily="18" charset="0"/>
                            </a:rPr>
                            <m:t> </m:t>
                          </m:r>
                        </m:num>
                        <m:den>
                          <m:r>
                            <a:rPr lang="es-ES" i="1">
                              <a:latin typeface="Cambria Math" panose="02040503050406030204" pitchFamily="18" charset="0"/>
                              <a:ea typeface="Times New Roman" panose="02020603050405020304" pitchFamily="18" charset="0"/>
                              <a:cs typeface="Times New Roman" panose="02020603050405020304" pitchFamily="18" charset="0"/>
                            </a:rPr>
                            <m:t>3 </m:t>
                          </m:r>
                          <m:r>
                            <a:rPr lang="es-ES" i="1">
                              <a:latin typeface="Cambria Math" panose="02040503050406030204" pitchFamily="18" charset="0"/>
                              <a:ea typeface="Times New Roman" panose="02020603050405020304" pitchFamily="18" charset="0"/>
                              <a:cs typeface="Times New Roman" panose="02020603050405020304" pitchFamily="18" charset="0"/>
                            </a:rPr>
                            <m:t>𝑠</m:t>
                          </m:r>
                        </m:den>
                      </m:f>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ea typeface="Times New Roman" panose="02020603050405020304" pitchFamily="18" charset="0"/>
                          <a:cs typeface="Times New Roman" panose="02020603050405020304" pitchFamily="18" charset="0"/>
                        </a:rPr>
                        <m:t>𝑣</m:t>
                      </m:r>
                      <m:r>
                        <a:rPr lang="es-ES" i="1">
                          <a:latin typeface="Cambria Math" panose="02040503050406030204" pitchFamily="18" charset="0"/>
                          <a:ea typeface="Times New Roman" panose="02020603050405020304" pitchFamily="18" charset="0"/>
                          <a:cs typeface="Times New Roman" panose="02020603050405020304" pitchFamily="18" charset="0"/>
                        </a:rPr>
                        <m:t>=0,45</m:t>
                      </m:r>
                      <m:d>
                        <m:dPr>
                          <m:begChr m:val="["/>
                          <m:endChr m:val="]"/>
                          <m:ctrlPr>
                            <a:rPr lang="en-US" i="1">
                              <a:effectLst/>
                              <a:latin typeface="Cambria Math" panose="02040503050406030204" pitchFamily="18" charset="0"/>
                              <a:ea typeface="Times New Roman" panose="02020603050405020304" pitchFamily="18" charset="0"/>
                            </a:rPr>
                          </m:ctrlPr>
                        </m:dPr>
                        <m:e>
                          <m:f>
                            <m:fPr>
                              <m:ctrlPr>
                                <a:rPr lang="en-US" i="1">
                                  <a:effectLst/>
                                  <a:latin typeface="Cambria Math" panose="02040503050406030204" pitchFamily="18" charset="0"/>
                                  <a:ea typeface="Times New Roman" panose="02020603050405020304" pitchFamily="18" charset="0"/>
                                </a:rPr>
                              </m:ctrlPr>
                            </m:fPr>
                            <m:num>
                              <m:r>
                                <a:rPr lang="es-ES" i="1">
                                  <a:latin typeface="Cambria Math" panose="02040503050406030204" pitchFamily="18" charset="0"/>
                                  <a:ea typeface="Times New Roman" panose="02020603050405020304" pitchFamily="18" charset="0"/>
                                  <a:cs typeface="Times New Roman" panose="02020603050405020304" pitchFamily="18" charset="0"/>
                                </a:rPr>
                                <m:t>𝑚</m:t>
                              </m:r>
                            </m:num>
                            <m:den>
                              <m:r>
                                <a:rPr lang="es-ES" i="1">
                                  <a:latin typeface="Cambria Math" panose="02040503050406030204" pitchFamily="18" charset="0"/>
                                  <a:ea typeface="Times New Roman" panose="02020603050405020304" pitchFamily="18" charset="0"/>
                                  <a:cs typeface="Times New Roman" panose="02020603050405020304" pitchFamily="18" charset="0"/>
                                </a:rPr>
                                <m:t>𝑠</m:t>
                              </m:r>
                            </m:den>
                          </m:f>
                        </m:e>
                      </m:d>
                    </m:oMath>
                  </m:oMathPara>
                </a14:m>
                <a:endParaRPr lang="en-US" dirty="0"/>
              </a:p>
            </p:txBody>
          </p:sp>
        </mc:Choice>
        <mc:Fallback>
          <p:sp>
            <p:nvSpPr>
              <p:cNvPr id="8" name="Rectángulo 7">
                <a:extLst>
                  <a:ext uri="{FF2B5EF4-FFF2-40B4-BE49-F238E27FC236}">
                    <a16:creationId xmlns:a16="http://schemas.microsoft.com/office/drawing/2014/main" id="{4D8A3346-D7FE-4E1D-922F-608DCB5DA96A}"/>
                  </a:ext>
                </a:extLst>
              </p:cNvPr>
              <p:cNvSpPr>
                <a:spLocks noRot="1" noChangeAspect="1" noMove="1" noResize="1" noEditPoints="1" noAdjustHandles="1" noChangeArrowheads="1" noChangeShapeType="1" noTextEdit="1"/>
              </p:cNvSpPr>
              <p:nvPr/>
            </p:nvSpPr>
            <p:spPr>
              <a:xfrm>
                <a:off x="839560" y="3601339"/>
                <a:ext cx="2017059" cy="199477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ángulo 8">
                <a:extLst>
                  <a:ext uri="{FF2B5EF4-FFF2-40B4-BE49-F238E27FC236}">
                    <a16:creationId xmlns:a16="http://schemas.microsoft.com/office/drawing/2014/main" id="{E3A5F1EF-A54B-4E89-A2ED-FFB99A42A47D}"/>
                  </a:ext>
                </a:extLst>
              </p:cNvPr>
              <p:cNvSpPr/>
              <p:nvPr/>
            </p:nvSpPr>
            <p:spPr>
              <a:xfrm>
                <a:off x="2788439" y="3646327"/>
                <a:ext cx="3217929" cy="2218813"/>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s-ES" i="1" smtClean="0"/>
                        <m:t>𝑤</m:t>
                      </m:r>
                      <m:r>
                        <a:rPr lang="es-ES" i="1" smtClean="0"/>
                        <m:t>= </m:t>
                      </m:r>
                      <m:f>
                        <m:fPr>
                          <m:ctrlPr>
                            <a:rPr lang="en-US" i="1"/>
                          </m:ctrlPr>
                        </m:fPr>
                        <m:num>
                          <m:r>
                            <a:rPr lang="es-ES" i="1"/>
                            <m:t>𝑣</m:t>
                          </m:r>
                          <m:r>
                            <a:rPr lang="es-ES" i="1"/>
                            <m:t>× 60</m:t>
                          </m:r>
                        </m:num>
                        <m:den>
                          <m:r>
                            <a:rPr lang="es-ES" i="1"/>
                            <m:t>2</m:t>
                          </m:r>
                          <m:r>
                            <a:rPr lang="es-ES" i="1"/>
                            <m:t>𝜋</m:t>
                          </m:r>
                          <m:r>
                            <a:rPr lang="es-ES" i="1"/>
                            <m:t> × </m:t>
                          </m:r>
                          <m:r>
                            <a:rPr lang="es-ES" i="1"/>
                            <m:t>𝑟</m:t>
                          </m:r>
                        </m:den>
                      </m:f>
                    </m:oMath>
                  </m:oMathPara>
                </a14:m>
                <a:endParaRPr lang="en-US" dirty="0"/>
              </a:p>
              <a:p>
                <a:endParaRPr lang="en-US" dirty="0"/>
              </a:p>
              <a:p>
                <a14:m>
                  <m:oMathPara xmlns:m="http://schemas.openxmlformats.org/officeDocument/2006/math">
                    <m:oMathParaPr>
                      <m:jc m:val="centerGroup"/>
                    </m:oMathParaPr>
                    <m:oMath xmlns:m="http://schemas.openxmlformats.org/officeDocument/2006/math">
                      <m:r>
                        <a:rPr lang="es-ES" i="1"/>
                        <m:t>𝑤</m:t>
                      </m:r>
                      <m:r>
                        <a:rPr lang="es-ES" i="1"/>
                        <m:t>= </m:t>
                      </m:r>
                      <m:f>
                        <m:fPr>
                          <m:ctrlPr>
                            <a:rPr lang="en-US" i="1"/>
                          </m:ctrlPr>
                        </m:fPr>
                        <m:num>
                          <m:r>
                            <a:rPr lang="es-ES" i="1"/>
                            <m:t>0.451× 60</m:t>
                          </m:r>
                        </m:num>
                        <m:den>
                          <m:r>
                            <a:rPr lang="es-ES" i="1"/>
                            <m:t>2</m:t>
                          </m:r>
                          <m:r>
                            <a:rPr lang="es-ES" i="1"/>
                            <m:t>𝜋</m:t>
                          </m:r>
                          <m:r>
                            <a:rPr lang="es-ES" i="1"/>
                            <m:t> × 0.119</m:t>
                          </m:r>
                        </m:den>
                      </m:f>
                    </m:oMath>
                  </m:oMathPara>
                </a14:m>
                <a:endParaRPr lang="en-US" dirty="0"/>
              </a:p>
              <a:p>
                <a:endParaRPr lang="en-US" dirty="0"/>
              </a:p>
              <a:p>
                <a14:m>
                  <m:oMathPara xmlns:m="http://schemas.openxmlformats.org/officeDocument/2006/math">
                    <m:oMathParaPr>
                      <m:jc m:val="centerGroup"/>
                    </m:oMathParaPr>
                    <m:oMath xmlns:m="http://schemas.openxmlformats.org/officeDocument/2006/math">
                      <m:r>
                        <a:rPr lang="es-ES" i="1"/>
                        <m:t>𝑤</m:t>
                      </m:r>
                      <m:r>
                        <a:rPr lang="es-ES" i="1"/>
                        <m:t>=36</m:t>
                      </m:r>
                      <m:r>
                        <a:rPr lang="es-ES" b="0" i="1" smtClean="0">
                          <a:latin typeface="Cambria Math" panose="02040503050406030204" pitchFamily="18" charset="0"/>
                        </a:rPr>
                        <m:t>,</m:t>
                      </m:r>
                      <m:r>
                        <a:rPr lang="es-ES" i="1"/>
                        <m:t>19 </m:t>
                      </m:r>
                      <m:r>
                        <a:rPr lang="es-ES" i="1"/>
                        <m:t>𝑟𝑝𝑚</m:t>
                      </m:r>
                      <m:r>
                        <a:rPr lang="es-ES" i="1"/>
                        <m:t>= 3</m:t>
                      </m:r>
                      <m:r>
                        <a:rPr lang="es-ES" b="0" i="1" smtClean="0">
                          <a:latin typeface="Cambria Math" panose="02040503050406030204" pitchFamily="18" charset="0"/>
                        </a:rPr>
                        <m:t>,82</m:t>
                      </m:r>
                      <m:r>
                        <a:rPr lang="es-ES" i="1"/>
                        <m:t> </m:t>
                      </m:r>
                      <m:f>
                        <m:fPr>
                          <m:ctrlPr>
                            <a:rPr lang="en-US" i="1"/>
                          </m:ctrlPr>
                        </m:fPr>
                        <m:num>
                          <m:r>
                            <a:rPr lang="es-ES" i="1"/>
                            <m:t>𝑟𝑎𝑑</m:t>
                          </m:r>
                        </m:num>
                        <m:den>
                          <m:r>
                            <a:rPr lang="es-ES" i="1"/>
                            <m:t>𝑠</m:t>
                          </m:r>
                        </m:den>
                      </m:f>
                    </m:oMath>
                  </m:oMathPara>
                </a14:m>
                <a:endParaRPr lang="en-US" dirty="0"/>
              </a:p>
            </p:txBody>
          </p:sp>
        </mc:Choice>
        <mc:Fallback>
          <p:sp>
            <p:nvSpPr>
              <p:cNvPr id="9" name="Rectángulo 8">
                <a:extLst>
                  <a:ext uri="{FF2B5EF4-FFF2-40B4-BE49-F238E27FC236}">
                    <a16:creationId xmlns:a16="http://schemas.microsoft.com/office/drawing/2014/main" id="{E3A5F1EF-A54B-4E89-A2ED-FFB99A42A47D}"/>
                  </a:ext>
                </a:extLst>
              </p:cNvPr>
              <p:cNvSpPr>
                <a:spLocks noRot="1" noChangeAspect="1" noMove="1" noResize="1" noEditPoints="1" noAdjustHandles="1" noChangeArrowheads="1" noChangeShapeType="1" noTextEdit="1"/>
              </p:cNvSpPr>
              <p:nvPr/>
            </p:nvSpPr>
            <p:spPr>
              <a:xfrm>
                <a:off x="2788439" y="3646327"/>
                <a:ext cx="3217929" cy="2218813"/>
              </a:xfrm>
              <a:prstGeom prst="rect">
                <a:avLst/>
              </a:prstGeom>
              <a:blipFill>
                <a:blip r:embed="rId3"/>
                <a:stretch>
                  <a:fillRect/>
                </a:stretch>
              </a:blipFill>
            </p:spPr>
            <p:txBody>
              <a:bodyPr/>
              <a:lstStyle/>
              <a:p>
                <a:r>
                  <a:rPr lang="en-US">
                    <a:noFill/>
                  </a:rPr>
                  <a:t> </a:t>
                </a:r>
              </a:p>
            </p:txBody>
          </p:sp>
        </mc:Fallback>
      </mc:AlternateContent>
      <p:sp>
        <p:nvSpPr>
          <p:cNvPr id="13" name="Título 1">
            <a:extLst>
              <a:ext uri="{FF2B5EF4-FFF2-40B4-BE49-F238E27FC236}">
                <a16:creationId xmlns:a16="http://schemas.microsoft.com/office/drawing/2014/main" id="{28425EA3-0398-4D9D-94AF-C89A52E7E456}"/>
              </a:ext>
            </a:extLst>
          </p:cNvPr>
          <p:cNvSpPr>
            <a:spLocks noGrp="1"/>
          </p:cNvSpPr>
          <p:nvPr>
            <p:ph type="title"/>
          </p:nvPr>
        </p:nvSpPr>
        <p:spPr>
          <a:xfrm>
            <a:off x="1141413" y="-71937"/>
            <a:ext cx="9905998" cy="1478570"/>
          </a:xfrm>
        </p:spPr>
        <p:txBody>
          <a:bodyPr/>
          <a:lstStyle/>
          <a:p>
            <a:pPr algn="r"/>
            <a:r>
              <a:rPr lang="es-ES" dirty="0"/>
              <a:t>Diseño mecánico</a:t>
            </a:r>
          </a:p>
        </p:txBody>
      </p:sp>
      <p:sp>
        <p:nvSpPr>
          <p:cNvPr id="14" name="Rectángulo 13">
            <a:extLst>
              <a:ext uri="{FF2B5EF4-FFF2-40B4-BE49-F238E27FC236}">
                <a16:creationId xmlns:a16="http://schemas.microsoft.com/office/drawing/2014/main" id="{BC80172E-6C15-4035-AE75-A0ADDA9E1A98}"/>
              </a:ext>
            </a:extLst>
          </p:cNvPr>
          <p:cNvSpPr/>
          <p:nvPr/>
        </p:nvSpPr>
        <p:spPr>
          <a:xfrm>
            <a:off x="1141413" y="945953"/>
            <a:ext cx="6159443" cy="1200329"/>
          </a:xfrm>
          <a:prstGeom prst="rect">
            <a:avLst/>
          </a:prstGeom>
        </p:spPr>
        <p:txBody>
          <a:bodyPr wrap="none">
            <a:spAutoFit/>
          </a:bodyPr>
          <a:lstStyle/>
          <a:p>
            <a:r>
              <a:rPr lang="es-ES" sz="2400" dirty="0">
                <a:latin typeface="Tw Cen MT" panose="020B0602020104020603" pitchFamily="34" charset="0"/>
              </a:rPr>
              <a:t>Eje del rodillo motriz de la banda trasportadora</a:t>
            </a:r>
          </a:p>
          <a:p>
            <a:r>
              <a:rPr lang="es-ES" sz="2400" dirty="0">
                <a:latin typeface="Tw Cen MT" panose="020B0602020104020603" pitchFamily="34" charset="0"/>
              </a:rPr>
              <a:t>Eje del cilindro de punzonado </a:t>
            </a:r>
            <a:endParaRPr lang="en-US" sz="2400" dirty="0">
              <a:latin typeface="Tw Cen MT" panose="020B0602020104020603" pitchFamily="34" charset="0"/>
            </a:endParaRPr>
          </a:p>
          <a:p>
            <a:r>
              <a:rPr lang="es-ES" sz="2400" dirty="0">
                <a:latin typeface="Tw Cen MT" panose="020B0602020104020603" pitchFamily="34" charset="0"/>
              </a:rPr>
              <a:t>Eje del cilindro de sembrado  </a:t>
            </a:r>
            <a:endParaRPr lang="en-US" sz="2400" dirty="0">
              <a:latin typeface="Tw Cen MT" panose="020B0602020104020603" pitchFamily="34" charset="0"/>
            </a:endParaRPr>
          </a:p>
        </p:txBody>
      </p:sp>
      <p:sp>
        <p:nvSpPr>
          <p:cNvPr id="15" name="Rectángulo 14">
            <a:extLst>
              <a:ext uri="{FF2B5EF4-FFF2-40B4-BE49-F238E27FC236}">
                <a16:creationId xmlns:a16="http://schemas.microsoft.com/office/drawing/2014/main" id="{7DE77346-6748-4836-AC2A-9C4828B92E9B}"/>
              </a:ext>
            </a:extLst>
          </p:cNvPr>
          <p:cNvSpPr/>
          <p:nvPr/>
        </p:nvSpPr>
        <p:spPr>
          <a:xfrm>
            <a:off x="4652382" y="2259292"/>
            <a:ext cx="3062313" cy="461665"/>
          </a:xfrm>
          <a:prstGeom prst="rect">
            <a:avLst/>
          </a:prstGeom>
        </p:spPr>
        <p:txBody>
          <a:bodyPr wrap="none">
            <a:spAutoFit/>
          </a:bodyPr>
          <a:lstStyle/>
          <a:p>
            <a:r>
              <a:rPr lang="es-ES" sz="2400" dirty="0">
                <a:latin typeface="Tw Cen MT" panose="020B0602020104020603" pitchFamily="34" charset="0"/>
              </a:rPr>
              <a:t>Cilindro de punzonado </a:t>
            </a:r>
            <a:endParaRPr lang="en-US" sz="2400" dirty="0">
              <a:latin typeface="Tw Cen MT" panose="020B0602020104020603" pitchFamily="34" charset="0"/>
            </a:endParaRPr>
          </a:p>
        </p:txBody>
      </p:sp>
      <mc:AlternateContent xmlns:mc="http://schemas.openxmlformats.org/markup-compatibility/2006">
        <mc:Choice xmlns:a14="http://schemas.microsoft.com/office/drawing/2010/main" Requires="a14">
          <p:sp>
            <p:nvSpPr>
              <p:cNvPr id="17" name="Rectángulo 16">
                <a:extLst>
                  <a:ext uri="{FF2B5EF4-FFF2-40B4-BE49-F238E27FC236}">
                    <a16:creationId xmlns:a16="http://schemas.microsoft.com/office/drawing/2014/main" id="{048789A7-589D-437F-B52F-544D4D10BC02}"/>
                  </a:ext>
                </a:extLst>
              </p:cNvPr>
              <p:cNvSpPr/>
              <p:nvPr/>
            </p:nvSpPr>
            <p:spPr>
              <a:xfrm>
                <a:off x="6946014" y="3542917"/>
                <a:ext cx="3790230" cy="2562881"/>
              </a:xfrm>
              <a:prstGeom prst="rect">
                <a:avLst/>
              </a:prstGeom>
            </p:spPr>
            <p:txBody>
              <a:bodyPr wrap="square">
                <a:spAutoFit/>
              </a:bodyPr>
              <a:lstStyle/>
              <a:p>
                <a:pPr>
                  <a:lnSpc>
                    <a:spcPct val="115000"/>
                  </a:lnSpc>
                  <a:spcAft>
                    <a:spcPts val="800"/>
                  </a:spcAft>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𝜔</m:t>
                          </m:r>
                        </m:e>
                        <m:sub>
                          <m:r>
                            <a:rPr lang="es-ES" i="1">
                              <a:latin typeface="Cambria Math" panose="02040503050406030204" pitchFamily="18" charset="0"/>
                              <a:ea typeface="Times New Roman" panose="02020603050405020304" pitchFamily="18" charset="0"/>
                              <a:cs typeface="Times New Roman" panose="02020603050405020304" pitchFamily="18" charset="0"/>
                            </a:rPr>
                            <m:t>0</m:t>
                          </m:r>
                        </m:sub>
                      </m:sSub>
                      <m:r>
                        <a:rPr lang="es-ES"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𝑡</m:t>
                          </m:r>
                        </m:e>
                        <m:sub>
                          <m:r>
                            <a:rPr lang="es-ES" i="1">
                              <a:latin typeface="Cambria Math" panose="02040503050406030204" pitchFamily="18" charset="0"/>
                              <a:ea typeface="Times New Roman" panose="02020603050405020304" pitchFamily="18" charset="0"/>
                              <a:cs typeface="Times New Roman" panose="02020603050405020304" pitchFamily="18" charset="0"/>
                            </a:rPr>
                            <m:t>0</m:t>
                          </m:r>
                        </m:sub>
                      </m:sSub>
                      <m:r>
                        <a:rPr lang="es-ES" i="1">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𝑎</m:t>
                          </m:r>
                        </m:e>
                        <m:sub>
                          <m:r>
                            <a:rPr lang="es-ES" i="1">
                              <a:latin typeface="Cambria Math" panose="02040503050406030204" pitchFamily="18" charset="0"/>
                              <a:ea typeface="Times New Roman" panose="02020603050405020304" pitchFamily="18" charset="0"/>
                              <a:cs typeface="Times New Roman" panose="02020603050405020304" pitchFamily="18" charset="0"/>
                            </a:rPr>
                            <m:t>𝑡𝑎𝑛𝑔𝑒𝑛𝑐𝑖𝑎𝑙</m:t>
                          </m:r>
                        </m:sub>
                      </m:sSub>
                      <m:r>
                        <a:rPr lang="es-ES"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𝜔</m:t>
                              </m:r>
                            </m:e>
                            <m:sub>
                              <m:r>
                                <a:rPr lang="es-ES" i="1">
                                  <a:latin typeface="Cambria Math" panose="02040503050406030204" pitchFamily="18" charset="0"/>
                                  <a:ea typeface="Times New Roman" panose="02020603050405020304" pitchFamily="18" charset="0"/>
                                  <a:cs typeface="Times New Roman" panose="02020603050405020304" pitchFamily="18" charset="0"/>
                                </a:rPr>
                                <m:t>1</m:t>
                              </m:r>
                            </m:sub>
                          </m:sSub>
                          <m:r>
                            <a:rPr lang="es-ES"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𝜔</m:t>
                              </m:r>
                            </m:e>
                            <m:sub>
                              <m:r>
                                <a:rPr lang="es-ES" i="1">
                                  <a:latin typeface="Cambria Math" panose="02040503050406030204" pitchFamily="18" charset="0"/>
                                  <a:ea typeface="Times New Roman" panose="02020603050405020304" pitchFamily="18" charset="0"/>
                                  <a:cs typeface="Times New Roman" panose="02020603050405020304" pitchFamily="18" charset="0"/>
                                </a:rPr>
                                <m:t>0</m:t>
                              </m:r>
                            </m:sub>
                          </m:sSub>
                        </m:num>
                        <m:den>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𝑡</m:t>
                              </m:r>
                            </m:e>
                            <m:sub>
                              <m:r>
                                <a:rPr lang="es-ES" i="1">
                                  <a:latin typeface="Cambria Math" panose="02040503050406030204" pitchFamily="18" charset="0"/>
                                  <a:ea typeface="Times New Roman" panose="02020603050405020304" pitchFamily="18" charset="0"/>
                                  <a:cs typeface="Times New Roman" panose="02020603050405020304" pitchFamily="18" charset="0"/>
                                </a:rPr>
                                <m:t>1</m:t>
                              </m:r>
                            </m:sub>
                          </m:sSub>
                          <m:r>
                            <a:rPr lang="es-ES"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𝑡</m:t>
                              </m:r>
                            </m:e>
                            <m:sub>
                              <m:r>
                                <a:rPr lang="es-ES" i="1">
                                  <a:latin typeface="Cambria Math" panose="02040503050406030204" pitchFamily="18" charset="0"/>
                                  <a:ea typeface="Times New Roman" panose="02020603050405020304" pitchFamily="18" charset="0"/>
                                  <a:cs typeface="Times New Roman" panose="02020603050405020304" pitchFamily="18" charset="0"/>
                                </a:rPr>
                                <m:t>0</m:t>
                              </m:r>
                            </m:sub>
                          </m:sSub>
                        </m:den>
                      </m:f>
                      <m:r>
                        <a:rPr lang="es-ES" i="1">
                          <a:latin typeface="Cambria Math" panose="02040503050406030204" pitchFamily="18" charset="0"/>
                          <a:ea typeface="Times New Roman" panose="02020603050405020304" pitchFamily="18" charset="0"/>
                          <a:cs typeface="Times New Roman" panose="02020603050405020304" pitchFamily="18" charset="0"/>
                        </a:rPr>
                        <m:t>×</m:t>
                      </m:r>
                      <m:r>
                        <a:rPr lang="es-ES" i="1">
                          <a:latin typeface="Cambria Math" panose="02040503050406030204" pitchFamily="18" charset="0"/>
                          <a:ea typeface="Times New Roman" panose="02020603050405020304" pitchFamily="18" charset="0"/>
                          <a:cs typeface="Times New Roman" panose="02020603050405020304" pitchFamily="18" charset="0"/>
                        </a:rPr>
                        <m:t>𝑟</m:t>
                      </m:r>
                      <m:r>
                        <a:rPr lang="es-ES" i="1">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𝑎</m:t>
                          </m:r>
                        </m:e>
                        <m:sub>
                          <m:r>
                            <a:rPr lang="es-ES" i="1">
                              <a:latin typeface="Cambria Math" panose="02040503050406030204" pitchFamily="18" charset="0"/>
                              <a:ea typeface="Times New Roman" panose="02020603050405020304" pitchFamily="18" charset="0"/>
                              <a:cs typeface="Times New Roman" panose="02020603050405020304" pitchFamily="18" charset="0"/>
                            </a:rPr>
                            <m:t>𝑡𝑎𝑛𝑔𝑒𝑛𝑐𝑖𝑎𝑙</m:t>
                          </m:r>
                        </m:sub>
                      </m:sSub>
                      <m:r>
                        <a:rPr lang="es-ES"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s-ES" i="1">
                              <a:latin typeface="Cambria Math" panose="02040503050406030204" pitchFamily="18" charset="0"/>
                              <a:ea typeface="Times New Roman" panose="02020603050405020304" pitchFamily="18" charset="0"/>
                              <a:cs typeface="Times New Roman" panose="02020603050405020304" pitchFamily="18" charset="0"/>
                            </a:rPr>
                            <m:t>3</m:t>
                          </m:r>
                          <m:r>
                            <a:rPr lang="es-ES" b="0" i="1" smtClean="0">
                              <a:latin typeface="Cambria Math" panose="02040503050406030204" pitchFamily="18" charset="0"/>
                              <a:ea typeface="Times New Roman" panose="02020603050405020304" pitchFamily="18" charset="0"/>
                              <a:cs typeface="Times New Roman" panose="02020603050405020304" pitchFamily="18" charset="0"/>
                            </a:rPr>
                            <m:t>,</m:t>
                          </m:r>
                          <m:r>
                            <a:rPr lang="es-ES" i="1">
                              <a:latin typeface="Cambria Math" panose="02040503050406030204" pitchFamily="18" charset="0"/>
                              <a:ea typeface="Times New Roman" panose="02020603050405020304" pitchFamily="18" charset="0"/>
                              <a:cs typeface="Times New Roman" panose="02020603050405020304" pitchFamily="18" charset="0"/>
                            </a:rPr>
                            <m:t>82</m:t>
                          </m:r>
                        </m:num>
                        <m:den>
                          <m:r>
                            <a:rPr lang="es-ES" i="1">
                              <a:latin typeface="Cambria Math" panose="02040503050406030204" pitchFamily="18" charset="0"/>
                              <a:ea typeface="Times New Roman" panose="02020603050405020304" pitchFamily="18" charset="0"/>
                              <a:cs typeface="Times New Roman" panose="02020603050405020304" pitchFamily="18" charset="0"/>
                            </a:rPr>
                            <m:t>1</m:t>
                          </m:r>
                        </m:den>
                      </m:f>
                      <m:r>
                        <a:rPr lang="es-ES" i="1">
                          <a:latin typeface="Cambria Math" panose="02040503050406030204" pitchFamily="18" charset="0"/>
                          <a:ea typeface="Times New Roman" panose="02020603050405020304" pitchFamily="18" charset="0"/>
                          <a:cs typeface="Times New Roman" panose="02020603050405020304" pitchFamily="18" charset="0"/>
                        </a:rPr>
                        <m:t>×0</m:t>
                      </m:r>
                      <m:r>
                        <a:rPr lang="es-ES" b="0" i="1" smtClean="0">
                          <a:latin typeface="Cambria Math" panose="02040503050406030204" pitchFamily="18" charset="0"/>
                          <a:ea typeface="Times New Roman" panose="02020603050405020304" pitchFamily="18" charset="0"/>
                          <a:cs typeface="Times New Roman" panose="02020603050405020304" pitchFamily="18" charset="0"/>
                        </a:rPr>
                        <m:t>,</m:t>
                      </m:r>
                      <m:r>
                        <a:rPr lang="es-ES" i="1">
                          <a:latin typeface="Cambria Math" panose="02040503050406030204" pitchFamily="18" charset="0"/>
                          <a:ea typeface="Times New Roman" panose="02020603050405020304" pitchFamily="18" charset="0"/>
                          <a:cs typeface="Times New Roman" panose="02020603050405020304" pitchFamily="18" charset="0"/>
                        </a:rPr>
                        <m:t>118</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𝑎</m:t>
                          </m:r>
                        </m:e>
                        <m:sub>
                          <m:r>
                            <a:rPr lang="es-ES" i="1">
                              <a:latin typeface="Cambria Math" panose="02040503050406030204" pitchFamily="18" charset="0"/>
                              <a:ea typeface="Times New Roman" panose="02020603050405020304" pitchFamily="18" charset="0"/>
                              <a:cs typeface="Times New Roman" panose="02020603050405020304" pitchFamily="18" charset="0"/>
                            </a:rPr>
                            <m:t>𝑡𝑎𝑛𝑔𝑒𝑛𝑐𝑖𝑎𝑙</m:t>
                          </m:r>
                        </m:sub>
                      </m:sSub>
                      <m:r>
                        <a:rPr lang="es-ES" i="1">
                          <a:latin typeface="Cambria Math" panose="02040503050406030204" pitchFamily="18" charset="0"/>
                          <a:ea typeface="Times New Roman" panose="02020603050405020304" pitchFamily="18" charset="0"/>
                          <a:cs typeface="Times New Roman" panose="02020603050405020304" pitchFamily="18" charset="0"/>
                        </a:rPr>
                        <m:t>=0</m:t>
                      </m:r>
                      <m:r>
                        <a:rPr lang="es-ES" b="0" i="1" smtClean="0">
                          <a:latin typeface="Cambria Math" panose="02040503050406030204" pitchFamily="18" charset="0"/>
                          <a:ea typeface="Times New Roman" panose="02020603050405020304" pitchFamily="18" charset="0"/>
                          <a:cs typeface="Times New Roman" panose="02020603050405020304" pitchFamily="18" charset="0"/>
                        </a:rPr>
                        <m:t>,</m:t>
                      </m:r>
                      <m:r>
                        <a:rPr lang="es-ES" i="1">
                          <a:latin typeface="Cambria Math" panose="02040503050406030204" pitchFamily="18" charset="0"/>
                          <a:ea typeface="Times New Roman" panose="02020603050405020304" pitchFamily="18" charset="0"/>
                          <a:cs typeface="Times New Roman" panose="02020603050405020304" pitchFamily="18" charset="0"/>
                        </a:rPr>
                        <m:t>45 </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s-ES" i="1">
                              <a:latin typeface="Cambria Math" panose="02040503050406030204" pitchFamily="18" charset="0"/>
                              <a:ea typeface="Times New Roman" panose="02020603050405020304" pitchFamily="18" charset="0"/>
                              <a:cs typeface="Times New Roman" panose="02020603050405020304" pitchFamily="18" charset="0"/>
                            </a:rPr>
                            <m:t>𝑚</m:t>
                          </m:r>
                        </m:num>
                        <m:den>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latin typeface="Cambria Math" panose="02040503050406030204" pitchFamily="18" charset="0"/>
                                  <a:ea typeface="Times New Roman" panose="02020603050405020304" pitchFamily="18" charset="0"/>
                                  <a:cs typeface="Times New Roman" panose="02020603050405020304" pitchFamily="18" charset="0"/>
                                </a:rPr>
                                <m:t>𝑠</m:t>
                              </m:r>
                            </m:e>
                            <m:sup>
                              <m:r>
                                <a:rPr lang="es-ES"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s-ES" i="1">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17" name="Rectángulo 16">
                <a:extLst>
                  <a:ext uri="{FF2B5EF4-FFF2-40B4-BE49-F238E27FC236}">
                    <a16:creationId xmlns:a16="http://schemas.microsoft.com/office/drawing/2014/main" id="{048789A7-589D-437F-B52F-544D4D10BC02}"/>
                  </a:ext>
                </a:extLst>
              </p:cNvPr>
              <p:cNvSpPr>
                <a:spLocks noRot="1" noChangeAspect="1" noMove="1" noResize="1" noEditPoints="1" noAdjustHandles="1" noChangeArrowheads="1" noChangeShapeType="1" noTextEdit="1"/>
              </p:cNvSpPr>
              <p:nvPr/>
            </p:nvSpPr>
            <p:spPr>
              <a:xfrm>
                <a:off x="6946014" y="3542917"/>
                <a:ext cx="3790230" cy="2562881"/>
              </a:xfrm>
              <a:prstGeom prst="rect">
                <a:avLst/>
              </a:prstGeom>
              <a:blipFill>
                <a:blip r:embed="rId4"/>
                <a:stretch>
                  <a:fillRect/>
                </a:stretch>
              </a:blipFill>
            </p:spPr>
            <p:txBody>
              <a:bodyPr/>
              <a:lstStyle/>
              <a:p>
                <a:r>
                  <a:rPr lang="en-US">
                    <a:noFill/>
                  </a:rPr>
                  <a:t> </a:t>
                </a:r>
              </a:p>
            </p:txBody>
          </p:sp>
        </mc:Fallback>
      </mc:AlternateContent>
      <p:sp>
        <p:nvSpPr>
          <p:cNvPr id="18" name="Rectángulo 17">
            <a:extLst>
              <a:ext uri="{FF2B5EF4-FFF2-40B4-BE49-F238E27FC236}">
                <a16:creationId xmlns:a16="http://schemas.microsoft.com/office/drawing/2014/main" id="{FE9F0152-3482-4DEB-A85E-0053956183B0}"/>
              </a:ext>
            </a:extLst>
          </p:cNvPr>
          <p:cNvSpPr/>
          <p:nvPr/>
        </p:nvSpPr>
        <p:spPr>
          <a:xfrm>
            <a:off x="7377780" y="2904582"/>
            <a:ext cx="3041667" cy="461665"/>
          </a:xfrm>
          <a:prstGeom prst="rect">
            <a:avLst/>
          </a:prstGeom>
        </p:spPr>
        <p:txBody>
          <a:bodyPr wrap="none">
            <a:spAutoFit/>
          </a:bodyPr>
          <a:lstStyle/>
          <a:p>
            <a:r>
              <a:rPr lang="es-ES" sz="2400" dirty="0"/>
              <a:t>Aceleración tangencial </a:t>
            </a:r>
            <a:endParaRPr lang="en-US" sz="2400" dirty="0"/>
          </a:p>
        </p:txBody>
      </p:sp>
    </p:spTree>
    <p:extLst>
      <p:ext uri="{BB962C8B-B14F-4D97-AF65-F5344CB8AC3E}">
        <p14:creationId xmlns:p14="http://schemas.microsoft.com/office/powerpoint/2010/main" val="3889814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80EA10-03EB-4C7B-91ED-1FABF09EBA49}"/>
              </a:ext>
            </a:extLst>
          </p:cNvPr>
          <p:cNvSpPr>
            <a:spLocks noGrp="1"/>
          </p:cNvSpPr>
          <p:nvPr>
            <p:ph type="title"/>
          </p:nvPr>
        </p:nvSpPr>
        <p:spPr>
          <a:xfrm>
            <a:off x="1316086" y="196198"/>
            <a:ext cx="9905998" cy="1478570"/>
          </a:xfrm>
        </p:spPr>
        <p:txBody>
          <a:bodyPr/>
          <a:lstStyle/>
          <a:p>
            <a:pPr algn="r"/>
            <a:r>
              <a:rPr lang="es-ES" dirty="0"/>
              <a:t>Diseño mecánico</a:t>
            </a:r>
          </a:p>
        </p:txBody>
      </p:sp>
      <mc:AlternateContent xmlns:mc="http://schemas.openxmlformats.org/markup-compatibility/2006">
        <mc:Choice xmlns:a14="http://schemas.microsoft.com/office/drawing/2010/main" Requires="a14">
          <p:sp>
            <p:nvSpPr>
              <p:cNvPr id="21" name="Rectángulo 20">
                <a:extLst>
                  <a:ext uri="{FF2B5EF4-FFF2-40B4-BE49-F238E27FC236}">
                    <a16:creationId xmlns:a16="http://schemas.microsoft.com/office/drawing/2014/main" id="{98E11257-9F63-4387-B2E2-A48E73094E4C}"/>
                  </a:ext>
                </a:extLst>
              </p:cNvPr>
              <p:cNvSpPr/>
              <p:nvPr/>
            </p:nvSpPr>
            <p:spPr>
              <a:xfrm>
                <a:off x="242971" y="2224731"/>
                <a:ext cx="6096000" cy="1433662"/>
              </a:xfrm>
              <a:prstGeom prst="rect">
                <a:avLst/>
              </a:prstGeom>
            </p:spPr>
            <p:txBody>
              <a:bodyPr>
                <a:spAutoFit/>
              </a:bodyPr>
              <a:lstStyle/>
              <a:p>
                <a:pPr>
                  <a:lnSpc>
                    <a:spcPct val="115000"/>
                  </a:lnSpc>
                  <a:spcAft>
                    <a:spcPts val="800"/>
                  </a:spcAft>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𝐹</m:t>
                          </m:r>
                        </m:e>
                        <m:sub>
                          <m:r>
                            <a:rPr lang="es-ES" i="1">
                              <a:latin typeface="Cambria Math" panose="02040503050406030204" pitchFamily="18" charset="0"/>
                              <a:ea typeface="Times New Roman" panose="02020603050405020304" pitchFamily="18" charset="0"/>
                              <a:cs typeface="Times New Roman" panose="02020603050405020304" pitchFamily="18" charset="0"/>
                            </a:rPr>
                            <m:t>𝑡𝑎𝑛𝑔𝑒𝑛𝑐𝑖𝑎𝑙</m:t>
                          </m:r>
                        </m:sub>
                      </m:sSub>
                      <m:r>
                        <a:rPr lang="es-ES" i="1">
                          <a:latin typeface="Cambria Math" panose="02040503050406030204" pitchFamily="18" charset="0"/>
                          <a:ea typeface="Times New Roman" panose="02020603050405020304" pitchFamily="18" charset="0"/>
                          <a:cs typeface="Times New Roman" panose="02020603050405020304" pitchFamily="18" charset="0"/>
                        </a:rPr>
                        <m:t>=</m:t>
                      </m:r>
                      <m:r>
                        <a:rPr lang="es-ES" i="1">
                          <a:latin typeface="Cambria Math" panose="02040503050406030204" pitchFamily="18" charset="0"/>
                          <a:ea typeface="Times New Roman" panose="02020603050405020304" pitchFamily="18" charset="0"/>
                          <a:cs typeface="Times New Roman" panose="02020603050405020304" pitchFamily="18" charset="0"/>
                        </a:rPr>
                        <m:t>𝑚</m:t>
                      </m:r>
                      <m:r>
                        <a:rPr lang="es-ES" i="1">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𝑎</m:t>
                          </m:r>
                        </m:e>
                        <m:sub>
                          <m:r>
                            <a:rPr lang="es-ES" i="1">
                              <a:latin typeface="Cambria Math" panose="02040503050406030204" pitchFamily="18" charset="0"/>
                              <a:ea typeface="Times New Roman" panose="02020603050405020304" pitchFamily="18" charset="0"/>
                              <a:cs typeface="Times New Roman" panose="02020603050405020304" pitchFamily="18" charset="0"/>
                            </a:rPr>
                            <m:t>𝑡𝑎𝑛𝑔𝑒𝑛𝑐𝑖𝑎𝑙</m:t>
                          </m:r>
                        </m:sub>
                      </m:sSub>
                      <m:r>
                        <a:rPr lang="es-ES" i="1">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𝐹</m:t>
                          </m:r>
                        </m:e>
                        <m:sub>
                          <m:r>
                            <a:rPr lang="es-ES" i="1">
                              <a:latin typeface="Cambria Math" panose="02040503050406030204" pitchFamily="18" charset="0"/>
                              <a:ea typeface="Times New Roman" panose="02020603050405020304" pitchFamily="18" charset="0"/>
                              <a:cs typeface="Times New Roman" panose="02020603050405020304" pitchFamily="18" charset="0"/>
                            </a:rPr>
                            <m:t>𝑡𝑎𝑛𝑔𝑒𝑛𝑐𝑖𝑎𝑙</m:t>
                          </m:r>
                        </m:sub>
                      </m:sSub>
                      <m:r>
                        <a:rPr lang="es-ES" i="1">
                          <a:latin typeface="Cambria Math" panose="02040503050406030204" pitchFamily="18" charset="0"/>
                          <a:ea typeface="Times New Roman" panose="02020603050405020304" pitchFamily="18" charset="0"/>
                          <a:cs typeface="Times New Roman" panose="02020603050405020304" pitchFamily="18" charset="0"/>
                        </a:rPr>
                        <m:t>=</m:t>
                      </m:r>
                      <m:r>
                        <a:rPr lang="es-ES" b="0" i="1" smtClean="0">
                          <a:latin typeface="Cambria Math" panose="02040503050406030204" pitchFamily="18" charset="0"/>
                          <a:ea typeface="Times New Roman" panose="02020603050405020304" pitchFamily="18" charset="0"/>
                          <a:cs typeface="Times New Roman" panose="02020603050405020304" pitchFamily="18" charset="0"/>
                        </a:rPr>
                        <m:t>2</m:t>
                      </m:r>
                      <m:r>
                        <a:rPr lang="es-ES" i="1">
                          <a:latin typeface="Cambria Math" panose="02040503050406030204" pitchFamily="18" charset="0"/>
                          <a:ea typeface="Times New Roman" panose="02020603050405020304" pitchFamily="18" charset="0"/>
                          <a:cs typeface="Times New Roman" panose="02020603050405020304" pitchFamily="18" charset="0"/>
                        </a:rPr>
                        <m:t>0</m:t>
                      </m:r>
                      <m:r>
                        <a:rPr lang="es-ES" b="0" i="1" smtClean="0">
                          <a:latin typeface="Cambria Math" panose="02040503050406030204" pitchFamily="18" charset="0"/>
                          <a:ea typeface="Times New Roman" panose="02020603050405020304" pitchFamily="18" charset="0"/>
                          <a:cs typeface="Times New Roman" panose="02020603050405020304" pitchFamily="18" charset="0"/>
                        </a:rPr>
                        <m:t> </m:t>
                      </m:r>
                      <m:r>
                        <a:rPr lang="es-ES" b="0" i="1" smtClean="0">
                          <a:latin typeface="Cambria Math" panose="02040503050406030204" pitchFamily="18" charset="0"/>
                          <a:ea typeface="Times New Roman" panose="02020603050405020304" pitchFamily="18" charset="0"/>
                          <a:cs typeface="Times New Roman" panose="02020603050405020304" pitchFamily="18" charset="0"/>
                        </a:rPr>
                        <m:t>𝑘𝑔</m:t>
                      </m:r>
                      <m:r>
                        <a:rPr lang="es-ES" i="1">
                          <a:latin typeface="Cambria Math" panose="02040503050406030204" pitchFamily="18" charset="0"/>
                          <a:ea typeface="Times New Roman" panose="02020603050405020304" pitchFamily="18" charset="0"/>
                          <a:cs typeface="Times New Roman" panose="02020603050405020304" pitchFamily="18" charset="0"/>
                        </a:rPr>
                        <m:t>× 0</m:t>
                      </m:r>
                      <m:r>
                        <a:rPr lang="es-ES" b="0" i="1" smtClean="0">
                          <a:latin typeface="Cambria Math" panose="02040503050406030204" pitchFamily="18" charset="0"/>
                          <a:ea typeface="Times New Roman" panose="02020603050405020304" pitchFamily="18" charset="0"/>
                          <a:cs typeface="Times New Roman" panose="02020603050405020304" pitchFamily="18" charset="0"/>
                        </a:rPr>
                        <m:t>,</m:t>
                      </m:r>
                      <m:r>
                        <a:rPr lang="es-ES" i="1">
                          <a:latin typeface="Cambria Math" panose="02040503050406030204" pitchFamily="18" charset="0"/>
                          <a:ea typeface="Times New Roman" panose="02020603050405020304" pitchFamily="18" charset="0"/>
                          <a:cs typeface="Times New Roman" panose="02020603050405020304" pitchFamily="18" charset="0"/>
                        </a:rPr>
                        <m:t>45 </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𝐹</m:t>
                          </m:r>
                        </m:e>
                        <m:sub>
                          <m:r>
                            <a:rPr lang="es-ES" i="1">
                              <a:latin typeface="Cambria Math" panose="02040503050406030204" pitchFamily="18" charset="0"/>
                              <a:ea typeface="Times New Roman" panose="02020603050405020304" pitchFamily="18" charset="0"/>
                              <a:cs typeface="Times New Roman" panose="02020603050405020304" pitchFamily="18" charset="0"/>
                            </a:rPr>
                            <m:t>𝑡𝑎𝑛𝑔𝑒𝑛𝑐𝑖𝑎𝑙</m:t>
                          </m:r>
                        </m:sub>
                      </m:sSub>
                      <m:r>
                        <a:rPr lang="es-ES" i="1">
                          <a:latin typeface="Cambria Math" panose="02040503050406030204" pitchFamily="18" charset="0"/>
                          <a:ea typeface="Times New Roman" panose="02020603050405020304" pitchFamily="18" charset="0"/>
                          <a:cs typeface="Times New Roman" panose="02020603050405020304" pitchFamily="18" charset="0"/>
                        </a:rPr>
                        <m:t>=</m:t>
                      </m:r>
                      <m:r>
                        <a:rPr lang="es-ES" b="0" i="1" smtClean="0">
                          <a:latin typeface="Cambria Math" panose="02040503050406030204" pitchFamily="18" charset="0"/>
                          <a:ea typeface="Times New Roman" panose="02020603050405020304" pitchFamily="18" charset="0"/>
                          <a:cs typeface="Times New Roman" panose="02020603050405020304" pitchFamily="18" charset="0"/>
                        </a:rPr>
                        <m:t>9</m:t>
                      </m:r>
                      <m:r>
                        <a:rPr lang="es-ES" i="1">
                          <a:latin typeface="Cambria Math" panose="02040503050406030204" pitchFamily="18" charset="0"/>
                          <a:ea typeface="Times New Roman" panose="02020603050405020304" pitchFamily="18" charset="0"/>
                          <a:cs typeface="Times New Roman" panose="02020603050405020304" pitchFamily="18" charset="0"/>
                        </a:rPr>
                        <m:t> </m:t>
                      </m:r>
                      <m:r>
                        <a:rPr lang="es-ES" i="1">
                          <a:latin typeface="Cambria Math" panose="02040503050406030204" pitchFamily="18" charset="0"/>
                          <a:ea typeface="Times New Roman" panose="02020603050405020304" pitchFamily="18" charset="0"/>
                          <a:cs typeface="Times New Roman" panose="02020603050405020304" pitchFamily="18" charset="0"/>
                        </a:rPr>
                        <m:t>𝑁</m:t>
                      </m:r>
                      <m:r>
                        <a:rPr lang="es-ES" i="1">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21" name="Rectángulo 20">
                <a:extLst>
                  <a:ext uri="{FF2B5EF4-FFF2-40B4-BE49-F238E27FC236}">
                    <a16:creationId xmlns:a16="http://schemas.microsoft.com/office/drawing/2014/main" id="{98E11257-9F63-4387-B2E2-A48E73094E4C}"/>
                  </a:ext>
                </a:extLst>
              </p:cNvPr>
              <p:cNvSpPr>
                <a:spLocks noRot="1" noChangeAspect="1" noMove="1" noResize="1" noEditPoints="1" noAdjustHandles="1" noChangeArrowheads="1" noChangeShapeType="1" noTextEdit="1"/>
              </p:cNvSpPr>
              <p:nvPr/>
            </p:nvSpPr>
            <p:spPr>
              <a:xfrm>
                <a:off x="242971" y="2224731"/>
                <a:ext cx="6096000" cy="143366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ángulo 21">
                <a:extLst>
                  <a:ext uri="{FF2B5EF4-FFF2-40B4-BE49-F238E27FC236}">
                    <a16:creationId xmlns:a16="http://schemas.microsoft.com/office/drawing/2014/main" id="{2D0C619D-4CC7-490C-99AF-2B0D1C85843A}"/>
                  </a:ext>
                </a:extLst>
              </p:cNvPr>
              <p:cNvSpPr/>
              <p:nvPr/>
            </p:nvSpPr>
            <p:spPr>
              <a:xfrm>
                <a:off x="173085" y="4468603"/>
                <a:ext cx="6096000" cy="1430969"/>
              </a:xfrm>
              <a:prstGeom prst="rect">
                <a:avLst/>
              </a:prstGeom>
            </p:spPr>
            <p:txBody>
              <a:bodyPr>
                <a:spAutoFit/>
              </a:bodyPr>
              <a:lstStyle/>
              <a:p>
                <a:pPr>
                  <a:lnSpc>
                    <a:spcPct val="115000"/>
                  </a:lnSpc>
                  <a:spcAft>
                    <a:spcPts val="800"/>
                  </a:spcAft>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libri" panose="020F0502020204030204" pitchFamily="34" charset="0"/>
                              <a:cs typeface="Times New Roman" panose="02020603050405020304" pitchFamily="18" charset="0"/>
                            </a:rPr>
                          </m:ctrlPr>
                        </m:sSubPr>
                        <m:e>
                          <m:r>
                            <a:rPr lang="es-ES" i="1">
                              <a:latin typeface="Cambria Math" panose="02040503050406030204" pitchFamily="18" charset="0"/>
                              <a:ea typeface="Calibri" panose="020F0502020204030204" pitchFamily="34" charset="0"/>
                              <a:cs typeface="Times New Roman" panose="02020603050405020304" pitchFamily="18" charset="0"/>
                            </a:rPr>
                            <m:t>𝜏</m:t>
                          </m:r>
                        </m:e>
                        <m:sub>
                          <m:r>
                            <a:rPr lang="es-ES" i="1">
                              <a:latin typeface="Cambria Math" panose="02040503050406030204" pitchFamily="18" charset="0"/>
                              <a:ea typeface="Calibri" panose="020F0502020204030204" pitchFamily="34" charset="0"/>
                              <a:cs typeface="Times New Roman" panose="02020603050405020304" pitchFamily="18" charset="0"/>
                            </a:rPr>
                            <m:t>𝑇𝑝𝑢𝑛𝑧𝑜𝑛𝑎𝑑𝑜</m:t>
                          </m:r>
                        </m:sub>
                      </m:sSub>
                      <m:r>
                        <a:rPr lang="es-ES" i="1">
                          <a:latin typeface="Cambria Math" panose="02040503050406030204" pitchFamily="18" charset="0"/>
                          <a:ea typeface="Calibri" panose="020F0502020204030204" pitchFamily="34" charset="0"/>
                          <a:cs typeface="Times New Roman" panose="02020603050405020304" pitchFamily="18" charset="0"/>
                        </a:rPr>
                        <m:t>= </m:t>
                      </m:r>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𝐹</m:t>
                          </m:r>
                        </m:e>
                        <m:sub>
                          <m:r>
                            <a:rPr lang="es-ES" i="1">
                              <a:latin typeface="Cambria Math" panose="02040503050406030204" pitchFamily="18" charset="0"/>
                              <a:ea typeface="Times New Roman" panose="02020603050405020304" pitchFamily="18" charset="0"/>
                              <a:cs typeface="Times New Roman" panose="02020603050405020304" pitchFamily="18" charset="0"/>
                            </a:rPr>
                            <m:t>𝑡𝑎𝑛𝑔𝑒𝑛𝑐𝑖𝑎𝑙</m:t>
                          </m:r>
                        </m:sub>
                      </m:sSub>
                      <m:r>
                        <a:rPr lang="es-ES" i="1">
                          <a:latin typeface="Cambria Math" panose="02040503050406030204" pitchFamily="18" charset="0"/>
                          <a:ea typeface="Calibri" panose="020F0502020204030204" pitchFamily="34" charset="0"/>
                          <a:cs typeface="Times New Roman" panose="02020603050405020304" pitchFamily="18" charset="0"/>
                        </a:rPr>
                        <m:t> × </m:t>
                      </m:r>
                      <m:r>
                        <a:rPr lang="es-ES" i="1">
                          <a:latin typeface="Cambria Math" panose="02040503050406030204" pitchFamily="18" charset="0"/>
                          <a:ea typeface="Calibri" panose="020F0502020204030204" pitchFamily="34" charset="0"/>
                          <a:cs typeface="Times New Roman" panose="02020603050405020304" pitchFamily="18" charset="0"/>
                        </a:rPr>
                        <m:t>𝑟</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s-ES" i="1">
                              <a:latin typeface="Cambria Math" panose="02040503050406030204" pitchFamily="18" charset="0"/>
                              <a:ea typeface="Calibri" panose="020F0502020204030204" pitchFamily="34" charset="0"/>
                              <a:cs typeface="Times New Roman" panose="02020603050405020304" pitchFamily="18" charset="0"/>
                            </a:rPr>
                            <m:t>𝜏</m:t>
                          </m:r>
                        </m:e>
                        <m:sub>
                          <m:r>
                            <a:rPr lang="es-ES" i="1">
                              <a:latin typeface="Cambria Math" panose="02040503050406030204" pitchFamily="18" charset="0"/>
                              <a:ea typeface="Calibri" panose="020F0502020204030204" pitchFamily="34" charset="0"/>
                              <a:cs typeface="Times New Roman" panose="02020603050405020304" pitchFamily="18" charset="0"/>
                            </a:rPr>
                            <m:t>𝑇𝑝𝑢𝑛𝑧𝑜𝑛𝑎𝑑𝑜</m:t>
                          </m:r>
                        </m:sub>
                      </m:sSub>
                      <m:r>
                        <a:rPr lang="es-ES" i="1">
                          <a:latin typeface="Cambria Math" panose="02040503050406030204" pitchFamily="18" charset="0"/>
                          <a:ea typeface="Calibri" panose="020F0502020204030204" pitchFamily="34" charset="0"/>
                          <a:cs typeface="Times New Roman" panose="02020603050405020304" pitchFamily="18" charset="0"/>
                        </a:rPr>
                        <m:t>=</m:t>
                      </m:r>
                      <m:r>
                        <a:rPr lang="es-ES" b="0" i="1" smtClean="0">
                          <a:latin typeface="Cambria Math" panose="02040503050406030204" pitchFamily="18" charset="0"/>
                          <a:ea typeface="Calibri" panose="020F0502020204030204" pitchFamily="34" charset="0"/>
                          <a:cs typeface="Times New Roman" panose="02020603050405020304" pitchFamily="18" charset="0"/>
                        </a:rPr>
                        <m:t>9</m:t>
                      </m:r>
                      <m:r>
                        <a:rPr lang="es-ES" i="1">
                          <a:latin typeface="Cambria Math" panose="02040503050406030204" pitchFamily="18" charset="0"/>
                          <a:ea typeface="Calibri" panose="020F0502020204030204" pitchFamily="34" charset="0"/>
                          <a:cs typeface="Times New Roman" panose="02020603050405020304" pitchFamily="18" charset="0"/>
                        </a:rPr>
                        <m:t>×0</m:t>
                      </m:r>
                      <m:r>
                        <a:rPr lang="es-ES" b="0" i="1" smtClean="0">
                          <a:latin typeface="Cambria Math" panose="02040503050406030204" pitchFamily="18" charset="0"/>
                          <a:ea typeface="Calibri" panose="020F0502020204030204" pitchFamily="34" charset="0"/>
                          <a:cs typeface="Times New Roman" panose="02020603050405020304" pitchFamily="18" charset="0"/>
                        </a:rPr>
                        <m:t>,</m:t>
                      </m:r>
                      <m:r>
                        <a:rPr lang="es-ES" i="1">
                          <a:latin typeface="Cambria Math" panose="02040503050406030204" pitchFamily="18" charset="0"/>
                          <a:ea typeface="Calibri" panose="020F0502020204030204" pitchFamily="34" charset="0"/>
                          <a:cs typeface="Times New Roman" panose="02020603050405020304" pitchFamily="18" charset="0"/>
                        </a:rPr>
                        <m:t>118</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s-ES" i="1">
                              <a:latin typeface="Cambria Math" panose="02040503050406030204" pitchFamily="18" charset="0"/>
                              <a:ea typeface="Calibri" panose="020F0502020204030204" pitchFamily="34" charset="0"/>
                              <a:cs typeface="Times New Roman" panose="02020603050405020304" pitchFamily="18" charset="0"/>
                            </a:rPr>
                            <m:t>𝜏</m:t>
                          </m:r>
                        </m:e>
                        <m:sub>
                          <m:r>
                            <a:rPr lang="es-ES" i="1">
                              <a:latin typeface="Cambria Math" panose="02040503050406030204" pitchFamily="18" charset="0"/>
                              <a:ea typeface="Calibri" panose="020F0502020204030204" pitchFamily="34" charset="0"/>
                              <a:cs typeface="Times New Roman" panose="02020603050405020304" pitchFamily="18" charset="0"/>
                            </a:rPr>
                            <m:t>𝑇𝑝𝑢𝑛𝑧𝑜𝑛𝑎𝑑𝑜</m:t>
                          </m:r>
                        </m:sub>
                      </m:sSub>
                      <m:r>
                        <a:rPr lang="es-ES" i="1">
                          <a:latin typeface="Cambria Math" panose="02040503050406030204" pitchFamily="18" charset="0"/>
                          <a:ea typeface="Calibri" panose="020F0502020204030204" pitchFamily="34" charset="0"/>
                          <a:cs typeface="Times New Roman" panose="02020603050405020304" pitchFamily="18" charset="0"/>
                        </a:rPr>
                        <m:t>=</m:t>
                      </m:r>
                      <m:r>
                        <a:rPr lang="es-ES" b="0" i="1" smtClean="0">
                          <a:latin typeface="Cambria Math" panose="02040503050406030204" pitchFamily="18" charset="0"/>
                          <a:ea typeface="Calibri" panose="020F0502020204030204" pitchFamily="34" charset="0"/>
                          <a:cs typeface="Times New Roman" panose="02020603050405020304" pitchFamily="18" charset="0"/>
                        </a:rPr>
                        <m:t>1,06</m:t>
                      </m:r>
                      <m:r>
                        <a:rPr lang="es-ES" i="1">
                          <a:latin typeface="Cambria Math" panose="02040503050406030204" pitchFamily="18" charset="0"/>
                          <a:ea typeface="Calibri" panose="020F0502020204030204" pitchFamily="34" charset="0"/>
                          <a:cs typeface="Times New Roman" panose="02020603050405020304" pitchFamily="18" charset="0"/>
                        </a:rPr>
                        <m:t> </m:t>
                      </m:r>
                      <m:r>
                        <a:rPr lang="es-ES" i="1">
                          <a:latin typeface="Cambria Math" panose="02040503050406030204" pitchFamily="18" charset="0"/>
                          <a:ea typeface="Calibri" panose="020F0502020204030204" pitchFamily="34" charset="0"/>
                          <a:cs typeface="Times New Roman" panose="02020603050405020304" pitchFamily="18" charset="0"/>
                        </a:rPr>
                        <m:t>𝑁𝑚</m:t>
                      </m:r>
                    </m:oMath>
                  </m:oMathPara>
                </a14:m>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22" name="Rectángulo 21">
                <a:extLst>
                  <a:ext uri="{FF2B5EF4-FFF2-40B4-BE49-F238E27FC236}">
                    <a16:creationId xmlns:a16="http://schemas.microsoft.com/office/drawing/2014/main" id="{2D0C619D-4CC7-490C-99AF-2B0D1C85843A}"/>
                  </a:ext>
                </a:extLst>
              </p:cNvPr>
              <p:cNvSpPr>
                <a:spLocks noRot="1" noChangeAspect="1" noMove="1" noResize="1" noEditPoints="1" noAdjustHandles="1" noChangeArrowheads="1" noChangeShapeType="1" noTextEdit="1"/>
              </p:cNvSpPr>
              <p:nvPr/>
            </p:nvSpPr>
            <p:spPr>
              <a:xfrm>
                <a:off x="173085" y="4468603"/>
                <a:ext cx="6096000" cy="1430969"/>
              </a:xfrm>
              <a:prstGeom prst="rect">
                <a:avLst/>
              </a:prstGeom>
              <a:blipFill>
                <a:blip r:embed="rId3"/>
                <a:stretch>
                  <a:fillRect/>
                </a:stretch>
              </a:blipFill>
            </p:spPr>
            <p:txBody>
              <a:bodyPr/>
              <a:lstStyle/>
              <a:p>
                <a:r>
                  <a:rPr lang="en-US">
                    <a:noFill/>
                  </a:rPr>
                  <a:t> </a:t>
                </a:r>
              </a:p>
            </p:txBody>
          </p:sp>
        </mc:Fallback>
      </mc:AlternateContent>
      <p:sp>
        <p:nvSpPr>
          <p:cNvPr id="25" name="Rectángulo 24">
            <a:extLst>
              <a:ext uri="{FF2B5EF4-FFF2-40B4-BE49-F238E27FC236}">
                <a16:creationId xmlns:a16="http://schemas.microsoft.com/office/drawing/2014/main" id="{29D013D4-48C6-42DB-8BBF-9F34EC7E666F}"/>
              </a:ext>
            </a:extLst>
          </p:cNvPr>
          <p:cNvSpPr/>
          <p:nvPr/>
        </p:nvSpPr>
        <p:spPr>
          <a:xfrm>
            <a:off x="2066789" y="1682366"/>
            <a:ext cx="2448363" cy="461665"/>
          </a:xfrm>
          <a:prstGeom prst="rect">
            <a:avLst/>
          </a:prstGeom>
        </p:spPr>
        <p:txBody>
          <a:bodyPr wrap="none">
            <a:spAutoFit/>
          </a:bodyPr>
          <a:lstStyle/>
          <a:p>
            <a:r>
              <a:rPr lang="es-ES" sz="2400" dirty="0"/>
              <a:t>Fuerza tangencial </a:t>
            </a:r>
            <a:endParaRPr lang="en-US" sz="2400" dirty="0"/>
          </a:p>
        </p:txBody>
      </p:sp>
      <p:sp>
        <p:nvSpPr>
          <p:cNvPr id="26" name="Rectángulo 25">
            <a:extLst>
              <a:ext uri="{FF2B5EF4-FFF2-40B4-BE49-F238E27FC236}">
                <a16:creationId xmlns:a16="http://schemas.microsoft.com/office/drawing/2014/main" id="{E076BF64-0B8E-4872-8F91-3FC218E9775B}"/>
              </a:ext>
            </a:extLst>
          </p:cNvPr>
          <p:cNvSpPr/>
          <p:nvPr/>
        </p:nvSpPr>
        <p:spPr>
          <a:xfrm>
            <a:off x="2671522" y="3876915"/>
            <a:ext cx="1006622" cy="461665"/>
          </a:xfrm>
          <a:prstGeom prst="rect">
            <a:avLst/>
          </a:prstGeom>
        </p:spPr>
        <p:txBody>
          <a:bodyPr wrap="none">
            <a:spAutoFit/>
          </a:bodyPr>
          <a:lstStyle/>
          <a:p>
            <a:r>
              <a:rPr lang="es-ES" sz="2400" dirty="0"/>
              <a:t>Torque</a:t>
            </a:r>
            <a:endParaRPr lang="en-US" sz="2400" dirty="0"/>
          </a:p>
        </p:txBody>
      </p:sp>
      <p:sp>
        <p:nvSpPr>
          <p:cNvPr id="27" name="Rectángulo 26">
            <a:extLst>
              <a:ext uri="{FF2B5EF4-FFF2-40B4-BE49-F238E27FC236}">
                <a16:creationId xmlns:a16="http://schemas.microsoft.com/office/drawing/2014/main" id="{DACDA8D7-6256-4A44-8856-2B58E0FEC586}"/>
              </a:ext>
            </a:extLst>
          </p:cNvPr>
          <p:cNvSpPr/>
          <p:nvPr/>
        </p:nvSpPr>
        <p:spPr>
          <a:xfrm>
            <a:off x="5950658" y="1682366"/>
            <a:ext cx="5169813" cy="461665"/>
          </a:xfrm>
          <a:prstGeom prst="rect">
            <a:avLst/>
          </a:prstGeom>
        </p:spPr>
        <p:txBody>
          <a:bodyPr wrap="none">
            <a:spAutoFit/>
          </a:bodyPr>
          <a:lstStyle/>
          <a:p>
            <a:r>
              <a:rPr lang="es-ES" sz="2400" dirty="0"/>
              <a:t>Potencia requerida para mover la carga</a:t>
            </a:r>
            <a:endParaRPr lang="en-US" sz="2400" dirty="0"/>
          </a:p>
        </p:txBody>
      </p:sp>
      <mc:AlternateContent xmlns:mc="http://schemas.openxmlformats.org/markup-compatibility/2006">
        <mc:Choice xmlns:a14="http://schemas.microsoft.com/office/drawing/2010/main" Requires="a14">
          <p:sp>
            <p:nvSpPr>
              <p:cNvPr id="28" name="Rectángulo 27">
                <a:extLst>
                  <a:ext uri="{FF2B5EF4-FFF2-40B4-BE49-F238E27FC236}">
                    <a16:creationId xmlns:a16="http://schemas.microsoft.com/office/drawing/2014/main" id="{42A5D2D0-401F-42D1-B94E-127A70C5B9DF}"/>
                  </a:ext>
                </a:extLst>
              </p:cNvPr>
              <p:cNvSpPr/>
              <p:nvPr/>
            </p:nvSpPr>
            <p:spPr>
              <a:xfrm>
                <a:off x="5523423" y="2224731"/>
                <a:ext cx="6096000" cy="1607428"/>
              </a:xfrm>
              <a:prstGeom prst="rect">
                <a:avLst/>
              </a:prstGeom>
            </p:spPr>
            <p:txBody>
              <a:bodyPr>
                <a:spAutoFit/>
              </a:bodyPr>
              <a:lstStyle/>
              <a:p>
                <a:pPr>
                  <a:lnSpc>
                    <a:spcPct val="115000"/>
                  </a:lnSpc>
                  <a:spcAft>
                    <a:spcPts val="800"/>
                  </a:spcAft>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𝐹</m:t>
                          </m:r>
                        </m:e>
                        <m:sub>
                          <m:r>
                            <a:rPr lang="es-ES" i="1">
                              <a:latin typeface="Cambria Math" panose="02040503050406030204" pitchFamily="18" charset="0"/>
                              <a:ea typeface="Times New Roman" panose="02020603050405020304" pitchFamily="18" charset="0"/>
                              <a:cs typeface="Times New Roman" panose="02020603050405020304" pitchFamily="18" charset="0"/>
                            </a:rPr>
                            <m:t>1</m:t>
                          </m:r>
                        </m:sub>
                      </m:sSub>
                      <m:r>
                        <a:rPr lang="es-ES"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𝑚</m:t>
                          </m:r>
                        </m:e>
                        <m:sub>
                          <m:r>
                            <a:rPr lang="es-ES" i="1">
                              <a:latin typeface="Cambria Math" panose="02040503050406030204" pitchFamily="18" charset="0"/>
                              <a:ea typeface="Times New Roman" panose="02020603050405020304" pitchFamily="18" charset="0"/>
                              <a:cs typeface="Times New Roman" panose="02020603050405020304" pitchFamily="18" charset="0"/>
                            </a:rPr>
                            <m:t>𝑇𝑝𝑢𝑛𝑧𝑜𝑛𝑎𝑑𝑜</m:t>
                          </m:r>
                        </m:sub>
                      </m:sSub>
                      <m:r>
                        <a:rPr lang="es-ES" i="1">
                          <a:latin typeface="Cambria Math" panose="02040503050406030204" pitchFamily="18" charset="0"/>
                          <a:ea typeface="Calibri" panose="020F0502020204030204" pitchFamily="34" charset="0"/>
                          <a:cs typeface="Times New Roman" panose="02020603050405020304" pitchFamily="18" charset="0"/>
                        </a:rPr>
                        <m:t>×</m:t>
                      </m:r>
                      <m:r>
                        <a:rPr lang="es-ES" i="1">
                          <a:latin typeface="Cambria Math" panose="02040503050406030204" pitchFamily="18" charset="0"/>
                          <a:ea typeface="Times New Roman" panose="02020603050405020304" pitchFamily="18" charset="0"/>
                          <a:cs typeface="Times New Roman" panose="02020603050405020304" pitchFamily="18" charset="0"/>
                        </a:rPr>
                        <m:t>𝑔</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𝐹</m:t>
                          </m:r>
                        </m:e>
                        <m:sub>
                          <m:r>
                            <a:rPr lang="es-ES" i="1">
                              <a:latin typeface="Cambria Math" panose="02040503050406030204" pitchFamily="18" charset="0"/>
                              <a:ea typeface="Times New Roman" panose="02020603050405020304" pitchFamily="18" charset="0"/>
                              <a:cs typeface="Times New Roman" panose="02020603050405020304" pitchFamily="18" charset="0"/>
                            </a:rPr>
                            <m:t>1</m:t>
                          </m:r>
                        </m:sub>
                      </m:sSub>
                      <m:r>
                        <a:rPr lang="es-ES" i="1">
                          <a:latin typeface="Cambria Math" panose="02040503050406030204" pitchFamily="18" charset="0"/>
                          <a:ea typeface="Times New Roman" panose="02020603050405020304" pitchFamily="18" charset="0"/>
                          <a:cs typeface="Times New Roman" panose="02020603050405020304" pitchFamily="18" charset="0"/>
                        </a:rPr>
                        <m:t>=20 </m:t>
                      </m:r>
                      <m:r>
                        <a:rPr lang="es-ES" i="1">
                          <a:latin typeface="Cambria Math" panose="02040503050406030204" pitchFamily="18" charset="0"/>
                          <a:ea typeface="Times New Roman" panose="02020603050405020304" pitchFamily="18" charset="0"/>
                          <a:cs typeface="Times New Roman" panose="02020603050405020304" pitchFamily="18" charset="0"/>
                        </a:rPr>
                        <m:t>𝑘𝑔</m:t>
                      </m:r>
                      <m:r>
                        <a:rPr lang="es-ES" i="1">
                          <a:latin typeface="Cambria Math" panose="02040503050406030204" pitchFamily="18" charset="0"/>
                          <a:ea typeface="Calibri" panose="020F0502020204030204" pitchFamily="34" charset="0"/>
                          <a:cs typeface="Times New Roman" panose="02020603050405020304" pitchFamily="18" charset="0"/>
                        </a:rPr>
                        <m:t>×</m:t>
                      </m:r>
                      <m:r>
                        <a:rPr lang="es-ES" i="1">
                          <a:latin typeface="Cambria Math" panose="02040503050406030204" pitchFamily="18" charset="0"/>
                          <a:ea typeface="Times New Roman" panose="02020603050405020304" pitchFamily="18" charset="0"/>
                          <a:cs typeface="Times New Roman" panose="02020603050405020304" pitchFamily="18" charset="0"/>
                        </a:rPr>
                        <m:t>9</m:t>
                      </m:r>
                      <m:r>
                        <a:rPr lang="es-ES" b="0" i="1" smtClean="0">
                          <a:latin typeface="Cambria Math" panose="02040503050406030204" pitchFamily="18" charset="0"/>
                          <a:ea typeface="Times New Roman" panose="02020603050405020304" pitchFamily="18" charset="0"/>
                          <a:cs typeface="Times New Roman" panose="02020603050405020304" pitchFamily="18" charset="0"/>
                        </a:rPr>
                        <m:t>,</m:t>
                      </m:r>
                      <m:r>
                        <a:rPr lang="es-ES" i="1">
                          <a:latin typeface="Cambria Math" panose="02040503050406030204" pitchFamily="18" charset="0"/>
                          <a:ea typeface="Times New Roman" panose="02020603050405020304" pitchFamily="18" charset="0"/>
                          <a:cs typeface="Times New Roman" panose="02020603050405020304" pitchFamily="18" charset="0"/>
                        </a:rPr>
                        <m:t>81 </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s-ES" i="1">
                              <a:latin typeface="Cambria Math" panose="02040503050406030204" pitchFamily="18" charset="0"/>
                              <a:ea typeface="Times New Roman" panose="02020603050405020304" pitchFamily="18" charset="0"/>
                              <a:cs typeface="Times New Roman" panose="02020603050405020304" pitchFamily="18" charset="0"/>
                            </a:rPr>
                            <m:t>𝑚</m:t>
                          </m:r>
                        </m:num>
                        <m:den>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latin typeface="Cambria Math" panose="02040503050406030204" pitchFamily="18" charset="0"/>
                                  <a:ea typeface="Times New Roman" panose="02020603050405020304" pitchFamily="18" charset="0"/>
                                  <a:cs typeface="Times New Roman" panose="02020603050405020304" pitchFamily="18" charset="0"/>
                                </a:rPr>
                                <m:t>𝑠</m:t>
                              </m:r>
                            </m:e>
                            <m:sup>
                              <m:r>
                                <a:rPr lang="es-ES" i="1">
                                  <a:latin typeface="Cambria Math" panose="02040503050406030204" pitchFamily="18" charset="0"/>
                                  <a:ea typeface="Times New Roman" panose="02020603050405020304" pitchFamily="18" charset="0"/>
                                  <a:cs typeface="Times New Roman" panose="02020603050405020304" pitchFamily="18" charset="0"/>
                                </a:rPr>
                                <m:t>2</m:t>
                              </m:r>
                            </m:sup>
                          </m:sSup>
                        </m:den>
                      </m:f>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𝐹</m:t>
                          </m:r>
                        </m:e>
                        <m:sub>
                          <m:r>
                            <a:rPr lang="es-ES" i="1">
                              <a:latin typeface="Cambria Math" panose="02040503050406030204" pitchFamily="18" charset="0"/>
                              <a:ea typeface="Times New Roman" panose="02020603050405020304" pitchFamily="18" charset="0"/>
                              <a:cs typeface="Times New Roman" panose="02020603050405020304" pitchFamily="18" charset="0"/>
                            </a:rPr>
                            <m:t>1</m:t>
                          </m:r>
                        </m:sub>
                      </m:sSub>
                      <m:r>
                        <a:rPr lang="es-ES" i="1">
                          <a:latin typeface="Cambria Math" panose="02040503050406030204" pitchFamily="18" charset="0"/>
                          <a:ea typeface="Times New Roman" panose="02020603050405020304" pitchFamily="18" charset="0"/>
                          <a:cs typeface="Times New Roman" panose="02020603050405020304" pitchFamily="18" charset="0"/>
                        </a:rPr>
                        <m:t>=196 </m:t>
                      </m:r>
                      <m:r>
                        <a:rPr lang="es-ES" i="1">
                          <a:latin typeface="Cambria Math" panose="02040503050406030204" pitchFamily="18" charset="0"/>
                          <a:ea typeface="Times New Roman" panose="02020603050405020304" pitchFamily="18" charset="0"/>
                          <a:cs typeface="Times New Roman" panose="02020603050405020304" pitchFamily="18" charset="0"/>
                        </a:rPr>
                        <m:t>𝑁</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28" name="Rectángulo 27">
                <a:extLst>
                  <a:ext uri="{FF2B5EF4-FFF2-40B4-BE49-F238E27FC236}">
                    <a16:creationId xmlns:a16="http://schemas.microsoft.com/office/drawing/2014/main" id="{42A5D2D0-401F-42D1-B94E-127A70C5B9DF}"/>
                  </a:ext>
                </a:extLst>
              </p:cNvPr>
              <p:cNvSpPr>
                <a:spLocks noRot="1" noChangeAspect="1" noMove="1" noResize="1" noEditPoints="1" noAdjustHandles="1" noChangeArrowheads="1" noChangeShapeType="1" noTextEdit="1"/>
              </p:cNvSpPr>
              <p:nvPr/>
            </p:nvSpPr>
            <p:spPr>
              <a:xfrm>
                <a:off x="5523423" y="2224731"/>
                <a:ext cx="6096000" cy="160742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Rectángulo 28">
                <a:extLst>
                  <a:ext uri="{FF2B5EF4-FFF2-40B4-BE49-F238E27FC236}">
                    <a16:creationId xmlns:a16="http://schemas.microsoft.com/office/drawing/2014/main" id="{02979CBD-A06A-4E94-9DCB-9C451A52711D}"/>
                  </a:ext>
                </a:extLst>
              </p:cNvPr>
              <p:cNvSpPr/>
              <p:nvPr/>
            </p:nvSpPr>
            <p:spPr>
              <a:xfrm>
                <a:off x="7105490" y="4382122"/>
                <a:ext cx="2702859" cy="1413849"/>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s-ES" i="1"/>
                        <m:t>𝑃</m:t>
                      </m:r>
                      <m:r>
                        <a:rPr lang="es-ES" i="1"/>
                        <m:t>=</m:t>
                      </m:r>
                      <m:f>
                        <m:fPr>
                          <m:ctrlPr>
                            <a:rPr lang="en-US" i="1"/>
                          </m:ctrlPr>
                        </m:fPr>
                        <m:num>
                          <m:r>
                            <a:rPr lang="es-ES" i="1"/>
                            <m:t>𝑊</m:t>
                          </m:r>
                          <m:r>
                            <a:rPr lang="es-ES" i="1"/>
                            <m:t> ×</m:t>
                          </m:r>
                          <m:r>
                            <a:rPr lang="es-ES" i="1"/>
                            <m:t>𝑣</m:t>
                          </m:r>
                        </m:num>
                        <m:den>
                          <m:r>
                            <a:rPr lang="es-ES" i="1"/>
                            <m:t>1000 </m:t>
                          </m:r>
                        </m:den>
                      </m:f>
                    </m:oMath>
                  </m:oMathPara>
                </a14:m>
                <a:endParaRPr lang="en-US" dirty="0"/>
              </a:p>
              <a:p>
                <a14:m>
                  <m:oMathPara xmlns:m="http://schemas.openxmlformats.org/officeDocument/2006/math">
                    <m:oMathParaPr>
                      <m:jc m:val="centerGroup"/>
                    </m:oMathParaPr>
                    <m:oMath xmlns:m="http://schemas.openxmlformats.org/officeDocument/2006/math">
                      <m:r>
                        <a:rPr lang="es-ES" i="1"/>
                        <m:t>𝑃</m:t>
                      </m:r>
                      <m:r>
                        <a:rPr lang="es-ES" i="1"/>
                        <m:t>=</m:t>
                      </m:r>
                      <m:f>
                        <m:fPr>
                          <m:ctrlPr>
                            <a:rPr lang="en-US" i="1"/>
                          </m:ctrlPr>
                        </m:fPr>
                        <m:num>
                          <m:r>
                            <a:rPr lang="es-ES" i="1"/>
                            <m:t>196×0,451</m:t>
                          </m:r>
                        </m:num>
                        <m:den>
                          <m:r>
                            <a:rPr lang="es-ES" i="1"/>
                            <m:t>1000 </m:t>
                          </m:r>
                        </m:den>
                      </m:f>
                    </m:oMath>
                  </m:oMathPara>
                </a14:m>
                <a:endParaRPr lang="en-US" dirty="0"/>
              </a:p>
              <a:p>
                <a14:m>
                  <m:oMathPara xmlns:m="http://schemas.openxmlformats.org/officeDocument/2006/math">
                    <m:oMathParaPr>
                      <m:jc m:val="centerGroup"/>
                    </m:oMathParaPr>
                    <m:oMath xmlns:m="http://schemas.openxmlformats.org/officeDocument/2006/math">
                      <m:r>
                        <a:rPr lang="es-ES" i="1"/>
                        <m:t>𝑃</m:t>
                      </m:r>
                      <m:r>
                        <a:rPr lang="es-ES" i="1"/>
                        <m:t>=0,09 </m:t>
                      </m:r>
                      <m:r>
                        <a:rPr lang="es-ES" i="1"/>
                        <m:t>𝐻𝑝</m:t>
                      </m:r>
                      <m:r>
                        <a:rPr lang="es-ES" i="1"/>
                        <m:t>=67 </m:t>
                      </m:r>
                      <m:r>
                        <a:rPr lang="es-ES" i="1"/>
                        <m:t>𝑤𝑎𝑡𝑡</m:t>
                      </m:r>
                    </m:oMath>
                  </m:oMathPara>
                </a14:m>
                <a:endParaRPr lang="en-US" dirty="0"/>
              </a:p>
            </p:txBody>
          </p:sp>
        </mc:Choice>
        <mc:Fallback>
          <p:sp>
            <p:nvSpPr>
              <p:cNvPr id="29" name="Rectángulo 28">
                <a:extLst>
                  <a:ext uri="{FF2B5EF4-FFF2-40B4-BE49-F238E27FC236}">
                    <a16:creationId xmlns:a16="http://schemas.microsoft.com/office/drawing/2014/main" id="{02979CBD-A06A-4E94-9DCB-9C451A52711D}"/>
                  </a:ext>
                </a:extLst>
              </p:cNvPr>
              <p:cNvSpPr>
                <a:spLocks noRot="1" noChangeAspect="1" noMove="1" noResize="1" noEditPoints="1" noAdjustHandles="1" noChangeArrowheads="1" noChangeShapeType="1" noTextEdit="1"/>
              </p:cNvSpPr>
              <p:nvPr/>
            </p:nvSpPr>
            <p:spPr>
              <a:xfrm>
                <a:off x="7105490" y="4382122"/>
                <a:ext cx="2702859" cy="1413849"/>
              </a:xfrm>
              <a:prstGeom prst="rect">
                <a:avLst/>
              </a:prstGeom>
              <a:blipFill>
                <a:blip r:embed="rId5"/>
                <a:stretch>
                  <a:fillRect b="-2586"/>
                </a:stretch>
              </a:blipFill>
            </p:spPr>
            <p:txBody>
              <a:bodyPr/>
              <a:lstStyle/>
              <a:p>
                <a:r>
                  <a:rPr lang="en-US">
                    <a:noFill/>
                  </a:rPr>
                  <a:t> </a:t>
                </a:r>
              </a:p>
            </p:txBody>
          </p:sp>
        </mc:Fallback>
      </mc:AlternateContent>
    </p:spTree>
    <p:extLst>
      <p:ext uri="{BB962C8B-B14F-4D97-AF65-F5344CB8AC3E}">
        <p14:creationId xmlns:p14="http://schemas.microsoft.com/office/powerpoint/2010/main" val="3433991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ángulo 4">
                <a:extLst>
                  <a:ext uri="{FF2B5EF4-FFF2-40B4-BE49-F238E27FC236}">
                    <a16:creationId xmlns:a16="http://schemas.microsoft.com/office/drawing/2014/main" id="{4EE0611D-EFBA-4362-84C1-3DEA230599CF}"/>
                  </a:ext>
                </a:extLst>
              </p:cNvPr>
              <p:cNvSpPr/>
              <p:nvPr/>
            </p:nvSpPr>
            <p:spPr>
              <a:xfrm>
                <a:off x="5125257" y="2861970"/>
                <a:ext cx="6096000" cy="2754665"/>
              </a:xfrm>
              <a:prstGeom prst="rect">
                <a:avLst/>
              </a:prstGeom>
            </p:spPr>
            <p:txBody>
              <a:bodyPr>
                <a:spAutoFit/>
              </a:bodyPr>
              <a:lstStyle/>
              <a:p>
                <a:pPr>
                  <a:lnSpc>
                    <a:spcPct val="115000"/>
                  </a:lnSpc>
                  <a:spcAft>
                    <a:spcPts val="800"/>
                  </a:spcAft>
                  <a:tabLst>
                    <a:tab pos="3829050" algn="l"/>
                  </a:tabLst>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𝜏</m:t>
                          </m:r>
                        </m:e>
                        <m:sub>
                          <m:r>
                            <a:rPr lang="es-ES" i="1">
                              <a:latin typeface="Cambria Math" panose="02040503050406030204" pitchFamily="18" charset="0"/>
                              <a:ea typeface="Times New Roman" panose="02020603050405020304" pitchFamily="18" charset="0"/>
                              <a:cs typeface="Times New Roman" panose="02020603050405020304" pitchFamily="18" charset="0"/>
                            </a:rPr>
                            <m:t>𝑚𝑎𝑥</m:t>
                          </m:r>
                        </m:sub>
                      </m:sSub>
                      <m:r>
                        <a:rPr lang="es-ES"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𝑆</m:t>
                              </m:r>
                            </m:e>
                            <m:sub>
                              <m:r>
                                <a:rPr lang="es-ES" i="1">
                                  <a:latin typeface="Cambria Math" panose="02040503050406030204" pitchFamily="18" charset="0"/>
                                  <a:ea typeface="Times New Roman" panose="02020603050405020304" pitchFamily="18" charset="0"/>
                                  <a:cs typeface="Times New Roman" panose="02020603050405020304" pitchFamily="18" charset="0"/>
                                </a:rPr>
                                <m:t>𝑦</m:t>
                              </m:r>
                            </m:sub>
                          </m:sSub>
                        </m:num>
                        <m:den>
                          <m:r>
                            <a:rPr lang="es-ES" i="1">
                              <a:latin typeface="Cambria Math" panose="02040503050406030204" pitchFamily="18" charset="0"/>
                              <a:ea typeface="Times New Roman" panose="02020603050405020304" pitchFamily="18" charset="0"/>
                              <a:cs typeface="Times New Roman" panose="02020603050405020304" pitchFamily="18" charset="0"/>
                            </a:rPr>
                            <m:t>𝑁</m:t>
                          </m:r>
                        </m:den>
                      </m:f>
                      <m:r>
                        <a:rPr lang="es-ES" i="1">
                          <a:latin typeface="Cambria Math" panose="02040503050406030204" pitchFamily="18" charset="0"/>
                          <a:ea typeface="Times New Roman" panose="02020603050405020304" pitchFamily="18" charset="0"/>
                          <a:cs typeface="Times New Roman" panose="02020603050405020304" pitchFamily="18" charset="0"/>
                        </a:rPr>
                        <m:t>×0.5</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tabLst>
                    <a:tab pos="3829050" algn="l"/>
                  </a:tabLst>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s-ES" i="1">
                              <a:latin typeface="Cambria Math" panose="02040503050406030204" pitchFamily="18" charset="0"/>
                              <a:ea typeface="Times New Roman" panose="02020603050405020304" pitchFamily="18" charset="0"/>
                              <a:cs typeface="Times New Roman" panose="02020603050405020304" pitchFamily="18" charset="0"/>
                            </a:rPr>
                            <m:t>16</m:t>
                          </m:r>
                        </m:num>
                        <m:den>
                          <m:r>
                            <a:rPr lang="es-ES" i="1">
                              <a:latin typeface="Cambria Math" panose="02040503050406030204" pitchFamily="18" charset="0"/>
                              <a:ea typeface="Times New Roman" panose="02020603050405020304" pitchFamily="18" charset="0"/>
                              <a:cs typeface="Times New Roman" panose="02020603050405020304" pitchFamily="18" charset="0"/>
                            </a:rPr>
                            <m:t>𝜋</m:t>
                          </m:r>
                          <m:r>
                            <a:rPr lang="es-ES"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latin typeface="Cambria Math" panose="02040503050406030204" pitchFamily="18" charset="0"/>
                                  <a:ea typeface="Times New Roman" panose="02020603050405020304" pitchFamily="18" charset="0"/>
                                  <a:cs typeface="Times New Roman" panose="02020603050405020304" pitchFamily="18" charset="0"/>
                                </a:rPr>
                                <m:t>𝑑</m:t>
                              </m:r>
                            </m:e>
                            <m:sup>
                              <m:r>
                                <a:rPr lang="es-ES" i="1">
                                  <a:latin typeface="Cambria Math" panose="02040503050406030204" pitchFamily="18" charset="0"/>
                                  <a:ea typeface="Times New Roman" panose="02020603050405020304" pitchFamily="18" charset="0"/>
                                  <a:cs typeface="Times New Roman" panose="02020603050405020304" pitchFamily="18" charset="0"/>
                                </a:rPr>
                                <m:t>3</m:t>
                              </m:r>
                            </m:sup>
                          </m:sSup>
                        </m:den>
                      </m:f>
                      <m:r>
                        <a:rPr lang="es-ES"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i="1">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𝑀</m:t>
                                  </m:r>
                                </m:e>
                                <m:sub>
                                  <m:r>
                                    <a:rPr lang="es-ES" i="1">
                                      <a:latin typeface="Cambria Math" panose="02040503050406030204" pitchFamily="18" charset="0"/>
                                      <a:ea typeface="Times New Roman" panose="02020603050405020304" pitchFamily="18" charset="0"/>
                                      <a:cs typeface="Times New Roman" panose="02020603050405020304" pitchFamily="18" charset="0"/>
                                    </a:rPr>
                                    <m:t>𝑝</m:t>
                                  </m:r>
                                </m:sub>
                              </m:sSub>
                            </m:e>
                            <m:sup>
                              <m:r>
                                <a:rPr lang="es-ES" i="1">
                                  <a:latin typeface="Cambria Math" panose="02040503050406030204" pitchFamily="18" charset="0"/>
                                  <a:ea typeface="Times New Roman" panose="02020603050405020304" pitchFamily="18" charset="0"/>
                                  <a:cs typeface="Times New Roman" panose="02020603050405020304" pitchFamily="18" charset="0"/>
                                </a:rPr>
                                <m:t>2</m:t>
                              </m:r>
                            </m:sup>
                          </m:sSup>
                          <m:r>
                            <a:rPr lang="es-ES" i="1">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s-ES" i="1">
                                      <a:latin typeface="Cambria Math" panose="02040503050406030204" pitchFamily="18" charset="0"/>
                                      <a:ea typeface="Calibri" panose="020F0502020204030204" pitchFamily="34" charset="0"/>
                                      <a:cs typeface="Times New Roman" panose="02020603050405020304" pitchFamily="18" charset="0"/>
                                    </a:rPr>
                                    <m:t>𝜏</m:t>
                                  </m:r>
                                </m:e>
                                <m:sub>
                                  <m:r>
                                    <a:rPr lang="es-ES" i="1">
                                      <a:latin typeface="Cambria Math" panose="02040503050406030204" pitchFamily="18" charset="0"/>
                                      <a:ea typeface="Calibri" panose="020F0502020204030204" pitchFamily="34" charset="0"/>
                                      <a:cs typeface="Times New Roman" panose="02020603050405020304" pitchFamily="18" charset="0"/>
                                    </a:rPr>
                                    <m:t>𝑇𝑝𝑢𝑛𝑧𝑜𝑛𝑎𝑑𝑜</m:t>
                                  </m:r>
                                </m:sub>
                              </m:sSub>
                            </m:e>
                            <m:sup>
                              <m:r>
                                <a:rPr lang="es-ES" i="1">
                                  <a:latin typeface="Cambria Math" panose="02040503050406030204" pitchFamily="18" charset="0"/>
                                  <a:ea typeface="Times New Roman" panose="02020603050405020304" pitchFamily="18" charset="0"/>
                                  <a:cs typeface="Times New Roman" panose="02020603050405020304" pitchFamily="18" charset="0"/>
                                </a:rPr>
                                <m:t>2</m:t>
                              </m:r>
                            </m:sup>
                          </m:sSup>
                          <m:r>
                            <a:rPr lang="es-ES" i="1">
                              <a:latin typeface="Cambria Math" panose="02040503050406030204" pitchFamily="18" charset="0"/>
                              <a:ea typeface="Times New Roman" panose="02020603050405020304" pitchFamily="18" charset="0"/>
                              <a:cs typeface="Times New Roman" panose="02020603050405020304" pitchFamily="18" charset="0"/>
                            </a:rPr>
                            <m:t> </m:t>
                          </m:r>
                        </m:e>
                      </m:rad>
                      <m:r>
                        <a:rPr lang="es-ES"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𝑆</m:t>
                              </m:r>
                            </m:e>
                            <m:sub>
                              <m:r>
                                <a:rPr lang="es-ES" i="1">
                                  <a:latin typeface="Cambria Math" panose="02040503050406030204" pitchFamily="18" charset="0"/>
                                  <a:ea typeface="Times New Roman" panose="02020603050405020304" pitchFamily="18" charset="0"/>
                                  <a:cs typeface="Times New Roman" panose="02020603050405020304" pitchFamily="18" charset="0"/>
                                </a:rPr>
                                <m:t>𝑦</m:t>
                              </m:r>
                            </m:sub>
                          </m:sSub>
                        </m:num>
                        <m:den>
                          <m:r>
                            <a:rPr lang="es-ES" i="1">
                              <a:latin typeface="Cambria Math" panose="02040503050406030204" pitchFamily="18" charset="0"/>
                              <a:ea typeface="Times New Roman" panose="02020603050405020304" pitchFamily="18" charset="0"/>
                              <a:cs typeface="Times New Roman" panose="02020603050405020304" pitchFamily="18" charset="0"/>
                            </a:rPr>
                            <m:t>𝑁</m:t>
                          </m:r>
                        </m:den>
                      </m:f>
                      <m:r>
                        <a:rPr lang="es-ES" i="1">
                          <a:latin typeface="Cambria Math" panose="02040503050406030204" pitchFamily="18" charset="0"/>
                          <a:ea typeface="Times New Roman" panose="02020603050405020304" pitchFamily="18" charset="0"/>
                          <a:cs typeface="Times New Roman" panose="02020603050405020304" pitchFamily="18" charset="0"/>
                        </a:rPr>
                        <m:t>×0.5 </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tabLst>
                    <a:tab pos="3829050" algn="l"/>
                  </a:tabLst>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s-ES" i="1">
                              <a:latin typeface="Cambria Math" panose="02040503050406030204" pitchFamily="18" charset="0"/>
                              <a:ea typeface="Times New Roman" panose="02020603050405020304" pitchFamily="18" charset="0"/>
                              <a:cs typeface="Times New Roman" panose="02020603050405020304" pitchFamily="18" charset="0"/>
                            </a:rPr>
                            <m:t>16</m:t>
                          </m:r>
                        </m:num>
                        <m:den>
                          <m:r>
                            <a:rPr lang="es-ES" i="1">
                              <a:latin typeface="Cambria Math" panose="02040503050406030204" pitchFamily="18" charset="0"/>
                              <a:ea typeface="Times New Roman" panose="02020603050405020304" pitchFamily="18" charset="0"/>
                              <a:cs typeface="Times New Roman" panose="02020603050405020304" pitchFamily="18" charset="0"/>
                            </a:rPr>
                            <m:t>𝜋</m:t>
                          </m:r>
                          <m:r>
                            <a:rPr lang="es-ES"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latin typeface="Cambria Math" panose="02040503050406030204" pitchFamily="18" charset="0"/>
                                  <a:ea typeface="Times New Roman" panose="02020603050405020304" pitchFamily="18" charset="0"/>
                                  <a:cs typeface="Times New Roman" panose="02020603050405020304" pitchFamily="18" charset="0"/>
                                </a:rPr>
                                <m:t>𝑑</m:t>
                              </m:r>
                            </m:e>
                            <m:sup>
                              <m:r>
                                <a:rPr lang="es-ES" i="1">
                                  <a:latin typeface="Cambria Math" panose="02040503050406030204" pitchFamily="18" charset="0"/>
                                  <a:ea typeface="Times New Roman" panose="02020603050405020304" pitchFamily="18" charset="0"/>
                                  <a:cs typeface="Times New Roman" panose="02020603050405020304" pitchFamily="18" charset="0"/>
                                </a:rPr>
                                <m:t>3</m:t>
                              </m:r>
                            </m:sup>
                          </m:sSup>
                        </m:den>
                      </m:f>
                      <m:r>
                        <a:rPr lang="es-ES"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i="1">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s-ES" b="0" i="1" smtClean="0">
                                  <a:latin typeface="Cambria Math" panose="02040503050406030204" pitchFamily="18" charset="0"/>
                                  <a:ea typeface="Times New Roman" panose="02020603050405020304" pitchFamily="18" charset="0"/>
                                  <a:cs typeface="Times New Roman" panose="02020603050405020304" pitchFamily="18" charset="0"/>
                                </a:rPr>
                                <m:t>18</m:t>
                              </m:r>
                            </m:e>
                            <m:sup>
                              <m:r>
                                <a:rPr lang="es-ES" i="1">
                                  <a:latin typeface="Cambria Math" panose="02040503050406030204" pitchFamily="18" charset="0"/>
                                  <a:ea typeface="Times New Roman" panose="02020603050405020304" pitchFamily="18" charset="0"/>
                                  <a:cs typeface="Times New Roman" panose="02020603050405020304" pitchFamily="18" charset="0"/>
                                </a:rPr>
                                <m:t>2</m:t>
                              </m:r>
                            </m:sup>
                          </m:sSup>
                          <m:r>
                            <a:rPr lang="es-ES" i="1">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s-ES" b="0" i="1" smtClean="0">
                                  <a:latin typeface="Cambria Math" panose="02040503050406030204" pitchFamily="18" charset="0"/>
                                  <a:ea typeface="Times New Roman" panose="02020603050405020304" pitchFamily="18" charset="0"/>
                                  <a:cs typeface="Times New Roman" panose="02020603050405020304" pitchFamily="18" charset="0"/>
                                </a:rPr>
                                <m:t>1,06</m:t>
                              </m:r>
                            </m:e>
                            <m:sup>
                              <m:r>
                                <a:rPr lang="es-ES" i="1">
                                  <a:latin typeface="Cambria Math" panose="02040503050406030204" pitchFamily="18" charset="0"/>
                                  <a:ea typeface="Times New Roman" panose="02020603050405020304" pitchFamily="18" charset="0"/>
                                  <a:cs typeface="Times New Roman" panose="02020603050405020304" pitchFamily="18" charset="0"/>
                                </a:rPr>
                                <m:t>2</m:t>
                              </m:r>
                            </m:sup>
                          </m:sSup>
                          <m:r>
                            <a:rPr lang="es-ES" i="1">
                              <a:latin typeface="Cambria Math" panose="02040503050406030204" pitchFamily="18" charset="0"/>
                              <a:ea typeface="Times New Roman" panose="02020603050405020304" pitchFamily="18" charset="0"/>
                              <a:cs typeface="Times New Roman" panose="02020603050405020304" pitchFamily="18" charset="0"/>
                            </a:rPr>
                            <m:t> </m:t>
                          </m:r>
                        </m:e>
                      </m:rad>
                      <m:r>
                        <a:rPr lang="es-ES"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s-ES" i="1">
                              <a:latin typeface="Cambria Math" panose="02040503050406030204" pitchFamily="18" charset="0"/>
                              <a:ea typeface="Times New Roman" panose="02020603050405020304" pitchFamily="18" charset="0"/>
                              <a:cs typeface="Times New Roman" panose="02020603050405020304" pitchFamily="18" charset="0"/>
                            </a:rPr>
                            <m:t>185×</m:t>
                          </m:r>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latin typeface="Cambria Math" panose="02040503050406030204" pitchFamily="18" charset="0"/>
                                  <a:ea typeface="Times New Roman" panose="02020603050405020304" pitchFamily="18" charset="0"/>
                                  <a:cs typeface="Times New Roman" panose="02020603050405020304" pitchFamily="18" charset="0"/>
                                </a:rPr>
                                <m:t>10</m:t>
                              </m:r>
                            </m:e>
                            <m:sup>
                              <m:r>
                                <a:rPr lang="es-ES" i="1">
                                  <a:latin typeface="Cambria Math" panose="02040503050406030204" pitchFamily="18" charset="0"/>
                                  <a:ea typeface="Times New Roman" panose="02020603050405020304" pitchFamily="18" charset="0"/>
                                  <a:cs typeface="Times New Roman" panose="02020603050405020304" pitchFamily="18" charset="0"/>
                                </a:rPr>
                                <m:t>6</m:t>
                              </m:r>
                            </m:sup>
                          </m:sSup>
                        </m:num>
                        <m:den>
                          <m:r>
                            <a:rPr lang="es-ES" i="1">
                              <a:latin typeface="Cambria Math" panose="02040503050406030204" pitchFamily="18" charset="0"/>
                              <a:ea typeface="Times New Roman" panose="02020603050405020304" pitchFamily="18" charset="0"/>
                              <a:cs typeface="Times New Roman" panose="02020603050405020304" pitchFamily="18" charset="0"/>
                            </a:rPr>
                            <m:t>2</m:t>
                          </m:r>
                        </m:den>
                      </m:f>
                      <m:r>
                        <a:rPr lang="es-ES" i="1">
                          <a:latin typeface="Cambria Math" panose="02040503050406030204" pitchFamily="18" charset="0"/>
                          <a:ea typeface="Times New Roman" panose="02020603050405020304" pitchFamily="18" charset="0"/>
                          <a:cs typeface="Times New Roman" panose="02020603050405020304" pitchFamily="18" charset="0"/>
                        </a:rPr>
                        <m:t>×0.5 </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tabLst>
                    <a:tab pos="3829050" algn="l"/>
                  </a:tabLst>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ea typeface="Times New Roman" panose="02020603050405020304" pitchFamily="18" charset="0"/>
                          <a:cs typeface="Times New Roman" panose="02020603050405020304" pitchFamily="18" charset="0"/>
                        </a:rPr>
                        <m:t>𝑑</m:t>
                      </m:r>
                      <m:r>
                        <a:rPr lang="es-ES" i="1" smtClean="0">
                          <a:latin typeface="Cambria Math" panose="02040503050406030204" pitchFamily="18" charset="0"/>
                          <a:ea typeface="Times New Roman" panose="02020603050405020304" pitchFamily="18" charset="0"/>
                          <a:cs typeface="Times New Roman" panose="02020603050405020304" pitchFamily="18" charset="0"/>
                        </a:rPr>
                        <m:t>=12,5 </m:t>
                      </m:r>
                      <m:r>
                        <a:rPr lang="es-ES" i="1">
                          <a:latin typeface="Cambria Math" panose="02040503050406030204" pitchFamily="18" charset="0"/>
                          <a:ea typeface="Times New Roman" panose="02020603050405020304" pitchFamily="18" charset="0"/>
                          <a:cs typeface="Times New Roman" panose="02020603050405020304" pitchFamily="18" charset="0"/>
                        </a:rPr>
                        <m:t>𝑚𝑚</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5" name="Rectángulo 4">
                <a:extLst>
                  <a:ext uri="{FF2B5EF4-FFF2-40B4-BE49-F238E27FC236}">
                    <a16:creationId xmlns:a16="http://schemas.microsoft.com/office/drawing/2014/main" id="{4EE0611D-EFBA-4362-84C1-3DEA230599CF}"/>
                  </a:ext>
                </a:extLst>
              </p:cNvPr>
              <p:cNvSpPr>
                <a:spLocks noRot="1" noChangeAspect="1" noMove="1" noResize="1" noEditPoints="1" noAdjustHandles="1" noChangeArrowheads="1" noChangeShapeType="1" noTextEdit="1"/>
              </p:cNvSpPr>
              <p:nvPr/>
            </p:nvSpPr>
            <p:spPr>
              <a:xfrm>
                <a:off x="5125257" y="2861970"/>
                <a:ext cx="6096000" cy="275466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ángulo 5">
                <a:extLst>
                  <a:ext uri="{FF2B5EF4-FFF2-40B4-BE49-F238E27FC236}">
                    <a16:creationId xmlns:a16="http://schemas.microsoft.com/office/drawing/2014/main" id="{FB0D4D04-042A-45B6-A1C3-0B3494A03850}"/>
                  </a:ext>
                </a:extLst>
              </p:cNvPr>
              <p:cNvSpPr/>
              <p:nvPr/>
            </p:nvSpPr>
            <p:spPr>
              <a:xfrm>
                <a:off x="7307583" y="922269"/>
                <a:ext cx="1562094" cy="39074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smtClean="0">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𝑝</m:t>
                          </m:r>
                          <m:r>
                            <a:rPr lang="en-US" i="0">
                              <a:latin typeface="Cambria Math" panose="02040503050406030204" pitchFamily="18" charset="0"/>
                            </a:rPr>
                            <m:t> </m:t>
                          </m:r>
                        </m:sub>
                      </m:sSub>
                      <m:r>
                        <a:rPr lang="en-US" i="0">
                          <a:latin typeface="Cambria Math" panose="02040503050406030204" pitchFamily="18" charset="0"/>
                        </a:rPr>
                        <m:t>=</m:t>
                      </m:r>
                      <m:r>
                        <a:rPr lang="es-ES" b="0" i="0" smtClean="0">
                          <a:latin typeface="Cambria Math" panose="02040503050406030204" pitchFamily="18" charset="0"/>
                        </a:rPr>
                        <m:t>18</m:t>
                      </m:r>
                      <m:r>
                        <a:rPr lang="en-US" i="0">
                          <a:latin typeface="Cambria Math" panose="02040503050406030204" pitchFamily="18" charset="0"/>
                        </a:rPr>
                        <m:t> </m:t>
                      </m:r>
                      <m:r>
                        <a:rPr lang="en-US" i="1">
                          <a:latin typeface="Cambria Math" panose="02040503050406030204" pitchFamily="18" charset="0"/>
                        </a:rPr>
                        <m:t>𝑁𝑚</m:t>
                      </m:r>
                    </m:oMath>
                  </m:oMathPara>
                </a14:m>
                <a:endParaRPr lang="en-US" dirty="0"/>
              </a:p>
            </p:txBody>
          </p:sp>
        </mc:Choice>
        <mc:Fallback>
          <p:sp>
            <p:nvSpPr>
              <p:cNvPr id="6" name="Rectángulo 5">
                <a:extLst>
                  <a:ext uri="{FF2B5EF4-FFF2-40B4-BE49-F238E27FC236}">
                    <a16:creationId xmlns:a16="http://schemas.microsoft.com/office/drawing/2014/main" id="{FB0D4D04-042A-45B6-A1C3-0B3494A03850}"/>
                  </a:ext>
                </a:extLst>
              </p:cNvPr>
              <p:cNvSpPr>
                <a:spLocks noRot="1" noChangeAspect="1" noMove="1" noResize="1" noEditPoints="1" noAdjustHandles="1" noChangeArrowheads="1" noChangeShapeType="1" noTextEdit="1"/>
              </p:cNvSpPr>
              <p:nvPr/>
            </p:nvSpPr>
            <p:spPr>
              <a:xfrm>
                <a:off x="7307583" y="922269"/>
                <a:ext cx="1562094" cy="390748"/>
              </a:xfrm>
              <a:prstGeom prst="rect">
                <a:avLst/>
              </a:prstGeom>
              <a:blipFill>
                <a:blip r:embed="rId3"/>
                <a:stretch>
                  <a:fillRect b="-4688"/>
                </a:stretch>
              </a:blipFill>
            </p:spPr>
            <p:txBody>
              <a:bodyPr/>
              <a:lstStyle/>
              <a:p>
                <a:r>
                  <a:rPr lang="en-US">
                    <a:noFill/>
                  </a:rPr>
                  <a:t> </a:t>
                </a:r>
              </a:p>
            </p:txBody>
          </p:sp>
        </mc:Fallback>
      </mc:AlternateContent>
      <p:sp>
        <p:nvSpPr>
          <p:cNvPr id="9" name="Rectángulo 8">
            <a:extLst>
              <a:ext uri="{FF2B5EF4-FFF2-40B4-BE49-F238E27FC236}">
                <a16:creationId xmlns:a16="http://schemas.microsoft.com/office/drawing/2014/main" id="{FAA9E0A5-2511-457C-8CC0-953C2F53EB98}"/>
              </a:ext>
            </a:extLst>
          </p:cNvPr>
          <p:cNvSpPr/>
          <p:nvPr/>
        </p:nvSpPr>
        <p:spPr>
          <a:xfrm>
            <a:off x="5183526" y="1487329"/>
            <a:ext cx="6096000" cy="1200329"/>
          </a:xfrm>
          <a:prstGeom prst="rect">
            <a:avLst/>
          </a:prstGeom>
        </p:spPr>
        <p:txBody>
          <a:bodyPr>
            <a:spAutoFit/>
          </a:bodyPr>
          <a:lstStyle/>
          <a:p>
            <a:r>
              <a:rPr lang="es-ES" dirty="0"/>
              <a:t>Aplicamos la teoría del cortante máximo para determinar el diámetro del eje. El material a utilizarse es acero NTE grado 185 con una resistencia a la tensión </a:t>
            </a:r>
            <a:r>
              <a:rPr lang="es-ES" dirty="0" err="1"/>
              <a:t>Sy</a:t>
            </a:r>
            <a:r>
              <a:rPr lang="es-ES" dirty="0"/>
              <a:t>=185 MPa y un factor de seguridad de 2 </a:t>
            </a:r>
            <a:endParaRPr lang="en-US" dirty="0"/>
          </a:p>
        </p:txBody>
      </p:sp>
      <p:pic>
        <p:nvPicPr>
          <p:cNvPr id="10" name="Imagen 9">
            <a:extLst>
              <a:ext uri="{FF2B5EF4-FFF2-40B4-BE49-F238E27FC236}">
                <a16:creationId xmlns:a16="http://schemas.microsoft.com/office/drawing/2014/main" id="{806B61CB-BEED-4B07-B39C-22BBA2C44047}"/>
              </a:ext>
            </a:extLst>
          </p:cNvPr>
          <p:cNvPicPr>
            <a:picLocks noChangeAspect="1"/>
          </p:cNvPicPr>
          <p:nvPr/>
        </p:nvPicPr>
        <p:blipFill>
          <a:blip r:embed="rId4"/>
          <a:stretch>
            <a:fillRect/>
          </a:stretch>
        </p:blipFill>
        <p:spPr>
          <a:xfrm>
            <a:off x="912474" y="70554"/>
            <a:ext cx="3740208" cy="6670904"/>
          </a:xfrm>
          <a:prstGeom prst="rect">
            <a:avLst/>
          </a:prstGeom>
        </p:spPr>
      </p:pic>
    </p:spTree>
    <p:extLst>
      <p:ext uri="{BB962C8B-B14F-4D97-AF65-F5344CB8AC3E}">
        <p14:creationId xmlns:p14="http://schemas.microsoft.com/office/powerpoint/2010/main" val="3904891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3FD34F-1B49-4419-9C78-BB085467DAE8}"/>
              </a:ext>
            </a:extLst>
          </p:cNvPr>
          <p:cNvSpPr>
            <a:spLocks noGrp="1"/>
          </p:cNvSpPr>
          <p:nvPr>
            <p:ph type="title"/>
          </p:nvPr>
        </p:nvSpPr>
        <p:spPr>
          <a:xfrm>
            <a:off x="1423353" y="0"/>
            <a:ext cx="9905998" cy="1478570"/>
          </a:xfrm>
        </p:spPr>
        <p:txBody>
          <a:bodyPr/>
          <a:lstStyle/>
          <a:p>
            <a:pPr algn="r"/>
            <a:r>
              <a:rPr lang="es-ES" dirty="0"/>
              <a:t>INTRODUCCIÓN</a:t>
            </a:r>
          </a:p>
        </p:txBody>
      </p:sp>
      <p:sp>
        <p:nvSpPr>
          <p:cNvPr id="6" name="Título 1">
            <a:extLst>
              <a:ext uri="{FF2B5EF4-FFF2-40B4-BE49-F238E27FC236}">
                <a16:creationId xmlns:a16="http://schemas.microsoft.com/office/drawing/2014/main" id="{82A79783-9ED5-4C0B-9211-54E8E3E63D5A}"/>
              </a:ext>
            </a:extLst>
          </p:cNvPr>
          <p:cNvSpPr txBox="1">
            <a:spLocks/>
          </p:cNvSpPr>
          <p:nvPr/>
        </p:nvSpPr>
        <p:spPr>
          <a:xfrm>
            <a:off x="1024509" y="5185725"/>
            <a:ext cx="9709467" cy="1240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r"/>
            <a:r>
              <a:rPr lang="es-ES" sz="2800" cap="none" dirty="0"/>
              <a:t>Semilleros          	                  Bandejas de germinación </a:t>
            </a:r>
          </a:p>
        </p:txBody>
      </p:sp>
      <p:pic>
        <p:nvPicPr>
          <p:cNvPr id="2050" name="Picture 2" descr="Resultado de imagen para semilleros">
            <a:extLst>
              <a:ext uri="{FF2B5EF4-FFF2-40B4-BE49-F238E27FC236}">
                <a16:creationId xmlns:a16="http://schemas.microsoft.com/office/drawing/2014/main" id="{50D21934-83D9-4916-BFC7-9F8CC7B34A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08415" y="1720214"/>
            <a:ext cx="5443204" cy="354171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C51FA23E-129C-45F5-8166-CA59B4835119}"/>
              </a:ext>
            </a:extLst>
          </p:cNvPr>
          <p:cNvPicPr>
            <a:picLocks noChangeAspect="1"/>
          </p:cNvPicPr>
          <p:nvPr/>
        </p:nvPicPr>
        <p:blipFill rotWithShape="1">
          <a:blip r:embed="rId3"/>
          <a:srcRect t="-319" r="12674" b="319"/>
          <a:stretch/>
        </p:blipFill>
        <p:spPr>
          <a:xfrm>
            <a:off x="740381" y="1720214"/>
            <a:ext cx="5009688" cy="3541711"/>
          </a:xfrm>
          <a:prstGeom prst="rect">
            <a:avLst/>
          </a:prstGeom>
        </p:spPr>
      </p:pic>
    </p:spTree>
    <p:extLst>
      <p:ext uri="{BB962C8B-B14F-4D97-AF65-F5344CB8AC3E}">
        <p14:creationId xmlns:p14="http://schemas.microsoft.com/office/powerpoint/2010/main" val="561001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25BB410-73B3-4D4C-909B-5C91423D8B37}"/>
              </a:ext>
            </a:extLst>
          </p:cNvPr>
          <p:cNvSpPr/>
          <p:nvPr/>
        </p:nvSpPr>
        <p:spPr>
          <a:xfrm>
            <a:off x="1116424" y="801452"/>
            <a:ext cx="5840830" cy="523220"/>
          </a:xfrm>
          <a:prstGeom prst="rect">
            <a:avLst/>
          </a:prstGeom>
        </p:spPr>
        <p:txBody>
          <a:bodyPr wrap="none">
            <a:spAutoFit/>
          </a:bodyPr>
          <a:lstStyle/>
          <a:p>
            <a:r>
              <a:rPr lang="es-ES" sz="2800" dirty="0">
                <a:latin typeface="Tw Cen MT" panose="020B0602020104020603" pitchFamily="34" charset="0"/>
                <a:ea typeface="Calibri" panose="020F0502020204030204" pitchFamily="34" charset="0"/>
              </a:rPr>
              <a:t>Determinación de longitud de la banda</a:t>
            </a:r>
            <a:endParaRPr lang="en-US" sz="2800" dirty="0">
              <a:latin typeface="Tw Cen MT" panose="020B0602020104020603" pitchFamily="34" charset="0"/>
            </a:endParaRPr>
          </a:p>
        </p:txBody>
      </p:sp>
      <mc:AlternateContent xmlns:mc="http://schemas.openxmlformats.org/markup-compatibility/2006">
        <mc:Choice xmlns:a14="http://schemas.microsoft.com/office/drawing/2010/main" Requires="a14">
          <p:sp>
            <p:nvSpPr>
              <p:cNvPr id="6" name="Rectángulo 5">
                <a:extLst>
                  <a:ext uri="{FF2B5EF4-FFF2-40B4-BE49-F238E27FC236}">
                    <a16:creationId xmlns:a16="http://schemas.microsoft.com/office/drawing/2014/main" id="{72834856-F5CC-4074-8F5C-9E0C7DC805BE}"/>
                  </a:ext>
                </a:extLst>
              </p:cNvPr>
              <p:cNvSpPr/>
              <p:nvPr/>
            </p:nvSpPr>
            <p:spPr>
              <a:xfrm>
                <a:off x="1627094" y="1414880"/>
                <a:ext cx="6096000" cy="1477328"/>
              </a:xfrm>
              <a:prstGeom prst="rect">
                <a:avLst/>
              </a:prstGeom>
            </p:spPr>
            <p:txBody>
              <a:bodyPr>
                <a:spAutoFit/>
              </a:bodyPr>
              <a:lstStyle/>
              <a:p>
                <a:pPr marL="342900" lvl="0" indent="-342900" algn="just">
                  <a:lnSpc>
                    <a:spcPct val="150000"/>
                  </a:lnSpc>
                  <a:spcAft>
                    <a:spcPts val="0"/>
                  </a:spcAft>
                  <a:buFont typeface="Symbol" panose="05050102010706020507" pitchFamily="18" charset="2"/>
                  <a:buChar char=""/>
                </a:pPr>
                <a:r>
                  <a:rPr lang="es-MX" sz="2000" dirty="0">
                    <a:latin typeface="Times New Roman" panose="02020603050405020304" pitchFamily="18" charset="0"/>
                    <a:ea typeface="Times New Roman" panose="02020603050405020304" pitchFamily="18" charset="0"/>
                  </a:rPr>
                  <a:t>Diámetro del rodillo motriz</a:t>
                </a:r>
                <a14:m>
                  <m:oMath xmlns:m="http://schemas.openxmlformats.org/officeDocument/2006/math">
                    <m:r>
                      <a:rPr lang="es-MX" sz="2000" i="1">
                        <a:latin typeface="Cambria Math" panose="02040503050406030204" pitchFamily="18" charset="0"/>
                        <a:ea typeface="Calibri" panose="020F0502020204030204" pitchFamily="34" charset="0"/>
                      </a:rPr>
                      <m:t> </m:t>
                    </m:r>
                    <m:r>
                      <a:rPr lang="es-MX" sz="2000" i="1">
                        <a:latin typeface="Cambria Math" panose="02040503050406030204" pitchFamily="18" charset="0"/>
                        <a:ea typeface="Calibri" panose="020F0502020204030204" pitchFamily="34" charset="0"/>
                      </a:rPr>
                      <m:t>𝐷</m:t>
                    </m:r>
                    <m:r>
                      <a:rPr lang="es-MX" sz="2000" i="1">
                        <a:latin typeface="Cambria Math" panose="02040503050406030204" pitchFamily="18" charset="0"/>
                        <a:ea typeface="Calibri" panose="020F0502020204030204" pitchFamily="34" charset="0"/>
                      </a:rPr>
                      <m:t>=76,2 </m:t>
                    </m:r>
                    <m:r>
                      <a:rPr lang="es-MX" sz="2000" i="1">
                        <a:latin typeface="Cambria Math" panose="02040503050406030204" pitchFamily="18" charset="0"/>
                        <a:ea typeface="Calibri" panose="020F0502020204030204" pitchFamily="34" charset="0"/>
                      </a:rPr>
                      <m:t>𝑚𝑚</m:t>
                    </m:r>
                    <m:r>
                      <a:rPr lang="es-MX" sz="2000" i="1">
                        <a:latin typeface="Cambria Math" panose="02040503050406030204" pitchFamily="18" charset="0"/>
                        <a:ea typeface="Calibri" panose="020F0502020204030204" pitchFamily="34" charset="0"/>
                      </a:rPr>
                      <m:t> </m:t>
                    </m:r>
                  </m:oMath>
                </a14:m>
                <a:endParaRPr lang="en-US" sz="2000" dirty="0">
                  <a:latin typeface="Times New Roman" panose="02020603050405020304" pitchFamily="18" charset="0"/>
                  <a:ea typeface="Calibri" panose="020F0502020204030204" pitchFamily="34" charset="0"/>
                </a:endParaRPr>
              </a:p>
              <a:p>
                <a:pPr marL="342900" lvl="0" indent="-342900" algn="just">
                  <a:lnSpc>
                    <a:spcPct val="150000"/>
                  </a:lnSpc>
                  <a:spcAft>
                    <a:spcPts val="0"/>
                  </a:spcAft>
                  <a:buFont typeface="Symbol" panose="05050102010706020507" pitchFamily="18" charset="2"/>
                  <a:buChar char=""/>
                </a:pPr>
                <a:r>
                  <a:rPr lang="es-MX" sz="2000" dirty="0">
                    <a:latin typeface="Times New Roman" panose="02020603050405020304" pitchFamily="18" charset="0"/>
                    <a:ea typeface="Times New Roman" panose="02020603050405020304" pitchFamily="18" charset="0"/>
                  </a:rPr>
                  <a:t>Diámetro del rodillo secundario </a:t>
                </a:r>
                <a14:m>
                  <m:oMath xmlns:m="http://schemas.openxmlformats.org/officeDocument/2006/math">
                    <m:sSub>
                      <m:sSubPr>
                        <m:ctrlPr>
                          <a:rPr lang="en-US" sz="2000" i="1">
                            <a:latin typeface="Cambria Math" panose="02040503050406030204" pitchFamily="18" charset="0"/>
                            <a:ea typeface="Times New Roman" panose="02020603050405020304" pitchFamily="18" charset="0"/>
                          </a:rPr>
                        </m:ctrlPr>
                      </m:sSubPr>
                      <m:e>
                        <m:r>
                          <a:rPr lang="es-MX" sz="2000" i="1">
                            <a:latin typeface="Cambria Math" panose="02040503050406030204" pitchFamily="18" charset="0"/>
                            <a:ea typeface="Times New Roman" panose="02020603050405020304" pitchFamily="18" charset="0"/>
                          </a:rPr>
                          <m:t>𝑑</m:t>
                        </m:r>
                      </m:e>
                      <m:sub>
                        <m:r>
                          <a:rPr lang="es-MX" sz="2000" i="1">
                            <a:latin typeface="Cambria Math" panose="02040503050406030204" pitchFamily="18" charset="0"/>
                            <a:ea typeface="Times New Roman" panose="02020603050405020304" pitchFamily="18" charset="0"/>
                          </a:rPr>
                          <m:t>𝑡</m:t>
                        </m:r>
                      </m:sub>
                    </m:sSub>
                    <m:r>
                      <a:rPr lang="es-MX" sz="2000" i="1">
                        <a:latin typeface="Cambria Math" panose="02040503050406030204" pitchFamily="18" charset="0"/>
                        <a:ea typeface="Calibri" panose="020F0502020204030204" pitchFamily="34" charset="0"/>
                      </a:rPr>
                      <m:t>=76,2 </m:t>
                    </m:r>
                    <m:r>
                      <a:rPr lang="es-MX" sz="2000" i="1">
                        <a:latin typeface="Cambria Math" panose="02040503050406030204" pitchFamily="18" charset="0"/>
                        <a:ea typeface="Calibri" panose="020F0502020204030204" pitchFamily="34" charset="0"/>
                      </a:rPr>
                      <m:t>𝑚𝑚</m:t>
                    </m:r>
                  </m:oMath>
                </a14:m>
                <a:endParaRPr lang="en-US" sz="2000" dirty="0">
                  <a:latin typeface="Times New Roman" panose="02020603050405020304" pitchFamily="18" charset="0"/>
                  <a:ea typeface="Calibri" panose="020F0502020204030204" pitchFamily="34" charset="0"/>
                </a:endParaRPr>
              </a:p>
              <a:p>
                <a:pPr marL="342900" lvl="0" indent="-342900" algn="just">
                  <a:lnSpc>
                    <a:spcPct val="150000"/>
                  </a:lnSpc>
                  <a:spcAft>
                    <a:spcPts val="0"/>
                  </a:spcAft>
                  <a:buFont typeface="Symbol" panose="05050102010706020507" pitchFamily="18" charset="2"/>
                  <a:buChar char=""/>
                </a:pPr>
                <a:r>
                  <a:rPr lang="es-MX" sz="2000" dirty="0">
                    <a:latin typeface="Times New Roman" panose="02020603050405020304" pitchFamily="18" charset="0"/>
                    <a:ea typeface="Times New Roman" panose="02020603050405020304" pitchFamily="18" charset="0"/>
                  </a:rPr>
                  <a:t>Ángulo de contacto </a:t>
                </a:r>
                <a14:m>
                  <m:oMath xmlns:m="http://schemas.openxmlformats.org/officeDocument/2006/math">
                    <m:r>
                      <a:rPr lang="es-MX" sz="2000" i="1">
                        <a:latin typeface="Cambria Math" panose="02040503050406030204" pitchFamily="18" charset="0"/>
                        <a:ea typeface="Calibri" panose="020F0502020204030204" pitchFamily="34" charset="0"/>
                      </a:rPr>
                      <m:t>𝛽</m:t>
                    </m:r>
                    <m:r>
                      <a:rPr lang="es-MX" sz="2000" i="1">
                        <a:latin typeface="Cambria Math" panose="02040503050406030204" pitchFamily="18" charset="0"/>
                        <a:ea typeface="Calibri" panose="020F0502020204030204" pitchFamily="34" charset="0"/>
                      </a:rPr>
                      <m:t>=</m:t>
                    </m:r>
                    <m:r>
                      <a:rPr lang="es-MX" sz="2000" i="1">
                        <a:latin typeface="Cambria Math" panose="02040503050406030204" pitchFamily="18" charset="0"/>
                        <a:ea typeface="Calibri" panose="020F0502020204030204" pitchFamily="34" charset="0"/>
                      </a:rPr>
                      <m:t>𝜋</m:t>
                    </m:r>
                  </m:oMath>
                </a14:m>
                <a:endParaRPr lang="en-US" sz="2000" dirty="0">
                  <a:latin typeface="Times New Roman" panose="02020603050405020304" pitchFamily="18" charset="0"/>
                  <a:ea typeface="Calibri" panose="020F0502020204030204" pitchFamily="34" charset="0"/>
                </a:endParaRPr>
              </a:p>
            </p:txBody>
          </p:sp>
        </mc:Choice>
        <mc:Fallback>
          <p:sp>
            <p:nvSpPr>
              <p:cNvPr id="6" name="Rectángulo 5">
                <a:extLst>
                  <a:ext uri="{FF2B5EF4-FFF2-40B4-BE49-F238E27FC236}">
                    <a16:creationId xmlns:a16="http://schemas.microsoft.com/office/drawing/2014/main" id="{72834856-F5CC-4074-8F5C-9E0C7DC805BE}"/>
                  </a:ext>
                </a:extLst>
              </p:cNvPr>
              <p:cNvSpPr>
                <a:spLocks noRot="1" noChangeAspect="1" noMove="1" noResize="1" noEditPoints="1" noAdjustHandles="1" noChangeArrowheads="1" noChangeShapeType="1" noTextEdit="1"/>
              </p:cNvSpPr>
              <p:nvPr/>
            </p:nvSpPr>
            <p:spPr>
              <a:xfrm>
                <a:off x="1627094" y="1414880"/>
                <a:ext cx="6096000" cy="1477328"/>
              </a:xfrm>
              <a:prstGeom prst="rect">
                <a:avLst/>
              </a:prstGeom>
              <a:blipFill>
                <a:blip r:embed="rId2"/>
                <a:stretch>
                  <a:fillRect l="-1100" b="-28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ángulo 6">
                <a:extLst>
                  <a:ext uri="{FF2B5EF4-FFF2-40B4-BE49-F238E27FC236}">
                    <a16:creationId xmlns:a16="http://schemas.microsoft.com/office/drawing/2014/main" id="{5F4C07C3-6DCC-4D57-9574-AF0A08B9D270}"/>
                  </a:ext>
                </a:extLst>
              </p:cNvPr>
              <p:cNvSpPr/>
              <p:nvPr/>
            </p:nvSpPr>
            <p:spPr>
              <a:xfrm>
                <a:off x="3376249" y="3195663"/>
                <a:ext cx="5439501" cy="7087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smtClean="0">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𝑇</m:t>
                          </m:r>
                        </m:sub>
                      </m:sSub>
                      <m:r>
                        <a:rPr lang="en-US" i="0">
                          <a:latin typeface="Cambria Math" panose="02040503050406030204" pitchFamily="18" charset="0"/>
                        </a:rPr>
                        <m:t>=</m:t>
                      </m:r>
                      <m:rad>
                        <m:radPr>
                          <m:degHide m:val="on"/>
                          <m:ctrlPr>
                            <a:rPr lang="en-US" i="1">
                              <a:latin typeface="Cambria Math" panose="02040503050406030204" pitchFamily="18" charset="0"/>
                            </a:rPr>
                          </m:ctrlPr>
                        </m:radPr>
                        <m:deg/>
                        <m:e>
                          <m:d>
                            <m:dPr>
                              <m:begChr m:val="["/>
                              <m:endChr m:val="]"/>
                              <m:ctrlPr>
                                <a:rPr lang="en-US" i="1">
                                  <a:latin typeface="Cambria Math" panose="02040503050406030204" pitchFamily="18" charset="0"/>
                                </a:rPr>
                              </m:ctrlPr>
                            </m:dPr>
                            <m:e>
                              <m:r>
                                <a:rPr lang="en-US" i="0">
                                  <a:latin typeface="Cambria Math" panose="02040503050406030204" pitchFamily="18" charset="0"/>
                                </a:rPr>
                                <m:t>4 </m:t>
                              </m:r>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0">
                                      <a:latin typeface="Cambria Math" panose="02040503050406030204" pitchFamily="18" charset="0"/>
                                    </a:rPr>
                                    <m:t>2</m:t>
                                  </m:r>
                                </m:sup>
                              </m:sSup>
                              <m:r>
                                <a:rPr lang="en-US" i="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𝐷</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𝑡</m:t>
                                          </m:r>
                                        </m:sub>
                                      </m:sSub>
                                    </m:e>
                                  </m:d>
                                </m:e>
                                <m:sup>
                                  <m:r>
                                    <a:rPr lang="en-US" i="0">
                                      <a:latin typeface="Cambria Math" panose="02040503050406030204" pitchFamily="18" charset="0"/>
                                    </a:rPr>
                                    <m:t>2</m:t>
                                  </m:r>
                                </m:sup>
                              </m:sSup>
                              <m:r>
                                <a:rPr lang="en-US" i="0">
                                  <a:latin typeface="Cambria Math" panose="02040503050406030204" pitchFamily="18" charset="0"/>
                                </a:rPr>
                                <m:t> </m:t>
                              </m:r>
                            </m:e>
                          </m:d>
                        </m:e>
                      </m:rad>
                      <m:r>
                        <a:rPr lang="en-US" i="0">
                          <a:latin typeface="Cambria Math" panose="02040503050406030204" pitchFamily="18" charset="0"/>
                        </a:rPr>
                        <m:t>+</m:t>
                      </m:r>
                      <m:d>
                        <m:dPr>
                          <m:begChr m:val="["/>
                          <m:endChr m:val="]"/>
                          <m:ctrlPr>
                            <a:rPr lang="en-US" i="1">
                              <a:latin typeface="Cambria Math" panose="02040503050406030204" pitchFamily="18" charset="0"/>
                            </a:rPr>
                          </m:ctrlPr>
                        </m:dPr>
                        <m:e>
                          <m:r>
                            <a:rPr lang="en-US" i="0">
                              <a:latin typeface="Cambria Math" panose="02040503050406030204" pitchFamily="18" charset="0"/>
                            </a:rPr>
                            <m:t> </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d>
                            <m:dPr>
                              <m:ctrlPr>
                                <a:rPr lang="en-US" i="1">
                                  <a:latin typeface="Cambria Math" panose="02040503050406030204" pitchFamily="18" charset="0"/>
                                </a:rPr>
                              </m:ctrlPr>
                            </m:dPr>
                            <m:e>
                              <m:r>
                                <a:rPr lang="en-US" i="1">
                                  <a:latin typeface="Cambria Math" panose="02040503050406030204" pitchFamily="18" charset="0"/>
                                </a:rPr>
                                <m:t>𝐷</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𝐷</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𝑡</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𝑑</m:t>
                                  </m:r>
                                </m:sub>
                              </m:sSub>
                            </m:e>
                          </m:d>
                          <m:r>
                            <a:rPr lang="en-US" i="0">
                              <a:latin typeface="Cambria Math" panose="02040503050406030204" pitchFamily="18" charset="0"/>
                            </a:rPr>
                            <m:t> </m:t>
                          </m:r>
                        </m:e>
                      </m:d>
                    </m:oMath>
                  </m:oMathPara>
                </a14:m>
                <a:endParaRPr lang="en-US" dirty="0"/>
              </a:p>
            </p:txBody>
          </p:sp>
        </mc:Choice>
        <mc:Fallback>
          <p:sp>
            <p:nvSpPr>
              <p:cNvPr id="7" name="Rectángulo 6">
                <a:extLst>
                  <a:ext uri="{FF2B5EF4-FFF2-40B4-BE49-F238E27FC236}">
                    <a16:creationId xmlns:a16="http://schemas.microsoft.com/office/drawing/2014/main" id="{5F4C07C3-6DCC-4D57-9574-AF0A08B9D270}"/>
                  </a:ext>
                </a:extLst>
              </p:cNvPr>
              <p:cNvSpPr>
                <a:spLocks noRot="1" noChangeAspect="1" noMove="1" noResize="1" noEditPoints="1" noAdjustHandles="1" noChangeArrowheads="1" noChangeShapeType="1" noTextEdit="1"/>
              </p:cNvSpPr>
              <p:nvPr/>
            </p:nvSpPr>
            <p:spPr>
              <a:xfrm>
                <a:off x="3376249" y="3195663"/>
                <a:ext cx="5439501" cy="7087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ángulo 7">
                <a:extLst>
                  <a:ext uri="{FF2B5EF4-FFF2-40B4-BE49-F238E27FC236}">
                    <a16:creationId xmlns:a16="http://schemas.microsoft.com/office/drawing/2014/main" id="{C6874572-F62C-4F41-91E7-8C86AA795205}"/>
                  </a:ext>
                </a:extLst>
              </p:cNvPr>
              <p:cNvSpPr/>
              <p:nvPr/>
            </p:nvSpPr>
            <p:spPr>
              <a:xfrm>
                <a:off x="1940859" y="3904383"/>
                <a:ext cx="8538883" cy="1637628"/>
              </a:xfrm>
              <a:prstGeom prst="rect">
                <a:avLst/>
              </a:prstGeom>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s-ES" i="1">
                              <a:latin typeface="Cambria Math" panose="02040503050406030204" pitchFamily="18" charset="0"/>
                              <a:ea typeface="Calibri" panose="020F0502020204030204" pitchFamily="34" charset="0"/>
                              <a:cs typeface="Times New Roman" panose="02020603050405020304" pitchFamily="18" charset="0"/>
                            </a:rPr>
                            <m:t>𝐿</m:t>
                          </m:r>
                        </m:e>
                        <m:sub>
                          <m:r>
                            <a:rPr lang="es-ES" i="1">
                              <a:latin typeface="Cambria Math" panose="02040503050406030204" pitchFamily="18" charset="0"/>
                              <a:ea typeface="Calibri" panose="020F0502020204030204" pitchFamily="34" charset="0"/>
                              <a:cs typeface="Times New Roman" panose="02020603050405020304" pitchFamily="18" charset="0"/>
                            </a:rPr>
                            <m:t>𝑇</m:t>
                          </m:r>
                        </m:sub>
                      </m:sSub>
                      <m:r>
                        <a:rPr lang="es-ES"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i="1">
                              <a:latin typeface="Cambria Math" panose="02040503050406030204" pitchFamily="18" charset="0"/>
                              <a:ea typeface="Calibri" panose="020F0502020204030204" pitchFamily="34" charset="0"/>
                              <a:cs typeface="Times New Roman" panose="02020603050405020304" pitchFamily="18" charset="0"/>
                            </a:rPr>
                          </m:ctrlPr>
                        </m:radPr>
                        <m:deg/>
                        <m:e>
                          <m:d>
                            <m:dPr>
                              <m:begChr m:val="["/>
                              <m:endChr m:val="]"/>
                              <m:ctrlPr>
                                <a:rPr lang="en-US" i="1">
                                  <a:latin typeface="Cambria Math" panose="02040503050406030204" pitchFamily="18" charset="0"/>
                                  <a:ea typeface="Calibri" panose="020F0502020204030204" pitchFamily="34" charset="0"/>
                                  <a:cs typeface="Times New Roman" panose="02020603050405020304" pitchFamily="18" charset="0"/>
                                </a:rPr>
                              </m:ctrlPr>
                            </m:dPr>
                            <m:e>
                              <m:r>
                                <a:rPr lang="es-ES" i="1">
                                  <a:latin typeface="Cambria Math" panose="02040503050406030204" pitchFamily="18" charset="0"/>
                                  <a:ea typeface="Calibri" panose="020F0502020204030204" pitchFamily="34" charset="0"/>
                                  <a:cs typeface="Times New Roman" panose="02020603050405020304" pitchFamily="18" charset="0"/>
                                </a:rPr>
                                <m:t>4 ×</m:t>
                              </m:r>
                              <m:sSup>
                                <m:sSupPr>
                                  <m:ctrlPr>
                                    <a:rPr lang="en-US" i="1">
                                      <a:latin typeface="Cambria Math" panose="02040503050406030204" pitchFamily="18" charset="0"/>
                                      <a:ea typeface="Calibri" panose="020F0502020204030204" pitchFamily="34" charset="0"/>
                                      <a:cs typeface="Times New Roman" panose="02020603050405020304" pitchFamily="18" charset="0"/>
                                    </a:rPr>
                                  </m:ctrlPr>
                                </m:sSupPr>
                                <m:e>
                                  <m:r>
                                    <a:rPr lang="es-ES" i="1">
                                      <a:latin typeface="Cambria Math" panose="02040503050406030204" pitchFamily="18" charset="0"/>
                                      <a:ea typeface="Calibri" panose="020F0502020204030204" pitchFamily="34" charset="0"/>
                                      <a:cs typeface="Times New Roman" panose="02020603050405020304" pitchFamily="18" charset="0"/>
                                    </a:rPr>
                                    <m:t>1,349</m:t>
                                  </m:r>
                                </m:e>
                                <m:sup>
                                  <m:r>
                                    <a:rPr lang="es-ES" i="1">
                                      <a:latin typeface="Cambria Math" panose="02040503050406030204" pitchFamily="18" charset="0"/>
                                      <a:ea typeface="Calibri" panose="020F0502020204030204" pitchFamily="34" charset="0"/>
                                      <a:cs typeface="Times New Roman" panose="02020603050405020304" pitchFamily="18" charset="0"/>
                                    </a:rPr>
                                    <m:t>2</m:t>
                                  </m:r>
                                </m:sup>
                              </m:sSup>
                              <m:r>
                                <a:rPr lang="es-ES" i="1">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r>
                                        <a:rPr lang="es-ES" i="1">
                                          <a:latin typeface="Cambria Math" panose="02040503050406030204" pitchFamily="18" charset="0"/>
                                          <a:ea typeface="Calibri" panose="020F0502020204030204" pitchFamily="34" charset="0"/>
                                          <a:cs typeface="Times New Roman" panose="02020603050405020304" pitchFamily="18" charset="0"/>
                                        </a:rPr>
                                        <m:t>0,0762−0,0762</m:t>
                                      </m:r>
                                    </m:e>
                                  </m:d>
                                </m:e>
                                <m:sup>
                                  <m:r>
                                    <a:rPr lang="es-ES" i="1">
                                      <a:latin typeface="Cambria Math" panose="02040503050406030204" pitchFamily="18" charset="0"/>
                                      <a:ea typeface="Calibri" panose="020F0502020204030204" pitchFamily="34" charset="0"/>
                                      <a:cs typeface="Times New Roman" panose="02020603050405020304" pitchFamily="18" charset="0"/>
                                    </a:rPr>
                                    <m:t>2</m:t>
                                  </m:r>
                                </m:sup>
                              </m:sSup>
                              <m:r>
                                <a:rPr lang="es-ES" i="1">
                                  <a:latin typeface="Cambria Math" panose="02040503050406030204" pitchFamily="18" charset="0"/>
                                  <a:ea typeface="Calibri" panose="020F0502020204030204" pitchFamily="34" charset="0"/>
                                  <a:cs typeface="Times New Roman" panose="02020603050405020304" pitchFamily="18" charset="0"/>
                                </a:rPr>
                                <m:t> </m:t>
                              </m:r>
                            </m:e>
                          </m:d>
                        </m:e>
                      </m:rad>
                      <m:r>
                        <a:rPr lang="es-ES" i="1">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i="1">
                              <a:latin typeface="Cambria Math" panose="02040503050406030204" pitchFamily="18" charset="0"/>
                              <a:ea typeface="Calibri" panose="020F0502020204030204" pitchFamily="34" charset="0"/>
                              <a:cs typeface="Times New Roman" panose="02020603050405020304" pitchFamily="18" charset="0"/>
                            </a:rPr>
                          </m:ctrlPr>
                        </m:dPr>
                        <m:e>
                          <m:r>
                            <a:rPr lang="es-ES" i="1">
                              <a:latin typeface="Cambria Math" panose="02040503050406030204" pitchFamily="18" charset="0"/>
                              <a:ea typeface="Calibri" panose="020F0502020204030204" pitchFamily="34" charset="0"/>
                              <a:cs typeface="Times New Roman" panose="02020603050405020304" pitchFamily="18" charset="0"/>
                            </a:rPr>
                            <m:t> </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s-ES" i="1">
                                  <a:latin typeface="Cambria Math" panose="02040503050406030204" pitchFamily="18" charset="0"/>
                                  <a:ea typeface="Calibri" panose="020F0502020204030204" pitchFamily="34" charset="0"/>
                                  <a:cs typeface="Times New Roman" panose="02020603050405020304" pitchFamily="18" charset="0"/>
                                </a:rPr>
                                <m:t>0,0762</m:t>
                              </m:r>
                            </m:num>
                            <m:den>
                              <m:r>
                                <a:rPr lang="es-ES" i="1">
                                  <a:latin typeface="Cambria Math" panose="02040503050406030204" pitchFamily="18" charset="0"/>
                                  <a:ea typeface="Calibri" panose="020F0502020204030204" pitchFamily="34" charset="0"/>
                                  <a:cs typeface="Times New Roman" panose="02020603050405020304" pitchFamily="18" charset="0"/>
                                </a:rPr>
                                <m:t>2</m:t>
                              </m:r>
                            </m:den>
                          </m:f>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r>
                                <a:rPr lang="es-ES" i="1">
                                  <a:latin typeface="Cambria Math" panose="02040503050406030204" pitchFamily="18" charset="0"/>
                                  <a:ea typeface="Calibri" panose="020F0502020204030204" pitchFamily="34" charset="0"/>
                                  <a:cs typeface="Times New Roman" panose="02020603050405020304" pitchFamily="18" charset="0"/>
                                </a:rPr>
                                <m:t>𝜋</m:t>
                              </m:r>
                            </m:e>
                          </m:d>
                          <m:r>
                            <a:rPr lang="es-ES" i="1">
                              <a:latin typeface="Cambria Math" panose="02040503050406030204" pitchFamily="18" charset="0"/>
                              <a:ea typeface="Calibri" panose="020F0502020204030204" pitchFamily="34" charset="0"/>
                              <a:cs typeface="Times New Roman" panose="02020603050405020304" pitchFamily="18" charset="0"/>
                            </a:rPr>
                            <m:t> </m:t>
                          </m:r>
                        </m:e>
                      </m:d>
                      <m:r>
                        <a:rPr lang="es-ES" i="1">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i="1">
                              <a:latin typeface="Cambria Math" panose="02040503050406030204" pitchFamily="18" charset="0"/>
                              <a:ea typeface="Calibri" panose="020F0502020204030204" pitchFamily="34" charset="0"/>
                              <a:cs typeface="Times New Roman" panose="02020603050405020304" pitchFamily="18" charset="0"/>
                            </a:rPr>
                          </m:ctrlPr>
                        </m:dPr>
                        <m:e>
                          <m:r>
                            <a:rPr lang="es-ES" i="1">
                              <a:latin typeface="Cambria Math" panose="02040503050406030204" pitchFamily="18" charset="0"/>
                              <a:ea typeface="Calibri" panose="020F0502020204030204" pitchFamily="34" charset="0"/>
                              <a:cs typeface="Times New Roman" panose="02020603050405020304" pitchFamily="18" charset="0"/>
                            </a:rPr>
                            <m:t> </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s-ES" i="1">
                                  <a:latin typeface="Cambria Math" panose="02040503050406030204" pitchFamily="18" charset="0"/>
                                  <a:ea typeface="Calibri" panose="020F0502020204030204" pitchFamily="34" charset="0"/>
                                  <a:cs typeface="Times New Roman" panose="02020603050405020304" pitchFamily="18" charset="0"/>
                                </a:rPr>
                                <m:t>0,0762</m:t>
                              </m:r>
                            </m:num>
                            <m:den>
                              <m:r>
                                <a:rPr lang="es-ES" i="1">
                                  <a:latin typeface="Cambria Math" panose="02040503050406030204" pitchFamily="18" charset="0"/>
                                  <a:ea typeface="Calibri" panose="020F0502020204030204" pitchFamily="34" charset="0"/>
                                  <a:cs typeface="Times New Roman" panose="02020603050405020304" pitchFamily="18" charset="0"/>
                                </a:rPr>
                                <m:t>2</m:t>
                              </m:r>
                            </m:den>
                          </m:f>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r>
                                <a:rPr lang="es-ES" i="1">
                                  <a:latin typeface="Cambria Math" panose="02040503050406030204" pitchFamily="18" charset="0"/>
                                  <a:ea typeface="Calibri" panose="020F0502020204030204" pitchFamily="34" charset="0"/>
                                  <a:cs typeface="Times New Roman" panose="02020603050405020304" pitchFamily="18" charset="0"/>
                                </a:rPr>
                                <m:t>𝜋</m:t>
                              </m:r>
                            </m:e>
                          </m:d>
                          <m:r>
                            <a:rPr lang="es-ES" i="1">
                              <a:latin typeface="Cambria Math" panose="02040503050406030204" pitchFamily="18" charset="0"/>
                              <a:ea typeface="Calibri" panose="020F0502020204030204" pitchFamily="34" charset="0"/>
                              <a:cs typeface="Times New Roman" panose="02020603050405020304" pitchFamily="18" charset="0"/>
                            </a:rPr>
                            <m:t> </m:t>
                          </m:r>
                        </m:e>
                      </m:d>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s-ES" i="1">
                              <a:latin typeface="Cambria Math" panose="02040503050406030204" pitchFamily="18" charset="0"/>
                              <a:ea typeface="Calibri" panose="020F0502020204030204" pitchFamily="34" charset="0"/>
                              <a:cs typeface="Times New Roman" panose="02020603050405020304" pitchFamily="18" charset="0"/>
                            </a:rPr>
                            <m:t>𝐿</m:t>
                          </m:r>
                        </m:e>
                        <m:sub>
                          <m:r>
                            <a:rPr lang="es-ES" i="1">
                              <a:latin typeface="Cambria Math" panose="02040503050406030204" pitchFamily="18" charset="0"/>
                              <a:ea typeface="Calibri" panose="020F0502020204030204" pitchFamily="34" charset="0"/>
                              <a:cs typeface="Times New Roman" panose="02020603050405020304" pitchFamily="18" charset="0"/>
                            </a:rPr>
                            <m:t>𝑇</m:t>
                          </m:r>
                        </m:sub>
                      </m:sSub>
                      <m:r>
                        <a:rPr lang="es-ES" i="1">
                          <a:latin typeface="Cambria Math" panose="02040503050406030204" pitchFamily="18" charset="0"/>
                          <a:ea typeface="Calibri" panose="020F0502020204030204" pitchFamily="34" charset="0"/>
                          <a:cs typeface="Times New Roman" panose="02020603050405020304" pitchFamily="18" charset="0"/>
                        </a:rPr>
                        <m:t>=</m:t>
                      </m:r>
                      <m:r>
                        <a:rPr lang="es-ES">
                          <a:latin typeface="Cambria Math" panose="02040503050406030204" pitchFamily="18" charset="0"/>
                          <a:ea typeface="Times New Roman" panose="02020603050405020304" pitchFamily="18" charset="0"/>
                          <a:cs typeface="Times New Roman" panose="02020603050405020304" pitchFamily="18" charset="0"/>
                        </a:rPr>
                        <m:t>2.937 ~2.94 </m:t>
                      </m:r>
                      <m:r>
                        <m:rPr>
                          <m:sty m:val="p"/>
                        </m:rPr>
                        <a:rPr lang="es-ES">
                          <a:latin typeface="Cambria Math" panose="02040503050406030204" pitchFamily="18" charset="0"/>
                          <a:ea typeface="Times New Roman" panose="02020603050405020304" pitchFamily="18" charset="0"/>
                          <a:cs typeface="Times New Roman" panose="02020603050405020304" pitchFamily="18" charset="0"/>
                        </a:rPr>
                        <m:t>m</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8" name="Rectángulo 7">
                <a:extLst>
                  <a:ext uri="{FF2B5EF4-FFF2-40B4-BE49-F238E27FC236}">
                    <a16:creationId xmlns:a16="http://schemas.microsoft.com/office/drawing/2014/main" id="{C6874572-F62C-4F41-91E7-8C86AA795205}"/>
                  </a:ext>
                </a:extLst>
              </p:cNvPr>
              <p:cNvSpPr>
                <a:spLocks noRot="1" noChangeAspect="1" noMove="1" noResize="1" noEditPoints="1" noAdjustHandles="1" noChangeArrowheads="1" noChangeShapeType="1" noTextEdit="1"/>
              </p:cNvSpPr>
              <p:nvPr/>
            </p:nvSpPr>
            <p:spPr>
              <a:xfrm>
                <a:off x="1940859" y="3904383"/>
                <a:ext cx="8538883" cy="163762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92960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AF8ABF-E693-48DF-BEEF-8C6D092F5203}"/>
              </a:ext>
            </a:extLst>
          </p:cNvPr>
          <p:cNvSpPr>
            <a:spLocks noGrp="1"/>
          </p:cNvSpPr>
          <p:nvPr>
            <p:ph type="title"/>
          </p:nvPr>
        </p:nvSpPr>
        <p:spPr>
          <a:xfrm>
            <a:off x="1220544" y="-71718"/>
            <a:ext cx="9905998" cy="1478570"/>
          </a:xfrm>
        </p:spPr>
        <p:txBody>
          <a:bodyPr/>
          <a:lstStyle/>
          <a:p>
            <a:pPr algn="r"/>
            <a:r>
              <a:rPr lang="es-ES" dirty="0"/>
              <a:t>Diseño neumático </a:t>
            </a:r>
          </a:p>
        </p:txBody>
      </p:sp>
      <p:pic>
        <p:nvPicPr>
          <p:cNvPr id="4" name="Marcador de contenido 3">
            <a:extLst>
              <a:ext uri="{FF2B5EF4-FFF2-40B4-BE49-F238E27FC236}">
                <a16:creationId xmlns:a16="http://schemas.microsoft.com/office/drawing/2014/main" id="{9BBAB751-C62C-4979-BFA2-3095BE9AAFBE}"/>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48118" y="1290918"/>
            <a:ext cx="3591936" cy="2430598"/>
          </a:xfrm>
          <a:prstGeom prst="rect">
            <a:avLst/>
          </a:prstGeom>
          <a:noFill/>
          <a:ln>
            <a:noFill/>
          </a:ln>
        </p:spPr>
      </p:pic>
      <p:sp>
        <p:nvSpPr>
          <p:cNvPr id="8" name="Marcador de contenido 2">
            <a:extLst>
              <a:ext uri="{FF2B5EF4-FFF2-40B4-BE49-F238E27FC236}">
                <a16:creationId xmlns:a16="http://schemas.microsoft.com/office/drawing/2014/main" id="{2C7B42E5-0EAE-4A52-B569-159E96E424EF}"/>
              </a:ext>
            </a:extLst>
          </p:cNvPr>
          <p:cNvSpPr txBox="1">
            <a:spLocks/>
          </p:cNvSpPr>
          <p:nvPr/>
        </p:nvSpPr>
        <p:spPr>
          <a:xfrm>
            <a:off x="908332" y="1185069"/>
            <a:ext cx="4340504" cy="639250"/>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endParaRPr lang="es-ES" dirty="0"/>
          </a:p>
          <a:p>
            <a:pPr marL="0" indent="0">
              <a:buNone/>
            </a:pPr>
            <a:endParaRPr lang="es-ES" dirty="0"/>
          </a:p>
          <a:p>
            <a:pPr marL="0" indent="0">
              <a:buFont typeface="Arial" panose="020B0604020202020204" pitchFamily="34" charset="0"/>
              <a:buNone/>
            </a:pPr>
            <a:r>
              <a:rPr lang="es-ES" dirty="0"/>
              <a:t> </a:t>
            </a:r>
          </a:p>
          <a:p>
            <a:pPr marL="0" indent="0">
              <a:lnSpc>
                <a:spcPct val="100000"/>
              </a:lnSpc>
              <a:buFont typeface="Arial" panose="020B0604020202020204" pitchFamily="34" charset="0"/>
              <a:buNone/>
            </a:pPr>
            <a:endParaRPr lang="es-ES" dirty="0"/>
          </a:p>
          <a:p>
            <a:endParaRPr lang="es-ES" dirty="0"/>
          </a:p>
        </p:txBody>
      </p:sp>
      <p:sp>
        <p:nvSpPr>
          <p:cNvPr id="9" name="Rectángulo 8">
            <a:extLst>
              <a:ext uri="{FF2B5EF4-FFF2-40B4-BE49-F238E27FC236}">
                <a16:creationId xmlns:a16="http://schemas.microsoft.com/office/drawing/2014/main" id="{4CC999B7-EC70-49FA-A308-D541CD622D4F}"/>
              </a:ext>
            </a:extLst>
          </p:cNvPr>
          <p:cNvSpPr/>
          <p:nvPr/>
        </p:nvSpPr>
        <p:spPr>
          <a:xfrm>
            <a:off x="2212716" y="4122632"/>
            <a:ext cx="3082515" cy="461665"/>
          </a:xfrm>
          <a:prstGeom prst="rect">
            <a:avLst/>
          </a:prstGeom>
        </p:spPr>
        <p:txBody>
          <a:bodyPr wrap="square">
            <a:spAutoFit/>
          </a:bodyPr>
          <a:lstStyle/>
          <a:p>
            <a:r>
              <a:rPr lang="es-ES" sz="2400" dirty="0"/>
              <a:t>Masa de la semillas  </a:t>
            </a:r>
          </a:p>
        </p:txBody>
      </p:sp>
      <p:sp>
        <p:nvSpPr>
          <p:cNvPr id="10" name="Rectángulo 9">
            <a:extLst>
              <a:ext uri="{FF2B5EF4-FFF2-40B4-BE49-F238E27FC236}">
                <a16:creationId xmlns:a16="http://schemas.microsoft.com/office/drawing/2014/main" id="{EBB6E590-EAAE-46A9-90F4-677CA77BEB66}"/>
              </a:ext>
            </a:extLst>
          </p:cNvPr>
          <p:cNvSpPr/>
          <p:nvPr/>
        </p:nvSpPr>
        <p:spPr>
          <a:xfrm>
            <a:off x="7413583" y="4058010"/>
            <a:ext cx="4575140" cy="461665"/>
          </a:xfrm>
          <a:prstGeom prst="rect">
            <a:avLst/>
          </a:prstGeom>
        </p:spPr>
        <p:txBody>
          <a:bodyPr wrap="square">
            <a:spAutoFit/>
          </a:bodyPr>
          <a:lstStyle/>
          <a:p>
            <a:r>
              <a:rPr lang="es-ES" sz="2400" dirty="0"/>
              <a:t>Fuerza de succión </a:t>
            </a:r>
          </a:p>
        </p:txBody>
      </p:sp>
      <p:pic>
        <p:nvPicPr>
          <p:cNvPr id="13" name="Marcador de contenido 3">
            <a:extLst>
              <a:ext uri="{FF2B5EF4-FFF2-40B4-BE49-F238E27FC236}">
                <a16:creationId xmlns:a16="http://schemas.microsoft.com/office/drawing/2014/main" id="{B223A20A-F9DD-412A-92EF-87E702CB89BC}"/>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3541" y="1290918"/>
            <a:ext cx="3980330" cy="2492180"/>
          </a:xfrm>
          <a:prstGeom prst="rect">
            <a:avLst/>
          </a:prstGeom>
          <a:noFill/>
          <a:ln>
            <a:noFill/>
          </a:ln>
        </p:spPr>
      </p:pic>
      <mc:AlternateContent xmlns:mc="http://schemas.openxmlformats.org/markup-compatibility/2006">
        <mc:Choice xmlns:a14="http://schemas.microsoft.com/office/drawing/2010/main" Requires="a14">
          <p:sp>
            <p:nvSpPr>
              <p:cNvPr id="14" name="Rectángulo 13">
                <a:extLst>
                  <a:ext uri="{FF2B5EF4-FFF2-40B4-BE49-F238E27FC236}">
                    <a16:creationId xmlns:a16="http://schemas.microsoft.com/office/drawing/2014/main" id="{A58D9D73-77B5-441E-AD0C-F28D9E4ABCFE}"/>
                  </a:ext>
                </a:extLst>
              </p:cNvPr>
              <p:cNvSpPr/>
              <p:nvPr/>
            </p:nvSpPr>
            <p:spPr>
              <a:xfrm>
                <a:off x="567706" y="4845229"/>
                <a:ext cx="6096000" cy="941668"/>
              </a:xfrm>
              <a:prstGeom prst="rect">
                <a:avLst/>
              </a:prstGeom>
            </p:spPr>
            <p:txBody>
              <a:bodyPr>
                <a:spAutoFit/>
              </a:bodyPr>
              <a:lstStyle/>
              <a:p>
                <a:pPr algn="just">
                  <a:lnSpc>
                    <a:spcPct val="115000"/>
                  </a:lnSpc>
                  <a:spcAft>
                    <a:spcPts val="800"/>
                  </a:spcAft>
                  <a:tabLst>
                    <a:tab pos="3829050" algn="l"/>
                  </a:tabLs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𝑚</m:t>
                          </m:r>
                        </m:e>
                        <m:sub>
                          <m:r>
                            <a:rPr lang="es-ES" i="1">
                              <a:latin typeface="Cambria Math" panose="02040503050406030204" pitchFamily="18" charset="0"/>
                              <a:ea typeface="Times New Roman" panose="02020603050405020304" pitchFamily="18" charset="0"/>
                              <a:cs typeface="Times New Roman" panose="02020603050405020304" pitchFamily="18" charset="0"/>
                            </a:rPr>
                            <m:t>𝑠𝑒𝑚𝑖𝑙𝑙𝑎</m:t>
                          </m:r>
                        </m:sub>
                      </m:sSub>
                      <m:r>
                        <a:rPr lang="en-US" i="1">
                          <a:latin typeface="Cambria Math" panose="02040503050406030204" pitchFamily="18" charset="0"/>
                          <a:ea typeface="Times New Roman" panose="02020603050405020304" pitchFamily="18" charset="0"/>
                          <a:cs typeface="Times New Roman" panose="02020603050405020304" pitchFamily="18" charset="0"/>
                        </a:rPr>
                        <m:t>=6</m:t>
                      </m:r>
                      <m:r>
                        <a:rPr lang="en-US" i="1">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latin typeface="Cambria Math" panose="02040503050406030204" pitchFamily="18" charset="0"/>
                              <a:ea typeface="Times New Roman" panose="02020603050405020304" pitchFamily="18" charset="0"/>
                              <a:cs typeface="Times New Roman" panose="02020603050405020304" pitchFamily="18" charset="0"/>
                            </a:rPr>
                            <m:t>10</m:t>
                          </m:r>
                        </m:e>
                        <m:sup>
                          <m:r>
                            <a:rPr lang="en-US" i="1">
                              <a:latin typeface="Cambria Math" panose="02040503050406030204" pitchFamily="18" charset="0"/>
                              <a:ea typeface="Times New Roman" panose="02020603050405020304" pitchFamily="18" charset="0"/>
                              <a:cs typeface="Times New Roman" panose="02020603050405020304" pitchFamily="18" charset="0"/>
                            </a:rPr>
                            <m:t>−5</m:t>
                          </m:r>
                        </m:sup>
                      </m:sSup>
                      <m:r>
                        <a:rPr lang="en-US" i="1">
                          <a:latin typeface="Cambria Math" panose="02040503050406030204" pitchFamily="18" charset="0"/>
                          <a:ea typeface="Times New Roman" panose="02020603050405020304" pitchFamily="18" charset="0"/>
                          <a:cs typeface="Times New Roman" panose="02020603050405020304" pitchFamily="18" charset="0"/>
                        </a:rPr>
                        <m:t>𝑘𝑔</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829050" algn="l"/>
                  </a:tabLs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𝑚</m:t>
                          </m:r>
                        </m:e>
                        <m:sub>
                          <m:r>
                            <a:rPr lang="es-ES" i="1">
                              <a:latin typeface="Cambria Math" panose="02040503050406030204" pitchFamily="18" charset="0"/>
                              <a:ea typeface="Times New Roman" panose="02020603050405020304" pitchFamily="18" charset="0"/>
                              <a:cs typeface="Times New Roman" panose="02020603050405020304" pitchFamily="18" charset="0"/>
                            </a:rPr>
                            <m:t>𝑇𝑠𝑒𝑚𝑖𝑙𝑙𝑎𝑠</m:t>
                          </m:r>
                        </m:sub>
                      </m:sSub>
                      <m:r>
                        <a:rPr lang="en-US" i="1">
                          <a:latin typeface="Cambria Math" panose="02040503050406030204" pitchFamily="18" charset="0"/>
                          <a:ea typeface="Times New Roman" panose="02020603050405020304" pitchFamily="18" charset="0"/>
                          <a:cs typeface="Times New Roman" panose="02020603050405020304" pitchFamily="18" charset="0"/>
                        </a:rPr>
                        <m:t>=169 ×10 × 6</m:t>
                      </m:r>
                      <m:r>
                        <a:rPr lang="en-US" i="1">
                          <a:latin typeface="Cambria Math" panose="02040503050406030204" pitchFamily="18" charset="0"/>
                          <a:ea typeface="Times New Roman" panose="02020603050405020304" pitchFamily="18" charset="0"/>
                          <a:cs typeface="Times New Roman" panose="02020603050405020304" pitchFamily="18" charset="0"/>
                        </a:rPr>
                        <m:t>𝑥</m:t>
                      </m:r>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latin typeface="Cambria Math" panose="02040503050406030204" pitchFamily="18" charset="0"/>
                              <a:ea typeface="Times New Roman" panose="02020603050405020304" pitchFamily="18" charset="0"/>
                              <a:cs typeface="Times New Roman" panose="02020603050405020304" pitchFamily="18" charset="0"/>
                            </a:rPr>
                            <m:t>10</m:t>
                          </m:r>
                        </m:e>
                        <m:sup>
                          <m:r>
                            <a:rPr lang="en-US" i="1">
                              <a:latin typeface="Cambria Math" panose="02040503050406030204" pitchFamily="18" charset="0"/>
                              <a:ea typeface="Times New Roman" panose="02020603050405020304" pitchFamily="18" charset="0"/>
                              <a:cs typeface="Times New Roman" panose="02020603050405020304" pitchFamily="18" charset="0"/>
                            </a:rPr>
                            <m:t>−5</m:t>
                          </m:r>
                        </m:sup>
                      </m:sSup>
                      <m:r>
                        <a:rPr lang="en-US" i="1">
                          <a:latin typeface="Cambria Math" panose="02040503050406030204" pitchFamily="18" charset="0"/>
                          <a:ea typeface="Times New Roman" panose="02020603050405020304" pitchFamily="18" charset="0"/>
                          <a:cs typeface="Times New Roman" panose="02020603050405020304" pitchFamily="18" charset="0"/>
                        </a:rPr>
                        <m:t>=0.1 </m:t>
                      </m:r>
                      <m:r>
                        <a:rPr lang="en-US" i="1">
                          <a:latin typeface="Cambria Math" panose="02040503050406030204" pitchFamily="18" charset="0"/>
                          <a:ea typeface="Times New Roman" panose="02020603050405020304" pitchFamily="18" charset="0"/>
                          <a:cs typeface="Times New Roman" panose="02020603050405020304" pitchFamily="18" charset="0"/>
                        </a:rPr>
                        <m:t>𝑘𝑔</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14" name="Rectángulo 13">
                <a:extLst>
                  <a:ext uri="{FF2B5EF4-FFF2-40B4-BE49-F238E27FC236}">
                    <a16:creationId xmlns:a16="http://schemas.microsoft.com/office/drawing/2014/main" id="{A58D9D73-77B5-441E-AD0C-F28D9E4ABCFE}"/>
                  </a:ext>
                </a:extLst>
              </p:cNvPr>
              <p:cNvSpPr>
                <a:spLocks noRot="1" noChangeAspect="1" noMove="1" noResize="1" noEditPoints="1" noAdjustHandles="1" noChangeArrowheads="1" noChangeShapeType="1" noTextEdit="1"/>
              </p:cNvSpPr>
              <p:nvPr/>
            </p:nvSpPr>
            <p:spPr>
              <a:xfrm>
                <a:off x="567706" y="4845229"/>
                <a:ext cx="6096000" cy="9416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ángulo 14">
                <a:extLst>
                  <a:ext uri="{FF2B5EF4-FFF2-40B4-BE49-F238E27FC236}">
                    <a16:creationId xmlns:a16="http://schemas.microsoft.com/office/drawing/2014/main" id="{51716AF8-494D-48D0-A383-A46BD6E1DE3E}"/>
                  </a:ext>
                </a:extLst>
              </p:cNvPr>
              <p:cNvSpPr/>
              <p:nvPr/>
            </p:nvSpPr>
            <p:spPr>
              <a:xfrm>
                <a:off x="5581305" y="4697674"/>
                <a:ext cx="6096000" cy="1582806"/>
              </a:xfrm>
              <a:prstGeom prst="rect">
                <a:avLst/>
              </a:prstGeom>
            </p:spPr>
            <p:txBody>
              <a:bodyPr>
                <a:spAutoFit/>
              </a:bodyPr>
              <a:lstStyle/>
              <a:p>
                <a:pPr algn="just">
                  <a:lnSpc>
                    <a:spcPct val="115000"/>
                  </a:lnSpc>
                  <a:spcAft>
                    <a:spcPts val="800"/>
                  </a:spcAft>
                  <a:tabLst>
                    <a:tab pos="3829050" algn="l"/>
                  </a:tabLs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𝐹</m:t>
                          </m:r>
                        </m:e>
                        <m:sub>
                          <m:r>
                            <a:rPr lang="es-ES" i="1">
                              <a:latin typeface="Cambria Math" panose="02040503050406030204" pitchFamily="18" charset="0"/>
                              <a:ea typeface="Times New Roman" panose="02020603050405020304" pitchFamily="18" charset="0"/>
                              <a:cs typeface="Times New Roman" panose="02020603050405020304" pitchFamily="18" charset="0"/>
                            </a:rPr>
                            <m:t>𝑠𝑒𝑚𝑖𝑙𝑙𝑎</m:t>
                          </m:r>
                        </m:sub>
                      </m:sSub>
                      <m:r>
                        <a:rPr lang="en-US"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𝑚</m:t>
                          </m:r>
                        </m:e>
                        <m:sub>
                          <m:r>
                            <a:rPr lang="es-ES" i="1">
                              <a:latin typeface="Cambria Math" panose="02040503050406030204" pitchFamily="18" charset="0"/>
                              <a:ea typeface="Times New Roman" panose="02020603050405020304" pitchFamily="18" charset="0"/>
                              <a:cs typeface="Times New Roman" panose="02020603050405020304" pitchFamily="18" charset="0"/>
                            </a:rPr>
                            <m:t>𝑇𝑠𝑒𝑚𝑖𝑙𝑙𝑎𝑠</m:t>
                          </m:r>
                        </m:sub>
                      </m:sSub>
                      <m:r>
                        <a:rPr lang="en-US" i="1">
                          <a:latin typeface="Cambria Math" panose="02040503050406030204" pitchFamily="18" charset="0"/>
                          <a:ea typeface="Times New Roman" panose="02020603050405020304" pitchFamily="18" charset="0"/>
                          <a:cs typeface="Times New Roman" panose="02020603050405020304" pitchFamily="18" charset="0"/>
                        </a:rPr>
                        <m:t>×</m:t>
                      </m:r>
                      <m:r>
                        <a:rPr lang="en-US" i="1">
                          <a:latin typeface="Cambria Math" panose="02040503050406030204" pitchFamily="18" charset="0"/>
                          <a:ea typeface="Times New Roman" panose="02020603050405020304" pitchFamily="18" charset="0"/>
                          <a:cs typeface="Times New Roman" panose="02020603050405020304" pitchFamily="18" charset="0"/>
                        </a:rPr>
                        <m:t>𝑔</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829050" algn="l"/>
                  </a:tabLs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𝐹</m:t>
                          </m:r>
                        </m:e>
                        <m:sub>
                          <m:r>
                            <a:rPr lang="es-ES" i="1">
                              <a:latin typeface="Cambria Math" panose="02040503050406030204" pitchFamily="18" charset="0"/>
                              <a:ea typeface="Times New Roman" panose="02020603050405020304" pitchFamily="18" charset="0"/>
                              <a:cs typeface="Times New Roman" panose="02020603050405020304" pitchFamily="18" charset="0"/>
                            </a:rPr>
                            <m:t>𝑠𝑒𝑚𝑖𝑙𝑙𝑎</m:t>
                          </m:r>
                        </m:sub>
                      </m:sSub>
                      <m:r>
                        <a:rPr lang="en-US" i="1">
                          <a:latin typeface="Cambria Math" panose="02040503050406030204" pitchFamily="18" charset="0"/>
                          <a:ea typeface="Times New Roman" panose="02020603050405020304" pitchFamily="18" charset="0"/>
                          <a:cs typeface="Times New Roman" panose="02020603050405020304" pitchFamily="18" charset="0"/>
                        </a:rPr>
                        <m:t>=0.1 </m:t>
                      </m:r>
                      <m:r>
                        <a:rPr lang="en-US" i="1">
                          <a:latin typeface="Cambria Math" panose="02040503050406030204" pitchFamily="18" charset="0"/>
                          <a:ea typeface="Times New Roman" panose="02020603050405020304" pitchFamily="18" charset="0"/>
                          <a:cs typeface="Times New Roman" panose="02020603050405020304" pitchFamily="18" charset="0"/>
                        </a:rPr>
                        <m:t>𝑘𝑔</m:t>
                      </m:r>
                      <m:r>
                        <a:rPr lang="en-US" i="1">
                          <a:latin typeface="Cambria Math" panose="02040503050406030204" pitchFamily="18" charset="0"/>
                          <a:ea typeface="Times New Roman" panose="02020603050405020304" pitchFamily="18" charset="0"/>
                          <a:cs typeface="Times New Roman" panose="02020603050405020304" pitchFamily="18" charset="0"/>
                        </a:rPr>
                        <m:t>×9.81 </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n-US" i="1">
                              <a:latin typeface="Cambria Math" panose="02040503050406030204" pitchFamily="18" charset="0"/>
                              <a:ea typeface="Times New Roman" panose="02020603050405020304" pitchFamily="18" charset="0"/>
                              <a:cs typeface="Times New Roman" panose="02020603050405020304" pitchFamily="18" charset="0"/>
                            </a:rPr>
                            <m:t>𝑚</m:t>
                          </m:r>
                        </m:num>
                        <m:den>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latin typeface="Cambria Math" panose="02040503050406030204" pitchFamily="18" charset="0"/>
                                  <a:ea typeface="Times New Roman" panose="02020603050405020304" pitchFamily="18" charset="0"/>
                                  <a:cs typeface="Times New Roman" panose="02020603050405020304" pitchFamily="18" charset="0"/>
                                </a:rPr>
                                <m:t>𝑠</m:t>
                              </m:r>
                            </m:e>
                            <m:sup>
                              <m:r>
                                <a:rPr lang="en-US" i="1">
                                  <a:latin typeface="Cambria Math" panose="02040503050406030204" pitchFamily="18" charset="0"/>
                                  <a:ea typeface="Times New Roman" panose="02020603050405020304" pitchFamily="18" charset="0"/>
                                  <a:cs typeface="Times New Roman" panose="02020603050405020304" pitchFamily="18" charset="0"/>
                                </a:rPr>
                                <m:t>2</m:t>
                              </m:r>
                            </m:sup>
                          </m:sSup>
                        </m:den>
                      </m:f>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829050" algn="l"/>
                  </a:tabLs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𝐹</m:t>
                          </m:r>
                        </m:e>
                        <m:sub>
                          <m:r>
                            <a:rPr lang="es-ES" i="1">
                              <a:latin typeface="Cambria Math" panose="02040503050406030204" pitchFamily="18" charset="0"/>
                              <a:ea typeface="Times New Roman" panose="02020603050405020304" pitchFamily="18" charset="0"/>
                              <a:cs typeface="Times New Roman" panose="02020603050405020304" pitchFamily="18" charset="0"/>
                            </a:rPr>
                            <m:t>𝑠𝑒𝑚𝑖𝑙𝑙𝑎</m:t>
                          </m:r>
                        </m:sub>
                      </m:sSub>
                      <m:r>
                        <a:rPr lang="en-US" i="1">
                          <a:latin typeface="Cambria Math" panose="02040503050406030204" pitchFamily="18" charset="0"/>
                          <a:ea typeface="Times New Roman" panose="02020603050405020304" pitchFamily="18" charset="0"/>
                          <a:cs typeface="Times New Roman" panose="02020603050405020304" pitchFamily="18" charset="0"/>
                        </a:rPr>
                        <m:t>=0.98 </m:t>
                      </m:r>
                      <m:r>
                        <a:rPr lang="en-US" i="1">
                          <a:latin typeface="Cambria Math" panose="02040503050406030204" pitchFamily="18" charset="0"/>
                          <a:ea typeface="Times New Roman" panose="02020603050405020304" pitchFamily="18" charset="0"/>
                          <a:cs typeface="Times New Roman" panose="02020603050405020304" pitchFamily="18" charset="0"/>
                        </a:rPr>
                        <m:t>𝑁</m:t>
                      </m:r>
                    </m:oMath>
                  </m:oMathPara>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15" name="Rectángulo 14">
                <a:extLst>
                  <a:ext uri="{FF2B5EF4-FFF2-40B4-BE49-F238E27FC236}">
                    <a16:creationId xmlns:a16="http://schemas.microsoft.com/office/drawing/2014/main" id="{51716AF8-494D-48D0-A383-A46BD6E1DE3E}"/>
                  </a:ext>
                </a:extLst>
              </p:cNvPr>
              <p:cNvSpPr>
                <a:spLocks noRot="1" noChangeAspect="1" noMove="1" noResize="1" noEditPoints="1" noAdjustHandles="1" noChangeArrowheads="1" noChangeShapeType="1" noTextEdit="1"/>
              </p:cNvSpPr>
              <p:nvPr/>
            </p:nvSpPr>
            <p:spPr>
              <a:xfrm>
                <a:off x="5581305" y="4697674"/>
                <a:ext cx="6096000" cy="158280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14743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ángulo 3">
                <a:extLst>
                  <a:ext uri="{FF2B5EF4-FFF2-40B4-BE49-F238E27FC236}">
                    <a16:creationId xmlns:a16="http://schemas.microsoft.com/office/drawing/2014/main" id="{AF7C21E3-5F23-4673-A3CE-00A77A873377}"/>
                  </a:ext>
                </a:extLst>
              </p:cNvPr>
              <p:cNvSpPr/>
              <p:nvPr/>
            </p:nvSpPr>
            <p:spPr>
              <a:xfrm>
                <a:off x="7091721" y="1074441"/>
                <a:ext cx="2944268"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𝑇</m:t>
                          </m:r>
                        </m:sub>
                      </m:sSub>
                      <m:r>
                        <a:rPr lang="en-US" i="0">
                          <a:latin typeface="Cambria Math" panose="02040503050406030204" pitchFamily="18" charset="0"/>
                        </a:rPr>
                        <m:t>=195.586 </m:t>
                      </m:r>
                      <m:sSup>
                        <m:sSupPr>
                          <m:ctrlPr>
                            <a:rPr lang="en-US" i="1">
                              <a:latin typeface="Cambria Math" panose="02040503050406030204" pitchFamily="18" charset="0"/>
                            </a:rPr>
                          </m:ctrlPr>
                        </m:sSupPr>
                        <m:e>
                          <m:r>
                            <a:rPr lang="en-US" i="1">
                              <a:latin typeface="Cambria Math" panose="02040503050406030204" pitchFamily="18" charset="0"/>
                            </a:rPr>
                            <m:t>𝑚𝑚</m:t>
                          </m:r>
                        </m:e>
                        <m:sup>
                          <m:r>
                            <a:rPr lang="en-US" i="0">
                              <a:latin typeface="Cambria Math" panose="02040503050406030204" pitchFamily="18" charset="0"/>
                            </a:rPr>
                            <m:t>3</m:t>
                          </m:r>
                        </m:sup>
                      </m:sSup>
                      <m:r>
                        <a:rPr lang="en-US" i="0">
                          <a:latin typeface="Cambria Math" panose="02040503050406030204" pitchFamily="18" charset="0"/>
                        </a:rPr>
                        <m:t>=0,2 </m:t>
                      </m:r>
                      <m:r>
                        <a:rPr lang="en-US" i="1">
                          <a:latin typeface="Cambria Math" panose="02040503050406030204" pitchFamily="18" charset="0"/>
                        </a:rPr>
                        <m:t>𝐿</m:t>
                      </m:r>
                    </m:oMath>
                  </m:oMathPara>
                </a14:m>
                <a:endParaRPr lang="en-US" dirty="0"/>
              </a:p>
            </p:txBody>
          </p:sp>
        </mc:Choice>
        <mc:Fallback>
          <p:sp>
            <p:nvSpPr>
              <p:cNvPr id="4" name="Rectángulo 3">
                <a:extLst>
                  <a:ext uri="{FF2B5EF4-FFF2-40B4-BE49-F238E27FC236}">
                    <a16:creationId xmlns:a16="http://schemas.microsoft.com/office/drawing/2014/main" id="{AF7C21E3-5F23-4673-A3CE-00A77A873377}"/>
                  </a:ext>
                </a:extLst>
              </p:cNvPr>
              <p:cNvSpPr>
                <a:spLocks noRot="1" noChangeAspect="1" noMove="1" noResize="1" noEditPoints="1" noAdjustHandles="1" noChangeArrowheads="1" noChangeShapeType="1" noTextEdit="1"/>
              </p:cNvSpPr>
              <p:nvPr/>
            </p:nvSpPr>
            <p:spPr>
              <a:xfrm>
                <a:off x="7091721" y="1074441"/>
                <a:ext cx="2944268" cy="369332"/>
              </a:xfrm>
              <a:prstGeom prst="rect">
                <a:avLst/>
              </a:prstGeom>
              <a:blipFill>
                <a:blip r:embed="rId2"/>
                <a:stretch>
                  <a:fillRect/>
                </a:stretch>
              </a:blipFill>
            </p:spPr>
            <p:txBody>
              <a:bodyPr/>
              <a:lstStyle/>
              <a:p>
                <a:r>
                  <a:rPr lang="en-US">
                    <a:noFill/>
                  </a:rPr>
                  <a:t> </a:t>
                </a:r>
              </a:p>
            </p:txBody>
          </p:sp>
        </mc:Fallback>
      </mc:AlternateContent>
      <p:sp>
        <p:nvSpPr>
          <p:cNvPr id="5" name="Rectángulo 4">
            <a:extLst>
              <a:ext uri="{FF2B5EF4-FFF2-40B4-BE49-F238E27FC236}">
                <a16:creationId xmlns:a16="http://schemas.microsoft.com/office/drawing/2014/main" id="{16960E0E-6206-4670-BC6F-8BF72803E283}"/>
              </a:ext>
            </a:extLst>
          </p:cNvPr>
          <p:cNvSpPr/>
          <p:nvPr/>
        </p:nvSpPr>
        <p:spPr>
          <a:xfrm>
            <a:off x="1625523" y="3716878"/>
            <a:ext cx="5824148" cy="461665"/>
          </a:xfrm>
          <a:prstGeom prst="rect">
            <a:avLst/>
          </a:prstGeom>
        </p:spPr>
        <p:txBody>
          <a:bodyPr wrap="square">
            <a:spAutoFit/>
          </a:bodyPr>
          <a:lstStyle/>
          <a:p>
            <a:r>
              <a:rPr lang="es-ES" sz="2400" dirty="0"/>
              <a:t>Presión manométrica del cilindro  </a:t>
            </a:r>
          </a:p>
        </p:txBody>
      </p:sp>
      <mc:AlternateContent xmlns:mc="http://schemas.openxmlformats.org/markup-compatibility/2006">
        <mc:Choice xmlns:a14="http://schemas.microsoft.com/office/drawing/2010/main" Requires="a14">
          <p:sp>
            <p:nvSpPr>
              <p:cNvPr id="6" name="Rectángulo 5">
                <a:extLst>
                  <a:ext uri="{FF2B5EF4-FFF2-40B4-BE49-F238E27FC236}">
                    <a16:creationId xmlns:a16="http://schemas.microsoft.com/office/drawing/2014/main" id="{F0F74BE0-113F-4D0D-8C1F-C1438979677E}"/>
                  </a:ext>
                </a:extLst>
              </p:cNvPr>
              <p:cNvSpPr/>
              <p:nvPr/>
            </p:nvSpPr>
            <p:spPr>
              <a:xfrm>
                <a:off x="5515855" y="2443954"/>
                <a:ext cx="6096000" cy="1970091"/>
              </a:xfrm>
              <a:prstGeom prst="rect">
                <a:avLst/>
              </a:prstGeom>
            </p:spPr>
            <p:txBody>
              <a:bodyPr>
                <a:spAutoFit/>
              </a:bodyPr>
              <a:lstStyle/>
              <a:p>
                <a:pPr>
                  <a:spcAft>
                    <a:spcPts val="800"/>
                  </a:spcAft>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ea typeface="Calibri" panose="020F0502020204030204" pitchFamily="34" charset="0"/>
                          <a:cs typeface="Times New Roman" panose="02020603050405020304" pitchFamily="18" charset="0"/>
                        </a:rPr>
                        <m:t>𝑄</m:t>
                      </m:r>
                      <m:r>
                        <a:rPr lang="es-ES">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s-ES">
                              <a:latin typeface="Cambria Math" panose="02040503050406030204" pitchFamily="18" charset="0"/>
                              <a:ea typeface="Calibri" panose="020F0502020204030204" pitchFamily="34" charset="0"/>
                              <a:cs typeface="Times New Roman" panose="02020603050405020304" pitchFamily="18" charset="0"/>
                            </a:rPr>
                            <m:t>(</m:t>
                          </m:r>
                          <m:r>
                            <a:rPr lang="es-ES" i="1">
                              <a:latin typeface="Cambria Math" panose="02040503050406030204" pitchFamily="18" charset="0"/>
                              <a:ea typeface="Calibri" panose="020F0502020204030204" pitchFamily="34" charset="0"/>
                              <a:cs typeface="Times New Roman" panose="02020603050405020304" pitchFamily="18" charset="0"/>
                            </a:rPr>
                            <m:t>𝑉</m:t>
                          </m:r>
                          <m:r>
                            <a:rPr lang="es-ES">
                              <a:latin typeface="Cambria Math" panose="02040503050406030204" pitchFamily="18" charset="0"/>
                              <a:ea typeface="Calibri" panose="020F0502020204030204" pitchFamily="34" charset="0"/>
                              <a:cs typeface="Times New Roman" panose="02020603050405020304" pitchFamily="18" charset="0"/>
                            </a:rPr>
                            <m:t> ×60)</m:t>
                          </m:r>
                        </m:num>
                        <m:den>
                          <m:r>
                            <a:rPr lang="es-ES" i="1">
                              <a:latin typeface="Cambria Math" panose="02040503050406030204" pitchFamily="18" charset="0"/>
                              <a:ea typeface="Calibri" panose="020F0502020204030204" pitchFamily="34" charset="0"/>
                              <a:cs typeface="Times New Roman" panose="02020603050405020304" pitchFamily="18" charset="0"/>
                            </a:rPr>
                            <m:t>𝑇</m:t>
                          </m:r>
                        </m:den>
                      </m:f>
                      <m:r>
                        <a:rPr lang="es-ES">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𝑄</m:t>
                      </m:r>
                      <m:r>
                        <a:rPr lang="en-US"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(0,2 ×60)</m:t>
                          </m:r>
                        </m:num>
                        <m:den>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0,3</m:t>
                          </m:r>
                        </m:den>
                      </m:f>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2000" dirty="0">
                  <a:solidFill>
                    <a:schemeClr val="tx1"/>
                  </a:solidFill>
                  <a:effectLst/>
                  <a:latin typeface="Calibri" panose="020F0502020204030204" pitchFamily="34" charset="0"/>
                  <a:ea typeface="Calibri" panose="020F0502020204030204" pitchFamily="34" charset="0"/>
                </a:endParaRPr>
              </a:p>
              <a:p>
                <a:pPr algn="ctr">
                  <a:spcAft>
                    <a:spcPts val="0"/>
                  </a:spcAft>
                </a:pPr>
                <a14:m>
                  <m:oMathPara xmlns:m="http://schemas.openxmlformats.org/officeDocument/2006/math">
                    <m:oMathParaPr>
                      <m:jc m:val="centerGroup"/>
                    </m:oMathParaPr>
                    <m:oMath xmlns:m="http://schemas.openxmlformats.org/officeDocument/2006/math">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𝑄</m:t>
                      </m:r>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=40  </m:t>
                      </m:r>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𝐿</m:t>
                      </m:r>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en-US"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𝑚𝑖𝑛</m:t>
                      </m:r>
                    </m:oMath>
                  </m:oMathPara>
                </a14:m>
                <a:endParaRPr lang="en-US" sz="2000" dirty="0">
                  <a:solidFill>
                    <a:schemeClr val="tx1"/>
                  </a:solidFill>
                  <a:effectLst/>
                  <a:latin typeface="Calibri" panose="020F0502020204030204" pitchFamily="34" charset="0"/>
                  <a:ea typeface="Calibri" panose="020F0502020204030204" pitchFamily="34" charset="0"/>
                </a:endParaRPr>
              </a:p>
              <a:p>
                <a:pPr algn="ctr">
                  <a:lnSpc>
                    <a:spcPct val="150000"/>
                  </a:lnSpc>
                  <a:spcAft>
                    <a:spcPts val="0"/>
                  </a:spcAft>
                </a:pPr>
                <a:r>
                  <a:rPr lang="en-US" dirty="0">
                    <a:solidFill>
                      <a:srgbClr val="000000"/>
                    </a:solidFill>
                    <a:latin typeface="Cambria Math" panose="02040503050406030204" pitchFamily="18" charset="0"/>
                    <a:ea typeface="Calibri" panose="020F0502020204030204" pitchFamily="34" charset="0"/>
                    <a:cs typeface="Calibri" panose="020F0502020204030204" pitchFamily="34" charset="0"/>
                  </a:rPr>
                  <a:t> </a:t>
                </a:r>
                <a:endParaRPr lang="en-US" sz="2000" dirty="0">
                  <a:solidFill>
                    <a:srgbClr val="000000"/>
                  </a:solidFill>
                  <a:effectLst/>
                  <a:latin typeface="Calibri" panose="020F0502020204030204" pitchFamily="34" charset="0"/>
                  <a:ea typeface="Calibri" panose="020F0502020204030204" pitchFamily="34" charset="0"/>
                </a:endParaRPr>
              </a:p>
            </p:txBody>
          </p:sp>
        </mc:Choice>
        <mc:Fallback>
          <p:sp>
            <p:nvSpPr>
              <p:cNvPr id="6" name="Rectángulo 5">
                <a:extLst>
                  <a:ext uri="{FF2B5EF4-FFF2-40B4-BE49-F238E27FC236}">
                    <a16:creationId xmlns:a16="http://schemas.microsoft.com/office/drawing/2014/main" id="{F0F74BE0-113F-4D0D-8C1F-C1438979677E}"/>
                  </a:ext>
                </a:extLst>
              </p:cNvPr>
              <p:cNvSpPr>
                <a:spLocks noRot="1" noChangeAspect="1" noMove="1" noResize="1" noEditPoints="1" noAdjustHandles="1" noChangeArrowheads="1" noChangeShapeType="1" noTextEdit="1"/>
              </p:cNvSpPr>
              <p:nvPr/>
            </p:nvSpPr>
            <p:spPr>
              <a:xfrm>
                <a:off x="5515855" y="2443954"/>
                <a:ext cx="6096000" cy="1970091"/>
              </a:xfrm>
              <a:prstGeom prst="rect">
                <a:avLst/>
              </a:prstGeom>
              <a:blipFill>
                <a:blip r:embed="rId3"/>
                <a:stretch>
                  <a:fillRect/>
                </a:stretch>
              </a:blipFill>
            </p:spPr>
            <p:txBody>
              <a:bodyPr/>
              <a:lstStyle/>
              <a:p>
                <a:r>
                  <a:rPr lang="en-US">
                    <a:noFill/>
                  </a:rPr>
                  <a:t> </a:t>
                </a:r>
              </a:p>
            </p:txBody>
          </p:sp>
        </mc:Fallback>
      </mc:AlternateContent>
      <p:sp>
        <p:nvSpPr>
          <p:cNvPr id="7" name="Rectángulo 6">
            <a:extLst>
              <a:ext uri="{FF2B5EF4-FFF2-40B4-BE49-F238E27FC236}">
                <a16:creationId xmlns:a16="http://schemas.microsoft.com/office/drawing/2014/main" id="{041FAC2E-B4EF-4FFE-8C63-43F70DE9E934}"/>
              </a:ext>
            </a:extLst>
          </p:cNvPr>
          <p:cNvSpPr/>
          <p:nvPr/>
        </p:nvSpPr>
        <p:spPr>
          <a:xfrm>
            <a:off x="6316978" y="1762168"/>
            <a:ext cx="5314728" cy="461665"/>
          </a:xfrm>
          <a:prstGeom prst="rect">
            <a:avLst/>
          </a:prstGeom>
        </p:spPr>
        <p:txBody>
          <a:bodyPr wrap="square">
            <a:spAutoFit/>
          </a:bodyPr>
          <a:lstStyle/>
          <a:p>
            <a:r>
              <a:rPr lang="es-ES" sz="2400" dirty="0"/>
              <a:t>Determinación del caudal de succión </a:t>
            </a:r>
          </a:p>
        </p:txBody>
      </p:sp>
      <mc:AlternateContent xmlns:mc="http://schemas.openxmlformats.org/markup-compatibility/2006">
        <mc:Choice xmlns:a14="http://schemas.microsoft.com/office/drawing/2010/main" Requires="a14">
          <p:sp>
            <p:nvSpPr>
              <p:cNvPr id="8" name="Rectángulo 7">
                <a:extLst>
                  <a:ext uri="{FF2B5EF4-FFF2-40B4-BE49-F238E27FC236}">
                    <a16:creationId xmlns:a16="http://schemas.microsoft.com/office/drawing/2014/main" id="{20F88128-6537-492A-84F1-08A6621FE319}"/>
                  </a:ext>
                </a:extLst>
              </p:cNvPr>
              <p:cNvSpPr/>
              <p:nvPr/>
            </p:nvSpPr>
            <p:spPr>
              <a:xfrm>
                <a:off x="5641941" y="4984666"/>
                <a:ext cx="6096000" cy="923330"/>
              </a:xfrm>
              <a:prstGeom prst="rect">
                <a:avLst/>
              </a:prstGeom>
            </p:spPr>
            <p:txBody>
              <a:bodyPr>
                <a:spAutoFit/>
              </a:bodyPr>
              <a:lstStyle/>
              <a:p>
                <a:pPr algn="r">
                  <a:spcAft>
                    <a:spcPts val="0"/>
                  </a:spcAft>
                </a:pPr>
                <a:r>
                  <a:rPr lang="en-US" dirty="0">
                    <a:solidFill>
                      <a:schemeClr val="tx1"/>
                    </a:solidFill>
                    <a:latin typeface="Times New Roman" panose="02020603050405020304" pitchFamily="18" charset="0"/>
                    <a:ea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ea typeface="Calibri" panose="020F0502020204030204" pitchFamily="34" charset="0"/>
                        <a:cs typeface="Calibri" panose="020F0502020204030204" pitchFamily="34" charset="0"/>
                      </a:rPr>
                      <m:t>𝑄</m:t>
                    </m:r>
                    <m:r>
                      <a:rPr lang="es-ES" i="1">
                        <a:solidFill>
                          <a:schemeClr val="tx1"/>
                        </a:solidFill>
                        <a:latin typeface="Cambria Math" panose="02040503050406030204" pitchFamily="18" charset="0"/>
                        <a:ea typeface="Calibri" panose="020F0502020204030204" pitchFamily="34" charset="0"/>
                        <a:cs typeface="Calibri" panose="020F0502020204030204" pitchFamily="34" charset="0"/>
                      </a:rPr>
                      <m:t>_</m:t>
                    </m:r>
                    <m:r>
                      <a:rPr lang="en-US" i="1">
                        <a:solidFill>
                          <a:schemeClr val="tx1"/>
                        </a:solidFill>
                        <a:latin typeface="Cambria Math" panose="02040503050406030204" pitchFamily="18" charset="0"/>
                        <a:ea typeface="Calibri" panose="020F0502020204030204" pitchFamily="34" charset="0"/>
                        <a:cs typeface="Calibri" panose="020F0502020204030204" pitchFamily="34" charset="0"/>
                      </a:rPr>
                      <m:t>𝑚𝑎𝑥</m:t>
                    </m:r>
                    <m:r>
                      <a:rPr lang="es-ES" i="1">
                        <a:solidFill>
                          <a:schemeClr val="tx1"/>
                        </a:solidFill>
                        <a:latin typeface="Cambria Math" panose="02040503050406030204" pitchFamily="18" charset="0"/>
                        <a:ea typeface="Calibri" panose="020F0502020204030204" pitchFamily="34" charset="0"/>
                        <a:cs typeface="Calibri" panose="020F0502020204030204" pitchFamily="34" charset="0"/>
                      </a:rPr>
                      <m:t>=</m:t>
                    </m:r>
                    <m:r>
                      <a:rPr lang="en-US" i="1">
                        <a:solidFill>
                          <a:schemeClr val="tx1"/>
                        </a:solidFill>
                        <a:latin typeface="Cambria Math" panose="02040503050406030204" pitchFamily="18" charset="0"/>
                        <a:ea typeface="Calibri" panose="020F0502020204030204" pitchFamily="34" charset="0"/>
                        <a:cs typeface="Calibri" panose="020F0502020204030204" pitchFamily="34" charset="0"/>
                      </a:rPr>
                      <m:t>𝑄</m:t>
                    </m:r>
                    <m:r>
                      <a:rPr lang="en-US" i="1">
                        <a:solidFill>
                          <a:schemeClr val="tx1"/>
                        </a:solidFill>
                        <a:latin typeface="Cambria Math" panose="02040503050406030204" pitchFamily="18" charset="0"/>
                        <a:ea typeface="Calibri" panose="020F0502020204030204" pitchFamily="34" charset="0"/>
                        <a:cs typeface="Calibri" panose="020F0502020204030204" pitchFamily="34" charset="0"/>
                      </a:rPr>
                      <m:t> ×3 </m:t>
                    </m:r>
                  </m:oMath>
                </a14:m>
                <a:r>
                  <a:rPr lang="es-ES" dirty="0">
                    <a:solidFill>
                      <a:schemeClr val="tx1"/>
                    </a:solidFill>
                    <a:latin typeface="Times New Roman" panose="02020603050405020304" pitchFamily="18" charset="0"/>
                    <a:ea typeface="Times New Roman" panose="02020603050405020304" pitchFamily="18" charset="0"/>
                  </a:rPr>
                  <a:t>                                     </a:t>
                </a:r>
                <a:r>
                  <a:rPr lang="es-ES" dirty="0">
                    <a:solidFill>
                      <a:schemeClr val="tx1"/>
                    </a:solidFill>
                    <a:latin typeface="Cambria Math" panose="02040503050406030204" pitchFamily="18" charset="0"/>
                    <a:ea typeface="Calibri" panose="020F0502020204030204" pitchFamily="34" charset="0"/>
                    <a:cs typeface="Calibri" panose="020F0502020204030204" pitchFamily="34" charset="0"/>
                  </a:rPr>
                  <a:t> </a:t>
                </a:r>
                <a:endParaRPr lang="en-US" sz="2000" dirty="0">
                  <a:solidFill>
                    <a:schemeClr val="tx1"/>
                  </a:solidFill>
                  <a:effectLst/>
                  <a:latin typeface="Calibri" panose="020F0502020204030204" pitchFamily="34" charset="0"/>
                  <a:ea typeface="Calibri" panose="020F0502020204030204" pitchFamily="34" charset="0"/>
                </a:endParaRPr>
              </a:p>
              <a:p>
                <a:pPr algn="ctr">
                  <a:spcAft>
                    <a:spcPts val="0"/>
                  </a:spcAft>
                </a:pPr>
                <a14:m>
                  <m:oMathPara xmlns:m="http://schemas.openxmlformats.org/officeDocument/2006/math">
                    <m:oMathParaPr>
                      <m:jc m:val="centerGroup"/>
                    </m:oMathParaPr>
                    <m:oMath xmlns:m="http://schemas.openxmlformats.org/officeDocument/2006/math">
                      <m:r>
                        <a:rPr lang="en-US" i="1">
                          <a:solidFill>
                            <a:schemeClr val="tx1"/>
                          </a:solidFill>
                          <a:latin typeface="Cambria Math" panose="02040503050406030204" pitchFamily="18" charset="0"/>
                          <a:ea typeface="Calibri" panose="020F0502020204030204" pitchFamily="34" charset="0"/>
                          <a:cs typeface="Calibri" panose="020F0502020204030204" pitchFamily="34" charset="0"/>
                        </a:rPr>
                        <m:t>𝑄</m:t>
                      </m:r>
                      <m:r>
                        <a:rPr lang="en-US" i="1">
                          <a:solidFill>
                            <a:schemeClr val="tx1"/>
                          </a:solidFill>
                          <a:latin typeface="Cambria Math" panose="02040503050406030204" pitchFamily="18" charset="0"/>
                          <a:ea typeface="Calibri" panose="020F0502020204030204" pitchFamily="34" charset="0"/>
                          <a:cs typeface="Calibri" panose="020F0502020204030204" pitchFamily="34" charset="0"/>
                        </a:rPr>
                        <m:t>_</m:t>
                      </m:r>
                      <m:r>
                        <a:rPr lang="en-US" i="1">
                          <a:solidFill>
                            <a:schemeClr val="tx1"/>
                          </a:solidFill>
                          <a:latin typeface="Cambria Math" panose="02040503050406030204" pitchFamily="18" charset="0"/>
                          <a:ea typeface="Calibri" panose="020F0502020204030204" pitchFamily="34" charset="0"/>
                          <a:cs typeface="Calibri" panose="020F0502020204030204" pitchFamily="34" charset="0"/>
                        </a:rPr>
                        <m:t>𝑚𝑎𝑥</m:t>
                      </m:r>
                      <m:r>
                        <a:rPr lang="en-US" i="1">
                          <a:solidFill>
                            <a:schemeClr val="tx1"/>
                          </a:solidFill>
                          <a:latin typeface="Cambria Math" panose="02040503050406030204" pitchFamily="18" charset="0"/>
                          <a:ea typeface="Calibri" panose="020F0502020204030204" pitchFamily="34" charset="0"/>
                          <a:cs typeface="Calibri" panose="020F0502020204030204" pitchFamily="34" charset="0"/>
                        </a:rPr>
                        <m:t>=40  ×3 </m:t>
                      </m:r>
                    </m:oMath>
                  </m:oMathPara>
                </a14:m>
                <a:endParaRPr lang="en-US" sz="2000" dirty="0">
                  <a:solidFill>
                    <a:schemeClr val="tx1"/>
                  </a:solidFill>
                  <a:effectLst/>
                  <a:latin typeface="Calibri" panose="020F0502020204030204" pitchFamily="34" charset="0"/>
                  <a:ea typeface="Calibri" panose="020F0502020204030204" pitchFamily="34" charset="0"/>
                </a:endParaRPr>
              </a:p>
              <a:p>
                <a:pPr algn="ctr">
                  <a:spcAft>
                    <a:spcPts val="0"/>
                  </a:spcAft>
                </a:pPr>
                <a:r>
                  <a:rPr lang="en-US" dirty="0">
                    <a:solidFill>
                      <a:schemeClr val="tx1"/>
                    </a:solidFill>
                    <a:latin typeface="Cambria Math" panose="02040503050406030204" pitchFamily="18" charset="0"/>
                    <a:ea typeface="Calibri" panose="020F0502020204030204" pitchFamily="34" charset="0"/>
                    <a:cs typeface="Calibri" panose="020F0502020204030204" pitchFamily="34" charset="0"/>
                  </a:rPr>
                  <a:t> </a:t>
                </a:r>
                <a14:m>
                  <m:oMath xmlns:m="http://schemas.openxmlformats.org/officeDocument/2006/math">
                    <m:r>
                      <a:rPr lang="en-US" i="1">
                        <a:solidFill>
                          <a:schemeClr val="tx1"/>
                        </a:solidFill>
                        <a:latin typeface="Cambria Math" panose="02040503050406030204" pitchFamily="18" charset="0"/>
                        <a:ea typeface="Calibri" panose="020F0502020204030204" pitchFamily="34" charset="0"/>
                        <a:cs typeface="Calibri" panose="020F0502020204030204" pitchFamily="34" charset="0"/>
                      </a:rPr>
                      <m:t>𝑄</m:t>
                    </m:r>
                    <m:r>
                      <a:rPr lang="en-US" i="1">
                        <a:solidFill>
                          <a:schemeClr val="tx1"/>
                        </a:solidFill>
                        <a:latin typeface="Cambria Math" panose="02040503050406030204" pitchFamily="18" charset="0"/>
                        <a:ea typeface="Calibri" panose="020F0502020204030204" pitchFamily="34" charset="0"/>
                        <a:cs typeface="Calibri" panose="020F0502020204030204" pitchFamily="34" charset="0"/>
                      </a:rPr>
                      <m:t>_</m:t>
                    </m:r>
                    <m:r>
                      <a:rPr lang="en-US" i="1">
                        <a:solidFill>
                          <a:schemeClr val="tx1"/>
                        </a:solidFill>
                        <a:latin typeface="Cambria Math" panose="02040503050406030204" pitchFamily="18" charset="0"/>
                        <a:ea typeface="Calibri" panose="020F0502020204030204" pitchFamily="34" charset="0"/>
                        <a:cs typeface="Calibri" panose="020F0502020204030204" pitchFamily="34" charset="0"/>
                      </a:rPr>
                      <m:t>𝑚𝑎𝑥</m:t>
                    </m:r>
                    <m:r>
                      <a:rPr lang="en-US" i="1">
                        <a:solidFill>
                          <a:schemeClr val="tx1"/>
                        </a:solidFill>
                        <a:latin typeface="Cambria Math" panose="02040503050406030204" pitchFamily="18" charset="0"/>
                        <a:ea typeface="Calibri" panose="020F0502020204030204" pitchFamily="34" charset="0"/>
                        <a:cs typeface="Calibri" panose="020F0502020204030204" pitchFamily="34" charset="0"/>
                      </a:rPr>
                      <m:t>=120  </m:t>
                    </m:r>
                    <m:r>
                      <a:rPr lang="en-US" i="1">
                        <a:solidFill>
                          <a:schemeClr val="tx1"/>
                        </a:solidFill>
                        <a:latin typeface="Cambria Math" panose="02040503050406030204" pitchFamily="18" charset="0"/>
                        <a:ea typeface="Calibri" panose="020F0502020204030204" pitchFamily="34" charset="0"/>
                        <a:cs typeface="Calibri" panose="020F0502020204030204" pitchFamily="34" charset="0"/>
                      </a:rPr>
                      <m:t>𝐿</m:t>
                    </m:r>
                    <m:r>
                      <a:rPr lang="en-US" i="1">
                        <a:solidFill>
                          <a:schemeClr val="tx1"/>
                        </a:solidFill>
                        <a:latin typeface="Cambria Math" panose="02040503050406030204" pitchFamily="18" charset="0"/>
                        <a:ea typeface="Calibri" panose="020F0502020204030204" pitchFamily="34" charset="0"/>
                        <a:cs typeface="Calibri" panose="020F0502020204030204" pitchFamily="34" charset="0"/>
                      </a:rPr>
                      <m:t>/</m:t>
                    </m:r>
                    <m:r>
                      <a:rPr lang="en-US" i="1">
                        <a:solidFill>
                          <a:schemeClr val="tx1"/>
                        </a:solidFill>
                        <a:latin typeface="Cambria Math" panose="02040503050406030204" pitchFamily="18" charset="0"/>
                        <a:ea typeface="Calibri" panose="020F0502020204030204" pitchFamily="34" charset="0"/>
                        <a:cs typeface="Calibri" panose="020F0502020204030204" pitchFamily="34" charset="0"/>
                      </a:rPr>
                      <m:t>𝑚𝑖𝑛</m:t>
                    </m:r>
                  </m:oMath>
                </a14:m>
                <a:endParaRPr lang="en-US" sz="2000" dirty="0">
                  <a:solidFill>
                    <a:schemeClr val="tx1"/>
                  </a:solidFill>
                  <a:effectLst/>
                  <a:latin typeface="Calibri" panose="020F0502020204030204" pitchFamily="34" charset="0"/>
                  <a:ea typeface="Calibri" panose="020F0502020204030204" pitchFamily="34" charset="0"/>
                </a:endParaRPr>
              </a:p>
            </p:txBody>
          </p:sp>
        </mc:Choice>
        <mc:Fallback>
          <p:sp>
            <p:nvSpPr>
              <p:cNvPr id="8" name="Rectángulo 7">
                <a:extLst>
                  <a:ext uri="{FF2B5EF4-FFF2-40B4-BE49-F238E27FC236}">
                    <a16:creationId xmlns:a16="http://schemas.microsoft.com/office/drawing/2014/main" id="{20F88128-6537-492A-84F1-08A6621FE319}"/>
                  </a:ext>
                </a:extLst>
              </p:cNvPr>
              <p:cNvSpPr>
                <a:spLocks noRot="1" noChangeAspect="1" noMove="1" noResize="1" noEditPoints="1" noAdjustHandles="1" noChangeArrowheads="1" noChangeShapeType="1" noTextEdit="1"/>
              </p:cNvSpPr>
              <p:nvPr/>
            </p:nvSpPr>
            <p:spPr>
              <a:xfrm>
                <a:off x="5641941" y="4984666"/>
                <a:ext cx="6096000" cy="923330"/>
              </a:xfrm>
              <a:prstGeom prst="rect">
                <a:avLst/>
              </a:prstGeom>
              <a:blipFill>
                <a:blip r:embed="rId4"/>
                <a:stretch>
                  <a:fillRect b="-4636"/>
                </a:stretch>
              </a:blipFill>
            </p:spPr>
            <p:txBody>
              <a:bodyPr/>
              <a:lstStyle/>
              <a:p>
                <a:r>
                  <a:rPr lang="en-US">
                    <a:noFill/>
                  </a:rPr>
                  <a:t> </a:t>
                </a:r>
              </a:p>
            </p:txBody>
          </p:sp>
        </mc:Fallback>
      </mc:AlternateContent>
      <p:sp>
        <p:nvSpPr>
          <p:cNvPr id="9" name="Rectángulo 8">
            <a:extLst>
              <a:ext uri="{FF2B5EF4-FFF2-40B4-BE49-F238E27FC236}">
                <a16:creationId xmlns:a16="http://schemas.microsoft.com/office/drawing/2014/main" id="{B1FD885C-5A95-438F-AF21-C0D9C3D1F9F7}"/>
              </a:ext>
            </a:extLst>
          </p:cNvPr>
          <p:cNvSpPr/>
          <p:nvPr/>
        </p:nvSpPr>
        <p:spPr>
          <a:xfrm>
            <a:off x="7584144" y="4413909"/>
            <a:ext cx="5314728" cy="461665"/>
          </a:xfrm>
          <a:prstGeom prst="rect">
            <a:avLst/>
          </a:prstGeom>
        </p:spPr>
        <p:txBody>
          <a:bodyPr wrap="square">
            <a:spAutoFit/>
          </a:bodyPr>
          <a:lstStyle/>
          <a:p>
            <a:r>
              <a:rPr lang="es-ES" sz="2400" dirty="0"/>
              <a:t>Caudal máximo</a:t>
            </a:r>
          </a:p>
        </p:txBody>
      </p:sp>
      <mc:AlternateContent xmlns:mc="http://schemas.openxmlformats.org/markup-compatibility/2006">
        <mc:Choice xmlns:a14="http://schemas.microsoft.com/office/drawing/2010/main" Requires="a14">
          <p:sp>
            <p:nvSpPr>
              <p:cNvPr id="10" name="Rectángulo 9">
                <a:extLst>
                  <a:ext uri="{FF2B5EF4-FFF2-40B4-BE49-F238E27FC236}">
                    <a16:creationId xmlns:a16="http://schemas.microsoft.com/office/drawing/2014/main" id="{CB729C1F-FB8F-4C67-886B-645DEFD29DB5}"/>
                  </a:ext>
                </a:extLst>
              </p:cNvPr>
              <p:cNvSpPr/>
              <p:nvPr/>
            </p:nvSpPr>
            <p:spPr>
              <a:xfrm>
                <a:off x="443753" y="1410907"/>
                <a:ext cx="6096000" cy="1908471"/>
              </a:xfrm>
              <a:prstGeom prst="rect">
                <a:avLst/>
              </a:prstGeom>
            </p:spPr>
            <p:txBody>
              <a:bodyPr>
                <a:spAutoFit/>
              </a:bodyPr>
              <a:lstStyle/>
              <a:p>
                <a:pPr algn="just">
                  <a:lnSpc>
                    <a:spcPct val="115000"/>
                  </a:lnSpc>
                  <a:spcAft>
                    <a:spcPts val="800"/>
                  </a:spcAft>
                  <a:tabLst>
                    <a:tab pos="3829050" algn="l"/>
                  </a:tabLs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𝑃</m:t>
                          </m:r>
                        </m:e>
                        <m:sub>
                          <m:r>
                            <a:rPr lang="en-US" i="1">
                              <a:latin typeface="Cambria Math" panose="02040503050406030204" pitchFamily="18" charset="0"/>
                              <a:ea typeface="Times New Roman" panose="02020603050405020304" pitchFamily="18" charset="0"/>
                              <a:cs typeface="Times New Roman" panose="02020603050405020304" pitchFamily="18" charset="0"/>
                            </a:rPr>
                            <m:t>𝑒𝑥𝑡</m:t>
                          </m:r>
                          <m:r>
                            <a:rPr lang="en-US" i="1">
                              <a:latin typeface="Cambria Math" panose="02040503050406030204" pitchFamily="18" charset="0"/>
                              <a:ea typeface="Times New Roman" panose="02020603050405020304" pitchFamily="18" charset="0"/>
                              <a:cs typeface="Times New Roman" panose="02020603050405020304" pitchFamily="18" charset="0"/>
                            </a:rPr>
                            <m:t> </m:t>
                          </m:r>
                          <m:r>
                            <a:rPr lang="en-US" i="1">
                              <a:latin typeface="Cambria Math" panose="02040503050406030204" pitchFamily="18" charset="0"/>
                              <a:ea typeface="Times New Roman" panose="02020603050405020304" pitchFamily="18" charset="0"/>
                              <a:cs typeface="Times New Roman" panose="02020603050405020304" pitchFamily="18" charset="0"/>
                            </a:rPr>
                            <m:t>𝑈𝐼𝑂</m:t>
                          </m:r>
                        </m:sub>
                      </m:sSub>
                      <m:r>
                        <a:rPr lang="es-ES" i="1">
                          <a:latin typeface="Cambria Math" panose="02040503050406030204" pitchFamily="18" charset="0"/>
                          <a:ea typeface="Times New Roman" panose="02020603050405020304" pitchFamily="18" charset="0"/>
                          <a:cs typeface="Times New Roman" panose="02020603050405020304" pitchFamily="18" charset="0"/>
                        </a:rPr>
                        <m:t>=0,73 </m:t>
                      </m:r>
                      <m:r>
                        <a:rPr lang="en-US" i="1">
                          <a:latin typeface="Cambria Math" panose="02040503050406030204" pitchFamily="18" charset="0"/>
                          <a:ea typeface="Times New Roman" panose="02020603050405020304" pitchFamily="18" charset="0"/>
                          <a:cs typeface="Times New Roman" panose="02020603050405020304" pitchFamily="18" charset="0"/>
                        </a:rPr>
                        <m:t>𝑎𝑡𝑚</m:t>
                      </m:r>
                      <m:r>
                        <a:rPr lang="es-ES" i="1">
                          <a:latin typeface="Cambria Math" panose="02040503050406030204" pitchFamily="18" charset="0"/>
                          <a:ea typeface="Times New Roman" panose="02020603050405020304" pitchFamily="18" charset="0"/>
                          <a:cs typeface="Times New Roman" panose="02020603050405020304" pitchFamily="18" charset="0"/>
                        </a:rPr>
                        <m:t>=73</m:t>
                      </m:r>
                      <m:r>
                        <a:rPr lang="es-ES" i="1">
                          <a:latin typeface="Cambria Math" panose="02040503050406030204" pitchFamily="18" charset="0"/>
                          <a:ea typeface="Times New Roman" panose="02020603050405020304" pitchFamily="18" charset="0"/>
                          <a:cs typeface="Times New Roman" panose="02020603050405020304" pitchFamily="18" charset="0"/>
                        </a:rPr>
                        <m:t>𝐾𝑃𝑎</m:t>
                      </m:r>
                      <m:r>
                        <a:rPr lang="es-ES" i="1">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829050" algn="l"/>
                  </a:tabLs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𝐹</m:t>
                          </m:r>
                        </m:e>
                        <m:sub>
                          <m:r>
                            <a:rPr lang="es-ES" i="1">
                              <a:latin typeface="Cambria Math" panose="02040503050406030204" pitchFamily="18" charset="0"/>
                              <a:ea typeface="Times New Roman" panose="02020603050405020304" pitchFamily="18" charset="0"/>
                              <a:cs typeface="Times New Roman" panose="02020603050405020304" pitchFamily="18" charset="0"/>
                            </a:rPr>
                            <m:t>𝑠𝑒𝑚𝑖𝑙𝑙𝑎</m:t>
                          </m:r>
                        </m:sub>
                      </m:sSub>
                      <m:r>
                        <a:rPr lang="en-US" i="1">
                          <a:latin typeface="Cambria Math" panose="02040503050406030204" pitchFamily="18" charset="0"/>
                          <a:ea typeface="Times New Roman" panose="02020603050405020304" pitchFamily="18" charset="0"/>
                          <a:cs typeface="Times New Roman" panose="02020603050405020304" pitchFamily="18" charset="0"/>
                        </a:rPr>
                        <m:t>=</m:t>
                      </m:r>
                      <m:d>
                        <m:dPr>
                          <m:ctrlPr>
                            <a:rPr lang="en-US"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𝑃</m:t>
                              </m:r>
                            </m:e>
                            <m:sub>
                              <m:r>
                                <a:rPr lang="en-US" i="1">
                                  <a:latin typeface="Cambria Math" panose="02040503050406030204" pitchFamily="18" charset="0"/>
                                  <a:ea typeface="Times New Roman" panose="02020603050405020304" pitchFamily="18" charset="0"/>
                                  <a:cs typeface="Times New Roman" panose="02020603050405020304" pitchFamily="18" charset="0"/>
                                </a:rPr>
                                <m:t>𝑒𝑥𝑡</m:t>
                              </m:r>
                            </m:sub>
                          </m:sSub>
                          <m:r>
                            <a:rPr lang="en-US"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𝑃</m:t>
                              </m:r>
                            </m:e>
                            <m:sub>
                              <m:r>
                                <a:rPr lang="en-US" i="1">
                                  <a:latin typeface="Cambria Math" panose="02040503050406030204" pitchFamily="18" charset="0"/>
                                  <a:ea typeface="Times New Roman" panose="02020603050405020304" pitchFamily="18" charset="0"/>
                                  <a:cs typeface="Times New Roman" panose="02020603050405020304" pitchFamily="18" charset="0"/>
                                </a:rPr>
                                <m:t>𝑖𝑛𝑡</m:t>
                              </m:r>
                            </m:sub>
                          </m:sSub>
                        </m:e>
                      </m:d>
                      <m:r>
                        <a:rPr lang="en-US" i="1">
                          <a:latin typeface="Cambria Math" panose="02040503050406030204" pitchFamily="18" charset="0"/>
                          <a:ea typeface="Times New Roman" panose="02020603050405020304" pitchFamily="18" charset="0"/>
                          <a:cs typeface="Times New Roman" panose="02020603050405020304" pitchFamily="18" charset="0"/>
                        </a:rPr>
                        <m:t>×</m:t>
                      </m:r>
                      <m:r>
                        <a:rPr lang="en-US" i="1">
                          <a:latin typeface="Cambria Math" panose="02040503050406030204" pitchFamily="18" charset="0"/>
                          <a:ea typeface="Times New Roman" panose="02020603050405020304" pitchFamily="18" charset="0"/>
                          <a:cs typeface="Times New Roman" panose="02020603050405020304" pitchFamily="18" charset="0"/>
                        </a:rPr>
                        <m:t>𝐴</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829050" algn="l"/>
                  </a:tabLs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𝑃</m:t>
                          </m:r>
                        </m:e>
                        <m:sub>
                          <m:r>
                            <a:rPr lang="en-US" i="1">
                              <a:latin typeface="Cambria Math" panose="02040503050406030204" pitchFamily="18" charset="0"/>
                              <a:ea typeface="Times New Roman" panose="02020603050405020304" pitchFamily="18" charset="0"/>
                              <a:cs typeface="Times New Roman" panose="02020603050405020304" pitchFamily="18" charset="0"/>
                            </a:rPr>
                            <m:t>𝑖𝑛𝑡</m:t>
                          </m:r>
                        </m:sub>
                      </m:sSub>
                      <m:r>
                        <a:rPr lang="en-US"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𝑃</m:t>
                          </m:r>
                        </m:e>
                        <m:sub>
                          <m:r>
                            <a:rPr lang="en-US" i="1">
                              <a:latin typeface="Cambria Math" panose="02040503050406030204" pitchFamily="18" charset="0"/>
                              <a:ea typeface="Times New Roman" panose="02020603050405020304" pitchFamily="18" charset="0"/>
                              <a:cs typeface="Times New Roman" panose="02020603050405020304" pitchFamily="18" charset="0"/>
                            </a:rPr>
                            <m:t>𝑒𝑥𝑡</m:t>
                          </m:r>
                        </m:sub>
                      </m:sSub>
                      <m:r>
                        <a:rPr lang="en-US"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𝐹</m:t>
                              </m:r>
                            </m:e>
                            <m:sub>
                              <m:r>
                                <a:rPr lang="es-ES" i="1">
                                  <a:latin typeface="Cambria Math" panose="02040503050406030204" pitchFamily="18" charset="0"/>
                                  <a:ea typeface="Times New Roman" panose="02020603050405020304" pitchFamily="18" charset="0"/>
                                  <a:cs typeface="Times New Roman" panose="02020603050405020304" pitchFamily="18" charset="0"/>
                                </a:rPr>
                                <m:t>𝑠𝑒𝑚𝑖𝑙𝑙𝑎</m:t>
                              </m:r>
                            </m:sub>
                          </m:sSub>
                        </m:num>
                        <m:den>
                          <m:r>
                            <a:rPr lang="en-US" i="1">
                              <a:latin typeface="Cambria Math" panose="02040503050406030204" pitchFamily="18" charset="0"/>
                              <a:ea typeface="Times New Roman" panose="02020603050405020304" pitchFamily="18" charset="0"/>
                              <a:cs typeface="Times New Roman" panose="02020603050405020304" pitchFamily="18" charset="0"/>
                            </a:rPr>
                            <m:t>𝐴</m:t>
                          </m:r>
                        </m:den>
                      </m:f>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𝑃</m:t>
                          </m:r>
                        </m:e>
                        <m:sub>
                          <m:r>
                            <a:rPr lang="en-US" i="1">
                              <a:latin typeface="Cambria Math" panose="02040503050406030204" pitchFamily="18" charset="0"/>
                              <a:ea typeface="Times New Roman" panose="02020603050405020304" pitchFamily="18" charset="0"/>
                              <a:cs typeface="Times New Roman" panose="02020603050405020304" pitchFamily="18" charset="0"/>
                            </a:rPr>
                            <m:t>𝑖𝑛𝑡</m:t>
                          </m:r>
                        </m:sub>
                      </m:sSub>
                      <m:r>
                        <a:rPr lang="en-US" i="1">
                          <a:latin typeface="Cambria Math" panose="02040503050406030204" pitchFamily="18" charset="0"/>
                          <a:ea typeface="Times New Roman" panose="02020603050405020304" pitchFamily="18" charset="0"/>
                          <a:cs typeface="Times New Roman" panose="02020603050405020304" pitchFamily="18" charset="0"/>
                        </a:rPr>
                        <m:t>=65.6 </m:t>
                      </m:r>
                      <m:r>
                        <a:rPr lang="en-US" i="1">
                          <a:latin typeface="Cambria Math" panose="02040503050406030204" pitchFamily="18" charset="0"/>
                          <a:ea typeface="Times New Roman" panose="02020603050405020304" pitchFamily="18" charset="0"/>
                          <a:cs typeface="Times New Roman" panose="02020603050405020304" pitchFamily="18" charset="0"/>
                        </a:rPr>
                        <m:t>𝐾𝑃𝑎</m:t>
                      </m:r>
                    </m:oMath>
                  </m:oMathPara>
                </a14:m>
                <a:endParaRPr lang="en-US" dirty="0"/>
              </a:p>
            </p:txBody>
          </p:sp>
        </mc:Choice>
        <mc:Fallback>
          <p:sp>
            <p:nvSpPr>
              <p:cNvPr id="10" name="Rectángulo 9">
                <a:extLst>
                  <a:ext uri="{FF2B5EF4-FFF2-40B4-BE49-F238E27FC236}">
                    <a16:creationId xmlns:a16="http://schemas.microsoft.com/office/drawing/2014/main" id="{CB729C1F-FB8F-4C67-886B-645DEFD29DB5}"/>
                  </a:ext>
                </a:extLst>
              </p:cNvPr>
              <p:cNvSpPr>
                <a:spLocks noRot="1" noChangeAspect="1" noMove="1" noResize="1" noEditPoints="1" noAdjustHandles="1" noChangeArrowheads="1" noChangeShapeType="1" noTextEdit="1"/>
              </p:cNvSpPr>
              <p:nvPr/>
            </p:nvSpPr>
            <p:spPr>
              <a:xfrm>
                <a:off x="443753" y="1410907"/>
                <a:ext cx="6096000" cy="190847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ángulo 10">
                <a:extLst>
                  <a:ext uri="{FF2B5EF4-FFF2-40B4-BE49-F238E27FC236}">
                    <a16:creationId xmlns:a16="http://schemas.microsoft.com/office/drawing/2014/main" id="{19B5B81D-C7A0-4B9D-960F-1EE11A22278E}"/>
                  </a:ext>
                </a:extLst>
              </p:cNvPr>
              <p:cNvSpPr/>
              <p:nvPr/>
            </p:nvSpPr>
            <p:spPr>
              <a:xfrm>
                <a:off x="510988" y="4391260"/>
                <a:ext cx="6096000" cy="934615"/>
              </a:xfrm>
              <a:prstGeom prst="rect">
                <a:avLst/>
              </a:prstGeom>
            </p:spPr>
            <p:txBody>
              <a:bodyPr>
                <a:spAutoFit/>
              </a:bodyPr>
              <a:lstStyle/>
              <a:p>
                <a:pPr algn="just">
                  <a:lnSpc>
                    <a:spcPct val="115000"/>
                  </a:lnSpc>
                  <a:spcAft>
                    <a:spcPts val="800"/>
                  </a:spcAft>
                  <a:tabLst>
                    <a:tab pos="3829050" algn="l"/>
                  </a:tabLs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𝑃</m:t>
                          </m:r>
                        </m:e>
                        <m:sub>
                          <m:r>
                            <a:rPr lang="en-US" i="1">
                              <a:latin typeface="Cambria Math" panose="02040503050406030204" pitchFamily="18" charset="0"/>
                              <a:ea typeface="Times New Roman" panose="02020603050405020304" pitchFamily="18" charset="0"/>
                              <a:cs typeface="Times New Roman" panose="02020603050405020304" pitchFamily="18" charset="0"/>
                            </a:rPr>
                            <m:t>𝑖𝑛𝑡</m:t>
                          </m:r>
                        </m:sub>
                      </m:sSub>
                      <m:r>
                        <a:rPr lang="en-US" i="1">
                          <a:latin typeface="Cambria Math" panose="02040503050406030204" pitchFamily="18" charset="0"/>
                          <a:ea typeface="Times New Roman" panose="02020603050405020304" pitchFamily="18" charset="0"/>
                          <a:cs typeface="Times New Roman" panose="02020603050405020304" pitchFamily="18" charset="0"/>
                        </a:rPr>
                        <m:t>=65.6−73</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829050" algn="l"/>
                  </a:tabLs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𝑃</m:t>
                          </m:r>
                        </m:e>
                        <m:sub>
                          <m:r>
                            <a:rPr lang="en-US" i="1">
                              <a:latin typeface="Cambria Math" panose="02040503050406030204" pitchFamily="18" charset="0"/>
                              <a:ea typeface="Times New Roman" panose="02020603050405020304" pitchFamily="18" charset="0"/>
                              <a:cs typeface="Times New Roman" panose="02020603050405020304" pitchFamily="18" charset="0"/>
                            </a:rPr>
                            <m:t>𝑖𝑛𝑡</m:t>
                          </m:r>
                        </m:sub>
                      </m:sSub>
                      <m:r>
                        <a:rPr lang="en-US" i="1">
                          <a:latin typeface="Cambria Math" panose="02040503050406030204" pitchFamily="18" charset="0"/>
                          <a:ea typeface="Times New Roman" panose="02020603050405020304" pitchFamily="18" charset="0"/>
                          <a:cs typeface="Times New Roman" panose="02020603050405020304" pitchFamily="18" charset="0"/>
                        </a:rPr>
                        <m:t>=−7.4 </m:t>
                      </m:r>
                      <m:r>
                        <a:rPr lang="en-US" i="1">
                          <a:latin typeface="Cambria Math" panose="02040503050406030204" pitchFamily="18" charset="0"/>
                          <a:ea typeface="Times New Roman" panose="02020603050405020304" pitchFamily="18" charset="0"/>
                          <a:cs typeface="Times New Roman" panose="02020603050405020304" pitchFamily="18" charset="0"/>
                        </a:rPr>
                        <m:t>𝐾𝑃𝑎</m:t>
                      </m:r>
                      <m:r>
                        <a:rPr lang="en-US" i="1">
                          <a:latin typeface="Cambria Math" panose="02040503050406030204" pitchFamily="18" charset="0"/>
                          <a:ea typeface="Times New Roman" panose="02020603050405020304" pitchFamily="18" charset="0"/>
                          <a:cs typeface="Times New Roman" panose="02020603050405020304" pitchFamily="18" charset="0"/>
                        </a:rPr>
                        <m:t>=−0.074 </m:t>
                      </m:r>
                      <m:r>
                        <a:rPr lang="en-US" i="1">
                          <a:latin typeface="Cambria Math" panose="02040503050406030204" pitchFamily="18" charset="0"/>
                          <a:ea typeface="Times New Roman" panose="02020603050405020304" pitchFamily="18" charset="0"/>
                          <a:cs typeface="Times New Roman" panose="02020603050405020304" pitchFamily="18" charset="0"/>
                        </a:rPr>
                        <m:t>𝑏𝑎𝑟</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11" name="Rectángulo 10">
                <a:extLst>
                  <a:ext uri="{FF2B5EF4-FFF2-40B4-BE49-F238E27FC236}">
                    <a16:creationId xmlns:a16="http://schemas.microsoft.com/office/drawing/2014/main" id="{19B5B81D-C7A0-4B9D-960F-1EE11A22278E}"/>
                  </a:ext>
                </a:extLst>
              </p:cNvPr>
              <p:cNvSpPr>
                <a:spLocks noRot="1" noChangeAspect="1" noMove="1" noResize="1" noEditPoints="1" noAdjustHandles="1" noChangeArrowheads="1" noChangeShapeType="1" noTextEdit="1"/>
              </p:cNvSpPr>
              <p:nvPr/>
            </p:nvSpPr>
            <p:spPr>
              <a:xfrm>
                <a:off x="510988" y="4391260"/>
                <a:ext cx="6096000" cy="934615"/>
              </a:xfrm>
              <a:prstGeom prst="rect">
                <a:avLst/>
              </a:prstGeom>
              <a:blipFill>
                <a:blip r:embed="rId6"/>
                <a:stretch>
                  <a:fillRect/>
                </a:stretch>
              </a:blipFill>
            </p:spPr>
            <p:txBody>
              <a:bodyPr/>
              <a:lstStyle/>
              <a:p>
                <a:r>
                  <a:rPr lang="en-US">
                    <a:noFill/>
                  </a:rPr>
                  <a:t> </a:t>
                </a:r>
              </a:p>
            </p:txBody>
          </p:sp>
        </mc:Fallback>
      </mc:AlternateContent>
      <p:sp>
        <p:nvSpPr>
          <p:cNvPr id="12" name="Rectángulo 11">
            <a:extLst>
              <a:ext uri="{FF2B5EF4-FFF2-40B4-BE49-F238E27FC236}">
                <a16:creationId xmlns:a16="http://schemas.microsoft.com/office/drawing/2014/main" id="{6912B9AC-8596-4E3A-A99B-B3DA9C74635D}"/>
              </a:ext>
            </a:extLst>
          </p:cNvPr>
          <p:cNvSpPr/>
          <p:nvPr/>
        </p:nvSpPr>
        <p:spPr>
          <a:xfrm>
            <a:off x="6948989" y="481007"/>
            <a:ext cx="4575140" cy="461665"/>
          </a:xfrm>
          <a:prstGeom prst="rect">
            <a:avLst/>
          </a:prstGeom>
        </p:spPr>
        <p:txBody>
          <a:bodyPr wrap="square">
            <a:spAutoFit/>
          </a:bodyPr>
          <a:lstStyle/>
          <a:p>
            <a:r>
              <a:rPr lang="es-ES" sz="2400" dirty="0"/>
              <a:t>Volumen total a evacuar </a:t>
            </a:r>
          </a:p>
        </p:txBody>
      </p:sp>
      <p:sp>
        <p:nvSpPr>
          <p:cNvPr id="13" name="Rectángulo 12">
            <a:extLst>
              <a:ext uri="{FF2B5EF4-FFF2-40B4-BE49-F238E27FC236}">
                <a16:creationId xmlns:a16="http://schemas.microsoft.com/office/drawing/2014/main" id="{01797A94-81E2-4FF3-8BE8-7650A5F44EA5}"/>
              </a:ext>
            </a:extLst>
          </p:cNvPr>
          <p:cNvSpPr/>
          <p:nvPr/>
        </p:nvSpPr>
        <p:spPr>
          <a:xfrm>
            <a:off x="1692759" y="903003"/>
            <a:ext cx="5824148" cy="461665"/>
          </a:xfrm>
          <a:prstGeom prst="rect">
            <a:avLst/>
          </a:prstGeom>
        </p:spPr>
        <p:txBody>
          <a:bodyPr wrap="square">
            <a:spAutoFit/>
          </a:bodyPr>
          <a:lstStyle/>
          <a:p>
            <a:r>
              <a:rPr lang="es-ES" sz="2400" dirty="0"/>
              <a:t>Presión interna del cilindro</a:t>
            </a:r>
          </a:p>
        </p:txBody>
      </p:sp>
    </p:spTree>
    <p:extLst>
      <p:ext uri="{BB962C8B-B14F-4D97-AF65-F5344CB8AC3E}">
        <p14:creationId xmlns:p14="http://schemas.microsoft.com/office/powerpoint/2010/main" val="3927425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DF02C4-9686-4C07-A0E8-DF151481B2A5}"/>
              </a:ext>
            </a:extLst>
          </p:cNvPr>
          <p:cNvSpPr>
            <a:spLocks noGrp="1"/>
          </p:cNvSpPr>
          <p:nvPr>
            <p:ph type="title"/>
          </p:nvPr>
        </p:nvSpPr>
        <p:spPr>
          <a:xfrm>
            <a:off x="1405872" y="-144043"/>
            <a:ext cx="9905998" cy="1478570"/>
          </a:xfrm>
        </p:spPr>
        <p:txBody>
          <a:bodyPr/>
          <a:lstStyle/>
          <a:p>
            <a:pPr algn="r"/>
            <a:r>
              <a:rPr lang="en-US" dirty="0"/>
              <a:t>COMPONENTES NEUM</a:t>
            </a:r>
            <a:r>
              <a:rPr lang="es-ES" dirty="0"/>
              <a:t>Á</a:t>
            </a:r>
            <a:r>
              <a:rPr lang="en-US" dirty="0"/>
              <a:t>TICOS </a:t>
            </a:r>
          </a:p>
        </p:txBody>
      </p:sp>
      <p:graphicFrame>
        <p:nvGraphicFramePr>
          <p:cNvPr id="7" name="Objeto 6">
            <a:extLst>
              <a:ext uri="{FF2B5EF4-FFF2-40B4-BE49-F238E27FC236}">
                <a16:creationId xmlns:a16="http://schemas.microsoft.com/office/drawing/2014/main" id="{E0834DB8-8FE3-467E-ACA5-BA3C201667C1}"/>
              </a:ext>
            </a:extLst>
          </p:cNvPr>
          <p:cNvGraphicFramePr>
            <a:graphicFrameLocks noChangeAspect="1"/>
          </p:cNvGraphicFramePr>
          <p:nvPr>
            <p:extLst>
              <p:ext uri="{D42A27DB-BD31-4B8C-83A1-F6EECF244321}">
                <p14:modId xmlns:p14="http://schemas.microsoft.com/office/powerpoint/2010/main" val="2283245147"/>
              </p:ext>
            </p:extLst>
          </p:nvPr>
        </p:nvGraphicFramePr>
        <p:xfrm>
          <a:off x="2116552" y="1342278"/>
          <a:ext cx="8385602" cy="5281473"/>
        </p:xfrm>
        <a:graphic>
          <a:graphicData uri="http://schemas.openxmlformats.org/presentationml/2006/ole">
            <mc:AlternateContent xmlns:mc="http://schemas.openxmlformats.org/markup-compatibility/2006">
              <mc:Choice xmlns:v="urn:schemas-microsoft-com:vml" Requires="v">
                <p:oleObj spid="_x0000_s21522" name="Document" r:id="rId3" imgW="5923968" imgH="3938881" progId="Word.Document.12">
                  <p:embed/>
                </p:oleObj>
              </mc:Choice>
              <mc:Fallback>
                <p:oleObj name="Document" r:id="rId3" imgW="5923968" imgH="3938881" progId="Word.Document.12">
                  <p:embed/>
                  <p:pic>
                    <p:nvPicPr>
                      <p:cNvPr id="0" name=""/>
                      <p:cNvPicPr/>
                      <p:nvPr/>
                    </p:nvPicPr>
                    <p:blipFill>
                      <a:blip r:embed="rId4"/>
                      <a:stretch>
                        <a:fillRect/>
                      </a:stretch>
                    </p:blipFill>
                    <p:spPr>
                      <a:xfrm>
                        <a:off x="2116552" y="1342278"/>
                        <a:ext cx="8385602" cy="5281473"/>
                      </a:xfrm>
                      <a:prstGeom prst="rect">
                        <a:avLst/>
                      </a:prstGeom>
                    </p:spPr>
                  </p:pic>
                </p:oleObj>
              </mc:Fallback>
            </mc:AlternateContent>
          </a:graphicData>
        </a:graphic>
      </p:graphicFrame>
    </p:spTree>
    <p:extLst>
      <p:ext uri="{BB962C8B-B14F-4D97-AF65-F5344CB8AC3E}">
        <p14:creationId xmlns:p14="http://schemas.microsoft.com/office/powerpoint/2010/main" val="4106880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28CC4-8FC9-43D1-95C2-56E824A483D9}"/>
              </a:ext>
            </a:extLst>
          </p:cNvPr>
          <p:cNvSpPr>
            <a:spLocks noGrp="1"/>
          </p:cNvSpPr>
          <p:nvPr>
            <p:ph type="title"/>
          </p:nvPr>
        </p:nvSpPr>
        <p:spPr>
          <a:xfrm>
            <a:off x="1455178" y="-53835"/>
            <a:ext cx="9905998" cy="1478570"/>
          </a:xfrm>
        </p:spPr>
        <p:txBody>
          <a:bodyPr/>
          <a:lstStyle/>
          <a:p>
            <a:pPr algn="r"/>
            <a:r>
              <a:rPr lang="es-ES" dirty="0"/>
              <a:t>Diagrama neumático </a:t>
            </a:r>
            <a:endParaRPr lang="en-US" dirty="0"/>
          </a:p>
        </p:txBody>
      </p:sp>
      <p:pic>
        <p:nvPicPr>
          <p:cNvPr id="4" name="Marcador de contenido 3">
            <a:extLst>
              <a:ext uri="{FF2B5EF4-FFF2-40B4-BE49-F238E27FC236}">
                <a16:creationId xmlns:a16="http://schemas.microsoft.com/office/drawing/2014/main" id="{69CB390D-7199-4D68-9D32-7281CAAEF66E}"/>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2389" r="3242"/>
          <a:stretch/>
        </p:blipFill>
        <p:spPr bwMode="auto">
          <a:xfrm>
            <a:off x="2073139" y="1241613"/>
            <a:ext cx="8585895" cy="46571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9981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F0EAE9-CB41-4B0F-9AD8-F65083CB9FB7}"/>
              </a:ext>
            </a:extLst>
          </p:cNvPr>
          <p:cNvSpPr>
            <a:spLocks noGrp="1"/>
          </p:cNvSpPr>
          <p:nvPr>
            <p:ph type="title"/>
          </p:nvPr>
        </p:nvSpPr>
        <p:spPr>
          <a:xfrm>
            <a:off x="1238250" y="-175232"/>
            <a:ext cx="9905998" cy="1478570"/>
          </a:xfrm>
        </p:spPr>
        <p:txBody>
          <a:bodyPr/>
          <a:lstStyle/>
          <a:p>
            <a:pPr algn="r"/>
            <a:r>
              <a:rPr lang="es-ES" dirty="0"/>
              <a:t>Diseño electrónico y de control</a:t>
            </a:r>
          </a:p>
        </p:txBody>
      </p:sp>
      <p:sp>
        <p:nvSpPr>
          <p:cNvPr id="10" name="Marcador de contenido 2">
            <a:extLst>
              <a:ext uri="{FF2B5EF4-FFF2-40B4-BE49-F238E27FC236}">
                <a16:creationId xmlns:a16="http://schemas.microsoft.com/office/drawing/2014/main" id="{7DD5CAB5-AF7E-4455-866C-B5EE6EA5E7BB}"/>
              </a:ext>
            </a:extLst>
          </p:cNvPr>
          <p:cNvSpPr>
            <a:spLocks noGrp="1"/>
          </p:cNvSpPr>
          <p:nvPr>
            <p:ph idx="1"/>
          </p:nvPr>
        </p:nvSpPr>
        <p:spPr>
          <a:xfrm>
            <a:off x="983025" y="995081"/>
            <a:ext cx="9795597" cy="2724055"/>
          </a:xfrm>
        </p:spPr>
        <p:txBody>
          <a:bodyPr>
            <a:normAutofit/>
          </a:bodyPr>
          <a:lstStyle/>
          <a:p>
            <a:pPr marL="0" indent="0">
              <a:lnSpc>
                <a:spcPct val="100000"/>
              </a:lnSpc>
              <a:buNone/>
            </a:pPr>
            <a:r>
              <a:rPr lang="es-ES" sz="2000" dirty="0"/>
              <a:t>REQUERIMIENTO DE CONTROL </a:t>
            </a:r>
          </a:p>
          <a:p>
            <a:pPr>
              <a:lnSpc>
                <a:spcPct val="100000"/>
              </a:lnSpc>
            </a:pPr>
            <a:r>
              <a:rPr lang="es-ES" sz="1600" dirty="0"/>
              <a:t>Presencia de la bandeja al ingresar a la etapa de punzonado </a:t>
            </a:r>
          </a:p>
          <a:p>
            <a:pPr>
              <a:lnSpc>
                <a:spcPct val="100000"/>
              </a:lnSpc>
            </a:pPr>
            <a:r>
              <a:rPr lang="es-ES" sz="1600" dirty="0"/>
              <a:t>Una vuelta del cilindro de punzonado </a:t>
            </a:r>
          </a:p>
          <a:p>
            <a:pPr>
              <a:lnSpc>
                <a:spcPct val="100000"/>
              </a:lnSpc>
            </a:pPr>
            <a:r>
              <a:rPr lang="es-ES" sz="1600" dirty="0"/>
              <a:t>Presencia de la bandeja al ingresar a la etapa de sembrado </a:t>
            </a:r>
          </a:p>
          <a:p>
            <a:pPr>
              <a:lnSpc>
                <a:spcPct val="100000"/>
              </a:lnSpc>
            </a:pPr>
            <a:r>
              <a:rPr lang="es-ES" sz="1600" dirty="0"/>
              <a:t>Una vuelta del cilindro de sembrado</a:t>
            </a:r>
          </a:p>
          <a:p>
            <a:endParaRPr lang="es-ES" dirty="0"/>
          </a:p>
        </p:txBody>
      </p:sp>
      <p:sp>
        <p:nvSpPr>
          <p:cNvPr id="7" name="Marcador de contenido 2">
            <a:extLst>
              <a:ext uri="{FF2B5EF4-FFF2-40B4-BE49-F238E27FC236}">
                <a16:creationId xmlns:a16="http://schemas.microsoft.com/office/drawing/2014/main" id="{E5A8CDB5-2CF5-456C-ADFD-9EF09A25AAFC}"/>
              </a:ext>
            </a:extLst>
          </p:cNvPr>
          <p:cNvSpPr txBox="1">
            <a:spLocks/>
          </p:cNvSpPr>
          <p:nvPr/>
        </p:nvSpPr>
        <p:spPr>
          <a:xfrm>
            <a:off x="983025" y="3060933"/>
            <a:ext cx="4658752" cy="46270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s-ES" sz="2200" dirty="0"/>
              <a:t>ALIMENTACIÓN</a:t>
            </a:r>
            <a:r>
              <a:rPr lang="es-ES" dirty="0"/>
              <a:t> </a:t>
            </a:r>
          </a:p>
          <a:p>
            <a:pPr marL="0" indent="0">
              <a:buNone/>
            </a:pPr>
            <a:endParaRPr lang="es-ES" dirty="0"/>
          </a:p>
        </p:txBody>
      </p:sp>
      <p:pic>
        <p:nvPicPr>
          <p:cNvPr id="8" name="Imagen 7">
            <a:extLst>
              <a:ext uri="{FF2B5EF4-FFF2-40B4-BE49-F238E27FC236}">
                <a16:creationId xmlns:a16="http://schemas.microsoft.com/office/drawing/2014/main" id="{79A37A12-9D7A-4F96-94FC-4E9D564FDECF}"/>
              </a:ext>
            </a:extLst>
          </p:cNvPr>
          <p:cNvPicPr/>
          <p:nvPr/>
        </p:nvPicPr>
        <p:blipFill rotWithShape="1">
          <a:blip r:embed="rId3" cstate="print">
            <a:extLst>
              <a:ext uri="{28A0092B-C50C-407E-A947-70E740481C1C}">
                <a14:useLocalDpi xmlns:a14="http://schemas.microsoft.com/office/drawing/2010/main" val="0"/>
              </a:ext>
            </a:extLst>
          </a:blip>
          <a:srcRect t="3689" b="2501"/>
          <a:stretch/>
        </p:blipFill>
        <p:spPr bwMode="auto">
          <a:xfrm>
            <a:off x="8200660" y="3790342"/>
            <a:ext cx="3464860" cy="2283246"/>
          </a:xfrm>
          <a:prstGeom prst="rect">
            <a:avLst/>
          </a:prstGeom>
          <a:noFill/>
          <a:ln>
            <a:noFill/>
          </a:ln>
          <a:extLst>
            <a:ext uri="{53640926-AAD7-44D8-BBD7-CCE9431645EC}">
              <a14:shadowObscured xmlns:a14="http://schemas.microsoft.com/office/drawing/2010/main"/>
            </a:ext>
          </a:extLst>
        </p:spPr>
      </p:pic>
      <p:graphicFrame>
        <p:nvGraphicFramePr>
          <p:cNvPr id="4" name="Objeto 3">
            <a:extLst>
              <a:ext uri="{FF2B5EF4-FFF2-40B4-BE49-F238E27FC236}">
                <a16:creationId xmlns:a16="http://schemas.microsoft.com/office/drawing/2014/main" id="{DE7819D4-46F9-439F-BC2F-65CDB5A96014}"/>
              </a:ext>
            </a:extLst>
          </p:cNvPr>
          <p:cNvGraphicFramePr>
            <a:graphicFrameLocks noChangeAspect="1"/>
          </p:cNvGraphicFramePr>
          <p:nvPr>
            <p:extLst>
              <p:ext uri="{D42A27DB-BD31-4B8C-83A1-F6EECF244321}">
                <p14:modId xmlns:p14="http://schemas.microsoft.com/office/powerpoint/2010/main" val="2452203694"/>
              </p:ext>
            </p:extLst>
          </p:nvPr>
        </p:nvGraphicFramePr>
        <p:xfrm>
          <a:off x="12890" y="3523641"/>
          <a:ext cx="9074668" cy="3105759"/>
        </p:xfrm>
        <a:graphic>
          <a:graphicData uri="http://schemas.openxmlformats.org/presentationml/2006/ole">
            <mc:AlternateContent xmlns:mc="http://schemas.openxmlformats.org/markup-compatibility/2006">
              <mc:Choice xmlns:v="urn:schemas-microsoft-com:vml" Requires="v">
                <p:oleObj spid="_x0000_s16394" name="Document" r:id="rId4" imgW="5943813" imgH="2035387" progId="Word.Document.12">
                  <p:embed/>
                </p:oleObj>
              </mc:Choice>
              <mc:Fallback>
                <p:oleObj name="Document" r:id="rId4" imgW="5943813" imgH="2035387" progId="Word.Document.12">
                  <p:embed/>
                  <p:pic>
                    <p:nvPicPr>
                      <p:cNvPr id="0" name=""/>
                      <p:cNvPicPr/>
                      <p:nvPr/>
                    </p:nvPicPr>
                    <p:blipFill>
                      <a:blip r:embed="rId5"/>
                      <a:stretch>
                        <a:fillRect/>
                      </a:stretch>
                    </p:blipFill>
                    <p:spPr>
                      <a:xfrm>
                        <a:off x="12890" y="3523641"/>
                        <a:ext cx="9074668" cy="3105759"/>
                      </a:xfrm>
                      <a:prstGeom prst="rect">
                        <a:avLst/>
                      </a:prstGeom>
                    </p:spPr>
                  </p:pic>
                </p:oleObj>
              </mc:Fallback>
            </mc:AlternateContent>
          </a:graphicData>
        </a:graphic>
      </p:graphicFrame>
    </p:spTree>
    <p:extLst>
      <p:ext uri="{BB962C8B-B14F-4D97-AF65-F5344CB8AC3E}">
        <p14:creationId xmlns:p14="http://schemas.microsoft.com/office/powerpoint/2010/main" val="2299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F0EAE9-CB41-4B0F-9AD8-F65083CB9FB7}"/>
              </a:ext>
            </a:extLst>
          </p:cNvPr>
          <p:cNvSpPr>
            <a:spLocks noGrp="1"/>
          </p:cNvSpPr>
          <p:nvPr>
            <p:ph type="title"/>
          </p:nvPr>
        </p:nvSpPr>
        <p:spPr>
          <a:xfrm>
            <a:off x="1238250" y="-175232"/>
            <a:ext cx="9905998" cy="1478570"/>
          </a:xfrm>
        </p:spPr>
        <p:txBody>
          <a:bodyPr/>
          <a:lstStyle/>
          <a:p>
            <a:pPr algn="r"/>
            <a:r>
              <a:rPr lang="es-ES" dirty="0"/>
              <a:t>INSTRUMENTACIÓN </a:t>
            </a:r>
          </a:p>
        </p:txBody>
      </p:sp>
      <p:graphicFrame>
        <p:nvGraphicFramePr>
          <p:cNvPr id="7" name="Objeto 6">
            <a:extLst>
              <a:ext uri="{FF2B5EF4-FFF2-40B4-BE49-F238E27FC236}">
                <a16:creationId xmlns:a16="http://schemas.microsoft.com/office/drawing/2014/main" id="{52AFB9A0-FB31-44B3-AEEC-1C25F73C3921}"/>
              </a:ext>
            </a:extLst>
          </p:cNvPr>
          <p:cNvGraphicFramePr>
            <a:graphicFrameLocks noChangeAspect="1"/>
          </p:cNvGraphicFramePr>
          <p:nvPr>
            <p:extLst>
              <p:ext uri="{D42A27DB-BD31-4B8C-83A1-F6EECF244321}">
                <p14:modId xmlns:p14="http://schemas.microsoft.com/office/powerpoint/2010/main" val="2765019641"/>
              </p:ext>
            </p:extLst>
          </p:nvPr>
        </p:nvGraphicFramePr>
        <p:xfrm>
          <a:off x="2414586" y="1103434"/>
          <a:ext cx="7553325" cy="5543550"/>
        </p:xfrm>
        <a:graphic>
          <a:graphicData uri="http://schemas.openxmlformats.org/presentationml/2006/ole">
            <mc:AlternateContent xmlns:mc="http://schemas.openxmlformats.org/markup-compatibility/2006">
              <mc:Choice xmlns:v="urn:schemas-microsoft-com:vml" Requires="v">
                <p:oleObj spid="_x0000_s20500" name="Document" r:id="rId3" imgW="6235784" imgH="4576920" progId="Word.Document.12">
                  <p:embed/>
                </p:oleObj>
              </mc:Choice>
              <mc:Fallback>
                <p:oleObj name="Document" r:id="rId3" imgW="6235784" imgH="4576920" progId="Word.Document.12">
                  <p:embed/>
                  <p:pic>
                    <p:nvPicPr>
                      <p:cNvPr id="7" name="Objeto 6">
                        <a:extLst>
                          <a:ext uri="{FF2B5EF4-FFF2-40B4-BE49-F238E27FC236}">
                            <a16:creationId xmlns:a16="http://schemas.microsoft.com/office/drawing/2014/main" id="{52AFB9A0-FB31-44B3-AEEC-1C25F73C3921}"/>
                          </a:ext>
                        </a:extLst>
                      </p:cNvPr>
                      <p:cNvPicPr/>
                      <p:nvPr/>
                    </p:nvPicPr>
                    <p:blipFill>
                      <a:blip r:embed="rId4"/>
                      <a:stretch>
                        <a:fillRect/>
                      </a:stretch>
                    </p:blipFill>
                    <p:spPr>
                      <a:xfrm>
                        <a:off x="2414586" y="1103434"/>
                        <a:ext cx="7553325" cy="5543550"/>
                      </a:xfrm>
                      <a:prstGeom prst="rect">
                        <a:avLst/>
                      </a:prstGeom>
                    </p:spPr>
                  </p:pic>
                </p:oleObj>
              </mc:Fallback>
            </mc:AlternateContent>
          </a:graphicData>
        </a:graphic>
      </p:graphicFrame>
    </p:spTree>
    <p:extLst>
      <p:ext uri="{BB962C8B-B14F-4D97-AF65-F5344CB8AC3E}">
        <p14:creationId xmlns:p14="http://schemas.microsoft.com/office/powerpoint/2010/main" val="1183520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3368C7-9B2A-4D2F-BAAA-17A7F133E1B7}"/>
              </a:ext>
            </a:extLst>
          </p:cNvPr>
          <p:cNvSpPr>
            <a:spLocks noGrp="1"/>
          </p:cNvSpPr>
          <p:nvPr>
            <p:ph type="title"/>
          </p:nvPr>
        </p:nvSpPr>
        <p:spPr>
          <a:xfrm>
            <a:off x="1141412" y="0"/>
            <a:ext cx="9905998" cy="1478570"/>
          </a:xfrm>
        </p:spPr>
        <p:txBody>
          <a:bodyPr/>
          <a:lstStyle/>
          <a:p>
            <a:pPr algn="r"/>
            <a:r>
              <a:rPr lang="es-ES" dirty="0"/>
              <a:t>controlador</a:t>
            </a:r>
          </a:p>
        </p:txBody>
      </p:sp>
      <p:graphicFrame>
        <p:nvGraphicFramePr>
          <p:cNvPr id="7" name="Objeto 6">
            <a:extLst>
              <a:ext uri="{FF2B5EF4-FFF2-40B4-BE49-F238E27FC236}">
                <a16:creationId xmlns:a16="http://schemas.microsoft.com/office/drawing/2014/main" id="{4AE59BFC-DBC2-4E91-973E-A0A8FC576DED}"/>
              </a:ext>
            </a:extLst>
          </p:cNvPr>
          <p:cNvGraphicFramePr>
            <a:graphicFrameLocks noChangeAspect="1"/>
          </p:cNvGraphicFramePr>
          <p:nvPr>
            <p:extLst>
              <p:ext uri="{D42A27DB-BD31-4B8C-83A1-F6EECF244321}">
                <p14:modId xmlns:p14="http://schemas.microsoft.com/office/powerpoint/2010/main" val="1585880689"/>
              </p:ext>
            </p:extLst>
          </p:nvPr>
        </p:nvGraphicFramePr>
        <p:xfrm>
          <a:off x="1674813" y="1309688"/>
          <a:ext cx="8924925" cy="5662612"/>
        </p:xfrm>
        <a:graphic>
          <a:graphicData uri="http://schemas.openxmlformats.org/presentationml/2006/ole">
            <mc:AlternateContent xmlns:mc="http://schemas.openxmlformats.org/markup-compatibility/2006">
              <mc:Choice xmlns:v="urn:schemas-microsoft-com:vml" Requires="v">
                <p:oleObj spid="_x0000_s17452" name="Document" r:id="rId3" imgW="5730547" imgH="3637211" progId="Word.Document.12">
                  <p:embed/>
                </p:oleObj>
              </mc:Choice>
              <mc:Fallback>
                <p:oleObj name="Document" r:id="rId3" imgW="5730547" imgH="3637211" progId="Word.Document.12">
                  <p:embed/>
                  <p:pic>
                    <p:nvPicPr>
                      <p:cNvPr id="0" name=""/>
                      <p:cNvPicPr/>
                      <p:nvPr/>
                    </p:nvPicPr>
                    <p:blipFill>
                      <a:blip r:embed="rId4"/>
                      <a:stretch>
                        <a:fillRect/>
                      </a:stretch>
                    </p:blipFill>
                    <p:spPr>
                      <a:xfrm>
                        <a:off x="1674813" y="1309688"/>
                        <a:ext cx="8924925" cy="5662612"/>
                      </a:xfrm>
                      <a:prstGeom prst="rect">
                        <a:avLst/>
                      </a:prstGeom>
                    </p:spPr>
                  </p:pic>
                </p:oleObj>
              </mc:Fallback>
            </mc:AlternateContent>
          </a:graphicData>
        </a:graphic>
      </p:graphicFrame>
    </p:spTree>
    <p:extLst>
      <p:ext uri="{BB962C8B-B14F-4D97-AF65-F5344CB8AC3E}">
        <p14:creationId xmlns:p14="http://schemas.microsoft.com/office/powerpoint/2010/main" val="2254958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extLst/>
          </a:blip>
          <a:stretch/>
        </a:blipFill>
        <a:effectLst/>
      </p:bgPr>
    </p:bg>
    <p:spTree>
      <p:nvGrpSpPr>
        <p:cNvPr id="1" name=""/>
        <p:cNvGrpSpPr/>
        <p:nvPr/>
      </p:nvGrpSpPr>
      <p:grpSpPr>
        <a:xfrm>
          <a:off x="0" y="0"/>
          <a:ext cx="0" cy="0"/>
          <a:chOff x="0" y="0"/>
          <a:chExt cx="0" cy="0"/>
        </a:xfrm>
      </p:grpSpPr>
      <p:pic>
        <p:nvPicPr>
          <p:cNvPr id="18446" name="Picture 2">
            <a:extLst>
              <a:ext uri="{FF2B5EF4-FFF2-40B4-BE49-F238E27FC236}">
                <a16:creationId xmlns:a16="http://schemas.microsoft.com/office/drawing/2014/main" id="{EDA90D89-770A-4C09-978C-9E38FE15649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p14="http://schemas.microsoft.com/office/powerpoint/2010/main" xmlns:a14="http://schemas.microsoft.com/office/drawing/2010/main">
                <a:solidFill>
                  <a:srgbClr val="FFFFFF"/>
                </a:solidFill>
              </a14:hiddenFill>
            </a:ext>
          </a:extLst>
        </p:spPr>
      </p:pic>
      <p:grpSp>
        <p:nvGrpSpPr>
          <p:cNvPr id="18447" name="Group 25">
            <a:extLst>
              <a:ext uri="{FF2B5EF4-FFF2-40B4-BE49-F238E27FC236}">
                <a16:creationId xmlns:a16="http://schemas.microsoft.com/office/drawing/2014/main" id="{A3B344D7-1AE2-4947-876E-2A526745006B}"/>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27" name="Rectangle 5">
              <a:extLst>
                <a:ext uri="{FF2B5EF4-FFF2-40B4-BE49-F238E27FC236}">
                  <a16:creationId xmlns:a16="http://schemas.microsoft.com/office/drawing/2014/main" id="{D6633E5C-867B-4E17-9151-FF0FDB122BC6}"/>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28" name="Freeform 6">
              <a:extLst>
                <a:ext uri="{FF2B5EF4-FFF2-40B4-BE49-F238E27FC236}">
                  <a16:creationId xmlns:a16="http://schemas.microsoft.com/office/drawing/2014/main" id="{2D5EDC2E-587B-4E85-8185-D99B438AB5FA}"/>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9" name="Freeform 7">
              <a:extLst>
                <a:ext uri="{FF2B5EF4-FFF2-40B4-BE49-F238E27FC236}">
                  <a16:creationId xmlns:a16="http://schemas.microsoft.com/office/drawing/2014/main" id="{996B1479-D8B0-4D98-B382-877F9A3AE6B4}"/>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0" name="Rectangle 8">
              <a:extLst>
                <a:ext uri="{FF2B5EF4-FFF2-40B4-BE49-F238E27FC236}">
                  <a16:creationId xmlns:a16="http://schemas.microsoft.com/office/drawing/2014/main" id="{3B7BA112-C364-4D4C-97F9-A1DC76F1E515}"/>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31" name="Freeform 9">
              <a:extLst>
                <a:ext uri="{FF2B5EF4-FFF2-40B4-BE49-F238E27FC236}">
                  <a16:creationId xmlns:a16="http://schemas.microsoft.com/office/drawing/2014/main" id="{8B9D9B13-8F5D-41E6-93D6-CDFEB34AB278}"/>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2" name="Freeform 10">
              <a:extLst>
                <a:ext uri="{FF2B5EF4-FFF2-40B4-BE49-F238E27FC236}">
                  <a16:creationId xmlns:a16="http://schemas.microsoft.com/office/drawing/2014/main" id="{B5720BDB-EA73-4DE9-8A10-11DA3A1AC197}"/>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3" name="Freeform 11">
              <a:extLst>
                <a:ext uri="{FF2B5EF4-FFF2-40B4-BE49-F238E27FC236}">
                  <a16:creationId xmlns:a16="http://schemas.microsoft.com/office/drawing/2014/main" id="{F1D2313E-4168-41D0-A5B5-2187D1B3339D}"/>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4" name="Freeform 12">
              <a:extLst>
                <a:ext uri="{FF2B5EF4-FFF2-40B4-BE49-F238E27FC236}">
                  <a16:creationId xmlns:a16="http://schemas.microsoft.com/office/drawing/2014/main" id="{0F1B19F3-A09E-4891-8916-D5F8B0B2A176}"/>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5" name="Freeform 13">
              <a:extLst>
                <a:ext uri="{FF2B5EF4-FFF2-40B4-BE49-F238E27FC236}">
                  <a16:creationId xmlns:a16="http://schemas.microsoft.com/office/drawing/2014/main" id="{4D61F564-BB90-4A5C-829A-4F984FD6CD96}"/>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6" name="Freeform 14">
              <a:extLst>
                <a:ext uri="{FF2B5EF4-FFF2-40B4-BE49-F238E27FC236}">
                  <a16:creationId xmlns:a16="http://schemas.microsoft.com/office/drawing/2014/main" id="{3803B77E-8C29-4857-B5C1-B89B01F46E08}"/>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7" name="Freeform 15">
              <a:extLst>
                <a:ext uri="{FF2B5EF4-FFF2-40B4-BE49-F238E27FC236}">
                  <a16:creationId xmlns:a16="http://schemas.microsoft.com/office/drawing/2014/main" id="{B96F39B0-FB50-4957-8F85-2E2CCF6D7E89}"/>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8" name="Freeform 16">
              <a:extLst>
                <a:ext uri="{FF2B5EF4-FFF2-40B4-BE49-F238E27FC236}">
                  <a16:creationId xmlns:a16="http://schemas.microsoft.com/office/drawing/2014/main" id="{A54B5837-452A-4FC3-A8C8-E275AA92923D}"/>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9" name="Freeform 17">
              <a:extLst>
                <a:ext uri="{FF2B5EF4-FFF2-40B4-BE49-F238E27FC236}">
                  <a16:creationId xmlns:a16="http://schemas.microsoft.com/office/drawing/2014/main" id="{FDE2A683-C13C-4A7F-935C-4C5279BF5039}"/>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0" name="Freeform 18">
              <a:extLst>
                <a:ext uri="{FF2B5EF4-FFF2-40B4-BE49-F238E27FC236}">
                  <a16:creationId xmlns:a16="http://schemas.microsoft.com/office/drawing/2014/main" id="{30C5773F-6573-4E1F-B3DC-BB2B01D88D6A}"/>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1" name="Freeform 19">
              <a:extLst>
                <a:ext uri="{FF2B5EF4-FFF2-40B4-BE49-F238E27FC236}">
                  <a16:creationId xmlns:a16="http://schemas.microsoft.com/office/drawing/2014/main" id="{E280F9F5-EF46-41DF-B672-013B025B96B5}"/>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2" name="Freeform 20">
              <a:extLst>
                <a:ext uri="{FF2B5EF4-FFF2-40B4-BE49-F238E27FC236}">
                  <a16:creationId xmlns:a16="http://schemas.microsoft.com/office/drawing/2014/main" id="{5876ADD8-345E-4A8D-81CB-0D5C3F76F8B9}"/>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3" name="Freeform 21">
              <a:extLst>
                <a:ext uri="{FF2B5EF4-FFF2-40B4-BE49-F238E27FC236}">
                  <a16:creationId xmlns:a16="http://schemas.microsoft.com/office/drawing/2014/main" id="{8D2F7216-B310-4AB4-9948-2CF747F77FF9}"/>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4" name="Freeform 22">
              <a:extLst>
                <a:ext uri="{FF2B5EF4-FFF2-40B4-BE49-F238E27FC236}">
                  <a16:creationId xmlns:a16="http://schemas.microsoft.com/office/drawing/2014/main" id="{D113E940-FD31-4B25-B33F-5B213CC75889}"/>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5" name="Freeform 23">
              <a:extLst>
                <a:ext uri="{FF2B5EF4-FFF2-40B4-BE49-F238E27FC236}">
                  <a16:creationId xmlns:a16="http://schemas.microsoft.com/office/drawing/2014/main" id="{D6211283-9342-40E7-88F7-14A9028450A7}"/>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6" name="Freeform 24">
              <a:extLst>
                <a:ext uri="{FF2B5EF4-FFF2-40B4-BE49-F238E27FC236}">
                  <a16:creationId xmlns:a16="http://schemas.microsoft.com/office/drawing/2014/main" id="{B0118661-823B-4754-B0E3-52ACCB8DF846}"/>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7" name="Freeform 25">
              <a:extLst>
                <a:ext uri="{FF2B5EF4-FFF2-40B4-BE49-F238E27FC236}">
                  <a16:creationId xmlns:a16="http://schemas.microsoft.com/office/drawing/2014/main" id="{263B289D-A43D-47C8-AA8E-40C86C6084AF}"/>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8" name="Freeform 26">
              <a:extLst>
                <a:ext uri="{FF2B5EF4-FFF2-40B4-BE49-F238E27FC236}">
                  <a16:creationId xmlns:a16="http://schemas.microsoft.com/office/drawing/2014/main" id="{D5A2D8F7-A5A4-4B2E-89AE-F99CC5B057A5}"/>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9" name="Freeform 27">
              <a:extLst>
                <a:ext uri="{FF2B5EF4-FFF2-40B4-BE49-F238E27FC236}">
                  <a16:creationId xmlns:a16="http://schemas.microsoft.com/office/drawing/2014/main" id="{6847785C-2F02-4845-9257-9DE5E6EDA055}"/>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0" name="Freeform 28">
              <a:extLst>
                <a:ext uri="{FF2B5EF4-FFF2-40B4-BE49-F238E27FC236}">
                  <a16:creationId xmlns:a16="http://schemas.microsoft.com/office/drawing/2014/main" id="{4B83A129-3D7E-44D8-8C6C-9DE73E129BB5}"/>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1" name="Freeform 29">
              <a:extLst>
                <a:ext uri="{FF2B5EF4-FFF2-40B4-BE49-F238E27FC236}">
                  <a16:creationId xmlns:a16="http://schemas.microsoft.com/office/drawing/2014/main" id="{7E1A9847-AC3D-4B5D-A29A-A93B0C6ABA84}"/>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2" name="Freeform 30">
              <a:extLst>
                <a:ext uri="{FF2B5EF4-FFF2-40B4-BE49-F238E27FC236}">
                  <a16:creationId xmlns:a16="http://schemas.microsoft.com/office/drawing/2014/main" id="{2450F521-5F68-4148-9905-6232B08F89BB}"/>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3" name="Freeform 31">
              <a:extLst>
                <a:ext uri="{FF2B5EF4-FFF2-40B4-BE49-F238E27FC236}">
                  <a16:creationId xmlns:a16="http://schemas.microsoft.com/office/drawing/2014/main" id="{8C6F916A-08CA-4F4C-BDBA-0F63A621FE68}"/>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4" name="Freeform 32">
              <a:extLst>
                <a:ext uri="{FF2B5EF4-FFF2-40B4-BE49-F238E27FC236}">
                  <a16:creationId xmlns:a16="http://schemas.microsoft.com/office/drawing/2014/main" id="{D68FB199-D330-4EF4-94F5-1C07371E874F}"/>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5" name="Rectangle 33">
              <a:extLst>
                <a:ext uri="{FF2B5EF4-FFF2-40B4-BE49-F238E27FC236}">
                  <a16:creationId xmlns:a16="http://schemas.microsoft.com/office/drawing/2014/main" id="{3B67568D-CC47-4BBA-A084-154AEAA8256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56" name="Freeform 34">
              <a:extLst>
                <a:ext uri="{FF2B5EF4-FFF2-40B4-BE49-F238E27FC236}">
                  <a16:creationId xmlns:a16="http://schemas.microsoft.com/office/drawing/2014/main" id="{C9C25D1A-5E1E-4B22-B8D3-B0F5263921F0}"/>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7" name="Freeform 35">
              <a:extLst>
                <a:ext uri="{FF2B5EF4-FFF2-40B4-BE49-F238E27FC236}">
                  <a16:creationId xmlns:a16="http://schemas.microsoft.com/office/drawing/2014/main" id="{4D8DB054-D1D3-4C30-B62E-7F2C6A81253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8" name="Freeform 36">
              <a:extLst>
                <a:ext uri="{FF2B5EF4-FFF2-40B4-BE49-F238E27FC236}">
                  <a16:creationId xmlns:a16="http://schemas.microsoft.com/office/drawing/2014/main" id="{9EB76371-2F16-4BA0-994C-2575FD9336B2}"/>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9" name="Freeform 37">
              <a:extLst>
                <a:ext uri="{FF2B5EF4-FFF2-40B4-BE49-F238E27FC236}">
                  <a16:creationId xmlns:a16="http://schemas.microsoft.com/office/drawing/2014/main" id="{2B61AF6D-2A6D-4C90-BCCA-CD97F7246FD0}"/>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0" name="Freeform 38">
              <a:extLst>
                <a:ext uri="{FF2B5EF4-FFF2-40B4-BE49-F238E27FC236}">
                  <a16:creationId xmlns:a16="http://schemas.microsoft.com/office/drawing/2014/main" id="{B35F6DFD-5D34-4BE6-8B2A-0D6CDCE28B9D}"/>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1" name="Freeform 39">
              <a:extLst>
                <a:ext uri="{FF2B5EF4-FFF2-40B4-BE49-F238E27FC236}">
                  <a16:creationId xmlns:a16="http://schemas.microsoft.com/office/drawing/2014/main" id="{BCB0EEDB-7826-499E-BB87-6D0DD545F0D8}"/>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2" name="Freeform 40">
              <a:extLst>
                <a:ext uri="{FF2B5EF4-FFF2-40B4-BE49-F238E27FC236}">
                  <a16:creationId xmlns:a16="http://schemas.microsoft.com/office/drawing/2014/main" id="{F16B5CE0-3198-436D-888B-A01A98384453}"/>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3" name="Freeform 41">
              <a:extLst>
                <a:ext uri="{FF2B5EF4-FFF2-40B4-BE49-F238E27FC236}">
                  <a16:creationId xmlns:a16="http://schemas.microsoft.com/office/drawing/2014/main" id="{B550414A-8DF0-4572-A382-B88DBE0B45ED}"/>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4" name="Freeform 42">
              <a:extLst>
                <a:ext uri="{FF2B5EF4-FFF2-40B4-BE49-F238E27FC236}">
                  <a16:creationId xmlns:a16="http://schemas.microsoft.com/office/drawing/2014/main" id="{AFB98517-BD8F-45DD-A2BA-52FD61A48AF9}"/>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5" name="Freeform 43">
              <a:extLst>
                <a:ext uri="{FF2B5EF4-FFF2-40B4-BE49-F238E27FC236}">
                  <a16:creationId xmlns:a16="http://schemas.microsoft.com/office/drawing/2014/main" id="{78C67202-AF18-4690-8000-4C12C4042C35}"/>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6" name="Freeform 44">
              <a:extLst>
                <a:ext uri="{FF2B5EF4-FFF2-40B4-BE49-F238E27FC236}">
                  <a16:creationId xmlns:a16="http://schemas.microsoft.com/office/drawing/2014/main" id="{AD51A156-6972-43DA-BF32-CA187641B3A2}"/>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7" name="Rectangle 45">
              <a:extLst>
                <a:ext uri="{FF2B5EF4-FFF2-40B4-BE49-F238E27FC236}">
                  <a16:creationId xmlns:a16="http://schemas.microsoft.com/office/drawing/2014/main" id="{B5CE61CC-EBDF-4355-A6C3-D44E62D7849F}"/>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68" name="Freeform 46">
              <a:extLst>
                <a:ext uri="{FF2B5EF4-FFF2-40B4-BE49-F238E27FC236}">
                  <a16:creationId xmlns:a16="http://schemas.microsoft.com/office/drawing/2014/main" id="{ACB1B7F1-FBEF-48FA-97A7-9FAE7708E99A}"/>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9" name="Freeform 47">
              <a:extLst>
                <a:ext uri="{FF2B5EF4-FFF2-40B4-BE49-F238E27FC236}">
                  <a16:creationId xmlns:a16="http://schemas.microsoft.com/office/drawing/2014/main" id="{4851370A-7D0E-4B9F-BA8B-B1966748FBBE}"/>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0" name="Freeform 48">
              <a:extLst>
                <a:ext uri="{FF2B5EF4-FFF2-40B4-BE49-F238E27FC236}">
                  <a16:creationId xmlns:a16="http://schemas.microsoft.com/office/drawing/2014/main" id="{B882F537-DDEB-49AE-BF36-6380A45F03E0}"/>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1" name="Freeform 49">
              <a:extLst>
                <a:ext uri="{FF2B5EF4-FFF2-40B4-BE49-F238E27FC236}">
                  <a16:creationId xmlns:a16="http://schemas.microsoft.com/office/drawing/2014/main" id="{A53D3CF4-BFB0-4D0B-8471-26ACAFE0A5D8}"/>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2" name="Freeform 50">
              <a:extLst>
                <a:ext uri="{FF2B5EF4-FFF2-40B4-BE49-F238E27FC236}">
                  <a16:creationId xmlns:a16="http://schemas.microsoft.com/office/drawing/2014/main" id="{13BC2FA8-8256-44BD-9A62-0EE83D6476CE}"/>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3" name="Freeform 51">
              <a:extLst>
                <a:ext uri="{FF2B5EF4-FFF2-40B4-BE49-F238E27FC236}">
                  <a16:creationId xmlns:a16="http://schemas.microsoft.com/office/drawing/2014/main" id="{90A9C5D2-72E3-4B31-A271-57A883ADC42A}"/>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4" name="Freeform 52">
              <a:extLst>
                <a:ext uri="{FF2B5EF4-FFF2-40B4-BE49-F238E27FC236}">
                  <a16:creationId xmlns:a16="http://schemas.microsoft.com/office/drawing/2014/main" id="{2A5948D4-F239-4BEA-8E38-76F358E3EE79}"/>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5" name="Freeform 53">
              <a:extLst>
                <a:ext uri="{FF2B5EF4-FFF2-40B4-BE49-F238E27FC236}">
                  <a16:creationId xmlns:a16="http://schemas.microsoft.com/office/drawing/2014/main" id="{7384B304-194D-400B-B568-5E6DEA885AD8}"/>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6" name="Freeform 54">
              <a:extLst>
                <a:ext uri="{FF2B5EF4-FFF2-40B4-BE49-F238E27FC236}">
                  <a16:creationId xmlns:a16="http://schemas.microsoft.com/office/drawing/2014/main" id="{B680594F-341A-4C19-BF7F-F6D76386A86E}"/>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7" name="Freeform 55">
              <a:extLst>
                <a:ext uri="{FF2B5EF4-FFF2-40B4-BE49-F238E27FC236}">
                  <a16:creationId xmlns:a16="http://schemas.microsoft.com/office/drawing/2014/main" id="{4EA6807C-3B8A-43FE-BA1B-8D6D3851FFF7}"/>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8" name="Freeform 56">
              <a:extLst>
                <a:ext uri="{FF2B5EF4-FFF2-40B4-BE49-F238E27FC236}">
                  <a16:creationId xmlns:a16="http://schemas.microsoft.com/office/drawing/2014/main" id="{BA316439-CB72-49C9-BE80-934799D83898}"/>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9" name="Freeform 57">
              <a:extLst>
                <a:ext uri="{FF2B5EF4-FFF2-40B4-BE49-F238E27FC236}">
                  <a16:creationId xmlns:a16="http://schemas.microsoft.com/office/drawing/2014/main" id="{6BC7FE05-950C-4A73-B6A9-282B142C799A}"/>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80" name="Freeform 58">
              <a:extLst>
                <a:ext uri="{FF2B5EF4-FFF2-40B4-BE49-F238E27FC236}">
                  <a16:creationId xmlns:a16="http://schemas.microsoft.com/office/drawing/2014/main" id="{81C014C7-E085-4923-B533-732801FC24AF}"/>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grpSp>
      <p:pic>
        <p:nvPicPr>
          <p:cNvPr id="19" name="Imagen 18">
            <a:extLst>
              <a:ext uri="{FF2B5EF4-FFF2-40B4-BE49-F238E27FC236}">
                <a16:creationId xmlns:a16="http://schemas.microsoft.com/office/drawing/2014/main" id="{E0A39AE1-94D2-4BBC-8900-4220D2E1E27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2066925"/>
            <a:ext cx="9863137" cy="2758172"/>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 name="Título 1">
            <a:extLst>
              <a:ext uri="{FF2B5EF4-FFF2-40B4-BE49-F238E27FC236}">
                <a16:creationId xmlns:a16="http://schemas.microsoft.com/office/drawing/2014/main" id="{EF0F9607-A454-4DD3-B62B-5A14C72F6208}"/>
              </a:ext>
            </a:extLst>
          </p:cNvPr>
          <p:cNvSpPr>
            <a:spLocks noGrp="1"/>
          </p:cNvSpPr>
          <p:nvPr>
            <p:ph type="title"/>
          </p:nvPr>
        </p:nvSpPr>
        <p:spPr>
          <a:xfrm>
            <a:off x="2557464" y="9525"/>
            <a:ext cx="8791575" cy="1301673"/>
          </a:xfrm>
        </p:spPr>
        <p:txBody>
          <a:bodyPr vert="horz" lIns="91440" tIns="45720" rIns="91440" bIns="45720" rtlCol="0" anchor="b">
            <a:normAutofit/>
          </a:bodyPr>
          <a:lstStyle/>
          <a:p>
            <a:pPr algn="r"/>
            <a:r>
              <a:rPr lang="en-US" sz="4400" dirty="0"/>
              <a:t>LAZO DE CONTROL  </a:t>
            </a:r>
          </a:p>
        </p:txBody>
      </p:sp>
    </p:spTree>
    <p:extLst>
      <p:ext uri="{BB962C8B-B14F-4D97-AF65-F5344CB8AC3E}">
        <p14:creationId xmlns:p14="http://schemas.microsoft.com/office/powerpoint/2010/main" val="319648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179495-2273-41B8-8721-10A323B892F8}"/>
              </a:ext>
            </a:extLst>
          </p:cNvPr>
          <p:cNvSpPr>
            <a:spLocks noGrp="1"/>
          </p:cNvSpPr>
          <p:nvPr>
            <p:ph type="title"/>
          </p:nvPr>
        </p:nvSpPr>
        <p:spPr>
          <a:xfrm>
            <a:off x="1295278" y="0"/>
            <a:ext cx="9905998" cy="1478570"/>
          </a:xfrm>
        </p:spPr>
        <p:txBody>
          <a:bodyPr/>
          <a:lstStyle/>
          <a:p>
            <a:pPr algn="r"/>
            <a:r>
              <a:rPr lang="es-ES" dirty="0"/>
              <a:t>Señalética </a:t>
            </a:r>
          </a:p>
        </p:txBody>
      </p:sp>
      <p:graphicFrame>
        <p:nvGraphicFramePr>
          <p:cNvPr id="6" name="Objeto 5">
            <a:extLst>
              <a:ext uri="{FF2B5EF4-FFF2-40B4-BE49-F238E27FC236}">
                <a16:creationId xmlns:a16="http://schemas.microsoft.com/office/drawing/2014/main" id="{70999B32-2FDA-41BC-A100-28DCC97EE33A}"/>
              </a:ext>
            </a:extLst>
          </p:cNvPr>
          <p:cNvGraphicFramePr>
            <a:graphicFrameLocks noChangeAspect="1"/>
          </p:cNvGraphicFramePr>
          <p:nvPr>
            <p:extLst>
              <p:ext uri="{D42A27DB-BD31-4B8C-83A1-F6EECF244321}">
                <p14:modId xmlns:p14="http://schemas.microsoft.com/office/powerpoint/2010/main" val="3449920170"/>
              </p:ext>
            </p:extLst>
          </p:nvPr>
        </p:nvGraphicFramePr>
        <p:xfrm>
          <a:off x="2236788" y="4065588"/>
          <a:ext cx="7810500" cy="2868612"/>
        </p:xfrm>
        <a:graphic>
          <a:graphicData uri="http://schemas.openxmlformats.org/presentationml/2006/ole">
            <mc:AlternateContent xmlns:mc="http://schemas.openxmlformats.org/markup-compatibility/2006">
              <mc:Choice xmlns:v="urn:schemas-microsoft-com:vml" Requires="v">
                <p:oleObj spid="_x0000_s19479" name="Document" r:id="rId3" imgW="4840014" imgH="1777993" progId="Word.Document.12">
                  <p:embed/>
                </p:oleObj>
              </mc:Choice>
              <mc:Fallback>
                <p:oleObj name="Document" r:id="rId3" imgW="4840014" imgH="1777993" progId="Word.Document.12">
                  <p:embed/>
                  <p:pic>
                    <p:nvPicPr>
                      <p:cNvPr id="0" name=""/>
                      <p:cNvPicPr/>
                      <p:nvPr/>
                    </p:nvPicPr>
                    <p:blipFill>
                      <a:blip r:embed="rId4"/>
                      <a:stretch>
                        <a:fillRect/>
                      </a:stretch>
                    </p:blipFill>
                    <p:spPr>
                      <a:xfrm>
                        <a:off x="2236788" y="4065588"/>
                        <a:ext cx="7810500" cy="2868612"/>
                      </a:xfrm>
                      <a:prstGeom prst="rect">
                        <a:avLst/>
                      </a:prstGeom>
                    </p:spPr>
                  </p:pic>
                </p:oleObj>
              </mc:Fallback>
            </mc:AlternateContent>
          </a:graphicData>
        </a:graphic>
      </p:graphicFrame>
      <p:pic>
        <p:nvPicPr>
          <p:cNvPr id="8" name="Imagen 7">
            <a:extLst>
              <a:ext uri="{FF2B5EF4-FFF2-40B4-BE49-F238E27FC236}">
                <a16:creationId xmlns:a16="http://schemas.microsoft.com/office/drawing/2014/main" id="{E6F4C421-8733-4C0B-85F1-583A5B3766BC}"/>
              </a:ext>
            </a:extLst>
          </p:cNvPr>
          <p:cNvPicPr/>
          <p:nvPr/>
        </p:nvPicPr>
        <p:blipFill rotWithShape="1">
          <a:blip r:embed="rId5" cstate="print">
            <a:extLst>
              <a:ext uri="{28A0092B-C50C-407E-A947-70E740481C1C}">
                <a14:useLocalDpi xmlns:a14="http://schemas.microsoft.com/office/drawing/2010/main" val="0"/>
              </a:ext>
            </a:extLst>
          </a:blip>
          <a:srcRect l="772"/>
          <a:stretch/>
        </p:blipFill>
        <p:spPr bwMode="auto">
          <a:xfrm>
            <a:off x="2053004" y="1292470"/>
            <a:ext cx="7813724" cy="2488391"/>
          </a:xfrm>
          <a:prstGeom prst="rect">
            <a:avLst/>
          </a:prstGeom>
          <a:noFill/>
          <a:ln>
            <a:noFill/>
          </a:ln>
        </p:spPr>
      </p:pic>
    </p:spTree>
    <p:extLst>
      <p:ext uri="{BB962C8B-B14F-4D97-AF65-F5344CB8AC3E}">
        <p14:creationId xmlns:p14="http://schemas.microsoft.com/office/powerpoint/2010/main" val="3273671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2A79783-9ED5-4C0B-9211-54E8E3E63D5A}"/>
              </a:ext>
            </a:extLst>
          </p:cNvPr>
          <p:cNvSpPr txBox="1">
            <a:spLocks/>
          </p:cNvSpPr>
          <p:nvPr/>
        </p:nvSpPr>
        <p:spPr>
          <a:xfrm>
            <a:off x="-512127" y="5533418"/>
            <a:ext cx="9709467" cy="1240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r"/>
            <a:r>
              <a:rPr lang="es-ES" sz="2800" cap="none" dirty="0"/>
              <a:t>Proceso manual para sembrado de semillas </a:t>
            </a:r>
          </a:p>
        </p:txBody>
      </p:sp>
      <p:pic>
        <p:nvPicPr>
          <p:cNvPr id="24" name="Marcador de contenido 23">
            <a:extLst>
              <a:ext uri="{FF2B5EF4-FFF2-40B4-BE49-F238E27FC236}">
                <a16:creationId xmlns:a16="http://schemas.microsoft.com/office/drawing/2014/main" id="{17203EFA-AEE4-477E-B5E6-6D19AC2AF281}"/>
              </a:ext>
            </a:extLst>
          </p:cNvPr>
          <p:cNvPicPr>
            <a:picLocks noGrp="1" noChangeAspect="1"/>
          </p:cNvPicPr>
          <p:nvPr>
            <p:ph idx="1"/>
          </p:nvPr>
        </p:nvPicPr>
        <p:blipFill>
          <a:blip r:embed="rId2"/>
          <a:stretch>
            <a:fillRect/>
          </a:stretch>
        </p:blipFill>
        <p:spPr>
          <a:xfrm>
            <a:off x="913808" y="1556913"/>
            <a:ext cx="10461974" cy="3617360"/>
          </a:xfrm>
        </p:spPr>
      </p:pic>
      <p:sp>
        <p:nvSpPr>
          <p:cNvPr id="27" name="Rectángulo 26">
            <a:extLst>
              <a:ext uri="{FF2B5EF4-FFF2-40B4-BE49-F238E27FC236}">
                <a16:creationId xmlns:a16="http://schemas.microsoft.com/office/drawing/2014/main" id="{3C2968B0-EDEB-49D1-AC38-4A769C88490A}"/>
              </a:ext>
            </a:extLst>
          </p:cNvPr>
          <p:cNvSpPr/>
          <p:nvPr/>
        </p:nvSpPr>
        <p:spPr>
          <a:xfrm>
            <a:off x="8836269" y="1701312"/>
            <a:ext cx="1894743" cy="13100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 name="Rectángulo 27">
            <a:extLst>
              <a:ext uri="{FF2B5EF4-FFF2-40B4-BE49-F238E27FC236}">
                <a16:creationId xmlns:a16="http://schemas.microsoft.com/office/drawing/2014/main" id="{ED8FB43F-C2E3-4B11-A92F-B926534355AB}"/>
              </a:ext>
            </a:extLst>
          </p:cNvPr>
          <p:cNvSpPr/>
          <p:nvPr/>
        </p:nvSpPr>
        <p:spPr>
          <a:xfrm>
            <a:off x="7748954" y="3526632"/>
            <a:ext cx="1894743" cy="13100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Título 1">
            <a:extLst>
              <a:ext uri="{FF2B5EF4-FFF2-40B4-BE49-F238E27FC236}">
                <a16:creationId xmlns:a16="http://schemas.microsoft.com/office/drawing/2014/main" id="{F1AA4BCA-765F-4261-BC64-D5D2C546B291}"/>
              </a:ext>
            </a:extLst>
          </p:cNvPr>
          <p:cNvSpPr txBox="1">
            <a:spLocks/>
          </p:cNvSpPr>
          <p:nvPr/>
        </p:nvSpPr>
        <p:spPr>
          <a:xfrm>
            <a:off x="1423353" y="0"/>
            <a:ext cx="9905998"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r"/>
            <a:r>
              <a:rPr lang="es-ES"/>
              <a:t>INTRODUCCIÓN</a:t>
            </a:r>
            <a:endParaRPr lang="es-ES" dirty="0"/>
          </a:p>
        </p:txBody>
      </p:sp>
    </p:spTree>
    <p:extLst>
      <p:ext uri="{BB962C8B-B14F-4D97-AF65-F5344CB8AC3E}">
        <p14:creationId xmlns:p14="http://schemas.microsoft.com/office/powerpoint/2010/main" val="172381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extLst/>
          </a:blip>
          <a:stretch/>
        </a:blipFill>
        <a:effectLst/>
      </p:bgPr>
    </p:bg>
    <p:spTree>
      <p:nvGrpSpPr>
        <p:cNvPr id="1" name=""/>
        <p:cNvGrpSpPr/>
        <p:nvPr/>
      </p:nvGrpSpPr>
      <p:grpSpPr>
        <a:xfrm>
          <a:off x="0" y="0"/>
          <a:ext cx="0" cy="0"/>
          <a:chOff x="0" y="0"/>
          <a:chExt cx="0" cy="0"/>
        </a:xfrm>
      </p:grpSpPr>
      <p:grpSp>
        <p:nvGrpSpPr>
          <p:cNvPr id="199" name="Group 198">
            <a:extLst>
              <a:ext uri="{FF2B5EF4-FFF2-40B4-BE49-F238E27FC236}">
                <a16:creationId xmlns:a16="http://schemas.microsoft.com/office/drawing/2014/main" id="{5FE07634-A83A-4681-9C1D-BC0775F9D296}"/>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00" name="Rectangle 199">
              <a:extLst>
                <a:ext uri="{FF2B5EF4-FFF2-40B4-BE49-F238E27FC236}">
                  <a16:creationId xmlns:a16="http://schemas.microsoft.com/office/drawing/2014/main" id="{BF62976A-266E-4650-88F2-C16130F3DF4C}"/>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1" name="Picture 2">
              <a:extLst>
                <a:ext uri="{FF2B5EF4-FFF2-40B4-BE49-F238E27FC236}">
                  <a16:creationId xmlns:a16="http://schemas.microsoft.com/office/drawing/2014/main" id="{88D9B99B-59C2-481A-A948-F87920A7FE5E}"/>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
                  <a:solidFill>
                    <a:srgbClr val="FFFFFF"/>
                  </a:solidFill>
                </a14:hiddenFill>
              </a:ext>
            </a:extLst>
          </p:spPr>
        </p:pic>
      </p:grpSp>
      <p:pic>
        <p:nvPicPr>
          <p:cNvPr id="10242" name="Picture 2" descr="https://scontent.fuio5-1.fna.fbcdn.net/v/t35.0-12/27650452_10210168430037160_708321973_o.jpg?oh=6906f5a197531e7bb8c88c7610cd3f90&amp;oe=5A972546">
            <a:extLst>
              <a:ext uri="{FF2B5EF4-FFF2-40B4-BE49-F238E27FC236}">
                <a16:creationId xmlns:a16="http://schemas.microsoft.com/office/drawing/2014/main" id="{7DAB6FA5-06AC-410F-98D4-21FA6E2F57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5392"/>
          <a:stretch/>
        </p:blipFill>
        <p:spPr bwMode="auto">
          <a:xfrm>
            <a:off x="-1201" y="10"/>
            <a:ext cx="7558541"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03" name="Group 202">
            <a:extLst>
              <a:ext uri="{FF2B5EF4-FFF2-40B4-BE49-F238E27FC236}">
                <a16:creationId xmlns:a16="http://schemas.microsoft.com/office/drawing/2014/main" id="{A2E1FE48-FA7B-4262-B922-041542931DD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04" name="Rectangle 203">
              <a:extLst>
                <a:ext uri="{FF2B5EF4-FFF2-40B4-BE49-F238E27FC236}">
                  <a16:creationId xmlns:a16="http://schemas.microsoft.com/office/drawing/2014/main" id="{F2E644B1-8F72-4AC4-89F1-EB3A027341E5}"/>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sp>
        <p:sp>
          <p:nvSpPr>
            <p:cNvPr id="205" name="Freeform 6">
              <a:extLst>
                <a:ext uri="{FF2B5EF4-FFF2-40B4-BE49-F238E27FC236}">
                  <a16:creationId xmlns:a16="http://schemas.microsoft.com/office/drawing/2014/main" id="{1781B8E8-8A26-4FFB-BE0C-7C0C644F7C52}"/>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06" name="Freeform 7">
              <a:extLst>
                <a:ext uri="{FF2B5EF4-FFF2-40B4-BE49-F238E27FC236}">
                  <a16:creationId xmlns:a16="http://schemas.microsoft.com/office/drawing/2014/main" id="{4109D997-E9DF-4429-A643-3E691E2B706E}"/>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07" name="Rectangle 206">
              <a:extLst>
                <a:ext uri="{FF2B5EF4-FFF2-40B4-BE49-F238E27FC236}">
                  <a16:creationId xmlns:a16="http://schemas.microsoft.com/office/drawing/2014/main" id="{B392695A-F131-4C51-B689-3F4D5B1A2F1D}"/>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sp>
        <p:sp>
          <p:nvSpPr>
            <p:cNvPr id="208" name="Freeform 9">
              <a:extLst>
                <a:ext uri="{FF2B5EF4-FFF2-40B4-BE49-F238E27FC236}">
                  <a16:creationId xmlns:a16="http://schemas.microsoft.com/office/drawing/2014/main" id="{8218EC3E-07D0-417A-B0A8-057F825EF793}"/>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09" name="Freeform 10">
              <a:extLst>
                <a:ext uri="{FF2B5EF4-FFF2-40B4-BE49-F238E27FC236}">
                  <a16:creationId xmlns:a16="http://schemas.microsoft.com/office/drawing/2014/main" id="{B036399E-7675-47B6-A645-242946879EE4}"/>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10" name="Freeform 11">
              <a:extLst>
                <a:ext uri="{FF2B5EF4-FFF2-40B4-BE49-F238E27FC236}">
                  <a16:creationId xmlns:a16="http://schemas.microsoft.com/office/drawing/2014/main" id="{C44A0438-B8A4-43B3-B17C-B919FCD92C2D}"/>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11" name="Freeform 12">
              <a:extLst>
                <a:ext uri="{FF2B5EF4-FFF2-40B4-BE49-F238E27FC236}">
                  <a16:creationId xmlns:a16="http://schemas.microsoft.com/office/drawing/2014/main" id="{ABC7257F-6F64-4B81-BDA7-7C232BCBA262}"/>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12" name="Freeform 13">
              <a:extLst>
                <a:ext uri="{FF2B5EF4-FFF2-40B4-BE49-F238E27FC236}">
                  <a16:creationId xmlns:a16="http://schemas.microsoft.com/office/drawing/2014/main" id="{72DD7E92-F033-480C-A220-63CE422C3A10}"/>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13" name="Freeform 14">
              <a:extLst>
                <a:ext uri="{FF2B5EF4-FFF2-40B4-BE49-F238E27FC236}">
                  <a16:creationId xmlns:a16="http://schemas.microsoft.com/office/drawing/2014/main" id="{444A9AC9-463E-45E7-A818-13F664F7C035}"/>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14" name="Freeform 15">
              <a:extLst>
                <a:ext uri="{FF2B5EF4-FFF2-40B4-BE49-F238E27FC236}">
                  <a16:creationId xmlns:a16="http://schemas.microsoft.com/office/drawing/2014/main" id="{6CCE9BBE-5DE3-4991-80CA-DFEB928673D8}"/>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15" name="Freeform 16">
              <a:extLst>
                <a:ext uri="{FF2B5EF4-FFF2-40B4-BE49-F238E27FC236}">
                  <a16:creationId xmlns:a16="http://schemas.microsoft.com/office/drawing/2014/main" id="{3180F6DF-A13F-491C-BF97-B206E3E7B90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16" name="Freeform 17">
              <a:extLst>
                <a:ext uri="{FF2B5EF4-FFF2-40B4-BE49-F238E27FC236}">
                  <a16:creationId xmlns:a16="http://schemas.microsoft.com/office/drawing/2014/main" id="{CAD0E44C-73C8-42BB-ADA8-2BA6B308249F}"/>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17" name="Freeform 18">
              <a:extLst>
                <a:ext uri="{FF2B5EF4-FFF2-40B4-BE49-F238E27FC236}">
                  <a16:creationId xmlns:a16="http://schemas.microsoft.com/office/drawing/2014/main" id="{436EC43E-A70D-4E5C-B275-35CA8E93C1B6}"/>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18" name="Freeform 19">
              <a:extLst>
                <a:ext uri="{FF2B5EF4-FFF2-40B4-BE49-F238E27FC236}">
                  <a16:creationId xmlns:a16="http://schemas.microsoft.com/office/drawing/2014/main" id="{ADE7E5B6-2E2A-4F56-9E90-F8613E6D10F7}"/>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19" name="Freeform 20">
              <a:extLst>
                <a:ext uri="{FF2B5EF4-FFF2-40B4-BE49-F238E27FC236}">
                  <a16:creationId xmlns:a16="http://schemas.microsoft.com/office/drawing/2014/main" id="{86B9E49B-AE8D-47E0-BACC-A6D0AC3AB23A}"/>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20" name="Freeform 21">
              <a:extLst>
                <a:ext uri="{FF2B5EF4-FFF2-40B4-BE49-F238E27FC236}">
                  <a16:creationId xmlns:a16="http://schemas.microsoft.com/office/drawing/2014/main" id="{2EB961AF-CD61-41BA-B0B2-0741A5ED6448}"/>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21" name="Freeform 22">
              <a:extLst>
                <a:ext uri="{FF2B5EF4-FFF2-40B4-BE49-F238E27FC236}">
                  <a16:creationId xmlns:a16="http://schemas.microsoft.com/office/drawing/2014/main" id="{DC42BDA1-810A-4135-B3B1-B3161D372A3C}"/>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22" name="Freeform 23">
              <a:extLst>
                <a:ext uri="{FF2B5EF4-FFF2-40B4-BE49-F238E27FC236}">
                  <a16:creationId xmlns:a16="http://schemas.microsoft.com/office/drawing/2014/main" id="{FA51FCA8-FCF4-4116-8CB2-5C539E37F449}"/>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23" name="Freeform 24">
              <a:extLst>
                <a:ext uri="{FF2B5EF4-FFF2-40B4-BE49-F238E27FC236}">
                  <a16:creationId xmlns:a16="http://schemas.microsoft.com/office/drawing/2014/main" id="{F2850A10-CDBC-462A-8CB7-025874683447}"/>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24" name="Freeform 25">
              <a:extLst>
                <a:ext uri="{FF2B5EF4-FFF2-40B4-BE49-F238E27FC236}">
                  <a16:creationId xmlns:a16="http://schemas.microsoft.com/office/drawing/2014/main" id="{738A37B9-77C2-4464-BF1F-2AF25A0D298B}"/>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25" name="Freeform 26">
              <a:extLst>
                <a:ext uri="{FF2B5EF4-FFF2-40B4-BE49-F238E27FC236}">
                  <a16:creationId xmlns:a16="http://schemas.microsoft.com/office/drawing/2014/main" id="{89026C8B-A162-4523-A51B-9F1200BC603D}"/>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26" name="Freeform 27">
              <a:extLst>
                <a:ext uri="{FF2B5EF4-FFF2-40B4-BE49-F238E27FC236}">
                  <a16:creationId xmlns:a16="http://schemas.microsoft.com/office/drawing/2014/main" id="{5B76BC40-1FA2-477D-B2C2-4763577DB78E}"/>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27" name="Freeform 28">
              <a:extLst>
                <a:ext uri="{FF2B5EF4-FFF2-40B4-BE49-F238E27FC236}">
                  <a16:creationId xmlns:a16="http://schemas.microsoft.com/office/drawing/2014/main" id="{6BC68EAA-2809-4AE4-80C1-2555CEF73DFE}"/>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28" name="Freeform 29">
              <a:extLst>
                <a:ext uri="{FF2B5EF4-FFF2-40B4-BE49-F238E27FC236}">
                  <a16:creationId xmlns:a16="http://schemas.microsoft.com/office/drawing/2014/main" id="{FE709D1B-0541-4414-9E87-CF7D6918C146}"/>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29" name="Freeform 30">
              <a:extLst>
                <a:ext uri="{FF2B5EF4-FFF2-40B4-BE49-F238E27FC236}">
                  <a16:creationId xmlns:a16="http://schemas.microsoft.com/office/drawing/2014/main" id="{33BCB888-11B8-4D01-BCDA-59BBA28DCE0B}"/>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30" name="Freeform 31">
              <a:extLst>
                <a:ext uri="{FF2B5EF4-FFF2-40B4-BE49-F238E27FC236}">
                  <a16:creationId xmlns:a16="http://schemas.microsoft.com/office/drawing/2014/main" id="{28E5CE3E-C11A-4CF7-82BF-37D1221D4E35}"/>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31" name="Freeform 32">
              <a:extLst>
                <a:ext uri="{FF2B5EF4-FFF2-40B4-BE49-F238E27FC236}">
                  <a16:creationId xmlns:a16="http://schemas.microsoft.com/office/drawing/2014/main" id="{55284FC3-21FB-4FA7-B695-2D6A9CEF73E0}"/>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32" name="Rectangle 231">
              <a:extLst>
                <a:ext uri="{FF2B5EF4-FFF2-40B4-BE49-F238E27FC236}">
                  <a16:creationId xmlns:a16="http://schemas.microsoft.com/office/drawing/2014/main" id="{13DA6B78-00DE-4E55-9124-EFD72519BB99}"/>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sp>
        <p:sp>
          <p:nvSpPr>
            <p:cNvPr id="233" name="Freeform 34">
              <a:extLst>
                <a:ext uri="{FF2B5EF4-FFF2-40B4-BE49-F238E27FC236}">
                  <a16:creationId xmlns:a16="http://schemas.microsoft.com/office/drawing/2014/main" id="{D4602B0F-2844-48BE-9B4A-0366AC904506}"/>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34" name="Freeform 35">
              <a:extLst>
                <a:ext uri="{FF2B5EF4-FFF2-40B4-BE49-F238E27FC236}">
                  <a16:creationId xmlns:a16="http://schemas.microsoft.com/office/drawing/2014/main" id="{E31E05BB-6004-474D-9900-D990378FD3F3}"/>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35" name="Freeform 36">
              <a:extLst>
                <a:ext uri="{FF2B5EF4-FFF2-40B4-BE49-F238E27FC236}">
                  <a16:creationId xmlns:a16="http://schemas.microsoft.com/office/drawing/2014/main" id="{00BD01ED-F65D-4601-A77D-508E960E09AC}"/>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36" name="Freeform 37">
              <a:extLst>
                <a:ext uri="{FF2B5EF4-FFF2-40B4-BE49-F238E27FC236}">
                  <a16:creationId xmlns:a16="http://schemas.microsoft.com/office/drawing/2014/main" id="{FD307CAE-789C-4E80-B6F1-9858A3ABA3F8}"/>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37" name="Freeform 38">
              <a:extLst>
                <a:ext uri="{FF2B5EF4-FFF2-40B4-BE49-F238E27FC236}">
                  <a16:creationId xmlns:a16="http://schemas.microsoft.com/office/drawing/2014/main" id="{94B97B29-709E-4E24-B2FA-EF84AA12D290}"/>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38" name="Freeform 39">
              <a:extLst>
                <a:ext uri="{FF2B5EF4-FFF2-40B4-BE49-F238E27FC236}">
                  <a16:creationId xmlns:a16="http://schemas.microsoft.com/office/drawing/2014/main" id="{C05D52B9-1FA2-4E7C-8229-B09811A9013E}"/>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39" name="Freeform 40">
              <a:extLst>
                <a:ext uri="{FF2B5EF4-FFF2-40B4-BE49-F238E27FC236}">
                  <a16:creationId xmlns:a16="http://schemas.microsoft.com/office/drawing/2014/main" id="{CC0A5575-2FB9-440F-B9A8-E0DDE1C37CED}"/>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40" name="Freeform 41">
              <a:extLst>
                <a:ext uri="{FF2B5EF4-FFF2-40B4-BE49-F238E27FC236}">
                  <a16:creationId xmlns:a16="http://schemas.microsoft.com/office/drawing/2014/main" id="{AFFCC88F-01DF-4DE1-8CD5-88631E309127}"/>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41" name="Freeform 42">
              <a:extLst>
                <a:ext uri="{FF2B5EF4-FFF2-40B4-BE49-F238E27FC236}">
                  <a16:creationId xmlns:a16="http://schemas.microsoft.com/office/drawing/2014/main" id="{33EEC40B-E2CD-4BAC-94D6-85B707142267}"/>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42" name="Freeform 43">
              <a:extLst>
                <a:ext uri="{FF2B5EF4-FFF2-40B4-BE49-F238E27FC236}">
                  <a16:creationId xmlns:a16="http://schemas.microsoft.com/office/drawing/2014/main" id="{3E0E9643-5C60-4933-BB1B-9A09057E7239}"/>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43" name="Freeform 44">
              <a:extLst>
                <a:ext uri="{FF2B5EF4-FFF2-40B4-BE49-F238E27FC236}">
                  <a16:creationId xmlns:a16="http://schemas.microsoft.com/office/drawing/2014/main" id="{94F86E92-9EC7-437C-946B-31E7C1C4771A}"/>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44" name="Rectangle 243">
              <a:extLst>
                <a:ext uri="{FF2B5EF4-FFF2-40B4-BE49-F238E27FC236}">
                  <a16:creationId xmlns:a16="http://schemas.microsoft.com/office/drawing/2014/main" id="{BE9A51BE-C514-46B5-ABA6-7E7C878F8E53}"/>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sp>
        <p:sp>
          <p:nvSpPr>
            <p:cNvPr id="245" name="Freeform 46">
              <a:extLst>
                <a:ext uri="{FF2B5EF4-FFF2-40B4-BE49-F238E27FC236}">
                  <a16:creationId xmlns:a16="http://schemas.microsoft.com/office/drawing/2014/main" id="{8B255447-F0E9-4D96-A4B0-F9EDDE58A373}"/>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46" name="Freeform 47">
              <a:extLst>
                <a:ext uri="{FF2B5EF4-FFF2-40B4-BE49-F238E27FC236}">
                  <a16:creationId xmlns:a16="http://schemas.microsoft.com/office/drawing/2014/main" id="{AFAC5F3A-3BE7-489E-A848-498B9995F1D2}"/>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47" name="Freeform 48">
              <a:extLst>
                <a:ext uri="{FF2B5EF4-FFF2-40B4-BE49-F238E27FC236}">
                  <a16:creationId xmlns:a16="http://schemas.microsoft.com/office/drawing/2014/main" id="{A974E7AA-5EF3-4817-B0AE-4C1A784EE9A6}"/>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48" name="Freeform 49">
              <a:extLst>
                <a:ext uri="{FF2B5EF4-FFF2-40B4-BE49-F238E27FC236}">
                  <a16:creationId xmlns:a16="http://schemas.microsoft.com/office/drawing/2014/main" id="{8AA54AC1-3E87-49C0-A594-87829A2CFF37}"/>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49" name="Freeform 50">
              <a:extLst>
                <a:ext uri="{FF2B5EF4-FFF2-40B4-BE49-F238E27FC236}">
                  <a16:creationId xmlns:a16="http://schemas.microsoft.com/office/drawing/2014/main" id="{CC237789-73BC-4BD9-BFE8-1325FA4B5224}"/>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50" name="Freeform 51">
              <a:extLst>
                <a:ext uri="{FF2B5EF4-FFF2-40B4-BE49-F238E27FC236}">
                  <a16:creationId xmlns:a16="http://schemas.microsoft.com/office/drawing/2014/main" id="{DCF4052D-CF62-47DC-991E-49D0BA908F7A}"/>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51" name="Freeform 52">
              <a:extLst>
                <a:ext uri="{FF2B5EF4-FFF2-40B4-BE49-F238E27FC236}">
                  <a16:creationId xmlns:a16="http://schemas.microsoft.com/office/drawing/2014/main" id="{2ABD9104-C938-44F2-8622-8407A2593BBE}"/>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52" name="Freeform 53">
              <a:extLst>
                <a:ext uri="{FF2B5EF4-FFF2-40B4-BE49-F238E27FC236}">
                  <a16:creationId xmlns:a16="http://schemas.microsoft.com/office/drawing/2014/main" id="{4AA18F60-3E86-4A5A-B82E-A79183ED363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53" name="Freeform 54">
              <a:extLst>
                <a:ext uri="{FF2B5EF4-FFF2-40B4-BE49-F238E27FC236}">
                  <a16:creationId xmlns:a16="http://schemas.microsoft.com/office/drawing/2014/main" id="{0F34C941-6196-4937-99E5-14AAD23F280C}"/>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54" name="Freeform 55">
              <a:extLst>
                <a:ext uri="{FF2B5EF4-FFF2-40B4-BE49-F238E27FC236}">
                  <a16:creationId xmlns:a16="http://schemas.microsoft.com/office/drawing/2014/main" id="{60DB8A6C-23D7-4A88-BDCE-8FEC86A12307}"/>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55" name="Freeform 56">
              <a:extLst>
                <a:ext uri="{FF2B5EF4-FFF2-40B4-BE49-F238E27FC236}">
                  <a16:creationId xmlns:a16="http://schemas.microsoft.com/office/drawing/2014/main" id="{29F5F702-AEE6-4633-BB20-7A15C3A31FD6}"/>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56" name="Freeform 57">
              <a:extLst>
                <a:ext uri="{FF2B5EF4-FFF2-40B4-BE49-F238E27FC236}">
                  <a16:creationId xmlns:a16="http://schemas.microsoft.com/office/drawing/2014/main" id="{F30C7A45-6890-4EA5-9F6B-E2AB4D04C57B}"/>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57" name="Freeform 58">
              <a:extLst>
                <a:ext uri="{FF2B5EF4-FFF2-40B4-BE49-F238E27FC236}">
                  <a16:creationId xmlns:a16="http://schemas.microsoft.com/office/drawing/2014/main" id="{F31A7373-F68A-485D-95DC-B53ACC7B5F99}"/>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grpSp>
      <p:sp>
        <p:nvSpPr>
          <p:cNvPr id="2" name="Título 1">
            <a:extLst>
              <a:ext uri="{FF2B5EF4-FFF2-40B4-BE49-F238E27FC236}">
                <a16:creationId xmlns:a16="http://schemas.microsoft.com/office/drawing/2014/main" id="{535216D9-2283-422F-9984-FE7FADECBA83}"/>
              </a:ext>
            </a:extLst>
          </p:cNvPr>
          <p:cNvSpPr>
            <a:spLocks noGrp="1"/>
          </p:cNvSpPr>
          <p:nvPr>
            <p:ph type="title"/>
          </p:nvPr>
        </p:nvSpPr>
        <p:spPr>
          <a:xfrm>
            <a:off x="7962519" y="618518"/>
            <a:ext cx="3084891" cy="1478570"/>
          </a:xfrm>
        </p:spPr>
        <p:txBody>
          <a:bodyPr>
            <a:normAutofit/>
          </a:bodyPr>
          <a:lstStyle/>
          <a:p>
            <a:r>
              <a:rPr lang="es-ES" sz="3200" dirty="0"/>
              <a:t>Construcción de la máquina</a:t>
            </a:r>
          </a:p>
        </p:txBody>
      </p:sp>
      <p:sp>
        <p:nvSpPr>
          <p:cNvPr id="3" name="Marcador de contenido 2">
            <a:extLst>
              <a:ext uri="{FF2B5EF4-FFF2-40B4-BE49-F238E27FC236}">
                <a16:creationId xmlns:a16="http://schemas.microsoft.com/office/drawing/2014/main" id="{FE6F46DB-0B6E-4200-B14F-1419642AE087}"/>
              </a:ext>
            </a:extLst>
          </p:cNvPr>
          <p:cNvSpPr>
            <a:spLocks noGrp="1"/>
          </p:cNvSpPr>
          <p:nvPr>
            <p:ph idx="1"/>
          </p:nvPr>
        </p:nvSpPr>
        <p:spPr>
          <a:xfrm>
            <a:off x="7962519" y="2249487"/>
            <a:ext cx="3084892" cy="3541714"/>
          </a:xfrm>
        </p:spPr>
        <p:txBody>
          <a:bodyPr>
            <a:normAutofit/>
          </a:bodyPr>
          <a:lstStyle/>
          <a:p>
            <a:r>
              <a:rPr lang="es-ES" sz="1800" dirty="0"/>
              <a:t>La construcción de la máquina se dividió en seis subsistemas, dentro de la planificación de la construcción se decidió empezar con el subsistema de transporte ya que este sería la estructura en la cual se montará el resto de los subsistemas.  </a:t>
            </a:r>
          </a:p>
          <a:p>
            <a:endParaRPr lang="es-ES" sz="1800" dirty="0"/>
          </a:p>
        </p:txBody>
      </p:sp>
    </p:spTree>
    <p:extLst>
      <p:ext uri="{BB962C8B-B14F-4D97-AF65-F5344CB8AC3E}">
        <p14:creationId xmlns:p14="http://schemas.microsoft.com/office/powerpoint/2010/main" val="1697028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extLst/>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38BFA449-4933-478B-B27D-ACCC557FF970}"/>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
                <a:solidFill>
                  <a:srgbClr val="FFFFFF"/>
                </a:solidFill>
              </a14:hiddenFill>
            </a:ext>
          </a:extLst>
        </p:spPr>
      </p:pic>
      <p:grpSp>
        <p:nvGrpSpPr>
          <p:cNvPr id="11" name="Group 10">
            <a:extLst>
              <a:ext uri="{FF2B5EF4-FFF2-40B4-BE49-F238E27FC236}">
                <a16:creationId xmlns:a16="http://schemas.microsoft.com/office/drawing/2014/main" id="{F21A37DB-EDD2-4025-A254-7FE5E4C7AE2B}"/>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a:extLst>
                <a:ext uri="{FF2B5EF4-FFF2-40B4-BE49-F238E27FC236}">
                  <a16:creationId xmlns:a16="http://schemas.microsoft.com/office/drawing/2014/main" id="{708D40D6-935E-4579-ABE6-A99C7E33FCF2}"/>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sp>
        <p:sp>
          <p:nvSpPr>
            <p:cNvPr id="13" name="Freeform 6">
              <a:extLst>
                <a:ext uri="{FF2B5EF4-FFF2-40B4-BE49-F238E27FC236}">
                  <a16:creationId xmlns:a16="http://schemas.microsoft.com/office/drawing/2014/main" id="{F9775315-32FD-4BD8-BB73-F51CD2C68600}"/>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14" name="Freeform 7">
              <a:extLst>
                <a:ext uri="{FF2B5EF4-FFF2-40B4-BE49-F238E27FC236}">
                  <a16:creationId xmlns:a16="http://schemas.microsoft.com/office/drawing/2014/main" id="{336A6870-9B40-41FF-B9F4-A6BA3B298790}"/>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15" name="Rectangle 8">
              <a:extLst>
                <a:ext uri="{FF2B5EF4-FFF2-40B4-BE49-F238E27FC236}">
                  <a16:creationId xmlns:a16="http://schemas.microsoft.com/office/drawing/2014/main" id="{C710122E-DD96-4794-A7E0-04B497DA5D59}"/>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sp>
        <p:sp>
          <p:nvSpPr>
            <p:cNvPr id="16" name="Freeform 9">
              <a:extLst>
                <a:ext uri="{FF2B5EF4-FFF2-40B4-BE49-F238E27FC236}">
                  <a16:creationId xmlns:a16="http://schemas.microsoft.com/office/drawing/2014/main" id="{4F4CBCBE-E77B-4F77-A0FC-8E53E8222735}"/>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17" name="Freeform 10">
              <a:extLst>
                <a:ext uri="{FF2B5EF4-FFF2-40B4-BE49-F238E27FC236}">
                  <a16:creationId xmlns:a16="http://schemas.microsoft.com/office/drawing/2014/main" id="{3AADEE32-46BC-4B55-9FB4-EC09FF4B70E4}"/>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18" name="Freeform 11">
              <a:extLst>
                <a:ext uri="{FF2B5EF4-FFF2-40B4-BE49-F238E27FC236}">
                  <a16:creationId xmlns:a16="http://schemas.microsoft.com/office/drawing/2014/main" id="{49C2E1A9-8937-452C-B9FC-E735928819B6}"/>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19" name="Freeform 12">
              <a:extLst>
                <a:ext uri="{FF2B5EF4-FFF2-40B4-BE49-F238E27FC236}">
                  <a16:creationId xmlns:a16="http://schemas.microsoft.com/office/drawing/2014/main" id="{52F0D79A-B92A-42F1-9DC4-3768BB84C7DA}"/>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0" name="Freeform 13">
              <a:extLst>
                <a:ext uri="{FF2B5EF4-FFF2-40B4-BE49-F238E27FC236}">
                  <a16:creationId xmlns:a16="http://schemas.microsoft.com/office/drawing/2014/main" id="{DF9A7FE6-2AA9-4245-A3FD-2B1E9B419EF0}"/>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1" name="Freeform 14">
              <a:extLst>
                <a:ext uri="{FF2B5EF4-FFF2-40B4-BE49-F238E27FC236}">
                  <a16:creationId xmlns:a16="http://schemas.microsoft.com/office/drawing/2014/main" id="{5DBCDEBC-5990-40B3-B01F-0901475F588C}"/>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2" name="Freeform 15">
              <a:extLst>
                <a:ext uri="{FF2B5EF4-FFF2-40B4-BE49-F238E27FC236}">
                  <a16:creationId xmlns:a16="http://schemas.microsoft.com/office/drawing/2014/main" id="{4F679A7F-49B5-4FB8-8861-39C0B1A7806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3" name="Freeform 16">
              <a:extLst>
                <a:ext uri="{FF2B5EF4-FFF2-40B4-BE49-F238E27FC236}">
                  <a16:creationId xmlns:a16="http://schemas.microsoft.com/office/drawing/2014/main" id="{25A941BD-9824-47D0-835E-824412568C67}"/>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4" name="Freeform 17">
              <a:extLst>
                <a:ext uri="{FF2B5EF4-FFF2-40B4-BE49-F238E27FC236}">
                  <a16:creationId xmlns:a16="http://schemas.microsoft.com/office/drawing/2014/main" id="{9788DF14-5749-40F7-9AFC-400AB2F61D80}"/>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5" name="Freeform 18">
              <a:extLst>
                <a:ext uri="{FF2B5EF4-FFF2-40B4-BE49-F238E27FC236}">
                  <a16:creationId xmlns:a16="http://schemas.microsoft.com/office/drawing/2014/main" id="{E1032387-9F5C-4637-A5BC-43C8FDFF3AD2}"/>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6" name="Freeform 19">
              <a:extLst>
                <a:ext uri="{FF2B5EF4-FFF2-40B4-BE49-F238E27FC236}">
                  <a16:creationId xmlns:a16="http://schemas.microsoft.com/office/drawing/2014/main" id="{E0AE6232-915A-4EDB-BC6C-546E772D2AB7}"/>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7" name="Freeform 20">
              <a:extLst>
                <a:ext uri="{FF2B5EF4-FFF2-40B4-BE49-F238E27FC236}">
                  <a16:creationId xmlns:a16="http://schemas.microsoft.com/office/drawing/2014/main" id="{4B47A13E-CFFB-493F-8C53-266B8A9D140B}"/>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8" name="Freeform 21">
              <a:extLst>
                <a:ext uri="{FF2B5EF4-FFF2-40B4-BE49-F238E27FC236}">
                  <a16:creationId xmlns:a16="http://schemas.microsoft.com/office/drawing/2014/main" id="{CFD722CE-8752-4A08-B23F-764AB47DDA87}"/>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29" name="Freeform 22">
              <a:extLst>
                <a:ext uri="{FF2B5EF4-FFF2-40B4-BE49-F238E27FC236}">
                  <a16:creationId xmlns:a16="http://schemas.microsoft.com/office/drawing/2014/main" id="{042C13BD-E9AE-4C85-B32E-8913F9B27059}"/>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0" name="Freeform 23">
              <a:extLst>
                <a:ext uri="{FF2B5EF4-FFF2-40B4-BE49-F238E27FC236}">
                  <a16:creationId xmlns:a16="http://schemas.microsoft.com/office/drawing/2014/main" id="{4598BDC2-ABB1-475A-89A7-29713D01C86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1" name="Freeform 24">
              <a:extLst>
                <a:ext uri="{FF2B5EF4-FFF2-40B4-BE49-F238E27FC236}">
                  <a16:creationId xmlns:a16="http://schemas.microsoft.com/office/drawing/2014/main" id="{2B080B8C-F78B-4171-A1BC-CA5BE0F5690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2" name="Freeform 25">
              <a:extLst>
                <a:ext uri="{FF2B5EF4-FFF2-40B4-BE49-F238E27FC236}">
                  <a16:creationId xmlns:a16="http://schemas.microsoft.com/office/drawing/2014/main" id="{71741891-D8A9-46B8-B264-5459DCF9E249}"/>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3" name="Freeform 26">
              <a:extLst>
                <a:ext uri="{FF2B5EF4-FFF2-40B4-BE49-F238E27FC236}">
                  <a16:creationId xmlns:a16="http://schemas.microsoft.com/office/drawing/2014/main" id="{A109E82B-1D08-4B6E-9B6C-FE2EC6D53305}"/>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4" name="Freeform 27">
              <a:extLst>
                <a:ext uri="{FF2B5EF4-FFF2-40B4-BE49-F238E27FC236}">
                  <a16:creationId xmlns:a16="http://schemas.microsoft.com/office/drawing/2014/main" id="{F35E73B8-CFFA-479A-9DE0-5300299D27B8}"/>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5" name="Freeform 28">
              <a:extLst>
                <a:ext uri="{FF2B5EF4-FFF2-40B4-BE49-F238E27FC236}">
                  <a16:creationId xmlns:a16="http://schemas.microsoft.com/office/drawing/2014/main" id="{B0B910CE-9CED-4630-9203-347D1B6D12F4}"/>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6" name="Freeform 29">
              <a:extLst>
                <a:ext uri="{FF2B5EF4-FFF2-40B4-BE49-F238E27FC236}">
                  <a16:creationId xmlns:a16="http://schemas.microsoft.com/office/drawing/2014/main" id="{D06A4D8D-E038-4ED6-9E80-4E91BA84A5FD}"/>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7" name="Freeform 30">
              <a:extLst>
                <a:ext uri="{FF2B5EF4-FFF2-40B4-BE49-F238E27FC236}">
                  <a16:creationId xmlns:a16="http://schemas.microsoft.com/office/drawing/2014/main" id="{5EC8C817-4C9E-45E8-B74C-729F1C3FB092}"/>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8" name="Freeform 31">
              <a:extLst>
                <a:ext uri="{FF2B5EF4-FFF2-40B4-BE49-F238E27FC236}">
                  <a16:creationId xmlns:a16="http://schemas.microsoft.com/office/drawing/2014/main" id="{226556E8-E6A7-4D81-9C6C-A69A8B611B93}"/>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39" name="Freeform 32">
              <a:extLst>
                <a:ext uri="{FF2B5EF4-FFF2-40B4-BE49-F238E27FC236}">
                  <a16:creationId xmlns:a16="http://schemas.microsoft.com/office/drawing/2014/main" id="{BF75F646-19BF-4436-97C0-BE3EBEEF941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0" name="Rectangle 33">
              <a:extLst>
                <a:ext uri="{FF2B5EF4-FFF2-40B4-BE49-F238E27FC236}">
                  <a16:creationId xmlns:a16="http://schemas.microsoft.com/office/drawing/2014/main" id="{222B076E-642A-4E93-8143-3A8D8897532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sp>
        <p:sp>
          <p:nvSpPr>
            <p:cNvPr id="41" name="Freeform 34">
              <a:extLst>
                <a:ext uri="{FF2B5EF4-FFF2-40B4-BE49-F238E27FC236}">
                  <a16:creationId xmlns:a16="http://schemas.microsoft.com/office/drawing/2014/main" id="{569DC54F-1DCD-40F9-B756-A79C3170C2C5}"/>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2" name="Freeform 35">
              <a:extLst>
                <a:ext uri="{FF2B5EF4-FFF2-40B4-BE49-F238E27FC236}">
                  <a16:creationId xmlns:a16="http://schemas.microsoft.com/office/drawing/2014/main" id="{D6F49EF9-430E-4A1B-9A18-6C247E71E649}"/>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3" name="Freeform 36">
              <a:extLst>
                <a:ext uri="{FF2B5EF4-FFF2-40B4-BE49-F238E27FC236}">
                  <a16:creationId xmlns:a16="http://schemas.microsoft.com/office/drawing/2014/main" id="{C94C2930-C094-4CF9-8449-60C7BAE989E2}"/>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4" name="Freeform 37">
              <a:extLst>
                <a:ext uri="{FF2B5EF4-FFF2-40B4-BE49-F238E27FC236}">
                  <a16:creationId xmlns:a16="http://schemas.microsoft.com/office/drawing/2014/main" id="{B4FF864C-97F2-40BD-95D1-E47527BCB2D0}"/>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5" name="Freeform 38">
              <a:extLst>
                <a:ext uri="{FF2B5EF4-FFF2-40B4-BE49-F238E27FC236}">
                  <a16:creationId xmlns:a16="http://schemas.microsoft.com/office/drawing/2014/main" id="{E8804833-F6BB-4F88-BA24-F59429C710FB}"/>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6" name="Freeform 39">
              <a:extLst>
                <a:ext uri="{FF2B5EF4-FFF2-40B4-BE49-F238E27FC236}">
                  <a16:creationId xmlns:a16="http://schemas.microsoft.com/office/drawing/2014/main" id="{29A4A3B0-4E15-432A-92DB-7B9E576010F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7" name="Freeform 40">
              <a:extLst>
                <a:ext uri="{FF2B5EF4-FFF2-40B4-BE49-F238E27FC236}">
                  <a16:creationId xmlns:a16="http://schemas.microsoft.com/office/drawing/2014/main" id="{3CAB34B1-2BFA-44A9-AC3E-D300B30B75A9}"/>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8" name="Freeform 41">
              <a:extLst>
                <a:ext uri="{FF2B5EF4-FFF2-40B4-BE49-F238E27FC236}">
                  <a16:creationId xmlns:a16="http://schemas.microsoft.com/office/drawing/2014/main" id="{F92527C9-EADB-4C47-BA6A-E70AC9FEC677}"/>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49" name="Freeform 42">
              <a:extLst>
                <a:ext uri="{FF2B5EF4-FFF2-40B4-BE49-F238E27FC236}">
                  <a16:creationId xmlns:a16="http://schemas.microsoft.com/office/drawing/2014/main" id="{B9808241-C113-44CB-810B-CCBA189552C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0" name="Freeform 43">
              <a:extLst>
                <a:ext uri="{FF2B5EF4-FFF2-40B4-BE49-F238E27FC236}">
                  <a16:creationId xmlns:a16="http://schemas.microsoft.com/office/drawing/2014/main" id="{67AEC938-B302-4DA0-9A63-39F2BC34A7BD}"/>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1" name="Freeform 44">
              <a:extLst>
                <a:ext uri="{FF2B5EF4-FFF2-40B4-BE49-F238E27FC236}">
                  <a16:creationId xmlns:a16="http://schemas.microsoft.com/office/drawing/2014/main" id="{4A1D4FCF-06B8-4AD3-A750-2B6C298C2EA7}"/>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2" name="Rectangle 45">
              <a:extLst>
                <a:ext uri="{FF2B5EF4-FFF2-40B4-BE49-F238E27FC236}">
                  <a16:creationId xmlns:a16="http://schemas.microsoft.com/office/drawing/2014/main" id="{B99F5A7E-1A7F-43C2-AC7A-A1B877D0ADEE}"/>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sp>
        <p:sp>
          <p:nvSpPr>
            <p:cNvPr id="53" name="Freeform 46">
              <a:extLst>
                <a:ext uri="{FF2B5EF4-FFF2-40B4-BE49-F238E27FC236}">
                  <a16:creationId xmlns:a16="http://schemas.microsoft.com/office/drawing/2014/main" id="{5B2DDAA2-7B26-47EF-B7D6-B00B653B368C}"/>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4" name="Freeform 47">
              <a:extLst>
                <a:ext uri="{FF2B5EF4-FFF2-40B4-BE49-F238E27FC236}">
                  <a16:creationId xmlns:a16="http://schemas.microsoft.com/office/drawing/2014/main" id="{7050BAA0-A0C9-4670-B76F-CC87679BC88B}"/>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5" name="Freeform 48">
              <a:extLst>
                <a:ext uri="{FF2B5EF4-FFF2-40B4-BE49-F238E27FC236}">
                  <a16:creationId xmlns:a16="http://schemas.microsoft.com/office/drawing/2014/main" id="{296F765D-D9A6-4D73-88D8-0DCC5012BF3D}"/>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6" name="Freeform 49">
              <a:extLst>
                <a:ext uri="{FF2B5EF4-FFF2-40B4-BE49-F238E27FC236}">
                  <a16:creationId xmlns:a16="http://schemas.microsoft.com/office/drawing/2014/main" id="{30C0F78F-AC50-4DFA-B5A8-A68422EC0B07}"/>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7" name="Freeform 50">
              <a:extLst>
                <a:ext uri="{FF2B5EF4-FFF2-40B4-BE49-F238E27FC236}">
                  <a16:creationId xmlns:a16="http://schemas.microsoft.com/office/drawing/2014/main" id="{E8AD708C-6C0A-458D-A623-7669B9178643}"/>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8" name="Freeform 51">
              <a:extLst>
                <a:ext uri="{FF2B5EF4-FFF2-40B4-BE49-F238E27FC236}">
                  <a16:creationId xmlns:a16="http://schemas.microsoft.com/office/drawing/2014/main" id="{2F29497E-2528-4481-99BB-8336C16E41C2}"/>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59" name="Freeform 52">
              <a:extLst>
                <a:ext uri="{FF2B5EF4-FFF2-40B4-BE49-F238E27FC236}">
                  <a16:creationId xmlns:a16="http://schemas.microsoft.com/office/drawing/2014/main" id="{30DD109A-0A1F-4554-A865-B1062C525DA7}"/>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60" name="Freeform 53">
              <a:extLst>
                <a:ext uri="{FF2B5EF4-FFF2-40B4-BE49-F238E27FC236}">
                  <a16:creationId xmlns:a16="http://schemas.microsoft.com/office/drawing/2014/main" id="{39A1957F-65F0-4D6E-9F75-09614FFAC4D6}"/>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61" name="Freeform 54">
              <a:extLst>
                <a:ext uri="{FF2B5EF4-FFF2-40B4-BE49-F238E27FC236}">
                  <a16:creationId xmlns:a16="http://schemas.microsoft.com/office/drawing/2014/main" id="{B4F4BB93-11B2-400C-9549-C7FB7BF7117D}"/>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62" name="Freeform 55">
              <a:extLst>
                <a:ext uri="{FF2B5EF4-FFF2-40B4-BE49-F238E27FC236}">
                  <a16:creationId xmlns:a16="http://schemas.microsoft.com/office/drawing/2014/main" id="{04B086A3-C06F-4862-A8A0-DB01FF3DDEB9}"/>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63" name="Freeform 56">
              <a:extLst>
                <a:ext uri="{FF2B5EF4-FFF2-40B4-BE49-F238E27FC236}">
                  <a16:creationId xmlns:a16="http://schemas.microsoft.com/office/drawing/2014/main" id="{9202F0E1-86CF-4652-AA29-E284146476F3}"/>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64" name="Freeform 57">
              <a:extLst>
                <a:ext uri="{FF2B5EF4-FFF2-40B4-BE49-F238E27FC236}">
                  <a16:creationId xmlns:a16="http://schemas.microsoft.com/office/drawing/2014/main" id="{8887D0AB-0624-47E1-906E-6686FA7DEBC3}"/>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sp>
          <p:nvSpPr>
            <p:cNvPr id="65" name="Freeform 58">
              <a:extLst>
                <a:ext uri="{FF2B5EF4-FFF2-40B4-BE49-F238E27FC236}">
                  <a16:creationId xmlns:a16="http://schemas.microsoft.com/office/drawing/2014/main" id="{F54439EF-914B-4744-A1D7-FBD89813CB2B}"/>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 w="9525">
                  <a:solidFill>
                    <a:srgbClr val="000000"/>
                  </a:solidFill>
                  <a:round/>
                  <a:headEnd/>
                  <a:tailEnd/>
                </a14:hiddenLine>
              </a:ext>
            </a:extLst>
          </p:spPr>
        </p:sp>
      </p:grpSp>
      <p:sp>
        <p:nvSpPr>
          <p:cNvPr id="67" name="Round Diagonal Corner Rectangle 6">
            <a:extLst>
              <a:ext uri="{FF2B5EF4-FFF2-40B4-BE49-F238E27FC236}">
                <a16:creationId xmlns:a16="http://schemas.microsoft.com/office/drawing/2014/main" id="{EA9B643B-B316-4296-9F79-F2E0850804F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C90E8EE0-9707-49FB-85D2-6614534AE838}"/>
              </a:ext>
            </a:extLst>
          </p:cNvPr>
          <p:cNvSpPr>
            <a:spLocks noGrp="1"/>
          </p:cNvSpPr>
          <p:nvPr>
            <p:ph type="title"/>
          </p:nvPr>
        </p:nvSpPr>
        <p:spPr>
          <a:xfrm>
            <a:off x="7947392" y="2176463"/>
            <a:ext cx="3937244" cy="2396681"/>
          </a:xfrm>
        </p:spPr>
        <p:txBody>
          <a:bodyPr vert="horz" lIns="91440" tIns="45720" rIns="91440" bIns="45720" rtlCol="0" anchor="b">
            <a:normAutofit/>
          </a:bodyPr>
          <a:lstStyle/>
          <a:p>
            <a:r>
              <a:rPr lang="es-ES" sz="2800" dirty="0"/>
              <a:t>Subsistema</a:t>
            </a:r>
            <a:r>
              <a:rPr lang="en-US" sz="2800" dirty="0"/>
              <a:t> de </a:t>
            </a:r>
            <a:r>
              <a:rPr lang="es-ES" sz="2800" dirty="0"/>
              <a:t>transporte</a:t>
            </a:r>
            <a:r>
              <a:rPr lang="en-US" sz="2800" dirty="0"/>
              <a:t> y </a:t>
            </a:r>
            <a:r>
              <a:rPr lang="es-ES" sz="2800" dirty="0"/>
              <a:t>soporte</a:t>
            </a:r>
            <a:r>
              <a:rPr lang="en-US" sz="2800" dirty="0"/>
              <a:t> de </a:t>
            </a:r>
            <a:r>
              <a:rPr lang="es-ES" sz="2800" dirty="0"/>
              <a:t>regulación</a:t>
            </a:r>
            <a:r>
              <a:rPr lang="en-US" sz="2800" dirty="0"/>
              <a:t> de </a:t>
            </a:r>
            <a:r>
              <a:rPr lang="es-ES" sz="2800" dirty="0"/>
              <a:t>altura</a:t>
            </a:r>
            <a:br>
              <a:rPr lang="en-US" sz="2800" b="1" i="1" dirty="0"/>
            </a:br>
            <a:endParaRPr lang="en-US" sz="2800" dirty="0"/>
          </a:p>
        </p:txBody>
      </p:sp>
      <p:pic>
        <p:nvPicPr>
          <p:cNvPr id="6" name="Imagen 5">
            <a:extLst>
              <a:ext uri="{FF2B5EF4-FFF2-40B4-BE49-F238E27FC236}">
                <a16:creationId xmlns:a16="http://schemas.microsoft.com/office/drawing/2014/main" id="{467D9931-5726-4E51-9461-6AE2761F3538}"/>
              </a:ext>
            </a:extLst>
          </p:cNvPr>
          <p:cNvPicPr>
            <a:picLocks noChangeAspect="1"/>
          </p:cNvPicPr>
          <p:nvPr/>
        </p:nvPicPr>
        <p:blipFill>
          <a:blip r:embed="rId4"/>
          <a:stretch>
            <a:fillRect/>
          </a:stretch>
        </p:blipFill>
        <p:spPr>
          <a:xfrm>
            <a:off x="853535" y="1201312"/>
            <a:ext cx="6652920" cy="4412088"/>
          </a:xfrm>
          <a:prstGeom prst="rect">
            <a:avLst/>
          </a:prstGeom>
        </p:spPr>
      </p:pic>
    </p:spTree>
    <p:extLst>
      <p:ext uri="{BB962C8B-B14F-4D97-AF65-F5344CB8AC3E}">
        <p14:creationId xmlns:p14="http://schemas.microsoft.com/office/powerpoint/2010/main" val="1928930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extLst/>
          </a:blip>
          <a:stretch/>
        </a:blipFill>
        <a:effectLst/>
      </p:bgPr>
    </p:bg>
    <p:spTree>
      <p:nvGrpSpPr>
        <p:cNvPr id="1" name=""/>
        <p:cNvGrpSpPr/>
        <p:nvPr/>
      </p:nvGrpSpPr>
      <p:grpSpPr>
        <a:xfrm>
          <a:off x="0" y="0"/>
          <a:ext cx="0" cy="0"/>
          <a:chOff x="0" y="0"/>
          <a:chExt cx="0" cy="0"/>
        </a:xfrm>
      </p:grpSpPr>
      <p:sp>
        <p:nvSpPr>
          <p:cNvPr id="12" name="Round Diagonal Corner Rectangle 11">
            <a:extLst>
              <a:ext uri="{FF2B5EF4-FFF2-40B4-BE49-F238E27FC236}">
                <a16:creationId xmlns:a16="http://schemas.microsoft.com/office/drawing/2014/main" id="{E4B7B3E3-827A-48BE-AD67-A57C45AA69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Marcador de contenido 3">
            <a:extLst>
              <a:ext uri="{FF2B5EF4-FFF2-40B4-BE49-F238E27FC236}">
                <a16:creationId xmlns:a16="http://schemas.microsoft.com/office/drawing/2014/main" id="{0FC5AF54-EA35-44A2-92A1-6C7B2CA66136}"/>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763" y="1213338"/>
            <a:ext cx="6571437" cy="4435720"/>
          </a:xfrm>
          <a:prstGeom prst="rect">
            <a:avLst/>
          </a:prstGeom>
          <a:noFill/>
        </p:spPr>
      </p:pic>
      <p:sp>
        <p:nvSpPr>
          <p:cNvPr id="2" name="Título 1">
            <a:extLst>
              <a:ext uri="{FF2B5EF4-FFF2-40B4-BE49-F238E27FC236}">
                <a16:creationId xmlns:a16="http://schemas.microsoft.com/office/drawing/2014/main" id="{539B50D4-5F0D-4FD3-85E0-CB4AE480218A}"/>
              </a:ext>
            </a:extLst>
          </p:cNvPr>
          <p:cNvSpPr>
            <a:spLocks noGrp="1"/>
          </p:cNvSpPr>
          <p:nvPr>
            <p:ph type="title"/>
          </p:nvPr>
        </p:nvSpPr>
        <p:spPr>
          <a:xfrm>
            <a:off x="7934930" y="2561618"/>
            <a:ext cx="3281003" cy="1478570"/>
          </a:xfrm>
        </p:spPr>
        <p:txBody>
          <a:bodyPr anchor="b">
            <a:normAutofit/>
          </a:bodyPr>
          <a:lstStyle/>
          <a:p>
            <a:r>
              <a:rPr lang="es-ES" sz="2800" dirty="0"/>
              <a:t>Subsistema de punzonado </a:t>
            </a:r>
            <a:br>
              <a:rPr lang="es-ES" sz="2800" b="1" i="1" dirty="0"/>
            </a:br>
            <a:endParaRPr lang="es-ES" sz="2800" dirty="0"/>
          </a:p>
        </p:txBody>
      </p:sp>
    </p:spTree>
    <p:extLst>
      <p:ext uri="{BB962C8B-B14F-4D97-AF65-F5344CB8AC3E}">
        <p14:creationId xmlns:p14="http://schemas.microsoft.com/office/powerpoint/2010/main" val="4064119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2D4113-6962-45B8-8103-96F1DB4FB600}"/>
              </a:ext>
            </a:extLst>
          </p:cNvPr>
          <p:cNvSpPr>
            <a:spLocks noGrp="1"/>
          </p:cNvSpPr>
          <p:nvPr>
            <p:ph type="title"/>
          </p:nvPr>
        </p:nvSpPr>
        <p:spPr>
          <a:xfrm>
            <a:off x="1330448" y="829533"/>
            <a:ext cx="9905998" cy="1113567"/>
          </a:xfrm>
        </p:spPr>
        <p:txBody>
          <a:bodyPr/>
          <a:lstStyle/>
          <a:p>
            <a:pPr algn="r"/>
            <a:r>
              <a:rPr lang="es-ES" dirty="0"/>
              <a:t>Subsistema de siembra</a:t>
            </a:r>
            <a:br>
              <a:rPr lang="es-ES" b="1" i="1" dirty="0"/>
            </a:br>
            <a:endParaRPr lang="es-ES" dirty="0"/>
          </a:p>
        </p:txBody>
      </p:sp>
      <p:pic>
        <p:nvPicPr>
          <p:cNvPr id="4" name="Imagen 3">
            <a:extLst>
              <a:ext uri="{FF2B5EF4-FFF2-40B4-BE49-F238E27FC236}">
                <a16:creationId xmlns:a16="http://schemas.microsoft.com/office/drawing/2014/main" id="{F90A9DA4-055D-476B-8DCD-1242333F551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308" y="1894742"/>
            <a:ext cx="10280197" cy="3437789"/>
          </a:xfrm>
          <a:prstGeom prst="rect">
            <a:avLst/>
          </a:prstGeom>
          <a:noFill/>
          <a:ln>
            <a:noFill/>
          </a:ln>
        </p:spPr>
      </p:pic>
    </p:spTree>
    <p:extLst>
      <p:ext uri="{BB962C8B-B14F-4D97-AF65-F5344CB8AC3E}">
        <p14:creationId xmlns:p14="http://schemas.microsoft.com/office/powerpoint/2010/main" val="1069934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extLst/>
          </a:blip>
          <a:stretch/>
        </a:blipFill>
        <a:effectLst/>
      </p:bgPr>
    </p:bg>
    <p:spTree>
      <p:nvGrpSpPr>
        <p:cNvPr id="1" name=""/>
        <p:cNvGrpSpPr/>
        <p:nvPr/>
      </p:nvGrpSpPr>
      <p:grpSpPr>
        <a:xfrm>
          <a:off x="0" y="0"/>
          <a:ext cx="0" cy="0"/>
          <a:chOff x="0" y="0"/>
          <a:chExt cx="0" cy="0"/>
        </a:xfrm>
      </p:grpSpPr>
      <p:pic>
        <p:nvPicPr>
          <p:cNvPr id="77" name="Picture 2">
            <a:extLst>
              <a:ext uri="{FF2B5EF4-FFF2-40B4-BE49-F238E27FC236}">
                <a16:creationId xmlns:a16="http://schemas.microsoft.com/office/drawing/2014/main" id="{EDA90D89-770A-4C09-978C-9E38FE15649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p14="http://schemas.microsoft.com/office/powerpoint/2010/main" xmlns:a14="http://schemas.microsoft.com/office/drawing/2010/main">
                <a:solidFill>
                  <a:srgbClr val="FFFFFF"/>
                </a:solidFill>
              </a14:hiddenFill>
            </a:ext>
          </a:extLst>
        </p:spPr>
      </p:pic>
      <p:grpSp>
        <p:nvGrpSpPr>
          <p:cNvPr id="78" name="Group 18">
            <a:extLst>
              <a:ext uri="{FF2B5EF4-FFF2-40B4-BE49-F238E27FC236}">
                <a16:creationId xmlns:a16="http://schemas.microsoft.com/office/drawing/2014/main" id="{A3B344D7-1AE2-4947-876E-2A526745006B}"/>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20" name="Rectangle 5">
              <a:extLst>
                <a:ext uri="{FF2B5EF4-FFF2-40B4-BE49-F238E27FC236}">
                  <a16:creationId xmlns:a16="http://schemas.microsoft.com/office/drawing/2014/main" id="{D6633E5C-867B-4E17-9151-FF0FDB122BC6}"/>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21" name="Freeform 6">
              <a:extLst>
                <a:ext uri="{FF2B5EF4-FFF2-40B4-BE49-F238E27FC236}">
                  <a16:creationId xmlns:a16="http://schemas.microsoft.com/office/drawing/2014/main" id="{2D5EDC2E-587B-4E85-8185-D99B438AB5FA}"/>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2" name="Freeform 7">
              <a:extLst>
                <a:ext uri="{FF2B5EF4-FFF2-40B4-BE49-F238E27FC236}">
                  <a16:creationId xmlns:a16="http://schemas.microsoft.com/office/drawing/2014/main" id="{996B1479-D8B0-4D98-B382-877F9A3AE6B4}"/>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3" name="Rectangle 8">
              <a:extLst>
                <a:ext uri="{FF2B5EF4-FFF2-40B4-BE49-F238E27FC236}">
                  <a16:creationId xmlns:a16="http://schemas.microsoft.com/office/drawing/2014/main" id="{3B7BA112-C364-4D4C-97F9-A1DC76F1E515}"/>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24" name="Freeform 9">
              <a:extLst>
                <a:ext uri="{FF2B5EF4-FFF2-40B4-BE49-F238E27FC236}">
                  <a16:creationId xmlns:a16="http://schemas.microsoft.com/office/drawing/2014/main" id="{8B9D9B13-8F5D-41E6-93D6-CDFEB34AB278}"/>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5" name="Freeform 10">
              <a:extLst>
                <a:ext uri="{FF2B5EF4-FFF2-40B4-BE49-F238E27FC236}">
                  <a16:creationId xmlns:a16="http://schemas.microsoft.com/office/drawing/2014/main" id="{B5720BDB-EA73-4DE9-8A10-11DA3A1AC197}"/>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6" name="Freeform 11">
              <a:extLst>
                <a:ext uri="{FF2B5EF4-FFF2-40B4-BE49-F238E27FC236}">
                  <a16:creationId xmlns:a16="http://schemas.microsoft.com/office/drawing/2014/main" id="{F1D2313E-4168-41D0-A5B5-2187D1B3339D}"/>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7" name="Freeform 12">
              <a:extLst>
                <a:ext uri="{FF2B5EF4-FFF2-40B4-BE49-F238E27FC236}">
                  <a16:creationId xmlns:a16="http://schemas.microsoft.com/office/drawing/2014/main" id="{0F1B19F3-A09E-4891-8916-D5F8B0B2A176}"/>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8" name="Freeform 13">
              <a:extLst>
                <a:ext uri="{FF2B5EF4-FFF2-40B4-BE49-F238E27FC236}">
                  <a16:creationId xmlns:a16="http://schemas.microsoft.com/office/drawing/2014/main" id="{4D61F564-BB90-4A5C-829A-4F984FD6CD96}"/>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9" name="Freeform 14">
              <a:extLst>
                <a:ext uri="{FF2B5EF4-FFF2-40B4-BE49-F238E27FC236}">
                  <a16:creationId xmlns:a16="http://schemas.microsoft.com/office/drawing/2014/main" id="{3803B77E-8C29-4857-B5C1-B89B01F46E08}"/>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0" name="Freeform 15">
              <a:extLst>
                <a:ext uri="{FF2B5EF4-FFF2-40B4-BE49-F238E27FC236}">
                  <a16:creationId xmlns:a16="http://schemas.microsoft.com/office/drawing/2014/main" id="{B96F39B0-FB50-4957-8F85-2E2CCF6D7E89}"/>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1" name="Freeform 16">
              <a:extLst>
                <a:ext uri="{FF2B5EF4-FFF2-40B4-BE49-F238E27FC236}">
                  <a16:creationId xmlns:a16="http://schemas.microsoft.com/office/drawing/2014/main" id="{A54B5837-452A-4FC3-A8C8-E275AA92923D}"/>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2" name="Freeform 17">
              <a:extLst>
                <a:ext uri="{FF2B5EF4-FFF2-40B4-BE49-F238E27FC236}">
                  <a16:creationId xmlns:a16="http://schemas.microsoft.com/office/drawing/2014/main" id="{FDE2A683-C13C-4A7F-935C-4C5279BF5039}"/>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3" name="Freeform 18">
              <a:extLst>
                <a:ext uri="{FF2B5EF4-FFF2-40B4-BE49-F238E27FC236}">
                  <a16:creationId xmlns:a16="http://schemas.microsoft.com/office/drawing/2014/main" id="{30C5773F-6573-4E1F-B3DC-BB2B01D88D6A}"/>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4" name="Freeform 19">
              <a:extLst>
                <a:ext uri="{FF2B5EF4-FFF2-40B4-BE49-F238E27FC236}">
                  <a16:creationId xmlns:a16="http://schemas.microsoft.com/office/drawing/2014/main" id="{E280F9F5-EF46-41DF-B672-013B025B96B5}"/>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5" name="Freeform 20">
              <a:extLst>
                <a:ext uri="{FF2B5EF4-FFF2-40B4-BE49-F238E27FC236}">
                  <a16:creationId xmlns:a16="http://schemas.microsoft.com/office/drawing/2014/main" id="{5876ADD8-345E-4A8D-81CB-0D5C3F76F8B9}"/>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6" name="Freeform 21">
              <a:extLst>
                <a:ext uri="{FF2B5EF4-FFF2-40B4-BE49-F238E27FC236}">
                  <a16:creationId xmlns:a16="http://schemas.microsoft.com/office/drawing/2014/main" id="{8D2F7216-B310-4AB4-9948-2CF747F77FF9}"/>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7" name="Freeform 22">
              <a:extLst>
                <a:ext uri="{FF2B5EF4-FFF2-40B4-BE49-F238E27FC236}">
                  <a16:creationId xmlns:a16="http://schemas.microsoft.com/office/drawing/2014/main" id="{D113E940-FD31-4B25-B33F-5B213CC75889}"/>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8" name="Freeform 23">
              <a:extLst>
                <a:ext uri="{FF2B5EF4-FFF2-40B4-BE49-F238E27FC236}">
                  <a16:creationId xmlns:a16="http://schemas.microsoft.com/office/drawing/2014/main" id="{D6211283-9342-40E7-88F7-14A9028450A7}"/>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9" name="Freeform 24">
              <a:extLst>
                <a:ext uri="{FF2B5EF4-FFF2-40B4-BE49-F238E27FC236}">
                  <a16:creationId xmlns:a16="http://schemas.microsoft.com/office/drawing/2014/main" id="{B0118661-823B-4754-B0E3-52ACCB8DF846}"/>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0" name="Freeform 25">
              <a:extLst>
                <a:ext uri="{FF2B5EF4-FFF2-40B4-BE49-F238E27FC236}">
                  <a16:creationId xmlns:a16="http://schemas.microsoft.com/office/drawing/2014/main" id="{263B289D-A43D-47C8-AA8E-40C86C6084AF}"/>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1" name="Freeform 26">
              <a:extLst>
                <a:ext uri="{FF2B5EF4-FFF2-40B4-BE49-F238E27FC236}">
                  <a16:creationId xmlns:a16="http://schemas.microsoft.com/office/drawing/2014/main" id="{D5A2D8F7-A5A4-4B2E-89AE-F99CC5B057A5}"/>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2" name="Freeform 27">
              <a:extLst>
                <a:ext uri="{FF2B5EF4-FFF2-40B4-BE49-F238E27FC236}">
                  <a16:creationId xmlns:a16="http://schemas.microsoft.com/office/drawing/2014/main" id="{6847785C-2F02-4845-9257-9DE5E6EDA055}"/>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3" name="Freeform 28">
              <a:extLst>
                <a:ext uri="{FF2B5EF4-FFF2-40B4-BE49-F238E27FC236}">
                  <a16:creationId xmlns:a16="http://schemas.microsoft.com/office/drawing/2014/main" id="{4B83A129-3D7E-44D8-8C6C-9DE73E129BB5}"/>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4" name="Freeform 29">
              <a:extLst>
                <a:ext uri="{FF2B5EF4-FFF2-40B4-BE49-F238E27FC236}">
                  <a16:creationId xmlns:a16="http://schemas.microsoft.com/office/drawing/2014/main" id="{7E1A9847-AC3D-4B5D-A29A-A93B0C6ABA84}"/>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5" name="Freeform 30">
              <a:extLst>
                <a:ext uri="{FF2B5EF4-FFF2-40B4-BE49-F238E27FC236}">
                  <a16:creationId xmlns:a16="http://schemas.microsoft.com/office/drawing/2014/main" id="{2450F521-5F68-4148-9905-6232B08F89BB}"/>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6" name="Freeform 31">
              <a:extLst>
                <a:ext uri="{FF2B5EF4-FFF2-40B4-BE49-F238E27FC236}">
                  <a16:creationId xmlns:a16="http://schemas.microsoft.com/office/drawing/2014/main" id="{8C6F916A-08CA-4F4C-BDBA-0F63A621FE68}"/>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7" name="Freeform 32">
              <a:extLst>
                <a:ext uri="{FF2B5EF4-FFF2-40B4-BE49-F238E27FC236}">
                  <a16:creationId xmlns:a16="http://schemas.microsoft.com/office/drawing/2014/main" id="{D68FB199-D330-4EF4-94F5-1C07371E874F}"/>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8" name="Rectangle 33">
              <a:extLst>
                <a:ext uri="{FF2B5EF4-FFF2-40B4-BE49-F238E27FC236}">
                  <a16:creationId xmlns:a16="http://schemas.microsoft.com/office/drawing/2014/main" id="{3B67568D-CC47-4BBA-A084-154AEAA8256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49" name="Freeform 34">
              <a:extLst>
                <a:ext uri="{FF2B5EF4-FFF2-40B4-BE49-F238E27FC236}">
                  <a16:creationId xmlns:a16="http://schemas.microsoft.com/office/drawing/2014/main" id="{C9C25D1A-5E1E-4B22-B8D3-B0F5263921F0}"/>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0" name="Freeform 35">
              <a:extLst>
                <a:ext uri="{FF2B5EF4-FFF2-40B4-BE49-F238E27FC236}">
                  <a16:creationId xmlns:a16="http://schemas.microsoft.com/office/drawing/2014/main" id="{4D8DB054-D1D3-4C30-B62E-7F2C6A81253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1" name="Freeform 36">
              <a:extLst>
                <a:ext uri="{FF2B5EF4-FFF2-40B4-BE49-F238E27FC236}">
                  <a16:creationId xmlns:a16="http://schemas.microsoft.com/office/drawing/2014/main" id="{9EB76371-2F16-4BA0-994C-2575FD9336B2}"/>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2" name="Freeform 37">
              <a:extLst>
                <a:ext uri="{FF2B5EF4-FFF2-40B4-BE49-F238E27FC236}">
                  <a16:creationId xmlns:a16="http://schemas.microsoft.com/office/drawing/2014/main" id="{2B61AF6D-2A6D-4C90-BCCA-CD97F7246FD0}"/>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3" name="Freeform 38">
              <a:extLst>
                <a:ext uri="{FF2B5EF4-FFF2-40B4-BE49-F238E27FC236}">
                  <a16:creationId xmlns:a16="http://schemas.microsoft.com/office/drawing/2014/main" id="{B35F6DFD-5D34-4BE6-8B2A-0D6CDCE28B9D}"/>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4" name="Freeform 39">
              <a:extLst>
                <a:ext uri="{FF2B5EF4-FFF2-40B4-BE49-F238E27FC236}">
                  <a16:creationId xmlns:a16="http://schemas.microsoft.com/office/drawing/2014/main" id="{BCB0EEDB-7826-499E-BB87-6D0DD545F0D8}"/>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5" name="Freeform 40">
              <a:extLst>
                <a:ext uri="{FF2B5EF4-FFF2-40B4-BE49-F238E27FC236}">
                  <a16:creationId xmlns:a16="http://schemas.microsoft.com/office/drawing/2014/main" id="{F16B5CE0-3198-436D-888B-A01A98384453}"/>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6" name="Freeform 41">
              <a:extLst>
                <a:ext uri="{FF2B5EF4-FFF2-40B4-BE49-F238E27FC236}">
                  <a16:creationId xmlns:a16="http://schemas.microsoft.com/office/drawing/2014/main" id="{B550414A-8DF0-4572-A382-B88DBE0B45ED}"/>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7" name="Freeform 42">
              <a:extLst>
                <a:ext uri="{FF2B5EF4-FFF2-40B4-BE49-F238E27FC236}">
                  <a16:creationId xmlns:a16="http://schemas.microsoft.com/office/drawing/2014/main" id="{AFB98517-BD8F-45DD-A2BA-52FD61A48AF9}"/>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8" name="Freeform 43">
              <a:extLst>
                <a:ext uri="{FF2B5EF4-FFF2-40B4-BE49-F238E27FC236}">
                  <a16:creationId xmlns:a16="http://schemas.microsoft.com/office/drawing/2014/main" id="{78C67202-AF18-4690-8000-4C12C4042C35}"/>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9" name="Freeform 44">
              <a:extLst>
                <a:ext uri="{FF2B5EF4-FFF2-40B4-BE49-F238E27FC236}">
                  <a16:creationId xmlns:a16="http://schemas.microsoft.com/office/drawing/2014/main" id="{AD51A156-6972-43DA-BF32-CA187641B3A2}"/>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0" name="Rectangle 45">
              <a:extLst>
                <a:ext uri="{FF2B5EF4-FFF2-40B4-BE49-F238E27FC236}">
                  <a16:creationId xmlns:a16="http://schemas.microsoft.com/office/drawing/2014/main" id="{B5CE61CC-EBDF-4355-A6C3-D44E62D7849F}"/>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61" name="Freeform 46">
              <a:extLst>
                <a:ext uri="{FF2B5EF4-FFF2-40B4-BE49-F238E27FC236}">
                  <a16:creationId xmlns:a16="http://schemas.microsoft.com/office/drawing/2014/main" id="{ACB1B7F1-FBEF-48FA-97A7-9FAE7708E99A}"/>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2" name="Freeform 47">
              <a:extLst>
                <a:ext uri="{FF2B5EF4-FFF2-40B4-BE49-F238E27FC236}">
                  <a16:creationId xmlns:a16="http://schemas.microsoft.com/office/drawing/2014/main" id="{4851370A-7D0E-4B9F-BA8B-B1966748FBBE}"/>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3" name="Freeform 48">
              <a:extLst>
                <a:ext uri="{FF2B5EF4-FFF2-40B4-BE49-F238E27FC236}">
                  <a16:creationId xmlns:a16="http://schemas.microsoft.com/office/drawing/2014/main" id="{B882F537-DDEB-49AE-BF36-6380A45F03E0}"/>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4" name="Freeform 49">
              <a:extLst>
                <a:ext uri="{FF2B5EF4-FFF2-40B4-BE49-F238E27FC236}">
                  <a16:creationId xmlns:a16="http://schemas.microsoft.com/office/drawing/2014/main" id="{A53D3CF4-BFB0-4D0B-8471-26ACAFE0A5D8}"/>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5" name="Freeform 50">
              <a:extLst>
                <a:ext uri="{FF2B5EF4-FFF2-40B4-BE49-F238E27FC236}">
                  <a16:creationId xmlns:a16="http://schemas.microsoft.com/office/drawing/2014/main" id="{13BC2FA8-8256-44BD-9A62-0EE83D6476CE}"/>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6" name="Freeform 51">
              <a:extLst>
                <a:ext uri="{FF2B5EF4-FFF2-40B4-BE49-F238E27FC236}">
                  <a16:creationId xmlns:a16="http://schemas.microsoft.com/office/drawing/2014/main" id="{90A9C5D2-72E3-4B31-A271-57A883ADC42A}"/>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7" name="Freeform 52">
              <a:extLst>
                <a:ext uri="{FF2B5EF4-FFF2-40B4-BE49-F238E27FC236}">
                  <a16:creationId xmlns:a16="http://schemas.microsoft.com/office/drawing/2014/main" id="{2A5948D4-F239-4BEA-8E38-76F358E3EE79}"/>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8" name="Freeform 53">
              <a:extLst>
                <a:ext uri="{FF2B5EF4-FFF2-40B4-BE49-F238E27FC236}">
                  <a16:creationId xmlns:a16="http://schemas.microsoft.com/office/drawing/2014/main" id="{7384B304-194D-400B-B568-5E6DEA885AD8}"/>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9" name="Freeform 54">
              <a:extLst>
                <a:ext uri="{FF2B5EF4-FFF2-40B4-BE49-F238E27FC236}">
                  <a16:creationId xmlns:a16="http://schemas.microsoft.com/office/drawing/2014/main" id="{B680594F-341A-4C19-BF7F-F6D76386A86E}"/>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0" name="Freeform 55">
              <a:extLst>
                <a:ext uri="{FF2B5EF4-FFF2-40B4-BE49-F238E27FC236}">
                  <a16:creationId xmlns:a16="http://schemas.microsoft.com/office/drawing/2014/main" id="{4EA6807C-3B8A-43FE-BA1B-8D6D3851FFF7}"/>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1" name="Freeform 56">
              <a:extLst>
                <a:ext uri="{FF2B5EF4-FFF2-40B4-BE49-F238E27FC236}">
                  <a16:creationId xmlns:a16="http://schemas.microsoft.com/office/drawing/2014/main" id="{BA316439-CB72-49C9-BE80-934799D83898}"/>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2" name="Freeform 57">
              <a:extLst>
                <a:ext uri="{FF2B5EF4-FFF2-40B4-BE49-F238E27FC236}">
                  <a16:creationId xmlns:a16="http://schemas.microsoft.com/office/drawing/2014/main" id="{6BC7FE05-950C-4A73-B6A9-282B142C799A}"/>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73" name="Freeform 58">
              <a:extLst>
                <a:ext uri="{FF2B5EF4-FFF2-40B4-BE49-F238E27FC236}">
                  <a16:creationId xmlns:a16="http://schemas.microsoft.com/office/drawing/2014/main" id="{81C014C7-E085-4923-B533-732801FC24AF}"/>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grpSp>
      <p:sp>
        <p:nvSpPr>
          <p:cNvPr id="79" name="Round Diagonal Corner Rectangle 6">
            <a:extLst>
              <a:ext uri="{FF2B5EF4-FFF2-40B4-BE49-F238E27FC236}">
                <a16:creationId xmlns:a16="http://schemas.microsoft.com/office/drawing/2014/main" id="{0E24CF0B-9BD9-4126-80C9-FF28141ACF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Marcador de contenido 3">
            <a:extLst>
              <a:ext uri="{FF2B5EF4-FFF2-40B4-BE49-F238E27FC236}">
                <a16:creationId xmlns:a16="http://schemas.microsoft.com/office/drawing/2014/main" id="{60EA5985-3946-4779-9A8A-90953133C5C9}"/>
              </a:ext>
            </a:extLst>
          </p:cNvPr>
          <p:cNvPicPr>
            <a:picLocks/>
          </p:cNvPicPr>
          <p:nvPr/>
        </p:nvPicPr>
        <p:blipFill rotWithShape="1">
          <a:blip r:embed="rId4" cstate="print">
            <a:extLst>
              <a:ext uri="{28A0092B-C50C-407E-A947-70E740481C1C}">
                <a14:useLocalDpi xmlns:a14="http://schemas.microsoft.com/office/drawing/2010/main" val="0"/>
              </a:ext>
            </a:extLst>
          </a:blip>
          <a:srcRect/>
          <a:stretch/>
        </p:blipFill>
        <p:spPr bwMode="auto">
          <a:xfrm>
            <a:off x="819149" y="1751442"/>
            <a:ext cx="6732261" cy="3484988"/>
          </a:xfrm>
          <a:prstGeom prst="rect">
            <a:avLst/>
          </a:prstGeom>
          <a:noFill/>
          <a:extLst>
            <a:ext uri="{53640926-AAD7-44D8-BBD7-CCE9431645EC}">
              <a14:shadowObscured xmlns:a14="http://schemas.microsoft.com/office/drawing/2010/main"/>
            </a:ext>
          </a:extLst>
        </p:spPr>
      </p:pic>
      <p:sp>
        <p:nvSpPr>
          <p:cNvPr id="2" name="Título 1">
            <a:extLst>
              <a:ext uri="{FF2B5EF4-FFF2-40B4-BE49-F238E27FC236}">
                <a16:creationId xmlns:a16="http://schemas.microsoft.com/office/drawing/2014/main" id="{17F7DBED-4D6A-403C-8FE4-941C39CB11B0}"/>
              </a:ext>
            </a:extLst>
          </p:cNvPr>
          <p:cNvSpPr>
            <a:spLocks noGrp="1"/>
          </p:cNvSpPr>
          <p:nvPr>
            <p:ph type="title"/>
          </p:nvPr>
        </p:nvSpPr>
        <p:spPr>
          <a:xfrm>
            <a:off x="7981828" y="2066925"/>
            <a:ext cx="3489569" cy="2396681"/>
          </a:xfrm>
        </p:spPr>
        <p:txBody>
          <a:bodyPr vert="horz" lIns="91440" tIns="45720" rIns="91440" bIns="45720" rtlCol="0" anchor="b">
            <a:normAutofit/>
          </a:bodyPr>
          <a:lstStyle/>
          <a:p>
            <a:r>
              <a:rPr lang="es-ES" sz="3100" dirty="0"/>
              <a:t>Subsistema</a:t>
            </a:r>
            <a:r>
              <a:rPr lang="en-US" sz="3100" dirty="0"/>
              <a:t> de </a:t>
            </a:r>
            <a:r>
              <a:rPr lang="es-ES" sz="3100" dirty="0"/>
              <a:t>dosificación y liberación de semillas</a:t>
            </a:r>
            <a:br>
              <a:rPr lang="en-US" sz="3100" dirty="0"/>
            </a:br>
            <a:endParaRPr lang="en-US" sz="3100" dirty="0"/>
          </a:p>
        </p:txBody>
      </p:sp>
    </p:spTree>
    <p:extLst>
      <p:ext uri="{BB962C8B-B14F-4D97-AF65-F5344CB8AC3E}">
        <p14:creationId xmlns:p14="http://schemas.microsoft.com/office/powerpoint/2010/main" val="39498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extLst/>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DA90D89-770A-4C09-978C-9E38FE15649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p14="http://schemas.microsoft.com/office/powerpoint/2010/main"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A3B344D7-1AE2-4947-876E-2A526745006B}"/>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a:extLst>
                <a:ext uri="{FF2B5EF4-FFF2-40B4-BE49-F238E27FC236}">
                  <a16:creationId xmlns:a16="http://schemas.microsoft.com/office/drawing/2014/main" id="{D6633E5C-867B-4E17-9151-FF0FDB122BC6}"/>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13" name="Freeform 6">
              <a:extLst>
                <a:ext uri="{FF2B5EF4-FFF2-40B4-BE49-F238E27FC236}">
                  <a16:creationId xmlns:a16="http://schemas.microsoft.com/office/drawing/2014/main" id="{2D5EDC2E-587B-4E85-8185-D99B438AB5FA}"/>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14" name="Freeform 7">
              <a:extLst>
                <a:ext uri="{FF2B5EF4-FFF2-40B4-BE49-F238E27FC236}">
                  <a16:creationId xmlns:a16="http://schemas.microsoft.com/office/drawing/2014/main" id="{996B1479-D8B0-4D98-B382-877F9A3AE6B4}"/>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15" name="Rectangle 8">
              <a:extLst>
                <a:ext uri="{FF2B5EF4-FFF2-40B4-BE49-F238E27FC236}">
                  <a16:creationId xmlns:a16="http://schemas.microsoft.com/office/drawing/2014/main" id="{3B7BA112-C364-4D4C-97F9-A1DC76F1E515}"/>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16" name="Freeform 9">
              <a:extLst>
                <a:ext uri="{FF2B5EF4-FFF2-40B4-BE49-F238E27FC236}">
                  <a16:creationId xmlns:a16="http://schemas.microsoft.com/office/drawing/2014/main" id="{8B9D9B13-8F5D-41E6-93D6-CDFEB34AB278}"/>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17" name="Freeform 10">
              <a:extLst>
                <a:ext uri="{FF2B5EF4-FFF2-40B4-BE49-F238E27FC236}">
                  <a16:creationId xmlns:a16="http://schemas.microsoft.com/office/drawing/2014/main" id="{B5720BDB-EA73-4DE9-8A10-11DA3A1AC197}"/>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18" name="Freeform 11">
              <a:extLst>
                <a:ext uri="{FF2B5EF4-FFF2-40B4-BE49-F238E27FC236}">
                  <a16:creationId xmlns:a16="http://schemas.microsoft.com/office/drawing/2014/main" id="{F1D2313E-4168-41D0-A5B5-2187D1B3339D}"/>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19" name="Freeform 12">
              <a:extLst>
                <a:ext uri="{FF2B5EF4-FFF2-40B4-BE49-F238E27FC236}">
                  <a16:creationId xmlns:a16="http://schemas.microsoft.com/office/drawing/2014/main" id="{0F1B19F3-A09E-4891-8916-D5F8B0B2A176}"/>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0" name="Freeform 13">
              <a:extLst>
                <a:ext uri="{FF2B5EF4-FFF2-40B4-BE49-F238E27FC236}">
                  <a16:creationId xmlns:a16="http://schemas.microsoft.com/office/drawing/2014/main" id="{4D61F564-BB90-4A5C-829A-4F984FD6CD96}"/>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1" name="Freeform 14">
              <a:extLst>
                <a:ext uri="{FF2B5EF4-FFF2-40B4-BE49-F238E27FC236}">
                  <a16:creationId xmlns:a16="http://schemas.microsoft.com/office/drawing/2014/main" id="{3803B77E-8C29-4857-B5C1-B89B01F46E08}"/>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2" name="Freeform 15">
              <a:extLst>
                <a:ext uri="{FF2B5EF4-FFF2-40B4-BE49-F238E27FC236}">
                  <a16:creationId xmlns:a16="http://schemas.microsoft.com/office/drawing/2014/main" id="{B96F39B0-FB50-4957-8F85-2E2CCF6D7E89}"/>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3" name="Freeform 16">
              <a:extLst>
                <a:ext uri="{FF2B5EF4-FFF2-40B4-BE49-F238E27FC236}">
                  <a16:creationId xmlns:a16="http://schemas.microsoft.com/office/drawing/2014/main" id="{A54B5837-452A-4FC3-A8C8-E275AA92923D}"/>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4" name="Freeform 17">
              <a:extLst>
                <a:ext uri="{FF2B5EF4-FFF2-40B4-BE49-F238E27FC236}">
                  <a16:creationId xmlns:a16="http://schemas.microsoft.com/office/drawing/2014/main" id="{FDE2A683-C13C-4A7F-935C-4C5279BF5039}"/>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5" name="Freeform 18">
              <a:extLst>
                <a:ext uri="{FF2B5EF4-FFF2-40B4-BE49-F238E27FC236}">
                  <a16:creationId xmlns:a16="http://schemas.microsoft.com/office/drawing/2014/main" id="{30C5773F-6573-4E1F-B3DC-BB2B01D88D6A}"/>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6" name="Freeform 19">
              <a:extLst>
                <a:ext uri="{FF2B5EF4-FFF2-40B4-BE49-F238E27FC236}">
                  <a16:creationId xmlns:a16="http://schemas.microsoft.com/office/drawing/2014/main" id="{E280F9F5-EF46-41DF-B672-013B025B96B5}"/>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7" name="Freeform 20">
              <a:extLst>
                <a:ext uri="{FF2B5EF4-FFF2-40B4-BE49-F238E27FC236}">
                  <a16:creationId xmlns:a16="http://schemas.microsoft.com/office/drawing/2014/main" id="{5876ADD8-345E-4A8D-81CB-0D5C3F76F8B9}"/>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8" name="Freeform 21">
              <a:extLst>
                <a:ext uri="{FF2B5EF4-FFF2-40B4-BE49-F238E27FC236}">
                  <a16:creationId xmlns:a16="http://schemas.microsoft.com/office/drawing/2014/main" id="{8D2F7216-B310-4AB4-9948-2CF747F77FF9}"/>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29" name="Freeform 22">
              <a:extLst>
                <a:ext uri="{FF2B5EF4-FFF2-40B4-BE49-F238E27FC236}">
                  <a16:creationId xmlns:a16="http://schemas.microsoft.com/office/drawing/2014/main" id="{D113E940-FD31-4B25-B33F-5B213CC75889}"/>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0" name="Freeform 23">
              <a:extLst>
                <a:ext uri="{FF2B5EF4-FFF2-40B4-BE49-F238E27FC236}">
                  <a16:creationId xmlns:a16="http://schemas.microsoft.com/office/drawing/2014/main" id="{D6211283-9342-40E7-88F7-14A9028450A7}"/>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1" name="Freeform 24">
              <a:extLst>
                <a:ext uri="{FF2B5EF4-FFF2-40B4-BE49-F238E27FC236}">
                  <a16:creationId xmlns:a16="http://schemas.microsoft.com/office/drawing/2014/main" id="{B0118661-823B-4754-B0E3-52ACCB8DF846}"/>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2" name="Freeform 25">
              <a:extLst>
                <a:ext uri="{FF2B5EF4-FFF2-40B4-BE49-F238E27FC236}">
                  <a16:creationId xmlns:a16="http://schemas.microsoft.com/office/drawing/2014/main" id="{263B289D-A43D-47C8-AA8E-40C86C6084AF}"/>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3" name="Freeform 26">
              <a:extLst>
                <a:ext uri="{FF2B5EF4-FFF2-40B4-BE49-F238E27FC236}">
                  <a16:creationId xmlns:a16="http://schemas.microsoft.com/office/drawing/2014/main" id="{D5A2D8F7-A5A4-4B2E-89AE-F99CC5B057A5}"/>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4" name="Freeform 27">
              <a:extLst>
                <a:ext uri="{FF2B5EF4-FFF2-40B4-BE49-F238E27FC236}">
                  <a16:creationId xmlns:a16="http://schemas.microsoft.com/office/drawing/2014/main" id="{6847785C-2F02-4845-9257-9DE5E6EDA055}"/>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5" name="Freeform 28">
              <a:extLst>
                <a:ext uri="{FF2B5EF4-FFF2-40B4-BE49-F238E27FC236}">
                  <a16:creationId xmlns:a16="http://schemas.microsoft.com/office/drawing/2014/main" id="{4B83A129-3D7E-44D8-8C6C-9DE73E129BB5}"/>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6" name="Freeform 29">
              <a:extLst>
                <a:ext uri="{FF2B5EF4-FFF2-40B4-BE49-F238E27FC236}">
                  <a16:creationId xmlns:a16="http://schemas.microsoft.com/office/drawing/2014/main" id="{7E1A9847-AC3D-4B5D-A29A-A93B0C6ABA84}"/>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7" name="Freeform 30">
              <a:extLst>
                <a:ext uri="{FF2B5EF4-FFF2-40B4-BE49-F238E27FC236}">
                  <a16:creationId xmlns:a16="http://schemas.microsoft.com/office/drawing/2014/main" id="{2450F521-5F68-4148-9905-6232B08F89BB}"/>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8" name="Freeform 31">
              <a:extLst>
                <a:ext uri="{FF2B5EF4-FFF2-40B4-BE49-F238E27FC236}">
                  <a16:creationId xmlns:a16="http://schemas.microsoft.com/office/drawing/2014/main" id="{8C6F916A-08CA-4F4C-BDBA-0F63A621FE68}"/>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39" name="Freeform 32">
              <a:extLst>
                <a:ext uri="{FF2B5EF4-FFF2-40B4-BE49-F238E27FC236}">
                  <a16:creationId xmlns:a16="http://schemas.microsoft.com/office/drawing/2014/main" id="{D68FB199-D330-4EF4-94F5-1C07371E874F}"/>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0" name="Rectangle 33">
              <a:extLst>
                <a:ext uri="{FF2B5EF4-FFF2-40B4-BE49-F238E27FC236}">
                  <a16:creationId xmlns:a16="http://schemas.microsoft.com/office/drawing/2014/main" id="{3B67568D-CC47-4BBA-A084-154AEAA8256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41" name="Freeform 34">
              <a:extLst>
                <a:ext uri="{FF2B5EF4-FFF2-40B4-BE49-F238E27FC236}">
                  <a16:creationId xmlns:a16="http://schemas.microsoft.com/office/drawing/2014/main" id="{C9C25D1A-5E1E-4B22-B8D3-B0F5263921F0}"/>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2" name="Freeform 35">
              <a:extLst>
                <a:ext uri="{FF2B5EF4-FFF2-40B4-BE49-F238E27FC236}">
                  <a16:creationId xmlns:a16="http://schemas.microsoft.com/office/drawing/2014/main" id="{4D8DB054-D1D3-4C30-B62E-7F2C6A81253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3" name="Freeform 36">
              <a:extLst>
                <a:ext uri="{FF2B5EF4-FFF2-40B4-BE49-F238E27FC236}">
                  <a16:creationId xmlns:a16="http://schemas.microsoft.com/office/drawing/2014/main" id="{9EB76371-2F16-4BA0-994C-2575FD9336B2}"/>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4" name="Freeform 37">
              <a:extLst>
                <a:ext uri="{FF2B5EF4-FFF2-40B4-BE49-F238E27FC236}">
                  <a16:creationId xmlns:a16="http://schemas.microsoft.com/office/drawing/2014/main" id="{2B61AF6D-2A6D-4C90-BCCA-CD97F7246FD0}"/>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5" name="Freeform 38">
              <a:extLst>
                <a:ext uri="{FF2B5EF4-FFF2-40B4-BE49-F238E27FC236}">
                  <a16:creationId xmlns:a16="http://schemas.microsoft.com/office/drawing/2014/main" id="{B35F6DFD-5D34-4BE6-8B2A-0D6CDCE28B9D}"/>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6" name="Freeform 39">
              <a:extLst>
                <a:ext uri="{FF2B5EF4-FFF2-40B4-BE49-F238E27FC236}">
                  <a16:creationId xmlns:a16="http://schemas.microsoft.com/office/drawing/2014/main" id="{BCB0EEDB-7826-499E-BB87-6D0DD545F0D8}"/>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7" name="Freeform 40">
              <a:extLst>
                <a:ext uri="{FF2B5EF4-FFF2-40B4-BE49-F238E27FC236}">
                  <a16:creationId xmlns:a16="http://schemas.microsoft.com/office/drawing/2014/main" id="{F16B5CE0-3198-436D-888B-A01A98384453}"/>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8" name="Freeform 41">
              <a:extLst>
                <a:ext uri="{FF2B5EF4-FFF2-40B4-BE49-F238E27FC236}">
                  <a16:creationId xmlns:a16="http://schemas.microsoft.com/office/drawing/2014/main" id="{B550414A-8DF0-4572-A382-B88DBE0B45ED}"/>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49" name="Freeform 42">
              <a:extLst>
                <a:ext uri="{FF2B5EF4-FFF2-40B4-BE49-F238E27FC236}">
                  <a16:creationId xmlns:a16="http://schemas.microsoft.com/office/drawing/2014/main" id="{AFB98517-BD8F-45DD-A2BA-52FD61A48AF9}"/>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0" name="Freeform 43">
              <a:extLst>
                <a:ext uri="{FF2B5EF4-FFF2-40B4-BE49-F238E27FC236}">
                  <a16:creationId xmlns:a16="http://schemas.microsoft.com/office/drawing/2014/main" id="{78C67202-AF18-4690-8000-4C12C4042C35}"/>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1" name="Freeform 44">
              <a:extLst>
                <a:ext uri="{FF2B5EF4-FFF2-40B4-BE49-F238E27FC236}">
                  <a16:creationId xmlns:a16="http://schemas.microsoft.com/office/drawing/2014/main" id="{AD51A156-6972-43DA-BF32-CA187641B3A2}"/>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2" name="Rectangle 45">
              <a:extLst>
                <a:ext uri="{FF2B5EF4-FFF2-40B4-BE49-F238E27FC236}">
                  <a16:creationId xmlns:a16="http://schemas.microsoft.com/office/drawing/2014/main" id="{B5CE61CC-EBDF-4355-A6C3-D44E62D7849F}"/>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sp>
        <p:sp>
          <p:nvSpPr>
            <p:cNvPr id="53" name="Freeform 46">
              <a:extLst>
                <a:ext uri="{FF2B5EF4-FFF2-40B4-BE49-F238E27FC236}">
                  <a16:creationId xmlns:a16="http://schemas.microsoft.com/office/drawing/2014/main" id="{ACB1B7F1-FBEF-48FA-97A7-9FAE7708E99A}"/>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4" name="Freeform 47">
              <a:extLst>
                <a:ext uri="{FF2B5EF4-FFF2-40B4-BE49-F238E27FC236}">
                  <a16:creationId xmlns:a16="http://schemas.microsoft.com/office/drawing/2014/main" id="{4851370A-7D0E-4B9F-BA8B-B1966748FBBE}"/>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5" name="Freeform 48">
              <a:extLst>
                <a:ext uri="{FF2B5EF4-FFF2-40B4-BE49-F238E27FC236}">
                  <a16:creationId xmlns:a16="http://schemas.microsoft.com/office/drawing/2014/main" id="{B882F537-DDEB-49AE-BF36-6380A45F03E0}"/>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6" name="Freeform 49">
              <a:extLst>
                <a:ext uri="{FF2B5EF4-FFF2-40B4-BE49-F238E27FC236}">
                  <a16:creationId xmlns:a16="http://schemas.microsoft.com/office/drawing/2014/main" id="{A53D3CF4-BFB0-4D0B-8471-26ACAFE0A5D8}"/>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7" name="Freeform 50">
              <a:extLst>
                <a:ext uri="{FF2B5EF4-FFF2-40B4-BE49-F238E27FC236}">
                  <a16:creationId xmlns:a16="http://schemas.microsoft.com/office/drawing/2014/main" id="{13BC2FA8-8256-44BD-9A62-0EE83D6476CE}"/>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8" name="Freeform 51">
              <a:extLst>
                <a:ext uri="{FF2B5EF4-FFF2-40B4-BE49-F238E27FC236}">
                  <a16:creationId xmlns:a16="http://schemas.microsoft.com/office/drawing/2014/main" id="{90A9C5D2-72E3-4B31-A271-57A883ADC42A}"/>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59" name="Freeform 52">
              <a:extLst>
                <a:ext uri="{FF2B5EF4-FFF2-40B4-BE49-F238E27FC236}">
                  <a16:creationId xmlns:a16="http://schemas.microsoft.com/office/drawing/2014/main" id="{2A5948D4-F239-4BEA-8E38-76F358E3EE79}"/>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0" name="Freeform 53">
              <a:extLst>
                <a:ext uri="{FF2B5EF4-FFF2-40B4-BE49-F238E27FC236}">
                  <a16:creationId xmlns:a16="http://schemas.microsoft.com/office/drawing/2014/main" id="{7384B304-194D-400B-B568-5E6DEA885AD8}"/>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1" name="Freeform 54">
              <a:extLst>
                <a:ext uri="{FF2B5EF4-FFF2-40B4-BE49-F238E27FC236}">
                  <a16:creationId xmlns:a16="http://schemas.microsoft.com/office/drawing/2014/main" id="{B680594F-341A-4C19-BF7F-F6D76386A86E}"/>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2" name="Freeform 55">
              <a:extLst>
                <a:ext uri="{FF2B5EF4-FFF2-40B4-BE49-F238E27FC236}">
                  <a16:creationId xmlns:a16="http://schemas.microsoft.com/office/drawing/2014/main" id="{4EA6807C-3B8A-43FE-BA1B-8D6D3851FFF7}"/>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3" name="Freeform 56">
              <a:extLst>
                <a:ext uri="{FF2B5EF4-FFF2-40B4-BE49-F238E27FC236}">
                  <a16:creationId xmlns:a16="http://schemas.microsoft.com/office/drawing/2014/main" id="{BA316439-CB72-49C9-BE80-934799D83898}"/>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4" name="Freeform 57">
              <a:extLst>
                <a:ext uri="{FF2B5EF4-FFF2-40B4-BE49-F238E27FC236}">
                  <a16:creationId xmlns:a16="http://schemas.microsoft.com/office/drawing/2014/main" id="{6BC7FE05-950C-4A73-B6A9-282B142C799A}"/>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sp>
          <p:nvSpPr>
            <p:cNvPr id="65" name="Freeform 58">
              <a:extLst>
                <a:ext uri="{FF2B5EF4-FFF2-40B4-BE49-F238E27FC236}">
                  <a16:creationId xmlns:a16="http://schemas.microsoft.com/office/drawing/2014/main" id="{81C014C7-E085-4923-B533-732801FC24AF}"/>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p14="http://schemas.microsoft.com/office/powerpoint/2010/main" xmlns:a14="http://schemas.microsoft.com/office/drawing/2010/main" w="9525">
                  <a:solidFill>
                    <a:srgbClr val="000000"/>
                  </a:solidFill>
                  <a:round/>
                  <a:headEnd/>
                  <a:tailEnd/>
                </a14:hiddenLine>
              </a:ext>
            </a:extLst>
          </p:spPr>
        </p:sp>
      </p:grpSp>
      <p:sp>
        <p:nvSpPr>
          <p:cNvPr id="67" name="Round Diagonal Corner Rectangle 6">
            <a:extLst>
              <a:ext uri="{FF2B5EF4-FFF2-40B4-BE49-F238E27FC236}">
                <a16:creationId xmlns:a16="http://schemas.microsoft.com/office/drawing/2014/main" id="{0E24CF0B-9BD9-4126-80C9-FF28141ACF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n 3">
            <a:extLst>
              <a:ext uri="{FF2B5EF4-FFF2-40B4-BE49-F238E27FC236}">
                <a16:creationId xmlns:a16="http://schemas.microsoft.com/office/drawing/2014/main" id="{0B050AAB-7349-4D9C-8DBB-84FD6CDBD333}"/>
              </a:ext>
            </a:extLst>
          </p:cNvPr>
          <p:cNvPicPr/>
          <p:nvPr/>
        </p:nvPicPr>
        <p:blipFill rotWithShape="1">
          <a:blip r:embed="rId4" cstate="print">
            <a:extLst>
              <a:ext uri="{28A0092B-C50C-407E-A947-70E740481C1C}">
                <a14:useLocalDpi xmlns:a14="http://schemas.microsoft.com/office/drawing/2010/main" val="0"/>
              </a:ext>
            </a:extLst>
          </a:blip>
          <a:srcRect l="2852" t="2078" r="955" b="2378"/>
          <a:stretch/>
        </p:blipFill>
        <p:spPr bwMode="auto">
          <a:xfrm>
            <a:off x="1153286" y="1136606"/>
            <a:ext cx="6043785" cy="4577297"/>
          </a:xfrm>
          <a:prstGeom prst="rect">
            <a:avLst/>
          </a:prstGeom>
          <a:noFill/>
          <a:extLst>
            <a:ext uri="{53640926-AAD7-44D8-BBD7-CCE9431645EC}">
              <a14:shadowObscured xmlns:a14="http://schemas.microsoft.com/office/drawing/2010/main"/>
            </a:ext>
          </a:extLst>
        </p:spPr>
      </p:pic>
      <p:sp>
        <p:nvSpPr>
          <p:cNvPr id="2" name="Título 1">
            <a:extLst>
              <a:ext uri="{FF2B5EF4-FFF2-40B4-BE49-F238E27FC236}">
                <a16:creationId xmlns:a16="http://schemas.microsoft.com/office/drawing/2014/main" id="{B66D6545-E962-4CD6-BEEC-C5ECF527E723}"/>
              </a:ext>
            </a:extLst>
          </p:cNvPr>
          <p:cNvSpPr>
            <a:spLocks noGrp="1"/>
          </p:cNvSpPr>
          <p:nvPr>
            <p:ph type="title"/>
          </p:nvPr>
        </p:nvSpPr>
        <p:spPr>
          <a:xfrm>
            <a:off x="7824401" y="2066925"/>
            <a:ext cx="3489569" cy="2396681"/>
          </a:xfrm>
        </p:spPr>
        <p:txBody>
          <a:bodyPr vert="horz" lIns="91440" tIns="45720" rIns="91440" bIns="45720" rtlCol="0" anchor="b">
            <a:normAutofit/>
          </a:bodyPr>
          <a:lstStyle/>
          <a:p>
            <a:r>
              <a:rPr lang="es-ES" sz="4400" dirty="0"/>
              <a:t>Ensamble de subsistemas </a:t>
            </a:r>
            <a:br>
              <a:rPr lang="en-US" sz="4400" b="1" i="1" dirty="0"/>
            </a:br>
            <a:endParaRPr lang="en-US" sz="4400" dirty="0"/>
          </a:p>
        </p:txBody>
      </p:sp>
    </p:spTree>
    <p:extLst>
      <p:ext uri="{BB962C8B-B14F-4D97-AF65-F5344CB8AC3E}">
        <p14:creationId xmlns:p14="http://schemas.microsoft.com/office/powerpoint/2010/main" val="3921853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extLst/>
          </a:blip>
          <a:stretch/>
        </a:blipFill>
        <a:effectLst/>
      </p:bgPr>
    </p:bg>
    <p:spTree>
      <p:nvGrpSpPr>
        <p:cNvPr id="1" name=""/>
        <p:cNvGrpSpPr/>
        <p:nvPr/>
      </p:nvGrpSpPr>
      <p:grpSpPr>
        <a:xfrm>
          <a:off x="0" y="0"/>
          <a:ext cx="0" cy="0"/>
          <a:chOff x="0" y="0"/>
          <a:chExt cx="0" cy="0"/>
        </a:xfrm>
      </p:grpSpPr>
      <p:sp>
        <p:nvSpPr>
          <p:cNvPr id="9" name="Round Diagonal Corner Rectangle 11">
            <a:extLst>
              <a:ext uri="{FF2B5EF4-FFF2-40B4-BE49-F238E27FC236}">
                <a16:creationId xmlns:a16="http://schemas.microsoft.com/office/drawing/2014/main" id="{E4B7B3E3-827A-48BE-AD67-A57C45AA69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n 3">
            <a:extLst>
              <a:ext uri="{FF2B5EF4-FFF2-40B4-BE49-F238E27FC236}">
                <a16:creationId xmlns:a16="http://schemas.microsoft.com/office/drawing/2014/main" id="{1520D826-B6D3-4582-868D-04E07DCAD913}"/>
              </a:ext>
            </a:extLst>
          </p:cNvPr>
          <p:cNvPicPr/>
          <p:nvPr/>
        </p:nvPicPr>
        <p:blipFill rotWithShape="1">
          <a:blip r:embed="rId3" cstate="print">
            <a:extLst>
              <a:ext uri="{28A0092B-C50C-407E-A947-70E740481C1C}">
                <a14:useLocalDpi xmlns:a14="http://schemas.microsoft.com/office/drawing/2010/main" val="0"/>
              </a:ext>
            </a:extLst>
          </a:blip>
          <a:srcRect b="3948"/>
          <a:stretch/>
        </p:blipFill>
        <p:spPr bwMode="auto">
          <a:xfrm>
            <a:off x="839665" y="1292469"/>
            <a:ext cx="6711745" cy="4132385"/>
          </a:xfrm>
          <a:prstGeom prst="rect">
            <a:avLst/>
          </a:prstGeom>
          <a:noFill/>
          <a:extLst>
            <a:ext uri="{53640926-AAD7-44D8-BBD7-CCE9431645EC}">
              <a14:shadowObscured xmlns:a14="http://schemas.microsoft.com/office/drawing/2010/main"/>
            </a:ext>
          </a:extLst>
        </p:spPr>
      </p:pic>
      <p:sp>
        <p:nvSpPr>
          <p:cNvPr id="3" name="Marcador de contenido 2">
            <a:extLst>
              <a:ext uri="{FF2B5EF4-FFF2-40B4-BE49-F238E27FC236}">
                <a16:creationId xmlns:a16="http://schemas.microsoft.com/office/drawing/2014/main" id="{ACAFB5FF-69C4-4F45-BFAE-BEEC9DCA23FA}"/>
              </a:ext>
            </a:extLst>
          </p:cNvPr>
          <p:cNvSpPr>
            <a:spLocks noGrp="1"/>
          </p:cNvSpPr>
          <p:nvPr>
            <p:ph idx="1"/>
          </p:nvPr>
        </p:nvSpPr>
        <p:spPr>
          <a:xfrm>
            <a:off x="7965702" y="2029679"/>
            <a:ext cx="3281004" cy="3541714"/>
          </a:xfrm>
        </p:spPr>
        <p:txBody>
          <a:bodyPr>
            <a:normAutofit/>
          </a:bodyPr>
          <a:lstStyle/>
          <a:p>
            <a:pPr marL="0" indent="0">
              <a:buNone/>
            </a:pPr>
            <a:r>
              <a:rPr lang="es-ES" dirty="0"/>
              <a:t>Además, se montó los componentes del sistema neumático ver figura 1y los actuadores eléctricos con acoples de mordaza, ver figura 2. </a:t>
            </a:r>
          </a:p>
          <a:p>
            <a:endParaRPr lang="es-ES" sz="1800" dirty="0"/>
          </a:p>
        </p:txBody>
      </p:sp>
    </p:spTree>
    <p:extLst>
      <p:ext uri="{BB962C8B-B14F-4D97-AF65-F5344CB8AC3E}">
        <p14:creationId xmlns:p14="http://schemas.microsoft.com/office/powerpoint/2010/main" val="2052179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37A9CD-1670-4664-B691-907D8D3F40FF}"/>
              </a:ext>
            </a:extLst>
          </p:cNvPr>
          <p:cNvSpPr>
            <a:spLocks noGrp="1"/>
          </p:cNvSpPr>
          <p:nvPr>
            <p:ph type="title"/>
          </p:nvPr>
        </p:nvSpPr>
        <p:spPr>
          <a:xfrm>
            <a:off x="1290882" y="-36509"/>
            <a:ext cx="9905998" cy="1478570"/>
          </a:xfrm>
        </p:spPr>
        <p:txBody>
          <a:bodyPr/>
          <a:lstStyle/>
          <a:p>
            <a:pPr algn="r"/>
            <a:r>
              <a:rPr lang="es-ES" dirty="0"/>
              <a:t>PRUEBAS DEL SISTEMA</a:t>
            </a:r>
          </a:p>
        </p:txBody>
      </p:sp>
      <p:sp>
        <p:nvSpPr>
          <p:cNvPr id="3" name="Marcador de contenido 2">
            <a:extLst>
              <a:ext uri="{FF2B5EF4-FFF2-40B4-BE49-F238E27FC236}">
                <a16:creationId xmlns:a16="http://schemas.microsoft.com/office/drawing/2014/main" id="{DECC6E01-4DEB-49B3-A150-54786AAE0F9F}"/>
              </a:ext>
            </a:extLst>
          </p:cNvPr>
          <p:cNvSpPr>
            <a:spLocks noGrp="1"/>
          </p:cNvSpPr>
          <p:nvPr>
            <p:ph idx="1"/>
          </p:nvPr>
        </p:nvSpPr>
        <p:spPr>
          <a:xfrm>
            <a:off x="1141412" y="1156188"/>
            <a:ext cx="9905999" cy="4635013"/>
          </a:xfrm>
        </p:spPr>
        <p:txBody>
          <a:bodyPr>
            <a:normAutofit/>
          </a:bodyPr>
          <a:lstStyle/>
          <a:p>
            <a:pPr marL="0" indent="0">
              <a:buNone/>
            </a:pPr>
            <a:r>
              <a:rPr lang="es-ES" sz="2800" dirty="0"/>
              <a:t>El proceso de evaluación de la máquina de sembrado se realizó por medio de etapas con el fin de verificar el funcionamiento correcto de cada subsistema.</a:t>
            </a:r>
          </a:p>
          <a:p>
            <a:pPr marL="0" indent="0">
              <a:buNone/>
            </a:pPr>
            <a:endParaRPr lang="es-ES" sz="2800" dirty="0"/>
          </a:p>
          <a:p>
            <a:pPr lvl="2"/>
            <a:r>
              <a:rPr lang="es-ES" sz="2800" dirty="0"/>
              <a:t>Subsistema de transporte</a:t>
            </a:r>
          </a:p>
          <a:p>
            <a:pPr lvl="2"/>
            <a:r>
              <a:rPr lang="es-ES" sz="2800" dirty="0"/>
              <a:t>Subsistema de punzonado</a:t>
            </a:r>
          </a:p>
          <a:p>
            <a:pPr lvl="2"/>
            <a:r>
              <a:rPr lang="es-ES" sz="2800" dirty="0"/>
              <a:t>Subsistema de sembrado</a:t>
            </a:r>
          </a:p>
          <a:p>
            <a:pPr marL="0" indent="0">
              <a:buNone/>
            </a:pPr>
            <a:r>
              <a:rPr lang="es-ES" dirty="0"/>
              <a:t> </a:t>
            </a:r>
          </a:p>
        </p:txBody>
      </p:sp>
    </p:spTree>
    <p:extLst>
      <p:ext uri="{BB962C8B-B14F-4D97-AF65-F5344CB8AC3E}">
        <p14:creationId xmlns:p14="http://schemas.microsoft.com/office/powerpoint/2010/main" val="2005621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7798D0-E5A9-4959-A89E-B06F8C7EDB4B}"/>
              </a:ext>
            </a:extLst>
          </p:cNvPr>
          <p:cNvSpPr>
            <a:spLocks noGrp="1"/>
          </p:cNvSpPr>
          <p:nvPr>
            <p:ph type="title"/>
          </p:nvPr>
        </p:nvSpPr>
        <p:spPr>
          <a:xfrm>
            <a:off x="1342293" y="301995"/>
            <a:ext cx="9905998" cy="1478570"/>
          </a:xfrm>
        </p:spPr>
        <p:txBody>
          <a:bodyPr/>
          <a:lstStyle/>
          <a:p>
            <a:pPr algn="r"/>
            <a:r>
              <a:rPr lang="es-ES" dirty="0"/>
              <a:t>Pruebas en el subsistema de punzonado</a:t>
            </a:r>
            <a:br>
              <a:rPr lang="es-ES" b="1" i="1" dirty="0"/>
            </a:br>
            <a:endParaRPr lang="es-ES" dirty="0"/>
          </a:p>
        </p:txBody>
      </p:sp>
      <p:pic>
        <p:nvPicPr>
          <p:cNvPr id="11266" name="Imagen 17">
            <a:extLst>
              <a:ext uri="{FF2B5EF4-FFF2-40B4-BE49-F238E27FC236}">
                <a16:creationId xmlns:a16="http://schemas.microsoft.com/office/drawing/2014/main" id="{6FC60075-4CA8-44DC-BFE2-E8A7E56CF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b="3027"/>
          <a:stretch>
            <a:fillRect/>
          </a:stretch>
        </p:blipFill>
        <p:spPr bwMode="auto">
          <a:xfrm>
            <a:off x="3764586" y="1432850"/>
            <a:ext cx="3889118" cy="2480017"/>
          </a:xfrm>
          <a:prstGeom prst="rect">
            <a:avLst/>
          </a:prstGeom>
          <a:noFill/>
          <a:extLst>
            <a:ext uri="{909E8E84-426E-40DD-AFC4-6F175D3DCCD1}">
              <a14:hiddenFill xmlns:a14="http://schemas.microsoft.com/office/drawing/2010/main">
                <a:solidFill>
                  <a:srgbClr val="FFFFFF"/>
                </a:solidFill>
              </a14:hiddenFill>
            </a:ext>
          </a:extLst>
        </p:spPr>
      </p:pic>
      <p:pic>
        <p:nvPicPr>
          <p:cNvPr id="11265" name="Imagen 19" descr="https://scontent.fuio5-1.fna.fbcdn.net/v/t35.0-12/27846066_10210202648572602_917017122_o.png?oh=8f2ec54873114349b0463d4545aa2d97&amp;oe=5A8B8C4E">
            <a:extLst>
              <a:ext uri="{FF2B5EF4-FFF2-40B4-BE49-F238E27FC236}">
                <a16:creationId xmlns:a16="http://schemas.microsoft.com/office/drawing/2014/main" id="{0F7604D0-7A1E-4659-A16B-315C97C7C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24" t="6381" r="12756" b="8035"/>
          <a:stretch>
            <a:fillRect/>
          </a:stretch>
        </p:blipFill>
        <p:spPr bwMode="auto">
          <a:xfrm>
            <a:off x="7653704" y="1406778"/>
            <a:ext cx="4027072" cy="25060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F9ACD97-471F-4AA5-B8FF-74A8214AF3D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5" name="Rectangle 4">
            <a:extLst>
              <a:ext uri="{FF2B5EF4-FFF2-40B4-BE49-F238E27FC236}">
                <a16:creationId xmlns:a16="http://schemas.microsoft.com/office/drawing/2014/main" id="{4A3D0F15-81F0-42E1-908E-2A8B767AD695}"/>
              </a:ext>
            </a:extLst>
          </p:cNvPr>
          <p:cNvSpPr>
            <a:spLocks noChangeArrowheads="1"/>
          </p:cNvSpPr>
          <p:nvPr/>
        </p:nvSpPr>
        <p:spPr bwMode="auto">
          <a:xfrm>
            <a:off x="0" y="2133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E598FB77-6018-46A0-B25C-6EC90F42E59A}"/>
              </a:ext>
            </a:extLst>
          </p:cNvPr>
          <p:cNvSpPr>
            <a:spLocks noChangeArrowheads="1"/>
          </p:cNvSpPr>
          <p:nvPr/>
        </p:nvSpPr>
        <p:spPr bwMode="auto">
          <a:xfrm>
            <a:off x="0" y="37607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7" name="Rectángulo 6">
            <a:extLst>
              <a:ext uri="{FF2B5EF4-FFF2-40B4-BE49-F238E27FC236}">
                <a16:creationId xmlns:a16="http://schemas.microsoft.com/office/drawing/2014/main" id="{EF3EF504-4570-4FB2-A437-36BD8AA40FD7}"/>
              </a:ext>
            </a:extLst>
          </p:cNvPr>
          <p:cNvSpPr/>
          <p:nvPr/>
        </p:nvSpPr>
        <p:spPr>
          <a:xfrm>
            <a:off x="906282" y="2266215"/>
            <a:ext cx="2720617" cy="830997"/>
          </a:xfrm>
          <a:prstGeom prst="rect">
            <a:avLst/>
          </a:prstGeom>
        </p:spPr>
        <p:txBody>
          <a:bodyPr wrap="none">
            <a:spAutoFit/>
          </a:bodyPr>
          <a:lstStyle/>
          <a:p>
            <a:r>
              <a:rPr lang="es-ES" sz="2400" dirty="0">
                <a:latin typeface="Times New Roman" panose="02020603050405020304" pitchFamily="18" charset="0"/>
                <a:ea typeface="Calibri" panose="020F0502020204030204" pitchFamily="34" charset="0"/>
              </a:rPr>
              <a:t>Pruebas del cilindro </a:t>
            </a:r>
          </a:p>
          <a:p>
            <a:r>
              <a:rPr lang="es-ES" sz="2400" dirty="0">
                <a:latin typeface="Times New Roman" panose="02020603050405020304" pitchFamily="18" charset="0"/>
                <a:ea typeface="Calibri" panose="020F0502020204030204" pitchFamily="34" charset="0"/>
              </a:rPr>
              <a:t>de punzonado</a:t>
            </a:r>
            <a:endParaRPr lang="es-ES" sz="2400" dirty="0"/>
          </a:p>
        </p:txBody>
      </p:sp>
      <p:pic>
        <p:nvPicPr>
          <p:cNvPr id="10" name="Imagen 9">
            <a:extLst>
              <a:ext uri="{FF2B5EF4-FFF2-40B4-BE49-F238E27FC236}">
                <a16:creationId xmlns:a16="http://schemas.microsoft.com/office/drawing/2014/main" id="{465D3FBB-B460-42BB-8732-1632B0B781E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8916" y="4122985"/>
            <a:ext cx="6688465" cy="2480035"/>
          </a:xfrm>
          <a:prstGeom prst="rect">
            <a:avLst/>
          </a:prstGeom>
          <a:noFill/>
          <a:ln>
            <a:noFill/>
          </a:ln>
        </p:spPr>
      </p:pic>
      <p:sp>
        <p:nvSpPr>
          <p:cNvPr id="8" name="Rectángulo 7">
            <a:extLst>
              <a:ext uri="{FF2B5EF4-FFF2-40B4-BE49-F238E27FC236}">
                <a16:creationId xmlns:a16="http://schemas.microsoft.com/office/drawing/2014/main" id="{77FA990C-D705-4225-986F-2F56892FF5C9}"/>
              </a:ext>
            </a:extLst>
          </p:cNvPr>
          <p:cNvSpPr/>
          <p:nvPr/>
        </p:nvSpPr>
        <p:spPr>
          <a:xfrm>
            <a:off x="7787743" y="4862445"/>
            <a:ext cx="3650359" cy="830997"/>
          </a:xfrm>
          <a:prstGeom prst="rect">
            <a:avLst/>
          </a:prstGeom>
        </p:spPr>
        <p:txBody>
          <a:bodyPr wrap="none">
            <a:spAutoFit/>
          </a:bodyPr>
          <a:lstStyle/>
          <a:p>
            <a:pPr algn="ctr">
              <a:spcAft>
                <a:spcPts val="0"/>
              </a:spcAft>
            </a:pPr>
            <a:r>
              <a:rPr lang="es-ES" sz="2400" dirty="0">
                <a:latin typeface="Times New Roman" panose="02020603050405020304" pitchFamily="18" charset="0"/>
                <a:ea typeface="Calibri" panose="020F0502020204030204" pitchFamily="34" charset="0"/>
                <a:cs typeface="Times New Roman" panose="02020603050405020304" pitchFamily="18" charset="0"/>
              </a:rPr>
              <a:t>Prueba de la sincronización </a:t>
            </a:r>
          </a:p>
          <a:p>
            <a:pPr algn="ctr">
              <a:spcAft>
                <a:spcPts val="0"/>
              </a:spcAft>
            </a:pPr>
            <a:r>
              <a:rPr lang="es-ES" sz="2400" dirty="0">
                <a:latin typeface="Times New Roman" panose="02020603050405020304" pitchFamily="18" charset="0"/>
                <a:ea typeface="Calibri" panose="020F0502020204030204" pitchFamily="34" charset="0"/>
                <a:cs typeface="Times New Roman" panose="02020603050405020304" pitchFamily="18" charset="0"/>
              </a:rPr>
              <a:t>del cilindro</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7075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D86A41-54E8-4674-AC42-CFAD1814C6FB}"/>
              </a:ext>
            </a:extLst>
          </p:cNvPr>
          <p:cNvSpPr>
            <a:spLocks noGrp="1"/>
          </p:cNvSpPr>
          <p:nvPr>
            <p:ph type="title"/>
          </p:nvPr>
        </p:nvSpPr>
        <p:spPr>
          <a:xfrm>
            <a:off x="1141413" y="-18918"/>
            <a:ext cx="9905998" cy="1478570"/>
          </a:xfrm>
        </p:spPr>
        <p:txBody>
          <a:bodyPr/>
          <a:lstStyle/>
          <a:p>
            <a:pPr algn="r"/>
            <a:r>
              <a:rPr lang="es-ES" dirty="0"/>
              <a:t>Pruebas en el subsistema de sembrado</a:t>
            </a:r>
          </a:p>
        </p:txBody>
      </p:sp>
      <p:pic>
        <p:nvPicPr>
          <p:cNvPr id="4" name="Imagen 3">
            <a:extLst>
              <a:ext uri="{FF2B5EF4-FFF2-40B4-BE49-F238E27FC236}">
                <a16:creationId xmlns:a16="http://schemas.microsoft.com/office/drawing/2014/main" id="{2E0F9C58-285B-4A71-BF6A-E85742685A07}"/>
              </a:ext>
            </a:extLst>
          </p:cNvPr>
          <p:cNvPicPr/>
          <p:nvPr/>
        </p:nvPicPr>
        <p:blipFill rotWithShape="1">
          <a:blip r:embed="rId2" cstate="print">
            <a:extLst>
              <a:ext uri="{BEBA8EAE-BF5A-486C-A8C5-ECC9F3942E4B}">
                <a14:imgProps xmlns:a14="http://schemas.microsoft.com/office/drawing/2010/main">
                  <a14:imgLayer r:embed="rId3">
                    <a14:imgEffect>
                      <a14:sharpenSoften amount="36000"/>
                    </a14:imgEffect>
                    <a14:imgEffect>
                      <a14:brightnessContrast contrast="-32000"/>
                    </a14:imgEffect>
                  </a14:imgLayer>
                </a14:imgProps>
              </a:ext>
              <a:ext uri="{28A0092B-C50C-407E-A947-70E740481C1C}">
                <a14:useLocalDpi xmlns:a14="http://schemas.microsoft.com/office/drawing/2010/main" val="0"/>
              </a:ext>
            </a:extLst>
          </a:blip>
          <a:srcRect l="152" r="17470" b="4672"/>
          <a:stretch/>
        </p:blipFill>
        <p:spPr bwMode="auto">
          <a:xfrm>
            <a:off x="3130061" y="1244112"/>
            <a:ext cx="6462347" cy="4484076"/>
          </a:xfrm>
          <a:prstGeom prst="rect">
            <a:avLst/>
          </a:prstGeom>
          <a:noFill/>
          <a:ln>
            <a:noFill/>
          </a:ln>
        </p:spPr>
      </p:pic>
      <p:sp>
        <p:nvSpPr>
          <p:cNvPr id="5" name="Rectángulo 4">
            <a:extLst>
              <a:ext uri="{FF2B5EF4-FFF2-40B4-BE49-F238E27FC236}">
                <a16:creationId xmlns:a16="http://schemas.microsoft.com/office/drawing/2014/main" id="{BEA8249A-7754-427B-8725-7A3636003548}"/>
              </a:ext>
            </a:extLst>
          </p:cNvPr>
          <p:cNvSpPr/>
          <p:nvPr/>
        </p:nvSpPr>
        <p:spPr>
          <a:xfrm>
            <a:off x="4469633" y="5807187"/>
            <a:ext cx="4124847" cy="400110"/>
          </a:xfrm>
          <a:prstGeom prst="rect">
            <a:avLst/>
          </a:prstGeom>
        </p:spPr>
        <p:txBody>
          <a:bodyPr wrap="none">
            <a:spAutoFit/>
          </a:bodyPr>
          <a:lstStyle/>
          <a:p>
            <a:r>
              <a:rPr lang="es-ES" sz="2000" dirty="0">
                <a:latin typeface="Times New Roman" panose="02020603050405020304" pitchFamily="18" charset="0"/>
                <a:ea typeface="Calibri" panose="020F0502020204030204" pitchFamily="34" charset="0"/>
              </a:rPr>
              <a:t>Prueba de sincronización de sembrado</a:t>
            </a:r>
            <a:endParaRPr lang="es-ES" sz="2000" dirty="0"/>
          </a:p>
        </p:txBody>
      </p:sp>
    </p:spTree>
    <p:extLst>
      <p:ext uri="{BB962C8B-B14F-4D97-AF65-F5344CB8AC3E}">
        <p14:creationId xmlns:p14="http://schemas.microsoft.com/office/powerpoint/2010/main" val="4290851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sembrado en bandejas">
            <a:extLst>
              <a:ext uri="{FF2B5EF4-FFF2-40B4-BE49-F238E27FC236}">
                <a16:creationId xmlns:a16="http://schemas.microsoft.com/office/drawing/2014/main" id="{549DD55B-2DDC-49DF-9AC0-A5D95526BE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26612" y="1619375"/>
            <a:ext cx="2973976" cy="29911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trays seeder  manual">
            <a:extLst>
              <a:ext uri="{FF2B5EF4-FFF2-40B4-BE49-F238E27FC236}">
                <a16:creationId xmlns:a16="http://schemas.microsoft.com/office/drawing/2014/main" id="{64D416C2-20C7-4B1D-85FA-81551AABD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373" y="1595835"/>
            <a:ext cx="2991167" cy="2991167"/>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5EFE0D99-FCE1-4737-82DC-FA7D16A63CE8}"/>
              </a:ext>
            </a:extLst>
          </p:cNvPr>
          <p:cNvSpPr txBox="1">
            <a:spLocks/>
          </p:cNvSpPr>
          <p:nvPr/>
        </p:nvSpPr>
        <p:spPr>
          <a:xfrm>
            <a:off x="894969" y="4641784"/>
            <a:ext cx="10794111" cy="12560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S" sz="2800" cap="none" dirty="0"/>
              <a:t>            Punzonado                     Sembrado               Tareas repetitivas</a:t>
            </a:r>
          </a:p>
        </p:txBody>
      </p:sp>
      <p:pic>
        <p:nvPicPr>
          <p:cNvPr id="3078" name="Picture 6" descr="Resultado de imagen para tareas repetitivas ergonomia">
            <a:extLst>
              <a:ext uri="{FF2B5EF4-FFF2-40B4-BE49-F238E27FC236}">
                <a16:creationId xmlns:a16="http://schemas.microsoft.com/office/drawing/2014/main" id="{DE3E7484-6313-47EB-BF16-ABB7394E5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97" r="25544"/>
          <a:stretch/>
        </p:blipFill>
        <p:spPr bwMode="auto">
          <a:xfrm>
            <a:off x="8141677" y="1624265"/>
            <a:ext cx="3422150" cy="2986277"/>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98D9E15F-FC1F-4B62-8D3D-A4B37FE39053}"/>
              </a:ext>
            </a:extLst>
          </p:cNvPr>
          <p:cNvSpPr>
            <a:spLocks noGrp="1"/>
          </p:cNvSpPr>
          <p:nvPr>
            <p:ph type="title"/>
          </p:nvPr>
        </p:nvSpPr>
        <p:spPr>
          <a:xfrm>
            <a:off x="1423353" y="0"/>
            <a:ext cx="9905998" cy="1478570"/>
          </a:xfrm>
        </p:spPr>
        <p:txBody>
          <a:bodyPr/>
          <a:lstStyle/>
          <a:p>
            <a:pPr algn="r"/>
            <a:r>
              <a:rPr lang="es-ES" dirty="0"/>
              <a:t>INTRODUCCIÓN</a:t>
            </a:r>
          </a:p>
        </p:txBody>
      </p:sp>
    </p:spTree>
    <p:extLst>
      <p:ext uri="{BB962C8B-B14F-4D97-AF65-F5344CB8AC3E}">
        <p14:creationId xmlns:p14="http://schemas.microsoft.com/office/powerpoint/2010/main" val="1568188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1E9079-658B-4696-AEDC-C5E6E25D425E}"/>
              </a:ext>
            </a:extLst>
          </p:cNvPr>
          <p:cNvSpPr>
            <a:spLocks noGrp="1"/>
          </p:cNvSpPr>
          <p:nvPr>
            <p:ph type="title"/>
          </p:nvPr>
        </p:nvSpPr>
        <p:spPr>
          <a:xfrm>
            <a:off x="1180978" y="121752"/>
            <a:ext cx="9905998" cy="1170717"/>
          </a:xfrm>
        </p:spPr>
        <p:txBody>
          <a:bodyPr/>
          <a:lstStyle/>
          <a:p>
            <a:pPr algn="r"/>
            <a:r>
              <a:rPr lang="es-ES" dirty="0"/>
              <a:t>errores</a:t>
            </a:r>
          </a:p>
        </p:txBody>
      </p:sp>
      <p:pic>
        <p:nvPicPr>
          <p:cNvPr id="6" name="Imagen 5">
            <a:extLst>
              <a:ext uri="{FF2B5EF4-FFF2-40B4-BE49-F238E27FC236}">
                <a16:creationId xmlns:a16="http://schemas.microsoft.com/office/drawing/2014/main" id="{3DA175CC-709E-4AB5-B217-070D7313E393}"/>
              </a:ext>
            </a:extLst>
          </p:cNvPr>
          <p:cNvPicPr/>
          <p:nvPr/>
        </p:nvPicPr>
        <p:blipFill rotWithShape="1">
          <a:blip r:embed="rId2" cstate="print">
            <a:extLst>
              <a:ext uri="{28A0092B-C50C-407E-A947-70E740481C1C}">
                <a14:useLocalDpi xmlns:a14="http://schemas.microsoft.com/office/drawing/2010/main" val="0"/>
              </a:ext>
            </a:extLst>
          </a:blip>
          <a:srcRect l="4811" r="10149"/>
          <a:stretch/>
        </p:blipFill>
        <p:spPr bwMode="auto">
          <a:xfrm>
            <a:off x="2435974" y="1244110"/>
            <a:ext cx="7320051" cy="4189535"/>
          </a:xfrm>
          <a:prstGeom prst="rect">
            <a:avLst/>
          </a:prstGeom>
          <a:noFill/>
          <a:ln>
            <a:noFill/>
          </a:ln>
          <a:extLst>
            <a:ext uri="{53640926-AAD7-44D8-BBD7-CCE9431645EC}">
              <a14:shadowObscured xmlns:a14="http://schemas.microsoft.com/office/drawing/2010/main"/>
            </a:ext>
          </a:extLst>
        </p:spPr>
      </p:pic>
      <p:sp>
        <p:nvSpPr>
          <p:cNvPr id="7" name="Rectángulo 6">
            <a:extLst>
              <a:ext uri="{FF2B5EF4-FFF2-40B4-BE49-F238E27FC236}">
                <a16:creationId xmlns:a16="http://schemas.microsoft.com/office/drawing/2014/main" id="{6A213171-D7A5-4C5C-9BB3-29D6BA6B4B59}"/>
              </a:ext>
            </a:extLst>
          </p:cNvPr>
          <p:cNvSpPr/>
          <p:nvPr/>
        </p:nvSpPr>
        <p:spPr>
          <a:xfrm>
            <a:off x="3809462" y="5688492"/>
            <a:ext cx="4649030" cy="400110"/>
          </a:xfrm>
          <a:prstGeom prst="rect">
            <a:avLst/>
          </a:prstGeom>
        </p:spPr>
        <p:txBody>
          <a:bodyPr wrap="none">
            <a:spAutoFit/>
          </a:bodyPr>
          <a:lstStyle/>
          <a:p>
            <a:r>
              <a:rPr lang="es-ES" sz="2000" dirty="0">
                <a:latin typeface="Times New Roman" panose="02020603050405020304" pitchFamily="18" charset="0"/>
                <a:ea typeface="Calibri" panose="020F0502020204030204" pitchFamily="34" charset="0"/>
              </a:rPr>
              <a:t>Semillas agrupadas en las tomas de succión</a:t>
            </a:r>
            <a:endParaRPr lang="es-ES" sz="2000" dirty="0"/>
          </a:p>
        </p:txBody>
      </p:sp>
    </p:spTree>
    <p:extLst>
      <p:ext uri="{BB962C8B-B14F-4D97-AF65-F5344CB8AC3E}">
        <p14:creationId xmlns:p14="http://schemas.microsoft.com/office/powerpoint/2010/main" val="4292736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C21329-50EA-4FFE-B5C9-5BF3B45642F6}"/>
              </a:ext>
            </a:extLst>
          </p:cNvPr>
          <p:cNvSpPr>
            <a:spLocks noGrp="1"/>
          </p:cNvSpPr>
          <p:nvPr>
            <p:ph type="title"/>
          </p:nvPr>
        </p:nvSpPr>
        <p:spPr>
          <a:xfrm>
            <a:off x="1385493" y="-193434"/>
            <a:ext cx="9905998" cy="1478570"/>
          </a:xfrm>
        </p:spPr>
        <p:txBody>
          <a:bodyPr/>
          <a:lstStyle/>
          <a:p>
            <a:pPr algn="r"/>
            <a:r>
              <a:rPr lang="es-ES" dirty="0"/>
              <a:t>Posibles soluciones</a:t>
            </a:r>
          </a:p>
        </p:txBody>
      </p:sp>
      <p:pic>
        <p:nvPicPr>
          <p:cNvPr id="6" name="Imagen 5">
            <a:extLst>
              <a:ext uri="{FF2B5EF4-FFF2-40B4-BE49-F238E27FC236}">
                <a16:creationId xmlns:a16="http://schemas.microsoft.com/office/drawing/2014/main" id="{98F71944-A3C0-4C85-AE87-1F0B2CC5FADC}"/>
              </a:ext>
            </a:extLst>
          </p:cNvPr>
          <p:cNvPicPr/>
          <p:nvPr/>
        </p:nvPicPr>
        <p:blipFill rotWithShape="1">
          <a:blip r:embed="rId2" cstate="print">
            <a:extLst>
              <a:ext uri="{28A0092B-C50C-407E-A947-70E740481C1C}">
                <a14:useLocalDpi xmlns:a14="http://schemas.microsoft.com/office/drawing/2010/main" val="0"/>
              </a:ext>
            </a:extLst>
          </a:blip>
          <a:srcRect t="37932"/>
          <a:stretch/>
        </p:blipFill>
        <p:spPr bwMode="auto">
          <a:xfrm>
            <a:off x="1289541" y="940774"/>
            <a:ext cx="4122858" cy="2332415"/>
          </a:xfrm>
          <a:prstGeom prst="rect">
            <a:avLst/>
          </a:prstGeom>
          <a:noFill/>
          <a:ln>
            <a:noFill/>
          </a:ln>
          <a:extLst>
            <a:ext uri="{53640926-AAD7-44D8-BBD7-CCE9431645EC}">
              <a14:shadowObscured xmlns:a14="http://schemas.microsoft.com/office/drawing/2010/main"/>
            </a:ext>
          </a:extLst>
        </p:spPr>
      </p:pic>
      <p:sp>
        <p:nvSpPr>
          <p:cNvPr id="7" name="Rectángulo 6">
            <a:extLst>
              <a:ext uri="{FF2B5EF4-FFF2-40B4-BE49-F238E27FC236}">
                <a16:creationId xmlns:a16="http://schemas.microsoft.com/office/drawing/2014/main" id="{088999E7-757E-40CB-9B13-F02AC0E8729F}"/>
              </a:ext>
            </a:extLst>
          </p:cNvPr>
          <p:cNvSpPr/>
          <p:nvPr/>
        </p:nvSpPr>
        <p:spPr>
          <a:xfrm>
            <a:off x="796392" y="3363616"/>
            <a:ext cx="5109156" cy="369332"/>
          </a:xfrm>
          <a:prstGeom prst="rect">
            <a:avLst/>
          </a:prstGeom>
        </p:spPr>
        <p:txBody>
          <a:bodyPr wrap="none">
            <a:spAutoFit/>
          </a:bodyPr>
          <a:lstStyle/>
          <a:p>
            <a:r>
              <a:rPr lang="es-ES" dirty="0">
                <a:latin typeface="Times New Roman" panose="02020603050405020304" pitchFamily="18" charset="0"/>
                <a:ea typeface="Calibri" panose="020F0502020204030204" pitchFamily="34" charset="0"/>
              </a:rPr>
              <a:t>“Concepto A” para eliminación de grupo de semillas </a:t>
            </a:r>
            <a:endParaRPr lang="es-ES" dirty="0"/>
          </a:p>
        </p:txBody>
      </p:sp>
      <p:pic>
        <p:nvPicPr>
          <p:cNvPr id="8" name="Imagen 7">
            <a:extLst>
              <a:ext uri="{FF2B5EF4-FFF2-40B4-BE49-F238E27FC236}">
                <a16:creationId xmlns:a16="http://schemas.microsoft.com/office/drawing/2014/main" id="{3B2095AB-5534-4EE4-890E-1A17CE08D15E}"/>
              </a:ext>
            </a:extLst>
          </p:cNvPr>
          <p:cNvPicPr/>
          <p:nvPr/>
        </p:nvPicPr>
        <p:blipFill rotWithShape="1">
          <a:blip r:embed="rId3" cstate="print">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rcRect l="3273" r="18725"/>
          <a:stretch/>
        </p:blipFill>
        <p:spPr bwMode="auto">
          <a:xfrm>
            <a:off x="1041887" y="3995788"/>
            <a:ext cx="4686300" cy="2179467"/>
          </a:xfrm>
          <a:prstGeom prst="rect">
            <a:avLst/>
          </a:prstGeom>
          <a:noFill/>
          <a:ln>
            <a:noFill/>
          </a:ln>
          <a:extLst>
            <a:ext uri="{53640926-AAD7-44D8-BBD7-CCE9431645EC}">
              <a14:shadowObscured xmlns:a14="http://schemas.microsoft.com/office/drawing/2010/main"/>
            </a:ext>
          </a:extLst>
        </p:spPr>
      </p:pic>
      <p:sp>
        <p:nvSpPr>
          <p:cNvPr id="9" name="Rectángulo 8">
            <a:extLst>
              <a:ext uri="{FF2B5EF4-FFF2-40B4-BE49-F238E27FC236}">
                <a16:creationId xmlns:a16="http://schemas.microsoft.com/office/drawing/2014/main" id="{A0F6C6EC-A24C-4585-9189-C8CEB2886EA7}"/>
              </a:ext>
            </a:extLst>
          </p:cNvPr>
          <p:cNvSpPr/>
          <p:nvPr/>
        </p:nvSpPr>
        <p:spPr>
          <a:xfrm>
            <a:off x="2010551" y="6233713"/>
            <a:ext cx="2640531" cy="369332"/>
          </a:xfrm>
          <a:prstGeom prst="rect">
            <a:avLst/>
          </a:prstGeom>
        </p:spPr>
        <p:txBody>
          <a:bodyPr wrap="none">
            <a:spAutoFit/>
          </a:bodyPr>
          <a:lstStyle/>
          <a:p>
            <a:r>
              <a:rPr lang="es-ES" dirty="0">
                <a:latin typeface="Times New Roman" panose="02020603050405020304" pitchFamily="18" charset="0"/>
                <a:ea typeface="Calibri" panose="020F0502020204030204" pitchFamily="34" charset="0"/>
              </a:rPr>
              <a:t>Resultados del concepto A</a:t>
            </a:r>
            <a:endParaRPr lang="es-ES" dirty="0"/>
          </a:p>
        </p:txBody>
      </p:sp>
      <p:pic>
        <p:nvPicPr>
          <p:cNvPr id="10" name="Imagen 9">
            <a:extLst>
              <a:ext uri="{FF2B5EF4-FFF2-40B4-BE49-F238E27FC236}">
                <a16:creationId xmlns:a16="http://schemas.microsoft.com/office/drawing/2014/main" id="{7F51868E-0CE6-40D2-85C8-5002F071E41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8241" y="1004874"/>
            <a:ext cx="4246684" cy="2268316"/>
          </a:xfrm>
          <a:prstGeom prst="rect">
            <a:avLst/>
          </a:prstGeom>
          <a:noFill/>
          <a:ln>
            <a:noFill/>
          </a:ln>
        </p:spPr>
      </p:pic>
      <p:sp>
        <p:nvSpPr>
          <p:cNvPr id="11" name="Rectángulo 10">
            <a:extLst>
              <a:ext uri="{FF2B5EF4-FFF2-40B4-BE49-F238E27FC236}">
                <a16:creationId xmlns:a16="http://schemas.microsoft.com/office/drawing/2014/main" id="{E043CB89-8590-463C-AD7D-9BADD2B8FAEB}"/>
              </a:ext>
            </a:extLst>
          </p:cNvPr>
          <p:cNvSpPr/>
          <p:nvPr/>
        </p:nvSpPr>
        <p:spPr>
          <a:xfrm>
            <a:off x="6175891" y="3334109"/>
            <a:ext cx="5051383" cy="369332"/>
          </a:xfrm>
          <a:prstGeom prst="rect">
            <a:avLst/>
          </a:prstGeom>
        </p:spPr>
        <p:txBody>
          <a:bodyPr wrap="none">
            <a:spAutoFit/>
          </a:bodyPr>
          <a:lstStyle/>
          <a:p>
            <a:r>
              <a:rPr lang="es-ES" dirty="0">
                <a:latin typeface="Times New Roman" panose="02020603050405020304" pitchFamily="18" charset="0"/>
                <a:ea typeface="Calibri" panose="020F0502020204030204" pitchFamily="34" charset="0"/>
              </a:rPr>
              <a:t>“Concepto B” para eliminación de grupo de semillas</a:t>
            </a:r>
            <a:endParaRPr lang="es-ES" dirty="0"/>
          </a:p>
        </p:txBody>
      </p:sp>
      <p:pic>
        <p:nvPicPr>
          <p:cNvPr id="12" name="Imagen 11">
            <a:extLst>
              <a:ext uri="{FF2B5EF4-FFF2-40B4-BE49-F238E27FC236}">
                <a16:creationId xmlns:a16="http://schemas.microsoft.com/office/drawing/2014/main" id="{52CECE96-DBFD-4BF8-8C04-A02528CFBAFC}"/>
              </a:ext>
            </a:extLst>
          </p:cNvPr>
          <p:cNvPicPr/>
          <p:nvPr/>
        </p:nvPicPr>
        <p:blipFill rotWithShape="1">
          <a:blip r:embed="rId6" cstate="print">
            <a:extLst>
              <a:ext uri="{28A0092B-C50C-407E-A947-70E740481C1C}">
                <a14:useLocalDpi xmlns:a14="http://schemas.microsoft.com/office/drawing/2010/main" val="0"/>
              </a:ext>
            </a:extLst>
          </a:blip>
          <a:srcRect b="6577"/>
          <a:stretch/>
        </p:blipFill>
        <p:spPr bwMode="auto">
          <a:xfrm>
            <a:off x="6578242" y="3995788"/>
            <a:ext cx="4289096" cy="2233532"/>
          </a:xfrm>
          <a:prstGeom prst="rect">
            <a:avLst/>
          </a:prstGeom>
          <a:noFill/>
          <a:ln>
            <a:noFill/>
          </a:ln>
          <a:extLst>
            <a:ext uri="{53640926-AAD7-44D8-BBD7-CCE9431645EC}">
              <a14:shadowObscured xmlns:a14="http://schemas.microsoft.com/office/drawing/2010/main"/>
            </a:ext>
          </a:extLst>
        </p:spPr>
      </p:pic>
      <p:sp>
        <p:nvSpPr>
          <p:cNvPr id="13" name="Rectángulo 12">
            <a:extLst>
              <a:ext uri="{FF2B5EF4-FFF2-40B4-BE49-F238E27FC236}">
                <a16:creationId xmlns:a16="http://schemas.microsoft.com/office/drawing/2014/main" id="{BCE933C9-0A63-4988-8A7E-C9060FE0074E}"/>
              </a:ext>
            </a:extLst>
          </p:cNvPr>
          <p:cNvSpPr/>
          <p:nvPr/>
        </p:nvSpPr>
        <p:spPr>
          <a:xfrm>
            <a:off x="7292285" y="6229320"/>
            <a:ext cx="2698175" cy="369332"/>
          </a:xfrm>
          <a:prstGeom prst="rect">
            <a:avLst/>
          </a:prstGeom>
        </p:spPr>
        <p:txBody>
          <a:bodyPr wrap="none">
            <a:spAutoFit/>
          </a:bodyPr>
          <a:lstStyle/>
          <a:p>
            <a:r>
              <a:rPr lang="es-ES" dirty="0">
                <a:latin typeface="Times New Roman" panose="02020603050405020304" pitchFamily="18" charset="0"/>
                <a:ea typeface="Calibri" panose="020F0502020204030204" pitchFamily="34" charset="0"/>
              </a:rPr>
              <a:t>Resultados del concepto B </a:t>
            </a:r>
            <a:endParaRPr lang="es-ES" dirty="0"/>
          </a:p>
        </p:txBody>
      </p:sp>
      <p:sp>
        <p:nvSpPr>
          <p:cNvPr id="14" name="Rectángulo 13">
            <a:extLst>
              <a:ext uri="{FF2B5EF4-FFF2-40B4-BE49-F238E27FC236}">
                <a16:creationId xmlns:a16="http://schemas.microsoft.com/office/drawing/2014/main" id="{C8949425-60D0-4646-98B1-2526431C089B}"/>
              </a:ext>
            </a:extLst>
          </p:cNvPr>
          <p:cNvSpPr/>
          <p:nvPr/>
        </p:nvSpPr>
        <p:spPr>
          <a:xfrm>
            <a:off x="1289541" y="940774"/>
            <a:ext cx="4122858" cy="2332415"/>
          </a:xfrm>
          <a:prstGeom prst="rect">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S" dirty="0"/>
          </a:p>
        </p:txBody>
      </p:sp>
      <p:sp>
        <p:nvSpPr>
          <p:cNvPr id="17" name="Rectángulo 16">
            <a:extLst>
              <a:ext uri="{FF2B5EF4-FFF2-40B4-BE49-F238E27FC236}">
                <a16:creationId xmlns:a16="http://schemas.microsoft.com/office/drawing/2014/main" id="{6A2C72F7-3F6E-44DB-B3C3-C6AF35CEA37C}"/>
              </a:ext>
            </a:extLst>
          </p:cNvPr>
          <p:cNvSpPr/>
          <p:nvPr/>
        </p:nvSpPr>
        <p:spPr>
          <a:xfrm>
            <a:off x="1041886" y="3981233"/>
            <a:ext cx="4686299" cy="226831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8" name="Rectángulo 17">
            <a:extLst>
              <a:ext uri="{FF2B5EF4-FFF2-40B4-BE49-F238E27FC236}">
                <a16:creationId xmlns:a16="http://schemas.microsoft.com/office/drawing/2014/main" id="{1B2DC630-55CE-4B13-B24B-5DC7368E3955}"/>
              </a:ext>
            </a:extLst>
          </p:cNvPr>
          <p:cNvSpPr/>
          <p:nvPr/>
        </p:nvSpPr>
        <p:spPr>
          <a:xfrm>
            <a:off x="6579943" y="1001694"/>
            <a:ext cx="4244982" cy="2268317"/>
          </a:xfrm>
          <a:prstGeom prst="rect">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S" dirty="0"/>
          </a:p>
        </p:txBody>
      </p:sp>
      <p:sp>
        <p:nvSpPr>
          <p:cNvPr id="19" name="Rectángulo 18">
            <a:extLst>
              <a:ext uri="{FF2B5EF4-FFF2-40B4-BE49-F238E27FC236}">
                <a16:creationId xmlns:a16="http://schemas.microsoft.com/office/drawing/2014/main" id="{DD042B56-B221-40FC-95F7-22B5AEDEFC62}"/>
              </a:ext>
            </a:extLst>
          </p:cNvPr>
          <p:cNvSpPr/>
          <p:nvPr/>
        </p:nvSpPr>
        <p:spPr>
          <a:xfrm>
            <a:off x="6578240" y="3961003"/>
            <a:ext cx="4244982" cy="2268317"/>
          </a:xfrm>
          <a:prstGeom prst="rect">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92311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CF6382-282F-48C1-9F5A-BEB066FD010C}"/>
              </a:ext>
            </a:extLst>
          </p:cNvPr>
          <p:cNvSpPr>
            <a:spLocks noGrp="1"/>
          </p:cNvSpPr>
          <p:nvPr>
            <p:ph type="title"/>
          </p:nvPr>
        </p:nvSpPr>
        <p:spPr>
          <a:xfrm>
            <a:off x="1435955" y="51414"/>
            <a:ext cx="9905998" cy="964097"/>
          </a:xfrm>
        </p:spPr>
        <p:txBody>
          <a:bodyPr/>
          <a:lstStyle/>
          <a:p>
            <a:pPr algn="r"/>
            <a:r>
              <a:rPr lang="es-ES" dirty="0"/>
              <a:t>PORCENTAJE DE SEMILLAS SEMBRADAS</a:t>
            </a:r>
          </a:p>
        </p:txBody>
      </p:sp>
      <p:graphicFrame>
        <p:nvGraphicFramePr>
          <p:cNvPr id="8" name="Objeto 7">
            <a:extLst>
              <a:ext uri="{FF2B5EF4-FFF2-40B4-BE49-F238E27FC236}">
                <a16:creationId xmlns:a16="http://schemas.microsoft.com/office/drawing/2014/main" id="{857C2088-F6DB-44BC-BA11-9E7FB9F0B862}"/>
              </a:ext>
            </a:extLst>
          </p:cNvPr>
          <p:cNvGraphicFramePr>
            <a:graphicFrameLocks noChangeAspect="1"/>
          </p:cNvGraphicFramePr>
          <p:nvPr>
            <p:extLst>
              <p:ext uri="{D42A27DB-BD31-4B8C-83A1-F6EECF244321}">
                <p14:modId xmlns:p14="http://schemas.microsoft.com/office/powerpoint/2010/main" val="2840821898"/>
              </p:ext>
            </p:extLst>
          </p:nvPr>
        </p:nvGraphicFramePr>
        <p:xfrm>
          <a:off x="906096" y="1265727"/>
          <a:ext cx="5033108" cy="5137840"/>
        </p:xfrm>
        <a:graphic>
          <a:graphicData uri="http://schemas.openxmlformats.org/presentationml/2006/ole">
            <mc:AlternateContent xmlns:mc="http://schemas.openxmlformats.org/markup-compatibility/2006">
              <mc:Choice xmlns:v="urn:schemas-microsoft-com:vml" Requires="v">
                <p:oleObj spid="_x0000_s12321" name="Document" r:id="rId3" imgW="3327728" imgH="3398882" progId="Word.Document.12">
                  <p:embed/>
                </p:oleObj>
              </mc:Choice>
              <mc:Fallback>
                <p:oleObj name="Document" r:id="rId3" imgW="3327728" imgH="3398882" progId="Word.Document.12">
                  <p:embed/>
                  <p:pic>
                    <p:nvPicPr>
                      <p:cNvPr id="0" name=""/>
                      <p:cNvPicPr/>
                      <p:nvPr/>
                    </p:nvPicPr>
                    <p:blipFill>
                      <a:blip r:embed="rId4"/>
                      <a:stretch>
                        <a:fillRect/>
                      </a:stretch>
                    </p:blipFill>
                    <p:spPr>
                      <a:xfrm>
                        <a:off x="906096" y="1265727"/>
                        <a:ext cx="5033108" cy="5137840"/>
                      </a:xfrm>
                      <a:prstGeom prst="rect">
                        <a:avLst/>
                      </a:prstGeom>
                    </p:spPr>
                  </p:pic>
                </p:oleObj>
              </mc:Fallback>
            </mc:AlternateContent>
          </a:graphicData>
        </a:graphic>
      </p:graphicFrame>
      <p:pic>
        <p:nvPicPr>
          <p:cNvPr id="9" name="Imagen 8">
            <a:extLst>
              <a:ext uri="{FF2B5EF4-FFF2-40B4-BE49-F238E27FC236}">
                <a16:creationId xmlns:a16="http://schemas.microsoft.com/office/drawing/2014/main" id="{C08F5EA6-4AB7-4FDC-98CD-8E365F67D612}"/>
              </a:ext>
            </a:extLst>
          </p:cNvPr>
          <p:cNvPicPr/>
          <p:nvPr/>
        </p:nvPicPr>
        <p:blipFill rotWithShape="1">
          <a:blip r:embed="rId5" cstate="print">
            <a:extLst>
              <a:ext uri="{28A0092B-C50C-407E-A947-70E740481C1C}">
                <a14:useLocalDpi xmlns:a14="http://schemas.microsoft.com/office/drawing/2010/main" val="0"/>
              </a:ext>
            </a:extLst>
          </a:blip>
          <a:srcRect l="13499" r="6860"/>
          <a:stretch/>
        </p:blipFill>
        <p:spPr bwMode="auto">
          <a:xfrm>
            <a:off x="6101163" y="1265727"/>
            <a:ext cx="2578686" cy="4225070"/>
          </a:xfrm>
          <a:prstGeom prst="rect">
            <a:avLst/>
          </a:prstGeom>
          <a:noFill/>
          <a:ln>
            <a:noFill/>
          </a:ln>
        </p:spPr>
      </p:pic>
      <p:pic>
        <p:nvPicPr>
          <p:cNvPr id="10" name="Imagen 9">
            <a:extLst>
              <a:ext uri="{FF2B5EF4-FFF2-40B4-BE49-F238E27FC236}">
                <a16:creationId xmlns:a16="http://schemas.microsoft.com/office/drawing/2014/main" id="{C4AFA957-345F-4C2D-80B1-3D26CB268CF7}"/>
              </a:ext>
            </a:extLst>
          </p:cNvPr>
          <p:cNvPicPr/>
          <p:nvPr/>
        </p:nvPicPr>
        <p:blipFill rotWithShape="1">
          <a:blip r:embed="rId6" cstate="print">
            <a:extLst>
              <a:ext uri="{28A0092B-C50C-407E-A947-70E740481C1C}">
                <a14:useLocalDpi xmlns:a14="http://schemas.microsoft.com/office/drawing/2010/main" val="0"/>
              </a:ext>
            </a:extLst>
          </a:blip>
          <a:srcRect l="14794" r="4523"/>
          <a:stretch/>
        </p:blipFill>
        <p:spPr bwMode="auto">
          <a:xfrm>
            <a:off x="8841808" y="1265727"/>
            <a:ext cx="2551042" cy="4255894"/>
          </a:xfrm>
          <a:prstGeom prst="rect">
            <a:avLst/>
          </a:prstGeom>
          <a:noFill/>
          <a:ln>
            <a:noFill/>
          </a:ln>
        </p:spPr>
      </p:pic>
      <p:sp>
        <p:nvSpPr>
          <p:cNvPr id="11" name="Rectángulo 10">
            <a:extLst>
              <a:ext uri="{FF2B5EF4-FFF2-40B4-BE49-F238E27FC236}">
                <a16:creationId xmlns:a16="http://schemas.microsoft.com/office/drawing/2014/main" id="{8655725A-92A3-4C51-91A8-E94A6B18A498}"/>
              </a:ext>
            </a:extLst>
          </p:cNvPr>
          <p:cNvSpPr/>
          <p:nvPr/>
        </p:nvSpPr>
        <p:spPr>
          <a:xfrm>
            <a:off x="6705199" y="5587171"/>
            <a:ext cx="4063933" cy="369332"/>
          </a:xfrm>
          <a:prstGeom prst="rect">
            <a:avLst/>
          </a:prstGeom>
        </p:spPr>
        <p:txBody>
          <a:bodyPr wrap="none">
            <a:spAutoFit/>
          </a:bodyPr>
          <a:lstStyle/>
          <a:p>
            <a:r>
              <a:rPr lang="es-ES" dirty="0">
                <a:latin typeface="Times New Roman" panose="02020603050405020304" pitchFamily="18" charset="0"/>
                <a:ea typeface="Calibri" panose="020F0502020204030204" pitchFamily="34" charset="0"/>
              </a:rPr>
              <a:t>Eficiencia promedio de sembrado 96,74%</a:t>
            </a:r>
            <a:endParaRPr lang="es-ES" dirty="0"/>
          </a:p>
        </p:txBody>
      </p:sp>
    </p:spTree>
    <p:extLst>
      <p:ext uri="{BB962C8B-B14F-4D97-AF65-F5344CB8AC3E}">
        <p14:creationId xmlns:p14="http://schemas.microsoft.com/office/powerpoint/2010/main" val="304729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E0157D-FB28-4194-9C94-19BD2ECDE2AD}"/>
              </a:ext>
            </a:extLst>
          </p:cNvPr>
          <p:cNvSpPr>
            <a:spLocks noGrp="1"/>
          </p:cNvSpPr>
          <p:nvPr>
            <p:ph type="title"/>
          </p:nvPr>
        </p:nvSpPr>
        <p:spPr>
          <a:xfrm>
            <a:off x="1105554" y="0"/>
            <a:ext cx="9905998" cy="1478570"/>
          </a:xfrm>
        </p:spPr>
        <p:txBody>
          <a:bodyPr/>
          <a:lstStyle/>
          <a:p>
            <a:pPr algn="ctr"/>
            <a:r>
              <a:rPr lang="es-ES" dirty="0"/>
              <a:t>Especificaciones finales de la máquina</a:t>
            </a:r>
            <a:endParaRPr lang="en-US" dirty="0"/>
          </a:p>
        </p:txBody>
      </p:sp>
      <p:graphicFrame>
        <p:nvGraphicFramePr>
          <p:cNvPr id="5" name="Objeto 4">
            <a:extLst>
              <a:ext uri="{FF2B5EF4-FFF2-40B4-BE49-F238E27FC236}">
                <a16:creationId xmlns:a16="http://schemas.microsoft.com/office/drawing/2014/main" id="{4C12D16D-0163-4100-89DA-E00757CFD9E7}"/>
              </a:ext>
            </a:extLst>
          </p:cNvPr>
          <p:cNvGraphicFramePr>
            <a:graphicFrameLocks noChangeAspect="1"/>
          </p:cNvGraphicFramePr>
          <p:nvPr>
            <p:extLst>
              <p:ext uri="{D42A27DB-BD31-4B8C-83A1-F6EECF244321}">
                <p14:modId xmlns:p14="http://schemas.microsoft.com/office/powerpoint/2010/main" val="2834358421"/>
              </p:ext>
            </p:extLst>
          </p:nvPr>
        </p:nvGraphicFramePr>
        <p:xfrm>
          <a:off x="2465004" y="1129554"/>
          <a:ext cx="8988251" cy="5602940"/>
        </p:xfrm>
        <a:graphic>
          <a:graphicData uri="http://schemas.openxmlformats.org/presentationml/2006/ole">
            <mc:AlternateContent xmlns:mc="http://schemas.openxmlformats.org/markup-compatibility/2006">
              <mc:Choice xmlns:v="urn:schemas-microsoft-com:vml" Requires="v">
                <p:oleObj spid="_x0000_s29702" name="Document" r:id="rId3" imgW="5943813" imgH="3706823" progId="Word.Document.12">
                  <p:embed/>
                </p:oleObj>
              </mc:Choice>
              <mc:Fallback>
                <p:oleObj name="Document" r:id="rId3" imgW="5943813" imgH="3706823" progId="Word.Document.12">
                  <p:embed/>
                  <p:pic>
                    <p:nvPicPr>
                      <p:cNvPr id="0" name=""/>
                      <p:cNvPicPr/>
                      <p:nvPr/>
                    </p:nvPicPr>
                    <p:blipFill>
                      <a:blip r:embed="rId4"/>
                      <a:stretch>
                        <a:fillRect/>
                      </a:stretch>
                    </p:blipFill>
                    <p:spPr>
                      <a:xfrm>
                        <a:off x="2465004" y="1129554"/>
                        <a:ext cx="8988251" cy="5602940"/>
                      </a:xfrm>
                      <a:prstGeom prst="rect">
                        <a:avLst/>
                      </a:prstGeom>
                    </p:spPr>
                  </p:pic>
                </p:oleObj>
              </mc:Fallback>
            </mc:AlternateContent>
          </a:graphicData>
        </a:graphic>
      </p:graphicFrame>
    </p:spTree>
    <p:extLst>
      <p:ext uri="{BB962C8B-B14F-4D97-AF65-F5344CB8AC3E}">
        <p14:creationId xmlns:p14="http://schemas.microsoft.com/office/powerpoint/2010/main" val="1035707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EE738D-DBB0-42E0-B25C-71A48356B372}"/>
              </a:ext>
            </a:extLst>
          </p:cNvPr>
          <p:cNvSpPr>
            <a:spLocks noGrp="1"/>
          </p:cNvSpPr>
          <p:nvPr>
            <p:ph type="title"/>
          </p:nvPr>
        </p:nvSpPr>
        <p:spPr>
          <a:xfrm>
            <a:off x="1202959" y="0"/>
            <a:ext cx="9905998" cy="1478570"/>
          </a:xfrm>
        </p:spPr>
        <p:txBody>
          <a:bodyPr/>
          <a:lstStyle/>
          <a:p>
            <a:pPr algn="r"/>
            <a:r>
              <a:rPr lang="es-ES" dirty="0"/>
              <a:t>Análisis de costos</a:t>
            </a:r>
          </a:p>
        </p:txBody>
      </p:sp>
      <p:sp>
        <p:nvSpPr>
          <p:cNvPr id="3" name="Marcador de contenido 2">
            <a:extLst>
              <a:ext uri="{FF2B5EF4-FFF2-40B4-BE49-F238E27FC236}">
                <a16:creationId xmlns:a16="http://schemas.microsoft.com/office/drawing/2014/main" id="{540815D1-9414-4A1A-A4BE-41175E36174C}"/>
              </a:ext>
            </a:extLst>
          </p:cNvPr>
          <p:cNvSpPr>
            <a:spLocks noGrp="1"/>
          </p:cNvSpPr>
          <p:nvPr>
            <p:ph idx="1"/>
          </p:nvPr>
        </p:nvSpPr>
        <p:spPr>
          <a:xfrm>
            <a:off x="1083042" y="1244112"/>
            <a:ext cx="9905999" cy="1428750"/>
          </a:xfrm>
        </p:spPr>
        <p:txBody>
          <a:bodyPr/>
          <a:lstStyle/>
          <a:p>
            <a:r>
              <a:rPr lang="es-ES" dirty="0"/>
              <a:t>Para estimar el costo de fabricación de la máquina se tomó en consideración tres parámetros fundamentales, el costo de diseño, el costo de manufactura y el costo de materiales.</a:t>
            </a:r>
          </a:p>
          <a:p>
            <a:endParaRPr lang="es-ES" dirty="0"/>
          </a:p>
        </p:txBody>
      </p:sp>
      <p:graphicFrame>
        <p:nvGraphicFramePr>
          <p:cNvPr id="5" name="Objeto 4">
            <a:extLst>
              <a:ext uri="{FF2B5EF4-FFF2-40B4-BE49-F238E27FC236}">
                <a16:creationId xmlns:a16="http://schemas.microsoft.com/office/drawing/2014/main" id="{ECDF9DAB-0551-4418-95B0-82CB49ECA033}"/>
              </a:ext>
            </a:extLst>
          </p:cNvPr>
          <p:cNvGraphicFramePr>
            <a:graphicFrameLocks noChangeAspect="1"/>
          </p:cNvGraphicFramePr>
          <p:nvPr>
            <p:extLst>
              <p:ext uri="{D42A27DB-BD31-4B8C-83A1-F6EECF244321}">
                <p14:modId xmlns:p14="http://schemas.microsoft.com/office/powerpoint/2010/main" val="3673640789"/>
              </p:ext>
            </p:extLst>
          </p:nvPr>
        </p:nvGraphicFramePr>
        <p:xfrm>
          <a:off x="1425895" y="2851089"/>
          <a:ext cx="10267876" cy="2012635"/>
        </p:xfrm>
        <a:graphic>
          <a:graphicData uri="http://schemas.openxmlformats.org/presentationml/2006/ole">
            <mc:AlternateContent xmlns:mc="http://schemas.openxmlformats.org/markup-compatibility/2006">
              <mc:Choice xmlns:v="urn:schemas-microsoft-com:vml" Requires="v">
                <p:oleObj spid="_x0000_s13381" name="Document" r:id="rId3" imgW="4872603" imgH="1186243" progId="Word.Document.12">
                  <p:embed/>
                </p:oleObj>
              </mc:Choice>
              <mc:Fallback>
                <p:oleObj name="Document" r:id="rId3" imgW="4872603" imgH="1186243" progId="Word.Document.12">
                  <p:embed/>
                  <p:pic>
                    <p:nvPicPr>
                      <p:cNvPr id="0" name=""/>
                      <p:cNvPicPr/>
                      <p:nvPr/>
                    </p:nvPicPr>
                    <p:blipFill>
                      <a:blip r:embed="rId4"/>
                      <a:stretch>
                        <a:fillRect/>
                      </a:stretch>
                    </p:blipFill>
                    <p:spPr>
                      <a:xfrm>
                        <a:off x="1425895" y="2851089"/>
                        <a:ext cx="10267876" cy="2012635"/>
                      </a:xfrm>
                      <a:prstGeom prst="rect">
                        <a:avLst/>
                      </a:prstGeom>
                    </p:spPr>
                  </p:pic>
                </p:oleObj>
              </mc:Fallback>
            </mc:AlternateContent>
          </a:graphicData>
        </a:graphic>
      </p:graphicFrame>
      <p:graphicFrame>
        <p:nvGraphicFramePr>
          <p:cNvPr id="9" name="Objeto 8">
            <a:extLst>
              <a:ext uri="{FF2B5EF4-FFF2-40B4-BE49-F238E27FC236}">
                <a16:creationId xmlns:a16="http://schemas.microsoft.com/office/drawing/2014/main" id="{15641181-B91C-47B4-ABF3-226E467BFA64}"/>
              </a:ext>
            </a:extLst>
          </p:cNvPr>
          <p:cNvGraphicFramePr>
            <a:graphicFrameLocks noChangeAspect="1"/>
          </p:cNvGraphicFramePr>
          <p:nvPr>
            <p:extLst>
              <p:ext uri="{D42A27DB-BD31-4B8C-83A1-F6EECF244321}">
                <p14:modId xmlns:p14="http://schemas.microsoft.com/office/powerpoint/2010/main" val="559029253"/>
              </p:ext>
            </p:extLst>
          </p:nvPr>
        </p:nvGraphicFramePr>
        <p:xfrm>
          <a:off x="2462213" y="5332413"/>
          <a:ext cx="8905875" cy="1222375"/>
        </p:xfrm>
        <a:graphic>
          <a:graphicData uri="http://schemas.openxmlformats.org/presentationml/2006/ole">
            <mc:AlternateContent xmlns:mc="http://schemas.openxmlformats.org/markup-compatibility/2006">
              <mc:Choice xmlns:v="urn:schemas-microsoft-com:vml" Requires="v">
                <p:oleObj spid="_x0000_s13382" name="Document" r:id="rId5" imgW="5400064" imgH="741512" progId="Word.Document.12">
                  <p:embed/>
                </p:oleObj>
              </mc:Choice>
              <mc:Fallback>
                <p:oleObj name="Document" r:id="rId5" imgW="5400064" imgH="741512" progId="Word.Document.12">
                  <p:embed/>
                  <p:pic>
                    <p:nvPicPr>
                      <p:cNvPr id="0" name=""/>
                      <p:cNvPicPr/>
                      <p:nvPr/>
                    </p:nvPicPr>
                    <p:blipFill>
                      <a:blip r:embed="rId6"/>
                      <a:stretch>
                        <a:fillRect/>
                      </a:stretch>
                    </p:blipFill>
                    <p:spPr>
                      <a:xfrm>
                        <a:off x="2462213" y="5332413"/>
                        <a:ext cx="8905875" cy="1222375"/>
                      </a:xfrm>
                      <a:prstGeom prst="rect">
                        <a:avLst/>
                      </a:prstGeom>
                    </p:spPr>
                  </p:pic>
                </p:oleObj>
              </mc:Fallback>
            </mc:AlternateContent>
          </a:graphicData>
        </a:graphic>
      </p:graphicFrame>
      <p:sp>
        <p:nvSpPr>
          <p:cNvPr id="10" name="Rectángulo 9">
            <a:extLst>
              <a:ext uri="{FF2B5EF4-FFF2-40B4-BE49-F238E27FC236}">
                <a16:creationId xmlns:a16="http://schemas.microsoft.com/office/drawing/2014/main" id="{5263AC2C-0374-4165-9073-1ABF69EDF79B}"/>
              </a:ext>
            </a:extLst>
          </p:cNvPr>
          <p:cNvSpPr/>
          <p:nvPr/>
        </p:nvSpPr>
        <p:spPr>
          <a:xfrm>
            <a:off x="4518698" y="4797726"/>
            <a:ext cx="3604833" cy="369332"/>
          </a:xfrm>
          <a:prstGeom prst="rect">
            <a:avLst/>
          </a:prstGeom>
        </p:spPr>
        <p:txBody>
          <a:bodyPr wrap="none">
            <a:spAutoFit/>
          </a:bodyPr>
          <a:lstStyle/>
          <a:p>
            <a:r>
              <a:rPr lang="es-ES" b="1" dirty="0"/>
              <a:t>COSTO DE MÁQUINAS EXISTENTES</a:t>
            </a:r>
          </a:p>
        </p:txBody>
      </p:sp>
    </p:spTree>
    <p:extLst>
      <p:ext uri="{BB962C8B-B14F-4D97-AF65-F5344CB8AC3E}">
        <p14:creationId xmlns:p14="http://schemas.microsoft.com/office/powerpoint/2010/main" val="2984170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D11717-5E16-45C7-8414-7D5F8E24C25E}"/>
              </a:ext>
            </a:extLst>
          </p:cNvPr>
          <p:cNvSpPr>
            <a:spLocks noGrp="1"/>
          </p:cNvSpPr>
          <p:nvPr>
            <p:ph type="title"/>
          </p:nvPr>
        </p:nvSpPr>
        <p:spPr>
          <a:xfrm>
            <a:off x="1106244" y="55810"/>
            <a:ext cx="9905998" cy="1478570"/>
          </a:xfrm>
        </p:spPr>
        <p:txBody>
          <a:bodyPr/>
          <a:lstStyle/>
          <a:p>
            <a:pPr algn="ctr"/>
            <a:r>
              <a:rPr lang="es-ES" dirty="0"/>
              <a:t>Comparación de costos de producción</a:t>
            </a:r>
          </a:p>
        </p:txBody>
      </p:sp>
      <p:graphicFrame>
        <p:nvGraphicFramePr>
          <p:cNvPr id="5" name="Objeto 4">
            <a:extLst>
              <a:ext uri="{FF2B5EF4-FFF2-40B4-BE49-F238E27FC236}">
                <a16:creationId xmlns:a16="http://schemas.microsoft.com/office/drawing/2014/main" id="{6EF9C067-0327-4EA0-8A17-50E6692DF469}"/>
              </a:ext>
            </a:extLst>
          </p:cNvPr>
          <p:cNvGraphicFramePr>
            <a:graphicFrameLocks noChangeAspect="1"/>
          </p:cNvGraphicFramePr>
          <p:nvPr>
            <p:extLst>
              <p:ext uri="{D42A27DB-BD31-4B8C-83A1-F6EECF244321}">
                <p14:modId xmlns:p14="http://schemas.microsoft.com/office/powerpoint/2010/main" val="3936312547"/>
              </p:ext>
            </p:extLst>
          </p:nvPr>
        </p:nvGraphicFramePr>
        <p:xfrm>
          <a:off x="1499211" y="1257422"/>
          <a:ext cx="9836975" cy="5288450"/>
        </p:xfrm>
        <a:graphic>
          <a:graphicData uri="http://schemas.openxmlformats.org/presentationml/2006/ole">
            <mc:AlternateContent xmlns:mc="http://schemas.openxmlformats.org/markup-compatibility/2006">
              <mc:Choice xmlns:v="urn:schemas-microsoft-com:vml" Requires="v">
                <p:oleObj spid="_x0000_s14369" name="Document" r:id="rId3" imgW="4986372" imgH="2681376" progId="Word.Document.12">
                  <p:embed/>
                </p:oleObj>
              </mc:Choice>
              <mc:Fallback>
                <p:oleObj name="Document" r:id="rId3" imgW="4986372" imgH="2681376" progId="Word.Document.12">
                  <p:embed/>
                  <p:pic>
                    <p:nvPicPr>
                      <p:cNvPr id="0" name=""/>
                      <p:cNvPicPr/>
                      <p:nvPr/>
                    </p:nvPicPr>
                    <p:blipFill>
                      <a:blip r:embed="rId4"/>
                      <a:stretch>
                        <a:fillRect/>
                      </a:stretch>
                    </p:blipFill>
                    <p:spPr>
                      <a:xfrm>
                        <a:off x="1499211" y="1257422"/>
                        <a:ext cx="9836975" cy="5288450"/>
                      </a:xfrm>
                      <a:prstGeom prst="rect">
                        <a:avLst/>
                      </a:prstGeom>
                    </p:spPr>
                  </p:pic>
                </p:oleObj>
              </mc:Fallback>
            </mc:AlternateContent>
          </a:graphicData>
        </a:graphic>
      </p:graphicFrame>
    </p:spTree>
    <p:extLst>
      <p:ext uri="{BB962C8B-B14F-4D97-AF65-F5344CB8AC3E}">
        <p14:creationId xmlns:p14="http://schemas.microsoft.com/office/powerpoint/2010/main" val="2528777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A8AE7A9-C4C9-4920-9CB6-46A4FFD6A97A}"/>
              </a:ext>
            </a:extLst>
          </p:cNvPr>
          <p:cNvSpPr/>
          <p:nvPr/>
        </p:nvSpPr>
        <p:spPr>
          <a:xfrm>
            <a:off x="1282106" y="1531218"/>
            <a:ext cx="10034956" cy="369332"/>
          </a:xfrm>
          <a:prstGeom prst="rect">
            <a:avLst/>
          </a:prstGeom>
        </p:spPr>
        <p:txBody>
          <a:bodyPr wrap="square">
            <a:spAutoFit/>
          </a:bodyPr>
          <a:lstStyle/>
          <a:p>
            <a:r>
              <a:rPr lang="es-ES" b="1" dirty="0">
                <a:latin typeface="Times New Roman" panose="02020603050405020304" pitchFamily="18" charset="0"/>
                <a:ea typeface="Calibri" panose="020F0502020204030204" pitchFamily="34" charset="0"/>
              </a:rPr>
              <a:t>AHORRO GENERADO BASADO EN UNA PRODUCCIÓN DE 28.000 BANDEJAS MENSUALES</a:t>
            </a:r>
            <a:endParaRPr lang="es-ES" dirty="0"/>
          </a:p>
        </p:txBody>
      </p:sp>
      <p:graphicFrame>
        <p:nvGraphicFramePr>
          <p:cNvPr id="6" name="Objeto 5">
            <a:extLst>
              <a:ext uri="{FF2B5EF4-FFF2-40B4-BE49-F238E27FC236}">
                <a16:creationId xmlns:a16="http://schemas.microsoft.com/office/drawing/2014/main" id="{BE6F573A-A55D-426F-BA7C-FD6C2E3F1C7C}"/>
              </a:ext>
            </a:extLst>
          </p:cNvPr>
          <p:cNvGraphicFramePr>
            <a:graphicFrameLocks noChangeAspect="1"/>
          </p:cNvGraphicFramePr>
          <p:nvPr>
            <p:extLst>
              <p:ext uri="{D42A27DB-BD31-4B8C-83A1-F6EECF244321}">
                <p14:modId xmlns:p14="http://schemas.microsoft.com/office/powerpoint/2010/main" val="3835123078"/>
              </p:ext>
            </p:extLst>
          </p:nvPr>
        </p:nvGraphicFramePr>
        <p:xfrm>
          <a:off x="1282106" y="2142759"/>
          <a:ext cx="10172042" cy="1532426"/>
        </p:xfrm>
        <a:graphic>
          <a:graphicData uri="http://schemas.openxmlformats.org/presentationml/2006/ole">
            <mc:AlternateContent xmlns:mc="http://schemas.openxmlformats.org/markup-compatibility/2006">
              <mc:Choice xmlns:v="urn:schemas-microsoft-com:vml" Requires="v">
                <p:oleObj spid="_x0000_s15423" name="Document" r:id="rId3" imgW="5730547" imgH="864031" progId="Word.Document.12">
                  <p:embed/>
                </p:oleObj>
              </mc:Choice>
              <mc:Fallback>
                <p:oleObj name="Document" r:id="rId3" imgW="5730547" imgH="864031" progId="Word.Document.12">
                  <p:embed/>
                  <p:pic>
                    <p:nvPicPr>
                      <p:cNvPr id="0" name=""/>
                      <p:cNvPicPr/>
                      <p:nvPr/>
                    </p:nvPicPr>
                    <p:blipFill>
                      <a:blip r:embed="rId4"/>
                      <a:stretch>
                        <a:fillRect/>
                      </a:stretch>
                    </p:blipFill>
                    <p:spPr>
                      <a:xfrm>
                        <a:off x="1282106" y="2142759"/>
                        <a:ext cx="10172042" cy="1532426"/>
                      </a:xfrm>
                      <a:prstGeom prst="rect">
                        <a:avLst/>
                      </a:prstGeom>
                    </p:spPr>
                  </p:pic>
                </p:oleObj>
              </mc:Fallback>
            </mc:AlternateContent>
          </a:graphicData>
        </a:graphic>
      </p:graphicFrame>
      <p:sp>
        <p:nvSpPr>
          <p:cNvPr id="7" name="Rectángulo 6">
            <a:extLst>
              <a:ext uri="{FF2B5EF4-FFF2-40B4-BE49-F238E27FC236}">
                <a16:creationId xmlns:a16="http://schemas.microsoft.com/office/drawing/2014/main" id="{0AA629DF-FE78-44E2-A645-115824DEE451}"/>
              </a:ext>
            </a:extLst>
          </p:cNvPr>
          <p:cNvSpPr/>
          <p:nvPr/>
        </p:nvSpPr>
        <p:spPr>
          <a:xfrm>
            <a:off x="3548824" y="3758712"/>
            <a:ext cx="5609292" cy="369332"/>
          </a:xfrm>
          <a:prstGeom prst="rect">
            <a:avLst/>
          </a:prstGeom>
        </p:spPr>
        <p:txBody>
          <a:bodyPr wrap="none">
            <a:spAutoFit/>
          </a:bodyPr>
          <a:lstStyle/>
          <a:p>
            <a:pPr>
              <a:spcAft>
                <a:spcPts val="0"/>
              </a:spcAft>
            </a:pPr>
            <a:r>
              <a:rPr lang="es-ES" b="1" dirty="0">
                <a:latin typeface="Times New Roman" panose="02020603050405020304" pitchFamily="18" charset="0"/>
                <a:ea typeface="Calibri" panose="020F0502020204030204" pitchFamily="34" charset="0"/>
                <a:cs typeface="Times New Roman" panose="02020603050405020304" pitchFamily="18" charset="0"/>
              </a:rPr>
              <a:t>TIEMPO DE RECUPERACIÓN DE LA INVERSIÓN </a:t>
            </a:r>
            <a:endParaRPr lang="es-ES" sz="11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Objeto 8">
            <a:extLst>
              <a:ext uri="{FF2B5EF4-FFF2-40B4-BE49-F238E27FC236}">
                <a16:creationId xmlns:a16="http://schemas.microsoft.com/office/drawing/2014/main" id="{25CAEEA9-988B-4C46-8557-A9C9173ECAD4}"/>
              </a:ext>
            </a:extLst>
          </p:cNvPr>
          <p:cNvGraphicFramePr>
            <a:graphicFrameLocks noChangeAspect="1"/>
          </p:cNvGraphicFramePr>
          <p:nvPr>
            <p:extLst>
              <p:ext uri="{D42A27DB-BD31-4B8C-83A1-F6EECF244321}">
                <p14:modId xmlns:p14="http://schemas.microsoft.com/office/powerpoint/2010/main" val="1410032574"/>
              </p:ext>
            </p:extLst>
          </p:nvPr>
        </p:nvGraphicFramePr>
        <p:xfrm>
          <a:off x="1042512" y="4387417"/>
          <a:ext cx="10621917" cy="1600200"/>
        </p:xfrm>
        <a:graphic>
          <a:graphicData uri="http://schemas.openxmlformats.org/presentationml/2006/ole">
            <mc:AlternateContent xmlns:mc="http://schemas.openxmlformats.org/markup-compatibility/2006">
              <mc:Choice xmlns:v="urn:schemas-microsoft-com:vml" Requires="v">
                <p:oleObj spid="_x0000_s15424" name="Document" r:id="rId5" imgW="5730547" imgH="864391" progId="Word.Document.12">
                  <p:embed/>
                </p:oleObj>
              </mc:Choice>
              <mc:Fallback>
                <p:oleObj name="Document" r:id="rId5" imgW="5730547" imgH="864391" progId="Word.Document.12">
                  <p:embed/>
                  <p:pic>
                    <p:nvPicPr>
                      <p:cNvPr id="0" name=""/>
                      <p:cNvPicPr/>
                      <p:nvPr/>
                    </p:nvPicPr>
                    <p:blipFill>
                      <a:blip r:embed="rId6"/>
                      <a:stretch>
                        <a:fillRect/>
                      </a:stretch>
                    </p:blipFill>
                    <p:spPr>
                      <a:xfrm>
                        <a:off x="1042512" y="4387417"/>
                        <a:ext cx="10621917" cy="1600200"/>
                      </a:xfrm>
                      <a:prstGeom prst="rect">
                        <a:avLst/>
                      </a:prstGeom>
                    </p:spPr>
                  </p:pic>
                </p:oleObj>
              </mc:Fallback>
            </mc:AlternateContent>
          </a:graphicData>
        </a:graphic>
      </p:graphicFrame>
    </p:spTree>
    <p:extLst>
      <p:ext uri="{BB962C8B-B14F-4D97-AF65-F5344CB8AC3E}">
        <p14:creationId xmlns:p14="http://schemas.microsoft.com/office/powerpoint/2010/main" val="21582952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9C86DE-7297-4EA1-856D-80652DD243FA}"/>
              </a:ext>
            </a:extLst>
          </p:cNvPr>
          <p:cNvSpPr>
            <a:spLocks noGrp="1"/>
          </p:cNvSpPr>
          <p:nvPr>
            <p:ph type="title"/>
          </p:nvPr>
        </p:nvSpPr>
        <p:spPr>
          <a:xfrm>
            <a:off x="1326052" y="-58490"/>
            <a:ext cx="9905998" cy="1478570"/>
          </a:xfrm>
        </p:spPr>
        <p:txBody>
          <a:bodyPr/>
          <a:lstStyle/>
          <a:p>
            <a:pPr algn="r"/>
            <a:r>
              <a:rPr lang="es-ES" dirty="0"/>
              <a:t>conclusiones</a:t>
            </a:r>
          </a:p>
        </p:txBody>
      </p:sp>
      <p:sp>
        <p:nvSpPr>
          <p:cNvPr id="3" name="Marcador de contenido 2">
            <a:extLst>
              <a:ext uri="{FF2B5EF4-FFF2-40B4-BE49-F238E27FC236}">
                <a16:creationId xmlns:a16="http://schemas.microsoft.com/office/drawing/2014/main" id="{05C2A508-4B6E-43FD-87A0-0EBFD6966D16}"/>
              </a:ext>
            </a:extLst>
          </p:cNvPr>
          <p:cNvSpPr>
            <a:spLocks noGrp="1"/>
          </p:cNvSpPr>
          <p:nvPr>
            <p:ph idx="1"/>
          </p:nvPr>
        </p:nvSpPr>
        <p:spPr>
          <a:xfrm>
            <a:off x="1141412" y="870438"/>
            <a:ext cx="9905999" cy="5912827"/>
          </a:xfrm>
        </p:spPr>
        <p:txBody>
          <a:bodyPr>
            <a:normAutofit fontScale="92500" lnSpcReduction="20000"/>
          </a:bodyPr>
          <a:lstStyle/>
          <a:p>
            <a:pPr lvl="0"/>
            <a:r>
              <a:rPr lang="es-MX" sz="2000" dirty="0"/>
              <a:t>Luego de investigar y analizar detalladamente cada método existente para sembrar semillas se determinó que el método a utilizar dependerá del volumen de producción, es posible hacer una comparación entre el método de placa y cilindro ya que estos son empleados en volúmenes de producción altos, en el método de placa una parte del proceso se detiene para poder sembrar, a diferencia del método de cilindro donde el proceso es continuo, por esta razón el método más eficiente en términos de volumen de producción es el de cilindro.</a:t>
            </a:r>
            <a:endParaRPr lang="es-ES" sz="2000" dirty="0"/>
          </a:p>
          <a:p>
            <a:pPr lvl="0"/>
            <a:r>
              <a:rPr lang="es-MX" sz="2000" dirty="0"/>
              <a:t>Se diseño una máquina sembradora que trabaja de manera modular, donde los cilindros de punzonado y sembrado funcionan como accesorios intercambiables, de esta forma el sistema nos permitirá sembrar bandejas de diferentes dimensiones sin que se altere el funcionamiento general de la máquina.</a:t>
            </a:r>
            <a:endParaRPr lang="es-ES" sz="2000" dirty="0"/>
          </a:p>
          <a:p>
            <a:pPr lvl="0"/>
            <a:r>
              <a:rPr lang="es-MX" sz="2000" dirty="0"/>
              <a:t>Se desarrollo un sistema capaz de sembrar semillas de brócoli con exactitud, donde las semillas son depositadas en las celdas con una eficiencia del 96,74%, los factores que incidieron en la eficiencia de sembrado son la velocidad de siembra y la presión de vacío.</a:t>
            </a:r>
            <a:endParaRPr lang="es-ES" sz="2000" dirty="0"/>
          </a:p>
          <a:p>
            <a:pPr lvl="0"/>
            <a:r>
              <a:rPr lang="es-MX" sz="2000" dirty="0"/>
              <a:t>La máquina es capaz de producir 450 bandejas por hora, este nivel de producción dependerá del tiempo que el operador tarde en posicionar la bandeja sobre la banda trasportadora. </a:t>
            </a:r>
            <a:endParaRPr lang="es-ES" sz="2000" dirty="0"/>
          </a:p>
          <a:p>
            <a:r>
              <a:rPr lang="es-MX" sz="2000" dirty="0"/>
              <a:t>Con la implementación de la máquina de sembrado se logró reducir el tiempo de sembrado de 3 minutos a 8 segundos, de manera que el proceso automático siembra 22 veces más rápido que el proceso manual.</a:t>
            </a:r>
            <a:endParaRPr lang="es-ES" sz="2000" dirty="0"/>
          </a:p>
        </p:txBody>
      </p:sp>
    </p:spTree>
    <p:extLst>
      <p:ext uri="{BB962C8B-B14F-4D97-AF65-F5344CB8AC3E}">
        <p14:creationId xmlns:p14="http://schemas.microsoft.com/office/powerpoint/2010/main" val="145679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89ACD3-8871-49B4-9C64-5E9183C1596B}"/>
              </a:ext>
            </a:extLst>
          </p:cNvPr>
          <p:cNvSpPr>
            <a:spLocks noGrp="1"/>
          </p:cNvSpPr>
          <p:nvPr>
            <p:ph type="title"/>
          </p:nvPr>
        </p:nvSpPr>
        <p:spPr>
          <a:xfrm>
            <a:off x="1202959" y="0"/>
            <a:ext cx="9905998" cy="1478570"/>
          </a:xfrm>
        </p:spPr>
        <p:txBody>
          <a:bodyPr/>
          <a:lstStyle/>
          <a:p>
            <a:pPr algn="r"/>
            <a:r>
              <a:rPr lang="es-ES" dirty="0"/>
              <a:t>recomendaciones</a:t>
            </a:r>
          </a:p>
        </p:txBody>
      </p:sp>
      <p:sp>
        <p:nvSpPr>
          <p:cNvPr id="3" name="Marcador de contenido 2">
            <a:extLst>
              <a:ext uri="{FF2B5EF4-FFF2-40B4-BE49-F238E27FC236}">
                <a16:creationId xmlns:a16="http://schemas.microsoft.com/office/drawing/2014/main" id="{71D81CBD-F112-428F-B1F1-250083F9FD12}"/>
              </a:ext>
            </a:extLst>
          </p:cNvPr>
          <p:cNvSpPr>
            <a:spLocks noGrp="1"/>
          </p:cNvSpPr>
          <p:nvPr>
            <p:ph idx="1"/>
          </p:nvPr>
        </p:nvSpPr>
        <p:spPr>
          <a:xfrm>
            <a:off x="1141412" y="997927"/>
            <a:ext cx="9905999" cy="5565531"/>
          </a:xfrm>
        </p:spPr>
        <p:txBody>
          <a:bodyPr>
            <a:normAutofit/>
          </a:bodyPr>
          <a:lstStyle/>
          <a:p>
            <a:pPr lvl="0"/>
            <a:r>
              <a:rPr lang="es-MX" sz="1800" dirty="0"/>
              <a:t>Incorporar un sistema de dosificación de bandejas, para llegar a tener el máximo rendimiento de la máquina.</a:t>
            </a:r>
            <a:endParaRPr lang="es-ES" sz="1800" dirty="0"/>
          </a:p>
          <a:p>
            <a:pPr lvl="0"/>
            <a:r>
              <a:rPr lang="es-MX" sz="1800" dirty="0"/>
              <a:t>Realizar un mantenimiento preventivo semanalmente para evitar posibles fallas en los mecanismos del sistema, el mantenimiento constará de una limpieza general y lubricación de los componentes móviles. </a:t>
            </a:r>
            <a:endParaRPr lang="es-ES" sz="1800" dirty="0"/>
          </a:p>
          <a:p>
            <a:pPr lvl="0"/>
            <a:r>
              <a:rPr lang="es-MX" sz="1800" dirty="0"/>
              <a:t>El lugar de trabajo de la máquina en lo posible debe ser una superficie plana, ya que el operador tiene que desplazarse a lo largo de la máquina para sacar las bandejas ya sembradas. </a:t>
            </a:r>
            <a:endParaRPr lang="es-ES" sz="1800" dirty="0"/>
          </a:p>
          <a:p>
            <a:pPr lvl="0"/>
            <a:r>
              <a:rPr lang="es-MX" sz="1800" dirty="0"/>
              <a:t>El operador debe llevar puesto protección auditiva, ya que la salida de aire del generador de vacío a pesar de estar silenciada genera un habiente laboral ruidoso y a futuro podría ser perjudicial para la salud del operador. </a:t>
            </a:r>
            <a:endParaRPr lang="es-ES" sz="1800" dirty="0"/>
          </a:p>
          <a:p>
            <a:pPr lvl="0"/>
            <a:r>
              <a:rPr lang="es-MX" sz="1800" dirty="0"/>
              <a:t>Producto de la implementación de la máquina el volumen de producción aumenta, los operadores anteriormente destinados a las tareas de sembrado y punzonado pueden ser relocalizados en tareas como la dosificación de bandejas, colocación del sustrato y dosificación de semillas a la máquina, ya que en estas operaciones se requerirá mayor mano de obra. </a:t>
            </a:r>
            <a:endParaRPr lang="es-ES" sz="1800" dirty="0"/>
          </a:p>
        </p:txBody>
      </p:sp>
    </p:spTree>
    <p:extLst>
      <p:ext uri="{BB962C8B-B14F-4D97-AF65-F5344CB8AC3E}">
        <p14:creationId xmlns:p14="http://schemas.microsoft.com/office/powerpoint/2010/main" val="1710327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Resultado de imagen para calculo semilla de brocoli">
            <a:extLst>
              <a:ext uri="{FF2B5EF4-FFF2-40B4-BE49-F238E27FC236}">
                <a16:creationId xmlns:a16="http://schemas.microsoft.com/office/drawing/2014/main" id="{03758A93-B4E0-4599-B4D4-606746F7E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615" y="910120"/>
            <a:ext cx="5693228" cy="5082948"/>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Imagen relacionada">
            <a:extLst>
              <a:ext uri="{FF2B5EF4-FFF2-40B4-BE49-F238E27FC236}">
                <a16:creationId xmlns:a16="http://schemas.microsoft.com/office/drawing/2014/main" id="{E9876319-4399-4C71-A612-0940299FFF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57" r="16457"/>
          <a:stretch/>
        </p:blipFill>
        <p:spPr bwMode="auto">
          <a:xfrm>
            <a:off x="6781799" y="3429000"/>
            <a:ext cx="4577443" cy="2564068"/>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A0394021-4550-47D2-840D-18FD9DF893E4}"/>
              </a:ext>
            </a:extLst>
          </p:cNvPr>
          <p:cNvSpPr/>
          <p:nvPr/>
        </p:nvSpPr>
        <p:spPr>
          <a:xfrm>
            <a:off x="7478384" y="1861849"/>
            <a:ext cx="3104504" cy="954107"/>
          </a:xfrm>
          <a:prstGeom prst="rect">
            <a:avLst/>
          </a:prstGeom>
        </p:spPr>
        <p:txBody>
          <a:bodyPr wrap="none">
            <a:spAutoFit/>
          </a:bodyPr>
          <a:lstStyle/>
          <a:p>
            <a:r>
              <a:rPr lang="es-MX" sz="2800" dirty="0"/>
              <a:t>Principal producto </a:t>
            </a:r>
          </a:p>
          <a:p>
            <a:r>
              <a:rPr lang="es-MX" sz="2800" dirty="0"/>
              <a:t>hortícola en Ecuador</a:t>
            </a:r>
            <a:endParaRPr lang="en-US" sz="2800" dirty="0"/>
          </a:p>
        </p:txBody>
      </p:sp>
    </p:spTree>
    <p:extLst>
      <p:ext uri="{BB962C8B-B14F-4D97-AF65-F5344CB8AC3E}">
        <p14:creationId xmlns:p14="http://schemas.microsoft.com/office/powerpoint/2010/main" val="2090439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FFBFE2-8BCF-4654-B972-003FE0BEDBC5}"/>
              </a:ext>
            </a:extLst>
          </p:cNvPr>
          <p:cNvSpPr>
            <a:spLocks noGrp="1"/>
          </p:cNvSpPr>
          <p:nvPr>
            <p:ph type="title"/>
          </p:nvPr>
        </p:nvSpPr>
        <p:spPr>
          <a:xfrm>
            <a:off x="1141413" y="-21562"/>
            <a:ext cx="9905998" cy="1478570"/>
          </a:xfrm>
        </p:spPr>
        <p:txBody>
          <a:bodyPr/>
          <a:lstStyle/>
          <a:p>
            <a:pPr algn="r"/>
            <a:r>
              <a:rPr lang="es-ES" dirty="0"/>
              <a:t>objetivos</a:t>
            </a:r>
          </a:p>
        </p:txBody>
      </p:sp>
      <p:sp>
        <p:nvSpPr>
          <p:cNvPr id="3" name="Marcador de contenido 2">
            <a:extLst>
              <a:ext uri="{FF2B5EF4-FFF2-40B4-BE49-F238E27FC236}">
                <a16:creationId xmlns:a16="http://schemas.microsoft.com/office/drawing/2014/main" id="{84DB91A5-4FBF-4E2B-9E64-454307063B24}"/>
              </a:ext>
            </a:extLst>
          </p:cNvPr>
          <p:cNvSpPr>
            <a:spLocks noGrp="1"/>
          </p:cNvSpPr>
          <p:nvPr>
            <p:ph idx="1"/>
          </p:nvPr>
        </p:nvSpPr>
        <p:spPr>
          <a:xfrm>
            <a:off x="990600" y="838200"/>
            <a:ext cx="10226040" cy="5745480"/>
          </a:xfrm>
        </p:spPr>
        <p:txBody>
          <a:bodyPr anchor="ctr">
            <a:noAutofit/>
          </a:bodyPr>
          <a:lstStyle/>
          <a:p>
            <a:pPr marL="0" indent="0">
              <a:buNone/>
            </a:pPr>
            <a:r>
              <a:rPr lang="es-ES" sz="2200" b="1" dirty="0"/>
              <a:t>Objetivo General</a:t>
            </a:r>
          </a:p>
          <a:p>
            <a:r>
              <a:rPr lang="es-MX" sz="2200" dirty="0"/>
              <a:t>Diseñar e implementar una línea semiautomática sembradora de semillas para el proceso de germinación de plántulas.</a:t>
            </a:r>
            <a:endParaRPr lang="es-ES" sz="2200" dirty="0"/>
          </a:p>
          <a:p>
            <a:pPr marL="0" indent="0">
              <a:buNone/>
            </a:pPr>
            <a:r>
              <a:rPr lang="es-ES" sz="2200" b="1" dirty="0"/>
              <a:t>Objetivos Específicos</a:t>
            </a:r>
          </a:p>
          <a:p>
            <a:pPr lvl="0"/>
            <a:r>
              <a:rPr lang="es-ES_tradnl" sz="2200" dirty="0"/>
              <a:t>Definir mediante material bibliográfico, el método más eficiente entre las técnicas y procesos utilizados en maquinaria para sembrado de semillas existentes en el mercado.</a:t>
            </a:r>
            <a:endParaRPr lang="es-ES" sz="2200" dirty="0"/>
          </a:p>
          <a:p>
            <a:pPr lvl="0"/>
            <a:r>
              <a:rPr lang="es-ES_tradnl" sz="2200" dirty="0"/>
              <a:t>Diseñar una máquina modular y compacta para en un futuro adicionar nuevos módulos al proceso de sembrado, hasta lograr su total automatización. </a:t>
            </a:r>
            <a:endParaRPr lang="es-ES" sz="2200" dirty="0"/>
          </a:p>
          <a:p>
            <a:pPr lvl="0"/>
            <a:r>
              <a:rPr lang="es-ES_tradnl" sz="2200" dirty="0"/>
              <a:t>Desarrollar un sistema capaz de sembrar semillas con exactitud, analizando detalladamente cada etapa del proceso, para lograr minimizar tiempos y pérdidas de materia prima en el mismo.</a:t>
            </a:r>
            <a:endParaRPr lang="es-ES" sz="2200" dirty="0"/>
          </a:p>
          <a:p>
            <a:pPr lvl="0"/>
            <a:r>
              <a:rPr lang="es-ES_tradnl" sz="2200" dirty="0"/>
              <a:t>Realizar pruebas para verificar la disminución de tiempos y pérdidas de materia prima en el proceso. </a:t>
            </a:r>
            <a:endParaRPr lang="es-ES" sz="2200" dirty="0"/>
          </a:p>
        </p:txBody>
      </p:sp>
    </p:spTree>
    <p:extLst>
      <p:ext uri="{BB962C8B-B14F-4D97-AF65-F5344CB8AC3E}">
        <p14:creationId xmlns:p14="http://schemas.microsoft.com/office/powerpoint/2010/main" val="1537447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58A6D8-6294-4F25-B2FE-1987D74EF62B}"/>
              </a:ext>
            </a:extLst>
          </p:cNvPr>
          <p:cNvSpPr>
            <a:spLocks noGrp="1"/>
          </p:cNvSpPr>
          <p:nvPr>
            <p:ph type="title"/>
          </p:nvPr>
        </p:nvSpPr>
        <p:spPr>
          <a:xfrm>
            <a:off x="1282090" y="0"/>
            <a:ext cx="9905998" cy="1478570"/>
          </a:xfrm>
        </p:spPr>
        <p:txBody>
          <a:bodyPr/>
          <a:lstStyle/>
          <a:p>
            <a:pPr algn="r"/>
            <a:r>
              <a:rPr lang="es-ES" dirty="0"/>
              <a:t>Máquinas y métodos existentes</a:t>
            </a:r>
          </a:p>
        </p:txBody>
      </p:sp>
      <p:sp>
        <p:nvSpPr>
          <p:cNvPr id="3" name="Marcador de contenido 2">
            <a:extLst>
              <a:ext uri="{FF2B5EF4-FFF2-40B4-BE49-F238E27FC236}">
                <a16:creationId xmlns:a16="http://schemas.microsoft.com/office/drawing/2014/main" id="{2C25B908-1F31-45D3-9824-C721850136D6}"/>
              </a:ext>
            </a:extLst>
          </p:cNvPr>
          <p:cNvSpPr>
            <a:spLocks noGrp="1"/>
          </p:cNvSpPr>
          <p:nvPr>
            <p:ph idx="1"/>
          </p:nvPr>
        </p:nvSpPr>
        <p:spPr>
          <a:xfrm>
            <a:off x="1141412" y="1301262"/>
            <a:ext cx="9905999" cy="4967610"/>
          </a:xfrm>
        </p:spPr>
        <p:txBody>
          <a:bodyPr>
            <a:normAutofit/>
          </a:bodyPr>
          <a:lstStyle/>
          <a:p>
            <a:pPr marL="0" indent="0">
              <a:buNone/>
            </a:pPr>
            <a:r>
              <a:rPr lang="es-EC" dirty="0"/>
              <a:t> A nivel mundial existen varias empresas que ofrecen maquinaria para desarrollo de procesos agrícolas como es la geminación de semillas, entre ellas se menciona las 3 más representativas.</a:t>
            </a:r>
            <a:endParaRPr lang="es-ES" dirty="0"/>
          </a:p>
          <a:p>
            <a:pPr marL="0" lvl="0" indent="0">
              <a:buNone/>
            </a:pPr>
            <a:endParaRPr lang="es-ES" dirty="0"/>
          </a:p>
          <a:p>
            <a:pPr marL="0" lvl="0" indent="0">
              <a:buNone/>
            </a:pPr>
            <a:endParaRPr lang="es-ES" dirty="0"/>
          </a:p>
          <a:p>
            <a:pPr marL="0" lvl="0" indent="0">
              <a:buNone/>
            </a:pPr>
            <a:endParaRPr lang="es-ES" dirty="0"/>
          </a:p>
          <a:p>
            <a:pPr marL="0" lvl="0" indent="0">
              <a:buNone/>
            </a:pPr>
            <a:endParaRPr lang="es-ES" dirty="0"/>
          </a:p>
          <a:p>
            <a:pPr marL="0" lvl="0" indent="0">
              <a:buNone/>
            </a:pPr>
            <a:endParaRPr lang="es-ES" dirty="0"/>
          </a:p>
          <a:p>
            <a:pPr marL="0" lvl="0" indent="0">
              <a:buNone/>
            </a:pPr>
            <a:r>
              <a:rPr lang="es-EC" dirty="0"/>
              <a:t>Urbinati (Italia)</a:t>
            </a:r>
            <a:r>
              <a:rPr lang="es-ES" dirty="0"/>
              <a:t>                      </a:t>
            </a:r>
            <a:r>
              <a:rPr lang="es-EC" dirty="0"/>
              <a:t>Arnabat (España)                 Visser (Países bajos)</a:t>
            </a:r>
            <a:endParaRPr lang="es-ES" dirty="0"/>
          </a:p>
        </p:txBody>
      </p:sp>
      <p:pic>
        <p:nvPicPr>
          <p:cNvPr id="4" name="Imagen 3">
            <a:extLst>
              <a:ext uri="{FF2B5EF4-FFF2-40B4-BE49-F238E27FC236}">
                <a16:creationId xmlns:a16="http://schemas.microsoft.com/office/drawing/2014/main" id="{A4AADE21-FC3F-4412-961C-03BCED93EF8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521" y="3034352"/>
            <a:ext cx="3414693" cy="2433201"/>
          </a:xfrm>
          <a:prstGeom prst="rect">
            <a:avLst/>
          </a:prstGeom>
          <a:noFill/>
          <a:ln>
            <a:noFill/>
          </a:ln>
        </p:spPr>
      </p:pic>
      <p:pic>
        <p:nvPicPr>
          <p:cNvPr id="5" name="Imagen 4">
            <a:extLst>
              <a:ext uri="{FF2B5EF4-FFF2-40B4-BE49-F238E27FC236}">
                <a16:creationId xmlns:a16="http://schemas.microsoft.com/office/drawing/2014/main" id="{E95BD377-1098-444A-A80B-C45FCB62311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7869" y="3025538"/>
            <a:ext cx="3221931" cy="2404093"/>
          </a:xfrm>
          <a:prstGeom prst="rect">
            <a:avLst/>
          </a:prstGeom>
          <a:noFill/>
          <a:ln>
            <a:noFill/>
          </a:ln>
        </p:spPr>
      </p:pic>
      <p:pic>
        <p:nvPicPr>
          <p:cNvPr id="6" name="Imagen 5">
            <a:extLst>
              <a:ext uri="{FF2B5EF4-FFF2-40B4-BE49-F238E27FC236}">
                <a16:creationId xmlns:a16="http://schemas.microsoft.com/office/drawing/2014/main" id="{D3B9B58B-4568-4FA8-8167-369E9D42521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7983" y="3034352"/>
            <a:ext cx="3719266" cy="2404093"/>
          </a:xfrm>
          <a:prstGeom prst="rect">
            <a:avLst/>
          </a:prstGeom>
          <a:noFill/>
          <a:ln>
            <a:noFill/>
          </a:ln>
        </p:spPr>
      </p:pic>
    </p:spTree>
    <p:extLst>
      <p:ext uri="{BB962C8B-B14F-4D97-AF65-F5344CB8AC3E}">
        <p14:creationId xmlns:p14="http://schemas.microsoft.com/office/powerpoint/2010/main" val="584163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7FE191-3C54-4254-9849-0FB59DB3441C}"/>
              </a:ext>
            </a:extLst>
          </p:cNvPr>
          <p:cNvSpPr>
            <a:spLocks noGrp="1"/>
          </p:cNvSpPr>
          <p:nvPr>
            <p:ph type="title"/>
          </p:nvPr>
        </p:nvSpPr>
        <p:spPr>
          <a:xfrm>
            <a:off x="1501775" y="72516"/>
            <a:ext cx="9905998" cy="1478570"/>
          </a:xfrm>
        </p:spPr>
        <p:txBody>
          <a:bodyPr/>
          <a:lstStyle/>
          <a:p>
            <a:pPr algn="r"/>
            <a:r>
              <a:rPr lang="es-ES" dirty="0"/>
              <a:t>Métodos existentes </a:t>
            </a:r>
          </a:p>
        </p:txBody>
      </p:sp>
      <p:graphicFrame>
        <p:nvGraphicFramePr>
          <p:cNvPr id="32" name="Objeto 31">
            <a:extLst>
              <a:ext uri="{FF2B5EF4-FFF2-40B4-BE49-F238E27FC236}">
                <a16:creationId xmlns:a16="http://schemas.microsoft.com/office/drawing/2014/main" id="{21775335-26BA-46DC-AD92-10EDD1A1B74C}"/>
              </a:ext>
            </a:extLst>
          </p:cNvPr>
          <p:cNvGraphicFramePr>
            <a:graphicFrameLocks noChangeAspect="1"/>
          </p:cNvGraphicFramePr>
          <p:nvPr>
            <p:extLst>
              <p:ext uri="{D42A27DB-BD31-4B8C-83A1-F6EECF244321}">
                <p14:modId xmlns:p14="http://schemas.microsoft.com/office/powerpoint/2010/main" val="361650001"/>
              </p:ext>
            </p:extLst>
          </p:nvPr>
        </p:nvGraphicFramePr>
        <p:xfrm>
          <a:off x="1914524" y="1299633"/>
          <a:ext cx="8324117" cy="5306626"/>
        </p:xfrm>
        <a:graphic>
          <a:graphicData uri="http://schemas.openxmlformats.org/presentationml/2006/ole">
            <mc:AlternateContent xmlns:mc="http://schemas.openxmlformats.org/markup-compatibility/2006">
              <mc:Choice xmlns:v="urn:schemas-microsoft-com:vml" Requires="v">
                <p:oleObj spid="_x0000_s4629" name="Document" r:id="rId3" imgW="5714706" imgH="3643331" progId="Word.Document.12">
                  <p:embed/>
                </p:oleObj>
              </mc:Choice>
              <mc:Fallback>
                <p:oleObj name="Document" r:id="rId3" imgW="5714706" imgH="3643331" progId="Word.Document.12">
                  <p:embed/>
                  <p:pic>
                    <p:nvPicPr>
                      <p:cNvPr id="0" name=""/>
                      <p:cNvPicPr/>
                      <p:nvPr/>
                    </p:nvPicPr>
                    <p:blipFill>
                      <a:blip r:embed="rId4"/>
                      <a:stretch>
                        <a:fillRect/>
                      </a:stretch>
                    </p:blipFill>
                    <p:spPr>
                      <a:xfrm>
                        <a:off x="1914524" y="1299633"/>
                        <a:ext cx="8324117" cy="5306626"/>
                      </a:xfrm>
                      <a:prstGeom prst="rect">
                        <a:avLst/>
                      </a:prstGeom>
                    </p:spPr>
                  </p:pic>
                </p:oleObj>
              </mc:Fallback>
            </mc:AlternateContent>
          </a:graphicData>
        </a:graphic>
      </p:graphicFrame>
    </p:spTree>
    <p:extLst>
      <p:ext uri="{BB962C8B-B14F-4D97-AF65-F5344CB8AC3E}">
        <p14:creationId xmlns:p14="http://schemas.microsoft.com/office/powerpoint/2010/main" val="190759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77C6AB-5A44-4886-9F68-5EC93180422A}"/>
              </a:ext>
            </a:extLst>
          </p:cNvPr>
          <p:cNvSpPr>
            <a:spLocks noGrp="1"/>
          </p:cNvSpPr>
          <p:nvPr>
            <p:ph type="title"/>
          </p:nvPr>
        </p:nvSpPr>
        <p:spPr>
          <a:xfrm>
            <a:off x="1339240" y="-1339"/>
            <a:ext cx="9905998" cy="1478570"/>
          </a:xfrm>
        </p:spPr>
        <p:txBody>
          <a:bodyPr/>
          <a:lstStyle/>
          <a:p>
            <a:pPr algn="r"/>
            <a:r>
              <a:rPr lang="es-ES" dirty="0"/>
              <a:t>Necesidades </a:t>
            </a:r>
          </a:p>
        </p:txBody>
      </p:sp>
      <p:sp>
        <p:nvSpPr>
          <p:cNvPr id="3" name="Marcador de contenido 2">
            <a:extLst>
              <a:ext uri="{FF2B5EF4-FFF2-40B4-BE49-F238E27FC236}">
                <a16:creationId xmlns:a16="http://schemas.microsoft.com/office/drawing/2014/main" id="{8C91C429-29A8-4CB3-B8FC-84BB51931EE0}"/>
              </a:ext>
            </a:extLst>
          </p:cNvPr>
          <p:cNvSpPr>
            <a:spLocks noGrp="1"/>
          </p:cNvSpPr>
          <p:nvPr>
            <p:ph idx="1"/>
          </p:nvPr>
        </p:nvSpPr>
        <p:spPr>
          <a:xfrm>
            <a:off x="1414818" y="1412962"/>
            <a:ext cx="4499599" cy="4142522"/>
          </a:xfrm>
        </p:spPr>
        <p:txBody>
          <a:bodyPr>
            <a:normAutofit fontScale="92500" lnSpcReduction="20000"/>
          </a:bodyPr>
          <a:lstStyle/>
          <a:p>
            <a:pPr lvl="0"/>
            <a:r>
              <a:rPr lang="es-ES" dirty="0"/>
              <a:t>Depositar una semilla en cada celda</a:t>
            </a:r>
          </a:p>
          <a:p>
            <a:pPr lvl="0"/>
            <a:r>
              <a:rPr lang="es-MX" dirty="0"/>
              <a:t>Sembrado con exactitud  </a:t>
            </a:r>
            <a:endParaRPr lang="es-ES" dirty="0"/>
          </a:p>
          <a:p>
            <a:pPr lvl="0"/>
            <a:r>
              <a:rPr lang="es-MX" dirty="0"/>
              <a:t>Regular la profundidad de sembrado </a:t>
            </a:r>
            <a:endParaRPr lang="es-ES" dirty="0"/>
          </a:p>
          <a:p>
            <a:pPr lvl="0"/>
            <a:r>
              <a:rPr lang="es-MX" dirty="0"/>
              <a:t>Reducir la intervención humana en el proceso</a:t>
            </a:r>
            <a:endParaRPr lang="es-ES" dirty="0"/>
          </a:p>
          <a:p>
            <a:pPr lvl="0"/>
            <a:r>
              <a:rPr lang="es-MX" dirty="0"/>
              <a:t>Mantener las características físicas de las semillas </a:t>
            </a:r>
            <a:endParaRPr lang="es-ES" dirty="0"/>
          </a:p>
          <a:p>
            <a:pPr lvl="0"/>
            <a:r>
              <a:rPr lang="es-MX" dirty="0"/>
              <a:t>Fácil de operar por cualquier persona</a:t>
            </a:r>
            <a:endParaRPr lang="es-ES" dirty="0"/>
          </a:p>
          <a:p>
            <a:pPr marL="0" indent="0">
              <a:buNone/>
            </a:pPr>
            <a:endParaRPr lang="es-ES" dirty="0"/>
          </a:p>
        </p:txBody>
      </p:sp>
      <p:sp>
        <p:nvSpPr>
          <p:cNvPr id="6" name="Marcador de contenido 2">
            <a:extLst>
              <a:ext uri="{FF2B5EF4-FFF2-40B4-BE49-F238E27FC236}">
                <a16:creationId xmlns:a16="http://schemas.microsoft.com/office/drawing/2014/main" id="{03B6100B-D12D-49AF-AFBB-03414400DF22}"/>
              </a:ext>
            </a:extLst>
          </p:cNvPr>
          <p:cNvSpPr txBox="1">
            <a:spLocks/>
          </p:cNvSpPr>
          <p:nvPr/>
        </p:nvSpPr>
        <p:spPr>
          <a:xfrm>
            <a:off x="6481274" y="1412962"/>
            <a:ext cx="4249738" cy="41835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s-MX" dirty="0"/>
              <a:t>Diseño modular y que permita la integración de otros procesos </a:t>
            </a:r>
            <a:endParaRPr lang="es-ES" dirty="0"/>
          </a:p>
          <a:p>
            <a:r>
              <a:rPr lang="es-MX" dirty="0"/>
              <a:t>Diseño robusto y estéticamente agradable </a:t>
            </a:r>
            <a:endParaRPr lang="es-ES" dirty="0"/>
          </a:p>
          <a:p>
            <a:r>
              <a:rPr lang="es-MX" dirty="0"/>
              <a:t>Bajo costo de manufactura y mantenimiento </a:t>
            </a:r>
            <a:endParaRPr lang="es-ES" dirty="0"/>
          </a:p>
          <a:p>
            <a:r>
              <a:rPr lang="es-MX" dirty="0"/>
              <a:t>Bajo consumo de energía</a:t>
            </a:r>
            <a:endParaRPr lang="es-ES" dirty="0"/>
          </a:p>
          <a:p>
            <a:r>
              <a:rPr lang="es-MX" dirty="0"/>
              <a:t>Mínimo consumo de aire </a:t>
            </a:r>
            <a:endParaRPr lang="es-ES" dirty="0"/>
          </a:p>
          <a:p>
            <a:r>
              <a:rPr lang="es-MX" dirty="0"/>
              <a:t>Diseño ergonómico </a:t>
            </a:r>
            <a:endParaRPr lang="es-ES" dirty="0"/>
          </a:p>
          <a:p>
            <a:pPr marL="0" indent="0">
              <a:buFont typeface="Arial" panose="020B0604020202020204" pitchFamily="34" charset="0"/>
              <a:buNone/>
            </a:pPr>
            <a:endParaRPr lang="es-ES" dirty="0"/>
          </a:p>
        </p:txBody>
      </p:sp>
    </p:spTree>
    <p:extLst>
      <p:ext uri="{BB962C8B-B14F-4D97-AF65-F5344CB8AC3E}">
        <p14:creationId xmlns:p14="http://schemas.microsoft.com/office/powerpoint/2010/main" val="9004430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docProps/app.xml><?xml version="1.0" encoding="utf-8"?>
<Properties xmlns="http://schemas.openxmlformats.org/officeDocument/2006/extended-properties" xmlns:vt="http://schemas.openxmlformats.org/officeDocument/2006/docPropsVTypes">
  <Template>TM04033919[[fn=Circuito]]</Template>
  <TotalTime>3625</TotalTime>
  <Words>1595</Words>
  <Application>Microsoft Office PowerPoint</Application>
  <PresentationFormat>Panorámica</PresentationFormat>
  <Paragraphs>205</Paragraphs>
  <Slides>48</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3</vt:i4>
      </vt:variant>
      <vt:variant>
        <vt:lpstr>Títulos de diapositiva</vt:lpstr>
      </vt:variant>
      <vt:variant>
        <vt:i4>48</vt:i4>
      </vt:variant>
    </vt:vector>
  </HeadingPairs>
  <TitlesOfParts>
    <vt:vector size="59" baseType="lpstr">
      <vt:lpstr>Arial</vt:lpstr>
      <vt:lpstr>Calibri</vt:lpstr>
      <vt:lpstr>Cambria Math</vt:lpstr>
      <vt:lpstr>Symbol</vt:lpstr>
      <vt:lpstr>Times New Roman</vt:lpstr>
      <vt:lpstr>Trebuchet MS</vt:lpstr>
      <vt:lpstr>Tw Cen MT</vt:lpstr>
      <vt:lpstr>Circuito</vt:lpstr>
      <vt:lpstr>Document</vt:lpstr>
      <vt:lpstr>Imagen de mapa de bits</vt:lpstr>
      <vt:lpstr>Documento de Microsoft Word</vt:lpstr>
      <vt:lpstr>Presentación de PowerPoint</vt:lpstr>
      <vt:lpstr>INTRODUCCIÓN</vt:lpstr>
      <vt:lpstr>Presentación de PowerPoint</vt:lpstr>
      <vt:lpstr>INTRODUCCIÓN</vt:lpstr>
      <vt:lpstr>Presentación de PowerPoint</vt:lpstr>
      <vt:lpstr>objetivos</vt:lpstr>
      <vt:lpstr>Máquinas y métodos existentes</vt:lpstr>
      <vt:lpstr>Métodos existentes </vt:lpstr>
      <vt:lpstr>Necesidades </vt:lpstr>
      <vt:lpstr>Listado métricas </vt:lpstr>
      <vt:lpstr>Comparativa de métricas entre máquinas existentes</vt:lpstr>
      <vt:lpstr>División funcional</vt:lpstr>
      <vt:lpstr>generación de Conceptos </vt:lpstr>
      <vt:lpstr>Presentación de PowerPoint</vt:lpstr>
      <vt:lpstr>Especificaciones finales</vt:lpstr>
      <vt:lpstr>ARQUITECTURA DEL PRODUCTO</vt:lpstr>
      <vt:lpstr>Diseño mecánico</vt:lpstr>
      <vt:lpstr>Diseño mecánico</vt:lpstr>
      <vt:lpstr>Presentación de PowerPoint</vt:lpstr>
      <vt:lpstr>Presentación de PowerPoint</vt:lpstr>
      <vt:lpstr>Diseño neumático </vt:lpstr>
      <vt:lpstr>Presentación de PowerPoint</vt:lpstr>
      <vt:lpstr>COMPONENTES NEUMÁTICOS </vt:lpstr>
      <vt:lpstr>Diagrama neumático </vt:lpstr>
      <vt:lpstr>Diseño electrónico y de control</vt:lpstr>
      <vt:lpstr>INSTRUMENTACIÓN </vt:lpstr>
      <vt:lpstr>controlador</vt:lpstr>
      <vt:lpstr>LAZO DE CONTROL  </vt:lpstr>
      <vt:lpstr>Señalética </vt:lpstr>
      <vt:lpstr>Construcción de la máquina</vt:lpstr>
      <vt:lpstr>Subsistema de transporte y soporte de regulación de altura </vt:lpstr>
      <vt:lpstr>Subsistema de punzonado  </vt:lpstr>
      <vt:lpstr>Subsistema de siembra </vt:lpstr>
      <vt:lpstr>Subsistema de dosificación y liberación de semillas </vt:lpstr>
      <vt:lpstr>Ensamble de subsistemas  </vt:lpstr>
      <vt:lpstr>Presentación de PowerPoint</vt:lpstr>
      <vt:lpstr>PRUEBAS DEL SISTEMA</vt:lpstr>
      <vt:lpstr>Pruebas en el subsistema de punzonado </vt:lpstr>
      <vt:lpstr>Pruebas en el subsistema de sembrado</vt:lpstr>
      <vt:lpstr>errores</vt:lpstr>
      <vt:lpstr>Posibles soluciones</vt:lpstr>
      <vt:lpstr>PORCENTAJE DE SEMILLAS SEMBRADAS</vt:lpstr>
      <vt:lpstr>Especificaciones finales de la máquina</vt:lpstr>
      <vt:lpstr>Análisis de costos</vt:lpstr>
      <vt:lpstr>Comparación de costos de producción</vt:lpstr>
      <vt:lpstr>Presentación de PowerPoint</vt:lpstr>
      <vt:lpstr>conclusiones</vt:lpstr>
      <vt:lpstr>recomendaciones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Sol ochoa</dc:creator>
  <cp:lastModifiedBy>Martin Loayza</cp:lastModifiedBy>
  <cp:revision>105</cp:revision>
  <dcterms:created xsi:type="dcterms:W3CDTF">2018-02-26T16:18:20Z</dcterms:created>
  <dcterms:modified xsi:type="dcterms:W3CDTF">2018-03-01T05:07:36Z</dcterms:modified>
</cp:coreProperties>
</file>