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2">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89" r:id="rId33"/>
    <p:sldId id="290" r:id="rId34"/>
    <p:sldId id="291" r:id="rId35"/>
    <p:sldId id="292" r:id="rId36"/>
    <p:sldId id="293" r:id="rId37"/>
    <p:sldId id="316" r:id="rId38"/>
    <p:sldId id="294" r:id="rId39"/>
    <p:sldId id="295" r:id="rId40"/>
    <p:sldId id="296" r:id="rId41"/>
    <p:sldId id="297" r:id="rId42"/>
    <p:sldId id="298" r:id="rId43"/>
    <p:sldId id="299" r:id="rId44"/>
    <p:sldId id="300" r:id="rId45"/>
    <p:sldId id="301"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99" autoAdjust="0"/>
    <p:restoredTop sz="94660"/>
  </p:normalViewPr>
  <p:slideViewPr>
    <p:cSldViewPr snapToGrid="0">
      <p:cViewPr varScale="1">
        <p:scale>
          <a:sx n="79" d="100"/>
          <a:sy n="79" d="100"/>
        </p:scale>
        <p:origin x="1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9117E0-7356-47C9-865B-A74578B3BF3E}" type="doc">
      <dgm:prSet loTypeId="urn:microsoft.com/office/officeart/2005/8/layout/vProcess5" loCatId="process" qsTypeId="urn:microsoft.com/office/officeart/2005/8/quickstyle/3d1" qsCatId="3D" csTypeId="urn:microsoft.com/office/officeart/2005/8/colors/accent1_1" csCatId="accent1" phldr="1"/>
      <dgm:spPr/>
      <dgm:t>
        <a:bodyPr/>
        <a:lstStyle/>
        <a:p>
          <a:endParaRPr lang="es-EC"/>
        </a:p>
      </dgm:t>
    </dgm:pt>
    <dgm:pt modelId="{686AAF1B-2022-44EF-B9E6-676CE91E1F0E}">
      <dgm:prSet phldrT="[Texto]"/>
      <dgm:spPr/>
      <dgm:t>
        <a:bodyPr/>
        <a:lstStyle/>
        <a:p>
          <a:pPr algn="just"/>
          <a:r>
            <a:rPr lang="es-EC" dirty="0" smtClean="0"/>
            <a:t>Según la OMS, 1,2 millones de personas fallecen como consecuencias de accidentes de tránsito y otros 50 millones de personas sufren algún tipo de traumatismo.</a:t>
          </a:r>
          <a:endParaRPr lang="es-EC" dirty="0"/>
        </a:p>
      </dgm:t>
    </dgm:pt>
    <dgm:pt modelId="{A6523DE6-877E-435C-A778-200B557AF18F}" type="parTrans" cxnId="{F453A7C7-26F0-42F9-B611-DC40453EA4FB}">
      <dgm:prSet/>
      <dgm:spPr/>
      <dgm:t>
        <a:bodyPr/>
        <a:lstStyle/>
        <a:p>
          <a:endParaRPr lang="es-EC"/>
        </a:p>
      </dgm:t>
    </dgm:pt>
    <dgm:pt modelId="{371BA471-222A-42CE-A3E2-E8285030BBEF}" type="sibTrans" cxnId="{F453A7C7-26F0-42F9-B611-DC40453EA4FB}">
      <dgm:prSet/>
      <dgm:spPr/>
      <dgm:t>
        <a:bodyPr/>
        <a:lstStyle/>
        <a:p>
          <a:endParaRPr lang="es-EC"/>
        </a:p>
      </dgm:t>
    </dgm:pt>
    <dgm:pt modelId="{F7745347-C329-4413-9C3A-007D23CDC21C}">
      <dgm:prSet phldrT="[Texto]"/>
      <dgm:spPr/>
      <dgm:t>
        <a:bodyPr/>
        <a:lstStyle/>
        <a:p>
          <a:pPr algn="just"/>
          <a:r>
            <a:rPr lang="es-EC" dirty="0" smtClean="0"/>
            <a:t>En Ecuador según la ANT, hasta octubre de 2017 se registraron 23963 siniestros de transito, de los cuales han fallecido 1011 personas y 8838 han sufrido alguna lesión.</a:t>
          </a:r>
          <a:endParaRPr lang="es-EC" dirty="0"/>
        </a:p>
      </dgm:t>
    </dgm:pt>
    <dgm:pt modelId="{481E4DFF-20DC-4FDB-A3B7-25B2B3DA5D48}" type="parTrans" cxnId="{9676612D-9F17-4B55-AD79-D12A10B6ED46}">
      <dgm:prSet/>
      <dgm:spPr/>
      <dgm:t>
        <a:bodyPr/>
        <a:lstStyle/>
        <a:p>
          <a:endParaRPr lang="es-EC"/>
        </a:p>
      </dgm:t>
    </dgm:pt>
    <dgm:pt modelId="{F435B536-D178-4B3B-83AA-2CD06DDC9D11}" type="sibTrans" cxnId="{9676612D-9F17-4B55-AD79-D12A10B6ED46}">
      <dgm:prSet/>
      <dgm:spPr/>
      <dgm:t>
        <a:bodyPr/>
        <a:lstStyle/>
        <a:p>
          <a:endParaRPr lang="es-EC"/>
        </a:p>
      </dgm:t>
    </dgm:pt>
    <dgm:pt modelId="{F6294924-79CA-4118-A682-2EA4D197D9C2}">
      <dgm:prSet phldrT="[Texto]"/>
      <dgm:spPr/>
      <dgm:t>
        <a:bodyPr/>
        <a:lstStyle/>
        <a:p>
          <a:pPr algn="just"/>
          <a:r>
            <a:rPr lang="es-EC" dirty="0" smtClean="0"/>
            <a:t>La Av. Simón Bolivar es uno de los corredores viales principales en el DMQ, y donde se concentra unos de los mayores flujos vehiculares. </a:t>
          </a:r>
          <a:endParaRPr lang="es-EC" dirty="0"/>
        </a:p>
      </dgm:t>
    </dgm:pt>
    <dgm:pt modelId="{9140338A-CC62-41CE-9A11-2C49B66340C1}" type="parTrans" cxnId="{347EFB09-9E6D-4B02-85A3-18E7B6509F42}">
      <dgm:prSet/>
      <dgm:spPr/>
      <dgm:t>
        <a:bodyPr/>
        <a:lstStyle/>
        <a:p>
          <a:endParaRPr lang="es-EC"/>
        </a:p>
      </dgm:t>
    </dgm:pt>
    <dgm:pt modelId="{431C4211-F152-4B16-84F7-A9DB2F54D2C1}" type="sibTrans" cxnId="{347EFB09-9E6D-4B02-85A3-18E7B6509F42}">
      <dgm:prSet/>
      <dgm:spPr/>
      <dgm:t>
        <a:bodyPr/>
        <a:lstStyle/>
        <a:p>
          <a:endParaRPr lang="es-EC"/>
        </a:p>
      </dgm:t>
    </dgm:pt>
    <dgm:pt modelId="{F977063B-EE9B-4420-8F01-EAE5AC71DF60}" type="pres">
      <dgm:prSet presAssocID="{939117E0-7356-47C9-865B-A74578B3BF3E}" presName="outerComposite" presStyleCnt="0">
        <dgm:presLayoutVars>
          <dgm:chMax val="5"/>
          <dgm:dir/>
          <dgm:resizeHandles val="exact"/>
        </dgm:presLayoutVars>
      </dgm:prSet>
      <dgm:spPr/>
      <dgm:t>
        <a:bodyPr/>
        <a:lstStyle/>
        <a:p>
          <a:endParaRPr lang="es-EC"/>
        </a:p>
      </dgm:t>
    </dgm:pt>
    <dgm:pt modelId="{D4B3FB5F-268B-4B04-BF8F-0EB764AF4619}" type="pres">
      <dgm:prSet presAssocID="{939117E0-7356-47C9-865B-A74578B3BF3E}" presName="dummyMaxCanvas" presStyleCnt="0">
        <dgm:presLayoutVars/>
      </dgm:prSet>
      <dgm:spPr/>
    </dgm:pt>
    <dgm:pt modelId="{8AC888AC-0E69-4865-9959-9354343C8A5F}" type="pres">
      <dgm:prSet presAssocID="{939117E0-7356-47C9-865B-A74578B3BF3E}" presName="ThreeNodes_1" presStyleLbl="node1" presStyleIdx="0" presStyleCnt="3" custLinFactNeighborX="-7" custLinFactNeighborY="-7745">
        <dgm:presLayoutVars>
          <dgm:bulletEnabled val="1"/>
        </dgm:presLayoutVars>
      </dgm:prSet>
      <dgm:spPr/>
      <dgm:t>
        <a:bodyPr/>
        <a:lstStyle/>
        <a:p>
          <a:endParaRPr lang="es-EC"/>
        </a:p>
      </dgm:t>
    </dgm:pt>
    <dgm:pt modelId="{E5A695A8-D7D6-4303-974E-8621749AB420}" type="pres">
      <dgm:prSet presAssocID="{939117E0-7356-47C9-865B-A74578B3BF3E}" presName="ThreeNodes_2" presStyleLbl="node1" presStyleIdx="1" presStyleCnt="3">
        <dgm:presLayoutVars>
          <dgm:bulletEnabled val="1"/>
        </dgm:presLayoutVars>
      </dgm:prSet>
      <dgm:spPr/>
      <dgm:t>
        <a:bodyPr/>
        <a:lstStyle/>
        <a:p>
          <a:endParaRPr lang="es-EC"/>
        </a:p>
      </dgm:t>
    </dgm:pt>
    <dgm:pt modelId="{230C28DC-DB2D-4033-92B3-DD4439A2617F}" type="pres">
      <dgm:prSet presAssocID="{939117E0-7356-47C9-865B-A74578B3BF3E}" presName="ThreeNodes_3" presStyleLbl="node1" presStyleIdx="2" presStyleCnt="3">
        <dgm:presLayoutVars>
          <dgm:bulletEnabled val="1"/>
        </dgm:presLayoutVars>
      </dgm:prSet>
      <dgm:spPr/>
      <dgm:t>
        <a:bodyPr/>
        <a:lstStyle/>
        <a:p>
          <a:endParaRPr lang="es-EC"/>
        </a:p>
      </dgm:t>
    </dgm:pt>
    <dgm:pt modelId="{59F2BED6-3DC0-40EB-9C7A-916CF4B324E6}" type="pres">
      <dgm:prSet presAssocID="{939117E0-7356-47C9-865B-A74578B3BF3E}" presName="ThreeConn_1-2" presStyleLbl="fgAccFollowNode1" presStyleIdx="0" presStyleCnt="2">
        <dgm:presLayoutVars>
          <dgm:bulletEnabled val="1"/>
        </dgm:presLayoutVars>
      </dgm:prSet>
      <dgm:spPr/>
      <dgm:t>
        <a:bodyPr/>
        <a:lstStyle/>
        <a:p>
          <a:endParaRPr lang="es-EC"/>
        </a:p>
      </dgm:t>
    </dgm:pt>
    <dgm:pt modelId="{2836FF36-3EB0-4E32-8C01-8753A64A8DEE}" type="pres">
      <dgm:prSet presAssocID="{939117E0-7356-47C9-865B-A74578B3BF3E}" presName="ThreeConn_2-3" presStyleLbl="fgAccFollowNode1" presStyleIdx="1" presStyleCnt="2">
        <dgm:presLayoutVars>
          <dgm:bulletEnabled val="1"/>
        </dgm:presLayoutVars>
      </dgm:prSet>
      <dgm:spPr/>
      <dgm:t>
        <a:bodyPr/>
        <a:lstStyle/>
        <a:p>
          <a:endParaRPr lang="es-EC"/>
        </a:p>
      </dgm:t>
    </dgm:pt>
    <dgm:pt modelId="{9021BA5A-BEC8-4029-AC26-9A8E48A45696}" type="pres">
      <dgm:prSet presAssocID="{939117E0-7356-47C9-865B-A74578B3BF3E}" presName="ThreeNodes_1_text" presStyleLbl="node1" presStyleIdx="2" presStyleCnt="3">
        <dgm:presLayoutVars>
          <dgm:bulletEnabled val="1"/>
        </dgm:presLayoutVars>
      </dgm:prSet>
      <dgm:spPr/>
      <dgm:t>
        <a:bodyPr/>
        <a:lstStyle/>
        <a:p>
          <a:endParaRPr lang="es-EC"/>
        </a:p>
      </dgm:t>
    </dgm:pt>
    <dgm:pt modelId="{42B731D5-9AB7-49B8-9DC1-9725DAC06880}" type="pres">
      <dgm:prSet presAssocID="{939117E0-7356-47C9-865B-A74578B3BF3E}" presName="ThreeNodes_2_text" presStyleLbl="node1" presStyleIdx="2" presStyleCnt="3">
        <dgm:presLayoutVars>
          <dgm:bulletEnabled val="1"/>
        </dgm:presLayoutVars>
      </dgm:prSet>
      <dgm:spPr/>
      <dgm:t>
        <a:bodyPr/>
        <a:lstStyle/>
        <a:p>
          <a:endParaRPr lang="es-EC"/>
        </a:p>
      </dgm:t>
    </dgm:pt>
    <dgm:pt modelId="{8AFBD253-C9B9-4169-9D4F-B6AC9D8B669B}" type="pres">
      <dgm:prSet presAssocID="{939117E0-7356-47C9-865B-A74578B3BF3E}" presName="ThreeNodes_3_text" presStyleLbl="node1" presStyleIdx="2" presStyleCnt="3">
        <dgm:presLayoutVars>
          <dgm:bulletEnabled val="1"/>
        </dgm:presLayoutVars>
      </dgm:prSet>
      <dgm:spPr/>
      <dgm:t>
        <a:bodyPr/>
        <a:lstStyle/>
        <a:p>
          <a:endParaRPr lang="es-EC"/>
        </a:p>
      </dgm:t>
    </dgm:pt>
  </dgm:ptLst>
  <dgm:cxnLst>
    <dgm:cxn modelId="{D4529609-685C-4C7F-9AC5-4600E115882E}" type="presOf" srcId="{F7745347-C329-4413-9C3A-007D23CDC21C}" destId="{E5A695A8-D7D6-4303-974E-8621749AB420}" srcOrd="0" destOrd="0" presId="urn:microsoft.com/office/officeart/2005/8/layout/vProcess5"/>
    <dgm:cxn modelId="{F453A7C7-26F0-42F9-B611-DC40453EA4FB}" srcId="{939117E0-7356-47C9-865B-A74578B3BF3E}" destId="{686AAF1B-2022-44EF-B9E6-676CE91E1F0E}" srcOrd="0" destOrd="0" parTransId="{A6523DE6-877E-435C-A778-200B557AF18F}" sibTransId="{371BA471-222A-42CE-A3E2-E8285030BBEF}"/>
    <dgm:cxn modelId="{B9CAA1B6-3B6A-4340-8604-C4F31B686A63}" type="presOf" srcId="{F7745347-C329-4413-9C3A-007D23CDC21C}" destId="{42B731D5-9AB7-49B8-9DC1-9725DAC06880}" srcOrd="1" destOrd="0" presId="urn:microsoft.com/office/officeart/2005/8/layout/vProcess5"/>
    <dgm:cxn modelId="{46CB45BD-35CF-47DB-AE2A-9D4CFCA914C9}" type="presOf" srcId="{686AAF1B-2022-44EF-B9E6-676CE91E1F0E}" destId="{9021BA5A-BEC8-4029-AC26-9A8E48A45696}" srcOrd="1" destOrd="0" presId="urn:microsoft.com/office/officeart/2005/8/layout/vProcess5"/>
    <dgm:cxn modelId="{3310552C-C8CD-4CBA-95A6-0CA554182FE8}" type="presOf" srcId="{F6294924-79CA-4118-A682-2EA4D197D9C2}" destId="{230C28DC-DB2D-4033-92B3-DD4439A2617F}" srcOrd="0" destOrd="0" presId="urn:microsoft.com/office/officeart/2005/8/layout/vProcess5"/>
    <dgm:cxn modelId="{34D9F8A6-F13C-492C-A9F4-30DBBFE79823}" type="presOf" srcId="{939117E0-7356-47C9-865B-A74578B3BF3E}" destId="{F977063B-EE9B-4420-8F01-EAE5AC71DF60}" srcOrd="0" destOrd="0" presId="urn:microsoft.com/office/officeart/2005/8/layout/vProcess5"/>
    <dgm:cxn modelId="{9676612D-9F17-4B55-AD79-D12A10B6ED46}" srcId="{939117E0-7356-47C9-865B-A74578B3BF3E}" destId="{F7745347-C329-4413-9C3A-007D23CDC21C}" srcOrd="1" destOrd="0" parTransId="{481E4DFF-20DC-4FDB-A3B7-25B2B3DA5D48}" sibTransId="{F435B536-D178-4B3B-83AA-2CD06DDC9D11}"/>
    <dgm:cxn modelId="{71753A70-0044-4455-AC34-E9E49917445B}" type="presOf" srcId="{686AAF1B-2022-44EF-B9E6-676CE91E1F0E}" destId="{8AC888AC-0E69-4865-9959-9354343C8A5F}" srcOrd="0" destOrd="0" presId="urn:microsoft.com/office/officeart/2005/8/layout/vProcess5"/>
    <dgm:cxn modelId="{347EFB09-9E6D-4B02-85A3-18E7B6509F42}" srcId="{939117E0-7356-47C9-865B-A74578B3BF3E}" destId="{F6294924-79CA-4118-A682-2EA4D197D9C2}" srcOrd="2" destOrd="0" parTransId="{9140338A-CC62-41CE-9A11-2C49B66340C1}" sibTransId="{431C4211-F152-4B16-84F7-A9DB2F54D2C1}"/>
    <dgm:cxn modelId="{DBA979B5-ED31-4D91-A83C-B0576670D2C3}" type="presOf" srcId="{F435B536-D178-4B3B-83AA-2CD06DDC9D11}" destId="{2836FF36-3EB0-4E32-8C01-8753A64A8DEE}" srcOrd="0" destOrd="0" presId="urn:microsoft.com/office/officeart/2005/8/layout/vProcess5"/>
    <dgm:cxn modelId="{F300788E-2045-4F7A-9FCA-B6D4B3A91D23}" type="presOf" srcId="{371BA471-222A-42CE-A3E2-E8285030BBEF}" destId="{59F2BED6-3DC0-40EB-9C7A-916CF4B324E6}" srcOrd="0" destOrd="0" presId="urn:microsoft.com/office/officeart/2005/8/layout/vProcess5"/>
    <dgm:cxn modelId="{9B2DE1B4-B5B2-4ED3-8173-EFC6620DCDCE}" type="presOf" srcId="{F6294924-79CA-4118-A682-2EA4D197D9C2}" destId="{8AFBD253-C9B9-4169-9D4F-B6AC9D8B669B}" srcOrd="1" destOrd="0" presId="urn:microsoft.com/office/officeart/2005/8/layout/vProcess5"/>
    <dgm:cxn modelId="{D7A768D3-A5B0-4135-BC44-F9F94E5E3637}" type="presParOf" srcId="{F977063B-EE9B-4420-8F01-EAE5AC71DF60}" destId="{D4B3FB5F-268B-4B04-BF8F-0EB764AF4619}" srcOrd="0" destOrd="0" presId="urn:microsoft.com/office/officeart/2005/8/layout/vProcess5"/>
    <dgm:cxn modelId="{1B3750B6-BC56-4AB1-BF2D-A34F42150A4B}" type="presParOf" srcId="{F977063B-EE9B-4420-8F01-EAE5AC71DF60}" destId="{8AC888AC-0E69-4865-9959-9354343C8A5F}" srcOrd="1" destOrd="0" presId="urn:microsoft.com/office/officeart/2005/8/layout/vProcess5"/>
    <dgm:cxn modelId="{00C792CF-E1D2-43F9-826A-5094A47DB377}" type="presParOf" srcId="{F977063B-EE9B-4420-8F01-EAE5AC71DF60}" destId="{E5A695A8-D7D6-4303-974E-8621749AB420}" srcOrd="2" destOrd="0" presId="urn:microsoft.com/office/officeart/2005/8/layout/vProcess5"/>
    <dgm:cxn modelId="{8F8B74C2-99D8-4B12-B751-B6A68679B132}" type="presParOf" srcId="{F977063B-EE9B-4420-8F01-EAE5AC71DF60}" destId="{230C28DC-DB2D-4033-92B3-DD4439A2617F}" srcOrd="3" destOrd="0" presId="urn:microsoft.com/office/officeart/2005/8/layout/vProcess5"/>
    <dgm:cxn modelId="{D9ADAC6B-1C2A-44C6-BC04-A71DDB4F9343}" type="presParOf" srcId="{F977063B-EE9B-4420-8F01-EAE5AC71DF60}" destId="{59F2BED6-3DC0-40EB-9C7A-916CF4B324E6}" srcOrd="4" destOrd="0" presId="urn:microsoft.com/office/officeart/2005/8/layout/vProcess5"/>
    <dgm:cxn modelId="{66C82ACB-E5B0-4953-A91B-4788F7EA9C04}" type="presParOf" srcId="{F977063B-EE9B-4420-8F01-EAE5AC71DF60}" destId="{2836FF36-3EB0-4E32-8C01-8753A64A8DEE}" srcOrd="5" destOrd="0" presId="urn:microsoft.com/office/officeart/2005/8/layout/vProcess5"/>
    <dgm:cxn modelId="{DD003A74-6DA2-4A73-9D31-579689EB2B5D}" type="presParOf" srcId="{F977063B-EE9B-4420-8F01-EAE5AC71DF60}" destId="{9021BA5A-BEC8-4029-AC26-9A8E48A45696}" srcOrd="6" destOrd="0" presId="urn:microsoft.com/office/officeart/2005/8/layout/vProcess5"/>
    <dgm:cxn modelId="{8E9E952E-D765-4596-8F85-AB1821AC77A7}" type="presParOf" srcId="{F977063B-EE9B-4420-8F01-EAE5AC71DF60}" destId="{42B731D5-9AB7-49B8-9DC1-9725DAC06880}" srcOrd="7" destOrd="0" presId="urn:microsoft.com/office/officeart/2005/8/layout/vProcess5"/>
    <dgm:cxn modelId="{AD19DBCC-8949-4194-A4CF-3622CF79F895}" type="presParOf" srcId="{F977063B-EE9B-4420-8F01-EAE5AC71DF60}" destId="{8AFBD253-C9B9-4169-9D4F-B6AC9D8B669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A65A43-068E-4642-B5A0-8F6E0380D5FA}" type="doc">
      <dgm:prSet loTypeId="urn:microsoft.com/office/officeart/2005/8/layout/bProcess4" loCatId="process" qsTypeId="urn:microsoft.com/office/officeart/2005/8/quickstyle/3d4" qsCatId="3D" csTypeId="urn:microsoft.com/office/officeart/2005/8/colors/accent2_1" csCatId="accent2" phldr="1"/>
      <dgm:spPr/>
      <dgm:t>
        <a:bodyPr/>
        <a:lstStyle/>
        <a:p>
          <a:endParaRPr lang="es-EC"/>
        </a:p>
      </dgm:t>
    </dgm:pt>
    <dgm:pt modelId="{2D4B150A-22FF-4A97-A900-A33CDDF11AE7}">
      <dgm:prSet phldrT="[Texto]"/>
      <dgm:spPr/>
      <dgm:t>
        <a:bodyPr/>
        <a:lstStyle/>
        <a:p>
          <a:r>
            <a:rPr lang="es-EC" dirty="0" smtClean="0"/>
            <a:t>Crecimiento demográfico y del parque automotor</a:t>
          </a:r>
          <a:endParaRPr lang="es-EC" dirty="0"/>
        </a:p>
      </dgm:t>
    </dgm:pt>
    <dgm:pt modelId="{48A079EB-8926-4D8D-8DC3-D11701A73F52}" type="parTrans" cxnId="{CB264252-6A4B-41DB-B9BC-94E2A7A18445}">
      <dgm:prSet/>
      <dgm:spPr/>
      <dgm:t>
        <a:bodyPr/>
        <a:lstStyle/>
        <a:p>
          <a:endParaRPr lang="es-EC"/>
        </a:p>
      </dgm:t>
    </dgm:pt>
    <dgm:pt modelId="{8125FD5F-1DF8-496D-A7D7-AB7B979A7BE0}" type="sibTrans" cxnId="{CB264252-6A4B-41DB-B9BC-94E2A7A18445}">
      <dgm:prSet/>
      <dgm:spPr/>
      <dgm:t>
        <a:bodyPr/>
        <a:lstStyle/>
        <a:p>
          <a:endParaRPr lang="es-EC"/>
        </a:p>
      </dgm:t>
    </dgm:pt>
    <dgm:pt modelId="{AEC3CDF9-7CE8-4F59-ACF6-7624002B345A}">
      <dgm:prSet phldrT="[Texto]"/>
      <dgm:spPr/>
      <dgm:t>
        <a:bodyPr/>
        <a:lstStyle/>
        <a:p>
          <a:r>
            <a:rPr lang="es-EC" dirty="0" smtClean="0"/>
            <a:t>Deficiencias en las técnicas de diseño y procesos constructivos</a:t>
          </a:r>
          <a:endParaRPr lang="es-EC" dirty="0"/>
        </a:p>
      </dgm:t>
    </dgm:pt>
    <dgm:pt modelId="{3733E22D-7C63-43BA-8A40-1CF91028C37B}" type="parTrans" cxnId="{C9939BD4-0902-469C-9978-72C400DFE123}">
      <dgm:prSet/>
      <dgm:spPr/>
      <dgm:t>
        <a:bodyPr/>
        <a:lstStyle/>
        <a:p>
          <a:endParaRPr lang="es-EC"/>
        </a:p>
      </dgm:t>
    </dgm:pt>
    <dgm:pt modelId="{D560E99F-C601-4F35-A1BE-57614DCE953E}" type="sibTrans" cxnId="{C9939BD4-0902-469C-9978-72C400DFE123}">
      <dgm:prSet/>
      <dgm:spPr/>
      <dgm:t>
        <a:bodyPr/>
        <a:lstStyle/>
        <a:p>
          <a:endParaRPr lang="es-EC"/>
        </a:p>
      </dgm:t>
    </dgm:pt>
    <dgm:pt modelId="{55F08054-3D0B-4D29-AFB7-ED9036EAC110}">
      <dgm:prSet phldrT="[Texto]"/>
      <dgm:spPr/>
      <dgm:t>
        <a:bodyPr/>
        <a:lstStyle/>
        <a:p>
          <a:r>
            <a:rPr lang="es-EC" dirty="0" smtClean="0"/>
            <a:t>Mayor incidencia en situaciones climáticas adversas</a:t>
          </a:r>
          <a:endParaRPr lang="es-EC" dirty="0"/>
        </a:p>
      </dgm:t>
    </dgm:pt>
    <dgm:pt modelId="{90248540-9CBE-43C6-A87E-2A0B081A12FF}" type="parTrans" cxnId="{6484E5D9-7BF0-409E-BF94-15F74C7DE82D}">
      <dgm:prSet/>
      <dgm:spPr/>
      <dgm:t>
        <a:bodyPr/>
        <a:lstStyle/>
        <a:p>
          <a:endParaRPr lang="es-EC"/>
        </a:p>
      </dgm:t>
    </dgm:pt>
    <dgm:pt modelId="{987BBE4C-BCB9-4766-8882-79321405E689}" type="sibTrans" cxnId="{6484E5D9-7BF0-409E-BF94-15F74C7DE82D}">
      <dgm:prSet/>
      <dgm:spPr/>
      <dgm:t>
        <a:bodyPr/>
        <a:lstStyle/>
        <a:p>
          <a:endParaRPr lang="es-EC"/>
        </a:p>
      </dgm:t>
    </dgm:pt>
    <dgm:pt modelId="{D538E9AC-E08A-4508-81D0-3810DB6A8318}">
      <dgm:prSet phldrT="[Texto]"/>
      <dgm:spPr/>
      <dgm:t>
        <a:bodyPr/>
        <a:lstStyle/>
        <a:p>
          <a:r>
            <a:rPr lang="es-EC" dirty="0" smtClean="0"/>
            <a:t>Muchas intervenciones se han realizado en el corredor vial</a:t>
          </a:r>
          <a:endParaRPr lang="es-EC" dirty="0"/>
        </a:p>
      </dgm:t>
    </dgm:pt>
    <dgm:pt modelId="{E1374EDD-F199-4CC0-AA85-C9077EAE4B78}" type="parTrans" cxnId="{C78FB574-9BB7-41AD-A968-5FD6FFE168BC}">
      <dgm:prSet/>
      <dgm:spPr/>
      <dgm:t>
        <a:bodyPr/>
        <a:lstStyle/>
        <a:p>
          <a:endParaRPr lang="es-EC"/>
        </a:p>
      </dgm:t>
    </dgm:pt>
    <dgm:pt modelId="{B24436F4-9E87-4B6A-A2FB-ACA3B218A55F}" type="sibTrans" cxnId="{C78FB574-9BB7-41AD-A968-5FD6FFE168BC}">
      <dgm:prSet/>
      <dgm:spPr/>
      <dgm:t>
        <a:bodyPr/>
        <a:lstStyle/>
        <a:p>
          <a:endParaRPr lang="es-EC"/>
        </a:p>
      </dgm:t>
    </dgm:pt>
    <dgm:pt modelId="{DE8A8B67-CDA4-43FF-A5C2-9C6F434C2D3C}">
      <dgm:prSet phldrT="[Texto]"/>
      <dgm:spPr/>
      <dgm:t>
        <a:bodyPr/>
        <a:lstStyle/>
        <a:p>
          <a:r>
            <a:rPr lang="es-EC" dirty="0" smtClean="0"/>
            <a:t>Es posible ver a diario vehículos de auxilio y ambulancias</a:t>
          </a:r>
          <a:endParaRPr lang="es-EC" dirty="0"/>
        </a:p>
      </dgm:t>
    </dgm:pt>
    <dgm:pt modelId="{2CD672D0-A5B6-4CC9-8BEB-F5883419297A}" type="parTrans" cxnId="{DC20171E-119B-45FF-8776-13DD7E497B9D}">
      <dgm:prSet/>
      <dgm:spPr/>
      <dgm:t>
        <a:bodyPr/>
        <a:lstStyle/>
        <a:p>
          <a:endParaRPr lang="es-EC"/>
        </a:p>
      </dgm:t>
    </dgm:pt>
    <dgm:pt modelId="{66BC6E91-18BB-4F43-AF6E-8017E23541D7}" type="sibTrans" cxnId="{DC20171E-119B-45FF-8776-13DD7E497B9D}">
      <dgm:prSet/>
      <dgm:spPr/>
      <dgm:t>
        <a:bodyPr/>
        <a:lstStyle/>
        <a:p>
          <a:endParaRPr lang="es-EC"/>
        </a:p>
      </dgm:t>
    </dgm:pt>
    <dgm:pt modelId="{1C9BEF0F-2584-4AB3-929D-596F5B9D7273}">
      <dgm:prSet phldrT="[Texto]"/>
      <dgm:spPr/>
      <dgm:t>
        <a:bodyPr/>
        <a:lstStyle/>
        <a:p>
          <a:r>
            <a:rPr lang="es-EC" dirty="0" smtClean="0"/>
            <a:t>Provocación de trancones y alto trafico</a:t>
          </a:r>
          <a:endParaRPr lang="es-EC" dirty="0"/>
        </a:p>
      </dgm:t>
    </dgm:pt>
    <dgm:pt modelId="{2F005BD9-F949-48F3-ACE6-1397A1A925BD}" type="parTrans" cxnId="{9BAAA25D-D2B2-4778-944C-50B05DB68FAA}">
      <dgm:prSet/>
      <dgm:spPr/>
      <dgm:t>
        <a:bodyPr/>
        <a:lstStyle/>
        <a:p>
          <a:endParaRPr lang="es-EC"/>
        </a:p>
      </dgm:t>
    </dgm:pt>
    <dgm:pt modelId="{C1DFE4BD-D1C0-4349-834B-A2CD6030B76D}" type="sibTrans" cxnId="{9BAAA25D-D2B2-4778-944C-50B05DB68FAA}">
      <dgm:prSet/>
      <dgm:spPr/>
      <dgm:t>
        <a:bodyPr/>
        <a:lstStyle/>
        <a:p>
          <a:endParaRPr lang="es-EC"/>
        </a:p>
      </dgm:t>
    </dgm:pt>
    <dgm:pt modelId="{795B381F-7F51-4BF4-A25E-36AAB8EDDFC9}" type="pres">
      <dgm:prSet presAssocID="{CAA65A43-068E-4642-B5A0-8F6E0380D5FA}" presName="Name0" presStyleCnt="0">
        <dgm:presLayoutVars>
          <dgm:dir/>
          <dgm:resizeHandles/>
        </dgm:presLayoutVars>
      </dgm:prSet>
      <dgm:spPr/>
      <dgm:t>
        <a:bodyPr/>
        <a:lstStyle/>
        <a:p>
          <a:endParaRPr lang="es-EC"/>
        </a:p>
      </dgm:t>
    </dgm:pt>
    <dgm:pt modelId="{A557641A-590B-48AF-B128-CB6AE71E078E}" type="pres">
      <dgm:prSet presAssocID="{2D4B150A-22FF-4A97-A900-A33CDDF11AE7}" presName="compNode" presStyleCnt="0"/>
      <dgm:spPr/>
    </dgm:pt>
    <dgm:pt modelId="{F473320B-8F3E-4D30-B661-1A04C61FC4D1}" type="pres">
      <dgm:prSet presAssocID="{2D4B150A-22FF-4A97-A900-A33CDDF11AE7}" presName="dummyConnPt" presStyleCnt="0"/>
      <dgm:spPr/>
    </dgm:pt>
    <dgm:pt modelId="{5925D82B-06E4-482D-91AD-B2CE9132311D}" type="pres">
      <dgm:prSet presAssocID="{2D4B150A-22FF-4A97-A900-A33CDDF11AE7}" presName="node" presStyleLbl="node1" presStyleIdx="0" presStyleCnt="6">
        <dgm:presLayoutVars>
          <dgm:bulletEnabled val="1"/>
        </dgm:presLayoutVars>
      </dgm:prSet>
      <dgm:spPr/>
      <dgm:t>
        <a:bodyPr/>
        <a:lstStyle/>
        <a:p>
          <a:endParaRPr lang="es-EC"/>
        </a:p>
      </dgm:t>
    </dgm:pt>
    <dgm:pt modelId="{3279C751-B055-4AD4-A1AD-9E49DE8C4E54}" type="pres">
      <dgm:prSet presAssocID="{8125FD5F-1DF8-496D-A7D7-AB7B979A7BE0}" presName="sibTrans" presStyleLbl="bgSibTrans2D1" presStyleIdx="0" presStyleCnt="5"/>
      <dgm:spPr/>
      <dgm:t>
        <a:bodyPr/>
        <a:lstStyle/>
        <a:p>
          <a:endParaRPr lang="es-EC"/>
        </a:p>
      </dgm:t>
    </dgm:pt>
    <dgm:pt modelId="{41A053FC-DF19-409A-A0F6-5FE047997BF8}" type="pres">
      <dgm:prSet presAssocID="{AEC3CDF9-7CE8-4F59-ACF6-7624002B345A}" presName="compNode" presStyleCnt="0"/>
      <dgm:spPr/>
    </dgm:pt>
    <dgm:pt modelId="{3EE981C4-75AD-4C2A-834E-2FA274C3C3FC}" type="pres">
      <dgm:prSet presAssocID="{AEC3CDF9-7CE8-4F59-ACF6-7624002B345A}" presName="dummyConnPt" presStyleCnt="0"/>
      <dgm:spPr/>
    </dgm:pt>
    <dgm:pt modelId="{0251FA28-C2C7-4D98-88F8-A19BB9244BD9}" type="pres">
      <dgm:prSet presAssocID="{AEC3CDF9-7CE8-4F59-ACF6-7624002B345A}" presName="node" presStyleLbl="node1" presStyleIdx="1" presStyleCnt="6">
        <dgm:presLayoutVars>
          <dgm:bulletEnabled val="1"/>
        </dgm:presLayoutVars>
      </dgm:prSet>
      <dgm:spPr/>
      <dgm:t>
        <a:bodyPr/>
        <a:lstStyle/>
        <a:p>
          <a:endParaRPr lang="es-EC"/>
        </a:p>
      </dgm:t>
    </dgm:pt>
    <dgm:pt modelId="{5B3231F8-F350-4D4A-AB20-2C6089597BB6}" type="pres">
      <dgm:prSet presAssocID="{D560E99F-C601-4F35-A1BE-57614DCE953E}" presName="sibTrans" presStyleLbl="bgSibTrans2D1" presStyleIdx="1" presStyleCnt="5"/>
      <dgm:spPr/>
      <dgm:t>
        <a:bodyPr/>
        <a:lstStyle/>
        <a:p>
          <a:endParaRPr lang="es-EC"/>
        </a:p>
      </dgm:t>
    </dgm:pt>
    <dgm:pt modelId="{85FE365F-B833-4650-B308-0E175FB4C379}" type="pres">
      <dgm:prSet presAssocID="{55F08054-3D0B-4D29-AFB7-ED9036EAC110}" presName="compNode" presStyleCnt="0"/>
      <dgm:spPr/>
    </dgm:pt>
    <dgm:pt modelId="{3B487A9D-7DE9-4E2D-87A8-6BF36AE59C8D}" type="pres">
      <dgm:prSet presAssocID="{55F08054-3D0B-4D29-AFB7-ED9036EAC110}" presName="dummyConnPt" presStyleCnt="0"/>
      <dgm:spPr/>
    </dgm:pt>
    <dgm:pt modelId="{41E6B49B-BB15-43C8-991B-99E8CABDD13F}" type="pres">
      <dgm:prSet presAssocID="{55F08054-3D0B-4D29-AFB7-ED9036EAC110}" presName="node" presStyleLbl="node1" presStyleIdx="2" presStyleCnt="6">
        <dgm:presLayoutVars>
          <dgm:bulletEnabled val="1"/>
        </dgm:presLayoutVars>
      </dgm:prSet>
      <dgm:spPr/>
      <dgm:t>
        <a:bodyPr/>
        <a:lstStyle/>
        <a:p>
          <a:endParaRPr lang="es-EC"/>
        </a:p>
      </dgm:t>
    </dgm:pt>
    <dgm:pt modelId="{CCD1E6B0-49DE-4654-9AB9-BA18D177A9E1}" type="pres">
      <dgm:prSet presAssocID="{987BBE4C-BCB9-4766-8882-79321405E689}" presName="sibTrans" presStyleLbl="bgSibTrans2D1" presStyleIdx="2" presStyleCnt="5"/>
      <dgm:spPr/>
      <dgm:t>
        <a:bodyPr/>
        <a:lstStyle/>
        <a:p>
          <a:endParaRPr lang="es-EC"/>
        </a:p>
      </dgm:t>
    </dgm:pt>
    <dgm:pt modelId="{971891CF-93CF-4C18-B74E-24F9D64415CD}" type="pres">
      <dgm:prSet presAssocID="{D538E9AC-E08A-4508-81D0-3810DB6A8318}" presName="compNode" presStyleCnt="0"/>
      <dgm:spPr/>
    </dgm:pt>
    <dgm:pt modelId="{80BB45FB-30EA-4066-82DB-7DFD8CC49BD5}" type="pres">
      <dgm:prSet presAssocID="{D538E9AC-E08A-4508-81D0-3810DB6A8318}" presName="dummyConnPt" presStyleCnt="0"/>
      <dgm:spPr/>
    </dgm:pt>
    <dgm:pt modelId="{F00B689D-CC54-44C0-B877-2C4EE9E61166}" type="pres">
      <dgm:prSet presAssocID="{D538E9AC-E08A-4508-81D0-3810DB6A8318}" presName="node" presStyleLbl="node1" presStyleIdx="3" presStyleCnt="6">
        <dgm:presLayoutVars>
          <dgm:bulletEnabled val="1"/>
        </dgm:presLayoutVars>
      </dgm:prSet>
      <dgm:spPr/>
      <dgm:t>
        <a:bodyPr/>
        <a:lstStyle/>
        <a:p>
          <a:endParaRPr lang="es-EC"/>
        </a:p>
      </dgm:t>
    </dgm:pt>
    <dgm:pt modelId="{B29506D0-0DAD-4F13-9F6F-24E5FC99231D}" type="pres">
      <dgm:prSet presAssocID="{B24436F4-9E87-4B6A-A2FB-ACA3B218A55F}" presName="sibTrans" presStyleLbl="bgSibTrans2D1" presStyleIdx="3" presStyleCnt="5"/>
      <dgm:spPr/>
      <dgm:t>
        <a:bodyPr/>
        <a:lstStyle/>
        <a:p>
          <a:endParaRPr lang="es-EC"/>
        </a:p>
      </dgm:t>
    </dgm:pt>
    <dgm:pt modelId="{7467814D-8A63-466E-9C11-F6AE4CAFEC79}" type="pres">
      <dgm:prSet presAssocID="{DE8A8B67-CDA4-43FF-A5C2-9C6F434C2D3C}" presName="compNode" presStyleCnt="0"/>
      <dgm:spPr/>
    </dgm:pt>
    <dgm:pt modelId="{17CD4E80-B7D8-4875-B693-FA6F7DF9BDD6}" type="pres">
      <dgm:prSet presAssocID="{DE8A8B67-CDA4-43FF-A5C2-9C6F434C2D3C}" presName="dummyConnPt" presStyleCnt="0"/>
      <dgm:spPr/>
    </dgm:pt>
    <dgm:pt modelId="{70EA1CF6-2AF1-4779-A81D-2AE0D0055FAC}" type="pres">
      <dgm:prSet presAssocID="{DE8A8B67-CDA4-43FF-A5C2-9C6F434C2D3C}" presName="node" presStyleLbl="node1" presStyleIdx="4" presStyleCnt="6">
        <dgm:presLayoutVars>
          <dgm:bulletEnabled val="1"/>
        </dgm:presLayoutVars>
      </dgm:prSet>
      <dgm:spPr/>
      <dgm:t>
        <a:bodyPr/>
        <a:lstStyle/>
        <a:p>
          <a:endParaRPr lang="es-EC"/>
        </a:p>
      </dgm:t>
    </dgm:pt>
    <dgm:pt modelId="{367366BD-E004-4A52-B0A7-915494A5F0E7}" type="pres">
      <dgm:prSet presAssocID="{66BC6E91-18BB-4F43-AF6E-8017E23541D7}" presName="sibTrans" presStyleLbl="bgSibTrans2D1" presStyleIdx="4" presStyleCnt="5"/>
      <dgm:spPr/>
      <dgm:t>
        <a:bodyPr/>
        <a:lstStyle/>
        <a:p>
          <a:endParaRPr lang="es-EC"/>
        </a:p>
      </dgm:t>
    </dgm:pt>
    <dgm:pt modelId="{ACC6B81B-F564-4727-AC69-7528E7B1FD7D}" type="pres">
      <dgm:prSet presAssocID="{1C9BEF0F-2584-4AB3-929D-596F5B9D7273}" presName="compNode" presStyleCnt="0"/>
      <dgm:spPr/>
    </dgm:pt>
    <dgm:pt modelId="{7E36B9C8-086E-4E4E-A5B4-D1AA4FA92CE8}" type="pres">
      <dgm:prSet presAssocID="{1C9BEF0F-2584-4AB3-929D-596F5B9D7273}" presName="dummyConnPt" presStyleCnt="0"/>
      <dgm:spPr/>
    </dgm:pt>
    <dgm:pt modelId="{E489D644-8859-4AD2-AA42-A512F2067CA3}" type="pres">
      <dgm:prSet presAssocID="{1C9BEF0F-2584-4AB3-929D-596F5B9D7273}" presName="node" presStyleLbl="node1" presStyleIdx="5" presStyleCnt="6">
        <dgm:presLayoutVars>
          <dgm:bulletEnabled val="1"/>
        </dgm:presLayoutVars>
      </dgm:prSet>
      <dgm:spPr/>
      <dgm:t>
        <a:bodyPr/>
        <a:lstStyle/>
        <a:p>
          <a:endParaRPr lang="es-EC"/>
        </a:p>
      </dgm:t>
    </dgm:pt>
  </dgm:ptLst>
  <dgm:cxnLst>
    <dgm:cxn modelId="{6484E5D9-7BF0-409E-BF94-15F74C7DE82D}" srcId="{CAA65A43-068E-4642-B5A0-8F6E0380D5FA}" destId="{55F08054-3D0B-4D29-AFB7-ED9036EAC110}" srcOrd="2" destOrd="0" parTransId="{90248540-9CBE-43C6-A87E-2A0B081A12FF}" sibTransId="{987BBE4C-BCB9-4766-8882-79321405E689}"/>
    <dgm:cxn modelId="{4855F9D0-5C47-444C-93F1-17759E0A440F}" type="presOf" srcId="{DE8A8B67-CDA4-43FF-A5C2-9C6F434C2D3C}" destId="{70EA1CF6-2AF1-4779-A81D-2AE0D0055FAC}" srcOrd="0" destOrd="0" presId="urn:microsoft.com/office/officeart/2005/8/layout/bProcess4"/>
    <dgm:cxn modelId="{9BAAA25D-D2B2-4778-944C-50B05DB68FAA}" srcId="{CAA65A43-068E-4642-B5A0-8F6E0380D5FA}" destId="{1C9BEF0F-2584-4AB3-929D-596F5B9D7273}" srcOrd="5" destOrd="0" parTransId="{2F005BD9-F949-48F3-ACE6-1397A1A925BD}" sibTransId="{C1DFE4BD-D1C0-4349-834B-A2CD6030B76D}"/>
    <dgm:cxn modelId="{C9939BD4-0902-469C-9978-72C400DFE123}" srcId="{CAA65A43-068E-4642-B5A0-8F6E0380D5FA}" destId="{AEC3CDF9-7CE8-4F59-ACF6-7624002B345A}" srcOrd="1" destOrd="0" parTransId="{3733E22D-7C63-43BA-8A40-1CF91028C37B}" sibTransId="{D560E99F-C601-4F35-A1BE-57614DCE953E}"/>
    <dgm:cxn modelId="{DC20171E-119B-45FF-8776-13DD7E497B9D}" srcId="{CAA65A43-068E-4642-B5A0-8F6E0380D5FA}" destId="{DE8A8B67-CDA4-43FF-A5C2-9C6F434C2D3C}" srcOrd="4" destOrd="0" parTransId="{2CD672D0-A5B6-4CC9-8BEB-F5883419297A}" sibTransId="{66BC6E91-18BB-4F43-AF6E-8017E23541D7}"/>
    <dgm:cxn modelId="{72AB27F9-088D-4F36-AA70-D505C417F52F}" type="presOf" srcId="{66BC6E91-18BB-4F43-AF6E-8017E23541D7}" destId="{367366BD-E004-4A52-B0A7-915494A5F0E7}" srcOrd="0" destOrd="0" presId="urn:microsoft.com/office/officeart/2005/8/layout/bProcess4"/>
    <dgm:cxn modelId="{314CD177-D99A-47C2-928B-0134D0DCCA5A}" type="presOf" srcId="{B24436F4-9E87-4B6A-A2FB-ACA3B218A55F}" destId="{B29506D0-0DAD-4F13-9F6F-24E5FC99231D}" srcOrd="0" destOrd="0" presId="urn:microsoft.com/office/officeart/2005/8/layout/bProcess4"/>
    <dgm:cxn modelId="{A7CFBFBC-1976-4CC7-B889-27177CCAB137}" type="presOf" srcId="{987BBE4C-BCB9-4766-8882-79321405E689}" destId="{CCD1E6B0-49DE-4654-9AB9-BA18D177A9E1}" srcOrd="0" destOrd="0" presId="urn:microsoft.com/office/officeart/2005/8/layout/bProcess4"/>
    <dgm:cxn modelId="{76A8A053-0949-4CA6-8534-3C154194582F}" type="presOf" srcId="{D538E9AC-E08A-4508-81D0-3810DB6A8318}" destId="{F00B689D-CC54-44C0-B877-2C4EE9E61166}" srcOrd="0" destOrd="0" presId="urn:microsoft.com/office/officeart/2005/8/layout/bProcess4"/>
    <dgm:cxn modelId="{CB264252-6A4B-41DB-B9BC-94E2A7A18445}" srcId="{CAA65A43-068E-4642-B5A0-8F6E0380D5FA}" destId="{2D4B150A-22FF-4A97-A900-A33CDDF11AE7}" srcOrd="0" destOrd="0" parTransId="{48A079EB-8926-4D8D-8DC3-D11701A73F52}" sibTransId="{8125FD5F-1DF8-496D-A7D7-AB7B979A7BE0}"/>
    <dgm:cxn modelId="{46DE8762-D7DF-477B-9B5F-B15AF7309FA9}" type="presOf" srcId="{D560E99F-C601-4F35-A1BE-57614DCE953E}" destId="{5B3231F8-F350-4D4A-AB20-2C6089597BB6}" srcOrd="0" destOrd="0" presId="urn:microsoft.com/office/officeart/2005/8/layout/bProcess4"/>
    <dgm:cxn modelId="{1A3EFB85-35EB-4068-817F-482B7080826F}" type="presOf" srcId="{CAA65A43-068E-4642-B5A0-8F6E0380D5FA}" destId="{795B381F-7F51-4BF4-A25E-36AAB8EDDFC9}" srcOrd="0" destOrd="0" presId="urn:microsoft.com/office/officeart/2005/8/layout/bProcess4"/>
    <dgm:cxn modelId="{D3D27107-78B3-4195-8AA3-BB2C068E352E}" type="presOf" srcId="{AEC3CDF9-7CE8-4F59-ACF6-7624002B345A}" destId="{0251FA28-C2C7-4D98-88F8-A19BB9244BD9}" srcOrd="0" destOrd="0" presId="urn:microsoft.com/office/officeart/2005/8/layout/bProcess4"/>
    <dgm:cxn modelId="{27466EEF-3E3B-4A40-B3B4-3D5C8C33A150}" type="presOf" srcId="{1C9BEF0F-2584-4AB3-929D-596F5B9D7273}" destId="{E489D644-8859-4AD2-AA42-A512F2067CA3}" srcOrd="0" destOrd="0" presId="urn:microsoft.com/office/officeart/2005/8/layout/bProcess4"/>
    <dgm:cxn modelId="{63DD0B89-A887-4095-93D4-F35E82930C2F}" type="presOf" srcId="{2D4B150A-22FF-4A97-A900-A33CDDF11AE7}" destId="{5925D82B-06E4-482D-91AD-B2CE9132311D}" srcOrd="0" destOrd="0" presId="urn:microsoft.com/office/officeart/2005/8/layout/bProcess4"/>
    <dgm:cxn modelId="{0C505A97-4D51-4682-A5CB-E21B23EEF999}" type="presOf" srcId="{8125FD5F-1DF8-496D-A7D7-AB7B979A7BE0}" destId="{3279C751-B055-4AD4-A1AD-9E49DE8C4E54}" srcOrd="0" destOrd="0" presId="urn:microsoft.com/office/officeart/2005/8/layout/bProcess4"/>
    <dgm:cxn modelId="{C78FB574-9BB7-41AD-A968-5FD6FFE168BC}" srcId="{CAA65A43-068E-4642-B5A0-8F6E0380D5FA}" destId="{D538E9AC-E08A-4508-81D0-3810DB6A8318}" srcOrd="3" destOrd="0" parTransId="{E1374EDD-F199-4CC0-AA85-C9077EAE4B78}" sibTransId="{B24436F4-9E87-4B6A-A2FB-ACA3B218A55F}"/>
    <dgm:cxn modelId="{1FC07E54-51F5-4198-A3D2-0D48C3EA98F0}" type="presOf" srcId="{55F08054-3D0B-4D29-AFB7-ED9036EAC110}" destId="{41E6B49B-BB15-43C8-991B-99E8CABDD13F}" srcOrd="0" destOrd="0" presId="urn:microsoft.com/office/officeart/2005/8/layout/bProcess4"/>
    <dgm:cxn modelId="{FD17724A-3920-4BB8-A012-58235317A8AF}" type="presParOf" srcId="{795B381F-7F51-4BF4-A25E-36AAB8EDDFC9}" destId="{A557641A-590B-48AF-B128-CB6AE71E078E}" srcOrd="0" destOrd="0" presId="urn:microsoft.com/office/officeart/2005/8/layout/bProcess4"/>
    <dgm:cxn modelId="{6817E43C-585F-48C1-92CE-F8D905884B55}" type="presParOf" srcId="{A557641A-590B-48AF-B128-CB6AE71E078E}" destId="{F473320B-8F3E-4D30-B661-1A04C61FC4D1}" srcOrd="0" destOrd="0" presId="urn:microsoft.com/office/officeart/2005/8/layout/bProcess4"/>
    <dgm:cxn modelId="{5AE98C3C-1EE9-4C08-960F-2738C22A09F5}" type="presParOf" srcId="{A557641A-590B-48AF-B128-CB6AE71E078E}" destId="{5925D82B-06E4-482D-91AD-B2CE9132311D}" srcOrd="1" destOrd="0" presId="urn:microsoft.com/office/officeart/2005/8/layout/bProcess4"/>
    <dgm:cxn modelId="{30284C5A-8961-4C1C-B2D1-EA4E16E164CD}" type="presParOf" srcId="{795B381F-7F51-4BF4-A25E-36AAB8EDDFC9}" destId="{3279C751-B055-4AD4-A1AD-9E49DE8C4E54}" srcOrd="1" destOrd="0" presId="urn:microsoft.com/office/officeart/2005/8/layout/bProcess4"/>
    <dgm:cxn modelId="{E0D1C34D-487C-4E5F-91E4-9AD5CA3E6F1A}" type="presParOf" srcId="{795B381F-7F51-4BF4-A25E-36AAB8EDDFC9}" destId="{41A053FC-DF19-409A-A0F6-5FE047997BF8}" srcOrd="2" destOrd="0" presId="urn:microsoft.com/office/officeart/2005/8/layout/bProcess4"/>
    <dgm:cxn modelId="{EDC27692-D0F0-4E66-82CE-DF37EE258EA2}" type="presParOf" srcId="{41A053FC-DF19-409A-A0F6-5FE047997BF8}" destId="{3EE981C4-75AD-4C2A-834E-2FA274C3C3FC}" srcOrd="0" destOrd="0" presId="urn:microsoft.com/office/officeart/2005/8/layout/bProcess4"/>
    <dgm:cxn modelId="{66428883-E342-4F8D-90DB-2B9A0AE9AB13}" type="presParOf" srcId="{41A053FC-DF19-409A-A0F6-5FE047997BF8}" destId="{0251FA28-C2C7-4D98-88F8-A19BB9244BD9}" srcOrd="1" destOrd="0" presId="urn:microsoft.com/office/officeart/2005/8/layout/bProcess4"/>
    <dgm:cxn modelId="{0F8E5722-109B-4D1D-982B-A78FD7E6646A}" type="presParOf" srcId="{795B381F-7F51-4BF4-A25E-36AAB8EDDFC9}" destId="{5B3231F8-F350-4D4A-AB20-2C6089597BB6}" srcOrd="3" destOrd="0" presId="urn:microsoft.com/office/officeart/2005/8/layout/bProcess4"/>
    <dgm:cxn modelId="{D83FC183-6D71-449D-B2BE-CD80204C318D}" type="presParOf" srcId="{795B381F-7F51-4BF4-A25E-36AAB8EDDFC9}" destId="{85FE365F-B833-4650-B308-0E175FB4C379}" srcOrd="4" destOrd="0" presId="urn:microsoft.com/office/officeart/2005/8/layout/bProcess4"/>
    <dgm:cxn modelId="{91422289-F214-4D20-AF91-6DA0F0FE6F53}" type="presParOf" srcId="{85FE365F-B833-4650-B308-0E175FB4C379}" destId="{3B487A9D-7DE9-4E2D-87A8-6BF36AE59C8D}" srcOrd="0" destOrd="0" presId="urn:microsoft.com/office/officeart/2005/8/layout/bProcess4"/>
    <dgm:cxn modelId="{72E9E8A1-B1FE-4F85-8DFE-09EC3E4A5FB6}" type="presParOf" srcId="{85FE365F-B833-4650-B308-0E175FB4C379}" destId="{41E6B49B-BB15-43C8-991B-99E8CABDD13F}" srcOrd="1" destOrd="0" presId="urn:microsoft.com/office/officeart/2005/8/layout/bProcess4"/>
    <dgm:cxn modelId="{86CDF70F-B5F1-488F-8F44-753E4F5752B4}" type="presParOf" srcId="{795B381F-7F51-4BF4-A25E-36AAB8EDDFC9}" destId="{CCD1E6B0-49DE-4654-9AB9-BA18D177A9E1}" srcOrd="5" destOrd="0" presId="urn:microsoft.com/office/officeart/2005/8/layout/bProcess4"/>
    <dgm:cxn modelId="{32FCC8A9-6466-4249-9082-19A7DF5FAEE0}" type="presParOf" srcId="{795B381F-7F51-4BF4-A25E-36AAB8EDDFC9}" destId="{971891CF-93CF-4C18-B74E-24F9D64415CD}" srcOrd="6" destOrd="0" presId="urn:microsoft.com/office/officeart/2005/8/layout/bProcess4"/>
    <dgm:cxn modelId="{901708F2-C92F-41CB-90FF-EECE54BDBF7B}" type="presParOf" srcId="{971891CF-93CF-4C18-B74E-24F9D64415CD}" destId="{80BB45FB-30EA-4066-82DB-7DFD8CC49BD5}" srcOrd="0" destOrd="0" presId="urn:microsoft.com/office/officeart/2005/8/layout/bProcess4"/>
    <dgm:cxn modelId="{97F5096C-5FA8-4E9E-96AF-449280F02B4F}" type="presParOf" srcId="{971891CF-93CF-4C18-B74E-24F9D64415CD}" destId="{F00B689D-CC54-44C0-B877-2C4EE9E61166}" srcOrd="1" destOrd="0" presId="urn:microsoft.com/office/officeart/2005/8/layout/bProcess4"/>
    <dgm:cxn modelId="{D678CAD6-7F91-4B35-B41F-47C994C1E23F}" type="presParOf" srcId="{795B381F-7F51-4BF4-A25E-36AAB8EDDFC9}" destId="{B29506D0-0DAD-4F13-9F6F-24E5FC99231D}" srcOrd="7" destOrd="0" presId="urn:microsoft.com/office/officeart/2005/8/layout/bProcess4"/>
    <dgm:cxn modelId="{01C19A11-FBFC-46B4-8DDC-F4A6E34FA346}" type="presParOf" srcId="{795B381F-7F51-4BF4-A25E-36AAB8EDDFC9}" destId="{7467814D-8A63-466E-9C11-F6AE4CAFEC79}" srcOrd="8" destOrd="0" presId="urn:microsoft.com/office/officeart/2005/8/layout/bProcess4"/>
    <dgm:cxn modelId="{392645F7-633A-439B-8B78-B16C69F1B2AF}" type="presParOf" srcId="{7467814D-8A63-466E-9C11-F6AE4CAFEC79}" destId="{17CD4E80-B7D8-4875-B693-FA6F7DF9BDD6}" srcOrd="0" destOrd="0" presId="urn:microsoft.com/office/officeart/2005/8/layout/bProcess4"/>
    <dgm:cxn modelId="{3130339D-8BC9-47B4-ACFA-8CF289926260}" type="presParOf" srcId="{7467814D-8A63-466E-9C11-F6AE4CAFEC79}" destId="{70EA1CF6-2AF1-4779-A81D-2AE0D0055FAC}" srcOrd="1" destOrd="0" presId="urn:microsoft.com/office/officeart/2005/8/layout/bProcess4"/>
    <dgm:cxn modelId="{18160DD4-97F7-4E4E-9235-27B5D4EF380A}" type="presParOf" srcId="{795B381F-7F51-4BF4-A25E-36AAB8EDDFC9}" destId="{367366BD-E004-4A52-B0A7-915494A5F0E7}" srcOrd="9" destOrd="0" presId="urn:microsoft.com/office/officeart/2005/8/layout/bProcess4"/>
    <dgm:cxn modelId="{BA3D1DCB-B5F6-4C35-B274-9ACF804827A7}" type="presParOf" srcId="{795B381F-7F51-4BF4-A25E-36AAB8EDDFC9}" destId="{ACC6B81B-F564-4727-AC69-7528E7B1FD7D}" srcOrd="10" destOrd="0" presId="urn:microsoft.com/office/officeart/2005/8/layout/bProcess4"/>
    <dgm:cxn modelId="{A8068B6F-0F67-49F1-9F6C-50502B027D2F}" type="presParOf" srcId="{ACC6B81B-F564-4727-AC69-7528E7B1FD7D}" destId="{7E36B9C8-086E-4E4E-A5B4-D1AA4FA92CE8}" srcOrd="0" destOrd="0" presId="urn:microsoft.com/office/officeart/2005/8/layout/bProcess4"/>
    <dgm:cxn modelId="{187D1FB5-3C77-4C29-B840-3A88A6CC0155}" type="presParOf" srcId="{ACC6B81B-F564-4727-AC69-7528E7B1FD7D}" destId="{E489D644-8859-4AD2-AA42-A512F2067CA3}"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331749-24EA-40E3-9E3A-E3E1725ACD5C}" type="doc">
      <dgm:prSet loTypeId="urn:microsoft.com/office/officeart/2005/8/layout/radial5" loCatId="cycle" qsTypeId="urn:microsoft.com/office/officeart/2005/8/quickstyle/3d4" qsCatId="3D" csTypeId="urn:microsoft.com/office/officeart/2005/8/colors/accent2_1" csCatId="accent2" phldr="1"/>
      <dgm:spPr/>
      <dgm:t>
        <a:bodyPr/>
        <a:lstStyle/>
        <a:p>
          <a:endParaRPr lang="es-EC"/>
        </a:p>
      </dgm:t>
    </dgm:pt>
    <dgm:pt modelId="{8BF9FB9A-F50D-4F54-BD3A-213718F65DC7}">
      <dgm:prSet phldrT="[Texto]"/>
      <dgm:spPr/>
      <dgm:t>
        <a:bodyPr/>
        <a:lstStyle/>
        <a:p>
          <a:r>
            <a:rPr lang="es-EC" dirty="0" smtClean="0"/>
            <a:t>Diagnosticar y evaluar la accidentalidad en el corredor vial Simón Bolívar, tramo en estudio y proponer alternativas técnicas viales que permita reducir los riesgos accidentes de tránsito.</a:t>
          </a:r>
          <a:endParaRPr lang="es-EC" dirty="0"/>
        </a:p>
      </dgm:t>
    </dgm:pt>
    <dgm:pt modelId="{93B35339-960F-4B71-817B-CABF761365F0}" type="parTrans" cxnId="{AA2D70BE-F2C0-4BDD-B5A0-FC7E4D83269B}">
      <dgm:prSet/>
      <dgm:spPr/>
      <dgm:t>
        <a:bodyPr/>
        <a:lstStyle/>
        <a:p>
          <a:endParaRPr lang="es-EC"/>
        </a:p>
      </dgm:t>
    </dgm:pt>
    <dgm:pt modelId="{146D54AD-9CCC-45DC-8741-8F79B4F7EFA4}" type="sibTrans" cxnId="{AA2D70BE-F2C0-4BDD-B5A0-FC7E4D83269B}">
      <dgm:prSet/>
      <dgm:spPr/>
      <dgm:t>
        <a:bodyPr/>
        <a:lstStyle/>
        <a:p>
          <a:endParaRPr lang="es-EC"/>
        </a:p>
      </dgm:t>
    </dgm:pt>
    <dgm:pt modelId="{05213BC8-06C7-4514-AD49-4AB86F4D6787}">
      <dgm:prSet phldrT="[Texto]"/>
      <dgm:spPr/>
      <dgm:t>
        <a:bodyPr/>
        <a:lstStyle/>
        <a:p>
          <a:r>
            <a:rPr lang="es-EC" dirty="0" smtClean="0"/>
            <a:t>Recopilar y analizar la información existente de accidentes de tránsito en el tramo en estudio</a:t>
          </a:r>
          <a:endParaRPr lang="es-EC" dirty="0"/>
        </a:p>
      </dgm:t>
    </dgm:pt>
    <dgm:pt modelId="{9F28E080-278E-45BF-B17E-E9E0F043B168}" type="parTrans" cxnId="{4738F539-C295-4D3C-ABA2-F3A19025521B}">
      <dgm:prSet/>
      <dgm:spPr/>
      <dgm:t>
        <a:bodyPr/>
        <a:lstStyle/>
        <a:p>
          <a:endParaRPr lang="es-EC"/>
        </a:p>
      </dgm:t>
    </dgm:pt>
    <dgm:pt modelId="{256486ED-7CE8-4885-BF16-17F64279CBDE}" type="sibTrans" cxnId="{4738F539-C295-4D3C-ABA2-F3A19025521B}">
      <dgm:prSet/>
      <dgm:spPr/>
      <dgm:t>
        <a:bodyPr/>
        <a:lstStyle/>
        <a:p>
          <a:endParaRPr lang="es-EC"/>
        </a:p>
      </dgm:t>
    </dgm:pt>
    <dgm:pt modelId="{28848392-A510-47BC-8834-59551730EA57}">
      <dgm:prSet phldrT="[Texto]"/>
      <dgm:spPr/>
      <dgm:t>
        <a:bodyPr/>
        <a:lstStyle/>
        <a:p>
          <a:r>
            <a:rPr lang="es-EC" dirty="0" smtClean="0"/>
            <a:t>Evaluar la infraestructura vial del tramo propuesto en estudio.</a:t>
          </a:r>
          <a:endParaRPr lang="es-EC" dirty="0"/>
        </a:p>
      </dgm:t>
    </dgm:pt>
    <dgm:pt modelId="{FC24D8A7-8B38-4051-983F-1983A06A0D48}" type="parTrans" cxnId="{D5E6A5C3-07CF-415D-8B5E-D842EF93AE52}">
      <dgm:prSet/>
      <dgm:spPr/>
      <dgm:t>
        <a:bodyPr/>
        <a:lstStyle/>
        <a:p>
          <a:endParaRPr lang="es-EC"/>
        </a:p>
      </dgm:t>
    </dgm:pt>
    <dgm:pt modelId="{06FC7A3C-BEBA-4449-896F-96CC27D0A4A4}" type="sibTrans" cxnId="{D5E6A5C3-07CF-415D-8B5E-D842EF93AE52}">
      <dgm:prSet/>
      <dgm:spPr/>
      <dgm:t>
        <a:bodyPr/>
        <a:lstStyle/>
        <a:p>
          <a:endParaRPr lang="es-EC"/>
        </a:p>
      </dgm:t>
    </dgm:pt>
    <dgm:pt modelId="{F2BEE367-FD32-4DC7-95F1-13D0B102D543}">
      <dgm:prSet phldrT="[Texto]"/>
      <dgm:spPr/>
      <dgm:t>
        <a:bodyPr/>
        <a:lstStyle/>
        <a:p>
          <a:r>
            <a:rPr lang="es-EC" dirty="0" smtClean="0"/>
            <a:t>Evaluar la información del tráfico generado y asignado TPDA al tramo vial crítico de accidentalidad.</a:t>
          </a:r>
          <a:endParaRPr lang="es-EC" dirty="0"/>
        </a:p>
      </dgm:t>
    </dgm:pt>
    <dgm:pt modelId="{6E3CFAE9-5474-4BFD-9A36-7B5290F3441E}" type="parTrans" cxnId="{AE8C1B25-BEEA-42D1-B5B0-E44E9B539F12}">
      <dgm:prSet/>
      <dgm:spPr/>
      <dgm:t>
        <a:bodyPr/>
        <a:lstStyle/>
        <a:p>
          <a:endParaRPr lang="es-EC"/>
        </a:p>
      </dgm:t>
    </dgm:pt>
    <dgm:pt modelId="{7F421DC4-EDA0-4CA7-89C5-4E3187098957}" type="sibTrans" cxnId="{AE8C1B25-BEEA-42D1-B5B0-E44E9B539F12}">
      <dgm:prSet/>
      <dgm:spPr/>
      <dgm:t>
        <a:bodyPr/>
        <a:lstStyle/>
        <a:p>
          <a:endParaRPr lang="es-EC"/>
        </a:p>
      </dgm:t>
    </dgm:pt>
    <dgm:pt modelId="{E72EB277-01A4-431A-9BE5-6B94A2FF869C}">
      <dgm:prSet phldrT="[Texto]"/>
      <dgm:spPr/>
      <dgm:t>
        <a:bodyPr/>
        <a:lstStyle/>
        <a:p>
          <a:r>
            <a:rPr lang="es-EC" dirty="0" smtClean="0"/>
            <a:t>Plantear alternativas técnicas viales </a:t>
          </a:r>
          <a:endParaRPr lang="es-EC" dirty="0"/>
        </a:p>
      </dgm:t>
    </dgm:pt>
    <dgm:pt modelId="{0601D4FE-5E4A-42BF-B4F7-4C72C078C467}" type="parTrans" cxnId="{57D7D4D7-3F32-4E2B-AA05-D95608EF46F8}">
      <dgm:prSet/>
      <dgm:spPr/>
      <dgm:t>
        <a:bodyPr/>
        <a:lstStyle/>
        <a:p>
          <a:endParaRPr lang="es-EC"/>
        </a:p>
      </dgm:t>
    </dgm:pt>
    <dgm:pt modelId="{6C766C99-AA31-46BC-AEF0-38ED921BB0A1}" type="sibTrans" cxnId="{57D7D4D7-3F32-4E2B-AA05-D95608EF46F8}">
      <dgm:prSet/>
      <dgm:spPr/>
      <dgm:t>
        <a:bodyPr/>
        <a:lstStyle/>
        <a:p>
          <a:endParaRPr lang="es-EC"/>
        </a:p>
      </dgm:t>
    </dgm:pt>
    <dgm:pt modelId="{1C03B0BB-72D0-47F8-9B53-89F0D00FAE73}" type="pres">
      <dgm:prSet presAssocID="{71331749-24EA-40E3-9E3A-E3E1725ACD5C}" presName="Name0" presStyleCnt="0">
        <dgm:presLayoutVars>
          <dgm:chMax val="1"/>
          <dgm:dir/>
          <dgm:animLvl val="ctr"/>
          <dgm:resizeHandles val="exact"/>
        </dgm:presLayoutVars>
      </dgm:prSet>
      <dgm:spPr/>
      <dgm:t>
        <a:bodyPr/>
        <a:lstStyle/>
        <a:p>
          <a:endParaRPr lang="es-EC"/>
        </a:p>
      </dgm:t>
    </dgm:pt>
    <dgm:pt modelId="{1D62A174-C1C8-44A2-8454-6DA609EBFCB7}" type="pres">
      <dgm:prSet presAssocID="{8BF9FB9A-F50D-4F54-BD3A-213718F65DC7}" presName="centerShape" presStyleLbl="node0" presStyleIdx="0" presStyleCnt="1" custScaleX="276586" custScaleY="111931"/>
      <dgm:spPr/>
      <dgm:t>
        <a:bodyPr/>
        <a:lstStyle/>
        <a:p>
          <a:endParaRPr lang="es-EC"/>
        </a:p>
      </dgm:t>
    </dgm:pt>
    <dgm:pt modelId="{3B30FCD6-5E4E-4D25-B140-0132D6655EBF}" type="pres">
      <dgm:prSet presAssocID="{9F28E080-278E-45BF-B17E-E9E0F043B168}" presName="parTrans" presStyleLbl="sibTrans2D1" presStyleIdx="0" presStyleCnt="4"/>
      <dgm:spPr/>
      <dgm:t>
        <a:bodyPr/>
        <a:lstStyle/>
        <a:p>
          <a:endParaRPr lang="es-EC"/>
        </a:p>
      </dgm:t>
    </dgm:pt>
    <dgm:pt modelId="{EF987399-CC49-4297-8A43-BB3F07D587BC}" type="pres">
      <dgm:prSet presAssocID="{9F28E080-278E-45BF-B17E-E9E0F043B168}" presName="connectorText" presStyleLbl="sibTrans2D1" presStyleIdx="0" presStyleCnt="4"/>
      <dgm:spPr/>
      <dgm:t>
        <a:bodyPr/>
        <a:lstStyle/>
        <a:p>
          <a:endParaRPr lang="es-EC"/>
        </a:p>
      </dgm:t>
    </dgm:pt>
    <dgm:pt modelId="{1241F536-C737-4869-9EAE-4C2E56C8A420}" type="pres">
      <dgm:prSet presAssocID="{05213BC8-06C7-4514-AD49-4AB86F4D6787}" presName="node" presStyleLbl="node1" presStyleIdx="0" presStyleCnt="4" custScaleX="169766">
        <dgm:presLayoutVars>
          <dgm:bulletEnabled val="1"/>
        </dgm:presLayoutVars>
      </dgm:prSet>
      <dgm:spPr/>
      <dgm:t>
        <a:bodyPr/>
        <a:lstStyle/>
        <a:p>
          <a:endParaRPr lang="es-EC"/>
        </a:p>
      </dgm:t>
    </dgm:pt>
    <dgm:pt modelId="{2FDB2853-3373-4308-872A-DA72765EAA53}" type="pres">
      <dgm:prSet presAssocID="{FC24D8A7-8B38-4051-983F-1983A06A0D48}" presName="parTrans" presStyleLbl="sibTrans2D1" presStyleIdx="1" presStyleCnt="4"/>
      <dgm:spPr/>
      <dgm:t>
        <a:bodyPr/>
        <a:lstStyle/>
        <a:p>
          <a:endParaRPr lang="es-EC"/>
        </a:p>
      </dgm:t>
    </dgm:pt>
    <dgm:pt modelId="{346FEC0F-31F8-451F-8F66-1239374059D8}" type="pres">
      <dgm:prSet presAssocID="{FC24D8A7-8B38-4051-983F-1983A06A0D48}" presName="connectorText" presStyleLbl="sibTrans2D1" presStyleIdx="1" presStyleCnt="4"/>
      <dgm:spPr/>
      <dgm:t>
        <a:bodyPr/>
        <a:lstStyle/>
        <a:p>
          <a:endParaRPr lang="es-EC"/>
        </a:p>
      </dgm:t>
    </dgm:pt>
    <dgm:pt modelId="{EE1910E4-68D5-43A2-BCE9-79DE42A64B73}" type="pres">
      <dgm:prSet presAssocID="{28848392-A510-47BC-8834-59551730EA57}" presName="node" presStyleLbl="node1" presStyleIdx="1" presStyleCnt="4" custScaleX="109808" custRadScaleRad="159469" custRadScaleInc="1623">
        <dgm:presLayoutVars>
          <dgm:bulletEnabled val="1"/>
        </dgm:presLayoutVars>
      </dgm:prSet>
      <dgm:spPr/>
      <dgm:t>
        <a:bodyPr/>
        <a:lstStyle/>
        <a:p>
          <a:endParaRPr lang="es-EC"/>
        </a:p>
      </dgm:t>
    </dgm:pt>
    <dgm:pt modelId="{42666DC9-ABF3-402F-8040-14CA861076BF}" type="pres">
      <dgm:prSet presAssocID="{6E3CFAE9-5474-4BFD-9A36-7B5290F3441E}" presName="parTrans" presStyleLbl="sibTrans2D1" presStyleIdx="2" presStyleCnt="4"/>
      <dgm:spPr/>
      <dgm:t>
        <a:bodyPr/>
        <a:lstStyle/>
        <a:p>
          <a:endParaRPr lang="es-EC"/>
        </a:p>
      </dgm:t>
    </dgm:pt>
    <dgm:pt modelId="{E66FAE6B-2208-4682-B892-2049A956D070}" type="pres">
      <dgm:prSet presAssocID="{6E3CFAE9-5474-4BFD-9A36-7B5290F3441E}" presName="connectorText" presStyleLbl="sibTrans2D1" presStyleIdx="2" presStyleCnt="4"/>
      <dgm:spPr/>
      <dgm:t>
        <a:bodyPr/>
        <a:lstStyle/>
        <a:p>
          <a:endParaRPr lang="es-EC"/>
        </a:p>
      </dgm:t>
    </dgm:pt>
    <dgm:pt modelId="{6248CEB4-D2A4-4EA8-8F42-0B74AC082932}" type="pres">
      <dgm:prSet presAssocID="{F2BEE367-FD32-4DC7-95F1-13D0B102D543}" presName="node" presStyleLbl="node1" presStyleIdx="2" presStyleCnt="4" custScaleX="184008">
        <dgm:presLayoutVars>
          <dgm:bulletEnabled val="1"/>
        </dgm:presLayoutVars>
      </dgm:prSet>
      <dgm:spPr/>
      <dgm:t>
        <a:bodyPr/>
        <a:lstStyle/>
        <a:p>
          <a:endParaRPr lang="es-EC"/>
        </a:p>
      </dgm:t>
    </dgm:pt>
    <dgm:pt modelId="{0B5A89F3-AEC2-4D76-8E51-618472AF3F72}" type="pres">
      <dgm:prSet presAssocID="{0601D4FE-5E4A-42BF-B4F7-4C72C078C467}" presName="parTrans" presStyleLbl="sibTrans2D1" presStyleIdx="3" presStyleCnt="4"/>
      <dgm:spPr/>
      <dgm:t>
        <a:bodyPr/>
        <a:lstStyle/>
        <a:p>
          <a:endParaRPr lang="es-EC"/>
        </a:p>
      </dgm:t>
    </dgm:pt>
    <dgm:pt modelId="{3A4D5F25-0320-434D-8A4F-380012378D41}" type="pres">
      <dgm:prSet presAssocID="{0601D4FE-5E4A-42BF-B4F7-4C72C078C467}" presName="connectorText" presStyleLbl="sibTrans2D1" presStyleIdx="3" presStyleCnt="4"/>
      <dgm:spPr/>
      <dgm:t>
        <a:bodyPr/>
        <a:lstStyle/>
        <a:p>
          <a:endParaRPr lang="es-EC"/>
        </a:p>
      </dgm:t>
    </dgm:pt>
    <dgm:pt modelId="{50AE99F4-4EA4-480E-96AF-DD57C0FC4B41}" type="pres">
      <dgm:prSet presAssocID="{E72EB277-01A4-431A-9BE5-6B94A2FF869C}" presName="node" presStyleLbl="node1" presStyleIdx="3" presStyleCnt="4" custRadScaleRad="146266" custRadScaleInc="2211">
        <dgm:presLayoutVars>
          <dgm:bulletEnabled val="1"/>
        </dgm:presLayoutVars>
      </dgm:prSet>
      <dgm:spPr/>
      <dgm:t>
        <a:bodyPr/>
        <a:lstStyle/>
        <a:p>
          <a:endParaRPr lang="es-EC"/>
        </a:p>
      </dgm:t>
    </dgm:pt>
  </dgm:ptLst>
  <dgm:cxnLst>
    <dgm:cxn modelId="{764C85DC-7611-41D6-963D-7EB8357777F0}" type="presOf" srcId="{6E3CFAE9-5474-4BFD-9A36-7B5290F3441E}" destId="{E66FAE6B-2208-4682-B892-2049A956D070}" srcOrd="1" destOrd="0" presId="urn:microsoft.com/office/officeart/2005/8/layout/radial5"/>
    <dgm:cxn modelId="{CC7754FE-6582-4E8D-AA11-8AB7F8EDCEB3}" type="presOf" srcId="{FC24D8A7-8B38-4051-983F-1983A06A0D48}" destId="{346FEC0F-31F8-451F-8F66-1239374059D8}" srcOrd="1" destOrd="0" presId="urn:microsoft.com/office/officeart/2005/8/layout/radial5"/>
    <dgm:cxn modelId="{385A6428-3CEE-4DA6-AA42-B1F5783CF874}" type="presOf" srcId="{0601D4FE-5E4A-42BF-B4F7-4C72C078C467}" destId="{3A4D5F25-0320-434D-8A4F-380012378D41}" srcOrd="1" destOrd="0" presId="urn:microsoft.com/office/officeart/2005/8/layout/radial5"/>
    <dgm:cxn modelId="{AE8C1B25-BEEA-42D1-B5B0-E44E9B539F12}" srcId="{8BF9FB9A-F50D-4F54-BD3A-213718F65DC7}" destId="{F2BEE367-FD32-4DC7-95F1-13D0B102D543}" srcOrd="2" destOrd="0" parTransId="{6E3CFAE9-5474-4BFD-9A36-7B5290F3441E}" sibTransId="{7F421DC4-EDA0-4CA7-89C5-4E3187098957}"/>
    <dgm:cxn modelId="{87B8A906-7FAC-4223-AC9A-704F01732922}" type="presOf" srcId="{E72EB277-01A4-431A-9BE5-6B94A2FF869C}" destId="{50AE99F4-4EA4-480E-96AF-DD57C0FC4B41}" srcOrd="0" destOrd="0" presId="urn:microsoft.com/office/officeart/2005/8/layout/radial5"/>
    <dgm:cxn modelId="{4084FDF5-074F-4876-8E25-DC2B8C56193F}" type="presOf" srcId="{6E3CFAE9-5474-4BFD-9A36-7B5290F3441E}" destId="{42666DC9-ABF3-402F-8040-14CA861076BF}" srcOrd="0" destOrd="0" presId="urn:microsoft.com/office/officeart/2005/8/layout/radial5"/>
    <dgm:cxn modelId="{D69AC7E0-3218-4381-9BFF-95DF4F708588}" type="presOf" srcId="{F2BEE367-FD32-4DC7-95F1-13D0B102D543}" destId="{6248CEB4-D2A4-4EA8-8F42-0B74AC082932}" srcOrd="0" destOrd="0" presId="urn:microsoft.com/office/officeart/2005/8/layout/radial5"/>
    <dgm:cxn modelId="{12BF239F-4CED-4778-A507-A4D5DAFD573F}" type="presOf" srcId="{05213BC8-06C7-4514-AD49-4AB86F4D6787}" destId="{1241F536-C737-4869-9EAE-4C2E56C8A420}" srcOrd="0" destOrd="0" presId="urn:microsoft.com/office/officeart/2005/8/layout/radial5"/>
    <dgm:cxn modelId="{934B0863-E415-487D-ACF2-E18BD709B3F0}" type="presOf" srcId="{28848392-A510-47BC-8834-59551730EA57}" destId="{EE1910E4-68D5-43A2-BCE9-79DE42A64B73}" srcOrd="0" destOrd="0" presId="urn:microsoft.com/office/officeart/2005/8/layout/radial5"/>
    <dgm:cxn modelId="{42377303-FAAF-47C6-A28F-CFA32452E5D7}" type="presOf" srcId="{FC24D8A7-8B38-4051-983F-1983A06A0D48}" destId="{2FDB2853-3373-4308-872A-DA72765EAA53}" srcOrd="0" destOrd="0" presId="urn:microsoft.com/office/officeart/2005/8/layout/radial5"/>
    <dgm:cxn modelId="{855FC49B-3A8F-49FC-9240-F61122C1AE0A}" type="presOf" srcId="{71331749-24EA-40E3-9E3A-E3E1725ACD5C}" destId="{1C03B0BB-72D0-47F8-9B53-89F0D00FAE73}" srcOrd="0" destOrd="0" presId="urn:microsoft.com/office/officeart/2005/8/layout/radial5"/>
    <dgm:cxn modelId="{D5E6A5C3-07CF-415D-8B5E-D842EF93AE52}" srcId="{8BF9FB9A-F50D-4F54-BD3A-213718F65DC7}" destId="{28848392-A510-47BC-8834-59551730EA57}" srcOrd="1" destOrd="0" parTransId="{FC24D8A7-8B38-4051-983F-1983A06A0D48}" sibTransId="{06FC7A3C-BEBA-4449-896F-96CC27D0A4A4}"/>
    <dgm:cxn modelId="{BAB549FA-2F75-43E1-B753-4DF519B9EC09}" type="presOf" srcId="{0601D4FE-5E4A-42BF-B4F7-4C72C078C467}" destId="{0B5A89F3-AEC2-4D76-8E51-618472AF3F72}" srcOrd="0" destOrd="0" presId="urn:microsoft.com/office/officeart/2005/8/layout/radial5"/>
    <dgm:cxn modelId="{AF859DB3-D072-46D8-8BD2-55639D35A7FF}" type="presOf" srcId="{9F28E080-278E-45BF-B17E-E9E0F043B168}" destId="{EF987399-CC49-4297-8A43-BB3F07D587BC}" srcOrd="1" destOrd="0" presId="urn:microsoft.com/office/officeart/2005/8/layout/radial5"/>
    <dgm:cxn modelId="{AA2D70BE-F2C0-4BDD-B5A0-FC7E4D83269B}" srcId="{71331749-24EA-40E3-9E3A-E3E1725ACD5C}" destId="{8BF9FB9A-F50D-4F54-BD3A-213718F65DC7}" srcOrd="0" destOrd="0" parTransId="{93B35339-960F-4B71-817B-CABF761365F0}" sibTransId="{146D54AD-9CCC-45DC-8741-8F79B4F7EFA4}"/>
    <dgm:cxn modelId="{F9C4BB19-1787-44FB-B955-7A0ECD1DBB6B}" type="presOf" srcId="{9F28E080-278E-45BF-B17E-E9E0F043B168}" destId="{3B30FCD6-5E4E-4D25-B140-0132D6655EBF}" srcOrd="0" destOrd="0" presId="urn:microsoft.com/office/officeart/2005/8/layout/radial5"/>
    <dgm:cxn modelId="{E219CC2C-4133-496B-A689-C3F62D7C1790}" type="presOf" srcId="{8BF9FB9A-F50D-4F54-BD3A-213718F65DC7}" destId="{1D62A174-C1C8-44A2-8454-6DA609EBFCB7}" srcOrd="0" destOrd="0" presId="urn:microsoft.com/office/officeart/2005/8/layout/radial5"/>
    <dgm:cxn modelId="{4738F539-C295-4D3C-ABA2-F3A19025521B}" srcId="{8BF9FB9A-F50D-4F54-BD3A-213718F65DC7}" destId="{05213BC8-06C7-4514-AD49-4AB86F4D6787}" srcOrd="0" destOrd="0" parTransId="{9F28E080-278E-45BF-B17E-E9E0F043B168}" sibTransId="{256486ED-7CE8-4885-BF16-17F64279CBDE}"/>
    <dgm:cxn modelId="{57D7D4D7-3F32-4E2B-AA05-D95608EF46F8}" srcId="{8BF9FB9A-F50D-4F54-BD3A-213718F65DC7}" destId="{E72EB277-01A4-431A-9BE5-6B94A2FF869C}" srcOrd="3" destOrd="0" parTransId="{0601D4FE-5E4A-42BF-B4F7-4C72C078C467}" sibTransId="{6C766C99-AA31-46BC-AEF0-38ED921BB0A1}"/>
    <dgm:cxn modelId="{B7D054CD-442D-4A0F-B313-2630F5D82634}" type="presParOf" srcId="{1C03B0BB-72D0-47F8-9B53-89F0D00FAE73}" destId="{1D62A174-C1C8-44A2-8454-6DA609EBFCB7}" srcOrd="0" destOrd="0" presId="urn:microsoft.com/office/officeart/2005/8/layout/radial5"/>
    <dgm:cxn modelId="{88EC52F9-1021-46FA-B867-40E58C060569}" type="presParOf" srcId="{1C03B0BB-72D0-47F8-9B53-89F0D00FAE73}" destId="{3B30FCD6-5E4E-4D25-B140-0132D6655EBF}" srcOrd="1" destOrd="0" presId="urn:microsoft.com/office/officeart/2005/8/layout/radial5"/>
    <dgm:cxn modelId="{259A6D91-1272-4632-8C42-7CAF5FD99C5B}" type="presParOf" srcId="{3B30FCD6-5E4E-4D25-B140-0132D6655EBF}" destId="{EF987399-CC49-4297-8A43-BB3F07D587BC}" srcOrd="0" destOrd="0" presId="urn:microsoft.com/office/officeart/2005/8/layout/radial5"/>
    <dgm:cxn modelId="{E274B436-CB9F-4EBC-8A4B-26FFC9546223}" type="presParOf" srcId="{1C03B0BB-72D0-47F8-9B53-89F0D00FAE73}" destId="{1241F536-C737-4869-9EAE-4C2E56C8A420}" srcOrd="2" destOrd="0" presId="urn:microsoft.com/office/officeart/2005/8/layout/radial5"/>
    <dgm:cxn modelId="{532E9C6E-E192-4B9B-8457-192CDF95034D}" type="presParOf" srcId="{1C03B0BB-72D0-47F8-9B53-89F0D00FAE73}" destId="{2FDB2853-3373-4308-872A-DA72765EAA53}" srcOrd="3" destOrd="0" presId="urn:microsoft.com/office/officeart/2005/8/layout/radial5"/>
    <dgm:cxn modelId="{0D9F8294-54BE-4665-9DC9-75D811319D7F}" type="presParOf" srcId="{2FDB2853-3373-4308-872A-DA72765EAA53}" destId="{346FEC0F-31F8-451F-8F66-1239374059D8}" srcOrd="0" destOrd="0" presId="urn:microsoft.com/office/officeart/2005/8/layout/radial5"/>
    <dgm:cxn modelId="{5B084671-1CC9-44D9-808E-374D27F272F5}" type="presParOf" srcId="{1C03B0BB-72D0-47F8-9B53-89F0D00FAE73}" destId="{EE1910E4-68D5-43A2-BCE9-79DE42A64B73}" srcOrd="4" destOrd="0" presId="urn:microsoft.com/office/officeart/2005/8/layout/radial5"/>
    <dgm:cxn modelId="{33D85257-CCC6-47E3-BC51-306C51CA1122}" type="presParOf" srcId="{1C03B0BB-72D0-47F8-9B53-89F0D00FAE73}" destId="{42666DC9-ABF3-402F-8040-14CA861076BF}" srcOrd="5" destOrd="0" presId="urn:microsoft.com/office/officeart/2005/8/layout/radial5"/>
    <dgm:cxn modelId="{6AC8594B-C3C7-4FC8-946D-48ECD9B428CE}" type="presParOf" srcId="{42666DC9-ABF3-402F-8040-14CA861076BF}" destId="{E66FAE6B-2208-4682-B892-2049A956D070}" srcOrd="0" destOrd="0" presId="urn:microsoft.com/office/officeart/2005/8/layout/radial5"/>
    <dgm:cxn modelId="{79CC684A-B386-4F96-96C0-D555B7EE6290}" type="presParOf" srcId="{1C03B0BB-72D0-47F8-9B53-89F0D00FAE73}" destId="{6248CEB4-D2A4-4EA8-8F42-0B74AC082932}" srcOrd="6" destOrd="0" presId="urn:microsoft.com/office/officeart/2005/8/layout/radial5"/>
    <dgm:cxn modelId="{3DD1E07E-F436-42A3-B964-FD1898150ECE}" type="presParOf" srcId="{1C03B0BB-72D0-47F8-9B53-89F0D00FAE73}" destId="{0B5A89F3-AEC2-4D76-8E51-618472AF3F72}" srcOrd="7" destOrd="0" presId="urn:microsoft.com/office/officeart/2005/8/layout/radial5"/>
    <dgm:cxn modelId="{57F025A3-49DE-41B1-A88D-72801BF4BAB9}" type="presParOf" srcId="{0B5A89F3-AEC2-4D76-8E51-618472AF3F72}" destId="{3A4D5F25-0320-434D-8A4F-380012378D41}" srcOrd="0" destOrd="0" presId="urn:microsoft.com/office/officeart/2005/8/layout/radial5"/>
    <dgm:cxn modelId="{432B350E-E630-4120-90BC-F0EBE4C7DB52}" type="presParOf" srcId="{1C03B0BB-72D0-47F8-9B53-89F0D00FAE73}" destId="{50AE99F4-4EA4-480E-96AF-DD57C0FC4B41}" srcOrd="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F79E85-7A65-4B10-ACBA-D35F708367C9}" type="doc">
      <dgm:prSet loTypeId="urn:microsoft.com/office/officeart/2005/8/layout/hProcess9" loCatId="process" qsTypeId="urn:microsoft.com/office/officeart/2005/8/quickstyle/simple1" qsCatId="simple" csTypeId="urn:microsoft.com/office/officeart/2005/8/colors/accent1_2" csCatId="accent1" phldr="1"/>
      <dgm:spPr/>
    </dgm:pt>
    <dgm:pt modelId="{FDC2C6C8-5A98-4C35-A682-F00547726C8C}">
      <dgm:prSet phldrT="[Texto]" phldr="1"/>
      <dgm:spPr>
        <a:blipFill rotWithShape="0">
          <a:blip xmlns:r="http://schemas.openxmlformats.org/officeDocument/2006/relationships" r:embed="rId1"/>
          <a:stretch>
            <a:fillRect/>
          </a:stretch>
        </a:blipFill>
      </dgm:spPr>
      <dgm:t>
        <a:bodyPr/>
        <a:lstStyle/>
        <a:p>
          <a:endParaRPr lang="es-EC" dirty="0"/>
        </a:p>
      </dgm:t>
    </dgm:pt>
    <dgm:pt modelId="{FD399B04-AACB-447A-948A-3D47661DF3ED}" type="parTrans" cxnId="{D383EE99-E5DC-4178-AE0F-35D70BDAC0DD}">
      <dgm:prSet/>
      <dgm:spPr/>
      <dgm:t>
        <a:bodyPr/>
        <a:lstStyle/>
        <a:p>
          <a:endParaRPr lang="es-EC"/>
        </a:p>
      </dgm:t>
    </dgm:pt>
    <dgm:pt modelId="{8B219EA4-6D78-488D-A7A9-4F09780346D2}" type="sibTrans" cxnId="{D383EE99-E5DC-4178-AE0F-35D70BDAC0DD}">
      <dgm:prSet/>
      <dgm:spPr/>
      <dgm:t>
        <a:bodyPr/>
        <a:lstStyle/>
        <a:p>
          <a:endParaRPr lang="es-EC"/>
        </a:p>
      </dgm:t>
    </dgm:pt>
    <dgm:pt modelId="{DD447138-DB8E-4B44-93C7-CA9E29CB2DE4}">
      <dgm:prSet phldrT="[Texto]" phldr="1"/>
      <dgm:spPr>
        <a:blipFill rotWithShape="0">
          <a:blip xmlns:r="http://schemas.openxmlformats.org/officeDocument/2006/relationships" r:embed="rId2"/>
          <a:stretch>
            <a:fillRect/>
          </a:stretch>
        </a:blipFill>
      </dgm:spPr>
      <dgm:t>
        <a:bodyPr/>
        <a:lstStyle/>
        <a:p>
          <a:endParaRPr lang="es-EC" dirty="0"/>
        </a:p>
      </dgm:t>
    </dgm:pt>
    <dgm:pt modelId="{87D8AD35-B175-4376-AA22-CF5087B3DD40}" type="parTrans" cxnId="{3E62F81F-B3EF-4533-A3EC-D45D9E2C6AB1}">
      <dgm:prSet/>
      <dgm:spPr/>
      <dgm:t>
        <a:bodyPr/>
        <a:lstStyle/>
        <a:p>
          <a:endParaRPr lang="es-EC"/>
        </a:p>
      </dgm:t>
    </dgm:pt>
    <dgm:pt modelId="{418BD002-ABE9-46A4-88DD-F7E0E83123E4}" type="sibTrans" cxnId="{3E62F81F-B3EF-4533-A3EC-D45D9E2C6AB1}">
      <dgm:prSet/>
      <dgm:spPr/>
      <dgm:t>
        <a:bodyPr/>
        <a:lstStyle/>
        <a:p>
          <a:endParaRPr lang="es-EC"/>
        </a:p>
      </dgm:t>
    </dgm:pt>
    <dgm:pt modelId="{3EAD95DA-349F-42D7-A8FA-40B98B9E4BB8}">
      <dgm:prSet phldrT="[Texto]" phldr="1"/>
      <dgm:spPr>
        <a:blipFill rotWithShape="0">
          <a:blip xmlns:r="http://schemas.openxmlformats.org/officeDocument/2006/relationships" r:embed="rId3"/>
          <a:stretch>
            <a:fillRect/>
          </a:stretch>
        </a:blipFill>
      </dgm:spPr>
      <dgm:t>
        <a:bodyPr/>
        <a:lstStyle/>
        <a:p>
          <a:endParaRPr lang="es-EC" dirty="0"/>
        </a:p>
      </dgm:t>
    </dgm:pt>
    <dgm:pt modelId="{EF195223-FE85-43B0-B9F8-533E8D9B610A}" type="parTrans" cxnId="{106BF391-72DB-48E7-AD49-9106DAA82FFD}">
      <dgm:prSet/>
      <dgm:spPr/>
      <dgm:t>
        <a:bodyPr/>
        <a:lstStyle/>
        <a:p>
          <a:endParaRPr lang="es-EC"/>
        </a:p>
      </dgm:t>
    </dgm:pt>
    <dgm:pt modelId="{3710CD2A-3376-4932-95A0-F35A25CCF6FA}" type="sibTrans" cxnId="{106BF391-72DB-48E7-AD49-9106DAA82FFD}">
      <dgm:prSet/>
      <dgm:spPr/>
      <dgm:t>
        <a:bodyPr/>
        <a:lstStyle/>
        <a:p>
          <a:endParaRPr lang="es-EC"/>
        </a:p>
      </dgm:t>
    </dgm:pt>
    <dgm:pt modelId="{003448C2-408B-4AF9-9436-B66ED14E4E75}" type="pres">
      <dgm:prSet presAssocID="{67F79E85-7A65-4B10-ACBA-D35F708367C9}" presName="CompostProcess" presStyleCnt="0">
        <dgm:presLayoutVars>
          <dgm:dir/>
          <dgm:resizeHandles val="exact"/>
        </dgm:presLayoutVars>
      </dgm:prSet>
      <dgm:spPr/>
    </dgm:pt>
    <dgm:pt modelId="{00140A42-2C53-40E2-8104-E3AE6D51876E}" type="pres">
      <dgm:prSet presAssocID="{67F79E85-7A65-4B10-ACBA-D35F708367C9}" presName="arrow" presStyleLbl="bgShp" presStyleIdx="0" presStyleCnt="1"/>
      <dgm:spPr/>
    </dgm:pt>
    <dgm:pt modelId="{D6549474-6949-4250-8EFE-29ED92F325E6}" type="pres">
      <dgm:prSet presAssocID="{67F79E85-7A65-4B10-ACBA-D35F708367C9}" presName="linearProcess" presStyleCnt="0"/>
      <dgm:spPr/>
    </dgm:pt>
    <dgm:pt modelId="{04520410-0717-4402-B3E5-97D3E3D872A6}" type="pres">
      <dgm:prSet presAssocID="{FDC2C6C8-5A98-4C35-A682-F00547726C8C}" presName="textNode" presStyleLbl="node1" presStyleIdx="0" presStyleCnt="3">
        <dgm:presLayoutVars>
          <dgm:bulletEnabled val="1"/>
        </dgm:presLayoutVars>
      </dgm:prSet>
      <dgm:spPr/>
      <dgm:t>
        <a:bodyPr/>
        <a:lstStyle/>
        <a:p>
          <a:endParaRPr lang="es-EC"/>
        </a:p>
      </dgm:t>
    </dgm:pt>
    <dgm:pt modelId="{27E8A9A4-C1BB-4F52-90F1-D393DB647F5D}" type="pres">
      <dgm:prSet presAssocID="{8B219EA4-6D78-488D-A7A9-4F09780346D2}" presName="sibTrans" presStyleCnt="0"/>
      <dgm:spPr/>
    </dgm:pt>
    <dgm:pt modelId="{93544BE6-8A95-45AC-ACEF-E42A1E2A2BB7}" type="pres">
      <dgm:prSet presAssocID="{DD447138-DB8E-4B44-93C7-CA9E29CB2DE4}" presName="textNode" presStyleLbl="node1" presStyleIdx="1" presStyleCnt="3">
        <dgm:presLayoutVars>
          <dgm:bulletEnabled val="1"/>
        </dgm:presLayoutVars>
      </dgm:prSet>
      <dgm:spPr/>
      <dgm:t>
        <a:bodyPr/>
        <a:lstStyle/>
        <a:p>
          <a:endParaRPr lang="es-EC"/>
        </a:p>
      </dgm:t>
    </dgm:pt>
    <dgm:pt modelId="{5B06CBCC-0FB5-4297-A233-27388693ADAB}" type="pres">
      <dgm:prSet presAssocID="{418BD002-ABE9-46A4-88DD-F7E0E83123E4}" presName="sibTrans" presStyleCnt="0"/>
      <dgm:spPr/>
    </dgm:pt>
    <dgm:pt modelId="{DB476943-896A-4E84-9150-1A61E0CCF55C}" type="pres">
      <dgm:prSet presAssocID="{3EAD95DA-349F-42D7-A8FA-40B98B9E4BB8}" presName="textNode" presStyleLbl="node1" presStyleIdx="2" presStyleCnt="3">
        <dgm:presLayoutVars>
          <dgm:bulletEnabled val="1"/>
        </dgm:presLayoutVars>
      </dgm:prSet>
      <dgm:spPr/>
      <dgm:t>
        <a:bodyPr/>
        <a:lstStyle/>
        <a:p>
          <a:endParaRPr lang="es-EC"/>
        </a:p>
      </dgm:t>
    </dgm:pt>
  </dgm:ptLst>
  <dgm:cxnLst>
    <dgm:cxn modelId="{278E2767-9115-452D-A37C-55A3F2393B01}" type="presOf" srcId="{67F79E85-7A65-4B10-ACBA-D35F708367C9}" destId="{003448C2-408B-4AF9-9436-B66ED14E4E75}" srcOrd="0" destOrd="0" presId="urn:microsoft.com/office/officeart/2005/8/layout/hProcess9"/>
    <dgm:cxn modelId="{106BF391-72DB-48E7-AD49-9106DAA82FFD}" srcId="{67F79E85-7A65-4B10-ACBA-D35F708367C9}" destId="{3EAD95DA-349F-42D7-A8FA-40B98B9E4BB8}" srcOrd="2" destOrd="0" parTransId="{EF195223-FE85-43B0-B9F8-533E8D9B610A}" sibTransId="{3710CD2A-3376-4932-95A0-F35A25CCF6FA}"/>
    <dgm:cxn modelId="{08E651DC-C3BE-4F11-9C6B-A382DF492C16}" type="presOf" srcId="{DD447138-DB8E-4B44-93C7-CA9E29CB2DE4}" destId="{93544BE6-8A95-45AC-ACEF-E42A1E2A2BB7}" srcOrd="0" destOrd="0" presId="urn:microsoft.com/office/officeart/2005/8/layout/hProcess9"/>
    <dgm:cxn modelId="{3E62F81F-B3EF-4533-A3EC-D45D9E2C6AB1}" srcId="{67F79E85-7A65-4B10-ACBA-D35F708367C9}" destId="{DD447138-DB8E-4B44-93C7-CA9E29CB2DE4}" srcOrd="1" destOrd="0" parTransId="{87D8AD35-B175-4376-AA22-CF5087B3DD40}" sibTransId="{418BD002-ABE9-46A4-88DD-F7E0E83123E4}"/>
    <dgm:cxn modelId="{106C9936-E2EA-4D23-9093-BD9D17D62277}" type="presOf" srcId="{FDC2C6C8-5A98-4C35-A682-F00547726C8C}" destId="{04520410-0717-4402-B3E5-97D3E3D872A6}" srcOrd="0" destOrd="0" presId="urn:microsoft.com/office/officeart/2005/8/layout/hProcess9"/>
    <dgm:cxn modelId="{D383EE99-E5DC-4178-AE0F-35D70BDAC0DD}" srcId="{67F79E85-7A65-4B10-ACBA-D35F708367C9}" destId="{FDC2C6C8-5A98-4C35-A682-F00547726C8C}" srcOrd="0" destOrd="0" parTransId="{FD399B04-AACB-447A-948A-3D47661DF3ED}" sibTransId="{8B219EA4-6D78-488D-A7A9-4F09780346D2}"/>
    <dgm:cxn modelId="{5DD736A5-7E82-481B-8FE8-6F36C8DBE687}" type="presOf" srcId="{3EAD95DA-349F-42D7-A8FA-40B98B9E4BB8}" destId="{DB476943-896A-4E84-9150-1A61E0CCF55C}" srcOrd="0" destOrd="0" presId="urn:microsoft.com/office/officeart/2005/8/layout/hProcess9"/>
    <dgm:cxn modelId="{924EA074-6B62-48A9-A2A0-15D5168CDAB5}" type="presParOf" srcId="{003448C2-408B-4AF9-9436-B66ED14E4E75}" destId="{00140A42-2C53-40E2-8104-E3AE6D51876E}" srcOrd="0" destOrd="0" presId="urn:microsoft.com/office/officeart/2005/8/layout/hProcess9"/>
    <dgm:cxn modelId="{30C46351-F7CE-4D13-BACF-1645B51CCE67}" type="presParOf" srcId="{003448C2-408B-4AF9-9436-B66ED14E4E75}" destId="{D6549474-6949-4250-8EFE-29ED92F325E6}" srcOrd="1" destOrd="0" presId="urn:microsoft.com/office/officeart/2005/8/layout/hProcess9"/>
    <dgm:cxn modelId="{3EC3D416-2ACF-4460-9712-D5363043161E}" type="presParOf" srcId="{D6549474-6949-4250-8EFE-29ED92F325E6}" destId="{04520410-0717-4402-B3E5-97D3E3D872A6}" srcOrd="0" destOrd="0" presId="urn:microsoft.com/office/officeart/2005/8/layout/hProcess9"/>
    <dgm:cxn modelId="{C398B27F-C7AE-41B4-972D-20A76B1FFADB}" type="presParOf" srcId="{D6549474-6949-4250-8EFE-29ED92F325E6}" destId="{27E8A9A4-C1BB-4F52-90F1-D393DB647F5D}" srcOrd="1" destOrd="0" presId="urn:microsoft.com/office/officeart/2005/8/layout/hProcess9"/>
    <dgm:cxn modelId="{61ACBF5B-272B-4FDE-998F-A030BB5230FA}" type="presParOf" srcId="{D6549474-6949-4250-8EFE-29ED92F325E6}" destId="{93544BE6-8A95-45AC-ACEF-E42A1E2A2BB7}" srcOrd="2" destOrd="0" presId="urn:microsoft.com/office/officeart/2005/8/layout/hProcess9"/>
    <dgm:cxn modelId="{677B155F-55C9-4635-ABE6-B5156F22A2BB}" type="presParOf" srcId="{D6549474-6949-4250-8EFE-29ED92F325E6}" destId="{5B06CBCC-0FB5-4297-A233-27388693ADAB}" srcOrd="3" destOrd="0" presId="urn:microsoft.com/office/officeart/2005/8/layout/hProcess9"/>
    <dgm:cxn modelId="{CC53CD82-5054-47C8-B9CD-5ACB818DEE02}" type="presParOf" srcId="{D6549474-6949-4250-8EFE-29ED92F325E6}" destId="{DB476943-896A-4E84-9150-1A61E0CCF55C}"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C19B87-5873-456F-B018-F5AEA8D403C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A23F0AF8-9AD1-406E-9837-19663FE765FB}">
      <dgm:prSet phldrT="[Texto]"/>
      <dgm:spPr/>
      <dgm:t>
        <a:bodyPr/>
        <a:lstStyle/>
        <a:p>
          <a:r>
            <a:rPr lang="es-EC" dirty="0" smtClean="0">
              <a:solidFill>
                <a:schemeClr val="tx1"/>
              </a:solidFill>
            </a:rPr>
            <a:t>Nivel de Servicio “B”. - Dentro de este nivel de servicio la habilidad para maniobrar dentro del flujo de tráfico es ligeramente restringida </a:t>
          </a:r>
          <a:endParaRPr lang="es-EC" dirty="0">
            <a:solidFill>
              <a:schemeClr val="tx1"/>
            </a:solidFill>
          </a:endParaRPr>
        </a:p>
      </dgm:t>
    </dgm:pt>
    <dgm:pt modelId="{02EF2E5D-D9AA-4F2B-AEF4-9E0C0FF2D3DE}" type="parTrans" cxnId="{824F6711-A69A-4F59-B6A9-3449DECBDA69}">
      <dgm:prSet/>
      <dgm:spPr/>
      <dgm:t>
        <a:bodyPr/>
        <a:lstStyle/>
        <a:p>
          <a:endParaRPr lang="es-EC">
            <a:solidFill>
              <a:schemeClr val="tx1"/>
            </a:solidFill>
          </a:endParaRPr>
        </a:p>
      </dgm:t>
    </dgm:pt>
    <dgm:pt modelId="{83872FDF-7D2B-423B-9409-78378F7128D7}" type="sibTrans" cxnId="{824F6711-A69A-4F59-B6A9-3449DECBDA69}">
      <dgm:prSet/>
      <dgm:spPr/>
      <dgm:t>
        <a:bodyPr/>
        <a:lstStyle/>
        <a:p>
          <a:endParaRPr lang="es-EC">
            <a:solidFill>
              <a:schemeClr val="tx1"/>
            </a:solidFill>
          </a:endParaRPr>
        </a:p>
      </dgm:t>
    </dgm:pt>
    <dgm:pt modelId="{D5D71888-47F0-4ADE-B252-160D0C8E2991}">
      <dgm:prSet phldrT="[Texto]"/>
      <dgm:spPr/>
      <dgm:t>
        <a:bodyPr/>
        <a:lstStyle/>
        <a:p>
          <a:r>
            <a:rPr lang="es-EC" dirty="0" smtClean="0">
              <a:solidFill>
                <a:schemeClr val="tx1"/>
              </a:solidFill>
            </a:rPr>
            <a:t>Nivel de Servicio “E”. – Este nivel de servicio, presenta espacios muy reducidos para maniobrar cualquier interrupción en el flujo de tráfico, tal como vehículos entrando o saliendo de una rampa o cambiando de carril puede provocar una interrupción del tráfico</a:t>
          </a:r>
          <a:endParaRPr lang="es-EC" dirty="0">
            <a:solidFill>
              <a:schemeClr val="tx1"/>
            </a:solidFill>
          </a:endParaRPr>
        </a:p>
      </dgm:t>
    </dgm:pt>
    <dgm:pt modelId="{FE94CD4F-ACFB-4324-80B9-A72FB6F966AD}" type="parTrans" cxnId="{FF2EA690-049F-4AAF-8BFC-B079F0A6798C}">
      <dgm:prSet/>
      <dgm:spPr/>
      <dgm:t>
        <a:bodyPr/>
        <a:lstStyle/>
        <a:p>
          <a:endParaRPr lang="es-EC">
            <a:solidFill>
              <a:schemeClr val="tx1"/>
            </a:solidFill>
          </a:endParaRPr>
        </a:p>
      </dgm:t>
    </dgm:pt>
    <dgm:pt modelId="{A5B64359-5FE3-49FE-B506-6D3FBABE6688}" type="sibTrans" cxnId="{FF2EA690-049F-4AAF-8BFC-B079F0A6798C}">
      <dgm:prSet/>
      <dgm:spPr/>
      <dgm:t>
        <a:bodyPr/>
        <a:lstStyle/>
        <a:p>
          <a:endParaRPr lang="es-EC">
            <a:solidFill>
              <a:schemeClr val="tx1"/>
            </a:solidFill>
          </a:endParaRPr>
        </a:p>
      </dgm:t>
    </dgm:pt>
    <dgm:pt modelId="{75CE39E9-943B-40EC-8785-D6DC6E760A16}">
      <dgm:prSet/>
      <dgm:spPr/>
      <dgm:t>
        <a:bodyPr/>
        <a:lstStyle/>
        <a:p>
          <a:r>
            <a:rPr lang="es-EC" dirty="0" smtClean="0">
              <a:solidFill>
                <a:schemeClr val="tx1"/>
              </a:solidFill>
            </a:rPr>
            <a:t>Nivel de Servicio “A”. - Este nivel de servicio presenta al usuario de la vía, operaciones y velocidades de libre fluidez, además que permite que los vehículos puedan maniobrar dentro del tráfico casi completamente libres</a:t>
          </a:r>
          <a:endParaRPr lang="es-EC" dirty="0">
            <a:solidFill>
              <a:schemeClr val="tx1"/>
            </a:solidFill>
          </a:endParaRPr>
        </a:p>
      </dgm:t>
    </dgm:pt>
    <dgm:pt modelId="{3AA55DBB-A963-47DE-8572-5CE90F7C609E}" type="parTrans" cxnId="{B5F38038-CA9A-44A0-A84F-C44A1FEAD4AA}">
      <dgm:prSet/>
      <dgm:spPr/>
      <dgm:t>
        <a:bodyPr/>
        <a:lstStyle/>
        <a:p>
          <a:endParaRPr lang="es-EC">
            <a:solidFill>
              <a:schemeClr val="tx1"/>
            </a:solidFill>
          </a:endParaRPr>
        </a:p>
      </dgm:t>
    </dgm:pt>
    <dgm:pt modelId="{7109E960-4F63-49CD-935F-035BDFF2C587}" type="sibTrans" cxnId="{B5F38038-CA9A-44A0-A84F-C44A1FEAD4AA}">
      <dgm:prSet/>
      <dgm:spPr/>
      <dgm:t>
        <a:bodyPr/>
        <a:lstStyle/>
        <a:p>
          <a:endParaRPr lang="es-EC">
            <a:solidFill>
              <a:schemeClr val="tx1"/>
            </a:solidFill>
          </a:endParaRPr>
        </a:p>
      </dgm:t>
    </dgm:pt>
    <dgm:pt modelId="{EBAF991C-E677-463E-90F9-14716E8A889E}">
      <dgm:prSet/>
      <dgm:spPr/>
      <dgm:t>
        <a:bodyPr/>
        <a:lstStyle/>
        <a:p>
          <a:r>
            <a:rPr lang="es-EC" dirty="0" smtClean="0">
              <a:solidFill>
                <a:schemeClr val="tx1"/>
              </a:solidFill>
            </a:rPr>
            <a:t>Nivel de Servicio “C”: en este nivel de servicio los cambios de vía requieren mucho más cuidado por parte del conductor se reduce además la capacidad de absorber incidentes, se puede esperar la formación de filas detrás de cualquier bloqueo significativo.</a:t>
          </a:r>
          <a:endParaRPr lang="es-EC" dirty="0">
            <a:solidFill>
              <a:schemeClr val="tx1"/>
            </a:solidFill>
          </a:endParaRPr>
        </a:p>
      </dgm:t>
    </dgm:pt>
    <dgm:pt modelId="{30F09260-CDE3-46A4-8F34-A3CF32DDBF82}" type="parTrans" cxnId="{B736FBAA-846E-4E47-91F3-A031C0EB5F35}">
      <dgm:prSet/>
      <dgm:spPr/>
      <dgm:t>
        <a:bodyPr/>
        <a:lstStyle/>
        <a:p>
          <a:endParaRPr lang="es-EC"/>
        </a:p>
      </dgm:t>
    </dgm:pt>
    <dgm:pt modelId="{CD052AE9-DBC2-46D3-954D-ED7FCF89BA01}" type="sibTrans" cxnId="{B736FBAA-846E-4E47-91F3-A031C0EB5F35}">
      <dgm:prSet/>
      <dgm:spPr/>
      <dgm:t>
        <a:bodyPr/>
        <a:lstStyle/>
        <a:p>
          <a:endParaRPr lang="es-EC"/>
        </a:p>
      </dgm:t>
    </dgm:pt>
    <dgm:pt modelId="{E9D2D017-CCFB-4649-8741-BE905F9085DC}">
      <dgm:prSet/>
      <dgm:spPr/>
      <dgm:t>
        <a:bodyPr/>
        <a:lstStyle/>
        <a:p>
          <a:r>
            <a:rPr lang="es-EC" dirty="0" smtClean="0">
              <a:solidFill>
                <a:schemeClr val="tx1"/>
              </a:solidFill>
            </a:rPr>
            <a:t>Nivel de Servicio “D”. – Dentro de este nivel de servicio se evidencia un claro aumento de la densidad algo más rápido con el incremento de flujo, en cambio la velocidad empieza a bajar considerablemente, además que la capacidad de maniobrar es aún más limitada, se podría esperar que cualquier incidente cree filas</a:t>
          </a:r>
          <a:endParaRPr lang="es-EC" dirty="0">
            <a:solidFill>
              <a:schemeClr val="tx1"/>
            </a:solidFill>
          </a:endParaRPr>
        </a:p>
      </dgm:t>
    </dgm:pt>
    <dgm:pt modelId="{54F76662-8342-4285-8FB3-D14B0487AB68}" type="parTrans" cxnId="{3B7CF801-4162-4AC5-99C6-9D84B795AB64}">
      <dgm:prSet/>
      <dgm:spPr/>
      <dgm:t>
        <a:bodyPr/>
        <a:lstStyle/>
        <a:p>
          <a:endParaRPr lang="es-EC"/>
        </a:p>
      </dgm:t>
    </dgm:pt>
    <dgm:pt modelId="{57C1D9D1-B71F-432F-B568-A0CAA696E7D4}" type="sibTrans" cxnId="{3B7CF801-4162-4AC5-99C6-9D84B795AB64}">
      <dgm:prSet/>
      <dgm:spPr/>
      <dgm:t>
        <a:bodyPr/>
        <a:lstStyle/>
        <a:p>
          <a:endParaRPr lang="es-EC"/>
        </a:p>
      </dgm:t>
    </dgm:pt>
    <dgm:pt modelId="{F4C8DF42-F181-4D0C-8494-23BF1065C670}">
      <dgm:prSet/>
      <dgm:spPr/>
      <dgm:t>
        <a:bodyPr/>
        <a:lstStyle/>
        <a:p>
          <a:r>
            <a:rPr lang="es-EC" dirty="0" smtClean="0">
              <a:solidFill>
                <a:schemeClr val="tx1"/>
              </a:solidFill>
            </a:rPr>
            <a:t>Nivel de Servicio “F”. – Dentro de este nivel de servicio se describe colapsos en la fluidez de vehículos, generalmente se forman filas detrás de puntos de colapso </a:t>
          </a:r>
          <a:endParaRPr lang="es-EC" dirty="0">
            <a:solidFill>
              <a:schemeClr val="tx1"/>
            </a:solidFill>
          </a:endParaRPr>
        </a:p>
      </dgm:t>
    </dgm:pt>
    <dgm:pt modelId="{39C97A82-19C0-4ACC-98BD-FECC538A56CD}" type="parTrans" cxnId="{CF80E6C5-DFD8-45CB-A0F6-9742FFB084D1}">
      <dgm:prSet/>
      <dgm:spPr/>
      <dgm:t>
        <a:bodyPr/>
        <a:lstStyle/>
        <a:p>
          <a:endParaRPr lang="es-EC"/>
        </a:p>
      </dgm:t>
    </dgm:pt>
    <dgm:pt modelId="{186477BF-3FC1-4472-B0C5-E0A0806AF8B5}" type="sibTrans" cxnId="{CF80E6C5-DFD8-45CB-A0F6-9742FFB084D1}">
      <dgm:prSet/>
      <dgm:spPr/>
      <dgm:t>
        <a:bodyPr/>
        <a:lstStyle/>
        <a:p>
          <a:endParaRPr lang="es-EC"/>
        </a:p>
      </dgm:t>
    </dgm:pt>
    <dgm:pt modelId="{6AD3DE0A-9787-4701-A4F8-4C716CE98EC7}" type="pres">
      <dgm:prSet presAssocID="{F7C19B87-5873-456F-B018-F5AEA8D403C9}" presName="diagram" presStyleCnt="0">
        <dgm:presLayoutVars>
          <dgm:dir/>
          <dgm:resizeHandles val="exact"/>
        </dgm:presLayoutVars>
      </dgm:prSet>
      <dgm:spPr/>
      <dgm:t>
        <a:bodyPr/>
        <a:lstStyle/>
        <a:p>
          <a:endParaRPr lang="es-EC"/>
        </a:p>
      </dgm:t>
    </dgm:pt>
    <dgm:pt modelId="{3D1074D7-4C74-4EBF-A030-92CB800BF7BE}" type="pres">
      <dgm:prSet presAssocID="{75CE39E9-943B-40EC-8785-D6DC6E760A16}" presName="node" presStyleLbl="node1" presStyleIdx="0" presStyleCnt="6">
        <dgm:presLayoutVars>
          <dgm:bulletEnabled val="1"/>
        </dgm:presLayoutVars>
      </dgm:prSet>
      <dgm:spPr/>
      <dgm:t>
        <a:bodyPr/>
        <a:lstStyle/>
        <a:p>
          <a:endParaRPr lang="es-EC"/>
        </a:p>
      </dgm:t>
    </dgm:pt>
    <dgm:pt modelId="{A70B3326-88DD-41EB-B4A8-F16CDFF45EC0}" type="pres">
      <dgm:prSet presAssocID="{7109E960-4F63-49CD-935F-035BDFF2C587}" presName="sibTrans" presStyleCnt="0"/>
      <dgm:spPr/>
    </dgm:pt>
    <dgm:pt modelId="{8ED367A2-190E-49B3-82E1-B44F592F340D}" type="pres">
      <dgm:prSet presAssocID="{A23F0AF8-9AD1-406E-9837-19663FE765FB}" presName="node" presStyleLbl="node1" presStyleIdx="1" presStyleCnt="6">
        <dgm:presLayoutVars>
          <dgm:bulletEnabled val="1"/>
        </dgm:presLayoutVars>
      </dgm:prSet>
      <dgm:spPr/>
      <dgm:t>
        <a:bodyPr/>
        <a:lstStyle/>
        <a:p>
          <a:endParaRPr lang="es-EC"/>
        </a:p>
      </dgm:t>
    </dgm:pt>
    <dgm:pt modelId="{39DD7395-6CFF-46FE-8502-447E06DEC610}" type="pres">
      <dgm:prSet presAssocID="{83872FDF-7D2B-423B-9409-78378F7128D7}" presName="sibTrans" presStyleCnt="0"/>
      <dgm:spPr/>
    </dgm:pt>
    <dgm:pt modelId="{EF04683A-389D-444A-9F19-E2949CF73013}" type="pres">
      <dgm:prSet presAssocID="{EBAF991C-E677-463E-90F9-14716E8A889E}" presName="node" presStyleLbl="node1" presStyleIdx="2" presStyleCnt="6">
        <dgm:presLayoutVars>
          <dgm:bulletEnabled val="1"/>
        </dgm:presLayoutVars>
      </dgm:prSet>
      <dgm:spPr/>
      <dgm:t>
        <a:bodyPr/>
        <a:lstStyle/>
        <a:p>
          <a:endParaRPr lang="es-EC"/>
        </a:p>
      </dgm:t>
    </dgm:pt>
    <dgm:pt modelId="{1F09A9A2-FFB1-4009-9A65-EE23F0C2F742}" type="pres">
      <dgm:prSet presAssocID="{CD052AE9-DBC2-46D3-954D-ED7FCF89BA01}" presName="sibTrans" presStyleCnt="0"/>
      <dgm:spPr/>
    </dgm:pt>
    <dgm:pt modelId="{F4AECDFF-890C-4280-8477-79CF9C56E8A0}" type="pres">
      <dgm:prSet presAssocID="{E9D2D017-CCFB-4649-8741-BE905F9085DC}" presName="node" presStyleLbl="node1" presStyleIdx="3" presStyleCnt="6">
        <dgm:presLayoutVars>
          <dgm:bulletEnabled val="1"/>
        </dgm:presLayoutVars>
      </dgm:prSet>
      <dgm:spPr/>
      <dgm:t>
        <a:bodyPr/>
        <a:lstStyle/>
        <a:p>
          <a:endParaRPr lang="es-EC"/>
        </a:p>
      </dgm:t>
    </dgm:pt>
    <dgm:pt modelId="{8C4C20AF-556C-41E2-9C1C-494EDF88DEDE}" type="pres">
      <dgm:prSet presAssocID="{57C1D9D1-B71F-432F-B568-A0CAA696E7D4}" presName="sibTrans" presStyleCnt="0"/>
      <dgm:spPr/>
    </dgm:pt>
    <dgm:pt modelId="{6552AA70-2DA4-47C6-A048-5D8108CE9E24}" type="pres">
      <dgm:prSet presAssocID="{D5D71888-47F0-4ADE-B252-160D0C8E2991}" presName="node" presStyleLbl="node1" presStyleIdx="4" presStyleCnt="6">
        <dgm:presLayoutVars>
          <dgm:bulletEnabled val="1"/>
        </dgm:presLayoutVars>
      </dgm:prSet>
      <dgm:spPr/>
      <dgm:t>
        <a:bodyPr/>
        <a:lstStyle/>
        <a:p>
          <a:endParaRPr lang="es-EC"/>
        </a:p>
      </dgm:t>
    </dgm:pt>
    <dgm:pt modelId="{F284E821-FC9A-450E-B21D-1040EA5425B6}" type="pres">
      <dgm:prSet presAssocID="{A5B64359-5FE3-49FE-B506-6D3FBABE6688}" presName="sibTrans" presStyleCnt="0"/>
      <dgm:spPr/>
    </dgm:pt>
    <dgm:pt modelId="{6E81F17F-9A89-4FE8-94AD-6F0741EBA5EE}" type="pres">
      <dgm:prSet presAssocID="{F4C8DF42-F181-4D0C-8494-23BF1065C670}" presName="node" presStyleLbl="node1" presStyleIdx="5" presStyleCnt="6">
        <dgm:presLayoutVars>
          <dgm:bulletEnabled val="1"/>
        </dgm:presLayoutVars>
      </dgm:prSet>
      <dgm:spPr/>
      <dgm:t>
        <a:bodyPr/>
        <a:lstStyle/>
        <a:p>
          <a:endParaRPr lang="es-EC"/>
        </a:p>
      </dgm:t>
    </dgm:pt>
  </dgm:ptLst>
  <dgm:cxnLst>
    <dgm:cxn modelId="{B736FBAA-846E-4E47-91F3-A031C0EB5F35}" srcId="{F7C19B87-5873-456F-B018-F5AEA8D403C9}" destId="{EBAF991C-E677-463E-90F9-14716E8A889E}" srcOrd="2" destOrd="0" parTransId="{30F09260-CDE3-46A4-8F34-A3CF32DDBF82}" sibTransId="{CD052AE9-DBC2-46D3-954D-ED7FCF89BA01}"/>
    <dgm:cxn modelId="{CF80E6C5-DFD8-45CB-A0F6-9742FFB084D1}" srcId="{F7C19B87-5873-456F-B018-F5AEA8D403C9}" destId="{F4C8DF42-F181-4D0C-8494-23BF1065C670}" srcOrd="5" destOrd="0" parTransId="{39C97A82-19C0-4ACC-98BD-FECC538A56CD}" sibTransId="{186477BF-3FC1-4472-B0C5-E0A0806AF8B5}"/>
    <dgm:cxn modelId="{B5F38038-CA9A-44A0-A84F-C44A1FEAD4AA}" srcId="{F7C19B87-5873-456F-B018-F5AEA8D403C9}" destId="{75CE39E9-943B-40EC-8785-D6DC6E760A16}" srcOrd="0" destOrd="0" parTransId="{3AA55DBB-A963-47DE-8572-5CE90F7C609E}" sibTransId="{7109E960-4F63-49CD-935F-035BDFF2C587}"/>
    <dgm:cxn modelId="{C06C55EA-1C86-41FB-A68C-86707064DBBE}" type="presOf" srcId="{A23F0AF8-9AD1-406E-9837-19663FE765FB}" destId="{8ED367A2-190E-49B3-82E1-B44F592F340D}" srcOrd="0" destOrd="0" presId="urn:microsoft.com/office/officeart/2005/8/layout/default"/>
    <dgm:cxn modelId="{827C4C5B-F9ED-4454-8EC0-E4A0083C9D09}" type="presOf" srcId="{D5D71888-47F0-4ADE-B252-160D0C8E2991}" destId="{6552AA70-2DA4-47C6-A048-5D8108CE9E24}" srcOrd="0" destOrd="0" presId="urn:microsoft.com/office/officeart/2005/8/layout/default"/>
    <dgm:cxn modelId="{14FB0344-CB87-41B4-AE97-0B60F6F161EF}" type="presOf" srcId="{75CE39E9-943B-40EC-8785-D6DC6E760A16}" destId="{3D1074D7-4C74-4EBF-A030-92CB800BF7BE}" srcOrd="0" destOrd="0" presId="urn:microsoft.com/office/officeart/2005/8/layout/default"/>
    <dgm:cxn modelId="{FF2EA690-049F-4AAF-8BFC-B079F0A6798C}" srcId="{F7C19B87-5873-456F-B018-F5AEA8D403C9}" destId="{D5D71888-47F0-4ADE-B252-160D0C8E2991}" srcOrd="4" destOrd="0" parTransId="{FE94CD4F-ACFB-4324-80B9-A72FB6F966AD}" sibTransId="{A5B64359-5FE3-49FE-B506-6D3FBABE6688}"/>
    <dgm:cxn modelId="{824F6711-A69A-4F59-B6A9-3449DECBDA69}" srcId="{F7C19B87-5873-456F-B018-F5AEA8D403C9}" destId="{A23F0AF8-9AD1-406E-9837-19663FE765FB}" srcOrd="1" destOrd="0" parTransId="{02EF2E5D-D9AA-4F2B-AEF4-9E0C0FF2D3DE}" sibTransId="{83872FDF-7D2B-423B-9409-78378F7128D7}"/>
    <dgm:cxn modelId="{82D78EB6-5962-4F3B-AE22-0266ADAFB013}" type="presOf" srcId="{E9D2D017-CCFB-4649-8741-BE905F9085DC}" destId="{F4AECDFF-890C-4280-8477-79CF9C56E8A0}" srcOrd="0" destOrd="0" presId="urn:microsoft.com/office/officeart/2005/8/layout/default"/>
    <dgm:cxn modelId="{26D95C82-5BD6-432A-B9CF-99D07A5BF60F}" type="presOf" srcId="{EBAF991C-E677-463E-90F9-14716E8A889E}" destId="{EF04683A-389D-444A-9F19-E2949CF73013}" srcOrd="0" destOrd="0" presId="urn:microsoft.com/office/officeart/2005/8/layout/default"/>
    <dgm:cxn modelId="{27B1238F-222D-4E1D-BA66-8693613EAF48}" type="presOf" srcId="{F4C8DF42-F181-4D0C-8494-23BF1065C670}" destId="{6E81F17F-9A89-4FE8-94AD-6F0741EBA5EE}" srcOrd="0" destOrd="0" presId="urn:microsoft.com/office/officeart/2005/8/layout/default"/>
    <dgm:cxn modelId="{A0086D2E-C15E-4404-BDED-DDA024EAF0A8}" type="presOf" srcId="{F7C19B87-5873-456F-B018-F5AEA8D403C9}" destId="{6AD3DE0A-9787-4701-A4F8-4C716CE98EC7}" srcOrd="0" destOrd="0" presId="urn:microsoft.com/office/officeart/2005/8/layout/default"/>
    <dgm:cxn modelId="{3B7CF801-4162-4AC5-99C6-9D84B795AB64}" srcId="{F7C19B87-5873-456F-B018-F5AEA8D403C9}" destId="{E9D2D017-CCFB-4649-8741-BE905F9085DC}" srcOrd="3" destOrd="0" parTransId="{54F76662-8342-4285-8FB3-D14B0487AB68}" sibTransId="{57C1D9D1-B71F-432F-B568-A0CAA696E7D4}"/>
    <dgm:cxn modelId="{588DB4CC-2FF5-475A-AA81-42719FD046C9}" type="presParOf" srcId="{6AD3DE0A-9787-4701-A4F8-4C716CE98EC7}" destId="{3D1074D7-4C74-4EBF-A030-92CB800BF7BE}" srcOrd="0" destOrd="0" presId="urn:microsoft.com/office/officeart/2005/8/layout/default"/>
    <dgm:cxn modelId="{67061137-BEAB-498A-A51D-45C3918ECD5E}" type="presParOf" srcId="{6AD3DE0A-9787-4701-A4F8-4C716CE98EC7}" destId="{A70B3326-88DD-41EB-B4A8-F16CDFF45EC0}" srcOrd="1" destOrd="0" presId="urn:microsoft.com/office/officeart/2005/8/layout/default"/>
    <dgm:cxn modelId="{7CC090C6-0FC1-477E-A558-ECA654A15942}" type="presParOf" srcId="{6AD3DE0A-9787-4701-A4F8-4C716CE98EC7}" destId="{8ED367A2-190E-49B3-82E1-B44F592F340D}" srcOrd="2" destOrd="0" presId="urn:microsoft.com/office/officeart/2005/8/layout/default"/>
    <dgm:cxn modelId="{F6CA4047-A148-4F7D-ABA2-3BB4A4F5D280}" type="presParOf" srcId="{6AD3DE0A-9787-4701-A4F8-4C716CE98EC7}" destId="{39DD7395-6CFF-46FE-8502-447E06DEC610}" srcOrd="3" destOrd="0" presId="urn:microsoft.com/office/officeart/2005/8/layout/default"/>
    <dgm:cxn modelId="{10513D0F-72F3-4739-8E58-5479E60DAE94}" type="presParOf" srcId="{6AD3DE0A-9787-4701-A4F8-4C716CE98EC7}" destId="{EF04683A-389D-444A-9F19-E2949CF73013}" srcOrd="4" destOrd="0" presId="urn:microsoft.com/office/officeart/2005/8/layout/default"/>
    <dgm:cxn modelId="{BE3A26A2-BE12-4750-9DAE-B4BF27449507}" type="presParOf" srcId="{6AD3DE0A-9787-4701-A4F8-4C716CE98EC7}" destId="{1F09A9A2-FFB1-4009-9A65-EE23F0C2F742}" srcOrd="5" destOrd="0" presId="urn:microsoft.com/office/officeart/2005/8/layout/default"/>
    <dgm:cxn modelId="{7F734C21-A1B0-4E94-87E7-E12450A01F50}" type="presParOf" srcId="{6AD3DE0A-9787-4701-A4F8-4C716CE98EC7}" destId="{F4AECDFF-890C-4280-8477-79CF9C56E8A0}" srcOrd="6" destOrd="0" presId="urn:microsoft.com/office/officeart/2005/8/layout/default"/>
    <dgm:cxn modelId="{A9AD8DB4-7924-4263-928B-9229AF5F736B}" type="presParOf" srcId="{6AD3DE0A-9787-4701-A4F8-4C716CE98EC7}" destId="{8C4C20AF-556C-41E2-9C1C-494EDF88DEDE}" srcOrd="7" destOrd="0" presId="urn:microsoft.com/office/officeart/2005/8/layout/default"/>
    <dgm:cxn modelId="{2603EBE9-C1ED-4BC1-9430-99B85F63E765}" type="presParOf" srcId="{6AD3DE0A-9787-4701-A4F8-4C716CE98EC7}" destId="{6552AA70-2DA4-47C6-A048-5D8108CE9E24}" srcOrd="8" destOrd="0" presId="urn:microsoft.com/office/officeart/2005/8/layout/default"/>
    <dgm:cxn modelId="{A17DDDA3-D9ED-4F1B-9CB7-D4C0A72EC024}" type="presParOf" srcId="{6AD3DE0A-9787-4701-A4F8-4C716CE98EC7}" destId="{F284E821-FC9A-450E-B21D-1040EA5425B6}" srcOrd="9" destOrd="0" presId="urn:microsoft.com/office/officeart/2005/8/layout/default"/>
    <dgm:cxn modelId="{2EEB90FA-21DE-48B6-8D34-0D18979D03E5}" type="presParOf" srcId="{6AD3DE0A-9787-4701-A4F8-4C716CE98EC7}" destId="{6E81F17F-9A89-4FE8-94AD-6F0741EBA5EE}"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074D7-4C74-4EBF-A030-92CB800BF7BE}">
      <dsp:nvSpPr>
        <dsp:cNvPr id="0" name=""/>
        <dsp:cNvSpPr/>
      </dsp:nvSpPr>
      <dsp:spPr>
        <a:xfrm>
          <a:off x="540215" y="2264"/>
          <a:ext cx="2597372" cy="155842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solidFill>
                <a:schemeClr val="tx1"/>
              </a:solidFill>
            </a:rPr>
            <a:t>Nivel de Servicio “A”. - Este nivel de servicio presenta al usuario de la vía, operaciones y velocidades de libre fluidez, además que permite que los vehículos puedan maniobrar dentro del tráfico casi completamente libres</a:t>
          </a:r>
          <a:endParaRPr lang="es-EC" sz="1100" kern="1200" dirty="0">
            <a:solidFill>
              <a:schemeClr val="tx1"/>
            </a:solidFill>
          </a:endParaRPr>
        </a:p>
      </dsp:txBody>
      <dsp:txXfrm>
        <a:off x="540215" y="2264"/>
        <a:ext cx="2597372" cy="1558423"/>
      </dsp:txXfrm>
    </dsp:sp>
    <dsp:sp modelId="{8ED367A2-190E-49B3-82E1-B44F592F340D}">
      <dsp:nvSpPr>
        <dsp:cNvPr id="0" name=""/>
        <dsp:cNvSpPr/>
      </dsp:nvSpPr>
      <dsp:spPr>
        <a:xfrm>
          <a:off x="3397324" y="2264"/>
          <a:ext cx="2597372" cy="155842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solidFill>
                <a:schemeClr val="tx1"/>
              </a:solidFill>
            </a:rPr>
            <a:t>Nivel de Servicio “B”. - Dentro de este nivel de servicio la habilidad para maniobrar dentro del flujo de tráfico es ligeramente restringida </a:t>
          </a:r>
          <a:endParaRPr lang="es-EC" sz="1100" kern="1200" dirty="0">
            <a:solidFill>
              <a:schemeClr val="tx1"/>
            </a:solidFill>
          </a:endParaRPr>
        </a:p>
      </dsp:txBody>
      <dsp:txXfrm>
        <a:off x="3397324" y="2264"/>
        <a:ext cx="2597372" cy="1558423"/>
      </dsp:txXfrm>
    </dsp:sp>
    <dsp:sp modelId="{EF04683A-389D-444A-9F19-E2949CF73013}">
      <dsp:nvSpPr>
        <dsp:cNvPr id="0" name=""/>
        <dsp:cNvSpPr/>
      </dsp:nvSpPr>
      <dsp:spPr>
        <a:xfrm>
          <a:off x="540215" y="1820424"/>
          <a:ext cx="2597372" cy="155842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solidFill>
                <a:schemeClr val="tx1"/>
              </a:solidFill>
            </a:rPr>
            <a:t>Nivel de Servicio “C”: en este nivel de servicio los cambios de vía requieren mucho más cuidado por parte del conductor se reduce además la capacidad de absorber incidentes, se puede esperar la formación de filas detrás de cualquier bloqueo significativo.</a:t>
          </a:r>
          <a:endParaRPr lang="es-EC" sz="1100" kern="1200" dirty="0">
            <a:solidFill>
              <a:schemeClr val="tx1"/>
            </a:solidFill>
          </a:endParaRPr>
        </a:p>
      </dsp:txBody>
      <dsp:txXfrm>
        <a:off x="540215" y="1820424"/>
        <a:ext cx="2597372" cy="1558423"/>
      </dsp:txXfrm>
    </dsp:sp>
    <dsp:sp modelId="{F4AECDFF-890C-4280-8477-79CF9C56E8A0}">
      <dsp:nvSpPr>
        <dsp:cNvPr id="0" name=""/>
        <dsp:cNvSpPr/>
      </dsp:nvSpPr>
      <dsp:spPr>
        <a:xfrm>
          <a:off x="3397324" y="1820424"/>
          <a:ext cx="2597372" cy="155842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solidFill>
                <a:schemeClr val="tx1"/>
              </a:solidFill>
            </a:rPr>
            <a:t>Nivel de Servicio “D”. – Dentro de este nivel de servicio se evidencia un claro aumento de la densidad algo más rápido con el incremento de flujo, en cambio la velocidad empieza a bajar considerablemente, además que la capacidad de maniobrar es aún más limitada, se podría esperar que cualquier incidente cree filas</a:t>
          </a:r>
          <a:endParaRPr lang="es-EC" sz="1100" kern="1200" dirty="0">
            <a:solidFill>
              <a:schemeClr val="tx1"/>
            </a:solidFill>
          </a:endParaRPr>
        </a:p>
      </dsp:txBody>
      <dsp:txXfrm>
        <a:off x="3397324" y="1820424"/>
        <a:ext cx="2597372" cy="1558423"/>
      </dsp:txXfrm>
    </dsp:sp>
    <dsp:sp modelId="{6552AA70-2DA4-47C6-A048-5D8108CE9E24}">
      <dsp:nvSpPr>
        <dsp:cNvPr id="0" name=""/>
        <dsp:cNvSpPr/>
      </dsp:nvSpPr>
      <dsp:spPr>
        <a:xfrm>
          <a:off x="540215" y="3638585"/>
          <a:ext cx="2597372" cy="155842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solidFill>
                <a:schemeClr val="tx1"/>
              </a:solidFill>
            </a:rPr>
            <a:t>Nivel de Servicio “E”. – Este nivel de servicio, presenta espacios muy reducidos para maniobrar cualquier interrupción en el flujo de tráfico, tal como vehículos entrando o saliendo de una rampa o cambiando de carril puede provocar una interrupción del tráfico</a:t>
          </a:r>
          <a:endParaRPr lang="es-EC" sz="1100" kern="1200" dirty="0">
            <a:solidFill>
              <a:schemeClr val="tx1"/>
            </a:solidFill>
          </a:endParaRPr>
        </a:p>
      </dsp:txBody>
      <dsp:txXfrm>
        <a:off x="540215" y="3638585"/>
        <a:ext cx="2597372" cy="1558423"/>
      </dsp:txXfrm>
    </dsp:sp>
    <dsp:sp modelId="{6E81F17F-9A89-4FE8-94AD-6F0741EBA5EE}">
      <dsp:nvSpPr>
        <dsp:cNvPr id="0" name=""/>
        <dsp:cNvSpPr/>
      </dsp:nvSpPr>
      <dsp:spPr>
        <a:xfrm>
          <a:off x="3397324" y="3638585"/>
          <a:ext cx="2597372" cy="155842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solidFill>
                <a:schemeClr val="tx1"/>
              </a:solidFill>
            </a:rPr>
            <a:t>Nivel de Servicio “F”. – Dentro de este nivel de servicio se describe colapsos en la fluidez de vehículos, generalmente se forman filas detrás de puntos de colapso </a:t>
          </a:r>
          <a:endParaRPr lang="es-EC" sz="1100" kern="1200" dirty="0">
            <a:solidFill>
              <a:schemeClr val="tx1"/>
            </a:solidFill>
          </a:endParaRPr>
        </a:p>
      </dsp:txBody>
      <dsp:txXfrm>
        <a:off x="3397324" y="3638585"/>
        <a:ext cx="2597372" cy="155842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3/16/2018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3/16/2018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42.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43.emf"/></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diagramQuickStyle" Target="../diagrams/quickStyle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4.emf"/><Relationship Id="rId9" Type="http://schemas.microsoft.com/office/2007/relationships/diagramDrawing" Target="../diagrams/drawing5.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46.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pn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0.emf"/></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7637610" cy="633984"/>
          </a:xfrm>
        </p:spPr>
        <p:txBody>
          <a:bodyPr>
            <a:normAutofit fontScale="90000"/>
          </a:bodyPr>
          <a:lstStyle/>
          <a:p>
            <a:r>
              <a:rPr lang="es-EC" dirty="0" smtClean="0">
                <a:solidFill>
                  <a:schemeClr val="tx1"/>
                </a:solidFill>
              </a:rPr>
              <a:t>De donde nace el Problema?</a:t>
            </a:r>
            <a:endParaRPr lang="es-EC" dirty="0">
              <a:solidFill>
                <a:schemeClr val="tx1"/>
              </a:solidFill>
            </a:endParaRP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541549084"/>
              </p:ext>
            </p:extLst>
          </p:nvPr>
        </p:nvGraphicFramePr>
        <p:xfrm>
          <a:off x="1360615" y="1371063"/>
          <a:ext cx="8222297" cy="4597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9675707" y="112395"/>
            <a:ext cx="2394373" cy="659867"/>
          </a:xfrm>
          <a:prstGeom prst="rect">
            <a:avLst/>
          </a:prstGeom>
        </p:spPr>
      </p:pic>
      <p:pic>
        <p:nvPicPr>
          <p:cNvPr id="5" name="Imagen 4"/>
          <p:cNvPicPr>
            <a:picLocks noChangeAspect="1"/>
          </p:cNvPicPr>
          <p:nvPr/>
        </p:nvPicPr>
        <p:blipFill>
          <a:blip r:embed="rId8"/>
          <a:stretch>
            <a:fillRect/>
          </a:stretch>
        </p:blipFill>
        <p:spPr>
          <a:xfrm>
            <a:off x="10748201" y="5450788"/>
            <a:ext cx="1175575" cy="1181147"/>
          </a:xfrm>
          <a:prstGeom prst="rect">
            <a:avLst/>
          </a:prstGeom>
        </p:spPr>
      </p:pic>
    </p:spTree>
    <p:extLst>
      <p:ext uri="{BB962C8B-B14F-4D97-AF65-F5344CB8AC3E}">
        <p14:creationId xmlns:p14="http://schemas.microsoft.com/office/powerpoint/2010/main" val="3346326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201846" y="140945"/>
            <a:ext cx="8905578" cy="660400"/>
          </a:xfrm>
        </p:spPr>
        <p:txBody>
          <a:bodyPr>
            <a:normAutofit/>
          </a:bodyPr>
          <a:lstStyle/>
          <a:p>
            <a:r>
              <a:rPr lang="es-EC" sz="2800" i="1" dirty="0" smtClean="0">
                <a:solidFill>
                  <a:schemeClr val="tx1"/>
                </a:solidFill>
              </a:rPr>
              <a:t>Análisis de accidentes </a:t>
            </a:r>
            <a:r>
              <a:rPr lang="es-EC" sz="2800" i="1" dirty="0">
                <a:solidFill>
                  <a:schemeClr val="tx1"/>
                </a:solidFill>
              </a:rPr>
              <a:t>en el año </a:t>
            </a:r>
            <a:r>
              <a:rPr lang="es-EC" sz="2800" i="1" dirty="0" smtClean="0">
                <a:solidFill>
                  <a:schemeClr val="tx1"/>
                </a:solidFill>
              </a:rPr>
              <a:t>2015</a:t>
            </a:r>
            <a:endParaRPr lang="es-EC" sz="3200" dirty="0"/>
          </a:p>
        </p:txBody>
      </p:sp>
      <p:graphicFrame>
        <p:nvGraphicFramePr>
          <p:cNvPr id="3" name="Tabla 2"/>
          <p:cNvGraphicFramePr>
            <a:graphicFrameLocks noGrp="1"/>
          </p:cNvGraphicFramePr>
          <p:nvPr>
            <p:extLst>
              <p:ext uri="{D42A27DB-BD31-4B8C-83A1-F6EECF244321}">
                <p14:modId xmlns:p14="http://schemas.microsoft.com/office/powerpoint/2010/main" val="1690232148"/>
              </p:ext>
            </p:extLst>
          </p:nvPr>
        </p:nvGraphicFramePr>
        <p:xfrm>
          <a:off x="1597152" y="772262"/>
          <a:ext cx="2101247" cy="4053167"/>
        </p:xfrm>
        <a:graphic>
          <a:graphicData uri="http://schemas.openxmlformats.org/drawingml/2006/table">
            <a:tbl>
              <a:tblPr firstRow="1" firstCol="1" bandRow="1">
                <a:tableStyleId>{5C22544A-7EE6-4342-B048-85BDC9FD1C3A}</a:tableStyleId>
              </a:tblPr>
              <a:tblGrid>
                <a:gridCol w="1106740"/>
                <a:gridCol w="994507"/>
              </a:tblGrid>
              <a:tr h="761327">
                <a:tc>
                  <a:txBody>
                    <a:bodyPr/>
                    <a:lstStyle/>
                    <a:p>
                      <a:pPr algn="ctr">
                        <a:lnSpc>
                          <a:spcPct val="150000"/>
                        </a:lnSpc>
                        <a:spcAft>
                          <a:spcPts val="0"/>
                        </a:spcAft>
                      </a:pPr>
                      <a:r>
                        <a:rPr lang="es-EC" sz="1200" dirty="0">
                          <a:solidFill>
                            <a:schemeClr val="tx1"/>
                          </a:solidFill>
                          <a:effectLst/>
                        </a:rPr>
                        <a:t>MES</a:t>
                      </a:r>
                      <a:endParaRPr lang="es-EC"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solidFill>
                            <a:schemeClr val="tx1"/>
                          </a:solidFill>
                          <a:effectLst/>
                        </a:rPr>
                        <a:t>NUMERO DE ACCIDENTES</a:t>
                      </a:r>
                      <a:endParaRPr lang="es-EC"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34913">
                <a:tc>
                  <a:txBody>
                    <a:bodyPr/>
                    <a:lstStyle/>
                    <a:p>
                      <a:pPr>
                        <a:lnSpc>
                          <a:spcPct val="150000"/>
                        </a:lnSpc>
                        <a:spcAft>
                          <a:spcPts val="0"/>
                        </a:spcAft>
                      </a:pPr>
                      <a:r>
                        <a:rPr lang="es-EC" sz="1200">
                          <a:solidFill>
                            <a:schemeClr val="tx1"/>
                          </a:solidFill>
                          <a:effectLst/>
                        </a:rPr>
                        <a:t>Enero</a:t>
                      </a:r>
                      <a:endParaRPr lang="es-EC"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b="1">
                          <a:solidFill>
                            <a:schemeClr val="tx1"/>
                          </a:solidFill>
                          <a:effectLst/>
                        </a:rPr>
                        <a:t>20</a:t>
                      </a:r>
                      <a:endParaRPr lang="es-EC"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4913">
                <a:tc>
                  <a:txBody>
                    <a:bodyPr/>
                    <a:lstStyle/>
                    <a:p>
                      <a:pPr>
                        <a:lnSpc>
                          <a:spcPct val="150000"/>
                        </a:lnSpc>
                        <a:spcAft>
                          <a:spcPts val="0"/>
                        </a:spcAft>
                      </a:pPr>
                      <a:r>
                        <a:rPr lang="es-EC" sz="1200">
                          <a:solidFill>
                            <a:schemeClr val="tx1"/>
                          </a:solidFill>
                          <a:effectLst/>
                        </a:rPr>
                        <a:t>Febrero</a:t>
                      </a:r>
                      <a:endParaRPr lang="es-EC"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b="1">
                          <a:solidFill>
                            <a:schemeClr val="tx1"/>
                          </a:solidFill>
                          <a:effectLst/>
                        </a:rPr>
                        <a:t>11</a:t>
                      </a:r>
                      <a:endParaRPr lang="es-EC"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4913">
                <a:tc>
                  <a:txBody>
                    <a:bodyPr/>
                    <a:lstStyle/>
                    <a:p>
                      <a:pPr>
                        <a:lnSpc>
                          <a:spcPct val="150000"/>
                        </a:lnSpc>
                        <a:spcAft>
                          <a:spcPts val="0"/>
                        </a:spcAft>
                      </a:pPr>
                      <a:r>
                        <a:rPr lang="es-EC" sz="1200">
                          <a:solidFill>
                            <a:schemeClr val="tx1"/>
                          </a:solidFill>
                          <a:effectLst/>
                        </a:rPr>
                        <a:t>Marzo</a:t>
                      </a:r>
                      <a:endParaRPr lang="es-EC"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b="1">
                          <a:solidFill>
                            <a:schemeClr val="tx1"/>
                          </a:solidFill>
                          <a:effectLst/>
                        </a:rPr>
                        <a:t>25</a:t>
                      </a:r>
                      <a:endParaRPr lang="es-EC"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4913">
                <a:tc>
                  <a:txBody>
                    <a:bodyPr/>
                    <a:lstStyle/>
                    <a:p>
                      <a:pPr>
                        <a:lnSpc>
                          <a:spcPct val="150000"/>
                        </a:lnSpc>
                        <a:spcAft>
                          <a:spcPts val="0"/>
                        </a:spcAft>
                      </a:pPr>
                      <a:r>
                        <a:rPr lang="es-EC" sz="1200">
                          <a:solidFill>
                            <a:schemeClr val="tx1"/>
                          </a:solidFill>
                          <a:effectLst/>
                        </a:rPr>
                        <a:t>Abril</a:t>
                      </a:r>
                      <a:endParaRPr lang="es-EC"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b="1">
                          <a:solidFill>
                            <a:schemeClr val="tx1"/>
                          </a:solidFill>
                          <a:effectLst/>
                        </a:rPr>
                        <a:t>13</a:t>
                      </a:r>
                      <a:endParaRPr lang="es-EC"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4913">
                <a:tc>
                  <a:txBody>
                    <a:bodyPr/>
                    <a:lstStyle/>
                    <a:p>
                      <a:pPr>
                        <a:lnSpc>
                          <a:spcPct val="150000"/>
                        </a:lnSpc>
                        <a:spcAft>
                          <a:spcPts val="0"/>
                        </a:spcAft>
                      </a:pPr>
                      <a:r>
                        <a:rPr lang="es-EC" sz="1200">
                          <a:solidFill>
                            <a:schemeClr val="tx1"/>
                          </a:solidFill>
                          <a:effectLst/>
                        </a:rPr>
                        <a:t>Mayo</a:t>
                      </a:r>
                      <a:endParaRPr lang="es-EC"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b="1">
                          <a:solidFill>
                            <a:schemeClr val="tx1"/>
                          </a:solidFill>
                          <a:effectLst/>
                        </a:rPr>
                        <a:t>16</a:t>
                      </a:r>
                      <a:endParaRPr lang="es-EC"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4913">
                <a:tc>
                  <a:txBody>
                    <a:bodyPr/>
                    <a:lstStyle/>
                    <a:p>
                      <a:pPr>
                        <a:lnSpc>
                          <a:spcPct val="150000"/>
                        </a:lnSpc>
                        <a:spcAft>
                          <a:spcPts val="0"/>
                        </a:spcAft>
                      </a:pPr>
                      <a:r>
                        <a:rPr lang="es-EC" sz="1200">
                          <a:solidFill>
                            <a:schemeClr val="tx1"/>
                          </a:solidFill>
                          <a:effectLst/>
                        </a:rPr>
                        <a:t>Junio</a:t>
                      </a:r>
                      <a:endParaRPr lang="es-EC"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b="1">
                          <a:solidFill>
                            <a:schemeClr val="tx1"/>
                          </a:solidFill>
                          <a:effectLst/>
                        </a:rPr>
                        <a:t>25</a:t>
                      </a:r>
                      <a:endParaRPr lang="es-EC"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4913">
                <a:tc>
                  <a:txBody>
                    <a:bodyPr/>
                    <a:lstStyle/>
                    <a:p>
                      <a:pPr>
                        <a:lnSpc>
                          <a:spcPct val="150000"/>
                        </a:lnSpc>
                        <a:spcAft>
                          <a:spcPts val="0"/>
                        </a:spcAft>
                      </a:pPr>
                      <a:r>
                        <a:rPr lang="es-EC" sz="1200">
                          <a:solidFill>
                            <a:schemeClr val="tx1"/>
                          </a:solidFill>
                          <a:effectLst/>
                        </a:rPr>
                        <a:t>Julio</a:t>
                      </a:r>
                      <a:endParaRPr lang="es-EC"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b="1">
                          <a:solidFill>
                            <a:schemeClr val="tx1"/>
                          </a:solidFill>
                          <a:effectLst/>
                        </a:rPr>
                        <a:t>22</a:t>
                      </a:r>
                      <a:endParaRPr lang="es-EC"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4913">
                <a:tc>
                  <a:txBody>
                    <a:bodyPr/>
                    <a:lstStyle/>
                    <a:p>
                      <a:pPr>
                        <a:lnSpc>
                          <a:spcPct val="150000"/>
                        </a:lnSpc>
                        <a:spcAft>
                          <a:spcPts val="0"/>
                        </a:spcAft>
                      </a:pPr>
                      <a:r>
                        <a:rPr lang="es-EC" sz="1200">
                          <a:solidFill>
                            <a:schemeClr val="tx1"/>
                          </a:solidFill>
                          <a:effectLst/>
                        </a:rPr>
                        <a:t>Agosto</a:t>
                      </a:r>
                      <a:endParaRPr lang="es-EC"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b="1">
                          <a:solidFill>
                            <a:schemeClr val="tx1"/>
                          </a:solidFill>
                          <a:effectLst/>
                        </a:rPr>
                        <a:t>15</a:t>
                      </a:r>
                      <a:endParaRPr lang="es-EC"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4913">
                <a:tc>
                  <a:txBody>
                    <a:bodyPr/>
                    <a:lstStyle/>
                    <a:p>
                      <a:pPr>
                        <a:lnSpc>
                          <a:spcPct val="150000"/>
                        </a:lnSpc>
                        <a:spcAft>
                          <a:spcPts val="0"/>
                        </a:spcAft>
                      </a:pPr>
                      <a:r>
                        <a:rPr lang="es-EC" sz="1200">
                          <a:solidFill>
                            <a:schemeClr val="tx1"/>
                          </a:solidFill>
                          <a:effectLst/>
                        </a:rPr>
                        <a:t>Septiembre</a:t>
                      </a:r>
                      <a:endParaRPr lang="es-EC"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b="1">
                          <a:solidFill>
                            <a:schemeClr val="tx1"/>
                          </a:solidFill>
                          <a:effectLst/>
                        </a:rPr>
                        <a:t>20</a:t>
                      </a:r>
                      <a:endParaRPr lang="es-EC"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4913">
                <a:tc>
                  <a:txBody>
                    <a:bodyPr/>
                    <a:lstStyle/>
                    <a:p>
                      <a:pPr>
                        <a:lnSpc>
                          <a:spcPct val="150000"/>
                        </a:lnSpc>
                        <a:spcAft>
                          <a:spcPts val="0"/>
                        </a:spcAft>
                      </a:pPr>
                      <a:r>
                        <a:rPr lang="es-EC" sz="1200">
                          <a:solidFill>
                            <a:schemeClr val="tx1"/>
                          </a:solidFill>
                          <a:effectLst/>
                        </a:rPr>
                        <a:t>Octubre</a:t>
                      </a:r>
                      <a:endParaRPr lang="es-EC"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b="1">
                          <a:solidFill>
                            <a:schemeClr val="tx1"/>
                          </a:solidFill>
                          <a:effectLst/>
                        </a:rPr>
                        <a:t>24</a:t>
                      </a:r>
                      <a:endParaRPr lang="es-EC"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4913">
                <a:tc>
                  <a:txBody>
                    <a:bodyPr/>
                    <a:lstStyle/>
                    <a:p>
                      <a:pPr>
                        <a:lnSpc>
                          <a:spcPct val="150000"/>
                        </a:lnSpc>
                        <a:spcAft>
                          <a:spcPts val="0"/>
                        </a:spcAft>
                      </a:pPr>
                      <a:r>
                        <a:rPr lang="es-EC" sz="1200">
                          <a:solidFill>
                            <a:schemeClr val="tx1"/>
                          </a:solidFill>
                          <a:effectLst/>
                        </a:rPr>
                        <a:t>Noviembre</a:t>
                      </a:r>
                      <a:endParaRPr lang="es-EC"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b="1">
                          <a:solidFill>
                            <a:schemeClr val="tx1"/>
                          </a:solidFill>
                          <a:effectLst/>
                        </a:rPr>
                        <a:t>16</a:t>
                      </a:r>
                      <a:endParaRPr lang="es-EC"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34913">
                <a:tc>
                  <a:txBody>
                    <a:bodyPr/>
                    <a:lstStyle/>
                    <a:p>
                      <a:pPr>
                        <a:lnSpc>
                          <a:spcPct val="150000"/>
                        </a:lnSpc>
                        <a:spcAft>
                          <a:spcPts val="0"/>
                        </a:spcAft>
                      </a:pPr>
                      <a:r>
                        <a:rPr lang="es-EC" sz="1200">
                          <a:solidFill>
                            <a:schemeClr val="tx1"/>
                          </a:solidFill>
                          <a:effectLst/>
                        </a:rPr>
                        <a:t>Diciembre</a:t>
                      </a:r>
                      <a:endParaRPr lang="es-EC"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b="1" dirty="0">
                          <a:solidFill>
                            <a:schemeClr val="tx1"/>
                          </a:solidFill>
                          <a:effectLst/>
                        </a:rPr>
                        <a:t>17</a:t>
                      </a:r>
                      <a:endParaRPr lang="es-EC"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906052947"/>
              </p:ext>
            </p:extLst>
          </p:nvPr>
        </p:nvGraphicFramePr>
        <p:xfrm>
          <a:off x="697822" y="4898358"/>
          <a:ext cx="4495970" cy="1371600"/>
        </p:xfrm>
        <a:graphic>
          <a:graphicData uri="http://schemas.openxmlformats.org/drawingml/2006/table">
            <a:tbl>
              <a:tblPr firstRow="1" firstCol="1" bandRow="1">
                <a:tableStyleId>{5C22544A-7EE6-4342-B048-85BDC9FD1C3A}</a:tableStyleId>
              </a:tblPr>
              <a:tblGrid>
                <a:gridCol w="3478075"/>
                <a:gridCol w="1017895"/>
              </a:tblGrid>
              <a:tr h="390525">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LUGAR</a:t>
                      </a:r>
                    </a:p>
                  </a:txBody>
                  <a:tcPr marL="44450" marR="44450" marT="0" marB="0" anchor="ctr"/>
                </a:tc>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NUMERO DE ACCIDENTES</a:t>
                      </a:r>
                    </a:p>
                  </a:txBody>
                  <a:tcPr marL="44450" marR="44450" marT="0" marB="0" anchor="ctr"/>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Simón Bolívar - Universidad Internacional</a:t>
                      </a:r>
                    </a:p>
                  </a:txBody>
                  <a:tcPr marL="44450" marR="44450" marT="0" marB="0" anchor="b"/>
                </a:tc>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85</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Simón Bolívar - Ruta Viva</a:t>
                      </a:r>
                    </a:p>
                  </a:txBody>
                  <a:tcPr marL="44450" marR="44450" marT="0" marB="0" anchor="b"/>
                </a:tc>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38</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Simón Bolívar - Autopista General Rumiñahui</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101</a:t>
                      </a:r>
                    </a:p>
                  </a:txBody>
                  <a:tcPr marL="44450" marR="44450" marT="0" marB="0" anchor="b"/>
                </a:tc>
              </a:tr>
            </a:tbl>
          </a:graphicData>
        </a:graphic>
      </p:graphicFrame>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5361464" y="801345"/>
            <a:ext cx="5219065" cy="5715000"/>
          </a:xfrm>
          <a:prstGeom prst="rect">
            <a:avLst/>
          </a:prstGeom>
          <a:noFill/>
          <a:ln>
            <a:noFill/>
          </a:ln>
        </p:spPr>
      </p:pic>
    </p:spTree>
    <p:extLst>
      <p:ext uri="{BB962C8B-B14F-4D97-AF65-F5344CB8AC3E}">
        <p14:creationId xmlns:p14="http://schemas.microsoft.com/office/powerpoint/2010/main" val="302701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201846" y="140945"/>
            <a:ext cx="8905578" cy="660400"/>
          </a:xfrm>
        </p:spPr>
        <p:txBody>
          <a:bodyPr>
            <a:normAutofit/>
          </a:bodyPr>
          <a:lstStyle/>
          <a:p>
            <a:r>
              <a:rPr lang="es-EC" sz="2800" i="1" dirty="0" smtClean="0">
                <a:solidFill>
                  <a:schemeClr val="tx1"/>
                </a:solidFill>
              </a:rPr>
              <a:t>Análisis de accidentes </a:t>
            </a:r>
            <a:r>
              <a:rPr lang="es-EC" sz="2800" i="1" dirty="0">
                <a:solidFill>
                  <a:schemeClr val="tx1"/>
                </a:solidFill>
              </a:rPr>
              <a:t>en el año </a:t>
            </a:r>
            <a:r>
              <a:rPr lang="es-EC" sz="2800" i="1" dirty="0" smtClean="0">
                <a:solidFill>
                  <a:schemeClr val="tx1"/>
                </a:solidFill>
              </a:rPr>
              <a:t>2016</a:t>
            </a:r>
            <a:endParaRPr lang="es-EC" sz="3200" dirty="0"/>
          </a:p>
        </p:txBody>
      </p:sp>
      <p:graphicFrame>
        <p:nvGraphicFramePr>
          <p:cNvPr id="7" name="Tabla 6"/>
          <p:cNvGraphicFramePr>
            <a:graphicFrameLocks noGrp="1"/>
          </p:cNvGraphicFramePr>
          <p:nvPr>
            <p:extLst>
              <p:ext uri="{D42A27DB-BD31-4B8C-83A1-F6EECF244321}">
                <p14:modId xmlns:p14="http://schemas.microsoft.com/office/powerpoint/2010/main" val="1915901387"/>
              </p:ext>
            </p:extLst>
          </p:nvPr>
        </p:nvGraphicFramePr>
        <p:xfrm>
          <a:off x="1498758" y="772262"/>
          <a:ext cx="2366105" cy="3840480"/>
        </p:xfrm>
        <a:graphic>
          <a:graphicData uri="http://schemas.openxmlformats.org/drawingml/2006/table">
            <a:tbl>
              <a:tblPr firstRow="1" firstCol="1" bandRow="1">
                <a:tableStyleId>{5C22544A-7EE6-4342-B048-85BDC9FD1C3A}</a:tableStyleId>
              </a:tblPr>
              <a:tblGrid>
                <a:gridCol w="1246242"/>
                <a:gridCol w="1119863"/>
              </a:tblGrid>
              <a:tr h="390525">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MES</a:t>
                      </a:r>
                    </a:p>
                  </a:txBody>
                  <a:tcPr marL="44450" marR="44450" marT="0" marB="0" anchor="ctr"/>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NUMERO DE ACCIDENTES</a:t>
                      </a:r>
                    </a:p>
                  </a:txBody>
                  <a:tcPr marL="44450" marR="44450" marT="0" marB="0" anchor="ctr"/>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Enero</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20</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Febrero</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16</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Marzo</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9</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Abril</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16</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Mayo</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11</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Junio</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8</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Julio</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8</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Agosto</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3</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Septiembre</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8</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Octubre</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9</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Noviembre</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8</a:t>
                      </a:r>
                    </a:p>
                  </a:txBody>
                  <a:tcPr marL="44450" marR="44450" marT="0" marB="0" anchor="b"/>
                </a:tc>
              </a:tr>
              <a:tr h="0">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Diciembre</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11</a:t>
                      </a:r>
                    </a:p>
                  </a:txBody>
                  <a:tcPr marL="44450" marR="44450" marT="0" marB="0" anchor="b"/>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79651357"/>
              </p:ext>
            </p:extLst>
          </p:nvPr>
        </p:nvGraphicFramePr>
        <p:xfrm>
          <a:off x="484496" y="5244059"/>
          <a:ext cx="5075055" cy="1371600"/>
        </p:xfrm>
        <a:graphic>
          <a:graphicData uri="http://schemas.openxmlformats.org/drawingml/2006/table">
            <a:tbl>
              <a:tblPr firstRow="1" firstCol="1" bandRow="1">
                <a:tableStyleId>{5C22544A-7EE6-4342-B048-85BDC9FD1C3A}</a:tableStyleId>
              </a:tblPr>
              <a:tblGrid>
                <a:gridCol w="3926054"/>
                <a:gridCol w="1149001"/>
              </a:tblGrid>
              <a:tr h="390525">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LUGAR</a:t>
                      </a:r>
                    </a:p>
                  </a:txBody>
                  <a:tcPr marL="44450" marR="44450" marT="0" marB="0" anchor="ctr"/>
                </a:tc>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NUMERO DE ACCIDENTES</a:t>
                      </a:r>
                    </a:p>
                  </a:txBody>
                  <a:tcPr marL="44450" marR="44450" marT="0" marB="0" anchor="ctr"/>
                </a:tc>
              </a:tr>
              <a:tr h="200025">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Simón Bolívar - Universidad Internacional</a:t>
                      </a:r>
                    </a:p>
                  </a:txBody>
                  <a:tcPr marL="44450" marR="44450" marT="0" marB="0" anchor="b"/>
                </a:tc>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47</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Simón Bolívar - Ruta Viva</a:t>
                      </a:r>
                    </a:p>
                  </a:txBody>
                  <a:tcPr marL="44450" marR="44450" marT="0" marB="0" anchor="b"/>
                </a:tc>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30</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Simón Bolívar - Autopista General Rumiñahui</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50</a:t>
                      </a:r>
                    </a:p>
                  </a:txBody>
                  <a:tcPr marL="44450" marR="44450" marT="0" marB="0" anchor="b"/>
                </a:tc>
              </a:tr>
            </a:tbl>
          </a:graphicData>
        </a:graphic>
      </p:graphicFrame>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5834168" y="1344396"/>
            <a:ext cx="5038725" cy="3568979"/>
          </a:xfrm>
          <a:prstGeom prst="rect">
            <a:avLst/>
          </a:prstGeom>
          <a:noFill/>
          <a:ln>
            <a:noFill/>
          </a:ln>
        </p:spPr>
      </p:pic>
    </p:spTree>
    <p:extLst>
      <p:ext uri="{BB962C8B-B14F-4D97-AF65-F5344CB8AC3E}">
        <p14:creationId xmlns:p14="http://schemas.microsoft.com/office/powerpoint/2010/main" val="1185431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201846" y="140945"/>
            <a:ext cx="8905578" cy="660400"/>
          </a:xfrm>
        </p:spPr>
        <p:txBody>
          <a:bodyPr>
            <a:normAutofit/>
          </a:bodyPr>
          <a:lstStyle/>
          <a:p>
            <a:r>
              <a:rPr lang="es-EC" sz="2800" i="1" dirty="0" smtClean="0">
                <a:solidFill>
                  <a:schemeClr val="tx1"/>
                </a:solidFill>
              </a:rPr>
              <a:t>Análisis de accidentes </a:t>
            </a:r>
            <a:r>
              <a:rPr lang="es-EC" sz="2800" i="1" dirty="0">
                <a:solidFill>
                  <a:schemeClr val="tx1"/>
                </a:solidFill>
              </a:rPr>
              <a:t>en el año </a:t>
            </a:r>
            <a:r>
              <a:rPr lang="es-EC" sz="2800" i="1" dirty="0" smtClean="0">
                <a:solidFill>
                  <a:schemeClr val="tx1"/>
                </a:solidFill>
              </a:rPr>
              <a:t>2016</a:t>
            </a:r>
            <a:endParaRPr lang="es-EC" sz="3200" dirty="0"/>
          </a:p>
        </p:txBody>
      </p:sp>
      <p:graphicFrame>
        <p:nvGraphicFramePr>
          <p:cNvPr id="3" name="Tabla 2"/>
          <p:cNvGraphicFramePr>
            <a:graphicFrameLocks noGrp="1"/>
          </p:cNvGraphicFramePr>
          <p:nvPr>
            <p:extLst>
              <p:ext uri="{D42A27DB-BD31-4B8C-83A1-F6EECF244321}">
                <p14:modId xmlns:p14="http://schemas.microsoft.com/office/powerpoint/2010/main" val="1472259609"/>
              </p:ext>
            </p:extLst>
          </p:nvPr>
        </p:nvGraphicFramePr>
        <p:xfrm>
          <a:off x="1596294" y="948150"/>
          <a:ext cx="2171033" cy="3566160"/>
        </p:xfrm>
        <a:graphic>
          <a:graphicData uri="http://schemas.openxmlformats.org/drawingml/2006/table">
            <a:tbl>
              <a:tblPr firstRow="1" firstCol="1" bandRow="1">
                <a:tableStyleId>{5C22544A-7EE6-4342-B048-85BDC9FD1C3A}</a:tableStyleId>
              </a:tblPr>
              <a:tblGrid>
                <a:gridCol w="1143497"/>
                <a:gridCol w="1027536"/>
              </a:tblGrid>
              <a:tr h="390525">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MES</a:t>
                      </a:r>
                    </a:p>
                  </a:txBody>
                  <a:tcPr marL="44450" marR="44450" marT="0" marB="0" anchor="ctr"/>
                </a:tc>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NUMERO DE ACCIDENTES</a:t>
                      </a:r>
                    </a:p>
                  </a:txBody>
                  <a:tcPr marL="44450" marR="44450" marT="0" marB="0" anchor="ctr"/>
                </a:tc>
              </a:tr>
              <a:tr h="200025">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Enero</a:t>
                      </a:r>
                    </a:p>
                  </a:txBody>
                  <a:tcPr marL="44450" marR="44450" marT="0" marB="0" anchor="b"/>
                </a:tc>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7</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Febrero</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5</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Marzo</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8</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Abril</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7</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Mayo</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12</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Junio</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6</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Julio</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3</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Agosto</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12</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Septiembre</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4</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Octubre</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8</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Noviembre</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5</a:t>
                      </a:r>
                    </a:p>
                  </a:txBody>
                  <a:tcPr marL="44450" marR="44450" marT="0" marB="0" anchor="b"/>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280919304"/>
              </p:ext>
            </p:extLst>
          </p:nvPr>
        </p:nvGraphicFramePr>
        <p:xfrm>
          <a:off x="657510" y="4913375"/>
          <a:ext cx="4975194" cy="1371600"/>
        </p:xfrm>
        <a:graphic>
          <a:graphicData uri="http://schemas.openxmlformats.org/drawingml/2006/table">
            <a:tbl>
              <a:tblPr firstRow="1" firstCol="1" bandRow="1">
                <a:tableStyleId>{5C22544A-7EE6-4342-B048-85BDC9FD1C3A}</a:tableStyleId>
              </a:tblPr>
              <a:tblGrid>
                <a:gridCol w="3848801"/>
                <a:gridCol w="1126393"/>
              </a:tblGrid>
              <a:tr h="390525">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LUGAR</a:t>
                      </a:r>
                    </a:p>
                  </a:txBody>
                  <a:tcPr marL="44450" marR="44450" marT="0" marB="0" anchor="ctr"/>
                </a:tc>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NUMERO DE ACCIDENTES</a:t>
                      </a:r>
                    </a:p>
                  </a:txBody>
                  <a:tcPr marL="44450" marR="44450" marT="0" marB="0" anchor="ctr"/>
                </a:tc>
              </a:tr>
              <a:tr h="200025">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Simón Bolívar - Universidad Internacional</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28,00</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Simón Bolívar - Ruta Viva</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13,00</a:t>
                      </a:r>
                    </a:p>
                  </a:txBody>
                  <a:tcPr marL="44450" marR="44450" marT="0" marB="0" anchor="b"/>
                </a:tc>
              </a:tr>
              <a:tr h="200025">
                <a:tc>
                  <a:txBody>
                    <a:bodyPr/>
                    <a:lstStyle/>
                    <a:p>
                      <a:pPr marL="0" algn="ctr" defTabSz="457200" rtl="0" eaLnBrk="1" latinLnBrk="0" hangingPunct="1">
                        <a:lnSpc>
                          <a:spcPct val="150000"/>
                        </a:lnSpc>
                        <a:spcAft>
                          <a:spcPts val="0"/>
                        </a:spcAft>
                      </a:pPr>
                      <a:r>
                        <a:rPr lang="es-EC" sz="1200" b="1" kern="1200">
                          <a:solidFill>
                            <a:schemeClr val="tx1"/>
                          </a:solidFill>
                          <a:effectLst/>
                          <a:latin typeface="+mn-lt"/>
                          <a:ea typeface="+mn-ea"/>
                          <a:cs typeface="+mn-cs"/>
                        </a:rPr>
                        <a:t>Simón Bolívar - Autopista General Rumiñahui</a:t>
                      </a:r>
                    </a:p>
                  </a:txBody>
                  <a:tcPr marL="44450" marR="44450" marT="0" marB="0" anchor="b"/>
                </a:tc>
                <a:tc>
                  <a:txBody>
                    <a:bodyPr/>
                    <a:lstStyle/>
                    <a:p>
                      <a:pPr marL="0" algn="ctr" defTabSz="457200" rtl="0" eaLnBrk="1" latinLnBrk="0" hangingPunct="1">
                        <a:lnSpc>
                          <a:spcPct val="150000"/>
                        </a:lnSpc>
                        <a:spcAft>
                          <a:spcPts val="0"/>
                        </a:spcAft>
                      </a:pPr>
                      <a:r>
                        <a:rPr lang="es-EC" sz="1200" b="1" kern="1200" dirty="0">
                          <a:solidFill>
                            <a:schemeClr val="tx1"/>
                          </a:solidFill>
                          <a:effectLst/>
                          <a:latin typeface="+mn-lt"/>
                          <a:ea typeface="+mn-ea"/>
                          <a:cs typeface="+mn-cs"/>
                        </a:rPr>
                        <a:t>36,00</a:t>
                      </a:r>
                    </a:p>
                  </a:txBody>
                  <a:tcPr marL="44450" marR="44450" marT="0" marB="0" anchor="b"/>
                </a:tc>
              </a:tr>
            </a:tbl>
          </a:graphicData>
        </a:graphic>
      </p:graphicFrame>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5156454" y="1635633"/>
            <a:ext cx="5219700" cy="2708910"/>
          </a:xfrm>
          <a:prstGeom prst="rect">
            <a:avLst/>
          </a:prstGeom>
          <a:noFill/>
          <a:ln>
            <a:noFill/>
          </a:ln>
        </p:spPr>
      </p:pic>
    </p:spTree>
    <p:extLst>
      <p:ext uri="{BB962C8B-B14F-4D97-AF65-F5344CB8AC3E}">
        <p14:creationId xmlns:p14="http://schemas.microsoft.com/office/powerpoint/2010/main" val="54338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322942" y="112395"/>
            <a:ext cx="8596668" cy="1320800"/>
          </a:xfrm>
        </p:spPr>
        <p:txBody>
          <a:bodyPr>
            <a:normAutofit/>
          </a:bodyPr>
          <a:lstStyle/>
          <a:p>
            <a:r>
              <a:rPr lang="es-EC" sz="2800" i="1" dirty="0">
                <a:solidFill>
                  <a:schemeClr val="tx1"/>
                </a:solidFill>
              </a:rPr>
              <a:t>Recopilación del Tráfico Promedio Diario Anual (TPDA)</a:t>
            </a:r>
          </a:p>
        </p:txBody>
      </p:sp>
      <p:sp>
        <p:nvSpPr>
          <p:cNvPr id="13" name="Marcador de contenido 12"/>
          <p:cNvSpPr>
            <a:spLocks noGrp="1"/>
          </p:cNvSpPr>
          <p:nvPr>
            <p:ph idx="1"/>
          </p:nvPr>
        </p:nvSpPr>
        <p:spPr>
          <a:xfrm>
            <a:off x="444500" y="1433195"/>
            <a:ext cx="8829502" cy="4608167"/>
          </a:xfrm>
        </p:spPr>
        <p:txBody>
          <a:bodyPr>
            <a:normAutofit fontScale="92500" lnSpcReduction="10000"/>
          </a:bodyPr>
          <a:lstStyle/>
          <a:p>
            <a:pPr algn="just"/>
            <a:r>
              <a:rPr lang="es-EC" dirty="0">
                <a:solidFill>
                  <a:schemeClr val="tx1"/>
                </a:solidFill>
                <a:latin typeface="Arial" panose="020B0604020202020204" pitchFamily="34" charset="0"/>
                <a:ea typeface="Calibri" panose="020F0502020204030204" pitchFamily="34" charset="0"/>
                <a:cs typeface="Times New Roman" panose="02020603050405020304" pitchFamily="18" charset="0"/>
              </a:rPr>
              <a:t>Según la Norma de Diseño Geométrico MOP – 2003, el TPDA es la unidad de medida del volumen en el tráfico de una carretera</a:t>
            </a:r>
            <a:r>
              <a:rPr lang="es-EC"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a:t>
            </a:r>
          </a:p>
          <a:p>
            <a:pPr algn="just"/>
            <a:r>
              <a:rPr lang="es-EC" dirty="0">
                <a:solidFill>
                  <a:schemeClr val="tx1"/>
                </a:solidFill>
                <a:latin typeface="Arial" panose="020B0604020202020204" pitchFamily="34" charset="0"/>
                <a:ea typeface="Calibri" panose="020F0502020204030204" pitchFamily="34" charset="0"/>
                <a:cs typeface="Times New Roman" panose="02020603050405020304" pitchFamily="18" charset="0"/>
              </a:rPr>
              <a:t>Se debe tomar en cuenta lo siguiente:</a:t>
            </a:r>
          </a:p>
          <a:p>
            <a:pPr algn="just"/>
            <a:endParaRPr lang="es-EC"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742950" lvl="2" indent="-342900" algn="just" fontAlgn="base"/>
            <a:r>
              <a:rPr lang="es-EC" altLang="es-EC"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Las vías de un solo sentido de circulación, el tráfico será contado en ese sentido.</a:t>
            </a:r>
          </a:p>
          <a:p>
            <a:pPr marL="342900" lvl="1" indent="-342900" algn="just" fontAlgn="base"/>
            <a:endParaRPr lang="es-EC" altLang="es-EC" sz="20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742950" lvl="2" indent="-342900" algn="just" fontAlgn="base"/>
            <a:r>
              <a:rPr lang="es-EC" altLang="es-EC"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En vías de dos sentidos, se tomará el volumen de tráfico en las dos direcciones, normalmente para este tipo de vías, el número de vehículos al final del día es semejante en los dos sentidos de circulación.</a:t>
            </a:r>
          </a:p>
          <a:p>
            <a:pPr algn="just"/>
            <a:r>
              <a:rPr lang="es-EC" altLang="es-EC" dirty="0">
                <a:solidFill>
                  <a:schemeClr val="tx1"/>
                </a:solidFill>
                <a:latin typeface="Arial" panose="020B0604020202020204" pitchFamily="34" charset="0"/>
                <a:ea typeface="Calibri" panose="020F0502020204030204" pitchFamily="34" charset="0"/>
                <a:cs typeface="Times New Roman" panose="02020603050405020304" pitchFamily="18" charset="0"/>
              </a:rPr>
              <a:t>Para la determinación del TPDA, sería ideal que se disponga de los datos de una estación de contaje permanente, la cual permitiría conocer </a:t>
            </a:r>
            <a:r>
              <a:rPr lang="es-EC" altLang="es-EC"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las </a:t>
            </a:r>
            <a:r>
              <a:rPr lang="es-EC" altLang="es-EC" dirty="0">
                <a:solidFill>
                  <a:schemeClr val="tx1"/>
                </a:solidFill>
                <a:latin typeface="Arial" panose="020B0604020202020204" pitchFamily="34" charset="0"/>
                <a:ea typeface="Calibri" panose="020F0502020204030204" pitchFamily="34" charset="0"/>
                <a:cs typeface="Times New Roman" panose="02020603050405020304" pitchFamily="18" charset="0"/>
              </a:rPr>
              <a:t>variaciones diarias, semanales y estacionales, sin embargo, los datos recopilados </a:t>
            </a:r>
            <a:r>
              <a:rPr lang="es-EC" altLang="es-EC"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para la </a:t>
            </a:r>
            <a:r>
              <a:rPr lang="es-EC" altLang="es-EC" dirty="0">
                <a:solidFill>
                  <a:schemeClr val="tx1"/>
                </a:solidFill>
                <a:latin typeface="Arial" panose="020B0604020202020204" pitchFamily="34" charset="0"/>
                <a:ea typeface="Calibri" panose="020F0502020204030204" pitchFamily="34" charset="0"/>
                <a:cs typeface="Times New Roman" panose="02020603050405020304" pitchFamily="18" charset="0"/>
              </a:rPr>
              <a:t>presente investigación se lo realizo gracias </a:t>
            </a:r>
            <a:r>
              <a:rPr lang="es-EC" altLang="es-EC"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a la </a:t>
            </a:r>
            <a:r>
              <a:rPr lang="es-EC" altLang="es-EC" dirty="0">
                <a:solidFill>
                  <a:schemeClr val="tx1"/>
                </a:solidFill>
                <a:latin typeface="Arial" panose="020B0604020202020204" pitchFamily="34" charset="0"/>
                <a:ea typeface="Calibri" panose="020F0502020204030204" pitchFamily="34" charset="0"/>
                <a:cs typeface="Times New Roman" panose="02020603050405020304" pitchFamily="18" charset="0"/>
              </a:rPr>
              <a:t>información proporcionada por el </a:t>
            </a:r>
            <a:r>
              <a:rPr lang="es-EC" altLang="es-EC"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área </a:t>
            </a:r>
            <a:r>
              <a:rPr lang="es-EC" altLang="es-EC" dirty="0">
                <a:solidFill>
                  <a:schemeClr val="tx1"/>
                </a:solidFill>
                <a:latin typeface="Arial" panose="020B0604020202020204" pitchFamily="34" charset="0"/>
                <a:ea typeface="Calibri" panose="020F0502020204030204" pitchFamily="34" charset="0"/>
                <a:cs typeface="Times New Roman" panose="02020603050405020304" pitchFamily="18" charset="0"/>
              </a:rPr>
              <a:t>de sistemas de información de tránsito, de la Dirección de Políticas de Planeamiento, de la Secretaria de Movilidad del Distrito Metropolitano de </a:t>
            </a:r>
            <a:r>
              <a:rPr lang="es-EC" altLang="es-EC"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Quito, actualizados </a:t>
            </a:r>
            <a:r>
              <a:rPr lang="es-EC" altLang="es-EC" dirty="0">
                <a:solidFill>
                  <a:schemeClr val="tx1"/>
                </a:solidFill>
                <a:latin typeface="Arial" panose="020B0604020202020204" pitchFamily="34" charset="0"/>
                <a:ea typeface="Calibri" panose="020F0502020204030204" pitchFamily="34" charset="0"/>
                <a:cs typeface="Times New Roman" panose="02020603050405020304" pitchFamily="18" charset="0"/>
              </a:rPr>
              <a:t>a marzo del 2017.</a:t>
            </a:r>
          </a:p>
          <a:p>
            <a:endParaRPr lang="es-EC" dirty="0">
              <a:solidFill>
                <a:schemeClr val="tx1"/>
              </a:solidFill>
            </a:endParaRPr>
          </a:p>
        </p:txBody>
      </p:sp>
    </p:spTree>
    <p:extLst>
      <p:ext uri="{BB962C8B-B14F-4D97-AF65-F5344CB8AC3E}">
        <p14:creationId xmlns:p14="http://schemas.microsoft.com/office/powerpoint/2010/main" val="2990806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322942" y="112395"/>
            <a:ext cx="8808866" cy="1320800"/>
          </a:xfrm>
        </p:spPr>
        <p:txBody>
          <a:bodyPr>
            <a:normAutofit fontScale="90000"/>
          </a:bodyPr>
          <a:lstStyle/>
          <a:p>
            <a:r>
              <a:rPr lang="es-EC" sz="2800" i="1" dirty="0" smtClean="0">
                <a:solidFill>
                  <a:schemeClr val="tx1"/>
                </a:solidFill>
              </a:rPr>
              <a:t>TPDA </a:t>
            </a:r>
            <a:r>
              <a:rPr lang="es-EC" sz="2800" i="1" dirty="0">
                <a:solidFill>
                  <a:schemeClr val="tx1"/>
                </a:solidFill>
              </a:rPr>
              <a:t>en el sector de la intersección del corredor de la Av. Simón Bolívar con la Autopista General Rumiñahui (sector Loma de Puengasi).</a:t>
            </a:r>
          </a:p>
        </p:txBody>
      </p:sp>
      <p:sp>
        <p:nvSpPr>
          <p:cNvPr id="13" name="Marcador de contenido 12"/>
          <p:cNvSpPr>
            <a:spLocks noGrp="1"/>
          </p:cNvSpPr>
          <p:nvPr>
            <p:ph idx="1"/>
          </p:nvPr>
        </p:nvSpPr>
        <p:spPr>
          <a:xfrm>
            <a:off x="444500" y="1433195"/>
            <a:ext cx="8829502" cy="4608167"/>
          </a:xfrm>
        </p:spPr>
        <p:txBody>
          <a:bodyPr>
            <a:normAutofit/>
          </a:bodyPr>
          <a:lstStyle/>
          <a:p>
            <a:pPr algn="just"/>
            <a:r>
              <a:rPr lang="es-EC" sz="1600" dirty="0">
                <a:solidFill>
                  <a:schemeClr val="tx1"/>
                </a:solidFill>
              </a:rPr>
              <a:t>Para considerar el conteo vehicular que ingresa a nuestra zona de estudio y punto negro de accidentalidad identificado, se tomara en cuenta los datos obtenidos por el contador vehicular que se encuentra ubicado en el sector de la Loma de Puengasi en las coordenadas: 0°14'50.37"S   78°30'5.24"O.</a:t>
            </a:r>
          </a:p>
        </p:txBody>
      </p:sp>
      <p:pic>
        <p:nvPicPr>
          <p:cNvPr id="8" name="1 Imagen">
            <a:extLst>
              <a:ext uri="{FF2B5EF4-FFF2-40B4-BE49-F238E27FC236}">
                <a16:creationId xmlns:lc="http://schemas.openxmlformats.org/drawingml/2006/lockedCanvas" xmlns:a16="http://schemas.microsoft.com/office/drawing/2014/main" xmlns:w16se="http://schemas.microsoft.com/office/word/2015/wordml/symex"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00000000-0008-0000-0000-000002000000}"/>
              </a:ext>
            </a:extLst>
          </p:cNvPr>
          <p:cNvPicPr/>
          <p:nvPr/>
        </p:nvPicPr>
        <p:blipFill rotWithShape="1">
          <a:blip r:embed="rId4"/>
          <a:srcRect l="12225" t="13930" r="9954" b="27376"/>
          <a:stretch/>
        </p:blipFill>
        <p:spPr bwMode="auto">
          <a:xfrm>
            <a:off x="2851277" y="2614676"/>
            <a:ext cx="4563110" cy="3774440"/>
          </a:xfrm>
          <a:prstGeom prst="rect">
            <a:avLst/>
          </a:prstGeom>
          <a:ln>
            <a:noFill/>
          </a:ln>
          <a:extLst>
            <a:ext uri="{53640926-AAD7-44D8-BBD7-CCE9431645EC}">
              <a14:shadowObscured xmlns:a14="http://schemas.microsoft.com/office/drawing/2010/main"/>
            </a:ext>
          </a:extLst>
        </p:spPr>
      </p:pic>
      <p:sp>
        <p:nvSpPr>
          <p:cNvPr id="7" name="CuadroTexto 6"/>
          <p:cNvSpPr txBox="1"/>
          <p:nvPr/>
        </p:nvSpPr>
        <p:spPr>
          <a:xfrm>
            <a:off x="2943542" y="6403832"/>
            <a:ext cx="5232019" cy="307777"/>
          </a:xfrm>
          <a:prstGeom prst="rect">
            <a:avLst/>
          </a:prstGeom>
          <a:noFill/>
        </p:spPr>
        <p:txBody>
          <a:bodyPr wrap="square" rtlCol="0">
            <a:spAutoFit/>
          </a:bodyPr>
          <a:lstStyle/>
          <a:p>
            <a:r>
              <a:rPr lang="es-EC" sz="1400" dirty="0" smtClean="0"/>
              <a:t>Fuente: Google </a:t>
            </a:r>
            <a:r>
              <a:rPr lang="es-EC" sz="1400" dirty="0" err="1" smtClean="0"/>
              <a:t>Earth</a:t>
            </a:r>
            <a:endParaRPr lang="es-EC" sz="1400" dirty="0"/>
          </a:p>
        </p:txBody>
      </p:sp>
    </p:spTree>
    <p:extLst>
      <p:ext uri="{BB962C8B-B14F-4D97-AF65-F5344CB8AC3E}">
        <p14:creationId xmlns:p14="http://schemas.microsoft.com/office/powerpoint/2010/main" val="1945862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322942" y="112395"/>
            <a:ext cx="8808866" cy="1320800"/>
          </a:xfrm>
        </p:spPr>
        <p:txBody>
          <a:bodyPr>
            <a:normAutofit fontScale="90000"/>
          </a:bodyPr>
          <a:lstStyle/>
          <a:p>
            <a:r>
              <a:rPr lang="es-ES" sz="2800" i="1" dirty="0">
                <a:solidFill>
                  <a:schemeClr val="tx1"/>
                </a:solidFill>
              </a:rPr>
              <a:t>Conteo Vehicular sector Loma de Puengasi sentido N-S</a:t>
            </a:r>
            <a:r>
              <a:rPr lang="es-EC" sz="2800" i="1" dirty="0"/>
              <a:t/>
            </a:r>
            <a:br>
              <a:rPr lang="es-EC" sz="2800" i="1" dirty="0"/>
            </a:br>
            <a:endParaRPr lang="es-EC" sz="2800" i="1" dirty="0">
              <a:solidFill>
                <a:schemeClr val="tx1"/>
              </a:solidFill>
            </a:endParaRPr>
          </a:p>
        </p:txBody>
      </p:sp>
      <p:pic>
        <p:nvPicPr>
          <p:cNvPr id="12" name="Imagen 11"/>
          <p:cNvPicPr/>
          <p:nvPr/>
        </p:nvPicPr>
        <p:blipFill>
          <a:blip r:embed="rId4">
            <a:extLst>
              <a:ext uri="{28A0092B-C50C-407E-A947-70E740481C1C}">
                <a14:useLocalDpi xmlns:a14="http://schemas.microsoft.com/office/drawing/2010/main" val="0"/>
              </a:ext>
            </a:extLst>
          </a:blip>
          <a:srcRect/>
          <a:stretch>
            <a:fillRect/>
          </a:stretch>
        </p:blipFill>
        <p:spPr bwMode="auto">
          <a:xfrm>
            <a:off x="322942" y="668393"/>
            <a:ext cx="10172827" cy="6189607"/>
          </a:xfrm>
          <a:prstGeom prst="rect">
            <a:avLst/>
          </a:prstGeom>
          <a:noFill/>
          <a:ln>
            <a:noFill/>
          </a:ln>
        </p:spPr>
      </p:pic>
    </p:spTree>
    <p:extLst>
      <p:ext uri="{BB962C8B-B14F-4D97-AF65-F5344CB8AC3E}">
        <p14:creationId xmlns:p14="http://schemas.microsoft.com/office/powerpoint/2010/main" val="2348538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322942" y="112395"/>
            <a:ext cx="8808866" cy="1320800"/>
          </a:xfrm>
        </p:spPr>
        <p:txBody>
          <a:bodyPr>
            <a:normAutofit fontScale="90000"/>
          </a:bodyPr>
          <a:lstStyle/>
          <a:p>
            <a:r>
              <a:rPr lang="pt-BR" sz="2800" i="1" dirty="0" err="1">
                <a:solidFill>
                  <a:schemeClr val="tx1"/>
                </a:solidFill>
              </a:rPr>
              <a:t>Conteo</a:t>
            </a:r>
            <a:r>
              <a:rPr lang="pt-BR" sz="2800" i="1" dirty="0">
                <a:solidFill>
                  <a:schemeClr val="tx1"/>
                </a:solidFill>
              </a:rPr>
              <a:t> </a:t>
            </a:r>
            <a:r>
              <a:rPr lang="pt-BR" sz="2800" i="1" dirty="0" err="1">
                <a:solidFill>
                  <a:schemeClr val="tx1"/>
                </a:solidFill>
              </a:rPr>
              <a:t>Vehicular</a:t>
            </a:r>
            <a:r>
              <a:rPr lang="pt-BR" sz="2800" i="1" dirty="0">
                <a:solidFill>
                  <a:schemeClr val="tx1"/>
                </a:solidFill>
              </a:rPr>
              <a:t> sector </a:t>
            </a:r>
            <a:r>
              <a:rPr lang="pt-BR" sz="2800" i="1" dirty="0" err="1">
                <a:solidFill>
                  <a:schemeClr val="tx1"/>
                </a:solidFill>
              </a:rPr>
              <a:t>Loma</a:t>
            </a:r>
            <a:r>
              <a:rPr lang="pt-BR" sz="2800" i="1" dirty="0">
                <a:solidFill>
                  <a:schemeClr val="tx1"/>
                </a:solidFill>
              </a:rPr>
              <a:t> de Puengasi sentido S-N</a:t>
            </a:r>
            <a:r>
              <a:rPr lang="es-EC" sz="2800" i="1" dirty="0"/>
              <a:t/>
            </a:r>
            <a:br>
              <a:rPr lang="es-EC" sz="2800" i="1" dirty="0"/>
            </a:br>
            <a:endParaRPr lang="es-EC" sz="2800" i="1" dirty="0">
              <a:solidFill>
                <a:schemeClr val="tx1"/>
              </a:solidFill>
            </a:endParaRPr>
          </a:p>
        </p:txBody>
      </p:sp>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244348" y="547560"/>
            <a:ext cx="10350500" cy="5962968"/>
          </a:xfrm>
          <a:prstGeom prst="rect">
            <a:avLst/>
          </a:prstGeom>
          <a:noFill/>
          <a:ln>
            <a:noFill/>
          </a:ln>
        </p:spPr>
      </p:pic>
    </p:spTree>
    <p:extLst>
      <p:ext uri="{BB962C8B-B14F-4D97-AF65-F5344CB8AC3E}">
        <p14:creationId xmlns:p14="http://schemas.microsoft.com/office/powerpoint/2010/main" val="2041510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153078" y="304800"/>
            <a:ext cx="8596668" cy="1320800"/>
          </a:xfrm>
        </p:spPr>
        <p:txBody>
          <a:bodyPr>
            <a:normAutofit fontScale="90000"/>
          </a:bodyPr>
          <a:lstStyle/>
          <a:p>
            <a:r>
              <a:rPr lang="es-EC" sz="2800" i="1" dirty="0" smtClean="0">
                <a:solidFill>
                  <a:schemeClr val="tx1"/>
                </a:solidFill>
              </a:rPr>
              <a:t>TPDA </a:t>
            </a:r>
            <a:r>
              <a:rPr lang="es-EC" sz="2800" i="1" dirty="0">
                <a:solidFill>
                  <a:schemeClr val="tx1"/>
                </a:solidFill>
              </a:rPr>
              <a:t>en el sector de la intersección del corredor de la Av. Simón Bolívar con la Ruta Viva.</a:t>
            </a:r>
            <a:r>
              <a:rPr lang="es-EC" sz="2800" i="1" dirty="0" smtClean="0"/>
              <a:t/>
            </a:r>
            <a:br>
              <a:rPr lang="es-EC" sz="2800" i="1" dirty="0" smtClean="0"/>
            </a:br>
            <a:endParaRPr lang="es-EC" sz="2800" i="1" dirty="0">
              <a:solidFill>
                <a:schemeClr val="tx1"/>
              </a:solidFill>
            </a:endParaRPr>
          </a:p>
        </p:txBody>
      </p:sp>
      <p:sp>
        <p:nvSpPr>
          <p:cNvPr id="3" name="Marcador de contenido 2"/>
          <p:cNvSpPr>
            <a:spLocks noGrp="1"/>
          </p:cNvSpPr>
          <p:nvPr>
            <p:ph idx="1"/>
          </p:nvPr>
        </p:nvSpPr>
        <p:spPr>
          <a:xfrm>
            <a:off x="616059" y="1355917"/>
            <a:ext cx="8596668" cy="960563"/>
          </a:xfrm>
        </p:spPr>
        <p:txBody>
          <a:bodyPr/>
          <a:lstStyle/>
          <a:p>
            <a:pPr algn="just"/>
            <a:r>
              <a:rPr lang="es-EC" dirty="0" smtClean="0">
                <a:solidFill>
                  <a:schemeClr val="tx1"/>
                </a:solidFill>
              </a:rPr>
              <a:t>Este </a:t>
            </a:r>
            <a:r>
              <a:rPr lang="es-EC" dirty="0">
                <a:solidFill>
                  <a:schemeClr val="tx1"/>
                </a:solidFill>
              </a:rPr>
              <a:t>contador vehicular se encuentra antes del ingreso a la Ruta Viva, llegando desde el sentido norte, ubicado en las coordenadas:   0°12'8.65"S - 78°27'27.66"O y el cual monitoreo el número de vehículos de este punto.</a:t>
            </a:r>
          </a:p>
        </p:txBody>
      </p:sp>
      <p:pic>
        <p:nvPicPr>
          <p:cNvPr id="8" name="Imagen 7"/>
          <p:cNvPicPr/>
          <p:nvPr/>
        </p:nvPicPr>
        <p:blipFill>
          <a:blip r:embed="rId4"/>
          <a:stretch>
            <a:fillRect/>
          </a:stretch>
        </p:blipFill>
        <p:spPr>
          <a:xfrm>
            <a:off x="2616645" y="2316480"/>
            <a:ext cx="4595495" cy="4019550"/>
          </a:xfrm>
          <a:prstGeom prst="rect">
            <a:avLst/>
          </a:prstGeom>
        </p:spPr>
      </p:pic>
      <p:sp>
        <p:nvSpPr>
          <p:cNvPr id="9" name="Rectángulo 8"/>
          <p:cNvSpPr/>
          <p:nvPr/>
        </p:nvSpPr>
        <p:spPr>
          <a:xfrm>
            <a:off x="2616645" y="6447269"/>
            <a:ext cx="1899879" cy="307777"/>
          </a:xfrm>
          <a:prstGeom prst="rect">
            <a:avLst/>
          </a:prstGeom>
        </p:spPr>
        <p:txBody>
          <a:bodyPr wrap="none">
            <a:spAutoFit/>
          </a:bodyPr>
          <a:lstStyle/>
          <a:p>
            <a:r>
              <a:rPr lang="es-EC" sz="1400" dirty="0"/>
              <a:t>Fuente: Google </a:t>
            </a:r>
            <a:r>
              <a:rPr lang="es-EC" sz="1400" dirty="0" err="1"/>
              <a:t>Earth</a:t>
            </a:r>
            <a:endParaRPr lang="es-EC" sz="1400" dirty="0"/>
          </a:p>
        </p:txBody>
      </p:sp>
    </p:spTree>
    <p:extLst>
      <p:ext uri="{BB962C8B-B14F-4D97-AF65-F5344CB8AC3E}">
        <p14:creationId xmlns:p14="http://schemas.microsoft.com/office/powerpoint/2010/main" val="675602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153078" y="304800"/>
            <a:ext cx="7954602" cy="467462"/>
          </a:xfrm>
        </p:spPr>
        <p:txBody>
          <a:bodyPr>
            <a:normAutofit fontScale="90000"/>
          </a:bodyPr>
          <a:lstStyle/>
          <a:p>
            <a:r>
              <a:rPr lang="pt-BR" sz="2800" i="1" dirty="0" err="1">
                <a:solidFill>
                  <a:schemeClr val="tx1"/>
                </a:solidFill>
              </a:rPr>
              <a:t>Conteo</a:t>
            </a:r>
            <a:r>
              <a:rPr lang="pt-BR" sz="2800" i="1" dirty="0">
                <a:solidFill>
                  <a:schemeClr val="tx1"/>
                </a:solidFill>
              </a:rPr>
              <a:t> </a:t>
            </a:r>
            <a:r>
              <a:rPr lang="pt-BR" sz="2800" i="1" dirty="0" err="1">
                <a:solidFill>
                  <a:schemeClr val="tx1"/>
                </a:solidFill>
              </a:rPr>
              <a:t>Vehicular</a:t>
            </a:r>
            <a:r>
              <a:rPr lang="pt-BR" sz="2800" i="1" dirty="0">
                <a:solidFill>
                  <a:schemeClr val="tx1"/>
                </a:solidFill>
              </a:rPr>
              <a:t> sector </a:t>
            </a:r>
            <a:r>
              <a:rPr lang="pt-BR" sz="2800" i="1" dirty="0" err="1">
                <a:solidFill>
                  <a:schemeClr val="tx1"/>
                </a:solidFill>
              </a:rPr>
              <a:t>Ruta</a:t>
            </a:r>
            <a:r>
              <a:rPr lang="pt-BR" sz="2800" i="1" dirty="0">
                <a:solidFill>
                  <a:schemeClr val="tx1"/>
                </a:solidFill>
              </a:rPr>
              <a:t> Viva– sentido SN</a:t>
            </a:r>
            <a:r>
              <a:rPr lang="es-EC" sz="2800" i="1" dirty="0" smtClean="0"/>
              <a:t/>
            </a:r>
            <a:br>
              <a:rPr lang="es-EC" sz="2800" i="1" dirty="0" smtClean="0"/>
            </a:br>
            <a:endParaRPr lang="es-EC" sz="2800" i="1" dirty="0">
              <a:solidFill>
                <a:schemeClr val="tx1"/>
              </a:solidFill>
            </a:endParaRPr>
          </a:p>
        </p:txBody>
      </p:sp>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334581" y="772262"/>
            <a:ext cx="10309035" cy="5738266"/>
          </a:xfrm>
          <a:prstGeom prst="rect">
            <a:avLst/>
          </a:prstGeom>
          <a:noFill/>
          <a:ln>
            <a:noFill/>
          </a:ln>
        </p:spPr>
      </p:pic>
    </p:spTree>
    <p:extLst>
      <p:ext uri="{BB962C8B-B14F-4D97-AF65-F5344CB8AC3E}">
        <p14:creationId xmlns:p14="http://schemas.microsoft.com/office/powerpoint/2010/main" val="2073167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153078" y="304800"/>
            <a:ext cx="7954602" cy="467462"/>
          </a:xfrm>
        </p:spPr>
        <p:txBody>
          <a:bodyPr vert="horz" lIns="91440" tIns="45720" rIns="91440" bIns="45720" rtlCol="0" anchor="t">
            <a:normAutofit fontScale="90000"/>
          </a:bodyPr>
          <a:lstStyle/>
          <a:p>
            <a:r>
              <a:rPr lang="es-ES" sz="2800" i="1" dirty="0">
                <a:solidFill>
                  <a:schemeClr val="tx1"/>
                </a:solidFill>
              </a:rPr>
              <a:t>Conteo Vehicular sector Ruta Viva– sentido NS</a:t>
            </a:r>
            <a:r>
              <a:rPr lang="es-EC" sz="2800" i="1" dirty="0">
                <a:solidFill>
                  <a:schemeClr val="tx1"/>
                </a:solidFill>
              </a:rPr>
              <a:t/>
            </a:r>
            <a:br>
              <a:rPr lang="es-EC" sz="2800" i="1" dirty="0">
                <a:solidFill>
                  <a:schemeClr val="tx1"/>
                </a:solidFill>
              </a:rPr>
            </a:br>
            <a:r>
              <a:rPr lang="es-EC" sz="2800" i="1" dirty="0">
                <a:solidFill>
                  <a:schemeClr val="tx1"/>
                </a:solidFill>
              </a:rPr>
              <a:t/>
            </a:r>
            <a:br>
              <a:rPr lang="es-EC" sz="2800" i="1" dirty="0">
                <a:solidFill>
                  <a:schemeClr val="tx1"/>
                </a:solidFill>
              </a:rPr>
            </a:br>
            <a:endParaRPr lang="es-EC" sz="2800" i="1" dirty="0">
              <a:solidFill>
                <a:schemeClr val="tx1"/>
              </a:solidFill>
            </a:endParaRPr>
          </a:p>
        </p:txBody>
      </p:sp>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153078" y="942276"/>
            <a:ext cx="10356426" cy="5689659"/>
          </a:xfrm>
          <a:prstGeom prst="rect">
            <a:avLst/>
          </a:prstGeom>
          <a:noFill/>
          <a:ln>
            <a:noFill/>
          </a:ln>
        </p:spPr>
      </p:pic>
    </p:spTree>
    <p:extLst>
      <p:ext uri="{BB962C8B-B14F-4D97-AF65-F5344CB8AC3E}">
        <p14:creationId xmlns:p14="http://schemas.microsoft.com/office/powerpoint/2010/main" val="3772356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863" y="280416"/>
            <a:ext cx="7637610" cy="633984"/>
          </a:xfrm>
        </p:spPr>
        <p:txBody>
          <a:bodyPr>
            <a:normAutofit fontScale="90000"/>
          </a:bodyPr>
          <a:lstStyle/>
          <a:p>
            <a:r>
              <a:rPr lang="es-EC" i="1" dirty="0" smtClean="0">
                <a:solidFill>
                  <a:schemeClr val="tx1"/>
                </a:solidFill>
              </a:rPr>
              <a:t>Antecedentes</a:t>
            </a:r>
            <a:endParaRPr lang="es-EC" i="1" dirty="0">
              <a:solidFill>
                <a:schemeClr val="tx1"/>
              </a:solidFill>
            </a:endParaRPr>
          </a:p>
        </p:txBody>
      </p:sp>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graphicFrame>
        <p:nvGraphicFramePr>
          <p:cNvPr id="7" name="Marcador de contenido 6"/>
          <p:cNvGraphicFramePr>
            <a:graphicFrameLocks noGrp="1"/>
          </p:cNvGraphicFramePr>
          <p:nvPr>
            <p:ph idx="1"/>
            <p:extLst>
              <p:ext uri="{D42A27DB-BD31-4B8C-83A1-F6EECF244321}">
                <p14:modId xmlns:p14="http://schemas.microsoft.com/office/powerpoint/2010/main" val="1166053586"/>
              </p:ext>
            </p:extLst>
          </p:nvPr>
        </p:nvGraphicFramePr>
        <p:xfrm>
          <a:off x="677863" y="1158875"/>
          <a:ext cx="6673913" cy="5302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14203" y="2271712"/>
            <a:ext cx="4121785" cy="3076575"/>
          </a:xfrm>
          <a:prstGeom prst="rect">
            <a:avLst/>
          </a:prstGeom>
          <a:noFill/>
          <a:ln>
            <a:noFill/>
          </a:ln>
        </p:spPr>
      </p:pic>
      <p:sp>
        <p:nvSpPr>
          <p:cNvPr id="9" name="CuadroTexto 8"/>
          <p:cNvSpPr txBox="1"/>
          <p:nvPr/>
        </p:nvSpPr>
        <p:spPr>
          <a:xfrm>
            <a:off x="7351776" y="5503365"/>
            <a:ext cx="5232019" cy="307777"/>
          </a:xfrm>
          <a:prstGeom prst="rect">
            <a:avLst/>
          </a:prstGeom>
          <a:noFill/>
        </p:spPr>
        <p:txBody>
          <a:bodyPr wrap="square" rtlCol="0">
            <a:spAutoFit/>
          </a:bodyPr>
          <a:lstStyle/>
          <a:p>
            <a:r>
              <a:rPr lang="es-EC" sz="1400" dirty="0" smtClean="0"/>
              <a:t>Fuente: </a:t>
            </a:r>
            <a:r>
              <a:rPr lang="es-EC" sz="1400" dirty="0" err="1" smtClean="0"/>
              <a:t>Ecuavisa</a:t>
            </a:r>
            <a:endParaRPr lang="es-EC" sz="1400" dirty="0"/>
          </a:p>
        </p:txBody>
      </p:sp>
    </p:spTree>
    <p:extLst>
      <p:ext uri="{BB962C8B-B14F-4D97-AF65-F5344CB8AC3E}">
        <p14:creationId xmlns:p14="http://schemas.microsoft.com/office/powerpoint/2010/main" val="197828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p:txBody>
          <a:bodyPr vert="horz" lIns="91440" tIns="45720" rIns="91440" bIns="45720" rtlCol="0" anchor="t">
            <a:normAutofit fontScale="90000"/>
          </a:bodyPr>
          <a:lstStyle/>
          <a:p>
            <a:r>
              <a:rPr lang="es-ES" sz="2800" i="1" dirty="0">
                <a:solidFill>
                  <a:schemeClr val="tx1"/>
                </a:solidFill>
              </a:rPr>
              <a:t>Intensidad Horaria de vehículos Sector Loma de Puengasi</a:t>
            </a:r>
            <a:r>
              <a:rPr lang="es-EC" sz="2800" i="1" dirty="0" smtClean="0">
                <a:solidFill>
                  <a:schemeClr val="tx1"/>
                </a:solidFill>
              </a:rPr>
              <a:t/>
            </a:r>
            <a:br>
              <a:rPr lang="es-EC" sz="2800" i="1" dirty="0" smtClean="0">
                <a:solidFill>
                  <a:schemeClr val="tx1"/>
                </a:solidFill>
              </a:rPr>
            </a:br>
            <a:r>
              <a:rPr lang="es-EC" sz="2800" i="1" dirty="0" smtClean="0">
                <a:solidFill>
                  <a:schemeClr val="tx1"/>
                </a:solidFill>
              </a:rPr>
              <a:t/>
            </a:r>
            <a:br>
              <a:rPr lang="es-EC" sz="2800" i="1" dirty="0" smtClean="0">
                <a:solidFill>
                  <a:schemeClr val="tx1"/>
                </a:solidFill>
              </a:rPr>
            </a:br>
            <a:endParaRPr lang="es-EC" sz="2800" i="1" dirty="0">
              <a:solidFill>
                <a:schemeClr val="tx1"/>
              </a:solidFill>
            </a:endParaRPr>
          </a:p>
        </p:txBody>
      </p:sp>
      <p:sp>
        <p:nvSpPr>
          <p:cNvPr id="11" name="Marcador de contenido 10"/>
          <p:cNvSpPr>
            <a:spLocks noGrp="1"/>
          </p:cNvSpPr>
          <p:nvPr>
            <p:ph sz="half" idx="2"/>
          </p:nvPr>
        </p:nvSpPr>
        <p:spPr>
          <a:xfrm>
            <a:off x="6564167" y="1709485"/>
            <a:ext cx="4184034" cy="3880773"/>
          </a:xfrm>
        </p:spPr>
        <p:txBody>
          <a:bodyPr/>
          <a:lstStyle/>
          <a:p>
            <a:endParaRPr lang="es-EC" dirty="0">
              <a:solidFill>
                <a:schemeClr val="tx1"/>
              </a:solidFill>
            </a:endParaRPr>
          </a:p>
          <a:p>
            <a:r>
              <a:rPr lang="es-EC" dirty="0" smtClean="0">
                <a:solidFill>
                  <a:schemeClr val="tx1"/>
                </a:solidFill>
              </a:rPr>
              <a:t>En la </a:t>
            </a:r>
            <a:r>
              <a:rPr lang="es-EC" dirty="0">
                <a:solidFill>
                  <a:schemeClr val="tx1"/>
                </a:solidFill>
              </a:rPr>
              <a:t>gráfica </a:t>
            </a:r>
            <a:r>
              <a:rPr lang="es-EC" dirty="0" smtClean="0">
                <a:solidFill>
                  <a:schemeClr val="tx1"/>
                </a:solidFill>
              </a:rPr>
              <a:t>se </a:t>
            </a:r>
            <a:r>
              <a:rPr lang="es-EC" dirty="0">
                <a:solidFill>
                  <a:schemeClr val="tx1"/>
                </a:solidFill>
              </a:rPr>
              <a:t>identifica  valores picos  del mayor flujo vehicular en un lapso de tiempo, a esto se le conoce como la hora pico y también identifica el sentido en el que se generó dicha acumulación de tráfico, en el sentido S-N  </a:t>
            </a:r>
            <a:r>
              <a:rPr lang="es-EC" dirty="0" smtClean="0">
                <a:solidFill>
                  <a:schemeClr val="tx1"/>
                </a:solidFill>
              </a:rPr>
              <a:t>se encuentra entre </a:t>
            </a:r>
            <a:r>
              <a:rPr lang="es-EC" dirty="0">
                <a:solidFill>
                  <a:schemeClr val="tx1"/>
                </a:solidFill>
              </a:rPr>
              <a:t>07h00 a 08h00 y para el sentido N-S este lapso es de 18h00 a 19h00.</a:t>
            </a:r>
          </a:p>
          <a:p>
            <a:endParaRPr lang="es-EC" dirty="0">
              <a:solidFill>
                <a:schemeClr val="tx1"/>
              </a:solidFill>
            </a:endParaRPr>
          </a:p>
        </p:txBody>
      </p:sp>
      <p:pic>
        <p:nvPicPr>
          <p:cNvPr id="12" name="Marcador de contenido 11"/>
          <p:cNvPicPr>
            <a:picLocks noGrp="1"/>
          </p:cNvPicPr>
          <p:nvPr>
            <p:ph sz="half" idx="1"/>
          </p:nvPr>
        </p:nvPicPr>
        <p:blipFill>
          <a:blip r:embed="rId4"/>
          <a:stretch>
            <a:fillRect/>
          </a:stretch>
        </p:blipFill>
        <p:spPr>
          <a:xfrm>
            <a:off x="251142" y="2160589"/>
            <a:ext cx="5954585" cy="3290199"/>
          </a:xfrm>
          <a:prstGeom prst="rect">
            <a:avLst/>
          </a:prstGeom>
        </p:spPr>
      </p:pic>
    </p:spTree>
    <p:extLst>
      <p:ext uri="{BB962C8B-B14F-4D97-AF65-F5344CB8AC3E}">
        <p14:creationId xmlns:p14="http://schemas.microsoft.com/office/powerpoint/2010/main" val="24400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677334" y="609600"/>
            <a:ext cx="8596668" cy="573024"/>
          </a:xfrm>
        </p:spPr>
        <p:txBody>
          <a:bodyPr vert="horz" lIns="91440" tIns="45720" rIns="91440" bIns="45720" rtlCol="0" anchor="t">
            <a:normAutofit fontScale="90000"/>
          </a:bodyPr>
          <a:lstStyle/>
          <a:p>
            <a:r>
              <a:rPr lang="es-ES" sz="2800" i="1" dirty="0">
                <a:solidFill>
                  <a:schemeClr val="tx1"/>
                </a:solidFill>
              </a:rPr>
              <a:t>Intensidad Horaria de Vehículos sector Ruta Viva </a:t>
            </a:r>
            <a:r>
              <a:rPr lang="es-EC" sz="2800" i="1" dirty="0" smtClean="0">
                <a:solidFill>
                  <a:schemeClr val="tx1"/>
                </a:solidFill>
              </a:rPr>
              <a:t/>
            </a:r>
            <a:br>
              <a:rPr lang="es-EC" sz="2800" i="1" dirty="0" smtClean="0">
                <a:solidFill>
                  <a:schemeClr val="tx1"/>
                </a:solidFill>
              </a:rPr>
            </a:br>
            <a:r>
              <a:rPr lang="es-EC" sz="2800" i="1" dirty="0" smtClean="0">
                <a:solidFill>
                  <a:schemeClr val="tx1"/>
                </a:solidFill>
              </a:rPr>
              <a:t/>
            </a:r>
            <a:br>
              <a:rPr lang="es-EC" sz="2800" i="1" dirty="0" smtClean="0">
                <a:solidFill>
                  <a:schemeClr val="tx1"/>
                </a:solidFill>
              </a:rPr>
            </a:br>
            <a:endParaRPr lang="es-EC" sz="2800" i="1" dirty="0">
              <a:solidFill>
                <a:schemeClr val="tx1"/>
              </a:solidFill>
            </a:endParaRPr>
          </a:p>
        </p:txBody>
      </p:sp>
      <p:sp>
        <p:nvSpPr>
          <p:cNvPr id="6" name="Marcador de texto 5"/>
          <p:cNvSpPr>
            <a:spLocks noGrp="1"/>
          </p:cNvSpPr>
          <p:nvPr>
            <p:ph type="body" idx="1"/>
          </p:nvPr>
        </p:nvSpPr>
        <p:spPr>
          <a:xfrm>
            <a:off x="675745" y="1383672"/>
            <a:ext cx="4185623" cy="576262"/>
          </a:xfrm>
        </p:spPr>
        <p:txBody>
          <a:bodyPr/>
          <a:lstStyle/>
          <a:p>
            <a:r>
              <a:rPr lang="es-EC" dirty="0"/>
              <a:t>S</a:t>
            </a:r>
            <a:r>
              <a:rPr lang="es-EC" dirty="0" smtClean="0"/>
              <a:t>entido </a:t>
            </a:r>
            <a:r>
              <a:rPr lang="es-EC" dirty="0"/>
              <a:t>N-S</a:t>
            </a:r>
          </a:p>
        </p:txBody>
      </p:sp>
      <p:sp>
        <p:nvSpPr>
          <p:cNvPr id="11" name="Marcador de contenido 10"/>
          <p:cNvSpPr>
            <a:spLocks noGrp="1"/>
          </p:cNvSpPr>
          <p:nvPr>
            <p:ph sz="half" idx="2"/>
          </p:nvPr>
        </p:nvSpPr>
        <p:spPr/>
        <p:txBody>
          <a:bodyPr/>
          <a:lstStyle/>
          <a:p>
            <a:endParaRPr lang="es-EC" dirty="0">
              <a:solidFill>
                <a:schemeClr val="tx1"/>
              </a:solidFill>
            </a:endParaRPr>
          </a:p>
          <a:p>
            <a:endParaRPr lang="es-EC" dirty="0">
              <a:solidFill>
                <a:schemeClr val="tx1"/>
              </a:solidFill>
            </a:endParaRPr>
          </a:p>
        </p:txBody>
      </p:sp>
      <p:sp>
        <p:nvSpPr>
          <p:cNvPr id="7" name="Marcador de texto 6"/>
          <p:cNvSpPr>
            <a:spLocks noGrp="1"/>
          </p:cNvSpPr>
          <p:nvPr>
            <p:ph type="body" sz="quarter" idx="3"/>
          </p:nvPr>
        </p:nvSpPr>
        <p:spPr>
          <a:xfrm>
            <a:off x="6002784" y="1383672"/>
            <a:ext cx="4185618" cy="576262"/>
          </a:xfrm>
        </p:spPr>
        <p:txBody>
          <a:bodyPr/>
          <a:lstStyle/>
          <a:p>
            <a:r>
              <a:rPr lang="es-EC" dirty="0"/>
              <a:t>S</a:t>
            </a:r>
            <a:r>
              <a:rPr lang="es-EC" dirty="0" smtClean="0"/>
              <a:t>entido </a:t>
            </a:r>
            <a:r>
              <a:rPr lang="es-EC" dirty="0"/>
              <a:t>S-N</a:t>
            </a:r>
          </a:p>
        </p:txBody>
      </p:sp>
      <p:pic>
        <p:nvPicPr>
          <p:cNvPr id="13" name="Marcador de contenido 12"/>
          <p:cNvPicPr>
            <a:picLocks noGrp="1"/>
          </p:cNvPicPr>
          <p:nvPr>
            <p:ph sz="quarter" idx="4"/>
          </p:nvPr>
        </p:nvPicPr>
        <p:blipFill>
          <a:blip r:embed="rId4"/>
          <a:stretch>
            <a:fillRect/>
          </a:stretch>
        </p:blipFill>
        <p:spPr>
          <a:xfrm>
            <a:off x="109728" y="2160982"/>
            <a:ext cx="5193792" cy="2923082"/>
          </a:xfrm>
          <a:prstGeom prst="rect">
            <a:avLst/>
          </a:prstGeom>
        </p:spPr>
      </p:pic>
      <p:pic>
        <p:nvPicPr>
          <p:cNvPr id="14" name="Imagen 13"/>
          <p:cNvPicPr/>
          <p:nvPr/>
        </p:nvPicPr>
        <p:blipFill>
          <a:blip r:embed="rId5"/>
          <a:stretch>
            <a:fillRect/>
          </a:stretch>
        </p:blipFill>
        <p:spPr>
          <a:xfrm>
            <a:off x="5661955" y="2160982"/>
            <a:ext cx="5310845" cy="2923082"/>
          </a:xfrm>
          <a:prstGeom prst="rect">
            <a:avLst/>
          </a:prstGeom>
        </p:spPr>
      </p:pic>
      <p:sp>
        <p:nvSpPr>
          <p:cNvPr id="9" name="Rectángulo 8"/>
          <p:cNvSpPr/>
          <p:nvPr/>
        </p:nvSpPr>
        <p:spPr>
          <a:xfrm>
            <a:off x="811740" y="5450788"/>
            <a:ext cx="3913632" cy="923330"/>
          </a:xfrm>
          <a:prstGeom prst="rect">
            <a:avLst/>
          </a:prstGeom>
        </p:spPr>
        <p:txBody>
          <a:bodyPr wrap="square">
            <a:spAutoFit/>
          </a:bodyPr>
          <a:lstStyle/>
          <a:p>
            <a:pPr algn="just"/>
            <a:r>
              <a:rPr lang="es-EC" dirty="0" smtClean="0"/>
              <a:t>La </a:t>
            </a:r>
            <a:r>
              <a:rPr lang="es-EC" dirty="0"/>
              <a:t>mayor concentración de flujo vehicular que para este caso es entre las 18h00 a 19h00</a:t>
            </a:r>
          </a:p>
        </p:txBody>
      </p:sp>
      <p:sp>
        <p:nvSpPr>
          <p:cNvPr id="10" name="Rectángulo 9"/>
          <p:cNvSpPr/>
          <p:nvPr/>
        </p:nvSpPr>
        <p:spPr>
          <a:xfrm>
            <a:off x="6226002" y="5450788"/>
            <a:ext cx="4161582" cy="923330"/>
          </a:xfrm>
          <a:prstGeom prst="rect">
            <a:avLst/>
          </a:prstGeom>
        </p:spPr>
        <p:txBody>
          <a:bodyPr wrap="square">
            <a:spAutoFit/>
          </a:bodyPr>
          <a:lstStyle/>
          <a:p>
            <a:pPr algn="just"/>
            <a:r>
              <a:rPr lang="es-EC" dirty="0" smtClean="0"/>
              <a:t>La </a:t>
            </a:r>
            <a:r>
              <a:rPr lang="es-EC" dirty="0"/>
              <a:t>mayor concentración de flujo vehicular que para este caso y en este sentido es entre las 07h00 y 08h00.</a:t>
            </a:r>
          </a:p>
        </p:txBody>
      </p:sp>
    </p:spTree>
    <p:extLst>
      <p:ext uri="{BB962C8B-B14F-4D97-AF65-F5344CB8AC3E}">
        <p14:creationId xmlns:p14="http://schemas.microsoft.com/office/powerpoint/2010/main" val="1794146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p:txBody>
          <a:bodyPr vert="horz" lIns="91440" tIns="45720" rIns="91440" bIns="45720" rtlCol="0" anchor="t">
            <a:normAutofit fontScale="90000"/>
          </a:bodyPr>
          <a:lstStyle/>
          <a:p>
            <a:r>
              <a:rPr lang="es-EC" sz="2800" i="1" dirty="0" smtClean="0">
                <a:solidFill>
                  <a:schemeClr val="tx1"/>
                </a:solidFill>
              </a:rPr>
              <a:t>Relación </a:t>
            </a:r>
            <a:r>
              <a:rPr lang="es-EC" sz="2800" i="1" dirty="0">
                <a:solidFill>
                  <a:schemeClr val="tx1"/>
                </a:solidFill>
              </a:rPr>
              <a:t>entre el Tráfico Promedio Diario Anual (TPDA) y el Tránsito Promedio Diario Semanal (TPDS).</a:t>
            </a:r>
            <a:r>
              <a:rPr lang="es-EC" sz="2800" i="1" dirty="0" smtClean="0">
                <a:solidFill>
                  <a:schemeClr val="tx1"/>
                </a:solidFill>
              </a:rPr>
              <a:t/>
            </a:r>
            <a:br>
              <a:rPr lang="es-EC" sz="2800" i="1" dirty="0" smtClean="0">
                <a:solidFill>
                  <a:schemeClr val="tx1"/>
                </a:solidFill>
              </a:rPr>
            </a:br>
            <a:endParaRPr lang="es-EC" sz="2800" i="1" dirty="0">
              <a:solidFill>
                <a:schemeClr val="tx1"/>
              </a:solidFill>
            </a:endParaRPr>
          </a:p>
        </p:txBody>
      </p:sp>
      <p:sp>
        <p:nvSpPr>
          <p:cNvPr id="11" name="Marcador de contenido 10"/>
          <p:cNvSpPr>
            <a:spLocks noGrp="1"/>
          </p:cNvSpPr>
          <p:nvPr>
            <p:ph idx="1"/>
          </p:nvPr>
        </p:nvSpPr>
        <p:spPr/>
        <p:txBody>
          <a:bodyPr/>
          <a:lstStyle/>
          <a:p>
            <a:endParaRPr lang="es-EC" dirty="0">
              <a:solidFill>
                <a:schemeClr val="tx1"/>
              </a:solidFill>
            </a:endParaRPr>
          </a:p>
          <a:p>
            <a:endParaRPr lang="es-EC" dirty="0">
              <a:solidFill>
                <a:schemeClr val="tx1"/>
              </a:solidFill>
            </a:endParaRPr>
          </a:p>
        </p:txBody>
      </p:sp>
      <mc:AlternateContent xmlns:mc="http://schemas.openxmlformats.org/markup-compatibility/2006" xmlns:a14="http://schemas.microsoft.com/office/drawing/2010/main">
        <mc:Choice Requires="a14">
          <p:sp>
            <p:nvSpPr>
              <p:cNvPr id="16" name="Rectángulo 15"/>
              <p:cNvSpPr/>
              <p:nvPr/>
            </p:nvSpPr>
            <p:spPr>
              <a:xfrm>
                <a:off x="4975668" y="1416458"/>
                <a:ext cx="4803648" cy="5369034"/>
              </a:xfrm>
              <a:prstGeom prst="rect">
                <a:avLst/>
              </a:prstGeom>
            </p:spPr>
            <p:txBody>
              <a:bodyPr wrap="square">
                <a:spAutoFit/>
              </a:bodyPr>
              <a:lstStyle/>
              <a:p>
                <a:pPr indent="449580" algn="just">
                  <a:lnSpc>
                    <a:spcPct val="200000"/>
                  </a:lnSpc>
                  <a:spcAft>
                    <a:spcPts val="800"/>
                  </a:spcAft>
                </a:pPr>
                <a14:m>
                  <m:oMathPara xmlns:m="http://schemas.openxmlformats.org/officeDocument/2006/math">
                    <m:oMathParaPr>
                      <m:jc m:val="centerGroup"/>
                    </m:oMathParaPr>
                    <m:oMath xmlns:m="http://schemas.openxmlformats.org/officeDocument/2006/math">
                      <m:r>
                        <a:rPr lang="es-EC" i="1">
                          <a:solidFill>
                            <a:srgbClr val="000000"/>
                          </a:solidFill>
                          <a:latin typeface="Cambria Math" panose="02040503050406030204" pitchFamily="18" charset="0"/>
                          <a:ea typeface="Arial" panose="020B0604020202020204" pitchFamily="34" charset="0"/>
                          <a:cs typeface="Arial" panose="020B0604020202020204" pitchFamily="34" charset="0"/>
                        </a:rPr>
                        <m:t>𝑇𝑃𝐷𝑆</m:t>
                      </m:r>
                      <m:r>
                        <a:rPr lang="es-EC" i="1">
                          <a:solidFill>
                            <a:srgbClr val="000000"/>
                          </a:solidFill>
                          <a:latin typeface="Cambria Math" panose="02040503050406030204" pitchFamily="18" charset="0"/>
                          <a:ea typeface="Arial" panose="020B0604020202020204" pitchFamily="34" charset="0"/>
                          <a:cs typeface="Arial" panose="020B0604020202020204" pitchFamily="34" charset="0"/>
                        </a:rPr>
                        <m:t>= </m:t>
                      </m:r>
                      <m:f>
                        <m:fPr>
                          <m:ctrlP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fPr>
                        <m:num>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𝑇𝑆</m:t>
                          </m:r>
                        </m:num>
                        <m:den>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7</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200000"/>
                  </a:lnSpc>
                  <a:spcAft>
                    <a:spcPts val="800"/>
                  </a:spcAft>
                </a:pPr>
                <a14:m>
                  <m:oMathPara xmlns:m="http://schemas.openxmlformats.org/officeDocument/2006/math">
                    <m:oMathParaPr>
                      <m:jc m:val="centerGroup"/>
                    </m:oMathParaPr>
                    <m:oMath xmlns:m="http://schemas.openxmlformats.org/officeDocument/2006/math">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𝑇𝑃𝐷𝐴</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𝑇𝑃𝐷𝑆</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 ±</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𝐾</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𝜎</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200000"/>
                  </a:lnSpc>
                  <a:spcAft>
                    <a:spcPts val="800"/>
                  </a:spcAft>
                </a:pPr>
                <a14:m>
                  <m:oMathPara xmlns:m="http://schemas.openxmlformats.org/officeDocument/2006/math">
                    <m:oMathParaPr>
                      <m:jc m:val="centerGroup"/>
                    </m:oMathParaPr>
                    <m:oMath xmlns:m="http://schemas.openxmlformats.org/officeDocument/2006/math">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𝜎</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 </m:t>
                      </m:r>
                      <m:f>
                        <m:fPr>
                          <m:ctrlP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fPr>
                        <m:num>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𝑆</m:t>
                          </m:r>
                        </m:num>
                        <m:den>
                          <m:rad>
                            <m:radPr>
                              <m:degHide m:val="on"/>
                              <m:ctrlP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radPr>
                            <m:deg/>
                            <m:e>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𝑛</m:t>
                              </m:r>
                            </m:e>
                          </m:rad>
                        </m:den>
                      </m:f>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m:t>
                      </m:r>
                      <m:rad>
                        <m:radPr>
                          <m:degHide m:val="on"/>
                          <m:ctrlP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radPr>
                        <m:deg/>
                        <m:e>
                          <m:f>
                            <m:fPr>
                              <m:ctrlP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fPr>
                            <m:num>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𝑁</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𝑛</m:t>
                              </m:r>
                            </m:num>
                            <m:den>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𝑁</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−1</m:t>
                              </m:r>
                            </m:den>
                          </m:f>
                        </m:e>
                      </m:rad>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200000"/>
                  </a:lnSpc>
                  <a:spcAft>
                    <a:spcPts val="800"/>
                  </a:spcAft>
                </a:pPr>
                <a14:m>
                  <m:oMathPara xmlns:m="http://schemas.openxmlformats.org/officeDocument/2006/math">
                    <m:oMathParaPr>
                      <m:jc m:val="centerGroup"/>
                    </m:oMathParaPr>
                    <m:oMath xmlns:m="http://schemas.openxmlformats.org/officeDocument/2006/math">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𝑆</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 </m:t>
                      </m:r>
                      <m:rad>
                        <m:radPr>
                          <m:degHide m:val="on"/>
                          <m:ctrlP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radPr>
                        <m:deg/>
                        <m:e>
                          <m:f>
                            <m:fPr>
                              <m:ctrlP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fPr>
                            <m:num>
                              <m:nary>
                                <m:naryPr>
                                  <m:chr m:val="∑"/>
                                  <m:limLoc m:val="undOvr"/>
                                  <m:ctrlP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naryPr>
                                <m:sub>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𝑖</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=1</m:t>
                                  </m:r>
                                </m:sub>
                                <m:sup>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𝑛</m:t>
                                  </m:r>
                                </m:sup>
                                <m:e>
                                  <m:sSup>
                                    <m:sSupPr>
                                      <m:ctrlP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sSupPr>
                                    <m:e>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m:t>
                                      </m:r>
                                      <m:sSub>
                                        <m:sSubPr>
                                          <m:ctrlP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sSubPr>
                                        <m:e>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𝑇𝐷</m:t>
                                          </m:r>
                                        </m:e>
                                        <m:sub>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𝑖</m:t>
                                          </m:r>
                                        </m:sub>
                                      </m:sSub>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𝑇𝑃𝐷𝑆</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m:t>
                                      </m:r>
                                    </m:e>
                                    <m:sup>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2</m:t>
                                      </m:r>
                                    </m:sup>
                                  </m:sSup>
                                </m:e>
                              </m:nary>
                            </m:num>
                            <m:den>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𝑛</m:t>
                              </m:r>
                              <m:r>
                                <a:rPr lang="es-EC" i="1">
                                  <a:solidFill>
                                    <a:srgbClr val="000000"/>
                                  </a:solidFill>
                                  <a:effectLst/>
                                  <a:latin typeface="Cambria Math" panose="02040503050406030204" pitchFamily="18" charset="0"/>
                                  <a:ea typeface="Arial" panose="020B0604020202020204" pitchFamily="34" charset="0"/>
                                  <a:cs typeface="Arial" panose="020B0604020202020204" pitchFamily="34" charset="0"/>
                                </a:rPr>
                                <m:t>−1</m:t>
                              </m:r>
                            </m:den>
                          </m:f>
                        </m:e>
                      </m:rad>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4975668" y="1416458"/>
                <a:ext cx="4803648" cy="5369034"/>
              </a:xfrm>
              <a:prstGeom prst="rect">
                <a:avLst/>
              </a:prstGeom>
              <a:blipFill rotWithShape="0">
                <a:blip r:embed="rId4"/>
                <a:stretch>
                  <a:fillRect/>
                </a:stretch>
              </a:blipFill>
            </p:spPr>
            <p:txBody>
              <a:bodyPr/>
              <a:lstStyle/>
              <a:p>
                <a:r>
                  <a:rPr lang="es-EC">
                    <a:noFill/>
                  </a:rPr>
                  <a:t> </a:t>
                </a:r>
              </a:p>
            </p:txBody>
          </p:sp>
        </mc:Fallback>
      </mc:AlternateContent>
      <p:sp>
        <p:nvSpPr>
          <p:cNvPr id="17" name="Rectángulo 16"/>
          <p:cNvSpPr/>
          <p:nvPr/>
        </p:nvSpPr>
        <p:spPr>
          <a:xfrm>
            <a:off x="563221" y="1885232"/>
            <a:ext cx="4412447" cy="584775"/>
          </a:xfrm>
          <a:prstGeom prst="rect">
            <a:avLst/>
          </a:prstGeom>
        </p:spPr>
        <p:txBody>
          <a:bodyPr wrap="square">
            <a:spAutoFit/>
          </a:bodyPr>
          <a:lstStyle/>
          <a:p>
            <a:r>
              <a:rPr lang="es-EC" sz="1600" dirty="0"/>
              <a:t>Para estimar el TPDA en base al TPDS, se obtiene mediante las siguientes ecuaciones:</a:t>
            </a:r>
          </a:p>
        </p:txBody>
      </p:sp>
      <p:pic>
        <p:nvPicPr>
          <p:cNvPr id="19" name="Imagen 18"/>
          <p:cNvPicPr>
            <a:picLocks noChangeAspect="1"/>
          </p:cNvPicPr>
          <p:nvPr/>
        </p:nvPicPr>
        <p:blipFill>
          <a:blip r:embed="rId5"/>
          <a:stretch>
            <a:fillRect/>
          </a:stretch>
        </p:blipFill>
        <p:spPr>
          <a:xfrm>
            <a:off x="9779316" y="2877228"/>
            <a:ext cx="2068528" cy="1761481"/>
          </a:xfrm>
          <a:prstGeom prst="rect">
            <a:avLst/>
          </a:prstGeom>
        </p:spPr>
      </p:pic>
      <p:sp>
        <p:nvSpPr>
          <p:cNvPr id="20" name="Rectángulo 19"/>
          <p:cNvSpPr/>
          <p:nvPr/>
        </p:nvSpPr>
        <p:spPr>
          <a:xfrm>
            <a:off x="239445" y="3083376"/>
            <a:ext cx="5335389" cy="1815882"/>
          </a:xfrm>
          <a:prstGeom prst="rect">
            <a:avLst/>
          </a:prstGeom>
        </p:spPr>
        <p:txBody>
          <a:bodyPr wrap="square">
            <a:spAutoFit/>
          </a:bodyPr>
          <a:lstStyle/>
          <a:p>
            <a:r>
              <a:rPr lang="es-EC" sz="1400" dirty="0"/>
              <a:t>•	K = número de desviaciones estándar correspondiente al nivel de confiabilidad deseado</a:t>
            </a:r>
          </a:p>
          <a:p>
            <a:r>
              <a:rPr lang="es-EC" sz="1400" dirty="0"/>
              <a:t>•	σ = estimación de la desviación estándar poblacional</a:t>
            </a:r>
          </a:p>
          <a:p>
            <a:r>
              <a:rPr lang="es-EC" sz="1400" dirty="0"/>
              <a:t>•	S = desviación estándar de la distribución de volúmenes de transito </a:t>
            </a:r>
          </a:p>
          <a:p>
            <a:r>
              <a:rPr lang="es-EC" sz="1400" dirty="0"/>
              <a:t>•	n = tamaño de la muestra en números de días de aforo</a:t>
            </a:r>
          </a:p>
          <a:p>
            <a:r>
              <a:rPr lang="es-EC" sz="1400" dirty="0"/>
              <a:t>•	N = tamaño de la población en número de días del año</a:t>
            </a:r>
          </a:p>
          <a:p>
            <a:r>
              <a:rPr lang="es-EC" sz="1400" dirty="0"/>
              <a:t>•	</a:t>
            </a:r>
            <a:r>
              <a:rPr lang="es-EC" sz="1400" dirty="0" err="1"/>
              <a:t>TDi</a:t>
            </a:r>
            <a:r>
              <a:rPr lang="es-EC" sz="1400" dirty="0"/>
              <a:t> = volumen de tránsito del día “i”</a:t>
            </a:r>
          </a:p>
        </p:txBody>
      </p:sp>
    </p:spTree>
    <p:extLst>
      <p:ext uri="{BB962C8B-B14F-4D97-AF65-F5344CB8AC3E}">
        <p14:creationId xmlns:p14="http://schemas.microsoft.com/office/powerpoint/2010/main" val="2807450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p:txBody>
          <a:bodyPr vert="horz" lIns="91440" tIns="45720" rIns="91440" bIns="45720" rtlCol="0" anchor="t">
            <a:normAutofit fontScale="90000"/>
          </a:bodyPr>
          <a:lstStyle/>
          <a:p>
            <a:r>
              <a:rPr lang="es-EC" sz="2800" i="1" dirty="0" smtClean="0">
                <a:solidFill>
                  <a:schemeClr val="tx1"/>
                </a:solidFill>
              </a:rPr>
              <a:t>Calculo </a:t>
            </a:r>
            <a:r>
              <a:rPr lang="es-EC" sz="2800" i="1" dirty="0">
                <a:solidFill>
                  <a:schemeClr val="tx1"/>
                </a:solidFill>
              </a:rPr>
              <a:t>del TPDA en el sector de la Loma de Puengasi</a:t>
            </a:r>
            <a:r>
              <a:rPr lang="es-EC" sz="2800" i="1" dirty="0" smtClean="0">
                <a:solidFill>
                  <a:schemeClr val="tx1"/>
                </a:solidFill>
              </a:rPr>
              <a:t/>
            </a:r>
            <a:br>
              <a:rPr lang="es-EC" sz="2800" i="1" dirty="0" smtClean="0">
                <a:solidFill>
                  <a:schemeClr val="tx1"/>
                </a:solidFill>
              </a:rPr>
            </a:br>
            <a:endParaRPr lang="es-EC" sz="2800" i="1" dirty="0">
              <a:solidFill>
                <a:schemeClr val="tx1"/>
              </a:solidFill>
            </a:endParaRPr>
          </a:p>
        </p:txBody>
      </p:sp>
      <p:sp>
        <p:nvSpPr>
          <p:cNvPr id="11" name="Marcador de contenido 10"/>
          <p:cNvSpPr>
            <a:spLocks noGrp="1"/>
          </p:cNvSpPr>
          <p:nvPr>
            <p:ph idx="1"/>
          </p:nvPr>
        </p:nvSpPr>
        <p:spPr/>
        <p:txBody>
          <a:bodyPr/>
          <a:lstStyle/>
          <a:p>
            <a:endParaRPr lang="es-EC" dirty="0">
              <a:solidFill>
                <a:schemeClr val="tx1"/>
              </a:solidFill>
            </a:endParaRPr>
          </a:p>
          <a:p>
            <a:endParaRPr lang="es-EC" dirty="0">
              <a:solidFill>
                <a:schemeClr val="tx1"/>
              </a:solidFill>
            </a:endParaRPr>
          </a:p>
        </p:txBody>
      </p:sp>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3027488" y="1445419"/>
            <a:ext cx="3896360" cy="600075"/>
          </a:xfrm>
          <a:prstGeom prst="rect">
            <a:avLst/>
          </a:prstGeom>
          <a:noFill/>
          <a:ln>
            <a:noFill/>
          </a:ln>
        </p:spPr>
      </p:pic>
      <mc:AlternateContent xmlns:mc="http://schemas.openxmlformats.org/markup-compatibility/2006" xmlns:a14="http://schemas.microsoft.com/office/drawing/2010/main">
        <mc:Choice Requires="a14">
          <p:sp>
            <p:nvSpPr>
              <p:cNvPr id="8" name="Rectángulo 7"/>
              <p:cNvSpPr/>
              <p:nvPr/>
            </p:nvSpPr>
            <p:spPr>
              <a:xfrm>
                <a:off x="3700479" y="2383264"/>
                <a:ext cx="4079898" cy="4962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𝑇𝑃𝐷𝑆</m:t>
                      </m:r>
                      <m:r>
                        <a:rPr lang="es-EC" sz="1400" i="0">
                          <a:latin typeface="Cambria Math" panose="02040503050406030204" pitchFamily="18" charset="0"/>
                        </a:rPr>
                        <m:t>= </m:t>
                      </m:r>
                      <m:f>
                        <m:fPr>
                          <m:ctrlPr>
                            <a:rPr lang="es-EC" sz="1400" i="1">
                              <a:latin typeface="Cambria Math" panose="02040503050406030204" pitchFamily="18" charset="0"/>
                            </a:rPr>
                          </m:ctrlPr>
                        </m:fPr>
                        <m:num>
                          <m:r>
                            <a:rPr lang="es-EC" sz="1400" i="0">
                              <a:latin typeface="Cambria Math" panose="02040503050406030204" pitchFamily="18" charset="0"/>
                            </a:rPr>
                            <m:t>474899</m:t>
                          </m:r>
                        </m:num>
                        <m:den>
                          <m:r>
                            <a:rPr lang="es-EC" sz="1400" i="0">
                              <a:latin typeface="Cambria Math" panose="02040503050406030204" pitchFamily="18" charset="0"/>
                            </a:rPr>
                            <m:t>7</m:t>
                          </m:r>
                        </m:den>
                      </m:f>
                      <m:r>
                        <a:rPr lang="es-EC" sz="1400" b="0" i="1" smtClean="0">
                          <a:latin typeface="Cambria Math" panose="02040503050406030204" pitchFamily="18" charset="0"/>
                        </a:rPr>
                        <m:t>=67834 </m:t>
                      </m:r>
                      <m:r>
                        <a:rPr lang="es-EC" sz="1400" b="0" i="1" smtClean="0">
                          <a:latin typeface="Cambria Math" panose="02040503050406030204" pitchFamily="18" charset="0"/>
                        </a:rPr>
                        <m:t>𝑣𝑒h𝑖𝑐𝑢𝑙𝑜𝑠</m:t>
                      </m:r>
                      <m:r>
                        <a:rPr lang="es-EC" sz="1400" b="0" i="1" smtClean="0">
                          <a:latin typeface="Cambria Math" panose="02040503050406030204" pitchFamily="18" charset="0"/>
                        </a:rPr>
                        <m:t> </m:t>
                      </m:r>
                      <m:r>
                        <a:rPr lang="es-EC" sz="1400" b="0" i="1" smtClean="0">
                          <a:latin typeface="Cambria Math" panose="02040503050406030204" pitchFamily="18" charset="0"/>
                        </a:rPr>
                        <m:t>𝑚𝑖𝑥𝑡𝑜𝑠</m:t>
                      </m:r>
                      <m:r>
                        <a:rPr lang="es-EC" sz="1400" b="0" i="1" smtClean="0">
                          <a:latin typeface="Cambria Math" panose="02040503050406030204" pitchFamily="18" charset="0"/>
                        </a:rPr>
                        <m:t>/</m:t>
                      </m:r>
                      <m:r>
                        <a:rPr lang="es-EC" sz="1400" b="0" i="1" smtClean="0">
                          <a:latin typeface="Cambria Math" panose="02040503050406030204" pitchFamily="18" charset="0"/>
                        </a:rPr>
                        <m:t>𝑑𝑖𝑎</m:t>
                      </m:r>
                      <m:r>
                        <a:rPr lang="es-EC" sz="1400" b="0" i="1" smtClean="0">
                          <a:latin typeface="Cambria Math" panose="02040503050406030204" pitchFamily="18" charset="0"/>
                        </a:rPr>
                        <m:t> </m:t>
                      </m:r>
                    </m:oMath>
                  </m:oMathPara>
                </a14:m>
                <a:endParaRPr lang="es-EC" sz="1400" dirty="0"/>
              </a:p>
            </p:txBody>
          </p:sp>
        </mc:Choice>
        <mc:Fallback xmlns="">
          <p:sp>
            <p:nvSpPr>
              <p:cNvPr id="8" name="Rectángulo 7"/>
              <p:cNvSpPr>
                <a:spLocks noRot="1" noChangeAspect="1" noMove="1" noResize="1" noEditPoints="1" noAdjustHandles="1" noChangeArrowheads="1" noChangeShapeType="1" noTextEdit="1"/>
              </p:cNvSpPr>
              <p:nvPr/>
            </p:nvSpPr>
            <p:spPr>
              <a:xfrm>
                <a:off x="3700479" y="2383264"/>
                <a:ext cx="4079898" cy="496290"/>
              </a:xfrm>
              <a:prstGeom prst="rect">
                <a:avLst/>
              </a:prstGeom>
              <a:blipFill rotWithShape="0">
                <a:blip r:embed="rId5"/>
                <a:stretch>
                  <a:fillRect b="-123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3965807" y="2988402"/>
                <a:ext cx="3549241" cy="637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𝑆</m:t>
                      </m:r>
                      <m:r>
                        <a:rPr lang="es-EC" sz="1200" i="0">
                          <a:latin typeface="Cambria Math" panose="02040503050406030204" pitchFamily="18" charset="0"/>
                        </a:rPr>
                        <m:t>= </m:t>
                      </m:r>
                      <m:rad>
                        <m:radPr>
                          <m:degHide m:val="on"/>
                          <m:ctrlPr>
                            <a:rPr lang="es-EC" sz="1200" i="1">
                              <a:latin typeface="Cambria Math" panose="02040503050406030204" pitchFamily="18" charset="0"/>
                            </a:rPr>
                          </m:ctrlPr>
                        </m:radPr>
                        <m:deg/>
                        <m:e>
                          <m:f>
                            <m:fPr>
                              <m:ctrlPr>
                                <a:rPr lang="es-EC" sz="1200" i="1">
                                  <a:latin typeface="Cambria Math" panose="02040503050406030204" pitchFamily="18" charset="0"/>
                                </a:rPr>
                              </m:ctrlPr>
                            </m:fPr>
                            <m:num>
                              <m:r>
                                <a:rPr lang="es-EC" sz="1200" i="0">
                                  <a:latin typeface="Cambria Math" panose="02040503050406030204" pitchFamily="18" charset="0"/>
                                </a:rPr>
                                <m:t>2.8939∗</m:t>
                              </m:r>
                              <m:sSup>
                                <m:sSupPr>
                                  <m:ctrlPr>
                                    <a:rPr lang="es-EC" sz="1200" i="1">
                                      <a:latin typeface="Cambria Math" panose="02040503050406030204" pitchFamily="18" charset="0"/>
                                    </a:rPr>
                                  </m:ctrlPr>
                                </m:sSupPr>
                                <m:e>
                                  <m:r>
                                    <a:rPr lang="es-EC" sz="1200" i="0">
                                      <a:latin typeface="Cambria Math" panose="02040503050406030204" pitchFamily="18" charset="0"/>
                                    </a:rPr>
                                    <m:t>10</m:t>
                                  </m:r>
                                </m:e>
                                <m:sup>
                                  <m:r>
                                    <a:rPr lang="es-EC" sz="1200" i="0">
                                      <a:latin typeface="Cambria Math" panose="02040503050406030204" pitchFamily="18" charset="0"/>
                                    </a:rPr>
                                    <m:t>8</m:t>
                                  </m:r>
                                </m:sup>
                              </m:sSup>
                            </m:num>
                            <m:den>
                              <m:r>
                                <a:rPr lang="es-EC" sz="1200" i="0">
                                  <a:latin typeface="Cambria Math" panose="02040503050406030204" pitchFamily="18" charset="0"/>
                                </a:rPr>
                                <m:t>7−1</m:t>
                              </m:r>
                            </m:den>
                          </m:f>
                        </m:e>
                      </m:rad>
                      <m:r>
                        <a:rPr lang="es-EC" sz="1200" b="0" i="1" smtClean="0">
                          <a:latin typeface="Cambria Math" panose="02040503050406030204" pitchFamily="18" charset="0"/>
                        </a:rPr>
                        <m:t>=6945 </m:t>
                      </m:r>
                      <m:r>
                        <a:rPr lang="es-EC" sz="1200" b="0" i="1" smtClean="0">
                          <a:latin typeface="Cambria Math" panose="02040503050406030204" pitchFamily="18" charset="0"/>
                        </a:rPr>
                        <m:t>𝑣𝑒h𝑖𝑐𝑢𝑙𝑜𝑠</m:t>
                      </m:r>
                      <m:r>
                        <a:rPr lang="es-EC" sz="1200" b="0" i="1" smtClean="0">
                          <a:latin typeface="Cambria Math" panose="02040503050406030204" pitchFamily="18" charset="0"/>
                        </a:rPr>
                        <m:t> </m:t>
                      </m:r>
                      <m:r>
                        <a:rPr lang="es-EC" sz="1200" b="0" i="1" smtClean="0">
                          <a:latin typeface="Cambria Math" panose="02040503050406030204" pitchFamily="18" charset="0"/>
                        </a:rPr>
                        <m:t>𝑚𝑖𝑥𝑡𝑜𝑠</m:t>
                      </m:r>
                      <m:r>
                        <a:rPr lang="es-EC" sz="1200" b="0" i="1" smtClean="0">
                          <a:latin typeface="Cambria Math" panose="02040503050406030204" pitchFamily="18" charset="0"/>
                        </a:rPr>
                        <m:t>/</m:t>
                      </m:r>
                      <m:r>
                        <a:rPr lang="es-EC" sz="1200" b="0" i="1" smtClean="0">
                          <a:latin typeface="Cambria Math" panose="02040503050406030204" pitchFamily="18" charset="0"/>
                        </a:rPr>
                        <m:t>𝑑𝑖𝑎</m:t>
                      </m:r>
                    </m:oMath>
                  </m:oMathPara>
                </a14:m>
                <a:endParaRPr lang="es-EC" sz="1200" dirty="0"/>
              </a:p>
            </p:txBody>
          </p:sp>
        </mc:Choice>
        <mc:Fallback xmlns="">
          <p:sp>
            <p:nvSpPr>
              <p:cNvPr id="9" name="Rectángulo 8"/>
              <p:cNvSpPr>
                <a:spLocks noRot="1" noChangeAspect="1" noMove="1" noResize="1" noEditPoints="1" noAdjustHandles="1" noChangeArrowheads="1" noChangeShapeType="1" noTextEdit="1"/>
              </p:cNvSpPr>
              <p:nvPr/>
            </p:nvSpPr>
            <p:spPr>
              <a:xfrm>
                <a:off x="3965807" y="2988402"/>
                <a:ext cx="3549241" cy="637995"/>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3805314" y="3892993"/>
                <a:ext cx="3709734" cy="637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𝜎</m:t>
                      </m:r>
                      <m:r>
                        <a:rPr lang="es-EC" sz="1200" i="1" smtClean="0">
                          <a:latin typeface="Cambria Math" panose="02040503050406030204" pitchFamily="18" charset="0"/>
                        </a:rPr>
                        <m:t>= </m:t>
                      </m:r>
                      <m:f>
                        <m:fPr>
                          <m:ctrlPr>
                            <a:rPr lang="es-EC" sz="1200" i="1">
                              <a:latin typeface="Cambria Math" panose="02040503050406030204" pitchFamily="18" charset="0"/>
                            </a:rPr>
                          </m:ctrlPr>
                        </m:fPr>
                        <m:num>
                          <m:r>
                            <a:rPr lang="es-EC" sz="1200" i="1">
                              <a:latin typeface="Cambria Math" panose="02040503050406030204" pitchFamily="18" charset="0"/>
                            </a:rPr>
                            <m:t>6945</m:t>
                          </m:r>
                        </m:num>
                        <m:den>
                          <m:rad>
                            <m:radPr>
                              <m:degHide m:val="on"/>
                              <m:ctrlPr>
                                <a:rPr lang="es-EC" sz="1200" i="1">
                                  <a:latin typeface="Cambria Math" panose="02040503050406030204" pitchFamily="18" charset="0"/>
                                </a:rPr>
                              </m:ctrlPr>
                            </m:radPr>
                            <m:deg/>
                            <m:e>
                              <m:r>
                                <a:rPr lang="es-EC" sz="1200" i="1">
                                  <a:latin typeface="Cambria Math" panose="02040503050406030204" pitchFamily="18" charset="0"/>
                                </a:rPr>
                                <m:t>7</m:t>
                              </m:r>
                            </m:e>
                          </m:rad>
                        </m:den>
                      </m:f>
                      <m:r>
                        <a:rPr lang="es-EC" sz="1200" i="1">
                          <a:latin typeface="Cambria Math" panose="02040503050406030204" pitchFamily="18" charset="0"/>
                        </a:rPr>
                        <m:t>∗</m:t>
                      </m:r>
                      <m:rad>
                        <m:radPr>
                          <m:degHide m:val="on"/>
                          <m:ctrlPr>
                            <a:rPr lang="es-EC" sz="1200" i="1">
                              <a:latin typeface="Cambria Math" panose="02040503050406030204" pitchFamily="18" charset="0"/>
                            </a:rPr>
                          </m:ctrlPr>
                        </m:radPr>
                        <m:deg/>
                        <m:e>
                          <m:f>
                            <m:fPr>
                              <m:ctrlPr>
                                <a:rPr lang="es-EC" sz="1200" i="1">
                                  <a:latin typeface="Cambria Math" panose="02040503050406030204" pitchFamily="18" charset="0"/>
                                </a:rPr>
                              </m:ctrlPr>
                            </m:fPr>
                            <m:num>
                              <m:r>
                                <a:rPr lang="es-EC" sz="1200" i="1">
                                  <a:latin typeface="Cambria Math" panose="02040503050406030204" pitchFamily="18" charset="0"/>
                                </a:rPr>
                                <m:t>365−7</m:t>
                              </m:r>
                            </m:num>
                            <m:den>
                              <m:r>
                                <a:rPr lang="es-EC" sz="1200" i="1">
                                  <a:latin typeface="Cambria Math" panose="02040503050406030204" pitchFamily="18" charset="0"/>
                                </a:rPr>
                                <m:t>365−1</m:t>
                              </m:r>
                            </m:den>
                          </m:f>
                        </m:e>
                      </m:rad>
                      <m:r>
                        <a:rPr lang="es-EC" sz="1200" b="0" i="1" smtClean="0">
                          <a:latin typeface="Cambria Math" panose="02040503050406030204" pitchFamily="18" charset="0"/>
                        </a:rPr>
                        <m:t>=2603 </m:t>
                      </m:r>
                      <m:r>
                        <a:rPr lang="es-EC" sz="1200" b="0" i="1" smtClean="0">
                          <a:latin typeface="Cambria Math" panose="02040503050406030204" pitchFamily="18" charset="0"/>
                        </a:rPr>
                        <m:t>𝑣𝑒h𝑖𝑐𝑢𝑙𝑜𝑠</m:t>
                      </m:r>
                      <m:r>
                        <a:rPr lang="es-EC" sz="1200" b="0" i="1" smtClean="0">
                          <a:latin typeface="Cambria Math" panose="02040503050406030204" pitchFamily="18" charset="0"/>
                        </a:rPr>
                        <m:t> </m:t>
                      </m:r>
                      <m:r>
                        <a:rPr lang="es-EC" sz="1200" b="0" i="1" smtClean="0">
                          <a:latin typeface="Cambria Math" panose="02040503050406030204" pitchFamily="18" charset="0"/>
                        </a:rPr>
                        <m:t>𝑚𝑖𝑥𝑡𝑜𝑠</m:t>
                      </m:r>
                      <m:r>
                        <a:rPr lang="es-EC" sz="1200" b="0" i="1" smtClean="0">
                          <a:latin typeface="Cambria Math" panose="02040503050406030204" pitchFamily="18" charset="0"/>
                        </a:rPr>
                        <m:t>/</m:t>
                      </m:r>
                      <m:r>
                        <a:rPr lang="es-EC" sz="1200" b="0" i="1" smtClean="0">
                          <a:latin typeface="Cambria Math" panose="02040503050406030204" pitchFamily="18" charset="0"/>
                        </a:rPr>
                        <m:t>𝑑𝑖𝑎</m:t>
                      </m:r>
                    </m:oMath>
                  </m:oMathPara>
                </a14:m>
                <a:endParaRPr lang="es-EC" sz="1200" i="1" dirty="0">
                  <a:latin typeface="Cambria Math" panose="020405030504060302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3805314" y="3892993"/>
                <a:ext cx="3709734" cy="637995"/>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4159671" y="4659084"/>
                <a:ext cx="220214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rPr>
                        <m:t>𝑇𝑃𝐷𝐴</m:t>
                      </m:r>
                      <m:r>
                        <a:rPr lang="es-EC" sz="1200" i="1">
                          <a:latin typeface="Cambria Math" panose="02040503050406030204" pitchFamily="18" charset="0"/>
                        </a:rPr>
                        <m:t>=67843±1.96∗2603</m:t>
                      </m:r>
                    </m:oMath>
                  </m:oMathPara>
                </a14:m>
                <a:endParaRPr lang="es-EC" sz="1200" i="1" dirty="0">
                  <a:latin typeface="Cambria Math" panose="02040503050406030204" pitchFamily="18" charset="0"/>
                </a:endParaRPr>
              </a:p>
            </p:txBody>
          </p:sp>
        </mc:Choice>
        <mc:Fallback xmlns="">
          <p:sp>
            <p:nvSpPr>
              <p:cNvPr id="14" name="Rectángulo 13"/>
              <p:cNvSpPr>
                <a:spLocks noRot="1" noChangeAspect="1" noMove="1" noResize="1" noEditPoints="1" noAdjustHandles="1" noChangeArrowheads="1" noChangeShapeType="1" noTextEdit="1"/>
              </p:cNvSpPr>
              <p:nvPr/>
            </p:nvSpPr>
            <p:spPr>
              <a:xfrm>
                <a:off x="4159671" y="4659084"/>
                <a:ext cx="2202141" cy="276999"/>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757314" y="5224435"/>
                <a:ext cx="938643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62741</m:t>
                      </m:r>
                      <m:r>
                        <a:rPr lang="es-EC" i="0">
                          <a:latin typeface="Cambria Math" panose="02040503050406030204" pitchFamily="18" charset="0"/>
                        </a:rPr>
                        <m:t> </m:t>
                      </m:r>
                      <m:r>
                        <a:rPr lang="es-EC" b="1" i="1">
                          <a:latin typeface="Cambria Math" panose="02040503050406030204" pitchFamily="18" charset="0"/>
                        </a:rPr>
                        <m:t>𝒗𝒆𝒉𝒊𝒄𝒖𝒍𝒐𝒔</m:t>
                      </m:r>
                      <m:r>
                        <a:rPr lang="es-EC" b="0" i="0">
                          <a:latin typeface="Cambria Math" panose="02040503050406030204" pitchFamily="18" charset="0"/>
                        </a:rPr>
                        <m:t> </m:t>
                      </m:r>
                      <m:r>
                        <a:rPr lang="es-EC" b="1" i="1">
                          <a:latin typeface="Cambria Math" panose="02040503050406030204" pitchFamily="18" charset="0"/>
                        </a:rPr>
                        <m:t>𝒎𝒊𝒙𝒕𝒐</m:t>
                      </m:r>
                      <m:f>
                        <m:fPr>
                          <m:type m:val="lin"/>
                          <m:ctrlPr>
                            <a:rPr lang="es-EC" b="1" i="1">
                              <a:latin typeface="Cambria Math" panose="02040503050406030204" pitchFamily="18" charset="0"/>
                            </a:rPr>
                          </m:ctrlPr>
                        </m:fPr>
                        <m:num>
                          <m:r>
                            <a:rPr lang="es-EC" b="1" i="1">
                              <a:latin typeface="Cambria Math" panose="02040503050406030204" pitchFamily="18" charset="0"/>
                            </a:rPr>
                            <m:t>𝒔</m:t>
                          </m:r>
                        </m:num>
                        <m:den>
                          <m:r>
                            <a:rPr lang="es-EC" b="1" i="1">
                              <a:latin typeface="Cambria Math" panose="02040503050406030204" pitchFamily="18" charset="0"/>
                            </a:rPr>
                            <m:t>𝒅</m:t>
                          </m:r>
                        </m:den>
                      </m:f>
                      <m:r>
                        <a:rPr lang="es-EC" b="1" i="1">
                          <a:latin typeface="Cambria Math" panose="02040503050406030204" pitchFamily="18" charset="0"/>
                        </a:rPr>
                        <m:t>𝒊𝒂</m:t>
                      </m:r>
                      <m:r>
                        <a:rPr lang="es-EC" b="0" i="0">
                          <a:latin typeface="Cambria Math" panose="02040503050406030204" pitchFamily="18" charset="0"/>
                        </a:rPr>
                        <m:t>≤</m:t>
                      </m:r>
                      <m:r>
                        <a:rPr lang="es-EC" b="1" i="1">
                          <a:latin typeface="Cambria Math" panose="02040503050406030204" pitchFamily="18" charset="0"/>
                        </a:rPr>
                        <m:t>𝑻𝑷𝑫𝑨</m:t>
                      </m:r>
                      <m:r>
                        <a:rPr lang="es-EC" b="0" i="0">
                          <a:latin typeface="Cambria Math" panose="02040503050406030204" pitchFamily="18" charset="0"/>
                        </a:rPr>
                        <m:t>≤72945 </m:t>
                      </m:r>
                      <m:r>
                        <a:rPr lang="es-EC" b="1" i="1">
                          <a:latin typeface="Cambria Math" panose="02040503050406030204" pitchFamily="18" charset="0"/>
                        </a:rPr>
                        <m:t>𝒗𝒆𝒉𝒊𝒄𝒖𝒍𝒐𝒔</m:t>
                      </m:r>
                      <m:r>
                        <a:rPr lang="es-EC" b="0" i="0">
                          <a:latin typeface="Cambria Math" panose="02040503050406030204" pitchFamily="18" charset="0"/>
                        </a:rPr>
                        <m:t> </m:t>
                      </m:r>
                      <m:r>
                        <a:rPr lang="es-EC" b="1" i="1">
                          <a:latin typeface="Cambria Math" panose="02040503050406030204" pitchFamily="18" charset="0"/>
                        </a:rPr>
                        <m:t>𝒎𝒊𝒙𝒕𝒐</m:t>
                      </m:r>
                      <m:f>
                        <m:fPr>
                          <m:type m:val="lin"/>
                          <m:ctrlPr>
                            <a:rPr lang="es-EC" b="1" i="1">
                              <a:latin typeface="Cambria Math" panose="02040503050406030204" pitchFamily="18" charset="0"/>
                            </a:rPr>
                          </m:ctrlPr>
                        </m:fPr>
                        <m:num>
                          <m:r>
                            <a:rPr lang="es-EC" b="1" i="1">
                              <a:latin typeface="Cambria Math" panose="02040503050406030204" pitchFamily="18" charset="0"/>
                            </a:rPr>
                            <m:t>𝒔</m:t>
                          </m:r>
                        </m:num>
                        <m:den>
                          <m:r>
                            <a:rPr lang="es-EC" b="1" i="1">
                              <a:latin typeface="Cambria Math" panose="02040503050406030204" pitchFamily="18" charset="0"/>
                            </a:rPr>
                            <m:t>𝒅</m:t>
                          </m:r>
                        </m:den>
                      </m:f>
                      <m:r>
                        <a:rPr lang="es-EC" b="1" i="1">
                          <a:latin typeface="Cambria Math" panose="02040503050406030204" pitchFamily="18" charset="0"/>
                        </a:rPr>
                        <m:t>𝒊𝒂</m:t>
                      </m:r>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757314" y="5224435"/>
                <a:ext cx="9386430" cy="369332"/>
              </a:xfrm>
              <a:prstGeom prst="rect">
                <a:avLst/>
              </a:prstGeom>
              <a:blipFill rotWithShape="0">
                <a:blip r:embed="rId9"/>
                <a:stretch>
                  <a:fillRect t="-114754" b="-177049"/>
                </a:stretch>
              </a:blipFill>
            </p:spPr>
            <p:txBody>
              <a:bodyPr/>
              <a:lstStyle/>
              <a:p>
                <a:r>
                  <a:rPr lang="es-EC">
                    <a:noFill/>
                  </a:rPr>
                  <a:t> </a:t>
                </a:r>
              </a:p>
            </p:txBody>
          </p:sp>
        </mc:Fallback>
      </mc:AlternateContent>
    </p:spTree>
    <p:extLst>
      <p:ext uri="{BB962C8B-B14F-4D97-AF65-F5344CB8AC3E}">
        <p14:creationId xmlns:p14="http://schemas.microsoft.com/office/powerpoint/2010/main" val="963428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p:txBody>
          <a:bodyPr vert="horz" lIns="91440" tIns="45720" rIns="91440" bIns="45720" rtlCol="0" anchor="t">
            <a:normAutofit fontScale="90000"/>
          </a:bodyPr>
          <a:lstStyle/>
          <a:p>
            <a:r>
              <a:rPr lang="es-EC" sz="2800" i="1" dirty="0" smtClean="0">
                <a:solidFill>
                  <a:schemeClr val="tx1"/>
                </a:solidFill>
              </a:rPr>
              <a:t>Calculo </a:t>
            </a:r>
            <a:r>
              <a:rPr lang="es-EC" sz="2800" i="1" dirty="0">
                <a:solidFill>
                  <a:schemeClr val="tx1"/>
                </a:solidFill>
              </a:rPr>
              <a:t>del TPDA en el sector de la Loma de Puengasi</a:t>
            </a:r>
            <a:r>
              <a:rPr lang="es-EC" sz="2800" i="1" dirty="0" smtClean="0">
                <a:solidFill>
                  <a:schemeClr val="tx1"/>
                </a:solidFill>
              </a:rPr>
              <a:t/>
            </a:r>
            <a:br>
              <a:rPr lang="es-EC" sz="2800" i="1" dirty="0" smtClean="0">
                <a:solidFill>
                  <a:schemeClr val="tx1"/>
                </a:solidFill>
              </a:rPr>
            </a:br>
            <a:endParaRPr lang="es-EC" sz="2800" i="1" dirty="0">
              <a:solidFill>
                <a:schemeClr val="tx1"/>
              </a:solidFill>
            </a:endParaRPr>
          </a:p>
        </p:txBody>
      </p:sp>
      <p:sp>
        <p:nvSpPr>
          <p:cNvPr id="11" name="Marcador de contenido 10"/>
          <p:cNvSpPr>
            <a:spLocks noGrp="1"/>
          </p:cNvSpPr>
          <p:nvPr>
            <p:ph idx="1"/>
          </p:nvPr>
        </p:nvSpPr>
        <p:spPr>
          <a:xfrm>
            <a:off x="677334" y="2160588"/>
            <a:ext cx="8596668" cy="3880773"/>
          </a:xfrm>
        </p:spPr>
        <p:txBody>
          <a:bodyPr/>
          <a:lstStyle/>
          <a:p>
            <a:endParaRPr lang="es-EC" dirty="0">
              <a:solidFill>
                <a:schemeClr val="tx1"/>
              </a:solidFill>
            </a:endParaRPr>
          </a:p>
          <a:p>
            <a:endParaRPr lang="es-EC" dirty="0">
              <a:solidFill>
                <a:schemeClr val="tx1"/>
              </a:solidFill>
            </a:endParaRPr>
          </a:p>
        </p:txBody>
      </p:sp>
      <mc:AlternateContent xmlns:mc="http://schemas.openxmlformats.org/markup-compatibility/2006" xmlns:a14="http://schemas.microsoft.com/office/drawing/2010/main">
        <mc:Choice Requires="a14">
          <p:sp>
            <p:nvSpPr>
              <p:cNvPr id="8" name="Rectángulo 7"/>
              <p:cNvSpPr/>
              <p:nvPr/>
            </p:nvSpPr>
            <p:spPr>
              <a:xfrm>
                <a:off x="3700479" y="2383264"/>
                <a:ext cx="4184094" cy="5006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𝑇𝑃𝐷𝑆</m:t>
                      </m:r>
                      <m:r>
                        <a:rPr lang="es-EC" sz="1400" i="0">
                          <a:latin typeface="Cambria Math" panose="02040503050406030204" pitchFamily="18" charset="0"/>
                        </a:rPr>
                        <m:t>= </m:t>
                      </m:r>
                      <m:f>
                        <m:fPr>
                          <m:ctrlPr>
                            <a:rPr lang="es-EC" sz="1400" i="1">
                              <a:latin typeface="Cambria Math" panose="02040503050406030204" pitchFamily="18" charset="0"/>
                            </a:rPr>
                          </m:ctrlPr>
                        </m:fPr>
                        <m:num>
                          <m:r>
                            <a:rPr lang="es-EC" sz="1400" i="1">
                              <a:latin typeface="Cambria Math" panose="02040503050406030204" pitchFamily="18" charset="0"/>
                            </a:rPr>
                            <m:t>557006</m:t>
                          </m:r>
                        </m:num>
                        <m:den>
                          <m:r>
                            <a:rPr lang="es-EC" sz="1400" i="0">
                              <a:latin typeface="Cambria Math" panose="02040503050406030204" pitchFamily="18" charset="0"/>
                            </a:rPr>
                            <m:t>7</m:t>
                          </m:r>
                        </m:den>
                      </m:f>
                      <m:r>
                        <a:rPr lang="es-EC" sz="1400" b="0" i="1" smtClean="0">
                          <a:latin typeface="Cambria Math" panose="02040503050406030204" pitchFamily="18" charset="0"/>
                        </a:rPr>
                        <m:t>=</m:t>
                      </m:r>
                      <m:r>
                        <a:rPr lang="es-EC" sz="1400" i="1">
                          <a:latin typeface="Cambria Math" panose="02040503050406030204" pitchFamily="18" charset="0"/>
                        </a:rPr>
                        <m:t>79572</m:t>
                      </m:r>
                      <m:r>
                        <a:rPr lang="es-EC" sz="1400" b="0" i="1" smtClean="0">
                          <a:latin typeface="Cambria Math" panose="02040503050406030204" pitchFamily="18" charset="0"/>
                        </a:rPr>
                        <m:t> </m:t>
                      </m:r>
                      <m:r>
                        <a:rPr lang="es-EC" sz="1400" b="0" i="1" smtClean="0">
                          <a:latin typeface="Cambria Math" panose="02040503050406030204" pitchFamily="18" charset="0"/>
                        </a:rPr>
                        <m:t>𝑣𝑒h𝑖𝑐𝑢𝑙𝑜𝑠</m:t>
                      </m:r>
                      <m:r>
                        <a:rPr lang="es-EC" sz="1400" b="0" i="1" smtClean="0">
                          <a:latin typeface="Cambria Math" panose="02040503050406030204" pitchFamily="18" charset="0"/>
                        </a:rPr>
                        <m:t> </m:t>
                      </m:r>
                      <m:r>
                        <a:rPr lang="es-EC" sz="1400" b="0" i="1" smtClean="0">
                          <a:latin typeface="Cambria Math" panose="02040503050406030204" pitchFamily="18" charset="0"/>
                        </a:rPr>
                        <m:t>𝑚𝑖𝑥𝑡𝑜𝑠</m:t>
                      </m:r>
                      <m:r>
                        <a:rPr lang="es-EC" sz="1400" b="0" i="1" smtClean="0">
                          <a:latin typeface="Cambria Math" panose="02040503050406030204" pitchFamily="18" charset="0"/>
                        </a:rPr>
                        <m:t>/</m:t>
                      </m:r>
                      <m:r>
                        <a:rPr lang="es-EC" sz="1400" b="0" i="1" smtClean="0">
                          <a:latin typeface="Cambria Math" panose="02040503050406030204" pitchFamily="18" charset="0"/>
                        </a:rPr>
                        <m:t>𝑑𝑖𝑎</m:t>
                      </m:r>
                      <m:r>
                        <a:rPr lang="es-EC" sz="1400" b="0" i="1" smtClean="0">
                          <a:latin typeface="Cambria Math" panose="02040503050406030204" pitchFamily="18" charset="0"/>
                        </a:rPr>
                        <m:t> </m:t>
                      </m:r>
                    </m:oMath>
                  </m:oMathPara>
                </a14:m>
                <a:endParaRPr lang="es-EC" sz="1400" dirty="0"/>
              </a:p>
            </p:txBody>
          </p:sp>
        </mc:Choice>
        <mc:Fallback xmlns="">
          <p:sp>
            <p:nvSpPr>
              <p:cNvPr id="8" name="Rectángulo 7"/>
              <p:cNvSpPr>
                <a:spLocks noRot="1" noChangeAspect="1" noMove="1" noResize="1" noEditPoints="1" noAdjustHandles="1" noChangeArrowheads="1" noChangeShapeType="1" noTextEdit="1"/>
              </p:cNvSpPr>
              <p:nvPr/>
            </p:nvSpPr>
            <p:spPr>
              <a:xfrm>
                <a:off x="3700479" y="2383264"/>
                <a:ext cx="4184094" cy="500650"/>
              </a:xfrm>
              <a:prstGeom prst="rect">
                <a:avLst/>
              </a:prstGeom>
              <a:blipFill rotWithShape="0">
                <a:blip r:embed="rId4"/>
                <a:stretch>
                  <a:fillRect b="-122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3987287" y="3009193"/>
                <a:ext cx="3797899" cy="637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𝑆</m:t>
                      </m:r>
                      <m:r>
                        <a:rPr lang="es-EC" sz="1200" i="1" smtClean="0">
                          <a:latin typeface="Cambria Math" panose="02040503050406030204" pitchFamily="18" charset="0"/>
                        </a:rPr>
                        <m:t>= </m:t>
                      </m:r>
                      <m:rad>
                        <m:radPr>
                          <m:degHide m:val="on"/>
                          <m:ctrlPr>
                            <a:rPr lang="es-EC" sz="1200" i="1">
                              <a:latin typeface="Cambria Math" panose="02040503050406030204" pitchFamily="18" charset="0"/>
                            </a:rPr>
                          </m:ctrlPr>
                        </m:radPr>
                        <m:deg/>
                        <m:e>
                          <m:f>
                            <m:fPr>
                              <m:ctrlPr>
                                <a:rPr lang="es-EC" sz="1200" i="1">
                                  <a:latin typeface="Cambria Math" panose="02040503050406030204" pitchFamily="18" charset="0"/>
                                </a:rPr>
                              </m:ctrlPr>
                            </m:fPr>
                            <m:num>
                              <m:r>
                                <a:rPr lang="es-EC" sz="1200" i="1">
                                  <a:latin typeface="Cambria Math" panose="02040503050406030204" pitchFamily="18" charset="0"/>
                                </a:rPr>
                                <m:t>1.056666∗</m:t>
                              </m:r>
                              <m:sSup>
                                <m:sSupPr>
                                  <m:ctrlPr>
                                    <a:rPr lang="es-EC" sz="1200" i="1">
                                      <a:latin typeface="Cambria Math" panose="02040503050406030204" pitchFamily="18" charset="0"/>
                                    </a:rPr>
                                  </m:ctrlPr>
                                </m:sSupPr>
                                <m:e>
                                  <m:r>
                                    <a:rPr lang="es-EC" sz="1200" i="1">
                                      <a:latin typeface="Cambria Math" panose="02040503050406030204" pitchFamily="18" charset="0"/>
                                    </a:rPr>
                                    <m:t>10</m:t>
                                  </m:r>
                                </m:e>
                                <m:sup>
                                  <m:r>
                                    <a:rPr lang="es-EC" sz="1200" i="1">
                                      <a:latin typeface="Cambria Math" panose="02040503050406030204" pitchFamily="18" charset="0"/>
                                    </a:rPr>
                                    <m:t>9</m:t>
                                  </m:r>
                                </m:sup>
                              </m:sSup>
                            </m:num>
                            <m:den>
                              <m:r>
                                <a:rPr lang="es-EC" sz="1200" i="1">
                                  <a:latin typeface="Cambria Math" panose="02040503050406030204" pitchFamily="18" charset="0"/>
                                </a:rPr>
                                <m:t>7−1</m:t>
                              </m:r>
                            </m:den>
                          </m:f>
                        </m:e>
                      </m:rad>
                      <m:r>
                        <a:rPr lang="es-EC" sz="1200" b="0" i="1" smtClean="0">
                          <a:latin typeface="Cambria Math" panose="02040503050406030204" pitchFamily="18" charset="0"/>
                        </a:rPr>
                        <m:t>=</m:t>
                      </m:r>
                      <m:r>
                        <a:rPr lang="es-EC" sz="1200" i="1">
                          <a:latin typeface="Cambria Math" panose="02040503050406030204" pitchFamily="18" charset="0"/>
                        </a:rPr>
                        <m:t>13271</m:t>
                      </m:r>
                      <m:r>
                        <a:rPr lang="es-EC" sz="1200" b="0" i="1" smtClean="0">
                          <a:latin typeface="Cambria Math" panose="02040503050406030204" pitchFamily="18" charset="0"/>
                        </a:rPr>
                        <m:t> </m:t>
                      </m:r>
                      <m:r>
                        <a:rPr lang="es-EC" sz="1200" b="0" i="1" smtClean="0">
                          <a:latin typeface="Cambria Math" panose="02040503050406030204" pitchFamily="18" charset="0"/>
                        </a:rPr>
                        <m:t>𝑣𝑒h𝑖𝑐𝑢𝑙𝑜𝑠</m:t>
                      </m:r>
                      <m:r>
                        <a:rPr lang="es-EC" sz="1200" b="0" i="1" smtClean="0">
                          <a:latin typeface="Cambria Math" panose="02040503050406030204" pitchFamily="18" charset="0"/>
                        </a:rPr>
                        <m:t> </m:t>
                      </m:r>
                      <m:r>
                        <a:rPr lang="es-EC" sz="1200" b="0" i="1" smtClean="0">
                          <a:latin typeface="Cambria Math" panose="02040503050406030204" pitchFamily="18" charset="0"/>
                        </a:rPr>
                        <m:t>𝑚𝑖𝑥𝑡𝑜𝑠</m:t>
                      </m:r>
                      <m:r>
                        <a:rPr lang="es-EC" sz="1200" b="0" i="1" smtClean="0">
                          <a:latin typeface="Cambria Math" panose="02040503050406030204" pitchFamily="18" charset="0"/>
                        </a:rPr>
                        <m:t>/</m:t>
                      </m:r>
                      <m:r>
                        <a:rPr lang="es-EC" sz="1200" b="0" i="1" smtClean="0">
                          <a:latin typeface="Cambria Math" panose="02040503050406030204" pitchFamily="18" charset="0"/>
                        </a:rPr>
                        <m:t>𝑑𝑖𝑎</m:t>
                      </m:r>
                    </m:oMath>
                  </m:oMathPara>
                </a14:m>
                <a:endParaRPr lang="es-EC" sz="1200" dirty="0"/>
              </a:p>
            </p:txBody>
          </p:sp>
        </mc:Choice>
        <mc:Fallback xmlns="">
          <p:sp>
            <p:nvSpPr>
              <p:cNvPr id="9" name="Rectángulo 8"/>
              <p:cNvSpPr>
                <a:spLocks noRot="1" noChangeAspect="1" noMove="1" noResize="1" noEditPoints="1" noAdjustHandles="1" noChangeArrowheads="1" noChangeShapeType="1" noTextEdit="1"/>
              </p:cNvSpPr>
              <p:nvPr/>
            </p:nvSpPr>
            <p:spPr>
              <a:xfrm>
                <a:off x="3987287" y="3009193"/>
                <a:ext cx="3797899" cy="637995"/>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3805314" y="3892993"/>
                <a:ext cx="3851374" cy="637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200" i="1" smtClean="0">
                          <a:latin typeface="Cambria Math" panose="02040503050406030204" pitchFamily="18" charset="0"/>
                        </a:rPr>
                        <m:t>𝜎</m:t>
                      </m:r>
                      <m:r>
                        <a:rPr lang="es-EC" sz="1200" i="1" smtClean="0">
                          <a:latin typeface="Cambria Math" panose="02040503050406030204" pitchFamily="18" charset="0"/>
                        </a:rPr>
                        <m:t>= </m:t>
                      </m:r>
                      <m:f>
                        <m:fPr>
                          <m:ctrlPr>
                            <a:rPr lang="es-EC" sz="1200" i="1">
                              <a:latin typeface="Cambria Math" panose="02040503050406030204" pitchFamily="18" charset="0"/>
                            </a:rPr>
                          </m:ctrlPr>
                        </m:fPr>
                        <m:num>
                          <m:r>
                            <a:rPr lang="es-EC" sz="1200" i="1">
                              <a:latin typeface="Cambria Math" panose="02040503050406030204" pitchFamily="18" charset="0"/>
                            </a:rPr>
                            <m:t>13271</m:t>
                          </m:r>
                        </m:num>
                        <m:den>
                          <m:rad>
                            <m:radPr>
                              <m:degHide m:val="on"/>
                              <m:ctrlPr>
                                <a:rPr lang="es-EC" sz="1200" i="1">
                                  <a:latin typeface="Cambria Math" panose="02040503050406030204" pitchFamily="18" charset="0"/>
                                </a:rPr>
                              </m:ctrlPr>
                            </m:radPr>
                            <m:deg/>
                            <m:e>
                              <m:r>
                                <a:rPr lang="es-EC" sz="1200" i="1">
                                  <a:latin typeface="Cambria Math" panose="02040503050406030204" pitchFamily="18" charset="0"/>
                                </a:rPr>
                                <m:t>7</m:t>
                              </m:r>
                            </m:e>
                          </m:rad>
                        </m:den>
                      </m:f>
                      <m:r>
                        <a:rPr lang="es-EC" sz="1200" i="1">
                          <a:latin typeface="Cambria Math" panose="02040503050406030204" pitchFamily="18" charset="0"/>
                        </a:rPr>
                        <m:t>∗</m:t>
                      </m:r>
                      <m:rad>
                        <m:radPr>
                          <m:degHide m:val="on"/>
                          <m:ctrlPr>
                            <a:rPr lang="es-EC" sz="1200" i="1">
                              <a:latin typeface="Cambria Math" panose="02040503050406030204" pitchFamily="18" charset="0"/>
                            </a:rPr>
                          </m:ctrlPr>
                        </m:radPr>
                        <m:deg/>
                        <m:e>
                          <m:f>
                            <m:fPr>
                              <m:ctrlPr>
                                <a:rPr lang="es-EC" sz="1200" i="1">
                                  <a:latin typeface="Cambria Math" panose="02040503050406030204" pitchFamily="18" charset="0"/>
                                </a:rPr>
                              </m:ctrlPr>
                            </m:fPr>
                            <m:num>
                              <m:r>
                                <a:rPr lang="es-EC" sz="1200" i="1">
                                  <a:latin typeface="Cambria Math" panose="02040503050406030204" pitchFamily="18" charset="0"/>
                                </a:rPr>
                                <m:t>365−7</m:t>
                              </m:r>
                            </m:num>
                            <m:den>
                              <m:r>
                                <a:rPr lang="es-EC" sz="1200" i="1">
                                  <a:latin typeface="Cambria Math" panose="02040503050406030204" pitchFamily="18" charset="0"/>
                                </a:rPr>
                                <m:t>365−1</m:t>
                              </m:r>
                            </m:den>
                          </m:f>
                        </m:e>
                      </m:rad>
                      <m:r>
                        <a:rPr lang="es-EC" sz="1200" b="0" i="1" smtClean="0">
                          <a:latin typeface="Cambria Math" panose="02040503050406030204" pitchFamily="18" charset="0"/>
                        </a:rPr>
                        <m:t>=</m:t>
                      </m:r>
                      <m:r>
                        <a:rPr lang="es-EC" sz="1200" i="1">
                          <a:latin typeface="Cambria Math" panose="02040503050406030204" pitchFamily="18" charset="0"/>
                        </a:rPr>
                        <m:t>4975 </m:t>
                      </m:r>
                      <m:r>
                        <a:rPr lang="es-EC" sz="1200" i="1">
                          <a:latin typeface="Cambria Math" panose="02040503050406030204" pitchFamily="18" charset="0"/>
                        </a:rPr>
                        <m:t>𝑣𝑒h𝑖𝑐𝑢𝑙𝑜𝑠</m:t>
                      </m:r>
                      <m:r>
                        <a:rPr lang="es-EC" sz="1200" i="1">
                          <a:latin typeface="Cambria Math" panose="02040503050406030204" pitchFamily="18" charset="0"/>
                        </a:rPr>
                        <m:t> </m:t>
                      </m:r>
                      <m:r>
                        <a:rPr lang="es-EC" sz="1200" i="1">
                          <a:latin typeface="Cambria Math" panose="02040503050406030204" pitchFamily="18" charset="0"/>
                        </a:rPr>
                        <m:t>𝑚𝑖𝑠𝑥𝑡𝑜𝑠</m:t>
                      </m:r>
                      <m:r>
                        <a:rPr lang="es-EC" sz="1200" i="1">
                          <a:latin typeface="Cambria Math" panose="02040503050406030204" pitchFamily="18" charset="0"/>
                        </a:rPr>
                        <m:t>/</m:t>
                      </m:r>
                      <m:r>
                        <a:rPr lang="es-EC" sz="1200" i="1">
                          <a:latin typeface="Cambria Math" panose="02040503050406030204" pitchFamily="18" charset="0"/>
                        </a:rPr>
                        <m:t>𝑑𝑖𝑎</m:t>
                      </m:r>
                    </m:oMath>
                  </m:oMathPara>
                </a14:m>
                <a:endParaRPr lang="es-EC" sz="1200" i="1" dirty="0">
                  <a:latin typeface="Cambria Math" panose="020405030504060302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3805314" y="3892993"/>
                <a:ext cx="3851374" cy="637995"/>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4159671" y="4659084"/>
                <a:ext cx="220066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rPr>
                        <m:t>𝑇𝑃𝐷𝐴</m:t>
                      </m:r>
                      <m:r>
                        <a:rPr lang="es-EC" sz="1200" i="1">
                          <a:latin typeface="Cambria Math" panose="02040503050406030204" pitchFamily="18" charset="0"/>
                        </a:rPr>
                        <m:t>=79572±1.96∗4975</m:t>
                      </m:r>
                    </m:oMath>
                  </m:oMathPara>
                </a14:m>
                <a:endParaRPr lang="es-EC" sz="1200" dirty="0"/>
              </a:p>
            </p:txBody>
          </p:sp>
        </mc:Choice>
        <mc:Fallback xmlns="">
          <p:sp>
            <p:nvSpPr>
              <p:cNvPr id="14" name="Rectángulo 13"/>
              <p:cNvSpPr>
                <a:spLocks noRot="1" noChangeAspect="1" noMove="1" noResize="1" noEditPoints="1" noAdjustHandles="1" noChangeArrowheads="1" noChangeShapeType="1" noTextEdit="1"/>
              </p:cNvSpPr>
              <p:nvPr/>
            </p:nvSpPr>
            <p:spPr>
              <a:xfrm>
                <a:off x="4159671" y="4659084"/>
                <a:ext cx="2200667" cy="276999"/>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757314" y="5224435"/>
                <a:ext cx="938643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𝟔𝟗𝟖𝟐𝟏</m:t>
                      </m:r>
                      <m:r>
                        <a:rPr lang="es-EC" b="1" i="1">
                          <a:latin typeface="Cambria Math" panose="02040503050406030204" pitchFamily="18" charset="0"/>
                        </a:rPr>
                        <m:t> </m:t>
                      </m:r>
                      <m:r>
                        <a:rPr lang="es-EC" b="1" i="1">
                          <a:latin typeface="Cambria Math" panose="02040503050406030204" pitchFamily="18" charset="0"/>
                        </a:rPr>
                        <m:t>𝒗𝒆𝒉𝒊𝒄𝒖𝒍𝒐𝒔</m:t>
                      </m:r>
                      <m:r>
                        <a:rPr lang="es-EC" b="1" i="1">
                          <a:latin typeface="Cambria Math" panose="02040503050406030204" pitchFamily="18" charset="0"/>
                        </a:rPr>
                        <m:t> </m:t>
                      </m:r>
                      <m:r>
                        <a:rPr lang="es-EC" b="1" i="1">
                          <a:latin typeface="Cambria Math" panose="02040503050406030204" pitchFamily="18" charset="0"/>
                        </a:rPr>
                        <m:t>𝒎𝒊𝒙𝒕𝒐𝒔</m:t>
                      </m:r>
                      <m:r>
                        <a:rPr lang="es-EC" b="1" i="1">
                          <a:latin typeface="Cambria Math" panose="02040503050406030204" pitchFamily="18" charset="0"/>
                        </a:rPr>
                        <m:t>/</m:t>
                      </m:r>
                      <m:r>
                        <a:rPr lang="es-EC" b="1" i="1">
                          <a:latin typeface="Cambria Math" panose="02040503050406030204" pitchFamily="18" charset="0"/>
                        </a:rPr>
                        <m:t>𝒅𝒊𝒂</m:t>
                      </m:r>
                      <m:r>
                        <a:rPr lang="es-EC" b="1" i="1">
                          <a:latin typeface="Cambria Math" panose="02040503050406030204" pitchFamily="18" charset="0"/>
                        </a:rPr>
                        <m:t>≤</m:t>
                      </m:r>
                      <m:r>
                        <a:rPr lang="es-EC" b="1" i="1">
                          <a:latin typeface="Cambria Math" panose="02040503050406030204" pitchFamily="18" charset="0"/>
                        </a:rPr>
                        <m:t>𝑻𝑷𝑫𝑨</m:t>
                      </m:r>
                      <m:r>
                        <a:rPr lang="es-EC" b="1" i="1">
                          <a:latin typeface="Cambria Math" panose="02040503050406030204" pitchFamily="18" charset="0"/>
                        </a:rPr>
                        <m:t>≤</m:t>
                      </m:r>
                      <m:r>
                        <a:rPr lang="es-EC" b="1" i="1">
                          <a:latin typeface="Cambria Math" panose="02040503050406030204" pitchFamily="18" charset="0"/>
                        </a:rPr>
                        <m:t>𝟖𝟗𝟑𝟐𝟑</m:t>
                      </m:r>
                      <m:r>
                        <a:rPr lang="es-EC" b="1" i="1">
                          <a:latin typeface="Cambria Math" panose="02040503050406030204" pitchFamily="18" charset="0"/>
                        </a:rPr>
                        <m:t> </m:t>
                      </m:r>
                      <m:r>
                        <a:rPr lang="es-EC" b="1" i="1">
                          <a:latin typeface="Cambria Math" panose="02040503050406030204" pitchFamily="18" charset="0"/>
                        </a:rPr>
                        <m:t>𝒗𝒆𝒉𝒊𝒄𝒖𝒍𝒐𝒔</m:t>
                      </m:r>
                      <m:r>
                        <a:rPr lang="es-EC" b="1" i="1">
                          <a:latin typeface="Cambria Math" panose="02040503050406030204" pitchFamily="18" charset="0"/>
                        </a:rPr>
                        <m:t> </m:t>
                      </m:r>
                      <m:r>
                        <a:rPr lang="es-EC" b="1" i="1">
                          <a:latin typeface="Cambria Math" panose="02040503050406030204" pitchFamily="18" charset="0"/>
                        </a:rPr>
                        <m:t>𝒎𝒊𝒙𝒕𝒐𝒔</m:t>
                      </m:r>
                      <m:r>
                        <a:rPr lang="es-EC" b="1" i="1">
                          <a:latin typeface="Cambria Math" panose="02040503050406030204" pitchFamily="18" charset="0"/>
                        </a:rPr>
                        <m:t>/</m:t>
                      </m:r>
                      <m:r>
                        <a:rPr lang="es-EC" b="1" i="1">
                          <a:latin typeface="Cambria Math" panose="02040503050406030204" pitchFamily="18" charset="0"/>
                        </a:rPr>
                        <m:t>𝒅𝒊𝒂</m:t>
                      </m:r>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757314" y="5224435"/>
                <a:ext cx="9386430" cy="369332"/>
              </a:xfrm>
              <a:prstGeom prst="rect">
                <a:avLst/>
              </a:prstGeom>
              <a:blipFill rotWithShape="0">
                <a:blip r:embed="rId8"/>
                <a:stretch>
                  <a:fillRect b="-14754"/>
                </a:stretch>
              </a:blipFill>
            </p:spPr>
            <p:txBody>
              <a:bodyPr/>
              <a:lstStyle/>
              <a:p>
                <a:r>
                  <a:rPr lang="es-EC">
                    <a:noFill/>
                  </a:rPr>
                  <a:t> </a:t>
                </a:r>
              </a:p>
            </p:txBody>
          </p:sp>
        </mc:Fallback>
      </mc:AlternateContent>
      <p:pic>
        <p:nvPicPr>
          <p:cNvPr id="12" name="Imagen 11"/>
          <p:cNvPicPr/>
          <p:nvPr/>
        </p:nvPicPr>
        <p:blipFill>
          <a:blip r:embed="rId9">
            <a:extLst>
              <a:ext uri="{28A0092B-C50C-407E-A947-70E740481C1C}">
                <a14:useLocalDpi xmlns:a14="http://schemas.microsoft.com/office/drawing/2010/main" val="0"/>
              </a:ext>
            </a:extLst>
          </a:blip>
          <a:srcRect/>
          <a:stretch>
            <a:fillRect/>
          </a:stretch>
        </p:blipFill>
        <p:spPr bwMode="auto">
          <a:xfrm>
            <a:off x="2915622" y="1209991"/>
            <a:ext cx="4690238" cy="947939"/>
          </a:xfrm>
          <a:prstGeom prst="rect">
            <a:avLst/>
          </a:prstGeom>
          <a:noFill/>
          <a:ln>
            <a:noFill/>
          </a:ln>
        </p:spPr>
      </p:pic>
      <p:sp>
        <p:nvSpPr>
          <p:cNvPr id="3" name="CuadroTexto 2"/>
          <p:cNvSpPr txBox="1"/>
          <p:nvPr/>
        </p:nvSpPr>
        <p:spPr>
          <a:xfrm>
            <a:off x="3082005" y="6013241"/>
            <a:ext cx="7363968" cy="369332"/>
          </a:xfrm>
          <a:prstGeom prst="rect">
            <a:avLst/>
          </a:prstGeom>
          <a:noFill/>
        </p:spPr>
        <p:txBody>
          <a:bodyPr wrap="square" rtlCol="0">
            <a:spAutoFit/>
          </a:bodyPr>
          <a:lstStyle/>
          <a:p>
            <a:r>
              <a:rPr lang="es-EC" dirty="0" smtClean="0"/>
              <a:t>Máximo TPDA registrado dentro de la zona de estudio</a:t>
            </a:r>
            <a:endParaRPr lang="es-EC" dirty="0"/>
          </a:p>
        </p:txBody>
      </p:sp>
    </p:spTree>
    <p:extLst>
      <p:ext uri="{BB962C8B-B14F-4D97-AF65-F5344CB8AC3E}">
        <p14:creationId xmlns:p14="http://schemas.microsoft.com/office/powerpoint/2010/main" val="3390423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p:txBody>
          <a:bodyPr vert="horz" lIns="91440" tIns="45720" rIns="91440" bIns="45720" rtlCol="0" anchor="t">
            <a:normAutofit/>
          </a:bodyPr>
          <a:lstStyle/>
          <a:p>
            <a:r>
              <a:rPr lang="es-EC" sz="2800" i="1" dirty="0" smtClean="0">
                <a:solidFill>
                  <a:schemeClr val="tx1"/>
                </a:solidFill>
              </a:rPr>
              <a:t>Velocidad </a:t>
            </a:r>
            <a:r>
              <a:rPr lang="es-EC" sz="2800" i="1" dirty="0">
                <a:solidFill>
                  <a:schemeClr val="tx1"/>
                </a:solidFill>
              </a:rPr>
              <a:t>a flujo libre</a:t>
            </a:r>
            <a:r>
              <a:rPr lang="es-EC" sz="2800" i="1" dirty="0" smtClean="0">
                <a:solidFill>
                  <a:schemeClr val="tx1"/>
                </a:solidFill>
              </a:rPr>
              <a:t/>
            </a:r>
            <a:br>
              <a:rPr lang="es-EC" sz="2800" i="1" dirty="0" smtClean="0">
                <a:solidFill>
                  <a:schemeClr val="tx1"/>
                </a:solidFill>
              </a:rPr>
            </a:br>
            <a:endParaRPr lang="es-EC" sz="2800" i="1" dirty="0">
              <a:solidFill>
                <a:schemeClr val="tx1"/>
              </a:solidFill>
            </a:endParaRPr>
          </a:p>
        </p:txBody>
      </p:sp>
      <p:sp>
        <p:nvSpPr>
          <p:cNvPr id="7" name="Rectángulo 6"/>
          <p:cNvSpPr/>
          <p:nvPr/>
        </p:nvSpPr>
        <p:spPr>
          <a:xfrm>
            <a:off x="677334" y="1270000"/>
            <a:ext cx="9137226" cy="646331"/>
          </a:xfrm>
          <a:prstGeom prst="rect">
            <a:avLst/>
          </a:prstGeom>
        </p:spPr>
        <p:txBody>
          <a:bodyPr wrap="square">
            <a:spAutoFit/>
          </a:bodyPr>
          <a:lstStyle/>
          <a:p>
            <a:r>
              <a:rPr lang="es-EC" dirty="0"/>
              <a:t>La velocidad a flujo libre puede medirse en campo como el promedio de velocidades de los automóviles cuando el flujo es menor a 1300 </a:t>
            </a:r>
            <a:r>
              <a:rPr lang="es-EC" dirty="0" err="1"/>
              <a:t>veh</a:t>
            </a:r>
            <a:r>
              <a:rPr lang="es-EC" dirty="0"/>
              <a:t>/h/c.</a:t>
            </a:r>
          </a:p>
        </p:txBody>
      </p:sp>
      <p:sp>
        <p:nvSpPr>
          <p:cNvPr id="10" name="Rectángulo 9"/>
          <p:cNvSpPr/>
          <p:nvPr/>
        </p:nvSpPr>
        <p:spPr>
          <a:xfrm>
            <a:off x="677334" y="2080736"/>
            <a:ext cx="9137226" cy="1200329"/>
          </a:xfrm>
          <a:prstGeom prst="rect">
            <a:avLst/>
          </a:prstGeom>
        </p:spPr>
        <p:txBody>
          <a:bodyPr wrap="square">
            <a:spAutoFit/>
          </a:bodyPr>
          <a:lstStyle/>
          <a:p>
            <a:pPr algn="just"/>
            <a:r>
              <a:rPr lang="es-EC" dirty="0"/>
              <a:t>Si </a:t>
            </a:r>
            <a:r>
              <a:rPr lang="es-EC" dirty="0" smtClean="0"/>
              <a:t>analizamos la </a:t>
            </a:r>
            <a:r>
              <a:rPr lang="es-EC" dirty="0"/>
              <a:t>cantidad de vehículos por hora por carril en nuestra zona de estudio según el TPDA y se compara con los volúmenes en cada hora y sobre todo en la hora pico </a:t>
            </a:r>
            <a:r>
              <a:rPr lang="es-EC" dirty="0" smtClean="0"/>
              <a:t>se puede </a:t>
            </a:r>
            <a:r>
              <a:rPr lang="es-EC" dirty="0"/>
              <a:t>determinar si en nuestro corredor vial existe una circulación de vehículos a una velocidad a flujo libre.</a:t>
            </a:r>
          </a:p>
        </p:txBody>
      </p:sp>
      <mc:AlternateContent xmlns:mc="http://schemas.openxmlformats.org/markup-compatibility/2006" xmlns:a14="http://schemas.microsoft.com/office/drawing/2010/main">
        <mc:Choice Requires="a14">
          <p:sp>
            <p:nvSpPr>
              <p:cNvPr id="16" name="Rectángulo 15"/>
              <p:cNvSpPr/>
              <p:nvPr/>
            </p:nvSpPr>
            <p:spPr>
              <a:xfrm>
                <a:off x="344763" y="3821191"/>
                <a:ext cx="4739301" cy="2504147"/>
              </a:xfrm>
              <a:prstGeom prst="rect">
                <a:avLst/>
              </a:prstGeom>
            </p:spPr>
            <p:txBody>
              <a:bodyPr wrap="square">
                <a:spAutoFit/>
              </a:bodyPr>
              <a:lstStyle/>
              <a:p>
                <a:pPr indent="449580" algn="just">
                  <a:lnSpc>
                    <a:spcPct val="200000"/>
                  </a:lnSpc>
                  <a:spcAft>
                    <a:spcPts val="800"/>
                  </a:spcAft>
                </a:pPr>
                <a14:m>
                  <m:oMathPara xmlns:m="http://schemas.openxmlformats.org/officeDocument/2006/math">
                    <m:oMathParaPr>
                      <m:jc m:val="centerGroup"/>
                    </m:oMathParaPr>
                    <m:oMath xmlns:m="http://schemas.openxmlformats.org/officeDocument/2006/math">
                      <m:f>
                        <m:fPr>
                          <m:ctrlPr>
                            <a:rPr lang="es-EC" sz="1200" i="1" smtClean="0">
                              <a:solidFill>
                                <a:srgbClr val="000000"/>
                              </a:solidFill>
                              <a:latin typeface="Cambria Math" panose="02040503050406030204" pitchFamily="18" charset="0"/>
                              <a:ea typeface="Arial" panose="020B0604020202020204" pitchFamily="34" charset="0"/>
                              <a:cs typeface="Arial" panose="020B0604020202020204" pitchFamily="34" charset="0"/>
                            </a:rPr>
                          </m:ctrlPr>
                        </m:fPr>
                        <m:num>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89323 </m:t>
                          </m:r>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𝑣𝑒h𝑖𝑐𝑢𝑙𝑜𝑠</m:t>
                          </m:r>
                        </m:num>
                        <m:den>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𝑑𝑖𝑎</m:t>
                          </m:r>
                        </m:den>
                      </m:f>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m:t>
                      </m:r>
                      <m:f>
                        <m:fPr>
                          <m:ctrlP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fPr>
                        <m:num>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1 </m:t>
                          </m:r>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𝑑𝑖𝑎</m:t>
                          </m:r>
                        </m:num>
                        <m:den>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24 </m:t>
                          </m:r>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𝐻𝑜𝑟𝑎𝑠</m:t>
                          </m:r>
                        </m:den>
                      </m:f>
                    </m:oMath>
                  </m:oMathPara>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200000"/>
                  </a:lnSpc>
                  <a:spcAft>
                    <a:spcPts val="800"/>
                  </a:spcAft>
                </a:pPr>
                <a14:m>
                  <m:oMathPara xmlns:m="http://schemas.openxmlformats.org/officeDocument/2006/math">
                    <m:oMathParaPr>
                      <m:jc m:val="centerGroup"/>
                    </m:oMathParaPr>
                    <m:oMath xmlns:m="http://schemas.openxmlformats.org/officeDocument/2006/math">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3721.79</m:t>
                      </m:r>
                      <m:f>
                        <m:fPr>
                          <m:ctrlP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fPr>
                        <m:num>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𝑣𝑒h𝑖𝑐𝑢𝑙𝑜𝑠</m:t>
                          </m:r>
                        </m:num>
                        <m:den>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h𝑜𝑟𝑎</m:t>
                          </m:r>
                        </m:den>
                      </m:f>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𝑒𝑛</m:t>
                      </m:r>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 3 </m:t>
                      </m:r>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𝑐𝑎𝑟𝑟𝑖𝑙𝑒𝑠</m:t>
                      </m:r>
                    </m:oMath>
                  </m:oMathPara>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200000"/>
                  </a:lnSpc>
                  <a:spcAft>
                    <a:spcPts val="800"/>
                  </a:spcAft>
                </a:pPr>
                <a14:m>
                  <m:oMathPara xmlns:m="http://schemas.openxmlformats.org/officeDocument/2006/math">
                    <m:oMathParaPr>
                      <m:jc m:val="centerGroup"/>
                    </m:oMathParaPr>
                    <m:oMath xmlns:m="http://schemas.openxmlformats.org/officeDocument/2006/math">
                      <m:f>
                        <m:fPr>
                          <m:ctrlP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fPr>
                        <m:num>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3721.79</m:t>
                          </m:r>
                        </m:num>
                        <m:den>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3</m:t>
                          </m:r>
                        </m:den>
                      </m:f>
                      <m:f>
                        <m:fPr>
                          <m:ctrlP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fPr>
                        <m:num>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𝑣𝑒h𝑖𝑐𝑢𝑙𝑜𝑠</m:t>
                          </m:r>
                        </m:num>
                        <m:den>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h𝑜𝑟𝑎</m:t>
                          </m:r>
                        </m:den>
                      </m:f>
                      <m:r>
                        <a:rPr lang="es-EC" sz="1200" b="0" i="1" smtClean="0">
                          <a:solidFill>
                            <a:srgbClr val="000000"/>
                          </a:solidFill>
                          <a:effectLst/>
                          <a:latin typeface="Cambria Math" panose="02040503050406030204" pitchFamily="18" charset="0"/>
                          <a:ea typeface="Arial" panose="020B0604020202020204" pitchFamily="34" charset="0"/>
                          <a:cs typeface="Arial" panose="020B0604020202020204" pitchFamily="34" charset="0"/>
                        </a:rPr>
                        <m:t> </m:t>
                      </m:r>
                      <m:r>
                        <a:rPr lang="es-EC" sz="1200" b="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124</m:t>
                      </m:r>
                      <m:r>
                        <a:rPr lang="es-EC" sz="1200" b="0" i="1" smtClean="0">
                          <a:solidFill>
                            <a:srgbClr val="000000"/>
                          </a:solidFill>
                          <a:effectLst/>
                          <a:latin typeface="Cambria Math" panose="02040503050406030204" pitchFamily="18" charset="0"/>
                          <a:ea typeface="Arial" panose="020B0604020202020204" pitchFamily="34" charset="0"/>
                          <a:cs typeface="Arial" panose="020B0604020202020204" pitchFamily="34" charset="0"/>
                        </a:rPr>
                        <m:t>1</m:t>
                      </m:r>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 </m:t>
                      </m:r>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𝑉𝑒h</m:t>
                      </m:r>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m:t>
                      </m:r>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h</m:t>
                      </m:r>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m:t>
                      </m:r>
                      <m:r>
                        <a:rPr lang="es-EC" sz="1200" i="1">
                          <a:solidFill>
                            <a:srgbClr val="000000"/>
                          </a:solidFill>
                          <a:effectLst/>
                          <a:latin typeface="Cambria Math" panose="02040503050406030204" pitchFamily="18" charset="0"/>
                          <a:ea typeface="Arial" panose="020B0604020202020204" pitchFamily="34" charset="0"/>
                          <a:cs typeface="Arial" panose="020B0604020202020204" pitchFamily="34" charset="0"/>
                        </a:rPr>
                        <m:t>𝑐</m:t>
                      </m:r>
                    </m:oMath>
                  </m:oMathPara>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344763" y="3821191"/>
                <a:ext cx="4739301" cy="2504147"/>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6035087" y="4012568"/>
                <a:ext cx="2170081" cy="896271"/>
              </a:xfrm>
              <a:prstGeom prst="rect">
                <a:avLst/>
              </a:prstGeom>
            </p:spPr>
            <p:txBody>
              <a:bodyPr wrap="none">
                <a:spAutoFit/>
              </a:bodyPr>
              <a:lstStyle/>
              <a:p>
                <a:pPr indent="449580" algn="just">
                  <a:lnSpc>
                    <a:spcPct val="200000"/>
                  </a:lnSpc>
                  <a:spcAft>
                    <a:spcPts val="800"/>
                  </a:spcAft>
                </a:pPr>
                <a14:m>
                  <m:oMathPara xmlns:m="http://schemas.openxmlformats.org/officeDocument/2006/math">
                    <m:oMathParaPr>
                      <m:jc m:val="centerGroup"/>
                    </m:oMathParaPr>
                    <m:oMath xmlns:m="http://schemas.openxmlformats.org/officeDocument/2006/math">
                      <m:r>
                        <a:rPr lang="es-EC" sz="1200" b="0" i="1" smtClean="0">
                          <a:solidFill>
                            <a:srgbClr val="000000"/>
                          </a:solidFill>
                          <a:latin typeface="Cambria Math" panose="02040503050406030204" pitchFamily="18" charset="0"/>
                          <a:ea typeface="Arial" panose="020B0604020202020204" pitchFamily="34" charset="0"/>
                          <a:cs typeface="Arial" panose="020B0604020202020204" pitchFamily="34" charset="0"/>
                        </a:rPr>
                        <m:t>5200 </m:t>
                      </m:r>
                      <m:f>
                        <m:fPr>
                          <m:ctrlP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ctrlPr>
                        </m:fPr>
                        <m:num>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𝑣𝑒h𝑖𝑐𝑢𝑙𝑜𝑠</m:t>
                          </m:r>
                        </m:num>
                        <m:den>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h𝑜𝑟𝑎</m:t>
                          </m:r>
                        </m:den>
                      </m:f>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𝑒𝑛</m:t>
                      </m:r>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 3 </m:t>
                      </m:r>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𝑐𝑎𝑟𝑟𝑖𝑙𝑒𝑠</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ángulo 17"/>
              <p:cNvSpPr>
                <a:spLocks noRot="1" noChangeAspect="1" noMove="1" noResize="1" noEditPoints="1" noAdjustHandles="1" noChangeArrowheads="1" noChangeShapeType="1" noTextEdit="1"/>
              </p:cNvSpPr>
              <p:nvPr/>
            </p:nvSpPr>
            <p:spPr>
              <a:xfrm>
                <a:off x="6035087" y="4012568"/>
                <a:ext cx="2170081" cy="896271"/>
              </a:xfrm>
              <a:prstGeom prst="rect">
                <a:avLst/>
              </a:prstGeom>
              <a:blipFill rotWithShape="0">
                <a:blip r:embed="rId5"/>
                <a:stretch>
                  <a:fillRect r="-13764"/>
                </a:stretch>
              </a:blipFill>
            </p:spPr>
            <p:txBody>
              <a:bodyPr/>
              <a:lstStyle/>
              <a:p>
                <a:r>
                  <a:rPr lang="es-EC">
                    <a:noFill/>
                  </a:rPr>
                  <a:t> </a:t>
                </a:r>
              </a:p>
            </p:txBody>
          </p:sp>
        </mc:Fallback>
      </mc:AlternateContent>
      <p:sp>
        <p:nvSpPr>
          <p:cNvPr id="19" name="CuadroTexto 18"/>
          <p:cNvSpPr txBox="1"/>
          <p:nvPr/>
        </p:nvSpPr>
        <p:spPr>
          <a:xfrm>
            <a:off x="6742223" y="3643236"/>
            <a:ext cx="1621489" cy="369332"/>
          </a:xfrm>
          <a:prstGeom prst="rect">
            <a:avLst/>
          </a:prstGeom>
          <a:noFill/>
        </p:spPr>
        <p:txBody>
          <a:bodyPr wrap="square" rtlCol="0">
            <a:spAutoFit/>
          </a:bodyPr>
          <a:lstStyle/>
          <a:p>
            <a:r>
              <a:rPr lang="es-EC" dirty="0" smtClean="0"/>
              <a:t>En Hora Pico</a:t>
            </a:r>
            <a:endParaRPr lang="es-EC" dirty="0"/>
          </a:p>
        </p:txBody>
      </p:sp>
      <mc:AlternateContent xmlns:mc="http://schemas.openxmlformats.org/markup-compatibility/2006" xmlns:a14="http://schemas.microsoft.com/office/drawing/2010/main">
        <mc:Choice Requires="a14">
          <p:sp>
            <p:nvSpPr>
              <p:cNvPr id="20" name="Rectángulo 19"/>
              <p:cNvSpPr/>
              <p:nvPr/>
            </p:nvSpPr>
            <p:spPr>
              <a:xfrm>
                <a:off x="6390148" y="4908839"/>
                <a:ext cx="2401042" cy="4430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sz="1200" i="1" smtClean="0">
                              <a:solidFill>
                                <a:srgbClr val="000000"/>
                              </a:solidFill>
                              <a:latin typeface="Cambria Math" panose="02040503050406030204" pitchFamily="18" charset="0"/>
                              <a:ea typeface="Arial" panose="020B0604020202020204" pitchFamily="34" charset="0"/>
                              <a:cs typeface="Arial" panose="020B0604020202020204" pitchFamily="34" charset="0"/>
                            </a:rPr>
                          </m:ctrlPr>
                        </m:fPr>
                        <m:num>
                          <m:r>
                            <a:rPr lang="es-EC" sz="1200" b="0" i="1" smtClean="0">
                              <a:solidFill>
                                <a:srgbClr val="000000"/>
                              </a:solidFill>
                              <a:latin typeface="Cambria Math" panose="02040503050406030204" pitchFamily="18" charset="0"/>
                              <a:ea typeface="Arial" panose="020B0604020202020204" pitchFamily="34" charset="0"/>
                              <a:cs typeface="Arial" panose="020B0604020202020204" pitchFamily="34" charset="0"/>
                            </a:rPr>
                            <m:t>5200</m:t>
                          </m:r>
                        </m:num>
                        <m:den>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3</m:t>
                          </m:r>
                        </m:den>
                      </m:f>
                      <m:f>
                        <m:fPr>
                          <m:ctrlP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ctrlPr>
                        </m:fPr>
                        <m:num>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𝑣𝑒h𝑖𝑐𝑢𝑙𝑜𝑠</m:t>
                          </m:r>
                        </m:num>
                        <m:den>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h𝑜𝑟𝑎</m:t>
                          </m:r>
                        </m:den>
                      </m:f>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m:t>
                      </m:r>
                      <m:r>
                        <a:rPr lang="es-EC" sz="1200" b="0" i="1" smtClean="0">
                          <a:solidFill>
                            <a:srgbClr val="000000"/>
                          </a:solidFill>
                          <a:latin typeface="Cambria Math" panose="02040503050406030204" pitchFamily="18" charset="0"/>
                          <a:ea typeface="Arial" panose="020B0604020202020204" pitchFamily="34" charset="0"/>
                          <a:cs typeface="Arial" panose="020B0604020202020204" pitchFamily="34" charset="0"/>
                        </a:rPr>
                        <m:t>1733</m:t>
                      </m:r>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 </m:t>
                      </m:r>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𝑉𝑒h</m:t>
                      </m:r>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m:t>
                      </m:r>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h</m:t>
                      </m:r>
                      <m:r>
                        <a:rPr lang="es-EC" sz="1200" i="1">
                          <a:solidFill>
                            <a:srgbClr val="000000"/>
                          </a:solidFill>
                          <a:latin typeface="Cambria Math" panose="02040503050406030204" pitchFamily="18" charset="0"/>
                          <a:ea typeface="Arial" panose="020B0604020202020204" pitchFamily="34" charset="0"/>
                          <a:cs typeface="Arial" panose="020B0604020202020204" pitchFamily="34" charset="0"/>
                        </a:rPr>
                        <m:t>/</m:t>
                      </m:r>
                      <m:r>
                        <a:rPr lang="es-EC" sz="1200" b="0" i="1" smtClean="0">
                          <a:solidFill>
                            <a:srgbClr val="000000"/>
                          </a:solidFill>
                          <a:latin typeface="Cambria Math" panose="02040503050406030204" pitchFamily="18" charset="0"/>
                          <a:ea typeface="Arial" panose="020B0604020202020204" pitchFamily="34" charset="0"/>
                          <a:cs typeface="Arial" panose="020B0604020202020204" pitchFamily="34" charset="0"/>
                        </a:rPr>
                        <m:t>𝑐</m:t>
                      </m:r>
                    </m:oMath>
                  </m:oMathPara>
                </a14:m>
                <a:endParaRPr lang="es-EC" sz="1200" dirty="0"/>
              </a:p>
            </p:txBody>
          </p:sp>
        </mc:Choice>
        <mc:Fallback xmlns="">
          <p:sp>
            <p:nvSpPr>
              <p:cNvPr id="20" name="Rectángulo 19"/>
              <p:cNvSpPr>
                <a:spLocks noRot="1" noChangeAspect="1" noMove="1" noResize="1" noEditPoints="1" noAdjustHandles="1" noChangeArrowheads="1" noChangeShapeType="1" noTextEdit="1"/>
              </p:cNvSpPr>
              <p:nvPr/>
            </p:nvSpPr>
            <p:spPr>
              <a:xfrm>
                <a:off x="6390148" y="4908839"/>
                <a:ext cx="2401042" cy="443070"/>
              </a:xfrm>
              <a:prstGeom prst="rect">
                <a:avLst/>
              </a:prstGeom>
              <a:blipFill rotWithShape="0">
                <a:blip r:embed="rId6"/>
                <a:stretch>
                  <a:fillRect b="-1370"/>
                </a:stretch>
              </a:blipFill>
            </p:spPr>
            <p:txBody>
              <a:bodyPr/>
              <a:lstStyle/>
              <a:p>
                <a:r>
                  <a:rPr lang="es-EC">
                    <a:noFill/>
                  </a:rPr>
                  <a:t> </a:t>
                </a:r>
              </a:p>
            </p:txBody>
          </p:sp>
        </mc:Fallback>
      </mc:AlternateContent>
      <p:sp>
        <p:nvSpPr>
          <p:cNvPr id="21" name="CuadroTexto 20"/>
          <p:cNvSpPr txBox="1"/>
          <p:nvPr/>
        </p:nvSpPr>
        <p:spPr>
          <a:xfrm>
            <a:off x="6072632" y="5698131"/>
            <a:ext cx="4800261" cy="369332"/>
          </a:xfrm>
          <a:prstGeom prst="rect">
            <a:avLst/>
          </a:prstGeom>
          <a:noFill/>
        </p:spPr>
        <p:txBody>
          <a:bodyPr wrap="square" rtlCol="0">
            <a:spAutoFit/>
          </a:bodyPr>
          <a:lstStyle/>
          <a:p>
            <a:r>
              <a:rPr lang="es-EC" dirty="0" smtClean="0"/>
              <a:t>Exceso de 492 vehículos/h/c</a:t>
            </a:r>
            <a:endParaRPr lang="es-EC" dirty="0"/>
          </a:p>
        </p:txBody>
      </p:sp>
    </p:spTree>
    <p:extLst>
      <p:ext uri="{BB962C8B-B14F-4D97-AF65-F5344CB8AC3E}">
        <p14:creationId xmlns:p14="http://schemas.microsoft.com/office/powerpoint/2010/main" val="3022185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7" name="Rectángulo 6"/>
          <p:cNvSpPr/>
          <p:nvPr/>
        </p:nvSpPr>
        <p:spPr>
          <a:xfrm rot="20199517">
            <a:off x="315714" y="2101022"/>
            <a:ext cx="9463552" cy="1754326"/>
          </a:xfrm>
          <a:prstGeom prst="rect">
            <a:avLst/>
          </a:prstGeom>
          <a:noFill/>
        </p:spPr>
        <p:txBody>
          <a:bodyPr wrap="none" lIns="91440" tIns="45720" rIns="91440" bIns="45720">
            <a:spAutoFit/>
          </a:bodyPr>
          <a:lstStyle/>
          <a:p>
            <a:pPr algn="ctr"/>
            <a:r>
              <a:rPr lang="es-EC" sz="5400" b="1" dirty="0">
                <a:ln w="9525">
                  <a:solidFill>
                    <a:schemeClr val="bg1"/>
                  </a:solidFill>
                  <a:prstDash val="solid"/>
                </a:ln>
                <a:effectLst>
                  <a:outerShdw blurRad="12700" dist="38100" dir="2700000" algn="tl" rotWithShape="0">
                    <a:schemeClr val="bg1">
                      <a:lumMod val="50000"/>
                    </a:schemeClr>
                  </a:outerShdw>
                </a:effectLst>
              </a:rPr>
              <a:t>EVALUACIÓN Y ANÁLISIS DEL </a:t>
            </a:r>
            <a:endParaRPr lang="es-EC" sz="5400" b="1" dirty="0" smtClean="0">
              <a:ln w="9525">
                <a:solidFill>
                  <a:schemeClr val="bg1"/>
                </a:solidFill>
                <a:prstDash val="solid"/>
              </a:ln>
              <a:effectLst>
                <a:outerShdw blurRad="12700" dist="38100" dir="2700000" algn="tl" rotWithShape="0">
                  <a:schemeClr val="bg1">
                    <a:lumMod val="50000"/>
                  </a:schemeClr>
                </a:outerShdw>
              </a:effectLst>
            </a:endParaRPr>
          </a:p>
          <a:p>
            <a:pPr algn="ctr"/>
            <a:r>
              <a:rPr lang="es-EC" sz="5400" b="1" dirty="0" smtClean="0">
                <a:ln w="9525">
                  <a:solidFill>
                    <a:schemeClr val="bg1"/>
                  </a:solidFill>
                  <a:prstDash val="solid"/>
                </a:ln>
                <a:effectLst>
                  <a:outerShdw blurRad="12700" dist="38100" dir="2700000" algn="tl" rotWithShape="0">
                    <a:schemeClr val="bg1">
                      <a:lumMod val="50000"/>
                    </a:schemeClr>
                  </a:outerShdw>
                </a:effectLst>
              </a:rPr>
              <a:t>TRAMO </a:t>
            </a:r>
            <a:r>
              <a:rPr lang="es-EC" sz="5400" b="1" dirty="0">
                <a:ln w="9525">
                  <a:solidFill>
                    <a:schemeClr val="bg1"/>
                  </a:solidFill>
                  <a:prstDash val="solid"/>
                </a:ln>
                <a:effectLst>
                  <a:outerShdw blurRad="12700" dist="38100" dir="2700000" algn="tl" rotWithShape="0">
                    <a:schemeClr val="bg1">
                      <a:lumMod val="50000"/>
                    </a:schemeClr>
                  </a:outerShdw>
                </a:effectLst>
              </a:rPr>
              <a:t>VIAL EN ESTUDIO</a:t>
            </a:r>
            <a:endParaRPr lang="es-ES" sz="5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733023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10" name="Título 9"/>
          <p:cNvSpPr>
            <a:spLocks noGrp="1"/>
          </p:cNvSpPr>
          <p:nvPr>
            <p:ph type="title"/>
          </p:nvPr>
        </p:nvSpPr>
        <p:spPr>
          <a:xfrm>
            <a:off x="335958" y="112395"/>
            <a:ext cx="9210378" cy="1253109"/>
          </a:xfrm>
        </p:spPr>
        <p:txBody>
          <a:bodyPr>
            <a:normAutofit/>
          </a:bodyPr>
          <a:lstStyle/>
          <a:p>
            <a:r>
              <a:rPr lang="es-EC" sz="2500" i="1" dirty="0">
                <a:solidFill>
                  <a:schemeClr val="tx1"/>
                </a:solidFill>
              </a:rPr>
              <a:t>Obtención de la franja topográfica y ortofotos mediante tecnología UAV</a:t>
            </a:r>
          </a:p>
        </p:txBody>
      </p:sp>
      <p:sp>
        <p:nvSpPr>
          <p:cNvPr id="11" name="Marcador de texto 10"/>
          <p:cNvSpPr>
            <a:spLocks noGrp="1"/>
          </p:cNvSpPr>
          <p:nvPr>
            <p:ph type="body" idx="1"/>
          </p:nvPr>
        </p:nvSpPr>
        <p:spPr>
          <a:xfrm>
            <a:off x="675745" y="1214364"/>
            <a:ext cx="4185623" cy="576262"/>
          </a:xfrm>
        </p:spPr>
        <p:txBody>
          <a:bodyPr/>
          <a:lstStyle/>
          <a:p>
            <a:r>
              <a:rPr lang="es-EC" sz="1800" dirty="0" smtClean="0">
                <a:solidFill>
                  <a:schemeClr val="tx1"/>
                </a:solidFill>
              </a:rPr>
              <a:t>Uso </a:t>
            </a:r>
            <a:r>
              <a:rPr lang="es-EC" sz="1800" dirty="0">
                <a:solidFill>
                  <a:schemeClr val="tx1"/>
                </a:solidFill>
              </a:rPr>
              <a:t>y funcionamiento del Dron “DJI Phantom4”</a:t>
            </a:r>
          </a:p>
        </p:txBody>
      </p:sp>
      <p:sp>
        <p:nvSpPr>
          <p:cNvPr id="12" name="Marcador de contenido 11"/>
          <p:cNvSpPr>
            <a:spLocks noGrp="1"/>
          </p:cNvSpPr>
          <p:nvPr>
            <p:ph sz="half" idx="2"/>
          </p:nvPr>
        </p:nvSpPr>
        <p:spPr>
          <a:xfrm>
            <a:off x="605669" y="2078637"/>
            <a:ext cx="4185623" cy="4250736"/>
          </a:xfrm>
        </p:spPr>
        <p:txBody>
          <a:bodyPr>
            <a:normAutofit/>
          </a:bodyPr>
          <a:lstStyle/>
          <a:p>
            <a:r>
              <a:rPr lang="es-EC" sz="1400" dirty="0">
                <a:solidFill>
                  <a:schemeClr val="tx1"/>
                </a:solidFill>
              </a:rPr>
              <a:t>El DJI Phantom 4 Pro / Pro+ es una cámara aérea extremadamente inteligente con un sistema de detección  de  obstáculos  en  5  direcciones  formado  por  sensores  de  visión  y  de  infrarrojos  que  le  permite  esquivar  obstáculos  de  manera  inteligente  durante  el  vuelo. </a:t>
            </a:r>
            <a:endParaRPr lang="es-EC" sz="1400" dirty="0" smtClean="0">
              <a:solidFill>
                <a:schemeClr val="tx1"/>
              </a:solidFill>
            </a:endParaRPr>
          </a:p>
          <a:p>
            <a:endParaRPr lang="es-EC" sz="1400" dirty="0">
              <a:solidFill>
                <a:schemeClr val="tx1"/>
              </a:solidFill>
            </a:endParaRPr>
          </a:p>
        </p:txBody>
      </p:sp>
      <p:sp>
        <p:nvSpPr>
          <p:cNvPr id="13" name="Marcador de texto 12"/>
          <p:cNvSpPr>
            <a:spLocks noGrp="1"/>
          </p:cNvSpPr>
          <p:nvPr>
            <p:ph type="body" sz="quarter" idx="3"/>
          </p:nvPr>
        </p:nvSpPr>
        <p:spPr>
          <a:xfrm>
            <a:off x="5088383" y="1001803"/>
            <a:ext cx="4185618" cy="576262"/>
          </a:xfrm>
        </p:spPr>
        <p:txBody>
          <a:bodyPr/>
          <a:lstStyle/>
          <a:p>
            <a:r>
              <a:rPr lang="es-EC" sz="2000" dirty="0" smtClean="0">
                <a:solidFill>
                  <a:schemeClr val="tx1"/>
                </a:solidFill>
              </a:rPr>
              <a:t>Modelamiento </a:t>
            </a:r>
            <a:r>
              <a:rPr lang="es-EC" sz="2000" dirty="0">
                <a:solidFill>
                  <a:schemeClr val="tx1"/>
                </a:solidFill>
              </a:rPr>
              <a:t>del área de estudio.</a:t>
            </a:r>
          </a:p>
        </p:txBody>
      </p:sp>
      <p:sp>
        <p:nvSpPr>
          <p:cNvPr id="14" name="Marcador de contenido 13"/>
          <p:cNvSpPr>
            <a:spLocks noGrp="1"/>
          </p:cNvSpPr>
          <p:nvPr>
            <p:ph sz="quarter" idx="4"/>
          </p:nvPr>
        </p:nvSpPr>
        <p:spPr>
          <a:xfrm>
            <a:off x="5088384" y="1790626"/>
            <a:ext cx="4957824" cy="4927165"/>
          </a:xfrm>
        </p:spPr>
        <p:txBody>
          <a:bodyPr>
            <a:normAutofit/>
          </a:bodyPr>
          <a:lstStyle/>
          <a:p>
            <a:pPr algn="just"/>
            <a:r>
              <a:rPr lang="es-EC" dirty="0"/>
              <a:t>Una vez </a:t>
            </a:r>
            <a:r>
              <a:rPr lang="es-EC" dirty="0" smtClean="0"/>
              <a:t>realizado </a:t>
            </a:r>
            <a:r>
              <a:rPr lang="es-EC" dirty="0"/>
              <a:t>el levantamiento topográfico y toma de datos con el Dron, </a:t>
            </a:r>
            <a:r>
              <a:rPr lang="es-EC" dirty="0" smtClean="0"/>
              <a:t>es </a:t>
            </a:r>
            <a:r>
              <a:rPr lang="es-EC" dirty="0"/>
              <a:t>posible su procesamiento en varios programas computacionales, para este caso se utilizó el Software Pix4d, ya q tiene una interfaz amigable al usuario, y teniendo como resultado un ortomosaico del área del estudio como se puede observar en el </a:t>
            </a:r>
            <a:r>
              <a:rPr lang="es-EC" dirty="0" smtClean="0"/>
              <a:t>Ortomosaico </a:t>
            </a:r>
            <a:r>
              <a:rPr lang="es-EC" dirty="0"/>
              <a:t>zona de estudio”, este se encuentra correctamente georreferenciado, y programas computacionales como ArcGIS o AutoCAD Civil 3d se puede tener información de precisa de puntos, secciones de vía, etc.</a:t>
            </a:r>
          </a:p>
        </p:txBody>
      </p:sp>
      <p:pic>
        <p:nvPicPr>
          <p:cNvPr id="16" name="Imagen 15"/>
          <p:cNvPicPr>
            <a:picLocks noChangeAspect="1"/>
          </p:cNvPicPr>
          <p:nvPr/>
        </p:nvPicPr>
        <p:blipFill>
          <a:blip r:embed="rId4"/>
          <a:stretch>
            <a:fillRect/>
          </a:stretch>
        </p:blipFill>
        <p:spPr>
          <a:xfrm>
            <a:off x="1042911" y="3740502"/>
            <a:ext cx="3451289" cy="2300859"/>
          </a:xfrm>
          <a:prstGeom prst="rect">
            <a:avLst/>
          </a:prstGeom>
        </p:spPr>
      </p:pic>
    </p:spTree>
    <p:extLst>
      <p:ext uri="{BB962C8B-B14F-4D97-AF65-F5344CB8AC3E}">
        <p14:creationId xmlns:p14="http://schemas.microsoft.com/office/powerpoint/2010/main" val="1232498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454" y="0"/>
            <a:ext cx="5299364" cy="6858000"/>
          </a:xfrm>
          <a:prstGeom prst="rect">
            <a:avLst/>
          </a:prstGeom>
        </p:spPr>
      </p:pic>
    </p:spTree>
    <p:extLst>
      <p:ext uri="{BB962C8B-B14F-4D97-AF65-F5344CB8AC3E}">
        <p14:creationId xmlns:p14="http://schemas.microsoft.com/office/powerpoint/2010/main" val="916586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10" name="Título 9"/>
          <p:cNvSpPr>
            <a:spLocks noGrp="1"/>
          </p:cNvSpPr>
          <p:nvPr>
            <p:ph type="title"/>
          </p:nvPr>
        </p:nvSpPr>
        <p:spPr/>
        <p:txBody>
          <a:bodyPr>
            <a:normAutofit/>
          </a:bodyPr>
          <a:lstStyle/>
          <a:p>
            <a:r>
              <a:rPr lang="es-EC" sz="2500" i="1" dirty="0" smtClean="0">
                <a:solidFill>
                  <a:schemeClr val="tx1"/>
                </a:solidFill>
              </a:rPr>
              <a:t>Análisis </a:t>
            </a:r>
            <a:r>
              <a:rPr lang="es-EC" sz="2500" i="1" dirty="0">
                <a:solidFill>
                  <a:schemeClr val="tx1"/>
                </a:solidFill>
              </a:rPr>
              <a:t>Histórico del Área de Estudio mediante imágenes satelitales</a:t>
            </a:r>
          </a:p>
        </p:txBody>
      </p:sp>
      <p:sp>
        <p:nvSpPr>
          <p:cNvPr id="14" name="Marcador de contenido 13"/>
          <p:cNvSpPr>
            <a:spLocks noGrp="1"/>
          </p:cNvSpPr>
          <p:nvPr>
            <p:ph idx="1"/>
          </p:nvPr>
        </p:nvSpPr>
        <p:spPr/>
        <p:txBody>
          <a:bodyPr>
            <a:normAutofit/>
          </a:bodyPr>
          <a:lstStyle/>
          <a:p>
            <a:pPr algn="just"/>
            <a:r>
              <a:rPr lang="es-EC" dirty="0">
                <a:solidFill>
                  <a:schemeClr val="tx1"/>
                </a:solidFill>
              </a:rPr>
              <a:t>A continuación se presenta un análisis con fotografías áreas de diferentes épocas para determinar los cambios que ha sufrido la Av. Simón Bolívar en la zona de estudio, dichas imágenes fueron proporcionadas por el Instituto Geográfico Militar (IGM) y corresponden a las fotografías aéreas de los años 1989, 1996, 2005 y por su puesto se realizara el análisis con el Ortomosaico actual realizado por el Autor de este proyecto de investigación.</a:t>
            </a:r>
          </a:p>
        </p:txBody>
      </p:sp>
    </p:spTree>
    <p:extLst>
      <p:ext uri="{BB962C8B-B14F-4D97-AF65-F5344CB8AC3E}">
        <p14:creationId xmlns:p14="http://schemas.microsoft.com/office/powerpoint/2010/main" val="672130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863" y="280416"/>
            <a:ext cx="7637610" cy="633984"/>
          </a:xfrm>
        </p:spPr>
        <p:txBody>
          <a:bodyPr>
            <a:normAutofit fontScale="90000"/>
          </a:bodyPr>
          <a:lstStyle/>
          <a:p>
            <a:r>
              <a:rPr lang="es-EC" dirty="0" smtClean="0">
                <a:solidFill>
                  <a:schemeClr val="tx1"/>
                </a:solidFill>
              </a:rPr>
              <a:t>Objetivos </a:t>
            </a:r>
            <a:endParaRPr lang="es-EC" dirty="0">
              <a:solidFill>
                <a:schemeClr val="tx1"/>
              </a:solidFill>
            </a:endParaRPr>
          </a:p>
        </p:txBody>
      </p:sp>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graphicFrame>
        <p:nvGraphicFramePr>
          <p:cNvPr id="9" name="Marcador de contenido 8"/>
          <p:cNvGraphicFramePr>
            <a:graphicFrameLocks noGrp="1"/>
          </p:cNvGraphicFramePr>
          <p:nvPr>
            <p:ph idx="1"/>
            <p:extLst>
              <p:ext uri="{D42A27DB-BD31-4B8C-83A1-F6EECF244321}">
                <p14:modId xmlns:p14="http://schemas.microsoft.com/office/powerpoint/2010/main" val="266137029"/>
              </p:ext>
            </p:extLst>
          </p:nvPr>
        </p:nvGraphicFramePr>
        <p:xfrm>
          <a:off x="121920" y="112396"/>
          <a:ext cx="9948672" cy="6519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79081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10" name="Título 9"/>
          <p:cNvSpPr>
            <a:spLocks noGrp="1"/>
          </p:cNvSpPr>
          <p:nvPr>
            <p:ph type="title"/>
          </p:nvPr>
        </p:nvSpPr>
        <p:spPr>
          <a:xfrm>
            <a:off x="311574" y="79183"/>
            <a:ext cx="8596668" cy="1320800"/>
          </a:xfrm>
        </p:spPr>
        <p:txBody>
          <a:bodyPr>
            <a:normAutofit/>
          </a:bodyPr>
          <a:lstStyle/>
          <a:p>
            <a:r>
              <a:rPr lang="es-EC" sz="2500" i="1" dirty="0" smtClean="0">
                <a:solidFill>
                  <a:schemeClr val="tx1"/>
                </a:solidFill>
              </a:rPr>
              <a:t>Análisis </a:t>
            </a:r>
            <a:r>
              <a:rPr lang="es-EC" sz="2500" i="1" dirty="0">
                <a:solidFill>
                  <a:schemeClr val="tx1"/>
                </a:solidFill>
              </a:rPr>
              <a:t>Histórico del Área de Estudio mediante imágenes satelitales</a:t>
            </a:r>
          </a:p>
        </p:txBody>
      </p:sp>
      <p:sp>
        <p:nvSpPr>
          <p:cNvPr id="14" name="Marcador de contenido 13"/>
          <p:cNvSpPr>
            <a:spLocks noGrp="1"/>
          </p:cNvSpPr>
          <p:nvPr>
            <p:ph idx="1"/>
          </p:nvPr>
        </p:nvSpPr>
        <p:spPr>
          <a:xfrm>
            <a:off x="567606" y="1009183"/>
            <a:ext cx="8596668" cy="1782785"/>
          </a:xfrm>
        </p:spPr>
        <p:txBody>
          <a:bodyPr>
            <a:normAutofit/>
          </a:bodyPr>
          <a:lstStyle/>
          <a:p>
            <a:pPr algn="just"/>
            <a:r>
              <a:rPr lang="es-EC" dirty="0">
                <a:solidFill>
                  <a:schemeClr val="tx1"/>
                </a:solidFill>
              </a:rPr>
              <a:t>A continuación se presenta un análisis con fotografías áreas de diferentes épocas para determinar los cambios que ha sufrido la Av. Simón Bolívar en la zona de estudio, dichas imágenes fueron proporcionadas por el Instituto Geográfico Militar (IGM) y corresponden a las fotografías aéreas de los años 1989, 1996, 2005 y por su puesto se realizara el análisis con el Ortomosaico </a:t>
            </a:r>
            <a:r>
              <a:rPr lang="es-EC" dirty="0" smtClean="0">
                <a:solidFill>
                  <a:schemeClr val="tx1"/>
                </a:solidFill>
              </a:rPr>
              <a:t>actual</a:t>
            </a:r>
            <a:endParaRPr lang="es-EC" dirty="0">
              <a:solidFill>
                <a:schemeClr val="tx1"/>
              </a:solidFill>
            </a:endParaRPr>
          </a:p>
        </p:txBody>
      </p:sp>
      <p:graphicFrame>
        <p:nvGraphicFramePr>
          <p:cNvPr id="2" name="Diagrama 1"/>
          <p:cNvGraphicFramePr/>
          <p:nvPr>
            <p:extLst>
              <p:ext uri="{D42A27DB-BD31-4B8C-83A1-F6EECF244321}">
                <p14:modId xmlns:p14="http://schemas.microsoft.com/office/powerpoint/2010/main" val="1539853729"/>
              </p:ext>
            </p:extLst>
          </p:nvPr>
        </p:nvGraphicFramePr>
        <p:xfrm>
          <a:off x="804672" y="2670048"/>
          <a:ext cx="9534144" cy="4187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1135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pic>
        <p:nvPicPr>
          <p:cNvPr id="2" name="Imagen 1"/>
          <p:cNvPicPr>
            <a:picLocks noChangeAspect="1"/>
          </p:cNvPicPr>
          <p:nvPr/>
        </p:nvPicPr>
        <p:blipFill>
          <a:blip r:embed="rId4"/>
          <a:stretch>
            <a:fillRect/>
          </a:stretch>
        </p:blipFill>
        <p:spPr>
          <a:xfrm>
            <a:off x="96136" y="911935"/>
            <a:ext cx="11239852" cy="5476673"/>
          </a:xfrm>
          <a:prstGeom prst="rect">
            <a:avLst/>
          </a:prstGeom>
        </p:spPr>
      </p:pic>
      <p:sp>
        <p:nvSpPr>
          <p:cNvPr id="3" name="CuadroTexto 2"/>
          <p:cNvSpPr txBox="1"/>
          <p:nvPr/>
        </p:nvSpPr>
        <p:spPr>
          <a:xfrm>
            <a:off x="463296" y="231648"/>
            <a:ext cx="6132576" cy="369332"/>
          </a:xfrm>
          <a:prstGeom prst="rect">
            <a:avLst/>
          </a:prstGeom>
          <a:noFill/>
        </p:spPr>
        <p:txBody>
          <a:bodyPr wrap="square" rtlCol="0">
            <a:spAutoFit/>
          </a:bodyPr>
          <a:lstStyle/>
          <a:p>
            <a:r>
              <a:rPr lang="es-EC" dirty="0" smtClean="0"/>
              <a:t>Fotografía Histórica 1989</a:t>
            </a:r>
            <a:endParaRPr lang="es-EC" dirty="0"/>
          </a:p>
        </p:txBody>
      </p:sp>
    </p:spTree>
    <p:extLst>
      <p:ext uri="{BB962C8B-B14F-4D97-AF65-F5344CB8AC3E}">
        <p14:creationId xmlns:p14="http://schemas.microsoft.com/office/powerpoint/2010/main" val="3307746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pic>
        <p:nvPicPr>
          <p:cNvPr id="3" name="Imagen 2"/>
          <p:cNvPicPr>
            <a:picLocks noChangeAspect="1"/>
          </p:cNvPicPr>
          <p:nvPr/>
        </p:nvPicPr>
        <p:blipFill>
          <a:blip r:embed="rId4"/>
          <a:stretch>
            <a:fillRect/>
          </a:stretch>
        </p:blipFill>
        <p:spPr>
          <a:xfrm>
            <a:off x="392049" y="812160"/>
            <a:ext cx="10115550" cy="5819775"/>
          </a:xfrm>
          <a:prstGeom prst="rect">
            <a:avLst/>
          </a:prstGeom>
        </p:spPr>
      </p:pic>
      <p:sp>
        <p:nvSpPr>
          <p:cNvPr id="6" name="CuadroTexto 5"/>
          <p:cNvSpPr txBox="1"/>
          <p:nvPr/>
        </p:nvSpPr>
        <p:spPr>
          <a:xfrm>
            <a:off x="392049" y="268224"/>
            <a:ext cx="6132576" cy="369332"/>
          </a:xfrm>
          <a:prstGeom prst="rect">
            <a:avLst/>
          </a:prstGeom>
          <a:noFill/>
        </p:spPr>
        <p:txBody>
          <a:bodyPr wrap="square" rtlCol="0">
            <a:spAutoFit/>
          </a:bodyPr>
          <a:lstStyle/>
          <a:p>
            <a:r>
              <a:rPr lang="es-EC" dirty="0" smtClean="0"/>
              <a:t>Fotografía Histórica 1996</a:t>
            </a:r>
            <a:endParaRPr lang="es-EC" dirty="0"/>
          </a:p>
        </p:txBody>
      </p:sp>
    </p:spTree>
    <p:extLst>
      <p:ext uri="{BB962C8B-B14F-4D97-AF65-F5344CB8AC3E}">
        <p14:creationId xmlns:p14="http://schemas.microsoft.com/office/powerpoint/2010/main" val="8033982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pic>
        <p:nvPicPr>
          <p:cNvPr id="2" name="Imagen 1"/>
          <p:cNvPicPr>
            <a:picLocks noChangeAspect="1"/>
          </p:cNvPicPr>
          <p:nvPr/>
        </p:nvPicPr>
        <p:blipFill>
          <a:blip r:embed="rId4"/>
          <a:stretch>
            <a:fillRect/>
          </a:stretch>
        </p:blipFill>
        <p:spPr>
          <a:xfrm>
            <a:off x="268224" y="989076"/>
            <a:ext cx="11401820" cy="4778704"/>
          </a:xfrm>
          <a:prstGeom prst="rect">
            <a:avLst/>
          </a:prstGeom>
        </p:spPr>
      </p:pic>
      <p:sp>
        <p:nvSpPr>
          <p:cNvPr id="6" name="CuadroTexto 5"/>
          <p:cNvSpPr txBox="1"/>
          <p:nvPr/>
        </p:nvSpPr>
        <p:spPr>
          <a:xfrm>
            <a:off x="392049" y="268224"/>
            <a:ext cx="6132576" cy="369332"/>
          </a:xfrm>
          <a:prstGeom prst="rect">
            <a:avLst/>
          </a:prstGeom>
          <a:noFill/>
        </p:spPr>
        <p:txBody>
          <a:bodyPr wrap="square" rtlCol="0">
            <a:spAutoFit/>
          </a:bodyPr>
          <a:lstStyle/>
          <a:p>
            <a:r>
              <a:rPr lang="es-EC" dirty="0" smtClean="0"/>
              <a:t>Fotografía Histórica 2005</a:t>
            </a:r>
            <a:endParaRPr lang="es-EC" dirty="0"/>
          </a:p>
        </p:txBody>
      </p:sp>
    </p:spTree>
    <p:extLst>
      <p:ext uri="{BB962C8B-B14F-4D97-AF65-F5344CB8AC3E}">
        <p14:creationId xmlns:p14="http://schemas.microsoft.com/office/powerpoint/2010/main" val="8419749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3" name="Título 2"/>
          <p:cNvSpPr>
            <a:spLocks noGrp="1"/>
          </p:cNvSpPr>
          <p:nvPr>
            <p:ph type="title"/>
          </p:nvPr>
        </p:nvSpPr>
        <p:spPr>
          <a:xfrm>
            <a:off x="201846" y="112395"/>
            <a:ext cx="6637866" cy="533781"/>
          </a:xfrm>
        </p:spPr>
        <p:txBody>
          <a:bodyPr>
            <a:normAutofit/>
          </a:bodyPr>
          <a:lstStyle/>
          <a:p>
            <a:r>
              <a:rPr lang="es-EC" sz="2500" i="1" dirty="0">
                <a:solidFill>
                  <a:schemeClr val="tx1"/>
                </a:solidFill>
              </a:rPr>
              <a:t>Análisis de Ingeniería de Tráfico </a:t>
            </a:r>
          </a:p>
        </p:txBody>
      </p:sp>
      <p:sp>
        <p:nvSpPr>
          <p:cNvPr id="6" name="Marcador de texto 5"/>
          <p:cNvSpPr>
            <a:spLocks noGrp="1"/>
          </p:cNvSpPr>
          <p:nvPr>
            <p:ph type="body" idx="1"/>
          </p:nvPr>
        </p:nvSpPr>
        <p:spPr>
          <a:xfrm>
            <a:off x="789251" y="930981"/>
            <a:ext cx="4185623" cy="576262"/>
          </a:xfrm>
        </p:spPr>
        <p:txBody>
          <a:bodyPr/>
          <a:lstStyle/>
          <a:p>
            <a:r>
              <a:rPr lang="es-EC" dirty="0" smtClean="0">
                <a:solidFill>
                  <a:schemeClr val="tx1"/>
                </a:solidFill>
              </a:rPr>
              <a:t>Volumen </a:t>
            </a:r>
            <a:r>
              <a:rPr lang="es-EC" dirty="0">
                <a:solidFill>
                  <a:schemeClr val="tx1"/>
                </a:solidFill>
              </a:rPr>
              <a:t>Horario de Proyecto</a:t>
            </a:r>
          </a:p>
        </p:txBody>
      </p:sp>
      <p:sp>
        <p:nvSpPr>
          <p:cNvPr id="7" name="Marcador de contenido 6"/>
          <p:cNvSpPr>
            <a:spLocks noGrp="1"/>
          </p:cNvSpPr>
          <p:nvPr>
            <p:ph sz="half" idx="2"/>
          </p:nvPr>
        </p:nvSpPr>
        <p:spPr>
          <a:xfrm>
            <a:off x="789252" y="1719093"/>
            <a:ext cx="4185623" cy="3304117"/>
          </a:xfrm>
        </p:spPr>
        <p:txBody>
          <a:bodyPr/>
          <a:lstStyle/>
          <a:p>
            <a:pPr algn="just"/>
            <a:r>
              <a:rPr lang="es-EC" dirty="0">
                <a:solidFill>
                  <a:schemeClr val="tx1"/>
                </a:solidFill>
              </a:rPr>
              <a:t>Se lo conoce también como el volumen horario de diseño, y este es un volumen proyectado que nos permite determinar las características geométricas de la vía. </a:t>
            </a:r>
            <a:endParaRPr lang="es-EC" dirty="0" smtClean="0">
              <a:solidFill>
                <a:schemeClr val="tx1"/>
              </a:solidFill>
            </a:endParaRPr>
          </a:p>
          <a:p>
            <a:pPr algn="just"/>
            <a:r>
              <a:rPr lang="es-EC" dirty="0" smtClean="0">
                <a:solidFill>
                  <a:schemeClr val="tx1"/>
                </a:solidFill>
              </a:rPr>
              <a:t>Se </a:t>
            </a:r>
            <a:r>
              <a:rPr lang="es-EC" dirty="0">
                <a:solidFill>
                  <a:schemeClr val="tx1"/>
                </a:solidFill>
              </a:rPr>
              <a:t>considera como volumen de diseño al volumen trigésimo anual.</a:t>
            </a:r>
          </a:p>
          <a:p>
            <a:pPr algn="just"/>
            <a:endParaRPr lang="es-EC" dirty="0">
              <a:solidFill>
                <a:schemeClr val="tx1"/>
              </a:solidFill>
            </a:endParaRPr>
          </a:p>
        </p:txBody>
      </p:sp>
      <p:sp>
        <p:nvSpPr>
          <p:cNvPr id="8" name="Marcador de texto 7"/>
          <p:cNvSpPr>
            <a:spLocks noGrp="1"/>
          </p:cNvSpPr>
          <p:nvPr>
            <p:ph type="body" sz="quarter" idx="3"/>
          </p:nvPr>
        </p:nvSpPr>
        <p:spPr>
          <a:xfrm>
            <a:off x="5088384" y="1142831"/>
            <a:ext cx="4185618" cy="576262"/>
          </a:xfrm>
        </p:spPr>
        <p:txBody>
          <a:bodyPr/>
          <a:lstStyle/>
          <a:p>
            <a:r>
              <a:rPr lang="pt-BR" dirty="0" err="1" smtClean="0">
                <a:solidFill>
                  <a:schemeClr val="tx1"/>
                </a:solidFill>
              </a:rPr>
              <a:t>Volumen</a:t>
            </a:r>
            <a:r>
              <a:rPr lang="pt-BR" dirty="0" smtClean="0">
                <a:solidFill>
                  <a:schemeClr val="tx1"/>
                </a:solidFill>
              </a:rPr>
              <a:t> </a:t>
            </a:r>
            <a:r>
              <a:rPr lang="pt-BR" dirty="0">
                <a:solidFill>
                  <a:schemeClr val="tx1"/>
                </a:solidFill>
              </a:rPr>
              <a:t>Trigésimo Anual (30VH o VHP)</a:t>
            </a:r>
            <a:endParaRPr lang="es-EC" dirty="0">
              <a:solidFill>
                <a:schemeClr val="tx1"/>
              </a:solidFill>
            </a:endParaRPr>
          </a:p>
        </p:txBody>
      </p:sp>
      <p:sp>
        <p:nvSpPr>
          <p:cNvPr id="9" name="Marcador de contenido 8"/>
          <p:cNvSpPr>
            <a:spLocks noGrp="1"/>
          </p:cNvSpPr>
          <p:nvPr>
            <p:ph sz="quarter" idx="4"/>
          </p:nvPr>
        </p:nvSpPr>
        <p:spPr>
          <a:xfrm>
            <a:off x="5088385" y="1749714"/>
            <a:ext cx="4185617" cy="3304117"/>
          </a:xfrm>
        </p:spPr>
        <p:txBody>
          <a:bodyPr/>
          <a:lstStyle/>
          <a:p>
            <a:pPr algn="just"/>
            <a:r>
              <a:rPr lang="es-EC" dirty="0">
                <a:solidFill>
                  <a:schemeClr val="tx1"/>
                </a:solidFill>
              </a:rPr>
              <a:t>Se lo define como aquel que es excedido por 29 volúmenes horarios o al que se conoce como Volumen Horario de Proyecto (VHP) y se lo calcula de la siguiente manera</a:t>
            </a:r>
            <a:r>
              <a:rPr lang="es-EC" dirty="0" smtClean="0">
                <a:solidFill>
                  <a:schemeClr val="tx1"/>
                </a:solidFill>
              </a:rPr>
              <a:t>:</a:t>
            </a:r>
          </a:p>
          <a:p>
            <a:pPr algn="just"/>
            <a:endParaRPr lang="es-EC" dirty="0">
              <a:solidFill>
                <a:schemeClr val="tx1"/>
              </a:solidFill>
            </a:endParaRPr>
          </a:p>
        </p:txBody>
      </p:sp>
      <mc:AlternateContent xmlns:mc="http://schemas.openxmlformats.org/markup-compatibility/2006" xmlns:a14="http://schemas.microsoft.com/office/drawing/2010/main">
        <mc:Choice Requires="a14">
          <p:sp>
            <p:nvSpPr>
              <p:cNvPr id="10" name="Rectángulo 9"/>
              <p:cNvSpPr/>
              <p:nvPr/>
            </p:nvSpPr>
            <p:spPr>
              <a:xfrm>
                <a:off x="6411866" y="3561326"/>
                <a:ext cx="195297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𝑉𝐻𝑃</m:t>
                      </m:r>
                      <m:r>
                        <a:rPr lang="es-EC" i="0">
                          <a:latin typeface="Cambria Math" panose="02040503050406030204" pitchFamily="18" charset="0"/>
                        </a:rPr>
                        <m:t>=</m:t>
                      </m:r>
                      <m:r>
                        <a:rPr lang="es-EC" i="1">
                          <a:latin typeface="Cambria Math" panose="02040503050406030204" pitchFamily="18" charset="0"/>
                        </a:rPr>
                        <m:t>𝑘</m:t>
                      </m:r>
                      <m:r>
                        <a:rPr lang="es-EC" i="0">
                          <a:latin typeface="Cambria Math" panose="02040503050406030204" pitchFamily="18" charset="0"/>
                        </a:rPr>
                        <m:t>∗</m:t>
                      </m:r>
                      <m:r>
                        <a:rPr lang="es-EC" i="1">
                          <a:latin typeface="Cambria Math" panose="02040503050406030204" pitchFamily="18" charset="0"/>
                        </a:rPr>
                        <m:t>𝑇𝑃𝐷𝐴</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6411866" y="3561326"/>
                <a:ext cx="1952971" cy="369332"/>
              </a:xfrm>
              <a:prstGeom prst="rect">
                <a:avLst/>
              </a:prstGeom>
              <a:blipFill rotWithShape="0">
                <a:blip r:embed="rId4"/>
                <a:stretch>
                  <a:fillRect/>
                </a:stretch>
              </a:blipFill>
            </p:spPr>
            <p:txBody>
              <a:bodyPr/>
              <a:lstStyle/>
              <a:p>
                <a:r>
                  <a:rPr lang="es-EC">
                    <a:noFill/>
                  </a:rPr>
                  <a:t> </a:t>
                </a:r>
              </a:p>
            </p:txBody>
          </p:sp>
        </mc:Fallback>
      </mc:AlternateContent>
      <p:graphicFrame>
        <p:nvGraphicFramePr>
          <p:cNvPr id="11" name="Tabla 10"/>
          <p:cNvGraphicFramePr>
            <a:graphicFrameLocks noGrp="1"/>
          </p:cNvGraphicFramePr>
          <p:nvPr>
            <p:extLst>
              <p:ext uri="{D42A27DB-BD31-4B8C-83A1-F6EECF244321}">
                <p14:modId xmlns:p14="http://schemas.microsoft.com/office/powerpoint/2010/main" val="3643127034"/>
              </p:ext>
            </p:extLst>
          </p:nvPr>
        </p:nvGraphicFramePr>
        <p:xfrm>
          <a:off x="6342937" y="4162632"/>
          <a:ext cx="2388235" cy="850900"/>
        </p:xfrm>
        <a:graphic>
          <a:graphicData uri="http://schemas.openxmlformats.org/drawingml/2006/table">
            <a:tbl>
              <a:tblPr firstRow="1" firstCol="1" bandRow="1">
                <a:tableStyleId>{5C22544A-7EE6-4342-B048-85BDC9FD1C3A}</a:tableStyleId>
              </a:tblPr>
              <a:tblGrid>
                <a:gridCol w="1718945"/>
                <a:gridCol w="669290"/>
              </a:tblGrid>
              <a:tr h="217170">
                <a:tc>
                  <a:txBody>
                    <a:bodyPr/>
                    <a:lstStyle/>
                    <a:p>
                      <a:pPr algn="ctr">
                        <a:lnSpc>
                          <a:spcPct val="107000"/>
                        </a:lnSpc>
                        <a:spcAft>
                          <a:spcPts val="0"/>
                        </a:spcAft>
                      </a:pPr>
                      <a:r>
                        <a:rPr lang="es-EC" sz="1100" dirty="0">
                          <a:solidFill>
                            <a:schemeClr val="tx1"/>
                          </a:solidFill>
                          <a:effectLst/>
                        </a:rPr>
                        <a:t>Tipo de Carretera</a:t>
                      </a:r>
                      <a:endParaRPr lang="es-EC"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solidFill>
                            <a:schemeClr val="tx1"/>
                          </a:solidFill>
                          <a:effectLst/>
                        </a:rPr>
                        <a:t>k</a:t>
                      </a:r>
                      <a:endParaRPr lang="es-EC"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7170">
                <a:tc>
                  <a:txBody>
                    <a:bodyPr/>
                    <a:lstStyle/>
                    <a:p>
                      <a:pPr>
                        <a:lnSpc>
                          <a:spcPct val="107000"/>
                        </a:lnSpc>
                        <a:spcAft>
                          <a:spcPts val="0"/>
                        </a:spcAft>
                      </a:pPr>
                      <a:r>
                        <a:rPr lang="es-EC" sz="1100">
                          <a:solidFill>
                            <a:schemeClr val="tx1"/>
                          </a:solidFill>
                          <a:effectLst/>
                        </a:rPr>
                        <a:t>Rurales Principales</a:t>
                      </a:r>
                      <a:endParaRPr lang="es-EC"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solidFill>
                            <a:schemeClr val="tx1"/>
                          </a:solidFill>
                          <a:effectLst/>
                        </a:rPr>
                        <a:t>0.16</a:t>
                      </a:r>
                      <a:endParaRPr lang="es-EC"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9390">
                <a:tc>
                  <a:txBody>
                    <a:bodyPr/>
                    <a:lstStyle/>
                    <a:p>
                      <a:pPr>
                        <a:lnSpc>
                          <a:spcPct val="107000"/>
                        </a:lnSpc>
                        <a:spcAft>
                          <a:spcPts val="0"/>
                        </a:spcAft>
                      </a:pPr>
                      <a:r>
                        <a:rPr lang="es-EC" sz="1100">
                          <a:solidFill>
                            <a:schemeClr val="tx1"/>
                          </a:solidFill>
                          <a:effectLst/>
                        </a:rPr>
                        <a:t>Rurales Secundarias</a:t>
                      </a:r>
                      <a:endParaRPr lang="es-EC"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a:solidFill>
                            <a:schemeClr val="tx1"/>
                          </a:solidFill>
                          <a:effectLst/>
                        </a:rPr>
                        <a:t>0.12</a:t>
                      </a:r>
                      <a:endParaRPr lang="es-EC"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7170">
                <a:tc>
                  <a:txBody>
                    <a:bodyPr/>
                    <a:lstStyle/>
                    <a:p>
                      <a:pPr>
                        <a:lnSpc>
                          <a:spcPct val="107000"/>
                        </a:lnSpc>
                        <a:spcAft>
                          <a:spcPts val="0"/>
                        </a:spcAft>
                      </a:pPr>
                      <a:r>
                        <a:rPr lang="es-EC" sz="1100">
                          <a:solidFill>
                            <a:schemeClr val="tx1"/>
                          </a:solidFill>
                          <a:effectLst/>
                        </a:rPr>
                        <a:t>Suburbanas</a:t>
                      </a:r>
                      <a:endParaRPr lang="es-EC"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100" dirty="0">
                          <a:solidFill>
                            <a:schemeClr val="tx1"/>
                          </a:solidFill>
                          <a:effectLst/>
                        </a:rPr>
                        <a:t>0.08</a:t>
                      </a:r>
                      <a:endParaRPr lang="es-EC"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12" name="Rectángulo 11"/>
              <p:cNvSpPr/>
              <p:nvPr/>
            </p:nvSpPr>
            <p:spPr>
              <a:xfrm>
                <a:off x="743712" y="4700959"/>
                <a:ext cx="6096000" cy="2082621"/>
              </a:xfrm>
              <a:prstGeom prst="rect">
                <a:avLst/>
              </a:prstGeom>
            </p:spPr>
            <p:txBody>
              <a:bodyPr>
                <a:spAutoFit/>
              </a:bodyPr>
              <a:lstStyle/>
              <a:p>
                <a:pPr marL="342900" lvl="0" indent="-342900" algn="just">
                  <a:lnSpc>
                    <a:spcPct val="200000"/>
                  </a:lnSpc>
                  <a:spcAft>
                    <a:spcPts val="0"/>
                  </a:spcAft>
                  <a:buFont typeface="Symbol" panose="05050102010706020507" pitchFamily="18" charset="2"/>
                  <a:buChar char=""/>
                </a:pPr>
                <a:r>
                  <a:rPr lang="en-US" sz="1400" dirty="0">
                    <a:solidFill>
                      <a:srgbClr val="000000"/>
                    </a:solidFill>
                    <a:latin typeface="Arial" panose="020B0604020202020204" pitchFamily="34" charset="0"/>
                    <a:ea typeface="Arial" panose="020B0604020202020204" pitchFamily="34" charset="0"/>
                  </a:rPr>
                  <a:t>TPDA = 89232 </a:t>
                </a:r>
                <a:r>
                  <a:rPr lang="en-US" sz="1400" dirty="0" err="1">
                    <a:solidFill>
                      <a:srgbClr val="000000"/>
                    </a:solidFill>
                    <a:latin typeface="Arial" panose="020B0604020202020204" pitchFamily="34" charset="0"/>
                    <a:ea typeface="Arial" panose="020B0604020202020204" pitchFamily="34" charset="0"/>
                  </a:rPr>
                  <a:t>vehículos</a:t>
                </a:r>
                <a:r>
                  <a:rPr lang="en-US" sz="1400" dirty="0">
                    <a:solidFill>
                      <a:srgbClr val="000000"/>
                    </a:solidFill>
                    <a:latin typeface="Arial" panose="020B0604020202020204" pitchFamily="34" charset="0"/>
                    <a:ea typeface="Arial" panose="020B0604020202020204" pitchFamily="34" charset="0"/>
                  </a:rPr>
                  <a:t> </a:t>
                </a:r>
                <a:r>
                  <a:rPr lang="en-US" sz="1400" dirty="0" err="1">
                    <a:solidFill>
                      <a:srgbClr val="000000"/>
                    </a:solidFill>
                    <a:latin typeface="Arial" panose="020B0604020202020204" pitchFamily="34" charset="0"/>
                    <a:ea typeface="Arial" panose="020B0604020202020204" pitchFamily="34" charset="0"/>
                  </a:rPr>
                  <a:t>mixtos</a:t>
                </a:r>
                <a:r>
                  <a:rPr lang="en-US" sz="1400" dirty="0">
                    <a:solidFill>
                      <a:srgbClr val="000000"/>
                    </a:solidFill>
                    <a:latin typeface="Arial" panose="020B0604020202020204" pitchFamily="34" charset="0"/>
                    <a:ea typeface="Arial" panose="020B0604020202020204" pitchFamily="34" charset="0"/>
                  </a:rPr>
                  <a:t>/</a:t>
                </a:r>
                <a:r>
                  <a:rPr lang="en-US" sz="1400" dirty="0" err="1">
                    <a:solidFill>
                      <a:srgbClr val="000000"/>
                    </a:solidFill>
                    <a:latin typeface="Arial" panose="020B0604020202020204" pitchFamily="34" charset="0"/>
                    <a:ea typeface="Arial" panose="020B0604020202020204" pitchFamily="34" charset="0"/>
                  </a:rPr>
                  <a:t>día</a:t>
                </a:r>
                <a:endParaRPr lang="es-EC" sz="1400" dirty="0">
                  <a:solidFill>
                    <a:srgbClr val="000000"/>
                  </a:solidFill>
                  <a:effectLst/>
                  <a:latin typeface="Arial" panose="020B0604020202020204" pitchFamily="34" charset="0"/>
                  <a:ea typeface="Arial" panose="020B0604020202020204" pitchFamily="34" charset="0"/>
                </a:endParaRPr>
              </a:p>
              <a:p>
                <a:pPr marL="342900" lvl="0" indent="-342900" algn="just">
                  <a:lnSpc>
                    <a:spcPct val="200000"/>
                  </a:lnSpc>
                  <a:spcAft>
                    <a:spcPts val="0"/>
                  </a:spcAft>
                  <a:buFont typeface="Symbol" panose="05050102010706020507" pitchFamily="18" charset="2"/>
                  <a:buChar char=""/>
                </a:pPr>
                <a:r>
                  <a:rPr lang="es-EC" sz="1400" dirty="0">
                    <a:solidFill>
                      <a:srgbClr val="000000"/>
                    </a:solidFill>
                    <a:effectLst/>
                    <a:latin typeface="Arial" panose="020B0604020202020204" pitchFamily="34" charset="0"/>
                    <a:ea typeface="Arial" panose="020B0604020202020204" pitchFamily="34" charset="0"/>
                  </a:rPr>
                  <a:t>k = 0.16 por ser una carretera suburbana</a:t>
                </a:r>
              </a:p>
              <a:p>
                <a:pPr>
                  <a:lnSpc>
                    <a:spcPct val="200000"/>
                  </a:lnSpc>
                  <a:spcAft>
                    <a:spcPts val="80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Arial" panose="020B0604020202020204" pitchFamily="34" charset="0"/>
                        </a:rPr>
                        <m:t>𝑉𝐻𝑃</m:t>
                      </m:r>
                      <m:r>
                        <a:rPr lang="es-EC" sz="1400" i="1">
                          <a:effectLst/>
                          <a:latin typeface="Cambria Math" panose="02040503050406030204" pitchFamily="18" charset="0"/>
                          <a:ea typeface="Calibri" panose="020F0502020204030204" pitchFamily="34" charset="0"/>
                          <a:cs typeface="Arial" panose="020B0604020202020204" pitchFamily="34" charset="0"/>
                        </a:rPr>
                        <m:t>=0.16∗89232 </m:t>
                      </m:r>
                      <m:r>
                        <a:rPr lang="es-EC" sz="1400" i="1">
                          <a:effectLst/>
                          <a:latin typeface="Cambria Math" panose="02040503050406030204" pitchFamily="18" charset="0"/>
                          <a:ea typeface="Calibri" panose="020F0502020204030204" pitchFamily="34" charset="0"/>
                          <a:cs typeface="Arial" panose="020B0604020202020204" pitchFamily="34" charset="0"/>
                        </a:rPr>
                        <m:t>𝑣𝑒h𝑖𝑐𝑢𝑙𝑜𝑠</m:t>
                      </m:r>
                      <m:r>
                        <a:rPr lang="es-EC" sz="1400" i="1">
                          <a:effectLst/>
                          <a:latin typeface="Cambria Math" panose="02040503050406030204" pitchFamily="18" charset="0"/>
                          <a:ea typeface="Calibri" panose="020F0502020204030204" pitchFamily="34" charset="0"/>
                          <a:cs typeface="Arial" panose="020B0604020202020204" pitchFamily="34" charset="0"/>
                        </a:rPr>
                        <m:t> </m:t>
                      </m:r>
                      <m:r>
                        <a:rPr lang="es-EC" sz="1400" i="1">
                          <a:effectLst/>
                          <a:latin typeface="Cambria Math" panose="02040503050406030204" pitchFamily="18" charset="0"/>
                          <a:ea typeface="Calibri" panose="020F0502020204030204" pitchFamily="34" charset="0"/>
                          <a:cs typeface="Arial" panose="020B0604020202020204" pitchFamily="34" charset="0"/>
                        </a:rPr>
                        <m:t>𝑚𝑖𝑥𝑡𝑜𝑠</m:t>
                      </m:r>
                      <m:r>
                        <a:rPr lang="es-EC" sz="1400" i="1">
                          <a:effectLst/>
                          <a:latin typeface="Cambria Math" panose="02040503050406030204" pitchFamily="18" charset="0"/>
                          <a:ea typeface="Calibri" panose="020F0502020204030204" pitchFamily="34" charset="0"/>
                          <a:cs typeface="Arial" panose="020B0604020202020204" pitchFamily="34" charset="0"/>
                        </a:rPr>
                        <m:t>/</m:t>
                      </m:r>
                      <m:r>
                        <a:rPr lang="es-EC" sz="1400" i="1">
                          <a:effectLst/>
                          <a:latin typeface="Cambria Math" panose="02040503050406030204" pitchFamily="18" charset="0"/>
                          <a:ea typeface="Calibri" panose="020F0502020204030204" pitchFamily="34" charset="0"/>
                          <a:cs typeface="Arial" panose="020B0604020202020204" pitchFamily="34" charset="0"/>
                        </a:rPr>
                        <m:t>𝑑𝑖𝑎</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Arial" panose="020B0604020202020204" pitchFamily="34" charset="0"/>
                        </a:rPr>
                        <m:t>𝑉𝐻𝑃</m:t>
                      </m:r>
                      <m:r>
                        <a:rPr lang="es-EC" sz="1400" i="1">
                          <a:effectLst/>
                          <a:latin typeface="Cambria Math" panose="02040503050406030204" pitchFamily="18" charset="0"/>
                          <a:ea typeface="Calibri" panose="020F0502020204030204" pitchFamily="34" charset="0"/>
                          <a:cs typeface="Arial" panose="020B0604020202020204" pitchFamily="34" charset="0"/>
                        </a:rPr>
                        <m:t>=14291.68 ≈14292 </m:t>
                      </m:r>
                      <m:r>
                        <a:rPr lang="es-EC" sz="1400" i="1">
                          <a:effectLst/>
                          <a:latin typeface="Cambria Math" panose="02040503050406030204" pitchFamily="18" charset="0"/>
                          <a:ea typeface="Calibri" panose="020F0502020204030204" pitchFamily="34" charset="0"/>
                          <a:cs typeface="Arial" panose="020B0604020202020204" pitchFamily="34" charset="0"/>
                        </a:rPr>
                        <m:t>𝑣𝑒h𝑖𝑐𝑢𝑙𝑜𝑠</m:t>
                      </m:r>
                      <m:r>
                        <a:rPr lang="es-EC" sz="1400" i="1">
                          <a:effectLst/>
                          <a:latin typeface="Cambria Math" panose="02040503050406030204" pitchFamily="18" charset="0"/>
                          <a:ea typeface="Calibri" panose="020F0502020204030204" pitchFamily="34" charset="0"/>
                          <a:cs typeface="Arial" panose="020B0604020202020204" pitchFamily="34" charset="0"/>
                        </a:rPr>
                        <m:t> </m:t>
                      </m:r>
                      <m:r>
                        <a:rPr lang="es-EC" sz="1400" i="1">
                          <a:effectLst/>
                          <a:latin typeface="Cambria Math" panose="02040503050406030204" pitchFamily="18" charset="0"/>
                          <a:ea typeface="Calibri" panose="020F0502020204030204" pitchFamily="34" charset="0"/>
                          <a:cs typeface="Arial" panose="020B0604020202020204" pitchFamily="34" charset="0"/>
                        </a:rPr>
                        <m:t>𝑚𝑖𝑥𝑡𝑜𝑠</m:t>
                      </m:r>
                      <m:r>
                        <a:rPr lang="es-EC" sz="1400" i="1">
                          <a:effectLst/>
                          <a:latin typeface="Cambria Math" panose="02040503050406030204" pitchFamily="18" charset="0"/>
                          <a:ea typeface="Calibri" panose="020F0502020204030204" pitchFamily="34" charset="0"/>
                          <a:cs typeface="Arial" panose="020B0604020202020204" pitchFamily="34" charset="0"/>
                        </a:rPr>
                        <m:t>/</m:t>
                      </m:r>
                      <m:r>
                        <a:rPr lang="es-EC" sz="1400" i="1">
                          <a:effectLst/>
                          <a:latin typeface="Cambria Math" panose="02040503050406030204" pitchFamily="18" charset="0"/>
                          <a:ea typeface="Calibri" panose="020F0502020204030204" pitchFamily="34" charset="0"/>
                          <a:cs typeface="Arial" panose="020B0604020202020204" pitchFamily="34" charset="0"/>
                        </a:rPr>
                        <m:t>𝑑𝑖𝑎</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743712" y="4700959"/>
                <a:ext cx="6096000" cy="2082621"/>
              </a:xfrm>
              <a:prstGeom prst="rect">
                <a:avLst/>
              </a:prstGeom>
              <a:blipFill rotWithShape="0">
                <a:blip r:embed="rId5"/>
                <a:stretch>
                  <a:fillRect l="-300"/>
                </a:stretch>
              </a:blipFill>
            </p:spPr>
            <p:txBody>
              <a:bodyPr/>
              <a:lstStyle/>
              <a:p>
                <a:r>
                  <a:rPr lang="es-EC">
                    <a:noFill/>
                  </a:rPr>
                  <a:t> </a:t>
                </a:r>
              </a:p>
            </p:txBody>
          </p:sp>
        </mc:Fallback>
      </mc:AlternateContent>
    </p:spTree>
    <p:extLst>
      <p:ext uri="{BB962C8B-B14F-4D97-AF65-F5344CB8AC3E}">
        <p14:creationId xmlns:p14="http://schemas.microsoft.com/office/powerpoint/2010/main" val="37008038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3" name="Título 2"/>
          <p:cNvSpPr>
            <a:spLocks noGrp="1"/>
          </p:cNvSpPr>
          <p:nvPr>
            <p:ph type="title"/>
          </p:nvPr>
        </p:nvSpPr>
        <p:spPr>
          <a:xfrm>
            <a:off x="201846" y="112395"/>
            <a:ext cx="6637866" cy="533781"/>
          </a:xfrm>
        </p:spPr>
        <p:txBody>
          <a:bodyPr>
            <a:normAutofit/>
          </a:bodyPr>
          <a:lstStyle/>
          <a:p>
            <a:r>
              <a:rPr lang="es-EC" sz="2500" i="1" dirty="0">
                <a:solidFill>
                  <a:schemeClr val="tx1"/>
                </a:solidFill>
              </a:rPr>
              <a:t>Análisis de Ingeniería de Tráfico </a:t>
            </a:r>
          </a:p>
        </p:txBody>
      </p:sp>
      <p:sp>
        <p:nvSpPr>
          <p:cNvPr id="6" name="Marcador de texto 5"/>
          <p:cNvSpPr>
            <a:spLocks noGrp="1"/>
          </p:cNvSpPr>
          <p:nvPr>
            <p:ph type="body" idx="1"/>
          </p:nvPr>
        </p:nvSpPr>
        <p:spPr>
          <a:xfrm>
            <a:off x="789251" y="930981"/>
            <a:ext cx="4185623" cy="576262"/>
          </a:xfrm>
        </p:spPr>
        <p:txBody>
          <a:bodyPr/>
          <a:lstStyle/>
          <a:p>
            <a:r>
              <a:rPr lang="es-EC" dirty="0" smtClean="0">
                <a:solidFill>
                  <a:schemeClr val="tx1"/>
                </a:solidFill>
              </a:rPr>
              <a:t>Velocidad de diseño</a:t>
            </a:r>
            <a:endParaRPr lang="es-EC" dirty="0">
              <a:solidFill>
                <a:schemeClr val="tx1"/>
              </a:solidFill>
            </a:endParaRPr>
          </a:p>
        </p:txBody>
      </p:sp>
      <p:sp>
        <p:nvSpPr>
          <p:cNvPr id="7" name="Marcador de contenido 6"/>
          <p:cNvSpPr>
            <a:spLocks noGrp="1"/>
          </p:cNvSpPr>
          <p:nvPr>
            <p:ph sz="half" idx="2"/>
          </p:nvPr>
        </p:nvSpPr>
        <p:spPr>
          <a:xfrm>
            <a:off x="789252" y="1719093"/>
            <a:ext cx="4185623" cy="3304117"/>
          </a:xfrm>
        </p:spPr>
        <p:txBody>
          <a:bodyPr/>
          <a:lstStyle/>
          <a:p>
            <a:pPr algn="just"/>
            <a:r>
              <a:rPr lang="es-EC" dirty="0">
                <a:solidFill>
                  <a:schemeClr val="tx1"/>
                </a:solidFill>
              </a:rPr>
              <a:t>Es la </a:t>
            </a:r>
            <a:r>
              <a:rPr lang="es-EC" dirty="0" smtClean="0">
                <a:solidFill>
                  <a:schemeClr val="tx1"/>
                </a:solidFill>
              </a:rPr>
              <a:t>velocidad </a:t>
            </a:r>
            <a:r>
              <a:rPr lang="es-EC" dirty="0">
                <a:solidFill>
                  <a:schemeClr val="tx1"/>
                </a:solidFill>
              </a:rPr>
              <a:t>máxima a la cual los vehículos pueden circular con seguridad sobre un camino cuando las condiciones atmosféricas y del tránsito son favorables. </a:t>
            </a:r>
            <a:endParaRPr lang="es-EC" dirty="0" smtClean="0">
              <a:solidFill>
                <a:schemeClr val="tx1"/>
              </a:solidFill>
            </a:endParaRPr>
          </a:p>
          <a:p>
            <a:pPr algn="just"/>
            <a:r>
              <a:rPr lang="es-EC" dirty="0">
                <a:solidFill>
                  <a:schemeClr val="tx1"/>
                </a:solidFill>
              </a:rPr>
              <a:t>Con esta velocidad se calculan los elementos geométricos de la vía para su alineamiento horizontal y vertical. </a:t>
            </a:r>
          </a:p>
        </p:txBody>
      </p:sp>
      <p:pic>
        <p:nvPicPr>
          <p:cNvPr id="14" name="Imagen 13"/>
          <p:cNvPicPr/>
          <p:nvPr/>
        </p:nvPicPr>
        <p:blipFill>
          <a:blip r:embed="rId4">
            <a:extLst>
              <a:ext uri="{28A0092B-C50C-407E-A947-70E740481C1C}">
                <a14:useLocalDpi xmlns:a14="http://schemas.microsoft.com/office/drawing/2010/main" val="0"/>
              </a:ext>
            </a:extLst>
          </a:blip>
          <a:srcRect/>
          <a:stretch>
            <a:fillRect/>
          </a:stretch>
        </p:blipFill>
        <p:spPr bwMode="auto">
          <a:xfrm>
            <a:off x="5449696" y="1194728"/>
            <a:ext cx="5852287" cy="2962744"/>
          </a:xfrm>
          <a:prstGeom prst="rect">
            <a:avLst/>
          </a:prstGeom>
          <a:noFill/>
          <a:ln>
            <a:noFill/>
          </a:ln>
        </p:spPr>
      </p:pic>
    </p:spTree>
    <p:extLst>
      <p:ext uri="{BB962C8B-B14F-4D97-AF65-F5344CB8AC3E}">
        <p14:creationId xmlns:p14="http://schemas.microsoft.com/office/powerpoint/2010/main" val="22282102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3" name="Título 2"/>
          <p:cNvSpPr>
            <a:spLocks noGrp="1"/>
          </p:cNvSpPr>
          <p:nvPr>
            <p:ph type="title"/>
          </p:nvPr>
        </p:nvSpPr>
        <p:spPr>
          <a:xfrm>
            <a:off x="201846" y="112395"/>
            <a:ext cx="6637866" cy="533781"/>
          </a:xfrm>
        </p:spPr>
        <p:txBody>
          <a:bodyPr>
            <a:normAutofit/>
          </a:bodyPr>
          <a:lstStyle/>
          <a:p>
            <a:r>
              <a:rPr lang="es-EC" sz="2500" i="1" dirty="0">
                <a:solidFill>
                  <a:schemeClr val="tx1"/>
                </a:solidFill>
              </a:rPr>
              <a:t>Análisis de Ingeniería de Tráfico </a:t>
            </a:r>
          </a:p>
        </p:txBody>
      </p:sp>
      <p:sp>
        <p:nvSpPr>
          <p:cNvPr id="6" name="Marcador de texto 5"/>
          <p:cNvSpPr>
            <a:spLocks noGrp="1"/>
          </p:cNvSpPr>
          <p:nvPr>
            <p:ph type="body" idx="1"/>
          </p:nvPr>
        </p:nvSpPr>
        <p:spPr>
          <a:xfrm>
            <a:off x="789251" y="930981"/>
            <a:ext cx="4185623" cy="576262"/>
          </a:xfrm>
        </p:spPr>
        <p:txBody>
          <a:bodyPr/>
          <a:lstStyle/>
          <a:p>
            <a:r>
              <a:rPr lang="es-EC" dirty="0" smtClean="0">
                <a:solidFill>
                  <a:schemeClr val="tx1"/>
                </a:solidFill>
              </a:rPr>
              <a:t>Velocidad de circulación</a:t>
            </a:r>
            <a:endParaRPr lang="es-EC" dirty="0">
              <a:solidFill>
                <a:schemeClr val="tx1"/>
              </a:solidFill>
            </a:endParaRPr>
          </a:p>
        </p:txBody>
      </p:sp>
      <p:sp>
        <p:nvSpPr>
          <p:cNvPr id="7" name="Marcador de contenido 6"/>
          <p:cNvSpPr>
            <a:spLocks noGrp="1"/>
          </p:cNvSpPr>
          <p:nvPr>
            <p:ph sz="half" idx="2"/>
          </p:nvPr>
        </p:nvSpPr>
        <p:spPr>
          <a:xfrm>
            <a:off x="789252" y="1719093"/>
            <a:ext cx="4185623" cy="3304117"/>
          </a:xfrm>
        </p:spPr>
        <p:txBody>
          <a:bodyPr/>
          <a:lstStyle/>
          <a:p>
            <a:pPr algn="just"/>
            <a:r>
              <a:rPr lang="es-EC" dirty="0">
                <a:solidFill>
                  <a:schemeClr val="tx1"/>
                </a:solidFill>
              </a:rPr>
              <a:t>La velocidad de circulación corresponde a la velocidad real que mantiene un vehículo a lo largo de una sección específica de </a:t>
            </a:r>
            <a:r>
              <a:rPr lang="es-EC" dirty="0" smtClean="0">
                <a:solidFill>
                  <a:schemeClr val="tx1"/>
                </a:solidFill>
              </a:rPr>
              <a:t>carretera.</a:t>
            </a:r>
          </a:p>
          <a:p>
            <a:pPr algn="just"/>
            <a:r>
              <a:rPr lang="es-EC" dirty="0">
                <a:solidFill>
                  <a:schemeClr val="tx1"/>
                </a:solidFill>
              </a:rPr>
              <a:t>La relación entre la velocidad de circulación y la velocidad de diseño se muestran en la </a:t>
            </a:r>
            <a:r>
              <a:rPr lang="es-EC" dirty="0" smtClean="0">
                <a:solidFill>
                  <a:schemeClr val="tx1"/>
                </a:solidFill>
              </a:rPr>
              <a:t>siguiente tabla </a:t>
            </a:r>
            <a:endParaRPr lang="es-EC" dirty="0">
              <a:solidFill>
                <a:schemeClr val="tx1"/>
              </a:solidFill>
            </a:endParaRPr>
          </a:p>
        </p:txBody>
      </p:sp>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5876544" y="1507243"/>
            <a:ext cx="3596195" cy="2747765"/>
          </a:xfrm>
          <a:prstGeom prst="rect">
            <a:avLst/>
          </a:prstGeom>
          <a:noFill/>
          <a:ln>
            <a:noFill/>
          </a:ln>
        </p:spPr>
      </p:pic>
      <p:sp>
        <p:nvSpPr>
          <p:cNvPr id="8" name="Rectángulo 7"/>
          <p:cNvSpPr/>
          <p:nvPr/>
        </p:nvSpPr>
        <p:spPr>
          <a:xfrm>
            <a:off x="6022848" y="3669792"/>
            <a:ext cx="682752" cy="170688"/>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1" name="Rectángulo 10"/>
          <p:cNvSpPr/>
          <p:nvPr/>
        </p:nvSpPr>
        <p:spPr>
          <a:xfrm>
            <a:off x="8674608" y="3669792"/>
            <a:ext cx="682752" cy="170688"/>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4185433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560178" y="111862"/>
            <a:ext cx="8596668" cy="570890"/>
          </a:xfrm>
        </p:spPr>
        <p:txBody>
          <a:bodyPr vert="horz" lIns="91440" tIns="45720" rIns="91440" bIns="45720" rtlCol="0" anchor="t">
            <a:normAutofit fontScale="90000"/>
          </a:bodyPr>
          <a:lstStyle/>
          <a:p>
            <a:r>
              <a:rPr lang="es-EC" sz="2800" i="1" dirty="0" smtClean="0">
                <a:solidFill>
                  <a:schemeClr val="tx1"/>
                </a:solidFill>
              </a:rPr>
              <a:t>Nivel de Servicio</a:t>
            </a:r>
            <a:br>
              <a:rPr lang="es-EC" sz="2800" i="1" dirty="0" smtClean="0">
                <a:solidFill>
                  <a:schemeClr val="tx1"/>
                </a:solidFill>
              </a:rPr>
            </a:br>
            <a:endParaRPr lang="es-EC" sz="2800" i="1" dirty="0">
              <a:solidFill>
                <a:schemeClr val="tx1"/>
              </a:solidFill>
            </a:endParaRPr>
          </a:p>
        </p:txBody>
      </p:sp>
      <p:sp>
        <p:nvSpPr>
          <p:cNvPr id="6" name="CuadroTexto 5"/>
          <p:cNvSpPr txBox="1"/>
          <p:nvPr/>
        </p:nvSpPr>
        <p:spPr>
          <a:xfrm>
            <a:off x="804672" y="772262"/>
            <a:ext cx="8107680" cy="660400"/>
          </a:xfrm>
          <a:prstGeom prst="rect">
            <a:avLst/>
          </a:prstGeom>
          <a:noFill/>
        </p:spPr>
        <p:txBody>
          <a:bodyPr wrap="square" rtlCol="0">
            <a:spAutoFit/>
          </a:bodyPr>
          <a:lstStyle/>
          <a:p>
            <a:r>
              <a:rPr lang="es-EC" dirty="0" smtClean="0"/>
              <a:t>Se determina mediante la densidad ya </a:t>
            </a:r>
            <a:r>
              <a:rPr lang="es-EC" dirty="0"/>
              <a:t>que la misma se incrementa al igual que el flujo hasta la capacidad.</a:t>
            </a:r>
          </a:p>
        </p:txBody>
      </p:sp>
      <p:pic>
        <p:nvPicPr>
          <p:cNvPr id="15" name="Imagen 14"/>
          <p:cNvPicPr/>
          <p:nvPr/>
        </p:nvPicPr>
        <p:blipFill>
          <a:blip r:embed="rId4">
            <a:extLst>
              <a:ext uri="{28A0092B-C50C-407E-A947-70E740481C1C}">
                <a14:useLocalDpi xmlns:a14="http://schemas.microsoft.com/office/drawing/2010/main" val="0"/>
              </a:ext>
            </a:extLst>
          </a:blip>
          <a:srcRect/>
          <a:stretch>
            <a:fillRect/>
          </a:stretch>
        </p:blipFill>
        <p:spPr bwMode="auto">
          <a:xfrm>
            <a:off x="402336" y="1432662"/>
            <a:ext cx="3048000" cy="5199272"/>
          </a:xfrm>
          <a:prstGeom prst="rect">
            <a:avLst/>
          </a:prstGeom>
          <a:noFill/>
          <a:ln>
            <a:noFill/>
          </a:ln>
        </p:spPr>
      </p:pic>
      <p:graphicFrame>
        <p:nvGraphicFramePr>
          <p:cNvPr id="9" name="Diagrama 8"/>
          <p:cNvGraphicFramePr/>
          <p:nvPr>
            <p:extLst/>
          </p:nvPr>
        </p:nvGraphicFramePr>
        <p:xfrm>
          <a:off x="3901440" y="1432662"/>
          <a:ext cx="6534912" cy="51992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14634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3" name="Título 2"/>
          <p:cNvSpPr>
            <a:spLocks noGrp="1"/>
          </p:cNvSpPr>
          <p:nvPr>
            <p:ph type="title"/>
          </p:nvPr>
        </p:nvSpPr>
        <p:spPr>
          <a:xfrm>
            <a:off x="177462" y="276526"/>
            <a:ext cx="8596668" cy="1320800"/>
          </a:xfrm>
        </p:spPr>
        <p:txBody>
          <a:bodyPr>
            <a:normAutofit/>
          </a:bodyPr>
          <a:lstStyle/>
          <a:p>
            <a:r>
              <a:rPr lang="es-EC" sz="2500" i="1" dirty="0" smtClean="0">
                <a:solidFill>
                  <a:schemeClr val="tx1"/>
                </a:solidFill>
              </a:rPr>
              <a:t>Evaluación </a:t>
            </a:r>
            <a:r>
              <a:rPr lang="es-EC" sz="2500" i="1" dirty="0">
                <a:solidFill>
                  <a:schemeClr val="tx1"/>
                </a:solidFill>
              </a:rPr>
              <a:t>del proyecto horizontal </a:t>
            </a:r>
          </a:p>
        </p:txBody>
      </p:sp>
      <p:sp>
        <p:nvSpPr>
          <p:cNvPr id="6" name="Marcador de texto 5"/>
          <p:cNvSpPr>
            <a:spLocks noGrp="1"/>
          </p:cNvSpPr>
          <p:nvPr>
            <p:ph type="body" idx="1"/>
          </p:nvPr>
        </p:nvSpPr>
        <p:spPr>
          <a:xfrm>
            <a:off x="675744" y="815213"/>
            <a:ext cx="4185623" cy="576262"/>
          </a:xfrm>
        </p:spPr>
        <p:txBody>
          <a:bodyPr/>
          <a:lstStyle/>
          <a:p>
            <a:r>
              <a:rPr lang="es-EC" dirty="0" smtClean="0">
                <a:solidFill>
                  <a:schemeClr val="tx1"/>
                </a:solidFill>
              </a:rPr>
              <a:t>Curvas </a:t>
            </a:r>
            <a:r>
              <a:rPr lang="es-EC" dirty="0">
                <a:solidFill>
                  <a:schemeClr val="tx1"/>
                </a:solidFill>
              </a:rPr>
              <a:t>Circulares</a:t>
            </a:r>
          </a:p>
        </p:txBody>
      </p:sp>
      <p:sp>
        <p:nvSpPr>
          <p:cNvPr id="7" name="Marcador de contenido 6"/>
          <p:cNvSpPr>
            <a:spLocks noGrp="1"/>
          </p:cNvSpPr>
          <p:nvPr>
            <p:ph sz="half" idx="2"/>
          </p:nvPr>
        </p:nvSpPr>
        <p:spPr>
          <a:xfrm>
            <a:off x="675744" y="1391475"/>
            <a:ext cx="4185623" cy="3304117"/>
          </a:xfrm>
        </p:spPr>
        <p:txBody>
          <a:bodyPr/>
          <a:lstStyle/>
          <a:p>
            <a:pPr algn="just"/>
            <a:r>
              <a:rPr lang="es-EC" dirty="0">
                <a:solidFill>
                  <a:schemeClr val="tx1"/>
                </a:solidFill>
              </a:rPr>
              <a:t>Las curvas circulares son los arcos de círculos que forman la proyección horizontal de las curvas empleadas para unir dos tangentes consecutivas ya sean simples o compuestas. </a:t>
            </a:r>
          </a:p>
        </p:txBody>
      </p:sp>
      <p:sp>
        <p:nvSpPr>
          <p:cNvPr id="10" name="Marcador de texto 9"/>
          <p:cNvSpPr>
            <a:spLocks noGrp="1"/>
          </p:cNvSpPr>
          <p:nvPr>
            <p:ph type="body" sz="quarter" idx="3"/>
          </p:nvPr>
        </p:nvSpPr>
        <p:spPr>
          <a:xfrm>
            <a:off x="5039301" y="815213"/>
            <a:ext cx="4185618" cy="576262"/>
          </a:xfrm>
        </p:spPr>
        <p:txBody>
          <a:bodyPr/>
          <a:lstStyle/>
          <a:p>
            <a:r>
              <a:rPr lang="es-EC" dirty="0" smtClean="0">
                <a:solidFill>
                  <a:schemeClr val="tx1"/>
                </a:solidFill>
              </a:rPr>
              <a:t>Magnitud </a:t>
            </a:r>
            <a:r>
              <a:rPr lang="es-EC" dirty="0">
                <a:solidFill>
                  <a:schemeClr val="tx1"/>
                </a:solidFill>
              </a:rPr>
              <a:t>del Peralte</a:t>
            </a:r>
          </a:p>
        </p:txBody>
      </p:sp>
      <p:sp>
        <p:nvSpPr>
          <p:cNvPr id="12" name="Marcador de contenido 11"/>
          <p:cNvSpPr>
            <a:spLocks noGrp="1"/>
          </p:cNvSpPr>
          <p:nvPr>
            <p:ph sz="quarter" idx="4"/>
          </p:nvPr>
        </p:nvSpPr>
        <p:spPr>
          <a:xfrm>
            <a:off x="5039301" y="1459466"/>
            <a:ext cx="5307820" cy="3304117"/>
          </a:xfrm>
        </p:spPr>
        <p:txBody>
          <a:bodyPr/>
          <a:lstStyle/>
          <a:p>
            <a:pPr algn="just"/>
            <a:r>
              <a:rPr lang="es-EC" dirty="0">
                <a:solidFill>
                  <a:schemeClr val="tx1"/>
                </a:solidFill>
              </a:rPr>
              <a:t>El uso del peralte provee comodidad y seguridad al vehículo que transita sobre curvas horizontales, sin embargo, el peralte no debe sobrepasar ciertos valores máximos ya que un peralte exagerado puede provocar el deslizamiento del </a:t>
            </a:r>
            <a:r>
              <a:rPr lang="es-EC" dirty="0" smtClean="0">
                <a:solidFill>
                  <a:schemeClr val="tx1"/>
                </a:solidFill>
              </a:rPr>
              <a:t>vehículo.</a:t>
            </a:r>
            <a:endParaRPr lang="es-EC" dirty="0">
              <a:solidFill>
                <a:schemeClr val="tx1"/>
              </a:solidFill>
            </a:endParaRPr>
          </a:p>
        </p:txBody>
      </p:sp>
      <p:pic>
        <p:nvPicPr>
          <p:cNvPr id="13" name="Imagen 12"/>
          <p:cNvPicPr/>
          <p:nvPr/>
        </p:nvPicPr>
        <p:blipFill>
          <a:blip r:embed="rId4">
            <a:extLst>
              <a:ext uri="{28A0092B-C50C-407E-A947-70E740481C1C}">
                <a14:useLocalDpi xmlns:a14="http://schemas.microsoft.com/office/drawing/2010/main" val="0"/>
              </a:ext>
            </a:extLst>
          </a:blip>
          <a:srcRect/>
          <a:stretch>
            <a:fillRect/>
          </a:stretch>
        </p:blipFill>
        <p:spPr bwMode="auto">
          <a:xfrm>
            <a:off x="1044382" y="3335650"/>
            <a:ext cx="7633970" cy="3296285"/>
          </a:xfrm>
          <a:prstGeom prst="rect">
            <a:avLst/>
          </a:prstGeom>
          <a:noFill/>
          <a:ln>
            <a:noFill/>
          </a:ln>
        </p:spPr>
      </p:pic>
    </p:spTree>
    <p:extLst>
      <p:ext uri="{BB962C8B-B14F-4D97-AF65-F5344CB8AC3E}">
        <p14:creationId xmlns:p14="http://schemas.microsoft.com/office/powerpoint/2010/main" val="42267683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3" name="Título 2"/>
          <p:cNvSpPr>
            <a:spLocks noGrp="1"/>
          </p:cNvSpPr>
          <p:nvPr>
            <p:ph type="title"/>
          </p:nvPr>
        </p:nvSpPr>
        <p:spPr>
          <a:xfrm>
            <a:off x="177462" y="276526"/>
            <a:ext cx="8596668" cy="1320800"/>
          </a:xfrm>
        </p:spPr>
        <p:txBody>
          <a:bodyPr>
            <a:normAutofit/>
          </a:bodyPr>
          <a:lstStyle/>
          <a:p>
            <a:r>
              <a:rPr lang="es-EC" sz="2500" i="1" dirty="0" smtClean="0">
                <a:solidFill>
                  <a:schemeClr val="tx1"/>
                </a:solidFill>
              </a:rPr>
              <a:t>Evaluación </a:t>
            </a:r>
            <a:r>
              <a:rPr lang="es-EC" sz="2500" i="1" dirty="0">
                <a:solidFill>
                  <a:schemeClr val="tx1"/>
                </a:solidFill>
              </a:rPr>
              <a:t>del proyecto horizontal </a:t>
            </a:r>
          </a:p>
        </p:txBody>
      </p:sp>
      <p:sp>
        <p:nvSpPr>
          <p:cNvPr id="6" name="Marcador de texto 5"/>
          <p:cNvSpPr>
            <a:spLocks noGrp="1"/>
          </p:cNvSpPr>
          <p:nvPr>
            <p:ph type="body" idx="1"/>
          </p:nvPr>
        </p:nvSpPr>
        <p:spPr>
          <a:xfrm>
            <a:off x="675744" y="815213"/>
            <a:ext cx="8456064" cy="562484"/>
          </a:xfrm>
        </p:spPr>
        <p:txBody>
          <a:bodyPr/>
          <a:lstStyle/>
          <a:p>
            <a:r>
              <a:rPr lang="es-ES" i="1" dirty="0">
                <a:solidFill>
                  <a:schemeClr val="tx1"/>
                </a:solidFill>
              </a:rPr>
              <a:t>Análisis de la geometría de la vía existentes vs calculada</a:t>
            </a:r>
            <a:endParaRPr lang="es-EC" i="1" dirty="0">
              <a:solidFill>
                <a:schemeClr val="tx1"/>
              </a:solidFill>
            </a:endParaRPr>
          </a:p>
        </p:txBody>
      </p:sp>
      <p:pic>
        <p:nvPicPr>
          <p:cNvPr id="14" name="Imagen 13"/>
          <p:cNvPicPr/>
          <p:nvPr/>
        </p:nvPicPr>
        <p:blipFill>
          <a:blip r:embed="rId4">
            <a:extLst>
              <a:ext uri="{28A0092B-C50C-407E-A947-70E740481C1C}">
                <a14:useLocalDpi xmlns:a14="http://schemas.microsoft.com/office/drawing/2010/main" val="0"/>
              </a:ext>
            </a:extLst>
          </a:blip>
          <a:srcRect/>
          <a:stretch>
            <a:fillRect/>
          </a:stretch>
        </p:blipFill>
        <p:spPr bwMode="auto">
          <a:xfrm>
            <a:off x="1352550" y="1377697"/>
            <a:ext cx="7120890" cy="4073091"/>
          </a:xfrm>
          <a:prstGeom prst="rect">
            <a:avLst/>
          </a:prstGeom>
          <a:noFill/>
          <a:ln>
            <a:noFill/>
          </a:ln>
        </p:spPr>
      </p:pic>
      <p:sp>
        <p:nvSpPr>
          <p:cNvPr id="11" name="Rectángulo 10"/>
          <p:cNvSpPr/>
          <p:nvPr/>
        </p:nvSpPr>
        <p:spPr>
          <a:xfrm>
            <a:off x="890016" y="5657671"/>
            <a:ext cx="9083040" cy="830997"/>
          </a:xfrm>
          <a:prstGeom prst="rect">
            <a:avLst/>
          </a:prstGeom>
        </p:spPr>
        <p:txBody>
          <a:bodyPr wrap="square">
            <a:spAutoFit/>
          </a:bodyPr>
          <a:lstStyle/>
          <a:p>
            <a:pPr algn="just"/>
            <a:r>
              <a:rPr lang="es-EC" sz="1600" dirty="0"/>
              <a:t>En la tabla anterior se observa que el 57% de las curvas existentes en la zona de estudio no cumplen con el diseño mínimo en  cuanto a la longitud de la curva y/o la cuerda larga lo que representa un peligro para los conductores que transitan por este corredor vial.</a:t>
            </a:r>
          </a:p>
        </p:txBody>
      </p:sp>
    </p:spTree>
    <p:extLst>
      <p:ext uri="{BB962C8B-B14F-4D97-AF65-F5344CB8AC3E}">
        <p14:creationId xmlns:p14="http://schemas.microsoft.com/office/powerpoint/2010/main" val="1603988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7" name="Rectángulo 6"/>
          <p:cNvSpPr/>
          <p:nvPr/>
        </p:nvSpPr>
        <p:spPr>
          <a:xfrm rot="20199517">
            <a:off x="1099069" y="2101022"/>
            <a:ext cx="7896841" cy="1754326"/>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Análisis </a:t>
            </a:r>
            <a:r>
              <a:rPr lang="es-EC" sz="5400" b="1" dirty="0" smtClean="0">
                <a:ln w="9525">
                  <a:solidFill>
                    <a:schemeClr val="bg1"/>
                  </a:solidFill>
                  <a:prstDash val="solid"/>
                </a:ln>
                <a:effectLst>
                  <a:outerShdw blurRad="12700" dist="38100" dir="2700000" algn="tl" rotWithShape="0">
                    <a:schemeClr val="bg1">
                      <a:lumMod val="50000"/>
                    </a:schemeClr>
                  </a:outerShdw>
                </a:effectLst>
              </a:rPr>
              <a:t>Estadístico </a:t>
            </a:r>
          </a:p>
          <a:p>
            <a:pPr algn="ctr"/>
            <a:r>
              <a:rPr lang="es-EC" sz="5400" b="1" dirty="0" smtClean="0">
                <a:ln w="9525">
                  <a:solidFill>
                    <a:schemeClr val="bg1"/>
                  </a:solidFill>
                  <a:prstDash val="solid"/>
                </a:ln>
                <a:effectLst>
                  <a:outerShdw blurRad="12700" dist="38100" dir="2700000" algn="tl" rotWithShape="0">
                    <a:schemeClr val="bg1">
                      <a:lumMod val="50000"/>
                    </a:schemeClr>
                  </a:outerShdw>
                </a:effectLst>
              </a:rPr>
              <a:t>de Accidentes y Tráfico </a:t>
            </a:r>
            <a:endParaRPr lang="es-ES" sz="5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884302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3" name="Título 2"/>
          <p:cNvSpPr>
            <a:spLocks noGrp="1"/>
          </p:cNvSpPr>
          <p:nvPr>
            <p:ph type="title"/>
          </p:nvPr>
        </p:nvSpPr>
        <p:spPr/>
        <p:txBody>
          <a:bodyPr>
            <a:normAutofit/>
          </a:bodyPr>
          <a:lstStyle/>
          <a:p>
            <a:r>
              <a:rPr lang="es-EC" sz="2500" i="1" dirty="0" smtClean="0">
                <a:solidFill>
                  <a:schemeClr val="tx1"/>
                </a:solidFill>
              </a:rPr>
              <a:t>Evaluación </a:t>
            </a:r>
            <a:r>
              <a:rPr lang="es-EC" sz="2500" i="1" dirty="0">
                <a:solidFill>
                  <a:schemeClr val="tx1"/>
                </a:solidFill>
              </a:rPr>
              <a:t>Funcional del Pavimento</a:t>
            </a:r>
          </a:p>
        </p:txBody>
      </p:sp>
      <p:sp>
        <p:nvSpPr>
          <p:cNvPr id="8" name="Marcador de contenido 7"/>
          <p:cNvSpPr>
            <a:spLocks noGrp="1"/>
          </p:cNvSpPr>
          <p:nvPr>
            <p:ph idx="1"/>
          </p:nvPr>
        </p:nvSpPr>
        <p:spPr>
          <a:xfrm>
            <a:off x="567606" y="1570015"/>
            <a:ext cx="8596668" cy="3880773"/>
          </a:xfrm>
        </p:spPr>
        <p:txBody>
          <a:bodyPr/>
          <a:lstStyle/>
          <a:p>
            <a:r>
              <a:rPr lang="es-EC" dirty="0"/>
              <a:t>La evaluación estructural es una técnica que proporciona un conocimiento detallado de la estructura de un pavimento. </a:t>
            </a:r>
            <a:endParaRPr lang="es-EC" dirty="0" smtClean="0"/>
          </a:p>
          <a:p>
            <a:r>
              <a:rPr lang="es-EC" dirty="0"/>
              <a:t>La evaluación estructural se la puede realizar dentro de tres aspectos:</a:t>
            </a:r>
          </a:p>
          <a:p>
            <a:pPr lvl="1"/>
            <a:r>
              <a:rPr lang="es-EC" dirty="0"/>
              <a:t>La exploración geotécnica</a:t>
            </a:r>
          </a:p>
          <a:p>
            <a:pPr lvl="1"/>
            <a:r>
              <a:rPr lang="es-EC" dirty="0"/>
              <a:t>Estudio deflectométrico</a:t>
            </a:r>
          </a:p>
          <a:p>
            <a:pPr lvl="1"/>
            <a:r>
              <a:rPr lang="es-EC" dirty="0"/>
              <a:t>La inspección </a:t>
            </a:r>
            <a:r>
              <a:rPr lang="es-EC" dirty="0" smtClean="0"/>
              <a:t>visual</a:t>
            </a:r>
          </a:p>
          <a:p>
            <a:pPr marL="457200" lvl="1" indent="0">
              <a:buNone/>
            </a:pPr>
            <a:endParaRPr lang="es-EC" dirty="0"/>
          </a:p>
          <a:p>
            <a:r>
              <a:rPr lang="es-EC" b="1" dirty="0"/>
              <a:t>La inspección Visual</a:t>
            </a:r>
          </a:p>
          <a:p>
            <a:pPr lvl="1"/>
            <a:r>
              <a:rPr lang="es-EC" dirty="0"/>
              <a:t>La inspección visual consiste en identificar las fallas de un pavimento y el análisis de sus causas y sus efectos</a:t>
            </a:r>
          </a:p>
        </p:txBody>
      </p:sp>
    </p:spTree>
    <p:extLst>
      <p:ext uri="{BB962C8B-B14F-4D97-AF65-F5344CB8AC3E}">
        <p14:creationId xmlns:p14="http://schemas.microsoft.com/office/powerpoint/2010/main" val="17489284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3" name="Título 2"/>
          <p:cNvSpPr>
            <a:spLocks noGrp="1"/>
          </p:cNvSpPr>
          <p:nvPr>
            <p:ph type="title"/>
          </p:nvPr>
        </p:nvSpPr>
        <p:spPr>
          <a:xfrm>
            <a:off x="713910" y="112395"/>
            <a:ext cx="8596668" cy="659867"/>
          </a:xfrm>
        </p:spPr>
        <p:txBody>
          <a:bodyPr>
            <a:normAutofit/>
          </a:bodyPr>
          <a:lstStyle/>
          <a:p>
            <a:r>
              <a:rPr lang="es-EC" sz="2500" i="1" dirty="0" smtClean="0">
                <a:solidFill>
                  <a:schemeClr val="tx1"/>
                </a:solidFill>
              </a:rPr>
              <a:t>Análisis </a:t>
            </a:r>
            <a:r>
              <a:rPr lang="es-EC" sz="2500" i="1" dirty="0">
                <a:solidFill>
                  <a:schemeClr val="tx1"/>
                </a:solidFill>
              </a:rPr>
              <a:t>Funcional del Pavimento</a:t>
            </a:r>
          </a:p>
        </p:txBody>
      </p:sp>
      <p:sp>
        <p:nvSpPr>
          <p:cNvPr id="8" name="Marcador de contenido 7"/>
          <p:cNvSpPr>
            <a:spLocks noGrp="1"/>
          </p:cNvSpPr>
          <p:nvPr>
            <p:ph idx="1"/>
          </p:nvPr>
        </p:nvSpPr>
        <p:spPr>
          <a:xfrm>
            <a:off x="579798" y="679999"/>
            <a:ext cx="8596668" cy="1282913"/>
          </a:xfrm>
        </p:spPr>
        <p:txBody>
          <a:bodyPr/>
          <a:lstStyle/>
          <a:p>
            <a:pPr algn="just"/>
            <a:r>
              <a:rPr lang="es-EC" dirty="0" smtClean="0"/>
              <a:t>Realizada la inspección </a:t>
            </a:r>
            <a:r>
              <a:rPr lang="es-EC" dirty="0"/>
              <a:t>visual por tramos correspondientes a un Km, a excepción del último tramo que comprende 1,6 Km se puede determinar el deterioro que ha sufrido la capa superficial del pavimento y a qué tipo de daño se encuentra </a:t>
            </a:r>
            <a:r>
              <a:rPr lang="es-EC" dirty="0" smtClean="0"/>
              <a:t>relacionado.</a:t>
            </a:r>
            <a:endParaRPr lang="es-EC" dirty="0"/>
          </a:p>
        </p:txBody>
      </p:sp>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153078" y="2086635"/>
            <a:ext cx="5219700" cy="2866390"/>
          </a:xfrm>
          <a:prstGeom prst="rect">
            <a:avLst/>
          </a:prstGeom>
          <a:noFill/>
          <a:ln>
            <a:noFill/>
          </a:ln>
        </p:spPr>
      </p:pic>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5653193" y="2086635"/>
            <a:ext cx="5219700" cy="1744980"/>
          </a:xfrm>
          <a:prstGeom prst="rect">
            <a:avLst/>
          </a:prstGeom>
          <a:noFill/>
          <a:ln>
            <a:noFill/>
          </a:ln>
        </p:spPr>
      </p:pic>
      <p:pic>
        <p:nvPicPr>
          <p:cNvPr id="9" name="Imagen 8"/>
          <p:cNvPicPr/>
          <p:nvPr/>
        </p:nvPicPr>
        <p:blipFill>
          <a:blip r:embed="rId6">
            <a:extLst>
              <a:ext uri="{28A0092B-C50C-407E-A947-70E740481C1C}">
                <a14:useLocalDpi xmlns:a14="http://schemas.microsoft.com/office/drawing/2010/main" val="0"/>
              </a:ext>
            </a:extLst>
          </a:blip>
          <a:srcRect/>
          <a:stretch>
            <a:fillRect/>
          </a:stretch>
        </p:blipFill>
        <p:spPr bwMode="auto">
          <a:xfrm>
            <a:off x="5653193" y="4005566"/>
            <a:ext cx="5219700" cy="1271270"/>
          </a:xfrm>
          <a:prstGeom prst="rect">
            <a:avLst/>
          </a:prstGeom>
          <a:noFill/>
          <a:ln>
            <a:noFill/>
          </a:ln>
        </p:spPr>
      </p:pic>
    </p:spTree>
    <p:extLst>
      <p:ext uri="{BB962C8B-B14F-4D97-AF65-F5344CB8AC3E}">
        <p14:creationId xmlns:p14="http://schemas.microsoft.com/office/powerpoint/2010/main" val="5642347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3" name="Título 2"/>
          <p:cNvSpPr>
            <a:spLocks noGrp="1"/>
          </p:cNvSpPr>
          <p:nvPr>
            <p:ph type="title"/>
          </p:nvPr>
        </p:nvSpPr>
        <p:spPr>
          <a:xfrm>
            <a:off x="713910" y="112395"/>
            <a:ext cx="8596668" cy="659867"/>
          </a:xfrm>
        </p:spPr>
        <p:txBody>
          <a:bodyPr>
            <a:normAutofit/>
          </a:bodyPr>
          <a:lstStyle/>
          <a:p>
            <a:r>
              <a:rPr lang="es-EC" sz="2500" i="1" dirty="0" smtClean="0">
                <a:solidFill>
                  <a:schemeClr val="tx1"/>
                </a:solidFill>
              </a:rPr>
              <a:t>Análisis </a:t>
            </a:r>
            <a:r>
              <a:rPr lang="es-EC" sz="2500" i="1" dirty="0">
                <a:solidFill>
                  <a:schemeClr val="tx1"/>
                </a:solidFill>
              </a:rPr>
              <a:t>Funcional del Pavimento</a:t>
            </a:r>
          </a:p>
        </p:txBody>
      </p:sp>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68496" y="772262"/>
            <a:ext cx="5219700" cy="2495487"/>
          </a:xfrm>
          <a:prstGeom prst="rect">
            <a:avLst/>
          </a:prstGeom>
          <a:noFill/>
          <a:ln>
            <a:noFill/>
          </a:ln>
        </p:spPr>
      </p:pic>
      <p:pic>
        <p:nvPicPr>
          <p:cNvPr id="11" name="Imagen 10"/>
          <p:cNvPicPr/>
          <p:nvPr/>
        </p:nvPicPr>
        <p:blipFill>
          <a:blip r:embed="rId5">
            <a:extLst>
              <a:ext uri="{28A0092B-C50C-407E-A947-70E740481C1C}">
                <a14:useLocalDpi xmlns:a14="http://schemas.microsoft.com/office/drawing/2010/main" val="0"/>
              </a:ext>
            </a:extLst>
          </a:blip>
          <a:srcRect/>
          <a:stretch>
            <a:fillRect/>
          </a:stretch>
        </p:blipFill>
        <p:spPr bwMode="auto">
          <a:xfrm>
            <a:off x="68496" y="3705808"/>
            <a:ext cx="5219700" cy="2060575"/>
          </a:xfrm>
          <a:prstGeom prst="rect">
            <a:avLst/>
          </a:prstGeom>
          <a:noFill/>
          <a:ln>
            <a:noFill/>
          </a:ln>
        </p:spPr>
      </p:pic>
      <p:pic>
        <p:nvPicPr>
          <p:cNvPr id="12" name="Imagen 11"/>
          <p:cNvPicPr/>
          <p:nvPr/>
        </p:nvPicPr>
        <p:blipFill>
          <a:blip r:embed="rId6">
            <a:extLst>
              <a:ext uri="{28A0092B-C50C-407E-A947-70E740481C1C}">
                <a14:useLocalDpi xmlns:a14="http://schemas.microsoft.com/office/drawing/2010/main" val="0"/>
              </a:ext>
            </a:extLst>
          </a:blip>
          <a:srcRect/>
          <a:stretch>
            <a:fillRect/>
          </a:stretch>
        </p:blipFill>
        <p:spPr bwMode="auto">
          <a:xfrm>
            <a:off x="5528501" y="1053862"/>
            <a:ext cx="5219700" cy="2376805"/>
          </a:xfrm>
          <a:prstGeom prst="rect">
            <a:avLst/>
          </a:prstGeom>
          <a:noFill/>
          <a:ln>
            <a:noFill/>
          </a:ln>
        </p:spPr>
      </p:pic>
      <p:pic>
        <p:nvPicPr>
          <p:cNvPr id="13" name="Imagen 12"/>
          <p:cNvPicPr/>
          <p:nvPr/>
        </p:nvPicPr>
        <p:blipFill>
          <a:blip r:embed="rId7">
            <a:extLst>
              <a:ext uri="{28A0092B-C50C-407E-A947-70E740481C1C}">
                <a14:useLocalDpi xmlns:a14="http://schemas.microsoft.com/office/drawing/2010/main" val="0"/>
              </a:ext>
            </a:extLst>
          </a:blip>
          <a:srcRect/>
          <a:stretch>
            <a:fillRect/>
          </a:stretch>
        </p:blipFill>
        <p:spPr bwMode="auto">
          <a:xfrm>
            <a:off x="5653193" y="3705808"/>
            <a:ext cx="5219700" cy="1744980"/>
          </a:xfrm>
          <a:prstGeom prst="rect">
            <a:avLst/>
          </a:prstGeom>
          <a:noFill/>
          <a:ln>
            <a:noFill/>
          </a:ln>
        </p:spPr>
      </p:pic>
    </p:spTree>
    <p:extLst>
      <p:ext uri="{BB962C8B-B14F-4D97-AF65-F5344CB8AC3E}">
        <p14:creationId xmlns:p14="http://schemas.microsoft.com/office/powerpoint/2010/main" val="26332949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3" name="Título 2"/>
          <p:cNvSpPr>
            <a:spLocks noGrp="1"/>
          </p:cNvSpPr>
          <p:nvPr>
            <p:ph type="title"/>
          </p:nvPr>
        </p:nvSpPr>
        <p:spPr>
          <a:xfrm>
            <a:off x="433494" y="219456"/>
            <a:ext cx="8596668" cy="1320800"/>
          </a:xfrm>
        </p:spPr>
        <p:txBody>
          <a:bodyPr>
            <a:normAutofit/>
          </a:bodyPr>
          <a:lstStyle/>
          <a:p>
            <a:r>
              <a:rPr lang="es-EC" sz="2500" i="1" dirty="0" smtClean="0">
                <a:solidFill>
                  <a:schemeClr val="tx1"/>
                </a:solidFill>
              </a:rPr>
              <a:t>Evaluación </a:t>
            </a:r>
            <a:r>
              <a:rPr lang="es-EC" sz="2500" i="1" dirty="0">
                <a:solidFill>
                  <a:schemeClr val="tx1"/>
                </a:solidFill>
              </a:rPr>
              <a:t>de la Señalización </a:t>
            </a:r>
          </a:p>
        </p:txBody>
      </p:sp>
      <p:sp>
        <p:nvSpPr>
          <p:cNvPr id="2" name="Marcador de contenido 1"/>
          <p:cNvSpPr>
            <a:spLocks noGrp="1"/>
          </p:cNvSpPr>
          <p:nvPr>
            <p:ph idx="1"/>
          </p:nvPr>
        </p:nvSpPr>
        <p:spPr>
          <a:xfrm>
            <a:off x="531030" y="879857"/>
            <a:ext cx="8596668" cy="2448560"/>
          </a:xfrm>
        </p:spPr>
        <p:txBody>
          <a:bodyPr>
            <a:normAutofit/>
          </a:bodyPr>
          <a:lstStyle/>
          <a:p>
            <a:r>
              <a:rPr lang="es-EC" sz="1600" dirty="0"/>
              <a:t>La señalización está constituida por marcas viales y delineadores que tienen como función complementar las reglamentaciones o informaciones de otros dispositivos de tránsito o transmitir mensajes. </a:t>
            </a:r>
            <a:endParaRPr lang="es-EC" sz="1600" dirty="0" smtClean="0"/>
          </a:p>
          <a:p>
            <a:r>
              <a:rPr lang="es-EC" sz="1600" b="1" dirty="0"/>
              <a:t>Señalización Horizontal</a:t>
            </a:r>
          </a:p>
          <a:p>
            <a:pPr lvl="1"/>
            <a:r>
              <a:rPr lang="es-EC" sz="1400" dirty="0"/>
              <a:t>Este tipo de señalización se conforma por marcas horizontales en el pavimento y las cuales proporcionan órdenes a los conductores, informar las condiciones en las que se encuentra la vía y reglamentar la circulación del tráfico</a:t>
            </a:r>
            <a:r>
              <a:rPr lang="es-EC" dirty="0" smtClean="0"/>
              <a:t>.</a:t>
            </a:r>
          </a:p>
          <a:p>
            <a:pPr lvl="1"/>
            <a:r>
              <a:rPr lang="es-EC" sz="1400" dirty="0"/>
              <a:t>NORMA RTE INEN 004-2:2011 </a:t>
            </a:r>
          </a:p>
          <a:p>
            <a:endParaRPr lang="es-EC" dirty="0"/>
          </a:p>
        </p:txBody>
      </p:sp>
      <p:pic>
        <p:nvPicPr>
          <p:cNvPr id="14" name="Imagen 13"/>
          <p:cNvPicPr/>
          <p:nvPr/>
        </p:nvPicPr>
        <p:blipFill>
          <a:blip r:embed="rId4"/>
          <a:stretch>
            <a:fillRect/>
          </a:stretch>
        </p:blipFill>
        <p:spPr>
          <a:xfrm>
            <a:off x="272839" y="3435669"/>
            <a:ext cx="2887155" cy="1106297"/>
          </a:xfrm>
          <a:prstGeom prst="rect">
            <a:avLst/>
          </a:prstGeom>
        </p:spPr>
      </p:pic>
      <p:pic>
        <p:nvPicPr>
          <p:cNvPr id="15" name="Imagen 14"/>
          <p:cNvPicPr/>
          <p:nvPr/>
        </p:nvPicPr>
        <p:blipFill>
          <a:blip r:embed="rId5"/>
          <a:stretch>
            <a:fillRect/>
          </a:stretch>
        </p:blipFill>
        <p:spPr>
          <a:xfrm>
            <a:off x="4445872" y="2937826"/>
            <a:ext cx="2824036" cy="1216788"/>
          </a:xfrm>
          <a:prstGeom prst="rect">
            <a:avLst/>
          </a:prstGeom>
        </p:spPr>
      </p:pic>
      <p:pic>
        <p:nvPicPr>
          <p:cNvPr id="16" name="Imagen 15"/>
          <p:cNvPicPr/>
          <p:nvPr/>
        </p:nvPicPr>
        <p:blipFill>
          <a:blip r:embed="rId6"/>
          <a:stretch>
            <a:fillRect/>
          </a:stretch>
        </p:blipFill>
        <p:spPr>
          <a:xfrm>
            <a:off x="8254119" y="3328417"/>
            <a:ext cx="2930631" cy="981075"/>
          </a:xfrm>
          <a:prstGeom prst="rect">
            <a:avLst/>
          </a:prstGeom>
        </p:spPr>
      </p:pic>
      <p:pic>
        <p:nvPicPr>
          <p:cNvPr id="17" name="Imagen 16"/>
          <p:cNvPicPr/>
          <p:nvPr/>
        </p:nvPicPr>
        <p:blipFill>
          <a:blip r:embed="rId7"/>
          <a:stretch>
            <a:fillRect/>
          </a:stretch>
        </p:blipFill>
        <p:spPr>
          <a:xfrm>
            <a:off x="433494" y="4971322"/>
            <a:ext cx="3440621" cy="1372621"/>
          </a:xfrm>
          <a:prstGeom prst="rect">
            <a:avLst/>
          </a:prstGeom>
        </p:spPr>
      </p:pic>
      <p:pic>
        <p:nvPicPr>
          <p:cNvPr id="18" name="Imagen 17"/>
          <p:cNvPicPr/>
          <p:nvPr/>
        </p:nvPicPr>
        <p:blipFill>
          <a:blip r:embed="rId8"/>
          <a:stretch>
            <a:fillRect/>
          </a:stretch>
        </p:blipFill>
        <p:spPr>
          <a:xfrm>
            <a:off x="4731828" y="4989925"/>
            <a:ext cx="2389602" cy="1642010"/>
          </a:xfrm>
          <a:prstGeom prst="rect">
            <a:avLst/>
          </a:prstGeom>
        </p:spPr>
      </p:pic>
      <p:pic>
        <p:nvPicPr>
          <p:cNvPr id="19" name="Imagen 18"/>
          <p:cNvPicPr/>
          <p:nvPr/>
        </p:nvPicPr>
        <p:blipFill rotWithShape="1">
          <a:blip r:embed="rId9"/>
          <a:srcRect l="52569"/>
          <a:stretch/>
        </p:blipFill>
        <p:spPr>
          <a:xfrm>
            <a:off x="8018158" y="4541966"/>
            <a:ext cx="2024007" cy="2127820"/>
          </a:xfrm>
          <a:prstGeom prst="rect">
            <a:avLst/>
          </a:prstGeom>
        </p:spPr>
      </p:pic>
    </p:spTree>
    <p:extLst>
      <p:ext uri="{BB962C8B-B14F-4D97-AF65-F5344CB8AC3E}">
        <p14:creationId xmlns:p14="http://schemas.microsoft.com/office/powerpoint/2010/main" val="31843903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3" name="Título 2"/>
          <p:cNvSpPr>
            <a:spLocks noGrp="1"/>
          </p:cNvSpPr>
          <p:nvPr>
            <p:ph type="title"/>
          </p:nvPr>
        </p:nvSpPr>
        <p:spPr>
          <a:xfrm>
            <a:off x="433494" y="219456"/>
            <a:ext cx="8596668" cy="1320800"/>
          </a:xfrm>
        </p:spPr>
        <p:txBody>
          <a:bodyPr>
            <a:normAutofit/>
          </a:bodyPr>
          <a:lstStyle/>
          <a:p>
            <a:r>
              <a:rPr lang="es-EC" sz="2500" i="1" dirty="0" smtClean="0">
                <a:solidFill>
                  <a:schemeClr val="tx1"/>
                </a:solidFill>
              </a:rPr>
              <a:t>Evaluación </a:t>
            </a:r>
            <a:r>
              <a:rPr lang="es-EC" sz="2500" i="1" dirty="0">
                <a:solidFill>
                  <a:schemeClr val="tx1"/>
                </a:solidFill>
              </a:rPr>
              <a:t>de la Señalización </a:t>
            </a:r>
          </a:p>
        </p:txBody>
      </p:sp>
      <p:sp>
        <p:nvSpPr>
          <p:cNvPr id="2" name="Marcador de contenido 1"/>
          <p:cNvSpPr>
            <a:spLocks noGrp="1"/>
          </p:cNvSpPr>
          <p:nvPr>
            <p:ph idx="1"/>
          </p:nvPr>
        </p:nvSpPr>
        <p:spPr>
          <a:xfrm>
            <a:off x="531030" y="879857"/>
            <a:ext cx="8596668" cy="2448560"/>
          </a:xfrm>
        </p:spPr>
        <p:txBody>
          <a:bodyPr>
            <a:normAutofit/>
          </a:bodyPr>
          <a:lstStyle/>
          <a:p>
            <a:r>
              <a:rPr lang="es-EC" sz="1600" b="1" dirty="0" smtClean="0"/>
              <a:t>Señalización Vertical</a:t>
            </a:r>
            <a:endParaRPr lang="es-EC" sz="1600" b="1" dirty="0"/>
          </a:p>
          <a:p>
            <a:pPr lvl="1"/>
            <a:r>
              <a:rPr lang="es-EC" sz="1400" dirty="0"/>
              <a:t>La norma que rige este tipo de señalética es la INEN 004-1:2011, la cual indica además los criterios con los que se asignan y los tamaños de las señales</a:t>
            </a:r>
            <a:r>
              <a:rPr lang="es-EC" sz="1400" dirty="0" smtClean="0"/>
              <a:t>.</a:t>
            </a:r>
          </a:p>
          <a:p>
            <a:pPr lvl="1"/>
            <a:r>
              <a:rPr lang="es-EC" sz="1400" dirty="0" smtClean="0"/>
              <a:t>La </a:t>
            </a:r>
            <a:r>
              <a:rPr lang="es-EC" sz="1400" dirty="0"/>
              <a:t>altura </a:t>
            </a:r>
            <a:r>
              <a:rPr lang="es-EC" sz="1400" dirty="0" smtClean="0"/>
              <a:t>es </a:t>
            </a:r>
            <a:r>
              <a:rPr lang="es-EC" sz="1400" dirty="0"/>
              <a:t>un factor importante a considerar, es así como esta no debe ser menos a 2,00 m, desde la superficie de la acera hasta el borde inferior de la señal o en algunos casos 2,20 por los vehículos que se encuentren estacionados.</a:t>
            </a:r>
          </a:p>
          <a:p>
            <a:endParaRPr lang="es-EC" dirty="0"/>
          </a:p>
        </p:txBody>
      </p:sp>
      <p:pic>
        <p:nvPicPr>
          <p:cNvPr id="25" name="Imagen 24"/>
          <p:cNvPicPr/>
          <p:nvPr/>
        </p:nvPicPr>
        <p:blipFill rotWithShape="1">
          <a:blip r:embed="rId4"/>
          <a:srcRect r="72794"/>
          <a:stretch/>
        </p:blipFill>
        <p:spPr>
          <a:xfrm>
            <a:off x="1067478" y="3474468"/>
            <a:ext cx="1041738" cy="1028700"/>
          </a:xfrm>
          <a:prstGeom prst="rect">
            <a:avLst/>
          </a:prstGeom>
        </p:spPr>
      </p:pic>
      <p:pic>
        <p:nvPicPr>
          <p:cNvPr id="26" name="Imagen 25"/>
          <p:cNvPicPr/>
          <p:nvPr/>
        </p:nvPicPr>
        <p:blipFill rotWithShape="1">
          <a:blip r:embed="rId5"/>
          <a:srcRect l="-1177" t="-1208" r="74717" b="1208"/>
          <a:stretch/>
        </p:blipFill>
        <p:spPr>
          <a:xfrm>
            <a:off x="2853881" y="2833117"/>
            <a:ext cx="1096328" cy="1009650"/>
          </a:xfrm>
          <a:prstGeom prst="rect">
            <a:avLst/>
          </a:prstGeom>
        </p:spPr>
      </p:pic>
      <p:pic>
        <p:nvPicPr>
          <p:cNvPr id="27" name="Imagen 26"/>
          <p:cNvPicPr/>
          <p:nvPr/>
        </p:nvPicPr>
        <p:blipFill rotWithShape="1">
          <a:blip r:embed="rId6"/>
          <a:srcRect r="64261"/>
          <a:stretch/>
        </p:blipFill>
        <p:spPr>
          <a:xfrm>
            <a:off x="5097588" y="2851153"/>
            <a:ext cx="1252728" cy="914400"/>
          </a:xfrm>
          <a:prstGeom prst="rect">
            <a:avLst/>
          </a:prstGeom>
        </p:spPr>
      </p:pic>
      <p:pic>
        <p:nvPicPr>
          <p:cNvPr id="28" name="Imagen 27"/>
          <p:cNvPicPr/>
          <p:nvPr/>
        </p:nvPicPr>
        <p:blipFill rotWithShape="1">
          <a:blip r:embed="rId7"/>
          <a:srcRect r="71878"/>
          <a:stretch/>
        </p:blipFill>
        <p:spPr>
          <a:xfrm>
            <a:off x="7213989" y="2970596"/>
            <a:ext cx="1050036" cy="1000125"/>
          </a:xfrm>
          <a:prstGeom prst="rect">
            <a:avLst/>
          </a:prstGeom>
        </p:spPr>
      </p:pic>
      <p:pic>
        <p:nvPicPr>
          <p:cNvPr id="29" name="Imagen 28"/>
          <p:cNvPicPr/>
          <p:nvPr/>
        </p:nvPicPr>
        <p:blipFill rotWithShape="1">
          <a:blip r:embed="rId8"/>
          <a:srcRect r="45689"/>
          <a:stretch/>
        </p:blipFill>
        <p:spPr>
          <a:xfrm>
            <a:off x="2421661" y="4182112"/>
            <a:ext cx="2239941" cy="1190625"/>
          </a:xfrm>
          <a:prstGeom prst="rect">
            <a:avLst/>
          </a:prstGeom>
        </p:spPr>
      </p:pic>
      <p:pic>
        <p:nvPicPr>
          <p:cNvPr id="30" name="Imagen 29"/>
          <p:cNvPicPr/>
          <p:nvPr/>
        </p:nvPicPr>
        <p:blipFill rotWithShape="1">
          <a:blip r:embed="rId9"/>
          <a:srcRect r="42823"/>
          <a:stretch/>
        </p:blipFill>
        <p:spPr>
          <a:xfrm>
            <a:off x="5276850" y="4239263"/>
            <a:ext cx="2330958" cy="1076325"/>
          </a:xfrm>
          <a:prstGeom prst="rect">
            <a:avLst/>
          </a:prstGeom>
        </p:spPr>
      </p:pic>
      <p:pic>
        <p:nvPicPr>
          <p:cNvPr id="31" name="Imagen 30"/>
          <p:cNvPicPr/>
          <p:nvPr/>
        </p:nvPicPr>
        <p:blipFill rotWithShape="1">
          <a:blip r:embed="rId10"/>
          <a:srcRect r="56311"/>
          <a:stretch/>
        </p:blipFill>
        <p:spPr>
          <a:xfrm>
            <a:off x="1588347" y="5539746"/>
            <a:ext cx="2310681" cy="1318254"/>
          </a:xfrm>
          <a:prstGeom prst="rect">
            <a:avLst/>
          </a:prstGeom>
        </p:spPr>
      </p:pic>
      <p:pic>
        <p:nvPicPr>
          <p:cNvPr id="32" name="Imagen 31"/>
          <p:cNvPicPr/>
          <p:nvPr/>
        </p:nvPicPr>
        <p:blipFill rotWithShape="1">
          <a:blip r:embed="rId11"/>
          <a:srcRect r="54521"/>
          <a:stretch/>
        </p:blipFill>
        <p:spPr>
          <a:xfrm>
            <a:off x="5097588" y="5663603"/>
            <a:ext cx="1962341" cy="1028700"/>
          </a:xfrm>
          <a:prstGeom prst="rect">
            <a:avLst/>
          </a:prstGeom>
        </p:spPr>
      </p:pic>
    </p:spTree>
    <p:extLst>
      <p:ext uri="{BB962C8B-B14F-4D97-AF65-F5344CB8AC3E}">
        <p14:creationId xmlns:p14="http://schemas.microsoft.com/office/powerpoint/2010/main" val="23315929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3" name="Título 2"/>
          <p:cNvSpPr>
            <a:spLocks noGrp="1"/>
          </p:cNvSpPr>
          <p:nvPr>
            <p:ph type="title"/>
          </p:nvPr>
        </p:nvSpPr>
        <p:spPr>
          <a:xfrm>
            <a:off x="433494" y="219456"/>
            <a:ext cx="8596668" cy="1320800"/>
          </a:xfrm>
        </p:spPr>
        <p:txBody>
          <a:bodyPr>
            <a:normAutofit/>
          </a:bodyPr>
          <a:lstStyle/>
          <a:p>
            <a:r>
              <a:rPr lang="es-EC" sz="2500" i="1" dirty="0" smtClean="0">
                <a:solidFill>
                  <a:schemeClr val="tx1"/>
                </a:solidFill>
              </a:rPr>
              <a:t>Análisis </a:t>
            </a:r>
            <a:r>
              <a:rPr lang="es-EC" sz="2500" i="1" dirty="0">
                <a:solidFill>
                  <a:schemeClr val="tx1"/>
                </a:solidFill>
              </a:rPr>
              <a:t>de la Señalización </a:t>
            </a:r>
          </a:p>
        </p:txBody>
      </p:sp>
      <p:sp>
        <p:nvSpPr>
          <p:cNvPr id="2" name="Marcador de contenido 1"/>
          <p:cNvSpPr>
            <a:spLocks noGrp="1"/>
          </p:cNvSpPr>
          <p:nvPr>
            <p:ph idx="1"/>
          </p:nvPr>
        </p:nvSpPr>
        <p:spPr>
          <a:xfrm>
            <a:off x="531030" y="879857"/>
            <a:ext cx="8596668" cy="2448560"/>
          </a:xfrm>
        </p:spPr>
        <p:txBody>
          <a:bodyPr>
            <a:normAutofit/>
          </a:bodyPr>
          <a:lstStyle/>
          <a:p>
            <a:r>
              <a:rPr lang="es-EC" sz="1600" dirty="0"/>
              <a:t>Mediante el análisis de las ortofotos se evidencia claramente las condiciones de la señalética horizontal de marcas sobre el pavimento; en cambio para la señalética vertical fue necesario realizar una inspección visual, mediante un video grabado desde el interior de un vehículo a una velocidad de 60 Km/h, en condiciones climáticas normales (horas de día con sol) y en condiciones climáticas adversas (horas de la noche con neblina), con el fin de observar la reflectividad de la señalética vertical.</a:t>
            </a:r>
          </a:p>
        </p:txBody>
      </p:sp>
      <p:pic>
        <p:nvPicPr>
          <p:cNvPr id="14" name="Imagen 13"/>
          <p:cNvPicPr/>
          <p:nvPr/>
        </p:nvPicPr>
        <p:blipFill>
          <a:blip r:embed="rId4"/>
          <a:stretch>
            <a:fillRect/>
          </a:stretch>
        </p:blipFill>
        <p:spPr>
          <a:xfrm>
            <a:off x="531030" y="2768219"/>
            <a:ext cx="4503420" cy="2955290"/>
          </a:xfrm>
          <a:prstGeom prst="rect">
            <a:avLst/>
          </a:prstGeom>
        </p:spPr>
      </p:pic>
      <p:pic>
        <p:nvPicPr>
          <p:cNvPr id="15" name="Imagen 14"/>
          <p:cNvPicPr/>
          <p:nvPr/>
        </p:nvPicPr>
        <p:blipFill>
          <a:blip r:embed="rId5"/>
          <a:stretch>
            <a:fillRect/>
          </a:stretch>
        </p:blipFill>
        <p:spPr>
          <a:xfrm>
            <a:off x="5670487" y="2755773"/>
            <a:ext cx="4704906" cy="2967736"/>
          </a:xfrm>
          <a:prstGeom prst="rect">
            <a:avLst/>
          </a:prstGeom>
        </p:spPr>
      </p:pic>
    </p:spTree>
    <p:extLst>
      <p:ext uri="{BB962C8B-B14F-4D97-AF65-F5344CB8AC3E}">
        <p14:creationId xmlns:p14="http://schemas.microsoft.com/office/powerpoint/2010/main" val="5417979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7" name="Rectángulo 6"/>
          <p:cNvSpPr/>
          <p:nvPr/>
        </p:nvSpPr>
        <p:spPr>
          <a:xfrm rot="20199517">
            <a:off x="22778" y="2532822"/>
            <a:ext cx="11573425" cy="1754326"/>
          </a:xfrm>
          <a:prstGeom prst="rect">
            <a:avLst/>
          </a:prstGeom>
          <a:noFill/>
        </p:spPr>
        <p:txBody>
          <a:bodyPr wrap="none" lIns="91440" tIns="45720" rIns="91440" bIns="45720">
            <a:spAutoFit/>
          </a:bodyPr>
          <a:lstStyle/>
          <a:p>
            <a:r>
              <a:rPr lang="es-EC" sz="5400" b="1" dirty="0"/>
              <a:t>ALTERNATIVAS DE SOLUCIÓN PARA </a:t>
            </a:r>
            <a:endParaRPr lang="es-EC" sz="5400" b="1" dirty="0" smtClean="0"/>
          </a:p>
          <a:p>
            <a:r>
              <a:rPr lang="es-EC" sz="5400" b="1" dirty="0" smtClean="0"/>
              <a:t>MITIGAR </a:t>
            </a:r>
            <a:r>
              <a:rPr lang="es-EC" sz="5400" b="1" dirty="0"/>
              <a:t>ACCIDENTES DE TRANSITO </a:t>
            </a:r>
          </a:p>
        </p:txBody>
      </p:sp>
    </p:spTree>
    <p:extLst>
      <p:ext uri="{BB962C8B-B14F-4D97-AF65-F5344CB8AC3E}">
        <p14:creationId xmlns:p14="http://schemas.microsoft.com/office/powerpoint/2010/main" val="5518544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1" y="0"/>
            <a:ext cx="9274001" cy="1320800"/>
          </a:xfrm>
        </p:spPr>
        <p:txBody>
          <a:bodyPr>
            <a:normAutofit/>
          </a:bodyPr>
          <a:lstStyle/>
          <a:p>
            <a:r>
              <a:rPr lang="es-EC" sz="2500" i="1" dirty="0">
                <a:solidFill>
                  <a:schemeClr val="tx1"/>
                </a:solidFill>
              </a:rPr>
              <a:t>Alternativas de solución en Ingeniería de Tráfico </a:t>
            </a:r>
          </a:p>
        </p:txBody>
      </p:sp>
      <p:sp>
        <p:nvSpPr>
          <p:cNvPr id="8" name="Marcador de texto 7"/>
          <p:cNvSpPr>
            <a:spLocks noGrp="1"/>
          </p:cNvSpPr>
          <p:nvPr>
            <p:ph type="body" idx="1"/>
          </p:nvPr>
        </p:nvSpPr>
        <p:spPr>
          <a:xfrm>
            <a:off x="286276" y="906994"/>
            <a:ext cx="6114524" cy="576262"/>
          </a:xfrm>
        </p:spPr>
        <p:txBody>
          <a:bodyPr/>
          <a:lstStyle/>
          <a:p>
            <a:r>
              <a:rPr lang="es-EC" sz="2000" dirty="0" smtClean="0">
                <a:solidFill>
                  <a:schemeClr val="tx1"/>
                </a:solidFill>
              </a:rPr>
              <a:t>Alternativas </a:t>
            </a:r>
            <a:r>
              <a:rPr lang="es-EC" sz="2000" dirty="0">
                <a:solidFill>
                  <a:schemeClr val="tx1"/>
                </a:solidFill>
              </a:rPr>
              <a:t>de Solución en la Velocidad de Proyecto</a:t>
            </a:r>
          </a:p>
        </p:txBody>
      </p:sp>
      <p:sp>
        <p:nvSpPr>
          <p:cNvPr id="11" name="Marcador de contenido 10"/>
          <p:cNvSpPr>
            <a:spLocks noGrp="1"/>
          </p:cNvSpPr>
          <p:nvPr>
            <p:ph sz="quarter" idx="4"/>
          </p:nvPr>
        </p:nvSpPr>
        <p:spPr>
          <a:xfrm>
            <a:off x="5717782" y="2221975"/>
            <a:ext cx="4185617" cy="3304117"/>
          </a:xfrm>
        </p:spPr>
        <p:txBody>
          <a:bodyPr>
            <a:normAutofit fontScale="92500" lnSpcReduction="10000"/>
          </a:bodyPr>
          <a:lstStyle/>
          <a:p>
            <a:pPr algn="just"/>
            <a:r>
              <a:rPr lang="es-EC" i="1" dirty="0">
                <a:solidFill>
                  <a:schemeClr val="tx1"/>
                </a:solidFill>
              </a:rPr>
              <a:t>“Adoptar como velocidad de circulación del corredor vial en estudio: 60 Km/h, velocidad que permitirá realizar maniobras con seguridad y circulación apropiadas, minimizando el riesgo de accidentes. Con la finalidad de mejorar el nivel de servicio y confort del usuario se plantea un tramo del corredor vial paralelo a la Av. Simón Bolívar iniciando desde el intercambiador de Tambillo hasta el intercambiador de la Ruta Viva.”</a:t>
            </a:r>
            <a:endParaRPr lang="es-EC" dirty="0">
              <a:solidFill>
                <a:schemeClr val="tx1"/>
              </a:solidFill>
            </a:endParaRPr>
          </a:p>
          <a:p>
            <a:pPr algn="just"/>
            <a:endParaRPr lang="es-EC" dirty="0">
              <a:solidFill>
                <a:schemeClr val="tx1"/>
              </a:solidFill>
            </a:endParaRPr>
          </a:p>
        </p:txBody>
      </p:sp>
      <p:pic>
        <p:nvPicPr>
          <p:cNvPr id="15" name="Marcador de contenido 14"/>
          <p:cNvPicPr>
            <a:picLocks noGrp="1" noChangeAspect="1"/>
          </p:cNvPicPr>
          <p:nvPr>
            <p:ph sz="half" idx="2"/>
          </p:nvPr>
        </p:nvPicPr>
        <p:blipFill>
          <a:blip r:embed="rId4"/>
          <a:stretch>
            <a:fillRect/>
          </a:stretch>
        </p:blipFill>
        <p:spPr>
          <a:xfrm>
            <a:off x="141364" y="1821395"/>
            <a:ext cx="5576417" cy="4947694"/>
          </a:xfrm>
          <a:prstGeom prst="rect">
            <a:avLst/>
          </a:prstGeom>
        </p:spPr>
      </p:pic>
      <mc:AlternateContent xmlns:mc="http://schemas.openxmlformats.org/markup-compatibility/2006" xmlns:a14="http://schemas.microsoft.com/office/drawing/2010/main">
        <mc:Choice Requires="a14">
          <p:sp>
            <p:nvSpPr>
              <p:cNvPr id="16" name="Rectángulo 15"/>
              <p:cNvSpPr/>
              <p:nvPr/>
            </p:nvSpPr>
            <p:spPr>
              <a:xfrm>
                <a:off x="5990084" y="1163565"/>
                <a:ext cx="3913315" cy="618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EC">
                              <a:latin typeface="Cambria Math" panose="02040503050406030204" pitchFamily="18" charset="0"/>
                            </a:rPr>
                            <m:t>50</m:t>
                          </m:r>
                          <m:r>
                            <a:rPr lang="es-EC" i="0">
                              <a:latin typeface="Cambria Math" panose="02040503050406030204" pitchFamily="18" charset="0"/>
                            </a:rPr>
                            <m:t>+60+70+80+90</m:t>
                          </m:r>
                        </m:num>
                        <m:den>
                          <m:r>
                            <a:rPr lang="es-EC" i="0">
                              <a:latin typeface="Cambria Math" panose="02040503050406030204" pitchFamily="18" charset="0"/>
                            </a:rPr>
                            <m:t>5</m:t>
                          </m:r>
                        </m:den>
                      </m:f>
                      <m:r>
                        <a:rPr lang="es-EC" i="0">
                          <a:latin typeface="Cambria Math" panose="02040503050406030204" pitchFamily="18" charset="0"/>
                        </a:rPr>
                        <m:t>=70 </m:t>
                      </m:r>
                      <m:r>
                        <a:rPr lang="es-EC" i="1">
                          <a:latin typeface="Cambria Math" panose="02040503050406030204" pitchFamily="18" charset="0"/>
                        </a:rPr>
                        <m:t>𝐾</m:t>
                      </m:r>
                      <m:f>
                        <m:fPr>
                          <m:type m:val="lin"/>
                          <m:ctrlPr>
                            <a:rPr lang="es-EC" i="1">
                              <a:latin typeface="Cambria Math" panose="02040503050406030204" pitchFamily="18" charset="0"/>
                            </a:rPr>
                          </m:ctrlPr>
                        </m:fPr>
                        <m:num>
                          <m:r>
                            <a:rPr lang="es-EC" i="1">
                              <a:latin typeface="Cambria Math" panose="02040503050406030204" pitchFamily="18" charset="0"/>
                            </a:rPr>
                            <m:t>𝑚</m:t>
                          </m:r>
                        </m:num>
                        <m:den>
                          <m:r>
                            <a:rPr lang="es-EC" i="1">
                              <a:latin typeface="Cambria Math" panose="02040503050406030204" pitchFamily="18" charset="0"/>
                            </a:rPr>
                            <m:t>h</m:t>
                          </m:r>
                        </m:den>
                      </m:f>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5990084" y="1163565"/>
                <a:ext cx="3913315" cy="618374"/>
              </a:xfrm>
              <a:prstGeom prst="rect">
                <a:avLst/>
              </a:prstGeom>
              <a:blipFill rotWithShape="0">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5539177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1" y="0"/>
            <a:ext cx="9274001" cy="1320800"/>
          </a:xfrm>
        </p:spPr>
        <p:txBody>
          <a:bodyPr>
            <a:normAutofit/>
          </a:bodyPr>
          <a:lstStyle/>
          <a:p>
            <a:r>
              <a:rPr lang="es-EC" sz="2500" i="1" dirty="0">
                <a:solidFill>
                  <a:schemeClr val="tx1"/>
                </a:solidFill>
              </a:rPr>
              <a:t>Alternativas de solución en Ingeniería de Tráfico </a:t>
            </a:r>
          </a:p>
        </p:txBody>
      </p:sp>
      <p:sp>
        <p:nvSpPr>
          <p:cNvPr id="8" name="Marcador de texto 7"/>
          <p:cNvSpPr>
            <a:spLocks noGrp="1"/>
          </p:cNvSpPr>
          <p:nvPr>
            <p:ph type="body" idx="1"/>
          </p:nvPr>
        </p:nvSpPr>
        <p:spPr>
          <a:xfrm>
            <a:off x="286276" y="906994"/>
            <a:ext cx="6114524" cy="576262"/>
          </a:xfrm>
        </p:spPr>
        <p:txBody>
          <a:bodyPr/>
          <a:lstStyle/>
          <a:p>
            <a:r>
              <a:rPr lang="es-EC" sz="2000" dirty="0" smtClean="0">
                <a:solidFill>
                  <a:schemeClr val="tx1"/>
                </a:solidFill>
              </a:rPr>
              <a:t>Alternativas </a:t>
            </a:r>
            <a:r>
              <a:rPr lang="es-EC" sz="2000" dirty="0">
                <a:solidFill>
                  <a:schemeClr val="tx1"/>
                </a:solidFill>
              </a:rPr>
              <a:t>de Solución en la Geometría Vial</a:t>
            </a:r>
          </a:p>
        </p:txBody>
      </p:sp>
      <p:sp>
        <p:nvSpPr>
          <p:cNvPr id="3" name="Marcador de contenido 2"/>
          <p:cNvSpPr>
            <a:spLocks noGrp="1"/>
          </p:cNvSpPr>
          <p:nvPr>
            <p:ph sz="half" idx="2"/>
          </p:nvPr>
        </p:nvSpPr>
        <p:spPr>
          <a:xfrm>
            <a:off x="286276" y="1627773"/>
            <a:ext cx="4185623" cy="1347075"/>
          </a:xfrm>
        </p:spPr>
        <p:txBody>
          <a:bodyPr/>
          <a:lstStyle/>
          <a:p>
            <a:r>
              <a:rPr lang="es-EC" dirty="0"/>
              <a:t>Como </a:t>
            </a:r>
            <a:r>
              <a:rPr lang="es-EC" dirty="0" smtClean="0"/>
              <a:t>se indico anteriormente, </a:t>
            </a:r>
            <a:r>
              <a:rPr lang="es-EC" dirty="0"/>
              <a:t>el 57% de las curvas  no presentan estándares de diseño de acuerdo a las especificaciones MOP001F.</a:t>
            </a:r>
          </a:p>
          <a:p>
            <a:endParaRPr lang="es-EC" dirty="0"/>
          </a:p>
        </p:txBody>
      </p:sp>
      <p:sp>
        <p:nvSpPr>
          <p:cNvPr id="6" name="Marcador de contenido 5"/>
          <p:cNvSpPr>
            <a:spLocks noGrp="1"/>
          </p:cNvSpPr>
          <p:nvPr>
            <p:ph sz="quarter" idx="4"/>
          </p:nvPr>
        </p:nvSpPr>
        <p:spPr>
          <a:xfrm>
            <a:off x="5088383" y="1835037"/>
            <a:ext cx="4185617" cy="3304117"/>
          </a:xfrm>
        </p:spPr>
        <p:txBody>
          <a:bodyPr/>
          <a:lstStyle/>
          <a:p>
            <a:r>
              <a:rPr lang="es-EC" i="1" dirty="0"/>
              <a:t>“Realizar una rectificación geométrica vial en el proyecto horizontal de tal manera que cumplan con los valores de diseño mínimo y seguridad vial, adicional se debe realizar  un estudio técnico en la intersección de la Av. Simón Bolívar y la Universidad Internacional, con el objetivo de mejorar la transición de salida de vehículos”</a:t>
            </a:r>
            <a:endParaRPr lang="es-EC" dirty="0"/>
          </a:p>
          <a:p>
            <a:endParaRPr lang="es-EC" dirty="0"/>
          </a:p>
        </p:txBody>
      </p:sp>
      <p:pic>
        <p:nvPicPr>
          <p:cNvPr id="12" name="Imagen 11"/>
          <p:cNvPicPr/>
          <p:nvPr/>
        </p:nvPicPr>
        <p:blipFill>
          <a:blip r:embed="rId4"/>
          <a:stretch>
            <a:fillRect/>
          </a:stretch>
        </p:blipFill>
        <p:spPr>
          <a:xfrm>
            <a:off x="1558667" y="2974848"/>
            <a:ext cx="2233045" cy="3700912"/>
          </a:xfrm>
          <a:prstGeom prst="rect">
            <a:avLst/>
          </a:prstGeom>
        </p:spPr>
      </p:pic>
    </p:spTree>
    <p:extLst>
      <p:ext uri="{BB962C8B-B14F-4D97-AF65-F5344CB8AC3E}">
        <p14:creationId xmlns:p14="http://schemas.microsoft.com/office/powerpoint/2010/main" val="4325048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1" y="0"/>
            <a:ext cx="9274001" cy="1320800"/>
          </a:xfrm>
        </p:spPr>
        <p:txBody>
          <a:bodyPr>
            <a:normAutofit/>
          </a:bodyPr>
          <a:lstStyle/>
          <a:p>
            <a:r>
              <a:rPr lang="es-EC" sz="2500" i="1" dirty="0">
                <a:solidFill>
                  <a:schemeClr val="tx1"/>
                </a:solidFill>
              </a:rPr>
              <a:t>Alternativas de solución en Ingeniería de Tráfico </a:t>
            </a:r>
          </a:p>
        </p:txBody>
      </p:sp>
      <p:sp>
        <p:nvSpPr>
          <p:cNvPr id="8" name="Marcador de texto 7"/>
          <p:cNvSpPr>
            <a:spLocks noGrp="1"/>
          </p:cNvSpPr>
          <p:nvPr>
            <p:ph type="body" idx="1"/>
          </p:nvPr>
        </p:nvSpPr>
        <p:spPr>
          <a:xfrm>
            <a:off x="286276" y="906994"/>
            <a:ext cx="6114524" cy="576262"/>
          </a:xfrm>
        </p:spPr>
        <p:txBody>
          <a:bodyPr/>
          <a:lstStyle/>
          <a:p>
            <a:r>
              <a:rPr lang="es-EC" sz="2000" dirty="0" smtClean="0">
                <a:solidFill>
                  <a:schemeClr val="tx1"/>
                </a:solidFill>
              </a:rPr>
              <a:t>Alternativas </a:t>
            </a:r>
            <a:r>
              <a:rPr lang="es-EC" sz="2000" dirty="0">
                <a:solidFill>
                  <a:schemeClr val="tx1"/>
                </a:solidFill>
              </a:rPr>
              <a:t>de Solución en la Capa de Rodadura</a:t>
            </a:r>
          </a:p>
        </p:txBody>
      </p:sp>
      <p:sp>
        <p:nvSpPr>
          <p:cNvPr id="7" name="Marcador de contenido 6"/>
          <p:cNvSpPr>
            <a:spLocks noGrp="1"/>
          </p:cNvSpPr>
          <p:nvPr>
            <p:ph sz="quarter" idx="4"/>
          </p:nvPr>
        </p:nvSpPr>
        <p:spPr/>
        <p:txBody>
          <a:bodyPr>
            <a:normAutofit fontScale="92500" lnSpcReduction="10000"/>
          </a:bodyPr>
          <a:lstStyle/>
          <a:p>
            <a:r>
              <a:rPr lang="es-EC" i="1" dirty="0"/>
              <a:t>“Realizar una intervención en la capa  de rodadura asfáltica, mediante un reforzamiento de inclusión de geo sintéticos o fibras elastoméricas. </a:t>
            </a:r>
            <a:endParaRPr lang="es-EC" dirty="0"/>
          </a:p>
          <a:p>
            <a:r>
              <a:rPr lang="es-EC" i="1" dirty="0"/>
              <a:t>Considerar la inclusión de pavimentos porosos drenantes, que presentan una mejor rugosidad, mejor resistencia, reduce considerablemente el hidroplaneo, además de aumentar la capacidad de drenar el agua en condiciones de precipitación extrema.”</a:t>
            </a:r>
            <a:endParaRPr lang="es-EC" dirty="0"/>
          </a:p>
          <a:p>
            <a:endParaRPr lang="es-EC" dirty="0"/>
          </a:p>
        </p:txBody>
      </p:sp>
      <p:sp>
        <p:nvSpPr>
          <p:cNvPr id="9" name="Marcador de contenido 8"/>
          <p:cNvSpPr>
            <a:spLocks noGrp="1"/>
          </p:cNvSpPr>
          <p:nvPr>
            <p:ph sz="half" idx="2"/>
          </p:nvPr>
        </p:nvSpPr>
        <p:spPr>
          <a:xfrm>
            <a:off x="451376" y="1725309"/>
            <a:ext cx="4185623" cy="3304117"/>
          </a:xfrm>
        </p:spPr>
        <p:txBody>
          <a:bodyPr/>
          <a:lstStyle/>
          <a:p>
            <a:r>
              <a:rPr lang="es-EC" dirty="0"/>
              <a:t>Una vez realizado el análisis de la capa superficial y las condiciones de servicio del pavimento, con los datos generados mediante la inspección visual</a:t>
            </a:r>
          </a:p>
        </p:txBody>
      </p:sp>
      <p:sp>
        <p:nvSpPr>
          <p:cNvPr id="11" name="Rectángulo redondeado 10"/>
          <p:cNvSpPr/>
          <p:nvPr/>
        </p:nvSpPr>
        <p:spPr>
          <a:xfrm>
            <a:off x="451376" y="3377366"/>
            <a:ext cx="1255504" cy="1060521"/>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C"/>
          </a:p>
        </p:txBody>
      </p:sp>
      <p:sp>
        <p:nvSpPr>
          <p:cNvPr id="13" name="Rectángulo redondeado 12"/>
          <p:cNvSpPr/>
          <p:nvPr/>
        </p:nvSpPr>
        <p:spPr>
          <a:xfrm>
            <a:off x="2607742" y="3377366"/>
            <a:ext cx="1586306" cy="1060521"/>
          </a:xfrm>
          <a:prstGeom prst="roundRect">
            <a:avLst>
              <a:gd name="adj" fmla="val 10000"/>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C"/>
          </a:p>
        </p:txBody>
      </p:sp>
      <p:sp>
        <p:nvSpPr>
          <p:cNvPr id="14" name="Rectángulo redondeado 13"/>
          <p:cNvSpPr/>
          <p:nvPr/>
        </p:nvSpPr>
        <p:spPr>
          <a:xfrm>
            <a:off x="451376" y="4575402"/>
            <a:ext cx="1389616" cy="908047"/>
          </a:xfrm>
          <a:prstGeom prst="roundRect">
            <a:avLst>
              <a:gd name="adj" fmla="val 10000"/>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C"/>
          </a:p>
        </p:txBody>
      </p:sp>
      <p:pic>
        <p:nvPicPr>
          <p:cNvPr id="15" name="Imagen 1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0501" y="4579937"/>
            <a:ext cx="1469381" cy="962799"/>
          </a:xfrm>
          <a:prstGeom prst="rect">
            <a:avLst/>
          </a:prstGeom>
          <a:noFill/>
        </p:spPr>
      </p:pic>
    </p:spTree>
    <p:extLst>
      <p:ext uri="{BB962C8B-B14F-4D97-AF65-F5344CB8AC3E}">
        <p14:creationId xmlns:p14="http://schemas.microsoft.com/office/powerpoint/2010/main" val="3312597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p:txBody>
          <a:bodyPr/>
          <a:lstStyle/>
          <a:p>
            <a:r>
              <a:rPr lang="es-EC" sz="3200" i="1" dirty="0" smtClean="0">
                <a:solidFill>
                  <a:schemeClr val="tx1"/>
                </a:solidFill>
              </a:rPr>
              <a:t>Recopilación y análisis de información de usuarios del corredor vial</a:t>
            </a:r>
            <a:endParaRPr lang="es-EC" dirty="0"/>
          </a:p>
        </p:txBody>
      </p:sp>
      <p:sp>
        <p:nvSpPr>
          <p:cNvPr id="3" name="Marcador de contenido 2"/>
          <p:cNvSpPr>
            <a:spLocks noGrp="1"/>
          </p:cNvSpPr>
          <p:nvPr>
            <p:ph idx="1"/>
          </p:nvPr>
        </p:nvSpPr>
        <p:spPr/>
        <p:txBody>
          <a:bodyPr/>
          <a:lstStyle/>
          <a:p>
            <a:r>
              <a:rPr lang="es-EC" dirty="0" smtClean="0">
                <a:solidFill>
                  <a:schemeClr val="tx1"/>
                </a:solidFill>
              </a:rPr>
              <a:t>Mediante una encuesta se obtuvo datos de 111 usuarios de la Av. Simón Bolivar tales como:</a:t>
            </a:r>
          </a:p>
          <a:p>
            <a:pPr lvl="1" algn="just"/>
            <a:r>
              <a:rPr lang="es-EC" dirty="0" smtClean="0">
                <a:solidFill>
                  <a:schemeClr val="tx1"/>
                </a:solidFill>
              </a:rPr>
              <a:t>El 72.9% de los encuestados ha circulado por el corredor vial en calidad de conductor.</a:t>
            </a:r>
          </a:p>
          <a:p>
            <a:pPr lvl="1" algn="just"/>
            <a:r>
              <a:rPr lang="es-EC" dirty="0" smtClean="0">
                <a:solidFill>
                  <a:schemeClr val="tx1"/>
                </a:solidFill>
              </a:rPr>
              <a:t>El 61.7% de los usuarios de la vía ha sido participe o ha presenciado algún tipo de accidente.</a:t>
            </a:r>
          </a:p>
          <a:p>
            <a:pPr lvl="1" algn="just"/>
            <a:r>
              <a:rPr lang="es-EC" dirty="0" smtClean="0">
                <a:solidFill>
                  <a:schemeClr val="tx1"/>
                </a:solidFill>
              </a:rPr>
              <a:t>El 60.4% de los encuestados, esta de acuerdo en que la mayor causa de accidentes en este corredor vial es el exceso de velocidad.</a:t>
            </a:r>
          </a:p>
          <a:p>
            <a:pPr lvl="1" algn="just"/>
            <a:r>
              <a:rPr lang="es-EC" dirty="0" smtClean="0">
                <a:solidFill>
                  <a:schemeClr val="tx1"/>
                </a:solidFill>
              </a:rPr>
              <a:t>El 73.8%, esta de acuerdo en que no existe una señalización horizontal y vertical que presente seguridad.</a:t>
            </a:r>
          </a:p>
          <a:p>
            <a:pPr lvl="1" algn="just"/>
            <a:r>
              <a:rPr lang="es-EC" dirty="0" smtClean="0">
                <a:solidFill>
                  <a:schemeClr val="tx1"/>
                </a:solidFill>
              </a:rPr>
              <a:t>El 92.5% de la muestra encuestada, piensa que se debe </a:t>
            </a:r>
            <a:r>
              <a:rPr lang="es-EC" dirty="0">
                <a:solidFill>
                  <a:schemeClr val="tx1"/>
                </a:solidFill>
              </a:rPr>
              <a:t>acoplar la ingeniería civil a la seguridad </a:t>
            </a:r>
            <a:r>
              <a:rPr lang="es-EC" dirty="0" smtClean="0">
                <a:solidFill>
                  <a:schemeClr val="tx1"/>
                </a:solidFill>
              </a:rPr>
              <a:t>vial.</a:t>
            </a:r>
            <a:endParaRPr lang="es-EC" dirty="0">
              <a:solidFill>
                <a:schemeClr val="tx1"/>
              </a:solidFill>
            </a:endParaRPr>
          </a:p>
        </p:txBody>
      </p:sp>
    </p:spTree>
    <p:extLst>
      <p:ext uri="{BB962C8B-B14F-4D97-AF65-F5344CB8AC3E}">
        <p14:creationId xmlns:p14="http://schemas.microsoft.com/office/powerpoint/2010/main" val="4172851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0" y="111862"/>
            <a:ext cx="9274001" cy="1320800"/>
          </a:xfrm>
        </p:spPr>
        <p:txBody>
          <a:bodyPr>
            <a:normAutofit/>
          </a:bodyPr>
          <a:lstStyle/>
          <a:p>
            <a:r>
              <a:rPr lang="es-EC" sz="2500" i="1" dirty="0">
                <a:solidFill>
                  <a:schemeClr val="tx1"/>
                </a:solidFill>
              </a:rPr>
              <a:t>Alternativas de solución en Ingeniería de Tráfico </a:t>
            </a:r>
          </a:p>
        </p:txBody>
      </p:sp>
      <p:sp>
        <p:nvSpPr>
          <p:cNvPr id="8" name="Marcador de texto 7"/>
          <p:cNvSpPr>
            <a:spLocks noGrp="1"/>
          </p:cNvSpPr>
          <p:nvPr>
            <p:ph type="body" idx="1"/>
          </p:nvPr>
        </p:nvSpPr>
        <p:spPr>
          <a:xfrm>
            <a:off x="286276" y="906994"/>
            <a:ext cx="6114524" cy="576262"/>
          </a:xfrm>
        </p:spPr>
        <p:txBody>
          <a:bodyPr/>
          <a:lstStyle/>
          <a:p>
            <a:r>
              <a:rPr lang="es-EC" sz="2000" dirty="0" smtClean="0">
                <a:solidFill>
                  <a:schemeClr val="tx1"/>
                </a:solidFill>
              </a:rPr>
              <a:t>Implementación de </a:t>
            </a:r>
            <a:r>
              <a:rPr lang="es-EC" sz="2000" dirty="0">
                <a:solidFill>
                  <a:schemeClr val="tx1"/>
                </a:solidFill>
              </a:rPr>
              <a:t>nuevas técnicas de señalización vial</a:t>
            </a:r>
          </a:p>
        </p:txBody>
      </p:sp>
      <p:sp>
        <p:nvSpPr>
          <p:cNvPr id="3" name="Marcador de contenido 2"/>
          <p:cNvSpPr>
            <a:spLocks noGrp="1"/>
          </p:cNvSpPr>
          <p:nvPr>
            <p:ph sz="quarter" idx="4"/>
          </p:nvPr>
        </p:nvSpPr>
        <p:spPr>
          <a:xfrm>
            <a:off x="5490090" y="2371485"/>
            <a:ext cx="4185617" cy="3304117"/>
          </a:xfrm>
        </p:spPr>
        <p:txBody>
          <a:bodyPr>
            <a:normAutofit fontScale="92500" lnSpcReduction="20000"/>
          </a:bodyPr>
          <a:lstStyle/>
          <a:p>
            <a:pPr algn="just"/>
            <a:r>
              <a:rPr lang="es-EC" dirty="0"/>
              <a:t> </a:t>
            </a:r>
            <a:r>
              <a:rPr lang="es-EC" i="1" dirty="0"/>
              <a:t>“Uso de microesferas de vidrio como inclusión o capa posterior a la pintura de tráfico que es utilizada en la señalética horizontal, con la finalidad de mejorar la retrorreflectancia necesaria, y en cumplimiento de las normas de calidad UNE-EN-1423, misma que indica lo siguiente: que están fabricadas de vidrio transparente y sin color apreciable y serán de tal naturaleza que permitan su incorporación a la pintura inmediatamente después de su </a:t>
            </a:r>
            <a:r>
              <a:rPr lang="es-EC" i="1" dirty="0" smtClean="0"/>
              <a:t>aplicación”</a:t>
            </a:r>
            <a:endParaRPr lang="es-EC" dirty="0"/>
          </a:p>
        </p:txBody>
      </p:sp>
      <p:sp>
        <p:nvSpPr>
          <p:cNvPr id="10" name="Marcador de contenido 9"/>
          <p:cNvSpPr>
            <a:spLocks noGrp="1"/>
          </p:cNvSpPr>
          <p:nvPr>
            <p:ph sz="half" idx="2"/>
          </p:nvPr>
        </p:nvSpPr>
        <p:spPr>
          <a:xfrm>
            <a:off x="451377" y="1750573"/>
            <a:ext cx="4185623" cy="1797300"/>
          </a:xfrm>
        </p:spPr>
        <p:txBody>
          <a:bodyPr/>
          <a:lstStyle/>
          <a:p>
            <a:r>
              <a:rPr lang="es-EC" dirty="0"/>
              <a:t>Una vez que se analizó y se evaluó el estado de la señalética tanto horizontal como vertical, y tomando en cuenta la reflectividad se propone lo siguiente:</a:t>
            </a:r>
          </a:p>
          <a:p>
            <a:endParaRPr lang="es-EC" dirty="0"/>
          </a:p>
        </p:txBody>
      </p:sp>
      <p:pic>
        <p:nvPicPr>
          <p:cNvPr id="16" name="Imagen 15" descr="https://upload.wikimedia.org/wikipedia/commons/thumb/5/5d/Thermoplastic_spraying.jpg/220px-Thermoplastic_spraying.jpg"/>
          <p:cNvPicPr/>
          <p:nvPr/>
        </p:nvPicPr>
        <p:blipFill>
          <a:blip r:embed="rId4">
            <a:extLst>
              <a:ext uri="{28A0092B-C50C-407E-A947-70E740481C1C}">
                <a14:useLocalDpi xmlns:a14="http://schemas.microsoft.com/office/drawing/2010/main" val="0"/>
              </a:ext>
            </a:extLst>
          </a:blip>
          <a:srcRect/>
          <a:stretch>
            <a:fillRect/>
          </a:stretch>
        </p:blipFill>
        <p:spPr bwMode="auto">
          <a:xfrm>
            <a:off x="1045138" y="3541096"/>
            <a:ext cx="3746317" cy="2134506"/>
          </a:xfrm>
          <a:prstGeom prst="rect">
            <a:avLst/>
          </a:prstGeom>
          <a:noFill/>
          <a:ln>
            <a:noFill/>
          </a:ln>
        </p:spPr>
      </p:pic>
    </p:spTree>
    <p:extLst>
      <p:ext uri="{BB962C8B-B14F-4D97-AF65-F5344CB8AC3E}">
        <p14:creationId xmlns:p14="http://schemas.microsoft.com/office/powerpoint/2010/main" val="40811997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0" y="111862"/>
            <a:ext cx="9274001" cy="1320800"/>
          </a:xfrm>
        </p:spPr>
        <p:txBody>
          <a:bodyPr>
            <a:normAutofit/>
          </a:bodyPr>
          <a:lstStyle/>
          <a:p>
            <a:r>
              <a:rPr lang="es-EC" sz="2500" i="1" dirty="0">
                <a:solidFill>
                  <a:schemeClr val="tx1"/>
                </a:solidFill>
              </a:rPr>
              <a:t>Alternativas de solución en Ingeniería de Tráfico </a:t>
            </a:r>
          </a:p>
        </p:txBody>
      </p:sp>
      <p:sp>
        <p:nvSpPr>
          <p:cNvPr id="8" name="Marcador de texto 7"/>
          <p:cNvSpPr>
            <a:spLocks noGrp="1"/>
          </p:cNvSpPr>
          <p:nvPr>
            <p:ph type="body" idx="1"/>
          </p:nvPr>
        </p:nvSpPr>
        <p:spPr>
          <a:xfrm>
            <a:off x="286276" y="906994"/>
            <a:ext cx="6114524" cy="576262"/>
          </a:xfrm>
        </p:spPr>
        <p:txBody>
          <a:bodyPr/>
          <a:lstStyle/>
          <a:p>
            <a:r>
              <a:rPr lang="es-EC" sz="2000" dirty="0" smtClean="0">
                <a:solidFill>
                  <a:schemeClr val="tx1"/>
                </a:solidFill>
              </a:rPr>
              <a:t>Implementación de </a:t>
            </a:r>
            <a:r>
              <a:rPr lang="es-EC" sz="2000" dirty="0">
                <a:solidFill>
                  <a:schemeClr val="tx1"/>
                </a:solidFill>
              </a:rPr>
              <a:t>nuevas técnicas de señalización vial</a:t>
            </a:r>
          </a:p>
        </p:txBody>
      </p:sp>
      <p:sp>
        <p:nvSpPr>
          <p:cNvPr id="3" name="Marcador de contenido 2"/>
          <p:cNvSpPr>
            <a:spLocks noGrp="1"/>
          </p:cNvSpPr>
          <p:nvPr>
            <p:ph sz="quarter" idx="4"/>
          </p:nvPr>
        </p:nvSpPr>
        <p:spPr>
          <a:xfrm>
            <a:off x="5490090" y="2371485"/>
            <a:ext cx="4185617" cy="3304117"/>
          </a:xfrm>
        </p:spPr>
        <p:txBody>
          <a:bodyPr>
            <a:normAutofit fontScale="92500" lnSpcReduction="20000"/>
          </a:bodyPr>
          <a:lstStyle/>
          <a:p>
            <a:pPr algn="just"/>
            <a:r>
              <a:rPr lang="es-EC" dirty="0"/>
              <a:t> </a:t>
            </a:r>
            <a:r>
              <a:rPr lang="es-EC" i="1" dirty="0"/>
              <a:t>“Uso de microesferas de vidrio como inclusión o capa posterior a la pintura de tráfico que es utilizada en la señalética horizontal, con la finalidad de mejorar la retrorreflectancia necesaria, y en cumplimiento de las normas de calidad UNE-EN-1423, misma que indica lo siguiente: que están fabricadas de vidrio transparente y sin color apreciable y serán de tal naturaleza que permitan su incorporación a la pintura inmediatamente después de su </a:t>
            </a:r>
            <a:r>
              <a:rPr lang="es-EC" i="1" dirty="0" smtClean="0"/>
              <a:t>aplicación”</a:t>
            </a:r>
            <a:endParaRPr lang="es-EC" dirty="0"/>
          </a:p>
        </p:txBody>
      </p:sp>
      <p:sp>
        <p:nvSpPr>
          <p:cNvPr id="10" name="Marcador de contenido 9"/>
          <p:cNvSpPr>
            <a:spLocks noGrp="1"/>
          </p:cNvSpPr>
          <p:nvPr>
            <p:ph sz="half" idx="2"/>
          </p:nvPr>
        </p:nvSpPr>
        <p:spPr>
          <a:xfrm>
            <a:off x="451377" y="1750573"/>
            <a:ext cx="4185623" cy="1797300"/>
          </a:xfrm>
        </p:spPr>
        <p:txBody>
          <a:bodyPr/>
          <a:lstStyle/>
          <a:p>
            <a:r>
              <a:rPr lang="es-EC" dirty="0"/>
              <a:t>Una vez que se analizó y se evaluó el estado de la señalética tanto horizontal como vertical, y tomando en cuenta la reflectividad se propone lo siguiente:</a:t>
            </a:r>
          </a:p>
          <a:p>
            <a:endParaRPr lang="es-EC" dirty="0"/>
          </a:p>
        </p:txBody>
      </p:sp>
      <p:pic>
        <p:nvPicPr>
          <p:cNvPr id="16" name="Imagen 15" descr="https://upload.wikimedia.org/wikipedia/commons/thumb/5/5d/Thermoplastic_spraying.jpg/220px-Thermoplastic_spraying.jpg"/>
          <p:cNvPicPr/>
          <p:nvPr/>
        </p:nvPicPr>
        <p:blipFill>
          <a:blip r:embed="rId4">
            <a:extLst>
              <a:ext uri="{28A0092B-C50C-407E-A947-70E740481C1C}">
                <a14:useLocalDpi xmlns:a14="http://schemas.microsoft.com/office/drawing/2010/main" val="0"/>
              </a:ext>
            </a:extLst>
          </a:blip>
          <a:srcRect/>
          <a:stretch>
            <a:fillRect/>
          </a:stretch>
        </p:blipFill>
        <p:spPr bwMode="auto">
          <a:xfrm>
            <a:off x="1045138" y="3541096"/>
            <a:ext cx="3746317" cy="2134506"/>
          </a:xfrm>
          <a:prstGeom prst="rect">
            <a:avLst/>
          </a:prstGeom>
          <a:noFill/>
          <a:ln>
            <a:noFill/>
          </a:ln>
        </p:spPr>
      </p:pic>
    </p:spTree>
    <p:extLst>
      <p:ext uri="{BB962C8B-B14F-4D97-AF65-F5344CB8AC3E}">
        <p14:creationId xmlns:p14="http://schemas.microsoft.com/office/powerpoint/2010/main" val="10757104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0" y="111862"/>
            <a:ext cx="9274001" cy="1320800"/>
          </a:xfrm>
        </p:spPr>
        <p:txBody>
          <a:bodyPr>
            <a:normAutofit/>
          </a:bodyPr>
          <a:lstStyle/>
          <a:p>
            <a:r>
              <a:rPr lang="es-EC" sz="2500" i="1" dirty="0">
                <a:solidFill>
                  <a:schemeClr val="tx1"/>
                </a:solidFill>
              </a:rPr>
              <a:t>Alternativas de solución en Ingeniería de Tráfico </a:t>
            </a:r>
          </a:p>
        </p:txBody>
      </p:sp>
      <p:sp>
        <p:nvSpPr>
          <p:cNvPr id="8" name="Marcador de texto 7"/>
          <p:cNvSpPr>
            <a:spLocks noGrp="1"/>
          </p:cNvSpPr>
          <p:nvPr>
            <p:ph type="body" idx="1"/>
          </p:nvPr>
        </p:nvSpPr>
        <p:spPr>
          <a:xfrm>
            <a:off x="286276" y="906994"/>
            <a:ext cx="6114524" cy="576262"/>
          </a:xfrm>
        </p:spPr>
        <p:txBody>
          <a:bodyPr/>
          <a:lstStyle/>
          <a:p>
            <a:r>
              <a:rPr lang="es-EC" sz="2000" dirty="0" smtClean="0">
                <a:solidFill>
                  <a:schemeClr val="tx1"/>
                </a:solidFill>
              </a:rPr>
              <a:t>Implementación de </a:t>
            </a:r>
            <a:r>
              <a:rPr lang="es-EC" sz="2000" dirty="0">
                <a:solidFill>
                  <a:schemeClr val="tx1"/>
                </a:solidFill>
              </a:rPr>
              <a:t>nuevas técnicas de señalización vial</a:t>
            </a:r>
          </a:p>
        </p:txBody>
      </p:sp>
      <p:sp>
        <p:nvSpPr>
          <p:cNvPr id="10" name="Marcador de contenido 9"/>
          <p:cNvSpPr>
            <a:spLocks noGrp="1"/>
          </p:cNvSpPr>
          <p:nvPr>
            <p:ph sz="half" idx="2"/>
          </p:nvPr>
        </p:nvSpPr>
        <p:spPr>
          <a:xfrm>
            <a:off x="451377" y="1750573"/>
            <a:ext cx="4185623" cy="1797300"/>
          </a:xfrm>
        </p:spPr>
        <p:txBody>
          <a:bodyPr/>
          <a:lstStyle/>
          <a:p>
            <a:r>
              <a:rPr lang="es-EC" dirty="0"/>
              <a:t>Una vez que se analizó y se evaluó el estado de la señalética tanto horizontal como vertical, y tomando en cuenta la reflectividad se propone lo siguiente:</a:t>
            </a:r>
          </a:p>
          <a:p>
            <a:endParaRPr lang="es-EC" dirty="0"/>
          </a:p>
        </p:txBody>
      </p:sp>
      <p:sp>
        <p:nvSpPr>
          <p:cNvPr id="6" name="Marcador de contenido 5"/>
          <p:cNvSpPr>
            <a:spLocks noGrp="1"/>
          </p:cNvSpPr>
          <p:nvPr>
            <p:ph sz="quarter" idx="4"/>
          </p:nvPr>
        </p:nvSpPr>
        <p:spPr/>
        <p:txBody>
          <a:bodyPr/>
          <a:lstStyle/>
          <a:p>
            <a:r>
              <a:rPr lang="es-EC" dirty="0"/>
              <a:t>“Para la señalética vertical se propone la utilización de láminas electroluminiscentes, o conocida también como lamina retro reflectante, estas son laminas plástico flexible, cuyo interior contiene un dispositivo que se ilumina cuando se le aplica corriente </a:t>
            </a:r>
            <a:r>
              <a:rPr lang="es-EC" dirty="0" smtClean="0"/>
              <a:t>continua”</a:t>
            </a:r>
            <a:endParaRPr lang="es-EC" dirty="0"/>
          </a:p>
        </p:txBody>
      </p:sp>
      <p:pic>
        <p:nvPicPr>
          <p:cNvPr id="11" name="Imagen 10" descr="C:\Users\CHARLIE LEON GARRIDO\Desktop\20180301_08115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651" y="3547873"/>
            <a:ext cx="4131945" cy="2324100"/>
          </a:xfrm>
          <a:prstGeom prst="rect">
            <a:avLst/>
          </a:prstGeom>
          <a:noFill/>
          <a:ln>
            <a:noFill/>
          </a:ln>
        </p:spPr>
      </p:pic>
    </p:spTree>
    <p:extLst>
      <p:ext uri="{BB962C8B-B14F-4D97-AF65-F5344CB8AC3E}">
        <p14:creationId xmlns:p14="http://schemas.microsoft.com/office/powerpoint/2010/main" val="34776155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p:txBody>
          <a:bodyPr>
            <a:normAutofit/>
          </a:bodyPr>
          <a:lstStyle/>
          <a:p>
            <a:r>
              <a:rPr lang="es-EC" sz="2500" i="1" dirty="0">
                <a:solidFill>
                  <a:schemeClr val="tx1"/>
                </a:solidFill>
              </a:rPr>
              <a:t>CONCLUSIONES</a:t>
            </a:r>
          </a:p>
        </p:txBody>
      </p:sp>
      <p:sp>
        <p:nvSpPr>
          <p:cNvPr id="12" name="Marcador de contenido 11"/>
          <p:cNvSpPr>
            <a:spLocks noGrp="1"/>
          </p:cNvSpPr>
          <p:nvPr>
            <p:ph idx="1"/>
          </p:nvPr>
        </p:nvSpPr>
        <p:spPr>
          <a:xfrm>
            <a:off x="677334" y="1402081"/>
            <a:ext cx="8596668" cy="4639282"/>
          </a:xfrm>
        </p:spPr>
        <p:txBody>
          <a:bodyPr/>
          <a:lstStyle/>
          <a:p>
            <a:pPr algn="just"/>
            <a:r>
              <a:rPr lang="es-EC" dirty="0"/>
              <a:t>La Av. Simón Bolívar es uno de los principales corredores viales, que tiene el Distrito Metropolitano de Quito, donde se estima que alrededor de 89323 vehículos mixtos (livianos y pesados) circulan diariamente, considerado como Trafico Promedio Diario Anual.</a:t>
            </a:r>
          </a:p>
          <a:p>
            <a:pPr algn="just"/>
            <a:r>
              <a:rPr lang="es-EC" dirty="0"/>
              <a:t>De estos 5200 vehículos circulan en la hora pico en los tres carriles, es decir 1733 vehículos circulan por cada carril, el diseño óptimo para una circulación libre es de 1300 vehículos/hora/carril, es decir que en la hora pico existe una saturación en el tráfico de 25% por cada carril, reduciendo considerablemente el nivel de servicio que presenta la vía.</a:t>
            </a:r>
          </a:p>
          <a:p>
            <a:pPr algn="just"/>
            <a:r>
              <a:rPr lang="es-EC" dirty="0"/>
              <a:t>La velocidad con la que se diseña un proyecto debe ser la misma por todo el proyecto, sin embargo, por las condiciones topográficas se puede reducir la velocidad de diseño gradualmente hasta 20 Km/h, esta debe ser progresiva con las respectiva señalización. Por lo tanto la velocidad de diseño adoptada por seguridad vial debe ser de 60 Km/h en el tramo de estudio.</a:t>
            </a:r>
          </a:p>
          <a:p>
            <a:pPr algn="just"/>
            <a:endParaRPr lang="es-EC" dirty="0"/>
          </a:p>
        </p:txBody>
      </p:sp>
    </p:spTree>
    <p:extLst>
      <p:ext uri="{BB962C8B-B14F-4D97-AF65-F5344CB8AC3E}">
        <p14:creationId xmlns:p14="http://schemas.microsoft.com/office/powerpoint/2010/main" val="37756489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p:txBody>
          <a:bodyPr>
            <a:normAutofit/>
          </a:bodyPr>
          <a:lstStyle/>
          <a:p>
            <a:r>
              <a:rPr lang="es-EC" sz="2500" i="1" dirty="0">
                <a:solidFill>
                  <a:schemeClr val="tx1"/>
                </a:solidFill>
              </a:rPr>
              <a:t>CONCLUSIONES</a:t>
            </a:r>
          </a:p>
        </p:txBody>
      </p:sp>
      <p:sp>
        <p:nvSpPr>
          <p:cNvPr id="12" name="Marcador de contenido 11"/>
          <p:cNvSpPr>
            <a:spLocks noGrp="1"/>
          </p:cNvSpPr>
          <p:nvPr>
            <p:ph idx="1"/>
          </p:nvPr>
        </p:nvSpPr>
        <p:spPr>
          <a:xfrm>
            <a:off x="677334" y="1402081"/>
            <a:ext cx="8596668" cy="4639282"/>
          </a:xfrm>
        </p:spPr>
        <p:txBody>
          <a:bodyPr/>
          <a:lstStyle/>
          <a:p>
            <a:pPr algn="just"/>
            <a:r>
              <a:rPr lang="es-EC" dirty="0"/>
              <a:t>Realizando un análisis histórico del corredor vial en la zona de estudio, se evidencio que en el año de 1989 el corredor vial Av. Simón Bolívar se aproxima e intercepta al corredor de la Autopista General Rumiñahui, consecuentemente en el año 1996 y 2005 se proyecta el corredor vial Av. Simón Bolívar hacia el nororiente. Por lo tanto el análisis geométrico que muestran las imágenes satelitales históricas, indican un corredor convencional básico con una capacidad e infraestructura vial adecuada a un nivel de servicio con un volumen de tráfico menor al existente. </a:t>
            </a:r>
          </a:p>
          <a:p>
            <a:pPr algn="just"/>
            <a:r>
              <a:rPr lang="es-EC" dirty="0"/>
              <a:t>La capa superficial del pavimento a lo largo de la zona de estudio está afectada en un 90%, lo cual indica un índice de serviciabilidad menor al 1.20 que es el valor mínimo que se debe considerar.</a:t>
            </a:r>
          </a:p>
          <a:p>
            <a:pPr algn="just"/>
            <a:r>
              <a:rPr lang="es-EC" dirty="0"/>
              <a:t>Las señalética tanto horizontal como vertical en el tramo de estudio son deficientes o en muchos de los casos están mal ubicadas y no cumplen con las normativas estándares en cuento a velocidad y reflectividad.</a:t>
            </a:r>
          </a:p>
          <a:p>
            <a:pPr algn="just"/>
            <a:endParaRPr lang="es-EC" dirty="0"/>
          </a:p>
          <a:p>
            <a:pPr algn="just"/>
            <a:endParaRPr lang="es-EC" dirty="0"/>
          </a:p>
        </p:txBody>
      </p:sp>
    </p:spTree>
    <p:extLst>
      <p:ext uri="{BB962C8B-B14F-4D97-AF65-F5344CB8AC3E}">
        <p14:creationId xmlns:p14="http://schemas.microsoft.com/office/powerpoint/2010/main" val="26526017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p:txBody>
          <a:bodyPr>
            <a:normAutofit/>
          </a:bodyPr>
          <a:lstStyle/>
          <a:p>
            <a:r>
              <a:rPr lang="es-EC" sz="2500" i="1" dirty="0" smtClean="0">
                <a:solidFill>
                  <a:schemeClr val="tx1"/>
                </a:solidFill>
              </a:rPr>
              <a:t>RECOMENDACIONES</a:t>
            </a:r>
            <a:endParaRPr lang="es-EC" sz="2500" i="1" dirty="0">
              <a:solidFill>
                <a:schemeClr val="tx1"/>
              </a:solidFill>
            </a:endParaRPr>
          </a:p>
        </p:txBody>
      </p:sp>
      <p:sp>
        <p:nvSpPr>
          <p:cNvPr id="12" name="Marcador de contenido 11"/>
          <p:cNvSpPr>
            <a:spLocks noGrp="1"/>
          </p:cNvSpPr>
          <p:nvPr>
            <p:ph idx="1"/>
          </p:nvPr>
        </p:nvSpPr>
        <p:spPr>
          <a:xfrm>
            <a:off x="677334" y="1402081"/>
            <a:ext cx="8596668" cy="4639282"/>
          </a:xfrm>
        </p:spPr>
        <p:txBody>
          <a:bodyPr>
            <a:normAutofit lnSpcReduction="10000"/>
          </a:bodyPr>
          <a:lstStyle/>
          <a:p>
            <a:pPr algn="just"/>
            <a:r>
              <a:rPr lang="es-EC" dirty="0"/>
              <a:t>Para la determinación del TPDA, se disponga de los datos de una estación de contaje permanente, con lo cual permitiría conocer las variaciones diarias, semanales y estacionales</a:t>
            </a:r>
            <a:r>
              <a:rPr lang="es-EC" dirty="0" smtClean="0"/>
              <a:t>.</a:t>
            </a:r>
          </a:p>
          <a:p>
            <a:pPr algn="just"/>
            <a:r>
              <a:rPr lang="es-EC" dirty="0"/>
              <a:t>Debido a la saturación del 25% de vehículos sobre todo en la hora pico, y de acuerdo a la capacidad de infraestructura vial actual no es posible realizar una ampliación vial por lo que se recomienda un corredor paralelo a la Av. Simón Bolívar, que parta desde la E35 en el sector de Tambillo, cruce por el puente 5 en la Autopista General Rumiñahui y se conecte a la Ruta Viva, de esta manera mejorar el nivel de servicio de la zona de estudio.</a:t>
            </a:r>
          </a:p>
          <a:p>
            <a:pPr algn="just"/>
            <a:r>
              <a:rPr lang="es-EC" dirty="0"/>
              <a:t>La velocidad de diseño como indica las normas de diseño geométrico MOP 2003, debe ser la misma en todo el proyecto del corredor vial, sobre todo tomando en cuenta los cambios repentinos y bruscos que hay de velocidad en la zona de estudio y luego de haber realizado en análisis respectivo, se recomienda que la velocidad de circulación sea de 60 Km/h a lo largo de todo el trayecto ya que de esta manera tendremos un flujo constante libre que permitirá a los usuarios circular de una manera segura y eficiente.</a:t>
            </a:r>
          </a:p>
          <a:p>
            <a:pPr algn="just"/>
            <a:endParaRPr lang="es-EC" dirty="0"/>
          </a:p>
          <a:p>
            <a:pPr algn="just"/>
            <a:endParaRPr lang="es-EC" dirty="0"/>
          </a:p>
        </p:txBody>
      </p:sp>
    </p:spTree>
    <p:extLst>
      <p:ext uri="{BB962C8B-B14F-4D97-AF65-F5344CB8AC3E}">
        <p14:creationId xmlns:p14="http://schemas.microsoft.com/office/powerpoint/2010/main" val="38211104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p:txBody>
          <a:bodyPr>
            <a:normAutofit/>
          </a:bodyPr>
          <a:lstStyle/>
          <a:p>
            <a:r>
              <a:rPr lang="es-EC" sz="2500" i="1" dirty="0" smtClean="0">
                <a:solidFill>
                  <a:schemeClr val="tx1"/>
                </a:solidFill>
              </a:rPr>
              <a:t>RECOMENDACIONES</a:t>
            </a:r>
            <a:endParaRPr lang="es-EC" sz="2500" i="1" dirty="0">
              <a:solidFill>
                <a:schemeClr val="tx1"/>
              </a:solidFill>
            </a:endParaRPr>
          </a:p>
        </p:txBody>
      </p:sp>
      <p:sp>
        <p:nvSpPr>
          <p:cNvPr id="12" name="Marcador de contenido 11"/>
          <p:cNvSpPr>
            <a:spLocks noGrp="1"/>
          </p:cNvSpPr>
          <p:nvPr>
            <p:ph idx="1"/>
          </p:nvPr>
        </p:nvSpPr>
        <p:spPr>
          <a:xfrm>
            <a:off x="677334" y="1402081"/>
            <a:ext cx="8596668" cy="4639282"/>
          </a:xfrm>
        </p:spPr>
        <p:txBody>
          <a:bodyPr>
            <a:normAutofit/>
          </a:bodyPr>
          <a:lstStyle/>
          <a:p>
            <a:pPr algn="just"/>
            <a:r>
              <a:rPr lang="es-EC" dirty="0"/>
              <a:t>Se recomendable realizar el estudio de rectificación geométrica vial de las curvas en el proyecto horizontal, de esta manera propender a curvas de transición con radios de giro mayores para que la velocidad de circulación sea la misma a lo largo de todo el trayecto. </a:t>
            </a:r>
          </a:p>
          <a:p>
            <a:pPr algn="just"/>
            <a:r>
              <a:rPr lang="es-EC" dirty="0"/>
              <a:t>Determinado el deterioro de la capa superficial del pavimento, se recomienda la utilización de pavimentos porosos drenantes cuya rugosidad y resistencia son mayores, además reduce considerablemente el hidroplaneo,  y aumenta la capacidad de drenar el agua en condiciones de precipitación extrema.</a:t>
            </a:r>
          </a:p>
          <a:p>
            <a:pPr algn="just"/>
            <a:r>
              <a:rPr lang="es-EC" dirty="0"/>
              <a:t>La señalética tanto horizontal como vertical debe cumplir con las normas INEN y las normas internacionales, de tal manera que brinde la información necesaria y proporcione la sensación de seguridad al conductor.</a:t>
            </a:r>
          </a:p>
          <a:p>
            <a:pPr algn="just"/>
            <a:endParaRPr lang="es-EC" dirty="0"/>
          </a:p>
          <a:p>
            <a:pPr algn="just"/>
            <a:endParaRPr lang="es-EC" dirty="0"/>
          </a:p>
        </p:txBody>
      </p:sp>
    </p:spTree>
    <p:extLst>
      <p:ext uri="{BB962C8B-B14F-4D97-AF65-F5344CB8AC3E}">
        <p14:creationId xmlns:p14="http://schemas.microsoft.com/office/powerpoint/2010/main" val="16471929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pic>
        <p:nvPicPr>
          <p:cNvPr id="8" name="Imagen 7"/>
          <p:cNvPicPr>
            <a:picLocks noChangeAspect="1"/>
          </p:cNvPicPr>
          <p:nvPr/>
        </p:nvPicPr>
        <p:blipFill>
          <a:blip r:embed="rId4"/>
          <a:stretch>
            <a:fillRect/>
          </a:stretch>
        </p:blipFill>
        <p:spPr>
          <a:xfrm>
            <a:off x="4669345" y="2710683"/>
            <a:ext cx="4096703" cy="3744798"/>
          </a:xfrm>
          <a:prstGeom prst="rect">
            <a:avLst/>
          </a:prstGeom>
        </p:spPr>
      </p:pic>
      <p:sp>
        <p:nvSpPr>
          <p:cNvPr id="9" name="Rectángulo 8"/>
          <p:cNvSpPr/>
          <p:nvPr/>
        </p:nvSpPr>
        <p:spPr>
          <a:xfrm rot="20061129">
            <a:off x="-236995" y="1873486"/>
            <a:ext cx="8866916" cy="923330"/>
          </a:xfrm>
          <a:prstGeom prst="rect">
            <a:avLst/>
          </a:prstGeom>
          <a:noFill/>
        </p:spPr>
        <p:txBody>
          <a:bodyPr wrap="none" lIns="91440" tIns="45720" rIns="91440" bIns="45720">
            <a:spAutoFit/>
          </a:bodyPr>
          <a:lstStyle/>
          <a:p>
            <a:pPr algn="ctr"/>
            <a:r>
              <a:rPr lang="es-E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GRACIAS POR SU ATENCIÓN</a:t>
            </a:r>
            <a:endPar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2107502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92118" y="111862"/>
            <a:ext cx="9332298" cy="1320800"/>
          </a:xfrm>
        </p:spPr>
        <p:txBody>
          <a:bodyPr>
            <a:normAutofit fontScale="90000"/>
          </a:bodyPr>
          <a:lstStyle/>
          <a:p>
            <a:r>
              <a:rPr lang="es-EC" sz="3200" i="1" dirty="0" smtClean="0">
                <a:solidFill>
                  <a:schemeClr val="tx1"/>
                </a:solidFill>
              </a:rPr>
              <a:t>Recopilación </a:t>
            </a:r>
            <a:r>
              <a:rPr lang="es-EC" sz="3200" i="1" dirty="0">
                <a:solidFill>
                  <a:schemeClr val="tx1"/>
                </a:solidFill>
              </a:rPr>
              <a:t>de Información de Accidentes de tránsito a nivel nacional, regional y local en el área de </a:t>
            </a:r>
            <a:r>
              <a:rPr lang="es-EC" sz="3200" i="1" dirty="0" smtClean="0">
                <a:solidFill>
                  <a:schemeClr val="tx1"/>
                </a:solidFill>
              </a:rPr>
              <a:t>estudio.</a:t>
            </a:r>
            <a:endParaRPr lang="es-EC" dirty="0"/>
          </a:p>
        </p:txBody>
      </p:sp>
      <p:sp>
        <p:nvSpPr>
          <p:cNvPr id="3" name="Marcador de contenido 2"/>
          <p:cNvSpPr>
            <a:spLocks noGrp="1"/>
          </p:cNvSpPr>
          <p:nvPr>
            <p:ph idx="1"/>
          </p:nvPr>
        </p:nvSpPr>
        <p:spPr>
          <a:xfrm>
            <a:off x="555414" y="1432662"/>
            <a:ext cx="8596668" cy="3880773"/>
          </a:xfrm>
        </p:spPr>
        <p:txBody>
          <a:bodyPr/>
          <a:lstStyle/>
          <a:p>
            <a:r>
              <a:rPr lang="es-EC" dirty="0">
                <a:solidFill>
                  <a:schemeClr val="tx1"/>
                </a:solidFill>
              </a:rPr>
              <a:t>Con el fin de tener los datos más actualizados, la presente investigación se realizó a Octubre de 2017</a:t>
            </a:r>
          </a:p>
        </p:txBody>
      </p:sp>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2454402" y="2021205"/>
            <a:ext cx="6226302" cy="4610730"/>
          </a:xfrm>
          <a:prstGeom prst="rect">
            <a:avLst/>
          </a:prstGeom>
          <a:noFill/>
          <a:ln>
            <a:noFill/>
          </a:ln>
        </p:spPr>
      </p:pic>
      <p:cxnSp>
        <p:nvCxnSpPr>
          <p:cNvPr id="8" name="Conector recto 7"/>
          <p:cNvCxnSpPr/>
          <p:nvPr/>
        </p:nvCxnSpPr>
        <p:spPr>
          <a:xfrm>
            <a:off x="2353056" y="5462980"/>
            <a:ext cx="6559296"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314891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92118" y="111862"/>
            <a:ext cx="8905578" cy="985418"/>
          </a:xfrm>
        </p:spPr>
        <p:txBody>
          <a:bodyPr>
            <a:normAutofit/>
          </a:bodyPr>
          <a:lstStyle/>
          <a:p>
            <a:r>
              <a:rPr lang="es-EC" sz="2800" i="1" dirty="0" smtClean="0">
                <a:solidFill>
                  <a:schemeClr val="tx1"/>
                </a:solidFill>
              </a:rPr>
              <a:t>Tipología </a:t>
            </a:r>
            <a:r>
              <a:rPr lang="es-EC" sz="2800" i="1" dirty="0">
                <a:solidFill>
                  <a:schemeClr val="tx1"/>
                </a:solidFill>
              </a:rPr>
              <a:t>de Vehículos involucrados en los Siniestros a Nivel Nacional</a:t>
            </a:r>
            <a:endParaRPr lang="es-EC" sz="3200" dirty="0"/>
          </a:p>
        </p:txBody>
      </p:sp>
      <p:sp>
        <p:nvSpPr>
          <p:cNvPr id="3" name="Marcador de contenido 2"/>
          <p:cNvSpPr>
            <a:spLocks noGrp="1"/>
          </p:cNvSpPr>
          <p:nvPr>
            <p:ph idx="1"/>
          </p:nvPr>
        </p:nvSpPr>
        <p:spPr>
          <a:xfrm>
            <a:off x="518838" y="1570015"/>
            <a:ext cx="8596668" cy="3880773"/>
          </a:xfrm>
        </p:spPr>
        <p:txBody>
          <a:bodyPr/>
          <a:lstStyle/>
          <a:p>
            <a:r>
              <a:rPr lang="es-ES" i="1" dirty="0">
                <a:solidFill>
                  <a:schemeClr val="tx1"/>
                </a:solidFill>
              </a:rPr>
              <a:t>Tipo de Vehículos involucrados en accidentes de tránsito a nivel Nacional – Octubre 2017</a:t>
            </a:r>
            <a:endParaRPr lang="es-EC" i="1" dirty="0">
              <a:solidFill>
                <a:schemeClr val="tx1"/>
              </a:solidFill>
            </a:endParaRPr>
          </a:p>
          <a:p>
            <a:endParaRPr lang="es-EC" dirty="0">
              <a:solidFill>
                <a:schemeClr val="tx1"/>
              </a:solidFill>
            </a:endParaRPr>
          </a:p>
        </p:txBody>
      </p:sp>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3650415" y="2621089"/>
            <a:ext cx="2691192" cy="2829699"/>
          </a:xfrm>
          <a:prstGeom prst="rect">
            <a:avLst/>
          </a:prstGeom>
          <a:noFill/>
          <a:ln>
            <a:noFill/>
          </a:ln>
        </p:spPr>
      </p:pic>
    </p:spTree>
    <p:extLst>
      <p:ext uri="{BB962C8B-B14F-4D97-AF65-F5344CB8AC3E}">
        <p14:creationId xmlns:p14="http://schemas.microsoft.com/office/powerpoint/2010/main" val="3397172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92118" y="111862"/>
            <a:ext cx="8905578" cy="660400"/>
          </a:xfrm>
        </p:spPr>
        <p:txBody>
          <a:bodyPr>
            <a:normAutofit/>
          </a:bodyPr>
          <a:lstStyle/>
          <a:p>
            <a:r>
              <a:rPr lang="es-EC" sz="2800" i="1" dirty="0" smtClean="0">
                <a:solidFill>
                  <a:schemeClr val="tx1"/>
                </a:solidFill>
              </a:rPr>
              <a:t>Accidentes </a:t>
            </a:r>
            <a:r>
              <a:rPr lang="es-EC" sz="2800" i="1" dirty="0">
                <a:solidFill>
                  <a:schemeClr val="tx1"/>
                </a:solidFill>
              </a:rPr>
              <a:t>de Tránsito a Nivel Regional -  Pichincha </a:t>
            </a:r>
            <a:endParaRPr lang="es-EC" sz="3200" dirty="0"/>
          </a:p>
        </p:txBody>
      </p:sp>
      <p:sp>
        <p:nvSpPr>
          <p:cNvPr id="3" name="Marcador de contenido 2"/>
          <p:cNvSpPr>
            <a:spLocks noGrp="1"/>
          </p:cNvSpPr>
          <p:nvPr>
            <p:ph idx="1"/>
          </p:nvPr>
        </p:nvSpPr>
        <p:spPr>
          <a:xfrm>
            <a:off x="341376" y="1036321"/>
            <a:ext cx="6705600" cy="315609"/>
          </a:xfrm>
        </p:spPr>
        <p:txBody>
          <a:bodyPr>
            <a:normAutofit fontScale="92500" lnSpcReduction="20000"/>
          </a:bodyPr>
          <a:lstStyle/>
          <a:p>
            <a:r>
              <a:rPr lang="es-ES" dirty="0">
                <a:solidFill>
                  <a:schemeClr val="tx1"/>
                </a:solidFill>
              </a:rPr>
              <a:t>Siniestros de Transito Regional – Octubre 2017</a:t>
            </a:r>
            <a:endParaRPr lang="es-EC" i="1" dirty="0">
              <a:solidFill>
                <a:schemeClr val="tx1"/>
              </a:solidFill>
            </a:endParaRPr>
          </a:p>
          <a:p>
            <a:endParaRPr lang="es-EC" dirty="0">
              <a:solidFill>
                <a:schemeClr val="tx1"/>
              </a:solidFill>
            </a:endParaRPr>
          </a:p>
        </p:txBody>
      </p:sp>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3383089" y="1519094"/>
            <a:ext cx="3078671" cy="1499807"/>
          </a:xfrm>
          <a:prstGeom prst="rect">
            <a:avLst/>
          </a:prstGeom>
          <a:noFill/>
          <a:ln>
            <a:noFill/>
          </a:ln>
        </p:spPr>
      </p:pic>
      <p:pic>
        <p:nvPicPr>
          <p:cNvPr id="8" name="Imagen 7"/>
          <p:cNvPicPr/>
          <p:nvPr/>
        </p:nvPicPr>
        <p:blipFill>
          <a:blip r:embed="rId5"/>
          <a:stretch>
            <a:fillRect/>
          </a:stretch>
        </p:blipFill>
        <p:spPr>
          <a:xfrm>
            <a:off x="1243584" y="3598569"/>
            <a:ext cx="6969714" cy="3181791"/>
          </a:xfrm>
          <a:prstGeom prst="rect">
            <a:avLst/>
          </a:prstGeom>
        </p:spPr>
      </p:pic>
      <p:sp>
        <p:nvSpPr>
          <p:cNvPr id="10" name="Marcador de contenido 2"/>
          <p:cNvSpPr txBox="1">
            <a:spLocks/>
          </p:cNvSpPr>
          <p:nvPr/>
        </p:nvSpPr>
        <p:spPr>
          <a:xfrm>
            <a:off x="189654" y="3186065"/>
            <a:ext cx="7052394" cy="315609"/>
          </a:xfrm>
          <a:prstGeom prst="rect">
            <a:avLst/>
          </a:prstGeom>
        </p:spPr>
        <p:txBody>
          <a:bodyPr vert="horz" lIns="91440" tIns="45720" rIns="91440" bIns="45720" rtlCol="0">
            <a:noAutofit/>
          </a:bodyPr>
          <a:lstStyle>
            <a:lvl1pPr marL="342900" indent="-342900">
              <a:spcBef>
                <a:spcPts val="1000"/>
              </a:spcBef>
              <a:spcAft>
                <a:spcPts val="0"/>
              </a:spcAft>
              <a:buClr>
                <a:schemeClr val="accent1"/>
              </a:buClr>
              <a:buSzPct val="80000"/>
              <a:buFont typeface="Wingdings 3" charset="2"/>
              <a:buChar cha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r>
              <a:rPr lang="es-EC" sz="1600" dirty="0"/>
              <a:t>Serie cronológica siniestros de tránsito enero 2016 a octubre 2017</a:t>
            </a:r>
          </a:p>
        </p:txBody>
      </p:sp>
    </p:spTree>
    <p:extLst>
      <p:ext uri="{BB962C8B-B14F-4D97-AF65-F5344CB8AC3E}">
        <p14:creationId xmlns:p14="http://schemas.microsoft.com/office/powerpoint/2010/main" val="1774486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75707" y="112395"/>
            <a:ext cx="2394373" cy="659867"/>
          </a:xfrm>
          <a:prstGeom prst="rect">
            <a:avLst/>
          </a:prstGeom>
        </p:spPr>
      </p:pic>
      <p:pic>
        <p:nvPicPr>
          <p:cNvPr id="5" name="Imagen 4"/>
          <p:cNvPicPr>
            <a:picLocks noChangeAspect="1"/>
          </p:cNvPicPr>
          <p:nvPr/>
        </p:nvPicPr>
        <p:blipFill>
          <a:blip r:embed="rId3"/>
          <a:stretch>
            <a:fillRect/>
          </a:stretch>
        </p:blipFill>
        <p:spPr>
          <a:xfrm>
            <a:off x="10748201" y="5450788"/>
            <a:ext cx="1175575" cy="1181147"/>
          </a:xfrm>
          <a:prstGeom prst="rect">
            <a:avLst/>
          </a:prstGeom>
        </p:spPr>
      </p:pic>
      <p:sp>
        <p:nvSpPr>
          <p:cNvPr id="2" name="Título 1"/>
          <p:cNvSpPr>
            <a:spLocks noGrp="1"/>
          </p:cNvSpPr>
          <p:nvPr>
            <p:ph type="title"/>
          </p:nvPr>
        </p:nvSpPr>
        <p:spPr>
          <a:xfrm>
            <a:off x="201846" y="140945"/>
            <a:ext cx="8905578" cy="660400"/>
          </a:xfrm>
        </p:spPr>
        <p:txBody>
          <a:bodyPr>
            <a:normAutofit/>
          </a:bodyPr>
          <a:lstStyle/>
          <a:p>
            <a:r>
              <a:rPr lang="es-EC" sz="2800" i="1" dirty="0" smtClean="0">
                <a:solidFill>
                  <a:schemeClr val="tx1"/>
                </a:solidFill>
              </a:rPr>
              <a:t>Análisis de accidentes </a:t>
            </a:r>
            <a:r>
              <a:rPr lang="es-EC" sz="2800" i="1" dirty="0">
                <a:solidFill>
                  <a:schemeClr val="tx1"/>
                </a:solidFill>
              </a:rPr>
              <a:t>en el año 2014</a:t>
            </a:r>
            <a:endParaRPr lang="es-EC" sz="3200" dirty="0"/>
          </a:p>
        </p:txBody>
      </p:sp>
      <p:graphicFrame>
        <p:nvGraphicFramePr>
          <p:cNvPr id="12" name="Tabla 11"/>
          <p:cNvGraphicFramePr>
            <a:graphicFrameLocks noGrp="1"/>
          </p:cNvGraphicFramePr>
          <p:nvPr>
            <p:extLst>
              <p:ext uri="{D42A27DB-BD31-4B8C-83A1-F6EECF244321}">
                <p14:modId xmlns:p14="http://schemas.microsoft.com/office/powerpoint/2010/main" val="2459398991"/>
              </p:ext>
            </p:extLst>
          </p:nvPr>
        </p:nvGraphicFramePr>
        <p:xfrm>
          <a:off x="1332451" y="978400"/>
          <a:ext cx="3097626" cy="2333708"/>
        </p:xfrm>
        <a:graphic>
          <a:graphicData uri="http://schemas.openxmlformats.org/drawingml/2006/table">
            <a:tbl>
              <a:tblPr firstRow="1" firstCol="1" bandRow="1">
                <a:tableStyleId>{5C22544A-7EE6-4342-B048-85BDC9FD1C3A}</a:tableStyleId>
              </a:tblPr>
              <a:tblGrid>
                <a:gridCol w="1631539"/>
                <a:gridCol w="1466087"/>
              </a:tblGrid>
              <a:tr h="733508">
                <a:tc>
                  <a:txBody>
                    <a:bodyPr/>
                    <a:lstStyle/>
                    <a:p>
                      <a:pPr algn="ctr">
                        <a:lnSpc>
                          <a:spcPct val="150000"/>
                        </a:lnSpc>
                        <a:spcAft>
                          <a:spcPts val="0"/>
                        </a:spcAft>
                      </a:pPr>
                      <a:r>
                        <a:rPr lang="es-EC" sz="1400" dirty="0">
                          <a:solidFill>
                            <a:schemeClr val="tx1"/>
                          </a:solidFill>
                          <a:effectLst/>
                        </a:rPr>
                        <a:t>MES</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400" dirty="0">
                          <a:solidFill>
                            <a:schemeClr val="tx1"/>
                          </a:solidFill>
                          <a:effectLst/>
                        </a:rPr>
                        <a:t>NUMERO DE ACCIDENTES</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26329">
                <a:tc>
                  <a:txBody>
                    <a:bodyPr/>
                    <a:lstStyle/>
                    <a:p>
                      <a:pPr>
                        <a:lnSpc>
                          <a:spcPct val="150000"/>
                        </a:lnSpc>
                        <a:spcAft>
                          <a:spcPts val="0"/>
                        </a:spcAft>
                      </a:pPr>
                      <a:r>
                        <a:rPr lang="es-EC" sz="1400">
                          <a:solidFill>
                            <a:schemeClr val="tx1"/>
                          </a:solidFill>
                          <a:effectLst/>
                        </a:rPr>
                        <a:t>Agosto</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b="1">
                          <a:solidFill>
                            <a:schemeClr val="tx1"/>
                          </a:solidFill>
                          <a:effectLst/>
                        </a:rPr>
                        <a:t>9</a:t>
                      </a:r>
                      <a:endParaRPr lang="es-EC"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26329">
                <a:tc>
                  <a:txBody>
                    <a:bodyPr/>
                    <a:lstStyle/>
                    <a:p>
                      <a:pPr>
                        <a:lnSpc>
                          <a:spcPct val="150000"/>
                        </a:lnSpc>
                        <a:spcAft>
                          <a:spcPts val="0"/>
                        </a:spcAft>
                      </a:pPr>
                      <a:r>
                        <a:rPr lang="es-EC" sz="1400">
                          <a:solidFill>
                            <a:schemeClr val="tx1"/>
                          </a:solidFill>
                          <a:effectLst/>
                        </a:rPr>
                        <a:t>Septiembre</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b="1">
                          <a:solidFill>
                            <a:schemeClr val="tx1"/>
                          </a:solidFill>
                          <a:effectLst/>
                        </a:rPr>
                        <a:t>24</a:t>
                      </a:r>
                      <a:endParaRPr lang="es-EC"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26329">
                <a:tc>
                  <a:txBody>
                    <a:bodyPr/>
                    <a:lstStyle/>
                    <a:p>
                      <a:pPr>
                        <a:lnSpc>
                          <a:spcPct val="150000"/>
                        </a:lnSpc>
                        <a:spcAft>
                          <a:spcPts val="0"/>
                        </a:spcAft>
                      </a:pPr>
                      <a:r>
                        <a:rPr lang="es-EC" sz="1400">
                          <a:solidFill>
                            <a:schemeClr val="tx1"/>
                          </a:solidFill>
                          <a:effectLst/>
                        </a:rPr>
                        <a:t>Octubre</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b="1">
                          <a:solidFill>
                            <a:schemeClr val="tx1"/>
                          </a:solidFill>
                          <a:effectLst/>
                        </a:rPr>
                        <a:t>18</a:t>
                      </a:r>
                      <a:endParaRPr lang="es-EC"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26329">
                <a:tc>
                  <a:txBody>
                    <a:bodyPr/>
                    <a:lstStyle/>
                    <a:p>
                      <a:pPr>
                        <a:lnSpc>
                          <a:spcPct val="150000"/>
                        </a:lnSpc>
                        <a:spcAft>
                          <a:spcPts val="0"/>
                        </a:spcAft>
                      </a:pPr>
                      <a:r>
                        <a:rPr lang="es-EC" sz="1400">
                          <a:solidFill>
                            <a:schemeClr val="tx1"/>
                          </a:solidFill>
                          <a:effectLst/>
                        </a:rPr>
                        <a:t>Noviembre</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b="1">
                          <a:solidFill>
                            <a:schemeClr val="tx1"/>
                          </a:solidFill>
                          <a:effectLst/>
                        </a:rPr>
                        <a:t>17</a:t>
                      </a:r>
                      <a:endParaRPr lang="es-EC"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26329">
                <a:tc>
                  <a:txBody>
                    <a:bodyPr/>
                    <a:lstStyle/>
                    <a:p>
                      <a:pPr>
                        <a:lnSpc>
                          <a:spcPct val="150000"/>
                        </a:lnSpc>
                        <a:spcAft>
                          <a:spcPts val="0"/>
                        </a:spcAft>
                      </a:pPr>
                      <a:r>
                        <a:rPr lang="es-EC" sz="1400" dirty="0">
                          <a:solidFill>
                            <a:schemeClr val="tx1"/>
                          </a:solidFill>
                          <a:effectLst/>
                        </a:rPr>
                        <a:t>Diciembre</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400" b="1" dirty="0">
                          <a:solidFill>
                            <a:schemeClr val="tx1"/>
                          </a:solidFill>
                          <a:effectLst/>
                        </a:rPr>
                        <a:t>18</a:t>
                      </a:r>
                      <a:endParaRPr lang="es-EC"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33545054"/>
              </p:ext>
            </p:extLst>
          </p:nvPr>
        </p:nvGraphicFramePr>
        <p:xfrm>
          <a:off x="451627" y="3690466"/>
          <a:ext cx="5177124" cy="1789405"/>
        </p:xfrm>
        <a:graphic>
          <a:graphicData uri="http://schemas.openxmlformats.org/drawingml/2006/table">
            <a:tbl>
              <a:tblPr firstRow="1" firstCol="1" bandRow="1">
                <a:tableStyleId>{5C22544A-7EE6-4342-B048-85BDC9FD1C3A}</a:tableStyleId>
              </a:tblPr>
              <a:tblGrid>
                <a:gridCol w="4005014"/>
                <a:gridCol w="1172110"/>
              </a:tblGrid>
              <a:tr h="829285">
                <a:tc>
                  <a:txBody>
                    <a:bodyPr/>
                    <a:lstStyle/>
                    <a:p>
                      <a:pPr marL="0" algn="l" defTabSz="457200" rtl="0" eaLnBrk="1" latinLnBrk="0" hangingPunct="1">
                        <a:lnSpc>
                          <a:spcPct val="150000"/>
                        </a:lnSpc>
                        <a:spcAft>
                          <a:spcPts val="0"/>
                        </a:spcAft>
                      </a:pPr>
                      <a:r>
                        <a:rPr lang="es-EC" sz="1400" b="1" kern="1200" dirty="0">
                          <a:solidFill>
                            <a:schemeClr val="tx1"/>
                          </a:solidFill>
                          <a:effectLst/>
                          <a:latin typeface="+mn-lt"/>
                          <a:ea typeface="+mn-ea"/>
                          <a:cs typeface="+mn-cs"/>
                        </a:rPr>
                        <a:t>LUGAR</a:t>
                      </a:r>
                    </a:p>
                  </a:txBody>
                  <a:tcPr marL="44450" marR="44450" marT="0" marB="0" anchor="ctr"/>
                </a:tc>
                <a:tc>
                  <a:txBody>
                    <a:bodyPr/>
                    <a:lstStyle/>
                    <a:p>
                      <a:pPr marL="0" algn="l" defTabSz="457200" rtl="0" eaLnBrk="1" latinLnBrk="0" hangingPunct="1">
                        <a:lnSpc>
                          <a:spcPct val="150000"/>
                        </a:lnSpc>
                        <a:spcAft>
                          <a:spcPts val="0"/>
                        </a:spcAft>
                      </a:pPr>
                      <a:r>
                        <a:rPr lang="es-EC" sz="1400" b="1" kern="1200" dirty="0">
                          <a:solidFill>
                            <a:schemeClr val="tx1"/>
                          </a:solidFill>
                          <a:effectLst/>
                          <a:latin typeface="+mn-lt"/>
                          <a:ea typeface="+mn-ea"/>
                          <a:cs typeface="+mn-cs"/>
                        </a:rPr>
                        <a:t>NUMERO DE ACCIDENTES</a:t>
                      </a:r>
                    </a:p>
                  </a:txBody>
                  <a:tcPr marL="44450" marR="44450" marT="0" marB="0" anchor="ctr"/>
                </a:tc>
              </a:tr>
              <a:tr h="255882">
                <a:tc>
                  <a:txBody>
                    <a:bodyPr/>
                    <a:lstStyle/>
                    <a:p>
                      <a:pPr marL="0" algn="l" defTabSz="457200" rtl="0" eaLnBrk="1" latinLnBrk="0" hangingPunct="1">
                        <a:lnSpc>
                          <a:spcPct val="150000"/>
                        </a:lnSpc>
                        <a:spcAft>
                          <a:spcPts val="0"/>
                        </a:spcAft>
                      </a:pPr>
                      <a:r>
                        <a:rPr lang="es-EC" sz="1400" b="1" kern="1200">
                          <a:solidFill>
                            <a:schemeClr val="tx1"/>
                          </a:solidFill>
                          <a:effectLst/>
                          <a:latin typeface="+mn-lt"/>
                          <a:ea typeface="+mn-ea"/>
                          <a:cs typeface="+mn-cs"/>
                        </a:rPr>
                        <a:t>Simón Bolívar - Universidad Internacional</a:t>
                      </a:r>
                    </a:p>
                  </a:txBody>
                  <a:tcPr marL="44450" marR="44450" marT="0" marB="0" anchor="b"/>
                </a:tc>
                <a:tc>
                  <a:txBody>
                    <a:bodyPr/>
                    <a:lstStyle/>
                    <a:p>
                      <a:pPr marL="0" algn="ctr" defTabSz="457200" rtl="0" eaLnBrk="1" latinLnBrk="0" hangingPunct="1">
                        <a:lnSpc>
                          <a:spcPct val="150000"/>
                        </a:lnSpc>
                        <a:spcAft>
                          <a:spcPts val="0"/>
                        </a:spcAft>
                      </a:pPr>
                      <a:r>
                        <a:rPr lang="es-EC" sz="1400" b="1" kern="1200" dirty="0">
                          <a:solidFill>
                            <a:schemeClr val="tx1"/>
                          </a:solidFill>
                          <a:effectLst/>
                          <a:latin typeface="+mn-lt"/>
                          <a:ea typeface="+mn-ea"/>
                          <a:cs typeface="+mn-cs"/>
                        </a:rPr>
                        <a:t>44</a:t>
                      </a:r>
                    </a:p>
                  </a:txBody>
                  <a:tcPr marL="44450" marR="44450" marT="0" marB="0" anchor="b"/>
                </a:tc>
              </a:tr>
              <a:tr h="255882">
                <a:tc>
                  <a:txBody>
                    <a:bodyPr/>
                    <a:lstStyle/>
                    <a:p>
                      <a:pPr marL="0" algn="l" defTabSz="457200" rtl="0" eaLnBrk="1" latinLnBrk="0" hangingPunct="1">
                        <a:lnSpc>
                          <a:spcPct val="150000"/>
                        </a:lnSpc>
                        <a:spcAft>
                          <a:spcPts val="0"/>
                        </a:spcAft>
                      </a:pPr>
                      <a:r>
                        <a:rPr lang="es-EC" sz="1400" b="1" kern="1200">
                          <a:solidFill>
                            <a:schemeClr val="tx1"/>
                          </a:solidFill>
                          <a:effectLst/>
                          <a:latin typeface="+mn-lt"/>
                          <a:ea typeface="+mn-ea"/>
                          <a:cs typeface="+mn-cs"/>
                        </a:rPr>
                        <a:t>Simón Bolívar - Ruta Viva</a:t>
                      </a:r>
                    </a:p>
                  </a:txBody>
                  <a:tcPr marL="44450" marR="44450" marT="0" marB="0" anchor="b"/>
                </a:tc>
                <a:tc>
                  <a:txBody>
                    <a:bodyPr/>
                    <a:lstStyle/>
                    <a:p>
                      <a:pPr marL="0" algn="ctr" defTabSz="457200" rtl="0" eaLnBrk="1" latinLnBrk="0" hangingPunct="1">
                        <a:lnSpc>
                          <a:spcPct val="150000"/>
                        </a:lnSpc>
                        <a:spcAft>
                          <a:spcPts val="0"/>
                        </a:spcAft>
                      </a:pPr>
                      <a:r>
                        <a:rPr lang="es-EC" sz="1400" b="1" kern="1200" dirty="0">
                          <a:solidFill>
                            <a:schemeClr val="tx1"/>
                          </a:solidFill>
                          <a:effectLst/>
                          <a:latin typeface="+mn-lt"/>
                          <a:ea typeface="+mn-ea"/>
                          <a:cs typeface="+mn-cs"/>
                        </a:rPr>
                        <a:t>10</a:t>
                      </a:r>
                    </a:p>
                  </a:txBody>
                  <a:tcPr marL="44450" marR="44450" marT="0" marB="0" anchor="b"/>
                </a:tc>
              </a:tr>
              <a:tr h="255882">
                <a:tc>
                  <a:txBody>
                    <a:bodyPr/>
                    <a:lstStyle/>
                    <a:p>
                      <a:pPr marL="0" algn="l" defTabSz="457200" rtl="0" eaLnBrk="1" latinLnBrk="0" hangingPunct="1">
                        <a:lnSpc>
                          <a:spcPct val="150000"/>
                        </a:lnSpc>
                        <a:spcAft>
                          <a:spcPts val="0"/>
                        </a:spcAft>
                      </a:pPr>
                      <a:r>
                        <a:rPr lang="es-EC" sz="1400" b="1" kern="1200">
                          <a:solidFill>
                            <a:schemeClr val="tx1"/>
                          </a:solidFill>
                          <a:effectLst/>
                          <a:latin typeface="+mn-lt"/>
                          <a:ea typeface="+mn-ea"/>
                          <a:cs typeface="+mn-cs"/>
                        </a:rPr>
                        <a:t>Simón Bolívar - Autopista General Rumiñahui</a:t>
                      </a:r>
                    </a:p>
                  </a:txBody>
                  <a:tcPr marL="44450" marR="44450" marT="0" marB="0" anchor="b"/>
                </a:tc>
                <a:tc>
                  <a:txBody>
                    <a:bodyPr/>
                    <a:lstStyle/>
                    <a:p>
                      <a:pPr marL="0" algn="ctr" defTabSz="457200" rtl="0" eaLnBrk="1" latinLnBrk="0" hangingPunct="1">
                        <a:lnSpc>
                          <a:spcPct val="150000"/>
                        </a:lnSpc>
                        <a:spcAft>
                          <a:spcPts val="0"/>
                        </a:spcAft>
                      </a:pPr>
                      <a:r>
                        <a:rPr lang="es-EC" sz="1400" b="1" kern="1200" dirty="0">
                          <a:solidFill>
                            <a:schemeClr val="tx1"/>
                          </a:solidFill>
                          <a:effectLst/>
                          <a:latin typeface="+mn-lt"/>
                          <a:ea typeface="+mn-ea"/>
                          <a:cs typeface="+mn-cs"/>
                        </a:rPr>
                        <a:t>32</a:t>
                      </a:r>
                    </a:p>
                  </a:txBody>
                  <a:tcPr marL="44450" marR="44450" marT="0" marB="0" anchor="b"/>
                </a:tc>
              </a:tr>
            </a:tbl>
          </a:graphicData>
        </a:graphic>
      </p:graphicFrame>
      <p:pic>
        <p:nvPicPr>
          <p:cNvPr id="14" name="Imagen 13"/>
          <p:cNvPicPr/>
          <p:nvPr/>
        </p:nvPicPr>
        <p:blipFill>
          <a:blip r:embed="rId4">
            <a:extLst>
              <a:ext uri="{28A0092B-C50C-407E-A947-70E740481C1C}">
                <a14:useLocalDpi xmlns:a14="http://schemas.microsoft.com/office/drawing/2010/main" val="0"/>
              </a:ext>
            </a:extLst>
          </a:blip>
          <a:srcRect/>
          <a:stretch>
            <a:fillRect/>
          </a:stretch>
        </p:blipFill>
        <p:spPr bwMode="auto">
          <a:xfrm>
            <a:off x="5830205" y="829258"/>
            <a:ext cx="5219700" cy="4621530"/>
          </a:xfrm>
          <a:prstGeom prst="rect">
            <a:avLst/>
          </a:prstGeom>
          <a:noFill/>
          <a:ln>
            <a:noFill/>
          </a:ln>
        </p:spPr>
      </p:pic>
    </p:spTree>
    <p:extLst>
      <p:ext uri="{BB962C8B-B14F-4D97-AF65-F5344CB8AC3E}">
        <p14:creationId xmlns:p14="http://schemas.microsoft.com/office/powerpoint/2010/main" val="1710439041"/>
      </p:ext>
    </p:extLst>
  </p:cSld>
  <p:clrMapOvr>
    <a:masterClrMapping/>
  </p:clrMapOvr>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337</TotalTime>
  <Words>4019</Words>
  <Application>Microsoft Office PowerPoint</Application>
  <PresentationFormat>Panorámica</PresentationFormat>
  <Paragraphs>343</Paragraphs>
  <Slides>57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57</vt:i4>
      </vt:variant>
    </vt:vector>
  </HeadingPairs>
  <TitlesOfParts>
    <vt:vector size="65" baseType="lpstr">
      <vt:lpstr>Arial</vt:lpstr>
      <vt:lpstr>Calibri</vt:lpstr>
      <vt:lpstr>Cambria Math</vt:lpstr>
      <vt:lpstr>Symbol</vt:lpstr>
      <vt:lpstr>Times New Roman</vt:lpstr>
      <vt:lpstr>Trebuchet MS</vt:lpstr>
      <vt:lpstr>Wingdings 3</vt:lpstr>
      <vt:lpstr>Faceta</vt:lpstr>
      <vt:lpstr>De donde nace el Problema?</vt:lpstr>
      <vt:lpstr>Antecedentes</vt:lpstr>
      <vt:lpstr>Objetivos </vt:lpstr>
      <vt:lpstr>Presentación de PowerPoint</vt:lpstr>
      <vt:lpstr>Recopilación y análisis de información de usuarios del corredor vial</vt:lpstr>
      <vt:lpstr>Recopilación de Información de Accidentes de tránsito a nivel nacional, regional y local en el área de estudio.</vt:lpstr>
      <vt:lpstr>Tipología de Vehículos involucrados en los Siniestros a Nivel Nacional</vt:lpstr>
      <vt:lpstr>Accidentes de Tránsito a Nivel Regional -  Pichincha </vt:lpstr>
      <vt:lpstr>Análisis de accidentes en el año 2014</vt:lpstr>
      <vt:lpstr>Análisis de accidentes en el año 2015</vt:lpstr>
      <vt:lpstr>Análisis de accidentes en el año 2016</vt:lpstr>
      <vt:lpstr>Análisis de accidentes en el año 2016</vt:lpstr>
      <vt:lpstr>Recopilación del Tráfico Promedio Diario Anual (TPDA)</vt:lpstr>
      <vt:lpstr>TPDA en el sector de la intersección del corredor de la Av. Simón Bolívar con la Autopista General Rumiñahui (sector Loma de Puengasi).</vt:lpstr>
      <vt:lpstr>Conteo Vehicular sector Loma de Puengasi sentido N-S </vt:lpstr>
      <vt:lpstr>Conteo Vehicular sector Loma de Puengasi sentido S-N </vt:lpstr>
      <vt:lpstr>TPDA en el sector de la intersección del corredor de la Av. Simón Bolívar con la Ruta Viva. </vt:lpstr>
      <vt:lpstr>Conteo Vehicular sector Ruta Viva– sentido SN </vt:lpstr>
      <vt:lpstr>Conteo Vehicular sector Ruta Viva– sentido NS  </vt:lpstr>
      <vt:lpstr>Intensidad Horaria de vehículos Sector Loma de Puengasi  </vt:lpstr>
      <vt:lpstr>Intensidad Horaria de Vehículos sector Ruta Viva   </vt:lpstr>
      <vt:lpstr>Relación entre el Tráfico Promedio Diario Anual (TPDA) y el Tránsito Promedio Diario Semanal (TPDS). </vt:lpstr>
      <vt:lpstr>Calculo del TPDA en el sector de la Loma de Puengasi </vt:lpstr>
      <vt:lpstr>Calculo del TPDA en el sector de la Loma de Puengasi </vt:lpstr>
      <vt:lpstr>Velocidad a flujo libre </vt:lpstr>
      <vt:lpstr>Presentación de PowerPoint</vt:lpstr>
      <vt:lpstr>Obtención de la franja topográfica y ortofotos mediante tecnología UAV</vt:lpstr>
      <vt:lpstr>Presentación de PowerPoint</vt:lpstr>
      <vt:lpstr>Análisis Histórico del Área de Estudio mediante imágenes satelitales</vt:lpstr>
      <vt:lpstr>Análisis Histórico del Área de Estudio mediante imágenes satelitales</vt:lpstr>
      <vt:lpstr>Presentación de PowerPoint</vt:lpstr>
      <vt:lpstr>Presentación de PowerPoint</vt:lpstr>
      <vt:lpstr>Presentación de PowerPoint</vt:lpstr>
      <vt:lpstr>Análisis de Ingeniería de Tráfico </vt:lpstr>
      <vt:lpstr>Análisis de Ingeniería de Tráfico </vt:lpstr>
      <vt:lpstr>Análisis de Ingeniería de Tráfico </vt:lpstr>
      <vt:lpstr>Nivel de Servicio </vt:lpstr>
      <vt:lpstr>Evaluación del proyecto horizontal </vt:lpstr>
      <vt:lpstr>Evaluación del proyecto horizontal </vt:lpstr>
      <vt:lpstr>Evaluación Funcional del Pavimento</vt:lpstr>
      <vt:lpstr>Análisis Funcional del Pavimento</vt:lpstr>
      <vt:lpstr>Análisis Funcional del Pavimento</vt:lpstr>
      <vt:lpstr>Evaluación de la Señalización </vt:lpstr>
      <vt:lpstr>Evaluación de la Señalización </vt:lpstr>
      <vt:lpstr>Análisis de la Señalización </vt:lpstr>
      <vt:lpstr>Presentación de PowerPoint</vt:lpstr>
      <vt:lpstr>Alternativas de solución en Ingeniería de Tráfico </vt:lpstr>
      <vt:lpstr>Alternativas de solución en Ingeniería de Tráfico </vt:lpstr>
      <vt:lpstr>Alternativas de solución en Ingeniería de Tráfico </vt:lpstr>
      <vt:lpstr>Alternativas de solución en Ingeniería de Tráfico </vt:lpstr>
      <vt:lpstr>Alternativas de solución en Ingeniería de Tráfico </vt:lpstr>
      <vt:lpstr>Alternativas de solución en Ingeniería de Tráfico </vt:lpstr>
      <vt:lpstr>CONCLUSIONES</vt:lpstr>
      <vt:lpstr>CONCLUSIONES</vt:lpstr>
      <vt:lpstr>RECOMENDACIONES</vt:lpstr>
      <vt:lpstr>RECOMENDACIONES</vt:lpstr>
      <vt:lpstr>Presentación de PowerPoint</vt:lpstr>
    </vt:vector>
  </TitlesOfParts>
  <Company>CHARLIE LEON GARRIDO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TRABAJO DE TITULACIÓN, PREVIO A LA OBTENCION DEL TITULO DE:  INGENIERO CIVIL</dc:title>
  <dc:creator>CHARLIE LEON GARRIDO</dc:creator>
  <cp:lastModifiedBy>CHARLIE LEON GARRIDO</cp:lastModifiedBy>
  <cp:revision>50</cp:revision>
  <dcterms:created xsi:type="dcterms:W3CDTF">2018-03-13T14:49:25Z</dcterms:created>
  <dcterms:modified xsi:type="dcterms:W3CDTF">2018-03-16T09:35:18Z</dcterms:modified>
</cp:coreProperties>
</file>