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7" r:id="rId2"/>
    <p:sldId id="258" r:id="rId3"/>
    <p:sldId id="260" r:id="rId4"/>
    <p:sldId id="261" r:id="rId5"/>
    <p:sldId id="262" r:id="rId6"/>
    <p:sldId id="266" r:id="rId7"/>
    <p:sldId id="291" r:id="rId8"/>
    <p:sldId id="264" r:id="rId9"/>
    <p:sldId id="267" r:id="rId10"/>
    <p:sldId id="283" r:id="rId11"/>
    <p:sldId id="265" r:id="rId12"/>
    <p:sldId id="288" r:id="rId13"/>
    <p:sldId id="268" r:id="rId14"/>
    <p:sldId id="269" r:id="rId15"/>
    <p:sldId id="284" r:id="rId16"/>
    <p:sldId id="285" r:id="rId17"/>
    <p:sldId id="286" r:id="rId18"/>
    <p:sldId id="287" r:id="rId19"/>
    <p:sldId id="270" r:id="rId20"/>
    <p:sldId id="271" r:id="rId21"/>
    <p:sldId id="290" r:id="rId22"/>
    <p:sldId id="272" r:id="rId23"/>
    <p:sldId id="289" r:id="rId24"/>
    <p:sldId id="273" r:id="rId25"/>
    <p:sldId id="275" r:id="rId26"/>
    <p:sldId id="276" r:id="rId27"/>
    <p:sldId id="277" r:id="rId28"/>
    <p:sldId id="279" r:id="rId29"/>
    <p:sldId id="280" r:id="rId30"/>
    <p:sldId id="292" r:id="rId3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snapToGrid="0">
      <p:cViewPr varScale="1">
        <p:scale>
          <a:sx n="74" d="100"/>
          <a:sy n="74" d="100"/>
        </p:scale>
        <p:origin x="58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ENCUESTA%20TESIS%20FIN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ENCUESTA%20TESIS%20FINA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ENCUESTA%20TESIS%20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42825896762905"/>
          <c:y val="0.15277777777777779"/>
          <c:w val="0.86001618547681535"/>
          <c:h val="0.64324803149606302"/>
        </c:manualLayout>
      </c:layout>
      <c:barChart>
        <c:barDir val="col"/>
        <c:grouping val="clustered"/>
        <c:varyColors val="0"/>
        <c:ser>
          <c:idx val="0"/>
          <c:order val="0"/>
          <c:tx>
            <c:strRef>
              <c:f>Hoja4!$C$1</c:f>
              <c:strCache>
                <c:ptCount val="1"/>
                <c:pt idx="0">
                  <c:v>EXPECTATIVA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val>
            <c:numRef>
              <c:f>Hoja4!$C$2:$C$25</c:f>
              <c:numCache>
                <c:formatCode>General</c:formatCode>
                <c:ptCount val="24"/>
                <c:pt idx="0">
                  <c:v>4.45</c:v>
                </c:pt>
                <c:pt idx="1">
                  <c:v>4.72</c:v>
                </c:pt>
                <c:pt idx="2">
                  <c:v>4.9000000000000004</c:v>
                </c:pt>
                <c:pt idx="3">
                  <c:v>4.54</c:v>
                </c:pt>
                <c:pt idx="4">
                  <c:v>4.8899999999999997</c:v>
                </c:pt>
                <c:pt idx="5">
                  <c:v>4.88</c:v>
                </c:pt>
                <c:pt idx="6">
                  <c:v>4.8499999999999996</c:v>
                </c:pt>
                <c:pt idx="7">
                  <c:v>4.75</c:v>
                </c:pt>
                <c:pt idx="8">
                  <c:v>4.76</c:v>
                </c:pt>
                <c:pt idx="9">
                  <c:v>4.8600000000000003</c:v>
                </c:pt>
                <c:pt idx="10">
                  <c:v>4.88</c:v>
                </c:pt>
                <c:pt idx="11">
                  <c:v>4.7</c:v>
                </c:pt>
                <c:pt idx="12">
                  <c:v>4.8600000000000003</c:v>
                </c:pt>
                <c:pt idx="13">
                  <c:v>4.87</c:v>
                </c:pt>
                <c:pt idx="14">
                  <c:v>4.6900000000000004</c:v>
                </c:pt>
                <c:pt idx="15">
                  <c:v>4.87</c:v>
                </c:pt>
                <c:pt idx="16">
                  <c:v>4.87</c:v>
                </c:pt>
                <c:pt idx="17">
                  <c:v>4.87</c:v>
                </c:pt>
                <c:pt idx="18">
                  <c:v>4.8499999999999996</c:v>
                </c:pt>
                <c:pt idx="19">
                  <c:v>4.84</c:v>
                </c:pt>
                <c:pt idx="20">
                  <c:v>4.7699999999999996</c:v>
                </c:pt>
                <c:pt idx="21">
                  <c:v>4.8600000000000003</c:v>
                </c:pt>
                <c:pt idx="22">
                  <c:v>4.87</c:v>
                </c:pt>
                <c:pt idx="23">
                  <c:v>4.87</c:v>
                </c:pt>
              </c:numCache>
            </c:numRef>
          </c:val>
        </c:ser>
        <c:ser>
          <c:idx val="1"/>
          <c:order val="1"/>
          <c:tx>
            <c:strRef>
              <c:f>Hoja4!$D$1</c:f>
              <c:strCache>
                <c:ptCount val="1"/>
                <c:pt idx="0">
                  <c:v>PERCEPCIÓN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val>
            <c:numRef>
              <c:f>Hoja4!$D$2:$D$25</c:f>
              <c:numCache>
                <c:formatCode>General</c:formatCode>
                <c:ptCount val="24"/>
                <c:pt idx="0">
                  <c:v>3.48</c:v>
                </c:pt>
                <c:pt idx="1">
                  <c:v>3.47</c:v>
                </c:pt>
                <c:pt idx="2">
                  <c:v>2.88</c:v>
                </c:pt>
                <c:pt idx="3">
                  <c:v>2.83</c:v>
                </c:pt>
                <c:pt idx="4">
                  <c:v>2.89</c:v>
                </c:pt>
                <c:pt idx="5">
                  <c:v>3.51</c:v>
                </c:pt>
                <c:pt idx="6">
                  <c:v>3.02</c:v>
                </c:pt>
                <c:pt idx="7">
                  <c:v>3.26</c:v>
                </c:pt>
                <c:pt idx="8">
                  <c:v>2.56</c:v>
                </c:pt>
                <c:pt idx="9">
                  <c:v>3.8</c:v>
                </c:pt>
                <c:pt idx="10">
                  <c:v>2.66</c:v>
                </c:pt>
                <c:pt idx="11">
                  <c:v>2.56</c:v>
                </c:pt>
                <c:pt idx="12">
                  <c:v>3.71</c:v>
                </c:pt>
                <c:pt idx="13">
                  <c:v>3.51</c:v>
                </c:pt>
                <c:pt idx="14">
                  <c:v>2.95</c:v>
                </c:pt>
                <c:pt idx="15">
                  <c:v>2.68</c:v>
                </c:pt>
                <c:pt idx="16">
                  <c:v>2.73</c:v>
                </c:pt>
                <c:pt idx="17">
                  <c:v>2.67</c:v>
                </c:pt>
                <c:pt idx="18">
                  <c:v>2.64</c:v>
                </c:pt>
                <c:pt idx="19">
                  <c:v>2.4500000000000002</c:v>
                </c:pt>
                <c:pt idx="20">
                  <c:v>2.62</c:v>
                </c:pt>
                <c:pt idx="21">
                  <c:v>2.79</c:v>
                </c:pt>
                <c:pt idx="22">
                  <c:v>2.86</c:v>
                </c:pt>
                <c:pt idx="23">
                  <c:v>2.71</c:v>
                </c:pt>
              </c:numCache>
            </c:numRef>
          </c:val>
        </c:ser>
        <c:ser>
          <c:idx val="2"/>
          <c:order val="2"/>
          <c:tx>
            <c:strRef>
              <c:f>Hoja4!$A$2</c:f>
              <c:strCache>
                <c:ptCount val="1"/>
                <c:pt idx="0">
                  <c:v>P1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val>
            <c:numRef>
              <c:f>Hoja4!$A$3:$A$25</c:f>
              <c:numCache>
                <c:formatCode>General</c:formatCode>
                <c:ptCount val="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numCache>
            </c:numRef>
          </c:val>
        </c:ser>
        <c:dLbls>
          <c:showLegendKey val="0"/>
          <c:showVal val="0"/>
          <c:showCatName val="0"/>
          <c:showSerName val="0"/>
          <c:showPercent val="0"/>
          <c:showBubbleSize val="0"/>
        </c:dLbls>
        <c:gapWidth val="100"/>
        <c:overlap val="-24"/>
        <c:axId val="208796592"/>
        <c:axId val="209817144"/>
      </c:barChart>
      <c:catAx>
        <c:axId val="208796592"/>
        <c:scaling>
          <c:orientation val="minMax"/>
        </c:scaling>
        <c:delete val="0"/>
        <c:axPos val="b"/>
        <c:title>
          <c:tx>
            <c:rich>
              <a:bodyPr rot="0" vert="horz"/>
              <a:lstStyle/>
              <a:p>
                <a:pPr>
                  <a:defRPr/>
                </a:pPr>
                <a:r>
                  <a:rPr lang="en-US"/>
                  <a:t>PREGUNTAS</a:t>
                </a:r>
              </a:p>
            </c:rich>
          </c:tx>
          <c:layout>
            <c:manualLayout>
              <c:xMode val="edge"/>
              <c:yMode val="edge"/>
              <c:x val="0.44684601924759415"/>
              <c:y val="0.88895815106445031"/>
            </c:manualLayout>
          </c:layout>
          <c:overlay val="0"/>
          <c:spPr>
            <a:noFill/>
            <a:ln>
              <a:noFill/>
            </a:ln>
            <a:effectLst/>
          </c:spPr>
        </c:title>
        <c:majorTickMark val="none"/>
        <c:minorTickMark val="none"/>
        <c:tickLblPos val="nextTo"/>
        <c:spPr>
          <a:noFill/>
          <a:ln w="9525" cap="flat" cmpd="sng" algn="ctr">
            <a:solidFill>
              <a:schemeClr val="tx2">
                <a:lumMod val="15000"/>
                <a:lumOff val="85000"/>
              </a:schemeClr>
            </a:solidFill>
            <a:round/>
          </a:ln>
          <a:effectLst/>
        </c:spPr>
        <c:txPr>
          <a:bodyPr rot="-60000000" vert="horz"/>
          <a:lstStyle/>
          <a:p>
            <a:pPr>
              <a:defRPr/>
            </a:pPr>
            <a:endParaRPr lang="es-ES"/>
          </a:p>
        </c:txPr>
        <c:crossAx val="209817144"/>
        <c:crosses val="autoZero"/>
        <c:auto val="1"/>
        <c:lblAlgn val="ctr"/>
        <c:lblOffset val="100"/>
        <c:noMultiLvlLbl val="0"/>
      </c:catAx>
      <c:valAx>
        <c:axId val="20981714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vert="horz"/>
              <a:lstStyle/>
              <a:p>
                <a:pPr>
                  <a:defRPr/>
                </a:pPr>
                <a:r>
                  <a:rPr lang="es-ES"/>
                  <a:t>MEDIIAS </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s-ES"/>
          </a:p>
        </c:txPr>
        <c:crossAx val="208796592"/>
        <c:crossesAt val="1"/>
        <c:crossBetween val="between"/>
      </c:valAx>
      <c:spPr>
        <a:noFill/>
        <a:ln>
          <a:noFill/>
        </a:ln>
        <a:effectLst/>
      </c:spPr>
    </c:plotArea>
    <c:legend>
      <c:legendPos val="b"/>
      <c:legendEntry>
        <c:idx val="2"/>
        <c:delete val="1"/>
      </c:legendEntry>
      <c:layout>
        <c:manualLayout>
          <c:xMode val="edge"/>
          <c:yMode val="edge"/>
          <c:x val="0.30967213473315836"/>
          <c:y val="3.2985564304461902E-2"/>
          <c:w val="0.49978302712160982"/>
          <c:h val="7.8537839020122485E-2"/>
        </c:manualLayout>
      </c:layout>
      <c:overlay val="0"/>
      <c:spPr>
        <a:noFill/>
        <a:ln>
          <a:noFill/>
        </a:ln>
        <a:effectLst/>
      </c:spPr>
      <c:txPr>
        <a:bodyPr rot="0" vert="horz"/>
        <a:lstStyle/>
        <a:p>
          <a:pPr>
            <a:defRPr/>
          </a:pPr>
          <a:endParaRPr lang="es-ES"/>
        </a:p>
      </c:txPr>
    </c:legend>
    <c:plotVisOnly val="1"/>
    <c:dispBlanksAs val="gap"/>
    <c:showDLblsOverMax val="0"/>
  </c:chart>
  <c:spPr>
    <a:solidFill>
      <a:schemeClr val="bg1"/>
    </a:solidFill>
    <a:ln w="9525" cap="flat" cmpd="sng" algn="ctr">
      <a:solidFill>
        <a:schemeClr val="tx2">
          <a:lumMod val="15000"/>
          <a:lumOff val="85000"/>
        </a:schemeClr>
      </a:solidFill>
      <a:round/>
    </a:ln>
    <a:effectLst/>
  </c:spPr>
  <c:txPr>
    <a:bodyPr/>
    <a:lstStyle/>
    <a:p>
      <a:pPr>
        <a:defRPr sz="1600">
          <a:latin typeface="Times New Roman" panose="02020603050405020304" pitchFamily="18" charset="0"/>
          <a:cs typeface="Times New Roman" panose="02020603050405020304" pitchFamily="18" charset="0"/>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2225" cap="rnd">
              <a:solidFill>
                <a:schemeClr val="accent1"/>
              </a:solidFill>
              <a:round/>
            </a:ln>
            <a:effectLst/>
          </c:spPr>
          <c:marker>
            <c:symbol val="none"/>
          </c:marker>
          <c:dLbls>
            <c:spPr>
              <a:noFill/>
              <a:ln>
                <a:noFill/>
              </a:ln>
              <a:effectLst/>
            </c:spPr>
            <c:txPr>
              <a:bodyPr rot="0" vert="horz"/>
              <a:lstStyle/>
              <a:p>
                <a:pPr>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Hoja4!$A$2:$A$25</c:f>
              <c:strCache>
                <c:ptCount val="24"/>
                <c:pt idx="0">
                  <c:v>P1</c:v>
                </c:pt>
                <c:pt idx="1">
                  <c:v>P2</c:v>
                </c:pt>
                <c:pt idx="2">
                  <c:v>P3</c:v>
                </c:pt>
                <c:pt idx="3">
                  <c:v>P4</c:v>
                </c:pt>
                <c:pt idx="4">
                  <c:v>P5</c:v>
                </c:pt>
                <c:pt idx="5">
                  <c:v>P6</c:v>
                </c:pt>
                <c:pt idx="6">
                  <c:v>P7</c:v>
                </c:pt>
                <c:pt idx="7">
                  <c:v>P8</c:v>
                </c:pt>
                <c:pt idx="8">
                  <c:v>P9</c:v>
                </c:pt>
                <c:pt idx="9">
                  <c:v>P10</c:v>
                </c:pt>
                <c:pt idx="10">
                  <c:v>P11</c:v>
                </c:pt>
                <c:pt idx="11">
                  <c:v>P12</c:v>
                </c:pt>
                <c:pt idx="12">
                  <c:v>P13</c:v>
                </c:pt>
                <c:pt idx="13">
                  <c:v>P14</c:v>
                </c:pt>
                <c:pt idx="14">
                  <c:v>P15</c:v>
                </c:pt>
                <c:pt idx="15">
                  <c:v>P16</c:v>
                </c:pt>
                <c:pt idx="16">
                  <c:v>P17</c:v>
                </c:pt>
                <c:pt idx="17">
                  <c:v>P18</c:v>
                </c:pt>
                <c:pt idx="18">
                  <c:v>P19</c:v>
                </c:pt>
                <c:pt idx="19">
                  <c:v>P20</c:v>
                </c:pt>
                <c:pt idx="20">
                  <c:v>P21</c:v>
                </c:pt>
                <c:pt idx="21">
                  <c:v>P22</c:v>
                </c:pt>
                <c:pt idx="22">
                  <c:v>P23</c:v>
                </c:pt>
                <c:pt idx="23">
                  <c:v>P24</c:v>
                </c:pt>
              </c:strCache>
            </c:strRef>
          </c:cat>
          <c:val>
            <c:numRef>
              <c:f>Hoja4!$E$2:$E$25</c:f>
              <c:numCache>
                <c:formatCode>General</c:formatCode>
                <c:ptCount val="24"/>
                <c:pt idx="0">
                  <c:v>-0.9700000000000002</c:v>
                </c:pt>
                <c:pt idx="1">
                  <c:v>-1.2499999999999996</c:v>
                </c:pt>
                <c:pt idx="2">
                  <c:v>-2.0200000000000005</c:v>
                </c:pt>
                <c:pt idx="3">
                  <c:v>-1.71</c:v>
                </c:pt>
                <c:pt idx="4">
                  <c:v>-1.9999999999999996</c:v>
                </c:pt>
                <c:pt idx="5">
                  <c:v>-1.37</c:v>
                </c:pt>
                <c:pt idx="6">
                  <c:v>-1.8299999999999996</c:v>
                </c:pt>
                <c:pt idx="7">
                  <c:v>-1.4900000000000002</c:v>
                </c:pt>
                <c:pt idx="8">
                  <c:v>-2.1999999999999997</c:v>
                </c:pt>
                <c:pt idx="9">
                  <c:v>-1.0600000000000005</c:v>
                </c:pt>
                <c:pt idx="10">
                  <c:v>-2.2199999999999998</c:v>
                </c:pt>
                <c:pt idx="11">
                  <c:v>-2.14</c:v>
                </c:pt>
                <c:pt idx="12">
                  <c:v>-1.1500000000000004</c:v>
                </c:pt>
                <c:pt idx="13">
                  <c:v>-1.3600000000000003</c:v>
                </c:pt>
                <c:pt idx="14">
                  <c:v>-1.7400000000000002</c:v>
                </c:pt>
                <c:pt idx="15">
                  <c:v>-2.19</c:v>
                </c:pt>
                <c:pt idx="16">
                  <c:v>-2.14</c:v>
                </c:pt>
                <c:pt idx="17">
                  <c:v>-2.2000000000000002</c:v>
                </c:pt>
                <c:pt idx="18">
                  <c:v>-2.2099999999999995</c:v>
                </c:pt>
                <c:pt idx="19">
                  <c:v>-2.3899999999999997</c:v>
                </c:pt>
                <c:pt idx="20">
                  <c:v>-2.1499999999999995</c:v>
                </c:pt>
                <c:pt idx="21">
                  <c:v>-2.0700000000000003</c:v>
                </c:pt>
                <c:pt idx="22">
                  <c:v>-2.0100000000000002</c:v>
                </c:pt>
                <c:pt idx="23">
                  <c:v>-2.16</c:v>
                </c:pt>
              </c:numCache>
            </c:numRef>
          </c:val>
          <c:smooth val="0"/>
        </c:ser>
        <c:dLbls>
          <c:showLegendKey val="0"/>
          <c:showVal val="0"/>
          <c:showCatName val="0"/>
          <c:showSerName val="0"/>
          <c:showPercent val="0"/>
          <c:showBubbleSize val="0"/>
        </c:dLbls>
        <c:smooth val="0"/>
        <c:axId val="210083368"/>
        <c:axId val="209800528"/>
      </c:lineChart>
      <c:catAx>
        <c:axId val="21008336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vert="horz"/>
          <a:lstStyle/>
          <a:p>
            <a:pPr>
              <a:defRPr/>
            </a:pPr>
            <a:endParaRPr lang="es-ES"/>
          </a:p>
        </c:txPr>
        <c:crossAx val="209800528"/>
        <c:crosses val="autoZero"/>
        <c:auto val="1"/>
        <c:lblAlgn val="ctr"/>
        <c:lblOffset val="100"/>
        <c:noMultiLvlLbl val="0"/>
      </c:catAx>
      <c:valAx>
        <c:axId val="209800528"/>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s-ES"/>
          </a:p>
        </c:txPr>
        <c:crossAx val="21008336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800"/>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Hoja5!$E$49</c:f>
              <c:strCache>
                <c:ptCount val="1"/>
                <c:pt idx="0">
                  <c:v>PROMERDIO EXP</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vert="horz"/>
              <a:lstStyle/>
              <a:p>
                <a:pPr>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Hoja5!$C$50:$C$54</c:f>
              <c:strCache>
                <c:ptCount val="5"/>
                <c:pt idx="0">
                  <c:v>TANGIBILIDAD</c:v>
                </c:pt>
                <c:pt idx="1">
                  <c:v>FIALBILIDAD</c:v>
                </c:pt>
                <c:pt idx="2">
                  <c:v>CAPACIDAD DE RESPUESTA</c:v>
                </c:pt>
                <c:pt idx="3">
                  <c:v>SEGURIDAD</c:v>
                </c:pt>
                <c:pt idx="4">
                  <c:v>EMPATÍA</c:v>
                </c:pt>
              </c:strCache>
            </c:strRef>
          </c:cat>
          <c:val>
            <c:numRef>
              <c:f>Hoja5!$E$50:$E$54</c:f>
              <c:numCache>
                <c:formatCode>0.00</c:formatCode>
                <c:ptCount val="5"/>
                <c:pt idx="0">
                  <c:v>4.6524999999999999</c:v>
                </c:pt>
                <c:pt idx="1">
                  <c:v>4.8316666666666661</c:v>
                </c:pt>
                <c:pt idx="2">
                  <c:v>4.8275000000000006</c:v>
                </c:pt>
                <c:pt idx="3">
                  <c:v>4.8316666666666661</c:v>
                </c:pt>
                <c:pt idx="4">
                  <c:v>4.8425000000000002</c:v>
                </c:pt>
              </c:numCache>
            </c:numRef>
          </c:val>
        </c:ser>
        <c:ser>
          <c:idx val="2"/>
          <c:order val="2"/>
          <c:tx>
            <c:strRef>
              <c:f>Hoja5!$F$49</c:f>
              <c:strCache>
                <c:ptCount val="1"/>
                <c:pt idx="0">
                  <c:v>PORMEDIO PER</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vert="horz"/>
              <a:lstStyle/>
              <a:p>
                <a:pPr>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Hoja5!$C$50:$C$54</c:f>
              <c:strCache>
                <c:ptCount val="5"/>
                <c:pt idx="0">
                  <c:v>TANGIBILIDAD</c:v>
                </c:pt>
                <c:pt idx="1">
                  <c:v>FIALBILIDAD</c:v>
                </c:pt>
                <c:pt idx="2">
                  <c:v>CAPACIDAD DE RESPUESTA</c:v>
                </c:pt>
                <c:pt idx="3">
                  <c:v>SEGURIDAD</c:v>
                </c:pt>
                <c:pt idx="4">
                  <c:v>EMPATÍA</c:v>
                </c:pt>
              </c:strCache>
            </c:strRef>
          </c:cat>
          <c:val>
            <c:numRef>
              <c:f>Hoja5!$F$50:$F$54</c:f>
              <c:numCache>
                <c:formatCode>0.00</c:formatCode>
                <c:ptCount val="5"/>
                <c:pt idx="0">
                  <c:v>3.1733333333333333</c:v>
                </c:pt>
                <c:pt idx="1">
                  <c:v>3.17</c:v>
                </c:pt>
                <c:pt idx="2">
                  <c:v>3.11</c:v>
                </c:pt>
                <c:pt idx="3">
                  <c:v>2.686666666666667</c:v>
                </c:pt>
                <c:pt idx="4">
                  <c:v>2.7450000000000001</c:v>
                </c:pt>
              </c:numCache>
            </c:numRef>
          </c:val>
        </c:ser>
        <c:ser>
          <c:idx val="3"/>
          <c:order val="3"/>
          <c:tx>
            <c:strRef>
              <c:f>Hoja5!$G$49</c:f>
              <c:strCache>
                <c:ptCount val="1"/>
                <c:pt idx="0">
                  <c:v>BRECHA</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vert="horz"/>
              <a:lstStyle/>
              <a:p>
                <a:pPr>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Hoja5!$C$50:$C$54</c:f>
              <c:strCache>
                <c:ptCount val="5"/>
                <c:pt idx="0">
                  <c:v>TANGIBILIDAD</c:v>
                </c:pt>
                <c:pt idx="1">
                  <c:v>FIALBILIDAD</c:v>
                </c:pt>
                <c:pt idx="2">
                  <c:v>CAPACIDAD DE RESPUESTA</c:v>
                </c:pt>
                <c:pt idx="3">
                  <c:v>SEGURIDAD</c:v>
                </c:pt>
                <c:pt idx="4">
                  <c:v>EMPATÍA</c:v>
                </c:pt>
              </c:strCache>
            </c:strRef>
          </c:cat>
          <c:val>
            <c:numRef>
              <c:f>Hoja5!$G$50:$G$54</c:f>
              <c:numCache>
                <c:formatCode>0.00</c:formatCode>
                <c:ptCount val="5"/>
                <c:pt idx="0">
                  <c:v>-1.4791666666666665</c:v>
                </c:pt>
                <c:pt idx="1">
                  <c:v>-1.6616666666666662</c:v>
                </c:pt>
                <c:pt idx="2">
                  <c:v>-1.7175000000000007</c:v>
                </c:pt>
                <c:pt idx="3">
                  <c:v>-2.1449999999999991</c:v>
                </c:pt>
                <c:pt idx="4">
                  <c:v>-2.0975000000000001</c:v>
                </c:pt>
              </c:numCache>
            </c:numRef>
          </c:val>
        </c:ser>
        <c:dLbls>
          <c:showLegendKey val="0"/>
          <c:showVal val="0"/>
          <c:showCatName val="0"/>
          <c:showSerName val="0"/>
          <c:showPercent val="0"/>
          <c:showBubbleSize val="0"/>
        </c:dLbls>
        <c:gapWidth val="100"/>
        <c:overlap val="-24"/>
        <c:axId val="209486472"/>
        <c:axId val="209290672"/>
        <c:extLst>
          <c:ext xmlns:c15="http://schemas.microsoft.com/office/drawing/2012/chart" uri="{02D57815-91ED-43cb-92C2-25804820EDAC}">
            <c15:filteredBarSeries>
              <c15:ser>
                <c:idx val="0"/>
                <c:order val="0"/>
                <c:tx>
                  <c:strRef>
                    <c:extLst>
                      <c:ext uri="{02D57815-91ED-43cb-92C2-25804820EDAC}">
                        <c15:formulaRef>
                          <c15:sqref>Hoja5!$D$49</c15:sqref>
                        </c15:formulaRef>
                      </c:ext>
                    </c:extLst>
                    <c:strCache>
                      <c:ptCount val="1"/>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extLst>
                      <c:ext uri="{02D57815-91ED-43cb-92C2-25804820EDAC}">
                        <c15:formulaRef>
                          <c15:sqref>Hoja5!$C$50:$C$54</c15:sqref>
                        </c15:formulaRef>
                      </c:ext>
                    </c:extLst>
                    <c:strCache>
                      <c:ptCount val="5"/>
                      <c:pt idx="0">
                        <c:v>TANGIBILIDAD</c:v>
                      </c:pt>
                      <c:pt idx="1">
                        <c:v>FIALBILIDAD</c:v>
                      </c:pt>
                      <c:pt idx="2">
                        <c:v>CAPACIDAD DE RESPUESTA</c:v>
                      </c:pt>
                      <c:pt idx="3">
                        <c:v>SEGURIDAD</c:v>
                      </c:pt>
                      <c:pt idx="4">
                        <c:v>EMPATÍA</c:v>
                      </c:pt>
                    </c:strCache>
                  </c:strRef>
                </c:cat>
                <c:val>
                  <c:numRef>
                    <c:extLst>
                      <c:ext uri="{02D57815-91ED-43cb-92C2-25804820EDAC}">
                        <c15:formulaRef>
                          <c15:sqref>Hoja5!$D$50:$D$54</c15:sqref>
                        </c15:formulaRef>
                      </c:ext>
                    </c:extLst>
                    <c:numCache>
                      <c:formatCode>General</c:formatCode>
                      <c:ptCount val="5"/>
                    </c:numCache>
                  </c:numRef>
                </c:val>
              </c15:ser>
            </c15:filteredBarSeries>
          </c:ext>
        </c:extLst>
      </c:barChart>
      <c:catAx>
        <c:axId val="20948647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vert="horz"/>
          <a:lstStyle/>
          <a:p>
            <a:pPr>
              <a:defRPr/>
            </a:pPr>
            <a:endParaRPr lang="es-ES"/>
          </a:p>
        </c:txPr>
        <c:crossAx val="209290672"/>
        <c:crosses val="autoZero"/>
        <c:auto val="1"/>
        <c:lblAlgn val="ctr"/>
        <c:lblOffset val="100"/>
        <c:noMultiLvlLbl val="0"/>
      </c:catAx>
      <c:valAx>
        <c:axId val="209290672"/>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vert="horz"/>
          <a:lstStyle/>
          <a:p>
            <a:pPr>
              <a:defRPr/>
            </a:pPr>
            <a:endParaRPr lang="es-ES"/>
          </a:p>
        </c:txPr>
        <c:crossAx val="209486472"/>
        <c:crosses val="autoZero"/>
        <c:crossBetween val="between"/>
      </c:valAx>
      <c:spPr>
        <a:noFill/>
        <a:ln>
          <a:noFill/>
        </a:ln>
        <a:effectLst/>
      </c:spPr>
    </c:plotArea>
    <c:legend>
      <c:legendPos val="b"/>
      <c:overlay val="0"/>
      <c:spPr>
        <a:noFill/>
        <a:ln>
          <a:noFill/>
        </a:ln>
        <a:effectLst/>
      </c:spPr>
      <c:txPr>
        <a:bodyPr rot="0" vert="horz"/>
        <a:lstStyle/>
        <a:p>
          <a:pPr>
            <a:defRPr/>
          </a:pPr>
          <a:endParaRPr lang="es-ES"/>
        </a:p>
      </c:txPr>
    </c:legend>
    <c:plotVisOnly val="1"/>
    <c:dispBlanksAs val="gap"/>
    <c:showDLblsOverMax val="0"/>
  </c:chart>
  <c:spPr>
    <a:solidFill>
      <a:schemeClr val="bg1"/>
    </a:solidFill>
    <a:ln w="9525" cap="flat" cmpd="sng" algn="ctr">
      <a:solidFill>
        <a:schemeClr val="tx2">
          <a:lumMod val="15000"/>
          <a:lumOff val="85000"/>
        </a:schemeClr>
      </a:solidFill>
      <a:round/>
    </a:ln>
    <a:effectLst/>
  </c:spPr>
  <c:txPr>
    <a:bodyPr/>
    <a:lstStyle/>
    <a:p>
      <a:pPr>
        <a:defRPr sz="1600"/>
      </a:pPr>
      <a:endParaRPr lang="es-ES"/>
    </a:p>
  </c:txPr>
  <c:externalData r:id="rId1">
    <c:autoUpdate val="0"/>
  </c:externalData>
</c:chartSpace>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7.png"/></Relationships>
</file>

<file path=ppt/diagrams/_rels/data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C5EB36-3A25-48B7-BC39-50402612A0EB}"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s-ES"/>
        </a:p>
      </dgm:t>
    </dgm:pt>
    <dgm:pt modelId="{E8FC5BFB-87CE-4A5B-BF9E-1F38A960C9FC}">
      <dgm:prSet phldrT="[Texto]" custT="1"/>
      <dgm:spPr>
        <a:solidFill>
          <a:schemeClr val="accent2">
            <a:lumMod val="20000"/>
            <a:lumOff val="80000"/>
          </a:schemeClr>
        </a:solidFill>
      </dgm:spPr>
      <dgm:t>
        <a:bodyPr/>
        <a:lstStyle/>
        <a:p>
          <a:pPr>
            <a:lnSpc>
              <a:spcPct val="150000"/>
            </a:lnSpc>
          </a:pPr>
          <a:endParaRPr lang="es-EC" sz="2800" dirty="0" smtClean="0">
            <a:latin typeface="Times New Roman" panose="02020603050405020304" pitchFamily="18" charset="0"/>
            <a:cs typeface="Times New Roman" panose="02020603050405020304" pitchFamily="18" charset="0"/>
          </a:endParaRPr>
        </a:p>
        <a:p>
          <a:pPr>
            <a:lnSpc>
              <a:spcPct val="150000"/>
            </a:lnSpc>
          </a:pPr>
          <a:r>
            <a:rPr lang="es-EC" sz="2800" dirty="0" smtClean="0">
              <a:latin typeface="Times New Roman" panose="02020603050405020304" pitchFamily="18" charset="0"/>
              <a:cs typeface="Times New Roman" panose="02020603050405020304" pitchFamily="18" charset="0"/>
            </a:rPr>
            <a:t>Analizar las dimensiones de la calidad del servicio en los buses, que inciden en la satisfacción del consumidor del servicio, de la ciudad de Santo Domingo de los Tsáchilas, aplicando el modelo SERVQUAL periodo octubre 2017- febrero 2018.</a:t>
          </a:r>
        </a:p>
        <a:p>
          <a:pPr>
            <a:lnSpc>
              <a:spcPct val="150000"/>
            </a:lnSpc>
          </a:pPr>
          <a:endParaRPr lang="es-ES" sz="2800" dirty="0">
            <a:latin typeface="Times New Roman" panose="02020603050405020304" pitchFamily="18" charset="0"/>
            <a:cs typeface="Times New Roman" panose="02020603050405020304" pitchFamily="18" charset="0"/>
          </a:endParaRPr>
        </a:p>
      </dgm:t>
    </dgm:pt>
    <dgm:pt modelId="{9C4E9001-E0DE-4FE3-A79E-5F692B33F1AE}" type="parTrans" cxnId="{83027077-18C5-4D26-BB60-01B36ADF2777}">
      <dgm:prSet/>
      <dgm:spPr/>
      <dgm:t>
        <a:bodyPr/>
        <a:lstStyle/>
        <a:p>
          <a:endParaRPr lang="es-ES" sz="2000"/>
        </a:p>
      </dgm:t>
    </dgm:pt>
    <dgm:pt modelId="{B193A722-AE3E-4E5A-8084-08A70D4C0D1E}" type="sibTrans" cxnId="{83027077-18C5-4D26-BB60-01B36ADF2777}">
      <dgm:prSet/>
      <dgm:spPr/>
      <dgm:t>
        <a:bodyPr/>
        <a:lstStyle/>
        <a:p>
          <a:endParaRPr lang="es-ES" sz="2000"/>
        </a:p>
      </dgm:t>
    </dgm:pt>
    <dgm:pt modelId="{95E09843-B338-4238-85FD-84079D5FF433}" type="pres">
      <dgm:prSet presAssocID="{11C5EB36-3A25-48B7-BC39-50402612A0EB}" presName="diagram" presStyleCnt="0">
        <dgm:presLayoutVars>
          <dgm:dir/>
          <dgm:resizeHandles val="exact"/>
        </dgm:presLayoutVars>
      </dgm:prSet>
      <dgm:spPr/>
      <dgm:t>
        <a:bodyPr/>
        <a:lstStyle/>
        <a:p>
          <a:endParaRPr lang="es-ES"/>
        </a:p>
      </dgm:t>
    </dgm:pt>
    <dgm:pt modelId="{C31B7B7E-15B9-46B4-9649-EDE3BEA31544}" type="pres">
      <dgm:prSet presAssocID="{E8FC5BFB-87CE-4A5B-BF9E-1F38A960C9FC}" presName="node" presStyleLbl="node1" presStyleIdx="0" presStyleCnt="1" custScaleX="143603">
        <dgm:presLayoutVars>
          <dgm:bulletEnabled val="1"/>
        </dgm:presLayoutVars>
      </dgm:prSet>
      <dgm:spPr/>
      <dgm:t>
        <a:bodyPr/>
        <a:lstStyle/>
        <a:p>
          <a:endParaRPr lang="es-ES"/>
        </a:p>
      </dgm:t>
    </dgm:pt>
  </dgm:ptLst>
  <dgm:cxnLst>
    <dgm:cxn modelId="{CF51C655-A0E2-44B1-834E-0658C8DE4CCC}" type="presOf" srcId="{E8FC5BFB-87CE-4A5B-BF9E-1F38A960C9FC}" destId="{C31B7B7E-15B9-46B4-9649-EDE3BEA31544}" srcOrd="0" destOrd="0" presId="urn:microsoft.com/office/officeart/2005/8/layout/default"/>
    <dgm:cxn modelId="{83027077-18C5-4D26-BB60-01B36ADF2777}" srcId="{11C5EB36-3A25-48B7-BC39-50402612A0EB}" destId="{E8FC5BFB-87CE-4A5B-BF9E-1F38A960C9FC}" srcOrd="0" destOrd="0" parTransId="{9C4E9001-E0DE-4FE3-A79E-5F692B33F1AE}" sibTransId="{B193A722-AE3E-4E5A-8084-08A70D4C0D1E}"/>
    <dgm:cxn modelId="{AFCA81E1-2BC9-43C1-BCE1-930D90E3810B}" type="presOf" srcId="{11C5EB36-3A25-48B7-BC39-50402612A0EB}" destId="{95E09843-B338-4238-85FD-84079D5FF433}" srcOrd="0" destOrd="0" presId="urn:microsoft.com/office/officeart/2005/8/layout/default"/>
    <dgm:cxn modelId="{A8612027-C9E1-4BEE-840C-234792D55FB0}" type="presParOf" srcId="{95E09843-B338-4238-85FD-84079D5FF433}" destId="{C31B7B7E-15B9-46B4-9649-EDE3BEA3154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C5EB36-3A25-48B7-BC39-50402612A0EB}"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s-ES"/>
        </a:p>
      </dgm:t>
    </dgm:pt>
    <dgm:pt modelId="{E8FC5BFB-87CE-4A5B-BF9E-1F38A960C9FC}">
      <dgm:prSet phldrT="[Texto]" custT="1"/>
      <dgm:spPr>
        <a:solidFill>
          <a:schemeClr val="accent2">
            <a:lumMod val="20000"/>
            <a:lumOff val="80000"/>
          </a:schemeClr>
        </a:solidFill>
      </dgm:spPr>
      <dgm:t>
        <a:bodyPr/>
        <a:lstStyle/>
        <a:p>
          <a:pPr>
            <a:lnSpc>
              <a:spcPct val="150000"/>
            </a:lnSpc>
          </a:pPr>
          <a:r>
            <a:rPr lang="es-EC" sz="2000" dirty="0" smtClean="0">
              <a:latin typeface="Times New Roman" panose="02020603050405020304" pitchFamily="18" charset="0"/>
              <a:cs typeface="Times New Roman" panose="02020603050405020304" pitchFamily="18" charset="0"/>
            </a:rPr>
            <a:t>1.- Diagnosticar la situación actual de las dimensiones de la calidad en el servicio de transporte público de Santo Domingo de los Tsáchilas.</a:t>
          </a:r>
          <a:endParaRPr lang="es-ES" sz="2000" dirty="0"/>
        </a:p>
      </dgm:t>
    </dgm:pt>
    <dgm:pt modelId="{9C4E9001-E0DE-4FE3-A79E-5F692B33F1AE}" type="parTrans" cxnId="{83027077-18C5-4D26-BB60-01B36ADF2777}">
      <dgm:prSet/>
      <dgm:spPr/>
      <dgm:t>
        <a:bodyPr/>
        <a:lstStyle/>
        <a:p>
          <a:endParaRPr lang="es-ES" sz="2400"/>
        </a:p>
      </dgm:t>
    </dgm:pt>
    <dgm:pt modelId="{B193A722-AE3E-4E5A-8084-08A70D4C0D1E}" type="sibTrans" cxnId="{83027077-18C5-4D26-BB60-01B36ADF2777}">
      <dgm:prSet/>
      <dgm:spPr/>
      <dgm:t>
        <a:bodyPr/>
        <a:lstStyle/>
        <a:p>
          <a:endParaRPr lang="es-ES" sz="2400"/>
        </a:p>
      </dgm:t>
    </dgm:pt>
    <dgm:pt modelId="{04AEB25E-92BF-4595-A707-5A31772C1662}">
      <dgm:prSet phldrT="[Texto]" custT="1"/>
      <dgm:spPr>
        <a:solidFill>
          <a:schemeClr val="accent2">
            <a:lumMod val="20000"/>
            <a:lumOff val="80000"/>
          </a:schemeClr>
        </a:solidFill>
      </dgm:spPr>
      <dgm:t>
        <a:bodyPr/>
        <a:lstStyle/>
        <a:p>
          <a:pPr>
            <a:lnSpc>
              <a:spcPct val="150000"/>
            </a:lnSpc>
          </a:pPr>
          <a:r>
            <a:rPr lang="es-EC" sz="2000" dirty="0" smtClean="0">
              <a:latin typeface="Times New Roman" panose="02020603050405020304" pitchFamily="18" charset="0"/>
              <a:cs typeface="Times New Roman" panose="02020603050405020304" pitchFamily="18" charset="0"/>
            </a:rPr>
            <a:t>2.- Determinar las expectativas y percepciones de los usuarios en relación a la calidad del servicio de transporte público de Santo Domingo de los Tsáchilas.</a:t>
          </a:r>
          <a:endParaRPr lang="es-ES" sz="2000" dirty="0"/>
        </a:p>
      </dgm:t>
    </dgm:pt>
    <dgm:pt modelId="{AE19523F-4A04-4B24-B449-D86587AD6299}" type="parTrans" cxnId="{1951B3ED-0CE0-4FE4-AE35-D67F31402884}">
      <dgm:prSet/>
      <dgm:spPr/>
      <dgm:t>
        <a:bodyPr/>
        <a:lstStyle/>
        <a:p>
          <a:endParaRPr lang="es-ES" sz="2400"/>
        </a:p>
      </dgm:t>
    </dgm:pt>
    <dgm:pt modelId="{335EF06A-FE2D-4D6A-B4E0-6D5C9116F4AB}" type="sibTrans" cxnId="{1951B3ED-0CE0-4FE4-AE35-D67F31402884}">
      <dgm:prSet/>
      <dgm:spPr/>
      <dgm:t>
        <a:bodyPr/>
        <a:lstStyle/>
        <a:p>
          <a:endParaRPr lang="es-ES" sz="2400"/>
        </a:p>
      </dgm:t>
    </dgm:pt>
    <dgm:pt modelId="{487DA6B0-D005-48B0-B860-F5C5AD16D16E}">
      <dgm:prSet phldrT="[Texto]" custT="1"/>
      <dgm:spPr>
        <a:solidFill>
          <a:schemeClr val="accent2">
            <a:lumMod val="20000"/>
            <a:lumOff val="80000"/>
          </a:schemeClr>
        </a:solidFill>
      </dgm:spPr>
      <dgm:t>
        <a:bodyPr/>
        <a:lstStyle/>
        <a:p>
          <a:pPr>
            <a:lnSpc>
              <a:spcPct val="150000"/>
            </a:lnSpc>
          </a:pPr>
          <a:r>
            <a:rPr lang="es-EC" sz="2000" dirty="0" smtClean="0">
              <a:latin typeface="Times New Roman" panose="02020603050405020304" pitchFamily="18" charset="0"/>
              <a:cs typeface="Times New Roman" panose="02020603050405020304" pitchFamily="18" charset="0"/>
            </a:rPr>
            <a:t>3.- Determinar la satisfacción del consumidor del servicio de transporte público, de acuerdo con las dimensiones de la calidad en el servicio.</a:t>
          </a:r>
          <a:endParaRPr lang="es-ES" sz="2000" dirty="0"/>
        </a:p>
      </dgm:t>
    </dgm:pt>
    <dgm:pt modelId="{C04D53D9-9321-4830-8BA0-59DA4F2C194D}" type="parTrans" cxnId="{1394BC1A-188F-4CEF-A9FD-E15CF5490880}">
      <dgm:prSet/>
      <dgm:spPr/>
      <dgm:t>
        <a:bodyPr/>
        <a:lstStyle/>
        <a:p>
          <a:endParaRPr lang="es-ES" sz="2400"/>
        </a:p>
      </dgm:t>
    </dgm:pt>
    <dgm:pt modelId="{1544E4A9-B9C2-45FC-A189-EFFC5AD9A8CC}" type="sibTrans" cxnId="{1394BC1A-188F-4CEF-A9FD-E15CF5490880}">
      <dgm:prSet/>
      <dgm:spPr/>
      <dgm:t>
        <a:bodyPr/>
        <a:lstStyle/>
        <a:p>
          <a:endParaRPr lang="es-ES" sz="2400"/>
        </a:p>
      </dgm:t>
    </dgm:pt>
    <dgm:pt modelId="{41433D2E-5D32-496F-95E7-5684F7336C50}">
      <dgm:prSet phldrT="[Texto]" custT="1"/>
      <dgm:spPr>
        <a:solidFill>
          <a:schemeClr val="accent2">
            <a:lumMod val="20000"/>
            <a:lumOff val="80000"/>
          </a:schemeClr>
        </a:solidFill>
      </dgm:spPr>
      <dgm:t>
        <a:bodyPr/>
        <a:lstStyle/>
        <a:p>
          <a:pPr>
            <a:lnSpc>
              <a:spcPct val="150000"/>
            </a:lnSpc>
          </a:pPr>
          <a:r>
            <a:rPr lang="es-EC" sz="2000" dirty="0" smtClean="0">
              <a:latin typeface="Times New Roman" panose="02020603050405020304" pitchFamily="18" charset="0"/>
              <a:cs typeface="Times New Roman" panose="02020603050405020304" pitchFamily="18" charset="0"/>
            </a:rPr>
            <a:t>4.- Proponer estrategias de mejora en la calidad en el servicio transporte público, considerando el modelo Servqual.</a:t>
          </a:r>
          <a:endParaRPr lang="es-ES" sz="2000" dirty="0"/>
        </a:p>
      </dgm:t>
    </dgm:pt>
    <dgm:pt modelId="{3BB56AC6-125E-4269-9106-95617D51810E}" type="parTrans" cxnId="{9343DE28-2499-41D7-8D10-A30D2E19EAAE}">
      <dgm:prSet/>
      <dgm:spPr/>
      <dgm:t>
        <a:bodyPr/>
        <a:lstStyle/>
        <a:p>
          <a:endParaRPr lang="es-ES" sz="2400"/>
        </a:p>
      </dgm:t>
    </dgm:pt>
    <dgm:pt modelId="{1F67B9E8-65AF-48B5-9136-039288A68FC8}" type="sibTrans" cxnId="{9343DE28-2499-41D7-8D10-A30D2E19EAAE}">
      <dgm:prSet/>
      <dgm:spPr/>
      <dgm:t>
        <a:bodyPr/>
        <a:lstStyle/>
        <a:p>
          <a:endParaRPr lang="es-ES" sz="2400"/>
        </a:p>
      </dgm:t>
    </dgm:pt>
    <dgm:pt modelId="{95E09843-B338-4238-85FD-84079D5FF433}" type="pres">
      <dgm:prSet presAssocID="{11C5EB36-3A25-48B7-BC39-50402612A0EB}" presName="diagram" presStyleCnt="0">
        <dgm:presLayoutVars>
          <dgm:dir/>
          <dgm:resizeHandles val="exact"/>
        </dgm:presLayoutVars>
      </dgm:prSet>
      <dgm:spPr/>
      <dgm:t>
        <a:bodyPr/>
        <a:lstStyle/>
        <a:p>
          <a:endParaRPr lang="es-ES"/>
        </a:p>
      </dgm:t>
    </dgm:pt>
    <dgm:pt modelId="{C31B7B7E-15B9-46B4-9649-EDE3BEA31544}" type="pres">
      <dgm:prSet presAssocID="{E8FC5BFB-87CE-4A5B-BF9E-1F38A960C9FC}" presName="node" presStyleLbl="node1" presStyleIdx="0" presStyleCnt="4" custScaleX="123424">
        <dgm:presLayoutVars>
          <dgm:bulletEnabled val="1"/>
        </dgm:presLayoutVars>
      </dgm:prSet>
      <dgm:spPr/>
      <dgm:t>
        <a:bodyPr/>
        <a:lstStyle/>
        <a:p>
          <a:endParaRPr lang="es-ES"/>
        </a:p>
      </dgm:t>
    </dgm:pt>
    <dgm:pt modelId="{54622EC3-1C9F-4746-B33D-8893167480EB}" type="pres">
      <dgm:prSet presAssocID="{B193A722-AE3E-4E5A-8084-08A70D4C0D1E}" presName="sibTrans" presStyleCnt="0"/>
      <dgm:spPr/>
    </dgm:pt>
    <dgm:pt modelId="{7542422D-050E-46DA-91B7-0FC2D11E704A}" type="pres">
      <dgm:prSet presAssocID="{04AEB25E-92BF-4595-A707-5A31772C1662}" presName="node" presStyleLbl="node1" presStyleIdx="1" presStyleCnt="4" custScaleX="144854">
        <dgm:presLayoutVars>
          <dgm:bulletEnabled val="1"/>
        </dgm:presLayoutVars>
      </dgm:prSet>
      <dgm:spPr/>
      <dgm:t>
        <a:bodyPr/>
        <a:lstStyle/>
        <a:p>
          <a:endParaRPr lang="es-ES"/>
        </a:p>
      </dgm:t>
    </dgm:pt>
    <dgm:pt modelId="{DBEBC4CE-8B34-4D03-8CAC-9B3B792CFE21}" type="pres">
      <dgm:prSet presAssocID="{335EF06A-FE2D-4D6A-B4E0-6D5C9116F4AB}" presName="sibTrans" presStyleCnt="0"/>
      <dgm:spPr/>
    </dgm:pt>
    <dgm:pt modelId="{91DB3FDE-544E-4E90-9AA1-49F788653324}" type="pres">
      <dgm:prSet presAssocID="{487DA6B0-D005-48B0-B860-F5C5AD16D16E}" presName="node" presStyleLbl="node1" presStyleIdx="2" presStyleCnt="4" custScaleX="123922">
        <dgm:presLayoutVars>
          <dgm:bulletEnabled val="1"/>
        </dgm:presLayoutVars>
      </dgm:prSet>
      <dgm:spPr/>
      <dgm:t>
        <a:bodyPr/>
        <a:lstStyle/>
        <a:p>
          <a:endParaRPr lang="es-ES"/>
        </a:p>
      </dgm:t>
    </dgm:pt>
    <dgm:pt modelId="{7C55FFA0-5428-4C84-A6DF-568B67AA4F58}" type="pres">
      <dgm:prSet presAssocID="{1544E4A9-B9C2-45FC-A189-EFFC5AD9A8CC}" presName="sibTrans" presStyleCnt="0"/>
      <dgm:spPr/>
    </dgm:pt>
    <dgm:pt modelId="{B659045E-0591-4DEA-AE88-A3EB778A2F10}" type="pres">
      <dgm:prSet presAssocID="{41433D2E-5D32-496F-95E7-5684F7336C50}" presName="node" presStyleLbl="node1" presStyleIdx="3" presStyleCnt="4" custScaleX="145766">
        <dgm:presLayoutVars>
          <dgm:bulletEnabled val="1"/>
        </dgm:presLayoutVars>
      </dgm:prSet>
      <dgm:spPr/>
      <dgm:t>
        <a:bodyPr/>
        <a:lstStyle/>
        <a:p>
          <a:endParaRPr lang="es-ES"/>
        </a:p>
      </dgm:t>
    </dgm:pt>
  </dgm:ptLst>
  <dgm:cxnLst>
    <dgm:cxn modelId="{4D9A4AC8-9499-407F-9DE6-5430BBA72F28}" type="presOf" srcId="{41433D2E-5D32-496F-95E7-5684F7336C50}" destId="{B659045E-0591-4DEA-AE88-A3EB778A2F10}" srcOrd="0" destOrd="0" presId="urn:microsoft.com/office/officeart/2005/8/layout/default"/>
    <dgm:cxn modelId="{FF89AA62-AB96-4B3A-ABBD-50593E80F01F}" type="presOf" srcId="{487DA6B0-D005-48B0-B860-F5C5AD16D16E}" destId="{91DB3FDE-544E-4E90-9AA1-49F788653324}" srcOrd="0" destOrd="0" presId="urn:microsoft.com/office/officeart/2005/8/layout/default"/>
    <dgm:cxn modelId="{AA6D5D1A-5870-4A66-8596-A3A31FEE08CD}" type="presOf" srcId="{04AEB25E-92BF-4595-A707-5A31772C1662}" destId="{7542422D-050E-46DA-91B7-0FC2D11E704A}" srcOrd="0" destOrd="0" presId="urn:microsoft.com/office/officeart/2005/8/layout/default"/>
    <dgm:cxn modelId="{1394BC1A-188F-4CEF-A9FD-E15CF5490880}" srcId="{11C5EB36-3A25-48B7-BC39-50402612A0EB}" destId="{487DA6B0-D005-48B0-B860-F5C5AD16D16E}" srcOrd="2" destOrd="0" parTransId="{C04D53D9-9321-4830-8BA0-59DA4F2C194D}" sibTransId="{1544E4A9-B9C2-45FC-A189-EFFC5AD9A8CC}"/>
    <dgm:cxn modelId="{F3C03E50-5F31-46FC-B5FA-7D23D1A6348C}" type="presOf" srcId="{E8FC5BFB-87CE-4A5B-BF9E-1F38A960C9FC}" destId="{C31B7B7E-15B9-46B4-9649-EDE3BEA31544}" srcOrd="0" destOrd="0" presId="urn:microsoft.com/office/officeart/2005/8/layout/default"/>
    <dgm:cxn modelId="{9343DE28-2499-41D7-8D10-A30D2E19EAAE}" srcId="{11C5EB36-3A25-48B7-BC39-50402612A0EB}" destId="{41433D2E-5D32-496F-95E7-5684F7336C50}" srcOrd="3" destOrd="0" parTransId="{3BB56AC6-125E-4269-9106-95617D51810E}" sibTransId="{1F67B9E8-65AF-48B5-9136-039288A68FC8}"/>
    <dgm:cxn modelId="{1951B3ED-0CE0-4FE4-AE35-D67F31402884}" srcId="{11C5EB36-3A25-48B7-BC39-50402612A0EB}" destId="{04AEB25E-92BF-4595-A707-5A31772C1662}" srcOrd="1" destOrd="0" parTransId="{AE19523F-4A04-4B24-B449-D86587AD6299}" sibTransId="{335EF06A-FE2D-4D6A-B4E0-6D5C9116F4AB}"/>
    <dgm:cxn modelId="{83027077-18C5-4D26-BB60-01B36ADF2777}" srcId="{11C5EB36-3A25-48B7-BC39-50402612A0EB}" destId="{E8FC5BFB-87CE-4A5B-BF9E-1F38A960C9FC}" srcOrd="0" destOrd="0" parTransId="{9C4E9001-E0DE-4FE3-A79E-5F692B33F1AE}" sibTransId="{B193A722-AE3E-4E5A-8084-08A70D4C0D1E}"/>
    <dgm:cxn modelId="{E4F5D319-62F5-4BBE-9AC3-840C6D167A35}" type="presOf" srcId="{11C5EB36-3A25-48B7-BC39-50402612A0EB}" destId="{95E09843-B338-4238-85FD-84079D5FF433}" srcOrd="0" destOrd="0" presId="urn:microsoft.com/office/officeart/2005/8/layout/default"/>
    <dgm:cxn modelId="{179A76C8-D467-472C-BF3B-B536F5777166}" type="presParOf" srcId="{95E09843-B338-4238-85FD-84079D5FF433}" destId="{C31B7B7E-15B9-46B4-9649-EDE3BEA31544}" srcOrd="0" destOrd="0" presId="urn:microsoft.com/office/officeart/2005/8/layout/default"/>
    <dgm:cxn modelId="{45AF6A66-93B9-40C4-AEB1-230D2176518B}" type="presParOf" srcId="{95E09843-B338-4238-85FD-84079D5FF433}" destId="{54622EC3-1C9F-4746-B33D-8893167480EB}" srcOrd="1" destOrd="0" presId="urn:microsoft.com/office/officeart/2005/8/layout/default"/>
    <dgm:cxn modelId="{7000A06A-43D0-42BA-955B-6DBCFA4A7A4A}" type="presParOf" srcId="{95E09843-B338-4238-85FD-84079D5FF433}" destId="{7542422D-050E-46DA-91B7-0FC2D11E704A}" srcOrd="2" destOrd="0" presId="urn:microsoft.com/office/officeart/2005/8/layout/default"/>
    <dgm:cxn modelId="{3278644A-5157-42B3-AB80-497E61D47536}" type="presParOf" srcId="{95E09843-B338-4238-85FD-84079D5FF433}" destId="{DBEBC4CE-8B34-4D03-8CAC-9B3B792CFE21}" srcOrd="3" destOrd="0" presId="urn:microsoft.com/office/officeart/2005/8/layout/default"/>
    <dgm:cxn modelId="{A946CEAB-6CF4-4433-8256-791F187A6FEB}" type="presParOf" srcId="{95E09843-B338-4238-85FD-84079D5FF433}" destId="{91DB3FDE-544E-4E90-9AA1-49F788653324}" srcOrd="4" destOrd="0" presId="urn:microsoft.com/office/officeart/2005/8/layout/default"/>
    <dgm:cxn modelId="{C9703CAC-3094-4DD0-9731-35580F326F5C}" type="presParOf" srcId="{95E09843-B338-4238-85FD-84079D5FF433}" destId="{7C55FFA0-5428-4C84-A6DF-568B67AA4F58}" srcOrd="5" destOrd="0" presId="urn:microsoft.com/office/officeart/2005/8/layout/default"/>
    <dgm:cxn modelId="{37BF9759-D761-4230-AD0B-A52CFF17F0B3}" type="presParOf" srcId="{95E09843-B338-4238-85FD-84079D5FF433}" destId="{B659045E-0591-4DEA-AE88-A3EB778A2F1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00C698-8A18-42F9-99C1-C0BB2909CEC2}" type="doc">
      <dgm:prSet loTypeId="urn:microsoft.com/office/officeart/2008/layout/VerticalAccentList" loCatId="list" qsTypeId="urn:microsoft.com/office/officeart/2005/8/quickstyle/simple1" qsCatId="simple" csTypeId="urn:microsoft.com/office/officeart/2005/8/colors/accent0_2" csCatId="mainScheme" phldr="1"/>
      <dgm:spPr/>
      <dgm:t>
        <a:bodyPr/>
        <a:lstStyle/>
        <a:p>
          <a:endParaRPr lang="es-ES"/>
        </a:p>
      </dgm:t>
    </dgm:pt>
    <dgm:pt modelId="{5503BBFB-17DB-4882-9968-AFF73BD0B37F}">
      <dgm:prSet phldrT="[Texto]" custT="1"/>
      <dgm:spPr/>
      <dgm:t>
        <a:bodyPr/>
        <a:lstStyle/>
        <a:p>
          <a:pPr>
            <a:lnSpc>
              <a:spcPct val="150000"/>
            </a:lnSpc>
          </a:pPr>
          <a:r>
            <a:rPr lang="es-EC" sz="1600" dirty="0" smtClean="0">
              <a:solidFill>
                <a:schemeClr val="tx1"/>
              </a:solidFill>
              <a:latin typeface="Times New Roman" panose="02020603050405020304" pitchFamily="18" charset="0"/>
              <a:cs typeface="Times New Roman" panose="02020603050405020304" pitchFamily="18" charset="0"/>
            </a:rPr>
            <a:t>Renovar las unidades de transporte público con baja emisión de contaminación y con nuevas tecnologías. El gobierno debe mantener un estricto control que haga cumplir todas las leyes y disposiciones a los concesionarios, esto garantizara un servicio digno y eficiente para la población.</a:t>
          </a:r>
          <a:endParaRPr lang="es-ES" sz="1600" dirty="0">
            <a:solidFill>
              <a:schemeClr val="tx1"/>
            </a:solidFill>
            <a:latin typeface="Times New Roman" panose="02020603050405020304" pitchFamily="18" charset="0"/>
            <a:cs typeface="Times New Roman" panose="02020603050405020304" pitchFamily="18" charset="0"/>
          </a:endParaRPr>
        </a:p>
      </dgm:t>
    </dgm:pt>
    <dgm:pt modelId="{044AA617-2846-4367-B250-C5ECB333CE2F}" type="parTrans" cxnId="{066420A7-B936-4DBF-96A1-AB6E72CE2726}">
      <dgm:prSet/>
      <dgm:spPr/>
      <dgm:t>
        <a:bodyPr/>
        <a:lstStyle/>
        <a:p>
          <a:pPr>
            <a:lnSpc>
              <a:spcPct val="150000"/>
            </a:lnSpc>
          </a:pPr>
          <a:endParaRPr lang="es-ES" sz="2400">
            <a:solidFill>
              <a:schemeClr val="tx1"/>
            </a:solidFill>
            <a:latin typeface="Times New Roman" panose="02020603050405020304" pitchFamily="18" charset="0"/>
            <a:cs typeface="Times New Roman" panose="02020603050405020304" pitchFamily="18" charset="0"/>
          </a:endParaRPr>
        </a:p>
      </dgm:t>
    </dgm:pt>
    <dgm:pt modelId="{51C28762-3A79-45C5-9CE0-F159A79A0918}" type="sibTrans" cxnId="{066420A7-B936-4DBF-96A1-AB6E72CE2726}">
      <dgm:prSet/>
      <dgm:spPr/>
      <dgm:t>
        <a:bodyPr/>
        <a:lstStyle/>
        <a:p>
          <a:pPr>
            <a:lnSpc>
              <a:spcPct val="150000"/>
            </a:lnSpc>
          </a:pPr>
          <a:endParaRPr lang="es-ES" sz="2400">
            <a:solidFill>
              <a:schemeClr val="tx1"/>
            </a:solidFill>
            <a:latin typeface="Times New Roman" panose="02020603050405020304" pitchFamily="18" charset="0"/>
            <a:cs typeface="Times New Roman" panose="02020603050405020304" pitchFamily="18" charset="0"/>
          </a:endParaRPr>
        </a:p>
      </dgm:t>
    </dgm:pt>
    <dgm:pt modelId="{6F64BF9B-1BA2-475C-8D6B-AFEF72EB8D8F}">
      <dgm:prSet phldrT="[Texto]" custT="1"/>
      <dgm:spPr/>
      <dgm:t>
        <a:bodyPr/>
        <a:lstStyle/>
        <a:p>
          <a:pPr>
            <a:lnSpc>
              <a:spcPct val="150000"/>
            </a:lnSpc>
          </a:pPr>
          <a:r>
            <a:rPr lang="es-EC" sz="1600" dirty="0" smtClean="0">
              <a:solidFill>
                <a:schemeClr val="tx1"/>
              </a:solidFill>
              <a:latin typeface="Times New Roman" panose="02020603050405020304" pitchFamily="18" charset="0"/>
              <a:cs typeface="Times New Roman" panose="02020603050405020304" pitchFamily="18" charset="0"/>
            </a:rPr>
            <a:t>Implementar una central de monitoreo de transitó en la ciudad, dicha central administrará en tiempo real, mediante la aplicación Waze.</a:t>
          </a:r>
          <a:endParaRPr lang="es-ES" sz="1600" dirty="0">
            <a:solidFill>
              <a:schemeClr val="tx1"/>
            </a:solidFill>
            <a:latin typeface="Times New Roman" panose="02020603050405020304" pitchFamily="18" charset="0"/>
            <a:cs typeface="Times New Roman" panose="02020603050405020304" pitchFamily="18" charset="0"/>
          </a:endParaRPr>
        </a:p>
      </dgm:t>
    </dgm:pt>
    <dgm:pt modelId="{5EFF945C-7A8B-4323-8684-1269C0DCFF33}" type="parTrans" cxnId="{B2C3B261-450B-4AEE-B891-A967A78EBB71}">
      <dgm:prSet/>
      <dgm:spPr/>
      <dgm:t>
        <a:bodyPr/>
        <a:lstStyle/>
        <a:p>
          <a:pPr>
            <a:lnSpc>
              <a:spcPct val="150000"/>
            </a:lnSpc>
          </a:pPr>
          <a:endParaRPr lang="es-ES" sz="2400">
            <a:solidFill>
              <a:schemeClr val="tx1"/>
            </a:solidFill>
            <a:latin typeface="Times New Roman" panose="02020603050405020304" pitchFamily="18" charset="0"/>
            <a:cs typeface="Times New Roman" panose="02020603050405020304" pitchFamily="18" charset="0"/>
          </a:endParaRPr>
        </a:p>
      </dgm:t>
    </dgm:pt>
    <dgm:pt modelId="{5D672121-67E1-4FB9-8E63-E4C273A6CAD7}" type="sibTrans" cxnId="{B2C3B261-450B-4AEE-B891-A967A78EBB71}">
      <dgm:prSet/>
      <dgm:spPr/>
      <dgm:t>
        <a:bodyPr/>
        <a:lstStyle/>
        <a:p>
          <a:pPr>
            <a:lnSpc>
              <a:spcPct val="150000"/>
            </a:lnSpc>
          </a:pPr>
          <a:endParaRPr lang="es-ES" sz="2400">
            <a:solidFill>
              <a:schemeClr val="tx1"/>
            </a:solidFill>
            <a:latin typeface="Times New Roman" panose="02020603050405020304" pitchFamily="18" charset="0"/>
            <a:cs typeface="Times New Roman" panose="02020603050405020304" pitchFamily="18" charset="0"/>
          </a:endParaRPr>
        </a:p>
      </dgm:t>
    </dgm:pt>
    <dgm:pt modelId="{D4BD231D-EF23-4119-A3D9-FF69A937F9F4}">
      <dgm:prSet custT="1"/>
      <dgm:spPr/>
      <dgm:t>
        <a:bodyPr/>
        <a:lstStyle/>
        <a:p>
          <a:pPr>
            <a:lnSpc>
              <a:spcPct val="150000"/>
            </a:lnSpc>
          </a:pPr>
          <a:r>
            <a:rPr lang="es-EC" sz="1600" smtClean="0">
              <a:solidFill>
                <a:schemeClr val="tx1"/>
              </a:solidFill>
              <a:latin typeface="Times New Roman" panose="02020603050405020304" pitchFamily="18" charset="0"/>
              <a:cs typeface="Times New Roman" panose="02020603050405020304" pitchFamily="18" charset="0"/>
            </a:rPr>
            <a:t>Diseñar y confeccionar uniformes para el conductor y controlador; pantalón, camisa manga corta por día y corbata, los colores se definen de acuerdo a votación del personal.</a:t>
          </a:r>
          <a:endParaRPr lang="es-ES" sz="1600">
            <a:solidFill>
              <a:schemeClr val="tx1"/>
            </a:solidFill>
            <a:latin typeface="Times New Roman" panose="02020603050405020304" pitchFamily="18" charset="0"/>
            <a:cs typeface="Times New Roman" panose="02020603050405020304" pitchFamily="18" charset="0"/>
          </a:endParaRPr>
        </a:p>
      </dgm:t>
    </dgm:pt>
    <dgm:pt modelId="{659AE065-A0D8-4DEE-AA38-99DB39A23704}" type="parTrans" cxnId="{0617280C-14BC-403A-B4F8-35DD83C55CEC}">
      <dgm:prSet/>
      <dgm:spPr/>
      <dgm:t>
        <a:bodyPr/>
        <a:lstStyle/>
        <a:p>
          <a:endParaRPr lang="es-ES" sz="2400"/>
        </a:p>
      </dgm:t>
    </dgm:pt>
    <dgm:pt modelId="{CBF9EB01-7D2C-4794-8D20-19CA0D785DA9}" type="sibTrans" cxnId="{0617280C-14BC-403A-B4F8-35DD83C55CEC}">
      <dgm:prSet/>
      <dgm:spPr/>
      <dgm:t>
        <a:bodyPr/>
        <a:lstStyle/>
        <a:p>
          <a:endParaRPr lang="es-ES" sz="2400"/>
        </a:p>
      </dgm:t>
    </dgm:pt>
    <dgm:pt modelId="{1C17691F-6D7E-42B7-85B9-29E54F5D8AD8}" type="pres">
      <dgm:prSet presAssocID="{2D00C698-8A18-42F9-99C1-C0BB2909CEC2}" presName="Name0" presStyleCnt="0">
        <dgm:presLayoutVars>
          <dgm:chMax/>
          <dgm:chPref/>
          <dgm:dir/>
        </dgm:presLayoutVars>
      </dgm:prSet>
      <dgm:spPr/>
      <dgm:t>
        <a:bodyPr/>
        <a:lstStyle/>
        <a:p>
          <a:endParaRPr lang="es-EC"/>
        </a:p>
      </dgm:t>
    </dgm:pt>
    <dgm:pt modelId="{A8F0FDA5-7B97-4394-9201-5DF68F929D5A}" type="pres">
      <dgm:prSet presAssocID="{5503BBFB-17DB-4882-9968-AFF73BD0B37F}" presName="parenttextcomposite" presStyleCnt="0"/>
      <dgm:spPr/>
    </dgm:pt>
    <dgm:pt modelId="{ECA7F80F-9602-4CD7-BD33-E8FD1AEE1390}" type="pres">
      <dgm:prSet presAssocID="{5503BBFB-17DB-4882-9968-AFF73BD0B37F}" presName="parenttext" presStyleLbl="revTx" presStyleIdx="0" presStyleCnt="3">
        <dgm:presLayoutVars>
          <dgm:chMax/>
          <dgm:chPref val="2"/>
          <dgm:bulletEnabled val="1"/>
        </dgm:presLayoutVars>
      </dgm:prSet>
      <dgm:spPr/>
      <dgm:t>
        <a:bodyPr/>
        <a:lstStyle/>
        <a:p>
          <a:endParaRPr lang="es-EC"/>
        </a:p>
      </dgm:t>
    </dgm:pt>
    <dgm:pt modelId="{85098E00-695B-490F-86A3-ECA5712A92C8}" type="pres">
      <dgm:prSet presAssocID="{5503BBFB-17DB-4882-9968-AFF73BD0B37F}" presName="parallelogramComposite" presStyleCnt="0"/>
      <dgm:spPr/>
    </dgm:pt>
    <dgm:pt modelId="{426BB980-020C-41FC-9086-14EEE6BB1858}" type="pres">
      <dgm:prSet presAssocID="{5503BBFB-17DB-4882-9968-AFF73BD0B37F}" presName="parallelogram1" presStyleLbl="alignNode1" presStyleIdx="0" presStyleCnt="21"/>
      <dgm:spPr/>
    </dgm:pt>
    <dgm:pt modelId="{2CE68AEE-E1A8-424F-85DA-D3EFB45CE757}" type="pres">
      <dgm:prSet presAssocID="{5503BBFB-17DB-4882-9968-AFF73BD0B37F}" presName="parallelogram2" presStyleLbl="alignNode1" presStyleIdx="1" presStyleCnt="21"/>
      <dgm:spPr/>
    </dgm:pt>
    <dgm:pt modelId="{B17D8CC2-BBB3-494C-9B3C-66A18848516A}" type="pres">
      <dgm:prSet presAssocID="{5503BBFB-17DB-4882-9968-AFF73BD0B37F}" presName="parallelogram3" presStyleLbl="alignNode1" presStyleIdx="2" presStyleCnt="21"/>
      <dgm:spPr/>
    </dgm:pt>
    <dgm:pt modelId="{CEE0A667-E38B-466C-9595-71C7C383C6D3}" type="pres">
      <dgm:prSet presAssocID="{5503BBFB-17DB-4882-9968-AFF73BD0B37F}" presName="parallelogram4" presStyleLbl="alignNode1" presStyleIdx="3" presStyleCnt="21"/>
      <dgm:spPr/>
    </dgm:pt>
    <dgm:pt modelId="{D7B3DEDE-980A-4D78-B52A-65E7EDBF816C}" type="pres">
      <dgm:prSet presAssocID="{5503BBFB-17DB-4882-9968-AFF73BD0B37F}" presName="parallelogram5" presStyleLbl="alignNode1" presStyleIdx="4" presStyleCnt="21"/>
      <dgm:spPr/>
    </dgm:pt>
    <dgm:pt modelId="{051662DF-8CD9-48CD-B1DF-65614ED7E2A9}" type="pres">
      <dgm:prSet presAssocID="{5503BBFB-17DB-4882-9968-AFF73BD0B37F}" presName="parallelogram6" presStyleLbl="alignNode1" presStyleIdx="5" presStyleCnt="21"/>
      <dgm:spPr/>
    </dgm:pt>
    <dgm:pt modelId="{161E0734-148A-4A12-8565-FF45893446C4}" type="pres">
      <dgm:prSet presAssocID="{5503BBFB-17DB-4882-9968-AFF73BD0B37F}" presName="parallelogram7" presStyleLbl="alignNode1" presStyleIdx="6" presStyleCnt="21"/>
      <dgm:spPr/>
    </dgm:pt>
    <dgm:pt modelId="{7C064D50-F3CD-4674-B184-80665AC967E2}" type="pres">
      <dgm:prSet presAssocID="{51C28762-3A79-45C5-9CE0-F159A79A0918}" presName="sibTrans" presStyleCnt="0"/>
      <dgm:spPr/>
    </dgm:pt>
    <dgm:pt modelId="{AB89EA37-90B0-4FFA-99FC-BD931B2F59E0}" type="pres">
      <dgm:prSet presAssocID="{6F64BF9B-1BA2-475C-8D6B-AFEF72EB8D8F}" presName="parenttextcomposite" presStyleCnt="0"/>
      <dgm:spPr/>
    </dgm:pt>
    <dgm:pt modelId="{12A6BD40-0398-4464-83AA-8436B032E5C2}" type="pres">
      <dgm:prSet presAssocID="{6F64BF9B-1BA2-475C-8D6B-AFEF72EB8D8F}" presName="parenttext" presStyleLbl="revTx" presStyleIdx="1" presStyleCnt="3">
        <dgm:presLayoutVars>
          <dgm:chMax/>
          <dgm:chPref val="2"/>
          <dgm:bulletEnabled val="1"/>
        </dgm:presLayoutVars>
      </dgm:prSet>
      <dgm:spPr/>
      <dgm:t>
        <a:bodyPr/>
        <a:lstStyle/>
        <a:p>
          <a:endParaRPr lang="es-EC"/>
        </a:p>
      </dgm:t>
    </dgm:pt>
    <dgm:pt modelId="{06EBCFDF-F675-4AC3-87FC-1C6C68C9CB04}" type="pres">
      <dgm:prSet presAssocID="{6F64BF9B-1BA2-475C-8D6B-AFEF72EB8D8F}" presName="parallelogramComposite" presStyleCnt="0"/>
      <dgm:spPr/>
    </dgm:pt>
    <dgm:pt modelId="{A41A2B1E-7B96-4FA5-9E63-BC1D121C32E5}" type="pres">
      <dgm:prSet presAssocID="{6F64BF9B-1BA2-475C-8D6B-AFEF72EB8D8F}" presName="parallelogram1" presStyleLbl="alignNode1" presStyleIdx="7" presStyleCnt="21"/>
      <dgm:spPr/>
    </dgm:pt>
    <dgm:pt modelId="{402AF1C1-0FF4-42DF-B379-342CD695259E}" type="pres">
      <dgm:prSet presAssocID="{6F64BF9B-1BA2-475C-8D6B-AFEF72EB8D8F}" presName="parallelogram2" presStyleLbl="alignNode1" presStyleIdx="8" presStyleCnt="21"/>
      <dgm:spPr/>
    </dgm:pt>
    <dgm:pt modelId="{D7ADB16C-34F9-4CF9-B765-64EB25E0F629}" type="pres">
      <dgm:prSet presAssocID="{6F64BF9B-1BA2-475C-8D6B-AFEF72EB8D8F}" presName="parallelogram3" presStyleLbl="alignNode1" presStyleIdx="9" presStyleCnt="21"/>
      <dgm:spPr/>
    </dgm:pt>
    <dgm:pt modelId="{122B4FF7-568F-402B-A0C2-E15F76F84716}" type="pres">
      <dgm:prSet presAssocID="{6F64BF9B-1BA2-475C-8D6B-AFEF72EB8D8F}" presName="parallelogram4" presStyleLbl="alignNode1" presStyleIdx="10" presStyleCnt="21"/>
      <dgm:spPr/>
    </dgm:pt>
    <dgm:pt modelId="{90CA91F3-03A7-47B9-8052-463464D73479}" type="pres">
      <dgm:prSet presAssocID="{6F64BF9B-1BA2-475C-8D6B-AFEF72EB8D8F}" presName="parallelogram5" presStyleLbl="alignNode1" presStyleIdx="11" presStyleCnt="21"/>
      <dgm:spPr/>
    </dgm:pt>
    <dgm:pt modelId="{279DF907-0CC0-4DE6-9F83-636AAA564D20}" type="pres">
      <dgm:prSet presAssocID="{6F64BF9B-1BA2-475C-8D6B-AFEF72EB8D8F}" presName="parallelogram6" presStyleLbl="alignNode1" presStyleIdx="12" presStyleCnt="21"/>
      <dgm:spPr/>
    </dgm:pt>
    <dgm:pt modelId="{C29C81C5-7EE0-487D-9712-57A3DD0BCE51}" type="pres">
      <dgm:prSet presAssocID="{6F64BF9B-1BA2-475C-8D6B-AFEF72EB8D8F}" presName="parallelogram7" presStyleLbl="alignNode1" presStyleIdx="13" presStyleCnt="21"/>
      <dgm:spPr/>
    </dgm:pt>
    <dgm:pt modelId="{92C71922-6E80-4D9D-A004-AC1C85230BD6}" type="pres">
      <dgm:prSet presAssocID="{5D672121-67E1-4FB9-8E63-E4C273A6CAD7}" presName="sibTrans" presStyleCnt="0"/>
      <dgm:spPr/>
    </dgm:pt>
    <dgm:pt modelId="{405FBEA8-C2D2-4A8A-951F-C4FC32AD18DE}" type="pres">
      <dgm:prSet presAssocID="{D4BD231D-EF23-4119-A3D9-FF69A937F9F4}" presName="parenttextcomposite" presStyleCnt="0"/>
      <dgm:spPr/>
    </dgm:pt>
    <dgm:pt modelId="{616C6845-4280-4DCF-AEBD-C0299A735B4E}" type="pres">
      <dgm:prSet presAssocID="{D4BD231D-EF23-4119-A3D9-FF69A937F9F4}" presName="parenttext" presStyleLbl="revTx" presStyleIdx="2" presStyleCnt="3">
        <dgm:presLayoutVars>
          <dgm:chMax/>
          <dgm:chPref val="2"/>
          <dgm:bulletEnabled val="1"/>
        </dgm:presLayoutVars>
      </dgm:prSet>
      <dgm:spPr/>
      <dgm:t>
        <a:bodyPr/>
        <a:lstStyle/>
        <a:p>
          <a:endParaRPr lang="es-EC"/>
        </a:p>
      </dgm:t>
    </dgm:pt>
    <dgm:pt modelId="{BEA2C6D3-83F5-4055-85BC-D1D0979C6F81}" type="pres">
      <dgm:prSet presAssocID="{D4BD231D-EF23-4119-A3D9-FF69A937F9F4}" presName="parallelogramComposite" presStyleCnt="0"/>
      <dgm:spPr/>
    </dgm:pt>
    <dgm:pt modelId="{5DAFDF32-6CB2-4BB6-BB4E-3CC3DC5501D9}" type="pres">
      <dgm:prSet presAssocID="{D4BD231D-EF23-4119-A3D9-FF69A937F9F4}" presName="parallelogram1" presStyleLbl="alignNode1" presStyleIdx="14" presStyleCnt="21"/>
      <dgm:spPr/>
    </dgm:pt>
    <dgm:pt modelId="{A8577835-8666-4709-862C-12F16196BB1E}" type="pres">
      <dgm:prSet presAssocID="{D4BD231D-EF23-4119-A3D9-FF69A937F9F4}" presName="parallelogram2" presStyleLbl="alignNode1" presStyleIdx="15" presStyleCnt="21"/>
      <dgm:spPr/>
    </dgm:pt>
    <dgm:pt modelId="{59F60840-E11A-4A30-8EF7-98FE96FC0145}" type="pres">
      <dgm:prSet presAssocID="{D4BD231D-EF23-4119-A3D9-FF69A937F9F4}" presName="parallelogram3" presStyleLbl="alignNode1" presStyleIdx="16" presStyleCnt="21"/>
      <dgm:spPr/>
    </dgm:pt>
    <dgm:pt modelId="{498A11E7-03F9-4D1E-BCA2-2F85227CB0E9}" type="pres">
      <dgm:prSet presAssocID="{D4BD231D-EF23-4119-A3D9-FF69A937F9F4}" presName="parallelogram4" presStyleLbl="alignNode1" presStyleIdx="17" presStyleCnt="21"/>
      <dgm:spPr/>
    </dgm:pt>
    <dgm:pt modelId="{BAF77273-2680-4B93-A55E-769F004FC0DC}" type="pres">
      <dgm:prSet presAssocID="{D4BD231D-EF23-4119-A3D9-FF69A937F9F4}" presName="parallelogram5" presStyleLbl="alignNode1" presStyleIdx="18" presStyleCnt="21"/>
      <dgm:spPr/>
    </dgm:pt>
    <dgm:pt modelId="{3FD4875C-821D-48DC-867B-A810BC2CACAB}" type="pres">
      <dgm:prSet presAssocID="{D4BD231D-EF23-4119-A3D9-FF69A937F9F4}" presName="parallelogram6" presStyleLbl="alignNode1" presStyleIdx="19" presStyleCnt="21"/>
      <dgm:spPr/>
    </dgm:pt>
    <dgm:pt modelId="{1B87958E-C232-412F-856E-2D2D1EDDFAEF}" type="pres">
      <dgm:prSet presAssocID="{D4BD231D-EF23-4119-A3D9-FF69A937F9F4}" presName="parallelogram7" presStyleLbl="alignNode1" presStyleIdx="20" presStyleCnt="21"/>
      <dgm:spPr/>
    </dgm:pt>
  </dgm:ptLst>
  <dgm:cxnLst>
    <dgm:cxn modelId="{70732423-FB4B-4A60-94F6-B763AF963F2C}" type="presOf" srcId="{5503BBFB-17DB-4882-9968-AFF73BD0B37F}" destId="{ECA7F80F-9602-4CD7-BD33-E8FD1AEE1390}" srcOrd="0" destOrd="0" presId="urn:microsoft.com/office/officeart/2008/layout/VerticalAccentList"/>
    <dgm:cxn modelId="{B2C3B261-450B-4AEE-B891-A967A78EBB71}" srcId="{2D00C698-8A18-42F9-99C1-C0BB2909CEC2}" destId="{6F64BF9B-1BA2-475C-8D6B-AFEF72EB8D8F}" srcOrd="1" destOrd="0" parTransId="{5EFF945C-7A8B-4323-8684-1269C0DCFF33}" sibTransId="{5D672121-67E1-4FB9-8E63-E4C273A6CAD7}"/>
    <dgm:cxn modelId="{60303CE5-3225-4DCD-AA1E-7A2DD0C2BB79}" type="presOf" srcId="{2D00C698-8A18-42F9-99C1-C0BB2909CEC2}" destId="{1C17691F-6D7E-42B7-85B9-29E54F5D8AD8}" srcOrd="0" destOrd="0" presId="urn:microsoft.com/office/officeart/2008/layout/VerticalAccentList"/>
    <dgm:cxn modelId="{FB07170F-E7E2-4685-9AB4-FF2FD927CC11}" type="presOf" srcId="{D4BD231D-EF23-4119-A3D9-FF69A937F9F4}" destId="{616C6845-4280-4DCF-AEBD-C0299A735B4E}" srcOrd="0" destOrd="0" presId="urn:microsoft.com/office/officeart/2008/layout/VerticalAccentList"/>
    <dgm:cxn modelId="{80BA1855-7C1D-4884-877C-39C41EA08E88}" type="presOf" srcId="{6F64BF9B-1BA2-475C-8D6B-AFEF72EB8D8F}" destId="{12A6BD40-0398-4464-83AA-8436B032E5C2}" srcOrd="0" destOrd="0" presId="urn:microsoft.com/office/officeart/2008/layout/VerticalAccentList"/>
    <dgm:cxn modelId="{0617280C-14BC-403A-B4F8-35DD83C55CEC}" srcId="{2D00C698-8A18-42F9-99C1-C0BB2909CEC2}" destId="{D4BD231D-EF23-4119-A3D9-FF69A937F9F4}" srcOrd="2" destOrd="0" parTransId="{659AE065-A0D8-4DEE-AA38-99DB39A23704}" sibTransId="{CBF9EB01-7D2C-4794-8D20-19CA0D785DA9}"/>
    <dgm:cxn modelId="{066420A7-B936-4DBF-96A1-AB6E72CE2726}" srcId="{2D00C698-8A18-42F9-99C1-C0BB2909CEC2}" destId="{5503BBFB-17DB-4882-9968-AFF73BD0B37F}" srcOrd="0" destOrd="0" parTransId="{044AA617-2846-4367-B250-C5ECB333CE2F}" sibTransId="{51C28762-3A79-45C5-9CE0-F159A79A0918}"/>
    <dgm:cxn modelId="{321B9DBE-69C3-481E-A267-5D2EA3C2AABF}" type="presParOf" srcId="{1C17691F-6D7E-42B7-85B9-29E54F5D8AD8}" destId="{A8F0FDA5-7B97-4394-9201-5DF68F929D5A}" srcOrd="0" destOrd="0" presId="urn:microsoft.com/office/officeart/2008/layout/VerticalAccentList"/>
    <dgm:cxn modelId="{5AD3F1B3-9FF0-4352-BA2A-4EF6FFB274BF}" type="presParOf" srcId="{A8F0FDA5-7B97-4394-9201-5DF68F929D5A}" destId="{ECA7F80F-9602-4CD7-BD33-E8FD1AEE1390}" srcOrd="0" destOrd="0" presId="urn:microsoft.com/office/officeart/2008/layout/VerticalAccentList"/>
    <dgm:cxn modelId="{43FE465F-5F52-4FDE-A184-7D89937437B5}" type="presParOf" srcId="{1C17691F-6D7E-42B7-85B9-29E54F5D8AD8}" destId="{85098E00-695B-490F-86A3-ECA5712A92C8}" srcOrd="1" destOrd="0" presId="urn:microsoft.com/office/officeart/2008/layout/VerticalAccentList"/>
    <dgm:cxn modelId="{9D18C83F-2712-4F43-8AFA-FF35D584F7F3}" type="presParOf" srcId="{85098E00-695B-490F-86A3-ECA5712A92C8}" destId="{426BB980-020C-41FC-9086-14EEE6BB1858}" srcOrd="0" destOrd="0" presId="urn:microsoft.com/office/officeart/2008/layout/VerticalAccentList"/>
    <dgm:cxn modelId="{F3030B3D-DDF7-4B80-9B72-FD8AAA775BD4}" type="presParOf" srcId="{85098E00-695B-490F-86A3-ECA5712A92C8}" destId="{2CE68AEE-E1A8-424F-85DA-D3EFB45CE757}" srcOrd="1" destOrd="0" presId="urn:microsoft.com/office/officeart/2008/layout/VerticalAccentList"/>
    <dgm:cxn modelId="{8F4DF7E1-E719-49C2-86C5-7897ADCEA551}" type="presParOf" srcId="{85098E00-695B-490F-86A3-ECA5712A92C8}" destId="{B17D8CC2-BBB3-494C-9B3C-66A18848516A}" srcOrd="2" destOrd="0" presId="urn:microsoft.com/office/officeart/2008/layout/VerticalAccentList"/>
    <dgm:cxn modelId="{AA2A83F1-CF7F-4EA2-B7C2-5C9DA874396D}" type="presParOf" srcId="{85098E00-695B-490F-86A3-ECA5712A92C8}" destId="{CEE0A667-E38B-466C-9595-71C7C383C6D3}" srcOrd="3" destOrd="0" presId="urn:microsoft.com/office/officeart/2008/layout/VerticalAccentList"/>
    <dgm:cxn modelId="{020D88A0-B1B7-4FC2-9BB0-521E2AD8EF3A}" type="presParOf" srcId="{85098E00-695B-490F-86A3-ECA5712A92C8}" destId="{D7B3DEDE-980A-4D78-B52A-65E7EDBF816C}" srcOrd="4" destOrd="0" presId="urn:microsoft.com/office/officeart/2008/layout/VerticalAccentList"/>
    <dgm:cxn modelId="{D24B802D-8B20-4CA3-96E0-BD173B0D7B6B}" type="presParOf" srcId="{85098E00-695B-490F-86A3-ECA5712A92C8}" destId="{051662DF-8CD9-48CD-B1DF-65614ED7E2A9}" srcOrd="5" destOrd="0" presId="urn:microsoft.com/office/officeart/2008/layout/VerticalAccentList"/>
    <dgm:cxn modelId="{B58AA083-C5F6-430F-A89A-B0E0C9CC6498}" type="presParOf" srcId="{85098E00-695B-490F-86A3-ECA5712A92C8}" destId="{161E0734-148A-4A12-8565-FF45893446C4}" srcOrd="6" destOrd="0" presId="urn:microsoft.com/office/officeart/2008/layout/VerticalAccentList"/>
    <dgm:cxn modelId="{6BCB66F7-42CA-418C-A567-3C86B645B542}" type="presParOf" srcId="{1C17691F-6D7E-42B7-85B9-29E54F5D8AD8}" destId="{7C064D50-F3CD-4674-B184-80665AC967E2}" srcOrd="2" destOrd="0" presId="urn:microsoft.com/office/officeart/2008/layout/VerticalAccentList"/>
    <dgm:cxn modelId="{808BD413-F8E0-4E37-B290-7B6DD6504AAC}" type="presParOf" srcId="{1C17691F-6D7E-42B7-85B9-29E54F5D8AD8}" destId="{AB89EA37-90B0-4FFA-99FC-BD931B2F59E0}" srcOrd="3" destOrd="0" presId="urn:microsoft.com/office/officeart/2008/layout/VerticalAccentList"/>
    <dgm:cxn modelId="{1BAD28A1-3BA0-4F15-B629-60314E0B8B70}" type="presParOf" srcId="{AB89EA37-90B0-4FFA-99FC-BD931B2F59E0}" destId="{12A6BD40-0398-4464-83AA-8436B032E5C2}" srcOrd="0" destOrd="0" presId="urn:microsoft.com/office/officeart/2008/layout/VerticalAccentList"/>
    <dgm:cxn modelId="{3C944215-8C83-4DB7-B2B8-F915F4A62064}" type="presParOf" srcId="{1C17691F-6D7E-42B7-85B9-29E54F5D8AD8}" destId="{06EBCFDF-F675-4AC3-87FC-1C6C68C9CB04}" srcOrd="4" destOrd="0" presId="urn:microsoft.com/office/officeart/2008/layout/VerticalAccentList"/>
    <dgm:cxn modelId="{40E11885-09DB-401B-A7A4-4DFE511F6507}" type="presParOf" srcId="{06EBCFDF-F675-4AC3-87FC-1C6C68C9CB04}" destId="{A41A2B1E-7B96-4FA5-9E63-BC1D121C32E5}" srcOrd="0" destOrd="0" presId="urn:microsoft.com/office/officeart/2008/layout/VerticalAccentList"/>
    <dgm:cxn modelId="{D6DEE747-2448-4661-919D-46F034459B38}" type="presParOf" srcId="{06EBCFDF-F675-4AC3-87FC-1C6C68C9CB04}" destId="{402AF1C1-0FF4-42DF-B379-342CD695259E}" srcOrd="1" destOrd="0" presId="urn:microsoft.com/office/officeart/2008/layout/VerticalAccentList"/>
    <dgm:cxn modelId="{191D7E23-617D-4F27-8050-D35D1AE45115}" type="presParOf" srcId="{06EBCFDF-F675-4AC3-87FC-1C6C68C9CB04}" destId="{D7ADB16C-34F9-4CF9-B765-64EB25E0F629}" srcOrd="2" destOrd="0" presId="urn:microsoft.com/office/officeart/2008/layout/VerticalAccentList"/>
    <dgm:cxn modelId="{1B48A4BE-75A5-4414-9D6C-A27F033EDE9B}" type="presParOf" srcId="{06EBCFDF-F675-4AC3-87FC-1C6C68C9CB04}" destId="{122B4FF7-568F-402B-A0C2-E15F76F84716}" srcOrd="3" destOrd="0" presId="urn:microsoft.com/office/officeart/2008/layout/VerticalAccentList"/>
    <dgm:cxn modelId="{3277B984-5D5C-4BBF-9595-F9F95889032B}" type="presParOf" srcId="{06EBCFDF-F675-4AC3-87FC-1C6C68C9CB04}" destId="{90CA91F3-03A7-47B9-8052-463464D73479}" srcOrd="4" destOrd="0" presId="urn:microsoft.com/office/officeart/2008/layout/VerticalAccentList"/>
    <dgm:cxn modelId="{C49FE49C-4DBD-44A7-A4C8-91EA68A80E5F}" type="presParOf" srcId="{06EBCFDF-F675-4AC3-87FC-1C6C68C9CB04}" destId="{279DF907-0CC0-4DE6-9F83-636AAA564D20}" srcOrd="5" destOrd="0" presId="urn:microsoft.com/office/officeart/2008/layout/VerticalAccentList"/>
    <dgm:cxn modelId="{436C75A2-2D37-483B-9710-F070FB548E80}" type="presParOf" srcId="{06EBCFDF-F675-4AC3-87FC-1C6C68C9CB04}" destId="{C29C81C5-7EE0-487D-9712-57A3DD0BCE51}" srcOrd="6" destOrd="0" presId="urn:microsoft.com/office/officeart/2008/layout/VerticalAccentList"/>
    <dgm:cxn modelId="{1A809EAC-A66D-4C89-8724-FECFE5C7FFBD}" type="presParOf" srcId="{1C17691F-6D7E-42B7-85B9-29E54F5D8AD8}" destId="{92C71922-6E80-4D9D-A004-AC1C85230BD6}" srcOrd="5" destOrd="0" presId="urn:microsoft.com/office/officeart/2008/layout/VerticalAccentList"/>
    <dgm:cxn modelId="{6711E735-D10D-4A7B-BA46-3FEEFDB52A7D}" type="presParOf" srcId="{1C17691F-6D7E-42B7-85B9-29E54F5D8AD8}" destId="{405FBEA8-C2D2-4A8A-951F-C4FC32AD18DE}" srcOrd="6" destOrd="0" presId="urn:microsoft.com/office/officeart/2008/layout/VerticalAccentList"/>
    <dgm:cxn modelId="{6F062D15-7579-442F-A960-A90C4B025DDD}" type="presParOf" srcId="{405FBEA8-C2D2-4A8A-951F-C4FC32AD18DE}" destId="{616C6845-4280-4DCF-AEBD-C0299A735B4E}" srcOrd="0" destOrd="0" presId="urn:microsoft.com/office/officeart/2008/layout/VerticalAccentList"/>
    <dgm:cxn modelId="{CCC15785-DB96-4EA4-B122-3A10553BED26}" type="presParOf" srcId="{1C17691F-6D7E-42B7-85B9-29E54F5D8AD8}" destId="{BEA2C6D3-83F5-4055-85BC-D1D0979C6F81}" srcOrd="7" destOrd="0" presId="urn:microsoft.com/office/officeart/2008/layout/VerticalAccentList"/>
    <dgm:cxn modelId="{1B93547A-7E1A-42C7-A94E-CD938A429379}" type="presParOf" srcId="{BEA2C6D3-83F5-4055-85BC-D1D0979C6F81}" destId="{5DAFDF32-6CB2-4BB6-BB4E-3CC3DC5501D9}" srcOrd="0" destOrd="0" presId="urn:microsoft.com/office/officeart/2008/layout/VerticalAccentList"/>
    <dgm:cxn modelId="{C5AD76E2-8403-4484-AEC3-CA64DF935E6E}" type="presParOf" srcId="{BEA2C6D3-83F5-4055-85BC-D1D0979C6F81}" destId="{A8577835-8666-4709-862C-12F16196BB1E}" srcOrd="1" destOrd="0" presId="urn:microsoft.com/office/officeart/2008/layout/VerticalAccentList"/>
    <dgm:cxn modelId="{2567F212-59E9-4E3D-B21A-BCCD4B9902F4}" type="presParOf" srcId="{BEA2C6D3-83F5-4055-85BC-D1D0979C6F81}" destId="{59F60840-E11A-4A30-8EF7-98FE96FC0145}" srcOrd="2" destOrd="0" presId="urn:microsoft.com/office/officeart/2008/layout/VerticalAccentList"/>
    <dgm:cxn modelId="{330B3F09-7980-4BA7-805C-B45D3D2B9137}" type="presParOf" srcId="{BEA2C6D3-83F5-4055-85BC-D1D0979C6F81}" destId="{498A11E7-03F9-4D1E-BCA2-2F85227CB0E9}" srcOrd="3" destOrd="0" presId="urn:microsoft.com/office/officeart/2008/layout/VerticalAccentList"/>
    <dgm:cxn modelId="{C354AEEF-526A-466C-B0D1-0FCDA8751FDD}" type="presParOf" srcId="{BEA2C6D3-83F5-4055-85BC-D1D0979C6F81}" destId="{BAF77273-2680-4B93-A55E-769F004FC0DC}" srcOrd="4" destOrd="0" presId="urn:microsoft.com/office/officeart/2008/layout/VerticalAccentList"/>
    <dgm:cxn modelId="{4A91B5EC-DC1F-4A41-931B-570FF70FFC88}" type="presParOf" srcId="{BEA2C6D3-83F5-4055-85BC-D1D0979C6F81}" destId="{3FD4875C-821D-48DC-867B-A810BC2CACAB}" srcOrd="5" destOrd="0" presId="urn:microsoft.com/office/officeart/2008/layout/VerticalAccentList"/>
    <dgm:cxn modelId="{E1073E8A-F4D1-4C42-B080-D5A54BD7933F}" type="presParOf" srcId="{BEA2C6D3-83F5-4055-85BC-D1D0979C6F81}" destId="{1B87958E-C232-412F-856E-2D2D1EDDFAEF}"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4CA055-0D05-407D-B152-DD88F665619B}" type="doc">
      <dgm:prSet loTypeId="urn:microsoft.com/office/officeart/2005/8/layout/vList3" loCatId="list" qsTypeId="urn:microsoft.com/office/officeart/2005/8/quickstyle/simple1" qsCatId="simple" csTypeId="urn:microsoft.com/office/officeart/2005/8/colors/accent0_2" csCatId="mainScheme" phldr="1"/>
      <dgm:spPr/>
    </dgm:pt>
    <dgm:pt modelId="{8E3A0308-2D24-46FF-A77D-2060778545C3}">
      <dgm:prSet phldrT="[Texto]" custT="1"/>
      <dgm:spPr/>
      <dgm:t>
        <a:bodyPr/>
        <a:lstStyle/>
        <a:p>
          <a:pPr>
            <a:lnSpc>
              <a:spcPct val="150000"/>
            </a:lnSpc>
          </a:pPr>
          <a:r>
            <a:rPr lang="es-EC" sz="1400" dirty="0" smtClean="0">
              <a:latin typeface="Times New Roman" panose="02020603050405020304" pitchFamily="18" charset="0"/>
              <a:cs typeface="Times New Roman" panose="02020603050405020304" pitchFamily="18" charset="0"/>
            </a:rPr>
            <a:t>Colocar un lector de tarjeta en la parte derecha del conductor en cada unidad de transporte público.</a:t>
          </a:r>
          <a:endParaRPr lang="es-ES" sz="1400" dirty="0">
            <a:latin typeface="Times New Roman" panose="02020603050405020304" pitchFamily="18" charset="0"/>
            <a:cs typeface="Times New Roman" panose="02020603050405020304" pitchFamily="18" charset="0"/>
          </a:endParaRPr>
        </a:p>
      </dgm:t>
    </dgm:pt>
    <dgm:pt modelId="{5FC039A3-31AC-401C-84F0-81C84AFB34FD}" type="parTrans" cxnId="{4EF5CB5F-CBCF-4C84-B39C-53BCB667966F}">
      <dgm:prSet/>
      <dgm:spPr/>
      <dgm:t>
        <a:bodyPr/>
        <a:lstStyle/>
        <a:p>
          <a:pPr>
            <a:lnSpc>
              <a:spcPct val="150000"/>
            </a:lnSpc>
          </a:pPr>
          <a:endParaRPr lang="es-ES" sz="2000">
            <a:latin typeface="Times New Roman" panose="02020603050405020304" pitchFamily="18" charset="0"/>
            <a:cs typeface="Times New Roman" panose="02020603050405020304" pitchFamily="18" charset="0"/>
          </a:endParaRPr>
        </a:p>
      </dgm:t>
    </dgm:pt>
    <dgm:pt modelId="{B6556980-F898-4D62-A410-F95CFA441C0E}" type="sibTrans" cxnId="{4EF5CB5F-CBCF-4C84-B39C-53BCB667966F}">
      <dgm:prSet/>
      <dgm:spPr/>
      <dgm:t>
        <a:bodyPr/>
        <a:lstStyle/>
        <a:p>
          <a:pPr>
            <a:lnSpc>
              <a:spcPct val="150000"/>
            </a:lnSpc>
          </a:pPr>
          <a:endParaRPr lang="es-ES" sz="2000">
            <a:latin typeface="Times New Roman" panose="02020603050405020304" pitchFamily="18" charset="0"/>
            <a:cs typeface="Times New Roman" panose="02020603050405020304" pitchFamily="18" charset="0"/>
          </a:endParaRPr>
        </a:p>
      </dgm:t>
    </dgm:pt>
    <dgm:pt modelId="{2AF6C8DD-B26E-4C0B-898D-1B25FF763EBF}">
      <dgm:prSet phldrT="[Texto]" custT="1"/>
      <dgm:spPr/>
      <dgm:t>
        <a:bodyPr/>
        <a:lstStyle/>
        <a:p>
          <a:pPr>
            <a:lnSpc>
              <a:spcPct val="150000"/>
            </a:lnSpc>
          </a:pPr>
          <a:r>
            <a:rPr lang="es-EC" sz="1400" dirty="0" smtClean="0">
              <a:latin typeface="Times New Roman" panose="02020603050405020304" pitchFamily="18" charset="0"/>
              <a:cs typeface="Times New Roman" panose="02020603050405020304" pitchFamily="18" charset="0"/>
            </a:rPr>
            <a:t>Emitir tarjeta única de acceso al transporte público con descuentos y beneficios en farmacias seleccionadas para sus usuarios. Dicha tarjeta será emitida por el Municipio de Santo Domingo, la misma será recargable en todas las redes de farmacia Cruz Azul y Sana </a:t>
          </a:r>
          <a:r>
            <a:rPr lang="es-EC" sz="1400" dirty="0" err="1" smtClean="0">
              <a:latin typeface="Times New Roman" panose="02020603050405020304" pitchFamily="18" charset="0"/>
              <a:cs typeface="Times New Roman" panose="02020603050405020304" pitchFamily="18" charset="0"/>
            </a:rPr>
            <a:t>Sana</a:t>
          </a:r>
          <a:r>
            <a:rPr lang="es-EC" sz="1400" dirty="0" smtClean="0">
              <a:latin typeface="Times New Roman" panose="02020603050405020304" pitchFamily="18" charset="0"/>
              <a:cs typeface="Times New Roman" panose="02020603050405020304" pitchFamily="18" charset="0"/>
            </a:rPr>
            <a:t>.</a:t>
          </a:r>
          <a:endParaRPr lang="es-ES" sz="1400" dirty="0">
            <a:latin typeface="Times New Roman" panose="02020603050405020304" pitchFamily="18" charset="0"/>
            <a:cs typeface="Times New Roman" panose="02020603050405020304" pitchFamily="18" charset="0"/>
          </a:endParaRPr>
        </a:p>
      </dgm:t>
    </dgm:pt>
    <dgm:pt modelId="{1956170E-EADF-4C63-8CDD-930D89B6A28B}" type="parTrans" cxnId="{7181BCCB-6FA6-493F-A4E2-9A0667629FDD}">
      <dgm:prSet/>
      <dgm:spPr/>
      <dgm:t>
        <a:bodyPr/>
        <a:lstStyle/>
        <a:p>
          <a:pPr>
            <a:lnSpc>
              <a:spcPct val="150000"/>
            </a:lnSpc>
          </a:pPr>
          <a:endParaRPr lang="es-ES" sz="2000">
            <a:latin typeface="Times New Roman" panose="02020603050405020304" pitchFamily="18" charset="0"/>
            <a:cs typeface="Times New Roman" panose="02020603050405020304" pitchFamily="18" charset="0"/>
          </a:endParaRPr>
        </a:p>
      </dgm:t>
    </dgm:pt>
    <dgm:pt modelId="{D958E7C1-49B1-4A5D-B56C-2A351E6F334A}" type="sibTrans" cxnId="{7181BCCB-6FA6-493F-A4E2-9A0667629FDD}">
      <dgm:prSet/>
      <dgm:spPr/>
      <dgm:t>
        <a:bodyPr/>
        <a:lstStyle/>
        <a:p>
          <a:pPr>
            <a:lnSpc>
              <a:spcPct val="150000"/>
            </a:lnSpc>
          </a:pPr>
          <a:endParaRPr lang="es-ES" sz="2000">
            <a:latin typeface="Times New Roman" panose="02020603050405020304" pitchFamily="18" charset="0"/>
            <a:cs typeface="Times New Roman" panose="02020603050405020304" pitchFamily="18" charset="0"/>
          </a:endParaRPr>
        </a:p>
      </dgm:t>
    </dgm:pt>
    <dgm:pt modelId="{CCEB19A5-877D-4048-92B8-472A82393E4B}">
      <dgm:prSet phldrT="[Texto]" custT="1"/>
      <dgm:spPr/>
      <dgm:t>
        <a:bodyPr/>
        <a:lstStyle/>
        <a:p>
          <a:pPr>
            <a:lnSpc>
              <a:spcPct val="150000"/>
            </a:lnSpc>
          </a:pPr>
          <a:r>
            <a:rPr lang="es-EC" sz="1400" dirty="0" smtClean="0">
              <a:latin typeface="Times New Roman" panose="02020603050405020304" pitchFamily="18" charset="0"/>
              <a:cs typeface="Times New Roman" panose="02020603050405020304" pitchFamily="18" charset="0"/>
            </a:rPr>
            <a:t>Instalar paneles con información de línea, destino y tiempo de espera en cada parada.</a:t>
          </a:r>
          <a:endParaRPr lang="es-ES" sz="1400" dirty="0">
            <a:latin typeface="Times New Roman" panose="02020603050405020304" pitchFamily="18" charset="0"/>
            <a:cs typeface="Times New Roman" panose="02020603050405020304" pitchFamily="18" charset="0"/>
          </a:endParaRPr>
        </a:p>
      </dgm:t>
    </dgm:pt>
    <dgm:pt modelId="{C015BD14-6EC1-428D-9BEE-C5DE9BB51A97}" type="parTrans" cxnId="{39770446-4278-4B5C-A2F9-7031F162F01A}">
      <dgm:prSet/>
      <dgm:spPr/>
      <dgm:t>
        <a:bodyPr/>
        <a:lstStyle/>
        <a:p>
          <a:pPr>
            <a:lnSpc>
              <a:spcPct val="150000"/>
            </a:lnSpc>
          </a:pPr>
          <a:endParaRPr lang="es-ES" sz="2000">
            <a:latin typeface="Times New Roman" panose="02020603050405020304" pitchFamily="18" charset="0"/>
            <a:cs typeface="Times New Roman" panose="02020603050405020304" pitchFamily="18" charset="0"/>
          </a:endParaRPr>
        </a:p>
      </dgm:t>
    </dgm:pt>
    <dgm:pt modelId="{6C817650-015C-43C8-BA1D-F9F9805550D8}" type="sibTrans" cxnId="{39770446-4278-4B5C-A2F9-7031F162F01A}">
      <dgm:prSet/>
      <dgm:spPr/>
      <dgm:t>
        <a:bodyPr/>
        <a:lstStyle/>
        <a:p>
          <a:pPr>
            <a:lnSpc>
              <a:spcPct val="150000"/>
            </a:lnSpc>
          </a:pPr>
          <a:endParaRPr lang="es-ES" sz="2000">
            <a:latin typeface="Times New Roman" panose="02020603050405020304" pitchFamily="18" charset="0"/>
            <a:cs typeface="Times New Roman" panose="02020603050405020304" pitchFamily="18" charset="0"/>
          </a:endParaRPr>
        </a:p>
      </dgm:t>
    </dgm:pt>
    <dgm:pt modelId="{E9BFED1D-A5A9-478E-BDD7-ED60BBCEB428}" type="pres">
      <dgm:prSet presAssocID="{6D4CA055-0D05-407D-B152-DD88F665619B}" presName="linearFlow" presStyleCnt="0">
        <dgm:presLayoutVars>
          <dgm:dir/>
          <dgm:resizeHandles val="exact"/>
        </dgm:presLayoutVars>
      </dgm:prSet>
      <dgm:spPr/>
    </dgm:pt>
    <dgm:pt modelId="{3BA35BF5-9C6C-49EB-97ED-07DA43514474}" type="pres">
      <dgm:prSet presAssocID="{8E3A0308-2D24-46FF-A77D-2060778545C3}" presName="composite" presStyleCnt="0"/>
      <dgm:spPr/>
    </dgm:pt>
    <dgm:pt modelId="{6ADF09BD-5C90-469F-AB31-986D09B4506E}" type="pres">
      <dgm:prSet presAssocID="{8E3A0308-2D24-46FF-A77D-2060778545C3}" presName="imgShp" presStyleLbl="fgImgPlace1" presStyleIdx="0" presStyleCnt="3"/>
      <dgm:spPr>
        <a:blipFill rotWithShape="1">
          <a:blip xmlns:r="http://schemas.openxmlformats.org/officeDocument/2006/relationships" r:embed="rId1"/>
          <a:stretch>
            <a:fillRect/>
          </a:stretch>
        </a:blipFill>
      </dgm:spPr>
    </dgm:pt>
    <dgm:pt modelId="{4EA02C09-4921-4162-B85C-85BE42563ADD}" type="pres">
      <dgm:prSet presAssocID="{8E3A0308-2D24-46FF-A77D-2060778545C3}" presName="txShp" presStyleLbl="node1" presStyleIdx="0" presStyleCnt="3">
        <dgm:presLayoutVars>
          <dgm:bulletEnabled val="1"/>
        </dgm:presLayoutVars>
      </dgm:prSet>
      <dgm:spPr/>
      <dgm:t>
        <a:bodyPr/>
        <a:lstStyle/>
        <a:p>
          <a:endParaRPr lang="es-ES"/>
        </a:p>
      </dgm:t>
    </dgm:pt>
    <dgm:pt modelId="{16744F24-0B9C-4852-A4CC-FAB025F85FAF}" type="pres">
      <dgm:prSet presAssocID="{B6556980-F898-4D62-A410-F95CFA441C0E}" presName="spacing" presStyleCnt="0"/>
      <dgm:spPr/>
    </dgm:pt>
    <dgm:pt modelId="{8234B03A-2D2B-4700-977C-E55E8F85242A}" type="pres">
      <dgm:prSet presAssocID="{2AF6C8DD-B26E-4C0B-898D-1B25FF763EBF}" presName="composite" presStyleCnt="0"/>
      <dgm:spPr/>
    </dgm:pt>
    <dgm:pt modelId="{413DD31B-1498-42A0-A4ED-6FAE7F200310}" type="pres">
      <dgm:prSet presAssocID="{2AF6C8DD-B26E-4C0B-898D-1B25FF763EBF}" presName="imgShp" presStyleLbl="fgImgPlace1" presStyleIdx="1" presStyleCnt="3"/>
      <dgm:spPr>
        <a:blipFill rotWithShape="1">
          <a:blip xmlns:r="http://schemas.openxmlformats.org/officeDocument/2006/relationships" r:embed="rId2"/>
          <a:stretch>
            <a:fillRect/>
          </a:stretch>
        </a:blipFill>
      </dgm:spPr>
    </dgm:pt>
    <dgm:pt modelId="{928BDC12-F861-4A09-9153-634E5DCD37E7}" type="pres">
      <dgm:prSet presAssocID="{2AF6C8DD-B26E-4C0B-898D-1B25FF763EBF}" presName="txShp" presStyleLbl="node1" presStyleIdx="1" presStyleCnt="3">
        <dgm:presLayoutVars>
          <dgm:bulletEnabled val="1"/>
        </dgm:presLayoutVars>
      </dgm:prSet>
      <dgm:spPr/>
      <dgm:t>
        <a:bodyPr/>
        <a:lstStyle/>
        <a:p>
          <a:endParaRPr lang="es-ES"/>
        </a:p>
      </dgm:t>
    </dgm:pt>
    <dgm:pt modelId="{A37D2B3A-0843-4F86-A87F-7EAEF556E0D3}" type="pres">
      <dgm:prSet presAssocID="{D958E7C1-49B1-4A5D-B56C-2A351E6F334A}" presName="spacing" presStyleCnt="0"/>
      <dgm:spPr/>
    </dgm:pt>
    <dgm:pt modelId="{DA2F753D-D036-4272-822D-A06B97FA564F}" type="pres">
      <dgm:prSet presAssocID="{CCEB19A5-877D-4048-92B8-472A82393E4B}" presName="composite" presStyleCnt="0"/>
      <dgm:spPr/>
    </dgm:pt>
    <dgm:pt modelId="{1BD74E8D-176E-4250-80DF-65C815D6E0B1}" type="pres">
      <dgm:prSet presAssocID="{CCEB19A5-877D-4048-92B8-472A82393E4B}" presName="imgShp" presStyleLbl="fgImgPlace1" presStyleIdx="2" presStyleCnt="3"/>
      <dgm:spPr>
        <a:blipFill rotWithShape="1">
          <a:blip xmlns:r="http://schemas.openxmlformats.org/officeDocument/2006/relationships" r:embed="rId3"/>
          <a:stretch>
            <a:fillRect/>
          </a:stretch>
        </a:blipFill>
      </dgm:spPr>
    </dgm:pt>
    <dgm:pt modelId="{FB0BFF43-6F68-4569-B92C-82B463978810}" type="pres">
      <dgm:prSet presAssocID="{CCEB19A5-877D-4048-92B8-472A82393E4B}" presName="txShp" presStyleLbl="node1" presStyleIdx="2" presStyleCnt="3">
        <dgm:presLayoutVars>
          <dgm:bulletEnabled val="1"/>
        </dgm:presLayoutVars>
      </dgm:prSet>
      <dgm:spPr/>
      <dgm:t>
        <a:bodyPr/>
        <a:lstStyle/>
        <a:p>
          <a:endParaRPr lang="es-ES"/>
        </a:p>
      </dgm:t>
    </dgm:pt>
  </dgm:ptLst>
  <dgm:cxnLst>
    <dgm:cxn modelId="{4EF5CB5F-CBCF-4C84-B39C-53BCB667966F}" srcId="{6D4CA055-0D05-407D-B152-DD88F665619B}" destId="{8E3A0308-2D24-46FF-A77D-2060778545C3}" srcOrd="0" destOrd="0" parTransId="{5FC039A3-31AC-401C-84F0-81C84AFB34FD}" sibTransId="{B6556980-F898-4D62-A410-F95CFA441C0E}"/>
    <dgm:cxn modelId="{7629A62A-C3E2-4D3C-BAF3-C35943AE772B}" type="presOf" srcId="{6D4CA055-0D05-407D-B152-DD88F665619B}" destId="{E9BFED1D-A5A9-478E-BDD7-ED60BBCEB428}" srcOrd="0" destOrd="0" presId="urn:microsoft.com/office/officeart/2005/8/layout/vList3"/>
    <dgm:cxn modelId="{0190BF7B-41E0-481B-855E-526C46BC811A}" type="presOf" srcId="{8E3A0308-2D24-46FF-A77D-2060778545C3}" destId="{4EA02C09-4921-4162-B85C-85BE42563ADD}" srcOrd="0" destOrd="0" presId="urn:microsoft.com/office/officeart/2005/8/layout/vList3"/>
    <dgm:cxn modelId="{B0C373B9-EE74-41B1-BAF1-AE8485B6A9C0}" type="presOf" srcId="{CCEB19A5-877D-4048-92B8-472A82393E4B}" destId="{FB0BFF43-6F68-4569-B92C-82B463978810}" srcOrd="0" destOrd="0" presId="urn:microsoft.com/office/officeart/2005/8/layout/vList3"/>
    <dgm:cxn modelId="{259C78CE-566A-420E-A0DE-30ADECA404A2}" type="presOf" srcId="{2AF6C8DD-B26E-4C0B-898D-1B25FF763EBF}" destId="{928BDC12-F861-4A09-9153-634E5DCD37E7}" srcOrd="0" destOrd="0" presId="urn:microsoft.com/office/officeart/2005/8/layout/vList3"/>
    <dgm:cxn modelId="{39770446-4278-4B5C-A2F9-7031F162F01A}" srcId="{6D4CA055-0D05-407D-B152-DD88F665619B}" destId="{CCEB19A5-877D-4048-92B8-472A82393E4B}" srcOrd="2" destOrd="0" parTransId="{C015BD14-6EC1-428D-9BEE-C5DE9BB51A97}" sibTransId="{6C817650-015C-43C8-BA1D-F9F9805550D8}"/>
    <dgm:cxn modelId="{7181BCCB-6FA6-493F-A4E2-9A0667629FDD}" srcId="{6D4CA055-0D05-407D-B152-DD88F665619B}" destId="{2AF6C8DD-B26E-4C0B-898D-1B25FF763EBF}" srcOrd="1" destOrd="0" parTransId="{1956170E-EADF-4C63-8CDD-930D89B6A28B}" sibTransId="{D958E7C1-49B1-4A5D-B56C-2A351E6F334A}"/>
    <dgm:cxn modelId="{93EA03E4-476C-4650-9EDB-C59F73084288}" type="presParOf" srcId="{E9BFED1D-A5A9-478E-BDD7-ED60BBCEB428}" destId="{3BA35BF5-9C6C-49EB-97ED-07DA43514474}" srcOrd="0" destOrd="0" presId="urn:microsoft.com/office/officeart/2005/8/layout/vList3"/>
    <dgm:cxn modelId="{3F39A472-4863-4BDF-B3D9-695223954A52}" type="presParOf" srcId="{3BA35BF5-9C6C-49EB-97ED-07DA43514474}" destId="{6ADF09BD-5C90-469F-AB31-986D09B4506E}" srcOrd="0" destOrd="0" presId="urn:microsoft.com/office/officeart/2005/8/layout/vList3"/>
    <dgm:cxn modelId="{D22FBF1A-7FE0-4F28-AD9B-BA44550C0FCA}" type="presParOf" srcId="{3BA35BF5-9C6C-49EB-97ED-07DA43514474}" destId="{4EA02C09-4921-4162-B85C-85BE42563ADD}" srcOrd="1" destOrd="0" presId="urn:microsoft.com/office/officeart/2005/8/layout/vList3"/>
    <dgm:cxn modelId="{9022C5B8-C9C0-4F45-BDE7-70C1899201A6}" type="presParOf" srcId="{E9BFED1D-A5A9-478E-BDD7-ED60BBCEB428}" destId="{16744F24-0B9C-4852-A4CC-FAB025F85FAF}" srcOrd="1" destOrd="0" presId="urn:microsoft.com/office/officeart/2005/8/layout/vList3"/>
    <dgm:cxn modelId="{C2B82FD2-C4D8-4AFC-AE53-312A0448CE9B}" type="presParOf" srcId="{E9BFED1D-A5A9-478E-BDD7-ED60BBCEB428}" destId="{8234B03A-2D2B-4700-977C-E55E8F85242A}" srcOrd="2" destOrd="0" presId="urn:microsoft.com/office/officeart/2005/8/layout/vList3"/>
    <dgm:cxn modelId="{346403E4-19D7-458E-A81F-129FBCFD8785}" type="presParOf" srcId="{8234B03A-2D2B-4700-977C-E55E8F85242A}" destId="{413DD31B-1498-42A0-A4ED-6FAE7F200310}" srcOrd="0" destOrd="0" presId="urn:microsoft.com/office/officeart/2005/8/layout/vList3"/>
    <dgm:cxn modelId="{96C86E78-7689-4D18-A83C-A252DACECE39}" type="presParOf" srcId="{8234B03A-2D2B-4700-977C-E55E8F85242A}" destId="{928BDC12-F861-4A09-9153-634E5DCD37E7}" srcOrd="1" destOrd="0" presId="urn:microsoft.com/office/officeart/2005/8/layout/vList3"/>
    <dgm:cxn modelId="{8BA9D19A-DF18-4594-8056-B7973A0A336A}" type="presParOf" srcId="{E9BFED1D-A5A9-478E-BDD7-ED60BBCEB428}" destId="{A37D2B3A-0843-4F86-A87F-7EAEF556E0D3}" srcOrd="3" destOrd="0" presId="urn:microsoft.com/office/officeart/2005/8/layout/vList3"/>
    <dgm:cxn modelId="{A3FB34F5-6A27-434E-8E28-30D3F6EC7241}" type="presParOf" srcId="{E9BFED1D-A5A9-478E-BDD7-ED60BBCEB428}" destId="{DA2F753D-D036-4272-822D-A06B97FA564F}" srcOrd="4" destOrd="0" presId="urn:microsoft.com/office/officeart/2005/8/layout/vList3"/>
    <dgm:cxn modelId="{8AF0A7FC-B589-4F08-B2D0-CC47167D853B}" type="presParOf" srcId="{DA2F753D-D036-4272-822D-A06B97FA564F}" destId="{1BD74E8D-176E-4250-80DF-65C815D6E0B1}" srcOrd="0" destOrd="0" presId="urn:microsoft.com/office/officeart/2005/8/layout/vList3"/>
    <dgm:cxn modelId="{8982763F-6767-4175-96FE-15578CDB2EE4}" type="presParOf" srcId="{DA2F753D-D036-4272-822D-A06B97FA564F}" destId="{FB0BFF43-6F68-4569-B92C-82B463978810}"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2340FD-86EC-4769-9AC0-B37F298E87C7}" type="doc">
      <dgm:prSet loTypeId="urn:microsoft.com/office/officeart/2008/layout/VerticalAccentList" loCatId="list" qsTypeId="urn:microsoft.com/office/officeart/2005/8/quickstyle/simple1" qsCatId="simple" csTypeId="urn:microsoft.com/office/officeart/2005/8/colors/accent0_2" csCatId="mainScheme" phldr="1"/>
      <dgm:spPr/>
    </dgm:pt>
    <dgm:pt modelId="{E7375D70-1A5A-4569-8119-7DBB31E401DC}">
      <dgm:prSet phldrT="[Texto]" custT="1"/>
      <dgm:spPr/>
      <dgm:t>
        <a:bodyPr/>
        <a:lstStyle/>
        <a:p>
          <a:r>
            <a:rPr lang="es-EC" sz="1600" dirty="0" smtClean="0">
              <a:solidFill>
                <a:schemeClr val="tx1"/>
              </a:solidFill>
              <a:latin typeface="Times New Roman" panose="02020603050405020304" pitchFamily="18" charset="0"/>
              <a:cs typeface="Times New Roman" panose="02020603050405020304" pitchFamily="18" charset="0"/>
            </a:rPr>
            <a:t>Implantar líneas de transporte que conecte con las zonas residenciales de los trabajadores y estudiantes.</a:t>
          </a:r>
          <a:endParaRPr lang="es-ES" sz="1600" dirty="0">
            <a:solidFill>
              <a:schemeClr val="tx1"/>
            </a:solidFill>
            <a:latin typeface="Times New Roman" panose="02020603050405020304" pitchFamily="18" charset="0"/>
            <a:cs typeface="Times New Roman" panose="02020603050405020304" pitchFamily="18" charset="0"/>
          </a:endParaRPr>
        </a:p>
      </dgm:t>
    </dgm:pt>
    <dgm:pt modelId="{7D093D21-7763-4C53-BC2A-CAAB8ADBD938}" type="parTrans" cxnId="{8A7DAF24-B05B-4204-8F1C-9E8B5A78F3B8}">
      <dgm:prSet/>
      <dgm:spPr/>
      <dgm:t>
        <a:bodyPr/>
        <a:lstStyle/>
        <a:p>
          <a:endParaRPr lang="es-ES" sz="1400">
            <a:solidFill>
              <a:schemeClr val="tx1"/>
            </a:solidFill>
            <a:latin typeface="Times New Roman" panose="02020603050405020304" pitchFamily="18" charset="0"/>
            <a:cs typeface="Times New Roman" panose="02020603050405020304" pitchFamily="18" charset="0"/>
          </a:endParaRPr>
        </a:p>
      </dgm:t>
    </dgm:pt>
    <dgm:pt modelId="{358E7808-3E89-4119-8D3F-3B3D374EC290}" type="sibTrans" cxnId="{8A7DAF24-B05B-4204-8F1C-9E8B5A78F3B8}">
      <dgm:prSet/>
      <dgm:spPr/>
      <dgm:t>
        <a:bodyPr/>
        <a:lstStyle/>
        <a:p>
          <a:endParaRPr lang="es-ES" sz="1400">
            <a:solidFill>
              <a:schemeClr val="tx1"/>
            </a:solidFill>
            <a:latin typeface="Times New Roman" panose="02020603050405020304" pitchFamily="18" charset="0"/>
            <a:cs typeface="Times New Roman" panose="02020603050405020304" pitchFamily="18" charset="0"/>
          </a:endParaRPr>
        </a:p>
      </dgm:t>
    </dgm:pt>
    <dgm:pt modelId="{ABFFCAAF-D459-44F5-8620-7ACA7FA562BE}">
      <dgm:prSet phldrT="[Texto]" custT="1"/>
      <dgm:spPr/>
      <dgm:t>
        <a:bodyPr/>
        <a:lstStyle/>
        <a:p>
          <a:r>
            <a:rPr lang="es-EC" sz="1600" dirty="0" smtClean="0">
              <a:solidFill>
                <a:schemeClr val="tx1"/>
              </a:solidFill>
              <a:latin typeface="Times New Roman" panose="02020603050405020304" pitchFamily="18" charset="0"/>
              <a:cs typeface="Times New Roman" panose="02020603050405020304" pitchFamily="18" charset="0"/>
            </a:rPr>
            <a:t>Crear un carril de circulación y semaforización preferente para los buses en la entrada de la ciudad y donde se ubican los polígonos industriales.</a:t>
          </a:r>
          <a:endParaRPr lang="es-ES" sz="1600" dirty="0">
            <a:solidFill>
              <a:schemeClr val="tx1"/>
            </a:solidFill>
            <a:latin typeface="Times New Roman" panose="02020603050405020304" pitchFamily="18" charset="0"/>
            <a:cs typeface="Times New Roman" panose="02020603050405020304" pitchFamily="18" charset="0"/>
          </a:endParaRPr>
        </a:p>
      </dgm:t>
    </dgm:pt>
    <dgm:pt modelId="{0206854B-8321-43A9-BED4-DEC0D75F8512}" type="parTrans" cxnId="{21A5D441-9951-429D-825A-FC60DA4F6ED6}">
      <dgm:prSet/>
      <dgm:spPr/>
      <dgm:t>
        <a:bodyPr/>
        <a:lstStyle/>
        <a:p>
          <a:endParaRPr lang="es-ES" sz="1400">
            <a:solidFill>
              <a:schemeClr val="tx1"/>
            </a:solidFill>
            <a:latin typeface="Times New Roman" panose="02020603050405020304" pitchFamily="18" charset="0"/>
            <a:cs typeface="Times New Roman" panose="02020603050405020304" pitchFamily="18" charset="0"/>
          </a:endParaRPr>
        </a:p>
      </dgm:t>
    </dgm:pt>
    <dgm:pt modelId="{46C2C7EF-B51C-4960-B9D3-9191E61EBAE0}" type="sibTrans" cxnId="{21A5D441-9951-429D-825A-FC60DA4F6ED6}">
      <dgm:prSet/>
      <dgm:spPr/>
      <dgm:t>
        <a:bodyPr/>
        <a:lstStyle/>
        <a:p>
          <a:endParaRPr lang="es-ES" sz="1400">
            <a:solidFill>
              <a:schemeClr val="tx1"/>
            </a:solidFill>
            <a:latin typeface="Times New Roman" panose="02020603050405020304" pitchFamily="18" charset="0"/>
            <a:cs typeface="Times New Roman" panose="02020603050405020304" pitchFamily="18" charset="0"/>
          </a:endParaRPr>
        </a:p>
      </dgm:t>
    </dgm:pt>
    <dgm:pt modelId="{AEF9EBD1-6699-42D9-A694-186718DE5CC0}">
      <dgm:prSet phldrT="[Texto]" custT="1"/>
      <dgm:spPr/>
      <dgm:t>
        <a:bodyPr/>
        <a:lstStyle/>
        <a:p>
          <a:r>
            <a:rPr lang="es-EC" sz="1600" dirty="0" smtClean="0">
              <a:solidFill>
                <a:schemeClr val="tx1"/>
              </a:solidFill>
              <a:latin typeface="Times New Roman" panose="02020603050405020304" pitchFamily="18" charset="0"/>
              <a:cs typeface="Times New Roman" panose="02020603050405020304" pitchFamily="18" charset="0"/>
            </a:rPr>
            <a:t>Crear alianzas estratégicas (GANAR-GANAR) con instituciones públicas (ANT) (GAD) y privadas (concesionarios).</a:t>
          </a:r>
          <a:endParaRPr lang="es-ES" sz="1600" dirty="0">
            <a:solidFill>
              <a:schemeClr val="tx1"/>
            </a:solidFill>
            <a:latin typeface="Times New Roman" panose="02020603050405020304" pitchFamily="18" charset="0"/>
            <a:cs typeface="Times New Roman" panose="02020603050405020304" pitchFamily="18" charset="0"/>
          </a:endParaRPr>
        </a:p>
      </dgm:t>
    </dgm:pt>
    <dgm:pt modelId="{B1588C60-69A9-4689-AA43-3B51E5E0048C}" type="parTrans" cxnId="{FDBF7531-5345-49A0-80B0-4352C1636E19}">
      <dgm:prSet/>
      <dgm:spPr/>
      <dgm:t>
        <a:bodyPr/>
        <a:lstStyle/>
        <a:p>
          <a:endParaRPr lang="es-ES" sz="1400">
            <a:solidFill>
              <a:schemeClr val="tx1"/>
            </a:solidFill>
            <a:latin typeface="Times New Roman" panose="02020603050405020304" pitchFamily="18" charset="0"/>
            <a:cs typeface="Times New Roman" panose="02020603050405020304" pitchFamily="18" charset="0"/>
          </a:endParaRPr>
        </a:p>
      </dgm:t>
    </dgm:pt>
    <dgm:pt modelId="{BDBCD39A-62F6-48C2-8BA0-977EC5AD693E}" type="sibTrans" cxnId="{FDBF7531-5345-49A0-80B0-4352C1636E19}">
      <dgm:prSet/>
      <dgm:spPr/>
      <dgm:t>
        <a:bodyPr/>
        <a:lstStyle/>
        <a:p>
          <a:endParaRPr lang="es-ES" sz="1400">
            <a:solidFill>
              <a:schemeClr val="tx1"/>
            </a:solidFill>
            <a:latin typeface="Times New Roman" panose="02020603050405020304" pitchFamily="18" charset="0"/>
            <a:cs typeface="Times New Roman" panose="02020603050405020304" pitchFamily="18" charset="0"/>
          </a:endParaRPr>
        </a:p>
      </dgm:t>
    </dgm:pt>
    <dgm:pt modelId="{D8F1EFA4-6F42-4CF4-B85E-76F561D1D3E5}" type="pres">
      <dgm:prSet presAssocID="{372340FD-86EC-4769-9AC0-B37F298E87C7}" presName="Name0" presStyleCnt="0">
        <dgm:presLayoutVars>
          <dgm:chMax/>
          <dgm:chPref/>
          <dgm:dir/>
        </dgm:presLayoutVars>
      </dgm:prSet>
      <dgm:spPr/>
    </dgm:pt>
    <dgm:pt modelId="{1077F9C5-D23A-47E6-9C76-AA4EA1E7D96C}" type="pres">
      <dgm:prSet presAssocID="{E7375D70-1A5A-4569-8119-7DBB31E401DC}" presName="parenttextcomposite" presStyleCnt="0"/>
      <dgm:spPr/>
    </dgm:pt>
    <dgm:pt modelId="{52D5F251-8F49-438C-B729-0802CB2F6C60}" type="pres">
      <dgm:prSet presAssocID="{E7375D70-1A5A-4569-8119-7DBB31E401DC}" presName="parenttext" presStyleLbl="revTx" presStyleIdx="0" presStyleCnt="3">
        <dgm:presLayoutVars>
          <dgm:chMax/>
          <dgm:chPref val="2"/>
          <dgm:bulletEnabled val="1"/>
        </dgm:presLayoutVars>
      </dgm:prSet>
      <dgm:spPr/>
      <dgm:t>
        <a:bodyPr/>
        <a:lstStyle/>
        <a:p>
          <a:endParaRPr lang="es-EC"/>
        </a:p>
      </dgm:t>
    </dgm:pt>
    <dgm:pt modelId="{E78F2026-80CF-49DB-9B57-C6901C1AB1D7}" type="pres">
      <dgm:prSet presAssocID="{E7375D70-1A5A-4569-8119-7DBB31E401DC}" presName="parallelogramComposite" presStyleCnt="0"/>
      <dgm:spPr/>
    </dgm:pt>
    <dgm:pt modelId="{99EFBF96-89DD-4E7E-8EDD-14D6B836FDA4}" type="pres">
      <dgm:prSet presAssocID="{E7375D70-1A5A-4569-8119-7DBB31E401DC}" presName="parallelogram1" presStyleLbl="alignNode1" presStyleIdx="0" presStyleCnt="21"/>
      <dgm:spPr/>
    </dgm:pt>
    <dgm:pt modelId="{C68BCC03-EE56-4BD2-9DDF-2333E370AAF2}" type="pres">
      <dgm:prSet presAssocID="{E7375D70-1A5A-4569-8119-7DBB31E401DC}" presName="parallelogram2" presStyleLbl="alignNode1" presStyleIdx="1" presStyleCnt="21"/>
      <dgm:spPr/>
    </dgm:pt>
    <dgm:pt modelId="{46AA8037-D9DE-463A-8592-B1AD80036F85}" type="pres">
      <dgm:prSet presAssocID="{E7375D70-1A5A-4569-8119-7DBB31E401DC}" presName="parallelogram3" presStyleLbl="alignNode1" presStyleIdx="2" presStyleCnt="21"/>
      <dgm:spPr/>
    </dgm:pt>
    <dgm:pt modelId="{6CFF9AE0-EE7B-4CC2-A05B-E87772A92F6A}" type="pres">
      <dgm:prSet presAssocID="{E7375D70-1A5A-4569-8119-7DBB31E401DC}" presName="parallelogram4" presStyleLbl="alignNode1" presStyleIdx="3" presStyleCnt="21"/>
      <dgm:spPr/>
    </dgm:pt>
    <dgm:pt modelId="{11289051-04FA-476B-A9FC-B275C16315C1}" type="pres">
      <dgm:prSet presAssocID="{E7375D70-1A5A-4569-8119-7DBB31E401DC}" presName="parallelogram5" presStyleLbl="alignNode1" presStyleIdx="4" presStyleCnt="21"/>
      <dgm:spPr/>
    </dgm:pt>
    <dgm:pt modelId="{A5CC52AC-6D3C-4754-AE36-F834CF202DAE}" type="pres">
      <dgm:prSet presAssocID="{E7375D70-1A5A-4569-8119-7DBB31E401DC}" presName="parallelogram6" presStyleLbl="alignNode1" presStyleIdx="5" presStyleCnt="21"/>
      <dgm:spPr/>
    </dgm:pt>
    <dgm:pt modelId="{A9FB235F-94FA-40E1-9D91-D8604B4EF96A}" type="pres">
      <dgm:prSet presAssocID="{E7375D70-1A5A-4569-8119-7DBB31E401DC}" presName="parallelogram7" presStyleLbl="alignNode1" presStyleIdx="6" presStyleCnt="21"/>
      <dgm:spPr/>
    </dgm:pt>
    <dgm:pt modelId="{08E5761D-3E3A-4886-AEAA-B0432C41659F}" type="pres">
      <dgm:prSet presAssocID="{358E7808-3E89-4119-8D3F-3B3D374EC290}" presName="sibTrans" presStyleCnt="0"/>
      <dgm:spPr/>
    </dgm:pt>
    <dgm:pt modelId="{44EA5158-5FB9-400E-BDBA-E8DFE70F58BB}" type="pres">
      <dgm:prSet presAssocID="{ABFFCAAF-D459-44F5-8620-7ACA7FA562BE}" presName="parenttextcomposite" presStyleCnt="0"/>
      <dgm:spPr/>
    </dgm:pt>
    <dgm:pt modelId="{884A2993-83C6-497F-A39C-E61AFE724633}" type="pres">
      <dgm:prSet presAssocID="{ABFFCAAF-D459-44F5-8620-7ACA7FA562BE}" presName="parenttext" presStyleLbl="revTx" presStyleIdx="1" presStyleCnt="3">
        <dgm:presLayoutVars>
          <dgm:chMax/>
          <dgm:chPref val="2"/>
          <dgm:bulletEnabled val="1"/>
        </dgm:presLayoutVars>
      </dgm:prSet>
      <dgm:spPr/>
      <dgm:t>
        <a:bodyPr/>
        <a:lstStyle/>
        <a:p>
          <a:endParaRPr lang="es-EC"/>
        </a:p>
      </dgm:t>
    </dgm:pt>
    <dgm:pt modelId="{991BCDFD-E14C-468E-8DBE-9AC498D0BF64}" type="pres">
      <dgm:prSet presAssocID="{ABFFCAAF-D459-44F5-8620-7ACA7FA562BE}" presName="parallelogramComposite" presStyleCnt="0"/>
      <dgm:spPr/>
    </dgm:pt>
    <dgm:pt modelId="{4D34D8A5-4A04-41AD-BBBE-0FE200D76DB7}" type="pres">
      <dgm:prSet presAssocID="{ABFFCAAF-D459-44F5-8620-7ACA7FA562BE}" presName="parallelogram1" presStyleLbl="alignNode1" presStyleIdx="7" presStyleCnt="21"/>
      <dgm:spPr/>
    </dgm:pt>
    <dgm:pt modelId="{5AD61160-8F2C-427B-A16F-0288A11A2A1A}" type="pres">
      <dgm:prSet presAssocID="{ABFFCAAF-D459-44F5-8620-7ACA7FA562BE}" presName="parallelogram2" presStyleLbl="alignNode1" presStyleIdx="8" presStyleCnt="21"/>
      <dgm:spPr/>
    </dgm:pt>
    <dgm:pt modelId="{BB8D9B9B-DD6F-4DA6-9A47-355867438B02}" type="pres">
      <dgm:prSet presAssocID="{ABFFCAAF-D459-44F5-8620-7ACA7FA562BE}" presName="parallelogram3" presStyleLbl="alignNode1" presStyleIdx="9" presStyleCnt="21"/>
      <dgm:spPr/>
    </dgm:pt>
    <dgm:pt modelId="{F9783CA4-E877-4464-9819-9555AB39D465}" type="pres">
      <dgm:prSet presAssocID="{ABFFCAAF-D459-44F5-8620-7ACA7FA562BE}" presName="parallelogram4" presStyleLbl="alignNode1" presStyleIdx="10" presStyleCnt="21"/>
      <dgm:spPr/>
    </dgm:pt>
    <dgm:pt modelId="{F8C13514-4801-47F8-8C66-A0F1D272907F}" type="pres">
      <dgm:prSet presAssocID="{ABFFCAAF-D459-44F5-8620-7ACA7FA562BE}" presName="parallelogram5" presStyleLbl="alignNode1" presStyleIdx="11" presStyleCnt="21"/>
      <dgm:spPr/>
    </dgm:pt>
    <dgm:pt modelId="{D4D5955A-6FC0-4321-AD82-F93397C50AD8}" type="pres">
      <dgm:prSet presAssocID="{ABFFCAAF-D459-44F5-8620-7ACA7FA562BE}" presName="parallelogram6" presStyleLbl="alignNode1" presStyleIdx="12" presStyleCnt="21"/>
      <dgm:spPr/>
    </dgm:pt>
    <dgm:pt modelId="{BE075136-9CED-4A8A-9F05-887C66ACCB28}" type="pres">
      <dgm:prSet presAssocID="{ABFFCAAF-D459-44F5-8620-7ACA7FA562BE}" presName="parallelogram7" presStyleLbl="alignNode1" presStyleIdx="13" presStyleCnt="21"/>
      <dgm:spPr/>
    </dgm:pt>
    <dgm:pt modelId="{63DE5E48-3EF3-49A6-A1D1-397D8610E1CE}" type="pres">
      <dgm:prSet presAssocID="{46C2C7EF-B51C-4960-B9D3-9191E61EBAE0}" presName="sibTrans" presStyleCnt="0"/>
      <dgm:spPr/>
    </dgm:pt>
    <dgm:pt modelId="{8F7C349E-E592-4723-9C2E-5AEA7C661FD9}" type="pres">
      <dgm:prSet presAssocID="{AEF9EBD1-6699-42D9-A694-186718DE5CC0}" presName="parenttextcomposite" presStyleCnt="0"/>
      <dgm:spPr/>
    </dgm:pt>
    <dgm:pt modelId="{2337FF4E-7C71-4C0B-8D49-055457D8E163}" type="pres">
      <dgm:prSet presAssocID="{AEF9EBD1-6699-42D9-A694-186718DE5CC0}" presName="parenttext" presStyleLbl="revTx" presStyleIdx="2" presStyleCnt="3">
        <dgm:presLayoutVars>
          <dgm:chMax/>
          <dgm:chPref val="2"/>
          <dgm:bulletEnabled val="1"/>
        </dgm:presLayoutVars>
      </dgm:prSet>
      <dgm:spPr/>
      <dgm:t>
        <a:bodyPr/>
        <a:lstStyle/>
        <a:p>
          <a:endParaRPr lang="es-EC"/>
        </a:p>
      </dgm:t>
    </dgm:pt>
    <dgm:pt modelId="{25494B08-F90B-4E51-A57E-DD7E80865DFC}" type="pres">
      <dgm:prSet presAssocID="{AEF9EBD1-6699-42D9-A694-186718DE5CC0}" presName="parallelogramComposite" presStyleCnt="0"/>
      <dgm:spPr/>
    </dgm:pt>
    <dgm:pt modelId="{CE506237-7B3F-4E16-B95F-0B6D3383F24F}" type="pres">
      <dgm:prSet presAssocID="{AEF9EBD1-6699-42D9-A694-186718DE5CC0}" presName="parallelogram1" presStyleLbl="alignNode1" presStyleIdx="14" presStyleCnt="21"/>
      <dgm:spPr/>
    </dgm:pt>
    <dgm:pt modelId="{06343969-F40A-4DD5-9D9B-B4C537E12E34}" type="pres">
      <dgm:prSet presAssocID="{AEF9EBD1-6699-42D9-A694-186718DE5CC0}" presName="parallelogram2" presStyleLbl="alignNode1" presStyleIdx="15" presStyleCnt="21"/>
      <dgm:spPr/>
    </dgm:pt>
    <dgm:pt modelId="{932468E8-10E8-42BF-98BA-7190DFBCBFCF}" type="pres">
      <dgm:prSet presAssocID="{AEF9EBD1-6699-42D9-A694-186718DE5CC0}" presName="parallelogram3" presStyleLbl="alignNode1" presStyleIdx="16" presStyleCnt="21"/>
      <dgm:spPr/>
    </dgm:pt>
    <dgm:pt modelId="{6D715FD6-8842-4AE4-A2B5-91975AFB3A6F}" type="pres">
      <dgm:prSet presAssocID="{AEF9EBD1-6699-42D9-A694-186718DE5CC0}" presName="parallelogram4" presStyleLbl="alignNode1" presStyleIdx="17" presStyleCnt="21"/>
      <dgm:spPr/>
    </dgm:pt>
    <dgm:pt modelId="{B34657D2-1334-4AFA-87DC-9721FC29BD8E}" type="pres">
      <dgm:prSet presAssocID="{AEF9EBD1-6699-42D9-A694-186718DE5CC0}" presName="parallelogram5" presStyleLbl="alignNode1" presStyleIdx="18" presStyleCnt="21"/>
      <dgm:spPr/>
    </dgm:pt>
    <dgm:pt modelId="{A912B614-CC91-46DB-A30F-D3D0A6240D38}" type="pres">
      <dgm:prSet presAssocID="{AEF9EBD1-6699-42D9-A694-186718DE5CC0}" presName="parallelogram6" presStyleLbl="alignNode1" presStyleIdx="19" presStyleCnt="21"/>
      <dgm:spPr/>
    </dgm:pt>
    <dgm:pt modelId="{CF408C9B-5C04-4615-875E-25A18BAFCD5D}" type="pres">
      <dgm:prSet presAssocID="{AEF9EBD1-6699-42D9-A694-186718DE5CC0}" presName="parallelogram7" presStyleLbl="alignNode1" presStyleIdx="20" presStyleCnt="21"/>
      <dgm:spPr/>
    </dgm:pt>
  </dgm:ptLst>
  <dgm:cxnLst>
    <dgm:cxn modelId="{66B620A7-BDDF-443D-A011-D7144BCF3082}" type="presOf" srcId="{ABFFCAAF-D459-44F5-8620-7ACA7FA562BE}" destId="{884A2993-83C6-497F-A39C-E61AFE724633}" srcOrd="0" destOrd="0" presId="urn:microsoft.com/office/officeart/2008/layout/VerticalAccentList"/>
    <dgm:cxn modelId="{FDBF7531-5345-49A0-80B0-4352C1636E19}" srcId="{372340FD-86EC-4769-9AC0-B37F298E87C7}" destId="{AEF9EBD1-6699-42D9-A694-186718DE5CC0}" srcOrd="2" destOrd="0" parTransId="{B1588C60-69A9-4689-AA43-3B51E5E0048C}" sibTransId="{BDBCD39A-62F6-48C2-8BA0-977EC5AD693E}"/>
    <dgm:cxn modelId="{56BCF30A-2E3D-4FAA-9FEA-A4A433AB8CAF}" type="presOf" srcId="{AEF9EBD1-6699-42D9-A694-186718DE5CC0}" destId="{2337FF4E-7C71-4C0B-8D49-055457D8E163}" srcOrd="0" destOrd="0" presId="urn:microsoft.com/office/officeart/2008/layout/VerticalAccentList"/>
    <dgm:cxn modelId="{8A7DAF24-B05B-4204-8F1C-9E8B5A78F3B8}" srcId="{372340FD-86EC-4769-9AC0-B37F298E87C7}" destId="{E7375D70-1A5A-4569-8119-7DBB31E401DC}" srcOrd="0" destOrd="0" parTransId="{7D093D21-7763-4C53-BC2A-CAAB8ADBD938}" sibTransId="{358E7808-3E89-4119-8D3F-3B3D374EC290}"/>
    <dgm:cxn modelId="{C5A3C288-D2BB-48CB-98F3-591E62533C20}" type="presOf" srcId="{372340FD-86EC-4769-9AC0-B37F298E87C7}" destId="{D8F1EFA4-6F42-4CF4-B85E-76F561D1D3E5}" srcOrd="0" destOrd="0" presId="urn:microsoft.com/office/officeart/2008/layout/VerticalAccentList"/>
    <dgm:cxn modelId="{97790E0B-E702-4161-B0F0-3CC6D584F079}" type="presOf" srcId="{E7375D70-1A5A-4569-8119-7DBB31E401DC}" destId="{52D5F251-8F49-438C-B729-0802CB2F6C60}" srcOrd="0" destOrd="0" presId="urn:microsoft.com/office/officeart/2008/layout/VerticalAccentList"/>
    <dgm:cxn modelId="{21A5D441-9951-429D-825A-FC60DA4F6ED6}" srcId="{372340FD-86EC-4769-9AC0-B37F298E87C7}" destId="{ABFFCAAF-D459-44F5-8620-7ACA7FA562BE}" srcOrd="1" destOrd="0" parTransId="{0206854B-8321-43A9-BED4-DEC0D75F8512}" sibTransId="{46C2C7EF-B51C-4960-B9D3-9191E61EBAE0}"/>
    <dgm:cxn modelId="{B7A8BBD4-EDF6-4F3D-8716-3D984C317BBD}" type="presParOf" srcId="{D8F1EFA4-6F42-4CF4-B85E-76F561D1D3E5}" destId="{1077F9C5-D23A-47E6-9C76-AA4EA1E7D96C}" srcOrd="0" destOrd="0" presId="urn:microsoft.com/office/officeart/2008/layout/VerticalAccentList"/>
    <dgm:cxn modelId="{AA25E71C-0C91-4C3A-A638-DB5AAA0752B9}" type="presParOf" srcId="{1077F9C5-D23A-47E6-9C76-AA4EA1E7D96C}" destId="{52D5F251-8F49-438C-B729-0802CB2F6C60}" srcOrd="0" destOrd="0" presId="urn:microsoft.com/office/officeart/2008/layout/VerticalAccentList"/>
    <dgm:cxn modelId="{CF13F114-C81B-40BE-88C7-CF1FC4BA65F4}" type="presParOf" srcId="{D8F1EFA4-6F42-4CF4-B85E-76F561D1D3E5}" destId="{E78F2026-80CF-49DB-9B57-C6901C1AB1D7}" srcOrd="1" destOrd="0" presId="urn:microsoft.com/office/officeart/2008/layout/VerticalAccentList"/>
    <dgm:cxn modelId="{F8F4CFC4-3F4B-4DDF-90F7-5F361A149C9D}" type="presParOf" srcId="{E78F2026-80CF-49DB-9B57-C6901C1AB1D7}" destId="{99EFBF96-89DD-4E7E-8EDD-14D6B836FDA4}" srcOrd="0" destOrd="0" presId="urn:microsoft.com/office/officeart/2008/layout/VerticalAccentList"/>
    <dgm:cxn modelId="{1452B45D-A991-4674-A9D1-FF87B0E58D80}" type="presParOf" srcId="{E78F2026-80CF-49DB-9B57-C6901C1AB1D7}" destId="{C68BCC03-EE56-4BD2-9DDF-2333E370AAF2}" srcOrd="1" destOrd="0" presId="urn:microsoft.com/office/officeart/2008/layout/VerticalAccentList"/>
    <dgm:cxn modelId="{4D85BBEE-279B-4EF4-8324-09A22DB9D0AB}" type="presParOf" srcId="{E78F2026-80CF-49DB-9B57-C6901C1AB1D7}" destId="{46AA8037-D9DE-463A-8592-B1AD80036F85}" srcOrd="2" destOrd="0" presId="urn:microsoft.com/office/officeart/2008/layout/VerticalAccentList"/>
    <dgm:cxn modelId="{9CC9AE22-32F4-4B1E-98F2-61A1225F57BB}" type="presParOf" srcId="{E78F2026-80CF-49DB-9B57-C6901C1AB1D7}" destId="{6CFF9AE0-EE7B-4CC2-A05B-E87772A92F6A}" srcOrd="3" destOrd="0" presId="urn:microsoft.com/office/officeart/2008/layout/VerticalAccentList"/>
    <dgm:cxn modelId="{4FD46E86-4A68-44FD-9D2A-984246C00CC8}" type="presParOf" srcId="{E78F2026-80CF-49DB-9B57-C6901C1AB1D7}" destId="{11289051-04FA-476B-A9FC-B275C16315C1}" srcOrd="4" destOrd="0" presId="urn:microsoft.com/office/officeart/2008/layout/VerticalAccentList"/>
    <dgm:cxn modelId="{6C41F9BD-0997-4B03-847A-F237404F0F1D}" type="presParOf" srcId="{E78F2026-80CF-49DB-9B57-C6901C1AB1D7}" destId="{A5CC52AC-6D3C-4754-AE36-F834CF202DAE}" srcOrd="5" destOrd="0" presId="urn:microsoft.com/office/officeart/2008/layout/VerticalAccentList"/>
    <dgm:cxn modelId="{CFD0C215-2099-4A86-981D-7391AFFF02F6}" type="presParOf" srcId="{E78F2026-80CF-49DB-9B57-C6901C1AB1D7}" destId="{A9FB235F-94FA-40E1-9D91-D8604B4EF96A}" srcOrd="6" destOrd="0" presId="urn:microsoft.com/office/officeart/2008/layout/VerticalAccentList"/>
    <dgm:cxn modelId="{D21BD275-F04A-4B6B-AFD2-6616AD3C2A36}" type="presParOf" srcId="{D8F1EFA4-6F42-4CF4-B85E-76F561D1D3E5}" destId="{08E5761D-3E3A-4886-AEAA-B0432C41659F}" srcOrd="2" destOrd="0" presId="urn:microsoft.com/office/officeart/2008/layout/VerticalAccentList"/>
    <dgm:cxn modelId="{F5ACF741-6A01-4E90-A240-2BF86037D37C}" type="presParOf" srcId="{D8F1EFA4-6F42-4CF4-B85E-76F561D1D3E5}" destId="{44EA5158-5FB9-400E-BDBA-E8DFE70F58BB}" srcOrd="3" destOrd="0" presId="urn:microsoft.com/office/officeart/2008/layout/VerticalAccentList"/>
    <dgm:cxn modelId="{22FCFD2B-FD99-4338-ADD6-082EC2A5974F}" type="presParOf" srcId="{44EA5158-5FB9-400E-BDBA-E8DFE70F58BB}" destId="{884A2993-83C6-497F-A39C-E61AFE724633}" srcOrd="0" destOrd="0" presId="urn:microsoft.com/office/officeart/2008/layout/VerticalAccentList"/>
    <dgm:cxn modelId="{0141910F-AECE-458C-97B3-0252782C534B}" type="presParOf" srcId="{D8F1EFA4-6F42-4CF4-B85E-76F561D1D3E5}" destId="{991BCDFD-E14C-468E-8DBE-9AC498D0BF64}" srcOrd="4" destOrd="0" presId="urn:microsoft.com/office/officeart/2008/layout/VerticalAccentList"/>
    <dgm:cxn modelId="{74328195-CB6A-449C-8BDC-65CF18257471}" type="presParOf" srcId="{991BCDFD-E14C-468E-8DBE-9AC498D0BF64}" destId="{4D34D8A5-4A04-41AD-BBBE-0FE200D76DB7}" srcOrd="0" destOrd="0" presId="urn:microsoft.com/office/officeart/2008/layout/VerticalAccentList"/>
    <dgm:cxn modelId="{C0CBCB1A-E2D5-41F6-B43A-C1F2E40975E5}" type="presParOf" srcId="{991BCDFD-E14C-468E-8DBE-9AC498D0BF64}" destId="{5AD61160-8F2C-427B-A16F-0288A11A2A1A}" srcOrd="1" destOrd="0" presId="urn:microsoft.com/office/officeart/2008/layout/VerticalAccentList"/>
    <dgm:cxn modelId="{6BB85EDC-BD9A-4838-B2B5-FA24A978E565}" type="presParOf" srcId="{991BCDFD-E14C-468E-8DBE-9AC498D0BF64}" destId="{BB8D9B9B-DD6F-4DA6-9A47-355867438B02}" srcOrd="2" destOrd="0" presId="urn:microsoft.com/office/officeart/2008/layout/VerticalAccentList"/>
    <dgm:cxn modelId="{EA73DF04-78F1-441B-B23B-68B2CE952487}" type="presParOf" srcId="{991BCDFD-E14C-468E-8DBE-9AC498D0BF64}" destId="{F9783CA4-E877-4464-9819-9555AB39D465}" srcOrd="3" destOrd="0" presId="urn:microsoft.com/office/officeart/2008/layout/VerticalAccentList"/>
    <dgm:cxn modelId="{D6AAA33A-D8FE-4F97-AC01-D1F78F1DCFB9}" type="presParOf" srcId="{991BCDFD-E14C-468E-8DBE-9AC498D0BF64}" destId="{F8C13514-4801-47F8-8C66-A0F1D272907F}" srcOrd="4" destOrd="0" presId="urn:microsoft.com/office/officeart/2008/layout/VerticalAccentList"/>
    <dgm:cxn modelId="{241CFA1C-3F16-472F-AEBD-3A9E71F163A9}" type="presParOf" srcId="{991BCDFD-E14C-468E-8DBE-9AC498D0BF64}" destId="{D4D5955A-6FC0-4321-AD82-F93397C50AD8}" srcOrd="5" destOrd="0" presId="urn:microsoft.com/office/officeart/2008/layout/VerticalAccentList"/>
    <dgm:cxn modelId="{9959520D-604C-4B4C-AD44-612728931674}" type="presParOf" srcId="{991BCDFD-E14C-468E-8DBE-9AC498D0BF64}" destId="{BE075136-9CED-4A8A-9F05-887C66ACCB28}" srcOrd="6" destOrd="0" presId="urn:microsoft.com/office/officeart/2008/layout/VerticalAccentList"/>
    <dgm:cxn modelId="{01328AEE-EE74-4CCF-867A-503AA2086D06}" type="presParOf" srcId="{D8F1EFA4-6F42-4CF4-B85E-76F561D1D3E5}" destId="{63DE5E48-3EF3-49A6-A1D1-397D8610E1CE}" srcOrd="5" destOrd="0" presId="urn:microsoft.com/office/officeart/2008/layout/VerticalAccentList"/>
    <dgm:cxn modelId="{3D5BFE8B-6B8D-4433-A82A-BA44096EDFB7}" type="presParOf" srcId="{D8F1EFA4-6F42-4CF4-B85E-76F561D1D3E5}" destId="{8F7C349E-E592-4723-9C2E-5AEA7C661FD9}" srcOrd="6" destOrd="0" presId="urn:microsoft.com/office/officeart/2008/layout/VerticalAccentList"/>
    <dgm:cxn modelId="{E5E21677-7130-40EE-A762-7437AC6BF148}" type="presParOf" srcId="{8F7C349E-E592-4723-9C2E-5AEA7C661FD9}" destId="{2337FF4E-7C71-4C0B-8D49-055457D8E163}" srcOrd="0" destOrd="0" presId="urn:microsoft.com/office/officeart/2008/layout/VerticalAccentList"/>
    <dgm:cxn modelId="{66297D15-07A5-456A-94FB-118C7B73C58F}" type="presParOf" srcId="{D8F1EFA4-6F42-4CF4-B85E-76F561D1D3E5}" destId="{25494B08-F90B-4E51-A57E-DD7E80865DFC}" srcOrd="7" destOrd="0" presId="urn:microsoft.com/office/officeart/2008/layout/VerticalAccentList"/>
    <dgm:cxn modelId="{271DC52C-44AC-4947-A0F2-331F256B7A1C}" type="presParOf" srcId="{25494B08-F90B-4E51-A57E-DD7E80865DFC}" destId="{CE506237-7B3F-4E16-B95F-0B6D3383F24F}" srcOrd="0" destOrd="0" presId="urn:microsoft.com/office/officeart/2008/layout/VerticalAccentList"/>
    <dgm:cxn modelId="{8BF7E08D-8818-478A-87CA-E6E164C0B2A9}" type="presParOf" srcId="{25494B08-F90B-4E51-A57E-DD7E80865DFC}" destId="{06343969-F40A-4DD5-9D9B-B4C537E12E34}" srcOrd="1" destOrd="0" presId="urn:microsoft.com/office/officeart/2008/layout/VerticalAccentList"/>
    <dgm:cxn modelId="{97D50378-FCBA-4783-9A3F-BB4F6C007475}" type="presParOf" srcId="{25494B08-F90B-4E51-A57E-DD7E80865DFC}" destId="{932468E8-10E8-42BF-98BA-7190DFBCBFCF}" srcOrd="2" destOrd="0" presId="urn:microsoft.com/office/officeart/2008/layout/VerticalAccentList"/>
    <dgm:cxn modelId="{37A4A75F-ADB0-48DD-B1CB-C10CD612C203}" type="presParOf" srcId="{25494B08-F90B-4E51-A57E-DD7E80865DFC}" destId="{6D715FD6-8842-4AE4-A2B5-91975AFB3A6F}" srcOrd="3" destOrd="0" presId="urn:microsoft.com/office/officeart/2008/layout/VerticalAccentList"/>
    <dgm:cxn modelId="{A0D0271A-F669-4DA5-B07D-52D73460EE6F}" type="presParOf" srcId="{25494B08-F90B-4E51-A57E-DD7E80865DFC}" destId="{B34657D2-1334-4AFA-87DC-9721FC29BD8E}" srcOrd="4" destOrd="0" presId="urn:microsoft.com/office/officeart/2008/layout/VerticalAccentList"/>
    <dgm:cxn modelId="{E3326155-3C55-41D2-B3B2-83471275A1CD}" type="presParOf" srcId="{25494B08-F90B-4E51-A57E-DD7E80865DFC}" destId="{A912B614-CC91-46DB-A30F-D3D0A6240D38}" srcOrd="5" destOrd="0" presId="urn:microsoft.com/office/officeart/2008/layout/VerticalAccentList"/>
    <dgm:cxn modelId="{31549EAE-5CEF-4A00-AAF1-A3C027BD76A9}" type="presParOf" srcId="{25494B08-F90B-4E51-A57E-DD7E80865DFC}" destId="{CF408C9B-5C04-4615-875E-25A18BAFCD5D}"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8F32C4-111C-42CE-96DB-75994BD4BF01}" type="doc">
      <dgm:prSet loTypeId="urn:microsoft.com/office/officeart/2005/8/layout/vList3" loCatId="list" qsTypeId="urn:microsoft.com/office/officeart/2005/8/quickstyle/simple1" qsCatId="simple" csTypeId="urn:microsoft.com/office/officeart/2005/8/colors/accent0_2" csCatId="mainScheme" phldr="1"/>
      <dgm:spPr/>
    </dgm:pt>
    <dgm:pt modelId="{8E279D27-924A-46E5-82C7-4117DC9AE9B0}">
      <dgm:prSet phldrT="[Texto]"/>
      <dgm:spPr/>
      <dgm:t>
        <a:bodyPr/>
        <a:lstStyle/>
        <a:p>
          <a:r>
            <a:rPr lang="es-EC" dirty="0" smtClean="0">
              <a:solidFill>
                <a:schemeClr val="tx1"/>
              </a:solidFill>
              <a:latin typeface="Times New Roman" panose="02020603050405020304" pitchFamily="18" charset="0"/>
              <a:cs typeface="Times New Roman" panose="02020603050405020304" pitchFamily="18" charset="0"/>
            </a:rPr>
            <a:t>Realizar anuncios impresos y digitales indicando los cambios a realizarse del servicio de transporte público urbano de pasajeros  de la ciudad de Santo Domingo de los Tsáchilas, se entregara a los usuarios y consumidores en las respectivas paradas,  además de compartirá en páginas web de cada compañía, en la página Infórmate Santo Domingo.</a:t>
          </a:r>
          <a:endParaRPr lang="es-ES" dirty="0">
            <a:solidFill>
              <a:schemeClr val="tx1"/>
            </a:solidFill>
            <a:latin typeface="Times New Roman" panose="02020603050405020304" pitchFamily="18" charset="0"/>
            <a:cs typeface="Times New Roman" panose="02020603050405020304" pitchFamily="18" charset="0"/>
          </a:endParaRPr>
        </a:p>
      </dgm:t>
    </dgm:pt>
    <dgm:pt modelId="{A1C0A9E4-4CCB-473E-8932-0170C01CBD38}" type="parTrans" cxnId="{1D9BEADE-3E75-4CE7-A90E-BB8EF1BD8EBB}">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406FED4-EB3E-4418-B7CD-30BFEB8F0615}" type="sibTrans" cxnId="{1D9BEADE-3E75-4CE7-A90E-BB8EF1BD8EBB}">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C821A48F-5EAC-481D-91BB-CADAC53379C3}">
      <dgm:prSet/>
      <dgm:spPr/>
      <dgm:t>
        <a:bodyPr/>
        <a:lstStyle/>
        <a:p>
          <a:r>
            <a:rPr lang="es-EC" smtClean="0">
              <a:solidFill>
                <a:schemeClr val="tx1"/>
              </a:solidFill>
              <a:latin typeface="Times New Roman" panose="02020603050405020304" pitchFamily="18" charset="0"/>
              <a:cs typeface="Times New Roman" panose="02020603050405020304" pitchFamily="18" charset="0"/>
            </a:rPr>
            <a:t>Reunir en el Salón de la Ciudad a dirigentes, empleados, autoridades y población en general. Proyectar las estrategias planteadas en la investigación y evidenciar los cambios que encaminan a futuro.</a:t>
          </a:r>
          <a:endParaRPr lang="es-ES">
            <a:solidFill>
              <a:schemeClr val="tx1"/>
            </a:solidFill>
            <a:latin typeface="Times New Roman" panose="02020603050405020304" pitchFamily="18" charset="0"/>
            <a:cs typeface="Times New Roman" panose="02020603050405020304" pitchFamily="18" charset="0"/>
          </a:endParaRPr>
        </a:p>
      </dgm:t>
    </dgm:pt>
    <dgm:pt modelId="{CABF00F9-528B-4794-A794-1396BB7DA8FC}" type="parTrans" cxnId="{0AF68C6D-82C5-45B7-B3E0-C638E489FCBD}">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ABF7D1ED-46EE-49A9-B51F-22956C52F5E5}" type="sibTrans" cxnId="{0AF68C6D-82C5-45B7-B3E0-C638E489FCBD}">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E3DAAE61-763A-41D8-827C-87CD335FA950}">
      <dgm:prSet/>
      <dgm:spPr/>
      <dgm:t>
        <a:bodyPr/>
        <a:lstStyle/>
        <a:p>
          <a:r>
            <a:rPr lang="es-EC" dirty="0" smtClean="0">
              <a:solidFill>
                <a:schemeClr val="tx1"/>
              </a:solidFill>
              <a:latin typeface="Times New Roman" panose="02020603050405020304" pitchFamily="18" charset="0"/>
              <a:cs typeface="Times New Roman" panose="02020603050405020304" pitchFamily="18" charset="0"/>
            </a:rPr>
            <a:t>Pautar spots publicitario masiva en medios de comunicación offline, en horarios de noticias de 12:00hrs y 18:00hrs pm, para dar a conocer las propuestas de mejora.</a:t>
          </a:r>
          <a:endParaRPr lang="es-ES" dirty="0">
            <a:solidFill>
              <a:schemeClr val="tx1"/>
            </a:solidFill>
            <a:latin typeface="Times New Roman" panose="02020603050405020304" pitchFamily="18" charset="0"/>
            <a:cs typeface="Times New Roman" panose="02020603050405020304" pitchFamily="18" charset="0"/>
          </a:endParaRPr>
        </a:p>
      </dgm:t>
    </dgm:pt>
    <dgm:pt modelId="{15716EEC-271D-4434-A2A7-C2C5E15B19E2}" type="parTrans" cxnId="{8D9E2735-D5E3-46A6-9FF8-A6B6F476E982}">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39D8057D-CB76-41A9-90C8-16E17E533B83}" type="sibTrans" cxnId="{8D9E2735-D5E3-46A6-9FF8-A6B6F476E982}">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F15C10FD-40CB-496C-941E-AEE55DAF5BBC}" type="pres">
      <dgm:prSet presAssocID="{0D8F32C4-111C-42CE-96DB-75994BD4BF01}" presName="linearFlow" presStyleCnt="0">
        <dgm:presLayoutVars>
          <dgm:dir/>
          <dgm:resizeHandles val="exact"/>
        </dgm:presLayoutVars>
      </dgm:prSet>
      <dgm:spPr/>
    </dgm:pt>
    <dgm:pt modelId="{1429C837-81C2-4015-A58C-337CEB574388}" type="pres">
      <dgm:prSet presAssocID="{8E279D27-924A-46E5-82C7-4117DC9AE9B0}" presName="composite" presStyleCnt="0"/>
      <dgm:spPr/>
    </dgm:pt>
    <dgm:pt modelId="{4A031246-850C-40DB-AFB2-A4456F99657C}" type="pres">
      <dgm:prSet presAssocID="{8E279D27-924A-46E5-82C7-4117DC9AE9B0}" presName="imgShp" presStyleLbl="fgImgPlace1" presStyleIdx="0" presStyleCnt="3"/>
      <dgm:spPr>
        <a:blipFill rotWithShape="1">
          <a:blip xmlns:r="http://schemas.openxmlformats.org/officeDocument/2006/relationships" r:embed="rId1"/>
          <a:stretch>
            <a:fillRect/>
          </a:stretch>
        </a:blipFill>
      </dgm:spPr>
    </dgm:pt>
    <dgm:pt modelId="{F870CA00-89C6-4AE2-BD30-1F16DBE1E860}" type="pres">
      <dgm:prSet presAssocID="{8E279D27-924A-46E5-82C7-4117DC9AE9B0}" presName="txShp" presStyleLbl="node1" presStyleIdx="0" presStyleCnt="3">
        <dgm:presLayoutVars>
          <dgm:bulletEnabled val="1"/>
        </dgm:presLayoutVars>
      </dgm:prSet>
      <dgm:spPr/>
      <dgm:t>
        <a:bodyPr/>
        <a:lstStyle/>
        <a:p>
          <a:endParaRPr lang="es-ES"/>
        </a:p>
      </dgm:t>
    </dgm:pt>
    <dgm:pt modelId="{9BFF13E6-E746-42F9-9242-1DA8D24527FE}" type="pres">
      <dgm:prSet presAssocID="{2406FED4-EB3E-4418-B7CD-30BFEB8F0615}" presName="spacing" presStyleCnt="0"/>
      <dgm:spPr/>
    </dgm:pt>
    <dgm:pt modelId="{7E6A6AF0-F0FA-4E68-9977-1A10582BEE87}" type="pres">
      <dgm:prSet presAssocID="{C821A48F-5EAC-481D-91BB-CADAC53379C3}" presName="composite" presStyleCnt="0"/>
      <dgm:spPr/>
    </dgm:pt>
    <dgm:pt modelId="{CC6B7CCA-155C-4A34-9E0B-E133398DDF44}" type="pres">
      <dgm:prSet presAssocID="{C821A48F-5EAC-481D-91BB-CADAC53379C3}" presName="imgShp" presStyleLbl="fgImgPlace1" presStyleIdx="1" presStyleCnt="3"/>
      <dgm:spPr>
        <a:blipFill rotWithShape="1">
          <a:blip xmlns:r="http://schemas.openxmlformats.org/officeDocument/2006/relationships" r:embed="rId2"/>
          <a:stretch>
            <a:fillRect/>
          </a:stretch>
        </a:blipFill>
      </dgm:spPr>
    </dgm:pt>
    <dgm:pt modelId="{9947DA75-32DE-4978-A4DA-444BDCC6B416}" type="pres">
      <dgm:prSet presAssocID="{C821A48F-5EAC-481D-91BB-CADAC53379C3}" presName="txShp" presStyleLbl="node1" presStyleIdx="1" presStyleCnt="3">
        <dgm:presLayoutVars>
          <dgm:bulletEnabled val="1"/>
        </dgm:presLayoutVars>
      </dgm:prSet>
      <dgm:spPr/>
      <dgm:t>
        <a:bodyPr/>
        <a:lstStyle/>
        <a:p>
          <a:endParaRPr lang="es-ES"/>
        </a:p>
      </dgm:t>
    </dgm:pt>
    <dgm:pt modelId="{A25719AF-D20F-49DA-8517-678CEB336129}" type="pres">
      <dgm:prSet presAssocID="{ABF7D1ED-46EE-49A9-B51F-22956C52F5E5}" presName="spacing" presStyleCnt="0"/>
      <dgm:spPr/>
    </dgm:pt>
    <dgm:pt modelId="{2449F7E8-4AD4-4EB0-92CF-D93225C105BE}" type="pres">
      <dgm:prSet presAssocID="{E3DAAE61-763A-41D8-827C-87CD335FA950}" presName="composite" presStyleCnt="0"/>
      <dgm:spPr/>
    </dgm:pt>
    <dgm:pt modelId="{F650960B-393E-4BE6-B284-5C409A667C40}" type="pres">
      <dgm:prSet presAssocID="{E3DAAE61-763A-41D8-827C-87CD335FA950}" presName="imgShp" presStyleLbl="fgImgPlace1" presStyleIdx="2" presStyleCnt="3"/>
      <dgm:spPr>
        <a:blipFill rotWithShape="1">
          <a:blip xmlns:r="http://schemas.openxmlformats.org/officeDocument/2006/relationships" r:embed="rId3"/>
          <a:stretch>
            <a:fillRect/>
          </a:stretch>
        </a:blipFill>
      </dgm:spPr>
    </dgm:pt>
    <dgm:pt modelId="{9E558173-7007-482A-960E-08C567ACC562}" type="pres">
      <dgm:prSet presAssocID="{E3DAAE61-763A-41D8-827C-87CD335FA950}" presName="txShp" presStyleLbl="node1" presStyleIdx="2" presStyleCnt="3">
        <dgm:presLayoutVars>
          <dgm:bulletEnabled val="1"/>
        </dgm:presLayoutVars>
      </dgm:prSet>
      <dgm:spPr/>
      <dgm:t>
        <a:bodyPr/>
        <a:lstStyle/>
        <a:p>
          <a:endParaRPr lang="es-ES"/>
        </a:p>
      </dgm:t>
    </dgm:pt>
  </dgm:ptLst>
  <dgm:cxnLst>
    <dgm:cxn modelId="{0AF68C6D-82C5-45B7-B3E0-C638E489FCBD}" srcId="{0D8F32C4-111C-42CE-96DB-75994BD4BF01}" destId="{C821A48F-5EAC-481D-91BB-CADAC53379C3}" srcOrd="1" destOrd="0" parTransId="{CABF00F9-528B-4794-A794-1396BB7DA8FC}" sibTransId="{ABF7D1ED-46EE-49A9-B51F-22956C52F5E5}"/>
    <dgm:cxn modelId="{1D9BEADE-3E75-4CE7-A90E-BB8EF1BD8EBB}" srcId="{0D8F32C4-111C-42CE-96DB-75994BD4BF01}" destId="{8E279D27-924A-46E5-82C7-4117DC9AE9B0}" srcOrd="0" destOrd="0" parTransId="{A1C0A9E4-4CCB-473E-8932-0170C01CBD38}" sibTransId="{2406FED4-EB3E-4418-B7CD-30BFEB8F0615}"/>
    <dgm:cxn modelId="{83C9ED82-71C9-4389-97B6-6B3F3A2582EE}" type="presOf" srcId="{C821A48F-5EAC-481D-91BB-CADAC53379C3}" destId="{9947DA75-32DE-4978-A4DA-444BDCC6B416}" srcOrd="0" destOrd="0" presId="urn:microsoft.com/office/officeart/2005/8/layout/vList3"/>
    <dgm:cxn modelId="{2E5FA070-C74F-43EC-81A8-F61EEB816BC6}" type="presOf" srcId="{E3DAAE61-763A-41D8-827C-87CD335FA950}" destId="{9E558173-7007-482A-960E-08C567ACC562}" srcOrd="0" destOrd="0" presId="urn:microsoft.com/office/officeart/2005/8/layout/vList3"/>
    <dgm:cxn modelId="{10C3958F-C270-4DEC-A5A3-7BE3D84A43E8}" type="presOf" srcId="{0D8F32C4-111C-42CE-96DB-75994BD4BF01}" destId="{F15C10FD-40CB-496C-941E-AEE55DAF5BBC}" srcOrd="0" destOrd="0" presId="urn:microsoft.com/office/officeart/2005/8/layout/vList3"/>
    <dgm:cxn modelId="{0BC2603A-3AC1-443B-A057-F4B4147CC38A}" type="presOf" srcId="{8E279D27-924A-46E5-82C7-4117DC9AE9B0}" destId="{F870CA00-89C6-4AE2-BD30-1F16DBE1E860}" srcOrd="0" destOrd="0" presId="urn:microsoft.com/office/officeart/2005/8/layout/vList3"/>
    <dgm:cxn modelId="{8D9E2735-D5E3-46A6-9FF8-A6B6F476E982}" srcId="{0D8F32C4-111C-42CE-96DB-75994BD4BF01}" destId="{E3DAAE61-763A-41D8-827C-87CD335FA950}" srcOrd="2" destOrd="0" parTransId="{15716EEC-271D-4434-A2A7-C2C5E15B19E2}" sibTransId="{39D8057D-CB76-41A9-90C8-16E17E533B83}"/>
    <dgm:cxn modelId="{58FF0023-623A-41C2-B946-7E7645EC75FE}" type="presParOf" srcId="{F15C10FD-40CB-496C-941E-AEE55DAF5BBC}" destId="{1429C837-81C2-4015-A58C-337CEB574388}" srcOrd="0" destOrd="0" presId="urn:microsoft.com/office/officeart/2005/8/layout/vList3"/>
    <dgm:cxn modelId="{9D61E7BD-E12F-4099-8F49-A3BE038430C9}" type="presParOf" srcId="{1429C837-81C2-4015-A58C-337CEB574388}" destId="{4A031246-850C-40DB-AFB2-A4456F99657C}" srcOrd="0" destOrd="0" presId="urn:microsoft.com/office/officeart/2005/8/layout/vList3"/>
    <dgm:cxn modelId="{DE8EBA45-BA4F-4D5E-A2A2-12A0492487DD}" type="presParOf" srcId="{1429C837-81C2-4015-A58C-337CEB574388}" destId="{F870CA00-89C6-4AE2-BD30-1F16DBE1E860}" srcOrd="1" destOrd="0" presId="urn:microsoft.com/office/officeart/2005/8/layout/vList3"/>
    <dgm:cxn modelId="{68C6DFB6-93BD-4574-98E4-437C7386C537}" type="presParOf" srcId="{F15C10FD-40CB-496C-941E-AEE55DAF5BBC}" destId="{9BFF13E6-E746-42F9-9242-1DA8D24527FE}" srcOrd="1" destOrd="0" presId="urn:microsoft.com/office/officeart/2005/8/layout/vList3"/>
    <dgm:cxn modelId="{CD502484-C204-4D5F-9430-B5EAA6819591}" type="presParOf" srcId="{F15C10FD-40CB-496C-941E-AEE55DAF5BBC}" destId="{7E6A6AF0-F0FA-4E68-9977-1A10582BEE87}" srcOrd="2" destOrd="0" presId="urn:microsoft.com/office/officeart/2005/8/layout/vList3"/>
    <dgm:cxn modelId="{424E071A-6C25-4C88-B048-AC8B8FA96F94}" type="presParOf" srcId="{7E6A6AF0-F0FA-4E68-9977-1A10582BEE87}" destId="{CC6B7CCA-155C-4A34-9E0B-E133398DDF44}" srcOrd="0" destOrd="0" presId="urn:microsoft.com/office/officeart/2005/8/layout/vList3"/>
    <dgm:cxn modelId="{F90C59CD-D704-4581-B4EF-5C24E1C1E338}" type="presParOf" srcId="{7E6A6AF0-F0FA-4E68-9977-1A10582BEE87}" destId="{9947DA75-32DE-4978-A4DA-444BDCC6B416}" srcOrd="1" destOrd="0" presId="urn:microsoft.com/office/officeart/2005/8/layout/vList3"/>
    <dgm:cxn modelId="{DD900A67-592C-4B0F-A2F9-A64D538D753F}" type="presParOf" srcId="{F15C10FD-40CB-496C-941E-AEE55DAF5BBC}" destId="{A25719AF-D20F-49DA-8517-678CEB336129}" srcOrd="3" destOrd="0" presId="urn:microsoft.com/office/officeart/2005/8/layout/vList3"/>
    <dgm:cxn modelId="{5534EA0C-549E-4724-A520-1C8A9DC68C42}" type="presParOf" srcId="{F15C10FD-40CB-496C-941E-AEE55DAF5BBC}" destId="{2449F7E8-4AD4-4EB0-92CF-D93225C105BE}" srcOrd="4" destOrd="0" presId="urn:microsoft.com/office/officeart/2005/8/layout/vList3"/>
    <dgm:cxn modelId="{9AE18A51-9AA0-4B47-84FD-5D6C9C15046F}" type="presParOf" srcId="{2449F7E8-4AD4-4EB0-92CF-D93225C105BE}" destId="{F650960B-393E-4BE6-B284-5C409A667C40}" srcOrd="0" destOrd="0" presId="urn:microsoft.com/office/officeart/2005/8/layout/vList3"/>
    <dgm:cxn modelId="{1A527CC1-DAAC-4831-8FBA-64CE4AE04F94}" type="presParOf" srcId="{2449F7E8-4AD4-4EB0-92CF-D93225C105BE}" destId="{9E558173-7007-482A-960E-08C567ACC56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1F61274-2FBE-4505-AEF1-02972115A65C}" type="datetimeFigureOut">
              <a:rPr lang="es-ES" smtClean="0"/>
              <a:t>02/03/2018</a:t>
            </a:fld>
            <a:endParaRPr lang="es-ES"/>
          </a:p>
        </p:txBody>
      </p:sp>
      <p:sp>
        <p:nvSpPr>
          <p:cNvPr id="5" name="Footer Placeholder 4"/>
          <p:cNvSpPr>
            <a:spLocks noGrp="1"/>
          </p:cNvSpPr>
          <p:nvPr>
            <p:ph type="ftr" sz="quarter" idx="11"/>
          </p:nvPr>
        </p:nvSpPr>
        <p:spPr/>
        <p:txBody>
          <a:bodyPr/>
          <a:lstStyle/>
          <a:p>
            <a:endParaRPr lang="es-E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02C3FDD-721C-4783-945D-4A8F5445C10B}" type="slidenum">
              <a:rPr lang="es-ES" smtClean="0"/>
              <a:t>‹Nº›</a:t>
            </a:fld>
            <a:endParaRPr lang="es-ES"/>
          </a:p>
        </p:txBody>
      </p:sp>
    </p:spTree>
    <p:extLst>
      <p:ext uri="{BB962C8B-B14F-4D97-AF65-F5344CB8AC3E}">
        <p14:creationId xmlns:p14="http://schemas.microsoft.com/office/powerpoint/2010/main" val="1166365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1F61274-2FBE-4505-AEF1-02972115A65C}" type="datetimeFigureOut">
              <a:rPr lang="es-ES" smtClean="0"/>
              <a:t>02/03/2018</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2C3FDD-721C-4783-945D-4A8F5445C10B}" type="slidenum">
              <a:rPr lang="es-ES" smtClean="0"/>
              <a:t>‹Nº›</a:t>
            </a:fld>
            <a:endParaRPr lang="es-ES"/>
          </a:p>
        </p:txBody>
      </p:sp>
    </p:spTree>
    <p:extLst>
      <p:ext uri="{BB962C8B-B14F-4D97-AF65-F5344CB8AC3E}">
        <p14:creationId xmlns:p14="http://schemas.microsoft.com/office/powerpoint/2010/main" val="4265327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1F61274-2FBE-4505-AEF1-02972115A65C}" type="datetimeFigureOut">
              <a:rPr lang="es-ES" smtClean="0"/>
              <a:t>02/03/2018</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2C3FDD-721C-4783-945D-4A8F5445C10B}" type="slidenum">
              <a:rPr lang="es-ES" smtClean="0"/>
              <a:t>‹Nº›</a:t>
            </a:fld>
            <a:endParaRPr lang="es-E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17431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91F61274-2FBE-4505-AEF1-02972115A65C}" type="datetimeFigureOut">
              <a:rPr lang="es-ES" smtClean="0"/>
              <a:t>02/03/2018</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2C3FDD-721C-4783-945D-4A8F5445C10B}" type="slidenum">
              <a:rPr lang="es-ES" smtClean="0"/>
              <a:t>‹Nº›</a:t>
            </a:fld>
            <a:endParaRPr lang="es-ES"/>
          </a:p>
        </p:txBody>
      </p:sp>
    </p:spTree>
    <p:extLst>
      <p:ext uri="{BB962C8B-B14F-4D97-AF65-F5344CB8AC3E}">
        <p14:creationId xmlns:p14="http://schemas.microsoft.com/office/powerpoint/2010/main" val="2514128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91F61274-2FBE-4505-AEF1-02972115A65C}" type="datetimeFigureOut">
              <a:rPr lang="es-ES" smtClean="0"/>
              <a:t>02/03/2018</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2C3FDD-721C-4783-945D-4A8F5445C10B}" type="slidenum">
              <a:rPr lang="es-ES" smtClean="0"/>
              <a:t>‹Nº›</a:t>
            </a:fld>
            <a:endParaRPr lang="es-E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15602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91F61274-2FBE-4505-AEF1-02972115A65C}" type="datetimeFigureOut">
              <a:rPr lang="es-ES" smtClean="0"/>
              <a:t>02/03/2018</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2C3FDD-721C-4783-945D-4A8F5445C10B}" type="slidenum">
              <a:rPr lang="es-ES" smtClean="0"/>
              <a:t>‹Nº›</a:t>
            </a:fld>
            <a:endParaRPr lang="es-ES"/>
          </a:p>
        </p:txBody>
      </p:sp>
    </p:spTree>
    <p:extLst>
      <p:ext uri="{BB962C8B-B14F-4D97-AF65-F5344CB8AC3E}">
        <p14:creationId xmlns:p14="http://schemas.microsoft.com/office/powerpoint/2010/main" val="1687014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1F61274-2FBE-4505-AEF1-02972115A65C}" type="datetimeFigureOut">
              <a:rPr lang="es-ES" smtClean="0"/>
              <a:t>02/03/2018</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2C3FDD-721C-4783-945D-4A8F5445C10B}" type="slidenum">
              <a:rPr lang="es-ES" smtClean="0"/>
              <a:t>‹Nº›</a:t>
            </a:fld>
            <a:endParaRPr lang="es-ES"/>
          </a:p>
        </p:txBody>
      </p:sp>
    </p:spTree>
    <p:extLst>
      <p:ext uri="{BB962C8B-B14F-4D97-AF65-F5344CB8AC3E}">
        <p14:creationId xmlns:p14="http://schemas.microsoft.com/office/powerpoint/2010/main" val="3748848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1F61274-2FBE-4505-AEF1-02972115A65C}" type="datetimeFigureOut">
              <a:rPr lang="es-ES" smtClean="0"/>
              <a:t>02/03/2018</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2C3FDD-721C-4783-945D-4A8F5445C10B}" type="slidenum">
              <a:rPr lang="es-ES" smtClean="0"/>
              <a:t>‹Nº›</a:t>
            </a:fld>
            <a:endParaRPr lang="es-ES"/>
          </a:p>
        </p:txBody>
      </p:sp>
    </p:spTree>
    <p:extLst>
      <p:ext uri="{BB962C8B-B14F-4D97-AF65-F5344CB8AC3E}">
        <p14:creationId xmlns:p14="http://schemas.microsoft.com/office/powerpoint/2010/main" val="3257712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1F61274-2FBE-4505-AEF1-02972115A65C}" type="datetimeFigureOut">
              <a:rPr lang="es-ES" smtClean="0"/>
              <a:t>02/03/2018</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2C3FDD-721C-4783-945D-4A8F5445C10B}" type="slidenum">
              <a:rPr lang="es-ES" smtClean="0"/>
              <a:t>‹Nº›</a:t>
            </a:fld>
            <a:endParaRPr lang="es-ES"/>
          </a:p>
        </p:txBody>
      </p:sp>
    </p:spTree>
    <p:extLst>
      <p:ext uri="{BB962C8B-B14F-4D97-AF65-F5344CB8AC3E}">
        <p14:creationId xmlns:p14="http://schemas.microsoft.com/office/powerpoint/2010/main" val="380629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1F61274-2FBE-4505-AEF1-02972115A65C}" type="datetimeFigureOut">
              <a:rPr lang="es-ES" smtClean="0"/>
              <a:t>02/03/2018</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2C3FDD-721C-4783-945D-4A8F5445C10B}" type="slidenum">
              <a:rPr lang="es-ES" smtClean="0"/>
              <a:t>‹Nº›</a:t>
            </a:fld>
            <a:endParaRPr lang="es-ES"/>
          </a:p>
        </p:txBody>
      </p:sp>
    </p:spTree>
    <p:extLst>
      <p:ext uri="{BB962C8B-B14F-4D97-AF65-F5344CB8AC3E}">
        <p14:creationId xmlns:p14="http://schemas.microsoft.com/office/powerpoint/2010/main" val="296957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1F61274-2FBE-4505-AEF1-02972115A65C}" type="datetimeFigureOut">
              <a:rPr lang="es-ES" smtClean="0"/>
              <a:t>02/03/2018</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02C3FDD-721C-4783-945D-4A8F5445C10B}" type="slidenum">
              <a:rPr lang="es-ES" smtClean="0"/>
              <a:t>‹Nº›</a:t>
            </a:fld>
            <a:endParaRPr lang="es-ES"/>
          </a:p>
        </p:txBody>
      </p:sp>
    </p:spTree>
    <p:extLst>
      <p:ext uri="{BB962C8B-B14F-4D97-AF65-F5344CB8AC3E}">
        <p14:creationId xmlns:p14="http://schemas.microsoft.com/office/powerpoint/2010/main" val="3810625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1F61274-2FBE-4505-AEF1-02972115A65C}" type="datetimeFigureOut">
              <a:rPr lang="es-ES" smtClean="0"/>
              <a:t>02/03/2018</a:t>
            </a:fld>
            <a:endParaRPr lang="es-ES"/>
          </a:p>
        </p:txBody>
      </p:sp>
      <p:sp>
        <p:nvSpPr>
          <p:cNvPr id="8" name="Footer Placeholder 7"/>
          <p:cNvSpPr>
            <a:spLocks noGrp="1"/>
          </p:cNvSpPr>
          <p:nvPr>
            <p:ph type="ftr" sz="quarter" idx="11"/>
          </p:nvPr>
        </p:nvSpPr>
        <p:spPr/>
        <p:txBody>
          <a:bodyPr/>
          <a:lstStyle/>
          <a:p>
            <a:endParaRPr lang="es-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02C3FDD-721C-4783-945D-4A8F5445C10B}" type="slidenum">
              <a:rPr lang="es-ES" smtClean="0"/>
              <a:t>‹Nº›</a:t>
            </a:fld>
            <a:endParaRPr lang="es-ES"/>
          </a:p>
        </p:txBody>
      </p:sp>
    </p:spTree>
    <p:extLst>
      <p:ext uri="{BB962C8B-B14F-4D97-AF65-F5344CB8AC3E}">
        <p14:creationId xmlns:p14="http://schemas.microsoft.com/office/powerpoint/2010/main" val="2102987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1F61274-2FBE-4505-AEF1-02972115A65C}" type="datetimeFigureOut">
              <a:rPr lang="es-ES" smtClean="0"/>
              <a:t>02/03/2018</a:t>
            </a:fld>
            <a:endParaRPr lang="es-ES"/>
          </a:p>
        </p:txBody>
      </p:sp>
      <p:sp>
        <p:nvSpPr>
          <p:cNvPr id="4" name="Footer Placeholder 3"/>
          <p:cNvSpPr>
            <a:spLocks noGrp="1"/>
          </p:cNvSpPr>
          <p:nvPr>
            <p:ph type="ftr" sz="quarter" idx="11"/>
          </p:nvPr>
        </p:nvSpPr>
        <p:spPr/>
        <p:txBody>
          <a:bodyPr/>
          <a:lstStyle/>
          <a:p>
            <a:endParaRPr lang="es-E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02C3FDD-721C-4783-945D-4A8F5445C10B}" type="slidenum">
              <a:rPr lang="es-ES" smtClean="0"/>
              <a:t>‹Nº›</a:t>
            </a:fld>
            <a:endParaRPr lang="es-ES"/>
          </a:p>
        </p:txBody>
      </p:sp>
    </p:spTree>
    <p:extLst>
      <p:ext uri="{BB962C8B-B14F-4D97-AF65-F5344CB8AC3E}">
        <p14:creationId xmlns:p14="http://schemas.microsoft.com/office/powerpoint/2010/main" val="2213643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61274-2FBE-4505-AEF1-02972115A65C}" type="datetimeFigureOut">
              <a:rPr lang="es-ES" smtClean="0"/>
              <a:t>02/03/2018</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02C3FDD-721C-4783-945D-4A8F5445C10B}" type="slidenum">
              <a:rPr lang="es-ES" smtClean="0"/>
              <a:t>‹Nº›</a:t>
            </a:fld>
            <a:endParaRPr lang="es-ES"/>
          </a:p>
        </p:txBody>
      </p:sp>
    </p:spTree>
    <p:extLst>
      <p:ext uri="{BB962C8B-B14F-4D97-AF65-F5344CB8AC3E}">
        <p14:creationId xmlns:p14="http://schemas.microsoft.com/office/powerpoint/2010/main" val="310944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1F61274-2FBE-4505-AEF1-02972115A65C}" type="datetimeFigureOut">
              <a:rPr lang="es-ES" smtClean="0"/>
              <a:t>02/03/2018</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02C3FDD-721C-4783-945D-4A8F5445C10B}" type="slidenum">
              <a:rPr lang="es-ES" smtClean="0"/>
              <a:t>‹Nº›</a:t>
            </a:fld>
            <a:endParaRPr lang="es-ES"/>
          </a:p>
        </p:txBody>
      </p:sp>
    </p:spTree>
    <p:extLst>
      <p:ext uri="{BB962C8B-B14F-4D97-AF65-F5344CB8AC3E}">
        <p14:creationId xmlns:p14="http://schemas.microsoft.com/office/powerpoint/2010/main" val="755778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1F61274-2FBE-4505-AEF1-02972115A65C}" type="datetimeFigureOut">
              <a:rPr lang="es-ES" smtClean="0"/>
              <a:t>02/03/2018</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2C3FDD-721C-4783-945D-4A8F5445C10B}" type="slidenum">
              <a:rPr lang="es-ES" smtClean="0"/>
              <a:t>‹Nº›</a:t>
            </a:fld>
            <a:endParaRPr lang="es-ES"/>
          </a:p>
        </p:txBody>
      </p:sp>
    </p:spTree>
    <p:extLst>
      <p:ext uri="{BB962C8B-B14F-4D97-AF65-F5344CB8AC3E}">
        <p14:creationId xmlns:p14="http://schemas.microsoft.com/office/powerpoint/2010/main" val="398279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1F61274-2FBE-4505-AEF1-02972115A65C}" type="datetimeFigureOut">
              <a:rPr lang="es-ES" smtClean="0"/>
              <a:t>02/03/2018</a:t>
            </a:fld>
            <a:endParaRPr lang="es-E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02C3FDD-721C-4783-945D-4A8F5445C10B}" type="slidenum">
              <a:rPr lang="es-ES" smtClean="0"/>
              <a:t>‹Nº›</a:t>
            </a:fld>
            <a:endParaRPr lang="es-ES"/>
          </a:p>
        </p:txBody>
      </p:sp>
    </p:spTree>
    <p:extLst>
      <p:ext uri="{BB962C8B-B14F-4D97-AF65-F5344CB8AC3E}">
        <p14:creationId xmlns:p14="http://schemas.microsoft.com/office/powerpoint/2010/main" val="361698335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7" Type="http://schemas.openxmlformats.org/officeDocument/2006/relationships/image" Target="../media/image10.png"/><Relationship Id="rId2"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4.xml"/><Relationship Id="rId7" Type="http://schemas.openxmlformats.org/officeDocument/2006/relationships/image" Target="../media/image13.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9.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4" descr="https://eureka-production.s3.amazonaws.com/uploads/ckeditor/pictures/2014/8/17/2560/wome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0" name="AutoShape 6" descr="https://eureka-production.s3.amazonaws.com/uploads/ckeditor/pictures/2014/8/17/2560/women.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14" descr="https://palabrademujer.files.wordpress.com/2012/11/el_silencio_mata_contra_la_violencia_de_genero.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6" descr="https://palabrademujer.files.wordpress.com/2012/11/el_silencio_mata_contra_la_violencia_de_genero.p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3" name="AutoShape 18" descr="https://palabrademujer.files.wordpress.com/2012/11/el_silencio_mata_contra_la_violencia_de_genero.pn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4" name="AutoShape 20" descr="https://palabrademujer.files.wordpress.com/2012/11/el_silencio_mata_contra_la_violencia_de_genero.pn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5" name="AutoShape 22" descr="https://palabrademujer.files.wordpress.com/2012/11/el_silencio_mata_contra_la_violencia_de_genero.pn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6" name="AutoShape 24" descr="https://palabrademujer.files.wordpress.com/2012/11/el_silencio_mata_contra_la_violencia_de_genero.png?w=450&amp;h=328"/>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7" name="AutoShape 32" descr="http://zullyporatelli.files.wordpress.com/2013/06/familia1.jpg"/>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324" t="20428" r="13782" b="14503"/>
          <a:stretch/>
        </p:blipFill>
        <p:spPr bwMode="auto">
          <a:xfrm>
            <a:off x="0" y="7937"/>
            <a:ext cx="12192000" cy="682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7" descr="C:\Users\ALCALDERON\AppData\Local\Temp\wz7edf\FORMATO CD EN ARCHIVOS DE IMAGEN\logoCEAC.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2357" t="2878" r="3755" b="24924"/>
          <a:stretch>
            <a:fillRect/>
          </a:stretch>
        </p:blipFill>
        <p:spPr bwMode="auto">
          <a:xfrm>
            <a:off x="2412971" y="1285876"/>
            <a:ext cx="7981806"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28 Rectángulo"/>
          <p:cNvSpPr/>
          <p:nvPr/>
        </p:nvSpPr>
        <p:spPr>
          <a:xfrm>
            <a:off x="1259631" y="1014824"/>
            <a:ext cx="10682160" cy="507831"/>
          </a:xfrm>
          <a:prstGeom prst="rect">
            <a:avLst/>
          </a:prstGeom>
        </p:spPr>
        <p:txBody>
          <a:bodyPr wrap="square">
            <a:spAutoFit/>
          </a:bodyPr>
          <a:lstStyle/>
          <a:p>
            <a:pPr algn="ctr">
              <a:lnSpc>
                <a:spcPct val="150000"/>
              </a:lnSpc>
            </a:pPr>
            <a:r>
              <a:rPr lang="es-EC" b="1" dirty="0">
                <a:latin typeface="Times New Roman" panose="02020603050405020304" pitchFamily="18" charset="0"/>
                <a:cs typeface="Times New Roman" panose="02020603050405020304" pitchFamily="18" charset="0"/>
              </a:rPr>
              <a:t>DEPARTAMENTO DE CIENCIAS ECONÓMICAS ADMINISTRATIVAS Y DE COMERCIO</a:t>
            </a:r>
          </a:p>
        </p:txBody>
      </p:sp>
      <p:sp>
        <p:nvSpPr>
          <p:cNvPr id="30" name="29 Rectángulo"/>
          <p:cNvSpPr/>
          <p:nvPr/>
        </p:nvSpPr>
        <p:spPr>
          <a:xfrm>
            <a:off x="1259631" y="1501914"/>
            <a:ext cx="10682160" cy="1015663"/>
          </a:xfrm>
          <a:prstGeom prst="rect">
            <a:avLst/>
          </a:prstGeom>
        </p:spPr>
        <p:txBody>
          <a:bodyPr wrap="square">
            <a:spAutoFit/>
          </a:bodyPr>
          <a:lstStyle/>
          <a:p>
            <a:pPr algn="ctr">
              <a:lnSpc>
                <a:spcPct val="150000"/>
              </a:lnSpc>
            </a:pPr>
            <a:r>
              <a:rPr lang="es-MX" sz="1600" b="1" dirty="0">
                <a:latin typeface="Times New Roman" panose="02020603050405020304" pitchFamily="18" charset="0"/>
                <a:cs typeface="Times New Roman" panose="02020603050405020304" pitchFamily="18" charset="0"/>
              </a:rPr>
              <a:t>CARRERA DE INGENIERÍA EN </a:t>
            </a:r>
            <a:r>
              <a:rPr lang="es-MX" sz="1600" b="1" dirty="0" smtClean="0">
                <a:latin typeface="Times New Roman" panose="02020603050405020304" pitchFamily="18" charset="0"/>
                <a:cs typeface="Times New Roman" panose="02020603050405020304" pitchFamily="18" charset="0"/>
              </a:rPr>
              <a:t>MERCADOTECNIA</a:t>
            </a:r>
          </a:p>
          <a:p>
            <a:pPr algn="ctr">
              <a:lnSpc>
                <a:spcPct val="150000"/>
              </a:lnSpc>
            </a:pPr>
            <a:r>
              <a:rPr lang="es-MX" sz="800" b="1" dirty="0" smtClean="0">
                <a:latin typeface="Times New Roman" panose="02020603050405020304" pitchFamily="18" charset="0"/>
                <a:cs typeface="Times New Roman" panose="02020603050405020304" pitchFamily="18" charset="0"/>
              </a:rPr>
              <a:t> </a:t>
            </a:r>
            <a:r>
              <a:rPr lang="es-MX" sz="1600" b="1" dirty="0">
                <a:latin typeface="Times New Roman" panose="02020603050405020304" pitchFamily="18" charset="0"/>
                <a:cs typeface="Times New Roman" panose="02020603050405020304" pitchFamily="18" charset="0"/>
              </a:rPr>
              <a:t/>
            </a:r>
            <a:br>
              <a:rPr lang="es-MX" sz="1600" b="1" dirty="0">
                <a:latin typeface="Times New Roman" panose="02020603050405020304" pitchFamily="18" charset="0"/>
                <a:cs typeface="Times New Roman" panose="02020603050405020304" pitchFamily="18" charset="0"/>
              </a:rPr>
            </a:br>
            <a:r>
              <a:rPr lang="es-MX" sz="1600" b="1" dirty="0">
                <a:latin typeface="Times New Roman" panose="02020603050405020304" pitchFamily="18" charset="0"/>
                <a:cs typeface="Times New Roman" panose="02020603050405020304" pitchFamily="18" charset="0"/>
              </a:rPr>
              <a:t>TRABAJO DE TITULACIÓN, PREVIO A LA OBTENCIÓN DEL TÍTULO DE INGENIERA EN </a:t>
            </a:r>
            <a:r>
              <a:rPr lang="es-MX" sz="1600" b="1" dirty="0" smtClean="0">
                <a:latin typeface="Times New Roman" panose="02020603050405020304" pitchFamily="18" charset="0"/>
                <a:cs typeface="Times New Roman" panose="02020603050405020304" pitchFamily="18" charset="0"/>
              </a:rPr>
              <a:t>MERCADOTECNIA</a:t>
            </a:r>
            <a:endParaRPr lang="es-EC" sz="1600" b="1" dirty="0">
              <a:latin typeface="Times New Roman" panose="02020603050405020304" pitchFamily="18" charset="0"/>
              <a:cs typeface="Times New Roman" panose="02020603050405020304" pitchFamily="18" charset="0"/>
            </a:endParaRPr>
          </a:p>
        </p:txBody>
      </p:sp>
      <p:sp>
        <p:nvSpPr>
          <p:cNvPr id="31" name="30 Rectángulo"/>
          <p:cNvSpPr/>
          <p:nvPr/>
        </p:nvSpPr>
        <p:spPr>
          <a:xfrm>
            <a:off x="1487622" y="2656942"/>
            <a:ext cx="10226178" cy="1200329"/>
          </a:xfrm>
          <a:prstGeom prst="rect">
            <a:avLst/>
          </a:prstGeom>
        </p:spPr>
        <p:txBody>
          <a:bodyPr wrap="square">
            <a:spAutoFit/>
          </a:bodyPr>
          <a:lstStyle/>
          <a:p>
            <a:pPr algn="ctr">
              <a:lnSpc>
                <a:spcPct val="150000"/>
              </a:lnSpc>
            </a:pPr>
            <a:r>
              <a:rPr lang="es-EC" sz="1600" b="1" dirty="0">
                <a:latin typeface="Times New Roman" panose="02020603050405020304" pitchFamily="18" charset="0"/>
                <a:cs typeface="Times New Roman" panose="02020603050405020304" pitchFamily="18" charset="0"/>
              </a:rPr>
              <a:t>TEMA: ESTUDIO DE LAS DIMENSIONES DE LA CALIDAD DEL SERVICIO EN LOS BUSES URBANOS, QUE INCIDEN EN LA SATISFACCIÓN DEL CONSUMIDOR DEL SERVICIO, EN LA CIUDAD DE SANTO DOMINGO DE LOS TSÁCHILAS, APLICANDO EL MODELO </a:t>
            </a:r>
            <a:r>
              <a:rPr lang="es-EC" sz="1600" b="1" dirty="0" smtClean="0">
                <a:latin typeface="Times New Roman" panose="02020603050405020304" pitchFamily="18" charset="0"/>
                <a:cs typeface="Times New Roman" panose="02020603050405020304" pitchFamily="18" charset="0"/>
              </a:rPr>
              <a:t>SERVQUAL.</a:t>
            </a:r>
            <a:endParaRPr lang="es-EC" sz="1600" b="1" dirty="0">
              <a:latin typeface="Times New Roman" panose="02020603050405020304" pitchFamily="18" charset="0"/>
              <a:cs typeface="Times New Roman" panose="02020603050405020304" pitchFamily="18" charset="0"/>
            </a:endParaRPr>
          </a:p>
        </p:txBody>
      </p:sp>
      <p:sp>
        <p:nvSpPr>
          <p:cNvPr id="32" name="31 Rectángulo"/>
          <p:cNvSpPr/>
          <p:nvPr/>
        </p:nvSpPr>
        <p:spPr>
          <a:xfrm>
            <a:off x="3568463" y="3945158"/>
            <a:ext cx="6064495" cy="461665"/>
          </a:xfrm>
          <a:prstGeom prst="rect">
            <a:avLst/>
          </a:prstGeom>
        </p:spPr>
        <p:txBody>
          <a:bodyPr wrap="square">
            <a:spAutoFit/>
          </a:bodyPr>
          <a:lstStyle/>
          <a:p>
            <a:pPr algn="ctr">
              <a:lnSpc>
                <a:spcPct val="150000"/>
              </a:lnSpc>
            </a:pPr>
            <a:r>
              <a:rPr lang="es-EC" sz="1600" b="1" dirty="0">
                <a:latin typeface="Times New Roman" panose="02020603050405020304" pitchFamily="18" charset="0"/>
                <a:cs typeface="Times New Roman" panose="02020603050405020304" pitchFamily="18" charset="0"/>
              </a:rPr>
              <a:t>AUTORA: </a:t>
            </a:r>
            <a:r>
              <a:rPr lang="es-EC" sz="1600" b="1" dirty="0" smtClean="0">
                <a:latin typeface="Times New Roman" panose="02020603050405020304" pitchFamily="18" charset="0"/>
                <a:cs typeface="Times New Roman" panose="02020603050405020304" pitchFamily="18" charset="0"/>
              </a:rPr>
              <a:t>BEATRIZ YADIRA BORJA ULLOA</a:t>
            </a:r>
            <a:endParaRPr lang="es-EC" sz="1600" b="1" dirty="0">
              <a:latin typeface="Times New Roman" panose="02020603050405020304" pitchFamily="18" charset="0"/>
              <a:cs typeface="Times New Roman" panose="02020603050405020304" pitchFamily="18" charset="0"/>
            </a:endParaRPr>
          </a:p>
        </p:txBody>
      </p:sp>
      <p:sp>
        <p:nvSpPr>
          <p:cNvPr id="33" name="32 Rectángulo"/>
          <p:cNvSpPr/>
          <p:nvPr/>
        </p:nvSpPr>
        <p:spPr>
          <a:xfrm>
            <a:off x="3930063" y="4354808"/>
            <a:ext cx="5370231" cy="415498"/>
          </a:xfrm>
          <a:prstGeom prst="rect">
            <a:avLst/>
          </a:prstGeom>
        </p:spPr>
        <p:txBody>
          <a:bodyPr wrap="square">
            <a:spAutoFit/>
          </a:bodyPr>
          <a:lstStyle/>
          <a:p>
            <a:pPr algn="ctr">
              <a:lnSpc>
                <a:spcPct val="150000"/>
              </a:lnSpc>
            </a:pPr>
            <a:r>
              <a:rPr lang="es-EC" sz="1400" b="1" dirty="0" smtClean="0">
                <a:latin typeface="Times New Roman" panose="02020603050405020304" pitchFamily="18" charset="0"/>
                <a:cs typeface="Times New Roman" panose="02020603050405020304" pitchFamily="18" charset="0"/>
              </a:rPr>
              <a:t>DIRECTORA: </a:t>
            </a:r>
            <a:r>
              <a:rPr lang="es-EC" sz="1400" b="1" dirty="0">
                <a:latin typeface="Times New Roman" panose="02020603050405020304" pitchFamily="18" charset="0"/>
                <a:cs typeface="Times New Roman" panose="02020603050405020304" pitchFamily="18" charset="0"/>
              </a:rPr>
              <a:t>DRA. TAPIA PAZMIÑO XIMENA LUCIA, </a:t>
            </a:r>
            <a:r>
              <a:rPr lang="es-EC" sz="1400" b="1" dirty="0" err="1" smtClean="0">
                <a:latin typeface="Times New Roman" panose="02020603050405020304" pitchFamily="18" charset="0"/>
                <a:cs typeface="Times New Roman" panose="02020603050405020304" pitchFamily="18" charset="0"/>
              </a:rPr>
              <a:t>MCPs</a:t>
            </a:r>
            <a:endParaRPr lang="es-EC" sz="1400" dirty="0">
              <a:latin typeface="Times New Roman" panose="02020603050405020304" pitchFamily="18" charset="0"/>
              <a:cs typeface="Times New Roman" panose="02020603050405020304" pitchFamily="18" charset="0"/>
            </a:endParaRPr>
          </a:p>
        </p:txBody>
      </p:sp>
      <p:sp>
        <p:nvSpPr>
          <p:cNvPr id="34" name="33 Rectángulo"/>
          <p:cNvSpPr/>
          <p:nvPr/>
        </p:nvSpPr>
        <p:spPr>
          <a:xfrm>
            <a:off x="4329179" y="4788159"/>
            <a:ext cx="4572000" cy="830997"/>
          </a:xfrm>
          <a:prstGeom prst="rect">
            <a:avLst/>
          </a:prstGeom>
        </p:spPr>
        <p:txBody>
          <a:bodyPr>
            <a:spAutoFit/>
          </a:bodyPr>
          <a:lstStyle/>
          <a:p>
            <a:pPr algn="ctr">
              <a:lnSpc>
                <a:spcPct val="150000"/>
              </a:lnSpc>
            </a:pPr>
            <a:r>
              <a:rPr lang="es-EC" sz="1600" b="1" dirty="0">
                <a:latin typeface="Times New Roman" panose="02020603050405020304" pitchFamily="18" charset="0"/>
                <a:cs typeface="Times New Roman" panose="02020603050405020304" pitchFamily="18" charset="0"/>
              </a:rPr>
              <a:t>SANGOLQUÍ </a:t>
            </a:r>
            <a:endParaRPr lang="es-EC" sz="1600" dirty="0">
              <a:latin typeface="Times New Roman" panose="02020603050405020304" pitchFamily="18" charset="0"/>
              <a:cs typeface="Times New Roman" panose="02020603050405020304" pitchFamily="18" charset="0"/>
            </a:endParaRPr>
          </a:p>
          <a:p>
            <a:pPr algn="ctr">
              <a:lnSpc>
                <a:spcPct val="150000"/>
              </a:lnSpc>
            </a:pPr>
            <a:r>
              <a:rPr lang="es-EC" sz="1600" b="1" dirty="0" smtClean="0">
                <a:latin typeface="Times New Roman" panose="02020603050405020304" pitchFamily="18" charset="0"/>
                <a:cs typeface="Times New Roman" panose="02020603050405020304" pitchFamily="18" charset="0"/>
              </a:rPr>
              <a:t>2018</a:t>
            </a:r>
            <a:endParaRPr lang="es-EC" sz="1600" dirty="0">
              <a:latin typeface="Times New Roman" panose="02020603050405020304" pitchFamily="18" charset="0"/>
              <a:cs typeface="Times New Roman" panose="02020603050405020304" pitchFamily="18" charset="0"/>
            </a:endParaRPr>
          </a:p>
        </p:txBody>
      </p:sp>
      <p:pic>
        <p:nvPicPr>
          <p:cNvPr id="35" name="34 Imagen" descr="H:\UDE\Logo\UFA.jpg"/>
          <p:cNvPicPr/>
          <p:nvPr/>
        </p:nvPicPr>
        <p:blipFill>
          <a:blip r:embed="rId4">
            <a:extLst>
              <a:ext uri="{28A0092B-C50C-407E-A947-70E740481C1C}">
                <a14:useLocalDpi xmlns:a14="http://schemas.microsoft.com/office/drawing/2010/main" val="0"/>
              </a:ext>
            </a:extLst>
          </a:blip>
          <a:srcRect/>
          <a:stretch>
            <a:fillRect/>
          </a:stretch>
        </p:blipFill>
        <p:spPr bwMode="auto">
          <a:xfrm>
            <a:off x="307975" y="0"/>
            <a:ext cx="4209992" cy="1089709"/>
          </a:xfrm>
          <a:prstGeom prst="rect">
            <a:avLst/>
          </a:prstGeom>
          <a:noFill/>
          <a:ln>
            <a:noFill/>
          </a:ln>
        </p:spPr>
      </p:pic>
    </p:spTree>
    <p:extLst>
      <p:ext uri="{BB962C8B-B14F-4D97-AF65-F5344CB8AC3E}">
        <p14:creationId xmlns:p14="http://schemas.microsoft.com/office/powerpoint/2010/main" val="831087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536015" y="110362"/>
            <a:ext cx="11303888" cy="1165761"/>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t>MUESTRA</a:t>
            </a:r>
            <a:endParaRPr lang="es-ES" sz="2000" b="1" dirty="0" smtClean="0"/>
          </a:p>
          <a:p>
            <a:r>
              <a:rPr lang="es-EC" sz="2000" dirty="0" smtClean="0"/>
              <a:t>La </a:t>
            </a:r>
            <a:r>
              <a:rPr lang="es-EC" sz="2000" dirty="0"/>
              <a:t>fórmula que se </a:t>
            </a:r>
            <a:r>
              <a:rPr lang="es-EC" sz="2000" dirty="0" smtClean="0"/>
              <a:t>utilizó </a:t>
            </a:r>
            <a:r>
              <a:rPr lang="es-EC" sz="2000" dirty="0"/>
              <a:t>es para una </a:t>
            </a:r>
            <a:r>
              <a:rPr lang="es-EC" sz="2000" dirty="0" smtClean="0"/>
              <a:t>población infinita (mayor </a:t>
            </a:r>
            <a:r>
              <a:rPr lang="es-EC" sz="2000" dirty="0"/>
              <a:t>a 100.000 habitantes)</a:t>
            </a:r>
            <a:endParaRPr lang="es-ES" sz="2000" b="1" dirty="0"/>
          </a:p>
        </p:txBody>
      </p:sp>
      <p:sp>
        <p:nvSpPr>
          <p:cNvPr id="9" name="Pentágono 4"/>
          <p:cNvSpPr/>
          <p:nvPr/>
        </p:nvSpPr>
        <p:spPr>
          <a:xfrm>
            <a:off x="2271431" y="1471975"/>
            <a:ext cx="2719199" cy="832514"/>
          </a:xfrm>
          <a:prstGeom prst="homePlate">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400" dirty="0" smtClean="0">
                <a:solidFill>
                  <a:schemeClr val="tx1"/>
                </a:solidFill>
              </a:rPr>
              <a:t>Fórmula</a:t>
            </a:r>
            <a:r>
              <a:rPr lang="es-ES" sz="2400" dirty="0" smtClean="0">
                <a:solidFill>
                  <a:schemeClr val="tx1"/>
                </a:solidFill>
                <a:hlinkClick r:id="rId2" action="ppaction://hlinksldjump"/>
              </a:rPr>
              <a:t>.</a:t>
            </a:r>
            <a:endParaRPr lang="es-ES" sz="2400" dirty="0">
              <a:solidFill>
                <a:schemeClr val="tx1"/>
              </a:solidFill>
            </a:endParaRPr>
          </a:p>
        </p:txBody>
      </p:sp>
      <p:sp>
        <p:nvSpPr>
          <p:cNvPr id="13" name="Llamada de flecha hacia abajo 10"/>
          <p:cNvSpPr/>
          <p:nvPr/>
        </p:nvSpPr>
        <p:spPr>
          <a:xfrm>
            <a:off x="-47960" y="1640154"/>
            <a:ext cx="2266243" cy="1328669"/>
          </a:xfrm>
          <a:prstGeom prst="downArrowCallou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000" dirty="0" smtClean="0">
                <a:solidFill>
                  <a:schemeClr val="tx1"/>
                </a:solidFill>
              </a:rPr>
              <a:t>Determinación de la muestra</a:t>
            </a:r>
            <a:endParaRPr lang="es-ES" sz="2000" dirty="0">
              <a:solidFill>
                <a:schemeClr val="tx1"/>
              </a:solidFill>
            </a:endParaRPr>
          </a:p>
        </p:txBody>
      </p:sp>
      <p:sp>
        <p:nvSpPr>
          <p:cNvPr id="16" name="Igual que 13"/>
          <p:cNvSpPr/>
          <p:nvPr/>
        </p:nvSpPr>
        <p:spPr>
          <a:xfrm>
            <a:off x="8055098" y="4629312"/>
            <a:ext cx="1068947" cy="605307"/>
          </a:xfrm>
          <a:prstGeom prst="mathEqual">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sz="2400">
              <a:solidFill>
                <a:schemeClr val="tx1"/>
              </a:solidFill>
            </a:endParaRPr>
          </a:p>
        </p:txBody>
      </p:sp>
      <mc:AlternateContent xmlns:mc="http://schemas.openxmlformats.org/markup-compatibility/2006" xmlns:a14="http://schemas.microsoft.com/office/drawing/2010/main">
        <mc:Choice Requires="a14">
          <p:sp>
            <p:nvSpPr>
              <p:cNvPr id="17" name="Dodecágono 14"/>
              <p:cNvSpPr/>
              <p:nvPr/>
            </p:nvSpPr>
            <p:spPr>
              <a:xfrm>
                <a:off x="9316027" y="4119702"/>
                <a:ext cx="2164361" cy="1420218"/>
              </a:xfrm>
              <a:prstGeom prst="dodecagon">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14:m>
                  <m:oMath xmlns:m="http://schemas.openxmlformats.org/officeDocument/2006/math">
                    <m:r>
                      <a:rPr lang="es-EC" sz="2400" i="1">
                        <a:latin typeface="Cambria Math"/>
                      </a:rPr>
                      <m:t>𝑛</m:t>
                    </m:r>
                    <m:r>
                      <a:rPr lang="es-EC" sz="2400" i="1">
                        <a:latin typeface="Cambria Math"/>
                      </a:rPr>
                      <m:t>= </m:t>
                    </m:r>
                  </m:oMath>
                </a14:m>
                <a:r>
                  <a:rPr lang="es-ES" sz="2400" dirty="0" smtClean="0">
                    <a:solidFill>
                      <a:schemeClr val="tx1"/>
                    </a:solidFill>
                  </a:rPr>
                  <a:t>384</a:t>
                </a:r>
                <a:endParaRPr lang="es-ES" sz="2400" dirty="0">
                  <a:solidFill>
                    <a:schemeClr val="tx1"/>
                  </a:solidFill>
                </a:endParaRPr>
              </a:p>
            </p:txBody>
          </p:sp>
        </mc:Choice>
        <mc:Fallback xmlns="">
          <p:sp>
            <p:nvSpPr>
              <p:cNvPr id="17" name="Dodecágono 14"/>
              <p:cNvSpPr>
                <a:spLocks noRot="1" noChangeAspect="1" noMove="1" noResize="1" noEditPoints="1" noAdjustHandles="1" noChangeArrowheads="1" noChangeShapeType="1" noTextEdit="1"/>
              </p:cNvSpPr>
              <p:nvPr/>
            </p:nvSpPr>
            <p:spPr>
              <a:xfrm>
                <a:off x="9316027" y="4119702"/>
                <a:ext cx="2164361" cy="1420218"/>
              </a:xfrm>
              <a:prstGeom prst="dodecagon">
                <a:avLst/>
              </a:prstGeom>
              <a:blipFill rotWithShape="0">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 name="Rectángulo 1"/>
              <p:cNvSpPr/>
              <p:nvPr/>
            </p:nvSpPr>
            <p:spPr>
              <a:xfrm>
                <a:off x="5201240" y="1539578"/>
                <a:ext cx="4332404" cy="10333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2800" i="1">
                          <a:latin typeface="Cambria Math" panose="02040503050406030204" pitchFamily="18" charset="0"/>
                        </a:rPr>
                        <m:t>𝑛</m:t>
                      </m:r>
                      <m:r>
                        <a:rPr lang="es-ES" sz="2800" i="0">
                          <a:latin typeface="Cambria Math" panose="02040503050406030204" pitchFamily="18" charset="0"/>
                        </a:rPr>
                        <m:t>=</m:t>
                      </m:r>
                      <m:f>
                        <m:fPr>
                          <m:ctrlPr>
                            <a:rPr lang="es-ES" sz="2800" i="1">
                              <a:latin typeface="Cambria Math" panose="02040503050406030204" pitchFamily="18" charset="0"/>
                            </a:rPr>
                          </m:ctrlPr>
                        </m:fPr>
                        <m:num>
                          <m:r>
                            <a:rPr lang="es-ES" sz="2800" i="1">
                              <a:latin typeface="Cambria Math" panose="02040503050406030204" pitchFamily="18" charset="0"/>
                            </a:rPr>
                            <m:t>𝑁</m:t>
                          </m:r>
                          <m:r>
                            <a:rPr lang="es-ES" sz="2800" i="0">
                              <a:latin typeface="Cambria Math" panose="02040503050406030204" pitchFamily="18" charset="0"/>
                            </a:rPr>
                            <m:t>∗</m:t>
                          </m:r>
                          <m:sSup>
                            <m:sSupPr>
                              <m:ctrlPr>
                                <a:rPr lang="es-ES" sz="2800" i="1">
                                  <a:latin typeface="Cambria Math" panose="02040503050406030204" pitchFamily="18" charset="0"/>
                                </a:rPr>
                              </m:ctrlPr>
                            </m:sSupPr>
                            <m:e>
                              <m:r>
                                <m:rPr>
                                  <m:sty m:val="p"/>
                                </m:rPr>
                                <a:rPr lang="es-ES" sz="2800" i="0">
                                  <a:latin typeface="Cambria Math" panose="02040503050406030204" pitchFamily="18" charset="0"/>
                                </a:rPr>
                                <m:t>σ</m:t>
                              </m:r>
                            </m:e>
                            <m:sup>
                              <m:r>
                                <a:rPr lang="es-ES" sz="2800" i="0">
                                  <a:latin typeface="Cambria Math" panose="02040503050406030204" pitchFamily="18" charset="0"/>
                                </a:rPr>
                                <m:t>2</m:t>
                              </m:r>
                            </m:sup>
                          </m:sSup>
                          <m:r>
                            <a:rPr lang="es-ES" sz="2800" i="0">
                              <a:latin typeface="Cambria Math" panose="02040503050406030204" pitchFamily="18" charset="0"/>
                            </a:rPr>
                            <m:t>∗</m:t>
                          </m:r>
                          <m:sSup>
                            <m:sSupPr>
                              <m:ctrlPr>
                                <a:rPr lang="es-ES" sz="2800" i="1">
                                  <a:latin typeface="Cambria Math" panose="02040503050406030204" pitchFamily="18" charset="0"/>
                                </a:rPr>
                              </m:ctrlPr>
                            </m:sSupPr>
                            <m:e>
                              <m:r>
                                <a:rPr lang="es-ES" sz="2800" i="1">
                                  <a:latin typeface="Cambria Math" panose="02040503050406030204" pitchFamily="18" charset="0"/>
                                </a:rPr>
                                <m:t>𝑍</m:t>
                              </m:r>
                            </m:e>
                            <m:sup>
                              <m:r>
                                <a:rPr lang="es-ES" sz="2800" i="0">
                                  <a:latin typeface="Cambria Math" panose="02040503050406030204" pitchFamily="18" charset="0"/>
                                </a:rPr>
                                <m:t>2</m:t>
                              </m:r>
                            </m:sup>
                          </m:sSup>
                        </m:num>
                        <m:den>
                          <m:sSup>
                            <m:sSupPr>
                              <m:ctrlPr>
                                <a:rPr lang="es-ES" sz="2800" i="1">
                                  <a:latin typeface="Cambria Math" panose="02040503050406030204" pitchFamily="18" charset="0"/>
                                </a:rPr>
                              </m:ctrlPr>
                            </m:sSupPr>
                            <m:e>
                              <m:r>
                                <a:rPr lang="es-ES" sz="2800" i="1">
                                  <a:latin typeface="Cambria Math" panose="02040503050406030204" pitchFamily="18" charset="0"/>
                                </a:rPr>
                                <m:t>𝑒</m:t>
                              </m:r>
                            </m:e>
                            <m:sup>
                              <m:r>
                                <a:rPr lang="es-ES" sz="2800" i="0">
                                  <a:latin typeface="Cambria Math" panose="02040503050406030204" pitchFamily="18" charset="0"/>
                                </a:rPr>
                                <m:t>2</m:t>
                              </m:r>
                            </m:sup>
                          </m:sSup>
                          <m:d>
                            <m:dPr>
                              <m:ctrlPr>
                                <a:rPr lang="es-ES" sz="2800" i="1">
                                  <a:latin typeface="Cambria Math" panose="02040503050406030204" pitchFamily="18" charset="0"/>
                                </a:rPr>
                              </m:ctrlPr>
                            </m:dPr>
                            <m:e>
                              <m:r>
                                <a:rPr lang="es-ES" sz="2800" i="1">
                                  <a:latin typeface="Cambria Math" panose="02040503050406030204" pitchFamily="18" charset="0"/>
                                </a:rPr>
                                <m:t>𝑁</m:t>
                              </m:r>
                              <m:r>
                                <a:rPr lang="es-ES" sz="2800" i="0">
                                  <a:latin typeface="Cambria Math" panose="02040503050406030204" pitchFamily="18" charset="0"/>
                                </a:rPr>
                                <m:t>−1</m:t>
                              </m:r>
                            </m:e>
                          </m:d>
                          <m:r>
                            <a:rPr lang="es-ES" sz="2800" i="0">
                              <a:latin typeface="Cambria Math" panose="02040503050406030204" pitchFamily="18" charset="0"/>
                            </a:rPr>
                            <m:t>)+(</m:t>
                          </m:r>
                          <m:sSup>
                            <m:sSupPr>
                              <m:ctrlPr>
                                <a:rPr lang="es-ES" sz="2800" i="1">
                                  <a:latin typeface="Cambria Math" panose="02040503050406030204" pitchFamily="18" charset="0"/>
                                </a:rPr>
                              </m:ctrlPr>
                            </m:sSupPr>
                            <m:e>
                              <m:sSup>
                                <m:sSupPr>
                                  <m:ctrlPr>
                                    <a:rPr lang="es-ES" sz="2800" i="1">
                                      <a:latin typeface="Cambria Math" panose="02040503050406030204" pitchFamily="18" charset="0"/>
                                    </a:rPr>
                                  </m:ctrlPr>
                                </m:sSupPr>
                                <m:e>
                                  <m:r>
                                    <m:rPr>
                                      <m:sty m:val="p"/>
                                    </m:rPr>
                                    <a:rPr lang="es-ES" sz="2800" i="0">
                                      <a:latin typeface="Cambria Math" panose="02040503050406030204" pitchFamily="18" charset="0"/>
                                    </a:rPr>
                                    <m:t>σ</m:t>
                                  </m:r>
                                </m:e>
                                <m:sup>
                                  <m:r>
                                    <a:rPr lang="es-ES" sz="2800" i="0">
                                      <a:latin typeface="Cambria Math" panose="02040503050406030204" pitchFamily="18" charset="0"/>
                                    </a:rPr>
                                    <m:t>2</m:t>
                                  </m:r>
                                </m:sup>
                              </m:sSup>
                              <m:r>
                                <a:rPr lang="es-ES" sz="2800" i="0">
                                  <a:latin typeface="Cambria Math" panose="02040503050406030204" pitchFamily="18" charset="0"/>
                                </a:rPr>
                                <m:t>∗</m:t>
                              </m:r>
                              <m:r>
                                <a:rPr lang="es-ES" sz="2800" i="1">
                                  <a:latin typeface="Cambria Math" panose="02040503050406030204" pitchFamily="18" charset="0"/>
                                </a:rPr>
                                <m:t>𝑍</m:t>
                              </m:r>
                            </m:e>
                            <m:sup>
                              <m:r>
                                <a:rPr lang="es-ES" sz="2800" i="0">
                                  <a:latin typeface="Cambria Math" panose="02040503050406030204" pitchFamily="18" charset="0"/>
                                </a:rPr>
                                <m:t>2</m:t>
                              </m:r>
                            </m:sup>
                          </m:sSup>
                        </m:den>
                      </m:f>
                    </m:oMath>
                  </m:oMathPara>
                </a14:m>
                <a:endParaRPr lang="es-ES" sz="2800" dirty="0"/>
              </a:p>
            </p:txBody>
          </p:sp>
        </mc:Choice>
        <mc:Fallback xmlns="">
          <p:sp>
            <p:nvSpPr>
              <p:cNvPr id="2" name="Rectángulo 1"/>
              <p:cNvSpPr>
                <a:spLocks noRot="1" noChangeAspect="1" noMove="1" noResize="1" noEditPoints="1" noAdjustHandles="1" noChangeArrowheads="1" noChangeShapeType="1" noTextEdit="1"/>
              </p:cNvSpPr>
              <p:nvPr/>
            </p:nvSpPr>
            <p:spPr>
              <a:xfrm>
                <a:off x="5201240" y="1539578"/>
                <a:ext cx="4332404" cy="1033360"/>
              </a:xfrm>
              <a:prstGeom prst="rect">
                <a:avLst/>
              </a:prstGeom>
              <a:blipFill rotWithShape="0">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5269913" y="2836393"/>
                <a:ext cx="6507872" cy="10333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2800" i="1">
                          <a:latin typeface="Cambria Math" panose="02040503050406030204" pitchFamily="18" charset="0"/>
                        </a:rPr>
                        <m:t>𝑛</m:t>
                      </m:r>
                      <m:r>
                        <a:rPr lang="es-ES" sz="2800" i="0">
                          <a:latin typeface="Cambria Math" panose="02040503050406030204" pitchFamily="18" charset="0"/>
                        </a:rPr>
                        <m:t>=</m:t>
                      </m:r>
                      <m:f>
                        <m:fPr>
                          <m:ctrlPr>
                            <a:rPr lang="es-ES" sz="2800" i="1">
                              <a:latin typeface="Cambria Math" panose="02040503050406030204" pitchFamily="18" charset="0"/>
                            </a:rPr>
                          </m:ctrlPr>
                        </m:fPr>
                        <m:num>
                          <m:r>
                            <a:rPr lang="es-ES" sz="2800" i="0">
                              <a:latin typeface="Cambria Math" panose="02040503050406030204" pitchFamily="18" charset="0"/>
                            </a:rPr>
                            <m:t>240.221∗</m:t>
                          </m:r>
                          <m:sSup>
                            <m:sSupPr>
                              <m:ctrlPr>
                                <a:rPr lang="es-ES" sz="2800" i="1">
                                  <a:latin typeface="Cambria Math" panose="02040503050406030204" pitchFamily="18" charset="0"/>
                                </a:rPr>
                              </m:ctrlPr>
                            </m:sSupPr>
                            <m:e>
                              <m:r>
                                <a:rPr lang="es-ES" sz="2800" i="0">
                                  <a:latin typeface="Cambria Math" panose="02040503050406030204" pitchFamily="18" charset="0"/>
                                </a:rPr>
                                <m:t>0,5</m:t>
                              </m:r>
                            </m:e>
                            <m:sup>
                              <m:r>
                                <a:rPr lang="es-ES" sz="2800" i="0">
                                  <a:latin typeface="Cambria Math" panose="02040503050406030204" pitchFamily="18" charset="0"/>
                                </a:rPr>
                                <m:t>2</m:t>
                              </m:r>
                            </m:sup>
                          </m:sSup>
                          <m:r>
                            <a:rPr lang="es-ES" sz="2800" i="0">
                              <a:latin typeface="Cambria Math" panose="02040503050406030204" pitchFamily="18" charset="0"/>
                            </a:rPr>
                            <m:t>∗</m:t>
                          </m:r>
                          <m:sSup>
                            <m:sSupPr>
                              <m:ctrlPr>
                                <a:rPr lang="es-ES" sz="2800" i="1">
                                  <a:latin typeface="Cambria Math" panose="02040503050406030204" pitchFamily="18" charset="0"/>
                                </a:rPr>
                              </m:ctrlPr>
                            </m:sSupPr>
                            <m:e>
                              <m:r>
                                <a:rPr lang="es-ES" sz="2800" i="0">
                                  <a:latin typeface="Cambria Math" panose="02040503050406030204" pitchFamily="18" charset="0"/>
                                </a:rPr>
                                <m:t>1,96</m:t>
                              </m:r>
                            </m:e>
                            <m:sup>
                              <m:r>
                                <a:rPr lang="es-ES" sz="2800" i="0">
                                  <a:latin typeface="Cambria Math" panose="02040503050406030204" pitchFamily="18" charset="0"/>
                                </a:rPr>
                                <m:t>2</m:t>
                              </m:r>
                            </m:sup>
                          </m:sSup>
                        </m:num>
                        <m:den>
                          <m:d>
                            <m:dPr>
                              <m:begChr m:val=""/>
                              <m:ctrlPr>
                                <a:rPr lang="es-ES" sz="2800" i="1">
                                  <a:latin typeface="Cambria Math" panose="02040503050406030204" pitchFamily="18" charset="0"/>
                                </a:rPr>
                              </m:ctrlPr>
                            </m:dPr>
                            <m:e>
                              <m:sSup>
                                <m:sSupPr>
                                  <m:ctrlPr>
                                    <a:rPr lang="es-ES" sz="2800" i="1">
                                      <a:latin typeface="Cambria Math" panose="02040503050406030204" pitchFamily="18" charset="0"/>
                                    </a:rPr>
                                  </m:ctrlPr>
                                </m:sSupPr>
                                <m:e>
                                  <m:r>
                                    <a:rPr lang="es-ES" sz="2800" i="0">
                                      <a:latin typeface="Cambria Math" panose="02040503050406030204" pitchFamily="18" charset="0"/>
                                    </a:rPr>
                                    <m:t>0,05</m:t>
                                  </m:r>
                                </m:e>
                                <m:sup>
                                  <m:r>
                                    <a:rPr lang="es-ES" sz="2800" i="0">
                                      <a:latin typeface="Cambria Math" panose="02040503050406030204" pitchFamily="18" charset="0"/>
                                    </a:rPr>
                                    <m:t>2</m:t>
                                  </m:r>
                                </m:sup>
                              </m:sSup>
                              <m:d>
                                <m:dPr>
                                  <m:ctrlPr>
                                    <a:rPr lang="es-ES" sz="2800" i="1">
                                      <a:latin typeface="Cambria Math" panose="02040503050406030204" pitchFamily="18" charset="0"/>
                                    </a:rPr>
                                  </m:ctrlPr>
                                </m:dPr>
                                <m:e>
                                  <m:r>
                                    <a:rPr lang="es-ES" sz="2800" i="0">
                                      <a:latin typeface="Cambria Math" panose="02040503050406030204" pitchFamily="18" charset="0"/>
                                    </a:rPr>
                                    <m:t>240.221−1</m:t>
                                  </m:r>
                                </m:e>
                              </m:d>
                              <m:r>
                                <a:rPr lang="es-ES" sz="2800" i="0">
                                  <a:latin typeface="Cambria Math" panose="02040503050406030204" pitchFamily="18" charset="0"/>
                                </a:rPr>
                                <m:t>+(</m:t>
                              </m:r>
                              <m:sSup>
                                <m:sSupPr>
                                  <m:ctrlPr>
                                    <a:rPr lang="es-ES" sz="2800" i="1">
                                      <a:latin typeface="Cambria Math" panose="02040503050406030204" pitchFamily="18" charset="0"/>
                                    </a:rPr>
                                  </m:ctrlPr>
                                </m:sSupPr>
                                <m:e>
                                  <m:sSup>
                                    <m:sSupPr>
                                      <m:ctrlPr>
                                        <a:rPr lang="es-ES" sz="2800" i="1">
                                          <a:latin typeface="Cambria Math" panose="02040503050406030204" pitchFamily="18" charset="0"/>
                                        </a:rPr>
                                      </m:ctrlPr>
                                    </m:sSupPr>
                                    <m:e>
                                      <m:r>
                                        <a:rPr lang="es-ES" sz="2800" i="0">
                                          <a:latin typeface="Cambria Math" panose="02040503050406030204" pitchFamily="18" charset="0"/>
                                        </a:rPr>
                                        <m:t>0,5</m:t>
                                      </m:r>
                                    </m:e>
                                    <m:sup>
                                      <m:r>
                                        <a:rPr lang="es-ES" sz="2800" i="0">
                                          <a:latin typeface="Cambria Math" panose="02040503050406030204" pitchFamily="18" charset="0"/>
                                        </a:rPr>
                                        <m:t>2</m:t>
                                      </m:r>
                                    </m:sup>
                                  </m:sSup>
                                  <m:r>
                                    <a:rPr lang="es-ES" sz="2800" i="0">
                                      <a:latin typeface="Cambria Math" panose="02040503050406030204" pitchFamily="18" charset="0"/>
                                    </a:rPr>
                                    <m:t>∗1,96</m:t>
                                  </m:r>
                                </m:e>
                                <m:sup>
                                  <m:r>
                                    <a:rPr lang="es-ES" sz="2800" i="0">
                                      <a:latin typeface="Cambria Math" panose="02040503050406030204" pitchFamily="18" charset="0"/>
                                    </a:rPr>
                                    <m:t>2</m:t>
                                  </m:r>
                                </m:sup>
                              </m:sSup>
                            </m:e>
                          </m:d>
                        </m:den>
                      </m:f>
                    </m:oMath>
                  </m:oMathPara>
                </a14:m>
                <a:endParaRPr lang="es-ES" sz="2800" dirty="0"/>
              </a:p>
            </p:txBody>
          </p:sp>
        </mc:Choice>
        <mc:Fallback xmlns="">
          <p:sp>
            <p:nvSpPr>
              <p:cNvPr id="4" name="Rectángulo 3"/>
              <p:cNvSpPr>
                <a:spLocks noRot="1" noChangeAspect="1" noMove="1" noResize="1" noEditPoints="1" noAdjustHandles="1" noChangeArrowheads="1" noChangeShapeType="1" noTextEdit="1"/>
              </p:cNvSpPr>
              <p:nvPr/>
            </p:nvSpPr>
            <p:spPr>
              <a:xfrm>
                <a:off x="5269913" y="2836393"/>
                <a:ext cx="6507872" cy="1033360"/>
              </a:xfrm>
              <a:prstGeom prst="rect">
                <a:avLst/>
              </a:prstGeom>
              <a:blipFill rotWithShape="0">
                <a:blip r:embed="rId7"/>
                <a:stretch>
                  <a:fillRect/>
                </a:stretch>
              </a:blipFill>
            </p:spPr>
            <p:txBody>
              <a:bodyPr/>
              <a:lstStyle/>
              <a:p>
                <a:r>
                  <a:rPr lang="es-ES">
                    <a:noFill/>
                  </a:rPr>
                  <a:t> </a:t>
                </a:r>
              </a:p>
            </p:txBody>
          </p:sp>
        </mc:Fallback>
      </mc:AlternateContent>
      <p:sp>
        <p:nvSpPr>
          <p:cNvPr id="19" name="Rectángulo 18"/>
          <p:cNvSpPr/>
          <p:nvPr/>
        </p:nvSpPr>
        <p:spPr>
          <a:xfrm>
            <a:off x="106296" y="2927988"/>
            <a:ext cx="3909695" cy="3154710"/>
          </a:xfrm>
          <a:prstGeom prst="rect">
            <a:avLst/>
          </a:prstGeom>
        </p:spPr>
        <p:txBody>
          <a:bodyPr wrap="square">
            <a:spAutoFit/>
          </a:bodyPr>
          <a:lstStyle/>
          <a:p>
            <a:pPr lvl="0" algn="just">
              <a:lnSpc>
                <a:spcPct val="150000"/>
              </a:lnSpc>
              <a:spcBef>
                <a:spcPts val="1200"/>
              </a:spcBef>
              <a:spcAft>
                <a:spcPts val="100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N =  240.22 total de la población   </a:t>
            </a:r>
            <a:endParaRPr lang="es-ES" sz="16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Bef>
                <a:spcPts val="1200"/>
              </a:spcBef>
              <a:spcAft>
                <a:spcPts val="100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Z = 1,96 nivel de confianza</a:t>
            </a:r>
            <a:endParaRPr lang="es-ES" sz="16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Bef>
                <a:spcPts val="1200"/>
              </a:spcBef>
              <a:spcAft>
                <a:spcPts val="1000"/>
              </a:spcAft>
            </a:pPr>
            <a:r>
              <a:rPr lang="es-EC" sz="1600" dirty="0">
                <a:latin typeface="Cambria Math" panose="02040503050406030204" pitchFamily="18" charset="0"/>
                <a:ea typeface="Calibri" panose="020F0502020204030204" pitchFamily="34" charset="0"/>
                <a:cs typeface="Cambria Math" panose="02040503050406030204" pitchFamily="18" charset="0"/>
              </a:rPr>
              <a:t>𝜎</a:t>
            </a:r>
            <a:r>
              <a:rPr lang="es-E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0,5 Desviación estándar de la población, suele utilizarse un valor constante de 0,5 cuando no se conoce el </a:t>
            </a:r>
            <a:r>
              <a:rPr lang="es-ES"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valor.</a:t>
            </a:r>
          </a:p>
          <a:p>
            <a:pPr lvl="0" algn="just">
              <a:lnSpc>
                <a:spcPct val="150000"/>
              </a:lnSpc>
              <a:spcBef>
                <a:spcPts val="1200"/>
              </a:spcBef>
              <a:spcAft>
                <a:spcPts val="1000"/>
              </a:spcAft>
            </a:pPr>
            <a:r>
              <a:rPr lang="es-EC" sz="1600" dirty="0" smtClean="0">
                <a:latin typeface="Times New Roman" panose="02020603050405020304" pitchFamily="18" charset="0"/>
                <a:ea typeface="Calibri" panose="020F0502020204030204" pitchFamily="34" charset="0"/>
                <a:cs typeface="Times New Roman" panose="02020603050405020304" pitchFamily="18" charset="0"/>
              </a:rPr>
              <a:t>e </a:t>
            </a:r>
            <a:r>
              <a:rPr lang="es-EC" sz="1600" dirty="0">
                <a:latin typeface="Times New Roman" panose="02020603050405020304" pitchFamily="18" charset="0"/>
                <a:ea typeface="Calibri" panose="020F0502020204030204" pitchFamily="34" charset="0"/>
                <a:cs typeface="Times New Roman" panose="02020603050405020304" pitchFamily="18" charset="0"/>
              </a:rPr>
              <a:t>= 0,05 margen de error</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9973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a:xfrm>
            <a:off x="604476" y="640700"/>
            <a:ext cx="10972800" cy="13168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ANÁLISIS Y PROCESAMIENTO DE DATOS</a:t>
            </a:r>
            <a:endParaRPr lang="es-EC"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639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777761206"/>
              </p:ext>
            </p:extLst>
          </p:nvPr>
        </p:nvGraphicFramePr>
        <p:xfrm>
          <a:off x="1657350" y="1409702"/>
          <a:ext cx="8458199" cy="4987103"/>
        </p:xfrm>
        <a:graphic>
          <a:graphicData uri="http://schemas.openxmlformats.org/drawingml/2006/table">
            <a:tbl>
              <a:tblPr firstRow="1" firstCol="1" bandRow="1">
                <a:tableStyleId>{5C22544A-7EE6-4342-B048-85BDC9FD1C3A}</a:tableStyleId>
              </a:tblPr>
              <a:tblGrid>
                <a:gridCol w="3983437"/>
                <a:gridCol w="2389163"/>
                <a:gridCol w="2085599"/>
              </a:tblGrid>
              <a:tr h="369970">
                <a:tc>
                  <a:txBody>
                    <a:bodyPr/>
                    <a:lstStyle/>
                    <a:p>
                      <a:pPr algn="just">
                        <a:lnSpc>
                          <a:spcPct val="150000"/>
                        </a:lnSpc>
                        <a:spcAft>
                          <a:spcPts val="1000"/>
                        </a:spcAft>
                      </a:pPr>
                      <a:r>
                        <a:rPr lang="es-EC" sz="2000">
                          <a:effectLst/>
                        </a:rPr>
                        <a:t>INDICADOR</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s-EC" sz="2000">
                          <a:effectLst/>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s-EC" sz="2000">
                          <a:effectLst/>
                        </a:rPr>
                        <a:t>PORCENTAJE</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69970">
                <a:tc>
                  <a:txBody>
                    <a:bodyPr/>
                    <a:lstStyle/>
                    <a:p>
                      <a:pPr algn="l">
                        <a:lnSpc>
                          <a:spcPct val="150000"/>
                        </a:lnSpc>
                        <a:spcAft>
                          <a:spcPts val="1000"/>
                        </a:spcAft>
                      </a:pPr>
                      <a:r>
                        <a:rPr lang="es-EC" sz="2000">
                          <a:effectLst/>
                        </a:rPr>
                        <a:t>GÉNERO</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1000"/>
                        </a:spcAft>
                      </a:pPr>
                      <a:r>
                        <a:rPr lang="es-EC" sz="2000">
                          <a:effectLst/>
                        </a:rPr>
                        <a:t>Masculino</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2000">
                          <a:effectLst/>
                        </a:rPr>
                        <a:t>52%</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61245">
                <a:tc>
                  <a:txBody>
                    <a:bodyPr/>
                    <a:lstStyle/>
                    <a:p>
                      <a:pPr algn="l">
                        <a:lnSpc>
                          <a:spcPct val="150000"/>
                        </a:lnSpc>
                        <a:spcAft>
                          <a:spcPts val="1000"/>
                        </a:spcAft>
                      </a:pPr>
                      <a:r>
                        <a:rPr lang="es-EC" sz="2000">
                          <a:effectLst/>
                        </a:rPr>
                        <a:t>EDAD</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1000"/>
                        </a:spcAft>
                      </a:pPr>
                      <a:r>
                        <a:rPr lang="es-EC" sz="2000">
                          <a:effectLst/>
                        </a:rPr>
                        <a:t>19-25 años</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2000">
                          <a:effectLst/>
                        </a:rPr>
                        <a:t>44%</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69970">
                <a:tc>
                  <a:txBody>
                    <a:bodyPr/>
                    <a:lstStyle/>
                    <a:p>
                      <a:pPr algn="l">
                        <a:lnSpc>
                          <a:spcPct val="150000"/>
                        </a:lnSpc>
                        <a:spcAft>
                          <a:spcPts val="1000"/>
                        </a:spcAft>
                      </a:pPr>
                      <a:r>
                        <a:rPr lang="es-EC" sz="2000">
                          <a:effectLst/>
                        </a:rPr>
                        <a:t>ESTADO CIVIL</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1000"/>
                        </a:spcAft>
                      </a:pPr>
                      <a:r>
                        <a:rPr lang="es-EC" sz="2000">
                          <a:effectLst/>
                        </a:rPr>
                        <a:t>Soltero/a</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2000">
                          <a:effectLst/>
                        </a:rPr>
                        <a:t>59%</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61245">
                <a:tc>
                  <a:txBody>
                    <a:bodyPr/>
                    <a:lstStyle/>
                    <a:p>
                      <a:pPr algn="l">
                        <a:lnSpc>
                          <a:spcPct val="150000"/>
                        </a:lnSpc>
                        <a:spcAft>
                          <a:spcPts val="1000"/>
                        </a:spcAft>
                      </a:pPr>
                      <a:r>
                        <a:rPr lang="es-EC" sz="2000">
                          <a:effectLst/>
                        </a:rPr>
                        <a:t>NIVEL DE ESTUDIO</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1000"/>
                        </a:spcAft>
                      </a:pPr>
                      <a:r>
                        <a:rPr lang="es-EC" sz="2000">
                          <a:effectLst/>
                        </a:rPr>
                        <a:t>Bachiller</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2000">
                          <a:effectLst/>
                        </a:rPr>
                        <a:t>59%</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69970">
                <a:tc>
                  <a:txBody>
                    <a:bodyPr/>
                    <a:lstStyle/>
                    <a:p>
                      <a:pPr algn="l">
                        <a:lnSpc>
                          <a:spcPct val="150000"/>
                        </a:lnSpc>
                        <a:spcAft>
                          <a:spcPts val="1000"/>
                        </a:spcAft>
                      </a:pPr>
                      <a:r>
                        <a:rPr lang="es-EC" sz="2000">
                          <a:effectLst/>
                        </a:rPr>
                        <a:t>INGRESOS</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1000"/>
                        </a:spcAft>
                      </a:pPr>
                      <a:r>
                        <a:rPr lang="es-ES" sz="2000">
                          <a:effectLst/>
                        </a:rPr>
                        <a:t>$0-$375</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2000">
                          <a:effectLst/>
                        </a:rPr>
                        <a:t>51%</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13676">
                <a:tc>
                  <a:txBody>
                    <a:bodyPr/>
                    <a:lstStyle/>
                    <a:p>
                      <a:pPr algn="l">
                        <a:lnSpc>
                          <a:spcPct val="150000"/>
                        </a:lnSpc>
                        <a:spcAft>
                          <a:spcPts val="1000"/>
                        </a:spcAft>
                      </a:pPr>
                      <a:r>
                        <a:rPr lang="es-EC" sz="2000">
                          <a:effectLst/>
                        </a:rPr>
                        <a:t>FRECUENCIA DE USO DE TRASNPORTE PÚBLICO</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1000"/>
                        </a:spcAft>
                      </a:pPr>
                      <a:r>
                        <a:rPr lang="es-EC" sz="2000">
                          <a:effectLst/>
                        </a:rPr>
                        <a:t>1-2 veces al día</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2000">
                          <a:effectLst/>
                        </a:rPr>
                        <a:t>52%</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13676">
                <a:tc>
                  <a:txBody>
                    <a:bodyPr/>
                    <a:lstStyle/>
                    <a:p>
                      <a:pPr algn="l">
                        <a:lnSpc>
                          <a:spcPct val="150000"/>
                        </a:lnSpc>
                        <a:spcAft>
                          <a:spcPts val="1000"/>
                        </a:spcAft>
                      </a:pPr>
                      <a:r>
                        <a:rPr lang="es-EC" sz="2000">
                          <a:effectLst/>
                        </a:rPr>
                        <a:t>MOTIVO DE USO DE TRASNPORTE PÚBLICO</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1000"/>
                        </a:spcAft>
                      </a:pPr>
                      <a:r>
                        <a:rPr lang="es-EC" sz="2000">
                          <a:effectLst/>
                        </a:rPr>
                        <a:t>Traslado a Trabajo</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2000">
                          <a:effectLst/>
                        </a:rPr>
                        <a:t>58%</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13676">
                <a:tc>
                  <a:txBody>
                    <a:bodyPr/>
                    <a:lstStyle/>
                    <a:p>
                      <a:pPr algn="l">
                        <a:lnSpc>
                          <a:spcPct val="150000"/>
                        </a:lnSpc>
                        <a:spcAft>
                          <a:spcPts val="1000"/>
                        </a:spcAft>
                      </a:pPr>
                      <a:r>
                        <a:rPr lang="es-EC" sz="2000">
                          <a:effectLst/>
                        </a:rPr>
                        <a:t>COMPAÑÍA MAYORMENTE UTILIZADA</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1000"/>
                        </a:spcAft>
                      </a:pPr>
                      <a:r>
                        <a:rPr lang="es-EC" sz="2000">
                          <a:effectLst/>
                        </a:rPr>
                        <a:t>Transmetro S.A; Trans Tsáchila</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2000" dirty="0">
                          <a:effectLst/>
                        </a:rPr>
                        <a:t>24%;            23%</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Rectángulo 2"/>
          <p:cNvSpPr/>
          <p:nvPr/>
        </p:nvSpPr>
        <p:spPr>
          <a:xfrm>
            <a:off x="2431023" y="596384"/>
            <a:ext cx="7062126" cy="584775"/>
          </a:xfrm>
          <a:prstGeom prst="rect">
            <a:avLst/>
          </a:prstGeom>
        </p:spPr>
        <p:txBody>
          <a:bodyPr wrap="none">
            <a:spAutoFit/>
          </a:bodyPr>
          <a:lstStyle/>
          <a:p>
            <a:r>
              <a:rPr lang="es-EC" sz="3200" b="1" dirty="0">
                <a:solidFill>
                  <a:srgbClr val="000000"/>
                </a:solidFill>
                <a:latin typeface="Times New Roman" panose="02020603050405020304" pitchFamily="18" charset="0"/>
                <a:ea typeface="Calibri" panose="020F0502020204030204" pitchFamily="34" charset="0"/>
              </a:rPr>
              <a:t>Perfil demográfico de los consumidores</a:t>
            </a:r>
            <a:endParaRPr lang="es-ES" sz="3200" dirty="0"/>
          </a:p>
        </p:txBody>
      </p:sp>
    </p:spTree>
    <p:extLst>
      <p:ext uri="{BB962C8B-B14F-4D97-AF65-F5344CB8AC3E}">
        <p14:creationId xmlns:p14="http://schemas.microsoft.com/office/powerpoint/2010/main" val="4020085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2729461500"/>
              </p:ext>
            </p:extLst>
          </p:nvPr>
        </p:nvGraphicFramePr>
        <p:xfrm>
          <a:off x="1104900" y="605165"/>
          <a:ext cx="10420350" cy="501015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118295" y="196334"/>
            <a:ext cx="7840609" cy="523220"/>
          </a:xfrm>
          <a:prstGeom prst="rect">
            <a:avLst/>
          </a:prstGeom>
        </p:spPr>
        <p:txBody>
          <a:bodyPr wrap="none">
            <a:spAutoFit/>
          </a:bodyPr>
          <a:lstStyle/>
          <a:p>
            <a:pPr algn="ctr">
              <a:spcAft>
                <a:spcPts val="0"/>
              </a:spcAft>
            </a:pPr>
            <a:r>
              <a:rPr lang="es-EC"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Análisis comparativo entre expectativa y percepción</a:t>
            </a:r>
            <a:endParaRPr lang="es-ES"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5789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1968088105"/>
              </p:ext>
            </p:extLst>
          </p:nvPr>
        </p:nvGraphicFramePr>
        <p:xfrm>
          <a:off x="514350" y="647700"/>
          <a:ext cx="11296650" cy="501015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1"/>
          <p:cNvSpPr/>
          <p:nvPr/>
        </p:nvSpPr>
        <p:spPr>
          <a:xfrm>
            <a:off x="2698916" y="139184"/>
            <a:ext cx="5896166" cy="584775"/>
          </a:xfrm>
          <a:prstGeom prst="rect">
            <a:avLst/>
          </a:prstGeom>
        </p:spPr>
        <p:txBody>
          <a:bodyPr wrap="none">
            <a:spAutoFit/>
          </a:bodyPr>
          <a:lstStyle/>
          <a:p>
            <a:r>
              <a:rPr lang="es-EC" sz="3200" b="1" dirty="0">
                <a:solidFill>
                  <a:srgbClr val="000000"/>
                </a:solidFill>
                <a:latin typeface="Times New Roman" panose="02020603050405020304" pitchFamily="18" charset="0"/>
                <a:ea typeface="Calibri" panose="020F0502020204030204" pitchFamily="34" charset="0"/>
              </a:rPr>
              <a:t>Análisis grafico de insatisfacción</a:t>
            </a:r>
            <a:endParaRPr lang="es-ES" sz="3200" dirty="0"/>
          </a:p>
        </p:txBody>
      </p:sp>
      <p:sp>
        <p:nvSpPr>
          <p:cNvPr id="5" name="Rectángulo 4"/>
          <p:cNvSpPr/>
          <p:nvPr/>
        </p:nvSpPr>
        <p:spPr>
          <a:xfrm>
            <a:off x="247650" y="5773087"/>
            <a:ext cx="11944350" cy="923330"/>
          </a:xfrm>
          <a:prstGeom prst="rect">
            <a:avLst/>
          </a:prstGeom>
        </p:spPr>
        <p:txBody>
          <a:bodyPr wrap="square">
            <a:spAutoFit/>
          </a:bodyPr>
          <a:lstStyle/>
          <a:p>
            <a:pPr algn="just">
              <a:lnSpc>
                <a:spcPct val="150000"/>
              </a:lnSpc>
              <a:spcBef>
                <a:spcPts val="1200"/>
              </a:spcBef>
              <a:spcAft>
                <a:spcPts val="1000"/>
              </a:spcAft>
            </a:pPr>
            <a:r>
              <a:rPr lang="es-EC" dirty="0">
                <a:latin typeface="Times New Roman" panose="02020603050405020304" pitchFamily="18" charset="0"/>
                <a:ea typeface="Calibri" panose="020F0502020204030204" pitchFamily="34" charset="0"/>
                <a:cs typeface="Times New Roman" panose="02020603050405020304" pitchFamily="18" charset="0"/>
              </a:rPr>
              <a:t>Como se puede observar </a:t>
            </a:r>
            <a:r>
              <a:rPr lang="es-ES" dirty="0">
                <a:latin typeface="Times New Roman" panose="02020603050405020304" pitchFamily="18" charset="0"/>
                <a:ea typeface="Calibri" panose="020F0502020204030204" pitchFamily="34" charset="0"/>
                <a:cs typeface="Times New Roman" panose="02020603050405020304" pitchFamily="18" charset="0"/>
              </a:rPr>
              <a:t>en</a:t>
            </a:r>
            <a:r>
              <a:rPr lang="es-EC" dirty="0">
                <a:latin typeface="Times New Roman" panose="02020603050405020304" pitchFamily="18" charset="0"/>
                <a:ea typeface="Calibri" panose="020F0502020204030204" pitchFamily="34" charset="0"/>
                <a:cs typeface="Times New Roman" panose="02020603050405020304" pitchFamily="18" charset="0"/>
              </a:rPr>
              <a:t> el grafico las preguntas 11 (El tiempo que aguardo para obtener el servicio fue </a:t>
            </a:r>
            <a:r>
              <a:rPr lang="es-EC" dirty="0" smtClean="0">
                <a:latin typeface="Times New Roman" panose="02020603050405020304" pitchFamily="18" charset="0"/>
                <a:ea typeface="Calibri" panose="020F0502020204030204" pitchFamily="34" charset="0"/>
                <a:cs typeface="Times New Roman" panose="02020603050405020304" pitchFamily="18" charset="0"/>
              </a:rPr>
              <a:t>óptimo</a:t>
            </a:r>
            <a:r>
              <a:rPr lang="es-EC" dirty="0">
                <a:latin typeface="Times New Roman" panose="02020603050405020304" pitchFamily="18" charset="0"/>
                <a:ea typeface="Calibri" panose="020F0502020204030204" pitchFamily="34" charset="0"/>
                <a:cs typeface="Times New Roman" panose="02020603050405020304" pitchFamily="18" charset="0"/>
              </a:rPr>
              <a:t>) y 20 (Cumplimiento de las leyes de tránsito) son las que generan mayor grado de insatisfacción debido a que las brechas más altas.</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6387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76300" y="368931"/>
            <a:ext cx="9696450" cy="1199303"/>
          </a:xfrm>
          <a:prstGeom prst="rect">
            <a:avLst/>
          </a:prstGeom>
        </p:spPr>
        <p:txBody>
          <a:bodyPr wrap="square">
            <a:spAutoFit/>
          </a:bodyPr>
          <a:lstStyle/>
          <a:p>
            <a:pPr lvl="2" algn="just">
              <a:lnSpc>
                <a:spcPct val="150000"/>
              </a:lnSpc>
              <a:spcBef>
                <a:spcPts val="1200"/>
              </a:spcBef>
              <a:spcAft>
                <a:spcPts val="1000"/>
              </a:spcAft>
            </a:pPr>
            <a:r>
              <a:rPr lang="es-ES" sz="2400" b="1" dirty="0">
                <a:solidFill>
                  <a:srgbClr val="000000"/>
                </a:solidFill>
                <a:latin typeface="Times New Roman" panose="02020603050405020304" pitchFamily="18" charset="0"/>
                <a:ea typeface="Times New Roman" panose="02020603050405020304" pitchFamily="18" charset="0"/>
              </a:rPr>
              <a:t>Análisis</a:t>
            </a:r>
            <a:r>
              <a:rPr lang="es-EC" sz="2400" b="1" dirty="0">
                <a:solidFill>
                  <a:srgbClr val="000000"/>
                </a:solidFill>
                <a:latin typeface="Times New Roman" panose="02020603050405020304" pitchFamily="18" charset="0"/>
                <a:ea typeface="Times New Roman" panose="02020603050405020304" pitchFamily="18" charset="0"/>
              </a:rPr>
              <a:t> por dimensiones entre expectativas y percepciones</a:t>
            </a:r>
            <a:endParaRPr lang="es-ES" sz="2400" b="1" dirty="0">
              <a:solidFill>
                <a:srgbClr val="000000"/>
              </a:solidFill>
              <a:latin typeface="Times New Roman" panose="02020603050405020304" pitchFamily="18" charset="0"/>
              <a:ea typeface="Times New Roman" panose="02020603050405020304" pitchFamily="18" charset="0"/>
            </a:endParaRPr>
          </a:p>
          <a:p>
            <a:pPr algn="just">
              <a:lnSpc>
                <a:spcPct val="115000"/>
              </a:lnSpc>
              <a:spcAft>
                <a:spcPts val="1000"/>
              </a:spcAft>
            </a:pPr>
            <a:r>
              <a:rPr lang="es-EC" sz="2400" dirty="0">
                <a:latin typeface="Times New Roman" panose="02020603050405020304" pitchFamily="18" charset="0"/>
                <a:ea typeface="Calibri" panose="020F0502020204030204" pitchFamily="34" charset="0"/>
                <a:cs typeface="Times New Roman" panose="02020603050405020304" pitchFamily="18" charset="0"/>
              </a:rPr>
              <a:t> </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865795785"/>
              </p:ext>
            </p:extLst>
          </p:nvPr>
        </p:nvGraphicFramePr>
        <p:xfrm>
          <a:off x="704850" y="1215082"/>
          <a:ext cx="5086350" cy="2981198"/>
        </p:xfrm>
        <a:graphic>
          <a:graphicData uri="http://schemas.openxmlformats.org/drawingml/2006/table">
            <a:tbl>
              <a:tblPr firstRow="1" firstCol="1" bandRow="1">
                <a:tableStyleId>{5C22544A-7EE6-4342-B048-85BDC9FD1C3A}</a:tableStyleId>
              </a:tblPr>
              <a:tblGrid>
                <a:gridCol w="847725"/>
                <a:gridCol w="847725"/>
                <a:gridCol w="847725"/>
                <a:gridCol w="847725"/>
                <a:gridCol w="847725"/>
                <a:gridCol w="847725"/>
              </a:tblGrid>
              <a:tr h="295336">
                <a:tc>
                  <a:txBody>
                    <a:bodyPr/>
                    <a:lstStyle/>
                    <a:p>
                      <a:pPr>
                        <a:lnSpc>
                          <a:spcPct val="107000"/>
                        </a:lnSpc>
                      </a:pPr>
                      <a:endParaRPr lang="es-ES" sz="1400" dirty="0">
                        <a:effectLst/>
                        <a:latin typeface="Calibri" panose="020F0502020204030204" pitchFamily="34" charset="0"/>
                      </a:endParaRPr>
                    </a:p>
                  </a:txBody>
                  <a:tcPr marL="44450" marR="44450" marT="0" marB="0" anchor="b"/>
                </a:tc>
                <a:tc>
                  <a:txBody>
                    <a:bodyPr/>
                    <a:lstStyle/>
                    <a:p>
                      <a:pPr>
                        <a:lnSpc>
                          <a:spcPct val="107000"/>
                        </a:lnSpc>
                      </a:pPr>
                      <a:endParaRPr lang="es-ES" sz="1400">
                        <a:effectLst/>
                        <a:latin typeface="Calibri" panose="020F0502020204030204" pitchFamily="34" charset="0"/>
                      </a:endParaRPr>
                    </a:p>
                  </a:txBody>
                  <a:tcPr marL="44450" marR="44450" marT="0" marB="0" anchor="b"/>
                </a:tc>
                <a:tc>
                  <a:txBody>
                    <a:bodyPr/>
                    <a:lstStyle/>
                    <a:p>
                      <a:pPr algn="ctr">
                        <a:lnSpc>
                          <a:spcPct val="150000"/>
                        </a:lnSpc>
                        <a:spcAft>
                          <a:spcPts val="0"/>
                        </a:spcAft>
                      </a:pPr>
                      <a:r>
                        <a:rPr lang="es-ES" sz="1600" dirty="0">
                          <a:effectLst/>
                        </a:rPr>
                        <a:t>P1</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600">
                          <a:effectLst/>
                        </a:rPr>
                        <a:t>P2</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600">
                          <a:effectLst/>
                        </a:rPr>
                        <a:t>P3</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600">
                          <a:effectLst/>
                        </a:rPr>
                        <a:t>P4</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95336">
                <a:tc gridSpan="2">
                  <a:txBody>
                    <a:bodyPr/>
                    <a:lstStyle/>
                    <a:p>
                      <a:pPr algn="l">
                        <a:lnSpc>
                          <a:spcPct val="150000"/>
                        </a:lnSpc>
                        <a:spcAft>
                          <a:spcPts val="0"/>
                        </a:spcAft>
                      </a:pPr>
                      <a:r>
                        <a:rPr lang="es-ES" sz="1600">
                          <a:effectLst/>
                        </a:rPr>
                        <a:t>EXPECTATIVA</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a:txBody>
                    <a:bodyPr/>
                    <a:lstStyle/>
                    <a:p>
                      <a:pPr algn="ctr">
                        <a:lnSpc>
                          <a:spcPct val="150000"/>
                        </a:lnSpc>
                        <a:spcAft>
                          <a:spcPts val="0"/>
                        </a:spcAft>
                      </a:pPr>
                      <a:r>
                        <a:rPr lang="es-ES" sz="1600">
                          <a:effectLst/>
                        </a:rPr>
                        <a:t>4,45</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a:effectLst/>
                        </a:rPr>
                        <a:t>4,72</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a:effectLst/>
                        </a:rPr>
                        <a:t>4,9</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a:effectLst/>
                        </a:rPr>
                        <a:t>4,54</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r>
              <a:tr h="295336">
                <a:tc gridSpan="2">
                  <a:txBody>
                    <a:bodyPr/>
                    <a:lstStyle/>
                    <a:p>
                      <a:pPr algn="l">
                        <a:lnSpc>
                          <a:spcPct val="150000"/>
                        </a:lnSpc>
                        <a:spcAft>
                          <a:spcPts val="0"/>
                        </a:spcAft>
                      </a:pPr>
                      <a:r>
                        <a:rPr lang="es-ES" sz="1600">
                          <a:effectLst/>
                        </a:rPr>
                        <a:t>PERCEPCIÓN</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a:txBody>
                    <a:bodyPr/>
                    <a:lstStyle/>
                    <a:p>
                      <a:pPr algn="ctr">
                        <a:lnSpc>
                          <a:spcPct val="150000"/>
                        </a:lnSpc>
                        <a:spcAft>
                          <a:spcPts val="0"/>
                        </a:spcAft>
                      </a:pPr>
                      <a:r>
                        <a:rPr lang="es-ES" sz="1600">
                          <a:effectLst/>
                        </a:rPr>
                        <a:t>3,48</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a:effectLst/>
                        </a:rPr>
                        <a:t>3,47</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a:effectLst/>
                        </a:rPr>
                        <a:t>2,88</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a:effectLst/>
                        </a:rPr>
                        <a:t>2,83</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r>
              <a:tr h="295336">
                <a:tc>
                  <a:txBody>
                    <a:bodyPr/>
                    <a:lstStyle/>
                    <a:p>
                      <a:pPr algn="l">
                        <a:lnSpc>
                          <a:spcPct val="150000"/>
                        </a:lnSpc>
                        <a:spcAft>
                          <a:spcPts val="0"/>
                        </a:spcAft>
                      </a:pPr>
                      <a:r>
                        <a:rPr lang="es-ES" sz="1600">
                          <a:effectLst/>
                        </a:rPr>
                        <a:t>BRECHA</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S" sz="1400">
                        <a:effectLst/>
                        <a:latin typeface="Calibri" panose="020F0502020204030204" pitchFamily="34" charset="0"/>
                      </a:endParaRPr>
                    </a:p>
                  </a:txBody>
                  <a:tcPr marL="44450" marR="44450" marT="0" marB="0" anchor="b"/>
                </a:tc>
                <a:tc>
                  <a:txBody>
                    <a:bodyPr/>
                    <a:lstStyle/>
                    <a:p>
                      <a:pPr algn="ctr">
                        <a:lnSpc>
                          <a:spcPct val="150000"/>
                        </a:lnSpc>
                        <a:spcAft>
                          <a:spcPts val="0"/>
                        </a:spcAft>
                      </a:pPr>
                      <a:r>
                        <a:rPr lang="es-ES" sz="1600">
                          <a:effectLst/>
                        </a:rPr>
                        <a:t>-0,97</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a:effectLst/>
                        </a:rPr>
                        <a:t>-1,25</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a:effectLst/>
                        </a:rPr>
                        <a:t>-2,02</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a:effectLst/>
                        </a:rPr>
                        <a:t>-1,71</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r>
              <a:tr h="295336">
                <a:tc gridSpan="2">
                  <a:txBody>
                    <a:bodyPr/>
                    <a:lstStyle/>
                    <a:p>
                      <a:pPr algn="l">
                        <a:lnSpc>
                          <a:spcPct val="150000"/>
                        </a:lnSpc>
                        <a:spcAft>
                          <a:spcPts val="0"/>
                        </a:spcAft>
                      </a:pPr>
                      <a:r>
                        <a:rPr lang="es-ES" sz="1600">
                          <a:effectLst/>
                        </a:rPr>
                        <a:t>PROMEDIO EXP</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a:txBody>
                    <a:bodyPr/>
                    <a:lstStyle/>
                    <a:p>
                      <a:pPr algn="ctr">
                        <a:lnSpc>
                          <a:spcPct val="150000"/>
                        </a:lnSpc>
                        <a:spcAft>
                          <a:spcPts val="0"/>
                        </a:spcAft>
                      </a:pPr>
                      <a:r>
                        <a:rPr lang="es-ES" sz="1600">
                          <a:effectLst/>
                        </a:rPr>
                        <a:t>4,65</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pPr>
                      <a:endParaRPr lang="es-ES" sz="1400">
                        <a:effectLst/>
                        <a:latin typeface="Calibri" panose="020F0502020204030204" pitchFamily="34" charset="0"/>
                      </a:endParaRPr>
                    </a:p>
                  </a:txBody>
                  <a:tcPr marL="44450" marR="44450" marT="0" marB="0" anchor="b"/>
                </a:tc>
                <a:tc>
                  <a:txBody>
                    <a:bodyPr/>
                    <a:lstStyle/>
                    <a:p>
                      <a:pPr>
                        <a:lnSpc>
                          <a:spcPct val="107000"/>
                        </a:lnSpc>
                      </a:pPr>
                      <a:endParaRPr lang="es-ES" sz="1400">
                        <a:effectLst/>
                        <a:latin typeface="Calibri" panose="020F0502020204030204" pitchFamily="34" charset="0"/>
                      </a:endParaRPr>
                    </a:p>
                  </a:txBody>
                  <a:tcPr marL="44450" marR="44450" marT="0" marB="0" anchor="b"/>
                </a:tc>
                <a:tc>
                  <a:txBody>
                    <a:bodyPr/>
                    <a:lstStyle/>
                    <a:p>
                      <a:pPr>
                        <a:lnSpc>
                          <a:spcPct val="107000"/>
                        </a:lnSpc>
                      </a:pPr>
                      <a:endParaRPr lang="es-ES" sz="1400">
                        <a:effectLst/>
                        <a:latin typeface="Calibri" panose="020F0502020204030204" pitchFamily="34" charset="0"/>
                      </a:endParaRPr>
                    </a:p>
                  </a:txBody>
                  <a:tcPr marL="44450" marR="44450" marT="0" marB="0" anchor="b"/>
                </a:tc>
              </a:tr>
              <a:tr h="295336">
                <a:tc gridSpan="2">
                  <a:txBody>
                    <a:bodyPr/>
                    <a:lstStyle/>
                    <a:p>
                      <a:pPr algn="l">
                        <a:lnSpc>
                          <a:spcPct val="150000"/>
                        </a:lnSpc>
                        <a:spcAft>
                          <a:spcPts val="0"/>
                        </a:spcAft>
                      </a:pPr>
                      <a:r>
                        <a:rPr lang="es-ES" sz="1600">
                          <a:effectLst/>
                        </a:rPr>
                        <a:t>PROMEDIO PER</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a:txBody>
                    <a:bodyPr/>
                    <a:lstStyle/>
                    <a:p>
                      <a:pPr algn="ctr">
                        <a:lnSpc>
                          <a:spcPct val="150000"/>
                        </a:lnSpc>
                        <a:spcAft>
                          <a:spcPts val="0"/>
                        </a:spcAft>
                      </a:pPr>
                      <a:r>
                        <a:rPr lang="es-ES" sz="1600">
                          <a:effectLst/>
                        </a:rPr>
                        <a:t>3,17</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pPr>
                      <a:endParaRPr lang="es-ES" sz="1400">
                        <a:effectLst/>
                        <a:latin typeface="Calibri" panose="020F0502020204030204" pitchFamily="34" charset="0"/>
                      </a:endParaRPr>
                    </a:p>
                  </a:txBody>
                  <a:tcPr marL="44450" marR="44450" marT="0" marB="0" anchor="b"/>
                </a:tc>
                <a:tc>
                  <a:txBody>
                    <a:bodyPr/>
                    <a:lstStyle/>
                    <a:p>
                      <a:pPr>
                        <a:lnSpc>
                          <a:spcPct val="107000"/>
                        </a:lnSpc>
                      </a:pPr>
                      <a:endParaRPr lang="es-ES" sz="1400">
                        <a:effectLst/>
                        <a:latin typeface="Calibri" panose="020F0502020204030204" pitchFamily="34" charset="0"/>
                      </a:endParaRPr>
                    </a:p>
                  </a:txBody>
                  <a:tcPr marL="44450" marR="44450" marT="0" marB="0" anchor="b"/>
                </a:tc>
                <a:tc>
                  <a:txBody>
                    <a:bodyPr/>
                    <a:lstStyle/>
                    <a:p>
                      <a:pPr>
                        <a:lnSpc>
                          <a:spcPct val="107000"/>
                        </a:lnSpc>
                      </a:pPr>
                      <a:endParaRPr lang="es-ES" sz="1400">
                        <a:effectLst/>
                        <a:latin typeface="Calibri" panose="020F0502020204030204" pitchFamily="34" charset="0"/>
                      </a:endParaRPr>
                    </a:p>
                  </a:txBody>
                  <a:tcPr marL="44450" marR="44450" marT="0" marB="0" anchor="b"/>
                </a:tc>
              </a:tr>
              <a:tr h="295336">
                <a:tc gridSpan="2">
                  <a:txBody>
                    <a:bodyPr/>
                    <a:lstStyle/>
                    <a:p>
                      <a:pPr algn="l">
                        <a:lnSpc>
                          <a:spcPct val="150000"/>
                        </a:lnSpc>
                        <a:spcAft>
                          <a:spcPts val="0"/>
                        </a:spcAft>
                      </a:pPr>
                      <a:r>
                        <a:rPr lang="es-ES" sz="1600">
                          <a:effectLst/>
                        </a:rPr>
                        <a:t>TOTAL DIMENSIÓN</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a:txBody>
                    <a:bodyPr/>
                    <a:lstStyle/>
                    <a:p>
                      <a:pPr algn="ctr">
                        <a:lnSpc>
                          <a:spcPct val="150000"/>
                        </a:lnSpc>
                        <a:spcAft>
                          <a:spcPts val="0"/>
                        </a:spcAft>
                      </a:pPr>
                      <a:r>
                        <a:rPr lang="es-ES" sz="1600">
                          <a:effectLst/>
                        </a:rPr>
                        <a:t>-1,49</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pPr>
                      <a:endParaRPr lang="es-ES" sz="1400">
                        <a:effectLst/>
                        <a:latin typeface="Calibri" panose="020F0502020204030204" pitchFamily="34" charset="0"/>
                      </a:endParaRPr>
                    </a:p>
                  </a:txBody>
                  <a:tcPr marL="44450" marR="44450" marT="0" marB="0" anchor="b"/>
                </a:tc>
                <a:tc>
                  <a:txBody>
                    <a:bodyPr/>
                    <a:lstStyle/>
                    <a:p>
                      <a:pPr>
                        <a:lnSpc>
                          <a:spcPct val="107000"/>
                        </a:lnSpc>
                      </a:pPr>
                      <a:endParaRPr lang="es-ES" sz="1400">
                        <a:effectLst/>
                        <a:latin typeface="Calibri" panose="020F0502020204030204" pitchFamily="34" charset="0"/>
                      </a:endParaRPr>
                    </a:p>
                  </a:txBody>
                  <a:tcPr marL="44450" marR="44450" marT="0" marB="0" anchor="b"/>
                </a:tc>
                <a:tc>
                  <a:txBody>
                    <a:bodyPr/>
                    <a:lstStyle/>
                    <a:p>
                      <a:pPr>
                        <a:lnSpc>
                          <a:spcPct val="107000"/>
                        </a:lnSpc>
                      </a:pPr>
                      <a:endParaRPr lang="es-ES" sz="1400" dirty="0">
                        <a:effectLst/>
                        <a:latin typeface="Calibri" panose="020F0502020204030204" pitchFamily="34" charset="0"/>
                      </a:endParaRPr>
                    </a:p>
                  </a:txBody>
                  <a:tcPr marL="44450" marR="44450" marT="0" marB="0" anchor="b"/>
                </a:tc>
              </a:tr>
            </a:tbl>
          </a:graphicData>
        </a:graphic>
      </p:graphicFrame>
      <p:sp>
        <p:nvSpPr>
          <p:cNvPr id="4" name="Rectángulo 3"/>
          <p:cNvSpPr/>
          <p:nvPr/>
        </p:nvSpPr>
        <p:spPr>
          <a:xfrm>
            <a:off x="1477706" y="4224638"/>
            <a:ext cx="2538195" cy="369332"/>
          </a:xfrm>
          <a:prstGeom prst="rect">
            <a:avLst/>
          </a:prstGeom>
        </p:spPr>
        <p:txBody>
          <a:bodyPr wrap="none">
            <a:spAutoFit/>
          </a:bodyPr>
          <a:lstStyle/>
          <a:p>
            <a:r>
              <a:rPr lang="es-EC" b="1" dirty="0">
                <a:solidFill>
                  <a:srgbClr val="000000"/>
                </a:solidFill>
                <a:latin typeface="Times New Roman" panose="02020603050405020304" pitchFamily="18" charset="0"/>
                <a:ea typeface="Calibri" panose="020F0502020204030204" pitchFamily="34" charset="0"/>
              </a:rPr>
              <a:t>Dimensión Tangibilidad</a:t>
            </a:r>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2848102618"/>
              </p:ext>
            </p:extLst>
          </p:nvPr>
        </p:nvGraphicFramePr>
        <p:xfrm>
          <a:off x="5860708" y="3749520"/>
          <a:ext cx="6095999" cy="2981198"/>
        </p:xfrm>
        <a:graphic>
          <a:graphicData uri="http://schemas.openxmlformats.org/drawingml/2006/table">
            <a:tbl>
              <a:tblPr firstRow="1" firstCol="1" bandRow="1">
                <a:tableStyleId>{5C22544A-7EE6-4342-B048-85BDC9FD1C3A}</a:tableStyleId>
              </a:tblPr>
              <a:tblGrid>
                <a:gridCol w="813287"/>
                <a:gridCol w="946158"/>
                <a:gridCol w="722759"/>
                <a:gridCol w="722759"/>
                <a:gridCol w="722759"/>
                <a:gridCol w="722759"/>
                <a:gridCol w="722759"/>
                <a:gridCol w="722759"/>
              </a:tblGrid>
              <a:tr h="285727">
                <a:tc>
                  <a:txBody>
                    <a:bodyPr/>
                    <a:lstStyle/>
                    <a:p>
                      <a:pPr>
                        <a:lnSpc>
                          <a:spcPct val="107000"/>
                        </a:lnSpc>
                      </a:pPr>
                      <a:endParaRPr lang="es-ES" sz="1400" dirty="0">
                        <a:effectLst/>
                        <a:latin typeface="Calibri" panose="020F0502020204030204" pitchFamily="34" charset="0"/>
                      </a:endParaRPr>
                    </a:p>
                  </a:txBody>
                  <a:tcPr marL="44450" marR="44450" marT="0" marB="0" anchor="b"/>
                </a:tc>
                <a:tc>
                  <a:txBody>
                    <a:bodyPr/>
                    <a:lstStyle/>
                    <a:p>
                      <a:pPr>
                        <a:lnSpc>
                          <a:spcPct val="107000"/>
                        </a:lnSpc>
                      </a:pPr>
                      <a:endParaRPr lang="es-ES" sz="1400">
                        <a:effectLst/>
                        <a:latin typeface="Calibri" panose="020F0502020204030204" pitchFamily="34" charset="0"/>
                      </a:endParaRPr>
                    </a:p>
                  </a:txBody>
                  <a:tcPr marL="44450" marR="44450" marT="0" marB="0" anchor="b"/>
                </a:tc>
                <a:tc>
                  <a:txBody>
                    <a:bodyPr/>
                    <a:lstStyle/>
                    <a:p>
                      <a:pPr algn="ctr">
                        <a:lnSpc>
                          <a:spcPct val="150000"/>
                        </a:lnSpc>
                        <a:spcAft>
                          <a:spcPts val="0"/>
                        </a:spcAft>
                      </a:pPr>
                      <a:r>
                        <a:rPr lang="es-ES" sz="1600">
                          <a:effectLst/>
                        </a:rPr>
                        <a:t>P1</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600" dirty="0">
                          <a:effectLst/>
                        </a:rPr>
                        <a:t>P2</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600">
                          <a:effectLst/>
                        </a:rPr>
                        <a:t>P3</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600">
                          <a:effectLst/>
                        </a:rPr>
                        <a:t>P4</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600">
                          <a:effectLst/>
                        </a:rPr>
                        <a:t>P5</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600">
                          <a:effectLst/>
                        </a:rPr>
                        <a:t>P6</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85727">
                <a:tc gridSpan="2">
                  <a:txBody>
                    <a:bodyPr/>
                    <a:lstStyle/>
                    <a:p>
                      <a:pPr algn="l">
                        <a:lnSpc>
                          <a:spcPct val="150000"/>
                        </a:lnSpc>
                        <a:spcAft>
                          <a:spcPts val="0"/>
                        </a:spcAft>
                      </a:pPr>
                      <a:r>
                        <a:rPr lang="es-ES" sz="1600">
                          <a:effectLst/>
                        </a:rPr>
                        <a:t>EXPECTATIVA</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a:txBody>
                    <a:bodyPr/>
                    <a:lstStyle/>
                    <a:p>
                      <a:pPr algn="ctr">
                        <a:lnSpc>
                          <a:spcPct val="150000"/>
                        </a:lnSpc>
                        <a:spcAft>
                          <a:spcPts val="0"/>
                        </a:spcAft>
                      </a:pPr>
                      <a:r>
                        <a:rPr lang="es-ES" sz="1600">
                          <a:effectLst/>
                        </a:rPr>
                        <a:t>4,89</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a:effectLst/>
                        </a:rPr>
                        <a:t>4,88</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a:effectLst/>
                        </a:rPr>
                        <a:t>4,85</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a:effectLst/>
                        </a:rPr>
                        <a:t>4,75</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a:effectLst/>
                        </a:rPr>
                        <a:t>4,76</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a:effectLst/>
                        </a:rPr>
                        <a:t>4,86</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r>
              <a:tr h="285727">
                <a:tc gridSpan="2">
                  <a:txBody>
                    <a:bodyPr/>
                    <a:lstStyle/>
                    <a:p>
                      <a:pPr algn="l">
                        <a:lnSpc>
                          <a:spcPct val="150000"/>
                        </a:lnSpc>
                        <a:spcAft>
                          <a:spcPts val="0"/>
                        </a:spcAft>
                      </a:pPr>
                      <a:r>
                        <a:rPr lang="es-ES" sz="1600">
                          <a:effectLst/>
                        </a:rPr>
                        <a:t>PERCEPCIÓN</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a:txBody>
                    <a:bodyPr/>
                    <a:lstStyle/>
                    <a:p>
                      <a:pPr algn="ctr">
                        <a:lnSpc>
                          <a:spcPct val="150000"/>
                        </a:lnSpc>
                        <a:spcAft>
                          <a:spcPts val="0"/>
                        </a:spcAft>
                      </a:pPr>
                      <a:r>
                        <a:rPr lang="es-ES" sz="1600">
                          <a:effectLst/>
                        </a:rPr>
                        <a:t>2,89</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a:effectLst/>
                        </a:rPr>
                        <a:t>3,51</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a:effectLst/>
                        </a:rPr>
                        <a:t>3,02</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a:effectLst/>
                        </a:rPr>
                        <a:t>3,26</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a:effectLst/>
                        </a:rPr>
                        <a:t>2,56</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a:effectLst/>
                        </a:rPr>
                        <a:t>3,8</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r>
              <a:tr h="285727">
                <a:tc>
                  <a:txBody>
                    <a:bodyPr/>
                    <a:lstStyle/>
                    <a:p>
                      <a:pPr algn="l">
                        <a:lnSpc>
                          <a:spcPct val="150000"/>
                        </a:lnSpc>
                        <a:spcAft>
                          <a:spcPts val="0"/>
                        </a:spcAft>
                      </a:pPr>
                      <a:r>
                        <a:rPr lang="es-ES" sz="1600">
                          <a:effectLst/>
                        </a:rPr>
                        <a:t>BRECHA</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S" sz="1400">
                        <a:effectLst/>
                        <a:latin typeface="Calibri" panose="020F0502020204030204" pitchFamily="34" charset="0"/>
                      </a:endParaRPr>
                    </a:p>
                  </a:txBody>
                  <a:tcPr marL="44450" marR="44450" marT="0" marB="0" anchor="b"/>
                </a:tc>
                <a:tc>
                  <a:txBody>
                    <a:bodyPr/>
                    <a:lstStyle/>
                    <a:p>
                      <a:pPr algn="ctr">
                        <a:lnSpc>
                          <a:spcPct val="150000"/>
                        </a:lnSpc>
                        <a:spcAft>
                          <a:spcPts val="0"/>
                        </a:spcAft>
                      </a:pPr>
                      <a:r>
                        <a:rPr lang="es-ES" sz="1600">
                          <a:effectLst/>
                        </a:rPr>
                        <a:t>-2</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dirty="0">
                          <a:effectLst/>
                        </a:rPr>
                        <a:t>-1,37</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a:effectLst/>
                        </a:rPr>
                        <a:t>-1,83</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a:effectLst/>
                        </a:rPr>
                        <a:t>-1,49</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a:effectLst/>
                        </a:rPr>
                        <a:t>-2,2</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a:effectLst/>
                        </a:rPr>
                        <a:t>-1,06</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r>
              <a:tr h="285727">
                <a:tc gridSpan="2">
                  <a:txBody>
                    <a:bodyPr/>
                    <a:lstStyle/>
                    <a:p>
                      <a:pPr algn="l">
                        <a:lnSpc>
                          <a:spcPct val="150000"/>
                        </a:lnSpc>
                        <a:spcAft>
                          <a:spcPts val="0"/>
                        </a:spcAft>
                      </a:pPr>
                      <a:r>
                        <a:rPr lang="es-ES" sz="1600">
                          <a:effectLst/>
                        </a:rPr>
                        <a:t>PROMEDIO EXP</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a:txBody>
                    <a:bodyPr/>
                    <a:lstStyle/>
                    <a:p>
                      <a:pPr algn="ctr">
                        <a:lnSpc>
                          <a:spcPct val="150000"/>
                        </a:lnSpc>
                        <a:spcAft>
                          <a:spcPts val="0"/>
                        </a:spcAft>
                      </a:pPr>
                      <a:r>
                        <a:rPr lang="es-ES" sz="1600">
                          <a:effectLst/>
                        </a:rPr>
                        <a:t>4,83</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pPr>
                      <a:endParaRPr lang="es-ES" sz="1400">
                        <a:effectLst/>
                        <a:latin typeface="Calibri" panose="020F0502020204030204" pitchFamily="34" charset="0"/>
                      </a:endParaRPr>
                    </a:p>
                  </a:txBody>
                  <a:tcPr marL="44450" marR="44450" marT="0" marB="0" anchor="b"/>
                </a:tc>
                <a:tc>
                  <a:txBody>
                    <a:bodyPr/>
                    <a:lstStyle/>
                    <a:p>
                      <a:pPr>
                        <a:lnSpc>
                          <a:spcPct val="107000"/>
                        </a:lnSpc>
                      </a:pPr>
                      <a:endParaRPr lang="es-ES" sz="1400">
                        <a:effectLst/>
                        <a:latin typeface="Calibri" panose="020F0502020204030204" pitchFamily="34" charset="0"/>
                      </a:endParaRPr>
                    </a:p>
                  </a:txBody>
                  <a:tcPr marL="44450" marR="44450" marT="0" marB="0" anchor="b"/>
                </a:tc>
                <a:tc>
                  <a:txBody>
                    <a:bodyPr/>
                    <a:lstStyle/>
                    <a:p>
                      <a:pPr>
                        <a:lnSpc>
                          <a:spcPct val="107000"/>
                        </a:lnSpc>
                      </a:pPr>
                      <a:endParaRPr lang="es-ES" sz="1400">
                        <a:effectLst/>
                        <a:latin typeface="Calibri" panose="020F0502020204030204" pitchFamily="34" charset="0"/>
                      </a:endParaRPr>
                    </a:p>
                  </a:txBody>
                  <a:tcPr marL="44450" marR="44450" marT="0" marB="0" anchor="b"/>
                </a:tc>
                <a:tc>
                  <a:txBody>
                    <a:bodyPr/>
                    <a:lstStyle/>
                    <a:p>
                      <a:pPr>
                        <a:lnSpc>
                          <a:spcPct val="107000"/>
                        </a:lnSpc>
                      </a:pPr>
                      <a:endParaRPr lang="es-ES" sz="1400">
                        <a:effectLst/>
                        <a:latin typeface="Calibri" panose="020F0502020204030204" pitchFamily="34" charset="0"/>
                      </a:endParaRPr>
                    </a:p>
                  </a:txBody>
                  <a:tcPr marL="44450" marR="44450" marT="0" marB="0" anchor="b"/>
                </a:tc>
                <a:tc>
                  <a:txBody>
                    <a:bodyPr/>
                    <a:lstStyle/>
                    <a:p>
                      <a:pPr>
                        <a:lnSpc>
                          <a:spcPct val="107000"/>
                        </a:lnSpc>
                      </a:pPr>
                      <a:endParaRPr lang="es-ES" sz="1400">
                        <a:effectLst/>
                        <a:latin typeface="Calibri" panose="020F0502020204030204" pitchFamily="34" charset="0"/>
                      </a:endParaRPr>
                    </a:p>
                  </a:txBody>
                  <a:tcPr marL="44450" marR="44450" marT="0" marB="0" anchor="b"/>
                </a:tc>
              </a:tr>
              <a:tr h="285727">
                <a:tc gridSpan="2">
                  <a:txBody>
                    <a:bodyPr/>
                    <a:lstStyle/>
                    <a:p>
                      <a:pPr algn="l">
                        <a:lnSpc>
                          <a:spcPct val="150000"/>
                        </a:lnSpc>
                        <a:spcAft>
                          <a:spcPts val="0"/>
                        </a:spcAft>
                      </a:pPr>
                      <a:r>
                        <a:rPr lang="es-ES" sz="1600">
                          <a:effectLst/>
                        </a:rPr>
                        <a:t>PROMEDIO PER</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a:txBody>
                    <a:bodyPr/>
                    <a:lstStyle/>
                    <a:p>
                      <a:pPr algn="ctr">
                        <a:lnSpc>
                          <a:spcPct val="150000"/>
                        </a:lnSpc>
                        <a:spcAft>
                          <a:spcPts val="0"/>
                        </a:spcAft>
                      </a:pPr>
                      <a:r>
                        <a:rPr lang="es-ES" sz="1600">
                          <a:effectLst/>
                        </a:rPr>
                        <a:t>3,17</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pPr>
                      <a:endParaRPr lang="es-ES" sz="1400">
                        <a:effectLst/>
                        <a:latin typeface="Calibri" panose="020F0502020204030204" pitchFamily="34" charset="0"/>
                      </a:endParaRPr>
                    </a:p>
                  </a:txBody>
                  <a:tcPr marL="44450" marR="44450" marT="0" marB="0" anchor="b"/>
                </a:tc>
                <a:tc>
                  <a:txBody>
                    <a:bodyPr/>
                    <a:lstStyle/>
                    <a:p>
                      <a:pPr>
                        <a:lnSpc>
                          <a:spcPct val="107000"/>
                        </a:lnSpc>
                      </a:pPr>
                      <a:endParaRPr lang="es-ES" sz="1400">
                        <a:effectLst/>
                        <a:latin typeface="Calibri" panose="020F0502020204030204" pitchFamily="34" charset="0"/>
                      </a:endParaRPr>
                    </a:p>
                  </a:txBody>
                  <a:tcPr marL="44450" marR="44450" marT="0" marB="0" anchor="b"/>
                </a:tc>
                <a:tc>
                  <a:txBody>
                    <a:bodyPr/>
                    <a:lstStyle/>
                    <a:p>
                      <a:pPr>
                        <a:lnSpc>
                          <a:spcPct val="107000"/>
                        </a:lnSpc>
                      </a:pPr>
                      <a:endParaRPr lang="es-ES" sz="1400">
                        <a:effectLst/>
                        <a:latin typeface="Calibri" panose="020F0502020204030204" pitchFamily="34" charset="0"/>
                      </a:endParaRPr>
                    </a:p>
                  </a:txBody>
                  <a:tcPr marL="44450" marR="44450" marT="0" marB="0" anchor="b"/>
                </a:tc>
                <a:tc>
                  <a:txBody>
                    <a:bodyPr/>
                    <a:lstStyle/>
                    <a:p>
                      <a:pPr>
                        <a:lnSpc>
                          <a:spcPct val="107000"/>
                        </a:lnSpc>
                      </a:pPr>
                      <a:endParaRPr lang="es-ES" sz="1400">
                        <a:effectLst/>
                        <a:latin typeface="Calibri" panose="020F0502020204030204" pitchFamily="34" charset="0"/>
                      </a:endParaRPr>
                    </a:p>
                  </a:txBody>
                  <a:tcPr marL="44450" marR="44450" marT="0" marB="0" anchor="b"/>
                </a:tc>
                <a:tc>
                  <a:txBody>
                    <a:bodyPr/>
                    <a:lstStyle/>
                    <a:p>
                      <a:pPr>
                        <a:lnSpc>
                          <a:spcPct val="107000"/>
                        </a:lnSpc>
                      </a:pPr>
                      <a:endParaRPr lang="es-ES" sz="1400">
                        <a:effectLst/>
                        <a:latin typeface="Calibri" panose="020F0502020204030204" pitchFamily="34" charset="0"/>
                      </a:endParaRPr>
                    </a:p>
                  </a:txBody>
                  <a:tcPr marL="44450" marR="44450" marT="0" marB="0" anchor="b"/>
                </a:tc>
              </a:tr>
              <a:tr h="285727">
                <a:tc gridSpan="2">
                  <a:txBody>
                    <a:bodyPr/>
                    <a:lstStyle/>
                    <a:p>
                      <a:pPr algn="just">
                        <a:lnSpc>
                          <a:spcPct val="150000"/>
                        </a:lnSpc>
                        <a:spcAft>
                          <a:spcPts val="0"/>
                        </a:spcAft>
                      </a:pPr>
                      <a:r>
                        <a:rPr lang="es-ES" sz="1600">
                          <a:effectLst/>
                        </a:rPr>
                        <a:t>TOTAL DIMENSIÓN</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a:txBody>
                    <a:bodyPr/>
                    <a:lstStyle/>
                    <a:p>
                      <a:pPr algn="ctr">
                        <a:lnSpc>
                          <a:spcPct val="150000"/>
                        </a:lnSpc>
                        <a:spcAft>
                          <a:spcPts val="0"/>
                        </a:spcAft>
                      </a:pPr>
                      <a:r>
                        <a:rPr lang="es-ES" sz="1600">
                          <a:effectLst/>
                        </a:rPr>
                        <a:t>-1,66</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pPr>
                      <a:endParaRPr lang="es-ES" sz="1400">
                        <a:effectLst/>
                        <a:latin typeface="Calibri" panose="020F0502020204030204" pitchFamily="34" charset="0"/>
                      </a:endParaRPr>
                    </a:p>
                  </a:txBody>
                  <a:tcPr marL="44450" marR="44450" marT="0" marB="0" anchor="b"/>
                </a:tc>
                <a:tc>
                  <a:txBody>
                    <a:bodyPr/>
                    <a:lstStyle/>
                    <a:p>
                      <a:pPr>
                        <a:lnSpc>
                          <a:spcPct val="107000"/>
                        </a:lnSpc>
                      </a:pPr>
                      <a:endParaRPr lang="es-ES" sz="1400">
                        <a:effectLst/>
                        <a:latin typeface="Calibri" panose="020F0502020204030204" pitchFamily="34" charset="0"/>
                      </a:endParaRPr>
                    </a:p>
                  </a:txBody>
                  <a:tcPr marL="44450" marR="44450" marT="0" marB="0" anchor="b"/>
                </a:tc>
                <a:tc>
                  <a:txBody>
                    <a:bodyPr/>
                    <a:lstStyle/>
                    <a:p>
                      <a:pPr>
                        <a:lnSpc>
                          <a:spcPct val="107000"/>
                        </a:lnSpc>
                      </a:pPr>
                      <a:endParaRPr lang="es-ES" sz="1400">
                        <a:effectLst/>
                        <a:latin typeface="Calibri" panose="020F0502020204030204" pitchFamily="34" charset="0"/>
                      </a:endParaRPr>
                    </a:p>
                  </a:txBody>
                  <a:tcPr marL="44450" marR="44450" marT="0" marB="0" anchor="b"/>
                </a:tc>
                <a:tc>
                  <a:txBody>
                    <a:bodyPr/>
                    <a:lstStyle/>
                    <a:p>
                      <a:pPr>
                        <a:lnSpc>
                          <a:spcPct val="107000"/>
                        </a:lnSpc>
                      </a:pPr>
                      <a:endParaRPr lang="es-ES" sz="1400">
                        <a:effectLst/>
                        <a:latin typeface="Calibri" panose="020F0502020204030204" pitchFamily="34" charset="0"/>
                      </a:endParaRPr>
                    </a:p>
                  </a:txBody>
                  <a:tcPr marL="44450" marR="44450" marT="0" marB="0" anchor="b"/>
                </a:tc>
                <a:tc>
                  <a:txBody>
                    <a:bodyPr/>
                    <a:lstStyle/>
                    <a:p>
                      <a:pPr>
                        <a:lnSpc>
                          <a:spcPct val="107000"/>
                        </a:lnSpc>
                      </a:pPr>
                      <a:endParaRPr lang="es-ES" sz="1400" dirty="0">
                        <a:effectLst/>
                        <a:latin typeface="Calibri" panose="020F0502020204030204" pitchFamily="34" charset="0"/>
                      </a:endParaRPr>
                    </a:p>
                  </a:txBody>
                  <a:tcPr marL="44450" marR="44450" marT="0" marB="0" anchor="b"/>
                </a:tc>
              </a:tr>
            </a:tbl>
          </a:graphicData>
        </a:graphic>
      </p:graphicFrame>
      <p:sp>
        <p:nvSpPr>
          <p:cNvPr id="6" name="Rectángulo 5"/>
          <p:cNvSpPr/>
          <p:nvPr/>
        </p:nvSpPr>
        <p:spPr>
          <a:xfrm>
            <a:off x="8170682" y="3451310"/>
            <a:ext cx="2307042" cy="369332"/>
          </a:xfrm>
          <a:prstGeom prst="rect">
            <a:avLst/>
          </a:prstGeom>
        </p:spPr>
        <p:txBody>
          <a:bodyPr wrap="none">
            <a:spAutoFit/>
          </a:bodyPr>
          <a:lstStyle/>
          <a:p>
            <a:r>
              <a:rPr lang="es-EC" b="1" dirty="0">
                <a:solidFill>
                  <a:srgbClr val="000000"/>
                </a:solidFill>
                <a:latin typeface="Times New Roman" panose="02020603050405020304" pitchFamily="18" charset="0"/>
                <a:ea typeface="Calibri" panose="020F0502020204030204" pitchFamily="34" charset="0"/>
              </a:rPr>
              <a:t>Dimensión Fiabilidad</a:t>
            </a:r>
            <a:endParaRPr lang="es-ES" dirty="0"/>
          </a:p>
        </p:txBody>
      </p:sp>
    </p:spTree>
    <p:extLst>
      <p:ext uri="{BB962C8B-B14F-4D97-AF65-F5344CB8AC3E}">
        <p14:creationId xmlns:p14="http://schemas.microsoft.com/office/powerpoint/2010/main" val="2354231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742634204"/>
              </p:ext>
            </p:extLst>
          </p:nvPr>
        </p:nvGraphicFramePr>
        <p:xfrm>
          <a:off x="303809" y="1155224"/>
          <a:ext cx="5392140" cy="2685004"/>
        </p:xfrm>
        <a:graphic>
          <a:graphicData uri="http://schemas.openxmlformats.org/drawingml/2006/table">
            <a:tbl>
              <a:tblPr firstRow="1" firstCol="1" bandRow="1">
                <a:tableStyleId>{5C22544A-7EE6-4342-B048-85BDC9FD1C3A}</a:tableStyleId>
              </a:tblPr>
              <a:tblGrid>
                <a:gridCol w="898690"/>
                <a:gridCol w="898690"/>
                <a:gridCol w="898690"/>
                <a:gridCol w="898690"/>
                <a:gridCol w="898690"/>
                <a:gridCol w="898690"/>
              </a:tblGrid>
              <a:tr h="332989">
                <a:tc>
                  <a:txBody>
                    <a:bodyPr/>
                    <a:lstStyle/>
                    <a:p>
                      <a:pPr>
                        <a:lnSpc>
                          <a:spcPct val="107000"/>
                        </a:lnSpc>
                      </a:pPr>
                      <a:endParaRPr lang="es-ES" sz="1400" dirty="0">
                        <a:effectLst/>
                        <a:latin typeface="Calibri" panose="020F0502020204030204" pitchFamily="34" charset="0"/>
                      </a:endParaRPr>
                    </a:p>
                  </a:txBody>
                  <a:tcPr marL="44450" marR="44450" marT="0" marB="0" anchor="b"/>
                </a:tc>
                <a:tc>
                  <a:txBody>
                    <a:bodyPr/>
                    <a:lstStyle/>
                    <a:p>
                      <a:pPr>
                        <a:lnSpc>
                          <a:spcPct val="107000"/>
                        </a:lnSpc>
                      </a:pPr>
                      <a:endParaRPr lang="es-ES" sz="1400">
                        <a:effectLst/>
                        <a:latin typeface="Calibri" panose="020F0502020204030204" pitchFamily="34" charset="0"/>
                      </a:endParaRPr>
                    </a:p>
                  </a:txBody>
                  <a:tcPr marL="44450" marR="44450" marT="0" marB="0" anchor="b"/>
                </a:tc>
                <a:tc>
                  <a:txBody>
                    <a:bodyPr/>
                    <a:lstStyle/>
                    <a:p>
                      <a:pPr algn="ctr">
                        <a:lnSpc>
                          <a:spcPct val="150000"/>
                        </a:lnSpc>
                        <a:spcAft>
                          <a:spcPts val="0"/>
                        </a:spcAft>
                      </a:pPr>
                      <a:r>
                        <a:rPr lang="es-ES" sz="1600">
                          <a:effectLst/>
                        </a:rPr>
                        <a:t>P1</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600">
                          <a:effectLst/>
                        </a:rPr>
                        <a:t>P2</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600" dirty="0">
                          <a:effectLst/>
                        </a:rPr>
                        <a:t>P3</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600" dirty="0">
                          <a:effectLst/>
                        </a:rPr>
                        <a:t>P4</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332989">
                <a:tc gridSpan="2">
                  <a:txBody>
                    <a:bodyPr/>
                    <a:lstStyle/>
                    <a:p>
                      <a:pPr algn="l">
                        <a:lnSpc>
                          <a:spcPct val="150000"/>
                        </a:lnSpc>
                        <a:spcAft>
                          <a:spcPts val="0"/>
                        </a:spcAft>
                      </a:pPr>
                      <a:r>
                        <a:rPr lang="es-ES" sz="1600">
                          <a:effectLst/>
                        </a:rPr>
                        <a:t>EXPECTATIVA</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a:txBody>
                    <a:bodyPr/>
                    <a:lstStyle/>
                    <a:p>
                      <a:pPr algn="ctr">
                        <a:lnSpc>
                          <a:spcPct val="150000"/>
                        </a:lnSpc>
                        <a:spcAft>
                          <a:spcPts val="0"/>
                        </a:spcAft>
                      </a:pPr>
                      <a:r>
                        <a:rPr lang="es-ES" sz="1600">
                          <a:effectLst/>
                        </a:rPr>
                        <a:t>4,88</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a:effectLst/>
                        </a:rPr>
                        <a:t>4,7</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a:effectLst/>
                        </a:rPr>
                        <a:t>4,86</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a:effectLst/>
                        </a:rPr>
                        <a:t>4,87</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r>
              <a:tr h="332989">
                <a:tc gridSpan="2">
                  <a:txBody>
                    <a:bodyPr/>
                    <a:lstStyle/>
                    <a:p>
                      <a:pPr algn="l">
                        <a:lnSpc>
                          <a:spcPct val="150000"/>
                        </a:lnSpc>
                        <a:spcAft>
                          <a:spcPts val="0"/>
                        </a:spcAft>
                      </a:pPr>
                      <a:r>
                        <a:rPr lang="es-ES" sz="1600">
                          <a:effectLst/>
                        </a:rPr>
                        <a:t>PERCEPCIÓN</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a:txBody>
                    <a:bodyPr/>
                    <a:lstStyle/>
                    <a:p>
                      <a:pPr algn="ctr">
                        <a:lnSpc>
                          <a:spcPct val="150000"/>
                        </a:lnSpc>
                        <a:spcAft>
                          <a:spcPts val="0"/>
                        </a:spcAft>
                      </a:pPr>
                      <a:r>
                        <a:rPr lang="es-ES" sz="1600">
                          <a:effectLst/>
                        </a:rPr>
                        <a:t>2,66</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a:effectLst/>
                        </a:rPr>
                        <a:t>2,56</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a:effectLst/>
                        </a:rPr>
                        <a:t>3,71</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a:effectLst/>
                        </a:rPr>
                        <a:t>3,51</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r>
              <a:tr h="332989">
                <a:tc>
                  <a:txBody>
                    <a:bodyPr/>
                    <a:lstStyle/>
                    <a:p>
                      <a:pPr algn="l">
                        <a:lnSpc>
                          <a:spcPct val="150000"/>
                        </a:lnSpc>
                        <a:spcAft>
                          <a:spcPts val="0"/>
                        </a:spcAft>
                      </a:pPr>
                      <a:r>
                        <a:rPr lang="es-ES" sz="1600">
                          <a:effectLst/>
                        </a:rPr>
                        <a:t>BRECHA</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S" sz="1400">
                        <a:effectLst/>
                        <a:latin typeface="Calibri" panose="020F0502020204030204" pitchFamily="34" charset="0"/>
                      </a:endParaRPr>
                    </a:p>
                  </a:txBody>
                  <a:tcPr marL="44450" marR="44450" marT="0" marB="0" anchor="b"/>
                </a:tc>
                <a:tc>
                  <a:txBody>
                    <a:bodyPr/>
                    <a:lstStyle/>
                    <a:p>
                      <a:pPr algn="ctr">
                        <a:lnSpc>
                          <a:spcPct val="150000"/>
                        </a:lnSpc>
                        <a:spcAft>
                          <a:spcPts val="0"/>
                        </a:spcAft>
                      </a:pPr>
                      <a:r>
                        <a:rPr lang="es-ES" sz="1600">
                          <a:effectLst/>
                        </a:rPr>
                        <a:t>-2,22</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a:effectLst/>
                        </a:rPr>
                        <a:t>-2,14</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a:effectLst/>
                        </a:rPr>
                        <a:t>-1,15</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600">
                          <a:effectLst/>
                        </a:rPr>
                        <a:t>-1,36</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r>
              <a:tr h="332989">
                <a:tc gridSpan="2">
                  <a:txBody>
                    <a:bodyPr/>
                    <a:lstStyle/>
                    <a:p>
                      <a:pPr algn="l">
                        <a:lnSpc>
                          <a:spcPct val="150000"/>
                        </a:lnSpc>
                        <a:spcAft>
                          <a:spcPts val="0"/>
                        </a:spcAft>
                      </a:pPr>
                      <a:r>
                        <a:rPr lang="es-ES" sz="1600">
                          <a:effectLst/>
                        </a:rPr>
                        <a:t>PROMEDIO EXP</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a:txBody>
                    <a:bodyPr/>
                    <a:lstStyle/>
                    <a:p>
                      <a:pPr algn="ctr">
                        <a:lnSpc>
                          <a:spcPct val="150000"/>
                        </a:lnSpc>
                        <a:spcAft>
                          <a:spcPts val="0"/>
                        </a:spcAft>
                      </a:pPr>
                      <a:r>
                        <a:rPr lang="es-ES" sz="1600">
                          <a:effectLst/>
                        </a:rPr>
                        <a:t>4,83</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pPr>
                      <a:endParaRPr lang="es-ES" sz="1400">
                        <a:effectLst/>
                        <a:latin typeface="Calibri" panose="020F0502020204030204" pitchFamily="34" charset="0"/>
                      </a:endParaRPr>
                    </a:p>
                  </a:txBody>
                  <a:tcPr marL="44450" marR="44450" marT="0" marB="0" anchor="b"/>
                </a:tc>
                <a:tc>
                  <a:txBody>
                    <a:bodyPr/>
                    <a:lstStyle/>
                    <a:p>
                      <a:pPr>
                        <a:lnSpc>
                          <a:spcPct val="107000"/>
                        </a:lnSpc>
                      </a:pPr>
                      <a:endParaRPr lang="es-ES" sz="1400">
                        <a:effectLst/>
                        <a:latin typeface="Calibri" panose="020F0502020204030204" pitchFamily="34" charset="0"/>
                      </a:endParaRPr>
                    </a:p>
                  </a:txBody>
                  <a:tcPr marL="44450" marR="44450" marT="0" marB="0" anchor="b"/>
                </a:tc>
                <a:tc>
                  <a:txBody>
                    <a:bodyPr/>
                    <a:lstStyle/>
                    <a:p>
                      <a:pPr>
                        <a:lnSpc>
                          <a:spcPct val="107000"/>
                        </a:lnSpc>
                      </a:pPr>
                      <a:endParaRPr lang="es-ES" sz="1400" dirty="0">
                        <a:effectLst/>
                        <a:latin typeface="Calibri" panose="020F0502020204030204" pitchFamily="34" charset="0"/>
                      </a:endParaRPr>
                    </a:p>
                  </a:txBody>
                  <a:tcPr marL="44450" marR="44450" marT="0" marB="0" anchor="b"/>
                </a:tc>
              </a:tr>
              <a:tr h="332989">
                <a:tc gridSpan="2">
                  <a:txBody>
                    <a:bodyPr/>
                    <a:lstStyle/>
                    <a:p>
                      <a:pPr algn="l">
                        <a:lnSpc>
                          <a:spcPct val="150000"/>
                        </a:lnSpc>
                        <a:spcAft>
                          <a:spcPts val="0"/>
                        </a:spcAft>
                      </a:pPr>
                      <a:r>
                        <a:rPr lang="es-ES" sz="1600">
                          <a:effectLst/>
                        </a:rPr>
                        <a:t>PROMEDIO PER</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a:txBody>
                    <a:bodyPr/>
                    <a:lstStyle/>
                    <a:p>
                      <a:pPr algn="ctr">
                        <a:lnSpc>
                          <a:spcPct val="150000"/>
                        </a:lnSpc>
                        <a:spcAft>
                          <a:spcPts val="0"/>
                        </a:spcAft>
                      </a:pPr>
                      <a:r>
                        <a:rPr lang="es-ES" sz="1600">
                          <a:effectLst/>
                        </a:rPr>
                        <a:t>3,11</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pPr>
                      <a:endParaRPr lang="es-ES" sz="1400">
                        <a:effectLst/>
                        <a:latin typeface="Calibri" panose="020F0502020204030204" pitchFamily="34" charset="0"/>
                      </a:endParaRPr>
                    </a:p>
                  </a:txBody>
                  <a:tcPr marL="44450" marR="44450" marT="0" marB="0" anchor="b"/>
                </a:tc>
                <a:tc>
                  <a:txBody>
                    <a:bodyPr/>
                    <a:lstStyle/>
                    <a:p>
                      <a:pPr>
                        <a:lnSpc>
                          <a:spcPct val="107000"/>
                        </a:lnSpc>
                      </a:pPr>
                      <a:endParaRPr lang="es-ES" sz="1400">
                        <a:effectLst/>
                        <a:latin typeface="Calibri" panose="020F0502020204030204" pitchFamily="34" charset="0"/>
                      </a:endParaRPr>
                    </a:p>
                  </a:txBody>
                  <a:tcPr marL="44450" marR="44450" marT="0" marB="0" anchor="b"/>
                </a:tc>
                <a:tc>
                  <a:txBody>
                    <a:bodyPr/>
                    <a:lstStyle/>
                    <a:p>
                      <a:pPr>
                        <a:lnSpc>
                          <a:spcPct val="107000"/>
                        </a:lnSpc>
                      </a:pPr>
                      <a:endParaRPr lang="es-ES" sz="1400">
                        <a:effectLst/>
                        <a:latin typeface="Calibri" panose="020F0502020204030204" pitchFamily="34" charset="0"/>
                      </a:endParaRPr>
                    </a:p>
                  </a:txBody>
                  <a:tcPr marL="44450" marR="44450" marT="0" marB="0" anchor="b"/>
                </a:tc>
              </a:tr>
              <a:tr h="332989">
                <a:tc gridSpan="2">
                  <a:txBody>
                    <a:bodyPr/>
                    <a:lstStyle/>
                    <a:p>
                      <a:pPr algn="l">
                        <a:lnSpc>
                          <a:spcPct val="150000"/>
                        </a:lnSpc>
                        <a:spcAft>
                          <a:spcPts val="0"/>
                        </a:spcAft>
                      </a:pPr>
                      <a:r>
                        <a:rPr lang="es-ES" sz="1600" dirty="0">
                          <a:effectLst/>
                        </a:rPr>
                        <a:t>TOTAL DIMENSIÓN</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a:txBody>
                    <a:bodyPr/>
                    <a:lstStyle/>
                    <a:p>
                      <a:pPr algn="ctr">
                        <a:lnSpc>
                          <a:spcPct val="150000"/>
                        </a:lnSpc>
                        <a:spcAft>
                          <a:spcPts val="0"/>
                        </a:spcAft>
                      </a:pPr>
                      <a:r>
                        <a:rPr lang="es-ES" sz="1600">
                          <a:effectLst/>
                        </a:rPr>
                        <a:t>-1,72</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pPr>
                      <a:endParaRPr lang="es-ES" sz="1400">
                        <a:effectLst/>
                        <a:latin typeface="Calibri" panose="020F0502020204030204" pitchFamily="34" charset="0"/>
                      </a:endParaRPr>
                    </a:p>
                  </a:txBody>
                  <a:tcPr marL="44450" marR="44450" marT="0" marB="0" anchor="b"/>
                </a:tc>
                <a:tc>
                  <a:txBody>
                    <a:bodyPr/>
                    <a:lstStyle/>
                    <a:p>
                      <a:pPr>
                        <a:lnSpc>
                          <a:spcPct val="107000"/>
                        </a:lnSpc>
                      </a:pPr>
                      <a:endParaRPr lang="es-ES" sz="1400">
                        <a:effectLst/>
                        <a:latin typeface="Calibri" panose="020F0502020204030204" pitchFamily="34" charset="0"/>
                      </a:endParaRPr>
                    </a:p>
                  </a:txBody>
                  <a:tcPr marL="44450" marR="44450" marT="0" marB="0" anchor="b"/>
                </a:tc>
                <a:tc>
                  <a:txBody>
                    <a:bodyPr/>
                    <a:lstStyle/>
                    <a:p>
                      <a:pPr>
                        <a:lnSpc>
                          <a:spcPct val="107000"/>
                        </a:lnSpc>
                      </a:pPr>
                      <a:endParaRPr lang="es-ES" sz="1400" dirty="0">
                        <a:effectLst/>
                        <a:latin typeface="Calibri" panose="020F0502020204030204" pitchFamily="34" charset="0"/>
                      </a:endParaRPr>
                    </a:p>
                  </a:txBody>
                  <a:tcPr marL="44450" marR="44450" marT="0" marB="0" anchor="b"/>
                </a:tc>
              </a:tr>
            </a:tbl>
          </a:graphicData>
        </a:graphic>
      </p:graphicFrame>
      <p:sp>
        <p:nvSpPr>
          <p:cNvPr id="3" name="Rectangle 1"/>
          <p:cNvSpPr>
            <a:spLocks noChangeArrowheads="1"/>
          </p:cNvSpPr>
          <p:nvPr/>
        </p:nvSpPr>
        <p:spPr bwMode="auto">
          <a:xfrm>
            <a:off x="1514732" y="821036"/>
            <a:ext cx="3636573" cy="369332"/>
          </a:xfrm>
          <a:prstGeom prst="rect">
            <a:avLst/>
          </a:prstGeom>
        </p:spPr>
        <p:txBody>
          <a:bodyPr wrap="none">
            <a:spAutoFit/>
          </a:bodyPr>
          <a:lstStyle/>
          <a:p>
            <a:r>
              <a:rPr lang="es-EC" b="1" dirty="0">
                <a:solidFill>
                  <a:srgbClr val="000000"/>
                </a:solidFill>
                <a:latin typeface="Times New Roman" panose="02020603050405020304" pitchFamily="18" charset="0"/>
                <a:ea typeface="Calibri" panose="020F0502020204030204" pitchFamily="34" charset="0"/>
              </a:rPr>
              <a:t>Dimensión Capacidad de respuesta</a:t>
            </a:r>
          </a:p>
        </p:txBody>
      </p:sp>
      <p:graphicFrame>
        <p:nvGraphicFramePr>
          <p:cNvPr id="4" name="Tabla 3"/>
          <p:cNvGraphicFramePr>
            <a:graphicFrameLocks noGrp="1"/>
          </p:cNvGraphicFramePr>
          <p:nvPr>
            <p:extLst>
              <p:ext uri="{D42A27DB-BD31-4B8C-83A1-F6EECF244321}">
                <p14:modId xmlns:p14="http://schemas.microsoft.com/office/powerpoint/2010/main" val="3427832139"/>
              </p:ext>
            </p:extLst>
          </p:nvPr>
        </p:nvGraphicFramePr>
        <p:xfrm>
          <a:off x="5926456" y="1185101"/>
          <a:ext cx="5787746" cy="2613947"/>
        </p:xfrm>
        <a:graphic>
          <a:graphicData uri="http://schemas.openxmlformats.org/drawingml/2006/table">
            <a:tbl>
              <a:tblPr firstRow="1" firstCol="1" bandRow="1">
                <a:tableStyleId>{5C22544A-7EE6-4342-B048-85BDC9FD1C3A}</a:tableStyleId>
              </a:tblPr>
              <a:tblGrid>
                <a:gridCol w="731513"/>
                <a:gridCol w="130009"/>
                <a:gridCol w="721014"/>
                <a:gridCol w="593615"/>
                <a:gridCol w="722319"/>
                <a:gridCol w="722319"/>
                <a:gridCol w="722319"/>
                <a:gridCol w="722319"/>
                <a:gridCol w="722319"/>
              </a:tblGrid>
              <a:tr h="305948">
                <a:tc>
                  <a:txBody>
                    <a:bodyPr/>
                    <a:lstStyle/>
                    <a:p>
                      <a:pPr>
                        <a:lnSpc>
                          <a:spcPct val="107000"/>
                        </a:lnSpc>
                      </a:pPr>
                      <a:endParaRPr lang="es-ES" sz="1200" dirty="0">
                        <a:effectLst/>
                        <a:latin typeface="Calibri" panose="020F0502020204030204" pitchFamily="34" charset="0"/>
                      </a:endParaRPr>
                    </a:p>
                  </a:txBody>
                  <a:tcPr marL="44450" marR="44450" marT="0" marB="0" anchor="b"/>
                </a:tc>
                <a:tc gridSpan="2">
                  <a:txBody>
                    <a:bodyPr/>
                    <a:lstStyle/>
                    <a:p>
                      <a:pPr>
                        <a:lnSpc>
                          <a:spcPct val="107000"/>
                        </a:lnSpc>
                      </a:pPr>
                      <a:endParaRPr lang="es-ES" sz="1200">
                        <a:effectLst/>
                        <a:latin typeface="Calibri" panose="020F0502020204030204" pitchFamily="34" charset="0"/>
                      </a:endParaRPr>
                    </a:p>
                  </a:txBody>
                  <a:tcPr marL="44450" marR="44450" marT="0" marB="0" anchor="b"/>
                </a:tc>
                <a:tc hMerge="1">
                  <a:txBody>
                    <a:bodyPr/>
                    <a:lstStyle/>
                    <a:p>
                      <a:endParaRPr lang="es-EC"/>
                    </a:p>
                  </a:txBody>
                  <a:tcPr/>
                </a:tc>
                <a:tc>
                  <a:txBody>
                    <a:bodyPr/>
                    <a:lstStyle/>
                    <a:p>
                      <a:pPr algn="ctr">
                        <a:lnSpc>
                          <a:spcPct val="150000"/>
                        </a:lnSpc>
                        <a:spcAft>
                          <a:spcPts val="0"/>
                        </a:spcAft>
                      </a:pPr>
                      <a:r>
                        <a:rPr lang="es-ES" sz="1400">
                          <a:effectLst/>
                        </a:rPr>
                        <a:t>P15</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400">
                          <a:effectLst/>
                        </a:rPr>
                        <a:t>P16</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400">
                          <a:effectLst/>
                        </a:rPr>
                        <a:t>P17</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400">
                          <a:effectLst/>
                        </a:rPr>
                        <a:t>P18</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400">
                          <a:effectLst/>
                        </a:rPr>
                        <a:t>P19</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400">
                          <a:effectLst/>
                        </a:rPr>
                        <a:t>P20</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312782">
                <a:tc gridSpan="3">
                  <a:txBody>
                    <a:bodyPr/>
                    <a:lstStyle/>
                    <a:p>
                      <a:pPr algn="l">
                        <a:lnSpc>
                          <a:spcPct val="150000"/>
                        </a:lnSpc>
                        <a:spcAft>
                          <a:spcPts val="0"/>
                        </a:spcAft>
                      </a:pPr>
                      <a:r>
                        <a:rPr lang="es-ES" sz="1400">
                          <a:effectLst/>
                        </a:rPr>
                        <a:t>EXPECTATIVA</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C"/>
                    </a:p>
                  </a:txBody>
                  <a:tcPr/>
                </a:tc>
                <a:tc>
                  <a:txBody>
                    <a:bodyPr/>
                    <a:lstStyle/>
                    <a:p>
                      <a:pPr algn="ctr">
                        <a:lnSpc>
                          <a:spcPct val="150000"/>
                        </a:lnSpc>
                        <a:spcAft>
                          <a:spcPts val="0"/>
                        </a:spcAft>
                      </a:pPr>
                      <a:r>
                        <a:rPr lang="es-ES" sz="1400">
                          <a:effectLst/>
                        </a:rPr>
                        <a:t>4,69</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400">
                          <a:effectLst/>
                        </a:rPr>
                        <a:t>4,87</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400">
                          <a:effectLst/>
                        </a:rPr>
                        <a:t>4,87</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400">
                          <a:effectLst/>
                        </a:rPr>
                        <a:t>4,87</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400">
                          <a:effectLst/>
                        </a:rPr>
                        <a:t>4,85</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400">
                          <a:effectLst/>
                        </a:rPr>
                        <a:t>4,84</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r>
              <a:tr h="312782">
                <a:tc gridSpan="3">
                  <a:txBody>
                    <a:bodyPr/>
                    <a:lstStyle/>
                    <a:p>
                      <a:pPr algn="l">
                        <a:lnSpc>
                          <a:spcPct val="150000"/>
                        </a:lnSpc>
                        <a:spcAft>
                          <a:spcPts val="0"/>
                        </a:spcAft>
                      </a:pPr>
                      <a:r>
                        <a:rPr lang="es-ES" sz="1400">
                          <a:effectLst/>
                        </a:rPr>
                        <a:t>PERCEPCIÓN</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C"/>
                    </a:p>
                  </a:txBody>
                  <a:tcPr/>
                </a:tc>
                <a:tc>
                  <a:txBody>
                    <a:bodyPr/>
                    <a:lstStyle/>
                    <a:p>
                      <a:pPr algn="ctr">
                        <a:lnSpc>
                          <a:spcPct val="150000"/>
                        </a:lnSpc>
                        <a:spcAft>
                          <a:spcPts val="0"/>
                        </a:spcAft>
                      </a:pPr>
                      <a:r>
                        <a:rPr lang="es-ES" sz="1400">
                          <a:effectLst/>
                        </a:rPr>
                        <a:t>2,95</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400">
                          <a:effectLst/>
                        </a:rPr>
                        <a:t>2,68</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400">
                          <a:effectLst/>
                        </a:rPr>
                        <a:t>2,73</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400">
                          <a:effectLst/>
                        </a:rPr>
                        <a:t>2,67</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400">
                          <a:effectLst/>
                        </a:rPr>
                        <a:t>2,64</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400">
                          <a:effectLst/>
                        </a:rPr>
                        <a:t>2,45</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r>
              <a:tr h="425777">
                <a:tc gridSpan="2">
                  <a:txBody>
                    <a:bodyPr/>
                    <a:lstStyle/>
                    <a:p>
                      <a:pPr algn="l">
                        <a:lnSpc>
                          <a:spcPct val="150000"/>
                        </a:lnSpc>
                        <a:spcAft>
                          <a:spcPts val="0"/>
                        </a:spcAft>
                      </a:pPr>
                      <a:r>
                        <a:rPr lang="es-ES" sz="1400" dirty="0">
                          <a:effectLst/>
                        </a:rPr>
                        <a:t>BRECHA</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pPr>
                        <a:lnSpc>
                          <a:spcPct val="107000"/>
                        </a:lnSpc>
                      </a:pPr>
                      <a:endParaRPr lang="es-ES" sz="1200" dirty="0">
                        <a:effectLst/>
                        <a:latin typeface="Calibri" panose="020F0502020204030204" pitchFamily="34" charset="0"/>
                      </a:endParaRPr>
                    </a:p>
                  </a:txBody>
                  <a:tcPr marL="44450" marR="44450" marT="0" marB="0" anchor="b"/>
                </a:tc>
                <a:tc>
                  <a:txBody>
                    <a:bodyPr/>
                    <a:lstStyle/>
                    <a:p>
                      <a:endParaRPr lang="es-EC"/>
                    </a:p>
                  </a:txBody>
                  <a:tcPr marL="44450" marR="44450" marT="0" marB="0" anchor="b"/>
                </a:tc>
                <a:tc>
                  <a:txBody>
                    <a:bodyPr/>
                    <a:lstStyle/>
                    <a:p>
                      <a:pPr algn="ctr">
                        <a:lnSpc>
                          <a:spcPct val="150000"/>
                        </a:lnSpc>
                        <a:spcAft>
                          <a:spcPts val="0"/>
                        </a:spcAft>
                      </a:pPr>
                      <a:r>
                        <a:rPr lang="es-ES" sz="1400">
                          <a:effectLst/>
                        </a:rPr>
                        <a:t>-1,74</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400">
                          <a:effectLst/>
                        </a:rPr>
                        <a:t>-2,19</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400">
                          <a:effectLst/>
                        </a:rPr>
                        <a:t>-2,14</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400">
                          <a:effectLst/>
                        </a:rPr>
                        <a:t>-2,2</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400">
                          <a:effectLst/>
                        </a:rPr>
                        <a:t>-2,21</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ES" sz="1400" dirty="0">
                          <a:effectLst/>
                        </a:rPr>
                        <a:t>-2,39</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r>
              <a:tr h="312782">
                <a:tc gridSpan="3">
                  <a:txBody>
                    <a:bodyPr/>
                    <a:lstStyle/>
                    <a:p>
                      <a:pPr algn="l">
                        <a:lnSpc>
                          <a:spcPct val="150000"/>
                        </a:lnSpc>
                        <a:spcAft>
                          <a:spcPts val="0"/>
                        </a:spcAft>
                      </a:pPr>
                      <a:r>
                        <a:rPr lang="es-ES" sz="1400">
                          <a:effectLst/>
                        </a:rPr>
                        <a:t>PROMEDIO EXP</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C"/>
                    </a:p>
                  </a:txBody>
                  <a:tcPr/>
                </a:tc>
                <a:tc>
                  <a:txBody>
                    <a:bodyPr/>
                    <a:lstStyle/>
                    <a:p>
                      <a:pPr algn="ctr">
                        <a:lnSpc>
                          <a:spcPct val="150000"/>
                        </a:lnSpc>
                        <a:spcAft>
                          <a:spcPts val="0"/>
                        </a:spcAft>
                      </a:pPr>
                      <a:r>
                        <a:rPr lang="es-ES" sz="1400">
                          <a:effectLst/>
                        </a:rPr>
                        <a:t>4,83</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pPr>
                      <a:endParaRPr lang="es-ES" sz="1200">
                        <a:effectLst/>
                        <a:latin typeface="Calibri" panose="020F0502020204030204" pitchFamily="34" charset="0"/>
                      </a:endParaRPr>
                    </a:p>
                  </a:txBody>
                  <a:tcPr marL="44450" marR="44450" marT="0" marB="0" anchor="b"/>
                </a:tc>
                <a:tc>
                  <a:txBody>
                    <a:bodyPr/>
                    <a:lstStyle/>
                    <a:p>
                      <a:pPr>
                        <a:lnSpc>
                          <a:spcPct val="107000"/>
                        </a:lnSpc>
                      </a:pPr>
                      <a:endParaRPr lang="es-ES" sz="1200">
                        <a:effectLst/>
                        <a:latin typeface="Calibri" panose="020F0502020204030204" pitchFamily="34" charset="0"/>
                      </a:endParaRPr>
                    </a:p>
                  </a:txBody>
                  <a:tcPr marL="44450" marR="44450" marT="0" marB="0" anchor="b"/>
                </a:tc>
                <a:tc>
                  <a:txBody>
                    <a:bodyPr/>
                    <a:lstStyle/>
                    <a:p>
                      <a:pPr>
                        <a:lnSpc>
                          <a:spcPct val="107000"/>
                        </a:lnSpc>
                      </a:pPr>
                      <a:endParaRPr lang="es-ES" sz="1200">
                        <a:effectLst/>
                        <a:latin typeface="Calibri" panose="020F0502020204030204" pitchFamily="34" charset="0"/>
                      </a:endParaRPr>
                    </a:p>
                  </a:txBody>
                  <a:tcPr marL="44450" marR="44450" marT="0" marB="0" anchor="b"/>
                </a:tc>
                <a:tc>
                  <a:txBody>
                    <a:bodyPr/>
                    <a:lstStyle/>
                    <a:p>
                      <a:pPr>
                        <a:lnSpc>
                          <a:spcPct val="107000"/>
                        </a:lnSpc>
                      </a:pPr>
                      <a:endParaRPr lang="es-ES" sz="1200">
                        <a:effectLst/>
                        <a:latin typeface="Calibri" panose="020F0502020204030204" pitchFamily="34" charset="0"/>
                      </a:endParaRPr>
                    </a:p>
                  </a:txBody>
                  <a:tcPr marL="44450" marR="44450" marT="0" marB="0" anchor="b"/>
                </a:tc>
                <a:tc>
                  <a:txBody>
                    <a:bodyPr/>
                    <a:lstStyle/>
                    <a:p>
                      <a:pPr>
                        <a:lnSpc>
                          <a:spcPct val="107000"/>
                        </a:lnSpc>
                      </a:pPr>
                      <a:endParaRPr lang="es-ES" sz="1200">
                        <a:effectLst/>
                        <a:latin typeface="Calibri" panose="020F0502020204030204" pitchFamily="34" charset="0"/>
                      </a:endParaRPr>
                    </a:p>
                  </a:txBody>
                  <a:tcPr marL="44450" marR="44450" marT="0" marB="0" anchor="b"/>
                </a:tc>
              </a:tr>
              <a:tr h="312782">
                <a:tc gridSpan="3">
                  <a:txBody>
                    <a:bodyPr/>
                    <a:lstStyle/>
                    <a:p>
                      <a:pPr algn="l">
                        <a:lnSpc>
                          <a:spcPct val="150000"/>
                        </a:lnSpc>
                        <a:spcAft>
                          <a:spcPts val="0"/>
                        </a:spcAft>
                      </a:pPr>
                      <a:r>
                        <a:rPr lang="es-ES" sz="1400">
                          <a:effectLst/>
                        </a:rPr>
                        <a:t>PROMEDIO PER</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C"/>
                    </a:p>
                  </a:txBody>
                  <a:tcPr/>
                </a:tc>
                <a:tc>
                  <a:txBody>
                    <a:bodyPr/>
                    <a:lstStyle/>
                    <a:p>
                      <a:pPr algn="ctr">
                        <a:lnSpc>
                          <a:spcPct val="150000"/>
                        </a:lnSpc>
                        <a:spcAft>
                          <a:spcPts val="0"/>
                        </a:spcAft>
                      </a:pPr>
                      <a:r>
                        <a:rPr lang="es-ES" sz="1400" dirty="0">
                          <a:effectLst/>
                        </a:rPr>
                        <a:t>2,69</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pPr>
                      <a:endParaRPr lang="es-ES" sz="1200">
                        <a:effectLst/>
                        <a:latin typeface="Calibri" panose="020F0502020204030204" pitchFamily="34" charset="0"/>
                      </a:endParaRPr>
                    </a:p>
                  </a:txBody>
                  <a:tcPr marL="44450" marR="44450" marT="0" marB="0" anchor="b"/>
                </a:tc>
                <a:tc>
                  <a:txBody>
                    <a:bodyPr/>
                    <a:lstStyle/>
                    <a:p>
                      <a:pPr>
                        <a:lnSpc>
                          <a:spcPct val="107000"/>
                        </a:lnSpc>
                      </a:pPr>
                      <a:endParaRPr lang="es-ES" sz="1200">
                        <a:effectLst/>
                        <a:latin typeface="Calibri" panose="020F0502020204030204" pitchFamily="34" charset="0"/>
                      </a:endParaRPr>
                    </a:p>
                  </a:txBody>
                  <a:tcPr marL="44450" marR="44450" marT="0" marB="0" anchor="b"/>
                </a:tc>
                <a:tc>
                  <a:txBody>
                    <a:bodyPr/>
                    <a:lstStyle/>
                    <a:p>
                      <a:pPr>
                        <a:lnSpc>
                          <a:spcPct val="107000"/>
                        </a:lnSpc>
                      </a:pPr>
                      <a:endParaRPr lang="es-ES" sz="1200">
                        <a:effectLst/>
                        <a:latin typeface="Calibri" panose="020F0502020204030204" pitchFamily="34" charset="0"/>
                      </a:endParaRPr>
                    </a:p>
                  </a:txBody>
                  <a:tcPr marL="44450" marR="44450" marT="0" marB="0" anchor="b"/>
                </a:tc>
                <a:tc>
                  <a:txBody>
                    <a:bodyPr/>
                    <a:lstStyle/>
                    <a:p>
                      <a:pPr>
                        <a:lnSpc>
                          <a:spcPct val="107000"/>
                        </a:lnSpc>
                      </a:pPr>
                      <a:endParaRPr lang="es-ES" sz="1200">
                        <a:effectLst/>
                        <a:latin typeface="Calibri" panose="020F0502020204030204" pitchFamily="34" charset="0"/>
                      </a:endParaRPr>
                    </a:p>
                  </a:txBody>
                  <a:tcPr marL="44450" marR="44450" marT="0" marB="0" anchor="b"/>
                </a:tc>
                <a:tc>
                  <a:txBody>
                    <a:bodyPr/>
                    <a:lstStyle/>
                    <a:p>
                      <a:pPr>
                        <a:lnSpc>
                          <a:spcPct val="107000"/>
                        </a:lnSpc>
                      </a:pPr>
                      <a:endParaRPr lang="es-ES" sz="1200">
                        <a:effectLst/>
                        <a:latin typeface="Calibri" panose="020F0502020204030204" pitchFamily="34" charset="0"/>
                      </a:endParaRPr>
                    </a:p>
                  </a:txBody>
                  <a:tcPr marL="44450" marR="44450" marT="0" marB="0" anchor="b"/>
                </a:tc>
              </a:tr>
              <a:tr h="631094">
                <a:tc gridSpan="3">
                  <a:txBody>
                    <a:bodyPr/>
                    <a:lstStyle/>
                    <a:p>
                      <a:pPr algn="l">
                        <a:lnSpc>
                          <a:spcPct val="150000"/>
                        </a:lnSpc>
                        <a:spcAft>
                          <a:spcPts val="0"/>
                        </a:spcAft>
                      </a:pPr>
                      <a:r>
                        <a:rPr lang="es-ES" sz="1400">
                          <a:effectLst/>
                        </a:rPr>
                        <a:t>TOTAL DIMENSIÓN</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C"/>
                    </a:p>
                  </a:txBody>
                  <a:tcPr/>
                </a:tc>
                <a:tc>
                  <a:txBody>
                    <a:bodyPr/>
                    <a:lstStyle/>
                    <a:p>
                      <a:pPr algn="ctr">
                        <a:lnSpc>
                          <a:spcPct val="150000"/>
                        </a:lnSpc>
                        <a:spcAft>
                          <a:spcPts val="0"/>
                        </a:spcAft>
                      </a:pPr>
                      <a:r>
                        <a:rPr lang="es-ES" sz="1400">
                          <a:effectLst/>
                        </a:rPr>
                        <a:t>-2,15</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pPr>
                      <a:endParaRPr lang="es-ES" sz="1200">
                        <a:effectLst/>
                        <a:latin typeface="Calibri" panose="020F0502020204030204" pitchFamily="34" charset="0"/>
                      </a:endParaRPr>
                    </a:p>
                  </a:txBody>
                  <a:tcPr marL="44450" marR="44450" marT="0" marB="0" anchor="b"/>
                </a:tc>
                <a:tc>
                  <a:txBody>
                    <a:bodyPr/>
                    <a:lstStyle/>
                    <a:p>
                      <a:pPr>
                        <a:lnSpc>
                          <a:spcPct val="107000"/>
                        </a:lnSpc>
                      </a:pPr>
                      <a:endParaRPr lang="es-ES" sz="1200">
                        <a:effectLst/>
                        <a:latin typeface="Calibri" panose="020F0502020204030204" pitchFamily="34" charset="0"/>
                      </a:endParaRPr>
                    </a:p>
                  </a:txBody>
                  <a:tcPr marL="44450" marR="44450" marT="0" marB="0" anchor="b"/>
                </a:tc>
                <a:tc>
                  <a:txBody>
                    <a:bodyPr/>
                    <a:lstStyle/>
                    <a:p>
                      <a:pPr>
                        <a:lnSpc>
                          <a:spcPct val="107000"/>
                        </a:lnSpc>
                      </a:pPr>
                      <a:endParaRPr lang="es-ES" sz="1200">
                        <a:effectLst/>
                        <a:latin typeface="Calibri" panose="020F0502020204030204" pitchFamily="34" charset="0"/>
                      </a:endParaRPr>
                    </a:p>
                  </a:txBody>
                  <a:tcPr marL="44450" marR="44450" marT="0" marB="0" anchor="b"/>
                </a:tc>
                <a:tc>
                  <a:txBody>
                    <a:bodyPr/>
                    <a:lstStyle/>
                    <a:p>
                      <a:pPr>
                        <a:lnSpc>
                          <a:spcPct val="107000"/>
                        </a:lnSpc>
                      </a:pPr>
                      <a:endParaRPr lang="es-ES" sz="1200">
                        <a:effectLst/>
                        <a:latin typeface="Calibri" panose="020F0502020204030204" pitchFamily="34" charset="0"/>
                      </a:endParaRPr>
                    </a:p>
                  </a:txBody>
                  <a:tcPr marL="44450" marR="44450" marT="0" marB="0" anchor="b"/>
                </a:tc>
                <a:tc>
                  <a:txBody>
                    <a:bodyPr/>
                    <a:lstStyle/>
                    <a:p>
                      <a:pPr>
                        <a:lnSpc>
                          <a:spcPct val="107000"/>
                        </a:lnSpc>
                      </a:pPr>
                      <a:endParaRPr lang="es-ES" sz="1200" dirty="0">
                        <a:effectLst/>
                        <a:latin typeface="Calibri" panose="020F0502020204030204" pitchFamily="34" charset="0"/>
                      </a:endParaRPr>
                    </a:p>
                  </a:txBody>
                  <a:tcPr marL="44450" marR="44450" marT="0" marB="0" anchor="b"/>
                </a:tc>
              </a:tr>
            </a:tbl>
          </a:graphicData>
        </a:graphic>
      </p:graphicFrame>
      <p:sp>
        <p:nvSpPr>
          <p:cNvPr id="5" name="Rectángulo 4"/>
          <p:cNvSpPr/>
          <p:nvPr/>
        </p:nvSpPr>
        <p:spPr>
          <a:xfrm>
            <a:off x="8024460" y="746896"/>
            <a:ext cx="2307042" cy="369332"/>
          </a:xfrm>
          <a:prstGeom prst="rect">
            <a:avLst/>
          </a:prstGeom>
        </p:spPr>
        <p:txBody>
          <a:bodyPr wrap="none">
            <a:spAutoFit/>
          </a:bodyPr>
          <a:lstStyle/>
          <a:p>
            <a:r>
              <a:rPr lang="es-EC" b="1" dirty="0">
                <a:solidFill>
                  <a:srgbClr val="000000"/>
                </a:solidFill>
                <a:latin typeface="Times New Roman" panose="02020603050405020304" pitchFamily="18" charset="0"/>
                <a:ea typeface="Calibri" panose="020F0502020204030204" pitchFamily="34" charset="0"/>
              </a:rPr>
              <a:t>Dimensión Seguridad</a:t>
            </a:r>
            <a:endParaRPr lang="es-ES" dirty="0"/>
          </a:p>
        </p:txBody>
      </p:sp>
      <p:graphicFrame>
        <p:nvGraphicFramePr>
          <p:cNvPr id="6" name="Tabla 5"/>
          <p:cNvGraphicFramePr>
            <a:graphicFrameLocks noGrp="1"/>
          </p:cNvGraphicFramePr>
          <p:nvPr>
            <p:extLst>
              <p:ext uri="{D42A27DB-BD31-4B8C-83A1-F6EECF244321}">
                <p14:modId xmlns:p14="http://schemas.microsoft.com/office/powerpoint/2010/main" val="2279311098"/>
              </p:ext>
            </p:extLst>
          </p:nvPr>
        </p:nvGraphicFramePr>
        <p:xfrm>
          <a:off x="2571750" y="4332002"/>
          <a:ext cx="6362700" cy="2106897"/>
        </p:xfrm>
        <a:graphic>
          <a:graphicData uri="http://schemas.openxmlformats.org/drawingml/2006/table">
            <a:tbl>
              <a:tblPr firstRow="1" firstCol="1" bandRow="1">
                <a:tableStyleId>{5C22544A-7EE6-4342-B048-85BDC9FD1C3A}</a:tableStyleId>
              </a:tblPr>
              <a:tblGrid>
                <a:gridCol w="1060450"/>
                <a:gridCol w="1060450"/>
                <a:gridCol w="1060450"/>
                <a:gridCol w="1060450"/>
                <a:gridCol w="1060450"/>
                <a:gridCol w="1060450"/>
              </a:tblGrid>
              <a:tr h="297129">
                <a:tc>
                  <a:txBody>
                    <a:bodyPr/>
                    <a:lstStyle/>
                    <a:p>
                      <a:pPr>
                        <a:lnSpc>
                          <a:spcPct val="107000"/>
                        </a:lnSpc>
                      </a:pPr>
                      <a:endParaRPr lang="es-ES" sz="1600" dirty="0">
                        <a:effectLst/>
                        <a:latin typeface="Calibri" panose="020F0502020204030204" pitchFamily="34" charset="0"/>
                      </a:endParaRPr>
                    </a:p>
                  </a:txBody>
                  <a:tcPr marL="44450" marR="44450" marT="0" marB="0" anchor="b"/>
                </a:tc>
                <a:tc>
                  <a:txBody>
                    <a:bodyPr/>
                    <a:lstStyle/>
                    <a:p>
                      <a:pPr>
                        <a:lnSpc>
                          <a:spcPct val="107000"/>
                        </a:lnSpc>
                      </a:pPr>
                      <a:endParaRPr lang="es-ES" sz="1600">
                        <a:effectLst/>
                        <a:latin typeface="Calibri" panose="020F0502020204030204" pitchFamily="34" charset="0"/>
                      </a:endParaRPr>
                    </a:p>
                  </a:txBody>
                  <a:tcPr marL="44450" marR="44450" marT="0" marB="0" anchor="b"/>
                </a:tc>
                <a:tc>
                  <a:txBody>
                    <a:bodyPr/>
                    <a:lstStyle/>
                    <a:p>
                      <a:pPr algn="ctr">
                        <a:lnSpc>
                          <a:spcPct val="115000"/>
                        </a:lnSpc>
                        <a:spcAft>
                          <a:spcPts val="0"/>
                        </a:spcAft>
                      </a:pPr>
                      <a:r>
                        <a:rPr lang="es-ES" sz="1800">
                          <a:effectLst/>
                        </a:rPr>
                        <a:t>P21</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800">
                          <a:effectLst/>
                        </a:rPr>
                        <a:t>P22</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800">
                          <a:effectLst/>
                        </a:rPr>
                        <a:t>P23</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800">
                          <a:effectLst/>
                        </a:rPr>
                        <a:t>P24</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301628">
                <a:tc gridSpan="2">
                  <a:txBody>
                    <a:bodyPr/>
                    <a:lstStyle/>
                    <a:p>
                      <a:pPr algn="l">
                        <a:lnSpc>
                          <a:spcPct val="115000"/>
                        </a:lnSpc>
                        <a:spcAft>
                          <a:spcPts val="0"/>
                        </a:spcAft>
                      </a:pPr>
                      <a:r>
                        <a:rPr lang="es-ES" sz="1800">
                          <a:effectLst/>
                        </a:rPr>
                        <a:t>EXPECTATIVA</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a:txBody>
                    <a:bodyPr/>
                    <a:lstStyle/>
                    <a:p>
                      <a:pPr algn="ctr">
                        <a:lnSpc>
                          <a:spcPct val="115000"/>
                        </a:lnSpc>
                        <a:spcAft>
                          <a:spcPts val="0"/>
                        </a:spcAft>
                      </a:pPr>
                      <a:r>
                        <a:rPr lang="es-ES" sz="1800">
                          <a:effectLst/>
                        </a:rPr>
                        <a:t>4,77</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S" sz="1800">
                          <a:effectLst/>
                        </a:rPr>
                        <a:t>4,86</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S" sz="1800">
                          <a:effectLst/>
                        </a:rPr>
                        <a:t>4,87</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S" sz="1800">
                          <a:effectLst/>
                        </a:rPr>
                        <a:t>4,87</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r>
              <a:tr h="301628">
                <a:tc gridSpan="2">
                  <a:txBody>
                    <a:bodyPr/>
                    <a:lstStyle/>
                    <a:p>
                      <a:pPr algn="l">
                        <a:lnSpc>
                          <a:spcPct val="115000"/>
                        </a:lnSpc>
                        <a:spcAft>
                          <a:spcPts val="0"/>
                        </a:spcAft>
                      </a:pPr>
                      <a:r>
                        <a:rPr lang="es-ES" sz="1800" dirty="0">
                          <a:effectLst/>
                        </a:rPr>
                        <a:t>PERCEPCIÓN</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a:txBody>
                    <a:bodyPr/>
                    <a:lstStyle/>
                    <a:p>
                      <a:pPr algn="ctr">
                        <a:lnSpc>
                          <a:spcPct val="115000"/>
                        </a:lnSpc>
                        <a:spcAft>
                          <a:spcPts val="0"/>
                        </a:spcAft>
                      </a:pPr>
                      <a:r>
                        <a:rPr lang="es-ES" sz="1800">
                          <a:effectLst/>
                        </a:rPr>
                        <a:t>2,62</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S" sz="1800">
                          <a:effectLst/>
                        </a:rPr>
                        <a:t>2,79</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S" sz="1800">
                          <a:effectLst/>
                        </a:rPr>
                        <a:t>2,86</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S" sz="1800">
                          <a:effectLst/>
                        </a:rPr>
                        <a:t>2,71</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r>
              <a:tr h="301628">
                <a:tc>
                  <a:txBody>
                    <a:bodyPr/>
                    <a:lstStyle/>
                    <a:p>
                      <a:pPr algn="l">
                        <a:lnSpc>
                          <a:spcPct val="115000"/>
                        </a:lnSpc>
                        <a:spcAft>
                          <a:spcPts val="0"/>
                        </a:spcAft>
                      </a:pPr>
                      <a:r>
                        <a:rPr lang="es-ES" sz="1800">
                          <a:effectLst/>
                        </a:rPr>
                        <a:t>BRECHA</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S" sz="1600">
                        <a:effectLst/>
                        <a:latin typeface="Calibri" panose="020F0502020204030204" pitchFamily="34" charset="0"/>
                      </a:endParaRPr>
                    </a:p>
                  </a:txBody>
                  <a:tcPr marL="44450" marR="44450" marT="0" marB="0" anchor="b"/>
                </a:tc>
                <a:tc>
                  <a:txBody>
                    <a:bodyPr/>
                    <a:lstStyle/>
                    <a:p>
                      <a:pPr algn="ctr">
                        <a:lnSpc>
                          <a:spcPct val="115000"/>
                        </a:lnSpc>
                        <a:spcAft>
                          <a:spcPts val="0"/>
                        </a:spcAft>
                      </a:pPr>
                      <a:r>
                        <a:rPr lang="es-ES" sz="1800">
                          <a:effectLst/>
                        </a:rPr>
                        <a:t>-2,15</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S" sz="1800">
                          <a:effectLst/>
                        </a:rPr>
                        <a:t>-2,07</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S" sz="1800">
                          <a:effectLst/>
                        </a:rPr>
                        <a:t>-2,01</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S" sz="1800">
                          <a:effectLst/>
                        </a:rPr>
                        <a:t>-2,16</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r>
              <a:tr h="301628">
                <a:tc gridSpan="2">
                  <a:txBody>
                    <a:bodyPr/>
                    <a:lstStyle/>
                    <a:p>
                      <a:pPr algn="l">
                        <a:lnSpc>
                          <a:spcPct val="115000"/>
                        </a:lnSpc>
                        <a:spcAft>
                          <a:spcPts val="0"/>
                        </a:spcAft>
                      </a:pPr>
                      <a:r>
                        <a:rPr lang="es-ES" sz="1800">
                          <a:effectLst/>
                        </a:rPr>
                        <a:t>PROMEDIO EXP</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a:txBody>
                    <a:bodyPr/>
                    <a:lstStyle/>
                    <a:p>
                      <a:pPr algn="ctr">
                        <a:lnSpc>
                          <a:spcPct val="115000"/>
                        </a:lnSpc>
                        <a:spcAft>
                          <a:spcPts val="0"/>
                        </a:spcAft>
                      </a:pPr>
                      <a:r>
                        <a:rPr lang="es-ES" sz="1800">
                          <a:effectLst/>
                        </a:rPr>
                        <a:t>4,84</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pPr>
                      <a:endParaRPr lang="es-ES" sz="1600">
                        <a:effectLst/>
                        <a:latin typeface="Calibri" panose="020F0502020204030204" pitchFamily="34" charset="0"/>
                      </a:endParaRPr>
                    </a:p>
                  </a:txBody>
                  <a:tcPr marL="44450" marR="44450" marT="0" marB="0" anchor="b"/>
                </a:tc>
                <a:tc>
                  <a:txBody>
                    <a:bodyPr/>
                    <a:lstStyle/>
                    <a:p>
                      <a:pPr>
                        <a:lnSpc>
                          <a:spcPct val="107000"/>
                        </a:lnSpc>
                      </a:pPr>
                      <a:endParaRPr lang="es-ES" sz="1600">
                        <a:effectLst/>
                        <a:latin typeface="Calibri" panose="020F0502020204030204" pitchFamily="34" charset="0"/>
                      </a:endParaRPr>
                    </a:p>
                  </a:txBody>
                  <a:tcPr marL="44450" marR="44450" marT="0" marB="0" anchor="b"/>
                </a:tc>
                <a:tc>
                  <a:txBody>
                    <a:bodyPr/>
                    <a:lstStyle/>
                    <a:p>
                      <a:pPr>
                        <a:lnSpc>
                          <a:spcPct val="107000"/>
                        </a:lnSpc>
                      </a:pPr>
                      <a:endParaRPr lang="es-ES" sz="1600">
                        <a:effectLst/>
                        <a:latin typeface="Calibri" panose="020F0502020204030204" pitchFamily="34" charset="0"/>
                      </a:endParaRPr>
                    </a:p>
                  </a:txBody>
                  <a:tcPr marL="44450" marR="44450" marT="0" marB="0" anchor="b"/>
                </a:tc>
              </a:tr>
              <a:tr h="301628">
                <a:tc gridSpan="2">
                  <a:txBody>
                    <a:bodyPr/>
                    <a:lstStyle/>
                    <a:p>
                      <a:pPr algn="l">
                        <a:lnSpc>
                          <a:spcPct val="115000"/>
                        </a:lnSpc>
                        <a:spcAft>
                          <a:spcPts val="0"/>
                        </a:spcAft>
                      </a:pPr>
                      <a:r>
                        <a:rPr lang="es-ES" sz="1800">
                          <a:effectLst/>
                        </a:rPr>
                        <a:t>PROMEDIO PER</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a:txBody>
                    <a:bodyPr/>
                    <a:lstStyle/>
                    <a:p>
                      <a:pPr algn="ctr">
                        <a:lnSpc>
                          <a:spcPct val="115000"/>
                        </a:lnSpc>
                        <a:spcAft>
                          <a:spcPts val="0"/>
                        </a:spcAft>
                      </a:pPr>
                      <a:r>
                        <a:rPr lang="es-ES" sz="1800">
                          <a:effectLst/>
                        </a:rPr>
                        <a:t>2,75</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pPr>
                      <a:endParaRPr lang="es-ES" sz="1600">
                        <a:effectLst/>
                        <a:latin typeface="Calibri" panose="020F0502020204030204" pitchFamily="34" charset="0"/>
                      </a:endParaRPr>
                    </a:p>
                  </a:txBody>
                  <a:tcPr marL="44450" marR="44450" marT="0" marB="0" anchor="b"/>
                </a:tc>
                <a:tc>
                  <a:txBody>
                    <a:bodyPr/>
                    <a:lstStyle/>
                    <a:p>
                      <a:pPr>
                        <a:lnSpc>
                          <a:spcPct val="107000"/>
                        </a:lnSpc>
                      </a:pPr>
                      <a:endParaRPr lang="es-ES" sz="1600">
                        <a:effectLst/>
                        <a:latin typeface="Calibri" panose="020F0502020204030204" pitchFamily="34" charset="0"/>
                      </a:endParaRPr>
                    </a:p>
                  </a:txBody>
                  <a:tcPr marL="44450" marR="44450" marT="0" marB="0" anchor="b"/>
                </a:tc>
                <a:tc>
                  <a:txBody>
                    <a:bodyPr/>
                    <a:lstStyle/>
                    <a:p>
                      <a:pPr>
                        <a:lnSpc>
                          <a:spcPct val="107000"/>
                        </a:lnSpc>
                      </a:pPr>
                      <a:endParaRPr lang="es-ES" sz="1600">
                        <a:effectLst/>
                        <a:latin typeface="Calibri" panose="020F0502020204030204" pitchFamily="34" charset="0"/>
                      </a:endParaRPr>
                    </a:p>
                  </a:txBody>
                  <a:tcPr marL="44450" marR="44450" marT="0" marB="0" anchor="b"/>
                </a:tc>
              </a:tr>
              <a:tr h="301628">
                <a:tc gridSpan="2">
                  <a:txBody>
                    <a:bodyPr/>
                    <a:lstStyle/>
                    <a:p>
                      <a:pPr algn="l">
                        <a:lnSpc>
                          <a:spcPct val="115000"/>
                        </a:lnSpc>
                        <a:spcAft>
                          <a:spcPts val="0"/>
                        </a:spcAft>
                      </a:pPr>
                      <a:r>
                        <a:rPr lang="es-ES" sz="1800">
                          <a:effectLst/>
                        </a:rPr>
                        <a:t>TOTAL DIMENSIÓN</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a:txBody>
                    <a:bodyPr/>
                    <a:lstStyle/>
                    <a:p>
                      <a:pPr algn="ctr">
                        <a:lnSpc>
                          <a:spcPct val="115000"/>
                        </a:lnSpc>
                        <a:spcAft>
                          <a:spcPts val="0"/>
                        </a:spcAft>
                      </a:pPr>
                      <a:r>
                        <a:rPr lang="es-ES" sz="1800">
                          <a:effectLst/>
                        </a:rPr>
                        <a:t>-2,10</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pPr>
                      <a:endParaRPr lang="es-ES" sz="1600">
                        <a:effectLst/>
                        <a:latin typeface="Calibri" panose="020F0502020204030204" pitchFamily="34" charset="0"/>
                      </a:endParaRPr>
                    </a:p>
                  </a:txBody>
                  <a:tcPr marL="44450" marR="44450" marT="0" marB="0" anchor="b"/>
                </a:tc>
                <a:tc>
                  <a:txBody>
                    <a:bodyPr/>
                    <a:lstStyle/>
                    <a:p>
                      <a:pPr>
                        <a:lnSpc>
                          <a:spcPct val="107000"/>
                        </a:lnSpc>
                      </a:pPr>
                      <a:endParaRPr lang="es-ES" sz="1600">
                        <a:effectLst/>
                        <a:latin typeface="Calibri" panose="020F0502020204030204" pitchFamily="34" charset="0"/>
                      </a:endParaRPr>
                    </a:p>
                  </a:txBody>
                  <a:tcPr marL="44450" marR="44450" marT="0" marB="0" anchor="b"/>
                </a:tc>
                <a:tc>
                  <a:txBody>
                    <a:bodyPr/>
                    <a:lstStyle/>
                    <a:p>
                      <a:pPr>
                        <a:lnSpc>
                          <a:spcPct val="107000"/>
                        </a:lnSpc>
                      </a:pPr>
                      <a:endParaRPr lang="es-ES" sz="1600" dirty="0">
                        <a:effectLst/>
                        <a:latin typeface="Calibri" panose="020F0502020204030204" pitchFamily="34" charset="0"/>
                      </a:endParaRPr>
                    </a:p>
                  </a:txBody>
                  <a:tcPr marL="44450" marR="44450" marT="0" marB="0" anchor="b"/>
                </a:tc>
              </a:tr>
            </a:tbl>
          </a:graphicData>
        </a:graphic>
      </p:graphicFrame>
      <p:sp>
        <p:nvSpPr>
          <p:cNvPr id="7" name="Rectángulo 6"/>
          <p:cNvSpPr/>
          <p:nvPr/>
        </p:nvSpPr>
        <p:spPr>
          <a:xfrm>
            <a:off x="4578932" y="6410238"/>
            <a:ext cx="2140330" cy="369332"/>
          </a:xfrm>
          <a:prstGeom prst="rect">
            <a:avLst/>
          </a:prstGeom>
        </p:spPr>
        <p:txBody>
          <a:bodyPr wrap="none">
            <a:spAutoFit/>
          </a:bodyPr>
          <a:lstStyle/>
          <a:p>
            <a:r>
              <a:rPr lang="es-EC" b="1" dirty="0">
                <a:solidFill>
                  <a:srgbClr val="000000"/>
                </a:solidFill>
                <a:latin typeface="Times New Roman" panose="02020603050405020304" pitchFamily="18" charset="0"/>
                <a:ea typeface="Calibri" panose="020F0502020204030204" pitchFamily="34" charset="0"/>
              </a:rPr>
              <a:t>Dimensión Empatía</a:t>
            </a:r>
            <a:endParaRPr lang="es-ES" dirty="0"/>
          </a:p>
        </p:txBody>
      </p:sp>
    </p:spTree>
    <p:extLst>
      <p:ext uri="{BB962C8B-B14F-4D97-AF65-F5344CB8AC3E}">
        <p14:creationId xmlns:p14="http://schemas.microsoft.com/office/powerpoint/2010/main" val="3667145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02079456"/>
              </p:ext>
            </p:extLst>
          </p:nvPr>
        </p:nvGraphicFramePr>
        <p:xfrm>
          <a:off x="1733552" y="1485901"/>
          <a:ext cx="8802643" cy="4705350"/>
        </p:xfrm>
        <a:graphic>
          <a:graphicData uri="http://schemas.openxmlformats.org/drawingml/2006/table">
            <a:tbl>
              <a:tblPr firstRow="1" firstCol="1" bandRow="1">
                <a:tableStyleId>{5C22544A-7EE6-4342-B048-85BDC9FD1C3A}</a:tableStyleId>
              </a:tblPr>
              <a:tblGrid>
                <a:gridCol w="3439810"/>
                <a:gridCol w="2190774"/>
                <a:gridCol w="1777261"/>
                <a:gridCol w="1394798"/>
              </a:tblGrid>
              <a:tr h="1813205">
                <a:tc>
                  <a:txBody>
                    <a:bodyPr/>
                    <a:lstStyle/>
                    <a:p>
                      <a:pPr algn="just">
                        <a:lnSpc>
                          <a:spcPct val="115000"/>
                        </a:lnSpc>
                        <a:spcAft>
                          <a:spcPts val="0"/>
                        </a:spcAft>
                      </a:pPr>
                      <a:r>
                        <a:rPr lang="es-ES" sz="1800" dirty="0">
                          <a:effectLst/>
                        </a:rPr>
                        <a:t>DIMENSIÓN</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S" sz="1800">
                          <a:effectLst/>
                        </a:rPr>
                        <a:t>PROMERDIO EXP</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S" sz="1800">
                          <a:effectLst/>
                        </a:rPr>
                        <a:t>PORMEDIO PER</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S" sz="1800" dirty="0">
                          <a:effectLst/>
                        </a:rPr>
                        <a:t>BRECHA</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578429">
                <a:tc>
                  <a:txBody>
                    <a:bodyPr/>
                    <a:lstStyle/>
                    <a:p>
                      <a:pPr algn="l">
                        <a:lnSpc>
                          <a:spcPct val="115000"/>
                        </a:lnSpc>
                        <a:spcAft>
                          <a:spcPts val="0"/>
                        </a:spcAft>
                      </a:pPr>
                      <a:r>
                        <a:rPr lang="es-ES" sz="1800" dirty="0">
                          <a:effectLst/>
                        </a:rPr>
                        <a:t>TANGIBILIDAD</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800">
                          <a:effectLst/>
                        </a:rPr>
                        <a:t>4,65</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S" sz="1800">
                          <a:effectLst/>
                        </a:rPr>
                        <a:t>3,17</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S" sz="1800">
                          <a:effectLst/>
                        </a:rPr>
                        <a:t>-1,48</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578429">
                <a:tc>
                  <a:txBody>
                    <a:bodyPr/>
                    <a:lstStyle/>
                    <a:p>
                      <a:pPr algn="l">
                        <a:lnSpc>
                          <a:spcPct val="115000"/>
                        </a:lnSpc>
                        <a:spcAft>
                          <a:spcPts val="0"/>
                        </a:spcAft>
                      </a:pPr>
                      <a:r>
                        <a:rPr lang="es-ES" sz="1800" dirty="0">
                          <a:effectLst/>
                        </a:rPr>
                        <a:t>FIALBILIDAD</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800">
                          <a:effectLst/>
                        </a:rPr>
                        <a:t>4,83</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S" sz="1800">
                          <a:effectLst/>
                        </a:rPr>
                        <a:t>3,17</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S" sz="1800">
                          <a:effectLst/>
                        </a:rPr>
                        <a:t>-1,66</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578429">
                <a:tc>
                  <a:txBody>
                    <a:bodyPr/>
                    <a:lstStyle/>
                    <a:p>
                      <a:pPr algn="l">
                        <a:lnSpc>
                          <a:spcPct val="115000"/>
                        </a:lnSpc>
                        <a:spcAft>
                          <a:spcPts val="0"/>
                        </a:spcAft>
                      </a:pPr>
                      <a:r>
                        <a:rPr lang="es-ES" sz="1800">
                          <a:effectLst/>
                        </a:rPr>
                        <a:t>CAPACIDAD DE RESPUESTA</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800">
                          <a:effectLst/>
                        </a:rPr>
                        <a:t>4,83</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S" sz="1800">
                          <a:effectLst/>
                        </a:rPr>
                        <a:t>3,11</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S" sz="1800" dirty="0">
                          <a:effectLst/>
                        </a:rPr>
                        <a:t>-1,72</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578429">
                <a:tc>
                  <a:txBody>
                    <a:bodyPr/>
                    <a:lstStyle/>
                    <a:p>
                      <a:pPr algn="l">
                        <a:lnSpc>
                          <a:spcPct val="115000"/>
                        </a:lnSpc>
                        <a:spcAft>
                          <a:spcPts val="0"/>
                        </a:spcAft>
                      </a:pPr>
                      <a:r>
                        <a:rPr lang="es-ES" sz="1800" dirty="0">
                          <a:effectLst/>
                        </a:rPr>
                        <a:t>SEGURIDAD</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800">
                          <a:effectLst/>
                        </a:rPr>
                        <a:t>4,83</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S" sz="1800">
                          <a:effectLst/>
                        </a:rPr>
                        <a:t>2,69</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S" sz="1800">
                          <a:effectLst/>
                        </a:rPr>
                        <a:t>-2,15</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578429">
                <a:tc>
                  <a:txBody>
                    <a:bodyPr/>
                    <a:lstStyle/>
                    <a:p>
                      <a:pPr algn="l">
                        <a:lnSpc>
                          <a:spcPct val="115000"/>
                        </a:lnSpc>
                        <a:spcAft>
                          <a:spcPts val="0"/>
                        </a:spcAft>
                      </a:pPr>
                      <a:r>
                        <a:rPr lang="es-ES" sz="1800">
                          <a:effectLst/>
                        </a:rPr>
                        <a:t>EMPATÍA</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800">
                          <a:effectLst/>
                        </a:rPr>
                        <a:t>4,84</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S" sz="1800">
                          <a:effectLst/>
                        </a:rPr>
                        <a:t>2,75</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S" sz="1800" dirty="0">
                          <a:effectLst/>
                        </a:rPr>
                        <a:t>-2,10</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7" name="Rectángulo 6"/>
          <p:cNvSpPr/>
          <p:nvPr/>
        </p:nvSpPr>
        <p:spPr>
          <a:xfrm>
            <a:off x="3770854" y="672584"/>
            <a:ext cx="4523995" cy="523220"/>
          </a:xfrm>
          <a:prstGeom prst="rect">
            <a:avLst/>
          </a:prstGeom>
        </p:spPr>
        <p:txBody>
          <a:bodyPr wrap="none">
            <a:spAutoFit/>
          </a:bodyPr>
          <a:lstStyle/>
          <a:p>
            <a:r>
              <a:rPr lang="es-EC" sz="2800" b="1" dirty="0">
                <a:solidFill>
                  <a:srgbClr val="000000"/>
                </a:solidFill>
                <a:latin typeface="Times New Roman" panose="02020603050405020304" pitchFamily="18" charset="0"/>
                <a:ea typeface="Calibri" panose="020F0502020204030204" pitchFamily="34" charset="0"/>
              </a:rPr>
              <a:t>Resumen de las dimensiones</a:t>
            </a:r>
            <a:endParaRPr lang="es-ES" sz="2800" dirty="0"/>
          </a:p>
        </p:txBody>
      </p:sp>
    </p:spTree>
    <p:extLst>
      <p:ext uri="{BB962C8B-B14F-4D97-AF65-F5344CB8AC3E}">
        <p14:creationId xmlns:p14="http://schemas.microsoft.com/office/powerpoint/2010/main" val="908214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2320814368"/>
              </p:ext>
            </p:extLst>
          </p:nvPr>
        </p:nvGraphicFramePr>
        <p:xfrm>
          <a:off x="914400" y="476250"/>
          <a:ext cx="9334500" cy="43815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495300" y="5052536"/>
            <a:ext cx="11106150" cy="1569660"/>
          </a:xfrm>
          <a:prstGeom prst="rect">
            <a:avLst/>
          </a:prstGeom>
        </p:spPr>
        <p:txBody>
          <a:bodyPr wrap="square">
            <a:spAutoFit/>
          </a:bodyPr>
          <a:lstStyle/>
          <a:p>
            <a:r>
              <a:rPr lang="es-EC" sz="2400" dirty="0">
                <a:latin typeface="Times New Roman" panose="02020603050405020304" pitchFamily="18" charset="0"/>
                <a:ea typeface="Calibri" panose="020F0502020204030204" pitchFamily="34" charset="0"/>
              </a:rPr>
              <a:t>Se evidencia  que las 5 dimensiones de la calidad se encuentran con brechas negativas, esto nos da  relevancia  que los consumidores no </a:t>
            </a:r>
            <a:r>
              <a:rPr lang="es-EC" sz="2400" dirty="0">
                <a:solidFill>
                  <a:srgbClr val="000000"/>
                </a:solidFill>
                <a:latin typeface="Times New Roman" panose="02020603050405020304" pitchFamily="18" charset="0"/>
                <a:ea typeface="Calibri" panose="020F0502020204030204" pitchFamily="34" charset="0"/>
              </a:rPr>
              <a:t>están</a:t>
            </a:r>
            <a:r>
              <a:rPr lang="es-EC" sz="2400" dirty="0">
                <a:latin typeface="Times New Roman" panose="02020603050405020304" pitchFamily="18" charset="0"/>
                <a:ea typeface="Calibri" panose="020F0502020204030204" pitchFamily="34" charset="0"/>
              </a:rPr>
              <a:t> satisfechos, las expectativas son mayores de las percepciones.  La brecha más alta es de seguridad  con -2,15, seguido  de empatía con -2,10,  y las otras son menores</a:t>
            </a:r>
            <a:endParaRPr lang="es-ES" sz="2400" dirty="0"/>
          </a:p>
        </p:txBody>
      </p:sp>
    </p:spTree>
    <p:extLst>
      <p:ext uri="{BB962C8B-B14F-4D97-AF65-F5344CB8AC3E}">
        <p14:creationId xmlns:p14="http://schemas.microsoft.com/office/powerpoint/2010/main" val="1016568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a:xfrm>
            <a:off x="914401" y="2163654"/>
            <a:ext cx="10804544" cy="188353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CONCLUSIONES Y RECOMENDACIONES</a:t>
            </a:r>
            <a:endParaRPr lang="es-EC"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4349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604476" y="679337"/>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FORMULACIÓN </a:t>
            </a:r>
            <a:r>
              <a:rPr lang="es-EC" b="1" dirty="0">
                <a:latin typeface="Arial" panose="020B0604020202020204" pitchFamily="34" charset="0"/>
                <a:cs typeface="Arial" panose="020B0604020202020204" pitchFamily="34" charset="0"/>
              </a:rPr>
              <a:t>DEL PROBLEMA</a:t>
            </a:r>
          </a:p>
        </p:txBody>
      </p:sp>
      <p:sp>
        <p:nvSpPr>
          <p:cNvPr id="11" name="10 Rectángulo"/>
          <p:cNvSpPr/>
          <p:nvPr/>
        </p:nvSpPr>
        <p:spPr>
          <a:xfrm>
            <a:off x="2664372" y="2228671"/>
            <a:ext cx="9133622" cy="2862322"/>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50000"/>
              </a:lnSpc>
            </a:pPr>
            <a:endParaRPr lang="es-MX" sz="2400" dirty="0">
              <a:latin typeface="Times New Roman" panose="02020603050405020304" pitchFamily="18" charset="0"/>
              <a:cs typeface="Times New Roman" panose="02020603050405020304" pitchFamily="18" charset="0"/>
            </a:endParaRPr>
          </a:p>
          <a:p>
            <a:pPr algn="ctr">
              <a:lnSpc>
                <a:spcPct val="150000"/>
              </a:lnSpc>
            </a:pPr>
            <a:r>
              <a:rPr lang="es-EC" sz="2400" dirty="0" smtClean="0">
                <a:latin typeface="Times New Roman" panose="02020603050405020304" pitchFamily="18" charset="0"/>
                <a:cs typeface="Times New Roman" panose="02020603050405020304" pitchFamily="18" charset="0"/>
              </a:rPr>
              <a:t>¿</a:t>
            </a:r>
            <a:r>
              <a:rPr lang="es-EC" sz="2400" dirty="0">
                <a:latin typeface="Times New Roman" panose="02020603050405020304" pitchFamily="18" charset="0"/>
                <a:cs typeface="Times New Roman" panose="02020603050405020304" pitchFamily="18" charset="0"/>
              </a:rPr>
              <a:t>Cuáles son las dimensiones de la calidad del servicio en los buses, que inciden en la satisfacción del consumidor del servicio, de la ciudad de Santo Domingo, durante el período octubre 2017 – febrero 2018</a:t>
            </a:r>
            <a:r>
              <a:rPr lang="es-EC" sz="2400" dirty="0" smtClean="0">
                <a:latin typeface="Times New Roman" panose="02020603050405020304" pitchFamily="18" charset="0"/>
                <a:cs typeface="Times New Roman" panose="02020603050405020304" pitchFamily="18" charset="0"/>
              </a:rPr>
              <a:t>?</a:t>
            </a:r>
          </a:p>
          <a:p>
            <a:pPr algn="ctr">
              <a:lnSpc>
                <a:spcPct val="150000"/>
              </a:lnSpc>
            </a:pPr>
            <a:endParaRPr lang="es-ES" sz="2400" dirty="0">
              <a:latin typeface="Times New Roman" panose="02020603050405020304" pitchFamily="18" charset="0"/>
              <a:cs typeface="Times New Roman" panose="02020603050405020304" pitchFamily="18" charset="0"/>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545" y="3825025"/>
            <a:ext cx="2241282" cy="2241282"/>
          </a:xfrm>
          <a:prstGeom prst="rect">
            <a:avLst/>
          </a:prstGeom>
        </p:spPr>
      </p:pic>
    </p:spTree>
    <p:extLst>
      <p:ext uri="{BB962C8B-B14F-4D97-AF65-F5344CB8AC3E}">
        <p14:creationId xmlns:p14="http://schemas.microsoft.com/office/powerpoint/2010/main" val="3992502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a:xfrm>
            <a:off x="604476" y="260237"/>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CONCLUSIONES</a:t>
            </a:r>
            <a:endParaRPr lang="es-EC" b="1" dirty="0">
              <a:latin typeface="Arial" panose="020B0604020202020204" pitchFamily="34" charset="0"/>
              <a:cs typeface="Arial" panose="020B0604020202020204" pitchFamily="34" charset="0"/>
            </a:endParaRPr>
          </a:p>
        </p:txBody>
      </p:sp>
      <p:sp>
        <p:nvSpPr>
          <p:cNvPr id="2" name="Rectángulo 1"/>
          <p:cNvSpPr/>
          <p:nvPr/>
        </p:nvSpPr>
        <p:spPr>
          <a:xfrm>
            <a:off x="378438" y="1095451"/>
            <a:ext cx="11424876" cy="5888792"/>
          </a:xfrm>
          <a:prstGeom prst="rect">
            <a:avLst/>
          </a:prstGeom>
        </p:spPr>
        <p:txBody>
          <a:bodyPr wrap="square">
            <a:spAutoFit/>
          </a:bodyPr>
          <a:lstStyle/>
          <a:p>
            <a:pPr algn="just">
              <a:lnSpc>
                <a:spcPct val="150000"/>
              </a:lnSpc>
              <a:spcAft>
                <a:spcPts val="1000"/>
              </a:spcAft>
            </a:pPr>
            <a:r>
              <a:rPr lang="es-EC" sz="2000" dirty="0">
                <a:latin typeface="Times New Roman" panose="02020603050405020304" pitchFamily="18" charset="0"/>
                <a:ea typeface="Calibri" panose="020F0502020204030204" pitchFamily="34" charset="0"/>
                <a:cs typeface="Times New Roman" panose="02020603050405020304" pitchFamily="18" charset="0"/>
              </a:rPr>
              <a:t>Al ser obtenida y analizada toda la información acerca de la calidad en el servicio de transporte público de pasajeros de la ciudad de Santo Domingo de los Tsáchilas, al igual que la importancia y su relación entre expectativas y percepciones de los servicios, se evidencia que las expectativas son altas y la percepción es baja, las mismas que se ha determinado por diferentes dimensiones, por lo que el servicio está compuesto por varios elementos que permiten la realización y el desarrollo de dicha actividad, es decir si un elemento falla, impedirá que una efectiva ejecución</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Aft>
                <a:spcPts val="1000"/>
              </a:spcAft>
            </a:pPr>
            <a:endParaRPr lang="es-E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es-EC" sz="2000" dirty="0">
                <a:latin typeface="Times New Roman" panose="02020603050405020304" pitchFamily="18" charset="0"/>
                <a:ea typeface="Calibri" panose="020F0502020204030204" pitchFamily="34" charset="0"/>
                <a:cs typeface="Times New Roman" panose="02020603050405020304" pitchFamily="18" charset="0"/>
              </a:rPr>
              <a:t>El resultado del análisis del modelo Servqual en la dimensión seguridad obtuvo la brecha más alta con un valor de -2,15, obteniendo insatisfacción en los consumidores. Es evidente la inadecuada utilización del cinturón de seguridad tanto para pasajeros y conductor, y el incumplimiento de leyes y normas de tránsito. Así mismo, la investigación  dio a conocer que el usuario necesita nuevos servicios donde se requiere poner mayor énfasis en los requerimientos de los mismos.</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7154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28650" y="1145972"/>
            <a:ext cx="10744200" cy="5334794"/>
          </a:xfrm>
          <a:prstGeom prst="rect">
            <a:avLst/>
          </a:prstGeom>
        </p:spPr>
        <p:txBody>
          <a:bodyPr wrap="square">
            <a:spAutoFit/>
          </a:bodyPr>
          <a:lstStyle/>
          <a:p>
            <a:pPr algn="just">
              <a:lnSpc>
                <a:spcPct val="150000"/>
              </a:lnSpc>
              <a:spcAft>
                <a:spcPts val="1000"/>
              </a:spcAft>
            </a:pPr>
            <a:r>
              <a:rPr lang="es-EC" sz="2400" dirty="0">
                <a:latin typeface="Times New Roman" panose="02020603050405020304" pitchFamily="18" charset="0"/>
                <a:ea typeface="Calibri" panose="020F0502020204030204" pitchFamily="34" charset="0"/>
                <a:cs typeface="Times New Roman" panose="02020603050405020304" pitchFamily="18" charset="0"/>
              </a:rPr>
              <a:t>La gestión de las dimensiones e ítems </a:t>
            </a:r>
            <a:r>
              <a:rPr lang="es-EC" sz="2400" dirty="0" smtClean="0">
                <a:latin typeface="Times New Roman" panose="02020603050405020304" pitchFamily="18" charset="0"/>
                <a:ea typeface="Calibri" panose="020F0502020204030204" pitchFamily="34" charset="0"/>
                <a:cs typeface="Times New Roman" panose="02020603050405020304" pitchFamily="18" charset="0"/>
              </a:rPr>
              <a:t>identificada </a:t>
            </a:r>
            <a:r>
              <a:rPr lang="es-EC" sz="2400" dirty="0">
                <a:latin typeface="Times New Roman" panose="02020603050405020304" pitchFamily="18" charset="0"/>
                <a:ea typeface="Calibri" panose="020F0502020204030204" pitchFamily="34" charset="0"/>
                <a:cs typeface="Times New Roman" panose="02020603050405020304" pitchFamily="18" charset="0"/>
              </a:rPr>
              <a:t>en esta investigación permite tanto a las autoridades de la ciudad como a los dirigentes de las </a:t>
            </a:r>
            <a:r>
              <a:rPr lang="es-EC" sz="2400" dirty="0" smtClean="0">
                <a:latin typeface="Times New Roman" panose="02020603050405020304" pitchFamily="18" charset="0"/>
                <a:ea typeface="Calibri" panose="020F0502020204030204" pitchFamily="34" charset="0"/>
                <a:cs typeface="Times New Roman" panose="02020603050405020304" pitchFamily="18" charset="0"/>
              </a:rPr>
              <a:t>compañ</a:t>
            </a:r>
            <a:r>
              <a:rPr lang="es-EC" sz="2400" dirty="0">
                <a:latin typeface="Times New Roman" panose="02020603050405020304" pitchFamily="18" charset="0"/>
                <a:ea typeface="Calibri" panose="020F0502020204030204" pitchFamily="34" charset="0"/>
                <a:cs typeface="Times New Roman" panose="02020603050405020304" pitchFamily="18" charset="0"/>
              </a:rPr>
              <a:t>í</a:t>
            </a:r>
            <a:r>
              <a:rPr lang="es-EC" sz="2400" dirty="0" smtClean="0">
                <a:latin typeface="Times New Roman" panose="02020603050405020304" pitchFamily="18" charset="0"/>
                <a:ea typeface="Calibri" panose="020F0502020204030204" pitchFamily="34" charset="0"/>
                <a:cs typeface="Times New Roman" panose="02020603050405020304" pitchFamily="18" charset="0"/>
              </a:rPr>
              <a:t>as</a:t>
            </a:r>
            <a:r>
              <a:rPr lang="es-EC" sz="2400" dirty="0">
                <a:latin typeface="Times New Roman" panose="02020603050405020304" pitchFamily="18" charset="0"/>
                <a:ea typeface="Calibri" panose="020F0502020204030204" pitchFamily="34" charset="0"/>
                <a:cs typeface="Times New Roman" panose="02020603050405020304" pitchFamily="18" charset="0"/>
              </a:rPr>
              <a:t>, la focalización de  planes y el uso racional de recursos disponibles para la mejora continua de la calidad de los servicios</a:t>
            </a:r>
            <a:r>
              <a:rPr lang="es-EC" sz="24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Aft>
                <a:spcPts val="1000"/>
              </a:spcAft>
            </a:pPr>
            <a:endParaRPr lang="es-E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es-EC" sz="2400" dirty="0">
                <a:latin typeface="Times New Roman" panose="02020603050405020304" pitchFamily="18" charset="0"/>
                <a:ea typeface="Calibri" panose="020F0502020204030204" pitchFamily="34" charset="0"/>
                <a:cs typeface="Times New Roman" panose="02020603050405020304" pitchFamily="18" charset="0"/>
              </a:rPr>
              <a:t>Las primordiales estrategias a implementar con la propuesta de mejora se basan en mejorar y fortalecer los servicios del transporte público urbano de pasajeros de la ciudad de Santo Domingo de los Tsáchilas, que les permitan satisfacer las necesidades de los usuarios.</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7780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a:xfrm>
            <a:off x="604476" y="679337"/>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RECOMENDACIONES</a:t>
            </a:r>
            <a:endParaRPr lang="es-EC" b="1" dirty="0">
              <a:latin typeface="Arial" panose="020B0604020202020204" pitchFamily="34" charset="0"/>
              <a:cs typeface="Arial" panose="020B0604020202020204" pitchFamily="34" charset="0"/>
            </a:endParaRPr>
          </a:p>
        </p:txBody>
      </p:sp>
      <p:sp>
        <p:nvSpPr>
          <p:cNvPr id="2" name="Rectángulo 1"/>
          <p:cNvSpPr/>
          <p:nvPr/>
        </p:nvSpPr>
        <p:spPr>
          <a:xfrm>
            <a:off x="400050" y="1536422"/>
            <a:ext cx="11487150" cy="4454425"/>
          </a:xfrm>
          <a:prstGeom prst="rect">
            <a:avLst/>
          </a:prstGeom>
        </p:spPr>
        <p:txBody>
          <a:bodyPr wrap="square">
            <a:spAutoFit/>
          </a:bodyPr>
          <a:lstStyle/>
          <a:p>
            <a:pPr algn="just">
              <a:lnSpc>
                <a:spcPct val="150000"/>
              </a:lnSpc>
              <a:spcAft>
                <a:spcPts val="1000"/>
              </a:spcAft>
            </a:pPr>
            <a:r>
              <a:rPr lang="es-EC" sz="2000" dirty="0">
                <a:latin typeface="Times New Roman" panose="02020603050405020304" pitchFamily="18" charset="0"/>
                <a:ea typeface="Calibri" panose="020F0502020204030204" pitchFamily="34" charset="0"/>
                <a:cs typeface="Times New Roman" panose="02020603050405020304" pitchFamily="18" charset="0"/>
              </a:rPr>
              <a:t>Desarrollar un plan de mejoras del servicio de transporte público de urbano de pasajeros de la ciudad de Santo Domingo de los Tsáchilas, que permita atraer consumidores, evite saturación vehicular y duplicación de rutas. Además dar tiempos razonables a los recorridos de las rutas</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Aft>
                <a:spcPts val="1000"/>
              </a:spcAft>
            </a:pPr>
            <a:endParaRPr lang="es-E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es-EC" sz="2000" dirty="0">
                <a:latin typeface="Times New Roman" panose="02020603050405020304" pitchFamily="18" charset="0"/>
                <a:ea typeface="Calibri" panose="020F0502020204030204" pitchFamily="34" charset="0"/>
                <a:cs typeface="Times New Roman" panose="02020603050405020304" pitchFamily="18" charset="0"/>
              </a:rPr>
              <a:t>Aplicar estrategias a plantear en el plan de mejoras para las cinco dimensiones de la calidad en el servicio de transporte público, como renovar los vehículos y que se encuentren cumpliendo normas y estándares de calidad, implementar paneles de información del servicio, capacitar al personal que labora en temas específicos, centrarse en las necesidades del usuario, que permita mejorar el servicio y la satisfacción del usuario</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s-ES" sz="2000" dirty="0"/>
          </a:p>
        </p:txBody>
      </p:sp>
    </p:spTree>
    <p:extLst>
      <p:ext uri="{BB962C8B-B14F-4D97-AF65-F5344CB8AC3E}">
        <p14:creationId xmlns:p14="http://schemas.microsoft.com/office/powerpoint/2010/main" val="942579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14400" y="1448971"/>
            <a:ext cx="9620250" cy="3986797"/>
          </a:xfrm>
          <a:prstGeom prst="rect">
            <a:avLst/>
          </a:prstGeom>
        </p:spPr>
        <p:txBody>
          <a:bodyPr wrap="square">
            <a:spAutoFit/>
          </a:bodyPr>
          <a:lstStyle/>
          <a:p>
            <a:pPr algn="just">
              <a:lnSpc>
                <a:spcPct val="150000"/>
              </a:lnSpc>
              <a:spcAft>
                <a:spcPts val="1000"/>
              </a:spcAft>
            </a:pPr>
            <a:r>
              <a:rPr lang="es-EC" sz="2000" dirty="0">
                <a:latin typeface="Times New Roman" panose="02020603050405020304" pitchFamily="18" charset="0"/>
                <a:ea typeface="Calibri" panose="020F0502020204030204" pitchFamily="34" charset="0"/>
                <a:cs typeface="Times New Roman" panose="02020603050405020304" pitchFamily="18" charset="0"/>
              </a:rPr>
              <a:t>Socializar con autoridades, dirigentes y la población en general sobre los cambios a realizarse en el servicio de transporte público urbano de pasajeros de la ciudad de Santo Domingo de los Tsáchilas, para generar mayor demanda  y lograr un alto grado de satisfacción</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Aft>
                <a:spcPts val="1000"/>
              </a:spcAft>
            </a:pPr>
            <a:endParaRPr lang="es-E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es-EC" sz="2000" dirty="0">
                <a:latin typeface="Times New Roman" panose="02020603050405020304" pitchFamily="18" charset="0"/>
                <a:ea typeface="Calibri" panose="020F0502020204030204" pitchFamily="34" charset="0"/>
                <a:cs typeface="Times New Roman" panose="02020603050405020304" pitchFamily="18" charset="0"/>
              </a:rPr>
              <a:t>Dar seguimiento continuo al plan de mejoras para verificar si se está cumpliendo con lo establecido por parte de las autoridades viales, dirigentes/propietarios de las compañias que prestan el servicio.</a:t>
            </a:r>
            <a:endParaRPr lang="es-E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7808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a:xfrm>
            <a:off x="965085" y="1889953"/>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PROPUESTA</a:t>
            </a:r>
            <a:endParaRPr lang="es-EC" b="1" dirty="0">
              <a:latin typeface="Arial" panose="020B0604020202020204" pitchFamily="34" charset="0"/>
              <a:cs typeface="Arial" panose="020B0604020202020204" pitchFamily="34" charset="0"/>
            </a:endParaRPr>
          </a:p>
        </p:txBody>
      </p:sp>
      <p:sp>
        <p:nvSpPr>
          <p:cNvPr id="2" name="Rectángulo 1"/>
          <p:cNvSpPr/>
          <p:nvPr/>
        </p:nvSpPr>
        <p:spPr>
          <a:xfrm>
            <a:off x="3709116" y="3865436"/>
            <a:ext cx="8075054" cy="1338828"/>
          </a:xfrm>
          <a:prstGeom prst="rect">
            <a:avLst/>
          </a:prstGeom>
        </p:spPr>
        <p:txBody>
          <a:bodyPr wrap="square">
            <a:spAutoFit/>
          </a:bodyPr>
          <a:lstStyle/>
          <a:p>
            <a:pPr algn="ctr">
              <a:lnSpc>
                <a:spcPct val="150000"/>
              </a:lnSpc>
              <a:spcBef>
                <a:spcPts val="1200"/>
              </a:spcBef>
              <a:spcAft>
                <a:spcPts val="1000"/>
              </a:spcAft>
            </a:pPr>
            <a:r>
              <a:rPr lang="es-EC"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PLAN DE MEJORA DE LA CALIDAD EN EL SERVICIO TRANSPORTE PÚBLICO URBANO DE PASAJEROS DE LA CIUDAD DE SANTO DOMINGO DE LOS TSÁCHILAS</a:t>
            </a:r>
            <a:r>
              <a:rPr lang="es-EC"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s-ES"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4841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00023" y="3553465"/>
            <a:ext cx="8267406" cy="2436564"/>
          </a:xfrm>
          <a:prstGeom prst="rect">
            <a:avLst/>
          </a:prstGeom>
        </p:spPr>
        <p:txBody>
          <a:bodyPr wrap="square">
            <a:spAutoFit/>
          </a:bodyPr>
          <a:lstStyle/>
          <a:p>
            <a:pPr indent="180340" algn="just">
              <a:lnSpc>
                <a:spcPct val="150000"/>
              </a:lnSpc>
              <a:spcAft>
                <a:spcPts val="1000"/>
              </a:spcAft>
            </a:pPr>
            <a:r>
              <a:rPr lang="es-EC" sz="1600" b="1" dirty="0" smtClean="0">
                <a:solidFill>
                  <a:srgbClr val="000000"/>
                </a:solidFill>
                <a:latin typeface="Times New Roman" panose="02020603050405020304" pitchFamily="18" charset="0"/>
                <a:ea typeface="Times New Roman" panose="02020603050405020304" pitchFamily="18" charset="0"/>
              </a:rPr>
              <a:t>Objetivos </a:t>
            </a:r>
            <a:r>
              <a:rPr lang="es-EC" sz="1600" b="1" dirty="0">
                <a:solidFill>
                  <a:srgbClr val="000000"/>
                </a:solidFill>
                <a:latin typeface="Times New Roman" panose="02020603050405020304" pitchFamily="18" charset="0"/>
                <a:ea typeface="Times New Roman" panose="02020603050405020304" pitchFamily="18" charset="0"/>
              </a:rPr>
              <a:t>específicos</a:t>
            </a:r>
            <a:endParaRPr lang="es-ES" sz="1600" b="1"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600" dirty="0">
                <a:latin typeface="Times New Roman" panose="02020603050405020304" pitchFamily="18" charset="0"/>
                <a:ea typeface="Calibri" panose="020F0502020204030204" pitchFamily="34" charset="0"/>
                <a:cs typeface="Times New Roman" panose="02020603050405020304" pitchFamily="18" charset="0"/>
              </a:rPr>
              <a:t>Mejorar y fortalecer las cinco dimensiones de la calidad del servicio de transporte público urbano de pasajeros de la ciudad de Santo Domingo de los Tsáchilas.</a:t>
            </a:r>
            <a:endParaRPr lang="es-ES" sz="1600"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50000"/>
              </a:lnSpc>
              <a:spcAft>
                <a:spcPts val="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 </a:t>
            </a:r>
            <a:endParaRPr lang="es-ES"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pPr>
            <a:r>
              <a:rPr lang="es-EC" sz="1600" dirty="0">
                <a:latin typeface="Times New Roman" panose="02020603050405020304" pitchFamily="18" charset="0"/>
                <a:ea typeface="Calibri" panose="020F0502020204030204" pitchFamily="34" charset="0"/>
                <a:cs typeface="Times New Roman" panose="02020603050405020304" pitchFamily="18" charset="0"/>
              </a:rPr>
              <a:t>Socializar las estrategias propuestas de la calidad del servicio de transporte público urbano de pasajeros  de la ciudad de Santo Domingo de los Tsáchilas</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3 Título"/>
          <p:cNvSpPr txBox="1">
            <a:spLocks/>
          </p:cNvSpPr>
          <p:nvPr/>
        </p:nvSpPr>
        <p:spPr>
          <a:xfrm>
            <a:off x="913570" y="692217"/>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OBJETIVOS</a:t>
            </a:r>
            <a:endParaRPr lang="es-EC" b="1" dirty="0">
              <a:latin typeface="Arial" panose="020B0604020202020204" pitchFamily="34" charset="0"/>
              <a:cs typeface="Arial" panose="020B0604020202020204" pitchFamily="34" charset="0"/>
            </a:endParaRPr>
          </a:p>
        </p:txBody>
      </p:sp>
      <p:sp>
        <p:nvSpPr>
          <p:cNvPr id="5" name="Rectángulo 4"/>
          <p:cNvSpPr/>
          <p:nvPr/>
        </p:nvSpPr>
        <p:spPr>
          <a:xfrm>
            <a:off x="1026016" y="1585692"/>
            <a:ext cx="9380113" cy="1807546"/>
          </a:xfrm>
          <a:prstGeom prst="rect">
            <a:avLst/>
          </a:prstGeom>
        </p:spPr>
        <p:txBody>
          <a:bodyPr wrap="square">
            <a:spAutoFit/>
          </a:bodyPr>
          <a:lstStyle/>
          <a:p>
            <a:pPr lvl="2" algn="just">
              <a:lnSpc>
                <a:spcPct val="150000"/>
              </a:lnSpc>
              <a:spcBef>
                <a:spcPts val="1200"/>
              </a:spcBef>
              <a:spcAft>
                <a:spcPts val="1000"/>
              </a:spcAft>
            </a:pPr>
            <a:r>
              <a:rPr lang="es-EC" sz="1600" b="1" dirty="0">
                <a:solidFill>
                  <a:srgbClr val="000000"/>
                </a:solidFill>
                <a:latin typeface="Times New Roman" panose="02020603050405020304" pitchFamily="18" charset="0"/>
                <a:ea typeface="Times New Roman" panose="02020603050405020304" pitchFamily="18" charset="0"/>
              </a:rPr>
              <a:t>Objetivo </a:t>
            </a:r>
            <a:r>
              <a:rPr lang="es-EC" sz="1600" b="1" dirty="0" smtClean="0">
                <a:solidFill>
                  <a:srgbClr val="000000"/>
                </a:solidFill>
                <a:latin typeface="Times New Roman" panose="02020603050405020304" pitchFamily="18" charset="0"/>
                <a:ea typeface="Times New Roman" panose="02020603050405020304" pitchFamily="18" charset="0"/>
              </a:rPr>
              <a:t>general</a:t>
            </a:r>
            <a:endParaRPr lang="es-ES" sz="1600" b="1" dirty="0" smtClean="0">
              <a:solidFill>
                <a:srgbClr val="000000"/>
              </a:solidFill>
              <a:latin typeface="Times New Roman" panose="02020603050405020304" pitchFamily="18" charset="0"/>
              <a:ea typeface="Times New Roman" panose="02020603050405020304" pitchFamily="18" charset="0"/>
            </a:endParaRPr>
          </a:p>
          <a:p>
            <a:pPr lvl="2" algn="just">
              <a:lnSpc>
                <a:spcPct val="150000"/>
              </a:lnSpc>
              <a:spcBef>
                <a:spcPts val="1200"/>
              </a:spcBef>
              <a:spcAft>
                <a:spcPts val="1000"/>
              </a:spcAft>
            </a:pPr>
            <a:r>
              <a:rPr lang="es-EC" sz="1600" dirty="0" smtClean="0">
                <a:latin typeface="Times New Roman" panose="02020603050405020304" pitchFamily="18" charset="0"/>
                <a:ea typeface="Calibri" panose="020F0502020204030204" pitchFamily="34" charset="0"/>
                <a:cs typeface="Times New Roman" panose="02020603050405020304" pitchFamily="18" charset="0"/>
              </a:rPr>
              <a:t>Elaborar </a:t>
            </a:r>
            <a:r>
              <a:rPr lang="es-EC" sz="1600" dirty="0">
                <a:latin typeface="Times New Roman" panose="02020603050405020304" pitchFamily="18" charset="0"/>
                <a:ea typeface="Calibri" panose="020F0502020204030204" pitchFamily="34" charset="0"/>
                <a:cs typeface="Times New Roman" panose="02020603050405020304" pitchFamily="18" charset="0"/>
              </a:rPr>
              <a:t>una propuesta de un plan de mejora de las dimensiones de la calidad en el servicio transporte público urbano de pasajeros de la ciudad de Santo Domingo de los Tsáchilas,  a fin de sobrepasar sus expectativas de los consumidores/usuarios.</a:t>
            </a:r>
            <a:endParaRPr lang="es-ES" sz="1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6308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a:xfrm>
            <a:off x="913570" y="692217"/>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ESTRATEGIAS</a:t>
            </a:r>
            <a:endParaRPr lang="es-EC" b="1" dirty="0">
              <a:latin typeface="Arial" panose="020B0604020202020204" pitchFamily="34" charset="0"/>
              <a:cs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2331077570"/>
              </p:ext>
            </p:extLst>
          </p:nvPr>
        </p:nvGraphicFramePr>
        <p:xfrm>
          <a:off x="811369" y="1416677"/>
          <a:ext cx="10779617" cy="4430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10717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94878524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C:\Users\Beatriz\Downloads\f.jpg"/>
          <p:cNvPicPr/>
          <p:nvPr/>
        </p:nvPicPr>
        <p:blipFill>
          <a:blip r:embed="rId7">
            <a:extLst>
              <a:ext uri="{28A0092B-C50C-407E-A947-70E740481C1C}">
                <a14:useLocalDpi xmlns:a14="http://schemas.microsoft.com/office/drawing/2010/main" val="0"/>
              </a:ext>
            </a:extLst>
          </a:blip>
          <a:srcRect/>
          <a:stretch>
            <a:fillRect/>
          </a:stretch>
        </p:blipFill>
        <p:spPr bwMode="auto">
          <a:xfrm>
            <a:off x="206063" y="2724954"/>
            <a:ext cx="2588653" cy="1447801"/>
          </a:xfrm>
          <a:prstGeom prst="rect">
            <a:avLst/>
          </a:prstGeom>
          <a:noFill/>
          <a:ln>
            <a:noFill/>
          </a:ln>
        </p:spPr>
      </p:pic>
      <p:pic>
        <p:nvPicPr>
          <p:cNvPr id="6" name="Imagen 5"/>
          <p:cNvPicPr>
            <a:picLocks noChangeAspect="1"/>
          </p:cNvPicPr>
          <p:nvPr/>
        </p:nvPicPr>
        <p:blipFill>
          <a:blip r:embed="rId8"/>
          <a:stretch>
            <a:fillRect/>
          </a:stretch>
        </p:blipFill>
        <p:spPr>
          <a:xfrm>
            <a:off x="10109915" y="2897610"/>
            <a:ext cx="1910294" cy="3002616"/>
          </a:xfrm>
          <a:prstGeom prst="rect">
            <a:avLst/>
          </a:prstGeom>
        </p:spPr>
      </p:pic>
      <p:pic>
        <p:nvPicPr>
          <p:cNvPr id="7" name="Imagen 6" descr="Resultado de imagen para tarjeta para pasajeros"/>
          <p:cNvPicPr/>
          <p:nvPr/>
        </p:nvPicPr>
        <p:blipFill rotWithShape="1">
          <a:blip r:embed="rId9">
            <a:extLst>
              <a:ext uri="{28A0092B-C50C-407E-A947-70E740481C1C}">
                <a14:useLocalDpi xmlns:a14="http://schemas.microsoft.com/office/drawing/2010/main" val="0"/>
              </a:ext>
            </a:extLst>
          </a:blip>
          <a:srcRect r="36039"/>
          <a:stretch/>
        </p:blipFill>
        <p:spPr bwMode="auto">
          <a:xfrm>
            <a:off x="9716908" y="601598"/>
            <a:ext cx="1876425" cy="19519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9465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242178372"/>
              </p:ext>
            </p:extLst>
          </p:nvPr>
        </p:nvGraphicFramePr>
        <p:xfrm>
          <a:off x="691978" y="626076"/>
          <a:ext cx="10898660" cy="5512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480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416356945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p:nvPr/>
        </p:nvPicPr>
        <p:blipFill rotWithShape="1">
          <a:blip r:embed="rId7"/>
          <a:srcRect l="1094" t="13634" r="2189" b="8786"/>
          <a:stretch/>
        </p:blipFill>
        <p:spPr bwMode="auto">
          <a:xfrm>
            <a:off x="0" y="487719"/>
            <a:ext cx="3193961" cy="19592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9277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904030" y="582079"/>
            <a:ext cx="10972800" cy="631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b="1" dirty="0" smtClean="0">
                <a:latin typeface="Arial" panose="020B0604020202020204" pitchFamily="34" charset="0"/>
                <a:cs typeface="Arial" panose="020B0604020202020204" pitchFamily="34" charset="0"/>
              </a:rPr>
              <a:t>OBJETIVO GENERAL</a:t>
            </a:r>
            <a:endParaRPr lang="es-EC" sz="3200" b="1" dirty="0">
              <a:latin typeface="Arial" panose="020B0604020202020204" pitchFamily="34" charset="0"/>
              <a:cs typeface="Arial" panose="020B0604020202020204" pitchFamily="34" charset="0"/>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13" y="4209848"/>
            <a:ext cx="2486025" cy="1838325"/>
          </a:xfrm>
          <a:prstGeom prst="rect">
            <a:avLst/>
          </a:prstGeom>
        </p:spPr>
      </p:pic>
      <p:graphicFrame>
        <p:nvGraphicFramePr>
          <p:cNvPr id="2" name="Diagrama 1"/>
          <p:cNvGraphicFramePr/>
          <p:nvPr>
            <p:extLst>
              <p:ext uri="{D42A27DB-BD31-4B8C-83A1-F6EECF244321}">
                <p14:modId xmlns:p14="http://schemas.microsoft.com/office/powerpoint/2010/main" val="2034871705"/>
              </p:ext>
            </p:extLst>
          </p:nvPr>
        </p:nvGraphicFramePr>
        <p:xfrm>
          <a:off x="2854346" y="1400305"/>
          <a:ext cx="9022484" cy="3673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98044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Título"/>
          <p:cNvSpPr txBox="1">
            <a:spLocks/>
          </p:cNvSpPr>
          <p:nvPr/>
        </p:nvSpPr>
        <p:spPr>
          <a:xfrm>
            <a:off x="965085" y="1889953"/>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13800" b="1" dirty="0" smtClean="0">
                <a:latin typeface="Arial" panose="020B0604020202020204" pitchFamily="34" charset="0"/>
                <a:cs typeface="Arial" panose="020B0604020202020204" pitchFamily="34" charset="0"/>
              </a:rPr>
              <a:t>GRACIAS</a:t>
            </a:r>
            <a:endParaRPr lang="es-EC" sz="13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9786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904030" y="582079"/>
            <a:ext cx="10972800" cy="631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b="1" dirty="0" smtClean="0">
                <a:latin typeface="Arial" panose="020B0604020202020204" pitchFamily="34" charset="0"/>
                <a:cs typeface="Arial" panose="020B0604020202020204" pitchFamily="34" charset="0"/>
              </a:rPr>
              <a:t>OBJETIVOS ESPECÍFICOS</a:t>
            </a:r>
            <a:endParaRPr lang="es-EC" sz="3200" b="1" dirty="0">
              <a:latin typeface="Arial" panose="020B0604020202020204" pitchFamily="34" charset="0"/>
              <a:cs typeface="Arial" panose="020B0604020202020204" pitchFamily="34" charset="0"/>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13" y="4209848"/>
            <a:ext cx="2486025" cy="1838325"/>
          </a:xfrm>
          <a:prstGeom prst="rect">
            <a:avLst/>
          </a:prstGeom>
        </p:spPr>
      </p:pic>
      <p:graphicFrame>
        <p:nvGraphicFramePr>
          <p:cNvPr id="2" name="Diagrama 1"/>
          <p:cNvGraphicFramePr/>
          <p:nvPr>
            <p:extLst>
              <p:ext uri="{D42A27DB-BD31-4B8C-83A1-F6EECF244321}">
                <p14:modId xmlns:p14="http://schemas.microsoft.com/office/powerpoint/2010/main" val="2171918106"/>
              </p:ext>
            </p:extLst>
          </p:nvPr>
        </p:nvGraphicFramePr>
        <p:xfrm>
          <a:off x="2640172" y="1213979"/>
          <a:ext cx="9494238" cy="4531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7122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a:xfrm>
            <a:off x="609600" y="2857499"/>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MARCO TEÓRICO</a:t>
            </a:r>
            <a:endParaRPr lang="es-EC"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946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4800" y="655315"/>
            <a:ext cx="9067800" cy="2251899"/>
          </a:xfrm>
          <a:prstGeom prst="rect">
            <a:avLst/>
          </a:prstGeom>
          <a:solidFill>
            <a:schemeClr val="accent1">
              <a:lumMod val="20000"/>
              <a:lumOff val="80000"/>
            </a:schemeClr>
          </a:solidFill>
        </p:spPr>
        <p:txBody>
          <a:bodyPr wrap="square">
            <a:spAutoFit/>
          </a:bodyPr>
          <a:lstStyle/>
          <a:p>
            <a:pPr lvl="2" algn="just">
              <a:lnSpc>
                <a:spcPct val="150000"/>
              </a:lnSpc>
              <a:spcBef>
                <a:spcPts val="1200"/>
              </a:spcBef>
              <a:spcAft>
                <a:spcPts val="1000"/>
              </a:spcAft>
            </a:pPr>
            <a:r>
              <a:rPr lang="es-EC" sz="2400" b="1" dirty="0">
                <a:solidFill>
                  <a:srgbClr val="000000"/>
                </a:solidFill>
                <a:latin typeface="Times New Roman" panose="02020603050405020304" pitchFamily="18" charset="0"/>
                <a:ea typeface="Times New Roman" panose="02020603050405020304" pitchFamily="18" charset="0"/>
              </a:rPr>
              <a:t>Teoría de la equidad</a:t>
            </a:r>
            <a:endParaRPr lang="es-ES" sz="2400" b="1" dirty="0">
              <a:solidFill>
                <a:srgbClr val="000000"/>
              </a:solidFill>
              <a:latin typeface="Times New Roman" panose="02020603050405020304" pitchFamily="18" charset="0"/>
              <a:ea typeface="Times New Roman" panose="02020603050405020304" pitchFamily="18" charset="0"/>
            </a:endParaRPr>
          </a:p>
          <a:p>
            <a:r>
              <a:rPr lang="es-EC" sz="2400" dirty="0">
                <a:solidFill>
                  <a:srgbClr val="000000"/>
                </a:solidFill>
                <a:latin typeface="Times New Roman" panose="02020603050405020304" pitchFamily="18" charset="0"/>
                <a:ea typeface="Calibri" panose="020F0502020204030204" pitchFamily="34" charset="0"/>
              </a:rPr>
              <a:t>De acuerdo con esta teoría, la satisfacción se produce cuando una determinada parte siente que el nivel de los resultados obtenidos en un proceso está en alguna medida equilibrados con sus entradas a ese proceso tales como el coste, el tiempo y el esfuerzo. </a:t>
            </a:r>
            <a:r>
              <a:rPr lang="es-ES" sz="2400" dirty="0">
                <a:solidFill>
                  <a:srgbClr val="000000"/>
                </a:solidFill>
                <a:latin typeface="Times New Roman" panose="02020603050405020304" pitchFamily="18" charset="0"/>
                <a:ea typeface="Calibri" panose="020F0502020204030204" pitchFamily="34" charset="0"/>
              </a:rPr>
              <a:t>(Brooks, 1995)</a:t>
            </a:r>
            <a:endParaRPr lang="es-ES" sz="2400" dirty="0"/>
          </a:p>
        </p:txBody>
      </p:sp>
      <p:sp>
        <p:nvSpPr>
          <p:cNvPr id="4" name="Rectángulo 3"/>
          <p:cNvSpPr/>
          <p:nvPr/>
        </p:nvSpPr>
        <p:spPr>
          <a:xfrm>
            <a:off x="4133850" y="3162072"/>
            <a:ext cx="7886700" cy="2621230"/>
          </a:xfrm>
          <a:prstGeom prst="rect">
            <a:avLst/>
          </a:prstGeom>
          <a:solidFill>
            <a:schemeClr val="accent1">
              <a:lumMod val="20000"/>
              <a:lumOff val="80000"/>
            </a:schemeClr>
          </a:solidFill>
        </p:spPr>
        <p:txBody>
          <a:bodyPr wrap="square">
            <a:spAutoFit/>
          </a:bodyPr>
          <a:lstStyle/>
          <a:p>
            <a:pPr lvl="2" algn="just">
              <a:lnSpc>
                <a:spcPct val="150000"/>
              </a:lnSpc>
              <a:spcBef>
                <a:spcPts val="1200"/>
              </a:spcBef>
              <a:spcAft>
                <a:spcPts val="1000"/>
              </a:spcAft>
            </a:pPr>
            <a:r>
              <a:rPr lang="es-EC" sz="2400" b="1" dirty="0">
                <a:solidFill>
                  <a:srgbClr val="000000"/>
                </a:solidFill>
                <a:latin typeface="Times New Roman" panose="02020603050405020304" pitchFamily="18" charset="0"/>
                <a:ea typeface="Times New Roman" panose="02020603050405020304" pitchFamily="18" charset="0"/>
              </a:rPr>
              <a:t>Teoría de la atribución causal</a:t>
            </a:r>
            <a:endParaRPr lang="es-ES" sz="2400" b="1" dirty="0">
              <a:solidFill>
                <a:srgbClr val="000000"/>
              </a:solidFill>
              <a:latin typeface="Times New Roman" panose="02020603050405020304" pitchFamily="18" charset="0"/>
              <a:ea typeface="Times New Roman" panose="02020603050405020304" pitchFamily="18" charset="0"/>
            </a:endParaRPr>
          </a:p>
          <a:p>
            <a:r>
              <a:rPr lang="es-EC" sz="2400" dirty="0">
                <a:solidFill>
                  <a:srgbClr val="000000"/>
                </a:solidFill>
                <a:latin typeface="Times New Roman" panose="02020603050405020304" pitchFamily="18" charset="0"/>
                <a:ea typeface="Calibri" panose="020F0502020204030204" pitchFamily="34" charset="0"/>
              </a:rPr>
              <a:t>Explica que el cliente ve resultado de una compra en términos de éxito o fracaso. La causa de la satisfacción se atribuye a factores internos tales como las percepciones del cliente al realizar una compra y a factores externos como la dificultad de realizar la compra, otros sujetos o la suerte </a:t>
            </a:r>
            <a:r>
              <a:rPr lang="es-ES" sz="2400" dirty="0">
                <a:solidFill>
                  <a:srgbClr val="000000"/>
                </a:solidFill>
                <a:latin typeface="Times New Roman" panose="02020603050405020304" pitchFamily="18" charset="0"/>
                <a:ea typeface="Calibri" panose="020F0502020204030204" pitchFamily="34" charset="0"/>
              </a:rPr>
              <a:t>(Brooks, 1995)</a:t>
            </a:r>
            <a:endParaRPr lang="es-ES" sz="3600" dirty="0"/>
          </a:p>
        </p:txBody>
      </p:sp>
    </p:spTree>
    <p:extLst>
      <p:ext uri="{BB962C8B-B14F-4D97-AF65-F5344CB8AC3E}">
        <p14:creationId xmlns:p14="http://schemas.microsoft.com/office/powerpoint/2010/main" val="1639083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5350" y="195198"/>
            <a:ext cx="8782050" cy="1882567"/>
          </a:xfrm>
          <a:prstGeom prst="rect">
            <a:avLst/>
          </a:prstGeom>
          <a:solidFill>
            <a:schemeClr val="accent1">
              <a:lumMod val="20000"/>
              <a:lumOff val="80000"/>
            </a:schemeClr>
          </a:solidFill>
        </p:spPr>
        <p:txBody>
          <a:bodyPr wrap="square">
            <a:spAutoFit/>
          </a:bodyPr>
          <a:lstStyle/>
          <a:p>
            <a:pPr lvl="3" algn="just">
              <a:lnSpc>
                <a:spcPct val="150000"/>
              </a:lnSpc>
              <a:spcBef>
                <a:spcPts val="1200"/>
              </a:spcBef>
              <a:spcAft>
                <a:spcPts val="1000"/>
              </a:spcAft>
            </a:pPr>
            <a:r>
              <a:rPr lang="es-EC" sz="2400" b="1" dirty="0">
                <a:solidFill>
                  <a:srgbClr val="000000"/>
                </a:solidFill>
                <a:latin typeface="Times New Roman" panose="02020603050405020304" pitchFamily="18" charset="0"/>
                <a:ea typeface="Times New Roman" panose="02020603050405020304" pitchFamily="18" charset="0"/>
              </a:rPr>
              <a:t>Teoría del desempeño o resultado</a:t>
            </a:r>
            <a:endParaRPr lang="es-ES" sz="2400" b="1" dirty="0">
              <a:solidFill>
                <a:srgbClr val="000000"/>
              </a:solidFill>
              <a:latin typeface="Times New Roman" panose="02020603050405020304" pitchFamily="18" charset="0"/>
              <a:ea typeface="Times New Roman" panose="02020603050405020304" pitchFamily="18" charset="0"/>
            </a:endParaRPr>
          </a:p>
          <a:p>
            <a:r>
              <a:rPr lang="es-EC" sz="2400" dirty="0">
                <a:solidFill>
                  <a:srgbClr val="000000"/>
                </a:solidFill>
                <a:latin typeface="Times New Roman" panose="02020603050405020304" pitchFamily="18" charset="0"/>
                <a:ea typeface="Calibri" panose="020F0502020204030204" pitchFamily="34" charset="0"/>
              </a:rPr>
              <a:t>Propone que la satisfacción del cliente se encuentra directamente relacionada con el desempeño de las características del producto o servicio percibidas por el cliente </a:t>
            </a:r>
            <a:r>
              <a:rPr lang="es-ES" sz="2400" dirty="0">
                <a:solidFill>
                  <a:srgbClr val="000000"/>
                </a:solidFill>
                <a:latin typeface="Times New Roman" panose="02020603050405020304" pitchFamily="18" charset="0"/>
                <a:ea typeface="Calibri" panose="020F0502020204030204" pitchFamily="34" charset="0"/>
              </a:rPr>
              <a:t>(Brooks, 1995)</a:t>
            </a:r>
            <a:r>
              <a:rPr lang="es-EC" sz="2400" dirty="0">
                <a:solidFill>
                  <a:srgbClr val="000000"/>
                </a:solidFill>
                <a:latin typeface="Times New Roman" panose="02020603050405020304" pitchFamily="18" charset="0"/>
                <a:ea typeface="Calibri" panose="020F0502020204030204" pitchFamily="34" charset="0"/>
              </a:rPr>
              <a:t>. </a:t>
            </a:r>
            <a:endParaRPr lang="es-ES" sz="3600" dirty="0"/>
          </a:p>
        </p:txBody>
      </p:sp>
      <p:sp>
        <p:nvSpPr>
          <p:cNvPr id="3" name="Rectángulo 2"/>
          <p:cNvSpPr/>
          <p:nvPr/>
        </p:nvSpPr>
        <p:spPr>
          <a:xfrm>
            <a:off x="304800" y="2292648"/>
            <a:ext cx="11696700" cy="4565352"/>
          </a:xfrm>
          <a:prstGeom prst="rect">
            <a:avLst/>
          </a:prstGeom>
          <a:solidFill>
            <a:schemeClr val="accent1">
              <a:lumMod val="20000"/>
              <a:lumOff val="80000"/>
            </a:schemeClr>
          </a:solidFill>
          <a:ln>
            <a:solidFill>
              <a:schemeClr val="accent1">
                <a:lumMod val="40000"/>
                <a:lumOff val="60000"/>
              </a:schemeClr>
            </a:solidFill>
          </a:ln>
        </p:spPr>
        <p:txBody>
          <a:bodyPr wrap="square">
            <a:spAutoFit/>
          </a:bodyPr>
          <a:lstStyle/>
          <a:p>
            <a:pPr lvl="2" algn="just">
              <a:lnSpc>
                <a:spcPct val="150000"/>
              </a:lnSpc>
              <a:spcBef>
                <a:spcPts val="1200"/>
              </a:spcBef>
              <a:spcAft>
                <a:spcPts val="1000"/>
              </a:spcAft>
            </a:pPr>
            <a:r>
              <a:rPr lang="es-EC" sz="2400" b="1" dirty="0">
                <a:solidFill>
                  <a:srgbClr val="000000"/>
                </a:solidFill>
                <a:latin typeface="Times New Roman" panose="02020603050405020304" pitchFamily="18" charset="0"/>
                <a:ea typeface="Times New Roman" panose="02020603050405020304" pitchFamily="18" charset="0"/>
              </a:rPr>
              <a:t>Modelo de medición de la satisfacción del cliente “Servqual” </a:t>
            </a:r>
            <a:endParaRPr lang="es-ES" sz="2400" b="1" dirty="0" smtClean="0">
              <a:solidFill>
                <a:srgbClr val="000000"/>
              </a:solidFill>
              <a:latin typeface="Times New Roman" panose="02020603050405020304" pitchFamily="18" charset="0"/>
              <a:ea typeface="Times New Roman" panose="02020603050405020304" pitchFamily="18" charset="0"/>
            </a:endParaRPr>
          </a:p>
          <a:p>
            <a:pPr indent="180340" algn="just">
              <a:lnSpc>
                <a:spcPct val="150000"/>
              </a:lnSpc>
              <a:spcBef>
                <a:spcPts val="1200"/>
              </a:spcBef>
              <a:spcAft>
                <a:spcPts val="1000"/>
              </a:spcAft>
            </a:pPr>
            <a:r>
              <a:rPr lang="es-EC" sz="2400" dirty="0" smtClean="0">
                <a:latin typeface="Times New Roman" panose="02020603050405020304" pitchFamily="18" charset="0"/>
                <a:ea typeface="Calibri" panose="020F0502020204030204" pitchFamily="34" charset="0"/>
                <a:cs typeface="Times New Roman" panose="02020603050405020304" pitchFamily="18" charset="0"/>
              </a:rPr>
              <a:t>Los autores diseñaron el modelo en base a un estudio cualitativo y sin importa la industria de servicio. El método SERVQUAL fue desarrollado por Parasuraman, Zeithaml &amp; Berry (1988) partiendo de un modelo de la calidad de servicio se ha aplicado mejoras posteriormente.</a:t>
            </a:r>
            <a:endParaRPr lang="es-ES" sz="2400" dirty="0" smtClean="0">
              <a:latin typeface="Times New Roman" panose="02020603050405020304" pitchFamily="18" charset="0"/>
              <a:ea typeface="Calibri" panose="020F0502020204030204" pitchFamily="34" charset="0"/>
              <a:cs typeface="Times New Roman" panose="02020603050405020304" pitchFamily="18" charset="0"/>
            </a:endParaRPr>
          </a:p>
          <a:p>
            <a:r>
              <a:rPr lang="es-EC" sz="2400" dirty="0" smtClean="0">
                <a:latin typeface="Times New Roman" panose="02020603050405020304" pitchFamily="18" charset="0"/>
                <a:ea typeface="Calibri" panose="020F0502020204030204" pitchFamily="34" charset="0"/>
              </a:rPr>
              <a:t>Este </a:t>
            </a:r>
            <a:r>
              <a:rPr lang="es-EC" sz="2400" dirty="0">
                <a:latin typeface="Times New Roman" panose="02020603050405020304" pitchFamily="18" charset="0"/>
                <a:ea typeface="Calibri" panose="020F0502020204030204" pitchFamily="34" charset="0"/>
              </a:rPr>
              <a:t>método es aplicado en su gran mayoría en el sector de servicios, el mismo  establece que el cliente espera un servicio (expectativa) y supone recibirá, consciente o inconscientemente evalúa ciertas características (dimensiones del servicio) durante la prestación del mismo, lo que le permite tener impresiones al respecto (percepción) y emite un juicio una vez terminado éste. </a:t>
            </a:r>
            <a:endParaRPr lang="es-ES" sz="3600" dirty="0"/>
          </a:p>
        </p:txBody>
      </p:sp>
    </p:spTree>
    <p:extLst>
      <p:ext uri="{BB962C8B-B14F-4D97-AF65-F5344CB8AC3E}">
        <p14:creationId xmlns:p14="http://schemas.microsoft.com/office/powerpoint/2010/main" val="2814855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a:xfrm>
            <a:off x="604476" y="679337"/>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METODOLOGÍA</a:t>
            </a:r>
          </a:p>
        </p:txBody>
      </p:sp>
    </p:spTree>
    <p:extLst>
      <p:ext uri="{BB962C8B-B14F-4D97-AF65-F5344CB8AC3E}">
        <p14:creationId xmlns:p14="http://schemas.microsoft.com/office/powerpoint/2010/main" val="710814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65004" t="25208" r="12362" b="7813"/>
          <a:stretch/>
        </p:blipFill>
        <p:spPr bwMode="auto">
          <a:xfrm>
            <a:off x="2738754" y="237490"/>
            <a:ext cx="4709795" cy="5972810"/>
          </a:xfrm>
          <a:prstGeom prst="rect">
            <a:avLst/>
          </a:prstGeom>
          <a:ln>
            <a:noFill/>
          </a:ln>
          <a:extLst>
            <a:ext uri="{53640926-AAD7-44D8-BBD7-CCE9431645EC}">
              <a14:shadowObscured xmlns:a14="http://schemas.microsoft.com/office/drawing/2010/main"/>
            </a:ext>
          </a:extLst>
        </p:spPr>
      </p:pic>
      <p:cxnSp>
        <p:nvCxnSpPr>
          <p:cNvPr id="5" name="Conector recto 4"/>
          <p:cNvCxnSpPr/>
          <p:nvPr/>
        </p:nvCxnSpPr>
        <p:spPr>
          <a:xfrm flipV="1">
            <a:off x="2844800" y="1712595"/>
            <a:ext cx="252349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Conector recto 5"/>
          <p:cNvCxnSpPr/>
          <p:nvPr/>
        </p:nvCxnSpPr>
        <p:spPr>
          <a:xfrm flipV="1">
            <a:off x="2978150" y="5198745"/>
            <a:ext cx="2523490"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3 Título"/>
          <p:cNvSpPr txBox="1">
            <a:spLocks/>
          </p:cNvSpPr>
          <p:nvPr/>
        </p:nvSpPr>
        <p:spPr>
          <a:xfrm>
            <a:off x="7938726" y="604463"/>
            <a:ext cx="4119924" cy="12637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b="1" dirty="0" smtClean="0">
                <a:latin typeface="Arial" panose="020B0604020202020204" pitchFamily="34" charset="0"/>
                <a:cs typeface="Arial" panose="020B0604020202020204" pitchFamily="34" charset="0"/>
              </a:rPr>
              <a:t>POBLACIÓN</a:t>
            </a:r>
          </a:p>
        </p:txBody>
      </p:sp>
    </p:spTree>
    <p:extLst>
      <p:ext uri="{BB962C8B-B14F-4D97-AF65-F5344CB8AC3E}">
        <p14:creationId xmlns:p14="http://schemas.microsoft.com/office/powerpoint/2010/main" val="121831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4721</TotalTime>
  <Words>1995</Words>
  <Application>Microsoft Office PowerPoint</Application>
  <PresentationFormat>Panorámica</PresentationFormat>
  <Paragraphs>288</Paragraphs>
  <Slides>30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30</vt:i4>
      </vt:variant>
    </vt:vector>
  </HeadingPairs>
  <TitlesOfParts>
    <vt:vector size="38" baseType="lpstr">
      <vt:lpstr>Arial</vt:lpstr>
      <vt:lpstr>Calibri</vt:lpstr>
      <vt:lpstr>Cambria Math</vt:lpstr>
      <vt:lpstr>Century Gothic</vt:lpstr>
      <vt:lpstr>Symbol</vt:lpstr>
      <vt:lpstr>Times New Roman</vt:lpstr>
      <vt:lpstr>Wingdings 3</vt:lpstr>
      <vt:lpstr>Espiral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Beatriz</dc:creator>
  <cp:lastModifiedBy>PC-08</cp:lastModifiedBy>
  <cp:revision>36</cp:revision>
  <dcterms:created xsi:type="dcterms:W3CDTF">2018-02-22T15:58:30Z</dcterms:created>
  <dcterms:modified xsi:type="dcterms:W3CDTF">2018-03-02T23:44:48Z</dcterms:modified>
</cp:coreProperties>
</file>