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sldIdLst>
    <p:sldId id="256" r:id="rId2"/>
    <p:sldId id="263" r:id="rId3"/>
    <p:sldId id="264" r:id="rId4"/>
    <p:sldId id="265" r:id="rId5"/>
    <p:sldId id="284" r:id="rId6"/>
    <p:sldId id="267" r:id="rId7"/>
    <p:sldId id="268" r:id="rId8"/>
    <p:sldId id="269" r:id="rId9"/>
    <p:sldId id="288" r:id="rId10"/>
    <p:sldId id="286" r:id="rId11"/>
    <p:sldId id="305" r:id="rId12"/>
    <p:sldId id="306" r:id="rId13"/>
    <p:sldId id="307" r:id="rId14"/>
    <p:sldId id="272" r:id="rId15"/>
    <p:sldId id="273" r:id="rId16"/>
    <p:sldId id="274" r:id="rId17"/>
    <p:sldId id="275" r:id="rId18"/>
    <p:sldId id="276" r:id="rId19"/>
    <p:sldId id="277" r:id="rId20"/>
    <p:sldId id="278" r:id="rId21"/>
    <p:sldId id="279" r:id="rId22"/>
    <p:sldId id="280" r:id="rId23"/>
    <p:sldId id="281" r:id="rId24"/>
    <p:sldId id="298" r:id="rId25"/>
    <p:sldId id="282" r:id="rId26"/>
    <p:sldId id="283" r:id="rId27"/>
    <p:sldId id="290" r:id="rId28"/>
    <p:sldId id="292" r:id="rId29"/>
    <p:sldId id="293" r:id="rId30"/>
    <p:sldId id="296" r:id="rId31"/>
    <p:sldId id="294" r:id="rId32"/>
    <p:sldId id="295" r:id="rId33"/>
    <p:sldId id="297" r:id="rId34"/>
    <p:sldId id="299" r:id="rId35"/>
    <p:sldId id="300" r:id="rId36"/>
    <p:sldId id="301" r:id="rId37"/>
    <p:sldId id="302" r:id="rId38"/>
    <p:sldId id="303" r:id="rId39"/>
    <p:sldId id="309" r:id="rId40"/>
    <p:sldId id="310" r:id="rId41"/>
    <p:sldId id="317" r:id="rId42"/>
    <p:sldId id="311" r:id="rId43"/>
    <p:sldId id="312" r:id="rId44"/>
    <p:sldId id="319" r:id="rId45"/>
    <p:sldId id="313" r:id="rId46"/>
    <p:sldId id="321" r:id="rId47"/>
    <p:sldId id="314" r:id="rId48"/>
    <p:sldId id="324" r:id="rId49"/>
    <p:sldId id="315" r:id="rId50"/>
    <p:sldId id="326" r:id="rId51"/>
    <p:sldId id="325" r:id="rId52"/>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73" d="100"/>
          <a:sy n="73"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3AF7D-B94A-4E0E-B544-8D4EDF13F01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015A35D4-3E90-4A48-BF7F-EFD8FA009BD5}">
      <dgm:prSet phldrT="[Texto]"/>
      <dgm:spPr/>
      <dgm:t>
        <a:bodyPr/>
        <a:lstStyle/>
        <a:p>
          <a:r>
            <a:rPr lang="es-MX" dirty="0" smtClean="0"/>
            <a:t>Fase de enfriamiento de superficie</a:t>
          </a:r>
          <a:endParaRPr lang="es-MX" dirty="0"/>
        </a:p>
      </dgm:t>
    </dgm:pt>
    <dgm:pt modelId="{1074F3C6-9C68-4970-AEAE-B58544F56EA7}" type="parTrans" cxnId="{7BE74AB5-620D-4313-9A65-82E357858381}">
      <dgm:prSet/>
      <dgm:spPr/>
      <dgm:t>
        <a:bodyPr/>
        <a:lstStyle/>
        <a:p>
          <a:endParaRPr lang="es-MX"/>
        </a:p>
      </dgm:t>
    </dgm:pt>
    <dgm:pt modelId="{1555D5CC-7D1C-419D-B111-4234DADC3A99}" type="sibTrans" cxnId="{7BE74AB5-620D-4313-9A65-82E357858381}">
      <dgm:prSet/>
      <dgm:spPr/>
      <dgm:t>
        <a:bodyPr/>
        <a:lstStyle/>
        <a:p>
          <a:endParaRPr lang="es-MX"/>
        </a:p>
      </dgm:t>
    </dgm:pt>
    <dgm:pt modelId="{682432D1-8F13-4A22-B941-53CCCE29AF94}">
      <dgm:prSet phldrT="[Texto]"/>
      <dgm:spPr/>
      <dgm:t>
        <a:bodyPr/>
        <a:lstStyle/>
        <a:p>
          <a:r>
            <a:rPr lang="es-MX" dirty="0" smtClean="0"/>
            <a:t>DOE - </a:t>
          </a:r>
          <a:r>
            <a:rPr lang="es-MX" dirty="0" err="1" smtClean="0"/>
            <a:t>Taguchi</a:t>
          </a:r>
          <a:endParaRPr lang="es-MX" dirty="0" smtClean="0"/>
        </a:p>
        <a:p>
          <a:r>
            <a:rPr lang="es-MX" dirty="0" smtClean="0"/>
            <a:t>Tiempo de enfriamiento </a:t>
          </a:r>
        </a:p>
        <a:p>
          <a:r>
            <a:rPr lang="es-MX" dirty="0" err="1" smtClean="0"/>
            <a:t>Tmp</a:t>
          </a:r>
          <a:r>
            <a:rPr lang="es-MX" dirty="0" smtClean="0"/>
            <a:t>: (60-50)°C</a:t>
          </a:r>
        </a:p>
      </dgm:t>
    </dgm:pt>
    <dgm:pt modelId="{C1CD0C1E-FB40-4704-8F1D-1B5626D76744}" type="parTrans" cxnId="{CE52F8EF-7045-4F08-BD9A-F4EDE21403D2}">
      <dgm:prSet/>
      <dgm:spPr/>
      <dgm:t>
        <a:bodyPr/>
        <a:lstStyle/>
        <a:p>
          <a:endParaRPr lang="es-MX"/>
        </a:p>
      </dgm:t>
    </dgm:pt>
    <dgm:pt modelId="{83A5F26C-C8EE-4ABC-BA6B-A5DB0428B402}" type="sibTrans" cxnId="{CE52F8EF-7045-4F08-BD9A-F4EDE21403D2}">
      <dgm:prSet/>
      <dgm:spPr/>
      <dgm:t>
        <a:bodyPr/>
        <a:lstStyle/>
        <a:p>
          <a:endParaRPr lang="es-MX"/>
        </a:p>
      </dgm:t>
    </dgm:pt>
    <dgm:pt modelId="{ACA2EE80-AFD9-4468-8751-D5BCAF8B35EA}">
      <dgm:prSet phldrT="[Texto]"/>
      <dgm:spPr/>
      <dgm:t>
        <a:bodyPr/>
        <a:lstStyle/>
        <a:p>
          <a:r>
            <a:rPr lang="es-MX" dirty="0" smtClean="0"/>
            <a:t>Enfriamiento en el tiempo  </a:t>
          </a:r>
        </a:p>
        <a:p>
          <a:r>
            <a:rPr lang="es-MX" dirty="0" err="1" smtClean="0"/>
            <a:t>Tmp</a:t>
          </a:r>
          <a:r>
            <a:rPr lang="es-MX" dirty="0" smtClean="0"/>
            <a:t>: 90°C  </a:t>
          </a:r>
        </a:p>
        <a:p>
          <a:r>
            <a:rPr lang="es-MX" dirty="0" smtClean="0"/>
            <a:t>300 segundos </a:t>
          </a:r>
          <a:endParaRPr lang="es-MX" dirty="0"/>
        </a:p>
      </dgm:t>
    </dgm:pt>
    <dgm:pt modelId="{A1D0EEA4-074B-419D-9CBC-74C4E21FD928}" type="parTrans" cxnId="{745BE2FE-2A32-4767-9E71-29B38197BEE3}">
      <dgm:prSet/>
      <dgm:spPr/>
      <dgm:t>
        <a:bodyPr/>
        <a:lstStyle/>
        <a:p>
          <a:endParaRPr lang="es-MX"/>
        </a:p>
      </dgm:t>
    </dgm:pt>
    <dgm:pt modelId="{93D08484-90B4-486F-A6C4-8D42792F6F19}" type="sibTrans" cxnId="{745BE2FE-2A32-4767-9E71-29B38197BEE3}">
      <dgm:prSet/>
      <dgm:spPr/>
      <dgm:t>
        <a:bodyPr/>
        <a:lstStyle/>
        <a:p>
          <a:endParaRPr lang="es-MX"/>
        </a:p>
      </dgm:t>
    </dgm:pt>
    <dgm:pt modelId="{0AD1EF91-2921-4880-8423-F4AE81951E63}">
      <dgm:prSet phldrT="[Texto]"/>
      <dgm:spPr/>
      <dgm:t>
        <a:bodyPr/>
        <a:lstStyle/>
        <a:p>
          <a:r>
            <a:rPr lang="es-MX" dirty="0" smtClean="0"/>
            <a:t>Determinación  Mejor Combinación de Parámetros (Frecuencia-Distancia- Tipos Orificio)</a:t>
          </a:r>
        </a:p>
      </dgm:t>
    </dgm:pt>
    <dgm:pt modelId="{21F6117F-68D4-4DE9-BAB1-0261F7E6E303}" type="parTrans" cxnId="{C9E7A75C-D6B2-441F-A20E-06DD80068575}">
      <dgm:prSet/>
      <dgm:spPr/>
      <dgm:t>
        <a:bodyPr/>
        <a:lstStyle/>
        <a:p>
          <a:endParaRPr lang="es-MX"/>
        </a:p>
      </dgm:t>
    </dgm:pt>
    <dgm:pt modelId="{B9C056EF-A994-4740-A1CF-586B9934A2C7}" type="sibTrans" cxnId="{C9E7A75C-D6B2-441F-A20E-06DD80068575}">
      <dgm:prSet/>
      <dgm:spPr/>
      <dgm:t>
        <a:bodyPr/>
        <a:lstStyle/>
        <a:p>
          <a:endParaRPr lang="es-MX"/>
        </a:p>
      </dgm:t>
    </dgm:pt>
    <dgm:pt modelId="{3D246B54-8A2D-45A3-8843-6676BC285F6D}" type="pres">
      <dgm:prSet presAssocID="{A713AF7D-B94A-4E0E-B544-8D4EDF13F018}" presName="hierChild1" presStyleCnt="0">
        <dgm:presLayoutVars>
          <dgm:orgChart val="1"/>
          <dgm:chPref val="1"/>
          <dgm:dir/>
          <dgm:animOne val="branch"/>
          <dgm:animLvl val="lvl"/>
          <dgm:resizeHandles/>
        </dgm:presLayoutVars>
      </dgm:prSet>
      <dgm:spPr/>
      <dgm:t>
        <a:bodyPr/>
        <a:lstStyle/>
        <a:p>
          <a:endParaRPr lang="es-MX"/>
        </a:p>
      </dgm:t>
    </dgm:pt>
    <dgm:pt modelId="{071111B3-B1EB-478B-92FC-54B967497EB8}" type="pres">
      <dgm:prSet presAssocID="{015A35D4-3E90-4A48-BF7F-EFD8FA009BD5}" presName="hierRoot1" presStyleCnt="0">
        <dgm:presLayoutVars>
          <dgm:hierBranch val="init"/>
        </dgm:presLayoutVars>
      </dgm:prSet>
      <dgm:spPr/>
    </dgm:pt>
    <dgm:pt modelId="{40DF090F-52ED-46CC-9459-E83313C7C60D}" type="pres">
      <dgm:prSet presAssocID="{015A35D4-3E90-4A48-BF7F-EFD8FA009BD5}" presName="rootComposite1" presStyleCnt="0"/>
      <dgm:spPr/>
    </dgm:pt>
    <dgm:pt modelId="{6134056B-7B4C-4354-929E-B32C888753AB}" type="pres">
      <dgm:prSet presAssocID="{015A35D4-3E90-4A48-BF7F-EFD8FA009BD5}" presName="rootText1" presStyleLbl="node0" presStyleIdx="0" presStyleCnt="1" custScaleX="154643">
        <dgm:presLayoutVars>
          <dgm:chPref val="3"/>
        </dgm:presLayoutVars>
      </dgm:prSet>
      <dgm:spPr/>
      <dgm:t>
        <a:bodyPr/>
        <a:lstStyle/>
        <a:p>
          <a:endParaRPr lang="es-MX"/>
        </a:p>
      </dgm:t>
    </dgm:pt>
    <dgm:pt modelId="{E7AB2029-CAA3-4B6E-ACA9-BF64DD6DCF08}" type="pres">
      <dgm:prSet presAssocID="{015A35D4-3E90-4A48-BF7F-EFD8FA009BD5}" presName="rootConnector1" presStyleLbl="node1" presStyleIdx="0" presStyleCnt="0"/>
      <dgm:spPr/>
      <dgm:t>
        <a:bodyPr/>
        <a:lstStyle/>
        <a:p>
          <a:endParaRPr lang="es-MX"/>
        </a:p>
      </dgm:t>
    </dgm:pt>
    <dgm:pt modelId="{27890B99-86FE-4846-A6A4-EC41A6556307}" type="pres">
      <dgm:prSet presAssocID="{015A35D4-3E90-4A48-BF7F-EFD8FA009BD5}" presName="hierChild2" presStyleCnt="0"/>
      <dgm:spPr/>
    </dgm:pt>
    <dgm:pt modelId="{0EE1027C-4214-4FFB-95B5-4F282C3B06C4}" type="pres">
      <dgm:prSet presAssocID="{C1CD0C1E-FB40-4704-8F1D-1B5626D76744}" presName="Name37" presStyleLbl="parChTrans1D2" presStyleIdx="0" presStyleCnt="2"/>
      <dgm:spPr/>
      <dgm:t>
        <a:bodyPr/>
        <a:lstStyle/>
        <a:p>
          <a:endParaRPr lang="es-MX"/>
        </a:p>
      </dgm:t>
    </dgm:pt>
    <dgm:pt modelId="{3C5508DE-0234-4B99-978B-92BAFC7EB24E}" type="pres">
      <dgm:prSet presAssocID="{682432D1-8F13-4A22-B941-53CCCE29AF94}" presName="hierRoot2" presStyleCnt="0">
        <dgm:presLayoutVars>
          <dgm:hierBranch val="init"/>
        </dgm:presLayoutVars>
      </dgm:prSet>
      <dgm:spPr/>
    </dgm:pt>
    <dgm:pt modelId="{E4956BF9-FB03-4A17-9C0B-12602981BEDE}" type="pres">
      <dgm:prSet presAssocID="{682432D1-8F13-4A22-B941-53CCCE29AF94}" presName="rootComposite" presStyleCnt="0"/>
      <dgm:spPr/>
    </dgm:pt>
    <dgm:pt modelId="{455FECA0-54DF-4275-9E9E-635ECDAE1A58}" type="pres">
      <dgm:prSet presAssocID="{682432D1-8F13-4A22-B941-53CCCE29AF94}" presName="rootText" presStyleLbl="node2" presStyleIdx="0" presStyleCnt="2">
        <dgm:presLayoutVars>
          <dgm:chPref val="3"/>
        </dgm:presLayoutVars>
      </dgm:prSet>
      <dgm:spPr/>
      <dgm:t>
        <a:bodyPr/>
        <a:lstStyle/>
        <a:p>
          <a:endParaRPr lang="es-MX"/>
        </a:p>
      </dgm:t>
    </dgm:pt>
    <dgm:pt modelId="{7CEE2DF0-479F-4F13-B568-165F1B4AF4DB}" type="pres">
      <dgm:prSet presAssocID="{682432D1-8F13-4A22-B941-53CCCE29AF94}" presName="rootConnector" presStyleLbl="node2" presStyleIdx="0" presStyleCnt="2"/>
      <dgm:spPr/>
      <dgm:t>
        <a:bodyPr/>
        <a:lstStyle/>
        <a:p>
          <a:endParaRPr lang="es-MX"/>
        </a:p>
      </dgm:t>
    </dgm:pt>
    <dgm:pt modelId="{48ABBACA-D36E-4687-827F-22F848D989DB}" type="pres">
      <dgm:prSet presAssocID="{682432D1-8F13-4A22-B941-53CCCE29AF94}" presName="hierChild4" presStyleCnt="0"/>
      <dgm:spPr/>
    </dgm:pt>
    <dgm:pt modelId="{8383D184-5181-49AE-87F8-FF2E47139BF1}" type="pres">
      <dgm:prSet presAssocID="{21F6117F-68D4-4DE9-BAB1-0261F7E6E303}" presName="Name37" presStyleLbl="parChTrans1D3" presStyleIdx="0" presStyleCnt="1"/>
      <dgm:spPr/>
      <dgm:t>
        <a:bodyPr/>
        <a:lstStyle/>
        <a:p>
          <a:endParaRPr lang="es-MX"/>
        </a:p>
      </dgm:t>
    </dgm:pt>
    <dgm:pt modelId="{A936881D-7B18-48EE-93E3-15FABBE369B7}" type="pres">
      <dgm:prSet presAssocID="{0AD1EF91-2921-4880-8423-F4AE81951E63}" presName="hierRoot2" presStyleCnt="0">
        <dgm:presLayoutVars>
          <dgm:hierBranch val="init"/>
        </dgm:presLayoutVars>
      </dgm:prSet>
      <dgm:spPr/>
    </dgm:pt>
    <dgm:pt modelId="{EDA416C3-B409-4CF7-BD53-43E3B8D5B8DA}" type="pres">
      <dgm:prSet presAssocID="{0AD1EF91-2921-4880-8423-F4AE81951E63}" presName="rootComposite" presStyleCnt="0"/>
      <dgm:spPr/>
    </dgm:pt>
    <dgm:pt modelId="{B4F8CE4A-61C9-4294-8589-C25DBDB301F3}" type="pres">
      <dgm:prSet presAssocID="{0AD1EF91-2921-4880-8423-F4AE81951E63}" presName="rootText" presStyleLbl="node3" presStyleIdx="0" presStyleCnt="1" custScaleX="226733">
        <dgm:presLayoutVars>
          <dgm:chPref val="3"/>
        </dgm:presLayoutVars>
      </dgm:prSet>
      <dgm:spPr/>
      <dgm:t>
        <a:bodyPr/>
        <a:lstStyle/>
        <a:p>
          <a:endParaRPr lang="es-MX"/>
        </a:p>
      </dgm:t>
    </dgm:pt>
    <dgm:pt modelId="{85540744-70D9-4529-9564-57F4BFE0AA0C}" type="pres">
      <dgm:prSet presAssocID="{0AD1EF91-2921-4880-8423-F4AE81951E63}" presName="rootConnector" presStyleLbl="node3" presStyleIdx="0" presStyleCnt="1"/>
      <dgm:spPr/>
      <dgm:t>
        <a:bodyPr/>
        <a:lstStyle/>
        <a:p>
          <a:endParaRPr lang="es-MX"/>
        </a:p>
      </dgm:t>
    </dgm:pt>
    <dgm:pt modelId="{28A41F8D-75CD-431C-88B8-5550E0EF98F1}" type="pres">
      <dgm:prSet presAssocID="{0AD1EF91-2921-4880-8423-F4AE81951E63}" presName="hierChild4" presStyleCnt="0"/>
      <dgm:spPr/>
    </dgm:pt>
    <dgm:pt modelId="{32FC950F-A07A-4E4D-8773-94BFE145CE1F}" type="pres">
      <dgm:prSet presAssocID="{0AD1EF91-2921-4880-8423-F4AE81951E63}" presName="hierChild5" presStyleCnt="0"/>
      <dgm:spPr/>
    </dgm:pt>
    <dgm:pt modelId="{0F9418E2-220C-43C2-81CE-3940FA42D14C}" type="pres">
      <dgm:prSet presAssocID="{682432D1-8F13-4A22-B941-53CCCE29AF94}" presName="hierChild5" presStyleCnt="0"/>
      <dgm:spPr/>
    </dgm:pt>
    <dgm:pt modelId="{F4B32E55-EACB-4B07-979B-5402BB76280F}" type="pres">
      <dgm:prSet presAssocID="{A1D0EEA4-074B-419D-9CBC-74C4E21FD928}" presName="Name37" presStyleLbl="parChTrans1D2" presStyleIdx="1" presStyleCnt="2"/>
      <dgm:spPr/>
      <dgm:t>
        <a:bodyPr/>
        <a:lstStyle/>
        <a:p>
          <a:endParaRPr lang="es-MX"/>
        </a:p>
      </dgm:t>
    </dgm:pt>
    <dgm:pt modelId="{110EF111-73F9-4B0B-A2AA-FDA30AE75065}" type="pres">
      <dgm:prSet presAssocID="{ACA2EE80-AFD9-4468-8751-D5BCAF8B35EA}" presName="hierRoot2" presStyleCnt="0">
        <dgm:presLayoutVars>
          <dgm:hierBranch val="init"/>
        </dgm:presLayoutVars>
      </dgm:prSet>
      <dgm:spPr/>
    </dgm:pt>
    <dgm:pt modelId="{DCA42D88-251A-4B49-B801-5CE209BE2308}" type="pres">
      <dgm:prSet presAssocID="{ACA2EE80-AFD9-4468-8751-D5BCAF8B35EA}" presName="rootComposite" presStyleCnt="0"/>
      <dgm:spPr/>
    </dgm:pt>
    <dgm:pt modelId="{C3A0049D-20D1-49D9-AD9D-0DE99401C864}" type="pres">
      <dgm:prSet presAssocID="{ACA2EE80-AFD9-4468-8751-D5BCAF8B35EA}" presName="rootText" presStyleLbl="node2" presStyleIdx="1" presStyleCnt="2" custScaleX="127266">
        <dgm:presLayoutVars>
          <dgm:chPref val="3"/>
        </dgm:presLayoutVars>
      </dgm:prSet>
      <dgm:spPr/>
      <dgm:t>
        <a:bodyPr/>
        <a:lstStyle/>
        <a:p>
          <a:endParaRPr lang="es-MX"/>
        </a:p>
      </dgm:t>
    </dgm:pt>
    <dgm:pt modelId="{D3D97D73-6AB6-4E56-B985-A3CF6ECBC64F}" type="pres">
      <dgm:prSet presAssocID="{ACA2EE80-AFD9-4468-8751-D5BCAF8B35EA}" presName="rootConnector" presStyleLbl="node2" presStyleIdx="1" presStyleCnt="2"/>
      <dgm:spPr/>
      <dgm:t>
        <a:bodyPr/>
        <a:lstStyle/>
        <a:p>
          <a:endParaRPr lang="es-MX"/>
        </a:p>
      </dgm:t>
    </dgm:pt>
    <dgm:pt modelId="{5CF1B6E8-46AA-46DB-AA12-39C8FE2680B6}" type="pres">
      <dgm:prSet presAssocID="{ACA2EE80-AFD9-4468-8751-D5BCAF8B35EA}" presName="hierChild4" presStyleCnt="0"/>
      <dgm:spPr/>
    </dgm:pt>
    <dgm:pt modelId="{89B5CDA9-FCAF-4FE0-ADFB-BD2F1670EBD8}" type="pres">
      <dgm:prSet presAssocID="{ACA2EE80-AFD9-4468-8751-D5BCAF8B35EA}" presName="hierChild5" presStyleCnt="0"/>
      <dgm:spPr/>
    </dgm:pt>
    <dgm:pt modelId="{1C745EFD-3E15-4E54-B858-645A054E5B5B}" type="pres">
      <dgm:prSet presAssocID="{015A35D4-3E90-4A48-BF7F-EFD8FA009BD5}" presName="hierChild3" presStyleCnt="0"/>
      <dgm:spPr/>
    </dgm:pt>
  </dgm:ptLst>
  <dgm:cxnLst>
    <dgm:cxn modelId="{0D4120D3-172F-4FFB-A257-DF04721E3F4C}" type="presOf" srcId="{ACA2EE80-AFD9-4468-8751-D5BCAF8B35EA}" destId="{C3A0049D-20D1-49D9-AD9D-0DE99401C864}" srcOrd="0" destOrd="0" presId="urn:microsoft.com/office/officeart/2005/8/layout/orgChart1"/>
    <dgm:cxn modelId="{90B5B6C4-CD70-468D-82D0-043FFADA04FE}" type="presOf" srcId="{015A35D4-3E90-4A48-BF7F-EFD8FA009BD5}" destId="{6134056B-7B4C-4354-929E-B32C888753AB}" srcOrd="0" destOrd="0" presId="urn:microsoft.com/office/officeart/2005/8/layout/orgChart1"/>
    <dgm:cxn modelId="{0E8D6CF5-1A69-4F71-B1E8-B125722E307A}" type="presOf" srcId="{015A35D4-3E90-4A48-BF7F-EFD8FA009BD5}" destId="{E7AB2029-CAA3-4B6E-ACA9-BF64DD6DCF08}" srcOrd="1" destOrd="0" presId="urn:microsoft.com/office/officeart/2005/8/layout/orgChart1"/>
    <dgm:cxn modelId="{9AF98F11-DC29-411F-AF8D-178E1D70824C}" type="presOf" srcId="{0AD1EF91-2921-4880-8423-F4AE81951E63}" destId="{85540744-70D9-4529-9564-57F4BFE0AA0C}" srcOrd="1" destOrd="0" presId="urn:microsoft.com/office/officeart/2005/8/layout/orgChart1"/>
    <dgm:cxn modelId="{745BE2FE-2A32-4767-9E71-29B38197BEE3}" srcId="{015A35D4-3E90-4A48-BF7F-EFD8FA009BD5}" destId="{ACA2EE80-AFD9-4468-8751-D5BCAF8B35EA}" srcOrd="1" destOrd="0" parTransId="{A1D0EEA4-074B-419D-9CBC-74C4E21FD928}" sibTransId="{93D08484-90B4-486F-A6C4-8D42792F6F19}"/>
    <dgm:cxn modelId="{CE52F8EF-7045-4F08-BD9A-F4EDE21403D2}" srcId="{015A35D4-3E90-4A48-BF7F-EFD8FA009BD5}" destId="{682432D1-8F13-4A22-B941-53CCCE29AF94}" srcOrd="0" destOrd="0" parTransId="{C1CD0C1E-FB40-4704-8F1D-1B5626D76744}" sibTransId="{83A5F26C-C8EE-4ABC-BA6B-A5DB0428B402}"/>
    <dgm:cxn modelId="{D6FC32D8-6FC7-4CBF-BED0-C50F03DF6B4A}" type="presOf" srcId="{21F6117F-68D4-4DE9-BAB1-0261F7E6E303}" destId="{8383D184-5181-49AE-87F8-FF2E47139BF1}" srcOrd="0" destOrd="0" presId="urn:microsoft.com/office/officeart/2005/8/layout/orgChart1"/>
    <dgm:cxn modelId="{7BE74AB5-620D-4313-9A65-82E357858381}" srcId="{A713AF7D-B94A-4E0E-B544-8D4EDF13F018}" destId="{015A35D4-3E90-4A48-BF7F-EFD8FA009BD5}" srcOrd="0" destOrd="0" parTransId="{1074F3C6-9C68-4970-AEAE-B58544F56EA7}" sibTransId="{1555D5CC-7D1C-419D-B111-4234DADC3A99}"/>
    <dgm:cxn modelId="{2C80D315-B1B9-4832-AFE5-6AA005D72829}" type="presOf" srcId="{C1CD0C1E-FB40-4704-8F1D-1B5626D76744}" destId="{0EE1027C-4214-4FFB-95B5-4F282C3B06C4}" srcOrd="0" destOrd="0" presId="urn:microsoft.com/office/officeart/2005/8/layout/orgChart1"/>
    <dgm:cxn modelId="{C9E7A75C-D6B2-441F-A20E-06DD80068575}" srcId="{682432D1-8F13-4A22-B941-53CCCE29AF94}" destId="{0AD1EF91-2921-4880-8423-F4AE81951E63}" srcOrd="0" destOrd="0" parTransId="{21F6117F-68D4-4DE9-BAB1-0261F7E6E303}" sibTransId="{B9C056EF-A994-4740-A1CF-586B9934A2C7}"/>
    <dgm:cxn modelId="{D6850F9C-8676-4A7A-BA34-10DD7E0C8ECD}" type="presOf" srcId="{682432D1-8F13-4A22-B941-53CCCE29AF94}" destId="{7CEE2DF0-479F-4F13-B568-165F1B4AF4DB}" srcOrd="1" destOrd="0" presId="urn:microsoft.com/office/officeart/2005/8/layout/orgChart1"/>
    <dgm:cxn modelId="{A93B8447-9984-475E-802D-B3065E8EB007}" type="presOf" srcId="{682432D1-8F13-4A22-B941-53CCCE29AF94}" destId="{455FECA0-54DF-4275-9E9E-635ECDAE1A58}" srcOrd="0" destOrd="0" presId="urn:microsoft.com/office/officeart/2005/8/layout/orgChart1"/>
    <dgm:cxn modelId="{473ACAA8-29F1-4089-AEB0-F11B49F23D50}" type="presOf" srcId="{ACA2EE80-AFD9-4468-8751-D5BCAF8B35EA}" destId="{D3D97D73-6AB6-4E56-B985-A3CF6ECBC64F}" srcOrd="1" destOrd="0" presId="urn:microsoft.com/office/officeart/2005/8/layout/orgChart1"/>
    <dgm:cxn modelId="{FEA28D3F-94CF-41B7-A238-2CCD7A277841}" type="presOf" srcId="{0AD1EF91-2921-4880-8423-F4AE81951E63}" destId="{B4F8CE4A-61C9-4294-8589-C25DBDB301F3}" srcOrd="0" destOrd="0" presId="urn:microsoft.com/office/officeart/2005/8/layout/orgChart1"/>
    <dgm:cxn modelId="{671E6BB3-6EBF-409E-9A48-8459456B5A97}" type="presOf" srcId="{A713AF7D-B94A-4E0E-B544-8D4EDF13F018}" destId="{3D246B54-8A2D-45A3-8843-6676BC285F6D}" srcOrd="0" destOrd="0" presId="urn:microsoft.com/office/officeart/2005/8/layout/orgChart1"/>
    <dgm:cxn modelId="{4637C04A-CAF6-4919-B0A3-13D01869C414}" type="presOf" srcId="{A1D0EEA4-074B-419D-9CBC-74C4E21FD928}" destId="{F4B32E55-EACB-4B07-979B-5402BB76280F}" srcOrd="0" destOrd="0" presId="urn:microsoft.com/office/officeart/2005/8/layout/orgChart1"/>
    <dgm:cxn modelId="{153B5C5F-3A75-4964-BE4C-9ECCAE7AA997}" type="presParOf" srcId="{3D246B54-8A2D-45A3-8843-6676BC285F6D}" destId="{071111B3-B1EB-478B-92FC-54B967497EB8}" srcOrd="0" destOrd="0" presId="urn:microsoft.com/office/officeart/2005/8/layout/orgChart1"/>
    <dgm:cxn modelId="{B9E43AB3-19DF-42A0-9369-E6731302CBB4}" type="presParOf" srcId="{071111B3-B1EB-478B-92FC-54B967497EB8}" destId="{40DF090F-52ED-46CC-9459-E83313C7C60D}" srcOrd="0" destOrd="0" presId="urn:microsoft.com/office/officeart/2005/8/layout/orgChart1"/>
    <dgm:cxn modelId="{B8582E0D-C637-4610-807E-C4583141D86C}" type="presParOf" srcId="{40DF090F-52ED-46CC-9459-E83313C7C60D}" destId="{6134056B-7B4C-4354-929E-B32C888753AB}" srcOrd="0" destOrd="0" presId="urn:microsoft.com/office/officeart/2005/8/layout/orgChart1"/>
    <dgm:cxn modelId="{058110A0-ADB1-46AE-A2FE-906037F1BDDC}" type="presParOf" srcId="{40DF090F-52ED-46CC-9459-E83313C7C60D}" destId="{E7AB2029-CAA3-4B6E-ACA9-BF64DD6DCF08}" srcOrd="1" destOrd="0" presId="urn:microsoft.com/office/officeart/2005/8/layout/orgChart1"/>
    <dgm:cxn modelId="{7BB77CAD-8B8F-40AA-8A15-AE8553C79C12}" type="presParOf" srcId="{071111B3-B1EB-478B-92FC-54B967497EB8}" destId="{27890B99-86FE-4846-A6A4-EC41A6556307}" srcOrd="1" destOrd="0" presId="urn:microsoft.com/office/officeart/2005/8/layout/orgChart1"/>
    <dgm:cxn modelId="{97B51ED1-962F-4008-8B8A-A9F562EFCDFB}" type="presParOf" srcId="{27890B99-86FE-4846-A6A4-EC41A6556307}" destId="{0EE1027C-4214-4FFB-95B5-4F282C3B06C4}" srcOrd="0" destOrd="0" presId="urn:microsoft.com/office/officeart/2005/8/layout/orgChart1"/>
    <dgm:cxn modelId="{F4650858-27EC-4352-B911-174B5D0B4EB3}" type="presParOf" srcId="{27890B99-86FE-4846-A6A4-EC41A6556307}" destId="{3C5508DE-0234-4B99-978B-92BAFC7EB24E}" srcOrd="1" destOrd="0" presId="urn:microsoft.com/office/officeart/2005/8/layout/orgChart1"/>
    <dgm:cxn modelId="{B6DE4E21-85CA-4F1F-A086-22BA2ABE779D}" type="presParOf" srcId="{3C5508DE-0234-4B99-978B-92BAFC7EB24E}" destId="{E4956BF9-FB03-4A17-9C0B-12602981BEDE}" srcOrd="0" destOrd="0" presId="urn:microsoft.com/office/officeart/2005/8/layout/orgChart1"/>
    <dgm:cxn modelId="{2A6714E7-09E3-4D59-8E6A-EF798E51B2DD}" type="presParOf" srcId="{E4956BF9-FB03-4A17-9C0B-12602981BEDE}" destId="{455FECA0-54DF-4275-9E9E-635ECDAE1A58}" srcOrd="0" destOrd="0" presId="urn:microsoft.com/office/officeart/2005/8/layout/orgChart1"/>
    <dgm:cxn modelId="{F3F061B4-CCBE-470E-B6C9-F513DDD8E932}" type="presParOf" srcId="{E4956BF9-FB03-4A17-9C0B-12602981BEDE}" destId="{7CEE2DF0-479F-4F13-B568-165F1B4AF4DB}" srcOrd="1" destOrd="0" presId="urn:microsoft.com/office/officeart/2005/8/layout/orgChart1"/>
    <dgm:cxn modelId="{8A5FF38E-5688-446F-ACDC-30E0F98295B3}" type="presParOf" srcId="{3C5508DE-0234-4B99-978B-92BAFC7EB24E}" destId="{48ABBACA-D36E-4687-827F-22F848D989DB}" srcOrd="1" destOrd="0" presId="urn:microsoft.com/office/officeart/2005/8/layout/orgChart1"/>
    <dgm:cxn modelId="{0C6C9009-09F9-4781-BC5F-959620D2CFB4}" type="presParOf" srcId="{48ABBACA-D36E-4687-827F-22F848D989DB}" destId="{8383D184-5181-49AE-87F8-FF2E47139BF1}" srcOrd="0" destOrd="0" presId="urn:microsoft.com/office/officeart/2005/8/layout/orgChart1"/>
    <dgm:cxn modelId="{8FB80958-A4D4-4E05-B993-09FC01A1FF43}" type="presParOf" srcId="{48ABBACA-D36E-4687-827F-22F848D989DB}" destId="{A936881D-7B18-48EE-93E3-15FABBE369B7}" srcOrd="1" destOrd="0" presId="urn:microsoft.com/office/officeart/2005/8/layout/orgChart1"/>
    <dgm:cxn modelId="{5B151A48-220E-421A-A415-FE935E43B612}" type="presParOf" srcId="{A936881D-7B18-48EE-93E3-15FABBE369B7}" destId="{EDA416C3-B409-4CF7-BD53-43E3B8D5B8DA}" srcOrd="0" destOrd="0" presId="urn:microsoft.com/office/officeart/2005/8/layout/orgChart1"/>
    <dgm:cxn modelId="{01F8E103-7229-4A24-B39F-BC7B68B9B187}" type="presParOf" srcId="{EDA416C3-B409-4CF7-BD53-43E3B8D5B8DA}" destId="{B4F8CE4A-61C9-4294-8589-C25DBDB301F3}" srcOrd="0" destOrd="0" presId="urn:microsoft.com/office/officeart/2005/8/layout/orgChart1"/>
    <dgm:cxn modelId="{06D41C5C-8F57-4CC4-9F91-7A246E4BF990}" type="presParOf" srcId="{EDA416C3-B409-4CF7-BD53-43E3B8D5B8DA}" destId="{85540744-70D9-4529-9564-57F4BFE0AA0C}" srcOrd="1" destOrd="0" presId="urn:microsoft.com/office/officeart/2005/8/layout/orgChart1"/>
    <dgm:cxn modelId="{D08B4D8C-EE36-4690-B7DA-A1E22C45EB30}" type="presParOf" srcId="{A936881D-7B18-48EE-93E3-15FABBE369B7}" destId="{28A41F8D-75CD-431C-88B8-5550E0EF98F1}" srcOrd="1" destOrd="0" presId="urn:microsoft.com/office/officeart/2005/8/layout/orgChart1"/>
    <dgm:cxn modelId="{91E102CE-2A0C-4E95-B8A1-3E580BF57A36}" type="presParOf" srcId="{A936881D-7B18-48EE-93E3-15FABBE369B7}" destId="{32FC950F-A07A-4E4D-8773-94BFE145CE1F}" srcOrd="2" destOrd="0" presId="urn:microsoft.com/office/officeart/2005/8/layout/orgChart1"/>
    <dgm:cxn modelId="{DD2D7CC4-E082-4A82-9172-2636F90A32BF}" type="presParOf" srcId="{3C5508DE-0234-4B99-978B-92BAFC7EB24E}" destId="{0F9418E2-220C-43C2-81CE-3940FA42D14C}" srcOrd="2" destOrd="0" presId="urn:microsoft.com/office/officeart/2005/8/layout/orgChart1"/>
    <dgm:cxn modelId="{52A532E6-0C7B-46AE-86AE-0565E6E0AD38}" type="presParOf" srcId="{27890B99-86FE-4846-A6A4-EC41A6556307}" destId="{F4B32E55-EACB-4B07-979B-5402BB76280F}" srcOrd="2" destOrd="0" presId="urn:microsoft.com/office/officeart/2005/8/layout/orgChart1"/>
    <dgm:cxn modelId="{FC092525-C1C4-42E0-B0AD-5BD96B6728BA}" type="presParOf" srcId="{27890B99-86FE-4846-A6A4-EC41A6556307}" destId="{110EF111-73F9-4B0B-A2AA-FDA30AE75065}" srcOrd="3" destOrd="0" presId="urn:microsoft.com/office/officeart/2005/8/layout/orgChart1"/>
    <dgm:cxn modelId="{9426E7A3-FDD3-4909-9FC2-2394FD5FF6C9}" type="presParOf" srcId="{110EF111-73F9-4B0B-A2AA-FDA30AE75065}" destId="{DCA42D88-251A-4B49-B801-5CE209BE2308}" srcOrd="0" destOrd="0" presId="urn:microsoft.com/office/officeart/2005/8/layout/orgChart1"/>
    <dgm:cxn modelId="{7EA8099B-AA80-4554-B738-B246CE5EB8BF}" type="presParOf" srcId="{DCA42D88-251A-4B49-B801-5CE209BE2308}" destId="{C3A0049D-20D1-49D9-AD9D-0DE99401C864}" srcOrd="0" destOrd="0" presId="urn:microsoft.com/office/officeart/2005/8/layout/orgChart1"/>
    <dgm:cxn modelId="{98AD37A7-4BB8-4AE7-89F8-275B837BA895}" type="presParOf" srcId="{DCA42D88-251A-4B49-B801-5CE209BE2308}" destId="{D3D97D73-6AB6-4E56-B985-A3CF6ECBC64F}" srcOrd="1" destOrd="0" presId="urn:microsoft.com/office/officeart/2005/8/layout/orgChart1"/>
    <dgm:cxn modelId="{480E5E96-DE01-45F2-B6C7-7B428C051A1B}" type="presParOf" srcId="{110EF111-73F9-4B0B-A2AA-FDA30AE75065}" destId="{5CF1B6E8-46AA-46DB-AA12-39C8FE2680B6}" srcOrd="1" destOrd="0" presId="urn:microsoft.com/office/officeart/2005/8/layout/orgChart1"/>
    <dgm:cxn modelId="{46333154-891E-4DA8-B299-D7A365CFE7EB}" type="presParOf" srcId="{110EF111-73F9-4B0B-A2AA-FDA30AE75065}" destId="{89B5CDA9-FCAF-4FE0-ADFB-BD2F1670EBD8}" srcOrd="2" destOrd="0" presId="urn:microsoft.com/office/officeart/2005/8/layout/orgChart1"/>
    <dgm:cxn modelId="{4239357B-114A-4452-92AC-B2D10D8F2BBF}" type="presParOf" srcId="{071111B3-B1EB-478B-92FC-54B967497EB8}" destId="{1C745EFD-3E15-4E54-B858-645A054E5B5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32E55-EACB-4B07-979B-5402BB76280F}">
      <dsp:nvSpPr>
        <dsp:cNvPr id="0" name=""/>
        <dsp:cNvSpPr/>
      </dsp:nvSpPr>
      <dsp:spPr>
        <a:xfrm>
          <a:off x="4635592" y="1179668"/>
          <a:ext cx="1426372" cy="495104"/>
        </a:xfrm>
        <a:custGeom>
          <a:avLst/>
          <a:gdLst/>
          <a:ahLst/>
          <a:cxnLst/>
          <a:rect l="0" t="0" r="0" b="0"/>
          <a:pathLst>
            <a:path>
              <a:moveTo>
                <a:pt x="0" y="0"/>
              </a:moveTo>
              <a:lnTo>
                <a:pt x="0" y="247552"/>
              </a:lnTo>
              <a:lnTo>
                <a:pt x="1426372" y="247552"/>
              </a:lnTo>
              <a:lnTo>
                <a:pt x="1426372" y="4951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83D184-5181-49AE-87F8-FF2E47139BF1}">
      <dsp:nvSpPr>
        <dsp:cNvPr id="0" name=""/>
        <dsp:cNvSpPr/>
      </dsp:nvSpPr>
      <dsp:spPr>
        <a:xfrm>
          <a:off x="1944746" y="2853592"/>
          <a:ext cx="353646" cy="1084514"/>
        </a:xfrm>
        <a:custGeom>
          <a:avLst/>
          <a:gdLst/>
          <a:ahLst/>
          <a:cxnLst/>
          <a:rect l="0" t="0" r="0" b="0"/>
          <a:pathLst>
            <a:path>
              <a:moveTo>
                <a:pt x="0" y="0"/>
              </a:moveTo>
              <a:lnTo>
                <a:pt x="0" y="1084514"/>
              </a:lnTo>
              <a:lnTo>
                <a:pt x="353646" y="108451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E1027C-4214-4FFB-95B5-4F282C3B06C4}">
      <dsp:nvSpPr>
        <dsp:cNvPr id="0" name=""/>
        <dsp:cNvSpPr/>
      </dsp:nvSpPr>
      <dsp:spPr>
        <a:xfrm>
          <a:off x="2887802" y="1179668"/>
          <a:ext cx="1747789" cy="495104"/>
        </a:xfrm>
        <a:custGeom>
          <a:avLst/>
          <a:gdLst/>
          <a:ahLst/>
          <a:cxnLst/>
          <a:rect l="0" t="0" r="0" b="0"/>
          <a:pathLst>
            <a:path>
              <a:moveTo>
                <a:pt x="1747789" y="0"/>
              </a:moveTo>
              <a:lnTo>
                <a:pt x="1747789" y="247552"/>
              </a:lnTo>
              <a:lnTo>
                <a:pt x="0" y="247552"/>
              </a:lnTo>
              <a:lnTo>
                <a:pt x="0" y="4951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34056B-7B4C-4354-929E-B32C888753AB}">
      <dsp:nvSpPr>
        <dsp:cNvPr id="0" name=""/>
        <dsp:cNvSpPr/>
      </dsp:nvSpPr>
      <dsp:spPr>
        <a:xfrm>
          <a:off x="2812629" y="847"/>
          <a:ext cx="3645925" cy="1178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Fase de enfriamiento de superficie</a:t>
          </a:r>
          <a:endParaRPr lang="es-MX" sz="1800" kern="1200" dirty="0"/>
        </a:p>
      </dsp:txBody>
      <dsp:txXfrm>
        <a:off x="2812629" y="847"/>
        <a:ext cx="3645925" cy="1178820"/>
      </dsp:txXfrm>
    </dsp:sp>
    <dsp:sp modelId="{455FECA0-54DF-4275-9E9E-635ECDAE1A58}">
      <dsp:nvSpPr>
        <dsp:cNvPr id="0" name=""/>
        <dsp:cNvSpPr/>
      </dsp:nvSpPr>
      <dsp:spPr>
        <a:xfrm>
          <a:off x="1708982" y="1674772"/>
          <a:ext cx="2357640" cy="1178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DOE - </a:t>
          </a:r>
          <a:r>
            <a:rPr lang="es-MX" sz="1800" kern="1200" dirty="0" err="1" smtClean="0"/>
            <a:t>Taguchi</a:t>
          </a:r>
          <a:endParaRPr lang="es-MX" sz="1800" kern="1200" dirty="0" smtClean="0"/>
        </a:p>
        <a:p>
          <a:pPr lvl="0" algn="ctr" defTabSz="800100">
            <a:lnSpc>
              <a:spcPct val="90000"/>
            </a:lnSpc>
            <a:spcBef>
              <a:spcPct val="0"/>
            </a:spcBef>
            <a:spcAft>
              <a:spcPct val="35000"/>
            </a:spcAft>
          </a:pPr>
          <a:r>
            <a:rPr lang="es-MX" sz="1800" kern="1200" dirty="0" smtClean="0"/>
            <a:t>Tiempo de enfriamiento </a:t>
          </a:r>
        </a:p>
        <a:p>
          <a:pPr lvl="0" algn="ctr" defTabSz="800100">
            <a:lnSpc>
              <a:spcPct val="90000"/>
            </a:lnSpc>
            <a:spcBef>
              <a:spcPct val="0"/>
            </a:spcBef>
            <a:spcAft>
              <a:spcPct val="35000"/>
            </a:spcAft>
          </a:pPr>
          <a:r>
            <a:rPr lang="es-MX" sz="1800" kern="1200" dirty="0" err="1" smtClean="0"/>
            <a:t>Tmp</a:t>
          </a:r>
          <a:r>
            <a:rPr lang="es-MX" sz="1800" kern="1200" dirty="0" smtClean="0"/>
            <a:t>: (60-50)°C</a:t>
          </a:r>
        </a:p>
      </dsp:txBody>
      <dsp:txXfrm>
        <a:off x="1708982" y="1674772"/>
        <a:ext cx="2357640" cy="1178820"/>
      </dsp:txXfrm>
    </dsp:sp>
    <dsp:sp modelId="{B4F8CE4A-61C9-4294-8589-C25DBDB301F3}">
      <dsp:nvSpPr>
        <dsp:cNvPr id="0" name=""/>
        <dsp:cNvSpPr/>
      </dsp:nvSpPr>
      <dsp:spPr>
        <a:xfrm>
          <a:off x="2298392" y="3348696"/>
          <a:ext cx="5345548" cy="1178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Determinación  Mejor Combinación de Parámetros (Frecuencia-Distancia- Tipos Orificio)</a:t>
          </a:r>
        </a:p>
      </dsp:txBody>
      <dsp:txXfrm>
        <a:off x="2298392" y="3348696"/>
        <a:ext cx="5345548" cy="1178820"/>
      </dsp:txXfrm>
    </dsp:sp>
    <dsp:sp modelId="{C3A0049D-20D1-49D9-AD9D-0DE99401C864}">
      <dsp:nvSpPr>
        <dsp:cNvPr id="0" name=""/>
        <dsp:cNvSpPr/>
      </dsp:nvSpPr>
      <dsp:spPr>
        <a:xfrm>
          <a:off x="4561727" y="1674772"/>
          <a:ext cx="3000474" cy="11788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kern="1200" dirty="0" smtClean="0"/>
            <a:t>Enfriamiento en el tiempo  </a:t>
          </a:r>
        </a:p>
        <a:p>
          <a:pPr lvl="0" algn="ctr" defTabSz="800100">
            <a:lnSpc>
              <a:spcPct val="90000"/>
            </a:lnSpc>
            <a:spcBef>
              <a:spcPct val="0"/>
            </a:spcBef>
            <a:spcAft>
              <a:spcPct val="35000"/>
            </a:spcAft>
          </a:pPr>
          <a:r>
            <a:rPr lang="es-MX" sz="1800" kern="1200" dirty="0" err="1" smtClean="0"/>
            <a:t>Tmp</a:t>
          </a:r>
          <a:r>
            <a:rPr lang="es-MX" sz="1800" kern="1200" dirty="0" smtClean="0"/>
            <a:t>: 90°C  </a:t>
          </a:r>
        </a:p>
        <a:p>
          <a:pPr lvl="0" algn="ctr" defTabSz="800100">
            <a:lnSpc>
              <a:spcPct val="90000"/>
            </a:lnSpc>
            <a:spcBef>
              <a:spcPct val="0"/>
            </a:spcBef>
            <a:spcAft>
              <a:spcPct val="35000"/>
            </a:spcAft>
          </a:pPr>
          <a:r>
            <a:rPr lang="es-MX" sz="1800" kern="1200" dirty="0" smtClean="0"/>
            <a:t>300 segundos </a:t>
          </a:r>
          <a:endParaRPr lang="es-MX" sz="1800" kern="1200" dirty="0"/>
        </a:p>
      </dsp:txBody>
      <dsp:txXfrm>
        <a:off x="4561727" y="1674772"/>
        <a:ext cx="3000474" cy="11788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DF80BF18-2044-4F2C-BF15-54AFF76DEC5E}"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22202025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80BF18-2044-4F2C-BF15-54AFF76DEC5E}"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261015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80BF18-2044-4F2C-BF15-54AFF76DEC5E}"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157292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DF80BF18-2044-4F2C-BF15-54AFF76DEC5E}"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116800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F80BF18-2044-4F2C-BF15-54AFF76DEC5E}" type="datetimeFigureOut">
              <a:rPr lang="es-EC" smtClean="0"/>
              <a:t>13/3/2018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295426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DF80BF18-2044-4F2C-BF15-54AFF76DEC5E}"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886486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DF80BF18-2044-4F2C-BF15-54AFF76DEC5E}" type="datetimeFigureOut">
              <a:rPr lang="es-EC" smtClean="0"/>
              <a:t>13/3/2018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2883719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DF80BF18-2044-4F2C-BF15-54AFF76DEC5E}" type="datetimeFigureOut">
              <a:rPr lang="es-EC" smtClean="0"/>
              <a:t>13/3/2018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338134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80BF18-2044-4F2C-BF15-54AFF76DEC5E}" type="datetimeFigureOut">
              <a:rPr lang="es-EC" smtClean="0"/>
              <a:t>13/3/2018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395681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80BF18-2044-4F2C-BF15-54AFF76DEC5E}"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370339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F80BF18-2044-4F2C-BF15-54AFF76DEC5E}" type="datetimeFigureOut">
              <a:rPr lang="es-EC" smtClean="0"/>
              <a:t>13/3/2018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3CAD00C1-2881-4B66-B7EA-3741CC638701}" type="slidenum">
              <a:rPr lang="es-EC" smtClean="0"/>
              <a:t>‹Nº›</a:t>
            </a:fld>
            <a:endParaRPr lang="es-EC"/>
          </a:p>
        </p:txBody>
      </p:sp>
    </p:spTree>
    <p:extLst>
      <p:ext uri="{BB962C8B-B14F-4D97-AF65-F5344CB8AC3E}">
        <p14:creationId xmlns:p14="http://schemas.microsoft.com/office/powerpoint/2010/main" val="2130716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0BF18-2044-4F2C-BF15-54AFF76DEC5E}" type="datetimeFigureOut">
              <a:rPr lang="es-EC" smtClean="0"/>
              <a:t>13/3/2018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D00C1-2881-4B66-B7EA-3741CC638701}" type="slidenum">
              <a:rPr lang="es-EC" smtClean="0"/>
              <a:t>‹Nº›</a:t>
            </a:fld>
            <a:endParaRPr lang="es-EC"/>
          </a:p>
        </p:txBody>
      </p:sp>
    </p:spTree>
    <p:extLst>
      <p:ext uri="{BB962C8B-B14F-4D97-AF65-F5344CB8AC3E}">
        <p14:creationId xmlns:p14="http://schemas.microsoft.com/office/powerpoint/2010/main" val="2801988060"/>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7.tmp"/><Relationship Id="rId4" Type="http://schemas.openxmlformats.org/officeDocument/2006/relationships/image" Target="../media/image26.tmp"/></Relationships>
</file>

<file path=ppt/slides/_rels/slide11.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tmp"/></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tmp"/><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tmp"/><Relationship Id="rId2" Type="http://schemas.openxmlformats.org/officeDocument/2006/relationships/image" Target="../media/image61.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63.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7.tmp"/><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0.png"/><Relationship Id="rId7" Type="http://schemas.openxmlformats.org/officeDocument/2006/relationships/image" Target="../media/image74.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40.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video" Target="../media/media2.wmv"/><Relationship Id="rId1" Type="http://schemas.microsoft.com/office/2007/relationships/media" Target="../media/media2.wmv"/><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ES" sz="3600" dirty="0" smtClean="0"/>
              <a:t>ESTUDIO EXPERIMENTAL EN LA INCIDENCIA DEL CAMBIO DE GEOMETR</a:t>
            </a:r>
            <a:r>
              <a:rPr lang="es-EC" sz="3600" dirty="0" smtClean="0"/>
              <a:t>ÍA DEL ORIFICIO DE UN DISPOSITIVO SYNTHETIC JET SOBRE UNA SUPERFICIE TÉRMICA </a:t>
            </a:r>
            <a:endParaRPr lang="es-EC" sz="3600" dirty="0"/>
          </a:p>
        </p:txBody>
      </p:sp>
      <p:sp>
        <p:nvSpPr>
          <p:cNvPr id="3" name="Subtítulo 2"/>
          <p:cNvSpPr>
            <a:spLocks noGrp="1"/>
          </p:cNvSpPr>
          <p:nvPr>
            <p:ph type="subTitle" idx="1"/>
          </p:nvPr>
        </p:nvSpPr>
        <p:spPr>
          <a:xfrm>
            <a:off x="1524000" y="3602037"/>
            <a:ext cx="9144000" cy="2785699"/>
          </a:xfrm>
        </p:spPr>
        <p:txBody>
          <a:bodyPr/>
          <a:lstStyle/>
          <a:p>
            <a:endParaRPr lang="es-EC" dirty="0" smtClean="0"/>
          </a:p>
          <a:p>
            <a:pPr algn="l"/>
            <a:r>
              <a:rPr lang="es-EC" dirty="0" smtClean="0"/>
              <a:t>CANO CAMPUZANO JUAN SEBASTIAN </a:t>
            </a:r>
          </a:p>
          <a:p>
            <a:pPr algn="l"/>
            <a:r>
              <a:rPr lang="es-EC" dirty="0" smtClean="0"/>
              <a:t>CÓRDOVA CÁRDENAS GUSTAVO DAVID</a:t>
            </a:r>
          </a:p>
          <a:p>
            <a:endParaRPr lang="es-EC" dirty="0"/>
          </a:p>
          <a:p>
            <a:endParaRPr lang="es-EC" dirty="0" smtClean="0"/>
          </a:p>
          <a:p>
            <a:pPr algn="r"/>
            <a:r>
              <a:rPr lang="es-EC" sz="1800" dirty="0" smtClean="0"/>
              <a:t>TUTOR: ING. CHRISTIAN NARVÁEZ, MSC.</a:t>
            </a:r>
            <a:endParaRPr lang="es-EC" sz="1800" dirty="0"/>
          </a:p>
        </p:txBody>
      </p:sp>
    </p:spTree>
    <p:extLst>
      <p:ext uri="{BB962C8B-B14F-4D97-AF65-F5344CB8AC3E}">
        <p14:creationId xmlns:p14="http://schemas.microsoft.com/office/powerpoint/2010/main" val="3650976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Tipos de Actuadores Vibratorios</a:t>
            </a:r>
            <a:endParaRPr lang="es-EC"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1263" y="1690688"/>
            <a:ext cx="4686954" cy="1448002"/>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9035" y="1365844"/>
            <a:ext cx="4020111" cy="2343477"/>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1198" y="3736032"/>
            <a:ext cx="4381566" cy="1456442"/>
          </a:xfrm>
          <a:prstGeom prst="rect">
            <a:avLst/>
          </a:prstGeom>
        </p:spPr>
      </p:pic>
      <p:pic>
        <p:nvPicPr>
          <p:cNvPr id="7" name="Imagen 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4253" y="4012837"/>
            <a:ext cx="3229677" cy="1598955"/>
          </a:xfrm>
          <a:prstGeom prst="rect">
            <a:avLst/>
          </a:prstGeom>
        </p:spPr>
      </p:pic>
      <p:pic>
        <p:nvPicPr>
          <p:cNvPr id="3" name="Imagen 2"/>
          <p:cNvPicPr>
            <a:picLocks noChangeAspect="1"/>
          </p:cNvPicPr>
          <p:nvPr/>
        </p:nvPicPr>
        <p:blipFill>
          <a:blip r:embed="rId6"/>
          <a:stretch>
            <a:fillRect/>
          </a:stretch>
        </p:blipFill>
        <p:spPr>
          <a:xfrm>
            <a:off x="961198" y="5611792"/>
            <a:ext cx="2447925" cy="266700"/>
          </a:xfrm>
          <a:prstGeom prst="rect">
            <a:avLst/>
          </a:prstGeom>
        </p:spPr>
      </p:pic>
    </p:spTree>
    <p:extLst>
      <p:ext uri="{BB962C8B-B14F-4D97-AF65-F5344CB8AC3E}">
        <p14:creationId xmlns:p14="http://schemas.microsoft.com/office/powerpoint/2010/main" val="40336274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Modelo Matemático del Sistema </a:t>
            </a:r>
            <a:br>
              <a:rPr lang="es-EC" dirty="0" smtClean="0"/>
            </a:br>
            <a:r>
              <a:rPr lang="es-EC" dirty="0" smtClean="0"/>
              <a:t>(</a:t>
            </a:r>
            <a:r>
              <a:rPr lang="es-EC" dirty="0" err="1" smtClean="0"/>
              <a:t>Lumped</a:t>
            </a:r>
            <a:r>
              <a:rPr lang="es-EC" dirty="0" smtClean="0"/>
              <a:t> </a:t>
            </a:r>
            <a:r>
              <a:rPr lang="es-EC" dirty="0" err="1" smtClean="0"/>
              <a:t>Element</a:t>
            </a:r>
            <a:r>
              <a:rPr lang="es-EC" dirty="0" smtClean="0"/>
              <a:t> </a:t>
            </a:r>
            <a:r>
              <a:rPr lang="es-EC" dirty="0" err="1" smtClean="0"/>
              <a:t>Modeling</a:t>
            </a:r>
            <a:r>
              <a:rPr lang="es-EC" dirty="0" smtClean="0"/>
              <a:t> - LEM)</a:t>
            </a:r>
            <a:endParaRPr lang="es-EC"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516" y="1811707"/>
            <a:ext cx="3664966" cy="2057174"/>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890" y="3989900"/>
            <a:ext cx="7715823" cy="1782533"/>
          </a:xfrm>
          <a:prstGeom prst="rect">
            <a:avLst/>
          </a:prstGeom>
        </p:spPr>
      </p:pic>
      <p:pic>
        <p:nvPicPr>
          <p:cNvPr id="6" name="Marcador de contenido 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6647" y="1874661"/>
            <a:ext cx="4741753" cy="1826146"/>
          </a:xfrm>
          <a:prstGeom prst="rect">
            <a:avLst/>
          </a:prstGeom>
        </p:spPr>
      </p:pic>
      <p:pic>
        <p:nvPicPr>
          <p:cNvPr id="3" name="Imagen 2"/>
          <p:cNvPicPr>
            <a:picLocks noChangeAspect="1"/>
          </p:cNvPicPr>
          <p:nvPr/>
        </p:nvPicPr>
        <p:blipFill>
          <a:blip r:embed="rId5"/>
          <a:stretch>
            <a:fillRect/>
          </a:stretch>
        </p:blipFill>
        <p:spPr>
          <a:xfrm>
            <a:off x="314607" y="4285379"/>
            <a:ext cx="3367374" cy="247443"/>
          </a:xfrm>
          <a:prstGeom prst="rect">
            <a:avLst/>
          </a:prstGeom>
        </p:spPr>
      </p:pic>
    </p:spTree>
    <p:extLst>
      <p:ext uri="{BB962C8B-B14F-4D97-AF65-F5344CB8AC3E}">
        <p14:creationId xmlns:p14="http://schemas.microsoft.com/office/powerpoint/2010/main" val="40601267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7057"/>
            <a:ext cx="5821805" cy="4745877"/>
          </a:xfrm>
          <a:prstGeom prst="rect">
            <a:avLst/>
          </a:prstGeom>
        </p:spPr>
      </p:pic>
      <p:pic>
        <p:nvPicPr>
          <p:cNvPr id="3" name="Imagen 2"/>
          <p:cNvPicPr>
            <a:picLocks noChangeAspect="1"/>
          </p:cNvPicPr>
          <p:nvPr/>
        </p:nvPicPr>
        <p:blipFill>
          <a:blip r:embed="rId3"/>
          <a:stretch>
            <a:fillRect/>
          </a:stretch>
        </p:blipFill>
        <p:spPr>
          <a:xfrm>
            <a:off x="1166678" y="5464759"/>
            <a:ext cx="3273994" cy="240581"/>
          </a:xfrm>
          <a:prstGeom prst="rect">
            <a:avLst/>
          </a:prstGeom>
        </p:spPr>
      </p:pic>
      <p:pic>
        <p:nvPicPr>
          <p:cNvPr id="4" name="Imagen 3"/>
          <p:cNvPicPr>
            <a:picLocks noChangeAspect="1"/>
          </p:cNvPicPr>
          <p:nvPr/>
        </p:nvPicPr>
        <p:blipFill>
          <a:blip r:embed="rId4"/>
          <a:stretch>
            <a:fillRect/>
          </a:stretch>
        </p:blipFill>
        <p:spPr>
          <a:xfrm>
            <a:off x="10097606" y="3666920"/>
            <a:ext cx="647700" cy="285750"/>
          </a:xfrm>
          <a:prstGeom prst="rect">
            <a:avLst/>
          </a:prstGeom>
        </p:spPr>
      </p:pic>
      <mc:AlternateContent xmlns:mc="http://schemas.openxmlformats.org/markup-compatibility/2006" xmlns:a14="http://schemas.microsoft.com/office/drawing/2010/main">
        <mc:Choice Requires="a14">
          <p:sp>
            <p:nvSpPr>
              <p:cNvPr id="9" name="Rectángulo 8"/>
              <p:cNvSpPr/>
              <p:nvPr/>
            </p:nvSpPr>
            <p:spPr>
              <a:xfrm>
                <a:off x="5935141" y="1253389"/>
                <a:ext cx="5927264" cy="874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MX" sz="2400" b="1" i="1">
                              <a:latin typeface="Cambria Math" panose="02040503050406030204" pitchFamily="18" charset="0"/>
                            </a:rPr>
                          </m:ctrlPr>
                        </m:fPr>
                        <m:num>
                          <m:d>
                            <m:dPr>
                              <m:begChr m:val=""/>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𝑸</m:t>
                                  </m:r>
                                </m:e>
                                <m:sub>
                                  <m:r>
                                    <a:rPr lang="es-MX" sz="2400" b="1" i="1">
                                      <a:latin typeface="Cambria Math" panose="02040503050406030204" pitchFamily="18" charset="0"/>
                                    </a:rPr>
                                    <m:t>𝒐𝒖𝒕</m:t>
                                  </m:r>
                                  <m:r>
                                    <a:rPr lang="es-MX" sz="2400" b="1" i="1">
                                      <a:latin typeface="Cambria Math" panose="02040503050406030204" pitchFamily="18" charset="0"/>
                                    </a:rPr>
                                    <m:t> </m:t>
                                  </m:r>
                                </m:sub>
                              </m:sSub>
                              <m:r>
                                <a:rPr lang="es-MX" sz="2400" b="1" i="1">
                                  <a:latin typeface="Cambria Math" panose="02040503050406030204" pitchFamily="18" charset="0"/>
                                </a:rPr>
                                <m:t>(</m:t>
                              </m:r>
                              <m:r>
                                <a:rPr lang="es-MX" sz="2400" b="1" i="1">
                                  <a:latin typeface="Cambria Math" panose="02040503050406030204" pitchFamily="18" charset="0"/>
                                </a:rPr>
                                <m:t>𝒔</m:t>
                              </m:r>
                            </m:e>
                          </m:d>
                        </m:num>
                        <m:den>
                          <m:d>
                            <m:dPr>
                              <m:begChr m:val=""/>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𝑽</m:t>
                                  </m:r>
                                </m:e>
                                <m:sub>
                                  <m:r>
                                    <a:rPr lang="es-MX" sz="2400" b="1" i="1">
                                      <a:latin typeface="Cambria Math" panose="02040503050406030204" pitchFamily="18" charset="0"/>
                                    </a:rPr>
                                    <m:t>𝒂𝒄</m:t>
                                  </m:r>
                                </m:sub>
                              </m:sSub>
                              <m:r>
                                <a:rPr lang="es-MX" sz="2400" b="1" i="1">
                                  <a:latin typeface="Cambria Math" panose="02040503050406030204" pitchFamily="18" charset="0"/>
                                </a:rPr>
                                <m:t>(</m:t>
                              </m:r>
                              <m:r>
                                <a:rPr lang="es-MX" sz="2400" b="1" i="1">
                                  <a:latin typeface="Cambria Math" panose="02040503050406030204" pitchFamily="18" charset="0"/>
                                </a:rPr>
                                <m:t>𝒔</m:t>
                              </m:r>
                            </m:e>
                          </m:d>
                        </m:den>
                      </m:f>
                      <m:r>
                        <a:rPr lang="es-MX" sz="2400" b="1" i="1">
                          <a:latin typeface="Cambria Math" panose="02040503050406030204" pitchFamily="18" charset="0"/>
                        </a:rPr>
                        <m:t>=</m:t>
                      </m:r>
                      <m:f>
                        <m:fPr>
                          <m:ctrlPr>
                            <a:rPr lang="es-MX" sz="2400" b="1" i="1">
                              <a:latin typeface="Cambria Math" panose="02040503050406030204" pitchFamily="18" charset="0"/>
                            </a:rPr>
                          </m:ctrlPr>
                        </m:fPr>
                        <m:num>
                          <m:sSub>
                            <m:sSubPr>
                              <m:ctrlPr>
                                <a:rPr lang="es-MX" sz="2400" b="1" i="1">
                                  <a:latin typeface="Cambria Math" panose="02040503050406030204" pitchFamily="18" charset="0"/>
                                </a:rPr>
                              </m:ctrlPr>
                            </m:sSubPr>
                            <m:e>
                              <m:r>
                                <a:rPr lang="es-MX" sz="2400" b="1" i="1">
                                  <a:latin typeface="Cambria Math" panose="02040503050406030204" pitchFamily="18" charset="0"/>
                                </a:rPr>
                                <m:t>𝒅</m:t>
                              </m:r>
                            </m:e>
                            <m:sub>
                              <m:r>
                                <a:rPr lang="es-MX" sz="2400" b="1" i="1">
                                  <a:latin typeface="Cambria Math" panose="02040503050406030204" pitchFamily="18" charset="0"/>
                                </a:rPr>
                                <m:t>𝒂</m:t>
                              </m:r>
                            </m:sub>
                          </m:sSub>
                          <m:r>
                            <a:rPr lang="es-MX" sz="2400" b="1" i="1">
                              <a:latin typeface="Cambria Math" panose="02040503050406030204" pitchFamily="18" charset="0"/>
                            </a:rPr>
                            <m:t>𝒔</m:t>
                          </m:r>
                        </m:num>
                        <m:den>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𝟒</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𝟒</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𝟑</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𝟑</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𝟐</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𝟐</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𝟏</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𝟏</m:t>
                              </m:r>
                            </m:sup>
                          </m:sSup>
                          <m:r>
                            <a:rPr lang="es-MX" sz="2400" b="1" i="1">
                              <a:latin typeface="Cambria Math" panose="02040503050406030204" pitchFamily="18" charset="0"/>
                            </a:rPr>
                            <m:t>+</m:t>
                          </m:r>
                          <m:r>
                            <a:rPr lang="es-MX" sz="2400" b="1" i="1">
                              <a:latin typeface="Cambria Math" panose="02040503050406030204" pitchFamily="18" charset="0"/>
                            </a:rPr>
                            <m:t>𝟏</m:t>
                          </m:r>
                        </m:den>
                      </m:f>
                    </m:oMath>
                  </m:oMathPara>
                </a14:m>
                <a:endParaRPr lang="es-MX" sz="2400" b="1" i="1" dirty="0"/>
              </a:p>
            </p:txBody>
          </p:sp>
        </mc:Choice>
        <mc:Fallback xmlns="">
          <p:sp>
            <p:nvSpPr>
              <p:cNvPr id="9" name="Rectángulo 8"/>
              <p:cNvSpPr>
                <a:spLocks noRot="1" noChangeAspect="1" noMove="1" noResize="1" noEditPoints="1" noAdjustHandles="1" noChangeArrowheads="1" noChangeShapeType="1" noTextEdit="1"/>
              </p:cNvSpPr>
              <p:nvPr/>
            </p:nvSpPr>
            <p:spPr>
              <a:xfrm>
                <a:off x="5935141" y="1253389"/>
                <a:ext cx="5927264" cy="874598"/>
              </a:xfrm>
              <a:prstGeom prst="rect">
                <a:avLst/>
              </a:prstGeom>
              <a:blipFill rotWithShape="0">
                <a:blip r:embed="rId5"/>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6075571" y="2607060"/>
                <a:ext cx="8044070" cy="1706493"/>
              </a:xfrm>
              <a:prstGeom prst="rect">
                <a:avLst/>
              </a:prstGeom>
            </p:spPr>
            <p:txBody>
              <a:bodyPr wrap="square">
                <a:spAutoFit/>
              </a:bodyPr>
              <a:lstStyle/>
              <a:p>
                <a:pPr algn="just">
                  <a:lnSpc>
                    <a:spcPct val="107000"/>
                  </a:lnSpc>
                  <a:spcAft>
                    <a:spcPts val="800"/>
                  </a:spcAft>
                </a:pPr>
                <a14:m>
                  <m:oMath xmlns:m="http://schemas.openxmlformats.org/officeDocument/2006/math">
                    <m:sSub>
                      <m:sSubPr>
                        <m:ctrlPr>
                          <a:rPr lang="es-MX" sz="1400" i="1">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𝑎𝑅𝑎𝑑</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e>
                    </m:d>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e>
                    </m:d>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𝑎𝑅𝑎𝑑</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e>
                    </m:d>
                    <m:r>
                      <a:rPr lang="es-EC" sz="14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3</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begChr m:val="["/>
                        <m:endChr m:val="]"/>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d>
                          <m:d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𝑎𝑂</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e>
                        </m:d>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𝑎𝑅𝑎𝑑</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e>
                    </m:d>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 xmlns:m="http://schemas.openxmlformats.org/officeDocument/2006/math">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𝑎</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4</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𝑎𝐶</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𝑎𝐷</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𝑎𝑅𝑎𝑑</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𝑎𝑁</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s-EC" sz="1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s-EC"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6075571" y="2607060"/>
                <a:ext cx="8044070" cy="1706493"/>
              </a:xfrm>
              <a:prstGeom prst="rect">
                <a:avLst/>
              </a:prstGeom>
              <a:blipFill rotWithShape="0">
                <a:blip r:embed="rId6"/>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251928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echa abajo 8"/>
          <p:cNvSpPr/>
          <p:nvPr/>
        </p:nvSpPr>
        <p:spPr>
          <a:xfrm rot="3256807">
            <a:off x="4213300" y="2938392"/>
            <a:ext cx="313255" cy="9943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0" name="Flecha derecha 9"/>
          <p:cNvSpPr/>
          <p:nvPr/>
        </p:nvSpPr>
        <p:spPr>
          <a:xfrm rot="2256271">
            <a:off x="6776713" y="3260246"/>
            <a:ext cx="955250" cy="24369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3" name="Rectángulo 2"/>
              <p:cNvSpPr/>
              <p:nvPr/>
            </p:nvSpPr>
            <p:spPr>
              <a:xfrm>
                <a:off x="2780561" y="1330283"/>
                <a:ext cx="5927264" cy="8745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MX" sz="2400" b="1" i="1">
                              <a:latin typeface="Cambria Math" panose="02040503050406030204" pitchFamily="18" charset="0"/>
                            </a:rPr>
                          </m:ctrlPr>
                        </m:fPr>
                        <m:num>
                          <m:d>
                            <m:dPr>
                              <m:begChr m:val=""/>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𝑸</m:t>
                                  </m:r>
                                </m:e>
                                <m:sub>
                                  <m:r>
                                    <a:rPr lang="es-MX" sz="2400" b="1" i="1">
                                      <a:latin typeface="Cambria Math" panose="02040503050406030204" pitchFamily="18" charset="0"/>
                                    </a:rPr>
                                    <m:t>𝒐𝒖𝒕</m:t>
                                  </m:r>
                                  <m:r>
                                    <a:rPr lang="es-MX" sz="2400" b="1" i="1">
                                      <a:latin typeface="Cambria Math" panose="02040503050406030204" pitchFamily="18" charset="0"/>
                                    </a:rPr>
                                    <m:t> </m:t>
                                  </m:r>
                                </m:sub>
                              </m:sSub>
                              <m:r>
                                <a:rPr lang="es-MX" sz="2400" b="1" i="1">
                                  <a:latin typeface="Cambria Math" panose="02040503050406030204" pitchFamily="18" charset="0"/>
                                </a:rPr>
                                <m:t>(</m:t>
                              </m:r>
                              <m:r>
                                <a:rPr lang="es-MX" sz="2400" b="1" i="1">
                                  <a:latin typeface="Cambria Math" panose="02040503050406030204" pitchFamily="18" charset="0"/>
                                </a:rPr>
                                <m:t>𝒔</m:t>
                              </m:r>
                            </m:e>
                          </m:d>
                        </m:num>
                        <m:den>
                          <m:d>
                            <m:dPr>
                              <m:begChr m:val=""/>
                              <m:ctrlPr>
                                <a:rPr lang="es-MX" sz="2400" b="1" i="1">
                                  <a:latin typeface="Cambria Math" panose="02040503050406030204" pitchFamily="18" charset="0"/>
                                </a:rPr>
                              </m:ctrlPr>
                            </m:dPr>
                            <m:e>
                              <m:sSub>
                                <m:sSubPr>
                                  <m:ctrlPr>
                                    <a:rPr lang="es-MX" sz="2400" b="1" i="1">
                                      <a:latin typeface="Cambria Math" panose="02040503050406030204" pitchFamily="18" charset="0"/>
                                    </a:rPr>
                                  </m:ctrlPr>
                                </m:sSubPr>
                                <m:e>
                                  <m:r>
                                    <a:rPr lang="es-MX" sz="2400" b="1" i="1">
                                      <a:latin typeface="Cambria Math" panose="02040503050406030204" pitchFamily="18" charset="0"/>
                                    </a:rPr>
                                    <m:t>𝑽</m:t>
                                  </m:r>
                                </m:e>
                                <m:sub>
                                  <m:r>
                                    <a:rPr lang="es-MX" sz="2400" b="1" i="1">
                                      <a:latin typeface="Cambria Math" panose="02040503050406030204" pitchFamily="18" charset="0"/>
                                    </a:rPr>
                                    <m:t>𝒂𝒄</m:t>
                                  </m:r>
                                </m:sub>
                              </m:sSub>
                              <m:r>
                                <a:rPr lang="es-MX" sz="2400" b="1" i="1">
                                  <a:latin typeface="Cambria Math" panose="02040503050406030204" pitchFamily="18" charset="0"/>
                                </a:rPr>
                                <m:t>(</m:t>
                              </m:r>
                              <m:r>
                                <a:rPr lang="es-MX" sz="2400" b="1" i="1">
                                  <a:latin typeface="Cambria Math" panose="02040503050406030204" pitchFamily="18" charset="0"/>
                                </a:rPr>
                                <m:t>𝒔</m:t>
                              </m:r>
                            </m:e>
                          </m:d>
                        </m:den>
                      </m:f>
                      <m:r>
                        <a:rPr lang="es-MX" sz="2400" b="1" i="1">
                          <a:latin typeface="Cambria Math" panose="02040503050406030204" pitchFamily="18" charset="0"/>
                        </a:rPr>
                        <m:t>=</m:t>
                      </m:r>
                      <m:f>
                        <m:fPr>
                          <m:ctrlPr>
                            <a:rPr lang="es-MX" sz="2400" b="1" i="1">
                              <a:latin typeface="Cambria Math" panose="02040503050406030204" pitchFamily="18" charset="0"/>
                            </a:rPr>
                          </m:ctrlPr>
                        </m:fPr>
                        <m:num>
                          <m:sSub>
                            <m:sSubPr>
                              <m:ctrlPr>
                                <a:rPr lang="es-MX" sz="2400" b="1" i="1">
                                  <a:latin typeface="Cambria Math" panose="02040503050406030204" pitchFamily="18" charset="0"/>
                                </a:rPr>
                              </m:ctrlPr>
                            </m:sSubPr>
                            <m:e>
                              <m:r>
                                <a:rPr lang="es-MX" sz="2400" b="1" i="1">
                                  <a:latin typeface="Cambria Math" panose="02040503050406030204" pitchFamily="18" charset="0"/>
                                </a:rPr>
                                <m:t>𝒅</m:t>
                              </m:r>
                            </m:e>
                            <m:sub>
                              <m:r>
                                <a:rPr lang="es-MX" sz="2400" b="1" i="1">
                                  <a:latin typeface="Cambria Math" panose="02040503050406030204" pitchFamily="18" charset="0"/>
                                </a:rPr>
                                <m:t>𝒂</m:t>
                              </m:r>
                            </m:sub>
                          </m:sSub>
                          <m:r>
                            <a:rPr lang="es-MX" sz="2400" b="1" i="1">
                              <a:latin typeface="Cambria Math" panose="02040503050406030204" pitchFamily="18" charset="0"/>
                            </a:rPr>
                            <m:t>𝒔</m:t>
                          </m:r>
                        </m:num>
                        <m:den>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𝟒</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𝟒</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𝟑</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𝟑</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𝟐</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𝟐</m:t>
                              </m:r>
                            </m:sup>
                          </m:sSup>
                          <m:r>
                            <a:rPr lang="es-MX" sz="2400" b="1" i="1">
                              <a:latin typeface="Cambria Math" panose="02040503050406030204" pitchFamily="18" charset="0"/>
                            </a:rPr>
                            <m:t>+</m:t>
                          </m:r>
                          <m:sSub>
                            <m:sSubPr>
                              <m:ctrlPr>
                                <a:rPr lang="es-MX" sz="2400" b="1" i="1">
                                  <a:latin typeface="Cambria Math" panose="02040503050406030204" pitchFamily="18" charset="0"/>
                                </a:rPr>
                              </m:ctrlPr>
                            </m:sSubPr>
                            <m:e>
                              <m:r>
                                <a:rPr lang="es-MX" sz="2400" b="1" i="1">
                                  <a:latin typeface="Cambria Math" panose="02040503050406030204" pitchFamily="18" charset="0"/>
                                </a:rPr>
                                <m:t>𝒂</m:t>
                              </m:r>
                            </m:e>
                            <m:sub>
                              <m:r>
                                <a:rPr lang="es-MX" sz="2400" b="1" i="1">
                                  <a:latin typeface="Cambria Math" panose="02040503050406030204" pitchFamily="18" charset="0"/>
                                </a:rPr>
                                <m:t>𝟏</m:t>
                              </m:r>
                            </m:sub>
                          </m:sSub>
                          <m:sSup>
                            <m:sSupPr>
                              <m:ctrlPr>
                                <a:rPr lang="es-MX" sz="2400" b="1" i="1">
                                  <a:latin typeface="Cambria Math" panose="02040503050406030204" pitchFamily="18" charset="0"/>
                                </a:rPr>
                              </m:ctrlPr>
                            </m:sSupPr>
                            <m:e>
                              <m:r>
                                <a:rPr lang="es-MX" sz="2400" b="1" i="1">
                                  <a:latin typeface="Cambria Math" panose="02040503050406030204" pitchFamily="18" charset="0"/>
                                </a:rPr>
                                <m:t>𝒔</m:t>
                              </m:r>
                            </m:e>
                            <m:sup>
                              <m:r>
                                <a:rPr lang="es-MX" sz="2400" b="1" i="1">
                                  <a:latin typeface="Cambria Math" panose="02040503050406030204" pitchFamily="18" charset="0"/>
                                </a:rPr>
                                <m:t>𝟏</m:t>
                              </m:r>
                            </m:sup>
                          </m:sSup>
                          <m:r>
                            <a:rPr lang="es-MX" sz="2400" b="1" i="1">
                              <a:latin typeface="Cambria Math" panose="02040503050406030204" pitchFamily="18" charset="0"/>
                            </a:rPr>
                            <m:t>+</m:t>
                          </m:r>
                          <m:r>
                            <a:rPr lang="es-MX" sz="2400" b="1" i="1">
                              <a:latin typeface="Cambria Math" panose="02040503050406030204" pitchFamily="18" charset="0"/>
                            </a:rPr>
                            <m:t>𝟏</m:t>
                          </m:r>
                        </m:den>
                      </m:f>
                    </m:oMath>
                  </m:oMathPara>
                </a14:m>
                <a:endParaRPr lang="es-MX" sz="2400" b="1" i="1" dirty="0"/>
              </a:p>
            </p:txBody>
          </p:sp>
        </mc:Choice>
        <mc:Fallback xmlns="">
          <p:sp>
            <p:nvSpPr>
              <p:cNvPr id="3" name="Rectángulo 2"/>
              <p:cNvSpPr>
                <a:spLocks noRot="1" noChangeAspect="1" noMove="1" noResize="1" noEditPoints="1" noAdjustHandles="1" noChangeArrowheads="1" noChangeShapeType="1" noTextEdit="1"/>
              </p:cNvSpPr>
              <p:nvPr/>
            </p:nvSpPr>
            <p:spPr>
              <a:xfrm>
                <a:off x="2780561" y="1330283"/>
                <a:ext cx="5927264" cy="874598"/>
              </a:xfrm>
              <a:prstGeom prst="rect">
                <a:avLst/>
              </a:prstGeom>
              <a:blipFill rotWithShape="0">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879007" y="4210925"/>
                <a:ext cx="2921505" cy="11835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MX" sz="2400" b="1" i="1">
                              <a:latin typeface="Cambria Math" panose="02040503050406030204" pitchFamily="18" charset="0"/>
                            </a:rPr>
                          </m:ctrlPr>
                        </m:sSubPr>
                        <m:e>
                          <m:r>
                            <a:rPr lang="es-MX" sz="2400" b="1" i="1">
                              <a:latin typeface="Cambria Math" panose="02040503050406030204" pitchFamily="18" charset="0"/>
                            </a:rPr>
                            <m:t>𝒇</m:t>
                          </m:r>
                        </m:e>
                        <m:sub>
                          <m:r>
                            <a:rPr lang="es-MX" sz="2400" b="1" i="1">
                              <a:latin typeface="Cambria Math" panose="02040503050406030204" pitchFamily="18" charset="0"/>
                            </a:rPr>
                            <m:t>𝑫</m:t>
                          </m:r>
                        </m:sub>
                      </m:sSub>
                      <m:r>
                        <a:rPr lang="es-MX" sz="2400" b="1" i="1">
                          <a:latin typeface="Cambria Math" panose="02040503050406030204" pitchFamily="18" charset="0"/>
                        </a:rPr>
                        <m:t>=</m:t>
                      </m:r>
                      <m:f>
                        <m:fPr>
                          <m:ctrlPr>
                            <a:rPr lang="es-MX" sz="2400" b="1" i="1">
                              <a:latin typeface="Cambria Math" panose="02040503050406030204" pitchFamily="18" charset="0"/>
                            </a:rPr>
                          </m:ctrlPr>
                        </m:fPr>
                        <m:num>
                          <m:r>
                            <a:rPr lang="es-MX" sz="2400" b="1" i="1">
                              <a:latin typeface="Cambria Math" panose="02040503050406030204" pitchFamily="18" charset="0"/>
                            </a:rPr>
                            <m:t>𝟏</m:t>
                          </m:r>
                        </m:num>
                        <m:den>
                          <m:r>
                            <a:rPr lang="es-MX" sz="2400" b="1" i="1">
                              <a:latin typeface="Cambria Math" panose="02040503050406030204" pitchFamily="18" charset="0"/>
                            </a:rPr>
                            <m:t>𝟐</m:t>
                          </m:r>
                          <m:r>
                            <a:rPr lang="es-MX" sz="2400" b="1" i="1">
                              <a:latin typeface="Cambria Math" panose="02040503050406030204" pitchFamily="18" charset="0"/>
                            </a:rPr>
                            <m:t>𝝅</m:t>
                          </m:r>
                        </m:den>
                      </m:f>
                      <m:rad>
                        <m:radPr>
                          <m:degHide m:val="on"/>
                          <m:ctrlPr>
                            <a:rPr lang="es-MX" sz="2400" b="1" i="1">
                              <a:latin typeface="Cambria Math" panose="02040503050406030204" pitchFamily="18" charset="0"/>
                            </a:rPr>
                          </m:ctrlPr>
                        </m:radPr>
                        <m:deg/>
                        <m:e>
                          <m:f>
                            <m:fPr>
                              <m:ctrlPr>
                                <a:rPr lang="es-MX" sz="2400" b="1" i="1">
                                  <a:latin typeface="Cambria Math" panose="02040503050406030204" pitchFamily="18" charset="0"/>
                                </a:rPr>
                              </m:ctrlPr>
                            </m:fPr>
                            <m:num>
                              <m:r>
                                <a:rPr lang="es-MX" sz="2400" b="1" i="1">
                                  <a:latin typeface="Cambria Math" panose="02040503050406030204" pitchFamily="18" charset="0"/>
                                </a:rPr>
                                <m:t>𝟏</m:t>
                              </m:r>
                            </m:num>
                            <m:den>
                              <m:sSub>
                                <m:sSubPr>
                                  <m:ctrlPr>
                                    <a:rPr lang="es-MX" sz="2400" b="1" i="1">
                                      <a:latin typeface="Cambria Math" panose="02040503050406030204" pitchFamily="18" charset="0"/>
                                    </a:rPr>
                                  </m:ctrlPr>
                                </m:sSubPr>
                                <m:e>
                                  <m:r>
                                    <a:rPr lang="es-MX" sz="2400" b="1" i="1">
                                      <a:latin typeface="Cambria Math" panose="02040503050406030204" pitchFamily="18" charset="0"/>
                                    </a:rPr>
                                    <m:t>𝑴</m:t>
                                  </m:r>
                                </m:e>
                                <m:sub>
                                  <m:r>
                                    <a:rPr lang="es-MX" sz="2400" b="1" i="1">
                                      <a:latin typeface="Cambria Math" panose="02040503050406030204" pitchFamily="18" charset="0"/>
                                    </a:rPr>
                                    <m:t>𝒂𝑫</m:t>
                                  </m:r>
                                  <m:r>
                                    <a:rPr lang="es-MX" sz="2400" b="1" i="1">
                                      <a:latin typeface="Cambria Math" panose="02040503050406030204" pitchFamily="18" charset="0"/>
                                    </a:rPr>
                                    <m:t> </m:t>
                                  </m:r>
                                </m:sub>
                              </m:sSub>
                              <m:sSub>
                                <m:sSubPr>
                                  <m:ctrlPr>
                                    <a:rPr lang="es-MX" sz="2400" b="1" i="1">
                                      <a:latin typeface="Cambria Math" panose="02040503050406030204" pitchFamily="18" charset="0"/>
                                    </a:rPr>
                                  </m:ctrlPr>
                                </m:sSubPr>
                                <m:e>
                                  <m:r>
                                    <a:rPr lang="es-MX" sz="2400" b="1" i="1">
                                      <a:latin typeface="Cambria Math" panose="02040503050406030204" pitchFamily="18" charset="0"/>
                                    </a:rPr>
                                    <m:t>𝑪</m:t>
                                  </m:r>
                                </m:e>
                                <m:sub>
                                  <m:r>
                                    <a:rPr lang="es-MX" sz="2400" b="1" i="1">
                                      <a:latin typeface="Cambria Math" panose="02040503050406030204" pitchFamily="18" charset="0"/>
                                    </a:rPr>
                                    <m:t>𝒂𝑫</m:t>
                                  </m:r>
                                </m:sub>
                              </m:sSub>
                            </m:den>
                          </m:f>
                        </m:e>
                      </m:rad>
                      <m:r>
                        <a:rPr lang="es-MX" sz="2400" b="1" i="0">
                          <a:latin typeface="Cambria Math" panose="02040503050406030204" pitchFamily="18" charset="0"/>
                        </a:rPr>
                        <m:t> </m:t>
                      </m:r>
                    </m:oMath>
                  </m:oMathPara>
                </a14:m>
                <a:endParaRPr lang="es-MX" sz="2400" b="1" dirty="0"/>
              </a:p>
            </p:txBody>
          </p:sp>
        </mc:Choice>
        <mc:Fallback xmlns="">
          <p:sp>
            <p:nvSpPr>
              <p:cNvPr id="11" name="Rectángulo 10"/>
              <p:cNvSpPr>
                <a:spLocks noRot="1" noChangeAspect="1" noMove="1" noResize="1" noEditPoints="1" noAdjustHandles="1" noChangeArrowheads="1" noChangeShapeType="1" noTextEdit="1"/>
              </p:cNvSpPr>
              <p:nvPr/>
            </p:nvSpPr>
            <p:spPr>
              <a:xfrm>
                <a:off x="1879007" y="4210925"/>
                <a:ext cx="2921505" cy="1183529"/>
              </a:xfrm>
              <a:prstGeom prst="rect">
                <a:avLst/>
              </a:prstGeom>
              <a:blipFill rotWithShape="0">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5494985" y="3853010"/>
                <a:ext cx="6096000" cy="1582484"/>
              </a:xfrm>
              <a:prstGeom prst="rect">
                <a:avLst/>
              </a:prstGeom>
            </p:spPr>
            <p:txBody>
              <a:bodyPr>
                <a:spAutoFit/>
              </a:bodyPr>
              <a:lstStyle/>
              <a:p>
                <a:pPr algn="just">
                  <a:lnSpc>
                    <a:spcPct val="107000"/>
                  </a:lnSpc>
                  <a:spcAft>
                    <a:spcPts val="8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MX" sz="2400" b="1" i="1">
                              <a:effectLst/>
                              <a:latin typeface="Cambria Math" panose="02040503050406030204" pitchFamily="18" charset="0"/>
                              <a:cs typeface="Times New Roman" panose="02020603050405020304" pitchFamily="18" charset="0"/>
                            </a:rPr>
                          </m:ctrlPr>
                        </m:sSub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𝒇</m:t>
                          </m:r>
                        </m:e>
                        <m:sub>
                          <m:r>
                            <a:rPr lang="es-EC" sz="2400" b="1" i="1">
                              <a:effectLst/>
                              <a:latin typeface="Cambria Math" panose="02040503050406030204" pitchFamily="18" charset="0"/>
                              <a:ea typeface="Calibri" panose="020F0502020204030204" pitchFamily="34" charset="0"/>
                              <a:cs typeface="Times New Roman" panose="02020603050405020304" pitchFamily="18" charset="0"/>
                            </a:rPr>
                            <m:t>𝑯</m:t>
                          </m:r>
                        </m:sub>
                      </m:sSub>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s-MX" sz="2400" b="1" i="1">
                              <a:effectLst/>
                              <a:latin typeface="Cambria Math" panose="02040503050406030204" pitchFamily="18" charset="0"/>
                              <a:cs typeface="Times New Roman" panose="02020603050405020304" pitchFamily="18" charset="0"/>
                            </a:rPr>
                          </m:ctrlPr>
                        </m:fPr>
                        <m:num>
                          <m:r>
                            <a:rPr lang="es-EC"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s-EC" sz="2400" b="1" i="1">
                              <a:effectLst/>
                              <a:latin typeface="Cambria Math" panose="02040503050406030204" pitchFamily="18" charset="0"/>
                              <a:ea typeface="Calibri" panose="020F0502020204030204" pitchFamily="34" charset="0"/>
                              <a:cs typeface="Times New Roman" panose="02020603050405020304" pitchFamily="18" charset="0"/>
                            </a:rPr>
                            <m:t>𝟐</m:t>
                          </m:r>
                          <m:r>
                            <a:rPr lang="es-EC" sz="2400" b="1" i="1">
                              <a:effectLst/>
                              <a:latin typeface="Cambria Math" panose="02040503050406030204" pitchFamily="18" charset="0"/>
                              <a:ea typeface="Calibri" panose="020F0502020204030204" pitchFamily="34" charset="0"/>
                              <a:cs typeface="Times New Roman" panose="02020603050405020304" pitchFamily="18" charset="0"/>
                            </a:rPr>
                            <m:t>𝝅</m:t>
                          </m:r>
                        </m:den>
                      </m:f>
                      <m:rad>
                        <m:radPr>
                          <m:degHide m:val="on"/>
                          <m:ctrlPr>
                            <a:rPr lang="es-MX" sz="2400" b="1" i="1">
                              <a:effectLst/>
                              <a:latin typeface="Cambria Math" panose="02040503050406030204" pitchFamily="18" charset="0"/>
                              <a:cs typeface="Times New Roman" panose="02020603050405020304" pitchFamily="18" charset="0"/>
                            </a:rPr>
                          </m:ctrlPr>
                        </m:radPr>
                        <m:deg/>
                        <m:e>
                          <m:f>
                            <m:fPr>
                              <m:ctrlPr>
                                <a:rPr lang="es-MX" sz="2400" b="1" i="1">
                                  <a:effectLst/>
                                  <a:latin typeface="Cambria Math" panose="02040503050406030204" pitchFamily="18" charset="0"/>
                                  <a:cs typeface="Times New Roman" panose="02020603050405020304" pitchFamily="18" charset="0"/>
                                </a:rPr>
                              </m:ctrlPr>
                            </m:fPr>
                            <m:num>
                              <m:r>
                                <a:rPr lang="es-EC" sz="2400" b="1" i="1">
                                  <a:effectLst/>
                                  <a:latin typeface="Cambria Math" panose="02040503050406030204" pitchFamily="18" charset="0"/>
                                  <a:ea typeface="Calibri" panose="020F0502020204030204" pitchFamily="34" charset="0"/>
                                  <a:cs typeface="Times New Roman" panose="02020603050405020304" pitchFamily="18" charset="0"/>
                                </a:rPr>
                                <m:t>𝟏</m:t>
                              </m:r>
                            </m:num>
                            <m:den>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b="1" i="1">
                                      <a:effectLst/>
                                      <a:latin typeface="Cambria Math" panose="02040503050406030204" pitchFamily="18" charset="0"/>
                                      <a:cs typeface="Times New Roman" panose="02020603050405020304" pitchFamily="18" charset="0"/>
                                    </a:rPr>
                                  </m:ctrlPr>
                                </m:sSub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𝑴</m:t>
                                  </m:r>
                                </m:e>
                                <m:sub>
                                  <m:r>
                                    <a:rPr lang="es-EC" sz="2400" b="1" i="1">
                                      <a:effectLst/>
                                      <a:latin typeface="Cambria Math" panose="02040503050406030204" pitchFamily="18" charset="0"/>
                                      <a:ea typeface="Calibri" panose="020F0502020204030204" pitchFamily="34" charset="0"/>
                                      <a:cs typeface="Times New Roman" panose="02020603050405020304" pitchFamily="18" charset="0"/>
                                    </a:rPr>
                                    <m:t>𝒂𝑵</m:t>
                                  </m:r>
                                  <m:r>
                                    <a:rPr lang="es-EC" sz="2400" b="1" i="1">
                                      <a:effectLst/>
                                      <a:latin typeface="Cambria Math" panose="02040503050406030204" pitchFamily="18" charset="0"/>
                                      <a:ea typeface="Calibri" panose="020F0502020204030204" pitchFamily="34" charset="0"/>
                                      <a:cs typeface="Times New Roman" panose="02020603050405020304" pitchFamily="18" charset="0"/>
                                    </a:rPr>
                                    <m:t> </m:t>
                                  </m:r>
                                </m:sub>
                              </m:sSub>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b="1" i="1">
                                      <a:effectLst/>
                                      <a:latin typeface="Cambria Math" panose="02040503050406030204" pitchFamily="18" charset="0"/>
                                      <a:cs typeface="Times New Roman" panose="02020603050405020304" pitchFamily="18" charset="0"/>
                                    </a:rPr>
                                  </m:ctrlPr>
                                </m:sSub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𝑴</m:t>
                                  </m:r>
                                </m:e>
                                <m:sub>
                                  <m:r>
                                    <a:rPr lang="es-EC" sz="2400" b="1" i="1">
                                      <a:effectLst/>
                                      <a:latin typeface="Cambria Math" panose="02040503050406030204" pitchFamily="18" charset="0"/>
                                      <a:ea typeface="Calibri" panose="020F0502020204030204" pitchFamily="34" charset="0"/>
                                      <a:cs typeface="Times New Roman" panose="02020603050405020304" pitchFamily="18" charset="0"/>
                                    </a:rPr>
                                    <m:t>𝒂𝑹𝒂𝒅</m:t>
                                  </m:r>
                                  <m:r>
                                    <a:rPr lang="es-EC" sz="2400" b="1" i="1">
                                      <a:effectLst/>
                                      <a:latin typeface="Cambria Math" panose="02040503050406030204" pitchFamily="18" charset="0"/>
                                      <a:ea typeface="Calibri" panose="020F0502020204030204" pitchFamily="34" charset="0"/>
                                      <a:cs typeface="Times New Roman" panose="02020603050405020304" pitchFamily="18" charset="0"/>
                                    </a:rPr>
                                    <m:t> </m:t>
                                  </m:r>
                                </m:sub>
                              </m:sSub>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MX" sz="2400" b="1" i="1">
                                      <a:effectLst/>
                                      <a:latin typeface="Cambria Math" panose="02040503050406030204" pitchFamily="18" charset="0"/>
                                      <a:cs typeface="Times New Roman" panose="02020603050405020304" pitchFamily="18" charset="0"/>
                                    </a:rPr>
                                  </m:ctrlPr>
                                </m:sSub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s-EC" sz="2400" b="1" i="1">
                                      <a:effectLst/>
                                      <a:latin typeface="Cambria Math" panose="02040503050406030204" pitchFamily="18" charset="0"/>
                                      <a:ea typeface="Calibri" panose="020F0502020204030204" pitchFamily="34" charset="0"/>
                                      <a:cs typeface="Times New Roman" panose="02020603050405020304" pitchFamily="18" charset="0"/>
                                    </a:rPr>
                                    <m:t>𝒂𝑪</m:t>
                                  </m:r>
                                  <m:r>
                                    <a:rPr lang="es-EC" sz="2400" b="1" i="1">
                                      <a:effectLst/>
                                      <a:latin typeface="Cambria Math" panose="02040503050406030204" pitchFamily="18" charset="0"/>
                                      <a:ea typeface="Calibri" panose="020F0502020204030204" pitchFamily="34" charset="0"/>
                                      <a:cs typeface="Times New Roman" panose="02020603050405020304" pitchFamily="18" charset="0"/>
                                    </a:rPr>
                                    <m:t> </m:t>
                                  </m:r>
                                </m:sub>
                              </m:sSub>
                            </m:den>
                          </m:f>
                        </m:e>
                      </m:rad>
                    </m:oMath>
                  </m:oMathPara>
                </a14:m>
                <a:endParaRPr lang="es-MX" sz="2400" b="1" dirty="0"/>
              </a:p>
            </p:txBody>
          </p:sp>
        </mc:Choice>
        <mc:Fallback xmlns="">
          <p:sp>
            <p:nvSpPr>
              <p:cNvPr id="12" name="Rectángulo 11"/>
              <p:cNvSpPr>
                <a:spLocks noRot="1" noChangeAspect="1" noMove="1" noResize="1" noEditPoints="1" noAdjustHandles="1" noChangeArrowheads="1" noChangeShapeType="1" noTextEdit="1"/>
              </p:cNvSpPr>
              <p:nvPr/>
            </p:nvSpPr>
            <p:spPr>
              <a:xfrm>
                <a:off x="5494985" y="3853010"/>
                <a:ext cx="6096000" cy="1582484"/>
              </a:xfrm>
              <a:prstGeom prst="rect">
                <a:avLst/>
              </a:prstGeom>
              <a:blipFill rotWithShape="0">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60108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76400" y="2606049"/>
            <a:ext cx="10515600" cy="1325563"/>
          </a:xfrm>
        </p:spPr>
        <p:txBody>
          <a:bodyPr/>
          <a:lstStyle/>
          <a:p>
            <a:r>
              <a:rPr lang="es-MX" dirty="0" smtClean="0"/>
              <a:t>PROCEDIMIENTO EXPERIMENTAL</a:t>
            </a:r>
            <a:endParaRPr lang="es-MX" dirty="0"/>
          </a:p>
        </p:txBody>
      </p:sp>
    </p:spTree>
    <p:extLst>
      <p:ext uri="{BB962C8B-B14F-4D97-AF65-F5344CB8AC3E}">
        <p14:creationId xmlns:p14="http://schemas.microsoft.com/office/powerpoint/2010/main" val="1834648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257" y="-97888"/>
            <a:ext cx="6592910" cy="960773"/>
          </a:xfrm>
        </p:spPr>
        <p:txBody>
          <a:bodyPr>
            <a:normAutofit/>
          </a:bodyPr>
          <a:lstStyle/>
          <a:p>
            <a:r>
              <a:rPr lang="es-MX" sz="2800" b="1" dirty="0" smtClean="0"/>
              <a:t>Estructura del  estudio</a:t>
            </a:r>
            <a:endParaRPr lang="es-MX" sz="2800" b="1" dirty="0"/>
          </a:p>
        </p:txBody>
      </p:sp>
      <p:pic>
        <p:nvPicPr>
          <p:cNvPr id="6" name="Imagen 5"/>
          <p:cNvPicPr>
            <a:picLocks noChangeAspect="1"/>
          </p:cNvPicPr>
          <p:nvPr/>
        </p:nvPicPr>
        <p:blipFill>
          <a:blip r:embed="rId2"/>
          <a:stretch>
            <a:fillRect/>
          </a:stretch>
        </p:blipFill>
        <p:spPr>
          <a:xfrm>
            <a:off x="1063782" y="712519"/>
            <a:ext cx="8801435" cy="5168102"/>
          </a:xfrm>
          <a:prstGeom prst="rect">
            <a:avLst/>
          </a:prstGeom>
        </p:spPr>
      </p:pic>
      <p:pic>
        <p:nvPicPr>
          <p:cNvPr id="3" name="Imagen 2"/>
          <p:cNvPicPr>
            <a:picLocks noChangeAspect="1"/>
          </p:cNvPicPr>
          <p:nvPr/>
        </p:nvPicPr>
        <p:blipFill>
          <a:blip r:embed="rId3"/>
          <a:stretch>
            <a:fillRect/>
          </a:stretch>
        </p:blipFill>
        <p:spPr>
          <a:xfrm>
            <a:off x="5795225" y="3296570"/>
            <a:ext cx="3924300" cy="781050"/>
          </a:xfrm>
          <a:prstGeom prst="rect">
            <a:avLst/>
          </a:prstGeom>
        </p:spPr>
      </p:pic>
      <p:cxnSp>
        <p:nvCxnSpPr>
          <p:cNvPr id="5" name="Conector recto 4"/>
          <p:cNvCxnSpPr>
            <a:endCxn id="3" idx="1"/>
          </p:cNvCxnSpPr>
          <p:nvPr/>
        </p:nvCxnSpPr>
        <p:spPr>
          <a:xfrm>
            <a:off x="5464499" y="3687095"/>
            <a:ext cx="330726"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3625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9259" y="223457"/>
            <a:ext cx="10515600" cy="1325563"/>
          </a:xfrm>
        </p:spPr>
        <p:txBody>
          <a:bodyPr/>
          <a:lstStyle/>
          <a:p>
            <a:r>
              <a:rPr lang="es-MX" dirty="0" smtClean="0"/>
              <a:t>Construcción del dispositivo</a:t>
            </a:r>
            <a:endParaRPr lang="es-MX" dirty="0"/>
          </a:p>
        </p:txBody>
      </p:sp>
      <p:pic>
        <p:nvPicPr>
          <p:cNvPr id="7" name="Marcador de contenido 6"/>
          <p:cNvPicPr>
            <a:picLocks noGrp="1" noChangeAspect="1"/>
          </p:cNvPicPr>
          <p:nvPr>
            <p:ph idx="1"/>
          </p:nvPr>
        </p:nvPicPr>
        <p:blipFill>
          <a:blip r:embed="rId2"/>
          <a:stretch>
            <a:fillRect/>
          </a:stretch>
        </p:blipFill>
        <p:spPr>
          <a:xfrm>
            <a:off x="180304" y="1343094"/>
            <a:ext cx="6106609" cy="4169064"/>
          </a:xfrm>
          <a:prstGeom prst="rect">
            <a:avLst/>
          </a:prstGeom>
        </p:spPr>
      </p:pic>
      <p:pic>
        <p:nvPicPr>
          <p:cNvPr id="3" name="Imagen 2"/>
          <p:cNvPicPr>
            <a:picLocks noChangeAspect="1"/>
          </p:cNvPicPr>
          <p:nvPr/>
        </p:nvPicPr>
        <p:blipFill>
          <a:blip r:embed="rId3"/>
          <a:stretch>
            <a:fillRect/>
          </a:stretch>
        </p:blipFill>
        <p:spPr>
          <a:xfrm>
            <a:off x="9303481" y="685869"/>
            <a:ext cx="2486025" cy="5143500"/>
          </a:xfrm>
          <a:prstGeom prst="rect">
            <a:avLst/>
          </a:prstGeom>
        </p:spPr>
      </p:pic>
      <p:pic>
        <p:nvPicPr>
          <p:cNvPr id="4" name="Imagen 3"/>
          <p:cNvPicPr>
            <a:picLocks noChangeAspect="1"/>
          </p:cNvPicPr>
          <p:nvPr/>
        </p:nvPicPr>
        <p:blipFill>
          <a:blip r:embed="rId4"/>
          <a:stretch>
            <a:fillRect/>
          </a:stretch>
        </p:blipFill>
        <p:spPr>
          <a:xfrm>
            <a:off x="6369781" y="1343094"/>
            <a:ext cx="2933700" cy="4486275"/>
          </a:xfrm>
          <a:prstGeom prst="rect">
            <a:avLst/>
          </a:prstGeom>
        </p:spPr>
      </p:pic>
    </p:spTree>
    <p:extLst>
      <p:ext uri="{BB962C8B-B14F-4D97-AF65-F5344CB8AC3E}">
        <p14:creationId xmlns:p14="http://schemas.microsoft.com/office/powerpoint/2010/main" val="31514015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4" name="Marcador de contenido 3"/>
          <p:cNvSpPr>
            <a:spLocks noGrp="1"/>
          </p:cNvSpPr>
          <p:nvPr>
            <p:ph idx="1"/>
          </p:nvPr>
        </p:nvSpPr>
        <p:spPr/>
        <p:txBody>
          <a:bodyPr/>
          <a:lstStyle/>
          <a:p>
            <a:endParaRPr lang="es-MX"/>
          </a:p>
        </p:txBody>
      </p:sp>
      <p:pic>
        <p:nvPicPr>
          <p:cNvPr id="5" name="Imagen 4"/>
          <p:cNvPicPr>
            <a:picLocks noChangeAspect="1"/>
          </p:cNvPicPr>
          <p:nvPr/>
        </p:nvPicPr>
        <p:blipFill>
          <a:blip r:embed="rId2"/>
          <a:stretch>
            <a:fillRect/>
          </a:stretch>
        </p:blipFill>
        <p:spPr>
          <a:xfrm>
            <a:off x="1309285" y="1413725"/>
            <a:ext cx="9058275" cy="3695700"/>
          </a:xfrm>
          <a:prstGeom prst="rect">
            <a:avLst/>
          </a:prstGeom>
        </p:spPr>
      </p:pic>
    </p:spTree>
    <p:extLst>
      <p:ext uri="{BB962C8B-B14F-4D97-AF65-F5344CB8AC3E}">
        <p14:creationId xmlns:p14="http://schemas.microsoft.com/office/powerpoint/2010/main" val="1063846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dirty="0"/>
          </a:p>
        </p:txBody>
      </p:sp>
      <p:pic>
        <p:nvPicPr>
          <p:cNvPr id="4" name="Imagen 3"/>
          <p:cNvPicPr>
            <a:picLocks noChangeAspect="1"/>
          </p:cNvPicPr>
          <p:nvPr/>
        </p:nvPicPr>
        <p:blipFill>
          <a:blip r:embed="rId2"/>
          <a:stretch>
            <a:fillRect/>
          </a:stretch>
        </p:blipFill>
        <p:spPr>
          <a:xfrm>
            <a:off x="551645" y="182879"/>
            <a:ext cx="4957293" cy="5283933"/>
          </a:xfrm>
          <a:prstGeom prst="rect">
            <a:avLst/>
          </a:prstGeom>
        </p:spPr>
      </p:pic>
      <p:pic>
        <p:nvPicPr>
          <p:cNvPr id="6" name="Imagen 5"/>
          <p:cNvPicPr>
            <a:picLocks noChangeAspect="1"/>
          </p:cNvPicPr>
          <p:nvPr/>
        </p:nvPicPr>
        <p:blipFill>
          <a:blip r:embed="rId3"/>
          <a:stretch>
            <a:fillRect/>
          </a:stretch>
        </p:blipFill>
        <p:spPr>
          <a:xfrm>
            <a:off x="6096000" y="1690688"/>
            <a:ext cx="5844862" cy="2196251"/>
          </a:xfrm>
          <a:prstGeom prst="rect">
            <a:avLst/>
          </a:prstGeom>
        </p:spPr>
      </p:pic>
      <p:sp>
        <p:nvSpPr>
          <p:cNvPr id="7" name="Rectángulo 6"/>
          <p:cNvSpPr/>
          <p:nvPr/>
        </p:nvSpPr>
        <p:spPr>
          <a:xfrm>
            <a:off x="155619" y="5595442"/>
            <a:ext cx="6096000" cy="646331"/>
          </a:xfrm>
          <a:prstGeom prst="rect">
            <a:avLst/>
          </a:prstGeom>
        </p:spPr>
        <p:txBody>
          <a:bodyPr>
            <a:spAutoFit/>
          </a:bodyPr>
          <a:lstStyle/>
          <a:p>
            <a:pPr algn="ctr">
              <a:spcAft>
                <a:spcPts val="1000"/>
              </a:spcAft>
            </a:pPr>
            <a:r>
              <a:rPr lang="es-EC" dirty="0" smtClean="0">
                <a:latin typeface="Times New Roman" panose="02020603050405020304" pitchFamily="18" charset="0"/>
                <a:ea typeface="Calibri" panose="020F0502020204030204" pitchFamily="34" charset="0"/>
                <a:cs typeface="Times New Roman" panose="02020603050405020304" pitchFamily="18" charset="0"/>
              </a:rPr>
              <a:t>Esquema </a:t>
            </a:r>
            <a:r>
              <a:rPr lang="es-EC" dirty="0">
                <a:latin typeface="Times New Roman" panose="02020603050405020304" pitchFamily="18" charset="0"/>
                <a:ea typeface="Calibri" panose="020F0502020204030204" pitchFamily="34" charset="0"/>
                <a:cs typeface="Times New Roman" panose="02020603050405020304" pitchFamily="18" charset="0"/>
              </a:rPr>
              <a:t>de orificios. a) Orificio Circular b) Orificio Rectangular c) Orificio Triangular d) Orificio Cuadrado</a:t>
            </a:r>
            <a:endParaRPr lang="es-MX" sz="11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8723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326" y="523227"/>
            <a:ext cx="10515600" cy="803297"/>
          </a:xfrm>
        </p:spPr>
        <p:txBody>
          <a:bodyPr>
            <a:normAutofit fontScale="90000"/>
          </a:bodyPr>
          <a:lstStyle/>
          <a:p>
            <a:r>
              <a:rPr lang="es-MX" dirty="0" smtClean="0"/>
              <a:t>Fase de medición de Flujo</a:t>
            </a:r>
            <a:br>
              <a:rPr lang="es-MX" dirty="0" smtClean="0"/>
            </a:br>
            <a:endParaRPr lang="es-MX" dirty="0"/>
          </a:p>
        </p:txBody>
      </p:sp>
      <p:pic>
        <p:nvPicPr>
          <p:cNvPr id="4" name="Marcador de contenido 3"/>
          <p:cNvPicPr>
            <a:picLocks noGrp="1" noChangeAspect="1"/>
          </p:cNvPicPr>
          <p:nvPr>
            <p:ph idx="1"/>
          </p:nvPr>
        </p:nvPicPr>
        <p:blipFill>
          <a:blip r:embed="rId2"/>
          <a:stretch>
            <a:fillRect/>
          </a:stretch>
        </p:blipFill>
        <p:spPr>
          <a:xfrm>
            <a:off x="631631" y="1562067"/>
            <a:ext cx="6425994" cy="4105366"/>
          </a:xfrm>
          <a:prstGeom prst="rect">
            <a:avLst/>
          </a:prstGeom>
        </p:spPr>
      </p:pic>
      <p:sp>
        <p:nvSpPr>
          <p:cNvPr id="6" name="Rectángulo 5"/>
          <p:cNvSpPr/>
          <p:nvPr/>
        </p:nvSpPr>
        <p:spPr>
          <a:xfrm>
            <a:off x="7495675" y="1991477"/>
            <a:ext cx="4199019" cy="2693045"/>
          </a:xfrm>
          <a:prstGeom prst="rect">
            <a:avLst/>
          </a:prstGeom>
        </p:spPr>
        <p:txBody>
          <a:bodyPr wrap="square">
            <a:spAutoFit/>
          </a:bodyPr>
          <a:lstStyle/>
          <a:p>
            <a:pPr>
              <a:spcAft>
                <a:spcPts val="1000"/>
              </a:spcAft>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1) Adquisición de datos vía Bluetooth</a:t>
            </a:r>
          </a:p>
          <a:p>
            <a:pPr>
              <a:spcAft>
                <a:spcPts val="1000"/>
              </a:spcAft>
            </a:pPr>
            <a:r>
              <a:rPr lang="es-MX" sz="2400" i="1" dirty="0" smtClean="0">
                <a:latin typeface="Calibri" panose="020F0502020204030204" pitchFamily="34" charset="0"/>
                <a:ea typeface="Calibri" panose="020F0502020204030204" pitchFamily="34" charset="0"/>
                <a:cs typeface="Times New Roman" panose="02020603050405020304" pitchFamily="18" charset="0"/>
              </a:rPr>
              <a:t>2) Anemómetro de hilo caliente</a:t>
            </a:r>
          </a:p>
          <a:p>
            <a:pPr>
              <a:spcAft>
                <a:spcPts val="1000"/>
              </a:spcAft>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3) Dispositivo </a:t>
            </a:r>
            <a:r>
              <a:rPr lang="es-MX" sz="2400" i="1" dirty="0" err="1" smtClean="0">
                <a:effectLst/>
                <a:latin typeface="Calibri" panose="020F0502020204030204" pitchFamily="34" charset="0"/>
                <a:ea typeface="Calibri" panose="020F0502020204030204" pitchFamily="34" charset="0"/>
                <a:cs typeface="Times New Roman" panose="02020603050405020304" pitchFamily="18" charset="0"/>
              </a:rPr>
              <a:t>Synthetic</a:t>
            </a: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 Jet</a:t>
            </a:r>
          </a:p>
          <a:p>
            <a:pPr>
              <a:spcAft>
                <a:spcPts val="1000"/>
              </a:spcAft>
            </a:pPr>
            <a:r>
              <a:rPr lang="es-MX" sz="2400" i="1" dirty="0" smtClean="0">
                <a:latin typeface="Calibri" panose="020F0502020204030204" pitchFamily="34" charset="0"/>
                <a:ea typeface="Calibri" panose="020F0502020204030204" pitchFamily="34" charset="0"/>
                <a:cs typeface="Times New Roman" panose="02020603050405020304" pitchFamily="18" charset="0"/>
              </a:rPr>
              <a:t>4) Generador de Ondas (Sinusoidal-7.25Vrms)</a:t>
            </a:r>
            <a:endParaRPr lang="es-MX"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2226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189149" y="2253804"/>
            <a:ext cx="9144000" cy="3776728"/>
          </a:xfrm>
        </p:spPr>
        <p:txBody>
          <a:bodyPr>
            <a:normAutofit fontScale="92500" lnSpcReduction="20000"/>
          </a:bodyPr>
          <a:lstStyle/>
          <a:p>
            <a:pPr algn="just"/>
            <a:r>
              <a:rPr lang="es-MX" dirty="0" smtClean="0"/>
              <a:t>1) Que es un </a:t>
            </a:r>
            <a:r>
              <a:rPr lang="es-MX" dirty="0" err="1"/>
              <a:t>S</a:t>
            </a:r>
            <a:r>
              <a:rPr lang="es-MX" dirty="0" err="1" smtClean="0"/>
              <a:t>ynthetic</a:t>
            </a:r>
            <a:r>
              <a:rPr lang="es-MX" dirty="0" smtClean="0"/>
              <a:t> jet?</a:t>
            </a:r>
          </a:p>
          <a:p>
            <a:pPr algn="just"/>
            <a:r>
              <a:rPr lang="es-MX" dirty="0"/>
              <a:t>2</a:t>
            </a:r>
            <a:r>
              <a:rPr lang="es-MX" dirty="0" smtClean="0"/>
              <a:t>) Objetivos</a:t>
            </a:r>
          </a:p>
          <a:p>
            <a:pPr algn="just"/>
            <a:r>
              <a:rPr lang="es-MX" dirty="0"/>
              <a:t>3</a:t>
            </a:r>
            <a:r>
              <a:rPr lang="es-MX" dirty="0" smtClean="0"/>
              <a:t>) Justificación</a:t>
            </a:r>
          </a:p>
          <a:p>
            <a:pPr algn="just"/>
            <a:r>
              <a:rPr lang="es-MX" dirty="0"/>
              <a:t>4</a:t>
            </a:r>
            <a:r>
              <a:rPr lang="es-MX" dirty="0" smtClean="0"/>
              <a:t>) Marco Teórico</a:t>
            </a:r>
          </a:p>
          <a:p>
            <a:pPr algn="just"/>
            <a:r>
              <a:rPr lang="es-MX" dirty="0"/>
              <a:t>4</a:t>
            </a:r>
            <a:r>
              <a:rPr lang="es-MX" dirty="0" smtClean="0"/>
              <a:t>.1 Flujo Sintético</a:t>
            </a:r>
          </a:p>
          <a:p>
            <a:pPr algn="just"/>
            <a:r>
              <a:rPr lang="es-MX" dirty="0"/>
              <a:t>4</a:t>
            </a:r>
            <a:r>
              <a:rPr lang="es-MX" dirty="0" smtClean="0"/>
              <a:t>.2 Tipos de Actuadores</a:t>
            </a:r>
          </a:p>
          <a:p>
            <a:pPr algn="just"/>
            <a:r>
              <a:rPr lang="es-MX" dirty="0"/>
              <a:t>4</a:t>
            </a:r>
            <a:r>
              <a:rPr lang="es-MX" dirty="0" smtClean="0"/>
              <a:t>.3 Modelo Matemático del Sistema(LEM)</a:t>
            </a:r>
          </a:p>
          <a:p>
            <a:pPr algn="just"/>
            <a:r>
              <a:rPr lang="es-MX" dirty="0"/>
              <a:t>5</a:t>
            </a:r>
            <a:r>
              <a:rPr lang="es-MX" dirty="0" smtClean="0"/>
              <a:t>) Procedimiento Experimental</a:t>
            </a:r>
          </a:p>
          <a:p>
            <a:pPr algn="just"/>
            <a:r>
              <a:rPr lang="es-MX" dirty="0"/>
              <a:t>6</a:t>
            </a:r>
            <a:r>
              <a:rPr lang="es-MX" dirty="0" smtClean="0"/>
              <a:t>) Análisis de Resultados</a:t>
            </a:r>
          </a:p>
          <a:p>
            <a:pPr algn="just"/>
            <a:r>
              <a:rPr lang="es-MX" dirty="0"/>
              <a:t>7</a:t>
            </a:r>
            <a:r>
              <a:rPr lang="es-MX" dirty="0" smtClean="0"/>
              <a:t>) Conclusiones y Recomendaciones</a:t>
            </a:r>
          </a:p>
          <a:p>
            <a:pPr algn="just"/>
            <a:endParaRPr lang="es-MX" dirty="0" smtClean="0">
              <a:solidFill>
                <a:schemeClr val="tx1">
                  <a:lumMod val="95000"/>
                  <a:lumOff val="5000"/>
                </a:schemeClr>
              </a:solidFill>
            </a:endParaRPr>
          </a:p>
          <a:p>
            <a:pPr marL="342900" indent="-342900">
              <a:buFont typeface="Arial" panose="020B0604020202020204" pitchFamily="34" charset="0"/>
              <a:buChar char="•"/>
            </a:pPr>
            <a:endParaRPr lang="es-MX" dirty="0" smtClean="0">
              <a:solidFill>
                <a:srgbClr val="FF0000"/>
              </a:solidFill>
            </a:endParaRPr>
          </a:p>
        </p:txBody>
      </p:sp>
      <p:sp>
        <p:nvSpPr>
          <p:cNvPr id="5" name="Título 1"/>
          <p:cNvSpPr txBox="1">
            <a:spLocks/>
          </p:cNvSpPr>
          <p:nvPr/>
        </p:nvSpPr>
        <p:spPr>
          <a:xfrm>
            <a:off x="-485105" y="62270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4800" dirty="0" smtClean="0"/>
              <a:t>Estructura de la Presentación</a:t>
            </a:r>
            <a:endParaRPr lang="es-MX" sz="4800" dirty="0"/>
          </a:p>
        </p:txBody>
      </p:sp>
    </p:spTree>
    <p:extLst>
      <p:ext uri="{BB962C8B-B14F-4D97-AF65-F5344CB8AC3E}">
        <p14:creationId xmlns:p14="http://schemas.microsoft.com/office/powerpoint/2010/main" val="4016705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37296" y="1680159"/>
            <a:ext cx="2141620" cy="1325563"/>
          </a:xfrm>
        </p:spPr>
        <p:txBody>
          <a:bodyPr>
            <a:normAutofit fontScale="90000"/>
          </a:bodyPr>
          <a:lstStyle/>
          <a:p>
            <a:r>
              <a:rPr lang="es-MX" sz="2000" b="1" dirty="0" smtClean="0"/>
              <a:t>Anemómetro  de Hilo Caliente</a:t>
            </a:r>
            <a:br>
              <a:rPr lang="es-MX" sz="2000" b="1" dirty="0" smtClean="0"/>
            </a:br>
            <a:r>
              <a:rPr lang="es-MX" sz="2000" b="1" dirty="0" smtClean="0"/>
              <a:t/>
            </a:r>
            <a:br>
              <a:rPr lang="es-MX" sz="2000" b="1" dirty="0" smtClean="0"/>
            </a:br>
            <a:r>
              <a:rPr lang="es-MX" sz="2000" b="1" dirty="0" smtClean="0"/>
              <a:t>Resolución 0.01m/s</a:t>
            </a:r>
            <a:endParaRPr lang="es-MX" sz="2000" b="1" dirty="0"/>
          </a:p>
        </p:txBody>
      </p:sp>
      <p:pic>
        <p:nvPicPr>
          <p:cNvPr id="6" name="Marcador de contenido 5"/>
          <p:cNvPicPr>
            <a:picLocks noGrp="1" noChangeAspect="1"/>
          </p:cNvPicPr>
          <p:nvPr>
            <p:ph idx="1"/>
          </p:nvPr>
        </p:nvPicPr>
        <p:blipFill>
          <a:blip r:embed="rId2"/>
          <a:stretch>
            <a:fillRect/>
          </a:stretch>
        </p:blipFill>
        <p:spPr>
          <a:xfrm>
            <a:off x="271256" y="1295149"/>
            <a:ext cx="7566183" cy="4396311"/>
          </a:xfrm>
          <a:prstGeom prst="rect">
            <a:avLst/>
          </a:prstGeom>
        </p:spPr>
      </p:pic>
      <p:pic>
        <p:nvPicPr>
          <p:cNvPr id="7" name="Imagen 6"/>
          <p:cNvPicPr>
            <a:picLocks noChangeAspect="1"/>
          </p:cNvPicPr>
          <p:nvPr/>
        </p:nvPicPr>
        <p:blipFill>
          <a:blip r:embed="rId3"/>
          <a:stretch>
            <a:fillRect/>
          </a:stretch>
        </p:blipFill>
        <p:spPr>
          <a:xfrm>
            <a:off x="8477752" y="1295149"/>
            <a:ext cx="819150" cy="4676775"/>
          </a:xfrm>
          <a:prstGeom prst="rect">
            <a:avLst/>
          </a:prstGeom>
        </p:spPr>
      </p:pic>
      <p:pic>
        <p:nvPicPr>
          <p:cNvPr id="8" name="Imagen 7"/>
          <p:cNvPicPr>
            <a:picLocks noChangeAspect="1"/>
          </p:cNvPicPr>
          <p:nvPr/>
        </p:nvPicPr>
        <p:blipFill>
          <a:blip r:embed="rId4"/>
          <a:stretch>
            <a:fillRect/>
          </a:stretch>
        </p:blipFill>
        <p:spPr>
          <a:xfrm>
            <a:off x="9819523" y="4700996"/>
            <a:ext cx="1552575" cy="1066800"/>
          </a:xfrm>
          <a:prstGeom prst="rect">
            <a:avLst/>
          </a:prstGeom>
        </p:spPr>
      </p:pic>
    </p:spTree>
    <p:extLst>
      <p:ext uri="{BB962C8B-B14F-4D97-AF65-F5344CB8AC3E}">
        <p14:creationId xmlns:p14="http://schemas.microsoft.com/office/powerpoint/2010/main" val="2282433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Fase de  aplicación para enfriamiento de una superficie</a:t>
            </a:r>
            <a:endParaRPr lang="es-MX" b="1" dirty="0"/>
          </a:p>
        </p:txBody>
      </p:sp>
      <p:pic>
        <p:nvPicPr>
          <p:cNvPr id="4" name="Imagen 3"/>
          <p:cNvPicPr/>
          <p:nvPr/>
        </p:nvPicPr>
        <p:blipFill rotWithShape="1">
          <a:blip r:embed="rId2">
            <a:extLst>
              <a:ext uri="{28A0092B-C50C-407E-A947-70E740481C1C}">
                <a14:useLocalDpi xmlns:a14="http://schemas.microsoft.com/office/drawing/2010/main" val="0"/>
              </a:ext>
            </a:extLst>
          </a:blip>
          <a:srcRect b="7115"/>
          <a:stretch/>
        </p:blipFill>
        <p:spPr bwMode="auto">
          <a:xfrm>
            <a:off x="1114862" y="1690688"/>
            <a:ext cx="8854691" cy="42593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14138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1021256" y="545429"/>
            <a:ext cx="4276724" cy="5365401"/>
          </a:xfrm>
          <a:prstGeom prst="rect">
            <a:avLst/>
          </a:prstGeom>
        </p:spPr>
      </p:pic>
      <p:sp>
        <p:nvSpPr>
          <p:cNvPr id="5" name="Marcador de contenido 4"/>
          <p:cNvSpPr>
            <a:spLocks noGrp="1"/>
          </p:cNvSpPr>
          <p:nvPr>
            <p:ph idx="1"/>
          </p:nvPr>
        </p:nvSpPr>
        <p:spPr>
          <a:xfrm>
            <a:off x="5898523" y="718469"/>
            <a:ext cx="4824211" cy="3701526"/>
          </a:xfrm>
          <a:prstGeom prst="rect">
            <a:avLst/>
          </a:prstGeom>
        </p:spPr>
        <p:txBody>
          <a:bodyPr wrap="square">
            <a:spAutoFit/>
          </a:bodyPr>
          <a:lstStyle/>
          <a:p>
            <a:pPr>
              <a:spcAft>
                <a:spcPts val="1000"/>
              </a:spcAft>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Placa de acero </a:t>
            </a:r>
          </a:p>
          <a:p>
            <a:pPr marL="0" indent="0">
              <a:spcAft>
                <a:spcPts val="1000"/>
              </a:spcAft>
              <a:buNone/>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(41 x 45 x 1  )mm </a:t>
            </a:r>
          </a:p>
          <a:p>
            <a:pPr marL="0" indent="0">
              <a:spcAft>
                <a:spcPts val="1000"/>
              </a:spcAft>
              <a:buNone/>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 </a:t>
            </a:r>
            <a:r>
              <a:rPr lang="es-MX" sz="2400" i="1" dirty="0" err="1" smtClean="0">
                <a:effectLst/>
                <a:latin typeface="Calibri" panose="020F0502020204030204" pitchFamily="34" charset="0"/>
                <a:ea typeface="Calibri" panose="020F0502020204030204" pitchFamily="34" charset="0"/>
                <a:cs typeface="Times New Roman" panose="02020603050405020304" pitchFamily="18" charset="0"/>
              </a:rPr>
              <a:t>cp</a:t>
            </a:r>
            <a:r>
              <a:rPr lang="es-MX" sz="2400" i="1" dirty="0">
                <a:latin typeface="Calibri" panose="020F0502020204030204" pitchFamily="34" charset="0"/>
                <a:ea typeface="Calibri" panose="020F0502020204030204" pitchFamily="34" charset="0"/>
                <a:cs typeface="Times New Roman" panose="02020603050405020304" pitchFamily="18" charset="0"/>
              </a:rPr>
              <a:t>= 0.46 J/g </a:t>
            </a:r>
            <a:r>
              <a:rPr lang="es-MX" sz="2400" i="1" dirty="0" err="1">
                <a:latin typeface="Calibri" panose="020F0502020204030204" pitchFamily="34" charset="0"/>
                <a:ea typeface="Calibri" panose="020F0502020204030204" pitchFamily="34" charset="0"/>
                <a:cs typeface="Times New Roman" panose="02020603050405020304" pitchFamily="18" charset="0"/>
              </a:rPr>
              <a:t>°</a:t>
            </a:r>
            <a:r>
              <a:rPr lang="es-MX" sz="2400" i="1" dirty="0" err="1" smtClean="0">
                <a:latin typeface="Calibri" panose="020F0502020204030204" pitchFamily="34" charset="0"/>
                <a:ea typeface="Calibri" panose="020F0502020204030204" pitchFamily="34" charset="0"/>
                <a:cs typeface="Times New Roman" panose="02020603050405020304" pitchFamily="18" charset="0"/>
              </a:rPr>
              <a:t>c</a:t>
            </a:r>
            <a:endParaRPr lang="es-MX" sz="2400" i="1" dirty="0" smtClean="0">
              <a:latin typeface="Calibri" panose="020F0502020204030204" pitchFamily="34" charset="0"/>
              <a:ea typeface="Calibri" panose="020F0502020204030204" pitchFamily="34" charset="0"/>
              <a:cs typeface="Times New Roman" panose="02020603050405020304" pitchFamily="18" charset="0"/>
            </a:endParaRPr>
          </a:p>
          <a:p>
            <a:pPr marL="0" indent="0">
              <a:spcAft>
                <a:spcPts val="1000"/>
              </a:spcAft>
              <a:buNone/>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m= 22 g</a:t>
            </a:r>
          </a:p>
          <a:p>
            <a:pPr>
              <a:spcAft>
                <a:spcPts val="1000"/>
              </a:spcAft>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Sensores de Temperatura LM35</a:t>
            </a:r>
          </a:p>
          <a:p>
            <a:pPr>
              <a:spcAft>
                <a:spcPts val="1000"/>
              </a:spcAft>
            </a:pPr>
            <a:r>
              <a:rPr lang="es-MX" sz="2400" i="1" dirty="0" smtClean="0">
                <a:latin typeface="Calibri" panose="020F0502020204030204" pitchFamily="34" charset="0"/>
                <a:ea typeface="Calibri" panose="020F0502020204030204" pitchFamily="34" charset="0"/>
                <a:cs typeface="Times New Roman" panose="02020603050405020304" pitchFamily="18" charset="0"/>
              </a:rPr>
              <a:t>Temperatura Promedio- Parámetro referencial</a:t>
            </a:r>
            <a:endParaRPr lang="es-MX"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510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650" y="-154546"/>
            <a:ext cx="10515600" cy="1325563"/>
          </a:xfrm>
        </p:spPr>
        <p:txBody>
          <a:bodyPr/>
          <a:lstStyle/>
          <a:p>
            <a:r>
              <a:rPr lang="es-MX" dirty="0" smtClean="0"/>
              <a:t>Consideraciones</a:t>
            </a:r>
            <a:endParaRPr lang="es-MX" dirty="0"/>
          </a:p>
        </p:txBody>
      </p:sp>
      <p:graphicFrame>
        <p:nvGraphicFramePr>
          <p:cNvPr id="5" name="Diagrama 4"/>
          <p:cNvGraphicFramePr/>
          <p:nvPr>
            <p:extLst>
              <p:ext uri="{D42A27DB-BD31-4B8C-83A1-F6EECF244321}">
                <p14:modId xmlns:p14="http://schemas.microsoft.com/office/powerpoint/2010/main" val="2780959097"/>
              </p:ext>
            </p:extLst>
          </p:nvPr>
        </p:nvGraphicFramePr>
        <p:xfrm>
          <a:off x="-762716" y="945156"/>
          <a:ext cx="9352924" cy="4528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contenido 4"/>
          <p:cNvSpPr>
            <a:spLocks noGrp="1"/>
          </p:cNvSpPr>
          <p:nvPr>
            <p:ph idx="1"/>
          </p:nvPr>
        </p:nvSpPr>
        <p:spPr>
          <a:xfrm>
            <a:off x="7270124" y="2545685"/>
            <a:ext cx="4824211" cy="1089529"/>
          </a:xfrm>
          <a:prstGeom prst="rect">
            <a:avLst/>
          </a:prstGeom>
        </p:spPr>
        <p:txBody>
          <a:bodyPr wrap="square">
            <a:spAutoFit/>
          </a:bodyPr>
          <a:lstStyle/>
          <a:p>
            <a:pPr marL="0" indent="0">
              <a:spcAft>
                <a:spcPts val="1000"/>
              </a:spcAft>
              <a:buNone/>
            </a:pP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Nota:  Al llegar a temperatura </a:t>
            </a:r>
            <a:r>
              <a:rPr lang="es-MX" sz="2400" i="1" dirty="0" err="1" smtClean="0">
                <a:effectLst/>
                <a:latin typeface="Calibri" panose="020F0502020204030204" pitchFamily="34" charset="0"/>
                <a:ea typeface="Calibri" panose="020F0502020204030204" pitchFamily="34" charset="0"/>
                <a:cs typeface="Times New Roman" panose="02020603050405020304" pitchFamily="18" charset="0"/>
              </a:rPr>
              <a:t>seteada</a:t>
            </a: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 se desconectó la fuente de calor. (</a:t>
            </a:r>
            <a:r>
              <a:rPr lang="es-MX" sz="2400" i="1" dirty="0" err="1" smtClean="0">
                <a:effectLst/>
                <a:latin typeface="Calibri" panose="020F0502020204030204" pitchFamily="34" charset="0"/>
                <a:ea typeface="Calibri" panose="020F0502020204030204" pitchFamily="34" charset="0"/>
                <a:cs typeface="Times New Roman" panose="02020603050405020304" pitchFamily="18" charset="0"/>
              </a:rPr>
              <a:t>Eg</a:t>
            </a:r>
            <a:r>
              <a:rPr lang="es-MX" sz="2400" i="1" dirty="0" smtClean="0">
                <a:effectLst/>
                <a:latin typeface="Calibri" panose="020F0502020204030204" pitchFamily="34" charset="0"/>
                <a:ea typeface="Calibri" panose="020F0502020204030204" pitchFamily="34" charset="0"/>
                <a:cs typeface="Times New Roman" panose="02020603050405020304" pitchFamily="18" charset="0"/>
              </a:rPr>
              <a:t>=0)</a:t>
            </a:r>
            <a:endParaRPr lang="es-MX"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86003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Imagen 3"/>
          <p:cNvPicPr>
            <a:picLocks noChangeAspect="1"/>
          </p:cNvPicPr>
          <p:nvPr/>
        </p:nvPicPr>
        <p:blipFill rotWithShape="1">
          <a:blip r:embed="rId2"/>
          <a:srcRect l="-1" r="2033" b="6150"/>
          <a:stretch/>
        </p:blipFill>
        <p:spPr>
          <a:xfrm>
            <a:off x="4205356" y="278046"/>
            <a:ext cx="4964403" cy="5624510"/>
          </a:xfrm>
          <a:prstGeom prst="rect">
            <a:avLst/>
          </a:prstGeom>
        </p:spPr>
      </p:pic>
      <p:sp>
        <p:nvSpPr>
          <p:cNvPr id="5" name="Rectángulo 4"/>
          <p:cNvSpPr/>
          <p:nvPr/>
        </p:nvSpPr>
        <p:spPr>
          <a:xfrm>
            <a:off x="270540" y="278046"/>
            <a:ext cx="2931252" cy="369332"/>
          </a:xfrm>
          <a:prstGeom prst="rect">
            <a:avLst/>
          </a:prstGeom>
        </p:spPr>
        <p:txBody>
          <a:bodyPr wrap="none">
            <a:spAutoFit/>
          </a:bodyPr>
          <a:lstStyle/>
          <a:p>
            <a:r>
              <a:rPr lang="es-MX" b="1" dirty="0"/>
              <a:t>Diseño Experimental </a:t>
            </a:r>
            <a:r>
              <a:rPr lang="es-MX" b="1" dirty="0" err="1"/>
              <a:t>Taguchi</a:t>
            </a:r>
            <a:endParaRPr lang="es-MX" dirty="0"/>
          </a:p>
        </p:txBody>
      </p:sp>
    </p:spTree>
    <p:extLst>
      <p:ext uri="{BB962C8B-B14F-4D97-AF65-F5344CB8AC3E}">
        <p14:creationId xmlns:p14="http://schemas.microsoft.com/office/powerpoint/2010/main" val="1396313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9941" y="72466"/>
            <a:ext cx="10515600" cy="1325563"/>
          </a:xfrm>
        </p:spPr>
        <p:txBody>
          <a:bodyPr/>
          <a:lstStyle/>
          <a:p>
            <a:r>
              <a:rPr lang="es-MX" b="1" dirty="0" smtClean="0"/>
              <a:t>Especificaciones Diseño Experimental </a:t>
            </a:r>
            <a:r>
              <a:rPr lang="es-MX" b="1" dirty="0" err="1" smtClean="0"/>
              <a:t>Taguchi</a:t>
            </a:r>
            <a:endParaRPr lang="es-MX" b="1" dirty="0"/>
          </a:p>
        </p:txBody>
      </p:sp>
      <p:sp>
        <p:nvSpPr>
          <p:cNvPr id="3" name="Marcador de contenido 2"/>
          <p:cNvSpPr>
            <a:spLocks noGrp="1"/>
          </p:cNvSpPr>
          <p:nvPr>
            <p:ph idx="1"/>
          </p:nvPr>
        </p:nvSpPr>
        <p:spPr>
          <a:xfrm>
            <a:off x="464713" y="1179089"/>
            <a:ext cx="10515600" cy="4351338"/>
          </a:xfrm>
        </p:spPr>
        <p:txBody>
          <a:bodyPr/>
          <a:lstStyle/>
          <a:p>
            <a:pPr lvl="0"/>
            <a:r>
              <a:rPr lang="es-EC" dirty="0" err="1"/>
              <a:t>Taguchi</a:t>
            </a:r>
            <a:r>
              <a:rPr lang="es-EC" dirty="0"/>
              <a:t> L16</a:t>
            </a:r>
            <a:endParaRPr lang="es-MX" dirty="0"/>
          </a:p>
          <a:p>
            <a:pPr lvl="0"/>
            <a:r>
              <a:rPr lang="es-EC" dirty="0"/>
              <a:t>Dos factores: Tipo de Orificio y distancia</a:t>
            </a:r>
            <a:endParaRPr lang="es-MX" dirty="0"/>
          </a:p>
          <a:p>
            <a:pPr lvl="0"/>
            <a:r>
              <a:rPr lang="es-EC" dirty="0" smtClean="0"/>
              <a:t>Tres </a:t>
            </a:r>
            <a:r>
              <a:rPr lang="es-EC" dirty="0"/>
              <a:t>repeticiones</a:t>
            </a:r>
            <a:endParaRPr lang="es-MX" dirty="0"/>
          </a:p>
          <a:p>
            <a:pPr lvl="0"/>
            <a:r>
              <a:rPr lang="es-EC" dirty="0" smtClean="0"/>
              <a:t>Salida – Tiempo enfriamiento (60-50°C) Menor </a:t>
            </a:r>
            <a:r>
              <a:rPr lang="es-EC" dirty="0"/>
              <a:t>es Mejor</a:t>
            </a:r>
            <a:endParaRPr lang="es-MX" dirty="0"/>
          </a:p>
          <a:p>
            <a:pPr marL="0" indent="0">
              <a:buNone/>
            </a:pPr>
            <a:endParaRPr lang="es-MX" dirty="0"/>
          </a:p>
        </p:txBody>
      </p:sp>
      <p:pic>
        <p:nvPicPr>
          <p:cNvPr id="4" name="Imagen 3"/>
          <p:cNvPicPr>
            <a:picLocks noChangeAspect="1"/>
          </p:cNvPicPr>
          <p:nvPr/>
        </p:nvPicPr>
        <p:blipFill>
          <a:blip r:embed="rId2"/>
          <a:stretch>
            <a:fillRect/>
          </a:stretch>
        </p:blipFill>
        <p:spPr>
          <a:xfrm>
            <a:off x="464713" y="3889086"/>
            <a:ext cx="8048071" cy="1880649"/>
          </a:xfrm>
          <a:prstGeom prst="rect">
            <a:avLst/>
          </a:prstGeom>
        </p:spPr>
      </p:pic>
    </p:spTree>
    <p:extLst>
      <p:ext uri="{BB962C8B-B14F-4D97-AF65-F5344CB8AC3E}">
        <p14:creationId xmlns:p14="http://schemas.microsoft.com/office/powerpoint/2010/main" val="1305779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606" y="-58019"/>
            <a:ext cx="10515600" cy="1325563"/>
          </a:xfrm>
        </p:spPr>
        <p:txBody>
          <a:bodyPr>
            <a:normAutofit fontScale="90000"/>
          </a:bodyPr>
          <a:lstStyle/>
          <a:p>
            <a:r>
              <a:rPr lang="es-MX" b="1" dirty="0" smtClean="0"/>
              <a:t>Cálculo  del coeficiente de transferencia de calor promedio y Coeficiente de Operación (COP)</a:t>
            </a:r>
            <a:endParaRPr lang="es-MX" b="1" dirty="0"/>
          </a:p>
        </p:txBody>
      </p:sp>
      <p:pic>
        <p:nvPicPr>
          <p:cNvPr id="5" name="Marcador de contenido 4"/>
          <p:cNvPicPr>
            <a:picLocks noGrp="1" noChangeAspect="1"/>
          </p:cNvPicPr>
          <p:nvPr>
            <p:ph idx="1"/>
          </p:nvPr>
        </p:nvPicPr>
        <p:blipFill>
          <a:blip r:embed="rId2"/>
          <a:stretch>
            <a:fillRect/>
          </a:stretch>
        </p:blipFill>
        <p:spPr>
          <a:xfrm>
            <a:off x="1020855" y="4243913"/>
            <a:ext cx="2842060" cy="1725032"/>
          </a:xfrm>
          <a:prstGeom prst="rect">
            <a:avLst/>
          </a:prstGeom>
        </p:spPr>
      </p:pic>
      <p:pic>
        <p:nvPicPr>
          <p:cNvPr id="9" name="Imagen 8"/>
          <p:cNvPicPr>
            <a:picLocks noChangeAspect="1"/>
          </p:cNvPicPr>
          <p:nvPr/>
        </p:nvPicPr>
        <p:blipFill>
          <a:blip r:embed="rId3"/>
          <a:stretch>
            <a:fillRect/>
          </a:stretch>
        </p:blipFill>
        <p:spPr>
          <a:xfrm>
            <a:off x="4781466" y="1346881"/>
            <a:ext cx="7189262" cy="1800257"/>
          </a:xfrm>
          <a:prstGeom prst="rect">
            <a:avLst/>
          </a:prstGeom>
        </p:spPr>
      </p:pic>
      <p:pic>
        <p:nvPicPr>
          <p:cNvPr id="10" name="Imagen 9"/>
          <p:cNvPicPr>
            <a:picLocks noChangeAspect="1"/>
          </p:cNvPicPr>
          <p:nvPr/>
        </p:nvPicPr>
        <p:blipFill>
          <a:blip r:embed="rId4"/>
          <a:stretch>
            <a:fillRect/>
          </a:stretch>
        </p:blipFill>
        <p:spPr>
          <a:xfrm>
            <a:off x="470528" y="2618307"/>
            <a:ext cx="3509353" cy="1478299"/>
          </a:xfrm>
          <a:prstGeom prst="rect">
            <a:avLst/>
          </a:prstGeom>
        </p:spPr>
      </p:pic>
      <p:pic>
        <p:nvPicPr>
          <p:cNvPr id="11" name="Imagen 10"/>
          <p:cNvPicPr>
            <a:picLocks noChangeAspect="1"/>
          </p:cNvPicPr>
          <p:nvPr/>
        </p:nvPicPr>
        <p:blipFill>
          <a:blip r:embed="rId5"/>
          <a:stretch>
            <a:fillRect/>
          </a:stretch>
        </p:blipFill>
        <p:spPr>
          <a:xfrm>
            <a:off x="4444284" y="2905445"/>
            <a:ext cx="7631806" cy="1844252"/>
          </a:xfrm>
          <a:prstGeom prst="rect">
            <a:avLst/>
          </a:prstGeom>
        </p:spPr>
      </p:pic>
      <p:pic>
        <p:nvPicPr>
          <p:cNvPr id="12" name="Imagen 11"/>
          <p:cNvPicPr>
            <a:picLocks noChangeAspect="1"/>
          </p:cNvPicPr>
          <p:nvPr/>
        </p:nvPicPr>
        <p:blipFill>
          <a:blip r:embed="rId6"/>
          <a:stretch>
            <a:fillRect/>
          </a:stretch>
        </p:blipFill>
        <p:spPr>
          <a:xfrm>
            <a:off x="544934" y="1346881"/>
            <a:ext cx="3793903" cy="1124119"/>
          </a:xfrm>
          <a:prstGeom prst="rect">
            <a:avLst/>
          </a:prstGeom>
        </p:spPr>
      </p:pic>
      <p:pic>
        <p:nvPicPr>
          <p:cNvPr id="13" name="Imagen 12"/>
          <p:cNvPicPr>
            <a:picLocks noChangeAspect="1"/>
          </p:cNvPicPr>
          <p:nvPr/>
        </p:nvPicPr>
        <p:blipFill>
          <a:blip r:embed="rId7"/>
          <a:stretch>
            <a:fillRect/>
          </a:stretch>
        </p:blipFill>
        <p:spPr>
          <a:xfrm>
            <a:off x="4665557" y="4822477"/>
            <a:ext cx="4122319" cy="862516"/>
          </a:xfrm>
          <a:prstGeom prst="rect">
            <a:avLst/>
          </a:prstGeom>
        </p:spPr>
      </p:pic>
    </p:spTree>
    <p:extLst>
      <p:ext uri="{BB962C8B-B14F-4D97-AF65-F5344CB8AC3E}">
        <p14:creationId xmlns:p14="http://schemas.microsoft.com/office/powerpoint/2010/main" val="2981448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603678" y="263709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dirty="0" smtClean="0"/>
              <a:t>ANÁLISIS DE RESULTADOS</a:t>
            </a:r>
            <a:endParaRPr lang="es-MX" dirty="0"/>
          </a:p>
        </p:txBody>
      </p:sp>
    </p:spTree>
    <p:extLst>
      <p:ext uri="{BB962C8B-B14F-4D97-AF65-F5344CB8AC3E}">
        <p14:creationId xmlns:p14="http://schemas.microsoft.com/office/powerpoint/2010/main" val="952327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1927" y="334596"/>
            <a:ext cx="9361868" cy="1325563"/>
          </a:xfrm>
        </p:spPr>
        <p:txBody>
          <a:bodyPr/>
          <a:lstStyle/>
          <a:p>
            <a:r>
              <a:rPr lang="es-ES" b="1" dirty="0" err="1" smtClean="0"/>
              <a:t>Aná</a:t>
            </a:r>
            <a:r>
              <a:rPr lang="es-EC" b="1" dirty="0" smtClean="0"/>
              <a:t>lisis de Fase de Medición de flujo</a:t>
            </a:r>
            <a:endParaRPr lang="es-EC" b="1"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647" y="2078995"/>
            <a:ext cx="5581214" cy="3639480"/>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2861" y="2058253"/>
            <a:ext cx="5563677" cy="3639480"/>
          </a:xfrm>
          <a:prstGeom prst="rect">
            <a:avLst/>
          </a:prstGeom>
        </p:spPr>
      </p:pic>
      <p:sp>
        <p:nvSpPr>
          <p:cNvPr id="3" name="Rectángulo 2"/>
          <p:cNvSpPr/>
          <p:nvPr/>
        </p:nvSpPr>
        <p:spPr>
          <a:xfrm>
            <a:off x="54067" y="1529265"/>
            <a:ext cx="9798271" cy="487506"/>
          </a:xfrm>
          <a:prstGeom prst="rect">
            <a:avLst/>
          </a:prstGeom>
        </p:spPr>
        <p:txBody>
          <a:bodyPr wrap="square">
            <a:spAutoFit/>
          </a:bodyPr>
          <a:lstStyle/>
          <a:p>
            <a:pPr marL="1257300" lvl="2" indent="-342900" algn="just">
              <a:lnSpc>
                <a:spcPct val="107000"/>
              </a:lnSpc>
              <a:spcAft>
                <a:spcPts val="800"/>
              </a:spcAft>
              <a:buFont typeface="Arial" panose="020B0604020202020204" pitchFamily="34" charset="0"/>
              <a:buChar char="•"/>
            </a:pP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Efecto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la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distancia</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en</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la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velocidad</a:t>
            </a:r>
            <a:r>
              <a:rPr lang="en-US" sz="2400" b="1" dirty="0" smtClean="0">
                <a:latin typeface="Times New Roman" panose="02020603050405020304" pitchFamily="18" charset="0"/>
                <a:ea typeface="Times New Roman" panose="02020603050405020304" pitchFamily="18" charset="0"/>
                <a:cs typeface="Times New Roman" panose="02020603050405020304" pitchFamily="18" charset="0"/>
              </a:rPr>
              <a:t> de </a:t>
            </a:r>
            <a:r>
              <a:rPr lang="en-US" sz="2400" b="1" dirty="0" err="1" smtClean="0">
                <a:latin typeface="Times New Roman" panose="02020603050405020304" pitchFamily="18" charset="0"/>
                <a:ea typeface="Times New Roman" panose="02020603050405020304" pitchFamily="18" charset="0"/>
                <a:cs typeface="Times New Roman" panose="02020603050405020304" pitchFamily="18" charset="0"/>
              </a:rPr>
              <a:t>flujo</a:t>
            </a:r>
            <a:endParaRPr lang="es-MX"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809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068" y="1165662"/>
            <a:ext cx="6099357" cy="4013692"/>
          </a:xfr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4928" y="1165662"/>
            <a:ext cx="5966004" cy="4013692"/>
          </a:xfrm>
          <a:prstGeom prst="rect">
            <a:avLst/>
          </a:prstGeom>
        </p:spPr>
      </p:pic>
    </p:spTree>
    <p:extLst>
      <p:ext uri="{BB962C8B-B14F-4D97-AF65-F5344CB8AC3E}">
        <p14:creationId xmlns:p14="http://schemas.microsoft.com/office/powerpoint/2010/main" val="729076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348957" y="149736"/>
            <a:ext cx="3126118" cy="2702970"/>
          </a:xfrm>
          <a:prstGeom prst="rect">
            <a:avLst/>
          </a:prstGeom>
        </p:spPr>
      </p:pic>
      <p:pic>
        <p:nvPicPr>
          <p:cNvPr id="5" name="Imagen 4"/>
          <p:cNvPicPr>
            <a:picLocks noChangeAspect="1"/>
          </p:cNvPicPr>
          <p:nvPr/>
        </p:nvPicPr>
        <p:blipFill>
          <a:blip r:embed="rId3"/>
          <a:stretch>
            <a:fillRect/>
          </a:stretch>
        </p:blipFill>
        <p:spPr>
          <a:xfrm>
            <a:off x="8348957" y="2975681"/>
            <a:ext cx="3126118" cy="2207052"/>
          </a:xfrm>
          <a:prstGeom prst="rect">
            <a:avLst/>
          </a:prstGeom>
        </p:spPr>
      </p:pic>
      <p:pic>
        <p:nvPicPr>
          <p:cNvPr id="6" name="Imagen 5"/>
          <p:cNvPicPr>
            <a:picLocks noChangeAspect="1"/>
          </p:cNvPicPr>
          <p:nvPr/>
        </p:nvPicPr>
        <p:blipFill>
          <a:blip r:embed="rId4"/>
          <a:stretch>
            <a:fillRect/>
          </a:stretch>
        </p:blipFill>
        <p:spPr>
          <a:xfrm>
            <a:off x="474143" y="1258927"/>
            <a:ext cx="7109878" cy="4432929"/>
          </a:xfrm>
          <a:prstGeom prst="rect">
            <a:avLst/>
          </a:prstGeom>
        </p:spPr>
      </p:pic>
      <p:sp>
        <p:nvSpPr>
          <p:cNvPr id="7" name="Título 1"/>
          <p:cNvSpPr>
            <a:spLocks noGrp="1"/>
          </p:cNvSpPr>
          <p:nvPr>
            <p:ph type="title"/>
          </p:nvPr>
        </p:nvSpPr>
        <p:spPr>
          <a:xfrm>
            <a:off x="358233" y="149736"/>
            <a:ext cx="11451693" cy="854815"/>
          </a:xfrm>
        </p:spPr>
        <p:txBody>
          <a:bodyPr>
            <a:normAutofit/>
          </a:bodyPr>
          <a:lstStyle/>
          <a:p>
            <a:r>
              <a:rPr lang="es-MX" dirty="0">
                <a:latin typeface="Al Bayan Plain"/>
              </a:rPr>
              <a:t>¿</a:t>
            </a:r>
            <a:r>
              <a:rPr lang="es-MX" dirty="0" smtClean="0">
                <a:latin typeface="Al Bayan Plain"/>
              </a:rPr>
              <a:t>Qué es un </a:t>
            </a:r>
            <a:r>
              <a:rPr lang="es-MX" dirty="0" err="1" smtClean="0">
                <a:latin typeface="Al Bayan Plain"/>
              </a:rPr>
              <a:t>Synthetic</a:t>
            </a:r>
            <a:r>
              <a:rPr lang="es-MX" dirty="0" smtClean="0">
                <a:latin typeface="Al Bayan Plain"/>
              </a:rPr>
              <a:t> Jet?</a:t>
            </a:r>
            <a:endParaRPr lang="es-MX" dirty="0">
              <a:latin typeface="Al Bayan Plain"/>
            </a:endParaRPr>
          </a:p>
        </p:txBody>
      </p:sp>
      <p:pic>
        <p:nvPicPr>
          <p:cNvPr id="2" name="Imagen 1"/>
          <p:cNvPicPr>
            <a:picLocks noChangeAspect="1"/>
          </p:cNvPicPr>
          <p:nvPr/>
        </p:nvPicPr>
        <p:blipFill>
          <a:blip r:embed="rId5"/>
          <a:stretch>
            <a:fillRect/>
          </a:stretch>
        </p:blipFill>
        <p:spPr>
          <a:xfrm>
            <a:off x="1918014" y="5708747"/>
            <a:ext cx="2988838" cy="474970"/>
          </a:xfrm>
          <a:prstGeom prst="rect">
            <a:avLst/>
          </a:prstGeom>
        </p:spPr>
      </p:pic>
      <p:sp>
        <p:nvSpPr>
          <p:cNvPr id="8" name="Rectángulo 7"/>
          <p:cNvSpPr/>
          <p:nvPr/>
        </p:nvSpPr>
        <p:spPr>
          <a:xfrm>
            <a:off x="8729641" y="5305708"/>
            <a:ext cx="2364750" cy="388696"/>
          </a:xfrm>
          <a:prstGeom prst="rect">
            <a:avLst/>
          </a:prstGeom>
        </p:spPr>
        <p:txBody>
          <a:bodyPr wrap="none">
            <a:spAutoFit/>
          </a:bodyPr>
          <a:lstStyle/>
          <a:p>
            <a:pPr>
              <a:lnSpc>
                <a:spcPct val="107000"/>
              </a:lnSpc>
              <a:spcAft>
                <a:spcPts val="8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a:t>
            </a:r>
            <a:r>
              <a:rPr lang="es-MX" dirty="0" err="1" smtClean="0">
                <a:latin typeface="Times New Roman" panose="02020603050405020304" pitchFamily="18" charset="0"/>
                <a:ea typeface="Calibri" panose="020F0502020204030204" pitchFamily="34" charset="0"/>
                <a:cs typeface="Times New Roman" panose="02020603050405020304" pitchFamily="18" charset="0"/>
              </a:rPr>
              <a:t>GeneralElectric</a:t>
            </a:r>
            <a:r>
              <a:rPr lang="es-MX" dirty="0">
                <a:latin typeface="Times New Roman" panose="02020603050405020304" pitchFamily="18" charset="0"/>
                <a:ea typeface="Calibri" panose="020F0502020204030204" pitchFamily="34" charset="0"/>
                <a:cs typeface="Times New Roman" panose="02020603050405020304" pitchFamily="18" charset="0"/>
              </a:rPr>
              <a:t>, 2012)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198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endParaRPr lang="es-MX" dirty="0"/>
          </a:p>
        </p:txBody>
      </p:sp>
      <p:pic>
        <p:nvPicPr>
          <p:cNvPr id="4" name="Marcador de contenido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5"/>
            <a:ext cx="10648033" cy="2218341"/>
          </a:xfrm>
          <a:prstGeom prst="rect">
            <a:avLst/>
          </a:prstGeom>
        </p:spPr>
      </p:pic>
    </p:spTree>
    <p:extLst>
      <p:ext uri="{BB962C8B-B14F-4D97-AF65-F5344CB8AC3E}">
        <p14:creationId xmlns:p14="http://schemas.microsoft.com/office/powerpoint/2010/main" val="1405363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n-US" b="1" dirty="0" err="1">
                <a:latin typeface="Times New Roman" panose="02020603050405020304" pitchFamily="18" charset="0"/>
                <a:ea typeface="Times New Roman" panose="02020603050405020304" pitchFamily="18" charset="0"/>
                <a:cs typeface="Times New Roman" panose="02020603050405020304" pitchFamily="18" charset="0"/>
              </a:rPr>
              <a:t>Efecto</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la </a:t>
            </a:r>
            <a:r>
              <a:rPr lang="en-US" b="1" dirty="0" err="1" smtClean="0">
                <a:latin typeface="Times New Roman" panose="02020603050405020304" pitchFamily="18" charset="0"/>
                <a:ea typeface="Times New Roman" panose="02020603050405020304" pitchFamily="18" charset="0"/>
                <a:cs typeface="Times New Roman" panose="02020603050405020304" pitchFamily="18" charset="0"/>
              </a:rPr>
              <a:t>frecuencia</a:t>
            </a:r>
            <a:r>
              <a:rPr lang="en-US"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velocidad</a:t>
            </a:r>
            <a:r>
              <a:rPr lang="en-US"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b="1" dirty="0" err="1">
                <a:latin typeface="Times New Roman" panose="02020603050405020304" pitchFamily="18" charset="0"/>
                <a:ea typeface="Times New Roman" panose="02020603050405020304" pitchFamily="18" charset="0"/>
                <a:cs typeface="Times New Roman" panose="02020603050405020304" pitchFamily="18" charset="0"/>
              </a:rPr>
              <a:t>flujo</a:t>
            </a:r>
            <a:r>
              <a:rPr lang="es-MX" b="1" dirty="0">
                <a:latin typeface="Calibri" panose="020F0502020204030204" pitchFamily="34" charset="0"/>
                <a:ea typeface="Calibri" panose="020F0502020204030204" pitchFamily="34" charset="0"/>
                <a:cs typeface="Times New Roman" panose="02020603050405020304" pitchFamily="18" charset="0"/>
              </a:rPr>
              <a:t/>
            </a:r>
            <a:br>
              <a:rPr lang="es-MX" b="1" dirty="0">
                <a:latin typeface="Calibri" panose="020F0502020204030204" pitchFamily="34" charset="0"/>
                <a:ea typeface="Calibri" panose="020F0502020204030204" pitchFamily="34" charset="0"/>
                <a:cs typeface="Times New Roman" panose="02020603050405020304" pitchFamily="18" charset="0"/>
              </a:rPr>
            </a:br>
            <a:endParaRPr lang="es-EC"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60" y="1257826"/>
            <a:ext cx="6143226" cy="4125543"/>
          </a:xfr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9486" y="2583389"/>
            <a:ext cx="5972514" cy="1226807"/>
          </a:xfrm>
          <a:prstGeom prst="rect">
            <a:avLst/>
          </a:prstGeom>
        </p:spPr>
      </p:pic>
    </p:spTree>
    <p:extLst>
      <p:ext uri="{BB962C8B-B14F-4D97-AF65-F5344CB8AC3E}">
        <p14:creationId xmlns:p14="http://schemas.microsoft.com/office/powerpoint/2010/main" val="12718557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72450" y="1801968"/>
            <a:ext cx="10695712" cy="2190482"/>
          </a:xfrm>
          <a:prstGeom prst="rect">
            <a:avLst/>
          </a:prstGeom>
        </p:spPr>
      </p:pic>
      <p:sp>
        <p:nvSpPr>
          <p:cNvPr id="5" name="Rectángulo 4"/>
          <p:cNvSpPr/>
          <p:nvPr/>
        </p:nvSpPr>
        <p:spPr>
          <a:xfrm>
            <a:off x="1206321" y="704740"/>
            <a:ext cx="8864957" cy="954107"/>
          </a:xfrm>
          <a:prstGeom prst="rect">
            <a:avLst/>
          </a:prstGeom>
        </p:spPr>
        <p:txBody>
          <a:bodyPr wrap="square">
            <a:spAutoFit/>
          </a:bodyPr>
          <a:lstStyle/>
          <a:p>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Efecto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del </a:t>
            </a:r>
            <a:r>
              <a:rPr lang="en-US" sz="2800" b="1" dirty="0" err="1" smtClean="0">
                <a:latin typeface="Times New Roman" panose="02020603050405020304" pitchFamily="18" charset="0"/>
                <a:ea typeface="Times New Roman" panose="02020603050405020304" pitchFamily="18" charset="0"/>
                <a:cs typeface="Times New Roman" panose="02020603050405020304" pitchFamily="18" charset="0"/>
              </a:rPr>
              <a:t>orificio</a:t>
            </a:r>
            <a:r>
              <a:rPr lang="en-US" sz="28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en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la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velocidad</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de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flujo</a:t>
            </a:r>
            <a:r>
              <a:rPr lang="es-MX" sz="2800" b="1" dirty="0">
                <a:latin typeface="Calibri" panose="020F0502020204030204" pitchFamily="34" charset="0"/>
                <a:ea typeface="Calibri" panose="020F0502020204030204" pitchFamily="34" charset="0"/>
                <a:cs typeface="Times New Roman" panose="02020603050405020304" pitchFamily="18" charset="0"/>
              </a:rPr>
              <a:t/>
            </a:r>
            <a:br>
              <a:rPr lang="es-MX" sz="2800" b="1" dirty="0">
                <a:latin typeface="Calibri" panose="020F0502020204030204" pitchFamily="34" charset="0"/>
                <a:ea typeface="Calibri" panose="020F0502020204030204" pitchFamily="34" charset="0"/>
                <a:cs typeface="Times New Roman" panose="02020603050405020304" pitchFamily="18" charset="0"/>
              </a:rPr>
            </a:br>
            <a:endParaRPr lang="es-MX" sz="2800" dirty="0"/>
          </a:p>
        </p:txBody>
      </p:sp>
    </p:spTree>
    <p:extLst>
      <p:ext uri="{BB962C8B-B14F-4D97-AF65-F5344CB8AC3E}">
        <p14:creationId xmlns:p14="http://schemas.microsoft.com/office/powerpoint/2010/main" val="3108665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err="1" smtClean="0"/>
              <a:t>Aná</a:t>
            </a:r>
            <a:r>
              <a:rPr lang="es-EC" b="1" dirty="0" smtClean="0"/>
              <a:t>lisis de la transferencia de calor</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a:xfrm>
                <a:off x="400318" y="1339403"/>
                <a:ext cx="10515600" cy="4702623"/>
              </a:xfrm>
            </p:spPr>
            <p:txBody>
              <a:bodyPr/>
              <a:lstStyle/>
              <a:p>
                <a:r>
                  <a:rPr lang="es-MX" dirty="0" smtClean="0"/>
                  <a:t>Resultados del Diseño Experimental de </a:t>
                </a:r>
                <a:r>
                  <a:rPr lang="es-MX" dirty="0" err="1" smtClean="0"/>
                  <a:t>Taguchi</a:t>
                </a:r>
                <a:r>
                  <a:rPr lang="es-MX" dirty="0" smtClean="0"/>
                  <a:t>  ( </a:t>
                </a:r>
                <a14:m>
                  <m:oMath xmlns:m="http://schemas.openxmlformats.org/officeDocument/2006/math">
                    <m:r>
                      <a:rPr lang="es-MX"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 </m:t>
                    </m:r>
                  </m:oMath>
                </a14:m>
                <a:r>
                  <a:rPr lang="es-MX" dirty="0" smtClean="0"/>
                  <a:t>60-50)°</a:t>
                </a:r>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xfrm>
                <a:off x="400318" y="1339403"/>
                <a:ext cx="10515600" cy="4702623"/>
              </a:xfrm>
              <a:blipFill rotWithShape="0">
                <a:blip r:embed="rId2"/>
                <a:stretch>
                  <a:fillRect l="-1043" t="-2205"/>
                </a:stretch>
              </a:blipFill>
            </p:spPr>
            <p:txBody>
              <a:bodyPr/>
              <a:lstStyle/>
              <a:p>
                <a:r>
                  <a:rPr lang="es-MX">
                    <a:noFill/>
                  </a:rPr>
                  <a:t> </a:t>
                </a:r>
              </a:p>
            </p:txBody>
          </p:sp>
        </mc:Fallback>
      </mc:AlternateContent>
      <p:pic>
        <p:nvPicPr>
          <p:cNvPr id="4" name="Imagen 3"/>
          <p:cNvPicPr>
            <a:picLocks noChangeAspect="1"/>
          </p:cNvPicPr>
          <p:nvPr/>
        </p:nvPicPr>
        <p:blipFill>
          <a:blip r:embed="rId3"/>
          <a:stretch>
            <a:fillRect/>
          </a:stretch>
        </p:blipFill>
        <p:spPr>
          <a:xfrm>
            <a:off x="610474" y="1771852"/>
            <a:ext cx="6034826" cy="4189009"/>
          </a:xfrm>
          <a:prstGeom prst="rect">
            <a:avLst/>
          </a:prstGeom>
        </p:spPr>
      </p:pic>
      <p:sp>
        <p:nvSpPr>
          <p:cNvPr id="5" name="Título 1"/>
          <p:cNvSpPr txBox="1">
            <a:spLocks/>
          </p:cNvSpPr>
          <p:nvPr/>
        </p:nvSpPr>
        <p:spPr>
          <a:xfrm>
            <a:off x="6855456" y="2042217"/>
            <a:ext cx="5220634" cy="32969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t>Mejor combinación de parámetros:</a:t>
            </a:r>
          </a:p>
          <a:p>
            <a:endParaRPr lang="es-MX" sz="2000" b="1" dirty="0" smtClean="0"/>
          </a:p>
          <a:p>
            <a:pPr marL="342900" indent="-342900">
              <a:buFont typeface="Arial" panose="020B0604020202020204" pitchFamily="34" charset="0"/>
              <a:buChar char="•"/>
            </a:pPr>
            <a:r>
              <a:rPr lang="es-EC" sz="2000" dirty="0" smtClean="0"/>
              <a:t>Orificio </a:t>
            </a:r>
            <a:r>
              <a:rPr lang="es-EC" sz="2000" dirty="0"/>
              <a:t>rectangular </a:t>
            </a:r>
            <a:endParaRPr lang="es-EC" sz="2000" dirty="0" smtClean="0"/>
          </a:p>
          <a:p>
            <a:pPr marL="342900" indent="-342900">
              <a:buFont typeface="Arial" panose="020B0604020202020204" pitchFamily="34" charset="0"/>
              <a:buChar char="•"/>
            </a:pPr>
            <a:r>
              <a:rPr lang="es-EC" sz="2000" dirty="0"/>
              <a:t>D</a:t>
            </a:r>
            <a:r>
              <a:rPr lang="es-EC" sz="2000" dirty="0" smtClean="0"/>
              <a:t>istancia  </a:t>
            </a:r>
            <a:r>
              <a:rPr lang="es-EC" sz="2000" dirty="0"/>
              <a:t>20 mm </a:t>
            </a:r>
            <a:endParaRPr lang="es-EC" sz="2000" dirty="0" smtClean="0"/>
          </a:p>
          <a:p>
            <a:pPr marL="342900" indent="-342900">
              <a:buFont typeface="Arial" panose="020B0604020202020204" pitchFamily="34" charset="0"/>
              <a:buChar char="•"/>
            </a:pPr>
            <a:r>
              <a:rPr lang="es-EC" sz="2000" dirty="0" smtClean="0"/>
              <a:t>Frecuencia </a:t>
            </a:r>
            <a:r>
              <a:rPr lang="es-EC" sz="2000" dirty="0"/>
              <a:t>de 2000 </a:t>
            </a:r>
            <a:r>
              <a:rPr lang="es-EC" sz="2000" dirty="0" smtClean="0"/>
              <a:t>Hz </a:t>
            </a:r>
          </a:p>
          <a:p>
            <a:endParaRPr lang="es-EC" sz="2000" dirty="0" smtClean="0"/>
          </a:p>
          <a:p>
            <a:r>
              <a:rPr lang="es-EC" sz="2000" dirty="0"/>
              <a:t>T</a:t>
            </a:r>
            <a:r>
              <a:rPr lang="es-EC" sz="2000" dirty="0" smtClean="0"/>
              <a:t>iempo </a:t>
            </a:r>
            <a:r>
              <a:rPr lang="es-EC" sz="2000" dirty="0"/>
              <a:t>de </a:t>
            </a:r>
            <a:r>
              <a:rPr lang="es-EC" sz="2000" dirty="0" smtClean="0"/>
              <a:t>enfriamiento(60-50)°C </a:t>
            </a:r>
            <a:r>
              <a:rPr lang="es-EC" sz="2000" dirty="0"/>
              <a:t>(1 min 3 </a:t>
            </a:r>
            <a:r>
              <a:rPr lang="es-EC" sz="2000" dirty="0" smtClean="0"/>
              <a:t>seg)</a:t>
            </a:r>
          </a:p>
          <a:p>
            <a:endParaRPr lang="es-EC" sz="2000" dirty="0" smtClean="0"/>
          </a:p>
          <a:p>
            <a:r>
              <a:rPr lang="es-EC" sz="2000" dirty="0" smtClean="0"/>
              <a:t>Tiempo convección natural </a:t>
            </a:r>
            <a:r>
              <a:rPr lang="es-EC" sz="2000" dirty="0"/>
              <a:t>(</a:t>
            </a:r>
            <a:r>
              <a:rPr lang="es-EC" sz="2000" dirty="0" smtClean="0"/>
              <a:t>2min)</a:t>
            </a:r>
          </a:p>
          <a:p>
            <a:r>
              <a:rPr lang="es-EC" sz="2000" dirty="0" smtClean="0"/>
              <a:t>Mejora del  </a:t>
            </a:r>
            <a:r>
              <a:rPr lang="es-EC" sz="2000" dirty="0"/>
              <a:t>46%</a:t>
            </a:r>
            <a:endParaRPr lang="es-MX" sz="2000" b="1" dirty="0"/>
          </a:p>
        </p:txBody>
      </p:sp>
    </p:spTree>
    <p:extLst>
      <p:ext uri="{BB962C8B-B14F-4D97-AF65-F5344CB8AC3E}">
        <p14:creationId xmlns:p14="http://schemas.microsoft.com/office/powerpoint/2010/main" val="3605741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b="1" dirty="0" smtClean="0"/>
              <a:t>Cálculo de intervalo de Confiabilidad</a:t>
            </a:r>
            <a:endParaRPr lang="es-MX" b="1" dirty="0"/>
          </a:p>
        </p:txBody>
      </p:sp>
      <p:pic>
        <p:nvPicPr>
          <p:cNvPr id="4" name="Marcador de contenido 3"/>
          <p:cNvPicPr>
            <a:picLocks noGrp="1" noChangeAspect="1"/>
          </p:cNvPicPr>
          <p:nvPr>
            <p:ph idx="1"/>
          </p:nvPr>
        </p:nvPicPr>
        <p:blipFill>
          <a:blip r:embed="rId2"/>
          <a:stretch>
            <a:fillRect/>
          </a:stretch>
        </p:blipFill>
        <p:spPr>
          <a:xfrm>
            <a:off x="528275" y="1690688"/>
            <a:ext cx="3451503" cy="1262745"/>
          </a:xfrm>
          <a:prstGeom prst="rect">
            <a:avLst/>
          </a:prstGeom>
        </p:spPr>
      </p:pic>
      <mc:AlternateContent xmlns:mc="http://schemas.openxmlformats.org/markup-compatibility/2006" xmlns:a14="http://schemas.microsoft.com/office/drawing/2010/main">
        <mc:Choice Requires="a14">
          <p:sp>
            <p:nvSpPr>
              <p:cNvPr id="5" name="Título 1"/>
              <p:cNvSpPr txBox="1">
                <a:spLocks/>
              </p:cNvSpPr>
              <p:nvPr/>
            </p:nvSpPr>
            <p:spPr>
              <a:xfrm>
                <a:off x="5666705" y="827006"/>
                <a:ext cx="6319234" cy="329699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t>Donde:</a:t>
                </a:r>
              </a:p>
              <a:p>
                <a:endParaRPr lang="es-MX" sz="2000" b="1" dirty="0"/>
              </a:p>
              <a:p>
                <a:r>
                  <a:rPr lang="es-EC" sz="2000" b="1" i="1" dirty="0"/>
                  <a:t>F</a:t>
                </a:r>
                <a:r>
                  <a:rPr lang="es-EC" sz="2000" b="1" dirty="0"/>
                  <a:t>(1, </a:t>
                </a:r>
                <a:r>
                  <a:rPr lang="es-EC" sz="2000" b="1" i="1" dirty="0" err="1" smtClean="0"/>
                  <a:t>DFe</a:t>
                </a:r>
                <a:r>
                  <a:rPr lang="es-EC" sz="2000" b="1" dirty="0" smtClean="0"/>
                  <a:t>)        </a:t>
                </a:r>
                <a:r>
                  <a:rPr lang="es-EC" sz="2000" dirty="0" smtClean="0"/>
                  <a:t>tabla </a:t>
                </a:r>
                <a:r>
                  <a:rPr lang="es-EC" sz="2000" dirty="0"/>
                  <a:t>de Fisher </a:t>
                </a:r>
                <a:r>
                  <a:rPr lang="es-EC" sz="2000" dirty="0" smtClean="0"/>
                  <a:t>,confiabilidad </a:t>
                </a:r>
                <a:r>
                  <a:rPr lang="es-EC" sz="2000" dirty="0"/>
                  <a:t>de 95</a:t>
                </a:r>
                <a:r>
                  <a:rPr lang="es-EC" sz="2000" dirty="0" smtClean="0"/>
                  <a:t>%</a:t>
                </a:r>
              </a:p>
              <a:p>
                <a:r>
                  <a:rPr lang="es-EC" sz="2000" b="1" dirty="0" smtClean="0"/>
                  <a:t>R </a:t>
                </a:r>
                <a:r>
                  <a:rPr lang="es-EC" sz="2000" dirty="0" smtClean="0"/>
                  <a:t> Numero de repeticiones</a:t>
                </a:r>
              </a:p>
              <a:p>
                <a:r>
                  <a:rPr lang="es-EC" sz="2000" b="1" i="1" dirty="0" err="1"/>
                  <a:t>neff</a:t>
                </a:r>
                <a:r>
                  <a:rPr lang="es-EC" sz="2000" i="1" dirty="0"/>
                  <a:t> </a:t>
                </a:r>
                <a:r>
                  <a:rPr lang="es-EC" sz="2000" dirty="0"/>
                  <a:t> </a:t>
                </a:r>
                <a:r>
                  <a:rPr lang="es-EC" sz="2000" dirty="0" smtClean="0"/>
                  <a:t> </a:t>
                </a:r>
                <a:r>
                  <a:rPr lang="es-EC" sz="2000" dirty="0"/>
                  <a:t>replicaciones efectivas </a:t>
                </a:r>
                <a:endParaRPr lang="es-EC" sz="2000" dirty="0" smtClean="0"/>
              </a:p>
              <a:p>
                <a14:m>
                  <m:oMath xmlns:m="http://schemas.openxmlformats.org/officeDocument/2006/math">
                    <m:r>
                      <a:rPr lang="es-EC" sz="2000" b="1" i="1">
                        <a:latin typeface="Cambria Math" panose="02040503050406030204" pitchFamily="18" charset="0"/>
                      </a:rPr>
                      <m:t>𝑽𝒆</m:t>
                    </m:r>
                  </m:oMath>
                </a14:m>
                <a:r>
                  <a:rPr lang="es-EC" sz="2000" dirty="0"/>
                  <a:t>  </a:t>
                </a:r>
                <a:r>
                  <a:rPr lang="es-EC" sz="2000" dirty="0" smtClean="0"/>
                  <a:t> </a:t>
                </a:r>
                <a:r>
                  <a:rPr lang="es-EC" sz="2000" dirty="0"/>
                  <a:t>error de la varianza</a:t>
                </a:r>
                <a:r>
                  <a:rPr lang="es-EC" sz="2000" dirty="0" smtClean="0"/>
                  <a:t>   (ANOVA)</a:t>
                </a:r>
              </a:p>
              <a:p>
                <a:r>
                  <a:rPr lang="es-EC" sz="2000" b="1" dirty="0" smtClean="0"/>
                  <a:t>N</a:t>
                </a:r>
                <a:r>
                  <a:rPr lang="es-EC" sz="2000" dirty="0" smtClean="0"/>
                  <a:t> numero de experimentos realizados</a:t>
                </a:r>
              </a:p>
              <a:p>
                <a:r>
                  <a:rPr lang="es-MX" sz="2000" b="1" dirty="0" err="1" smtClean="0"/>
                  <a:t>Vt</a:t>
                </a:r>
                <a:r>
                  <a:rPr lang="es-MX" sz="2000" dirty="0" smtClean="0"/>
                  <a:t>  Numero de grados de libertad (6)</a:t>
                </a:r>
              </a:p>
            </p:txBody>
          </p:sp>
        </mc:Choice>
        <mc:Fallback xmlns="">
          <p:sp>
            <p:nvSpPr>
              <p:cNvPr id="5" name="Título 1"/>
              <p:cNvSpPr txBox="1">
                <a:spLocks noRot="1" noChangeAspect="1" noMove="1" noResize="1" noEditPoints="1" noAdjustHandles="1" noChangeArrowheads="1" noChangeShapeType="1" noTextEdit="1"/>
              </p:cNvSpPr>
              <p:nvPr/>
            </p:nvSpPr>
            <p:spPr>
              <a:xfrm>
                <a:off x="5666705" y="827006"/>
                <a:ext cx="6319234" cy="3296993"/>
              </a:xfrm>
              <a:prstGeom prst="rect">
                <a:avLst/>
              </a:prstGeom>
              <a:blipFill rotWithShape="0">
                <a:blip r:embed="rId3"/>
                <a:stretch>
                  <a:fillRect l="-1062"/>
                </a:stretch>
              </a:blipFill>
            </p:spPr>
            <p:txBody>
              <a:bodyPr/>
              <a:lstStyle/>
              <a:p>
                <a:r>
                  <a:rPr lang="es-MX">
                    <a:noFill/>
                  </a:rPr>
                  <a:t> </a:t>
                </a:r>
              </a:p>
            </p:txBody>
          </p:sp>
        </mc:Fallback>
      </mc:AlternateContent>
      <p:cxnSp>
        <p:nvCxnSpPr>
          <p:cNvPr id="9" name="Conector recto de flecha 8"/>
          <p:cNvCxnSpPr/>
          <p:nvPr/>
        </p:nvCxnSpPr>
        <p:spPr>
          <a:xfrm>
            <a:off x="6735652" y="2086068"/>
            <a:ext cx="25757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 name="Imagen 2"/>
          <p:cNvPicPr>
            <a:picLocks noChangeAspect="1"/>
          </p:cNvPicPr>
          <p:nvPr/>
        </p:nvPicPr>
        <p:blipFill>
          <a:blip r:embed="rId4"/>
          <a:stretch>
            <a:fillRect/>
          </a:stretch>
        </p:blipFill>
        <p:spPr>
          <a:xfrm>
            <a:off x="722962" y="2676402"/>
            <a:ext cx="1773092" cy="1221092"/>
          </a:xfrm>
          <a:prstGeom prst="rect">
            <a:avLst/>
          </a:prstGeom>
        </p:spPr>
      </p:pic>
      <p:pic>
        <p:nvPicPr>
          <p:cNvPr id="6" name="Imagen 5"/>
          <p:cNvPicPr>
            <a:picLocks noChangeAspect="1"/>
          </p:cNvPicPr>
          <p:nvPr/>
        </p:nvPicPr>
        <p:blipFill>
          <a:blip r:embed="rId5"/>
          <a:stretch>
            <a:fillRect/>
          </a:stretch>
        </p:blipFill>
        <p:spPr>
          <a:xfrm>
            <a:off x="5357987" y="3722199"/>
            <a:ext cx="6627952" cy="1727362"/>
          </a:xfrm>
          <a:prstGeom prst="rect">
            <a:avLst/>
          </a:prstGeom>
        </p:spPr>
      </p:pic>
      <p:pic>
        <p:nvPicPr>
          <p:cNvPr id="7" name="Imagen 6"/>
          <p:cNvPicPr>
            <a:picLocks noChangeAspect="1"/>
          </p:cNvPicPr>
          <p:nvPr/>
        </p:nvPicPr>
        <p:blipFill>
          <a:blip r:embed="rId6"/>
          <a:stretch>
            <a:fillRect/>
          </a:stretch>
        </p:blipFill>
        <p:spPr>
          <a:xfrm>
            <a:off x="722962" y="3981668"/>
            <a:ext cx="878854" cy="604212"/>
          </a:xfrm>
          <a:prstGeom prst="rect">
            <a:avLst/>
          </a:prstGeom>
        </p:spPr>
      </p:pic>
      <p:pic>
        <p:nvPicPr>
          <p:cNvPr id="8" name="Imagen 7"/>
          <p:cNvPicPr>
            <a:picLocks noChangeAspect="1"/>
          </p:cNvPicPr>
          <p:nvPr/>
        </p:nvPicPr>
        <p:blipFill>
          <a:blip r:embed="rId7"/>
          <a:stretch>
            <a:fillRect/>
          </a:stretch>
        </p:blipFill>
        <p:spPr>
          <a:xfrm>
            <a:off x="1609508" y="4042227"/>
            <a:ext cx="1277115" cy="473537"/>
          </a:xfrm>
          <a:prstGeom prst="rect">
            <a:avLst/>
          </a:prstGeom>
        </p:spPr>
      </p:pic>
    </p:spTree>
    <p:extLst>
      <p:ext uri="{BB962C8B-B14F-4D97-AF65-F5344CB8AC3E}">
        <p14:creationId xmlns:p14="http://schemas.microsoft.com/office/powerpoint/2010/main" val="13702598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5778" y="282373"/>
            <a:ext cx="10515600" cy="1325563"/>
          </a:xfrm>
        </p:spPr>
        <p:txBody>
          <a:bodyPr/>
          <a:lstStyle/>
          <a:p>
            <a:r>
              <a:rPr lang="es-MX" b="1" dirty="0" smtClean="0"/>
              <a:t>Gráfica de Interacción  Tiempo Promedio</a:t>
            </a:r>
            <a:endParaRPr lang="es-MX" b="1" dirty="0"/>
          </a:p>
        </p:txBody>
      </p:sp>
      <p:sp>
        <p:nvSpPr>
          <p:cNvPr id="3" name="Marcador de contenido 2"/>
          <p:cNvSpPr>
            <a:spLocks noGrp="1"/>
          </p:cNvSpPr>
          <p:nvPr>
            <p:ph idx="1"/>
          </p:nvPr>
        </p:nvSpPr>
        <p:spPr/>
        <p:txBody>
          <a:bodyPr/>
          <a:lstStyle/>
          <a:p>
            <a:endParaRPr lang="es-MX" dirty="0"/>
          </a:p>
        </p:txBody>
      </p:sp>
      <p:pic>
        <p:nvPicPr>
          <p:cNvPr id="5" name="Imagen 4"/>
          <p:cNvPicPr>
            <a:picLocks noChangeAspect="1"/>
          </p:cNvPicPr>
          <p:nvPr/>
        </p:nvPicPr>
        <p:blipFill>
          <a:blip r:embed="rId2"/>
          <a:stretch>
            <a:fillRect/>
          </a:stretch>
        </p:blipFill>
        <p:spPr>
          <a:xfrm>
            <a:off x="1907547" y="1274673"/>
            <a:ext cx="7597061" cy="4633946"/>
          </a:xfrm>
          <a:prstGeom prst="rect">
            <a:avLst/>
          </a:prstGeom>
        </p:spPr>
      </p:pic>
    </p:spTree>
    <p:extLst>
      <p:ext uri="{BB962C8B-B14F-4D97-AF65-F5344CB8AC3E}">
        <p14:creationId xmlns:p14="http://schemas.microsoft.com/office/powerpoint/2010/main" val="35847071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16095" y="532550"/>
            <a:ext cx="6841968" cy="5363258"/>
          </a:xfrm>
          <a:prstGeom prst="rect">
            <a:avLst/>
          </a:prstGeom>
        </p:spPr>
      </p:pic>
      <mc:AlternateContent xmlns:mc="http://schemas.openxmlformats.org/markup-compatibility/2006" xmlns:a14="http://schemas.microsoft.com/office/drawing/2010/main">
        <mc:Choice Requires="a14">
          <p:sp>
            <p:nvSpPr>
              <p:cNvPr id="5" name="Título 1"/>
              <p:cNvSpPr txBox="1">
                <a:spLocks noGrp="1"/>
              </p:cNvSpPr>
              <p:nvPr>
                <p:ph idx="1"/>
              </p:nvPr>
            </p:nvSpPr>
            <p:spPr>
              <a:xfrm>
                <a:off x="7834714" y="725733"/>
                <a:ext cx="3995737" cy="435133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000" b="1" dirty="0" smtClean="0"/>
                  <a:t>Maximo coeficiente de transferencia de calor promedio  a z=20 mm</a:t>
                </a:r>
              </a:p>
              <a:p>
                <a:endParaRPr lang="es-MX" sz="2000" b="1" dirty="0"/>
              </a:p>
              <a:p>
                <a:r>
                  <a:rPr lang="es-MX" sz="2000" dirty="0" smtClean="0"/>
                  <a:t>Rectangular  </a:t>
                </a:r>
                <a14:m>
                  <m:oMath xmlns:m="http://schemas.openxmlformats.org/officeDocument/2006/math">
                    <m:acc>
                      <m:accPr>
                        <m:chr m:val="̅"/>
                        <m:ctrlPr>
                          <a:rPr lang="es-MX" sz="2000" i="1">
                            <a:latin typeface="Cambria Math" panose="02040503050406030204" pitchFamily="18" charset="0"/>
                          </a:rPr>
                        </m:ctrlPr>
                      </m:accPr>
                      <m:e>
                        <m:r>
                          <a:rPr lang="en-US" sz="2000" i="1">
                            <a:latin typeface="Cambria Math" panose="02040503050406030204" pitchFamily="18" charset="0"/>
                          </a:rPr>
                          <m:t>h</m:t>
                        </m:r>
                      </m:e>
                    </m:acc>
                    <m:r>
                      <a:rPr lang="en-US" sz="2000" i="1">
                        <a:latin typeface="Cambria Math" panose="02040503050406030204" pitchFamily="18" charset="0"/>
                      </a:rPr>
                      <m:t>=11.05 </m:t>
                    </m:r>
                    <m:f>
                      <m:fPr>
                        <m:ctrlPr>
                          <a:rPr lang="es-MX" sz="2000" i="1">
                            <a:latin typeface="Cambria Math" panose="02040503050406030204" pitchFamily="18" charset="0"/>
                          </a:rPr>
                        </m:ctrlPr>
                      </m:fPr>
                      <m:num>
                        <m:r>
                          <a:rPr lang="en-US" sz="2000" i="1">
                            <a:latin typeface="Cambria Math" panose="02040503050406030204" pitchFamily="18" charset="0"/>
                          </a:rPr>
                          <m:t>𝑊</m:t>
                        </m:r>
                      </m:num>
                      <m:den>
                        <m:sSup>
                          <m:sSupPr>
                            <m:ctrlPr>
                              <a:rPr lang="es-MX"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𝐾</m:t>
                        </m:r>
                      </m:den>
                    </m:f>
                  </m:oMath>
                </a14:m>
                <a:endParaRPr lang="es-MX" sz="2000" b="1" dirty="0" smtClean="0"/>
              </a:p>
              <a:p>
                <a:endParaRPr lang="es-MX" sz="2000" b="1" dirty="0" smtClean="0"/>
              </a:p>
              <a:p>
                <a:r>
                  <a:rPr lang="es-MX" sz="2000" dirty="0" smtClean="0"/>
                  <a:t>Triangular</a:t>
                </a:r>
                <a:r>
                  <a:rPr lang="es-MX" sz="2000" b="1" dirty="0" smtClean="0"/>
                  <a:t>   </a:t>
                </a:r>
                <a14:m>
                  <m:oMath xmlns:m="http://schemas.openxmlformats.org/officeDocument/2006/math">
                    <m:acc>
                      <m:accPr>
                        <m:chr m:val="̅"/>
                        <m:ctrlPr>
                          <a:rPr lang="es-MX" sz="2000" i="1">
                            <a:latin typeface="Cambria Math" panose="02040503050406030204" pitchFamily="18" charset="0"/>
                          </a:rPr>
                        </m:ctrlPr>
                      </m:accPr>
                      <m:e>
                        <m:r>
                          <a:rPr lang="en-US" sz="2000" i="1">
                            <a:latin typeface="Cambria Math" panose="02040503050406030204" pitchFamily="18" charset="0"/>
                          </a:rPr>
                          <m:t>h</m:t>
                        </m:r>
                      </m:e>
                    </m:acc>
                    <m:r>
                      <a:rPr lang="en-US" sz="2000" i="1" smtClean="0">
                        <a:latin typeface="Cambria Math" panose="02040503050406030204" pitchFamily="18" charset="0"/>
                      </a:rPr>
                      <m:t>=</m:t>
                    </m:r>
                    <m:r>
                      <a:rPr lang="es-MX" sz="2000" b="0" i="1" smtClean="0">
                        <a:latin typeface="Cambria Math" panose="02040503050406030204" pitchFamily="18" charset="0"/>
                      </a:rPr>
                      <m:t>9.98</m:t>
                    </m:r>
                    <m:r>
                      <a:rPr lang="en-US" sz="2000" i="1">
                        <a:latin typeface="Cambria Math" panose="02040503050406030204" pitchFamily="18" charset="0"/>
                      </a:rPr>
                      <m:t> </m:t>
                    </m:r>
                    <m:f>
                      <m:fPr>
                        <m:ctrlPr>
                          <a:rPr lang="es-MX" sz="2000" i="1">
                            <a:latin typeface="Cambria Math" panose="02040503050406030204" pitchFamily="18" charset="0"/>
                          </a:rPr>
                        </m:ctrlPr>
                      </m:fPr>
                      <m:num>
                        <m:r>
                          <a:rPr lang="en-US" sz="2000" i="1">
                            <a:latin typeface="Cambria Math" panose="02040503050406030204" pitchFamily="18" charset="0"/>
                          </a:rPr>
                          <m:t>𝑊</m:t>
                        </m:r>
                      </m:num>
                      <m:den>
                        <m:sSup>
                          <m:sSupPr>
                            <m:ctrlPr>
                              <a:rPr lang="es-MX"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𝐾</m:t>
                        </m:r>
                      </m:den>
                    </m:f>
                  </m:oMath>
                </a14:m>
                <a:endParaRPr lang="es-MX" sz="2000" b="1" dirty="0"/>
              </a:p>
              <a:p>
                <a:endParaRPr lang="es-MX" sz="2000" b="1" dirty="0" smtClean="0"/>
              </a:p>
              <a:p>
                <a:r>
                  <a:rPr lang="es-MX" sz="2000" dirty="0" smtClean="0"/>
                  <a:t>Circular       </a:t>
                </a:r>
                <a14:m>
                  <m:oMath xmlns:m="http://schemas.openxmlformats.org/officeDocument/2006/math">
                    <m:acc>
                      <m:accPr>
                        <m:chr m:val="̅"/>
                        <m:ctrlPr>
                          <a:rPr lang="es-MX" sz="2000" i="1">
                            <a:latin typeface="Cambria Math" panose="02040503050406030204" pitchFamily="18" charset="0"/>
                          </a:rPr>
                        </m:ctrlPr>
                      </m:accPr>
                      <m:e>
                        <m:r>
                          <a:rPr lang="en-US" sz="2000" i="1">
                            <a:latin typeface="Cambria Math" panose="02040503050406030204" pitchFamily="18" charset="0"/>
                          </a:rPr>
                          <m:t>h</m:t>
                        </m:r>
                      </m:e>
                    </m:acc>
                    <m:r>
                      <a:rPr lang="en-US" sz="2000" i="1">
                        <a:latin typeface="Cambria Math" panose="02040503050406030204" pitchFamily="18" charset="0"/>
                      </a:rPr>
                      <m:t>=</m:t>
                    </m:r>
                    <m:r>
                      <a:rPr lang="es-MX" sz="2000" b="0" i="1" smtClean="0">
                        <a:latin typeface="Cambria Math" panose="02040503050406030204" pitchFamily="18" charset="0"/>
                      </a:rPr>
                      <m:t>5.59</m:t>
                    </m:r>
                    <m:f>
                      <m:fPr>
                        <m:ctrlPr>
                          <a:rPr lang="es-MX" sz="2000" i="1">
                            <a:latin typeface="Cambria Math" panose="02040503050406030204" pitchFamily="18" charset="0"/>
                          </a:rPr>
                        </m:ctrlPr>
                      </m:fPr>
                      <m:num>
                        <m:r>
                          <a:rPr lang="en-US" sz="2000" i="1">
                            <a:latin typeface="Cambria Math" panose="02040503050406030204" pitchFamily="18" charset="0"/>
                          </a:rPr>
                          <m:t>𝑊</m:t>
                        </m:r>
                      </m:num>
                      <m:den>
                        <m:sSup>
                          <m:sSupPr>
                            <m:ctrlPr>
                              <a:rPr lang="es-MX"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𝐾</m:t>
                        </m:r>
                      </m:den>
                    </m:f>
                  </m:oMath>
                </a14:m>
                <a:endParaRPr lang="es-MX" sz="2000" b="1" dirty="0"/>
              </a:p>
              <a:p>
                <a:endParaRPr lang="es-MX" sz="2000" b="1" dirty="0" smtClean="0"/>
              </a:p>
              <a:p>
                <a:r>
                  <a:rPr lang="es-MX" sz="2000" dirty="0" smtClean="0"/>
                  <a:t>Cuadrado    </a:t>
                </a:r>
                <a14:m>
                  <m:oMath xmlns:m="http://schemas.openxmlformats.org/officeDocument/2006/math">
                    <m:acc>
                      <m:accPr>
                        <m:chr m:val="̅"/>
                        <m:ctrlPr>
                          <a:rPr lang="es-MX" sz="2000" i="1">
                            <a:latin typeface="Cambria Math" panose="02040503050406030204" pitchFamily="18" charset="0"/>
                          </a:rPr>
                        </m:ctrlPr>
                      </m:accPr>
                      <m:e>
                        <m:r>
                          <a:rPr lang="en-US" sz="2000" i="1">
                            <a:latin typeface="Cambria Math" panose="02040503050406030204" pitchFamily="18" charset="0"/>
                          </a:rPr>
                          <m:t>h</m:t>
                        </m:r>
                      </m:e>
                    </m:acc>
                    <m:r>
                      <a:rPr lang="en-US" sz="2000" i="1">
                        <a:latin typeface="Cambria Math" panose="02040503050406030204" pitchFamily="18" charset="0"/>
                      </a:rPr>
                      <m:t>=</m:t>
                    </m:r>
                    <m:r>
                      <a:rPr lang="es-MX" sz="2000" b="0" i="1" smtClean="0">
                        <a:latin typeface="Cambria Math" panose="02040503050406030204" pitchFamily="18" charset="0"/>
                      </a:rPr>
                      <m:t>4.54</m:t>
                    </m:r>
                    <m:r>
                      <a:rPr lang="en-US" sz="2000" i="1">
                        <a:latin typeface="Cambria Math" panose="02040503050406030204" pitchFamily="18" charset="0"/>
                      </a:rPr>
                      <m:t> </m:t>
                    </m:r>
                    <m:f>
                      <m:fPr>
                        <m:ctrlPr>
                          <a:rPr lang="es-MX" sz="2000" i="1">
                            <a:latin typeface="Cambria Math" panose="02040503050406030204" pitchFamily="18" charset="0"/>
                          </a:rPr>
                        </m:ctrlPr>
                      </m:fPr>
                      <m:num>
                        <m:r>
                          <a:rPr lang="en-US" sz="2000" i="1">
                            <a:latin typeface="Cambria Math" panose="02040503050406030204" pitchFamily="18" charset="0"/>
                          </a:rPr>
                          <m:t>𝑊</m:t>
                        </m:r>
                      </m:num>
                      <m:den>
                        <m:sSup>
                          <m:sSupPr>
                            <m:ctrlPr>
                              <a:rPr lang="es-MX" sz="2000" i="1">
                                <a:latin typeface="Cambria Math" panose="02040503050406030204" pitchFamily="18" charset="0"/>
                              </a:rPr>
                            </m:ctrlPr>
                          </m:sSupPr>
                          <m:e>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𝐾</m:t>
                        </m:r>
                      </m:den>
                    </m:f>
                  </m:oMath>
                </a14:m>
                <a:endParaRPr lang="es-MX" sz="2000" b="1" dirty="0"/>
              </a:p>
              <a:p>
                <a:endParaRPr lang="es-MX" sz="2000" b="1" dirty="0" smtClean="0"/>
              </a:p>
            </p:txBody>
          </p:sp>
        </mc:Choice>
        <mc:Fallback xmlns="">
          <p:sp>
            <p:nvSpPr>
              <p:cNvPr id="5" name="Título 1"/>
              <p:cNvSpPr txBox="1">
                <a:spLocks noGrp="1" noRot="1" noChangeAspect="1" noMove="1" noResize="1" noEditPoints="1" noAdjustHandles="1" noChangeArrowheads="1" noChangeShapeType="1" noTextEdit="1"/>
              </p:cNvSpPr>
              <p:nvPr>
                <p:ph idx="1"/>
              </p:nvPr>
            </p:nvSpPr>
            <p:spPr>
              <a:xfrm>
                <a:off x="7834714" y="725733"/>
                <a:ext cx="3995737" cy="4351338"/>
              </a:xfrm>
              <a:prstGeom prst="rect">
                <a:avLst/>
              </a:prstGeom>
              <a:blipFill rotWithShape="0">
                <a:blip r:embed="rId3"/>
                <a:stretch>
                  <a:fillRect l="-1524"/>
                </a:stretch>
              </a:blipFill>
            </p:spPr>
            <p:txBody>
              <a:bodyPr/>
              <a:lstStyle/>
              <a:p>
                <a:r>
                  <a:rPr lang="es-MX">
                    <a:noFill/>
                  </a:rPr>
                  <a:t> </a:t>
                </a:r>
              </a:p>
            </p:txBody>
          </p:sp>
        </mc:Fallback>
      </mc:AlternateContent>
      <p:pic>
        <p:nvPicPr>
          <p:cNvPr id="7" name="Imagen 6"/>
          <p:cNvPicPr>
            <a:picLocks noChangeAspect="1"/>
          </p:cNvPicPr>
          <p:nvPr/>
        </p:nvPicPr>
        <p:blipFill>
          <a:blip r:embed="rId4"/>
          <a:stretch>
            <a:fillRect/>
          </a:stretch>
        </p:blipFill>
        <p:spPr>
          <a:xfrm>
            <a:off x="7834714" y="4633659"/>
            <a:ext cx="2973469" cy="886824"/>
          </a:xfrm>
          <a:prstGeom prst="rect">
            <a:avLst/>
          </a:prstGeom>
        </p:spPr>
      </p:pic>
    </p:spTree>
    <p:extLst>
      <p:ext uri="{BB962C8B-B14F-4D97-AF65-F5344CB8AC3E}">
        <p14:creationId xmlns:p14="http://schemas.microsoft.com/office/powerpoint/2010/main" val="4139495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6684" y="146185"/>
            <a:ext cx="10515600" cy="866936"/>
          </a:xfrm>
        </p:spPr>
        <p:txBody>
          <a:bodyPr/>
          <a:lstStyle/>
          <a:p>
            <a:r>
              <a:rPr lang="es-MX" b="1" dirty="0" smtClean="0"/>
              <a:t>Coeficiente de Operación</a:t>
            </a:r>
            <a:endParaRPr lang="es-MX" b="1" dirty="0"/>
          </a:p>
        </p:txBody>
      </p:sp>
      <p:sp>
        <p:nvSpPr>
          <p:cNvPr id="3" name="Marcador de contenido 2"/>
          <p:cNvSpPr>
            <a:spLocks noGrp="1"/>
          </p:cNvSpPr>
          <p:nvPr>
            <p:ph idx="1"/>
          </p:nvPr>
        </p:nvSpPr>
        <p:spPr>
          <a:xfrm>
            <a:off x="7500870" y="1013120"/>
            <a:ext cx="4373450" cy="4356234"/>
          </a:xfrm>
        </p:spPr>
        <p:txBody>
          <a:bodyPr>
            <a:normAutofit fontScale="92500"/>
          </a:bodyPr>
          <a:lstStyle/>
          <a:p>
            <a:r>
              <a:rPr lang="es-MX" b="1" dirty="0" smtClean="0"/>
              <a:t>Maximo COP  Z=20 mm</a:t>
            </a:r>
            <a:endParaRPr lang="es-MX" b="1" dirty="0"/>
          </a:p>
          <a:p>
            <a:pPr marL="0" indent="0">
              <a:buNone/>
            </a:pPr>
            <a:r>
              <a:rPr lang="es-MX" dirty="0" smtClean="0"/>
              <a:t>Rectangular  COP= </a:t>
            </a:r>
            <a:r>
              <a:rPr lang="es-EC" dirty="0" smtClean="0"/>
              <a:t>49.21</a:t>
            </a:r>
          </a:p>
          <a:p>
            <a:pPr marL="0" indent="0">
              <a:buNone/>
            </a:pPr>
            <a:r>
              <a:rPr lang="es-EC" dirty="0" smtClean="0"/>
              <a:t>Triangular     COP= 44.47</a:t>
            </a:r>
          </a:p>
          <a:p>
            <a:pPr marL="0" indent="0">
              <a:buNone/>
            </a:pPr>
            <a:r>
              <a:rPr lang="es-EC" dirty="0" smtClean="0"/>
              <a:t>Circular         COP= 24.92</a:t>
            </a:r>
            <a:endParaRPr lang="es-EC" dirty="0"/>
          </a:p>
          <a:p>
            <a:pPr marL="0" indent="0">
              <a:buNone/>
            </a:pPr>
            <a:r>
              <a:rPr lang="es-EC" dirty="0" smtClean="0"/>
              <a:t>Cuadrado      COP= 20.25</a:t>
            </a:r>
          </a:p>
          <a:p>
            <a:pPr marL="0" indent="0">
              <a:buNone/>
            </a:pPr>
            <a:endParaRPr lang="es-EC" b="1" dirty="0" smtClean="0"/>
          </a:p>
          <a:p>
            <a:pPr marL="0" indent="0">
              <a:buNone/>
            </a:pPr>
            <a:endParaRPr lang="es-EC" b="1" dirty="0"/>
          </a:p>
          <a:p>
            <a:pPr marL="0" indent="0">
              <a:buNone/>
            </a:pPr>
            <a:endParaRPr lang="es-EC" b="1" dirty="0" smtClean="0"/>
          </a:p>
          <a:p>
            <a:pPr marL="0" indent="0">
              <a:buNone/>
            </a:pPr>
            <a:r>
              <a:rPr lang="es-EC" dirty="0" smtClean="0"/>
              <a:t>Psynthetic jet=</a:t>
            </a:r>
            <a:r>
              <a:rPr lang="es-EC" dirty="0"/>
              <a:t>0.01445 </a:t>
            </a:r>
            <a:r>
              <a:rPr lang="es-EC" dirty="0" smtClean="0"/>
              <a:t> watts</a:t>
            </a:r>
            <a:endParaRPr lang="es-MX" b="1" dirty="0"/>
          </a:p>
          <a:p>
            <a:endParaRPr lang="es-MX" b="1" dirty="0"/>
          </a:p>
          <a:p>
            <a:endParaRPr lang="es-MX" dirty="0"/>
          </a:p>
        </p:txBody>
      </p:sp>
      <p:pic>
        <p:nvPicPr>
          <p:cNvPr id="5" name="Imagen 4"/>
          <p:cNvPicPr>
            <a:picLocks noChangeAspect="1"/>
          </p:cNvPicPr>
          <p:nvPr/>
        </p:nvPicPr>
        <p:blipFill>
          <a:blip r:embed="rId2"/>
          <a:stretch>
            <a:fillRect/>
          </a:stretch>
        </p:blipFill>
        <p:spPr>
          <a:xfrm>
            <a:off x="472224" y="1013120"/>
            <a:ext cx="6714186" cy="4946037"/>
          </a:xfrm>
          <a:prstGeom prst="rect">
            <a:avLst/>
          </a:prstGeom>
        </p:spPr>
      </p:pic>
      <p:pic>
        <p:nvPicPr>
          <p:cNvPr id="6" name="Imagen 5"/>
          <p:cNvPicPr>
            <a:picLocks noChangeAspect="1"/>
          </p:cNvPicPr>
          <p:nvPr/>
        </p:nvPicPr>
        <p:blipFill>
          <a:blip r:embed="rId3"/>
          <a:stretch>
            <a:fillRect/>
          </a:stretch>
        </p:blipFill>
        <p:spPr>
          <a:xfrm>
            <a:off x="7912995" y="3671284"/>
            <a:ext cx="3074187" cy="823443"/>
          </a:xfrm>
          <a:prstGeom prst="rect">
            <a:avLst/>
          </a:prstGeom>
        </p:spPr>
      </p:pic>
    </p:spTree>
    <p:extLst>
      <p:ext uri="{BB962C8B-B14F-4D97-AF65-F5344CB8AC3E}">
        <p14:creationId xmlns:p14="http://schemas.microsoft.com/office/powerpoint/2010/main" val="1830606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63569"/>
            <a:ext cx="10515600" cy="1325563"/>
          </a:xfrm>
        </p:spPr>
        <p:txBody>
          <a:bodyPr/>
          <a:lstStyle/>
          <a:p>
            <a:r>
              <a:rPr lang="es-MX" b="1" dirty="0" smtClean="0"/>
              <a:t>Enfriamiento en el tiempo</a:t>
            </a:r>
            <a:endParaRPr lang="es-MX" b="1" dirty="0"/>
          </a:p>
        </p:txBody>
      </p:sp>
      <p:sp>
        <p:nvSpPr>
          <p:cNvPr id="3" name="Marcador de contenido 2"/>
          <p:cNvSpPr>
            <a:spLocks noGrp="1"/>
          </p:cNvSpPr>
          <p:nvPr>
            <p:ph idx="1"/>
          </p:nvPr>
        </p:nvSpPr>
        <p:spPr>
          <a:xfrm>
            <a:off x="7598534" y="1143044"/>
            <a:ext cx="4108361" cy="4351338"/>
          </a:xfrm>
        </p:spPr>
        <p:txBody>
          <a:bodyPr>
            <a:normAutofit/>
          </a:bodyPr>
          <a:lstStyle/>
          <a:p>
            <a:pPr marL="0" indent="0">
              <a:buNone/>
            </a:pPr>
            <a:endParaRPr lang="es-EC" dirty="0" smtClean="0"/>
          </a:p>
          <a:p>
            <a:r>
              <a:rPr lang="es-EC" dirty="0" smtClean="0"/>
              <a:t>Temperatura promedio final  (300 s). A partir de 90°C</a:t>
            </a:r>
          </a:p>
          <a:p>
            <a:pPr marL="0" indent="0">
              <a:buNone/>
            </a:pPr>
            <a:endParaRPr lang="es-EC" dirty="0" smtClean="0"/>
          </a:p>
          <a:p>
            <a:pPr marL="0" indent="0">
              <a:buNone/>
            </a:pPr>
            <a:r>
              <a:rPr lang="es-EC" dirty="0" smtClean="0"/>
              <a:t>Rectangular  49°C</a:t>
            </a:r>
          </a:p>
          <a:p>
            <a:pPr marL="0" indent="0">
              <a:buNone/>
            </a:pPr>
            <a:r>
              <a:rPr lang="es-EC" dirty="0" smtClean="0"/>
              <a:t>Convección Natural 56°C</a:t>
            </a:r>
            <a:endParaRPr lang="es-MX" dirty="0"/>
          </a:p>
        </p:txBody>
      </p:sp>
      <p:pic>
        <p:nvPicPr>
          <p:cNvPr id="4" name="Imagen 3"/>
          <p:cNvPicPr>
            <a:picLocks noChangeAspect="1"/>
          </p:cNvPicPr>
          <p:nvPr/>
        </p:nvPicPr>
        <p:blipFill>
          <a:blip r:embed="rId2"/>
          <a:stretch>
            <a:fillRect/>
          </a:stretch>
        </p:blipFill>
        <p:spPr>
          <a:xfrm>
            <a:off x="227527" y="576805"/>
            <a:ext cx="7046958" cy="4917577"/>
          </a:xfrm>
          <a:prstGeom prst="rect">
            <a:avLst/>
          </a:prstGeom>
        </p:spPr>
      </p:pic>
      <p:sp>
        <p:nvSpPr>
          <p:cNvPr id="5" name="Marcador de contenido 2"/>
          <p:cNvSpPr txBox="1">
            <a:spLocks/>
          </p:cNvSpPr>
          <p:nvPr/>
        </p:nvSpPr>
        <p:spPr>
          <a:xfrm>
            <a:off x="631063" y="5360268"/>
            <a:ext cx="410836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t>Velocidad de flujo  1 m/s     Distancia 10 mm</a:t>
            </a:r>
            <a:endParaRPr lang="es-MX" dirty="0"/>
          </a:p>
        </p:txBody>
      </p:sp>
    </p:spTree>
    <p:extLst>
      <p:ext uri="{BB962C8B-B14F-4D97-AF65-F5344CB8AC3E}">
        <p14:creationId xmlns:p14="http://schemas.microsoft.com/office/powerpoint/2010/main" val="2138002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4814" y="55928"/>
            <a:ext cx="10515600" cy="1325563"/>
          </a:xfrm>
        </p:spPr>
        <p:txBody>
          <a:bodyPr/>
          <a:lstStyle/>
          <a:p>
            <a:r>
              <a:rPr lang="es-EC" b="1" dirty="0" smtClean="0"/>
              <a:t>Conclusiones</a:t>
            </a:r>
            <a:endParaRPr lang="es-EC" b="1" dirty="0"/>
          </a:p>
        </p:txBody>
      </p:sp>
      <p:sp>
        <p:nvSpPr>
          <p:cNvPr id="3" name="Marcador de contenido 2"/>
          <p:cNvSpPr>
            <a:spLocks noGrp="1"/>
          </p:cNvSpPr>
          <p:nvPr>
            <p:ph idx="1"/>
          </p:nvPr>
        </p:nvSpPr>
        <p:spPr>
          <a:xfrm>
            <a:off x="524814" y="1571223"/>
            <a:ext cx="10515600" cy="4384204"/>
          </a:xfrm>
        </p:spPr>
        <p:txBody>
          <a:bodyPr>
            <a:normAutofit fontScale="92500" lnSpcReduction="20000"/>
          </a:bodyPr>
          <a:lstStyle/>
          <a:p>
            <a:pPr marL="0" indent="0" algn="just">
              <a:buNone/>
            </a:pPr>
            <a:r>
              <a:rPr lang="es-EC" b="1" dirty="0" smtClean="0"/>
              <a:t>Resultado DOE TAGUCHI</a:t>
            </a:r>
          </a:p>
          <a:p>
            <a:pPr marL="0" indent="0" algn="just">
              <a:buNone/>
            </a:pPr>
            <a:r>
              <a:rPr lang="es-EC" b="1" dirty="0" smtClean="0"/>
              <a:t>Mejor  Combinación Parámetros </a:t>
            </a:r>
          </a:p>
          <a:p>
            <a:pPr marL="0" indent="0" algn="just">
              <a:buNone/>
            </a:pPr>
            <a:endParaRPr lang="es-EC" dirty="0" smtClean="0"/>
          </a:p>
          <a:p>
            <a:pPr algn="just"/>
            <a:r>
              <a:rPr lang="es-EC" dirty="0" smtClean="0"/>
              <a:t>Orificio </a:t>
            </a:r>
            <a:r>
              <a:rPr lang="es-EC" dirty="0"/>
              <a:t>rectangular </a:t>
            </a:r>
            <a:endParaRPr lang="es-EC" dirty="0" smtClean="0"/>
          </a:p>
          <a:p>
            <a:pPr algn="just"/>
            <a:r>
              <a:rPr lang="es-EC" dirty="0" smtClean="0"/>
              <a:t>distancia </a:t>
            </a:r>
            <a:r>
              <a:rPr lang="es-EC" dirty="0"/>
              <a:t>de 20 mm </a:t>
            </a:r>
            <a:endParaRPr lang="es-EC" dirty="0" smtClean="0"/>
          </a:p>
          <a:p>
            <a:pPr algn="just"/>
            <a:endParaRPr lang="es-EC" dirty="0"/>
          </a:p>
          <a:p>
            <a:pPr algn="just"/>
            <a:endParaRPr lang="es-EC" dirty="0" smtClean="0"/>
          </a:p>
          <a:p>
            <a:pPr algn="just"/>
            <a:r>
              <a:rPr lang="es-EC" dirty="0" smtClean="0"/>
              <a:t>Tipo de orificio influencia  mucho mas que la distancia</a:t>
            </a:r>
          </a:p>
          <a:p>
            <a:pPr marL="0" indent="0" algn="just">
              <a:buNone/>
            </a:pPr>
            <a:endParaRPr lang="es-EC" dirty="0" smtClean="0"/>
          </a:p>
          <a:p>
            <a:pPr marL="0" indent="0" algn="just">
              <a:buNone/>
            </a:pPr>
            <a:r>
              <a:rPr lang="es-EC" dirty="0" smtClean="0"/>
              <a:t> </a:t>
            </a:r>
            <a:endParaRPr lang="es-EC" dirty="0"/>
          </a:p>
        </p:txBody>
      </p:sp>
      <p:pic>
        <p:nvPicPr>
          <p:cNvPr id="4" name="Imagen 3"/>
          <p:cNvPicPr>
            <a:picLocks noChangeAspect="1"/>
          </p:cNvPicPr>
          <p:nvPr/>
        </p:nvPicPr>
        <p:blipFill>
          <a:blip r:embed="rId2"/>
          <a:stretch>
            <a:fillRect/>
          </a:stretch>
        </p:blipFill>
        <p:spPr>
          <a:xfrm>
            <a:off x="6674940" y="3498941"/>
            <a:ext cx="1857375" cy="438150"/>
          </a:xfrm>
          <a:prstGeom prst="rect">
            <a:avLst/>
          </a:prstGeom>
        </p:spPr>
      </p:pic>
      <p:pic>
        <p:nvPicPr>
          <p:cNvPr id="5" name="Imagen 4"/>
          <p:cNvPicPr>
            <a:picLocks noChangeAspect="1"/>
          </p:cNvPicPr>
          <p:nvPr/>
        </p:nvPicPr>
        <p:blipFill>
          <a:blip r:embed="rId3"/>
          <a:stretch>
            <a:fillRect/>
          </a:stretch>
        </p:blipFill>
        <p:spPr>
          <a:xfrm>
            <a:off x="6874966" y="2708494"/>
            <a:ext cx="1457325" cy="314325"/>
          </a:xfrm>
          <a:prstGeom prst="rect">
            <a:avLst/>
          </a:prstGeom>
        </p:spPr>
      </p:pic>
      <p:pic>
        <p:nvPicPr>
          <p:cNvPr id="6" name="Imagen 5"/>
          <p:cNvPicPr>
            <a:picLocks noChangeAspect="1"/>
          </p:cNvPicPr>
          <p:nvPr/>
        </p:nvPicPr>
        <p:blipFill>
          <a:blip r:embed="rId4"/>
          <a:stretch>
            <a:fillRect/>
          </a:stretch>
        </p:blipFill>
        <p:spPr>
          <a:xfrm>
            <a:off x="4291347" y="2796487"/>
            <a:ext cx="1104900" cy="304800"/>
          </a:xfrm>
          <a:prstGeom prst="rect">
            <a:avLst/>
          </a:prstGeom>
        </p:spPr>
      </p:pic>
      <p:pic>
        <p:nvPicPr>
          <p:cNvPr id="7" name="Imagen 6"/>
          <p:cNvPicPr>
            <a:picLocks noChangeAspect="1"/>
          </p:cNvPicPr>
          <p:nvPr/>
        </p:nvPicPr>
        <p:blipFill>
          <a:blip r:embed="rId5"/>
          <a:stretch>
            <a:fillRect/>
          </a:stretch>
        </p:blipFill>
        <p:spPr>
          <a:xfrm>
            <a:off x="6882408" y="3105003"/>
            <a:ext cx="1266825" cy="304800"/>
          </a:xfrm>
          <a:prstGeom prst="rect">
            <a:avLst/>
          </a:prstGeom>
        </p:spPr>
      </p:pic>
      <p:pic>
        <p:nvPicPr>
          <p:cNvPr id="8" name="Imagen 7"/>
          <p:cNvPicPr>
            <a:picLocks noChangeAspect="1"/>
          </p:cNvPicPr>
          <p:nvPr/>
        </p:nvPicPr>
        <p:blipFill>
          <a:blip r:embed="rId6"/>
          <a:stretch>
            <a:fillRect/>
          </a:stretch>
        </p:blipFill>
        <p:spPr>
          <a:xfrm>
            <a:off x="722290" y="3819100"/>
            <a:ext cx="1183783" cy="420901"/>
          </a:xfrm>
          <a:prstGeom prst="rect">
            <a:avLst/>
          </a:prstGeom>
        </p:spPr>
      </p:pic>
      <p:sp>
        <p:nvSpPr>
          <p:cNvPr id="9" name="Flecha derecha 8"/>
          <p:cNvSpPr/>
          <p:nvPr/>
        </p:nvSpPr>
        <p:spPr>
          <a:xfrm>
            <a:off x="4329846" y="3157847"/>
            <a:ext cx="1206321" cy="292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27910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nsTitre_0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1560" y="206246"/>
            <a:ext cx="8833834" cy="5889223"/>
          </a:xfrm>
          <a:prstGeom prst="rect">
            <a:avLst/>
          </a:prstGeom>
        </p:spPr>
      </p:pic>
      <p:sp>
        <p:nvSpPr>
          <p:cNvPr id="3" name="Rectángulo 2"/>
          <p:cNvSpPr/>
          <p:nvPr/>
        </p:nvSpPr>
        <p:spPr>
          <a:xfrm>
            <a:off x="9245802" y="5461890"/>
            <a:ext cx="2364750" cy="388696"/>
          </a:xfrm>
          <a:prstGeom prst="rect">
            <a:avLst/>
          </a:prstGeom>
        </p:spPr>
        <p:txBody>
          <a:bodyPr wrap="none">
            <a:spAutoFit/>
          </a:bodyPr>
          <a:lstStyle/>
          <a:p>
            <a:pPr>
              <a:lnSpc>
                <a:spcPct val="107000"/>
              </a:lnSpc>
              <a:spcAft>
                <a:spcPts val="8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a:t>
            </a:r>
            <a:r>
              <a:rPr lang="es-MX" dirty="0" err="1" smtClean="0">
                <a:latin typeface="Times New Roman" panose="02020603050405020304" pitchFamily="18" charset="0"/>
                <a:ea typeface="Calibri" panose="020F0502020204030204" pitchFamily="34" charset="0"/>
                <a:cs typeface="Times New Roman" panose="02020603050405020304" pitchFamily="18" charset="0"/>
              </a:rPr>
              <a:t>GeneralElectric</a:t>
            </a:r>
            <a:r>
              <a:rPr lang="es-MX" dirty="0">
                <a:latin typeface="Times New Roman" panose="02020603050405020304" pitchFamily="18" charset="0"/>
                <a:ea typeface="Calibri" panose="020F0502020204030204" pitchFamily="34" charset="0"/>
                <a:cs typeface="Times New Roman" panose="02020603050405020304" pitchFamily="18" charset="0"/>
              </a:rPr>
              <a:t>, 2012)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093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18504" y="1605443"/>
            <a:ext cx="10515600" cy="5576072"/>
          </a:xfrm>
        </p:spPr>
        <p:txBody>
          <a:bodyPr>
            <a:normAutofit/>
          </a:bodyPr>
          <a:lstStyle/>
          <a:p>
            <a:pPr algn="just"/>
            <a:r>
              <a:rPr lang="es-EC" dirty="0"/>
              <a:t>Para todos los tipos de orificios se pudieron identificar dos frecuencias de resonancia. Las cuales están relacionadas con la frecuencia de resonancia del diafragma piezoeléctrico y la frecuencia de resonador de </a:t>
            </a:r>
            <a:r>
              <a:rPr lang="es-EC" dirty="0" err="1"/>
              <a:t>Helmholtz</a:t>
            </a:r>
            <a:r>
              <a:rPr lang="es-EC" dirty="0"/>
              <a:t> asociada con la cavidad. </a:t>
            </a:r>
            <a:endParaRPr lang="es-EC" dirty="0" smtClean="0"/>
          </a:p>
          <a:p>
            <a:pPr marL="0" indent="0">
              <a:buNone/>
            </a:pPr>
            <a:endParaRPr lang="es-EC" dirty="0"/>
          </a:p>
        </p:txBody>
      </p:sp>
    </p:spTree>
    <p:extLst>
      <p:ext uri="{BB962C8B-B14F-4D97-AF65-F5344CB8AC3E}">
        <p14:creationId xmlns:p14="http://schemas.microsoft.com/office/powerpoint/2010/main" val="3464153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0775" y="1954414"/>
            <a:ext cx="10515600" cy="4351338"/>
          </a:xfrm>
        </p:spPr>
        <p:txBody>
          <a:bodyPr/>
          <a:lstStyle/>
          <a:p>
            <a:pPr algn="just"/>
            <a:r>
              <a:rPr lang="es-EC" dirty="0"/>
              <a:t>Comparando a una misma distancia utilizando el orificio circular se registró las velocidades más altas mientras que usando el orificio rectangular la velocidad de flujo fue menor. Se comprobó que la velocidad de flujo es inversamente proporcional al área del orificio. </a:t>
            </a:r>
          </a:p>
          <a:p>
            <a:endParaRPr lang="es-MX" dirty="0"/>
          </a:p>
        </p:txBody>
      </p:sp>
    </p:spTree>
    <p:extLst>
      <p:ext uri="{BB962C8B-B14F-4D97-AF65-F5344CB8AC3E}">
        <p14:creationId xmlns:p14="http://schemas.microsoft.com/office/powerpoint/2010/main" val="892828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411" y="961684"/>
            <a:ext cx="10515600" cy="5563009"/>
          </a:xfrm>
        </p:spPr>
        <p:txBody>
          <a:bodyPr/>
          <a:lstStyle/>
          <a:p>
            <a:pPr algn="just"/>
            <a:endParaRPr lang="es-EC" dirty="0" smtClean="0"/>
          </a:p>
          <a:p>
            <a:pPr algn="just"/>
            <a:r>
              <a:rPr lang="es-EC" dirty="0" smtClean="0"/>
              <a:t>Uso de   onda cuadrada produce una mayor velocidad de flujo pero produce mas ruido</a:t>
            </a:r>
            <a:endParaRPr lang="es-EC" dirty="0"/>
          </a:p>
          <a:p>
            <a:pPr algn="just"/>
            <a:endParaRPr lang="es-EC" dirty="0" smtClean="0"/>
          </a:p>
          <a:p>
            <a:pPr algn="just"/>
            <a:endParaRPr lang="es-EC" dirty="0"/>
          </a:p>
          <a:p>
            <a:pPr algn="just"/>
            <a:r>
              <a:rPr lang="es-EC" dirty="0" smtClean="0"/>
              <a:t>A menor distancia mayor velocidad: Vórtices generados por los bordes del orificio pierden energía a medida que se disipan en el ambiente.</a:t>
            </a:r>
          </a:p>
          <a:p>
            <a:pPr marL="0" indent="0">
              <a:buNone/>
            </a:pPr>
            <a:endParaRPr lang="es-EC" dirty="0"/>
          </a:p>
        </p:txBody>
      </p:sp>
    </p:spTree>
    <p:extLst>
      <p:ext uri="{BB962C8B-B14F-4D97-AF65-F5344CB8AC3E}">
        <p14:creationId xmlns:p14="http://schemas.microsoft.com/office/powerpoint/2010/main" val="37457571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57140" y="1558344"/>
            <a:ext cx="10515600" cy="5854991"/>
          </a:xfrm>
        </p:spPr>
        <p:txBody>
          <a:bodyPr>
            <a:normAutofit/>
          </a:bodyPr>
          <a:lstStyle/>
          <a:p>
            <a:pPr algn="just"/>
            <a:r>
              <a:rPr lang="en-US" dirty="0"/>
              <a:t>Se </a:t>
            </a:r>
            <a:r>
              <a:rPr lang="en-US" dirty="0" err="1"/>
              <a:t>pudo</a:t>
            </a:r>
            <a:r>
              <a:rPr lang="en-US" dirty="0"/>
              <a:t> </a:t>
            </a:r>
            <a:r>
              <a:rPr lang="en-US" dirty="0" err="1"/>
              <a:t>evidenciar</a:t>
            </a:r>
            <a:r>
              <a:rPr lang="en-US" dirty="0"/>
              <a:t> que </a:t>
            </a:r>
            <a:r>
              <a:rPr lang="en-US" dirty="0" err="1"/>
              <a:t>mientras</a:t>
            </a:r>
            <a:r>
              <a:rPr lang="en-US" dirty="0"/>
              <a:t> la </a:t>
            </a:r>
            <a:r>
              <a:rPr lang="en-US" dirty="0" err="1"/>
              <a:t>distancia</a:t>
            </a:r>
            <a:r>
              <a:rPr lang="en-US" dirty="0"/>
              <a:t> </a:t>
            </a:r>
            <a:r>
              <a:rPr lang="en-US" dirty="0" err="1" smtClean="0"/>
              <a:t>aumenta</a:t>
            </a:r>
            <a:r>
              <a:rPr lang="en-US" dirty="0" smtClean="0"/>
              <a:t> de </a:t>
            </a:r>
            <a:r>
              <a:rPr lang="en-US" dirty="0"/>
              <a:t>la </a:t>
            </a:r>
            <a:r>
              <a:rPr lang="en-US" dirty="0" err="1"/>
              <a:t>placa</a:t>
            </a:r>
            <a:r>
              <a:rPr lang="en-US" dirty="0"/>
              <a:t> con </a:t>
            </a:r>
            <a:r>
              <a:rPr lang="en-US" dirty="0" err="1"/>
              <a:t>respecto</a:t>
            </a:r>
            <a:r>
              <a:rPr lang="en-US" dirty="0"/>
              <a:t> al </a:t>
            </a:r>
            <a:r>
              <a:rPr lang="en-US" dirty="0" err="1"/>
              <a:t>orificio</a:t>
            </a:r>
            <a:r>
              <a:rPr lang="en-US" dirty="0"/>
              <a:t> el </a:t>
            </a:r>
            <a:r>
              <a:rPr lang="en-US" dirty="0" err="1"/>
              <a:t>coeficiente</a:t>
            </a:r>
            <a:r>
              <a:rPr lang="en-US" dirty="0"/>
              <a:t> de </a:t>
            </a:r>
            <a:r>
              <a:rPr lang="en-US" dirty="0" err="1"/>
              <a:t>transferencia</a:t>
            </a:r>
            <a:r>
              <a:rPr lang="en-US" dirty="0"/>
              <a:t> de </a:t>
            </a:r>
            <a:r>
              <a:rPr lang="en-US" dirty="0" err="1"/>
              <a:t>calor</a:t>
            </a:r>
            <a:r>
              <a:rPr lang="en-US" dirty="0"/>
              <a:t> y </a:t>
            </a:r>
            <a:r>
              <a:rPr lang="en-US" dirty="0" err="1"/>
              <a:t>coeficiente</a:t>
            </a:r>
            <a:r>
              <a:rPr lang="en-US" dirty="0"/>
              <a:t> de </a:t>
            </a:r>
            <a:r>
              <a:rPr lang="en-US" dirty="0" err="1"/>
              <a:t>operación</a:t>
            </a:r>
            <a:r>
              <a:rPr lang="en-US" dirty="0"/>
              <a:t> (COP) </a:t>
            </a:r>
            <a:r>
              <a:rPr lang="en-US" dirty="0" err="1"/>
              <a:t>aumenta</a:t>
            </a:r>
            <a:r>
              <a:rPr lang="en-US" dirty="0"/>
              <a:t> para </a:t>
            </a:r>
            <a:r>
              <a:rPr lang="en-US" dirty="0" err="1"/>
              <a:t>todos</a:t>
            </a:r>
            <a:r>
              <a:rPr lang="en-US" dirty="0"/>
              <a:t> </a:t>
            </a:r>
            <a:r>
              <a:rPr lang="en-US" dirty="0" err="1"/>
              <a:t>los</a:t>
            </a:r>
            <a:r>
              <a:rPr lang="en-US" dirty="0"/>
              <a:t> </a:t>
            </a:r>
            <a:r>
              <a:rPr lang="en-US" dirty="0" err="1"/>
              <a:t>orificios</a:t>
            </a:r>
            <a:r>
              <a:rPr lang="en-US" dirty="0"/>
              <a:t>. </a:t>
            </a:r>
            <a:r>
              <a:rPr lang="en-US" dirty="0" err="1" smtClean="0"/>
              <a:t>Mientras</a:t>
            </a:r>
            <a:r>
              <a:rPr lang="en-US" dirty="0" smtClean="0"/>
              <a:t> que </a:t>
            </a:r>
            <a:r>
              <a:rPr lang="en-US" dirty="0" err="1" smtClean="0"/>
              <a:t>cuando</a:t>
            </a:r>
            <a:r>
              <a:rPr lang="en-US" dirty="0" smtClean="0"/>
              <a:t> la </a:t>
            </a:r>
            <a:r>
              <a:rPr lang="en-US" dirty="0" err="1" smtClean="0"/>
              <a:t>placa</a:t>
            </a:r>
            <a:r>
              <a:rPr lang="en-US" dirty="0" smtClean="0"/>
              <a:t> se </a:t>
            </a:r>
            <a:r>
              <a:rPr lang="en-US" dirty="0" err="1" smtClean="0"/>
              <a:t>encontraba</a:t>
            </a:r>
            <a:r>
              <a:rPr lang="en-US" dirty="0" smtClean="0"/>
              <a:t> a </a:t>
            </a:r>
            <a:r>
              <a:rPr lang="en-US" dirty="0" err="1" smtClean="0"/>
              <a:t>una</a:t>
            </a:r>
            <a:r>
              <a:rPr lang="en-US" dirty="0" smtClean="0"/>
              <a:t> </a:t>
            </a:r>
            <a:r>
              <a:rPr lang="en-US" dirty="0" err="1" smtClean="0"/>
              <a:t>menor</a:t>
            </a:r>
            <a:r>
              <a:rPr lang="en-US" dirty="0" smtClean="0"/>
              <a:t> </a:t>
            </a:r>
            <a:r>
              <a:rPr lang="en-US" dirty="0" err="1" smtClean="0"/>
              <a:t>distancia</a:t>
            </a:r>
            <a:r>
              <a:rPr lang="en-US" dirty="0" smtClean="0"/>
              <a:t> la </a:t>
            </a:r>
            <a:r>
              <a:rPr lang="en-US" dirty="0" err="1" smtClean="0"/>
              <a:t>disipación</a:t>
            </a:r>
            <a:r>
              <a:rPr lang="en-US" dirty="0" smtClean="0"/>
              <a:t> de </a:t>
            </a:r>
            <a:r>
              <a:rPr lang="en-US" dirty="0" err="1" smtClean="0"/>
              <a:t>calor</a:t>
            </a:r>
            <a:r>
              <a:rPr lang="en-US" dirty="0" smtClean="0"/>
              <a:t> </a:t>
            </a:r>
            <a:r>
              <a:rPr lang="en-US" dirty="0" err="1" smtClean="0"/>
              <a:t>cayó</a:t>
            </a:r>
            <a:r>
              <a:rPr lang="en-US" dirty="0" smtClean="0"/>
              <a:t> </a:t>
            </a:r>
            <a:r>
              <a:rPr lang="en-US" dirty="0" err="1" smtClean="0"/>
              <a:t>sustancialmente</a:t>
            </a:r>
            <a:r>
              <a:rPr lang="en-US" dirty="0" smtClean="0"/>
              <a:t>. </a:t>
            </a:r>
          </a:p>
        </p:txBody>
      </p:sp>
    </p:spTree>
    <p:extLst>
      <p:ext uri="{BB962C8B-B14F-4D97-AF65-F5344CB8AC3E}">
        <p14:creationId xmlns:p14="http://schemas.microsoft.com/office/powerpoint/2010/main" val="38768605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n-US" dirty="0" err="1" smtClean="0"/>
              <a:t>Cuando</a:t>
            </a:r>
            <a:r>
              <a:rPr lang="en-US" dirty="0" smtClean="0"/>
              <a:t> la </a:t>
            </a:r>
            <a:r>
              <a:rPr lang="en-US" dirty="0" err="1" smtClean="0"/>
              <a:t>placa</a:t>
            </a:r>
            <a:r>
              <a:rPr lang="en-US" dirty="0" smtClean="0"/>
              <a:t> </a:t>
            </a:r>
            <a:r>
              <a:rPr lang="en-US" dirty="0" err="1" smtClean="0"/>
              <a:t>está</a:t>
            </a:r>
            <a:r>
              <a:rPr lang="en-US" dirty="0" smtClean="0"/>
              <a:t> </a:t>
            </a:r>
            <a:r>
              <a:rPr lang="en-US" dirty="0" err="1" smtClean="0"/>
              <a:t>muy</a:t>
            </a:r>
            <a:r>
              <a:rPr lang="en-US" dirty="0" smtClean="0"/>
              <a:t> </a:t>
            </a:r>
            <a:r>
              <a:rPr lang="en-US" dirty="0" err="1" smtClean="0"/>
              <a:t>cerca</a:t>
            </a:r>
            <a:r>
              <a:rPr lang="en-US" dirty="0" smtClean="0"/>
              <a:t> del </a:t>
            </a:r>
            <a:r>
              <a:rPr lang="en-US" dirty="0" err="1" smtClean="0"/>
              <a:t>orificio</a:t>
            </a:r>
            <a:r>
              <a:rPr lang="en-US" dirty="0" smtClean="0"/>
              <a:t> se da </a:t>
            </a:r>
            <a:r>
              <a:rPr lang="en-US" dirty="0" err="1" smtClean="0"/>
              <a:t>recirculación</a:t>
            </a:r>
            <a:r>
              <a:rPr lang="en-US" dirty="0" smtClean="0"/>
              <a:t> de </a:t>
            </a:r>
            <a:r>
              <a:rPr lang="en-US" dirty="0" err="1" smtClean="0"/>
              <a:t>aire</a:t>
            </a:r>
            <a:r>
              <a:rPr lang="en-US" dirty="0" smtClean="0"/>
              <a:t> </a:t>
            </a:r>
            <a:r>
              <a:rPr lang="en-US" dirty="0" err="1" smtClean="0"/>
              <a:t>caliente</a:t>
            </a:r>
            <a:r>
              <a:rPr lang="en-US" dirty="0" smtClean="0"/>
              <a:t> lo </a:t>
            </a:r>
            <a:r>
              <a:rPr lang="en-US" dirty="0" err="1" smtClean="0"/>
              <a:t>cual</a:t>
            </a:r>
            <a:r>
              <a:rPr lang="en-US" dirty="0" smtClean="0"/>
              <a:t> </a:t>
            </a:r>
            <a:r>
              <a:rPr lang="en-US" dirty="0" err="1" smtClean="0"/>
              <a:t>afecta</a:t>
            </a:r>
            <a:r>
              <a:rPr lang="en-US" dirty="0" smtClean="0"/>
              <a:t> la </a:t>
            </a:r>
            <a:r>
              <a:rPr lang="en-US" dirty="0" err="1" smtClean="0"/>
              <a:t>transferencia</a:t>
            </a:r>
            <a:r>
              <a:rPr lang="en-US" dirty="0" smtClean="0"/>
              <a:t> de </a:t>
            </a:r>
            <a:r>
              <a:rPr lang="en-US" dirty="0" err="1" smtClean="0"/>
              <a:t>calor</a:t>
            </a:r>
            <a:r>
              <a:rPr lang="en-US" dirty="0" smtClean="0"/>
              <a:t>. </a:t>
            </a:r>
          </a:p>
          <a:p>
            <a:pPr algn="just"/>
            <a:endParaRPr lang="en-US" dirty="0" smtClean="0"/>
          </a:p>
          <a:p>
            <a:pPr algn="just"/>
            <a:r>
              <a:rPr lang="en-US" dirty="0" smtClean="0"/>
              <a:t>Si la  </a:t>
            </a:r>
            <a:r>
              <a:rPr lang="en-US" dirty="0" err="1" smtClean="0"/>
              <a:t>distancia</a:t>
            </a:r>
            <a:r>
              <a:rPr lang="en-US" dirty="0" smtClean="0"/>
              <a:t> </a:t>
            </a:r>
            <a:r>
              <a:rPr lang="en-US" dirty="0" err="1" smtClean="0"/>
              <a:t>aumenta</a:t>
            </a:r>
            <a:r>
              <a:rPr lang="en-US" dirty="0" smtClean="0"/>
              <a:t> la </a:t>
            </a:r>
            <a:r>
              <a:rPr lang="en-US" dirty="0" err="1" smtClean="0"/>
              <a:t>disipación</a:t>
            </a:r>
            <a:r>
              <a:rPr lang="en-US" dirty="0" smtClean="0"/>
              <a:t> de </a:t>
            </a:r>
            <a:r>
              <a:rPr lang="en-US" dirty="0" err="1" smtClean="0"/>
              <a:t>calor</a:t>
            </a:r>
            <a:r>
              <a:rPr lang="en-US" dirty="0"/>
              <a:t> </a:t>
            </a:r>
            <a:r>
              <a:rPr lang="en-US" dirty="0" err="1" smtClean="0"/>
              <a:t>aumenta</a:t>
            </a:r>
            <a:endParaRPr lang="en-US" dirty="0" smtClean="0"/>
          </a:p>
          <a:p>
            <a:pPr algn="just"/>
            <a:endParaRPr lang="en-US" dirty="0" smtClean="0"/>
          </a:p>
          <a:p>
            <a:endParaRPr lang="es-MX" dirty="0"/>
          </a:p>
        </p:txBody>
      </p:sp>
    </p:spTree>
    <p:extLst>
      <p:ext uri="{BB962C8B-B14F-4D97-AF65-F5344CB8AC3E}">
        <p14:creationId xmlns:p14="http://schemas.microsoft.com/office/powerpoint/2010/main" val="16383144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Recomendaciones y Trabajos Futuros</a:t>
            </a:r>
            <a:endParaRPr lang="es-EC" dirty="0"/>
          </a:p>
        </p:txBody>
      </p:sp>
      <p:sp>
        <p:nvSpPr>
          <p:cNvPr id="3" name="Marcador de contenido 2"/>
          <p:cNvSpPr>
            <a:spLocks noGrp="1"/>
          </p:cNvSpPr>
          <p:nvPr>
            <p:ph idx="1"/>
          </p:nvPr>
        </p:nvSpPr>
        <p:spPr>
          <a:xfrm>
            <a:off x="838200" y="2302143"/>
            <a:ext cx="10515600" cy="4351338"/>
          </a:xfrm>
        </p:spPr>
        <p:txBody>
          <a:bodyPr>
            <a:normAutofit/>
          </a:bodyPr>
          <a:lstStyle/>
          <a:p>
            <a:pPr algn="just"/>
            <a:r>
              <a:rPr lang="es-EC" dirty="0"/>
              <a:t>Si se requiere obtener una mayor velocidad de flujo es necesario amplificar la onda de excitación</a:t>
            </a:r>
            <a:r>
              <a:rPr lang="es-EC" dirty="0" smtClean="0"/>
              <a:t>. </a:t>
            </a:r>
          </a:p>
          <a:p>
            <a:pPr algn="just"/>
            <a:r>
              <a:rPr lang="es-EC" dirty="0" smtClean="0"/>
              <a:t>Uso de un Amplificador de Potencia</a:t>
            </a:r>
            <a:endParaRPr lang="es-EC" dirty="0"/>
          </a:p>
        </p:txBody>
      </p:sp>
    </p:spTree>
    <p:extLst>
      <p:ext uri="{BB962C8B-B14F-4D97-AF65-F5344CB8AC3E}">
        <p14:creationId xmlns:p14="http://schemas.microsoft.com/office/powerpoint/2010/main" val="13586153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n-US" dirty="0" err="1"/>
              <a:t>Medir</a:t>
            </a:r>
            <a:r>
              <a:rPr lang="en-US" dirty="0"/>
              <a:t> la </a:t>
            </a:r>
            <a:r>
              <a:rPr lang="en-US" dirty="0" err="1"/>
              <a:t>deformación</a:t>
            </a:r>
            <a:r>
              <a:rPr lang="en-US" dirty="0"/>
              <a:t> del </a:t>
            </a:r>
            <a:r>
              <a:rPr lang="en-US" dirty="0" err="1"/>
              <a:t>piezoeléctrico</a:t>
            </a:r>
            <a:r>
              <a:rPr lang="en-US" dirty="0"/>
              <a:t> </a:t>
            </a:r>
            <a:r>
              <a:rPr lang="en-US" dirty="0" err="1"/>
              <a:t>cuando</a:t>
            </a:r>
            <a:r>
              <a:rPr lang="en-US" dirty="0"/>
              <a:t> </a:t>
            </a:r>
            <a:r>
              <a:rPr lang="en-US" dirty="0" err="1"/>
              <a:t>vibra</a:t>
            </a:r>
            <a:r>
              <a:rPr lang="en-US" dirty="0"/>
              <a:t> </a:t>
            </a:r>
            <a:r>
              <a:rPr lang="en-US" dirty="0" err="1"/>
              <a:t>es</a:t>
            </a:r>
            <a:r>
              <a:rPr lang="en-US" dirty="0"/>
              <a:t> un </a:t>
            </a:r>
            <a:r>
              <a:rPr lang="en-US" dirty="0" err="1"/>
              <a:t>parámetro</a:t>
            </a:r>
            <a:r>
              <a:rPr lang="en-US" dirty="0"/>
              <a:t> </a:t>
            </a:r>
            <a:r>
              <a:rPr lang="en-US" dirty="0" err="1"/>
              <a:t>importante</a:t>
            </a:r>
            <a:r>
              <a:rPr lang="en-US" dirty="0"/>
              <a:t> que se </a:t>
            </a:r>
            <a:r>
              <a:rPr lang="en-US" dirty="0" err="1"/>
              <a:t>requiere</a:t>
            </a:r>
            <a:r>
              <a:rPr lang="en-US" dirty="0"/>
              <a:t> para </a:t>
            </a:r>
            <a:r>
              <a:rPr lang="en-US" dirty="0" err="1"/>
              <a:t>aplicar</a:t>
            </a:r>
            <a:r>
              <a:rPr lang="en-US" dirty="0"/>
              <a:t> el </a:t>
            </a:r>
            <a:r>
              <a:rPr lang="en-US" dirty="0" err="1"/>
              <a:t>modelo</a:t>
            </a:r>
            <a:r>
              <a:rPr lang="en-US" dirty="0"/>
              <a:t> </a:t>
            </a:r>
            <a:r>
              <a:rPr lang="en-US" dirty="0" err="1"/>
              <a:t>matemático</a:t>
            </a:r>
            <a:r>
              <a:rPr lang="en-US" dirty="0"/>
              <a:t> LEM, el </a:t>
            </a:r>
            <a:r>
              <a:rPr lang="en-US" dirty="0" err="1"/>
              <a:t>cual</a:t>
            </a:r>
            <a:r>
              <a:rPr lang="en-US" dirty="0"/>
              <a:t> </a:t>
            </a:r>
            <a:r>
              <a:rPr lang="en-US" dirty="0" err="1"/>
              <a:t>predice</a:t>
            </a:r>
            <a:r>
              <a:rPr lang="en-US" dirty="0"/>
              <a:t> la </a:t>
            </a:r>
            <a:r>
              <a:rPr lang="en-US" dirty="0" err="1"/>
              <a:t>velocidad</a:t>
            </a:r>
            <a:r>
              <a:rPr lang="en-US" dirty="0"/>
              <a:t> de </a:t>
            </a:r>
            <a:r>
              <a:rPr lang="en-US" dirty="0" err="1"/>
              <a:t>flujo</a:t>
            </a:r>
            <a:r>
              <a:rPr lang="en-US" dirty="0"/>
              <a:t> con </a:t>
            </a:r>
            <a:r>
              <a:rPr lang="en-US" dirty="0" err="1"/>
              <a:t>respecto</a:t>
            </a:r>
            <a:r>
              <a:rPr lang="en-US" dirty="0"/>
              <a:t> al </a:t>
            </a:r>
            <a:r>
              <a:rPr lang="en-US" dirty="0" err="1"/>
              <a:t>voltaje</a:t>
            </a:r>
            <a:r>
              <a:rPr lang="en-US" dirty="0"/>
              <a:t> </a:t>
            </a:r>
            <a:r>
              <a:rPr lang="en-US" dirty="0" err="1" smtClean="0"/>
              <a:t>aplicado</a:t>
            </a:r>
            <a:r>
              <a:rPr lang="en-US" dirty="0" smtClean="0"/>
              <a:t>. Para </a:t>
            </a:r>
            <a:r>
              <a:rPr lang="en-US" dirty="0" err="1"/>
              <a:t>medir</a:t>
            </a:r>
            <a:r>
              <a:rPr lang="en-US" dirty="0"/>
              <a:t> la </a:t>
            </a:r>
            <a:r>
              <a:rPr lang="en-US" dirty="0" err="1"/>
              <a:t>deflexión</a:t>
            </a:r>
            <a:r>
              <a:rPr lang="en-US" dirty="0"/>
              <a:t> del </a:t>
            </a:r>
            <a:r>
              <a:rPr lang="en-US" dirty="0" err="1"/>
              <a:t>diafragma</a:t>
            </a:r>
            <a:r>
              <a:rPr lang="en-US" dirty="0"/>
              <a:t> se </a:t>
            </a:r>
            <a:r>
              <a:rPr lang="en-US" dirty="0" err="1"/>
              <a:t>puede</a:t>
            </a:r>
            <a:r>
              <a:rPr lang="en-US" dirty="0"/>
              <a:t> </a:t>
            </a:r>
            <a:r>
              <a:rPr lang="en-US" dirty="0" err="1"/>
              <a:t>utilizar</a:t>
            </a:r>
            <a:r>
              <a:rPr lang="en-US" dirty="0"/>
              <a:t> un sensor laser de </a:t>
            </a:r>
            <a:r>
              <a:rPr lang="en-US" dirty="0" err="1"/>
              <a:t>desplazamiento</a:t>
            </a:r>
            <a:r>
              <a:rPr lang="en-US" dirty="0"/>
              <a:t>.</a:t>
            </a:r>
            <a:endParaRPr lang="es-EC" dirty="0"/>
          </a:p>
          <a:p>
            <a:pPr marL="0" indent="0">
              <a:buNone/>
            </a:pPr>
            <a:endParaRPr lang="es-MX" dirty="0"/>
          </a:p>
        </p:txBody>
      </p:sp>
    </p:spTree>
    <p:extLst>
      <p:ext uri="{BB962C8B-B14F-4D97-AF65-F5344CB8AC3E}">
        <p14:creationId xmlns:p14="http://schemas.microsoft.com/office/powerpoint/2010/main" val="29123080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2290" y="1632306"/>
            <a:ext cx="10515600" cy="5497694"/>
          </a:xfrm>
        </p:spPr>
        <p:txBody>
          <a:bodyPr>
            <a:normAutofit/>
          </a:bodyPr>
          <a:lstStyle/>
          <a:p>
            <a:pPr marL="0" indent="0" algn="just">
              <a:buNone/>
            </a:pPr>
            <a:r>
              <a:rPr lang="es-EC" b="1" dirty="0"/>
              <a:t>Incorporar un sistema de visualización del flujo </a:t>
            </a:r>
            <a:endParaRPr lang="es-EC" b="1" dirty="0" smtClean="0"/>
          </a:p>
          <a:p>
            <a:pPr algn="just"/>
            <a:r>
              <a:rPr lang="es-EC" dirty="0" smtClean="0"/>
              <a:t>Velocímetro </a:t>
            </a:r>
            <a:r>
              <a:rPr lang="es-EC" dirty="0"/>
              <a:t>de imagen por partículas (PIV) </a:t>
            </a:r>
            <a:endParaRPr lang="es-EC" dirty="0" smtClean="0"/>
          </a:p>
          <a:p>
            <a:pPr algn="just"/>
            <a:r>
              <a:rPr lang="es-EC" dirty="0" err="1" smtClean="0"/>
              <a:t>Camara</a:t>
            </a:r>
            <a:r>
              <a:rPr lang="es-EC" dirty="0" smtClean="0"/>
              <a:t> </a:t>
            </a:r>
            <a:r>
              <a:rPr lang="es-EC" dirty="0"/>
              <a:t>de humo. </a:t>
            </a:r>
            <a:endParaRPr lang="es-EC" dirty="0" smtClean="0"/>
          </a:p>
          <a:p>
            <a:pPr algn="just"/>
            <a:r>
              <a:rPr lang="es-EC" dirty="0" smtClean="0"/>
              <a:t>Simulación </a:t>
            </a:r>
            <a:r>
              <a:rPr lang="es-EC" dirty="0"/>
              <a:t>numérica.</a:t>
            </a:r>
          </a:p>
          <a:p>
            <a:endParaRPr lang="es-EC" dirty="0"/>
          </a:p>
        </p:txBody>
      </p:sp>
    </p:spTree>
    <p:extLst>
      <p:ext uri="{BB962C8B-B14F-4D97-AF65-F5344CB8AC3E}">
        <p14:creationId xmlns:p14="http://schemas.microsoft.com/office/powerpoint/2010/main" val="408716236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EC" dirty="0" smtClean="0"/>
              <a:t>Para futuros proyectos es importante tomar en cuenta que el nivel de ruido emitido por el </a:t>
            </a:r>
            <a:r>
              <a:rPr lang="es-EC" dirty="0" err="1" smtClean="0"/>
              <a:t>synthetic</a:t>
            </a:r>
            <a:r>
              <a:rPr lang="es-EC" dirty="0" smtClean="0"/>
              <a:t> jet durante su funcionamiento puede ser molesto. Por lo tanto, se debe orientar futuras investigaciones solo a la mitigación del ruido de este tipo de dispositivo mediante el rediseño de la carcasa.</a:t>
            </a:r>
          </a:p>
          <a:p>
            <a:endParaRPr lang="es-MX" dirty="0"/>
          </a:p>
        </p:txBody>
      </p:sp>
    </p:spTree>
    <p:extLst>
      <p:ext uri="{BB962C8B-B14F-4D97-AF65-F5344CB8AC3E}">
        <p14:creationId xmlns:p14="http://schemas.microsoft.com/office/powerpoint/2010/main" val="23226276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76400" y="1386431"/>
            <a:ext cx="10515600" cy="5471569"/>
          </a:xfrm>
        </p:spPr>
        <p:txBody>
          <a:bodyPr>
            <a:normAutofit/>
          </a:bodyPr>
          <a:lstStyle/>
          <a:p>
            <a:endParaRPr lang="es-EC" dirty="0" smtClean="0"/>
          </a:p>
          <a:p>
            <a:endParaRPr lang="es-EC" dirty="0"/>
          </a:p>
          <a:p>
            <a:r>
              <a:rPr lang="es-EC" dirty="0" smtClean="0"/>
              <a:t>Estudiar la incidencia del tipo de onda de excitación</a:t>
            </a:r>
          </a:p>
          <a:p>
            <a:endParaRPr lang="es-EC" dirty="0"/>
          </a:p>
          <a:p>
            <a:endParaRPr lang="es-EC" dirty="0" smtClean="0"/>
          </a:p>
          <a:p>
            <a:r>
              <a:rPr lang="en-US" dirty="0" err="1"/>
              <a:t>Enfocar</a:t>
            </a:r>
            <a:r>
              <a:rPr lang="en-US" dirty="0"/>
              <a:t> </a:t>
            </a:r>
            <a:r>
              <a:rPr lang="en-US" dirty="0" err="1"/>
              <a:t>estudios</a:t>
            </a:r>
            <a:r>
              <a:rPr lang="en-US" dirty="0"/>
              <a:t> a la </a:t>
            </a:r>
            <a:r>
              <a:rPr lang="en-US" dirty="0" err="1"/>
              <a:t>geometría</a:t>
            </a:r>
            <a:r>
              <a:rPr lang="en-US" dirty="0"/>
              <a:t> rectangular </a:t>
            </a:r>
            <a:r>
              <a:rPr lang="en-US" dirty="0" err="1"/>
              <a:t>como</a:t>
            </a:r>
            <a:r>
              <a:rPr lang="en-US" dirty="0"/>
              <a:t> </a:t>
            </a:r>
            <a:r>
              <a:rPr lang="en-US" dirty="0" err="1"/>
              <a:t>orificio</a:t>
            </a:r>
            <a:endParaRPr lang="en-US" dirty="0"/>
          </a:p>
          <a:p>
            <a:pPr marL="0" indent="0">
              <a:buNone/>
            </a:pPr>
            <a:endParaRPr lang="es-EC" dirty="0"/>
          </a:p>
        </p:txBody>
      </p:sp>
    </p:spTree>
    <p:extLst>
      <p:ext uri="{BB962C8B-B14F-4D97-AF65-F5344CB8AC3E}">
        <p14:creationId xmlns:p14="http://schemas.microsoft.com/office/powerpoint/2010/main" val="602075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4322" y="395296"/>
            <a:ext cx="10515600" cy="965979"/>
          </a:xfrm>
        </p:spPr>
        <p:txBody>
          <a:bodyPr>
            <a:normAutofit/>
          </a:bodyPr>
          <a:lstStyle/>
          <a:p>
            <a:r>
              <a:rPr lang="es-EC" sz="4000" dirty="0" smtClean="0"/>
              <a:t>Objetivo Principal </a:t>
            </a:r>
            <a:endParaRPr lang="es-EC" sz="4000" dirty="0"/>
          </a:p>
        </p:txBody>
      </p:sp>
      <p:sp>
        <p:nvSpPr>
          <p:cNvPr id="4" name="Rectángulo 3"/>
          <p:cNvSpPr/>
          <p:nvPr/>
        </p:nvSpPr>
        <p:spPr>
          <a:xfrm>
            <a:off x="954322" y="1287940"/>
            <a:ext cx="9431383" cy="11126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sz="2000" dirty="0" smtClean="0"/>
              <a:t>Identificar la incidencia del cambio de geometría del orificio de un dispositivo </a:t>
            </a:r>
            <a:r>
              <a:rPr lang="es-EC" sz="2000" dirty="0" err="1" smtClean="0"/>
              <a:t>synthetic</a:t>
            </a:r>
            <a:r>
              <a:rPr lang="es-EC" sz="2000" dirty="0" smtClean="0"/>
              <a:t> jet que permita enfriar una placa térmica mediante la aplicación de un diseño experimental</a:t>
            </a:r>
            <a:endParaRPr lang="es-EC" sz="2000" dirty="0"/>
          </a:p>
        </p:txBody>
      </p:sp>
      <p:sp>
        <p:nvSpPr>
          <p:cNvPr id="5" name="Rectángulo 4"/>
          <p:cNvSpPr/>
          <p:nvPr/>
        </p:nvSpPr>
        <p:spPr>
          <a:xfrm>
            <a:off x="954323" y="3397976"/>
            <a:ext cx="4597389" cy="937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Construcción del dispositivo actuador a base de un diafragma piezoeléctrico que permita la generación del flujo sintético</a:t>
            </a:r>
            <a:endParaRPr lang="es-EC" dirty="0"/>
          </a:p>
        </p:txBody>
      </p:sp>
      <p:sp>
        <p:nvSpPr>
          <p:cNvPr id="6" name="Rectángulo 5"/>
          <p:cNvSpPr/>
          <p:nvPr/>
        </p:nvSpPr>
        <p:spPr>
          <a:xfrm>
            <a:off x="954322" y="4752569"/>
            <a:ext cx="4597389" cy="1021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Construcción de un banco de pruebas que permita la toma de datos en cada experimento</a:t>
            </a:r>
            <a:endParaRPr lang="es-EC" dirty="0"/>
          </a:p>
        </p:txBody>
      </p:sp>
      <p:sp>
        <p:nvSpPr>
          <p:cNvPr id="7" name="Rectángulo 6"/>
          <p:cNvSpPr/>
          <p:nvPr/>
        </p:nvSpPr>
        <p:spPr>
          <a:xfrm>
            <a:off x="6066269" y="3397976"/>
            <a:ext cx="4319437" cy="93726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Determinar la frecuencia donde la velocidad es mayor para cada tipo de orificio</a:t>
            </a:r>
            <a:endParaRPr lang="es-EC" dirty="0"/>
          </a:p>
        </p:txBody>
      </p:sp>
      <p:sp>
        <p:nvSpPr>
          <p:cNvPr id="8" name="Rectángulo 7"/>
          <p:cNvSpPr/>
          <p:nvPr/>
        </p:nvSpPr>
        <p:spPr>
          <a:xfrm>
            <a:off x="6066268" y="4752569"/>
            <a:ext cx="4319437" cy="102121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Realizar un diseño experimental que indique la mejor combinación y permita el menor tiempo de enfriamiento de una placa calentada </a:t>
            </a:r>
            <a:endParaRPr lang="es-EC" dirty="0"/>
          </a:p>
        </p:txBody>
      </p:sp>
      <p:sp>
        <p:nvSpPr>
          <p:cNvPr id="9" name="Título 1"/>
          <p:cNvSpPr txBox="1">
            <a:spLocks/>
          </p:cNvSpPr>
          <p:nvPr/>
        </p:nvSpPr>
        <p:spPr>
          <a:xfrm>
            <a:off x="954322" y="2400589"/>
            <a:ext cx="10515600" cy="9659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dirty="0" smtClean="0"/>
              <a:t>Objetivos Secundarios</a:t>
            </a:r>
            <a:endParaRPr lang="es-EC" sz="3600" dirty="0"/>
          </a:p>
        </p:txBody>
      </p:sp>
    </p:spTree>
    <p:extLst>
      <p:ext uri="{BB962C8B-B14F-4D97-AF65-F5344CB8AC3E}">
        <p14:creationId xmlns:p14="http://schemas.microsoft.com/office/powerpoint/2010/main" val="14729773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80623" y="184821"/>
            <a:ext cx="10515600" cy="1325563"/>
          </a:xfrm>
        </p:spPr>
        <p:txBody>
          <a:bodyPr/>
          <a:lstStyle/>
          <a:p>
            <a:r>
              <a:rPr lang="es-MX" dirty="0" smtClean="0"/>
              <a:t>BIBLIOGRAFIA</a:t>
            </a:r>
            <a:endParaRPr lang="es-MX" dirty="0"/>
          </a:p>
        </p:txBody>
      </p:sp>
      <p:sp>
        <p:nvSpPr>
          <p:cNvPr id="3" name="Marcador de contenido 2"/>
          <p:cNvSpPr>
            <a:spLocks noGrp="1"/>
          </p:cNvSpPr>
          <p:nvPr>
            <p:ph idx="1"/>
          </p:nvPr>
        </p:nvSpPr>
        <p:spPr>
          <a:xfrm>
            <a:off x="580623" y="1510384"/>
            <a:ext cx="10515600" cy="4351338"/>
          </a:xfrm>
        </p:spPr>
        <p:txBody>
          <a:bodyPr/>
          <a:lstStyle/>
          <a:p>
            <a:r>
              <a:rPr lang="en-US" dirty="0"/>
              <a:t>Krishnan, G., &amp; </a:t>
            </a:r>
            <a:r>
              <a:rPr lang="en-US" dirty="0" err="1"/>
              <a:t>Mohseni</a:t>
            </a:r>
            <a:r>
              <a:rPr lang="en-US" dirty="0"/>
              <a:t>, K. (10 de </a:t>
            </a:r>
            <a:r>
              <a:rPr lang="en-US" dirty="0" err="1"/>
              <a:t>Octubre</a:t>
            </a:r>
            <a:r>
              <a:rPr lang="en-US" dirty="0"/>
              <a:t> de 2009). Axisymmetric Synthetic Jets: An Experimental and Theoretical Examination. </a:t>
            </a:r>
            <a:r>
              <a:rPr lang="en-US" i="1" dirty="0"/>
              <a:t>Elsevier</a:t>
            </a:r>
            <a:r>
              <a:rPr lang="en-US" dirty="0"/>
              <a:t>, 10</a:t>
            </a:r>
            <a:r>
              <a:rPr lang="en-US" dirty="0" smtClean="0"/>
              <a:t>.</a:t>
            </a:r>
          </a:p>
          <a:p>
            <a:r>
              <a:rPr lang="en-US" dirty="0" err="1"/>
              <a:t>Mohsemi</a:t>
            </a:r>
            <a:r>
              <a:rPr lang="en-US" dirty="0"/>
              <a:t>, K., &amp; Mittal, R. (2015). </a:t>
            </a:r>
            <a:r>
              <a:rPr lang="en-US" i="1" dirty="0"/>
              <a:t>Synthetic Jets Fundamental and Applications.</a:t>
            </a:r>
            <a:r>
              <a:rPr lang="en-US" dirty="0"/>
              <a:t> Northwest: Taylor &amp; Francis Group.</a:t>
            </a:r>
            <a:endParaRPr lang="es-MX" dirty="0"/>
          </a:p>
          <a:p>
            <a:pPr marL="0" indent="0">
              <a:buNone/>
            </a:pPr>
            <a:endParaRPr lang="es-MX" dirty="0"/>
          </a:p>
          <a:p>
            <a:r>
              <a:rPr lang="en-US" dirty="0"/>
              <a:t>G. (2012, December 11). Retrieved January 27, 2018, from https://www.youtube.com/watch?v=Hm5fXj-hUpk&amp;t=139s</a:t>
            </a:r>
          </a:p>
          <a:p>
            <a:endParaRPr lang="es-MX" dirty="0"/>
          </a:p>
        </p:txBody>
      </p:sp>
    </p:spTree>
    <p:extLst>
      <p:ext uri="{BB962C8B-B14F-4D97-AF65-F5344CB8AC3E}">
        <p14:creationId xmlns:p14="http://schemas.microsoft.com/office/powerpoint/2010/main" val="1652651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normAutofit/>
          </a:bodyPr>
          <a:lstStyle/>
          <a:p>
            <a:pPr marL="0" indent="0" algn="ctr">
              <a:buNone/>
            </a:pPr>
            <a:r>
              <a:rPr lang="es-MX" sz="6000" dirty="0" smtClean="0"/>
              <a:t>GRACIAS</a:t>
            </a:r>
          </a:p>
          <a:p>
            <a:pPr marL="0" indent="0" algn="ctr">
              <a:buNone/>
            </a:pPr>
            <a:r>
              <a:rPr lang="es-MX" sz="6000" dirty="0" smtClean="0"/>
              <a:t>Y </a:t>
            </a:r>
          </a:p>
          <a:p>
            <a:pPr marL="0" indent="0" algn="ctr">
              <a:buNone/>
            </a:pPr>
            <a:r>
              <a:rPr lang="es-MX" sz="6000" dirty="0" smtClean="0"/>
              <a:t>BENDICIONES</a:t>
            </a:r>
            <a:endParaRPr lang="es-MX" sz="6000" dirty="0"/>
          </a:p>
        </p:txBody>
      </p:sp>
    </p:spTree>
    <p:extLst>
      <p:ext uri="{BB962C8B-B14F-4D97-AF65-F5344CB8AC3E}">
        <p14:creationId xmlns:p14="http://schemas.microsoft.com/office/powerpoint/2010/main" val="182718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arcador de contenido 2"/>
          <p:cNvSpPr>
            <a:spLocks noGrp="1"/>
          </p:cNvSpPr>
          <p:nvPr>
            <p:ph idx="1"/>
          </p:nvPr>
        </p:nvSpPr>
        <p:spPr>
          <a:xfrm>
            <a:off x="797813" y="786733"/>
            <a:ext cx="1625537" cy="424740"/>
          </a:xfrm>
        </p:spPr>
        <p:txBody>
          <a:bodyPr>
            <a:normAutofit fontScale="62500" lnSpcReduction="20000"/>
          </a:bodyPr>
          <a:lstStyle/>
          <a:p>
            <a:pPr marL="0" indent="0">
              <a:buNone/>
            </a:pPr>
            <a:r>
              <a:rPr lang="es-MX" b="1" dirty="0" smtClean="0">
                <a:latin typeface="Al Bayan Plain"/>
              </a:rPr>
              <a:t>PROBLEMA</a:t>
            </a:r>
            <a:endParaRPr lang="es-MX" b="1" dirty="0">
              <a:latin typeface="Al Bayan Plain"/>
            </a:endParaRPr>
          </a:p>
        </p:txBody>
      </p:sp>
      <p:sp>
        <p:nvSpPr>
          <p:cNvPr id="5" name="Marcador de contenido 2"/>
          <p:cNvSpPr txBox="1">
            <a:spLocks/>
          </p:cNvSpPr>
          <p:nvPr/>
        </p:nvSpPr>
        <p:spPr>
          <a:xfrm>
            <a:off x="7722707" y="5090919"/>
            <a:ext cx="2263038" cy="497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MX" dirty="0" smtClean="0"/>
          </a:p>
        </p:txBody>
      </p:sp>
      <p:pic>
        <p:nvPicPr>
          <p:cNvPr id="6" name="Imagen 5"/>
          <p:cNvPicPr>
            <a:picLocks noChangeAspect="1"/>
          </p:cNvPicPr>
          <p:nvPr/>
        </p:nvPicPr>
        <p:blipFill>
          <a:blip r:embed="rId4"/>
          <a:stretch>
            <a:fillRect/>
          </a:stretch>
        </p:blipFill>
        <p:spPr>
          <a:xfrm>
            <a:off x="2086699" y="1633708"/>
            <a:ext cx="1429812" cy="1311419"/>
          </a:xfrm>
          <a:prstGeom prst="rect">
            <a:avLst/>
          </a:prstGeom>
        </p:spPr>
      </p:pic>
      <p:pic>
        <p:nvPicPr>
          <p:cNvPr id="9" name="Imagen 8"/>
          <p:cNvPicPr>
            <a:picLocks noChangeAspect="1"/>
          </p:cNvPicPr>
          <p:nvPr/>
        </p:nvPicPr>
        <p:blipFill>
          <a:blip r:embed="rId5"/>
          <a:stretch>
            <a:fillRect/>
          </a:stretch>
        </p:blipFill>
        <p:spPr>
          <a:xfrm>
            <a:off x="7115643" y="721551"/>
            <a:ext cx="3558891" cy="2029809"/>
          </a:xfrm>
          <a:prstGeom prst="rect">
            <a:avLst/>
          </a:prstGeom>
        </p:spPr>
      </p:pic>
      <p:pic>
        <p:nvPicPr>
          <p:cNvPr id="11" name="Imagen 10"/>
          <p:cNvPicPr>
            <a:picLocks noChangeAspect="1"/>
          </p:cNvPicPr>
          <p:nvPr/>
        </p:nvPicPr>
        <p:blipFill>
          <a:blip r:embed="rId6"/>
          <a:stretch>
            <a:fillRect/>
          </a:stretch>
        </p:blipFill>
        <p:spPr>
          <a:xfrm>
            <a:off x="637836" y="4148508"/>
            <a:ext cx="2840050" cy="1914081"/>
          </a:xfrm>
          <a:prstGeom prst="rect">
            <a:avLst/>
          </a:prstGeom>
        </p:spPr>
      </p:pic>
      <p:sp>
        <p:nvSpPr>
          <p:cNvPr id="12" name="Marcador de contenido 2"/>
          <p:cNvSpPr txBox="1">
            <a:spLocks/>
          </p:cNvSpPr>
          <p:nvPr/>
        </p:nvSpPr>
        <p:spPr>
          <a:xfrm>
            <a:off x="3287883" y="1128999"/>
            <a:ext cx="4263323" cy="48312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t>Miniaturización de componentes  electrónicos </a:t>
            </a:r>
            <a:endParaRPr lang="es-MX" dirty="0"/>
          </a:p>
        </p:txBody>
      </p:sp>
      <p:pic>
        <p:nvPicPr>
          <p:cNvPr id="14" name="Imagen 13"/>
          <p:cNvPicPr>
            <a:picLocks noChangeAspect="1"/>
          </p:cNvPicPr>
          <p:nvPr/>
        </p:nvPicPr>
        <p:blipFill>
          <a:blip r:embed="rId7"/>
          <a:stretch>
            <a:fillRect/>
          </a:stretch>
        </p:blipFill>
        <p:spPr>
          <a:xfrm>
            <a:off x="3544133" y="3776236"/>
            <a:ext cx="1206228" cy="1329312"/>
          </a:xfrm>
          <a:prstGeom prst="rect">
            <a:avLst/>
          </a:prstGeom>
        </p:spPr>
      </p:pic>
      <p:pic>
        <p:nvPicPr>
          <p:cNvPr id="15" name="Imagen 14"/>
          <p:cNvPicPr>
            <a:picLocks noChangeAspect="1"/>
          </p:cNvPicPr>
          <p:nvPr/>
        </p:nvPicPr>
        <p:blipFill>
          <a:blip r:embed="rId8"/>
          <a:stretch>
            <a:fillRect/>
          </a:stretch>
        </p:blipFill>
        <p:spPr>
          <a:xfrm>
            <a:off x="3544133" y="1867698"/>
            <a:ext cx="1302790" cy="1173320"/>
          </a:xfrm>
          <a:prstGeom prst="rect">
            <a:avLst/>
          </a:prstGeom>
        </p:spPr>
      </p:pic>
      <p:sp>
        <p:nvSpPr>
          <p:cNvPr id="3" name="Rectángulo 2"/>
          <p:cNvSpPr/>
          <p:nvPr/>
        </p:nvSpPr>
        <p:spPr>
          <a:xfrm>
            <a:off x="732709" y="3701038"/>
            <a:ext cx="1673856" cy="430887"/>
          </a:xfrm>
          <a:prstGeom prst="rect">
            <a:avLst/>
          </a:prstGeom>
        </p:spPr>
        <p:txBody>
          <a:bodyPr wrap="none">
            <a:spAutoFit/>
          </a:bodyPr>
          <a:lstStyle/>
          <a:p>
            <a:r>
              <a:rPr lang="es-MX" sz="2200" b="1" dirty="0" smtClean="0">
                <a:latin typeface="Al Bayan Plain"/>
              </a:rPr>
              <a:t>SOLUCIÓN</a:t>
            </a:r>
            <a:endParaRPr lang="es-MX" sz="2200" b="1" dirty="0">
              <a:latin typeface="Al Bayan Plain"/>
            </a:endParaRPr>
          </a:p>
        </p:txBody>
      </p:sp>
      <p:pic>
        <p:nvPicPr>
          <p:cNvPr id="7" name="SansTitr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6450232" y="2830505"/>
            <a:ext cx="4509506" cy="3006337"/>
          </a:xfrm>
          <a:prstGeom prst="rect">
            <a:avLst/>
          </a:prstGeom>
        </p:spPr>
      </p:pic>
      <p:sp>
        <p:nvSpPr>
          <p:cNvPr id="13" name="Marcador de contenido 2"/>
          <p:cNvSpPr txBox="1">
            <a:spLocks/>
          </p:cNvSpPr>
          <p:nvPr/>
        </p:nvSpPr>
        <p:spPr>
          <a:xfrm>
            <a:off x="121104" y="132614"/>
            <a:ext cx="4263323" cy="4831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b="1" dirty="0" smtClean="0"/>
              <a:t>JUSTIFICACIÓN</a:t>
            </a:r>
            <a:endParaRPr lang="es-MX" b="1" dirty="0"/>
          </a:p>
        </p:txBody>
      </p:sp>
      <p:pic>
        <p:nvPicPr>
          <p:cNvPr id="16" name="Picture 2" descr="Resultado de imagen para aletas enfria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451" y="2457800"/>
            <a:ext cx="1293126" cy="12931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Resultado de imagen para sistemas de enfriamiento por liquido computador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8653" y="1103177"/>
            <a:ext cx="2038722" cy="1529042"/>
          </a:xfrm>
          <a:prstGeom prst="rect">
            <a:avLst/>
          </a:prstGeom>
          <a:noFill/>
          <a:extLst>
            <a:ext uri="{909E8E84-426E-40DD-AFC4-6F175D3DCCD1}">
              <a14:hiddenFill xmlns:a14="http://schemas.microsoft.com/office/drawing/2010/main">
                <a:solidFill>
                  <a:srgbClr val="FFFFFF"/>
                </a:solidFill>
              </a14:hiddenFill>
            </a:ext>
          </a:extLst>
        </p:spPr>
      </p:pic>
      <p:sp>
        <p:nvSpPr>
          <p:cNvPr id="18" name="Rectángulo 17"/>
          <p:cNvSpPr/>
          <p:nvPr/>
        </p:nvSpPr>
        <p:spPr>
          <a:xfrm>
            <a:off x="4605943" y="5868241"/>
            <a:ext cx="2364750" cy="388696"/>
          </a:xfrm>
          <a:prstGeom prst="rect">
            <a:avLst/>
          </a:prstGeom>
        </p:spPr>
        <p:txBody>
          <a:bodyPr wrap="none">
            <a:spAutoFit/>
          </a:bodyPr>
          <a:lstStyle/>
          <a:p>
            <a:pPr>
              <a:lnSpc>
                <a:spcPct val="107000"/>
              </a:lnSpc>
              <a:spcAft>
                <a:spcPts val="800"/>
              </a:spcAft>
            </a:pPr>
            <a:r>
              <a:rPr lang="es-MX" dirty="0" smtClean="0">
                <a:latin typeface="Times New Roman" panose="02020603050405020304" pitchFamily="18" charset="0"/>
                <a:ea typeface="Calibri" panose="020F0502020204030204" pitchFamily="34" charset="0"/>
                <a:cs typeface="Times New Roman" panose="02020603050405020304" pitchFamily="18" charset="0"/>
              </a:rPr>
              <a:t>(</a:t>
            </a:r>
            <a:r>
              <a:rPr lang="es-MX" dirty="0" err="1" smtClean="0">
                <a:latin typeface="Times New Roman" panose="02020603050405020304" pitchFamily="18" charset="0"/>
                <a:ea typeface="Calibri" panose="020F0502020204030204" pitchFamily="34" charset="0"/>
                <a:cs typeface="Times New Roman" panose="02020603050405020304" pitchFamily="18" charset="0"/>
              </a:rPr>
              <a:t>GeneralElectric</a:t>
            </a:r>
            <a:r>
              <a:rPr lang="es-MX" dirty="0">
                <a:latin typeface="Times New Roman" panose="02020603050405020304" pitchFamily="18" charset="0"/>
                <a:ea typeface="Calibri" panose="020F0502020204030204" pitchFamily="34" charset="0"/>
                <a:cs typeface="Times New Roman" panose="02020603050405020304" pitchFamily="18" charset="0"/>
              </a:rPr>
              <a:t>, 2012)</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4259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68469" y="2531389"/>
            <a:ext cx="10515600" cy="1325563"/>
          </a:xfrm>
        </p:spPr>
        <p:txBody>
          <a:bodyPr/>
          <a:lstStyle/>
          <a:p>
            <a:r>
              <a:rPr lang="es-MX" dirty="0" smtClean="0"/>
              <a:t>CONCEPTOS</a:t>
            </a:r>
            <a:endParaRPr lang="es-MX" dirty="0"/>
          </a:p>
        </p:txBody>
      </p:sp>
    </p:spTree>
    <p:extLst>
      <p:ext uri="{BB962C8B-B14F-4D97-AF65-F5344CB8AC3E}">
        <p14:creationId xmlns:p14="http://schemas.microsoft.com/office/powerpoint/2010/main" val="3102051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64713" y="344555"/>
            <a:ext cx="10515600" cy="685755"/>
          </a:xfrm>
        </p:spPr>
        <p:txBody>
          <a:bodyPr/>
          <a:lstStyle/>
          <a:p>
            <a:pPr marL="0" indent="0">
              <a:buNone/>
            </a:pPr>
            <a:r>
              <a:rPr lang="es-MX" dirty="0" err="1" smtClean="0"/>
              <a:t>Synthetic</a:t>
            </a:r>
            <a:r>
              <a:rPr lang="es-MX" dirty="0" smtClean="0"/>
              <a:t> Jet( Comportamiento del Flujo)</a:t>
            </a:r>
            <a:endParaRPr lang="es-MX" dirty="0"/>
          </a:p>
        </p:txBody>
      </p:sp>
      <p:pic>
        <p:nvPicPr>
          <p:cNvPr id="5" name="Marcador de contenido 3"/>
          <p:cNvPicPr>
            <a:picLocks noChangeAspect="1"/>
          </p:cNvPicPr>
          <p:nvPr/>
        </p:nvPicPr>
        <p:blipFill>
          <a:blip r:embed="rId2"/>
          <a:stretch>
            <a:fillRect/>
          </a:stretch>
        </p:blipFill>
        <p:spPr>
          <a:xfrm>
            <a:off x="4346876" y="687432"/>
            <a:ext cx="4033121" cy="4583769"/>
          </a:xfrm>
          <a:prstGeom prst="rect">
            <a:avLst/>
          </a:prstGeom>
        </p:spPr>
      </p:pic>
      <p:pic>
        <p:nvPicPr>
          <p:cNvPr id="6" name="Imagen 5"/>
          <p:cNvPicPr>
            <a:picLocks noChangeAspect="1"/>
          </p:cNvPicPr>
          <p:nvPr/>
        </p:nvPicPr>
        <p:blipFill>
          <a:blip r:embed="rId3"/>
          <a:stretch>
            <a:fillRect/>
          </a:stretch>
        </p:blipFill>
        <p:spPr>
          <a:xfrm>
            <a:off x="8379997" y="1695425"/>
            <a:ext cx="3383524" cy="2067329"/>
          </a:xfrm>
          <a:prstGeom prst="rect">
            <a:avLst/>
          </a:prstGeom>
        </p:spPr>
      </p:pic>
      <p:pic>
        <p:nvPicPr>
          <p:cNvPr id="7" name="Imagen 6"/>
          <p:cNvPicPr>
            <a:picLocks noChangeAspect="1"/>
          </p:cNvPicPr>
          <p:nvPr/>
        </p:nvPicPr>
        <p:blipFill>
          <a:blip r:embed="rId4"/>
          <a:stretch>
            <a:fillRect/>
          </a:stretch>
        </p:blipFill>
        <p:spPr>
          <a:xfrm>
            <a:off x="387629" y="1348838"/>
            <a:ext cx="3812550" cy="3867486"/>
          </a:xfrm>
          <a:prstGeom prst="rect">
            <a:avLst/>
          </a:prstGeom>
        </p:spPr>
      </p:pic>
      <p:pic>
        <p:nvPicPr>
          <p:cNvPr id="8" name="Imagen 7"/>
          <p:cNvPicPr>
            <a:picLocks noChangeAspect="1"/>
          </p:cNvPicPr>
          <p:nvPr/>
        </p:nvPicPr>
        <p:blipFill>
          <a:blip r:embed="rId5"/>
          <a:stretch>
            <a:fillRect/>
          </a:stretch>
        </p:blipFill>
        <p:spPr>
          <a:xfrm>
            <a:off x="780242" y="5534852"/>
            <a:ext cx="3982431" cy="596716"/>
          </a:xfrm>
          <a:prstGeom prst="rect">
            <a:avLst/>
          </a:prstGeom>
        </p:spPr>
      </p:pic>
      <p:sp>
        <p:nvSpPr>
          <p:cNvPr id="9" name="Marcador de contenido 2"/>
          <p:cNvSpPr txBox="1">
            <a:spLocks/>
          </p:cNvSpPr>
          <p:nvPr/>
        </p:nvSpPr>
        <p:spPr>
          <a:xfrm>
            <a:off x="4465222" y="5339669"/>
            <a:ext cx="10515600" cy="6857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MX" dirty="0" smtClean="0"/>
              <a:t>Zero –net  </a:t>
            </a:r>
            <a:r>
              <a:rPr lang="es-MX" dirty="0" err="1" smtClean="0"/>
              <a:t>mass</a:t>
            </a:r>
            <a:r>
              <a:rPr lang="es-MX" dirty="0" smtClean="0"/>
              <a:t> flux (Flujo de  masa neto cero)</a:t>
            </a:r>
            <a:endParaRPr lang="es-MX" dirty="0"/>
          </a:p>
        </p:txBody>
      </p:sp>
    </p:spTree>
    <p:extLst>
      <p:ext uri="{BB962C8B-B14F-4D97-AF65-F5344CB8AC3E}">
        <p14:creationId xmlns:p14="http://schemas.microsoft.com/office/powerpoint/2010/main" val="3065953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4989" y="369646"/>
            <a:ext cx="10515600" cy="1325563"/>
          </a:xfrm>
        </p:spPr>
        <p:txBody>
          <a:bodyPr/>
          <a:lstStyle/>
          <a:p>
            <a:r>
              <a:rPr lang="es-MX" b="1" dirty="0" smtClean="0">
                <a:latin typeface="Al Bayan Plain"/>
              </a:rPr>
              <a:t>Componentes principales</a:t>
            </a:r>
            <a:endParaRPr lang="es-MX" b="1" dirty="0">
              <a:latin typeface="Al Bayan Plain"/>
            </a:endParaRPr>
          </a:p>
        </p:txBody>
      </p:sp>
      <p:sp>
        <p:nvSpPr>
          <p:cNvPr id="3" name="Marcador de contenido 2"/>
          <p:cNvSpPr>
            <a:spLocks noGrp="1"/>
          </p:cNvSpPr>
          <p:nvPr>
            <p:ph idx="1"/>
          </p:nvPr>
        </p:nvSpPr>
        <p:spPr>
          <a:xfrm>
            <a:off x="792418" y="2237416"/>
            <a:ext cx="3433963" cy="2991074"/>
          </a:xfrm>
        </p:spPr>
        <p:txBody>
          <a:bodyPr/>
          <a:lstStyle/>
          <a:p>
            <a:r>
              <a:rPr lang="es-MX" dirty="0" smtClean="0">
                <a:latin typeface="Al Bayan Plain"/>
              </a:rPr>
              <a:t>Cavidad</a:t>
            </a:r>
          </a:p>
          <a:p>
            <a:r>
              <a:rPr lang="es-MX" dirty="0" smtClean="0">
                <a:latin typeface="Al Bayan Plain"/>
              </a:rPr>
              <a:t>Orificio</a:t>
            </a:r>
          </a:p>
          <a:p>
            <a:r>
              <a:rPr lang="es-MX" dirty="0" smtClean="0">
                <a:latin typeface="Al Bayan Plain"/>
              </a:rPr>
              <a:t>Actuador vibratorio</a:t>
            </a:r>
          </a:p>
        </p:txBody>
      </p:sp>
      <p:pic>
        <p:nvPicPr>
          <p:cNvPr id="4" name="Imagen 3"/>
          <p:cNvPicPr/>
          <p:nvPr/>
        </p:nvPicPr>
        <p:blipFill>
          <a:blip r:embed="rId2">
            <a:extLst>
              <a:ext uri="{28A0092B-C50C-407E-A947-70E740481C1C}">
                <a14:useLocalDpi xmlns:a14="http://schemas.microsoft.com/office/drawing/2010/main" val="0"/>
              </a:ext>
            </a:extLst>
          </a:blip>
          <a:stretch>
            <a:fillRect/>
          </a:stretch>
        </p:blipFill>
        <p:spPr>
          <a:xfrm>
            <a:off x="4320382" y="1522931"/>
            <a:ext cx="5250690" cy="3705559"/>
          </a:xfrm>
          <a:prstGeom prst="rect">
            <a:avLst/>
          </a:prstGeom>
        </p:spPr>
      </p:pic>
      <p:pic>
        <p:nvPicPr>
          <p:cNvPr id="5" name="Marcador de contenido 4"/>
          <p:cNvPicPr>
            <a:picLocks noChangeAspect="1"/>
          </p:cNvPicPr>
          <p:nvPr/>
        </p:nvPicPr>
        <p:blipFill>
          <a:blip r:embed="rId3"/>
          <a:stretch>
            <a:fillRect/>
          </a:stretch>
        </p:blipFill>
        <p:spPr>
          <a:xfrm>
            <a:off x="-19989" y="-1"/>
            <a:ext cx="297623" cy="6349286"/>
          </a:xfrm>
          <a:prstGeom prst="rect">
            <a:avLst/>
          </a:prstGeom>
        </p:spPr>
      </p:pic>
      <p:pic>
        <p:nvPicPr>
          <p:cNvPr id="6" name="Imagen 5"/>
          <p:cNvPicPr>
            <a:picLocks noChangeAspect="1"/>
          </p:cNvPicPr>
          <p:nvPr/>
        </p:nvPicPr>
        <p:blipFill>
          <a:blip r:embed="rId4"/>
          <a:stretch>
            <a:fillRect/>
          </a:stretch>
        </p:blipFill>
        <p:spPr>
          <a:xfrm rot="16200000">
            <a:off x="9563727" y="1967192"/>
            <a:ext cx="2027215" cy="2012525"/>
          </a:xfrm>
          <a:prstGeom prst="rect">
            <a:avLst/>
          </a:prstGeom>
        </p:spPr>
      </p:pic>
      <p:pic>
        <p:nvPicPr>
          <p:cNvPr id="7" name="Imagen 6"/>
          <p:cNvPicPr>
            <a:picLocks noChangeAspect="1"/>
          </p:cNvPicPr>
          <p:nvPr/>
        </p:nvPicPr>
        <p:blipFill>
          <a:blip r:embed="rId5"/>
          <a:stretch>
            <a:fillRect/>
          </a:stretch>
        </p:blipFill>
        <p:spPr>
          <a:xfrm>
            <a:off x="8682905" y="4687128"/>
            <a:ext cx="2447925" cy="266700"/>
          </a:xfrm>
          <a:prstGeom prst="rect">
            <a:avLst/>
          </a:prstGeom>
        </p:spPr>
      </p:pic>
    </p:spTree>
    <p:extLst>
      <p:ext uri="{BB962C8B-B14F-4D97-AF65-F5344CB8AC3E}">
        <p14:creationId xmlns:p14="http://schemas.microsoft.com/office/powerpoint/2010/main" val="124021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2631</TotalTime>
  <Words>1121</Words>
  <Application>Microsoft Office PowerPoint</Application>
  <PresentationFormat>Panorámica</PresentationFormat>
  <Paragraphs>184</Paragraphs>
  <Slides>51</Slides>
  <Notes>0</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51</vt:i4>
      </vt:variant>
    </vt:vector>
  </HeadingPairs>
  <TitlesOfParts>
    <vt:vector size="58" baseType="lpstr">
      <vt:lpstr>Al Bayan Plain</vt:lpstr>
      <vt:lpstr>Arial</vt:lpstr>
      <vt:lpstr>Calibri</vt:lpstr>
      <vt:lpstr>Calibri Light</vt:lpstr>
      <vt:lpstr>Cambria Math</vt:lpstr>
      <vt:lpstr>Times New Roman</vt:lpstr>
      <vt:lpstr>Diseño personalizado</vt:lpstr>
      <vt:lpstr>ESTUDIO EXPERIMENTAL EN LA INCIDENCIA DEL CAMBIO DE GEOMETRÍA DEL ORIFICIO DE UN DISPOSITIVO SYNTHETIC JET SOBRE UNA SUPERFICIE TÉRMICA </vt:lpstr>
      <vt:lpstr>Presentación de PowerPoint</vt:lpstr>
      <vt:lpstr>¿Qué es un Synthetic Jet?</vt:lpstr>
      <vt:lpstr>Presentación de PowerPoint</vt:lpstr>
      <vt:lpstr>Objetivo Principal </vt:lpstr>
      <vt:lpstr>Presentación de PowerPoint</vt:lpstr>
      <vt:lpstr>CONCEPTOS</vt:lpstr>
      <vt:lpstr>Presentación de PowerPoint</vt:lpstr>
      <vt:lpstr>Componentes principales</vt:lpstr>
      <vt:lpstr>Tipos de Actuadores Vibratorios</vt:lpstr>
      <vt:lpstr>Modelo Matemático del Sistema  (Lumped Element Modeling - LEM)</vt:lpstr>
      <vt:lpstr>Presentación de PowerPoint</vt:lpstr>
      <vt:lpstr>Presentación de PowerPoint</vt:lpstr>
      <vt:lpstr>PROCEDIMIENTO EXPERIMENTAL</vt:lpstr>
      <vt:lpstr>Estructura del  estudio</vt:lpstr>
      <vt:lpstr>Construcción del dispositivo</vt:lpstr>
      <vt:lpstr>Presentación de PowerPoint</vt:lpstr>
      <vt:lpstr>Presentación de PowerPoint</vt:lpstr>
      <vt:lpstr>Fase de medición de Flujo </vt:lpstr>
      <vt:lpstr>Anemómetro  de Hilo Caliente  Resolución 0.01m/s</vt:lpstr>
      <vt:lpstr>Fase de  aplicación para enfriamiento de una superficie</vt:lpstr>
      <vt:lpstr>Presentación de PowerPoint</vt:lpstr>
      <vt:lpstr>Consideraciones</vt:lpstr>
      <vt:lpstr>Presentación de PowerPoint</vt:lpstr>
      <vt:lpstr>Especificaciones Diseño Experimental Taguchi</vt:lpstr>
      <vt:lpstr>Cálculo  del coeficiente de transferencia de calor promedio y Coeficiente de Operación (COP)</vt:lpstr>
      <vt:lpstr>Presentación de PowerPoint</vt:lpstr>
      <vt:lpstr>Análisis de Fase de Medición de flujo</vt:lpstr>
      <vt:lpstr>Presentación de PowerPoint</vt:lpstr>
      <vt:lpstr>Presentación de PowerPoint</vt:lpstr>
      <vt:lpstr>Efecto de la frecuencia en la velocidad de flujo </vt:lpstr>
      <vt:lpstr>Presentación de PowerPoint</vt:lpstr>
      <vt:lpstr>Análisis de la transferencia de calor</vt:lpstr>
      <vt:lpstr>Cálculo de intervalo de Confiabilidad</vt:lpstr>
      <vt:lpstr>Gráfica de Interacción  Tiempo Promedio</vt:lpstr>
      <vt:lpstr>Presentación de PowerPoint</vt:lpstr>
      <vt:lpstr>Coeficiente de Operación</vt:lpstr>
      <vt:lpstr>Enfriamiento en el tiempo</vt:lpstr>
      <vt:lpstr>Conclusiones</vt:lpstr>
      <vt:lpstr>Presentación de PowerPoint</vt:lpstr>
      <vt:lpstr>Presentación de PowerPoint</vt:lpstr>
      <vt:lpstr>Presentación de PowerPoint</vt:lpstr>
      <vt:lpstr>Presentación de PowerPoint</vt:lpstr>
      <vt:lpstr>Presentación de PowerPoint</vt:lpstr>
      <vt:lpstr>Recomendaciones y Trabajos Futuros</vt:lpstr>
      <vt:lpstr>Presentación de PowerPoint</vt:lpstr>
      <vt:lpstr>Presentación de PowerPoint</vt:lpstr>
      <vt:lpstr>Presentación de PowerPoint</vt:lpstr>
      <vt:lpstr>Presentación de PowerPoint</vt:lpstr>
      <vt:lpstr>BIBLIOGRAFIA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83</cp:revision>
  <dcterms:created xsi:type="dcterms:W3CDTF">2018-02-23T16:05:00Z</dcterms:created>
  <dcterms:modified xsi:type="dcterms:W3CDTF">2018-03-13T14:21:24Z</dcterms:modified>
</cp:coreProperties>
</file>