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7" r:id="rId3"/>
    <p:sldId id="306" r:id="rId4"/>
    <p:sldId id="259" r:id="rId5"/>
    <p:sldId id="303" r:id="rId6"/>
    <p:sldId id="302" r:id="rId7"/>
    <p:sldId id="301" r:id="rId8"/>
    <p:sldId id="263" r:id="rId9"/>
    <p:sldId id="264" r:id="rId10"/>
    <p:sldId id="265" r:id="rId11"/>
    <p:sldId id="266" r:id="rId12"/>
    <p:sldId id="267" r:id="rId13"/>
    <p:sldId id="308" r:id="rId14"/>
    <p:sldId id="268" r:id="rId15"/>
    <p:sldId id="269" r:id="rId16"/>
    <p:sldId id="270" r:id="rId17"/>
    <p:sldId id="271" r:id="rId18"/>
    <p:sldId id="272" r:id="rId19"/>
    <p:sldId id="273" r:id="rId20"/>
    <p:sldId id="299" r:id="rId21"/>
    <p:sldId id="309" r:id="rId22"/>
    <p:sldId id="274" r:id="rId23"/>
    <p:sldId id="276" r:id="rId24"/>
    <p:sldId id="277" r:id="rId25"/>
    <p:sldId id="278" r:id="rId26"/>
    <p:sldId id="300" r:id="rId27"/>
    <p:sldId id="307" r:id="rId28"/>
    <p:sldId id="296" r:id="rId29"/>
    <p:sldId id="297" r:id="rId30"/>
    <p:sldId id="298" r:id="rId31"/>
  </p:sldIdLst>
  <p:sldSz cx="12192000" cy="6858000"/>
  <p:notesSz cx="12192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0" y="2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cristina%20guaygua\cuadros%20tesis%20SEP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ristina%20guaygua\cuadros%20tesis%20SEP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cristina%20guaygua\cuadros%20tesis%20SEP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Edison\27%20DICIEMBRE\ANALISIS%20ENCUESTA.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Edison\27%20DICIEMBRE\ANALISIS%20ENCUESTA.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F:\Edison\27%20DICIEMBRE\ANALISIS%20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Figura N. 5</a:t>
            </a:r>
          </a:p>
          <a:p>
            <a:pPr>
              <a:defRPr/>
            </a:pPr>
            <a:r>
              <a:rPr lang="en-US"/>
              <a:t>Pocentaje de participacion jovenes en las coopertativas de los segmentos 1 al 5</a:t>
            </a:r>
          </a:p>
        </c:rich>
      </c:tx>
      <c:layout>
        <c:manualLayout>
          <c:xMode val="edge"/>
          <c:yMode val="edge"/>
          <c:x val="0.11941605839416058"/>
          <c:y val="3.0872137895549268E-2"/>
        </c:manualLayout>
      </c:layout>
      <c:overlay val="0"/>
    </c:title>
    <c:autoTitleDeleted val="0"/>
    <c:plotArea>
      <c:layout>
        <c:manualLayout>
          <c:layoutTarget val="inner"/>
          <c:xMode val="edge"/>
          <c:yMode val="edge"/>
          <c:x val="0.15546296149601019"/>
          <c:y val="0.33053064972899582"/>
          <c:w val="0.45843107639714048"/>
          <c:h val="0.56657158589805201"/>
        </c:manualLayout>
      </c:layout>
      <c:pieChart>
        <c:varyColors val="1"/>
        <c:ser>
          <c:idx val="0"/>
          <c:order val="0"/>
          <c:explosion val="25"/>
          <c:cat>
            <c:strRef>
              <c:f>'Cuadro 1'!$B$3:$D$3</c:f>
              <c:strCache>
                <c:ptCount val="3"/>
                <c:pt idx="0">
                  <c:v>25 AÑOS O MÁS</c:v>
                </c:pt>
                <c:pt idx="1">
                  <c:v>18 A 24 AÑOS</c:v>
                </c:pt>
                <c:pt idx="2">
                  <c:v>NO APLICA
(PERSONAS JURÍDICA)</c:v>
                </c:pt>
              </c:strCache>
            </c:strRef>
          </c:cat>
          <c:val>
            <c:numRef>
              <c:f>'Cuadro 1'!$B$4:$D$4</c:f>
              <c:numCache>
                <c:formatCode>_(* #,##0_);_(* \(#,##0\);_(* "-"??_);_(@_)</c:formatCode>
                <c:ptCount val="3"/>
                <c:pt idx="0">
                  <c:v>2772173</c:v>
                </c:pt>
                <c:pt idx="1">
                  <c:v>233200</c:v>
                </c:pt>
                <c:pt idx="2">
                  <c:v>11969</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6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Figura N. 6</a:t>
            </a:r>
          </a:p>
          <a:p>
            <a:pPr>
              <a:defRPr/>
            </a:pPr>
            <a:r>
              <a:rPr lang="en-US"/>
              <a:t>Participacion de los jovenes en las COAC</a:t>
            </a:r>
          </a:p>
        </c:rich>
      </c:tx>
      <c:overlay val="0"/>
    </c:title>
    <c:autoTitleDeleted val="0"/>
    <c:plotArea>
      <c:layout/>
      <c:pieChart>
        <c:varyColors val="1"/>
        <c:ser>
          <c:idx val="0"/>
          <c:order val="0"/>
          <c:dLbls>
            <c:spPr>
              <a:noFill/>
              <a:ln>
                <a:noFill/>
              </a:ln>
              <a:effectLst/>
            </c:spPr>
            <c:txPr>
              <a:bodyPr/>
              <a:lstStyle/>
              <a:p>
                <a:pPr>
                  <a:defRPr sz="2400"/>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'CRUCE EDADES-SEXO'!$B$16:$B$17</c:f>
              <c:strCache>
                <c:ptCount val="2"/>
                <c:pt idx="0">
                  <c:v>Mujeres</c:v>
                </c:pt>
                <c:pt idx="1">
                  <c:v>Hombres</c:v>
                </c:pt>
              </c:strCache>
            </c:strRef>
          </c:cat>
          <c:val>
            <c:numRef>
              <c:f>'CRUCE EDADES-SEXO'!$C$16:$C$17</c:f>
              <c:numCache>
                <c:formatCode>_(* #,##0_);_(* \(#,##0\);_(* "-"??_);_(@_)</c:formatCode>
                <c:ptCount val="2"/>
                <c:pt idx="0">
                  <c:v>110517</c:v>
                </c:pt>
                <c:pt idx="1">
                  <c:v>122683</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es-EC"/>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Figura  N°7</a:t>
            </a:r>
          </a:p>
          <a:p>
            <a:pPr>
              <a:defRPr/>
            </a:pPr>
            <a:r>
              <a:rPr lang="en-US"/>
              <a:t>Participación de los jovenes en las COAC´s por Segmentos</a:t>
            </a:r>
          </a:p>
        </c:rich>
      </c:tx>
      <c:layout>
        <c:manualLayout>
          <c:xMode val="edge"/>
          <c:yMode val="edge"/>
          <c:x val="0.13051377952755905"/>
          <c:y val="2.7777777777777776E-2"/>
        </c:manualLayout>
      </c:layout>
      <c:overlay val="0"/>
    </c:title>
    <c:autoTitleDeleted val="0"/>
    <c:plotArea>
      <c:layout/>
      <c:pieChart>
        <c:varyColors val="1"/>
        <c:ser>
          <c:idx val="0"/>
          <c:order val="0"/>
          <c:tx>
            <c:strRef>
              <c:f>'Cuadro 2'!$D$3</c:f>
              <c:strCache>
                <c:ptCount val="1"/>
                <c:pt idx="0">
                  <c:v>MENOR A 24 AÑOS</c:v>
                </c:pt>
              </c:strCache>
            </c:strRef>
          </c:tx>
          <c:explosion val="9"/>
          <c:dLbls>
            <c:dLbl>
              <c:idx val="3"/>
              <c:layout>
                <c:manualLayout>
                  <c:x val="2.5162967284716148E-2"/>
                  <c:y val="1.4339247722512209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'Cuadro 2'!$C$4:$C$8</c:f>
              <c:strCache>
                <c:ptCount val="5"/>
                <c:pt idx="0">
                  <c:v>SEGMENTO 1</c:v>
                </c:pt>
                <c:pt idx="1">
                  <c:v>SEGMENTO 2</c:v>
                </c:pt>
                <c:pt idx="2">
                  <c:v>SEGMENTO 3</c:v>
                </c:pt>
                <c:pt idx="3">
                  <c:v>SEGMENTO 4</c:v>
                </c:pt>
                <c:pt idx="4">
                  <c:v>SEGMENTO 5</c:v>
                </c:pt>
              </c:strCache>
            </c:strRef>
          </c:cat>
          <c:val>
            <c:numRef>
              <c:f>'Cuadro 2'!$D$4:$D$8</c:f>
              <c:numCache>
                <c:formatCode>General</c:formatCode>
                <c:ptCount val="5"/>
                <c:pt idx="0">
                  <c:v>129552</c:v>
                </c:pt>
                <c:pt idx="1">
                  <c:v>55678</c:v>
                </c:pt>
                <c:pt idx="2">
                  <c:v>24096</c:v>
                </c:pt>
                <c:pt idx="3">
                  <c:v>15981</c:v>
                </c:pt>
                <c:pt idx="4">
                  <c:v>7893</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6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Hoja2!$C$10:$C$11</c:f>
              <c:strCache>
                <c:ptCount val="2"/>
                <c:pt idx="0">
                  <c:v>Si</c:v>
                </c:pt>
                <c:pt idx="1">
                  <c:v>No</c:v>
                </c:pt>
              </c:strCache>
            </c:strRef>
          </c:cat>
          <c:val>
            <c:numRef>
              <c:f>Hoja2!$D$10:$D$11</c:f>
              <c:numCache>
                <c:formatCode>###0</c:formatCode>
                <c:ptCount val="2"/>
                <c:pt idx="0">
                  <c:v>148</c:v>
                </c:pt>
                <c:pt idx="1">
                  <c:v>216</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20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5568053993251E-2"/>
          <c:y val="0.11247531410525513"/>
          <c:w val="0.7016371391076115"/>
          <c:h val="0.73160317445578626"/>
        </c:manualLayout>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'9 Y 10'!$B$7:$B$8</c:f>
              <c:strCache>
                <c:ptCount val="2"/>
                <c:pt idx="0">
                  <c:v>Si</c:v>
                </c:pt>
                <c:pt idx="1">
                  <c:v>No</c:v>
                </c:pt>
              </c:strCache>
            </c:strRef>
          </c:cat>
          <c:val>
            <c:numRef>
              <c:f>'9 Y 10'!$C$7:$C$8</c:f>
              <c:numCache>
                <c:formatCode>###0</c:formatCode>
                <c:ptCount val="2"/>
                <c:pt idx="0">
                  <c:v>286</c:v>
                </c:pt>
                <c:pt idx="1">
                  <c:v>78</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20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'13 y 14'!$B$5:$B$6</c:f>
              <c:strCache>
                <c:ptCount val="2"/>
                <c:pt idx="0">
                  <c:v>Si</c:v>
                </c:pt>
                <c:pt idx="1">
                  <c:v>No</c:v>
                </c:pt>
              </c:strCache>
            </c:strRef>
          </c:cat>
          <c:val>
            <c:numRef>
              <c:f>'13 y 14'!$C$5:$C$6</c:f>
              <c:numCache>
                <c:formatCode>###0</c:formatCode>
                <c:ptCount val="2"/>
                <c:pt idx="0">
                  <c:v>39</c:v>
                </c:pt>
                <c:pt idx="1">
                  <c:v>325</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28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'16'!$B$31:$B$32</c:f>
              <c:strCache>
                <c:ptCount val="2"/>
                <c:pt idx="0">
                  <c:v>Hombre</c:v>
                </c:pt>
                <c:pt idx="1">
                  <c:v>Mujer</c:v>
                </c:pt>
              </c:strCache>
            </c:strRef>
          </c:cat>
          <c:val>
            <c:numRef>
              <c:f>'16'!$C$31:$C$32</c:f>
              <c:numCache>
                <c:formatCode>###0</c:formatCode>
                <c:ptCount val="2"/>
                <c:pt idx="0">
                  <c:v>163</c:v>
                </c:pt>
                <c:pt idx="1">
                  <c:v>120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2400">
          <a:solidFill>
            <a:schemeClr val="dk1"/>
          </a:solidFill>
          <a:latin typeface="+mn-lt"/>
          <a:ea typeface="+mn-ea"/>
          <a:cs typeface="+mn-cs"/>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0AEF6-C327-43B8-AE6E-D79C5D19FBBF}"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C"/>
        </a:p>
      </dgm:t>
    </dgm:pt>
    <dgm:pt modelId="{71283E25-0B14-495F-844F-6C73F2D5B262}">
      <dgm:prSet phldrT="[Texto]"/>
      <dgm:spPr/>
      <dgm:t>
        <a:bodyPr/>
        <a:lstStyle/>
        <a:p>
          <a:pPr algn="just"/>
          <a:r>
            <a:rPr lang="es-EC" dirty="0" smtClean="0"/>
            <a:t>En la presente investigación se toma en cuenta la cultura del ahorro en los ecuatorianos ya que hace décadas no ha mejorado, esto debido a múltiples factores que con el pasar del tiempo han hecho que las personas no cumplan con el rol del ahorro, y además vivan en una rutina de ingresos y consumo.</a:t>
          </a:r>
          <a:endParaRPr lang="es-EC" dirty="0"/>
        </a:p>
      </dgm:t>
    </dgm:pt>
    <dgm:pt modelId="{CEC6E984-2F1B-4D5B-9B1A-9D0E771993B7}" type="parTrans" cxnId="{D6E0B69C-00FC-4BC6-AD6B-620F6AB6FFB8}">
      <dgm:prSet/>
      <dgm:spPr/>
      <dgm:t>
        <a:bodyPr/>
        <a:lstStyle/>
        <a:p>
          <a:endParaRPr lang="es-EC"/>
        </a:p>
      </dgm:t>
    </dgm:pt>
    <dgm:pt modelId="{C6564C05-4782-4E55-B52C-E5CA6A74D0D8}" type="sibTrans" cxnId="{D6E0B69C-00FC-4BC6-AD6B-620F6AB6FFB8}">
      <dgm:prSet/>
      <dgm:spPr>
        <a:solidFill>
          <a:schemeClr val="accent3">
            <a:alpha val="90000"/>
          </a:schemeClr>
        </a:solidFill>
      </dgm:spPr>
      <dgm:t>
        <a:bodyPr/>
        <a:lstStyle/>
        <a:p>
          <a:endParaRPr lang="es-EC" dirty="0"/>
        </a:p>
      </dgm:t>
    </dgm:pt>
    <dgm:pt modelId="{62AFF589-4686-4E82-AFEE-F206815A9D5F}">
      <dgm:prSet phldrT="[Texto]"/>
      <dgm:spPr/>
      <dgm:t>
        <a:bodyPr/>
        <a:lstStyle/>
        <a:p>
          <a:r>
            <a:rPr lang="es-EC" dirty="0" smtClean="0"/>
            <a:t>La importancia de la investigación es que el ahorro en el Ecuador desde el punto de vista universitario no solo sirve para conocer la forma de financiamiento que los jóvenes planean utilizar para culminar sus carreras si no también para iniciar  un emprendimiento ya que no solo hace falta tener una buena idea de negocio sino también poseer el capital semilla para desarrollar la misma.</a:t>
          </a:r>
          <a:endParaRPr lang="es-EC" dirty="0"/>
        </a:p>
      </dgm:t>
    </dgm:pt>
    <dgm:pt modelId="{DD0ED171-66BA-4605-B3D6-0483985B7C33}" type="parTrans" cxnId="{A9592911-92F1-4C66-8CB5-8DF73656A165}">
      <dgm:prSet/>
      <dgm:spPr/>
      <dgm:t>
        <a:bodyPr/>
        <a:lstStyle/>
        <a:p>
          <a:endParaRPr lang="es-EC"/>
        </a:p>
      </dgm:t>
    </dgm:pt>
    <dgm:pt modelId="{A3498BE5-9942-437C-A5B4-6D662907E668}" type="sibTrans" cxnId="{A9592911-92F1-4C66-8CB5-8DF73656A165}">
      <dgm:prSet/>
      <dgm:spPr/>
      <dgm:t>
        <a:bodyPr/>
        <a:lstStyle/>
        <a:p>
          <a:endParaRPr lang="es-EC"/>
        </a:p>
      </dgm:t>
    </dgm:pt>
    <dgm:pt modelId="{635CC4CF-5001-4002-AC2A-E883E4B7B035}" type="pres">
      <dgm:prSet presAssocID="{B8A0AEF6-C327-43B8-AE6E-D79C5D19FBBF}" presName="outerComposite" presStyleCnt="0">
        <dgm:presLayoutVars>
          <dgm:chMax val="5"/>
          <dgm:dir/>
          <dgm:resizeHandles val="exact"/>
        </dgm:presLayoutVars>
      </dgm:prSet>
      <dgm:spPr/>
      <dgm:t>
        <a:bodyPr/>
        <a:lstStyle/>
        <a:p>
          <a:endParaRPr lang="es-ES"/>
        </a:p>
      </dgm:t>
    </dgm:pt>
    <dgm:pt modelId="{CF0CE79D-6213-4A55-8E37-02258490F6D2}" type="pres">
      <dgm:prSet presAssocID="{B8A0AEF6-C327-43B8-AE6E-D79C5D19FBBF}" presName="dummyMaxCanvas" presStyleCnt="0">
        <dgm:presLayoutVars/>
      </dgm:prSet>
      <dgm:spPr/>
    </dgm:pt>
    <dgm:pt modelId="{7E32513D-8392-4C00-8D10-359AC7A4E43B}" type="pres">
      <dgm:prSet presAssocID="{B8A0AEF6-C327-43B8-AE6E-D79C5D19FBBF}" presName="TwoNodes_1" presStyleLbl="node1" presStyleIdx="0" presStyleCnt="2">
        <dgm:presLayoutVars>
          <dgm:bulletEnabled val="1"/>
        </dgm:presLayoutVars>
      </dgm:prSet>
      <dgm:spPr/>
      <dgm:t>
        <a:bodyPr/>
        <a:lstStyle/>
        <a:p>
          <a:endParaRPr lang="es-EC"/>
        </a:p>
      </dgm:t>
    </dgm:pt>
    <dgm:pt modelId="{6B50FE07-AA93-449C-A823-CD5453F03EC6}" type="pres">
      <dgm:prSet presAssocID="{B8A0AEF6-C327-43B8-AE6E-D79C5D19FBBF}" presName="TwoNodes_2" presStyleLbl="node1" presStyleIdx="1" presStyleCnt="2">
        <dgm:presLayoutVars>
          <dgm:bulletEnabled val="1"/>
        </dgm:presLayoutVars>
      </dgm:prSet>
      <dgm:spPr/>
      <dgm:t>
        <a:bodyPr/>
        <a:lstStyle/>
        <a:p>
          <a:endParaRPr lang="es-EC"/>
        </a:p>
      </dgm:t>
    </dgm:pt>
    <dgm:pt modelId="{2D57A7EA-887B-4203-ADD8-A00033E5D92C}" type="pres">
      <dgm:prSet presAssocID="{B8A0AEF6-C327-43B8-AE6E-D79C5D19FBBF}" presName="TwoConn_1-2" presStyleLbl="fgAccFollowNode1" presStyleIdx="0" presStyleCnt="1">
        <dgm:presLayoutVars>
          <dgm:bulletEnabled val="1"/>
        </dgm:presLayoutVars>
      </dgm:prSet>
      <dgm:spPr/>
      <dgm:t>
        <a:bodyPr/>
        <a:lstStyle/>
        <a:p>
          <a:endParaRPr lang="es-ES"/>
        </a:p>
      </dgm:t>
    </dgm:pt>
    <dgm:pt modelId="{A3F72A00-D404-4D17-B940-EBAE32296AE6}" type="pres">
      <dgm:prSet presAssocID="{B8A0AEF6-C327-43B8-AE6E-D79C5D19FBBF}" presName="TwoNodes_1_text" presStyleLbl="node1" presStyleIdx="1" presStyleCnt="2">
        <dgm:presLayoutVars>
          <dgm:bulletEnabled val="1"/>
        </dgm:presLayoutVars>
      </dgm:prSet>
      <dgm:spPr/>
      <dgm:t>
        <a:bodyPr/>
        <a:lstStyle/>
        <a:p>
          <a:endParaRPr lang="es-EC"/>
        </a:p>
      </dgm:t>
    </dgm:pt>
    <dgm:pt modelId="{8ECAC616-D560-4B7D-848F-613FF2F6257D}" type="pres">
      <dgm:prSet presAssocID="{B8A0AEF6-C327-43B8-AE6E-D79C5D19FBBF}" presName="TwoNodes_2_text" presStyleLbl="node1" presStyleIdx="1" presStyleCnt="2">
        <dgm:presLayoutVars>
          <dgm:bulletEnabled val="1"/>
        </dgm:presLayoutVars>
      </dgm:prSet>
      <dgm:spPr/>
      <dgm:t>
        <a:bodyPr/>
        <a:lstStyle/>
        <a:p>
          <a:endParaRPr lang="es-EC"/>
        </a:p>
      </dgm:t>
    </dgm:pt>
  </dgm:ptLst>
  <dgm:cxnLst>
    <dgm:cxn modelId="{9430377A-834C-4D18-A3E6-7F227676D73A}" type="presOf" srcId="{62AFF589-4686-4E82-AFEE-F206815A9D5F}" destId="{8ECAC616-D560-4B7D-848F-613FF2F6257D}" srcOrd="1" destOrd="0" presId="urn:microsoft.com/office/officeart/2005/8/layout/vProcess5"/>
    <dgm:cxn modelId="{1FBB7693-C062-462A-BBDC-AB3551F2A85B}" type="presOf" srcId="{C6564C05-4782-4E55-B52C-E5CA6A74D0D8}" destId="{2D57A7EA-887B-4203-ADD8-A00033E5D92C}" srcOrd="0" destOrd="0" presId="urn:microsoft.com/office/officeart/2005/8/layout/vProcess5"/>
    <dgm:cxn modelId="{F7C29307-C469-4B0B-919C-512F349F248C}" type="presOf" srcId="{62AFF589-4686-4E82-AFEE-F206815A9D5F}" destId="{6B50FE07-AA93-449C-A823-CD5453F03EC6}" srcOrd="0" destOrd="0" presId="urn:microsoft.com/office/officeart/2005/8/layout/vProcess5"/>
    <dgm:cxn modelId="{7B95297E-DC07-4562-BC59-CF9521C452CF}" type="presOf" srcId="{71283E25-0B14-495F-844F-6C73F2D5B262}" destId="{A3F72A00-D404-4D17-B940-EBAE32296AE6}" srcOrd="1" destOrd="0" presId="urn:microsoft.com/office/officeart/2005/8/layout/vProcess5"/>
    <dgm:cxn modelId="{D6E0B69C-00FC-4BC6-AD6B-620F6AB6FFB8}" srcId="{B8A0AEF6-C327-43B8-AE6E-D79C5D19FBBF}" destId="{71283E25-0B14-495F-844F-6C73F2D5B262}" srcOrd="0" destOrd="0" parTransId="{CEC6E984-2F1B-4D5B-9B1A-9D0E771993B7}" sibTransId="{C6564C05-4782-4E55-B52C-E5CA6A74D0D8}"/>
    <dgm:cxn modelId="{A9592911-92F1-4C66-8CB5-8DF73656A165}" srcId="{B8A0AEF6-C327-43B8-AE6E-D79C5D19FBBF}" destId="{62AFF589-4686-4E82-AFEE-F206815A9D5F}" srcOrd="1" destOrd="0" parTransId="{DD0ED171-66BA-4605-B3D6-0483985B7C33}" sibTransId="{A3498BE5-9942-437C-A5B4-6D662907E668}"/>
    <dgm:cxn modelId="{0F954693-2DF8-4C47-83C1-099DE15836B2}" type="presOf" srcId="{B8A0AEF6-C327-43B8-AE6E-D79C5D19FBBF}" destId="{635CC4CF-5001-4002-AC2A-E883E4B7B035}" srcOrd="0" destOrd="0" presId="urn:microsoft.com/office/officeart/2005/8/layout/vProcess5"/>
    <dgm:cxn modelId="{EB75B0D6-4A20-4C96-B810-F4122C8E492C}" type="presOf" srcId="{71283E25-0B14-495F-844F-6C73F2D5B262}" destId="{7E32513D-8392-4C00-8D10-359AC7A4E43B}" srcOrd="0" destOrd="0" presId="urn:microsoft.com/office/officeart/2005/8/layout/vProcess5"/>
    <dgm:cxn modelId="{5DAEC17A-FF23-4EFD-8D43-9F8032A01008}" type="presParOf" srcId="{635CC4CF-5001-4002-AC2A-E883E4B7B035}" destId="{CF0CE79D-6213-4A55-8E37-02258490F6D2}" srcOrd="0" destOrd="0" presId="urn:microsoft.com/office/officeart/2005/8/layout/vProcess5"/>
    <dgm:cxn modelId="{4F02A143-6295-4D7B-A584-199D52A4CA5A}" type="presParOf" srcId="{635CC4CF-5001-4002-AC2A-E883E4B7B035}" destId="{7E32513D-8392-4C00-8D10-359AC7A4E43B}" srcOrd="1" destOrd="0" presId="urn:microsoft.com/office/officeart/2005/8/layout/vProcess5"/>
    <dgm:cxn modelId="{BDDA8FDB-4023-4742-BF81-2C3AE2E77D62}" type="presParOf" srcId="{635CC4CF-5001-4002-AC2A-E883E4B7B035}" destId="{6B50FE07-AA93-449C-A823-CD5453F03EC6}" srcOrd="2" destOrd="0" presId="urn:microsoft.com/office/officeart/2005/8/layout/vProcess5"/>
    <dgm:cxn modelId="{AACBB094-E7C3-4E0A-9053-4AA9A1F260D9}" type="presParOf" srcId="{635CC4CF-5001-4002-AC2A-E883E4B7B035}" destId="{2D57A7EA-887B-4203-ADD8-A00033E5D92C}" srcOrd="3" destOrd="0" presId="urn:microsoft.com/office/officeart/2005/8/layout/vProcess5"/>
    <dgm:cxn modelId="{3279D1FF-A29A-4022-9699-2730B188F23C}" type="presParOf" srcId="{635CC4CF-5001-4002-AC2A-E883E4B7B035}" destId="{A3F72A00-D404-4D17-B940-EBAE32296AE6}" srcOrd="4" destOrd="0" presId="urn:microsoft.com/office/officeart/2005/8/layout/vProcess5"/>
    <dgm:cxn modelId="{1C18FC62-873C-4685-9EDB-C0D3579B37AB}" type="presParOf" srcId="{635CC4CF-5001-4002-AC2A-E883E4B7B035}" destId="{8ECAC616-D560-4B7D-848F-613FF2F6257D}" srcOrd="5" destOrd="0" presId="urn:microsoft.com/office/officeart/2005/8/layout/v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3F8C8-3F7C-495F-A03C-D45265FA9F45}" type="doc">
      <dgm:prSet loTypeId="urn:microsoft.com/office/officeart/2011/layout/TabList" loCatId="list" qsTypeId="urn:microsoft.com/office/officeart/2005/8/quickstyle/simple1" qsCatId="simple" csTypeId="urn:microsoft.com/office/officeart/2005/8/colors/accent0_1" csCatId="mainScheme" phldr="1"/>
      <dgm:spPr/>
      <dgm:t>
        <a:bodyPr/>
        <a:lstStyle/>
        <a:p>
          <a:endParaRPr lang="es-EC"/>
        </a:p>
      </dgm:t>
    </dgm:pt>
    <dgm:pt modelId="{02AF46E1-5A51-46B6-AE2F-FCE1367B9511}">
      <dgm:prSet phldrT="[Texto]"/>
      <dgm:spPr/>
      <dgm:t>
        <a:bodyPr/>
        <a:lstStyle/>
        <a:p>
          <a:r>
            <a:rPr lang="es-EC" dirty="0" smtClean="0"/>
            <a:t>Conocimiento </a:t>
          </a:r>
          <a:r>
            <a:rPr lang="es-EC" smtClean="0"/>
            <a:t>de Presupuesto </a:t>
          </a:r>
          <a:endParaRPr lang="es-EC" dirty="0"/>
        </a:p>
      </dgm:t>
    </dgm:pt>
    <dgm:pt modelId="{066858FF-037E-414B-893B-EEB7A490640B}" type="parTrans" cxnId="{DF739B45-6A45-490D-9351-D0745B438EF8}">
      <dgm:prSet/>
      <dgm:spPr/>
      <dgm:t>
        <a:bodyPr/>
        <a:lstStyle/>
        <a:p>
          <a:endParaRPr lang="es-EC"/>
        </a:p>
      </dgm:t>
    </dgm:pt>
    <dgm:pt modelId="{D35A1128-B047-40A0-9044-7F11EEB1EDCC}" type="sibTrans" cxnId="{DF739B45-6A45-490D-9351-D0745B438EF8}">
      <dgm:prSet/>
      <dgm:spPr/>
      <dgm:t>
        <a:bodyPr/>
        <a:lstStyle/>
        <a:p>
          <a:endParaRPr lang="es-EC"/>
        </a:p>
      </dgm:t>
    </dgm:pt>
    <dgm:pt modelId="{66002811-0B2F-4BAF-BF90-CB48E0B1A4A6}">
      <dgm:prSet phldrT="[Texto]"/>
      <dgm:spPr/>
      <dgm:t>
        <a:bodyPr/>
        <a:lstStyle/>
        <a:p>
          <a:r>
            <a:rPr lang="es-EC" dirty="0" smtClean="0"/>
            <a:t>21% Tiene conocimiento</a:t>
          </a:r>
          <a:endParaRPr lang="es-EC" dirty="0"/>
        </a:p>
      </dgm:t>
    </dgm:pt>
    <dgm:pt modelId="{BC525C33-6E70-4FCD-BBCE-66C197A48876}" type="parTrans" cxnId="{6DEB5794-A666-43B5-A8F2-461D8A97ED02}">
      <dgm:prSet/>
      <dgm:spPr/>
      <dgm:t>
        <a:bodyPr/>
        <a:lstStyle/>
        <a:p>
          <a:endParaRPr lang="es-EC"/>
        </a:p>
      </dgm:t>
    </dgm:pt>
    <dgm:pt modelId="{DF9E2727-0BE2-43B3-87E1-A9C9250AAF4A}" type="sibTrans" cxnId="{6DEB5794-A666-43B5-A8F2-461D8A97ED02}">
      <dgm:prSet/>
      <dgm:spPr/>
      <dgm:t>
        <a:bodyPr/>
        <a:lstStyle/>
        <a:p>
          <a:endParaRPr lang="es-EC"/>
        </a:p>
      </dgm:t>
    </dgm:pt>
    <dgm:pt modelId="{823F18F7-D67D-4063-80F8-C7B68302A158}">
      <dgm:prSet/>
      <dgm:spPr/>
      <dgm:t>
        <a:bodyPr/>
        <a:lstStyle/>
        <a:p>
          <a:r>
            <a:rPr lang="es-EC" dirty="0" smtClean="0"/>
            <a:t>Hábito de Ahorro</a:t>
          </a:r>
          <a:endParaRPr lang="es-EC" dirty="0"/>
        </a:p>
      </dgm:t>
    </dgm:pt>
    <dgm:pt modelId="{7114D993-1E99-4A25-AEFC-D88799E21842}" type="parTrans" cxnId="{025DE28A-7460-49A1-A728-C0A91963247E}">
      <dgm:prSet/>
      <dgm:spPr/>
      <dgm:t>
        <a:bodyPr/>
        <a:lstStyle/>
        <a:p>
          <a:endParaRPr lang="es-EC"/>
        </a:p>
      </dgm:t>
    </dgm:pt>
    <dgm:pt modelId="{A720484A-7F5C-491B-B1B7-27CA8057DBEF}" type="sibTrans" cxnId="{025DE28A-7460-49A1-A728-C0A91963247E}">
      <dgm:prSet/>
      <dgm:spPr/>
      <dgm:t>
        <a:bodyPr/>
        <a:lstStyle/>
        <a:p>
          <a:endParaRPr lang="es-EC"/>
        </a:p>
      </dgm:t>
    </dgm:pt>
    <dgm:pt modelId="{E7F09A20-ACB9-4CDF-AB64-7AAA0F0BE019}">
      <dgm:prSet/>
      <dgm:spPr/>
      <dgm:t>
        <a:bodyPr/>
        <a:lstStyle/>
        <a:p>
          <a:r>
            <a:rPr lang="es-EC" dirty="0" smtClean="0"/>
            <a:t>Control de gastos e ingresos</a:t>
          </a:r>
        </a:p>
      </dgm:t>
    </dgm:pt>
    <dgm:pt modelId="{ED0A955A-5F72-4C07-B5C6-813CCC3C4F57}" type="parTrans" cxnId="{3EBF5253-26DF-465B-898C-D534256627A2}">
      <dgm:prSet/>
      <dgm:spPr/>
      <dgm:t>
        <a:bodyPr/>
        <a:lstStyle/>
        <a:p>
          <a:endParaRPr lang="es-EC"/>
        </a:p>
      </dgm:t>
    </dgm:pt>
    <dgm:pt modelId="{9FB95B34-7A54-450B-BDC4-D2F2468F14F7}" type="sibTrans" cxnId="{3EBF5253-26DF-465B-898C-D534256627A2}">
      <dgm:prSet/>
      <dgm:spPr/>
      <dgm:t>
        <a:bodyPr/>
        <a:lstStyle/>
        <a:p>
          <a:endParaRPr lang="es-EC"/>
        </a:p>
      </dgm:t>
    </dgm:pt>
    <dgm:pt modelId="{9CE02069-9225-44D6-B6D1-A4AA3B38498F}">
      <dgm:prSet/>
      <dgm:spPr/>
      <dgm:t>
        <a:bodyPr/>
        <a:lstStyle/>
        <a:p>
          <a:r>
            <a:rPr lang="es-EC" dirty="0" smtClean="0"/>
            <a:t>49,5%  Se miden en sus gastos</a:t>
          </a:r>
        </a:p>
      </dgm:t>
    </dgm:pt>
    <dgm:pt modelId="{6406D728-52CF-4BF3-94C6-1E82DD6D5700}" type="parTrans" cxnId="{B77DDBAF-9C55-44BC-A310-6CA146DFDEA2}">
      <dgm:prSet/>
      <dgm:spPr/>
      <dgm:t>
        <a:bodyPr/>
        <a:lstStyle/>
        <a:p>
          <a:endParaRPr lang="es-EC"/>
        </a:p>
      </dgm:t>
    </dgm:pt>
    <dgm:pt modelId="{4209B468-60CC-4BFD-9EF0-F7143BFD5176}" type="sibTrans" cxnId="{B77DDBAF-9C55-44BC-A310-6CA146DFDEA2}">
      <dgm:prSet/>
      <dgm:spPr/>
      <dgm:t>
        <a:bodyPr/>
        <a:lstStyle/>
        <a:p>
          <a:endParaRPr lang="es-EC"/>
        </a:p>
      </dgm:t>
    </dgm:pt>
    <dgm:pt modelId="{0353C5F0-8360-4065-BCDD-B82E51986167}">
      <dgm:prSet/>
      <dgm:spPr/>
      <dgm:t>
        <a:bodyPr/>
        <a:lstStyle/>
        <a:p>
          <a:r>
            <a:rPr lang="es-EC" dirty="0" smtClean="0"/>
            <a:t>Formas de utilizar el dinero</a:t>
          </a:r>
        </a:p>
      </dgm:t>
    </dgm:pt>
    <dgm:pt modelId="{9777D9B4-4949-4CE0-A5D8-1E26603A39B2}" type="parTrans" cxnId="{F7FB0A4D-EAEE-440E-BD5B-BE3CEE5F328B}">
      <dgm:prSet/>
      <dgm:spPr/>
      <dgm:t>
        <a:bodyPr/>
        <a:lstStyle/>
        <a:p>
          <a:endParaRPr lang="es-EC"/>
        </a:p>
      </dgm:t>
    </dgm:pt>
    <dgm:pt modelId="{EDBE8440-2343-4027-B376-593A4E1053BB}" type="sibTrans" cxnId="{F7FB0A4D-EAEE-440E-BD5B-BE3CEE5F328B}">
      <dgm:prSet/>
      <dgm:spPr/>
      <dgm:t>
        <a:bodyPr/>
        <a:lstStyle/>
        <a:p>
          <a:endParaRPr lang="es-EC"/>
        </a:p>
      </dgm:t>
    </dgm:pt>
    <dgm:pt modelId="{94DF92DF-64C6-4BA1-B119-6C45647425B9}">
      <dgm:prSet/>
      <dgm:spPr/>
      <dgm:t>
        <a:bodyPr/>
        <a:lstStyle/>
        <a:p>
          <a:r>
            <a:rPr lang="es-EC" dirty="0" smtClean="0"/>
            <a:t>Conocimiento financiero</a:t>
          </a:r>
        </a:p>
      </dgm:t>
    </dgm:pt>
    <dgm:pt modelId="{CB9EC8DD-9078-46EF-82E8-307E986743E1}" type="parTrans" cxnId="{8FCCA2C7-55FD-4A60-9E0A-C37D9877C450}">
      <dgm:prSet/>
      <dgm:spPr/>
      <dgm:t>
        <a:bodyPr/>
        <a:lstStyle/>
        <a:p>
          <a:endParaRPr lang="es-EC"/>
        </a:p>
      </dgm:t>
    </dgm:pt>
    <dgm:pt modelId="{66784B57-747C-4F4F-964C-353A49EBB653}" type="sibTrans" cxnId="{8FCCA2C7-55FD-4A60-9E0A-C37D9877C450}">
      <dgm:prSet/>
      <dgm:spPr/>
      <dgm:t>
        <a:bodyPr/>
        <a:lstStyle/>
        <a:p>
          <a:endParaRPr lang="es-EC"/>
        </a:p>
      </dgm:t>
    </dgm:pt>
    <dgm:pt modelId="{3E318172-D51E-4B03-8741-9A160E2D6A5A}">
      <dgm:prSet/>
      <dgm:spPr/>
      <dgm:t>
        <a:bodyPr/>
        <a:lstStyle/>
        <a:p>
          <a:r>
            <a:rPr lang="es-EC" dirty="0" smtClean="0"/>
            <a:t>Proyecciones a futuro</a:t>
          </a:r>
          <a:endParaRPr lang="es-EC" dirty="0"/>
        </a:p>
      </dgm:t>
    </dgm:pt>
    <dgm:pt modelId="{C9FEED4F-DC30-4C8F-A1F5-825F8B06A8CE}" type="parTrans" cxnId="{BC177707-C71B-40B7-BD53-14AE2BB9961F}">
      <dgm:prSet/>
      <dgm:spPr/>
      <dgm:t>
        <a:bodyPr/>
        <a:lstStyle/>
        <a:p>
          <a:endParaRPr lang="es-EC"/>
        </a:p>
      </dgm:t>
    </dgm:pt>
    <dgm:pt modelId="{7E28D421-7804-4FCB-BDB3-B356B7F71622}" type="sibTrans" cxnId="{BC177707-C71B-40B7-BD53-14AE2BB9961F}">
      <dgm:prSet/>
      <dgm:spPr/>
      <dgm:t>
        <a:bodyPr/>
        <a:lstStyle/>
        <a:p>
          <a:endParaRPr lang="es-EC"/>
        </a:p>
      </dgm:t>
    </dgm:pt>
    <dgm:pt modelId="{526505CF-47E5-4155-B366-D92BAC1C993F}">
      <dgm:prSet/>
      <dgm:spPr/>
      <dgm:t>
        <a:bodyPr/>
        <a:lstStyle/>
        <a:p>
          <a:r>
            <a:rPr lang="es-EC" dirty="0" smtClean="0"/>
            <a:t>78% Ahorran pero en medios informales (alcancía 48.6%)</a:t>
          </a:r>
          <a:endParaRPr lang="es-EC" dirty="0"/>
        </a:p>
      </dgm:t>
    </dgm:pt>
    <dgm:pt modelId="{0E8E552A-E7A3-4EAF-82E4-107071AF6ED2}" type="parTrans" cxnId="{3346A3E6-D488-4D6B-8FF3-02BDEE5C6688}">
      <dgm:prSet/>
      <dgm:spPr/>
      <dgm:t>
        <a:bodyPr/>
        <a:lstStyle/>
        <a:p>
          <a:endParaRPr lang="es-EC"/>
        </a:p>
      </dgm:t>
    </dgm:pt>
    <dgm:pt modelId="{E456FC3F-148B-4447-AF3C-A09275B8D10E}" type="sibTrans" cxnId="{3346A3E6-D488-4D6B-8FF3-02BDEE5C6688}">
      <dgm:prSet/>
      <dgm:spPr/>
      <dgm:t>
        <a:bodyPr/>
        <a:lstStyle/>
        <a:p>
          <a:endParaRPr lang="es-EC"/>
        </a:p>
      </dgm:t>
    </dgm:pt>
    <dgm:pt modelId="{D7930381-13D1-4E4A-9070-6BD78ACBF19D}">
      <dgm:prSet/>
      <dgm:spPr/>
      <dgm:t>
        <a:bodyPr/>
        <a:lstStyle/>
        <a:p>
          <a:r>
            <a:rPr lang="es-EC" dirty="0" smtClean="0"/>
            <a:t> 90,39 Utilizan efectivo y sus prestamos son con amigos pero no utilizan las demás formas de pago</a:t>
          </a:r>
        </a:p>
      </dgm:t>
    </dgm:pt>
    <dgm:pt modelId="{7ED19986-1A9A-43D7-8BAE-BB90A2A3A738}" type="parTrans" cxnId="{9D23F193-3DFA-4716-A57B-EE4F73770C2E}">
      <dgm:prSet/>
      <dgm:spPr/>
      <dgm:t>
        <a:bodyPr/>
        <a:lstStyle/>
        <a:p>
          <a:endParaRPr lang="es-EC"/>
        </a:p>
      </dgm:t>
    </dgm:pt>
    <dgm:pt modelId="{9A9C2D62-10A3-46D8-96DF-17CDABC74D9D}" type="sibTrans" cxnId="{9D23F193-3DFA-4716-A57B-EE4F73770C2E}">
      <dgm:prSet/>
      <dgm:spPr/>
      <dgm:t>
        <a:bodyPr/>
        <a:lstStyle/>
        <a:p>
          <a:endParaRPr lang="es-EC"/>
        </a:p>
      </dgm:t>
    </dgm:pt>
    <dgm:pt modelId="{D82D47EC-E94A-45E5-9C12-EE9E0A5385A4}">
      <dgm:prSet/>
      <dgm:spPr/>
      <dgm:t>
        <a:bodyPr/>
        <a:lstStyle/>
        <a:p>
          <a:r>
            <a:rPr lang="es-EC" dirty="0" smtClean="0"/>
            <a:t> 11% utiliza créditos de consumo</a:t>
          </a:r>
        </a:p>
      </dgm:t>
    </dgm:pt>
    <dgm:pt modelId="{FAE9E437-EAFD-4D9B-8355-FC5EE546DAC0}" type="parTrans" cxnId="{4F687945-8605-43B9-B769-A25565210468}">
      <dgm:prSet/>
      <dgm:spPr/>
      <dgm:t>
        <a:bodyPr/>
        <a:lstStyle/>
        <a:p>
          <a:endParaRPr lang="es-EC"/>
        </a:p>
      </dgm:t>
    </dgm:pt>
    <dgm:pt modelId="{8CFCF4FA-22BC-45A4-A6DF-BD4E47603D12}" type="sibTrans" cxnId="{4F687945-8605-43B9-B769-A25565210468}">
      <dgm:prSet/>
      <dgm:spPr/>
      <dgm:t>
        <a:bodyPr/>
        <a:lstStyle/>
        <a:p>
          <a:endParaRPr lang="es-EC"/>
        </a:p>
      </dgm:t>
    </dgm:pt>
    <dgm:pt modelId="{22E67D8D-51C0-40C3-AE4D-047E09CC9E9F}">
      <dgm:prSet/>
      <dgm:spPr/>
      <dgm:t>
        <a:bodyPr/>
        <a:lstStyle/>
        <a:p>
          <a:r>
            <a:rPr lang="es-EC" dirty="0" smtClean="0"/>
            <a:t>75% consideran el crédito financiero como opción de financiamiento y el 77% de los jóvenes piensas ahorrar durante su vida universitaria</a:t>
          </a:r>
          <a:endParaRPr lang="es-EC" dirty="0"/>
        </a:p>
      </dgm:t>
    </dgm:pt>
    <dgm:pt modelId="{5FD7409F-58D6-4688-81F5-0FA750E0AF66}" type="parTrans" cxnId="{921FB129-407C-41D0-9D09-DC5A75EEFA61}">
      <dgm:prSet/>
      <dgm:spPr/>
      <dgm:t>
        <a:bodyPr/>
        <a:lstStyle/>
        <a:p>
          <a:endParaRPr lang="es-EC"/>
        </a:p>
      </dgm:t>
    </dgm:pt>
    <dgm:pt modelId="{81DAC540-F183-407C-864E-467E91513BBF}" type="sibTrans" cxnId="{921FB129-407C-41D0-9D09-DC5A75EEFA61}">
      <dgm:prSet/>
      <dgm:spPr/>
      <dgm:t>
        <a:bodyPr/>
        <a:lstStyle/>
        <a:p>
          <a:endParaRPr lang="es-EC"/>
        </a:p>
      </dgm:t>
    </dgm:pt>
    <dgm:pt modelId="{51BF1F19-4E49-4AC7-85A6-2C6D0005300D}" type="pres">
      <dgm:prSet presAssocID="{D463F8C8-3F7C-495F-A03C-D45265FA9F45}" presName="Name0" presStyleCnt="0">
        <dgm:presLayoutVars>
          <dgm:chMax/>
          <dgm:chPref val="3"/>
          <dgm:dir/>
          <dgm:animOne val="branch"/>
          <dgm:animLvl val="lvl"/>
        </dgm:presLayoutVars>
      </dgm:prSet>
      <dgm:spPr/>
      <dgm:t>
        <a:bodyPr/>
        <a:lstStyle/>
        <a:p>
          <a:endParaRPr lang="es-ES"/>
        </a:p>
      </dgm:t>
    </dgm:pt>
    <dgm:pt modelId="{B54CB23B-E94A-4372-88CB-A25F35844968}" type="pres">
      <dgm:prSet presAssocID="{02AF46E1-5A51-46B6-AE2F-FCE1367B9511}" presName="composite" presStyleCnt="0"/>
      <dgm:spPr/>
    </dgm:pt>
    <dgm:pt modelId="{CB1FD6F3-6B5A-492B-9AEE-F387819D9277}" type="pres">
      <dgm:prSet presAssocID="{02AF46E1-5A51-46B6-AE2F-FCE1367B9511}" presName="FirstChild" presStyleLbl="revTx" presStyleIdx="0" presStyleCnt="6">
        <dgm:presLayoutVars>
          <dgm:chMax val="0"/>
          <dgm:chPref val="0"/>
          <dgm:bulletEnabled val="1"/>
        </dgm:presLayoutVars>
      </dgm:prSet>
      <dgm:spPr/>
      <dgm:t>
        <a:bodyPr/>
        <a:lstStyle/>
        <a:p>
          <a:endParaRPr lang="es-EC"/>
        </a:p>
      </dgm:t>
    </dgm:pt>
    <dgm:pt modelId="{F456B432-E911-483C-AF50-18838355F151}" type="pres">
      <dgm:prSet presAssocID="{02AF46E1-5A51-46B6-AE2F-FCE1367B9511}" presName="Parent" presStyleLbl="alignNode1" presStyleIdx="0" presStyleCnt="6">
        <dgm:presLayoutVars>
          <dgm:chMax val="3"/>
          <dgm:chPref val="3"/>
          <dgm:bulletEnabled val="1"/>
        </dgm:presLayoutVars>
      </dgm:prSet>
      <dgm:spPr/>
      <dgm:t>
        <a:bodyPr/>
        <a:lstStyle/>
        <a:p>
          <a:endParaRPr lang="es-EC"/>
        </a:p>
      </dgm:t>
    </dgm:pt>
    <dgm:pt modelId="{63704808-F6BA-428B-8022-788F62C5476C}" type="pres">
      <dgm:prSet presAssocID="{02AF46E1-5A51-46B6-AE2F-FCE1367B9511}" presName="Accent" presStyleLbl="parChTrans1D1" presStyleIdx="0" presStyleCnt="6"/>
      <dgm:spPr/>
    </dgm:pt>
    <dgm:pt modelId="{EB9313FD-383D-478D-BA2F-AEDB267E2F28}" type="pres">
      <dgm:prSet presAssocID="{D35A1128-B047-40A0-9044-7F11EEB1EDCC}" presName="sibTrans" presStyleCnt="0"/>
      <dgm:spPr/>
    </dgm:pt>
    <dgm:pt modelId="{3BD66E7A-F40D-47CC-9D13-782845BA7C5F}" type="pres">
      <dgm:prSet presAssocID="{E7F09A20-ACB9-4CDF-AB64-7AAA0F0BE019}" presName="composite" presStyleCnt="0"/>
      <dgm:spPr/>
    </dgm:pt>
    <dgm:pt modelId="{0D866073-DFD4-435F-A3B6-69AE8518BB07}" type="pres">
      <dgm:prSet presAssocID="{E7F09A20-ACB9-4CDF-AB64-7AAA0F0BE019}" presName="FirstChild" presStyleLbl="revTx" presStyleIdx="1" presStyleCnt="6">
        <dgm:presLayoutVars>
          <dgm:chMax val="0"/>
          <dgm:chPref val="0"/>
          <dgm:bulletEnabled val="1"/>
        </dgm:presLayoutVars>
      </dgm:prSet>
      <dgm:spPr/>
      <dgm:t>
        <a:bodyPr/>
        <a:lstStyle/>
        <a:p>
          <a:endParaRPr lang="es-EC"/>
        </a:p>
      </dgm:t>
    </dgm:pt>
    <dgm:pt modelId="{9B851C38-07C3-4051-8281-D8CF7BE2A1C9}" type="pres">
      <dgm:prSet presAssocID="{E7F09A20-ACB9-4CDF-AB64-7AAA0F0BE019}" presName="Parent" presStyleLbl="alignNode1" presStyleIdx="1" presStyleCnt="6">
        <dgm:presLayoutVars>
          <dgm:chMax val="3"/>
          <dgm:chPref val="3"/>
          <dgm:bulletEnabled val="1"/>
        </dgm:presLayoutVars>
      </dgm:prSet>
      <dgm:spPr/>
      <dgm:t>
        <a:bodyPr/>
        <a:lstStyle/>
        <a:p>
          <a:endParaRPr lang="es-ES"/>
        </a:p>
      </dgm:t>
    </dgm:pt>
    <dgm:pt modelId="{318A7588-9FC3-4508-8231-436B1566D3E8}" type="pres">
      <dgm:prSet presAssocID="{E7F09A20-ACB9-4CDF-AB64-7AAA0F0BE019}" presName="Accent" presStyleLbl="parChTrans1D1" presStyleIdx="1" presStyleCnt="6"/>
      <dgm:spPr/>
    </dgm:pt>
    <dgm:pt modelId="{CA546135-BE6C-4AB3-97DA-A62E64863666}" type="pres">
      <dgm:prSet presAssocID="{9FB95B34-7A54-450B-BDC4-D2F2468F14F7}" presName="sibTrans" presStyleCnt="0"/>
      <dgm:spPr/>
    </dgm:pt>
    <dgm:pt modelId="{1AF3CA78-46CE-4C2E-816A-108D6A57F2FE}" type="pres">
      <dgm:prSet presAssocID="{823F18F7-D67D-4063-80F8-C7B68302A158}" presName="composite" presStyleCnt="0"/>
      <dgm:spPr/>
    </dgm:pt>
    <dgm:pt modelId="{D8ABD2F9-2A30-424A-965B-7BFBB3D13E7C}" type="pres">
      <dgm:prSet presAssocID="{823F18F7-D67D-4063-80F8-C7B68302A158}" presName="FirstChild" presStyleLbl="revTx" presStyleIdx="2" presStyleCnt="6">
        <dgm:presLayoutVars>
          <dgm:chMax val="0"/>
          <dgm:chPref val="0"/>
          <dgm:bulletEnabled val="1"/>
        </dgm:presLayoutVars>
      </dgm:prSet>
      <dgm:spPr/>
      <dgm:t>
        <a:bodyPr/>
        <a:lstStyle/>
        <a:p>
          <a:endParaRPr lang="es-ES"/>
        </a:p>
      </dgm:t>
    </dgm:pt>
    <dgm:pt modelId="{CF788C18-26F5-42B2-81A1-7E9618D67D8A}" type="pres">
      <dgm:prSet presAssocID="{823F18F7-D67D-4063-80F8-C7B68302A158}" presName="Parent" presStyleLbl="alignNode1" presStyleIdx="2" presStyleCnt="6">
        <dgm:presLayoutVars>
          <dgm:chMax val="3"/>
          <dgm:chPref val="3"/>
          <dgm:bulletEnabled val="1"/>
        </dgm:presLayoutVars>
      </dgm:prSet>
      <dgm:spPr/>
      <dgm:t>
        <a:bodyPr/>
        <a:lstStyle/>
        <a:p>
          <a:endParaRPr lang="es-ES"/>
        </a:p>
      </dgm:t>
    </dgm:pt>
    <dgm:pt modelId="{EE86EDDF-9856-4CDA-856F-E108C2A9BBF8}" type="pres">
      <dgm:prSet presAssocID="{823F18F7-D67D-4063-80F8-C7B68302A158}" presName="Accent" presStyleLbl="parChTrans1D1" presStyleIdx="2" presStyleCnt="6"/>
      <dgm:spPr/>
    </dgm:pt>
    <dgm:pt modelId="{CE1D14BE-20D8-4870-9503-FE56B739634D}" type="pres">
      <dgm:prSet presAssocID="{A720484A-7F5C-491B-B1B7-27CA8057DBEF}" presName="sibTrans" presStyleCnt="0"/>
      <dgm:spPr/>
    </dgm:pt>
    <dgm:pt modelId="{461148BA-212F-423A-97CB-AD29D609558D}" type="pres">
      <dgm:prSet presAssocID="{0353C5F0-8360-4065-BCDD-B82E51986167}" presName="composite" presStyleCnt="0"/>
      <dgm:spPr/>
    </dgm:pt>
    <dgm:pt modelId="{01ABBE4C-EE15-45A6-97B7-2CB17C91F9EE}" type="pres">
      <dgm:prSet presAssocID="{0353C5F0-8360-4065-BCDD-B82E51986167}" presName="FirstChild" presStyleLbl="revTx" presStyleIdx="3" presStyleCnt="6">
        <dgm:presLayoutVars>
          <dgm:chMax val="0"/>
          <dgm:chPref val="0"/>
          <dgm:bulletEnabled val="1"/>
        </dgm:presLayoutVars>
      </dgm:prSet>
      <dgm:spPr/>
      <dgm:t>
        <a:bodyPr/>
        <a:lstStyle/>
        <a:p>
          <a:endParaRPr lang="es-EC"/>
        </a:p>
      </dgm:t>
    </dgm:pt>
    <dgm:pt modelId="{6B5EACE5-063C-4A04-B1A4-E3E40511D8EE}" type="pres">
      <dgm:prSet presAssocID="{0353C5F0-8360-4065-BCDD-B82E51986167}" presName="Parent" presStyleLbl="alignNode1" presStyleIdx="3" presStyleCnt="6">
        <dgm:presLayoutVars>
          <dgm:chMax val="3"/>
          <dgm:chPref val="3"/>
          <dgm:bulletEnabled val="1"/>
        </dgm:presLayoutVars>
      </dgm:prSet>
      <dgm:spPr/>
      <dgm:t>
        <a:bodyPr/>
        <a:lstStyle/>
        <a:p>
          <a:endParaRPr lang="es-ES"/>
        </a:p>
      </dgm:t>
    </dgm:pt>
    <dgm:pt modelId="{B308E266-E985-4BD8-9D15-A7B97EFFD650}" type="pres">
      <dgm:prSet presAssocID="{0353C5F0-8360-4065-BCDD-B82E51986167}" presName="Accent" presStyleLbl="parChTrans1D1" presStyleIdx="3" presStyleCnt="6"/>
      <dgm:spPr/>
    </dgm:pt>
    <dgm:pt modelId="{0F995D59-5C5F-4E42-9A47-231930AD2B2C}" type="pres">
      <dgm:prSet presAssocID="{EDBE8440-2343-4027-B376-593A4E1053BB}" presName="sibTrans" presStyleCnt="0"/>
      <dgm:spPr/>
    </dgm:pt>
    <dgm:pt modelId="{E58B55A3-CF4A-40FA-B9F1-C0FAC27F087D}" type="pres">
      <dgm:prSet presAssocID="{94DF92DF-64C6-4BA1-B119-6C45647425B9}" presName="composite" presStyleCnt="0"/>
      <dgm:spPr/>
    </dgm:pt>
    <dgm:pt modelId="{FA8B3FCC-3879-4822-BFB4-EE8A99598089}" type="pres">
      <dgm:prSet presAssocID="{94DF92DF-64C6-4BA1-B119-6C45647425B9}" presName="FirstChild" presStyleLbl="revTx" presStyleIdx="4" presStyleCnt="6" custLinFactNeighborX="6" custLinFactNeighborY="-12162">
        <dgm:presLayoutVars>
          <dgm:chMax val="0"/>
          <dgm:chPref val="0"/>
          <dgm:bulletEnabled val="1"/>
        </dgm:presLayoutVars>
      </dgm:prSet>
      <dgm:spPr/>
      <dgm:t>
        <a:bodyPr/>
        <a:lstStyle/>
        <a:p>
          <a:endParaRPr lang="es-ES"/>
        </a:p>
      </dgm:t>
    </dgm:pt>
    <dgm:pt modelId="{2EFD7D10-AFF9-4B23-ADEF-26A014CA5C34}" type="pres">
      <dgm:prSet presAssocID="{94DF92DF-64C6-4BA1-B119-6C45647425B9}" presName="Parent" presStyleLbl="alignNode1" presStyleIdx="4" presStyleCnt="6">
        <dgm:presLayoutVars>
          <dgm:chMax val="3"/>
          <dgm:chPref val="3"/>
          <dgm:bulletEnabled val="1"/>
        </dgm:presLayoutVars>
      </dgm:prSet>
      <dgm:spPr/>
      <dgm:t>
        <a:bodyPr/>
        <a:lstStyle/>
        <a:p>
          <a:endParaRPr lang="es-ES"/>
        </a:p>
      </dgm:t>
    </dgm:pt>
    <dgm:pt modelId="{90B580B2-CF5C-445D-9626-1CDC7B28B244}" type="pres">
      <dgm:prSet presAssocID="{94DF92DF-64C6-4BA1-B119-6C45647425B9}" presName="Accent" presStyleLbl="parChTrans1D1" presStyleIdx="4" presStyleCnt="6"/>
      <dgm:spPr/>
    </dgm:pt>
    <dgm:pt modelId="{26B46CA4-5B3D-47FB-AB73-F3671CCFE294}" type="pres">
      <dgm:prSet presAssocID="{66784B57-747C-4F4F-964C-353A49EBB653}" presName="sibTrans" presStyleCnt="0"/>
      <dgm:spPr/>
    </dgm:pt>
    <dgm:pt modelId="{DB88A325-E00D-4770-A3E0-86C8997DFD52}" type="pres">
      <dgm:prSet presAssocID="{3E318172-D51E-4B03-8741-9A160E2D6A5A}" presName="composite" presStyleCnt="0"/>
      <dgm:spPr/>
    </dgm:pt>
    <dgm:pt modelId="{A059F4C8-35FC-41B2-9B9C-8A0D82EE683E}" type="pres">
      <dgm:prSet presAssocID="{3E318172-D51E-4B03-8741-9A160E2D6A5A}" presName="FirstChild" presStyleLbl="revTx" presStyleIdx="5" presStyleCnt="6">
        <dgm:presLayoutVars>
          <dgm:chMax val="0"/>
          <dgm:chPref val="0"/>
          <dgm:bulletEnabled val="1"/>
        </dgm:presLayoutVars>
      </dgm:prSet>
      <dgm:spPr/>
      <dgm:t>
        <a:bodyPr/>
        <a:lstStyle/>
        <a:p>
          <a:endParaRPr lang="es-ES"/>
        </a:p>
      </dgm:t>
    </dgm:pt>
    <dgm:pt modelId="{FED4A551-BED8-44AB-AEEE-E7A45705C80F}" type="pres">
      <dgm:prSet presAssocID="{3E318172-D51E-4B03-8741-9A160E2D6A5A}" presName="Parent" presStyleLbl="alignNode1" presStyleIdx="5" presStyleCnt="6">
        <dgm:presLayoutVars>
          <dgm:chMax val="3"/>
          <dgm:chPref val="3"/>
          <dgm:bulletEnabled val="1"/>
        </dgm:presLayoutVars>
      </dgm:prSet>
      <dgm:spPr/>
      <dgm:t>
        <a:bodyPr/>
        <a:lstStyle/>
        <a:p>
          <a:endParaRPr lang="es-ES"/>
        </a:p>
      </dgm:t>
    </dgm:pt>
    <dgm:pt modelId="{ED623A8A-DE9B-4127-BEF6-8EE27B221217}" type="pres">
      <dgm:prSet presAssocID="{3E318172-D51E-4B03-8741-9A160E2D6A5A}" presName="Accent" presStyleLbl="parChTrans1D1" presStyleIdx="5" presStyleCnt="6"/>
      <dgm:spPr/>
    </dgm:pt>
  </dgm:ptLst>
  <dgm:cxnLst>
    <dgm:cxn modelId="{CF41A01A-800E-48DD-B8E4-BBA92BA113A8}" type="presOf" srcId="{823F18F7-D67D-4063-80F8-C7B68302A158}" destId="{CF788C18-26F5-42B2-81A1-7E9618D67D8A}" srcOrd="0" destOrd="0" presId="urn:microsoft.com/office/officeart/2011/layout/TabList"/>
    <dgm:cxn modelId="{4F687945-8605-43B9-B769-A25565210468}" srcId="{94DF92DF-64C6-4BA1-B119-6C45647425B9}" destId="{D82D47EC-E94A-45E5-9C12-EE9E0A5385A4}" srcOrd="0" destOrd="0" parTransId="{FAE9E437-EAFD-4D9B-8355-FC5EE546DAC0}" sibTransId="{8CFCF4FA-22BC-45A4-A6DF-BD4E47603D12}"/>
    <dgm:cxn modelId="{563C31C3-2642-4EBF-8F2C-64AA5376DC06}" type="presOf" srcId="{D82D47EC-E94A-45E5-9C12-EE9E0A5385A4}" destId="{FA8B3FCC-3879-4822-BFB4-EE8A99598089}" srcOrd="0" destOrd="0" presId="urn:microsoft.com/office/officeart/2011/layout/TabList"/>
    <dgm:cxn modelId="{921FB129-407C-41D0-9D09-DC5A75EEFA61}" srcId="{3E318172-D51E-4B03-8741-9A160E2D6A5A}" destId="{22E67D8D-51C0-40C3-AE4D-047E09CC9E9F}" srcOrd="0" destOrd="0" parTransId="{5FD7409F-58D6-4688-81F5-0FA750E0AF66}" sibTransId="{81DAC540-F183-407C-864E-467E91513BBF}"/>
    <dgm:cxn modelId="{8FCCA2C7-55FD-4A60-9E0A-C37D9877C450}" srcId="{D463F8C8-3F7C-495F-A03C-D45265FA9F45}" destId="{94DF92DF-64C6-4BA1-B119-6C45647425B9}" srcOrd="4" destOrd="0" parTransId="{CB9EC8DD-9078-46EF-82E8-307E986743E1}" sibTransId="{66784B57-747C-4F4F-964C-353A49EBB653}"/>
    <dgm:cxn modelId="{025DE28A-7460-49A1-A728-C0A91963247E}" srcId="{D463F8C8-3F7C-495F-A03C-D45265FA9F45}" destId="{823F18F7-D67D-4063-80F8-C7B68302A158}" srcOrd="2" destOrd="0" parTransId="{7114D993-1E99-4A25-AEFC-D88799E21842}" sibTransId="{A720484A-7F5C-491B-B1B7-27CA8057DBEF}"/>
    <dgm:cxn modelId="{B88E0815-6FD4-4665-A265-0BDE4C108919}" type="presOf" srcId="{9CE02069-9225-44D6-B6D1-A4AA3B38498F}" destId="{0D866073-DFD4-435F-A3B6-69AE8518BB07}" srcOrd="0" destOrd="0" presId="urn:microsoft.com/office/officeart/2011/layout/TabList"/>
    <dgm:cxn modelId="{BF093F40-9960-4748-A626-91FB1AF3000B}" type="presOf" srcId="{94DF92DF-64C6-4BA1-B119-6C45647425B9}" destId="{2EFD7D10-AFF9-4B23-ADEF-26A014CA5C34}" srcOrd="0" destOrd="0" presId="urn:microsoft.com/office/officeart/2011/layout/TabList"/>
    <dgm:cxn modelId="{27DFA3B3-C3A8-40DE-80D1-E34410C93385}" type="presOf" srcId="{66002811-0B2F-4BAF-BF90-CB48E0B1A4A6}" destId="{CB1FD6F3-6B5A-492B-9AEE-F387819D9277}" srcOrd="0" destOrd="0" presId="urn:microsoft.com/office/officeart/2011/layout/TabList"/>
    <dgm:cxn modelId="{F7FB0A4D-EAEE-440E-BD5B-BE3CEE5F328B}" srcId="{D463F8C8-3F7C-495F-A03C-D45265FA9F45}" destId="{0353C5F0-8360-4065-BCDD-B82E51986167}" srcOrd="3" destOrd="0" parTransId="{9777D9B4-4949-4CE0-A5D8-1E26603A39B2}" sibTransId="{EDBE8440-2343-4027-B376-593A4E1053BB}"/>
    <dgm:cxn modelId="{3EBF5253-26DF-465B-898C-D534256627A2}" srcId="{D463F8C8-3F7C-495F-A03C-D45265FA9F45}" destId="{E7F09A20-ACB9-4CDF-AB64-7AAA0F0BE019}" srcOrd="1" destOrd="0" parTransId="{ED0A955A-5F72-4C07-B5C6-813CCC3C4F57}" sibTransId="{9FB95B34-7A54-450B-BDC4-D2F2468F14F7}"/>
    <dgm:cxn modelId="{24B822C5-3882-4BCB-9E5F-F6E837C5AA74}" type="presOf" srcId="{526505CF-47E5-4155-B366-D92BAC1C993F}" destId="{D8ABD2F9-2A30-424A-965B-7BFBB3D13E7C}" srcOrd="0" destOrd="0" presId="urn:microsoft.com/office/officeart/2011/layout/TabList"/>
    <dgm:cxn modelId="{C803ABF8-DC4D-413B-B314-F44AC04CF54C}" type="presOf" srcId="{3E318172-D51E-4B03-8741-9A160E2D6A5A}" destId="{FED4A551-BED8-44AB-AEEE-E7A45705C80F}" srcOrd="0" destOrd="0" presId="urn:microsoft.com/office/officeart/2011/layout/TabList"/>
    <dgm:cxn modelId="{3346A3E6-D488-4D6B-8FF3-02BDEE5C6688}" srcId="{823F18F7-D67D-4063-80F8-C7B68302A158}" destId="{526505CF-47E5-4155-B366-D92BAC1C993F}" srcOrd="0" destOrd="0" parTransId="{0E8E552A-E7A3-4EAF-82E4-107071AF6ED2}" sibTransId="{E456FC3F-148B-4447-AF3C-A09275B8D10E}"/>
    <dgm:cxn modelId="{4B337E84-2D52-40D1-9078-1CDFE4172AB1}" type="presOf" srcId="{D463F8C8-3F7C-495F-A03C-D45265FA9F45}" destId="{51BF1F19-4E49-4AC7-85A6-2C6D0005300D}" srcOrd="0" destOrd="0" presId="urn:microsoft.com/office/officeart/2011/layout/TabList"/>
    <dgm:cxn modelId="{1C11BAA8-F459-44F8-BDA7-9DCB37F833F4}" type="presOf" srcId="{D7930381-13D1-4E4A-9070-6BD78ACBF19D}" destId="{01ABBE4C-EE15-45A6-97B7-2CB17C91F9EE}" srcOrd="0" destOrd="0" presId="urn:microsoft.com/office/officeart/2011/layout/TabList"/>
    <dgm:cxn modelId="{ABEE3FC2-1224-41C6-8424-1D645FCE1F54}" type="presOf" srcId="{02AF46E1-5A51-46B6-AE2F-FCE1367B9511}" destId="{F456B432-E911-483C-AF50-18838355F151}" srcOrd="0" destOrd="0" presId="urn:microsoft.com/office/officeart/2011/layout/TabList"/>
    <dgm:cxn modelId="{27BBFA6C-08CB-4D24-9EFE-31D44B0CB008}" type="presOf" srcId="{E7F09A20-ACB9-4CDF-AB64-7AAA0F0BE019}" destId="{9B851C38-07C3-4051-8281-D8CF7BE2A1C9}" srcOrd="0" destOrd="0" presId="urn:microsoft.com/office/officeart/2011/layout/TabList"/>
    <dgm:cxn modelId="{64778490-47BA-4815-A671-5596CAABFF53}" type="presOf" srcId="{22E67D8D-51C0-40C3-AE4D-047E09CC9E9F}" destId="{A059F4C8-35FC-41B2-9B9C-8A0D82EE683E}" srcOrd="0" destOrd="0" presId="urn:microsoft.com/office/officeart/2011/layout/TabList"/>
    <dgm:cxn modelId="{BC177707-C71B-40B7-BD53-14AE2BB9961F}" srcId="{D463F8C8-3F7C-495F-A03C-D45265FA9F45}" destId="{3E318172-D51E-4B03-8741-9A160E2D6A5A}" srcOrd="5" destOrd="0" parTransId="{C9FEED4F-DC30-4C8F-A1F5-825F8B06A8CE}" sibTransId="{7E28D421-7804-4FCB-BDB3-B356B7F71622}"/>
    <dgm:cxn modelId="{6DEB5794-A666-43B5-A8F2-461D8A97ED02}" srcId="{02AF46E1-5A51-46B6-AE2F-FCE1367B9511}" destId="{66002811-0B2F-4BAF-BF90-CB48E0B1A4A6}" srcOrd="0" destOrd="0" parTransId="{BC525C33-6E70-4FCD-BBCE-66C197A48876}" sibTransId="{DF9E2727-0BE2-43B3-87E1-A9C9250AAF4A}"/>
    <dgm:cxn modelId="{9D23F193-3DFA-4716-A57B-EE4F73770C2E}" srcId="{0353C5F0-8360-4065-BCDD-B82E51986167}" destId="{D7930381-13D1-4E4A-9070-6BD78ACBF19D}" srcOrd="0" destOrd="0" parTransId="{7ED19986-1A9A-43D7-8BAE-BB90A2A3A738}" sibTransId="{9A9C2D62-10A3-46D8-96DF-17CDABC74D9D}"/>
    <dgm:cxn modelId="{B77DDBAF-9C55-44BC-A310-6CA146DFDEA2}" srcId="{E7F09A20-ACB9-4CDF-AB64-7AAA0F0BE019}" destId="{9CE02069-9225-44D6-B6D1-A4AA3B38498F}" srcOrd="0" destOrd="0" parTransId="{6406D728-52CF-4BF3-94C6-1E82DD6D5700}" sibTransId="{4209B468-60CC-4BFD-9EF0-F7143BFD5176}"/>
    <dgm:cxn modelId="{DF739B45-6A45-490D-9351-D0745B438EF8}" srcId="{D463F8C8-3F7C-495F-A03C-D45265FA9F45}" destId="{02AF46E1-5A51-46B6-AE2F-FCE1367B9511}" srcOrd="0" destOrd="0" parTransId="{066858FF-037E-414B-893B-EEB7A490640B}" sibTransId="{D35A1128-B047-40A0-9044-7F11EEB1EDCC}"/>
    <dgm:cxn modelId="{C3DF2B0E-34E6-4DA7-B8CA-16D33E5E69D4}" type="presOf" srcId="{0353C5F0-8360-4065-BCDD-B82E51986167}" destId="{6B5EACE5-063C-4A04-B1A4-E3E40511D8EE}" srcOrd="0" destOrd="0" presId="urn:microsoft.com/office/officeart/2011/layout/TabList"/>
    <dgm:cxn modelId="{ABAB2EB0-581D-489C-861A-33EBD3FF0CA9}" type="presParOf" srcId="{51BF1F19-4E49-4AC7-85A6-2C6D0005300D}" destId="{B54CB23B-E94A-4372-88CB-A25F35844968}" srcOrd="0" destOrd="0" presId="urn:microsoft.com/office/officeart/2011/layout/TabList"/>
    <dgm:cxn modelId="{15A11638-CECE-409B-824C-988646947C4F}" type="presParOf" srcId="{B54CB23B-E94A-4372-88CB-A25F35844968}" destId="{CB1FD6F3-6B5A-492B-9AEE-F387819D9277}" srcOrd="0" destOrd="0" presId="urn:microsoft.com/office/officeart/2011/layout/TabList"/>
    <dgm:cxn modelId="{09CB43B3-BCEC-4A76-B1BE-C9840A4FFD2E}" type="presParOf" srcId="{B54CB23B-E94A-4372-88CB-A25F35844968}" destId="{F456B432-E911-483C-AF50-18838355F151}" srcOrd="1" destOrd="0" presId="urn:microsoft.com/office/officeart/2011/layout/TabList"/>
    <dgm:cxn modelId="{3F12C8B8-D331-42B8-B3BD-6C85F4D3DCCF}" type="presParOf" srcId="{B54CB23B-E94A-4372-88CB-A25F35844968}" destId="{63704808-F6BA-428B-8022-788F62C5476C}" srcOrd="2" destOrd="0" presId="urn:microsoft.com/office/officeart/2011/layout/TabList"/>
    <dgm:cxn modelId="{9CDB19B2-7430-4621-806B-74CA719E789E}" type="presParOf" srcId="{51BF1F19-4E49-4AC7-85A6-2C6D0005300D}" destId="{EB9313FD-383D-478D-BA2F-AEDB267E2F28}" srcOrd="1" destOrd="0" presId="urn:microsoft.com/office/officeart/2011/layout/TabList"/>
    <dgm:cxn modelId="{5316CC6A-5BD1-4F4D-9523-C442440E879F}" type="presParOf" srcId="{51BF1F19-4E49-4AC7-85A6-2C6D0005300D}" destId="{3BD66E7A-F40D-47CC-9D13-782845BA7C5F}" srcOrd="2" destOrd="0" presId="urn:microsoft.com/office/officeart/2011/layout/TabList"/>
    <dgm:cxn modelId="{DAFC169A-6359-4080-BA42-7A18CEF7F3FD}" type="presParOf" srcId="{3BD66E7A-F40D-47CC-9D13-782845BA7C5F}" destId="{0D866073-DFD4-435F-A3B6-69AE8518BB07}" srcOrd="0" destOrd="0" presId="urn:microsoft.com/office/officeart/2011/layout/TabList"/>
    <dgm:cxn modelId="{0F8CE596-CC3C-4B4F-8544-B3F89B6DE958}" type="presParOf" srcId="{3BD66E7A-F40D-47CC-9D13-782845BA7C5F}" destId="{9B851C38-07C3-4051-8281-D8CF7BE2A1C9}" srcOrd="1" destOrd="0" presId="urn:microsoft.com/office/officeart/2011/layout/TabList"/>
    <dgm:cxn modelId="{30DCA69C-C992-4F4A-AE62-C0F505A77164}" type="presParOf" srcId="{3BD66E7A-F40D-47CC-9D13-782845BA7C5F}" destId="{318A7588-9FC3-4508-8231-436B1566D3E8}" srcOrd="2" destOrd="0" presId="urn:microsoft.com/office/officeart/2011/layout/TabList"/>
    <dgm:cxn modelId="{FEAF199D-E30E-4434-9EAD-B1B8830D1146}" type="presParOf" srcId="{51BF1F19-4E49-4AC7-85A6-2C6D0005300D}" destId="{CA546135-BE6C-4AB3-97DA-A62E64863666}" srcOrd="3" destOrd="0" presId="urn:microsoft.com/office/officeart/2011/layout/TabList"/>
    <dgm:cxn modelId="{DE09C4AF-F047-47A6-9A0B-25080DC994D2}" type="presParOf" srcId="{51BF1F19-4E49-4AC7-85A6-2C6D0005300D}" destId="{1AF3CA78-46CE-4C2E-816A-108D6A57F2FE}" srcOrd="4" destOrd="0" presId="urn:microsoft.com/office/officeart/2011/layout/TabList"/>
    <dgm:cxn modelId="{4F414661-E0B3-4480-9639-B60DA6505C3C}" type="presParOf" srcId="{1AF3CA78-46CE-4C2E-816A-108D6A57F2FE}" destId="{D8ABD2F9-2A30-424A-965B-7BFBB3D13E7C}" srcOrd="0" destOrd="0" presId="urn:microsoft.com/office/officeart/2011/layout/TabList"/>
    <dgm:cxn modelId="{6539D5A5-CB1F-4C19-B47D-7BF768206110}" type="presParOf" srcId="{1AF3CA78-46CE-4C2E-816A-108D6A57F2FE}" destId="{CF788C18-26F5-42B2-81A1-7E9618D67D8A}" srcOrd="1" destOrd="0" presId="urn:microsoft.com/office/officeart/2011/layout/TabList"/>
    <dgm:cxn modelId="{740A71DB-2303-42E2-9803-080FA7B5D32B}" type="presParOf" srcId="{1AF3CA78-46CE-4C2E-816A-108D6A57F2FE}" destId="{EE86EDDF-9856-4CDA-856F-E108C2A9BBF8}" srcOrd="2" destOrd="0" presId="urn:microsoft.com/office/officeart/2011/layout/TabList"/>
    <dgm:cxn modelId="{A0E8432D-5EA7-4312-A742-C7A837514477}" type="presParOf" srcId="{51BF1F19-4E49-4AC7-85A6-2C6D0005300D}" destId="{CE1D14BE-20D8-4870-9503-FE56B739634D}" srcOrd="5" destOrd="0" presId="urn:microsoft.com/office/officeart/2011/layout/TabList"/>
    <dgm:cxn modelId="{E749C464-D198-4BB3-A0D0-B2E0004FBB69}" type="presParOf" srcId="{51BF1F19-4E49-4AC7-85A6-2C6D0005300D}" destId="{461148BA-212F-423A-97CB-AD29D609558D}" srcOrd="6" destOrd="0" presId="urn:microsoft.com/office/officeart/2011/layout/TabList"/>
    <dgm:cxn modelId="{449592A4-89B0-4B1E-8155-84C461C64BF8}" type="presParOf" srcId="{461148BA-212F-423A-97CB-AD29D609558D}" destId="{01ABBE4C-EE15-45A6-97B7-2CB17C91F9EE}" srcOrd="0" destOrd="0" presId="urn:microsoft.com/office/officeart/2011/layout/TabList"/>
    <dgm:cxn modelId="{28DED207-37EB-416C-B0AD-3CD03EE7A004}" type="presParOf" srcId="{461148BA-212F-423A-97CB-AD29D609558D}" destId="{6B5EACE5-063C-4A04-B1A4-E3E40511D8EE}" srcOrd="1" destOrd="0" presId="urn:microsoft.com/office/officeart/2011/layout/TabList"/>
    <dgm:cxn modelId="{DADC46DD-82B6-4E0B-9490-57DFF58EB7EC}" type="presParOf" srcId="{461148BA-212F-423A-97CB-AD29D609558D}" destId="{B308E266-E985-4BD8-9D15-A7B97EFFD650}" srcOrd="2" destOrd="0" presId="urn:microsoft.com/office/officeart/2011/layout/TabList"/>
    <dgm:cxn modelId="{9C390360-A40C-4FEE-AB68-5CF5A7542633}" type="presParOf" srcId="{51BF1F19-4E49-4AC7-85A6-2C6D0005300D}" destId="{0F995D59-5C5F-4E42-9A47-231930AD2B2C}" srcOrd="7" destOrd="0" presId="urn:microsoft.com/office/officeart/2011/layout/TabList"/>
    <dgm:cxn modelId="{2C42E7CE-810D-463F-87C6-9546087A2FDD}" type="presParOf" srcId="{51BF1F19-4E49-4AC7-85A6-2C6D0005300D}" destId="{E58B55A3-CF4A-40FA-B9F1-C0FAC27F087D}" srcOrd="8" destOrd="0" presId="urn:microsoft.com/office/officeart/2011/layout/TabList"/>
    <dgm:cxn modelId="{03E3D6A5-AE0E-4D60-87D8-0FDDBE9C9A6E}" type="presParOf" srcId="{E58B55A3-CF4A-40FA-B9F1-C0FAC27F087D}" destId="{FA8B3FCC-3879-4822-BFB4-EE8A99598089}" srcOrd="0" destOrd="0" presId="urn:microsoft.com/office/officeart/2011/layout/TabList"/>
    <dgm:cxn modelId="{ADA12605-72F0-405B-AD43-01746218D334}" type="presParOf" srcId="{E58B55A3-CF4A-40FA-B9F1-C0FAC27F087D}" destId="{2EFD7D10-AFF9-4B23-ADEF-26A014CA5C34}" srcOrd="1" destOrd="0" presId="urn:microsoft.com/office/officeart/2011/layout/TabList"/>
    <dgm:cxn modelId="{E9BBE91A-B817-4197-8F96-CF246E90EF78}" type="presParOf" srcId="{E58B55A3-CF4A-40FA-B9F1-C0FAC27F087D}" destId="{90B580B2-CF5C-445D-9626-1CDC7B28B244}" srcOrd="2" destOrd="0" presId="urn:microsoft.com/office/officeart/2011/layout/TabList"/>
    <dgm:cxn modelId="{B8310ADB-75E8-446D-8FC1-71E748717384}" type="presParOf" srcId="{51BF1F19-4E49-4AC7-85A6-2C6D0005300D}" destId="{26B46CA4-5B3D-47FB-AB73-F3671CCFE294}" srcOrd="9" destOrd="0" presId="urn:microsoft.com/office/officeart/2011/layout/TabList"/>
    <dgm:cxn modelId="{02778F5A-D12F-4181-95BF-503780C5004E}" type="presParOf" srcId="{51BF1F19-4E49-4AC7-85A6-2C6D0005300D}" destId="{DB88A325-E00D-4770-A3E0-86C8997DFD52}" srcOrd="10" destOrd="0" presId="urn:microsoft.com/office/officeart/2011/layout/TabList"/>
    <dgm:cxn modelId="{F825F4E7-FB12-40C7-9B09-BABA4A1D471D}" type="presParOf" srcId="{DB88A325-E00D-4770-A3E0-86C8997DFD52}" destId="{A059F4C8-35FC-41B2-9B9C-8A0D82EE683E}" srcOrd="0" destOrd="0" presId="urn:microsoft.com/office/officeart/2011/layout/TabList"/>
    <dgm:cxn modelId="{69D9B495-A54E-408A-B6E8-CC75B81AEC08}" type="presParOf" srcId="{DB88A325-E00D-4770-A3E0-86C8997DFD52}" destId="{FED4A551-BED8-44AB-AEEE-E7A45705C80F}" srcOrd="1" destOrd="0" presId="urn:microsoft.com/office/officeart/2011/layout/TabList"/>
    <dgm:cxn modelId="{D07E715B-B9A9-4175-99AB-170FB0438F47}" type="presParOf" srcId="{DB88A325-E00D-4770-A3E0-86C8997DFD52}" destId="{ED623A8A-DE9B-4127-BEF6-8EE27B22121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B9EC3-7FE0-4C60-8FFB-12453652CC2E}"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s-EC"/>
        </a:p>
      </dgm:t>
    </dgm:pt>
    <dgm:pt modelId="{3870E579-C64D-4A4A-95E0-488058C3C7A8}">
      <dgm:prSet phldrT="[Texto]" custT="1"/>
      <dgm:spPr/>
      <dgm:t>
        <a:bodyPr/>
        <a:lstStyle/>
        <a:p>
          <a:r>
            <a:rPr lang="es-EC" sz="1600" dirty="0" smtClean="0"/>
            <a:t>MODELO ASOCIATIVO ESTUDIANTES ESPE</a:t>
          </a:r>
          <a:endParaRPr lang="es-EC" sz="1600" dirty="0"/>
        </a:p>
      </dgm:t>
    </dgm:pt>
    <dgm:pt modelId="{0A466DF4-6D77-44D7-BD29-468E7C772D9E}" type="parTrans" cxnId="{FDAD3298-0288-4F95-92E7-6820BC4F4AFF}">
      <dgm:prSet/>
      <dgm:spPr/>
      <dgm:t>
        <a:bodyPr/>
        <a:lstStyle/>
        <a:p>
          <a:endParaRPr lang="es-EC" sz="2000">
            <a:solidFill>
              <a:sysClr val="windowText" lastClr="000000"/>
            </a:solidFill>
          </a:endParaRPr>
        </a:p>
      </dgm:t>
    </dgm:pt>
    <dgm:pt modelId="{322D34E2-9F93-445D-820C-8038EF9CD0AA}" type="sibTrans" cxnId="{FDAD3298-0288-4F95-92E7-6820BC4F4AFF}">
      <dgm:prSet/>
      <dgm:spPr/>
      <dgm:t>
        <a:bodyPr/>
        <a:lstStyle/>
        <a:p>
          <a:endParaRPr lang="es-EC" sz="2000">
            <a:solidFill>
              <a:sysClr val="windowText" lastClr="000000"/>
            </a:solidFill>
          </a:endParaRPr>
        </a:p>
      </dgm:t>
    </dgm:pt>
    <dgm:pt modelId="{30C3BE5D-9DE3-4DDD-9108-687EF3869D51}">
      <dgm:prSet phldrT="[Texto]" custT="1"/>
      <dgm:spPr/>
      <dgm:t>
        <a:bodyPr/>
        <a:lstStyle/>
        <a:p>
          <a:r>
            <a:rPr lang="es-EC" sz="1200" smtClean="0"/>
            <a:t>Estudiante asociado cooperativa 18 de Noviembre</a:t>
          </a:r>
          <a:endParaRPr lang="es-EC" sz="1200"/>
        </a:p>
      </dgm:t>
    </dgm:pt>
    <dgm:pt modelId="{DF0B6BD9-5613-4D88-B26B-F7217483F3FE}" type="parTrans" cxnId="{34EEDE83-6915-41D4-9FE9-0B52ABF6FFF9}">
      <dgm:prSet/>
      <dgm:spPr/>
      <dgm:t>
        <a:bodyPr/>
        <a:lstStyle/>
        <a:p>
          <a:endParaRPr lang="es-EC" sz="2000">
            <a:solidFill>
              <a:sysClr val="windowText" lastClr="000000"/>
            </a:solidFill>
          </a:endParaRPr>
        </a:p>
      </dgm:t>
    </dgm:pt>
    <dgm:pt modelId="{AFF82A0D-E0BA-49C0-B89C-93104FE24087}" type="sibTrans" cxnId="{34EEDE83-6915-41D4-9FE9-0B52ABF6FFF9}">
      <dgm:prSet/>
      <dgm:spPr/>
      <dgm:t>
        <a:bodyPr/>
        <a:lstStyle/>
        <a:p>
          <a:endParaRPr lang="es-EC" sz="2000">
            <a:solidFill>
              <a:sysClr val="windowText" lastClr="000000"/>
            </a:solidFill>
          </a:endParaRPr>
        </a:p>
      </dgm:t>
    </dgm:pt>
    <dgm:pt modelId="{8F0C85C9-CDCA-4175-B733-271A9B98CE04}">
      <dgm:prSet phldrT="[Texto]" custT="1"/>
      <dgm:spPr/>
      <dgm:t>
        <a:bodyPr/>
        <a:lstStyle/>
        <a:p>
          <a:r>
            <a:rPr lang="es-EC" sz="1200" smtClean="0"/>
            <a:t>Participación Gestion Administrativa</a:t>
          </a:r>
          <a:endParaRPr lang="es-EC" sz="1200"/>
        </a:p>
      </dgm:t>
    </dgm:pt>
    <dgm:pt modelId="{32D198FB-91C1-4F59-A52E-310EA88ACB77}" type="parTrans" cxnId="{A0A84401-28DF-4D2D-9021-471201D78C95}">
      <dgm:prSet/>
      <dgm:spPr/>
      <dgm:t>
        <a:bodyPr/>
        <a:lstStyle/>
        <a:p>
          <a:endParaRPr lang="es-EC" sz="2000">
            <a:solidFill>
              <a:sysClr val="windowText" lastClr="000000"/>
            </a:solidFill>
          </a:endParaRPr>
        </a:p>
      </dgm:t>
    </dgm:pt>
    <dgm:pt modelId="{FD4F66EE-EBF4-4008-88D0-9AA122A73621}" type="sibTrans" cxnId="{A0A84401-28DF-4D2D-9021-471201D78C95}">
      <dgm:prSet/>
      <dgm:spPr/>
      <dgm:t>
        <a:bodyPr/>
        <a:lstStyle/>
        <a:p>
          <a:endParaRPr lang="es-EC" sz="2000">
            <a:solidFill>
              <a:sysClr val="windowText" lastClr="000000"/>
            </a:solidFill>
          </a:endParaRPr>
        </a:p>
      </dgm:t>
    </dgm:pt>
    <dgm:pt modelId="{36C668E7-A85D-4F84-AADF-9CD4E88F3236}">
      <dgm:prSet phldrT="[Texto]" custT="1"/>
      <dgm:spPr/>
      <dgm:t>
        <a:bodyPr/>
        <a:lstStyle/>
        <a:p>
          <a:r>
            <a:rPr lang="es-EC" sz="1200" smtClean="0"/>
            <a:t>Identificación ideas de negocio</a:t>
          </a:r>
          <a:endParaRPr lang="es-EC" sz="1200"/>
        </a:p>
      </dgm:t>
    </dgm:pt>
    <dgm:pt modelId="{2E8AC22A-18C7-41AD-AEBC-D02A02B28CD4}" type="parTrans" cxnId="{B5C46845-49BA-48A2-A0B7-1CDA88C2FF35}">
      <dgm:prSet/>
      <dgm:spPr/>
      <dgm:t>
        <a:bodyPr/>
        <a:lstStyle/>
        <a:p>
          <a:endParaRPr lang="es-EC" sz="2000">
            <a:solidFill>
              <a:sysClr val="windowText" lastClr="000000"/>
            </a:solidFill>
          </a:endParaRPr>
        </a:p>
      </dgm:t>
    </dgm:pt>
    <dgm:pt modelId="{038711AF-1F9F-409C-A342-CCED96C6FF23}" type="sibTrans" cxnId="{B5C46845-49BA-48A2-A0B7-1CDA88C2FF35}">
      <dgm:prSet/>
      <dgm:spPr/>
      <dgm:t>
        <a:bodyPr/>
        <a:lstStyle/>
        <a:p>
          <a:endParaRPr lang="es-EC" sz="2000">
            <a:solidFill>
              <a:sysClr val="windowText" lastClr="000000"/>
            </a:solidFill>
          </a:endParaRPr>
        </a:p>
      </dgm:t>
    </dgm:pt>
    <dgm:pt modelId="{3B18F2CD-7C7F-4B8C-982E-5CE1CB6DF35E}">
      <dgm:prSet phldrT="[Texto]" custT="1"/>
      <dgm:spPr/>
      <dgm:t>
        <a:bodyPr/>
        <a:lstStyle/>
        <a:p>
          <a:r>
            <a:rPr lang="es-EC" sz="1200" smtClean="0"/>
            <a:t>Determinación de lineas de credito de emprendimiento y/o estudio de posgrado</a:t>
          </a:r>
          <a:endParaRPr lang="es-EC" sz="1200"/>
        </a:p>
      </dgm:t>
    </dgm:pt>
    <dgm:pt modelId="{E18D65D6-CA97-4421-9DFB-D4BB7D004205}" type="parTrans" cxnId="{918A1841-A077-4440-851A-85249012CD66}">
      <dgm:prSet/>
      <dgm:spPr/>
      <dgm:t>
        <a:bodyPr/>
        <a:lstStyle/>
        <a:p>
          <a:endParaRPr lang="es-EC" sz="2000">
            <a:solidFill>
              <a:sysClr val="windowText" lastClr="000000"/>
            </a:solidFill>
          </a:endParaRPr>
        </a:p>
      </dgm:t>
    </dgm:pt>
    <dgm:pt modelId="{E5D7ED25-BF2A-43E5-9723-FCCA2C248344}" type="sibTrans" cxnId="{918A1841-A077-4440-851A-85249012CD66}">
      <dgm:prSet/>
      <dgm:spPr/>
      <dgm:t>
        <a:bodyPr/>
        <a:lstStyle/>
        <a:p>
          <a:endParaRPr lang="es-EC" sz="2000">
            <a:solidFill>
              <a:sysClr val="windowText" lastClr="000000"/>
            </a:solidFill>
          </a:endParaRPr>
        </a:p>
      </dgm:t>
    </dgm:pt>
    <dgm:pt modelId="{4F410DC3-8E27-4007-BC96-61FD84E8CB1B}">
      <dgm:prSet phldrT="[Texto]" custT="1"/>
      <dgm:spPr/>
      <dgm:t>
        <a:bodyPr/>
        <a:lstStyle/>
        <a:p>
          <a:r>
            <a:rPr lang="es-EC" sz="1200" smtClean="0"/>
            <a:t>Elaboracion de proyecto como requisito de grado</a:t>
          </a:r>
          <a:endParaRPr lang="es-EC" sz="1200"/>
        </a:p>
      </dgm:t>
    </dgm:pt>
    <dgm:pt modelId="{AA42FD27-8FA5-4E23-A788-7EDDD0F4C7FA}" type="parTrans" cxnId="{44DE8B11-645A-4369-A324-4FE33780867D}">
      <dgm:prSet/>
      <dgm:spPr/>
      <dgm:t>
        <a:bodyPr/>
        <a:lstStyle/>
        <a:p>
          <a:endParaRPr lang="es-EC" sz="2000">
            <a:solidFill>
              <a:sysClr val="windowText" lastClr="000000"/>
            </a:solidFill>
          </a:endParaRPr>
        </a:p>
      </dgm:t>
    </dgm:pt>
    <dgm:pt modelId="{C05EB1F0-3C54-4C90-8183-DF2804927F1E}" type="sibTrans" cxnId="{44DE8B11-645A-4369-A324-4FE33780867D}">
      <dgm:prSet/>
      <dgm:spPr/>
      <dgm:t>
        <a:bodyPr/>
        <a:lstStyle/>
        <a:p>
          <a:endParaRPr lang="es-EC" sz="2000">
            <a:solidFill>
              <a:sysClr val="windowText" lastClr="000000"/>
            </a:solidFill>
          </a:endParaRPr>
        </a:p>
      </dgm:t>
    </dgm:pt>
    <dgm:pt modelId="{42055E58-B1E2-4102-A0A3-1FB944E3690A}">
      <dgm:prSet phldrT="[Texto]" custT="1"/>
      <dgm:spPr/>
      <dgm:t>
        <a:bodyPr/>
        <a:lstStyle/>
        <a:p>
          <a:r>
            <a:rPr lang="es-EC" sz="1200" smtClean="0"/>
            <a:t>Ejecución del proyecto o plan de estudio</a:t>
          </a:r>
          <a:endParaRPr lang="es-EC" sz="1200"/>
        </a:p>
      </dgm:t>
    </dgm:pt>
    <dgm:pt modelId="{95812D58-4299-422A-B7BD-7808D31FB546}" type="parTrans" cxnId="{8F22C98C-C922-426A-9365-D2F2D4434A8B}">
      <dgm:prSet/>
      <dgm:spPr/>
      <dgm:t>
        <a:bodyPr/>
        <a:lstStyle/>
        <a:p>
          <a:endParaRPr lang="es-EC" sz="2000">
            <a:solidFill>
              <a:sysClr val="windowText" lastClr="000000"/>
            </a:solidFill>
          </a:endParaRPr>
        </a:p>
      </dgm:t>
    </dgm:pt>
    <dgm:pt modelId="{7B840854-A776-454F-BED0-C75E7D2E2BB8}" type="sibTrans" cxnId="{8F22C98C-C922-426A-9365-D2F2D4434A8B}">
      <dgm:prSet/>
      <dgm:spPr/>
      <dgm:t>
        <a:bodyPr/>
        <a:lstStyle/>
        <a:p>
          <a:endParaRPr lang="es-EC" sz="2000">
            <a:solidFill>
              <a:sysClr val="windowText" lastClr="000000"/>
            </a:solidFill>
          </a:endParaRPr>
        </a:p>
      </dgm:t>
    </dgm:pt>
    <dgm:pt modelId="{6B4BB45D-FBD7-41A7-B46A-83000CBDCD87}" type="pres">
      <dgm:prSet presAssocID="{A3EB9EC3-7FE0-4C60-8FFB-12453652CC2E}" presName="Name0" presStyleCnt="0">
        <dgm:presLayoutVars>
          <dgm:chMax val="1"/>
          <dgm:dir/>
          <dgm:animLvl val="ctr"/>
          <dgm:resizeHandles val="exact"/>
        </dgm:presLayoutVars>
      </dgm:prSet>
      <dgm:spPr/>
      <dgm:t>
        <a:bodyPr/>
        <a:lstStyle/>
        <a:p>
          <a:endParaRPr lang="es-EC"/>
        </a:p>
      </dgm:t>
    </dgm:pt>
    <dgm:pt modelId="{D1B0D1A9-068E-42CE-9F5C-4EE2C6E91456}" type="pres">
      <dgm:prSet presAssocID="{3870E579-C64D-4A4A-95E0-488058C3C7A8}" presName="centerShape" presStyleLbl="node0" presStyleIdx="0" presStyleCnt="1" custScaleX="108223"/>
      <dgm:spPr/>
      <dgm:t>
        <a:bodyPr/>
        <a:lstStyle/>
        <a:p>
          <a:endParaRPr lang="es-EC"/>
        </a:p>
      </dgm:t>
    </dgm:pt>
    <dgm:pt modelId="{97729440-1C86-47BD-8296-ED23E6192B70}" type="pres">
      <dgm:prSet presAssocID="{30C3BE5D-9DE3-4DDD-9108-687EF3869D51}" presName="node" presStyleLbl="node1" presStyleIdx="0" presStyleCnt="6" custScaleX="166640">
        <dgm:presLayoutVars>
          <dgm:bulletEnabled val="1"/>
        </dgm:presLayoutVars>
      </dgm:prSet>
      <dgm:spPr/>
      <dgm:t>
        <a:bodyPr/>
        <a:lstStyle/>
        <a:p>
          <a:endParaRPr lang="es-EC"/>
        </a:p>
      </dgm:t>
    </dgm:pt>
    <dgm:pt modelId="{8285C374-892B-40BB-8970-AD9DA36E5192}" type="pres">
      <dgm:prSet presAssocID="{30C3BE5D-9DE3-4DDD-9108-687EF3869D51}" presName="dummy" presStyleCnt="0"/>
      <dgm:spPr/>
      <dgm:t>
        <a:bodyPr/>
        <a:lstStyle/>
        <a:p>
          <a:endParaRPr lang="es-EC"/>
        </a:p>
      </dgm:t>
    </dgm:pt>
    <dgm:pt modelId="{D6AB6B29-DF73-4980-963C-69E36421C7BD}" type="pres">
      <dgm:prSet presAssocID="{AFF82A0D-E0BA-49C0-B89C-93104FE24087}" presName="sibTrans" presStyleLbl="sibTrans2D1" presStyleIdx="0" presStyleCnt="6"/>
      <dgm:spPr/>
      <dgm:t>
        <a:bodyPr/>
        <a:lstStyle/>
        <a:p>
          <a:endParaRPr lang="es-EC"/>
        </a:p>
      </dgm:t>
    </dgm:pt>
    <dgm:pt modelId="{DC111C6E-34C0-4DAF-8D50-8E34689C22A6}" type="pres">
      <dgm:prSet presAssocID="{8F0C85C9-CDCA-4175-B733-271A9B98CE04}" presName="node" presStyleLbl="node1" presStyleIdx="1" presStyleCnt="6" custScaleX="166640">
        <dgm:presLayoutVars>
          <dgm:bulletEnabled val="1"/>
        </dgm:presLayoutVars>
      </dgm:prSet>
      <dgm:spPr/>
      <dgm:t>
        <a:bodyPr/>
        <a:lstStyle/>
        <a:p>
          <a:endParaRPr lang="es-EC"/>
        </a:p>
      </dgm:t>
    </dgm:pt>
    <dgm:pt modelId="{31C157F3-746C-4879-A3A4-A609DE10637B}" type="pres">
      <dgm:prSet presAssocID="{8F0C85C9-CDCA-4175-B733-271A9B98CE04}" presName="dummy" presStyleCnt="0"/>
      <dgm:spPr/>
      <dgm:t>
        <a:bodyPr/>
        <a:lstStyle/>
        <a:p>
          <a:endParaRPr lang="es-EC"/>
        </a:p>
      </dgm:t>
    </dgm:pt>
    <dgm:pt modelId="{1E0B490A-996E-46CF-AF5B-148846DD8DE6}" type="pres">
      <dgm:prSet presAssocID="{FD4F66EE-EBF4-4008-88D0-9AA122A73621}" presName="sibTrans" presStyleLbl="sibTrans2D1" presStyleIdx="1" presStyleCnt="6"/>
      <dgm:spPr/>
      <dgm:t>
        <a:bodyPr/>
        <a:lstStyle/>
        <a:p>
          <a:endParaRPr lang="es-EC"/>
        </a:p>
      </dgm:t>
    </dgm:pt>
    <dgm:pt modelId="{002EE79A-F1AD-4D5B-AF19-738A6F04643E}" type="pres">
      <dgm:prSet presAssocID="{36C668E7-A85D-4F84-AADF-9CD4E88F3236}" presName="node" presStyleLbl="node1" presStyleIdx="2" presStyleCnt="6" custScaleX="166640">
        <dgm:presLayoutVars>
          <dgm:bulletEnabled val="1"/>
        </dgm:presLayoutVars>
      </dgm:prSet>
      <dgm:spPr/>
      <dgm:t>
        <a:bodyPr/>
        <a:lstStyle/>
        <a:p>
          <a:endParaRPr lang="es-EC"/>
        </a:p>
      </dgm:t>
    </dgm:pt>
    <dgm:pt modelId="{787824D2-BDFB-4551-AF8B-F864155A5CD2}" type="pres">
      <dgm:prSet presAssocID="{36C668E7-A85D-4F84-AADF-9CD4E88F3236}" presName="dummy" presStyleCnt="0"/>
      <dgm:spPr/>
      <dgm:t>
        <a:bodyPr/>
        <a:lstStyle/>
        <a:p>
          <a:endParaRPr lang="es-EC"/>
        </a:p>
      </dgm:t>
    </dgm:pt>
    <dgm:pt modelId="{3E703DAB-E19B-44B4-B9AE-FB3B3997F03D}" type="pres">
      <dgm:prSet presAssocID="{038711AF-1F9F-409C-A342-CCED96C6FF23}" presName="sibTrans" presStyleLbl="sibTrans2D1" presStyleIdx="2" presStyleCnt="6"/>
      <dgm:spPr/>
      <dgm:t>
        <a:bodyPr/>
        <a:lstStyle/>
        <a:p>
          <a:endParaRPr lang="es-EC"/>
        </a:p>
      </dgm:t>
    </dgm:pt>
    <dgm:pt modelId="{22F74AC6-B7D8-461C-9AC9-F0624C097965}" type="pres">
      <dgm:prSet presAssocID="{4F410DC3-8E27-4007-BC96-61FD84E8CB1B}" presName="node" presStyleLbl="node1" presStyleIdx="3" presStyleCnt="6" custScaleX="166640">
        <dgm:presLayoutVars>
          <dgm:bulletEnabled val="1"/>
        </dgm:presLayoutVars>
      </dgm:prSet>
      <dgm:spPr/>
      <dgm:t>
        <a:bodyPr/>
        <a:lstStyle/>
        <a:p>
          <a:endParaRPr lang="es-EC"/>
        </a:p>
      </dgm:t>
    </dgm:pt>
    <dgm:pt modelId="{BCF3BD27-6349-4A77-9F9E-836216A24C2C}" type="pres">
      <dgm:prSet presAssocID="{4F410DC3-8E27-4007-BC96-61FD84E8CB1B}" presName="dummy" presStyleCnt="0"/>
      <dgm:spPr/>
      <dgm:t>
        <a:bodyPr/>
        <a:lstStyle/>
        <a:p>
          <a:endParaRPr lang="es-EC"/>
        </a:p>
      </dgm:t>
    </dgm:pt>
    <dgm:pt modelId="{5CF6EEA4-0DFC-48CA-B464-21E24027C86D}" type="pres">
      <dgm:prSet presAssocID="{C05EB1F0-3C54-4C90-8183-DF2804927F1E}" presName="sibTrans" presStyleLbl="sibTrans2D1" presStyleIdx="3" presStyleCnt="6"/>
      <dgm:spPr/>
      <dgm:t>
        <a:bodyPr/>
        <a:lstStyle/>
        <a:p>
          <a:endParaRPr lang="es-EC"/>
        </a:p>
      </dgm:t>
    </dgm:pt>
    <dgm:pt modelId="{77870480-B6A5-4B92-B388-DBDE3623F350}" type="pres">
      <dgm:prSet presAssocID="{3B18F2CD-7C7F-4B8C-982E-5CE1CB6DF35E}" presName="node" presStyleLbl="node1" presStyleIdx="4" presStyleCnt="6" custScaleX="166640">
        <dgm:presLayoutVars>
          <dgm:bulletEnabled val="1"/>
        </dgm:presLayoutVars>
      </dgm:prSet>
      <dgm:spPr/>
      <dgm:t>
        <a:bodyPr/>
        <a:lstStyle/>
        <a:p>
          <a:endParaRPr lang="es-EC"/>
        </a:p>
      </dgm:t>
    </dgm:pt>
    <dgm:pt modelId="{16BACDD6-F010-41FF-845E-5017C3C7CC39}" type="pres">
      <dgm:prSet presAssocID="{3B18F2CD-7C7F-4B8C-982E-5CE1CB6DF35E}" presName="dummy" presStyleCnt="0"/>
      <dgm:spPr/>
      <dgm:t>
        <a:bodyPr/>
        <a:lstStyle/>
        <a:p>
          <a:endParaRPr lang="es-EC"/>
        </a:p>
      </dgm:t>
    </dgm:pt>
    <dgm:pt modelId="{367BF707-BEAA-4AAF-B303-799DBC4376BB}" type="pres">
      <dgm:prSet presAssocID="{E5D7ED25-BF2A-43E5-9723-FCCA2C248344}" presName="sibTrans" presStyleLbl="sibTrans2D1" presStyleIdx="4" presStyleCnt="6"/>
      <dgm:spPr/>
      <dgm:t>
        <a:bodyPr/>
        <a:lstStyle/>
        <a:p>
          <a:endParaRPr lang="es-EC"/>
        </a:p>
      </dgm:t>
    </dgm:pt>
    <dgm:pt modelId="{56C53EBE-EED8-47BA-B5AB-BA0CFD4D6112}" type="pres">
      <dgm:prSet presAssocID="{42055E58-B1E2-4102-A0A3-1FB944E3690A}" presName="node" presStyleLbl="node1" presStyleIdx="5" presStyleCnt="6" custScaleX="166640">
        <dgm:presLayoutVars>
          <dgm:bulletEnabled val="1"/>
        </dgm:presLayoutVars>
      </dgm:prSet>
      <dgm:spPr/>
      <dgm:t>
        <a:bodyPr/>
        <a:lstStyle/>
        <a:p>
          <a:endParaRPr lang="es-EC"/>
        </a:p>
      </dgm:t>
    </dgm:pt>
    <dgm:pt modelId="{E1D5BC92-A0C8-4BC2-AA69-C63DE46ABFBF}" type="pres">
      <dgm:prSet presAssocID="{42055E58-B1E2-4102-A0A3-1FB944E3690A}" presName="dummy" presStyleCnt="0"/>
      <dgm:spPr/>
      <dgm:t>
        <a:bodyPr/>
        <a:lstStyle/>
        <a:p>
          <a:endParaRPr lang="es-EC"/>
        </a:p>
      </dgm:t>
    </dgm:pt>
    <dgm:pt modelId="{021C4D68-849A-466B-89E7-9E6E5C942D4F}" type="pres">
      <dgm:prSet presAssocID="{7B840854-A776-454F-BED0-C75E7D2E2BB8}" presName="sibTrans" presStyleLbl="sibTrans2D1" presStyleIdx="5" presStyleCnt="6"/>
      <dgm:spPr/>
      <dgm:t>
        <a:bodyPr/>
        <a:lstStyle/>
        <a:p>
          <a:endParaRPr lang="es-EC"/>
        </a:p>
      </dgm:t>
    </dgm:pt>
  </dgm:ptLst>
  <dgm:cxnLst>
    <dgm:cxn modelId="{87794DBF-7B42-42F0-920E-2A28273B22C1}" type="presOf" srcId="{FD4F66EE-EBF4-4008-88D0-9AA122A73621}" destId="{1E0B490A-996E-46CF-AF5B-148846DD8DE6}" srcOrd="0" destOrd="0" presId="urn:microsoft.com/office/officeart/2005/8/layout/radial6"/>
    <dgm:cxn modelId="{887BF6E6-B0DB-4CB4-840B-BEE8A95637B2}" type="presOf" srcId="{8F0C85C9-CDCA-4175-B733-271A9B98CE04}" destId="{DC111C6E-34C0-4DAF-8D50-8E34689C22A6}" srcOrd="0" destOrd="0" presId="urn:microsoft.com/office/officeart/2005/8/layout/radial6"/>
    <dgm:cxn modelId="{690FA8DA-9D9F-443B-AA81-02F7D5A8BC46}" type="presOf" srcId="{4F410DC3-8E27-4007-BC96-61FD84E8CB1B}" destId="{22F74AC6-B7D8-461C-9AC9-F0624C097965}" srcOrd="0" destOrd="0" presId="urn:microsoft.com/office/officeart/2005/8/layout/radial6"/>
    <dgm:cxn modelId="{34EEDE83-6915-41D4-9FE9-0B52ABF6FFF9}" srcId="{3870E579-C64D-4A4A-95E0-488058C3C7A8}" destId="{30C3BE5D-9DE3-4DDD-9108-687EF3869D51}" srcOrd="0" destOrd="0" parTransId="{DF0B6BD9-5613-4D88-B26B-F7217483F3FE}" sibTransId="{AFF82A0D-E0BA-49C0-B89C-93104FE24087}"/>
    <dgm:cxn modelId="{E60D3387-D77A-4242-AFAC-7E3E7A010260}" type="presOf" srcId="{7B840854-A776-454F-BED0-C75E7D2E2BB8}" destId="{021C4D68-849A-466B-89E7-9E6E5C942D4F}" srcOrd="0" destOrd="0" presId="urn:microsoft.com/office/officeart/2005/8/layout/radial6"/>
    <dgm:cxn modelId="{89A28272-2005-409F-B237-483A178E716A}" type="presOf" srcId="{AFF82A0D-E0BA-49C0-B89C-93104FE24087}" destId="{D6AB6B29-DF73-4980-963C-69E36421C7BD}" srcOrd="0" destOrd="0" presId="urn:microsoft.com/office/officeart/2005/8/layout/radial6"/>
    <dgm:cxn modelId="{FDAD3298-0288-4F95-92E7-6820BC4F4AFF}" srcId="{A3EB9EC3-7FE0-4C60-8FFB-12453652CC2E}" destId="{3870E579-C64D-4A4A-95E0-488058C3C7A8}" srcOrd="0" destOrd="0" parTransId="{0A466DF4-6D77-44D7-BD29-468E7C772D9E}" sibTransId="{322D34E2-9F93-445D-820C-8038EF9CD0AA}"/>
    <dgm:cxn modelId="{918A1841-A077-4440-851A-85249012CD66}" srcId="{3870E579-C64D-4A4A-95E0-488058C3C7A8}" destId="{3B18F2CD-7C7F-4B8C-982E-5CE1CB6DF35E}" srcOrd="4" destOrd="0" parTransId="{E18D65D6-CA97-4421-9DFB-D4BB7D004205}" sibTransId="{E5D7ED25-BF2A-43E5-9723-FCCA2C248344}"/>
    <dgm:cxn modelId="{72DBF43F-2EB1-4079-A4A3-796A725A0DB5}" type="presOf" srcId="{A3EB9EC3-7FE0-4C60-8FFB-12453652CC2E}" destId="{6B4BB45D-FBD7-41A7-B46A-83000CBDCD87}" srcOrd="0" destOrd="0" presId="urn:microsoft.com/office/officeart/2005/8/layout/radial6"/>
    <dgm:cxn modelId="{B5C46845-49BA-48A2-A0B7-1CDA88C2FF35}" srcId="{3870E579-C64D-4A4A-95E0-488058C3C7A8}" destId="{36C668E7-A85D-4F84-AADF-9CD4E88F3236}" srcOrd="2" destOrd="0" parTransId="{2E8AC22A-18C7-41AD-AEBC-D02A02B28CD4}" sibTransId="{038711AF-1F9F-409C-A342-CCED96C6FF23}"/>
    <dgm:cxn modelId="{23DFA21F-CB6D-492C-855D-D1B00C6E8677}" type="presOf" srcId="{3B18F2CD-7C7F-4B8C-982E-5CE1CB6DF35E}" destId="{77870480-B6A5-4B92-B388-DBDE3623F350}" srcOrd="0" destOrd="0" presId="urn:microsoft.com/office/officeart/2005/8/layout/radial6"/>
    <dgm:cxn modelId="{8F22C98C-C922-426A-9365-D2F2D4434A8B}" srcId="{3870E579-C64D-4A4A-95E0-488058C3C7A8}" destId="{42055E58-B1E2-4102-A0A3-1FB944E3690A}" srcOrd="5" destOrd="0" parTransId="{95812D58-4299-422A-B7BD-7808D31FB546}" sibTransId="{7B840854-A776-454F-BED0-C75E7D2E2BB8}"/>
    <dgm:cxn modelId="{6525A038-77A9-4C3A-B0DC-29450996E168}" type="presOf" srcId="{36C668E7-A85D-4F84-AADF-9CD4E88F3236}" destId="{002EE79A-F1AD-4D5B-AF19-738A6F04643E}" srcOrd="0" destOrd="0" presId="urn:microsoft.com/office/officeart/2005/8/layout/radial6"/>
    <dgm:cxn modelId="{965A05BB-318A-4483-9238-AA736B6154A8}" type="presOf" srcId="{038711AF-1F9F-409C-A342-CCED96C6FF23}" destId="{3E703DAB-E19B-44B4-B9AE-FB3B3997F03D}" srcOrd="0" destOrd="0" presId="urn:microsoft.com/office/officeart/2005/8/layout/radial6"/>
    <dgm:cxn modelId="{080163F5-5E34-4D03-B744-EC5CAC062F94}" type="presOf" srcId="{42055E58-B1E2-4102-A0A3-1FB944E3690A}" destId="{56C53EBE-EED8-47BA-B5AB-BA0CFD4D6112}" srcOrd="0" destOrd="0" presId="urn:microsoft.com/office/officeart/2005/8/layout/radial6"/>
    <dgm:cxn modelId="{A0A84401-28DF-4D2D-9021-471201D78C95}" srcId="{3870E579-C64D-4A4A-95E0-488058C3C7A8}" destId="{8F0C85C9-CDCA-4175-B733-271A9B98CE04}" srcOrd="1" destOrd="0" parTransId="{32D198FB-91C1-4F59-A52E-310EA88ACB77}" sibTransId="{FD4F66EE-EBF4-4008-88D0-9AA122A73621}"/>
    <dgm:cxn modelId="{6CDF9355-BC22-4B7E-A8CD-2FDAEB62C1E6}" type="presOf" srcId="{3870E579-C64D-4A4A-95E0-488058C3C7A8}" destId="{D1B0D1A9-068E-42CE-9F5C-4EE2C6E91456}" srcOrd="0" destOrd="0" presId="urn:microsoft.com/office/officeart/2005/8/layout/radial6"/>
    <dgm:cxn modelId="{206F35FD-447F-46E6-A944-808933724B0B}" type="presOf" srcId="{E5D7ED25-BF2A-43E5-9723-FCCA2C248344}" destId="{367BF707-BEAA-4AAF-B303-799DBC4376BB}" srcOrd="0" destOrd="0" presId="urn:microsoft.com/office/officeart/2005/8/layout/radial6"/>
    <dgm:cxn modelId="{DDB7BFD2-F22F-4BC8-9203-645A6F98977D}" type="presOf" srcId="{30C3BE5D-9DE3-4DDD-9108-687EF3869D51}" destId="{97729440-1C86-47BD-8296-ED23E6192B70}" srcOrd="0" destOrd="0" presId="urn:microsoft.com/office/officeart/2005/8/layout/radial6"/>
    <dgm:cxn modelId="{44DE8B11-645A-4369-A324-4FE33780867D}" srcId="{3870E579-C64D-4A4A-95E0-488058C3C7A8}" destId="{4F410DC3-8E27-4007-BC96-61FD84E8CB1B}" srcOrd="3" destOrd="0" parTransId="{AA42FD27-8FA5-4E23-A788-7EDDD0F4C7FA}" sibTransId="{C05EB1F0-3C54-4C90-8183-DF2804927F1E}"/>
    <dgm:cxn modelId="{9BEFF62A-9055-49D7-A303-455B520DD956}" type="presOf" srcId="{C05EB1F0-3C54-4C90-8183-DF2804927F1E}" destId="{5CF6EEA4-0DFC-48CA-B464-21E24027C86D}" srcOrd="0" destOrd="0" presId="urn:microsoft.com/office/officeart/2005/8/layout/radial6"/>
    <dgm:cxn modelId="{BA9705A7-B101-4248-A7C1-C847463FA262}" type="presParOf" srcId="{6B4BB45D-FBD7-41A7-B46A-83000CBDCD87}" destId="{D1B0D1A9-068E-42CE-9F5C-4EE2C6E91456}" srcOrd="0" destOrd="0" presId="urn:microsoft.com/office/officeart/2005/8/layout/radial6"/>
    <dgm:cxn modelId="{6A604ACC-C0C2-4F25-9BB7-9516DCB06ECC}" type="presParOf" srcId="{6B4BB45D-FBD7-41A7-B46A-83000CBDCD87}" destId="{97729440-1C86-47BD-8296-ED23E6192B70}" srcOrd="1" destOrd="0" presId="urn:microsoft.com/office/officeart/2005/8/layout/radial6"/>
    <dgm:cxn modelId="{8BE79DD0-9B58-482C-AD75-5A0882E85FF8}" type="presParOf" srcId="{6B4BB45D-FBD7-41A7-B46A-83000CBDCD87}" destId="{8285C374-892B-40BB-8970-AD9DA36E5192}" srcOrd="2" destOrd="0" presId="urn:microsoft.com/office/officeart/2005/8/layout/radial6"/>
    <dgm:cxn modelId="{439D4E2E-C071-4DF7-80DB-DEDDE967993B}" type="presParOf" srcId="{6B4BB45D-FBD7-41A7-B46A-83000CBDCD87}" destId="{D6AB6B29-DF73-4980-963C-69E36421C7BD}" srcOrd="3" destOrd="0" presId="urn:microsoft.com/office/officeart/2005/8/layout/radial6"/>
    <dgm:cxn modelId="{B988ED17-72A5-410D-8508-5EAB3DBA1D64}" type="presParOf" srcId="{6B4BB45D-FBD7-41A7-B46A-83000CBDCD87}" destId="{DC111C6E-34C0-4DAF-8D50-8E34689C22A6}" srcOrd="4" destOrd="0" presId="urn:microsoft.com/office/officeart/2005/8/layout/radial6"/>
    <dgm:cxn modelId="{CDFB891F-0EBC-4157-9FDC-0B65E0F62E7B}" type="presParOf" srcId="{6B4BB45D-FBD7-41A7-B46A-83000CBDCD87}" destId="{31C157F3-746C-4879-A3A4-A609DE10637B}" srcOrd="5" destOrd="0" presId="urn:microsoft.com/office/officeart/2005/8/layout/radial6"/>
    <dgm:cxn modelId="{42F1A9D7-3DDE-4430-9A44-A23314471585}" type="presParOf" srcId="{6B4BB45D-FBD7-41A7-B46A-83000CBDCD87}" destId="{1E0B490A-996E-46CF-AF5B-148846DD8DE6}" srcOrd="6" destOrd="0" presId="urn:microsoft.com/office/officeart/2005/8/layout/radial6"/>
    <dgm:cxn modelId="{B4C4CD62-682E-4C25-8141-4A5318044395}" type="presParOf" srcId="{6B4BB45D-FBD7-41A7-B46A-83000CBDCD87}" destId="{002EE79A-F1AD-4D5B-AF19-738A6F04643E}" srcOrd="7" destOrd="0" presId="urn:microsoft.com/office/officeart/2005/8/layout/radial6"/>
    <dgm:cxn modelId="{A5AB933A-B018-4488-B0D4-99BAF93807A9}" type="presParOf" srcId="{6B4BB45D-FBD7-41A7-B46A-83000CBDCD87}" destId="{787824D2-BDFB-4551-AF8B-F864155A5CD2}" srcOrd="8" destOrd="0" presId="urn:microsoft.com/office/officeart/2005/8/layout/radial6"/>
    <dgm:cxn modelId="{09AC157A-7B03-4F88-B1DA-6BEF90458256}" type="presParOf" srcId="{6B4BB45D-FBD7-41A7-B46A-83000CBDCD87}" destId="{3E703DAB-E19B-44B4-B9AE-FB3B3997F03D}" srcOrd="9" destOrd="0" presId="urn:microsoft.com/office/officeart/2005/8/layout/radial6"/>
    <dgm:cxn modelId="{B2288D34-E421-48B3-A845-BFA3B89B9E7B}" type="presParOf" srcId="{6B4BB45D-FBD7-41A7-B46A-83000CBDCD87}" destId="{22F74AC6-B7D8-461C-9AC9-F0624C097965}" srcOrd="10" destOrd="0" presId="urn:microsoft.com/office/officeart/2005/8/layout/radial6"/>
    <dgm:cxn modelId="{E9E9FC55-5DC6-4C44-8559-EDA64BF75C71}" type="presParOf" srcId="{6B4BB45D-FBD7-41A7-B46A-83000CBDCD87}" destId="{BCF3BD27-6349-4A77-9F9E-836216A24C2C}" srcOrd="11" destOrd="0" presId="urn:microsoft.com/office/officeart/2005/8/layout/radial6"/>
    <dgm:cxn modelId="{B86DD75B-4F96-4775-A98B-3606375EE6DE}" type="presParOf" srcId="{6B4BB45D-FBD7-41A7-B46A-83000CBDCD87}" destId="{5CF6EEA4-0DFC-48CA-B464-21E24027C86D}" srcOrd="12" destOrd="0" presId="urn:microsoft.com/office/officeart/2005/8/layout/radial6"/>
    <dgm:cxn modelId="{CA559809-3BC2-462F-9B4D-D47AF255E636}" type="presParOf" srcId="{6B4BB45D-FBD7-41A7-B46A-83000CBDCD87}" destId="{77870480-B6A5-4B92-B388-DBDE3623F350}" srcOrd="13" destOrd="0" presId="urn:microsoft.com/office/officeart/2005/8/layout/radial6"/>
    <dgm:cxn modelId="{C1AF88C9-88DA-48F0-A085-74360E1306B9}" type="presParOf" srcId="{6B4BB45D-FBD7-41A7-B46A-83000CBDCD87}" destId="{16BACDD6-F010-41FF-845E-5017C3C7CC39}" srcOrd="14" destOrd="0" presId="urn:microsoft.com/office/officeart/2005/8/layout/radial6"/>
    <dgm:cxn modelId="{83DFB89D-40B1-45CA-A7CD-ADC46BEF5528}" type="presParOf" srcId="{6B4BB45D-FBD7-41A7-B46A-83000CBDCD87}" destId="{367BF707-BEAA-4AAF-B303-799DBC4376BB}" srcOrd="15" destOrd="0" presId="urn:microsoft.com/office/officeart/2005/8/layout/radial6"/>
    <dgm:cxn modelId="{C252A443-E201-4F35-AA3D-C40DE469D5BA}" type="presParOf" srcId="{6B4BB45D-FBD7-41A7-B46A-83000CBDCD87}" destId="{56C53EBE-EED8-47BA-B5AB-BA0CFD4D6112}" srcOrd="16" destOrd="0" presId="urn:microsoft.com/office/officeart/2005/8/layout/radial6"/>
    <dgm:cxn modelId="{085D4963-8DD4-4152-A7D1-D7BD185280DE}" type="presParOf" srcId="{6B4BB45D-FBD7-41A7-B46A-83000CBDCD87}" destId="{E1D5BC92-A0C8-4BC2-AA69-C63DE46ABFBF}" srcOrd="17" destOrd="0" presId="urn:microsoft.com/office/officeart/2005/8/layout/radial6"/>
    <dgm:cxn modelId="{4956F7A7-D9CB-4AD2-9711-E7848319D989}" type="presParOf" srcId="{6B4BB45D-FBD7-41A7-B46A-83000CBDCD87}" destId="{021C4D68-849A-466B-89E7-9E6E5C942D4F}" srcOrd="18"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57224" y="271018"/>
            <a:ext cx="9877551" cy="330834"/>
          </a:xfrm>
          <a:prstGeom prst="rect">
            <a:avLst/>
          </a:prstGeom>
        </p:spPr>
        <p:txBody>
          <a:bodyPr wrap="square" lIns="0" tIns="0" rIns="0" bIns="0">
            <a:spAutoFit/>
          </a:bodyPr>
          <a:lstStyle>
            <a:lvl1pPr>
              <a:defRPr sz="2000" b="1" i="1">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1">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8"/>
            <a:ext cx="12192000" cy="62061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 y="6308826"/>
            <a:ext cx="10513187" cy="549173"/>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34231" y="6235153"/>
            <a:ext cx="8879205" cy="0"/>
          </a:xfrm>
          <a:custGeom>
            <a:avLst/>
            <a:gdLst/>
            <a:ahLst/>
            <a:cxnLst/>
            <a:rect l="l" t="t" r="r" b="b"/>
            <a:pathLst>
              <a:path w="8879205">
                <a:moveTo>
                  <a:pt x="0" y="0"/>
                </a:moveTo>
                <a:lnTo>
                  <a:pt x="8879136" y="0"/>
                </a:lnTo>
              </a:path>
            </a:pathLst>
          </a:custGeom>
          <a:ln w="38100">
            <a:solidFill>
              <a:srgbClr val="FF0000"/>
            </a:solidFill>
          </a:ln>
        </p:spPr>
        <p:txBody>
          <a:bodyPr wrap="square" lIns="0" tIns="0" rIns="0" bIns="0" rtlCol="0"/>
          <a:lstStyle/>
          <a:p>
            <a:endParaRPr/>
          </a:p>
        </p:txBody>
      </p:sp>
      <p:sp>
        <p:nvSpPr>
          <p:cNvPr id="19" name="bk object 19"/>
          <p:cNvSpPr/>
          <p:nvPr/>
        </p:nvSpPr>
        <p:spPr>
          <a:xfrm>
            <a:off x="34231" y="6283147"/>
            <a:ext cx="8879205" cy="0"/>
          </a:xfrm>
          <a:custGeom>
            <a:avLst/>
            <a:gdLst/>
            <a:ahLst/>
            <a:cxnLst/>
            <a:rect l="l" t="t" r="r" b="b"/>
            <a:pathLst>
              <a:path w="8879205">
                <a:moveTo>
                  <a:pt x="0" y="0"/>
                </a:moveTo>
                <a:lnTo>
                  <a:pt x="8879136" y="0"/>
                </a:lnTo>
              </a:path>
            </a:pathLst>
          </a:custGeom>
          <a:ln w="38100">
            <a:solidFill>
              <a:srgbClr val="006600"/>
            </a:solidFill>
          </a:ln>
        </p:spPr>
        <p:txBody>
          <a:bodyPr wrap="square" lIns="0" tIns="0" rIns="0" bIns="0" rtlCol="0"/>
          <a:lstStyle/>
          <a:p>
            <a:endParaRPr/>
          </a:p>
        </p:txBody>
      </p:sp>
      <p:sp>
        <p:nvSpPr>
          <p:cNvPr id="20" name="bk object 20"/>
          <p:cNvSpPr/>
          <p:nvPr/>
        </p:nvSpPr>
        <p:spPr>
          <a:xfrm>
            <a:off x="8591804" y="5876848"/>
            <a:ext cx="3600194" cy="785812"/>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157224" y="271018"/>
            <a:ext cx="9877551" cy="330834"/>
          </a:xfrm>
          <a:prstGeom prst="rect">
            <a:avLst/>
          </a:prstGeom>
        </p:spPr>
        <p:txBody>
          <a:bodyPr wrap="square" lIns="0" tIns="0" rIns="0" bIns="0">
            <a:spAutoFit/>
          </a:bodyPr>
          <a:lstStyle>
            <a:lvl1pPr>
              <a:defRPr sz="2000" b="1" i="1">
                <a:solidFill>
                  <a:schemeClr val="tx1"/>
                </a:solidFill>
                <a:latin typeface="Arial"/>
                <a:cs typeface="Arial"/>
              </a:defRPr>
            </a:lvl1pPr>
          </a:lstStyle>
          <a:p>
            <a:endParaRPr/>
          </a:p>
        </p:txBody>
      </p:sp>
      <p:sp>
        <p:nvSpPr>
          <p:cNvPr id="3" name="Holder 3"/>
          <p:cNvSpPr>
            <a:spLocks noGrp="1"/>
          </p:cNvSpPr>
          <p:nvPr>
            <p:ph type="body" idx="1"/>
          </p:nvPr>
        </p:nvSpPr>
        <p:spPr>
          <a:xfrm>
            <a:off x="1597914" y="2712211"/>
            <a:ext cx="8996171" cy="2220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8.jpg"/><Relationship Id="rId7" Type="http://schemas.openxmlformats.org/officeDocument/2006/relationships/image" Target="../media/image77.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81.png"/><Relationship Id="rId7" Type="http://schemas.openxmlformats.org/officeDocument/2006/relationships/diagramLayout" Target="../diagrams/layout3.xml"/><Relationship Id="rId2"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diagramData" Target="../diagrams/data3.xml"/><Relationship Id="rId5" Type="http://schemas.openxmlformats.org/officeDocument/2006/relationships/image" Target="../media/image8.jpg"/><Relationship Id="rId10" Type="http://schemas.microsoft.com/office/2007/relationships/diagramDrawing" Target="../diagrams/drawing3.xml"/><Relationship Id="rId4" Type="http://schemas.openxmlformats.org/officeDocument/2006/relationships/image" Target="../media/image82.png"/><Relationship Id="rId9"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Layout" Target="../diagrams/layout1.xml"/><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diagramData" Target="../diagrams/data1.xml"/><Relationship Id="rId2" Type="http://schemas.openxmlformats.org/officeDocument/2006/relationships/image" Target="../media/image20.png"/><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8.jpg"/><Relationship Id="rId5" Type="http://schemas.openxmlformats.org/officeDocument/2006/relationships/image" Target="../media/image22.png"/><Relationship Id="rId15" Type="http://schemas.openxmlformats.org/officeDocument/2006/relationships/diagramColors" Target="../diagrams/colors1.xml"/><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6.png"/><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8.jpg"/><Relationship Id="rId2" Type="http://schemas.openxmlformats.org/officeDocument/2006/relationships/image" Target="../media/image12.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8.jp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8.jpg"/><Relationship Id="rId4" Type="http://schemas.openxmlformats.org/officeDocument/2006/relationships/image" Target="../media/image57.png"/><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8.jp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0250"/>
            <a:ext cx="12192000" cy="5318760"/>
          </a:xfrm>
          <a:custGeom>
            <a:avLst/>
            <a:gdLst/>
            <a:ahLst/>
            <a:cxnLst/>
            <a:rect l="l" t="t" r="r" b="b"/>
            <a:pathLst>
              <a:path w="12192000" h="5318760">
                <a:moveTo>
                  <a:pt x="605465" y="22420"/>
                </a:moveTo>
                <a:lnTo>
                  <a:pt x="605465" y="2317603"/>
                </a:lnTo>
                <a:lnTo>
                  <a:pt x="592440" y="2393152"/>
                </a:lnTo>
                <a:lnTo>
                  <a:pt x="579324" y="2466574"/>
                </a:lnTo>
                <a:lnTo>
                  <a:pt x="566058" y="2538221"/>
                </a:lnTo>
                <a:lnTo>
                  <a:pt x="552821" y="2607196"/>
                </a:lnTo>
                <a:lnTo>
                  <a:pt x="539435" y="2674473"/>
                </a:lnTo>
                <a:lnTo>
                  <a:pt x="525959" y="2739780"/>
                </a:lnTo>
                <a:lnTo>
                  <a:pt x="512393" y="2803156"/>
                </a:lnTo>
                <a:lnTo>
                  <a:pt x="498736" y="2864639"/>
                </a:lnTo>
                <a:lnTo>
                  <a:pt x="484989" y="2924269"/>
                </a:lnTo>
                <a:lnTo>
                  <a:pt x="471153" y="2982084"/>
                </a:lnTo>
                <a:lnTo>
                  <a:pt x="457226" y="3038124"/>
                </a:lnTo>
                <a:lnTo>
                  <a:pt x="443209" y="3092428"/>
                </a:lnTo>
                <a:lnTo>
                  <a:pt x="429102" y="3145034"/>
                </a:lnTo>
                <a:lnTo>
                  <a:pt x="414905" y="3195982"/>
                </a:lnTo>
                <a:lnTo>
                  <a:pt x="400617" y="3245311"/>
                </a:lnTo>
                <a:lnTo>
                  <a:pt x="386240" y="3293059"/>
                </a:lnTo>
                <a:lnTo>
                  <a:pt x="371772" y="3339266"/>
                </a:lnTo>
                <a:lnTo>
                  <a:pt x="357214" y="3383970"/>
                </a:lnTo>
                <a:lnTo>
                  <a:pt x="342566" y="3427211"/>
                </a:lnTo>
                <a:lnTo>
                  <a:pt x="327828" y="3469028"/>
                </a:lnTo>
                <a:lnTo>
                  <a:pt x="312999" y="3509459"/>
                </a:lnTo>
                <a:lnTo>
                  <a:pt x="298080" y="3548544"/>
                </a:lnTo>
                <a:lnTo>
                  <a:pt x="283072" y="3586322"/>
                </a:lnTo>
                <a:lnTo>
                  <a:pt x="267972" y="3622831"/>
                </a:lnTo>
                <a:lnTo>
                  <a:pt x="252783" y="3658111"/>
                </a:lnTo>
                <a:lnTo>
                  <a:pt x="222134" y="3725139"/>
                </a:lnTo>
                <a:lnTo>
                  <a:pt x="191124" y="3787717"/>
                </a:lnTo>
                <a:lnTo>
                  <a:pt x="159752" y="3846158"/>
                </a:lnTo>
                <a:lnTo>
                  <a:pt x="109315" y="3922350"/>
                </a:lnTo>
                <a:lnTo>
                  <a:pt x="74699" y="3967636"/>
                </a:lnTo>
                <a:lnTo>
                  <a:pt x="40084" y="4010843"/>
                </a:lnTo>
                <a:lnTo>
                  <a:pt x="5468" y="4053034"/>
                </a:lnTo>
                <a:lnTo>
                  <a:pt x="5228" y="4054961"/>
                </a:lnTo>
                <a:lnTo>
                  <a:pt x="3545" y="4060041"/>
                </a:lnTo>
                <a:lnTo>
                  <a:pt x="0" y="4065616"/>
                </a:lnTo>
                <a:lnTo>
                  <a:pt x="0" y="5318177"/>
                </a:lnTo>
                <a:lnTo>
                  <a:pt x="12191782" y="5318177"/>
                </a:lnTo>
                <a:lnTo>
                  <a:pt x="12191782" y="4914010"/>
                </a:lnTo>
                <a:lnTo>
                  <a:pt x="6023839" y="4914010"/>
                </a:lnTo>
                <a:lnTo>
                  <a:pt x="5690120" y="4910877"/>
                </a:lnTo>
                <a:lnTo>
                  <a:pt x="5430980" y="4903852"/>
                </a:lnTo>
                <a:lnTo>
                  <a:pt x="5178847" y="4892792"/>
                </a:lnTo>
                <a:lnTo>
                  <a:pt x="4933762" y="4877684"/>
                </a:lnTo>
                <a:lnTo>
                  <a:pt x="4695765" y="4858511"/>
                </a:lnTo>
                <a:lnTo>
                  <a:pt x="4521943" y="4841455"/>
                </a:lnTo>
                <a:lnTo>
                  <a:pt x="4352148" y="4822098"/>
                </a:lnTo>
                <a:lnTo>
                  <a:pt x="4186397" y="4800433"/>
                </a:lnTo>
                <a:lnTo>
                  <a:pt x="4024706" y="4776454"/>
                </a:lnTo>
                <a:lnTo>
                  <a:pt x="3867093" y="4750155"/>
                </a:lnTo>
                <a:lnTo>
                  <a:pt x="3764292" y="4731329"/>
                </a:lnTo>
                <a:lnTo>
                  <a:pt x="3663315" y="4711468"/>
                </a:lnTo>
                <a:lnTo>
                  <a:pt x="3564168" y="4690568"/>
                </a:lnTo>
                <a:lnTo>
                  <a:pt x="3466857" y="4668629"/>
                </a:lnTo>
                <a:lnTo>
                  <a:pt x="3371385" y="4645647"/>
                </a:lnTo>
                <a:lnTo>
                  <a:pt x="3277758" y="4621622"/>
                </a:lnTo>
                <a:lnTo>
                  <a:pt x="3185982" y="4596551"/>
                </a:lnTo>
                <a:lnTo>
                  <a:pt x="3096061" y="4570432"/>
                </a:lnTo>
                <a:lnTo>
                  <a:pt x="3007999" y="4543264"/>
                </a:lnTo>
                <a:lnTo>
                  <a:pt x="2921803" y="4515045"/>
                </a:lnTo>
                <a:lnTo>
                  <a:pt x="2879406" y="4500540"/>
                </a:lnTo>
                <a:lnTo>
                  <a:pt x="2837477" y="4485772"/>
                </a:lnTo>
                <a:lnTo>
                  <a:pt x="2796017" y="4470740"/>
                </a:lnTo>
                <a:lnTo>
                  <a:pt x="2755027" y="4455444"/>
                </a:lnTo>
                <a:lnTo>
                  <a:pt x="2714506" y="4439884"/>
                </a:lnTo>
                <a:lnTo>
                  <a:pt x="2674456" y="4424059"/>
                </a:lnTo>
                <a:lnTo>
                  <a:pt x="2634878" y="4407969"/>
                </a:lnTo>
                <a:lnTo>
                  <a:pt x="2595771" y="4391615"/>
                </a:lnTo>
                <a:lnTo>
                  <a:pt x="2557137" y="4374995"/>
                </a:lnTo>
                <a:lnTo>
                  <a:pt x="2518977" y="4358109"/>
                </a:lnTo>
                <a:lnTo>
                  <a:pt x="2481290" y="4340958"/>
                </a:lnTo>
                <a:lnTo>
                  <a:pt x="2444077" y="4323541"/>
                </a:lnTo>
                <a:lnTo>
                  <a:pt x="2407340" y="4305858"/>
                </a:lnTo>
                <a:lnTo>
                  <a:pt x="2371079" y="4287908"/>
                </a:lnTo>
                <a:lnTo>
                  <a:pt x="2335293" y="4269692"/>
                </a:lnTo>
                <a:lnTo>
                  <a:pt x="2299985" y="4251209"/>
                </a:lnTo>
                <a:lnTo>
                  <a:pt x="2265155" y="4232458"/>
                </a:lnTo>
                <a:lnTo>
                  <a:pt x="2230802" y="4213440"/>
                </a:lnTo>
                <a:lnTo>
                  <a:pt x="2196929" y="4194155"/>
                </a:lnTo>
                <a:lnTo>
                  <a:pt x="2163535" y="4174601"/>
                </a:lnTo>
                <a:lnTo>
                  <a:pt x="2130621" y="4154780"/>
                </a:lnTo>
                <a:lnTo>
                  <a:pt x="2098188" y="4134690"/>
                </a:lnTo>
                <a:lnTo>
                  <a:pt x="2034767" y="4093704"/>
                </a:lnTo>
                <a:lnTo>
                  <a:pt x="1973276" y="4051643"/>
                </a:lnTo>
                <a:lnTo>
                  <a:pt x="1913722" y="4008502"/>
                </a:lnTo>
                <a:lnTo>
                  <a:pt x="1856107" y="3964282"/>
                </a:lnTo>
                <a:lnTo>
                  <a:pt x="1800439" y="3918980"/>
                </a:lnTo>
                <a:lnTo>
                  <a:pt x="1746721" y="3872594"/>
                </a:lnTo>
                <a:lnTo>
                  <a:pt x="1694959" y="3825122"/>
                </a:lnTo>
                <a:lnTo>
                  <a:pt x="1645158" y="3776562"/>
                </a:lnTo>
                <a:lnTo>
                  <a:pt x="1597323" y="3726913"/>
                </a:lnTo>
                <a:lnTo>
                  <a:pt x="1551459" y="3676172"/>
                </a:lnTo>
                <a:lnTo>
                  <a:pt x="1507570" y="3624338"/>
                </a:lnTo>
                <a:lnTo>
                  <a:pt x="1465663" y="3571408"/>
                </a:lnTo>
                <a:lnTo>
                  <a:pt x="1425741" y="3517381"/>
                </a:lnTo>
                <a:lnTo>
                  <a:pt x="1387811" y="3462255"/>
                </a:lnTo>
                <a:lnTo>
                  <a:pt x="1351877" y="3406028"/>
                </a:lnTo>
                <a:lnTo>
                  <a:pt x="1317944" y="3348697"/>
                </a:lnTo>
                <a:lnTo>
                  <a:pt x="1286017" y="3290262"/>
                </a:lnTo>
                <a:lnTo>
                  <a:pt x="1256101" y="3230720"/>
                </a:lnTo>
                <a:lnTo>
                  <a:pt x="1228201" y="3170069"/>
                </a:lnTo>
                <a:lnTo>
                  <a:pt x="1202323" y="3108308"/>
                </a:lnTo>
                <a:lnTo>
                  <a:pt x="1178471" y="3045433"/>
                </a:lnTo>
                <a:lnTo>
                  <a:pt x="1156650" y="2981445"/>
                </a:lnTo>
                <a:lnTo>
                  <a:pt x="1136865" y="2916340"/>
                </a:lnTo>
                <a:lnTo>
                  <a:pt x="1119122" y="2850117"/>
                </a:lnTo>
                <a:lnTo>
                  <a:pt x="1103426" y="2782773"/>
                </a:lnTo>
                <a:lnTo>
                  <a:pt x="1089781" y="2714307"/>
                </a:lnTo>
                <a:lnTo>
                  <a:pt x="1078192" y="2644718"/>
                </a:lnTo>
                <a:lnTo>
                  <a:pt x="1068665" y="2574002"/>
                </a:lnTo>
                <a:lnTo>
                  <a:pt x="1061204" y="2502159"/>
                </a:lnTo>
                <a:lnTo>
                  <a:pt x="1055815" y="2429185"/>
                </a:lnTo>
                <a:lnTo>
                  <a:pt x="1052503" y="2355080"/>
                </a:lnTo>
                <a:lnTo>
                  <a:pt x="1051627" y="2317603"/>
                </a:lnTo>
                <a:lnTo>
                  <a:pt x="1051627" y="67134"/>
                </a:lnTo>
                <a:lnTo>
                  <a:pt x="820861" y="67134"/>
                </a:lnTo>
                <a:lnTo>
                  <a:pt x="754757" y="64859"/>
                </a:lnTo>
                <a:lnTo>
                  <a:pt x="695860" y="57341"/>
                </a:lnTo>
                <a:lnTo>
                  <a:pt x="645615" y="43541"/>
                </a:lnTo>
                <a:lnTo>
                  <a:pt x="605465" y="22420"/>
                </a:lnTo>
                <a:close/>
              </a:path>
              <a:path w="12192000" h="5318760">
                <a:moveTo>
                  <a:pt x="12191782" y="4903922"/>
                </a:moveTo>
                <a:lnTo>
                  <a:pt x="6651716" y="4903922"/>
                </a:lnTo>
                <a:lnTo>
                  <a:pt x="6368366" y="4910894"/>
                </a:lnTo>
                <a:lnTo>
                  <a:pt x="6023839" y="4914010"/>
                </a:lnTo>
                <a:lnTo>
                  <a:pt x="12191782" y="4914010"/>
                </a:lnTo>
                <a:lnTo>
                  <a:pt x="12191782" y="4903922"/>
                </a:lnTo>
                <a:close/>
              </a:path>
              <a:path w="12192000" h="5318760">
                <a:moveTo>
                  <a:pt x="1051627" y="0"/>
                </a:moveTo>
                <a:lnTo>
                  <a:pt x="1011384" y="32761"/>
                </a:lnTo>
                <a:lnTo>
                  <a:pt x="965969" y="52633"/>
                </a:lnTo>
                <a:lnTo>
                  <a:pt x="917598" y="62838"/>
                </a:lnTo>
                <a:lnTo>
                  <a:pt x="868490" y="66597"/>
                </a:lnTo>
                <a:lnTo>
                  <a:pt x="820861" y="67134"/>
                </a:lnTo>
                <a:lnTo>
                  <a:pt x="1051627" y="67134"/>
                </a:lnTo>
                <a:lnTo>
                  <a:pt x="1051627" y="0"/>
                </a:lnTo>
                <a:close/>
              </a:path>
            </a:pathLst>
          </a:custGeom>
          <a:solidFill>
            <a:srgbClr val="9EB785"/>
          </a:solidFill>
        </p:spPr>
        <p:txBody>
          <a:bodyPr wrap="square" lIns="0" tIns="0" rIns="0" bIns="0" rtlCol="0"/>
          <a:lstStyle/>
          <a:p>
            <a:endParaRPr dirty="0"/>
          </a:p>
        </p:txBody>
      </p:sp>
      <p:sp>
        <p:nvSpPr>
          <p:cNvPr id="3" name="object 3"/>
          <p:cNvSpPr/>
          <p:nvPr/>
        </p:nvSpPr>
        <p:spPr>
          <a:xfrm>
            <a:off x="743928" y="816250"/>
            <a:ext cx="123077" cy="4926292"/>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820862" y="816250"/>
            <a:ext cx="123077" cy="4926292"/>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71437" y="154089"/>
            <a:ext cx="4079366" cy="890739"/>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0" y="5864566"/>
            <a:ext cx="12192000" cy="993431"/>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0" y="5859803"/>
            <a:ext cx="12192000" cy="0"/>
          </a:xfrm>
          <a:custGeom>
            <a:avLst/>
            <a:gdLst/>
            <a:ahLst/>
            <a:cxnLst/>
            <a:rect l="l" t="t" r="r" b="b"/>
            <a:pathLst>
              <a:path w="12192000">
                <a:moveTo>
                  <a:pt x="12192000" y="0"/>
                </a:moveTo>
                <a:lnTo>
                  <a:pt x="0" y="0"/>
                </a:lnTo>
              </a:path>
            </a:pathLst>
          </a:custGeom>
          <a:ln w="9525">
            <a:solidFill>
              <a:srgbClr val="000000"/>
            </a:solidFill>
          </a:ln>
        </p:spPr>
        <p:txBody>
          <a:bodyPr wrap="square" lIns="0" tIns="0" rIns="0" bIns="0" rtlCol="0"/>
          <a:lstStyle/>
          <a:p>
            <a:endParaRPr dirty="0"/>
          </a:p>
        </p:txBody>
      </p:sp>
      <p:sp>
        <p:nvSpPr>
          <p:cNvPr id="8" name="object 8"/>
          <p:cNvSpPr/>
          <p:nvPr/>
        </p:nvSpPr>
        <p:spPr>
          <a:xfrm>
            <a:off x="1249248" y="257606"/>
            <a:ext cx="2653030" cy="618490"/>
          </a:xfrm>
          <a:custGeom>
            <a:avLst/>
            <a:gdLst/>
            <a:ahLst/>
            <a:cxnLst/>
            <a:rect l="l" t="t" r="r" b="b"/>
            <a:pathLst>
              <a:path w="2653029" h="618490">
                <a:moveTo>
                  <a:pt x="0" y="618185"/>
                </a:moveTo>
                <a:lnTo>
                  <a:pt x="2653030" y="618185"/>
                </a:lnTo>
                <a:lnTo>
                  <a:pt x="2653030" y="0"/>
                </a:lnTo>
                <a:lnTo>
                  <a:pt x="0" y="0"/>
                </a:lnTo>
                <a:lnTo>
                  <a:pt x="0" y="618185"/>
                </a:lnTo>
                <a:close/>
              </a:path>
            </a:pathLst>
          </a:custGeom>
          <a:solidFill>
            <a:srgbClr val="FFFFFF"/>
          </a:solidFill>
        </p:spPr>
        <p:txBody>
          <a:bodyPr wrap="square" lIns="0" tIns="0" rIns="0" bIns="0" rtlCol="0"/>
          <a:lstStyle/>
          <a:p>
            <a:endParaRPr dirty="0"/>
          </a:p>
        </p:txBody>
      </p:sp>
      <p:sp>
        <p:nvSpPr>
          <p:cNvPr id="9" name="object 9"/>
          <p:cNvSpPr/>
          <p:nvPr/>
        </p:nvSpPr>
        <p:spPr>
          <a:xfrm>
            <a:off x="347725" y="257556"/>
            <a:ext cx="901700" cy="618490"/>
          </a:xfrm>
          <a:custGeom>
            <a:avLst/>
            <a:gdLst/>
            <a:ahLst/>
            <a:cxnLst/>
            <a:rect l="l" t="t" r="r" b="b"/>
            <a:pathLst>
              <a:path w="901700" h="618490">
                <a:moveTo>
                  <a:pt x="450761" y="0"/>
                </a:moveTo>
                <a:lnTo>
                  <a:pt x="394219" y="2409"/>
                </a:lnTo>
                <a:lnTo>
                  <a:pt x="339772" y="9442"/>
                </a:lnTo>
                <a:lnTo>
                  <a:pt x="287844" y="20811"/>
                </a:lnTo>
                <a:lnTo>
                  <a:pt x="238857" y="36224"/>
                </a:lnTo>
                <a:lnTo>
                  <a:pt x="193232" y="55392"/>
                </a:lnTo>
                <a:lnTo>
                  <a:pt x="151393" y="78025"/>
                </a:lnTo>
                <a:lnTo>
                  <a:pt x="113762" y="103833"/>
                </a:lnTo>
                <a:lnTo>
                  <a:pt x="80762" y="132526"/>
                </a:lnTo>
                <a:lnTo>
                  <a:pt x="52814" y="163814"/>
                </a:lnTo>
                <a:lnTo>
                  <a:pt x="30341" y="197407"/>
                </a:lnTo>
                <a:lnTo>
                  <a:pt x="13766" y="233016"/>
                </a:lnTo>
                <a:lnTo>
                  <a:pt x="3512" y="270349"/>
                </a:lnTo>
                <a:lnTo>
                  <a:pt x="0" y="309118"/>
                </a:lnTo>
                <a:lnTo>
                  <a:pt x="3512" y="347886"/>
                </a:lnTo>
                <a:lnTo>
                  <a:pt x="13766" y="385219"/>
                </a:lnTo>
                <a:lnTo>
                  <a:pt x="30341" y="420828"/>
                </a:lnTo>
                <a:lnTo>
                  <a:pt x="52814" y="454421"/>
                </a:lnTo>
                <a:lnTo>
                  <a:pt x="80762" y="485709"/>
                </a:lnTo>
                <a:lnTo>
                  <a:pt x="113762" y="514402"/>
                </a:lnTo>
                <a:lnTo>
                  <a:pt x="151393" y="540210"/>
                </a:lnTo>
                <a:lnTo>
                  <a:pt x="193232" y="562843"/>
                </a:lnTo>
                <a:lnTo>
                  <a:pt x="238857" y="582011"/>
                </a:lnTo>
                <a:lnTo>
                  <a:pt x="287844" y="597424"/>
                </a:lnTo>
                <a:lnTo>
                  <a:pt x="339772" y="608793"/>
                </a:lnTo>
                <a:lnTo>
                  <a:pt x="394219" y="615826"/>
                </a:lnTo>
                <a:lnTo>
                  <a:pt x="450761" y="618236"/>
                </a:lnTo>
                <a:lnTo>
                  <a:pt x="507303" y="615826"/>
                </a:lnTo>
                <a:lnTo>
                  <a:pt x="561749" y="608793"/>
                </a:lnTo>
                <a:lnTo>
                  <a:pt x="613677" y="597424"/>
                </a:lnTo>
                <a:lnTo>
                  <a:pt x="662664" y="582011"/>
                </a:lnTo>
                <a:lnTo>
                  <a:pt x="708289" y="562843"/>
                </a:lnTo>
                <a:lnTo>
                  <a:pt x="750128" y="540210"/>
                </a:lnTo>
                <a:lnTo>
                  <a:pt x="787759" y="514402"/>
                </a:lnTo>
                <a:lnTo>
                  <a:pt x="820759" y="485709"/>
                </a:lnTo>
                <a:lnTo>
                  <a:pt x="848707" y="454421"/>
                </a:lnTo>
                <a:lnTo>
                  <a:pt x="871180" y="420828"/>
                </a:lnTo>
                <a:lnTo>
                  <a:pt x="887755" y="385219"/>
                </a:lnTo>
                <a:lnTo>
                  <a:pt x="898010" y="347886"/>
                </a:lnTo>
                <a:lnTo>
                  <a:pt x="901522" y="309118"/>
                </a:lnTo>
                <a:lnTo>
                  <a:pt x="898010" y="270349"/>
                </a:lnTo>
                <a:lnTo>
                  <a:pt x="887755" y="233016"/>
                </a:lnTo>
                <a:lnTo>
                  <a:pt x="871180" y="197407"/>
                </a:lnTo>
                <a:lnTo>
                  <a:pt x="848707" y="163814"/>
                </a:lnTo>
                <a:lnTo>
                  <a:pt x="820759" y="132526"/>
                </a:lnTo>
                <a:lnTo>
                  <a:pt x="787759" y="103833"/>
                </a:lnTo>
                <a:lnTo>
                  <a:pt x="750128" y="78025"/>
                </a:lnTo>
                <a:lnTo>
                  <a:pt x="708289" y="55392"/>
                </a:lnTo>
                <a:lnTo>
                  <a:pt x="662664" y="36224"/>
                </a:lnTo>
                <a:lnTo>
                  <a:pt x="613677" y="20811"/>
                </a:lnTo>
                <a:lnTo>
                  <a:pt x="561749" y="9442"/>
                </a:lnTo>
                <a:lnTo>
                  <a:pt x="507303" y="2409"/>
                </a:lnTo>
                <a:lnTo>
                  <a:pt x="450761" y="0"/>
                </a:lnTo>
                <a:close/>
              </a:path>
            </a:pathLst>
          </a:custGeom>
          <a:solidFill>
            <a:srgbClr val="FFFFFF"/>
          </a:solidFill>
        </p:spPr>
        <p:txBody>
          <a:bodyPr wrap="square" lIns="0" tIns="0" rIns="0" bIns="0" rtlCol="0"/>
          <a:lstStyle/>
          <a:p>
            <a:endParaRPr dirty="0"/>
          </a:p>
        </p:txBody>
      </p:sp>
      <p:sp>
        <p:nvSpPr>
          <p:cNvPr id="10" name="object 10"/>
          <p:cNvSpPr/>
          <p:nvPr/>
        </p:nvSpPr>
        <p:spPr>
          <a:xfrm>
            <a:off x="272605" y="167462"/>
            <a:ext cx="4683633" cy="706297"/>
          </a:xfrm>
          <a:prstGeom prst="rect">
            <a:avLst/>
          </a:prstGeom>
          <a:blipFill>
            <a:blip r:embed="rId6" cstate="print"/>
            <a:stretch>
              <a:fillRect/>
            </a:stretch>
          </a:blipFill>
        </p:spPr>
        <p:txBody>
          <a:bodyPr wrap="square" lIns="0" tIns="0" rIns="0" bIns="0" rtlCol="0"/>
          <a:lstStyle/>
          <a:p>
            <a:endParaRPr dirty="0"/>
          </a:p>
        </p:txBody>
      </p:sp>
      <p:sp>
        <p:nvSpPr>
          <p:cNvPr id="11" name="object 11"/>
          <p:cNvSpPr txBox="1"/>
          <p:nvPr/>
        </p:nvSpPr>
        <p:spPr>
          <a:xfrm>
            <a:off x="2453385" y="991616"/>
            <a:ext cx="8289925" cy="369570"/>
          </a:xfrm>
          <a:prstGeom prst="rect">
            <a:avLst/>
          </a:prstGeom>
        </p:spPr>
        <p:txBody>
          <a:bodyPr vert="horz" wrap="square" lIns="0" tIns="13335" rIns="0" bIns="0" rtlCol="0">
            <a:spAutoFit/>
          </a:bodyPr>
          <a:lstStyle/>
          <a:p>
            <a:pPr marL="12700">
              <a:lnSpc>
                <a:spcPct val="100000"/>
              </a:lnSpc>
              <a:spcBef>
                <a:spcPts val="105"/>
              </a:spcBef>
            </a:pPr>
            <a:r>
              <a:rPr sz="2250" b="1" i="1" spc="-285" dirty="0">
                <a:latin typeface="Arial"/>
                <a:cs typeface="Arial"/>
              </a:rPr>
              <a:t>DEPARTAMENTO </a:t>
            </a:r>
            <a:r>
              <a:rPr sz="2250" b="1" i="1" spc="-305" dirty="0">
                <a:latin typeface="Arial"/>
                <a:cs typeface="Arial"/>
              </a:rPr>
              <a:t>DE </a:t>
            </a:r>
            <a:r>
              <a:rPr sz="2250" b="1" i="1" spc="-280" dirty="0">
                <a:latin typeface="Arial"/>
                <a:cs typeface="Arial"/>
              </a:rPr>
              <a:t>CIENCIAS </a:t>
            </a:r>
            <a:r>
              <a:rPr sz="2250" b="1" i="1" spc="-250" dirty="0">
                <a:latin typeface="Arial"/>
                <a:cs typeface="Arial"/>
              </a:rPr>
              <a:t>ECONÓMICAS, </a:t>
            </a:r>
            <a:r>
              <a:rPr sz="2250" b="1" i="1" spc="-229" dirty="0">
                <a:latin typeface="Arial"/>
                <a:cs typeface="Arial"/>
              </a:rPr>
              <a:t>ADMINISTRATIVAS </a:t>
            </a:r>
            <a:r>
              <a:rPr sz="2250" b="1" i="1" spc="-330" dirty="0">
                <a:latin typeface="Arial"/>
                <a:cs typeface="Arial"/>
              </a:rPr>
              <a:t>Y</a:t>
            </a:r>
            <a:r>
              <a:rPr sz="2250" b="1" i="1" spc="-160" dirty="0">
                <a:latin typeface="Arial"/>
                <a:cs typeface="Arial"/>
              </a:rPr>
              <a:t> </a:t>
            </a:r>
            <a:r>
              <a:rPr sz="2250" b="1" i="1" spc="-345" dirty="0">
                <a:latin typeface="Arial"/>
                <a:cs typeface="Arial"/>
              </a:rPr>
              <a:t>DEL</a:t>
            </a:r>
            <a:endParaRPr sz="2250" dirty="0">
              <a:latin typeface="Arial"/>
              <a:cs typeface="Arial"/>
            </a:endParaRPr>
          </a:p>
        </p:txBody>
      </p:sp>
      <p:sp>
        <p:nvSpPr>
          <p:cNvPr id="12" name="object 12"/>
          <p:cNvSpPr txBox="1">
            <a:spLocks noGrp="1"/>
          </p:cNvSpPr>
          <p:nvPr>
            <p:ph type="title"/>
          </p:nvPr>
        </p:nvSpPr>
        <p:spPr>
          <a:xfrm>
            <a:off x="5936107" y="1334465"/>
            <a:ext cx="1329055" cy="370205"/>
          </a:xfrm>
          <a:prstGeom prst="rect">
            <a:avLst/>
          </a:prstGeom>
        </p:spPr>
        <p:txBody>
          <a:bodyPr vert="horz" wrap="square" lIns="0" tIns="13335" rIns="0" bIns="0" rtlCol="0">
            <a:spAutoFit/>
          </a:bodyPr>
          <a:lstStyle/>
          <a:p>
            <a:pPr marL="12700">
              <a:lnSpc>
                <a:spcPct val="100000"/>
              </a:lnSpc>
              <a:spcBef>
                <a:spcPts val="105"/>
              </a:spcBef>
            </a:pPr>
            <a:r>
              <a:rPr sz="2250" spc="-270" dirty="0"/>
              <a:t>COMERCIO</a:t>
            </a:r>
            <a:endParaRPr sz="2250" dirty="0"/>
          </a:p>
        </p:txBody>
      </p:sp>
      <p:sp>
        <p:nvSpPr>
          <p:cNvPr id="13" name="object 13"/>
          <p:cNvSpPr txBox="1"/>
          <p:nvPr/>
        </p:nvSpPr>
        <p:spPr>
          <a:xfrm>
            <a:off x="2125472" y="2020570"/>
            <a:ext cx="8951595" cy="1289071"/>
          </a:xfrm>
          <a:prstGeom prst="rect">
            <a:avLst/>
          </a:prstGeom>
        </p:spPr>
        <p:txBody>
          <a:bodyPr vert="horz" wrap="square" lIns="0" tIns="13335" rIns="0" bIns="0" rtlCol="0">
            <a:spAutoFit/>
          </a:bodyPr>
          <a:lstStyle/>
          <a:p>
            <a:pPr marL="1352550">
              <a:lnSpc>
                <a:spcPct val="100000"/>
              </a:lnSpc>
              <a:spcBef>
                <a:spcPts val="105"/>
              </a:spcBef>
            </a:pPr>
            <a:r>
              <a:rPr sz="2250" b="1" i="1" spc="-350" dirty="0">
                <a:latin typeface="Arial"/>
                <a:cs typeface="Arial"/>
              </a:rPr>
              <a:t>CARRERA </a:t>
            </a:r>
            <a:r>
              <a:rPr sz="2250" b="1" i="1" spc="-305" dirty="0">
                <a:latin typeface="Arial"/>
                <a:cs typeface="Arial"/>
              </a:rPr>
              <a:t>DE </a:t>
            </a:r>
            <a:r>
              <a:rPr sz="2250" b="1" i="1" spc="-210" dirty="0">
                <a:latin typeface="Arial"/>
                <a:cs typeface="Arial"/>
              </a:rPr>
              <a:t>INGENIERÍA </a:t>
            </a:r>
            <a:r>
              <a:rPr sz="2250" b="1" i="1" spc="-275" dirty="0">
                <a:latin typeface="Arial"/>
                <a:cs typeface="Arial"/>
              </a:rPr>
              <a:t>EN </a:t>
            </a:r>
            <a:r>
              <a:rPr sz="2250" b="1" i="1" spc="-245" dirty="0">
                <a:latin typeface="Arial"/>
                <a:cs typeface="Arial"/>
              </a:rPr>
              <a:t>FINANZAS </a:t>
            </a:r>
            <a:r>
              <a:rPr sz="2250" b="1" i="1" spc="-330" dirty="0">
                <a:latin typeface="Arial"/>
                <a:cs typeface="Arial"/>
              </a:rPr>
              <a:t>Y</a:t>
            </a:r>
            <a:r>
              <a:rPr sz="2250" b="1" i="1" spc="-355" dirty="0">
                <a:latin typeface="Arial"/>
                <a:cs typeface="Arial"/>
              </a:rPr>
              <a:t> </a:t>
            </a:r>
            <a:r>
              <a:rPr sz="2250" b="1" i="1" spc="-215" dirty="0">
                <a:latin typeface="Arial"/>
                <a:cs typeface="Arial"/>
              </a:rPr>
              <a:t>AUDITORÍA</a:t>
            </a:r>
            <a:endParaRPr sz="2250" dirty="0">
              <a:latin typeface="Arial"/>
              <a:cs typeface="Arial"/>
            </a:endParaRPr>
          </a:p>
          <a:p>
            <a:pPr>
              <a:lnSpc>
                <a:spcPct val="100000"/>
              </a:lnSpc>
            </a:pPr>
            <a:endParaRPr sz="2100" dirty="0">
              <a:latin typeface="Times New Roman"/>
              <a:cs typeface="Times New Roman"/>
            </a:endParaRPr>
          </a:p>
          <a:p>
            <a:pPr marL="12700" marR="5080" algn="just">
              <a:lnSpc>
                <a:spcPct val="100800"/>
              </a:lnSpc>
            </a:pPr>
            <a:r>
              <a:rPr sz="1950" b="1" spc="-165" dirty="0">
                <a:latin typeface="Arial"/>
                <a:cs typeface="Arial"/>
              </a:rPr>
              <a:t>TEMA: </a:t>
            </a:r>
            <a:r>
              <a:rPr sz="1950" b="1" spc="-235" dirty="0" smtClean="0">
                <a:latin typeface="Arial"/>
                <a:cs typeface="Arial"/>
              </a:rPr>
              <a:t>“LA </a:t>
            </a:r>
            <a:r>
              <a:rPr lang="es-EC" sz="1950" b="1" spc="-229" dirty="0">
                <a:latin typeface="Arial"/>
                <a:cs typeface="Arial"/>
              </a:rPr>
              <a:t> </a:t>
            </a:r>
            <a:r>
              <a:rPr lang="es-EC" sz="1950" b="1" spc="-229" dirty="0" smtClean="0">
                <a:latin typeface="Arial"/>
                <a:cs typeface="Arial"/>
              </a:rPr>
              <a:t>CULTURA DE AHORRO EN EL SEGMENTO UNIVERSITARIO Y TECNOLÓGICO CANTÓN SANGOLQUI</a:t>
            </a:r>
            <a:r>
              <a:rPr sz="1950" b="1" spc="-270" dirty="0" smtClean="0">
                <a:latin typeface="Arial"/>
                <a:cs typeface="Arial"/>
              </a:rPr>
              <a:t>”</a:t>
            </a:r>
            <a:endParaRPr sz="1950" dirty="0">
              <a:latin typeface="Arial"/>
              <a:cs typeface="Arial"/>
            </a:endParaRPr>
          </a:p>
        </p:txBody>
      </p:sp>
      <p:sp>
        <p:nvSpPr>
          <p:cNvPr id="14" name="object 14"/>
          <p:cNvSpPr txBox="1"/>
          <p:nvPr/>
        </p:nvSpPr>
        <p:spPr>
          <a:xfrm>
            <a:off x="2125472" y="3871086"/>
            <a:ext cx="1122045" cy="330835"/>
          </a:xfrm>
          <a:prstGeom prst="rect">
            <a:avLst/>
          </a:prstGeom>
        </p:spPr>
        <p:txBody>
          <a:bodyPr vert="horz" wrap="square" lIns="0" tIns="12700" rIns="0" bIns="0" rtlCol="0">
            <a:spAutoFit/>
          </a:bodyPr>
          <a:lstStyle/>
          <a:p>
            <a:pPr marL="12700">
              <a:lnSpc>
                <a:spcPct val="100000"/>
              </a:lnSpc>
              <a:spcBef>
                <a:spcPts val="100"/>
              </a:spcBef>
            </a:pPr>
            <a:r>
              <a:rPr sz="2000" b="1" spc="-270" dirty="0" smtClean="0">
                <a:latin typeface="Arial"/>
                <a:cs typeface="Arial"/>
              </a:rPr>
              <a:t>A</a:t>
            </a:r>
            <a:r>
              <a:rPr sz="2000" b="1" spc="-200" dirty="0" smtClean="0">
                <a:latin typeface="Arial"/>
                <a:cs typeface="Arial"/>
              </a:rPr>
              <a:t>U</a:t>
            </a:r>
            <a:r>
              <a:rPr sz="2000" b="1" spc="-215" dirty="0" smtClean="0">
                <a:latin typeface="Arial"/>
                <a:cs typeface="Arial"/>
              </a:rPr>
              <a:t>T</a:t>
            </a:r>
            <a:r>
              <a:rPr sz="2000" b="1" spc="-300" dirty="0" smtClean="0">
                <a:latin typeface="Arial"/>
                <a:cs typeface="Arial"/>
              </a:rPr>
              <a:t>OR</a:t>
            </a:r>
            <a:r>
              <a:rPr sz="2000" b="1" spc="-114" dirty="0" smtClean="0">
                <a:latin typeface="Arial"/>
                <a:cs typeface="Arial"/>
              </a:rPr>
              <a:t>:</a:t>
            </a:r>
            <a:endParaRPr sz="2000" dirty="0">
              <a:latin typeface="Arial"/>
              <a:cs typeface="Arial"/>
            </a:endParaRPr>
          </a:p>
        </p:txBody>
      </p:sp>
      <p:sp>
        <p:nvSpPr>
          <p:cNvPr id="15" name="object 15"/>
          <p:cNvSpPr txBox="1"/>
          <p:nvPr/>
        </p:nvSpPr>
        <p:spPr>
          <a:xfrm>
            <a:off x="5158866" y="3871086"/>
            <a:ext cx="4310380" cy="320601"/>
          </a:xfrm>
          <a:prstGeom prst="rect">
            <a:avLst/>
          </a:prstGeom>
        </p:spPr>
        <p:txBody>
          <a:bodyPr vert="horz" wrap="square" lIns="0" tIns="12700" rIns="0" bIns="0" rtlCol="0">
            <a:spAutoFit/>
          </a:bodyPr>
          <a:lstStyle/>
          <a:p>
            <a:pPr marL="15240">
              <a:lnSpc>
                <a:spcPct val="100000"/>
              </a:lnSpc>
              <a:spcBef>
                <a:spcPts val="100"/>
              </a:spcBef>
            </a:pPr>
            <a:r>
              <a:rPr lang="es-EC" sz="2000" b="1" spc="-250" dirty="0" smtClean="0">
                <a:latin typeface="Arial"/>
                <a:cs typeface="Arial"/>
              </a:rPr>
              <a:t>EDISON ERNESTO COLLAHUAZO CUEVA</a:t>
            </a:r>
            <a:endParaRPr sz="2000" dirty="0">
              <a:latin typeface="Arial"/>
              <a:cs typeface="Arial"/>
            </a:endParaRPr>
          </a:p>
        </p:txBody>
      </p:sp>
      <p:sp>
        <p:nvSpPr>
          <p:cNvPr id="16" name="object 16"/>
          <p:cNvSpPr txBox="1"/>
          <p:nvPr/>
        </p:nvSpPr>
        <p:spPr>
          <a:xfrm>
            <a:off x="2125472" y="4740020"/>
            <a:ext cx="1180465" cy="299720"/>
          </a:xfrm>
          <a:prstGeom prst="rect">
            <a:avLst/>
          </a:prstGeom>
        </p:spPr>
        <p:txBody>
          <a:bodyPr vert="horz" wrap="square" lIns="0" tIns="12700" rIns="0" bIns="0" rtlCol="0">
            <a:spAutoFit/>
          </a:bodyPr>
          <a:lstStyle/>
          <a:p>
            <a:pPr marL="12700">
              <a:lnSpc>
                <a:spcPct val="100000"/>
              </a:lnSpc>
              <a:spcBef>
                <a:spcPts val="100"/>
              </a:spcBef>
            </a:pPr>
            <a:r>
              <a:rPr sz="1800" b="1" spc="-225" dirty="0" smtClean="0">
                <a:latin typeface="Arial"/>
                <a:cs typeface="Arial"/>
              </a:rPr>
              <a:t>DIRECTOR:</a:t>
            </a:r>
            <a:endParaRPr sz="1800" dirty="0">
              <a:latin typeface="Arial"/>
              <a:cs typeface="Arial"/>
            </a:endParaRPr>
          </a:p>
        </p:txBody>
      </p:sp>
      <p:sp>
        <p:nvSpPr>
          <p:cNvPr id="17" name="object 17"/>
          <p:cNvSpPr txBox="1"/>
          <p:nvPr/>
        </p:nvSpPr>
        <p:spPr>
          <a:xfrm>
            <a:off x="5166486" y="4753736"/>
            <a:ext cx="4302760" cy="273152"/>
          </a:xfrm>
          <a:prstGeom prst="rect">
            <a:avLst/>
          </a:prstGeom>
        </p:spPr>
        <p:txBody>
          <a:bodyPr vert="horz" wrap="square" lIns="0" tIns="11430" rIns="0" bIns="0" rtlCol="0">
            <a:spAutoFit/>
          </a:bodyPr>
          <a:lstStyle/>
          <a:p>
            <a:pPr marL="12700">
              <a:lnSpc>
                <a:spcPct val="100000"/>
              </a:lnSpc>
              <a:spcBef>
                <a:spcPts val="90"/>
              </a:spcBef>
            </a:pPr>
            <a:r>
              <a:rPr lang="es-EC" sz="1700" b="1" spc="-170" dirty="0" smtClean="0">
                <a:latin typeface="Arial"/>
                <a:cs typeface="Arial"/>
              </a:rPr>
              <a:t>ING. MSC CUENCA CARAGUAY VICTOR EMILIO</a:t>
            </a:r>
            <a:endParaRPr sz="1700" dirty="0">
              <a:latin typeface="Arial"/>
              <a:cs typeface="Arial"/>
            </a:endParaRPr>
          </a:p>
        </p:txBody>
      </p:sp>
      <p:sp>
        <p:nvSpPr>
          <p:cNvPr id="18" name="object 18"/>
          <p:cNvSpPr txBox="1"/>
          <p:nvPr/>
        </p:nvSpPr>
        <p:spPr>
          <a:xfrm>
            <a:off x="5477383" y="5265801"/>
            <a:ext cx="2244725" cy="391160"/>
          </a:xfrm>
          <a:prstGeom prst="rect">
            <a:avLst/>
          </a:prstGeom>
        </p:spPr>
        <p:txBody>
          <a:bodyPr vert="horz" wrap="square" lIns="0" tIns="12700" rIns="0" bIns="0" rtlCol="0">
            <a:spAutoFit/>
          </a:bodyPr>
          <a:lstStyle/>
          <a:p>
            <a:pPr marL="12700">
              <a:lnSpc>
                <a:spcPct val="100000"/>
              </a:lnSpc>
              <a:spcBef>
                <a:spcPts val="100"/>
              </a:spcBef>
            </a:pPr>
            <a:r>
              <a:rPr lang="es-EC" sz="2400" b="1" spc="-345" dirty="0" smtClean="0">
                <a:latin typeface="Arial"/>
                <a:cs typeface="Arial"/>
              </a:rPr>
              <a:t>SANGOLQUÍ </a:t>
            </a:r>
            <a:r>
              <a:rPr sz="2400" b="1" spc="-125" dirty="0" smtClean="0">
                <a:latin typeface="Arial"/>
                <a:cs typeface="Arial"/>
              </a:rPr>
              <a:t>2017</a:t>
            </a:r>
            <a:endParaRPr sz="2400" dirty="0">
              <a:latin typeface="Arial"/>
              <a:cs typeface="Arial"/>
            </a:endParaRPr>
          </a:p>
        </p:txBody>
      </p:sp>
    </p:spTree>
    <p:extLst>
      <p:ext uri="{BB962C8B-B14F-4D97-AF65-F5344CB8AC3E}">
        <p14:creationId xmlns:p14="http://schemas.microsoft.com/office/powerpoint/2010/main" val="31007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014716" y="35051"/>
            <a:ext cx="649224" cy="902208"/>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11682" y="602491"/>
            <a:ext cx="11354918" cy="997709"/>
          </a:xfrm>
          <a:prstGeom prst="rect">
            <a:avLst/>
          </a:prstGeom>
        </p:spPr>
        <p:txBody>
          <a:bodyPr vert="horz" wrap="square" lIns="0" tIns="12700" rIns="0" bIns="0" rtlCol="0">
            <a:spAutoFit/>
          </a:bodyPr>
          <a:lstStyle/>
          <a:p>
            <a:pPr marL="12700">
              <a:lnSpc>
                <a:spcPct val="100000"/>
              </a:lnSpc>
              <a:spcBef>
                <a:spcPts val="100"/>
              </a:spcBef>
            </a:pPr>
            <a:r>
              <a:rPr sz="3200" dirty="0" err="1">
                <a:solidFill>
                  <a:srgbClr val="6F2F9F"/>
                </a:solidFill>
              </a:rPr>
              <a:t>Aspecto</a:t>
            </a:r>
            <a:r>
              <a:rPr sz="3200" dirty="0">
                <a:solidFill>
                  <a:srgbClr val="6F2F9F"/>
                </a:solidFill>
              </a:rPr>
              <a:t> </a:t>
            </a:r>
            <a:r>
              <a:rPr lang="es-EC" sz="3200" spc="-5" dirty="0" smtClean="0">
                <a:solidFill>
                  <a:srgbClr val="6F2F9F"/>
                </a:solidFill>
              </a:rPr>
              <a:t>Inclusión</a:t>
            </a:r>
            <a:r>
              <a:rPr sz="3200" spc="-5" dirty="0" smtClean="0">
                <a:solidFill>
                  <a:srgbClr val="6F2F9F"/>
                </a:solidFill>
              </a:rPr>
              <a:t>:</a:t>
            </a:r>
            <a:r>
              <a:rPr lang="es-EC" sz="3200" spc="-5" dirty="0" smtClean="0">
                <a:solidFill>
                  <a:srgbClr val="6F2F9F"/>
                </a:solidFill>
              </a:rPr>
              <a:t> la </a:t>
            </a:r>
            <a:r>
              <a:rPr lang="es-EC" sz="3200" spc="-5" dirty="0">
                <a:solidFill>
                  <a:srgbClr val="6F2F9F"/>
                </a:solidFill>
              </a:rPr>
              <a:t>participación de los jóvenes en las cooperativas de ahorro y crédito</a:t>
            </a:r>
            <a:endParaRPr sz="3200" dirty="0"/>
          </a:p>
        </p:txBody>
      </p:sp>
      <p:sp>
        <p:nvSpPr>
          <p:cNvPr id="43" name="object 43"/>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44" name="43 Tabla"/>
          <p:cNvGraphicFramePr>
            <a:graphicFrameLocks noGrp="1"/>
          </p:cNvGraphicFramePr>
          <p:nvPr>
            <p:extLst>
              <p:ext uri="{D42A27DB-BD31-4B8C-83A1-F6EECF244321}">
                <p14:modId xmlns:p14="http://schemas.microsoft.com/office/powerpoint/2010/main" val="1823596716"/>
              </p:ext>
            </p:extLst>
          </p:nvPr>
        </p:nvGraphicFramePr>
        <p:xfrm>
          <a:off x="595883" y="1981200"/>
          <a:ext cx="4967841" cy="3620154"/>
        </p:xfrm>
        <a:graphic>
          <a:graphicData uri="http://schemas.openxmlformats.org/drawingml/2006/table">
            <a:tbl>
              <a:tblPr firstRow="1" firstCol="1" bandRow="1">
                <a:tableStyleId>{46F890A9-2807-4EBB-B81D-B2AA78EC7F39}</a:tableStyleId>
              </a:tblPr>
              <a:tblGrid>
                <a:gridCol w="1625563"/>
                <a:gridCol w="1944598"/>
                <a:gridCol w="1397680"/>
              </a:tblGrid>
              <a:tr h="537721">
                <a:tc gridSpan="3">
                  <a:txBody>
                    <a:bodyPr/>
                    <a:lstStyle/>
                    <a:p>
                      <a:pPr algn="ctr">
                        <a:lnSpc>
                          <a:spcPct val="107000"/>
                        </a:lnSpc>
                        <a:spcAft>
                          <a:spcPts val="0"/>
                        </a:spcAft>
                      </a:pPr>
                      <a:r>
                        <a:rPr lang="es-EC" sz="1800" dirty="0" smtClean="0">
                          <a:effectLst/>
                          <a:latin typeface="Times New Roman"/>
                          <a:ea typeface="Times New Roman"/>
                          <a:cs typeface="Times New Roman"/>
                        </a:rPr>
                        <a:t>Tabla N. 13 Lista de socios por edad</a:t>
                      </a:r>
                      <a:endParaRPr lang="es-EC" sz="18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r>
              <a:tr h="749714">
                <a:tc gridSpan="3">
                  <a:txBody>
                    <a:bodyPr/>
                    <a:lstStyle/>
                    <a:p>
                      <a:pPr algn="ctr">
                        <a:lnSpc>
                          <a:spcPct val="107000"/>
                        </a:lnSpc>
                        <a:spcAft>
                          <a:spcPts val="0"/>
                        </a:spcAft>
                      </a:pPr>
                      <a:r>
                        <a:rPr lang="es-ES" sz="1800" dirty="0">
                          <a:effectLst/>
                        </a:rPr>
                        <a:t>Resumen de la lista de socios de la SEPS</a:t>
                      </a:r>
                      <a:endParaRPr lang="es-EC" sz="18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r>
              <a:tr h="1508035">
                <a:tc>
                  <a:txBody>
                    <a:bodyPr/>
                    <a:lstStyle/>
                    <a:p>
                      <a:pPr algn="ctr">
                        <a:lnSpc>
                          <a:spcPct val="107000"/>
                        </a:lnSpc>
                        <a:spcAft>
                          <a:spcPts val="0"/>
                        </a:spcAft>
                      </a:pPr>
                      <a:r>
                        <a:rPr lang="es-ES" sz="1800">
                          <a:effectLst/>
                        </a:rPr>
                        <a:t>25 AÑOS O MÁS</a:t>
                      </a:r>
                      <a:endParaRPr lang="es-EC"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es-ES" sz="1800" dirty="0">
                          <a:effectLst/>
                        </a:rPr>
                        <a:t>18 A 24 AÑOS</a:t>
                      </a:r>
                      <a:endParaRPr lang="es-EC"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es-ES" sz="1800">
                          <a:effectLst/>
                        </a:rPr>
                        <a:t>NO APLICA</a:t>
                      </a:r>
                      <a:br>
                        <a:rPr lang="es-ES" sz="1800">
                          <a:effectLst/>
                        </a:rPr>
                      </a:br>
                      <a:r>
                        <a:rPr lang="es-ES" sz="1800">
                          <a:effectLst/>
                        </a:rPr>
                        <a:t>(PERSONAS JURÍDICA)</a:t>
                      </a:r>
                      <a:endParaRPr lang="es-EC" sz="1800">
                        <a:effectLst/>
                        <a:latin typeface="Times New Roman"/>
                        <a:ea typeface="Times New Roman"/>
                        <a:cs typeface="Times New Roman"/>
                      </a:endParaRPr>
                    </a:p>
                  </a:txBody>
                  <a:tcPr marL="44450" marR="44450" marT="0" marB="0" anchor="ctr"/>
                </a:tc>
              </a:tr>
              <a:tr h="824684">
                <a:tc>
                  <a:txBody>
                    <a:bodyPr/>
                    <a:lstStyle/>
                    <a:p>
                      <a:pPr algn="ctr">
                        <a:lnSpc>
                          <a:spcPct val="107000"/>
                        </a:lnSpc>
                        <a:spcAft>
                          <a:spcPts val="0"/>
                        </a:spcAft>
                      </a:pPr>
                      <a:r>
                        <a:rPr lang="es-ES" sz="1800">
                          <a:effectLst/>
                        </a:rPr>
                        <a:t>2,772,173</a:t>
                      </a:r>
                      <a:endParaRPr lang="es-EC" sz="180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es-ES" sz="1800" dirty="0">
                          <a:effectLst/>
                        </a:rPr>
                        <a:t>233,200</a:t>
                      </a:r>
                      <a:endParaRPr lang="es-EC"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es-ES" sz="1800" dirty="0">
                          <a:effectLst/>
                        </a:rPr>
                        <a:t>11,969</a:t>
                      </a:r>
                      <a:endParaRPr lang="es-EC" sz="1800" dirty="0">
                        <a:effectLst/>
                        <a:latin typeface="Times New Roman"/>
                        <a:ea typeface="Times New Roman"/>
                        <a:cs typeface="Times New Roman"/>
                      </a:endParaRPr>
                    </a:p>
                  </a:txBody>
                  <a:tcPr marL="44450" marR="44450" marT="0" marB="0" anchor="ctr"/>
                </a:tc>
              </a:tr>
            </a:tbl>
          </a:graphicData>
        </a:graphic>
      </p:graphicFrame>
      <p:sp>
        <p:nvSpPr>
          <p:cNvPr id="45" name="Rectangle 1"/>
          <p:cNvSpPr>
            <a:spLocks noChangeArrowheads="1"/>
          </p:cNvSpPr>
          <p:nvPr/>
        </p:nvSpPr>
        <p:spPr bwMode="auto">
          <a:xfrm>
            <a:off x="595883" y="5722401"/>
            <a:ext cx="438530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N. 13 Lista de socios por edad</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Listado de socios la SEPS CORTE A Junio 2017</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6" name="45 Gráfico"/>
          <p:cNvGraphicFramePr/>
          <p:nvPr>
            <p:extLst>
              <p:ext uri="{D42A27DB-BD31-4B8C-83A1-F6EECF244321}">
                <p14:modId xmlns:p14="http://schemas.microsoft.com/office/powerpoint/2010/main" val="1823528196"/>
              </p:ext>
            </p:extLst>
          </p:nvPr>
        </p:nvGraphicFramePr>
        <p:xfrm>
          <a:off x="5823585" y="1337336"/>
          <a:ext cx="5680710" cy="459644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6"/>
          <p:cNvSpPr/>
          <p:nvPr/>
        </p:nvSpPr>
        <p:spPr>
          <a:xfrm>
            <a:off x="7757564" y="2133600"/>
            <a:ext cx="793598" cy="338554"/>
          </a:xfrm>
          <a:prstGeom prst="rect">
            <a:avLst/>
          </a:prstGeom>
        </p:spPr>
        <p:txBody>
          <a:bodyPr wrap="square">
            <a:spAutoFit/>
          </a:bodyPr>
          <a:lstStyle/>
          <a:p>
            <a:r>
              <a:rPr lang="es-EC" sz="1600" dirty="0" smtClean="0">
                <a:solidFill>
                  <a:srgbClr val="000000"/>
                </a:solidFill>
                <a:latin typeface="Calibri" panose="020F0502020204030204" pitchFamily="34" charset="0"/>
              </a:rPr>
              <a:t>0,4  %</a:t>
            </a:r>
            <a:r>
              <a:rPr lang="es-EC" sz="1600" dirty="0" smtClean="0"/>
              <a:t> </a:t>
            </a:r>
            <a:endParaRPr lang="es-EC" sz="1600" dirty="0"/>
          </a:p>
        </p:txBody>
      </p:sp>
      <p:sp>
        <p:nvSpPr>
          <p:cNvPr id="8" name="Rectángulo 7"/>
          <p:cNvSpPr/>
          <p:nvPr/>
        </p:nvSpPr>
        <p:spPr>
          <a:xfrm>
            <a:off x="8116263" y="4038600"/>
            <a:ext cx="927100" cy="368300"/>
          </a:xfrm>
          <a:prstGeom prst="rect">
            <a:avLst/>
          </a:prstGeom>
        </p:spPr>
        <p:txBody>
          <a:bodyPr wrap="none">
            <a:spAutoFit/>
          </a:bodyPr>
          <a:lstStyle/>
          <a:p>
            <a:r>
              <a:rPr lang="es-EC" smtClean="0">
                <a:solidFill>
                  <a:srgbClr val="000000"/>
                </a:solidFill>
                <a:latin typeface="Calibri" panose="020F0502020204030204" pitchFamily="34" charset="0"/>
              </a:rPr>
              <a:t>91,87%</a:t>
            </a:r>
            <a:r>
              <a:rPr lang="es-EC" smtClean="0"/>
              <a:t> </a:t>
            </a:r>
            <a:endParaRPr lang="es-EC" dirty="0"/>
          </a:p>
        </p:txBody>
      </p:sp>
      <p:sp>
        <p:nvSpPr>
          <p:cNvPr id="9" name="Rectángulo 8"/>
          <p:cNvSpPr/>
          <p:nvPr/>
        </p:nvSpPr>
        <p:spPr>
          <a:xfrm>
            <a:off x="7176516" y="2472154"/>
            <a:ext cx="812800" cy="368300"/>
          </a:xfrm>
          <a:prstGeom prst="rect">
            <a:avLst/>
          </a:prstGeom>
        </p:spPr>
        <p:txBody>
          <a:bodyPr wrap="none">
            <a:spAutoFit/>
          </a:bodyPr>
          <a:lstStyle/>
          <a:p>
            <a:r>
              <a:rPr lang="es-EC" dirty="0">
                <a:solidFill>
                  <a:srgbClr val="000000"/>
                </a:solidFill>
                <a:latin typeface="Calibri" panose="020F0502020204030204" pitchFamily="34" charset="0"/>
              </a:rPr>
              <a:t>7,73%</a:t>
            </a:r>
            <a:r>
              <a:rPr lang="es-EC"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946135" y="0"/>
            <a:ext cx="649224" cy="8976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38200" y="602491"/>
            <a:ext cx="11050118" cy="997709"/>
          </a:xfrm>
          <a:prstGeom prst="rect">
            <a:avLst/>
          </a:prstGeom>
        </p:spPr>
        <p:txBody>
          <a:bodyPr vert="horz" wrap="square" lIns="0" tIns="12700" rIns="0" bIns="0" rtlCol="0">
            <a:spAutoFit/>
          </a:bodyPr>
          <a:lstStyle/>
          <a:p>
            <a:pPr marL="12700">
              <a:lnSpc>
                <a:spcPct val="100000"/>
              </a:lnSpc>
              <a:spcBef>
                <a:spcPts val="100"/>
              </a:spcBef>
            </a:pPr>
            <a:r>
              <a:rPr sz="3200" dirty="0" err="1">
                <a:solidFill>
                  <a:srgbClr val="6F2F9F"/>
                </a:solidFill>
              </a:rPr>
              <a:t>Aspecto</a:t>
            </a:r>
            <a:r>
              <a:rPr sz="3200" dirty="0">
                <a:solidFill>
                  <a:srgbClr val="6F2F9F"/>
                </a:solidFill>
              </a:rPr>
              <a:t> </a:t>
            </a:r>
            <a:r>
              <a:rPr lang="es-EC" sz="3200" spc="-5" dirty="0" smtClean="0">
                <a:solidFill>
                  <a:srgbClr val="6F2F9F"/>
                </a:solidFill>
              </a:rPr>
              <a:t>Inclusión</a:t>
            </a:r>
            <a:r>
              <a:rPr sz="3200" spc="-5" dirty="0" smtClean="0">
                <a:solidFill>
                  <a:srgbClr val="6F2F9F"/>
                </a:solidFill>
              </a:rPr>
              <a:t>: </a:t>
            </a:r>
            <a:r>
              <a:rPr lang="es-EC" sz="3200" dirty="0" smtClean="0">
                <a:solidFill>
                  <a:srgbClr val="6F2F9F"/>
                </a:solidFill>
              </a:rPr>
              <a:t>Participación jóvenes rango investigado</a:t>
            </a:r>
            <a:endParaRPr sz="3200" dirty="0"/>
          </a:p>
        </p:txBody>
      </p:sp>
      <p:sp>
        <p:nvSpPr>
          <p:cNvPr id="9" name="object 9"/>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10" name="Tabla 9"/>
          <p:cNvGraphicFramePr>
            <a:graphicFrameLocks noGrp="1"/>
          </p:cNvGraphicFramePr>
          <p:nvPr>
            <p:extLst>
              <p:ext uri="{D42A27DB-BD31-4B8C-83A1-F6EECF244321}">
                <p14:modId xmlns:p14="http://schemas.microsoft.com/office/powerpoint/2010/main" val="212850344"/>
              </p:ext>
            </p:extLst>
          </p:nvPr>
        </p:nvGraphicFramePr>
        <p:xfrm>
          <a:off x="609600" y="1821844"/>
          <a:ext cx="6558427" cy="3359756"/>
        </p:xfrm>
        <a:graphic>
          <a:graphicData uri="http://schemas.openxmlformats.org/drawingml/2006/table">
            <a:tbl>
              <a:tblPr firstRow="1" firstCol="1" bandRow="1">
                <a:tableStyleId>{3B4B98B0-60AC-42C2-AFA5-B58CD77FA1E5}</a:tableStyleId>
              </a:tblPr>
              <a:tblGrid>
                <a:gridCol w="1101678"/>
                <a:gridCol w="1037149"/>
                <a:gridCol w="1166207"/>
                <a:gridCol w="1050037"/>
                <a:gridCol w="1101678"/>
                <a:gridCol w="1101678"/>
              </a:tblGrid>
              <a:tr h="325026">
                <a:tc gridSpan="6">
                  <a:txBody>
                    <a:bodyPr/>
                    <a:lstStyle/>
                    <a:p>
                      <a:r>
                        <a:rPr lang="es-ES" sz="1800" b="1" dirty="0" smtClean="0">
                          <a:solidFill>
                            <a:schemeClr val="tx1"/>
                          </a:solidFill>
                          <a:effectLst/>
                          <a:latin typeface="+mn-lt"/>
                          <a:ea typeface="+mn-ea"/>
                          <a:cs typeface="+mn-cs"/>
                        </a:rPr>
                        <a:t>Tabla N. 14 Lista de socios por edad y género</a:t>
                      </a:r>
                      <a:endParaRPr lang="es-EC" sz="1800" b="1" dirty="0">
                        <a:solidFill>
                          <a:schemeClr val="tx1"/>
                        </a:solidFill>
                        <a:effectLst/>
                        <a:latin typeface="+mn-lt"/>
                        <a:ea typeface="+mn-ea"/>
                        <a:cs typeface="+mn-cs"/>
                      </a:endParaRPr>
                    </a:p>
                  </a:txBody>
                  <a:tcPr marL="44166" marR="44166" marT="0" marB="0" anchor="ctr"/>
                </a:tc>
                <a:tc hMerge="1">
                  <a:txBody>
                    <a:bodyPr/>
                    <a:lstStyle/>
                    <a:p>
                      <a:endParaRPr lang="es-EC"/>
                    </a:p>
                  </a:txBody>
                  <a:tcPr/>
                </a:tc>
                <a:tc hMerge="1">
                  <a:txBody>
                    <a:bodyPr/>
                    <a:lstStyle/>
                    <a:p>
                      <a:pPr algn="ctr">
                        <a:lnSpc>
                          <a:spcPct val="107000"/>
                        </a:lnSpc>
                        <a:spcAft>
                          <a:spcPts val="0"/>
                        </a:spcAft>
                      </a:pPr>
                      <a:endParaRPr lang="es-EC" sz="1200" dirty="0">
                        <a:effectLst/>
                        <a:latin typeface="Times New Roman" panose="02020603050405020304" pitchFamily="18" charset="0"/>
                        <a:ea typeface="Times New Roman" panose="02020603050405020304" pitchFamily="18" charset="0"/>
                      </a:endParaRPr>
                    </a:p>
                  </a:txBody>
                  <a:tcPr marL="44166" marR="44166" marT="0" marB="0" anchor="ctr"/>
                </a:tc>
                <a:tc hMerge="1">
                  <a:txBody>
                    <a:bodyPr/>
                    <a:lstStyle/>
                    <a:p>
                      <a:endParaRPr lang="es-EC"/>
                    </a:p>
                  </a:txBody>
                  <a:tcPr/>
                </a:tc>
                <a:tc hMerge="1">
                  <a:txBody>
                    <a:bodyPr/>
                    <a:lstStyle/>
                    <a:p>
                      <a:endParaRPr lang="es-EC"/>
                    </a:p>
                  </a:txBody>
                  <a:tcPr/>
                </a:tc>
                <a:tc hMerge="1">
                  <a:txBody>
                    <a:bodyPr/>
                    <a:lstStyle/>
                    <a:p>
                      <a:pPr algn="ctr">
                        <a:lnSpc>
                          <a:spcPct val="107000"/>
                        </a:lnSpc>
                        <a:spcAft>
                          <a:spcPts val="0"/>
                        </a:spcAft>
                      </a:pPr>
                      <a:endParaRPr lang="es-EC" sz="2000" dirty="0">
                        <a:effectLst/>
                        <a:latin typeface="Times New Roman" panose="02020603050405020304" pitchFamily="18" charset="0"/>
                        <a:ea typeface="Times New Roman" panose="02020603050405020304" pitchFamily="18" charset="0"/>
                      </a:endParaRPr>
                    </a:p>
                  </a:txBody>
                  <a:tcPr marL="44166" marR="44166" marT="0" marB="0" anchor="ctr"/>
                </a:tc>
              </a:tr>
              <a:tr h="325026">
                <a:tc rowSpan="2" gridSpan="2">
                  <a:txBody>
                    <a:bodyPr/>
                    <a:lstStyle/>
                    <a:p>
                      <a:pPr>
                        <a:lnSpc>
                          <a:spcPct val="107000"/>
                        </a:lnSpc>
                      </a:pPr>
                      <a:endParaRPr lang="es-EC" sz="1800" dirty="0">
                        <a:effectLst/>
                        <a:latin typeface="Calibri" panose="020F0502020204030204" pitchFamily="34" charset="0"/>
                      </a:endParaRPr>
                    </a:p>
                  </a:txBody>
                  <a:tcPr marL="44166" marR="44166" marT="0" marB="0" anchor="ctr"/>
                </a:tc>
                <a:tc rowSpan="2" hMerge="1">
                  <a:txBody>
                    <a:bodyPr/>
                    <a:lstStyle/>
                    <a:p>
                      <a:endParaRPr lang="es-EC"/>
                    </a:p>
                  </a:txBody>
                  <a:tcPr/>
                </a:tc>
                <a:tc gridSpan="3">
                  <a:txBody>
                    <a:bodyPr/>
                    <a:lstStyle/>
                    <a:p>
                      <a:pPr algn="ctr">
                        <a:lnSpc>
                          <a:spcPct val="107000"/>
                        </a:lnSpc>
                        <a:spcAft>
                          <a:spcPts val="0"/>
                        </a:spcAft>
                      </a:pPr>
                      <a:r>
                        <a:rPr lang="es-ES" sz="1100" dirty="0">
                          <a:effectLst/>
                        </a:rPr>
                        <a:t>AÑO &gt; 1993 (FILTER)</a:t>
                      </a:r>
                      <a:endParaRPr lang="es-EC" sz="1200" dirty="0">
                        <a:effectLst/>
                        <a:latin typeface="Times New Roman" panose="02020603050405020304" pitchFamily="18" charset="0"/>
                        <a:ea typeface="Times New Roman" panose="02020603050405020304" pitchFamily="18" charset="0"/>
                      </a:endParaRPr>
                    </a:p>
                  </a:txBody>
                  <a:tcPr marL="44166" marR="44166" marT="0" marB="0" anchor="ctr"/>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S" sz="1800" dirty="0">
                          <a:effectLst/>
                        </a:rPr>
                        <a:t>Total</a:t>
                      </a:r>
                      <a:endParaRPr lang="es-EC" sz="2000" dirty="0">
                        <a:effectLst/>
                        <a:latin typeface="Times New Roman" panose="02020603050405020304" pitchFamily="18" charset="0"/>
                        <a:ea typeface="Times New Roman" panose="02020603050405020304" pitchFamily="18" charset="0"/>
                      </a:endParaRPr>
                    </a:p>
                  </a:txBody>
                  <a:tcPr marL="44166" marR="44166" marT="0" marB="0" anchor="ctr"/>
                </a:tc>
              </a:tr>
              <a:tr h="1198974">
                <a:tc gridSpan="2" vMerge="1">
                  <a:txBody>
                    <a:bodyPr/>
                    <a:lstStyle/>
                    <a:p>
                      <a:endParaRPr lang="es-EC"/>
                    </a:p>
                  </a:txBody>
                  <a:tcPr/>
                </a:tc>
                <a:tc hMerge="1" vMerge="1">
                  <a:txBody>
                    <a:bodyPr/>
                    <a:lstStyle/>
                    <a:p>
                      <a:endParaRPr lang="es-EC"/>
                    </a:p>
                  </a:txBody>
                  <a:tcPr/>
                </a:tc>
                <a:tc>
                  <a:txBody>
                    <a:bodyPr/>
                    <a:lstStyle/>
                    <a:p>
                      <a:pPr algn="ctr">
                        <a:lnSpc>
                          <a:spcPct val="107000"/>
                        </a:lnSpc>
                        <a:spcAft>
                          <a:spcPts val="0"/>
                        </a:spcAft>
                      </a:pPr>
                      <a:r>
                        <a:rPr lang="es-ES" sz="1800">
                          <a:effectLst/>
                        </a:rPr>
                        <a:t>MAYOR A 24 AÑOS</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MENOR A 24 AÑOS</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dirty="0">
                          <a:effectLst/>
                        </a:rPr>
                        <a:t>NO APLICA</a:t>
                      </a:r>
                      <a:br>
                        <a:rPr lang="es-ES" sz="1800" dirty="0">
                          <a:effectLst/>
                        </a:rPr>
                      </a:br>
                      <a:r>
                        <a:rPr lang="es-ES" sz="1800" dirty="0">
                          <a:effectLst/>
                        </a:rPr>
                        <a:t>(PERSONA JURÍDICA)</a:t>
                      </a:r>
                      <a:endParaRPr lang="es-EC" sz="2000" dirty="0">
                        <a:effectLst/>
                        <a:latin typeface="Times New Roman" panose="02020603050405020304" pitchFamily="18" charset="0"/>
                        <a:ea typeface="Times New Roman" panose="02020603050405020304" pitchFamily="18" charset="0"/>
                      </a:endParaRPr>
                    </a:p>
                  </a:txBody>
                  <a:tcPr marL="44166" marR="44166" marT="0" marB="0" anchor="ctr"/>
                </a:tc>
                <a:tc vMerge="1">
                  <a:txBody>
                    <a:bodyPr/>
                    <a:lstStyle/>
                    <a:p>
                      <a:endParaRPr lang="es-EC"/>
                    </a:p>
                  </a:txBody>
                  <a:tcPr/>
                </a:tc>
              </a:tr>
              <a:tr h="310250">
                <a:tc rowSpan="2">
                  <a:txBody>
                    <a:bodyPr/>
                    <a:lstStyle/>
                    <a:p>
                      <a:pPr algn="ctr">
                        <a:lnSpc>
                          <a:spcPct val="107000"/>
                        </a:lnSpc>
                        <a:spcAft>
                          <a:spcPts val="0"/>
                        </a:spcAft>
                      </a:pPr>
                      <a:r>
                        <a:rPr lang="es-ES" sz="1800">
                          <a:effectLst/>
                        </a:rPr>
                        <a:t>GÉNERO</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Mujeres</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1,324,291</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110,517</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07000"/>
                        </a:lnSpc>
                      </a:pPr>
                      <a:endParaRPr lang="es-EC" sz="1800">
                        <a:effectLst/>
                        <a:latin typeface="Calibri" panose="020F0502020204030204" pitchFamily="34" charset="0"/>
                      </a:endParaRPr>
                    </a:p>
                  </a:txBody>
                  <a:tcPr marL="44166" marR="44166" marT="0" marB="0" anchor="ctr"/>
                </a:tc>
                <a:tc>
                  <a:txBody>
                    <a:bodyPr/>
                    <a:lstStyle/>
                    <a:p>
                      <a:pPr algn="ctr">
                        <a:lnSpc>
                          <a:spcPct val="107000"/>
                        </a:lnSpc>
                        <a:spcAft>
                          <a:spcPts val="0"/>
                        </a:spcAft>
                      </a:pPr>
                      <a:r>
                        <a:rPr lang="es-ES" sz="1800" dirty="0">
                          <a:effectLst/>
                        </a:rPr>
                        <a:t>1,434,808</a:t>
                      </a:r>
                      <a:endParaRPr lang="es-EC" sz="2000" dirty="0">
                        <a:effectLst/>
                        <a:latin typeface="Times New Roman" panose="02020603050405020304" pitchFamily="18" charset="0"/>
                        <a:ea typeface="Times New Roman" panose="02020603050405020304" pitchFamily="18" charset="0"/>
                      </a:endParaRPr>
                    </a:p>
                  </a:txBody>
                  <a:tcPr marL="44166" marR="44166" marT="0" marB="0" anchor="ctr"/>
                </a:tc>
              </a:tr>
              <a:tr h="296743">
                <a:tc vMerge="1">
                  <a:txBody>
                    <a:bodyPr/>
                    <a:lstStyle/>
                    <a:p>
                      <a:endParaRPr lang="es-EC"/>
                    </a:p>
                  </a:txBody>
                  <a:tcPr/>
                </a:tc>
                <a:tc>
                  <a:txBody>
                    <a:bodyPr/>
                    <a:lstStyle/>
                    <a:p>
                      <a:pPr algn="ctr">
                        <a:lnSpc>
                          <a:spcPct val="107000"/>
                        </a:lnSpc>
                        <a:spcAft>
                          <a:spcPts val="0"/>
                        </a:spcAft>
                      </a:pPr>
                      <a:r>
                        <a:rPr lang="es-ES" sz="1800">
                          <a:effectLst/>
                        </a:rPr>
                        <a:t>Hombres</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1,447,882</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122,683</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07000"/>
                        </a:lnSpc>
                      </a:pPr>
                      <a:endParaRPr lang="es-EC" sz="1800">
                        <a:effectLst/>
                        <a:latin typeface="Calibri" panose="020F0502020204030204" pitchFamily="34" charset="0"/>
                      </a:endParaRPr>
                    </a:p>
                  </a:txBody>
                  <a:tcPr marL="44166" marR="44166" marT="0" marB="0" anchor="ctr"/>
                </a:tc>
                <a:tc>
                  <a:txBody>
                    <a:bodyPr/>
                    <a:lstStyle/>
                    <a:p>
                      <a:pPr algn="ctr">
                        <a:lnSpc>
                          <a:spcPct val="107000"/>
                        </a:lnSpc>
                        <a:spcAft>
                          <a:spcPts val="0"/>
                        </a:spcAft>
                      </a:pPr>
                      <a:r>
                        <a:rPr lang="es-ES" sz="1800" dirty="0">
                          <a:effectLst/>
                        </a:rPr>
                        <a:t>1,570,565</a:t>
                      </a:r>
                      <a:endParaRPr lang="es-EC" sz="2000" dirty="0">
                        <a:effectLst/>
                        <a:latin typeface="Times New Roman" panose="02020603050405020304" pitchFamily="18" charset="0"/>
                        <a:ea typeface="Times New Roman" panose="02020603050405020304" pitchFamily="18" charset="0"/>
                      </a:endParaRPr>
                    </a:p>
                  </a:txBody>
                  <a:tcPr marL="44166" marR="44166" marT="0" marB="0" anchor="ctr"/>
                </a:tc>
              </a:tr>
              <a:tr h="593487">
                <a:tc>
                  <a:txBody>
                    <a:bodyPr/>
                    <a:lstStyle/>
                    <a:p>
                      <a:pPr>
                        <a:lnSpc>
                          <a:spcPct val="107000"/>
                        </a:lnSpc>
                      </a:pPr>
                      <a:endParaRPr lang="es-EC" sz="1800">
                        <a:effectLst/>
                        <a:latin typeface="Calibri" panose="020F0502020204030204" pitchFamily="34" charset="0"/>
                      </a:endParaRPr>
                    </a:p>
                  </a:txBody>
                  <a:tcPr marL="44166" marR="44166" marT="0" marB="0" anchor="ctr"/>
                </a:tc>
                <a:tc>
                  <a:txBody>
                    <a:bodyPr/>
                    <a:lstStyle/>
                    <a:p>
                      <a:pPr algn="ctr">
                        <a:lnSpc>
                          <a:spcPct val="107000"/>
                        </a:lnSpc>
                        <a:spcAft>
                          <a:spcPts val="0"/>
                        </a:spcAft>
                      </a:pPr>
                      <a:r>
                        <a:rPr lang="es-ES" sz="1800">
                          <a:effectLst/>
                        </a:rPr>
                        <a:t>Personas Jurídicas</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nSpc>
                          <a:spcPct val="107000"/>
                        </a:lnSpc>
                      </a:pPr>
                      <a:endParaRPr lang="es-EC" sz="1800">
                        <a:effectLst/>
                        <a:latin typeface="Calibri" panose="020F0502020204030204" pitchFamily="34" charset="0"/>
                      </a:endParaRPr>
                    </a:p>
                  </a:txBody>
                  <a:tcPr marL="44166" marR="44166" marT="0" marB="0" anchor="ctr"/>
                </a:tc>
                <a:tc>
                  <a:txBody>
                    <a:bodyPr/>
                    <a:lstStyle/>
                    <a:p>
                      <a:pPr>
                        <a:lnSpc>
                          <a:spcPct val="107000"/>
                        </a:lnSpc>
                      </a:pPr>
                      <a:endParaRPr lang="es-EC" sz="1800">
                        <a:effectLst/>
                        <a:latin typeface="Calibri" panose="020F0502020204030204" pitchFamily="34" charset="0"/>
                      </a:endParaRPr>
                    </a:p>
                  </a:txBody>
                  <a:tcPr marL="44166" marR="44166" marT="0" marB="0" anchor="ctr"/>
                </a:tc>
                <a:tc>
                  <a:txBody>
                    <a:bodyPr/>
                    <a:lstStyle/>
                    <a:p>
                      <a:pPr algn="ctr">
                        <a:lnSpc>
                          <a:spcPct val="107000"/>
                        </a:lnSpc>
                        <a:spcAft>
                          <a:spcPts val="0"/>
                        </a:spcAft>
                      </a:pPr>
                      <a:r>
                        <a:rPr lang="es-ES" sz="1800">
                          <a:effectLst/>
                        </a:rPr>
                        <a:t>11,969</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dirty="0">
                          <a:effectLst/>
                        </a:rPr>
                        <a:t>11,969</a:t>
                      </a:r>
                      <a:endParaRPr lang="es-EC" sz="2000" dirty="0">
                        <a:effectLst/>
                        <a:latin typeface="Times New Roman" panose="02020603050405020304" pitchFamily="18" charset="0"/>
                        <a:ea typeface="Times New Roman" panose="02020603050405020304" pitchFamily="18" charset="0"/>
                      </a:endParaRPr>
                    </a:p>
                  </a:txBody>
                  <a:tcPr marL="44166" marR="44166" marT="0" marB="0" anchor="ctr"/>
                </a:tc>
              </a:tr>
              <a:tr h="310250">
                <a:tc gridSpan="2">
                  <a:txBody>
                    <a:bodyPr/>
                    <a:lstStyle/>
                    <a:p>
                      <a:pPr algn="ctr">
                        <a:lnSpc>
                          <a:spcPct val="107000"/>
                        </a:lnSpc>
                        <a:spcAft>
                          <a:spcPts val="0"/>
                        </a:spcAft>
                      </a:pPr>
                      <a:r>
                        <a:rPr lang="es-ES" sz="1800">
                          <a:effectLst/>
                        </a:rPr>
                        <a:t>Total</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hMerge="1">
                  <a:txBody>
                    <a:bodyPr/>
                    <a:lstStyle/>
                    <a:p>
                      <a:endParaRPr lang="es-EC"/>
                    </a:p>
                  </a:txBody>
                  <a:tcPr/>
                </a:tc>
                <a:tc>
                  <a:txBody>
                    <a:bodyPr/>
                    <a:lstStyle/>
                    <a:p>
                      <a:pPr algn="ctr">
                        <a:lnSpc>
                          <a:spcPct val="107000"/>
                        </a:lnSpc>
                        <a:spcAft>
                          <a:spcPts val="0"/>
                        </a:spcAft>
                      </a:pPr>
                      <a:r>
                        <a:rPr lang="es-ES" sz="1800">
                          <a:effectLst/>
                        </a:rPr>
                        <a:t>2,772,173</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233,200</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a:effectLst/>
                        </a:rPr>
                        <a:t>11,969</a:t>
                      </a:r>
                      <a:endParaRPr lang="es-EC" sz="2000">
                        <a:effectLst/>
                        <a:latin typeface="Times New Roman" panose="02020603050405020304" pitchFamily="18" charset="0"/>
                        <a:ea typeface="Times New Roman" panose="02020603050405020304" pitchFamily="18" charset="0"/>
                      </a:endParaRPr>
                    </a:p>
                  </a:txBody>
                  <a:tcPr marL="44166" marR="44166" marT="0" marB="0" anchor="ctr"/>
                </a:tc>
                <a:tc>
                  <a:txBody>
                    <a:bodyPr/>
                    <a:lstStyle/>
                    <a:p>
                      <a:pPr algn="ctr">
                        <a:lnSpc>
                          <a:spcPct val="107000"/>
                        </a:lnSpc>
                        <a:spcAft>
                          <a:spcPts val="0"/>
                        </a:spcAft>
                      </a:pPr>
                      <a:r>
                        <a:rPr lang="es-ES" sz="1800" dirty="0">
                          <a:effectLst/>
                        </a:rPr>
                        <a:t>3,017,342</a:t>
                      </a:r>
                      <a:endParaRPr lang="es-EC" sz="2000" dirty="0">
                        <a:effectLst/>
                        <a:latin typeface="Times New Roman" panose="02020603050405020304" pitchFamily="18" charset="0"/>
                        <a:ea typeface="Times New Roman" panose="02020603050405020304" pitchFamily="18" charset="0"/>
                      </a:endParaRPr>
                    </a:p>
                  </a:txBody>
                  <a:tcPr marL="44166" marR="44166" marT="0" marB="0" anchor="ctr"/>
                </a:tc>
              </a:tr>
            </a:tbl>
          </a:graphicData>
        </a:graphic>
      </p:graphicFrame>
      <p:sp>
        <p:nvSpPr>
          <p:cNvPr id="11" name="Rectangle 1"/>
          <p:cNvSpPr>
            <a:spLocks noChangeArrowheads="1"/>
          </p:cNvSpPr>
          <p:nvPr/>
        </p:nvSpPr>
        <p:spPr bwMode="auto">
          <a:xfrm>
            <a:off x="570482" y="5300990"/>
            <a:ext cx="46873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Fuente: Listado de socios la SEPS CORTE A Junio 2017</a:t>
            </a:r>
            <a:endParaRPr kumimoji="0" lang="es-EC"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2" name="Gráfico 11"/>
          <p:cNvGraphicFramePr/>
          <p:nvPr>
            <p:extLst>
              <p:ext uri="{D42A27DB-BD31-4B8C-83A1-F6EECF244321}">
                <p14:modId xmlns:p14="http://schemas.microsoft.com/office/powerpoint/2010/main" val="2873787948"/>
              </p:ext>
            </p:extLst>
          </p:nvPr>
        </p:nvGraphicFramePr>
        <p:xfrm>
          <a:off x="7322819" y="1667830"/>
          <a:ext cx="4869181" cy="364767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241792" y="0"/>
            <a:ext cx="649224" cy="8976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577740" y="533400"/>
            <a:ext cx="11050118" cy="997709"/>
          </a:xfrm>
          <a:prstGeom prst="rect">
            <a:avLst/>
          </a:prstGeom>
        </p:spPr>
        <p:txBody>
          <a:bodyPr vert="horz" wrap="square" lIns="0" tIns="12700" rIns="0" bIns="0" rtlCol="0">
            <a:spAutoFit/>
          </a:bodyPr>
          <a:lstStyle/>
          <a:p>
            <a:pPr marL="12700">
              <a:lnSpc>
                <a:spcPct val="100000"/>
              </a:lnSpc>
              <a:spcBef>
                <a:spcPts val="100"/>
              </a:spcBef>
            </a:pPr>
            <a:r>
              <a:rPr lang="es-EC" sz="3200" dirty="0">
                <a:solidFill>
                  <a:srgbClr val="6F2F9F"/>
                </a:solidFill>
              </a:rPr>
              <a:t>Aspecto </a:t>
            </a:r>
            <a:r>
              <a:rPr lang="es-EC" sz="3200" spc="-5" dirty="0">
                <a:solidFill>
                  <a:srgbClr val="6F2F9F"/>
                </a:solidFill>
              </a:rPr>
              <a:t>Inclusión: </a:t>
            </a:r>
            <a:r>
              <a:rPr lang="es-EC" sz="3200" dirty="0">
                <a:solidFill>
                  <a:srgbClr val="6F2F9F"/>
                </a:solidFill>
              </a:rPr>
              <a:t>Participación jóvenes rango </a:t>
            </a:r>
            <a:r>
              <a:rPr lang="es-EC" sz="3200" dirty="0" smtClean="0">
                <a:solidFill>
                  <a:srgbClr val="6F2F9F"/>
                </a:solidFill>
              </a:rPr>
              <a:t>investigado por segmento cooperativista</a:t>
            </a:r>
            <a:endParaRPr sz="3200" dirty="0"/>
          </a:p>
        </p:txBody>
      </p:sp>
      <p:sp>
        <p:nvSpPr>
          <p:cNvPr id="65" name="object 65"/>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66" name="Tabla 65"/>
          <p:cNvGraphicFramePr>
            <a:graphicFrameLocks noGrp="1"/>
          </p:cNvGraphicFramePr>
          <p:nvPr>
            <p:extLst>
              <p:ext uri="{D42A27DB-BD31-4B8C-83A1-F6EECF244321}">
                <p14:modId xmlns:p14="http://schemas.microsoft.com/office/powerpoint/2010/main" val="1151078820"/>
              </p:ext>
            </p:extLst>
          </p:nvPr>
        </p:nvGraphicFramePr>
        <p:xfrm>
          <a:off x="609600" y="1689849"/>
          <a:ext cx="6004488" cy="4177551"/>
        </p:xfrm>
        <a:graphic>
          <a:graphicData uri="http://schemas.openxmlformats.org/drawingml/2006/table">
            <a:tbl>
              <a:tblPr firstRow="1" firstCol="1" bandRow="1">
                <a:tableStyleId>{5DA37D80-6434-44D0-A028-1B22A696006F}</a:tableStyleId>
              </a:tblPr>
              <a:tblGrid>
                <a:gridCol w="941548"/>
                <a:gridCol w="1862539"/>
                <a:gridCol w="1676400"/>
                <a:gridCol w="1524001"/>
              </a:tblGrid>
              <a:tr h="915371">
                <a:tc gridSpan="2">
                  <a:txBody>
                    <a:bodyPr/>
                    <a:lstStyle/>
                    <a:p>
                      <a:pPr algn="ctr">
                        <a:lnSpc>
                          <a:spcPct val="107000"/>
                        </a:lnSpc>
                        <a:spcAft>
                          <a:spcPts val="0"/>
                        </a:spcAft>
                      </a:pPr>
                      <a:r>
                        <a:rPr lang="es-ES" sz="2000" dirty="0">
                          <a:effectLst/>
                        </a:rPr>
                        <a:t>Tipo</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S" sz="2000">
                          <a:effectLst/>
                        </a:rPr>
                        <a:t>MENOR A 24 AÑOS</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effectLst/>
                        </a:rPr>
                        <a:t>MAYOR A 24 AÑOS</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561414">
                <a:tc rowSpan="5">
                  <a:txBody>
                    <a:bodyPr/>
                    <a:lstStyle/>
                    <a:p>
                      <a:pPr algn="ctr">
                        <a:lnSpc>
                          <a:spcPct val="107000"/>
                        </a:lnSpc>
                        <a:spcAft>
                          <a:spcPts val="0"/>
                        </a:spcAft>
                      </a:pPr>
                      <a:r>
                        <a:rPr lang="es-ES" sz="2000">
                          <a:effectLst/>
                        </a:rPr>
                        <a:t>TIPO</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SEGMENTO 1</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129.552</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1´845.773</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534838">
                <a:tc vMerge="1">
                  <a:txBody>
                    <a:bodyPr/>
                    <a:lstStyle/>
                    <a:p>
                      <a:endParaRPr lang="es-EC"/>
                    </a:p>
                  </a:txBody>
                  <a:tcPr/>
                </a:tc>
                <a:tc>
                  <a:txBody>
                    <a:bodyPr/>
                    <a:lstStyle/>
                    <a:p>
                      <a:pPr algn="ctr">
                        <a:lnSpc>
                          <a:spcPct val="107000"/>
                        </a:lnSpc>
                        <a:spcAft>
                          <a:spcPts val="0"/>
                        </a:spcAft>
                      </a:pPr>
                      <a:r>
                        <a:rPr lang="es-ES" sz="2000">
                          <a:effectLst/>
                        </a:rPr>
                        <a:t>SEGMENTO 2</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55.678</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579.445</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534838">
                <a:tc vMerge="1">
                  <a:txBody>
                    <a:bodyPr/>
                    <a:lstStyle/>
                    <a:p>
                      <a:endParaRPr lang="es-EC"/>
                    </a:p>
                  </a:txBody>
                  <a:tcPr/>
                </a:tc>
                <a:tc>
                  <a:txBody>
                    <a:bodyPr/>
                    <a:lstStyle/>
                    <a:p>
                      <a:pPr algn="ctr">
                        <a:lnSpc>
                          <a:spcPct val="107000"/>
                        </a:lnSpc>
                        <a:spcAft>
                          <a:spcPts val="0"/>
                        </a:spcAft>
                      </a:pPr>
                      <a:r>
                        <a:rPr lang="es-ES" sz="2000">
                          <a:effectLst/>
                        </a:rPr>
                        <a:t>SEGMENTO 3</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24.096</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324.244</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534838">
                <a:tc vMerge="1">
                  <a:txBody>
                    <a:bodyPr/>
                    <a:lstStyle/>
                    <a:p>
                      <a:endParaRPr lang="es-EC"/>
                    </a:p>
                  </a:txBody>
                  <a:tcPr/>
                </a:tc>
                <a:tc>
                  <a:txBody>
                    <a:bodyPr/>
                    <a:lstStyle/>
                    <a:p>
                      <a:pPr algn="ctr">
                        <a:lnSpc>
                          <a:spcPct val="107000"/>
                        </a:lnSpc>
                        <a:spcAft>
                          <a:spcPts val="0"/>
                        </a:spcAft>
                      </a:pPr>
                      <a:r>
                        <a:rPr lang="es-ES" sz="2000">
                          <a:effectLst/>
                        </a:rPr>
                        <a:t>SEGMENTO 4</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15.981</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181.129</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534838">
                <a:tc vMerge="1">
                  <a:txBody>
                    <a:bodyPr/>
                    <a:lstStyle/>
                    <a:p>
                      <a:endParaRPr lang="es-EC"/>
                    </a:p>
                  </a:txBody>
                  <a:tcPr/>
                </a:tc>
                <a:tc>
                  <a:txBody>
                    <a:bodyPr/>
                    <a:lstStyle/>
                    <a:p>
                      <a:pPr algn="ctr">
                        <a:lnSpc>
                          <a:spcPct val="107000"/>
                        </a:lnSpc>
                        <a:spcAft>
                          <a:spcPts val="0"/>
                        </a:spcAft>
                      </a:pPr>
                      <a:r>
                        <a:rPr lang="es-ES" sz="2000">
                          <a:effectLst/>
                        </a:rPr>
                        <a:t>SEGMENTO 5</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7.893</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74.782</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561414">
                <a:tc gridSpan="2">
                  <a:txBody>
                    <a:bodyPr/>
                    <a:lstStyle/>
                    <a:p>
                      <a:pPr algn="ctr">
                        <a:lnSpc>
                          <a:spcPct val="107000"/>
                        </a:lnSpc>
                        <a:spcAft>
                          <a:spcPts val="0"/>
                        </a:spcAft>
                      </a:pPr>
                      <a:r>
                        <a:rPr lang="es-ES" sz="2000">
                          <a:effectLst/>
                        </a:rPr>
                        <a:t>Total</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S" sz="2000" dirty="0" smtClean="0">
                          <a:effectLst/>
                        </a:rPr>
                        <a:t>233.200</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smtClean="0">
                          <a:effectLst/>
                        </a:rPr>
                        <a:t>3´005.373</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67" name="Rectangle 1"/>
          <p:cNvSpPr>
            <a:spLocks noChangeArrowheads="1"/>
          </p:cNvSpPr>
          <p:nvPr/>
        </p:nvSpPr>
        <p:spPr bwMode="auto">
          <a:xfrm>
            <a:off x="595883" y="5986790"/>
            <a:ext cx="46873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Fuente: Listado de socios la SEPS CORTE A Junio 2017</a:t>
            </a:r>
            <a:endParaRPr kumimoji="0" lang="es-EC"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8" name="Gráfico 67"/>
          <p:cNvGraphicFramePr/>
          <p:nvPr>
            <p:extLst>
              <p:ext uri="{D42A27DB-BD31-4B8C-83A1-F6EECF244321}">
                <p14:modId xmlns:p14="http://schemas.microsoft.com/office/powerpoint/2010/main" val="3663430590"/>
              </p:ext>
            </p:extLst>
          </p:nvPr>
        </p:nvGraphicFramePr>
        <p:xfrm>
          <a:off x="6938645" y="1768283"/>
          <a:ext cx="5253355" cy="4193107"/>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3200400" y="5421868"/>
            <a:ext cx="46679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C" dirty="0" smtClean="0"/>
              <a:t>7%</a:t>
            </a:r>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676400" y="1524000"/>
            <a:ext cx="8996171" cy="997709"/>
          </a:xfrm>
        </p:spPr>
        <p:txBody>
          <a:bodyPr vert="horz" wrap="square" lIns="0" tIns="12700" rIns="0" bIns="0" rtlCol="0">
            <a:spAutoFit/>
          </a:bodyPr>
          <a:lstStyle/>
          <a:p>
            <a:pPr marL="12700" algn="ctr">
              <a:spcBef>
                <a:spcPts val="100"/>
              </a:spcBef>
            </a:pPr>
            <a:r>
              <a:rPr lang="es-EC" sz="3200" b="1" i="1" dirty="0">
                <a:solidFill>
                  <a:srgbClr val="6F2F9F"/>
                </a:solidFill>
                <a:latin typeface="Arial"/>
                <a:ea typeface="+mj-ea"/>
                <a:cs typeface="Arial"/>
              </a:rPr>
              <a:t>RESULTADOS DE LA ENCUESTA POR CATEGORIAS</a:t>
            </a:r>
          </a:p>
        </p:txBody>
      </p:sp>
      <p:sp>
        <p:nvSpPr>
          <p:cNvPr id="4" name="3 CuadroTexto"/>
          <p:cNvSpPr txBox="1"/>
          <p:nvPr/>
        </p:nvSpPr>
        <p:spPr>
          <a:xfrm>
            <a:off x="3124200" y="2971800"/>
            <a:ext cx="3429000" cy="954107"/>
          </a:xfrm>
          <a:prstGeom prst="rect">
            <a:avLst/>
          </a:prstGeom>
          <a:noFill/>
        </p:spPr>
        <p:txBody>
          <a:bodyPr wrap="square" rtlCol="0">
            <a:spAutoFit/>
          </a:bodyPr>
          <a:lstStyle/>
          <a:p>
            <a:pPr marL="285750" indent="-285750">
              <a:buFont typeface="Arial" pitchFamily="34" charset="0"/>
              <a:buChar char="•"/>
            </a:pPr>
            <a:r>
              <a:rPr lang="es-EC" sz="2800" b="1" dirty="0" smtClean="0"/>
              <a:t>Cultura</a:t>
            </a:r>
          </a:p>
          <a:p>
            <a:pPr marL="285750" indent="-285750">
              <a:buFont typeface="Arial" pitchFamily="34" charset="0"/>
              <a:buChar char="•"/>
            </a:pPr>
            <a:r>
              <a:rPr lang="es-EC" sz="2800" b="1" dirty="0" smtClean="0"/>
              <a:t>Interés en ahorro</a:t>
            </a:r>
          </a:p>
        </p:txBody>
      </p:sp>
      <p:sp>
        <p:nvSpPr>
          <p:cNvPr id="5" name="4 CuadroTexto"/>
          <p:cNvSpPr txBox="1"/>
          <p:nvPr/>
        </p:nvSpPr>
        <p:spPr>
          <a:xfrm>
            <a:off x="7239000" y="3075892"/>
            <a:ext cx="4724400" cy="400110"/>
          </a:xfrm>
          <a:prstGeom prst="rect">
            <a:avLst/>
          </a:prstGeom>
          <a:noFill/>
        </p:spPr>
        <p:txBody>
          <a:bodyPr wrap="square" rtlCol="0">
            <a:spAutoFit/>
          </a:bodyPr>
          <a:lstStyle/>
          <a:p>
            <a:r>
              <a:rPr lang="es-EC" sz="2000" dirty="0" smtClean="0"/>
              <a:t>Universidad Tecnológica Metrolitana</a:t>
            </a:r>
            <a:endParaRPr lang="es-EC" sz="2000" dirty="0"/>
          </a:p>
        </p:txBody>
      </p:sp>
      <p:cxnSp>
        <p:nvCxnSpPr>
          <p:cNvPr id="7" name="6 Conector recto de flecha"/>
          <p:cNvCxnSpPr/>
          <p:nvPr/>
        </p:nvCxnSpPr>
        <p:spPr>
          <a:xfrm>
            <a:off x="5562600" y="3275947"/>
            <a:ext cx="16002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23600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241792" y="0"/>
            <a:ext cx="649224" cy="8976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37082" y="645002"/>
            <a:ext cx="10702956" cy="505267"/>
          </a:xfrm>
          <a:prstGeom prst="rect">
            <a:avLst/>
          </a:prstGeom>
        </p:spPr>
        <p:txBody>
          <a:bodyPr vert="horz" wrap="square" lIns="0" tIns="12700" rIns="0" bIns="0" rtlCol="0">
            <a:spAutoFit/>
          </a:bodyPr>
          <a:lstStyle/>
          <a:p>
            <a:pPr marL="12700">
              <a:lnSpc>
                <a:spcPct val="100000"/>
              </a:lnSpc>
              <a:spcBef>
                <a:spcPts val="100"/>
              </a:spcBef>
            </a:pPr>
            <a:r>
              <a:rPr sz="3200" dirty="0" err="1">
                <a:solidFill>
                  <a:srgbClr val="6F2F9F"/>
                </a:solidFill>
              </a:rPr>
              <a:t>Aspecto</a:t>
            </a:r>
            <a:r>
              <a:rPr sz="3200" dirty="0">
                <a:solidFill>
                  <a:srgbClr val="6F2F9F"/>
                </a:solidFill>
              </a:rPr>
              <a:t> </a:t>
            </a:r>
            <a:r>
              <a:rPr lang="es-EC" sz="3200" dirty="0" smtClean="0">
                <a:solidFill>
                  <a:srgbClr val="6F2F9F"/>
                </a:solidFill>
              </a:rPr>
              <a:t>Cultura</a:t>
            </a:r>
            <a:r>
              <a:rPr sz="3200" dirty="0" smtClean="0">
                <a:solidFill>
                  <a:srgbClr val="6F2F9F"/>
                </a:solidFill>
              </a:rPr>
              <a:t>: </a:t>
            </a:r>
            <a:r>
              <a:rPr lang="es-EC" sz="3200" dirty="0">
                <a:solidFill>
                  <a:srgbClr val="6F2F9F"/>
                </a:solidFill>
              </a:rPr>
              <a:t>CONOCIMIENTO DE PRESUPUESTO </a:t>
            </a:r>
            <a:endParaRPr sz="3200" dirty="0"/>
          </a:p>
        </p:txBody>
      </p:sp>
      <p:sp>
        <p:nvSpPr>
          <p:cNvPr id="24" name="object 24"/>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25" name="Gráfico 24"/>
          <p:cNvGraphicFramePr/>
          <p:nvPr>
            <p:extLst>
              <p:ext uri="{D42A27DB-BD31-4B8C-83A1-F6EECF244321}">
                <p14:modId xmlns:p14="http://schemas.microsoft.com/office/powerpoint/2010/main" val="1336902619"/>
              </p:ext>
            </p:extLst>
          </p:nvPr>
        </p:nvGraphicFramePr>
        <p:xfrm>
          <a:off x="1219200" y="1066800"/>
          <a:ext cx="43434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ángulo 25"/>
          <p:cNvSpPr/>
          <p:nvPr/>
        </p:nvSpPr>
        <p:spPr>
          <a:xfrm>
            <a:off x="557024" y="4612793"/>
            <a:ext cx="6096000" cy="523220"/>
          </a:xfrm>
          <a:prstGeom prst="rect">
            <a:avLst/>
          </a:prstGeom>
        </p:spPr>
        <p:txBody>
          <a:bodyPr>
            <a:spAutoFit/>
          </a:bodyPr>
          <a:lstStyle/>
          <a:p>
            <a:pPr indent="449580">
              <a:spcAft>
                <a:spcPts val="0"/>
              </a:spcAft>
            </a:pPr>
            <a:r>
              <a:rPr lang="es-EC" sz="1400" b="1" dirty="0">
                <a:latin typeface="Arial" panose="020B0604020202020204" pitchFamily="34" charset="0"/>
                <a:ea typeface="Times New Roman" panose="02020603050405020304" pitchFamily="18" charset="0"/>
              </a:rPr>
              <a:t>Figura N.8 Realizas un presupuesto de tus ingresos y egresos</a:t>
            </a:r>
            <a:endParaRPr lang="es-EC" sz="1400" dirty="0">
              <a:latin typeface="Times New Roman" panose="02020603050405020304" pitchFamily="18" charset="0"/>
              <a:ea typeface="Times New Roman" panose="02020603050405020304" pitchFamily="18" charset="0"/>
            </a:endParaRPr>
          </a:p>
          <a:p>
            <a:pPr indent="449580">
              <a:spcAft>
                <a:spcPts val="0"/>
              </a:spcAft>
            </a:pPr>
            <a:r>
              <a:rPr lang="es-EC" sz="1400" b="1" dirty="0">
                <a:latin typeface="Arial" panose="020B0604020202020204" pitchFamily="34" charset="0"/>
                <a:ea typeface="Times New Roman" panose="02020603050405020304" pitchFamily="18" charset="0"/>
              </a:rPr>
              <a:t>Fuente: Elaboración propia</a:t>
            </a:r>
            <a:endParaRPr lang="es-EC" sz="1400" dirty="0">
              <a:effectLst/>
              <a:latin typeface="Times New Roman" panose="02020603050405020304" pitchFamily="18" charset="0"/>
              <a:ea typeface="Times New Roman" panose="02020603050405020304" pitchFamily="18" charset="0"/>
            </a:endParaRPr>
          </a:p>
        </p:txBody>
      </p:sp>
      <p:graphicFrame>
        <p:nvGraphicFramePr>
          <p:cNvPr id="27" name="Tabla 26"/>
          <p:cNvGraphicFramePr>
            <a:graphicFrameLocks noGrp="1"/>
          </p:cNvGraphicFramePr>
          <p:nvPr>
            <p:extLst>
              <p:ext uri="{D42A27DB-BD31-4B8C-83A1-F6EECF244321}">
                <p14:modId xmlns:p14="http://schemas.microsoft.com/office/powerpoint/2010/main" val="2194050977"/>
              </p:ext>
            </p:extLst>
          </p:nvPr>
        </p:nvGraphicFramePr>
        <p:xfrm>
          <a:off x="6897550" y="1447800"/>
          <a:ext cx="4913452" cy="2514601"/>
        </p:xfrm>
        <a:graphic>
          <a:graphicData uri="http://schemas.openxmlformats.org/drawingml/2006/table">
            <a:tbl>
              <a:tblPr firstRow="1" firstCol="1" bandRow="1">
                <a:tableStyleId>{FABFCF23-3B69-468F-B69F-88F6DE6A72F2}</a:tableStyleId>
              </a:tblPr>
              <a:tblGrid>
                <a:gridCol w="1228363"/>
                <a:gridCol w="1228363"/>
                <a:gridCol w="1228363"/>
                <a:gridCol w="1228363"/>
              </a:tblGrid>
              <a:tr h="507756">
                <a:tc rowSpan="2">
                  <a:txBody>
                    <a:bodyPr/>
                    <a:lstStyle/>
                    <a:p>
                      <a:pP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es-EC" sz="1800">
                          <a:effectLst/>
                        </a:rPr>
                        <a:t>Realizas un presupuesto </a:t>
                      </a:r>
                      <a:endParaRPr lang="es-EC" sz="28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rowSpan="2">
                  <a:txBody>
                    <a:bodyPr/>
                    <a:lstStyle/>
                    <a:p>
                      <a:pPr algn="ctr">
                        <a:lnSpc>
                          <a:spcPct val="107000"/>
                        </a:lnSpc>
                        <a:spcAft>
                          <a:spcPts val="0"/>
                        </a:spcAft>
                      </a:pPr>
                      <a:r>
                        <a:rPr lang="es-EC" sz="1800">
                          <a:effectLst/>
                        </a:rPr>
                        <a:t>Total</a:t>
                      </a:r>
                      <a:endParaRPr lang="es-EC" sz="2800">
                        <a:effectLst/>
                        <a:latin typeface="Times New Roman" panose="02020603050405020304" pitchFamily="18" charset="0"/>
                        <a:ea typeface="Times New Roman" panose="02020603050405020304" pitchFamily="18" charset="0"/>
                      </a:endParaRPr>
                    </a:p>
                  </a:txBody>
                  <a:tcPr marL="44450" marR="44450" marT="0" marB="0" anchor="b"/>
                </a:tc>
              </a:tr>
              <a:tr h="507756">
                <a:tc vMerge="1">
                  <a:txBody>
                    <a:bodyPr/>
                    <a:lstStyle/>
                    <a:p>
                      <a:endParaRPr lang="es-EC"/>
                    </a:p>
                  </a:txBody>
                  <a:tcPr/>
                </a:tc>
                <a:tc>
                  <a:txBody>
                    <a:bodyPr/>
                    <a:lstStyle/>
                    <a:p>
                      <a:pPr algn="ctr">
                        <a:lnSpc>
                          <a:spcPct val="107000"/>
                        </a:lnSpc>
                        <a:spcAft>
                          <a:spcPts val="0"/>
                        </a:spcAft>
                      </a:pPr>
                      <a:r>
                        <a:rPr lang="es-EC" sz="1800">
                          <a:effectLst/>
                        </a:rPr>
                        <a:t>Si</a:t>
                      </a:r>
                      <a:endParaRPr lang="es-EC" sz="2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No</a:t>
                      </a:r>
                      <a:endParaRPr lang="es-EC" sz="28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r h="507756">
                <a:tc>
                  <a:txBody>
                    <a:bodyPr/>
                    <a:lstStyle/>
                    <a:p>
                      <a:pPr>
                        <a:lnSpc>
                          <a:spcPct val="107000"/>
                        </a:lnSpc>
                        <a:spcAft>
                          <a:spcPts val="0"/>
                        </a:spcAft>
                      </a:pPr>
                      <a:r>
                        <a:rPr lang="es-EC" sz="1800">
                          <a:effectLst/>
                        </a:rPr>
                        <a:t>Hombre</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86</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122</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208</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483577">
                <a:tc>
                  <a:txBody>
                    <a:bodyPr/>
                    <a:lstStyle/>
                    <a:p>
                      <a:pPr>
                        <a:lnSpc>
                          <a:spcPct val="107000"/>
                        </a:lnSpc>
                        <a:spcAft>
                          <a:spcPts val="0"/>
                        </a:spcAft>
                      </a:pPr>
                      <a:r>
                        <a:rPr lang="es-EC" sz="1800">
                          <a:effectLst/>
                        </a:rPr>
                        <a:t>Mujer</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62</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94</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156</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507756">
                <a:tc>
                  <a:txBody>
                    <a:bodyPr/>
                    <a:lstStyle/>
                    <a:p>
                      <a:pPr>
                        <a:lnSpc>
                          <a:spcPct val="107000"/>
                        </a:lnSpc>
                        <a:spcAft>
                          <a:spcPts val="0"/>
                        </a:spcAft>
                      </a:pPr>
                      <a:r>
                        <a:rPr lang="es-EC" sz="1800">
                          <a:effectLst/>
                        </a:rPr>
                        <a:t> Total</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148</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216</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364</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28" name="Rectángulo 27"/>
          <p:cNvSpPr/>
          <p:nvPr/>
        </p:nvSpPr>
        <p:spPr>
          <a:xfrm>
            <a:off x="6923068" y="4038600"/>
            <a:ext cx="4616970" cy="307777"/>
          </a:xfrm>
          <a:prstGeom prst="rect">
            <a:avLst/>
          </a:prstGeom>
        </p:spPr>
        <p:txBody>
          <a:bodyPr wrap="none">
            <a:spAutoFit/>
          </a:bodyPr>
          <a:lstStyle/>
          <a:p>
            <a:r>
              <a:rPr lang="es-EC" sz="1400" b="1" dirty="0">
                <a:latin typeface="Arial" panose="020B0604020202020204" pitchFamily="34" charset="0"/>
                <a:ea typeface="Times New Roman" panose="02020603050405020304" pitchFamily="18" charset="0"/>
              </a:rPr>
              <a:t>Fuente: Encuesta aplicada a estudiantes de la ESPE</a:t>
            </a:r>
            <a:endParaRPr lang="es-EC"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173211" y="0"/>
            <a:ext cx="649224" cy="8976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769325" y="0"/>
            <a:ext cx="11198072" cy="505267"/>
          </a:xfrm>
          <a:prstGeom prst="rect">
            <a:avLst/>
          </a:prstGeom>
        </p:spPr>
        <p:txBody>
          <a:bodyPr vert="horz" wrap="square" lIns="0" tIns="12700" rIns="0" bIns="0" rtlCol="0">
            <a:spAutoFit/>
          </a:bodyPr>
          <a:lstStyle/>
          <a:p>
            <a:pPr marL="12700">
              <a:lnSpc>
                <a:spcPct val="100000"/>
              </a:lnSpc>
              <a:spcBef>
                <a:spcPts val="100"/>
              </a:spcBef>
            </a:pPr>
            <a:r>
              <a:rPr lang="es-EC" sz="3200" dirty="0">
                <a:solidFill>
                  <a:srgbClr val="6F2F9F"/>
                </a:solidFill>
              </a:rPr>
              <a:t>Aspecto Cultura: CONTROL DE GASTOS, INGRESOS</a:t>
            </a:r>
            <a:endParaRPr sz="3200" dirty="0"/>
          </a:p>
        </p:txBody>
      </p:sp>
      <p:sp>
        <p:nvSpPr>
          <p:cNvPr id="47" name="object 47"/>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48" name="Tabla 47"/>
          <p:cNvGraphicFramePr>
            <a:graphicFrameLocks noGrp="1"/>
          </p:cNvGraphicFramePr>
          <p:nvPr>
            <p:extLst>
              <p:ext uri="{D42A27DB-BD31-4B8C-83A1-F6EECF244321}">
                <p14:modId xmlns:p14="http://schemas.microsoft.com/office/powerpoint/2010/main" val="3045940698"/>
              </p:ext>
            </p:extLst>
          </p:nvPr>
        </p:nvGraphicFramePr>
        <p:xfrm>
          <a:off x="558215" y="1354509"/>
          <a:ext cx="6299785" cy="3750891"/>
        </p:xfrm>
        <a:graphic>
          <a:graphicData uri="http://schemas.openxmlformats.org/drawingml/2006/table">
            <a:tbl>
              <a:tblPr firstRow="1" firstCol="1" bandRow="1">
                <a:tableStyleId>{E8B1032C-EA38-4F05-BA0D-38AFFFC7BED3}</a:tableStyleId>
              </a:tblPr>
              <a:tblGrid>
                <a:gridCol w="1337417"/>
                <a:gridCol w="1155620"/>
                <a:gridCol w="1286834"/>
                <a:gridCol w="1259957"/>
                <a:gridCol w="1259957"/>
              </a:tblGrid>
              <a:tr h="694079">
                <a:tc>
                  <a:txBody>
                    <a:bodyPr/>
                    <a:lstStyle/>
                    <a:p>
                      <a:pPr>
                        <a:lnSpc>
                          <a:spcPct val="107000"/>
                        </a:lnSpc>
                      </a:pPr>
                      <a:endParaRPr lang="es-EC" sz="1600" dirty="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n-US" sz="1600">
                          <a:effectLst/>
                        </a:rPr>
                        <a:t>Frecuencia</a:t>
                      </a:r>
                      <a:endParaRPr lang="es-EC"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dirty="0">
                          <a:effectLst/>
                        </a:rPr>
                        <a:t>Porcentaje</a:t>
                      </a:r>
                      <a:endParaRPr lang="es-EC"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dirty="0">
                          <a:effectLst/>
                        </a:rPr>
                        <a:t>Porcentaje válido</a:t>
                      </a:r>
                      <a:endParaRPr lang="es-EC"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dirty="0">
                          <a:effectLst/>
                        </a:rPr>
                        <a:t>Porcentaje acumulado</a:t>
                      </a:r>
                      <a:endParaRPr lang="es-EC" sz="1600" dirty="0">
                        <a:effectLst/>
                        <a:latin typeface="Times New Roman" panose="02020603050405020304" pitchFamily="18" charset="0"/>
                        <a:ea typeface="Times New Roman" panose="02020603050405020304" pitchFamily="18" charset="0"/>
                      </a:endParaRPr>
                    </a:p>
                  </a:txBody>
                  <a:tcPr marL="68580" marR="68580" marT="0" marB="0" anchor="ctr"/>
                </a:tc>
              </a:tr>
              <a:tr h="563827">
                <a:tc>
                  <a:txBody>
                    <a:bodyPr/>
                    <a:lstStyle/>
                    <a:p>
                      <a:pPr>
                        <a:lnSpc>
                          <a:spcPct val="107000"/>
                        </a:lnSpc>
                        <a:spcAft>
                          <a:spcPts val="0"/>
                        </a:spcAft>
                      </a:pPr>
                      <a:r>
                        <a:rPr lang="en-US" sz="2000">
                          <a:effectLst/>
                        </a:rPr>
                        <a:t>Siempre</a:t>
                      </a:r>
                      <a:endParaRPr lang="es-EC"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US" sz="2000">
                          <a:effectLst/>
                        </a:rPr>
                        <a:t>29</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8,0</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8,0</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8,0</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r>
              <a:tr h="801504">
                <a:tc>
                  <a:txBody>
                    <a:bodyPr/>
                    <a:lstStyle/>
                    <a:p>
                      <a:pPr>
                        <a:lnSpc>
                          <a:spcPct val="107000"/>
                        </a:lnSpc>
                        <a:spcAft>
                          <a:spcPts val="0"/>
                        </a:spcAft>
                      </a:pPr>
                      <a:r>
                        <a:rPr lang="en-US" sz="2000">
                          <a:effectLst/>
                        </a:rPr>
                        <a:t>Casi siempre</a:t>
                      </a:r>
                      <a:endParaRPr lang="es-EC"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US" sz="2000">
                          <a:effectLst/>
                        </a:rPr>
                        <a:t>45</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12,4</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12,4</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dirty="0">
                          <a:effectLst/>
                        </a:rPr>
                        <a:t>20,3</a:t>
                      </a:r>
                      <a:endParaRPr lang="es-EC" sz="2000" dirty="0">
                        <a:effectLst/>
                        <a:latin typeface="Times New Roman" panose="02020603050405020304" pitchFamily="18" charset="0"/>
                        <a:ea typeface="Times New Roman" panose="02020603050405020304" pitchFamily="18" charset="0"/>
                      </a:endParaRPr>
                    </a:p>
                  </a:txBody>
                  <a:tcPr marL="68580" marR="68580" marT="0" marB="0" anchor="ctr"/>
                </a:tc>
              </a:tr>
              <a:tr h="563827">
                <a:tc>
                  <a:txBody>
                    <a:bodyPr/>
                    <a:lstStyle/>
                    <a:p>
                      <a:pPr>
                        <a:lnSpc>
                          <a:spcPct val="107000"/>
                        </a:lnSpc>
                        <a:spcAft>
                          <a:spcPts val="0"/>
                        </a:spcAft>
                      </a:pPr>
                      <a:r>
                        <a:rPr lang="en-US" sz="2000">
                          <a:effectLst/>
                        </a:rPr>
                        <a:t>A veces</a:t>
                      </a:r>
                      <a:endParaRPr lang="es-EC"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US" sz="2000">
                          <a:effectLst/>
                        </a:rPr>
                        <a:t>184</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50,5</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50,5</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70,9</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r>
              <a:tr h="563827">
                <a:tc>
                  <a:txBody>
                    <a:bodyPr/>
                    <a:lstStyle/>
                    <a:p>
                      <a:pPr>
                        <a:lnSpc>
                          <a:spcPct val="107000"/>
                        </a:lnSpc>
                        <a:spcAft>
                          <a:spcPts val="0"/>
                        </a:spcAft>
                      </a:pPr>
                      <a:r>
                        <a:rPr lang="en-US" sz="2000">
                          <a:effectLst/>
                        </a:rPr>
                        <a:t>Casi Nunca</a:t>
                      </a:r>
                      <a:endParaRPr lang="es-EC"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US" sz="2000">
                          <a:effectLst/>
                        </a:rPr>
                        <a:t>106</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29,1</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29,1</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100,0</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r>
              <a:tr h="563827">
                <a:tc>
                  <a:txBody>
                    <a:bodyPr/>
                    <a:lstStyle/>
                    <a:p>
                      <a:pPr>
                        <a:lnSpc>
                          <a:spcPct val="107000"/>
                        </a:lnSpc>
                        <a:spcAft>
                          <a:spcPts val="0"/>
                        </a:spcAft>
                      </a:pPr>
                      <a:r>
                        <a:rPr lang="en-US" sz="2000">
                          <a:effectLst/>
                        </a:rPr>
                        <a:t>Total</a:t>
                      </a:r>
                      <a:endParaRPr lang="es-EC"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7000"/>
                        </a:lnSpc>
                        <a:spcAft>
                          <a:spcPts val="0"/>
                        </a:spcAft>
                      </a:pPr>
                      <a:r>
                        <a:rPr lang="en-US" sz="2000">
                          <a:effectLst/>
                        </a:rPr>
                        <a:t>364</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100,0</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7000"/>
                        </a:lnSpc>
                        <a:spcAft>
                          <a:spcPts val="0"/>
                        </a:spcAft>
                      </a:pPr>
                      <a:r>
                        <a:rPr lang="en-US" sz="2000">
                          <a:effectLst/>
                        </a:rPr>
                        <a:t>100,0</a:t>
                      </a:r>
                      <a:endParaRPr lang="es-EC"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07000"/>
                        </a:lnSpc>
                        <a:spcAft>
                          <a:spcPts val="0"/>
                        </a:spcAft>
                      </a:pPr>
                      <a:r>
                        <a:rPr lang="en-US" sz="2000" dirty="0">
                          <a:effectLst/>
                        </a:rPr>
                        <a:t> </a:t>
                      </a:r>
                      <a:endParaRPr lang="es-EC" sz="20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49" name="Rectangle 1"/>
          <p:cNvSpPr>
            <a:spLocks noChangeArrowheads="1"/>
          </p:cNvSpPr>
          <p:nvPr/>
        </p:nvSpPr>
        <p:spPr bwMode="auto">
          <a:xfrm>
            <a:off x="262649" y="512915"/>
            <a:ext cx="791781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20</a:t>
            </a:r>
            <a:endParaRPr kumimoji="0" lang="es-EC"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7</a:t>
            </a:r>
            <a:endParaRPr kumimoji="0" lang="es-EC"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Aproximadamente</a:t>
            </a:r>
            <a:r>
              <a:rPr kumimoji="0" lang="es-EC"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 un mes ¿Con qué frecuencia realizas gastos que excedan tus ingresos?</a:t>
            </a:r>
            <a:endParaRPr kumimoji="0" lang="es-EC" sz="1400" b="0" i="0" u="none" strike="noStrike" cap="none" normalizeH="0" baseline="0" dirty="0" smtClean="0">
              <a:ln>
                <a:noFill/>
              </a:ln>
              <a:solidFill>
                <a:schemeClr val="tx1"/>
              </a:solidFill>
              <a:effectLst/>
            </a:endParaRPr>
          </a:p>
        </p:txBody>
      </p:sp>
      <p:sp>
        <p:nvSpPr>
          <p:cNvPr id="50" name="Rectángulo 49"/>
          <p:cNvSpPr/>
          <p:nvPr/>
        </p:nvSpPr>
        <p:spPr>
          <a:xfrm>
            <a:off x="464181" y="5334000"/>
            <a:ext cx="4616970" cy="307777"/>
          </a:xfrm>
          <a:prstGeom prst="rect">
            <a:avLst/>
          </a:prstGeom>
        </p:spPr>
        <p:txBody>
          <a:bodyPr wrap="none">
            <a:spAutoFit/>
          </a:bodyPr>
          <a:lstStyle/>
          <a:p>
            <a:pPr lvl="0" eaLnBrk="0" fontAlgn="base" hangingPunct="0">
              <a:spcBef>
                <a:spcPct val="0"/>
              </a:spcBef>
              <a:spcAft>
                <a:spcPct val="0"/>
              </a:spcAft>
            </a:pPr>
            <a:r>
              <a:rPr lang="es-EC" sz="1400" b="1" dirty="0">
                <a:latin typeface="Arial" panose="020B0604020202020204" pitchFamily="34" charset="0"/>
                <a:ea typeface="Times New Roman" panose="02020603050405020304" pitchFamily="18" charset="0"/>
                <a:cs typeface="Arial" panose="020B0604020202020204" pitchFamily="34" charset="0"/>
              </a:rPr>
              <a:t>Fuente: Encuesta aplicada a estudiantes de la ESPE</a:t>
            </a:r>
            <a:endParaRPr lang="es-EC" sz="3200" dirty="0">
              <a:latin typeface="Arial" panose="020B0604020202020204" pitchFamily="34" charset="0"/>
            </a:endParaRPr>
          </a:p>
        </p:txBody>
      </p:sp>
      <p:graphicFrame>
        <p:nvGraphicFramePr>
          <p:cNvPr id="51" name="Tabla 50"/>
          <p:cNvGraphicFramePr>
            <a:graphicFrameLocks noGrp="1"/>
          </p:cNvGraphicFramePr>
          <p:nvPr>
            <p:extLst>
              <p:ext uri="{D42A27DB-BD31-4B8C-83A1-F6EECF244321}">
                <p14:modId xmlns:p14="http://schemas.microsoft.com/office/powerpoint/2010/main" val="2937521773"/>
              </p:ext>
            </p:extLst>
          </p:nvPr>
        </p:nvGraphicFramePr>
        <p:xfrm>
          <a:off x="7518141" y="1958014"/>
          <a:ext cx="4491353" cy="3587416"/>
        </p:xfrm>
        <a:graphic>
          <a:graphicData uri="http://schemas.openxmlformats.org/drawingml/2006/table">
            <a:tbl>
              <a:tblPr firstRow="1" firstCol="1" bandRow="1">
                <a:tableStyleId>{8799B23B-EC83-4686-B30A-512413B5E67A}</a:tableStyleId>
              </a:tblPr>
              <a:tblGrid>
                <a:gridCol w="909221"/>
                <a:gridCol w="1194044"/>
                <a:gridCol w="1194044"/>
                <a:gridCol w="1194044"/>
              </a:tblGrid>
              <a:tr h="420706">
                <a:tc rowSpan="2">
                  <a:txBody>
                    <a:bodyPr/>
                    <a:lstStyle/>
                    <a:p>
                      <a:pPr>
                        <a:lnSpc>
                          <a:spcPct val="107000"/>
                        </a:lnSpc>
                        <a:spcAft>
                          <a:spcPts val="0"/>
                        </a:spcAft>
                      </a:pPr>
                      <a:r>
                        <a:rPr lang="es-EC" sz="1800" dirty="0">
                          <a:effectLst/>
                        </a:rPr>
                        <a:t> </a:t>
                      </a:r>
                      <a:endParaRPr lang="es-EC" sz="2800" dirty="0">
                        <a:effectLst/>
                        <a:latin typeface="Times New Roman" panose="02020603050405020304" pitchFamily="18" charset="0"/>
                        <a:ea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es-EC" sz="1800" dirty="0">
                          <a:effectLst/>
                        </a:rPr>
                        <a:t>Respuestas</a:t>
                      </a:r>
                      <a:endParaRPr lang="es-EC" sz="28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rowSpan="2">
                  <a:txBody>
                    <a:bodyPr/>
                    <a:lstStyle/>
                    <a:p>
                      <a:pPr algn="ctr">
                        <a:lnSpc>
                          <a:spcPct val="107000"/>
                        </a:lnSpc>
                        <a:spcAft>
                          <a:spcPts val="0"/>
                        </a:spcAft>
                      </a:pPr>
                      <a:r>
                        <a:rPr lang="es-EC" sz="1800" dirty="0">
                          <a:effectLst/>
                        </a:rPr>
                        <a:t>Porcentaje de casos</a:t>
                      </a:r>
                      <a:endParaRPr lang="es-EC" sz="2800" dirty="0">
                        <a:effectLst/>
                        <a:latin typeface="Times New Roman" panose="02020603050405020304" pitchFamily="18" charset="0"/>
                        <a:ea typeface="Times New Roman" panose="02020603050405020304" pitchFamily="18" charset="0"/>
                      </a:endParaRPr>
                    </a:p>
                  </a:txBody>
                  <a:tcPr marL="44450" marR="44450" marT="0" marB="0" anchor="b"/>
                </a:tc>
              </a:tr>
              <a:tr h="381000">
                <a:tc vMerge="1">
                  <a:txBody>
                    <a:bodyPr/>
                    <a:lstStyle/>
                    <a:p>
                      <a:endParaRPr lang="es-EC"/>
                    </a:p>
                  </a:txBody>
                  <a:tcPr/>
                </a:tc>
                <a:tc>
                  <a:txBody>
                    <a:bodyPr/>
                    <a:lstStyle/>
                    <a:p>
                      <a:pPr algn="ctr">
                        <a:lnSpc>
                          <a:spcPct val="107000"/>
                        </a:lnSpc>
                        <a:spcAft>
                          <a:spcPts val="0"/>
                        </a:spcAft>
                      </a:pPr>
                      <a:r>
                        <a:rPr lang="es-EC" sz="1800">
                          <a:effectLst/>
                        </a:rPr>
                        <a:t>Nº</a:t>
                      </a:r>
                      <a:endParaRPr lang="es-EC" sz="2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Porcentaje</a:t>
                      </a:r>
                      <a:endParaRPr lang="es-EC" sz="28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r h="583429">
                <a:tc>
                  <a:txBody>
                    <a:bodyPr/>
                    <a:lstStyle/>
                    <a:p>
                      <a:pPr>
                        <a:lnSpc>
                          <a:spcPct val="107000"/>
                        </a:lnSpc>
                        <a:spcAft>
                          <a:spcPts val="0"/>
                        </a:spcAft>
                      </a:pPr>
                      <a:r>
                        <a:rPr lang="es-EC" sz="1800">
                          <a:effectLst/>
                        </a:rPr>
                        <a:t>Ingreso</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119</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21,9%</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32,8%</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554529">
                <a:tc>
                  <a:txBody>
                    <a:bodyPr/>
                    <a:lstStyle/>
                    <a:p>
                      <a:pPr>
                        <a:lnSpc>
                          <a:spcPct val="107000"/>
                        </a:lnSpc>
                        <a:spcAft>
                          <a:spcPts val="0"/>
                        </a:spcAft>
                      </a:pPr>
                      <a:r>
                        <a:rPr lang="es-EC" sz="1800">
                          <a:effectLst/>
                        </a:rPr>
                        <a:t>Gasto</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150</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27,6%</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41,3%</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554529">
                <a:tc>
                  <a:txBody>
                    <a:bodyPr/>
                    <a:lstStyle/>
                    <a:p>
                      <a:pPr>
                        <a:lnSpc>
                          <a:spcPct val="107000"/>
                        </a:lnSpc>
                        <a:spcAft>
                          <a:spcPts val="0"/>
                        </a:spcAft>
                      </a:pPr>
                      <a:r>
                        <a:rPr lang="es-EC" sz="1800">
                          <a:effectLst/>
                        </a:rPr>
                        <a:t>Deudas</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112</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20,6%</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30,9%</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554529">
                <a:tc>
                  <a:txBody>
                    <a:bodyPr/>
                    <a:lstStyle/>
                    <a:p>
                      <a:pPr>
                        <a:lnSpc>
                          <a:spcPct val="107000"/>
                        </a:lnSpc>
                        <a:spcAft>
                          <a:spcPts val="0"/>
                        </a:spcAft>
                      </a:pPr>
                      <a:r>
                        <a:rPr lang="es-EC" sz="1800">
                          <a:effectLst/>
                        </a:rPr>
                        <a:t>Ahorro</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101</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18,6%</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27,8%</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538694">
                <a:tc>
                  <a:txBody>
                    <a:bodyPr/>
                    <a:lstStyle/>
                    <a:p>
                      <a:pPr>
                        <a:lnSpc>
                          <a:spcPct val="107000"/>
                        </a:lnSpc>
                        <a:spcAft>
                          <a:spcPts val="0"/>
                        </a:spcAft>
                      </a:pPr>
                      <a:r>
                        <a:rPr lang="es-EC" sz="1800" dirty="0">
                          <a:effectLst/>
                        </a:rPr>
                        <a:t>Ninguno</a:t>
                      </a:r>
                      <a:endParaRPr lang="es-EC" sz="2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61</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11,2%</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16,8%</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52" name="Rectángulo 51"/>
          <p:cNvSpPr/>
          <p:nvPr/>
        </p:nvSpPr>
        <p:spPr>
          <a:xfrm>
            <a:off x="8516873" y="1491465"/>
            <a:ext cx="2839239" cy="369332"/>
          </a:xfrm>
          <a:prstGeom prst="rect">
            <a:avLst/>
          </a:prstGeom>
        </p:spPr>
        <p:txBody>
          <a:bodyPr wrap="none">
            <a:spAutoFit/>
          </a:bodyPr>
          <a:lstStyle/>
          <a:p>
            <a:pPr>
              <a:spcAft>
                <a:spcPts val="0"/>
              </a:spcAft>
            </a:pPr>
            <a:r>
              <a:rPr lang="es-EC" b="1" dirty="0">
                <a:latin typeface="Arial" panose="020B0604020202020204" pitchFamily="34" charset="0"/>
                <a:ea typeface="Times New Roman" panose="02020603050405020304" pitchFamily="18" charset="0"/>
              </a:rPr>
              <a:t>M</a:t>
            </a:r>
            <a:r>
              <a:rPr lang="es-EC" b="1" dirty="0" smtClean="0">
                <a:latin typeface="Arial" panose="020B0604020202020204" pitchFamily="34" charset="0"/>
                <a:ea typeface="Times New Roman" panose="02020603050405020304" pitchFamily="18" charset="0"/>
              </a:rPr>
              <a:t>odalidades </a:t>
            </a:r>
            <a:r>
              <a:rPr lang="es-EC" b="1" dirty="0">
                <a:latin typeface="Arial" panose="020B0604020202020204" pitchFamily="34" charset="0"/>
                <a:ea typeface="Times New Roman" panose="02020603050405020304" pitchFamily="18" charset="0"/>
              </a:rPr>
              <a:t>de registro</a:t>
            </a:r>
            <a:endParaRPr lang="es-EC" sz="2800" dirty="0">
              <a:effectLst/>
              <a:latin typeface="Times New Roman" panose="02020603050405020304" pitchFamily="18" charset="0"/>
              <a:ea typeface="Times New Roman" panose="02020603050405020304" pitchFamily="18" charset="0"/>
            </a:endParaRPr>
          </a:p>
        </p:txBody>
      </p:sp>
      <p:sp>
        <p:nvSpPr>
          <p:cNvPr id="53" name="Rectángulo 52"/>
          <p:cNvSpPr/>
          <p:nvPr/>
        </p:nvSpPr>
        <p:spPr>
          <a:xfrm>
            <a:off x="8516873" y="954085"/>
            <a:ext cx="2916183" cy="553998"/>
          </a:xfrm>
          <a:prstGeom prst="rect">
            <a:avLst/>
          </a:prstGeom>
        </p:spPr>
        <p:txBody>
          <a:bodyPr wrap="square">
            <a:spAutoFit/>
          </a:bodyPr>
          <a:lstStyle/>
          <a:p>
            <a:pPr>
              <a:spcAft>
                <a:spcPts val="0"/>
              </a:spcAft>
            </a:pPr>
            <a:r>
              <a:rPr lang="es-EC" sz="1400" b="1" dirty="0">
                <a:latin typeface="Arial" panose="020B0604020202020204" pitchFamily="34" charset="0"/>
                <a:ea typeface="Times New Roman" panose="02020603050405020304" pitchFamily="18" charset="0"/>
              </a:rPr>
              <a:t>Tabla 21</a:t>
            </a:r>
            <a:endParaRPr lang="es-EC" sz="1600" dirty="0">
              <a:latin typeface="Times New Roman" panose="02020603050405020304" pitchFamily="18" charset="0"/>
              <a:ea typeface="Times New Roman" panose="02020603050405020304" pitchFamily="18" charset="0"/>
            </a:endParaRPr>
          </a:p>
          <a:p>
            <a:pPr>
              <a:spcAft>
                <a:spcPts val="0"/>
              </a:spcAft>
            </a:pPr>
            <a:r>
              <a:rPr lang="es-EC" sz="1600" b="1" dirty="0">
                <a:latin typeface="Arial" panose="020B0604020202020204" pitchFamily="34" charset="0"/>
                <a:ea typeface="Times New Roman" panose="02020603050405020304" pitchFamily="18" charset="0"/>
              </a:rPr>
              <a:t> </a:t>
            </a:r>
            <a:r>
              <a:rPr lang="es-EC" sz="1400" b="1" dirty="0" smtClean="0">
                <a:latin typeface="Arial" panose="020B0604020202020204" pitchFamily="34" charset="0"/>
                <a:ea typeface="Times New Roman" panose="02020603050405020304" pitchFamily="18" charset="0"/>
              </a:rPr>
              <a:t>Pregunta </a:t>
            </a:r>
            <a:r>
              <a:rPr lang="es-EC" sz="1400" b="1" dirty="0">
                <a:latin typeface="Arial" panose="020B0604020202020204" pitchFamily="34" charset="0"/>
                <a:ea typeface="Times New Roman" panose="02020603050405020304" pitchFamily="18" charset="0"/>
              </a:rPr>
              <a:t>8</a:t>
            </a:r>
            <a:endParaRPr lang="es-EC" sz="1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383523" y="0"/>
            <a:ext cx="649224" cy="88392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111141" y="185102"/>
            <a:ext cx="7830820" cy="513715"/>
          </a:xfrm>
          <a:prstGeom prst="rect">
            <a:avLst/>
          </a:prstGeom>
        </p:spPr>
        <p:txBody>
          <a:bodyPr vert="horz" wrap="square" lIns="0" tIns="12700" rIns="0" bIns="0" rtlCol="0">
            <a:spAutoFit/>
          </a:bodyPr>
          <a:lstStyle/>
          <a:p>
            <a:pPr marL="12700">
              <a:lnSpc>
                <a:spcPct val="100000"/>
              </a:lnSpc>
              <a:spcBef>
                <a:spcPts val="100"/>
              </a:spcBef>
            </a:pPr>
            <a:r>
              <a:rPr sz="3200" dirty="0" err="1">
                <a:solidFill>
                  <a:srgbClr val="6F2F9F"/>
                </a:solidFill>
              </a:rPr>
              <a:t>Aspecto</a:t>
            </a:r>
            <a:r>
              <a:rPr sz="3200" dirty="0">
                <a:solidFill>
                  <a:srgbClr val="6F2F9F"/>
                </a:solidFill>
              </a:rPr>
              <a:t> </a:t>
            </a:r>
            <a:r>
              <a:rPr lang="es-EC" sz="3200" spc="-5" dirty="0" smtClean="0">
                <a:solidFill>
                  <a:srgbClr val="6F2F9F"/>
                </a:solidFill>
              </a:rPr>
              <a:t>Cultura</a:t>
            </a:r>
            <a:r>
              <a:rPr sz="3200" spc="-5" dirty="0" smtClean="0">
                <a:solidFill>
                  <a:srgbClr val="6F2F9F"/>
                </a:solidFill>
              </a:rPr>
              <a:t>: </a:t>
            </a:r>
            <a:r>
              <a:rPr lang="es-EC" sz="3200" spc="-5" dirty="0">
                <a:solidFill>
                  <a:srgbClr val="6F2F9F"/>
                </a:solidFill>
              </a:rPr>
              <a:t>HÁBITO DE AHORRO </a:t>
            </a:r>
            <a:endParaRPr sz="3200" dirty="0"/>
          </a:p>
        </p:txBody>
      </p:sp>
      <p:sp>
        <p:nvSpPr>
          <p:cNvPr id="39" name="object 39"/>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sp>
        <p:nvSpPr>
          <p:cNvPr id="41" name="Rectangle 1"/>
          <p:cNvSpPr>
            <a:spLocks noChangeArrowheads="1"/>
          </p:cNvSpPr>
          <p:nvPr/>
        </p:nvSpPr>
        <p:spPr bwMode="auto">
          <a:xfrm>
            <a:off x="304800" y="883919"/>
            <a:ext cx="61850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9</a:t>
            </a:r>
            <a:endParaRPr kumimoji="0" lang="es-EC" b="0" i="0" u="none" strike="noStrike" cap="none" normalizeH="0" baseline="0" dirty="0" smtClean="0">
              <a:ln>
                <a:noFill/>
              </a:ln>
              <a:solidFill>
                <a:schemeClr val="tx1"/>
              </a:solidFill>
              <a:effectLst/>
            </a:endParaRPr>
          </a:p>
        </p:txBody>
      </p:sp>
      <p:graphicFrame>
        <p:nvGraphicFramePr>
          <p:cNvPr id="42" name="Tabla 41"/>
          <p:cNvGraphicFramePr>
            <a:graphicFrameLocks noGrp="1"/>
          </p:cNvGraphicFramePr>
          <p:nvPr>
            <p:extLst>
              <p:ext uri="{D42A27DB-BD31-4B8C-83A1-F6EECF244321}">
                <p14:modId xmlns:p14="http://schemas.microsoft.com/office/powerpoint/2010/main" val="628159646"/>
              </p:ext>
            </p:extLst>
          </p:nvPr>
        </p:nvGraphicFramePr>
        <p:xfrm>
          <a:off x="5714999" y="1352778"/>
          <a:ext cx="6320155" cy="3965536"/>
        </p:xfrm>
        <a:graphic>
          <a:graphicData uri="http://schemas.openxmlformats.org/drawingml/2006/table">
            <a:tbl>
              <a:tblPr firstRow="1" firstCol="1" bandRow="1">
                <a:tableStyleId>{1E171933-4619-4E11-9A3F-F7608DF75F80}</a:tableStyleId>
              </a:tblPr>
              <a:tblGrid>
                <a:gridCol w="1850922"/>
                <a:gridCol w="1388158"/>
                <a:gridCol w="1589493"/>
                <a:gridCol w="1491582"/>
              </a:tblGrid>
              <a:tr h="563657">
                <a:tc gridSpan="4">
                  <a:txBody>
                    <a:bodyPr/>
                    <a:lstStyle/>
                    <a:p>
                      <a:pPr algn="ctr">
                        <a:lnSpc>
                          <a:spcPct val="107000"/>
                        </a:lnSpc>
                        <a:spcAft>
                          <a:spcPts val="0"/>
                        </a:spcAft>
                      </a:pPr>
                      <a:r>
                        <a:rPr lang="es-EC" sz="2000" dirty="0">
                          <a:effectLst/>
                        </a:rPr>
                        <a:t>¿De qué manera Ahorras?</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69565">
                <a:tc rowSpan="2">
                  <a:txBody>
                    <a:bodyPr/>
                    <a:lstStyle/>
                    <a:p>
                      <a:pPr>
                        <a:lnSpc>
                          <a:spcPct val="107000"/>
                        </a:lnSpc>
                        <a:spcAft>
                          <a:spcPts val="0"/>
                        </a:spcAft>
                      </a:pPr>
                      <a:r>
                        <a:rPr lang="es-EC" sz="2000" dirty="0">
                          <a:effectLst/>
                        </a:rPr>
                        <a:t> </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2000" dirty="0">
                          <a:effectLst/>
                        </a:rPr>
                        <a:t>Respuestas</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rowSpan="2">
                  <a:txBody>
                    <a:bodyPr/>
                    <a:lstStyle/>
                    <a:p>
                      <a:pPr algn="ctr">
                        <a:lnSpc>
                          <a:spcPct val="107000"/>
                        </a:lnSpc>
                        <a:spcAft>
                          <a:spcPts val="0"/>
                        </a:spcAft>
                      </a:pPr>
                      <a:r>
                        <a:rPr lang="es-EC" sz="2000" dirty="0">
                          <a:effectLst/>
                        </a:rPr>
                        <a:t>Porcentaje de casos</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r>
              <a:tr h="533400">
                <a:tc vMerge="1">
                  <a:txBody>
                    <a:bodyPr/>
                    <a:lstStyle/>
                    <a:p>
                      <a:endParaRPr lang="es-EC"/>
                    </a:p>
                  </a:txBody>
                  <a:tcPr/>
                </a:tc>
                <a:tc>
                  <a:txBody>
                    <a:bodyPr/>
                    <a:lstStyle/>
                    <a:p>
                      <a:pPr algn="ctr">
                        <a:lnSpc>
                          <a:spcPct val="107000"/>
                        </a:lnSpc>
                        <a:spcAft>
                          <a:spcPts val="0"/>
                        </a:spcAft>
                      </a:pPr>
                      <a:r>
                        <a:rPr lang="es-EC" sz="2000" dirty="0">
                          <a:effectLst/>
                        </a:rPr>
                        <a:t>Nº</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dirty="0">
                          <a:effectLst/>
                        </a:rPr>
                        <a:t>Porcentaje</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vMerge="1">
                  <a:txBody>
                    <a:bodyPr/>
                    <a:lstStyle/>
                    <a:p>
                      <a:endParaRPr lang="es-EC"/>
                    </a:p>
                  </a:txBody>
                  <a:tcPr/>
                </a:tc>
              </a:tr>
              <a:tr h="563657">
                <a:tc>
                  <a:txBody>
                    <a:bodyPr/>
                    <a:lstStyle/>
                    <a:p>
                      <a:pPr>
                        <a:lnSpc>
                          <a:spcPct val="107000"/>
                        </a:lnSpc>
                        <a:spcAft>
                          <a:spcPts val="0"/>
                        </a:spcAft>
                      </a:pPr>
                      <a:r>
                        <a:rPr lang="es-EC" sz="2000">
                          <a:effectLst/>
                        </a:rPr>
                        <a:t>Alcancía</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a:effectLst/>
                        </a:rPr>
                        <a:t>157</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48,6%</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55,1%</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807943">
                <a:tc>
                  <a:txBody>
                    <a:bodyPr/>
                    <a:lstStyle/>
                    <a:p>
                      <a:pPr>
                        <a:lnSpc>
                          <a:spcPct val="107000"/>
                        </a:lnSpc>
                        <a:spcAft>
                          <a:spcPts val="0"/>
                        </a:spcAft>
                      </a:pPr>
                      <a:r>
                        <a:rPr lang="es-EC" sz="2000">
                          <a:effectLst/>
                        </a:rPr>
                        <a:t>Cooperativa de ahorro y crédito</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dirty="0">
                          <a:effectLst/>
                        </a:rPr>
                        <a:t>36</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11,1%</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12,6%</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63657">
                <a:tc>
                  <a:txBody>
                    <a:bodyPr/>
                    <a:lstStyle/>
                    <a:p>
                      <a:pPr>
                        <a:lnSpc>
                          <a:spcPct val="107000"/>
                        </a:lnSpc>
                        <a:spcAft>
                          <a:spcPts val="0"/>
                        </a:spcAft>
                      </a:pPr>
                      <a:r>
                        <a:rPr lang="es-EC" sz="2000">
                          <a:effectLst/>
                        </a:rPr>
                        <a:t>Banco</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dirty="0">
                          <a:effectLst/>
                        </a:rPr>
                        <a:t>130</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40,2%</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45,6%</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63657">
                <a:tc>
                  <a:txBody>
                    <a:bodyPr/>
                    <a:lstStyle/>
                    <a:p>
                      <a:pPr>
                        <a:lnSpc>
                          <a:spcPct val="107000"/>
                        </a:lnSpc>
                        <a:spcAft>
                          <a:spcPts val="0"/>
                        </a:spcAft>
                      </a:pPr>
                      <a:r>
                        <a:rPr lang="es-EC" sz="2000">
                          <a:effectLst/>
                        </a:rPr>
                        <a:t>Total</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a:effectLst/>
                        </a:rPr>
                        <a:t>323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dirty="0">
                          <a:effectLst/>
                        </a:rPr>
                        <a:t>113,3%</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43" name="Rectangle 2"/>
          <p:cNvSpPr>
            <a:spLocks noChangeArrowheads="1"/>
          </p:cNvSpPr>
          <p:nvPr/>
        </p:nvSpPr>
        <p:spPr bwMode="auto">
          <a:xfrm>
            <a:off x="6172200" y="699253"/>
            <a:ext cx="58629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23</a:t>
            </a:r>
            <a:endParaRPr kumimoji="0" 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10</a:t>
            </a:r>
            <a:endParaRPr kumimoji="0" 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4" name="Gráfico 43"/>
          <p:cNvGraphicFramePr/>
          <p:nvPr>
            <p:extLst>
              <p:ext uri="{D42A27DB-BD31-4B8C-83A1-F6EECF244321}">
                <p14:modId xmlns:p14="http://schemas.microsoft.com/office/powerpoint/2010/main" val="1567798649"/>
              </p:ext>
            </p:extLst>
          </p:nvPr>
        </p:nvGraphicFramePr>
        <p:xfrm>
          <a:off x="323850" y="1253251"/>
          <a:ext cx="5105400" cy="4656710"/>
        </p:xfrm>
        <a:graphic>
          <a:graphicData uri="http://schemas.openxmlformats.org/drawingml/2006/chart">
            <c:chart xmlns:c="http://schemas.openxmlformats.org/drawingml/2006/chart" xmlns:r="http://schemas.openxmlformats.org/officeDocument/2006/relationships" r:id="rId4"/>
          </a:graphicData>
        </a:graphic>
      </p:graphicFrame>
      <p:sp>
        <p:nvSpPr>
          <p:cNvPr id="45" name="Rectángulo 44"/>
          <p:cNvSpPr/>
          <p:nvPr/>
        </p:nvSpPr>
        <p:spPr>
          <a:xfrm>
            <a:off x="304800" y="5029200"/>
            <a:ext cx="5257800" cy="646331"/>
          </a:xfrm>
          <a:prstGeom prst="rect">
            <a:avLst/>
          </a:prstGeom>
        </p:spPr>
        <p:txBody>
          <a:bodyPr wrap="square">
            <a:spAutoFit/>
          </a:bodyPr>
          <a:lstStyle/>
          <a:p>
            <a:pPr>
              <a:spcAft>
                <a:spcPts val="0"/>
              </a:spcAft>
            </a:pPr>
            <a:r>
              <a:rPr lang="es-EC" b="1" dirty="0">
                <a:latin typeface="Arial" panose="020B0604020202020204" pitchFamily="34" charset="0"/>
                <a:ea typeface="Times New Roman" panose="02020603050405020304" pitchFamily="18" charset="0"/>
              </a:rPr>
              <a:t>Figura N. 14 Porcentaje de jóvenes que realizan </a:t>
            </a:r>
            <a:r>
              <a:rPr lang="es-EC" b="1" dirty="0" smtClean="0">
                <a:latin typeface="Arial" panose="020B0604020202020204" pitchFamily="34" charset="0"/>
                <a:ea typeface="Times New Roman" panose="02020603050405020304" pitchFamily="18" charset="0"/>
              </a:rPr>
              <a:t>ahorros</a:t>
            </a:r>
            <a:endParaRPr lang="es-EC"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86516" y="99468"/>
            <a:ext cx="11198072" cy="505267"/>
          </a:xfrm>
          <a:prstGeom prst="rect">
            <a:avLst/>
          </a:prstGeom>
        </p:spPr>
        <p:txBody>
          <a:bodyPr vert="horz" wrap="square" lIns="0" tIns="12700" rIns="0" bIns="0" rtlCol="0">
            <a:spAutoFit/>
          </a:bodyPr>
          <a:lstStyle/>
          <a:p>
            <a:pPr marL="12700">
              <a:lnSpc>
                <a:spcPct val="100000"/>
              </a:lnSpc>
              <a:spcBef>
                <a:spcPts val="100"/>
              </a:spcBef>
            </a:pPr>
            <a:r>
              <a:rPr lang="es-EC" sz="3200" dirty="0">
                <a:solidFill>
                  <a:srgbClr val="6F2F9F"/>
                </a:solidFill>
              </a:rPr>
              <a:t>Aspecto </a:t>
            </a:r>
            <a:r>
              <a:rPr lang="es-EC" sz="3200" spc="-5" dirty="0">
                <a:solidFill>
                  <a:srgbClr val="6F2F9F"/>
                </a:solidFill>
              </a:rPr>
              <a:t>Cultura: FORMAS DE UTILIZACIÓN DEL DINERO</a:t>
            </a:r>
            <a:endParaRPr sz="3200" dirty="0"/>
          </a:p>
        </p:txBody>
      </p:sp>
      <p:sp>
        <p:nvSpPr>
          <p:cNvPr id="80" name="object 80"/>
          <p:cNvSpPr/>
          <p:nvPr/>
        </p:nvSpPr>
        <p:spPr>
          <a:xfrm>
            <a:off x="8842375" y="5930150"/>
            <a:ext cx="3192779" cy="698284"/>
          </a:xfrm>
          <a:prstGeom prst="rect">
            <a:avLst/>
          </a:prstGeom>
          <a:blipFill>
            <a:blip r:embed="rId2" cstate="print"/>
            <a:stretch>
              <a:fillRect/>
            </a:stretch>
          </a:blipFill>
        </p:spPr>
        <p:txBody>
          <a:bodyPr wrap="square" lIns="0" tIns="0" rIns="0" bIns="0" rtlCol="0"/>
          <a:lstStyle/>
          <a:p>
            <a:endParaRPr/>
          </a:p>
        </p:txBody>
      </p:sp>
      <p:graphicFrame>
        <p:nvGraphicFramePr>
          <p:cNvPr id="81" name="Tabla 80"/>
          <p:cNvGraphicFramePr>
            <a:graphicFrameLocks noGrp="1"/>
          </p:cNvGraphicFramePr>
          <p:nvPr>
            <p:extLst>
              <p:ext uri="{D42A27DB-BD31-4B8C-83A1-F6EECF244321}">
                <p14:modId xmlns:p14="http://schemas.microsoft.com/office/powerpoint/2010/main" val="3773166028"/>
              </p:ext>
            </p:extLst>
          </p:nvPr>
        </p:nvGraphicFramePr>
        <p:xfrm>
          <a:off x="228601" y="1467719"/>
          <a:ext cx="5575000" cy="4265480"/>
        </p:xfrm>
        <a:graphic>
          <a:graphicData uri="http://schemas.openxmlformats.org/drawingml/2006/table">
            <a:tbl>
              <a:tblPr firstRow="1" firstCol="1" bandRow="1">
                <a:tableStyleId>{5C22544A-7EE6-4342-B048-85BDC9FD1C3A}</a:tableStyleId>
              </a:tblPr>
              <a:tblGrid>
                <a:gridCol w="1506130"/>
                <a:gridCol w="1017002"/>
                <a:gridCol w="1017002"/>
                <a:gridCol w="1017002"/>
                <a:gridCol w="1017864"/>
              </a:tblGrid>
              <a:tr h="546437">
                <a:tc gridSpan="5">
                  <a:txBody>
                    <a:bodyPr/>
                    <a:lstStyle/>
                    <a:p>
                      <a:pPr algn="ctr">
                        <a:lnSpc>
                          <a:spcPct val="107000"/>
                        </a:lnSpc>
                        <a:spcAft>
                          <a:spcPts val="0"/>
                        </a:spcAft>
                      </a:pPr>
                      <a:r>
                        <a:rPr lang="es-EC" sz="1800" dirty="0">
                          <a:effectLst/>
                        </a:rPr>
                        <a:t>¿Qué medio de pago utilizas cuando realizas tus compras?</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55365">
                <a:tc>
                  <a:txBody>
                    <a:bodyPr/>
                    <a:lstStyle/>
                    <a:p>
                      <a:pPr algn="ct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Frecuencia</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Porcentaje</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Porcentaje válido</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Porcentaje acumulado</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436100">
                <a:tc>
                  <a:txBody>
                    <a:bodyPr/>
                    <a:lstStyle/>
                    <a:p>
                      <a:pPr>
                        <a:lnSpc>
                          <a:spcPct val="107000"/>
                        </a:lnSpc>
                        <a:spcAft>
                          <a:spcPts val="0"/>
                        </a:spcAft>
                      </a:pPr>
                      <a:r>
                        <a:rPr lang="es-EC" sz="1800">
                          <a:effectLst/>
                        </a:rPr>
                        <a:t>Efectivo</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331</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90,9</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90,9</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90,9</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r>
              <a:tr h="650307">
                <a:tc>
                  <a:txBody>
                    <a:bodyPr/>
                    <a:lstStyle/>
                    <a:p>
                      <a:pPr>
                        <a:lnSpc>
                          <a:spcPct val="107000"/>
                        </a:lnSpc>
                        <a:spcAft>
                          <a:spcPts val="0"/>
                        </a:spcAft>
                      </a:pPr>
                      <a:r>
                        <a:rPr lang="es-EC" sz="1800">
                          <a:effectLst/>
                        </a:rPr>
                        <a:t>Tarjeta de crédito</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4</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1,1</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1,1</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92,0</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650307">
                <a:tc>
                  <a:txBody>
                    <a:bodyPr/>
                    <a:lstStyle/>
                    <a:p>
                      <a:pPr>
                        <a:lnSpc>
                          <a:spcPct val="107000"/>
                        </a:lnSpc>
                        <a:spcAft>
                          <a:spcPts val="0"/>
                        </a:spcAft>
                      </a:pPr>
                      <a:r>
                        <a:rPr lang="es-EC" sz="1800">
                          <a:effectLst/>
                        </a:rPr>
                        <a:t>Tarjeta de débito</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28</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7,7</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7,7</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99,7</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650307">
                <a:tc>
                  <a:txBody>
                    <a:bodyPr/>
                    <a:lstStyle/>
                    <a:p>
                      <a:pPr>
                        <a:lnSpc>
                          <a:spcPct val="107000"/>
                        </a:lnSpc>
                        <a:spcAft>
                          <a:spcPts val="0"/>
                        </a:spcAft>
                      </a:pPr>
                      <a:r>
                        <a:rPr lang="es-EC" sz="1800">
                          <a:effectLst/>
                        </a:rPr>
                        <a:t>Dinero Electrónico</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1</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0,3</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0,3</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100,0</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r>
              <a:tr h="436100">
                <a:tc>
                  <a:txBody>
                    <a:bodyPr/>
                    <a:lstStyle/>
                    <a:p>
                      <a:pPr>
                        <a:lnSpc>
                          <a:spcPct val="107000"/>
                        </a:lnSpc>
                        <a:spcAft>
                          <a:spcPts val="0"/>
                        </a:spcAft>
                      </a:pPr>
                      <a:r>
                        <a:rPr lang="es-EC" sz="1800">
                          <a:effectLst/>
                        </a:rPr>
                        <a:t>Total</a:t>
                      </a:r>
                      <a:endParaRPr lang="es-EC" sz="2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364</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100,0</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100,0</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1800" dirty="0">
                          <a:effectLst/>
                        </a:rPr>
                        <a:t> </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82" name="Rectangle 1"/>
          <p:cNvSpPr>
            <a:spLocks noChangeArrowheads="1"/>
          </p:cNvSpPr>
          <p:nvPr/>
        </p:nvSpPr>
        <p:spPr bwMode="auto">
          <a:xfrm>
            <a:off x="175123" y="820692"/>
            <a:ext cx="42675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24</a:t>
            </a:r>
            <a:endParaRPr kumimoji="0" 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11</a:t>
            </a:r>
            <a:endParaRPr kumimoji="0" 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3" name="Tabla 82"/>
          <p:cNvGraphicFramePr>
            <a:graphicFrameLocks noGrp="1"/>
          </p:cNvGraphicFramePr>
          <p:nvPr>
            <p:extLst>
              <p:ext uri="{D42A27DB-BD31-4B8C-83A1-F6EECF244321}">
                <p14:modId xmlns:p14="http://schemas.microsoft.com/office/powerpoint/2010/main" val="81551309"/>
              </p:ext>
            </p:extLst>
          </p:nvPr>
        </p:nvGraphicFramePr>
        <p:xfrm>
          <a:off x="6219793" y="1416777"/>
          <a:ext cx="5656389" cy="4287132"/>
        </p:xfrm>
        <a:graphic>
          <a:graphicData uri="http://schemas.openxmlformats.org/drawingml/2006/table">
            <a:tbl>
              <a:tblPr firstRow="1" firstCol="1" bandRow="1">
                <a:tableStyleId>{5C22544A-7EE6-4342-B048-85BDC9FD1C3A}</a:tableStyleId>
              </a:tblPr>
              <a:tblGrid>
                <a:gridCol w="1846389"/>
                <a:gridCol w="914400"/>
                <a:gridCol w="914400"/>
                <a:gridCol w="990600"/>
                <a:gridCol w="990600"/>
              </a:tblGrid>
              <a:tr h="666947">
                <a:tc gridSpan="5">
                  <a:txBody>
                    <a:bodyPr/>
                    <a:lstStyle/>
                    <a:p>
                      <a:pPr algn="ctr">
                        <a:lnSpc>
                          <a:spcPct val="107000"/>
                        </a:lnSpc>
                        <a:spcAft>
                          <a:spcPts val="0"/>
                        </a:spcAft>
                      </a:pPr>
                      <a:r>
                        <a:rPr lang="es-EC" sz="2000" dirty="0">
                          <a:effectLst/>
                        </a:rPr>
                        <a:t>¿Alguna vez has pedido dinero prestado alguien A quién?</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40063">
                <a:tc>
                  <a:txBody>
                    <a:bodyPr/>
                    <a:lstStyle/>
                    <a:p>
                      <a:pPr>
                        <a:lnSpc>
                          <a:spcPct val="107000"/>
                        </a:lnSpc>
                        <a:spcAft>
                          <a:spcPts val="0"/>
                        </a:spcAft>
                      </a:pPr>
                      <a:r>
                        <a:rPr lang="es-EC" sz="1600">
                          <a:effectLst/>
                        </a:rPr>
                        <a:t> </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Frecuencia</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Porcentaje</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Porcentaje válido</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dirty="0">
                          <a:effectLst/>
                        </a:rPr>
                        <a:t>Porcentaje acumulado</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r>
              <a:tr h="401698">
                <a:tc>
                  <a:txBody>
                    <a:bodyPr/>
                    <a:lstStyle/>
                    <a:p>
                      <a:pPr>
                        <a:lnSpc>
                          <a:spcPct val="107000"/>
                        </a:lnSpc>
                        <a:spcAft>
                          <a:spcPts val="0"/>
                        </a:spcAft>
                      </a:pPr>
                      <a:r>
                        <a:rPr lang="es-EC" sz="1600">
                          <a:effectLst/>
                        </a:rPr>
                        <a:t>A un amigo</a:t>
                      </a:r>
                      <a:endParaRPr lang="es-EC"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196</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53,8</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53,8</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53,8</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401698">
                <a:tc>
                  <a:txBody>
                    <a:bodyPr/>
                    <a:lstStyle/>
                    <a:p>
                      <a:pPr>
                        <a:lnSpc>
                          <a:spcPct val="107000"/>
                        </a:lnSpc>
                        <a:spcAft>
                          <a:spcPts val="0"/>
                        </a:spcAft>
                      </a:pPr>
                      <a:r>
                        <a:rPr lang="es-EC" sz="1600">
                          <a:effectLst/>
                        </a:rPr>
                        <a:t>A un familiar</a:t>
                      </a:r>
                      <a:endParaRPr lang="es-EC"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66</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18,1</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18,1</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72,0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401698">
                <a:tc>
                  <a:txBody>
                    <a:bodyPr/>
                    <a:lstStyle/>
                    <a:p>
                      <a:pPr>
                        <a:lnSpc>
                          <a:spcPct val="107000"/>
                        </a:lnSpc>
                        <a:spcAft>
                          <a:spcPts val="0"/>
                        </a:spcAft>
                      </a:pPr>
                      <a:r>
                        <a:rPr lang="es-EC" sz="1600">
                          <a:effectLst/>
                        </a:rPr>
                        <a:t>A sus padres</a:t>
                      </a:r>
                      <a:endParaRPr lang="es-EC"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67</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18,4</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18,4</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90,4</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1173330">
                <a:tc>
                  <a:txBody>
                    <a:bodyPr/>
                    <a:lstStyle/>
                    <a:p>
                      <a:pPr>
                        <a:lnSpc>
                          <a:spcPct val="107000"/>
                        </a:lnSpc>
                        <a:spcAft>
                          <a:spcPts val="0"/>
                        </a:spcAft>
                      </a:pPr>
                      <a:r>
                        <a:rPr lang="es-EC" sz="1600">
                          <a:effectLst/>
                        </a:rPr>
                        <a:t>Nunca he pedido dinero prestado</a:t>
                      </a:r>
                      <a:endParaRPr lang="es-EC"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35</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9,6</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9,6</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100,0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401698">
                <a:tc>
                  <a:txBody>
                    <a:bodyPr/>
                    <a:lstStyle/>
                    <a:p>
                      <a:pPr>
                        <a:lnSpc>
                          <a:spcPct val="107000"/>
                        </a:lnSpc>
                        <a:spcAft>
                          <a:spcPts val="0"/>
                        </a:spcAft>
                      </a:pPr>
                      <a:r>
                        <a:rPr lang="es-EC" sz="1600">
                          <a:effectLst/>
                        </a:rPr>
                        <a:t>Total</a:t>
                      </a:r>
                      <a:endParaRPr lang="es-EC"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dirty="0">
                          <a:effectLst/>
                        </a:rPr>
                        <a:t>364</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100,0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100,0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 </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84" name="Rectangle 2"/>
          <p:cNvSpPr>
            <a:spLocks noChangeArrowheads="1"/>
          </p:cNvSpPr>
          <p:nvPr/>
        </p:nvSpPr>
        <p:spPr bwMode="auto">
          <a:xfrm>
            <a:off x="6104602" y="704203"/>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25</a:t>
            </a:r>
            <a:endParaRPr kumimoji="0" lang="es-EC"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12</a:t>
            </a:r>
            <a:endParaRPr kumimoji="0" lang="es-EC" sz="16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330183" y="0"/>
            <a:ext cx="649224" cy="8976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456438" y="19050"/>
            <a:ext cx="10973562" cy="505267"/>
          </a:xfrm>
          <a:prstGeom prst="rect">
            <a:avLst/>
          </a:prstGeom>
        </p:spPr>
        <p:txBody>
          <a:bodyPr vert="horz" wrap="square" lIns="0" tIns="12700" rIns="0" bIns="0" rtlCol="0">
            <a:spAutoFit/>
          </a:bodyPr>
          <a:lstStyle/>
          <a:p>
            <a:pPr marL="12700">
              <a:lnSpc>
                <a:spcPct val="100000"/>
              </a:lnSpc>
              <a:spcBef>
                <a:spcPts val="100"/>
              </a:spcBef>
            </a:pPr>
            <a:r>
              <a:rPr lang="es-EC" sz="3200" dirty="0">
                <a:solidFill>
                  <a:srgbClr val="6F2F9F"/>
                </a:solidFill>
              </a:rPr>
              <a:t>Aspecto </a:t>
            </a:r>
            <a:r>
              <a:rPr lang="es-EC" sz="3200" spc="-5" dirty="0">
                <a:solidFill>
                  <a:srgbClr val="6F2F9F"/>
                </a:solidFill>
              </a:rPr>
              <a:t>Cultura: CONOCIMIENTO FINANCIERO</a:t>
            </a:r>
            <a:endParaRPr sz="3200" dirty="0"/>
          </a:p>
        </p:txBody>
      </p:sp>
      <p:sp>
        <p:nvSpPr>
          <p:cNvPr id="7" name="object 7"/>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10" name="Gráfico 9"/>
          <p:cNvGraphicFramePr/>
          <p:nvPr>
            <p:extLst>
              <p:ext uri="{D42A27DB-BD31-4B8C-83A1-F6EECF244321}">
                <p14:modId xmlns:p14="http://schemas.microsoft.com/office/powerpoint/2010/main" val="1352757453"/>
              </p:ext>
            </p:extLst>
          </p:nvPr>
        </p:nvGraphicFramePr>
        <p:xfrm>
          <a:off x="533400" y="875864"/>
          <a:ext cx="4267200" cy="308653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228600" y="3962400"/>
            <a:ext cx="5181600" cy="584775"/>
          </a:xfrm>
          <a:prstGeom prst="rect">
            <a:avLst/>
          </a:prstGeom>
        </p:spPr>
        <p:txBody>
          <a:bodyPr wrap="square">
            <a:spAutoFit/>
          </a:bodyPr>
          <a:lstStyle/>
          <a:p>
            <a:r>
              <a:rPr lang="es-EC" sz="1600" b="1" dirty="0">
                <a:latin typeface="Arial" panose="020B0604020202020204" pitchFamily="34" charset="0"/>
                <a:ea typeface="Times New Roman" panose="02020603050405020304" pitchFamily="18" charset="0"/>
              </a:rPr>
              <a:t>Figura N. 19 Porcentaje de jóvenes que tienen claro el significado de un crédito</a:t>
            </a:r>
            <a:endParaRPr lang="es-EC" sz="1600" dirty="0"/>
          </a:p>
        </p:txBody>
      </p:sp>
      <p:graphicFrame>
        <p:nvGraphicFramePr>
          <p:cNvPr id="12" name="Tabla 11"/>
          <p:cNvGraphicFramePr>
            <a:graphicFrameLocks noGrp="1"/>
          </p:cNvGraphicFramePr>
          <p:nvPr>
            <p:extLst>
              <p:ext uri="{D42A27DB-BD31-4B8C-83A1-F6EECF244321}">
                <p14:modId xmlns:p14="http://schemas.microsoft.com/office/powerpoint/2010/main" val="2436287323"/>
              </p:ext>
            </p:extLst>
          </p:nvPr>
        </p:nvGraphicFramePr>
        <p:xfrm>
          <a:off x="5410200" y="1231687"/>
          <a:ext cx="6292595" cy="4519847"/>
        </p:xfrm>
        <a:graphic>
          <a:graphicData uri="http://schemas.openxmlformats.org/drawingml/2006/table">
            <a:tbl>
              <a:tblPr firstRow="1" firstCol="1" bandRow="1">
                <a:tableStyleId>{9DCAF9ED-07DC-4A11-8D7F-57B35C25682E}</a:tableStyleId>
              </a:tblPr>
              <a:tblGrid>
                <a:gridCol w="1524000"/>
                <a:gridCol w="1143000"/>
                <a:gridCol w="1108557"/>
                <a:gridCol w="1258519"/>
                <a:gridCol w="1258519"/>
              </a:tblGrid>
              <a:tr h="426126">
                <a:tc gridSpan="5">
                  <a:txBody>
                    <a:bodyPr/>
                    <a:lstStyle/>
                    <a:p>
                      <a:pPr algn="ctr">
                        <a:lnSpc>
                          <a:spcPct val="107000"/>
                        </a:lnSpc>
                        <a:spcAft>
                          <a:spcPts val="0"/>
                        </a:spcAft>
                      </a:pPr>
                      <a:r>
                        <a:rPr lang="es-EC" sz="2000" dirty="0">
                          <a:effectLst/>
                        </a:rPr>
                        <a:t>Qué tipo de crédito utilizas con frecuencia</a:t>
                      </a:r>
                      <a:endParaRPr lang="es-EC" sz="32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10211">
                <a:tc>
                  <a:txBody>
                    <a:bodyPr/>
                    <a:lstStyle/>
                    <a:p>
                      <a:pP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Frecuencia</a:t>
                      </a:r>
                      <a:endParaRPr lang="es-EC" sz="2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Porcentaje</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Porcentaje válido</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Porcentaje acumulado</a:t>
                      </a:r>
                      <a:endParaRPr lang="es-EC" sz="2800" dirty="0">
                        <a:effectLst/>
                        <a:latin typeface="Times New Roman" panose="02020603050405020304" pitchFamily="18" charset="0"/>
                        <a:ea typeface="Times New Roman" panose="02020603050405020304" pitchFamily="18" charset="0"/>
                      </a:endParaRPr>
                    </a:p>
                  </a:txBody>
                  <a:tcPr marL="44450" marR="44450" marT="0" marB="0" anchor="ctr"/>
                </a:tc>
              </a:tr>
              <a:tr h="426126">
                <a:tc>
                  <a:txBody>
                    <a:bodyPr/>
                    <a:lstStyle/>
                    <a:p>
                      <a:pPr>
                        <a:lnSpc>
                          <a:spcPct val="107000"/>
                        </a:lnSpc>
                        <a:spcAft>
                          <a:spcPts val="0"/>
                        </a:spcAft>
                      </a:pPr>
                      <a:r>
                        <a:rPr lang="es-EC" sz="2000">
                          <a:effectLst/>
                        </a:rPr>
                        <a:t>Consumo</a:t>
                      </a:r>
                      <a:endParaRPr lang="es-EC" sz="3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a:effectLst/>
                        </a:rPr>
                        <a:t>26</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7,1</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66,7</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66,7</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r>
              <a:tr h="677610">
                <a:tc>
                  <a:txBody>
                    <a:bodyPr/>
                    <a:lstStyle/>
                    <a:p>
                      <a:pPr>
                        <a:lnSpc>
                          <a:spcPct val="107000"/>
                        </a:lnSpc>
                        <a:spcAft>
                          <a:spcPts val="0"/>
                        </a:spcAft>
                      </a:pPr>
                      <a:r>
                        <a:rPr lang="es-EC" sz="2000">
                          <a:effectLst/>
                        </a:rPr>
                        <a:t>Microcrédito</a:t>
                      </a:r>
                      <a:endParaRPr lang="es-EC" sz="3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a:effectLst/>
                        </a:rPr>
                        <a:t>8</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dirty="0">
                          <a:effectLst/>
                        </a:rPr>
                        <a:t>2,2</a:t>
                      </a:r>
                      <a:endParaRPr lang="es-EC" sz="3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20,5</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87,2</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r>
              <a:tr h="405835">
                <a:tc>
                  <a:txBody>
                    <a:bodyPr/>
                    <a:lstStyle/>
                    <a:p>
                      <a:pPr>
                        <a:lnSpc>
                          <a:spcPct val="107000"/>
                        </a:lnSpc>
                        <a:spcAft>
                          <a:spcPts val="0"/>
                        </a:spcAft>
                      </a:pPr>
                      <a:r>
                        <a:rPr lang="es-EC" sz="2000">
                          <a:effectLst/>
                        </a:rPr>
                        <a:t>Vivienda</a:t>
                      </a:r>
                      <a:endParaRPr lang="es-EC" sz="3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a:effectLst/>
                        </a:rPr>
                        <a:t>1</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dirty="0" smtClean="0">
                          <a:effectLst/>
                        </a:rPr>
                        <a:t>0,3</a:t>
                      </a:r>
                      <a:endParaRPr lang="es-EC" sz="3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2,6</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89,7</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r>
              <a:tr h="405835">
                <a:tc>
                  <a:txBody>
                    <a:bodyPr/>
                    <a:lstStyle/>
                    <a:p>
                      <a:pPr>
                        <a:lnSpc>
                          <a:spcPct val="107000"/>
                        </a:lnSpc>
                        <a:spcAft>
                          <a:spcPts val="0"/>
                        </a:spcAft>
                      </a:pPr>
                      <a:r>
                        <a:rPr lang="es-EC" sz="2000">
                          <a:effectLst/>
                        </a:rPr>
                        <a:t>Comercial</a:t>
                      </a:r>
                      <a:endParaRPr lang="es-EC" sz="3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a:effectLst/>
                        </a:rPr>
                        <a:t>4</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1,1</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10,3</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100,0</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r>
              <a:tr h="405835">
                <a:tc>
                  <a:txBody>
                    <a:bodyPr/>
                    <a:lstStyle/>
                    <a:p>
                      <a:pPr>
                        <a:lnSpc>
                          <a:spcPct val="107000"/>
                        </a:lnSpc>
                        <a:spcAft>
                          <a:spcPts val="0"/>
                        </a:spcAft>
                      </a:pPr>
                      <a:r>
                        <a:rPr lang="es-EC" sz="2000">
                          <a:effectLst/>
                        </a:rPr>
                        <a:t>Total</a:t>
                      </a:r>
                      <a:endParaRPr lang="es-EC" sz="3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a:effectLst/>
                        </a:rPr>
                        <a:t>39</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10,7</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100,0</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2000">
                          <a:effectLst/>
                        </a:rPr>
                        <a:t> </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r>
              <a:tr h="405835">
                <a:tc>
                  <a:txBody>
                    <a:bodyPr/>
                    <a:lstStyle/>
                    <a:p>
                      <a:pPr>
                        <a:lnSpc>
                          <a:spcPct val="107000"/>
                        </a:lnSpc>
                        <a:spcAft>
                          <a:spcPts val="0"/>
                        </a:spcAft>
                      </a:pPr>
                      <a:r>
                        <a:rPr lang="es-EC" sz="2000" dirty="0" smtClean="0">
                          <a:effectLst/>
                        </a:rPr>
                        <a:t>No contestarón</a:t>
                      </a:r>
                      <a:r>
                        <a:rPr lang="es-EC" sz="2000" baseline="0" dirty="0" smtClean="0">
                          <a:effectLst/>
                        </a:rPr>
                        <a:t> </a:t>
                      </a:r>
                      <a:endParaRPr lang="es-EC" sz="3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dirty="0">
                          <a:effectLst/>
                        </a:rPr>
                        <a:t>325</a:t>
                      </a:r>
                      <a:endParaRPr lang="es-EC" sz="3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89,3</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2000">
                          <a:effectLst/>
                        </a:rPr>
                        <a:t> </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2000">
                          <a:effectLst/>
                        </a:rPr>
                        <a:t> </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r>
              <a:tr h="426126">
                <a:tc>
                  <a:txBody>
                    <a:bodyPr/>
                    <a:lstStyle/>
                    <a:p>
                      <a:pPr>
                        <a:lnSpc>
                          <a:spcPct val="107000"/>
                        </a:lnSpc>
                        <a:spcAft>
                          <a:spcPts val="0"/>
                        </a:spcAft>
                      </a:pPr>
                      <a:r>
                        <a:rPr lang="es-EC" sz="2000" dirty="0">
                          <a:effectLst/>
                        </a:rPr>
                        <a:t>Total</a:t>
                      </a:r>
                      <a:endParaRPr lang="es-EC" sz="3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2000" dirty="0">
                          <a:effectLst/>
                        </a:rPr>
                        <a:t>364</a:t>
                      </a:r>
                      <a:endParaRPr lang="es-EC" sz="3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100,0</a:t>
                      </a:r>
                      <a:endParaRPr lang="es-EC" sz="3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2000" dirty="0">
                          <a:effectLst/>
                        </a:rPr>
                        <a:t> </a:t>
                      </a:r>
                      <a:endParaRPr lang="es-EC" sz="3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2000" dirty="0">
                          <a:effectLst/>
                        </a:rPr>
                        <a:t> </a:t>
                      </a:r>
                      <a:endParaRPr lang="es-EC" sz="32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13" name="Rectangle 1"/>
          <p:cNvSpPr>
            <a:spLocks noChangeArrowheads="1"/>
          </p:cNvSpPr>
          <p:nvPr/>
        </p:nvSpPr>
        <p:spPr bwMode="auto">
          <a:xfrm>
            <a:off x="5410200" y="574470"/>
            <a:ext cx="62925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26</a:t>
            </a:r>
            <a:endParaRPr kumimoji="0" lang="es-EC"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14</a:t>
            </a:r>
            <a:endParaRPr kumimoji="0" lang="es-EC"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330183" y="0"/>
            <a:ext cx="649224" cy="8976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81000" y="0"/>
            <a:ext cx="10973918" cy="997709"/>
          </a:xfrm>
          <a:prstGeom prst="rect">
            <a:avLst/>
          </a:prstGeom>
        </p:spPr>
        <p:txBody>
          <a:bodyPr vert="horz" wrap="square" lIns="0" tIns="12700" rIns="0" bIns="0" rtlCol="0">
            <a:spAutoFit/>
          </a:bodyPr>
          <a:lstStyle/>
          <a:p>
            <a:pPr marL="12700">
              <a:lnSpc>
                <a:spcPct val="100000"/>
              </a:lnSpc>
              <a:spcBef>
                <a:spcPts val="100"/>
              </a:spcBef>
            </a:pPr>
            <a:r>
              <a:rPr lang="es-EC" sz="3200" dirty="0" smtClean="0">
                <a:solidFill>
                  <a:srgbClr val="6F2F9F"/>
                </a:solidFill>
              </a:rPr>
              <a:t>Aspecto interés: PROYECCIONES </a:t>
            </a:r>
            <a:r>
              <a:rPr lang="es-EC" sz="3200" dirty="0">
                <a:solidFill>
                  <a:srgbClr val="6F2F9F"/>
                </a:solidFill>
              </a:rPr>
              <a:t>A FUTURO SOBRE AHORROS</a:t>
            </a:r>
            <a:endParaRPr sz="3200" dirty="0"/>
          </a:p>
        </p:txBody>
      </p:sp>
      <p:sp>
        <p:nvSpPr>
          <p:cNvPr id="7" name="object 7"/>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78" name="Tabla 77"/>
          <p:cNvGraphicFramePr>
            <a:graphicFrameLocks noGrp="1"/>
          </p:cNvGraphicFramePr>
          <p:nvPr>
            <p:extLst>
              <p:ext uri="{D42A27DB-BD31-4B8C-83A1-F6EECF244321}">
                <p14:modId xmlns:p14="http://schemas.microsoft.com/office/powerpoint/2010/main" val="2240039475"/>
              </p:ext>
            </p:extLst>
          </p:nvPr>
        </p:nvGraphicFramePr>
        <p:xfrm>
          <a:off x="224713" y="1770970"/>
          <a:ext cx="11810440" cy="4381389"/>
        </p:xfrm>
        <a:graphic>
          <a:graphicData uri="http://schemas.openxmlformats.org/drawingml/2006/table">
            <a:tbl>
              <a:tblPr firstRow="1" firstCol="1" bandRow="1">
                <a:tableStyleId>{F2DE63D5-997A-4646-A377-4702673A728D}</a:tableStyleId>
              </a:tblPr>
              <a:tblGrid>
                <a:gridCol w="2693949"/>
                <a:gridCol w="2027734"/>
                <a:gridCol w="2360149"/>
                <a:gridCol w="2360149"/>
                <a:gridCol w="2368459"/>
              </a:tblGrid>
              <a:tr h="637030">
                <a:tc gridSpan="5">
                  <a:txBody>
                    <a:bodyPr/>
                    <a:lstStyle/>
                    <a:p>
                      <a:pPr algn="ctr">
                        <a:lnSpc>
                          <a:spcPct val="107000"/>
                        </a:lnSpc>
                        <a:spcAft>
                          <a:spcPts val="0"/>
                        </a:spcAft>
                      </a:pPr>
                      <a:r>
                        <a:rPr lang="es-EC" sz="2800" dirty="0">
                          <a:solidFill>
                            <a:sysClr val="windowText" lastClr="000000"/>
                          </a:solidFill>
                          <a:effectLst/>
                        </a:rPr>
                        <a:t>Luego de obtener el título de tercer nivel ¿Cómo piensas financiar tus emprendimientos o estudios de posgrado?</a:t>
                      </a:r>
                      <a:endParaRPr lang="es-EC" sz="2800" dirty="0">
                        <a:solidFill>
                          <a:sysClr val="windowText" lastClr="000000"/>
                        </a:solidFill>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37030">
                <a:tc>
                  <a:txBody>
                    <a:bodyPr/>
                    <a:lstStyle/>
                    <a:p>
                      <a:pPr>
                        <a:lnSpc>
                          <a:spcPct val="107000"/>
                        </a:lnSpc>
                      </a:pPr>
                      <a:endParaRPr lang="es-EC" sz="2000">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C" sz="2000">
                          <a:effectLst/>
                        </a:rPr>
                        <a:t>Frecuencia</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Porcentaje</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Porcentaje válido</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Porcentaje acumulado</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434945">
                <a:tc>
                  <a:txBody>
                    <a:bodyPr/>
                    <a:lstStyle/>
                    <a:p>
                      <a:pPr algn="ctr">
                        <a:lnSpc>
                          <a:spcPct val="107000"/>
                        </a:lnSpc>
                        <a:spcAft>
                          <a:spcPts val="0"/>
                        </a:spcAft>
                      </a:pPr>
                      <a:r>
                        <a:rPr lang="es-EC" sz="2000">
                          <a:effectLst/>
                        </a:rPr>
                        <a:t>Crédito Bancario</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140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dirty="0">
                          <a:solidFill>
                            <a:srgbClr val="0070C0"/>
                          </a:solidFill>
                          <a:effectLst/>
                        </a:rPr>
                        <a:t>38,5</a:t>
                      </a:r>
                      <a:endParaRPr lang="es-EC" sz="2000" dirty="0">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38,5</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38,5</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637030">
                <a:tc>
                  <a:txBody>
                    <a:bodyPr/>
                    <a:lstStyle/>
                    <a:p>
                      <a:pPr algn="ctr">
                        <a:lnSpc>
                          <a:spcPct val="107000"/>
                        </a:lnSpc>
                        <a:spcAft>
                          <a:spcPts val="0"/>
                        </a:spcAft>
                      </a:pPr>
                      <a:r>
                        <a:rPr lang="es-EC" sz="2000">
                          <a:effectLst/>
                        </a:rPr>
                        <a:t>Crédito en Cooperativa</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18</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dirty="0">
                          <a:effectLst/>
                        </a:rPr>
                        <a:t>4,9</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4,9</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43,4</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422227">
                <a:tc>
                  <a:txBody>
                    <a:bodyPr/>
                    <a:lstStyle/>
                    <a:p>
                      <a:pPr algn="ctr">
                        <a:lnSpc>
                          <a:spcPct val="107000"/>
                        </a:lnSpc>
                        <a:spcAft>
                          <a:spcPts val="0"/>
                        </a:spcAft>
                      </a:pPr>
                      <a:r>
                        <a:rPr lang="es-EC" sz="2000">
                          <a:effectLst/>
                        </a:rPr>
                        <a:t>No lo había pensado</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115</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dirty="0">
                          <a:solidFill>
                            <a:srgbClr val="FF0000"/>
                          </a:solidFill>
                          <a:effectLst/>
                        </a:rPr>
                        <a:t>31,6</a:t>
                      </a:r>
                      <a:endParaRPr lang="es-EC" sz="20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31,6</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75,0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310440">
                <a:tc>
                  <a:txBody>
                    <a:bodyPr/>
                    <a:lstStyle/>
                    <a:p>
                      <a:pPr algn="ctr">
                        <a:lnSpc>
                          <a:spcPct val="107000"/>
                        </a:lnSpc>
                        <a:spcAft>
                          <a:spcPts val="0"/>
                        </a:spcAft>
                      </a:pPr>
                      <a:r>
                        <a:rPr lang="es-EC" sz="2000">
                          <a:effectLst/>
                        </a:rPr>
                        <a:t>Ahorros</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78</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21,4</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21,4</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96,4</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637030">
                <a:tc>
                  <a:txBody>
                    <a:bodyPr/>
                    <a:lstStyle/>
                    <a:p>
                      <a:pPr algn="ctr">
                        <a:lnSpc>
                          <a:spcPct val="107000"/>
                        </a:lnSpc>
                        <a:spcAft>
                          <a:spcPts val="0"/>
                        </a:spcAft>
                      </a:pPr>
                      <a:r>
                        <a:rPr lang="es-EC" sz="2000">
                          <a:effectLst/>
                        </a:rPr>
                        <a:t>No contestaron la pregunta</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13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3,6</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3,6</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343377">
                <a:tc>
                  <a:txBody>
                    <a:bodyPr/>
                    <a:lstStyle/>
                    <a:p>
                      <a:pPr algn="ctr">
                        <a:lnSpc>
                          <a:spcPct val="107000"/>
                        </a:lnSpc>
                        <a:spcAft>
                          <a:spcPts val="0"/>
                        </a:spcAft>
                      </a:pPr>
                      <a:r>
                        <a:rPr lang="es-EC" sz="2000">
                          <a:effectLst/>
                        </a:rPr>
                        <a:t>Total</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364</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pPr>
                      <a:endParaRPr lang="es-EC" sz="2000" dirty="0">
                        <a:effectLst/>
                        <a:latin typeface="Calibri" panose="020F0502020204030204" pitchFamily="34" charset="0"/>
                      </a:endParaRPr>
                    </a:p>
                  </a:txBody>
                  <a:tcPr marL="44450" marR="44450" marT="0" marB="0" anchor="ctr"/>
                </a:tc>
              </a:tr>
            </a:tbl>
          </a:graphicData>
        </a:graphic>
      </p:graphicFrame>
      <p:sp>
        <p:nvSpPr>
          <p:cNvPr id="79" name="Rectangle 1"/>
          <p:cNvSpPr>
            <a:spLocks noChangeArrowheads="1"/>
          </p:cNvSpPr>
          <p:nvPr/>
        </p:nvSpPr>
        <p:spPr bwMode="auto">
          <a:xfrm>
            <a:off x="400050" y="1124639"/>
            <a:ext cx="10420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27</a:t>
            </a:r>
            <a:endParaRPr kumimoji="0" lang="es-EC"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15</a:t>
            </a:r>
            <a:endParaRPr kumimoji="0" lang="es-EC" sz="40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42375" y="5930150"/>
            <a:ext cx="3192779" cy="698284"/>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161910" y="955421"/>
            <a:ext cx="9805797" cy="4490084"/>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330183" y="0"/>
            <a:ext cx="649224" cy="89763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81000" y="0"/>
            <a:ext cx="10973918" cy="997709"/>
          </a:xfrm>
          <a:prstGeom prst="rect">
            <a:avLst/>
          </a:prstGeom>
        </p:spPr>
        <p:txBody>
          <a:bodyPr vert="horz" wrap="square" lIns="0" tIns="12700" rIns="0" bIns="0" rtlCol="0">
            <a:spAutoFit/>
          </a:bodyPr>
          <a:lstStyle/>
          <a:p>
            <a:pPr marL="12700">
              <a:lnSpc>
                <a:spcPct val="100000"/>
              </a:lnSpc>
              <a:spcBef>
                <a:spcPts val="100"/>
              </a:spcBef>
            </a:pPr>
            <a:r>
              <a:rPr lang="es-EC" sz="3200" dirty="0" smtClean="0">
                <a:solidFill>
                  <a:srgbClr val="6F2F9F"/>
                </a:solidFill>
              </a:rPr>
              <a:t>Aspecto interés: PROYECCIONES </a:t>
            </a:r>
            <a:r>
              <a:rPr lang="es-EC" sz="3200" dirty="0">
                <a:solidFill>
                  <a:srgbClr val="6F2F9F"/>
                </a:solidFill>
              </a:rPr>
              <a:t>A FUTURO SOBRE AHORROS</a:t>
            </a:r>
            <a:endParaRPr sz="3200" dirty="0"/>
          </a:p>
        </p:txBody>
      </p:sp>
      <p:sp>
        <p:nvSpPr>
          <p:cNvPr id="7" name="object 7"/>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graphicFrame>
        <p:nvGraphicFramePr>
          <p:cNvPr id="2" name="Tabla 1"/>
          <p:cNvGraphicFramePr>
            <a:graphicFrameLocks noGrp="1"/>
          </p:cNvGraphicFramePr>
          <p:nvPr>
            <p:extLst>
              <p:ext uri="{D42A27DB-BD31-4B8C-83A1-F6EECF244321}">
                <p14:modId xmlns:p14="http://schemas.microsoft.com/office/powerpoint/2010/main" val="785505278"/>
              </p:ext>
            </p:extLst>
          </p:nvPr>
        </p:nvGraphicFramePr>
        <p:xfrm>
          <a:off x="361950" y="1868305"/>
          <a:ext cx="5962649" cy="4106708"/>
        </p:xfrm>
        <a:graphic>
          <a:graphicData uri="http://schemas.openxmlformats.org/drawingml/2006/table">
            <a:tbl>
              <a:tblPr firstRow="1" firstCol="1" bandRow="1">
                <a:tableStyleId>{0E3FDE45-AF77-4B5C-9715-49D594BDF05E}</a:tableStyleId>
              </a:tblPr>
              <a:tblGrid>
                <a:gridCol w="1314450"/>
                <a:gridCol w="1219200"/>
                <a:gridCol w="1143000"/>
                <a:gridCol w="1143000"/>
                <a:gridCol w="1142999"/>
              </a:tblGrid>
              <a:tr h="530604">
                <a:tc gridSpan="5">
                  <a:txBody>
                    <a:bodyPr/>
                    <a:lstStyle/>
                    <a:p>
                      <a:r>
                        <a:rPr lang="es-EC" sz="1800" dirty="0" smtClean="0">
                          <a:effectLst/>
                        </a:rPr>
                        <a:t>¿Has pensado en ahorrar durante tu vida universitaria antes de culminar tus estudios?</a:t>
                      </a:r>
                      <a:endParaRPr lang="es-EC" sz="1800" b="1" dirty="0">
                        <a:solidFill>
                          <a:schemeClr val="lt1"/>
                        </a:solidFill>
                        <a:effectLst/>
                        <a:latin typeface="+mn-lt"/>
                        <a:ea typeface="+mn-ea"/>
                        <a:cs typeface="+mn-cs"/>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73356">
                <a:tc>
                  <a:txBody>
                    <a:bodyPr/>
                    <a:lstStyle/>
                    <a:p>
                      <a:pPr>
                        <a:lnSpc>
                          <a:spcPct val="107000"/>
                        </a:lnSpc>
                      </a:pPr>
                      <a:endParaRPr lang="es-EC" sz="1800">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C" sz="1800" dirty="0">
                          <a:effectLst/>
                        </a:rPr>
                        <a:t>Frecuencia</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Porcentaje</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Porcentaje válido</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Porcentaje acumulado</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30604">
                <a:tc>
                  <a:txBody>
                    <a:bodyPr/>
                    <a:lstStyle/>
                    <a:p>
                      <a:pPr>
                        <a:lnSpc>
                          <a:spcPct val="107000"/>
                        </a:lnSpc>
                        <a:spcAft>
                          <a:spcPts val="0"/>
                        </a:spcAft>
                      </a:pPr>
                      <a:r>
                        <a:rPr lang="es-EC" sz="1800">
                          <a:effectLst/>
                        </a:rPr>
                        <a:t>Si</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283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b="1" dirty="0">
                          <a:solidFill>
                            <a:schemeClr val="accent1">
                              <a:lumMod val="75000"/>
                            </a:schemeClr>
                          </a:solidFill>
                          <a:effectLst/>
                        </a:rPr>
                        <a:t>77,7</a:t>
                      </a:r>
                      <a:endParaRPr lang="es-EC" sz="2000" b="1" dirty="0">
                        <a:solidFill>
                          <a:schemeClr val="accent1">
                            <a:lumMod val="75000"/>
                          </a:schemeClr>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78,0</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78,0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18255">
                <a:tc>
                  <a:txBody>
                    <a:bodyPr/>
                    <a:lstStyle/>
                    <a:p>
                      <a:pPr>
                        <a:lnSpc>
                          <a:spcPct val="107000"/>
                        </a:lnSpc>
                        <a:spcAft>
                          <a:spcPts val="0"/>
                        </a:spcAft>
                      </a:pPr>
                      <a:r>
                        <a:rPr lang="es-EC" sz="1800">
                          <a:effectLst/>
                        </a:rPr>
                        <a:t>No</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80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b="1" dirty="0">
                          <a:solidFill>
                            <a:srgbClr val="FF0000"/>
                          </a:solidFill>
                          <a:effectLst/>
                        </a:rPr>
                        <a:t>22,0</a:t>
                      </a:r>
                      <a:endParaRPr lang="es-EC" sz="20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22,0</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18255">
                <a:tc>
                  <a:txBody>
                    <a:bodyPr/>
                    <a:lstStyle/>
                    <a:p>
                      <a:pPr>
                        <a:lnSpc>
                          <a:spcPct val="107000"/>
                        </a:lnSpc>
                        <a:spcAft>
                          <a:spcPts val="0"/>
                        </a:spcAft>
                      </a:pPr>
                      <a:r>
                        <a:rPr lang="es-EC" sz="1800">
                          <a:effectLst/>
                        </a:rPr>
                        <a:t>Total</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a:effectLst/>
                        </a:rPr>
                        <a:t>363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99,7</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1800">
                          <a:effectLst/>
                        </a:rPr>
                        <a:t> </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18255">
                <a:tc>
                  <a:txBody>
                    <a:bodyPr/>
                    <a:lstStyle/>
                    <a:p>
                      <a:pPr>
                        <a:lnSpc>
                          <a:spcPct val="107000"/>
                        </a:lnSpc>
                        <a:spcAft>
                          <a:spcPts val="0"/>
                        </a:spcAft>
                      </a:pPr>
                      <a:r>
                        <a:rPr lang="es-EC" sz="1800" dirty="0" smtClean="0">
                          <a:effectLst/>
                        </a:rPr>
                        <a:t>No contestaron </a:t>
                      </a:r>
                      <a:endParaRPr lang="es-EC"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dirty="0">
                          <a:effectLst/>
                        </a:rPr>
                        <a:t>1</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smtClean="0">
                          <a:effectLst/>
                        </a:rPr>
                        <a:t>0,3</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1800">
                          <a:effectLst/>
                        </a:rPr>
                        <a:t> </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1800">
                          <a:effectLst/>
                        </a:rPr>
                        <a:t> </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30604">
                <a:tc>
                  <a:txBody>
                    <a:bodyPr/>
                    <a:lstStyle/>
                    <a:p>
                      <a:pPr>
                        <a:lnSpc>
                          <a:spcPct val="107000"/>
                        </a:lnSpc>
                        <a:spcAft>
                          <a:spcPts val="0"/>
                        </a:spcAft>
                      </a:pPr>
                      <a:r>
                        <a:rPr lang="es-EC" sz="1800">
                          <a:effectLst/>
                        </a:rPr>
                        <a:t>Total</a:t>
                      </a:r>
                      <a:endParaRPr lang="es-EC"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800" dirty="0">
                          <a:effectLst/>
                        </a:rPr>
                        <a:t>364</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100,0</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1800">
                          <a:effectLst/>
                        </a:rPr>
                        <a:t> </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spcAft>
                          <a:spcPts val="0"/>
                        </a:spcAft>
                      </a:pPr>
                      <a:r>
                        <a:rPr lang="es-EC" sz="1800" dirty="0">
                          <a:effectLst/>
                        </a:rPr>
                        <a:t> </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3" name="Rectangle 1"/>
          <p:cNvSpPr>
            <a:spLocks noChangeArrowheads="1"/>
          </p:cNvSpPr>
          <p:nvPr/>
        </p:nvSpPr>
        <p:spPr bwMode="auto">
          <a:xfrm>
            <a:off x="361950" y="1016758"/>
            <a:ext cx="6419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28</a:t>
            </a:r>
            <a:endParaRPr kumimoji="0" lang="es-EC"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16</a:t>
            </a:r>
            <a:endParaRPr kumimoji="0" lang="es-EC" sz="20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Gráfico 8"/>
          <p:cNvGraphicFramePr/>
          <p:nvPr>
            <p:extLst>
              <p:ext uri="{D42A27DB-BD31-4B8C-83A1-F6EECF244321}">
                <p14:modId xmlns:p14="http://schemas.microsoft.com/office/powerpoint/2010/main" val="2996362876"/>
              </p:ext>
            </p:extLst>
          </p:nvPr>
        </p:nvGraphicFramePr>
        <p:xfrm>
          <a:off x="6599185" y="1339924"/>
          <a:ext cx="5288015" cy="353687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p:cNvSpPr/>
          <p:nvPr/>
        </p:nvSpPr>
        <p:spPr>
          <a:xfrm>
            <a:off x="6096000" y="5029200"/>
            <a:ext cx="6096000" cy="646331"/>
          </a:xfrm>
          <a:prstGeom prst="rect">
            <a:avLst/>
          </a:prstGeom>
        </p:spPr>
        <p:txBody>
          <a:bodyPr>
            <a:spAutoFit/>
          </a:bodyPr>
          <a:lstStyle/>
          <a:p>
            <a:pPr algn="ctr">
              <a:spcAft>
                <a:spcPts val="0"/>
              </a:spcAft>
            </a:pPr>
            <a:r>
              <a:rPr lang="es-EC" b="1" dirty="0">
                <a:latin typeface="Arial" panose="020B0604020202020204" pitchFamily="34" charset="0"/>
                <a:ea typeface="Times New Roman" panose="02020603050405020304" pitchFamily="18" charset="0"/>
              </a:rPr>
              <a:t>Figura N. 22 Porcentaje de interés en el ahorro </a:t>
            </a:r>
            <a:r>
              <a:rPr lang="es-EC" b="1" dirty="0" smtClean="0">
                <a:latin typeface="Arial" panose="020B0604020202020204" pitchFamily="34" charset="0"/>
                <a:ea typeface="Times New Roman" panose="02020603050405020304" pitchFamily="18" charset="0"/>
              </a:rPr>
              <a:t> </a:t>
            </a:r>
            <a:r>
              <a:rPr lang="es-EC" b="1" dirty="0">
                <a:latin typeface="Arial" panose="020B0604020202020204" pitchFamily="34" charset="0"/>
                <a:ea typeface="Times New Roman" panose="02020603050405020304" pitchFamily="18" charset="0"/>
              </a:rPr>
              <a:t>desglose por género</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384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7224" y="271018"/>
            <a:ext cx="9877551" cy="615553"/>
          </a:xfrm>
        </p:spPr>
        <p:txBody>
          <a:bodyPr/>
          <a:lstStyle/>
          <a:p>
            <a:r>
              <a:rPr lang="es-EC" dirty="0"/>
              <a:t>la cultura del ahorro en los jóvenes universitarios de la Universidad de las Fuerza Armadas ESPE</a:t>
            </a:r>
          </a:p>
        </p:txBody>
      </p:sp>
      <p:sp>
        <p:nvSpPr>
          <p:cNvPr id="4" name="3 CuadroTexto"/>
          <p:cNvSpPr txBox="1"/>
          <p:nvPr/>
        </p:nvSpPr>
        <p:spPr>
          <a:xfrm>
            <a:off x="3352800" y="685800"/>
            <a:ext cx="4724400" cy="338554"/>
          </a:xfrm>
          <a:prstGeom prst="rect">
            <a:avLst/>
          </a:prstGeom>
          <a:noFill/>
        </p:spPr>
        <p:txBody>
          <a:bodyPr wrap="square" rtlCol="0">
            <a:spAutoFit/>
          </a:bodyPr>
          <a:lstStyle/>
          <a:p>
            <a:r>
              <a:rPr lang="es-EC" sz="1600" i="1" dirty="0" smtClean="0"/>
              <a:t>Universidad Tecnológica Metrolitana</a:t>
            </a:r>
            <a:endParaRPr lang="es-EC" sz="1600" i="1" dirty="0"/>
          </a:p>
        </p:txBody>
      </p:sp>
      <p:graphicFrame>
        <p:nvGraphicFramePr>
          <p:cNvPr id="5" name="4 Diagrama"/>
          <p:cNvGraphicFramePr/>
          <p:nvPr>
            <p:extLst>
              <p:ext uri="{D42A27DB-BD31-4B8C-83A1-F6EECF244321}">
                <p14:modId xmlns:p14="http://schemas.microsoft.com/office/powerpoint/2010/main" val="364482097"/>
              </p:ext>
            </p:extLst>
          </p:nvPr>
        </p:nvGraphicFramePr>
        <p:xfrm>
          <a:off x="533400" y="1024354"/>
          <a:ext cx="10744200" cy="4385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89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042904" y="41148"/>
            <a:ext cx="649224" cy="90220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54610" y="197724"/>
            <a:ext cx="9384665" cy="997709"/>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6F2F9F"/>
                </a:solidFill>
              </a:rPr>
              <a:t>Comprobación de Hipótesis: </a:t>
            </a:r>
            <a:r>
              <a:rPr lang="es-EC" sz="3200" dirty="0" smtClean="0">
                <a:solidFill>
                  <a:srgbClr val="6F2F9F"/>
                </a:solidFill>
              </a:rPr>
              <a:t>Ahorro de los estudiantes y los Créditos financieros </a:t>
            </a:r>
            <a:endParaRPr sz="3200" dirty="0"/>
          </a:p>
        </p:txBody>
      </p:sp>
      <p:sp>
        <p:nvSpPr>
          <p:cNvPr id="5" name="object 5"/>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028374" y="5338484"/>
            <a:ext cx="8149590" cy="312420"/>
          </a:xfrm>
          <a:prstGeom prst="rect">
            <a:avLst/>
          </a:prstGeom>
        </p:spPr>
        <p:txBody>
          <a:bodyPr vert="horz" wrap="square" lIns="0" tIns="16510" rIns="0" bIns="0" rtlCol="0">
            <a:spAutoFit/>
          </a:bodyPr>
          <a:lstStyle/>
          <a:p>
            <a:pPr marL="12700">
              <a:lnSpc>
                <a:spcPct val="100000"/>
              </a:lnSpc>
              <a:spcBef>
                <a:spcPts val="130"/>
              </a:spcBef>
              <a:tabLst>
                <a:tab pos="993140" algn="l"/>
                <a:tab pos="1515110" algn="l"/>
              </a:tabLst>
            </a:pPr>
            <a:r>
              <a:rPr sz="1850" b="1" spc="140" dirty="0">
                <a:latin typeface="Arial"/>
                <a:cs typeface="Arial"/>
              </a:rPr>
              <a:t>Figura	</a:t>
            </a:r>
            <a:r>
              <a:rPr lang="es-EC" sz="1850" b="1" spc="114" dirty="0" smtClean="0">
                <a:latin typeface="Arial"/>
                <a:cs typeface="Arial"/>
              </a:rPr>
              <a:t>26</a:t>
            </a:r>
            <a:r>
              <a:rPr sz="1850" b="1" spc="114" dirty="0" smtClean="0">
                <a:latin typeface="Arial"/>
                <a:cs typeface="Arial"/>
              </a:rPr>
              <a:t>.</a:t>
            </a:r>
            <a:r>
              <a:rPr sz="1850" b="1" spc="114" dirty="0">
                <a:latin typeface="Arial"/>
                <a:cs typeface="Arial"/>
              </a:rPr>
              <a:t>	</a:t>
            </a:r>
            <a:r>
              <a:rPr sz="1850" b="1" spc="155" dirty="0">
                <a:latin typeface="Arial"/>
                <a:cs typeface="Arial"/>
              </a:rPr>
              <a:t>Comprobación </a:t>
            </a:r>
            <a:r>
              <a:rPr sz="1850" b="1" spc="165" dirty="0">
                <a:latin typeface="Arial"/>
                <a:cs typeface="Arial"/>
              </a:rPr>
              <a:t>de </a:t>
            </a:r>
            <a:r>
              <a:rPr sz="1850" b="1" spc="114" dirty="0">
                <a:latin typeface="Arial"/>
                <a:cs typeface="Arial"/>
              </a:rPr>
              <a:t>la </a:t>
            </a:r>
            <a:r>
              <a:rPr sz="1850" b="1" spc="130" dirty="0" err="1" smtClean="0">
                <a:latin typeface="Arial"/>
                <a:cs typeface="Arial"/>
              </a:rPr>
              <a:t>hipótesis</a:t>
            </a:r>
            <a:endParaRPr sz="1850" dirty="0">
              <a:latin typeface="Arial"/>
              <a:cs typeface="Arial"/>
            </a:endParaRPr>
          </a:p>
        </p:txBody>
      </p:sp>
      <p:sp>
        <p:nvSpPr>
          <p:cNvPr id="8" name="object 8"/>
          <p:cNvSpPr/>
          <p:nvPr/>
        </p:nvSpPr>
        <p:spPr>
          <a:xfrm>
            <a:off x="1457343" y="1353628"/>
            <a:ext cx="9942830" cy="4702810"/>
          </a:xfrm>
          <a:custGeom>
            <a:avLst/>
            <a:gdLst/>
            <a:ahLst/>
            <a:cxnLst/>
            <a:rect l="l" t="t" r="r" b="b"/>
            <a:pathLst>
              <a:path w="9942830" h="4702810">
                <a:moveTo>
                  <a:pt x="0" y="4702556"/>
                </a:moveTo>
                <a:lnTo>
                  <a:pt x="9942575" y="4702556"/>
                </a:lnTo>
                <a:lnTo>
                  <a:pt x="9942575" y="0"/>
                </a:lnTo>
                <a:lnTo>
                  <a:pt x="0" y="0"/>
                </a:lnTo>
                <a:lnTo>
                  <a:pt x="0" y="4702556"/>
                </a:lnTo>
                <a:close/>
              </a:path>
            </a:pathLst>
          </a:custGeom>
          <a:ln w="9525">
            <a:solidFill>
              <a:srgbClr val="5FF3C9"/>
            </a:solidFill>
          </a:ln>
        </p:spPr>
        <p:txBody>
          <a:bodyPr wrap="square" lIns="0" tIns="0" rIns="0" bIns="0" rtlCol="0"/>
          <a:lstStyle/>
          <a:p>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536" y="1600199"/>
            <a:ext cx="7865427" cy="360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11568" y="188976"/>
            <a:ext cx="649224" cy="90220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231738" y="838550"/>
            <a:ext cx="5751702" cy="505267"/>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6F2F9F"/>
                </a:solidFill>
              </a:rPr>
              <a:t>Comprobación de</a:t>
            </a:r>
            <a:r>
              <a:rPr sz="3200" spc="-140" dirty="0">
                <a:solidFill>
                  <a:srgbClr val="6F2F9F"/>
                </a:solidFill>
              </a:rPr>
              <a:t> </a:t>
            </a:r>
            <a:r>
              <a:rPr sz="3200" dirty="0">
                <a:solidFill>
                  <a:srgbClr val="6F2F9F"/>
                </a:solidFill>
              </a:rPr>
              <a:t>Hipótesis</a:t>
            </a:r>
            <a:endParaRPr sz="3200" dirty="0"/>
          </a:p>
        </p:txBody>
      </p:sp>
      <p:sp>
        <p:nvSpPr>
          <p:cNvPr id="5" name="object 5"/>
          <p:cNvSpPr/>
          <p:nvPr/>
        </p:nvSpPr>
        <p:spPr>
          <a:xfrm>
            <a:off x="2354072" y="2076576"/>
            <a:ext cx="3202940" cy="1260475"/>
          </a:xfrm>
          <a:custGeom>
            <a:avLst/>
            <a:gdLst/>
            <a:ahLst/>
            <a:cxnLst/>
            <a:rect l="l" t="t" r="r" b="b"/>
            <a:pathLst>
              <a:path w="3202940" h="1260475">
                <a:moveTo>
                  <a:pt x="3076575" y="0"/>
                </a:moveTo>
                <a:lnTo>
                  <a:pt x="126110" y="0"/>
                </a:lnTo>
                <a:lnTo>
                  <a:pt x="77045" y="9898"/>
                </a:lnTo>
                <a:lnTo>
                  <a:pt x="36956" y="36893"/>
                </a:lnTo>
                <a:lnTo>
                  <a:pt x="9917" y="76938"/>
                </a:lnTo>
                <a:lnTo>
                  <a:pt x="0" y="125984"/>
                </a:lnTo>
                <a:lnTo>
                  <a:pt x="0" y="1134237"/>
                </a:lnTo>
                <a:lnTo>
                  <a:pt x="9917" y="1183282"/>
                </a:lnTo>
                <a:lnTo>
                  <a:pt x="36956" y="1223327"/>
                </a:lnTo>
                <a:lnTo>
                  <a:pt x="77045" y="1250322"/>
                </a:lnTo>
                <a:lnTo>
                  <a:pt x="126110" y="1260221"/>
                </a:lnTo>
                <a:lnTo>
                  <a:pt x="3076575" y="1260221"/>
                </a:lnTo>
                <a:lnTo>
                  <a:pt x="3125640" y="1250322"/>
                </a:lnTo>
                <a:lnTo>
                  <a:pt x="3165729" y="1223327"/>
                </a:lnTo>
                <a:lnTo>
                  <a:pt x="3192768" y="1183282"/>
                </a:lnTo>
                <a:lnTo>
                  <a:pt x="3202686" y="1134237"/>
                </a:lnTo>
                <a:lnTo>
                  <a:pt x="3202686" y="125984"/>
                </a:lnTo>
                <a:lnTo>
                  <a:pt x="3192768" y="76938"/>
                </a:lnTo>
                <a:lnTo>
                  <a:pt x="3165729" y="36893"/>
                </a:lnTo>
                <a:lnTo>
                  <a:pt x="3125640" y="9898"/>
                </a:lnTo>
                <a:lnTo>
                  <a:pt x="3076575" y="0"/>
                </a:lnTo>
                <a:close/>
              </a:path>
            </a:pathLst>
          </a:custGeom>
          <a:solidFill>
            <a:srgbClr val="0FCF9B"/>
          </a:solidFill>
        </p:spPr>
        <p:txBody>
          <a:bodyPr wrap="square" lIns="0" tIns="0" rIns="0" bIns="0" rtlCol="0"/>
          <a:lstStyle/>
          <a:p>
            <a:endParaRPr/>
          </a:p>
        </p:txBody>
      </p:sp>
      <p:sp>
        <p:nvSpPr>
          <p:cNvPr id="6" name="object 6"/>
          <p:cNvSpPr txBox="1"/>
          <p:nvPr/>
        </p:nvSpPr>
        <p:spPr>
          <a:xfrm>
            <a:off x="3380994" y="1981860"/>
            <a:ext cx="1176020" cy="1266190"/>
          </a:xfrm>
          <a:prstGeom prst="rect">
            <a:avLst/>
          </a:prstGeom>
        </p:spPr>
        <p:txBody>
          <a:bodyPr vert="horz" wrap="square" lIns="0" tIns="114935" rIns="0" bIns="0" rtlCol="0">
            <a:spAutoFit/>
          </a:bodyPr>
          <a:lstStyle/>
          <a:p>
            <a:pPr algn="ctr">
              <a:lnSpc>
                <a:spcPct val="100000"/>
              </a:lnSpc>
              <a:spcBef>
                <a:spcPts val="905"/>
              </a:spcBef>
            </a:pPr>
            <a:r>
              <a:rPr sz="3400" spc="-5" dirty="0">
                <a:solidFill>
                  <a:srgbClr val="FFFFFF"/>
                </a:solidFill>
                <a:latin typeface="Arial"/>
                <a:cs typeface="Arial"/>
              </a:rPr>
              <a:t>NULA</a:t>
            </a:r>
            <a:endParaRPr sz="3400">
              <a:latin typeface="Arial"/>
              <a:cs typeface="Arial"/>
            </a:endParaRPr>
          </a:p>
          <a:p>
            <a:pPr marR="19050" algn="ctr">
              <a:lnSpc>
                <a:spcPct val="100000"/>
              </a:lnSpc>
              <a:spcBef>
                <a:spcPts val="800"/>
              </a:spcBef>
            </a:pPr>
            <a:r>
              <a:rPr sz="3400" b="1" spc="-10" dirty="0">
                <a:solidFill>
                  <a:srgbClr val="FFFFFF"/>
                </a:solidFill>
                <a:latin typeface="Arial"/>
                <a:cs typeface="Arial"/>
              </a:rPr>
              <a:t>(H0)</a:t>
            </a:r>
            <a:endParaRPr sz="3400">
              <a:latin typeface="Arial"/>
              <a:cs typeface="Arial"/>
            </a:endParaRPr>
          </a:p>
        </p:txBody>
      </p:sp>
      <p:sp>
        <p:nvSpPr>
          <p:cNvPr id="7" name="object 7"/>
          <p:cNvSpPr/>
          <p:nvPr/>
        </p:nvSpPr>
        <p:spPr>
          <a:xfrm>
            <a:off x="2674366" y="3336797"/>
            <a:ext cx="320675" cy="1201420"/>
          </a:xfrm>
          <a:custGeom>
            <a:avLst/>
            <a:gdLst/>
            <a:ahLst/>
            <a:cxnLst/>
            <a:rect l="l" t="t" r="r" b="b"/>
            <a:pathLst>
              <a:path w="320675" h="1201420">
                <a:moveTo>
                  <a:pt x="0" y="0"/>
                </a:moveTo>
                <a:lnTo>
                  <a:pt x="0" y="1201039"/>
                </a:lnTo>
                <a:lnTo>
                  <a:pt x="320294" y="1201039"/>
                </a:lnTo>
              </a:path>
            </a:pathLst>
          </a:custGeom>
          <a:ln w="25400">
            <a:solidFill>
              <a:srgbClr val="7BC961"/>
            </a:solidFill>
          </a:ln>
        </p:spPr>
        <p:txBody>
          <a:bodyPr wrap="square" lIns="0" tIns="0" rIns="0" bIns="0" rtlCol="0"/>
          <a:lstStyle/>
          <a:p>
            <a:endParaRPr/>
          </a:p>
        </p:txBody>
      </p:sp>
      <p:sp>
        <p:nvSpPr>
          <p:cNvPr id="8" name="object 8"/>
          <p:cNvSpPr/>
          <p:nvPr/>
        </p:nvSpPr>
        <p:spPr>
          <a:xfrm>
            <a:off x="2946906" y="3751707"/>
            <a:ext cx="2562225" cy="2061210"/>
          </a:xfrm>
          <a:custGeom>
            <a:avLst/>
            <a:gdLst/>
            <a:ahLst/>
            <a:cxnLst/>
            <a:rect l="l" t="t" r="r" b="b"/>
            <a:pathLst>
              <a:path w="2562225" h="1601470">
                <a:moveTo>
                  <a:pt x="2401951" y="0"/>
                </a:moveTo>
                <a:lnTo>
                  <a:pt x="160146" y="0"/>
                </a:lnTo>
                <a:lnTo>
                  <a:pt x="109500" y="8156"/>
                </a:lnTo>
                <a:lnTo>
                  <a:pt x="65535" y="30870"/>
                </a:lnTo>
                <a:lnTo>
                  <a:pt x="30878" y="65507"/>
                </a:lnTo>
                <a:lnTo>
                  <a:pt x="8157" y="109435"/>
                </a:lnTo>
                <a:lnTo>
                  <a:pt x="0" y="160020"/>
                </a:lnTo>
                <a:lnTo>
                  <a:pt x="0" y="1441069"/>
                </a:lnTo>
                <a:lnTo>
                  <a:pt x="8157" y="1491715"/>
                </a:lnTo>
                <a:lnTo>
                  <a:pt x="30878" y="1535680"/>
                </a:lnTo>
                <a:lnTo>
                  <a:pt x="65535" y="1570337"/>
                </a:lnTo>
                <a:lnTo>
                  <a:pt x="109500" y="1593058"/>
                </a:lnTo>
                <a:lnTo>
                  <a:pt x="160146" y="1601216"/>
                </a:lnTo>
                <a:lnTo>
                  <a:pt x="2401951" y="1601216"/>
                </a:lnTo>
                <a:lnTo>
                  <a:pt x="2452548" y="1593058"/>
                </a:lnTo>
                <a:lnTo>
                  <a:pt x="2496508" y="1570337"/>
                </a:lnTo>
                <a:lnTo>
                  <a:pt x="2531183" y="1535680"/>
                </a:lnTo>
                <a:lnTo>
                  <a:pt x="2553928" y="1491715"/>
                </a:lnTo>
                <a:lnTo>
                  <a:pt x="2562098" y="1441069"/>
                </a:lnTo>
                <a:lnTo>
                  <a:pt x="2562098" y="160020"/>
                </a:lnTo>
                <a:lnTo>
                  <a:pt x="2553928" y="109435"/>
                </a:lnTo>
                <a:lnTo>
                  <a:pt x="2531183" y="65507"/>
                </a:lnTo>
                <a:lnTo>
                  <a:pt x="2496508" y="30870"/>
                </a:lnTo>
                <a:lnTo>
                  <a:pt x="2452548" y="8156"/>
                </a:lnTo>
                <a:lnTo>
                  <a:pt x="2401951" y="0"/>
                </a:lnTo>
                <a:close/>
              </a:path>
            </a:pathLst>
          </a:custGeom>
          <a:solidFill>
            <a:srgbClr val="FFFFFF">
              <a:alpha val="90194"/>
            </a:srgbClr>
          </a:solidFill>
        </p:spPr>
        <p:txBody>
          <a:bodyPr wrap="square" lIns="0" tIns="0" rIns="0" bIns="0" rtlCol="0"/>
          <a:lstStyle/>
          <a:p>
            <a:endParaRPr dirty="0"/>
          </a:p>
        </p:txBody>
      </p:sp>
      <p:sp>
        <p:nvSpPr>
          <p:cNvPr id="9" name="object 9"/>
          <p:cNvSpPr/>
          <p:nvPr/>
        </p:nvSpPr>
        <p:spPr>
          <a:xfrm>
            <a:off x="2994660" y="3581400"/>
            <a:ext cx="2562352" cy="2348750"/>
          </a:xfrm>
          <a:custGeom>
            <a:avLst/>
            <a:gdLst/>
            <a:ahLst/>
            <a:cxnLst/>
            <a:rect l="l" t="t" r="r" b="b"/>
            <a:pathLst>
              <a:path w="2562225" h="1601470">
                <a:moveTo>
                  <a:pt x="0" y="160020"/>
                </a:moveTo>
                <a:lnTo>
                  <a:pt x="8157" y="109435"/>
                </a:lnTo>
                <a:lnTo>
                  <a:pt x="30878" y="65507"/>
                </a:lnTo>
                <a:lnTo>
                  <a:pt x="65535" y="30870"/>
                </a:lnTo>
                <a:lnTo>
                  <a:pt x="109500" y="8156"/>
                </a:lnTo>
                <a:lnTo>
                  <a:pt x="160146" y="0"/>
                </a:lnTo>
                <a:lnTo>
                  <a:pt x="2401951" y="0"/>
                </a:lnTo>
                <a:lnTo>
                  <a:pt x="2452548" y="8156"/>
                </a:lnTo>
                <a:lnTo>
                  <a:pt x="2496508" y="30870"/>
                </a:lnTo>
                <a:lnTo>
                  <a:pt x="2531183" y="65507"/>
                </a:lnTo>
                <a:lnTo>
                  <a:pt x="2553928" y="109435"/>
                </a:lnTo>
                <a:lnTo>
                  <a:pt x="2562098" y="160020"/>
                </a:lnTo>
                <a:lnTo>
                  <a:pt x="2562098" y="1441069"/>
                </a:lnTo>
                <a:lnTo>
                  <a:pt x="2553928" y="1491715"/>
                </a:lnTo>
                <a:lnTo>
                  <a:pt x="2531183" y="1535680"/>
                </a:lnTo>
                <a:lnTo>
                  <a:pt x="2496508" y="1570337"/>
                </a:lnTo>
                <a:lnTo>
                  <a:pt x="2452548" y="1593058"/>
                </a:lnTo>
                <a:lnTo>
                  <a:pt x="2401951" y="1601216"/>
                </a:lnTo>
                <a:lnTo>
                  <a:pt x="160146" y="1601216"/>
                </a:lnTo>
                <a:lnTo>
                  <a:pt x="109500" y="1593058"/>
                </a:lnTo>
                <a:lnTo>
                  <a:pt x="65535" y="1570337"/>
                </a:lnTo>
                <a:lnTo>
                  <a:pt x="30878" y="1535680"/>
                </a:lnTo>
                <a:lnTo>
                  <a:pt x="8157" y="1491715"/>
                </a:lnTo>
                <a:lnTo>
                  <a:pt x="0" y="1441069"/>
                </a:lnTo>
                <a:lnTo>
                  <a:pt x="0" y="160020"/>
                </a:lnTo>
                <a:close/>
              </a:path>
            </a:pathLst>
          </a:custGeom>
          <a:ln w="25400">
            <a:solidFill>
              <a:srgbClr val="0FCF9B"/>
            </a:solidFill>
          </a:ln>
        </p:spPr>
        <p:txBody>
          <a:bodyPr wrap="square" lIns="0" tIns="0" rIns="0" bIns="0" rtlCol="0"/>
          <a:lstStyle/>
          <a:p>
            <a:endParaRPr/>
          </a:p>
        </p:txBody>
      </p:sp>
      <p:sp>
        <p:nvSpPr>
          <p:cNvPr id="14" name="object 14"/>
          <p:cNvSpPr/>
          <p:nvPr/>
        </p:nvSpPr>
        <p:spPr>
          <a:xfrm>
            <a:off x="6357365" y="2076576"/>
            <a:ext cx="3202940" cy="1260475"/>
          </a:xfrm>
          <a:custGeom>
            <a:avLst/>
            <a:gdLst/>
            <a:ahLst/>
            <a:cxnLst/>
            <a:rect l="l" t="t" r="r" b="b"/>
            <a:pathLst>
              <a:path w="3202940" h="1260475">
                <a:moveTo>
                  <a:pt x="3076575" y="0"/>
                </a:moveTo>
                <a:lnTo>
                  <a:pt x="125984" y="0"/>
                </a:lnTo>
                <a:lnTo>
                  <a:pt x="76938" y="9898"/>
                </a:lnTo>
                <a:lnTo>
                  <a:pt x="36893" y="36893"/>
                </a:lnTo>
                <a:lnTo>
                  <a:pt x="9898" y="76938"/>
                </a:lnTo>
                <a:lnTo>
                  <a:pt x="0" y="125984"/>
                </a:lnTo>
                <a:lnTo>
                  <a:pt x="0" y="1134237"/>
                </a:lnTo>
                <a:lnTo>
                  <a:pt x="9898" y="1183282"/>
                </a:lnTo>
                <a:lnTo>
                  <a:pt x="36893" y="1223327"/>
                </a:lnTo>
                <a:lnTo>
                  <a:pt x="76938" y="1250322"/>
                </a:lnTo>
                <a:lnTo>
                  <a:pt x="125984" y="1260221"/>
                </a:lnTo>
                <a:lnTo>
                  <a:pt x="3076575" y="1260221"/>
                </a:lnTo>
                <a:lnTo>
                  <a:pt x="3125620" y="1250322"/>
                </a:lnTo>
                <a:lnTo>
                  <a:pt x="3165665" y="1223327"/>
                </a:lnTo>
                <a:lnTo>
                  <a:pt x="3192660" y="1183282"/>
                </a:lnTo>
                <a:lnTo>
                  <a:pt x="3202559" y="1134237"/>
                </a:lnTo>
                <a:lnTo>
                  <a:pt x="3202559" y="125984"/>
                </a:lnTo>
                <a:lnTo>
                  <a:pt x="3192660" y="76938"/>
                </a:lnTo>
                <a:lnTo>
                  <a:pt x="3165665" y="36893"/>
                </a:lnTo>
                <a:lnTo>
                  <a:pt x="3125620" y="9898"/>
                </a:lnTo>
                <a:lnTo>
                  <a:pt x="3076575" y="0"/>
                </a:lnTo>
                <a:close/>
              </a:path>
            </a:pathLst>
          </a:custGeom>
          <a:solidFill>
            <a:srgbClr val="7BC961"/>
          </a:solidFill>
        </p:spPr>
        <p:txBody>
          <a:bodyPr wrap="square" lIns="0" tIns="0" rIns="0" bIns="0" rtlCol="0"/>
          <a:lstStyle/>
          <a:p>
            <a:endParaRPr/>
          </a:p>
        </p:txBody>
      </p:sp>
      <p:sp>
        <p:nvSpPr>
          <p:cNvPr id="15" name="object 15"/>
          <p:cNvSpPr txBox="1"/>
          <p:nvPr/>
        </p:nvSpPr>
        <p:spPr>
          <a:xfrm>
            <a:off x="6532626" y="2171445"/>
            <a:ext cx="2877820" cy="989965"/>
          </a:xfrm>
          <a:prstGeom prst="rect">
            <a:avLst/>
          </a:prstGeom>
        </p:spPr>
        <p:txBody>
          <a:bodyPr vert="horz" wrap="square" lIns="0" tIns="12065" rIns="0" bIns="0" rtlCol="0">
            <a:spAutoFit/>
          </a:bodyPr>
          <a:lstStyle/>
          <a:p>
            <a:pPr algn="ctr">
              <a:lnSpc>
                <a:spcPts val="3800"/>
              </a:lnSpc>
              <a:spcBef>
                <a:spcPts val="95"/>
              </a:spcBef>
            </a:pPr>
            <a:r>
              <a:rPr sz="3400" spc="-75" dirty="0">
                <a:solidFill>
                  <a:srgbClr val="FFFFFF"/>
                </a:solidFill>
                <a:latin typeface="Arial"/>
                <a:cs typeface="Arial"/>
              </a:rPr>
              <a:t>ALTERNATIVA</a:t>
            </a:r>
            <a:endParaRPr sz="3400">
              <a:latin typeface="Arial"/>
              <a:cs typeface="Arial"/>
            </a:endParaRPr>
          </a:p>
          <a:p>
            <a:pPr marR="16510" algn="ctr">
              <a:lnSpc>
                <a:spcPts val="3800"/>
              </a:lnSpc>
            </a:pPr>
            <a:r>
              <a:rPr sz="3400" b="1" spc="-10" dirty="0">
                <a:solidFill>
                  <a:srgbClr val="FFFFFF"/>
                </a:solidFill>
                <a:latin typeface="Arial"/>
                <a:cs typeface="Arial"/>
              </a:rPr>
              <a:t>(H1)</a:t>
            </a:r>
            <a:endParaRPr sz="3400">
              <a:latin typeface="Arial"/>
              <a:cs typeface="Arial"/>
            </a:endParaRPr>
          </a:p>
        </p:txBody>
      </p:sp>
      <p:sp>
        <p:nvSpPr>
          <p:cNvPr id="16" name="object 16"/>
          <p:cNvSpPr/>
          <p:nvPr/>
        </p:nvSpPr>
        <p:spPr>
          <a:xfrm>
            <a:off x="6677659" y="3336797"/>
            <a:ext cx="320675" cy="1201420"/>
          </a:xfrm>
          <a:custGeom>
            <a:avLst/>
            <a:gdLst/>
            <a:ahLst/>
            <a:cxnLst/>
            <a:rect l="l" t="t" r="r" b="b"/>
            <a:pathLst>
              <a:path w="320675" h="1201420">
                <a:moveTo>
                  <a:pt x="0" y="0"/>
                </a:moveTo>
                <a:lnTo>
                  <a:pt x="0" y="1201039"/>
                </a:lnTo>
                <a:lnTo>
                  <a:pt x="320294" y="1201039"/>
                </a:lnTo>
              </a:path>
            </a:pathLst>
          </a:custGeom>
          <a:ln w="25400">
            <a:solidFill>
              <a:srgbClr val="7BC961"/>
            </a:solidFill>
          </a:ln>
        </p:spPr>
        <p:txBody>
          <a:bodyPr wrap="square" lIns="0" tIns="0" rIns="0" bIns="0" rtlCol="0"/>
          <a:lstStyle/>
          <a:p>
            <a:endParaRPr/>
          </a:p>
        </p:txBody>
      </p:sp>
      <p:sp>
        <p:nvSpPr>
          <p:cNvPr id="17" name="object 17"/>
          <p:cNvSpPr/>
          <p:nvPr/>
        </p:nvSpPr>
        <p:spPr>
          <a:xfrm>
            <a:off x="6997954" y="3581400"/>
            <a:ext cx="2562225" cy="2348750"/>
          </a:xfrm>
          <a:custGeom>
            <a:avLst/>
            <a:gdLst/>
            <a:ahLst/>
            <a:cxnLst/>
            <a:rect l="l" t="t" r="r" b="b"/>
            <a:pathLst>
              <a:path w="2562225" h="1601470">
                <a:moveTo>
                  <a:pt x="2401951" y="0"/>
                </a:moveTo>
                <a:lnTo>
                  <a:pt x="160020" y="0"/>
                </a:lnTo>
                <a:lnTo>
                  <a:pt x="109435" y="8156"/>
                </a:lnTo>
                <a:lnTo>
                  <a:pt x="65507" y="30870"/>
                </a:lnTo>
                <a:lnTo>
                  <a:pt x="30870" y="65507"/>
                </a:lnTo>
                <a:lnTo>
                  <a:pt x="8156" y="109435"/>
                </a:lnTo>
                <a:lnTo>
                  <a:pt x="0" y="160020"/>
                </a:lnTo>
                <a:lnTo>
                  <a:pt x="0" y="1441069"/>
                </a:lnTo>
                <a:lnTo>
                  <a:pt x="8156" y="1491715"/>
                </a:lnTo>
                <a:lnTo>
                  <a:pt x="30870" y="1535680"/>
                </a:lnTo>
                <a:lnTo>
                  <a:pt x="65507" y="1570337"/>
                </a:lnTo>
                <a:lnTo>
                  <a:pt x="109435" y="1593058"/>
                </a:lnTo>
                <a:lnTo>
                  <a:pt x="160020" y="1601216"/>
                </a:lnTo>
                <a:lnTo>
                  <a:pt x="2401951" y="1601216"/>
                </a:lnTo>
                <a:lnTo>
                  <a:pt x="2452535" y="1593058"/>
                </a:lnTo>
                <a:lnTo>
                  <a:pt x="2496463" y="1570337"/>
                </a:lnTo>
                <a:lnTo>
                  <a:pt x="2531100" y="1535680"/>
                </a:lnTo>
                <a:lnTo>
                  <a:pt x="2553814" y="1491715"/>
                </a:lnTo>
                <a:lnTo>
                  <a:pt x="2561971" y="1441069"/>
                </a:lnTo>
                <a:lnTo>
                  <a:pt x="2561971" y="160020"/>
                </a:lnTo>
                <a:lnTo>
                  <a:pt x="2553814" y="109435"/>
                </a:lnTo>
                <a:lnTo>
                  <a:pt x="2531100" y="65507"/>
                </a:lnTo>
                <a:lnTo>
                  <a:pt x="2496463" y="30870"/>
                </a:lnTo>
                <a:lnTo>
                  <a:pt x="2452535" y="8156"/>
                </a:lnTo>
                <a:lnTo>
                  <a:pt x="2401951"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6997954" y="3581400"/>
            <a:ext cx="2562225" cy="2308324"/>
          </a:xfrm>
          <a:custGeom>
            <a:avLst/>
            <a:gdLst/>
            <a:ahLst/>
            <a:cxnLst/>
            <a:rect l="l" t="t" r="r" b="b"/>
            <a:pathLst>
              <a:path w="2562225" h="1601470">
                <a:moveTo>
                  <a:pt x="0" y="160020"/>
                </a:moveTo>
                <a:lnTo>
                  <a:pt x="8156" y="109435"/>
                </a:lnTo>
                <a:lnTo>
                  <a:pt x="30870" y="65507"/>
                </a:lnTo>
                <a:lnTo>
                  <a:pt x="65507" y="30870"/>
                </a:lnTo>
                <a:lnTo>
                  <a:pt x="109435" y="8156"/>
                </a:lnTo>
                <a:lnTo>
                  <a:pt x="160020" y="0"/>
                </a:lnTo>
                <a:lnTo>
                  <a:pt x="2401951" y="0"/>
                </a:lnTo>
                <a:lnTo>
                  <a:pt x="2452535" y="8156"/>
                </a:lnTo>
                <a:lnTo>
                  <a:pt x="2496463" y="30870"/>
                </a:lnTo>
                <a:lnTo>
                  <a:pt x="2531100" y="65507"/>
                </a:lnTo>
                <a:lnTo>
                  <a:pt x="2553814" y="109435"/>
                </a:lnTo>
                <a:lnTo>
                  <a:pt x="2561971" y="160020"/>
                </a:lnTo>
                <a:lnTo>
                  <a:pt x="2561971" y="1441069"/>
                </a:lnTo>
                <a:lnTo>
                  <a:pt x="2553814" y="1491715"/>
                </a:lnTo>
                <a:lnTo>
                  <a:pt x="2531100" y="1535680"/>
                </a:lnTo>
                <a:lnTo>
                  <a:pt x="2496463" y="1570337"/>
                </a:lnTo>
                <a:lnTo>
                  <a:pt x="2452535" y="1593058"/>
                </a:lnTo>
                <a:lnTo>
                  <a:pt x="2401951" y="1601216"/>
                </a:lnTo>
                <a:lnTo>
                  <a:pt x="160020" y="1601216"/>
                </a:lnTo>
                <a:lnTo>
                  <a:pt x="109435" y="1593058"/>
                </a:lnTo>
                <a:lnTo>
                  <a:pt x="65507" y="1570337"/>
                </a:lnTo>
                <a:lnTo>
                  <a:pt x="30870" y="1535680"/>
                </a:lnTo>
                <a:lnTo>
                  <a:pt x="8156" y="1491715"/>
                </a:lnTo>
                <a:lnTo>
                  <a:pt x="0" y="1441069"/>
                </a:lnTo>
                <a:lnTo>
                  <a:pt x="0" y="160020"/>
                </a:lnTo>
                <a:close/>
              </a:path>
            </a:pathLst>
          </a:custGeom>
          <a:ln w="25400">
            <a:solidFill>
              <a:srgbClr val="7BC961"/>
            </a:solidFill>
          </a:ln>
        </p:spPr>
        <p:txBody>
          <a:bodyPr wrap="square" lIns="0" tIns="0" rIns="0" bIns="0" rtlCol="0"/>
          <a:lstStyle/>
          <a:p>
            <a:endParaRPr/>
          </a:p>
        </p:txBody>
      </p:sp>
      <p:sp>
        <p:nvSpPr>
          <p:cNvPr id="23" name="object 23"/>
          <p:cNvSpPr/>
          <p:nvPr/>
        </p:nvSpPr>
        <p:spPr>
          <a:xfrm>
            <a:off x="8842375" y="5930150"/>
            <a:ext cx="3192779" cy="698284"/>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9774935" y="3717035"/>
            <a:ext cx="2304287" cy="1655064"/>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10174223" y="4021835"/>
            <a:ext cx="1566672" cy="1114044"/>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9824719" y="3751707"/>
            <a:ext cx="2200782" cy="1546479"/>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9824719" y="3751707"/>
            <a:ext cx="2200910" cy="1546860"/>
          </a:xfrm>
          <a:custGeom>
            <a:avLst/>
            <a:gdLst/>
            <a:ahLst/>
            <a:cxnLst/>
            <a:rect l="l" t="t" r="r" b="b"/>
            <a:pathLst>
              <a:path w="2200909" h="1546860">
                <a:moveTo>
                  <a:pt x="2200782" y="386588"/>
                </a:moveTo>
                <a:lnTo>
                  <a:pt x="773176" y="386588"/>
                </a:lnTo>
                <a:lnTo>
                  <a:pt x="773176" y="0"/>
                </a:lnTo>
                <a:lnTo>
                  <a:pt x="0" y="773176"/>
                </a:lnTo>
                <a:lnTo>
                  <a:pt x="773176" y="1546479"/>
                </a:lnTo>
                <a:lnTo>
                  <a:pt x="773176" y="1159891"/>
                </a:lnTo>
                <a:lnTo>
                  <a:pt x="2200782" y="1159891"/>
                </a:lnTo>
                <a:lnTo>
                  <a:pt x="1814195" y="773176"/>
                </a:lnTo>
                <a:lnTo>
                  <a:pt x="2200782" y="386588"/>
                </a:lnTo>
                <a:close/>
              </a:path>
            </a:pathLst>
          </a:custGeom>
          <a:ln w="9525">
            <a:solidFill>
              <a:srgbClr val="096CC5"/>
            </a:solidFill>
          </a:ln>
        </p:spPr>
        <p:txBody>
          <a:bodyPr wrap="square" lIns="0" tIns="0" rIns="0" bIns="0" rtlCol="0"/>
          <a:lstStyle/>
          <a:p>
            <a:endParaRPr/>
          </a:p>
        </p:txBody>
      </p:sp>
      <p:sp>
        <p:nvSpPr>
          <p:cNvPr id="28" name="object 28"/>
          <p:cNvSpPr txBox="1"/>
          <p:nvPr/>
        </p:nvSpPr>
        <p:spPr>
          <a:xfrm>
            <a:off x="10210800" y="4095369"/>
            <a:ext cx="1544067" cy="843821"/>
          </a:xfrm>
          <a:prstGeom prst="rect">
            <a:avLst/>
          </a:prstGeom>
        </p:spPr>
        <p:txBody>
          <a:bodyPr vert="horz" wrap="square" lIns="0" tIns="12700" rIns="0" bIns="0" rtlCol="0">
            <a:spAutoFit/>
          </a:bodyPr>
          <a:lstStyle/>
          <a:p>
            <a:pPr marL="12700" marR="5080" indent="55880" algn="just">
              <a:lnSpc>
                <a:spcPct val="100000"/>
              </a:lnSpc>
              <a:spcBef>
                <a:spcPts val="100"/>
              </a:spcBef>
            </a:pPr>
            <a:r>
              <a:rPr sz="1800" spc="-5" dirty="0">
                <a:latin typeface="Arial"/>
                <a:cs typeface="Arial"/>
              </a:rPr>
              <a:t>Se </a:t>
            </a:r>
            <a:r>
              <a:rPr lang="es-EC" sz="1800" spc="-5" dirty="0" smtClean="0">
                <a:latin typeface="Arial"/>
                <a:cs typeface="Arial"/>
              </a:rPr>
              <a:t>rechaza</a:t>
            </a:r>
            <a:r>
              <a:rPr lang="es-EC" spc="-5" dirty="0">
                <a:latin typeface="Arial"/>
                <a:cs typeface="Arial"/>
              </a:rPr>
              <a:t> </a:t>
            </a:r>
            <a:r>
              <a:rPr sz="1800" dirty="0" smtClean="0">
                <a:latin typeface="Arial"/>
                <a:cs typeface="Arial"/>
              </a:rPr>
              <a:t>la</a:t>
            </a:r>
            <a:r>
              <a:rPr sz="1800" spc="-95" dirty="0" smtClean="0">
                <a:latin typeface="Arial"/>
                <a:cs typeface="Arial"/>
              </a:rPr>
              <a:t> </a:t>
            </a:r>
            <a:r>
              <a:rPr sz="1800" spc="-5" dirty="0">
                <a:latin typeface="Arial"/>
                <a:cs typeface="Arial"/>
              </a:rPr>
              <a:t>hipótesis  alternativa</a:t>
            </a:r>
            <a:endParaRPr sz="1800" dirty="0">
              <a:latin typeface="Arial"/>
              <a:cs typeface="Arial"/>
            </a:endParaRPr>
          </a:p>
        </p:txBody>
      </p:sp>
      <p:sp>
        <p:nvSpPr>
          <p:cNvPr id="29" name="object 29"/>
          <p:cNvSpPr/>
          <p:nvPr/>
        </p:nvSpPr>
        <p:spPr>
          <a:xfrm>
            <a:off x="214884" y="3688079"/>
            <a:ext cx="2375916" cy="1684020"/>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647700" y="4008120"/>
            <a:ext cx="1578864" cy="1114044"/>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268947" y="3722623"/>
            <a:ext cx="2272576" cy="1575562"/>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268947" y="3722623"/>
            <a:ext cx="2272665" cy="1576070"/>
          </a:xfrm>
          <a:custGeom>
            <a:avLst/>
            <a:gdLst/>
            <a:ahLst/>
            <a:cxnLst/>
            <a:rect l="l" t="t" r="r" b="b"/>
            <a:pathLst>
              <a:path w="2272665" h="1576070">
                <a:moveTo>
                  <a:pt x="0" y="393826"/>
                </a:moveTo>
                <a:lnTo>
                  <a:pt x="1484795" y="393826"/>
                </a:lnTo>
                <a:lnTo>
                  <a:pt x="1484795" y="0"/>
                </a:lnTo>
                <a:lnTo>
                  <a:pt x="2272576" y="787781"/>
                </a:lnTo>
                <a:lnTo>
                  <a:pt x="1484795" y="1575562"/>
                </a:lnTo>
                <a:lnTo>
                  <a:pt x="1484795" y="1181608"/>
                </a:lnTo>
                <a:lnTo>
                  <a:pt x="0" y="1181608"/>
                </a:lnTo>
                <a:lnTo>
                  <a:pt x="393877" y="787781"/>
                </a:lnTo>
                <a:lnTo>
                  <a:pt x="0" y="393826"/>
                </a:lnTo>
                <a:close/>
              </a:path>
            </a:pathLst>
          </a:custGeom>
          <a:ln w="9525">
            <a:solidFill>
              <a:srgbClr val="096CC5"/>
            </a:solidFill>
          </a:ln>
        </p:spPr>
        <p:txBody>
          <a:bodyPr wrap="square" lIns="0" tIns="0" rIns="0" bIns="0" rtlCol="0"/>
          <a:lstStyle/>
          <a:p>
            <a:endParaRPr/>
          </a:p>
        </p:txBody>
      </p:sp>
      <p:sp>
        <p:nvSpPr>
          <p:cNvPr id="33" name="object 33"/>
          <p:cNvSpPr txBox="1"/>
          <p:nvPr/>
        </p:nvSpPr>
        <p:spPr>
          <a:xfrm>
            <a:off x="814832" y="4080713"/>
            <a:ext cx="1180465" cy="848994"/>
          </a:xfrm>
          <a:prstGeom prst="rect">
            <a:avLst/>
          </a:prstGeom>
        </p:spPr>
        <p:txBody>
          <a:bodyPr vert="horz" wrap="square" lIns="0" tIns="12700" rIns="0" bIns="0" rtlCol="0">
            <a:spAutoFit/>
          </a:bodyPr>
          <a:lstStyle/>
          <a:p>
            <a:pPr marL="12700" marR="5080" algn="ctr">
              <a:lnSpc>
                <a:spcPct val="100000"/>
              </a:lnSpc>
              <a:spcBef>
                <a:spcPts val="100"/>
              </a:spcBef>
            </a:pPr>
            <a:r>
              <a:rPr sz="1800" dirty="0">
                <a:latin typeface="Arial"/>
                <a:cs typeface="Arial"/>
              </a:rPr>
              <a:t>Se</a:t>
            </a:r>
            <a:r>
              <a:rPr sz="1800" spc="-90" dirty="0">
                <a:latin typeface="Arial"/>
                <a:cs typeface="Arial"/>
              </a:rPr>
              <a:t> </a:t>
            </a:r>
            <a:r>
              <a:rPr lang="es-EC" sz="1800" spc="-5" dirty="0" smtClean="0">
                <a:latin typeface="Arial"/>
                <a:cs typeface="Arial"/>
              </a:rPr>
              <a:t>acepta</a:t>
            </a:r>
            <a:r>
              <a:rPr sz="1800" spc="-5" dirty="0" smtClean="0">
                <a:latin typeface="Arial"/>
                <a:cs typeface="Arial"/>
              </a:rPr>
              <a:t>  </a:t>
            </a:r>
            <a:r>
              <a:rPr sz="1800" spc="-5" dirty="0">
                <a:latin typeface="Arial"/>
                <a:cs typeface="Arial"/>
              </a:rPr>
              <a:t>la</a:t>
            </a:r>
            <a:r>
              <a:rPr sz="1800" spc="-70" dirty="0">
                <a:latin typeface="Arial"/>
                <a:cs typeface="Arial"/>
              </a:rPr>
              <a:t> </a:t>
            </a:r>
            <a:r>
              <a:rPr sz="1800" spc="-5" dirty="0">
                <a:latin typeface="Arial"/>
                <a:cs typeface="Arial"/>
              </a:rPr>
              <a:t>hipótesis  nula</a:t>
            </a:r>
            <a:endParaRPr sz="1800" dirty="0">
              <a:latin typeface="Arial"/>
              <a:cs typeface="Arial"/>
            </a:endParaRPr>
          </a:p>
        </p:txBody>
      </p:sp>
      <p:sp>
        <p:nvSpPr>
          <p:cNvPr id="34" name="CuadroTexto 33"/>
          <p:cNvSpPr txBox="1"/>
          <p:nvPr/>
        </p:nvSpPr>
        <p:spPr>
          <a:xfrm>
            <a:off x="3030583" y="3581400"/>
            <a:ext cx="2526302" cy="2308324"/>
          </a:xfrm>
          <a:prstGeom prst="rect">
            <a:avLst/>
          </a:prstGeom>
          <a:noFill/>
        </p:spPr>
        <p:txBody>
          <a:bodyPr wrap="square" rtlCol="0">
            <a:spAutoFit/>
          </a:bodyPr>
          <a:lstStyle/>
          <a:p>
            <a:r>
              <a:rPr lang="es-EC" dirty="0"/>
              <a:t>La cultura del ahorro NO contribuye en el incremento de los créditos financieros para que los estudiantes realicen emprendimientos o estudios de posgrados.</a:t>
            </a:r>
          </a:p>
        </p:txBody>
      </p:sp>
      <p:sp>
        <p:nvSpPr>
          <p:cNvPr id="35" name="Rectángulo 34"/>
          <p:cNvSpPr/>
          <p:nvPr/>
        </p:nvSpPr>
        <p:spPr>
          <a:xfrm>
            <a:off x="6997954" y="3642658"/>
            <a:ext cx="2492375" cy="2308324"/>
          </a:xfrm>
          <a:prstGeom prst="rect">
            <a:avLst/>
          </a:prstGeom>
        </p:spPr>
        <p:txBody>
          <a:bodyPr wrap="square">
            <a:spAutoFit/>
          </a:bodyPr>
          <a:lstStyle/>
          <a:p>
            <a:r>
              <a:rPr lang="es-EC" dirty="0"/>
              <a:t>La cultura del </a:t>
            </a:r>
            <a:r>
              <a:rPr lang="es-EC" dirty="0" smtClean="0"/>
              <a:t>ahorro </a:t>
            </a:r>
            <a:r>
              <a:rPr lang="es-EC" dirty="0"/>
              <a:t>contribuye en el incremento de los créditos financieros para que los estudiantes realicen emprendimientos o estudios de posgrados.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1269980" y="490727"/>
            <a:ext cx="426720" cy="569976"/>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825751" y="795527"/>
            <a:ext cx="411480" cy="569976"/>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895855" y="795527"/>
            <a:ext cx="411480" cy="569976"/>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609600" y="78027"/>
            <a:ext cx="11277600" cy="1080424"/>
          </a:xfrm>
          <a:prstGeom prst="rect">
            <a:avLst/>
          </a:prstGeom>
        </p:spPr>
        <p:txBody>
          <a:bodyPr vert="horz" wrap="square" lIns="0" tIns="13335" rIns="0" bIns="0" rtlCol="0">
            <a:spAutoFit/>
          </a:bodyPr>
          <a:lstStyle/>
          <a:p>
            <a:pPr marL="12700" marR="5080" indent="-635">
              <a:lnSpc>
                <a:spcPct val="100000"/>
              </a:lnSpc>
              <a:spcBef>
                <a:spcPts val="105"/>
              </a:spcBef>
            </a:pPr>
            <a:r>
              <a:rPr sz="2000" u="heavy" spc="-505" dirty="0">
                <a:solidFill>
                  <a:srgbClr val="6F2F9F"/>
                </a:solidFill>
                <a:uFill>
                  <a:solidFill>
                    <a:srgbClr val="6F2F9F"/>
                  </a:solidFill>
                </a:uFill>
                <a:latin typeface="Times New Roman"/>
                <a:cs typeface="Times New Roman"/>
              </a:rPr>
              <a:t> </a:t>
            </a:r>
            <a:r>
              <a:rPr sz="2000" b="1" i="1" u="heavy" dirty="0">
                <a:solidFill>
                  <a:srgbClr val="6F2F9F"/>
                </a:solidFill>
                <a:uFill>
                  <a:solidFill>
                    <a:srgbClr val="6F2F9F"/>
                  </a:solidFill>
                </a:uFill>
                <a:latin typeface="Arial"/>
                <a:cs typeface="Arial"/>
              </a:rPr>
              <a:t>CAPÍTULO </a:t>
            </a:r>
            <a:r>
              <a:rPr lang="es-EC" sz="2000" b="1" i="1" u="heavy" dirty="0" smtClean="0">
                <a:solidFill>
                  <a:srgbClr val="6F2F9F"/>
                </a:solidFill>
                <a:uFill>
                  <a:solidFill>
                    <a:srgbClr val="6F2F9F"/>
                  </a:solidFill>
                </a:uFill>
                <a:latin typeface="Arial"/>
                <a:cs typeface="Arial"/>
              </a:rPr>
              <a:t>v</a:t>
            </a:r>
            <a:r>
              <a:rPr sz="2000" b="1" i="1" u="heavy" spc="-5" dirty="0" smtClean="0">
                <a:solidFill>
                  <a:srgbClr val="6F2F9F"/>
                </a:solidFill>
                <a:uFill>
                  <a:solidFill>
                    <a:srgbClr val="6F2F9F"/>
                  </a:solidFill>
                </a:uFill>
                <a:latin typeface="Arial"/>
                <a:cs typeface="Arial"/>
              </a:rPr>
              <a:t>:</a:t>
            </a:r>
            <a:r>
              <a:rPr lang="es-EC" sz="2000" b="1" i="1" u="heavy" spc="-5" dirty="0">
                <a:solidFill>
                  <a:srgbClr val="6F2F9F"/>
                </a:solidFill>
                <a:uFill>
                  <a:solidFill>
                    <a:srgbClr val="6F2F9F"/>
                  </a:solidFill>
                </a:uFill>
                <a:latin typeface="Arial"/>
                <a:cs typeface="Arial"/>
              </a:rPr>
              <a:t> 5.	</a:t>
            </a:r>
            <a:r>
              <a:rPr lang="es-EC" sz="2000" b="1" i="1" u="heavy" spc="-5" dirty="0" smtClean="0">
                <a:solidFill>
                  <a:srgbClr val="6F2F9F"/>
                </a:solidFill>
                <a:uFill>
                  <a:solidFill>
                    <a:srgbClr val="6F2F9F"/>
                  </a:solidFill>
                </a:uFill>
                <a:latin typeface="Arial"/>
                <a:cs typeface="Arial"/>
              </a:rPr>
              <a:t>MODELO Asociativo Cooperativista</a:t>
            </a:r>
            <a:endParaRPr sz="2000" dirty="0">
              <a:latin typeface="Arial"/>
              <a:cs typeface="Arial"/>
            </a:endParaRPr>
          </a:p>
          <a:p>
            <a:pPr>
              <a:lnSpc>
                <a:spcPct val="100000"/>
              </a:lnSpc>
              <a:spcBef>
                <a:spcPts val="55"/>
              </a:spcBef>
            </a:pPr>
            <a:endParaRPr sz="2050" dirty="0">
              <a:latin typeface="Times New Roman"/>
              <a:cs typeface="Times New Roman"/>
            </a:endParaRPr>
          </a:p>
          <a:p>
            <a:pPr marL="12700">
              <a:lnSpc>
                <a:spcPct val="100000"/>
              </a:lnSpc>
            </a:pPr>
            <a:r>
              <a:rPr lang="es-EC" sz="1400" b="1" i="1" u="heavy" spc="-5" dirty="0">
                <a:solidFill>
                  <a:srgbClr val="6F2F9F"/>
                </a:solidFill>
                <a:uFill>
                  <a:solidFill>
                    <a:srgbClr val="6F2F9F"/>
                  </a:solidFill>
                </a:uFill>
                <a:latin typeface="Arial"/>
                <a:cs typeface="Arial"/>
              </a:rPr>
              <a:t>Titulo </a:t>
            </a:r>
            <a:r>
              <a:rPr lang="es-EC" sz="1400" b="1" i="1" u="heavy" spc="-5" dirty="0" smtClean="0">
                <a:solidFill>
                  <a:srgbClr val="6F2F9F"/>
                </a:solidFill>
                <a:uFill>
                  <a:solidFill>
                    <a:srgbClr val="6F2F9F"/>
                  </a:solidFill>
                </a:uFill>
                <a:latin typeface="Arial"/>
                <a:cs typeface="Arial"/>
              </a:rPr>
              <a:t>: </a:t>
            </a:r>
            <a:r>
              <a:rPr lang="es-EC" sz="1400" b="1" i="1" spc="-5" dirty="0" smtClean="0">
                <a:solidFill>
                  <a:srgbClr val="6F2F9F"/>
                </a:solidFill>
                <a:uFill>
                  <a:solidFill>
                    <a:srgbClr val="6F2F9F"/>
                  </a:solidFill>
                </a:uFill>
                <a:latin typeface="Arial"/>
                <a:cs typeface="Arial"/>
              </a:rPr>
              <a:t>Modelo </a:t>
            </a:r>
            <a:r>
              <a:rPr lang="es-EC" sz="1400" b="1" i="1" spc="-5" dirty="0">
                <a:solidFill>
                  <a:srgbClr val="6F2F9F"/>
                </a:solidFill>
                <a:uFill>
                  <a:solidFill>
                    <a:srgbClr val="6F2F9F"/>
                  </a:solidFill>
                </a:uFill>
                <a:latin typeface="Arial"/>
                <a:cs typeface="Arial"/>
              </a:rPr>
              <a:t>asociativo en una cooperativa de ahorro y crédito constituida que permita a los jóvenes universitarios participar </a:t>
            </a:r>
            <a:r>
              <a:rPr lang="es-EC" sz="1400" b="1" i="1" spc="-5" dirty="0" smtClean="0">
                <a:solidFill>
                  <a:srgbClr val="6F2F9F"/>
                </a:solidFill>
                <a:uFill>
                  <a:solidFill>
                    <a:srgbClr val="6F2F9F"/>
                  </a:solidFill>
                </a:uFill>
                <a:latin typeface="Arial"/>
                <a:cs typeface="Arial"/>
              </a:rPr>
              <a:t>en  </a:t>
            </a:r>
            <a:r>
              <a:rPr lang="es-EC" sz="1400" b="1" i="1" spc="-5" dirty="0">
                <a:solidFill>
                  <a:srgbClr val="6F2F9F"/>
                </a:solidFill>
                <a:uFill>
                  <a:solidFill>
                    <a:srgbClr val="6F2F9F"/>
                  </a:solidFill>
                </a:uFill>
                <a:latin typeface="Arial"/>
                <a:cs typeface="Arial"/>
              </a:rPr>
              <a:t>la gestión administrativa, identificar ideas de emprendimiento, elaborar proyectos como requisito de grado y levantar líneas de crédito.</a:t>
            </a:r>
            <a:endParaRPr sz="1400" dirty="0">
              <a:latin typeface="Arial"/>
              <a:cs typeface="Arial"/>
            </a:endParaRPr>
          </a:p>
        </p:txBody>
      </p:sp>
      <p:sp>
        <p:nvSpPr>
          <p:cNvPr id="20" name="object 20"/>
          <p:cNvSpPr/>
          <p:nvPr/>
        </p:nvSpPr>
        <p:spPr>
          <a:xfrm>
            <a:off x="8842375" y="5930150"/>
            <a:ext cx="3192779" cy="698284"/>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1197736" y="1866900"/>
            <a:ext cx="1555115" cy="3937000"/>
          </a:xfrm>
          <a:custGeom>
            <a:avLst/>
            <a:gdLst/>
            <a:ahLst/>
            <a:cxnLst/>
            <a:rect l="l" t="t" r="r" b="b"/>
            <a:pathLst>
              <a:path w="1555114" h="3937000">
                <a:moveTo>
                  <a:pt x="1399158" y="0"/>
                </a:moveTo>
                <a:lnTo>
                  <a:pt x="155447" y="0"/>
                </a:lnTo>
                <a:lnTo>
                  <a:pt x="106314" y="7924"/>
                </a:lnTo>
                <a:lnTo>
                  <a:pt x="63642" y="29992"/>
                </a:lnTo>
                <a:lnTo>
                  <a:pt x="29992" y="63642"/>
                </a:lnTo>
                <a:lnTo>
                  <a:pt x="7924" y="106314"/>
                </a:lnTo>
                <a:lnTo>
                  <a:pt x="0" y="155448"/>
                </a:lnTo>
                <a:lnTo>
                  <a:pt x="0" y="3781539"/>
                </a:lnTo>
                <a:lnTo>
                  <a:pt x="7924" y="3830674"/>
                </a:lnTo>
                <a:lnTo>
                  <a:pt x="29992" y="3873349"/>
                </a:lnTo>
                <a:lnTo>
                  <a:pt x="63642" y="3907003"/>
                </a:lnTo>
                <a:lnTo>
                  <a:pt x="106314" y="3929073"/>
                </a:lnTo>
                <a:lnTo>
                  <a:pt x="155447" y="3937000"/>
                </a:lnTo>
                <a:lnTo>
                  <a:pt x="1399158" y="3937000"/>
                </a:lnTo>
                <a:lnTo>
                  <a:pt x="1448292" y="3929073"/>
                </a:lnTo>
                <a:lnTo>
                  <a:pt x="1490964" y="3907003"/>
                </a:lnTo>
                <a:lnTo>
                  <a:pt x="1524614" y="3873349"/>
                </a:lnTo>
                <a:lnTo>
                  <a:pt x="1546682" y="3830674"/>
                </a:lnTo>
                <a:lnTo>
                  <a:pt x="1554607" y="3781539"/>
                </a:lnTo>
                <a:lnTo>
                  <a:pt x="1554607" y="155448"/>
                </a:lnTo>
                <a:lnTo>
                  <a:pt x="1546682" y="106314"/>
                </a:lnTo>
                <a:lnTo>
                  <a:pt x="1524614" y="63642"/>
                </a:lnTo>
                <a:lnTo>
                  <a:pt x="1490964" y="29992"/>
                </a:lnTo>
                <a:lnTo>
                  <a:pt x="1448292" y="7924"/>
                </a:lnTo>
                <a:lnTo>
                  <a:pt x="1399158" y="0"/>
                </a:lnTo>
                <a:close/>
              </a:path>
            </a:pathLst>
          </a:custGeom>
          <a:solidFill>
            <a:srgbClr val="CCECDE"/>
          </a:solidFill>
        </p:spPr>
        <p:txBody>
          <a:bodyPr wrap="square" lIns="0" tIns="0" rIns="0" bIns="0" rtlCol="0"/>
          <a:lstStyle/>
          <a:p>
            <a:endParaRPr/>
          </a:p>
        </p:txBody>
      </p:sp>
      <p:sp>
        <p:nvSpPr>
          <p:cNvPr id="22" name="object 22"/>
          <p:cNvSpPr txBox="1"/>
          <p:nvPr/>
        </p:nvSpPr>
        <p:spPr>
          <a:xfrm>
            <a:off x="1313307" y="2107133"/>
            <a:ext cx="1262125" cy="625812"/>
          </a:xfrm>
          <a:prstGeom prst="rect">
            <a:avLst/>
          </a:prstGeom>
        </p:spPr>
        <p:txBody>
          <a:bodyPr vert="horz" wrap="square" lIns="0" tIns="12065" rIns="0" bIns="0" rtlCol="0">
            <a:spAutoFit/>
          </a:bodyPr>
          <a:lstStyle/>
          <a:p>
            <a:pPr marL="74930">
              <a:lnSpc>
                <a:spcPts val="2460"/>
              </a:lnSpc>
              <a:spcBef>
                <a:spcPts val="95"/>
              </a:spcBef>
            </a:pPr>
            <a:r>
              <a:rPr lang="es-EC" spc="-5" dirty="0" smtClean="0">
                <a:latin typeface="Arial"/>
                <a:cs typeface="Arial"/>
              </a:rPr>
              <a:t>Actividad Económica</a:t>
            </a:r>
            <a:endParaRPr dirty="0">
              <a:latin typeface="Arial"/>
              <a:cs typeface="Arial"/>
            </a:endParaRPr>
          </a:p>
        </p:txBody>
      </p:sp>
      <p:sp>
        <p:nvSpPr>
          <p:cNvPr id="23" name="object 23"/>
          <p:cNvSpPr/>
          <p:nvPr/>
        </p:nvSpPr>
        <p:spPr>
          <a:xfrm>
            <a:off x="1353185" y="3048000"/>
            <a:ext cx="1243965" cy="2559050"/>
          </a:xfrm>
          <a:custGeom>
            <a:avLst/>
            <a:gdLst/>
            <a:ahLst/>
            <a:cxnLst/>
            <a:rect l="l" t="t" r="r" b="b"/>
            <a:pathLst>
              <a:path w="1243964" h="2559050">
                <a:moveTo>
                  <a:pt x="1119378" y="0"/>
                </a:moveTo>
                <a:lnTo>
                  <a:pt x="124333" y="0"/>
                </a:lnTo>
                <a:lnTo>
                  <a:pt x="75973" y="9765"/>
                </a:lnTo>
                <a:lnTo>
                  <a:pt x="36449" y="36401"/>
                </a:lnTo>
                <a:lnTo>
                  <a:pt x="9782" y="75920"/>
                </a:lnTo>
                <a:lnTo>
                  <a:pt x="0" y="124333"/>
                </a:lnTo>
                <a:lnTo>
                  <a:pt x="0" y="2434716"/>
                </a:lnTo>
                <a:lnTo>
                  <a:pt x="9782" y="2483129"/>
                </a:lnTo>
                <a:lnTo>
                  <a:pt x="36449" y="2522648"/>
                </a:lnTo>
                <a:lnTo>
                  <a:pt x="75973" y="2549284"/>
                </a:lnTo>
                <a:lnTo>
                  <a:pt x="124333" y="2559050"/>
                </a:lnTo>
                <a:lnTo>
                  <a:pt x="1119378" y="2559050"/>
                </a:lnTo>
                <a:lnTo>
                  <a:pt x="1167790" y="2549284"/>
                </a:lnTo>
                <a:lnTo>
                  <a:pt x="1207309" y="2522648"/>
                </a:lnTo>
                <a:lnTo>
                  <a:pt x="1233945" y="2483129"/>
                </a:lnTo>
                <a:lnTo>
                  <a:pt x="1243711" y="2434716"/>
                </a:lnTo>
                <a:lnTo>
                  <a:pt x="1243711" y="124333"/>
                </a:lnTo>
                <a:lnTo>
                  <a:pt x="1233945" y="75920"/>
                </a:lnTo>
                <a:lnTo>
                  <a:pt x="1207309" y="36401"/>
                </a:lnTo>
                <a:lnTo>
                  <a:pt x="1167790" y="9765"/>
                </a:lnTo>
                <a:lnTo>
                  <a:pt x="1119378" y="0"/>
                </a:lnTo>
                <a:close/>
              </a:path>
            </a:pathLst>
          </a:custGeom>
          <a:solidFill>
            <a:srgbClr val="FFFFFF"/>
          </a:solidFill>
        </p:spPr>
        <p:txBody>
          <a:bodyPr wrap="square" lIns="0" tIns="0" rIns="0" bIns="0" rtlCol="0"/>
          <a:lstStyle/>
          <a:p>
            <a:endParaRPr/>
          </a:p>
        </p:txBody>
      </p:sp>
      <p:sp>
        <p:nvSpPr>
          <p:cNvPr id="24" name="object 24"/>
          <p:cNvSpPr/>
          <p:nvPr/>
        </p:nvSpPr>
        <p:spPr>
          <a:xfrm>
            <a:off x="1353185" y="3048000"/>
            <a:ext cx="1243965" cy="2559050"/>
          </a:xfrm>
          <a:custGeom>
            <a:avLst/>
            <a:gdLst/>
            <a:ahLst/>
            <a:cxnLst/>
            <a:rect l="l" t="t" r="r" b="b"/>
            <a:pathLst>
              <a:path w="1243964" h="2559050">
                <a:moveTo>
                  <a:pt x="0" y="124333"/>
                </a:moveTo>
                <a:lnTo>
                  <a:pt x="9782" y="75920"/>
                </a:lnTo>
                <a:lnTo>
                  <a:pt x="36449" y="36401"/>
                </a:lnTo>
                <a:lnTo>
                  <a:pt x="75973" y="9765"/>
                </a:lnTo>
                <a:lnTo>
                  <a:pt x="124333" y="0"/>
                </a:lnTo>
                <a:lnTo>
                  <a:pt x="1119378" y="0"/>
                </a:lnTo>
                <a:lnTo>
                  <a:pt x="1167790" y="9765"/>
                </a:lnTo>
                <a:lnTo>
                  <a:pt x="1207309" y="36401"/>
                </a:lnTo>
                <a:lnTo>
                  <a:pt x="1233945" y="75920"/>
                </a:lnTo>
                <a:lnTo>
                  <a:pt x="1243711" y="124333"/>
                </a:lnTo>
                <a:lnTo>
                  <a:pt x="1243711" y="2434716"/>
                </a:lnTo>
                <a:lnTo>
                  <a:pt x="1233945" y="2483129"/>
                </a:lnTo>
                <a:lnTo>
                  <a:pt x="1207309" y="2522648"/>
                </a:lnTo>
                <a:lnTo>
                  <a:pt x="1167790" y="2549284"/>
                </a:lnTo>
                <a:lnTo>
                  <a:pt x="1119378" y="2559050"/>
                </a:lnTo>
                <a:lnTo>
                  <a:pt x="124333" y="2559050"/>
                </a:lnTo>
                <a:lnTo>
                  <a:pt x="75973" y="2549284"/>
                </a:lnTo>
                <a:lnTo>
                  <a:pt x="36449" y="2522648"/>
                </a:lnTo>
                <a:lnTo>
                  <a:pt x="9782" y="2483129"/>
                </a:lnTo>
                <a:lnTo>
                  <a:pt x="0" y="2434716"/>
                </a:lnTo>
                <a:lnTo>
                  <a:pt x="0" y="124333"/>
                </a:lnTo>
                <a:close/>
              </a:path>
            </a:pathLst>
          </a:custGeom>
          <a:ln w="25400">
            <a:solidFill>
              <a:srgbClr val="0DBA8B"/>
            </a:solidFill>
          </a:ln>
        </p:spPr>
        <p:txBody>
          <a:bodyPr wrap="square" lIns="0" tIns="0" rIns="0" bIns="0" rtlCol="0"/>
          <a:lstStyle/>
          <a:p>
            <a:endParaRPr/>
          </a:p>
        </p:txBody>
      </p:sp>
      <p:sp>
        <p:nvSpPr>
          <p:cNvPr id="25" name="object 25"/>
          <p:cNvSpPr txBox="1"/>
          <p:nvPr/>
        </p:nvSpPr>
        <p:spPr>
          <a:xfrm>
            <a:off x="1519944" y="3829848"/>
            <a:ext cx="932117" cy="742511"/>
          </a:xfrm>
          <a:prstGeom prst="rect">
            <a:avLst/>
          </a:prstGeom>
        </p:spPr>
        <p:txBody>
          <a:bodyPr vert="horz" wrap="square" lIns="0" tIns="36830" rIns="0" bIns="0" rtlCol="0">
            <a:spAutoFit/>
          </a:bodyPr>
          <a:lstStyle/>
          <a:p>
            <a:pPr marL="13970" marR="5080" indent="-1905">
              <a:lnSpc>
                <a:spcPts val="1140"/>
              </a:lnSpc>
              <a:spcBef>
                <a:spcPts val="290"/>
              </a:spcBef>
            </a:pPr>
            <a:r>
              <a:rPr lang="es-EC" sz="1600" dirty="0"/>
              <a:t>Sector Financiero Cooperativo Popular y solidario</a:t>
            </a:r>
            <a:endParaRPr sz="1600" dirty="0">
              <a:latin typeface="Arial"/>
              <a:cs typeface="Arial"/>
            </a:endParaRPr>
          </a:p>
        </p:txBody>
      </p:sp>
      <p:sp>
        <p:nvSpPr>
          <p:cNvPr id="34" name="object 34"/>
          <p:cNvSpPr/>
          <p:nvPr/>
        </p:nvSpPr>
        <p:spPr>
          <a:xfrm>
            <a:off x="3024377" y="4833239"/>
            <a:ext cx="1243965" cy="774065"/>
          </a:xfrm>
          <a:custGeom>
            <a:avLst/>
            <a:gdLst/>
            <a:ahLst/>
            <a:cxnLst/>
            <a:rect l="l" t="t" r="r" b="b"/>
            <a:pathLst>
              <a:path w="1243964" h="774064">
                <a:moveTo>
                  <a:pt x="1166368" y="0"/>
                </a:moveTo>
                <a:lnTo>
                  <a:pt x="77343" y="0"/>
                </a:lnTo>
                <a:lnTo>
                  <a:pt x="47255" y="6084"/>
                </a:lnTo>
                <a:lnTo>
                  <a:pt x="22669" y="22669"/>
                </a:lnTo>
                <a:lnTo>
                  <a:pt x="6084" y="47255"/>
                </a:lnTo>
                <a:lnTo>
                  <a:pt x="0" y="77343"/>
                </a:lnTo>
                <a:lnTo>
                  <a:pt x="0" y="696087"/>
                </a:lnTo>
                <a:lnTo>
                  <a:pt x="6084" y="726233"/>
                </a:lnTo>
                <a:lnTo>
                  <a:pt x="22669" y="750827"/>
                </a:lnTo>
                <a:lnTo>
                  <a:pt x="47255" y="767395"/>
                </a:lnTo>
                <a:lnTo>
                  <a:pt x="77343" y="773468"/>
                </a:lnTo>
                <a:lnTo>
                  <a:pt x="1166368" y="773468"/>
                </a:lnTo>
                <a:lnTo>
                  <a:pt x="1196508" y="767395"/>
                </a:lnTo>
                <a:lnTo>
                  <a:pt x="1221089" y="750827"/>
                </a:lnTo>
                <a:lnTo>
                  <a:pt x="1237644" y="726233"/>
                </a:lnTo>
                <a:lnTo>
                  <a:pt x="1243711" y="696087"/>
                </a:lnTo>
                <a:lnTo>
                  <a:pt x="1243711" y="77343"/>
                </a:lnTo>
                <a:lnTo>
                  <a:pt x="1237644" y="47255"/>
                </a:lnTo>
                <a:lnTo>
                  <a:pt x="1221089" y="22669"/>
                </a:lnTo>
                <a:lnTo>
                  <a:pt x="1196508" y="6084"/>
                </a:lnTo>
                <a:lnTo>
                  <a:pt x="1166368" y="0"/>
                </a:lnTo>
                <a:close/>
              </a:path>
            </a:pathLst>
          </a:custGeom>
          <a:solidFill>
            <a:srgbClr val="FFFFFF"/>
          </a:solidFill>
        </p:spPr>
        <p:txBody>
          <a:bodyPr wrap="square" lIns="0" tIns="0" rIns="0" bIns="0" rtlCol="0"/>
          <a:lstStyle/>
          <a:p>
            <a:endParaRPr/>
          </a:p>
        </p:txBody>
      </p:sp>
      <p:sp>
        <p:nvSpPr>
          <p:cNvPr id="37" name="object 37"/>
          <p:cNvSpPr/>
          <p:nvPr/>
        </p:nvSpPr>
        <p:spPr>
          <a:xfrm>
            <a:off x="4540250" y="1866900"/>
            <a:ext cx="1555115" cy="3937000"/>
          </a:xfrm>
          <a:custGeom>
            <a:avLst/>
            <a:gdLst/>
            <a:ahLst/>
            <a:cxnLst/>
            <a:rect l="l" t="t" r="r" b="b"/>
            <a:pathLst>
              <a:path w="1555114" h="3937000">
                <a:moveTo>
                  <a:pt x="1399159" y="0"/>
                </a:moveTo>
                <a:lnTo>
                  <a:pt x="155448" y="0"/>
                </a:lnTo>
                <a:lnTo>
                  <a:pt x="106314" y="7924"/>
                </a:lnTo>
                <a:lnTo>
                  <a:pt x="63642" y="29992"/>
                </a:lnTo>
                <a:lnTo>
                  <a:pt x="29992" y="63642"/>
                </a:lnTo>
                <a:lnTo>
                  <a:pt x="7924" y="106314"/>
                </a:lnTo>
                <a:lnTo>
                  <a:pt x="0" y="155448"/>
                </a:lnTo>
                <a:lnTo>
                  <a:pt x="0" y="3781539"/>
                </a:lnTo>
                <a:lnTo>
                  <a:pt x="7924" y="3830674"/>
                </a:lnTo>
                <a:lnTo>
                  <a:pt x="29992" y="3873349"/>
                </a:lnTo>
                <a:lnTo>
                  <a:pt x="63642" y="3907003"/>
                </a:lnTo>
                <a:lnTo>
                  <a:pt x="106314" y="3929073"/>
                </a:lnTo>
                <a:lnTo>
                  <a:pt x="155448" y="3937000"/>
                </a:lnTo>
                <a:lnTo>
                  <a:pt x="1399159" y="3937000"/>
                </a:lnTo>
                <a:lnTo>
                  <a:pt x="1448292" y="3929073"/>
                </a:lnTo>
                <a:lnTo>
                  <a:pt x="1490964" y="3907003"/>
                </a:lnTo>
                <a:lnTo>
                  <a:pt x="1524614" y="3873349"/>
                </a:lnTo>
                <a:lnTo>
                  <a:pt x="1546682" y="3830674"/>
                </a:lnTo>
                <a:lnTo>
                  <a:pt x="1554607" y="3781539"/>
                </a:lnTo>
                <a:lnTo>
                  <a:pt x="1554607" y="155448"/>
                </a:lnTo>
                <a:lnTo>
                  <a:pt x="1546682" y="106314"/>
                </a:lnTo>
                <a:lnTo>
                  <a:pt x="1524614" y="63642"/>
                </a:lnTo>
                <a:lnTo>
                  <a:pt x="1490964" y="29992"/>
                </a:lnTo>
                <a:lnTo>
                  <a:pt x="1448292" y="7924"/>
                </a:lnTo>
                <a:lnTo>
                  <a:pt x="1399159" y="0"/>
                </a:lnTo>
                <a:close/>
              </a:path>
            </a:pathLst>
          </a:custGeom>
          <a:solidFill>
            <a:srgbClr val="CCECDE"/>
          </a:solidFill>
        </p:spPr>
        <p:txBody>
          <a:bodyPr wrap="square" lIns="0" tIns="0" rIns="0" bIns="0" rtlCol="0"/>
          <a:lstStyle/>
          <a:p>
            <a:endParaRPr/>
          </a:p>
        </p:txBody>
      </p:sp>
      <p:sp>
        <p:nvSpPr>
          <p:cNvPr id="38" name="object 38"/>
          <p:cNvSpPr txBox="1"/>
          <p:nvPr/>
        </p:nvSpPr>
        <p:spPr>
          <a:xfrm>
            <a:off x="4597780" y="2233390"/>
            <a:ext cx="1407160" cy="305212"/>
          </a:xfrm>
          <a:prstGeom prst="rect">
            <a:avLst/>
          </a:prstGeom>
        </p:spPr>
        <p:txBody>
          <a:bodyPr vert="horz" wrap="square" lIns="0" tIns="12065" rIns="0" bIns="0" rtlCol="0">
            <a:spAutoFit/>
          </a:bodyPr>
          <a:lstStyle/>
          <a:p>
            <a:pPr algn="ctr">
              <a:lnSpc>
                <a:spcPts val="2460"/>
              </a:lnSpc>
            </a:pPr>
            <a:r>
              <a:rPr lang="es-EC" spc="-5" dirty="0" smtClean="0">
                <a:latin typeface="Arial"/>
                <a:cs typeface="Arial"/>
              </a:rPr>
              <a:t>Beneficiarios</a:t>
            </a:r>
            <a:endParaRPr dirty="0">
              <a:latin typeface="Arial"/>
              <a:cs typeface="Arial"/>
            </a:endParaRPr>
          </a:p>
        </p:txBody>
      </p:sp>
      <p:sp>
        <p:nvSpPr>
          <p:cNvPr id="39" name="object 39"/>
          <p:cNvSpPr/>
          <p:nvPr/>
        </p:nvSpPr>
        <p:spPr>
          <a:xfrm>
            <a:off x="4673980" y="3437890"/>
            <a:ext cx="1243965" cy="1187450"/>
          </a:xfrm>
          <a:custGeom>
            <a:avLst/>
            <a:gdLst/>
            <a:ahLst/>
            <a:cxnLst/>
            <a:rect l="l" t="t" r="r" b="b"/>
            <a:pathLst>
              <a:path w="1243964" h="1187450">
                <a:moveTo>
                  <a:pt x="1124965" y="0"/>
                </a:moveTo>
                <a:lnTo>
                  <a:pt x="118744" y="0"/>
                </a:lnTo>
                <a:lnTo>
                  <a:pt x="72491" y="9338"/>
                </a:lnTo>
                <a:lnTo>
                  <a:pt x="34750" y="34798"/>
                </a:lnTo>
                <a:lnTo>
                  <a:pt x="9320" y="72544"/>
                </a:lnTo>
                <a:lnTo>
                  <a:pt x="0" y="118745"/>
                </a:lnTo>
                <a:lnTo>
                  <a:pt x="0" y="1068324"/>
                </a:lnTo>
                <a:lnTo>
                  <a:pt x="9320" y="1114577"/>
                </a:lnTo>
                <a:lnTo>
                  <a:pt x="34750" y="1152318"/>
                </a:lnTo>
                <a:lnTo>
                  <a:pt x="72491" y="1177748"/>
                </a:lnTo>
                <a:lnTo>
                  <a:pt x="118744" y="1187069"/>
                </a:lnTo>
                <a:lnTo>
                  <a:pt x="1124965" y="1187069"/>
                </a:lnTo>
                <a:lnTo>
                  <a:pt x="1171166" y="1177748"/>
                </a:lnTo>
                <a:lnTo>
                  <a:pt x="1208913" y="1152318"/>
                </a:lnTo>
                <a:lnTo>
                  <a:pt x="1234372" y="1114577"/>
                </a:lnTo>
                <a:lnTo>
                  <a:pt x="1243711" y="1068324"/>
                </a:lnTo>
                <a:lnTo>
                  <a:pt x="1243711" y="118745"/>
                </a:lnTo>
                <a:lnTo>
                  <a:pt x="1234372" y="72544"/>
                </a:lnTo>
                <a:lnTo>
                  <a:pt x="1208913" y="34798"/>
                </a:lnTo>
                <a:lnTo>
                  <a:pt x="1171166" y="9338"/>
                </a:lnTo>
                <a:lnTo>
                  <a:pt x="1124965" y="0"/>
                </a:lnTo>
                <a:close/>
              </a:path>
            </a:pathLst>
          </a:custGeom>
          <a:solidFill>
            <a:srgbClr val="FFFFFF"/>
          </a:solidFill>
        </p:spPr>
        <p:txBody>
          <a:bodyPr wrap="square" lIns="0" tIns="0" rIns="0" bIns="0" rtlCol="0"/>
          <a:lstStyle/>
          <a:p>
            <a:endParaRPr sz="2000"/>
          </a:p>
        </p:txBody>
      </p:sp>
      <p:sp>
        <p:nvSpPr>
          <p:cNvPr id="40" name="object 40"/>
          <p:cNvSpPr/>
          <p:nvPr/>
        </p:nvSpPr>
        <p:spPr>
          <a:xfrm>
            <a:off x="4680585" y="3415768"/>
            <a:ext cx="1243965" cy="1537231"/>
          </a:xfrm>
          <a:custGeom>
            <a:avLst/>
            <a:gdLst/>
            <a:ahLst/>
            <a:cxnLst/>
            <a:rect l="l" t="t" r="r" b="b"/>
            <a:pathLst>
              <a:path w="1243964" h="1187450">
                <a:moveTo>
                  <a:pt x="0" y="118745"/>
                </a:moveTo>
                <a:lnTo>
                  <a:pt x="9320" y="72544"/>
                </a:lnTo>
                <a:lnTo>
                  <a:pt x="34750" y="34798"/>
                </a:lnTo>
                <a:lnTo>
                  <a:pt x="72491" y="9338"/>
                </a:lnTo>
                <a:lnTo>
                  <a:pt x="118744" y="0"/>
                </a:lnTo>
                <a:lnTo>
                  <a:pt x="1124965" y="0"/>
                </a:lnTo>
                <a:lnTo>
                  <a:pt x="1171166" y="9338"/>
                </a:lnTo>
                <a:lnTo>
                  <a:pt x="1208913" y="34798"/>
                </a:lnTo>
                <a:lnTo>
                  <a:pt x="1234372" y="72544"/>
                </a:lnTo>
                <a:lnTo>
                  <a:pt x="1243711" y="118745"/>
                </a:lnTo>
                <a:lnTo>
                  <a:pt x="1243711" y="1068324"/>
                </a:lnTo>
                <a:lnTo>
                  <a:pt x="1234372" y="1114577"/>
                </a:lnTo>
                <a:lnTo>
                  <a:pt x="1208913" y="1152318"/>
                </a:lnTo>
                <a:lnTo>
                  <a:pt x="1171166" y="1177748"/>
                </a:lnTo>
                <a:lnTo>
                  <a:pt x="1124965" y="1187069"/>
                </a:lnTo>
                <a:lnTo>
                  <a:pt x="118744" y="1187069"/>
                </a:lnTo>
                <a:lnTo>
                  <a:pt x="72491" y="1177748"/>
                </a:lnTo>
                <a:lnTo>
                  <a:pt x="34750" y="1152318"/>
                </a:lnTo>
                <a:lnTo>
                  <a:pt x="9320" y="1114577"/>
                </a:lnTo>
                <a:lnTo>
                  <a:pt x="0" y="1068324"/>
                </a:lnTo>
                <a:lnTo>
                  <a:pt x="0" y="118745"/>
                </a:lnTo>
                <a:close/>
              </a:path>
            </a:pathLst>
          </a:custGeom>
          <a:ln w="25400">
            <a:solidFill>
              <a:srgbClr val="0DBA8B"/>
            </a:solidFill>
          </a:ln>
        </p:spPr>
        <p:txBody>
          <a:bodyPr wrap="square" lIns="0" tIns="0" rIns="0" bIns="0" rtlCol="0"/>
          <a:lstStyle/>
          <a:p>
            <a:endParaRPr/>
          </a:p>
        </p:txBody>
      </p:sp>
      <p:sp>
        <p:nvSpPr>
          <p:cNvPr id="41" name="object 41"/>
          <p:cNvSpPr txBox="1"/>
          <p:nvPr/>
        </p:nvSpPr>
        <p:spPr>
          <a:xfrm>
            <a:off x="4745190" y="3551824"/>
            <a:ext cx="1196086" cy="859851"/>
          </a:xfrm>
          <a:prstGeom prst="rect">
            <a:avLst/>
          </a:prstGeom>
        </p:spPr>
        <p:txBody>
          <a:bodyPr vert="horz" wrap="square" lIns="0" tIns="13335" rIns="0" bIns="0" rtlCol="0">
            <a:spAutoFit/>
          </a:bodyPr>
          <a:lstStyle/>
          <a:p>
            <a:pPr marL="12700">
              <a:lnSpc>
                <a:spcPct val="100000"/>
              </a:lnSpc>
              <a:spcBef>
                <a:spcPts val="105"/>
              </a:spcBef>
            </a:pPr>
            <a:r>
              <a:rPr lang="es-EC" sz="1100" spc="-5" dirty="0" smtClean="0">
                <a:latin typeface="Arial"/>
                <a:cs typeface="Arial"/>
              </a:rPr>
              <a:t>Jóvenes Universitarios de la Universidad de las Fuerzas Armadas ESPE</a:t>
            </a:r>
            <a:endParaRPr sz="1100" dirty="0">
              <a:latin typeface="Arial"/>
              <a:cs typeface="Arial"/>
            </a:endParaRPr>
          </a:p>
        </p:txBody>
      </p:sp>
      <p:sp>
        <p:nvSpPr>
          <p:cNvPr id="45" name="object 45"/>
          <p:cNvSpPr/>
          <p:nvPr/>
        </p:nvSpPr>
        <p:spPr>
          <a:xfrm>
            <a:off x="2864485" y="1854200"/>
            <a:ext cx="1555115" cy="3937000"/>
          </a:xfrm>
          <a:custGeom>
            <a:avLst/>
            <a:gdLst/>
            <a:ahLst/>
            <a:cxnLst/>
            <a:rect l="l" t="t" r="r" b="b"/>
            <a:pathLst>
              <a:path w="1555115" h="3937000">
                <a:moveTo>
                  <a:pt x="1399159" y="0"/>
                </a:moveTo>
                <a:lnTo>
                  <a:pt x="155448" y="0"/>
                </a:lnTo>
                <a:lnTo>
                  <a:pt x="106314" y="7924"/>
                </a:lnTo>
                <a:lnTo>
                  <a:pt x="63642" y="29992"/>
                </a:lnTo>
                <a:lnTo>
                  <a:pt x="29992" y="63642"/>
                </a:lnTo>
                <a:lnTo>
                  <a:pt x="7924" y="106314"/>
                </a:lnTo>
                <a:lnTo>
                  <a:pt x="0" y="155448"/>
                </a:lnTo>
                <a:lnTo>
                  <a:pt x="0" y="3781539"/>
                </a:lnTo>
                <a:lnTo>
                  <a:pt x="7924" y="3830674"/>
                </a:lnTo>
                <a:lnTo>
                  <a:pt x="29992" y="3873349"/>
                </a:lnTo>
                <a:lnTo>
                  <a:pt x="63642" y="3907003"/>
                </a:lnTo>
                <a:lnTo>
                  <a:pt x="106314" y="3929073"/>
                </a:lnTo>
                <a:lnTo>
                  <a:pt x="155448" y="3937000"/>
                </a:lnTo>
                <a:lnTo>
                  <a:pt x="1399159" y="3937000"/>
                </a:lnTo>
                <a:lnTo>
                  <a:pt x="1448292" y="3929073"/>
                </a:lnTo>
                <a:lnTo>
                  <a:pt x="1490964" y="3907003"/>
                </a:lnTo>
                <a:lnTo>
                  <a:pt x="1524614" y="3873349"/>
                </a:lnTo>
                <a:lnTo>
                  <a:pt x="1546682" y="3830674"/>
                </a:lnTo>
                <a:lnTo>
                  <a:pt x="1554607" y="3781539"/>
                </a:lnTo>
                <a:lnTo>
                  <a:pt x="1554607" y="155448"/>
                </a:lnTo>
                <a:lnTo>
                  <a:pt x="1546682" y="106314"/>
                </a:lnTo>
                <a:lnTo>
                  <a:pt x="1524614" y="63642"/>
                </a:lnTo>
                <a:lnTo>
                  <a:pt x="1490964" y="29992"/>
                </a:lnTo>
                <a:lnTo>
                  <a:pt x="1448292" y="7924"/>
                </a:lnTo>
                <a:lnTo>
                  <a:pt x="1399159" y="0"/>
                </a:lnTo>
                <a:close/>
              </a:path>
            </a:pathLst>
          </a:custGeom>
          <a:solidFill>
            <a:srgbClr val="CCECDE"/>
          </a:solidFill>
        </p:spPr>
        <p:txBody>
          <a:bodyPr wrap="square" lIns="0" tIns="0" rIns="0" bIns="0" rtlCol="0"/>
          <a:lstStyle/>
          <a:p>
            <a:endParaRPr/>
          </a:p>
        </p:txBody>
      </p:sp>
      <p:sp>
        <p:nvSpPr>
          <p:cNvPr id="46" name="object 46"/>
          <p:cNvSpPr txBox="1"/>
          <p:nvPr/>
        </p:nvSpPr>
        <p:spPr>
          <a:xfrm>
            <a:off x="3037077" y="2209412"/>
            <a:ext cx="1296288" cy="311047"/>
          </a:xfrm>
          <a:prstGeom prst="rect">
            <a:avLst/>
          </a:prstGeom>
        </p:spPr>
        <p:txBody>
          <a:bodyPr vert="horz" wrap="square" lIns="0" tIns="12065" rIns="0" bIns="0" rtlCol="0">
            <a:spAutoFit/>
          </a:bodyPr>
          <a:lstStyle/>
          <a:p>
            <a:pPr marL="12700">
              <a:lnSpc>
                <a:spcPts val="2460"/>
              </a:lnSpc>
              <a:spcBef>
                <a:spcPts val="95"/>
              </a:spcBef>
            </a:pPr>
            <a:r>
              <a:rPr lang="es-EC" sz="2000" spc="-5" dirty="0" smtClean="0">
                <a:latin typeface="Arial"/>
                <a:cs typeface="Arial"/>
              </a:rPr>
              <a:t>Geográfico</a:t>
            </a:r>
            <a:endParaRPr sz="2000" dirty="0">
              <a:latin typeface="Arial"/>
              <a:cs typeface="Arial"/>
            </a:endParaRPr>
          </a:p>
        </p:txBody>
      </p:sp>
      <p:sp>
        <p:nvSpPr>
          <p:cNvPr id="47" name="object 47"/>
          <p:cNvSpPr/>
          <p:nvPr/>
        </p:nvSpPr>
        <p:spPr>
          <a:xfrm>
            <a:off x="3019933" y="3048761"/>
            <a:ext cx="1243965" cy="455930"/>
          </a:xfrm>
          <a:custGeom>
            <a:avLst/>
            <a:gdLst/>
            <a:ahLst/>
            <a:cxnLst/>
            <a:rect l="l" t="t" r="r" b="b"/>
            <a:pathLst>
              <a:path w="1243965" h="455929">
                <a:moveTo>
                  <a:pt x="1198244" y="0"/>
                </a:moveTo>
                <a:lnTo>
                  <a:pt x="45593" y="0"/>
                </a:lnTo>
                <a:lnTo>
                  <a:pt x="27860" y="3567"/>
                </a:lnTo>
                <a:lnTo>
                  <a:pt x="13366" y="13303"/>
                </a:lnTo>
                <a:lnTo>
                  <a:pt x="3587" y="27753"/>
                </a:lnTo>
                <a:lnTo>
                  <a:pt x="0" y="45465"/>
                </a:lnTo>
                <a:lnTo>
                  <a:pt x="25" y="409955"/>
                </a:lnTo>
                <a:lnTo>
                  <a:pt x="3587" y="427614"/>
                </a:lnTo>
                <a:lnTo>
                  <a:pt x="13390" y="442118"/>
                </a:lnTo>
                <a:lnTo>
                  <a:pt x="27870" y="451854"/>
                </a:lnTo>
                <a:lnTo>
                  <a:pt x="45593" y="455422"/>
                </a:lnTo>
                <a:lnTo>
                  <a:pt x="1198244" y="455422"/>
                </a:lnTo>
                <a:lnTo>
                  <a:pt x="1215960" y="451852"/>
                </a:lnTo>
                <a:lnTo>
                  <a:pt x="1230418" y="442102"/>
                </a:lnTo>
                <a:lnTo>
                  <a:pt x="1240143" y="427668"/>
                </a:lnTo>
                <a:lnTo>
                  <a:pt x="1243711" y="409955"/>
                </a:lnTo>
                <a:lnTo>
                  <a:pt x="1243711" y="45465"/>
                </a:lnTo>
                <a:lnTo>
                  <a:pt x="1240143" y="27753"/>
                </a:lnTo>
                <a:lnTo>
                  <a:pt x="1230407" y="13303"/>
                </a:lnTo>
                <a:lnTo>
                  <a:pt x="1215957" y="3567"/>
                </a:lnTo>
                <a:lnTo>
                  <a:pt x="1198244" y="0"/>
                </a:lnTo>
                <a:close/>
              </a:path>
            </a:pathLst>
          </a:custGeom>
          <a:solidFill>
            <a:srgbClr val="FFFFFF"/>
          </a:solidFill>
        </p:spPr>
        <p:txBody>
          <a:bodyPr wrap="square" lIns="0" tIns="0" rIns="0" bIns="0" rtlCol="0"/>
          <a:lstStyle/>
          <a:p>
            <a:endParaRPr/>
          </a:p>
        </p:txBody>
      </p:sp>
      <p:sp>
        <p:nvSpPr>
          <p:cNvPr id="48" name="object 48"/>
          <p:cNvSpPr/>
          <p:nvPr/>
        </p:nvSpPr>
        <p:spPr>
          <a:xfrm>
            <a:off x="3019933" y="3048761"/>
            <a:ext cx="1243965" cy="455930"/>
          </a:xfrm>
          <a:custGeom>
            <a:avLst/>
            <a:gdLst/>
            <a:ahLst/>
            <a:cxnLst/>
            <a:rect l="l" t="t" r="r" b="b"/>
            <a:pathLst>
              <a:path w="1243965" h="455929">
                <a:moveTo>
                  <a:pt x="0" y="45465"/>
                </a:moveTo>
                <a:lnTo>
                  <a:pt x="3587" y="27753"/>
                </a:lnTo>
                <a:lnTo>
                  <a:pt x="13366" y="13303"/>
                </a:lnTo>
                <a:lnTo>
                  <a:pt x="27860" y="3567"/>
                </a:lnTo>
                <a:lnTo>
                  <a:pt x="45593" y="0"/>
                </a:lnTo>
                <a:lnTo>
                  <a:pt x="1198244" y="0"/>
                </a:lnTo>
                <a:lnTo>
                  <a:pt x="1215957" y="3567"/>
                </a:lnTo>
                <a:lnTo>
                  <a:pt x="1230407" y="13303"/>
                </a:lnTo>
                <a:lnTo>
                  <a:pt x="1240143" y="27753"/>
                </a:lnTo>
                <a:lnTo>
                  <a:pt x="1243711" y="45465"/>
                </a:lnTo>
                <a:lnTo>
                  <a:pt x="1243711" y="409955"/>
                </a:lnTo>
                <a:lnTo>
                  <a:pt x="1240143" y="427668"/>
                </a:lnTo>
                <a:lnTo>
                  <a:pt x="1230407" y="442118"/>
                </a:lnTo>
                <a:lnTo>
                  <a:pt x="1215957" y="451854"/>
                </a:lnTo>
                <a:lnTo>
                  <a:pt x="1198244" y="455422"/>
                </a:lnTo>
                <a:lnTo>
                  <a:pt x="45593" y="455422"/>
                </a:lnTo>
                <a:lnTo>
                  <a:pt x="27860" y="451852"/>
                </a:lnTo>
                <a:lnTo>
                  <a:pt x="13366" y="442102"/>
                </a:lnTo>
                <a:lnTo>
                  <a:pt x="3587" y="427614"/>
                </a:lnTo>
                <a:lnTo>
                  <a:pt x="0" y="409828"/>
                </a:lnTo>
                <a:lnTo>
                  <a:pt x="0" y="45465"/>
                </a:lnTo>
                <a:close/>
              </a:path>
            </a:pathLst>
          </a:custGeom>
          <a:ln w="25400">
            <a:solidFill>
              <a:srgbClr val="0DBA8B"/>
            </a:solidFill>
          </a:ln>
        </p:spPr>
        <p:txBody>
          <a:bodyPr wrap="square" lIns="0" tIns="0" rIns="0" bIns="0" rtlCol="0"/>
          <a:lstStyle/>
          <a:p>
            <a:endParaRPr/>
          </a:p>
        </p:txBody>
      </p:sp>
      <p:sp>
        <p:nvSpPr>
          <p:cNvPr id="49" name="object 49"/>
          <p:cNvSpPr txBox="1"/>
          <p:nvPr/>
        </p:nvSpPr>
        <p:spPr>
          <a:xfrm>
            <a:off x="3124200" y="3076981"/>
            <a:ext cx="1105915" cy="382797"/>
          </a:xfrm>
          <a:prstGeom prst="rect">
            <a:avLst/>
          </a:prstGeom>
        </p:spPr>
        <p:txBody>
          <a:bodyPr vert="horz" wrap="square" lIns="0" tIns="13335" rIns="0" bIns="0" rtlCol="0">
            <a:spAutoFit/>
          </a:bodyPr>
          <a:lstStyle/>
          <a:p>
            <a:pPr marL="12700">
              <a:lnSpc>
                <a:spcPct val="100000"/>
              </a:lnSpc>
              <a:spcBef>
                <a:spcPts val="105"/>
              </a:spcBef>
            </a:pPr>
            <a:r>
              <a:rPr lang="es-EC" sz="1200" spc="-10" dirty="0" err="1" smtClean="0">
                <a:latin typeface="Arial"/>
                <a:cs typeface="Arial"/>
              </a:rPr>
              <a:t>Sangolquí</a:t>
            </a:r>
            <a:r>
              <a:rPr lang="es-EC" sz="1200" spc="-10" dirty="0" smtClean="0">
                <a:latin typeface="Arial"/>
                <a:cs typeface="Arial"/>
              </a:rPr>
              <a:t>  (Matriz)</a:t>
            </a:r>
            <a:endParaRPr sz="1200" dirty="0">
              <a:latin typeface="Arial"/>
              <a:cs typeface="Arial"/>
            </a:endParaRPr>
          </a:p>
        </p:txBody>
      </p:sp>
      <p:sp>
        <p:nvSpPr>
          <p:cNvPr id="50" name="object 50"/>
          <p:cNvSpPr/>
          <p:nvPr/>
        </p:nvSpPr>
        <p:spPr>
          <a:xfrm>
            <a:off x="3019933" y="3735070"/>
            <a:ext cx="1243965" cy="455930"/>
          </a:xfrm>
          <a:custGeom>
            <a:avLst/>
            <a:gdLst/>
            <a:ahLst/>
            <a:cxnLst/>
            <a:rect l="l" t="t" r="r" b="b"/>
            <a:pathLst>
              <a:path w="1243965" h="455929">
                <a:moveTo>
                  <a:pt x="1198244" y="0"/>
                </a:moveTo>
                <a:lnTo>
                  <a:pt x="45593" y="0"/>
                </a:lnTo>
                <a:lnTo>
                  <a:pt x="27860" y="3567"/>
                </a:lnTo>
                <a:lnTo>
                  <a:pt x="13366" y="13303"/>
                </a:lnTo>
                <a:lnTo>
                  <a:pt x="3587" y="27753"/>
                </a:lnTo>
                <a:lnTo>
                  <a:pt x="0" y="45466"/>
                </a:lnTo>
                <a:lnTo>
                  <a:pt x="25" y="409956"/>
                </a:lnTo>
                <a:lnTo>
                  <a:pt x="3587" y="427614"/>
                </a:lnTo>
                <a:lnTo>
                  <a:pt x="13390" y="442118"/>
                </a:lnTo>
                <a:lnTo>
                  <a:pt x="27870" y="451854"/>
                </a:lnTo>
                <a:lnTo>
                  <a:pt x="45593" y="455422"/>
                </a:lnTo>
                <a:lnTo>
                  <a:pt x="1198244" y="455422"/>
                </a:lnTo>
                <a:lnTo>
                  <a:pt x="1215960" y="451852"/>
                </a:lnTo>
                <a:lnTo>
                  <a:pt x="1230418" y="442102"/>
                </a:lnTo>
                <a:lnTo>
                  <a:pt x="1240143" y="427668"/>
                </a:lnTo>
                <a:lnTo>
                  <a:pt x="1243711" y="409956"/>
                </a:lnTo>
                <a:lnTo>
                  <a:pt x="1243711" y="45466"/>
                </a:lnTo>
                <a:lnTo>
                  <a:pt x="1240143" y="27753"/>
                </a:lnTo>
                <a:lnTo>
                  <a:pt x="1230407" y="13303"/>
                </a:lnTo>
                <a:lnTo>
                  <a:pt x="1215957" y="3567"/>
                </a:lnTo>
                <a:lnTo>
                  <a:pt x="1198244" y="0"/>
                </a:lnTo>
                <a:close/>
              </a:path>
            </a:pathLst>
          </a:custGeom>
          <a:solidFill>
            <a:srgbClr val="FFFFFF"/>
          </a:solidFill>
        </p:spPr>
        <p:txBody>
          <a:bodyPr wrap="square" lIns="0" tIns="0" rIns="0" bIns="0" rtlCol="0"/>
          <a:lstStyle/>
          <a:p>
            <a:endParaRPr/>
          </a:p>
        </p:txBody>
      </p:sp>
      <p:sp>
        <p:nvSpPr>
          <p:cNvPr id="51" name="object 51"/>
          <p:cNvSpPr/>
          <p:nvPr/>
        </p:nvSpPr>
        <p:spPr>
          <a:xfrm>
            <a:off x="3019933" y="3735070"/>
            <a:ext cx="1243965" cy="455930"/>
          </a:xfrm>
          <a:custGeom>
            <a:avLst/>
            <a:gdLst/>
            <a:ahLst/>
            <a:cxnLst/>
            <a:rect l="l" t="t" r="r" b="b"/>
            <a:pathLst>
              <a:path w="1243965" h="455929">
                <a:moveTo>
                  <a:pt x="0" y="45466"/>
                </a:moveTo>
                <a:lnTo>
                  <a:pt x="3587" y="27753"/>
                </a:lnTo>
                <a:lnTo>
                  <a:pt x="13366" y="13303"/>
                </a:lnTo>
                <a:lnTo>
                  <a:pt x="27860" y="3567"/>
                </a:lnTo>
                <a:lnTo>
                  <a:pt x="45593" y="0"/>
                </a:lnTo>
                <a:lnTo>
                  <a:pt x="1198244" y="0"/>
                </a:lnTo>
                <a:lnTo>
                  <a:pt x="1215957" y="3567"/>
                </a:lnTo>
                <a:lnTo>
                  <a:pt x="1230407" y="13303"/>
                </a:lnTo>
                <a:lnTo>
                  <a:pt x="1240143" y="27753"/>
                </a:lnTo>
                <a:lnTo>
                  <a:pt x="1243711" y="45466"/>
                </a:lnTo>
                <a:lnTo>
                  <a:pt x="1243711" y="409956"/>
                </a:lnTo>
                <a:lnTo>
                  <a:pt x="1240143" y="427668"/>
                </a:lnTo>
                <a:lnTo>
                  <a:pt x="1230407" y="442118"/>
                </a:lnTo>
                <a:lnTo>
                  <a:pt x="1215957" y="451854"/>
                </a:lnTo>
                <a:lnTo>
                  <a:pt x="1198244" y="455422"/>
                </a:lnTo>
                <a:lnTo>
                  <a:pt x="45593" y="455422"/>
                </a:lnTo>
                <a:lnTo>
                  <a:pt x="27860" y="451852"/>
                </a:lnTo>
                <a:lnTo>
                  <a:pt x="13366" y="442102"/>
                </a:lnTo>
                <a:lnTo>
                  <a:pt x="3587" y="427614"/>
                </a:lnTo>
                <a:lnTo>
                  <a:pt x="0" y="409829"/>
                </a:lnTo>
                <a:lnTo>
                  <a:pt x="0" y="45466"/>
                </a:lnTo>
                <a:close/>
              </a:path>
            </a:pathLst>
          </a:custGeom>
          <a:ln w="25400">
            <a:solidFill>
              <a:srgbClr val="0DBA8B"/>
            </a:solidFill>
          </a:ln>
        </p:spPr>
        <p:txBody>
          <a:bodyPr wrap="square" lIns="0" tIns="0" rIns="0" bIns="0" rtlCol="0"/>
          <a:lstStyle/>
          <a:p>
            <a:endParaRPr/>
          </a:p>
        </p:txBody>
      </p:sp>
      <p:sp>
        <p:nvSpPr>
          <p:cNvPr id="52" name="object 52"/>
          <p:cNvSpPr txBox="1"/>
          <p:nvPr/>
        </p:nvSpPr>
        <p:spPr>
          <a:xfrm>
            <a:off x="3124200" y="3742182"/>
            <a:ext cx="962857" cy="382156"/>
          </a:xfrm>
          <a:prstGeom prst="rect">
            <a:avLst/>
          </a:prstGeom>
        </p:spPr>
        <p:txBody>
          <a:bodyPr vert="horz" wrap="square" lIns="0" tIns="12700" rIns="0" bIns="0" rtlCol="0">
            <a:spAutoFit/>
          </a:bodyPr>
          <a:lstStyle/>
          <a:p>
            <a:pPr marL="12700">
              <a:lnSpc>
                <a:spcPct val="100000"/>
              </a:lnSpc>
              <a:spcBef>
                <a:spcPts val="100"/>
              </a:spcBef>
            </a:pPr>
            <a:r>
              <a:rPr lang="es-EC" sz="1200" spc="-5" dirty="0" smtClean="0">
                <a:latin typeface="Arial"/>
                <a:cs typeface="Arial"/>
              </a:rPr>
              <a:t>Sede Latacunga</a:t>
            </a:r>
            <a:endParaRPr sz="1200" dirty="0">
              <a:latin typeface="Arial"/>
              <a:cs typeface="Arial"/>
            </a:endParaRPr>
          </a:p>
        </p:txBody>
      </p:sp>
      <p:sp>
        <p:nvSpPr>
          <p:cNvPr id="53" name="object 53"/>
          <p:cNvSpPr/>
          <p:nvPr/>
        </p:nvSpPr>
        <p:spPr>
          <a:xfrm>
            <a:off x="3019933" y="4330700"/>
            <a:ext cx="1243965" cy="455930"/>
          </a:xfrm>
          <a:custGeom>
            <a:avLst/>
            <a:gdLst/>
            <a:ahLst/>
            <a:cxnLst/>
            <a:rect l="l" t="t" r="r" b="b"/>
            <a:pathLst>
              <a:path w="1243965" h="455929">
                <a:moveTo>
                  <a:pt x="1198244" y="0"/>
                </a:moveTo>
                <a:lnTo>
                  <a:pt x="45593" y="0"/>
                </a:lnTo>
                <a:lnTo>
                  <a:pt x="27860" y="3567"/>
                </a:lnTo>
                <a:lnTo>
                  <a:pt x="13366" y="13303"/>
                </a:lnTo>
                <a:lnTo>
                  <a:pt x="3587" y="27753"/>
                </a:lnTo>
                <a:lnTo>
                  <a:pt x="0" y="45466"/>
                </a:lnTo>
                <a:lnTo>
                  <a:pt x="0" y="409829"/>
                </a:lnTo>
                <a:lnTo>
                  <a:pt x="3587" y="427614"/>
                </a:lnTo>
                <a:lnTo>
                  <a:pt x="13366" y="442102"/>
                </a:lnTo>
                <a:lnTo>
                  <a:pt x="27860" y="451852"/>
                </a:lnTo>
                <a:lnTo>
                  <a:pt x="45593" y="455422"/>
                </a:lnTo>
                <a:lnTo>
                  <a:pt x="1198244" y="455422"/>
                </a:lnTo>
                <a:lnTo>
                  <a:pt x="1215957" y="451852"/>
                </a:lnTo>
                <a:lnTo>
                  <a:pt x="1230407" y="442102"/>
                </a:lnTo>
                <a:lnTo>
                  <a:pt x="1240143" y="427614"/>
                </a:lnTo>
                <a:lnTo>
                  <a:pt x="1243711" y="409829"/>
                </a:lnTo>
                <a:lnTo>
                  <a:pt x="1243711" y="45466"/>
                </a:lnTo>
                <a:lnTo>
                  <a:pt x="1240143" y="27753"/>
                </a:lnTo>
                <a:lnTo>
                  <a:pt x="1230407" y="13303"/>
                </a:lnTo>
                <a:lnTo>
                  <a:pt x="1215957" y="3567"/>
                </a:lnTo>
                <a:lnTo>
                  <a:pt x="1198244" y="0"/>
                </a:lnTo>
                <a:close/>
              </a:path>
            </a:pathLst>
          </a:custGeom>
          <a:solidFill>
            <a:srgbClr val="FFFFFF"/>
          </a:solidFill>
        </p:spPr>
        <p:txBody>
          <a:bodyPr wrap="square" lIns="0" tIns="0" rIns="0" bIns="0" rtlCol="0"/>
          <a:lstStyle/>
          <a:p>
            <a:endParaRPr/>
          </a:p>
        </p:txBody>
      </p:sp>
      <p:sp>
        <p:nvSpPr>
          <p:cNvPr id="54" name="object 54"/>
          <p:cNvSpPr/>
          <p:nvPr/>
        </p:nvSpPr>
        <p:spPr>
          <a:xfrm>
            <a:off x="3019933" y="4344670"/>
            <a:ext cx="1243965" cy="455930"/>
          </a:xfrm>
          <a:custGeom>
            <a:avLst/>
            <a:gdLst/>
            <a:ahLst/>
            <a:cxnLst/>
            <a:rect l="l" t="t" r="r" b="b"/>
            <a:pathLst>
              <a:path w="1243965" h="455929">
                <a:moveTo>
                  <a:pt x="0" y="45466"/>
                </a:moveTo>
                <a:lnTo>
                  <a:pt x="3587" y="27753"/>
                </a:lnTo>
                <a:lnTo>
                  <a:pt x="13366" y="13303"/>
                </a:lnTo>
                <a:lnTo>
                  <a:pt x="27860" y="3567"/>
                </a:lnTo>
                <a:lnTo>
                  <a:pt x="45593" y="0"/>
                </a:lnTo>
                <a:lnTo>
                  <a:pt x="1198244" y="0"/>
                </a:lnTo>
                <a:lnTo>
                  <a:pt x="1215957" y="3567"/>
                </a:lnTo>
                <a:lnTo>
                  <a:pt x="1230407" y="13303"/>
                </a:lnTo>
                <a:lnTo>
                  <a:pt x="1240143" y="27753"/>
                </a:lnTo>
                <a:lnTo>
                  <a:pt x="1243711" y="45466"/>
                </a:lnTo>
                <a:lnTo>
                  <a:pt x="1243711" y="409829"/>
                </a:lnTo>
                <a:lnTo>
                  <a:pt x="1240143" y="427614"/>
                </a:lnTo>
                <a:lnTo>
                  <a:pt x="1230407" y="442102"/>
                </a:lnTo>
                <a:lnTo>
                  <a:pt x="1215957" y="451852"/>
                </a:lnTo>
                <a:lnTo>
                  <a:pt x="1198244" y="455422"/>
                </a:lnTo>
                <a:lnTo>
                  <a:pt x="45593" y="455422"/>
                </a:lnTo>
                <a:lnTo>
                  <a:pt x="27860" y="451852"/>
                </a:lnTo>
                <a:lnTo>
                  <a:pt x="13366" y="442102"/>
                </a:lnTo>
                <a:lnTo>
                  <a:pt x="3587" y="427614"/>
                </a:lnTo>
                <a:lnTo>
                  <a:pt x="0" y="409829"/>
                </a:lnTo>
                <a:lnTo>
                  <a:pt x="0" y="45466"/>
                </a:lnTo>
                <a:close/>
              </a:path>
            </a:pathLst>
          </a:custGeom>
          <a:ln w="25400">
            <a:solidFill>
              <a:srgbClr val="0DBA8B"/>
            </a:solidFill>
          </a:ln>
        </p:spPr>
        <p:txBody>
          <a:bodyPr wrap="square" lIns="0" tIns="0" rIns="0" bIns="0" rtlCol="0"/>
          <a:lstStyle/>
          <a:p>
            <a:endParaRPr/>
          </a:p>
        </p:txBody>
      </p:sp>
      <p:sp>
        <p:nvSpPr>
          <p:cNvPr id="55" name="object 55"/>
          <p:cNvSpPr txBox="1"/>
          <p:nvPr/>
        </p:nvSpPr>
        <p:spPr>
          <a:xfrm>
            <a:off x="3106486" y="4407072"/>
            <a:ext cx="953641" cy="382797"/>
          </a:xfrm>
          <a:prstGeom prst="rect">
            <a:avLst/>
          </a:prstGeom>
        </p:spPr>
        <p:txBody>
          <a:bodyPr vert="horz" wrap="square" lIns="0" tIns="13335" rIns="0" bIns="0" rtlCol="0">
            <a:spAutoFit/>
          </a:bodyPr>
          <a:lstStyle/>
          <a:p>
            <a:pPr marL="12700">
              <a:lnSpc>
                <a:spcPct val="100000"/>
              </a:lnSpc>
              <a:spcBef>
                <a:spcPts val="105"/>
              </a:spcBef>
            </a:pPr>
            <a:r>
              <a:rPr lang="es-EC" sz="1200" spc="-5" dirty="0" smtClean="0">
                <a:latin typeface="Arial"/>
                <a:cs typeface="Arial"/>
              </a:rPr>
              <a:t>Hacienda el Prado</a:t>
            </a:r>
            <a:endParaRPr sz="1200" dirty="0">
              <a:latin typeface="Arial"/>
              <a:cs typeface="Arial"/>
            </a:endParaRPr>
          </a:p>
        </p:txBody>
      </p:sp>
      <p:sp>
        <p:nvSpPr>
          <p:cNvPr id="56" name="object 56"/>
          <p:cNvSpPr/>
          <p:nvPr/>
        </p:nvSpPr>
        <p:spPr>
          <a:xfrm>
            <a:off x="3019933" y="4953000"/>
            <a:ext cx="1243965" cy="455930"/>
          </a:xfrm>
          <a:custGeom>
            <a:avLst/>
            <a:gdLst/>
            <a:ahLst/>
            <a:cxnLst/>
            <a:rect l="l" t="t" r="r" b="b"/>
            <a:pathLst>
              <a:path w="1243965" h="455929">
                <a:moveTo>
                  <a:pt x="1198244" y="0"/>
                </a:moveTo>
                <a:lnTo>
                  <a:pt x="45593" y="0"/>
                </a:lnTo>
                <a:lnTo>
                  <a:pt x="27860" y="3567"/>
                </a:lnTo>
                <a:lnTo>
                  <a:pt x="13366" y="13303"/>
                </a:lnTo>
                <a:lnTo>
                  <a:pt x="3587" y="27753"/>
                </a:lnTo>
                <a:lnTo>
                  <a:pt x="0" y="45466"/>
                </a:lnTo>
                <a:lnTo>
                  <a:pt x="25" y="409956"/>
                </a:lnTo>
                <a:lnTo>
                  <a:pt x="3587" y="427614"/>
                </a:lnTo>
                <a:lnTo>
                  <a:pt x="13390" y="442118"/>
                </a:lnTo>
                <a:lnTo>
                  <a:pt x="27870" y="451854"/>
                </a:lnTo>
                <a:lnTo>
                  <a:pt x="45593" y="455422"/>
                </a:lnTo>
                <a:lnTo>
                  <a:pt x="1198244" y="455422"/>
                </a:lnTo>
                <a:lnTo>
                  <a:pt x="1215960" y="451852"/>
                </a:lnTo>
                <a:lnTo>
                  <a:pt x="1230418" y="442102"/>
                </a:lnTo>
                <a:lnTo>
                  <a:pt x="1240143" y="427668"/>
                </a:lnTo>
                <a:lnTo>
                  <a:pt x="1243711" y="409956"/>
                </a:lnTo>
                <a:lnTo>
                  <a:pt x="1243711" y="45466"/>
                </a:lnTo>
                <a:lnTo>
                  <a:pt x="1240143" y="27753"/>
                </a:lnTo>
                <a:lnTo>
                  <a:pt x="1230407" y="13303"/>
                </a:lnTo>
                <a:lnTo>
                  <a:pt x="1215957" y="3567"/>
                </a:lnTo>
                <a:lnTo>
                  <a:pt x="1198244" y="0"/>
                </a:lnTo>
                <a:close/>
              </a:path>
            </a:pathLst>
          </a:custGeom>
          <a:solidFill>
            <a:srgbClr val="FFFFFF"/>
          </a:solidFill>
        </p:spPr>
        <p:txBody>
          <a:bodyPr wrap="square" lIns="0" tIns="0" rIns="0" bIns="0" rtlCol="0"/>
          <a:lstStyle/>
          <a:p>
            <a:endParaRPr/>
          </a:p>
        </p:txBody>
      </p:sp>
      <p:sp>
        <p:nvSpPr>
          <p:cNvPr id="57" name="object 57"/>
          <p:cNvSpPr/>
          <p:nvPr/>
        </p:nvSpPr>
        <p:spPr>
          <a:xfrm>
            <a:off x="3019933" y="4953000"/>
            <a:ext cx="1243965" cy="455930"/>
          </a:xfrm>
          <a:custGeom>
            <a:avLst/>
            <a:gdLst/>
            <a:ahLst/>
            <a:cxnLst/>
            <a:rect l="l" t="t" r="r" b="b"/>
            <a:pathLst>
              <a:path w="1243965" h="455929">
                <a:moveTo>
                  <a:pt x="0" y="45466"/>
                </a:moveTo>
                <a:lnTo>
                  <a:pt x="3587" y="27753"/>
                </a:lnTo>
                <a:lnTo>
                  <a:pt x="13366" y="13303"/>
                </a:lnTo>
                <a:lnTo>
                  <a:pt x="27860" y="3567"/>
                </a:lnTo>
                <a:lnTo>
                  <a:pt x="45593" y="0"/>
                </a:lnTo>
                <a:lnTo>
                  <a:pt x="1198244" y="0"/>
                </a:lnTo>
                <a:lnTo>
                  <a:pt x="1215957" y="3567"/>
                </a:lnTo>
                <a:lnTo>
                  <a:pt x="1230407" y="13303"/>
                </a:lnTo>
                <a:lnTo>
                  <a:pt x="1240143" y="27753"/>
                </a:lnTo>
                <a:lnTo>
                  <a:pt x="1243711" y="45466"/>
                </a:lnTo>
                <a:lnTo>
                  <a:pt x="1243711" y="409956"/>
                </a:lnTo>
                <a:lnTo>
                  <a:pt x="1240143" y="427668"/>
                </a:lnTo>
                <a:lnTo>
                  <a:pt x="1230407" y="442118"/>
                </a:lnTo>
                <a:lnTo>
                  <a:pt x="1215957" y="451854"/>
                </a:lnTo>
                <a:lnTo>
                  <a:pt x="1198244" y="455422"/>
                </a:lnTo>
                <a:lnTo>
                  <a:pt x="45593" y="455422"/>
                </a:lnTo>
                <a:lnTo>
                  <a:pt x="27860" y="451852"/>
                </a:lnTo>
                <a:lnTo>
                  <a:pt x="13366" y="442102"/>
                </a:lnTo>
                <a:lnTo>
                  <a:pt x="3587" y="427614"/>
                </a:lnTo>
                <a:lnTo>
                  <a:pt x="0" y="409829"/>
                </a:lnTo>
                <a:lnTo>
                  <a:pt x="0" y="45466"/>
                </a:lnTo>
                <a:close/>
              </a:path>
            </a:pathLst>
          </a:custGeom>
          <a:ln w="25400">
            <a:solidFill>
              <a:srgbClr val="0DBA8B"/>
            </a:solidFill>
          </a:ln>
        </p:spPr>
        <p:txBody>
          <a:bodyPr wrap="square" lIns="0" tIns="0" rIns="0" bIns="0" rtlCol="0"/>
          <a:lstStyle/>
          <a:p>
            <a:endParaRPr/>
          </a:p>
        </p:txBody>
      </p:sp>
      <p:sp>
        <p:nvSpPr>
          <p:cNvPr id="58" name="object 58"/>
          <p:cNvSpPr txBox="1"/>
          <p:nvPr/>
        </p:nvSpPr>
        <p:spPr>
          <a:xfrm>
            <a:off x="3106485" y="4995452"/>
            <a:ext cx="980571" cy="382156"/>
          </a:xfrm>
          <a:prstGeom prst="rect">
            <a:avLst/>
          </a:prstGeom>
        </p:spPr>
        <p:txBody>
          <a:bodyPr vert="horz" wrap="square" lIns="0" tIns="12700" rIns="0" bIns="0" rtlCol="0">
            <a:spAutoFit/>
          </a:bodyPr>
          <a:lstStyle/>
          <a:p>
            <a:pPr marL="12700">
              <a:lnSpc>
                <a:spcPct val="100000"/>
              </a:lnSpc>
              <a:spcBef>
                <a:spcPts val="100"/>
              </a:spcBef>
            </a:pPr>
            <a:r>
              <a:rPr lang="es-EC" sz="1200" spc="-5" dirty="0" smtClean="0">
                <a:latin typeface="Arial"/>
                <a:cs typeface="Arial"/>
              </a:rPr>
              <a:t>Sede Santo Domingo</a:t>
            </a:r>
            <a:endParaRPr sz="1200" dirty="0">
              <a:latin typeface="Arial"/>
              <a:cs typeface="Arial"/>
            </a:endParaRPr>
          </a:p>
        </p:txBody>
      </p:sp>
      <p:sp>
        <p:nvSpPr>
          <p:cNvPr id="81" name="Rectángulo 80"/>
          <p:cNvSpPr/>
          <p:nvPr/>
        </p:nvSpPr>
        <p:spPr>
          <a:xfrm>
            <a:off x="1438828" y="1455071"/>
            <a:ext cx="2327560" cy="369332"/>
          </a:xfrm>
          <a:prstGeom prst="rect">
            <a:avLst/>
          </a:prstGeom>
        </p:spPr>
        <p:txBody>
          <a:bodyPr wrap="none">
            <a:spAutoFit/>
          </a:bodyPr>
          <a:lstStyle/>
          <a:p>
            <a:r>
              <a:rPr lang="es-EC" b="1" i="1" u="heavy" spc="-5" dirty="0" smtClean="0">
                <a:solidFill>
                  <a:srgbClr val="6F2F9F"/>
                </a:solidFill>
                <a:uFill>
                  <a:solidFill>
                    <a:srgbClr val="6F2F9F"/>
                  </a:solidFill>
                </a:uFill>
                <a:latin typeface="Arial"/>
                <a:cs typeface="Arial"/>
              </a:rPr>
              <a:t>Alcance del Modelo</a:t>
            </a:r>
            <a:endParaRPr lang="es-EC" dirty="0"/>
          </a:p>
        </p:txBody>
      </p:sp>
      <p:graphicFrame>
        <p:nvGraphicFramePr>
          <p:cNvPr id="83" name="Diagrama 82"/>
          <p:cNvGraphicFramePr/>
          <p:nvPr>
            <p:extLst>
              <p:ext uri="{D42A27DB-BD31-4B8C-83A1-F6EECF244321}">
                <p14:modId xmlns:p14="http://schemas.microsoft.com/office/powerpoint/2010/main" val="4251939098"/>
              </p:ext>
            </p:extLst>
          </p:nvPr>
        </p:nvGraphicFramePr>
        <p:xfrm>
          <a:off x="5779749" y="1216034"/>
          <a:ext cx="6535964" cy="45751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0248" y="196595"/>
            <a:ext cx="2555748" cy="67970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10611" y="196595"/>
            <a:ext cx="489204"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93564" y="196595"/>
            <a:ext cx="507491" cy="67970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995671" y="196595"/>
            <a:ext cx="489203" cy="679703"/>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638048" y="274701"/>
            <a:ext cx="724725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6F2F9F"/>
                </a:solidFill>
              </a:rPr>
              <a:t>DIAGNOSTICO </a:t>
            </a:r>
            <a:r>
              <a:rPr sz="2400" spc="-5" dirty="0" smtClean="0">
                <a:solidFill>
                  <a:srgbClr val="6F2F9F"/>
                </a:solidFill>
              </a:rPr>
              <a:t>:</a:t>
            </a:r>
            <a:r>
              <a:rPr lang="es-EC" sz="2400" spc="-5" dirty="0" smtClean="0">
                <a:solidFill>
                  <a:srgbClr val="6F2F9F"/>
                </a:solidFill>
              </a:rPr>
              <a:t>Aceptación del Modelo</a:t>
            </a:r>
            <a:endParaRPr sz="2400" dirty="0"/>
          </a:p>
        </p:txBody>
      </p:sp>
      <p:sp>
        <p:nvSpPr>
          <p:cNvPr id="10" name="object 10"/>
          <p:cNvSpPr/>
          <p:nvPr/>
        </p:nvSpPr>
        <p:spPr>
          <a:xfrm>
            <a:off x="8842375" y="5930150"/>
            <a:ext cx="3192779" cy="69828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682741" y="1566544"/>
            <a:ext cx="5948045" cy="1222375"/>
          </a:xfrm>
          <a:custGeom>
            <a:avLst/>
            <a:gdLst/>
            <a:ahLst/>
            <a:cxnLst/>
            <a:rect l="l" t="t" r="r" b="b"/>
            <a:pathLst>
              <a:path w="5948045" h="1222375">
                <a:moveTo>
                  <a:pt x="0" y="0"/>
                </a:moveTo>
                <a:lnTo>
                  <a:pt x="5336667" y="0"/>
                </a:lnTo>
                <a:lnTo>
                  <a:pt x="5947791" y="611124"/>
                </a:lnTo>
                <a:lnTo>
                  <a:pt x="5336667" y="1222247"/>
                </a:lnTo>
                <a:lnTo>
                  <a:pt x="0" y="1222247"/>
                </a:lnTo>
                <a:lnTo>
                  <a:pt x="611124" y="611124"/>
                </a:lnTo>
                <a:lnTo>
                  <a:pt x="0" y="0"/>
                </a:lnTo>
                <a:close/>
              </a:path>
            </a:pathLst>
          </a:custGeom>
          <a:ln w="25400">
            <a:solidFill>
              <a:srgbClr val="FFFFFF"/>
            </a:solidFill>
          </a:ln>
        </p:spPr>
        <p:txBody>
          <a:bodyPr wrap="square" lIns="0" tIns="0" rIns="0" bIns="0" rtlCol="0"/>
          <a:lstStyle/>
          <a:p>
            <a:endParaRPr/>
          </a:p>
        </p:txBody>
      </p:sp>
      <p:sp>
        <p:nvSpPr>
          <p:cNvPr id="14" name="object 14"/>
          <p:cNvSpPr txBox="1"/>
          <p:nvPr/>
        </p:nvSpPr>
        <p:spPr>
          <a:xfrm>
            <a:off x="656831" y="719547"/>
            <a:ext cx="11311153" cy="843821"/>
          </a:xfrm>
          <a:prstGeom prst="rect">
            <a:avLst/>
          </a:prstGeom>
        </p:spPr>
        <p:txBody>
          <a:bodyPr vert="horz" wrap="square" lIns="0" tIns="12700" rIns="0" bIns="0" rtlCol="0">
            <a:spAutoFit/>
          </a:bodyPr>
          <a:lstStyle/>
          <a:p>
            <a:pPr marL="12700">
              <a:lnSpc>
                <a:spcPct val="100000"/>
              </a:lnSpc>
              <a:spcBef>
                <a:spcPts val="100"/>
              </a:spcBef>
              <a:tabLst>
                <a:tab pos="1344930" algn="l"/>
                <a:tab pos="4380230" algn="l"/>
              </a:tabLst>
            </a:pPr>
            <a:r>
              <a:rPr sz="1800" spc="-5" dirty="0">
                <a:latin typeface="Arial"/>
                <a:cs typeface="Arial"/>
              </a:rPr>
              <a:t>a)</a:t>
            </a:r>
            <a:r>
              <a:rPr sz="1800" spc="10" dirty="0">
                <a:latin typeface="Arial"/>
                <a:cs typeface="Arial"/>
              </a:rPr>
              <a:t> </a:t>
            </a:r>
            <a:r>
              <a:rPr lang="es-EC" b="1" spc="-10" dirty="0">
                <a:latin typeface="Arial"/>
                <a:cs typeface="Arial"/>
              </a:rPr>
              <a:t>Conocer si los estudiantes de la ESPE están dispuestos a ser parte de un modelo asociativo en una cooperativa de ahorro y crédito constituida; contribuyendo con competencias, innovación y creatividad; para empoderarse en políticas de gestión directivas, administrativas y </a:t>
            </a:r>
            <a:r>
              <a:rPr lang="es-EC" b="1" spc="-10" dirty="0" smtClean="0">
                <a:latin typeface="Arial"/>
                <a:cs typeface="Arial"/>
              </a:rPr>
              <a:t>operativas</a:t>
            </a:r>
            <a:endParaRPr sz="3600" dirty="0">
              <a:latin typeface="Arial"/>
              <a:cs typeface="Arial"/>
            </a:endParaRPr>
          </a:p>
        </p:txBody>
      </p:sp>
      <p:graphicFrame>
        <p:nvGraphicFramePr>
          <p:cNvPr id="24" name="Tabla 23"/>
          <p:cNvGraphicFramePr>
            <a:graphicFrameLocks noGrp="1"/>
          </p:cNvGraphicFramePr>
          <p:nvPr>
            <p:extLst>
              <p:ext uri="{D42A27DB-BD31-4B8C-83A1-F6EECF244321}">
                <p14:modId xmlns:p14="http://schemas.microsoft.com/office/powerpoint/2010/main" val="3258877782"/>
              </p:ext>
            </p:extLst>
          </p:nvPr>
        </p:nvGraphicFramePr>
        <p:xfrm>
          <a:off x="550081" y="2315784"/>
          <a:ext cx="6434918" cy="3307299"/>
        </p:xfrm>
        <a:graphic>
          <a:graphicData uri="http://schemas.openxmlformats.org/drawingml/2006/table">
            <a:tbl>
              <a:tblPr firstRow="1" firstCol="1" bandRow="1">
                <a:tableStyleId>{8799B23B-EC83-4686-B30A-512413B5E67A}</a:tableStyleId>
              </a:tblPr>
              <a:tblGrid>
                <a:gridCol w="2104708"/>
                <a:gridCol w="950822"/>
                <a:gridCol w="1267271"/>
                <a:gridCol w="1267271"/>
                <a:gridCol w="844846"/>
              </a:tblGrid>
              <a:tr h="590006">
                <a:tc rowSpan="2">
                  <a:txBody>
                    <a:bodyPr/>
                    <a:lstStyle/>
                    <a:p>
                      <a:pPr algn="ctr">
                        <a:lnSpc>
                          <a:spcPct val="107000"/>
                        </a:lnSpc>
                        <a:spcAft>
                          <a:spcPts val="0"/>
                        </a:spcAft>
                      </a:pPr>
                      <a:r>
                        <a:rPr lang="es-EC" sz="1600" dirty="0">
                          <a:effectLst/>
                        </a:rPr>
                        <a:t>SEDE</a:t>
                      </a:r>
                      <a:endParaRPr lang="es-EC" sz="1800" dirty="0">
                        <a:effectLst/>
                        <a:latin typeface="Times New Roman" panose="02020603050405020304" pitchFamily="18" charset="0"/>
                        <a:ea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es-EC" sz="2000" dirty="0">
                          <a:effectLst/>
                        </a:rPr>
                        <a:t>Aceptación del modelo asociativa cooperativa</a:t>
                      </a:r>
                      <a:endParaRPr lang="es-EC" sz="24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rowSpan="2">
                  <a:txBody>
                    <a:bodyPr/>
                    <a:lstStyle/>
                    <a:p>
                      <a:pPr algn="ctr">
                        <a:lnSpc>
                          <a:spcPct val="107000"/>
                        </a:lnSpc>
                        <a:spcAft>
                          <a:spcPts val="0"/>
                        </a:spcAft>
                      </a:pPr>
                      <a:r>
                        <a:rPr lang="es-EC" sz="1600" dirty="0">
                          <a:effectLst/>
                        </a:rPr>
                        <a:t>Total</a:t>
                      </a:r>
                      <a:endParaRPr lang="es-EC" sz="1800" dirty="0">
                        <a:effectLst/>
                        <a:latin typeface="Times New Roman" panose="02020603050405020304" pitchFamily="18" charset="0"/>
                        <a:ea typeface="Times New Roman" panose="02020603050405020304" pitchFamily="18" charset="0"/>
                      </a:endParaRPr>
                    </a:p>
                  </a:txBody>
                  <a:tcPr marL="44450" marR="44450" marT="0" marB="0" anchor="b"/>
                </a:tc>
              </a:tr>
              <a:tr h="295003">
                <a:tc vMerge="1">
                  <a:txBody>
                    <a:bodyPr/>
                    <a:lstStyle/>
                    <a:p>
                      <a:endParaRPr lang="es-EC"/>
                    </a:p>
                  </a:txBody>
                  <a:tcPr/>
                </a:tc>
                <a:tc>
                  <a:txBody>
                    <a:bodyPr/>
                    <a:lstStyle/>
                    <a:p>
                      <a:pPr algn="ctr">
                        <a:lnSpc>
                          <a:spcPct val="107000"/>
                        </a:lnSpc>
                        <a:spcAft>
                          <a:spcPts val="0"/>
                        </a:spcAft>
                      </a:pPr>
                      <a:r>
                        <a:rPr lang="es-EC" sz="1600">
                          <a:effectLst/>
                        </a:rPr>
                        <a:t>Si</a:t>
                      </a:r>
                      <a:endParaRPr lang="es-EC"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No</a:t>
                      </a:r>
                      <a:endParaRPr lang="es-EC"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No contesta</a:t>
                      </a:r>
                      <a:endParaRPr lang="es-EC" sz="1800">
                        <a:effectLst/>
                        <a:latin typeface="Times New Roman" panose="02020603050405020304" pitchFamily="18" charset="0"/>
                        <a:ea typeface="Times New Roman" panose="02020603050405020304" pitchFamily="18" charset="0"/>
                      </a:endParaRPr>
                    </a:p>
                  </a:txBody>
                  <a:tcPr marL="44450" marR="44450" marT="0" marB="0" anchor="b"/>
                </a:tc>
                <a:tc vMerge="1">
                  <a:txBody>
                    <a:bodyPr/>
                    <a:lstStyle/>
                    <a:p>
                      <a:endParaRPr lang="es-EC"/>
                    </a:p>
                  </a:txBody>
                  <a:tcPr/>
                </a:tc>
              </a:tr>
              <a:tr h="590006">
                <a:tc>
                  <a:txBody>
                    <a:bodyPr/>
                    <a:lstStyle/>
                    <a:p>
                      <a:pPr>
                        <a:lnSpc>
                          <a:spcPct val="107000"/>
                        </a:lnSpc>
                        <a:spcAft>
                          <a:spcPts val="0"/>
                        </a:spcAft>
                      </a:pPr>
                      <a:r>
                        <a:rPr lang="es-EC" sz="1600">
                          <a:effectLst/>
                        </a:rPr>
                        <a:t>ESPE Matriz Sangolquí</a:t>
                      </a:r>
                      <a:endParaRPr lang="es-EC"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210</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30</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0</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240</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r>
              <a:tr h="295003">
                <a:tc>
                  <a:txBody>
                    <a:bodyPr/>
                    <a:lstStyle/>
                    <a:p>
                      <a:pPr>
                        <a:lnSpc>
                          <a:spcPct val="107000"/>
                        </a:lnSpc>
                        <a:spcAft>
                          <a:spcPts val="0"/>
                        </a:spcAft>
                      </a:pPr>
                      <a:r>
                        <a:rPr lang="es-EC" sz="1600">
                          <a:effectLst/>
                        </a:rPr>
                        <a:t>ESPE Sede Latacunga</a:t>
                      </a:r>
                      <a:endParaRPr lang="es-EC"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77</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14</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96</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r>
              <a:tr h="590006">
                <a:tc>
                  <a:txBody>
                    <a:bodyPr/>
                    <a:lstStyle/>
                    <a:p>
                      <a:pPr>
                        <a:lnSpc>
                          <a:spcPct val="107000"/>
                        </a:lnSpc>
                        <a:spcAft>
                          <a:spcPts val="0"/>
                        </a:spcAft>
                      </a:pPr>
                      <a:r>
                        <a:rPr lang="es-EC" sz="1600">
                          <a:effectLst/>
                        </a:rPr>
                        <a:t>ESPE Hacienda el Prado</a:t>
                      </a:r>
                      <a:endParaRPr lang="es-EC"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14</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0</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15</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r>
              <a:tr h="590006">
                <a:tc>
                  <a:txBody>
                    <a:bodyPr/>
                    <a:lstStyle/>
                    <a:p>
                      <a:pPr>
                        <a:lnSpc>
                          <a:spcPct val="107000"/>
                        </a:lnSpc>
                        <a:spcAft>
                          <a:spcPts val="0"/>
                        </a:spcAft>
                      </a:pPr>
                      <a:r>
                        <a:rPr lang="es-EC" sz="1600">
                          <a:effectLst/>
                        </a:rPr>
                        <a:t>ESPE Extensión  Santo Domingo</a:t>
                      </a:r>
                      <a:endParaRPr lang="es-EC"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10</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0</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13</a:t>
                      </a:r>
                      <a:endParaRPr lang="es-EC" sz="1800" dirty="0">
                        <a:effectLst/>
                        <a:latin typeface="Times New Roman" panose="02020603050405020304" pitchFamily="18" charset="0"/>
                        <a:ea typeface="Times New Roman" panose="02020603050405020304" pitchFamily="18" charset="0"/>
                      </a:endParaRPr>
                    </a:p>
                  </a:txBody>
                  <a:tcPr marL="44450" marR="44450" marT="0" marB="0" anchor="ctr"/>
                </a:tc>
              </a:tr>
              <a:tr h="295003">
                <a:tc>
                  <a:txBody>
                    <a:bodyPr/>
                    <a:lstStyle/>
                    <a:p>
                      <a:pPr>
                        <a:lnSpc>
                          <a:spcPct val="107000"/>
                        </a:lnSpc>
                        <a:spcAft>
                          <a:spcPts val="0"/>
                        </a:spcAft>
                      </a:pPr>
                      <a:r>
                        <a:rPr lang="es-EC" sz="1600">
                          <a:effectLst/>
                        </a:rPr>
                        <a:t>Total</a:t>
                      </a:r>
                      <a:endParaRPr lang="es-EC"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lnSpc>
                          <a:spcPct val="107000"/>
                        </a:lnSpc>
                        <a:spcAft>
                          <a:spcPts val="0"/>
                        </a:spcAft>
                      </a:pPr>
                      <a:r>
                        <a:rPr lang="es-EC" sz="1600">
                          <a:effectLst/>
                        </a:rPr>
                        <a:t>311</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48</a:t>
                      </a:r>
                      <a:endParaRPr lang="es-EC" sz="18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a:t>
                      </a:r>
                      <a:endParaRPr lang="es-EC"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364</a:t>
                      </a:r>
                      <a:endParaRPr lang="es-EC" sz="18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25" name="Rectangle 1"/>
          <p:cNvSpPr>
            <a:spLocks noChangeArrowheads="1"/>
          </p:cNvSpPr>
          <p:nvPr/>
        </p:nvSpPr>
        <p:spPr bwMode="auto">
          <a:xfrm>
            <a:off x="513142" y="1787423"/>
            <a:ext cx="6471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32</a:t>
            </a:r>
            <a:endParaRPr kumimoji="0" lang="es-EC"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17</a:t>
            </a:r>
            <a:endParaRPr kumimoji="0" lang="es-EC" sz="2000" b="0" i="0" u="none" strike="noStrike" cap="none" normalizeH="0" baseline="0" dirty="0" smtClean="0">
              <a:ln>
                <a:noFill/>
              </a:ln>
              <a:solidFill>
                <a:schemeClr val="tx1"/>
              </a:solidFill>
              <a:effectLst/>
            </a:endParaRPr>
          </a:p>
        </p:txBody>
      </p:sp>
      <p:sp>
        <p:nvSpPr>
          <p:cNvPr id="26" name="Rectángulo 25"/>
          <p:cNvSpPr/>
          <p:nvPr/>
        </p:nvSpPr>
        <p:spPr>
          <a:xfrm>
            <a:off x="538542" y="5560818"/>
            <a:ext cx="3679212" cy="261610"/>
          </a:xfrm>
          <a:prstGeom prst="rect">
            <a:avLst/>
          </a:prstGeom>
        </p:spPr>
        <p:txBody>
          <a:bodyPr wrap="none">
            <a:spAutoFit/>
          </a:bodyPr>
          <a:lstStyle/>
          <a:p>
            <a:pPr lvl="0" eaLnBrk="0" fontAlgn="base" hangingPunct="0">
              <a:spcBef>
                <a:spcPct val="0"/>
              </a:spcBef>
              <a:spcAft>
                <a:spcPct val="0"/>
              </a:spcAft>
            </a:pPr>
            <a:r>
              <a:rPr lang="es-EC" sz="1100" b="1" dirty="0">
                <a:latin typeface="Arial" panose="020B0604020202020204" pitchFamily="34" charset="0"/>
                <a:ea typeface="Times New Roman" panose="02020603050405020304" pitchFamily="18" charset="0"/>
                <a:cs typeface="Arial" panose="020B0604020202020204" pitchFamily="34" charset="0"/>
              </a:rPr>
              <a:t>Fuente: Encuesta aplicada a estudiantes de la ESPE</a:t>
            </a:r>
            <a:endParaRPr lang="es-EC" sz="2400" dirty="0">
              <a:latin typeface="Arial" panose="020B0604020202020204" pitchFamily="34" charset="0"/>
            </a:endParaRPr>
          </a:p>
        </p:txBody>
      </p:sp>
      <p:graphicFrame>
        <p:nvGraphicFramePr>
          <p:cNvPr id="27" name="Tabla 26"/>
          <p:cNvGraphicFramePr>
            <a:graphicFrameLocks noGrp="1"/>
          </p:cNvGraphicFramePr>
          <p:nvPr>
            <p:extLst>
              <p:ext uri="{D42A27DB-BD31-4B8C-83A1-F6EECF244321}">
                <p14:modId xmlns:p14="http://schemas.microsoft.com/office/powerpoint/2010/main" val="469018168"/>
              </p:ext>
            </p:extLst>
          </p:nvPr>
        </p:nvGraphicFramePr>
        <p:xfrm>
          <a:off x="7176422" y="2224204"/>
          <a:ext cx="4978178" cy="3551655"/>
        </p:xfrm>
        <a:graphic>
          <a:graphicData uri="http://schemas.openxmlformats.org/drawingml/2006/table">
            <a:tbl>
              <a:tblPr firstRow="1" firstCol="1" bandRow="1">
                <a:tableStyleId>{BC89EF96-8CEA-46FF-86C4-4CE0E7609802}</a:tableStyleId>
              </a:tblPr>
              <a:tblGrid>
                <a:gridCol w="1331698"/>
                <a:gridCol w="950013"/>
                <a:gridCol w="870845"/>
                <a:gridCol w="984076"/>
                <a:gridCol w="841546"/>
              </a:tblGrid>
              <a:tr h="807877">
                <a:tc>
                  <a:txBody>
                    <a:bodyPr/>
                    <a:lstStyle/>
                    <a:p>
                      <a:pPr>
                        <a:lnSpc>
                          <a:spcPct val="107000"/>
                        </a:lnSpc>
                      </a:pPr>
                      <a:endParaRPr lang="es-EC" sz="1300" dirty="0">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C" sz="1300" dirty="0">
                          <a:effectLst/>
                        </a:rPr>
                        <a:t>Frecuencia</a:t>
                      </a:r>
                      <a:endParaRPr lang="es-EC" sz="13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300">
                          <a:effectLst/>
                        </a:rPr>
                        <a:t>Porcentaje</a:t>
                      </a:r>
                      <a:endParaRPr lang="es-EC" sz="13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300">
                          <a:effectLst/>
                        </a:rPr>
                        <a:t>Porcentaje válido</a:t>
                      </a:r>
                      <a:endParaRPr lang="es-EC" sz="13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300" dirty="0">
                          <a:effectLst/>
                        </a:rPr>
                        <a:t>Porcentaje </a:t>
                      </a:r>
                      <a:r>
                        <a:rPr lang="es-EC" sz="1200" dirty="0">
                          <a:effectLst/>
                        </a:rPr>
                        <a:t>acumulado</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r>
              <a:tr h="395802">
                <a:tc>
                  <a:txBody>
                    <a:bodyPr/>
                    <a:lstStyle/>
                    <a:p>
                      <a:pPr marL="0" marR="0" indent="0" algn="ctr" defTabSz="914400" eaLnBrk="1" fontAlgn="auto" latinLnBrk="0" hangingPunct="1">
                        <a:lnSpc>
                          <a:spcPct val="107000"/>
                        </a:lnSpc>
                        <a:spcBef>
                          <a:spcPts val="0"/>
                        </a:spcBef>
                        <a:spcAft>
                          <a:spcPts val="0"/>
                        </a:spcAft>
                        <a:buClrTx/>
                        <a:buSzTx/>
                        <a:buFontTx/>
                        <a:buNone/>
                        <a:tabLst/>
                        <a:defRPr/>
                      </a:pPr>
                      <a:r>
                        <a:rPr lang="es-EC" sz="1800" dirty="0" smtClean="0">
                          <a:effectLst/>
                        </a:rPr>
                        <a:t>No contestadas</a:t>
                      </a:r>
                      <a:endParaRPr lang="es-EC" sz="2000" dirty="0" smtClean="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pPr>
                      <a:endParaRPr lang="es-EC" sz="1800">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C" sz="1800">
                          <a:effectLst/>
                        </a:rPr>
                        <a:t>11,3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11,3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11,3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79044">
                <a:tc>
                  <a:txBody>
                    <a:bodyPr/>
                    <a:lstStyle/>
                    <a:p>
                      <a:pPr algn="ctr">
                        <a:lnSpc>
                          <a:spcPct val="107000"/>
                        </a:lnSpc>
                        <a:spcAft>
                          <a:spcPts val="0"/>
                        </a:spcAft>
                      </a:pPr>
                      <a:r>
                        <a:rPr lang="es-EC" sz="1800" dirty="0">
                          <a:effectLst/>
                        </a:rPr>
                        <a:t>$ 1 a $ 2 dólares</a:t>
                      </a:r>
                      <a:endParaRPr lang="es-EC" sz="2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47</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12,9</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12,9</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24,2</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79044">
                <a:tc>
                  <a:txBody>
                    <a:bodyPr/>
                    <a:lstStyle/>
                    <a:p>
                      <a:pPr algn="ctr">
                        <a:lnSpc>
                          <a:spcPct val="107000"/>
                        </a:lnSpc>
                        <a:spcAft>
                          <a:spcPts val="0"/>
                        </a:spcAft>
                      </a:pPr>
                      <a:r>
                        <a:rPr lang="es-EC" sz="1800">
                          <a:effectLst/>
                        </a:rPr>
                        <a:t>$ 2,01 a $ 5 dólares</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157</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43,1</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43,1</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67,3</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579044">
                <a:tc>
                  <a:txBody>
                    <a:bodyPr/>
                    <a:lstStyle/>
                    <a:p>
                      <a:pPr algn="ctr">
                        <a:lnSpc>
                          <a:spcPct val="107000"/>
                        </a:lnSpc>
                        <a:spcAft>
                          <a:spcPts val="0"/>
                        </a:spcAft>
                      </a:pPr>
                      <a:r>
                        <a:rPr lang="es-EC" sz="1800">
                          <a:effectLst/>
                        </a:rPr>
                        <a:t>$ 5.01 o más dólares</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119</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32,1</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32,1</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99,5</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r>
              <a:tr h="395802">
                <a:tc>
                  <a:txBody>
                    <a:bodyPr/>
                    <a:lstStyle/>
                    <a:p>
                      <a:pPr algn="ctr">
                        <a:lnSpc>
                          <a:spcPct val="107000"/>
                        </a:lnSpc>
                        <a:spcAft>
                          <a:spcPts val="0"/>
                        </a:spcAft>
                      </a:pPr>
                      <a:r>
                        <a:rPr lang="es-EC" sz="1800">
                          <a:effectLst/>
                        </a:rPr>
                        <a:t>Total</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364</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100,0</a:t>
                      </a:r>
                      <a:endParaRPr lang="es-EC" sz="2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07000"/>
                        </a:lnSpc>
                      </a:pPr>
                      <a:endParaRPr lang="es-EC" sz="1800" dirty="0">
                        <a:effectLst/>
                        <a:latin typeface="Calibri" panose="020F0502020204030204" pitchFamily="34" charset="0"/>
                      </a:endParaRPr>
                    </a:p>
                  </a:txBody>
                  <a:tcPr marL="44450" marR="44450" marT="0" marB="0" anchor="ctr"/>
                </a:tc>
              </a:tr>
            </a:tbl>
          </a:graphicData>
        </a:graphic>
      </p:graphicFrame>
      <p:sp>
        <p:nvSpPr>
          <p:cNvPr id="28" name="Rectangle 2"/>
          <p:cNvSpPr>
            <a:spLocks noChangeArrowheads="1"/>
          </p:cNvSpPr>
          <p:nvPr/>
        </p:nvSpPr>
        <p:spPr bwMode="auto">
          <a:xfrm>
            <a:off x="6756087" y="1664312"/>
            <a:ext cx="13580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33</a:t>
            </a:r>
            <a:endParaRPr kumimoji="0" lang="es-EC"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18</a:t>
            </a:r>
            <a:endParaRPr kumimoji="0" lang="es-EC" sz="2400" b="0" i="0" u="none" strike="noStrike" cap="none" normalizeH="0" baseline="0" dirty="0" smtClean="0">
              <a:ln>
                <a:noFill/>
              </a:ln>
              <a:solidFill>
                <a:schemeClr val="tx1"/>
              </a:solidFill>
              <a:effectLst/>
              <a:latin typeface="Arial" panose="020B0604020202020204" pitchFamily="34" charset="0"/>
            </a:endParaRPr>
          </a:p>
        </p:txBody>
      </p:sp>
      <p:sp>
        <p:nvSpPr>
          <p:cNvPr id="29" name="Rectángulo 28"/>
          <p:cNvSpPr/>
          <p:nvPr/>
        </p:nvSpPr>
        <p:spPr>
          <a:xfrm>
            <a:off x="8114151" y="1602756"/>
            <a:ext cx="4077850" cy="646331"/>
          </a:xfrm>
          <a:prstGeom prst="rect">
            <a:avLst/>
          </a:prstGeom>
        </p:spPr>
        <p:txBody>
          <a:bodyPr wrap="square">
            <a:spAutoFit/>
          </a:bodyPr>
          <a:lstStyle/>
          <a:p>
            <a:r>
              <a:rPr lang="es-EC" b="1" dirty="0" smtClean="0">
                <a:latin typeface="Arial" panose="020B0604020202020204" pitchFamily="34" charset="0"/>
                <a:ea typeface="Times New Roman" panose="02020603050405020304" pitchFamily="18" charset="0"/>
              </a:rPr>
              <a:t>Capacidad </a:t>
            </a:r>
            <a:r>
              <a:rPr lang="es-EC" b="1" dirty="0">
                <a:latin typeface="Arial" panose="020B0604020202020204" pitchFamily="34" charset="0"/>
                <a:ea typeface="Times New Roman" panose="02020603050405020304" pitchFamily="18" charset="0"/>
              </a:rPr>
              <a:t>de ahorro </a:t>
            </a:r>
            <a:r>
              <a:rPr lang="es-EC" b="1" dirty="0" smtClean="0">
                <a:latin typeface="Arial" panose="020B0604020202020204" pitchFamily="34" charset="0"/>
                <a:ea typeface="Times New Roman" panose="02020603050405020304" pitchFamily="18" charset="0"/>
              </a:rPr>
              <a:t>semanal de </a:t>
            </a:r>
            <a:r>
              <a:rPr lang="es-EC" b="1" dirty="0">
                <a:latin typeface="Arial" panose="020B0604020202020204" pitchFamily="34" charset="0"/>
                <a:ea typeface="Times New Roman" panose="02020603050405020304" pitchFamily="18" charset="0"/>
              </a:rPr>
              <a:t>los jóvenes</a:t>
            </a:r>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0248" y="196595"/>
            <a:ext cx="2555748" cy="67970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10611" y="196595"/>
            <a:ext cx="489204"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93564" y="196595"/>
            <a:ext cx="507491" cy="67970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995671" y="196595"/>
            <a:ext cx="489203" cy="679703"/>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638048" y="274701"/>
            <a:ext cx="724725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6F2F9F"/>
                </a:solidFill>
              </a:rPr>
              <a:t>DIAGNOSTICO </a:t>
            </a:r>
            <a:r>
              <a:rPr sz="2400" spc="-5" dirty="0" smtClean="0">
                <a:solidFill>
                  <a:srgbClr val="6F2F9F"/>
                </a:solidFill>
              </a:rPr>
              <a:t>:</a:t>
            </a:r>
            <a:r>
              <a:rPr lang="es-EC" sz="2400" spc="-5" dirty="0" smtClean="0">
                <a:solidFill>
                  <a:srgbClr val="6F2F9F"/>
                </a:solidFill>
              </a:rPr>
              <a:t>Canalizar el Ahorro</a:t>
            </a:r>
            <a:endParaRPr sz="2400" dirty="0"/>
          </a:p>
        </p:txBody>
      </p:sp>
      <p:sp>
        <p:nvSpPr>
          <p:cNvPr id="10" name="object 10"/>
          <p:cNvSpPr/>
          <p:nvPr/>
        </p:nvSpPr>
        <p:spPr>
          <a:xfrm>
            <a:off x="8842375" y="5930150"/>
            <a:ext cx="3192779" cy="69828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682741" y="1566544"/>
            <a:ext cx="5948045" cy="1222375"/>
          </a:xfrm>
          <a:custGeom>
            <a:avLst/>
            <a:gdLst/>
            <a:ahLst/>
            <a:cxnLst/>
            <a:rect l="l" t="t" r="r" b="b"/>
            <a:pathLst>
              <a:path w="5948045" h="1222375">
                <a:moveTo>
                  <a:pt x="0" y="0"/>
                </a:moveTo>
                <a:lnTo>
                  <a:pt x="5336667" y="0"/>
                </a:lnTo>
                <a:lnTo>
                  <a:pt x="5947791" y="611124"/>
                </a:lnTo>
                <a:lnTo>
                  <a:pt x="5336667" y="1222247"/>
                </a:lnTo>
                <a:lnTo>
                  <a:pt x="0" y="1222247"/>
                </a:lnTo>
                <a:lnTo>
                  <a:pt x="611124" y="611124"/>
                </a:lnTo>
                <a:lnTo>
                  <a:pt x="0" y="0"/>
                </a:lnTo>
                <a:close/>
              </a:path>
            </a:pathLst>
          </a:custGeom>
          <a:ln w="25400">
            <a:solidFill>
              <a:srgbClr val="FFFFFF"/>
            </a:solidFill>
          </a:ln>
        </p:spPr>
        <p:txBody>
          <a:bodyPr wrap="square" lIns="0" tIns="0" rIns="0" bIns="0" rtlCol="0"/>
          <a:lstStyle/>
          <a:p>
            <a:endParaRPr/>
          </a:p>
        </p:txBody>
      </p:sp>
      <p:sp>
        <p:nvSpPr>
          <p:cNvPr id="14" name="object 14"/>
          <p:cNvSpPr txBox="1"/>
          <p:nvPr/>
        </p:nvSpPr>
        <p:spPr>
          <a:xfrm>
            <a:off x="656831" y="719547"/>
            <a:ext cx="11311153" cy="843821"/>
          </a:xfrm>
          <a:prstGeom prst="rect">
            <a:avLst/>
          </a:prstGeom>
        </p:spPr>
        <p:txBody>
          <a:bodyPr vert="horz" wrap="square" lIns="0" tIns="12700" rIns="0" bIns="0" rtlCol="0">
            <a:spAutoFit/>
          </a:bodyPr>
          <a:lstStyle/>
          <a:p>
            <a:pPr marL="12700">
              <a:lnSpc>
                <a:spcPct val="100000"/>
              </a:lnSpc>
              <a:spcBef>
                <a:spcPts val="100"/>
              </a:spcBef>
              <a:tabLst>
                <a:tab pos="1344930" algn="l"/>
                <a:tab pos="4380230" algn="l"/>
              </a:tabLst>
            </a:pPr>
            <a:r>
              <a:rPr sz="1800" spc="-5" dirty="0">
                <a:latin typeface="Arial"/>
                <a:cs typeface="Arial"/>
              </a:rPr>
              <a:t>a)</a:t>
            </a:r>
            <a:r>
              <a:rPr sz="1800" spc="10" dirty="0">
                <a:latin typeface="Arial"/>
                <a:cs typeface="Arial"/>
              </a:rPr>
              <a:t> </a:t>
            </a:r>
            <a:r>
              <a:rPr lang="es-EC" b="1" spc="-10" dirty="0">
                <a:latin typeface="Arial"/>
                <a:cs typeface="Arial"/>
              </a:rPr>
              <a:t>Conocer si los estudiantes de la ESPE están dispuestos a ser parte de un modelo asociativo en una cooperativa de ahorro y crédito constituida; contribuyendo con competencias, innovación y creatividad; para empoderarse en políticas de gestión directivas, administrativas y </a:t>
            </a:r>
            <a:r>
              <a:rPr lang="es-EC" b="1" spc="-10" dirty="0" smtClean="0">
                <a:latin typeface="Arial"/>
                <a:cs typeface="Arial"/>
              </a:rPr>
              <a:t>operativas</a:t>
            </a:r>
            <a:endParaRPr sz="3600" dirty="0">
              <a:latin typeface="Arial"/>
              <a:cs typeface="Arial"/>
            </a:endParaRPr>
          </a:p>
        </p:txBody>
      </p:sp>
      <p:sp>
        <p:nvSpPr>
          <p:cNvPr id="26" name="Rectángulo 25"/>
          <p:cNvSpPr/>
          <p:nvPr/>
        </p:nvSpPr>
        <p:spPr>
          <a:xfrm>
            <a:off x="582463" y="5930150"/>
            <a:ext cx="3679212" cy="261610"/>
          </a:xfrm>
          <a:prstGeom prst="rect">
            <a:avLst/>
          </a:prstGeom>
        </p:spPr>
        <p:txBody>
          <a:bodyPr wrap="none">
            <a:spAutoFit/>
          </a:bodyPr>
          <a:lstStyle/>
          <a:p>
            <a:pPr lvl="0" eaLnBrk="0" fontAlgn="base" hangingPunct="0">
              <a:spcBef>
                <a:spcPct val="0"/>
              </a:spcBef>
              <a:spcAft>
                <a:spcPct val="0"/>
              </a:spcAft>
            </a:pPr>
            <a:r>
              <a:rPr lang="es-EC" sz="1100" b="1" dirty="0">
                <a:latin typeface="Arial" panose="020B0604020202020204" pitchFamily="34" charset="0"/>
                <a:ea typeface="Times New Roman" panose="02020603050405020304" pitchFamily="18" charset="0"/>
                <a:cs typeface="Arial" panose="020B0604020202020204" pitchFamily="34" charset="0"/>
              </a:rPr>
              <a:t>Fuente: Encuesta aplicada a estudiantes de la ESPE</a:t>
            </a:r>
            <a:endParaRPr lang="es-EC" sz="2400" dirty="0">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15073030"/>
              </p:ext>
            </p:extLst>
          </p:nvPr>
        </p:nvGraphicFramePr>
        <p:xfrm>
          <a:off x="689488" y="1861737"/>
          <a:ext cx="10487786" cy="3903726"/>
        </p:xfrm>
        <a:graphic>
          <a:graphicData uri="http://schemas.openxmlformats.org/drawingml/2006/table">
            <a:tbl>
              <a:tblPr firstRow="1" firstCol="1" bandRow="1">
                <a:tableStyleId>{BC89EF96-8CEA-46FF-86C4-4CE0E7609802}</a:tableStyleId>
              </a:tblPr>
              <a:tblGrid>
                <a:gridCol w="4818679"/>
                <a:gridCol w="1441616"/>
                <a:gridCol w="1398216"/>
                <a:gridCol w="1398216"/>
                <a:gridCol w="1431059"/>
              </a:tblGrid>
              <a:tr h="211125">
                <a:tc gridSpan="5">
                  <a:txBody>
                    <a:bodyPr/>
                    <a:lstStyle/>
                    <a:p>
                      <a:pPr algn="ctr">
                        <a:lnSpc>
                          <a:spcPct val="107000"/>
                        </a:lnSpc>
                        <a:spcAft>
                          <a:spcPts val="0"/>
                        </a:spcAft>
                      </a:pPr>
                      <a:r>
                        <a:rPr lang="es-EC" sz="1800" dirty="0" smtClean="0">
                          <a:effectLst/>
                        </a:rPr>
                        <a:t>Como Canalizaría </a:t>
                      </a:r>
                      <a:r>
                        <a:rPr lang="es-EC" sz="1800" dirty="0">
                          <a:effectLst/>
                        </a:rPr>
                        <a:t>su ahorro semanal en la cooperativa</a:t>
                      </a:r>
                      <a:endParaRPr lang="es-EC" sz="2000" dirty="0">
                        <a:effectLst/>
                        <a:latin typeface="Times New Roman" panose="02020603050405020304" pitchFamily="18" charset="0"/>
                        <a:ea typeface="Times New Roman" panose="02020603050405020304" pitchFamily="18" charset="0"/>
                      </a:endParaRPr>
                    </a:p>
                  </a:txBody>
                  <a:tcPr marL="36688" marR="366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2249">
                <a:tc>
                  <a:txBody>
                    <a:bodyPr/>
                    <a:lstStyle/>
                    <a:p>
                      <a:pPr>
                        <a:lnSpc>
                          <a:spcPct val="107000"/>
                        </a:lnSpc>
                        <a:spcAft>
                          <a:spcPts val="0"/>
                        </a:spcAft>
                      </a:pPr>
                      <a:r>
                        <a:rPr lang="es-EC" sz="1800" dirty="0">
                          <a:effectLst/>
                        </a:rPr>
                        <a:t> </a:t>
                      </a:r>
                      <a:endParaRPr lang="es-EC" sz="2000" dirty="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ctr">
                        <a:lnSpc>
                          <a:spcPct val="107000"/>
                        </a:lnSpc>
                        <a:spcAft>
                          <a:spcPts val="0"/>
                        </a:spcAft>
                      </a:pPr>
                      <a:r>
                        <a:rPr lang="es-EC" sz="1800" dirty="0">
                          <a:effectLst/>
                        </a:rPr>
                        <a:t>Frecuencia</a:t>
                      </a:r>
                      <a:endParaRPr lang="es-EC" sz="2000" dirty="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ctr">
                        <a:lnSpc>
                          <a:spcPct val="107000"/>
                        </a:lnSpc>
                        <a:spcAft>
                          <a:spcPts val="0"/>
                        </a:spcAft>
                      </a:pPr>
                      <a:r>
                        <a:rPr lang="es-EC" sz="1800" dirty="0">
                          <a:effectLst/>
                        </a:rPr>
                        <a:t>Porcentaje</a:t>
                      </a:r>
                      <a:endParaRPr lang="es-EC" sz="2000" dirty="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ctr">
                        <a:lnSpc>
                          <a:spcPct val="107000"/>
                        </a:lnSpc>
                        <a:spcAft>
                          <a:spcPts val="0"/>
                        </a:spcAft>
                      </a:pPr>
                      <a:r>
                        <a:rPr lang="es-EC" sz="1800" dirty="0">
                          <a:effectLst/>
                        </a:rPr>
                        <a:t>Porcentaje válido</a:t>
                      </a:r>
                      <a:endParaRPr lang="es-EC" sz="2000" dirty="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ctr">
                        <a:lnSpc>
                          <a:spcPct val="107000"/>
                        </a:lnSpc>
                        <a:spcAft>
                          <a:spcPts val="0"/>
                        </a:spcAft>
                      </a:pPr>
                      <a:r>
                        <a:rPr lang="es-EC" sz="1800" dirty="0">
                          <a:effectLst/>
                        </a:rPr>
                        <a:t>Porcentaje acumulado</a:t>
                      </a:r>
                      <a:endParaRPr lang="es-EC" sz="2000" dirty="0">
                        <a:effectLst/>
                        <a:latin typeface="Times New Roman" panose="02020603050405020304" pitchFamily="18" charset="0"/>
                        <a:ea typeface="Times New Roman" panose="02020603050405020304" pitchFamily="18" charset="0"/>
                      </a:endParaRPr>
                    </a:p>
                  </a:txBody>
                  <a:tcPr marL="36688" marR="36688" marT="0" marB="0" anchor="ctr"/>
                </a:tc>
              </a:tr>
              <a:tr h="211125">
                <a:tc>
                  <a:txBody>
                    <a:bodyPr/>
                    <a:lstStyle/>
                    <a:p>
                      <a:pPr>
                        <a:lnSpc>
                          <a:spcPct val="107000"/>
                        </a:lnSpc>
                        <a:spcAft>
                          <a:spcPts val="0"/>
                        </a:spcAft>
                      </a:pPr>
                      <a:r>
                        <a:rPr lang="es-EC" sz="1800">
                          <a:effectLst/>
                        </a:rPr>
                        <a:t> </a:t>
                      </a:r>
                      <a:endParaRPr lang="es-EC" sz="2000">
                        <a:effectLst/>
                        <a:latin typeface="Times New Roman" panose="02020603050405020304" pitchFamily="18" charset="0"/>
                        <a:ea typeface="Times New Roman" panose="02020603050405020304" pitchFamily="18" charset="0"/>
                      </a:endParaRPr>
                    </a:p>
                  </a:txBody>
                  <a:tcPr marL="36688" marR="36688" marT="0" marB="0"/>
                </a:tc>
                <a:tc>
                  <a:txBody>
                    <a:bodyPr/>
                    <a:lstStyle/>
                    <a:p>
                      <a:pPr algn="r">
                        <a:lnSpc>
                          <a:spcPct val="107000"/>
                        </a:lnSpc>
                        <a:spcAft>
                          <a:spcPts val="0"/>
                        </a:spcAft>
                      </a:pPr>
                      <a:r>
                        <a:rPr lang="es-EC" sz="1800">
                          <a:effectLst/>
                        </a:rPr>
                        <a:t>41</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11,3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11,3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11,3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r>
              <a:tr h="633375">
                <a:tc>
                  <a:txBody>
                    <a:bodyPr/>
                    <a:lstStyle/>
                    <a:p>
                      <a:pPr>
                        <a:lnSpc>
                          <a:spcPct val="107000"/>
                        </a:lnSpc>
                        <a:spcAft>
                          <a:spcPts val="0"/>
                        </a:spcAft>
                      </a:pPr>
                      <a:r>
                        <a:rPr lang="es-EC" sz="1800">
                          <a:effectLst/>
                        </a:rPr>
                        <a:t>Un encargado nombrado por el grupo de asociados de la cooperativa que recude el dinero</a:t>
                      </a:r>
                      <a:endParaRPr lang="es-EC" sz="2000">
                        <a:effectLst/>
                        <a:latin typeface="Times New Roman" panose="02020603050405020304" pitchFamily="18" charset="0"/>
                        <a:ea typeface="Times New Roman" panose="02020603050405020304" pitchFamily="18" charset="0"/>
                      </a:endParaRPr>
                    </a:p>
                  </a:txBody>
                  <a:tcPr marL="36688" marR="36688" marT="0" marB="0"/>
                </a:tc>
                <a:tc>
                  <a:txBody>
                    <a:bodyPr/>
                    <a:lstStyle/>
                    <a:p>
                      <a:pPr algn="r">
                        <a:lnSpc>
                          <a:spcPct val="107000"/>
                        </a:lnSpc>
                        <a:spcAft>
                          <a:spcPts val="0"/>
                        </a:spcAft>
                      </a:pPr>
                      <a:r>
                        <a:rPr lang="es-EC" sz="1800">
                          <a:effectLst/>
                        </a:rPr>
                        <a:t>47</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12,9</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12,9</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24,2</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r>
              <a:tr h="422249">
                <a:tc>
                  <a:txBody>
                    <a:bodyPr/>
                    <a:lstStyle/>
                    <a:p>
                      <a:pPr>
                        <a:lnSpc>
                          <a:spcPct val="107000"/>
                        </a:lnSpc>
                        <a:spcAft>
                          <a:spcPts val="0"/>
                        </a:spcAft>
                      </a:pPr>
                      <a:r>
                        <a:rPr lang="es-EC" sz="1800">
                          <a:effectLst/>
                        </a:rPr>
                        <a:t>Directamente acercándose a la cooperativa</a:t>
                      </a:r>
                      <a:endParaRPr lang="es-EC" sz="2000">
                        <a:effectLst/>
                        <a:latin typeface="Times New Roman" panose="02020603050405020304" pitchFamily="18" charset="0"/>
                        <a:ea typeface="Times New Roman" panose="02020603050405020304" pitchFamily="18" charset="0"/>
                      </a:endParaRPr>
                    </a:p>
                  </a:txBody>
                  <a:tcPr marL="36688" marR="36688" marT="0" marB="0"/>
                </a:tc>
                <a:tc>
                  <a:txBody>
                    <a:bodyPr/>
                    <a:lstStyle/>
                    <a:p>
                      <a:pPr algn="r">
                        <a:lnSpc>
                          <a:spcPct val="107000"/>
                        </a:lnSpc>
                        <a:spcAft>
                          <a:spcPts val="0"/>
                        </a:spcAft>
                      </a:pPr>
                      <a:r>
                        <a:rPr lang="es-EC" sz="1800">
                          <a:effectLst/>
                        </a:rPr>
                        <a:t>102</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28,0</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28,0</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52,2</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r>
              <a:tr h="422249">
                <a:tc>
                  <a:txBody>
                    <a:bodyPr/>
                    <a:lstStyle/>
                    <a:p>
                      <a:pPr>
                        <a:lnSpc>
                          <a:spcPct val="107000"/>
                        </a:lnSpc>
                        <a:spcAft>
                          <a:spcPts val="0"/>
                        </a:spcAft>
                      </a:pPr>
                      <a:r>
                        <a:rPr lang="es-EC" sz="1800">
                          <a:effectLst/>
                        </a:rPr>
                        <a:t>Recaudación por parte de la cooperativa cada viernes de la semana</a:t>
                      </a:r>
                      <a:endParaRPr lang="es-EC" sz="2000">
                        <a:effectLst/>
                        <a:latin typeface="Times New Roman" panose="02020603050405020304" pitchFamily="18" charset="0"/>
                        <a:ea typeface="Times New Roman" panose="02020603050405020304" pitchFamily="18" charset="0"/>
                      </a:endParaRPr>
                    </a:p>
                  </a:txBody>
                  <a:tcPr marL="36688" marR="36688" marT="0" marB="0"/>
                </a:tc>
                <a:tc>
                  <a:txBody>
                    <a:bodyPr/>
                    <a:lstStyle/>
                    <a:p>
                      <a:pPr algn="r">
                        <a:lnSpc>
                          <a:spcPct val="107000"/>
                        </a:lnSpc>
                        <a:spcAft>
                          <a:spcPts val="0"/>
                        </a:spcAft>
                      </a:pPr>
                      <a:r>
                        <a:rPr lang="es-EC" sz="1800">
                          <a:effectLst/>
                        </a:rPr>
                        <a:t>63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17,3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17,3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69,5</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r>
              <a:tr h="422249">
                <a:tc>
                  <a:txBody>
                    <a:bodyPr/>
                    <a:lstStyle/>
                    <a:p>
                      <a:pPr>
                        <a:lnSpc>
                          <a:spcPct val="107000"/>
                        </a:lnSpc>
                        <a:spcAft>
                          <a:spcPts val="0"/>
                        </a:spcAft>
                      </a:pPr>
                      <a:r>
                        <a:rPr lang="es-EC" sz="1800">
                          <a:effectLst/>
                        </a:rPr>
                        <a:t>Transferencias directas a la cuenta de la cooperativa</a:t>
                      </a:r>
                      <a:endParaRPr lang="es-EC" sz="2000">
                        <a:effectLst/>
                        <a:latin typeface="Times New Roman" panose="02020603050405020304" pitchFamily="18" charset="0"/>
                        <a:ea typeface="Times New Roman" panose="02020603050405020304" pitchFamily="18" charset="0"/>
                      </a:endParaRPr>
                    </a:p>
                  </a:txBody>
                  <a:tcPr marL="36688" marR="36688" marT="0" marB="0"/>
                </a:tc>
                <a:tc>
                  <a:txBody>
                    <a:bodyPr/>
                    <a:lstStyle/>
                    <a:p>
                      <a:pPr algn="r">
                        <a:lnSpc>
                          <a:spcPct val="107000"/>
                        </a:lnSpc>
                        <a:spcAft>
                          <a:spcPts val="0"/>
                        </a:spcAft>
                      </a:pPr>
                      <a:r>
                        <a:rPr lang="es-EC" sz="1800">
                          <a:effectLst/>
                        </a:rPr>
                        <a:t>110</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30,2</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30,2</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99,7</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r>
              <a:tr h="211125">
                <a:tc>
                  <a:txBody>
                    <a:bodyPr/>
                    <a:lstStyle/>
                    <a:p>
                      <a:pPr>
                        <a:lnSpc>
                          <a:spcPct val="107000"/>
                        </a:lnSpc>
                        <a:spcAft>
                          <a:spcPts val="0"/>
                        </a:spcAft>
                      </a:pPr>
                      <a:r>
                        <a:rPr lang="es-EC" sz="1800">
                          <a:effectLst/>
                        </a:rPr>
                        <a:t>No contestadas </a:t>
                      </a:r>
                      <a:endParaRPr lang="es-EC" sz="2000">
                        <a:effectLst/>
                        <a:latin typeface="Times New Roman" panose="02020603050405020304" pitchFamily="18" charset="0"/>
                        <a:ea typeface="Times New Roman" panose="02020603050405020304" pitchFamily="18" charset="0"/>
                      </a:endParaRPr>
                    </a:p>
                  </a:txBody>
                  <a:tcPr marL="36688" marR="36688" marT="0" marB="0"/>
                </a:tc>
                <a:tc>
                  <a:txBody>
                    <a:bodyPr/>
                    <a:lstStyle/>
                    <a:p>
                      <a:pPr algn="r">
                        <a:lnSpc>
                          <a:spcPct val="107000"/>
                        </a:lnSpc>
                        <a:spcAft>
                          <a:spcPts val="0"/>
                        </a:spcAft>
                      </a:pPr>
                      <a:r>
                        <a:rPr lang="es-EC" sz="1800">
                          <a:effectLst/>
                        </a:rPr>
                        <a:t>1</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0.3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0.3</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100.0</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r>
              <a:tr h="211125">
                <a:tc>
                  <a:txBody>
                    <a:bodyPr/>
                    <a:lstStyle/>
                    <a:p>
                      <a:pPr>
                        <a:lnSpc>
                          <a:spcPct val="107000"/>
                        </a:lnSpc>
                        <a:spcAft>
                          <a:spcPts val="0"/>
                        </a:spcAft>
                      </a:pPr>
                      <a:r>
                        <a:rPr lang="es-EC" sz="1800" dirty="0">
                          <a:effectLst/>
                        </a:rPr>
                        <a:t>Totales</a:t>
                      </a:r>
                      <a:endParaRPr lang="es-EC" sz="2000" dirty="0">
                        <a:effectLst/>
                        <a:latin typeface="Times New Roman" panose="02020603050405020304" pitchFamily="18" charset="0"/>
                        <a:ea typeface="Times New Roman" panose="02020603050405020304" pitchFamily="18" charset="0"/>
                      </a:endParaRPr>
                    </a:p>
                  </a:txBody>
                  <a:tcPr marL="36688" marR="36688" marT="0" marB="0"/>
                </a:tc>
                <a:tc>
                  <a:txBody>
                    <a:bodyPr/>
                    <a:lstStyle/>
                    <a:p>
                      <a:pPr algn="r">
                        <a:lnSpc>
                          <a:spcPct val="107000"/>
                        </a:lnSpc>
                        <a:spcAft>
                          <a:spcPts val="0"/>
                        </a:spcAft>
                      </a:pPr>
                      <a:r>
                        <a:rPr lang="es-EC" sz="1800">
                          <a:effectLst/>
                        </a:rPr>
                        <a:t>364</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100.0</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gn="r">
                        <a:lnSpc>
                          <a:spcPct val="107000"/>
                        </a:lnSpc>
                        <a:spcAft>
                          <a:spcPts val="0"/>
                        </a:spcAft>
                      </a:pPr>
                      <a:r>
                        <a:rPr lang="es-EC" sz="1800">
                          <a:effectLst/>
                        </a:rPr>
                        <a:t>100.0</a:t>
                      </a:r>
                      <a:endParaRPr lang="es-EC" sz="2000">
                        <a:effectLst/>
                        <a:latin typeface="Times New Roman" panose="02020603050405020304" pitchFamily="18" charset="0"/>
                        <a:ea typeface="Times New Roman" panose="02020603050405020304" pitchFamily="18" charset="0"/>
                      </a:endParaRPr>
                    </a:p>
                  </a:txBody>
                  <a:tcPr marL="36688" marR="36688" marT="0" marB="0" anchor="ctr"/>
                </a:tc>
                <a:tc>
                  <a:txBody>
                    <a:bodyPr/>
                    <a:lstStyle/>
                    <a:p>
                      <a:pPr>
                        <a:lnSpc>
                          <a:spcPct val="107000"/>
                        </a:lnSpc>
                      </a:pPr>
                      <a:endParaRPr lang="es-EC" sz="1800" dirty="0">
                        <a:effectLst/>
                        <a:latin typeface="Calibri" panose="020F0502020204030204" pitchFamily="34" charset="0"/>
                      </a:endParaRPr>
                    </a:p>
                  </a:txBody>
                  <a:tcPr marL="36688" marR="36688" marT="0" marB="0" anchor="ctr"/>
                </a:tc>
              </a:tr>
            </a:tbl>
          </a:graphicData>
        </a:graphic>
      </p:graphicFrame>
      <p:sp>
        <p:nvSpPr>
          <p:cNvPr id="7" name="Rectangle 1"/>
          <p:cNvSpPr>
            <a:spLocks noChangeArrowheads="1"/>
          </p:cNvSpPr>
          <p:nvPr/>
        </p:nvSpPr>
        <p:spPr bwMode="auto">
          <a:xfrm>
            <a:off x="838200" y="1593971"/>
            <a:ext cx="7543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Pregunta 19</a:t>
            </a:r>
            <a:endParaRPr kumimoji="0" lang="es-EC"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264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42375" y="5930150"/>
            <a:ext cx="3192779" cy="69828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11630" y="955294"/>
            <a:ext cx="995680" cy="995680"/>
          </a:xfrm>
          <a:custGeom>
            <a:avLst/>
            <a:gdLst/>
            <a:ahLst/>
            <a:cxnLst/>
            <a:rect l="l" t="t" r="r" b="b"/>
            <a:pathLst>
              <a:path w="995680" h="995680">
                <a:moveTo>
                  <a:pt x="497586"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5"/>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6" y="995171"/>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1" y="497585"/>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CCD4EA"/>
          </a:solidFill>
        </p:spPr>
        <p:txBody>
          <a:bodyPr wrap="square" lIns="0" tIns="0" rIns="0" bIns="0" rtlCol="0"/>
          <a:lstStyle/>
          <a:p>
            <a:endParaRPr/>
          </a:p>
        </p:txBody>
      </p:sp>
      <p:sp>
        <p:nvSpPr>
          <p:cNvPr id="4" name="object 4"/>
          <p:cNvSpPr/>
          <p:nvPr/>
        </p:nvSpPr>
        <p:spPr>
          <a:xfrm>
            <a:off x="1711198" y="1452880"/>
            <a:ext cx="796290" cy="398145"/>
          </a:xfrm>
          <a:custGeom>
            <a:avLst/>
            <a:gdLst/>
            <a:ahLst/>
            <a:cxnLst/>
            <a:rect l="l" t="t" r="r" b="b"/>
            <a:pathLst>
              <a:path w="796289" h="398144">
                <a:moveTo>
                  <a:pt x="796035" y="0"/>
                </a:moveTo>
                <a:lnTo>
                  <a:pt x="0" y="0"/>
                </a:lnTo>
                <a:lnTo>
                  <a:pt x="2677" y="46422"/>
                </a:lnTo>
                <a:lnTo>
                  <a:pt x="10511" y="91274"/>
                </a:lnTo>
                <a:lnTo>
                  <a:pt x="23201" y="134257"/>
                </a:lnTo>
                <a:lnTo>
                  <a:pt x="40451" y="175071"/>
                </a:lnTo>
                <a:lnTo>
                  <a:pt x="61962" y="213417"/>
                </a:lnTo>
                <a:lnTo>
                  <a:pt x="87434" y="248997"/>
                </a:lnTo>
                <a:lnTo>
                  <a:pt x="116570" y="281511"/>
                </a:lnTo>
                <a:lnTo>
                  <a:pt x="149070" y="310660"/>
                </a:lnTo>
                <a:lnTo>
                  <a:pt x="184637" y="336145"/>
                </a:lnTo>
                <a:lnTo>
                  <a:pt x="222972" y="357667"/>
                </a:lnTo>
                <a:lnTo>
                  <a:pt x="263775" y="374928"/>
                </a:lnTo>
                <a:lnTo>
                  <a:pt x="306750" y="387626"/>
                </a:lnTo>
                <a:lnTo>
                  <a:pt x="351597" y="395465"/>
                </a:lnTo>
                <a:lnTo>
                  <a:pt x="398018" y="398145"/>
                </a:lnTo>
                <a:lnTo>
                  <a:pt x="444438" y="395465"/>
                </a:lnTo>
                <a:lnTo>
                  <a:pt x="489285" y="387626"/>
                </a:lnTo>
                <a:lnTo>
                  <a:pt x="532260" y="374928"/>
                </a:lnTo>
                <a:lnTo>
                  <a:pt x="573063" y="357667"/>
                </a:lnTo>
                <a:lnTo>
                  <a:pt x="611398" y="336145"/>
                </a:lnTo>
                <a:lnTo>
                  <a:pt x="646965" y="310660"/>
                </a:lnTo>
                <a:lnTo>
                  <a:pt x="679465" y="281511"/>
                </a:lnTo>
                <a:lnTo>
                  <a:pt x="708601" y="248997"/>
                </a:lnTo>
                <a:lnTo>
                  <a:pt x="734073" y="213417"/>
                </a:lnTo>
                <a:lnTo>
                  <a:pt x="755584" y="175071"/>
                </a:lnTo>
                <a:lnTo>
                  <a:pt x="772834" y="134257"/>
                </a:lnTo>
                <a:lnTo>
                  <a:pt x="785524" y="91274"/>
                </a:lnTo>
                <a:lnTo>
                  <a:pt x="793358" y="46422"/>
                </a:lnTo>
                <a:lnTo>
                  <a:pt x="796035" y="0"/>
                </a:lnTo>
                <a:close/>
              </a:path>
            </a:pathLst>
          </a:custGeom>
          <a:solidFill>
            <a:srgbClr val="0E6EC5"/>
          </a:solidFill>
        </p:spPr>
        <p:txBody>
          <a:bodyPr wrap="square" lIns="0" tIns="0" rIns="0" bIns="0" rtlCol="0"/>
          <a:lstStyle/>
          <a:p>
            <a:endParaRPr/>
          </a:p>
        </p:txBody>
      </p:sp>
      <p:sp>
        <p:nvSpPr>
          <p:cNvPr id="5" name="object 5"/>
          <p:cNvSpPr/>
          <p:nvPr/>
        </p:nvSpPr>
        <p:spPr>
          <a:xfrm>
            <a:off x="1711198" y="1452880"/>
            <a:ext cx="796290" cy="398145"/>
          </a:xfrm>
          <a:custGeom>
            <a:avLst/>
            <a:gdLst/>
            <a:ahLst/>
            <a:cxnLst/>
            <a:rect l="l" t="t" r="r" b="b"/>
            <a:pathLst>
              <a:path w="796289" h="398144">
                <a:moveTo>
                  <a:pt x="796035" y="0"/>
                </a:moveTo>
                <a:lnTo>
                  <a:pt x="793358" y="46422"/>
                </a:lnTo>
                <a:lnTo>
                  <a:pt x="785524" y="91274"/>
                </a:lnTo>
                <a:lnTo>
                  <a:pt x="772834" y="134257"/>
                </a:lnTo>
                <a:lnTo>
                  <a:pt x="755584" y="175071"/>
                </a:lnTo>
                <a:lnTo>
                  <a:pt x="734073" y="213417"/>
                </a:lnTo>
                <a:lnTo>
                  <a:pt x="708601" y="248997"/>
                </a:lnTo>
                <a:lnTo>
                  <a:pt x="679465" y="281511"/>
                </a:lnTo>
                <a:lnTo>
                  <a:pt x="646965" y="310660"/>
                </a:lnTo>
                <a:lnTo>
                  <a:pt x="611398" y="336145"/>
                </a:lnTo>
                <a:lnTo>
                  <a:pt x="573063" y="357667"/>
                </a:lnTo>
                <a:lnTo>
                  <a:pt x="532260" y="374928"/>
                </a:lnTo>
                <a:lnTo>
                  <a:pt x="489285" y="387626"/>
                </a:lnTo>
                <a:lnTo>
                  <a:pt x="444438" y="395465"/>
                </a:lnTo>
                <a:lnTo>
                  <a:pt x="398018" y="398145"/>
                </a:lnTo>
                <a:lnTo>
                  <a:pt x="351597" y="395465"/>
                </a:lnTo>
                <a:lnTo>
                  <a:pt x="306750" y="387626"/>
                </a:lnTo>
                <a:lnTo>
                  <a:pt x="263775" y="374928"/>
                </a:lnTo>
                <a:lnTo>
                  <a:pt x="222972" y="357667"/>
                </a:lnTo>
                <a:lnTo>
                  <a:pt x="184637" y="336145"/>
                </a:lnTo>
                <a:lnTo>
                  <a:pt x="149070" y="310660"/>
                </a:lnTo>
                <a:lnTo>
                  <a:pt x="116570" y="281511"/>
                </a:lnTo>
                <a:lnTo>
                  <a:pt x="87434" y="248997"/>
                </a:lnTo>
                <a:lnTo>
                  <a:pt x="61962" y="213417"/>
                </a:lnTo>
                <a:lnTo>
                  <a:pt x="40451" y="175071"/>
                </a:lnTo>
                <a:lnTo>
                  <a:pt x="23201" y="134257"/>
                </a:lnTo>
                <a:lnTo>
                  <a:pt x="10511" y="91274"/>
                </a:lnTo>
                <a:lnTo>
                  <a:pt x="2677" y="46422"/>
                </a:lnTo>
                <a:lnTo>
                  <a:pt x="0" y="0"/>
                </a:lnTo>
                <a:lnTo>
                  <a:pt x="796035" y="0"/>
                </a:lnTo>
                <a:close/>
              </a:path>
            </a:pathLst>
          </a:custGeom>
          <a:ln w="25400">
            <a:solidFill>
              <a:srgbClr val="0E6EC5"/>
            </a:solidFill>
          </a:ln>
        </p:spPr>
        <p:txBody>
          <a:bodyPr wrap="square" lIns="0" tIns="0" rIns="0" bIns="0" rtlCol="0"/>
          <a:lstStyle/>
          <a:p>
            <a:endParaRPr/>
          </a:p>
        </p:txBody>
      </p:sp>
      <p:sp>
        <p:nvSpPr>
          <p:cNvPr id="6" name="object 6"/>
          <p:cNvSpPr txBox="1"/>
          <p:nvPr/>
        </p:nvSpPr>
        <p:spPr>
          <a:xfrm>
            <a:off x="1447800" y="1942846"/>
            <a:ext cx="4280154" cy="1956305"/>
          </a:xfrm>
          <a:prstGeom prst="rect">
            <a:avLst/>
          </a:prstGeom>
        </p:spPr>
        <p:txBody>
          <a:bodyPr vert="horz" wrap="square" lIns="0" tIns="50165" rIns="0" bIns="0" rtlCol="0">
            <a:spAutoFit/>
          </a:bodyPr>
          <a:lstStyle/>
          <a:p>
            <a:pPr marL="12700" marR="5080" algn="just">
              <a:lnSpc>
                <a:spcPct val="86300"/>
              </a:lnSpc>
              <a:spcBef>
                <a:spcPts val="395"/>
              </a:spcBef>
            </a:pPr>
            <a:r>
              <a:rPr sz="1800" spc="-5" dirty="0" smtClean="0">
                <a:latin typeface="Arial"/>
                <a:cs typeface="Arial"/>
              </a:rPr>
              <a:t>Se </a:t>
            </a:r>
            <a:r>
              <a:rPr sz="1800" spc="-5" dirty="0" err="1" smtClean="0">
                <a:latin typeface="Arial"/>
                <a:cs typeface="Arial"/>
              </a:rPr>
              <a:t>concluye</a:t>
            </a:r>
            <a:r>
              <a:rPr sz="1800" spc="-5" dirty="0" smtClean="0">
                <a:latin typeface="Arial"/>
                <a:cs typeface="Arial"/>
              </a:rPr>
              <a:t> </a:t>
            </a:r>
            <a:r>
              <a:rPr sz="1800" spc="-5" dirty="0" err="1" smtClean="0">
                <a:latin typeface="Arial"/>
                <a:cs typeface="Arial"/>
              </a:rPr>
              <a:t>que</a:t>
            </a:r>
            <a:r>
              <a:rPr sz="1800" spc="-5" dirty="0" smtClean="0">
                <a:latin typeface="Arial"/>
                <a:cs typeface="Arial"/>
              </a:rPr>
              <a:t> a </a:t>
            </a:r>
            <a:r>
              <a:rPr sz="1800" spc="-5" dirty="0" err="1" smtClean="0">
                <a:latin typeface="Arial"/>
                <a:cs typeface="Arial"/>
              </a:rPr>
              <a:t>través</a:t>
            </a:r>
            <a:r>
              <a:rPr sz="1800" spc="-5" dirty="0" smtClean="0">
                <a:latin typeface="Arial"/>
                <a:cs typeface="Arial"/>
              </a:rPr>
              <a:t>  de la</a:t>
            </a:r>
            <a:r>
              <a:rPr lang="es-EC" sz="1800" spc="-5" dirty="0" smtClean="0">
                <a:latin typeface="Arial"/>
                <a:cs typeface="Arial"/>
              </a:rPr>
              <a:t> información otorgada por la </a:t>
            </a:r>
            <a:r>
              <a:rPr lang="es-EC" spc="-5" dirty="0">
                <a:latin typeface="Arial"/>
                <a:cs typeface="Arial"/>
              </a:rPr>
              <a:t>S</a:t>
            </a:r>
            <a:r>
              <a:rPr lang="es-EC" sz="1800" spc="-5" dirty="0" smtClean="0">
                <a:latin typeface="Arial"/>
                <a:cs typeface="Arial"/>
              </a:rPr>
              <a:t>EPS </a:t>
            </a:r>
            <a:r>
              <a:rPr sz="1800" spc="-5" dirty="0" smtClean="0">
                <a:latin typeface="Arial"/>
                <a:cs typeface="Arial"/>
              </a:rPr>
              <a:t>, </a:t>
            </a:r>
            <a:r>
              <a:rPr lang="es-EC" spc="-5" dirty="0" smtClean="0">
                <a:latin typeface="Arial"/>
                <a:cs typeface="Arial"/>
              </a:rPr>
              <a:t>la inclusión de las cooperativas de ahorro y crédito hacia los jóvenes es limitada ya que el promedio de edad de los socios cooperativistas fue de mas de 25 años dejando de lado a los jóvenes universitarios </a:t>
            </a:r>
            <a:endParaRPr sz="1800" dirty="0">
              <a:latin typeface="Arial"/>
              <a:cs typeface="Arial"/>
            </a:endParaRPr>
          </a:p>
        </p:txBody>
      </p:sp>
      <p:sp>
        <p:nvSpPr>
          <p:cNvPr id="7" name="object 7"/>
          <p:cNvSpPr txBox="1">
            <a:spLocks noGrp="1"/>
          </p:cNvSpPr>
          <p:nvPr>
            <p:ph type="title"/>
          </p:nvPr>
        </p:nvSpPr>
        <p:spPr>
          <a:xfrm>
            <a:off x="2862833" y="1508201"/>
            <a:ext cx="2056130" cy="391795"/>
          </a:xfrm>
          <a:prstGeom prst="rect">
            <a:avLst/>
          </a:prstGeom>
        </p:spPr>
        <p:txBody>
          <a:bodyPr vert="horz" wrap="square" lIns="0" tIns="12700" rIns="0" bIns="0" rtlCol="0">
            <a:spAutoFit/>
          </a:bodyPr>
          <a:lstStyle/>
          <a:p>
            <a:pPr marL="12700">
              <a:lnSpc>
                <a:spcPct val="100000"/>
              </a:lnSpc>
              <a:spcBef>
                <a:spcPts val="100"/>
              </a:spcBef>
            </a:pPr>
            <a:r>
              <a:rPr sz="2400" b="0" i="0" spc="-5" dirty="0">
                <a:latin typeface="Arial"/>
                <a:cs typeface="Arial"/>
              </a:rPr>
              <a:t>CONCLUSIÓN</a:t>
            </a:r>
            <a:endParaRPr sz="2400" dirty="0">
              <a:latin typeface="Arial"/>
              <a:cs typeface="Arial"/>
            </a:endParaRPr>
          </a:p>
        </p:txBody>
      </p:sp>
      <p:sp>
        <p:nvSpPr>
          <p:cNvPr id="8" name="object 8"/>
          <p:cNvSpPr/>
          <p:nvPr/>
        </p:nvSpPr>
        <p:spPr>
          <a:xfrm>
            <a:off x="5965316" y="955294"/>
            <a:ext cx="995680" cy="995680"/>
          </a:xfrm>
          <a:custGeom>
            <a:avLst/>
            <a:gdLst/>
            <a:ahLst/>
            <a:cxnLst/>
            <a:rect l="l" t="t" r="r" b="b"/>
            <a:pathLst>
              <a:path w="995679" h="995680">
                <a:moveTo>
                  <a:pt x="497586" y="0"/>
                </a:moveTo>
                <a:lnTo>
                  <a:pt x="449682" y="2277"/>
                </a:lnTo>
                <a:lnTo>
                  <a:pt x="403062" y="8971"/>
                </a:lnTo>
                <a:lnTo>
                  <a:pt x="357937" y="19873"/>
                </a:lnTo>
                <a:lnTo>
                  <a:pt x="314513" y="34774"/>
                </a:lnTo>
                <a:lnTo>
                  <a:pt x="273002" y="53466"/>
                </a:lnTo>
                <a:lnTo>
                  <a:pt x="233610" y="75740"/>
                </a:lnTo>
                <a:lnTo>
                  <a:pt x="196548" y="101389"/>
                </a:lnTo>
                <a:lnTo>
                  <a:pt x="162024" y="130203"/>
                </a:lnTo>
                <a:lnTo>
                  <a:pt x="130248" y="161974"/>
                </a:lnTo>
                <a:lnTo>
                  <a:pt x="101427" y="196494"/>
                </a:lnTo>
                <a:lnTo>
                  <a:pt x="75771" y="233554"/>
                </a:lnTo>
                <a:lnTo>
                  <a:pt x="53489" y="272946"/>
                </a:lnTo>
                <a:lnTo>
                  <a:pt x="34790" y="314461"/>
                </a:lnTo>
                <a:lnTo>
                  <a:pt x="19883" y="357891"/>
                </a:lnTo>
                <a:lnTo>
                  <a:pt x="8976" y="403027"/>
                </a:lnTo>
                <a:lnTo>
                  <a:pt x="2278" y="449662"/>
                </a:lnTo>
                <a:lnTo>
                  <a:pt x="0" y="497585"/>
                </a:lnTo>
                <a:lnTo>
                  <a:pt x="2278" y="545509"/>
                </a:lnTo>
                <a:lnTo>
                  <a:pt x="8976" y="592144"/>
                </a:lnTo>
                <a:lnTo>
                  <a:pt x="19883" y="637280"/>
                </a:lnTo>
                <a:lnTo>
                  <a:pt x="34790" y="680710"/>
                </a:lnTo>
                <a:lnTo>
                  <a:pt x="53489" y="722225"/>
                </a:lnTo>
                <a:lnTo>
                  <a:pt x="75771" y="761617"/>
                </a:lnTo>
                <a:lnTo>
                  <a:pt x="101427" y="798677"/>
                </a:lnTo>
                <a:lnTo>
                  <a:pt x="130248" y="833197"/>
                </a:lnTo>
                <a:lnTo>
                  <a:pt x="162024" y="864968"/>
                </a:lnTo>
                <a:lnTo>
                  <a:pt x="196548" y="893782"/>
                </a:lnTo>
                <a:lnTo>
                  <a:pt x="233610" y="919431"/>
                </a:lnTo>
                <a:lnTo>
                  <a:pt x="273002" y="941705"/>
                </a:lnTo>
                <a:lnTo>
                  <a:pt x="314513" y="960397"/>
                </a:lnTo>
                <a:lnTo>
                  <a:pt x="357937" y="975298"/>
                </a:lnTo>
                <a:lnTo>
                  <a:pt x="403062" y="986200"/>
                </a:lnTo>
                <a:lnTo>
                  <a:pt x="449682" y="992894"/>
                </a:lnTo>
                <a:lnTo>
                  <a:pt x="497586" y="995171"/>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5"/>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CCD4EA"/>
          </a:solidFill>
        </p:spPr>
        <p:txBody>
          <a:bodyPr wrap="square" lIns="0" tIns="0" rIns="0" bIns="0" rtlCol="0"/>
          <a:lstStyle/>
          <a:p>
            <a:endParaRPr/>
          </a:p>
        </p:txBody>
      </p:sp>
      <p:sp>
        <p:nvSpPr>
          <p:cNvPr id="9" name="object 9"/>
          <p:cNvSpPr/>
          <p:nvPr/>
        </p:nvSpPr>
        <p:spPr>
          <a:xfrm>
            <a:off x="6064884" y="1054861"/>
            <a:ext cx="796290" cy="796290"/>
          </a:xfrm>
          <a:custGeom>
            <a:avLst/>
            <a:gdLst/>
            <a:ahLst/>
            <a:cxnLst/>
            <a:rect l="l" t="t" r="r" b="b"/>
            <a:pathLst>
              <a:path w="796290" h="796289">
                <a:moveTo>
                  <a:pt x="398017" y="0"/>
                </a:moveTo>
                <a:lnTo>
                  <a:pt x="351597" y="2677"/>
                </a:lnTo>
                <a:lnTo>
                  <a:pt x="306750" y="10511"/>
                </a:lnTo>
                <a:lnTo>
                  <a:pt x="263775" y="23201"/>
                </a:lnTo>
                <a:lnTo>
                  <a:pt x="222972" y="40451"/>
                </a:lnTo>
                <a:lnTo>
                  <a:pt x="184637" y="61962"/>
                </a:lnTo>
                <a:lnTo>
                  <a:pt x="149070" y="87434"/>
                </a:lnTo>
                <a:lnTo>
                  <a:pt x="116570" y="116570"/>
                </a:lnTo>
                <a:lnTo>
                  <a:pt x="87434" y="149070"/>
                </a:lnTo>
                <a:lnTo>
                  <a:pt x="61962" y="184637"/>
                </a:lnTo>
                <a:lnTo>
                  <a:pt x="40451" y="222972"/>
                </a:lnTo>
                <a:lnTo>
                  <a:pt x="23201" y="263775"/>
                </a:lnTo>
                <a:lnTo>
                  <a:pt x="10511" y="306750"/>
                </a:lnTo>
                <a:lnTo>
                  <a:pt x="2677" y="351597"/>
                </a:lnTo>
                <a:lnTo>
                  <a:pt x="0" y="398017"/>
                </a:lnTo>
                <a:lnTo>
                  <a:pt x="2677" y="444440"/>
                </a:lnTo>
                <a:lnTo>
                  <a:pt x="10511" y="489292"/>
                </a:lnTo>
                <a:lnTo>
                  <a:pt x="23201" y="532275"/>
                </a:lnTo>
                <a:lnTo>
                  <a:pt x="40451" y="573089"/>
                </a:lnTo>
                <a:lnTo>
                  <a:pt x="61962" y="611435"/>
                </a:lnTo>
                <a:lnTo>
                  <a:pt x="87434" y="647015"/>
                </a:lnTo>
                <a:lnTo>
                  <a:pt x="116570" y="679529"/>
                </a:lnTo>
                <a:lnTo>
                  <a:pt x="149070" y="708678"/>
                </a:lnTo>
                <a:lnTo>
                  <a:pt x="184637" y="734163"/>
                </a:lnTo>
                <a:lnTo>
                  <a:pt x="222972" y="755685"/>
                </a:lnTo>
                <a:lnTo>
                  <a:pt x="263775" y="772946"/>
                </a:lnTo>
                <a:lnTo>
                  <a:pt x="306750" y="785644"/>
                </a:lnTo>
                <a:lnTo>
                  <a:pt x="351597" y="793483"/>
                </a:lnTo>
                <a:lnTo>
                  <a:pt x="398017" y="796163"/>
                </a:lnTo>
                <a:lnTo>
                  <a:pt x="444440" y="793483"/>
                </a:lnTo>
                <a:lnTo>
                  <a:pt x="489292" y="785644"/>
                </a:lnTo>
                <a:lnTo>
                  <a:pt x="532275" y="772946"/>
                </a:lnTo>
                <a:lnTo>
                  <a:pt x="573089" y="755685"/>
                </a:lnTo>
                <a:lnTo>
                  <a:pt x="611435" y="734163"/>
                </a:lnTo>
                <a:lnTo>
                  <a:pt x="647015" y="708678"/>
                </a:lnTo>
                <a:lnTo>
                  <a:pt x="679529" y="679529"/>
                </a:lnTo>
                <a:lnTo>
                  <a:pt x="708678" y="647015"/>
                </a:lnTo>
                <a:lnTo>
                  <a:pt x="734163" y="611435"/>
                </a:lnTo>
                <a:lnTo>
                  <a:pt x="755685" y="573089"/>
                </a:lnTo>
                <a:lnTo>
                  <a:pt x="772946" y="532275"/>
                </a:lnTo>
                <a:lnTo>
                  <a:pt x="785644" y="489292"/>
                </a:lnTo>
                <a:lnTo>
                  <a:pt x="793483" y="444440"/>
                </a:lnTo>
                <a:lnTo>
                  <a:pt x="796163" y="398017"/>
                </a:lnTo>
                <a:lnTo>
                  <a:pt x="793483" y="351597"/>
                </a:lnTo>
                <a:lnTo>
                  <a:pt x="785644" y="306750"/>
                </a:lnTo>
                <a:lnTo>
                  <a:pt x="772946" y="263775"/>
                </a:lnTo>
                <a:lnTo>
                  <a:pt x="755685" y="222972"/>
                </a:lnTo>
                <a:lnTo>
                  <a:pt x="734163" y="184637"/>
                </a:lnTo>
                <a:lnTo>
                  <a:pt x="708678" y="149070"/>
                </a:lnTo>
                <a:lnTo>
                  <a:pt x="679529" y="116570"/>
                </a:lnTo>
                <a:lnTo>
                  <a:pt x="647015" y="87434"/>
                </a:lnTo>
                <a:lnTo>
                  <a:pt x="611435" y="61962"/>
                </a:lnTo>
                <a:lnTo>
                  <a:pt x="573089" y="40451"/>
                </a:lnTo>
                <a:lnTo>
                  <a:pt x="532275" y="23201"/>
                </a:lnTo>
                <a:lnTo>
                  <a:pt x="489292" y="10511"/>
                </a:lnTo>
                <a:lnTo>
                  <a:pt x="444440" y="2677"/>
                </a:lnTo>
                <a:lnTo>
                  <a:pt x="398017" y="0"/>
                </a:lnTo>
                <a:close/>
              </a:path>
            </a:pathLst>
          </a:custGeom>
          <a:solidFill>
            <a:srgbClr val="0E6EC5"/>
          </a:solidFill>
        </p:spPr>
        <p:txBody>
          <a:bodyPr wrap="square" lIns="0" tIns="0" rIns="0" bIns="0" rtlCol="0"/>
          <a:lstStyle/>
          <a:p>
            <a:endParaRPr/>
          </a:p>
        </p:txBody>
      </p:sp>
      <p:sp>
        <p:nvSpPr>
          <p:cNvPr id="10" name="object 10"/>
          <p:cNvSpPr/>
          <p:nvPr/>
        </p:nvSpPr>
        <p:spPr>
          <a:xfrm>
            <a:off x="6064884" y="1054861"/>
            <a:ext cx="796290" cy="796290"/>
          </a:xfrm>
          <a:custGeom>
            <a:avLst/>
            <a:gdLst/>
            <a:ahLst/>
            <a:cxnLst/>
            <a:rect l="l" t="t" r="r" b="b"/>
            <a:pathLst>
              <a:path w="796290" h="796289">
                <a:moveTo>
                  <a:pt x="398017" y="0"/>
                </a:moveTo>
                <a:lnTo>
                  <a:pt x="444440" y="2677"/>
                </a:lnTo>
                <a:lnTo>
                  <a:pt x="489292" y="10511"/>
                </a:lnTo>
                <a:lnTo>
                  <a:pt x="532275" y="23201"/>
                </a:lnTo>
                <a:lnTo>
                  <a:pt x="573089" y="40451"/>
                </a:lnTo>
                <a:lnTo>
                  <a:pt x="611435" y="61962"/>
                </a:lnTo>
                <a:lnTo>
                  <a:pt x="647015" y="87434"/>
                </a:lnTo>
                <a:lnTo>
                  <a:pt x="679529" y="116570"/>
                </a:lnTo>
                <a:lnTo>
                  <a:pt x="708678" y="149070"/>
                </a:lnTo>
                <a:lnTo>
                  <a:pt x="734163" y="184637"/>
                </a:lnTo>
                <a:lnTo>
                  <a:pt x="755685" y="222972"/>
                </a:lnTo>
                <a:lnTo>
                  <a:pt x="772946" y="263775"/>
                </a:lnTo>
                <a:lnTo>
                  <a:pt x="785644" y="306750"/>
                </a:lnTo>
                <a:lnTo>
                  <a:pt x="793483" y="351597"/>
                </a:lnTo>
                <a:lnTo>
                  <a:pt x="796163" y="398017"/>
                </a:lnTo>
                <a:lnTo>
                  <a:pt x="793483" y="444440"/>
                </a:lnTo>
                <a:lnTo>
                  <a:pt x="785644" y="489292"/>
                </a:lnTo>
                <a:lnTo>
                  <a:pt x="772946" y="532275"/>
                </a:lnTo>
                <a:lnTo>
                  <a:pt x="755685" y="573089"/>
                </a:lnTo>
                <a:lnTo>
                  <a:pt x="734163" y="611435"/>
                </a:lnTo>
                <a:lnTo>
                  <a:pt x="708678" y="647015"/>
                </a:lnTo>
                <a:lnTo>
                  <a:pt x="679529" y="679529"/>
                </a:lnTo>
                <a:lnTo>
                  <a:pt x="647015" y="708678"/>
                </a:lnTo>
                <a:lnTo>
                  <a:pt x="611435" y="734163"/>
                </a:lnTo>
                <a:lnTo>
                  <a:pt x="573089" y="755685"/>
                </a:lnTo>
                <a:lnTo>
                  <a:pt x="532275" y="772946"/>
                </a:lnTo>
                <a:lnTo>
                  <a:pt x="489292" y="785644"/>
                </a:lnTo>
                <a:lnTo>
                  <a:pt x="444440" y="793483"/>
                </a:lnTo>
                <a:lnTo>
                  <a:pt x="398017" y="796163"/>
                </a:lnTo>
                <a:lnTo>
                  <a:pt x="351597" y="793483"/>
                </a:lnTo>
                <a:lnTo>
                  <a:pt x="306750" y="785644"/>
                </a:lnTo>
                <a:lnTo>
                  <a:pt x="263775" y="772946"/>
                </a:lnTo>
                <a:lnTo>
                  <a:pt x="222972" y="755685"/>
                </a:lnTo>
                <a:lnTo>
                  <a:pt x="184637" y="734163"/>
                </a:lnTo>
                <a:lnTo>
                  <a:pt x="149070" y="708678"/>
                </a:lnTo>
                <a:lnTo>
                  <a:pt x="116570" y="679529"/>
                </a:lnTo>
                <a:lnTo>
                  <a:pt x="87434" y="647015"/>
                </a:lnTo>
                <a:lnTo>
                  <a:pt x="61962" y="611435"/>
                </a:lnTo>
                <a:lnTo>
                  <a:pt x="40451" y="573089"/>
                </a:lnTo>
                <a:lnTo>
                  <a:pt x="23201" y="532275"/>
                </a:lnTo>
                <a:lnTo>
                  <a:pt x="10511" y="489292"/>
                </a:lnTo>
                <a:lnTo>
                  <a:pt x="2677" y="444440"/>
                </a:lnTo>
                <a:lnTo>
                  <a:pt x="0" y="398017"/>
                </a:lnTo>
                <a:lnTo>
                  <a:pt x="2677" y="351597"/>
                </a:lnTo>
                <a:lnTo>
                  <a:pt x="10511" y="306750"/>
                </a:lnTo>
                <a:lnTo>
                  <a:pt x="23201" y="263775"/>
                </a:lnTo>
                <a:lnTo>
                  <a:pt x="40451" y="222972"/>
                </a:lnTo>
                <a:lnTo>
                  <a:pt x="61962" y="184637"/>
                </a:lnTo>
                <a:lnTo>
                  <a:pt x="87434" y="149070"/>
                </a:lnTo>
                <a:lnTo>
                  <a:pt x="116570" y="116570"/>
                </a:lnTo>
                <a:lnTo>
                  <a:pt x="149070" y="87434"/>
                </a:lnTo>
                <a:lnTo>
                  <a:pt x="184637" y="61962"/>
                </a:lnTo>
                <a:lnTo>
                  <a:pt x="222972" y="40451"/>
                </a:lnTo>
                <a:lnTo>
                  <a:pt x="263775" y="23201"/>
                </a:lnTo>
                <a:lnTo>
                  <a:pt x="306750" y="10511"/>
                </a:lnTo>
                <a:lnTo>
                  <a:pt x="351597" y="2677"/>
                </a:lnTo>
                <a:lnTo>
                  <a:pt x="398017" y="0"/>
                </a:lnTo>
                <a:close/>
              </a:path>
            </a:pathLst>
          </a:custGeom>
          <a:ln w="25400">
            <a:solidFill>
              <a:srgbClr val="0E6EC5"/>
            </a:solidFill>
          </a:ln>
        </p:spPr>
        <p:txBody>
          <a:bodyPr wrap="square" lIns="0" tIns="0" rIns="0" bIns="0" rtlCol="0"/>
          <a:lstStyle/>
          <a:p>
            <a:endParaRPr/>
          </a:p>
        </p:txBody>
      </p:sp>
      <p:sp>
        <p:nvSpPr>
          <p:cNvPr id="11" name="object 11"/>
          <p:cNvSpPr txBox="1"/>
          <p:nvPr/>
        </p:nvSpPr>
        <p:spPr>
          <a:xfrm>
            <a:off x="6861174" y="1992293"/>
            <a:ext cx="3236848" cy="1531188"/>
          </a:xfrm>
          <a:prstGeom prst="rect">
            <a:avLst/>
          </a:prstGeom>
        </p:spPr>
        <p:txBody>
          <a:bodyPr vert="horz" wrap="square" lIns="0" tIns="50165" rIns="0" bIns="0" rtlCol="0">
            <a:spAutoFit/>
          </a:bodyPr>
          <a:lstStyle/>
          <a:p>
            <a:pPr marL="12700" marR="5080" algn="just">
              <a:lnSpc>
                <a:spcPct val="86300"/>
              </a:lnSpc>
              <a:spcBef>
                <a:spcPts val="395"/>
              </a:spcBef>
              <a:tabLst>
                <a:tab pos="1594485" algn="l"/>
              </a:tabLst>
            </a:pPr>
            <a:r>
              <a:rPr sz="1800" spc="-5" dirty="0">
                <a:latin typeface="Arial"/>
                <a:cs typeface="Arial"/>
              </a:rPr>
              <a:t>Se </a:t>
            </a:r>
            <a:r>
              <a:rPr sz="1800" dirty="0" err="1">
                <a:latin typeface="Arial"/>
                <a:cs typeface="Arial"/>
              </a:rPr>
              <a:t>recomienda</a:t>
            </a:r>
            <a:r>
              <a:rPr sz="1800" dirty="0">
                <a:latin typeface="Arial"/>
                <a:cs typeface="Arial"/>
              </a:rPr>
              <a:t> </a:t>
            </a:r>
            <a:r>
              <a:rPr lang="es-EC" sz="1800" dirty="0" smtClean="0">
                <a:latin typeface="Arial"/>
                <a:cs typeface="Arial"/>
              </a:rPr>
              <a:t>a las instituciones financieras crear modelos asociativos para beneficio e inclusión de los jóvenes universitarios.</a:t>
            </a:r>
          </a:p>
          <a:p>
            <a:pPr marL="12700" marR="5080" algn="just">
              <a:lnSpc>
                <a:spcPct val="86300"/>
              </a:lnSpc>
              <a:spcBef>
                <a:spcPts val="395"/>
              </a:spcBef>
              <a:tabLst>
                <a:tab pos="1594485" algn="l"/>
              </a:tabLst>
            </a:pPr>
            <a:endParaRPr sz="1800" dirty="0">
              <a:latin typeface="Arial"/>
              <a:cs typeface="Arial"/>
            </a:endParaRPr>
          </a:p>
        </p:txBody>
      </p:sp>
      <p:sp>
        <p:nvSpPr>
          <p:cNvPr id="15" name="object 15"/>
          <p:cNvSpPr txBox="1"/>
          <p:nvPr/>
        </p:nvSpPr>
        <p:spPr>
          <a:xfrm>
            <a:off x="7217156" y="1508201"/>
            <a:ext cx="2766695"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RECOMENDACIÓN</a:t>
            </a:r>
            <a:endParaRPr sz="2400">
              <a:latin typeface="Arial"/>
              <a:cs typeface="Arial"/>
            </a:endParaRPr>
          </a:p>
        </p:txBody>
      </p:sp>
      <p:sp>
        <p:nvSpPr>
          <p:cNvPr id="13" name="object 6"/>
          <p:cNvSpPr txBox="1"/>
          <p:nvPr/>
        </p:nvSpPr>
        <p:spPr>
          <a:xfrm>
            <a:off x="1511046" y="4267200"/>
            <a:ext cx="4280154" cy="1479892"/>
          </a:xfrm>
          <a:prstGeom prst="rect">
            <a:avLst/>
          </a:prstGeom>
        </p:spPr>
        <p:txBody>
          <a:bodyPr vert="horz" wrap="square" lIns="0" tIns="50165" rIns="0" bIns="0" rtlCol="0">
            <a:spAutoFit/>
          </a:bodyPr>
          <a:lstStyle/>
          <a:p>
            <a:pPr marL="12700" marR="5080" algn="just">
              <a:lnSpc>
                <a:spcPct val="86300"/>
              </a:lnSpc>
              <a:spcBef>
                <a:spcPts val="395"/>
              </a:spcBef>
            </a:pPr>
            <a:r>
              <a:rPr lang="es-EC" spc="-5" dirty="0" smtClean="0">
                <a:latin typeface="Arial"/>
                <a:cs typeface="Arial"/>
              </a:rPr>
              <a:t>Tomando en cuenta el modelo de encuesta de la universidad tecnológica Metropolitana se demostró que no hay cultura de ahorro según los indicadores que presenta los estudiantes de la ESPE conforme a las respuestas de la encuesta </a:t>
            </a:r>
            <a:endParaRPr sz="1800" dirty="0">
              <a:latin typeface="Arial"/>
              <a:cs typeface="Arial"/>
            </a:endParaRPr>
          </a:p>
        </p:txBody>
      </p:sp>
      <p:sp>
        <p:nvSpPr>
          <p:cNvPr id="14" name="object 11"/>
          <p:cNvSpPr txBox="1"/>
          <p:nvPr/>
        </p:nvSpPr>
        <p:spPr>
          <a:xfrm>
            <a:off x="6861174" y="3899151"/>
            <a:ext cx="3236848" cy="1769395"/>
          </a:xfrm>
          <a:prstGeom prst="rect">
            <a:avLst/>
          </a:prstGeom>
        </p:spPr>
        <p:txBody>
          <a:bodyPr vert="horz" wrap="square" lIns="0" tIns="50165" rIns="0" bIns="0" rtlCol="0">
            <a:spAutoFit/>
          </a:bodyPr>
          <a:lstStyle/>
          <a:p>
            <a:pPr marL="12700" marR="5080" algn="just">
              <a:lnSpc>
                <a:spcPct val="86300"/>
              </a:lnSpc>
              <a:spcBef>
                <a:spcPts val="395"/>
              </a:spcBef>
              <a:tabLst>
                <a:tab pos="1594485" algn="l"/>
              </a:tabLst>
            </a:pPr>
            <a:r>
              <a:rPr lang="es-EC" sz="1800" spc="-5" dirty="0" smtClean="0">
                <a:latin typeface="Arial"/>
                <a:cs typeface="Arial"/>
              </a:rPr>
              <a:t>Se recomienda que se incentive a los estudiantes por medio de los maestros a realizar el ahorro programado para cumplir proyectos o estudios de posgrado</a:t>
            </a:r>
            <a:endParaRPr lang="es-EC" sz="1800" dirty="0" smtClean="0">
              <a:latin typeface="Arial"/>
              <a:cs typeface="Arial"/>
            </a:endParaRPr>
          </a:p>
          <a:p>
            <a:pPr marL="12700" marR="5080" algn="just">
              <a:lnSpc>
                <a:spcPct val="86300"/>
              </a:lnSpc>
              <a:spcBef>
                <a:spcPts val="395"/>
              </a:spcBef>
              <a:tabLst>
                <a:tab pos="1594485" algn="l"/>
              </a:tabLst>
            </a:pPr>
            <a:endParaRPr sz="1800" dirty="0">
              <a:latin typeface="Arial"/>
              <a:cs typeface="Arial"/>
            </a:endParaRPr>
          </a:p>
        </p:txBody>
      </p:sp>
    </p:spTree>
    <p:extLst>
      <p:ext uri="{BB962C8B-B14F-4D97-AF65-F5344CB8AC3E}">
        <p14:creationId xmlns:p14="http://schemas.microsoft.com/office/powerpoint/2010/main" val="42182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42375" y="5930150"/>
            <a:ext cx="3192779" cy="69828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11630" y="955294"/>
            <a:ext cx="995680" cy="995680"/>
          </a:xfrm>
          <a:custGeom>
            <a:avLst/>
            <a:gdLst/>
            <a:ahLst/>
            <a:cxnLst/>
            <a:rect l="l" t="t" r="r" b="b"/>
            <a:pathLst>
              <a:path w="995680" h="995680">
                <a:moveTo>
                  <a:pt x="497586" y="0"/>
                </a:moveTo>
                <a:lnTo>
                  <a:pt x="449662" y="2277"/>
                </a:lnTo>
                <a:lnTo>
                  <a:pt x="403027" y="8971"/>
                </a:lnTo>
                <a:lnTo>
                  <a:pt x="357891" y="19873"/>
                </a:lnTo>
                <a:lnTo>
                  <a:pt x="314461" y="34774"/>
                </a:lnTo>
                <a:lnTo>
                  <a:pt x="272946" y="53466"/>
                </a:lnTo>
                <a:lnTo>
                  <a:pt x="233554" y="75740"/>
                </a:lnTo>
                <a:lnTo>
                  <a:pt x="196494" y="101389"/>
                </a:lnTo>
                <a:lnTo>
                  <a:pt x="161974" y="130203"/>
                </a:lnTo>
                <a:lnTo>
                  <a:pt x="130203" y="161974"/>
                </a:lnTo>
                <a:lnTo>
                  <a:pt x="101389" y="196494"/>
                </a:lnTo>
                <a:lnTo>
                  <a:pt x="75740" y="233554"/>
                </a:lnTo>
                <a:lnTo>
                  <a:pt x="53466" y="272946"/>
                </a:lnTo>
                <a:lnTo>
                  <a:pt x="34774" y="314461"/>
                </a:lnTo>
                <a:lnTo>
                  <a:pt x="19873" y="357891"/>
                </a:lnTo>
                <a:lnTo>
                  <a:pt x="8971" y="403027"/>
                </a:lnTo>
                <a:lnTo>
                  <a:pt x="2277" y="449662"/>
                </a:lnTo>
                <a:lnTo>
                  <a:pt x="0" y="497585"/>
                </a:lnTo>
                <a:lnTo>
                  <a:pt x="2277" y="545509"/>
                </a:lnTo>
                <a:lnTo>
                  <a:pt x="8971" y="592144"/>
                </a:lnTo>
                <a:lnTo>
                  <a:pt x="19873" y="637280"/>
                </a:lnTo>
                <a:lnTo>
                  <a:pt x="34774" y="680710"/>
                </a:lnTo>
                <a:lnTo>
                  <a:pt x="53466" y="722225"/>
                </a:lnTo>
                <a:lnTo>
                  <a:pt x="75740" y="761617"/>
                </a:lnTo>
                <a:lnTo>
                  <a:pt x="101389" y="798677"/>
                </a:lnTo>
                <a:lnTo>
                  <a:pt x="130203" y="833197"/>
                </a:lnTo>
                <a:lnTo>
                  <a:pt x="161974" y="864968"/>
                </a:lnTo>
                <a:lnTo>
                  <a:pt x="196494" y="893782"/>
                </a:lnTo>
                <a:lnTo>
                  <a:pt x="233554" y="919431"/>
                </a:lnTo>
                <a:lnTo>
                  <a:pt x="272946" y="941705"/>
                </a:lnTo>
                <a:lnTo>
                  <a:pt x="314461" y="960397"/>
                </a:lnTo>
                <a:lnTo>
                  <a:pt x="357891" y="975298"/>
                </a:lnTo>
                <a:lnTo>
                  <a:pt x="403027" y="986200"/>
                </a:lnTo>
                <a:lnTo>
                  <a:pt x="449662" y="992894"/>
                </a:lnTo>
                <a:lnTo>
                  <a:pt x="497586" y="995171"/>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1" y="497585"/>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CCD4EA"/>
          </a:solidFill>
        </p:spPr>
        <p:txBody>
          <a:bodyPr wrap="square" lIns="0" tIns="0" rIns="0" bIns="0" rtlCol="0"/>
          <a:lstStyle/>
          <a:p>
            <a:endParaRPr/>
          </a:p>
        </p:txBody>
      </p:sp>
      <p:sp>
        <p:nvSpPr>
          <p:cNvPr id="4" name="object 4"/>
          <p:cNvSpPr/>
          <p:nvPr/>
        </p:nvSpPr>
        <p:spPr>
          <a:xfrm>
            <a:off x="1711198" y="1452880"/>
            <a:ext cx="796290" cy="398145"/>
          </a:xfrm>
          <a:custGeom>
            <a:avLst/>
            <a:gdLst/>
            <a:ahLst/>
            <a:cxnLst/>
            <a:rect l="l" t="t" r="r" b="b"/>
            <a:pathLst>
              <a:path w="796289" h="398144">
                <a:moveTo>
                  <a:pt x="796035" y="0"/>
                </a:moveTo>
                <a:lnTo>
                  <a:pt x="0" y="0"/>
                </a:lnTo>
                <a:lnTo>
                  <a:pt x="2677" y="46422"/>
                </a:lnTo>
                <a:lnTo>
                  <a:pt x="10511" y="91274"/>
                </a:lnTo>
                <a:lnTo>
                  <a:pt x="23201" y="134257"/>
                </a:lnTo>
                <a:lnTo>
                  <a:pt x="40451" y="175071"/>
                </a:lnTo>
                <a:lnTo>
                  <a:pt x="61962" y="213417"/>
                </a:lnTo>
                <a:lnTo>
                  <a:pt x="87434" y="248997"/>
                </a:lnTo>
                <a:lnTo>
                  <a:pt x="116570" y="281511"/>
                </a:lnTo>
                <a:lnTo>
                  <a:pt x="149070" y="310660"/>
                </a:lnTo>
                <a:lnTo>
                  <a:pt x="184637" y="336145"/>
                </a:lnTo>
                <a:lnTo>
                  <a:pt x="222972" y="357667"/>
                </a:lnTo>
                <a:lnTo>
                  <a:pt x="263775" y="374928"/>
                </a:lnTo>
                <a:lnTo>
                  <a:pt x="306750" y="387626"/>
                </a:lnTo>
                <a:lnTo>
                  <a:pt x="351597" y="395465"/>
                </a:lnTo>
                <a:lnTo>
                  <a:pt x="398018" y="398145"/>
                </a:lnTo>
                <a:lnTo>
                  <a:pt x="444438" y="395465"/>
                </a:lnTo>
                <a:lnTo>
                  <a:pt x="489285" y="387626"/>
                </a:lnTo>
                <a:lnTo>
                  <a:pt x="532260" y="374928"/>
                </a:lnTo>
                <a:lnTo>
                  <a:pt x="573063" y="357667"/>
                </a:lnTo>
                <a:lnTo>
                  <a:pt x="611398" y="336145"/>
                </a:lnTo>
                <a:lnTo>
                  <a:pt x="646965" y="310660"/>
                </a:lnTo>
                <a:lnTo>
                  <a:pt x="679465" y="281511"/>
                </a:lnTo>
                <a:lnTo>
                  <a:pt x="708601" y="248997"/>
                </a:lnTo>
                <a:lnTo>
                  <a:pt x="734073" y="213417"/>
                </a:lnTo>
                <a:lnTo>
                  <a:pt x="755584" y="175071"/>
                </a:lnTo>
                <a:lnTo>
                  <a:pt x="772834" y="134257"/>
                </a:lnTo>
                <a:lnTo>
                  <a:pt x="785524" y="91274"/>
                </a:lnTo>
                <a:lnTo>
                  <a:pt x="793358" y="46422"/>
                </a:lnTo>
                <a:lnTo>
                  <a:pt x="796035" y="0"/>
                </a:lnTo>
                <a:close/>
              </a:path>
            </a:pathLst>
          </a:custGeom>
          <a:solidFill>
            <a:srgbClr val="0E6EC5"/>
          </a:solidFill>
        </p:spPr>
        <p:txBody>
          <a:bodyPr wrap="square" lIns="0" tIns="0" rIns="0" bIns="0" rtlCol="0"/>
          <a:lstStyle/>
          <a:p>
            <a:endParaRPr/>
          </a:p>
        </p:txBody>
      </p:sp>
      <p:sp>
        <p:nvSpPr>
          <p:cNvPr id="5" name="object 5"/>
          <p:cNvSpPr/>
          <p:nvPr/>
        </p:nvSpPr>
        <p:spPr>
          <a:xfrm>
            <a:off x="1711198" y="1452880"/>
            <a:ext cx="796290" cy="398145"/>
          </a:xfrm>
          <a:custGeom>
            <a:avLst/>
            <a:gdLst/>
            <a:ahLst/>
            <a:cxnLst/>
            <a:rect l="l" t="t" r="r" b="b"/>
            <a:pathLst>
              <a:path w="796289" h="398144">
                <a:moveTo>
                  <a:pt x="796035" y="0"/>
                </a:moveTo>
                <a:lnTo>
                  <a:pt x="793358" y="46422"/>
                </a:lnTo>
                <a:lnTo>
                  <a:pt x="785524" y="91274"/>
                </a:lnTo>
                <a:lnTo>
                  <a:pt x="772834" y="134257"/>
                </a:lnTo>
                <a:lnTo>
                  <a:pt x="755584" y="175071"/>
                </a:lnTo>
                <a:lnTo>
                  <a:pt x="734073" y="213417"/>
                </a:lnTo>
                <a:lnTo>
                  <a:pt x="708601" y="248997"/>
                </a:lnTo>
                <a:lnTo>
                  <a:pt x="679465" y="281511"/>
                </a:lnTo>
                <a:lnTo>
                  <a:pt x="646965" y="310660"/>
                </a:lnTo>
                <a:lnTo>
                  <a:pt x="611398" y="336145"/>
                </a:lnTo>
                <a:lnTo>
                  <a:pt x="573063" y="357667"/>
                </a:lnTo>
                <a:lnTo>
                  <a:pt x="532260" y="374928"/>
                </a:lnTo>
                <a:lnTo>
                  <a:pt x="489285" y="387626"/>
                </a:lnTo>
                <a:lnTo>
                  <a:pt x="444438" y="395465"/>
                </a:lnTo>
                <a:lnTo>
                  <a:pt x="398018" y="398145"/>
                </a:lnTo>
                <a:lnTo>
                  <a:pt x="351597" y="395465"/>
                </a:lnTo>
                <a:lnTo>
                  <a:pt x="306750" y="387626"/>
                </a:lnTo>
                <a:lnTo>
                  <a:pt x="263775" y="374928"/>
                </a:lnTo>
                <a:lnTo>
                  <a:pt x="222972" y="357667"/>
                </a:lnTo>
                <a:lnTo>
                  <a:pt x="184637" y="336145"/>
                </a:lnTo>
                <a:lnTo>
                  <a:pt x="149070" y="310660"/>
                </a:lnTo>
                <a:lnTo>
                  <a:pt x="116570" y="281511"/>
                </a:lnTo>
                <a:lnTo>
                  <a:pt x="87434" y="248997"/>
                </a:lnTo>
                <a:lnTo>
                  <a:pt x="61962" y="213417"/>
                </a:lnTo>
                <a:lnTo>
                  <a:pt x="40451" y="175071"/>
                </a:lnTo>
                <a:lnTo>
                  <a:pt x="23201" y="134257"/>
                </a:lnTo>
                <a:lnTo>
                  <a:pt x="10511" y="91274"/>
                </a:lnTo>
                <a:lnTo>
                  <a:pt x="2677" y="46422"/>
                </a:lnTo>
                <a:lnTo>
                  <a:pt x="0" y="0"/>
                </a:lnTo>
                <a:lnTo>
                  <a:pt x="796035" y="0"/>
                </a:lnTo>
                <a:close/>
              </a:path>
            </a:pathLst>
          </a:custGeom>
          <a:ln w="25400">
            <a:solidFill>
              <a:srgbClr val="0E6EC5"/>
            </a:solidFill>
          </a:ln>
        </p:spPr>
        <p:txBody>
          <a:bodyPr wrap="square" lIns="0" tIns="0" rIns="0" bIns="0" rtlCol="0"/>
          <a:lstStyle/>
          <a:p>
            <a:endParaRPr/>
          </a:p>
        </p:txBody>
      </p:sp>
      <p:sp>
        <p:nvSpPr>
          <p:cNvPr id="6" name="object 6"/>
          <p:cNvSpPr txBox="1"/>
          <p:nvPr/>
        </p:nvSpPr>
        <p:spPr>
          <a:xfrm>
            <a:off x="1597116" y="1950974"/>
            <a:ext cx="4116324" cy="2194512"/>
          </a:xfrm>
          <a:prstGeom prst="rect">
            <a:avLst/>
          </a:prstGeom>
        </p:spPr>
        <p:txBody>
          <a:bodyPr vert="horz" wrap="square" lIns="0" tIns="50165" rIns="0" bIns="0" rtlCol="0">
            <a:spAutoFit/>
          </a:bodyPr>
          <a:lstStyle/>
          <a:p>
            <a:pPr marL="12700" marR="5080" algn="just">
              <a:lnSpc>
                <a:spcPct val="86300"/>
              </a:lnSpc>
              <a:spcBef>
                <a:spcPts val="395"/>
              </a:spcBef>
            </a:pPr>
            <a:r>
              <a:rPr sz="1800" spc="-5" dirty="0">
                <a:latin typeface="Arial"/>
                <a:cs typeface="Arial"/>
              </a:rPr>
              <a:t>Se concluye que a través  de la </a:t>
            </a:r>
            <a:r>
              <a:rPr sz="1800" spc="-5" dirty="0" err="1">
                <a:latin typeface="Arial"/>
                <a:cs typeface="Arial"/>
              </a:rPr>
              <a:t>investigación</a:t>
            </a:r>
            <a:r>
              <a:rPr sz="1800" spc="-5" dirty="0">
                <a:latin typeface="Arial"/>
                <a:cs typeface="Arial"/>
              </a:rPr>
              <a:t>  </a:t>
            </a:r>
            <a:r>
              <a:rPr sz="1800" spc="-5" dirty="0" smtClean="0">
                <a:latin typeface="Arial"/>
                <a:cs typeface="Arial"/>
              </a:rPr>
              <a:t>documental, </a:t>
            </a:r>
            <a:r>
              <a:rPr sz="1800" dirty="0">
                <a:latin typeface="Arial"/>
                <a:cs typeface="Arial"/>
              </a:rPr>
              <a:t>en  </a:t>
            </a:r>
            <a:r>
              <a:rPr sz="1800" spc="-5" dirty="0">
                <a:latin typeface="Arial"/>
                <a:cs typeface="Arial"/>
              </a:rPr>
              <a:t>las variables </a:t>
            </a:r>
            <a:r>
              <a:rPr sz="1800" dirty="0">
                <a:latin typeface="Arial"/>
                <a:cs typeface="Arial"/>
              </a:rPr>
              <a:t>de </a:t>
            </a:r>
            <a:r>
              <a:rPr sz="1800" spc="-5" dirty="0">
                <a:latin typeface="Arial"/>
                <a:cs typeface="Arial"/>
              </a:rPr>
              <a:t>estudio </a:t>
            </a:r>
            <a:r>
              <a:rPr sz="1800" spc="-10" dirty="0">
                <a:latin typeface="Arial"/>
                <a:cs typeface="Arial"/>
              </a:rPr>
              <a:t>ha  </a:t>
            </a:r>
            <a:r>
              <a:rPr sz="1800" spc="-5" dirty="0">
                <a:latin typeface="Arial"/>
                <a:cs typeface="Arial"/>
              </a:rPr>
              <a:t>sido factible determinar </a:t>
            </a:r>
            <a:r>
              <a:rPr sz="1800" dirty="0">
                <a:latin typeface="Arial"/>
                <a:cs typeface="Arial"/>
              </a:rPr>
              <a:t>y  </a:t>
            </a:r>
            <a:r>
              <a:rPr sz="1800" spc="-5" dirty="0" err="1" smtClean="0">
                <a:latin typeface="Arial"/>
                <a:cs typeface="Arial"/>
              </a:rPr>
              <a:t>fundamenta</a:t>
            </a:r>
            <a:r>
              <a:rPr lang="es-EC" sz="1800" spc="-5" dirty="0" smtClean="0">
                <a:latin typeface="Arial"/>
                <a:cs typeface="Arial"/>
              </a:rPr>
              <a:t>r que</a:t>
            </a:r>
            <a:r>
              <a:rPr sz="1800" spc="-5" dirty="0" smtClean="0">
                <a:latin typeface="Arial"/>
                <a:cs typeface="Arial"/>
              </a:rPr>
              <a:t> </a:t>
            </a:r>
            <a:r>
              <a:rPr lang="es-EC" spc="-5" dirty="0" smtClean="0">
                <a:latin typeface="Arial"/>
                <a:cs typeface="Arial"/>
              </a:rPr>
              <a:t>las raíces genealógicas son un eje principal para una cultura de ahorro la aceptación de los jóvenes estudiantes de la ESPE hacia el Modelo asociativo Cooperativista. </a:t>
            </a:r>
            <a:endParaRPr sz="1800" dirty="0">
              <a:latin typeface="Arial"/>
              <a:cs typeface="Arial"/>
            </a:endParaRPr>
          </a:p>
        </p:txBody>
      </p:sp>
      <p:sp>
        <p:nvSpPr>
          <p:cNvPr id="7" name="object 7"/>
          <p:cNvSpPr txBox="1">
            <a:spLocks noGrp="1"/>
          </p:cNvSpPr>
          <p:nvPr>
            <p:ph type="title"/>
          </p:nvPr>
        </p:nvSpPr>
        <p:spPr>
          <a:xfrm>
            <a:off x="2862833" y="1508201"/>
            <a:ext cx="2056130" cy="391795"/>
          </a:xfrm>
          <a:prstGeom prst="rect">
            <a:avLst/>
          </a:prstGeom>
        </p:spPr>
        <p:txBody>
          <a:bodyPr vert="horz" wrap="square" lIns="0" tIns="12700" rIns="0" bIns="0" rtlCol="0">
            <a:spAutoFit/>
          </a:bodyPr>
          <a:lstStyle/>
          <a:p>
            <a:pPr marL="12700">
              <a:lnSpc>
                <a:spcPct val="100000"/>
              </a:lnSpc>
              <a:spcBef>
                <a:spcPts val="100"/>
              </a:spcBef>
            </a:pPr>
            <a:r>
              <a:rPr sz="2400" b="0" i="0" spc="-5" dirty="0">
                <a:latin typeface="Arial"/>
                <a:cs typeface="Arial"/>
              </a:rPr>
              <a:t>CONCLUSIÓN</a:t>
            </a:r>
            <a:endParaRPr sz="2400">
              <a:latin typeface="Arial"/>
              <a:cs typeface="Arial"/>
            </a:endParaRPr>
          </a:p>
        </p:txBody>
      </p:sp>
      <p:sp>
        <p:nvSpPr>
          <p:cNvPr id="8" name="object 8"/>
          <p:cNvSpPr/>
          <p:nvPr/>
        </p:nvSpPr>
        <p:spPr>
          <a:xfrm>
            <a:off x="5965316" y="955294"/>
            <a:ext cx="995680" cy="995680"/>
          </a:xfrm>
          <a:custGeom>
            <a:avLst/>
            <a:gdLst/>
            <a:ahLst/>
            <a:cxnLst/>
            <a:rect l="l" t="t" r="r" b="b"/>
            <a:pathLst>
              <a:path w="995679" h="995680">
                <a:moveTo>
                  <a:pt x="497586" y="0"/>
                </a:moveTo>
                <a:lnTo>
                  <a:pt x="449682" y="2277"/>
                </a:lnTo>
                <a:lnTo>
                  <a:pt x="403062" y="8971"/>
                </a:lnTo>
                <a:lnTo>
                  <a:pt x="357937" y="19873"/>
                </a:lnTo>
                <a:lnTo>
                  <a:pt x="314513" y="34774"/>
                </a:lnTo>
                <a:lnTo>
                  <a:pt x="273002" y="53466"/>
                </a:lnTo>
                <a:lnTo>
                  <a:pt x="233610" y="75740"/>
                </a:lnTo>
                <a:lnTo>
                  <a:pt x="196548" y="101389"/>
                </a:lnTo>
                <a:lnTo>
                  <a:pt x="162024" y="130203"/>
                </a:lnTo>
                <a:lnTo>
                  <a:pt x="130248" y="161974"/>
                </a:lnTo>
                <a:lnTo>
                  <a:pt x="101427" y="196494"/>
                </a:lnTo>
                <a:lnTo>
                  <a:pt x="75771" y="233554"/>
                </a:lnTo>
                <a:lnTo>
                  <a:pt x="53489" y="272946"/>
                </a:lnTo>
                <a:lnTo>
                  <a:pt x="34790" y="314461"/>
                </a:lnTo>
                <a:lnTo>
                  <a:pt x="19883" y="357891"/>
                </a:lnTo>
                <a:lnTo>
                  <a:pt x="8976" y="403027"/>
                </a:lnTo>
                <a:lnTo>
                  <a:pt x="2278" y="449662"/>
                </a:lnTo>
                <a:lnTo>
                  <a:pt x="0" y="497585"/>
                </a:lnTo>
                <a:lnTo>
                  <a:pt x="2278" y="545509"/>
                </a:lnTo>
                <a:lnTo>
                  <a:pt x="8976" y="592144"/>
                </a:lnTo>
                <a:lnTo>
                  <a:pt x="19883" y="637280"/>
                </a:lnTo>
                <a:lnTo>
                  <a:pt x="34790" y="680710"/>
                </a:lnTo>
                <a:lnTo>
                  <a:pt x="53489" y="722225"/>
                </a:lnTo>
                <a:lnTo>
                  <a:pt x="75771" y="761617"/>
                </a:lnTo>
                <a:lnTo>
                  <a:pt x="101427" y="798677"/>
                </a:lnTo>
                <a:lnTo>
                  <a:pt x="130248" y="833197"/>
                </a:lnTo>
                <a:lnTo>
                  <a:pt x="162024" y="864968"/>
                </a:lnTo>
                <a:lnTo>
                  <a:pt x="196548" y="893782"/>
                </a:lnTo>
                <a:lnTo>
                  <a:pt x="233610" y="919431"/>
                </a:lnTo>
                <a:lnTo>
                  <a:pt x="273002" y="941705"/>
                </a:lnTo>
                <a:lnTo>
                  <a:pt x="314513" y="960397"/>
                </a:lnTo>
                <a:lnTo>
                  <a:pt x="357937" y="975298"/>
                </a:lnTo>
                <a:lnTo>
                  <a:pt x="403062" y="986200"/>
                </a:lnTo>
                <a:lnTo>
                  <a:pt x="449682" y="992894"/>
                </a:lnTo>
                <a:lnTo>
                  <a:pt x="497586" y="995171"/>
                </a:lnTo>
                <a:lnTo>
                  <a:pt x="545509" y="992894"/>
                </a:lnTo>
                <a:lnTo>
                  <a:pt x="592144" y="986200"/>
                </a:lnTo>
                <a:lnTo>
                  <a:pt x="637280" y="975298"/>
                </a:lnTo>
                <a:lnTo>
                  <a:pt x="680710" y="960397"/>
                </a:lnTo>
                <a:lnTo>
                  <a:pt x="722225" y="941705"/>
                </a:lnTo>
                <a:lnTo>
                  <a:pt x="761617" y="919431"/>
                </a:lnTo>
                <a:lnTo>
                  <a:pt x="798677" y="893782"/>
                </a:lnTo>
                <a:lnTo>
                  <a:pt x="833197" y="864968"/>
                </a:lnTo>
                <a:lnTo>
                  <a:pt x="864968" y="833197"/>
                </a:lnTo>
                <a:lnTo>
                  <a:pt x="893782" y="798677"/>
                </a:lnTo>
                <a:lnTo>
                  <a:pt x="919431" y="761617"/>
                </a:lnTo>
                <a:lnTo>
                  <a:pt x="941705" y="722225"/>
                </a:lnTo>
                <a:lnTo>
                  <a:pt x="960397" y="680710"/>
                </a:lnTo>
                <a:lnTo>
                  <a:pt x="975298" y="637280"/>
                </a:lnTo>
                <a:lnTo>
                  <a:pt x="986200" y="592144"/>
                </a:lnTo>
                <a:lnTo>
                  <a:pt x="992894" y="545509"/>
                </a:lnTo>
                <a:lnTo>
                  <a:pt x="995172" y="497585"/>
                </a:lnTo>
                <a:lnTo>
                  <a:pt x="992894" y="449662"/>
                </a:lnTo>
                <a:lnTo>
                  <a:pt x="986200" y="403027"/>
                </a:lnTo>
                <a:lnTo>
                  <a:pt x="975298" y="357891"/>
                </a:lnTo>
                <a:lnTo>
                  <a:pt x="960397" y="314461"/>
                </a:lnTo>
                <a:lnTo>
                  <a:pt x="941705" y="272946"/>
                </a:lnTo>
                <a:lnTo>
                  <a:pt x="919431" y="233554"/>
                </a:lnTo>
                <a:lnTo>
                  <a:pt x="893782" y="196494"/>
                </a:lnTo>
                <a:lnTo>
                  <a:pt x="864968" y="161974"/>
                </a:lnTo>
                <a:lnTo>
                  <a:pt x="833197" y="130203"/>
                </a:lnTo>
                <a:lnTo>
                  <a:pt x="798677" y="101389"/>
                </a:lnTo>
                <a:lnTo>
                  <a:pt x="761617" y="75740"/>
                </a:lnTo>
                <a:lnTo>
                  <a:pt x="722225" y="53466"/>
                </a:lnTo>
                <a:lnTo>
                  <a:pt x="680710" y="34774"/>
                </a:lnTo>
                <a:lnTo>
                  <a:pt x="637280" y="19873"/>
                </a:lnTo>
                <a:lnTo>
                  <a:pt x="592144" y="8971"/>
                </a:lnTo>
                <a:lnTo>
                  <a:pt x="545509" y="2277"/>
                </a:lnTo>
                <a:lnTo>
                  <a:pt x="497586" y="0"/>
                </a:lnTo>
                <a:close/>
              </a:path>
            </a:pathLst>
          </a:custGeom>
          <a:solidFill>
            <a:srgbClr val="CCD4EA"/>
          </a:solidFill>
        </p:spPr>
        <p:txBody>
          <a:bodyPr wrap="square" lIns="0" tIns="0" rIns="0" bIns="0" rtlCol="0"/>
          <a:lstStyle/>
          <a:p>
            <a:endParaRPr/>
          </a:p>
        </p:txBody>
      </p:sp>
      <p:sp>
        <p:nvSpPr>
          <p:cNvPr id="9" name="object 9"/>
          <p:cNvSpPr/>
          <p:nvPr/>
        </p:nvSpPr>
        <p:spPr>
          <a:xfrm>
            <a:off x="6064884" y="1054861"/>
            <a:ext cx="796290" cy="796290"/>
          </a:xfrm>
          <a:custGeom>
            <a:avLst/>
            <a:gdLst/>
            <a:ahLst/>
            <a:cxnLst/>
            <a:rect l="l" t="t" r="r" b="b"/>
            <a:pathLst>
              <a:path w="796290" h="796289">
                <a:moveTo>
                  <a:pt x="398017" y="0"/>
                </a:moveTo>
                <a:lnTo>
                  <a:pt x="351597" y="2677"/>
                </a:lnTo>
                <a:lnTo>
                  <a:pt x="306750" y="10511"/>
                </a:lnTo>
                <a:lnTo>
                  <a:pt x="263775" y="23201"/>
                </a:lnTo>
                <a:lnTo>
                  <a:pt x="222972" y="40451"/>
                </a:lnTo>
                <a:lnTo>
                  <a:pt x="184637" y="61962"/>
                </a:lnTo>
                <a:lnTo>
                  <a:pt x="149070" y="87434"/>
                </a:lnTo>
                <a:lnTo>
                  <a:pt x="116570" y="116570"/>
                </a:lnTo>
                <a:lnTo>
                  <a:pt x="87434" y="149070"/>
                </a:lnTo>
                <a:lnTo>
                  <a:pt x="61962" y="184637"/>
                </a:lnTo>
                <a:lnTo>
                  <a:pt x="40451" y="222972"/>
                </a:lnTo>
                <a:lnTo>
                  <a:pt x="23201" y="263775"/>
                </a:lnTo>
                <a:lnTo>
                  <a:pt x="10511" y="306750"/>
                </a:lnTo>
                <a:lnTo>
                  <a:pt x="2677" y="351597"/>
                </a:lnTo>
                <a:lnTo>
                  <a:pt x="0" y="398017"/>
                </a:lnTo>
                <a:lnTo>
                  <a:pt x="2677" y="444440"/>
                </a:lnTo>
                <a:lnTo>
                  <a:pt x="10511" y="489292"/>
                </a:lnTo>
                <a:lnTo>
                  <a:pt x="23201" y="532275"/>
                </a:lnTo>
                <a:lnTo>
                  <a:pt x="40451" y="573089"/>
                </a:lnTo>
                <a:lnTo>
                  <a:pt x="61962" y="611435"/>
                </a:lnTo>
                <a:lnTo>
                  <a:pt x="87434" y="647015"/>
                </a:lnTo>
                <a:lnTo>
                  <a:pt x="116570" y="679529"/>
                </a:lnTo>
                <a:lnTo>
                  <a:pt x="149070" y="708678"/>
                </a:lnTo>
                <a:lnTo>
                  <a:pt x="184637" y="734163"/>
                </a:lnTo>
                <a:lnTo>
                  <a:pt x="222972" y="755685"/>
                </a:lnTo>
                <a:lnTo>
                  <a:pt x="263775" y="772946"/>
                </a:lnTo>
                <a:lnTo>
                  <a:pt x="306750" y="785644"/>
                </a:lnTo>
                <a:lnTo>
                  <a:pt x="351597" y="793483"/>
                </a:lnTo>
                <a:lnTo>
                  <a:pt x="398017" y="796163"/>
                </a:lnTo>
                <a:lnTo>
                  <a:pt x="444440" y="793483"/>
                </a:lnTo>
                <a:lnTo>
                  <a:pt x="489292" y="785644"/>
                </a:lnTo>
                <a:lnTo>
                  <a:pt x="532275" y="772946"/>
                </a:lnTo>
                <a:lnTo>
                  <a:pt x="573089" y="755685"/>
                </a:lnTo>
                <a:lnTo>
                  <a:pt x="611435" y="734163"/>
                </a:lnTo>
                <a:lnTo>
                  <a:pt x="647015" y="708678"/>
                </a:lnTo>
                <a:lnTo>
                  <a:pt x="679529" y="679529"/>
                </a:lnTo>
                <a:lnTo>
                  <a:pt x="708678" y="647015"/>
                </a:lnTo>
                <a:lnTo>
                  <a:pt x="734163" y="611435"/>
                </a:lnTo>
                <a:lnTo>
                  <a:pt x="755685" y="573089"/>
                </a:lnTo>
                <a:lnTo>
                  <a:pt x="772946" y="532275"/>
                </a:lnTo>
                <a:lnTo>
                  <a:pt x="785644" y="489292"/>
                </a:lnTo>
                <a:lnTo>
                  <a:pt x="793483" y="444440"/>
                </a:lnTo>
                <a:lnTo>
                  <a:pt x="796163" y="398017"/>
                </a:lnTo>
                <a:lnTo>
                  <a:pt x="793483" y="351597"/>
                </a:lnTo>
                <a:lnTo>
                  <a:pt x="785644" y="306750"/>
                </a:lnTo>
                <a:lnTo>
                  <a:pt x="772946" y="263775"/>
                </a:lnTo>
                <a:lnTo>
                  <a:pt x="755685" y="222972"/>
                </a:lnTo>
                <a:lnTo>
                  <a:pt x="734163" y="184637"/>
                </a:lnTo>
                <a:lnTo>
                  <a:pt x="708678" y="149070"/>
                </a:lnTo>
                <a:lnTo>
                  <a:pt x="679529" y="116570"/>
                </a:lnTo>
                <a:lnTo>
                  <a:pt x="647015" y="87434"/>
                </a:lnTo>
                <a:lnTo>
                  <a:pt x="611435" y="61962"/>
                </a:lnTo>
                <a:lnTo>
                  <a:pt x="573089" y="40451"/>
                </a:lnTo>
                <a:lnTo>
                  <a:pt x="532275" y="23201"/>
                </a:lnTo>
                <a:lnTo>
                  <a:pt x="489292" y="10511"/>
                </a:lnTo>
                <a:lnTo>
                  <a:pt x="444440" y="2677"/>
                </a:lnTo>
                <a:lnTo>
                  <a:pt x="398017" y="0"/>
                </a:lnTo>
                <a:close/>
              </a:path>
            </a:pathLst>
          </a:custGeom>
          <a:solidFill>
            <a:srgbClr val="0E6EC5"/>
          </a:solidFill>
        </p:spPr>
        <p:txBody>
          <a:bodyPr wrap="square" lIns="0" tIns="0" rIns="0" bIns="0" rtlCol="0"/>
          <a:lstStyle/>
          <a:p>
            <a:endParaRPr/>
          </a:p>
        </p:txBody>
      </p:sp>
      <p:sp>
        <p:nvSpPr>
          <p:cNvPr id="10" name="object 10"/>
          <p:cNvSpPr/>
          <p:nvPr/>
        </p:nvSpPr>
        <p:spPr>
          <a:xfrm>
            <a:off x="6064884" y="1054861"/>
            <a:ext cx="796290" cy="796290"/>
          </a:xfrm>
          <a:custGeom>
            <a:avLst/>
            <a:gdLst/>
            <a:ahLst/>
            <a:cxnLst/>
            <a:rect l="l" t="t" r="r" b="b"/>
            <a:pathLst>
              <a:path w="796290" h="796289">
                <a:moveTo>
                  <a:pt x="398017" y="0"/>
                </a:moveTo>
                <a:lnTo>
                  <a:pt x="444440" y="2677"/>
                </a:lnTo>
                <a:lnTo>
                  <a:pt x="489292" y="10511"/>
                </a:lnTo>
                <a:lnTo>
                  <a:pt x="532275" y="23201"/>
                </a:lnTo>
                <a:lnTo>
                  <a:pt x="573089" y="40451"/>
                </a:lnTo>
                <a:lnTo>
                  <a:pt x="611435" y="61962"/>
                </a:lnTo>
                <a:lnTo>
                  <a:pt x="647015" y="87434"/>
                </a:lnTo>
                <a:lnTo>
                  <a:pt x="679529" y="116570"/>
                </a:lnTo>
                <a:lnTo>
                  <a:pt x="708678" y="149070"/>
                </a:lnTo>
                <a:lnTo>
                  <a:pt x="734163" y="184637"/>
                </a:lnTo>
                <a:lnTo>
                  <a:pt x="755685" y="222972"/>
                </a:lnTo>
                <a:lnTo>
                  <a:pt x="772946" y="263775"/>
                </a:lnTo>
                <a:lnTo>
                  <a:pt x="785644" y="306750"/>
                </a:lnTo>
                <a:lnTo>
                  <a:pt x="793483" y="351597"/>
                </a:lnTo>
                <a:lnTo>
                  <a:pt x="796163" y="398017"/>
                </a:lnTo>
                <a:lnTo>
                  <a:pt x="793483" y="444440"/>
                </a:lnTo>
                <a:lnTo>
                  <a:pt x="785644" y="489292"/>
                </a:lnTo>
                <a:lnTo>
                  <a:pt x="772946" y="532275"/>
                </a:lnTo>
                <a:lnTo>
                  <a:pt x="755685" y="573089"/>
                </a:lnTo>
                <a:lnTo>
                  <a:pt x="734163" y="611435"/>
                </a:lnTo>
                <a:lnTo>
                  <a:pt x="708678" y="647015"/>
                </a:lnTo>
                <a:lnTo>
                  <a:pt x="679529" y="679529"/>
                </a:lnTo>
                <a:lnTo>
                  <a:pt x="647015" y="708678"/>
                </a:lnTo>
                <a:lnTo>
                  <a:pt x="611435" y="734163"/>
                </a:lnTo>
                <a:lnTo>
                  <a:pt x="573089" y="755685"/>
                </a:lnTo>
                <a:lnTo>
                  <a:pt x="532275" y="772946"/>
                </a:lnTo>
                <a:lnTo>
                  <a:pt x="489292" y="785644"/>
                </a:lnTo>
                <a:lnTo>
                  <a:pt x="444440" y="793483"/>
                </a:lnTo>
                <a:lnTo>
                  <a:pt x="398017" y="796163"/>
                </a:lnTo>
                <a:lnTo>
                  <a:pt x="351597" y="793483"/>
                </a:lnTo>
                <a:lnTo>
                  <a:pt x="306750" y="785644"/>
                </a:lnTo>
                <a:lnTo>
                  <a:pt x="263775" y="772946"/>
                </a:lnTo>
                <a:lnTo>
                  <a:pt x="222972" y="755685"/>
                </a:lnTo>
                <a:lnTo>
                  <a:pt x="184637" y="734163"/>
                </a:lnTo>
                <a:lnTo>
                  <a:pt x="149070" y="708678"/>
                </a:lnTo>
                <a:lnTo>
                  <a:pt x="116570" y="679529"/>
                </a:lnTo>
                <a:lnTo>
                  <a:pt x="87434" y="647015"/>
                </a:lnTo>
                <a:lnTo>
                  <a:pt x="61962" y="611435"/>
                </a:lnTo>
                <a:lnTo>
                  <a:pt x="40451" y="573089"/>
                </a:lnTo>
                <a:lnTo>
                  <a:pt x="23201" y="532275"/>
                </a:lnTo>
                <a:lnTo>
                  <a:pt x="10511" y="489292"/>
                </a:lnTo>
                <a:lnTo>
                  <a:pt x="2677" y="444440"/>
                </a:lnTo>
                <a:lnTo>
                  <a:pt x="0" y="398017"/>
                </a:lnTo>
                <a:lnTo>
                  <a:pt x="2677" y="351597"/>
                </a:lnTo>
                <a:lnTo>
                  <a:pt x="10511" y="306750"/>
                </a:lnTo>
                <a:lnTo>
                  <a:pt x="23201" y="263775"/>
                </a:lnTo>
                <a:lnTo>
                  <a:pt x="40451" y="222972"/>
                </a:lnTo>
                <a:lnTo>
                  <a:pt x="61962" y="184637"/>
                </a:lnTo>
                <a:lnTo>
                  <a:pt x="87434" y="149070"/>
                </a:lnTo>
                <a:lnTo>
                  <a:pt x="116570" y="116570"/>
                </a:lnTo>
                <a:lnTo>
                  <a:pt x="149070" y="87434"/>
                </a:lnTo>
                <a:lnTo>
                  <a:pt x="184637" y="61962"/>
                </a:lnTo>
                <a:lnTo>
                  <a:pt x="222972" y="40451"/>
                </a:lnTo>
                <a:lnTo>
                  <a:pt x="263775" y="23201"/>
                </a:lnTo>
                <a:lnTo>
                  <a:pt x="306750" y="10511"/>
                </a:lnTo>
                <a:lnTo>
                  <a:pt x="351597" y="2677"/>
                </a:lnTo>
                <a:lnTo>
                  <a:pt x="398017" y="0"/>
                </a:lnTo>
                <a:close/>
              </a:path>
            </a:pathLst>
          </a:custGeom>
          <a:ln w="25400">
            <a:solidFill>
              <a:srgbClr val="0E6EC5"/>
            </a:solidFill>
          </a:ln>
        </p:spPr>
        <p:txBody>
          <a:bodyPr wrap="square" lIns="0" tIns="0" rIns="0" bIns="0" rtlCol="0"/>
          <a:lstStyle/>
          <a:p>
            <a:endParaRPr/>
          </a:p>
        </p:txBody>
      </p:sp>
      <p:sp>
        <p:nvSpPr>
          <p:cNvPr id="11" name="object 11"/>
          <p:cNvSpPr txBox="1"/>
          <p:nvPr/>
        </p:nvSpPr>
        <p:spPr>
          <a:xfrm>
            <a:off x="7201916" y="1942846"/>
            <a:ext cx="3923284" cy="2484013"/>
          </a:xfrm>
          <a:prstGeom prst="rect">
            <a:avLst/>
          </a:prstGeom>
        </p:spPr>
        <p:txBody>
          <a:bodyPr vert="horz" wrap="square" lIns="0" tIns="50165" rIns="0" bIns="0" rtlCol="0">
            <a:spAutoFit/>
          </a:bodyPr>
          <a:lstStyle/>
          <a:p>
            <a:pPr marL="12700" marR="5080" algn="just">
              <a:lnSpc>
                <a:spcPct val="86300"/>
              </a:lnSpc>
              <a:spcBef>
                <a:spcPts val="395"/>
              </a:spcBef>
              <a:tabLst>
                <a:tab pos="1594485" algn="l"/>
              </a:tabLst>
            </a:pPr>
            <a:r>
              <a:rPr sz="1800" spc="-5" dirty="0">
                <a:latin typeface="Arial"/>
                <a:cs typeface="Arial"/>
              </a:rPr>
              <a:t>Se </a:t>
            </a:r>
            <a:r>
              <a:rPr sz="1800" dirty="0" err="1">
                <a:latin typeface="Arial"/>
                <a:cs typeface="Arial"/>
              </a:rPr>
              <a:t>recomienda</a:t>
            </a:r>
            <a:r>
              <a:rPr sz="1800" dirty="0">
                <a:latin typeface="Arial"/>
                <a:cs typeface="Arial"/>
              </a:rPr>
              <a:t> </a:t>
            </a:r>
            <a:r>
              <a:rPr sz="1800" dirty="0" err="1" smtClean="0">
                <a:latin typeface="Arial"/>
                <a:cs typeface="Arial"/>
              </a:rPr>
              <a:t>que</a:t>
            </a:r>
            <a:r>
              <a:rPr lang="es-EC" sz="1800" dirty="0" smtClean="0">
                <a:latin typeface="Arial"/>
                <a:cs typeface="Arial"/>
              </a:rPr>
              <a:t> para la Aplicación del modelo Asociativo se realice un estudio de los costos de operación tanto para la cooperativa de Ahorro y Crédito 18 de Noviembre, y también para sus Asociados y nuevos Socios.</a:t>
            </a:r>
            <a:endParaRPr lang="es-EC" dirty="0">
              <a:latin typeface="Arial"/>
              <a:cs typeface="Arial"/>
            </a:endParaRPr>
          </a:p>
          <a:p>
            <a:pPr marL="12700" marR="5080" algn="just">
              <a:lnSpc>
                <a:spcPct val="86300"/>
              </a:lnSpc>
              <a:spcBef>
                <a:spcPts val="395"/>
              </a:spcBef>
              <a:tabLst>
                <a:tab pos="1594485" algn="l"/>
              </a:tabLst>
            </a:pPr>
            <a:r>
              <a:rPr lang="es-EC" sz="1800" dirty="0" smtClean="0">
                <a:latin typeface="Arial"/>
                <a:cs typeface="Arial"/>
              </a:rPr>
              <a:t>Además realizar una socialización con el grupo  de jóvenes que se propuso como lideres del modelo en cada Sede.</a:t>
            </a:r>
            <a:endParaRPr sz="1800" dirty="0">
              <a:latin typeface="Arial"/>
              <a:cs typeface="Arial"/>
            </a:endParaRPr>
          </a:p>
        </p:txBody>
      </p:sp>
      <p:sp>
        <p:nvSpPr>
          <p:cNvPr id="15" name="object 15"/>
          <p:cNvSpPr txBox="1"/>
          <p:nvPr/>
        </p:nvSpPr>
        <p:spPr>
          <a:xfrm>
            <a:off x="7217156" y="1508201"/>
            <a:ext cx="2766695"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RECOMENDACIÓN</a:t>
            </a:r>
            <a:endParaRPr sz="24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42375" y="5930150"/>
            <a:ext cx="3192779" cy="69828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55344" y="970292"/>
            <a:ext cx="8488933" cy="495985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87855" y="5160391"/>
            <a:ext cx="1833245" cy="299720"/>
          </a:xfrm>
          <a:prstGeom prst="rect">
            <a:avLst/>
          </a:prstGeom>
        </p:spPr>
        <p:txBody>
          <a:bodyPr vert="horz" wrap="square" lIns="0" tIns="12700" rIns="0" bIns="0" rtlCol="0">
            <a:spAutoFit/>
          </a:bodyPr>
          <a:lstStyle/>
          <a:p>
            <a:pPr marL="12700">
              <a:lnSpc>
                <a:spcPct val="100000"/>
              </a:lnSpc>
              <a:spcBef>
                <a:spcPts val="100"/>
              </a:spcBef>
            </a:pPr>
            <a:r>
              <a:rPr sz="1800" b="1" i="1" spc="-5" dirty="0">
                <a:latin typeface="Arial"/>
                <a:cs typeface="Arial"/>
              </a:rPr>
              <a:t>(Autor</a:t>
            </a:r>
            <a:r>
              <a:rPr sz="1800" b="1" i="1" spc="-130" dirty="0">
                <a:latin typeface="Arial"/>
                <a:cs typeface="Arial"/>
              </a:rPr>
              <a:t> </a:t>
            </a:r>
            <a:r>
              <a:rPr sz="1800" b="1" i="1" dirty="0">
                <a:latin typeface="Arial"/>
                <a:cs typeface="Arial"/>
              </a:rPr>
              <a:t>Anónimo)</a:t>
            </a:r>
            <a:endParaRPr sz="18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1663" y="184404"/>
            <a:ext cx="1132332" cy="679704"/>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848611" y="184404"/>
            <a:ext cx="1234439" cy="67970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2677667" y="184404"/>
            <a:ext cx="490728" cy="67970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2763011" y="184404"/>
            <a:ext cx="490727" cy="679704"/>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2848355" y="184404"/>
            <a:ext cx="490728" cy="679704"/>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2933700" y="184404"/>
            <a:ext cx="487679" cy="679704"/>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3015995" y="184404"/>
            <a:ext cx="3023616" cy="679704"/>
          </a:xfrm>
          <a:prstGeom prst="rect">
            <a:avLst/>
          </a:prstGeom>
          <a:blipFill>
            <a:blip r:embed="rId7" cstate="print"/>
            <a:stretch>
              <a:fillRect/>
            </a:stretch>
          </a:blipFill>
        </p:spPr>
        <p:txBody>
          <a:bodyPr wrap="square" lIns="0" tIns="0" rIns="0" bIns="0" rtlCol="0"/>
          <a:lstStyle/>
          <a:p>
            <a:endParaRPr dirty="0"/>
          </a:p>
        </p:txBody>
      </p:sp>
      <p:sp>
        <p:nvSpPr>
          <p:cNvPr id="9" name="object 9"/>
          <p:cNvSpPr/>
          <p:nvPr/>
        </p:nvSpPr>
        <p:spPr>
          <a:xfrm>
            <a:off x="5634228" y="184404"/>
            <a:ext cx="495300" cy="679704"/>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5724144" y="184404"/>
            <a:ext cx="1013459" cy="679704"/>
          </a:xfrm>
          <a:prstGeom prst="rect">
            <a:avLst/>
          </a:prstGeom>
          <a:blipFill>
            <a:blip r:embed="rId9" cstate="print"/>
            <a:stretch>
              <a:fillRect/>
            </a:stretch>
          </a:blipFill>
        </p:spPr>
        <p:txBody>
          <a:bodyPr wrap="square" lIns="0" tIns="0" rIns="0" bIns="0" rtlCol="0"/>
          <a:lstStyle/>
          <a:p>
            <a:endParaRPr dirty="0"/>
          </a:p>
        </p:txBody>
      </p:sp>
      <p:sp>
        <p:nvSpPr>
          <p:cNvPr id="11" name="object 11"/>
          <p:cNvSpPr/>
          <p:nvPr/>
        </p:nvSpPr>
        <p:spPr>
          <a:xfrm>
            <a:off x="6332220" y="184404"/>
            <a:ext cx="490727" cy="679704"/>
          </a:xfrm>
          <a:prstGeom prst="rect">
            <a:avLst/>
          </a:prstGeom>
          <a:blipFill>
            <a:blip r:embed="rId4" cstate="print"/>
            <a:stretch>
              <a:fillRect/>
            </a:stretch>
          </a:blipFill>
        </p:spPr>
        <p:txBody>
          <a:bodyPr wrap="square" lIns="0" tIns="0" rIns="0" bIns="0" rtlCol="0"/>
          <a:lstStyle/>
          <a:p>
            <a:endParaRPr dirty="0"/>
          </a:p>
        </p:txBody>
      </p:sp>
      <p:sp>
        <p:nvSpPr>
          <p:cNvPr id="12" name="object 12"/>
          <p:cNvSpPr/>
          <p:nvPr/>
        </p:nvSpPr>
        <p:spPr>
          <a:xfrm>
            <a:off x="6417564" y="184404"/>
            <a:ext cx="2142743" cy="679704"/>
          </a:xfrm>
          <a:prstGeom prst="rect">
            <a:avLst/>
          </a:prstGeom>
          <a:blipFill>
            <a:blip r:embed="rId10" cstate="print"/>
            <a:stretch>
              <a:fillRect/>
            </a:stretch>
          </a:blipFill>
        </p:spPr>
        <p:txBody>
          <a:bodyPr wrap="square" lIns="0" tIns="0" rIns="0" bIns="0" rtlCol="0"/>
          <a:lstStyle/>
          <a:p>
            <a:endParaRPr dirty="0"/>
          </a:p>
        </p:txBody>
      </p:sp>
      <p:sp>
        <p:nvSpPr>
          <p:cNvPr id="13" name="object 13"/>
          <p:cNvSpPr/>
          <p:nvPr/>
        </p:nvSpPr>
        <p:spPr>
          <a:xfrm>
            <a:off x="8154923" y="184404"/>
            <a:ext cx="490727" cy="679704"/>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1304544" y="605027"/>
            <a:ext cx="7072883" cy="71627"/>
          </a:xfrm>
          <a:prstGeom prst="rect">
            <a:avLst/>
          </a:prstGeom>
          <a:blipFill>
            <a:blip r:embed="rId11" cstate="print"/>
            <a:stretch>
              <a:fillRect/>
            </a:stretch>
          </a:blipFill>
        </p:spPr>
        <p:txBody>
          <a:bodyPr wrap="square" lIns="0" tIns="0" rIns="0" bIns="0" rtlCol="0"/>
          <a:lstStyle/>
          <a:p>
            <a:endParaRPr dirty="0"/>
          </a:p>
        </p:txBody>
      </p:sp>
      <p:sp>
        <p:nvSpPr>
          <p:cNvPr id="15" name="object 15"/>
          <p:cNvSpPr txBox="1">
            <a:spLocks noGrp="1"/>
          </p:cNvSpPr>
          <p:nvPr>
            <p:ph type="title"/>
          </p:nvPr>
        </p:nvSpPr>
        <p:spPr>
          <a:xfrm>
            <a:off x="1298955" y="262509"/>
            <a:ext cx="7060565" cy="391160"/>
          </a:xfrm>
          <a:prstGeom prst="rect">
            <a:avLst/>
          </a:prstGeom>
        </p:spPr>
        <p:txBody>
          <a:bodyPr vert="horz" wrap="square" lIns="0" tIns="12700" rIns="0" bIns="0" rtlCol="0">
            <a:spAutoFit/>
          </a:bodyPr>
          <a:lstStyle/>
          <a:p>
            <a:pPr marL="12700">
              <a:lnSpc>
                <a:spcPct val="100000"/>
              </a:lnSpc>
              <a:spcBef>
                <a:spcPts val="100"/>
              </a:spcBef>
            </a:pPr>
            <a:r>
              <a:rPr sz="2400" b="0" i="0" u="heavy" spc="-600" dirty="0">
                <a:solidFill>
                  <a:srgbClr val="6F2F9F"/>
                </a:solidFill>
                <a:uFill>
                  <a:solidFill>
                    <a:srgbClr val="6F2F9F"/>
                  </a:solidFill>
                </a:uFill>
                <a:latin typeface="Times New Roman"/>
                <a:cs typeface="Times New Roman"/>
              </a:rPr>
              <a:t> </a:t>
            </a:r>
            <a:r>
              <a:rPr sz="2400" u="heavy" spc="-5" dirty="0">
                <a:solidFill>
                  <a:srgbClr val="6F2F9F"/>
                </a:solidFill>
                <a:uFill>
                  <a:solidFill>
                    <a:srgbClr val="6F2F9F"/>
                  </a:solidFill>
                </a:uFill>
              </a:rPr>
              <a:t>CAPÍTULO </a:t>
            </a:r>
            <a:r>
              <a:rPr sz="2400" u="heavy" dirty="0">
                <a:solidFill>
                  <a:srgbClr val="6F2F9F"/>
                </a:solidFill>
                <a:uFill>
                  <a:solidFill>
                    <a:srgbClr val="6F2F9F"/>
                  </a:solidFill>
                </a:uFill>
              </a:rPr>
              <a:t>I. </a:t>
            </a:r>
            <a:r>
              <a:rPr sz="2400" u="heavy" spc="-10" dirty="0">
                <a:solidFill>
                  <a:srgbClr val="6F2F9F"/>
                </a:solidFill>
                <a:uFill>
                  <a:solidFill>
                    <a:srgbClr val="6F2F9F"/>
                  </a:solidFill>
                </a:uFill>
              </a:rPr>
              <a:t>PLANTEAMIENTO </a:t>
            </a:r>
            <a:r>
              <a:rPr sz="2400" u="heavy" spc="-5" dirty="0">
                <a:solidFill>
                  <a:srgbClr val="6F2F9F"/>
                </a:solidFill>
                <a:uFill>
                  <a:solidFill>
                    <a:srgbClr val="6F2F9F"/>
                  </a:solidFill>
                </a:uFill>
              </a:rPr>
              <a:t>DEL</a:t>
            </a:r>
            <a:r>
              <a:rPr sz="2400" u="heavy" spc="55" dirty="0">
                <a:solidFill>
                  <a:srgbClr val="6F2F9F"/>
                </a:solidFill>
                <a:uFill>
                  <a:solidFill>
                    <a:srgbClr val="6F2F9F"/>
                  </a:solidFill>
                </a:uFill>
              </a:rPr>
              <a:t> </a:t>
            </a:r>
            <a:r>
              <a:rPr sz="2400" u="heavy" spc="-10" dirty="0">
                <a:solidFill>
                  <a:srgbClr val="6F2F9F"/>
                </a:solidFill>
                <a:uFill>
                  <a:solidFill>
                    <a:srgbClr val="6F2F9F"/>
                  </a:solidFill>
                </a:uFill>
              </a:rPr>
              <a:t>PROBLEMA</a:t>
            </a:r>
            <a:endParaRPr sz="2400" dirty="0">
              <a:latin typeface="Times New Roman"/>
              <a:cs typeface="Times New Roman"/>
            </a:endParaRPr>
          </a:p>
        </p:txBody>
      </p:sp>
      <p:sp>
        <p:nvSpPr>
          <p:cNvPr id="16" name="object 16"/>
          <p:cNvSpPr/>
          <p:nvPr/>
        </p:nvSpPr>
        <p:spPr>
          <a:xfrm>
            <a:off x="655647" y="933387"/>
            <a:ext cx="1205865" cy="1722120"/>
          </a:xfrm>
          <a:custGeom>
            <a:avLst/>
            <a:gdLst/>
            <a:ahLst/>
            <a:cxnLst/>
            <a:rect l="l" t="t" r="r" b="b"/>
            <a:pathLst>
              <a:path w="1205864" h="1722120">
                <a:moveTo>
                  <a:pt x="0" y="0"/>
                </a:moveTo>
                <a:lnTo>
                  <a:pt x="0" y="1119378"/>
                </a:lnTo>
                <a:lnTo>
                  <a:pt x="602729" y="1722120"/>
                </a:lnTo>
                <a:lnTo>
                  <a:pt x="1205433" y="1119378"/>
                </a:lnTo>
                <a:lnTo>
                  <a:pt x="1205433" y="602742"/>
                </a:lnTo>
                <a:lnTo>
                  <a:pt x="602729" y="602742"/>
                </a:lnTo>
                <a:lnTo>
                  <a:pt x="0" y="0"/>
                </a:lnTo>
                <a:close/>
              </a:path>
              <a:path w="1205864" h="1722120">
                <a:moveTo>
                  <a:pt x="1205433" y="0"/>
                </a:moveTo>
                <a:lnTo>
                  <a:pt x="602729" y="602742"/>
                </a:lnTo>
                <a:lnTo>
                  <a:pt x="1205433" y="602742"/>
                </a:lnTo>
                <a:lnTo>
                  <a:pt x="1205433" y="0"/>
                </a:lnTo>
                <a:close/>
              </a:path>
            </a:pathLst>
          </a:custGeom>
          <a:solidFill>
            <a:srgbClr val="0AD0D9"/>
          </a:solidFill>
        </p:spPr>
        <p:txBody>
          <a:bodyPr wrap="square" lIns="0" tIns="0" rIns="0" bIns="0" rtlCol="0"/>
          <a:lstStyle/>
          <a:p>
            <a:endParaRPr dirty="0"/>
          </a:p>
        </p:txBody>
      </p:sp>
      <p:sp>
        <p:nvSpPr>
          <p:cNvPr id="17" name="object 17"/>
          <p:cNvSpPr/>
          <p:nvPr/>
        </p:nvSpPr>
        <p:spPr>
          <a:xfrm>
            <a:off x="643597" y="1270761"/>
            <a:ext cx="1205865" cy="1722120"/>
          </a:xfrm>
          <a:custGeom>
            <a:avLst/>
            <a:gdLst/>
            <a:ahLst/>
            <a:cxnLst/>
            <a:rect l="l" t="t" r="r" b="b"/>
            <a:pathLst>
              <a:path w="1205864" h="1722120">
                <a:moveTo>
                  <a:pt x="1205433" y="0"/>
                </a:moveTo>
                <a:lnTo>
                  <a:pt x="1205433" y="1119378"/>
                </a:lnTo>
                <a:lnTo>
                  <a:pt x="602729" y="1722120"/>
                </a:lnTo>
                <a:lnTo>
                  <a:pt x="0" y="1119378"/>
                </a:lnTo>
                <a:lnTo>
                  <a:pt x="0" y="0"/>
                </a:lnTo>
                <a:lnTo>
                  <a:pt x="602729" y="602742"/>
                </a:lnTo>
                <a:lnTo>
                  <a:pt x="1205433" y="0"/>
                </a:lnTo>
                <a:close/>
              </a:path>
            </a:pathLst>
          </a:custGeom>
          <a:ln w="25400">
            <a:solidFill>
              <a:srgbClr val="0AD0D9"/>
            </a:solidFill>
          </a:ln>
        </p:spPr>
        <p:txBody>
          <a:bodyPr wrap="square" lIns="0" tIns="0" rIns="0" bIns="0" rtlCol="0"/>
          <a:lstStyle/>
          <a:p>
            <a:endParaRPr dirty="0"/>
          </a:p>
        </p:txBody>
      </p:sp>
      <p:sp>
        <p:nvSpPr>
          <p:cNvPr id="18" name="object 18"/>
          <p:cNvSpPr/>
          <p:nvPr/>
        </p:nvSpPr>
        <p:spPr>
          <a:xfrm>
            <a:off x="1832355" y="1427733"/>
            <a:ext cx="9458325" cy="1119505"/>
          </a:xfrm>
          <a:custGeom>
            <a:avLst/>
            <a:gdLst/>
            <a:ahLst/>
            <a:cxnLst/>
            <a:rect l="l" t="t" r="r" b="b"/>
            <a:pathLst>
              <a:path w="9458325" h="1119505">
                <a:moveTo>
                  <a:pt x="9271762" y="0"/>
                </a:moveTo>
                <a:lnTo>
                  <a:pt x="0" y="0"/>
                </a:lnTo>
                <a:lnTo>
                  <a:pt x="0" y="1119377"/>
                </a:lnTo>
                <a:lnTo>
                  <a:pt x="9271762" y="1119377"/>
                </a:lnTo>
                <a:lnTo>
                  <a:pt x="9321344" y="1112711"/>
                </a:lnTo>
                <a:lnTo>
                  <a:pt x="9365906" y="1093898"/>
                </a:lnTo>
                <a:lnTo>
                  <a:pt x="9403667" y="1064720"/>
                </a:lnTo>
                <a:lnTo>
                  <a:pt x="9432845" y="1026959"/>
                </a:lnTo>
                <a:lnTo>
                  <a:pt x="9451658" y="982397"/>
                </a:lnTo>
                <a:lnTo>
                  <a:pt x="9458325" y="932814"/>
                </a:lnTo>
                <a:lnTo>
                  <a:pt x="9458325" y="186562"/>
                </a:lnTo>
                <a:lnTo>
                  <a:pt x="9451658" y="136980"/>
                </a:lnTo>
                <a:lnTo>
                  <a:pt x="9432845" y="92418"/>
                </a:lnTo>
                <a:lnTo>
                  <a:pt x="9403667" y="54657"/>
                </a:lnTo>
                <a:lnTo>
                  <a:pt x="9365906" y="25479"/>
                </a:lnTo>
                <a:lnTo>
                  <a:pt x="9321344" y="6666"/>
                </a:lnTo>
                <a:lnTo>
                  <a:pt x="9271762" y="0"/>
                </a:lnTo>
                <a:close/>
              </a:path>
            </a:pathLst>
          </a:custGeom>
          <a:solidFill>
            <a:srgbClr val="FFFFFF">
              <a:alpha val="90194"/>
            </a:srgbClr>
          </a:solidFill>
        </p:spPr>
        <p:txBody>
          <a:bodyPr wrap="square" lIns="0" tIns="0" rIns="0" bIns="0" rtlCol="0"/>
          <a:lstStyle/>
          <a:p>
            <a:endParaRPr dirty="0"/>
          </a:p>
        </p:txBody>
      </p:sp>
      <p:sp>
        <p:nvSpPr>
          <p:cNvPr id="19" name="object 19"/>
          <p:cNvSpPr/>
          <p:nvPr/>
        </p:nvSpPr>
        <p:spPr>
          <a:xfrm>
            <a:off x="1832355" y="984503"/>
            <a:ext cx="9458325" cy="1562736"/>
          </a:xfrm>
          <a:custGeom>
            <a:avLst/>
            <a:gdLst/>
            <a:ahLst/>
            <a:cxnLst/>
            <a:rect l="l" t="t" r="r" b="b"/>
            <a:pathLst>
              <a:path w="9458325" h="1119505">
                <a:moveTo>
                  <a:pt x="9458325" y="186562"/>
                </a:moveTo>
                <a:lnTo>
                  <a:pt x="9458325" y="932814"/>
                </a:lnTo>
                <a:lnTo>
                  <a:pt x="9451658" y="982397"/>
                </a:lnTo>
                <a:lnTo>
                  <a:pt x="9432845" y="1026959"/>
                </a:lnTo>
                <a:lnTo>
                  <a:pt x="9403667" y="1064720"/>
                </a:lnTo>
                <a:lnTo>
                  <a:pt x="9365906" y="1093898"/>
                </a:lnTo>
                <a:lnTo>
                  <a:pt x="9321344" y="1112711"/>
                </a:lnTo>
                <a:lnTo>
                  <a:pt x="9271762" y="1119377"/>
                </a:lnTo>
                <a:lnTo>
                  <a:pt x="0" y="1119377"/>
                </a:lnTo>
                <a:lnTo>
                  <a:pt x="0" y="0"/>
                </a:lnTo>
                <a:lnTo>
                  <a:pt x="9271762" y="0"/>
                </a:lnTo>
                <a:lnTo>
                  <a:pt x="9321344" y="6666"/>
                </a:lnTo>
                <a:lnTo>
                  <a:pt x="9365906" y="25479"/>
                </a:lnTo>
                <a:lnTo>
                  <a:pt x="9403667" y="54657"/>
                </a:lnTo>
                <a:lnTo>
                  <a:pt x="9432845" y="92418"/>
                </a:lnTo>
                <a:lnTo>
                  <a:pt x="9451658" y="136980"/>
                </a:lnTo>
                <a:lnTo>
                  <a:pt x="9458325" y="186562"/>
                </a:lnTo>
                <a:close/>
              </a:path>
            </a:pathLst>
          </a:custGeom>
          <a:ln w="25400">
            <a:solidFill>
              <a:srgbClr val="0AD0D9"/>
            </a:solidFill>
          </a:ln>
        </p:spPr>
        <p:txBody>
          <a:bodyPr wrap="square" lIns="0" tIns="0" rIns="0" bIns="0" rtlCol="0"/>
          <a:lstStyle/>
          <a:p>
            <a:endParaRPr dirty="0"/>
          </a:p>
        </p:txBody>
      </p:sp>
      <p:sp>
        <p:nvSpPr>
          <p:cNvPr id="20" name="object 20"/>
          <p:cNvSpPr txBox="1"/>
          <p:nvPr/>
        </p:nvSpPr>
        <p:spPr>
          <a:xfrm>
            <a:off x="1906219" y="1051976"/>
            <a:ext cx="9305925" cy="700833"/>
          </a:xfrm>
          <a:prstGeom prst="rect">
            <a:avLst/>
          </a:prstGeom>
        </p:spPr>
        <p:txBody>
          <a:bodyPr vert="horz" wrap="square" lIns="0" tIns="46355" rIns="0" bIns="0" rtlCol="0">
            <a:spAutoFit/>
          </a:bodyPr>
          <a:lstStyle/>
          <a:p>
            <a:pPr marL="184785" marR="5080" indent="-172085">
              <a:lnSpc>
                <a:spcPts val="1660"/>
              </a:lnSpc>
              <a:spcBef>
                <a:spcPts val="365"/>
              </a:spcBef>
              <a:buChar char="•"/>
              <a:tabLst>
                <a:tab pos="185420" algn="l"/>
              </a:tabLst>
            </a:pPr>
            <a:r>
              <a:rPr lang="es-EC" sz="1600" spc="-5" dirty="0">
                <a:latin typeface="Arial"/>
                <a:cs typeface="Arial"/>
              </a:rPr>
              <a:t>Según el Fondo Monetario Internacional“.. A nivel mundial el ahorro se ha convertido en un tema que hay que prestar atención.. por lo que hace falta incorporar estrategias en las instituciones financieras para incentivar al ahorro</a:t>
            </a:r>
            <a:r>
              <a:rPr lang="es-EC" sz="1600" spc="-5" dirty="0" smtClean="0">
                <a:latin typeface="Arial"/>
                <a:cs typeface="Arial"/>
              </a:rPr>
              <a:t>.</a:t>
            </a:r>
            <a:endParaRPr sz="1600" dirty="0">
              <a:latin typeface="Arial"/>
              <a:cs typeface="Arial"/>
            </a:endParaRPr>
          </a:p>
        </p:txBody>
      </p:sp>
      <p:sp>
        <p:nvSpPr>
          <p:cNvPr id="21" name="object 21"/>
          <p:cNvSpPr txBox="1"/>
          <p:nvPr/>
        </p:nvSpPr>
        <p:spPr>
          <a:xfrm>
            <a:off x="1923768" y="1772915"/>
            <a:ext cx="9305290" cy="750847"/>
          </a:xfrm>
          <a:prstGeom prst="rect">
            <a:avLst/>
          </a:prstGeom>
        </p:spPr>
        <p:txBody>
          <a:bodyPr vert="horz" wrap="square" lIns="0" tIns="12065" rIns="0" bIns="0" rtlCol="0">
            <a:spAutoFit/>
          </a:bodyPr>
          <a:lstStyle/>
          <a:p>
            <a:pPr marL="184785" indent="-172085">
              <a:lnSpc>
                <a:spcPct val="100000"/>
              </a:lnSpc>
              <a:spcBef>
                <a:spcPts val="95"/>
              </a:spcBef>
              <a:buChar char="•"/>
              <a:tabLst>
                <a:tab pos="185420" algn="l"/>
              </a:tabLst>
            </a:pPr>
            <a:r>
              <a:rPr lang="es-EC" sz="1600" spc="-5" dirty="0" smtClean="0">
                <a:latin typeface="Arial"/>
                <a:cs typeface="Arial"/>
              </a:rPr>
              <a:t>México, AMBI (Comité </a:t>
            </a:r>
            <a:r>
              <a:rPr lang="es-EC" sz="1600" spc="-5" dirty="0">
                <a:latin typeface="Arial"/>
                <a:cs typeface="Arial"/>
              </a:rPr>
              <a:t>de Inversiones de la Asociación Mexicana de Intermediarios </a:t>
            </a:r>
            <a:r>
              <a:rPr lang="es-EC" sz="1600" spc="-5" dirty="0" smtClean="0">
                <a:latin typeface="Arial"/>
                <a:cs typeface="Arial"/>
              </a:rPr>
              <a:t>Bursátiles) la falta del ahorro en los mexicanos  es un tema preocupante  y una realidad que afecta al desarrollo del país.</a:t>
            </a:r>
            <a:endParaRPr sz="1600" dirty="0">
              <a:latin typeface="Arial"/>
              <a:cs typeface="Arial"/>
            </a:endParaRPr>
          </a:p>
        </p:txBody>
      </p:sp>
      <p:sp>
        <p:nvSpPr>
          <p:cNvPr id="23" name="object 23"/>
          <p:cNvSpPr/>
          <p:nvPr/>
        </p:nvSpPr>
        <p:spPr>
          <a:xfrm>
            <a:off x="643940" y="2959354"/>
            <a:ext cx="1205865" cy="1722120"/>
          </a:xfrm>
          <a:custGeom>
            <a:avLst/>
            <a:gdLst/>
            <a:ahLst/>
            <a:cxnLst/>
            <a:rect l="l" t="t" r="r" b="b"/>
            <a:pathLst>
              <a:path w="1205864" h="1722120">
                <a:moveTo>
                  <a:pt x="0" y="0"/>
                </a:moveTo>
                <a:lnTo>
                  <a:pt x="0" y="1119378"/>
                </a:lnTo>
                <a:lnTo>
                  <a:pt x="602729" y="1722120"/>
                </a:lnTo>
                <a:lnTo>
                  <a:pt x="1205433" y="1119378"/>
                </a:lnTo>
                <a:lnTo>
                  <a:pt x="1205433" y="602742"/>
                </a:lnTo>
                <a:lnTo>
                  <a:pt x="602729" y="602742"/>
                </a:lnTo>
                <a:lnTo>
                  <a:pt x="0" y="0"/>
                </a:lnTo>
                <a:close/>
              </a:path>
              <a:path w="1205864" h="1722120">
                <a:moveTo>
                  <a:pt x="1205433" y="0"/>
                </a:moveTo>
                <a:lnTo>
                  <a:pt x="602729" y="602742"/>
                </a:lnTo>
                <a:lnTo>
                  <a:pt x="1205433" y="602742"/>
                </a:lnTo>
                <a:lnTo>
                  <a:pt x="1205433" y="0"/>
                </a:lnTo>
                <a:close/>
              </a:path>
            </a:pathLst>
          </a:custGeom>
          <a:solidFill>
            <a:srgbClr val="0DD3BC"/>
          </a:solidFill>
        </p:spPr>
        <p:txBody>
          <a:bodyPr wrap="square" lIns="0" tIns="0" rIns="0" bIns="0" rtlCol="0"/>
          <a:lstStyle/>
          <a:p>
            <a:endParaRPr dirty="0"/>
          </a:p>
        </p:txBody>
      </p:sp>
      <p:sp>
        <p:nvSpPr>
          <p:cNvPr id="24" name="object 24"/>
          <p:cNvSpPr/>
          <p:nvPr/>
        </p:nvSpPr>
        <p:spPr>
          <a:xfrm>
            <a:off x="643940" y="2959354"/>
            <a:ext cx="1205865" cy="1722120"/>
          </a:xfrm>
          <a:custGeom>
            <a:avLst/>
            <a:gdLst/>
            <a:ahLst/>
            <a:cxnLst/>
            <a:rect l="l" t="t" r="r" b="b"/>
            <a:pathLst>
              <a:path w="1205864" h="1722120">
                <a:moveTo>
                  <a:pt x="1205433" y="0"/>
                </a:moveTo>
                <a:lnTo>
                  <a:pt x="1205433" y="1119378"/>
                </a:lnTo>
                <a:lnTo>
                  <a:pt x="602729" y="1722120"/>
                </a:lnTo>
                <a:lnTo>
                  <a:pt x="0" y="1119378"/>
                </a:lnTo>
                <a:lnTo>
                  <a:pt x="0" y="0"/>
                </a:lnTo>
                <a:lnTo>
                  <a:pt x="602729" y="602742"/>
                </a:lnTo>
                <a:lnTo>
                  <a:pt x="1205433" y="0"/>
                </a:lnTo>
                <a:close/>
              </a:path>
            </a:pathLst>
          </a:custGeom>
          <a:ln w="25400">
            <a:solidFill>
              <a:srgbClr val="0DD3BC"/>
            </a:solidFill>
          </a:ln>
        </p:spPr>
        <p:txBody>
          <a:bodyPr wrap="square" lIns="0" tIns="0" rIns="0" bIns="0" rtlCol="0"/>
          <a:lstStyle/>
          <a:p>
            <a:endParaRPr dirty="0"/>
          </a:p>
        </p:txBody>
      </p:sp>
      <p:sp>
        <p:nvSpPr>
          <p:cNvPr id="25" name="object 25"/>
          <p:cNvSpPr txBox="1"/>
          <p:nvPr/>
        </p:nvSpPr>
        <p:spPr>
          <a:xfrm>
            <a:off x="785266" y="3597402"/>
            <a:ext cx="923290" cy="391160"/>
          </a:xfrm>
          <a:prstGeom prst="rect">
            <a:avLst/>
          </a:prstGeom>
        </p:spPr>
        <p:txBody>
          <a:bodyPr vert="horz" wrap="square" lIns="0" tIns="12700" rIns="0" bIns="0" rtlCol="0">
            <a:spAutoFit/>
          </a:bodyPr>
          <a:lstStyle/>
          <a:p>
            <a:pPr marL="12700" algn="ctr">
              <a:lnSpc>
                <a:spcPct val="100000"/>
              </a:lnSpc>
              <a:spcBef>
                <a:spcPts val="100"/>
              </a:spcBef>
            </a:pPr>
            <a:r>
              <a:rPr lang="es-ES" sz="2400" dirty="0" smtClean="0">
                <a:solidFill>
                  <a:srgbClr val="FFFFFF"/>
                </a:solidFill>
                <a:latin typeface="Arial"/>
                <a:cs typeface="Arial"/>
              </a:rPr>
              <a:t>País</a:t>
            </a:r>
            <a:endParaRPr sz="2400" dirty="0">
              <a:latin typeface="Arial"/>
              <a:cs typeface="Arial"/>
            </a:endParaRPr>
          </a:p>
        </p:txBody>
      </p:sp>
      <p:sp>
        <p:nvSpPr>
          <p:cNvPr id="26" name="object 26"/>
          <p:cNvSpPr/>
          <p:nvPr/>
        </p:nvSpPr>
        <p:spPr>
          <a:xfrm>
            <a:off x="1849373" y="2959354"/>
            <a:ext cx="9458325" cy="1119505"/>
          </a:xfrm>
          <a:custGeom>
            <a:avLst/>
            <a:gdLst/>
            <a:ahLst/>
            <a:cxnLst/>
            <a:rect l="l" t="t" r="r" b="b"/>
            <a:pathLst>
              <a:path w="9458325" h="1119504">
                <a:moveTo>
                  <a:pt x="9271762" y="0"/>
                </a:moveTo>
                <a:lnTo>
                  <a:pt x="0" y="0"/>
                </a:lnTo>
                <a:lnTo>
                  <a:pt x="0" y="1119378"/>
                </a:lnTo>
                <a:lnTo>
                  <a:pt x="9271762" y="1119378"/>
                </a:lnTo>
                <a:lnTo>
                  <a:pt x="9321344" y="1112711"/>
                </a:lnTo>
                <a:lnTo>
                  <a:pt x="9365906" y="1093898"/>
                </a:lnTo>
                <a:lnTo>
                  <a:pt x="9403667" y="1064720"/>
                </a:lnTo>
                <a:lnTo>
                  <a:pt x="9432845" y="1026959"/>
                </a:lnTo>
                <a:lnTo>
                  <a:pt x="9451658" y="982397"/>
                </a:lnTo>
                <a:lnTo>
                  <a:pt x="9458325" y="932815"/>
                </a:lnTo>
                <a:lnTo>
                  <a:pt x="9458325" y="186562"/>
                </a:lnTo>
                <a:lnTo>
                  <a:pt x="9451658" y="136980"/>
                </a:lnTo>
                <a:lnTo>
                  <a:pt x="9432845" y="92418"/>
                </a:lnTo>
                <a:lnTo>
                  <a:pt x="9403667" y="54657"/>
                </a:lnTo>
                <a:lnTo>
                  <a:pt x="9365906" y="25479"/>
                </a:lnTo>
                <a:lnTo>
                  <a:pt x="9321344" y="6666"/>
                </a:lnTo>
                <a:lnTo>
                  <a:pt x="9271762" y="0"/>
                </a:lnTo>
                <a:close/>
              </a:path>
            </a:pathLst>
          </a:custGeom>
          <a:solidFill>
            <a:srgbClr val="FFFFFF">
              <a:alpha val="90194"/>
            </a:srgbClr>
          </a:solidFill>
        </p:spPr>
        <p:txBody>
          <a:bodyPr wrap="square" lIns="0" tIns="0" rIns="0" bIns="0" rtlCol="0"/>
          <a:lstStyle/>
          <a:p>
            <a:endParaRPr dirty="0"/>
          </a:p>
        </p:txBody>
      </p:sp>
      <p:sp>
        <p:nvSpPr>
          <p:cNvPr id="27" name="object 27"/>
          <p:cNvSpPr/>
          <p:nvPr/>
        </p:nvSpPr>
        <p:spPr>
          <a:xfrm>
            <a:off x="1849373" y="2959355"/>
            <a:ext cx="9458325" cy="1234778"/>
          </a:xfrm>
          <a:custGeom>
            <a:avLst/>
            <a:gdLst/>
            <a:ahLst/>
            <a:cxnLst/>
            <a:rect l="l" t="t" r="r" b="b"/>
            <a:pathLst>
              <a:path w="9458325" h="1119504">
                <a:moveTo>
                  <a:pt x="9458325" y="186562"/>
                </a:moveTo>
                <a:lnTo>
                  <a:pt x="9458325" y="932815"/>
                </a:lnTo>
                <a:lnTo>
                  <a:pt x="9451658" y="982397"/>
                </a:lnTo>
                <a:lnTo>
                  <a:pt x="9432845" y="1026959"/>
                </a:lnTo>
                <a:lnTo>
                  <a:pt x="9403667" y="1064720"/>
                </a:lnTo>
                <a:lnTo>
                  <a:pt x="9365906" y="1093898"/>
                </a:lnTo>
                <a:lnTo>
                  <a:pt x="9321344" y="1112711"/>
                </a:lnTo>
                <a:lnTo>
                  <a:pt x="9271762" y="1119378"/>
                </a:lnTo>
                <a:lnTo>
                  <a:pt x="0" y="1119378"/>
                </a:lnTo>
                <a:lnTo>
                  <a:pt x="0" y="0"/>
                </a:lnTo>
                <a:lnTo>
                  <a:pt x="9271762" y="0"/>
                </a:lnTo>
                <a:lnTo>
                  <a:pt x="9321344" y="6666"/>
                </a:lnTo>
                <a:lnTo>
                  <a:pt x="9365906" y="25479"/>
                </a:lnTo>
                <a:lnTo>
                  <a:pt x="9403667" y="54657"/>
                </a:lnTo>
                <a:lnTo>
                  <a:pt x="9432845" y="92418"/>
                </a:lnTo>
                <a:lnTo>
                  <a:pt x="9451658" y="136980"/>
                </a:lnTo>
                <a:lnTo>
                  <a:pt x="9458325" y="186562"/>
                </a:lnTo>
                <a:close/>
              </a:path>
            </a:pathLst>
          </a:custGeom>
          <a:ln w="25400">
            <a:solidFill>
              <a:srgbClr val="0DD3BC"/>
            </a:solidFill>
          </a:ln>
        </p:spPr>
        <p:txBody>
          <a:bodyPr wrap="square" lIns="0" tIns="0" rIns="0" bIns="0" rtlCol="0"/>
          <a:lstStyle/>
          <a:p>
            <a:endParaRPr dirty="0"/>
          </a:p>
        </p:txBody>
      </p:sp>
      <p:sp>
        <p:nvSpPr>
          <p:cNvPr id="28" name="object 28"/>
          <p:cNvSpPr txBox="1"/>
          <p:nvPr/>
        </p:nvSpPr>
        <p:spPr>
          <a:xfrm>
            <a:off x="1950847" y="3033775"/>
            <a:ext cx="9307195" cy="482824"/>
          </a:xfrm>
          <a:prstGeom prst="rect">
            <a:avLst/>
          </a:prstGeom>
        </p:spPr>
        <p:txBody>
          <a:bodyPr vert="horz" wrap="square" lIns="0" tIns="46355" rIns="0" bIns="0" rtlCol="0">
            <a:spAutoFit/>
          </a:bodyPr>
          <a:lstStyle/>
          <a:p>
            <a:pPr marL="184785" marR="5080" indent="-172085">
              <a:lnSpc>
                <a:spcPts val="1660"/>
              </a:lnSpc>
              <a:spcBef>
                <a:spcPts val="365"/>
              </a:spcBef>
              <a:buFontTx/>
              <a:buChar char="•"/>
              <a:tabLst>
                <a:tab pos="185420" algn="l"/>
              </a:tabLst>
            </a:pPr>
            <a:r>
              <a:rPr lang="es-EC" sz="1600" spc="-5" dirty="0" smtClean="0">
                <a:latin typeface="Arial"/>
                <a:cs typeface="Arial"/>
              </a:rPr>
              <a:t>A nivel nacional se ha notado que el ahorro no es común en los ciudadanos debido al aumento del </a:t>
            </a:r>
            <a:r>
              <a:rPr lang="es-EC" sz="1600" spc="-5" dirty="0">
                <a:latin typeface="Arial"/>
                <a:cs typeface="Arial"/>
              </a:rPr>
              <a:t>consumismo. La personas tienen temor y desconocimiento en las diferentes formas de ahorro, </a:t>
            </a:r>
          </a:p>
        </p:txBody>
      </p:sp>
      <p:sp>
        <p:nvSpPr>
          <p:cNvPr id="29" name="object 29"/>
          <p:cNvSpPr txBox="1"/>
          <p:nvPr/>
        </p:nvSpPr>
        <p:spPr>
          <a:xfrm>
            <a:off x="1950212" y="3583856"/>
            <a:ext cx="9307830" cy="473848"/>
          </a:xfrm>
          <a:prstGeom prst="rect">
            <a:avLst/>
          </a:prstGeom>
        </p:spPr>
        <p:txBody>
          <a:bodyPr vert="horz" wrap="square" lIns="0" tIns="12065" rIns="0" bIns="0" rtlCol="0">
            <a:spAutoFit/>
          </a:bodyPr>
          <a:lstStyle/>
          <a:p>
            <a:pPr marL="241300" indent="-228600">
              <a:lnSpc>
                <a:spcPts val="1789"/>
              </a:lnSpc>
              <a:spcBef>
                <a:spcPts val="95"/>
              </a:spcBef>
              <a:buChar char="•"/>
              <a:tabLst>
                <a:tab pos="240665" algn="l"/>
                <a:tab pos="241300" algn="l"/>
                <a:tab pos="1728470" algn="l"/>
              </a:tabLst>
            </a:pPr>
            <a:r>
              <a:rPr lang="es-EC" sz="1600" spc="-5" dirty="0" smtClean="0">
                <a:latin typeface="Arial"/>
                <a:cs typeface="Arial"/>
              </a:rPr>
              <a:t>(BM). Estima que unos dos mil millones de adultos en todo el mundo no poseen una cuenta bancaría básica y 59% no poseen una cuenta para transacciones </a:t>
            </a:r>
            <a:endParaRPr sz="1600" dirty="0">
              <a:latin typeface="Arial"/>
              <a:cs typeface="Arial"/>
            </a:endParaRPr>
          </a:p>
        </p:txBody>
      </p:sp>
      <p:sp>
        <p:nvSpPr>
          <p:cNvPr id="30" name="object 30"/>
          <p:cNvSpPr/>
          <p:nvPr/>
        </p:nvSpPr>
        <p:spPr>
          <a:xfrm>
            <a:off x="643940" y="4488941"/>
            <a:ext cx="1205865" cy="1722120"/>
          </a:xfrm>
          <a:custGeom>
            <a:avLst/>
            <a:gdLst/>
            <a:ahLst/>
            <a:cxnLst/>
            <a:rect l="l" t="t" r="r" b="b"/>
            <a:pathLst>
              <a:path w="1205864" h="1722120">
                <a:moveTo>
                  <a:pt x="0" y="0"/>
                </a:moveTo>
                <a:lnTo>
                  <a:pt x="0" y="1119289"/>
                </a:lnTo>
                <a:lnTo>
                  <a:pt x="602729" y="1722018"/>
                </a:lnTo>
                <a:lnTo>
                  <a:pt x="1205433" y="1119289"/>
                </a:lnTo>
                <a:lnTo>
                  <a:pt x="1205433" y="602614"/>
                </a:lnTo>
                <a:lnTo>
                  <a:pt x="602729" y="602614"/>
                </a:lnTo>
                <a:lnTo>
                  <a:pt x="0" y="0"/>
                </a:lnTo>
                <a:close/>
              </a:path>
              <a:path w="1205864" h="1722120">
                <a:moveTo>
                  <a:pt x="1205433" y="0"/>
                </a:moveTo>
                <a:lnTo>
                  <a:pt x="602729" y="602614"/>
                </a:lnTo>
                <a:lnTo>
                  <a:pt x="1205433" y="602614"/>
                </a:lnTo>
                <a:lnTo>
                  <a:pt x="1205433" y="0"/>
                </a:lnTo>
                <a:close/>
              </a:path>
            </a:pathLst>
          </a:custGeom>
          <a:solidFill>
            <a:srgbClr val="0FCF9B"/>
          </a:solidFill>
        </p:spPr>
        <p:txBody>
          <a:bodyPr wrap="square" lIns="0" tIns="0" rIns="0" bIns="0" rtlCol="0"/>
          <a:lstStyle/>
          <a:p>
            <a:endParaRPr dirty="0"/>
          </a:p>
        </p:txBody>
      </p:sp>
      <p:sp>
        <p:nvSpPr>
          <p:cNvPr id="31" name="object 31"/>
          <p:cNvSpPr/>
          <p:nvPr/>
        </p:nvSpPr>
        <p:spPr>
          <a:xfrm>
            <a:off x="643940" y="4488941"/>
            <a:ext cx="1205865" cy="1722120"/>
          </a:xfrm>
          <a:custGeom>
            <a:avLst/>
            <a:gdLst/>
            <a:ahLst/>
            <a:cxnLst/>
            <a:rect l="l" t="t" r="r" b="b"/>
            <a:pathLst>
              <a:path w="1205864" h="1722120">
                <a:moveTo>
                  <a:pt x="1205433" y="0"/>
                </a:moveTo>
                <a:lnTo>
                  <a:pt x="1205433" y="1119289"/>
                </a:lnTo>
                <a:lnTo>
                  <a:pt x="602729" y="1722018"/>
                </a:lnTo>
                <a:lnTo>
                  <a:pt x="0" y="1119289"/>
                </a:lnTo>
                <a:lnTo>
                  <a:pt x="0" y="0"/>
                </a:lnTo>
                <a:lnTo>
                  <a:pt x="602729" y="602614"/>
                </a:lnTo>
                <a:lnTo>
                  <a:pt x="1205433" y="0"/>
                </a:lnTo>
                <a:close/>
              </a:path>
            </a:pathLst>
          </a:custGeom>
          <a:ln w="25400">
            <a:solidFill>
              <a:srgbClr val="0FCF9B"/>
            </a:solidFill>
          </a:ln>
        </p:spPr>
        <p:txBody>
          <a:bodyPr wrap="square" lIns="0" tIns="0" rIns="0" bIns="0" rtlCol="0"/>
          <a:lstStyle/>
          <a:p>
            <a:endParaRPr dirty="0"/>
          </a:p>
        </p:txBody>
      </p:sp>
      <p:sp>
        <p:nvSpPr>
          <p:cNvPr id="32" name="object 32"/>
          <p:cNvSpPr txBox="1"/>
          <p:nvPr/>
        </p:nvSpPr>
        <p:spPr>
          <a:xfrm>
            <a:off x="725830" y="5127116"/>
            <a:ext cx="10414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a:cs typeface="Arial"/>
              </a:rPr>
              <a:t>M</a:t>
            </a:r>
            <a:r>
              <a:rPr sz="2400" spc="5" dirty="0">
                <a:solidFill>
                  <a:srgbClr val="FFFFFF"/>
                </a:solidFill>
                <a:latin typeface="Arial"/>
                <a:cs typeface="Arial"/>
              </a:rPr>
              <a:t>I</a:t>
            </a:r>
            <a:r>
              <a:rPr sz="2400" spc="-5" dirty="0">
                <a:solidFill>
                  <a:srgbClr val="FFFFFF"/>
                </a:solidFill>
                <a:latin typeface="Arial"/>
                <a:cs typeface="Arial"/>
              </a:rPr>
              <a:t>C</a:t>
            </a:r>
            <a:r>
              <a:rPr sz="2400" spc="-15" dirty="0">
                <a:solidFill>
                  <a:srgbClr val="FFFFFF"/>
                </a:solidFill>
                <a:latin typeface="Arial"/>
                <a:cs typeface="Arial"/>
              </a:rPr>
              <a:t>R</a:t>
            </a:r>
            <a:r>
              <a:rPr sz="2400" dirty="0">
                <a:solidFill>
                  <a:srgbClr val="FFFFFF"/>
                </a:solidFill>
                <a:latin typeface="Arial"/>
                <a:cs typeface="Arial"/>
              </a:rPr>
              <a:t>O</a:t>
            </a:r>
            <a:endParaRPr sz="2400" dirty="0">
              <a:latin typeface="Arial"/>
              <a:cs typeface="Arial"/>
            </a:endParaRPr>
          </a:p>
        </p:txBody>
      </p:sp>
      <p:sp>
        <p:nvSpPr>
          <p:cNvPr id="33" name="object 33"/>
          <p:cNvSpPr/>
          <p:nvPr/>
        </p:nvSpPr>
        <p:spPr>
          <a:xfrm>
            <a:off x="1849373" y="4488941"/>
            <a:ext cx="9458325" cy="1119505"/>
          </a:xfrm>
          <a:custGeom>
            <a:avLst/>
            <a:gdLst/>
            <a:ahLst/>
            <a:cxnLst/>
            <a:rect l="l" t="t" r="r" b="b"/>
            <a:pathLst>
              <a:path w="9458325" h="1119504">
                <a:moveTo>
                  <a:pt x="9271762" y="0"/>
                </a:moveTo>
                <a:lnTo>
                  <a:pt x="0" y="0"/>
                </a:lnTo>
                <a:lnTo>
                  <a:pt x="0" y="1119289"/>
                </a:lnTo>
                <a:lnTo>
                  <a:pt x="9271762" y="1119289"/>
                </a:lnTo>
                <a:lnTo>
                  <a:pt x="9321344" y="1112628"/>
                </a:lnTo>
                <a:lnTo>
                  <a:pt x="9365906" y="1093827"/>
                </a:lnTo>
                <a:lnTo>
                  <a:pt x="9403667" y="1064660"/>
                </a:lnTo>
                <a:lnTo>
                  <a:pt x="9432845" y="1026898"/>
                </a:lnTo>
                <a:lnTo>
                  <a:pt x="9451658" y="982317"/>
                </a:lnTo>
                <a:lnTo>
                  <a:pt x="9458325" y="932687"/>
                </a:lnTo>
                <a:lnTo>
                  <a:pt x="9458325" y="186562"/>
                </a:lnTo>
                <a:lnTo>
                  <a:pt x="9451658" y="136936"/>
                </a:lnTo>
                <a:lnTo>
                  <a:pt x="9432845" y="92361"/>
                </a:lnTo>
                <a:lnTo>
                  <a:pt x="9403667" y="54609"/>
                </a:lnTo>
                <a:lnTo>
                  <a:pt x="9365906" y="25451"/>
                </a:lnTo>
                <a:lnTo>
                  <a:pt x="9321344" y="6658"/>
                </a:lnTo>
                <a:lnTo>
                  <a:pt x="9271762" y="0"/>
                </a:lnTo>
                <a:close/>
              </a:path>
            </a:pathLst>
          </a:custGeom>
          <a:solidFill>
            <a:srgbClr val="FFFFFF">
              <a:alpha val="90194"/>
            </a:srgbClr>
          </a:solidFill>
        </p:spPr>
        <p:txBody>
          <a:bodyPr wrap="square" lIns="0" tIns="0" rIns="0" bIns="0" rtlCol="0"/>
          <a:lstStyle/>
          <a:p>
            <a:endParaRPr dirty="0"/>
          </a:p>
        </p:txBody>
      </p:sp>
      <p:sp>
        <p:nvSpPr>
          <p:cNvPr id="34" name="object 34"/>
          <p:cNvSpPr/>
          <p:nvPr/>
        </p:nvSpPr>
        <p:spPr>
          <a:xfrm>
            <a:off x="1849373" y="4488941"/>
            <a:ext cx="9458325" cy="1119505"/>
          </a:xfrm>
          <a:custGeom>
            <a:avLst/>
            <a:gdLst/>
            <a:ahLst/>
            <a:cxnLst/>
            <a:rect l="l" t="t" r="r" b="b"/>
            <a:pathLst>
              <a:path w="9458325" h="1119504">
                <a:moveTo>
                  <a:pt x="9458325" y="186562"/>
                </a:moveTo>
                <a:lnTo>
                  <a:pt x="9458325" y="932687"/>
                </a:lnTo>
                <a:lnTo>
                  <a:pt x="9451658" y="982317"/>
                </a:lnTo>
                <a:lnTo>
                  <a:pt x="9432845" y="1026898"/>
                </a:lnTo>
                <a:lnTo>
                  <a:pt x="9403667" y="1064660"/>
                </a:lnTo>
                <a:lnTo>
                  <a:pt x="9365906" y="1093827"/>
                </a:lnTo>
                <a:lnTo>
                  <a:pt x="9321344" y="1112628"/>
                </a:lnTo>
                <a:lnTo>
                  <a:pt x="9271762" y="1119289"/>
                </a:lnTo>
                <a:lnTo>
                  <a:pt x="0" y="1119289"/>
                </a:lnTo>
                <a:lnTo>
                  <a:pt x="0" y="0"/>
                </a:lnTo>
                <a:lnTo>
                  <a:pt x="9271762" y="0"/>
                </a:lnTo>
                <a:lnTo>
                  <a:pt x="9321344" y="6658"/>
                </a:lnTo>
                <a:lnTo>
                  <a:pt x="9365906" y="25451"/>
                </a:lnTo>
                <a:lnTo>
                  <a:pt x="9403667" y="54609"/>
                </a:lnTo>
                <a:lnTo>
                  <a:pt x="9432845" y="92361"/>
                </a:lnTo>
                <a:lnTo>
                  <a:pt x="9451658" y="136936"/>
                </a:lnTo>
                <a:lnTo>
                  <a:pt x="9458325" y="186562"/>
                </a:lnTo>
                <a:close/>
              </a:path>
            </a:pathLst>
          </a:custGeom>
          <a:ln w="25399">
            <a:solidFill>
              <a:srgbClr val="0FCF9B"/>
            </a:solidFill>
          </a:ln>
        </p:spPr>
        <p:txBody>
          <a:bodyPr wrap="square" lIns="0" tIns="0" rIns="0" bIns="0" rtlCol="0"/>
          <a:lstStyle/>
          <a:p>
            <a:endParaRPr dirty="0"/>
          </a:p>
        </p:txBody>
      </p:sp>
      <p:sp>
        <p:nvSpPr>
          <p:cNvPr id="35" name="object 35"/>
          <p:cNvSpPr txBox="1"/>
          <p:nvPr/>
        </p:nvSpPr>
        <p:spPr>
          <a:xfrm>
            <a:off x="1950847" y="4560963"/>
            <a:ext cx="9308465" cy="957313"/>
          </a:xfrm>
          <a:prstGeom prst="rect">
            <a:avLst/>
          </a:prstGeom>
        </p:spPr>
        <p:txBody>
          <a:bodyPr vert="horz" wrap="square" lIns="0" tIns="46355" rIns="0" bIns="0" rtlCol="0">
            <a:spAutoFit/>
          </a:bodyPr>
          <a:lstStyle/>
          <a:p>
            <a:pPr marL="184785" marR="5080" indent="-172085" algn="just">
              <a:lnSpc>
                <a:spcPts val="1660"/>
              </a:lnSpc>
              <a:spcBef>
                <a:spcPts val="365"/>
              </a:spcBef>
              <a:buChar char="•"/>
              <a:tabLst>
                <a:tab pos="185420" algn="l"/>
              </a:tabLst>
            </a:pPr>
            <a:r>
              <a:rPr lang="es-EC" sz="1600" spc="-5" dirty="0" smtClean="0">
                <a:latin typeface="Arial"/>
                <a:cs typeface="Arial"/>
              </a:rPr>
              <a:t>Los estudiantes universitarios se ven perjudicados al no tener una fuente de dinero, para generar proyectos</a:t>
            </a:r>
            <a:r>
              <a:rPr sz="1600" spc="-5" dirty="0" smtClean="0">
                <a:latin typeface="Arial"/>
                <a:cs typeface="Arial"/>
              </a:rPr>
              <a:t>.</a:t>
            </a:r>
            <a:endParaRPr sz="1600" dirty="0">
              <a:latin typeface="Arial"/>
              <a:cs typeface="Arial"/>
            </a:endParaRPr>
          </a:p>
          <a:p>
            <a:pPr marL="184785" marR="6985" indent="-172085" algn="just">
              <a:lnSpc>
                <a:spcPts val="1660"/>
              </a:lnSpc>
              <a:spcBef>
                <a:spcPts val="265"/>
              </a:spcBef>
              <a:buChar char="•"/>
              <a:tabLst>
                <a:tab pos="185420" algn="l"/>
              </a:tabLst>
            </a:pPr>
            <a:r>
              <a:rPr lang="es-EC" sz="1600" spc="-20" dirty="0" smtClean="0">
                <a:latin typeface="Arial"/>
                <a:cs typeface="Arial"/>
              </a:rPr>
              <a:t>Tras un negocio de emprendimiento que se le presentan a un estudiante o la idea de continuación de sus estudios. el estudiante no tiene las posibilidades de financiarlo </a:t>
            </a:r>
            <a:endParaRPr sz="1600" dirty="0">
              <a:latin typeface="Arial"/>
              <a:cs typeface="Arial"/>
            </a:endParaRPr>
          </a:p>
        </p:txBody>
      </p:sp>
      <p:sp>
        <p:nvSpPr>
          <p:cNvPr id="36" name="object 36"/>
          <p:cNvSpPr/>
          <p:nvPr/>
        </p:nvSpPr>
        <p:spPr>
          <a:xfrm>
            <a:off x="8842375" y="5930150"/>
            <a:ext cx="3192779" cy="698284"/>
          </a:xfrm>
          <a:prstGeom prst="rect">
            <a:avLst/>
          </a:prstGeom>
          <a:blipFill>
            <a:blip r:embed="rId12" cstate="print"/>
            <a:stretch>
              <a:fillRect/>
            </a:stretch>
          </a:blipFill>
        </p:spPr>
        <p:txBody>
          <a:bodyPr wrap="square" lIns="0" tIns="0" rIns="0" bIns="0" rtlCol="0"/>
          <a:lstStyle/>
          <a:p>
            <a:endParaRPr dirty="0"/>
          </a:p>
        </p:txBody>
      </p:sp>
      <p:sp>
        <p:nvSpPr>
          <p:cNvPr id="37" name="object 25"/>
          <p:cNvSpPr txBox="1"/>
          <p:nvPr/>
        </p:nvSpPr>
        <p:spPr>
          <a:xfrm>
            <a:off x="785266" y="1700574"/>
            <a:ext cx="923290" cy="320601"/>
          </a:xfrm>
          <a:prstGeom prst="rect">
            <a:avLst/>
          </a:prstGeom>
        </p:spPr>
        <p:txBody>
          <a:bodyPr vert="horz" wrap="square" lIns="0" tIns="12700" rIns="0" bIns="0" rtlCol="0">
            <a:spAutoFit/>
          </a:bodyPr>
          <a:lstStyle/>
          <a:p>
            <a:pPr marL="12700">
              <a:lnSpc>
                <a:spcPct val="100000"/>
              </a:lnSpc>
              <a:spcBef>
                <a:spcPts val="100"/>
              </a:spcBef>
            </a:pPr>
            <a:r>
              <a:rPr lang="es-ES" sz="2000" dirty="0" smtClean="0">
                <a:solidFill>
                  <a:srgbClr val="FFFFFF"/>
                </a:solidFill>
                <a:latin typeface="Arial"/>
                <a:cs typeface="Arial"/>
              </a:rPr>
              <a:t>Externo</a:t>
            </a:r>
            <a:endParaRPr sz="2000" dirty="0">
              <a:latin typeface="Arial"/>
              <a:cs typeface="Arial"/>
            </a:endParaRPr>
          </a:p>
        </p:txBody>
      </p:sp>
    </p:spTree>
    <p:extLst>
      <p:ext uri="{BB962C8B-B14F-4D97-AF65-F5344CB8AC3E}">
        <p14:creationId xmlns:p14="http://schemas.microsoft.com/office/powerpoint/2010/main" val="1211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79485" y="5677458"/>
            <a:ext cx="3955669" cy="95097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33932" y="2095154"/>
            <a:ext cx="7942580" cy="2952115"/>
          </a:xfrm>
          <a:prstGeom prst="rect">
            <a:avLst/>
          </a:prstGeom>
        </p:spPr>
        <p:txBody>
          <a:bodyPr vert="horz" wrap="square" lIns="0" tIns="12700" rIns="0" bIns="0" rtlCol="0">
            <a:spAutoFit/>
          </a:bodyPr>
          <a:lstStyle/>
          <a:p>
            <a:pPr marL="1593215" marR="5080" indent="-1581150">
              <a:lnSpc>
                <a:spcPct val="120000"/>
              </a:lnSpc>
              <a:spcBef>
                <a:spcPts val="100"/>
              </a:spcBef>
            </a:pPr>
            <a:r>
              <a:rPr sz="8000" b="0" i="0" spc="-254" dirty="0">
                <a:solidFill>
                  <a:srgbClr val="FFC000"/>
                </a:solidFill>
                <a:latin typeface="Arial"/>
                <a:cs typeface="Arial"/>
              </a:rPr>
              <a:t>GRACIAS </a:t>
            </a:r>
            <a:r>
              <a:rPr sz="8000" b="0" i="0" spc="-844" dirty="0">
                <a:solidFill>
                  <a:srgbClr val="FFC000"/>
                </a:solidFill>
                <a:latin typeface="Arial"/>
                <a:cs typeface="Arial"/>
              </a:rPr>
              <a:t>POR </a:t>
            </a:r>
            <a:r>
              <a:rPr sz="8000" b="0" i="0" spc="-900" dirty="0">
                <a:solidFill>
                  <a:srgbClr val="FFC000"/>
                </a:solidFill>
                <a:latin typeface="Arial"/>
                <a:cs typeface="Arial"/>
              </a:rPr>
              <a:t>SU  </a:t>
            </a:r>
            <a:r>
              <a:rPr sz="8000" b="0" i="0" spc="-495" dirty="0">
                <a:solidFill>
                  <a:srgbClr val="FFC000"/>
                </a:solidFill>
                <a:latin typeface="Arial"/>
                <a:cs typeface="Arial"/>
              </a:rPr>
              <a:t>ATENCIÓN</a:t>
            </a:r>
            <a:endParaRPr sz="8000">
              <a:latin typeface="Arial"/>
              <a:cs typeface="Arial"/>
            </a:endParaRPr>
          </a:p>
        </p:txBody>
      </p:sp>
      <p:sp>
        <p:nvSpPr>
          <p:cNvPr id="4" name="object 4"/>
          <p:cNvSpPr/>
          <p:nvPr/>
        </p:nvSpPr>
        <p:spPr>
          <a:xfrm>
            <a:off x="298907" y="194500"/>
            <a:ext cx="6320282" cy="11256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808" y="118871"/>
            <a:ext cx="1132331" cy="679703"/>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2238755" y="118871"/>
            <a:ext cx="1234440" cy="679703"/>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067811" y="118871"/>
            <a:ext cx="490727" cy="679703"/>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3153155" y="118871"/>
            <a:ext cx="490728" cy="679703"/>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3238500" y="118871"/>
            <a:ext cx="490727" cy="679703"/>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3323844" y="118871"/>
            <a:ext cx="487679" cy="679703"/>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3406140" y="118871"/>
            <a:ext cx="490727" cy="679703"/>
          </a:xfrm>
          <a:prstGeom prst="rect">
            <a:avLst/>
          </a:prstGeom>
          <a:blipFill>
            <a:blip r:embed="rId4" cstate="print"/>
            <a:stretch>
              <a:fillRect/>
            </a:stretch>
          </a:blipFill>
        </p:spPr>
        <p:txBody>
          <a:bodyPr wrap="square" lIns="0" tIns="0" rIns="0" bIns="0" rtlCol="0"/>
          <a:lstStyle/>
          <a:p>
            <a:endParaRPr dirty="0"/>
          </a:p>
        </p:txBody>
      </p:sp>
      <p:sp>
        <p:nvSpPr>
          <p:cNvPr id="9" name="object 9"/>
          <p:cNvSpPr/>
          <p:nvPr/>
        </p:nvSpPr>
        <p:spPr>
          <a:xfrm>
            <a:off x="3491484" y="118871"/>
            <a:ext cx="2740152" cy="679703"/>
          </a:xfrm>
          <a:prstGeom prst="rect">
            <a:avLst/>
          </a:prstGeom>
          <a:blipFill>
            <a:blip r:embed="rId7" cstate="print"/>
            <a:stretch>
              <a:fillRect/>
            </a:stretch>
          </a:blipFill>
        </p:spPr>
        <p:txBody>
          <a:bodyPr wrap="square" lIns="0" tIns="0" rIns="0" bIns="0" rtlCol="0"/>
          <a:lstStyle/>
          <a:p>
            <a:endParaRPr dirty="0"/>
          </a:p>
        </p:txBody>
      </p:sp>
      <p:sp>
        <p:nvSpPr>
          <p:cNvPr id="10" name="object 10"/>
          <p:cNvSpPr/>
          <p:nvPr/>
        </p:nvSpPr>
        <p:spPr>
          <a:xfrm>
            <a:off x="5826252" y="118871"/>
            <a:ext cx="489203" cy="679703"/>
          </a:xfrm>
          <a:prstGeom prst="rect">
            <a:avLst/>
          </a:prstGeom>
          <a:blipFill>
            <a:blip r:embed="rId4" cstate="print"/>
            <a:stretch>
              <a:fillRect/>
            </a:stretch>
          </a:blipFill>
        </p:spPr>
        <p:txBody>
          <a:bodyPr wrap="square" lIns="0" tIns="0" rIns="0" bIns="0" rtlCol="0"/>
          <a:lstStyle/>
          <a:p>
            <a:endParaRPr dirty="0"/>
          </a:p>
        </p:txBody>
      </p:sp>
      <p:sp>
        <p:nvSpPr>
          <p:cNvPr id="11" name="object 11"/>
          <p:cNvSpPr/>
          <p:nvPr/>
        </p:nvSpPr>
        <p:spPr>
          <a:xfrm>
            <a:off x="5910071" y="118871"/>
            <a:ext cx="608076" cy="679703"/>
          </a:xfrm>
          <a:prstGeom prst="rect">
            <a:avLst/>
          </a:prstGeom>
          <a:blipFill>
            <a:blip r:embed="rId8" cstate="print"/>
            <a:stretch>
              <a:fillRect/>
            </a:stretch>
          </a:blipFill>
        </p:spPr>
        <p:txBody>
          <a:bodyPr wrap="square" lIns="0" tIns="0" rIns="0" bIns="0" rtlCol="0"/>
          <a:lstStyle/>
          <a:p>
            <a:endParaRPr dirty="0"/>
          </a:p>
        </p:txBody>
      </p:sp>
      <p:sp>
        <p:nvSpPr>
          <p:cNvPr id="12" name="object 12"/>
          <p:cNvSpPr/>
          <p:nvPr/>
        </p:nvSpPr>
        <p:spPr>
          <a:xfrm>
            <a:off x="6112764" y="118871"/>
            <a:ext cx="490728" cy="679703"/>
          </a:xfrm>
          <a:prstGeom prst="rect">
            <a:avLst/>
          </a:prstGeom>
          <a:blipFill>
            <a:blip r:embed="rId4" cstate="print"/>
            <a:stretch>
              <a:fillRect/>
            </a:stretch>
          </a:blipFill>
        </p:spPr>
        <p:txBody>
          <a:bodyPr wrap="square" lIns="0" tIns="0" rIns="0" bIns="0" rtlCol="0"/>
          <a:lstStyle/>
          <a:p>
            <a:endParaRPr dirty="0"/>
          </a:p>
        </p:txBody>
      </p:sp>
      <p:sp>
        <p:nvSpPr>
          <p:cNvPr id="13" name="object 13"/>
          <p:cNvSpPr/>
          <p:nvPr/>
        </p:nvSpPr>
        <p:spPr>
          <a:xfrm>
            <a:off x="6198108" y="118871"/>
            <a:ext cx="2549651" cy="679703"/>
          </a:xfrm>
          <a:prstGeom prst="rect">
            <a:avLst/>
          </a:prstGeom>
          <a:blipFill>
            <a:blip r:embed="rId9" cstate="print"/>
            <a:stretch>
              <a:fillRect/>
            </a:stretch>
          </a:blipFill>
        </p:spPr>
        <p:txBody>
          <a:bodyPr wrap="square" lIns="0" tIns="0" rIns="0" bIns="0" rtlCol="0"/>
          <a:lstStyle/>
          <a:p>
            <a:endParaRPr dirty="0"/>
          </a:p>
        </p:txBody>
      </p:sp>
      <p:sp>
        <p:nvSpPr>
          <p:cNvPr id="14" name="object 14"/>
          <p:cNvSpPr/>
          <p:nvPr/>
        </p:nvSpPr>
        <p:spPr>
          <a:xfrm>
            <a:off x="8342376" y="118871"/>
            <a:ext cx="490727" cy="679703"/>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1694688" y="539495"/>
            <a:ext cx="6870192" cy="71627"/>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txBox="1">
            <a:spLocks noGrp="1"/>
          </p:cNvSpPr>
          <p:nvPr>
            <p:ph type="title"/>
          </p:nvPr>
        </p:nvSpPr>
        <p:spPr>
          <a:xfrm>
            <a:off x="1688845" y="196977"/>
            <a:ext cx="6857365" cy="391160"/>
          </a:xfrm>
          <a:prstGeom prst="rect">
            <a:avLst/>
          </a:prstGeom>
        </p:spPr>
        <p:txBody>
          <a:bodyPr vert="horz" wrap="square" lIns="0" tIns="12700" rIns="0" bIns="0" rtlCol="0">
            <a:spAutoFit/>
          </a:bodyPr>
          <a:lstStyle/>
          <a:p>
            <a:pPr marL="12700">
              <a:lnSpc>
                <a:spcPct val="100000"/>
              </a:lnSpc>
              <a:spcBef>
                <a:spcPts val="100"/>
              </a:spcBef>
              <a:tabLst>
                <a:tab pos="1992630" algn="l"/>
              </a:tabLst>
            </a:pPr>
            <a:r>
              <a:rPr sz="2400" b="0" i="0" u="heavy" spc="-600" dirty="0">
                <a:solidFill>
                  <a:srgbClr val="6F2F9F"/>
                </a:solidFill>
                <a:uFill>
                  <a:solidFill>
                    <a:srgbClr val="6F2F9F"/>
                  </a:solidFill>
                </a:uFill>
                <a:latin typeface="Times New Roman"/>
                <a:cs typeface="Times New Roman"/>
              </a:rPr>
              <a:t> </a:t>
            </a:r>
            <a:r>
              <a:rPr sz="2400" u="heavy" spc="-5" dirty="0">
                <a:solidFill>
                  <a:srgbClr val="6F2F9F"/>
                </a:solidFill>
                <a:uFill>
                  <a:solidFill>
                    <a:srgbClr val="6F2F9F"/>
                  </a:solidFill>
                </a:uFill>
              </a:rPr>
              <a:t>CAPÍTULO</a:t>
            </a:r>
            <a:r>
              <a:rPr sz="2400" u="heavy" spc="10" dirty="0">
                <a:solidFill>
                  <a:srgbClr val="6F2F9F"/>
                </a:solidFill>
                <a:uFill>
                  <a:solidFill>
                    <a:srgbClr val="6F2F9F"/>
                  </a:solidFill>
                </a:uFill>
              </a:rPr>
              <a:t> </a:t>
            </a:r>
            <a:r>
              <a:rPr sz="2400" u="heavy" dirty="0">
                <a:solidFill>
                  <a:srgbClr val="6F2F9F"/>
                </a:solidFill>
                <a:uFill>
                  <a:solidFill>
                    <a:srgbClr val="6F2F9F"/>
                  </a:solidFill>
                </a:uFill>
              </a:rPr>
              <a:t>I.	</a:t>
            </a:r>
            <a:r>
              <a:rPr sz="2400" u="heavy" spc="-5" dirty="0">
                <a:solidFill>
                  <a:srgbClr val="6F2F9F"/>
                </a:solidFill>
                <a:uFill>
                  <a:solidFill>
                    <a:srgbClr val="6F2F9F"/>
                  </a:solidFill>
                </a:uFill>
              </a:rPr>
              <a:t>JUSTIFICACION </a:t>
            </a:r>
            <a:r>
              <a:rPr sz="2400" u="heavy" dirty="0">
                <a:solidFill>
                  <a:srgbClr val="6F2F9F"/>
                </a:solidFill>
                <a:uFill>
                  <a:solidFill>
                    <a:srgbClr val="6F2F9F"/>
                  </a:solidFill>
                </a:uFill>
              </a:rPr>
              <a:t>E</a:t>
            </a:r>
            <a:r>
              <a:rPr sz="2400" u="heavy" spc="-45" dirty="0">
                <a:solidFill>
                  <a:srgbClr val="6F2F9F"/>
                </a:solidFill>
                <a:uFill>
                  <a:solidFill>
                    <a:srgbClr val="6F2F9F"/>
                  </a:solidFill>
                </a:uFill>
              </a:rPr>
              <a:t> </a:t>
            </a:r>
            <a:r>
              <a:rPr sz="2400" u="heavy" spc="-5" dirty="0">
                <a:solidFill>
                  <a:srgbClr val="6F2F9F"/>
                </a:solidFill>
                <a:uFill>
                  <a:solidFill>
                    <a:srgbClr val="6F2F9F"/>
                  </a:solidFill>
                </a:uFill>
              </a:rPr>
              <a:t>IMPORTANCIA</a:t>
            </a:r>
            <a:endParaRPr sz="2400" dirty="0">
              <a:latin typeface="Times New Roman"/>
              <a:cs typeface="Times New Roman"/>
            </a:endParaRPr>
          </a:p>
        </p:txBody>
      </p:sp>
      <p:sp>
        <p:nvSpPr>
          <p:cNvPr id="20" name="object 20"/>
          <p:cNvSpPr/>
          <p:nvPr/>
        </p:nvSpPr>
        <p:spPr>
          <a:xfrm>
            <a:off x="8842375" y="5930150"/>
            <a:ext cx="3192779" cy="698284"/>
          </a:xfrm>
          <a:prstGeom prst="rect">
            <a:avLst/>
          </a:prstGeom>
          <a:blipFill>
            <a:blip r:embed="rId11" cstate="print"/>
            <a:stretch>
              <a:fillRect/>
            </a:stretch>
          </a:blipFill>
        </p:spPr>
        <p:txBody>
          <a:bodyPr wrap="square" lIns="0" tIns="0" rIns="0" bIns="0" rtlCol="0"/>
          <a:lstStyle/>
          <a:p>
            <a:endParaRPr dirty="0"/>
          </a:p>
        </p:txBody>
      </p:sp>
      <p:graphicFrame>
        <p:nvGraphicFramePr>
          <p:cNvPr id="21" name="20 Diagrama"/>
          <p:cNvGraphicFramePr/>
          <p:nvPr>
            <p:extLst>
              <p:ext uri="{D42A27DB-BD31-4B8C-83A1-F6EECF244321}">
                <p14:modId xmlns:p14="http://schemas.microsoft.com/office/powerpoint/2010/main" val="2193829804"/>
              </p:ext>
            </p:extLst>
          </p:nvPr>
        </p:nvGraphicFramePr>
        <p:xfrm>
          <a:off x="381000" y="914401"/>
          <a:ext cx="11506200" cy="4800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6127" y="131063"/>
            <a:ext cx="1132332" cy="679704"/>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2513076" y="131063"/>
            <a:ext cx="1572768" cy="67970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680459" y="131063"/>
            <a:ext cx="490727" cy="67970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3771900" y="144779"/>
            <a:ext cx="2077212" cy="658368"/>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5455920" y="144779"/>
            <a:ext cx="475488" cy="658368"/>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1969007" y="551687"/>
            <a:ext cx="3703320" cy="71627"/>
          </a:xfrm>
          <a:prstGeom prst="rect">
            <a:avLst/>
          </a:prstGeom>
          <a:blipFill>
            <a:blip r:embed="rId7" cstate="print"/>
            <a:stretch>
              <a:fillRect/>
            </a:stretch>
          </a:blipFill>
        </p:spPr>
        <p:txBody>
          <a:bodyPr wrap="square" lIns="0" tIns="0" rIns="0" bIns="0" rtlCol="0"/>
          <a:lstStyle/>
          <a:p>
            <a:endParaRPr dirty="0"/>
          </a:p>
        </p:txBody>
      </p:sp>
      <p:sp>
        <p:nvSpPr>
          <p:cNvPr id="8" name="object 8"/>
          <p:cNvSpPr txBox="1"/>
          <p:nvPr/>
        </p:nvSpPr>
        <p:spPr>
          <a:xfrm>
            <a:off x="1963166" y="209550"/>
            <a:ext cx="3689350" cy="391160"/>
          </a:xfrm>
          <a:prstGeom prst="rect">
            <a:avLst/>
          </a:prstGeom>
        </p:spPr>
        <p:txBody>
          <a:bodyPr vert="horz" wrap="square" lIns="0" tIns="12700" rIns="0" bIns="0" rtlCol="0">
            <a:spAutoFit/>
          </a:bodyPr>
          <a:lstStyle/>
          <a:p>
            <a:pPr marL="12700">
              <a:lnSpc>
                <a:spcPct val="100000"/>
              </a:lnSpc>
              <a:spcBef>
                <a:spcPts val="100"/>
              </a:spcBef>
              <a:tabLst>
                <a:tab pos="1992630" algn="l"/>
              </a:tabLst>
            </a:pPr>
            <a:r>
              <a:rPr sz="2400" u="heavy" spc="-600" dirty="0">
                <a:solidFill>
                  <a:srgbClr val="6F2F9F"/>
                </a:solidFill>
                <a:uFill>
                  <a:solidFill>
                    <a:srgbClr val="6F2F9F"/>
                  </a:solidFill>
                </a:uFill>
                <a:latin typeface="Times New Roman"/>
                <a:cs typeface="Times New Roman"/>
              </a:rPr>
              <a:t> </a:t>
            </a:r>
            <a:r>
              <a:rPr sz="2400" b="1" i="1" u="heavy" spc="-5" dirty="0">
                <a:solidFill>
                  <a:srgbClr val="6F2F9F"/>
                </a:solidFill>
                <a:uFill>
                  <a:solidFill>
                    <a:srgbClr val="6F2F9F"/>
                  </a:solidFill>
                </a:uFill>
                <a:latin typeface="Arial"/>
                <a:cs typeface="Arial"/>
              </a:rPr>
              <a:t>CAPÍTULO</a:t>
            </a:r>
            <a:r>
              <a:rPr sz="2400" b="1" i="1" u="heavy" spc="10" dirty="0">
                <a:solidFill>
                  <a:srgbClr val="6F2F9F"/>
                </a:solidFill>
                <a:uFill>
                  <a:solidFill>
                    <a:srgbClr val="6F2F9F"/>
                  </a:solidFill>
                </a:uFill>
                <a:latin typeface="Arial"/>
                <a:cs typeface="Arial"/>
              </a:rPr>
              <a:t> </a:t>
            </a:r>
            <a:r>
              <a:rPr sz="2400" b="1" i="1" u="heavy" dirty="0">
                <a:solidFill>
                  <a:srgbClr val="6F2F9F"/>
                </a:solidFill>
                <a:uFill>
                  <a:solidFill>
                    <a:srgbClr val="6F2F9F"/>
                  </a:solidFill>
                </a:uFill>
                <a:latin typeface="Arial"/>
                <a:cs typeface="Arial"/>
              </a:rPr>
              <a:t>I.	</a:t>
            </a:r>
            <a:r>
              <a:rPr sz="2300" b="1" i="1" u="heavy" spc="5" dirty="0">
                <a:solidFill>
                  <a:srgbClr val="6F2F9F"/>
                </a:solidFill>
                <a:uFill>
                  <a:solidFill>
                    <a:srgbClr val="6F2F9F"/>
                  </a:solidFill>
                </a:uFill>
                <a:latin typeface="Arial"/>
                <a:cs typeface="Arial"/>
              </a:rPr>
              <a:t>OBJETIVOS</a:t>
            </a:r>
            <a:endParaRPr sz="2300" dirty="0">
              <a:latin typeface="Arial"/>
              <a:cs typeface="Arial"/>
            </a:endParaRPr>
          </a:p>
        </p:txBody>
      </p:sp>
      <p:sp>
        <p:nvSpPr>
          <p:cNvPr id="9" name="object 9"/>
          <p:cNvSpPr/>
          <p:nvPr/>
        </p:nvSpPr>
        <p:spPr>
          <a:xfrm>
            <a:off x="8842375" y="5930150"/>
            <a:ext cx="3192779" cy="698284"/>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982243" y="1903602"/>
            <a:ext cx="4813935" cy="566420"/>
          </a:xfrm>
          <a:custGeom>
            <a:avLst/>
            <a:gdLst/>
            <a:ahLst/>
            <a:cxnLst/>
            <a:rect l="l" t="t" r="r" b="b"/>
            <a:pathLst>
              <a:path w="4813935" h="566419">
                <a:moveTo>
                  <a:pt x="0" y="566293"/>
                </a:moveTo>
                <a:lnTo>
                  <a:pt x="4813554" y="566293"/>
                </a:lnTo>
                <a:lnTo>
                  <a:pt x="4813554" y="0"/>
                </a:lnTo>
                <a:lnTo>
                  <a:pt x="0" y="0"/>
                </a:lnTo>
                <a:lnTo>
                  <a:pt x="0" y="566293"/>
                </a:lnTo>
                <a:close/>
              </a:path>
            </a:pathLst>
          </a:custGeom>
          <a:solidFill>
            <a:srgbClr val="0AD0D9"/>
          </a:solidFill>
        </p:spPr>
        <p:txBody>
          <a:bodyPr wrap="square" lIns="0" tIns="0" rIns="0" bIns="0" rtlCol="0"/>
          <a:lstStyle/>
          <a:p>
            <a:endParaRPr dirty="0"/>
          </a:p>
        </p:txBody>
      </p:sp>
      <p:sp>
        <p:nvSpPr>
          <p:cNvPr id="11" name="object 11"/>
          <p:cNvSpPr/>
          <p:nvPr/>
        </p:nvSpPr>
        <p:spPr>
          <a:xfrm>
            <a:off x="982243" y="1903602"/>
            <a:ext cx="4813935" cy="566420"/>
          </a:xfrm>
          <a:custGeom>
            <a:avLst/>
            <a:gdLst/>
            <a:ahLst/>
            <a:cxnLst/>
            <a:rect l="l" t="t" r="r" b="b"/>
            <a:pathLst>
              <a:path w="4813935" h="566419">
                <a:moveTo>
                  <a:pt x="0" y="566293"/>
                </a:moveTo>
                <a:lnTo>
                  <a:pt x="4813554" y="566293"/>
                </a:lnTo>
                <a:lnTo>
                  <a:pt x="4813554" y="0"/>
                </a:lnTo>
                <a:lnTo>
                  <a:pt x="0" y="0"/>
                </a:lnTo>
                <a:lnTo>
                  <a:pt x="0" y="566293"/>
                </a:lnTo>
                <a:close/>
              </a:path>
            </a:pathLst>
          </a:custGeom>
          <a:ln w="25399">
            <a:solidFill>
              <a:srgbClr val="0AD0D9"/>
            </a:solidFill>
          </a:ln>
        </p:spPr>
        <p:txBody>
          <a:bodyPr wrap="square" lIns="0" tIns="0" rIns="0" bIns="0" rtlCol="0"/>
          <a:lstStyle/>
          <a:p>
            <a:endParaRPr dirty="0"/>
          </a:p>
        </p:txBody>
      </p:sp>
      <p:sp>
        <p:nvSpPr>
          <p:cNvPr id="12" name="object 12"/>
          <p:cNvSpPr/>
          <p:nvPr/>
        </p:nvSpPr>
        <p:spPr>
          <a:xfrm>
            <a:off x="982243" y="2116277"/>
            <a:ext cx="353695" cy="353695"/>
          </a:xfrm>
          <a:custGeom>
            <a:avLst/>
            <a:gdLst/>
            <a:ahLst/>
            <a:cxnLst/>
            <a:rect l="l" t="t" r="r" b="b"/>
            <a:pathLst>
              <a:path w="353694" h="353694">
                <a:moveTo>
                  <a:pt x="0" y="353618"/>
                </a:moveTo>
                <a:lnTo>
                  <a:pt x="353618" y="353618"/>
                </a:lnTo>
                <a:lnTo>
                  <a:pt x="353618" y="0"/>
                </a:lnTo>
                <a:lnTo>
                  <a:pt x="0" y="0"/>
                </a:lnTo>
                <a:lnTo>
                  <a:pt x="0" y="353618"/>
                </a:lnTo>
                <a:close/>
              </a:path>
            </a:pathLst>
          </a:custGeom>
          <a:solidFill>
            <a:srgbClr val="FFFFFF">
              <a:alpha val="90194"/>
            </a:srgbClr>
          </a:solidFill>
        </p:spPr>
        <p:txBody>
          <a:bodyPr wrap="square" lIns="0" tIns="0" rIns="0" bIns="0" rtlCol="0"/>
          <a:lstStyle/>
          <a:p>
            <a:endParaRPr dirty="0"/>
          </a:p>
        </p:txBody>
      </p:sp>
      <p:sp>
        <p:nvSpPr>
          <p:cNvPr id="13" name="object 13"/>
          <p:cNvSpPr/>
          <p:nvPr/>
        </p:nvSpPr>
        <p:spPr>
          <a:xfrm>
            <a:off x="982243" y="2116277"/>
            <a:ext cx="353695" cy="353695"/>
          </a:xfrm>
          <a:custGeom>
            <a:avLst/>
            <a:gdLst/>
            <a:ahLst/>
            <a:cxnLst/>
            <a:rect l="l" t="t" r="r" b="b"/>
            <a:pathLst>
              <a:path w="353694" h="353694">
                <a:moveTo>
                  <a:pt x="0" y="353618"/>
                </a:moveTo>
                <a:lnTo>
                  <a:pt x="353618" y="353618"/>
                </a:lnTo>
                <a:lnTo>
                  <a:pt x="353618" y="0"/>
                </a:lnTo>
                <a:lnTo>
                  <a:pt x="0" y="0"/>
                </a:lnTo>
                <a:lnTo>
                  <a:pt x="0" y="353618"/>
                </a:lnTo>
                <a:close/>
              </a:path>
            </a:pathLst>
          </a:custGeom>
          <a:ln w="25400">
            <a:solidFill>
              <a:srgbClr val="0AD0D9"/>
            </a:solidFill>
          </a:ln>
        </p:spPr>
        <p:txBody>
          <a:bodyPr wrap="square" lIns="0" tIns="0" rIns="0" bIns="0" rtlCol="0"/>
          <a:lstStyle/>
          <a:p>
            <a:endParaRPr dirty="0"/>
          </a:p>
        </p:txBody>
      </p:sp>
      <p:sp>
        <p:nvSpPr>
          <p:cNvPr id="14" name="object 14"/>
          <p:cNvSpPr txBox="1"/>
          <p:nvPr/>
        </p:nvSpPr>
        <p:spPr>
          <a:xfrm>
            <a:off x="951077" y="1200352"/>
            <a:ext cx="3445510" cy="697230"/>
          </a:xfrm>
          <a:prstGeom prst="rect">
            <a:avLst/>
          </a:prstGeom>
        </p:spPr>
        <p:txBody>
          <a:bodyPr vert="horz" wrap="square" lIns="0" tIns="13335" rIns="0" bIns="0" rtlCol="0">
            <a:spAutoFit/>
          </a:bodyPr>
          <a:lstStyle/>
          <a:p>
            <a:pPr marL="12700">
              <a:lnSpc>
                <a:spcPct val="100000"/>
              </a:lnSpc>
              <a:spcBef>
                <a:spcPts val="105"/>
              </a:spcBef>
            </a:pPr>
            <a:r>
              <a:rPr sz="4400" spc="-5" dirty="0">
                <a:latin typeface="Arial"/>
                <a:cs typeface="Arial"/>
              </a:rPr>
              <a:t>O.</a:t>
            </a:r>
            <a:r>
              <a:rPr sz="4400" spc="-60" dirty="0">
                <a:latin typeface="Arial"/>
                <a:cs typeface="Arial"/>
              </a:rPr>
              <a:t> </a:t>
            </a:r>
            <a:r>
              <a:rPr sz="4400" dirty="0">
                <a:latin typeface="Arial"/>
                <a:cs typeface="Arial"/>
              </a:rPr>
              <a:t>GENERAL</a:t>
            </a:r>
          </a:p>
        </p:txBody>
      </p:sp>
      <p:sp>
        <p:nvSpPr>
          <p:cNvPr id="15" name="object 15"/>
          <p:cNvSpPr/>
          <p:nvPr/>
        </p:nvSpPr>
        <p:spPr>
          <a:xfrm>
            <a:off x="953249" y="3517988"/>
            <a:ext cx="353695" cy="353695"/>
          </a:xfrm>
          <a:custGeom>
            <a:avLst/>
            <a:gdLst/>
            <a:ahLst/>
            <a:cxnLst/>
            <a:rect l="l" t="t" r="r" b="b"/>
            <a:pathLst>
              <a:path w="353694" h="353695">
                <a:moveTo>
                  <a:pt x="0" y="353606"/>
                </a:moveTo>
                <a:lnTo>
                  <a:pt x="353606" y="353606"/>
                </a:lnTo>
                <a:lnTo>
                  <a:pt x="353606" y="0"/>
                </a:lnTo>
                <a:lnTo>
                  <a:pt x="0" y="0"/>
                </a:lnTo>
                <a:lnTo>
                  <a:pt x="0" y="353606"/>
                </a:lnTo>
                <a:close/>
              </a:path>
            </a:pathLst>
          </a:custGeom>
          <a:ln w="25400">
            <a:solidFill>
              <a:srgbClr val="0AD0D9"/>
            </a:solidFill>
          </a:ln>
        </p:spPr>
        <p:txBody>
          <a:bodyPr wrap="square" lIns="0" tIns="0" rIns="0" bIns="0" rtlCol="0"/>
          <a:lstStyle/>
          <a:p>
            <a:endParaRPr dirty="0"/>
          </a:p>
        </p:txBody>
      </p:sp>
      <p:sp>
        <p:nvSpPr>
          <p:cNvPr id="16" name="object 16"/>
          <p:cNvSpPr txBox="1"/>
          <p:nvPr/>
        </p:nvSpPr>
        <p:spPr>
          <a:xfrm>
            <a:off x="1351407" y="2874538"/>
            <a:ext cx="4476750" cy="2614114"/>
          </a:xfrm>
          <a:prstGeom prst="rect">
            <a:avLst/>
          </a:prstGeom>
          <a:ln w="25400">
            <a:solidFill>
              <a:srgbClr val="7BC961"/>
            </a:solidFill>
          </a:ln>
        </p:spPr>
        <p:txBody>
          <a:bodyPr vert="horz" wrap="square" lIns="0" tIns="0" rIns="0" bIns="0" rtlCol="0">
            <a:spAutoFit/>
          </a:bodyPr>
          <a:lstStyle/>
          <a:p>
            <a:pPr>
              <a:lnSpc>
                <a:spcPct val="100000"/>
              </a:lnSpc>
              <a:spcBef>
                <a:spcPts val="35"/>
              </a:spcBef>
            </a:pPr>
            <a:endParaRPr lang="es-EC" sz="600" dirty="0" smtClean="0">
              <a:latin typeface="Times New Roman"/>
              <a:cs typeface="Times New Roman"/>
            </a:endParaRPr>
          </a:p>
          <a:p>
            <a:pPr>
              <a:lnSpc>
                <a:spcPct val="100000"/>
              </a:lnSpc>
              <a:spcBef>
                <a:spcPts val="35"/>
              </a:spcBef>
            </a:pPr>
            <a:endParaRPr lang="es-EC" sz="2800" dirty="0" smtClean="0">
              <a:latin typeface="Times New Roman"/>
              <a:cs typeface="Times New Roman"/>
            </a:endParaRPr>
          </a:p>
          <a:p>
            <a:pPr marL="113664" marR="106045" algn="just">
              <a:lnSpc>
                <a:spcPct val="86300"/>
              </a:lnSpc>
            </a:pPr>
            <a:r>
              <a:rPr lang="es-EC" dirty="0" smtClean="0">
                <a:latin typeface="Arial" pitchFamily="34" charset="0"/>
                <a:cs typeface="Arial" pitchFamily="34" charset="0"/>
              </a:rPr>
              <a:t>Investigar la cultura del ahorro en el segmento universitario y tecnológico; mediante la poca apertura de las instituciones cooperativistas hacia los </a:t>
            </a:r>
            <a:r>
              <a:rPr lang="es-EC" dirty="0">
                <a:latin typeface="Arial" pitchFamily="34" charset="0"/>
                <a:cs typeface="Arial" pitchFamily="34" charset="0"/>
              </a:rPr>
              <a:t>jóvenes, </a:t>
            </a:r>
            <a:r>
              <a:rPr lang="es-EC" dirty="0" smtClean="0">
                <a:latin typeface="Arial" pitchFamily="34" charset="0"/>
                <a:cs typeface="Arial" pitchFamily="34" charset="0"/>
              </a:rPr>
              <a:t>la </a:t>
            </a:r>
            <a:r>
              <a:rPr lang="es-EC" dirty="0">
                <a:latin typeface="Arial" pitchFamily="34" charset="0"/>
                <a:cs typeface="Arial" pitchFamily="34" charset="0"/>
              </a:rPr>
              <a:t>cultura de </a:t>
            </a:r>
            <a:r>
              <a:rPr lang="es-EC" dirty="0" smtClean="0">
                <a:latin typeface="Arial" pitchFamily="34" charset="0"/>
                <a:cs typeface="Arial" pitchFamily="34" charset="0"/>
              </a:rPr>
              <a:t>ahorro; y la propuesta de una metodología asociativa cooperativista</a:t>
            </a:r>
            <a:r>
              <a:rPr lang="es-EC" dirty="0">
                <a:latin typeface="Arial" pitchFamily="34" charset="0"/>
                <a:cs typeface="Arial" pitchFamily="34" charset="0"/>
              </a:rPr>
              <a:t>.</a:t>
            </a:r>
            <a:endParaRPr lang="es-EC" sz="1600" dirty="0">
              <a:latin typeface="Arial"/>
              <a:cs typeface="Arial"/>
            </a:endParaRPr>
          </a:p>
          <a:p>
            <a:pPr marL="113664" marR="106045" algn="just">
              <a:lnSpc>
                <a:spcPct val="86300"/>
              </a:lnSpc>
            </a:pPr>
            <a:endParaRPr lang="es-EC" sz="1600" dirty="0" smtClean="0">
              <a:latin typeface="Arial"/>
              <a:cs typeface="Arial"/>
            </a:endParaRPr>
          </a:p>
          <a:p>
            <a:pPr marL="113664" marR="106045" algn="just">
              <a:lnSpc>
                <a:spcPct val="86300"/>
              </a:lnSpc>
            </a:pPr>
            <a:endParaRPr sz="1600" dirty="0">
              <a:latin typeface="Arial"/>
              <a:cs typeface="Arial"/>
            </a:endParaRPr>
          </a:p>
        </p:txBody>
      </p:sp>
      <p:sp>
        <p:nvSpPr>
          <p:cNvPr id="17" name="object 17"/>
          <p:cNvSpPr/>
          <p:nvPr/>
        </p:nvSpPr>
        <p:spPr>
          <a:xfrm>
            <a:off x="6028690" y="1868551"/>
            <a:ext cx="5558155" cy="566420"/>
          </a:xfrm>
          <a:custGeom>
            <a:avLst/>
            <a:gdLst/>
            <a:ahLst/>
            <a:cxnLst/>
            <a:rect l="l" t="t" r="r" b="b"/>
            <a:pathLst>
              <a:path w="5558155" h="566419">
                <a:moveTo>
                  <a:pt x="0" y="566293"/>
                </a:moveTo>
                <a:lnTo>
                  <a:pt x="5557773" y="566293"/>
                </a:lnTo>
                <a:lnTo>
                  <a:pt x="5557773" y="0"/>
                </a:lnTo>
                <a:lnTo>
                  <a:pt x="0" y="0"/>
                </a:lnTo>
                <a:lnTo>
                  <a:pt x="0" y="566293"/>
                </a:lnTo>
                <a:close/>
              </a:path>
            </a:pathLst>
          </a:custGeom>
          <a:solidFill>
            <a:srgbClr val="0FCF9B"/>
          </a:solidFill>
        </p:spPr>
        <p:txBody>
          <a:bodyPr wrap="square" lIns="0" tIns="0" rIns="0" bIns="0" rtlCol="0"/>
          <a:lstStyle/>
          <a:p>
            <a:endParaRPr dirty="0"/>
          </a:p>
        </p:txBody>
      </p:sp>
      <p:sp>
        <p:nvSpPr>
          <p:cNvPr id="18" name="object 18"/>
          <p:cNvSpPr/>
          <p:nvPr/>
        </p:nvSpPr>
        <p:spPr>
          <a:xfrm>
            <a:off x="6028690" y="1868551"/>
            <a:ext cx="5558155" cy="566420"/>
          </a:xfrm>
          <a:custGeom>
            <a:avLst/>
            <a:gdLst/>
            <a:ahLst/>
            <a:cxnLst/>
            <a:rect l="l" t="t" r="r" b="b"/>
            <a:pathLst>
              <a:path w="5558155" h="566419">
                <a:moveTo>
                  <a:pt x="0" y="566293"/>
                </a:moveTo>
                <a:lnTo>
                  <a:pt x="5557773" y="566293"/>
                </a:lnTo>
                <a:lnTo>
                  <a:pt x="5557773" y="0"/>
                </a:lnTo>
                <a:lnTo>
                  <a:pt x="0" y="0"/>
                </a:lnTo>
                <a:lnTo>
                  <a:pt x="0" y="566293"/>
                </a:lnTo>
                <a:close/>
              </a:path>
            </a:pathLst>
          </a:custGeom>
          <a:ln w="25399">
            <a:solidFill>
              <a:srgbClr val="0FCF9B"/>
            </a:solidFill>
          </a:ln>
        </p:spPr>
        <p:txBody>
          <a:bodyPr wrap="square" lIns="0" tIns="0" rIns="0" bIns="0" rtlCol="0"/>
          <a:lstStyle/>
          <a:p>
            <a:endParaRPr dirty="0"/>
          </a:p>
        </p:txBody>
      </p:sp>
      <p:sp>
        <p:nvSpPr>
          <p:cNvPr id="19" name="object 19"/>
          <p:cNvSpPr/>
          <p:nvPr/>
        </p:nvSpPr>
        <p:spPr>
          <a:xfrm>
            <a:off x="6037707" y="2086305"/>
            <a:ext cx="273050" cy="353695"/>
          </a:xfrm>
          <a:custGeom>
            <a:avLst/>
            <a:gdLst/>
            <a:ahLst/>
            <a:cxnLst/>
            <a:rect l="l" t="t" r="r" b="b"/>
            <a:pathLst>
              <a:path w="273050" h="353694">
                <a:moveTo>
                  <a:pt x="0" y="353618"/>
                </a:moveTo>
                <a:lnTo>
                  <a:pt x="272694" y="353618"/>
                </a:lnTo>
                <a:lnTo>
                  <a:pt x="272694" y="0"/>
                </a:lnTo>
                <a:lnTo>
                  <a:pt x="0" y="0"/>
                </a:lnTo>
                <a:lnTo>
                  <a:pt x="0" y="353618"/>
                </a:lnTo>
                <a:close/>
              </a:path>
            </a:pathLst>
          </a:custGeom>
          <a:solidFill>
            <a:srgbClr val="FFFFFF">
              <a:alpha val="90194"/>
            </a:srgbClr>
          </a:solidFill>
        </p:spPr>
        <p:txBody>
          <a:bodyPr wrap="square" lIns="0" tIns="0" rIns="0" bIns="0" rtlCol="0"/>
          <a:lstStyle/>
          <a:p>
            <a:endParaRPr dirty="0"/>
          </a:p>
        </p:txBody>
      </p:sp>
      <p:sp>
        <p:nvSpPr>
          <p:cNvPr id="20" name="object 20"/>
          <p:cNvSpPr/>
          <p:nvPr/>
        </p:nvSpPr>
        <p:spPr>
          <a:xfrm>
            <a:off x="6037707" y="2086305"/>
            <a:ext cx="273050" cy="353695"/>
          </a:xfrm>
          <a:custGeom>
            <a:avLst/>
            <a:gdLst/>
            <a:ahLst/>
            <a:cxnLst/>
            <a:rect l="l" t="t" r="r" b="b"/>
            <a:pathLst>
              <a:path w="273050" h="353694">
                <a:moveTo>
                  <a:pt x="0" y="353618"/>
                </a:moveTo>
                <a:lnTo>
                  <a:pt x="272694" y="353618"/>
                </a:lnTo>
                <a:lnTo>
                  <a:pt x="272694" y="0"/>
                </a:lnTo>
                <a:lnTo>
                  <a:pt x="0" y="0"/>
                </a:lnTo>
                <a:lnTo>
                  <a:pt x="0" y="353618"/>
                </a:lnTo>
                <a:close/>
              </a:path>
            </a:pathLst>
          </a:custGeom>
          <a:ln w="25400">
            <a:solidFill>
              <a:srgbClr val="0FCF9B"/>
            </a:solidFill>
          </a:ln>
        </p:spPr>
        <p:txBody>
          <a:bodyPr wrap="square" lIns="0" tIns="0" rIns="0" bIns="0" rtlCol="0"/>
          <a:lstStyle/>
          <a:p>
            <a:endParaRPr dirty="0"/>
          </a:p>
        </p:txBody>
      </p:sp>
      <p:sp>
        <p:nvSpPr>
          <p:cNvPr id="21" name="object 21"/>
          <p:cNvSpPr txBox="1">
            <a:spLocks noGrp="1"/>
          </p:cNvSpPr>
          <p:nvPr>
            <p:ph type="title"/>
          </p:nvPr>
        </p:nvSpPr>
        <p:spPr>
          <a:xfrm>
            <a:off x="6321678" y="1165351"/>
            <a:ext cx="4531995" cy="696595"/>
          </a:xfrm>
          <a:prstGeom prst="rect">
            <a:avLst/>
          </a:prstGeom>
        </p:spPr>
        <p:txBody>
          <a:bodyPr vert="horz" wrap="square" lIns="0" tIns="13335" rIns="0" bIns="0" rtlCol="0">
            <a:spAutoFit/>
          </a:bodyPr>
          <a:lstStyle/>
          <a:p>
            <a:pPr marL="12700">
              <a:lnSpc>
                <a:spcPct val="100000"/>
              </a:lnSpc>
              <a:spcBef>
                <a:spcPts val="105"/>
              </a:spcBef>
            </a:pPr>
            <a:r>
              <a:rPr sz="4400" b="0" i="0" spc="-5" dirty="0">
                <a:latin typeface="Arial"/>
                <a:cs typeface="Arial"/>
              </a:rPr>
              <a:t>O.</a:t>
            </a:r>
            <a:r>
              <a:rPr sz="4400" b="0" i="0" spc="-65" dirty="0">
                <a:latin typeface="Arial"/>
                <a:cs typeface="Arial"/>
              </a:rPr>
              <a:t> </a:t>
            </a:r>
            <a:r>
              <a:rPr sz="4400" b="0" i="0" dirty="0">
                <a:latin typeface="Arial"/>
                <a:cs typeface="Arial"/>
              </a:rPr>
              <a:t>ESPECÍFICOS</a:t>
            </a:r>
            <a:endParaRPr sz="4400" dirty="0">
              <a:latin typeface="Arial"/>
              <a:cs typeface="Arial"/>
            </a:endParaRPr>
          </a:p>
        </p:txBody>
      </p:sp>
      <p:sp>
        <p:nvSpPr>
          <p:cNvPr id="22" name="object 22"/>
          <p:cNvSpPr/>
          <p:nvPr/>
        </p:nvSpPr>
        <p:spPr>
          <a:xfrm>
            <a:off x="6410452" y="3189312"/>
            <a:ext cx="5168900" cy="824865"/>
          </a:xfrm>
          <a:custGeom>
            <a:avLst/>
            <a:gdLst/>
            <a:ahLst/>
            <a:cxnLst/>
            <a:rect l="l" t="t" r="r" b="b"/>
            <a:pathLst>
              <a:path w="5168900" h="824864">
                <a:moveTo>
                  <a:pt x="0" y="824268"/>
                </a:moveTo>
                <a:lnTo>
                  <a:pt x="5168392" y="824268"/>
                </a:lnTo>
                <a:lnTo>
                  <a:pt x="5168392" y="0"/>
                </a:lnTo>
                <a:lnTo>
                  <a:pt x="0" y="0"/>
                </a:lnTo>
                <a:lnTo>
                  <a:pt x="0" y="824268"/>
                </a:lnTo>
                <a:close/>
              </a:path>
            </a:pathLst>
          </a:custGeom>
          <a:solidFill>
            <a:srgbClr val="FFFFFF"/>
          </a:solidFill>
        </p:spPr>
        <p:txBody>
          <a:bodyPr wrap="square" lIns="0" tIns="0" rIns="0" bIns="0" rtlCol="0"/>
          <a:lstStyle/>
          <a:p>
            <a:endParaRPr dirty="0"/>
          </a:p>
        </p:txBody>
      </p:sp>
      <p:graphicFrame>
        <p:nvGraphicFramePr>
          <p:cNvPr id="23" name="object 23"/>
          <p:cNvGraphicFramePr>
            <a:graphicFrameLocks noGrp="1"/>
          </p:cNvGraphicFramePr>
          <p:nvPr>
            <p:extLst>
              <p:ext uri="{D42A27DB-BD31-4B8C-83A1-F6EECF244321}">
                <p14:modId xmlns:p14="http://schemas.microsoft.com/office/powerpoint/2010/main" val="4231406970"/>
              </p:ext>
            </p:extLst>
          </p:nvPr>
        </p:nvGraphicFramePr>
        <p:xfrm>
          <a:off x="6037707" y="2844364"/>
          <a:ext cx="5513070" cy="2642036"/>
        </p:xfrm>
        <a:graphic>
          <a:graphicData uri="http://schemas.openxmlformats.org/drawingml/2006/table">
            <a:tbl>
              <a:tblPr firstRow="1" bandRow="1">
                <a:tableStyleId>{2D5ABB26-0587-4C30-8999-92F81FD0307C}</a:tableStyleId>
              </a:tblPr>
              <a:tblGrid>
                <a:gridCol w="359410"/>
                <a:gridCol w="5153660"/>
              </a:tblGrid>
              <a:tr h="273014">
                <a:tc>
                  <a:txBody>
                    <a:bodyPr/>
                    <a:lstStyle/>
                    <a:p>
                      <a:pPr>
                        <a:lnSpc>
                          <a:spcPct val="100000"/>
                        </a:lnSpc>
                      </a:pPr>
                      <a:endParaRPr sz="1700" dirty="0">
                        <a:latin typeface="Times New Roman"/>
                        <a:cs typeface="Times New Roman"/>
                      </a:endParaRPr>
                    </a:p>
                  </a:txBody>
                  <a:tcPr marL="0" marR="0" marT="0" marB="0">
                    <a:lnR w="28575" cap="flat" cmpd="sng" algn="ctr">
                      <a:solidFill>
                        <a:srgbClr val="A4C248"/>
                      </a:solidFill>
                      <a:prstDash val="solid"/>
                      <a:round/>
                      <a:headEnd type="none" w="med" len="med"/>
                      <a:tailEnd type="none" w="med" len="med"/>
                    </a:lnR>
                    <a:lnB w="28575">
                      <a:solidFill>
                        <a:srgbClr val="0DD3BC"/>
                      </a:solidFill>
                      <a:prstDash val="solid"/>
                    </a:lnB>
                  </a:tcPr>
                </a:tc>
                <a:tc rowSpan="3">
                  <a:txBody>
                    <a:bodyPr/>
                    <a:lstStyle/>
                    <a:p>
                      <a:pPr marL="111760" marR="93345" algn="just">
                        <a:lnSpc>
                          <a:spcPts val="1660"/>
                        </a:lnSpc>
                        <a:spcBef>
                          <a:spcPts val="855"/>
                        </a:spcBef>
                      </a:pPr>
                      <a:r>
                        <a:rPr lang="es-EC" sz="1600" spc="-5" dirty="0" smtClean="0">
                          <a:latin typeface="Arial"/>
                          <a:cs typeface="Arial"/>
                        </a:rPr>
                        <a:t>Estudiar la poca apertura de las instituciones cooperativistas hacia los jóvenes</a:t>
                      </a:r>
                      <a:r>
                        <a:rPr sz="1600" spc="-5" dirty="0" smtClean="0">
                          <a:latin typeface="Arial"/>
                          <a:cs typeface="Arial"/>
                        </a:rPr>
                        <a:t>.</a:t>
                      </a:r>
                      <a:endParaRPr sz="1600" dirty="0">
                        <a:latin typeface="Arial"/>
                        <a:cs typeface="Arial"/>
                      </a:endParaRPr>
                    </a:p>
                  </a:txBody>
                  <a:tcPr marL="0" marR="0" marT="108585" marB="0">
                    <a:lnL w="28575" cap="flat" cmpd="sng" algn="ctr">
                      <a:solidFill>
                        <a:srgbClr val="A4C248"/>
                      </a:solidFill>
                      <a:prstDash val="solid"/>
                      <a:round/>
                      <a:headEnd type="none" w="med" len="med"/>
                      <a:tailEnd type="none" w="med" len="med"/>
                    </a:lnL>
                    <a:lnR w="28575">
                      <a:solidFill>
                        <a:srgbClr val="A4C248"/>
                      </a:solidFill>
                      <a:prstDash val="solid"/>
                    </a:lnR>
                    <a:lnT w="53975">
                      <a:solidFill>
                        <a:srgbClr val="A4C248"/>
                      </a:solidFill>
                      <a:prstDash val="solid"/>
                    </a:lnT>
                    <a:lnB w="28575">
                      <a:solidFill>
                        <a:srgbClr val="A4C248"/>
                      </a:solidFill>
                      <a:prstDash val="solid"/>
                    </a:lnB>
                  </a:tcPr>
                </a:tc>
              </a:tr>
              <a:tr h="372049">
                <a:tc>
                  <a:txBody>
                    <a:bodyPr/>
                    <a:lstStyle/>
                    <a:p>
                      <a:pPr>
                        <a:lnSpc>
                          <a:spcPct val="100000"/>
                        </a:lnSpc>
                      </a:pPr>
                      <a:endParaRPr sz="1700" dirty="0">
                        <a:latin typeface="Times New Roman"/>
                        <a:cs typeface="Times New Roman"/>
                      </a:endParaRPr>
                    </a:p>
                  </a:txBody>
                  <a:tcPr marL="0" marR="0" marT="0" marB="0">
                    <a:lnL w="28575">
                      <a:solidFill>
                        <a:srgbClr val="0DD3BC"/>
                      </a:solidFill>
                      <a:prstDash val="solid"/>
                    </a:lnL>
                    <a:lnR w="28575">
                      <a:solidFill>
                        <a:srgbClr val="A4C248"/>
                      </a:solidFill>
                      <a:prstDash val="solid"/>
                    </a:lnR>
                    <a:lnT w="28575">
                      <a:solidFill>
                        <a:srgbClr val="0DD3BC"/>
                      </a:solidFill>
                      <a:prstDash val="solid"/>
                    </a:lnT>
                    <a:lnB w="28575">
                      <a:solidFill>
                        <a:srgbClr val="0DD3BC"/>
                      </a:solidFill>
                      <a:prstDash val="solid"/>
                    </a:lnB>
                  </a:tcPr>
                </a:tc>
                <a:tc vMerge="1">
                  <a:txBody>
                    <a:bodyPr/>
                    <a:lstStyle/>
                    <a:p>
                      <a:endParaRPr/>
                    </a:p>
                  </a:txBody>
                  <a:tcPr marL="0" marR="0" marT="108585" marB="0">
                    <a:lnL w="28575">
                      <a:solidFill>
                        <a:srgbClr val="A4C248"/>
                      </a:solidFill>
                      <a:prstDash val="solid"/>
                    </a:lnL>
                    <a:lnR w="28575">
                      <a:solidFill>
                        <a:srgbClr val="A4C248"/>
                      </a:solidFill>
                      <a:prstDash val="solid"/>
                    </a:lnR>
                    <a:lnT w="53975">
                      <a:solidFill>
                        <a:srgbClr val="A4C248"/>
                      </a:solidFill>
                      <a:prstDash val="solid"/>
                    </a:lnT>
                    <a:lnB w="28575">
                      <a:solidFill>
                        <a:srgbClr val="A4C248"/>
                      </a:solidFill>
                      <a:prstDash val="solid"/>
                    </a:lnB>
                  </a:tcPr>
                </a:tc>
              </a:tr>
              <a:tr h="211912">
                <a:tc rowSpan="2">
                  <a:txBody>
                    <a:bodyPr/>
                    <a:lstStyle/>
                    <a:p>
                      <a:pPr>
                        <a:lnSpc>
                          <a:spcPct val="100000"/>
                        </a:lnSpc>
                      </a:pPr>
                      <a:endParaRPr sz="1700" dirty="0">
                        <a:latin typeface="Times New Roman"/>
                        <a:cs typeface="Times New Roman"/>
                      </a:endParaRPr>
                    </a:p>
                  </a:txBody>
                  <a:tcPr marL="0" marR="0" marT="0" marB="0">
                    <a:lnR w="28575">
                      <a:solidFill>
                        <a:srgbClr val="A4C248"/>
                      </a:solidFill>
                      <a:prstDash val="solid"/>
                    </a:lnR>
                    <a:lnT w="28575">
                      <a:solidFill>
                        <a:srgbClr val="0DD3BC"/>
                      </a:solidFill>
                      <a:prstDash val="solid"/>
                    </a:lnT>
                    <a:lnB w="28575">
                      <a:solidFill>
                        <a:srgbClr val="0ED1AC"/>
                      </a:solidFill>
                      <a:prstDash val="solid"/>
                    </a:lnB>
                  </a:tcPr>
                </a:tc>
                <a:tc vMerge="1">
                  <a:txBody>
                    <a:bodyPr/>
                    <a:lstStyle/>
                    <a:p>
                      <a:endParaRPr/>
                    </a:p>
                  </a:txBody>
                  <a:tcPr marL="0" marR="0" marT="108585" marB="0">
                    <a:lnL w="28575">
                      <a:solidFill>
                        <a:srgbClr val="A4C248"/>
                      </a:solidFill>
                      <a:prstDash val="solid"/>
                    </a:lnL>
                    <a:lnR w="28575">
                      <a:solidFill>
                        <a:srgbClr val="A4C248"/>
                      </a:solidFill>
                      <a:prstDash val="solid"/>
                    </a:lnR>
                    <a:lnT w="53975">
                      <a:solidFill>
                        <a:srgbClr val="A4C248"/>
                      </a:solidFill>
                      <a:prstDash val="solid"/>
                    </a:lnT>
                    <a:lnB w="28575">
                      <a:solidFill>
                        <a:srgbClr val="A4C248"/>
                      </a:solidFill>
                      <a:prstDash val="solid"/>
                    </a:lnB>
                  </a:tcPr>
                </a:tc>
              </a:tr>
              <a:tr h="203422">
                <a:tc vMerge="1">
                  <a:txBody>
                    <a:bodyPr/>
                    <a:lstStyle/>
                    <a:p>
                      <a:endParaRPr/>
                    </a:p>
                  </a:txBody>
                  <a:tcPr marL="0" marR="0" marT="0" marB="0">
                    <a:lnR w="28575">
                      <a:solidFill>
                        <a:srgbClr val="A4C248"/>
                      </a:solidFill>
                      <a:prstDash val="solid"/>
                    </a:lnR>
                    <a:lnT w="28575">
                      <a:solidFill>
                        <a:srgbClr val="0DD3BC"/>
                      </a:solidFill>
                      <a:prstDash val="solid"/>
                    </a:lnT>
                    <a:lnB w="28575">
                      <a:solidFill>
                        <a:srgbClr val="0ED1AC"/>
                      </a:solidFill>
                      <a:prstDash val="solid"/>
                    </a:lnB>
                  </a:tcPr>
                </a:tc>
                <a:tc rowSpan="3">
                  <a:txBody>
                    <a:bodyPr/>
                    <a:lstStyle/>
                    <a:p>
                      <a:pPr marL="141605" marR="61594" algn="just">
                        <a:lnSpc>
                          <a:spcPts val="1660"/>
                        </a:lnSpc>
                        <a:spcBef>
                          <a:spcPts val="1170"/>
                        </a:spcBef>
                      </a:pPr>
                      <a:r>
                        <a:rPr lang="es-EC" sz="1600" spc="-5" dirty="0" smtClean="0">
                          <a:latin typeface="Arial"/>
                          <a:cs typeface="Arial"/>
                        </a:rPr>
                        <a:t>Investigar la cultura de ahorro de los estudiantes universitarios</a:t>
                      </a:r>
                      <a:r>
                        <a:rPr sz="1600" spc="-5" dirty="0" smtClean="0">
                          <a:latin typeface="Arial"/>
                          <a:cs typeface="Arial"/>
                        </a:rPr>
                        <a:t>.</a:t>
                      </a:r>
                      <a:r>
                        <a:rPr lang="es-EC" sz="1600" spc="-5" dirty="0" smtClean="0">
                          <a:latin typeface="Arial"/>
                          <a:cs typeface="Arial"/>
                        </a:rPr>
                        <a:t> De</a:t>
                      </a:r>
                      <a:r>
                        <a:rPr lang="es-EC" sz="1600" spc="-5" baseline="0" dirty="0" smtClean="0">
                          <a:latin typeface="Arial"/>
                          <a:cs typeface="Arial"/>
                        </a:rPr>
                        <a:t> la Universidad de las fuerzas Armadas</a:t>
                      </a:r>
                      <a:endParaRPr sz="1600" dirty="0">
                        <a:latin typeface="Arial"/>
                        <a:cs typeface="Arial"/>
                      </a:endParaRPr>
                    </a:p>
                  </a:txBody>
                  <a:tcPr marL="0" marR="0" marT="148590" marB="0">
                    <a:lnL w="28575">
                      <a:solidFill>
                        <a:srgbClr val="A4C248"/>
                      </a:solidFill>
                      <a:prstDash val="solid"/>
                    </a:lnL>
                    <a:lnR w="28575">
                      <a:solidFill>
                        <a:srgbClr val="A4C248"/>
                      </a:solidFill>
                      <a:prstDash val="solid"/>
                    </a:lnR>
                    <a:lnT w="28575">
                      <a:solidFill>
                        <a:srgbClr val="A4C248"/>
                      </a:solidFill>
                      <a:prstDash val="solid"/>
                    </a:lnT>
                    <a:lnB w="28575">
                      <a:solidFill>
                        <a:srgbClr val="A4C248"/>
                      </a:solidFill>
                      <a:prstDash val="solid"/>
                    </a:lnB>
                  </a:tcPr>
                </a:tc>
              </a:tr>
              <a:tr h="372049">
                <a:tc>
                  <a:txBody>
                    <a:bodyPr/>
                    <a:lstStyle/>
                    <a:p>
                      <a:pPr>
                        <a:lnSpc>
                          <a:spcPct val="100000"/>
                        </a:lnSpc>
                      </a:pPr>
                      <a:endParaRPr sz="1700" dirty="0">
                        <a:latin typeface="Times New Roman"/>
                        <a:cs typeface="Times New Roman"/>
                      </a:endParaRPr>
                    </a:p>
                  </a:txBody>
                  <a:tcPr marL="0" marR="0" marT="0" marB="0">
                    <a:lnL w="28575">
                      <a:solidFill>
                        <a:srgbClr val="0ED1AC"/>
                      </a:solidFill>
                      <a:prstDash val="solid"/>
                    </a:lnL>
                    <a:lnR w="28575">
                      <a:solidFill>
                        <a:srgbClr val="A4C248"/>
                      </a:solidFill>
                      <a:prstDash val="solid"/>
                    </a:lnR>
                    <a:lnT w="28575">
                      <a:solidFill>
                        <a:srgbClr val="0ED1AC"/>
                      </a:solidFill>
                      <a:prstDash val="solid"/>
                    </a:lnT>
                    <a:lnB w="28575">
                      <a:solidFill>
                        <a:srgbClr val="0ED1AC"/>
                      </a:solidFill>
                      <a:prstDash val="solid"/>
                    </a:lnB>
                  </a:tcPr>
                </a:tc>
                <a:tc vMerge="1">
                  <a:txBody>
                    <a:bodyPr/>
                    <a:lstStyle/>
                    <a:p>
                      <a:endParaRPr/>
                    </a:p>
                  </a:txBody>
                  <a:tcPr marL="0" marR="0" marT="148590" marB="0">
                    <a:lnL w="28575">
                      <a:solidFill>
                        <a:srgbClr val="A4C248"/>
                      </a:solidFill>
                      <a:prstDash val="solid"/>
                    </a:lnL>
                    <a:lnR w="28575">
                      <a:solidFill>
                        <a:srgbClr val="A4C248"/>
                      </a:solidFill>
                      <a:prstDash val="solid"/>
                    </a:lnR>
                    <a:lnT w="28575">
                      <a:solidFill>
                        <a:srgbClr val="A4C248"/>
                      </a:solidFill>
                      <a:prstDash val="solid"/>
                    </a:lnT>
                    <a:lnB w="28575">
                      <a:solidFill>
                        <a:srgbClr val="A4C248"/>
                      </a:solidFill>
                      <a:prstDash val="solid"/>
                    </a:lnB>
                  </a:tcPr>
                </a:tc>
              </a:tr>
              <a:tr h="397477">
                <a:tc rowSpan="2">
                  <a:txBody>
                    <a:bodyPr/>
                    <a:lstStyle/>
                    <a:p>
                      <a:pPr>
                        <a:lnSpc>
                          <a:spcPct val="100000"/>
                        </a:lnSpc>
                      </a:pPr>
                      <a:endParaRPr sz="1700" dirty="0">
                        <a:latin typeface="Times New Roman"/>
                        <a:cs typeface="Times New Roman"/>
                      </a:endParaRPr>
                    </a:p>
                  </a:txBody>
                  <a:tcPr marL="0" marR="0" marT="0" marB="0">
                    <a:lnR w="53975">
                      <a:solidFill>
                        <a:srgbClr val="A4C248"/>
                      </a:solidFill>
                      <a:prstDash val="solid"/>
                    </a:lnR>
                    <a:lnT w="28575">
                      <a:solidFill>
                        <a:srgbClr val="0ED1AC"/>
                      </a:solidFill>
                      <a:prstDash val="solid"/>
                    </a:lnT>
                  </a:tcPr>
                </a:tc>
                <a:tc vMerge="1">
                  <a:txBody>
                    <a:bodyPr/>
                    <a:lstStyle/>
                    <a:p>
                      <a:endParaRPr/>
                    </a:p>
                  </a:txBody>
                  <a:tcPr marL="0" marR="0" marT="148590" marB="0">
                    <a:lnL w="28575">
                      <a:solidFill>
                        <a:srgbClr val="A4C248"/>
                      </a:solidFill>
                      <a:prstDash val="solid"/>
                    </a:lnL>
                    <a:lnR w="28575">
                      <a:solidFill>
                        <a:srgbClr val="A4C248"/>
                      </a:solidFill>
                      <a:prstDash val="solid"/>
                    </a:lnR>
                    <a:lnT w="28575">
                      <a:solidFill>
                        <a:srgbClr val="A4C248"/>
                      </a:solidFill>
                      <a:prstDash val="solid"/>
                    </a:lnT>
                    <a:lnB w="28575">
                      <a:solidFill>
                        <a:srgbClr val="A4C248"/>
                      </a:solidFill>
                      <a:prstDash val="solid"/>
                    </a:lnB>
                  </a:tcPr>
                </a:tc>
              </a:tr>
              <a:tr h="812113">
                <a:tc vMerge="1">
                  <a:txBody>
                    <a:bodyPr/>
                    <a:lstStyle/>
                    <a:p>
                      <a:endParaRPr/>
                    </a:p>
                  </a:txBody>
                  <a:tcPr marL="0" marR="0" marT="0" marB="0">
                    <a:lnR w="53975">
                      <a:solidFill>
                        <a:srgbClr val="A4C248"/>
                      </a:solidFill>
                      <a:prstDash val="solid"/>
                    </a:lnR>
                    <a:lnT w="28575">
                      <a:solidFill>
                        <a:srgbClr val="0ED1AC"/>
                      </a:solidFill>
                      <a:prstDash val="solid"/>
                    </a:lnT>
                  </a:tcPr>
                </a:tc>
                <a:tc>
                  <a:txBody>
                    <a:bodyPr/>
                    <a:lstStyle/>
                    <a:p>
                      <a:pPr marL="127635" marR="75565" algn="just">
                        <a:lnSpc>
                          <a:spcPts val="1660"/>
                        </a:lnSpc>
                        <a:spcBef>
                          <a:spcPts val="819"/>
                        </a:spcBef>
                      </a:pPr>
                      <a:r>
                        <a:rPr lang="es-EC" sz="1600" spc="-5" dirty="0" smtClean="0">
                          <a:latin typeface="Arial"/>
                          <a:cs typeface="Arial"/>
                        </a:rPr>
                        <a:t>Investigar si los jóvenes universitarios aceptarían una metodología cooperativista asociativa.</a:t>
                      </a:r>
                      <a:endParaRPr sz="1600" dirty="0">
                        <a:latin typeface="Arial"/>
                        <a:cs typeface="Arial"/>
                      </a:endParaRPr>
                    </a:p>
                  </a:txBody>
                  <a:tcPr marL="0" marR="0" marT="104139" marB="0">
                    <a:lnL w="28575">
                      <a:solidFill>
                        <a:srgbClr val="A4C248"/>
                      </a:solidFill>
                      <a:prstDash val="solid"/>
                    </a:lnL>
                    <a:lnR w="28575">
                      <a:solidFill>
                        <a:srgbClr val="A4C248"/>
                      </a:solidFill>
                      <a:prstDash val="solid"/>
                    </a:lnR>
                    <a:lnT w="28575">
                      <a:solidFill>
                        <a:srgbClr val="A4C248"/>
                      </a:solidFill>
                      <a:prstDash val="solid"/>
                    </a:lnT>
                    <a:lnB w="28575">
                      <a:solidFill>
                        <a:srgbClr val="A4C248"/>
                      </a:solidFill>
                      <a:prstDash val="solid"/>
                    </a:lnB>
                  </a:tcPr>
                </a:tc>
              </a:tr>
            </a:tbl>
          </a:graphicData>
        </a:graphic>
      </p:graphicFrame>
    </p:spTree>
    <p:extLst>
      <p:ext uri="{BB962C8B-B14F-4D97-AF65-F5344CB8AC3E}">
        <p14:creationId xmlns:p14="http://schemas.microsoft.com/office/powerpoint/2010/main" val="359482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9718547" y="111252"/>
            <a:ext cx="490727" cy="679703"/>
          </a:xfrm>
          <a:prstGeom prst="rect">
            <a:avLst/>
          </a:prstGeom>
          <a:blipFill>
            <a:blip r:embed="rId2" cstate="print"/>
            <a:stretch>
              <a:fillRect/>
            </a:stretch>
          </a:blipFill>
        </p:spPr>
        <p:txBody>
          <a:bodyPr wrap="square" lIns="0" tIns="0" rIns="0" bIns="0" rtlCol="0"/>
          <a:lstStyle/>
          <a:p>
            <a:endParaRPr dirty="0"/>
          </a:p>
        </p:txBody>
      </p:sp>
      <p:sp>
        <p:nvSpPr>
          <p:cNvPr id="10" name="object 10"/>
          <p:cNvSpPr/>
          <p:nvPr/>
        </p:nvSpPr>
        <p:spPr>
          <a:xfrm>
            <a:off x="1074419" y="531876"/>
            <a:ext cx="8866632" cy="71627"/>
          </a:xfrm>
          <a:prstGeom prst="rect">
            <a:avLst/>
          </a:prstGeom>
          <a:blipFill>
            <a:blip r:embed="rId3"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1333122" y="111252"/>
            <a:ext cx="8858885" cy="391795"/>
          </a:xfrm>
          <a:prstGeom prst="rect">
            <a:avLst/>
          </a:prstGeom>
        </p:spPr>
        <p:txBody>
          <a:bodyPr vert="horz" wrap="square" lIns="0" tIns="12700" rIns="0" bIns="0" rtlCol="0">
            <a:spAutoFit/>
          </a:bodyPr>
          <a:lstStyle/>
          <a:p>
            <a:pPr marL="12700">
              <a:lnSpc>
                <a:spcPct val="100000"/>
              </a:lnSpc>
              <a:spcBef>
                <a:spcPts val="100"/>
              </a:spcBef>
            </a:pPr>
            <a:r>
              <a:rPr sz="2400" b="0" i="0" u="heavy" spc="-605" dirty="0">
                <a:solidFill>
                  <a:srgbClr val="6F2F9F"/>
                </a:solidFill>
                <a:uFill>
                  <a:solidFill>
                    <a:srgbClr val="6F2F9F"/>
                  </a:solidFill>
                </a:uFill>
                <a:latin typeface="Times New Roman"/>
                <a:cs typeface="Times New Roman"/>
              </a:rPr>
              <a:t> </a:t>
            </a:r>
            <a:r>
              <a:rPr sz="2400" u="heavy" spc="-5" dirty="0">
                <a:solidFill>
                  <a:srgbClr val="6F2F9F"/>
                </a:solidFill>
                <a:uFill>
                  <a:solidFill>
                    <a:srgbClr val="6F2F9F"/>
                  </a:solidFill>
                </a:uFill>
              </a:rPr>
              <a:t>CAPÍTULO II: </a:t>
            </a:r>
            <a:r>
              <a:rPr sz="2400" u="heavy" spc="-20" dirty="0">
                <a:solidFill>
                  <a:srgbClr val="6F2F9F"/>
                </a:solidFill>
                <a:uFill>
                  <a:solidFill>
                    <a:srgbClr val="6F2F9F"/>
                  </a:solidFill>
                </a:uFill>
              </a:rPr>
              <a:t>FUNDAMENTACIÓN </a:t>
            </a:r>
            <a:r>
              <a:rPr sz="2400" u="heavy" dirty="0">
                <a:solidFill>
                  <a:srgbClr val="6F2F9F"/>
                </a:solidFill>
                <a:uFill>
                  <a:solidFill>
                    <a:srgbClr val="6F2F9F"/>
                  </a:solidFill>
                </a:uFill>
              </a:rPr>
              <a:t>TEÓRICA Y</a:t>
            </a:r>
            <a:r>
              <a:rPr sz="2400" u="heavy" spc="105" dirty="0">
                <a:solidFill>
                  <a:srgbClr val="6F2F9F"/>
                </a:solidFill>
                <a:uFill>
                  <a:solidFill>
                    <a:srgbClr val="6F2F9F"/>
                  </a:solidFill>
                </a:uFill>
              </a:rPr>
              <a:t> </a:t>
            </a:r>
            <a:r>
              <a:rPr sz="2400" u="heavy" spc="-5" dirty="0">
                <a:solidFill>
                  <a:srgbClr val="6F2F9F"/>
                </a:solidFill>
                <a:uFill>
                  <a:solidFill>
                    <a:srgbClr val="6F2F9F"/>
                  </a:solidFill>
                </a:uFill>
              </a:rPr>
              <a:t>CONCEPTUAL</a:t>
            </a:r>
            <a:endParaRPr sz="2400" dirty="0">
              <a:latin typeface="Times New Roman"/>
              <a:cs typeface="Times New Roman"/>
            </a:endParaRPr>
          </a:p>
        </p:txBody>
      </p:sp>
      <p:sp>
        <p:nvSpPr>
          <p:cNvPr id="12" name="object 12"/>
          <p:cNvSpPr/>
          <p:nvPr/>
        </p:nvSpPr>
        <p:spPr>
          <a:xfrm>
            <a:off x="533400" y="685800"/>
            <a:ext cx="2394204" cy="2357502"/>
          </a:xfrm>
          <a:prstGeom prst="rect">
            <a:avLst/>
          </a:prstGeom>
          <a:blipFill>
            <a:blip r:embed="rId4" cstate="print"/>
            <a:stretch>
              <a:fillRect/>
            </a:stretch>
          </a:blipFill>
        </p:spPr>
        <p:txBody>
          <a:bodyPr wrap="square" lIns="0" tIns="0" rIns="0" bIns="0" rtlCol="0"/>
          <a:lstStyle/>
          <a:p>
            <a:endParaRPr dirty="0"/>
          </a:p>
        </p:txBody>
      </p:sp>
      <p:sp>
        <p:nvSpPr>
          <p:cNvPr id="13" name="object 13"/>
          <p:cNvSpPr/>
          <p:nvPr/>
        </p:nvSpPr>
        <p:spPr>
          <a:xfrm>
            <a:off x="1002791" y="879967"/>
            <a:ext cx="1958339" cy="2105865"/>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581533" y="1062724"/>
            <a:ext cx="2298319" cy="1852936"/>
          </a:xfrm>
          <a:prstGeom prst="rect">
            <a:avLst/>
          </a:prstGeom>
          <a:blipFill>
            <a:blip r:embed="rId6" cstate="print"/>
            <a:stretch>
              <a:fillRect/>
            </a:stretch>
          </a:blipFill>
        </p:spPr>
        <p:txBody>
          <a:bodyPr wrap="square" lIns="0" tIns="0" rIns="0" bIns="0" rtlCol="0"/>
          <a:lstStyle/>
          <a:p>
            <a:endParaRPr dirty="0"/>
          </a:p>
        </p:txBody>
      </p:sp>
      <p:sp>
        <p:nvSpPr>
          <p:cNvPr id="15" name="object 15"/>
          <p:cNvSpPr/>
          <p:nvPr/>
        </p:nvSpPr>
        <p:spPr>
          <a:xfrm>
            <a:off x="581533" y="984637"/>
            <a:ext cx="2298700" cy="1879722"/>
          </a:xfrm>
          <a:custGeom>
            <a:avLst/>
            <a:gdLst/>
            <a:ahLst/>
            <a:cxnLst/>
            <a:rect l="l" t="t" r="r" b="b"/>
            <a:pathLst>
              <a:path w="2298700" h="1216660">
                <a:moveTo>
                  <a:pt x="0" y="134112"/>
                </a:moveTo>
                <a:lnTo>
                  <a:pt x="6834" y="91732"/>
                </a:lnTo>
                <a:lnTo>
                  <a:pt x="25865" y="54918"/>
                </a:lnTo>
                <a:lnTo>
                  <a:pt x="54885" y="25883"/>
                </a:lnTo>
                <a:lnTo>
                  <a:pt x="91687" y="6839"/>
                </a:lnTo>
                <a:lnTo>
                  <a:pt x="134061" y="0"/>
                </a:lnTo>
                <a:lnTo>
                  <a:pt x="2164207" y="0"/>
                </a:lnTo>
                <a:lnTo>
                  <a:pt x="2206586" y="6839"/>
                </a:lnTo>
                <a:lnTo>
                  <a:pt x="2243400" y="25883"/>
                </a:lnTo>
                <a:lnTo>
                  <a:pt x="2272435" y="54918"/>
                </a:lnTo>
                <a:lnTo>
                  <a:pt x="2291479" y="91732"/>
                </a:lnTo>
                <a:lnTo>
                  <a:pt x="2298319" y="134112"/>
                </a:lnTo>
                <a:lnTo>
                  <a:pt x="2298319" y="1082675"/>
                </a:lnTo>
                <a:lnTo>
                  <a:pt x="2291479" y="1125041"/>
                </a:lnTo>
                <a:lnTo>
                  <a:pt x="2272435" y="1161823"/>
                </a:lnTo>
                <a:lnTo>
                  <a:pt x="2243400" y="1190821"/>
                </a:lnTo>
                <a:lnTo>
                  <a:pt x="2206586" y="1209833"/>
                </a:lnTo>
                <a:lnTo>
                  <a:pt x="2164207" y="1216659"/>
                </a:lnTo>
                <a:lnTo>
                  <a:pt x="134061" y="1216659"/>
                </a:lnTo>
                <a:lnTo>
                  <a:pt x="91687" y="1209833"/>
                </a:lnTo>
                <a:lnTo>
                  <a:pt x="54885" y="1190821"/>
                </a:lnTo>
                <a:lnTo>
                  <a:pt x="25865" y="1161823"/>
                </a:lnTo>
                <a:lnTo>
                  <a:pt x="6834" y="1125041"/>
                </a:lnTo>
                <a:lnTo>
                  <a:pt x="0" y="1082675"/>
                </a:lnTo>
                <a:lnTo>
                  <a:pt x="0" y="134112"/>
                </a:lnTo>
                <a:close/>
              </a:path>
            </a:pathLst>
          </a:custGeom>
          <a:ln w="9525">
            <a:solidFill>
              <a:srgbClr val="78C75D"/>
            </a:solidFill>
          </a:ln>
        </p:spPr>
        <p:txBody>
          <a:bodyPr wrap="square" lIns="0" tIns="0" rIns="0" bIns="0" rtlCol="0"/>
          <a:lstStyle/>
          <a:p>
            <a:endParaRPr dirty="0"/>
          </a:p>
        </p:txBody>
      </p:sp>
      <p:sp>
        <p:nvSpPr>
          <p:cNvPr id="16" name="object 16"/>
          <p:cNvSpPr txBox="1"/>
          <p:nvPr/>
        </p:nvSpPr>
        <p:spPr>
          <a:xfrm>
            <a:off x="751481" y="984636"/>
            <a:ext cx="2023721" cy="2140330"/>
          </a:xfrm>
          <a:prstGeom prst="rect">
            <a:avLst/>
          </a:prstGeom>
        </p:spPr>
        <p:txBody>
          <a:bodyPr vert="horz" wrap="square" lIns="0" tIns="11430" rIns="0" bIns="0" rtlCol="0">
            <a:spAutoFit/>
          </a:bodyPr>
          <a:lstStyle/>
          <a:p>
            <a:pPr marL="142240" indent="-129539">
              <a:lnSpc>
                <a:spcPts val="2030"/>
              </a:lnSpc>
              <a:spcBef>
                <a:spcPts val="90"/>
              </a:spcBef>
              <a:buChar char="-"/>
              <a:tabLst>
                <a:tab pos="142875" algn="l"/>
              </a:tabLst>
            </a:pPr>
            <a:endParaRPr lang="es-EC" sz="1700" spc="-15" dirty="0">
              <a:latin typeface="Arial"/>
              <a:cs typeface="Arial"/>
            </a:endParaRPr>
          </a:p>
          <a:p>
            <a:pPr marL="299085" indent="-286385">
              <a:lnSpc>
                <a:spcPts val="2035"/>
              </a:lnSpc>
              <a:spcBef>
                <a:spcPts val="90"/>
              </a:spcBef>
              <a:buChar char="-"/>
              <a:tabLst>
                <a:tab pos="299085" algn="l"/>
                <a:tab pos="299720" algn="l"/>
              </a:tabLst>
            </a:pPr>
            <a:r>
              <a:rPr lang="es-EC" sz="1700" spc="-25" dirty="0" smtClean="0">
                <a:latin typeface="Arial"/>
                <a:cs typeface="Arial"/>
              </a:rPr>
              <a:t>Desempleo </a:t>
            </a:r>
          </a:p>
          <a:p>
            <a:pPr marL="299085" indent="-286385">
              <a:lnSpc>
                <a:spcPts val="2035"/>
              </a:lnSpc>
              <a:spcBef>
                <a:spcPts val="90"/>
              </a:spcBef>
              <a:buChar char="-"/>
              <a:tabLst>
                <a:tab pos="299085" algn="l"/>
                <a:tab pos="299720" algn="l"/>
              </a:tabLst>
            </a:pPr>
            <a:endParaRPr lang="es-EC" sz="1700" spc="-25" dirty="0" smtClean="0">
              <a:latin typeface="Arial"/>
              <a:cs typeface="Arial"/>
            </a:endParaRPr>
          </a:p>
          <a:p>
            <a:pPr marL="299085" indent="-286385">
              <a:lnSpc>
                <a:spcPts val="2035"/>
              </a:lnSpc>
              <a:spcBef>
                <a:spcPts val="90"/>
              </a:spcBef>
              <a:buChar char="-"/>
              <a:tabLst>
                <a:tab pos="299085" algn="l"/>
                <a:tab pos="299720" algn="l"/>
              </a:tabLst>
            </a:pPr>
            <a:r>
              <a:rPr lang="es-EC" sz="1700" spc="-25" dirty="0" smtClean="0">
                <a:latin typeface="Arial"/>
                <a:cs typeface="Arial"/>
              </a:rPr>
              <a:t>Emprendimiento</a:t>
            </a:r>
          </a:p>
          <a:p>
            <a:pPr marL="299085" indent="-286385">
              <a:lnSpc>
                <a:spcPts val="2035"/>
              </a:lnSpc>
              <a:spcBef>
                <a:spcPts val="90"/>
              </a:spcBef>
              <a:buChar char="-"/>
              <a:tabLst>
                <a:tab pos="299085" algn="l"/>
                <a:tab pos="299720" algn="l"/>
              </a:tabLst>
            </a:pPr>
            <a:endParaRPr lang="es-EC" sz="1700" spc="-25" dirty="0" smtClean="0">
              <a:latin typeface="Arial"/>
              <a:cs typeface="Arial"/>
            </a:endParaRPr>
          </a:p>
          <a:p>
            <a:pPr marL="299085" indent="-286385">
              <a:lnSpc>
                <a:spcPts val="2035"/>
              </a:lnSpc>
              <a:spcBef>
                <a:spcPts val="90"/>
              </a:spcBef>
              <a:buChar char="-"/>
              <a:tabLst>
                <a:tab pos="299085" algn="l"/>
                <a:tab pos="299720" algn="l"/>
              </a:tabLst>
            </a:pPr>
            <a:r>
              <a:rPr lang="es-EC" sz="1700" spc="-25" dirty="0" smtClean="0">
                <a:latin typeface="Arial"/>
                <a:cs typeface="Arial"/>
              </a:rPr>
              <a:t>Crecimiento académico</a:t>
            </a:r>
            <a:endParaRPr lang="es-EC" sz="1700" spc="-15" dirty="0" smtClean="0">
              <a:latin typeface="Arial"/>
              <a:cs typeface="Arial"/>
            </a:endParaRPr>
          </a:p>
          <a:p>
            <a:pPr marL="142240" indent="-129539">
              <a:lnSpc>
                <a:spcPts val="2030"/>
              </a:lnSpc>
              <a:spcBef>
                <a:spcPts val="90"/>
              </a:spcBef>
              <a:buChar char="-"/>
              <a:tabLst>
                <a:tab pos="142875" algn="l"/>
              </a:tabLst>
            </a:pPr>
            <a:endParaRPr lang="es-EC" sz="1700" spc="-15" dirty="0" smtClean="0">
              <a:latin typeface="Arial"/>
              <a:cs typeface="Arial"/>
            </a:endParaRPr>
          </a:p>
        </p:txBody>
      </p:sp>
      <p:sp>
        <p:nvSpPr>
          <p:cNvPr id="18" name="object 18"/>
          <p:cNvSpPr txBox="1"/>
          <p:nvPr/>
        </p:nvSpPr>
        <p:spPr>
          <a:xfrm>
            <a:off x="4826525" y="1341196"/>
            <a:ext cx="2211196" cy="273152"/>
          </a:xfrm>
          <a:prstGeom prst="rect">
            <a:avLst/>
          </a:prstGeom>
        </p:spPr>
        <p:txBody>
          <a:bodyPr vert="horz" wrap="square" lIns="0" tIns="11430" rIns="0" bIns="0" rtlCol="0">
            <a:spAutoFit/>
          </a:bodyPr>
          <a:lstStyle/>
          <a:p>
            <a:pPr marL="12700">
              <a:lnSpc>
                <a:spcPct val="100000"/>
              </a:lnSpc>
              <a:spcBef>
                <a:spcPts val="90"/>
              </a:spcBef>
            </a:pPr>
            <a:r>
              <a:rPr lang="es-EC" sz="1700" b="1" spc="-10" dirty="0" smtClean="0">
                <a:latin typeface="Arial"/>
                <a:cs typeface="Arial"/>
              </a:rPr>
              <a:t>La Cultura del Ahorro</a:t>
            </a:r>
            <a:endParaRPr sz="1700" dirty="0">
              <a:latin typeface="Arial"/>
              <a:cs typeface="Arial"/>
            </a:endParaRPr>
          </a:p>
        </p:txBody>
      </p:sp>
      <p:sp>
        <p:nvSpPr>
          <p:cNvPr id="19" name="object 19"/>
          <p:cNvSpPr/>
          <p:nvPr/>
        </p:nvSpPr>
        <p:spPr>
          <a:xfrm>
            <a:off x="8075676" y="946403"/>
            <a:ext cx="2513076" cy="1101852"/>
          </a:xfrm>
          <a:prstGeom prst="rect">
            <a:avLst/>
          </a:prstGeom>
          <a:blipFill>
            <a:blip r:embed="rId7" cstate="print"/>
            <a:stretch>
              <a:fillRect/>
            </a:stretch>
          </a:blipFill>
        </p:spPr>
        <p:txBody>
          <a:bodyPr wrap="square" lIns="0" tIns="0" rIns="0" bIns="0" rtlCol="0"/>
          <a:lstStyle/>
          <a:p>
            <a:endParaRPr dirty="0"/>
          </a:p>
        </p:txBody>
      </p:sp>
      <p:sp>
        <p:nvSpPr>
          <p:cNvPr id="20" name="object 20"/>
          <p:cNvSpPr/>
          <p:nvPr/>
        </p:nvSpPr>
        <p:spPr>
          <a:xfrm>
            <a:off x="8025383" y="684276"/>
            <a:ext cx="2970150" cy="1906524"/>
          </a:xfrm>
          <a:prstGeom prst="rect">
            <a:avLst/>
          </a:prstGeom>
          <a:blipFill>
            <a:blip r:embed="rId8" cstate="print"/>
            <a:stretch>
              <a:fillRect/>
            </a:stretch>
          </a:blipFill>
        </p:spPr>
        <p:txBody>
          <a:bodyPr wrap="square" lIns="0" tIns="0" rIns="0" bIns="0" rtlCol="0"/>
          <a:lstStyle/>
          <a:p>
            <a:endParaRPr dirty="0"/>
          </a:p>
        </p:txBody>
      </p:sp>
      <p:sp>
        <p:nvSpPr>
          <p:cNvPr id="21" name="object 21"/>
          <p:cNvSpPr/>
          <p:nvPr/>
        </p:nvSpPr>
        <p:spPr>
          <a:xfrm>
            <a:off x="8123172" y="974471"/>
            <a:ext cx="2825369" cy="1574927"/>
          </a:xfrm>
          <a:prstGeom prst="rect">
            <a:avLst/>
          </a:prstGeom>
          <a:blipFill>
            <a:blip r:embed="rId9" cstate="print"/>
            <a:stretch>
              <a:fillRect/>
            </a:stretch>
          </a:blipFill>
        </p:spPr>
        <p:txBody>
          <a:bodyPr wrap="square" lIns="0" tIns="0" rIns="0" bIns="0" rtlCol="0"/>
          <a:lstStyle/>
          <a:p>
            <a:endParaRPr dirty="0"/>
          </a:p>
        </p:txBody>
      </p:sp>
      <p:sp>
        <p:nvSpPr>
          <p:cNvPr id="22" name="object 22"/>
          <p:cNvSpPr/>
          <p:nvPr/>
        </p:nvSpPr>
        <p:spPr>
          <a:xfrm>
            <a:off x="8123172" y="1066800"/>
            <a:ext cx="2825369" cy="1574927"/>
          </a:xfrm>
          <a:custGeom>
            <a:avLst/>
            <a:gdLst/>
            <a:ahLst/>
            <a:cxnLst/>
            <a:rect l="l" t="t" r="r" b="b"/>
            <a:pathLst>
              <a:path w="2419350" h="1005839">
                <a:moveTo>
                  <a:pt x="0" y="100964"/>
                </a:moveTo>
                <a:lnTo>
                  <a:pt x="7935" y="61668"/>
                </a:lnTo>
                <a:lnTo>
                  <a:pt x="29575" y="29575"/>
                </a:lnTo>
                <a:lnTo>
                  <a:pt x="61668" y="7935"/>
                </a:lnTo>
                <a:lnTo>
                  <a:pt x="100965" y="0"/>
                </a:lnTo>
                <a:lnTo>
                  <a:pt x="2317750" y="0"/>
                </a:lnTo>
                <a:lnTo>
                  <a:pt x="2357066" y="7935"/>
                </a:lnTo>
                <a:lnTo>
                  <a:pt x="2389203" y="29575"/>
                </a:lnTo>
                <a:lnTo>
                  <a:pt x="2410886" y="61668"/>
                </a:lnTo>
                <a:lnTo>
                  <a:pt x="2418842" y="100964"/>
                </a:lnTo>
                <a:lnTo>
                  <a:pt x="2418842" y="904748"/>
                </a:lnTo>
                <a:lnTo>
                  <a:pt x="2410886" y="944044"/>
                </a:lnTo>
                <a:lnTo>
                  <a:pt x="2389203" y="976137"/>
                </a:lnTo>
                <a:lnTo>
                  <a:pt x="2357066" y="997777"/>
                </a:lnTo>
                <a:lnTo>
                  <a:pt x="2317750" y="1005713"/>
                </a:lnTo>
                <a:lnTo>
                  <a:pt x="100965" y="1005713"/>
                </a:lnTo>
                <a:lnTo>
                  <a:pt x="61668" y="997777"/>
                </a:lnTo>
                <a:lnTo>
                  <a:pt x="29575" y="976137"/>
                </a:lnTo>
                <a:lnTo>
                  <a:pt x="7935" y="944044"/>
                </a:lnTo>
                <a:lnTo>
                  <a:pt x="0" y="904748"/>
                </a:lnTo>
                <a:lnTo>
                  <a:pt x="0" y="100964"/>
                </a:lnTo>
                <a:close/>
              </a:path>
            </a:pathLst>
          </a:custGeom>
          <a:ln w="9525">
            <a:solidFill>
              <a:srgbClr val="78C75D"/>
            </a:solidFill>
          </a:ln>
        </p:spPr>
        <p:txBody>
          <a:bodyPr wrap="square" lIns="0" tIns="0" rIns="0" bIns="0" rtlCol="0"/>
          <a:lstStyle/>
          <a:p>
            <a:endParaRPr dirty="0"/>
          </a:p>
        </p:txBody>
      </p:sp>
      <p:sp>
        <p:nvSpPr>
          <p:cNvPr id="23" name="object 23"/>
          <p:cNvSpPr txBox="1"/>
          <p:nvPr/>
        </p:nvSpPr>
        <p:spPr>
          <a:xfrm>
            <a:off x="8130540" y="1141225"/>
            <a:ext cx="2723134" cy="1332416"/>
          </a:xfrm>
          <a:prstGeom prst="rect">
            <a:avLst/>
          </a:prstGeom>
        </p:spPr>
        <p:txBody>
          <a:bodyPr vert="horz" wrap="square" lIns="0" tIns="11430" rIns="0" bIns="0" rtlCol="0">
            <a:spAutoFit/>
          </a:bodyPr>
          <a:lstStyle/>
          <a:p>
            <a:pPr marL="142240" indent="-129539">
              <a:lnSpc>
                <a:spcPts val="2030"/>
              </a:lnSpc>
              <a:spcBef>
                <a:spcPts val="90"/>
              </a:spcBef>
              <a:buChar char="-"/>
              <a:tabLst>
                <a:tab pos="142875" algn="l"/>
              </a:tabLst>
            </a:pPr>
            <a:r>
              <a:rPr lang="es-EC" sz="1700" spc="-15" dirty="0" smtClean="0">
                <a:latin typeface="Arial"/>
                <a:cs typeface="Arial"/>
              </a:rPr>
              <a:t>Raíces genealógicas heredadas</a:t>
            </a:r>
          </a:p>
          <a:p>
            <a:pPr marL="142240" indent="-129539">
              <a:lnSpc>
                <a:spcPts val="2030"/>
              </a:lnSpc>
              <a:spcBef>
                <a:spcPts val="90"/>
              </a:spcBef>
              <a:buChar char="-"/>
              <a:tabLst>
                <a:tab pos="142875" algn="l"/>
              </a:tabLst>
            </a:pPr>
            <a:r>
              <a:rPr lang="es-EC" sz="1700" spc="-15" dirty="0" smtClean="0">
                <a:latin typeface="Arial"/>
                <a:cs typeface="Arial"/>
              </a:rPr>
              <a:t>Cultura del ahorro</a:t>
            </a:r>
          </a:p>
          <a:p>
            <a:pPr marL="142240" indent="-129539">
              <a:lnSpc>
                <a:spcPts val="2030"/>
              </a:lnSpc>
              <a:spcBef>
                <a:spcPts val="90"/>
              </a:spcBef>
              <a:buChar char="-"/>
              <a:tabLst>
                <a:tab pos="142875" algn="l"/>
              </a:tabLst>
            </a:pPr>
            <a:r>
              <a:rPr lang="es-EC" sz="1700" spc="-15" dirty="0" smtClean="0">
                <a:latin typeface="Arial"/>
                <a:cs typeface="Arial"/>
              </a:rPr>
              <a:t>Inclusión financiera</a:t>
            </a:r>
          </a:p>
          <a:p>
            <a:pPr marL="299085" indent="-286385">
              <a:lnSpc>
                <a:spcPts val="2035"/>
              </a:lnSpc>
              <a:spcBef>
                <a:spcPts val="90"/>
              </a:spcBef>
              <a:buChar char="-"/>
              <a:tabLst>
                <a:tab pos="299085" algn="l"/>
                <a:tab pos="299720" algn="l"/>
              </a:tabLst>
            </a:pPr>
            <a:endParaRPr sz="1700" dirty="0">
              <a:latin typeface="Arial"/>
              <a:cs typeface="Arial"/>
            </a:endParaRPr>
          </a:p>
        </p:txBody>
      </p:sp>
      <p:sp>
        <p:nvSpPr>
          <p:cNvPr id="24" name="object 24"/>
          <p:cNvSpPr/>
          <p:nvPr/>
        </p:nvSpPr>
        <p:spPr>
          <a:xfrm>
            <a:off x="3810000" y="2549398"/>
            <a:ext cx="3364103" cy="1002665"/>
          </a:xfrm>
          <a:custGeom>
            <a:avLst/>
            <a:gdLst/>
            <a:ahLst/>
            <a:cxnLst/>
            <a:rect l="l" t="t" r="r" b="b"/>
            <a:pathLst>
              <a:path w="2325370" h="1002664">
                <a:moveTo>
                  <a:pt x="2182367" y="0"/>
                </a:moveTo>
                <a:lnTo>
                  <a:pt x="142493" y="0"/>
                </a:lnTo>
                <a:lnTo>
                  <a:pt x="97438" y="7272"/>
                </a:lnTo>
                <a:lnTo>
                  <a:pt x="58320" y="27517"/>
                </a:lnTo>
                <a:lnTo>
                  <a:pt x="27480" y="58375"/>
                </a:lnTo>
                <a:lnTo>
                  <a:pt x="7260" y="97487"/>
                </a:lnTo>
                <a:lnTo>
                  <a:pt x="0" y="142493"/>
                </a:lnTo>
                <a:lnTo>
                  <a:pt x="0" y="860043"/>
                </a:lnTo>
                <a:lnTo>
                  <a:pt x="7260" y="905099"/>
                </a:lnTo>
                <a:lnTo>
                  <a:pt x="27480" y="944217"/>
                </a:lnTo>
                <a:lnTo>
                  <a:pt x="58320" y="975057"/>
                </a:lnTo>
                <a:lnTo>
                  <a:pt x="97438" y="995277"/>
                </a:lnTo>
                <a:lnTo>
                  <a:pt x="142493" y="1002538"/>
                </a:lnTo>
                <a:lnTo>
                  <a:pt x="2182367" y="1002538"/>
                </a:lnTo>
                <a:lnTo>
                  <a:pt x="2227374" y="995277"/>
                </a:lnTo>
                <a:lnTo>
                  <a:pt x="2266486" y="975057"/>
                </a:lnTo>
                <a:lnTo>
                  <a:pt x="2297344" y="944217"/>
                </a:lnTo>
                <a:lnTo>
                  <a:pt x="2317589" y="905099"/>
                </a:lnTo>
                <a:lnTo>
                  <a:pt x="2324862" y="860043"/>
                </a:lnTo>
                <a:lnTo>
                  <a:pt x="2324862" y="142493"/>
                </a:lnTo>
                <a:lnTo>
                  <a:pt x="2317589" y="97487"/>
                </a:lnTo>
                <a:lnTo>
                  <a:pt x="2297344" y="58375"/>
                </a:lnTo>
                <a:lnTo>
                  <a:pt x="2266486" y="27517"/>
                </a:lnTo>
                <a:lnTo>
                  <a:pt x="2227374" y="7272"/>
                </a:lnTo>
                <a:lnTo>
                  <a:pt x="2182367" y="0"/>
                </a:lnTo>
                <a:close/>
              </a:path>
            </a:pathLst>
          </a:custGeom>
          <a:solidFill>
            <a:srgbClr val="CCEBFF"/>
          </a:solidFill>
        </p:spPr>
        <p:txBody>
          <a:bodyPr wrap="square" lIns="0" tIns="0" rIns="0" bIns="0" rtlCol="0"/>
          <a:lstStyle/>
          <a:p>
            <a:endParaRPr dirty="0"/>
          </a:p>
        </p:txBody>
      </p:sp>
      <p:sp>
        <p:nvSpPr>
          <p:cNvPr id="25" name="object 25"/>
          <p:cNvSpPr/>
          <p:nvPr/>
        </p:nvSpPr>
        <p:spPr>
          <a:xfrm>
            <a:off x="4848733" y="2549398"/>
            <a:ext cx="2325370" cy="1002665"/>
          </a:xfrm>
          <a:custGeom>
            <a:avLst/>
            <a:gdLst/>
            <a:ahLst/>
            <a:cxnLst/>
            <a:rect l="l" t="t" r="r" b="b"/>
            <a:pathLst>
              <a:path w="2325370" h="1002664">
                <a:moveTo>
                  <a:pt x="0" y="142493"/>
                </a:moveTo>
                <a:lnTo>
                  <a:pt x="7260" y="97487"/>
                </a:lnTo>
                <a:lnTo>
                  <a:pt x="27480" y="58375"/>
                </a:lnTo>
                <a:lnTo>
                  <a:pt x="58320" y="27517"/>
                </a:lnTo>
                <a:lnTo>
                  <a:pt x="97438" y="7272"/>
                </a:lnTo>
                <a:lnTo>
                  <a:pt x="142493" y="0"/>
                </a:lnTo>
                <a:lnTo>
                  <a:pt x="2182367" y="0"/>
                </a:lnTo>
                <a:lnTo>
                  <a:pt x="2227374" y="7272"/>
                </a:lnTo>
                <a:lnTo>
                  <a:pt x="2266486" y="27517"/>
                </a:lnTo>
                <a:lnTo>
                  <a:pt x="2297344" y="58375"/>
                </a:lnTo>
                <a:lnTo>
                  <a:pt x="2317589" y="97487"/>
                </a:lnTo>
                <a:lnTo>
                  <a:pt x="2324862" y="142493"/>
                </a:lnTo>
                <a:lnTo>
                  <a:pt x="2324862" y="860043"/>
                </a:lnTo>
                <a:lnTo>
                  <a:pt x="2317589" y="905099"/>
                </a:lnTo>
                <a:lnTo>
                  <a:pt x="2297344" y="944217"/>
                </a:lnTo>
                <a:lnTo>
                  <a:pt x="2266486" y="975057"/>
                </a:lnTo>
                <a:lnTo>
                  <a:pt x="2227374" y="995277"/>
                </a:lnTo>
                <a:lnTo>
                  <a:pt x="2182367" y="1002538"/>
                </a:lnTo>
                <a:lnTo>
                  <a:pt x="142493" y="1002538"/>
                </a:lnTo>
                <a:lnTo>
                  <a:pt x="97438" y="995277"/>
                </a:lnTo>
                <a:lnTo>
                  <a:pt x="58320" y="975057"/>
                </a:lnTo>
                <a:lnTo>
                  <a:pt x="27480" y="944217"/>
                </a:lnTo>
                <a:lnTo>
                  <a:pt x="7260" y="905099"/>
                </a:lnTo>
                <a:lnTo>
                  <a:pt x="0" y="860043"/>
                </a:lnTo>
                <a:lnTo>
                  <a:pt x="0" y="142493"/>
                </a:lnTo>
                <a:close/>
              </a:path>
            </a:pathLst>
          </a:custGeom>
          <a:ln w="25400">
            <a:solidFill>
              <a:srgbClr val="CCEBFF"/>
            </a:solidFill>
          </a:ln>
        </p:spPr>
        <p:txBody>
          <a:bodyPr wrap="square" lIns="0" tIns="0" rIns="0" bIns="0" rtlCol="0"/>
          <a:lstStyle/>
          <a:p>
            <a:endParaRPr dirty="0"/>
          </a:p>
        </p:txBody>
      </p:sp>
      <p:sp>
        <p:nvSpPr>
          <p:cNvPr id="26" name="object 26"/>
          <p:cNvSpPr txBox="1"/>
          <p:nvPr/>
        </p:nvSpPr>
        <p:spPr>
          <a:xfrm>
            <a:off x="3810000" y="2590800"/>
            <a:ext cx="3276600" cy="1076577"/>
          </a:xfrm>
          <a:prstGeom prst="rect">
            <a:avLst/>
          </a:prstGeom>
        </p:spPr>
        <p:txBody>
          <a:bodyPr vert="horz" wrap="square" lIns="0" tIns="12065" rIns="0" bIns="0" rtlCol="0">
            <a:spAutoFit/>
          </a:bodyPr>
          <a:lstStyle/>
          <a:p>
            <a:pPr marL="299085" indent="-286385">
              <a:lnSpc>
                <a:spcPts val="2030"/>
              </a:lnSpc>
              <a:spcBef>
                <a:spcPts val="95"/>
              </a:spcBef>
              <a:buFont typeface="Wingdings"/>
              <a:buChar char=""/>
              <a:tabLst>
                <a:tab pos="299085" algn="l"/>
                <a:tab pos="299720" algn="l"/>
              </a:tabLst>
            </a:pPr>
            <a:r>
              <a:rPr lang="es-EC" sz="1700" spc="-10" dirty="0" smtClean="0">
                <a:latin typeface="Arial"/>
                <a:cs typeface="Arial"/>
              </a:rPr>
              <a:t>Árbol genealógico familiar</a:t>
            </a:r>
          </a:p>
          <a:p>
            <a:pPr marL="299085" indent="-286385">
              <a:lnSpc>
                <a:spcPts val="2030"/>
              </a:lnSpc>
              <a:spcBef>
                <a:spcPts val="95"/>
              </a:spcBef>
              <a:buFont typeface="Wingdings"/>
              <a:buChar char=""/>
              <a:tabLst>
                <a:tab pos="299085" algn="l"/>
                <a:tab pos="299720" algn="l"/>
              </a:tabLst>
            </a:pPr>
            <a:r>
              <a:rPr lang="es-EC" sz="1700" spc="-10" dirty="0" smtClean="0">
                <a:latin typeface="Arial"/>
                <a:cs typeface="Arial"/>
              </a:rPr>
              <a:t>Conductas económicas</a:t>
            </a:r>
          </a:p>
          <a:p>
            <a:pPr marL="299085" indent="-286385">
              <a:lnSpc>
                <a:spcPts val="2030"/>
              </a:lnSpc>
              <a:spcBef>
                <a:spcPts val="95"/>
              </a:spcBef>
              <a:buFont typeface="Wingdings"/>
              <a:buChar char=""/>
              <a:tabLst>
                <a:tab pos="299085" algn="l"/>
                <a:tab pos="299720" algn="l"/>
              </a:tabLst>
            </a:pPr>
            <a:r>
              <a:rPr lang="es-EC" sz="1700" spc="-10" dirty="0" smtClean="0">
                <a:latin typeface="Arial"/>
                <a:cs typeface="Arial"/>
              </a:rPr>
              <a:t>Magnitud de salarios</a:t>
            </a:r>
          </a:p>
          <a:p>
            <a:pPr marL="299085" indent="-286385">
              <a:lnSpc>
                <a:spcPts val="2030"/>
              </a:lnSpc>
              <a:spcBef>
                <a:spcPts val="95"/>
              </a:spcBef>
              <a:buFont typeface="Wingdings"/>
              <a:buChar char=""/>
              <a:tabLst>
                <a:tab pos="299085" algn="l"/>
                <a:tab pos="299720" algn="l"/>
              </a:tabLst>
            </a:pPr>
            <a:endParaRPr lang="es-EC" sz="1700" spc="-10" dirty="0" smtClean="0">
              <a:latin typeface="Arial"/>
              <a:cs typeface="Arial"/>
            </a:endParaRPr>
          </a:p>
        </p:txBody>
      </p:sp>
      <p:sp>
        <p:nvSpPr>
          <p:cNvPr id="27" name="object 27"/>
          <p:cNvSpPr/>
          <p:nvPr/>
        </p:nvSpPr>
        <p:spPr>
          <a:xfrm>
            <a:off x="8130540" y="2691383"/>
            <a:ext cx="2418588" cy="728472"/>
          </a:xfrm>
          <a:prstGeom prst="rect">
            <a:avLst/>
          </a:prstGeom>
          <a:blipFill>
            <a:blip r:embed="rId10" cstate="print"/>
            <a:stretch>
              <a:fillRect/>
            </a:stretch>
          </a:blipFill>
        </p:spPr>
        <p:txBody>
          <a:bodyPr wrap="square" lIns="0" tIns="0" rIns="0" bIns="0" rtlCol="0"/>
          <a:lstStyle/>
          <a:p>
            <a:endParaRPr dirty="0"/>
          </a:p>
        </p:txBody>
      </p:sp>
      <p:sp>
        <p:nvSpPr>
          <p:cNvPr id="28" name="object 28"/>
          <p:cNvSpPr/>
          <p:nvPr/>
        </p:nvSpPr>
        <p:spPr>
          <a:xfrm>
            <a:off x="8122919" y="2820923"/>
            <a:ext cx="2494787" cy="534924"/>
          </a:xfrm>
          <a:prstGeom prst="rect">
            <a:avLst/>
          </a:prstGeom>
          <a:blipFill>
            <a:blip r:embed="rId11" cstate="print"/>
            <a:stretch>
              <a:fillRect/>
            </a:stretch>
          </a:blipFill>
        </p:spPr>
        <p:txBody>
          <a:bodyPr wrap="square" lIns="0" tIns="0" rIns="0" bIns="0" rtlCol="0"/>
          <a:lstStyle/>
          <a:p>
            <a:endParaRPr dirty="0"/>
          </a:p>
        </p:txBody>
      </p:sp>
      <p:sp>
        <p:nvSpPr>
          <p:cNvPr id="29" name="object 29"/>
          <p:cNvSpPr/>
          <p:nvPr/>
        </p:nvSpPr>
        <p:spPr>
          <a:xfrm>
            <a:off x="8177403" y="2716276"/>
            <a:ext cx="2324735" cy="633602"/>
          </a:xfrm>
          <a:prstGeom prst="rect">
            <a:avLst/>
          </a:prstGeom>
          <a:blipFill>
            <a:blip r:embed="rId12" cstate="print"/>
            <a:stretch>
              <a:fillRect/>
            </a:stretch>
          </a:blipFill>
        </p:spPr>
        <p:txBody>
          <a:bodyPr wrap="square" lIns="0" tIns="0" rIns="0" bIns="0" rtlCol="0"/>
          <a:lstStyle/>
          <a:p>
            <a:endParaRPr dirty="0"/>
          </a:p>
        </p:txBody>
      </p:sp>
      <p:sp>
        <p:nvSpPr>
          <p:cNvPr id="30" name="object 30"/>
          <p:cNvSpPr/>
          <p:nvPr/>
        </p:nvSpPr>
        <p:spPr>
          <a:xfrm>
            <a:off x="8177403" y="2716276"/>
            <a:ext cx="2324735" cy="633730"/>
          </a:xfrm>
          <a:custGeom>
            <a:avLst/>
            <a:gdLst/>
            <a:ahLst/>
            <a:cxnLst/>
            <a:rect l="l" t="t" r="r" b="b"/>
            <a:pathLst>
              <a:path w="2324734" h="633729">
                <a:moveTo>
                  <a:pt x="0" y="142494"/>
                </a:moveTo>
                <a:lnTo>
                  <a:pt x="7259" y="97438"/>
                </a:lnTo>
                <a:lnTo>
                  <a:pt x="27472" y="58320"/>
                </a:lnTo>
                <a:lnTo>
                  <a:pt x="58292" y="27480"/>
                </a:lnTo>
                <a:lnTo>
                  <a:pt x="97373" y="7260"/>
                </a:lnTo>
                <a:lnTo>
                  <a:pt x="142367" y="0"/>
                </a:lnTo>
                <a:lnTo>
                  <a:pt x="2182241" y="0"/>
                </a:lnTo>
                <a:lnTo>
                  <a:pt x="2227296" y="7260"/>
                </a:lnTo>
                <a:lnTo>
                  <a:pt x="2266414" y="27480"/>
                </a:lnTo>
                <a:lnTo>
                  <a:pt x="2297254" y="58320"/>
                </a:lnTo>
                <a:lnTo>
                  <a:pt x="2317474" y="97438"/>
                </a:lnTo>
                <a:lnTo>
                  <a:pt x="2324735" y="142494"/>
                </a:lnTo>
                <a:lnTo>
                  <a:pt x="2324735" y="491109"/>
                </a:lnTo>
                <a:lnTo>
                  <a:pt x="2317474" y="536164"/>
                </a:lnTo>
                <a:lnTo>
                  <a:pt x="2297254" y="575282"/>
                </a:lnTo>
                <a:lnTo>
                  <a:pt x="2266414" y="606122"/>
                </a:lnTo>
                <a:lnTo>
                  <a:pt x="2227296" y="626342"/>
                </a:lnTo>
                <a:lnTo>
                  <a:pt x="2182241" y="633602"/>
                </a:lnTo>
                <a:lnTo>
                  <a:pt x="142367" y="633602"/>
                </a:lnTo>
                <a:lnTo>
                  <a:pt x="97373" y="626342"/>
                </a:lnTo>
                <a:lnTo>
                  <a:pt x="58292" y="606122"/>
                </a:lnTo>
                <a:lnTo>
                  <a:pt x="27472" y="575282"/>
                </a:lnTo>
                <a:lnTo>
                  <a:pt x="7259" y="536164"/>
                </a:lnTo>
                <a:lnTo>
                  <a:pt x="0" y="491109"/>
                </a:lnTo>
                <a:lnTo>
                  <a:pt x="0" y="142494"/>
                </a:lnTo>
                <a:close/>
              </a:path>
            </a:pathLst>
          </a:custGeom>
          <a:ln w="9525">
            <a:solidFill>
              <a:srgbClr val="04D0D9"/>
            </a:solidFill>
          </a:ln>
        </p:spPr>
        <p:txBody>
          <a:bodyPr wrap="square" lIns="0" tIns="0" rIns="0" bIns="0" rtlCol="0"/>
          <a:lstStyle/>
          <a:p>
            <a:endParaRPr dirty="0"/>
          </a:p>
        </p:txBody>
      </p:sp>
      <p:sp>
        <p:nvSpPr>
          <p:cNvPr id="31" name="object 31"/>
          <p:cNvSpPr txBox="1"/>
          <p:nvPr/>
        </p:nvSpPr>
        <p:spPr>
          <a:xfrm>
            <a:off x="8153400" y="2743200"/>
            <a:ext cx="2285364" cy="534762"/>
          </a:xfrm>
          <a:prstGeom prst="rect">
            <a:avLst/>
          </a:prstGeom>
        </p:spPr>
        <p:txBody>
          <a:bodyPr vert="horz" wrap="square" lIns="0" tIns="11430" rIns="0" bIns="0" rtlCol="0">
            <a:spAutoFit/>
          </a:bodyPr>
          <a:lstStyle/>
          <a:p>
            <a:pPr marL="12700" algn="ctr">
              <a:lnSpc>
                <a:spcPct val="100000"/>
              </a:lnSpc>
              <a:spcBef>
                <a:spcPts val="90"/>
              </a:spcBef>
            </a:pPr>
            <a:r>
              <a:rPr lang="es-EC" sz="1700" spc="-10" dirty="0" smtClean="0">
                <a:latin typeface="Arial"/>
                <a:cs typeface="Arial"/>
              </a:rPr>
              <a:t>Teoría Psicológica de Conductas Económicas</a:t>
            </a:r>
            <a:endParaRPr sz="1700" dirty="0">
              <a:latin typeface="Arial"/>
              <a:cs typeface="Arial"/>
            </a:endParaRPr>
          </a:p>
        </p:txBody>
      </p:sp>
      <p:sp>
        <p:nvSpPr>
          <p:cNvPr id="32" name="object 32"/>
          <p:cNvSpPr/>
          <p:nvPr/>
        </p:nvSpPr>
        <p:spPr>
          <a:xfrm>
            <a:off x="7652131" y="2851530"/>
            <a:ext cx="337185" cy="268605"/>
          </a:xfrm>
          <a:custGeom>
            <a:avLst/>
            <a:gdLst/>
            <a:ahLst/>
            <a:cxnLst/>
            <a:rect l="l" t="t" r="r" b="b"/>
            <a:pathLst>
              <a:path w="337184" h="268605">
                <a:moveTo>
                  <a:pt x="336803" y="88646"/>
                </a:moveTo>
                <a:lnTo>
                  <a:pt x="161036" y="88646"/>
                </a:lnTo>
                <a:lnTo>
                  <a:pt x="161036" y="0"/>
                </a:lnTo>
                <a:lnTo>
                  <a:pt x="0" y="133985"/>
                </a:lnTo>
                <a:lnTo>
                  <a:pt x="161036" y="268097"/>
                </a:lnTo>
                <a:lnTo>
                  <a:pt x="161036" y="179451"/>
                </a:lnTo>
                <a:lnTo>
                  <a:pt x="336803" y="179451"/>
                </a:lnTo>
                <a:lnTo>
                  <a:pt x="336803" y="88646"/>
                </a:lnTo>
                <a:close/>
              </a:path>
            </a:pathLst>
          </a:custGeom>
          <a:ln w="25400">
            <a:solidFill>
              <a:srgbClr val="85878D"/>
            </a:solidFill>
          </a:ln>
        </p:spPr>
        <p:txBody>
          <a:bodyPr wrap="square" lIns="0" tIns="0" rIns="0" bIns="0" rtlCol="0"/>
          <a:lstStyle/>
          <a:p>
            <a:endParaRPr dirty="0"/>
          </a:p>
        </p:txBody>
      </p:sp>
      <p:sp>
        <p:nvSpPr>
          <p:cNvPr id="33" name="object 33"/>
          <p:cNvSpPr/>
          <p:nvPr/>
        </p:nvSpPr>
        <p:spPr>
          <a:xfrm>
            <a:off x="7337043" y="1500048"/>
            <a:ext cx="749300" cy="114300"/>
          </a:xfrm>
          <a:custGeom>
            <a:avLst/>
            <a:gdLst/>
            <a:ahLst/>
            <a:cxnLst/>
            <a:rect l="l" t="t" r="r" b="b"/>
            <a:pathLst>
              <a:path w="749300" h="114300">
                <a:moveTo>
                  <a:pt x="19050" y="37084"/>
                </a:moveTo>
                <a:lnTo>
                  <a:pt x="11599" y="38596"/>
                </a:lnTo>
                <a:lnTo>
                  <a:pt x="5572" y="42656"/>
                </a:lnTo>
                <a:lnTo>
                  <a:pt x="1494" y="48710"/>
                </a:lnTo>
                <a:lnTo>
                  <a:pt x="0" y="56134"/>
                </a:lnTo>
                <a:lnTo>
                  <a:pt x="1494" y="63557"/>
                </a:lnTo>
                <a:lnTo>
                  <a:pt x="5572" y="69611"/>
                </a:lnTo>
                <a:lnTo>
                  <a:pt x="11626" y="73689"/>
                </a:lnTo>
                <a:lnTo>
                  <a:pt x="19050" y="75184"/>
                </a:lnTo>
                <a:lnTo>
                  <a:pt x="26473" y="73689"/>
                </a:lnTo>
                <a:lnTo>
                  <a:pt x="32527" y="69611"/>
                </a:lnTo>
                <a:lnTo>
                  <a:pt x="36605" y="63557"/>
                </a:lnTo>
                <a:lnTo>
                  <a:pt x="38100" y="56134"/>
                </a:lnTo>
                <a:lnTo>
                  <a:pt x="36605" y="48764"/>
                </a:lnTo>
                <a:lnTo>
                  <a:pt x="32527" y="42703"/>
                </a:lnTo>
                <a:lnTo>
                  <a:pt x="26473" y="38596"/>
                </a:lnTo>
                <a:lnTo>
                  <a:pt x="19050" y="37084"/>
                </a:lnTo>
                <a:close/>
              </a:path>
              <a:path w="749300" h="114300">
                <a:moveTo>
                  <a:pt x="95377" y="37211"/>
                </a:moveTo>
                <a:lnTo>
                  <a:pt x="95250" y="37211"/>
                </a:lnTo>
                <a:lnTo>
                  <a:pt x="87880" y="38705"/>
                </a:lnTo>
                <a:lnTo>
                  <a:pt x="81819" y="42783"/>
                </a:lnTo>
                <a:lnTo>
                  <a:pt x="77712" y="48837"/>
                </a:lnTo>
                <a:lnTo>
                  <a:pt x="76200" y="56261"/>
                </a:lnTo>
                <a:lnTo>
                  <a:pt x="77694" y="63684"/>
                </a:lnTo>
                <a:lnTo>
                  <a:pt x="81772" y="69738"/>
                </a:lnTo>
                <a:lnTo>
                  <a:pt x="87826" y="73816"/>
                </a:lnTo>
                <a:lnTo>
                  <a:pt x="95250" y="75311"/>
                </a:lnTo>
                <a:lnTo>
                  <a:pt x="102675" y="73816"/>
                </a:lnTo>
                <a:lnTo>
                  <a:pt x="108743" y="69738"/>
                </a:lnTo>
                <a:lnTo>
                  <a:pt x="112859" y="63684"/>
                </a:lnTo>
                <a:lnTo>
                  <a:pt x="114427" y="56261"/>
                </a:lnTo>
                <a:lnTo>
                  <a:pt x="112932" y="48837"/>
                </a:lnTo>
                <a:lnTo>
                  <a:pt x="108854" y="42783"/>
                </a:lnTo>
                <a:lnTo>
                  <a:pt x="102800" y="38705"/>
                </a:lnTo>
                <a:lnTo>
                  <a:pt x="95377" y="37211"/>
                </a:lnTo>
                <a:close/>
              </a:path>
              <a:path w="749300" h="114300">
                <a:moveTo>
                  <a:pt x="171577" y="37337"/>
                </a:moveTo>
                <a:lnTo>
                  <a:pt x="164153" y="38832"/>
                </a:lnTo>
                <a:lnTo>
                  <a:pt x="158099" y="42910"/>
                </a:lnTo>
                <a:lnTo>
                  <a:pt x="154021" y="48964"/>
                </a:lnTo>
                <a:lnTo>
                  <a:pt x="152527" y="56387"/>
                </a:lnTo>
                <a:lnTo>
                  <a:pt x="153947" y="63811"/>
                </a:lnTo>
                <a:lnTo>
                  <a:pt x="157987" y="69865"/>
                </a:lnTo>
                <a:lnTo>
                  <a:pt x="164028" y="73943"/>
                </a:lnTo>
                <a:lnTo>
                  <a:pt x="171450" y="75437"/>
                </a:lnTo>
                <a:lnTo>
                  <a:pt x="171577" y="75437"/>
                </a:lnTo>
                <a:lnTo>
                  <a:pt x="178946" y="73943"/>
                </a:lnTo>
                <a:lnTo>
                  <a:pt x="185007" y="69865"/>
                </a:lnTo>
                <a:lnTo>
                  <a:pt x="189114" y="63811"/>
                </a:lnTo>
                <a:lnTo>
                  <a:pt x="190627" y="56387"/>
                </a:lnTo>
                <a:lnTo>
                  <a:pt x="189132" y="48964"/>
                </a:lnTo>
                <a:lnTo>
                  <a:pt x="185054" y="42910"/>
                </a:lnTo>
                <a:lnTo>
                  <a:pt x="179000" y="38832"/>
                </a:lnTo>
                <a:lnTo>
                  <a:pt x="171577" y="37337"/>
                </a:lnTo>
                <a:close/>
              </a:path>
              <a:path w="749300" h="114300">
                <a:moveTo>
                  <a:pt x="247777" y="37464"/>
                </a:moveTo>
                <a:lnTo>
                  <a:pt x="240353" y="38959"/>
                </a:lnTo>
                <a:lnTo>
                  <a:pt x="234299" y="43037"/>
                </a:lnTo>
                <a:lnTo>
                  <a:pt x="230221" y="49091"/>
                </a:lnTo>
                <a:lnTo>
                  <a:pt x="228727" y="56514"/>
                </a:lnTo>
                <a:lnTo>
                  <a:pt x="230221" y="63938"/>
                </a:lnTo>
                <a:lnTo>
                  <a:pt x="234299" y="69992"/>
                </a:lnTo>
                <a:lnTo>
                  <a:pt x="240353" y="74070"/>
                </a:lnTo>
                <a:lnTo>
                  <a:pt x="247777" y="75564"/>
                </a:lnTo>
                <a:lnTo>
                  <a:pt x="255200" y="74070"/>
                </a:lnTo>
                <a:lnTo>
                  <a:pt x="261254" y="69992"/>
                </a:lnTo>
                <a:lnTo>
                  <a:pt x="265332" y="63938"/>
                </a:lnTo>
                <a:lnTo>
                  <a:pt x="266827" y="56514"/>
                </a:lnTo>
                <a:lnTo>
                  <a:pt x="265332" y="49091"/>
                </a:lnTo>
                <a:lnTo>
                  <a:pt x="261254" y="43037"/>
                </a:lnTo>
                <a:lnTo>
                  <a:pt x="255200" y="38959"/>
                </a:lnTo>
                <a:lnTo>
                  <a:pt x="247777" y="37464"/>
                </a:lnTo>
                <a:close/>
              </a:path>
              <a:path w="749300" h="114300">
                <a:moveTo>
                  <a:pt x="324104" y="37591"/>
                </a:moveTo>
                <a:lnTo>
                  <a:pt x="316607" y="39086"/>
                </a:lnTo>
                <a:lnTo>
                  <a:pt x="310546" y="43164"/>
                </a:lnTo>
                <a:lnTo>
                  <a:pt x="306439" y="49218"/>
                </a:lnTo>
                <a:lnTo>
                  <a:pt x="304927" y="56641"/>
                </a:lnTo>
                <a:lnTo>
                  <a:pt x="306421" y="64011"/>
                </a:lnTo>
                <a:lnTo>
                  <a:pt x="310499" y="70072"/>
                </a:lnTo>
                <a:lnTo>
                  <a:pt x="316553" y="74179"/>
                </a:lnTo>
                <a:lnTo>
                  <a:pt x="323977" y="75691"/>
                </a:lnTo>
                <a:lnTo>
                  <a:pt x="331427" y="74179"/>
                </a:lnTo>
                <a:lnTo>
                  <a:pt x="337454" y="70119"/>
                </a:lnTo>
                <a:lnTo>
                  <a:pt x="341532" y="64065"/>
                </a:lnTo>
                <a:lnTo>
                  <a:pt x="343027" y="56641"/>
                </a:lnTo>
                <a:lnTo>
                  <a:pt x="341588" y="49218"/>
                </a:lnTo>
                <a:lnTo>
                  <a:pt x="337518" y="43164"/>
                </a:lnTo>
                <a:lnTo>
                  <a:pt x="331471" y="39086"/>
                </a:lnTo>
                <a:lnTo>
                  <a:pt x="324104" y="37591"/>
                </a:lnTo>
                <a:close/>
              </a:path>
              <a:path w="749300" h="114300">
                <a:moveTo>
                  <a:pt x="400304" y="37718"/>
                </a:moveTo>
                <a:lnTo>
                  <a:pt x="392878" y="39213"/>
                </a:lnTo>
                <a:lnTo>
                  <a:pt x="386810" y="43291"/>
                </a:lnTo>
                <a:lnTo>
                  <a:pt x="382694" y="49345"/>
                </a:lnTo>
                <a:lnTo>
                  <a:pt x="381127" y="56768"/>
                </a:lnTo>
                <a:lnTo>
                  <a:pt x="382621" y="64138"/>
                </a:lnTo>
                <a:lnTo>
                  <a:pt x="386699" y="70199"/>
                </a:lnTo>
                <a:lnTo>
                  <a:pt x="392753" y="74306"/>
                </a:lnTo>
                <a:lnTo>
                  <a:pt x="400177" y="75818"/>
                </a:lnTo>
                <a:lnTo>
                  <a:pt x="407647" y="74306"/>
                </a:lnTo>
                <a:lnTo>
                  <a:pt x="413718" y="70246"/>
                </a:lnTo>
                <a:lnTo>
                  <a:pt x="417839" y="64192"/>
                </a:lnTo>
                <a:lnTo>
                  <a:pt x="419354" y="56768"/>
                </a:lnTo>
                <a:lnTo>
                  <a:pt x="417859" y="49345"/>
                </a:lnTo>
                <a:lnTo>
                  <a:pt x="413781" y="43291"/>
                </a:lnTo>
                <a:lnTo>
                  <a:pt x="407727" y="39213"/>
                </a:lnTo>
                <a:lnTo>
                  <a:pt x="400304" y="37718"/>
                </a:lnTo>
                <a:close/>
              </a:path>
              <a:path w="749300" h="114300">
                <a:moveTo>
                  <a:pt x="476504" y="37846"/>
                </a:moveTo>
                <a:lnTo>
                  <a:pt x="469077" y="39340"/>
                </a:lnTo>
                <a:lnTo>
                  <a:pt x="463015" y="43418"/>
                </a:lnTo>
                <a:lnTo>
                  <a:pt x="458948" y="49418"/>
                </a:lnTo>
                <a:lnTo>
                  <a:pt x="457454" y="56768"/>
                </a:lnTo>
                <a:lnTo>
                  <a:pt x="458946" y="64212"/>
                </a:lnTo>
                <a:lnTo>
                  <a:pt x="463010" y="70310"/>
                </a:lnTo>
                <a:lnTo>
                  <a:pt x="469026" y="74431"/>
                </a:lnTo>
                <a:lnTo>
                  <a:pt x="476377" y="75946"/>
                </a:lnTo>
                <a:lnTo>
                  <a:pt x="483927" y="74451"/>
                </a:lnTo>
                <a:lnTo>
                  <a:pt x="489981" y="70373"/>
                </a:lnTo>
                <a:lnTo>
                  <a:pt x="494059" y="64319"/>
                </a:lnTo>
                <a:lnTo>
                  <a:pt x="495554" y="56896"/>
                </a:lnTo>
                <a:lnTo>
                  <a:pt x="494059" y="49472"/>
                </a:lnTo>
                <a:lnTo>
                  <a:pt x="489958" y="43402"/>
                </a:lnTo>
                <a:lnTo>
                  <a:pt x="483917" y="39338"/>
                </a:lnTo>
                <a:lnTo>
                  <a:pt x="476504" y="37846"/>
                </a:lnTo>
                <a:close/>
              </a:path>
              <a:path w="749300" h="114300">
                <a:moveTo>
                  <a:pt x="552831" y="37973"/>
                </a:moveTo>
                <a:lnTo>
                  <a:pt x="545280" y="39411"/>
                </a:lnTo>
                <a:lnTo>
                  <a:pt x="539226" y="43481"/>
                </a:lnTo>
                <a:lnTo>
                  <a:pt x="535148" y="49528"/>
                </a:lnTo>
                <a:lnTo>
                  <a:pt x="533654" y="56896"/>
                </a:lnTo>
                <a:lnTo>
                  <a:pt x="535148" y="64321"/>
                </a:lnTo>
                <a:lnTo>
                  <a:pt x="539226" y="70389"/>
                </a:lnTo>
                <a:lnTo>
                  <a:pt x="545280" y="74505"/>
                </a:lnTo>
                <a:lnTo>
                  <a:pt x="552704" y="76073"/>
                </a:lnTo>
                <a:lnTo>
                  <a:pt x="560127" y="74578"/>
                </a:lnTo>
                <a:lnTo>
                  <a:pt x="566181" y="70500"/>
                </a:lnTo>
                <a:lnTo>
                  <a:pt x="570259" y="64446"/>
                </a:lnTo>
                <a:lnTo>
                  <a:pt x="571754" y="57023"/>
                </a:lnTo>
                <a:lnTo>
                  <a:pt x="570261" y="49599"/>
                </a:lnTo>
                <a:lnTo>
                  <a:pt x="566197" y="43545"/>
                </a:lnTo>
                <a:lnTo>
                  <a:pt x="560181" y="39467"/>
                </a:lnTo>
                <a:lnTo>
                  <a:pt x="552831" y="37973"/>
                </a:lnTo>
                <a:close/>
              </a:path>
              <a:path w="749300" h="114300">
                <a:moveTo>
                  <a:pt x="635127" y="0"/>
                </a:moveTo>
                <a:lnTo>
                  <a:pt x="635039" y="39309"/>
                </a:lnTo>
                <a:lnTo>
                  <a:pt x="636454" y="39594"/>
                </a:lnTo>
                <a:lnTo>
                  <a:pt x="642508" y="43672"/>
                </a:lnTo>
                <a:lnTo>
                  <a:pt x="646586" y="49726"/>
                </a:lnTo>
                <a:lnTo>
                  <a:pt x="648055" y="57023"/>
                </a:lnTo>
                <a:lnTo>
                  <a:pt x="648054" y="57276"/>
                </a:lnTo>
                <a:lnTo>
                  <a:pt x="646513" y="64573"/>
                </a:lnTo>
                <a:lnTo>
                  <a:pt x="642397" y="70627"/>
                </a:lnTo>
                <a:lnTo>
                  <a:pt x="636329" y="74705"/>
                </a:lnTo>
                <a:lnTo>
                  <a:pt x="634960" y="74981"/>
                </a:lnTo>
                <a:lnTo>
                  <a:pt x="634873" y="114300"/>
                </a:lnTo>
                <a:lnTo>
                  <a:pt x="749300" y="57276"/>
                </a:lnTo>
                <a:lnTo>
                  <a:pt x="635127" y="0"/>
                </a:lnTo>
                <a:close/>
              </a:path>
              <a:path w="749300" h="114300">
                <a:moveTo>
                  <a:pt x="629031" y="38100"/>
                </a:moveTo>
                <a:lnTo>
                  <a:pt x="621587" y="39520"/>
                </a:lnTo>
                <a:lnTo>
                  <a:pt x="615489" y="43561"/>
                </a:lnTo>
                <a:lnTo>
                  <a:pt x="611368" y="49601"/>
                </a:lnTo>
                <a:lnTo>
                  <a:pt x="609854" y="57023"/>
                </a:lnTo>
                <a:lnTo>
                  <a:pt x="611348" y="64448"/>
                </a:lnTo>
                <a:lnTo>
                  <a:pt x="615426" y="70516"/>
                </a:lnTo>
                <a:lnTo>
                  <a:pt x="621480" y="74632"/>
                </a:lnTo>
                <a:lnTo>
                  <a:pt x="628904" y="76200"/>
                </a:lnTo>
                <a:lnTo>
                  <a:pt x="634960" y="74981"/>
                </a:lnTo>
                <a:lnTo>
                  <a:pt x="635039" y="39309"/>
                </a:lnTo>
                <a:lnTo>
                  <a:pt x="629031" y="38100"/>
                </a:lnTo>
                <a:close/>
              </a:path>
              <a:path w="749300" h="114300">
                <a:moveTo>
                  <a:pt x="635039" y="39309"/>
                </a:moveTo>
                <a:lnTo>
                  <a:pt x="634960" y="74981"/>
                </a:lnTo>
                <a:lnTo>
                  <a:pt x="636329" y="74705"/>
                </a:lnTo>
                <a:lnTo>
                  <a:pt x="642397" y="70627"/>
                </a:lnTo>
                <a:lnTo>
                  <a:pt x="646513" y="64573"/>
                </a:lnTo>
                <a:lnTo>
                  <a:pt x="648054" y="57276"/>
                </a:lnTo>
                <a:lnTo>
                  <a:pt x="648055" y="57023"/>
                </a:lnTo>
                <a:lnTo>
                  <a:pt x="646586" y="49726"/>
                </a:lnTo>
                <a:lnTo>
                  <a:pt x="642508" y="43672"/>
                </a:lnTo>
                <a:lnTo>
                  <a:pt x="636454" y="39594"/>
                </a:lnTo>
                <a:lnTo>
                  <a:pt x="635039" y="39309"/>
                </a:lnTo>
                <a:close/>
              </a:path>
            </a:pathLst>
          </a:custGeom>
          <a:solidFill>
            <a:srgbClr val="000000"/>
          </a:solidFill>
        </p:spPr>
        <p:txBody>
          <a:bodyPr wrap="square" lIns="0" tIns="0" rIns="0" bIns="0" rtlCol="0"/>
          <a:lstStyle/>
          <a:p>
            <a:endParaRPr dirty="0"/>
          </a:p>
        </p:txBody>
      </p:sp>
      <p:sp>
        <p:nvSpPr>
          <p:cNvPr id="34" name="object 34"/>
          <p:cNvSpPr/>
          <p:nvPr/>
        </p:nvSpPr>
        <p:spPr>
          <a:xfrm>
            <a:off x="3155187" y="1418844"/>
            <a:ext cx="1267460" cy="114300"/>
          </a:xfrm>
          <a:custGeom>
            <a:avLst/>
            <a:gdLst/>
            <a:ahLst/>
            <a:cxnLst/>
            <a:rect l="l" t="t" r="r" b="b"/>
            <a:pathLst>
              <a:path w="1267460" h="114300">
                <a:moveTo>
                  <a:pt x="1248790" y="57276"/>
                </a:moveTo>
                <a:lnTo>
                  <a:pt x="1241343" y="58677"/>
                </a:lnTo>
                <a:lnTo>
                  <a:pt x="1235217" y="62674"/>
                </a:lnTo>
                <a:lnTo>
                  <a:pt x="1231020" y="68671"/>
                </a:lnTo>
                <a:lnTo>
                  <a:pt x="1229360" y="76073"/>
                </a:lnTo>
                <a:lnTo>
                  <a:pt x="1230760" y="83464"/>
                </a:lnTo>
                <a:lnTo>
                  <a:pt x="1234757" y="89582"/>
                </a:lnTo>
                <a:lnTo>
                  <a:pt x="1240754" y="93771"/>
                </a:lnTo>
                <a:lnTo>
                  <a:pt x="1248155" y="95376"/>
                </a:lnTo>
                <a:lnTo>
                  <a:pt x="1255601" y="94049"/>
                </a:lnTo>
                <a:lnTo>
                  <a:pt x="1261713" y="90090"/>
                </a:lnTo>
                <a:lnTo>
                  <a:pt x="1265872" y="84107"/>
                </a:lnTo>
                <a:lnTo>
                  <a:pt x="1267460" y="76707"/>
                </a:lnTo>
                <a:lnTo>
                  <a:pt x="1266132" y="69260"/>
                </a:lnTo>
                <a:lnTo>
                  <a:pt x="1262173" y="63134"/>
                </a:lnTo>
                <a:lnTo>
                  <a:pt x="1256190" y="58937"/>
                </a:lnTo>
                <a:lnTo>
                  <a:pt x="1248790" y="57276"/>
                </a:lnTo>
                <a:close/>
              </a:path>
              <a:path w="1267460" h="114300">
                <a:moveTo>
                  <a:pt x="1172590" y="56006"/>
                </a:moveTo>
                <a:lnTo>
                  <a:pt x="1165072" y="57405"/>
                </a:lnTo>
                <a:lnTo>
                  <a:pt x="1158954" y="61388"/>
                </a:lnTo>
                <a:lnTo>
                  <a:pt x="1154765" y="67347"/>
                </a:lnTo>
                <a:lnTo>
                  <a:pt x="1153160" y="74675"/>
                </a:lnTo>
                <a:lnTo>
                  <a:pt x="1154558" y="82141"/>
                </a:lnTo>
                <a:lnTo>
                  <a:pt x="1158541" y="88296"/>
                </a:lnTo>
                <a:lnTo>
                  <a:pt x="1164500" y="92499"/>
                </a:lnTo>
                <a:lnTo>
                  <a:pt x="1171828" y="94106"/>
                </a:lnTo>
                <a:lnTo>
                  <a:pt x="1179401" y="92708"/>
                </a:lnTo>
                <a:lnTo>
                  <a:pt x="1185513" y="88725"/>
                </a:lnTo>
                <a:lnTo>
                  <a:pt x="1189672" y="82766"/>
                </a:lnTo>
                <a:lnTo>
                  <a:pt x="1191260" y="75437"/>
                </a:lnTo>
                <a:lnTo>
                  <a:pt x="1189932" y="67972"/>
                </a:lnTo>
                <a:lnTo>
                  <a:pt x="1185973" y="61817"/>
                </a:lnTo>
                <a:lnTo>
                  <a:pt x="1179990" y="57614"/>
                </a:lnTo>
                <a:lnTo>
                  <a:pt x="1172590" y="56006"/>
                </a:lnTo>
                <a:close/>
              </a:path>
              <a:path w="1267460" h="114300">
                <a:moveTo>
                  <a:pt x="1096390" y="54737"/>
                </a:moveTo>
                <a:lnTo>
                  <a:pt x="1088818" y="56064"/>
                </a:lnTo>
                <a:lnTo>
                  <a:pt x="1082706" y="60023"/>
                </a:lnTo>
                <a:lnTo>
                  <a:pt x="1078547" y="66006"/>
                </a:lnTo>
                <a:lnTo>
                  <a:pt x="1076960" y="73405"/>
                </a:lnTo>
                <a:lnTo>
                  <a:pt x="1078287" y="80853"/>
                </a:lnTo>
                <a:lnTo>
                  <a:pt x="1082246" y="86979"/>
                </a:lnTo>
                <a:lnTo>
                  <a:pt x="1088229" y="91176"/>
                </a:lnTo>
                <a:lnTo>
                  <a:pt x="1095628" y="92837"/>
                </a:lnTo>
                <a:lnTo>
                  <a:pt x="1103094" y="91436"/>
                </a:lnTo>
                <a:lnTo>
                  <a:pt x="1109249" y="87439"/>
                </a:lnTo>
                <a:lnTo>
                  <a:pt x="1113452" y="81442"/>
                </a:lnTo>
                <a:lnTo>
                  <a:pt x="1115060" y="74040"/>
                </a:lnTo>
                <a:lnTo>
                  <a:pt x="1113661" y="66649"/>
                </a:lnTo>
                <a:lnTo>
                  <a:pt x="1109678" y="60531"/>
                </a:lnTo>
                <a:lnTo>
                  <a:pt x="1103719" y="56342"/>
                </a:lnTo>
                <a:lnTo>
                  <a:pt x="1096390" y="54737"/>
                </a:lnTo>
                <a:close/>
              </a:path>
              <a:path w="1267460" h="114300">
                <a:moveTo>
                  <a:pt x="1020063" y="53466"/>
                </a:moveTo>
                <a:lnTo>
                  <a:pt x="1012618" y="54794"/>
                </a:lnTo>
                <a:lnTo>
                  <a:pt x="1006506" y="58753"/>
                </a:lnTo>
                <a:lnTo>
                  <a:pt x="1002347" y="64736"/>
                </a:lnTo>
                <a:lnTo>
                  <a:pt x="1000760" y="72136"/>
                </a:lnTo>
                <a:lnTo>
                  <a:pt x="1002087" y="79583"/>
                </a:lnTo>
                <a:lnTo>
                  <a:pt x="1006046" y="85709"/>
                </a:lnTo>
                <a:lnTo>
                  <a:pt x="1012029" y="89906"/>
                </a:lnTo>
                <a:lnTo>
                  <a:pt x="1019428" y="91566"/>
                </a:lnTo>
                <a:lnTo>
                  <a:pt x="1026876" y="90166"/>
                </a:lnTo>
                <a:lnTo>
                  <a:pt x="1033002" y="86169"/>
                </a:lnTo>
                <a:lnTo>
                  <a:pt x="1037199" y="80172"/>
                </a:lnTo>
                <a:lnTo>
                  <a:pt x="1038860" y="72770"/>
                </a:lnTo>
                <a:lnTo>
                  <a:pt x="1037459" y="65325"/>
                </a:lnTo>
                <a:lnTo>
                  <a:pt x="1033462" y="59213"/>
                </a:lnTo>
                <a:lnTo>
                  <a:pt x="1027465" y="55054"/>
                </a:lnTo>
                <a:lnTo>
                  <a:pt x="1020063" y="53466"/>
                </a:lnTo>
                <a:close/>
              </a:path>
              <a:path w="1267460" h="114300">
                <a:moveTo>
                  <a:pt x="943863" y="52197"/>
                </a:moveTo>
                <a:lnTo>
                  <a:pt x="936416" y="53524"/>
                </a:lnTo>
                <a:lnTo>
                  <a:pt x="930290" y="57483"/>
                </a:lnTo>
                <a:lnTo>
                  <a:pt x="926093" y="63466"/>
                </a:lnTo>
                <a:lnTo>
                  <a:pt x="924433" y="70865"/>
                </a:lnTo>
                <a:lnTo>
                  <a:pt x="925833" y="78313"/>
                </a:lnTo>
                <a:lnTo>
                  <a:pt x="929830" y="84439"/>
                </a:lnTo>
                <a:lnTo>
                  <a:pt x="935827" y="88636"/>
                </a:lnTo>
                <a:lnTo>
                  <a:pt x="943228" y="90297"/>
                </a:lnTo>
                <a:lnTo>
                  <a:pt x="950676" y="88896"/>
                </a:lnTo>
                <a:lnTo>
                  <a:pt x="956802" y="84899"/>
                </a:lnTo>
                <a:lnTo>
                  <a:pt x="960999" y="78902"/>
                </a:lnTo>
                <a:lnTo>
                  <a:pt x="962660" y="71500"/>
                </a:lnTo>
                <a:lnTo>
                  <a:pt x="961259" y="64055"/>
                </a:lnTo>
                <a:lnTo>
                  <a:pt x="957262" y="57943"/>
                </a:lnTo>
                <a:lnTo>
                  <a:pt x="951265" y="53784"/>
                </a:lnTo>
                <a:lnTo>
                  <a:pt x="943863" y="52197"/>
                </a:lnTo>
                <a:close/>
              </a:path>
              <a:path w="1267460" h="114300">
                <a:moveTo>
                  <a:pt x="867663" y="50800"/>
                </a:moveTo>
                <a:lnTo>
                  <a:pt x="860198" y="52200"/>
                </a:lnTo>
                <a:lnTo>
                  <a:pt x="854043" y="56197"/>
                </a:lnTo>
                <a:lnTo>
                  <a:pt x="849840" y="62194"/>
                </a:lnTo>
                <a:lnTo>
                  <a:pt x="848233" y="69595"/>
                </a:lnTo>
                <a:lnTo>
                  <a:pt x="849633" y="77041"/>
                </a:lnTo>
                <a:lnTo>
                  <a:pt x="853630" y="83153"/>
                </a:lnTo>
                <a:lnTo>
                  <a:pt x="859627" y="87312"/>
                </a:lnTo>
                <a:lnTo>
                  <a:pt x="867028" y="88900"/>
                </a:lnTo>
                <a:lnTo>
                  <a:pt x="874474" y="87572"/>
                </a:lnTo>
                <a:lnTo>
                  <a:pt x="880586" y="83613"/>
                </a:lnTo>
                <a:lnTo>
                  <a:pt x="884745" y="77630"/>
                </a:lnTo>
                <a:lnTo>
                  <a:pt x="886333" y="70230"/>
                </a:lnTo>
                <a:lnTo>
                  <a:pt x="885005" y="62783"/>
                </a:lnTo>
                <a:lnTo>
                  <a:pt x="881046" y="56657"/>
                </a:lnTo>
                <a:lnTo>
                  <a:pt x="875063" y="52460"/>
                </a:lnTo>
                <a:lnTo>
                  <a:pt x="867663" y="50800"/>
                </a:lnTo>
                <a:close/>
              </a:path>
              <a:path w="1267460" h="114300">
                <a:moveTo>
                  <a:pt x="791463" y="49529"/>
                </a:moveTo>
                <a:lnTo>
                  <a:pt x="783945" y="50930"/>
                </a:lnTo>
                <a:lnTo>
                  <a:pt x="777827" y="54927"/>
                </a:lnTo>
                <a:lnTo>
                  <a:pt x="773638" y="60924"/>
                </a:lnTo>
                <a:lnTo>
                  <a:pt x="772033" y="68325"/>
                </a:lnTo>
                <a:lnTo>
                  <a:pt x="773360" y="75771"/>
                </a:lnTo>
                <a:lnTo>
                  <a:pt x="777319" y="81883"/>
                </a:lnTo>
                <a:lnTo>
                  <a:pt x="783302" y="86042"/>
                </a:lnTo>
                <a:lnTo>
                  <a:pt x="790701" y="87629"/>
                </a:lnTo>
                <a:lnTo>
                  <a:pt x="798220" y="86302"/>
                </a:lnTo>
                <a:lnTo>
                  <a:pt x="804338" y="82343"/>
                </a:lnTo>
                <a:lnTo>
                  <a:pt x="808527" y="76360"/>
                </a:lnTo>
                <a:lnTo>
                  <a:pt x="810133" y="68961"/>
                </a:lnTo>
                <a:lnTo>
                  <a:pt x="808805" y="61513"/>
                </a:lnTo>
                <a:lnTo>
                  <a:pt x="804846" y="55387"/>
                </a:lnTo>
                <a:lnTo>
                  <a:pt x="798863" y="51190"/>
                </a:lnTo>
                <a:lnTo>
                  <a:pt x="791463" y="49529"/>
                </a:lnTo>
                <a:close/>
              </a:path>
              <a:path w="1267460" h="114300">
                <a:moveTo>
                  <a:pt x="715137" y="48260"/>
                </a:moveTo>
                <a:lnTo>
                  <a:pt x="707691" y="49660"/>
                </a:lnTo>
                <a:lnTo>
                  <a:pt x="701579" y="53657"/>
                </a:lnTo>
                <a:lnTo>
                  <a:pt x="697420" y="59654"/>
                </a:lnTo>
                <a:lnTo>
                  <a:pt x="695833" y="67055"/>
                </a:lnTo>
                <a:lnTo>
                  <a:pt x="697160" y="74447"/>
                </a:lnTo>
                <a:lnTo>
                  <a:pt x="701119" y="80565"/>
                </a:lnTo>
                <a:lnTo>
                  <a:pt x="707102" y="84754"/>
                </a:lnTo>
                <a:lnTo>
                  <a:pt x="714501" y="86360"/>
                </a:lnTo>
                <a:lnTo>
                  <a:pt x="721967" y="84961"/>
                </a:lnTo>
                <a:lnTo>
                  <a:pt x="728122" y="80978"/>
                </a:lnTo>
                <a:lnTo>
                  <a:pt x="732325" y="75019"/>
                </a:lnTo>
                <a:lnTo>
                  <a:pt x="733933" y="67690"/>
                </a:lnTo>
                <a:lnTo>
                  <a:pt x="732532" y="60243"/>
                </a:lnTo>
                <a:lnTo>
                  <a:pt x="728535" y="54117"/>
                </a:lnTo>
                <a:lnTo>
                  <a:pt x="722538" y="49920"/>
                </a:lnTo>
                <a:lnTo>
                  <a:pt x="715137" y="48260"/>
                </a:lnTo>
                <a:close/>
              </a:path>
              <a:path w="1267460" h="114300">
                <a:moveTo>
                  <a:pt x="638937" y="46989"/>
                </a:moveTo>
                <a:lnTo>
                  <a:pt x="631489" y="48388"/>
                </a:lnTo>
                <a:lnTo>
                  <a:pt x="625363" y="52371"/>
                </a:lnTo>
                <a:lnTo>
                  <a:pt x="621166" y="58330"/>
                </a:lnTo>
                <a:lnTo>
                  <a:pt x="619505" y="65658"/>
                </a:lnTo>
                <a:lnTo>
                  <a:pt x="620906" y="73124"/>
                </a:lnTo>
                <a:lnTo>
                  <a:pt x="624903" y="79279"/>
                </a:lnTo>
                <a:lnTo>
                  <a:pt x="630900" y="83482"/>
                </a:lnTo>
                <a:lnTo>
                  <a:pt x="638301" y="85089"/>
                </a:lnTo>
                <a:lnTo>
                  <a:pt x="645749" y="83689"/>
                </a:lnTo>
                <a:lnTo>
                  <a:pt x="651875" y="79692"/>
                </a:lnTo>
                <a:lnTo>
                  <a:pt x="656072" y="73695"/>
                </a:lnTo>
                <a:lnTo>
                  <a:pt x="657733" y="66293"/>
                </a:lnTo>
                <a:lnTo>
                  <a:pt x="656332" y="58902"/>
                </a:lnTo>
                <a:lnTo>
                  <a:pt x="652335" y="52784"/>
                </a:lnTo>
                <a:lnTo>
                  <a:pt x="646338" y="48595"/>
                </a:lnTo>
                <a:lnTo>
                  <a:pt x="638937" y="46989"/>
                </a:lnTo>
                <a:close/>
              </a:path>
              <a:path w="1267460" h="114300">
                <a:moveTo>
                  <a:pt x="562737" y="45719"/>
                </a:moveTo>
                <a:lnTo>
                  <a:pt x="555289" y="47047"/>
                </a:lnTo>
                <a:lnTo>
                  <a:pt x="549163" y="51006"/>
                </a:lnTo>
                <a:lnTo>
                  <a:pt x="544966" y="56989"/>
                </a:lnTo>
                <a:lnTo>
                  <a:pt x="543305" y="64388"/>
                </a:lnTo>
                <a:lnTo>
                  <a:pt x="544706" y="71836"/>
                </a:lnTo>
                <a:lnTo>
                  <a:pt x="548703" y="77962"/>
                </a:lnTo>
                <a:lnTo>
                  <a:pt x="554700" y="82159"/>
                </a:lnTo>
                <a:lnTo>
                  <a:pt x="562101" y="83819"/>
                </a:lnTo>
                <a:lnTo>
                  <a:pt x="569547" y="82419"/>
                </a:lnTo>
                <a:lnTo>
                  <a:pt x="575659" y="78422"/>
                </a:lnTo>
                <a:lnTo>
                  <a:pt x="579818" y="72425"/>
                </a:lnTo>
                <a:lnTo>
                  <a:pt x="581405" y="65024"/>
                </a:lnTo>
                <a:lnTo>
                  <a:pt x="580078" y="57578"/>
                </a:lnTo>
                <a:lnTo>
                  <a:pt x="576119" y="51466"/>
                </a:lnTo>
                <a:lnTo>
                  <a:pt x="570136" y="47307"/>
                </a:lnTo>
                <a:lnTo>
                  <a:pt x="562737" y="45719"/>
                </a:lnTo>
                <a:close/>
              </a:path>
              <a:path w="1267460" h="114300">
                <a:moveTo>
                  <a:pt x="486537" y="44450"/>
                </a:moveTo>
                <a:lnTo>
                  <a:pt x="479071" y="45777"/>
                </a:lnTo>
                <a:lnTo>
                  <a:pt x="472916" y="49736"/>
                </a:lnTo>
                <a:lnTo>
                  <a:pt x="468713" y="55719"/>
                </a:lnTo>
                <a:lnTo>
                  <a:pt x="467105" y="63118"/>
                </a:lnTo>
                <a:lnTo>
                  <a:pt x="468504" y="70566"/>
                </a:lnTo>
                <a:lnTo>
                  <a:pt x="472487" y="76692"/>
                </a:lnTo>
                <a:lnTo>
                  <a:pt x="478446" y="80889"/>
                </a:lnTo>
                <a:lnTo>
                  <a:pt x="485775" y="82550"/>
                </a:lnTo>
                <a:lnTo>
                  <a:pt x="493347" y="81149"/>
                </a:lnTo>
                <a:lnTo>
                  <a:pt x="499459" y="77152"/>
                </a:lnTo>
                <a:lnTo>
                  <a:pt x="503618" y="71155"/>
                </a:lnTo>
                <a:lnTo>
                  <a:pt x="505205" y="63753"/>
                </a:lnTo>
                <a:lnTo>
                  <a:pt x="503878" y="56308"/>
                </a:lnTo>
                <a:lnTo>
                  <a:pt x="499919" y="50196"/>
                </a:lnTo>
                <a:lnTo>
                  <a:pt x="493936" y="46037"/>
                </a:lnTo>
                <a:lnTo>
                  <a:pt x="486537" y="44450"/>
                </a:lnTo>
                <a:close/>
              </a:path>
              <a:path w="1267460" h="114300">
                <a:moveTo>
                  <a:pt x="410337" y="43179"/>
                </a:moveTo>
                <a:lnTo>
                  <a:pt x="402764" y="44507"/>
                </a:lnTo>
                <a:lnTo>
                  <a:pt x="396652" y="48466"/>
                </a:lnTo>
                <a:lnTo>
                  <a:pt x="392493" y="54449"/>
                </a:lnTo>
                <a:lnTo>
                  <a:pt x="390905" y="61849"/>
                </a:lnTo>
                <a:lnTo>
                  <a:pt x="392233" y="69294"/>
                </a:lnTo>
                <a:lnTo>
                  <a:pt x="396192" y="75406"/>
                </a:lnTo>
                <a:lnTo>
                  <a:pt x="402175" y="79565"/>
                </a:lnTo>
                <a:lnTo>
                  <a:pt x="409575" y="81152"/>
                </a:lnTo>
                <a:lnTo>
                  <a:pt x="417093" y="79825"/>
                </a:lnTo>
                <a:lnTo>
                  <a:pt x="423211" y="75866"/>
                </a:lnTo>
                <a:lnTo>
                  <a:pt x="427400" y="69883"/>
                </a:lnTo>
                <a:lnTo>
                  <a:pt x="429005" y="62483"/>
                </a:lnTo>
                <a:lnTo>
                  <a:pt x="427607" y="55038"/>
                </a:lnTo>
                <a:lnTo>
                  <a:pt x="423624" y="48926"/>
                </a:lnTo>
                <a:lnTo>
                  <a:pt x="417665" y="44767"/>
                </a:lnTo>
                <a:lnTo>
                  <a:pt x="410337" y="43179"/>
                </a:lnTo>
                <a:close/>
              </a:path>
              <a:path w="1267460" h="114300">
                <a:moveTo>
                  <a:pt x="334010" y="41782"/>
                </a:moveTo>
                <a:lnTo>
                  <a:pt x="326564" y="43183"/>
                </a:lnTo>
                <a:lnTo>
                  <a:pt x="320452" y="47180"/>
                </a:lnTo>
                <a:lnTo>
                  <a:pt x="316293" y="53177"/>
                </a:lnTo>
                <a:lnTo>
                  <a:pt x="314705" y="60578"/>
                </a:lnTo>
                <a:lnTo>
                  <a:pt x="316033" y="68024"/>
                </a:lnTo>
                <a:lnTo>
                  <a:pt x="319992" y="74136"/>
                </a:lnTo>
                <a:lnTo>
                  <a:pt x="325975" y="78295"/>
                </a:lnTo>
                <a:lnTo>
                  <a:pt x="333375" y="79882"/>
                </a:lnTo>
                <a:lnTo>
                  <a:pt x="340822" y="78555"/>
                </a:lnTo>
                <a:lnTo>
                  <a:pt x="346948" y="74596"/>
                </a:lnTo>
                <a:lnTo>
                  <a:pt x="351145" y="68613"/>
                </a:lnTo>
                <a:lnTo>
                  <a:pt x="352805" y="61213"/>
                </a:lnTo>
                <a:lnTo>
                  <a:pt x="351405" y="53766"/>
                </a:lnTo>
                <a:lnTo>
                  <a:pt x="347408" y="47640"/>
                </a:lnTo>
                <a:lnTo>
                  <a:pt x="341411" y="43443"/>
                </a:lnTo>
                <a:lnTo>
                  <a:pt x="334010" y="41782"/>
                </a:lnTo>
                <a:close/>
              </a:path>
              <a:path w="1267460" h="114300">
                <a:moveTo>
                  <a:pt x="257810" y="40512"/>
                </a:moveTo>
                <a:lnTo>
                  <a:pt x="250362" y="41913"/>
                </a:lnTo>
                <a:lnTo>
                  <a:pt x="244236" y="45910"/>
                </a:lnTo>
                <a:lnTo>
                  <a:pt x="240039" y="51907"/>
                </a:lnTo>
                <a:lnTo>
                  <a:pt x="238378" y="59308"/>
                </a:lnTo>
                <a:lnTo>
                  <a:pt x="239779" y="66700"/>
                </a:lnTo>
                <a:lnTo>
                  <a:pt x="243776" y="72818"/>
                </a:lnTo>
                <a:lnTo>
                  <a:pt x="249773" y="77007"/>
                </a:lnTo>
                <a:lnTo>
                  <a:pt x="257175" y="78612"/>
                </a:lnTo>
                <a:lnTo>
                  <a:pt x="264622" y="77285"/>
                </a:lnTo>
                <a:lnTo>
                  <a:pt x="270748" y="73326"/>
                </a:lnTo>
                <a:lnTo>
                  <a:pt x="274945" y="67343"/>
                </a:lnTo>
                <a:lnTo>
                  <a:pt x="276605" y="59943"/>
                </a:lnTo>
                <a:lnTo>
                  <a:pt x="275205" y="52496"/>
                </a:lnTo>
                <a:lnTo>
                  <a:pt x="271208" y="46370"/>
                </a:lnTo>
                <a:lnTo>
                  <a:pt x="265211" y="42173"/>
                </a:lnTo>
                <a:lnTo>
                  <a:pt x="257810" y="40512"/>
                </a:lnTo>
                <a:close/>
              </a:path>
              <a:path w="1267460" h="114300">
                <a:moveTo>
                  <a:pt x="181610" y="39242"/>
                </a:moveTo>
                <a:lnTo>
                  <a:pt x="174162" y="40643"/>
                </a:lnTo>
                <a:lnTo>
                  <a:pt x="168036" y="44640"/>
                </a:lnTo>
                <a:lnTo>
                  <a:pt x="163839" y="50637"/>
                </a:lnTo>
                <a:lnTo>
                  <a:pt x="162178" y="58038"/>
                </a:lnTo>
                <a:lnTo>
                  <a:pt x="163579" y="65430"/>
                </a:lnTo>
                <a:lnTo>
                  <a:pt x="167576" y="71548"/>
                </a:lnTo>
                <a:lnTo>
                  <a:pt x="173573" y="75737"/>
                </a:lnTo>
                <a:lnTo>
                  <a:pt x="180975" y="77342"/>
                </a:lnTo>
                <a:lnTo>
                  <a:pt x="188420" y="75944"/>
                </a:lnTo>
                <a:lnTo>
                  <a:pt x="194532" y="71961"/>
                </a:lnTo>
                <a:lnTo>
                  <a:pt x="198691" y="66002"/>
                </a:lnTo>
                <a:lnTo>
                  <a:pt x="200278" y="58674"/>
                </a:lnTo>
                <a:lnTo>
                  <a:pt x="198951" y="51208"/>
                </a:lnTo>
                <a:lnTo>
                  <a:pt x="194992" y="45053"/>
                </a:lnTo>
                <a:lnTo>
                  <a:pt x="189009" y="40850"/>
                </a:lnTo>
                <a:lnTo>
                  <a:pt x="181610" y="39242"/>
                </a:lnTo>
                <a:close/>
              </a:path>
              <a:path w="1267460" h="114300">
                <a:moveTo>
                  <a:pt x="115188" y="0"/>
                </a:moveTo>
                <a:lnTo>
                  <a:pt x="0" y="55244"/>
                </a:lnTo>
                <a:lnTo>
                  <a:pt x="113284" y="114300"/>
                </a:lnTo>
                <a:lnTo>
                  <a:pt x="113921" y="76073"/>
                </a:lnTo>
                <a:lnTo>
                  <a:pt x="104648" y="76073"/>
                </a:lnTo>
                <a:lnTo>
                  <a:pt x="97319" y="74412"/>
                </a:lnTo>
                <a:lnTo>
                  <a:pt x="91360" y="70215"/>
                </a:lnTo>
                <a:lnTo>
                  <a:pt x="87377" y="64089"/>
                </a:lnTo>
                <a:lnTo>
                  <a:pt x="85978" y="56641"/>
                </a:lnTo>
                <a:lnTo>
                  <a:pt x="87584" y="49313"/>
                </a:lnTo>
                <a:lnTo>
                  <a:pt x="91773" y="43354"/>
                </a:lnTo>
                <a:lnTo>
                  <a:pt x="97891" y="39371"/>
                </a:lnTo>
                <a:lnTo>
                  <a:pt x="105283" y="37973"/>
                </a:lnTo>
                <a:lnTo>
                  <a:pt x="114556" y="37973"/>
                </a:lnTo>
                <a:lnTo>
                  <a:pt x="115188" y="0"/>
                </a:lnTo>
                <a:close/>
              </a:path>
              <a:path w="1267460" h="114300">
                <a:moveTo>
                  <a:pt x="105410" y="37973"/>
                </a:moveTo>
                <a:lnTo>
                  <a:pt x="97891" y="39371"/>
                </a:lnTo>
                <a:lnTo>
                  <a:pt x="91773" y="43354"/>
                </a:lnTo>
                <a:lnTo>
                  <a:pt x="87584" y="49313"/>
                </a:lnTo>
                <a:lnTo>
                  <a:pt x="85978" y="56641"/>
                </a:lnTo>
                <a:lnTo>
                  <a:pt x="87377" y="64089"/>
                </a:lnTo>
                <a:lnTo>
                  <a:pt x="91360" y="70215"/>
                </a:lnTo>
                <a:lnTo>
                  <a:pt x="97319" y="74412"/>
                </a:lnTo>
                <a:lnTo>
                  <a:pt x="104648" y="76073"/>
                </a:lnTo>
                <a:lnTo>
                  <a:pt x="112220" y="74672"/>
                </a:lnTo>
                <a:lnTo>
                  <a:pt x="113963" y="73532"/>
                </a:lnTo>
                <a:lnTo>
                  <a:pt x="114509" y="40768"/>
                </a:lnTo>
                <a:lnTo>
                  <a:pt x="112809" y="39578"/>
                </a:lnTo>
                <a:lnTo>
                  <a:pt x="105410" y="37973"/>
                </a:lnTo>
                <a:close/>
              </a:path>
              <a:path w="1267460" h="114300">
                <a:moveTo>
                  <a:pt x="113963" y="73532"/>
                </a:moveTo>
                <a:lnTo>
                  <a:pt x="112220" y="74672"/>
                </a:lnTo>
                <a:lnTo>
                  <a:pt x="104775" y="76073"/>
                </a:lnTo>
                <a:lnTo>
                  <a:pt x="113921" y="76073"/>
                </a:lnTo>
                <a:lnTo>
                  <a:pt x="113963" y="73532"/>
                </a:lnTo>
                <a:close/>
              </a:path>
              <a:path w="1267460" h="114300">
                <a:moveTo>
                  <a:pt x="114509" y="40768"/>
                </a:moveTo>
                <a:lnTo>
                  <a:pt x="113963" y="73532"/>
                </a:lnTo>
                <a:lnTo>
                  <a:pt x="118332" y="70675"/>
                </a:lnTo>
                <a:lnTo>
                  <a:pt x="122491" y="64678"/>
                </a:lnTo>
                <a:lnTo>
                  <a:pt x="124078" y="57276"/>
                </a:lnTo>
                <a:lnTo>
                  <a:pt x="122751" y="49885"/>
                </a:lnTo>
                <a:lnTo>
                  <a:pt x="118792" y="43767"/>
                </a:lnTo>
                <a:lnTo>
                  <a:pt x="114509" y="40768"/>
                </a:lnTo>
                <a:close/>
              </a:path>
              <a:path w="1267460" h="114300">
                <a:moveTo>
                  <a:pt x="114556" y="37973"/>
                </a:moveTo>
                <a:lnTo>
                  <a:pt x="105410" y="37973"/>
                </a:lnTo>
                <a:lnTo>
                  <a:pt x="112809" y="39578"/>
                </a:lnTo>
                <a:lnTo>
                  <a:pt x="114509" y="40768"/>
                </a:lnTo>
                <a:lnTo>
                  <a:pt x="114556" y="37973"/>
                </a:lnTo>
                <a:close/>
              </a:path>
            </a:pathLst>
          </a:custGeom>
          <a:solidFill>
            <a:srgbClr val="000000"/>
          </a:solidFill>
        </p:spPr>
        <p:txBody>
          <a:bodyPr wrap="square" lIns="0" tIns="0" rIns="0" bIns="0" rtlCol="0"/>
          <a:lstStyle/>
          <a:p>
            <a:endParaRPr dirty="0"/>
          </a:p>
        </p:txBody>
      </p:sp>
      <p:sp>
        <p:nvSpPr>
          <p:cNvPr id="35" name="object 35"/>
          <p:cNvSpPr/>
          <p:nvPr/>
        </p:nvSpPr>
        <p:spPr>
          <a:xfrm>
            <a:off x="8083295" y="3890771"/>
            <a:ext cx="2513076" cy="688848"/>
          </a:xfrm>
          <a:prstGeom prst="rect">
            <a:avLst/>
          </a:prstGeom>
          <a:blipFill>
            <a:blip r:embed="rId13" cstate="print"/>
            <a:stretch>
              <a:fillRect/>
            </a:stretch>
          </a:blipFill>
        </p:spPr>
        <p:txBody>
          <a:bodyPr wrap="square" lIns="0" tIns="0" rIns="0" bIns="0" rtlCol="0"/>
          <a:lstStyle/>
          <a:p>
            <a:endParaRPr dirty="0"/>
          </a:p>
        </p:txBody>
      </p:sp>
      <p:sp>
        <p:nvSpPr>
          <p:cNvPr id="36" name="object 36"/>
          <p:cNvSpPr/>
          <p:nvPr/>
        </p:nvSpPr>
        <p:spPr>
          <a:xfrm>
            <a:off x="8104631" y="4000500"/>
            <a:ext cx="2531364" cy="534924"/>
          </a:xfrm>
          <a:prstGeom prst="rect">
            <a:avLst/>
          </a:prstGeom>
          <a:blipFill>
            <a:blip r:embed="rId14" cstate="print"/>
            <a:stretch>
              <a:fillRect/>
            </a:stretch>
          </a:blipFill>
        </p:spPr>
        <p:txBody>
          <a:bodyPr wrap="square" lIns="0" tIns="0" rIns="0" bIns="0" rtlCol="0"/>
          <a:lstStyle/>
          <a:p>
            <a:endParaRPr dirty="0"/>
          </a:p>
        </p:txBody>
      </p:sp>
      <p:sp>
        <p:nvSpPr>
          <p:cNvPr id="37" name="object 37"/>
          <p:cNvSpPr/>
          <p:nvPr/>
        </p:nvSpPr>
        <p:spPr>
          <a:xfrm>
            <a:off x="8131429" y="3914902"/>
            <a:ext cx="2417699" cy="594868"/>
          </a:xfrm>
          <a:prstGeom prst="rect">
            <a:avLst/>
          </a:prstGeom>
          <a:blipFill>
            <a:blip r:embed="rId15" cstate="print"/>
            <a:stretch>
              <a:fillRect/>
            </a:stretch>
          </a:blipFill>
        </p:spPr>
        <p:txBody>
          <a:bodyPr wrap="square" lIns="0" tIns="0" rIns="0" bIns="0" rtlCol="0"/>
          <a:lstStyle/>
          <a:p>
            <a:endParaRPr dirty="0"/>
          </a:p>
        </p:txBody>
      </p:sp>
      <p:sp>
        <p:nvSpPr>
          <p:cNvPr id="38" name="object 38"/>
          <p:cNvSpPr/>
          <p:nvPr/>
        </p:nvSpPr>
        <p:spPr>
          <a:xfrm>
            <a:off x="8131429" y="3914902"/>
            <a:ext cx="2418080" cy="594995"/>
          </a:xfrm>
          <a:custGeom>
            <a:avLst/>
            <a:gdLst/>
            <a:ahLst/>
            <a:cxnLst/>
            <a:rect l="l" t="t" r="r" b="b"/>
            <a:pathLst>
              <a:path w="2418079" h="594995">
                <a:moveTo>
                  <a:pt x="0" y="133731"/>
                </a:moveTo>
                <a:lnTo>
                  <a:pt x="6825" y="91440"/>
                </a:lnTo>
                <a:lnTo>
                  <a:pt x="25830" y="54726"/>
                </a:lnTo>
                <a:lnTo>
                  <a:pt x="54809" y="25786"/>
                </a:lnTo>
                <a:lnTo>
                  <a:pt x="91553" y="6812"/>
                </a:lnTo>
                <a:lnTo>
                  <a:pt x="133857" y="0"/>
                </a:lnTo>
                <a:lnTo>
                  <a:pt x="2283968" y="0"/>
                </a:lnTo>
                <a:lnTo>
                  <a:pt x="2326258" y="6812"/>
                </a:lnTo>
                <a:lnTo>
                  <a:pt x="2362972" y="25786"/>
                </a:lnTo>
                <a:lnTo>
                  <a:pt x="2391912" y="54726"/>
                </a:lnTo>
                <a:lnTo>
                  <a:pt x="2410886" y="91440"/>
                </a:lnTo>
                <a:lnTo>
                  <a:pt x="2417699" y="133731"/>
                </a:lnTo>
                <a:lnTo>
                  <a:pt x="2417699" y="461137"/>
                </a:lnTo>
                <a:lnTo>
                  <a:pt x="2410886" y="503427"/>
                </a:lnTo>
                <a:lnTo>
                  <a:pt x="2391912" y="540141"/>
                </a:lnTo>
                <a:lnTo>
                  <a:pt x="2362972" y="569081"/>
                </a:lnTo>
                <a:lnTo>
                  <a:pt x="2326258" y="588055"/>
                </a:lnTo>
                <a:lnTo>
                  <a:pt x="2283968" y="594868"/>
                </a:lnTo>
                <a:lnTo>
                  <a:pt x="133857" y="594868"/>
                </a:lnTo>
                <a:lnTo>
                  <a:pt x="91553" y="588055"/>
                </a:lnTo>
                <a:lnTo>
                  <a:pt x="54809" y="569081"/>
                </a:lnTo>
                <a:lnTo>
                  <a:pt x="25830" y="540141"/>
                </a:lnTo>
                <a:lnTo>
                  <a:pt x="6825" y="503427"/>
                </a:lnTo>
                <a:lnTo>
                  <a:pt x="0" y="461137"/>
                </a:lnTo>
                <a:lnTo>
                  <a:pt x="0" y="133731"/>
                </a:lnTo>
                <a:close/>
              </a:path>
            </a:pathLst>
          </a:custGeom>
          <a:ln w="9525">
            <a:solidFill>
              <a:srgbClr val="04D0D9"/>
            </a:solidFill>
          </a:ln>
        </p:spPr>
        <p:txBody>
          <a:bodyPr wrap="square" lIns="0" tIns="0" rIns="0" bIns="0" rtlCol="0"/>
          <a:lstStyle/>
          <a:p>
            <a:endParaRPr dirty="0"/>
          </a:p>
        </p:txBody>
      </p:sp>
      <p:sp>
        <p:nvSpPr>
          <p:cNvPr id="39" name="object 39"/>
          <p:cNvSpPr txBox="1"/>
          <p:nvPr/>
        </p:nvSpPr>
        <p:spPr>
          <a:xfrm>
            <a:off x="8263890" y="4051313"/>
            <a:ext cx="2154555" cy="273152"/>
          </a:xfrm>
          <a:prstGeom prst="rect">
            <a:avLst/>
          </a:prstGeom>
        </p:spPr>
        <p:txBody>
          <a:bodyPr vert="horz" wrap="square" lIns="0" tIns="11430" rIns="0" bIns="0" rtlCol="0">
            <a:spAutoFit/>
          </a:bodyPr>
          <a:lstStyle/>
          <a:p>
            <a:pPr marL="12700" algn="ctr">
              <a:lnSpc>
                <a:spcPct val="100000"/>
              </a:lnSpc>
              <a:spcBef>
                <a:spcPts val="90"/>
              </a:spcBef>
            </a:pPr>
            <a:r>
              <a:rPr lang="es-EC" sz="1700" spc="-15" dirty="0" smtClean="0">
                <a:latin typeface="Arial"/>
                <a:cs typeface="Arial"/>
              </a:rPr>
              <a:t>Teoría de Desarrollo</a:t>
            </a:r>
            <a:endParaRPr sz="1700" dirty="0">
              <a:latin typeface="Arial"/>
              <a:cs typeface="Arial"/>
            </a:endParaRPr>
          </a:p>
        </p:txBody>
      </p:sp>
      <p:sp>
        <p:nvSpPr>
          <p:cNvPr id="40" name="object 40"/>
          <p:cNvSpPr/>
          <p:nvPr/>
        </p:nvSpPr>
        <p:spPr>
          <a:xfrm>
            <a:off x="8086343" y="4944871"/>
            <a:ext cx="2650236" cy="682751"/>
          </a:xfrm>
          <a:prstGeom prst="rect">
            <a:avLst/>
          </a:prstGeom>
          <a:blipFill>
            <a:blip r:embed="rId16" cstate="print"/>
            <a:stretch>
              <a:fillRect/>
            </a:stretch>
          </a:blipFill>
        </p:spPr>
        <p:txBody>
          <a:bodyPr wrap="square" lIns="0" tIns="0" rIns="0" bIns="0" rtlCol="0"/>
          <a:lstStyle/>
          <a:p>
            <a:endParaRPr dirty="0"/>
          </a:p>
        </p:txBody>
      </p:sp>
      <p:sp>
        <p:nvSpPr>
          <p:cNvPr id="41" name="object 41"/>
          <p:cNvSpPr txBox="1"/>
          <p:nvPr/>
        </p:nvSpPr>
        <p:spPr>
          <a:xfrm>
            <a:off x="8256523" y="5114635"/>
            <a:ext cx="2332229" cy="273152"/>
          </a:xfrm>
          <a:prstGeom prst="rect">
            <a:avLst/>
          </a:prstGeom>
        </p:spPr>
        <p:txBody>
          <a:bodyPr vert="horz" wrap="square" lIns="0" tIns="11430" rIns="0" bIns="0" rtlCol="0">
            <a:spAutoFit/>
          </a:bodyPr>
          <a:lstStyle/>
          <a:p>
            <a:pPr marL="12700" algn="ctr">
              <a:lnSpc>
                <a:spcPct val="100000"/>
              </a:lnSpc>
              <a:spcBef>
                <a:spcPts val="90"/>
              </a:spcBef>
            </a:pPr>
            <a:r>
              <a:rPr lang="es-EC" sz="1700" spc="-70" dirty="0" smtClean="0">
                <a:latin typeface="Arial"/>
                <a:cs typeface="Arial"/>
              </a:rPr>
              <a:t>Inclusión financiera</a:t>
            </a:r>
            <a:endParaRPr sz="1700" dirty="0">
              <a:latin typeface="Arial"/>
              <a:cs typeface="Arial"/>
            </a:endParaRPr>
          </a:p>
        </p:txBody>
      </p:sp>
      <p:sp>
        <p:nvSpPr>
          <p:cNvPr id="42" name="object 42"/>
          <p:cNvSpPr/>
          <p:nvPr/>
        </p:nvSpPr>
        <p:spPr>
          <a:xfrm>
            <a:off x="3691030" y="3997332"/>
            <a:ext cx="3625087" cy="759587"/>
          </a:xfrm>
          <a:custGeom>
            <a:avLst/>
            <a:gdLst/>
            <a:ahLst/>
            <a:cxnLst/>
            <a:rect l="l" t="t" r="r" b="b"/>
            <a:pathLst>
              <a:path w="2633345" h="1059179">
                <a:moveTo>
                  <a:pt x="2482468" y="0"/>
                </a:moveTo>
                <a:lnTo>
                  <a:pt x="150495" y="0"/>
                </a:lnTo>
                <a:lnTo>
                  <a:pt x="102900" y="7677"/>
                </a:lnTo>
                <a:lnTo>
                  <a:pt x="61584" y="29053"/>
                </a:lnTo>
                <a:lnTo>
                  <a:pt x="29016" y="61639"/>
                </a:lnTo>
                <a:lnTo>
                  <a:pt x="7665" y="102949"/>
                </a:lnTo>
                <a:lnTo>
                  <a:pt x="0" y="150495"/>
                </a:lnTo>
                <a:lnTo>
                  <a:pt x="0" y="908558"/>
                </a:lnTo>
                <a:lnTo>
                  <a:pt x="7665" y="956103"/>
                </a:lnTo>
                <a:lnTo>
                  <a:pt x="29016" y="997413"/>
                </a:lnTo>
                <a:lnTo>
                  <a:pt x="61584" y="1029999"/>
                </a:lnTo>
                <a:lnTo>
                  <a:pt x="102900" y="1051375"/>
                </a:lnTo>
                <a:lnTo>
                  <a:pt x="150495" y="1059053"/>
                </a:lnTo>
                <a:lnTo>
                  <a:pt x="2482468" y="1059053"/>
                </a:lnTo>
                <a:lnTo>
                  <a:pt x="2530076" y="1051375"/>
                </a:lnTo>
                <a:lnTo>
                  <a:pt x="2571423" y="1029999"/>
                </a:lnTo>
                <a:lnTo>
                  <a:pt x="2604029" y="997413"/>
                </a:lnTo>
                <a:lnTo>
                  <a:pt x="2625412" y="956103"/>
                </a:lnTo>
                <a:lnTo>
                  <a:pt x="2633091" y="908558"/>
                </a:lnTo>
                <a:lnTo>
                  <a:pt x="2633091" y="150495"/>
                </a:lnTo>
                <a:lnTo>
                  <a:pt x="2625412" y="102949"/>
                </a:lnTo>
                <a:lnTo>
                  <a:pt x="2604029" y="61639"/>
                </a:lnTo>
                <a:lnTo>
                  <a:pt x="2571423" y="29053"/>
                </a:lnTo>
                <a:lnTo>
                  <a:pt x="2530076" y="7677"/>
                </a:lnTo>
                <a:lnTo>
                  <a:pt x="2482468" y="0"/>
                </a:lnTo>
                <a:close/>
              </a:path>
            </a:pathLst>
          </a:custGeom>
          <a:solidFill>
            <a:srgbClr val="CCEBFF"/>
          </a:solidFill>
        </p:spPr>
        <p:txBody>
          <a:bodyPr wrap="square" lIns="0" tIns="0" rIns="0" bIns="0" rtlCol="0"/>
          <a:lstStyle/>
          <a:p>
            <a:endParaRPr dirty="0"/>
          </a:p>
        </p:txBody>
      </p:sp>
      <p:sp>
        <p:nvSpPr>
          <p:cNvPr id="43" name="object 43"/>
          <p:cNvSpPr/>
          <p:nvPr/>
        </p:nvSpPr>
        <p:spPr>
          <a:xfrm>
            <a:off x="3810000" y="3955930"/>
            <a:ext cx="3625087" cy="800989"/>
          </a:xfrm>
          <a:custGeom>
            <a:avLst/>
            <a:gdLst/>
            <a:ahLst/>
            <a:cxnLst/>
            <a:rect l="l" t="t" r="r" b="b"/>
            <a:pathLst>
              <a:path w="2633345" h="1059179">
                <a:moveTo>
                  <a:pt x="0" y="150495"/>
                </a:moveTo>
                <a:lnTo>
                  <a:pt x="7665" y="102949"/>
                </a:lnTo>
                <a:lnTo>
                  <a:pt x="29016" y="61639"/>
                </a:lnTo>
                <a:lnTo>
                  <a:pt x="61584" y="29053"/>
                </a:lnTo>
                <a:lnTo>
                  <a:pt x="102900" y="7677"/>
                </a:lnTo>
                <a:lnTo>
                  <a:pt x="150495" y="0"/>
                </a:lnTo>
                <a:lnTo>
                  <a:pt x="2482468" y="0"/>
                </a:lnTo>
                <a:lnTo>
                  <a:pt x="2530076" y="7677"/>
                </a:lnTo>
                <a:lnTo>
                  <a:pt x="2571423" y="29053"/>
                </a:lnTo>
                <a:lnTo>
                  <a:pt x="2604029" y="61639"/>
                </a:lnTo>
                <a:lnTo>
                  <a:pt x="2625412" y="102949"/>
                </a:lnTo>
                <a:lnTo>
                  <a:pt x="2633091" y="150495"/>
                </a:lnTo>
                <a:lnTo>
                  <a:pt x="2633091" y="908558"/>
                </a:lnTo>
                <a:lnTo>
                  <a:pt x="2625412" y="956103"/>
                </a:lnTo>
                <a:lnTo>
                  <a:pt x="2604029" y="997413"/>
                </a:lnTo>
                <a:lnTo>
                  <a:pt x="2571423" y="1029999"/>
                </a:lnTo>
                <a:lnTo>
                  <a:pt x="2530076" y="1051375"/>
                </a:lnTo>
                <a:lnTo>
                  <a:pt x="2482468" y="1059053"/>
                </a:lnTo>
                <a:lnTo>
                  <a:pt x="150495" y="1059053"/>
                </a:lnTo>
                <a:lnTo>
                  <a:pt x="102900" y="1051375"/>
                </a:lnTo>
                <a:lnTo>
                  <a:pt x="61584" y="1029999"/>
                </a:lnTo>
                <a:lnTo>
                  <a:pt x="29016" y="997413"/>
                </a:lnTo>
                <a:lnTo>
                  <a:pt x="7665" y="956103"/>
                </a:lnTo>
                <a:lnTo>
                  <a:pt x="0" y="908558"/>
                </a:lnTo>
                <a:lnTo>
                  <a:pt x="0" y="150495"/>
                </a:lnTo>
                <a:close/>
              </a:path>
            </a:pathLst>
          </a:custGeom>
          <a:ln w="25400">
            <a:solidFill>
              <a:srgbClr val="CCEBFF"/>
            </a:solidFill>
          </a:ln>
        </p:spPr>
        <p:txBody>
          <a:bodyPr wrap="square" lIns="0" tIns="0" rIns="0" bIns="0" rtlCol="0"/>
          <a:lstStyle/>
          <a:p>
            <a:endParaRPr dirty="0"/>
          </a:p>
        </p:txBody>
      </p:sp>
      <p:sp>
        <p:nvSpPr>
          <p:cNvPr id="44" name="object 44"/>
          <p:cNvSpPr txBox="1"/>
          <p:nvPr/>
        </p:nvSpPr>
        <p:spPr>
          <a:xfrm>
            <a:off x="3810000" y="3953264"/>
            <a:ext cx="3193795" cy="1345240"/>
          </a:xfrm>
          <a:prstGeom prst="rect">
            <a:avLst/>
          </a:prstGeom>
        </p:spPr>
        <p:txBody>
          <a:bodyPr vert="horz" wrap="square" lIns="0" tIns="11430" rIns="0" bIns="0" numCol="2" rtlCol="0">
            <a:spAutoFit/>
          </a:bodyPr>
          <a:lstStyle/>
          <a:p>
            <a:pPr marL="299085" indent="-286385">
              <a:lnSpc>
                <a:spcPts val="2030"/>
              </a:lnSpc>
              <a:spcBef>
                <a:spcPts val="90"/>
              </a:spcBef>
              <a:buFont typeface="Wingdings"/>
              <a:buChar char=""/>
              <a:tabLst>
                <a:tab pos="299085" algn="l"/>
                <a:tab pos="299720" algn="l"/>
              </a:tabLst>
            </a:pPr>
            <a:r>
              <a:rPr lang="es-EC" sz="1700" spc="-10" dirty="0" smtClean="0">
                <a:latin typeface="Arial"/>
                <a:cs typeface="Arial"/>
              </a:rPr>
              <a:t>Inflación</a:t>
            </a:r>
          </a:p>
          <a:p>
            <a:pPr marL="299085" indent="-286385">
              <a:lnSpc>
                <a:spcPts val="2030"/>
              </a:lnSpc>
              <a:spcBef>
                <a:spcPts val="90"/>
              </a:spcBef>
              <a:buFont typeface="Wingdings"/>
              <a:buChar char=""/>
              <a:tabLst>
                <a:tab pos="299085" algn="l"/>
                <a:tab pos="299720" algn="l"/>
              </a:tabLst>
            </a:pPr>
            <a:r>
              <a:rPr lang="es-EC" sz="1700" spc="-10" dirty="0" smtClean="0">
                <a:latin typeface="Arial"/>
                <a:cs typeface="Arial"/>
              </a:rPr>
              <a:t>Ahorro</a:t>
            </a:r>
          </a:p>
          <a:p>
            <a:pPr marL="299085" indent="-286385">
              <a:lnSpc>
                <a:spcPts val="2030"/>
              </a:lnSpc>
              <a:spcBef>
                <a:spcPts val="90"/>
              </a:spcBef>
              <a:buFont typeface="Wingdings"/>
              <a:buChar char=""/>
              <a:tabLst>
                <a:tab pos="299085" algn="l"/>
                <a:tab pos="299720" algn="l"/>
              </a:tabLst>
            </a:pPr>
            <a:r>
              <a:rPr lang="es-EC" sz="1700" spc="-10" dirty="0" smtClean="0">
                <a:latin typeface="Arial"/>
                <a:cs typeface="Arial"/>
              </a:rPr>
              <a:t>Gasto</a:t>
            </a:r>
          </a:p>
          <a:p>
            <a:pPr marL="299085" indent="-286385">
              <a:lnSpc>
                <a:spcPts val="2030"/>
              </a:lnSpc>
              <a:spcBef>
                <a:spcPts val="90"/>
              </a:spcBef>
              <a:buFont typeface="Wingdings"/>
              <a:buChar char=""/>
              <a:tabLst>
                <a:tab pos="299085" algn="l"/>
                <a:tab pos="299720" algn="l"/>
              </a:tabLst>
            </a:pPr>
            <a:endParaRPr lang="es-EC" sz="1700" spc="-10" dirty="0" smtClean="0">
              <a:latin typeface="Arial"/>
              <a:cs typeface="Arial"/>
            </a:endParaRPr>
          </a:p>
          <a:p>
            <a:pPr marL="299085" indent="-286385">
              <a:lnSpc>
                <a:spcPts val="2030"/>
              </a:lnSpc>
              <a:spcBef>
                <a:spcPts val="90"/>
              </a:spcBef>
              <a:buFont typeface="Wingdings"/>
              <a:buChar char=""/>
              <a:tabLst>
                <a:tab pos="299085" algn="l"/>
                <a:tab pos="299720" algn="l"/>
              </a:tabLst>
            </a:pPr>
            <a:r>
              <a:rPr lang="es-EC" sz="1700" spc="-10" dirty="0" smtClean="0">
                <a:latin typeface="Arial"/>
                <a:cs typeface="Arial"/>
              </a:rPr>
              <a:t>Importancia</a:t>
            </a:r>
          </a:p>
          <a:p>
            <a:pPr marL="299085" indent="-286385">
              <a:lnSpc>
                <a:spcPts val="2030"/>
              </a:lnSpc>
              <a:spcBef>
                <a:spcPts val="90"/>
              </a:spcBef>
              <a:buFont typeface="Wingdings"/>
              <a:buChar char=""/>
              <a:tabLst>
                <a:tab pos="299085" algn="l"/>
                <a:tab pos="299720" algn="l"/>
              </a:tabLst>
            </a:pPr>
            <a:r>
              <a:rPr lang="es-EC" sz="1700" spc="-10" dirty="0" smtClean="0">
                <a:latin typeface="Arial"/>
                <a:cs typeface="Arial"/>
              </a:rPr>
              <a:t>Ingresos</a:t>
            </a:r>
          </a:p>
          <a:p>
            <a:pPr marL="299085" indent="-286385">
              <a:lnSpc>
                <a:spcPts val="2030"/>
              </a:lnSpc>
              <a:spcBef>
                <a:spcPts val="90"/>
              </a:spcBef>
              <a:buFont typeface="Wingdings"/>
              <a:buChar char=""/>
              <a:tabLst>
                <a:tab pos="299085" algn="l"/>
                <a:tab pos="299720" algn="l"/>
              </a:tabLst>
            </a:pPr>
            <a:r>
              <a:rPr lang="es-EC" sz="1700" spc="-10" dirty="0" smtClean="0">
                <a:latin typeface="Arial"/>
                <a:cs typeface="Arial"/>
              </a:rPr>
              <a:t>Inversiones</a:t>
            </a:r>
          </a:p>
          <a:p>
            <a:pPr marL="12700">
              <a:lnSpc>
                <a:spcPts val="2030"/>
              </a:lnSpc>
              <a:spcBef>
                <a:spcPts val="90"/>
              </a:spcBef>
              <a:tabLst>
                <a:tab pos="299085" algn="l"/>
                <a:tab pos="299720" algn="l"/>
              </a:tabLst>
            </a:pPr>
            <a:endParaRPr lang="es-EC" sz="1700" spc="-10" dirty="0">
              <a:latin typeface="Arial"/>
              <a:cs typeface="Arial"/>
            </a:endParaRPr>
          </a:p>
          <a:p>
            <a:pPr marL="299085" indent="-286385">
              <a:lnSpc>
                <a:spcPts val="2030"/>
              </a:lnSpc>
              <a:spcBef>
                <a:spcPts val="90"/>
              </a:spcBef>
              <a:buFont typeface="Wingdings"/>
              <a:buChar char=""/>
              <a:tabLst>
                <a:tab pos="299085" algn="l"/>
                <a:tab pos="299720" algn="l"/>
              </a:tabLst>
            </a:pPr>
            <a:endParaRPr sz="1700" dirty="0">
              <a:latin typeface="Arial"/>
              <a:cs typeface="Arial"/>
            </a:endParaRPr>
          </a:p>
        </p:txBody>
      </p:sp>
      <p:sp>
        <p:nvSpPr>
          <p:cNvPr id="45" name="object 45"/>
          <p:cNvSpPr/>
          <p:nvPr/>
        </p:nvSpPr>
        <p:spPr>
          <a:xfrm>
            <a:off x="3691030" y="5080634"/>
            <a:ext cx="3561432" cy="942340"/>
          </a:xfrm>
          <a:custGeom>
            <a:avLst/>
            <a:gdLst/>
            <a:ahLst/>
            <a:cxnLst/>
            <a:rect l="l" t="t" r="r" b="b"/>
            <a:pathLst>
              <a:path w="2418079" h="942339">
                <a:moveTo>
                  <a:pt x="2283841" y="0"/>
                </a:moveTo>
                <a:lnTo>
                  <a:pt x="133857" y="0"/>
                </a:lnTo>
                <a:lnTo>
                  <a:pt x="91553" y="6825"/>
                </a:lnTo>
                <a:lnTo>
                  <a:pt x="54809" y="25830"/>
                </a:lnTo>
                <a:lnTo>
                  <a:pt x="25830" y="54809"/>
                </a:lnTo>
                <a:lnTo>
                  <a:pt x="6825" y="91553"/>
                </a:lnTo>
                <a:lnTo>
                  <a:pt x="0" y="133857"/>
                </a:lnTo>
                <a:lnTo>
                  <a:pt x="0" y="808139"/>
                </a:lnTo>
                <a:lnTo>
                  <a:pt x="6825" y="850461"/>
                </a:lnTo>
                <a:lnTo>
                  <a:pt x="25830" y="887217"/>
                </a:lnTo>
                <a:lnTo>
                  <a:pt x="54809" y="916201"/>
                </a:lnTo>
                <a:lnTo>
                  <a:pt x="91553" y="935209"/>
                </a:lnTo>
                <a:lnTo>
                  <a:pt x="133857" y="942035"/>
                </a:lnTo>
                <a:lnTo>
                  <a:pt x="2283841" y="942035"/>
                </a:lnTo>
                <a:lnTo>
                  <a:pt x="2326145" y="935209"/>
                </a:lnTo>
                <a:lnTo>
                  <a:pt x="2362889" y="916201"/>
                </a:lnTo>
                <a:lnTo>
                  <a:pt x="2391868" y="887217"/>
                </a:lnTo>
                <a:lnTo>
                  <a:pt x="2410873" y="850461"/>
                </a:lnTo>
                <a:lnTo>
                  <a:pt x="2417698" y="808139"/>
                </a:lnTo>
                <a:lnTo>
                  <a:pt x="2417698" y="133857"/>
                </a:lnTo>
                <a:lnTo>
                  <a:pt x="2410873" y="91553"/>
                </a:lnTo>
                <a:lnTo>
                  <a:pt x="2391868" y="54809"/>
                </a:lnTo>
                <a:lnTo>
                  <a:pt x="2362889" y="25830"/>
                </a:lnTo>
                <a:lnTo>
                  <a:pt x="2326145" y="6825"/>
                </a:lnTo>
                <a:lnTo>
                  <a:pt x="2283841" y="0"/>
                </a:lnTo>
                <a:close/>
              </a:path>
            </a:pathLst>
          </a:custGeom>
          <a:solidFill>
            <a:srgbClr val="CCEBFF"/>
          </a:solidFill>
        </p:spPr>
        <p:txBody>
          <a:bodyPr wrap="square" lIns="0" tIns="0" rIns="0" bIns="0" rtlCol="0"/>
          <a:lstStyle/>
          <a:p>
            <a:endParaRPr dirty="0"/>
          </a:p>
        </p:txBody>
      </p:sp>
      <p:sp>
        <p:nvSpPr>
          <p:cNvPr id="46" name="object 46"/>
          <p:cNvSpPr/>
          <p:nvPr/>
        </p:nvSpPr>
        <p:spPr>
          <a:xfrm>
            <a:off x="3691030" y="5029200"/>
            <a:ext cx="3561432" cy="942340"/>
          </a:xfrm>
          <a:custGeom>
            <a:avLst/>
            <a:gdLst/>
            <a:ahLst/>
            <a:cxnLst/>
            <a:rect l="l" t="t" r="r" b="b"/>
            <a:pathLst>
              <a:path w="2418079" h="942339">
                <a:moveTo>
                  <a:pt x="0" y="133857"/>
                </a:moveTo>
                <a:lnTo>
                  <a:pt x="6825" y="91553"/>
                </a:lnTo>
                <a:lnTo>
                  <a:pt x="25830" y="54809"/>
                </a:lnTo>
                <a:lnTo>
                  <a:pt x="54809" y="25830"/>
                </a:lnTo>
                <a:lnTo>
                  <a:pt x="91553" y="6825"/>
                </a:lnTo>
                <a:lnTo>
                  <a:pt x="133857" y="0"/>
                </a:lnTo>
                <a:lnTo>
                  <a:pt x="2283841" y="0"/>
                </a:lnTo>
                <a:lnTo>
                  <a:pt x="2326145" y="6825"/>
                </a:lnTo>
                <a:lnTo>
                  <a:pt x="2362889" y="25830"/>
                </a:lnTo>
                <a:lnTo>
                  <a:pt x="2391868" y="54809"/>
                </a:lnTo>
                <a:lnTo>
                  <a:pt x="2410873" y="91553"/>
                </a:lnTo>
                <a:lnTo>
                  <a:pt x="2417698" y="133857"/>
                </a:lnTo>
                <a:lnTo>
                  <a:pt x="2417698" y="808139"/>
                </a:lnTo>
                <a:lnTo>
                  <a:pt x="2410873" y="850461"/>
                </a:lnTo>
                <a:lnTo>
                  <a:pt x="2391868" y="887217"/>
                </a:lnTo>
                <a:lnTo>
                  <a:pt x="2362889" y="916201"/>
                </a:lnTo>
                <a:lnTo>
                  <a:pt x="2326145" y="935209"/>
                </a:lnTo>
                <a:lnTo>
                  <a:pt x="2283841" y="942035"/>
                </a:lnTo>
                <a:lnTo>
                  <a:pt x="133857" y="942035"/>
                </a:lnTo>
                <a:lnTo>
                  <a:pt x="91553" y="935209"/>
                </a:lnTo>
                <a:lnTo>
                  <a:pt x="54809" y="916201"/>
                </a:lnTo>
                <a:lnTo>
                  <a:pt x="25830" y="887217"/>
                </a:lnTo>
                <a:lnTo>
                  <a:pt x="6825" y="850461"/>
                </a:lnTo>
                <a:lnTo>
                  <a:pt x="0" y="808139"/>
                </a:lnTo>
                <a:lnTo>
                  <a:pt x="0" y="133857"/>
                </a:lnTo>
                <a:close/>
              </a:path>
            </a:pathLst>
          </a:custGeom>
          <a:ln w="25400">
            <a:solidFill>
              <a:srgbClr val="CCEBFF"/>
            </a:solidFill>
          </a:ln>
        </p:spPr>
        <p:txBody>
          <a:bodyPr wrap="square" lIns="0" tIns="0" rIns="0" bIns="0" rtlCol="0"/>
          <a:lstStyle/>
          <a:p>
            <a:endParaRPr dirty="0"/>
          </a:p>
        </p:txBody>
      </p:sp>
      <p:sp>
        <p:nvSpPr>
          <p:cNvPr id="47" name="object 47"/>
          <p:cNvSpPr txBox="1"/>
          <p:nvPr/>
        </p:nvSpPr>
        <p:spPr>
          <a:xfrm>
            <a:off x="3633538" y="5019547"/>
            <a:ext cx="3453062" cy="780983"/>
          </a:xfrm>
          <a:prstGeom prst="rect">
            <a:avLst/>
          </a:prstGeom>
        </p:spPr>
        <p:txBody>
          <a:bodyPr vert="horz" wrap="square" lIns="0" tIns="11430" rIns="0" bIns="0" rtlCol="0">
            <a:spAutoFit/>
          </a:bodyPr>
          <a:lstStyle/>
          <a:p>
            <a:pPr marL="299085" indent="-286385">
              <a:lnSpc>
                <a:spcPts val="2030"/>
              </a:lnSpc>
              <a:spcBef>
                <a:spcPts val="90"/>
              </a:spcBef>
              <a:buFont typeface="Wingdings"/>
              <a:buChar char=""/>
              <a:tabLst>
                <a:tab pos="299085" algn="l"/>
                <a:tab pos="299720" algn="l"/>
              </a:tabLst>
            </a:pPr>
            <a:r>
              <a:rPr sz="1700" spc="-10" dirty="0" err="1" smtClean="0">
                <a:latin typeface="Arial"/>
                <a:cs typeface="Arial"/>
              </a:rPr>
              <a:t>Estrat</a:t>
            </a:r>
            <a:r>
              <a:rPr lang="es-EC" sz="1700" spc="-10" dirty="0">
                <a:latin typeface="Arial"/>
                <a:cs typeface="Arial"/>
              </a:rPr>
              <a:t>é</a:t>
            </a:r>
            <a:r>
              <a:rPr sz="1700" spc="-10" dirty="0" smtClean="0">
                <a:latin typeface="Arial"/>
                <a:cs typeface="Arial"/>
              </a:rPr>
              <a:t>g</a:t>
            </a:r>
            <a:r>
              <a:rPr lang="es-EC" sz="1700" spc="-10" dirty="0" err="1" smtClean="0">
                <a:latin typeface="Arial"/>
                <a:cs typeface="Arial"/>
              </a:rPr>
              <a:t>ias</a:t>
            </a:r>
            <a:r>
              <a:rPr lang="es-EC" sz="1700" spc="-10" dirty="0" smtClean="0">
                <a:latin typeface="Arial"/>
                <a:cs typeface="Arial"/>
              </a:rPr>
              <a:t> </a:t>
            </a:r>
            <a:endParaRPr sz="1700" dirty="0">
              <a:latin typeface="Arial"/>
              <a:cs typeface="Arial"/>
            </a:endParaRPr>
          </a:p>
          <a:p>
            <a:pPr marL="299085" indent="-286385">
              <a:lnSpc>
                <a:spcPts val="2025"/>
              </a:lnSpc>
              <a:buFont typeface="Wingdings"/>
              <a:buChar char=""/>
              <a:tabLst>
                <a:tab pos="299085" algn="l"/>
                <a:tab pos="299720" algn="l"/>
              </a:tabLst>
            </a:pPr>
            <a:r>
              <a:rPr lang="es-EC" sz="1700" spc="-10" dirty="0" smtClean="0">
                <a:latin typeface="Arial"/>
                <a:cs typeface="Arial"/>
              </a:rPr>
              <a:t>Cooperativas</a:t>
            </a:r>
            <a:endParaRPr lang="es-EC" sz="1700" dirty="0">
              <a:latin typeface="Arial"/>
              <a:cs typeface="Arial"/>
            </a:endParaRPr>
          </a:p>
          <a:p>
            <a:pPr marL="299085" indent="-286385">
              <a:lnSpc>
                <a:spcPts val="2025"/>
              </a:lnSpc>
              <a:buFont typeface="Wingdings"/>
              <a:buChar char=""/>
              <a:tabLst>
                <a:tab pos="299085" algn="l"/>
                <a:tab pos="299720" algn="l"/>
              </a:tabLst>
            </a:pPr>
            <a:r>
              <a:rPr lang="es-EC" sz="1700" spc="-10" dirty="0" smtClean="0">
                <a:latin typeface="Arial"/>
                <a:cs typeface="Arial"/>
              </a:rPr>
              <a:t>Rol Educativo</a:t>
            </a:r>
          </a:p>
        </p:txBody>
      </p:sp>
      <p:sp>
        <p:nvSpPr>
          <p:cNvPr id="48" name="object 48"/>
          <p:cNvSpPr/>
          <p:nvPr/>
        </p:nvSpPr>
        <p:spPr>
          <a:xfrm>
            <a:off x="7645272" y="4086733"/>
            <a:ext cx="350520" cy="251460"/>
          </a:xfrm>
          <a:custGeom>
            <a:avLst/>
            <a:gdLst/>
            <a:ahLst/>
            <a:cxnLst/>
            <a:rect l="l" t="t" r="r" b="b"/>
            <a:pathLst>
              <a:path w="350520" h="251460">
                <a:moveTo>
                  <a:pt x="350520" y="83058"/>
                </a:moveTo>
                <a:lnTo>
                  <a:pt x="151510" y="83058"/>
                </a:lnTo>
                <a:lnTo>
                  <a:pt x="151510" y="0"/>
                </a:lnTo>
                <a:lnTo>
                  <a:pt x="0" y="125603"/>
                </a:lnTo>
                <a:lnTo>
                  <a:pt x="151510" y="251206"/>
                </a:lnTo>
                <a:lnTo>
                  <a:pt x="151510" y="168148"/>
                </a:lnTo>
                <a:lnTo>
                  <a:pt x="350520" y="168148"/>
                </a:lnTo>
                <a:lnTo>
                  <a:pt x="350520" y="83058"/>
                </a:lnTo>
                <a:close/>
              </a:path>
            </a:pathLst>
          </a:custGeom>
          <a:ln w="25400">
            <a:solidFill>
              <a:srgbClr val="85878D"/>
            </a:solidFill>
          </a:ln>
        </p:spPr>
        <p:txBody>
          <a:bodyPr wrap="square" lIns="0" tIns="0" rIns="0" bIns="0" rtlCol="0"/>
          <a:lstStyle/>
          <a:p>
            <a:endParaRPr/>
          </a:p>
        </p:txBody>
      </p:sp>
      <p:sp>
        <p:nvSpPr>
          <p:cNvPr id="49" name="object 49"/>
          <p:cNvSpPr/>
          <p:nvPr/>
        </p:nvSpPr>
        <p:spPr>
          <a:xfrm>
            <a:off x="7645272" y="5257419"/>
            <a:ext cx="350520" cy="251460"/>
          </a:xfrm>
          <a:custGeom>
            <a:avLst/>
            <a:gdLst/>
            <a:ahLst/>
            <a:cxnLst/>
            <a:rect l="l" t="t" r="r" b="b"/>
            <a:pathLst>
              <a:path w="350520" h="251460">
                <a:moveTo>
                  <a:pt x="350520" y="83057"/>
                </a:moveTo>
                <a:lnTo>
                  <a:pt x="151510" y="83057"/>
                </a:lnTo>
                <a:lnTo>
                  <a:pt x="151510" y="0"/>
                </a:lnTo>
                <a:lnTo>
                  <a:pt x="0" y="125602"/>
                </a:lnTo>
                <a:lnTo>
                  <a:pt x="151510" y="251078"/>
                </a:lnTo>
                <a:lnTo>
                  <a:pt x="151510" y="168020"/>
                </a:lnTo>
                <a:lnTo>
                  <a:pt x="350520" y="168020"/>
                </a:lnTo>
                <a:lnTo>
                  <a:pt x="350520" y="83057"/>
                </a:lnTo>
                <a:close/>
              </a:path>
            </a:pathLst>
          </a:custGeom>
          <a:ln w="25400">
            <a:solidFill>
              <a:srgbClr val="85878D"/>
            </a:solidFill>
          </a:ln>
        </p:spPr>
        <p:txBody>
          <a:bodyPr wrap="square" lIns="0" tIns="0" rIns="0" bIns="0" rtlCol="0"/>
          <a:lstStyle/>
          <a:p>
            <a:endParaRPr/>
          </a:p>
        </p:txBody>
      </p:sp>
      <p:sp>
        <p:nvSpPr>
          <p:cNvPr id="50" name="object 50"/>
          <p:cNvSpPr/>
          <p:nvPr/>
        </p:nvSpPr>
        <p:spPr>
          <a:xfrm>
            <a:off x="8842375" y="5930150"/>
            <a:ext cx="3192779" cy="698284"/>
          </a:xfrm>
          <a:prstGeom prst="rect">
            <a:avLst/>
          </a:prstGeom>
          <a:blipFill>
            <a:blip r:embed="rId17" cstate="print"/>
            <a:stretch>
              <a:fillRect/>
            </a:stretch>
          </a:blipFill>
        </p:spPr>
        <p:txBody>
          <a:bodyPr wrap="square" lIns="0" tIns="0" rIns="0" bIns="0" rtlCol="0"/>
          <a:lstStyle/>
          <a:p>
            <a:endParaRPr/>
          </a:p>
        </p:txBody>
      </p:sp>
      <p:sp>
        <p:nvSpPr>
          <p:cNvPr id="51" name="object 51"/>
          <p:cNvSpPr/>
          <p:nvPr/>
        </p:nvSpPr>
        <p:spPr>
          <a:xfrm>
            <a:off x="10899775" y="1286128"/>
            <a:ext cx="835025" cy="3962400"/>
          </a:xfrm>
          <a:custGeom>
            <a:avLst/>
            <a:gdLst/>
            <a:ahLst/>
            <a:cxnLst/>
            <a:rect l="l" t="t" r="r" b="b"/>
            <a:pathLst>
              <a:path w="835025" h="3962400">
                <a:moveTo>
                  <a:pt x="0" y="0"/>
                </a:moveTo>
                <a:lnTo>
                  <a:pt x="0" y="4318"/>
                </a:lnTo>
                <a:lnTo>
                  <a:pt x="834771" y="4318"/>
                </a:lnTo>
                <a:lnTo>
                  <a:pt x="834771" y="3962019"/>
                </a:lnTo>
              </a:path>
            </a:pathLst>
          </a:custGeom>
          <a:ln w="9525">
            <a:solidFill>
              <a:srgbClr val="096CC5"/>
            </a:solidFill>
          </a:ln>
        </p:spPr>
        <p:txBody>
          <a:bodyPr wrap="square" lIns="0" tIns="0" rIns="0" bIns="0" rtlCol="0"/>
          <a:lstStyle/>
          <a:p>
            <a:endParaRPr/>
          </a:p>
        </p:txBody>
      </p:sp>
      <p:sp>
        <p:nvSpPr>
          <p:cNvPr id="52" name="object 52"/>
          <p:cNvSpPr/>
          <p:nvPr/>
        </p:nvSpPr>
        <p:spPr>
          <a:xfrm>
            <a:off x="10549128" y="2914650"/>
            <a:ext cx="1185672" cy="45719"/>
          </a:xfrm>
          <a:custGeom>
            <a:avLst/>
            <a:gdLst/>
            <a:ahLst/>
            <a:cxnLst/>
            <a:rect l="l" t="t" r="r" b="b"/>
            <a:pathLst>
              <a:path w="842009" h="76200">
                <a:moveTo>
                  <a:pt x="76200" y="0"/>
                </a:moveTo>
                <a:lnTo>
                  <a:pt x="0" y="38100"/>
                </a:lnTo>
                <a:lnTo>
                  <a:pt x="76200" y="76200"/>
                </a:lnTo>
                <a:lnTo>
                  <a:pt x="76200" y="42799"/>
                </a:lnTo>
                <a:lnTo>
                  <a:pt x="63500" y="42799"/>
                </a:lnTo>
                <a:lnTo>
                  <a:pt x="63500" y="33274"/>
                </a:lnTo>
                <a:lnTo>
                  <a:pt x="76200" y="33274"/>
                </a:lnTo>
                <a:lnTo>
                  <a:pt x="76200" y="0"/>
                </a:lnTo>
                <a:close/>
              </a:path>
              <a:path w="842009" h="76200">
                <a:moveTo>
                  <a:pt x="76200" y="33274"/>
                </a:moveTo>
                <a:lnTo>
                  <a:pt x="63500" y="33274"/>
                </a:lnTo>
                <a:lnTo>
                  <a:pt x="63500" y="42799"/>
                </a:lnTo>
                <a:lnTo>
                  <a:pt x="76200" y="42799"/>
                </a:lnTo>
                <a:lnTo>
                  <a:pt x="76200" y="33274"/>
                </a:lnTo>
                <a:close/>
              </a:path>
              <a:path w="842009" h="76200">
                <a:moveTo>
                  <a:pt x="841628" y="33274"/>
                </a:moveTo>
                <a:lnTo>
                  <a:pt x="76200" y="33274"/>
                </a:lnTo>
                <a:lnTo>
                  <a:pt x="76200" y="42799"/>
                </a:lnTo>
                <a:lnTo>
                  <a:pt x="841628" y="42799"/>
                </a:lnTo>
                <a:lnTo>
                  <a:pt x="841628" y="33274"/>
                </a:lnTo>
                <a:close/>
              </a:path>
            </a:pathLst>
          </a:custGeom>
          <a:solidFill>
            <a:srgbClr val="096CC5"/>
          </a:solidFill>
        </p:spPr>
        <p:txBody>
          <a:bodyPr wrap="square" lIns="0" tIns="0" rIns="0" bIns="0" rtlCol="0"/>
          <a:lstStyle/>
          <a:p>
            <a:endParaRPr/>
          </a:p>
        </p:txBody>
      </p:sp>
      <p:sp>
        <p:nvSpPr>
          <p:cNvPr id="53" name="object 53"/>
          <p:cNvSpPr/>
          <p:nvPr/>
        </p:nvSpPr>
        <p:spPr>
          <a:xfrm>
            <a:off x="10505946" y="4158996"/>
            <a:ext cx="1228853" cy="53467"/>
          </a:xfrm>
          <a:custGeom>
            <a:avLst/>
            <a:gdLst/>
            <a:ahLst/>
            <a:cxnLst/>
            <a:rect l="l" t="t" r="r" b="b"/>
            <a:pathLst>
              <a:path w="885190" h="76200">
                <a:moveTo>
                  <a:pt x="76200" y="0"/>
                </a:moveTo>
                <a:lnTo>
                  <a:pt x="0" y="38099"/>
                </a:lnTo>
                <a:lnTo>
                  <a:pt x="76200" y="76199"/>
                </a:lnTo>
                <a:lnTo>
                  <a:pt x="76200" y="42798"/>
                </a:lnTo>
                <a:lnTo>
                  <a:pt x="63500" y="42798"/>
                </a:lnTo>
                <a:lnTo>
                  <a:pt x="63500" y="33273"/>
                </a:lnTo>
                <a:lnTo>
                  <a:pt x="76200" y="33273"/>
                </a:lnTo>
                <a:lnTo>
                  <a:pt x="76200" y="0"/>
                </a:lnTo>
                <a:close/>
              </a:path>
              <a:path w="885190" h="76200">
                <a:moveTo>
                  <a:pt x="76200" y="33273"/>
                </a:moveTo>
                <a:lnTo>
                  <a:pt x="63500" y="33273"/>
                </a:lnTo>
                <a:lnTo>
                  <a:pt x="63500" y="42798"/>
                </a:lnTo>
                <a:lnTo>
                  <a:pt x="76200" y="42798"/>
                </a:lnTo>
                <a:lnTo>
                  <a:pt x="76200" y="33273"/>
                </a:lnTo>
                <a:close/>
              </a:path>
              <a:path w="885190" h="76200">
                <a:moveTo>
                  <a:pt x="884808" y="33273"/>
                </a:moveTo>
                <a:lnTo>
                  <a:pt x="76200" y="33273"/>
                </a:lnTo>
                <a:lnTo>
                  <a:pt x="76200" y="42798"/>
                </a:lnTo>
                <a:lnTo>
                  <a:pt x="884808" y="42798"/>
                </a:lnTo>
                <a:lnTo>
                  <a:pt x="884808" y="33273"/>
                </a:lnTo>
                <a:close/>
              </a:path>
            </a:pathLst>
          </a:custGeom>
          <a:solidFill>
            <a:srgbClr val="096CC5"/>
          </a:solidFill>
        </p:spPr>
        <p:txBody>
          <a:bodyPr wrap="square" lIns="0" tIns="0" rIns="0" bIns="0" rtlCol="0"/>
          <a:lstStyle/>
          <a:p>
            <a:endParaRPr/>
          </a:p>
        </p:txBody>
      </p:sp>
      <p:sp>
        <p:nvSpPr>
          <p:cNvPr id="54" name="object 54"/>
          <p:cNvSpPr/>
          <p:nvPr/>
        </p:nvSpPr>
        <p:spPr>
          <a:xfrm>
            <a:off x="10599928" y="5210047"/>
            <a:ext cx="1134872" cy="76199"/>
          </a:xfrm>
          <a:custGeom>
            <a:avLst/>
            <a:gdLst/>
            <a:ahLst/>
            <a:cxnLst/>
            <a:rect l="l" t="t" r="r" b="b"/>
            <a:pathLst>
              <a:path w="791209" h="76200">
                <a:moveTo>
                  <a:pt x="76200" y="0"/>
                </a:moveTo>
                <a:lnTo>
                  <a:pt x="0" y="38099"/>
                </a:lnTo>
                <a:lnTo>
                  <a:pt x="76200" y="76199"/>
                </a:lnTo>
                <a:lnTo>
                  <a:pt x="76200" y="42925"/>
                </a:lnTo>
                <a:lnTo>
                  <a:pt x="63500" y="42925"/>
                </a:lnTo>
                <a:lnTo>
                  <a:pt x="63500" y="33400"/>
                </a:lnTo>
                <a:lnTo>
                  <a:pt x="76200" y="33400"/>
                </a:lnTo>
                <a:lnTo>
                  <a:pt x="76200" y="0"/>
                </a:lnTo>
                <a:close/>
              </a:path>
              <a:path w="791209" h="76200">
                <a:moveTo>
                  <a:pt x="76200" y="33400"/>
                </a:moveTo>
                <a:lnTo>
                  <a:pt x="63500" y="33400"/>
                </a:lnTo>
                <a:lnTo>
                  <a:pt x="63500" y="42925"/>
                </a:lnTo>
                <a:lnTo>
                  <a:pt x="76200" y="42925"/>
                </a:lnTo>
                <a:lnTo>
                  <a:pt x="76200" y="33400"/>
                </a:lnTo>
                <a:close/>
              </a:path>
              <a:path w="791209" h="76200">
                <a:moveTo>
                  <a:pt x="790828" y="33400"/>
                </a:moveTo>
                <a:lnTo>
                  <a:pt x="76200" y="33400"/>
                </a:lnTo>
                <a:lnTo>
                  <a:pt x="76200" y="42925"/>
                </a:lnTo>
                <a:lnTo>
                  <a:pt x="790828" y="42925"/>
                </a:lnTo>
                <a:lnTo>
                  <a:pt x="790828" y="33400"/>
                </a:lnTo>
                <a:close/>
              </a:path>
            </a:pathLst>
          </a:custGeom>
          <a:solidFill>
            <a:srgbClr val="096CC5"/>
          </a:solidFill>
        </p:spPr>
        <p:txBody>
          <a:bodyPr wrap="square" lIns="0" tIns="0" rIns="0" bIns="0" rtlCol="0"/>
          <a:lstStyle/>
          <a:p>
            <a:endParaRPr/>
          </a:p>
        </p:txBody>
      </p:sp>
      <p:sp>
        <p:nvSpPr>
          <p:cNvPr id="55" name="54 CuadroTexto"/>
          <p:cNvSpPr txBox="1"/>
          <p:nvPr/>
        </p:nvSpPr>
        <p:spPr>
          <a:xfrm>
            <a:off x="3313748" y="2235704"/>
            <a:ext cx="1349857" cy="338554"/>
          </a:xfrm>
          <a:prstGeom prst="rect">
            <a:avLst/>
          </a:prstGeom>
          <a:noFill/>
        </p:spPr>
        <p:txBody>
          <a:bodyPr wrap="none" rtlCol="0">
            <a:spAutoFit/>
          </a:bodyPr>
          <a:lstStyle/>
          <a:p>
            <a:r>
              <a:rPr lang="es-EC" sz="1600" i="1" dirty="0" smtClean="0"/>
              <a:t>Gabriel </a:t>
            </a:r>
            <a:r>
              <a:rPr lang="es-EC" sz="1600" i="1" dirty="0" err="1" smtClean="0"/>
              <a:t>Trade</a:t>
            </a:r>
            <a:r>
              <a:rPr lang="es-EC" sz="1600" i="1" dirty="0" smtClean="0"/>
              <a:t> </a:t>
            </a:r>
            <a:endParaRPr lang="es-EC" sz="1600" i="1" dirty="0"/>
          </a:p>
        </p:txBody>
      </p:sp>
      <p:sp>
        <p:nvSpPr>
          <p:cNvPr id="56" name="55 Rectángulo"/>
          <p:cNvSpPr/>
          <p:nvPr/>
        </p:nvSpPr>
        <p:spPr>
          <a:xfrm>
            <a:off x="3313748" y="3672195"/>
            <a:ext cx="777585" cy="338554"/>
          </a:xfrm>
          <a:prstGeom prst="rect">
            <a:avLst/>
          </a:prstGeom>
        </p:spPr>
        <p:txBody>
          <a:bodyPr wrap="none">
            <a:spAutoFit/>
          </a:bodyPr>
          <a:lstStyle/>
          <a:p>
            <a:r>
              <a:rPr lang="es-EC" sz="1600" i="1" dirty="0"/>
              <a:t>W</a:t>
            </a:r>
            <a:r>
              <a:rPr lang="es-EC" sz="1600" i="1" dirty="0" smtClean="0"/>
              <a:t>eber </a:t>
            </a:r>
            <a:endParaRPr lang="es-EC" sz="1600" i="1" dirty="0"/>
          </a:p>
        </p:txBody>
      </p:sp>
      <p:sp>
        <p:nvSpPr>
          <p:cNvPr id="58" name="57 Elipse"/>
          <p:cNvSpPr/>
          <p:nvPr/>
        </p:nvSpPr>
        <p:spPr>
          <a:xfrm>
            <a:off x="4579192" y="852238"/>
            <a:ext cx="2705862" cy="1251067"/>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51746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896100" y="111252"/>
            <a:ext cx="490727" cy="67970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074419" y="531876"/>
            <a:ext cx="6044183" cy="71627"/>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1074419" y="619649"/>
            <a:ext cx="6033770" cy="391795"/>
          </a:xfrm>
          <a:prstGeom prst="rect">
            <a:avLst/>
          </a:prstGeom>
        </p:spPr>
        <p:txBody>
          <a:bodyPr vert="horz" wrap="square" lIns="0" tIns="12700" rIns="0" bIns="0" rtlCol="0">
            <a:spAutoFit/>
          </a:bodyPr>
          <a:lstStyle/>
          <a:p>
            <a:pPr marL="12700">
              <a:lnSpc>
                <a:spcPct val="100000"/>
              </a:lnSpc>
              <a:spcBef>
                <a:spcPts val="100"/>
              </a:spcBef>
            </a:pPr>
            <a:r>
              <a:rPr sz="2400" b="0" i="0" u="heavy" spc="-605" dirty="0">
                <a:solidFill>
                  <a:srgbClr val="6F2F9F"/>
                </a:solidFill>
                <a:uFill>
                  <a:solidFill>
                    <a:srgbClr val="6F2F9F"/>
                  </a:solidFill>
                </a:uFill>
                <a:latin typeface="Times New Roman"/>
                <a:cs typeface="Times New Roman"/>
              </a:rPr>
              <a:t> </a:t>
            </a:r>
            <a:r>
              <a:rPr sz="2400" u="heavy" spc="-5" dirty="0">
                <a:solidFill>
                  <a:srgbClr val="6F2F9F"/>
                </a:solidFill>
                <a:uFill>
                  <a:solidFill>
                    <a:srgbClr val="6F2F9F"/>
                  </a:solidFill>
                </a:uFill>
              </a:rPr>
              <a:t>CAPÍTULO II: </a:t>
            </a:r>
            <a:r>
              <a:rPr sz="2400" u="heavy" spc="-20" dirty="0">
                <a:solidFill>
                  <a:srgbClr val="6F2F9F"/>
                </a:solidFill>
                <a:uFill>
                  <a:solidFill>
                    <a:srgbClr val="6F2F9F"/>
                  </a:solidFill>
                </a:uFill>
              </a:rPr>
              <a:t>FUNDAMENTACIÓN</a:t>
            </a:r>
            <a:r>
              <a:rPr sz="2400" u="heavy" spc="55" dirty="0">
                <a:solidFill>
                  <a:srgbClr val="6F2F9F"/>
                </a:solidFill>
                <a:uFill>
                  <a:solidFill>
                    <a:srgbClr val="6F2F9F"/>
                  </a:solidFill>
                </a:uFill>
              </a:rPr>
              <a:t> </a:t>
            </a:r>
            <a:r>
              <a:rPr sz="2400" u="heavy" dirty="0">
                <a:solidFill>
                  <a:srgbClr val="6F2F9F"/>
                </a:solidFill>
                <a:uFill>
                  <a:solidFill>
                    <a:srgbClr val="6F2F9F"/>
                  </a:solidFill>
                </a:uFill>
              </a:rPr>
              <a:t>LEGAL</a:t>
            </a:r>
            <a:endParaRPr sz="2400" dirty="0">
              <a:latin typeface="Times New Roman"/>
              <a:cs typeface="Times New Roman"/>
            </a:endParaRPr>
          </a:p>
        </p:txBody>
      </p:sp>
      <p:sp>
        <p:nvSpPr>
          <p:cNvPr id="11" name="object 11"/>
          <p:cNvSpPr/>
          <p:nvPr/>
        </p:nvSpPr>
        <p:spPr>
          <a:xfrm>
            <a:off x="8842375" y="5930150"/>
            <a:ext cx="3192779" cy="69828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47472" y="2609088"/>
            <a:ext cx="1190244" cy="105918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95528" y="2635885"/>
            <a:ext cx="1091565" cy="960755"/>
          </a:xfrm>
          <a:custGeom>
            <a:avLst/>
            <a:gdLst/>
            <a:ahLst/>
            <a:cxnLst/>
            <a:rect l="l" t="t" r="r" b="b"/>
            <a:pathLst>
              <a:path w="1091565" h="960754">
                <a:moveTo>
                  <a:pt x="315341" y="0"/>
                </a:moveTo>
                <a:lnTo>
                  <a:pt x="0" y="0"/>
                </a:lnTo>
                <a:lnTo>
                  <a:pt x="0" y="877951"/>
                </a:lnTo>
                <a:lnTo>
                  <a:pt x="747953" y="877951"/>
                </a:lnTo>
                <a:lnTo>
                  <a:pt x="747953" y="960247"/>
                </a:lnTo>
                <a:lnTo>
                  <a:pt x="1091514" y="720216"/>
                </a:lnTo>
                <a:lnTo>
                  <a:pt x="865927" y="562610"/>
                </a:lnTo>
                <a:lnTo>
                  <a:pt x="315341" y="562610"/>
                </a:lnTo>
                <a:lnTo>
                  <a:pt x="315341" y="0"/>
                </a:lnTo>
                <a:close/>
              </a:path>
              <a:path w="1091565" h="960754">
                <a:moveTo>
                  <a:pt x="747953" y="480187"/>
                </a:moveTo>
                <a:lnTo>
                  <a:pt x="747953" y="562610"/>
                </a:lnTo>
                <a:lnTo>
                  <a:pt x="865927" y="562610"/>
                </a:lnTo>
                <a:lnTo>
                  <a:pt x="747953" y="480187"/>
                </a:lnTo>
                <a:close/>
              </a:path>
            </a:pathLst>
          </a:custGeom>
          <a:solidFill>
            <a:srgbClr val="BBE9D4"/>
          </a:solidFill>
        </p:spPr>
        <p:txBody>
          <a:bodyPr wrap="square" lIns="0" tIns="0" rIns="0" bIns="0" rtlCol="0"/>
          <a:lstStyle/>
          <a:p>
            <a:endParaRPr/>
          </a:p>
        </p:txBody>
      </p:sp>
      <p:sp>
        <p:nvSpPr>
          <p:cNvPr id="14" name="object 14"/>
          <p:cNvSpPr/>
          <p:nvPr/>
        </p:nvSpPr>
        <p:spPr>
          <a:xfrm>
            <a:off x="395528" y="2635885"/>
            <a:ext cx="1091565" cy="960755"/>
          </a:xfrm>
          <a:custGeom>
            <a:avLst/>
            <a:gdLst/>
            <a:ahLst/>
            <a:cxnLst/>
            <a:rect l="l" t="t" r="r" b="b"/>
            <a:pathLst>
              <a:path w="1091565" h="960754">
                <a:moveTo>
                  <a:pt x="315341" y="0"/>
                </a:moveTo>
                <a:lnTo>
                  <a:pt x="315341" y="562610"/>
                </a:lnTo>
                <a:lnTo>
                  <a:pt x="747953" y="562610"/>
                </a:lnTo>
                <a:lnTo>
                  <a:pt x="747953" y="480187"/>
                </a:lnTo>
                <a:lnTo>
                  <a:pt x="1091514" y="720216"/>
                </a:lnTo>
                <a:lnTo>
                  <a:pt x="747953" y="960247"/>
                </a:lnTo>
                <a:lnTo>
                  <a:pt x="747953" y="877951"/>
                </a:lnTo>
                <a:lnTo>
                  <a:pt x="0" y="877951"/>
                </a:lnTo>
                <a:lnTo>
                  <a:pt x="0" y="0"/>
                </a:lnTo>
                <a:lnTo>
                  <a:pt x="315341" y="0"/>
                </a:lnTo>
                <a:close/>
              </a:path>
            </a:pathLst>
          </a:custGeom>
          <a:ln w="9525">
            <a:solidFill>
              <a:srgbClr val="FFFFFF"/>
            </a:solidFill>
          </a:ln>
        </p:spPr>
        <p:txBody>
          <a:bodyPr wrap="square" lIns="0" tIns="0" rIns="0" bIns="0" rtlCol="0"/>
          <a:lstStyle/>
          <a:p>
            <a:endParaRPr/>
          </a:p>
        </p:txBody>
      </p:sp>
      <p:sp>
        <p:nvSpPr>
          <p:cNvPr id="15" name="object 15"/>
          <p:cNvSpPr/>
          <p:nvPr/>
        </p:nvSpPr>
        <p:spPr>
          <a:xfrm>
            <a:off x="352043" y="1321494"/>
            <a:ext cx="2474976" cy="1094173"/>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586231" y="1443609"/>
            <a:ext cx="2006600" cy="774065"/>
          </a:xfrm>
          <a:prstGeom prst="rect">
            <a:avLst/>
          </a:prstGeom>
        </p:spPr>
        <p:txBody>
          <a:bodyPr vert="horz" wrap="square" lIns="0" tIns="49530" rIns="0" bIns="0" rtlCol="0">
            <a:spAutoFit/>
          </a:bodyPr>
          <a:lstStyle/>
          <a:p>
            <a:pPr marL="12700" marR="5080" algn="ctr">
              <a:lnSpc>
                <a:spcPct val="86400"/>
              </a:lnSpc>
              <a:spcBef>
                <a:spcPts val="390"/>
              </a:spcBef>
            </a:pPr>
            <a:r>
              <a:rPr sz="1800" b="1" dirty="0">
                <a:latin typeface="Arial"/>
                <a:cs typeface="Arial"/>
              </a:rPr>
              <a:t>Constitución</a:t>
            </a:r>
            <a:r>
              <a:rPr sz="1800" b="1" spc="-55" dirty="0">
                <a:latin typeface="Arial"/>
                <a:cs typeface="Arial"/>
              </a:rPr>
              <a:t> </a:t>
            </a:r>
            <a:r>
              <a:rPr sz="1800" b="1" spc="-5" dirty="0">
                <a:latin typeface="Arial"/>
                <a:cs typeface="Arial"/>
              </a:rPr>
              <a:t>de</a:t>
            </a:r>
            <a:r>
              <a:rPr sz="1800" b="1" spc="-45" dirty="0">
                <a:latin typeface="Arial"/>
                <a:cs typeface="Arial"/>
              </a:rPr>
              <a:t> </a:t>
            </a:r>
            <a:r>
              <a:rPr sz="1800" b="1" dirty="0">
                <a:latin typeface="Arial"/>
                <a:cs typeface="Arial"/>
              </a:rPr>
              <a:t>la </a:t>
            </a:r>
            <a:r>
              <a:rPr sz="1800" b="1" spc="-5" dirty="0">
                <a:latin typeface="Arial"/>
                <a:cs typeface="Arial"/>
              </a:rPr>
              <a:t> Republica del  </a:t>
            </a:r>
            <a:r>
              <a:rPr sz="1800" b="1" spc="-5" dirty="0" smtClean="0">
                <a:latin typeface="Arial"/>
                <a:cs typeface="Arial"/>
              </a:rPr>
              <a:t>Ecuador</a:t>
            </a:r>
            <a:r>
              <a:rPr lang="es-EC" sz="1800" b="1" spc="-5" dirty="0" smtClean="0">
                <a:latin typeface="Arial"/>
                <a:cs typeface="Arial"/>
              </a:rPr>
              <a:t> (2008)</a:t>
            </a:r>
            <a:endParaRPr sz="1800" dirty="0">
              <a:latin typeface="Arial"/>
              <a:cs typeface="Arial"/>
            </a:endParaRPr>
          </a:p>
        </p:txBody>
      </p:sp>
      <p:sp>
        <p:nvSpPr>
          <p:cNvPr id="17" name="object 17"/>
          <p:cNvSpPr txBox="1"/>
          <p:nvPr/>
        </p:nvSpPr>
        <p:spPr>
          <a:xfrm>
            <a:off x="2928873" y="1321494"/>
            <a:ext cx="4495928" cy="566822"/>
          </a:xfrm>
          <a:prstGeom prst="rect">
            <a:avLst/>
          </a:prstGeom>
        </p:spPr>
        <p:txBody>
          <a:bodyPr vert="horz" wrap="square" lIns="0" tIns="12700" rIns="0" bIns="0" rtlCol="0">
            <a:spAutoFit/>
          </a:bodyPr>
          <a:lstStyle/>
          <a:p>
            <a:pPr marL="184785" indent="-172085">
              <a:lnSpc>
                <a:spcPct val="100000"/>
              </a:lnSpc>
              <a:spcBef>
                <a:spcPts val="100"/>
              </a:spcBef>
              <a:buChar char="•"/>
              <a:tabLst>
                <a:tab pos="185420" algn="l"/>
              </a:tabLst>
            </a:pPr>
            <a:r>
              <a:rPr lang="es-EC" spc="-5" dirty="0" smtClean="0">
                <a:latin typeface="Arial"/>
                <a:cs typeface="Arial"/>
              </a:rPr>
              <a:t>Art. 39 Garantizar derechos e inclusión a los jóvenes en todo tipo de organizaciones </a:t>
            </a:r>
            <a:endParaRPr sz="1800" dirty="0">
              <a:latin typeface="Arial"/>
              <a:cs typeface="Arial"/>
            </a:endParaRPr>
          </a:p>
        </p:txBody>
      </p:sp>
      <p:sp>
        <p:nvSpPr>
          <p:cNvPr id="18" name="object 18"/>
          <p:cNvSpPr/>
          <p:nvPr/>
        </p:nvSpPr>
        <p:spPr>
          <a:xfrm>
            <a:off x="1633727" y="3720084"/>
            <a:ext cx="1110996" cy="915924"/>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681733" y="3748151"/>
            <a:ext cx="1012190" cy="815975"/>
          </a:xfrm>
          <a:custGeom>
            <a:avLst/>
            <a:gdLst/>
            <a:ahLst/>
            <a:cxnLst/>
            <a:rect l="l" t="t" r="r" b="b"/>
            <a:pathLst>
              <a:path w="1012189" h="815975">
                <a:moveTo>
                  <a:pt x="267843" y="0"/>
                </a:moveTo>
                <a:lnTo>
                  <a:pt x="0" y="0"/>
                </a:lnTo>
                <a:lnTo>
                  <a:pt x="0" y="745871"/>
                </a:lnTo>
                <a:lnTo>
                  <a:pt x="719963" y="745871"/>
                </a:lnTo>
                <a:lnTo>
                  <a:pt x="719963" y="815975"/>
                </a:lnTo>
                <a:lnTo>
                  <a:pt x="1011936" y="612013"/>
                </a:lnTo>
                <a:lnTo>
                  <a:pt x="820254" y="478028"/>
                </a:lnTo>
                <a:lnTo>
                  <a:pt x="267843" y="478028"/>
                </a:lnTo>
                <a:lnTo>
                  <a:pt x="267843" y="0"/>
                </a:lnTo>
                <a:close/>
              </a:path>
              <a:path w="1012189" h="815975">
                <a:moveTo>
                  <a:pt x="719963" y="407924"/>
                </a:moveTo>
                <a:lnTo>
                  <a:pt x="719963" y="478028"/>
                </a:lnTo>
                <a:lnTo>
                  <a:pt x="820254" y="478028"/>
                </a:lnTo>
                <a:lnTo>
                  <a:pt x="719963" y="407924"/>
                </a:lnTo>
                <a:close/>
              </a:path>
            </a:pathLst>
          </a:custGeom>
          <a:solidFill>
            <a:srgbClr val="D3EDD9"/>
          </a:solidFill>
        </p:spPr>
        <p:txBody>
          <a:bodyPr wrap="square" lIns="0" tIns="0" rIns="0" bIns="0" rtlCol="0"/>
          <a:lstStyle/>
          <a:p>
            <a:endParaRPr/>
          </a:p>
        </p:txBody>
      </p:sp>
      <p:sp>
        <p:nvSpPr>
          <p:cNvPr id="20" name="object 20"/>
          <p:cNvSpPr/>
          <p:nvPr/>
        </p:nvSpPr>
        <p:spPr>
          <a:xfrm>
            <a:off x="1681733" y="3748151"/>
            <a:ext cx="1012190" cy="815975"/>
          </a:xfrm>
          <a:custGeom>
            <a:avLst/>
            <a:gdLst/>
            <a:ahLst/>
            <a:cxnLst/>
            <a:rect l="l" t="t" r="r" b="b"/>
            <a:pathLst>
              <a:path w="1012189" h="815975">
                <a:moveTo>
                  <a:pt x="267843" y="0"/>
                </a:moveTo>
                <a:lnTo>
                  <a:pt x="267843" y="478028"/>
                </a:lnTo>
                <a:lnTo>
                  <a:pt x="719963" y="478028"/>
                </a:lnTo>
                <a:lnTo>
                  <a:pt x="719963" y="407924"/>
                </a:lnTo>
                <a:lnTo>
                  <a:pt x="1011936" y="612013"/>
                </a:lnTo>
                <a:lnTo>
                  <a:pt x="719963" y="815975"/>
                </a:lnTo>
                <a:lnTo>
                  <a:pt x="719963" y="745871"/>
                </a:lnTo>
                <a:lnTo>
                  <a:pt x="0" y="745871"/>
                </a:lnTo>
                <a:lnTo>
                  <a:pt x="0" y="0"/>
                </a:lnTo>
                <a:lnTo>
                  <a:pt x="267843" y="0"/>
                </a:lnTo>
                <a:close/>
              </a:path>
            </a:pathLst>
          </a:custGeom>
          <a:ln w="9525">
            <a:solidFill>
              <a:srgbClr val="FFFFFF"/>
            </a:solidFill>
          </a:ln>
        </p:spPr>
        <p:txBody>
          <a:bodyPr wrap="square" lIns="0" tIns="0" rIns="0" bIns="0" rtlCol="0"/>
          <a:lstStyle/>
          <a:p>
            <a:endParaRPr/>
          </a:p>
        </p:txBody>
      </p:sp>
      <p:sp>
        <p:nvSpPr>
          <p:cNvPr id="21" name="object 21"/>
          <p:cNvSpPr/>
          <p:nvPr/>
        </p:nvSpPr>
        <p:spPr>
          <a:xfrm>
            <a:off x="1202436" y="2808732"/>
            <a:ext cx="2828543" cy="928115"/>
          </a:xfrm>
          <a:prstGeom prst="rect">
            <a:avLst/>
          </a:prstGeom>
          <a:blipFill>
            <a:blip r:embed="rId8" cstate="print"/>
            <a:stretch>
              <a:fillRect/>
            </a:stretch>
          </a:blipFill>
        </p:spPr>
        <p:txBody>
          <a:bodyPr wrap="square" lIns="0" tIns="0" rIns="0" bIns="0" rtlCol="0"/>
          <a:lstStyle/>
          <a:p>
            <a:endParaRPr/>
          </a:p>
        </p:txBody>
      </p:sp>
      <p:sp>
        <p:nvSpPr>
          <p:cNvPr id="22" name="object 22"/>
          <p:cNvSpPr txBox="1"/>
          <p:nvPr/>
        </p:nvSpPr>
        <p:spPr>
          <a:xfrm>
            <a:off x="1605533" y="2879217"/>
            <a:ext cx="2023745" cy="700833"/>
          </a:xfrm>
          <a:prstGeom prst="rect">
            <a:avLst/>
          </a:prstGeom>
        </p:spPr>
        <p:txBody>
          <a:bodyPr vert="horz" wrap="square" lIns="0" tIns="46355" rIns="0" bIns="0" rtlCol="0">
            <a:spAutoFit/>
          </a:bodyPr>
          <a:lstStyle/>
          <a:p>
            <a:pPr marL="12700" marR="5080" algn="ctr">
              <a:lnSpc>
                <a:spcPts val="1660"/>
              </a:lnSpc>
              <a:spcBef>
                <a:spcPts val="365"/>
              </a:spcBef>
            </a:pPr>
            <a:r>
              <a:rPr sz="1600" b="1" spc="-5" dirty="0">
                <a:latin typeface="Arial"/>
                <a:cs typeface="Arial"/>
              </a:rPr>
              <a:t>Superintendencia</a:t>
            </a:r>
            <a:r>
              <a:rPr sz="1600" b="1" spc="-20" dirty="0">
                <a:latin typeface="Arial"/>
                <a:cs typeface="Arial"/>
              </a:rPr>
              <a:t> </a:t>
            </a:r>
            <a:r>
              <a:rPr sz="1600" b="1" spc="-5" dirty="0">
                <a:latin typeface="Arial"/>
                <a:cs typeface="Arial"/>
              </a:rPr>
              <a:t>de  </a:t>
            </a:r>
            <a:r>
              <a:rPr lang="es-EC" sz="1600" b="1" spc="-5" dirty="0" smtClean="0">
                <a:latin typeface="Arial"/>
                <a:cs typeface="Arial"/>
              </a:rPr>
              <a:t>Economía popular y solidaria (SEPS)</a:t>
            </a:r>
            <a:endParaRPr sz="1600" dirty="0">
              <a:latin typeface="Arial"/>
              <a:cs typeface="Arial"/>
            </a:endParaRPr>
          </a:p>
        </p:txBody>
      </p:sp>
      <p:sp>
        <p:nvSpPr>
          <p:cNvPr id="23" name="object 23"/>
          <p:cNvSpPr txBox="1"/>
          <p:nvPr/>
        </p:nvSpPr>
        <p:spPr>
          <a:xfrm>
            <a:off x="3953002" y="2415667"/>
            <a:ext cx="6943598" cy="520014"/>
          </a:xfrm>
          <a:prstGeom prst="rect">
            <a:avLst/>
          </a:prstGeom>
        </p:spPr>
        <p:txBody>
          <a:bodyPr vert="horz" wrap="square" lIns="0" tIns="12065" rIns="0" bIns="0" rtlCol="0">
            <a:spAutoFit/>
          </a:bodyPr>
          <a:lstStyle/>
          <a:p>
            <a:pPr marL="184785" indent="-172085">
              <a:lnSpc>
                <a:spcPct val="100000"/>
              </a:lnSpc>
              <a:spcBef>
                <a:spcPts val="95"/>
              </a:spcBef>
              <a:buChar char="•"/>
              <a:tabLst>
                <a:tab pos="185420" algn="l"/>
              </a:tabLst>
            </a:pPr>
            <a:r>
              <a:rPr spc="-5" dirty="0" err="1">
                <a:latin typeface="Arial"/>
                <a:cs typeface="Arial"/>
              </a:rPr>
              <a:t>Calificación</a:t>
            </a:r>
            <a:r>
              <a:rPr spc="-5" dirty="0">
                <a:latin typeface="Arial"/>
                <a:cs typeface="Arial"/>
              </a:rPr>
              <a:t> </a:t>
            </a:r>
            <a:r>
              <a:rPr lang="es-EC" spc="-5" dirty="0" smtClean="0">
                <a:latin typeface="Arial"/>
                <a:cs typeface="Arial"/>
              </a:rPr>
              <a:t>según el segmento cooperativo a las organizaciones</a:t>
            </a:r>
            <a:r>
              <a:rPr spc="-5" dirty="0" smtClean="0">
                <a:latin typeface="Arial"/>
                <a:cs typeface="Arial"/>
              </a:rPr>
              <a:t>.</a:t>
            </a:r>
            <a:endParaRPr dirty="0">
              <a:latin typeface="Arial"/>
              <a:cs typeface="Arial"/>
            </a:endParaRPr>
          </a:p>
          <a:p>
            <a:pPr marL="184785" indent="-172085">
              <a:lnSpc>
                <a:spcPts val="1789"/>
              </a:lnSpc>
              <a:spcBef>
                <a:spcPts val="10"/>
              </a:spcBef>
              <a:buChar char="•"/>
              <a:tabLst>
                <a:tab pos="185420" algn="l"/>
              </a:tabLst>
            </a:pPr>
            <a:r>
              <a:rPr lang="es-EC" spc="-5" dirty="0" smtClean="0">
                <a:latin typeface="Arial"/>
                <a:cs typeface="Arial"/>
              </a:rPr>
              <a:t>Regula procesos de producción, financiamiento</a:t>
            </a:r>
            <a:endParaRPr dirty="0">
              <a:latin typeface="Arial"/>
              <a:cs typeface="Arial"/>
            </a:endParaRPr>
          </a:p>
        </p:txBody>
      </p:sp>
      <p:sp>
        <p:nvSpPr>
          <p:cNvPr id="24" name="object 24"/>
          <p:cNvSpPr/>
          <p:nvPr/>
        </p:nvSpPr>
        <p:spPr>
          <a:xfrm>
            <a:off x="3576828" y="5198364"/>
            <a:ext cx="1056131" cy="687324"/>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3624960" y="5225541"/>
            <a:ext cx="957580" cy="588010"/>
          </a:xfrm>
          <a:custGeom>
            <a:avLst/>
            <a:gdLst/>
            <a:ahLst/>
            <a:cxnLst/>
            <a:rect l="l" t="t" r="r" b="b"/>
            <a:pathLst>
              <a:path w="957579" h="588010">
                <a:moveTo>
                  <a:pt x="192912" y="0"/>
                </a:moveTo>
                <a:lnTo>
                  <a:pt x="0" y="0"/>
                </a:lnTo>
                <a:lnTo>
                  <a:pt x="0" y="537235"/>
                </a:lnTo>
                <a:lnTo>
                  <a:pt x="747267" y="537235"/>
                </a:lnTo>
                <a:lnTo>
                  <a:pt x="747267" y="587667"/>
                </a:lnTo>
                <a:lnTo>
                  <a:pt x="957579" y="440728"/>
                </a:lnTo>
                <a:lnTo>
                  <a:pt x="819413" y="344169"/>
                </a:lnTo>
                <a:lnTo>
                  <a:pt x="192912" y="344169"/>
                </a:lnTo>
                <a:lnTo>
                  <a:pt x="192912" y="0"/>
                </a:lnTo>
                <a:close/>
              </a:path>
              <a:path w="957579" h="588010">
                <a:moveTo>
                  <a:pt x="747267" y="293750"/>
                </a:moveTo>
                <a:lnTo>
                  <a:pt x="747267" y="344169"/>
                </a:lnTo>
                <a:lnTo>
                  <a:pt x="819413" y="344169"/>
                </a:lnTo>
                <a:lnTo>
                  <a:pt x="747267" y="293750"/>
                </a:lnTo>
                <a:close/>
              </a:path>
            </a:pathLst>
          </a:custGeom>
          <a:solidFill>
            <a:srgbClr val="EBF6EA"/>
          </a:solidFill>
        </p:spPr>
        <p:txBody>
          <a:bodyPr wrap="square" lIns="0" tIns="0" rIns="0" bIns="0" rtlCol="0"/>
          <a:lstStyle/>
          <a:p>
            <a:endParaRPr/>
          </a:p>
        </p:txBody>
      </p:sp>
      <p:sp>
        <p:nvSpPr>
          <p:cNvPr id="26" name="object 26"/>
          <p:cNvSpPr/>
          <p:nvPr/>
        </p:nvSpPr>
        <p:spPr>
          <a:xfrm>
            <a:off x="3624960" y="5225541"/>
            <a:ext cx="957580" cy="588010"/>
          </a:xfrm>
          <a:custGeom>
            <a:avLst/>
            <a:gdLst/>
            <a:ahLst/>
            <a:cxnLst/>
            <a:rect l="l" t="t" r="r" b="b"/>
            <a:pathLst>
              <a:path w="957579" h="588010">
                <a:moveTo>
                  <a:pt x="192912" y="0"/>
                </a:moveTo>
                <a:lnTo>
                  <a:pt x="192912" y="344169"/>
                </a:lnTo>
                <a:lnTo>
                  <a:pt x="747267" y="344169"/>
                </a:lnTo>
                <a:lnTo>
                  <a:pt x="747267" y="293750"/>
                </a:lnTo>
                <a:lnTo>
                  <a:pt x="957579" y="440728"/>
                </a:lnTo>
                <a:lnTo>
                  <a:pt x="747267" y="587667"/>
                </a:lnTo>
                <a:lnTo>
                  <a:pt x="747267" y="537235"/>
                </a:lnTo>
                <a:lnTo>
                  <a:pt x="0" y="537235"/>
                </a:lnTo>
                <a:lnTo>
                  <a:pt x="0" y="0"/>
                </a:lnTo>
                <a:lnTo>
                  <a:pt x="192912" y="0"/>
                </a:lnTo>
                <a:close/>
              </a:path>
            </a:pathLst>
          </a:custGeom>
          <a:ln w="9525">
            <a:solidFill>
              <a:srgbClr val="FFFFFF"/>
            </a:solidFill>
          </a:ln>
        </p:spPr>
        <p:txBody>
          <a:bodyPr wrap="square" lIns="0" tIns="0" rIns="0" bIns="0" rtlCol="0"/>
          <a:lstStyle/>
          <a:p>
            <a:endParaRPr/>
          </a:p>
        </p:txBody>
      </p:sp>
      <p:sp>
        <p:nvSpPr>
          <p:cNvPr id="27" name="object 27"/>
          <p:cNvSpPr/>
          <p:nvPr/>
        </p:nvSpPr>
        <p:spPr>
          <a:xfrm>
            <a:off x="2700527" y="4079747"/>
            <a:ext cx="2476500" cy="1010412"/>
          </a:xfrm>
          <a:prstGeom prst="rect">
            <a:avLst/>
          </a:prstGeom>
          <a:blipFill>
            <a:blip r:embed="rId10" cstate="print"/>
            <a:stretch>
              <a:fillRect/>
            </a:stretch>
          </a:blipFill>
        </p:spPr>
        <p:txBody>
          <a:bodyPr wrap="square" lIns="0" tIns="0" rIns="0" bIns="0" rtlCol="0"/>
          <a:lstStyle/>
          <a:p>
            <a:endParaRPr sz="2000"/>
          </a:p>
        </p:txBody>
      </p:sp>
      <p:sp>
        <p:nvSpPr>
          <p:cNvPr id="28" name="object 28"/>
          <p:cNvSpPr txBox="1"/>
          <p:nvPr/>
        </p:nvSpPr>
        <p:spPr>
          <a:xfrm>
            <a:off x="2904870" y="4353305"/>
            <a:ext cx="2068830" cy="541815"/>
          </a:xfrm>
          <a:prstGeom prst="rect">
            <a:avLst/>
          </a:prstGeom>
        </p:spPr>
        <p:txBody>
          <a:bodyPr vert="horz" wrap="square" lIns="0" tIns="41275" rIns="0" bIns="0" rtlCol="0">
            <a:spAutoFit/>
          </a:bodyPr>
          <a:lstStyle/>
          <a:p>
            <a:pPr marL="30480" marR="5080" indent="-18415">
              <a:lnSpc>
                <a:spcPts val="1340"/>
              </a:lnSpc>
              <a:spcBef>
                <a:spcPts val="325"/>
              </a:spcBef>
            </a:pPr>
            <a:r>
              <a:rPr lang="es-EC" sz="1600" b="1" spc="-5" dirty="0" smtClean="0">
                <a:latin typeface="Arial"/>
                <a:cs typeface="Arial"/>
              </a:rPr>
              <a:t>Ley Orgánica de Educación Superior (LOES)</a:t>
            </a:r>
            <a:endParaRPr sz="1600" dirty="0">
              <a:latin typeface="Arial"/>
              <a:cs typeface="Arial"/>
            </a:endParaRPr>
          </a:p>
        </p:txBody>
      </p:sp>
      <p:sp>
        <p:nvSpPr>
          <p:cNvPr id="29" name="object 29"/>
          <p:cNvSpPr/>
          <p:nvPr/>
        </p:nvSpPr>
        <p:spPr>
          <a:xfrm>
            <a:off x="4632959" y="5196840"/>
            <a:ext cx="2846832" cy="975360"/>
          </a:xfrm>
          <a:prstGeom prst="rect">
            <a:avLst/>
          </a:prstGeom>
          <a:blipFill>
            <a:blip r:embed="rId11" cstate="print"/>
            <a:stretch>
              <a:fillRect/>
            </a:stretch>
          </a:blipFill>
        </p:spPr>
        <p:txBody>
          <a:bodyPr wrap="square" lIns="0" tIns="0" rIns="0" bIns="0" rtlCol="0"/>
          <a:lstStyle/>
          <a:p>
            <a:endParaRPr/>
          </a:p>
        </p:txBody>
      </p:sp>
      <p:sp>
        <p:nvSpPr>
          <p:cNvPr id="30" name="object 30"/>
          <p:cNvSpPr txBox="1"/>
          <p:nvPr/>
        </p:nvSpPr>
        <p:spPr>
          <a:xfrm>
            <a:off x="4952999" y="5410200"/>
            <a:ext cx="2348483" cy="541815"/>
          </a:xfrm>
          <a:prstGeom prst="rect">
            <a:avLst/>
          </a:prstGeom>
        </p:spPr>
        <p:txBody>
          <a:bodyPr vert="horz" wrap="square" lIns="0" tIns="41275" rIns="0" bIns="0" rtlCol="0">
            <a:spAutoFit/>
          </a:bodyPr>
          <a:lstStyle/>
          <a:p>
            <a:pPr marL="12700" marR="5080" indent="-1270" algn="ctr">
              <a:lnSpc>
                <a:spcPts val="1340"/>
              </a:lnSpc>
              <a:spcBef>
                <a:spcPts val="325"/>
              </a:spcBef>
            </a:pPr>
            <a:r>
              <a:rPr lang="es-EC" sz="1600" b="1" spc="-5" dirty="0" smtClean="0">
                <a:latin typeface="Arial"/>
                <a:cs typeface="Arial"/>
              </a:rPr>
              <a:t>Reglamento  Ley Orgánica de Educación Superior</a:t>
            </a:r>
            <a:endParaRPr sz="1600" dirty="0">
              <a:latin typeface="Arial"/>
              <a:cs typeface="Arial"/>
            </a:endParaRPr>
          </a:p>
        </p:txBody>
      </p:sp>
      <p:sp>
        <p:nvSpPr>
          <p:cNvPr id="31" name="object 31"/>
          <p:cNvSpPr txBox="1"/>
          <p:nvPr/>
        </p:nvSpPr>
        <p:spPr>
          <a:xfrm>
            <a:off x="5402071" y="3931157"/>
            <a:ext cx="4582795" cy="566822"/>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smtClean="0">
                <a:latin typeface="Arial"/>
                <a:cs typeface="Arial"/>
              </a:rPr>
              <a:t>-</a:t>
            </a:r>
            <a:r>
              <a:rPr lang="es-EC" sz="1800" spc="-5" dirty="0" smtClean="0">
                <a:latin typeface="Arial"/>
                <a:cs typeface="Arial"/>
              </a:rPr>
              <a:t>Art. 146. Autodeterminación para la funci</a:t>
            </a:r>
            <a:r>
              <a:rPr lang="es-EC" spc="-5" dirty="0" smtClean="0">
                <a:latin typeface="Arial"/>
                <a:cs typeface="Arial"/>
              </a:rPr>
              <a:t>ón del pensamiento</a:t>
            </a:r>
            <a:endParaRPr sz="1800" dirty="0">
              <a:latin typeface="Arial"/>
              <a:cs typeface="Arial"/>
            </a:endParaRPr>
          </a:p>
        </p:txBody>
      </p:sp>
      <p:sp>
        <p:nvSpPr>
          <p:cNvPr id="32" name="object 32"/>
          <p:cNvSpPr txBox="1"/>
          <p:nvPr/>
        </p:nvSpPr>
        <p:spPr>
          <a:xfrm>
            <a:off x="7547229" y="4738835"/>
            <a:ext cx="4111371" cy="1133644"/>
          </a:xfrm>
          <a:prstGeom prst="rect">
            <a:avLst/>
          </a:prstGeom>
        </p:spPr>
        <p:txBody>
          <a:bodyPr vert="horz" wrap="square" lIns="0" tIns="12700" rIns="0" bIns="0" rtlCol="0">
            <a:spAutoFit/>
          </a:bodyPr>
          <a:lstStyle/>
          <a:p>
            <a:pPr marL="12700">
              <a:lnSpc>
                <a:spcPct val="100000"/>
              </a:lnSpc>
              <a:spcBef>
                <a:spcPts val="100"/>
              </a:spcBef>
            </a:pPr>
            <a:r>
              <a:rPr sz="1800" spc="-10" dirty="0" smtClean="0">
                <a:latin typeface="Arial" pitchFamily="34" charset="0"/>
                <a:cs typeface="Arial" pitchFamily="34" charset="0"/>
              </a:rPr>
              <a:t>-</a:t>
            </a:r>
            <a:r>
              <a:rPr lang="es-EC" dirty="0" smtClean="0">
                <a:latin typeface="Arial" pitchFamily="34" charset="0"/>
                <a:cs typeface="Arial" pitchFamily="34" charset="0"/>
              </a:rPr>
              <a:t>Libres de usar metodología que genere conocimiento .</a:t>
            </a:r>
          </a:p>
          <a:p>
            <a:pPr marL="12700">
              <a:lnSpc>
                <a:spcPct val="100000"/>
              </a:lnSpc>
              <a:spcBef>
                <a:spcPts val="100"/>
              </a:spcBef>
            </a:pPr>
            <a:r>
              <a:rPr lang="es-EC" sz="1800" dirty="0" smtClean="0">
                <a:latin typeface="Arial"/>
                <a:cs typeface="Arial"/>
              </a:rPr>
              <a:t>Contribuir formación cultural, económica y social</a:t>
            </a:r>
            <a:endParaRPr sz="1800" dirty="0">
              <a:latin typeface="Arial"/>
              <a:cs typeface="Arial"/>
            </a:endParaRPr>
          </a:p>
        </p:txBody>
      </p:sp>
    </p:spTree>
    <p:extLst>
      <p:ext uri="{BB962C8B-B14F-4D97-AF65-F5344CB8AC3E}">
        <p14:creationId xmlns:p14="http://schemas.microsoft.com/office/powerpoint/2010/main" val="21363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381000" y="609600"/>
            <a:ext cx="5079910" cy="382156"/>
          </a:xfrm>
          <a:prstGeom prst="rect">
            <a:avLst/>
          </a:prstGeom>
        </p:spPr>
        <p:txBody>
          <a:bodyPr vert="horz" wrap="square" lIns="0" tIns="12700" rIns="0" bIns="0" rtlCol="0">
            <a:spAutoFit/>
          </a:bodyPr>
          <a:lstStyle/>
          <a:p>
            <a:pPr marL="12700">
              <a:lnSpc>
                <a:spcPct val="100000"/>
              </a:lnSpc>
              <a:spcBef>
                <a:spcPts val="100"/>
              </a:spcBef>
            </a:pPr>
            <a:r>
              <a:rPr sz="2400" spc="-5" dirty="0">
                <a:solidFill>
                  <a:schemeClr val="bg1">
                    <a:lumMod val="50000"/>
                  </a:schemeClr>
                </a:solidFill>
              </a:rPr>
              <a:t>CAPÍTULO </a:t>
            </a:r>
            <a:r>
              <a:rPr sz="2400" dirty="0">
                <a:solidFill>
                  <a:schemeClr val="bg1">
                    <a:lumMod val="50000"/>
                  </a:schemeClr>
                </a:solidFill>
              </a:rPr>
              <a:t>III:</a:t>
            </a:r>
            <a:r>
              <a:rPr sz="2400" spc="-45" dirty="0">
                <a:solidFill>
                  <a:schemeClr val="bg1">
                    <a:lumMod val="50000"/>
                  </a:schemeClr>
                </a:solidFill>
              </a:rPr>
              <a:t> </a:t>
            </a:r>
            <a:r>
              <a:rPr sz="2400" spc="-10" dirty="0">
                <a:solidFill>
                  <a:schemeClr val="bg1">
                    <a:lumMod val="50000"/>
                  </a:schemeClr>
                </a:solidFill>
              </a:rPr>
              <a:t>METODOLOGÍA</a:t>
            </a:r>
            <a:endParaRPr sz="2400" dirty="0">
              <a:solidFill>
                <a:schemeClr val="bg1">
                  <a:lumMod val="50000"/>
                </a:schemeClr>
              </a:solidFill>
            </a:endParaRPr>
          </a:p>
        </p:txBody>
      </p:sp>
      <p:sp>
        <p:nvSpPr>
          <p:cNvPr id="9" name="object 9"/>
          <p:cNvSpPr/>
          <p:nvPr/>
        </p:nvSpPr>
        <p:spPr>
          <a:xfrm>
            <a:off x="1984248" y="1161288"/>
            <a:ext cx="2432304" cy="1161288"/>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063114" y="1239011"/>
            <a:ext cx="2275205" cy="1005840"/>
          </a:xfrm>
          <a:custGeom>
            <a:avLst/>
            <a:gdLst/>
            <a:ahLst/>
            <a:cxnLst/>
            <a:rect l="l" t="t" r="r" b="b"/>
            <a:pathLst>
              <a:path w="2275204" h="1005839">
                <a:moveTo>
                  <a:pt x="2148967" y="0"/>
                </a:moveTo>
                <a:lnTo>
                  <a:pt x="125984" y="0"/>
                </a:lnTo>
                <a:lnTo>
                  <a:pt x="76938" y="9898"/>
                </a:lnTo>
                <a:lnTo>
                  <a:pt x="36893" y="36893"/>
                </a:lnTo>
                <a:lnTo>
                  <a:pt x="9898" y="76938"/>
                </a:lnTo>
                <a:lnTo>
                  <a:pt x="0" y="125984"/>
                </a:lnTo>
                <a:lnTo>
                  <a:pt x="0" y="879855"/>
                </a:lnTo>
                <a:lnTo>
                  <a:pt x="9898" y="928828"/>
                </a:lnTo>
                <a:lnTo>
                  <a:pt x="36893" y="968835"/>
                </a:lnTo>
                <a:lnTo>
                  <a:pt x="76938" y="995816"/>
                </a:lnTo>
                <a:lnTo>
                  <a:pt x="125984" y="1005713"/>
                </a:lnTo>
                <a:lnTo>
                  <a:pt x="2148967" y="1005713"/>
                </a:lnTo>
                <a:lnTo>
                  <a:pt x="2197939" y="995816"/>
                </a:lnTo>
                <a:lnTo>
                  <a:pt x="2237946" y="968835"/>
                </a:lnTo>
                <a:lnTo>
                  <a:pt x="2264927" y="928828"/>
                </a:lnTo>
                <a:lnTo>
                  <a:pt x="2274824" y="879855"/>
                </a:lnTo>
                <a:lnTo>
                  <a:pt x="2274824" y="125984"/>
                </a:lnTo>
                <a:lnTo>
                  <a:pt x="2264927" y="76938"/>
                </a:lnTo>
                <a:lnTo>
                  <a:pt x="2237946" y="36893"/>
                </a:lnTo>
                <a:lnTo>
                  <a:pt x="2197939" y="9898"/>
                </a:lnTo>
                <a:lnTo>
                  <a:pt x="2148967" y="0"/>
                </a:lnTo>
                <a:close/>
              </a:path>
            </a:pathLst>
          </a:custGeom>
          <a:solidFill>
            <a:srgbClr val="FFFFFF"/>
          </a:solidFill>
        </p:spPr>
        <p:txBody>
          <a:bodyPr wrap="square" lIns="0" tIns="0" rIns="0" bIns="0" rtlCol="0"/>
          <a:lstStyle/>
          <a:p>
            <a:endParaRPr/>
          </a:p>
        </p:txBody>
      </p:sp>
      <p:sp>
        <p:nvSpPr>
          <p:cNvPr id="11" name="object 11"/>
          <p:cNvSpPr/>
          <p:nvPr/>
        </p:nvSpPr>
        <p:spPr>
          <a:xfrm>
            <a:off x="2063114" y="1239011"/>
            <a:ext cx="2275205" cy="1005840"/>
          </a:xfrm>
          <a:custGeom>
            <a:avLst/>
            <a:gdLst/>
            <a:ahLst/>
            <a:cxnLst/>
            <a:rect l="l" t="t" r="r" b="b"/>
            <a:pathLst>
              <a:path w="2275204" h="1005839">
                <a:moveTo>
                  <a:pt x="0" y="125984"/>
                </a:moveTo>
                <a:lnTo>
                  <a:pt x="9898" y="76938"/>
                </a:lnTo>
                <a:lnTo>
                  <a:pt x="36893" y="36893"/>
                </a:lnTo>
                <a:lnTo>
                  <a:pt x="76938" y="9898"/>
                </a:lnTo>
                <a:lnTo>
                  <a:pt x="125984" y="0"/>
                </a:lnTo>
                <a:lnTo>
                  <a:pt x="2148967" y="0"/>
                </a:lnTo>
                <a:lnTo>
                  <a:pt x="2197939" y="9898"/>
                </a:lnTo>
                <a:lnTo>
                  <a:pt x="2237946" y="36893"/>
                </a:lnTo>
                <a:lnTo>
                  <a:pt x="2264927" y="76938"/>
                </a:lnTo>
                <a:lnTo>
                  <a:pt x="2274824" y="125984"/>
                </a:lnTo>
                <a:lnTo>
                  <a:pt x="2274824" y="879855"/>
                </a:lnTo>
                <a:lnTo>
                  <a:pt x="2264927" y="928828"/>
                </a:lnTo>
                <a:lnTo>
                  <a:pt x="2237946" y="968835"/>
                </a:lnTo>
                <a:lnTo>
                  <a:pt x="2197939" y="995816"/>
                </a:lnTo>
                <a:lnTo>
                  <a:pt x="2148967" y="1005713"/>
                </a:lnTo>
                <a:lnTo>
                  <a:pt x="125984" y="1005713"/>
                </a:lnTo>
                <a:lnTo>
                  <a:pt x="76938" y="995816"/>
                </a:lnTo>
                <a:lnTo>
                  <a:pt x="36893" y="968835"/>
                </a:lnTo>
                <a:lnTo>
                  <a:pt x="9898" y="928828"/>
                </a:lnTo>
                <a:lnTo>
                  <a:pt x="0" y="879855"/>
                </a:lnTo>
                <a:lnTo>
                  <a:pt x="0" y="125984"/>
                </a:lnTo>
                <a:close/>
              </a:path>
            </a:pathLst>
          </a:custGeom>
          <a:ln w="25400">
            <a:solidFill>
              <a:srgbClr val="A4C248"/>
            </a:solidFill>
          </a:ln>
        </p:spPr>
        <p:txBody>
          <a:bodyPr wrap="square" lIns="0" tIns="0" rIns="0" bIns="0" rtlCol="0"/>
          <a:lstStyle/>
          <a:p>
            <a:endParaRPr/>
          </a:p>
        </p:txBody>
      </p:sp>
      <p:sp>
        <p:nvSpPr>
          <p:cNvPr id="12" name="object 12"/>
          <p:cNvSpPr txBox="1"/>
          <p:nvPr/>
        </p:nvSpPr>
        <p:spPr>
          <a:xfrm>
            <a:off x="2068067" y="1346407"/>
            <a:ext cx="2256916" cy="791050"/>
          </a:xfrm>
          <a:prstGeom prst="rect">
            <a:avLst/>
          </a:prstGeom>
        </p:spPr>
        <p:txBody>
          <a:bodyPr vert="horz" wrap="square" lIns="0" tIns="13970" rIns="0" bIns="0" rtlCol="0">
            <a:spAutoFit/>
          </a:bodyPr>
          <a:lstStyle/>
          <a:p>
            <a:pPr marL="12700" marR="5080" indent="635" algn="ctr">
              <a:lnSpc>
                <a:spcPct val="99100"/>
              </a:lnSpc>
              <a:spcBef>
                <a:spcPts val="110"/>
              </a:spcBef>
            </a:pPr>
            <a:r>
              <a:rPr sz="1700" b="1" spc="-10" dirty="0">
                <a:latin typeface="Arial"/>
                <a:cs typeface="Arial"/>
              </a:rPr>
              <a:t>Enfoque  </a:t>
            </a:r>
            <a:r>
              <a:rPr sz="1700" b="1" spc="-5" dirty="0">
                <a:latin typeface="Arial"/>
                <a:cs typeface="Arial"/>
              </a:rPr>
              <a:t>in</a:t>
            </a:r>
            <a:r>
              <a:rPr sz="1700" b="1" spc="-40" dirty="0">
                <a:latin typeface="Arial"/>
                <a:cs typeface="Arial"/>
              </a:rPr>
              <a:t>v</a:t>
            </a:r>
            <a:r>
              <a:rPr sz="1700" b="1" spc="-5" dirty="0">
                <a:latin typeface="Arial"/>
                <a:cs typeface="Arial"/>
              </a:rPr>
              <a:t>e</a:t>
            </a:r>
            <a:r>
              <a:rPr sz="1700" b="1" spc="-20" dirty="0">
                <a:latin typeface="Arial"/>
                <a:cs typeface="Arial"/>
              </a:rPr>
              <a:t>s</a:t>
            </a:r>
            <a:r>
              <a:rPr sz="1700" b="1" spc="-5" dirty="0">
                <a:latin typeface="Arial"/>
                <a:cs typeface="Arial"/>
              </a:rPr>
              <a:t>tig</a:t>
            </a:r>
            <a:r>
              <a:rPr sz="1700" b="1" spc="-15" dirty="0">
                <a:latin typeface="Arial"/>
                <a:cs typeface="Arial"/>
              </a:rPr>
              <a:t>a</a:t>
            </a:r>
            <a:r>
              <a:rPr sz="1700" b="1" spc="-5" dirty="0">
                <a:latin typeface="Arial"/>
                <a:cs typeface="Arial"/>
              </a:rPr>
              <a:t>c</a:t>
            </a:r>
            <a:r>
              <a:rPr sz="1700" b="1" spc="-15" dirty="0">
                <a:latin typeface="Arial"/>
                <a:cs typeface="Arial"/>
              </a:rPr>
              <a:t>i</a:t>
            </a:r>
            <a:r>
              <a:rPr sz="1700" b="1" spc="-5" dirty="0">
                <a:latin typeface="Arial"/>
                <a:cs typeface="Arial"/>
              </a:rPr>
              <a:t>ón:  </a:t>
            </a:r>
            <a:r>
              <a:rPr sz="1700" spc="-10" dirty="0" err="1" smtClean="0">
                <a:latin typeface="Arial"/>
                <a:cs typeface="Arial"/>
              </a:rPr>
              <a:t>Cuantitativ</a:t>
            </a:r>
            <a:r>
              <a:rPr lang="es-EC" sz="1700" spc="-10" dirty="0">
                <a:latin typeface="Arial"/>
                <a:cs typeface="Arial"/>
              </a:rPr>
              <a:t>a</a:t>
            </a:r>
            <a:endParaRPr sz="1700" dirty="0">
              <a:latin typeface="Arial"/>
              <a:cs typeface="Arial"/>
            </a:endParaRPr>
          </a:p>
        </p:txBody>
      </p:sp>
      <p:sp>
        <p:nvSpPr>
          <p:cNvPr id="13" name="object 13"/>
          <p:cNvSpPr/>
          <p:nvPr/>
        </p:nvSpPr>
        <p:spPr>
          <a:xfrm>
            <a:off x="4757928" y="1147572"/>
            <a:ext cx="2575560" cy="137921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836921" y="1225550"/>
            <a:ext cx="2419350" cy="1223645"/>
          </a:xfrm>
          <a:custGeom>
            <a:avLst/>
            <a:gdLst/>
            <a:ahLst/>
            <a:cxnLst/>
            <a:rect l="l" t="t" r="r" b="b"/>
            <a:pathLst>
              <a:path w="2419350" h="1223645">
                <a:moveTo>
                  <a:pt x="2284856" y="0"/>
                </a:moveTo>
                <a:lnTo>
                  <a:pt x="133985" y="0"/>
                </a:lnTo>
                <a:lnTo>
                  <a:pt x="91618" y="6839"/>
                </a:lnTo>
                <a:lnTo>
                  <a:pt x="54836" y="25883"/>
                </a:lnTo>
                <a:lnTo>
                  <a:pt x="25838" y="54918"/>
                </a:lnTo>
                <a:lnTo>
                  <a:pt x="6826" y="91732"/>
                </a:lnTo>
                <a:lnTo>
                  <a:pt x="0" y="134112"/>
                </a:lnTo>
                <a:lnTo>
                  <a:pt x="0" y="1089405"/>
                </a:lnTo>
                <a:lnTo>
                  <a:pt x="6826" y="1131772"/>
                </a:lnTo>
                <a:lnTo>
                  <a:pt x="25838" y="1168554"/>
                </a:lnTo>
                <a:lnTo>
                  <a:pt x="54836" y="1197552"/>
                </a:lnTo>
                <a:lnTo>
                  <a:pt x="91618" y="1216564"/>
                </a:lnTo>
                <a:lnTo>
                  <a:pt x="133985" y="1223390"/>
                </a:lnTo>
                <a:lnTo>
                  <a:pt x="2284856" y="1223390"/>
                </a:lnTo>
                <a:lnTo>
                  <a:pt x="2327174" y="1216564"/>
                </a:lnTo>
                <a:lnTo>
                  <a:pt x="2363950" y="1197552"/>
                </a:lnTo>
                <a:lnTo>
                  <a:pt x="2392966" y="1168554"/>
                </a:lnTo>
                <a:lnTo>
                  <a:pt x="2412003" y="1131772"/>
                </a:lnTo>
                <a:lnTo>
                  <a:pt x="2418842" y="1089405"/>
                </a:lnTo>
                <a:lnTo>
                  <a:pt x="2418842" y="134112"/>
                </a:lnTo>
                <a:lnTo>
                  <a:pt x="2412003" y="91732"/>
                </a:lnTo>
                <a:lnTo>
                  <a:pt x="2392966" y="54918"/>
                </a:lnTo>
                <a:lnTo>
                  <a:pt x="2363950" y="25883"/>
                </a:lnTo>
                <a:lnTo>
                  <a:pt x="2327174" y="6839"/>
                </a:lnTo>
                <a:lnTo>
                  <a:pt x="2284856" y="0"/>
                </a:lnTo>
                <a:close/>
              </a:path>
            </a:pathLst>
          </a:custGeom>
          <a:solidFill>
            <a:srgbClr val="FFFFFF"/>
          </a:solidFill>
        </p:spPr>
        <p:txBody>
          <a:bodyPr wrap="square" lIns="0" tIns="0" rIns="0" bIns="0" rtlCol="0"/>
          <a:lstStyle/>
          <a:p>
            <a:endParaRPr/>
          </a:p>
        </p:txBody>
      </p:sp>
      <p:sp>
        <p:nvSpPr>
          <p:cNvPr id="15" name="object 15"/>
          <p:cNvSpPr/>
          <p:nvPr/>
        </p:nvSpPr>
        <p:spPr>
          <a:xfrm>
            <a:off x="4836921" y="1225550"/>
            <a:ext cx="2419350" cy="1223645"/>
          </a:xfrm>
          <a:custGeom>
            <a:avLst/>
            <a:gdLst/>
            <a:ahLst/>
            <a:cxnLst/>
            <a:rect l="l" t="t" r="r" b="b"/>
            <a:pathLst>
              <a:path w="2419350" h="1223645">
                <a:moveTo>
                  <a:pt x="0" y="134112"/>
                </a:moveTo>
                <a:lnTo>
                  <a:pt x="6826" y="91732"/>
                </a:lnTo>
                <a:lnTo>
                  <a:pt x="25838" y="54918"/>
                </a:lnTo>
                <a:lnTo>
                  <a:pt x="54836" y="25883"/>
                </a:lnTo>
                <a:lnTo>
                  <a:pt x="91618" y="6839"/>
                </a:lnTo>
                <a:lnTo>
                  <a:pt x="133985" y="0"/>
                </a:lnTo>
                <a:lnTo>
                  <a:pt x="2284856" y="0"/>
                </a:lnTo>
                <a:lnTo>
                  <a:pt x="2327174" y="6839"/>
                </a:lnTo>
                <a:lnTo>
                  <a:pt x="2363950" y="25883"/>
                </a:lnTo>
                <a:lnTo>
                  <a:pt x="2392966" y="54918"/>
                </a:lnTo>
                <a:lnTo>
                  <a:pt x="2412003" y="91732"/>
                </a:lnTo>
                <a:lnTo>
                  <a:pt x="2418842" y="134112"/>
                </a:lnTo>
                <a:lnTo>
                  <a:pt x="2418842" y="1089405"/>
                </a:lnTo>
                <a:lnTo>
                  <a:pt x="2412003" y="1131772"/>
                </a:lnTo>
                <a:lnTo>
                  <a:pt x="2392966" y="1168554"/>
                </a:lnTo>
                <a:lnTo>
                  <a:pt x="2363950" y="1197552"/>
                </a:lnTo>
                <a:lnTo>
                  <a:pt x="2327174" y="1216564"/>
                </a:lnTo>
                <a:lnTo>
                  <a:pt x="2284856" y="1223390"/>
                </a:lnTo>
                <a:lnTo>
                  <a:pt x="133985" y="1223390"/>
                </a:lnTo>
                <a:lnTo>
                  <a:pt x="91618" y="1216564"/>
                </a:lnTo>
                <a:lnTo>
                  <a:pt x="54836" y="1197552"/>
                </a:lnTo>
                <a:lnTo>
                  <a:pt x="25838" y="1168554"/>
                </a:lnTo>
                <a:lnTo>
                  <a:pt x="6826" y="1131772"/>
                </a:lnTo>
                <a:lnTo>
                  <a:pt x="0" y="1089405"/>
                </a:lnTo>
                <a:lnTo>
                  <a:pt x="0" y="134112"/>
                </a:lnTo>
                <a:close/>
              </a:path>
            </a:pathLst>
          </a:custGeom>
          <a:ln w="25400">
            <a:solidFill>
              <a:srgbClr val="CC0099"/>
            </a:solidFill>
          </a:ln>
        </p:spPr>
        <p:txBody>
          <a:bodyPr wrap="square" lIns="0" tIns="0" rIns="0" bIns="0" rtlCol="0"/>
          <a:lstStyle/>
          <a:p>
            <a:endParaRPr/>
          </a:p>
        </p:txBody>
      </p:sp>
      <p:sp>
        <p:nvSpPr>
          <p:cNvPr id="16" name="object 16"/>
          <p:cNvSpPr txBox="1"/>
          <p:nvPr/>
        </p:nvSpPr>
        <p:spPr>
          <a:xfrm>
            <a:off x="4982083" y="1304670"/>
            <a:ext cx="2129155" cy="1054735"/>
          </a:xfrm>
          <a:prstGeom prst="rect">
            <a:avLst/>
          </a:prstGeom>
        </p:spPr>
        <p:txBody>
          <a:bodyPr vert="horz" wrap="square" lIns="0" tIns="13335" rIns="0" bIns="0" rtlCol="0">
            <a:spAutoFit/>
          </a:bodyPr>
          <a:lstStyle/>
          <a:p>
            <a:pPr marL="12700" marR="5080" indent="2540" algn="ctr">
              <a:lnSpc>
                <a:spcPct val="99200"/>
              </a:lnSpc>
              <a:spcBef>
                <a:spcPts val="105"/>
              </a:spcBef>
            </a:pPr>
            <a:r>
              <a:rPr sz="1700" b="1" spc="-10" dirty="0">
                <a:latin typeface="Arial"/>
                <a:cs typeface="Arial"/>
              </a:rPr>
              <a:t>Modalidad  Investigación: </a:t>
            </a:r>
            <a:r>
              <a:rPr sz="1700" spc="-10" dirty="0">
                <a:latin typeface="Arial"/>
                <a:cs typeface="Arial"/>
              </a:rPr>
              <a:t>De  campo </a:t>
            </a:r>
            <a:r>
              <a:rPr sz="1700" spc="-5" dirty="0">
                <a:latin typeface="Arial"/>
                <a:cs typeface="Arial"/>
              </a:rPr>
              <a:t>y</a:t>
            </a:r>
            <a:r>
              <a:rPr sz="1700" spc="-85" dirty="0">
                <a:latin typeface="Arial"/>
                <a:cs typeface="Arial"/>
              </a:rPr>
              <a:t> </a:t>
            </a:r>
            <a:r>
              <a:rPr sz="1700" spc="-10" dirty="0">
                <a:latin typeface="Arial"/>
                <a:cs typeface="Arial"/>
              </a:rPr>
              <a:t>Bibliográfica-  Documental</a:t>
            </a:r>
            <a:endParaRPr sz="1700" dirty="0">
              <a:latin typeface="Arial"/>
              <a:cs typeface="Arial"/>
            </a:endParaRPr>
          </a:p>
        </p:txBody>
      </p:sp>
      <p:sp>
        <p:nvSpPr>
          <p:cNvPr id="17" name="object 17"/>
          <p:cNvSpPr/>
          <p:nvPr/>
        </p:nvSpPr>
        <p:spPr>
          <a:xfrm>
            <a:off x="7676388" y="1091183"/>
            <a:ext cx="2575559" cy="1491996"/>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7754746" y="1169797"/>
            <a:ext cx="2418715" cy="1335405"/>
          </a:xfrm>
          <a:custGeom>
            <a:avLst/>
            <a:gdLst/>
            <a:ahLst/>
            <a:cxnLst/>
            <a:rect l="l" t="t" r="r" b="b"/>
            <a:pathLst>
              <a:path w="2418715" h="1335405">
                <a:moveTo>
                  <a:pt x="2284729" y="0"/>
                </a:moveTo>
                <a:lnTo>
                  <a:pt x="133984" y="0"/>
                </a:lnTo>
                <a:lnTo>
                  <a:pt x="91618" y="6839"/>
                </a:lnTo>
                <a:lnTo>
                  <a:pt x="54836" y="25883"/>
                </a:lnTo>
                <a:lnTo>
                  <a:pt x="25838" y="54918"/>
                </a:lnTo>
                <a:lnTo>
                  <a:pt x="6826" y="91732"/>
                </a:lnTo>
                <a:lnTo>
                  <a:pt x="0" y="134112"/>
                </a:lnTo>
                <a:lnTo>
                  <a:pt x="0" y="1200912"/>
                </a:lnTo>
                <a:lnTo>
                  <a:pt x="6826" y="1243291"/>
                </a:lnTo>
                <a:lnTo>
                  <a:pt x="25838" y="1280105"/>
                </a:lnTo>
                <a:lnTo>
                  <a:pt x="54836" y="1309140"/>
                </a:lnTo>
                <a:lnTo>
                  <a:pt x="91618" y="1328184"/>
                </a:lnTo>
                <a:lnTo>
                  <a:pt x="133984" y="1335024"/>
                </a:lnTo>
                <a:lnTo>
                  <a:pt x="2284729" y="1335024"/>
                </a:lnTo>
                <a:lnTo>
                  <a:pt x="2327096" y="1328184"/>
                </a:lnTo>
                <a:lnTo>
                  <a:pt x="2363878" y="1309140"/>
                </a:lnTo>
                <a:lnTo>
                  <a:pt x="2392876" y="1280105"/>
                </a:lnTo>
                <a:lnTo>
                  <a:pt x="2411888" y="1243291"/>
                </a:lnTo>
                <a:lnTo>
                  <a:pt x="2418714" y="1200912"/>
                </a:lnTo>
                <a:lnTo>
                  <a:pt x="2418714" y="134112"/>
                </a:lnTo>
                <a:lnTo>
                  <a:pt x="2411888" y="91732"/>
                </a:lnTo>
                <a:lnTo>
                  <a:pt x="2392876" y="54918"/>
                </a:lnTo>
                <a:lnTo>
                  <a:pt x="2363878" y="25883"/>
                </a:lnTo>
                <a:lnTo>
                  <a:pt x="2327096" y="6839"/>
                </a:lnTo>
                <a:lnTo>
                  <a:pt x="2284729" y="0"/>
                </a:lnTo>
                <a:close/>
              </a:path>
            </a:pathLst>
          </a:custGeom>
          <a:solidFill>
            <a:srgbClr val="FFFFFF"/>
          </a:solidFill>
        </p:spPr>
        <p:txBody>
          <a:bodyPr wrap="square" lIns="0" tIns="0" rIns="0" bIns="0" rtlCol="0"/>
          <a:lstStyle/>
          <a:p>
            <a:endParaRPr/>
          </a:p>
        </p:txBody>
      </p:sp>
      <p:sp>
        <p:nvSpPr>
          <p:cNvPr id="19" name="object 19"/>
          <p:cNvSpPr/>
          <p:nvPr/>
        </p:nvSpPr>
        <p:spPr>
          <a:xfrm>
            <a:off x="7754746" y="1169797"/>
            <a:ext cx="2418715" cy="1335405"/>
          </a:xfrm>
          <a:custGeom>
            <a:avLst/>
            <a:gdLst/>
            <a:ahLst/>
            <a:cxnLst/>
            <a:rect l="l" t="t" r="r" b="b"/>
            <a:pathLst>
              <a:path w="2418715" h="1335405">
                <a:moveTo>
                  <a:pt x="0" y="134112"/>
                </a:moveTo>
                <a:lnTo>
                  <a:pt x="6826" y="91732"/>
                </a:lnTo>
                <a:lnTo>
                  <a:pt x="25838" y="54918"/>
                </a:lnTo>
                <a:lnTo>
                  <a:pt x="54836" y="25883"/>
                </a:lnTo>
                <a:lnTo>
                  <a:pt x="91618" y="6839"/>
                </a:lnTo>
                <a:lnTo>
                  <a:pt x="133984" y="0"/>
                </a:lnTo>
                <a:lnTo>
                  <a:pt x="2284729" y="0"/>
                </a:lnTo>
                <a:lnTo>
                  <a:pt x="2327096" y="6839"/>
                </a:lnTo>
                <a:lnTo>
                  <a:pt x="2363878" y="25883"/>
                </a:lnTo>
                <a:lnTo>
                  <a:pt x="2392876" y="54918"/>
                </a:lnTo>
                <a:lnTo>
                  <a:pt x="2411888" y="91732"/>
                </a:lnTo>
                <a:lnTo>
                  <a:pt x="2418714" y="134112"/>
                </a:lnTo>
                <a:lnTo>
                  <a:pt x="2418714" y="1200912"/>
                </a:lnTo>
                <a:lnTo>
                  <a:pt x="2411888" y="1243291"/>
                </a:lnTo>
                <a:lnTo>
                  <a:pt x="2392876" y="1280105"/>
                </a:lnTo>
                <a:lnTo>
                  <a:pt x="2363878" y="1309140"/>
                </a:lnTo>
                <a:lnTo>
                  <a:pt x="2327096" y="1328184"/>
                </a:lnTo>
                <a:lnTo>
                  <a:pt x="2284729" y="1335024"/>
                </a:lnTo>
                <a:lnTo>
                  <a:pt x="133984" y="1335024"/>
                </a:lnTo>
                <a:lnTo>
                  <a:pt x="91618" y="1328184"/>
                </a:lnTo>
                <a:lnTo>
                  <a:pt x="54836" y="1309140"/>
                </a:lnTo>
                <a:lnTo>
                  <a:pt x="25838" y="1280105"/>
                </a:lnTo>
                <a:lnTo>
                  <a:pt x="6826" y="1243291"/>
                </a:lnTo>
                <a:lnTo>
                  <a:pt x="0" y="1200912"/>
                </a:lnTo>
                <a:lnTo>
                  <a:pt x="0" y="134112"/>
                </a:lnTo>
                <a:close/>
              </a:path>
            </a:pathLst>
          </a:custGeom>
          <a:ln w="25400">
            <a:solidFill>
              <a:srgbClr val="0AD0D9"/>
            </a:solidFill>
          </a:ln>
        </p:spPr>
        <p:txBody>
          <a:bodyPr wrap="square" lIns="0" tIns="0" rIns="0" bIns="0" rtlCol="0"/>
          <a:lstStyle/>
          <a:p>
            <a:endParaRPr/>
          </a:p>
        </p:txBody>
      </p:sp>
      <p:sp>
        <p:nvSpPr>
          <p:cNvPr id="20" name="object 20"/>
          <p:cNvSpPr txBox="1"/>
          <p:nvPr/>
        </p:nvSpPr>
        <p:spPr>
          <a:xfrm>
            <a:off x="7980933" y="1304670"/>
            <a:ext cx="1967230" cy="1049390"/>
          </a:xfrm>
          <a:prstGeom prst="rect">
            <a:avLst/>
          </a:prstGeom>
        </p:spPr>
        <p:txBody>
          <a:bodyPr vert="horz" wrap="square" lIns="0" tIns="13335" rIns="0" bIns="0" rtlCol="0">
            <a:spAutoFit/>
          </a:bodyPr>
          <a:lstStyle/>
          <a:p>
            <a:pPr marL="12700" marR="5080" algn="ctr">
              <a:lnSpc>
                <a:spcPct val="99200"/>
              </a:lnSpc>
              <a:spcBef>
                <a:spcPts val="105"/>
              </a:spcBef>
            </a:pPr>
            <a:r>
              <a:rPr sz="1700" b="1" spc="-15" dirty="0">
                <a:latin typeface="Arial"/>
                <a:cs typeface="Arial"/>
              </a:rPr>
              <a:t>Tipo</a:t>
            </a:r>
            <a:r>
              <a:rPr sz="1700" b="1" spc="-120" dirty="0">
                <a:latin typeface="Arial"/>
                <a:cs typeface="Arial"/>
              </a:rPr>
              <a:t> </a:t>
            </a:r>
            <a:r>
              <a:rPr sz="1700" b="1" spc="-10" dirty="0">
                <a:latin typeface="Arial"/>
                <a:cs typeface="Arial"/>
              </a:rPr>
              <a:t>investigación:  </a:t>
            </a:r>
            <a:r>
              <a:rPr lang="es-EC" sz="1700" spc="-10" dirty="0" smtClean="0">
                <a:latin typeface="Arial"/>
                <a:cs typeface="Arial"/>
              </a:rPr>
              <a:t>Cuantitativo</a:t>
            </a:r>
            <a:r>
              <a:rPr sz="1700" spc="-10" dirty="0" smtClean="0">
                <a:latin typeface="Arial"/>
                <a:cs typeface="Arial"/>
              </a:rPr>
              <a:t>,  </a:t>
            </a:r>
            <a:r>
              <a:rPr sz="1700" spc="-10" dirty="0">
                <a:latin typeface="Arial"/>
                <a:cs typeface="Arial"/>
              </a:rPr>
              <a:t>Descriptiva </a:t>
            </a:r>
            <a:r>
              <a:rPr sz="1700" spc="-5" dirty="0">
                <a:latin typeface="Arial"/>
                <a:cs typeface="Arial"/>
              </a:rPr>
              <a:t>y  </a:t>
            </a:r>
            <a:r>
              <a:rPr sz="1700" spc="-10" dirty="0">
                <a:latin typeface="Arial"/>
                <a:cs typeface="Arial"/>
              </a:rPr>
              <a:t>Correlacional</a:t>
            </a:r>
            <a:endParaRPr sz="1700" dirty="0">
              <a:latin typeface="Arial"/>
              <a:cs typeface="Arial"/>
            </a:endParaRPr>
          </a:p>
        </p:txBody>
      </p:sp>
      <p:sp>
        <p:nvSpPr>
          <p:cNvPr id="21" name="object 21"/>
          <p:cNvSpPr/>
          <p:nvPr/>
        </p:nvSpPr>
        <p:spPr>
          <a:xfrm>
            <a:off x="3821767" y="2895600"/>
            <a:ext cx="3493433" cy="1883663"/>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3774867" y="3072765"/>
            <a:ext cx="3464133" cy="1727835"/>
          </a:xfrm>
          <a:custGeom>
            <a:avLst/>
            <a:gdLst/>
            <a:ahLst/>
            <a:cxnLst/>
            <a:rect l="l" t="t" r="r" b="b"/>
            <a:pathLst>
              <a:path w="2419350" h="1727835">
                <a:moveTo>
                  <a:pt x="2284983" y="0"/>
                </a:moveTo>
                <a:lnTo>
                  <a:pt x="133985" y="0"/>
                </a:lnTo>
                <a:lnTo>
                  <a:pt x="91618" y="6825"/>
                </a:lnTo>
                <a:lnTo>
                  <a:pt x="54836" y="25830"/>
                </a:lnTo>
                <a:lnTo>
                  <a:pt x="25838" y="54809"/>
                </a:lnTo>
                <a:lnTo>
                  <a:pt x="6826" y="91553"/>
                </a:lnTo>
                <a:lnTo>
                  <a:pt x="0" y="133858"/>
                </a:lnTo>
                <a:lnTo>
                  <a:pt x="0" y="1593977"/>
                </a:lnTo>
                <a:lnTo>
                  <a:pt x="6826" y="1636281"/>
                </a:lnTo>
                <a:lnTo>
                  <a:pt x="25838" y="1673025"/>
                </a:lnTo>
                <a:lnTo>
                  <a:pt x="54836" y="1702004"/>
                </a:lnTo>
                <a:lnTo>
                  <a:pt x="91618" y="1721009"/>
                </a:lnTo>
                <a:lnTo>
                  <a:pt x="133985" y="1727835"/>
                </a:lnTo>
                <a:lnTo>
                  <a:pt x="2284983" y="1727835"/>
                </a:lnTo>
                <a:lnTo>
                  <a:pt x="2327288" y="1721009"/>
                </a:lnTo>
                <a:lnTo>
                  <a:pt x="2364032" y="1702004"/>
                </a:lnTo>
                <a:lnTo>
                  <a:pt x="2393011" y="1673025"/>
                </a:lnTo>
                <a:lnTo>
                  <a:pt x="2412016" y="1636281"/>
                </a:lnTo>
                <a:lnTo>
                  <a:pt x="2418842" y="1593977"/>
                </a:lnTo>
                <a:lnTo>
                  <a:pt x="2418842" y="133858"/>
                </a:lnTo>
                <a:lnTo>
                  <a:pt x="2412016" y="91553"/>
                </a:lnTo>
                <a:lnTo>
                  <a:pt x="2393011" y="54809"/>
                </a:lnTo>
                <a:lnTo>
                  <a:pt x="2364032" y="25830"/>
                </a:lnTo>
                <a:lnTo>
                  <a:pt x="2327288" y="6825"/>
                </a:lnTo>
                <a:lnTo>
                  <a:pt x="2284983" y="0"/>
                </a:lnTo>
                <a:close/>
              </a:path>
            </a:pathLst>
          </a:custGeom>
          <a:solidFill>
            <a:srgbClr val="FFFFFF"/>
          </a:solidFill>
        </p:spPr>
        <p:txBody>
          <a:bodyPr wrap="square" lIns="0" tIns="0" rIns="0" bIns="0" rtlCol="0"/>
          <a:lstStyle/>
          <a:p>
            <a:endParaRPr/>
          </a:p>
        </p:txBody>
      </p:sp>
      <p:sp>
        <p:nvSpPr>
          <p:cNvPr id="23" name="object 23"/>
          <p:cNvSpPr/>
          <p:nvPr/>
        </p:nvSpPr>
        <p:spPr>
          <a:xfrm>
            <a:off x="3792138" y="2981451"/>
            <a:ext cx="3464133" cy="1727835"/>
          </a:xfrm>
          <a:custGeom>
            <a:avLst/>
            <a:gdLst/>
            <a:ahLst/>
            <a:cxnLst/>
            <a:rect l="l" t="t" r="r" b="b"/>
            <a:pathLst>
              <a:path w="2419350" h="1727835">
                <a:moveTo>
                  <a:pt x="0" y="133858"/>
                </a:moveTo>
                <a:lnTo>
                  <a:pt x="6826" y="91553"/>
                </a:lnTo>
                <a:lnTo>
                  <a:pt x="25838" y="54809"/>
                </a:lnTo>
                <a:lnTo>
                  <a:pt x="54836" y="25830"/>
                </a:lnTo>
                <a:lnTo>
                  <a:pt x="91618" y="6825"/>
                </a:lnTo>
                <a:lnTo>
                  <a:pt x="133985" y="0"/>
                </a:lnTo>
                <a:lnTo>
                  <a:pt x="2284983" y="0"/>
                </a:lnTo>
                <a:lnTo>
                  <a:pt x="2327288" y="6825"/>
                </a:lnTo>
                <a:lnTo>
                  <a:pt x="2364032" y="25830"/>
                </a:lnTo>
                <a:lnTo>
                  <a:pt x="2393011" y="54809"/>
                </a:lnTo>
                <a:lnTo>
                  <a:pt x="2412016" y="91553"/>
                </a:lnTo>
                <a:lnTo>
                  <a:pt x="2418842" y="133858"/>
                </a:lnTo>
                <a:lnTo>
                  <a:pt x="2418842" y="1593977"/>
                </a:lnTo>
                <a:lnTo>
                  <a:pt x="2412016" y="1636281"/>
                </a:lnTo>
                <a:lnTo>
                  <a:pt x="2393011" y="1673025"/>
                </a:lnTo>
                <a:lnTo>
                  <a:pt x="2364032" y="1702004"/>
                </a:lnTo>
                <a:lnTo>
                  <a:pt x="2327288" y="1721009"/>
                </a:lnTo>
                <a:lnTo>
                  <a:pt x="2284983" y="1727835"/>
                </a:lnTo>
                <a:lnTo>
                  <a:pt x="133985" y="1727835"/>
                </a:lnTo>
                <a:lnTo>
                  <a:pt x="91618" y="1721009"/>
                </a:lnTo>
                <a:lnTo>
                  <a:pt x="54836" y="1702004"/>
                </a:lnTo>
                <a:lnTo>
                  <a:pt x="25838" y="1673025"/>
                </a:lnTo>
                <a:lnTo>
                  <a:pt x="6826" y="1636281"/>
                </a:lnTo>
                <a:lnTo>
                  <a:pt x="0" y="1593977"/>
                </a:lnTo>
                <a:lnTo>
                  <a:pt x="0" y="133858"/>
                </a:lnTo>
                <a:close/>
              </a:path>
            </a:pathLst>
          </a:custGeom>
          <a:ln w="25399">
            <a:solidFill>
              <a:srgbClr val="FF33CC"/>
            </a:solidFill>
          </a:ln>
        </p:spPr>
        <p:txBody>
          <a:bodyPr wrap="square" lIns="0" tIns="0" rIns="0" bIns="0" rtlCol="0"/>
          <a:lstStyle/>
          <a:p>
            <a:endParaRPr/>
          </a:p>
        </p:txBody>
      </p:sp>
      <p:sp>
        <p:nvSpPr>
          <p:cNvPr id="24" name="object 24"/>
          <p:cNvSpPr txBox="1"/>
          <p:nvPr/>
        </p:nvSpPr>
        <p:spPr>
          <a:xfrm>
            <a:off x="3791375" y="3056689"/>
            <a:ext cx="3324839" cy="1561325"/>
          </a:xfrm>
          <a:prstGeom prst="rect">
            <a:avLst/>
          </a:prstGeom>
        </p:spPr>
        <p:txBody>
          <a:bodyPr vert="horz" wrap="square" lIns="0" tIns="22225" rIns="0" bIns="0" rtlCol="0">
            <a:spAutoFit/>
          </a:bodyPr>
          <a:lstStyle/>
          <a:p>
            <a:pPr marL="12065" marR="5080" algn="ctr">
              <a:lnSpc>
                <a:spcPts val="2020"/>
              </a:lnSpc>
              <a:spcBef>
                <a:spcPts val="175"/>
              </a:spcBef>
            </a:pPr>
            <a:r>
              <a:rPr sz="1700" b="1" spc="-10" dirty="0">
                <a:latin typeface="Arial"/>
                <a:cs typeface="Arial"/>
              </a:rPr>
              <a:t>Técnicas</a:t>
            </a:r>
            <a:r>
              <a:rPr sz="1700" b="1" spc="-85" dirty="0">
                <a:latin typeface="Arial"/>
                <a:cs typeface="Arial"/>
              </a:rPr>
              <a:t> </a:t>
            </a:r>
            <a:r>
              <a:rPr sz="1700" b="1" spc="-10" dirty="0">
                <a:latin typeface="Arial"/>
                <a:cs typeface="Arial"/>
              </a:rPr>
              <a:t>recolección  Información:</a:t>
            </a:r>
            <a:endParaRPr sz="1700" dirty="0">
              <a:latin typeface="Arial"/>
              <a:cs typeface="Arial"/>
            </a:endParaRPr>
          </a:p>
          <a:p>
            <a:pPr marL="280670">
              <a:lnSpc>
                <a:spcPts val="1955"/>
              </a:lnSpc>
            </a:pPr>
            <a:r>
              <a:rPr sz="1700" spc="-5" dirty="0" smtClean="0">
                <a:latin typeface="Arial"/>
                <a:cs typeface="Arial"/>
              </a:rPr>
              <a:t>La</a:t>
            </a:r>
            <a:r>
              <a:rPr sz="1700" spc="400" dirty="0" smtClean="0">
                <a:latin typeface="Arial"/>
                <a:cs typeface="Arial"/>
              </a:rPr>
              <a:t> </a:t>
            </a:r>
            <a:r>
              <a:rPr sz="1700" spc="-10" dirty="0" err="1" smtClean="0">
                <a:latin typeface="Arial"/>
                <a:cs typeface="Arial"/>
              </a:rPr>
              <a:t>encuesta</a:t>
            </a:r>
            <a:r>
              <a:rPr lang="es-EC" sz="1700" spc="-10" dirty="0" smtClean="0">
                <a:latin typeface="Arial"/>
                <a:cs typeface="Arial"/>
              </a:rPr>
              <a:t> de la Universidad </a:t>
            </a:r>
            <a:r>
              <a:rPr lang="es-EC" sz="1700" spc="-10" dirty="0" err="1" smtClean="0">
                <a:latin typeface="Arial"/>
                <a:cs typeface="Arial"/>
              </a:rPr>
              <a:t>Tecnologíca</a:t>
            </a:r>
            <a:r>
              <a:rPr lang="es-EC" sz="1700" spc="-10" dirty="0" smtClean="0">
                <a:latin typeface="Arial"/>
                <a:cs typeface="Arial"/>
              </a:rPr>
              <a:t> Metropolitana adaptada según las necesidades de la investigación</a:t>
            </a:r>
            <a:endParaRPr sz="1700" dirty="0">
              <a:latin typeface="Arial"/>
              <a:cs typeface="Arial"/>
            </a:endParaRPr>
          </a:p>
        </p:txBody>
      </p:sp>
      <p:sp>
        <p:nvSpPr>
          <p:cNvPr id="25" name="object 25"/>
          <p:cNvSpPr/>
          <p:nvPr/>
        </p:nvSpPr>
        <p:spPr>
          <a:xfrm>
            <a:off x="7280275" y="3719195"/>
            <a:ext cx="351790" cy="252729"/>
          </a:xfrm>
          <a:custGeom>
            <a:avLst/>
            <a:gdLst/>
            <a:ahLst/>
            <a:cxnLst/>
            <a:rect l="l" t="t" r="r" b="b"/>
            <a:pathLst>
              <a:path w="351790" h="252729">
                <a:moveTo>
                  <a:pt x="351663" y="83438"/>
                </a:moveTo>
                <a:lnTo>
                  <a:pt x="152019" y="83438"/>
                </a:lnTo>
                <a:lnTo>
                  <a:pt x="152019" y="0"/>
                </a:lnTo>
                <a:lnTo>
                  <a:pt x="0" y="126110"/>
                </a:lnTo>
                <a:lnTo>
                  <a:pt x="152019" y="252221"/>
                </a:lnTo>
                <a:lnTo>
                  <a:pt x="152019" y="168909"/>
                </a:lnTo>
                <a:lnTo>
                  <a:pt x="351663" y="168909"/>
                </a:lnTo>
                <a:lnTo>
                  <a:pt x="351663" y="83438"/>
                </a:lnTo>
                <a:close/>
              </a:path>
            </a:pathLst>
          </a:custGeom>
          <a:ln w="25400">
            <a:solidFill>
              <a:srgbClr val="85878D"/>
            </a:solidFill>
          </a:ln>
        </p:spPr>
        <p:txBody>
          <a:bodyPr wrap="square" lIns="0" tIns="0" rIns="0" bIns="0" rtlCol="0"/>
          <a:lstStyle/>
          <a:p>
            <a:endParaRPr/>
          </a:p>
        </p:txBody>
      </p:sp>
      <p:sp>
        <p:nvSpPr>
          <p:cNvPr id="26" name="object 26"/>
          <p:cNvSpPr/>
          <p:nvPr/>
        </p:nvSpPr>
        <p:spPr>
          <a:xfrm>
            <a:off x="8771381" y="2609595"/>
            <a:ext cx="114300" cy="441325"/>
          </a:xfrm>
          <a:custGeom>
            <a:avLst/>
            <a:gdLst/>
            <a:ahLst/>
            <a:cxnLst/>
            <a:rect l="l" t="t" r="r" b="b"/>
            <a:pathLst>
              <a:path w="114300" h="441325">
                <a:moveTo>
                  <a:pt x="57150" y="0"/>
                </a:moveTo>
                <a:lnTo>
                  <a:pt x="49726" y="1494"/>
                </a:lnTo>
                <a:lnTo>
                  <a:pt x="43672" y="5572"/>
                </a:lnTo>
                <a:lnTo>
                  <a:pt x="39594" y="11626"/>
                </a:lnTo>
                <a:lnTo>
                  <a:pt x="38100" y="19050"/>
                </a:lnTo>
                <a:lnTo>
                  <a:pt x="39594" y="26546"/>
                </a:lnTo>
                <a:lnTo>
                  <a:pt x="43672" y="32607"/>
                </a:lnTo>
                <a:lnTo>
                  <a:pt x="49726" y="36714"/>
                </a:lnTo>
                <a:lnTo>
                  <a:pt x="57150" y="38226"/>
                </a:lnTo>
                <a:lnTo>
                  <a:pt x="64519" y="36714"/>
                </a:lnTo>
                <a:lnTo>
                  <a:pt x="70580" y="32607"/>
                </a:lnTo>
                <a:lnTo>
                  <a:pt x="74687" y="26546"/>
                </a:lnTo>
                <a:lnTo>
                  <a:pt x="76200" y="19176"/>
                </a:lnTo>
                <a:lnTo>
                  <a:pt x="74687" y="11626"/>
                </a:lnTo>
                <a:lnTo>
                  <a:pt x="70580" y="5572"/>
                </a:lnTo>
                <a:lnTo>
                  <a:pt x="64519" y="1494"/>
                </a:lnTo>
                <a:lnTo>
                  <a:pt x="57150" y="0"/>
                </a:lnTo>
                <a:close/>
              </a:path>
              <a:path w="114300" h="441325">
                <a:moveTo>
                  <a:pt x="57150" y="76326"/>
                </a:moveTo>
                <a:lnTo>
                  <a:pt x="49726" y="77821"/>
                </a:lnTo>
                <a:lnTo>
                  <a:pt x="43672" y="81899"/>
                </a:lnTo>
                <a:lnTo>
                  <a:pt x="39594" y="87953"/>
                </a:lnTo>
                <a:lnTo>
                  <a:pt x="38100" y="95376"/>
                </a:lnTo>
                <a:lnTo>
                  <a:pt x="39594" y="102800"/>
                </a:lnTo>
                <a:lnTo>
                  <a:pt x="43672" y="108854"/>
                </a:lnTo>
                <a:lnTo>
                  <a:pt x="49726" y="112932"/>
                </a:lnTo>
                <a:lnTo>
                  <a:pt x="57150" y="114426"/>
                </a:lnTo>
                <a:lnTo>
                  <a:pt x="64519" y="112932"/>
                </a:lnTo>
                <a:lnTo>
                  <a:pt x="70580" y="108854"/>
                </a:lnTo>
                <a:lnTo>
                  <a:pt x="74687" y="102800"/>
                </a:lnTo>
                <a:lnTo>
                  <a:pt x="76200" y="95376"/>
                </a:lnTo>
                <a:lnTo>
                  <a:pt x="74687" y="87953"/>
                </a:lnTo>
                <a:lnTo>
                  <a:pt x="70580" y="81899"/>
                </a:lnTo>
                <a:lnTo>
                  <a:pt x="64519" y="77821"/>
                </a:lnTo>
                <a:lnTo>
                  <a:pt x="57150" y="76326"/>
                </a:lnTo>
                <a:close/>
              </a:path>
              <a:path w="114300" h="441325">
                <a:moveTo>
                  <a:pt x="57150" y="152526"/>
                </a:moveTo>
                <a:lnTo>
                  <a:pt x="49726" y="154021"/>
                </a:lnTo>
                <a:lnTo>
                  <a:pt x="43672" y="158099"/>
                </a:lnTo>
                <a:lnTo>
                  <a:pt x="39594" y="164153"/>
                </a:lnTo>
                <a:lnTo>
                  <a:pt x="38100" y="171576"/>
                </a:lnTo>
                <a:lnTo>
                  <a:pt x="39594" y="179000"/>
                </a:lnTo>
                <a:lnTo>
                  <a:pt x="43672" y="185054"/>
                </a:lnTo>
                <a:lnTo>
                  <a:pt x="49726" y="189132"/>
                </a:lnTo>
                <a:lnTo>
                  <a:pt x="57150" y="190626"/>
                </a:lnTo>
                <a:lnTo>
                  <a:pt x="64519" y="189132"/>
                </a:lnTo>
                <a:lnTo>
                  <a:pt x="70580" y="185054"/>
                </a:lnTo>
                <a:lnTo>
                  <a:pt x="74687" y="179000"/>
                </a:lnTo>
                <a:lnTo>
                  <a:pt x="76200" y="171576"/>
                </a:lnTo>
                <a:lnTo>
                  <a:pt x="74687" y="164153"/>
                </a:lnTo>
                <a:lnTo>
                  <a:pt x="70580" y="158099"/>
                </a:lnTo>
                <a:lnTo>
                  <a:pt x="64519" y="154021"/>
                </a:lnTo>
                <a:lnTo>
                  <a:pt x="57150" y="152526"/>
                </a:lnTo>
                <a:close/>
              </a:path>
              <a:path w="114300" h="441325">
                <a:moveTo>
                  <a:pt x="57150" y="228726"/>
                </a:moveTo>
                <a:lnTo>
                  <a:pt x="49726" y="230221"/>
                </a:lnTo>
                <a:lnTo>
                  <a:pt x="43672" y="234299"/>
                </a:lnTo>
                <a:lnTo>
                  <a:pt x="39594" y="240353"/>
                </a:lnTo>
                <a:lnTo>
                  <a:pt x="38100" y="247776"/>
                </a:lnTo>
                <a:lnTo>
                  <a:pt x="39594" y="255200"/>
                </a:lnTo>
                <a:lnTo>
                  <a:pt x="43672" y="261254"/>
                </a:lnTo>
                <a:lnTo>
                  <a:pt x="49726" y="265332"/>
                </a:lnTo>
                <a:lnTo>
                  <a:pt x="57150" y="266826"/>
                </a:lnTo>
                <a:lnTo>
                  <a:pt x="64519" y="265332"/>
                </a:lnTo>
                <a:lnTo>
                  <a:pt x="70580" y="261254"/>
                </a:lnTo>
                <a:lnTo>
                  <a:pt x="74687" y="255200"/>
                </a:lnTo>
                <a:lnTo>
                  <a:pt x="76200" y="247776"/>
                </a:lnTo>
                <a:lnTo>
                  <a:pt x="74687" y="240353"/>
                </a:lnTo>
                <a:lnTo>
                  <a:pt x="70580" y="234299"/>
                </a:lnTo>
                <a:lnTo>
                  <a:pt x="64519" y="230221"/>
                </a:lnTo>
                <a:lnTo>
                  <a:pt x="57150" y="228726"/>
                </a:lnTo>
                <a:close/>
              </a:path>
              <a:path w="114300" h="441325">
                <a:moveTo>
                  <a:pt x="38636" y="326770"/>
                </a:moveTo>
                <a:lnTo>
                  <a:pt x="0" y="326770"/>
                </a:lnTo>
                <a:lnTo>
                  <a:pt x="57150" y="441070"/>
                </a:lnTo>
                <a:lnTo>
                  <a:pt x="106108" y="343153"/>
                </a:lnTo>
                <a:lnTo>
                  <a:pt x="57150" y="343153"/>
                </a:lnTo>
                <a:lnTo>
                  <a:pt x="49726" y="341659"/>
                </a:lnTo>
                <a:lnTo>
                  <a:pt x="43672" y="337581"/>
                </a:lnTo>
                <a:lnTo>
                  <a:pt x="39594" y="331527"/>
                </a:lnTo>
                <a:lnTo>
                  <a:pt x="38636" y="326770"/>
                </a:lnTo>
                <a:close/>
              </a:path>
              <a:path w="114300" h="441325">
                <a:moveTo>
                  <a:pt x="57150" y="304926"/>
                </a:moveTo>
                <a:lnTo>
                  <a:pt x="49726" y="306439"/>
                </a:lnTo>
                <a:lnTo>
                  <a:pt x="43672" y="310546"/>
                </a:lnTo>
                <a:lnTo>
                  <a:pt x="39594" y="316607"/>
                </a:lnTo>
                <a:lnTo>
                  <a:pt x="38100" y="323976"/>
                </a:lnTo>
                <a:lnTo>
                  <a:pt x="39594" y="331527"/>
                </a:lnTo>
                <a:lnTo>
                  <a:pt x="43672" y="337581"/>
                </a:lnTo>
                <a:lnTo>
                  <a:pt x="49726" y="341659"/>
                </a:lnTo>
                <a:lnTo>
                  <a:pt x="57150" y="343153"/>
                </a:lnTo>
                <a:lnTo>
                  <a:pt x="64519" y="341659"/>
                </a:lnTo>
                <a:lnTo>
                  <a:pt x="70580" y="337581"/>
                </a:lnTo>
                <a:lnTo>
                  <a:pt x="74687" y="331527"/>
                </a:lnTo>
                <a:lnTo>
                  <a:pt x="76200" y="324103"/>
                </a:lnTo>
                <a:lnTo>
                  <a:pt x="74687" y="316607"/>
                </a:lnTo>
                <a:lnTo>
                  <a:pt x="70580" y="310546"/>
                </a:lnTo>
                <a:lnTo>
                  <a:pt x="64519" y="306439"/>
                </a:lnTo>
                <a:lnTo>
                  <a:pt x="57150" y="304926"/>
                </a:lnTo>
                <a:close/>
              </a:path>
              <a:path w="114300" h="441325">
                <a:moveTo>
                  <a:pt x="114300" y="326770"/>
                </a:moveTo>
                <a:lnTo>
                  <a:pt x="75656" y="326770"/>
                </a:lnTo>
                <a:lnTo>
                  <a:pt x="74687" y="331527"/>
                </a:lnTo>
                <a:lnTo>
                  <a:pt x="70580" y="337581"/>
                </a:lnTo>
                <a:lnTo>
                  <a:pt x="64519" y="341659"/>
                </a:lnTo>
                <a:lnTo>
                  <a:pt x="57150" y="343153"/>
                </a:lnTo>
                <a:lnTo>
                  <a:pt x="106108" y="343153"/>
                </a:lnTo>
                <a:lnTo>
                  <a:pt x="114300" y="326770"/>
                </a:lnTo>
                <a:close/>
              </a:path>
            </a:pathLst>
          </a:custGeom>
          <a:solidFill>
            <a:srgbClr val="000000"/>
          </a:solidFill>
        </p:spPr>
        <p:txBody>
          <a:bodyPr wrap="square" lIns="0" tIns="0" rIns="0" bIns="0" rtlCol="0"/>
          <a:lstStyle/>
          <a:p>
            <a:endParaRPr/>
          </a:p>
        </p:txBody>
      </p:sp>
      <p:sp>
        <p:nvSpPr>
          <p:cNvPr id="27" name="object 27"/>
          <p:cNvSpPr/>
          <p:nvPr/>
        </p:nvSpPr>
        <p:spPr>
          <a:xfrm>
            <a:off x="609600" y="5113020"/>
            <a:ext cx="2653284" cy="1178052"/>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726948" y="5230367"/>
            <a:ext cx="2418842" cy="942124"/>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726948" y="5230367"/>
            <a:ext cx="2419350" cy="942340"/>
          </a:xfrm>
          <a:custGeom>
            <a:avLst/>
            <a:gdLst/>
            <a:ahLst/>
            <a:cxnLst/>
            <a:rect l="l" t="t" r="r" b="b"/>
            <a:pathLst>
              <a:path w="2419350" h="942339">
                <a:moveTo>
                  <a:pt x="0" y="133984"/>
                </a:moveTo>
                <a:lnTo>
                  <a:pt x="6825" y="91618"/>
                </a:lnTo>
                <a:lnTo>
                  <a:pt x="25830" y="54836"/>
                </a:lnTo>
                <a:lnTo>
                  <a:pt x="54809" y="25838"/>
                </a:lnTo>
                <a:lnTo>
                  <a:pt x="91553" y="6826"/>
                </a:lnTo>
                <a:lnTo>
                  <a:pt x="133857" y="0"/>
                </a:lnTo>
                <a:lnTo>
                  <a:pt x="2284984" y="0"/>
                </a:lnTo>
                <a:lnTo>
                  <a:pt x="2327288" y="6826"/>
                </a:lnTo>
                <a:lnTo>
                  <a:pt x="2364032" y="25838"/>
                </a:lnTo>
                <a:lnTo>
                  <a:pt x="2393011" y="54836"/>
                </a:lnTo>
                <a:lnTo>
                  <a:pt x="2412016" y="91618"/>
                </a:lnTo>
                <a:lnTo>
                  <a:pt x="2418842" y="133984"/>
                </a:lnTo>
                <a:lnTo>
                  <a:pt x="2418842" y="808227"/>
                </a:lnTo>
                <a:lnTo>
                  <a:pt x="2412016" y="850545"/>
                </a:lnTo>
                <a:lnTo>
                  <a:pt x="2393011" y="887301"/>
                </a:lnTo>
                <a:lnTo>
                  <a:pt x="2364032" y="916287"/>
                </a:lnTo>
                <a:lnTo>
                  <a:pt x="2327288" y="935297"/>
                </a:lnTo>
                <a:lnTo>
                  <a:pt x="2284984" y="942124"/>
                </a:lnTo>
                <a:lnTo>
                  <a:pt x="133857" y="942124"/>
                </a:lnTo>
                <a:lnTo>
                  <a:pt x="91553" y="935297"/>
                </a:lnTo>
                <a:lnTo>
                  <a:pt x="54809" y="916287"/>
                </a:lnTo>
                <a:lnTo>
                  <a:pt x="25830" y="887301"/>
                </a:lnTo>
                <a:lnTo>
                  <a:pt x="6825" y="850545"/>
                </a:lnTo>
                <a:lnTo>
                  <a:pt x="0" y="808227"/>
                </a:lnTo>
                <a:lnTo>
                  <a:pt x="0" y="133984"/>
                </a:lnTo>
                <a:close/>
              </a:path>
            </a:pathLst>
          </a:custGeom>
          <a:ln w="25400">
            <a:solidFill>
              <a:srgbClr val="85878D"/>
            </a:solidFill>
          </a:ln>
        </p:spPr>
        <p:txBody>
          <a:bodyPr wrap="square" lIns="0" tIns="0" rIns="0" bIns="0" rtlCol="0"/>
          <a:lstStyle/>
          <a:p>
            <a:endParaRPr/>
          </a:p>
        </p:txBody>
      </p:sp>
      <p:sp>
        <p:nvSpPr>
          <p:cNvPr id="30" name="object 30"/>
          <p:cNvSpPr txBox="1"/>
          <p:nvPr/>
        </p:nvSpPr>
        <p:spPr>
          <a:xfrm>
            <a:off x="1016635" y="5426760"/>
            <a:ext cx="1841500" cy="539750"/>
          </a:xfrm>
          <a:prstGeom prst="rect">
            <a:avLst/>
          </a:prstGeom>
        </p:spPr>
        <p:txBody>
          <a:bodyPr vert="horz" wrap="square" lIns="0" tIns="22225" rIns="0" bIns="0" rtlCol="0">
            <a:spAutoFit/>
          </a:bodyPr>
          <a:lstStyle/>
          <a:p>
            <a:pPr marL="437515" marR="5080" indent="-425450">
              <a:lnSpc>
                <a:spcPts val="2020"/>
              </a:lnSpc>
              <a:spcBef>
                <a:spcPts val="175"/>
              </a:spcBef>
            </a:pPr>
            <a:r>
              <a:rPr sz="1700" b="1" spc="-10" dirty="0">
                <a:latin typeface="Arial"/>
                <a:cs typeface="Arial"/>
              </a:rPr>
              <a:t>Comprobación</a:t>
            </a:r>
            <a:r>
              <a:rPr sz="1700" b="1" spc="-135" dirty="0">
                <a:latin typeface="Arial"/>
                <a:cs typeface="Arial"/>
              </a:rPr>
              <a:t> </a:t>
            </a:r>
            <a:r>
              <a:rPr sz="1700" b="1" spc="-5" dirty="0">
                <a:latin typeface="Arial"/>
                <a:cs typeface="Arial"/>
              </a:rPr>
              <a:t>de  </a:t>
            </a:r>
            <a:r>
              <a:rPr sz="1700" b="1" spc="-10" dirty="0">
                <a:latin typeface="Arial"/>
                <a:cs typeface="Arial"/>
              </a:rPr>
              <a:t>Hipótesis</a:t>
            </a:r>
            <a:endParaRPr sz="1700">
              <a:latin typeface="Arial"/>
              <a:cs typeface="Arial"/>
            </a:endParaRPr>
          </a:p>
        </p:txBody>
      </p:sp>
      <p:sp>
        <p:nvSpPr>
          <p:cNvPr id="31" name="object 31"/>
          <p:cNvSpPr/>
          <p:nvPr/>
        </p:nvSpPr>
        <p:spPr>
          <a:xfrm>
            <a:off x="3352800" y="3816350"/>
            <a:ext cx="351790" cy="251460"/>
          </a:xfrm>
          <a:custGeom>
            <a:avLst/>
            <a:gdLst/>
            <a:ahLst/>
            <a:cxnLst/>
            <a:rect l="l" t="t" r="r" b="b"/>
            <a:pathLst>
              <a:path w="351789" h="251460">
                <a:moveTo>
                  <a:pt x="351536" y="83057"/>
                </a:moveTo>
                <a:lnTo>
                  <a:pt x="151892" y="83057"/>
                </a:lnTo>
                <a:lnTo>
                  <a:pt x="151892" y="0"/>
                </a:lnTo>
                <a:lnTo>
                  <a:pt x="0" y="125602"/>
                </a:lnTo>
                <a:lnTo>
                  <a:pt x="151892" y="251079"/>
                </a:lnTo>
                <a:lnTo>
                  <a:pt x="151892" y="168020"/>
                </a:lnTo>
                <a:lnTo>
                  <a:pt x="351536" y="168020"/>
                </a:lnTo>
                <a:lnTo>
                  <a:pt x="351536" y="83057"/>
                </a:lnTo>
                <a:close/>
              </a:path>
            </a:pathLst>
          </a:custGeom>
          <a:ln w="25399">
            <a:solidFill>
              <a:srgbClr val="85878D"/>
            </a:solidFill>
          </a:ln>
        </p:spPr>
        <p:txBody>
          <a:bodyPr wrap="square" lIns="0" tIns="0" rIns="0" bIns="0" rtlCol="0"/>
          <a:lstStyle/>
          <a:p>
            <a:endParaRPr/>
          </a:p>
        </p:txBody>
      </p:sp>
      <p:sp>
        <p:nvSpPr>
          <p:cNvPr id="32" name="object 32"/>
          <p:cNvSpPr/>
          <p:nvPr/>
        </p:nvSpPr>
        <p:spPr>
          <a:xfrm>
            <a:off x="7589519" y="2981451"/>
            <a:ext cx="2654807" cy="1811528"/>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7707756" y="3156585"/>
            <a:ext cx="2419350" cy="1222375"/>
          </a:xfrm>
          <a:custGeom>
            <a:avLst/>
            <a:gdLst/>
            <a:ahLst/>
            <a:cxnLst/>
            <a:rect l="l" t="t" r="r" b="b"/>
            <a:pathLst>
              <a:path w="2419350" h="1222375">
                <a:moveTo>
                  <a:pt x="2284984" y="0"/>
                </a:moveTo>
                <a:lnTo>
                  <a:pt x="133985" y="0"/>
                </a:lnTo>
                <a:lnTo>
                  <a:pt x="91618" y="6826"/>
                </a:lnTo>
                <a:lnTo>
                  <a:pt x="54836" y="25838"/>
                </a:lnTo>
                <a:lnTo>
                  <a:pt x="25838" y="54836"/>
                </a:lnTo>
                <a:lnTo>
                  <a:pt x="6826" y="91618"/>
                </a:lnTo>
                <a:lnTo>
                  <a:pt x="0" y="133985"/>
                </a:lnTo>
                <a:lnTo>
                  <a:pt x="0" y="1088389"/>
                </a:lnTo>
                <a:lnTo>
                  <a:pt x="6826" y="1130742"/>
                </a:lnTo>
                <a:lnTo>
                  <a:pt x="25838" y="1167493"/>
                </a:lnTo>
                <a:lnTo>
                  <a:pt x="54836" y="1196453"/>
                </a:lnTo>
                <a:lnTo>
                  <a:pt x="91618" y="1215434"/>
                </a:lnTo>
                <a:lnTo>
                  <a:pt x="133985" y="1222247"/>
                </a:lnTo>
                <a:lnTo>
                  <a:pt x="2284984" y="1222247"/>
                </a:lnTo>
                <a:lnTo>
                  <a:pt x="2327288" y="1215434"/>
                </a:lnTo>
                <a:lnTo>
                  <a:pt x="2364032" y="1196453"/>
                </a:lnTo>
                <a:lnTo>
                  <a:pt x="2393011" y="1167493"/>
                </a:lnTo>
                <a:lnTo>
                  <a:pt x="2412016" y="1130742"/>
                </a:lnTo>
                <a:lnTo>
                  <a:pt x="2418842" y="1088389"/>
                </a:lnTo>
                <a:lnTo>
                  <a:pt x="2418842" y="133985"/>
                </a:lnTo>
                <a:lnTo>
                  <a:pt x="2412016" y="91618"/>
                </a:lnTo>
                <a:lnTo>
                  <a:pt x="2393011" y="54836"/>
                </a:lnTo>
                <a:lnTo>
                  <a:pt x="2364032" y="25838"/>
                </a:lnTo>
                <a:lnTo>
                  <a:pt x="2327288" y="6826"/>
                </a:lnTo>
                <a:lnTo>
                  <a:pt x="2284984" y="0"/>
                </a:lnTo>
                <a:close/>
              </a:path>
            </a:pathLst>
          </a:custGeom>
          <a:solidFill>
            <a:srgbClr val="FFFFFF"/>
          </a:solidFill>
        </p:spPr>
        <p:txBody>
          <a:bodyPr wrap="square" lIns="0" tIns="0" rIns="0" bIns="0" rtlCol="0"/>
          <a:lstStyle/>
          <a:p>
            <a:endParaRPr/>
          </a:p>
        </p:txBody>
      </p:sp>
      <p:sp>
        <p:nvSpPr>
          <p:cNvPr id="34" name="object 34"/>
          <p:cNvSpPr/>
          <p:nvPr/>
        </p:nvSpPr>
        <p:spPr>
          <a:xfrm>
            <a:off x="7707756" y="3156585"/>
            <a:ext cx="2419350" cy="1592453"/>
          </a:xfrm>
          <a:custGeom>
            <a:avLst/>
            <a:gdLst/>
            <a:ahLst/>
            <a:cxnLst/>
            <a:rect l="l" t="t" r="r" b="b"/>
            <a:pathLst>
              <a:path w="2419350" h="1222375">
                <a:moveTo>
                  <a:pt x="0" y="133985"/>
                </a:moveTo>
                <a:lnTo>
                  <a:pt x="6826" y="91618"/>
                </a:lnTo>
                <a:lnTo>
                  <a:pt x="25838" y="54836"/>
                </a:lnTo>
                <a:lnTo>
                  <a:pt x="54836" y="25838"/>
                </a:lnTo>
                <a:lnTo>
                  <a:pt x="91618" y="6826"/>
                </a:lnTo>
                <a:lnTo>
                  <a:pt x="133985" y="0"/>
                </a:lnTo>
                <a:lnTo>
                  <a:pt x="2284984" y="0"/>
                </a:lnTo>
                <a:lnTo>
                  <a:pt x="2327288" y="6826"/>
                </a:lnTo>
                <a:lnTo>
                  <a:pt x="2364032" y="25838"/>
                </a:lnTo>
                <a:lnTo>
                  <a:pt x="2393011" y="54836"/>
                </a:lnTo>
                <a:lnTo>
                  <a:pt x="2412016" y="91618"/>
                </a:lnTo>
                <a:lnTo>
                  <a:pt x="2418842" y="133985"/>
                </a:lnTo>
                <a:lnTo>
                  <a:pt x="2418842" y="1088389"/>
                </a:lnTo>
                <a:lnTo>
                  <a:pt x="2412016" y="1130742"/>
                </a:lnTo>
                <a:lnTo>
                  <a:pt x="2393011" y="1167493"/>
                </a:lnTo>
                <a:lnTo>
                  <a:pt x="2364032" y="1196453"/>
                </a:lnTo>
                <a:lnTo>
                  <a:pt x="2327288" y="1215434"/>
                </a:lnTo>
                <a:lnTo>
                  <a:pt x="2284984" y="1222247"/>
                </a:lnTo>
                <a:lnTo>
                  <a:pt x="133985" y="1222247"/>
                </a:lnTo>
                <a:lnTo>
                  <a:pt x="91618" y="1215434"/>
                </a:lnTo>
                <a:lnTo>
                  <a:pt x="54836" y="1196453"/>
                </a:lnTo>
                <a:lnTo>
                  <a:pt x="25838" y="1167493"/>
                </a:lnTo>
                <a:lnTo>
                  <a:pt x="6826" y="1130742"/>
                </a:lnTo>
                <a:lnTo>
                  <a:pt x="0" y="1088389"/>
                </a:lnTo>
                <a:lnTo>
                  <a:pt x="0" y="133985"/>
                </a:lnTo>
                <a:close/>
              </a:path>
            </a:pathLst>
          </a:custGeom>
          <a:ln w="25400">
            <a:solidFill>
              <a:srgbClr val="0E6EC5"/>
            </a:solidFill>
          </a:ln>
        </p:spPr>
        <p:txBody>
          <a:bodyPr wrap="square" lIns="0" tIns="0" rIns="0" bIns="0" rtlCol="0"/>
          <a:lstStyle/>
          <a:p>
            <a:endParaRPr/>
          </a:p>
        </p:txBody>
      </p:sp>
      <p:sp>
        <p:nvSpPr>
          <p:cNvPr id="35" name="object 35"/>
          <p:cNvSpPr txBox="1"/>
          <p:nvPr/>
        </p:nvSpPr>
        <p:spPr>
          <a:xfrm>
            <a:off x="7781670" y="3363848"/>
            <a:ext cx="2272665" cy="1308371"/>
          </a:xfrm>
          <a:prstGeom prst="rect">
            <a:avLst/>
          </a:prstGeom>
        </p:spPr>
        <p:txBody>
          <a:bodyPr vert="horz" wrap="square" lIns="0" tIns="13335" rIns="0" bIns="0" rtlCol="0">
            <a:spAutoFit/>
          </a:bodyPr>
          <a:lstStyle/>
          <a:p>
            <a:pPr marL="12065" marR="5080" indent="-1270" algn="ctr">
              <a:lnSpc>
                <a:spcPct val="99200"/>
              </a:lnSpc>
              <a:spcBef>
                <a:spcPts val="105"/>
              </a:spcBef>
            </a:pPr>
            <a:r>
              <a:rPr sz="1700" b="1" spc="-10" dirty="0">
                <a:latin typeface="Arial"/>
                <a:cs typeface="Arial"/>
              </a:rPr>
              <a:t>Población </a:t>
            </a:r>
            <a:r>
              <a:rPr sz="1700" b="1" spc="-5" dirty="0">
                <a:latin typeface="Arial"/>
                <a:cs typeface="Arial"/>
              </a:rPr>
              <a:t>y </a:t>
            </a:r>
            <a:r>
              <a:rPr sz="1700" b="1" spc="-10" dirty="0">
                <a:latin typeface="Arial"/>
                <a:cs typeface="Arial"/>
              </a:rPr>
              <a:t>Muestra:  </a:t>
            </a:r>
            <a:r>
              <a:rPr lang="es-EC" sz="1700" spc="-10" dirty="0" smtClean="0">
                <a:latin typeface="Arial"/>
                <a:cs typeface="Arial"/>
              </a:rPr>
              <a:t>Estudiantes de la Universidad de las Fuerzas Armadas ´ESPE´</a:t>
            </a:r>
            <a:endParaRPr sz="1700" dirty="0">
              <a:latin typeface="Arial"/>
              <a:cs typeface="Arial"/>
            </a:endParaRPr>
          </a:p>
        </p:txBody>
      </p:sp>
      <p:sp>
        <p:nvSpPr>
          <p:cNvPr id="36" name="object 36"/>
          <p:cNvSpPr/>
          <p:nvPr/>
        </p:nvSpPr>
        <p:spPr>
          <a:xfrm>
            <a:off x="697991" y="2907792"/>
            <a:ext cx="2575560" cy="1885187"/>
          </a:xfrm>
          <a:prstGeom prst="rect">
            <a:avLst/>
          </a:prstGeom>
          <a:blipFill>
            <a:blip r:embed="rId9" cstate="print"/>
            <a:stretch>
              <a:fillRect/>
            </a:stretch>
          </a:blipFill>
        </p:spPr>
        <p:txBody>
          <a:bodyPr wrap="square" lIns="0" tIns="0" rIns="0" bIns="0" rtlCol="0"/>
          <a:lstStyle/>
          <a:p>
            <a:endParaRPr/>
          </a:p>
        </p:txBody>
      </p:sp>
      <p:sp>
        <p:nvSpPr>
          <p:cNvPr id="37" name="object 37"/>
          <p:cNvSpPr/>
          <p:nvPr/>
        </p:nvSpPr>
        <p:spPr>
          <a:xfrm>
            <a:off x="776097" y="2986532"/>
            <a:ext cx="2419350" cy="1727835"/>
          </a:xfrm>
          <a:custGeom>
            <a:avLst/>
            <a:gdLst/>
            <a:ahLst/>
            <a:cxnLst/>
            <a:rect l="l" t="t" r="r" b="b"/>
            <a:pathLst>
              <a:path w="2419350" h="1727835">
                <a:moveTo>
                  <a:pt x="2284857" y="0"/>
                </a:moveTo>
                <a:lnTo>
                  <a:pt x="133857" y="0"/>
                </a:lnTo>
                <a:lnTo>
                  <a:pt x="91553" y="6825"/>
                </a:lnTo>
                <a:lnTo>
                  <a:pt x="54809" y="25830"/>
                </a:lnTo>
                <a:lnTo>
                  <a:pt x="25830" y="54809"/>
                </a:lnTo>
                <a:lnTo>
                  <a:pt x="6825" y="91553"/>
                </a:lnTo>
                <a:lnTo>
                  <a:pt x="0" y="133857"/>
                </a:lnTo>
                <a:lnTo>
                  <a:pt x="0" y="1593976"/>
                </a:lnTo>
                <a:lnTo>
                  <a:pt x="6825" y="1636281"/>
                </a:lnTo>
                <a:lnTo>
                  <a:pt x="25830" y="1673025"/>
                </a:lnTo>
                <a:lnTo>
                  <a:pt x="54809" y="1702004"/>
                </a:lnTo>
                <a:lnTo>
                  <a:pt x="91553" y="1721009"/>
                </a:lnTo>
                <a:lnTo>
                  <a:pt x="133857" y="1727834"/>
                </a:lnTo>
                <a:lnTo>
                  <a:pt x="2284857" y="1727834"/>
                </a:lnTo>
                <a:lnTo>
                  <a:pt x="2327223" y="1721009"/>
                </a:lnTo>
                <a:lnTo>
                  <a:pt x="2364005" y="1702004"/>
                </a:lnTo>
                <a:lnTo>
                  <a:pt x="2393003" y="1673025"/>
                </a:lnTo>
                <a:lnTo>
                  <a:pt x="2412015" y="1636281"/>
                </a:lnTo>
                <a:lnTo>
                  <a:pt x="2418842" y="1593976"/>
                </a:lnTo>
                <a:lnTo>
                  <a:pt x="2418842" y="133857"/>
                </a:lnTo>
                <a:lnTo>
                  <a:pt x="2412015" y="91553"/>
                </a:lnTo>
                <a:lnTo>
                  <a:pt x="2393003" y="54809"/>
                </a:lnTo>
                <a:lnTo>
                  <a:pt x="2364005" y="25830"/>
                </a:lnTo>
                <a:lnTo>
                  <a:pt x="2327223" y="6825"/>
                </a:lnTo>
                <a:lnTo>
                  <a:pt x="2284857" y="0"/>
                </a:lnTo>
                <a:close/>
              </a:path>
            </a:pathLst>
          </a:custGeom>
          <a:solidFill>
            <a:srgbClr val="FFFFFF"/>
          </a:solidFill>
        </p:spPr>
        <p:txBody>
          <a:bodyPr wrap="square" lIns="0" tIns="0" rIns="0" bIns="0" rtlCol="0"/>
          <a:lstStyle/>
          <a:p>
            <a:endParaRPr/>
          </a:p>
        </p:txBody>
      </p:sp>
      <p:sp>
        <p:nvSpPr>
          <p:cNvPr id="38" name="object 38"/>
          <p:cNvSpPr/>
          <p:nvPr/>
        </p:nvSpPr>
        <p:spPr>
          <a:xfrm>
            <a:off x="776097" y="2986532"/>
            <a:ext cx="2419350" cy="1727835"/>
          </a:xfrm>
          <a:custGeom>
            <a:avLst/>
            <a:gdLst/>
            <a:ahLst/>
            <a:cxnLst/>
            <a:rect l="l" t="t" r="r" b="b"/>
            <a:pathLst>
              <a:path w="2419350" h="1727835">
                <a:moveTo>
                  <a:pt x="0" y="133857"/>
                </a:moveTo>
                <a:lnTo>
                  <a:pt x="6825" y="91553"/>
                </a:lnTo>
                <a:lnTo>
                  <a:pt x="25830" y="54809"/>
                </a:lnTo>
                <a:lnTo>
                  <a:pt x="54809" y="25830"/>
                </a:lnTo>
                <a:lnTo>
                  <a:pt x="91553" y="6825"/>
                </a:lnTo>
                <a:lnTo>
                  <a:pt x="133857" y="0"/>
                </a:lnTo>
                <a:lnTo>
                  <a:pt x="2284857" y="0"/>
                </a:lnTo>
                <a:lnTo>
                  <a:pt x="2327223" y="6825"/>
                </a:lnTo>
                <a:lnTo>
                  <a:pt x="2364005" y="25830"/>
                </a:lnTo>
                <a:lnTo>
                  <a:pt x="2393003" y="54809"/>
                </a:lnTo>
                <a:lnTo>
                  <a:pt x="2412015" y="91553"/>
                </a:lnTo>
                <a:lnTo>
                  <a:pt x="2418842" y="133857"/>
                </a:lnTo>
                <a:lnTo>
                  <a:pt x="2418842" y="1593976"/>
                </a:lnTo>
                <a:lnTo>
                  <a:pt x="2412015" y="1636281"/>
                </a:lnTo>
                <a:lnTo>
                  <a:pt x="2393003" y="1673025"/>
                </a:lnTo>
                <a:lnTo>
                  <a:pt x="2364005" y="1702004"/>
                </a:lnTo>
                <a:lnTo>
                  <a:pt x="2327223" y="1721009"/>
                </a:lnTo>
                <a:lnTo>
                  <a:pt x="2284857" y="1727834"/>
                </a:lnTo>
                <a:lnTo>
                  <a:pt x="133857" y="1727834"/>
                </a:lnTo>
                <a:lnTo>
                  <a:pt x="91553" y="1721009"/>
                </a:lnTo>
                <a:lnTo>
                  <a:pt x="54809" y="1702004"/>
                </a:lnTo>
                <a:lnTo>
                  <a:pt x="25830" y="1673025"/>
                </a:lnTo>
                <a:lnTo>
                  <a:pt x="6825" y="1636281"/>
                </a:lnTo>
                <a:lnTo>
                  <a:pt x="0" y="1593976"/>
                </a:lnTo>
                <a:lnTo>
                  <a:pt x="0" y="133857"/>
                </a:lnTo>
                <a:close/>
              </a:path>
            </a:pathLst>
          </a:custGeom>
          <a:ln w="25400">
            <a:solidFill>
              <a:srgbClr val="CC6600"/>
            </a:solidFill>
          </a:ln>
        </p:spPr>
        <p:txBody>
          <a:bodyPr wrap="square" lIns="0" tIns="0" rIns="0" bIns="0" rtlCol="0"/>
          <a:lstStyle/>
          <a:p>
            <a:endParaRPr/>
          </a:p>
        </p:txBody>
      </p:sp>
      <p:sp>
        <p:nvSpPr>
          <p:cNvPr id="39" name="object 39"/>
          <p:cNvSpPr txBox="1"/>
          <p:nvPr/>
        </p:nvSpPr>
        <p:spPr>
          <a:xfrm>
            <a:off x="965073" y="3189477"/>
            <a:ext cx="2040255" cy="1312545"/>
          </a:xfrm>
          <a:prstGeom prst="rect">
            <a:avLst/>
          </a:prstGeom>
        </p:spPr>
        <p:txBody>
          <a:bodyPr vert="horz" wrap="square" lIns="0" tIns="13335" rIns="0" bIns="0" rtlCol="0">
            <a:spAutoFit/>
          </a:bodyPr>
          <a:lstStyle/>
          <a:p>
            <a:pPr marL="12065" marR="5080" indent="1905" algn="ctr">
              <a:lnSpc>
                <a:spcPct val="99300"/>
              </a:lnSpc>
              <a:spcBef>
                <a:spcPts val="105"/>
              </a:spcBef>
            </a:pPr>
            <a:r>
              <a:rPr sz="1700" b="1" spc="-10" dirty="0">
                <a:latin typeface="Arial"/>
                <a:cs typeface="Arial"/>
              </a:rPr>
              <a:t>Técnica análisis  Información:  </a:t>
            </a:r>
            <a:r>
              <a:rPr sz="1700" spc="-30" dirty="0">
                <a:latin typeface="Arial"/>
                <a:cs typeface="Arial"/>
              </a:rPr>
              <a:t>STATISTICAL  </a:t>
            </a:r>
            <a:r>
              <a:rPr sz="1700" spc="-25" dirty="0">
                <a:latin typeface="Arial"/>
                <a:cs typeface="Arial"/>
              </a:rPr>
              <a:t>PACKAGE </a:t>
            </a:r>
            <a:r>
              <a:rPr sz="1700" spc="-5" dirty="0">
                <a:latin typeface="Arial"/>
                <a:cs typeface="Arial"/>
              </a:rPr>
              <a:t>FOR</a:t>
            </a:r>
            <a:r>
              <a:rPr sz="1700" spc="-175" dirty="0">
                <a:latin typeface="Arial"/>
                <a:cs typeface="Arial"/>
              </a:rPr>
              <a:t> </a:t>
            </a:r>
            <a:r>
              <a:rPr sz="1700" spc="-5" dirty="0">
                <a:latin typeface="Arial"/>
                <a:cs typeface="Arial"/>
              </a:rPr>
              <a:t>THE  SOCIAL</a:t>
            </a:r>
            <a:r>
              <a:rPr sz="1700" spc="-150" dirty="0">
                <a:latin typeface="Arial"/>
                <a:cs typeface="Arial"/>
              </a:rPr>
              <a:t> </a:t>
            </a:r>
            <a:r>
              <a:rPr sz="1700" spc="-10" dirty="0" smtClean="0">
                <a:latin typeface="Arial"/>
                <a:cs typeface="Arial"/>
              </a:rPr>
              <a:t>SCIENCES</a:t>
            </a:r>
            <a:r>
              <a:rPr lang="es-EC" sz="1700" spc="-10" dirty="0" smtClean="0">
                <a:latin typeface="Arial"/>
                <a:cs typeface="Arial"/>
              </a:rPr>
              <a:t> </a:t>
            </a:r>
            <a:endParaRPr sz="1700" dirty="0">
              <a:latin typeface="Arial"/>
              <a:cs typeface="Arial"/>
            </a:endParaRPr>
          </a:p>
        </p:txBody>
      </p:sp>
      <p:sp>
        <p:nvSpPr>
          <p:cNvPr id="40" name="object 40"/>
          <p:cNvSpPr/>
          <p:nvPr/>
        </p:nvSpPr>
        <p:spPr>
          <a:xfrm>
            <a:off x="7378572" y="1725676"/>
            <a:ext cx="235585" cy="239395"/>
          </a:xfrm>
          <a:custGeom>
            <a:avLst/>
            <a:gdLst/>
            <a:ahLst/>
            <a:cxnLst/>
            <a:rect l="l" t="t" r="r" b="b"/>
            <a:pathLst>
              <a:path w="235584" h="239394">
                <a:moveTo>
                  <a:pt x="0" y="78994"/>
                </a:moveTo>
                <a:lnTo>
                  <a:pt x="136778" y="78994"/>
                </a:lnTo>
                <a:lnTo>
                  <a:pt x="136778" y="0"/>
                </a:lnTo>
                <a:lnTo>
                  <a:pt x="235457" y="119379"/>
                </a:lnTo>
                <a:lnTo>
                  <a:pt x="136778" y="238887"/>
                </a:lnTo>
                <a:lnTo>
                  <a:pt x="136778" y="159893"/>
                </a:lnTo>
                <a:lnTo>
                  <a:pt x="0" y="159893"/>
                </a:lnTo>
                <a:lnTo>
                  <a:pt x="0" y="78994"/>
                </a:lnTo>
                <a:close/>
              </a:path>
            </a:pathLst>
          </a:custGeom>
          <a:ln w="25400">
            <a:solidFill>
              <a:srgbClr val="85878D"/>
            </a:solidFill>
          </a:ln>
        </p:spPr>
        <p:txBody>
          <a:bodyPr wrap="square" lIns="0" tIns="0" rIns="0" bIns="0" rtlCol="0"/>
          <a:lstStyle/>
          <a:p>
            <a:endParaRPr/>
          </a:p>
        </p:txBody>
      </p:sp>
      <p:sp>
        <p:nvSpPr>
          <p:cNvPr id="41" name="object 41"/>
          <p:cNvSpPr/>
          <p:nvPr/>
        </p:nvSpPr>
        <p:spPr>
          <a:xfrm>
            <a:off x="4476369" y="1716785"/>
            <a:ext cx="235585" cy="241300"/>
          </a:xfrm>
          <a:custGeom>
            <a:avLst/>
            <a:gdLst/>
            <a:ahLst/>
            <a:cxnLst/>
            <a:rect l="l" t="t" r="r" b="b"/>
            <a:pathLst>
              <a:path w="235585" h="241300">
                <a:moveTo>
                  <a:pt x="0" y="79628"/>
                </a:moveTo>
                <a:lnTo>
                  <a:pt x="136778" y="79628"/>
                </a:lnTo>
                <a:lnTo>
                  <a:pt x="136778" y="0"/>
                </a:lnTo>
                <a:lnTo>
                  <a:pt x="235584" y="120523"/>
                </a:lnTo>
                <a:lnTo>
                  <a:pt x="136778" y="241046"/>
                </a:lnTo>
                <a:lnTo>
                  <a:pt x="136778" y="161289"/>
                </a:lnTo>
                <a:lnTo>
                  <a:pt x="0" y="161289"/>
                </a:lnTo>
                <a:lnTo>
                  <a:pt x="0" y="79628"/>
                </a:lnTo>
                <a:close/>
              </a:path>
            </a:pathLst>
          </a:custGeom>
          <a:ln w="25400">
            <a:solidFill>
              <a:srgbClr val="85878D"/>
            </a:solidFill>
          </a:ln>
        </p:spPr>
        <p:txBody>
          <a:bodyPr wrap="square" lIns="0" tIns="0" rIns="0" bIns="0" rtlCol="0"/>
          <a:lstStyle/>
          <a:p>
            <a:endParaRPr/>
          </a:p>
        </p:txBody>
      </p:sp>
      <p:sp>
        <p:nvSpPr>
          <p:cNvPr id="42" name="object 42"/>
          <p:cNvSpPr/>
          <p:nvPr/>
        </p:nvSpPr>
        <p:spPr>
          <a:xfrm>
            <a:off x="8842375" y="5930150"/>
            <a:ext cx="3192779" cy="698284"/>
          </a:xfrm>
          <a:prstGeom prst="rect">
            <a:avLst/>
          </a:prstGeom>
          <a:blipFill>
            <a:blip r:embed="rId10" cstate="print"/>
            <a:stretch>
              <a:fillRect/>
            </a:stretch>
          </a:blipFill>
        </p:spPr>
        <p:txBody>
          <a:bodyPr wrap="square" lIns="0" tIns="0" rIns="0" bIns="0" rtlCol="0"/>
          <a:lstStyle/>
          <a:p>
            <a:endParaRPr/>
          </a:p>
        </p:txBody>
      </p:sp>
      <p:sp>
        <p:nvSpPr>
          <p:cNvPr id="43" name="object 43"/>
          <p:cNvSpPr/>
          <p:nvPr/>
        </p:nvSpPr>
        <p:spPr>
          <a:xfrm>
            <a:off x="1906523" y="4749038"/>
            <a:ext cx="114300" cy="441325"/>
          </a:xfrm>
          <a:custGeom>
            <a:avLst/>
            <a:gdLst/>
            <a:ahLst/>
            <a:cxnLst/>
            <a:rect l="l" t="t" r="r" b="b"/>
            <a:pathLst>
              <a:path w="114300" h="441325">
                <a:moveTo>
                  <a:pt x="57150" y="0"/>
                </a:moveTo>
                <a:lnTo>
                  <a:pt x="49780" y="1512"/>
                </a:lnTo>
                <a:lnTo>
                  <a:pt x="43719" y="5619"/>
                </a:lnTo>
                <a:lnTo>
                  <a:pt x="39612" y="11680"/>
                </a:lnTo>
                <a:lnTo>
                  <a:pt x="38100" y="19050"/>
                </a:lnTo>
                <a:lnTo>
                  <a:pt x="39612" y="26600"/>
                </a:lnTo>
                <a:lnTo>
                  <a:pt x="43719" y="32654"/>
                </a:lnTo>
                <a:lnTo>
                  <a:pt x="49780" y="36732"/>
                </a:lnTo>
                <a:lnTo>
                  <a:pt x="57150" y="38226"/>
                </a:lnTo>
                <a:lnTo>
                  <a:pt x="64573" y="36732"/>
                </a:lnTo>
                <a:lnTo>
                  <a:pt x="70627" y="32654"/>
                </a:lnTo>
                <a:lnTo>
                  <a:pt x="74705" y="26600"/>
                </a:lnTo>
                <a:lnTo>
                  <a:pt x="76200" y="19176"/>
                </a:lnTo>
                <a:lnTo>
                  <a:pt x="74705" y="11680"/>
                </a:lnTo>
                <a:lnTo>
                  <a:pt x="70627" y="5619"/>
                </a:lnTo>
                <a:lnTo>
                  <a:pt x="64573" y="1512"/>
                </a:lnTo>
                <a:lnTo>
                  <a:pt x="57150" y="0"/>
                </a:lnTo>
                <a:close/>
              </a:path>
              <a:path w="114300" h="441325">
                <a:moveTo>
                  <a:pt x="57150" y="76326"/>
                </a:moveTo>
                <a:lnTo>
                  <a:pt x="49780" y="77821"/>
                </a:lnTo>
                <a:lnTo>
                  <a:pt x="43719" y="81899"/>
                </a:lnTo>
                <a:lnTo>
                  <a:pt x="39612" y="87953"/>
                </a:lnTo>
                <a:lnTo>
                  <a:pt x="38100" y="95376"/>
                </a:lnTo>
                <a:lnTo>
                  <a:pt x="39612" y="102800"/>
                </a:lnTo>
                <a:lnTo>
                  <a:pt x="43719" y="108854"/>
                </a:lnTo>
                <a:lnTo>
                  <a:pt x="49780" y="112932"/>
                </a:lnTo>
                <a:lnTo>
                  <a:pt x="57150" y="114426"/>
                </a:lnTo>
                <a:lnTo>
                  <a:pt x="64573" y="112932"/>
                </a:lnTo>
                <a:lnTo>
                  <a:pt x="70627" y="108854"/>
                </a:lnTo>
                <a:lnTo>
                  <a:pt x="74705" y="102800"/>
                </a:lnTo>
                <a:lnTo>
                  <a:pt x="76200" y="95376"/>
                </a:lnTo>
                <a:lnTo>
                  <a:pt x="74705" y="87953"/>
                </a:lnTo>
                <a:lnTo>
                  <a:pt x="70627" y="81899"/>
                </a:lnTo>
                <a:lnTo>
                  <a:pt x="64573" y="77821"/>
                </a:lnTo>
                <a:lnTo>
                  <a:pt x="57150" y="76326"/>
                </a:lnTo>
                <a:close/>
              </a:path>
              <a:path w="114300" h="441325">
                <a:moveTo>
                  <a:pt x="57150" y="152526"/>
                </a:moveTo>
                <a:lnTo>
                  <a:pt x="49780" y="154021"/>
                </a:lnTo>
                <a:lnTo>
                  <a:pt x="43719" y="158099"/>
                </a:lnTo>
                <a:lnTo>
                  <a:pt x="39612" y="164153"/>
                </a:lnTo>
                <a:lnTo>
                  <a:pt x="38100" y="171576"/>
                </a:lnTo>
                <a:lnTo>
                  <a:pt x="39612" y="179000"/>
                </a:lnTo>
                <a:lnTo>
                  <a:pt x="43719" y="185054"/>
                </a:lnTo>
                <a:lnTo>
                  <a:pt x="49780" y="189132"/>
                </a:lnTo>
                <a:lnTo>
                  <a:pt x="57150" y="190626"/>
                </a:lnTo>
                <a:lnTo>
                  <a:pt x="64573" y="189132"/>
                </a:lnTo>
                <a:lnTo>
                  <a:pt x="70627" y="185054"/>
                </a:lnTo>
                <a:lnTo>
                  <a:pt x="74705" y="179000"/>
                </a:lnTo>
                <a:lnTo>
                  <a:pt x="76200" y="171576"/>
                </a:lnTo>
                <a:lnTo>
                  <a:pt x="74705" y="164153"/>
                </a:lnTo>
                <a:lnTo>
                  <a:pt x="70627" y="158099"/>
                </a:lnTo>
                <a:lnTo>
                  <a:pt x="64573" y="154021"/>
                </a:lnTo>
                <a:lnTo>
                  <a:pt x="57150" y="152526"/>
                </a:lnTo>
                <a:close/>
              </a:path>
              <a:path w="114300" h="441325">
                <a:moveTo>
                  <a:pt x="57150" y="228726"/>
                </a:moveTo>
                <a:lnTo>
                  <a:pt x="49780" y="230221"/>
                </a:lnTo>
                <a:lnTo>
                  <a:pt x="43719" y="234299"/>
                </a:lnTo>
                <a:lnTo>
                  <a:pt x="39612" y="240353"/>
                </a:lnTo>
                <a:lnTo>
                  <a:pt x="38100" y="247776"/>
                </a:lnTo>
                <a:lnTo>
                  <a:pt x="38100" y="247904"/>
                </a:lnTo>
                <a:lnTo>
                  <a:pt x="39612" y="255273"/>
                </a:lnTo>
                <a:lnTo>
                  <a:pt x="43719" y="261334"/>
                </a:lnTo>
                <a:lnTo>
                  <a:pt x="49780" y="265441"/>
                </a:lnTo>
                <a:lnTo>
                  <a:pt x="57150" y="266954"/>
                </a:lnTo>
                <a:lnTo>
                  <a:pt x="64573" y="265441"/>
                </a:lnTo>
                <a:lnTo>
                  <a:pt x="70627" y="261334"/>
                </a:lnTo>
                <a:lnTo>
                  <a:pt x="74705" y="255273"/>
                </a:lnTo>
                <a:lnTo>
                  <a:pt x="76200" y="247904"/>
                </a:lnTo>
                <a:lnTo>
                  <a:pt x="76200" y="247776"/>
                </a:lnTo>
                <a:lnTo>
                  <a:pt x="74705" y="240353"/>
                </a:lnTo>
                <a:lnTo>
                  <a:pt x="70627" y="234299"/>
                </a:lnTo>
                <a:lnTo>
                  <a:pt x="64573" y="230221"/>
                </a:lnTo>
                <a:lnTo>
                  <a:pt x="57150" y="228726"/>
                </a:lnTo>
                <a:close/>
              </a:path>
              <a:path w="114300" h="441325">
                <a:moveTo>
                  <a:pt x="38643" y="326770"/>
                </a:moveTo>
                <a:lnTo>
                  <a:pt x="0" y="326770"/>
                </a:lnTo>
                <a:lnTo>
                  <a:pt x="57150" y="441070"/>
                </a:lnTo>
                <a:lnTo>
                  <a:pt x="106108" y="343154"/>
                </a:lnTo>
                <a:lnTo>
                  <a:pt x="57150" y="343154"/>
                </a:lnTo>
                <a:lnTo>
                  <a:pt x="49780" y="341659"/>
                </a:lnTo>
                <a:lnTo>
                  <a:pt x="43719" y="337581"/>
                </a:lnTo>
                <a:lnTo>
                  <a:pt x="39612" y="331527"/>
                </a:lnTo>
                <a:lnTo>
                  <a:pt x="38643" y="326770"/>
                </a:lnTo>
                <a:close/>
              </a:path>
              <a:path w="114300" h="441325">
                <a:moveTo>
                  <a:pt x="57150" y="305054"/>
                </a:moveTo>
                <a:lnTo>
                  <a:pt x="49780" y="306548"/>
                </a:lnTo>
                <a:lnTo>
                  <a:pt x="43719" y="310626"/>
                </a:lnTo>
                <a:lnTo>
                  <a:pt x="39612" y="316680"/>
                </a:lnTo>
                <a:lnTo>
                  <a:pt x="38100" y="324104"/>
                </a:lnTo>
                <a:lnTo>
                  <a:pt x="39612" y="331527"/>
                </a:lnTo>
                <a:lnTo>
                  <a:pt x="43719" y="337581"/>
                </a:lnTo>
                <a:lnTo>
                  <a:pt x="49780" y="341659"/>
                </a:lnTo>
                <a:lnTo>
                  <a:pt x="57150" y="343154"/>
                </a:lnTo>
                <a:lnTo>
                  <a:pt x="64573" y="341659"/>
                </a:lnTo>
                <a:lnTo>
                  <a:pt x="70627" y="337581"/>
                </a:lnTo>
                <a:lnTo>
                  <a:pt x="74705" y="331527"/>
                </a:lnTo>
                <a:lnTo>
                  <a:pt x="76200" y="324104"/>
                </a:lnTo>
                <a:lnTo>
                  <a:pt x="74705" y="316680"/>
                </a:lnTo>
                <a:lnTo>
                  <a:pt x="70627" y="310626"/>
                </a:lnTo>
                <a:lnTo>
                  <a:pt x="64573" y="306548"/>
                </a:lnTo>
                <a:lnTo>
                  <a:pt x="57150" y="305054"/>
                </a:lnTo>
                <a:close/>
              </a:path>
              <a:path w="114300" h="441325">
                <a:moveTo>
                  <a:pt x="114300" y="326770"/>
                </a:moveTo>
                <a:lnTo>
                  <a:pt x="75663" y="326770"/>
                </a:lnTo>
                <a:lnTo>
                  <a:pt x="74705" y="331527"/>
                </a:lnTo>
                <a:lnTo>
                  <a:pt x="70627" y="337581"/>
                </a:lnTo>
                <a:lnTo>
                  <a:pt x="64573" y="341659"/>
                </a:lnTo>
                <a:lnTo>
                  <a:pt x="57150" y="343154"/>
                </a:lnTo>
                <a:lnTo>
                  <a:pt x="106108" y="343154"/>
                </a:lnTo>
                <a:lnTo>
                  <a:pt x="114300" y="326770"/>
                </a:lnTo>
                <a:close/>
              </a:path>
            </a:pathLst>
          </a:custGeom>
          <a:solidFill>
            <a:srgbClr val="000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738359" y="373379"/>
            <a:ext cx="432816" cy="5974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95372" y="742187"/>
            <a:ext cx="7339583" cy="64008"/>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582000" y="711471"/>
            <a:ext cx="7327265" cy="347345"/>
          </a:xfrm>
          <a:prstGeom prst="rect">
            <a:avLst/>
          </a:prstGeom>
        </p:spPr>
        <p:txBody>
          <a:bodyPr vert="horz" wrap="square" lIns="0" tIns="13970" rIns="0" bIns="0" rtlCol="0">
            <a:spAutoFit/>
          </a:bodyPr>
          <a:lstStyle/>
          <a:p>
            <a:pPr marL="12700">
              <a:lnSpc>
                <a:spcPct val="100000"/>
              </a:lnSpc>
              <a:spcBef>
                <a:spcPts val="110"/>
              </a:spcBef>
            </a:pPr>
            <a:r>
              <a:rPr sz="2100" u="heavy" spc="5" dirty="0">
                <a:solidFill>
                  <a:srgbClr val="6F2F9F"/>
                </a:solidFill>
                <a:uFill>
                  <a:solidFill>
                    <a:srgbClr val="6F2F9F"/>
                  </a:solidFill>
                </a:uFill>
              </a:rPr>
              <a:t>CAPÍTULO </a:t>
            </a:r>
            <a:r>
              <a:rPr sz="2100" u="heavy" dirty="0">
                <a:solidFill>
                  <a:srgbClr val="6F2F9F"/>
                </a:solidFill>
                <a:uFill>
                  <a:solidFill>
                    <a:srgbClr val="6F2F9F"/>
                  </a:solidFill>
                </a:uFill>
              </a:rPr>
              <a:t>IV: </a:t>
            </a:r>
            <a:r>
              <a:rPr sz="2100" u="heavy" spc="5" dirty="0">
                <a:solidFill>
                  <a:srgbClr val="6F2F9F"/>
                </a:solidFill>
                <a:uFill>
                  <a:solidFill>
                    <a:srgbClr val="6F2F9F"/>
                  </a:solidFill>
                </a:uFill>
              </a:rPr>
              <a:t>ANÁLISIS Y DISCUSIÓN DE</a:t>
            </a:r>
            <a:r>
              <a:rPr sz="2100" u="heavy" spc="-30" dirty="0">
                <a:solidFill>
                  <a:srgbClr val="6F2F9F"/>
                </a:solidFill>
                <a:uFill>
                  <a:solidFill>
                    <a:srgbClr val="6F2F9F"/>
                  </a:solidFill>
                </a:uFill>
              </a:rPr>
              <a:t> </a:t>
            </a:r>
            <a:r>
              <a:rPr sz="2100" u="heavy" spc="5" dirty="0">
                <a:solidFill>
                  <a:srgbClr val="6F2F9F"/>
                </a:solidFill>
                <a:uFill>
                  <a:solidFill>
                    <a:srgbClr val="6F2F9F"/>
                  </a:solidFill>
                </a:uFill>
              </a:rPr>
              <a:t>RESULTADOS</a:t>
            </a:r>
            <a:endParaRPr sz="2100" dirty="0"/>
          </a:p>
        </p:txBody>
      </p:sp>
      <p:sp>
        <p:nvSpPr>
          <p:cNvPr id="6" name="object 6"/>
          <p:cNvSpPr/>
          <p:nvPr/>
        </p:nvSpPr>
        <p:spPr>
          <a:xfrm>
            <a:off x="8842375" y="5930150"/>
            <a:ext cx="3192779" cy="69828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699260" y="1071372"/>
            <a:ext cx="8921496" cy="463753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746757" y="1106169"/>
            <a:ext cx="8823960" cy="452814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746757" y="1106169"/>
            <a:ext cx="8823960" cy="4528185"/>
          </a:xfrm>
          <a:custGeom>
            <a:avLst/>
            <a:gdLst/>
            <a:ahLst/>
            <a:cxnLst/>
            <a:rect l="l" t="t" r="r" b="b"/>
            <a:pathLst>
              <a:path w="8823960" h="4528185">
                <a:moveTo>
                  <a:pt x="0" y="1132077"/>
                </a:moveTo>
                <a:lnTo>
                  <a:pt x="6559931" y="1132077"/>
                </a:lnTo>
                <a:lnTo>
                  <a:pt x="6559931" y="0"/>
                </a:lnTo>
                <a:lnTo>
                  <a:pt x="8823960" y="2264029"/>
                </a:lnTo>
                <a:lnTo>
                  <a:pt x="6559931" y="4528146"/>
                </a:lnTo>
                <a:lnTo>
                  <a:pt x="6559931" y="3396106"/>
                </a:lnTo>
                <a:lnTo>
                  <a:pt x="0" y="3396106"/>
                </a:lnTo>
                <a:lnTo>
                  <a:pt x="0" y="1132077"/>
                </a:lnTo>
                <a:close/>
              </a:path>
            </a:pathLst>
          </a:custGeom>
          <a:ln w="9525">
            <a:solidFill>
              <a:srgbClr val="000000"/>
            </a:solidFill>
          </a:ln>
        </p:spPr>
        <p:txBody>
          <a:bodyPr wrap="square" lIns="0" tIns="0" rIns="0" bIns="0" rtlCol="0"/>
          <a:lstStyle/>
          <a:p>
            <a:endParaRPr/>
          </a:p>
        </p:txBody>
      </p:sp>
      <p:sp>
        <p:nvSpPr>
          <p:cNvPr id="10" name="object 10"/>
          <p:cNvSpPr/>
          <p:nvPr/>
        </p:nvSpPr>
        <p:spPr>
          <a:xfrm>
            <a:off x="861060" y="2346960"/>
            <a:ext cx="3578352" cy="2046732"/>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332357" y="2611627"/>
            <a:ext cx="2636520" cy="1438275"/>
          </a:xfrm>
          <a:prstGeom prst="rect">
            <a:avLst/>
          </a:prstGeom>
        </p:spPr>
        <p:txBody>
          <a:bodyPr vert="horz" wrap="square" lIns="0" tIns="83185" rIns="0" bIns="0" rtlCol="0">
            <a:spAutoFit/>
          </a:bodyPr>
          <a:lstStyle/>
          <a:p>
            <a:pPr marL="12700" marR="5080" indent="-1905" algn="ctr">
              <a:lnSpc>
                <a:spcPct val="86300"/>
              </a:lnSpc>
              <a:spcBef>
                <a:spcPts val="655"/>
              </a:spcBef>
            </a:pPr>
            <a:r>
              <a:rPr sz="3400" spc="-5" dirty="0">
                <a:latin typeface="Arial"/>
                <a:cs typeface="Arial"/>
              </a:rPr>
              <a:t>Análisis e  interp</a:t>
            </a:r>
            <a:r>
              <a:rPr sz="3400" spc="-20" dirty="0">
                <a:latin typeface="Arial"/>
                <a:cs typeface="Arial"/>
              </a:rPr>
              <a:t>r</a:t>
            </a:r>
            <a:r>
              <a:rPr sz="3400" spc="-5" dirty="0">
                <a:latin typeface="Arial"/>
                <a:cs typeface="Arial"/>
              </a:rPr>
              <a:t>etación  de</a:t>
            </a:r>
            <a:r>
              <a:rPr sz="3400" spc="-20" dirty="0">
                <a:latin typeface="Arial"/>
                <a:cs typeface="Arial"/>
              </a:rPr>
              <a:t> </a:t>
            </a:r>
            <a:r>
              <a:rPr sz="3400" spc="-5" dirty="0">
                <a:latin typeface="Arial"/>
                <a:cs typeface="Arial"/>
              </a:rPr>
              <a:t>datos</a:t>
            </a:r>
            <a:endParaRPr sz="3400">
              <a:latin typeface="Arial"/>
              <a:cs typeface="Arial"/>
            </a:endParaRPr>
          </a:p>
        </p:txBody>
      </p:sp>
      <p:sp>
        <p:nvSpPr>
          <p:cNvPr id="12" name="object 12"/>
          <p:cNvSpPr/>
          <p:nvPr/>
        </p:nvSpPr>
        <p:spPr>
          <a:xfrm>
            <a:off x="4376928" y="2353055"/>
            <a:ext cx="3564635" cy="2034540"/>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4911597" y="2835020"/>
            <a:ext cx="2495550" cy="989965"/>
          </a:xfrm>
          <a:prstGeom prst="rect">
            <a:avLst/>
          </a:prstGeom>
        </p:spPr>
        <p:txBody>
          <a:bodyPr vert="horz" wrap="square" lIns="0" tIns="86360" rIns="0" bIns="0" rtlCol="0">
            <a:spAutoFit/>
          </a:bodyPr>
          <a:lstStyle/>
          <a:p>
            <a:pPr marL="253365" marR="5080" indent="-241300">
              <a:lnSpc>
                <a:spcPts val="3520"/>
              </a:lnSpc>
              <a:spcBef>
                <a:spcPts val="680"/>
              </a:spcBef>
            </a:pPr>
            <a:r>
              <a:rPr sz="3400" spc="-5" dirty="0">
                <a:latin typeface="Arial"/>
                <a:cs typeface="Arial"/>
              </a:rPr>
              <a:t>Discusión</a:t>
            </a:r>
            <a:r>
              <a:rPr sz="3400" spc="-65" dirty="0">
                <a:latin typeface="Arial"/>
                <a:cs typeface="Arial"/>
              </a:rPr>
              <a:t> </a:t>
            </a:r>
            <a:r>
              <a:rPr sz="3400" spc="-5" dirty="0">
                <a:latin typeface="Arial"/>
                <a:cs typeface="Arial"/>
              </a:rPr>
              <a:t>de  resultados</a:t>
            </a:r>
            <a:endParaRPr sz="3400">
              <a:latin typeface="Arial"/>
              <a:cs typeface="Arial"/>
            </a:endParaRPr>
          </a:p>
        </p:txBody>
      </p:sp>
      <p:sp>
        <p:nvSpPr>
          <p:cNvPr id="14" name="object 14"/>
          <p:cNvSpPr/>
          <p:nvPr/>
        </p:nvSpPr>
        <p:spPr>
          <a:xfrm>
            <a:off x="7885176" y="2353055"/>
            <a:ext cx="3564635" cy="2034540"/>
          </a:xfrm>
          <a:prstGeom prst="rect">
            <a:avLst/>
          </a:prstGeom>
          <a:blipFill>
            <a:blip r:embed="rId9" cstate="print"/>
            <a:stretch>
              <a:fillRect/>
            </a:stretch>
          </a:blipFill>
        </p:spPr>
        <p:txBody>
          <a:bodyPr wrap="square" lIns="0" tIns="0" rIns="0" bIns="0" rtlCol="0"/>
          <a:lstStyle/>
          <a:p>
            <a:endParaRPr/>
          </a:p>
        </p:txBody>
      </p:sp>
      <p:sp>
        <p:nvSpPr>
          <p:cNvPr id="15" name="object 15"/>
          <p:cNvSpPr txBox="1"/>
          <p:nvPr/>
        </p:nvSpPr>
        <p:spPr>
          <a:xfrm>
            <a:off x="8254745" y="2835020"/>
            <a:ext cx="2826385" cy="989965"/>
          </a:xfrm>
          <a:prstGeom prst="rect">
            <a:avLst/>
          </a:prstGeom>
        </p:spPr>
        <p:txBody>
          <a:bodyPr vert="horz" wrap="square" lIns="0" tIns="86360" rIns="0" bIns="0" rtlCol="0">
            <a:spAutoFit/>
          </a:bodyPr>
          <a:lstStyle/>
          <a:p>
            <a:pPr marL="262255" marR="5080" indent="-250190">
              <a:lnSpc>
                <a:spcPts val="3520"/>
              </a:lnSpc>
              <a:spcBef>
                <a:spcPts val="680"/>
              </a:spcBef>
            </a:pPr>
            <a:r>
              <a:rPr sz="3400" spc="-5" dirty="0">
                <a:latin typeface="Arial"/>
                <a:cs typeface="Arial"/>
              </a:rPr>
              <a:t>Comp</a:t>
            </a:r>
            <a:r>
              <a:rPr sz="3400" spc="-20" dirty="0">
                <a:latin typeface="Arial"/>
                <a:cs typeface="Arial"/>
              </a:rPr>
              <a:t>r</a:t>
            </a:r>
            <a:r>
              <a:rPr sz="3400" spc="-5" dirty="0">
                <a:latin typeface="Arial"/>
                <a:cs typeface="Arial"/>
              </a:rPr>
              <a:t>ob</a:t>
            </a:r>
            <a:r>
              <a:rPr sz="3400" spc="-20" dirty="0">
                <a:latin typeface="Arial"/>
                <a:cs typeface="Arial"/>
              </a:rPr>
              <a:t>a</a:t>
            </a:r>
            <a:r>
              <a:rPr sz="3400" spc="-5" dirty="0">
                <a:latin typeface="Arial"/>
                <a:cs typeface="Arial"/>
              </a:rPr>
              <a:t>ción  de</a:t>
            </a:r>
            <a:r>
              <a:rPr sz="3400" spc="-25" dirty="0">
                <a:latin typeface="Arial"/>
                <a:cs typeface="Arial"/>
              </a:rPr>
              <a:t> </a:t>
            </a:r>
            <a:r>
              <a:rPr sz="3400" spc="-5" dirty="0">
                <a:latin typeface="Arial"/>
                <a:cs typeface="Arial"/>
              </a:rPr>
              <a:t>hipótesis</a:t>
            </a:r>
            <a:endParaRPr sz="34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TotalTime>
  <Words>2324</Words>
  <Application>Microsoft Office PowerPoint</Application>
  <PresentationFormat>Panorámica</PresentationFormat>
  <Paragraphs>620</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Times New Roman</vt:lpstr>
      <vt:lpstr>Wingdings</vt:lpstr>
      <vt:lpstr>Office Theme</vt:lpstr>
      <vt:lpstr>COMERCIO</vt:lpstr>
      <vt:lpstr>Presentación de PowerPoint</vt:lpstr>
      <vt:lpstr> CAPÍTULO I. PLANTEAMIENTO DEL PROBLEMA</vt:lpstr>
      <vt:lpstr> CAPÍTULO I. JUSTIFICACION E IMPORTANCIA</vt:lpstr>
      <vt:lpstr>O. ESPECÍFICOS</vt:lpstr>
      <vt:lpstr> CAPÍTULO II: FUNDAMENTACIÓN TEÓRICA Y CONCEPTUAL</vt:lpstr>
      <vt:lpstr> CAPÍTULO II: FUNDAMENTACIÓN LEGAL</vt:lpstr>
      <vt:lpstr>CAPÍTULO III: METODOLOGÍA</vt:lpstr>
      <vt:lpstr>CAPÍTULO IV: ANÁLISIS Y DISCUSIÓN DE RESULTADOS</vt:lpstr>
      <vt:lpstr>Aspecto Inclusión: la participación de los jóvenes en las cooperativas de ahorro y crédito</vt:lpstr>
      <vt:lpstr>Aspecto Inclusión: Participación jóvenes rango investigado</vt:lpstr>
      <vt:lpstr>Aspecto Inclusión: Participación jóvenes rango investigado por segmento cooperativista</vt:lpstr>
      <vt:lpstr>Presentación de PowerPoint</vt:lpstr>
      <vt:lpstr>Aspecto Cultura: CONOCIMIENTO DE PRESUPUESTO </vt:lpstr>
      <vt:lpstr>Aspecto Cultura: CONTROL DE GASTOS, INGRESOS</vt:lpstr>
      <vt:lpstr>Aspecto Cultura: HÁBITO DE AHORRO </vt:lpstr>
      <vt:lpstr>Aspecto Cultura: FORMAS DE UTILIZACIÓN DEL DINERO</vt:lpstr>
      <vt:lpstr>Aspecto Cultura: CONOCIMIENTO FINANCIERO</vt:lpstr>
      <vt:lpstr>Aspecto interés: PROYECCIONES A FUTURO SOBRE AHORROS</vt:lpstr>
      <vt:lpstr>Aspecto interés: PROYECCIONES A FUTURO SOBRE AHORROS</vt:lpstr>
      <vt:lpstr>la cultura del ahorro en los jóvenes universitarios de la Universidad de las Fuerza Armadas ESPE</vt:lpstr>
      <vt:lpstr>Comprobación de Hipótesis: Ahorro de los estudiantes y los Créditos financieros </vt:lpstr>
      <vt:lpstr>Comprobación de Hipótesis</vt:lpstr>
      <vt:lpstr>Presentación de PowerPoint</vt:lpstr>
      <vt:lpstr>DIAGNOSTICO :Aceptación del Modelo</vt:lpstr>
      <vt:lpstr>DIAGNOSTICO :Canalizar el Ahorro</vt:lpstr>
      <vt:lpstr>CONCLUSIÓN</vt:lpstr>
      <vt:lpstr>CONCLUSIÓN</vt:lpstr>
      <vt:lpstr>Presentación de PowerPoint</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JOSE E COLLAHUAZO J</cp:lastModifiedBy>
  <cp:revision>73</cp:revision>
  <dcterms:created xsi:type="dcterms:W3CDTF">2018-01-13T21:07:13Z</dcterms:created>
  <dcterms:modified xsi:type="dcterms:W3CDTF">2018-03-13T03:44:46Z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2017-09-12T00:00:00Z</vt:filetime>
  </property>
  <property fmtid="{D5CDD505-2E9C-101B-9397-08002B2CF9AE}" pid="3" name="Creator">
    <vt:lpwstr>Microsoft® PowerPoint® 2010</vt:lpwstr>
  </property>
  <property fmtid="{D5CDD505-2E9C-101B-9397-08002B2CF9AE}" pid="4" name="LastSaved">
    <vt:filetime>2018-01-13T00:00:00Z</vt:filetime>
  </property>
</Properties>
</file>