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00" r:id="rId5"/>
    <p:sldId id="301" r:id="rId6"/>
    <p:sldId id="302" r:id="rId7"/>
    <p:sldId id="275" r:id="rId8"/>
    <p:sldId id="265" r:id="rId9"/>
    <p:sldId id="303" r:id="rId10"/>
    <p:sldId id="279" r:id="rId11"/>
    <p:sldId id="282" r:id="rId12"/>
    <p:sldId id="278" r:id="rId13"/>
    <p:sldId id="304" r:id="rId14"/>
    <p:sldId id="289" r:id="rId15"/>
    <p:sldId id="281" r:id="rId16"/>
    <p:sldId id="305" r:id="rId17"/>
    <p:sldId id="277" r:id="rId18"/>
    <p:sldId id="306" r:id="rId19"/>
    <p:sldId id="310" r:id="rId20"/>
    <p:sldId id="283" r:id="rId21"/>
    <p:sldId id="284" r:id="rId22"/>
    <p:sldId id="285" r:id="rId23"/>
    <p:sldId id="286" r:id="rId24"/>
    <p:sldId id="287" r:id="rId25"/>
    <p:sldId id="308" r:id="rId26"/>
    <p:sldId id="288" r:id="rId27"/>
    <p:sldId id="307" r:id="rId28"/>
    <p:sldId id="311" r:id="rId29"/>
    <p:sldId id="312" r:id="rId30"/>
    <p:sldId id="314" r:id="rId31"/>
    <p:sldId id="292" r:id="rId32"/>
    <p:sldId id="309" r:id="rId33"/>
    <p:sldId id="316" r:id="rId34"/>
    <p:sldId id="291" r:id="rId35"/>
    <p:sldId id="293" r:id="rId36"/>
    <p:sldId id="313" r:id="rId37"/>
    <p:sldId id="297" r:id="rId38"/>
    <p:sldId id="315" r:id="rId39"/>
    <p:sldId id="299" r:id="rId40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6" d="100"/>
          <a:sy n="46" d="100"/>
        </p:scale>
        <p:origin x="6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545AD-C4DE-43E0-9B11-5E19960782AE}" type="doc">
      <dgm:prSet loTypeId="urn:microsoft.com/office/officeart/2005/8/layout/radial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F25C588-647F-4957-A8A1-091EAC10771D}">
      <dgm:prSet phldrT="[Texto]"/>
      <dgm:spPr/>
      <dgm:t>
        <a:bodyPr/>
        <a:lstStyle/>
        <a:p>
          <a:r>
            <a:rPr lang="es-EC" b="1" dirty="0" smtClean="0"/>
            <a:t>PATRIMONIO AUTÓNOMO</a:t>
          </a:r>
          <a:endParaRPr lang="es-EC" b="1" dirty="0"/>
        </a:p>
      </dgm:t>
    </dgm:pt>
    <dgm:pt modelId="{ADDFA919-4F84-4881-9644-6798D6E78966}" type="parTrans" cxnId="{24EE5D15-5DA7-4808-9324-DDAC953F58C9}">
      <dgm:prSet/>
      <dgm:spPr/>
      <dgm:t>
        <a:bodyPr/>
        <a:lstStyle/>
        <a:p>
          <a:endParaRPr lang="es-EC" b="1"/>
        </a:p>
      </dgm:t>
    </dgm:pt>
    <dgm:pt modelId="{0DD3CF91-C03F-49B1-B394-8B2761CD4269}" type="sibTrans" cxnId="{24EE5D15-5DA7-4808-9324-DDAC953F58C9}">
      <dgm:prSet/>
      <dgm:spPr/>
      <dgm:t>
        <a:bodyPr/>
        <a:lstStyle/>
        <a:p>
          <a:endParaRPr lang="es-EC" b="1"/>
        </a:p>
      </dgm:t>
    </dgm:pt>
    <dgm:pt modelId="{977407DE-4557-43B1-84DE-B956C61C1D08}">
      <dgm:prSet phldrT="[Texto]"/>
      <dgm:spPr/>
      <dgm:t>
        <a:bodyPr/>
        <a:lstStyle/>
        <a:p>
          <a:r>
            <a:rPr lang="es-EC" b="1" dirty="0" smtClean="0"/>
            <a:t>Entidad Financiera</a:t>
          </a:r>
        </a:p>
        <a:p>
          <a:r>
            <a:rPr lang="es-EC" b="1" dirty="0" smtClean="0"/>
            <a:t>Constituyente beneficiario</a:t>
          </a:r>
          <a:endParaRPr lang="es-EC" b="1" dirty="0"/>
        </a:p>
      </dgm:t>
    </dgm:pt>
    <dgm:pt modelId="{B6E05045-FC30-4D84-8FE0-DB22FA0E9C3E}" type="parTrans" cxnId="{94B69F88-BD76-4481-9197-532CA35D0F1D}">
      <dgm:prSet/>
      <dgm:spPr/>
      <dgm:t>
        <a:bodyPr/>
        <a:lstStyle/>
        <a:p>
          <a:endParaRPr lang="es-EC" b="1"/>
        </a:p>
      </dgm:t>
    </dgm:pt>
    <dgm:pt modelId="{63A7EE81-B997-41CE-AE72-F918ECD4CEA9}" type="sibTrans" cxnId="{94B69F88-BD76-4481-9197-532CA35D0F1D}">
      <dgm:prSet/>
      <dgm:spPr/>
      <dgm:t>
        <a:bodyPr/>
        <a:lstStyle/>
        <a:p>
          <a:endParaRPr lang="es-EC" b="1"/>
        </a:p>
      </dgm:t>
    </dgm:pt>
    <dgm:pt modelId="{5D0D6669-41A6-449F-A3EE-D3F5A539C12D}">
      <dgm:prSet phldrT="[Texto]"/>
      <dgm:spPr/>
      <dgm:t>
        <a:bodyPr/>
        <a:lstStyle/>
        <a:p>
          <a:r>
            <a:rPr lang="es-EC" b="1" dirty="0" smtClean="0"/>
            <a:t>Deudor firma contrato de adhesión al</a:t>
          </a:r>
        </a:p>
        <a:p>
          <a:r>
            <a:rPr lang="es-EC" b="1" dirty="0" smtClean="0"/>
            <a:t>fideicomiso</a:t>
          </a:r>
          <a:endParaRPr lang="es-EC" b="1" dirty="0"/>
        </a:p>
      </dgm:t>
    </dgm:pt>
    <dgm:pt modelId="{1583432B-9E4F-4130-90D3-D66E5BB4AFF8}" type="parTrans" cxnId="{7D4E11CE-CA68-442F-9D5E-BF7FB99F09C1}">
      <dgm:prSet/>
      <dgm:spPr/>
      <dgm:t>
        <a:bodyPr/>
        <a:lstStyle/>
        <a:p>
          <a:endParaRPr lang="es-EC" b="1"/>
        </a:p>
      </dgm:t>
    </dgm:pt>
    <dgm:pt modelId="{A8F751BF-FE1A-44A2-A398-EBCD7E4E0FC1}" type="sibTrans" cxnId="{7D4E11CE-CA68-442F-9D5E-BF7FB99F09C1}">
      <dgm:prSet/>
      <dgm:spPr/>
      <dgm:t>
        <a:bodyPr/>
        <a:lstStyle/>
        <a:p>
          <a:endParaRPr lang="es-EC" b="1"/>
        </a:p>
      </dgm:t>
    </dgm:pt>
    <dgm:pt modelId="{998B0E64-B399-4089-A348-CC9875F538C2}">
      <dgm:prSet phldrT="[Texto]"/>
      <dgm:spPr/>
      <dgm:t>
        <a:bodyPr/>
        <a:lstStyle/>
        <a:p>
          <a:r>
            <a:rPr lang="es-EC" b="1" dirty="0" smtClean="0"/>
            <a:t>Fiduciaria Administra</a:t>
          </a:r>
        </a:p>
        <a:p>
          <a:r>
            <a:rPr lang="es-EC" b="1" dirty="0" smtClean="0"/>
            <a:t> el fideicomiso</a:t>
          </a:r>
        </a:p>
      </dgm:t>
    </dgm:pt>
    <dgm:pt modelId="{B6BBE366-1F53-4456-82DE-FADA77C8F234}" type="parTrans" cxnId="{7205080D-0AAB-4695-B042-22D460738995}">
      <dgm:prSet/>
      <dgm:spPr/>
      <dgm:t>
        <a:bodyPr/>
        <a:lstStyle/>
        <a:p>
          <a:endParaRPr lang="es-EC" b="1"/>
        </a:p>
      </dgm:t>
    </dgm:pt>
    <dgm:pt modelId="{79CDFD45-4B46-48C4-A047-E39AE90956DA}" type="sibTrans" cxnId="{7205080D-0AAB-4695-B042-22D460738995}">
      <dgm:prSet/>
      <dgm:spPr/>
      <dgm:t>
        <a:bodyPr/>
        <a:lstStyle/>
        <a:p>
          <a:endParaRPr lang="es-EC" b="1"/>
        </a:p>
      </dgm:t>
    </dgm:pt>
    <dgm:pt modelId="{C1321346-1FC5-4B00-8E8F-33A2782DBDE3}">
      <dgm:prSet/>
      <dgm:spPr/>
      <dgm:t>
        <a:bodyPr/>
        <a:lstStyle/>
        <a:p>
          <a:r>
            <a:rPr lang="es-EC" b="1" dirty="0" smtClean="0"/>
            <a:t>Concesionaria entrega el vehículo</a:t>
          </a:r>
        </a:p>
        <a:p>
          <a:r>
            <a:rPr lang="es-EC" b="1" dirty="0" smtClean="0"/>
            <a:t> </a:t>
          </a:r>
          <a:endParaRPr lang="es-EC" b="1" dirty="0"/>
        </a:p>
      </dgm:t>
    </dgm:pt>
    <dgm:pt modelId="{FC1E7A89-7710-4171-810C-7DC6AC076F8B}" type="parTrans" cxnId="{E2975B99-FCA4-4C14-A3AF-8BC32C4A8857}">
      <dgm:prSet/>
      <dgm:spPr/>
      <dgm:t>
        <a:bodyPr/>
        <a:lstStyle/>
        <a:p>
          <a:endParaRPr lang="es-EC" b="1"/>
        </a:p>
      </dgm:t>
    </dgm:pt>
    <dgm:pt modelId="{9DBB102B-3530-46D8-B9CB-96A669DB8833}" type="sibTrans" cxnId="{E2975B99-FCA4-4C14-A3AF-8BC32C4A8857}">
      <dgm:prSet/>
      <dgm:spPr/>
      <dgm:t>
        <a:bodyPr/>
        <a:lstStyle/>
        <a:p>
          <a:endParaRPr lang="es-EC" b="1"/>
        </a:p>
      </dgm:t>
    </dgm:pt>
    <dgm:pt modelId="{0196AD70-321F-4D27-A223-9D051B762379}">
      <dgm:prSet/>
      <dgm:spPr/>
      <dgm:t>
        <a:bodyPr/>
        <a:lstStyle/>
        <a:p>
          <a:r>
            <a:rPr lang="es-EC" b="1" dirty="0" smtClean="0"/>
            <a:t>Entidad F. otorga crédito</a:t>
          </a:r>
        </a:p>
        <a:p>
          <a:r>
            <a:rPr lang="es-EC" b="1" dirty="0" smtClean="0"/>
            <a:t>al constituyente adherente</a:t>
          </a:r>
          <a:endParaRPr lang="es-EC" b="1" dirty="0"/>
        </a:p>
      </dgm:t>
    </dgm:pt>
    <dgm:pt modelId="{434ECEE5-8FA9-4BB8-A2C6-F502BB090B72}" type="parTrans" cxnId="{19DBA3FB-2718-4DBA-B0E5-92D61D93B9B3}">
      <dgm:prSet/>
      <dgm:spPr/>
      <dgm:t>
        <a:bodyPr/>
        <a:lstStyle/>
        <a:p>
          <a:endParaRPr lang="es-EC" b="1"/>
        </a:p>
      </dgm:t>
    </dgm:pt>
    <dgm:pt modelId="{A63DB1FA-71F9-4E31-B746-966F62490D13}" type="sibTrans" cxnId="{19DBA3FB-2718-4DBA-B0E5-92D61D93B9B3}">
      <dgm:prSet/>
      <dgm:spPr/>
      <dgm:t>
        <a:bodyPr/>
        <a:lstStyle/>
        <a:p>
          <a:endParaRPr lang="es-EC" b="1"/>
        </a:p>
      </dgm:t>
    </dgm:pt>
    <dgm:pt modelId="{55C92DE0-8F79-477C-8DD8-096E3D5DEFBE}" type="pres">
      <dgm:prSet presAssocID="{C71545AD-C4DE-43E0-9B11-5E19960782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FF1B91-95B6-406E-ACF6-55B0B7079FCF}" type="pres">
      <dgm:prSet presAssocID="{0F25C588-647F-4957-A8A1-091EAC10771D}" presName="centerShape" presStyleLbl="node0" presStyleIdx="0" presStyleCnt="1"/>
      <dgm:spPr/>
      <dgm:t>
        <a:bodyPr/>
        <a:lstStyle/>
        <a:p>
          <a:endParaRPr lang="es-EC"/>
        </a:p>
      </dgm:t>
    </dgm:pt>
    <dgm:pt modelId="{E82736F0-2423-4275-97FF-3503E1131C5A}" type="pres">
      <dgm:prSet presAssocID="{B6E05045-FC30-4D84-8FE0-DB22FA0E9C3E}" presName="Name9" presStyleLbl="parChTrans1D2" presStyleIdx="0" presStyleCnt="5"/>
      <dgm:spPr/>
      <dgm:t>
        <a:bodyPr/>
        <a:lstStyle/>
        <a:p>
          <a:endParaRPr lang="es-EC"/>
        </a:p>
      </dgm:t>
    </dgm:pt>
    <dgm:pt modelId="{189EDA4B-3D76-407D-BC80-ABFF2D95CC8F}" type="pres">
      <dgm:prSet presAssocID="{B6E05045-FC30-4D84-8FE0-DB22FA0E9C3E}" presName="connTx" presStyleLbl="parChTrans1D2" presStyleIdx="0" presStyleCnt="5"/>
      <dgm:spPr/>
      <dgm:t>
        <a:bodyPr/>
        <a:lstStyle/>
        <a:p>
          <a:endParaRPr lang="es-EC"/>
        </a:p>
      </dgm:t>
    </dgm:pt>
    <dgm:pt modelId="{64DD1219-89F4-497B-9DC8-CE668F0F2488}" type="pres">
      <dgm:prSet presAssocID="{977407DE-4557-43B1-84DE-B956C61C1D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AD1C39-B534-44CA-8295-1A854BC12587}" type="pres">
      <dgm:prSet presAssocID="{1583432B-9E4F-4130-90D3-D66E5BB4AFF8}" presName="Name9" presStyleLbl="parChTrans1D2" presStyleIdx="1" presStyleCnt="5"/>
      <dgm:spPr/>
      <dgm:t>
        <a:bodyPr/>
        <a:lstStyle/>
        <a:p>
          <a:endParaRPr lang="es-EC"/>
        </a:p>
      </dgm:t>
    </dgm:pt>
    <dgm:pt modelId="{B8D0FAE7-65F3-4EC1-81B2-EF5DE3D72119}" type="pres">
      <dgm:prSet presAssocID="{1583432B-9E4F-4130-90D3-D66E5BB4AFF8}" presName="connTx" presStyleLbl="parChTrans1D2" presStyleIdx="1" presStyleCnt="5"/>
      <dgm:spPr/>
      <dgm:t>
        <a:bodyPr/>
        <a:lstStyle/>
        <a:p>
          <a:endParaRPr lang="es-EC"/>
        </a:p>
      </dgm:t>
    </dgm:pt>
    <dgm:pt modelId="{B46BEBD9-A7D5-4A01-8D0C-DD5C033BDFC5}" type="pres">
      <dgm:prSet presAssocID="{5D0D6669-41A6-449F-A3EE-D3F5A539C1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318BAF-D3AB-44ED-9066-55FF36A716BC}" type="pres">
      <dgm:prSet presAssocID="{434ECEE5-8FA9-4BB8-A2C6-F502BB090B72}" presName="Name9" presStyleLbl="parChTrans1D2" presStyleIdx="2" presStyleCnt="5"/>
      <dgm:spPr/>
      <dgm:t>
        <a:bodyPr/>
        <a:lstStyle/>
        <a:p>
          <a:endParaRPr lang="es-EC"/>
        </a:p>
      </dgm:t>
    </dgm:pt>
    <dgm:pt modelId="{668A1280-8FE4-4F60-ADE4-62DF6B9ADCEE}" type="pres">
      <dgm:prSet presAssocID="{434ECEE5-8FA9-4BB8-A2C6-F502BB090B72}" presName="connTx" presStyleLbl="parChTrans1D2" presStyleIdx="2" presStyleCnt="5"/>
      <dgm:spPr/>
      <dgm:t>
        <a:bodyPr/>
        <a:lstStyle/>
        <a:p>
          <a:endParaRPr lang="es-EC"/>
        </a:p>
      </dgm:t>
    </dgm:pt>
    <dgm:pt modelId="{24FD1B2F-7BA5-41E9-9509-C3C1AD1D1DCE}" type="pres">
      <dgm:prSet presAssocID="{0196AD70-321F-4D27-A223-9D051B7623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AF7C3F-4B92-4BBA-9EB7-0AD39007B681}" type="pres">
      <dgm:prSet presAssocID="{FC1E7A89-7710-4171-810C-7DC6AC076F8B}" presName="Name9" presStyleLbl="parChTrans1D2" presStyleIdx="3" presStyleCnt="5"/>
      <dgm:spPr/>
      <dgm:t>
        <a:bodyPr/>
        <a:lstStyle/>
        <a:p>
          <a:endParaRPr lang="es-EC"/>
        </a:p>
      </dgm:t>
    </dgm:pt>
    <dgm:pt modelId="{F1FAE5D3-A1D3-4960-BFAA-DF179A7EB3C0}" type="pres">
      <dgm:prSet presAssocID="{FC1E7A89-7710-4171-810C-7DC6AC076F8B}" presName="connTx" presStyleLbl="parChTrans1D2" presStyleIdx="3" presStyleCnt="5"/>
      <dgm:spPr/>
      <dgm:t>
        <a:bodyPr/>
        <a:lstStyle/>
        <a:p>
          <a:endParaRPr lang="es-EC"/>
        </a:p>
      </dgm:t>
    </dgm:pt>
    <dgm:pt modelId="{458013F0-0A81-44A7-8E4D-B34258CC35A6}" type="pres">
      <dgm:prSet presAssocID="{C1321346-1FC5-4B00-8E8F-33A2782DBD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6181C9-AF12-46A2-8BD8-19D65E2E0A14}" type="pres">
      <dgm:prSet presAssocID="{B6BBE366-1F53-4456-82DE-FADA77C8F234}" presName="Name9" presStyleLbl="parChTrans1D2" presStyleIdx="4" presStyleCnt="5"/>
      <dgm:spPr/>
      <dgm:t>
        <a:bodyPr/>
        <a:lstStyle/>
        <a:p>
          <a:endParaRPr lang="es-EC"/>
        </a:p>
      </dgm:t>
    </dgm:pt>
    <dgm:pt modelId="{B18A9006-0168-47FF-A3F2-836590FB55B9}" type="pres">
      <dgm:prSet presAssocID="{B6BBE366-1F53-4456-82DE-FADA77C8F234}" presName="connTx" presStyleLbl="parChTrans1D2" presStyleIdx="4" presStyleCnt="5"/>
      <dgm:spPr/>
      <dgm:t>
        <a:bodyPr/>
        <a:lstStyle/>
        <a:p>
          <a:endParaRPr lang="es-EC"/>
        </a:p>
      </dgm:t>
    </dgm:pt>
    <dgm:pt modelId="{8971CB06-B741-4FF2-B8D3-84C5A008C409}" type="pres">
      <dgm:prSet presAssocID="{998B0E64-B399-4089-A348-CC9875F538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E90F1D-4445-49FE-A675-17FA928782A0}" type="presOf" srcId="{0196AD70-321F-4D27-A223-9D051B762379}" destId="{24FD1B2F-7BA5-41E9-9509-C3C1AD1D1DCE}" srcOrd="0" destOrd="0" presId="urn:microsoft.com/office/officeart/2005/8/layout/radial1"/>
    <dgm:cxn modelId="{99AC1382-5B38-42EF-A1AB-561D5083AA6A}" type="presOf" srcId="{434ECEE5-8FA9-4BB8-A2C6-F502BB090B72}" destId="{BD318BAF-D3AB-44ED-9066-55FF36A716BC}" srcOrd="0" destOrd="0" presId="urn:microsoft.com/office/officeart/2005/8/layout/radial1"/>
    <dgm:cxn modelId="{FBB40D4B-7D9C-47AD-89C6-A1073CBBD1C7}" type="presOf" srcId="{977407DE-4557-43B1-84DE-B956C61C1D08}" destId="{64DD1219-89F4-497B-9DC8-CE668F0F2488}" srcOrd="0" destOrd="0" presId="urn:microsoft.com/office/officeart/2005/8/layout/radial1"/>
    <dgm:cxn modelId="{5668449B-4871-4D7D-B233-F1B7942E34BB}" type="presOf" srcId="{C71545AD-C4DE-43E0-9B11-5E19960782AE}" destId="{55C92DE0-8F79-477C-8DD8-096E3D5DEFBE}" srcOrd="0" destOrd="0" presId="urn:microsoft.com/office/officeart/2005/8/layout/radial1"/>
    <dgm:cxn modelId="{94B69F88-BD76-4481-9197-532CA35D0F1D}" srcId="{0F25C588-647F-4957-A8A1-091EAC10771D}" destId="{977407DE-4557-43B1-84DE-B956C61C1D08}" srcOrd="0" destOrd="0" parTransId="{B6E05045-FC30-4D84-8FE0-DB22FA0E9C3E}" sibTransId="{63A7EE81-B997-41CE-AE72-F918ECD4CEA9}"/>
    <dgm:cxn modelId="{A240F226-C4F6-41CB-A6B9-6409153189FD}" type="presOf" srcId="{B6E05045-FC30-4D84-8FE0-DB22FA0E9C3E}" destId="{189EDA4B-3D76-407D-BC80-ABFF2D95CC8F}" srcOrd="1" destOrd="0" presId="urn:microsoft.com/office/officeart/2005/8/layout/radial1"/>
    <dgm:cxn modelId="{FC81CF46-D283-4ECF-BAC1-F8E1D579CCC5}" type="presOf" srcId="{B6E05045-FC30-4D84-8FE0-DB22FA0E9C3E}" destId="{E82736F0-2423-4275-97FF-3503E1131C5A}" srcOrd="0" destOrd="0" presId="urn:microsoft.com/office/officeart/2005/8/layout/radial1"/>
    <dgm:cxn modelId="{C69F5B59-6F88-4EB1-A4AC-0B6697147857}" type="presOf" srcId="{FC1E7A89-7710-4171-810C-7DC6AC076F8B}" destId="{F1FAE5D3-A1D3-4960-BFAA-DF179A7EB3C0}" srcOrd="1" destOrd="0" presId="urn:microsoft.com/office/officeart/2005/8/layout/radial1"/>
    <dgm:cxn modelId="{2CC51906-56D2-4569-80C4-E94290F03E0B}" type="presOf" srcId="{1583432B-9E4F-4130-90D3-D66E5BB4AFF8}" destId="{B8D0FAE7-65F3-4EC1-81B2-EF5DE3D72119}" srcOrd="1" destOrd="0" presId="urn:microsoft.com/office/officeart/2005/8/layout/radial1"/>
    <dgm:cxn modelId="{2C5D4D47-0E25-4D7C-A737-9850435B81E8}" type="presOf" srcId="{B6BBE366-1F53-4456-82DE-FADA77C8F234}" destId="{B76181C9-AF12-46A2-8BD8-19D65E2E0A14}" srcOrd="0" destOrd="0" presId="urn:microsoft.com/office/officeart/2005/8/layout/radial1"/>
    <dgm:cxn modelId="{E8D94D7F-2140-481E-82A2-802881BF8643}" type="presOf" srcId="{998B0E64-B399-4089-A348-CC9875F538C2}" destId="{8971CB06-B741-4FF2-B8D3-84C5A008C409}" srcOrd="0" destOrd="0" presId="urn:microsoft.com/office/officeart/2005/8/layout/radial1"/>
    <dgm:cxn modelId="{292E03EE-2FC7-4AA2-BAF9-330F1D37AA2C}" type="presOf" srcId="{B6BBE366-1F53-4456-82DE-FADA77C8F234}" destId="{B18A9006-0168-47FF-A3F2-836590FB55B9}" srcOrd="1" destOrd="0" presId="urn:microsoft.com/office/officeart/2005/8/layout/radial1"/>
    <dgm:cxn modelId="{19DBA3FB-2718-4DBA-B0E5-92D61D93B9B3}" srcId="{0F25C588-647F-4957-A8A1-091EAC10771D}" destId="{0196AD70-321F-4D27-A223-9D051B762379}" srcOrd="2" destOrd="0" parTransId="{434ECEE5-8FA9-4BB8-A2C6-F502BB090B72}" sibTransId="{A63DB1FA-71F9-4E31-B746-966F62490D13}"/>
    <dgm:cxn modelId="{0249EE62-2B48-47E1-8FAE-6DAD052347B7}" type="presOf" srcId="{5D0D6669-41A6-449F-A3EE-D3F5A539C12D}" destId="{B46BEBD9-A7D5-4A01-8D0C-DD5C033BDFC5}" srcOrd="0" destOrd="0" presId="urn:microsoft.com/office/officeart/2005/8/layout/radial1"/>
    <dgm:cxn modelId="{7205080D-0AAB-4695-B042-22D460738995}" srcId="{0F25C588-647F-4957-A8A1-091EAC10771D}" destId="{998B0E64-B399-4089-A348-CC9875F538C2}" srcOrd="4" destOrd="0" parTransId="{B6BBE366-1F53-4456-82DE-FADA77C8F234}" sibTransId="{79CDFD45-4B46-48C4-A047-E39AE90956DA}"/>
    <dgm:cxn modelId="{93062210-DC5F-4373-9FA2-E1F13D7647A0}" type="presOf" srcId="{FC1E7A89-7710-4171-810C-7DC6AC076F8B}" destId="{BAAF7C3F-4B92-4BBA-9EB7-0AD39007B681}" srcOrd="0" destOrd="0" presId="urn:microsoft.com/office/officeart/2005/8/layout/radial1"/>
    <dgm:cxn modelId="{3193C2A1-BC5F-4A2F-82EF-F66B8C90AD11}" type="presOf" srcId="{0F25C588-647F-4957-A8A1-091EAC10771D}" destId="{D4FF1B91-95B6-406E-ACF6-55B0B7079FCF}" srcOrd="0" destOrd="0" presId="urn:microsoft.com/office/officeart/2005/8/layout/radial1"/>
    <dgm:cxn modelId="{E2975B99-FCA4-4C14-A3AF-8BC32C4A8857}" srcId="{0F25C588-647F-4957-A8A1-091EAC10771D}" destId="{C1321346-1FC5-4B00-8E8F-33A2782DBDE3}" srcOrd="3" destOrd="0" parTransId="{FC1E7A89-7710-4171-810C-7DC6AC076F8B}" sibTransId="{9DBB102B-3530-46D8-B9CB-96A669DB8833}"/>
    <dgm:cxn modelId="{81C08CD0-7D57-43BA-9919-CFAF4983D667}" type="presOf" srcId="{C1321346-1FC5-4B00-8E8F-33A2782DBDE3}" destId="{458013F0-0A81-44A7-8E4D-B34258CC35A6}" srcOrd="0" destOrd="0" presId="urn:microsoft.com/office/officeart/2005/8/layout/radial1"/>
    <dgm:cxn modelId="{24EE5D15-5DA7-4808-9324-DDAC953F58C9}" srcId="{C71545AD-C4DE-43E0-9B11-5E19960782AE}" destId="{0F25C588-647F-4957-A8A1-091EAC10771D}" srcOrd="0" destOrd="0" parTransId="{ADDFA919-4F84-4881-9644-6798D6E78966}" sibTransId="{0DD3CF91-C03F-49B1-B394-8B2761CD4269}"/>
    <dgm:cxn modelId="{30E9F183-72F3-46D6-9117-FB368BDA6C84}" type="presOf" srcId="{434ECEE5-8FA9-4BB8-A2C6-F502BB090B72}" destId="{668A1280-8FE4-4F60-ADE4-62DF6B9ADCEE}" srcOrd="1" destOrd="0" presId="urn:microsoft.com/office/officeart/2005/8/layout/radial1"/>
    <dgm:cxn modelId="{7D4A3335-5585-4A57-949D-F939DCAB05D9}" type="presOf" srcId="{1583432B-9E4F-4130-90D3-D66E5BB4AFF8}" destId="{CDAD1C39-B534-44CA-8295-1A854BC12587}" srcOrd="0" destOrd="0" presId="urn:microsoft.com/office/officeart/2005/8/layout/radial1"/>
    <dgm:cxn modelId="{7D4E11CE-CA68-442F-9D5E-BF7FB99F09C1}" srcId="{0F25C588-647F-4957-A8A1-091EAC10771D}" destId="{5D0D6669-41A6-449F-A3EE-D3F5A539C12D}" srcOrd="1" destOrd="0" parTransId="{1583432B-9E4F-4130-90D3-D66E5BB4AFF8}" sibTransId="{A8F751BF-FE1A-44A2-A398-EBCD7E4E0FC1}"/>
    <dgm:cxn modelId="{EC824173-6AB8-4CC0-8DC7-4CDD43C2FC57}" type="presParOf" srcId="{55C92DE0-8F79-477C-8DD8-096E3D5DEFBE}" destId="{D4FF1B91-95B6-406E-ACF6-55B0B7079FCF}" srcOrd="0" destOrd="0" presId="urn:microsoft.com/office/officeart/2005/8/layout/radial1"/>
    <dgm:cxn modelId="{7921DD7F-AA21-471F-AB00-F61056818D24}" type="presParOf" srcId="{55C92DE0-8F79-477C-8DD8-096E3D5DEFBE}" destId="{E82736F0-2423-4275-97FF-3503E1131C5A}" srcOrd="1" destOrd="0" presId="urn:microsoft.com/office/officeart/2005/8/layout/radial1"/>
    <dgm:cxn modelId="{463BC5C4-1EF0-4AA5-8EA6-E74A6DF69C64}" type="presParOf" srcId="{E82736F0-2423-4275-97FF-3503E1131C5A}" destId="{189EDA4B-3D76-407D-BC80-ABFF2D95CC8F}" srcOrd="0" destOrd="0" presId="urn:microsoft.com/office/officeart/2005/8/layout/radial1"/>
    <dgm:cxn modelId="{9B227073-8F1B-491D-B223-D7715AA5FA1E}" type="presParOf" srcId="{55C92DE0-8F79-477C-8DD8-096E3D5DEFBE}" destId="{64DD1219-89F4-497B-9DC8-CE668F0F2488}" srcOrd="2" destOrd="0" presId="urn:microsoft.com/office/officeart/2005/8/layout/radial1"/>
    <dgm:cxn modelId="{F4237018-32FB-46E5-A4DD-8F8459139A83}" type="presParOf" srcId="{55C92DE0-8F79-477C-8DD8-096E3D5DEFBE}" destId="{CDAD1C39-B534-44CA-8295-1A854BC12587}" srcOrd="3" destOrd="0" presId="urn:microsoft.com/office/officeart/2005/8/layout/radial1"/>
    <dgm:cxn modelId="{748A4408-9F8A-4C67-B86B-80E2828CCB13}" type="presParOf" srcId="{CDAD1C39-B534-44CA-8295-1A854BC12587}" destId="{B8D0FAE7-65F3-4EC1-81B2-EF5DE3D72119}" srcOrd="0" destOrd="0" presId="urn:microsoft.com/office/officeart/2005/8/layout/radial1"/>
    <dgm:cxn modelId="{D5F26DC8-3A17-4C42-8E8D-399B386093C8}" type="presParOf" srcId="{55C92DE0-8F79-477C-8DD8-096E3D5DEFBE}" destId="{B46BEBD9-A7D5-4A01-8D0C-DD5C033BDFC5}" srcOrd="4" destOrd="0" presId="urn:microsoft.com/office/officeart/2005/8/layout/radial1"/>
    <dgm:cxn modelId="{0D5B44FA-7494-4147-B588-239EB61A7332}" type="presParOf" srcId="{55C92DE0-8F79-477C-8DD8-096E3D5DEFBE}" destId="{BD318BAF-D3AB-44ED-9066-55FF36A716BC}" srcOrd="5" destOrd="0" presId="urn:microsoft.com/office/officeart/2005/8/layout/radial1"/>
    <dgm:cxn modelId="{692B2112-EE72-4F14-AF76-F25DAC7E9550}" type="presParOf" srcId="{BD318BAF-D3AB-44ED-9066-55FF36A716BC}" destId="{668A1280-8FE4-4F60-ADE4-62DF6B9ADCEE}" srcOrd="0" destOrd="0" presId="urn:microsoft.com/office/officeart/2005/8/layout/radial1"/>
    <dgm:cxn modelId="{0D939A89-F0BD-41EC-8C4E-90270227AB3E}" type="presParOf" srcId="{55C92DE0-8F79-477C-8DD8-096E3D5DEFBE}" destId="{24FD1B2F-7BA5-41E9-9509-C3C1AD1D1DCE}" srcOrd="6" destOrd="0" presId="urn:microsoft.com/office/officeart/2005/8/layout/radial1"/>
    <dgm:cxn modelId="{55F4A1F4-0B2A-48BA-8B06-71086548A440}" type="presParOf" srcId="{55C92DE0-8F79-477C-8DD8-096E3D5DEFBE}" destId="{BAAF7C3F-4B92-4BBA-9EB7-0AD39007B681}" srcOrd="7" destOrd="0" presId="urn:microsoft.com/office/officeart/2005/8/layout/radial1"/>
    <dgm:cxn modelId="{7709837F-2520-497E-9757-73526E46CB35}" type="presParOf" srcId="{BAAF7C3F-4B92-4BBA-9EB7-0AD39007B681}" destId="{F1FAE5D3-A1D3-4960-BFAA-DF179A7EB3C0}" srcOrd="0" destOrd="0" presId="urn:microsoft.com/office/officeart/2005/8/layout/radial1"/>
    <dgm:cxn modelId="{D254DFED-6C57-4E8F-9A0F-42F37C210FBB}" type="presParOf" srcId="{55C92DE0-8F79-477C-8DD8-096E3D5DEFBE}" destId="{458013F0-0A81-44A7-8E4D-B34258CC35A6}" srcOrd="8" destOrd="0" presId="urn:microsoft.com/office/officeart/2005/8/layout/radial1"/>
    <dgm:cxn modelId="{C655B9D2-A33F-441D-8195-FCB921C607A9}" type="presParOf" srcId="{55C92DE0-8F79-477C-8DD8-096E3D5DEFBE}" destId="{B76181C9-AF12-46A2-8BD8-19D65E2E0A14}" srcOrd="9" destOrd="0" presId="urn:microsoft.com/office/officeart/2005/8/layout/radial1"/>
    <dgm:cxn modelId="{829557B9-08D2-4040-9005-65616D7E6B6A}" type="presParOf" srcId="{B76181C9-AF12-46A2-8BD8-19D65E2E0A14}" destId="{B18A9006-0168-47FF-A3F2-836590FB55B9}" srcOrd="0" destOrd="0" presId="urn:microsoft.com/office/officeart/2005/8/layout/radial1"/>
    <dgm:cxn modelId="{90E2DDF0-D28B-4D6B-B4C7-5829AEA2F0EA}" type="presParOf" srcId="{55C92DE0-8F79-477C-8DD8-096E3D5DEFBE}" destId="{8971CB06-B741-4FF2-B8D3-84C5A008C40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1A5D5-FFF8-46DF-9C0E-0D4F23F47441}" type="datetime1">
              <a:rPr lang="es-ES" smtClean="0"/>
              <a:t>28/03/2018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F57AFA-577C-4932-92E9-D908A67F120F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929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9762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231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8080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4910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1486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493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6879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940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5648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46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452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0046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2000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3470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7540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005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7610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8795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686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8119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227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27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35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22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51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756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097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812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FFA53E-A211-4168-91C3-D0EE64DA23F6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2F5BB6-6FCB-47D8-9880-F94EC1B30D9B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5A7735-8398-401E-8D13-D8DCE14D2FFA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016699-31E0-4392-8209-D6142451E337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A1F548-0FB7-4DB2-A4F5-AEAD312E9B6C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8CEE92-E9A0-4F0F-BBD8-F1E3D9698385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808922-0A91-4005-AA1A-D4EF07527B71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ED0158-CF99-4F67-9955-19EF40FFE1DA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6BD43B-2EF4-4AB6-8F01-E1AC8324650E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22C04-FEB1-4AC5-B049-FBD43F375ADC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29D09A6-E42D-48E3-8307-67B039EC4D77}" type="datetime1">
              <a:rPr lang="es-ES" noProof="0" smtClean="0"/>
              <a:t>28/03/2018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s://encrypted-tbn0.gstatic.com/images?q=tbn:ANd9GcT_IqyYP-3rJwIpjbVWJaoh4yyBUf2jLSkK239sFBJCqA1KXKki9jIQ-4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188640"/>
            <a:ext cx="3348372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909836" y="1124744"/>
            <a:ext cx="9937104" cy="525658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_tradn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  <a:endParaRPr lang="es-MX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es-ES_tradnl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</a:t>
            </a:r>
            <a:r>
              <a:rPr lang="es-ES_tradnl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INGENIERÍA COMERCIAL</a:t>
            </a:r>
            <a:endParaRPr lang="es-MX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es-ES_tradnl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</a:t>
            </a:r>
            <a:r>
              <a:rPr lang="es-ES_tradnl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TRABAJO DE TITULACIÓN, PREVIO A LA OBTENCIÓN DEL</a:t>
            </a:r>
            <a:endParaRPr lang="es-EC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es-ES_tradnl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DE INGENIERO COMERCIAL</a:t>
            </a:r>
            <a:endParaRPr lang="es-EC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s-ES_tradn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 </a:t>
            </a:r>
            <a:r>
              <a:rPr lang="es-ES_tradn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DEMANDA POTENCIAL DE FIDEICOMISO MERCANTIL AUTOMOTRIZ, </a:t>
            </a: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s-ES_tradn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DISTRITO METROPOLITANO DE QUITO, </a:t>
            </a: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</a:t>
            </a:r>
            <a:r>
              <a:rPr lang="es-ES_tradn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– </a:t>
            </a: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s-ES_tradnl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S_tradn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LEÓN LUDEÑA, </a:t>
            </a:r>
            <a:r>
              <a:rPr lang="es-MX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VICENTE</a:t>
            </a:r>
            <a:endPara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DIRECTORA: </a:t>
            </a: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CORONEL JIMÉNEZ, MERCY JANETH</a:t>
            </a:r>
            <a:endParaRPr lang="es-ES_tradnl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DE MARZO DE 2018</a:t>
            </a:r>
            <a:endPara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57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549797" y="1412776"/>
            <a:ext cx="11639028" cy="4968552"/>
          </a:xfrm>
        </p:spPr>
        <p:txBody>
          <a:bodyPr rtlCol="0">
            <a:noAutofit/>
          </a:bodyPr>
          <a:lstStyle/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La LMV estipula los siguientes tipo de negocios fiduciarios: </a:t>
            </a:r>
          </a:p>
          <a:p>
            <a:pPr lvl="0" algn="just"/>
            <a:endParaRPr lang="es-EC" dirty="0" smtClean="0">
              <a:solidFill>
                <a:schemeClr val="tx1"/>
              </a:solidFill>
            </a:endParaRPr>
          </a:p>
          <a:p>
            <a:pPr marL="365760" lvl="1" indent="0" algn="just">
              <a:buNone/>
            </a:pPr>
            <a:r>
              <a:rPr lang="es-EC" dirty="0" smtClean="0">
                <a:solidFill>
                  <a:schemeClr val="tx1"/>
                </a:solidFill>
              </a:rPr>
              <a:t>Fideicomisos de administración	           </a:t>
            </a:r>
            <a:r>
              <a:rPr lang="es-EC" sz="1600" dirty="0" smtClean="0">
                <a:solidFill>
                  <a:schemeClr val="tx1"/>
                </a:solidFill>
              </a:rPr>
              <a:t>Fiduciaria recibe bienes a su título para ser administrados según contrato.</a:t>
            </a:r>
          </a:p>
          <a:p>
            <a:pPr lvl="1" algn="just"/>
            <a:endParaRPr lang="es-EC" dirty="0" smtClean="0">
              <a:solidFill>
                <a:schemeClr val="tx1"/>
              </a:solidFill>
            </a:endParaRPr>
          </a:p>
          <a:p>
            <a:pPr marL="365760" lvl="1" indent="0" algn="just">
              <a:buNone/>
            </a:pPr>
            <a:r>
              <a:rPr lang="es-EC" dirty="0">
                <a:solidFill>
                  <a:schemeClr val="tx1"/>
                </a:solidFill>
              </a:rPr>
              <a:t>Encargos fiduciarios 	</a:t>
            </a:r>
            <a:r>
              <a:rPr lang="es-EC" dirty="0" smtClean="0">
                <a:solidFill>
                  <a:schemeClr val="tx1"/>
                </a:solidFill>
              </a:rPr>
              <a:t>                           </a:t>
            </a:r>
            <a:r>
              <a:rPr lang="es-EC" sz="1600" dirty="0">
                <a:solidFill>
                  <a:schemeClr val="tx1"/>
                </a:solidFill>
              </a:rPr>
              <a:t>Fiduciaria administra bienes a título del constituyente según </a:t>
            </a:r>
            <a:r>
              <a:rPr lang="es-EC" sz="1600" dirty="0" smtClean="0">
                <a:solidFill>
                  <a:schemeClr val="tx1"/>
                </a:solidFill>
              </a:rPr>
              <a:t>contrato.</a:t>
            </a:r>
          </a:p>
          <a:p>
            <a:pPr marL="365760" lvl="1" indent="0" algn="just">
              <a:buNone/>
            </a:pPr>
            <a:endParaRPr lang="es-EC" sz="1600" dirty="0">
              <a:solidFill>
                <a:schemeClr val="tx1"/>
              </a:solidFill>
            </a:endParaRPr>
          </a:p>
          <a:p>
            <a:pPr marL="365760" lvl="1" indent="0" algn="just">
              <a:buNone/>
            </a:pPr>
            <a:r>
              <a:rPr lang="es-EC" dirty="0" smtClean="0">
                <a:solidFill>
                  <a:schemeClr val="tx1"/>
                </a:solidFill>
              </a:rPr>
              <a:t>Fideicomiso inmobiliario 	            </a:t>
            </a:r>
            <a:r>
              <a:rPr lang="es-EC" sz="1600" dirty="0" smtClean="0">
                <a:solidFill>
                  <a:schemeClr val="tx1"/>
                </a:solidFill>
              </a:rPr>
              <a:t>Fiduciaria administra fondos para la construcción de proyectos inmobiliarios.</a:t>
            </a:r>
            <a:endParaRPr lang="es-EC" dirty="0" smtClean="0">
              <a:solidFill>
                <a:schemeClr val="tx1"/>
              </a:solidFill>
            </a:endParaRPr>
          </a:p>
          <a:p>
            <a:pPr lvl="1" algn="just"/>
            <a:endParaRPr lang="es-EC" dirty="0" smtClean="0">
              <a:solidFill>
                <a:schemeClr val="tx1"/>
              </a:solidFill>
            </a:endParaRPr>
          </a:p>
          <a:p>
            <a:pPr marL="365760" lvl="1" indent="0" algn="just">
              <a:buNone/>
            </a:pPr>
            <a:r>
              <a:rPr lang="es-EC" dirty="0" smtClean="0">
                <a:solidFill>
                  <a:schemeClr val="tx1"/>
                </a:solidFill>
              </a:rPr>
              <a:t>Fideicomiso </a:t>
            </a:r>
            <a:r>
              <a:rPr lang="es-EC" dirty="0">
                <a:solidFill>
                  <a:schemeClr val="tx1"/>
                </a:solidFill>
              </a:rPr>
              <a:t>de inversión </a:t>
            </a:r>
            <a:r>
              <a:rPr lang="es-EC" dirty="0" smtClean="0">
                <a:solidFill>
                  <a:schemeClr val="tx1"/>
                </a:solidFill>
              </a:rPr>
              <a:t>	           </a:t>
            </a:r>
            <a:r>
              <a:rPr lang="es-EC" sz="1600" dirty="0">
                <a:solidFill>
                  <a:schemeClr val="tx1"/>
                </a:solidFill>
              </a:rPr>
              <a:t>Fiduciaria invierte fondos recibidos en proyectos y beneficiario recibe </a:t>
            </a:r>
            <a:r>
              <a:rPr lang="es-EC" sz="1600" dirty="0" smtClean="0">
                <a:solidFill>
                  <a:schemeClr val="tx1"/>
                </a:solidFill>
              </a:rPr>
              <a:t>ingreso.</a:t>
            </a:r>
          </a:p>
          <a:p>
            <a:pPr marL="365760" lvl="1" indent="0" algn="just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365760" lvl="1" indent="0" algn="just">
              <a:buNone/>
            </a:pPr>
            <a:r>
              <a:rPr lang="es-EC" dirty="0" smtClean="0">
                <a:solidFill>
                  <a:schemeClr val="tx1"/>
                </a:solidFill>
              </a:rPr>
              <a:t>Fideicomiso </a:t>
            </a:r>
            <a:r>
              <a:rPr lang="es-EC" dirty="0">
                <a:solidFill>
                  <a:schemeClr val="tx1"/>
                </a:solidFill>
              </a:rPr>
              <a:t>de </a:t>
            </a:r>
            <a:r>
              <a:rPr lang="es-EC" dirty="0" smtClean="0">
                <a:solidFill>
                  <a:schemeClr val="tx1"/>
                </a:solidFill>
              </a:rPr>
              <a:t>garantía		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96216" y="2204864"/>
            <a:ext cx="3830044" cy="3469332"/>
            <a:chOff x="896216" y="2276037"/>
            <a:chExt cx="3830044" cy="3469332"/>
          </a:xfrm>
        </p:grpSpPr>
        <p:sp>
          <p:nvSpPr>
            <p:cNvPr id="6" name="Llamada de flecha a la derecha 5"/>
            <p:cNvSpPr/>
            <p:nvPr/>
          </p:nvSpPr>
          <p:spPr>
            <a:xfrm>
              <a:off x="896216" y="2276037"/>
              <a:ext cx="3816424" cy="504056"/>
            </a:xfrm>
            <a:prstGeom prst="rightArrowCallout">
              <a:avLst>
                <a:gd name="adj1" fmla="val 30336"/>
                <a:gd name="adj2" fmla="val 32470"/>
                <a:gd name="adj3" fmla="val 97030"/>
                <a:gd name="adj4" fmla="val 87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Llamada de flecha a la derecha 6"/>
            <p:cNvSpPr/>
            <p:nvPr/>
          </p:nvSpPr>
          <p:spPr>
            <a:xfrm>
              <a:off x="909836" y="3022013"/>
              <a:ext cx="3816424" cy="504056"/>
            </a:xfrm>
            <a:prstGeom prst="rightArrowCallout">
              <a:avLst>
                <a:gd name="adj1" fmla="val 30336"/>
                <a:gd name="adj2" fmla="val 32470"/>
                <a:gd name="adj3" fmla="val 97030"/>
                <a:gd name="adj4" fmla="val 87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Llamada de flecha a la derecha 7"/>
            <p:cNvSpPr/>
            <p:nvPr/>
          </p:nvSpPr>
          <p:spPr>
            <a:xfrm>
              <a:off x="896216" y="3742093"/>
              <a:ext cx="3816424" cy="504056"/>
            </a:xfrm>
            <a:prstGeom prst="rightArrowCallout">
              <a:avLst>
                <a:gd name="adj1" fmla="val 30336"/>
                <a:gd name="adj2" fmla="val 32470"/>
                <a:gd name="adj3" fmla="val 97030"/>
                <a:gd name="adj4" fmla="val 87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Llamada de flecha a la derecha 8"/>
            <p:cNvSpPr/>
            <p:nvPr/>
          </p:nvSpPr>
          <p:spPr>
            <a:xfrm>
              <a:off x="896216" y="4534181"/>
              <a:ext cx="3816424" cy="504056"/>
            </a:xfrm>
            <a:prstGeom prst="rightArrowCallout">
              <a:avLst>
                <a:gd name="adj1" fmla="val 30336"/>
                <a:gd name="adj2" fmla="val 32470"/>
                <a:gd name="adj3" fmla="val 97030"/>
                <a:gd name="adj4" fmla="val 87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Llamada de flecha a la derecha 9"/>
            <p:cNvSpPr/>
            <p:nvPr/>
          </p:nvSpPr>
          <p:spPr>
            <a:xfrm>
              <a:off x="909836" y="5241313"/>
              <a:ext cx="3816424" cy="504056"/>
            </a:xfrm>
            <a:prstGeom prst="rightArrowCallout">
              <a:avLst>
                <a:gd name="adj1" fmla="val 30336"/>
                <a:gd name="adj2" fmla="val 32470"/>
                <a:gd name="adj3" fmla="val 97030"/>
                <a:gd name="adj4" fmla="val 87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43" name="Marcador de contenido 13"/>
          <p:cNvSpPr txBox="1">
            <a:spLocks/>
          </p:cNvSpPr>
          <p:nvPr/>
        </p:nvSpPr>
        <p:spPr>
          <a:xfrm>
            <a:off x="693812" y="548680"/>
            <a:ext cx="104411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/>
          </a:p>
          <a:p>
            <a:pPr marL="4572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Tipos de fideicomiso en el Ecuador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81668" y="5170140"/>
            <a:ext cx="7008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1600" dirty="0"/>
              <a:t>Garantiza el cumplimiento de obligaciones contraídas con </a:t>
            </a:r>
            <a:r>
              <a:rPr lang="es-ES" sz="1600" dirty="0" smtClean="0"/>
              <a:t>instituciones financieras, </a:t>
            </a:r>
            <a:r>
              <a:rPr lang="es-ES" sz="1600" dirty="0"/>
              <a:t>el </a:t>
            </a:r>
            <a:r>
              <a:rPr lang="es-ES" sz="1600" dirty="0" smtClean="0"/>
              <a:t>deudor transfiere titularización del bien </a:t>
            </a:r>
            <a:r>
              <a:rPr lang="es-ES" sz="1600" dirty="0"/>
              <a:t>al fideicomiso</a:t>
            </a:r>
            <a:r>
              <a:rPr lang="es-ES" sz="1600" dirty="0" smtClean="0"/>
              <a:t> para garantizar </a:t>
            </a:r>
            <a:r>
              <a:rPr lang="es-EC" sz="1600" dirty="0" smtClean="0"/>
              <a:t>cumplimiento.</a:t>
            </a:r>
            <a:endParaRPr lang="es-EC" sz="1600" dirty="0"/>
          </a:p>
          <a:p>
            <a:endParaRPr lang="es-EC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8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811" y="332656"/>
            <a:ext cx="10009113" cy="57606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Beneficios del </a:t>
            </a:r>
            <a:r>
              <a:rPr lang="es-EC" sz="3200" dirty="0"/>
              <a:t>f</a:t>
            </a:r>
            <a:r>
              <a:rPr lang="es-EC" sz="3200" dirty="0" smtClean="0"/>
              <a:t>ideicomiso mercantil de garantía</a:t>
            </a:r>
            <a:endParaRPr lang="es-EC" sz="3200" dirty="0"/>
          </a:p>
        </p:txBody>
      </p:sp>
      <p:sp>
        <p:nvSpPr>
          <p:cNvPr id="6" name="Rectángulo 5"/>
          <p:cNvSpPr/>
          <p:nvPr/>
        </p:nvSpPr>
        <p:spPr>
          <a:xfrm>
            <a:off x="693812" y="1340768"/>
            <a:ext cx="9865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Garantiza el cumplimiento de los derechos del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constituyente-beneficiario y del deudor.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Permite utilizar el mismo activo para otorgar varias garantías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La Fiduciaria vela por el cumplimiento del contrato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No hay que someterse al trámite de procesos judiciales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bienes garantizan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obligación a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 acreedor como beneficiario,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pues se constituye un </a:t>
            </a:r>
          </a:p>
          <a:p>
            <a:pPr algn="just"/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     patrimonio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autónomo fuera de medidas cautelares o la quiebra.</a:t>
            </a: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el caso de llegar a la ejecución de la garantía, la obligación no crece a montos que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resultan  </a:t>
            </a:r>
          </a:p>
          <a:p>
            <a:pPr algn="just"/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impagables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debido a que el proceso es mucho más ágil y eficiente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s-E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s-E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941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549796" y="0"/>
            <a:ext cx="7560840" cy="1008112"/>
          </a:xfrm>
        </p:spPr>
        <p:txBody>
          <a:bodyPr rtlCol="0">
            <a:noAutofit/>
          </a:bodyPr>
          <a:lstStyle/>
          <a:p>
            <a:pPr lvl="0"/>
            <a:endParaRPr lang="es-EC" dirty="0"/>
          </a:p>
          <a:p>
            <a:pPr marL="45720" lv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Fideicomiso de garantía automotriz: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800"/>
          <a:stretch/>
        </p:blipFill>
        <p:spPr>
          <a:xfrm>
            <a:off x="1557908" y="1021142"/>
            <a:ext cx="8291060" cy="54006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1140264"/>
              </p:ext>
            </p:extLst>
          </p:nvPr>
        </p:nvGraphicFramePr>
        <p:xfrm>
          <a:off x="261764" y="1123946"/>
          <a:ext cx="10729192" cy="532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480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5355589"/>
            <a:ext cx="482453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rgbClr val="0070C0"/>
                </a:solidFill>
              </a:rPr>
              <a:t>INVESTIGACIÓN</a:t>
            </a:r>
            <a:endParaRPr lang="es-EC" sz="2400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74932" cy="5350781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17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3812" y="164267"/>
            <a:ext cx="8686801" cy="1066800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Investigación – metodología de trabajo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Abrir llave 1"/>
          <p:cNvSpPr/>
          <p:nvPr/>
        </p:nvSpPr>
        <p:spPr>
          <a:xfrm>
            <a:off x="2422004" y="1451317"/>
            <a:ext cx="360040" cy="6206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2915293" y="1548785"/>
            <a:ext cx="63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/>
              <a:t>Estudio de alcance descriptivo: </a:t>
            </a:r>
            <a:r>
              <a:rPr lang="es-EC" sz="1400" dirty="0" smtClean="0"/>
              <a:t>Permitió desarrollar una fiel representación del fideicomiso antecedentes, tipos, etc.</a:t>
            </a:r>
            <a:endParaRPr lang="es-EC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81843" y="157699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 algn="just">
              <a:buNone/>
            </a:pPr>
            <a:r>
              <a:rPr lang="es-EC" b="1" dirty="0"/>
              <a:t>Alcance</a:t>
            </a:r>
          </a:p>
        </p:txBody>
      </p:sp>
      <p:sp>
        <p:nvSpPr>
          <p:cNvPr id="23" name="Abrir llave 22"/>
          <p:cNvSpPr/>
          <p:nvPr/>
        </p:nvSpPr>
        <p:spPr>
          <a:xfrm>
            <a:off x="2498001" y="2363007"/>
            <a:ext cx="360040" cy="13436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/>
          <p:cNvSpPr txBox="1"/>
          <p:nvPr/>
        </p:nvSpPr>
        <p:spPr>
          <a:xfrm>
            <a:off x="2915293" y="2344606"/>
            <a:ext cx="63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/>
              <a:t>Método deductivo: </a:t>
            </a:r>
            <a:r>
              <a:rPr lang="es-EC" sz="1400" dirty="0" smtClean="0"/>
              <a:t>Se estudió la información general para llegar a lo particular en lo que respecta al tema de estudio.</a:t>
            </a:r>
            <a:endParaRPr lang="es-EC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56169" y="28439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 algn="just">
              <a:buNone/>
            </a:pPr>
            <a:r>
              <a:rPr lang="es-EC" b="1" dirty="0" smtClean="0"/>
              <a:t>Procesos </a:t>
            </a:r>
            <a:endParaRPr lang="es-EC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915293" y="2967963"/>
            <a:ext cx="6310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/>
              <a:t>Método probatorio: </a:t>
            </a:r>
            <a:r>
              <a:rPr lang="es-EC" sz="1400" dirty="0" smtClean="0"/>
              <a:t>Dentro del enfoque cuantitativo se utilizó el método probatorio para demostrar la existencia de la demanda potencial del fideicomiso en el D.M. Quito</a:t>
            </a:r>
            <a:endParaRPr lang="es-EC" sz="1400" dirty="0"/>
          </a:p>
        </p:txBody>
      </p:sp>
      <p:sp>
        <p:nvSpPr>
          <p:cNvPr id="27" name="Abrir llave 26"/>
          <p:cNvSpPr/>
          <p:nvPr/>
        </p:nvSpPr>
        <p:spPr>
          <a:xfrm>
            <a:off x="2638028" y="3836661"/>
            <a:ext cx="204858" cy="11095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27"/>
          <p:cNvSpPr txBox="1"/>
          <p:nvPr/>
        </p:nvSpPr>
        <p:spPr>
          <a:xfrm>
            <a:off x="2915293" y="3832370"/>
            <a:ext cx="63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Secundarias :  </a:t>
            </a:r>
            <a:r>
              <a:rPr lang="es-EC" sz="1400" dirty="0" smtClean="0"/>
              <a:t>Se acudió a libros, leyes, revista, artículos, etc., relacionados con el parque automotor y el fideicomiso mercantil de garantía automotriz</a:t>
            </a:r>
            <a:endParaRPr lang="es-EC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41815" y="4068271"/>
            <a:ext cx="14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 algn="just">
              <a:buNone/>
            </a:pPr>
            <a:r>
              <a:rPr lang="es-EC" b="1" dirty="0" smtClean="0"/>
              <a:t>Fuentes de recopilación </a:t>
            </a:r>
            <a:endParaRPr lang="es-EC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939143" y="4422994"/>
            <a:ext cx="63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/>
              <a:t>Primarias: </a:t>
            </a:r>
            <a:r>
              <a:rPr lang="es-EC" sz="1400" dirty="0" smtClean="0"/>
              <a:t>Encuestas a potenciales compradores (demanda) y entrevistas a concesionarios.</a:t>
            </a:r>
            <a:endParaRPr lang="es-EC" sz="1400" dirty="0"/>
          </a:p>
        </p:txBody>
      </p:sp>
      <p:sp>
        <p:nvSpPr>
          <p:cNvPr id="32" name="Abrir llave 31"/>
          <p:cNvSpPr/>
          <p:nvPr/>
        </p:nvSpPr>
        <p:spPr>
          <a:xfrm>
            <a:off x="2646530" y="5076248"/>
            <a:ext cx="204858" cy="11095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/>
          <p:cNvSpPr txBox="1"/>
          <p:nvPr/>
        </p:nvSpPr>
        <p:spPr>
          <a:xfrm>
            <a:off x="2947645" y="5050931"/>
            <a:ext cx="63105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400" dirty="0" smtClean="0"/>
              <a:t>Cuadros comparativos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400" dirty="0" smtClean="0"/>
              <a:t>Gráficos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400" dirty="0" smtClean="0"/>
              <a:t>Tablas</a:t>
            </a:r>
            <a:endParaRPr lang="es-EC" sz="14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881983" y="5189430"/>
            <a:ext cx="143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 algn="ctr">
              <a:buNone/>
            </a:pPr>
            <a:r>
              <a:rPr lang="es-EC" b="1" dirty="0" smtClean="0"/>
              <a:t>Análisis </a:t>
            </a:r>
          </a:p>
          <a:p>
            <a:pPr marL="45720" lvl="0" indent="0" algn="ctr">
              <a:buNone/>
            </a:pPr>
            <a:r>
              <a:rPr lang="es-EC" b="1" dirty="0" smtClean="0"/>
              <a:t>de la información</a:t>
            </a:r>
            <a:endParaRPr lang="es-EC" b="1" dirty="0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87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3812" y="120470"/>
            <a:ext cx="7128791" cy="788250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Segmentación de mercado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15</a:t>
            </a:fld>
            <a:endParaRPr lang="es-ES" noProof="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2329"/>
              </p:ext>
            </p:extLst>
          </p:nvPr>
        </p:nvGraphicFramePr>
        <p:xfrm>
          <a:off x="1125860" y="1412776"/>
          <a:ext cx="9433048" cy="40237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32248"/>
                <a:gridCol w="3168352"/>
                <a:gridCol w="4032448"/>
              </a:tblGrid>
              <a:tr h="429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SEGMENTACIÓN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CATEGORÍA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CRITERIO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</a:tr>
              <a:tr h="2148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Geográfica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>
                          <a:effectLst/>
                        </a:rPr>
                        <a:t>Ciudad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>
                          <a:effectLst/>
                        </a:rPr>
                        <a:t>Distrito Metropolitano de Quito.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</a:tr>
              <a:tr h="1058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Demográfica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 smtClean="0">
                          <a:effectLst/>
                        </a:rPr>
                        <a:t>Edad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 smtClean="0">
                          <a:effectLst/>
                        </a:rPr>
                        <a:t>Sexo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Estado </a:t>
                      </a:r>
                      <a:r>
                        <a:rPr lang="es-EC" sz="1600" dirty="0" smtClean="0">
                          <a:effectLst/>
                        </a:rPr>
                        <a:t>civil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Situación socio económica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25 años a 65 </a:t>
                      </a:r>
                      <a:r>
                        <a:rPr lang="es-EC" sz="1600" dirty="0" smtClean="0">
                          <a:effectLst/>
                        </a:rPr>
                        <a:t>años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smtClean="0">
                          <a:effectLst/>
                        </a:rPr>
                        <a:t>Hombres </a:t>
                      </a:r>
                      <a:r>
                        <a:rPr lang="es-EC" sz="1600" dirty="0">
                          <a:effectLst/>
                        </a:rPr>
                        <a:t>y </a:t>
                      </a:r>
                      <a:r>
                        <a:rPr lang="es-EC" sz="1600" dirty="0" smtClean="0">
                          <a:effectLst/>
                        </a:rPr>
                        <a:t>mujeres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 smtClean="0">
                          <a:effectLst/>
                        </a:rPr>
                        <a:t>Indistinta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Estrato medio y </a:t>
                      </a:r>
                      <a:r>
                        <a:rPr lang="es-EC" sz="1600" dirty="0" smtClean="0">
                          <a:effectLst/>
                        </a:rPr>
                        <a:t>alto, puede adquirir vehículo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</a:tr>
              <a:tr h="1029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Psicológicas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 smtClean="0">
                          <a:effectLst/>
                        </a:rPr>
                        <a:t>Personalidad</a:t>
                      </a:r>
                      <a:r>
                        <a:rPr lang="es-EC" sz="1600" dirty="0">
                          <a:effectLst/>
                        </a:rPr>
                        <a:t> 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Estilo de </a:t>
                      </a:r>
                      <a:r>
                        <a:rPr lang="es-EC" sz="1600" dirty="0" smtClean="0">
                          <a:effectLst/>
                        </a:rPr>
                        <a:t>vida</a:t>
                      </a:r>
                      <a:r>
                        <a:rPr lang="es-EC" sz="1600" dirty="0">
                          <a:effectLst/>
                        </a:rPr>
                        <a:t> 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Ventaja/beneficio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La necesidad de automóvil nuevo</a:t>
                      </a:r>
                      <a:r>
                        <a:rPr lang="es-EC" sz="1600" dirty="0" smtClean="0">
                          <a:effectLst/>
                        </a:rPr>
                        <a:t>.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Preocupado por su </a:t>
                      </a:r>
                      <a:r>
                        <a:rPr lang="es-EC" sz="1600" dirty="0" smtClean="0">
                          <a:effectLst/>
                        </a:rPr>
                        <a:t>desarrollo personal</a:t>
                      </a: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Status, comodidad.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Sociocultural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Cultura y </a:t>
                      </a:r>
                      <a:r>
                        <a:rPr lang="es-EC" sz="1600" dirty="0" smtClean="0">
                          <a:effectLst/>
                        </a:rPr>
                        <a:t>subcultura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r>
                        <a:rPr lang="es-EC" sz="1600" dirty="0" smtClean="0">
                          <a:effectLst/>
                        </a:rPr>
                        <a:t>Raza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 smtClean="0">
                          <a:effectLst/>
                        </a:rPr>
                        <a:t>Serrano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Todas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</a:tr>
              <a:tr h="429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Comportamiento del consumidor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Tasa de compra</a:t>
                      </a:r>
                    </a:p>
                    <a:p>
                      <a:pPr marL="165735" indent="-1657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effectLst/>
                        </a:rPr>
                        <a:t>Anual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26" marR="657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3812" y="120470"/>
            <a:ext cx="7128791" cy="788250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Encuesta - selección de la muestra</a:t>
            </a:r>
            <a:endParaRPr lang="es-EC" dirty="0"/>
          </a:p>
        </p:txBody>
      </p:sp>
      <p:sp>
        <p:nvSpPr>
          <p:cNvPr id="5" name="Marcador de contenido 13"/>
          <p:cNvSpPr>
            <a:spLocks noGrp="1"/>
          </p:cNvSpPr>
          <p:nvPr>
            <p:ph idx="1"/>
          </p:nvPr>
        </p:nvSpPr>
        <p:spPr>
          <a:xfrm>
            <a:off x="909836" y="1112996"/>
            <a:ext cx="9925744" cy="4741390"/>
          </a:xfrm>
        </p:spPr>
        <p:txBody>
          <a:bodyPr rtlCol="0">
            <a:noAutofit/>
          </a:bodyPr>
          <a:lstStyle/>
          <a:p>
            <a:pPr algn="just"/>
            <a:r>
              <a:rPr lang="es-EC" sz="1800" dirty="0" smtClean="0">
                <a:solidFill>
                  <a:schemeClr val="tx1"/>
                </a:solidFill>
              </a:rPr>
              <a:t>Población: </a:t>
            </a:r>
          </a:p>
          <a:p>
            <a:pPr marL="45720" indent="0" algn="just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Habitantes DM Q. año 2015: </a:t>
            </a:r>
            <a:r>
              <a:rPr lang="es-EC" b="1" dirty="0" smtClean="0">
                <a:solidFill>
                  <a:srgbClr val="0070C0"/>
                </a:solidFill>
              </a:rPr>
              <a:t>2´551.721</a:t>
            </a:r>
            <a:r>
              <a:rPr lang="es-EC" sz="1800" dirty="0" smtClean="0">
                <a:solidFill>
                  <a:schemeClr val="tx1"/>
                </a:solidFill>
              </a:rPr>
              <a:t> </a:t>
            </a:r>
            <a:r>
              <a:rPr lang="es-EC" sz="1400" dirty="0" smtClean="0">
                <a:solidFill>
                  <a:schemeClr val="tx1"/>
                </a:solidFill>
              </a:rPr>
              <a:t>(Fuente INEC)</a:t>
            </a:r>
          </a:p>
          <a:p>
            <a:pPr marL="45720" indent="0" algn="just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Porcentaje anual promedio de personas del DM Q. que adquieren vehículos </a:t>
            </a:r>
          </a:p>
          <a:p>
            <a:pPr marL="45720" indent="0" algn="just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nuevos: </a:t>
            </a:r>
            <a:r>
              <a:rPr lang="es-EC" sz="1800" dirty="0" smtClean="0">
                <a:solidFill>
                  <a:srgbClr val="0070C0"/>
                </a:solidFill>
              </a:rPr>
              <a:t>1,05</a:t>
            </a:r>
            <a:r>
              <a:rPr lang="es-EC" sz="1800" dirty="0">
                <a:solidFill>
                  <a:srgbClr val="0070C0"/>
                </a:solidFill>
              </a:rPr>
              <a:t>% </a:t>
            </a:r>
            <a:r>
              <a:rPr lang="es-EC" sz="1800" dirty="0" smtClean="0">
                <a:solidFill>
                  <a:srgbClr val="0070C0"/>
                </a:solidFill>
              </a:rPr>
              <a:t>= 26.793 </a:t>
            </a:r>
            <a:r>
              <a:rPr lang="es-EC" sz="1800" dirty="0">
                <a:solidFill>
                  <a:srgbClr val="0070C0"/>
                </a:solidFill>
              </a:rPr>
              <a:t>habitantes</a:t>
            </a:r>
            <a:r>
              <a:rPr lang="es-EC" sz="1800" dirty="0" smtClean="0">
                <a:solidFill>
                  <a:schemeClr val="tx1"/>
                </a:solidFill>
              </a:rPr>
              <a:t>. </a:t>
            </a:r>
            <a:r>
              <a:rPr lang="es-EC" sz="1400" dirty="0" smtClean="0">
                <a:solidFill>
                  <a:schemeClr val="tx1"/>
                </a:solidFill>
              </a:rPr>
              <a:t>(Fuente: Municipio del DMQ)</a:t>
            </a:r>
            <a:endParaRPr lang="es-EC" sz="1800" dirty="0" smtClean="0">
              <a:solidFill>
                <a:schemeClr val="tx1"/>
              </a:solidFill>
            </a:endParaRPr>
          </a:p>
          <a:p>
            <a:pPr algn="just"/>
            <a:endParaRPr lang="es-EC" sz="1800" dirty="0" smtClean="0">
              <a:solidFill>
                <a:schemeClr val="tx1"/>
              </a:solidFill>
            </a:endParaRPr>
          </a:p>
          <a:p>
            <a:pPr algn="just"/>
            <a:r>
              <a:rPr lang="es-EC" sz="1800" dirty="0" smtClean="0">
                <a:solidFill>
                  <a:schemeClr val="tx1"/>
                </a:solidFill>
              </a:rPr>
              <a:t>Tamaño muestra investigada:</a:t>
            </a:r>
            <a:endParaRPr lang="es-EC" sz="1800" dirty="0">
              <a:solidFill>
                <a:schemeClr val="tx1"/>
              </a:solidFill>
            </a:endParaRPr>
          </a:p>
          <a:p>
            <a:pPr marL="45720" lvl="0" indent="0" algn="just">
              <a:buNone/>
            </a:pPr>
            <a:endParaRPr lang="es-EC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19" y="4583630"/>
            <a:ext cx="2882034" cy="7888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063" y="3925964"/>
            <a:ext cx="2801464" cy="210415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554255" y="472612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379 habitantes            </a:t>
            </a:r>
          </a:p>
          <a:p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 ser encuestados 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3" name="Picture 9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0"/>
            <a:ext cx="3029014" cy="20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25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contenido 13"/>
          <p:cNvSpPr txBox="1">
            <a:spLocks/>
          </p:cNvSpPr>
          <p:nvPr/>
        </p:nvSpPr>
        <p:spPr>
          <a:xfrm>
            <a:off x="621804" y="260648"/>
            <a:ext cx="104411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/>
          </a:p>
          <a:p>
            <a:pPr marL="4572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Resultados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76" y="1409782"/>
            <a:ext cx="5133975" cy="44672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248" y="1430579"/>
            <a:ext cx="5124450" cy="447070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857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contenido 13"/>
          <p:cNvSpPr txBox="1">
            <a:spLocks/>
          </p:cNvSpPr>
          <p:nvPr/>
        </p:nvSpPr>
        <p:spPr>
          <a:xfrm>
            <a:off x="621804" y="260648"/>
            <a:ext cx="104411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/>
          </a:p>
          <a:p>
            <a:pPr marL="4572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Resultados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1424935"/>
            <a:ext cx="5162550" cy="4410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8" y="1430996"/>
            <a:ext cx="5124450" cy="443865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4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contenido 13"/>
          <p:cNvSpPr txBox="1">
            <a:spLocks/>
          </p:cNvSpPr>
          <p:nvPr/>
        </p:nvSpPr>
        <p:spPr>
          <a:xfrm>
            <a:off x="621804" y="260648"/>
            <a:ext cx="104411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/>
          </a:p>
          <a:p>
            <a:pPr marL="4572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Resultados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1277578"/>
            <a:ext cx="5543550" cy="48672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338" y="1377590"/>
            <a:ext cx="5380197" cy="476726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Importancia del estudio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837828" y="2060848"/>
            <a:ext cx="9505056" cy="2736304"/>
          </a:xfrm>
        </p:spPr>
        <p:txBody>
          <a:bodyPr rtlCol="0">
            <a:normAutofit fontScale="85000" lnSpcReduction="10000"/>
          </a:bodyPr>
          <a:lstStyle/>
          <a:p>
            <a:pPr algn="just"/>
            <a:r>
              <a:rPr lang="es-EC" sz="2400" dirty="0" smtClean="0">
                <a:solidFill>
                  <a:schemeClr val="tx1"/>
                </a:solidFill>
              </a:rPr>
              <a:t>En Ecuador </a:t>
            </a:r>
            <a:r>
              <a:rPr lang="es-EC" sz="2400" dirty="0">
                <a:solidFill>
                  <a:schemeClr val="tx1"/>
                </a:solidFill>
              </a:rPr>
              <a:t>el sector automotriz </a:t>
            </a:r>
            <a:r>
              <a:rPr lang="es-EC" sz="2400" dirty="0" smtClean="0">
                <a:solidFill>
                  <a:schemeClr val="tx1"/>
                </a:solidFill>
              </a:rPr>
              <a:t>sufrió afectaciones durante los últimos años. </a:t>
            </a:r>
          </a:p>
          <a:p>
            <a:pPr algn="just"/>
            <a:r>
              <a:rPr lang="es-EC" sz="2400" dirty="0" smtClean="0">
                <a:solidFill>
                  <a:schemeClr val="tx1"/>
                </a:solidFill>
              </a:rPr>
              <a:t>Los </a:t>
            </a:r>
            <a:r>
              <a:rPr lang="es-EC" sz="2400" dirty="0">
                <a:solidFill>
                  <a:schemeClr val="tx1"/>
                </a:solidFill>
              </a:rPr>
              <a:t>vehículos mantienen un precio relativamente elevado debido a </a:t>
            </a:r>
            <a:r>
              <a:rPr lang="es-EC" sz="2400" dirty="0" smtClean="0">
                <a:solidFill>
                  <a:schemeClr val="tx1"/>
                </a:solidFill>
              </a:rPr>
              <a:t> múltiples restricciones </a:t>
            </a:r>
            <a:r>
              <a:rPr lang="es-EC" sz="2400" dirty="0">
                <a:solidFill>
                  <a:schemeClr val="tx1"/>
                </a:solidFill>
              </a:rPr>
              <a:t>y </a:t>
            </a:r>
            <a:r>
              <a:rPr lang="es-EC" sz="2400" dirty="0" smtClean="0">
                <a:solidFill>
                  <a:schemeClr val="tx1"/>
                </a:solidFill>
              </a:rPr>
              <a:t>cargas arancelarias.</a:t>
            </a:r>
          </a:p>
          <a:p>
            <a:pPr algn="just"/>
            <a:r>
              <a:rPr lang="es-EC" sz="2400" dirty="0" smtClean="0">
                <a:solidFill>
                  <a:schemeClr val="tx1"/>
                </a:solidFill>
              </a:rPr>
              <a:t>Por ello es </a:t>
            </a:r>
            <a:r>
              <a:rPr lang="es-EC" sz="2400" dirty="0">
                <a:solidFill>
                  <a:schemeClr val="tx1"/>
                </a:solidFill>
              </a:rPr>
              <a:t>necesario investigar los factores que los consumidores consideran al momento de decidir su </a:t>
            </a:r>
            <a:r>
              <a:rPr lang="es-EC" sz="2400" dirty="0" smtClean="0">
                <a:solidFill>
                  <a:schemeClr val="tx1"/>
                </a:solidFill>
              </a:rPr>
              <a:t>compra </a:t>
            </a:r>
            <a:r>
              <a:rPr lang="es-EC" sz="2400" dirty="0">
                <a:solidFill>
                  <a:schemeClr val="tx1"/>
                </a:solidFill>
              </a:rPr>
              <a:t>y elegir el tipo de </a:t>
            </a:r>
            <a:r>
              <a:rPr lang="es-EC" sz="2400" dirty="0" smtClean="0">
                <a:solidFill>
                  <a:schemeClr val="tx1"/>
                </a:solidFill>
              </a:rPr>
              <a:t>financiamiento.</a:t>
            </a:r>
          </a:p>
          <a:p>
            <a:pPr algn="just"/>
            <a:r>
              <a:rPr lang="es-EC" sz="2400" dirty="0" smtClean="0">
                <a:solidFill>
                  <a:schemeClr val="tx1"/>
                </a:solidFill>
              </a:rPr>
              <a:t>Esto nos permitirá estimar la demanda potencial existente para la figura del fideicomiso mercantil automotriz para el periodo de estudio y para los próximos 5 años.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057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contenido 13"/>
          <p:cNvSpPr txBox="1">
            <a:spLocks/>
          </p:cNvSpPr>
          <p:nvPr/>
        </p:nvSpPr>
        <p:spPr>
          <a:xfrm>
            <a:off x="621804" y="260648"/>
            <a:ext cx="104411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/>
          </a:p>
          <a:p>
            <a:pPr marL="4572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Resultados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19" y="1377590"/>
            <a:ext cx="5012514" cy="44678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139" y="1377590"/>
            <a:ext cx="5076825" cy="446783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46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contenido 13"/>
          <p:cNvSpPr txBox="1">
            <a:spLocks/>
          </p:cNvSpPr>
          <p:nvPr/>
        </p:nvSpPr>
        <p:spPr>
          <a:xfrm>
            <a:off x="693812" y="548680"/>
            <a:ext cx="104411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/>
          </a:p>
          <a:p>
            <a:pPr marL="4572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Conclusiones de la investigación</a:t>
            </a:r>
          </a:p>
        </p:txBody>
      </p:sp>
      <p:sp>
        <p:nvSpPr>
          <p:cNvPr id="5" name="Marcador de contenido 13"/>
          <p:cNvSpPr>
            <a:spLocks noGrp="1"/>
          </p:cNvSpPr>
          <p:nvPr>
            <p:ph idx="1"/>
          </p:nvPr>
        </p:nvSpPr>
        <p:spPr>
          <a:xfrm>
            <a:off x="837828" y="1412776"/>
            <a:ext cx="8640960" cy="4392488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personas que más demandan un vehículo se encuentra entre los 41 y 50 años de edad (50%)</a:t>
            </a:r>
          </a:p>
          <a:p>
            <a:pPr algn="just">
              <a:lnSpc>
                <a:spcPct val="100000"/>
              </a:lnSpc>
            </a:pP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80</a:t>
            </a: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los encuestados prefiere </a:t>
            </a: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adquirir un vehículo a través de </a:t>
            </a: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financiamiento</a:t>
            </a: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 esta demanda el 65% está dispuesto a adquirir un vehículo a través de </a:t>
            </a:r>
            <a:r>
              <a:rPr lang="es-EC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Fideicomiso Mercantil De Garantía Automotriz.</a:t>
            </a:r>
          </a:p>
          <a:p>
            <a:pPr algn="just">
              <a:lnSpc>
                <a:spcPct val="100000"/>
              </a:lnSpc>
            </a:pP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preferencia de plazo para endeudamiento se encuentra entre los 37 y 48 meses plazo (35%). </a:t>
            </a:r>
          </a:p>
          <a:p>
            <a:pPr algn="just">
              <a:lnSpc>
                <a:spcPct val="100000"/>
              </a:lnSpc>
            </a:pP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preferencia de los consumidores en cuanto al precio se inclina por los vehículos cuyo valor fluctúa hasta los 20.000 usd (70%)</a:t>
            </a:r>
          </a:p>
          <a:p>
            <a:pPr algn="just">
              <a:lnSpc>
                <a:spcPct val="100000"/>
              </a:lnSpc>
            </a:pPr>
            <a:r>
              <a:rPr lang="es-EC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80% de los encuestados elegiría a la hora de comprar un vehículo un concesionario de la marca y no a intermediarios u otros. </a:t>
            </a:r>
          </a:p>
          <a:p>
            <a:pPr algn="just">
              <a:lnSpc>
                <a:spcPct val="100000"/>
              </a:lnSpc>
            </a:pPr>
            <a:endParaRPr lang="es-EC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92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50070"/>
            <a:ext cx="9361040" cy="62406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355589"/>
            <a:ext cx="62384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rgbClr val="0070C0"/>
                </a:solidFill>
              </a:rPr>
              <a:t>ANÁLISIS DEMANDA HISTÓRICA DEL SECTOR </a:t>
            </a:r>
            <a:endParaRPr lang="es-EC" sz="24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3812" y="120470"/>
            <a:ext cx="8686801" cy="1066800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Análisis de la </a:t>
            </a:r>
            <a:r>
              <a:rPr lang="es-EC" smtClean="0"/>
              <a:t>demanda histórica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09" y="1307739"/>
            <a:ext cx="9668191" cy="408397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18709" y="5512185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FUENTE: AEADE, 2014. Cifras nacionales de ventas de vehículos 2000-2014 </a:t>
            </a:r>
            <a:endParaRPr lang="es-EC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42598"/>
            <a:ext cx="2038246" cy="156968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67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07984" y="178831"/>
            <a:ext cx="7108374" cy="625845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Análisis de la demanda histórica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0343681" y="6196676"/>
            <a:ext cx="1219201" cy="273049"/>
          </a:xfrm>
        </p:spPr>
        <p:txBody>
          <a:bodyPr/>
          <a:lstStyle/>
          <a:p>
            <a:pPr rtl="0"/>
            <a:fld id="{AAEAE4A8-A6E5-453E-B946-FB774B73F48C}" type="slidenum">
              <a:rPr lang="es-ES" noProof="0" smtClean="0"/>
              <a:t>24</a:t>
            </a:fld>
            <a:endParaRPr lang="es-ES" noProof="0" dirty="0"/>
          </a:p>
        </p:txBody>
      </p:sp>
      <p:grpSp>
        <p:nvGrpSpPr>
          <p:cNvPr id="5" name="Grupo 4"/>
          <p:cNvGrpSpPr/>
          <p:nvPr/>
        </p:nvGrpSpPr>
        <p:grpSpPr>
          <a:xfrm>
            <a:off x="240459" y="161769"/>
            <a:ext cx="10966521" cy="6307956"/>
            <a:chOff x="240459" y="161769"/>
            <a:chExt cx="10966521" cy="6307956"/>
          </a:xfrm>
        </p:grpSpPr>
        <p:cxnSp>
          <p:nvCxnSpPr>
            <p:cNvPr id="12" name="Conector recto 11"/>
            <p:cNvCxnSpPr/>
            <p:nvPr/>
          </p:nvCxnSpPr>
          <p:spPr>
            <a:xfrm flipV="1">
              <a:off x="240459" y="5723409"/>
              <a:ext cx="10966521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16"/>
            <p:cNvSpPr/>
            <p:nvPr/>
          </p:nvSpPr>
          <p:spPr>
            <a:xfrm>
              <a:off x="1551067" y="1339668"/>
              <a:ext cx="1410571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Enero: Se aplica el impuesto a la salida de divisas ISD (0,5% ) a la importación de vehículos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1551067" y="1339669"/>
              <a:ext cx="0" cy="4383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262672" y="2375090"/>
              <a:ext cx="1288395" cy="1492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Agosto: Se aplica ICE con incremento 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gradual del </a:t>
              </a:r>
              <a:r>
                <a:rPr lang="es-EC" sz="1200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5% en función al 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PVP ( 5 al 35%)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5056711" y="1339671"/>
              <a:ext cx="0" cy="4383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/>
            <p:cNvSpPr/>
            <p:nvPr/>
          </p:nvSpPr>
          <p:spPr>
            <a:xfrm>
              <a:off x="3646141" y="1339668"/>
              <a:ext cx="1410571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Enero: Salvaguardas restringen el 35% importaciones en relación al 2008 para equilibrar balanza de pagos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056711" y="1895480"/>
              <a:ext cx="1410571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Junio: Se cambia la restricción por un incremento arancelario del 12%</a:t>
              </a:r>
            </a:p>
            <a:p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3646140" y="3121404"/>
              <a:ext cx="1410571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Julio: Se aplica salvaguardia cambiaria para vehículos de Colombia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056711" y="3713073"/>
              <a:ext cx="1410571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Diciembre: Se incrementa el ISD 2%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551067" y="3484470"/>
              <a:ext cx="1288395" cy="1492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Agosto: Se 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incrementar el ISD 1%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26" name="Conector recto 25"/>
            <p:cNvCxnSpPr/>
            <p:nvPr/>
          </p:nvCxnSpPr>
          <p:spPr>
            <a:xfrm>
              <a:off x="8322555" y="1339671"/>
              <a:ext cx="0" cy="4383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ángulo 26"/>
            <p:cNvSpPr/>
            <p:nvPr/>
          </p:nvSpPr>
          <p:spPr>
            <a:xfrm>
              <a:off x="8322555" y="1895480"/>
              <a:ext cx="1410571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Julio: Se grava con arancel a la importación de híbridos 5% según cilindraje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6911983" y="3121404"/>
              <a:ext cx="1410571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Octubre: Se modifica arancel para híbridos, 5% a 10%, 10% a 20% y 20% a 35%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84693" y="5963217"/>
              <a:ext cx="1532747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2008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4290337" y="5963216"/>
              <a:ext cx="1532747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2009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7556180" y="6012525"/>
              <a:ext cx="1532747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2010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3"/>
            <a:srcRect l="58293" t="21977" r="1789" b="24023"/>
            <a:stretch/>
          </p:blipFill>
          <p:spPr>
            <a:xfrm>
              <a:off x="7822744" y="161769"/>
              <a:ext cx="2088092" cy="144459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927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07984" y="178831"/>
            <a:ext cx="7108374" cy="625845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Análisis de la demanda histórica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0269722" y="6142699"/>
            <a:ext cx="1219201" cy="273049"/>
          </a:xfrm>
        </p:spPr>
        <p:txBody>
          <a:bodyPr/>
          <a:lstStyle/>
          <a:p>
            <a:pPr rtl="0"/>
            <a:fld id="{AAEAE4A8-A6E5-453E-B946-FB774B73F48C}" type="slidenum">
              <a:rPr lang="es-ES" noProof="0" smtClean="0"/>
              <a:t>25</a:t>
            </a:fld>
            <a:endParaRPr lang="es-ES" noProof="0" dirty="0"/>
          </a:p>
        </p:txBody>
      </p:sp>
      <p:grpSp>
        <p:nvGrpSpPr>
          <p:cNvPr id="10" name="Grupo 9"/>
          <p:cNvGrpSpPr/>
          <p:nvPr/>
        </p:nvGrpSpPr>
        <p:grpSpPr>
          <a:xfrm>
            <a:off x="219154" y="116632"/>
            <a:ext cx="11707906" cy="6307957"/>
            <a:chOff x="389965" y="86121"/>
            <a:chExt cx="11707906" cy="6307957"/>
          </a:xfrm>
        </p:grpSpPr>
        <p:cxnSp>
          <p:nvCxnSpPr>
            <p:cNvPr id="12" name="Conector recto 11"/>
            <p:cNvCxnSpPr/>
            <p:nvPr/>
          </p:nvCxnSpPr>
          <p:spPr>
            <a:xfrm>
              <a:off x="389965" y="5647765"/>
              <a:ext cx="11201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16"/>
            <p:cNvSpPr/>
            <p:nvPr/>
          </p:nvSpPr>
          <p:spPr>
            <a:xfrm>
              <a:off x="1976716" y="1264020"/>
              <a:ext cx="1707775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Enero: entra en vigencia registro de importaciones para vehículos armados se reduce 20% en importaciones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1976715" y="1264021"/>
              <a:ext cx="0" cy="4383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416856" y="1820313"/>
              <a:ext cx="1559857" cy="1492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Septiembre: </a:t>
              </a:r>
              <a:r>
                <a:rPr lang="es-EC" sz="1200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Se 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establece un arancel para la importación de partes y piezas, es requisito obtener licencia de importación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6243918" y="1264023"/>
              <a:ext cx="0" cy="4383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/>
            <p:cNvSpPr/>
            <p:nvPr/>
          </p:nvSpPr>
          <p:spPr>
            <a:xfrm>
              <a:off x="4536135" y="1260389"/>
              <a:ext cx="1707775" cy="1638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Junio: Restricción a la importación de vehículos cupo del </a:t>
              </a:r>
              <a:r>
                <a:rPr lang="es-EC" sz="1200" dirty="0" smtClean="0">
                  <a:solidFill>
                    <a:srgbClr val="FF0000"/>
                  </a:solidFill>
                  <a:latin typeface="Franklin Gothic Demi" panose="020B0703020102020204" pitchFamily="34" charset="0"/>
                </a:rPr>
                <a:t>70%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 en relación a lo importado en el 2010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243915" y="3384733"/>
              <a:ext cx="1707775" cy="1552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Julio: Restricción a la importación de vehículos desarmados, el cupo asignado es de 10% menos a lo asignado en el 2011 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988739" y="2796754"/>
              <a:ext cx="2031924" cy="1506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Diciembre: Entra en vigencia </a:t>
              </a:r>
              <a:r>
                <a:rPr lang="es-EC" sz="1200" dirty="0" smtClean="0">
                  <a:solidFill>
                    <a:srgbClr val="FF0000"/>
                  </a:solidFill>
                  <a:latin typeface="Franklin Gothic Demi" panose="020B0703020102020204" pitchFamily="34" charset="0"/>
                </a:rPr>
                <a:t>LEY IMPUESTO A LA CONTAMINACIÓN DE VEHÍCULOS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, para autos de cilindraje mayor a 1500cc. 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26" name="Conector recto 25"/>
            <p:cNvCxnSpPr/>
            <p:nvPr/>
          </p:nvCxnSpPr>
          <p:spPr>
            <a:xfrm>
              <a:off x="10174942" y="1264023"/>
              <a:ext cx="0" cy="4383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ángulo 26"/>
            <p:cNvSpPr/>
            <p:nvPr/>
          </p:nvSpPr>
          <p:spPr>
            <a:xfrm>
              <a:off x="10174937" y="2654040"/>
              <a:ext cx="1707775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Julio: Inicia exigencia al concesionario de entregar el vehículo matriculado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8467166" y="1649884"/>
              <a:ext cx="1707775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Mayo: Modificatorio elementos de seguridad vehículos. Doble airbag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048868" y="5887570"/>
              <a:ext cx="1855694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2011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316070" y="5887569"/>
              <a:ext cx="1855694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2012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247094" y="5936878"/>
              <a:ext cx="1855694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2013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3"/>
            <a:srcRect l="58293" t="21977" r="1789" b="24023"/>
            <a:stretch/>
          </p:blipFill>
          <p:spPr>
            <a:xfrm>
              <a:off x="9569822" y="86121"/>
              <a:ext cx="2528049" cy="144459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sp>
        <p:nvSpPr>
          <p:cNvPr id="33" name="Rectángulo 32"/>
          <p:cNvSpPr/>
          <p:nvPr/>
        </p:nvSpPr>
        <p:spPr>
          <a:xfrm>
            <a:off x="1794295" y="4477841"/>
            <a:ext cx="1878911" cy="1065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Diciembre: Se grava con IVA e ICE a los vehículos híbridos de más de 3500 </a:t>
            </a:r>
            <a:r>
              <a:rPr lang="es-EC" sz="1200" dirty="0" err="1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cc.</a:t>
            </a:r>
            <a:endParaRPr lang="es-EC" sz="12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275069" y="3430029"/>
            <a:ext cx="1707775" cy="1313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Noviembre: Se exige certificado de reconocimiento como documento de soporte a la declaración aduanera</a:t>
            </a:r>
            <a:endParaRPr lang="es-EC" sz="12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07984" y="178831"/>
            <a:ext cx="7108374" cy="625845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Análisis de la demanda histórica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0343681" y="6196676"/>
            <a:ext cx="1219201" cy="273049"/>
          </a:xfrm>
        </p:spPr>
        <p:txBody>
          <a:bodyPr/>
          <a:lstStyle/>
          <a:p>
            <a:pPr rtl="0"/>
            <a:fld id="{AAEAE4A8-A6E5-453E-B946-FB774B73F48C}" type="slidenum">
              <a:rPr lang="es-ES" noProof="0" smtClean="0"/>
              <a:t>26</a:t>
            </a:fld>
            <a:endParaRPr lang="es-ES" noProof="0" dirty="0"/>
          </a:p>
        </p:txBody>
      </p:sp>
      <p:grpSp>
        <p:nvGrpSpPr>
          <p:cNvPr id="10" name="Grupo 9"/>
          <p:cNvGrpSpPr/>
          <p:nvPr/>
        </p:nvGrpSpPr>
        <p:grpSpPr>
          <a:xfrm>
            <a:off x="240459" y="1339667"/>
            <a:ext cx="11470578" cy="5130058"/>
            <a:chOff x="389965" y="1264020"/>
            <a:chExt cx="11470578" cy="5130058"/>
          </a:xfrm>
        </p:grpSpPr>
        <p:cxnSp>
          <p:nvCxnSpPr>
            <p:cNvPr id="12" name="Conector recto 11"/>
            <p:cNvCxnSpPr/>
            <p:nvPr/>
          </p:nvCxnSpPr>
          <p:spPr>
            <a:xfrm>
              <a:off x="389965" y="5647765"/>
              <a:ext cx="11201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16"/>
            <p:cNvSpPr/>
            <p:nvPr/>
          </p:nvSpPr>
          <p:spPr>
            <a:xfrm>
              <a:off x="1976716" y="1264020"/>
              <a:ext cx="1707775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Enero: Se exige obtención de un certificado por cada nacionalización de un vehículo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1976715" y="1264021"/>
              <a:ext cx="0" cy="4383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1987917" y="3681874"/>
              <a:ext cx="1559857" cy="1492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Diciembre: </a:t>
              </a:r>
              <a:r>
                <a:rPr lang="es-EC" sz="1200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Se 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modifica </a:t>
              </a:r>
              <a:r>
                <a:rPr lang="es-EC" sz="1200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cálculo de ICE al incluir en precios ex aduana costos y gastos de distribución y comercialización</a:t>
              </a:r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6243918" y="1264023"/>
              <a:ext cx="0" cy="4383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/>
            <p:cNvSpPr/>
            <p:nvPr/>
          </p:nvSpPr>
          <p:spPr>
            <a:xfrm>
              <a:off x="4536143" y="1264020"/>
              <a:ext cx="1707775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Enero: Incremento arancel importaciones de automóviles desarmados 15% y 10% para chasis de camiones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235660" y="1419222"/>
              <a:ext cx="1872208" cy="14545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Febrero: Se </a:t>
              </a:r>
              <a:r>
                <a:rPr lang="es-EC" sz="1200" dirty="0" smtClean="0">
                  <a:solidFill>
                    <a:srgbClr val="FF0000"/>
                  </a:solidFill>
                  <a:latin typeface="Franklin Gothic Demi" panose="020B0703020102020204" pitchFamily="34" charset="0"/>
                </a:rPr>
                <a:t>extiende hasta diciembre 2015 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el cupo para importación de vehículos. 40 % menos que el 2013 y 20% menos para vehículos desarmados 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536143" y="2682687"/>
              <a:ext cx="1707775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Febrero: Se aplica </a:t>
              </a:r>
              <a:r>
                <a:rPr lang="es-EC" sz="1200" dirty="0" smtClean="0">
                  <a:solidFill>
                    <a:srgbClr val="FF0000"/>
                  </a:solidFill>
                  <a:latin typeface="Franklin Gothic Demi" panose="020B0703020102020204" pitchFamily="34" charset="0"/>
                </a:rPr>
                <a:t>salvaguardias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 a neumáticos y partes entre el 25% y el 45%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270634" y="2921305"/>
              <a:ext cx="1707775" cy="1313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Marzo: Los vehículos embarcados desde abril deberán contar con todos los artículos de seguridad 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26" name="Conector recto 25"/>
            <p:cNvCxnSpPr/>
            <p:nvPr/>
          </p:nvCxnSpPr>
          <p:spPr>
            <a:xfrm>
              <a:off x="10174942" y="1264023"/>
              <a:ext cx="0" cy="4383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ángulo 26"/>
            <p:cNvSpPr/>
            <p:nvPr/>
          </p:nvSpPr>
          <p:spPr>
            <a:xfrm>
              <a:off x="10174943" y="1819832"/>
              <a:ext cx="1685600" cy="9936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Crisis económica que afecta al país se traslada en buena parte al sector privado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8587600" y="2729107"/>
              <a:ext cx="1578317" cy="9185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1200" dirty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J</a:t>
              </a:r>
              <a:r>
                <a:rPr lang="es-EC" sz="1200" dirty="0" smtClean="0">
                  <a:solidFill>
                    <a:schemeClr val="tx1"/>
                  </a:solidFill>
                  <a:latin typeface="Franklin Gothic Demi" panose="020B0703020102020204" pitchFamily="34" charset="0"/>
                </a:rPr>
                <a:t>unio: Los vehículos con cilindraje menor a 1000 cc excluyen pago de salvaguardias</a:t>
              </a:r>
              <a:endParaRPr lang="es-EC" sz="1200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048868" y="5887570"/>
              <a:ext cx="1855694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2014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316070" y="5887569"/>
              <a:ext cx="1855694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2015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247094" y="5936878"/>
              <a:ext cx="1855694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2016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103743" y="2758335"/>
            <a:ext cx="1707775" cy="1313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Julio: Se oficializa 3ra revisión de exigencias de seguridad para vehículos</a:t>
            </a:r>
            <a:endParaRPr lang="es-EC" sz="12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386637" y="4149080"/>
            <a:ext cx="1707775" cy="1313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Agosto : Se reforma la base para el cálculo de ICE, se considera la primera factura</a:t>
            </a:r>
            <a:endParaRPr lang="es-EC" sz="12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114829" y="4393555"/>
            <a:ext cx="1707775" cy="1313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Diciembre : Se establece para 2016 un cupo de apenas 61.785  unidades distribuidas para los concesionarios </a:t>
            </a:r>
            <a:endParaRPr lang="es-EC" sz="12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97"/>
          <a:stretch/>
        </p:blipFill>
        <p:spPr>
          <a:xfrm>
            <a:off x="9693141" y="-1"/>
            <a:ext cx="2520280" cy="159990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641" y="50422"/>
            <a:ext cx="4036359" cy="1570753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10025435" y="3601203"/>
            <a:ext cx="1578317" cy="811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Octubre: Se anuncia eliminación de los cupos para el 2017</a:t>
            </a:r>
            <a:endParaRPr lang="es-EC" sz="12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8321433" y="3984335"/>
            <a:ext cx="1704002" cy="1717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Diciembre: Firma del acuerdo comercial con la Unión Europea aranceles bajarán 5% por año paulatinamente desde 35% actual</a:t>
            </a:r>
            <a:endParaRPr lang="es-EC" sz="1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139897" y="1339667"/>
            <a:ext cx="0" cy="494268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7177552" y="6211745"/>
            <a:ext cx="18556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FF0000"/>
                </a:solidFill>
              </a:rPr>
              <a:t>Fin periodo de estudio</a:t>
            </a:r>
            <a:endParaRPr lang="es-EC" sz="1400" b="1" dirty="0">
              <a:solidFill>
                <a:srgbClr val="FF0000"/>
              </a:solidFill>
            </a:endParaRPr>
          </a:p>
        </p:txBody>
      </p:sp>
      <p:sp>
        <p:nvSpPr>
          <p:cNvPr id="8" name="Flecha derecha 7">
            <a:hlinkClick r:id="rId5" action="ppaction://hlinksldjump"/>
          </p:cNvPr>
          <p:cNvSpPr/>
          <p:nvPr/>
        </p:nvSpPr>
        <p:spPr>
          <a:xfrm>
            <a:off x="10016411" y="5157192"/>
            <a:ext cx="1190569" cy="54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U.E.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85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815125" y="163332"/>
            <a:ext cx="9577064" cy="716242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Reducción esperad precios tratado con la UE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27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61" y="1037059"/>
            <a:ext cx="8928992" cy="5254732"/>
          </a:xfrm>
          <a:prstGeom prst="rect">
            <a:avLst/>
          </a:prstGeom>
        </p:spPr>
      </p:pic>
      <p:sp>
        <p:nvSpPr>
          <p:cNvPr id="4" name="Flecha izquierda 3">
            <a:hlinkClick r:id="rId4" action="ppaction://hlinksldjump"/>
          </p:cNvPr>
          <p:cNvSpPr/>
          <p:nvPr/>
        </p:nvSpPr>
        <p:spPr>
          <a:xfrm>
            <a:off x="10392189" y="5275694"/>
            <a:ext cx="1174831" cy="6735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ATRÁS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52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3812" y="120470"/>
            <a:ext cx="8686801" cy="1066800"/>
          </a:xfrm>
        </p:spPr>
        <p:txBody>
          <a:bodyPr rtlCol="0">
            <a:normAutofit/>
          </a:bodyPr>
          <a:lstStyle/>
          <a:p>
            <a:pPr lvl="0"/>
            <a:r>
              <a:rPr lang="es-EC" dirty="0" smtClean="0"/>
              <a:t>Demanda proyectada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693812" y="4640421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FUENTE: AEADE, 2014. Cifras nacionales de ventas de vehículos 2000-2014 </a:t>
            </a:r>
            <a:endParaRPr lang="es-EC" sz="12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42598"/>
            <a:ext cx="2038246" cy="15696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65" y="1577011"/>
            <a:ext cx="2232248" cy="164882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28</a:t>
            </a:fld>
            <a:endParaRPr lang="es-ES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r="335" b="15087"/>
          <a:stretch/>
        </p:blipFill>
        <p:spPr>
          <a:xfrm>
            <a:off x="339363" y="1307739"/>
            <a:ext cx="6475129" cy="27693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252" y="3613565"/>
            <a:ext cx="3685466" cy="25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404664"/>
            <a:ext cx="1137726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0" y="5355589"/>
            <a:ext cx="731854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rgbClr val="0070C0"/>
                </a:solidFill>
              </a:rPr>
              <a:t>ANÁLISIS DEMANDA FIDEICOMISO MERCANTIL </a:t>
            </a:r>
          </a:p>
          <a:p>
            <a:pPr algn="ctr"/>
            <a:r>
              <a:rPr lang="es-EC" sz="2400" dirty="0" smtClean="0">
                <a:solidFill>
                  <a:srgbClr val="0070C0"/>
                </a:solidFill>
              </a:rPr>
              <a:t>DE GARANTÍA AUTOMOTRIZ EN EL DM. QUITO</a:t>
            </a:r>
            <a:endParaRPr lang="es-EC" sz="24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06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Planteamiento del problema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1065210" y="1988840"/>
            <a:ext cx="9061650" cy="2592288"/>
          </a:xfrm>
        </p:spPr>
        <p:txBody>
          <a:bodyPr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chemeClr val="tx1"/>
                </a:solidFill>
              </a:rPr>
              <a:t>¿</a:t>
            </a:r>
            <a:r>
              <a:rPr lang="es-EC" sz="2400" dirty="0" smtClean="0">
                <a:solidFill>
                  <a:schemeClr val="tx1"/>
                </a:solidFill>
              </a:rPr>
              <a:t>Existe demanda </a:t>
            </a:r>
            <a:r>
              <a:rPr lang="es-EC" sz="2400" dirty="0">
                <a:solidFill>
                  <a:schemeClr val="tx1"/>
                </a:solidFill>
              </a:rPr>
              <a:t>potencial para la figura del fideicomiso mercantil </a:t>
            </a:r>
            <a:r>
              <a:rPr lang="es-EC" sz="2400" dirty="0" smtClean="0">
                <a:solidFill>
                  <a:schemeClr val="tx1"/>
                </a:solidFill>
              </a:rPr>
              <a:t>automotriz en el D. M. de </a:t>
            </a:r>
            <a:r>
              <a:rPr lang="es-EC" sz="2400" dirty="0">
                <a:solidFill>
                  <a:schemeClr val="tx1"/>
                </a:solidFill>
              </a:rPr>
              <a:t>Quito como una alternativa </a:t>
            </a:r>
            <a:r>
              <a:rPr lang="es-EC" sz="2400" dirty="0" smtClean="0">
                <a:solidFill>
                  <a:schemeClr val="tx1"/>
                </a:solidFill>
              </a:rPr>
              <a:t>para </a:t>
            </a:r>
            <a:r>
              <a:rPr lang="es-EC" sz="2400" dirty="0">
                <a:solidFill>
                  <a:schemeClr val="tx1"/>
                </a:solidFill>
              </a:rPr>
              <a:t>adquirir un vehículo </a:t>
            </a:r>
            <a:r>
              <a:rPr lang="es-EC" sz="2400" dirty="0" smtClean="0">
                <a:solidFill>
                  <a:schemeClr val="tx1"/>
                </a:solidFill>
              </a:rPr>
              <a:t>nuevo, </a:t>
            </a:r>
            <a:r>
              <a:rPr lang="es-EC" sz="2400" dirty="0">
                <a:solidFill>
                  <a:schemeClr val="tx1"/>
                </a:solidFill>
              </a:rPr>
              <a:t>considerando los cambios y afectaciones que ha sufrido el sector automotriz durante el periodo 2011-2015</a:t>
            </a:r>
            <a:r>
              <a:rPr lang="es-EC" sz="2400" dirty="0" smtClean="0">
                <a:solidFill>
                  <a:schemeClr val="tx1"/>
                </a:solidFill>
              </a:rPr>
              <a:t>?.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126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30</a:t>
            </a:fld>
            <a:endParaRPr lang="es-ES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1744182"/>
            <a:ext cx="4230018" cy="31094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36" y="836712"/>
            <a:ext cx="4029075" cy="49244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81844" y="6014792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FUENTE: AEADE, anuario 2014. Cifras del sector</a:t>
            </a:r>
            <a:endParaRPr lang="es-EC" sz="1200" dirty="0"/>
          </a:p>
        </p:txBody>
      </p:sp>
      <p:sp>
        <p:nvSpPr>
          <p:cNvPr id="10" name="Título 12"/>
          <p:cNvSpPr>
            <a:spLocks noGrp="1"/>
          </p:cNvSpPr>
          <p:nvPr>
            <p:ph type="title"/>
          </p:nvPr>
        </p:nvSpPr>
        <p:spPr>
          <a:xfrm>
            <a:off x="477788" y="224935"/>
            <a:ext cx="10513168" cy="716242"/>
          </a:xfrm>
        </p:spPr>
        <p:txBody>
          <a:bodyPr rtlCol="0">
            <a:normAutofit/>
          </a:bodyPr>
          <a:lstStyle/>
          <a:p>
            <a:pPr lvl="0"/>
            <a:r>
              <a:rPr lang="es-EC" sz="3200" dirty="0" smtClean="0"/>
              <a:t>Participación de Pichincha en el sector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8054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3812" y="120470"/>
            <a:ext cx="10513168" cy="716242"/>
          </a:xfrm>
        </p:spPr>
        <p:txBody>
          <a:bodyPr rtlCol="0">
            <a:normAutofit fontScale="90000"/>
          </a:bodyPr>
          <a:lstStyle/>
          <a:p>
            <a:pPr lvl="0"/>
            <a:r>
              <a:rPr lang="es-EC" sz="3200" dirty="0" smtClean="0"/>
              <a:t>Análisis de demanda histórica fideicomiso en el D. M. de Quito</a:t>
            </a:r>
            <a:endParaRPr lang="es-EC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583086" y="5282581"/>
            <a:ext cx="34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FUENTES: AEADE, Anuarios 2010 al 2014 y</a:t>
            </a:r>
          </a:p>
          <a:p>
            <a:r>
              <a:rPr lang="es-EC" sz="1200" dirty="0" smtClean="0"/>
              <a:t>Cueva, 2013 pag.58,59</a:t>
            </a:r>
            <a:endParaRPr lang="es-EC" sz="12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31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44" y="957181"/>
            <a:ext cx="3986237" cy="41101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36" y="1484784"/>
            <a:ext cx="7069513" cy="33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21804" y="399547"/>
            <a:ext cx="10009112" cy="576064"/>
          </a:xfrm>
        </p:spPr>
        <p:txBody>
          <a:bodyPr rtlCol="0">
            <a:normAutofit/>
          </a:bodyPr>
          <a:lstStyle/>
          <a:p>
            <a:pPr lvl="0"/>
            <a:r>
              <a:rPr lang="es-EC" sz="3200" dirty="0" smtClean="0"/>
              <a:t>Proyección fideicomiso en el DM de Quito 2015 al 2020</a:t>
            </a:r>
            <a:endParaRPr lang="es-EC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873" y="1393300"/>
            <a:ext cx="2232248" cy="164882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32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3" y="1393300"/>
            <a:ext cx="6670337" cy="297180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81844" y="4474835"/>
            <a:ext cx="3168352" cy="46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FUENTES: AEADE, Anuarios 2010 al 2014 y</a:t>
            </a:r>
          </a:p>
          <a:p>
            <a:r>
              <a:rPr lang="es-EC" sz="1200" dirty="0" smtClean="0"/>
              <a:t>Cueva, 2013 pag.58,59</a:t>
            </a:r>
            <a:endParaRPr lang="es-EC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159" y="3499269"/>
            <a:ext cx="3218757" cy="24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71000" y="141769"/>
            <a:ext cx="9361040" cy="1066800"/>
          </a:xfrm>
        </p:spPr>
        <p:txBody>
          <a:bodyPr rtlCol="0">
            <a:normAutofit/>
          </a:bodyPr>
          <a:lstStyle/>
          <a:p>
            <a:pPr lvl="0"/>
            <a:r>
              <a:rPr lang="es-EC" sz="3200" dirty="0" smtClean="0"/>
              <a:t>Precios de los vehículos en el periodo de estudio</a:t>
            </a:r>
            <a:endParaRPr lang="es-EC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AutoShape 7" descr="Resultado de imagen para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1179367" y="3501008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FUENTE: AEADE, 2015. Cifras sector automotriz.</a:t>
            </a:r>
          </a:p>
        </p:txBody>
      </p:sp>
      <p:pic>
        <p:nvPicPr>
          <p:cNvPr id="14338" name="Picture 2" descr="Cómo se determina el valor de un automó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20" y="99171"/>
            <a:ext cx="2149336" cy="13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981844" y="1622364"/>
            <a:ext cx="9001000" cy="187864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33</a:t>
            </a:fld>
            <a:endParaRPr lang="es-ES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1341884" y="4149080"/>
            <a:ext cx="841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 Automóviles: Incremento del 53,07% en relación al 2010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1341884" y="4581835"/>
            <a:ext cx="841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 Camiones:     Incremento del 19,24% en relación al 2010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97627" y="5012885"/>
            <a:ext cx="841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 Buses:          Incremento del 3% en relación al 2010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87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00991" y="404664"/>
            <a:ext cx="3190529" cy="594452"/>
          </a:xfrm>
        </p:spPr>
        <p:txBody>
          <a:bodyPr rtlCol="0"/>
          <a:lstStyle/>
          <a:p>
            <a:pPr rtl="0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837828" y="1196752"/>
            <a:ext cx="10081120" cy="5429200"/>
          </a:xfrm>
        </p:spPr>
        <p:txBody>
          <a:bodyPr rtlCol="0">
            <a:normAutofit/>
          </a:bodyPr>
          <a:lstStyle/>
          <a:p>
            <a:pPr algn="just"/>
            <a:r>
              <a:rPr lang="es-EC" dirty="0">
                <a:solidFill>
                  <a:schemeClr val="tx2"/>
                </a:solidFill>
              </a:rPr>
              <a:t>La figura del fideicomiso mercantil automotriz en el </a:t>
            </a:r>
            <a:r>
              <a:rPr lang="es-EC" dirty="0" smtClean="0">
                <a:solidFill>
                  <a:schemeClr val="tx2"/>
                </a:solidFill>
              </a:rPr>
              <a:t>Ecuador, se encuentra estipula en la ley y respalda </a:t>
            </a:r>
            <a:r>
              <a:rPr lang="es-EC" dirty="0">
                <a:solidFill>
                  <a:schemeClr val="tx2"/>
                </a:solidFill>
              </a:rPr>
              <a:t>el cumplimiento de las obligaciones contraídas en la compra de un automóvil nuevo</a:t>
            </a:r>
            <a:r>
              <a:rPr lang="es-EC" dirty="0" smtClean="0">
                <a:solidFill>
                  <a:schemeClr val="tx2"/>
                </a:solidFill>
              </a:rPr>
              <a:t>.</a:t>
            </a:r>
            <a:endParaRPr lang="es-EC" dirty="0">
              <a:solidFill>
                <a:schemeClr val="tx2"/>
              </a:solidFill>
            </a:endParaRPr>
          </a:p>
          <a:p>
            <a:pPr algn="just"/>
            <a:r>
              <a:rPr lang="es-EC" dirty="0" smtClean="0">
                <a:solidFill>
                  <a:schemeClr val="tx2"/>
                </a:solidFill>
              </a:rPr>
              <a:t>Las </a:t>
            </a:r>
            <a:r>
              <a:rPr lang="es-EC" dirty="0">
                <a:solidFill>
                  <a:schemeClr val="tx2"/>
                </a:solidFill>
              </a:rPr>
              <a:t>continuas reformas tributarias, restricción a las importaciones, </a:t>
            </a:r>
            <a:r>
              <a:rPr lang="es-EC" dirty="0" smtClean="0">
                <a:solidFill>
                  <a:schemeClr val="tx2"/>
                </a:solidFill>
              </a:rPr>
              <a:t>cupos, salvaguardas</a:t>
            </a:r>
            <a:r>
              <a:rPr lang="es-EC" dirty="0">
                <a:solidFill>
                  <a:schemeClr val="tx2"/>
                </a:solidFill>
              </a:rPr>
              <a:t>, etc., </a:t>
            </a:r>
            <a:r>
              <a:rPr lang="es-EC" dirty="0" smtClean="0">
                <a:solidFill>
                  <a:schemeClr val="tx2"/>
                </a:solidFill>
              </a:rPr>
              <a:t>ocasionó una </a:t>
            </a:r>
            <a:r>
              <a:rPr lang="es-EC" dirty="0">
                <a:solidFill>
                  <a:schemeClr val="tx2"/>
                </a:solidFill>
              </a:rPr>
              <a:t>crisis del sector automotriz </a:t>
            </a:r>
            <a:r>
              <a:rPr lang="es-EC" dirty="0" smtClean="0">
                <a:solidFill>
                  <a:schemeClr val="tx2"/>
                </a:solidFill>
              </a:rPr>
              <a:t>provocando una </a:t>
            </a:r>
            <a:r>
              <a:rPr lang="es-EC" dirty="0">
                <a:solidFill>
                  <a:schemeClr val="tx2"/>
                </a:solidFill>
              </a:rPr>
              <a:t>continua caída de las ventas de automóviles nuevos en el D. M. de Quito en el período </a:t>
            </a:r>
            <a:r>
              <a:rPr lang="es-EC" dirty="0" smtClean="0">
                <a:solidFill>
                  <a:schemeClr val="tx2"/>
                </a:solidFill>
              </a:rPr>
              <a:t>2011 </a:t>
            </a:r>
            <a:r>
              <a:rPr lang="es-EC" dirty="0">
                <a:solidFill>
                  <a:schemeClr val="tx2"/>
                </a:solidFill>
              </a:rPr>
              <a:t>- 2015.</a:t>
            </a:r>
          </a:p>
          <a:p>
            <a:pPr algn="just"/>
            <a:r>
              <a:rPr lang="es-EC" dirty="0" smtClean="0">
                <a:solidFill>
                  <a:schemeClr val="tx2"/>
                </a:solidFill>
              </a:rPr>
              <a:t>La investigación y </a:t>
            </a:r>
            <a:r>
              <a:rPr lang="es-EC" dirty="0">
                <a:solidFill>
                  <a:schemeClr val="tx2"/>
                </a:solidFill>
              </a:rPr>
              <a:t>el análisis de la demanda efectuado al período 2011 – 2015 determinan la existencia de demanda potencial para la figura del fideicomiso mercantil de garantía automotriz para los próximos 5 años (proyección 2015 al 2020).</a:t>
            </a:r>
          </a:p>
          <a:p>
            <a:pPr algn="just"/>
            <a:r>
              <a:rPr lang="es-EC" dirty="0" smtClean="0">
                <a:solidFill>
                  <a:schemeClr val="tx2"/>
                </a:solidFill>
              </a:rPr>
              <a:t>Debido </a:t>
            </a:r>
            <a:r>
              <a:rPr lang="es-EC" dirty="0">
                <a:solidFill>
                  <a:schemeClr val="tx2"/>
                </a:solidFill>
              </a:rPr>
              <a:t>a las políticas de retiro de cupos a las importaciones y la firma del acuerdo comercial con la Unión Europea se espera que el precio promedio de los vehículos disminuyan durante progresivamente hasta el 2021 para el caso de los livianos y 2015 para los pesados</a:t>
            </a:r>
            <a:r>
              <a:rPr lang="es-EC" dirty="0" smtClean="0">
                <a:solidFill>
                  <a:schemeClr val="tx2"/>
                </a:solidFill>
              </a:rPr>
              <a:t>.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142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00991" y="404664"/>
            <a:ext cx="3865229" cy="594452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837828" y="1196752"/>
            <a:ext cx="10081120" cy="5429200"/>
          </a:xfrm>
        </p:spPr>
        <p:txBody>
          <a:bodyPr rtlCol="0">
            <a:norm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Es necesario </a:t>
            </a:r>
            <a:r>
              <a:rPr lang="es-EC" dirty="0" smtClean="0">
                <a:solidFill>
                  <a:schemeClr val="tx2"/>
                </a:solidFill>
              </a:rPr>
              <a:t>el compromiso por parte de los concesionarios en ser más competitivos ya que a futuro se espera que el mercado reciba gran cantidad de autos europeos lo cual puede disminuir la utilización de mano de obra nacional y generar impacto en la economía. </a:t>
            </a:r>
          </a:p>
          <a:p>
            <a:r>
              <a:rPr lang="es-EC" dirty="0" smtClean="0">
                <a:solidFill>
                  <a:schemeClr val="tx2"/>
                </a:solidFill>
              </a:rPr>
              <a:t>Es </a:t>
            </a:r>
            <a:r>
              <a:rPr lang="es-EC" dirty="0">
                <a:solidFill>
                  <a:schemeClr val="tx2"/>
                </a:solidFill>
              </a:rPr>
              <a:t>necesario apoyar la gestión de comercialización de los automóviles nuevos en el </a:t>
            </a:r>
            <a:r>
              <a:rPr lang="es-EC" dirty="0" smtClean="0">
                <a:solidFill>
                  <a:schemeClr val="tx2"/>
                </a:solidFill>
              </a:rPr>
              <a:t>D. M. de </a:t>
            </a:r>
            <a:r>
              <a:rPr lang="es-EC" dirty="0">
                <a:solidFill>
                  <a:schemeClr val="tx2"/>
                </a:solidFill>
              </a:rPr>
              <a:t>Quito fomentando la figura del fideicomiso para motivar la adquisición de </a:t>
            </a:r>
            <a:r>
              <a:rPr lang="es-EC" dirty="0" smtClean="0">
                <a:solidFill>
                  <a:schemeClr val="tx2"/>
                </a:solidFill>
              </a:rPr>
              <a:t>vehículos. </a:t>
            </a:r>
            <a:endParaRPr lang="es-EC" dirty="0">
              <a:solidFill>
                <a:schemeClr val="tx2"/>
              </a:solidFill>
            </a:endParaRPr>
          </a:p>
          <a:p>
            <a:r>
              <a:rPr lang="es-EC" dirty="0" smtClean="0">
                <a:solidFill>
                  <a:schemeClr val="tx2"/>
                </a:solidFill>
              </a:rPr>
              <a:t>Se </a:t>
            </a:r>
            <a:r>
              <a:rPr lang="es-EC" dirty="0">
                <a:solidFill>
                  <a:schemeClr val="tx2"/>
                </a:solidFill>
              </a:rPr>
              <a:t>sugiere la aplicación también de nuevas estrategias de marketing para llegar al cliente final porque en épocas de recesión o crisis como las que atraviesa el Ecuador es cuando más se </a:t>
            </a:r>
            <a:r>
              <a:rPr lang="es-EC" dirty="0" smtClean="0">
                <a:solidFill>
                  <a:schemeClr val="tx2"/>
                </a:solidFill>
              </a:rPr>
              <a:t>requiere promoción </a:t>
            </a:r>
            <a:r>
              <a:rPr lang="es-EC" dirty="0">
                <a:solidFill>
                  <a:schemeClr val="tx2"/>
                </a:solidFill>
              </a:rPr>
              <a:t>y </a:t>
            </a:r>
            <a:r>
              <a:rPr lang="es-EC" dirty="0" smtClean="0">
                <a:solidFill>
                  <a:schemeClr val="tx2"/>
                </a:solidFill>
              </a:rPr>
              <a:t>publicidad.</a:t>
            </a:r>
          </a:p>
          <a:p>
            <a:endParaRPr lang="es-EC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04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317" y="-12082"/>
            <a:ext cx="12647141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58317" y="12083"/>
            <a:ext cx="12647141" cy="6845917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>
            <a:noAutofit/>
          </a:bodyPr>
          <a:lstStyle/>
          <a:p>
            <a:pPr algn="ctr"/>
            <a:r>
              <a:rPr lang="es-ES" sz="6000" dirty="0" smtClean="0">
                <a:solidFill>
                  <a:srgbClr val="00B0F0"/>
                </a:solidFill>
              </a:rPr>
              <a:t/>
            </a:r>
            <a:br>
              <a:rPr lang="es-ES" sz="6000" dirty="0" smtClean="0">
                <a:solidFill>
                  <a:srgbClr val="00B0F0"/>
                </a:solidFill>
              </a:rPr>
            </a:br>
            <a:r>
              <a:rPr lang="es-ES" sz="6000" dirty="0">
                <a:solidFill>
                  <a:srgbClr val="00B0F0"/>
                </a:solidFill>
              </a:rPr>
              <a:t/>
            </a:r>
            <a:br>
              <a:rPr lang="es-ES" sz="6000" dirty="0">
                <a:solidFill>
                  <a:srgbClr val="00B0F0"/>
                </a:solidFill>
              </a:rPr>
            </a:br>
            <a:r>
              <a:rPr lang="es-ES" sz="6000" dirty="0" smtClean="0">
                <a:solidFill>
                  <a:srgbClr val="00B0F0"/>
                </a:solidFill>
              </a:rPr>
              <a:t/>
            </a:r>
            <a:br>
              <a:rPr lang="es-ES" sz="6000" dirty="0" smtClean="0">
                <a:solidFill>
                  <a:srgbClr val="00B0F0"/>
                </a:solidFill>
              </a:rPr>
            </a:br>
            <a:r>
              <a:rPr lang="es-ES" sz="6000" dirty="0" smtClean="0">
                <a:solidFill>
                  <a:srgbClr val="00B0F0"/>
                </a:solidFill>
              </a:rPr>
              <a:t>GRACIAS</a:t>
            </a:r>
            <a:r>
              <a:rPr lang="es-ES" sz="4800" dirty="0">
                <a:solidFill>
                  <a:srgbClr val="00B0F0"/>
                </a:solidFill>
              </a:rPr>
              <a:t/>
            </a:r>
            <a:br>
              <a:rPr lang="es-ES" sz="4800" dirty="0">
                <a:solidFill>
                  <a:srgbClr val="00B0F0"/>
                </a:solidFill>
              </a:rPr>
            </a:br>
            <a:r>
              <a:rPr lang="es-ES" sz="3600" dirty="0">
                <a:solidFill>
                  <a:srgbClr val="00B0F0"/>
                </a:solidFill>
              </a:rPr>
              <a:t/>
            </a:r>
            <a:br>
              <a:rPr lang="es-ES" sz="3600" dirty="0">
                <a:solidFill>
                  <a:srgbClr val="00B0F0"/>
                </a:solidFill>
              </a:rPr>
            </a:br>
            <a:r>
              <a:rPr lang="es-ES" sz="3600" dirty="0" smtClean="0">
                <a:solidFill>
                  <a:srgbClr val="0066FF"/>
                </a:solidFill>
              </a:rPr>
              <a:t/>
            </a:r>
            <a:br>
              <a:rPr lang="es-ES" sz="3600" dirty="0" smtClean="0">
                <a:solidFill>
                  <a:srgbClr val="0066FF"/>
                </a:solidFill>
              </a:rPr>
            </a:br>
            <a:r>
              <a:rPr lang="es-ES" sz="3600" dirty="0">
                <a:solidFill>
                  <a:srgbClr val="0066FF"/>
                </a:solidFill>
              </a:rPr>
              <a:t/>
            </a:r>
            <a:br>
              <a:rPr lang="es-ES" sz="3600" dirty="0">
                <a:solidFill>
                  <a:srgbClr val="0066FF"/>
                </a:solidFill>
              </a:rPr>
            </a:br>
            <a:r>
              <a:rPr lang="es-ES" sz="2800" dirty="0" smtClean="0">
                <a:solidFill>
                  <a:srgbClr val="0066FF"/>
                </a:solidFill>
              </a:rPr>
              <a:t/>
            </a:r>
            <a:br>
              <a:rPr lang="es-ES" sz="2800" dirty="0" smtClean="0">
                <a:solidFill>
                  <a:srgbClr val="0066FF"/>
                </a:solidFill>
              </a:rPr>
            </a:br>
            <a:r>
              <a:rPr lang="es-E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s-E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s-E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008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1065211" y="2708920"/>
            <a:ext cx="8686802" cy="1440160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C" sz="2400" dirty="0" smtClean="0">
                <a:solidFill>
                  <a:schemeClr val="tx1"/>
                </a:solidFill>
              </a:rPr>
              <a:t>Evidenciar la demanda existente para el fideicomiso mercantil </a:t>
            </a:r>
            <a:r>
              <a:rPr lang="es-EC" sz="2400" dirty="0">
                <a:solidFill>
                  <a:schemeClr val="tx1"/>
                </a:solidFill>
              </a:rPr>
              <a:t>automotriz como figura de financiamiento en la compra de automóviles nuevos en </a:t>
            </a:r>
            <a:r>
              <a:rPr lang="es-EC" sz="2400" dirty="0" smtClean="0">
                <a:solidFill>
                  <a:schemeClr val="tx1"/>
                </a:solidFill>
              </a:rPr>
              <a:t>el periodo de investigación.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31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Objetivos específicos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1065212" y="2132856"/>
            <a:ext cx="9205664" cy="3184376"/>
          </a:xfrm>
        </p:spPr>
        <p:txBody>
          <a:bodyPr rtlCol="0">
            <a:normAutofit/>
          </a:bodyPr>
          <a:lstStyle/>
          <a:p>
            <a:pPr lvl="0" algn="just"/>
            <a:r>
              <a:rPr lang="es-EC" sz="2100" dirty="0">
                <a:solidFill>
                  <a:schemeClr val="tx1"/>
                </a:solidFill>
              </a:rPr>
              <a:t>Investigar los factores </a:t>
            </a:r>
            <a:r>
              <a:rPr lang="es-EC" sz="2100" dirty="0" smtClean="0">
                <a:solidFill>
                  <a:schemeClr val="tx1"/>
                </a:solidFill>
              </a:rPr>
              <a:t>que </a:t>
            </a:r>
            <a:r>
              <a:rPr lang="es-EC" sz="2100" dirty="0">
                <a:solidFill>
                  <a:schemeClr val="tx1"/>
                </a:solidFill>
              </a:rPr>
              <a:t>los consumidores consideran al momento de decidir su compra y elegir el tipo de </a:t>
            </a:r>
            <a:r>
              <a:rPr lang="es-EC" sz="2100" dirty="0" smtClean="0">
                <a:solidFill>
                  <a:schemeClr val="tx1"/>
                </a:solidFill>
              </a:rPr>
              <a:t>pago de un vehículo.</a:t>
            </a:r>
            <a:endParaRPr lang="es-EC" sz="2100" dirty="0">
              <a:solidFill>
                <a:schemeClr val="tx1"/>
              </a:solidFill>
            </a:endParaRPr>
          </a:p>
          <a:p>
            <a:pPr lvl="0" algn="just"/>
            <a:r>
              <a:rPr lang="es-EC" sz="2100" dirty="0" smtClean="0">
                <a:solidFill>
                  <a:schemeClr val="tx1"/>
                </a:solidFill>
              </a:rPr>
              <a:t>Analizar el comportamiento de la </a:t>
            </a:r>
            <a:r>
              <a:rPr lang="es-EC" sz="2100" dirty="0">
                <a:solidFill>
                  <a:schemeClr val="tx1"/>
                </a:solidFill>
              </a:rPr>
              <a:t>demanda </a:t>
            </a:r>
            <a:r>
              <a:rPr lang="es-EC" sz="2100" dirty="0" smtClean="0">
                <a:solidFill>
                  <a:schemeClr val="tx1"/>
                </a:solidFill>
              </a:rPr>
              <a:t>histórica </a:t>
            </a:r>
            <a:r>
              <a:rPr lang="es-EC" dirty="0" smtClean="0">
                <a:solidFill>
                  <a:schemeClr val="tx1"/>
                </a:solidFill>
              </a:rPr>
              <a:t>para </a:t>
            </a:r>
            <a:r>
              <a:rPr lang="es-EC" dirty="0">
                <a:solidFill>
                  <a:schemeClr val="tx1"/>
                </a:solidFill>
              </a:rPr>
              <a:t>los años 2011 a </a:t>
            </a:r>
            <a:r>
              <a:rPr lang="es-EC" dirty="0" smtClean="0">
                <a:solidFill>
                  <a:schemeClr val="tx1"/>
                </a:solidFill>
              </a:rPr>
              <a:t>2015 tanto del sector automotriz nacional, así como para </a:t>
            </a:r>
            <a:r>
              <a:rPr lang="es-EC" dirty="0">
                <a:solidFill>
                  <a:schemeClr val="tx1"/>
                </a:solidFill>
              </a:rPr>
              <a:t>el </a:t>
            </a:r>
            <a:r>
              <a:rPr lang="es-EC" dirty="0" smtClean="0">
                <a:solidFill>
                  <a:schemeClr val="tx1"/>
                </a:solidFill>
              </a:rPr>
              <a:t>fideicomiso </a:t>
            </a:r>
            <a:r>
              <a:rPr lang="es-EC" dirty="0">
                <a:solidFill>
                  <a:schemeClr val="tx1"/>
                </a:solidFill>
              </a:rPr>
              <a:t>m</a:t>
            </a:r>
            <a:r>
              <a:rPr lang="es-EC" dirty="0" smtClean="0">
                <a:solidFill>
                  <a:schemeClr val="tx1"/>
                </a:solidFill>
              </a:rPr>
              <a:t>ercantil </a:t>
            </a:r>
            <a:r>
              <a:rPr lang="es-EC" dirty="0">
                <a:solidFill>
                  <a:schemeClr val="tx1"/>
                </a:solidFill>
              </a:rPr>
              <a:t>a</a:t>
            </a:r>
            <a:r>
              <a:rPr lang="es-EC" dirty="0" smtClean="0">
                <a:solidFill>
                  <a:schemeClr val="tx1"/>
                </a:solidFill>
              </a:rPr>
              <a:t>utomotriz en el DM. Quito y su proyección para los próximos </a:t>
            </a:r>
            <a:r>
              <a:rPr lang="es-EC" dirty="0">
                <a:solidFill>
                  <a:schemeClr val="tx1"/>
                </a:solidFill>
              </a:rPr>
              <a:t>5</a:t>
            </a:r>
            <a:r>
              <a:rPr lang="es-EC" dirty="0" smtClean="0">
                <a:solidFill>
                  <a:schemeClr val="tx1"/>
                </a:solidFill>
              </a:rPr>
              <a:t> años.</a:t>
            </a:r>
            <a:endParaRPr lang="es-EC" dirty="0">
              <a:solidFill>
                <a:schemeClr val="tx1"/>
              </a:solidFill>
            </a:endParaRP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Establecer el precio que </a:t>
            </a:r>
            <a:r>
              <a:rPr lang="es-EC" dirty="0" smtClean="0">
                <a:solidFill>
                  <a:schemeClr val="tx1"/>
                </a:solidFill>
              </a:rPr>
              <a:t>predominó </a:t>
            </a:r>
            <a:r>
              <a:rPr lang="es-EC" dirty="0">
                <a:solidFill>
                  <a:schemeClr val="tx1"/>
                </a:solidFill>
              </a:rPr>
              <a:t>para la compra de automóviles nuevos en el periodo de </a:t>
            </a:r>
            <a:r>
              <a:rPr lang="es-EC" dirty="0" smtClean="0">
                <a:solidFill>
                  <a:schemeClr val="tx1"/>
                </a:solidFill>
              </a:rPr>
              <a:t>estudio.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" y="116632"/>
            <a:ext cx="10153128" cy="634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850232" y="5445224"/>
            <a:ext cx="482453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rgbClr val="0070C0"/>
                </a:solidFill>
              </a:rPr>
              <a:t>DEFINICIONES Y NORMATIVA</a:t>
            </a:r>
            <a:endParaRPr lang="es-EC" sz="2400" dirty="0">
              <a:solidFill>
                <a:srgbClr val="0070C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5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Fideicomiso - etimología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1844824"/>
            <a:ext cx="4991078" cy="2808312"/>
          </a:xfrm>
          <a:prstGeom prst="rect">
            <a:avLst/>
          </a:prstGeom>
        </p:spPr>
      </p:pic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1065212" y="1988840"/>
            <a:ext cx="4453136" cy="3888432"/>
          </a:xfrm>
        </p:spPr>
        <p:txBody>
          <a:bodyPr rtlCol="0">
            <a:noAutofit/>
          </a:bodyPr>
          <a:lstStyle/>
          <a:p>
            <a:pPr lvl="0" algn="just"/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Se </a:t>
            </a:r>
            <a:r>
              <a:rPr lang="es-EC" dirty="0">
                <a:solidFill>
                  <a:schemeClr val="tx1"/>
                </a:solidFill>
              </a:rPr>
              <a:t>origina de dos palabras latinas, FIDEI: fe y COMMISIUM: Comisión, se infiere como encargo o comisión de fe y confianza. </a:t>
            </a:r>
            <a:endParaRPr lang="es-EC" dirty="0" smtClean="0">
              <a:solidFill>
                <a:schemeClr val="tx1"/>
              </a:solidFill>
            </a:endParaRPr>
          </a:p>
          <a:p>
            <a:pPr lvl="0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701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355360"/>
            <a:ext cx="8686801" cy="1066800"/>
          </a:xfrm>
        </p:spPr>
        <p:txBody>
          <a:bodyPr rtlCol="0"/>
          <a:lstStyle/>
          <a:p>
            <a:pPr rtl="0"/>
            <a:r>
              <a:rPr lang="es-ES" dirty="0" smtClean="0"/>
              <a:t>Fideicomiso - definición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1027693" y="1653729"/>
            <a:ext cx="9565704" cy="2592288"/>
          </a:xfrm>
        </p:spPr>
        <p:txBody>
          <a:bodyPr rtlCol="0">
            <a:noAutofit/>
          </a:bodyPr>
          <a:lstStyle/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Acto </a:t>
            </a:r>
            <a:r>
              <a:rPr lang="es-EC" dirty="0">
                <a:solidFill>
                  <a:schemeClr val="tx1"/>
                </a:solidFill>
              </a:rPr>
              <a:t>jurídico por el cual una persona denominada </a:t>
            </a:r>
            <a:r>
              <a:rPr lang="es-EC" b="1" dirty="0">
                <a:solidFill>
                  <a:schemeClr val="tx1"/>
                </a:solidFill>
              </a:rPr>
              <a:t>constituyente</a:t>
            </a:r>
            <a:r>
              <a:rPr lang="es-EC" dirty="0">
                <a:solidFill>
                  <a:schemeClr val="tx1"/>
                </a:solidFill>
              </a:rPr>
              <a:t>, transfiere determinados </a:t>
            </a:r>
            <a:r>
              <a:rPr lang="es-EC" dirty="0" smtClean="0">
                <a:solidFill>
                  <a:schemeClr val="tx1"/>
                </a:solidFill>
              </a:rPr>
              <a:t>bienes que </a:t>
            </a:r>
            <a:r>
              <a:rPr lang="es-EC" dirty="0">
                <a:solidFill>
                  <a:schemeClr val="tx1"/>
                </a:solidFill>
              </a:rPr>
              <a:t>configuran un patrimonio </a:t>
            </a:r>
            <a:r>
              <a:rPr lang="es-EC" dirty="0" smtClean="0">
                <a:solidFill>
                  <a:schemeClr val="tx1"/>
                </a:solidFill>
              </a:rPr>
              <a:t>especial (</a:t>
            </a:r>
            <a:r>
              <a:rPr lang="es-EC" i="1" dirty="0" smtClean="0">
                <a:solidFill>
                  <a:schemeClr val="tx1"/>
                </a:solidFill>
              </a:rPr>
              <a:t>diverso </a:t>
            </a:r>
            <a:r>
              <a:rPr lang="es-EC" i="1" dirty="0">
                <a:solidFill>
                  <a:schemeClr val="tx1"/>
                </a:solidFill>
              </a:rPr>
              <a:t>de los patrimonios propios de las </a:t>
            </a:r>
            <a:r>
              <a:rPr lang="es-EC" i="1" dirty="0" smtClean="0">
                <a:solidFill>
                  <a:schemeClr val="tx1"/>
                </a:solidFill>
              </a:rPr>
              <a:t>partes</a:t>
            </a:r>
            <a:r>
              <a:rPr lang="es-EC" dirty="0" smtClean="0">
                <a:solidFill>
                  <a:schemeClr val="tx1"/>
                </a:solidFill>
              </a:rPr>
              <a:t>) a </a:t>
            </a:r>
            <a:r>
              <a:rPr lang="es-EC" dirty="0">
                <a:solidFill>
                  <a:schemeClr val="tx1"/>
                </a:solidFill>
              </a:rPr>
              <a:t>otra denominada </a:t>
            </a:r>
            <a:r>
              <a:rPr lang="es-EC" b="1" dirty="0">
                <a:solidFill>
                  <a:schemeClr val="tx1"/>
                </a:solidFill>
              </a:rPr>
              <a:t>fiduciario</a:t>
            </a:r>
            <a:r>
              <a:rPr lang="es-EC" dirty="0">
                <a:solidFill>
                  <a:schemeClr val="tx1"/>
                </a:solidFill>
              </a:rPr>
              <a:t>, para la realización de un fin determinado a favor de una tercera persona llamada </a:t>
            </a:r>
            <a:r>
              <a:rPr lang="es-EC" b="1" dirty="0" smtClean="0">
                <a:solidFill>
                  <a:schemeClr val="tx1"/>
                </a:solidFill>
              </a:rPr>
              <a:t>beneficiario.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695745" y="3112336"/>
            <a:ext cx="8229600" cy="2730500"/>
            <a:chOff x="498475" y="1800225"/>
            <a:chExt cx="8229600" cy="273050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698875" y="1800225"/>
              <a:ext cx="1606550" cy="9779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buClrTx/>
                <a:buSzTx/>
                <a:buFontTx/>
                <a:buNone/>
              </a:pPr>
              <a:r>
                <a:rPr lang="es-ES_tradnl" sz="1600" b="1" dirty="0">
                  <a:solidFill>
                    <a:srgbClr val="F8F8F8"/>
                  </a:solidFill>
                  <a:latin typeface="Times New Roman" panose="02020603050405020304" pitchFamily="18" charset="0"/>
                </a:rPr>
                <a:t>FIDUCIARIA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775075" y="3629025"/>
              <a:ext cx="1689100" cy="9017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823075" y="3629025"/>
              <a:ext cx="1905000" cy="9017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1275" y="3933825"/>
              <a:ext cx="1592263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buClrTx/>
                <a:buSzTx/>
                <a:buFontTx/>
                <a:buNone/>
              </a:pPr>
              <a:r>
                <a:rPr lang="es-ES_tradnl" sz="1600" b="1">
                  <a:solidFill>
                    <a:srgbClr val="F8F8F8"/>
                  </a:solidFill>
                  <a:latin typeface="Times New Roman" panose="02020603050405020304" pitchFamily="18" charset="0"/>
                </a:rPr>
                <a:t>FIDEICOMISO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823075" y="3933825"/>
              <a:ext cx="18034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buClrTx/>
                <a:buSzTx/>
                <a:buFontTx/>
                <a:buNone/>
              </a:pPr>
              <a:r>
                <a:rPr lang="es-ES_tradnl" sz="1600" b="1" dirty="0">
                  <a:solidFill>
                    <a:srgbClr val="F8F8F8"/>
                  </a:solidFill>
                  <a:latin typeface="Times New Roman" panose="02020603050405020304" pitchFamily="18" charset="0"/>
                </a:rPr>
                <a:t>BENEFICIARIOS</a:t>
              </a:r>
              <a:endParaRPr lang="es-ES_tradnl" sz="1400" b="1" dirty="0">
                <a:solidFill>
                  <a:srgbClr val="F8F8F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98475" y="3705225"/>
              <a:ext cx="1905000" cy="8255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EC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98475" y="3933825"/>
              <a:ext cx="19367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buClrTx/>
                <a:buSzTx/>
                <a:buFontTx/>
                <a:buNone/>
              </a:pPr>
              <a:r>
                <a:rPr lang="es-ES_tradnl" sz="1600" b="1">
                  <a:solidFill>
                    <a:srgbClr val="F8F8F8"/>
                  </a:solidFill>
                  <a:latin typeface="Times New Roman" panose="02020603050405020304" pitchFamily="18" charset="0"/>
                </a:rPr>
                <a:t>CONSTITUYENTE</a:t>
              </a:r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5603875" y="3451225"/>
              <a:ext cx="1219200" cy="558800"/>
              <a:chOff x="3360" y="2144"/>
              <a:chExt cx="768" cy="352"/>
            </a:xfrm>
          </p:grpSpPr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3360" y="2496"/>
                <a:ext cx="7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3362" y="2144"/>
                <a:ext cx="7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buClrTx/>
                  <a:buSzTx/>
                  <a:buFontTx/>
                  <a:buNone/>
                </a:pPr>
                <a:r>
                  <a:rPr lang="es-ES_tradnl" sz="1400" b="1">
                    <a:latin typeface="Times New Roman" panose="02020603050405020304" pitchFamily="18" charset="0"/>
                  </a:rPr>
                  <a:t>FINALIDAD</a:t>
                </a:r>
                <a:endParaRPr lang="es-ES_tradnl" sz="1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3984" y="2304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sz="16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2251075" y="3476625"/>
              <a:ext cx="1758950" cy="533400"/>
              <a:chOff x="1157" y="2160"/>
              <a:chExt cx="1206" cy="336"/>
            </a:xfrm>
          </p:grpSpPr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1157" y="2160"/>
                <a:ext cx="1206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buClrTx/>
                  <a:buSzTx/>
                  <a:buFontTx/>
                  <a:buNone/>
                </a:pPr>
                <a:r>
                  <a:rPr lang="es-ES_tradnl" sz="1400" b="1">
                    <a:latin typeface="Times New Roman" panose="02020603050405020304" pitchFamily="18" charset="0"/>
                  </a:rPr>
                  <a:t>TRANSFERENCIA </a:t>
                </a:r>
              </a:p>
              <a:p>
                <a:pPr algn="ctr" eaLnBrk="0" hangingPunct="0">
                  <a:buClrTx/>
                  <a:buSzTx/>
                  <a:buFontTx/>
                  <a:buNone/>
                </a:pPr>
                <a:r>
                  <a:rPr lang="es-ES_tradnl" sz="1400" b="1">
                    <a:latin typeface="Times New Roman" panose="02020603050405020304" pitchFamily="18" charset="0"/>
                  </a:rPr>
                  <a:t>BIENES</a:t>
                </a: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1344" y="2496"/>
                <a:ext cx="7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sz="1600" b="1" dirty="0" smtClean="0">
                    <a:latin typeface="Times New Roman" panose="02020603050405020304" pitchFamily="18" charset="0"/>
                  </a:rPr>
                  <a:t>1</a:t>
                </a:r>
                <a:endParaRPr lang="es-ES_tradnl" sz="16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4003675" y="2867025"/>
              <a:ext cx="2195513" cy="673100"/>
              <a:chOff x="2352" y="1776"/>
              <a:chExt cx="1383" cy="424"/>
            </a:xfrm>
          </p:grpSpPr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143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defTabSz="7620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buClrTx/>
                  <a:buSzTx/>
                  <a:buFontTx/>
                  <a:buNone/>
                </a:pPr>
                <a:r>
                  <a:rPr lang="es-ES_tradnl" sz="1400" b="1">
                    <a:latin typeface="Times New Roman" panose="02020603050405020304" pitchFamily="18" charset="0"/>
                  </a:rPr>
                  <a:t>ADMINISTRACION</a:t>
                </a:r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0" name="Oval 24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_tradnl" sz="1600" b="1" dirty="0" smtClean="0">
                    <a:latin typeface="Times New Roman" panose="02020603050405020304" pitchFamily="18" charset="0"/>
                  </a:rPr>
                  <a:t>2</a:t>
                </a:r>
                <a:endParaRPr lang="es-ES_tradnl" sz="1600" b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26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837828" y="1412776"/>
            <a:ext cx="9145016" cy="4608512"/>
          </a:xfrm>
        </p:spPr>
        <p:txBody>
          <a:bodyPr rtlCol="0">
            <a:noAutofit/>
          </a:bodyPr>
          <a:lstStyle/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La figura de fideicomiso aparece en Ecuador desde 1993 mediante el Código de Comercio de esa época.</a:t>
            </a:r>
          </a:p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La normativa actual que rige en Ecuador –Ley de Mercado de Valores (LMV</a:t>
            </a:r>
            <a:r>
              <a:rPr lang="es-EC" dirty="0">
                <a:solidFill>
                  <a:schemeClr val="tx1"/>
                </a:solidFill>
              </a:rPr>
              <a:t>), Capítulo </a:t>
            </a:r>
            <a:r>
              <a:rPr lang="es-EC" dirty="0" smtClean="0">
                <a:solidFill>
                  <a:schemeClr val="tx1"/>
                </a:solidFill>
              </a:rPr>
              <a:t>XV.</a:t>
            </a:r>
          </a:p>
          <a:p>
            <a:pPr marL="45720" lvl="0" indent="0" algn="ctr">
              <a:buNone/>
            </a:pPr>
            <a:r>
              <a:rPr lang="es-ES" sz="1800" i="1" dirty="0" smtClean="0">
                <a:solidFill>
                  <a:schemeClr val="tx1"/>
                </a:solidFill>
              </a:rPr>
              <a:t>Art</a:t>
            </a:r>
            <a:r>
              <a:rPr lang="es-ES" sz="1800" i="1" dirty="0">
                <a:solidFill>
                  <a:schemeClr val="tx1"/>
                </a:solidFill>
              </a:rPr>
              <a:t>. 112.- De los negocios fiduciarios.- Negocios fiduciarios son aquéllos actos de confianza en virtud de los cuales una persona entrega a otra uno o más bienes determinados, transfiriéndole o no la propiedad de los mismos para que ésta cumpla con ellos una finalidad específica, bien sea en beneficio del constituyente o de un </a:t>
            </a:r>
            <a:r>
              <a:rPr lang="es-ES" sz="1800" i="1" dirty="0" smtClean="0">
                <a:solidFill>
                  <a:schemeClr val="tx1"/>
                </a:solidFill>
              </a:rPr>
              <a:t>tercero. </a:t>
            </a:r>
          </a:p>
          <a:p>
            <a:pPr marL="45720" lvl="0" indent="0" algn="ctr">
              <a:buNone/>
            </a:pPr>
            <a:r>
              <a:rPr lang="es-ES" sz="1800" i="1" dirty="0" smtClean="0">
                <a:solidFill>
                  <a:schemeClr val="tx1"/>
                </a:solidFill>
              </a:rPr>
              <a:t>Si </a:t>
            </a:r>
            <a:r>
              <a:rPr lang="es-ES" sz="1800" i="1" dirty="0">
                <a:solidFill>
                  <a:schemeClr val="tx1"/>
                </a:solidFill>
              </a:rPr>
              <a:t>hay transferencia de la propiedad de los bienes el fideicomiso se </a:t>
            </a:r>
            <a:r>
              <a:rPr lang="es-ES" b="1" i="1" dirty="0">
                <a:solidFill>
                  <a:schemeClr val="tx1"/>
                </a:solidFill>
              </a:rPr>
              <a:t>denominará mercantil</a:t>
            </a:r>
            <a:r>
              <a:rPr lang="es-ES" sz="1800" i="1" dirty="0">
                <a:solidFill>
                  <a:schemeClr val="tx1"/>
                </a:solidFill>
              </a:rPr>
              <a:t>, particular que no se presenta en los encargos fiduciarios, también instrumentados con apoyo en las normas relativas al mandato, en los que sólo existe la mera entrega de los bienes. </a:t>
            </a:r>
            <a:endParaRPr lang="es-EC" sz="1600" i="1" dirty="0">
              <a:solidFill>
                <a:schemeClr val="tx1"/>
              </a:solidFill>
            </a:endParaRPr>
          </a:p>
        </p:txBody>
      </p:sp>
      <p:sp>
        <p:nvSpPr>
          <p:cNvPr id="43" name="Marcador de contenido 13"/>
          <p:cNvSpPr txBox="1">
            <a:spLocks/>
          </p:cNvSpPr>
          <p:nvPr/>
        </p:nvSpPr>
        <p:spPr>
          <a:xfrm>
            <a:off x="657808" y="548680"/>
            <a:ext cx="95050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Normativa fideicomiso mercantil en el Ecuador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089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resarial Contraste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690_TF02895266.potx" id="{662AE8D8-24CF-4300-88CA-77AD0B4045E0}" vid="{53658028-3D1B-4AA4-8E7B-3BB150406BCD}"/>
    </a:ext>
  </a:extLst>
</a:theme>
</file>

<file path=ppt/theme/theme2.xml><?xml version="1.0" encoding="utf-8"?>
<a:theme xmlns:a="http://schemas.openxmlformats.org/drawingml/2006/main" name="Tema d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empresarial de contraste (panorámica)</Template>
  <TotalTime>5485</TotalTime>
  <Words>2160</Words>
  <Application>Microsoft Office PowerPoint</Application>
  <PresentationFormat>Personalizado</PresentationFormat>
  <Paragraphs>303</Paragraphs>
  <Slides>36</Slides>
  <Notes>30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Empresarial Contraste 16x9</vt:lpstr>
      <vt:lpstr>Presentación de PowerPoint</vt:lpstr>
      <vt:lpstr>Importancia del estudio</vt:lpstr>
      <vt:lpstr>Planteamiento del problema</vt:lpstr>
      <vt:lpstr>Objetivo general</vt:lpstr>
      <vt:lpstr>Objetivos específicos</vt:lpstr>
      <vt:lpstr>Presentación de PowerPoint</vt:lpstr>
      <vt:lpstr>Fideicomiso - etimología</vt:lpstr>
      <vt:lpstr>Fideicomiso - definición</vt:lpstr>
      <vt:lpstr>Presentación de PowerPoint</vt:lpstr>
      <vt:lpstr>Presentación de PowerPoint</vt:lpstr>
      <vt:lpstr>Beneficios del fideicomiso mercantil de garantía</vt:lpstr>
      <vt:lpstr>Presentación de PowerPoint</vt:lpstr>
      <vt:lpstr>Presentación de PowerPoint</vt:lpstr>
      <vt:lpstr>Investigación – metodología de trabajo</vt:lpstr>
      <vt:lpstr>Segmentación de mercado</vt:lpstr>
      <vt:lpstr>Encuesta - selección de la muestra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la demanda histórica</vt:lpstr>
      <vt:lpstr>Análisis de la demanda histórica</vt:lpstr>
      <vt:lpstr>Análisis de la demanda histórica</vt:lpstr>
      <vt:lpstr>Análisis de la demanda histórica</vt:lpstr>
      <vt:lpstr>Reducción esperad precios tratado con la UE</vt:lpstr>
      <vt:lpstr>Demanda proyectada</vt:lpstr>
      <vt:lpstr>Presentación de PowerPoint</vt:lpstr>
      <vt:lpstr>Participación de Pichincha en el sector</vt:lpstr>
      <vt:lpstr>Análisis de demanda histórica fideicomiso en el D. M. de Quito</vt:lpstr>
      <vt:lpstr>Proyección fideicomiso en el DM de Quito 2015 al 2020</vt:lpstr>
      <vt:lpstr>Precios de los vehículos en el periodo de estudio</vt:lpstr>
      <vt:lpstr>Conclusiones</vt:lpstr>
      <vt:lpstr>Recomendaciones</vt:lpstr>
      <vt:lpstr>   GRACIAS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la Demanda Potencial de Fideicomiso Mercantil Automotriz  en el Distrito M Quito</dc:title>
  <dc:creator>User</dc:creator>
  <cp:lastModifiedBy>Toshiba</cp:lastModifiedBy>
  <cp:revision>245</cp:revision>
  <dcterms:created xsi:type="dcterms:W3CDTF">2018-03-14T09:17:40Z</dcterms:created>
  <dcterms:modified xsi:type="dcterms:W3CDTF">2018-03-28T05:55:10Z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