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2" r:id="rId2"/>
    <p:sldId id="303" r:id="rId3"/>
    <p:sldId id="304" r:id="rId4"/>
    <p:sldId id="305" r:id="rId5"/>
    <p:sldId id="306" r:id="rId6"/>
    <p:sldId id="307" r:id="rId7"/>
    <p:sldId id="308" r:id="rId8"/>
    <p:sldId id="309" r:id="rId9"/>
    <p:sldId id="310" r:id="rId10"/>
    <p:sldId id="311" r:id="rId11"/>
    <p:sldId id="312" r:id="rId12"/>
    <p:sldId id="313" r:id="rId13"/>
    <p:sldId id="314" r:id="rId14"/>
    <p:sldId id="315" r:id="rId15"/>
    <p:sldId id="316" r:id="rId16"/>
    <p:sldId id="317" r:id="rId17"/>
    <p:sldId id="318" r:id="rId18"/>
    <p:sldId id="319" r:id="rId19"/>
    <p:sldId id="258" r:id="rId20"/>
    <p:sldId id="259" r:id="rId21"/>
    <p:sldId id="260" r:id="rId22"/>
    <p:sldId id="261" r:id="rId23"/>
    <p:sldId id="301" r:id="rId24"/>
    <p:sldId id="262" r:id="rId25"/>
    <p:sldId id="263" r:id="rId26"/>
    <p:sldId id="264" r:id="rId27"/>
    <p:sldId id="265" r:id="rId28"/>
    <p:sldId id="266" r:id="rId29"/>
    <p:sldId id="271" r:id="rId30"/>
    <p:sldId id="267" r:id="rId31"/>
    <p:sldId id="269" r:id="rId32"/>
    <p:sldId id="272" r:id="rId33"/>
    <p:sldId id="273" r:id="rId34"/>
    <p:sldId id="274" r:id="rId35"/>
    <p:sldId id="277" r:id="rId36"/>
    <p:sldId id="278" r:id="rId37"/>
    <p:sldId id="279" r:id="rId38"/>
    <p:sldId id="280" r:id="rId39"/>
    <p:sldId id="281" r:id="rId40"/>
    <p:sldId id="282" r:id="rId41"/>
    <p:sldId id="283" r:id="rId42"/>
    <p:sldId id="284" r:id="rId43"/>
    <p:sldId id="285" r:id="rId44"/>
    <p:sldId id="287" r:id="rId45"/>
    <p:sldId id="288" r:id="rId46"/>
    <p:sldId id="290" r:id="rId47"/>
    <p:sldId id="291" r:id="rId48"/>
    <p:sldId id="292" r:id="rId49"/>
    <p:sldId id="294" r:id="rId50"/>
    <p:sldId id="295" r:id="rId51"/>
    <p:sldId id="320" r:id="rId52"/>
    <p:sldId id="321" r:id="rId53"/>
    <p:sldId id="322" r:id="rId54"/>
    <p:sldId id="293" r:id="rId55"/>
    <p:sldId id="296" r:id="rId56"/>
    <p:sldId id="298" r:id="rId57"/>
    <p:sldId id="299" r:id="rId58"/>
    <p:sldId id="297" r:id="rId59"/>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73" d="100"/>
          <a:sy n="73" d="100"/>
        </p:scale>
        <p:origin x="49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95D7E0-B233-40DF-BD5F-CCE7006AC21F}"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s-ES"/>
        </a:p>
      </dgm:t>
    </dgm:pt>
    <dgm:pt modelId="{1D7991B6-7C77-4B78-B5A6-A469C1A1556E}">
      <dgm:prSet phldrT="[Texto]"/>
      <dgm:spPr/>
      <dgm:t>
        <a:bodyPr/>
        <a:lstStyle/>
        <a:p>
          <a:r>
            <a:rPr lang="es-ES" dirty="0" smtClean="0"/>
            <a:t>MECANISMOS</a:t>
          </a:r>
          <a:endParaRPr lang="es-ES" dirty="0"/>
        </a:p>
      </dgm:t>
    </dgm:pt>
    <dgm:pt modelId="{C703FC83-1291-4B32-B64A-72694931C298}" type="parTrans" cxnId="{5D92FA79-2ABA-4A75-BE93-24FD4C0EB6F8}">
      <dgm:prSet/>
      <dgm:spPr/>
      <dgm:t>
        <a:bodyPr/>
        <a:lstStyle/>
        <a:p>
          <a:endParaRPr lang="es-ES"/>
        </a:p>
      </dgm:t>
    </dgm:pt>
    <dgm:pt modelId="{6CF02D13-7DA3-45E7-9B3B-D518A541B7D9}" type="sibTrans" cxnId="{5D92FA79-2ABA-4A75-BE93-24FD4C0EB6F8}">
      <dgm:prSet/>
      <dgm:spPr/>
      <dgm:t>
        <a:bodyPr/>
        <a:lstStyle/>
        <a:p>
          <a:endParaRPr lang="es-ES"/>
        </a:p>
      </dgm:t>
    </dgm:pt>
    <dgm:pt modelId="{D0F222A1-722A-40A1-A9CB-3476CA75F6D8}">
      <dgm:prSet phldrT="[Texto]"/>
      <dgm:spPr/>
      <dgm:t>
        <a:bodyPr/>
        <a:lstStyle/>
        <a:p>
          <a:r>
            <a:rPr lang="es-ES" dirty="0" smtClean="0"/>
            <a:t>ENERGÍA</a:t>
          </a:r>
          <a:endParaRPr lang="es-ES" dirty="0"/>
        </a:p>
      </dgm:t>
    </dgm:pt>
    <dgm:pt modelId="{350DF8D7-7AD5-4AA9-ABEC-B0C1152D6432}" type="parTrans" cxnId="{08B2752F-6CF0-41A2-80D4-06854ED2760A}">
      <dgm:prSet/>
      <dgm:spPr/>
      <dgm:t>
        <a:bodyPr/>
        <a:lstStyle/>
        <a:p>
          <a:endParaRPr lang="es-ES"/>
        </a:p>
      </dgm:t>
    </dgm:pt>
    <dgm:pt modelId="{C497BBD2-53FE-4638-8992-347594008FD3}" type="sibTrans" cxnId="{08B2752F-6CF0-41A2-80D4-06854ED2760A}">
      <dgm:prSet/>
      <dgm:spPr/>
      <dgm:t>
        <a:bodyPr/>
        <a:lstStyle/>
        <a:p>
          <a:endParaRPr lang="es-ES"/>
        </a:p>
      </dgm:t>
    </dgm:pt>
    <dgm:pt modelId="{5DEAFD35-3F69-4AFB-A85A-AD9973EA1B04}">
      <dgm:prSet phldrT="[Texto]"/>
      <dgm:spPr/>
      <dgm:t>
        <a:bodyPr/>
        <a:lstStyle/>
        <a:p>
          <a:r>
            <a:rPr lang="es-ES" dirty="0" smtClean="0"/>
            <a:t>VAPOR</a:t>
          </a:r>
          <a:endParaRPr lang="es-ES" dirty="0"/>
        </a:p>
      </dgm:t>
    </dgm:pt>
    <dgm:pt modelId="{B9EDD47C-770F-452C-8AA9-12919F8547B8}" type="parTrans" cxnId="{5F19A611-1D10-4FB6-90D8-4E9E6420491C}">
      <dgm:prSet/>
      <dgm:spPr/>
      <dgm:t>
        <a:bodyPr/>
        <a:lstStyle/>
        <a:p>
          <a:endParaRPr lang="es-ES"/>
        </a:p>
      </dgm:t>
    </dgm:pt>
    <dgm:pt modelId="{B17C456F-473F-420F-8B72-300AA4360987}" type="sibTrans" cxnId="{5F19A611-1D10-4FB6-90D8-4E9E6420491C}">
      <dgm:prSet/>
      <dgm:spPr/>
      <dgm:t>
        <a:bodyPr/>
        <a:lstStyle/>
        <a:p>
          <a:endParaRPr lang="es-ES"/>
        </a:p>
      </dgm:t>
    </dgm:pt>
    <dgm:pt modelId="{D23EADAC-B93A-4491-AF67-3763CA1EFE8B}">
      <dgm:prSet phldrT="[Texto]"/>
      <dgm:spPr/>
      <dgm:t>
        <a:bodyPr/>
        <a:lstStyle/>
        <a:p>
          <a:r>
            <a:rPr lang="es-ES" dirty="0" smtClean="0"/>
            <a:t>PRESION Y TEMPERATURA</a:t>
          </a:r>
          <a:endParaRPr lang="es-ES" dirty="0"/>
        </a:p>
      </dgm:t>
    </dgm:pt>
    <dgm:pt modelId="{3055A30D-32C9-4932-A112-0E2AA9D726BB}" type="parTrans" cxnId="{C465B6E4-933C-4932-BDAC-580169D81A76}">
      <dgm:prSet/>
      <dgm:spPr/>
      <dgm:t>
        <a:bodyPr/>
        <a:lstStyle/>
        <a:p>
          <a:endParaRPr lang="es-ES"/>
        </a:p>
      </dgm:t>
    </dgm:pt>
    <dgm:pt modelId="{E3141800-5BE4-4766-A63B-7DE95A7F8736}" type="sibTrans" cxnId="{C465B6E4-933C-4932-BDAC-580169D81A76}">
      <dgm:prSet/>
      <dgm:spPr/>
      <dgm:t>
        <a:bodyPr/>
        <a:lstStyle/>
        <a:p>
          <a:endParaRPr lang="es-ES"/>
        </a:p>
      </dgm:t>
    </dgm:pt>
    <dgm:pt modelId="{70CBD433-7B56-44DB-8A04-D7B507F42E5D}">
      <dgm:prSet phldrT="[Texto]"/>
      <dgm:spPr/>
      <dgm:t>
        <a:bodyPr/>
        <a:lstStyle/>
        <a:p>
          <a:r>
            <a:rPr lang="es-ES" dirty="0" smtClean="0"/>
            <a:t>CALDEROS</a:t>
          </a:r>
          <a:endParaRPr lang="es-ES" dirty="0"/>
        </a:p>
      </dgm:t>
    </dgm:pt>
    <dgm:pt modelId="{05224BAD-18EC-4EDF-B604-894643DED7FF}" type="parTrans" cxnId="{3BCF484D-C5A2-4D9D-8DE0-12F4A2D30252}">
      <dgm:prSet/>
      <dgm:spPr/>
      <dgm:t>
        <a:bodyPr/>
        <a:lstStyle/>
        <a:p>
          <a:endParaRPr lang="es-ES"/>
        </a:p>
      </dgm:t>
    </dgm:pt>
    <dgm:pt modelId="{4B632B7E-2A24-4783-88A1-C87D6090997C}" type="sibTrans" cxnId="{3BCF484D-C5A2-4D9D-8DE0-12F4A2D30252}">
      <dgm:prSet/>
      <dgm:spPr/>
      <dgm:t>
        <a:bodyPr/>
        <a:lstStyle/>
        <a:p>
          <a:endParaRPr lang="es-ES"/>
        </a:p>
      </dgm:t>
    </dgm:pt>
    <dgm:pt modelId="{B9D82CE8-BA85-4F50-BD61-1EF786482845}" type="pres">
      <dgm:prSet presAssocID="{D995D7E0-B233-40DF-BD5F-CCE7006AC21F}" presName="cycle" presStyleCnt="0">
        <dgm:presLayoutVars>
          <dgm:dir/>
          <dgm:resizeHandles val="exact"/>
        </dgm:presLayoutVars>
      </dgm:prSet>
      <dgm:spPr/>
      <dgm:t>
        <a:bodyPr/>
        <a:lstStyle/>
        <a:p>
          <a:endParaRPr lang="es-ES"/>
        </a:p>
      </dgm:t>
    </dgm:pt>
    <dgm:pt modelId="{E5733E72-8EC1-48F2-BBC2-183EFE41FD29}" type="pres">
      <dgm:prSet presAssocID="{1D7991B6-7C77-4B78-B5A6-A469C1A1556E}" presName="node" presStyleLbl="node1" presStyleIdx="0" presStyleCnt="5">
        <dgm:presLayoutVars>
          <dgm:bulletEnabled val="1"/>
        </dgm:presLayoutVars>
      </dgm:prSet>
      <dgm:spPr/>
      <dgm:t>
        <a:bodyPr/>
        <a:lstStyle/>
        <a:p>
          <a:endParaRPr lang="es-ES"/>
        </a:p>
      </dgm:t>
    </dgm:pt>
    <dgm:pt modelId="{DC847FE7-DB3C-42B9-A9A9-C11EA3734099}" type="pres">
      <dgm:prSet presAssocID="{6CF02D13-7DA3-45E7-9B3B-D518A541B7D9}" presName="sibTrans" presStyleLbl="sibTrans2D1" presStyleIdx="0" presStyleCnt="5"/>
      <dgm:spPr/>
      <dgm:t>
        <a:bodyPr/>
        <a:lstStyle/>
        <a:p>
          <a:endParaRPr lang="es-ES"/>
        </a:p>
      </dgm:t>
    </dgm:pt>
    <dgm:pt modelId="{7E331E37-E70B-4190-98A4-51A0E630FE9B}" type="pres">
      <dgm:prSet presAssocID="{6CF02D13-7DA3-45E7-9B3B-D518A541B7D9}" presName="connectorText" presStyleLbl="sibTrans2D1" presStyleIdx="0" presStyleCnt="5"/>
      <dgm:spPr/>
      <dgm:t>
        <a:bodyPr/>
        <a:lstStyle/>
        <a:p>
          <a:endParaRPr lang="es-ES"/>
        </a:p>
      </dgm:t>
    </dgm:pt>
    <dgm:pt modelId="{32BE054D-2C6B-4A98-96E7-A77A214C62F2}" type="pres">
      <dgm:prSet presAssocID="{D0F222A1-722A-40A1-A9CB-3476CA75F6D8}" presName="node" presStyleLbl="node1" presStyleIdx="1" presStyleCnt="5">
        <dgm:presLayoutVars>
          <dgm:bulletEnabled val="1"/>
        </dgm:presLayoutVars>
      </dgm:prSet>
      <dgm:spPr/>
      <dgm:t>
        <a:bodyPr/>
        <a:lstStyle/>
        <a:p>
          <a:endParaRPr lang="es-ES"/>
        </a:p>
      </dgm:t>
    </dgm:pt>
    <dgm:pt modelId="{936EA4DD-90B1-442D-8C4E-A54FDA353D0E}" type="pres">
      <dgm:prSet presAssocID="{C497BBD2-53FE-4638-8992-347594008FD3}" presName="sibTrans" presStyleLbl="sibTrans2D1" presStyleIdx="1" presStyleCnt="5"/>
      <dgm:spPr/>
      <dgm:t>
        <a:bodyPr/>
        <a:lstStyle/>
        <a:p>
          <a:endParaRPr lang="es-ES"/>
        </a:p>
      </dgm:t>
    </dgm:pt>
    <dgm:pt modelId="{BC048F55-BC6A-407E-9F68-F2F08C4B4E0A}" type="pres">
      <dgm:prSet presAssocID="{C497BBD2-53FE-4638-8992-347594008FD3}" presName="connectorText" presStyleLbl="sibTrans2D1" presStyleIdx="1" presStyleCnt="5"/>
      <dgm:spPr/>
      <dgm:t>
        <a:bodyPr/>
        <a:lstStyle/>
        <a:p>
          <a:endParaRPr lang="es-ES"/>
        </a:p>
      </dgm:t>
    </dgm:pt>
    <dgm:pt modelId="{2F73AEA1-F7F5-4CBA-9E0C-05A322D89A8A}" type="pres">
      <dgm:prSet presAssocID="{5DEAFD35-3F69-4AFB-A85A-AD9973EA1B04}" presName="node" presStyleLbl="node1" presStyleIdx="2" presStyleCnt="5">
        <dgm:presLayoutVars>
          <dgm:bulletEnabled val="1"/>
        </dgm:presLayoutVars>
      </dgm:prSet>
      <dgm:spPr/>
      <dgm:t>
        <a:bodyPr/>
        <a:lstStyle/>
        <a:p>
          <a:endParaRPr lang="es-ES"/>
        </a:p>
      </dgm:t>
    </dgm:pt>
    <dgm:pt modelId="{FA8CDB63-C220-4EF7-9FC2-7EB97E37D2B2}" type="pres">
      <dgm:prSet presAssocID="{B17C456F-473F-420F-8B72-300AA4360987}" presName="sibTrans" presStyleLbl="sibTrans2D1" presStyleIdx="2" presStyleCnt="5"/>
      <dgm:spPr/>
      <dgm:t>
        <a:bodyPr/>
        <a:lstStyle/>
        <a:p>
          <a:endParaRPr lang="es-ES"/>
        </a:p>
      </dgm:t>
    </dgm:pt>
    <dgm:pt modelId="{C87D9849-E64D-40BB-8AC4-6C4A746CA64E}" type="pres">
      <dgm:prSet presAssocID="{B17C456F-473F-420F-8B72-300AA4360987}" presName="connectorText" presStyleLbl="sibTrans2D1" presStyleIdx="2" presStyleCnt="5"/>
      <dgm:spPr/>
      <dgm:t>
        <a:bodyPr/>
        <a:lstStyle/>
        <a:p>
          <a:endParaRPr lang="es-ES"/>
        </a:p>
      </dgm:t>
    </dgm:pt>
    <dgm:pt modelId="{62F2E362-B52B-4BC2-B960-CF16DEE83D13}" type="pres">
      <dgm:prSet presAssocID="{D23EADAC-B93A-4491-AF67-3763CA1EFE8B}" presName="node" presStyleLbl="node1" presStyleIdx="3" presStyleCnt="5" custRadScaleRad="99111" custRadScaleInc="2798">
        <dgm:presLayoutVars>
          <dgm:bulletEnabled val="1"/>
        </dgm:presLayoutVars>
      </dgm:prSet>
      <dgm:spPr/>
      <dgm:t>
        <a:bodyPr/>
        <a:lstStyle/>
        <a:p>
          <a:endParaRPr lang="es-ES"/>
        </a:p>
      </dgm:t>
    </dgm:pt>
    <dgm:pt modelId="{1D44DDB2-29DF-49CE-8AE3-0332FFCB4BB5}" type="pres">
      <dgm:prSet presAssocID="{E3141800-5BE4-4766-A63B-7DE95A7F8736}" presName="sibTrans" presStyleLbl="sibTrans2D1" presStyleIdx="3" presStyleCnt="5"/>
      <dgm:spPr/>
      <dgm:t>
        <a:bodyPr/>
        <a:lstStyle/>
        <a:p>
          <a:endParaRPr lang="es-ES"/>
        </a:p>
      </dgm:t>
    </dgm:pt>
    <dgm:pt modelId="{6768BC8B-2234-46A7-B70F-200A6312EF9E}" type="pres">
      <dgm:prSet presAssocID="{E3141800-5BE4-4766-A63B-7DE95A7F8736}" presName="connectorText" presStyleLbl="sibTrans2D1" presStyleIdx="3" presStyleCnt="5"/>
      <dgm:spPr/>
      <dgm:t>
        <a:bodyPr/>
        <a:lstStyle/>
        <a:p>
          <a:endParaRPr lang="es-ES"/>
        </a:p>
      </dgm:t>
    </dgm:pt>
    <dgm:pt modelId="{A9CA5EFF-ED21-4FD0-9BC6-DBC5D8715AFB}" type="pres">
      <dgm:prSet presAssocID="{70CBD433-7B56-44DB-8A04-D7B507F42E5D}" presName="node" presStyleLbl="node1" presStyleIdx="4" presStyleCnt="5">
        <dgm:presLayoutVars>
          <dgm:bulletEnabled val="1"/>
        </dgm:presLayoutVars>
      </dgm:prSet>
      <dgm:spPr/>
      <dgm:t>
        <a:bodyPr/>
        <a:lstStyle/>
        <a:p>
          <a:endParaRPr lang="es-ES"/>
        </a:p>
      </dgm:t>
    </dgm:pt>
    <dgm:pt modelId="{4FD927F9-9CFB-4C9D-896B-2042A140D663}" type="pres">
      <dgm:prSet presAssocID="{4B632B7E-2A24-4783-88A1-C87D6090997C}" presName="sibTrans" presStyleLbl="sibTrans2D1" presStyleIdx="4" presStyleCnt="5"/>
      <dgm:spPr/>
      <dgm:t>
        <a:bodyPr/>
        <a:lstStyle/>
        <a:p>
          <a:endParaRPr lang="es-ES"/>
        </a:p>
      </dgm:t>
    </dgm:pt>
    <dgm:pt modelId="{F7025C0D-8406-4263-BCA1-5CE02CB436B9}" type="pres">
      <dgm:prSet presAssocID="{4B632B7E-2A24-4783-88A1-C87D6090997C}" presName="connectorText" presStyleLbl="sibTrans2D1" presStyleIdx="4" presStyleCnt="5"/>
      <dgm:spPr/>
      <dgm:t>
        <a:bodyPr/>
        <a:lstStyle/>
        <a:p>
          <a:endParaRPr lang="es-ES"/>
        </a:p>
      </dgm:t>
    </dgm:pt>
  </dgm:ptLst>
  <dgm:cxnLst>
    <dgm:cxn modelId="{A2D2CDDE-428E-42AF-94B1-7DC3654CCE14}" type="presOf" srcId="{6CF02D13-7DA3-45E7-9B3B-D518A541B7D9}" destId="{7E331E37-E70B-4190-98A4-51A0E630FE9B}" srcOrd="1" destOrd="0" presId="urn:microsoft.com/office/officeart/2005/8/layout/cycle2"/>
    <dgm:cxn modelId="{782C295D-2DDF-4211-81A7-8521292FD8B1}" type="presOf" srcId="{5DEAFD35-3F69-4AFB-A85A-AD9973EA1B04}" destId="{2F73AEA1-F7F5-4CBA-9E0C-05A322D89A8A}" srcOrd="0" destOrd="0" presId="urn:microsoft.com/office/officeart/2005/8/layout/cycle2"/>
    <dgm:cxn modelId="{B69BDF26-447E-4F2A-93A3-08970ECC6452}" type="presOf" srcId="{D0F222A1-722A-40A1-A9CB-3476CA75F6D8}" destId="{32BE054D-2C6B-4A98-96E7-A77A214C62F2}" srcOrd="0" destOrd="0" presId="urn:microsoft.com/office/officeart/2005/8/layout/cycle2"/>
    <dgm:cxn modelId="{03823C3C-7D28-463B-BB14-C0A0D2BA4D68}" type="presOf" srcId="{D995D7E0-B233-40DF-BD5F-CCE7006AC21F}" destId="{B9D82CE8-BA85-4F50-BD61-1EF786482845}" srcOrd="0" destOrd="0" presId="urn:microsoft.com/office/officeart/2005/8/layout/cycle2"/>
    <dgm:cxn modelId="{513B8F92-C508-40A2-9867-DE7C56C437A2}" type="presOf" srcId="{70CBD433-7B56-44DB-8A04-D7B507F42E5D}" destId="{A9CA5EFF-ED21-4FD0-9BC6-DBC5D8715AFB}" srcOrd="0" destOrd="0" presId="urn:microsoft.com/office/officeart/2005/8/layout/cycle2"/>
    <dgm:cxn modelId="{C18B955B-3CA5-43BD-9ED9-C99E02765A86}" type="presOf" srcId="{C497BBD2-53FE-4638-8992-347594008FD3}" destId="{BC048F55-BC6A-407E-9F68-F2F08C4B4E0A}" srcOrd="1" destOrd="0" presId="urn:microsoft.com/office/officeart/2005/8/layout/cycle2"/>
    <dgm:cxn modelId="{D0C791B6-4AE1-4E51-86E4-7CF33C9BBB28}" type="presOf" srcId="{B17C456F-473F-420F-8B72-300AA4360987}" destId="{FA8CDB63-C220-4EF7-9FC2-7EB97E37D2B2}" srcOrd="0" destOrd="0" presId="urn:microsoft.com/office/officeart/2005/8/layout/cycle2"/>
    <dgm:cxn modelId="{5F19A611-1D10-4FB6-90D8-4E9E6420491C}" srcId="{D995D7E0-B233-40DF-BD5F-CCE7006AC21F}" destId="{5DEAFD35-3F69-4AFB-A85A-AD9973EA1B04}" srcOrd="2" destOrd="0" parTransId="{B9EDD47C-770F-452C-8AA9-12919F8547B8}" sibTransId="{B17C456F-473F-420F-8B72-300AA4360987}"/>
    <dgm:cxn modelId="{7C8A7E93-C444-4D57-AD9E-0C43D4414790}" type="presOf" srcId="{C497BBD2-53FE-4638-8992-347594008FD3}" destId="{936EA4DD-90B1-442D-8C4E-A54FDA353D0E}" srcOrd="0" destOrd="0" presId="urn:microsoft.com/office/officeart/2005/8/layout/cycle2"/>
    <dgm:cxn modelId="{92A7DD8F-E331-449D-A366-C6101285AA74}" type="presOf" srcId="{E3141800-5BE4-4766-A63B-7DE95A7F8736}" destId="{6768BC8B-2234-46A7-B70F-200A6312EF9E}" srcOrd="1" destOrd="0" presId="urn:microsoft.com/office/officeart/2005/8/layout/cycle2"/>
    <dgm:cxn modelId="{A9554533-3F5C-48F9-9F5D-A821AA9C6A94}" type="presOf" srcId="{1D7991B6-7C77-4B78-B5A6-A469C1A1556E}" destId="{E5733E72-8EC1-48F2-BBC2-183EFE41FD29}" srcOrd="0" destOrd="0" presId="urn:microsoft.com/office/officeart/2005/8/layout/cycle2"/>
    <dgm:cxn modelId="{5D92FA79-2ABA-4A75-BE93-24FD4C0EB6F8}" srcId="{D995D7E0-B233-40DF-BD5F-CCE7006AC21F}" destId="{1D7991B6-7C77-4B78-B5A6-A469C1A1556E}" srcOrd="0" destOrd="0" parTransId="{C703FC83-1291-4B32-B64A-72694931C298}" sibTransId="{6CF02D13-7DA3-45E7-9B3B-D518A541B7D9}"/>
    <dgm:cxn modelId="{A83C2D39-F728-478A-A377-35595E1BD466}" type="presOf" srcId="{B17C456F-473F-420F-8B72-300AA4360987}" destId="{C87D9849-E64D-40BB-8AC4-6C4A746CA64E}" srcOrd="1" destOrd="0" presId="urn:microsoft.com/office/officeart/2005/8/layout/cycle2"/>
    <dgm:cxn modelId="{542A8391-34D1-4F31-B528-E756DB857837}" type="presOf" srcId="{D23EADAC-B93A-4491-AF67-3763CA1EFE8B}" destId="{62F2E362-B52B-4BC2-B960-CF16DEE83D13}" srcOrd="0" destOrd="0" presId="urn:microsoft.com/office/officeart/2005/8/layout/cycle2"/>
    <dgm:cxn modelId="{DBE0C447-C8FD-4F36-8F21-7C7151016121}" type="presOf" srcId="{6CF02D13-7DA3-45E7-9B3B-D518A541B7D9}" destId="{DC847FE7-DB3C-42B9-A9A9-C11EA3734099}" srcOrd="0" destOrd="0" presId="urn:microsoft.com/office/officeart/2005/8/layout/cycle2"/>
    <dgm:cxn modelId="{2D26B5AA-B373-492A-A980-BBFCA5242A4A}" type="presOf" srcId="{4B632B7E-2A24-4783-88A1-C87D6090997C}" destId="{4FD927F9-9CFB-4C9D-896B-2042A140D663}" srcOrd="0" destOrd="0" presId="urn:microsoft.com/office/officeart/2005/8/layout/cycle2"/>
    <dgm:cxn modelId="{3BCF484D-C5A2-4D9D-8DE0-12F4A2D30252}" srcId="{D995D7E0-B233-40DF-BD5F-CCE7006AC21F}" destId="{70CBD433-7B56-44DB-8A04-D7B507F42E5D}" srcOrd="4" destOrd="0" parTransId="{05224BAD-18EC-4EDF-B604-894643DED7FF}" sibTransId="{4B632B7E-2A24-4783-88A1-C87D6090997C}"/>
    <dgm:cxn modelId="{08B2752F-6CF0-41A2-80D4-06854ED2760A}" srcId="{D995D7E0-B233-40DF-BD5F-CCE7006AC21F}" destId="{D0F222A1-722A-40A1-A9CB-3476CA75F6D8}" srcOrd="1" destOrd="0" parTransId="{350DF8D7-7AD5-4AA9-ABEC-B0C1152D6432}" sibTransId="{C497BBD2-53FE-4638-8992-347594008FD3}"/>
    <dgm:cxn modelId="{C465B6E4-933C-4932-BDAC-580169D81A76}" srcId="{D995D7E0-B233-40DF-BD5F-CCE7006AC21F}" destId="{D23EADAC-B93A-4491-AF67-3763CA1EFE8B}" srcOrd="3" destOrd="0" parTransId="{3055A30D-32C9-4932-A112-0E2AA9D726BB}" sibTransId="{E3141800-5BE4-4766-A63B-7DE95A7F8736}"/>
    <dgm:cxn modelId="{3A4AB6E4-A0DD-495C-AD21-720502274A18}" type="presOf" srcId="{4B632B7E-2A24-4783-88A1-C87D6090997C}" destId="{F7025C0D-8406-4263-BCA1-5CE02CB436B9}" srcOrd="1" destOrd="0" presId="urn:microsoft.com/office/officeart/2005/8/layout/cycle2"/>
    <dgm:cxn modelId="{39FB49C6-DBCE-4B74-AAF7-8F1C5580B6FD}" type="presOf" srcId="{E3141800-5BE4-4766-A63B-7DE95A7F8736}" destId="{1D44DDB2-29DF-49CE-8AE3-0332FFCB4BB5}" srcOrd="0" destOrd="0" presId="urn:microsoft.com/office/officeart/2005/8/layout/cycle2"/>
    <dgm:cxn modelId="{14EE18E5-1D0A-4B25-BF58-BBBC1A1B3A68}" type="presParOf" srcId="{B9D82CE8-BA85-4F50-BD61-1EF786482845}" destId="{E5733E72-8EC1-48F2-BBC2-183EFE41FD29}" srcOrd="0" destOrd="0" presId="urn:microsoft.com/office/officeart/2005/8/layout/cycle2"/>
    <dgm:cxn modelId="{ED56FDC6-043F-4078-91D1-7A271E241BEC}" type="presParOf" srcId="{B9D82CE8-BA85-4F50-BD61-1EF786482845}" destId="{DC847FE7-DB3C-42B9-A9A9-C11EA3734099}" srcOrd="1" destOrd="0" presId="urn:microsoft.com/office/officeart/2005/8/layout/cycle2"/>
    <dgm:cxn modelId="{107BBCE3-0B5F-4DD8-948E-898221F1A89E}" type="presParOf" srcId="{DC847FE7-DB3C-42B9-A9A9-C11EA3734099}" destId="{7E331E37-E70B-4190-98A4-51A0E630FE9B}" srcOrd="0" destOrd="0" presId="urn:microsoft.com/office/officeart/2005/8/layout/cycle2"/>
    <dgm:cxn modelId="{124A871E-EA67-4ABD-B74D-5F0143B37F14}" type="presParOf" srcId="{B9D82CE8-BA85-4F50-BD61-1EF786482845}" destId="{32BE054D-2C6B-4A98-96E7-A77A214C62F2}" srcOrd="2" destOrd="0" presId="urn:microsoft.com/office/officeart/2005/8/layout/cycle2"/>
    <dgm:cxn modelId="{79B9902C-0DFB-4F5E-BC23-541CCEB5C089}" type="presParOf" srcId="{B9D82CE8-BA85-4F50-BD61-1EF786482845}" destId="{936EA4DD-90B1-442D-8C4E-A54FDA353D0E}" srcOrd="3" destOrd="0" presId="urn:microsoft.com/office/officeart/2005/8/layout/cycle2"/>
    <dgm:cxn modelId="{568209A2-EDEC-49BF-85AD-D52D0D735E74}" type="presParOf" srcId="{936EA4DD-90B1-442D-8C4E-A54FDA353D0E}" destId="{BC048F55-BC6A-407E-9F68-F2F08C4B4E0A}" srcOrd="0" destOrd="0" presId="urn:microsoft.com/office/officeart/2005/8/layout/cycle2"/>
    <dgm:cxn modelId="{131F2BE8-F850-4073-9829-8C578404F9F5}" type="presParOf" srcId="{B9D82CE8-BA85-4F50-BD61-1EF786482845}" destId="{2F73AEA1-F7F5-4CBA-9E0C-05A322D89A8A}" srcOrd="4" destOrd="0" presId="urn:microsoft.com/office/officeart/2005/8/layout/cycle2"/>
    <dgm:cxn modelId="{909C0FCF-7135-4489-B01E-91AB80CBE016}" type="presParOf" srcId="{B9D82CE8-BA85-4F50-BD61-1EF786482845}" destId="{FA8CDB63-C220-4EF7-9FC2-7EB97E37D2B2}" srcOrd="5" destOrd="0" presId="urn:microsoft.com/office/officeart/2005/8/layout/cycle2"/>
    <dgm:cxn modelId="{982E29D0-12A2-4EBD-9851-1BFED94B382A}" type="presParOf" srcId="{FA8CDB63-C220-4EF7-9FC2-7EB97E37D2B2}" destId="{C87D9849-E64D-40BB-8AC4-6C4A746CA64E}" srcOrd="0" destOrd="0" presId="urn:microsoft.com/office/officeart/2005/8/layout/cycle2"/>
    <dgm:cxn modelId="{9651B262-EBBB-487C-A475-14787812B0D6}" type="presParOf" srcId="{B9D82CE8-BA85-4F50-BD61-1EF786482845}" destId="{62F2E362-B52B-4BC2-B960-CF16DEE83D13}" srcOrd="6" destOrd="0" presId="urn:microsoft.com/office/officeart/2005/8/layout/cycle2"/>
    <dgm:cxn modelId="{EF37F881-4E37-4300-859B-A4054BDA6268}" type="presParOf" srcId="{B9D82CE8-BA85-4F50-BD61-1EF786482845}" destId="{1D44DDB2-29DF-49CE-8AE3-0332FFCB4BB5}" srcOrd="7" destOrd="0" presId="urn:microsoft.com/office/officeart/2005/8/layout/cycle2"/>
    <dgm:cxn modelId="{1C91103C-3274-4EEA-8A71-15DAC62EA1EE}" type="presParOf" srcId="{1D44DDB2-29DF-49CE-8AE3-0332FFCB4BB5}" destId="{6768BC8B-2234-46A7-B70F-200A6312EF9E}" srcOrd="0" destOrd="0" presId="urn:microsoft.com/office/officeart/2005/8/layout/cycle2"/>
    <dgm:cxn modelId="{49BA694A-0BC2-44AA-80EB-E0B024101B9E}" type="presParOf" srcId="{B9D82CE8-BA85-4F50-BD61-1EF786482845}" destId="{A9CA5EFF-ED21-4FD0-9BC6-DBC5D8715AFB}" srcOrd="8" destOrd="0" presId="urn:microsoft.com/office/officeart/2005/8/layout/cycle2"/>
    <dgm:cxn modelId="{F26368B6-D16A-443F-A74B-80FE20D3EA44}" type="presParOf" srcId="{B9D82CE8-BA85-4F50-BD61-1EF786482845}" destId="{4FD927F9-9CFB-4C9D-896B-2042A140D663}" srcOrd="9" destOrd="0" presId="urn:microsoft.com/office/officeart/2005/8/layout/cycle2"/>
    <dgm:cxn modelId="{CF375864-C0BE-4133-B3D4-E1028DB129FD}" type="presParOf" srcId="{4FD927F9-9CFB-4C9D-896B-2042A140D663}" destId="{F7025C0D-8406-4263-BCA1-5CE02CB436B9}"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1AD6C7-37B1-4173-8955-2D6A64FA2223}"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s-ES"/>
        </a:p>
      </dgm:t>
    </dgm:pt>
    <dgm:pt modelId="{E8605269-9F52-48CE-8765-01C4BFC7AD5D}">
      <dgm:prSet phldrT="[Texto]"/>
      <dgm:spPr/>
      <dgm:t>
        <a:bodyPr/>
        <a:lstStyle/>
        <a:p>
          <a:r>
            <a:rPr lang="es-ES" dirty="0" smtClean="0"/>
            <a:t>CALDERO FULTON</a:t>
          </a:r>
          <a:endParaRPr lang="es-ES" dirty="0"/>
        </a:p>
      </dgm:t>
    </dgm:pt>
    <dgm:pt modelId="{74F79F08-4286-44C7-A0EF-3E915AA93B72}" type="parTrans" cxnId="{2451CF5D-9616-4524-B38C-80A13D4AE3F9}">
      <dgm:prSet/>
      <dgm:spPr/>
      <dgm:t>
        <a:bodyPr/>
        <a:lstStyle/>
        <a:p>
          <a:endParaRPr lang="es-ES"/>
        </a:p>
      </dgm:t>
    </dgm:pt>
    <dgm:pt modelId="{00F122DB-142F-41EC-A8DC-AAF2BE40C6E6}" type="sibTrans" cxnId="{2451CF5D-9616-4524-B38C-80A13D4AE3F9}">
      <dgm:prSet/>
      <dgm:spPr/>
      <dgm:t>
        <a:bodyPr/>
        <a:lstStyle/>
        <a:p>
          <a:endParaRPr lang="es-ES"/>
        </a:p>
      </dgm:t>
    </dgm:pt>
    <dgm:pt modelId="{3C20BD3B-E7FD-4F3D-BC81-748D9ABD765B}">
      <dgm:prSet phldrT="[Texto]"/>
      <dgm:spPr/>
      <dgm:t>
        <a:bodyPr/>
        <a:lstStyle/>
        <a:p>
          <a:r>
            <a:rPr lang="es-ES" dirty="0" smtClean="0"/>
            <a:t>GENERACION DE VAPOR</a:t>
          </a:r>
          <a:endParaRPr lang="es-ES" dirty="0"/>
        </a:p>
      </dgm:t>
    </dgm:pt>
    <dgm:pt modelId="{6C305939-0269-43E7-B231-362CDA3C3D75}" type="parTrans" cxnId="{091EE19E-2045-48C7-A15C-D812FA853631}">
      <dgm:prSet/>
      <dgm:spPr/>
      <dgm:t>
        <a:bodyPr/>
        <a:lstStyle/>
        <a:p>
          <a:endParaRPr lang="es-ES"/>
        </a:p>
      </dgm:t>
    </dgm:pt>
    <dgm:pt modelId="{9FFD3A88-CC32-4460-9B41-9129C055570A}" type="sibTrans" cxnId="{091EE19E-2045-48C7-A15C-D812FA853631}">
      <dgm:prSet/>
      <dgm:spPr/>
      <dgm:t>
        <a:bodyPr/>
        <a:lstStyle/>
        <a:p>
          <a:endParaRPr lang="es-ES"/>
        </a:p>
      </dgm:t>
    </dgm:pt>
    <dgm:pt modelId="{A43E6A52-1E8E-4A40-9BB3-A1C8FA7DD362}">
      <dgm:prSet phldrT="[Texto]"/>
      <dgm:spPr/>
      <dgm:t>
        <a:bodyPr/>
        <a:lstStyle/>
        <a:p>
          <a:r>
            <a:rPr lang="es-ES" dirty="0" smtClean="0"/>
            <a:t>DEPENDEN</a:t>
          </a:r>
          <a:endParaRPr lang="es-ES" dirty="0"/>
        </a:p>
      </dgm:t>
    </dgm:pt>
    <dgm:pt modelId="{503B1568-9041-494B-BE3D-59A7E72A9FED}" type="parTrans" cxnId="{AFA23A44-9ABA-47A0-9543-3A36A3E18C81}">
      <dgm:prSet/>
      <dgm:spPr/>
      <dgm:t>
        <a:bodyPr/>
        <a:lstStyle/>
        <a:p>
          <a:endParaRPr lang="es-ES"/>
        </a:p>
      </dgm:t>
    </dgm:pt>
    <dgm:pt modelId="{4540DF1E-0F98-480B-A2C3-3220C8E8C7FD}" type="sibTrans" cxnId="{AFA23A44-9ABA-47A0-9543-3A36A3E18C81}">
      <dgm:prSet/>
      <dgm:spPr/>
      <dgm:t>
        <a:bodyPr/>
        <a:lstStyle/>
        <a:p>
          <a:endParaRPr lang="es-ES"/>
        </a:p>
      </dgm:t>
    </dgm:pt>
    <dgm:pt modelId="{8F12BE13-7F24-4B15-9DC0-9E078DE6E16E}">
      <dgm:prSet phldrT="[Texto]"/>
      <dgm:spPr/>
      <dgm:t>
        <a:bodyPr/>
        <a:lstStyle/>
        <a:p>
          <a:r>
            <a:rPr lang="es-ES" dirty="0" smtClean="0"/>
            <a:t>BANCO DE CONDUCCION VARRILLAS DE LONGITUD INFINITA</a:t>
          </a:r>
          <a:endParaRPr lang="es-ES" dirty="0"/>
        </a:p>
      </dgm:t>
    </dgm:pt>
    <dgm:pt modelId="{FD8548B0-4552-4C01-9024-5DC130119A4E}" type="parTrans" cxnId="{2A30B8BA-3E15-4ACD-9155-4495CB98BAF6}">
      <dgm:prSet/>
      <dgm:spPr/>
      <dgm:t>
        <a:bodyPr/>
        <a:lstStyle/>
        <a:p>
          <a:endParaRPr lang="es-ES"/>
        </a:p>
      </dgm:t>
    </dgm:pt>
    <dgm:pt modelId="{3B02A35A-882E-4EEE-A2B8-76E02956C700}" type="sibTrans" cxnId="{2A30B8BA-3E15-4ACD-9155-4495CB98BAF6}">
      <dgm:prSet/>
      <dgm:spPr/>
      <dgm:t>
        <a:bodyPr/>
        <a:lstStyle/>
        <a:p>
          <a:endParaRPr lang="es-ES"/>
        </a:p>
      </dgm:t>
    </dgm:pt>
    <dgm:pt modelId="{6D8C5987-10B5-4FEB-B121-F606566BAD24}">
      <dgm:prSet phldrT="[Texto]"/>
      <dgm:spPr/>
      <dgm:t>
        <a:bodyPr/>
        <a:lstStyle/>
        <a:p>
          <a:r>
            <a:rPr lang="es-ES" dirty="0" smtClean="0"/>
            <a:t>CALORIMETRO</a:t>
          </a:r>
          <a:endParaRPr lang="es-ES" dirty="0"/>
        </a:p>
      </dgm:t>
    </dgm:pt>
    <dgm:pt modelId="{A19B3EA3-B318-48F1-9EF3-FC07F9D5CD2E}" type="parTrans" cxnId="{9E78F9AD-5969-4688-A90D-5ED1BA9CA873}">
      <dgm:prSet/>
      <dgm:spPr/>
      <dgm:t>
        <a:bodyPr/>
        <a:lstStyle/>
        <a:p>
          <a:endParaRPr lang="es-ES"/>
        </a:p>
      </dgm:t>
    </dgm:pt>
    <dgm:pt modelId="{3001950A-914B-4FCA-84BB-04DB2DA2908E}" type="sibTrans" cxnId="{9E78F9AD-5969-4688-A90D-5ED1BA9CA873}">
      <dgm:prSet/>
      <dgm:spPr/>
      <dgm:t>
        <a:bodyPr/>
        <a:lstStyle/>
        <a:p>
          <a:endParaRPr lang="es-ES"/>
        </a:p>
      </dgm:t>
    </dgm:pt>
    <dgm:pt modelId="{1D9FCD9E-9C76-4261-A176-94AA0B4E39B9}">
      <dgm:prSet/>
      <dgm:spPr/>
      <dgm:t>
        <a:bodyPr/>
        <a:lstStyle/>
        <a:p>
          <a:endParaRPr lang="es-ES"/>
        </a:p>
      </dgm:t>
    </dgm:pt>
    <dgm:pt modelId="{5FFB38D3-3A8D-4F37-957F-35E5A9D72F66}" type="parTrans" cxnId="{542CEAEE-7CD8-476F-BBDC-B2569B4F133C}">
      <dgm:prSet/>
      <dgm:spPr/>
      <dgm:t>
        <a:bodyPr/>
        <a:lstStyle/>
        <a:p>
          <a:endParaRPr lang="es-ES"/>
        </a:p>
      </dgm:t>
    </dgm:pt>
    <dgm:pt modelId="{64C0724D-5BC6-4501-83DA-7F9B9728CC53}" type="sibTrans" cxnId="{542CEAEE-7CD8-476F-BBDC-B2569B4F133C}">
      <dgm:prSet/>
      <dgm:spPr/>
      <dgm:t>
        <a:bodyPr/>
        <a:lstStyle/>
        <a:p>
          <a:endParaRPr lang="es-ES"/>
        </a:p>
      </dgm:t>
    </dgm:pt>
    <dgm:pt modelId="{71B03596-68E6-4F42-882F-055C9F8FA73E}" type="pres">
      <dgm:prSet presAssocID="{E51AD6C7-37B1-4173-8955-2D6A64FA2223}" presName="Name0" presStyleCnt="0">
        <dgm:presLayoutVars>
          <dgm:chMax val="1"/>
          <dgm:dir/>
          <dgm:animLvl val="ctr"/>
          <dgm:resizeHandles val="exact"/>
        </dgm:presLayoutVars>
      </dgm:prSet>
      <dgm:spPr/>
      <dgm:t>
        <a:bodyPr/>
        <a:lstStyle/>
        <a:p>
          <a:endParaRPr lang="es-ES"/>
        </a:p>
      </dgm:t>
    </dgm:pt>
    <dgm:pt modelId="{5CFD95BC-5960-4C70-8F10-B43834929C46}" type="pres">
      <dgm:prSet presAssocID="{E8605269-9F52-48CE-8765-01C4BFC7AD5D}" presName="centerShape" presStyleLbl="node0" presStyleIdx="0" presStyleCnt="1"/>
      <dgm:spPr/>
      <dgm:t>
        <a:bodyPr/>
        <a:lstStyle/>
        <a:p>
          <a:endParaRPr lang="es-ES"/>
        </a:p>
      </dgm:t>
    </dgm:pt>
    <dgm:pt modelId="{10E893BD-BCC1-4330-BFDB-781CA23A9895}" type="pres">
      <dgm:prSet presAssocID="{3C20BD3B-E7FD-4F3D-BC81-748D9ABD765B}" presName="node" presStyleLbl="node1" presStyleIdx="0" presStyleCnt="4">
        <dgm:presLayoutVars>
          <dgm:bulletEnabled val="1"/>
        </dgm:presLayoutVars>
      </dgm:prSet>
      <dgm:spPr/>
      <dgm:t>
        <a:bodyPr/>
        <a:lstStyle/>
        <a:p>
          <a:endParaRPr lang="es-ES"/>
        </a:p>
      </dgm:t>
    </dgm:pt>
    <dgm:pt modelId="{0EEDC77E-EA3E-480F-9FC0-99C4F20C5F50}" type="pres">
      <dgm:prSet presAssocID="{3C20BD3B-E7FD-4F3D-BC81-748D9ABD765B}" presName="dummy" presStyleCnt="0"/>
      <dgm:spPr/>
    </dgm:pt>
    <dgm:pt modelId="{E70883BC-FCE3-44B0-9B23-5BF1941819BE}" type="pres">
      <dgm:prSet presAssocID="{9FFD3A88-CC32-4460-9B41-9129C055570A}" presName="sibTrans" presStyleLbl="sibTrans2D1" presStyleIdx="0" presStyleCnt="4"/>
      <dgm:spPr/>
      <dgm:t>
        <a:bodyPr/>
        <a:lstStyle/>
        <a:p>
          <a:endParaRPr lang="es-ES"/>
        </a:p>
      </dgm:t>
    </dgm:pt>
    <dgm:pt modelId="{EAFBE1FF-62EB-4E8D-ADEB-CFD1B7068ADC}" type="pres">
      <dgm:prSet presAssocID="{A43E6A52-1E8E-4A40-9BB3-A1C8FA7DD362}" presName="node" presStyleLbl="node1" presStyleIdx="1" presStyleCnt="4">
        <dgm:presLayoutVars>
          <dgm:bulletEnabled val="1"/>
        </dgm:presLayoutVars>
      </dgm:prSet>
      <dgm:spPr/>
      <dgm:t>
        <a:bodyPr/>
        <a:lstStyle/>
        <a:p>
          <a:endParaRPr lang="es-ES"/>
        </a:p>
      </dgm:t>
    </dgm:pt>
    <dgm:pt modelId="{2CE38F01-64A1-465E-814D-FD1DB85A2942}" type="pres">
      <dgm:prSet presAssocID="{A43E6A52-1E8E-4A40-9BB3-A1C8FA7DD362}" presName="dummy" presStyleCnt="0"/>
      <dgm:spPr/>
    </dgm:pt>
    <dgm:pt modelId="{CA4B7D10-9847-47D7-9F92-8301CC4AB5B2}" type="pres">
      <dgm:prSet presAssocID="{4540DF1E-0F98-480B-A2C3-3220C8E8C7FD}" presName="sibTrans" presStyleLbl="sibTrans2D1" presStyleIdx="1" presStyleCnt="4"/>
      <dgm:spPr/>
      <dgm:t>
        <a:bodyPr/>
        <a:lstStyle/>
        <a:p>
          <a:endParaRPr lang="es-ES"/>
        </a:p>
      </dgm:t>
    </dgm:pt>
    <dgm:pt modelId="{ABC1CCB9-C650-44E3-A369-F9B902EFAB01}" type="pres">
      <dgm:prSet presAssocID="{8F12BE13-7F24-4B15-9DC0-9E078DE6E16E}" presName="node" presStyleLbl="node1" presStyleIdx="2" presStyleCnt="4">
        <dgm:presLayoutVars>
          <dgm:bulletEnabled val="1"/>
        </dgm:presLayoutVars>
      </dgm:prSet>
      <dgm:spPr/>
      <dgm:t>
        <a:bodyPr/>
        <a:lstStyle/>
        <a:p>
          <a:endParaRPr lang="es-ES"/>
        </a:p>
      </dgm:t>
    </dgm:pt>
    <dgm:pt modelId="{FC192577-3DF8-4F22-B992-DA4641B41C48}" type="pres">
      <dgm:prSet presAssocID="{8F12BE13-7F24-4B15-9DC0-9E078DE6E16E}" presName="dummy" presStyleCnt="0"/>
      <dgm:spPr/>
    </dgm:pt>
    <dgm:pt modelId="{DAAD3FD4-4450-4599-96A4-D1BCDE2A2C4C}" type="pres">
      <dgm:prSet presAssocID="{3B02A35A-882E-4EEE-A2B8-76E02956C700}" presName="sibTrans" presStyleLbl="sibTrans2D1" presStyleIdx="2" presStyleCnt="4"/>
      <dgm:spPr/>
      <dgm:t>
        <a:bodyPr/>
        <a:lstStyle/>
        <a:p>
          <a:endParaRPr lang="es-ES"/>
        </a:p>
      </dgm:t>
    </dgm:pt>
    <dgm:pt modelId="{B14478AD-004E-49AA-9149-1E7DF47D6569}" type="pres">
      <dgm:prSet presAssocID="{6D8C5987-10B5-4FEB-B121-F606566BAD24}" presName="node" presStyleLbl="node1" presStyleIdx="3" presStyleCnt="4">
        <dgm:presLayoutVars>
          <dgm:bulletEnabled val="1"/>
        </dgm:presLayoutVars>
      </dgm:prSet>
      <dgm:spPr/>
      <dgm:t>
        <a:bodyPr/>
        <a:lstStyle/>
        <a:p>
          <a:endParaRPr lang="es-ES"/>
        </a:p>
      </dgm:t>
    </dgm:pt>
    <dgm:pt modelId="{B721962B-F5AE-4327-A6DC-38181A184D76}" type="pres">
      <dgm:prSet presAssocID="{6D8C5987-10B5-4FEB-B121-F606566BAD24}" presName="dummy" presStyleCnt="0"/>
      <dgm:spPr/>
    </dgm:pt>
    <dgm:pt modelId="{0DA1A10B-06B2-45AC-A532-5397C386885E}" type="pres">
      <dgm:prSet presAssocID="{3001950A-914B-4FCA-84BB-04DB2DA2908E}" presName="sibTrans" presStyleLbl="sibTrans2D1" presStyleIdx="3" presStyleCnt="4"/>
      <dgm:spPr/>
      <dgm:t>
        <a:bodyPr/>
        <a:lstStyle/>
        <a:p>
          <a:endParaRPr lang="es-ES"/>
        </a:p>
      </dgm:t>
    </dgm:pt>
  </dgm:ptLst>
  <dgm:cxnLst>
    <dgm:cxn modelId="{59C51509-D8A7-4108-8B25-5E02FC787FB2}" type="presOf" srcId="{E51AD6C7-37B1-4173-8955-2D6A64FA2223}" destId="{71B03596-68E6-4F42-882F-055C9F8FA73E}" srcOrd="0" destOrd="0" presId="urn:microsoft.com/office/officeart/2005/8/layout/radial6"/>
    <dgm:cxn modelId="{9D8E5327-8217-4DE8-9E95-D4C4AC2D7C68}" type="presOf" srcId="{4540DF1E-0F98-480B-A2C3-3220C8E8C7FD}" destId="{CA4B7D10-9847-47D7-9F92-8301CC4AB5B2}" srcOrd="0" destOrd="0" presId="urn:microsoft.com/office/officeart/2005/8/layout/radial6"/>
    <dgm:cxn modelId="{065773C0-426F-48B5-9D66-E93131AC0130}" type="presOf" srcId="{3B02A35A-882E-4EEE-A2B8-76E02956C700}" destId="{DAAD3FD4-4450-4599-96A4-D1BCDE2A2C4C}" srcOrd="0" destOrd="0" presId="urn:microsoft.com/office/officeart/2005/8/layout/radial6"/>
    <dgm:cxn modelId="{542CEAEE-7CD8-476F-BBDC-B2569B4F133C}" srcId="{E51AD6C7-37B1-4173-8955-2D6A64FA2223}" destId="{1D9FCD9E-9C76-4261-A176-94AA0B4E39B9}" srcOrd="1" destOrd="0" parTransId="{5FFB38D3-3A8D-4F37-957F-35E5A9D72F66}" sibTransId="{64C0724D-5BC6-4501-83DA-7F9B9728CC53}"/>
    <dgm:cxn modelId="{93A9DBD5-DBC9-4A51-BB7F-780A17592222}" type="presOf" srcId="{3C20BD3B-E7FD-4F3D-BC81-748D9ABD765B}" destId="{10E893BD-BCC1-4330-BFDB-781CA23A9895}" srcOrd="0" destOrd="0" presId="urn:microsoft.com/office/officeart/2005/8/layout/radial6"/>
    <dgm:cxn modelId="{16252FAB-38AD-40CC-94EB-DFAE5FE9A6D6}" type="presOf" srcId="{8F12BE13-7F24-4B15-9DC0-9E078DE6E16E}" destId="{ABC1CCB9-C650-44E3-A369-F9B902EFAB01}" srcOrd="0" destOrd="0" presId="urn:microsoft.com/office/officeart/2005/8/layout/radial6"/>
    <dgm:cxn modelId="{9E78F9AD-5969-4688-A90D-5ED1BA9CA873}" srcId="{E8605269-9F52-48CE-8765-01C4BFC7AD5D}" destId="{6D8C5987-10B5-4FEB-B121-F606566BAD24}" srcOrd="3" destOrd="0" parTransId="{A19B3EA3-B318-48F1-9EF3-FC07F9D5CD2E}" sibTransId="{3001950A-914B-4FCA-84BB-04DB2DA2908E}"/>
    <dgm:cxn modelId="{091EE19E-2045-48C7-A15C-D812FA853631}" srcId="{E8605269-9F52-48CE-8765-01C4BFC7AD5D}" destId="{3C20BD3B-E7FD-4F3D-BC81-748D9ABD765B}" srcOrd="0" destOrd="0" parTransId="{6C305939-0269-43E7-B231-362CDA3C3D75}" sibTransId="{9FFD3A88-CC32-4460-9B41-9129C055570A}"/>
    <dgm:cxn modelId="{2451CF5D-9616-4524-B38C-80A13D4AE3F9}" srcId="{E51AD6C7-37B1-4173-8955-2D6A64FA2223}" destId="{E8605269-9F52-48CE-8765-01C4BFC7AD5D}" srcOrd="0" destOrd="0" parTransId="{74F79F08-4286-44C7-A0EF-3E915AA93B72}" sibTransId="{00F122DB-142F-41EC-A8DC-AAF2BE40C6E6}"/>
    <dgm:cxn modelId="{AFA23A44-9ABA-47A0-9543-3A36A3E18C81}" srcId="{E8605269-9F52-48CE-8765-01C4BFC7AD5D}" destId="{A43E6A52-1E8E-4A40-9BB3-A1C8FA7DD362}" srcOrd="1" destOrd="0" parTransId="{503B1568-9041-494B-BE3D-59A7E72A9FED}" sibTransId="{4540DF1E-0F98-480B-A2C3-3220C8E8C7FD}"/>
    <dgm:cxn modelId="{2A30B8BA-3E15-4ACD-9155-4495CB98BAF6}" srcId="{E8605269-9F52-48CE-8765-01C4BFC7AD5D}" destId="{8F12BE13-7F24-4B15-9DC0-9E078DE6E16E}" srcOrd="2" destOrd="0" parTransId="{FD8548B0-4552-4C01-9024-5DC130119A4E}" sibTransId="{3B02A35A-882E-4EEE-A2B8-76E02956C700}"/>
    <dgm:cxn modelId="{FE818B35-A5E5-490C-B9A0-634F89F89E98}" type="presOf" srcId="{6D8C5987-10B5-4FEB-B121-F606566BAD24}" destId="{B14478AD-004E-49AA-9149-1E7DF47D6569}" srcOrd="0" destOrd="0" presId="urn:microsoft.com/office/officeart/2005/8/layout/radial6"/>
    <dgm:cxn modelId="{D5037817-A209-46C7-92AB-995AE52D960E}" type="presOf" srcId="{E8605269-9F52-48CE-8765-01C4BFC7AD5D}" destId="{5CFD95BC-5960-4C70-8F10-B43834929C46}" srcOrd="0" destOrd="0" presId="urn:microsoft.com/office/officeart/2005/8/layout/radial6"/>
    <dgm:cxn modelId="{677D0390-61B4-446C-A285-EFB1B5534817}" type="presOf" srcId="{3001950A-914B-4FCA-84BB-04DB2DA2908E}" destId="{0DA1A10B-06B2-45AC-A532-5397C386885E}" srcOrd="0" destOrd="0" presId="urn:microsoft.com/office/officeart/2005/8/layout/radial6"/>
    <dgm:cxn modelId="{BB0CBDB5-F625-48F2-8139-93051116EEC2}" type="presOf" srcId="{9FFD3A88-CC32-4460-9B41-9129C055570A}" destId="{E70883BC-FCE3-44B0-9B23-5BF1941819BE}" srcOrd="0" destOrd="0" presId="urn:microsoft.com/office/officeart/2005/8/layout/radial6"/>
    <dgm:cxn modelId="{4A465301-F191-490F-9D07-D20AE6592012}" type="presOf" srcId="{A43E6A52-1E8E-4A40-9BB3-A1C8FA7DD362}" destId="{EAFBE1FF-62EB-4E8D-ADEB-CFD1B7068ADC}" srcOrd="0" destOrd="0" presId="urn:microsoft.com/office/officeart/2005/8/layout/radial6"/>
    <dgm:cxn modelId="{CE549424-8D5B-4774-B773-4946401371EC}" type="presParOf" srcId="{71B03596-68E6-4F42-882F-055C9F8FA73E}" destId="{5CFD95BC-5960-4C70-8F10-B43834929C46}" srcOrd="0" destOrd="0" presId="urn:microsoft.com/office/officeart/2005/8/layout/radial6"/>
    <dgm:cxn modelId="{4C2BE7C9-A5A8-42AF-907A-E1FEF54D6451}" type="presParOf" srcId="{71B03596-68E6-4F42-882F-055C9F8FA73E}" destId="{10E893BD-BCC1-4330-BFDB-781CA23A9895}" srcOrd="1" destOrd="0" presId="urn:microsoft.com/office/officeart/2005/8/layout/radial6"/>
    <dgm:cxn modelId="{4E6E9F3C-85BB-4F7E-841C-541BF7A6782B}" type="presParOf" srcId="{71B03596-68E6-4F42-882F-055C9F8FA73E}" destId="{0EEDC77E-EA3E-480F-9FC0-99C4F20C5F50}" srcOrd="2" destOrd="0" presId="urn:microsoft.com/office/officeart/2005/8/layout/radial6"/>
    <dgm:cxn modelId="{14899272-9CA4-4898-A761-530750AB347C}" type="presParOf" srcId="{71B03596-68E6-4F42-882F-055C9F8FA73E}" destId="{E70883BC-FCE3-44B0-9B23-5BF1941819BE}" srcOrd="3" destOrd="0" presId="urn:microsoft.com/office/officeart/2005/8/layout/radial6"/>
    <dgm:cxn modelId="{D363618E-DD3D-44FB-96F8-A00171C44FDD}" type="presParOf" srcId="{71B03596-68E6-4F42-882F-055C9F8FA73E}" destId="{EAFBE1FF-62EB-4E8D-ADEB-CFD1B7068ADC}" srcOrd="4" destOrd="0" presId="urn:microsoft.com/office/officeart/2005/8/layout/radial6"/>
    <dgm:cxn modelId="{18612BF9-2AB8-46F5-AE4A-A3FB14C542C1}" type="presParOf" srcId="{71B03596-68E6-4F42-882F-055C9F8FA73E}" destId="{2CE38F01-64A1-465E-814D-FD1DB85A2942}" srcOrd="5" destOrd="0" presId="urn:microsoft.com/office/officeart/2005/8/layout/radial6"/>
    <dgm:cxn modelId="{AA8924F9-F199-4721-A83A-62906364349C}" type="presParOf" srcId="{71B03596-68E6-4F42-882F-055C9F8FA73E}" destId="{CA4B7D10-9847-47D7-9F92-8301CC4AB5B2}" srcOrd="6" destOrd="0" presId="urn:microsoft.com/office/officeart/2005/8/layout/radial6"/>
    <dgm:cxn modelId="{EBB91A5C-8F84-4BEB-A80A-E93ADE80FA67}" type="presParOf" srcId="{71B03596-68E6-4F42-882F-055C9F8FA73E}" destId="{ABC1CCB9-C650-44E3-A369-F9B902EFAB01}" srcOrd="7" destOrd="0" presId="urn:microsoft.com/office/officeart/2005/8/layout/radial6"/>
    <dgm:cxn modelId="{C0F0D25B-FDE1-4721-9228-DC2352AFA5A2}" type="presParOf" srcId="{71B03596-68E6-4F42-882F-055C9F8FA73E}" destId="{FC192577-3DF8-4F22-B992-DA4641B41C48}" srcOrd="8" destOrd="0" presId="urn:microsoft.com/office/officeart/2005/8/layout/radial6"/>
    <dgm:cxn modelId="{45FE5886-60F0-4319-A1F8-B4A2EAA21CE6}" type="presParOf" srcId="{71B03596-68E6-4F42-882F-055C9F8FA73E}" destId="{DAAD3FD4-4450-4599-96A4-D1BCDE2A2C4C}" srcOrd="9" destOrd="0" presId="urn:microsoft.com/office/officeart/2005/8/layout/radial6"/>
    <dgm:cxn modelId="{5409AA1B-2430-49D6-92E5-8B6ED3397A8A}" type="presParOf" srcId="{71B03596-68E6-4F42-882F-055C9F8FA73E}" destId="{B14478AD-004E-49AA-9149-1E7DF47D6569}" srcOrd="10" destOrd="0" presId="urn:microsoft.com/office/officeart/2005/8/layout/radial6"/>
    <dgm:cxn modelId="{840D2E90-C6EA-4849-8A22-E503A5980B42}" type="presParOf" srcId="{71B03596-68E6-4F42-882F-055C9F8FA73E}" destId="{B721962B-F5AE-4327-A6DC-38181A184D76}" srcOrd="11" destOrd="0" presId="urn:microsoft.com/office/officeart/2005/8/layout/radial6"/>
    <dgm:cxn modelId="{5F4E2951-C748-4C4C-8DB1-F13C961B2A03}" type="presParOf" srcId="{71B03596-68E6-4F42-882F-055C9F8FA73E}" destId="{0DA1A10B-06B2-45AC-A532-5397C386885E}"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AD63F9-F939-4B1E-B035-6C1DF408039D}"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s-ES"/>
        </a:p>
      </dgm:t>
    </dgm:pt>
    <dgm:pt modelId="{A4ED1191-0883-4BF8-B4F0-957DD4219BC2}">
      <dgm:prSet phldrT="[Texto]"/>
      <dgm:spPr/>
      <dgm:t>
        <a:bodyPr/>
        <a:lstStyle/>
        <a:p>
          <a:r>
            <a:rPr lang="es-ES" dirty="0" smtClean="0"/>
            <a:t>ESTUDIANTES DEL DECEM</a:t>
          </a:r>
          <a:endParaRPr lang="es-ES" dirty="0"/>
        </a:p>
      </dgm:t>
    </dgm:pt>
    <dgm:pt modelId="{D5E74836-AA4E-455E-BFF6-1877DFF6F6F0}" type="parTrans" cxnId="{9A463B2A-F5B2-407F-AE44-1F6804248733}">
      <dgm:prSet/>
      <dgm:spPr/>
      <dgm:t>
        <a:bodyPr/>
        <a:lstStyle/>
        <a:p>
          <a:endParaRPr lang="es-ES"/>
        </a:p>
      </dgm:t>
    </dgm:pt>
    <dgm:pt modelId="{46B2F7FA-E4B6-4417-BDBB-32B00EB8089A}" type="sibTrans" cxnId="{9A463B2A-F5B2-407F-AE44-1F6804248733}">
      <dgm:prSet/>
      <dgm:spPr/>
      <dgm:t>
        <a:bodyPr/>
        <a:lstStyle/>
        <a:p>
          <a:endParaRPr lang="es-ES"/>
        </a:p>
      </dgm:t>
    </dgm:pt>
    <dgm:pt modelId="{FB5B7344-5F69-46CB-96E4-E8A59E74B298}">
      <dgm:prSet phldrT="[Texto]"/>
      <dgm:spPr/>
      <dgm:t>
        <a:bodyPr/>
        <a:lstStyle/>
        <a:p>
          <a:r>
            <a:rPr lang="es-ES" dirty="0" smtClean="0"/>
            <a:t>CATEDRAS DE ENERGIAS</a:t>
          </a:r>
          <a:endParaRPr lang="es-ES" dirty="0"/>
        </a:p>
      </dgm:t>
    </dgm:pt>
    <dgm:pt modelId="{8C0D5F3B-A58B-4BA5-808D-7087E5B38421}" type="parTrans" cxnId="{8BEF4D5B-FFAC-4893-9F6B-B0B6A719AAED}">
      <dgm:prSet/>
      <dgm:spPr/>
      <dgm:t>
        <a:bodyPr/>
        <a:lstStyle/>
        <a:p>
          <a:endParaRPr lang="es-ES"/>
        </a:p>
      </dgm:t>
    </dgm:pt>
    <dgm:pt modelId="{F46A45C1-64D0-42B6-898B-03CC1A69AFFD}" type="sibTrans" cxnId="{8BEF4D5B-FFAC-4893-9F6B-B0B6A719AAED}">
      <dgm:prSet/>
      <dgm:spPr/>
      <dgm:t>
        <a:bodyPr/>
        <a:lstStyle/>
        <a:p>
          <a:endParaRPr lang="es-ES"/>
        </a:p>
      </dgm:t>
    </dgm:pt>
    <dgm:pt modelId="{4BF6A9D0-5F2E-46EF-B81B-2408D892A212}">
      <dgm:prSet phldrT="[Texto]"/>
      <dgm:spPr/>
      <dgm:t>
        <a:bodyPr/>
        <a:lstStyle/>
        <a:p>
          <a:r>
            <a:rPr lang="es-ES" dirty="0" smtClean="0"/>
            <a:t>EQUIPO PEDAGOGICO</a:t>
          </a:r>
          <a:endParaRPr lang="es-ES" dirty="0"/>
        </a:p>
      </dgm:t>
    </dgm:pt>
    <dgm:pt modelId="{365E38A4-B094-4C4A-AD48-2B332EAB2415}" type="parTrans" cxnId="{E7E1D51D-A5D9-4D69-8E8A-4A0EE00DA52A}">
      <dgm:prSet/>
      <dgm:spPr/>
      <dgm:t>
        <a:bodyPr/>
        <a:lstStyle/>
        <a:p>
          <a:endParaRPr lang="es-ES"/>
        </a:p>
      </dgm:t>
    </dgm:pt>
    <dgm:pt modelId="{71A74985-24B7-4F36-8B5E-DFE244CBC2AC}" type="sibTrans" cxnId="{E7E1D51D-A5D9-4D69-8E8A-4A0EE00DA52A}">
      <dgm:prSet/>
      <dgm:spPr/>
      <dgm:t>
        <a:bodyPr/>
        <a:lstStyle/>
        <a:p>
          <a:endParaRPr lang="es-ES"/>
        </a:p>
      </dgm:t>
    </dgm:pt>
    <dgm:pt modelId="{F9AC0AA9-81C8-4D51-B0FF-753C20B30A60}" type="pres">
      <dgm:prSet presAssocID="{71AD63F9-F939-4B1E-B035-6C1DF408039D}" presName="Name0" presStyleCnt="0">
        <dgm:presLayoutVars>
          <dgm:chMax val="7"/>
          <dgm:chPref val="7"/>
          <dgm:dir/>
          <dgm:animLvl val="lvl"/>
        </dgm:presLayoutVars>
      </dgm:prSet>
      <dgm:spPr/>
      <dgm:t>
        <a:bodyPr/>
        <a:lstStyle/>
        <a:p>
          <a:endParaRPr lang="es-ES"/>
        </a:p>
      </dgm:t>
    </dgm:pt>
    <dgm:pt modelId="{FECDB804-DAD0-460F-8563-D516ED9793FF}" type="pres">
      <dgm:prSet presAssocID="{A4ED1191-0883-4BF8-B4F0-957DD4219BC2}" presName="Accent1" presStyleCnt="0"/>
      <dgm:spPr/>
    </dgm:pt>
    <dgm:pt modelId="{85F25DA5-EE9A-4E17-AEF9-F2902419B022}" type="pres">
      <dgm:prSet presAssocID="{A4ED1191-0883-4BF8-B4F0-957DD4219BC2}" presName="Accent" presStyleLbl="node1" presStyleIdx="0" presStyleCnt="3"/>
      <dgm:spPr/>
    </dgm:pt>
    <dgm:pt modelId="{C399D8FF-C7EE-49CE-8130-AF2531518160}" type="pres">
      <dgm:prSet presAssocID="{A4ED1191-0883-4BF8-B4F0-957DD4219BC2}" presName="Parent1" presStyleLbl="revTx" presStyleIdx="0" presStyleCnt="3">
        <dgm:presLayoutVars>
          <dgm:chMax val="1"/>
          <dgm:chPref val="1"/>
          <dgm:bulletEnabled val="1"/>
        </dgm:presLayoutVars>
      </dgm:prSet>
      <dgm:spPr/>
      <dgm:t>
        <a:bodyPr/>
        <a:lstStyle/>
        <a:p>
          <a:endParaRPr lang="es-ES"/>
        </a:p>
      </dgm:t>
    </dgm:pt>
    <dgm:pt modelId="{EF8DED4E-16EC-4A79-AF38-627409B4D25A}" type="pres">
      <dgm:prSet presAssocID="{FB5B7344-5F69-46CB-96E4-E8A59E74B298}" presName="Accent2" presStyleCnt="0"/>
      <dgm:spPr/>
    </dgm:pt>
    <dgm:pt modelId="{92FEA4C1-EB88-4BB6-97F3-BC1797A22B71}" type="pres">
      <dgm:prSet presAssocID="{FB5B7344-5F69-46CB-96E4-E8A59E74B298}" presName="Accent" presStyleLbl="node1" presStyleIdx="1" presStyleCnt="3"/>
      <dgm:spPr/>
    </dgm:pt>
    <dgm:pt modelId="{DF5628B1-3A60-4DFA-B16C-7FCEA91156F8}" type="pres">
      <dgm:prSet presAssocID="{FB5B7344-5F69-46CB-96E4-E8A59E74B298}" presName="Parent2" presStyleLbl="revTx" presStyleIdx="1" presStyleCnt="3">
        <dgm:presLayoutVars>
          <dgm:chMax val="1"/>
          <dgm:chPref val="1"/>
          <dgm:bulletEnabled val="1"/>
        </dgm:presLayoutVars>
      </dgm:prSet>
      <dgm:spPr/>
      <dgm:t>
        <a:bodyPr/>
        <a:lstStyle/>
        <a:p>
          <a:endParaRPr lang="es-ES"/>
        </a:p>
      </dgm:t>
    </dgm:pt>
    <dgm:pt modelId="{0EC9F137-59FF-4C31-A5BF-31D1E2CF4597}" type="pres">
      <dgm:prSet presAssocID="{4BF6A9D0-5F2E-46EF-B81B-2408D892A212}" presName="Accent3" presStyleCnt="0"/>
      <dgm:spPr/>
    </dgm:pt>
    <dgm:pt modelId="{D072F53A-03F7-4A7F-BFEE-30CA104F9327}" type="pres">
      <dgm:prSet presAssocID="{4BF6A9D0-5F2E-46EF-B81B-2408D892A212}" presName="Accent" presStyleLbl="node1" presStyleIdx="2" presStyleCnt="3"/>
      <dgm:spPr/>
    </dgm:pt>
    <dgm:pt modelId="{74D0B701-17FD-4163-8F4B-19B087E462CB}" type="pres">
      <dgm:prSet presAssocID="{4BF6A9D0-5F2E-46EF-B81B-2408D892A212}" presName="Parent3" presStyleLbl="revTx" presStyleIdx="2" presStyleCnt="3">
        <dgm:presLayoutVars>
          <dgm:chMax val="1"/>
          <dgm:chPref val="1"/>
          <dgm:bulletEnabled val="1"/>
        </dgm:presLayoutVars>
      </dgm:prSet>
      <dgm:spPr/>
      <dgm:t>
        <a:bodyPr/>
        <a:lstStyle/>
        <a:p>
          <a:endParaRPr lang="es-ES"/>
        </a:p>
      </dgm:t>
    </dgm:pt>
  </dgm:ptLst>
  <dgm:cxnLst>
    <dgm:cxn modelId="{537D9AA5-4401-4618-BDEA-3A6DE9B272A1}" type="presOf" srcId="{4BF6A9D0-5F2E-46EF-B81B-2408D892A212}" destId="{74D0B701-17FD-4163-8F4B-19B087E462CB}" srcOrd="0" destOrd="0" presId="urn:microsoft.com/office/officeart/2009/layout/CircleArrowProcess"/>
    <dgm:cxn modelId="{B7169159-48BF-4E9C-9AC0-F16703FDA679}" type="presOf" srcId="{FB5B7344-5F69-46CB-96E4-E8A59E74B298}" destId="{DF5628B1-3A60-4DFA-B16C-7FCEA91156F8}" srcOrd="0" destOrd="0" presId="urn:microsoft.com/office/officeart/2009/layout/CircleArrowProcess"/>
    <dgm:cxn modelId="{6B434EB7-6266-4FCE-8403-424154B5B691}" type="presOf" srcId="{71AD63F9-F939-4B1E-B035-6C1DF408039D}" destId="{F9AC0AA9-81C8-4D51-B0FF-753C20B30A60}" srcOrd="0" destOrd="0" presId="urn:microsoft.com/office/officeart/2009/layout/CircleArrowProcess"/>
    <dgm:cxn modelId="{E7E1D51D-A5D9-4D69-8E8A-4A0EE00DA52A}" srcId="{71AD63F9-F939-4B1E-B035-6C1DF408039D}" destId="{4BF6A9D0-5F2E-46EF-B81B-2408D892A212}" srcOrd="2" destOrd="0" parTransId="{365E38A4-B094-4C4A-AD48-2B332EAB2415}" sibTransId="{71A74985-24B7-4F36-8B5E-DFE244CBC2AC}"/>
    <dgm:cxn modelId="{8BEF4D5B-FFAC-4893-9F6B-B0B6A719AAED}" srcId="{71AD63F9-F939-4B1E-B035-6C1DF408039D}" destId="{FB5B7344-5F69-46CB-96E4-E8A59E74B298}" srcOrd="1" destOrd="0" parTransId="{8C0D5F3B-A58B-4BA5-808D-7087E5B38421}" sibTransId="{F46A45C1-64D0-42B6-898B-03CC1A69AFFD}"/>
    <dgm:cxn modelId="{9A463B2A-F5B2-407F-AE44-1F6804248733}" srcId="{71AD63F9-F939-4B1E-B035-6C1DF408039D}" destId="{A4ED1191-0883-4BF8-B4F0-957DD4219BC2}" srcOrd="0" destOrd="0" parTransId="{D5E74836-AA4E-455E-BFF6-1877DFF6F6F0}" sibTransId="{46B2F7FA-E4B6-4417-BDBB-32B00EB8089A}"/>
    <dgm:cxn modelId="{20C87FB8-667C-4C7E-A588-03FE1FCE771B}" type="presOf" srcId="{A4ED1191-0883-4BF8-B4F0-957DD4219BC2}" destId="{C399D8FF-C7EE-49CE-8130-AF2531518160}" srcOrd="0" destOrd="0" presId="urn:microsoft.com/office/officeart/2009/layout/CircleArrowProcess"/>
    <dgm:cxn modelId="{7FBBEF47-2E85-4004-BE63-CCF2105E81A9}" type="presParOf" srcId="{F9AC0AA9-81C8-4D51-B0FF-753C20B30A60}" destId="{FECDB804-DAD0-460F-8563-D516ED9793FF}" srcOrd="0" destOrd="0" presId="urn:microsoft.com/office/officeart/2009/layout/CircleArrowProcess"/>
    <dgm:cxn modelId="{FCFD38D0-0A00-488E-A94E-595AB21646DA}" type="presParOf" srcId="{FECDB804-DAD0-460F-8563-D516ED9793FF}" destId="{85F25DA5-EE9A-4E17-AEF9-F2902419B022}" srcOrd="0" destOrd="0" presId="urn:microsoft.com/office/officeart/2009/layout/CircleArrowProcess"/>
    <dgm:cxn modelId="{0264D36D-D555-407E-BBDA-0B7B7AE08898}" type="presParOf" srcId="{F9AC0AA9-81C8-4D51-B0FF-753C20B30A60}" destId="{C399D8FF-C7EE-49CE-8130-AF2531518160}" srcOrd="1" destOrd="0" presId="urn:microsoft.com/office/officeart/2009/layout/CircleArrowProcess"/>
    <dgm:cxn modelId="{BCBD3D5E-D8E3-40D0-AA99-F8A6E5E69757}" type="presParOf" srcId="{F9AC0AA9-81C8-4D51-B0FF-753C20B30A60}" destId="{EF8DED4E-16EC-4A79-AF38-627409B4D25A}" srcOrd="2" destOrd="0" presId="urn:microsoft.com/office/officeart/2009/layout/CircleArrowProcess"/>
    <dgm:cxn modelId="{7C4B002E-537F-4390-B7FF-E0FA562B5C89}" type="presParOf" srcId="{EF8DED4E-16EC-4A79-AF38-627409B4D25A}" destId="{92FEA4C1-EB88-4BB6-97F3-BC1797A22B71}" srcOrd="0" destOrd="0" presId="urn:microsoft.com/office/officeart/2009/layout/CircleArrowProcess"/>
    <dgm:cxn modelId="{33957154-C6E7-4EB2-BB45-2E69B0491DCB}" type="presParOf" srcId="{F9AC0AA9-81C8-4D51-B0FF-753C20B30A60}" destId="{DF5628B1-3A60-4DFA-B16C-7FCEA91156F8}" srcOrd="3" destOrd="0" presId="urn:microsoft.com/office/officeart/2009/layout/CircleArrowProcess"/>
    <dgm:cxn modelId="{C0FB48FC-051E-4E9A-BEFF-3FA68F6C5A83}" type="presParOf" srcId="{F9AC0AA9-81C8-4D51-B0FF-753C20B30A60}" destId="{0EC9F137-59FF-4C31-A5BF-31D1E2CF4597}" srcOrd="4" destOrd="0" presId="urn:microsoft.com/office/officeart/2009/layout/CircleArrowProcess"/>
    <dgm:cxn modelId="{0EBEDF89-B459-4760-B07F-71FB370909C6}" type="presParOf" srcId="{0EC9F137-59FF-4C31-A5BF-31D1E2CF4597}" destId="{D072F53A-03F7-4A7F-BFEE-30CA104F9327}" srcOrd="0" destOrd="0" presId="urn:microsoft.com/office/officeart/2009/layout/CircleArrowProcess"/>
    <dgm:cxn modelId="{48C2FBEA-D807-46C2-86EC-24B9F6BD0A22}" type="presParOf" srcId="{F9AC0AA9-81C8-4D51-B0FF-753C20B30A60}" destId="{74D0B701-17FD-4163-8F4B-19B087E462CB}"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901A19-BAF3-4456-8CF4-5EC33DB10932}" type="doc">
      <dgm:prSet loTypeId="urn:microsoft.com/office/officeart/2005/8/layout/vList5" loCatId="list" qsTypeId="urn:microsoft.com/office/officeart/2005/8/quickstyle/simple3" qsCatId="simple" csTypeId="urn:microsoft.com/office/officeart/2005/8/colors/accent1_1" csCatId="accent1" phldr="1"/>
      <dgm:spPr/>
      <dgm:t>
        <a:bodyPr/>
        <a:lstStyle/>
        <a:p>
          <a:endParaRPr lang="es-EC"/>
        </a:p>
      </dgm:t>
    </dgm:pt>
    <dgm:pt modelId="{938A7FDF-6409-4B6F-BD45-1182C322A5B0}">
      <dgm:prSet phldrT="[Texto]"/>
      <dgm:spPr>
        <a:solidFill>
          <a:schemeClr val="accent1">
            <a:lumMod val="40000"/>
            <a:lumOff val="60000"/>
          </a:schemeClr>
        </a:solidFill>
      </dgm:spPr>
      <dgm:t>
        <a:bodyPr/>
        <a:lstStyle/>
        <a:p>
          <a:r>
            <a:rPr lang="es-EC" dirty="0">
              <a:latin typeface="Arial" panose="020B0604020202020204" pitchFamily="34" charset="0"/>
              <a:cs typeface="Arial" panose="020B0604020202020204" pitchFamily="34" charset="0"/>
            </a:rPr>
            <a:t>SISTEMA </a:t>
          </a:r>
          <a:r>
            <a:rPr lang="es-EC">
              <a:latin typeface="Arial" panose="020B0604020202020204" pitchFamily="34" charset="0"/>
              <a:cs typeface="Arial" panose="020B0604020202020204" pitchFamily="34" charset="0"/>
            </a:rPr>
            <a:t>DE </a:t>
          </a:r>
          <a:r>
            <a:rPr lang="es-EC" smtClean="0">
              <a:latin typeface="Arial" panose="020B0604020202020204" pitchFamily="34" charset="0"/>
              <a:cs typeface="Arial" panose="020B0604020202020204" pitchFamily="34" charset="0"/>
            </a:rPr>
            <a:t>ALIMENTACIÓN DE AGUA</a:t>
          </a:r>
          <a:endParaRPr lang="es-EC" dirty="0">
            <a:latin typeface="Arial" panose="020B0604020202020204" pitchFamily="34" charset="0"/>
            <a:cs typeface="Arial" panose="020B0604020202020204" pitchFamily="34" charset="0"/>
          </a:endParaRPr>
        </a:p>
      </dgm:t>
    </dgm:pt>
    <dgm:pt modelId="{76CD53FF-6F0E-434C-BB01-DA4B429A5105}" type="parTrans" cxnId="{83214933-9D07-4A2D-BB22-1DFEEC7D71FD}">
      <dgm:prSet/>
      <dgm:spPr/>
      <dgm:t>
        <a:bodyPr/>
        <a:lstStyle/>
        <a:p>
          <a:endParaRPr lang="es-EC"/>
        </a:p>
      </dgm:t>
    </dgm:pt>
    <dgm:pt modelId="{A9FC3585-C1DE-48D1-B173-43A188E18A7A}" type="sibTrans" cxnId="{83214933-9D07-4A2D-BB22-1DFEEC7D71FD}">
      <dgm:prSet/>
      <dgm:spPr/>
      <dgm:t>
        <a:bodyPr/>
        <a:lstStyle/>
        <a:p>
          <a:endParaRPr lang="es-EC"/>
        </a:p>
      </dgm:t>
    </dgm:pt>
    <dgm:pt modelId="{7B357CB8-6CD4-4316-963D-B536CADFA808}">
      <dgm:prSet phldrT="[Texto]" custT="1"/>
      <dgm:spPr/>
      <dgm:t>
        <a:bodyPr/>
        <a:lstStyle/>
        <a:p>
          <a:r>
            <a:rPr lang="es-EC" sz="1800" smtClean="0">
              <a:latin typeface="Arial" panose="020B0604020202020204" pitchFamily="34" charset="0"/>
              <a:cs typeface="Arial" panose="020B0604020202020204" pitchFamily="34" charset="0"/>
            </a:rPr>
            <a:t>Bomba de alimentación</a:t>
          </a:r>
          <a:endParaRPr lang="es-EC" sz="1800" dirty="0">
            <a:latin typeface="Arial" panose="020B0604020202020204" pitchFamily="34" charset="0"/>
            <a:cs typeface="Arial" panose="020B0604020202020204" pitchFamily="34" charset="0"/>
          </a:endParaRPr>
        </a:p>
      </dgm:t>
    </dgm:pt>
    <dgm:pt modelId="{B2606E39-3432-4B31-96B9-C9F516451350}" type="parTrans" cxnId="{4A550792-50C1-46A5-9212-7E9BF99BE68B}">
      <dgm:prSet/>
      <dgm:spPr/>
      <dgm:t>
        <a:bodyPr/>
        <a:lstStyle/>
        <a:p>
          <a:endParaRPr lang="es-EC"/>
        </a:p>
      </dgm:t>
    </dgm:pt>
    <dgm:pt modelId="{9FB79CEA-4F05-49F6-8EFE-DC38DDD753C1}" type="sibTrans" cxnId="{4A550792-50C1-46A5-9212-7E9BF99BE68B}">
      <dgm:prSet/>
      <dgm:spPr/>
      <dgm:t>
        <a:bodyPr/>
        <a:lstStyle/>
        <a:p>
          <a:endParaRPr lang="es-EC"/>
        </a:p>
      </dgm:t>
    </dgm:pt>
    <dgm:pt modelId="{60A894E8-4A54-473C-B0A1-AFC6D88DDFC0}">
      <dgm:prSet phldrT="[Texto]" custT="1"/>
      <dgm:spPr/>
      <dgm:t>
        <a:bodyPr/>
        <a:lstStyle/>
        <a:p>
          <a:r>
            <a:rPr lang="es-EC" sz="1800" dirty="0" smtClean="0">
              <a:latin typeface="Arial" panose="020B0604020202020204" pitchFamily="34" charset="0"/>
              <a:cs typeface="Arial" panose="020B0604020202020204" pitchFamily="34" charset="0"/>
            </a:rPr>
            <a:t>Accesorios</a:t>
          </a:r>
          <a:endParaRPr lang="es-EC" sz="1800" dirty="0">
            <a:latin typeface="Arial" panose="020B0604020202020204" pitchFamily="34" charset="0"/>
            <a:cs typeface="Arial" panose="020B0604020202020204" pitchFamily="34" charset="0"/>
          </a:endParaRPr>
        </a:p>
      </dgm:t>
    </dgm:pt>
    <dgm:pt modelId="{049D1CE9-3F03-42BB-A1C8-9B07DCD05552}" type="parTrans" cxnId="{B4488EA0-7DC3-40A1-B354-5A6686508437}">
      <dgm:prSet/>
      <dgm:spPr/>
      <dgm:t>
        <a:bodyPr/>
        <a:lstStyle/>
        <a:p>
          <a:endParaRPr lang="es-EC"/>
        </a:p>
      </dgm:t>
    </dgm:pt>
    <dgm:pt modelId="{5282F1C9-3C09-4282-8ED1-8E8993842D9D}" type="sibTrans" cxnId="{B4488EA0-7DC3-40A1-B354-5A6686508437}">
      <dgm:prSet/>
      <dgm:spPr/>
      <dgm:t>
        <a:bodyPr/>
        <a:lstStyle/>
        <a:p>
          <a:endParaRPr lang="es-EC"/>
        </a:p>
      </dgm:t>
    </dgm:pt>
    <dgm:pt modelId="{442A6AED-C02B-4B5E-A5E7-C2FB6D08F498}">
      <dgm:prSet phldrT="[Texto]" custT="1"/>
      <dgm:spPr/>
      <dgm:t>
        <a:bodyPr/>
        <a:lstStyle/>
        <a:p>
          <a:r>
            <a:rPr lang="es-EC" sz="1800" dirty="0" smtClean="0">
              <a:latin typeface="Arial" panose="020B0604020202020204" pitchFamily="34" charset="0"/>
              <a:cs typeface="Arial" panose="020B0604020202020204" pitchFamily="34" charset="0"/>
            </a:rPr>
            <a:t>Tubería</a:t>
          </a:r>
          <a:endParaRPr lang="es-EC" sz="1800" dirty="0">
            <a:latin typeface="Arial" panose="020B0604020202020204" pitchFamily="34" charset="0"/>
            <a:cs typeface="Arial" panose="020B0604020202020204" pitchFamily="34" charset="0"/>
          </a:endParaRPr>
        </a:p>
      </dgm:t>
    </dgm:pt>
    <dgm:pt modelId="{F8071390-1A10-4E46-890C-8E209658665C}" type="sibTrans" cxnId="{8A20B107-6C08-411C-9659-B2FAE0FE8898}">
      <dgm:prSet/>
      <dgm:spPr/>
      <dgm:t>
        <a:bodyPr/>
        <a:lstStyle/>
        <a:p>
          <a:endParaRPr lang="es-EC"/>
        </a:p>
      </dgm:t>
    </dgm:pt>
    <dgm:pt modelId="{73E71A27-527B-4642-9D30-535C2E5E8C85}" type="parTrans" cxnId="{8A20B107-6C08-411C-9659-B2FAE0FE8898}">
      <dgm:prSet/>
      <dgm:spPr/>
      <dgm:t>
        <a:bodyPr/>
        <a:lstStyle/>
        <a:p>
          <a:endParaRPr lang="es-EC"/>
        </a:p>
      </dgm:t>
    </dgm:pt>
    <dgm:pt modelId="{197EA70F-8BE3-4DBF-8380-CC71B512360F}">
      <dgm:prSet phldrT="[Texto]" custT="1"/>
      <dgm:spPr/>
      <dgm:t>
        <a:bodyPr/>
        <a:lstStyle/>
        <a:p>
          <a:r>
            <a:rPr lang="es-EC" sz="1800" dirty="0" smtClean="0">
              <a:latin typeface="Arial" panose="020B0604020202020204" pitchFamily="34" charset="0"/>
              <a:cs typeface="Arial" panose="020B0604020202020204" pitchFamily="34" charset="0"/>
            </a:rPr>
            <a:t>Tanque de condensado</a:t>
          </a:r>
          <a:endParaRPr lang="es-EC" sz="1800" dirty="0">
            <a:latin typeface="Arial" panose="020B0604020202020204" pitchFamily="34" charset="0"/>
            <a:cs typeface="Arial" panose="020B0604020202020204" pitchFamily="34" charset="0"/>
          </a:endParaRPr>
        </a:p>
      </dgm:t>
    </dgm:pt>
    <dgm:pt modelId="{D6726436-71C1-4E7E-A57A-B0412F78FAF8}" type="sibTrans" cxnId="{96BD332B-027A-48C2-AE36-A60C2DC22317}">
      <dgm:prSet/>
      <dgm:spPr/>
      <dgm:t>
        <a:bodyPr/>
        <a:lstStyle/>
        <a:p>
          <a:endParaRPr lang="es-EC"/>
        </a:p>
      </dgm:t>
    </dgm:pt>
    <dgm:pt modelId="{F9B56AE4-7ACC-4794-8C54-3185ED5117D4}" type="parTrans" cxnId="{96BD332B-027A-48C2-AE36-A60C2DC22317}">
      <dgm:prSet/>
      <dgm:spPr/>
      <dgm:t>
        <a:bodyPr/>
        <a:lstStyle/>
        <a:p>
          <a:endParaRPr lang="es-EC"/>
        </a:p>
      </dgm:t>
    </dgm:pt>
    <dgm:pt modelId="{499895E4-1493-4D85-ADC6-CC23B5E6D540}" type="pres">
      <dgm:prSet presAssocID="{9E901A19-BAF3-4456-8CF4-5EC33DB10932}" presName="Name0" presStyleCnt="0">
        <dgm:presLayoutVars>
          <dgm:dir/>
          <dgm:animLvl val="lvl"/>
          <dgm:resizeHandles val="exact"/>
        </dgm:presLayoutVars>
      </dgm:prSet>
      <dgm:spPr/>
      <dgm:t>
        <a:bodyPr/>
        <a:lstStyle/>
        <a:p>
          <a:endParaRPr lang="es-EC"/>
        </a:p>
      </dgm:t>
    </dgm:pt>
    <dgm:pt modelId="{F310C126-2827-464F-AD55-B4BD469E5D6A}" type="pres">
      <dgm:prSet presAssocID="{938A7FDF-6409-4B6F-BD45-1182C322A5B0}" presName="linNode" presStyleCnt="0"/>
      <dgm:spPr/>
    </dgm:pt>
    <dgm:pt modelId="{C9C22446-7F09-4CFA-B4A7-A304715F697B}" type="pres">
      <dgm:prSet presAssocID="{938A7FDF-6409-4B6F-BD45-1182C322A5B0}" presName="parentText" presStyleLbl="node1" presStyleIdx="0" presStyleCnt="1" custLinFactX="-100000" custLinFactY="17697" custLinFactNeighborX="-125870" custLinFactNeighborY="100000">
        <dgm:presLayoutVars>
          <dgm:chMax val="1"/>
          <dgm:bulletEnabled val="1"/>
        </dgm:presLayoutVars>
      </dgm:prSet>
      <dgm:spPr/>
      <dgm:t>
        <a:bodyPr/>
        <a:lstStyle/>
        <a:p>
          <a:endParaRPr lang="es-EC"/>
        </a:p>
      </dgm:t>
    </dgm:pt>
    <dgm:pt modelId="{856AF0B8-F0C8-46DF-B682-7795B7731CC0}" type="pres">
      <dgm:prSet presAssocID="{938A7FDF-6409-4B6F-BD45-1182C322A5B0}" presName="descendantText" presStyleLbl="alignAccFollowNode1" presStyleIdx="0" presStyleCnt="1" custScaleY="123591" custLinFactNeighborY="0">
        <dgm:presLayoutVars>
          <dgm:bulletEnabled val="1"/>
        </dgm:presLayoutVars>
      </dgm:prSet>
      <dgm:spPr/>
      <dgm:t>
        <a:bodyPr/>
        <a:lstStyle/>
        <a:p>
          <a:endParaRPr lang="es-EC"/>
        </a:p>
      </dgm:t>
    </dgm:pt>
  </dgm:ptLst>
  <dgm:cxnLst>
    <dgm:cxn modelId="{FE0CED9C-8008-49F1-AFE1-F3E9C76B8DA6}" type="presOf" srcId="{60A894E8-4A54-473C-B0A1-AFC6D88DDFC0}" destId="{856AF0B8-F0C8-46DF-B682-7795B7731CC0}" srcOrd="0" destOrd="3" presId="urn:microsoft.com/office/officeart/2005/8/layout/vList5"/>
    <dgm:cxn modelId="{96BD332B-027A-48C2-AE36-A60C2DC22317}" srcId="{938A7FDF-6409-4B6F-BD45-1182C322A5B0}" destId="{197EA70F-8BE3-4DBF-8380-CC71B512360F}" srcOrd="1" destOrd="0" parTransId="{F9B56AE4-7ACC-4794-8C54-3185ED5117D4}" sibTransId="{D6726436-71C1-4E7E-A57A-B0412F78FAF8}"/>
    <dgm:cxn modelId="{4A550792-50C1-46A5-9212-7E9BF99BE68B}" srcId="{938A7FDF-6409-4B6F-BD45-1182C322A5B0}" destId="{7B357CB8-6CD4-4316-963D-B536CADFA808}" srcOrd="0" destOrd="0" parTransId="{B2606E39-3432-4B31-96B9-C9F516451350}" sibTransId="{9FB79CEA-4F05-49F6-8EFE-DC38DDD753C1}"/>
    <dgm:cxn modelId="{2664023F-06A2-4681-AEBA-D0ECC86CFC80}" type="presOf" srcId="{442A6AED-C02B-4B5E-A5E7-C2FB6D08F498}" destId="{856AF0B8-F0C8-46DF-B682-7795B7731CC0}" srcOrd="0" destOrd="2" presId="urn:microsoft.com/office/officeart/2005/8/layout/vList5"/>
    <dgm:cxn modelId="{B4488EA0-7DC3-40A1-B354-5A6686508437}" srcId="{938A7FDF-6409-4B6F-BD45-1182C322A5B0}" destId="{60A894E8-4A54-473C-B0A1-AFC6D88DDFC0}" srcOrd="3" destOrd="0" parTransId="{049D1CE9-3F03-42BB-A1C8-9B07DCD05552}" sibTransId="{5282F1C9-3C09-4282-8ED1-8E8993842D9D}"/>
    <dgm:cxn modelId="{0E1C02A8-FF5F-427C-9550-84E9DE0F9242}" type="presOf" srcId="{938A7FDF-6409-4B6F-BD45-1182C322A5B0}" destId="{C9C22446-7F09-4CFA-B4A7-A304715F697B}" srcOrd="0" destOrd="0" presId="urn:microsoft.com/office/officeart/2005/8/layout/vList5"/>
    <dgm:cxn modelId="{587CFCB5-1454-4372-9153-0FDD7CD0CB13}" type="presOf" srcId="{9E901A19-BAF3-4456-8CF4-5EC33DB10932}" destId="{499895E4-1493-4D85-ADC6-CC23B5E6D540}" srcOrd="0" destOrd="0" presId="urn:microsoft.com/office/officeart/2005/8/layout/vList5"/>
    <dgm:cxn modelId="{8A20B107-6C08-411C-9659-B2FAE0FE8898}" srcId="{938A7FDF-6409-4B6F-BD45-1182C322A5B0}" destId="{442A6AED-C02B-4B5E-A5E7-C2FB6D08F498}" srcOrd="2" destOrd="0" parTransId="{73E71A27-527B-4642-9D30-535C2E5E8C85}" sibTransId="{F8071390-1A10-4E46-890C-8E209658665C}"/>
    <dgm:cxn modelId="{AFE165DC-9BD9-43C3-85DE-61FD9430EF95}" type="presOf" srcId="{197EA70F-8BE3-4DBF-8380-CC71B512360F}" destId="{856AF0B8-F0C8-46DF-B682-7795B7731CC0}" srcOrd="0" destOrd="1" presId="urn:microsoft.com/office/officeart/2005/8/layout/vList5"/>
    <dgm:cxn modelId="{26CE247D-BC36-4220-A0CE-4BB0B8775F84}" type="presOf" srcId="{7B357CB8-6CD4-4316-963D-B536CADFA808}" destId="{856AF0B8-F0C8-46DF-B682-7795B7731CC0}" srcOrd="0" destOrd="0" presId="urn:microsoft.com/office/officeart/2005/8/layout/vList5"/>
    <dgm:cxn modelId="{83214933-9D07-4A2D-BB22-1DFEEC7D71FD}" srcId="{9E901A19-BAF3-4456-8CF4-5EC33DB10932}" destId="{938A7FDF-6409-4B6F-BD45-1182C322A5B0}" srcOrd="0" destOrd="0" parTransId="{76CD53FF-6F0E-434C-BB01-DA4B429A5105}" sibTransId="{A9FC3585-C1DE-48D1-B173-43A188E18A7A}"/>
    <dgm:cxn modelId="{67BCD611-B054-45D5-BB94-E8931EA07706}" type="presParOf" srcId="{499895E4-1493-4D85-ADC6-CC23B5E6D540}" destId="{F310C126-2827-464F-AD55-B4BD469E5D6A}" srcOrd="0" destOrd="0" presId="urn:microsoft.com/office/officeart/2005/8/layout/vList5"/>
    <dgm:cxn modelId="{D8E695A7-31F0-4594-AA96-C5483CC5B848}" type="presParOf" srcId="{F310C126-2827-464F-AD55-B4BD469E5D6A}" destId="{C9C22446-7F09-4CFA-B4A7-A304715F697B}" srcOrd="0" destOrd="0" presId="urn:microsoft.com/office/officeart/2005/8/layout/vList5"/>
    <dgm:cxn modelId="{9DEEC5E6-E1EE-4A3E-9C08-6F2F721A9ED9}" type="presParOf" srcId="{F310C126-2827-464F-AD55-B4BD469E5D6A}" destId="{856AF0B8-F0C8-46DF-B682-7795B7731CC0}" srcOrd="1" destOrd="0" presId="urn:microsoft.com/office/officeart/2005/8/layout/vList5"/>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E901A19-BAF3-4456-8CF4-5EC33DB10932}" type="doc">
      <dgm:prSet loTypeId="urn:microsoft.com/office/officeart/2005/8/layout/vList5" loCatId="list" qsTypeId="urn:microsoft.com/office/officeart/2005/8/quickstyle/simple3" qsCatId="simple" csTypeId="urn:microsoft.com/office/officeart/2005/8/colors/accent1_1" csCatId="accent1" phldr="1"/>
      <dgm:spPr/>
      <dgm:t>
        <a:bodyPr/>
        <a:lstStyle/>
        <a:p>
          <a:endParaRPr lang="es-EC"/>
        </a:p>
      </dgm:t>
    </dgm:pt>
    <dgm:pt modelId="{938A7FDF-6409-4B6F-BD45-1182C322A5B0}">
      <dgm:prSet phldrT="[Texto]"/>
      <dgm:spPr>
        <a:solidFill>
          <a:schemeClr val="accent1">
            <a:lumMod val="40000"/>
            <a:lumOff val="60000"/>
          </a:schemeClr>
        </a:solidFill>
      </dgm:spPr>
      <dgm:t>
        <a:bodyPr/>
        <a:lstStyle/>
        <a:p>
          <a:r>
            <a:rPr lang="es-EC" dirty="0">
              <a:latin typeface="Arial" panose="020B0604020202020204" pitchFamily="34" charset="0"/>
              <a:cs typeface="Arial" panose="020B0604020202020204" pitchFamily="34" charset="0"/>
            </a:rPr>
            <a:t>SISTEMA DE </a:t>
          </a:r>
          <a:r>
            <a:rPr lang="es-EC" dirty="0" smtClean="0">
              <a:latin typeface="Arial" panose="020B0604020202020204" pitchFamily="34" charset="0"/>
              <a:cs typeface="Arial" panose="020B0604020202020204" pitchFamily="34" charset="0"/>
            </a:rPr>
            <a:t>PURGAS</a:t>
          </a:r>
          <a:endParaRPr lang="es-EC" dirty="0">
            <a:latin typeface="Arial" panose="020B0604020202020204" pitchFamily="34" charset="0"/>
            <a:cs typeface="Arial" panose="020B0604020202020204" pitchFamily="34" charset="0"/>
          </a:endParaRPr>
        </a:p>
      </dgm:t>
    </dgm:pt>
    <dgm:pt modelId="{76CD53FF-6F0E-434C-BB01-DA4B429A5105}" type="parTrans" cxnId="{83214933-9D07-4A2D-BB22-1DFEEC7D71FD}">
      <dgm:prSet/>
      <dgm:spPr/>
      <dgm:t>
        <a:bodyPr/>
        <a:lstStyle/>
        <a:p>
          <a:endParaRPr lang="es-EC"/>
        </a:p>
      </dgm:t>
    </dgm:pt>
    <dgm:pt modelId="{A9FC3585-C1DE-48D1-B173-43A188E18A7A}" type="sibTrans" cxnId="{83214933-9D07-4A2D-BB22-1DFEEC7D71FD}">
      <dgm:prSet/>
      <dgm:spPr/>
      <dgm:t>
        <a:bodyPr/>
        <a:lstStyle/>
        <a:p>
          <a:endParaRPr lang="es-EC"/>
        </a:p>
      </dgm:t>
    </dgm:pt>
    <dgm:pt modelId="{7B357CB8-6CD4-4316-963D-B536CADFA808}">
      <dgm:prSet phldrT="[Texto]" custT="1"/>
      <dgm:spPr/>
      <dgm:t>
        <a:bodyPr/>
        <a:lstStyle/>
        <a:p>
          <a:r>
            <a:rPr lang="es-EC" sz="1800" dirty="0" smtClean="0">
              <a:latin typeface="Arial" panose="020B0604020202020204" pitchFamily="34" charset="0"/>
              <a:cs typeface="Arial" panose="020B0604020202020204" pitchFamily="34" charset="0"/>
            </a:rPr>
            <a:t>Tubería</a:t>
          </a:r>
          <a:endParaRPr lang="es-EC" sz="1800" dirty="0">
            <a:latin typeface="Arial" panose="020B0604020202020204" pitchFamily="34" charset="0"/>
            <a:cs typeface="Arial" panose="020B0604020202020204" pitchFamily="34" charset="0"/>
          </a:endParaRPr>
        </a:p>
      </dgm:t>
    </dgm:pt>
    <dgm:pt modelId="{B2606E39-3432-4B31-96B9-C9F516451350}" type="parTrans" cxnId="{4A550792-50C1-46A5-9212-7E9BF99BE68B}">
      <dgm:prSet/>
      <dgm:spPr/>
      <dgm:t>
        <a:bodyPr/>
        <a:lstStyle/>
        <a:p>
          <a:endParaRPr lang="es-EC"/>
        </a:p>
      </dgm:t>
    </dgm:pt>
    <dgm:pt modelId="{9FB79CEA-4F05-49F6-8EFE-DC38DDD753C1}" type="sibTrans" cxnId="{4A550792-50C1-46A5-9212-7E9BF99BE68B}">
      <dgm:prSet/>
      <dgm:spPr/>
      <dgm:t>
        <a:bodyPr/>
        <a:lstStyle/>
        <a:p>
          <a:endParaRPr lang="es-EC"/>
        </a:p>
      </dgm:t>
    </dgm:pt>
    <dgm:pt modelId="{60A894E8-4A54-473C-B0A1-AFC6D88DDFC0}">
      <dgm:prSet phldrT="[Texto]" custT="1"/>
      <dgm:spPr/>
      <dgm:t>
        <a:bodyPr/>
        <a:lstStyle/>
        <a:p>
          <a:r>
            <a:rPr lang="es-EC" sz="1800" dirty="0" smtClean="0">
              <a:latin typeface="Arial" panose="020B0604020202020204" pitchFamily="34" charset="0"/>
              <a:cs typeface="Arial" panose="020B0604020202020204" pitchFamily="34" charset="0"/>
            </a:rPr>
            <a:t>Accesorios</a:t>
          </a:r>
          <a:endParaRPr lang="es-EC" sz="1800" dirty="0">
            <a:latin typeface="Arial" panose="020B0604020202020204" pitchFamily="34" charset="0"/>
            <a:cs typeface="Arial" panose="020B0604020202020204" pitchFamily="34" charset="0"/>
          </a:endParaRPr>
        </a:p>
      </dgm:t>
    </dgm:pt>
    <dgm:pt modelId="{049D1CE9-3F03-42BB-A1C8-9B07DCD05552}" type="parTrans" cxnId="{B4488EA0-7DC3-40A1-B354-5A6686508437}">
      <dgm:prSet/>
      <dgm:spPr/>
      <dgm:t>
        <a:bodyPr/>
        <a:lstStyle/>
        <a:p>
          <a:endParaRPr lang="es-EC"/>
        </a:p>
      </dgm:t>
    </dgm:pt>
    <dgm:pt modelId="{5282F1C9-3C09-4282-8ED1-8E8993842D9D}" type="sibTrans" cxnId="{B4488EA0-7DC3-40A1-B354-5A6686508437}">
      <dgm:prSet/>
      <dgm:spPr/>
      <dgm:t>
        <a:bodyPr/>
        <a:lstStyle/>
        <a:p>
          <a:endParaRPr lang="es-EC"/>
        </a:p>
      </dgm:t>
    </dgm:pt>
    <dgm:pt modelId="{499895E4-1493-4D85-ADC6-CC23B5E6D540}" type="pres">
      <dgm:prSet presAssocID="{9E901A19-BAF3-4456-8CF4-5EC33DB10932}" presName="Name0" presStyleCnt="0">
        <dgm:presLayoutVars>
          <dgm:dir/>
          <dgm:animLvl val="lvl"/>
          <dgm:resizeHandles val="exact"/>
        </dgm:presLayoutVars>
      </dgm:prSet>
      <dgm:spPr/>
      <dgm:t>
        <a:bodyPr/>
        <a:lstStyle/>
        <a:p>
          <a:endParaRPr lang="es-EC"/>
        </a:p>
      </dgm:t>
    </dgm:pt>
    <dgm:pt modelId="{F310C126-2827-464F-AD55-B4BD469E5D6A}" type="pres">
      <dgm:prSet presAssocID="{938A7FDF-6409-4B6F-BD45-1182C322A5B0}" presName="linNode" presStyleCnt="0"/>
      <dgm:spPr/>
    </dgm:pt>
    <dgm:pt modelId="{C9C22446-7F09-4CFA-B4A7-A304715F697B}" type="pres">
      <dgm:prSet presAssocID="{938A7FDF-6409-4B6F-BD45-1182C322A5B0}" presName="parentText" presStyleLbl="node1" presStyleIdx="0" presStyleCnt="1" custLinFactNeighborX="-1816" custLinFactNeighborY="2110">
        <dgm:presLayoutVars>
          <dgm:chMax val="1"/>
          <dgm:bulletEnabled val="1"/>
        </dgm:presLayoutVars>
      </dgm:prSet>
      <dgm:spPr/>
      <dgm:t>
        <a:bodyPr/>
        <a:lstStyle/>
        <a:p>
          <a:endParaRPr lang="es-EC"/>
        </a:p>
      </dgm:t>
    </dgm:pt>
    <dgm:pt modelId="{856AF0B8-F0C8-46DF-B682-7795B7731CC0}" type="pres">
      <dgm:prSet presAssocID="{938A7FDF-6409-4B6F-BD45-1182C322A5B0}" presName="descendantText" presStyleLbl="alignAccFollowNode1" presStyleIdx="0" presStyleCnt="1" custScaleY="123591" custLinFactNeighborY="0">
        <dgm:presLayoutVars>
          <dgm:bulletEnabled val="1"/>
        </dgm:presLayoutVars>
      </dgm:prSet>
      <dgm:spPr/>
      <dgm:t>
        <a:bodyPr/>
        <a:lstStyle/>
        <a:p>
          <a:endParaRPr lang="es-EC"/>
        </a:p>
      </dgm:t>
    </dgm:pt>
  </dgm:ptLst>
  <dgm:cxnLst>
    <dgm:cxn modelId="{DDCCE5F7-D53C-44A8-9BBB-95936BEE42C6}" type="presOf" srcId="{60A894E8-4A54-473C-B0A1-AFC6D88DDFC0}" destId="{856AF0B8-F0C8-46DF-B682-7795B7731CC0}" srcOrd="0" destOrd="1" presId="urn:microsoft.com/office/officeart/2005/8/layout/vList5"/>
    <dgm:cxn modelId="{83214933-9D07-4A2D-BB22-1DFEEC7D71FD}" srcId="{9E901A19-BAF3-4456-8CF4-5EC33DB10932}" destId="{938A7FDF-6409-4B6F-BD45-1182C322A5B0}" srcOrd="0" destOrd="0" parTransId="{76CD53FF-6F0E-434C-BB01-DA4B429A5105}" sibTransId="{A9FC3585-C1DE-48D1-B173-43A188E18A7A}"/>
    <dgm:cxn modelId="{95B5C669-751C-4052-8E8F-D017FBFDEFE3}" type="presOf" srcId="{938A7FDF-6409-4B6F-BD45-1182C322A5B0}" destId="{C9C22446-7F09-4CFA-B4A7-A304715F697B}" srcOrd="0" destOrd="0" presId="urn:microsoft.com/office/officeart/2005/8/layout/vList5"/>
    <dgm:cxn modelId="{B4488EA0-7DC3-40A1-B354-5A6686508437}" srcId="{938A7FDF-6409-4B6F-BD45-1182C322A5B0}" destId="{60A894E8-4A54-473C-B0A1-AFC6D88DDFC0}" srcOrd="1" destOrd="0" parTransId="{049D1CE9-3F03-42BB-A1C8-9B07DCD05552}" sibTransId="{5282F1C9-3C09-4282-8ED1-8E8993842D9D}"/>
    <dgm:cxn modelId="{61D69310-5F3D-4E79-ACCF-702AD5950F5E}" type="presOf" srcId="{7B357CB8-6CD4-4316-963D-B536CADFA808}" destId="{856AF0B8-F0C8-46DF-B682-7795B7731CC0}" srcOrd="0" destOrd="0" presId="urn:microsoft.com/office/officeart/2005/8/layout/vList5"/>
    <dgm:cxn modelId="{4A550792-50C1-46A5-9212-7E9BF99BE68B}" srcId="{938A7FDF-6409-4B6F-BD45-1182C322A5B0}" destId="{7B357CB8-6CD4-4316-963D-B536CADFA808}" srcOrd="0" destOrd="0" parTransId="{B2606E39-3432-4B31-96B9-C9F516451350}" sibTransId="{9FB79CEA-4F05-49F6-8EFE-DC38DDD753C1}"/>
    <dgm:cxn modelId="{91B2EDC9-5FEB-473C-BE6B-90E266C62200}" type="presOf" srcId="{9E901A19-BAF3-4456-8CF4-5EC33DB10932}" destId="{499895E4-1493-4D85-ADC6-CC23B5E6D540}" srcOrd="0" destOrd="0" presId="urn:microsoft.com/office/officeart/2005/8/layout/vList5"/>
    <dgm:cxn modelId="{4A98DD0A-CEA2-43AD-92DC-A95BBCFD53F2}" type="presParOf" srcId="{499895E4-1493-4D85-ADC6-CC23B5E6D540}" destId="{F310C126-2827-464F-AD55-B4BD469E5D6A}" srcOrd="0" destOrd="0" presId="urn:microsoft.com/office/officeart/2005/8/layout/vList5"/>
    <dgm:cxn modelId="{5DCDDF51-6B27-4308-88A3-A4198A6C6953}" type="presParOf" srcId="{F310C126-2827-464F-AD55-B4BD469E5D6A}" destId="{C9C22446-7F09-4CFA-B4A7-A304715F697B}" srcOrd="0" destOrd="0" presId="urn:microsoft.com/office/officeart/2005/8/layout/vList5"/>
    <dgm:cxn modelId="{EFC1FD8F-A744-4D0E-97D3-FDFA4A6FBB6E}" type="presParOf" srcId="{F310C126-2827-464F-AD55-B4BD469E5D6A}" destId="{856AF0B8-F0C8-46DF-B682-7795B7731CC0}" srcOrd="1" destOrd="0" presId="urn:microsoft.com/office/officeart/2005/8/layout/vList5"/>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E901A19-BAF3-4456-8CF4-5EC33DB10932}" type="doc">
      <dgm:prSet loTypeId="urn:microsoft.com/office/officeart/2005/8/layout/vList5" loCatId="list" qsTypeId="urn:microsoft.com/office/officeart/2005/8/quickstyle/simple3" qsCatId="simple" csTypeId="urn:microsoft.com/office/officeart/2005/8/colors/accent1_1" csCatId="accent1" phldr="1"/>
      <dgm:spPr/>
      <dgm:t>
        <a:bodyPr/>
        <a:lstStyle/>
        <a:p>
          <a:endParaRPr lang="es-EC"/>
        </a:p>
      </dgm:t>
    </dgm:pt>
    <dgm:pt modelId="{938A7FDF-6409-4B6F-BD45-1182C322A5B0}">
      <dgm:prSet phldrT="[Texto]"/>
      <dgm:spPr>
        <a:solidFill>
          <a:schemeClr val="accent1">
            <a:lumMod val="40000"/>
            <a:lumOff val="60000"/>
          </a:schemeClr>
        </a:solidFill>
      </dgm:spPr>
      <dgm:t>
        <a:bodyPr/>
        <a:lstStyle/>
        <a:p>
          <a:r>
            <a:rPr lang="es-EC" dirty="0">
              <a:latin typeface="Arial" panose="020B0604020202020204" pitchFamily="34" charset="0"/>
              <a:cs typeface="Arial" panose="020B0604020202020204" pitchFamily="34" charset="0"/>
            </a:rPr>
            <a:t>SISTEMA DE </a:t>
          </a:r>
          <a:r>
            <a:rPr lang="es-EC" dirty="0" smtClean="0">
              <a:latin typeface="Arial" panose="020B0604020202020204" pitchFamily="34" charset="0"/>
              <a:cs typeface="Arial" panose="020B0604020202020204" pitchFamily="34" charset="0"/>
            </a:rPr>
            <a:t>ALIMENTACIÓN DE COMBUSTIBLE</a:t>
          </a:r>
          <a:endParaRPr lang="es-EC" dirty="0">
            <a:latin typeface="Arial" panose="020B0604020202020204" pitchFamily="34" charset="0"/>
            <a:cs typeface="Arial" panose="020B0604020202020204" pitchFamily="34" charset="0"/>
          </a:endParaRPr>
        </a:p>
      </dgm:t>
    </dgm:pt>
    <dgm:pt modelId="{76CD53FF-6F0E-434C-BB01-DA4B429A5105}" type="parTrans" cxnId="{83214933-9D07-4A2D-BB22-1DFEEC7D71FD}">
      <dgm:prSet/>
      <dgm:spPr/>
      <dgm:t>
        <a:bodyPr/>
        <a:lstStyle/>
        <a:p>
          <a:endParaRPr lang="es-EC"/>
        </a:p>
      </dgm:t>
    </dgm:pt>
    <dgm:pt modelId="{A9FC3585-C1DE-48D1-B173-43A188E18A7A}" type="sibTrans" cxnId="{83214933-9D07-4A2D-BB22-1DFEEC7D71FD}">
      <dgm:prSet/>
      <dgm:spPr/>
      <dgm:t>
        <a:bodyPr/>
        <a:lstStyle/>
        <a:p>
          <a:endParaRPr lang="es-EC"/>
        </a:p>
      </dgm:t>
    </dgm:pt>
    <dgm:pt modelId="{7B357CB8-6CD4-4316-963D-B536CADFA808}">
      <dgm:prSet phldrT="[Texto]" custT="1"/>
      <dgm:spPr/>
      <dgm:t>
        <a:bodyPr/>
        <a:lstStyle/>
        <a:p>
          <a:r>
            <a:rPr lang="es-EC" sz="1800" dirty="0" smtClean="0">
              <a:latin typeface="Arial" panose="020B0604020202020204" pitchFamily="34" charset="0"/>
              <a:cs typeface="Arial" panose="020B0604020202020204" pitchFamily="34" charset="0"/>
            </a:rPr>
            <a:t>Bomba de alimentación</a:t>
          </a:r>
          <a:endParaRPr lang="es-EC" sz="1800" dirty="0">
            <a:latin typeface="Arial" panose="020B0604020202020204" pitchFamily="34" charset="0"/>
            <a:cs typeface="Arial" panose="020B0604020202020204" pitchFamily="34" charset="0"/>
          </a:endParaRPr>
        </a:p>
      </dgm:t>
    </dgm:pt>
    <dgm:pt modelId="{B2606E39-3432-4B31-96B9-C9F516451350}" type="parTrans" cxnId="{4A550792-50C1-46A5-9212-7E9BF99BE68B}">
      <dgm:prSet/>
      <dgm:spPr/>
      <dgm:t>
        <a:bodyPr/>
        <a:lstStyle/>
        <a:p>
          <a:endParaRPr lang="es-EC"/>
        </a:p>
      </dgm:t>
    </dgm:pt>
    <dgm:pt modelId="{9FB79CEA-4F05-49F6-8EFE-DC38DDD753C1}" type="sibTrans" cxnId="{4A550792-50C1-46A5-9212-7E9BF99BE68B}">
      <dgm:prSet/>
      <dgm:spPr/>
      <dgm:t>
        <a:bodyPr/>
        <a:lstStyle/>
        <a:p>
          <a:endParaRPr lang="es-EC"/>
        </a:p>
      </dgm:t>
    </dgm:pt>
    <dgm:pt modelId="{60A894E8-4A54-473C-B0A1-AFC6D88DDFC0}">
      <dgm:prSet phldrT="[Texto]" custT="1"/>
      <dgm:spPr/>
      <dgm:t>
        <a:bodyPr/>
        <a:lstStyle/>
        <a:p>
          <a:r>
            <a:rPr lang="es-EC" sz="1800" dirty="0" smtClean="0">
              <a:latin typeface="Arial" panose="020B0604020202020204" pitchFamily="34" charset="0"/>
              <a:cs typeface="Arial" panose="020B0604020202020204" pitchFamily="34" charset="0"/>
            </a:rPr>
            <a:t>Accesorios</a:t>
          </a:r>
          <a:endParaRPr lang="es-EC" sz="1800" dirty="0">
            <a:latin typeface="Arial" panose="020B0604020202020204" pitchFamily="34" charset="0"/>
            <a:cs typeface="Arial" panose="020B0604020202020204" pitchFamily="34" charset="0"/>
          </a:endParaRPr>
        </a:p>
      </dgm:t>
    </dgm:pt>
    <dgm:pt modelId="{049D1CE9-3F03-42BB-A1C8-9B07DCD05552}" type="parTrans" cxnId="{B4488EA0-7DC3-40A1-B354-5A6686508437}">
      <dgm:prSet/>
      <dgm:spPr/>
      <dgm:t>
        <a:bodyPr/>
        <a:lstStyle/>
        <a:p>
          <a:endParaRPr lang="es-EC"/>
        </a:p>
      </dgm:t>
    </dgm:pt>
    <dgm:pt modelId="{5282F1C9-3C09-4282-8ED1-8E8993842D9D}" type="sibTrans" cxnId="{B4488EA0-7DC3-40A1-B354-5A6686508437}">
      <dgm:prSet/>
      <dgm:spPr/>
      <dgm:t>
        <a:bodyPr/>
        <a:lstStyle/>
        <a:p>
          <a:endParaRPr lang="es-EC"/>
        </a:p>
      </dgm:t>
    </dgm:pt>
    <dgm:pt modelId="{442A6AED-C02B-4B5E-A5E7-C2FB6D08F498}">
      <dgm:prSet phldrT="[Texto]" custT="1"/>
      <dgm:spPr/>
      <dgm:t>
        <a:bodyPr/>
        <a:lstStyle/>
        <a:p>
          <a:r>
            <a:rPr lang="es-EC" sz="1800" dirty="0" smtClean="0">
              <a:latin typeface="Arial" panose="020B0604020202020204" pitchFamily="34" charset="0"/>
              <a:cs typeface="Arial" panose="020B0604020202020204" pitchFamily="34" charset="0"/>
            </a:rPr>
            <a:t>Tubería</a:t>
          </a:r>
          <a:endParaRPr lang="es-EC" sz="1800" dirty="0">
            <a:latin typeface="Arial" panose="020B0604020202020204" pitchFamily="34" charset="0"/>
            <a:cs typeface="Arial" panose="020B0604020202020204" pitchFamily="34" charset="0"/>
          </a:endParaRPr>
        </a:p>
      </dgm:t>
    </dgm:pt>
    <dgm:pt modelId="{F8071390-1A10-4E46-890C-8E209658665C}" type="sibTrans" cxnId="{8A20B107-6C08-411C-9659-B2FAE0FE8898}">
      <dgm:prSet/>
      <dgm:spPr/>
      <dgm:t>
        <a:bodyPr/>
        <a:lstStyle/>
        <a:p>
          <a:endParaRPr lang="es-EC"/>
        </a:p>
      </dgm:t>
    </dgm:pt>
    <dgm:pt modelId="{73E71A27-527B-4642-9D30-535C2E5E8C85}" type="parTrans" cxnId="{8A20B107-6C08-411C-9659-B2FAE0FE8898}">
      <dgm:prSet/>
      <dgm:spPr/>
      <dgm:t>
        <a:bodyPr/>
        <a:lstStyle/>
        <a:p>
          <a:endParaRPr lang="es-EC"/>
        </a:p>
      </dgm:t>
    </dgm:pt>
    <dgm:pt modelId="{5783A10C-49B4-47EC-899A-FBD1EF928D9D}">
      <dgm:prSet phldrT="[Texto]" custT="1"/>
      <dgm:spPr/>
      <dgm:t>
        <a:bodyPr/>
        <a:lstStyle/>
        <a:p>
          <a:r>
            <a:rPr lang="es-EC" sz="1800" dirty="0" smtClean="0">
              <a:latin typeface="Arial" panose="020B0604020202020204" pitchFamily="34" charset="0"/>
              <a:cs typeface="Arial" panose="020B0604020202020204" pitchFamily="34" charset="0"/>
            </a:rPr>
            <a:t>Quemador</a:t>
          </a:r>
          <a:endParaRPr lang="es-EC" sz="1800" dirty="0">
            <a:latin typeface="Arial" panose="020B0604020202020204" pitchFamily="34" charset="0"/>
            <a:cs typeface="Arial" panose="020B0604020202020204" pitchFamily="34" charset="0"/>
          </a:endParaRPr>
        </a:p>
      </dgm:t>
    </dgm:pt>
    <dgm:pt modelId="{0C2D4F4E-0130-45DD-82E2-E0AEA42314E1}" type="parTrans" cxnId="{668E8F30-9A33-497A-8159-737047A9F878}">
      <dgm:prSet/>
      <dgm:spPr/>
      <dgm:t>
        <a:bodyPr/>
        <a:lstStyle/>
        <a:p>
          <a:endParaRPr lang="es-EC"/>
        </a:p>
      </dgm:t>
    </dgm:pt>
    <dgm:pt modelId="{B2ABFF17-B2FF-4B10-BE6C-CE82A5310A72}" type="sibTrans" cxnId="{668E8F30-9A33-497A-8159-737047A9F878}">
      <dgm:prSet/>
      <dgm:spPr/>
      <dgm:t>
        <a:bodyPr/>
        <a:lstStyle/>
        <a:p>
          <a:endParaRPr lang="es-EC"/>
        </a:p>
      </dgm:t>
    </dgm:pt>
    <dgm:pt modelId="{499895E4-1493-4D85-ADC6-CC23B5E6D540}" type="pres">
      <dgm:prSet presAssocID="{9E901A19-BAF3-4456-8CF4-5EC33DB10932}" presName="Name0" presStyleCnt="0">
        <dgm:presLayoutVars>
          <dgm:dir/>
          <dgm:animLvl val="lvl"/>
          <dgm:resizeHandles val="exact"/>
        </dgm:presLayoutVars>
      </dgm:prSet>
      <dgm:spPr/>
      <dgm:t>
        <a:bodyPr/>
        <a:lstStyle/>
        <a:p>
          <a:endParaRPr lang="es-EC"/>
        </a:p>
      </dgm:t>
    </dgm:pt>
    <dgm:pt modelId="{F310C126-2827-464F-AD55-B4BD469E5D6A}" type="pres">
      <dgm:prSet presAssocID="{938A7FDF-6409-4B6F-BD45-1182C322A5B0}" presName="linNode" presStyleCnt="0"/>
      <dgm:spPr/>
    </dgm:pt>
    <dgm:pt modelId="{C9C22446-7F09-4CFA-B4A7-A304715F697B}" type="pres">
      <dgm:prSet presAssocID="{938A7FDF-6409-4B6F-BD45-1182C322A5B0}" presName="parentText" presStyleLbl="node1" presStyleIdx="0" presStyleCnt="1" custLinFactX="-100000" custLinFactY="17697" custLinFactNeighborX="-125870" custLinFactNeighborY="100000">
        <dgm:presLayoutVars>
          <dgm:chMax val="1"/>
          <dgm:bulletEnabled val="1"/>
        </dgm:presLayoutVars>
      </dgm:prSet>
      <dgm:spPr/>
      <dgm:t>
        <a:bodyPr/>
        <a:lstStyle/>
        <a:p>
          <a:endParaRPr lang="es-EC"/>
        </a:p>
      </dgm:t>
    </dgm:pt>
    <dgm:pt modelId="{856AF0B8-F0C8-46DF-B682-7795B7731CC0}" type="pres">
      <dgm:prSet presAssocID="{938A7FDF-6409-4B6F-BD45-1182C322A5B0}" presName="descendantText" presStyleLbl="alignAccFollowNode1" presStyleIdx="0" presStyleCnt="1" custScaleY="123591" custLinFactNeighborX="0" custLinFactNeighborY="-766">
        <dgm:presLayoutVars>
          <dgm:bulletEnabled val="1"/>
        </dgm:presLayoutVars>
      </dgm:prSet>
      <dgm:spPr/>
      <dgm:t>
        <a:bodyPr/>
        <a:lstStyle/>
        <a:p>
          <a:endParaRPr lang="es-EC"/>
        </a:p>
      </dgm:t>
    </dgm:pt>
  </dgm:ptLst>
  <dgm:cxnLst>
    <dgm:cxn modelId="{30992A5F-3030-4DB7-B4B6-A1AB342928B1}" type="presOf" srcId="{938A7FDF-6409-4B6F-BD45-1182C322A5B0}" destId="{C9C22446-7F09-4CFA-B4A7-A304715F697B}" srcOrd="0" destOrd="0" presId="urn:microsoft.com/office/officeart/2005/8/layout/vList5"/>
    <dgm:cxn modelId="{4A550792-50C1-46A5-9212-7E9BF99BE68B}" srcId="{938A7FDF-6409-4B6F-BD45-1182C322A5B0}" destId="{7B357CB8-6CD4-4316-963D-B536CADFA808}" srcOrd="1" destOrd="0" parTransId="{B2606E39-3432-4B31-96B9-C9F516451350}" sibTransId="{9FB79CEA-4F05-49F6-8EFE-DC38DDD753C1}"/>
    <dgm:cxn modelId="{B4488EA0-7DC3-40A1-B354-5A6686508437}" srcId="{938A7FDF-6409-4B6F-BD45-1182C322A5B0}" destId="{60A894E8-4A54-473C-B0A1-AFC6D88DDFC0}" srcOrd="3" destOrd="0" parTransId="{049D1CE9-3F03-42BB-A1C8-9B07DCD05552}" sibTransId="{5282F1C9-3C09-4282-8ED1-8E8993842D9D}"/>
    <dgm:cxn modelId="{043DE497-FC85-4953-B7EF-D8BD21535F8B}" type="presOf" srcId="{5783A10C-49B4-47EC-899A-FBD1EF928D9D}" destId="{856AF0B8-F0C8-46DF-B682-7795B7731CC0}" srcOrd="0" destOrd="0" presId="urn:microsoft.com/office/officeart/2005/8/layout/vList5"/>
    <dgm:cxn modelId="{8A20B107-6C08-411C-9659-B2FAE0FE8898}" srcId="{938A7FDF-6409-4B6F-BD45-1182C322A5B0}" destId="{442A6AED-C02B-4B5E-A5E7-C2FB6D08F498}" srcOrd="2" destOrd="0" parTransId="{73E71A27-527B-4642-9D30-535C2E5E8C85}" sibTransId="{F8071390-1A10-4E46-890C-8E209658665C}"/>
    <dgm:cxn modelId="{5C5D6C67-8847-4016-974E-E430BB7B093C}" type="presOf" srcId="{60A894E8-4A54-473C-B0A1-AFC6D88DDFC0}" destId="{856AF0B8-F0C8-46DF-B682-7795B7731CC0}" srcOrd="0" destOrd="3" presId="urn:microsoft.com/office/officeart/2005/8/layout/vList5"/>
    <dgm:cxn modelId="{58E63FF8-8374-4B29-84A5-5A90E6A58AFB}" type="presOf" srcId="{9E901A19-BAF3-4456-8CF4-5EC33DB10932}" destId="{499895E4-1493-4D85-ADC6-CC23B5E6D540}" srcOrd="0" destOrd="0" presId="urn:microsoft.com/office/officeart/2005/8/layout/vList5"/>
    <dgm:cxn modelId="{7D626752-024A-4D0C-9096-79B25B568AFE}" type="presOf" srcId="{442A6AED-C02B-4B5E-A5E7-C2FB6D08F498}" destId="{856AF0B8-F0C8-46DF-B682-7795B7731CC0}" srcOrd="0" destOrd="2" presId="urn:microsoft.com/office/officeart/2005/8/layout/vList5"/>
    <dgm:cxn modelId="{668E8F30-9A33-497A-8159-737047A9F878}" srcId="{938A7FDF-6409-4B6F-BD45-1182C322A5B0}" destId="{5783A10C-49B4-47EC-899A-FBD1EF928D9D}" srcOrd="0" destOrd="0" parTransId="{0C2D4F4E-0130-45DD-82E2-E0AEA42314E1}" sibTransId="{B2ABFF17-B2FF-4B10-BE6C-CE82A5310A72}"/>
    <dgm:cxn modelId="{DDC32E7D-55DD-4F86-927F-2636E7A2AF6F}" type="presOf" srcId="{7B357CB8-6CD4-4316-963D-B536CADFA808}" destId="{856AF0B8-F0C8-46DF-B682-7795B7731CC0}" srcOrd="0" destOrd="1" presId="urn:microsoft.com/office/officeart/2005/8/layout/vList5"/>
    <dgm:cxn modelId="{83214933-9D07-4A2D-BB22-1DFEEC7D71FD}" srcId="{9E901A19-BAF3-4456-8CF4-5EC33DB10932}" destId="{938A7FDF-6409-4B6F-BD45-1182C322A5B0}" srcOrd="0" destOrd="0" parTransId="{76CD53FF-6F0E-434C-BB01-DA4B429A5105}" sibTransId="{A9FC3585-C1DE-48D1-B173-43A188E18A7A}"/>
    <dgm:cxn modelId="{BE6AC8DC-AC73-49E7-81E0-727930E9184C}" type="presParOf" srcId="{499895E4-1493-4D85-ADC6-CC23B5E6D540}" destId="{F310C126-2827-464F-AD55-B4BD469E5D6A}" srcOrd="0" destOrd="0" presId="urn:microsoft.com/office/officeart/2005/8/layout/vList5"/>
    <dgm:cxn modelId="{731CFD93-2885-422F-96EE-852716B3ABAB}" type="presParOf" srcId="{F310C126-2827-464F-AD55-B4BD469E5D6A}" destId="{C9C22446-7F09-4CFA-B4A7-A304715F697B}" srcOrd="0" destOrd="0" presId="urn:microsoft.com/office/officeart/2005/8/layout/vList5"/>
    <dgm:cxn modelId="{8AFAB6A3-A6C0-4BEF-A609-77F0D6C958E1}" type="presParOf" srcId="{F310C126-2827-464F-AD55-B4BD469E5D6A}" destId="{856AF0B8-F0C8-46DF-B682-7795B7731CC0}" srcOrd="1" destOrd="0" presId="urn:microsoft.com/office/officeart/2005/8/layout/vList5"/>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E901A19-BAF3-4456-8CF4-5EC33DB10932}" type="doc">
      <dgm:prSet loTypeId="urn:microsoft.com/office/officeart/2005/8/layout/vList5" loCatId="list" qsTypeId="urn:microsoft.com/office/officeart/2005/8/quickstyle/simple3" qsCatId="simple" csTypeId="urn:microsoft.com/office/officeart/2005/8/colors/accent1_1" csCatId="accent1" phldr="1"/>
      <dgm:spPr/>
      <dgm:t>
        <a:bodyPr/>
        <a:lstStyle/>
        <a:p>
          <a:endParaRPr lang="es-EC"/>
        </a:p>
      </dgm:t>
    </dgm:pt>
    <dgm:pt modelId="{938A7FDF-6409-4B6F-BD45-1182C322A5B0}">
      <dgm:prSet phldrT="[Texto]"/>
      <dgm:spPr>
        <a:solidFill>
          <a:schemeClr val="accent1">
            <a:lumMod val="40000"/>
            <a:lumOff val="60000"/>
          </a:schemeClr>
        </a:solidFill>
      </dgm:spPr>
      <dgm:t>
        <a:bodyPr/>
        <a:lstStyle/>
        <a:p>
          <a:r>
            <a:rPr lang="es-EC" dirty="0">
              <a:latin typeface="Arial" panose="020B0604020202020204" pitchFamily="34" charset="0"/>
              <a:cs typeface="Arial" panose="020B0604020202020204" pitchFamily="34" charset="0"/>
            </a:rPr>
            <a:t>SISTEMA DE </a:t>
          </a:r>
          <a:r>
            <a:rPr lang="es-EC" dirty="0" smtClean="0">
              <a:latin typeface="Arial" panose="020B0604020202020204" pitchFamily="34" charset="0"/>
              <a:cs typeface="Arial" panose="020B0604020202020204" pitchFamily="34" charset="0"/>
            </a:rPr>
            <a:t>SUMINISTRO DE VAPOR</a:t>
          </a:r>
          <a:endParaRPr lang="es-EC" dirty="0">
            <a:latin typeface="Arial" panose="020B0604020202020204" pitchFamily="34" charset="0"/>
            <a:cs typeface="Arial" panose="020B0604020202020204" pitchFamily="34" charset="0"/>
          </a:endParaRPr>
        </a:p>
      </dgm:t>
    </dgm:pt>
    <dgm:pt modelId="{76CD53FF-6F0E-434C-BB01-DA4B429A5105}" type="parTrans" cxnId="{83214933-9D07-4A2D-BB22-1DFEEC7D71FD}">
      <dgm:prSet/>
      <dgm:spPr/>
      <dgm:t>
        <a:bodyPr/>
        <a:lstStyle/>
        <a:p>
          <a:endParaRPr lang="es-EC"/>
        </a:p>
      </dgm:t>
    </dgm:pt>
    <dgm:pt modelId="{A9FC3585-C1DE-48D1-B173-43A188E18A7A}" type="sibTrans" cxnId="{83214933-9D07-4A2D-BB22-1DFEEC7D71FD}">
      <dgm:prSet/>
      <dgm:spPr/>
      <dgm:t>
        <a:bodyPr/>
        <a:lstStyle/>
        <a:p>
          <a:endParaRPr lang="es-EC"/>
        </a:p>
      </dgm:t>
    </dgm:pt>
    <dgm:pt modelId="{60A894E8-4A54-473C-B0A1-AFC6D88DDFC0}">
      <dgm:prSet phldrT="[Texto]" custT="1"/>
      <dgm:spPr/>
      <dgm:t>
        <a:bodyPr/>
        <a:lstStyle/>
        <a:p>
          <a:r>
            <a:rPr lang="es-EC" sz="1800" dirty="0" smtClean="0">
              <a:latin typeface="Arial" panose="020B0604020202020204" pitchFamily="34" charset="0"/>
              <a:cs typeface="Arial" panose="020B0604020202020204" pitchFamily="34" charset="0"/>
            </a:rPr>
            <a:t>Accesorios</a:t>
          </a:r>
          <a:endParaRPr lang="es-EC" sz="1800" dirty="0">
            <a:latin typeface="Arial" panose="020B0604020202020204" pitchFamily="34" charset="0"/>
            <a:cs typeface="Arial" panose="020B0604020202020204" pitchFamily="34" charset="0"/>
          </a:endParaRPr>
        </a:p>
      </dgm:t>
    </dgm:pt>
    <dgm:pt modelId="{049D1CE9-3F03-42BB-A1C8-9B07DCD05552}" type="parTrans" cxnId="{B4488EA0-7DC3-40A1-B354-5A6686508437}">
      <dgm:prSet/>
      <dgm:spPr/>
      <dgm:t>
        <a:bodyPr/>
        <a:lstStyle/>
        <a:p>
          <a:endParaRPr lang="es-EC"/>
        </a:p>
      </dgm:t>
    </dgm:pt>
    <dgm:pt modelId="{5282F1C9-3C09-4282-8ED1-8E8993842D9D}" type="sibTrans" cxnId="{B4488EA0-7DC3-40A1-B354-5A6686508437}">
      <dgm:prSet/>
      <dgm:spPr/>
      <dgm:t>
        <a:bodyPr/>
        <a:lstStyle/>
        <a:p>
          <a:endParaRPr lang="es-EC"/>
        </a:p>
      </dgm:t>
    </dgm:pt>
    <dgm:pt modelId="{442A6AED-C02B-4B5E-A5E7-C2FB6D08F498}">
      <dgm:prSet phldrT="[Texto]" custT="1"/>
      <dgm:spPr/>
      <dgm:t>
        <a:bodyPr/>
        <a:lstStyle/>
        <a:p>
          <a:r>
            <a:rPr lang="es-EC" sz="1800" dirty="0" smtClean="0">
              <a:latin typeface="Arial" panose="020B0604020202020204" pitchFamily="34" charset="0"/>
              <a:cs typeface="Arial" panose="020B0604020202020204" pitchFamily="34" charset="0"/>
            </a:rPr>
            <a:t>Tubería</a:t>
          </a:r>
          <a:endParaRPr lang="es-EC" sz="1800" dirty="0">
            <a:latin typeface="Arial" panose="020B0604020202020204" pitchFamily="34" charset="0"/>
            <a:cs typeface="Arial" panose="020B0604020202020204" pitchFamily="34" charset="0"/>
          </a:endParaRPr>
        </a:p>
      </dgm:t>
    </dgm:pt>
    <dgm:pt modelId="{F8071390-1A10-4E46-890C-8E209658665C}" type="sibTrans" cxnId="{8A20B107-6C08-411C-9659-B2FAE0FE8898}">
      <dgm:prSet/>
      <dgm:spPr/>
      <dgm:t>
        <a:bodyPr/>
        <a:lstStyle/>
        <a:p>
          <a:endParaRPr lang="es-EC"/>
        </a:p>
      </dgm:t>
    </dgm:pt>
    <dgm:pt modelId="{73E71A27-527B-4642-9D30-535C2E5E8C85}" type="parTrans" cxnId="{8A20B107-6C08-411C-9659-B2FAE0FE8898}">
      <dgm:prSet/>
      <dgm:spPr/>
      <dgm:t>
        <a:bodyPr/>
        <a:lstStyle/>
        <a:p>
          <a:endParaRPr lang="es-EC"/>
        </a:p>
      </dgm:t>
    </dgm:pt>
    <dgm:pt modelId="{5783A10C-49B4-47EC-899A-FBD1EF928D9D}">
      <dgm:prSet phldrT="[Texto]" custT="1"/>
      <dgm:spPr/>
      <dgm:t>
        <a:bodyPr/>
        <a:lstStyle/>
        <a:p>
          <a:r>
            <a:rPr lang="es-EC" sz="1800" dirty="0" smtClean="0">
              <a:latin typeface="Arial" panose="020B0604020202020204" pitchFamily="34" charset="0"/>
              <a:cs typeface="Arial" panose="020B0604020202020204" pitchFamily="34" charset="0"/>
            </a:rPr>
            <a:t>Distribuidor</a:t>
          </a:r>
          <a:endParaRPr lang="es-EC" sz="1800" dirty="0">
            <a:latin typeface="Arial" panose="020B0604020202020204" pitchFamily="34" charset="0"/>
            <a:cs typeface="Arial" panose="020B0604020202020204" pitchFamily="34" charset="0"/>
          </a:endParaRPr>
        </a:p>
      </dgm:t>
    </dgm:pt>
    <dgm:pt modelId="{0C2D4F4E-0130-45DD-82E2-E0AEA42314E1}" type="parTrans" cxnId="{668E8F30-9A33-497A-8159-737047A9F878}">
      <dgm:prSet/>
      <dgm:spPr/>
      <dgm:t>
        <a:bodyPr/>
        <a:lstStyle/>
        <a:p>
          <a:endParaRPr lang="es-EC"/>
        </a:p>
      </dgm:t>
    </dgm:pt>
    <dgm:pt modelId="{B2ABFF17-B2FF-4B10-BE6C-CE82A5310A72}" type="sibTrans" cxnId="{668E8F30-9A33-497A-8159-737047A9F878}">
      <dgm:prSet/>
      <dgm:spPr/>
      <dgm:t>
        <a:bodyPr/>
        <a:lstStyle/>
        <a:p>
          <a:endParaRPr lang="es-EC"/>
        </a:p>
      </dgm:t>
    </dgm:pt>
    <dgm:pt modelId="{499895E4-1493-4D85-ADC6-CC23B5E6D540}" type="pres">
      <dgm:prSet presAssocID="{9E901A19-BAF3-4456-8CF4-5EC33DB10932}" presName="Name0" presStyleCnt="0">
        <dgm:presLayoutVars>
          <dgm:dir/>
          <dgm:animLvl val="lvl"/>
          <dgm:resizeHandles val="exact"/>
        </dgm:presLayoutVars>
      </dgm:prSet>
      <dgm:spPr/>
      <dgm:t>
        <a:bodyPr/>
        <a:lstStyle/>
        <a:p>
          <a:endParaRPr lang="es-EC"/>
        </a:p>
      </dgm:t>
    </dgm:pt>
    <dgm:pt modelId="{F310C126-2827-464F-AD55-B4BD469E5D6A}" type="pres">
      <dgm:prSet presAssocID="{938A7FDF-6409-4B6F-BD45-1182C322A5B0}" presName="linNode" presStyleCnt="0"/>
      <dgm:spPr/>
    </dgm:pt>
    <dgm:pt modelId="{C9C22446-7F09-4CFA-B4A7-A304715F697B}" type="pres">
      <dgm:prSet presAssocID="{938A7FDF-6409-4B6F-BD45-1182C322A5B0}" presName="parentText" presStyleLbl="node1" presStyleIdx="0" presStyleCnt="1" custLinFactX="-100000" custLinFactY="17697" custLinFactNeighborX="-125870" custLinFactNeighborY="100000">
        <dgm:presLayoutVars>
          <dgm:chMax val="1"/>
          <dgm:bulletEnabled val="1"/>
        </dgm:presLayoutVars>
      </dgm:prSet>
      <dgm:spPr/>
      <dgm:t>
        <a:bodyPr/>
        <a:lstStyle/>
        <a:p>
          <a:endParaRPr lang="es-EC"/>
        </a:p>
      </dgm:t>
    </dgm:pt>
    <dgm:pt modelId="{856AF0B8-F0C8-46DF-B682-7795B7731CC0}" type="pres">
      <dgm:prSet presAssocID="{938A7FDF-6409-4B6F-BD45-1182C322A5B0}" presName="descendantText" presStyleLbl="alignAccFollowNode1" presStyleIdx="0" presStyleCnt="1" custScaleY="123591" custLinFactNeighborX="0" custLinFactNeighborY="-766">
        <dgm:presLayoutVars>
          <dgm:bulletEnabled val="1"/>
        </dgm:presLayoutVars>
      </dgm:prSet>
      <dgm:spPr/>
      <dgm:t>
        <a:bodyPr/>
        <a:lstStyle/>
        <a:p>
          <a:endParaRPr lang="es-EC"/>
        </a:p>
      </dgm:t>
    </dgm:pt>
  </dgm:ptLst>
  <dgm:cxnLst>
    <dgm:cxn modelId="{A8C93334-6FAB-47FD-BF8B-CFF54889A486}" type="presOf" srcId="{60A894E8-4A54-473C-B0A1-AFC6D88DDFC0}" destId="{856AF0B8-F0C8-46DF-B682-7795B7731CC0}" srcOrd="0" destOrd="2" presId="urn:microsoft.com/office/officeart/2005/8/layout/vList5"/>
    <dgm:cxn modelId="{F8C63CA7-CA91-441C-9226-5FBC6E70C2EB}" type="presOf" srcId="{9E901A19-BAF3-4456-8CF4-5EC33DB10932}" destId="{499895E4-1493-4D85-ADC6-CC23B5E6D540}" srcOrd="0" destOrd="0" presId="urn:microsoft.com/office/officeart/2005/8/layout/vList5"/>
    <dgm:cxn modelId="{3545065E-C9BB-4852-9327-1E02C38714D4}" type="presOf" srcId="{938A7FDF-6409-4B6F-BD45-1182C322A5B0}" destId="{C9C22446-7F09-4CFA-B4A7-A304715F697B}" srcOrd="0" destOrd="0" presId="urn:microsoft.com/office/officeart/2005/8/layout/vList5"/>
    <dgm:cxn modelId="{B4488EA0-7DC3-40A1-B354-5A6686508437}" srcId="{938A7FDF-6409-4B6F-BD45-1182C322A5B0}" destId="{60A894E8-4A54-473C-B0A1-AFC6D88DDFC0}" srcOrd="2" destOrd="0" parTransId="{049D1CE9-3F03-42BB-A1C8-9B07DCD05552}" sibTransId="{5282F1C9-3C09-4282-8ED1-8E8993842D9D}"/>
    <dgm:cxn modelId="{8A20B107-6C08-411C-9659-B2FAE0FE8898}" srcId="{938A7FDF-6409-4B6F-BD45-1182C322A5B0}" destId="{442A6AED-C02B-4B5E-A5E7-C2FB6D08F498}" srcOrd="1" destOrd="0" parTransId="{73E71A27-527B-4642-9D30-535C2E5E8C85}" sibTransId="{F8071390-1A10-4E46-890C-8E209658665C}"/>
    <dgm:cxn modelId="{911C8817-3AB2-4383-8E44-F0E56A3EE81F}" type="presOf" srcId="{5783A10C-49B4-47EC-899A-FBD1EF928D9D}" destId="{856AF0B8-F0C8-46DF-B682-7795B7731CC0}" srcOrd="0" destOrd="0" presId="urn:microsoft.com/office/officeart/2005/8/layout/vList5"/>
    <dgm:cxn modelId="{F879BFD0-A6B8-479F-8928-7C7CF046ED09}" type="presOf" srcId="{442A6AED-C02B-4B5E-A5E7-C2FB6D08F498}" destId="{856AF0B8-F0C8-46DF-B682-7795B7731CC0}" srcOrd="0" destOrd="1" presId="urn:microsoft.com/office/officeart/2005/8/layout/vList5"/>
    <dgm:cxn modelId="{668E8F30-9A33-497A-8159-737047A9F878}" srcId="{938A7FDF-6409-4B6F-BD45-1182C322A5B0}" destId="{5783A10C-49B4-47EC-899A-FBD1EF928D9D}" srcOrd="0" destOrd="0" parTransId="{0C2D4F4E-0130-45DD-82E2-E0AEA42314E1}" sibTransId="{B2ABFF17-B2FF-4B10-BE6C-CE82A5310A72}"/>
    <dgm:cxn modelId="{83214933-9D07-4A2D-BB22-1DFEEC7D71FD}" srcId="{9E901A19-BAF3-4456-8CF4-5EC33DB10932}" destId="{938A7FDF-6409-4B6F-BD45-1182C322A5B0}" srcOrd="0" destOrd="0" parTransId="{76CD53FF-6F0E-434C-BB01-DA4B429A5105}" sibTransId="{A9FC3585-C1DE-48D1-B173-43A188E18A7A}"/>
    <dgm:cxn modelId="{70AC068A-82F6-470C-8F14-EB31B69F91B7}" type="presParOf" srcId="{499895E4-1493-4D85-ADC6-CC23B5E6D540}" destId="{F310C126-2827-464F-AD55-B4BD469E5D6A}" srcOrd="0" destOrd="0" presId="urn:microsoft.com/office/officeart/2005/8/layout/vList5"/>
    <dgm:cxn modelId="{C869ABC0-E6A2-4ACC-9439-136F7140EF21}" type="presParOf" srcId="{F310C126-2827-464F-AD55-B4BD469E5D6A}" destId="{C9C22446-7F09-4CFA-B4A7-A304715F697B}" srcOrd="0" destOrd="0" presId="urn:microsoft.com/office/officeart/2005/8/layout/vList5"/>
    <dgm:cxn modelId="{2648665D-464E-414C-9C39-7F054A3A2A02}" type="presParOf" srcId="{F310C126-2827-464F-AD55-B4BD469E5D6A}" destId="{856AF0B8-F0C8-46DF-B682-7795B7731CC0}" srcOrd="1" destOrd="0" presId="urn:microsoft.com/office/officeart/2005/8/layout/vList5"/>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733E72-8EC1-48F2-BBC2-183EFE41FD29}">
      <dsp:nvSpPr>
        <dsp:cNvPr id="0" name=""/>
        <dsp:cNvSpPr/>
      </dsp:nvSpPr>
      <dsp:spPr>
        <a:xfrm>
          <a:off x="4409312" y="1249"/>
          <a:ext cx="1696975" cy="169697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kern="1200" dirty="0" smtClean="0"/>
            <a:t>MECANISMOS</a:t>
          </a:r>
          <a:endParaRPr lang="es-ES" sz="1400" kern="1200" dirty="0"/>
        </a:p>
      </dsp:txBody>
      <dsp:txXfrm>
        <a:off x="4657828" y="249765"/>
        <a:ext cx="1199943" cy="1199943"/>
      </dsp:txXfrm>
    </dsp:sp>
    <dsp:sp modelId="{DC847FE7-DB3C-42B9-A9A9-C11EA3734099}">
      <dsp:nvSpPr>
        <dsp:cNvPr id="0" name=""/>
        <dsp:cNvSpPr/>
      </dsp:nvSpPr>
      <dsp:spPr>
        <a:xfrm rot="2160000">
          <a:off x="6052975" y="1305461"/>
          <a:ext cx="452444" cy="57272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p>
      </dsp:txBody>
      <dsp:txXfrm>
        <a:off x="6065936" y="1380116"/>
        <a:ext cx="316711" cy="343637"/>
      </dsp:txXfrm>
    </dsp:sp>
    <dsp:sp modelId="{32BE054D-2C6B-4A98-96E7-A77A214C62F2}">
      <dsp:nvSpPr>
        <dsp:cNvPr id="0" name=""/>
        <dsp:cNvSpPr/>
      </dsp:nvSpPr>
      <dsp:spPr>
        <a:xfrm>
          <a:off x="6472827" y="1500480"/>
          <a:ext cx="1696975" cy="169697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kern="1200" dirty="0" smtClean="0"/>
            <a:t>ENERGÍA</a:t>
          </a:r>
          <a:endParaRPr lang="es-ES" sz="1400" kern="1200" dirty="0"/>
        </a:p>
      </dsp:txBody>
      <dsp:txXfrm>
        <a:off x="6721343" y="1748996"/>
        <a:ext cx="1199943" cy="1199943"/>
      </dsp:txXfrm>
    </dsp:sp>
    <dsp:sp modelId="{936EA4DD-90B1-442D-8C4E-A54FDA353D0E}">
      <dsp:nvSpPr>
        <dsp:cNvPr id="0" name=""/>
        <dsp:cNvSpPr/>
      </dsp:nvSpPr>
      <dsp:spPr>
        <a:xfrm rot="6480000">
          <a:off x="6704953" y="3263329"/>
          <a:ext cx="452444" cy="57272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p>
      </dsp:txBody>
      <dsp:txXfrm rot="10800000">
        <a:off x="6793791" y="3313330"/>
        <a:ext cx="316711" cy="343637"/>
      </dsp:txXfrm>
    </dsp:sp>
    <dsp:sp modelId="{2F73AEA1-F7F5-4CBA-9E0C-05A322D89A8A}">
      <dsp:nvSpPr>
        <dsp:cNvPr id="0" name=""/>
        <dsp:cNvSpPr/>
      </dsp:nvSpPr>
      <dsp:spPr>
        <a:xfrm>
          <a:off x="5684634" y="3926288"/>
          <a:ext cx="1696975" cy="169697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kern="1200" dirty="0" smtClean="0"/>
            <a:t>VAPOR</a:t>
          </a:r>
          <a:endParaRPr lang="es-ES" sz="1400" kern="1200" dirty="0"/>
        </a:p>
      </dsp:txBody>
      <dsp:txXfrm>
        <a:off x="5933150" y="4174804"/>
        <a:ext cx="1199943" cy="1199943"/>
      </dsp:txXfrm>
    </dsp:sp>
    <dsp:sp modelId="{FA8CDB63-C220-4EF7-9FC2-7EB97E37D2B2}">
      <dsp:nvSpPr>
        <dsp:cNvPr id="0" name=""/>
        <dsp:cNvSpPr/>
      </dsp:nvSpPr>
      <dsp:spPr>
        <a:xfrm rot="10850958">
          <a:off x="5030022" y="4469558"/>
          <a:ext cx="462691" cy="57272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p>
      </dsp:txBody>
      <dsp:txXfrm rot="10800000">
        <a:off x="5168821" y="4585133"/>
        <a:ext cx="323884" cy="343637"/>
      </dsp:txXfrm>
    </dsp:sp>
    <dsp:sp modelId="{62F2E362-B52B-4BC2-B960-CF16DEE83D13}">
      <dsp:nvSpPr>
        <dsp:cNvPr id="0" name=""/>
        <dsp:cNvSpPr/>
      </dsp:nvSpPr>
      <dsp:spPr>
        <a:xfrm>
          <a:off x="3114939" y="3888194"/>
          <a:ext cx="1696975" cy="169697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kern="1200" dirty="0" smtClean="0"/>
            <a:t>PRESION Y TEMPERATURA</a:t>
          </a:r>
          <a:endParaRPr lang="es-ES" sz="1400" kern="1200" dirty="0"/>
        </a:p>
      </dsp:txBody>
      <dsp:txXfrm>
        <a:off x="3363455" y="4136710"/>
        <a:ext cx="1199943" cy="1199943"/>
      </dsp:txXfrm>
    </dsp:sp>
    <dsp:sp modelId="{1D44DDB2-29DF-49CE-8AE3-0332FFCB4BB5}">
      <dsp:nvSpPr>
        <dsp:cNvPr id="0" name=""/>
        <dsp:cNvSpPr/>
      </dsp:nvSpPr>
      <dsp:spPr>
        <a:xfrm rot="15128697">
          <a:off x="3367524" y="3268047"/>
          <a:ext cx="430127" cy="57272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p>
      </dsp:txBody>
      <dsp:txXfrm rot="10800000">
        <a:off x="3451825" y="3444004"/>
        <a:ext cx="301089" cy="343637"/>
      </dsp:txXfrm>
    </dsp:sp>
    <dsp:sp modelId="{A9CA5EFF-ED21-4FD0-9BC6-DBC5D8715AFB}">
      <dsp:nvSpPr>
        <dsp:cNvPr id="0" name=""/>
        <dsp:cNvSpPr/>
      </dsp:nvSpPr>
      <dsp:spPr>
        <a:xfrm>
          <a:off x="2345797" y="1500480"/>
          <a:ext cx="1696975" cy="169697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kern="1200" dirty="0" smtClean="0"/>
            <a:t>CALDEROS</a:t>
          </a:r>
          <a:endParaRPr lang="es-ES" sz="1400" kern="1200" dirty="0"/>
        </a:p>
      </dsp:txBody>
      <dsp:txXfrm>
        <a:off x="2594313" y="1748996"/>
        <a:ext cx="1199943" cy="1199943"/>
      </dsp:txXfrm>
    </dsp:sp>
    <dsp:sp modelId="{4FD927F9-9CFB-4C9D-896B-2042A140D663}">
      <dsp:nvSpPr>
        <dsp:cNvPr id="0" name=""/>
        <dsp:cNvSpPr/>
      </dsp:nvSpPr>
      <dsp:spPr>
        <a:xfrm rot="19440000">
          <a:off x="3989460" y="1320514"/>
          <a:ext cx="452444" cy="57272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p>
      </dsp:txBody>
      <dsp:txXfrm>
        <a:off x="4002421" y="1474951"/>
        <a:ext cx="316711" cy="3436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A1A10B-06B2-45AC-A532-5397C386885E}">
      <dsp:nvSpPr>
        <dsp:cNvPr id="0" name=""/>
        <dsp:cNvSpPr/>
      </dsp:nvSpPr>
      <dsp:spPr>
        <a:xfrm>
          <a:off x="2305211" y="667358"/>
          <a:ext cx="4442196" cy="4442196"/>
        </a:xfrm>
        <a:prstGeom prst="blockArc">
          <a:avLst>
            <a:gd name="adj1" fmla="val 10800000"/>
            <a:gd name="adj2" fmla="val 162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AAD3FD4-4450-4599-96A4-D1BCDE2A2C4C}">
      <dsp:nvSpPr>
        <dsp:cNvPr id="0" name=""/>
        <dsp:cNvSpPr/>
      </dsp:nvSpPr>
      <dsp:spPr>
        <a:xfrm>
          <a:off x="2305211" y="667358"/>
          <a:ext cx="4442196" cy="4442196"/>
        </a:xfrm>
        <a:prstGeom prst="blockArc">
          <a:avLst>
            <a:gd name="adj1" fmla="val 5400000"/>
            <a:gd name="adj2" fmla="val 108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A4B7D10-9847-47D7-9F92-8301CC4AB5B2}">
      <dsp:nvSpPr>
        <dsp:cNvPr id="0" name=""/>
        <dsp:cNvSpPr/>
      </dsp:nvSpPr>
      <dsp:spPr>
        <a:xfrm>
          <a:off x="2305211" y="667358"/>
          <a:ext cx="4442196" cy="4442196"/>
        </a:xfrm>
        <a:prstGeom prst="blockArc">
          <a:avLst>
            <a:gd name="adj1" fmla="val 0"/>
            <a:gd name="adj2" fmla="val 54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0883BC-FCE3-44B0-9B23-5BF1941819BE}">
      <dsp:nvSpPr>
        <dsp:cNvPr id="0" name=""/>
        <dsp:cNvSpPr/>
      </dsp:nvSpPr>
      <dsp:spPr>
        <a:xfrm>
          <a:off x="2305211" y="667358"/>
          <a:ext cx="4442196" cy="4442196"/>
        </a:xfrm>
        <a:prstGeom prst="blockArc">
          <a:avLst>
            <a:gd name="adj1" fmla="val 16200000"/>
            <a:gd name="adj2" fmla="val 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CFD95BC-5960-4C70-8F10-B43834929C46}">
      <dsp:nvSpPr>
        <dsp:cNvPr id="0" name=""/>
        <dsp:cNvSpPr/>
      </dsp:nvSpPr>
      <dsp:spPr>
        <a:xfrm>
          <a:off x="3503028" y="1865174"/>
          <a:ext cx="2046563" cy="20465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s-ES" sz="2800" kern="1200" dirty="0" smtClean="0"/>
            <a:t>CALDERO FULTON</a:t>
          </a:r>
          <a:endParaRPr lang="es-ES" sz="2800" kern="1200" dirty="0"/>
        </a:p>
      </dsp:txBody>
      <dsp:txXfrm>
        <a:off x="3802740" y="2164886"/>
        <a:ext cx="1447139" cy="1447139"/>
      </dsp:txXfrm>
    </dsp:sp>
    <dsp:sp modelId="{10E893BD-BCC1-4330-BFDB-781CA23A9895}">
      <dsp:nvSpPr>
        <dsp:cNvPr id="0" name=""/>
        <dsp:cNvSpPr/>
      </dsp:nvSpPr>
      <dsp:spPr>
        <a:xfrm>
          <a:off x="3810012" y="2634"/>
          <a:ext cx="1432594" cy="143259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 sz="1200" kern="1200" dirty="0" smtClean="0"/>
            <a:t>GENERACION DE VAPOR</a:t>
          </a:r>
          <a:endParaRPr lang="es-ES" sz="1200" kern="1200" dirty="0"/>
        </a:p>
      </dsp:txBody>
      <dsp:txXfrm>
        <a:off x="4019811" y="212433"/>
        <a:ext cx="1012996" cy="1012996"/>
      </dsp:txXfrm>
    </dsp:sp>
    <dsp:sp modelId="{EAFBE1FF-62EB-4E8D-ADEB-CFD1B7068ADC}">
      <dsp:nvSpPr>
        <dsp:cNvPr id="0" name=""/>
        <dsp:cNvSpPr/>
      </dsp:nvSpPr>
      <dsp:spPr>
        <a:xfrm>
          <a:off x="5979537" y="2172159"/>
          <a:ext cx="1432594" cy="143259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 sz="1200" kern="1200" dirty="0" smtClean="0"/>
            <a:t>DEPENDEN</a:t>
          </a:r>
          <a:endParaRPr lang="es-ES" sz="1200" kern="1200" dirty="0"/>
        </a:p>
      </dsp:txBody>
      <dsp:txXfrm>
        <a:off x="6189336" y="2381958"/>
        <a:ext cx="1012996" cy="1012996"/>
      </dsp:txXfrm>
    </dsp:sp>
    <dsp:sp modelId="{ABC1CCB9-C650-44E3-A369-F9B902EFAB01}">
      <dsp:nvSpPr>
        <dsp:cNvPr id="0" name=""/>
        <dsp:cNvSpPr/>
      </dsp:nvSpPr>
      <dsp:spPr>
        <a:xfrm>
          <a:off x="3810012" y="4341684"/>
          <a:ext cx="1432594" cy="143259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 sz="1200" kern="1200" dirty="0" smtClean="0"/>
            <a:t>BANCO DE CONDUCCION VARRILLAS DE LONGITUD INFINITA</a:t>
          </a:r>
          <a:endParaRPr lang="es-ES" sz="1200" kern="1200" dirty="0"/>
        </a:p>
      </dsp:txBody>
      <dsp:txXfrm>
        <a:off x="4019811" y="4551483"/>
        <a:ext cx="1012996" cy="1012996"/>
      </dsp:txXfrm>
    </dsp:sp>
    <dsp:sp modelId="{B14478AD-004E-49AA-9149-1E7DF47D6569}">
      <dsp:nvSpPr>
        <dsp:cNvPr id="0" name=""/>
        <dsp:cNvSpPr/>
      </dsp:nvSpPr>
      <dsp:spPr>
        <a:xfrm>
          <a:off x="1640487" y="2172159"/>
          <a:ext cx="1432594" cy="143259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 sz="1200" kern="1200" dirty="0" smtClean="0"/>
            <a:t>CALORIMETRO</a:t>
          </a:r>
          <a:endParaRPr lang="es-ES" sz="1200" kern="1200" dirty="0"/>
        </a:p>
      </dsp:txBody>
      <dsp:txXfrm>
        <a:off x="1850286" y="2381958"/>
        <a:ext cx="1012996" cy="10129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F25DA5-EE9A-4E17-AEF9-F2902419B022}">
      <dsp:nvSpPr>
        <dsp:cNvPr id="0" name=""/>
        <dsp:cNvSpPr/>
      </dsp:nvSpPr>
      <dsp:spPr>
        <a:xfrm>
          <a:off x="4501450" y="0"/>
          <a:ext cx="2094415" cy="2094734"/>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99D8FF-C7EE-49CE-8130-AF2531518160}">
      <dsp:nvSpPr>
        <dsp:cNvPr id="0" name=""/>
        <dsp:cNvSpPr/>
      </dsp:nvSpPr>
      <dsp:spPr>
        <a:xfrm>
          <a:off x="4964385" y="756262"/>
          <a:ext cx="1163826" cy="581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dirty="0" smtClean="0"/>
            <a:t>ESTUDIANTES DEL DECEM</a:t>
          </a:r>
          <a:endParaRPr lang="es-ES" sz="1600" kern="1200" dirty="0"/>
        </a:p>
      </dsp:txBody>
      <dsp:txXfrm>
        <a:off x="4964385" y="756262"/>
        <a:ext cx="1163826" cy="581773"/>
      </dsp:txXfrm>
    </dsp:sp>
    <dsp:sp modelId="{92FEA4C1-EB88-4BB6-97F3-BC1797A22B71}">
      <dsp:nvSpPr>
        <dsp:cNvPr id="0" name=""/>
        <dsp:cNvSpPr/>
      </dsp:nvSpPr>
      <dsp:spPr>
        <a:xfrm>
          <a:off x="3919734" y="1203580"/>
          <a:ext cx="2094415" cy="2094734"/>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5628B1-3A60-4DFA-B16C-7FCEA91156F8}">
      <dsp:nvSpPr>
        <dsp:cNvPr id="0" name=""/>
        <dsp:cNvSpPr/>
      </dsp:nvSpPr>
      <dsp:spPr>
        <a:xfrm>
          <a:off x="4385028" y="1966804"/>
          <a:ext cx="1163826" cy="581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dirty="0" smtClean="0"/>
            <a:t>CATEDRAS DE ENERGIAS</a:t>
          </a:r>
          <a:endParaRPr lang="es-ES" sz="1600" kern="1200" dirty="0"/>
        </a:p>
      </dsp:txBody>
      <dsp:txXfrm>
        <a:off x="4385028" y="1966804"/>
        <a:ext cx="1163826" cy="581773"/>
      </dsp:txXfrm>
    </dsp:sp>
    <dsp:sp modelId="{D072F53A-03F7-4A7F-BFEE-30CA104F9327}">
      <dsp:nvSpPr>
        <dsp:cNvPr id="0" name=""/>
        <dsp:cNvSpPr/>
      </dsp:nvSpPr>
      <dsp:spPr>
        <a:xfrm>
          <a:off x="4650517" y="2551189"/>
          <a:ext cx="1799427" cy="1800148"/>
        </a:xfrm>
        <a:prstGeom prst="blockArc">
          <a:avLst>
            <a:gd name="adj1" fmla="val 13500000"/>
            <a:gd name="adj2" fmla="val 10800000"/>
            <a:gd name="adj3" fmla="val 127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D0B701-17FD-4163-8F4B-19B087E462CB}">
      <dsp:nvSpPr>
        <dsp:cNvPr id="0" name=""/>
        <dsp:cNvSpPr/>
      </dsp:nvSpPr>
      <dsp:spPr>
        <a:xfrm>
          <a:off x="4967138" y="3179087"/>
          <a:ext cx="1163826" cy="581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dirty="0" smtClean="0"/>
            <a:t>EQUIPO PEDAGOGICO</a:t>
          </a:r>
          <a:endParaRPr lang="es-ES" sz="1600" kern="1200" dirty="0"/>
        </a:p>
      </dsp:txBody>
      <dsp:txXfrm>
        <a:off x="4967138" y="3179087"/>
        <a:ext cx="1163826" cy="5817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6AF0B8-F0C8-46DF-B682-7795B7731CC0}">
      <dsp:nvSpPr>
        <dsp:cNvPr id="0" name=""/>
        <dsp:cNvSpPr/>
      </dsp:nvSpPr>
      <dsp:spPr>
        <a:xfrm rot="5400000">
          <a:off x="3408495" y="-1226834"/>
          <a:ext cx="1392259" cy="3863176"/>
        </a:xfrm>
        <a:prstGeom prst="round2SameRect">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s-EC" sz="1800" kern="1200" smtClean="0">
              <a:latin typeface="Arial" panose="020B0604020202020204" pitchFamily="34" charset="0"/>
              <a:cs typeface="Arial" panose="020B0604020202020204" pitchFamily="34" charset="0"/>
            </a:rPr>
            <a:t>Bomba de alimentación</a:t>
          </a:r>
          <a:endParaRPr lang="es-EC"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es-EC" sz="1800" kern="1200" dirty="0" smtClean="0">
              <a:latin typeface="Arial" panose="020B0604020202020204" pitchFamily="34" charset="0"/>
              <a:cs typeface="Arial" panose="020B0604020202020204" pitchFamily="34" charset="0"/>
            </a:rPr>
            <a:t>Tanque de condensado</a:t>
          </a:r>
          <a:endParaRPr lang="es-EC"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es-EC" sz="1800" kern="1200" dirty="0" smtClean="0">
              <a:latin typeface="Arial" panose="020B0604020202020204" pitchFamily="34" charset="0"/>
              <a:cs typeface="Arial" panose="020B0604020202020204" pitchFamily="34" charset="0"/>
            </a:rPr>
            <a:t>Tubería</a:t>
          </a:r>
          <a:endParaRPr lang="es-EC"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es-EC" sz="1800" kern="1200" dirty="0" smtClean="0">
              <a:latin typeface="Arial" panose="020B0604020202020204" pitchFamily="34" charset="0"/>
              <a:cs typeface="Arial" panose="020B0604020202020204" pitchFamily="34" charset="0"/>
            </a:rPr>
            <a:t>Accesorios</a:t>
          </a:r>
          <a:endParaRPr lang="es-EC" sz="1800" kern="1200" dirty="0">
            <a:latin typeface="Arial" panose="020B0604020202020204" pitchFamily="34" charset="0"/>
            <a:cs typeface="Arial" panose="020B0604020202020204" pitchFamily="34" charset="0"/>
          </a:endParaRPr>
        </a:p>
      </dsp:txBody>
      <dsp:txXfrm rot="-5400000">
        <a:off x="2173037" y="76588"/>
        <a:ext cx="3795212" cy="1256331"/>
      </dsp:txXfrm>
    </dsp:sp>
    <dsp:sp modelId="{C9C22446-7F09-4CFA-B4A7-A304715F697B}">
      <dsp:nvSpPr>
        <dsp:cNvPr id="0" name=""/>
        <dsp:cNvSpPr/>
      </dsp:nvSpPr>
      <dsp:spPr>
        <a:xfrm>
          <a:off x="0" y="1376"/>
          <a:ext cx="2173036" cy="1408131"/>
        </a:xfrm>
        <a:prstGeom prst="roundRect">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36195" rIns="72390" bIns="36195" numCol="1" spcCol="1270" anchor="ctr" anchorCtr="0">
          <a:noAutofit/>
        </a:bodyPr>
        <a:lstStyle/>
        <a:p>
          <a:pPr lvl="0" algn="ctr" defTabSz="844550">
            <a:lnSpc>
              <a:spcPct val="90000"/>
            </a:lnSpc>
            <a:spcBef>
              <a:spcPct val="0"/>
            </a:spcBef>
            <a:spcAft>
              <a:spcPct val="35000"/>
            </a:spcAft>
          </a:pPr>
          <a:r>
            <a:rPr lang="es-EC" sz="1900" kern="1200" dirty="0">
              <a:latin typeface="Arial" panose="020B0604020202020204" pitchFamily="34" charset="0"/>
              <a:cs typeface="Arial" panose="020B0604020202020204" pitchFamily="34" charset="0"/>
            </a:rPr>
            <a:t>SISTEMA </a:t>
          </a:r>
          <a:r>
            <a:rPr lang="es-EC" sz="1900" kern="1200">
              <a:latin typeface="Arial" panose="020B0604020202020204" pitchFamily="34" charset="0"/>
              <a:cs typeface="Arial" panose="020B0604020202020204" pitchFamily="34" charset="0"/>
            </a:rPr>
            <a:t>DE </a:t>
          </a:r>
          <a:r>
            <a:rPr lang="es-EC" sz="1900" kern="1200" smtClean="0">
              <a:latin typeface="Arial" panose="020B0604020202020204" pitchFamily="34" charset="0"/>
              <a:cs typeface="Arial" panose="020B0604020202020204" pitchFamily="34" charset="0"/>
            </a:rPr>
            <a:t>ALIMENTACIÓN DE AGUA</a:t>
          </a:r>
          <a:endParaRPr lang="es-EC" sz="1900" kern="1200" dirty="0">
            <a:latin typeface="Arial" panose="020B0604020202020204" pitchFamily="34" charset="0"/>
            <a:cs typeface="Arial" panose="020B0604020202020204" pitchFamily="34" charset="0"/>
          </a:endParaRPr>
        </a:p>
      </dsp:txBody>
      <dsp:txXfrm>
        <a:off x="68739" y="70115"/>
        <a:ext cx="2035558" cy="127065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6AF0B8-F0C8-46DF-B682-7795B7731CC0}">
      <dsp:nvSpPr>
        <dsp:cNvPr id="0" name=""/>
        <dsp:cNvSpPr/>
      </dsp:nvSpPr>
      <dsp:spPr>
        <a:xfrm rot="5400000">
          <a:off x="2569268" y="-832224"/>
          <a:ext cx="1393620" cy="3073956"/>
        </a:xfrm>
        <a:prstGeom prst="round2SameRect">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s-EC" sz="1800" kern="1200" dirty="0" smtClean="0">
              <a:latin typeface="Arial" panose="020B0604020202020204" pitchFamily="34" charset="0"/>
              <a:cs typeface="Arial" panose="020B0604020202020204" pitchFamily="34" charset="0"/>
            </a:rPr>
            <a:t>Tubería</a:t>
          </a:r>
          <a:endParaRPr lang="es-EC"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es-EC" sz="1800" kern="1200" dirty="0" smtClean="0">
              <a:latin typeface="Arial" panose="020B0604020202020204" pitchFamily="34" charset="0"/>
              <a:cs typeface="Arial" panose="020B0604020202020204" pitchFamily="34" charset="0"/>
            </a:rPr>
            <a:t>Accesorios</a:t>
          </a:r>
          <a:endParaRPr lang="es-EC" sz="1800" kern="1200" dirty="0">
            <a:latin typeface="Arial" panose="020B0604020202020204" pitchFamily="34" charset="0"/>
            <a:cs typeface="Arial" panose="020B0604020202020204" pitchFamily="34" charset="0"/>
          </a:endParaRPr>
        </a:p>
      </dsp:txBody>
      <dsp:txXfrm rot="-5400000">
        <a:off x="1729101" y="75974"/>
        <a:ext cx="3005925" cy="1257558"/>
      </dsp:txXfrm>
    </dsp:sp>
    <dsp:sp modelId="{C9C22446-7F09-4CFA-B4A7-A304715F697B}">
      <dsp:nvSpPr>
        <dsp:cNvPr id="0" name=""/>
        <dsp:cNvSpPr/>
      </dsp:nvSpPr>
      <dsp:spPr>
        <a:xfrm>
          <a:off x="0" y="0"/>
          <a:ext cx="1729100" cy="1409508"/>
        </a:xfrm>
        <a:prstGeom prst="roundRect">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es-EC" sz="2500" kern="1200" dirty="0">
              <a:latin typeface="Arial" panose="020B0604020202020204" pitchFamily="34" charset="0"/>
              <a:cs typeface="Arial" panose="020B0604020202020204" pitchFamily="34" charset="0"/>
            </a:rPr>
            <a:t>SISTEMA DE </a:t>
          </a:r>
          <a:r>
            <a:rPr lang="es-EC" sz="2500" kern="1200" dirty="0" smtClean="0">
              <a:latin typeface="Arial" panose="020B0604020202020204" pitchFamily="34" charset="0"/>
              <a:cs typeface="Arial" panose="020B0604020202020204" pitchFamily="34" charset="0"/>
            </a:rPr>
            <a:t>PURGAS</a:t>
          </a:r>
          <a:endParaRPr lang="es-EC" sz="2500" kern="1200" dirty="0">
            <a:latin typeface="Arial" panose="020B0604020202020204" pitchFamily="34" charset="0"/>
            <a:cs typeface="Arial" panose="020B0604020202020204" pitchFamily="34" charset="0"/>
          </a:endParaRPr>
        </a:p>
      </dsp:txBody>
      <dsp:txXfrm>
        <a:off x="68807" y="68807"/>
        <a:ext cx="1591486" cy="12718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6AF0B8-F0C8-46DF-B682-7795B7731CC0}">
      <dsp:nvSpPr>
        <dsp:cNvPr id="0" name=""/>
        <dsp:cNvSpPr/>
      </dsp:nvSpPr>
      <dsp:spPr>
        <a:xfrm rot="5400000">
          <a:off x="2782364" y="-940808"/>
          <a:ext cx="1392259" cy="3273876"/>
        </a:xfrm>
        <a:prstGeom prst="round2SameRect">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s-EC" sz="1800" kern="1200" dirty="0" smtClean="0">
              <a:latin typeface="Arial" panose="020B0604020202020204" pitchFamily="34" charset="0"/>
              <a:cs typeface="Arial" panose="020B0604020202020204" pitchFamily="34" charset="0"/>
            </a:rPr>
            <a:t>Quemador</a:t>
          </a:r>
          <a:endParaRPr lang="es-EC"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es-EC" sz="1800" kern="1200" dirty="0" smtClean="0">
              <a:latin typeface="Arial" panose="020B0604020202020204" pitchFamily="34" charset="0"/>
              <a:cs typeface="Arial" panose="020B0604020202020204" pitchFamily="34" charset="0"/>
            </a:rPr>
            <a:t>Bomba de alimentación</a:t>
          </a:r>
          <a:endParaRPr lang="es-EC"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es-EC" sz="1800" kern="1200" dirty="0" smtClean="0">
              <a:latin typeface="Arial" panose="020B0604020202020204" pitchFamily="34" charset="0"/>
              <a:cs typeface="Arial" panose="020B0604020202020204" pitchFamily="34" charset="0"/>
            </a:rPr>
            <a:t>Tubería</a:t>
          </a:r>
          <a:endParaRPr lang="es-EC"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es-EC" sz="1800" kern="1200" dirty="0" smtClean="0">
              <a:latin typeface="Arial" panose="020B0604020202020204" pitchFamily="34" charset="0"/>
              <a:cs typeface="Arial" panose="020B0604020202020204" pitchFamily="34" charset="0"/>
            </a:rPr>
            <a:t>Accesorios</a:t>
          </a:r>
          <a:endParaRPr lang="es-EC" sz="1800" kern="1200" dirty="0">
            <a:latin typeface="Arial" panose="020B0604020202020204" pitchFamily="34" charset="0"/>
            <a:cs typeface="Arial" panose="020B0604020202020204" pitchFamily="34" charset="0"/>
          </a:endParaRPr>
        </a:p>
      </dsp:txBody>
      <dsp:txXfrm rot="-5400000">
        <a:off x="1841556" y="67964"/>
        <a:ext cx="3205912" cy="1256331"/>
      </dsp:txXfrm>
    </dsp:sp>
    <dsp:sp modelId="{C9C22446-7F09-4CFA-B4A7-A304715F697B}">
      <dsp:nvSpPr>
        <dsp:cNvPr id="0" name=""/>
        <dsp:cNvSpPr/>
      </dsp:nvSpPr>
      <dsp:spPr>
        <a:xfrm>
          <a:off x="0" y="1376"/>
          <a:ext cx="1841555" cy="1408131"/>
        </a:xfrm>
        <a:prstGeom prst="roundRect">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s-EC" sz="1600" kern="1200" dirty="0">
              <a:latin typeface="Arial" panose="020B0604020202020204" pitchFamily="34" charset="0"/>
              <a:cs typeface="Arial" panose="020B0604020202020204" pitchFamily="34" charset="0"/>
            </a:rPr>
            <a:t>SISTEMA DE </a:t>
          </a:r>
          <a:r>
            <a:rPr lang="es-EC" sz="1600" kern="1200" dirty="0" smtClean="0">
              <a:latin typeface="Arial" panose="020B0604020202020204" pitchFamily="34" charset="0"/>
              <a:cs typeface="Arial" panose="020B0604020202020204" pitchFamily="34" charset="0"/>
            </a:rPr>
            <a:t>ALIMENTACIÓN DE COMBUSTIBLE</a:t>
          </a:r>
          <a:endParaRPr lang="es-EC" sz="1600" kern="1200" dirty="0">
            <a:latin typeface="Arial" panose="020B0604020202020204" pitchFamily="34" charset="0"/>
            <a:cs typeface="Arial" panose="020B0604020202020204" pitchFamily="34" charset="0"/>
          </a:endParaRPr>
        </a:p>
      </dsp:txBody>
      <dsp:txXfrm>
        <a:off x="68739" y="70115"/>
        <a:ext cx="1704077" cy="127065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6AF0B8-F0C8-46DF-B682-7795B7731CC0}">
      <dsp:nvSpPr>
        <dsp:cNvPr id="0" name=""/>
        <dsp:cNvSpPr/>
      </dsp:nvSpPr>
      <dsp:spPr>
        <a:xfrm rot="5400000">
          <a:off x="1879794" y="-516070"/>
          <a:ext cx="1392259" cy="2424399"/>
        </a:xfrm>
        <a:prstGeom prst="round2SameRect">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s-EC" sz="1800" kern="1200" dirty="0" smtClean="0">
              <a:latin typeface="Arial" panose="020B0604020202020204" pitchFamily="34" charset="0"/>
              <a:cs typeface="Arial" panose="020B0604020202020204" pitchFamily="34" charset="0"/>
            </a:rPr>
            <a:t>Distribuidor</a:t>
          </a:r>
          <a:endParaRPr lang="es-EC"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es-EC" sz="1800" kern="1200" dirty="0" smtClean="0">
              <a:latin typeface="Arial" panose="020B0604020202020204" pitchFamily="34" charset="0"/>
              <a:cs typeface="Arial" panose="020B0604020202020204" pitchFamily="34" charset="0"/>
            </a:rPr>
            <a:t>Tubería</a:t>
          </a:r>
          <a:endParaRPr lang="es-EC"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es-EC" sz="1800" kern="1200" dirty="0" smtClean="0">
              <a:latin typeface="Arial" panose="020B0604020202020204" pitchFamily="34" charset="0"/>
              <a:cs typeface="Arial" panose="020B0604020202020204" pitchFamily="34" charset="0"/>
            </a:rPr>
            <a:t>Accesorios</a:t>
          </a:r>
          <a:endParaRPr lang="es-EC" sz="1800" kern="1200" dirty="0">
            <a:latin typeface="Arial" panose="020B0604020202020204" pitchFamily="34" charset="0"/>
            <a:cs typeface="Arial" panose="020B0604020202020204" pitchFamily="34" charset="0"/>
          </a:endParaRPr>
        </a:p>
      </dsp:txBody>
      <dsp:txXfrm rot="-5400000">
        <a:off x="1363724" y="67964"/>
        <a:ext cx="2356435" cy="1256331"/>
      </dsp:txXfrm>
    </dsp:sp>
    <dsp:sp modelId="{C9C22446-7F09-4CFA-B4A7-A304715F697B}">
      <dsp:nvSpPr>
        <dsp:cNvPr id="0" name=""/>
        <dsp:cNvSpPr/>
      </dsp:nvSpPr>
      <dsp:spPr>
        <a:xfrm>
          <a:off x="0" y="1376"/>
          <a:ext cx="1363724" cy="1408131"/>
        </a:xfrm>
        <a:prstGeom prst="roundRect">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s-EC" sz="1400" kern="1200" dirty="0">
              <a:latin typeface="Arial" panose="020B0604020202020204" pitchFamily="34" charset="0"/>
              <a:cs typeface="Arial" panose="020B0604020202020204" pitchFamily="34" charset="0"/>
            </a:rPr>
            <a:t>SISTEMA DE </a:t>
          </a:r>
          <a:r>
            <a:rPr lang="es-EC" sz="1400" kern="1200" dirty="0" smtClean="0">
              <a:latin typeface="Arial" panose="020B0604020202020204" pitchFamily="34" charset="0"/>
              <a:cs typeface="Arial" panose="020B0604020202020204" pitchFamily="34" charset="0"/>
            </a:rPr>
            <a:t>SUMINISTRO DE VAPOR</a:t>
          </a:r>
          <a:endParaRPr lang="es-EC" sz="1400" kern="1200" dirty="0">
            <a:latin typeface="Arial" panose="020B0604020202020204" pitchFamily="34" charset="0"/>
            <a:cs typeface="Arial" panose="020B0604020202020204" pitchFamily="34" charset="0"/>
          </a:endParaRPr>
        </a:p>
      </dsp:txBody>
      <dsp:txXfrm>
        <a:off x="66572" y="67948"/>
        <a:ext cx="1230580" cy="1274987"/>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fld id="{74AE6889-B90F-451A-925C-7C8B011EBB50}" type="datetimeFigureOut">
              <a:rPr lang="es-EC" smtClean="0"/>
              <a:t>16/3/2018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45102DF8-FE4B-4E6B-A616-CCDBA4D03CA4}" type="slidenum">
              <a:rPr lang="es-EC" smtClean="0"/>
              <a:t>‹Nº›</a:t>
            </a:fld>
            <a:endParaRPr lang="es-EC"/>
          </a:p>
        </p:txBody>
      </p:sp>
    </p:spTree>
    <p:extLst>
      <p:ext uri="{BB962C8B-B14F-4D97-AF65-F5344CB8AC3E}">
        <p14:creationId xmlns:p14="http://schemas.microsoft.com/office/powerpoint/2010/main" val="2878479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74AE6889-B90F-451A-925C-7C8B011EBB50}" type="datetimeFigureOut">
              <a:rPr lang="es-EC" smtClean="0"/>
              <a:t>16/3/2018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45102DF8-FE4B-4E6B-A616-CCDBA4D03CA4}" type="slidenum">
              <a:rPr lang="es-EC" smtClean="0"/>
              <a:t>‹Nº›</a:t>
            </a:fld>
            <a:endParaRPr lang="es-EC"/>
          </a:p>
        </p:txBody>
      </p:sp>
    </p:spTree>
    <p:extLst>
      <p:ext uri="{BB962C8B-B14F-4D97-AF65-F5344CB8AC3E}">
        <p14:creationId xmlns:p14="http://schemas.microsoft.com/office/powerpoint/2010/main" val="4057679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74AE6889-B90F-451A-925C-7C8B011EBB50}" type="datetimeFigureOut">
              <a:rPr lang="es-EC" smtClean="0"/>
              <a:t>16/3/2018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45102DF8-FE4B-4E6B-A616-CCDBA4D03CA4}" type="slidenum">
              <a:rPr lang="es-EC" smtClean="0"/>
              <a:t>‹Nº›</a:t>
            </a:fld>
            <a:endParaRPr lang="es-EC"/>
          </a:p>
        </p:txBody>
      </p:sp>
    </p:spTree>
    <p:extLst>
      <p:ext uri="{BB962C8B-B14F-4D97-AF65-F5344CB8AC3E}">
        <p14:creationId xmlns:p14="http://schemas.microsoft.com/office/powerpoint/2010/main" val="316052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74AE6889-B90F-451A-925C-7C8B011EBB50}" type="datetimeFigureOut">
              <a:rPr lang="es-EC" smtClean="0"/>
              <a:t>16/3/2018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45102DF8-FE4B-4E6B-A616-CCDBA4D03CA4}" type="slidenum">
              <a:rPr lang="es-EC" smtClean="0"/>
              <a:t>‹Nº›</a:t>
            </a:fld>
            <a:endParaRPr lang="es-EC"/>
          </a:p>
        </p:txBody>
      </p:sp>
    </p:spTree>
    <p:extLst>
      <p:ext uri="{BB962C8B-B14F-4D97-AF65-F5344CB8AC3E}">
        <p14:creationId xmlns:p14="http://schemas.microsoft.com/office/powerpoint/2010/main" val="12307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74AE6889-B90F-451A-925C-7C8B011EBB50}" type="datetimeFigureOut">
              <a:rPr lang="es-EC" smtClean="0"/>
              <a:t>16/3/2018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45102DF8-FE4B-4E6B-A616-CCDBA4D03CA4}" type="slidenum">
              <a:rPr lang="es-EC" smtClean="0"/>
              <a:t>‹Nº›</a:t>
            </a:fld>
            <a:endParaRPr lang="es-EC"/>
          </a:p>
        </p:txBody>
      </p:sp>
    </p:spTree>
    <p:extLst>
      <p:ext uri="{BB962C8B-B14F-4D97-AF65-F5344CB8AC3E}">
        <p14:creationId xmlns:p14="http://schemas.microsoft.com/office/powerpoint/2010/main" val="1604656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74AE6889-B90F-451A-925C-7C8B011EBB50}" type="datetimeFigureOut">
              <a:rPr lang="es-EC" smtClean="0"/>
              <a:t>16/3/2018</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45102DF8-FE4B-4E6B-A616-CCDBA4D03CA4}" type="slidenum">
              <a:rPr lang="es-EC" smtClean="0"/>
              <a:t>‹Nº›</a:t>
            </a:fld>
            <a:endParaRPr lang="es-EC"/>
          </a:p>
        </p:txBody>
      </p:sp>
    </p:spTree>
    <p:extLst>
      <p:ext uri="{BB962C8B-B14F-4D97-AF65-F5344CB8AC3E}">
        <p14:creationId xmlns:p14="http://schemas.microsoft.com/office/powerpoint/2010/main" val="520504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74AE6889-B90F-451A-925C-7C8B011EBB50}" type="datetimeFigureOut">
              <a:rPr lang="es-EC" smtClean="0"/>
              <a:t>16/3/2018</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45102DF8-FE4B-4E6B-A616-CCDBA4D03CA4}" type="slidenum">
              <a:rPr lang="es-EC" smtClean="0"/>
              <a:t>‹Nº›</a:t>
            </a:fld>
            <a:endParaRPr lang="es-EC"/>
          </a:p>
        </p:txBody>
      </p:sp>
    </p:spTree>
    <p:extLst>
      <p:ext uri="{BB962C8B-B14F-4D97-AF65-F5344CB8AC3E}">
        <p14:creationId xmlns:p14="http://schemas.microsoft.com/office/powerpoint/2010/main" val="1403594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74AE6889-B90F-451A-925C-7C8B011EBB50}" type="datetimeFigureOut">
              <a:rPr lang="es-EC" smtClean="0"/>
              <a:t>16/3/2018</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45102DF8-FE4B-4E6B-A616-CCDBA4D03CA4}" type="slidenum">
              <a:rPr lang="es-EC" smtClean="0"/>
              <a:t>‹Nº›</a:t>
            </a:fld>
            <a:endParaRPr lang="es-EC"/>
          </a:p>
        </p:txBody>
      </p:sp>
    </p:spTree>
    <p:extLst>
      <p:ext uri="{BB962C8B-B14F-4D97-AF65-F5344CB8AC3E}">
        <p14:creationId xmlns:p14="http://schemas.microsoft.com/office/powerpoint/2010/main" val="307689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74AE6889-B90F-451A-925C-7C8B011EBB50}" type="datetimeFigureOut">
              <a:rPr lang="es-EC" smtClean="0"/>
              <a:t>16/3/2018</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45102DF8-FE4B-4E6B-A616-CCDBA4D03CA4}" type="slidenum">
              <a:rPr lang="es-EC" smtClean="0"/>
              <a:t>‹Nº›</a:t>
            </a:fld>
            <a:endParaRPr lang="es-EC"/>
          </a:p>
        </p:txBody>
      </p:sp>
    </p:spTree>
    <p:extLst>
      <p:ext uri="{BB962C8B-B14F-4D97-AF65-F5344CB8AC3E}">
        <p14:creationId xmlns:p14="http://schemas.microsoft.com/office/powerpoint/2010/main" val="2865229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74AE6889-B90F-451A-925C-7C8B011EBB50}" type="datetimeFigureOut">
              <a:rPr lang="es-EC" smtClean="0"/>
              <a:t>16/3/2018</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45102DF8-FE4B-4E6B-A616-CCDBA4D03CA4}" type="slidenum">
              <a:rPr lang="es-EC" smtClean="0"/>
              <a:t>‹Nº›</a:t>
            </a:fld>
            <a:endParaRPr lang="es-EC"/>
          </a:p>
        </p:txBody>
      </p:sp>
    </p:spTree>
    <p:extLst>
      <p:ext uri="{BB962C8B-B14F-4D97-AF65-F5344CB8AC3E}">
        <p14:creationId xmlns:p14="http://schemas.microsoft.com/office/powerpoint/2010/main" val="1886159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74AE6889-B90F-451A-925C-7C8B011EBB50}" type="datetimeFigureOut">
              <a:rPr lang="es-EC" smtClean="0"/>
              <a:t>16/3/2018</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45102DF8-FE4B-4E6B-A616-CCDBA4D03CA4}" type="slidenum">
              <a:rPr lang="es-EC" smtClean="0"/>
              <a:t>‹Nº›</a:t>
            </a:fld>
            <a:endParaRPr lang="es-EC"/>
          </a:p>
        </p:txBody>
      </p:sp>
    </p:spTree>
    <p:extLst>
      <p:ext uri="{BB962C8B-B14F-4D97-AF65-F5344CB8AC3E}">
        <p14:creationId xmlns:p14="http://schemas.microsoft.com/office/powerpoint/2010/main" val="865120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8000" b="-18000"/>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AE6889-B90F-451A-925C-7C8B011EBB50}" type="datetimeFigureOut">
              <a:rPr lang="es-EC" smtClean="0"/>
              <a:t>16/3/2018</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102DF8-FE4B-4E6B-A616-CCDBA4D03CA4}" type="slidenum">
              <a:rPr lang="es-EC" smtClean="0"/>
              <a:t>‹Nº›</a:t>
            </a:fld>
            <a:endParaRPr lang="es-EC"/>
          </a:p>
        </p:txBody>
      </p:sp>
    </p:spTree>
    <p:extLst>
      <p:ext uri="{BB962C8B-B14F-4D97-AF65-F5344CB8AC3E}">
        <p14:creationId xmlns:p14="http://schemas.microsoft.com/office/powerpoint/2010/main" val="184557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Layout" Target="../diagrams/layout4.xml"/><Relationship Id="rId7" Type="http://schemas.openxmlformats.org/officeDocument/2006/relationships/image" Target="../media/image30.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20.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Layout" Target="../diagrams/layout5.xml"/><Relationship Id="rId7" Type="http://schemas.openxmlformats.org/officeDocument/2006/relationships/image" Target="../media/image24.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7.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70.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0.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7.jpeg"/><Relationship Id="rId4" Type="http://schemas.openxmlformats.org/officeDocument/2006/relationships/diagramQuickStyle" Target="../diagrams/quickStyle1.xml"/><Relationship Id="rId9"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2.xml"/><Relationship Id="rId7" Type="http://schemas.openxmlformats.org/officeDocument/2006/relationships/image" Target="../media/image2.jp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8.jpg"/></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diagramLayout" Target="../diagrams/layout3.xml"/><Relationship Id="rId7" Type="http://schemas.openxmlformats.org/officeDocument/2006/relationships/image" Target="../media/image9.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1"/>
          <p:cNvSpPr>
            <a:spLocks noGrp="1"/>
          </p:cNvSpPr>
          <p:nvPr>
            <p:ph type="title"/>
          </p:nvPr>
        </p:nvSpPr>
        <p:spPr>
          <a:xfrm>
            <a:off x="952500" y="1157223"/>
            <a:ext cx="10515600" cy="1325563"/>
          </a:xfrm>
        </p:spPr>
        <p:txBody>
          <a:bodyPr>
            <a:normAutofit/>
          </a:bodyPr>
          <a:lstStyle/>
          <a:p>
            <a:pPr algn="ctr"/>
            <a:r>
              <a:rPr lang="es-EC" sz="1800" b="1" dirty="0" smtClean="0">
                <a:latin typeface="+mn-lt"/>
                <a:cs typeface="Arial" panose="020B0604020202020204" pitchFamily="34" charset="0"/>
              </a:rPr>
              <a:t>DEPARTAMENTO DE CIENCIAS DE LA ENERGIA Y MECANICA (DECEM</a:t>
            </a:r>
            <a:r>
              <a:rPr lang="es-EC" sz="1800" b="1" dirty="0" smtClean="0">
                <a:latin typeface="Arial" panose="020B0604020202020204" pitchFamily="34" charset="0"/>
                <a:cs typeface="Arial" panose="020B0604020202020204" pitchFamily="34" charset="0"/>
              </a:rPr>
              <a:t>)</a:t>
            </a:r>
            <a:endParaRPr lang="es-EC" sz="1800" b="1" dirty="0">
              <a:latin typeface="Arial" panose="020B0604020202020204" pitchFamily="34" charset="0"/>
              <a:cs typeface="Arial" panose="020B0604020202020204" pitchFamily="34" charset="0"/>
            </a:endParaRPr>
          </a:p>
        </p:txBody>
      </p:sp>
      <p:sp>
        <p:nvSpPr>
          <p:cNvPr id="13" name="Título 1"/>
          <p:cNvSpPr txBox="1">
            <a:spLocks/>
          </p:cNvSpPr>
          <p:nvPr/>
        </p:nvSpPr>
        <p:spPr>
          <a:xfrm>
            <a:off x="952500" y="2097989"/>
            <a:ext cx="10515600" cy="808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1800" b="1" dirty="0" smtClean="0">
                <a:latin typeface="+mn-lt"/>
                <a:cs typeface="Arial" panose="020B0604020202020204" pitchFamily="34" charset="0"/>
              </a:rPr>
              <a:t>INGENIERIA MECANICA</a:t>
            </a:r>
            <a:endParaRPr lang="es-EC" sz="1800" b="1" dirty="0">
              <a:latin typeface="+mn-lt"/>
              <a:cs typeface="Arial" panose="020B0604020202020204" pitchFamily="34" charset="0"/>
            </a:endParaRPr>
          </a:p>
        </p:txBody>
      </p:sp>
      <p:sp>
        <p:nvSpPr>
          <p:cNvPr id="14" name="Título 1"/>
          <p:cNvSpPr txBox="1">
            <a:spLocks/>
          </p:cNvSpPr>
          <p:nvPr/>
        </p:nvSpPr>
        <p:spPr>
          <a:xfrm>
            <a:off x="952500" y="2781415"/>
            <a:ext cx="10515600" cy="811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1800" b="1" dirty="0" smtClean="0">
                <a:latin typeface="+mn-lt"/>
                <a:cs typeface="Arial" panose="020B0604020202020204" pitchFamily="34" charset="0"/>
              </a:rPr>
              <a:t>TRABAJO DE CULMINACION DE CARRERA</a:t>
            </a:r>
            <a:endParaRPr lang="es-EC" sz="1800" b="1" dirty="0">
              <a:latin typeface="+mn-lt"/>
              <a:cs typeface="Arial" panose="020B0604020202020204" pitchFamily="34" charset="0"/>
            </a:endParaRPr>
          </a:p>
        </p:txBody>
      </p:sp>
      <p:sp>
        <p:nvSpPr>
          <p:cNvPr id="15" name="Título 1"/>
          <p:cNvSpPr txBox="1">
            <a:spLocks/>
          </p:cNvSpPr>
          <p:nvPr/>
        </p:nvSpPr>
        <p:spPr>
          <a:xfrm>
            <a:off x="952500" y="342355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000" b="1" dirty="0" smtClean="0">
                <a:latin typeface="+mn-lt"/>
                <a:cs typeface="Arial" panose="020B0604020202020204" pitchFamily="34" charset="0"/>
              </a:rPr>
              <a:t>“DISEÑO Y CONSTRUCCION DE SISTEMAS PERIFERICOS: AGUA, COMBUSTIBLE, CONTROL Y GASES DE COMBUSTION DEL CALDERO FULTON PARA SUMINISTRAR VAPOR A EQUIPOS DEPENDIENTES”</a:t>
            </a:r>
            <a:endParaRPr lang="es-EC" sz="2000" b="1" dirty="0">
              <a:latin typeface="+mn-lt"/>
              <a:cs typeface="Arial" panose="020B0604020202020204" pitchFamily="34" charset="0"/>
            </a:endParaRPr>
          </a:p>
        </p:txBody>
      </p:sp>
      <p:sp>
        <p:nvSpPr>
          <p:cNvPr id="16" name="Título 1"/>
          <p:cNvSpPr txBox="1">
            <a:spLocks/>
          </p:cNvSpPr>
          <p:nvPr/>
        </p:nvSpPr>
        <p:spPr>
          <a:xfrm>
            <a:off x="952500" y="461514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1800" b="1" dirty="0" smtClean="0">
                <a:latin typeface="+mn-lt"/>
                <a:cs typeface="Arial" panose="020B0604020202020204" pitchFamily="34" charset="0"/>
              </a:rPr>
              <a:t>AVALOS VILEMA JAVIER ANDRES</a:t>
            </a:r>
          </a:p>
          <a:p>
            <a:pPr algn="ctr"/>
            <a:r>
              <a:rPr lang="es-EC" sz="1800" b="1" dirty="0" smtClean="0">
                <a:latin typeface="+mn-lt"/>
                <a:cs typeface="Arial" panose="020B0604020202020204" pitchFamily="34" charset="0"/>
              </a:rPr>
              <a:t>PUMISACHO GUALOTO BORIS ALEXIS</a:t>
            </a:r>
            <a:endParaRPr lang="es-EC" sz="1800" b="1" dirty="0">
              <a:latin typeface="+mn-lt"/>
              <a:cs typeface="Arial" panose="020B0604020202020204" pitchFamily="34" charset="0"/>
            </a:endParaRPr>
          </a:p>
        </p:txBody>
      </p:sp>
      <p:pic>
        <p:nvPicPr>
          <p:cNvPr id="17" name="Imagen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7719" y="233101"/>
            <a:ext cx="4025377" cy="1214210"/>
          </a:xfrm>
          <a:prstGeom prst="rect">
            <a:avLst/>
          </a:prstGeom>
        </p:spPr>
      </p:pic>
      <p:sp>
        <p:nvSpPr>
          <p:cNvPr id="18" name="Título 1"/>
          <p:cNvSpPr txBox="1">
            <a:spLocks/>
          </p:cNvSpPr>
          <p:nvPr/>
        </p:nvSpPr>
        <p:spPr>
          <a:xfrm>
            <a:off x="952500" y="541524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1800" b="1" dirty="0" smtClean="0">
                <a:latin typeface="+mn-lt"/>
                <a:cs typeface="Arial" panose="020B0604020202020204" pitchFamily="34" charset="0"/>
              </a:rPr>
              <a:t>DIRECTOR: DR. REYNALDO DELGADO</a:t>
            </a:r>
            <a:endParaRPr lang="es-EC" sz="1800" b="1" dirty="0">
              <a:latin typeface="+mn-lt"/>
              <a:cs typeface="Arial" panose="020B0604020202020204" pitchFamily="34" charset="0"/>
            </a:endParaRPr>
          </a:p>
        </p:txBody>
      </p:sp>
      <p:pic>
        <p:nvPicPr>
          <p:cNvPr id="26" name="Imagen 25"/>
          <p:cNvPicPr>
            <a:picLocks noChangeAspect="1"/>
          </p:cNvPicPr>
          <p:nvPr/>
        </p:nvPicPr>
        <p:blipFill rotWithShape="1">
          <a:blip r:embed="rId3"/>
          <a:srcRect l="75037" t="17448" r="12665" b="66666"/>
          <a:stretch/>
        </p:blipFill>
        <p:spPr>
          <a:xfrm>
            <a:off x="8163096" y="232677"/>
            <a:ext cx="1466850" cy="1065212"/>
          </a:xfrm>
          <a:prstGeom prst="rect">
            <a:avLst/>
          </a:prstGeom>
        </p:spPr>
      </p:pic>
    </p:spTree>
    <p:extLst>
      <p:ext uri="{BB962C8B-B14F-4D97-AF65-F5344CB8AC3E}">
        <p14:creationId xmlns:p14="http://schemas.microsoft.com/office/powerpoint/2010/main" val="29674223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3067050" y="26130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b="1" dirty="0" smtClean="0"/>
              <a:t>ALCANCE DEL PROYECTO</a:t>
            </a:r>
            <a:endParaRPr lang="es-EC" b="1" dirty="0"/>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470" y="266700"/>
            <a:ext cx="3168352" cy="955698"/>
          </a:xfrm>
          <a:prstGeom prst="rect">
            <a:avLst/>
          </a:prstGeom>
        </p:spPr>
      </p:pic>
    </p:spTree>
    <p:extLst>
      <p:ext uri="{BB962C8B-B14F-4D97-AF65-F5344CB8AC3E}">
        <p14:creationId xmlns:p14="http://schemas.microsoft.com/office/powerpoint/2010/main" val="29540545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222398"/>
            <a:ext cx="10515600" cy="4954565"/>
          </a:xfrm>
        </p:spPr>
        <p:txBody>
          <a:bodyPr/>
          <a:lstStyle/>
          <a:p>
            <a:pPr algn="just">
              <a:lnSpc>
                <a:spcPct val="150000"/>
              </a:lnSpc>
            </a:pPr>
            <a:r>
              <a:rPr lang="es-EC" dirty="0" smtClean="0"/>
              <a:t>Estudio caldero FULTON.</a:t>
            </a:r>
          </a:p>
          <a:p>
            <a:pPr algn="just">
              <a:lnSpc>
                <a:spcPct val="150000"/>
              </a:lnSpc>
            </a:pPr>
            <a:r>
              <a:rPr lang="es-EC" dirty="0" smtClean="0"/>
              <a:t>Mantenimiento Correctivo del equipo.</a:t>
            </a:r>
          </a:p>
          <a:p>
            <a:pPr algn="just">
              <a:lnSpc>
                <a:spcPct val="150000"/>
              </a:lnSpc>
            </a:pPr>
            <a:r>
              <a:rPr lang="es-EC" dirty="0" smtClean="0"/>
              <a:t>Diseño e implementación del sistema de agua, combustible y evacuación gases de combustión.</a:t>
            </a:r>
          </a:p>
          <a:p>
            <a:pPr algn="just">
              <a:lnSpc>
                <a:spcPct val="150000"/>
              </a:lnSpc>
            </a:pPr>
            <a:r>
              <a:rPr lang="es-EC" dirty="0" smtClean="0"/>
              <a:t>Diseño e implementación del sistema de control.</a:t>
            </a:r>
          </a:p>
          <a:p>
            <a:pPr algn="just">
              <a:lnSpc>
                <a:spcPct val="150000"/>
              </a:lnSpc>
            </a:pPr>
            <a:r>
              <a:rPr lang="es-EC" dirty="0" smtClean="0"/>
              <a:t>Construcción de tubería de abastecimiento de vapor.</a:t>
            </a:r>
            <a:endParaRPr lang="es-EC"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470" y="266700"/>
            <a:ext cx="3168352" cy="955698"/>
          </a:xfrm>
          <a:prstGeom prst="rect">
            <a:avLst/>
          </a:prstGeom>
        </p:spPr>
      </p:pic>
    </p:spTree>
    <p:extLst>
      <p:ext uri="{BB962C8B-B14F-4D97-AF65-F5344CB8AC3E}">
        <p14:creationId xmlns:p14="http://schemas.microsoft.com/office/powerpoint/2010/main" val="39669920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470" y="266700"/>
            <a:ext cx="3168352" cy="955698"/>
          </a:xfrm>
          <a:prstGeom prst="rect">
            <a:avLst/>
          </a:prstGeom>
        </p:spPr>
      </p:pic>
      <p:sp>
        <p:nvSpPr>
          <p:cNvPr id="5" name="Título 1"/>
          <p:cNvSpPr txBox="1">
            <a:spLocks/>
          </p:cNvSpPr>
          <p:nvPr/>
        </p:nvSpPr>
        <p:spPr>
          <a:xfrm>
            <a:off x="3067050" y="26130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b="1" dirty="0" smtClean="0"/>
              <a:t>MARCO TEORICO</a:t>
            </a:r>
            <a:endParaRPr lang="es-EC" b="1" dirty="0"/>
          </a:p>
        </p:txBody>
      </p:sp>
    </p:spTree>
    <p:extLst>
      <p:ext uri="{BB962C8B-B14F-4D97-AF65-F5344CB8AC3E}">
        <p14:creationId xmlns:p14="http://schemas.microsoft.com/office/powerpoint/2010/main" val="38342770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819150"/>
            <a:ext cx="10515600" cy="5357813"/>
          </a:xfrm>
        </p:spPr>
        <p:txBody>
          <a:bodyPr>
            <a:normAutofit lnSpcReduction="10000"/>
          </a:bodyPr>
          <a:lstStyle/>
          <a:p>
            <a:r>
              <a:rPr lang="es-EC" b="1" dirty="0"/>
              <a:t>Vapor: </a:t>
            </a:r>
            <a:r>
              <a:rPr lang="es-EC" dirty="0"/>
              <a:t>Es un estado del agua en el que las moléculas apenas interaccionan entre sí, </a:t>
            </a:r>
            <a:r>
              <a:rPr lang="es-EC" dirty="0" smtClean="0"/>
              <a:t>adoptan </a:t>
            </a:r>
            <a:r>
              <a:rPr lang="es-EC" dirty="0"/>
              <a:t>la forma del recipiente que lo contiene y tendiendo a expandirse todo lo posible, incluso venciendo las fuerzas gravitatorias</a:t>
            </a:r>
            <a:r>
              <a:rPr lang="es-EC" dirty="0" smtClean="0"/>
              <a:t>. </a:t>
            </a:r>
            <a:r>
              <a:rPr lang="es-EC" dirty="0"/>
              <a:t>(Clayton, 2016</a:t>
            </a:r>
            <a:r>
              <a:rPr lang="es-EC" dirty="0" smtClean="0"/>
              <a:t>).</a:t>
            </a:r>
          </a:p>
          <a:p>
            <a:r>
              <a:rPr lang="es-EC" b="1" dirty="0" smtClean="0"/>
              <a:t>Como se genera el vapor: </a:t>
            </a:r>
            <a:r>
              <a:rPr lang="es-EC" dirty="0" smtClean="0"/>
              <a:t>Al añadir calor a un kg de agua su temperatura empieza a elevarse hasta alcanzar los 100° C, a partir de este instante, no subirá mas la temperatura y todo el calor que recibirá el agua será para cambiar de estado liquido saturado a vapor Saturado. </a:t>
            </a:r>
            <a:r>
              <a:rPr lang="es-EC" dirty="0"/>
              <a:t>(Clayton, 2016</a:t>
            </a:r>
            <a:r>
              <a:rPr lang="es-EC" dirty="0" smtClean="0"/>
              <a:t>).</a:t>
            </a:r>
          </a:p>
          <a:p>
            <a:r>
              <a:rPr lang="es-EC" b="1" dirty="0" smtClean="0"/>
              <a:t>Caldero: </a:t>
            </a:r>
            <a:r>
              <a:rPr lang="es-EC" dirty="0" smtClean="0"/>
              <a:t>Maquina que transforma el agua en vapor aprovechando el calor generado por la combustión de un material combustible, para producir energía para procesos o dispositivos de calentamiento, a través de un intercambio de temperatura, siendo un recipiente cerrado sujeto a presión mayor a la atmosférica.</a:t>
            </a:r>
            <a:endParaRPr lang="es-EC" b="1" dirty="0"/>
          </a:p>
        </p:txBody>
      </p:sp>
    </p:spTree>
    <p:extLst>
      <p:ext uri="{BB962C8B-B14F-4D97-AF65-F5344CB8AC3E}">
        <p14:creationId xmlns:p14="http://schemas.microsoft.com/office/powerpoint/2010/main" val="38195656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t>CLASIFICACION </a:t>
            </a:r>
            <a:endParaRPr lang="es-EC" b="1" dirty="0"/>
          </a:p>
        </p:txBody>
      </p:sp>
      <p:sp>
        <p:nvSpPr>
          <p:cNvPr id="3" name="Marcador de contenido 2"/>
          <p:cNvSpPr>
            <a:spLocks noGrp="1"/>
          </p:cNvSpPr>
          <p:nvPr>
            <p:ph idx="1"/>
          </p:nvPr>
        </p:nvSpPr>
        <p:spPr>
          <a:xfrm>
            <a:off x="838200" y="1825625"/>
            <a:ext cx="6305550" cy="4351338"/>
          </a:xfrm>
        </p:spPr>
        <p:txBody>
          <a:bodyPr/>
          <a:lstStyle/>
          <a:p>
            <a:pPr marL="0" indent="0">
              <a:buNone/>
            </a:pPr>
            <a:r>
              <a:rPr lang="es-EC" b="1" dirty="0" smtClean="0"/>
              <a:t>Pirotubulares </a:t>
            </a:r>
            <a:r>
              <a:rPr lang="es-EC" b="1" dirty="0" err="1" smtClean="0"/>
              <a:t>ó</a:t>
            </a:r>
            <a:r>
              <a:rPr lang="es-EC" b="1" dirty="0" smtClean="0"/>
              <a:t> Tubos de Humo: </a:t>
            </a:r>
          </a:p>
          <a:p>
            <a:pPr marL="0" indent="0" algn="just">
              <a:buNone/>
            </a:pPr>
            <a:r>
              <a:rPr lang="es-EC" dirty="0" smtClean="0"/>
              <a:t>Se </a:t>
            </a:r>
            <a:r>
              <a:rPr lang="es-EC" dirty="0"/>
              <a:t>caracterizan porque la flama de la combustión se forma dentro del hogar del generador de vapor, pasando los gases de combustión generados por el interior de los tubos de los pasos siguientes (normalmente dos o tres), para ser conducidos a la chimenea de evacuación.</a:t>
            </a:r>
          </a:p>
        </p:txBody>
      </p:sp>
      <p:pic>
        <p:nvPicPr>
          <p:cNvPr id="4" name="Imagen 3"/>
          <p:cNvPicPr>
            <a:picLocks noChangeAspect="1"/>
          </p:cNvPicPr>
          <p:nvPr/>
        </p:nvPicPr>
        <p:blipFill rotWithShape="1">
          <a:blip r:embed="rId2"/>
          <a:srcRect l="20132" t="50000" r="59224" b="22135"/>
          <a:stretch/>
        </p:blipFill>
        <p:spPr>
          <a:xfrm>
            <a:off x="7353299" y="1529253"/>
            <a:ext cx="3714751" cy="2818994"/>
          </a:xfrm>
          <a:prstGeom prst="rect">
            <a:avLst/>
          </a:prstGeom>
        </p:spPr>
      </p:pic>
      <p:sp>
        <p:nvSpPr>
          <p:cNvPr id="5" name="Rectángulo 4"/>
          <p:cNvSpPr/>
          <p:nvPr/>
        </p:nvSpPr>
        <p:spPr>
          <a:xfrm>
            <a:off x="7826261" y="4348247"/>
            <a:ext cx="2768826" cy="369332"/>
          </a:xfrm>
          <a:prstGeom prst="rect">
            <a:avLst/>
          </a:prstGeom>
        </p:spPr>
        <p:txBody>
          <a:bodyPr wrap="square">
            <a:spAutoFit/>
          </a:bodyPr>
          <a:lstStyle/>
          <a:p>
            <a:pPr algn="just"/>
            <a:r>
              <a:rPr lang="es-EC" b="1" dirty="0" smtClean="0"/>
              <a:t>Fuente: </a:t>
            </a:r>
            <a:r>
              <a:rPr lang="es-EC" dirty="0" smtClean="0"/>
              <a:t>(CLAYTON, 2016)</a:t>
            </a:r>
            <a:endParaRPr lang="es-EC" dirty="0"/>
          </a:p>
        </p:txBody>
      </p:sp>
    </p:spTree>
    <p:extLst>
      <p:ext uri="{BB962C8B-B14F-4D97-AF65-F5344CB8AC3E}">
        <p14:creationId xmlns:p14="http://schemas.microsoft.com/office/powerpoint/2010/main" val="32174702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t>ACUOTUBULARES O DE TUBOS DE AGUA</a:t>
            </a:r>
            <a:endParaRPr lang="es-EC" b="1" dirty="0"/>
          </a:p>
        </p:txBody>
      </p:sp>
      <p:sp>
        <p:nvSpPr>
          <p:cNvPr id="3" name="Marcador de contenido 2"/>
          <p:cNvSpPr>
            <a:spLocks noGrp="1"/>
          </p:cNvSpPr>
          <p:nvPr>
            <p:ph idx="1"/>
          </p:nvPr>
        </p:nvSpPr>
        <p:spPr>
          <a:xfrm>
            <a:off x="838200" y="1825625"/>
            <a:ext cx="5962650" cy="4351338"/>
          </a:xfrm>
        </p:spPr>
        <p:txBody>
          <a:bodyPr>
            <a:normAutofit lnSpcReduction="10000"/>
          </a:bodyPr>
          <a:lstStyle/>
          <a:p>
            <a:pPr marL="0" indent="0" algn="just">
              <a:buNone/>
            </a:pPr>
            <a:r>
              <a:rPr lang="es-EC" dirty="0"/>
              <a:t>Se caracterizan porque la flama de los quemadores se forma dentro de un recinto formado por paredes tubulares en todo su entorno, que configuran la llamada cámara de combustión u hogar, pasando los gases de </a:t>
            </a:r>
            <a:r>
              <a:rPr lang="es-EC" dirty="0" smtClean="0"/>
              <a:t>combustión.</a:t>
            </a:r>
          </a:p>
          <a:p>
            <a:pPr marL="0" indent="0" algn="just">
              <a:buNone/>
            </a:pPr>
            <a:r>
              <a:rPr lang="es-EC" dirty="0" smtClean="0"/>
              <a:t>Los </a:t>
            </a:r>
            <a:r>
              <a:rPr lang="es-EC" dirty="0"/>
              <a:t>tubos que integran su cuerpo, están llenos de agua o, al menos, llenos de mezcla agua-vapor en los tubos hervidores, en los que se transforma parte de agua en vapor cuando generan vapor como fluido final de consumo.</a:t>
            </a:r>
          </a:p>
          <a:p>
            <a:pPr marL="0" indent="0" algn="just">
              <a:buNone/>
            </a:pPr>
            <a:endParaRPr lang="es-EC" dirty="0"/>
          </a:p>
        </p:txBody>
      </p:sp>
      <p:pic>
        <p:nvPicPr>
          <p:cNvPr id="4" name="Imagen 3" descr="Resultado de imagen para caldero acuotubular"/>
          <p:cNvPicPr/>
          <p:nvPr/>
        </p:nvPicPr>
        <p:blipFill>
          <a:blip r:embed="rId2">
            <a:extLst>
              <a:ext uri="{28A0092B-C50C-407E-A947-70E740481C1C}">
                <a14:useLocalDpi xmlns:a14="http://schemas.microsoft.com/office/drawing/2010/main" val="0"/>
              </a:ext>
            </a:extLst>
          </a:blip>
          <a:srcRect/>
          <a:stretch>
            <a:fillRect/>
          </a:stretch>
        </p:blipFill>
        <p:spPr bwMode="auto">
          <a:xfrm>
            <a:off x="7322502" y="1791494"/>
            <a:ext cx="4031298" cy="4037806"/>
          </a:xfrm>
          <a:prstGeom prst="rect">
            <a:avLst/>
          </a:prstGeom>
          <a:noFill/>
          <a:ln>
            <a:noFill/>
          </a:ln>
        </p:spPr>
      </p:pic>
    </p:spTree>
    <p:extLst>
      <p:ext uri="{BB962C8B-B14F-4D97-AF65-F5344CB8AC3E}">
        <p14:creationId xmlns:p14="http://schemas.microsoft.com/office/powerpoint/2010/main" val="16961134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t>CALDERO FULTON</a:t>
            </a:r>
            <a:endParaRPr lang="es-EC" b="1" dirty="0"/>
          </a:p>
        </p:txBody>
      </p:sp>
      <p:sp>
        <p:nvSpPr>
          <p:cNvPr id="3" name="Marcador de contenido 2"/>
          <p:cNvSpPr>
            <a:spLocks noGrp="1"/>
          </p:cNvSpPr>
          <p:nvPr>
            <p:ph idx="1"/>
          </p:nvPr>
        </p:nvSpPr>
        <p:spPr>
          <a:xfrm>
            <a:off x="838200" y="1825625"/>
            <a:ext cx="4629150" cy="4351338"/>
          </a:xfrm>
        </p:spPr>
        <p:txBody>
          <a:bodyPr>
            <a:normAutofit fontScale="92500" lnSpcReduction="10000"/>
          </a:bodyPr>
          <a:lstStyle/>
          <a:p>
            <a:pPr marL="0" indent="0" algn="just">
              <a:buNone/>
            </a:pPr>
            <a:r>
              <a:rPr lang="es-EC" b="1" dirty="0" smtClean="0"/>
              <a:t>Características:</a:t>
            </a:r>
          </a:p>
          <a:p>
            <a:pPr algn="just"/>
            <a:r>
              <a:rPr lang="es-EC" dirty="0" smtClean="0"/>
              <a:t>Caldero </a:t>
            </a:r>
            <a:r>
              <a:rPr lang="es-EC" dirty="0" err="1" smtClean="0"/>
              <a:t>Pirotubular</a:t>
            </a:r>
            <a:endParaRPr lang="es-EC" dirty="0" smtClean="0"/>
          </a:p>
          <a:p>
            <a:pPr algn="just"/>
            <a:r>
              <a:rPr lang="es-EC" dirty="0" smtClean="0"/>
              <a:t>Tiene dos pasos</a:t>
            </a:r>
          </a:p>
          <a:p>
            <a:pPr algn="just"/>
            <a:r>
              <a:rPr lang="es-EC" dirty="0" smtClean="0"/>
              <a:t>Tiro forzado</a:t>
            </a:r>
          </a:p>
          <a:p>
            <a:pPr algn="just"/>
            <a:r>
              <a:rPr lang="es-EC" dirty="0" smtClean="0"/>
              <a:t>No tiene tubos de fuego            ( encamisado).</a:t>
            </a:r>
          </a:p>
          <a:p>
            <a:pPr algn="just"/>
            <a:r>
              <a:rPr lang="es-EC" dirty="0" smtClean="0"/>
              <a:t>Posición vertical</a:t>
            </a:r>
          </a:p>
          <a:p>
            <a:pPr algn="just"/>
            <a:r>
              <a:rPr lang="es-EC" dirty="0" smtClean="0"/>
              <a:t>15 BHP</a:t>
            </a:r>
          </a:p>
          <a:p>
            <a:pPr algn="just"/>
            <a:r>
              <a:rPr lang="es-EC" dirty="0" smtClean="0"/>
              <a:t>Quemador ocupa Diésel</a:t>
            </a:r>
            <a:endParaRPr lang="es-EC" dirty="0"/>
          </a:p>
          <a:p>
            <a:pPr algn="just"/>
            <a:r>
              <a:rPr lang="es-EC" dirty="0" smtClean="0"/>
              <a:t>Presión de Operación 60 [Psi]</a:t>
            </a:r>
            <a:endParaRPr lang="es-EC" dirty="0"/>
          </a:p>
        </p:txBody>
      </p:sp>
      <p:pic>
        <p:nvPicPr>
          <p:cNvPr id="5" name="Imagen 4"/>
          <p:cNvPicPr>
            <a:picLocks noChangeAspect="1"/>
          </p:cNvPicPr>
          <p:nvPr/>
        </p:nvPicPr>
        <p:blipFill rotWithShape="1">
          <a:blip r:embed="rId2"/>
          <a:srcRect l="42386" t="36979" r="39312" b="10416"/>
          <a:stretch/>
        </p:blipFill>
        <p:spPr>
          <a:xfrm>
            <a:off x="6877050" y="365125"/>
            <a:ext cx="3121954" cy="5045075"/>
          </a:xfrm>
          <a:prstGeom prst="rect">
            <a:avLst/>
          </a:prstGeom>
        </p:spPr>
      </p:pic>
      <p:sp>
        <p:nvSpPr>
          <p:cNvPr id="6" name="Rectángulo 5"/>
          <p:cNvSpPr/>
          <p:nvPr/>
        </p:nvSpPr>
        <p:spPr>
          <a:xfrm>
            <a:off x="7230178" y="5410200"/>
            <a:ext cx="2768826" cy="369332"/>
          </a:xfrm>
          <a:prstGeom prst="rect">
            <a:avLst/>
          </a:prstGeom>
        </p:spPr>
        <p:txBody>
          <a:bodyPr wrap="square">
            <a:spAutoFit/>
          </a:bodyPr>
          <a:lstStyle/>
          <a:p>
            <a:pPr algn="just"/>
            <a:r>
              <a:rPr lang="es-EC" b="1" dirty="0" smtClean="0"/>
              <a:t>Fuente: </a:t>
            </a:r>
            <a:r>
              <a:rPr lang="es-EC" dirty="0" smtClean="0"/>
              <a:t>(FULTON, 2011)</a:t>
            </a:r>
            <a:endParaRPr lang="es-EC" dirty="0"/>
          </a:p>
        </p:txBody>
      </p:sp>
    </p:spTree>
    <p:extLst>
      <p:ext uri="{BB962C8B-B14F-4D97-AF65-F5344CB8AC3E}">
        <p14:creationId xmlns:p14="http://schemas.microsoft.com/office/powerpoint/2010/main" val="12791427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60623"/>
            <a:ext cx="10515600" cy="1325563"/>
          </a:xfrm>
        </p:spPr>
        <p:txBody>
          <a:bodyPr/>
          <a:lstStyle/>
          <a:p>
            <a:r>
              <a:rPr lang="es-EC" b="1" dirty="0" smtClean="0"/>
              <a:t>MANTENIMIENTO DEL CALDERO FULTON</a:t>
            </a:r>
            <a:endParaRPr lang="es-EC" b="1" dirty="0"/>
          </a:p>
        </p:txBody>
      </p:sp>
      <p:graphicFrame>
        <p:nvGraphicFramePr>
          <p:cNvPr id="9" name="Marcador de contenido 8"/>
          <p:cNvGraphicFramePr>
            <a:graphicFrameLocks noGrp="1"/>
          </p:cNvGraphicFramePr>
          <p:nvPr>
            <p:ph idx="1"/>
            <p:extLst/>
          </p:nvPr>
        </p:nvGraphicFramePr>
        <p:xfrm>
          <a:off x="838200" y="1428107"/>
          <a:ext cx="8945880" cy="5042407"/>
        </p:xfrm>
        <a:graphic>
          <a:graphicData uri="http://schemas.openxmlformats.org/drawingml/2006/table">
            <a:tbl>
              <a:tblPr firstRow="1" bandRow="1">
                <a:tableStyleId>{5C22544A-7EE6-4342-B048-85BDC9FD1C3A}</a:tableStyleId>
              </a:tblPr>
              <a:tblGrid>
                <a:gridCol w="4472940">
                  <a:extLst>
                    <a:ext uri="{9D8B030D-6E8A-4147-A177-3AD203B41FA5}">
                      <a16:colId xmlns:a16="http://schemas.microsoft.com/office/drawing/2014/main" val="2239234017"/>
                    </a:ext>
                  </a:extLst>
                </a:gridCol>
                <a:gridCol w="4472940">
                  <a:extLst>
                    <a:ext uri="{9D8B030D-6E8A-4147-A177-3AD203B41FA5}">
                      <a16:colId xmlns:a16="http://schemas.microsoft.com/office/drawing/2014/main" val="3776463500"/>
                    </a:ext>
                  </a:extLst>
                </a:gridCol>
              </a:tblGrid>
              <a:tr h="842410">
                <a:tc>
                  <a:txBody>
                    <a:bodyPr/>
                    <a:lstStyle/>
                    <a:p>
                      <a:pPr marL="0" indent="0" algn="ctr">
                        <a:buNone/>
                      </a:pPr>
                      <a:r>
                        <a:rPr lang="es-EC" b="1" dirty="0" smtClean="0"/>
                        <a:t>ANÁLISIS PRIMARIO Y DETERMINACIÓN DEL ESTADO DEL CALDERO.</a:t>
                      </a:r>
                    </a:p>
                    <a:p>
                      <a:pPr algn="ctr"/>
                      <a:endParaRPr lang="es-EC" dirty="0"/>
                    </a:p>
                  </a:txBody>
                  <a:tcPr/>
                </a:tc>
                <a:tc>
                  <a:txBody>
                    <a:bodyPr/>
                    <a:lstStyle/>
                    <a:p>
                      <a:pPr algn="ctr"/>
                      <a:r>
                        <a:rPr lang="es-EC" dirty="0" smtClean="0"/>
                        <a:t>DESCRIPCION</a:t>
                      </a:r>
                      <a:r>
                        <a:rPr lang="es-EC" baseline="0" dirty="0" smtClean="0"/>
                        <a:t> DE FIGURAS</a:t>
                      </a:r>
                      <a:endParaRPr lang="es-EC" dirty="0"/>
                    </a:p>
                  </a:txBody>
                  <a:tcPr/>
                </a:tc>
                <a:extLst>
                  <a:ext uri="{0D108BD9-81ED-4DB2-BD59-A6C34878D82A}">
                    <a16:rowId xmlns:a16="http://schemas.microsoft.com/office/drawing/2014/main" val="3166393244"/>
                  </a:ext>
                </a:extLst>
              </a:tr>
              <a:tr h="1392902">
                <a:tc>
                  <a:txBody>
                    <a:bodyPr/>
                    <a:lstStyle/>
                    <a:p>
                      <a:pPr marL="285750" indent="-285750" algn="l">
                        <a:buFont typeface="Arial" panose="020B0604020202020204" pitchFamily="34" charset="0"/>
                        <a:buChar char="•"/>
                      </a:pPr>
                      <a:r>
                        <a:rPr lang="es-EC" dirty="0" smtClean="0"/>
                        <a:t>Medición</a:t>
                      </a:r>
                      <a:r>
                        <a:rPr lang="es-EC" baseline="0" dirty="0" smtClean="0"/>
                        <a:t> de espesores.</a:t>
                      </a:r>
                      <a:endParaRPr lang="es-EC" dirty="0"/>
                    </a:p>
                  </a:txBody>
                  <a:tcPr anchor="ctr"/>
                </a:tc>
                <a:tc>
                  <a:txBody>
                    <a:bodyPr/>
                    <a:lstStyle/>
                    <a:p>
                      <a:endParaRPr lang="es-EC" dirty="0"/>
                    </a:p>
                  </a:txBody>
                  <a:tcPr/>
                </a:tc>
                <a:extLst>
                  <a:ext uri="{0D108BD9-81ED-4DB2-BD59-A6C34878D82A}">
                    <a16:rowId xmlns:a16="http://schemas.microsoft.com/office/drawing/2014/main" val="3409191464"/>
                  </a:ext>
                </a:extLst>
              </a:tr>
              <a:tr h="1347855">
                <a:tc>
                  <a:txBody>
                    <a:bodyPr/>
                    <a:lstStyle/>
                    <a:p>
                      <a:pPr marL="285750" indent="-285750" algn="l">
                        <a:buFont typeface="Arial" panose="020B0604020202020204" pitchFamily="34" charset="0"/>
                        <a:buChar char="•"/>
                      </a:pPr>
                      <a:r>
                        <a:rPr lang="es-EC" dirty="0" smtClean="0"/>
                        <a:t>Inspección visual</a:t>
                      </a:r>
                      <a:endParaRPr lang="es-EC" dirty="0"/>
                    </a:p>
                  </a:txBody>
                  <a:tcPr anchor="ctr"/>
                </a:tc>
                <a:tc>
                  <a:txBody>
                    <a:bodyPr/>
                    <a:lstStyle/>
                    <a:p>
                      <a:endParaRPr lang="es-EC"/>
                    </a:p>
                  </a:txBody>
                  <a:tcPr/>
                </a:tc>
                <a:extLst>
                  <a:ext uri="{0D108BD9-81ED-4DB2-BD59-A6C34878D82A}">
                    <a16:rowId xmlns:a16="http://schemas.microsoft.com/office/drawing/2014/main" val="4119619604"/>
                  </a:ext>
                </a:extLst>
              </a:tr>
              <a:tr h="1387250">
                <a:tc>
                  <a:txBody>
                    <a:bodyPr/>
                    <a:lstStyle/>
                    <a:p>
                      <a:pPr marL="285750" indent="-285750" algn="l">
                        <a:buFont typeface="Arial" panose="020B0604020202020204" pitchFamily="34" charset="0"/>
                        <a:buChar char="•"/>
                      </a:pPr>
                      <a:r>
                        <a:rPr lang="es-EC" dirty="0" smtClean="0"/>
                        <a:t>Prueba hidrostática</a:t>
                      </a:r>
                      <a:endParaRPr lang="es-EC" dirty="0"/>
                    </a:p>
                  </a:txBody>
                  <a:tcPr anchor="ctr"/>
                </a:tc>
                <a:tc>
                  <a:txBody>
                    <a:bodyPr/>
                    <a:lstStyle/>
                    <a:p>
                      <a:endParaRPr lang="es-EC" dirty="0"/>
                    </a:p>
                  </a:txBody>
                  <a:tcPr/>
                </a:tc>
                <a:extLst>
                  <a:ext uri="{0D108BD9-81ED-4DB2-BD59-A6C34878D82A}">
                    <a16:rowId xmlns:a16="http://schemas.microsoft.com/office/drawing/2014/main" val="216971539"/>
                  </a:ext>
                </a:extLst>
              </a:tr>
            </a:tbl>
          </a:graphicData>
        </a:graphic>
      </p:graphicFrame>
      <p:pic>
        <p:nvPicPr>
          <p:cNvPr id="4" name="Imagen 3"/>
          <p:cNvPicPr/>
          <p:nvPr/>
        </p:nvPicPr>
        <p:blipFill rotWithShape="1">
          <a:blip r:embed="rId2"/>
          <a:srcRect l="36058" t="30148" r="27474"/>
          <a:stretch/>
        </p:blipFill>
        <p:spPr bwMode="auto">
          <a:xfrm>
            <a:off x="6775860" y="2433459"/>
            <a:ext cx="814341" cy="1240114"/>
          </a:xfrm>
          <a:prstGeom prst="rect">
            <a:avLst/>
          </a:prstGeom>
          <a:ln>
            <a:noFill/>
          </a:ln>
          <a:extLst>
            <a:ext uri="{53640926-AAD7-44D8-BBD7-CCE9431645EC}">
              <a14:shadowObscured xmlns:a14="http://schemas.microsoft.com/office/drawing/2010/main"/>
            </a:ext>
          </a:extLst>
        </p:spPr>
      </p:pic>
      <p:pic>
        <p:nvPicPr>
          <p:cNvPr id="5" name="Imagen 4"/>
          <p:cNvPicPr/>
          <p:nvPr/>
        </p:nvPicPr>
        <p:blipFill rotWithShape="1">
          <a:blip r:embed="rId3"/>
          <a:srcRect t="18803"/>
          <a:stretch/>
        </p:blipFill>
        <p:spPr bwMode="auto">
          <a:xfrm>
            <a:off x="6545172" y="5170630"/>
            <a:ext cx="1253354" cy="1299884"/>
          </a:xfrm>
          <a:prstGeom prst="rect">
            <a:avLst/>
          </a:prstGeom>
          <a:ln>
            <a:noFill/>
          </a:ln>
          <a:extLst>
            <a:ext uri="{53640926-AAD7-44D8-BBD7-CCE9431645EC}">
              <a14:shadowObscured xmlns:a14="http://schemas.microsoft.com/office/drawing/2010/main"/>
            </a:ext>
          </a:extLst>
        </p:spPr>
      </p:pic>
      <p:pic>
        <p:nvPicPr>
          <p:cNvPr id="2050" name="Picture 2" descr="Resultado de imagen para inspeccion visu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60155" y="3762518"/>
            <a:ext cx="2245750" cy="1307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2564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DETECCION DE DEFECTOS</a:t>
            </a:r>
            <a:endParaRPr lang="es-EC"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3553532507"/>
              </p:ext>
            </p:extLst>
          </p:nvPr>
        </p:nvGraphicFramePr>
        <p:xfrm>
          <a:off x="838200" y="1825625"/>
          <a:ext cx="10515600" cy="394716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894049553"/>
                    </a:ext>
                  </a:extLst>
                </a:gridCol>
                <a:gridCol w="3505200">
                  <a:extLst>
                    <a:ext uri="{9D8B030D-6E8A-4147-A177-3AD203B41FA5}">
                      <a16:colId xmlns:a16="http://schemas.microsoft.com/office/drawing/2014/main" val="4118471394"/>
                    </a:ext>
                  </a:extLst>
                </a:gridCol>
                <a:gridCol w="3505200">
                  <a:extLst>
                    <a:ext uri="{9D8B030D-6E8A-4147-A177-3AD203B41FA5}">
                      <a16:colId xmlns:a16="http://schemas.microsoft.com/office/drawing/2014/main" val="1594137647"/>
                    </a:ext>
                  </a:extLst>
                </a:gridCol>
              </a:tblGrid>
              <a:tr h="370840">
                <a:tc>
                  <a:txBody>
                    <a:bodyPr/>
                    <a:lstStyle/>
                    <a:p>
                      <a:pPr algn="ctr"/>
                      <a:r>
                        <a:rPr lang="es-ES" dirty="0" smtClean="0"/>
                        <a:t>Sistema</a:t>
                      </a:r>
                      <a:r>
                        <a:rPr lang="es-ES" baseline="0" dirty="0" smtClean="0"/>
                        <a:t> o Parte</a:t>
                      </a:r>
                      <a:endParaRPr lang="es-EC" dirty="0"/>
                    </a:p>
                  </a:txBody>
                  <a:tcPr/>
                </a:tc>
                <a:tc>
                  <a:txBody>
                    <a:bodyPr/>
                    <a:lstStyle/>
                    <a:p>
                      <a:pPr algn="ctr"/>
                      <a:r>
                        <a:rPr lang="es-ES" dirty="0" smtClean="0"/>
                        <a:t>Detalle de Inspección Visual </a:t>
                      </a:r>
                      <a:endParaRPr lang="es-EC" dirty="0"/>
                    </a:p>
                  </a:txBody>
                  <a:tcPr/>
                </a:tc>
                <a:tc>
                  <a:txBody>
                    <a:bodyPr/>
                    <a:lstStyle/>
                    <a:p>
                      <a:pPr algn="ctr"/>
                      <a:r>
                        <a:rPr lang="es-ES" dirty="0" smtClean="0"/>
                        <a:t>Mantenimiento</a:t>
                      </a:r>
                      <a:endParaRPr lang="es-EC" dirty="0"/>
                    </a:p>
                  </a:txBody>
                  <a:tcPr/>
                </a:tc>
                <a:extLst>
                  <a:ext uri="{0D108BD9-81ED-4DB2-BD59-A6C34878D82A}">
                    <a16:rowId xmlns:a16="http://schemas.microsoft.com/office/drawing/2014/main" val="3794231396"/>
                  </a:ext>
                </a:extLst>
              </a:tr>
              <a:tr h="370840">
                <a:tc>
                  <a:txBody>
                    <a:bodyPr/>
                    <a:lstStyle/>
                    <a:p>
                      <a:r>
                        <a:rPr lang="es-ES" dirty="0" smtClean="0"/>
                        <a:t>Recipiente de control de nivel de agua.</a:t>
                      </a:r>
                      <a:endParaRPr lang="es-EC" dirty="0"/>
                    </a:p>
                  </a:txBody>
                  <a:tcPr/>
                </a:tc>
                <a:tc>
                  <a:txBody>
                    <a:bodyPr/>
                    <a:lstStyle/>
                    <a:p>
                      <a:r>
                        <a:rPr lang="es-ES" dirty="0" smtClean="0"/>
                        <a:t>Electrodos oxidados,</a:t>
                      </a:r>
                      <a:r>
                        <a:rPr lang="es-ES" baseline="0" dirty="0" smtClean="0"/>
                        <a:t> aislantes cerámicos rotos, roscas dañadas.</a:t>
                      </a:r>
                      <a:endParaRPr lang="es-EC" dirty="0"/>
                    </a:p>
                  </a:txBody>
                  <a:tcPr/>
                </a:tc>
                <a:tc>
                  <a:txBody>
                    <a:bodyPr/>
                    <a:lstStyle/>
                    <a:p>
                      <a:r>
                        <a:rPr lang="es-ES" dirty="0" smtClean="0"/>
                        <a:t>Se cambian electrodos</a:t>
                      </a:r>
                      <a:r>
                        <a:rPr lang="es-ES" baseline="0" dirty="0" smtClean="0"/>
                        <a:t> y se rectifica las roscas para el ensamble</a:t>
                      </a:r>
                      <a:endParaRPr lang="es-EC" dirty="0"/>
                    </a:p>
                  </a:txBody>
                  <a:tcPr/>
                </a:tc>
                <a:extLst>
                  <a:ext uri="{0D108BD9-81ED-4DB2-BD59-A6C34878D82A}">
                    <a16:rowId xmlns:a16="http://schemas.microsoft.com/office/drawing/2014/main" val="1181178456"/>
                  </a:ext>
                </a:extLst>
              </a:tr>
              <a:tr h="370840">
                <a:tc>
                  <a:txBody>
                    <a:bodyPr/>
                    <a:lstStyle/>
                    <a:p>
                      <a:r>
                        <a:rPr lang="es-ES" dirty="0" smtClean="0"/>
                        <a:t>Lado</a:t>
                      </a:r>
                      <a:r>
                        <a:rPr lang="es-ES" baseline="0" dirty="0" smtClean="0"/>
                        <a:t> de agua</a:t>
                      </a:r>
                      <a:endParaRPr lang="es-EC" dirty="0"/>
                    </a:p>
                  </a:txBody>
                  <a:tcPr/>
                </a:tc>
                <a:tc>
                  <a:txBody>
                    <a:bodyPr/>
                    <a:lstStyle/>
                    <a:p>
                      <a:r>
                        <a:rPr lang="es-ES" dirty="0" smtClean="0"/>
                        <a:t>Partes internas se encuentran con incrustaciones.</a:t>
                      </a:r>
                      <a:endParaRPr lang="es-EC" dirty="0"/>
                    </a:p>
                  </a:txBody>
                  <a:tcPr/>
                </a:tc>
                <a:tc>
                  <a:txBody>
                    <a:bodyPr/>
                    <a:lstStyle/>
                    <a:p>
                      <a:r>
                        <a:rPr lang="es-ES" dirty="0" smtClean="0"/>
                        <a:t>Se</a:t>
                      </a:r>
                      <a:r>
                        <a:rPr lang="es-ES" baseline="0" dirty="0" smtClean="0"/>
                        <a:t> realiza un lavado interno con agua a presión, se cambian empaques y se coloca químico ADL.</a:t>
                      </a:r>
                      <a:endParaRPr lang="es-EC" dirty="0"/>
                    </a:p>
                  </a:txBody>
                  <a:tcPr/>
                </a:tc>
                <a:extLst>
                  <a:ext uri="{0D108BD9-81ED-4DB2-BD59-A6C34878D82A}">
                    <a16:rowId xmlns:a16="http://schemas.microsoft.com/office/drawing/2014/main" val="810138763"/>
                  </a:ext>
                </a:extLst>
              </a:tr>
              <a:tr h="370840">
                <a:tc>
                  <a:txBody>
                    <a:bodyPr/>
                    <a:lstStyle/>
                    <a:p>
                      <a:r>
                        <a:rPr lang="es-ES" dirty="0" smtClean="0"/>
                        <a:t>Lado de Fuego</a:t>
                      </a:r>
                      <a:endParaRPr lang="es-EC" dirty="0"/>
                    </a:p>
                  </a:txBody>
                  <a:tcPr/>
                </a:tc>
                <a:tc>
                  <a:txBody>
                    <a:bodyPr/>
                    <a:lstStyle/>
                    <a:p>
                      <a:r>
                        <a:rPr lang="es-ES" dirty="0" smtClean="0"/>
                        <a:t>Excesiva suciedad y hollín</a:t>
                      </a:r>
                      <a:endParaRPr lang="es-EC" dirty="0"/>
                    </a:p>
                  </a:txBody>
                  <a:tcPr/>
                </a:tc>
                <a:tc>
                  <a:txBody>
                    <a:bodyPr/>
                    <a:lstStyle/>
                    <a:p>
                      <a:r>
                        <a:rPr lang="es-ES" dirty="0" smtClean="0"/>
                        <a:t>Se realiza el baqueteo o</a:t>
                      </a:r>
                      <a:r>
                        <a:rPr lang="es-ES" baseline="0" dirty="0" smtClean="0"/>
                        <a:t> limpieza.</a:t>
                      </a:r>
                      <a:endParaRPr lang="es-EC" dirty="0"/>
                    </a:p>
                  </a:txBody>
                  <a:tcPr/>
                </a:tc>
                <a:extLst>
                  <a:ext uri="{0D108BD9-81ED-4DB2-BD59-A6C34878D82A}">
                    <a16:rowId xmlns:a16="http://schemas.microsoft.com/office/drawing/2014/main" val="4090346315"/>
                  </a:ext>
                </a:extLst>
              </a:tr>
              <a:tr h="370840">
                <a:tc>
                  <a:txBody>
                    <a:bodyPr/>
                    <a:lstStyle/>
                    <a:p>
                      <a:r>
                        <a:rPr lang="es-ES" dirty="0" smtClean="0"/>
                        <a:t>Quemador </a:t>
                      </a:r>
                      <a:endParaRPr lang="es-EC" dirty="0"/>
                    </a:p>
                  </a:txBody>
                  <a:tcPr/>
                </a:tc>
                <a:tc>
                  <a:txBody>
                    <a:bodyPr/>
                    <a:lstStyle/>
                    <a:p>
                      <a:r>
                        <a:rPr lang="es-ES" dirty="0" smtClean="0"/>
                        <a:t>Fuera</a:t>
                      </a:r>
                      <a:r>
                        <a:rPr lang="es-ES" baseline="0" dirty="0" smtClean="0"/>
                        <a:t> de Servicio, </a:t>
                      </a:r>
                      <a:endParaRPr lang="es-EC" dirty="0"/>
                    </a:p>
                  </a:txBody>
                  <a:tcPr/>
                </a:tc>
                <a:tc>
                  <a:txBody>
                    <a:bodyPr/>
                    <a:lstStyle/>
                    <a:p>
                      <a:r>
                        <a:rPr lang="es-ES" dirty="0" smtClean="0"/>
                        <a:t>Cambio de piezas y mantenimiento</a:t>
                      </a:r>
                      <a:endParaRPr lang="es-EC" dirty="0"/>
                    </a:p>
                  </a:txBody>
                  <a:tcPr/>
                </a:tc>
                <a:extLst>
                  <a:ext uri="{0D108BD9-81ED-4DB2-BD59-A6C34878D82A}">
                    <a16:rowId xmlns:a16="http://schemas.microsoft.com/office/drawing/2014/main" val="2302524576"/>
                  </a:ext>
                </a:extLst>
              </a:tr>
              <a:tr h="370840">
                <a:tc>
                  <a:txBody>
                    <a:bodyPr/>
                    <a:lstStyle/>
                    <a:p>
                      <a:r>
                        <a:rPr lang="es-ES" dirty="0" smtClean="0"/>
                        <a:t>Bomba</a:t>
                      </a:r>
                      <a:r>
                        <a:rPr lang="es-ES" baseline="0" dirty="0" smtClean="0"/>
                        <a:t> de agua</a:t>
                      </a:r>
                      <a:endParaRPr lang="es-EC" dirty="0"/>
                    </a:p>
                  </a:txBody>
                  <a:tcPr/>
                </a:tc>
                <a:tc>
                  <a:txBody>
                    <a:bodyPr/>
                    <a:lstStyle/>
                    <a:p>
                      <a:r>
                        <a:rPr lang="es-ES" dirty="0" smtClean="0"/>
                        <a:t>Fuera</a:t>
                      </a:r>
                      <a:r>
                        <a:rPr lang="es-ES" baseline="0" dirty="0" smtClean="0"/>
                        <a:t> de Servicio, Desbalanceado, Desalineado</a:t>
                      </a:r>
                      <a:endParaRPr lang="es-EC" dirty="0"/>
                    </a:p>
                  </a:txBody>
                  <a:tcPr/>
                </a:tc>
                <a:tc>
                  <a:txBody>
                    <a:bodyPr/>
                    <a:lstStyle/>
                    <a:p>
                      <a:r>
                        <a:rPr lang="es-ES" dirty="0" smtClean="0"/>
                        <a:t>Cambi</a:t>
                      </a:r>
                      <a:r>
                        <a:rPr lang="es-ES" baseline="0" dirty="0" smtClean="0"/>
                        <a:t>o de piezas y mantenimiento</a:t>
                      </a:r>
                      <a:endParaRPr lang="es-EC" dirty="0"/>
                    </a:p>
                  </a:txBody>
                  <a:tcPr/>
                </a:tc>
                <a:extLst>
                  <a:ext uri="{0D108BD9-81ED-4DB2-BD59-A6C34878D82A}">
                    <a16:rowId xmlns:a16="http://schemas.microsoft.com/office/drawing/2014/main" val="2904450495"/>
                  </a:ext>
                </a:extLst>
              </a:tr>
              <a:tr h="370840">
                <a:tc>
                  <a:txBody>
                    <a:bodyPr/>
                    <a:lstStyle/>
                    <a:p>
                      <a:r>
                        <a:rPr lang="es-ES" dirty="0" smtClean="0"/>
                        <a:t>Prueba Hidrostática</a:t>
                      </a:r>
                      <a:endParaRPr lang="es-EC" dirty="0"/>
                    </a:p>
                  </a:txBody>
                  <a:tcPr/>
                </a:tc>
                <a:tc>
                  <a:txBody>
                    <a:bodyPr/>
                    <a:lstStyle/>
                    <a:p>
                      <a:r>
                        <a:rPr lang="es-ES" dirty="0" smtClean="0"/>
                        <a:t>Se eleva la presión a 90 Psi</a:t>
                      </a:r>
                      <a:endParaRPr lang="es-EC" dirty="0"/>
                    </a:p>
                  </a:txBody>
                  <a:tcPr/>
                </a:tc>
                <a:tc>
                  <a:txBody>
                    <a:bodyPr/>
                    <a:lstStyle/>
                    <a:p>
                      <a:r>
                        <a:rPr lang="es-ES" dirty="0" smtClean="0"/>
                        <a:t>Durante 6 horas no existe variación en la</a:t>
                      </a:r>
                      <a:r>
                        <a:rPr lang="es-ES" baseline="0" dirty="0" smtClean="0"/>
                        <a:t> presión.</a:t>
                      </a:r>
                      <a:endParaRPr lang="es-EC" dirty="0"/>
                    </a:p>
                  </a:txBody>
                  <a:tcPr/>
                </a:tc>
                <a:extLst>
                  <a:ext uri="{0D108BD9-81ED-4DB2-BD59-A6C34878D82A}">
                    <a16:rowId xmlns:a16="http://schemas.microsoft.com/office/drawing/2014/main" val="3837079337"/>
                  </a:ext>
                </a:extLst>
              </a:tr>
            </a:tbl>
          </a:graphicData>
        </a:graphic>
      </p:graphicFrame>
    </p:spTree>
    <p:extLst>
      <p:ext uri="{BB962C8B-B14F-4D97-AF65-F5344CB8AC3E}">
        <p14:creationId xmlns:p14="http://schemas.microsoft.com/office/powerpoint/2010/main" val="30186293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b="1" dirty="0"/>
              <a:t>DISEÑO MECÁNICO E IMPLEMENTACIÓN</a:t>
            </a:r>
            <a:r>
              <a:rPr lang="es-EC" b="1" dirty="0"/>
              <a:t> DE </a:t>
            </a:r>
            <a:r>
              <a:rPr lang="es-EC" b="1" dirty="0" smtClean="0"/>
              <a:t>SISTEMA </a:t>
            </a:r>
            <a:r>
              <a:rPr lang="es-EC" b="1" dirty="0"/>
              <a:t>DE ALIMENTACIÓN DE </a:t>
            </a:r>
            <a:r>
              <a:rPr lang="es-EC" b="1" dirty="0" smtClean="0"/>
              <a:t>AGUA</a:t>
            </a:r>
            <a:endParaRPr lang="es-EC" dirty="0"/>
          </a:p>
        </p:txBody>
      </p:sp>
      <p:pic>
        <p:nvPicPr>
          <p:cNvPr id="4" name="Imagen 3"/>
          <p:cNvPicPr/>
          <p:nvPr/>
        </p:nvPicPr>
        <p:blipFill rotWithShape="1">
          <a:blip r:embed="rId2"/>
          <a:srcRect l="22374" t="32811" r="23513" b="17404"/>
          <a:stretch/>
        </p:blipFill>
        <p:spPr bwMode="auto">
          <a:xfrm>
            <a:off x="1131789" y="1868556"/>
            <a:ext cx="9191653" cy="45849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035358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898525"/>
            <a:ext cx="10515600" cy="1325563"/>
          </a:xfrm>
        </p:spPr>
        <p:txBody>
          <a:bodyPr>
            <a:normAutofit/>
          </a:bodyPr>
          <a:lstStyle/>
          <a:p>
            <a:r>
              <a:rPr lang="es-EC" sz="3200" b="1" dirty="0">
                <a:latin typeface="+mn-lt"/>
                <a:cs typeface="Arial" panose="020B0604020202020204" pitchFamily="34" charset="0"/>
              </a:rPr>
              <a:t>OBJETIVO GENERAL:</a:t>
            </a:r>
            <a:endParaRPr lang="es-EC" sz="3200" dirty="0">
              <a:latin typeface="+mn-lt"/>
            </a:endParaRPr>
          </a:p>
        </p:txBody>
      </p:sp>
      <p:sp>
        <p:nvSpPr>
          <p:cNvPr id="3" name="Marcador de contenido 2"/>
          <p:cNvSpPr>
            <a:spLocks noGrp="1"/>
          </p:cNvSpPr>
          <p:nvPr>
            <p:ph idx="1"/>
          </p:nvPr>
        </p:nvSpPr>
        <p:spPr>
          <a:xfrm>
            <a:off x="838200" y="2701925"/>
            <a:ext cx="10515600" cy="4351338"/>
          </a:xfrm>
        </p:spPr>
        <p:txBody>
          <a:bodyPr/>
          <a:lstStyle/>
          <a:p>
            <a:pPr algn="just"/>
            <a:r>
              <a:rPr lang="es-EC" dirty="0"/>
              <a:t>Realizar el diseño y construcción de sistemas periféricos: agua, combustible, control y gases de combustión del caldero FULTON, para suministrar vapor a equipos dependientes.</a:t>
            </a:r>
          </a:p>
          <a:p>
            <a:pPr marL="0" indent="0">
              <a:buNone/>
            </a:pPr>
            <a:endParaRPr lang="es-EC"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350" y="181758"/>
            <a:ext cx="3168352" cy="955698"/>
          </a:xfrm>
          <a:prstGeom prst="rect">
            <a:avLst/>
          </a:prstGeom>
        </p:spPr>
      </p:pic>
    </p:spTree>
    <p:extLst>
      <p:ext uri="{BB962C8B-B14F-4D97-AF65-F5344CB8AC3E}">
        <p14:creationId xmlns:p14="http://schemas.microsoft.com/office/powerpoint/2010/main" val="3549421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409921"/>
            <a:ext cx="5295181" cy="670045"/>
          </a:xfrm>
        </p:spPr>
        <p:txBody>
          <a:bodyPr>
            <a:normAutofit/>
          </a:bodyPr>
          <a:lstStyle/>
          <a:p>
            <a:r>
              <a:rPr lang="es-EC" sz="2000" b="1" dirty="0" smtClean="0">
                <a:latin typeface="+mn-lt"/>
              </a:rPr>
              <a:t>SISTEMA DE ALIMENTACIÓN DE AGUA</a:t>
            </a:r>
            <a:endParaRPr lang="es-EC" sz="2000" dirty="0">
              <a:latin typeface="+mn-lt"/>
            </a:endParaRPr>
          </a:p>
        </p:txBody>
      </p:sp>
      <p:graphicFrame>
        <p:nvGraphicFramePr>
          <p:cNvPr id="7" name="Diagrama 6"/>
          <p:cNvGraphicFramePr/>
          <p:nvPr>
            <p:extLst>
              <p:ext uri="{D42A27DB-BD31-4B8C-83A1-F6EECF244321}">
                <p14:modId xmlns:p14="http://schemas.microsoft.com/office/powerpoint/2010/main" val="2948218573"/>
              </p:ext>
            </p:extLst>
          </p:nvPr>
        </p:nvGraphicFramePr>
        <p:xfrm>
          <a:off x="2400421" y="1419956"/>
          <a:ext cx="6036213" cy="14095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xmlns:a14="http://schemas.microsoft.com/office/drawing/2010/main">
        <mc:Choice Requires="a14">
          <p:sp>
            <p:nvSpPr>
              <p:cNvPr id="8" name="Rectángulo 7"/>
              <p:cNvSpPr/>
              <p:nvPr/>
            </p:nvSpPr>
            <p:spPr>
              <a:xfrm>
                <a:off x="1189868" y="3839499"/>
                <a:ext cx="3852272" cy="7146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mtClean="0">
                          <a:latin typeface="Cambria Math" panose="02040503050406030204" pitchFamily="18" charset="0"/>
                        </a:rPr>
                        <m:t>15</m:t>
                      </m:r>
                      <m:r>
                        <a:rPr lang="es-EC" i="0">
                          <a:latin typeface="Cambria Math" panose="02040503050406030204" pitchFamily="18" charset="0"/>
                        </a:rPr>
                        <m:t> </m:t>
                      </m:r>
                      <m:r>
                        <a:rPr lang="es-EC" i="1">
                          <a:latin typeface="Cambria Math" panose="02040503050406030204" pitchFamily="18" charset="0"/>
                        </a:rPr>
                        <m:t>𝐵𝐻𝑃</m:t>
                      </m:r>
                      <m:r>
                        <a:rPr lang="es-EC" i="0">
                          <a:latin typeface="Cambria Math" panose="02040503050406030204" pitchFamily="18" charset="0"/>
                        </a:rPr>
                        <m:t>× </m:t>
                      </m:r>
                      <m:d>
                        <m:dPr>
                          <m:ctrlPr>
                            <a:rPr lang="es-EC" i="1">
                              <a:latin typeface="Cambria Math" panose="02040503050406030204" pitchFamily="18" charset="0"/>
                            </a:rPr>
                          </m:ctrlPr>
                        </m:dPr>
                        <m:e>
                          <m:f>
                            <m:fPr>
                              <m:ctrlPr>
                                <a:rPr lang="es-EC" i="1">
                                  <a:latin typeface="Cambria Math" panose="02040503050406030204" pitchFamily="18" charset="0"/>
                                </a:rPr>
                              </m:ctrlPr>
                            </m:fPr>
                            <m:num>
                              <m:r>
                                <a:rPr lang="es-EC" i="0">
                                  <a:latin typeface="Cambria Math" panose="02040503050406030204" pitchFamily="18" charset="0"/>
                                </a:rPr>
                                <m:t>15.65 </m:t>
                              </m:r>
                              <m:f>
                                <m:fPr>
                                  <m:type m:val="lin"/>
                                  <m:ctrlPr>
                                    <a:rPr lang="es-EC" i="1">
                                      <a:latin typeface="Cambria Math" panose="02040503050406030204" pitchFamily="18" charset="0"/>
                                    </a:rPr>
                                  </m:ctrlPr>
                                </m:fPr>
                                <m:num>
                                  <m:r>
                                    <a:rPr lang="es-EC" i="1">
                                      <a:latin typeface="Cambria Math" panose="02040503050406030204" pitchFamily="18" charset="0"/>
                                    </a:rPr>
                                    <m:t>𝑙</m:t>
                                  </m:r>
                                </m:num>
                                <m:den>
                                  <m:r>
                                    <a:rPr lang="es-EC" i="1">
                                      <a:latin typeface="Cambria Math" panose="02040503050406030204" pitchFamily="18" charset="0"/>
                                    </a:rPr>
                                    <m:t>h</m:t>
                                  </m:r>
                                </m:den>
                              </m:f>
                            </m:num>
                            <m:den>
                              <m:r>
                                <a:rPr lang="es-EC" i="0">
                                  <a:latin typeface="Cambria Math" panose="02040503050406030204" pitchFamily="18" charset="0"/>
                                </a:rPr>
                                <m:t>1 </m:t>
                              </m:r>
                              <m:r>
                                <a:rPr lang="es-EC" i="1">
                                  <a:latin typeface="Cambria Math" panose="02040503050406030204" pitchFamily="18" charset="0"/>
                                </a:rPr>
                                <m:t>𝐵𝐻𝑃</m:t>
                              </m:r>
                            </m:den>
                          </m:f>
                        </m:e>
                      </m:d>
                      <m:r>
                        <a:rPr lang="es-EC" i="0">
                          <a:latin typeface="Cambria Math" panose="02040503050406030204" pitchFamily="18" charset="0"/>
                        </a:rPr>
                        <m:t>= 234.75 </m:t>
                      </m:r>
                      <m:f>
                        <m:fPr>
                          <m:ctrlPr>
                            <a:rPr lang="es-EC" i="1">
                              <a:latin typeface="Cambria Math" panose="02040503050406030204" pitchFamily="18" charset="0"/>
                            </a:rPr>
                          </m:ctrlPr>
                        </m:fPr>
                        <m:num>
                          <m:r>
                            <a:rPr lang="es-EC" i="1">
                              <a:latin typeface="Cambria Math" panose="02040503050406030204" pitchFamily="18" charset="0"/>
                            </a:rPr>
                            <m:t>𝑙</m:t>
                          </m:r>
                        </m:num>
                        <m:den>
                          <m:r>
                            <a:rPr lang="es-EC" i="1">
                              <a:latin typeface="Cambria Math" panose="02040503050406030204" pitchFamily="18" charset="0"/>
                            </a:rPr>
                            <m:t>h</m:t>
                          </m:r>
                        </m:den>
                      </m:f>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1189868" y="3839499"/>
                <a:ext cx="3852272" cy="714683"/>
              </a:xfrm>
              <a:prstGeom prst="rect">
                <a:avLst/>
              </a:prstGeom>
              <a:blipFill rotWithShape="0">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225725" y="4725300"/>
                <a:ext cx="6096000" cy="1424557"/>
              </a:xfrm>
              <a:prstGeom prst="rect">
                <a:avLst/>
              </a:prstGeom>
            </p:spPr>
            <p:txBody>
              <a:bodyPr>
                <a:sp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smtClean="0">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𝐴𝐷𝐿</m:t>
                          </m:r>
                        </m:e>
                        <m:sub>
                          <m:r>
                            <a:rPr lang="es-EC" i="1">
                              <a:effectLst/>
                              <a:latin typeface="Cambria Math" panose="02040503050406030204" pitchFamily="18" charset="0"/>
                              <a:ea typeface="Calibri" panose="020F0502020204030204" pitchFamily="34" charset="0"/>
                              <a:cs typeface="Arial" panose="020B0604020202020204" pitchFamily="34" charset="0"/>
                            </a:rPr>
                            <m:t>𝑃𝑈𝑅𝑂</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𝑁𝐸𝐶𝐸𝑆𝐴𝑅𝐼𝑂</m:t>
                          </m:r>
                        </m:sub>
                      </m:sSub>
                      <m:r>
                        <a:rPr lang="es-EC" i="1">
                          <a:effectLst/>
                          <a:latin typeface="Cambria Math" panose="02040503050406030204" pitchFamily="18" charset="0"/>
                          <a:ea typeface="Calibri" panose="020F0502020204030204" pitchFamily="34" charset="0"/>
                          <a:cs typeface="Arial" panose="020B0604020202020204" pitchFamily="34" charset="0"/>
                        </a:rPr>
                        <m:t>=0.234 </m:t>
                      </m:r>
                      <m:sSup>
                        <m:sSupPr>
                          <m:ctrlPr>
                            <a:rPr lang="es-EC"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𝑚</m:t>
                          </m:r>
                        </m:e>
                        <m:sup>
                          <m:r>
                            <a:rPr lang="es-EC" i="1">
                              <a:effectLst/>
                              <a:latin typeface="Cambria Math" panose="02040503050406030204" pitchFamily="18" charset="0"/>
                              <a:ea typeface="Calibri" panose="020F0502020204030204" pitchFamily="34" charset="0"/>
                              <a:cs typeface="Arial" panose="020B0604020202020204" pitchFamily="34" charset="0"/>
                            </a:rPr>
                            <m:t>3</m:t>
                          </m:r>
                        </m:sup>
                      </m:sSup>
                      <m:r>
                        <a:rPr lang="es-EC" i="1">
                          <a:effectLst/>
                          <a:latin typeface="Cambria Math" panose="02040503050406030204" pitchFamily="18" charset="0"/>
                          <a:ea typeface="Calibri" panose="020F0502020204030204" pitchFamily="34" charset="0"/>
                          <a:cs typeface="Arial" panose="020B0604020202020204" pitchFamily="34" charset="0"/>
                        </a:rPr>
                        <m:t>×2000 </m:t>
                      </m:r>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𝑔</m:t>
                          </m:r>
                        </m:num>
                        <m:den>
                          <m:sSup>
                            <m:sSupPr>
                              <m:ctrlPr>
                                <a:rPr lang="es-EC"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𝑚</m:t>
                              </m:r>
                            </m:e>
                            <m:sup>
                              <m:r>
                                <a:rPr lang="es-EC" i="1">
                                  <a:effectLst/>
                                  <a:latin typeface="Cambria Math" panose="02040503050406030204" pitchFamily="18" charset="0"/>
                                  <a:ea typeface="Calibri" panose="020F0502020204030204" pitchFamily="34" charset="0"/>
                                  <a:cs typeface="Arial" panose="020B0604020202020204" pitchFamily="34" charset="0"/>
                                </a:rPr>
                                <m:t>3</m:t>
                              </m:r>
                            </m:sup>
                          </m:sSup>
                        </m:den>
                      </m:f>
                    </m:oMath>
                  </m:oMathPara>
                </a14:m>
                <a:endParaRPr lang="es-EC"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𝐴𝐷𝐿</m:t>
                          </m:r>
                        </m:e>
                        <m:sub>
                          <m:r>
                            <a:rPr lang="es-EC" i="1">
                              <a:effectLst/>
                              <a:latin typeface="Cambria Math" panose="02040503050406030204" pitchFamily="18" charset="0"/>
                              <a:ea typeface="Calibri" panose="020F0502020204030204" pitchFamily="34" charset="0"/>
                              <a:cs typeface="Arial" panose="020B0604020202020204" pitchFamily="34" charset="0"/>
                            </a:rPr>
                            <m:t>𝑃𝑈𝑅𝑂</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𝑁𝐸𝐶𝐸𝑆𝐴𝑅𝐼𝑂</m:t>
                          </m:r>
                        </m:sub>
                      </m:sSub>
                      <m:r>
                        <a:rPr lang="es-EC" i="1">
                          <a:effectLst/>
                          <a:latin typeface="Cambria Math" panose="02040503050406030204" pitchFamily="18" charset="0"/>
                          <a:ea typeface="Calibri" panose="020F0502020204030204" pitchFamily="34" charset="0"/>
                          <a:cs typeface="Arial" panose="020B0604020202020204" pitchFamily="34" charset="0"/>
                        </a:rPr>
                        <m:t>=469.5 </m:t>
                      </m:r>
                      <m:r>
                        <a:rPr lang="es-EC" i="1">
                          <a:effectLst/>
                          <a:latin typeface="Cambria Math" panose="02040503050406030204" pitchFamily="18" charset="0"/>
                          <a:ea typeface="Calibri" panose="020F0502020204030204" pitchFamily="34" charset="0"/>
                          <a:cs typeface="Arial" panose="020B0604020202020204" pitchFamily="34" charset="0"/>
                        </a:rPr>
                        <m:t>𝑔</m:t>
                      </m:r>
                    </m:oMath>
                  </m:oMathPara>
                </a14:m>
                <a:endParaRPr lang="es-EC"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9" name="Rectángulo 8"/>
              <p:cNvSpPr>
                <a:spLocks noRot="1" noChangeAspect="1" noMove="1" noResize="1" noEditPoints="1" noAdjustHandles="1" noChangeArrowheads="1" noChangeShapeType="1" noTextEdit="1"/>
              </p:cNvSpPr>
              <p:nvPr/>
            </p:nvSpPr>
            <p:spPr>
              <a:xfrm>
                <a:off x="225725" y="4725300"/>
                <a:ext cx="6096000" cy="1424557"/>
              </a:xfrm>
              <a:prstGeom prst="rect">
                <a:avLst/>
              </a:prstGeom>
              <a:blipFill rotWithShape="0">
                <a:blip r:embed="rId8"/>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5042140" y="3454870"/>
                <a:ext cx="6096000" cy="2866106"/>
              </a:xfrm>
              <a:prstGeom prst="rect">
                <a:avLst/>
              </a:prstGeom>
            </p:spPr>
            <p:txBody>
              <a:bodyPr>
                <a:sp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smtClean="0">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𝑉</m:t>
                          </m:r>
                        </m:e>
                        <m:sub>
                          <m:r>
                            <a:rPr lang="es-EC" i="1">
                              <a:effectLst/>
                              <a:latin typeface="Cambria Math" panose="02040503050406030204" pitchFamily="18" charset="0"/>
                              <a:ea typeface="Calibri" panose="020F0502020204030204" pitchFamily="34" charset="0"/>
                              <a:cs typeface="Arial" panose="020B0604020202020204" pitchFamily="34" charset="0"/>
                            </a:rPr>
                            <m:t>𝑃𝑅𝑂𝐷𝑈𝐶𝑇𝑂</m:t>
                          </m:r>
                        </m:sub>
                      </m:sSub>
                      <m:r>
                        <a:rPr lang="es-EC" i="1">
                          <a:effectLst/>
                          <a:latin typeface="Cambria Math" panose="02040503050406030204" pitchFamily="18" charset="0"/>
                          <a:ea typeface="Calibri" panose="020F0502020204030204" pitchFamily="34" charset="0"/>
                          <a:cs typeface="Arial" panose="020B0604020202020204" pitchFamily="34" charset="0"/>
                        </a:rPr>
                        <m:t>= </m:t>
                      </m:r>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469.5</m:t>
                          </m:r>
                          <m:r>
                            <a:rPr lang="es-EC" b="0" i="1" smtClean="0">
                              <a:effectLst/>
                              <a:latin typeface="Cambria Math" panose="02040503050406030204" pitchFamily="18" charset="0"/>
                              <a:ea typeface="Calibri" panose="020F0502020204030204" pitchFamily="34" charset="0"/>
                              <a:cs typeface="Arial" panose="020B0604020202020204" pitchFamily="34" charset="0"/>
                            </a:rPr>
                            <m:t>𝑔</m:t>
                          </m:r>
                          <m:r>
                            <a:rPr lang="es-EC" i="1">
                              <a:effectLst/>
                              <a:latin typeface="Cambria Math" panose="02040503050406030204" pitchFamily="18" charset="0"/>
                              <a:ea typeface="Calibri" panose="020F0502020204030204" pitchFamily="34" charset="0"/>
                              <a:cs typeface="Arial" panose="020B0604020202020204" pitchFamily="34" charset="0"/>
                            </a:rPr>
                            <m:t>×3.785 </m:t>
                          </m:r>
                          <m:r>
                            <a:rPr lang="es-EC" i="1">
                              <a:effectLst/>
                              <a:latin typeface="Cambria Math" panose="02040503050406030204" pitchFamily="18" charset="0"/>
                              <a:ea typeface="Calibri" panose="020F0502020204030204" pitchFamily="34" charset="0"/>
                              <a:cs typeface="Arial" panose="020B0604020202020204" pitchFamily="34" charset="0"/>
                            </a:rPr>
                            <m:t>𝑙</m:t>
                          </m:r>
                        </m:num>
                        <m:den>
                          <m:r>
                            <a:rPr lang="es-EC" i="1">
                              <a:effectLst/>
                              <a:latin typeface="Cambria Math" panose="02040503050406030204" pitchFamily="18" charset="0"/>
                              <a:ea typeface="Calibri" panose="020F0502020204030204" pitchFamily="34" charset="0"/>
                              <a:cs typeface="Arial" panose="020B0604020202020204" pitchFamily="34" charset="0"/>
                            </a:rPr>
                            <m:t>757 </m:t>
                          </m:r>
                          <m:r>
                            <a:rPr lang="es-EC" i="1">
                              <a:effectLst/>
                              <a:latin typeface="Cambria Math" panose="02040503050406030204" pitchFamily="18" charset="0"/>
                              <a:ea typeface="Calibri" panose="020F0502020204030204" pitchFamily="34" charset="0"/>
                              <a:cs typeface="Arial" panose="020B0604020202020204" pitchFamily="34" charset="0"/>
                            </a:rPr>
                            <m:t>𝑔</m:t>
                          </m:r>
                          <m:r>
                            <a:rPr lang="es-EC" i="1">
                              <a:effectLst/>
                              <a:latin typeface="Cambria Math" panose="02040503050406030204" pitchFamily="18" charset="0"/>
                              <a:ea typeface="Calibri" panose="020F0502020204030204" pitchFamily="34" charset="0"/>
                              <a:cs typeface="Arial" panose="020B0604020202020204" pitchFamily="34" charset="0"/>
                            </a:rPr>
                            <m:t> </m:t>
                          </m:r>
                        </m:den>
                      </m:f>
                    </m:oMath>
                  </m:oMathPara>
                </a14:m>
                <a:endParaRPr lang="es-EC"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𝑉</m:t>
                          </m:r>
                        </m:e>
                        <m:sub>
                          <m:r>
                            <a:rPr lang="es-EC" i="1">
                              <a:effectLst/>
                              <a:latin typeface="Cambria Math" panose="02040503050406030204" pitchFamily="18" charset="0"/>
                              <a:ea typeface="Calibri" panose="020F0502020204030204" pitchFamily="34" charset="0"/>
                              <a:cs typeface="Arial" panose="020B0604020202020204" pitchFamily="34" charset="0"/>
                            </a:rPr>
                            <m:t>𝑃𝑅𝑂𝐷𝑈𝐶𝑇𝑂</m:t>
                          </m:r>
                        </m:sub>
                      </m:sSub>
                      <m:r>
                        <a:rPr lang="es-EC" i="1">
                          <a:effectLst/>
                          <a:latin typeface="Cambria Math" panose="02040503050406030204" pitchFamily="18" charset="0"/>
                          <a:ea typeface="Calibri" panose="020F0502020204030204" pitchFamily="34" charset="0"/>
                          <a:cs typeface="Arial" panose="020B0604020202020204" pitchFamily="34" charset="0"/>
                        </a:rPr>
                        <m:t>= 2.348 </m:t>
                      </m:r>
                      <m:r>
                        <a:rPr lang="es-EC" i="1">
                          <a:effectLst/>
                          <a:latin typeface="Cambria Math" panose="02040503050406030204" pitchFamily="18" charset="0"/>
                          <a:ea typeface="Calibri" panose="020F0502020204030204" pitchFamily="34" charset="0"/>
                          <a:cs typeface="Arial" panose="020B0604020202020204" pitchFamily="34" charset="0"/>
                        </a:rPr>
                        <m:t>𝑙</m:t>
                      </m:r>
                    </m:oMath>
                  </m:oMathPara>
                </a14:m>
                <a:endParaRPr lang="es-EC"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s-EC"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𝐶</m:t>
                        </m:r>
                      </m:e>
                      <m:sub>
                        <m:r>
                          <a:rPr lang="es-EC" i="1">
                            <a:effectLst/>
                            <a:latin typeface="Cambria Math" panose="02040503050406030204" pitchFamily="18" charset="0"/>
                            <a:ea typeface="Calibri" panose="020F0502020204030204" pitchFamily="34" charset="0"/>
                            <a:cs typeface="Arial" panose="020B0604020202020204" pitchFamily="34" charset="0"/>
                          </a:rPr>
                          <m:t>𝑃𝑅𝑂𝐷𝑈𝐶𝑇𝑂</m:t>
                        </m:r>
                      </m:sub>
                    </m:sSub>
                    <m:r>
                      <a:rPr lang="es-EC" i="1">
                        <a:effectLst/>
                        <a:latin typeface="Cambria Math" panose="02040503050406030204" pitchFamily="18" charset="0"/>
                        <a:ea typeface="Calibri" panose="020F0502020204030204" pitchFamily="34" charset="0"/>
                        <a:cs typeface="Arial" panose="020B0604020202020204" pitchFamily="34" charset="0"/>
                      </a:rPr>
                      <m:t>= 2.348 </m:t>
                    </m:r>
                    <m:r>
                      <a:rPr lang="es-EC" i="1">
                        <a:effectLst/>
                        <a:latin typeface="Cambria Math" panose="02040503050406030204" pitchFamily="18" charset="0"/>
                        <a:ea typeface="Calibri" panose="020F0502020204030204" pitchFamily="34" charset="0"/>
                        <a:cs typeface="Arial" panose="020B0604020202020204" pitchFamily="34" charset="0"/>
                      </a:rPr>
                      <m:t>𝑙</m:t>
                    </m:r>
                    <m:r>
                      <a:rPr lang="es-EC" i="1">
                        <a:effectLst/>
                        <a:latin typeface="Cambria Math" panose="02040503050406030204" pitchFamily="18" charset="0"/>
                        <a:ea typeface="Calibri" panose="020F0502020204030204" pitchFamily="34" charset="0"/>
                        <a:cs typeface="Arial" panose="020B0604020202020204" pitchFamily="34" charset="0"/>
                      </a:rPr>
                      <m:t>×</m:t>
                    </m:r>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$2.50</m:t>
                        </m:r>
                      </m:num>
                      <m:den>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𝑙</m:t>
                            </m:r>
                          </m:e>
                          <m:sub>
                            <m:r>
                              <a:rPr lang="es-EC" i="1">
                                <a:effectLst/>
                                <a:latin typeface="Cambria Math" panose="02040503050406030204" pitchFamily="18" charset="0"/>
                                <a:ea typeface="Calibri" panose="020F0502020204030204" pitchFamily="34" charset="0"/>
                                <a:cs typeface="Arial" panose="020B0604020202020204" pitchFamily="34" charset="0"/>
                              </a:rPr>
                              <m:t>𝑃𝑅𝑂𝐷𝑈𝐶𝑇𝑂</m:t>
                            </m:r>
                          </m:sub>
                        </m:sSub>
                      </m:den>
                    </m:f>
                  </m:oMath>
                </a14:m>
                <a:endParaRPr lang="es-EC" dirty="0" smtClean="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b="1" i="1">
                              <a:effectLst/>
                              <a:latin typeface="Cambria Math" panose="02040503050406030204" pitchFamily="18" charset="0"/>
                              <a:ea typeface="Calibri" panose="020F0502020204030204" pitchFamily="34" charset="0"/>
                              <a:cs typeface="Arial" panose="020B0604020202020204" pitchFamily="34" charset="0"/>
                            </a:rPr>
                          </m:ctrlPr>
                        </m:sSubPr>
                        <m:e>
                          <m:r>
                            <a:rPr lang="es-EC" b="1" i="1">
                              <a:effectLst/>
                              <a:latin typeface="Cambria Math" panose="02040503050406030204" pitchFamily="18" charset="0"/>
                              <a:ea typeface="Calibri" panose="020F0502020204030204" pitchFamily="34" charset="0"/>
                              <a:cs typeface="Arial" panose="020B0604020202020204" pitchFamily="34" charset="0"/>
                            </a:rPr>
                            <m:t>𝑪</m:t>
                          </m:r>
                        </m:e>
                        <m:sub>
                          <m:r>
                            <a:rPr lang="es-EC" b="1" i="1">
                              <a:effectLst/>
                              <a:latin typeface="Cambria Math" panose="02040503050406030204" pitchFamily="18" charset="0"/>
                              <a:ea typeface="Calibri" panose="020F0502020204030204" pitchFamily="34" charset="0"/>
                              <a:cs typeface="Arial" panose="020B0604020202020204" pitchFamily="34" charset="0"/>
                            </a:rPr>
                            <m:t>𝑷𝑹𝑶𝑫𝑼𝑪𝑻𝑶</m:t>
                          </m:r>
                        </m:sub>
                      </m:sSub>
                      <m:r>
                        <a:rPr lang="es-EC" b="1" i="1">
                          <a:effectLst/>
                          <a:latin typeface="Cambria Math" panose="02040503050406030204" pitchFamily="18" charset="0"/>
                          <a:ea typeface="Calibri" panose="020F0502020204030204" pitchFamily="34" charset="0"/>
                          <a:cs typeface="Arial" panose="020B0604020202020204" pitchFamily="34" charset="0"/>
                        </a:rPr>
                        <m:t>=$</m:t>
                      </m:r>
                      <m:r>
                        <a:rPr lang="es-EC" b="1" i="1">
                          <a:effectLst/>
                          <a:latin typeface="Cambria Math" panose="02040503050406030204" pitchFamily="18" charset="0"/>
                          <a:ea typeface="Calibri" panose="020F0502020204030204" pitchFamily="34" charset="0"/>
                          <a:cs typeface="Arial" panose="020B0604020202020204" pitchFamily="34" charset="0"/>
                        </a:rPr>
                        <m:t>𝟓</m:t>
                      </m:r>
                      <m:r>
                        <a:rPr lang="es-EC" b="1" i="1">
                          <a:effectLst/>
                          <a:latin typeface="Cambria Math" panose="02040503050406030204" pitchFamily="18" charset="0"/>
                          <a:ea typeface="Calibri" panose="020F0502020204030204" pitchFamily="34" charset="0"/>
                          <a:cs typeface="Arial" panose="020B0604020202020204" pitchFamily="34" charset="0"/>
                        </a:rPr>
                        <m:t>.</m:t>
                      </m:r>
                      <m:r>
                        <a:rPr lang="es-EC" b="1" i="1">
                          <a:effectLst/>
                          <a:latin typeface="Cambria Math" panose="02040503050406030204" pitchFamily="18" charset="0"/>
                          <a:ea typeface="Calibri" panose="020F0502020204030204" pitchFamily="34" charset="0"/>
                          <a:cs typeface="Arial" panose="020B0604020202020204" pitchFamily="34" charset="0"/>
                        </a:rPr>
                        <m:t>𝟔𝟖</m:t>
                      </m:r>
                    </m:oMath>
                  </m:oMathPara>
                </a14:m>
                <a:endParaRPr lang="es-EC" b="1"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10" name="Rectángulo 9"/>
              <p:cNvSpPr>
                <a:spLocks noRot="1" noChangeAspect="1" noMove="1" noResize="1" noEditPoints="1" noAdjustHandles="1" noChangeArrowheads="1" noChangeShapeType="1" noTextEdit="1"/>
              </p:cNvSpPr>
              <p:nvPr/>
            </p:nvSpPr>
            <p:spPr>
              <a:xfrm>
                <a:off x="5042140" y="3454870"/>
                <a:ext cx="6096000" cy="2866106"/>
              </a:xfrm>
              <a:prstGeom prst="rect">
                <a:avLst/>
              </a:prstGeom>
              <a:blipFill rotWithShape="0">
                <a:blip r:embed="rId9"/>
                <a:stretch>
                  <a:fillRect/>
                </a:stretch>
              </a:blipFill>
            </p:spPr>
            <p:txBody>
              <a:bodyPr/>
              <a:lstStyle/>
              <a:p>
                <a:r>
                  <a:rPr lang="es-EC">
                    <a:noFill/>
                  </a:rPr>
                  <a:t> </a:t>
                </a:r>
              </a:p>
            </p:txBody>
          </p:sp>
        </mc:Fallback>
      </mc:AlternateContent>
      <p:sp>
        <p:nvSpPr>
          <p:cNvPr id="11" name="CuadroTexto 10"/>
          <p:cNvSpPr txBox="1"/>
          <p:nvPr/>
        </p:nvSpPr>
        <p:spPr>
          <a:xfrm>
            <a:off x="1189868" y="3149815"/>
            <a:ext cx="3579962" cy="400110"/>
          </a:xfrm>
          <a:prstGeom prst="rect">
            <a:avLst/>
          </a:prstGeom>
          <a:noFill/>
        </p:spPr>
        <p:txBody>
          <a:bodyPr wrap="square" rtlCol="0">
            <a:spAutoFit/>
          </a:bodyPr>
          <a:lstStyle/>
          <a:p>
            <a:r>
              <a:rPr lang="es-EC" sz="2000" b="1" dirty="0" smtClean="0"/>
              <a:t>Dosificación de químico</a:t>
            </a:r>
            <a:endParaRPr lang="es-EC" sz="2000" b="1" dirty="0"/>
          </a:p>
        </p:txBody>
      </p:sp>
    </p:spTree>
    <p:extLst>
      <p:ext uri="{BB962C8B-B14F-4D97-AF65-F5344CB8AC3E}">
        <p14:creationId xmlns:p14="http://schemas.microsoft.com/office/powerpoint/2010/main" val="34647692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405777" y="1691872"/>
            <a:ext cx="3296534" cy="4514373"/>
          </a:xfrm>
          <a:prstGeom prst="rect">
            <a:avLst/>
          </a:prstGeom>
          <a:noFill/>
          <a:ln>
            <a:noFill/>
          </a:ln>
        </p:spPr>
      </p:pic>
      <mc:AlternateContent xmlns:mc="http://schemas.openxmlformats.org/markup-compatibility/2006" xmlns:a14="http://schemas.microsoft.com/office/drawing/2010/main">
        <mc:Choice Requires="a14">
          <p:graphicFrame>
            <p:nvGraphicFramePr>
              <p:cNvPr id="5" name="Tabla 4"/>
              <p:cNvGraphicFramePr>
                <a:graphicFrameLocks noGrp="1"/>
              </p:cNvGraphicFramePr>
              <p:nvPr>
                <p:extLst>
                  <p:ext uri="{D42A27DB-BD31-4B8C-83A1-F6EECF244321}">
                    <p14:modId xmlns:p14="http://schemas.microsoft.com/office/powerpoint/2010/main" val="2907459690"/>
                  </p:ext>
                </p:extLst>
              </p:nvPr>
            </p:nvGraphicFramePr>
            <p:xfrm>
              <a:off x="6733496" y="1623152"/>
              <a:ext cx="5213350" cy="3017520"/>
            </p:xfrm>
            <a:graphic>
              <a:graphicData uri="http://schemas.openxmlformats.org/drawingml/2006/table">
                <a:tbl>
                  <a:tblPr firstRow="1" firstCol="1" bandRow="1">
                    <a:tableStyleId>{5C22544A-7EE6-4342-B048-85BDC9FD1C3A}</a:tableStyleId>
                  </a:tblPr>
                  <a:tblGrid>
                    <a:gridCol w="2700655">
                      <a:extLst>
                        <a:ext uri="{9D8B030D-6E8A-4147-A177-3AD203B41FA5}">
                          <a16:colId xmlns:a16="http://schemas.microsoft.com/office/drawing/2014/main" val="20000"/>
                        </a:ext>
                      </a:extLst>
                    </a:gridCol>
                    <a:gridCol w="2512695">
                      <a:extLst>
                        <a:ext uri="{9D8B030D-6E8A-4147-A177-3AD203B41FA5}">
                          <a16:colId xmlns:a16="http://schemas.microsoft.com/office/drawing/2014/main" val="20001"/>
                        </a:ext>
                      </a:extLst>
                    </a:gridCol>
                  </a:tblGrid>
                  <a:tr h="0">
                    <a:tc>
                      <a:txBody>
                        <a:bodyPr/>
                        <a:lstStyle/>
                        <a:p>
                          <a:pPr algn="just">
                            <a:lnSpc>
                              <a:spcPct val="150000"/>
                            </a:lnSpc>
                            <a:spcAft>
                              <a:spcPts val="0"/>
                            </a:spcAft>
                          </a:pPr>
                          <a:r>
                            <a:rPr lang="es-EC" sz="1200" dirty="0">
                              <a:effectLst/>
                            </a:rPr>
                            <a:t>CARACTERÍSTICA</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DESCRIPCIÓN</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gn="just">
                            <a:lnSpc>
                              <a:spcPct val="150000"/>
                            </a:lnSpc>
                            <a:spcAft>
                              <a:spcPts val="0"/>
                            </a:spcAft>
                          </a:pPr>
                          <a:r>
                            <a:rPr lang="es-EC" sz="1200">
                              <a:effectLst/>
                            </a:rPr>
                            <a:t>Marca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GRUNDFOS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lgn="just">
                            <a:lnSpc>
                              <a:spcPct val="150000"/>
                            </a:lnSpc>
                            <a:spcAft>
                              <a:spcPts val="0"/>
                            </a:spcAft>
                          </a:pPr>
                          <a:r>
                            <a:rPr lang="es-EC" sz="1200">
                              <a:effectLst/>
                            </a:rPr>
                            <a:t>Modelo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CR 10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algn="just">
                            <a:lnSpc>
                              <a:spcPct val="150000"/>
                            </a:lnSpc>
                            <a:spcAft>
                              <a:spcPts val="0"/>
                            </a:spcAft>
                          </a:pPr>
                          <a:r>
                            <a:rPr lang="es-EC" sz="1200">
                              <a:effectLst/>
                            </a:rPr>
                            <a:t>Tipo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Centrífuga, sin cebado automático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0">
                    <a:tc>
                      <a:txBody>
                        <a:bodyPr/>
                        <a:lstStyle/>
                        <a:p>
                          <a:pPr algn="just">
                            <a:lnSpc>
                              <a:spcPct val="150000"/>
                            </a:lnSpc>
                            <a:spcAft>
                              <a:spcPts val="0"/>
                            </a:spcAft>
                          </a:pPr>
                          <a:r>
                            <a:rPr lang="es-EC" sz="1200">
                              <a:effectLst/>
                            </a:rPr>
                            <a:t>Motor</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3 x 220V, 1.5 KW</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0">
                    <a:tc>
                      <a:txBody>
                        <a:bodyPr/>
                        <a:lstStyle/>
                        <a:p>
                          <a:pPr algn="just">
                            <a:lnSpc>
                              <a:spcPct val="150000"/>
                            </a:lnSpc>
                            <a:spcAft>
                              <a:spcPts val="0"/>
                            </a:spcAft>
                          </a:pPr>
                          <a:r>
                            <a:rPr lang="es-EC" sz="1200">
                              <a:effectLst/>
                            </a:rPr>
                            <a:t>Etapas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10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0">
                    <a:tc>
                      <a:txBody>
                        <a:bodyPr/>
                        <a:lstStyle/>
                        <a:p>
                          <a:pPr algn="just">
                            <a:lnSpc>
                              <a:spcPct val="150000"/>
                            </a:lnSpc>
                            <a:spcAft>
                              <a:spcPts val="0"/>
                            </a:spcAft>
                          </a:pPr>
                          <a:r>
                            <a:rPr lang="es-EC" sz="1200">
                              <a:effectLst/>
                            </a:rPr>
                            <a:t>Caudal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6 </a:t>
                          </a:r>
                          <a14:m>
                            <m:oMath xmlns:m="http://schemas.openxmlformats.org/officeDocument/2006/math">
                              <m:sSup>
                                <m:sSupPr>
                                  <m:ctrlPr>
                                    <a:rPr lang="es-EC" sz="1200" i="1">
                                      <a:effectLst/>
                                      <a:latin typeface="Cambria Math" panose="02040503050406030204" pitchFamily="18" charset="0"/>
                                    </a:rPr>
                                  </m:ctrlPr>
                                </m:sSupPr>
                                <m:e>
                                  <m:r>
                                    <a:rPr lang="es-EC" sz="1200">
                                      <a:effectLst/>
                                      <a:latin typeface="Cambria Math" panose="02040503050406030204" pitchFamily="18" charset="0"/>
                                    </a:rPr>
                                    <m:t>𝑚</m:t>
                                  </m:r>
                                </m:e>
                                <m:sup>
                                  <m:r>
                                    <a:rPr lang="es-EC" sz="1200">
                                      <a:effectLst/>
                                      <a:latin typeface="Cambria Math" panose="02040503050406030204" pitchFamily="18" charset="0"/>
                                    </a:rPr>
                                    <m:t>3</m:t>
                                  </m:r>
                                </m:sup>
                              </m:sSup>
                              <m:r>
                                <a:rPr lang="es-EC" sz="1200">
                                  <a:effectLst/>
                                  <a:latin typeface="Cambria Math" panose="02040503050406030204" pitchFamily="18" charset="0"/>
                                </a:rPr>
                                <m:t>/</m:t>
                              </m:r>
                              <m:r>
                                <a:rPr lang="es-EC" sz="1200">
                                  <a:effectLst/>
                                  <a:latin typeface="Cambria Math" panose="02040503050406030204" pitchFamily="18" charset="0"/>
                                </a:rPr>
                                <m:t>h</m:t>
                              </m:r>
                            </m:oMath>
                          </a14:m>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0">
                    <a:tc>
                      <a:txBody>
                        <a:bodyPr/>
                        <a:lstStyle/>
                        <a:p>
                          <a:pPr algn="just">
                            <a:lnSpc>
                              <a:spcPct val="150000"/>
                            </a:lnSpc>
                            <a:spcAft>
                              <a:spcPts val="0"/>
                            </a:spcAft>
                          </a:pPr>
                          <a:r>
                            <a:rPr lang="es-EC" sz="1200">
                              <a:effectLst/>
                            </a:rPr>
                            <a:t>NPSH</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1 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0">
                    <a:tc>
                      <a:txBody>
                        <a:bodyPr/>
                        <a:lstStyle/>
                        <a:p>
                          <a:pPr algn="just">
                            <a:lnSpc>
                              <a:spcPct val="150000"/>
                            </a:lnSpc>
                            <a:spcAft>
                              <a:spcPts val="0"/>
                            </a:spcAft>
                          </a:pPr>
                          <a:r>
                            <a:rPr lang="es-EC" sz="1200">
                              <a:effectLst/>
                            </a:rPr>
                            <a:t>Altura de descarga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100 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0">
                    <a:tc>
                      <a:txBody>
                        <a:bodyPr/>
                        <a:lstStyle/>
                        <a:p>
                          <a:pPr algn="just">
                            <a:lnSpc>
                              <a:spcPct val="150000"/>
                            </a:lnSpc>
                            <a:spcAft>
                              <a:spcPts val="0"/>
                            </a:spcAft>
                          </a:pPr>
                          <a:r>
                            <a:rPr lang="es-EC" sz="1200">
                              <a:effectLst/>
                            </a:rPr>
                            <a:t>Potencia absorbida por cada impulsor</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0.25 KW</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9"/>
                      </a:ext>
                    </a:extLst>
                  </a:tr>
                  <a:tr h="0">
                    <a:tc>
                      <a:txBody>
                        <a:bodyPr/>
                        <a:lstStyle/>
                        <a:p>
                          <a:pPr algn="just">
                            <a:lnSpc>
                              <a:spcPct val="150000"/>
                            </a:lnSpc>
                            <a:spcAft>
                              <a:spcPts val="0"/>
                            </a:spcAft>
                          </a:pPr>
                          <a:r>
                            <a:rPr lang="es-EC" sz="1200">
                              <a:effectLst/>
                            </a:rPr>
                            <a:t>Rendimiento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dirty="0">
                              <a:effectLst/>
                            </a:rPr>
                            <a:t>60%</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0"/>
                      </a:ext>
                    </a:extLst>
                  </a:tr>
                </a:tbl>
              </a:graphicData>
            </a:graphic>
          </p:graphicFrame>
        </mc:Choice>
        <mc:Fallback xmlns="">
          <p:graphicFrame>
            <p:nvGraphicFramePr>
              <p:cNvPr id="5" name="Tabla 4"/>
              <p:cNvGraphicFramePr>
                <a:graphicFrameLocks noGrp="1"/>
              </p:cNvGraphicFramePr>
              <p:nvPr>
                <p:extLst>
                  <p:ext uri="{D42A27DB-BD31-4B8C-83A1-F6EECF244321}">
                    <p14:modId xmlns:p14="http://schemas.microsoft.com/office/powerpoint/2010/main" val="2907459690"/>
                  </p:ext>
                </p:extLst>
              </p:nvPr>
            </p:nvGraphicFramePr>
            <p:xfrm>
              <a:off x="6733496" y="1623152"/>
              <a:ext cx="5213350" cy="2697295"/>
            </p:xfrm>
            <a:graphic>
              <a:graphicData uri="http://schemas.openxmlformats.org/drawingml/2006/table">
                <a:tbl>
                  <a:tblPr firstRow="1" firstCol="1" bandRow="1">
                    <a:tableStyleId>{5C22544A-7EE6-4342-B048-85BDC9FD1C3A}</a:tableStyleId>
                  </a:tblPr>
                  <a:tblGrid>
                    <a:gridCol w="2700655"/>
                    <a:gridCol w="2512695"/>
                  </a:tblGrid>
                  <a:tr h="244793">
                    <a:tc>
                      <a:txBody>
                        <a:bodyPr/>
                        <a:lstStyle/>
                        <a:p>
                          <a:pPr algn="just">
                            <a:lnSpc>
                              <a:spcPct val="150000"/>
                            </a:lnSpc>
                            <a:spcAft>
                              <a:spcPts val="0"/>
                            </a:spcAft>
                          </a:pPr>
                          <a:r>
                            <a:rPr lang="es-EC" sz="1200" dirty="0">
                              <a:effectLst/>
                            </a:rPr>
                            <a:t>CARACTERÍSTICA</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DESCRIPCIÓN</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44793">
                    <a:tc>
                      <a:txBody>
                        <a:bodyPr/>
                        <a:lstStyle/>
                        <a:p>
                          <a:pPr algn="just">
                            <a:lnSpc>
                              <a:spcPct val="150000"/>
                            </a:lnSpc>
                            <a:spcAft>
                              <a:spcPts val="0"/>
                            </a:spcAft>
                          </a:pPr>
                          <a:r>
                            <a:rPr lang="es-EC" sz="1200">
                              <a:effectLst/>
                            </a:rPr>
                            <a:t>Marca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GRUNDFOS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44793">
                    <a:tc>
                      <a:txBody>
                        <a:bodyPr/>
                        <a:lstStyle/>
                        <a:p>
                          <a:pPr algn="just">
                            <a:lnSpc>
                              <a:spcPct val="150000"/>
                            </a:lnSpc>
                            <a:spcAft>
                              <a:spcPts val="0"/>
                            </a:spcAft>
                          </a:pPr>
                          <a:r>
                            <a:rPr lang="es-EC" sz="1200">
                              <a:effectLst/>
                            </a:rPr>
                            <a:t>Modelo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CR 10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44793">
                    <a:tc>
                      <a:txBody>
                        <a:bodyPr/>
                        <a:lstStyle/>
                        <a:p>
                          <a:pPr algn="just">
                            <a:lnSpc>
                              <a:spcPct val="150000"/>
                            </a:lnSpc>
                            <a:spcAft>
                              <a:spcPts val="0"/>
                            </a:spcAft>
                          </a:pPr>
                          <a:r>
                            <a:rPr lang="es-EC" sz="1200">
                              <a:effectLst/>
                            </a:rPr>
                            <a:t>Tipo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Centrífuga, sin cebado automático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44793">
                    <a:tc>
                      <a:txBody>
                        <a:bodyPr/>
                        <a:lstStyle/>
                        <a:p>
                          <a:pPr algn="just">
                            <a:lnSpc>
                              <a:spcPct val="150000"/>
                            </a:lnSpc>
                            <a:spcAft>
                              <a:spcPts val="0"/>
                            </a:spcAft>
                          </a:pPr>
                          <a:r>
                            <a:rPr lang="es-EC" sz="1200">
                              <a:effectLst/>
                            </a:rPr>
                            <a:t>Motor</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3 x 220V, 1.5 KW</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44793">
                    <a:tc>
                      <a:txBody>
                        <a:bodyPr/>
                        <a:lstStyle/>
                        <a:p>
                          <a:pPr algn="just">
                            <a:lnSpc>
                              <a:spcPct val="150000"/>
                            </a:lnSpc>
                            <a:spcAft>
                              <a:spcPts val="0"/>
                            </a:spcAft>
                          </a:pPr>
                          <a:r>
                            <a:rPr lang="es-EC" sz="1200">
                              <a:effectLst/>
                            </a:rPr>
                            <a:t>Etapas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10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49365">
                    <a:tc>
                      <a:txBody>
                        <a:bodyPr/>
                        <a:lstStyle/>
                        <a:p>
                          <a:pPr algn="just">
                            <a:lnSpc>
                              <a:spcPct val="150000"/>
                            </a:lnSpc>
                            <a:spcAft>
                              <a:spcPts val="0"/>
                            </a:spcAft>
                          </a:pPr>
                          <a:r>
                            <a:rPr lang="es-EC" sz="1200">
                              <a:effectLst/>
                            </a:rPr>
                            <a:t>Caudal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EC"/>
                        </a:p>
                      </a:txBody>
                      <a:tcPr marL="68580" marR="68580" marT="0" marB="0">
                        <a:blipFill rotWithShape="0">
                          <a:blip r:embed="rId3"/>
                          <a:stretch>
                            <a:fillRect l="-107506" t="-590244" r="-969" b="-431707"/>
                          </a:stretch>
                        </a:blipFill>
                      </a:tcPr>
                    </a:tc>
                  </a:tr>
                  <a:tr h="244793">
                    <a:tc>
                      <a:txBody>
                        <a:bodyPr/>
                        <a:lstStyle/>
                        <a:p>
                          <a:pPr algn="just">
                            <a:lnSpc>
                              <a:spcPct val="150000"/>
                            </a:lnSpc>
                            <a:spcAft>
                              <a:spcPts val="0"/>
                            </a:spcAft>
                          </a:pPr>
                          <a:r>
                            <a:rPr lang="es-EC" sz="1200">
                              <a:effectLst/>
                            </a:rPr>
                            <a:t>NPSH</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1 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44793">
                    <a:tc>
                      <a:txBody>
                        <a:bodyPr/>
                        <a:lstStyle/>
                        <a:p>
                          <a:pPr algn="just">
                            <a:lnSpc>
                              <a:spcPct val="150000"/>
                            </a:lnSpc>
                            <a:spcAft>
                              <a:spcPts val="0"/>
                            </a:spcAft>
                          </a:pPr>
                          <a:r>
                            <a:rPr lang="es-EC" sz="1200">
                              <a:effectLst/>
                            </a:rPr>
                            <a:t>Altura de descarga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100 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44793">
                    <a:tc>
                      <a:txBody>
                        <a:bodyPr/>
                        <a:lstStyle/>
                        <a:p>
                          <a:pPr algn="just">
                            <a:lnSpc>
                              <a:spcPct val="150000"/>
                            </a:lnSpc>
                            <a:spcAft>
                              <a:spcPts val="0"/>
                            </a:spcAft>
                          </a:pPr>
                          <a:r>
                            <a:rPr lang="es-EC" sz="1200">
                              <a:effectLst/>
                            </a:rPr>
                            <a:t>Potencia absorbida por cada impulsor</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0.25 KW</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44793">
                    <a:tc>
                      <a:txBody>
                        <a:bodyPr/>
                        <a:lstStyle/>
                        <a:p>
                          <a:pPr algn="just">
                            <a:lnSpc>
                              <a:spcPct val="150000"/>
                            </a:lnSpc>
                            <a:spcAft>
                              <a:spcPts val="0"/>
                            </a:spcAft>
                          </a:pPr>
                          <a:r>
                            <a:rPr lang="es-EC" sz="1200">
                              <a:effectLst/>
                            </a:rPr>
                            <a:t>Rendimiento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dirty="0">
                              <a:effectLst/>
                            </a:rPr>
                            <a:t>60%</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mc:Fallback>
      </mc:AlternateContent>
      <p:pic>
        <p:nvPicPr>
          <p:cNvPr id="1026" name="Imagen 50" descr="IMG_20170810_112211"/>
          <p:cNvPicPr>
            <a:picLocks noChangeAspect="1" noChangeArrowheads="1"/>
          </p:cNvPicPr>
          <p:nvPr/>
        </p:nvPicPr>
        <p:blipFill>
          <a:blip r:embed="rId4">
            <a:extLst>
              <a:ext uri="{28A0092B-C50C-407E-A947-70E740481C1C}">
                <a14:useLocalDpi xmlns:a14="http://schemas.microsoft.com/office/drawing/2010/main" val="0"/>
              </a:ext>
            </a:extLst>
          </a:blip>
          <a:srcRect l="21588" r="20779"/>
          <a:stretch>
            <a:fillRect/>
          </a:stretch>
        </p:blipFill>
        <p:spPr bwMode="auto">
          <a:xfrm>
            <a:off x="3702313" y="2397832"/>
            <a:ext cx="1149425" cy="2654065"/>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agen 5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21542" y="3786659"/>
            <a:ext cx="1066800" cy="25304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Rectangle 4"/>
          <p:cNvSpPr>
            <a:spLocks noChangeArrowheads="1"/>
          </p:cNvSpPr>
          <p:nvPr/>
        </p:nvSpPr>
        <p:spPr bwMode="auto">
          <a:xfrm>
            <a:off x="0" y="2971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9" name="CuadroTexto 8"/>
          <p:cNvSpPr txBox="1"/>
          <p:nvPr/>
        </p:nvSpPr>
        <p:spPr>
          <a:xfrm>
            <a:off x="3897462" y="2028500"/>
            <a:ext cx="759125" cy="369332"/>
          </a:xfrm>
          <a:prstGeom prst="rect">
            <a:avLst/>
          </a:prstGeom>
          <a:noFill/>
        </p:spPr>
        <p:txBody>
          <a:bodyPr wrap="square" rtlCol="0">
            <a:spAutoFit/>
          </a:bodyPr>
          <a:lstStyle/>
          <a:p>
            <a:r>
              <a:rPr lang="es-EC" dirty="0" smtClean="0"/>
              <a:t>Antes</a:t>
            </a:r>
            <a:endParaRPr lang="es-EC" dirty="0"/>
          </a:p>
        </p:txBody>
      </p:sp>
      <p:sp>
        <p:nvSpPr>
          <p:cNvPr id="12" name="CuadroTexto 11"/>
          <p:cNvSpPr txBox="1"/>
          <p:nvPr/>
        </p:nvSpPr>
        <p:spPr>
          <a:xfrm>
            <a:off x="5424417" y="3355532"/>
            <a:ext cx="1063925" cy="369332"/>
          </a:xfrm>
          <a:prstGeom prst="rect">
            <a:avLst/>
          </a:prstGeom>
          <a:noFill/>
        </p:spPr>
        <p:txBody>
          <a:bodyPr wrap="square" rtlCol="0">
            <a:spAutoFit/>
          </a:bodyPr>
          <a:lstStyle/>
          <a:p>
            <a:r>
              <a:rPr lang="es-EC" dirty="0" smtClean="0"/>
              <a:t>Después</a:t>
            </a:r>
            <a:endParaRPr lang="es-EC" dirty="0"/>
          </a:p>
        </p:txBody>
      </p:sp>
      <p:sp>
        <p:nvSpPr>
          <p:cNvPr id="10" name="Rectángulo 9"/>
          <p:cNvSpPr/>
          <p:nvPr/>
        </p:nvSpPr>
        <p:spPr>
          <a:xfrm>
            <a:off x="844390" y="429395"/>
            <a:ext cx="3812197" cy="369332"/>
          </a:xfrm>
          <a:prstGeom prst="rect">
            <a:avLst/>
          </a:prstGeom>
        </p:spPr>
        <p:txBody>
          <a:bodyPr wrap="none">
            <a:spAutoFit/>
          </a:bodyPr>
          <a:lstStyle/>
          <a:p>
            <a:r>
              <a:rPr lang="es-EC" b="1" dirty="0" smtClean="0">
                <a:latin typeface="+mn-lt"/>
              </a:rPr>
              <a:t>SISTEMA DE ALIMENTACIÓN DE AGUA</a:t>
            </a:r>
            <a:endParaRPr lang="es-EC" dirty="0"/>
          </a:p>
        </p:txBody>
      </p:sp>
      <p:sp>
        <p:nvSpPr>
          <p:cNvPr id="11" name="Rectángulo 10"/>
          <p:cNvSpPr/>
          <p:nvPr/>
        </p:nvSpPr>
        <p:spPr>
          <a:xfrm>
            <a:off x="955202" y="1004804"/>
            <a:ext cx="3253263" cy="369332"/>
          </a:xfrm>
          <a:prstGeom prst="rect">
            <a:avLst/>
          </a:prstGeom>
        </p:spPr>
        <p:txBody>
          <a:bodyPr wrap="none">
            <a:spAutoFit/>
          </a:bodyPr>
          <a:lstStyle/>
          <a:p>
            <a:r>
              <a:rPr lang="es-EC" b="1" dirty="0" smtClean="0"/>
              <a:t>Bomba de alimentación de agua</a:t>
            </a:r>
            <a:endParaRPr lang="es-EC" b="1" dirty="0"/>
          </a:p>
        </p:txBody>
      </p:sp>
      <p:sp>
        <p:nvSpPr>
          <p:cNvPr id="13" name="Rectángulo 12"/>
          <p:cNvSpPr/>
          <p:nvPr/>
        </p:nvSpPr>
        <p:spPr>
          <a:xfrm>
            <a:off x="844390" y="6100992"/>
            <a:ext cx="3600250" cy="461665"/>
          </a:xfrm>
          <a:prstGeom prst="rect">
            <a:avLst/>
          </a:prstGeom>
        </p:spPr>
        <p:txBody>
          <a:bodyPr wrap="square">
            <a:spAutoFit/>
          </a:bodyPr>
          <a:lstStyle/>
          <a:p>
            <a:r>
              <a:rPr lang="es-EC" sz="1200" dirty="0" smtClean="0">
                <a:effectLst/>
                <a:latin typeface="Arial" panose="020B0604020202020204" pitchFamily="34" charset="0"/>
                <a:ea typeface="Calibri" panose="020F0502020204030204" pitchFamily="34" charset="0"/>
              </a:rPr>
              <a:t>Curvas características de bomba Grundfos CR 10 (Fuente Grundfos Literature 2017)</a:t>
            </a:r>
            <a:endParaRPr lang="es-EC" sz="1200" dirty="0"/>
          </a:p>
        </p:txBody>
      </p:sp>
    </p:spTree>
    <p:extLst>
      <p:ext uri="{BB962C8B-B14F-4D97-AF65-F5344CB8AC3E}">
        <p14:creationId xmlns:p14="http://schemas.microsoft.com/office/powerpoint/2010/main" val="32480880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Rectangle 4"/>
          <p:cNvSpPr>
            <a:spLocks noChangeArrowheads="1"/>
          </p:cNvSpPr>
          <p:nvPr/>
        </p:nvSpPr>
        <p:spPr bwMode="auto">
          <a:xfrm>
            <a:off x="0" y="2971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10" name="Rectángulo 9"/>
          <p:cNvSpPr/>
          <p:nvPr/>
        </p:nvSpPr>
        <p:spPr>
          <a:xfrm>
            <a:off x="844390" y="429395"/>
            <a:ext cx="3812197" cy="369332"/>
          </a:xfrm>
          <a:prstGeom prst="rect">
            <a:avLst/>
          </a:prstGeom>
        </p:spPr>
        <p:txBody>
          <a:bodyPr wrap="none">
            <a:spAutoFit/>
          </a:bodyPr>
          <a:lstStyle/>
          <a:p>
            <a:r>
              <a:rPr lang="es-EC" b="1" dirty="0" smtClean="0">
                <a:latin typeface="+mn-lt"/>
              </a:rPr>
              <a:t>SISTEMA DE ALIMENTACIÓN DE AGUA</a:t>
            </a:r>
            <a:endParaRPr lang="es-EC" dirty="0"/>
          </a:p>
        </p:txBody>
      </p:sp>
      <p:sp>
        <p:nvSpPr>
          <p:cNvPr id="11" name="Rectángulo 10"/>
          <p:cNvSpPr/>
          <p:nvPr/>
        </p:nvSpPr>
        <p:spPr>
          <a:xfrm>
            <a:off x="955202" y="1004804"/>
            <a:ext cx="2381421" cy="369332"/>
          </a:xfrm>
          <a:prstGeom prst="rect">
            <a:avLst/>
          </a:prstGeom>
        </p:spPr>
        <p:txBody>
          <a:bodyPr wrap="none">
            <a:spAutoFit/>
          </a:bodyPr>
          <a:lstStyle/>
          <a:p>
            <a:r>
              <a:rPr lang="es-EC" b="1" dirty="0" smtClean="0"/>
              <a:t>Tanque de condensado</a:t>
            </a:r>
            <a:endParaRPr lang="es-EC" b="1" dirty="0"/>
          </a:p>
        </p:txBody>
      </p:sp>
      <p:pic>
        <p:nvPicPr>
          <p:cNvPr id="13" name="Imagen 12" descr="D:\Users\Usuario\Documents\BORIS\ESPE\Nueva carpeta\IMG_20180210_194246.jpg"/>
          <p:cNvPicPr/>
          <p:nvPr/>
        </p:nvPicPr>
        <p:blipFill rotWithShape="1">
          <a:blip r:embed="rId2" cstate="print">
            <a:extLst>
              <a:ext uri="{28A0092B-C50C-407E-A947-70E740481C1C}">
                <a14:useLocalDpi xmlns:a14="http://schemas.microsoft.com/office/drawing/2010/main" val="0"/>
              </a:ext>
            </a:extLst>
          </a:blip>
          <a:srcRect l="23402" t="3921" r="40155" b="2491"/>
          <a:stretch/>
        </p:blipFill>
        <p:spPr bwMode="auto">
          <a:xfrm>
            <a:off x="4478847" y="1881697"/>
            <a:ext cx="1901825" cy="3663950"/>
          </a:xfrm>
          <a:prstGeom prst="rect">
            <a:avLst/>
          </a:prstGeom>
          <a:noFill/>
          <a:ln>
            <a:noFill/>
          </a:ln>
          <a:extLst>
            <a:ext uri="{53640926-AAD7-44D8-BBD7-CCE9431645EC}">
              <a14:shadowObscured xmlns:a14="http://schemas.microsoft.com/office/drawing/2010/main"/>
            </a:ext>
          </a:extLst>
        </p:spPr>
      </p:pic>
      <p:graphicFrame>
        <p:nvGraphicFramePr>
          <p:cNvPr id="2" name="Tabla 1"/>
          <p:cNvGraphicFramePr>
            <a:graphicFrameLocks noGrp="1"/>
          </p:cNvGraphicFramePr>
          <p:nvPr>
            <p:extLst>
              <p:ext uri="{D42A27DB-BD31-4B8C-83A1-F6EECF244321}">
                <p14:modId xmlns:p14="http://schemas.microsoft.com/office/powerpoint/2010/main" val="2970040410"/>
              </p:ext>
            </p:extLst>
          </p:nvPr>
        </p:nvGraphicFramePr>
        <p:xfrm>
          <a:off x="6715604" y="2680590"/>
          <a:ext cx="5213350" cy="2468880"/>
        </p:xfrm>
        <a:graphic>
          <a:graphicData uri="http://schemas.openxmlformats.org/drawingml/2006/table">
            <a:tbl>
              <a:tblPr firstRow="1" firstCol="1" bandRow="1">
                <a:tableStyleId>{5C22544A-7EE6-4342-B048-85BDC9FD1C3A}</a:tableStyleId>
              </a:tblPr>
              <a:tblGrid>
                <a:gridCol w="2606675">
                  <a:extLst>
                    <a:ext uri="{9D8B030D-6E8A-4147-A177-3AD203B41FA5}">
                      <a16:colId xmlns:a16="http://schemas.microsoft.com/office/drawing/2014/main" val="20000"/>
                    </a:ext>
                  </a:extLst>
                </a:gridCol>
                <a:gridCol w="2606675">
                  <a:extLst>
                    <a:ext uri="{9D8B030D-6E8A-4147-A177-3AD203B41FA5}">
                      <a16:colId xmlns:a16="http://schemas.microsoft.com/office/drawing/2014/main" val="20001"/>
                    </a:ext>
                  </a:extLst>
                </a:gridCol>
              </a:tblGrid>
              <a:tr h="0">
                <a:tc>
                  <a:txBody>
                    <a:bodyPr/>
                    <a:lstStyle/>
                    <a:p>
                      <a:pPr algn="just">
                        <a:lnSpc>
                          <a:spcPct val="150000"/>
                        </a:lnSpc>
                        <a:spcAft>
                          <a:spcPts val="0"/>
                        </a:spcAft>
                      </a:pPr>
                      <a:r>
                        <a:rPr lang="es-EC" sz="1200" dirty="0">
                          <a:effectLst/>
                        </a:rPr>
                        <a:t>CARACTERÍSTICA</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DESCRIPCIÓN</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gn="just">
                        <a:lnSpc>
                          <a:spcPct val="150000"/>
                        </a:lnSpc>
                        <a:spcAft>
                          <a:spcPts val="0"/>
                        </a:spcAft>
                      </a:pPr>
                      <a:r>
                        <a:rPr lang="es-EC" sz="1200">
                          <a:effectLst/>
                        </a:rPr>
                        <a:t>Marca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N/A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lgn="just">
                        <a:lnSpc>
                          <a:spcPct val="150000"/>
                        </a:lnSpc>
                        <a:spcAft>
                          <a:spcPts val="0"/>
                        </a:spcAft>
                      </a:pPr>
                      <a:r>
                        <a:rPr lang="es-EC" sz="1200">
                          <a:effectLst/>
                        </a:rPr>
                        <a:t>Tipo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Atmosférico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algn="just">
                        <a:lnSpc>
                          <a:spcPct val="150000"/>
                        </a:lnSpc>
                        <a:spcAft>
                          <a:spcPts val="0"/>
                        </a:spcAft>
                      </a:pPr>
                      <a:r>
                        <a:rPr lang="es-EC" sz="1200">
                          <a:effectLst/>
                        </a:rPr>
                        <a:t>Material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ASTM A36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0">
                <a:tc>
                  <a:txBody>
                    <a:bodyPr/>
                    <a:lstStyle/>
                    <a:p>
                      <a:pPr algn="just">
                        <a:lnSpc>
                          <a:spcPct val="150000"/>
                        </a:lnSpc>
                        <a:spcAft>
                          <a:spcPts val="0"/>
                        </a:spcAft>
                      </a:pPr>
                      <a:r>
                        <a:rPr lang="es-EC" sz="1200">
                          <a:effectLst/>
                        </a:rPr>
                        <a:t>Espesor</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4 mm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0">
                <a:tc>
                  <a:txBody>
                    <a:bodyPr/>
                    <a:lstStyle/>
                    <a:p>
                      <a:pPr algn="just">
                        <a:lnSpc>
                          <a:spcPct val="150000"/>
                        </a:lnSpc>
                        <a:spcAft>
                          <a:spcPts val="0"/>
                        </a:spcAft>
                      </a:pPr>
                      <a:r>
                        <a:rPr lang="es-EC" sz="1200">
                          <a:effectLst/>
                        </a:rPr>
                        <a:t>Diámetro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500 mm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0">
                <a:tc>
                  <a:txBody>
                    <a:bodyPr/>
                    <a:lstStyle/>
                    <a:p>
                      <a:pPr algn="just">
                        <a:lnSpc>
                          <a:spcPct val="150000"/>
                        </a:lnSpc>
                        <a:spcAft>
                          <a:spcPts val="0"/>
                        </a:spcAft>
                      </a:pPr>
                      <a:r>
                        <a:rPr lang="es-EC" sz="1200">
                          <a:effectLst/>
                        </a:rPr>
                        <a:t>Longitud</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500 mm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0">
                <a:tc>
                  <a:txBody>
                    <a:bodyPr/>
                    <a:lstStyle/>
                    <a:p>
                      <a:pPr algn="just">
                        <a:lnSpc>
                          <a:spcPct val="150000"/>
                        </a:lnSpc>
                        <a:spcAft>
                          <a:spcPts val="0"/>
                        </a:spcAft>
                      </a:pPr>
                      <a:r>
                        <a:rPr lang="es-EC" sz="1200">
                          <a:effectLst/>
                        </a:rPr>
                        <a:t>Volumen</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98 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0">
                <a:tc>
                  <a:txBody>
                    <a:bodyPr/>
                    <a:lstStyle/>
                    <a:p>
                      <a:pPr algn="just">
                        <a:lnSpc>
                          <a:spcPct val="150000"/>
                        </a:lnSpc>
                        <a:spcAft>
                          <a:spcPts val="0"/>
                        </a:spcAft>
                      </a:pPr>
                      <a:r>
                        <a:rPr lang="es-EC" sz="1200">
                          <a:effectLst/>
                        </a:rPr>
                        <a:t>Altura de la base</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dirty="0">
                          <a:effectLst/>
                        </a:rPr>
                        <a:t>1.5 m</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bl>
          </a:graphicData>
        </a:graphic>
      </p:graphicFrame>
      <mc:AlternateContent xmlns:mc="http://schemas.openxmlformats.org/markup-compatibility/2006" xmlns:a14="http://schemas.microsoft.com/office/drawing/2010/main">
        <mc:Choice Requires="a14">
          <p:sp>
            <p:nvSpPr>
              <p:cNvPr id="3" name="Rectángulo 2"/>
              <p:cNvSpPr/>
              <p:nvPr/>
            </p:nvSpPr>
            <p:spPr>
              <a:xfrm>
                <a:off x="-666241" y="2190297"/>
                <a:ext cx="6096000" cy="3580788"/>
              </a:xfrm>
              <a:prstGeom prst="rect">
                <a:avLst/>
              </a:prstGeom>
            </p:spPr>
            <p:txBody>
              <a:bodyPr>
                <a:spAutoFit/>
              </a:bodyPr>
              <a:lstStyle/>
              <a:p>
                <a:pPr algn="just">
                  <a:lnSpc>
                    <a:spcPct val="107000"/>
                  </a:lnSpc>
                  <a:spcAft>
                    <a:spcPts val="800"/>
                  </a:spcAft>
                </a:pPr>
                <a14:m>
                  <m:oMathPara xmlns:m="http://schemas.openxmlformats.org/officeDocument/2006/math">
                    <m:oMathParaPr>
                      <m:jc m:val="centerGroup"/>
                    </m:oMathParaPr>
                    <m:oMath xmlns:m="http://schemas.openxmlformats.org/officeDocument/2006/math">
                      <m:r>
                        <a:rPr lang="es-EC" i="1" smtClean="0">
                          <a:effectLst/>
                          <a:latin typeface="Cambria Math" panose="02040503050406030204" pitchFamily="18" charset="0"/>
                          <a:ea typeface="Calibri" panose="020F0502020204030204" pitchFamily="34" charset="0"/>
                          <a:cs typeface="Arial" panose="020B0604020202020204" pitchFamily="34" charset="0"/>
                        </a:rPr>
                        <m:t>𝜑</m:t>
                      </m:r>
                      <m:r>
                        <a:rPr lang="es-EC" i="1" smtClean="0">
                          <a:effectLst/>
                          <a:latin typeface="Cambria Math" panose="02040503050406030204" pitchFamily="18" charset="0"/>
                          <a:ea typeface="Calibri" panose="020F0502020204030204" pitchFamily="34" charset="0"/>
                          <a:cs typeface="Arial" panose="020B0604020202020204" pitchFamily="34" charset="0"/>
                        </a:rPr>
                        <m:t>× </m:t>
                      </m:r>
                      <m:d>
                        <m:dPr>
                          <m:ctrlPr>
                            <a:rPr lang="es-EC" i="1">
                              <a:effectLst/>
                              <a:latin typeface="Cambria Math" panose="02040503050406030204" pitchFamily="18" charset="0"/>
                              <a:ea typeface="Calibri" panose="020F0502020204030204" pitchFamily="34" charset="0"/>
                              <a:cs typeface="Arial" panose="020B0604020202020204" pitchFamily="34" charset="0"/>
                            </a:rPr>
                          </m:ctrlPr>
                        </m:dPr>
                        <m:e>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15.65 </m:t>
                              </m:r>
                              <m:f>
                                <m:fPr>
                                  <m:type m:val="lin"/>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𝑙</m:t>
                                  </m:r>
                                </m:num>
                                <m:den>
                                  <m:r>
                                    <a:rPr lang="es-EC" i="1">
                                      <a:effectLst/>
                                      <a:latin typeface="Cambria Math" panose="02040503050406030204" pitchFamily="18" charset="0"/>
                                      <a:ea typeface="Calibri" panose="020F0502020204030204" pitchFamily="34" charset="0"/>
                                      <a:cs typeface="Arial" panose="020B0604020202020204" pitchFamily="34" charset="0"/>
                                    </a:rPr>
                                    <m:t>h</m:t>
                                  </m:r>
                                </m:den>
                              </m:f>
                            </m:num>
                            <m:den>
                              <m:r>
                                <a:rPr lang="es-EC" i="1">
                                  <a:effectLst/>
                                  <a:latin typeface="Cambria Math" panose="02040503050406030204" pitchFamily="18" charset="0"/>
                                  <a:ea typeface="Calibri" panose="020F0502020204030204" pitchFamily="34" charset="0"/>
                                  <a:cs typeface="Arial" panose="020B0604020202020204" pitchFamily="34" charset="0"/>
                                </a:rPr>
                                <m:t>1 </m:t>
                              </m:r>
                              <m:r>
                                <a:rPr lang="es-EC" i="1">
                                  <a:effectLst/>
                                  <a:latin typeface="Cambria Math" panose="02040503050406030204" pitchFamily="18" charset="0"/>
                                  <a:ea typeface="Calibri" panose="020F0502020204030204" pitchFamily="34" charset="0"/>
                                  <a:cs typeface="Arial" panose="020B0604020202020204" pitchFamily="34" charset="0"/>
                                </a:rPr>
                                <m:t>𝐵𝐻𝑃</m:t>
                              </m:r>
                            </m:den>
                          </m:f>
                        </m:e>
                      </m:d>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𝜑</m:t>
                      </m:r>
                      <m:r>
                        <a:rPr lang="es-EC" i="1">
                          <a:effectLst/>
                          <a:latin typeface="Cambria Math" panose="02040503050406030204" pitchFamily="18" charset="0"/>
                          <a:ea typeface="Calibri" panose="020F0502020204030204" pitchFamily="34" charset="0"/>
                          <a:cs typeface="Arial" panose="020B0604020202020204" pitchFamily="34" charset="0"/>
                        </a:rPr>
                        <m:t>×15.65 </m:t>
                      </m:r>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𝑙</m:t>
                          </m:r>
                        </m:num>
                        <m:den>
                          <m:r>
                            <a:rPr lang="es-EC" i="1">
                              <a:effectLst/>
                              <a:latin typeface="Cambria Math" panose="02040503050406030204" pitchFamily="18" charset="0"/>
                              <a:ea typeface="Calibri" panose="020F0502020204030204" pitchFamily="34" charset="0"/>
                              <a:cs typeface="Arial" panose="020B0604020202020204" pitchFamily="34" charset="0"/>
                            </a:rPr>
                            <m:t>h</m:t>
                          </m:r>
                        </m:den>
                      </m:f>
                    </m:oMath>
                  </m:oMathPara>
                </a14:m>
                <a:endParaRPr lang="es-EC"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15 </m:t>
                      </m:r>
                      <m:r>
                        <a:rPr lang="es-EC" i="1">
                          <a:effectLst/>
                          <a:latin typeface="Cambria Math" panose="02040503050406030204" pitchFamily="18" charset="0"/>
                          <a:ea typeface="Calibri" panose="020F0502020204030204" pitchFamily="34" charset="0"/>
                          <a:cs typeface="Arial" panose="020B0604020202020204" pitchFamily="34" charset="0"/>
                        </a:rPr>
                        <m:t>𝐵𝐻𝑃</m:t>
                      </m:r>
                      <m:r>
                        <a:rPr lang="es-EC" i="1">
                          <a:effectLst/>
                          <a:latin typeface="Cambria Math" panose="02040503050406030204" pitchFamily="18" charset="0"/>
                          <a:ea typeface="Calibri" panose="020F0502020204030204" pitchFamily="34" charset="0"/>
                          <a:cs typeface="Arial" panose="020B0604020202020204" pitchFamily="34" charset="0"/>
                        </a:rPr>
                        <m:t>× </m:t>
                      </m:r>
                      <m:d>
                        <m:dPr>
                          <m:ctrlPr>
                            <a:rPr lang="es-EC" i="1">
                              <a:effectLst/>
                              <a:latin typeface="Cambria Math" panose="02040503050406030204" pitchFamily="18" charset="0"/>
                              <a:ea typeface="Calibri" panose="020F0502020204030204" pitchFamily="34" charset="0"/>
                              <a:cs typeface="Arial" panose="020B0604020202020204" pitchFamily="34" charset="0"/>
                            </a:rPr>
                          </m:ctrlPr>
                        </m:dPr>
                        <m:e>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15.65 </m:t>
                              </m:r>
                              <m:f>
                                <m:fPr>
                                  <m:type m:val="lin"/>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𝑙</m:t>
                                  </m:r>
                                </m:num>
                                <m:den>
                                  <m:r>
                                    <a:rPr lang="es-EC" i="1">
                                      <a:effectLst/>
                                      <a:latin typeface="Cambria Math" panose="02040503050406030204" pitchFamily="18" charset="0"/>
                                      <a:ea typeface="Calibri" panose="020F0502020204030204" pitchFamily="34" charset="0"/>
                                      <a:cs typeface="Arial" panose="020B0604020202020204" pitchFamily="34" charset="0"/>
                                    </a:rPr>
                                    <m:t>h</m:t>
                                  </m:r>
                                </m:den>
                              </m:f>
                            </m:num>
                            <m:den>
                              <m:r>
                                <a:rPr lang="es-EC" i="1">
                                  <a:effectLst/>
                                  <a:latin typeface="Cambria Math" panose="02040503050406030204" pitchFamily="18" charset="0"/>
                                  <a:ea typeface="Calibri" panose="020F0502020204030204" pitchFamily="34" charset="0"/>
                                  <a:cs typeface="Arial" panose="020B0604020202020204" pitchFamily="34" charset="0"/>
                                </a:rPr>
                                <m:t>1 </m:t>
                              </m:r>
                              <m:r>
                                <a:rPr lang="es-EC" i="1">
                                  <a:effectLst/>
                                  <a:latin typeface="Cambria Math" panose="02040503050406030204" pitchFamily="18" charset="0"/>
                                  <a:ea typeface="Calibri" panose="020F0502020204030204" pitchFamily="34" charset="0"/>
                                  <a:cs typeface="Arial" panose="020B0604020202020204" pitchFamily="34" charset="0"/>
                                </a:rPr>
                                <m:t>𝐵𝐻𝑃</m:t>
                              </m:r>
                            </m:den>
                          </m:f>
                        </m:e>
                      </m:d>
                      <m:r>
                        <a:rPr lang="es-EC" i="1">
                          <a:effectLst/>
                          <a:latin typeface="Cambria Math" panose="02040503050406030204" pitchFamily="18" charset="0"/>
                          <a:ea typeface="Calibri" panose="020F0502020204030204" pitchFamily="34" charset="0"/>
                          <a:cs typeface="Arial" panose="020B0604020202020204" pitchFamily="34" charset="0"/>
                        </a:rPr>
                        <m:t>= 234.75 </m:t>
                      </m:r>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𝑙</m:t>
                          </m:r>
                        </m:num>
                        <m:den>
                          <m:r>
                            <a:rPr lang="es-EC" i="1">
                              <a:effectLst/>
                              <a:latin typeface="Cambria Math" panose="02040503050406030204" pitchFamily="18" charset="0"/>
                              <a:ea typeface="Calibri" panose="020F0502020204030204" pitchFamily="34" charset="0"/>
                              <a:cs typeface="Arial" panose="020B0604020202020204" pitchFamily="34" charset="0"/>
                            </a:rPr>
                            <m:t>h</m:t>
                          </m:r>
                        </m:den>
                      </m:f>
                    </m:oMath>
                  </m:oMathPara>
                </a14:m>
                <a:endParaRPr lang="es-EC" dirty="0">
                  <a:effectLst/>
                  <a:latin typeface="Arial" panose="020B0604020202020204" pitchFamily="34" charset="0"/>
                  <a:ea typeface="Calibri" panose="020F0502020204030204" pitchFamily="34" charset="0"/>
                  <a:cs typeface="Times New Roman" panose="02020603050405020304" pitchFamily="18" charset="0"/>
                </a:endParaRPr>
              </a:p>
              <a:p>
                <a:pPr indent="14414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𝑉</m:t>
                          </m:r>
                        </m:e>
                        <m:sub>
                          <m:r>
                            <a:rPr lang="es-EC"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𝑇𝐴𝑁</m:t>
                          </m:r>
                          <m:r>
                            <a:rPr lang="es-EC"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s-EC"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𝐶𝑂𝑁</m:t>
                          </m:r>
                        </m:sub>
                      </m:sSub>
                      <m:r>
                        <a:rPr lang="es-EC"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f>
                        <m:fPr>
                          <m:ctrlPr>
                            <a:rPr lang="es-EC"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s-EC"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234.75 </m:t>
                          </m:r>
                          <m:f>
                            <m:fPr>
                              <m:ctrlPr>
                                <a:rPr lang="es-EC"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s-EC"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𝑙</m:t>
                              </m:r>
                            </m:num>
                            <m:den>
                              <m:r>
                                <a:rPr lang="es-EC"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h</m:t>
                              </m:r>
                            </m:den>
                          </m:f>
                          <m:r>
                            <a:rPr lang="es-EC"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×0.3</m:t>
                          </m:r>
                          <m:r>
                            <a:rPr lang="es-EC"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h</m:t>
                          </m:r>
                        </m:num>
                        <m:den>
                          <m:r>
                            <a:rPr lang="es-EC"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0.75</m:t>
                          </m:r>
                        </m:den>
                      </m:f>
                    </m:oMath>
                  </m:oMathPara>
                </a14:m>
                <a:endParaRPr lang="es-EC"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𝑉</m:t>
                          </m:r>
                        </m:e>
                        <m:sub>
                          <m:r>
                            <a:rPr lang="es-EC"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𝑇𝐴𝑁</m:t>
                          </m:r>
                          <m:r>
                            <a:rPr lang="es-EC"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s-EC"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𝐶𝑂𝑁</m:t>
                          </m:r>
                        </m:sub>
                      </m:sSub>
                      <m:r>
                        <a:rPr lang="es-EC"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93.9 </m:t>
                      </m:r>
                      <m:r>
                        <a:rPr lang="es-EC"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𝑙</m:t>
                      </m:r>
                    </m:oMath>
                  </m:oMathPara>
                </a14:m>
                <a:endParaRPr lang="es-EC"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3" name="Rectángulo 2"/>
              <p:cNvSpPr>
                <a:spLocks noRot="1" noChangeAspect="1" noMove="1" noResize="1" noEditPoints="1" noAdjustHandles="1" noChangeArrowheads="1" noChangeShapeType="1" noTextEdit="1"/>
              </p:cNvSpPr>
              <p:nvPr/>
            </p:nvSpPr>
            <p:spPr>
              <a:xfrm>
                <a:off x="-666241" y="2190297"/>
                <a:ext cx="6096000" cy="3580788"/>
              </a:xfrm>
              <a:prstGeom prst="rect">
                <a:avLst/>
              </a:prstGeom>
              <a:blipFill rotWithShape="0">
                <a:blip r:embed="rId3"/>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3671375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Rectangle 4"/>
          <p:cNvSpPr>
            <a:spLocks noChangeArrowheads="1"/>
          </p:cNvSpPr>
          <p:nvPr/>
        </p:nvSpPr>
        <p:spPr bwMode="auto">
          <a:xfrm>
            <a:off x="0" y="2971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10" name="Rectángulo 9"/>
          <p:cNvSpPr/>
          <p:nvPr/>
        </p:nvSpPr>
        <p:spPr>
          <a:xfrm>
            <a:off x="844390" y="429395"/>
            <a:ext cx="3812197" cy="369332"/>
          </a:xfrm>
          <a:prstGeom prst="rect">
            <a:avLst/>
          </a:prstGeom>
        </p:spPr>
        <p:txBody>
          <a:bodyPr wrap="none">
            <a:spAutoFit/>
          </a:bodyPr>
          <a:lstStyle/>
          <a:p>
            <a:r>
              <a:rPr lang="es-EC" b="1" dirty="0" smtClean="0">
                <a:latin typeface="+mn-lt"/>
              </a:rPr>
              <a:t>SISTEMA DE ALIMENTACIÓN DE AGUA</a:t>
            </a:r>
            <a:endParaRPr lang="es-EC" dirty="0"/>
          </a:p>
        </p:txBody>
      </p:sp>
      <p:sp>
        <p:nvSpPr>
          <p:cNvPr id="11" name="Rectángulo 10"/>
          <p:cNvSpPr/>
          <p:nvPr/>
        </p:nvSpPr>
        <p:spPr>
          <a:xfrm>
            <a:off x="955202" y="1004804"/>
            <a:ext cx="1705275" cy="369332"/>
          </a:xfrm>
          <a:prstGeom prst="rect">
            <a:avLst/>
          </a:prstGeom>
        </p:spPr>
        <p:txBody>
          <a:bodyPr wrap="none">
            <a:spAutoFit/>
          </a:bodyPr>
          <a:lstStyle/>
          <a:p>
            <a:r>
              <a:rPr lang="es-EC" b="1" dirty="0" smtClean="0"/>
              <a:t>Tubería de agua</a:t>
            </a:r>
            <a:endParaRPr lang="es-EC" b="1" dirty="0"/>
          </a:p>
        </p:txBody>
      </p:sp>
      <p:graphicFrame>
        <p:nvGraphicFramePr>
          <p:cNvPr id="4" name="Tabla 3"/>
          <p:cNvGraphicFramePr>
            <a:graphicFrameLocks noGrp="1"/>
          </p:cNvGraphicFramePr>
          <p:nvPr>
            <p:extLst>
              <p:ext uri="{D42A27DB-BD31-4B8C-83A1-F6EECF244321}">
                <p14:modId xmlns:p14="http://schemas.microsoft.com/office/powerpoint/2010/main" val="1089024000"/>
              </p:ext>
            </p:extLst>
          </p:nvPr>
        </p:nvGraphicFramePr>
        <p:xfrm>
          <a:off x="3349686" y="1690775"/>
          <a:ext cx="5250850" cy="3795624"/>
        </p:xfrm>
        <a:graphic>
          <a:graphicData uri="http://schemas.openxmlformats.org/drawingml/2006/table">
            <a:tbl>
              <a:tblPr firstRow="1" firstCol="1" bandRow="1">
                <a:tableStyleId>{5C22544A-7EE6-4342-B048-85BDC9FD1C3A}</a:tableStyleId>
              </a:tblPr>
              <a:tblGrid>
                <a:gridCol w="2972818">
                  <a:extLst>
                    <a:ext uri="{9D8B030D-6E8A-4147-A177-3AD203B41FA5}">
                      <a16:colId xmlns:a16="http://schemas.microsoft.com/office/drawing/2014/main" val="20000"/>
                    </a:ext>
                  </a:extLst>
                </a:gridCol>
                <a:gridCol w="1227049">
                  <a:extLst>
                    <a:ext uri="{9D8B030D-6E8A-4147-A177-3AD203B41FA5}">
                      <a16:colId xmlns:a16="http://schemas.microsoft.com/office/drawing/2014/main" val="20001"/>
                    </a:ext>
                  </a:extLst>
                </a:gridCol>
                <a:gridCol w="1050983">
                  <a:extLst>
                    <a:ext uri="{9D8B030D-6E8A-4147-A177-3AD203B41FA5}">
                      <a16:colId xmlns:a16="http://schemas.microsoft.com/office/drawing/2014/main" val="20002"/>
                    </a:ext>
                  </a:extLst>
                </a:gridCol>
              </a:tblGrid>
              <a:tr h="602392">
                <a:tc>
                  <a:txBody>
                    <a:bodyPr/>
                    <a:lstStyle/>
                    <a:p>
                      <a:pPr algn="l">
                        <a:lnSpc>
                          <a:spcPct val="150000"/>
                        </a:lnSpc>
                        <a:spcAft>
                          <a:spcPts val="0"/>
                        </a:spcAft>
                      </a:pPr>
                      <a:r>
                        <a:rPr lang="es-EC" sz="1200" dirty="0">
                          <a:effectLst/>
                        </a:rPr>
                        <a:t> FLUIDO</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50000"/>
                        </a:lnSpc>
                        <a:spcAft>
                          <a:spcPts val="0"/>
                        </a:spcAft>
                      </a:pPr>
                      <a:r>
                        <a:rPr lang="es-EC" sz="1200" dirty="0">
                          <a:effectLst/>
                        </a:rPr>
                        <a:t>VELOCIDAD SUGERIDA </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50000"/>
                        </a:lnSpc>
                        <a:spcAft>
                          <a:spcPts val="0"/>
                        </a:spcAft>
                      </a:pPr>
                      <a:r>
                        <a:rPr lang="es-EC" sz="1200">
                          <a:effectLst/>
                        </a:rPr>
                        <a:t>MATERIAL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284064">
                <a:tc>
                  <a:txBody>
                    <a:bodyPr/>
                    <a:lstStyle/>
                    <a:p>
                      <a:pPr algn="just">
                        <a:lnSpc>
                          <a:spcPct val="150000"/>
                        </a:lnSpc>
                        <a:spcAft>
                          <a:spcPts val="0"/>
                        </a:spcAft>
                      </a:pPr>
                      <a:r>
                        <a:rPr lang="es-EC" sz="1200">
                          <a:effectLst/>
                        </a:rPr>
                        <a:t>Agua, servicio promedio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7 – 12 fps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Acero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84064">
                <a:tc>
                  <a:txBody>
                    <a:bodyPr/>
                    <a:lstStyle/>
                    <a:p>
                      <a:pPr algn="just">
                        <a:lnSpc>
                          <a:spcPct val="150000"/>
                        </a:lnSpc>
                        <a:spcAft>
                          <a:spcPts val="0"/>
                        </a:spcAft>
                      </a:pPr>
                      <a:r>
                        <a:rPr lang="es-EC" sz="1200">
                          <a:effectLst/>
                        </a:rPr>
                        <a:t>Agua de alimentación de caldera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4 – 12 fps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Acero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84064">
                <a:tc>
                  <a:txBody>
                    <a:bodyPr/>
                    <a:lstStyle/>
                    <a:p>
                      <a:pPr algn="just">
                        <a:lnSpc>
                          <a:spcPct val="150000"/>
                        </a:lnSpc>
                        <a:spcAft>
                          <a:spcPts val="0"/>
                        </a:spcAft>
                      </a:pPr>
                      <a:r>
                        <a:rPr lang="es-EC" sz="1200">
                          <a:effectLst/>
                        </a:rPr>
                        <a:t>Líneas de succión de bombas de agua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1 – 5 fps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Acero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602392">
                <a:tc>
                  <a:txBody>
                    <a:bodyPr/>
                    <a:lstStyle/>
                    <a:p>
                      <a:pPr algn="just">
                        <a:lnSpc>
                          <a:spcPct val="150000"/>
                        </a:lnSpc>
                        <a:spcAft>
                          <a:spcPts val="0"/>
                        </a:spcAft>
                      </a:pPr>
                      <a:r>
                        <a:rPr lang="es-EC" sz="1200">
                          <a:effectLst/>
                        </a:rPr>
                        <a:t>Líneas de succión de bombas de fluidos viscosos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0.2 – 0.5 fps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Acero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602392">
                <a:tc>
                  <a:txBody>
                    <a:bodyPr/>
                    <a:lstStyle/>
                    <a:p>
                      <a:pPr algn="just">
                        <a:lnSpc>
                          <a:spcPct val="150000"/>
                        </a:lnSpc>
                        <a:spcAft>
                          <a:spcPts val="0"/>
                        </a:spcAft>
                      </a:pPr>
                      <a:r>
                        <a:rPr lang="es-EC" sz="1200">
                          <a:effectLst/>
                        </a:rPr>
                        <a:t>Líneas de descarga de bombas de fluidos viscosos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0.5 – 2 fps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Acero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284064">
                <a:tc>
                  <a:txBody>
                    <a:bodyPr/>
                    <a:lstStyle/>
                    <a:p>
                      <a:pPr algn="just">
                        <a:lnSpc>
                          <a:spcPct val="150000"/>
                        </a:lnSpc>
                        <a:spcAft>
                          <a:spcPts val="0"/>
                        </a:spcAft>
                      </a:pPr>
                      <a:r>
                        <a:rPr lang="es-EC" sz="1200">
                          <a:effectLst/>
                        </a:rPr>
                        <a:t>Vapor saturado de 0 a 30 psi</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20 – 30 fps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Acero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284064">
                <a:tc>
                  <a:txBody>
                    <a:bodyPr/>
                    <a:lstStyle/>
                    <a:p>
                      <a:pPr algn="just">
                        <a:lnSpc>
                          <a:spcPct val="150000"/>
                        </a:lnSpc>
                        <a:spcAft>
                          <a:spcPts val="0"/>
                        </a:spcAft>
                      </a:pPr>
                      <a:r>
                        <a:rPr lang="es-EC" sz="1200">
                          <a:effectLst/>
                        </a:rPr>
                        <a:t>Vapor saturado de 30 a 150 psi</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30 – 60 fps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Acero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284064">
                <a:tc>
                  <a:txBody>
                    <a:bodyPr/>
                    <a:lstStyle/>
                    <a:p>
                      <a:pPr algn="just">
                        <a:lnSpc>
                          <a:spcPct val="150000"/>
                        </a:lnSpc>
                        <a:spcAft>
                          <a:spcPts val="0"/>
                        </a:spcAft>
                      </a:pPr>
                      <a:r>
                        <a:rPr lang="es-EC" sz="1200">
                          <a:effectLst/>
                        </a:rPr>
                        <a:t>Ductos de corrientes forzadas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2500 – 3500 fps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Varios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284064">
                <a:tc>
                  <a:txBody>
                    <a:bodyPr/>
                    <a:lstStyle/>
                    <a:p>
                      <a:pPr algn="just">
                        <a:lnSpc>
                          <a:spcPct val="150000"/>
                        </a:lnSpc>
                        <a:spcAft>
                          <a:spcPts val="0"/>
                        </a:spcAft>
                      </a:pPr>
                      <a:r>
                        <a:rPr lang="es-EC" sz="1200">
                          <a:effectLst/>
                        </a:rPr>
                        <a:t>Chimeneas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2000 fps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dirty="0">
                          <a:effectLst/>
                        </a:rPr>
                        <a:t>Varios</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9"/>
                  </a:ext>
                </a:extLst>
              </a:tr>
            </a:tbl>
          </a:graphicData>
        </a:graphic>
      </p:graphicFrame>
      <p:sp>
        <p:nvSpPr>
          <p:cNvPr id="5" name="Rectangle 1"/>
          <p:cNvSpPr>
            <a:spLocks noChangeArrowheads="1"/>
          </p:cNvSpPr>
          <p:nvPr/>
        </p:nvSpPr>
        <p:spPr bwMode="auto">
          <a:xfrm>
            <a:off x="3349686" y="5601498"/>
            <a:ext cx="549262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(Fuente Ludwig, E., “</a:t>
            </a:r>
            <a:r>
              <a:rPr kumimoji="0" lang="es-EC" altLang="es-EC" sz="12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Applied</a:t>
            </a:r>
            <a:r>
              <a:rPr kumimoji="0" lang="es-EC" altLang="es-EC"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s-EC" altLang="es-EC" sz="12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Process</a:t>
            </a:r>
            <a:r>
              <a:rPr kumimoji="0" lang="es-EC" altLang="es-EC"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s-EC" altLang="es-EC" sz="12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Design</a:t>
            </a:r>
            <a:r>
              <a:rPr kumimoji="0" lang="es-EC" altLang="es-EC"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s-EC" altLang="es-EC" sz="12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for</a:t>
            </a:r>
            <a:r>
              <a:rPr kumimoji="0" lang="es-EC" altLang="es-EC"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s-EC" altLang="es-EC" sz="12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Chemical</a:t>
            </a:r>
            <a:r>
              <a:rPr kumimoji="0" lang="es-EC" altLang="es-EC"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and </a:t>
            </a:r>
            <a:r>
              <a:rPr kumimoji="0" lang="es-EC" altLang="es-EC" sz="12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Petrochemical</a:t>
            </a:r>
            <a:r>
              <a:rPr kumimoji="0" lang="es-EC" altLang="es-EC"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s-EC" altLang="es-EC" sz="12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Plants</a:t>
            </a:r>
            <a:r>
              <a:rPr kumimoji="0" lang="es-EC" altLang="es-EC"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Vol. 1”, </a:t>
            </a:r>
            <a:r>
              <a:rPr kumimoji="0" lang="es-EC" altLang="es-EC" sz="12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Gulf</a:t>
            </a:r>
            <a:r>
              <a:rPr kumimoji="0" lang="es-EC" altLang="es-EC"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Publishing Company, USA, 1965)</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748234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Rectangle 4"/>
          <p:cNvSpPr>
            <a:spLocks noChangeArrowheads="1"/>
          </p:cNvSpPr>
          <p:nvPr/>
        </p:nvSpPr>
        <p:spPr bwMode="auto">
          <a:xfrm>
            <a:off x="0" y="2971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10" name="Rectángulo 9"/>
          <p:cNvSpPr/>
          <p:nvPr/>
        </p:nvSpPr>
        <p:spPr>
          <a:xfrm>
            <a:off x="844390" y="429395"/>
            <a:ext cx="3812197" cy="369332"/>
          </a:xfrm>
          <a:prstGeom prst="rect">
            <a:avLst/>
          </a:prstGeom>
        </p:spPr>
        <p:txBody>
          <a:bodyPr wrap="none">
            <a:spAutoFit/>
          </a:bodyPr>
          <a:lstStyle/>
          <a:p>
            <a:r>
              <a:rPr lang="es-EC" b="1" dirty="0" smtClean="0">
                <a:latin typeface="+mn-lt"/>
              </a:rPr>
              <a:t>SISTEMA DE ALIMENTACIÓN DE AGUA</a:t>
            </a:r>
            <a:endParaRPr lang="es-EC" dirty="0"/>
          </a:p>
        </p:txBody>
      </p:sp>
      <p:sp>
        <p:nvSpPr>
          <p:cNvPr id="11" name="Rectángulo 10"/>
          <p:cNvSpPr/>
          <p:nvPr/>
        </p:nvSpPr>
        <p:spPr>
          <a:xfrm>
            <a:off x="955202" y="1004804"/>
            <a:ext cx="1705275" cy="369332"/>
          </a:xfrm>
          <a:prstGeom prst="rect">
            <a:avLst/>
          </a:prstGeom>
        </p:spPr>
        <p:txBody>
          <a:bodyPr wrap="none">
            <a:spAutoFit/>
          </a:bodyPr>
          <a:lstStyle/>
          <a:p>
            <a:r>
              <a:rPr lang="es-EC" b="1" dirty="0" smtClean="0"/>
              <a:t>Tubería de agua</a:t>
            </a:r>
            <a:endParaRPr lang="es-EC" b="1" dirty="0"/>
          </a:p>
        </p:txBody>
      </p:sp>
      <mc:AlternateContent xmlns:mc="http://schemas.openxmlformats.org/markup-compatibility/2006" xmlns:a14="http://schemas.microsoft.com/office/drawing/2010/main">
        <mc:Choice Requires="a14">
          <p:sp>
            <p:nvSpPr>
              <p:cNvPr id="4" name="Rectángulo 3"/>
              <p:cNvSpPr/>
              <p:nvPr/>
            </p:nvSpPr>
            <p:spPr>
              <a:xfrm>
                <a:off x="738463" y="2225240"/>
                <a:ext cx="2012025"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𝑑</m:t>
                      </m:r>
                      <m:r>
                        <a:rPr lang="es-EC" i="0">
                          <a:latin typeface="Cambria Math" panose="02040503050406030204" pitchFamily="18" charset="0"/>
                        </a:rPr>
                        <m:t>= </m:t>
                      </m:r>
                      <m:rad>
                        <m:radPr>
                          <m:degHide m:val="on"/>
                          <m:ctrlPr>
                            <a:rPr lang="es-EC" i="1">
                              <a:latin typeface="Cambria Math" panose="02040503050406030204" pitchFamily="18" charset="0"/>
                            </a:rPr>
                          </m:ctrlPr>
                        </m:radPr>
                        <m:deg/>
                        <m:e>
                          <m:f>
                            <m:fPr>
                              <m:ctrlPr>
                                <a:rPr lang="es-EC" i="1">
                                  <a:latin typeface="Cambria Math" panose="02040503050406030204" pitchFamily="18" charset="0"/>
                                </a:rPr>
                              </m:ctrlPr>
                            </m:fPr>
                            <m:num>
                              <m:r>
                                <a:rPr lang="es-EC" i="0">
                                  <a:latin typeface="Cambria Math" panose="02040503050406030204" pitchFamily="18" charset="0"/>
                                </a:rPr>
                                <m:t>4</m:t>
                              </m:r>
                            </m:num>
                            <m:den>
                              <m:r>
                                <a:rPr lang="es-EC" i="1">
                                  <a:latin typeface="Cambria Math" panose="02040503050406030204" pitchFamily="18" charset="0"/>
                                </a:rPr>
                                <m:t>𝜋</m:t>
                              </m:r>
                            </m:den>
                          </m:f>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𝑄</m:t>
                                  </m:r>
                                </m:e>
                                <m:sub>
                                  <m:r>
                                    <a:rPr lang="es-EC" i="1">
                                      <a:latin typeface="Cambria Math" panose="02040503050406030204" pitchFamily="18" charset="0"/>
                                    </a:rPr>
                                    <m:t>𝑤</m:t>
                                  </m:r>
                                </m:sub>
                              </m:sSub>
                            </m:num>
                            <m:den>
                              <m:r>
                                <a:rPr lang="es-EC" i="0">
                                  <a:latin typeface="Cambria Math" panose="02040503050406030204" pitchFamily="18" charset="0"/>
                                </a:rPr>
                                <m:t>3600 </m:t>
                              </m:r>
                              <m:r>
                                <a:rPr lang="es-EC" i="1">
                                  <a:latin typeface="Cambria Math" panose="02040503050406030204" pitchFamily="18" charset="0"/>
                                </a:rPr>
                                <m:t>𝑣</m:t>
                              </m:r>
                            </m:den>
                          </m:f>
                        </m:e>
                      </m:rad>
                    </m:oMath>
                  </m:oMathPara>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738463" y="2225240"/>
                <a:ext cx="2012025" cy="910699"/>
              </a:xfrm>
              <a:prstGeom prst="rect">
                <a:avLst/>
              </a:prstGeom>
              <a:blipFill rotWithShape="0">
                <a:blip r:embed="rId2"/>
                <a:stretch>
                  <a:fillRect/>
                </a:stretch>
              </a:blipFill>
            </p:spPr>
            <p:txBody>
              <a:bodyPr/>
              <a:lstStyle/>
              <a:p>
                <a:r>
                  <a:rPr lang="es-EC">
                    <a:noFill/>
                  </a:rPr>
                  <a:t> </a:t>
                </a:r>
              </a:p>
            </p:txBody>
          </p:sp>
        </mc:Fallback>
      </mc:AlternateContent>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t="-503" r="39119" b="-1"/>
          <a:stretch/>
        </p:blipFill>
        <p:spPr>
          <a:xfrm>
            <a:off x="3336623" y="1980844"/>
            <a:ext cx="3298166" cy="4083525"/>
          </a:xfrm>
          <a:prstGeom prst="rect">
            <a:avLst/>
          </a:prstGeom>
        </p:spPr>
      </p:pic>
      <p:pic>
        <p:nvPicPr>
          <p:cNvPr id="12" name="Imagen 11"/>
          <p:cNvPicPr/>
          <p:nvPr/>
        </p:nvPicPr>
        <p:blipFill rotWithShape="1">
          <a:blip r:embed="rId4"/>
          <a:srcRect l="37960" t="22158" r="19125" b="17348"/>
          <a:stretch/>
        </p:blipFill>
        <p:spPr bwMode="auto">
          <a:xfrm>
            <a:off x="7057021" y="862642"/>
            <a:ext cx="4752541" cy="3421315"/>
          </a:xfrm>
          <a:prstGeom prst="rect">
            <a:avLst/>
          </a:prstGeom>
          <a:ln>
            <a:noFill/>
          </a:ln>
          <a:extLst>
            <a:ext uri="{53640926-AAD7-44D8-BBD7-CCE9431645EC}">
              <a14:shadowObscured xmlns:a14="http://schemas.microsoft.com/office/drawing/2010/main"/>
            </a:ext>
          </a:extLst>
        </p:spPr>
      </p:pic>
      <p:graphicFrame>
        <p:nvGraphicFramePr>
          <p:cNvPr id="8" name="Tabla 7"/>
          <p:cNvGraphicFramePr>
            <a:graphicFrameLocks noGrp="1"/>
          </p:cNvGraphicFramePr>
          <p:nvPr>
            <p:extLst>
              <p:ext uri="{D42A27DB-BD31-4B8C-83A1-F6EECF244321}">
                <p14:modId xmlns:p14="http://schemas.microsoft.com/office/powerpoint/2010/main" val="553132112"/>
              </p:ext>
            </p:extLst>
          </p:nvPr>
        </p:nvGraphicFramePr>
        <p:xfrm>
          <a:off x="6806719" y="4494093"/>
          <a:ext cx="5213350" cy="1645920"/>
        </p:xfrm>
        <a:graphic>
          <a:graphicData uri="http://schemas.openxmlformats.org/drawingml/2006/table">
            <a:tbl>
              <a:tblPr firstRow="1" firstCol="1" bandRow="1">
                <a:tableStyleId>{5C22544A-7EE6-4342-B048-85BDC9FD1C3A}</a:tableStyleId>
              </a:tblPr>
              <a:tblGrid>
                <a:gridCol w="2606675">
                  <a:extLst>
                    <a:ext uri="{9D8B030D-6E8A-4147-A177-3AD203B41FA5}">
                      <a16:colId xmlns:a16="http://schemas.microsoft.com/office/drawing/2014/main" val="20000"/>
                    </a:ext>
                  </a:extLst>
                </a:gridCol>
                <a:gridCol w="2606675">
                  <a:extLst>
                    <a:ext uri="{9D8B030D-6E8A-4147-A177-3AD203B41FA5}">
                      <a16:colId xmlns:a16="http://schemas.microsoft.com/office/drawing/2014/main" val="20001"/>
                    </a:ext>
                  </a:extLst>
                </a:gridCol>
              </a:tblGrid>
              <a:tr h="0">
                <a:tc>
                  <a:txBody>
                    <a:bodyPr/>
                    <a:lstStyle/>
                    <a:p>
                      <a:pPr algn="just">
                        <a:lnSpc>
                          <a:spcPct val="150000"/>
                        </a:lnSpc>
                        <a:spcAft>
                          <a:spcPts val="0"/>
                        </a:spcAft>
                      </a:pPr>
                      <a:r>
                        <a:rPr lang="es-EC" sz="1200">
                          <a:effectLst/>
                        </a:rPr>
                        <a:t>CARACTERÍSTICA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DESCRIPCIÓN</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gn="just">
                        <a:lnSpc>
                          <a:spcPct val="150000"/>
                        </a:lnSpc>
                        <a:spcAft>
                          <a:spcPts val="0"/>
                        </a:spcAft>
                      </a:pPr>
                      <a:r>
                        <a:rPr lang="es-EC" sz="1200">
                          <a:effectLst/>
                        </a:rPr>
                        <a:t>Material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ASTM A106 Gr B</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lgn="just">
                        <a:lnSpc>
                          <a:spcPct val="150000"/>
                        </a:lnSpc>
                        <a:spcAft>
                          <a:spcPts val="0"/>
                        </a:spcAft>
                      </a:pPr>
                      <a:r>
                        <a:rPr lang="es-EC" sz="1200">
                          <a:effectLst/>
                        </a:rPr>
                        <a:t>Cedula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SCH 40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algn="just">
                        <a:lnSpc>
                          <a:spcPct val="150000"/>
                        </a:lnSpc>
                        <a:spcAft>
                          <a:spcPts val="0"/>
                        </a:spcAft>
                      </a:pPr>
                      <a:r>
                        <a:rPr lang="es-EC" sz="1200">
                          <a:effectLst/>
                        </a:rPr>
                        <a:t>Diámetro nominal (NPS)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0">
                <a:tc>
                  <a:txBody>
                    <a:bodyPr/>
                    <a:lstStyle/>
                    <a:p>
                      <a:pPr algn="just">
                        <a:lnSpc>
                          <a:spcPct val="150000"/>
                        </a:lnSpc>
                        <a:spcAft>
                          <a:spcPts val="0"/>
                        </a:spcAft>
                      </a:pPr>
                      <a:r>
                        <a:rPr lang="es-EC" sz="1200">
                          <a:effectLst/>
                        </a:rPr>
                        <a:t>Espesor</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3.38 mm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0">
                <a:tc>
                  <a:txBody>
                    <a:bodyPr/>
                    <a:lstStyle/>
                    <a:p>
                      <a:pPr algn="just">
                        <a:lnSpc>
                          <a:spcPct val="150000"/>
                        </a:lnSpc>
                        <a:spcAft>
                          <a:spcPts val="0"/>
                        </a:spcAft>
                      </a:pPr>
                      <a:r>
                        <a:rPr lang="es-EC" sz="1200">
                          <a:effectLst/>
                        </a:rPr>
                        <a:t>Diámetro interno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dirty="0">
                          <a:effectLst/>
                        </a:rPr>
                        <a:t>26.64 mm</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mc:AlternateContent xmlns:mc="http://schemas.openxmlformats.org/markup-compatibility/2006" xmlns:a14="http://schemas.microsoft.com/office/drawing/2010/main">
        <mc:Choice Requires="a14">
          <p:sp>
            <p:nvSpPr>
              <p:cNvPr id="9" name="Rectángulo 8"/>
              <p:cNvSpPr/>
              <p:nvPr/>
            </p:nvSpPr>
            <p:spPr>
              <a:xfrm>
                <a:off x="128148" y="3441914"/>
                <a:ext cx="3036545" cy="247535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𝑑</m:t>
                      </m:r>
                      <m:r>
                        <a:rPr lang="es-EC" i="1">
                          <a:latin typeface="Cambria Math" panose="02040503050406030204" pitchFamily="18" charset="0"/>
                        </a:rPr>
                        <m:t>= </m:t>
                      </m:r>
                      <m:rad>
                        <m:radPr>
                          <m:degHide m:val="on"/>
                          <m:ctrlPr>
                            <a:rPr lang="es-EC" i="1">
                              <a:latin typeface="Cambria Math" panose="02040503050406030204" pitchFamily="18" charset="0"/>
                            </a:rPr>
                          </m:ctrlPr>
                        </m:radPr>
                        <m:deg/>
                        <m:e>
                          <m:f>
                            <m:fPr>
                              <m:ctrlPr>
                                <a:rPr lang="es-EC" i="1">
                                  <a:latin typeface="Cambria Math" panose="02040503050406030204" pitchFamily="18" charset="0"/>
                                </a:rPr>
                              </m:ctrlPr>
                            </m:fPr>
                            <m:num>
                              <m:r>
                                <a:rPr lang="es-EC" i="1">
                                  <a:latin typeface="Cambria Math" panose="02040503050406030204" pitchFamily="18" charset="0"/>
                                </a:rPr>
                                <m:t>4</m:t>
                              </m:r>
                            </m:num>
                            <m:den>
                              <m:r>
                                <a:rPr lang="es-EC" i="1">
                                  <a:latin typeface="Cambria Math" panose="02040503050406030204" pitchFamily="18" charset="0"/>
                                </a:rPr>
                                <m:t>𝜋</m:t>
                              </m:r>
                            </m:den>
                          </m:f>
                          <m:r>
                            <a:rPr lang="es-EC"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6</m:t>
                              </m:r>
                              <m:f>
                                <m:fPr>
                                  <m:ctrlPr>
                                    <a:rPr lang="es-EC" i="1">
                                      <a:latin typeface="Cambria Math" panose="02040503050406030204" pitchFamily="18" charset="0"/>
                                    </a:rPr>
                                  </m:ctrlPr>
                                </m:fPr>
                                <m:num>
                                  <m:sSup>
                                    <m:sSupPr>
                                      <m:ctrlPr>
                                        <a:rPr lang="es-EC" i="1">
                                          <a:latin typeface="Cambria Math" panose="02040503050406030204" pitchFamily="18" charset="0"/>
                                        </a:rPr>
                                      </m:ctrlPr>
                                    </m:sSupPr>
                                    <m:e>
                                      <m:r>
                                        <a:rPr lang="es-EC" i="1">
                                          <a:latin typeface="Cambria Math" panose="02040503050406030204" pitchFamily="18" charset="0"/>
                                        </a:rPr>
                                        <m:t>𝑚</m:t>
                                      </m:r>
                                    </m:e>
                                    <m:sup>
                                      <m:r>
                                        <a:rPr lang="es-EC" i="1">
                                          <a:latin typeface="Cambria Math" panose="02040503050406030204" pitchFamily="18" charset="0"/>
                                        </a:rPr>
                                        <m:t>3</m:t>
                                      </m:r>
                                    </m:sup>
                                  </m:sSup>
                                </m:num>
                                <m:den>
                                  <m:r>
                                    <a:rPr lang="es-EC" i="1">
                                      <a:latin typeface="Cambria Math" panose="02040503050406030204" pitchFamily="18" charset="0"/>
                                    </a:rPr>
                                    <m:t>h</m:t>
                                  </m:r>
                                </m:den>
                              </m:f>
                            </m:num>
                            <m:den>
                              <m:r>
                                <a:rPr lang="es-EC" i="1">
                                  <a:latin typeface="Cambria Math" panose="02040503050406030204" pitchFamily="18" charset="0"/>
                                </a:rPr>
                                <m:t>3600 ×3.675 </m:t>
                              </m:r>
                              <m:f>
                                <m:fPr>
                                  <m:ctrlPr>
                                    <a:rPr lang="es-EC" i="1">
                                      <a:latin typeface="Cambria Math" panose="02040503050406030204" pitchFamily="18" charset="0"/>
                                    </a:rPr>
                                  </m:ctrlPr>
                                </m:fPr>
                                <m:num>
                                  <m:r>
                                    <a:rPr lang="es-EC" i="1">
                                      <a:latin typeface="Cambria Math" panose="02040503050406030204" pitchFamily="18" charset="0"/>
                                    </a:rPr>
                                    <m:t>𝑚</m:t>
                                  </m:r>
                                </m:num>
                                <m:den>
                                  <m:r>
                                    <a:rPr lang="es-EC" i="1">
                                      <a:latin typeface="Cambria Math" panose="02040503050406030204" pitchFamily="18" charset="0"/>
                                    </a:rPr>
                                    <m:t>𝑠</m:t>
                                  </m:r>
                                </m:den>
                              </m:f>
                            </m:den>
                          </m:f>
                        </m:e>
                      </m:rad>
                    </m:oMath>
                  </m:oMathPara>
                </a14:m>
                <a:endParaRPr lang="es-EC" dirty="0"/>
              </a:p>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𝑑</m:t>
                      </m:r>
                      <m:r>
                        <a:rPr lang="es-EC" i="1">
                          <a:latin typeface="Cambria Math" panose="02040503050406030204" pitchFamily="18" charset="0"/>
                        </a:rPr>
                        <m:t>=0.024 </m:t>
                      </m:r>
                      <m:r>
                        <a:rPr lang="es-EC" i="1">
                          <a:latin typeface="Cambria Math" panose="02040503050406030204" pitchFamily="18" charset="0"/>
                        </a:rPr>
                        <m:t>𝑚</m:t>
                      </m:r>
                      <m:r>
                        <a:rPr lang="es-EC" i="1">
                          <a:latin typeface="Cambria Math" panose="02040503050406030204" pitchFamily="18" charset="0"/>
                        </a:rPr>
                        <m:t>=24 </m:t>
                      </m:r>
                      <m:r>
                        <a:rPr lang="es-EC" i="1">
                          <a:latin typeface="Cambria Math" panose="02040503050406030204" pitchFamily="18" charset="0"/>
                        </a:rPr>
                        <m:t>𝑚𝑚</m:t>
                      </m:r>
                    </m:oMath>
                  </m:oMathPara>
                </a14:m>
                <a:endParaRPr lang="es-EC" dirty="0" smtClean="0"/>
              </a:p>
              <a:p>
                <a:endParaRPr lang="es-EC" dirty="0"/>
              </a:p>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𝑑</m:t>
                      </m:r>
                      <m:r>
                        <a:rPr lang="es-EC" i="1">
                          <a:latin typeface="Cambria Math" panose="02040503050406030204" pitchFamily="18" charset="0"/>
                        </a:rPr>
                        <m:t>=26.6446 </m:t>
                      </m:r>
                      <m:r>
                        <a:rPr lang="es-EC" i="1">
                          <a:latin typeface="Cambria Math" panose="02040503050406030204" pitchFamily="18" charset="0"/>
                        </a:rPr>
                        <m:t>𝑚𝑚</m:t>
                      </m:r>
                    </m:oMath>
                  </m:oMathPara>
                </a14:m>
                <a:endParaRPr lang="es-EC" dirty="0"/>
              </a:p>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𝑣</m:t>
                      </m:r>
                      <m:r>
                        <a:rPr lang="es-EC" i="1">
                          <a:latin typeface="Cambria Math" panose="02040503050406030204" pitchFamily="18" charset="0"/>
                        </a:rPr>
                        <m:t>=2.9891 </m:t>
                      </m:r>
                      <m:f>
                        <m:fPr>
                          <m:ctrlPr>
                            <a:rPr lang="es-EC" i="1">
                              <a:latin typeface="Cambria Math" panose="02040503050406030204" pitchFamily="18" charset="0"/>
                            </a:rPr>
                          </m:ctrlPr>
                        </m:fPr>
                        <m:num>
                          <m:r>
                            <a:rPr lang="es-EC" i="1">
                              <a:latin typeface="Cambria Math" panose="02040503050406030204" pitchFamily="18" charset="0"/>
                            </a:rPr>
                            <m:t>𝑚</m:t>
                          </m:r>
                        </m:num>
                        <m:den>
                          <m:r>
                            <a:rPr lang="es-EC" i="1">
                              <a:latin typeface="Cambria Math" panose="02040503050406030204" pitchFamily="18" charset="0"/>
                            </a:rPr>
                            <m:t>𝑠</m:t>
                          </m:r>
                        </m:den>
                      </m:f>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128148" y="3441914"/>
                <a:ext cx="3036545" cy="2475358"/>
              </a:xfrm>
              <a:prstGeom prst="rect">
                <a:avLst/>
              </a:prstGeom>
              <a:blipFill rotWithShape="0">
                <a:blip r:embed="rId5"/>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8704574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b="1" dirty="0"/>
              <a:t>DISEÑO MECÁNICO E IMPLEMENTACIÓN</a:t>
            </a:r>
            <a:r>
              <a:rPr lang="es-EC" b="1" dirty="0"/>
              <a:t> DE </a:t>
            </a:r>
            <a:r>
              <a:rPr lang="es-EC" b="1" dirty="0" smtClean="0"/>
              <a:t>SISTEMA </a:t>
            </a:r>
            <a:r>
              <a:rPr lang="es-EC" b="1" dirty="0"/>
              <a:t>DE </a:t>
            </a:r>
            <a:r>
              <a:rPr lang="es-EC" b="1" dirty="0" smtClean="0"/>
              <a:t>PURGAS</a:t>
            </a:r>
            <a:endParaRPr lang="es-EC" dirty="0"/>
          </a:p>
        </p:txBody>
      </p:sp>
      <p:pic>
        <p:nvPicPr>
          <p:cNvPr id="5" name="Imagen 4"/>
          <p:cNvPicPr/>
          <p:nvPr/>
        </p:nvPicPr>
        <p:blipFill rotWithShape="1">
          <a:blip r:embed="rId2"/>
          <a:srcRect l="36202" t="36408" r="38171" b="15955"/>
          <a:stretch/>
        </p:blipFill>
        <p:spPr bwMode="auto">
          <a:xfrm>
            <a:off x="3695568" y="1690688"/>
            <a:ext cx="4800864" cy="441680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318237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409921"/>
            <a:ext cx="5295181" cy="670045"/>
          </a:xfrm>
        </p:spPr>
        <p:txBody>
          <a:bodyPr>
            <a:normAutofit/>
          </a:bodyPr>
          <a:lstStyle/>
          <a:p>
            <a:r>
              <a:rPr lang="es-EC" sz="2000" b="1" dirty="0" smtClean="0">
                <a:latin typeface="+mn-lt"/>
              </a:rPr>
              <a:t>SISTEMA DE PURGAS</a:t>
            </a:r>
            <a:endParaRPr lang="es-EC" sz="2000" dirty="0">
              <a:latin typeface="+mn-lt"/>
            </a:endParaRPr>
          </a:p>
        </p:txBody>
      </p:sp>
      <p:graphicFrame>
        <p:nvGraphicFramePr>
          <p:cNvPr id="7" name="Diagrama 6"/>
          <p:cNvGraphicFramePr/>
          <p:nvPr>
            <p:extLst>
              <p:ext uri="{D42A27DB-BD31-4B8C-83A1-F6EECF244321}">
                <p14:modId xmlns:p14="http://schemas.microsoft.com/office/powerpoint/2010/main" val="973525713"/>
              </p:ext>
            </p:extLst>
          </p:nvPr>
        </p:nvGraphicFramePr>
        <p:xfrm>
          <a:off x="467683" y="1196873"/>
          <a:ext cx="4803057" cy="14095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rotWithShape="1">
          <a:blip r:embed="rId7" cstate="print">
            <a:extLst>
              <a:ext uri="{28A0092B-C50C-407E-A947-70E740481C1C}">
                <a14:useLocalDpi xmlns:a14="http://schemas.microsoft.com/office/drawing/2010/main" val="0"/>
              </a:ext>
            </a:extLst>
          </a:blip>
          <a:srcRect l="13976" t="74591" r="9530"/>
          <a:stretch/>
        </p:blipFill>
        <p:spPr>
          <a:xfrm>
            <a:off x="838200" y="4913333"/>
            <a:ext cx="3914743" cy="1733783"/>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4054531459"/>
              </p:ext>
            </p:extLst>
          </p:nvPr>
        </p:nvGraphicFramePr>
        <p:xfrm>
          <a:off x="188896" y="3239745"/>
          <a:ext cx="5213350" cy="1645920"/>
        </p:xfrm>
        <a:graphic>
          <a:graphicData uri="http://schemas.openxmlformats.org/drawingml/2006/table">
            <a:tbl>
              <a:tblPr firstRow="1" firstCol="1" bandRow="1">
                <a:tableStyleId>{5C22544A-7EE6-4342-B048-85BDC9FD1C3A}</a:tableStyleId>
              </a:tblPr>
              <a:tblGrid>
                <a:gridCol w="2606675">
                  <a:extLst>
                    <a:ext uri="{9D8B030D-6E8A-4147-A177-3AD203B41FA5}">
                      <a16:colId xmlns:a16="http://schemas.microsoft.com/office/drawing/2014/main" val="20000"/>
                    </a:ext>
                  </a:extLst>
                </a:gridCol>
                <a:gridCol w="2606675">
                  <a:extLst>
                    <a:ext uri="{9D8B030D-6E8A-4147-A177-3AD203B41FA5}">
                      <a16:colId xmlns:a16="http://schemas.microsoft.com/office/drawing/2014/main" val="20001"/>
                    </a:ext>
                  </a:extLst>
                </a:gridCol>
              </a:tblGrid>
              <a:tr h="0">
                <a:tc>
                  <a:txBody>
                    <a:bodyPr/>
                    <a:lstStyle/>
                    <a:p>
                      <a:pPr algn="just">
                        <a:lnSpc>
                          <a:spcPct val="150000"/>
                        </a:lnSpc>
                        <a:spcAft>
                          <a:spcPts val="0"/>
                        </a:spcAft>
                      </a:pPr>
                      <a:r>
                        <a:rPr lang="es-EC" sz="1200" dirty="0">
                          <a:effectLst/>
                        </a:rPr>
                        <a:t>CARACTERÍSTICA</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dirty="0">
                          <a:effectLst/>
                        </a:rPr>
                        <a:t>DESCRIPCIÓN</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gn="just">
                        <a:lnSpc>
                          <a:spcPct val="150000"/>
                        </a:lnSpc>
                        <a:spcAft>
                          <a:spcPts val="0"/>
                        </a:spcAft>
                      </a:pPr>
                      <a:r>
                        <a:rPr lang="es-EC" sz="1200">
                          <a:effectLst/>
                        </a:rPr>
                        <a:t>Material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ASTM A106 grado B</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lgn="just">
                        <a:lnSpc>
                          <a:spcPct val="150000"/>
                        </a:lnSpc>
                        <a:spcAft>
                          <a:spcPts val="0"/>
                        </a:spcAft>
                      </a:pPr>
                      <a:r>
                        <a:rPr lang="es-EC" sz="1200">
                          <a:effectLst/>
                        </a:rPr>
                        <a:t>Cedula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SCH 40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algn="just">
                        <a:lnSpc>
                          <a:spcPct val="150000"/>
                        </a:lnSpc>
                        <a:spcAft>
                          <a:spcPts val="0"/>
                        </a:spcAft>
                      </a:pPr>
                      <a:r>
                        <a:rPr lang="es-EC" sz="1200">
                          <a:effectLst/>
                        </a:rPr>
                        <a:t>Diámetro nominal (NPS)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0">
                <a:tc>
                  <a:txBody>
                    <a:bodyPr/>
                    <a:lstStyle/>
                    <a:p>
                      <a:pPr algn="just">
                        <a:lnSpc>
                          <a:spcPct val="150000"/>
                        </a:lnSpc>
                        <a:spcAft>
                          <a:spcPts val="0"/>
                        </a:spcAft>
                      </a:pPr>
                      <a:r>
                        <a:rPr lang="es-EC" sz="1200">
                          <a:effectLst/>
                        </a:rPr>
                        <a:t>Espesor</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3.38 mm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0">
                <a:tc>
                  <a:txBody>
                    <a:bodyPr/>
                    <a:lstStyle/>
                    <a:p>
                      <a:pPr algn="just">
                        <a:lnSpc>
                          <a:spcPct val="150000"/>
                        </a:lnSpc>
                        <a:spcAft>
                          <a:spcPts val="0"/>
                        </a:spcAft>
                      </a:pPr>
                      <a:r>
                        <a:rPr lang="es-EC" sz="1200">
                          <a:effectLst/>
                        </a:rPr>
                        <a:t>Diámetro interno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dirty="0">
                          <a:effectLst/>
                        </a:rPr>
                        <a:t>26.64 mm</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p:pic>
        <p:nvPicPr>
          <p:cNvPr id="5" name="Imagen 4"/>
          <p:cNvPicPr>
            <a:picLocks noChangeAspect="1"/>
          </p:cNvPicPr>
          <p:nvPr/>
        </p:nvPicPr>
        <p:blipFill rotWithShape="1">
          <a:blip r:embed="rId8" cstate="print">
            <a:extLst>
              <a:ext uri="{28A0092B-C50C-407E-A947-70E740481C1C}">
                <a14:useLocalDpi xmlns:a14="http://schemas.microsoft.com/office/drawing/2010/main" val="0"/>
              </a:ext>
            </a:extLst>
          </a:blip>
          <a:srcRect l="27485" t="22264" r="57610" b="3648"/>
          <a:stretch/>
        </p:blipFill>
        <p:spPr>
          <a:xfrm>
            <a:off x="6079180" y="1678063"/>
            <a:ext cx="1231843" cy="4592122"/>
          </a:xfrm>
          <a:prstGeom prst="rect">
            <a:avLst/>
          </a:prstGeom>
        </p:spPr>
      </p:pic>
      <p:graphicFrame>
        <p:nvGraphicFramePr>
          <p:cNvPr id="6" name="Tabla 5"/>
          <p:cNvGraphicFramePr>
            <a:graphicFrameLocks noGrp="1"/>
          </p:cNvGraphicFramePr>
          <p:nvPr>
            <p:extLst>
              <p:ext uri="{D42A27DB-BD31-4B8C-83A1-F6EECF244321}">
                <p14:modId xmlns:p14="http://schemas.microsoft.com/office/powerpoint/2010/main" val="1346411023"/>
              </p:ext>
            </p:extLst>
          </p:nvPr>
        </p:nvGraphicFramePr>
        <p:xfrm>
          <a:off x="7591245" y="3062583"/>
          <a:ext cx="4191256" cy="1645920"/>
        </p:xfrm>
        <a:graphic>
          <a:graphicData uri="http://schemas.openxmlformats.org/drawingml/2006/table">
            <a:tbl>
              <a:tblPr firstRow="1" firstCol="1" bandRow="1">
                <a:tableStyleId>{5C22544A-7EE6-4342-B048-85BDC9FD1C3A}</a:tableStyleId>
              </a:tblPr>
              <a:tblGrid>
                <a:gridCol w="2095628">
                  <a:extLst>
                    <a:ext uri="{9D8B030D-6E8A-4147-A177-3AD203B41FA5}">
                      <a16:colId xmlns:a16="http://schemas.microsoft.com/office/drawing/2014/main" val="20000"/>
                    </a:ext>
                  </a:extLst>
                </a:gridCol>
                <a:gridCol w="2095628">
                  <a:extLst>
                    <a:ext uri="{9D8B030D-6E8A-4147-A177-3AD203B41FA5}">
                      <a16:colId xmlns:a16="http://schemas.microsoft.com/office/drawing/2014/main" val="20001"/>
                    </a:ext>
                  </a:extLst>
                </a:gridCol>
              </a:tblGrid>
              <a:tr h="170231">
                <a:tc>
                  <a:txBody>
                    <a:bodyPr/>
                    <a:lstStyle/>
                    <a:p>
                      <a:pPr algn="just">
                        <a:lnSpc>
                          <a:spcPct val="150000"/>
                        </a:lnSpc>
                        <a:spcAft>
                          <a:spcPts val="0"/>
                        </a:spcAft>
                      </a:pPr>
                      <a:r>
                        <a:rPr lang="es-EC" sz="1200" dirty="0">
                          <a:effectLst/>
                        </a:rPr>
                        <a:t>CARACTERÍSTICA</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DESCRIPCIÓN</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70231">
                <a:tc>
                  <a:txBody>
                    <a:bodyPr/>
                    <a:lstStyle/>
                    <a:p>
                      <a:pPr algn="just">
                        <a:lnSpc>
                          <a:spcPct val="150000"/>
                        </a:lnSpc>
                        <a:spcAft>
                          <a:spcPts val="0"/>
                        </a:spcAft>
                      </a:pPr>
                      <a:r>
                        <a:rPr lang="es-EC" sz="1200">
                          <a:effectLst/>
                        </a:rPr>
                        <a:t>Material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ASTM A106 grado B</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70231">
                <a:tc>
                  <a:txBody>
                    <a:bodyPr/>
                    <a:lstStyle/>
                    <a:p>
                      <a:pPr algn="just">
                        <a:lnSpc>
                          <a:spcPct val="150000"/>
                        </a:lnSpc>
                        <a:spcAft>
                          <a:spcPts val="0"/>
                        </a:spcAft>
                      </a:pPr>
                      <a:r>
                        <a:rPr lang="es-EC" sz="1200">
                          <a:effectLst/>
                        </a:rPr>
                        <a:t>Cedula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SCH 40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70231">
                <a:tc>
                  <a:txBody>
                    <a:bodyPr/>
                    <a:lstStyle/>
                    <a:p>
                      <a:pPr algn="just">
                        <a:lnSpc>
                          <a:spcPct val="150000"/>
                        </a:lnSpc>
                        <a:spcAft>
                          <a:spcPts val="0"/>
                        </a:spcAft>
                      </a:pPr>
                      <a:r>
                        <a:rPr lang="es-EC" sz="1200">
                          <a:effectLst/>
                        </a:rPr>
                        <a:t>Diámetro nominal (NPS)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½”</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170231">
                <a:tc>
                  <a:txBody>
                    <a:bodyPr/>
                    <a:lstStyle/>
                    <a:p>
                      <a:pPr algn="just">
                        <a:lnSpc>
                          <a:spcPct val="150000"/>
                        </a:lnSpc>
                        <a:spcAft>
                          <a:spcPts val="0"/>
                        </a:spcAft>
                      </a:pPr>
                      <a:r>
                        <a:rPr lang="es-EC" sz="1200">
                          <a:effectLst/>
                        </a:rPr>
                        <a:t>Espesor</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2.77 mm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170231">
                <a:tc>
                  <a:txBody>
                    <a:bodyPr/>
                    <a:lstStyle/>
                    <a:p>
                      <a:pPr algn="just">
                        <a:lnSpc>
                          <a:spcPct val="150000"/>
                        </a:lnSpc>
                        <a:spcAft>
                          <a:spcPts val="0"/>
                        </a:spcAft>
                      </a:pPr>
                      <a:r>
                        <a:rPr lang="es-EC" sz="1200">
                          <a:effectLst/>
                        </a:rPr>
                        <a:t>Diámetro interno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dirty="0">
                          <a:effectLst/>
                        </a:rPr>
                        <a:t>15.7988 mm</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p:sp>
        <p:nvSpPr>
          <p:cNvPr id="12" name="Rectángulo 11"/>
          <p:cNvSpPr/>
          <p:nvPr/>
        </p:nvSpPr>
        <p:spPr>
          <a:xfrm>
            <a:off x="467683" y="2738397"/>
            <a:ext cx="2673232" cy="369332"/>
          </a:xfrm>
          <a:prstGeom prst="rect">
            <a:avLst/>
          </a:prstGeom>
        </p:spPr>
        <p:txBody>
          <a:bodyPr wrap="none">
            <a:spAutoFit/>
          </a:bodyPr>
          <a:lstStyle/>
          <a:p>
            <a:r>
              <a:rPr lang="es-EC" b="1" dirty="0" smtClean="0"/>
              <a:t>Tubería de purga principal</a:t>
            </a:r>
            <a:endParaRPr lang="es-EC" b="1" dirty="0"/>
          </a:p>
        </p:txBody>
      </p:sp>
      <p:sp>
        <p:nvSpPr>
          <p:cNvPr id="13" name="Rectángulo 12"/>
          <p:cNvSpPr/>
          <p:nvPr/>
        </p:nvSpPr>
        <p:spPr>
          <a:xfrm>
            <a:off x="6079180" y="1177100"/>
            <a:ext cx="3398879" cy="369332"/>
          </a:xfrm>
          <a:prstGeom prst="rect">
            <a:avLst/>
          </a:prstGeom>
        </p:spPr>
        <p:txBody>
          <a:bodyPr wrap="none">
            <a:spAutoFit/>
          </a:bodyPr>
          <a:lstStyle/>
          <a:p>
            <a:r>
              <a:rPr lang="es-EC" b="1" dirty="0" smtClean="0"/>
              <a:t>Tubería de purga de visor de nivel</a:t>
            </a:r>
            <a:endParaRPr lang="es-EC" b="1" dirty="0"/>
          </a:p>
        </p:txBody>
      </p:sp>
    </p:spTree>
    <p:extLst>
      <p:ext uri="{BB962C8B-B14F-4D97-AF65-F5344CB8AC3E}">
        <p14:creationId xmlns:p14="http://schemas.microsoft.com/office/powerpoint/2010/main" val="22587483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b="1" dirty="0"/>
              <a:t>DISEÑO MECÁNICO E IMPLEMENTACIÓN</a:t>
            </a:r>
            <a:r>
              <a:rPr lang="es-EC" b="1" dirty="0"/>
              <a:t> DE </a:t>
            </a:r>
            <a:r>
              <a:rPr lang="es-EC" b="1" dirty="0" smtClean="0"/>
              <a:t>SISTEMA </a:t>
            </a:r>
            <a:r>
              <a:rPr lang="es-EC" b="1" dirty="0"/>
              <a:t>DE ALIMENTACIÓN DE </a:t>
            </a:r>
            <a:r>
              <a:rPr lang="es-EC" b="1" dirty="0" smtClean="0"/>
              <a:t>DIESEL</a:t>
            </a:r>
            <a:endParaRPr lang="es-EC" dirty="0"/>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1789285" y="1871932"/>
            <a:ext cx="7915431" cy="4373071"/>
          </a:xfrm>
          <a:prstGeom prst="rect">
            <a:avLst/>
          </a:prstGeom>
          <a:noFill/>
          <a:ln>
            <a:noFill/>
          </a:ln>
        </p:spPr>
      </p:pic>
    </p:spTree>
    <p:extLst>
      <p:ext uri="{BB962C8B-B14F-4D97-AF65-F5344CB8AC3E}">
        <p14:creationId xmlns:p14="http://schemas.microsoft.com/office/powerpoint/2010/main" val="24443075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409921"/>
            <a:ext cx="5295181" cy="670045"/>
          </a:xfrm>
        </p:spPr>
        <p:txBody>
          <a:bodyPr>
            <a:normAutofit/>
          </a:bodyPr>
          <a:lstStyle/>
          <a:p>
            <a:r>
              <a:rPr lang="es-EC" sz="2000" b="1" dirty="0" smtClean="0">
                <a:latin typeface="+mn-lt"/>
              </a:rPr>
              <a:t>SISTEMA DE ALIMENTACIÓN DE COMBUSTIBLE</a:t>
            </a:r>
            <a:endParaRPr lang="es-EC" sz="2000" dirty="0">
              <a:latin typeface="+mn-lt"/>
            </a:endParaRPr>
          </a:p>
        </p:txBody>
      </p:sp>
      <p:graphicFrame>
        <p:nvGraphicFramePr>
          <p:cNvPr id="7" name="Diagrama 6"/>
          <p:cNvGraphicFramePr/>
          <p:nvPr>
            <p:extLst>
              <p:ext uri="{D42A27DB-BD31-4B8C-83A1-F6EECF244321}">
                <p14:modId xmlns:p14="http://schemas.microsoft.com/office/powerpoint/2010/main" val="1851335252"/>
              </p:ext>
            </p:extLst>
          </p:nvPr>
        </p:nvGraphicFramePr>
        <p:xfrm>
          <a:off x="766623" y="2735628"/>
          <a:ext cx="5115432" cy="14095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Imagen 11"/>
          <p:cNvPicPr/>
          <p:nvPr/>
        </p:nvPicPr>
        <p:blipFill>
          <a:blip r:embed="rId7">
            <a:extLst>
              <a:ext uri="{28A0092B-C50C-407E-A947-70E740481C1C}">
                <a14:useLocalDpi xmlns:a14="http://schemas.microsoft.com/office/drawing/2010/main" val="0"/>
              </a:ext>
            </a:extLst>
          </a:blip>
          <a:srcRect/>
          <a:stretch>
            <a:fillRect/>
          </a:stretch>
        </p:blipFill>
        <p:spPr bwMode="auto">
          <a:xfrm>
            <a:off x="6563805" y="1192621"/>
            <a:ext cx="4240239" cy="4197034"/>
          </a:xfrm>
          <a:prstGeom prst="rect">
            <a:avLst/>
          </a:prstGeom>
          <a:noFill/>
          <a:ln>
            <a:noFill/>
          </a:ln>
        </p:spPr>
      </p:pic>
      <p:sp>
        <p:nvSpPr>
          <p:cNvPr id="3" name="Rectángulo 2"/>
          <p:cNvSpPr/>
          <p:nvPr/>
        </p:nvSpPr>
        <p:spPr>
          <a:xfrm>
            <a:off x="7885962" y="744943"/>
            <a:ext cx="2017796" cy="369332"/>
          </a:xfrm>
          <a:prstGeom prst="rect">
            <a:avLst/>
          </a:prstGeom>
        </p:spPr>
        <p:txBody>
          <a:bodyPr wrap="none">
            <a:spAutoFit/>
          </a:bodyPr>
          <a:lstStyle/>
          <a:p>
            <a:r>
              <a:rPr lang="es-EC" b="1" dirty="0" smtClean="0"/>
              <a:t>Quemador FULTON</a:t>
            </a:r>
            <a:endParaRPr lang="es-EC" b="1" dirty="0"/>
          </a:p>
        </p:txBody>
      </p:sp>
      <p:sp>
        <p:nvSpPr>
          <p:cNvPr id="4" name="Rectángulo 3"/>
          <p:cNvSpPr/>
          <p:nvPr/>
        </p:nvSpPr>
        <p:spPr>
          <a:xfrm>
            <a:off x="5846860" y="5389655"/>
            <a:ext cx="6096000" cy="461665"/>
          </a:xfrm>
          <a:prstGeom prst="rect">
            <a:avLst/>
          </a:prstGeom>
        </p:spPr>
        <p:txBody>
          <a:bodyPr>
            <a:spAutoFit/>
          </a:bodyPr>
          <a:lstStyle/>
          <a:p>
            <a:r>
              <a:rPr lang="es-EC" sz="1200" dirty="0" smtClean="0">
                <a:effectLst/>
                <a:latin typeface="Arial" panose="020B0604020202020204" pitchFamily="34" charset="0"/>
                <a:ea typeface="Calibri" panose="020F0502020204030204" pitchFamily="34" charset="0"/>
              </a:rPr>
              <a:t>Elementos del quemador FULTÓN (Fuente </a:t>
            </a:r>
            <a:r>
              <a:rPr lang="es-EC" sz="1200" dirty="0" err="1" smtClean="0">
                <a:effectLst/>
                <a:latin typeface="Arial" panose="020B0604020202020204" pitchFamily="34" charset="0"/>
                <a:ea typeface="Calibri" panose="020F0502020204030204" pitchFamily="34" charset="0"/>
                <a:cs typeface="Times New Roman" panose="02020603050405020304" pitchFamily="18" charset="0"/>
              </a:rPr>
              <a:t>Instruction</a:t>
            </a:r>
            <a:r>
              <a:rPr lang="es-EC" sz="1200" dirty="0" smtClean="0">
                <a:effectLst/>
                <a:latin typeface="Arial" panose="020B0604020202020204" pitchFamily="34" charset="0"/>
                <a:ea typeface="Calibri" panose="020F0502020204030204" pitchFamily="34" charset="0"/>
                <a:cs typeface="Times New Roman" panose="02020603050405020304" pitchFamily="18" charset="0"/>
              </a:rPr>
              <a:t>, </a:t>
            </a:r>
            <a:r>
              <a:rPr lang="es-EC" sz="1200" dirty="0" err="1" smtClean="0">
                <a:effectLst/>
                <a:latin typeface="Arial" panose="020B0604020202020204" pitchFamily="34" charset="0"/>
                <a:ea typeface="Calibri" panose="020F0502020204030204" pitchFamily="34" charset="0"/>
                <a:cs typeface="Times New Roman" panose="02020603050405020304" pitchFamily="18" charset="0"/>
              </a:rPr>
              <a:t>Operation</a:t>
            </a:r>
            <a:r>
              <a:rPr lang="es-EC" sz="1200" dirty="0" smtClean="0">
                <a:effectLst/>
                <a:latin typeface="Arial" panose="020B0604020202020204" pitchFamily="34" charset="0"/>
                <a:ea typeface="Calibri" panose="020F0502020204030204" pitchFamily="34" charset="0"/>
                <a:cs typeface="Times New Roman" panose="02020603050405020304" pitchFamily="18" charset="0"/>
              </a:rPr>
              <a:t>, and </a:t>
            </a:r>
            <a:r>
              <a:rPr lang="es-EC" sz="1200" dirty="0" err="1" smtClean="0">
                <a:effectLst/>
                <a:latin typeface="Arial" panose="020B0604020202020204" pitchFamily="34" charset="0"/>
                <a:ea typeface="Calibri" panose="020F0502020204030204" pitchFamily="34" charset="0"/>
                <a:cs typeface="Times New Roman" panose="02020603050405020304" pitchFamily="18" charset="0"/>
              </a:rPr>
              <a:t>Maintenance</a:t>
            </a:r>
            <a:r>
              <a:rPr lang="es-EC" sz="1200" dirty="0" smtClean="0">
                <a:effectLst/>
                <a:latin typeface="Arial" panose="020B0604020202020204" pitchFamily="34" charset="0"/>
                <a:ea typeface="Calibri" panose="020F0502020204030204" pitchFamily="34" charset="0"/>
                <a:cs typeface="Times New Roman" panose="02020603050405020304" pitchFamily="18" charset="0"/>
              </a:rPr>
              <a:t> Manual Fulton </a:t>
            </a:r>
            <a:r>
              <a:rPr lang="es-EC" sz="1200" dirty="0" err="1" smtClean="0">
                <a:effectLst/>
                <a:latin typeface="Arial" panose="020B0604020202020204" pitchFamily="34" charset="0"/>
                <a:ea typeface="Calibri" panose="020F0502020204030204" pitchFamily="34" charset="0"/>
                <a:cs typeface="Times New Roman" panose="02020603050405020304" pitchFamily="18" charset="0"/>
              </a:rPr>
              <a:t>Oil</a:t>
            </a:r>
            <a:r>
              <a:rPr lang="es-EC" sz="1200" dirty="0" smtClean="0">
                <a:effectLst/>
                <a:latin typeface="Arial" panose="020B0604020202020204" pitchFamily="34" charset="0"/>
                <a:ea typeface="Calibri" panose="020F0502020204030204" pitchFamily="34" charset="0"/>
                <a:cs typeface="Times New Roman" panose="02020603050405020304" pitchFamily="18" charset="0"/>
              </a:rPr>
              <a:t> </a:t>
            </a:r>
            <a:r>
              <a:rPr lang="es-EC" sz="1200" dirty="0" err="1" smtClean="0">
                <a:effectLst/>
                <a:latin typeface="Arial" panose="020B0604020202020204" pitchFamily="34" charset="0"/>
                <a:ea typeface="Calibri" panose="020F0502020204030204" pitchFamily="34" charset="0"/>
                <a:cs typeface="Times New Roman" panose="02020603050405020304" pitchFamily="18" charset="0"/>
              </a:rPr>
              <a:t>Fired</a:t>
            </a:r>
            <a:r>
              <a:rPr lang="es-EC" sz="1200" dirty="0" smtClean="0">
                <a:effectLst/>
                <a:latin typeface="Arial" panose="020B0604020202020204" pitchFamily="34" charset="0"/>
                <a:ea typeface="Calibri" panose="020F0502020204030204" pitchFamily="34" charset="0"/>
                <a:cs typeface="Times New Roman" panose="02020603050405020304" pitchFamily="18" charset="0"/>
              </a:rPr>
              <a:t>/Gas </a:t>
            </a:r>
            <a:r>
              <a:rPr lang="es-EC" sz="1200" dirty="0" err="1" smtClean="0">
                <a:effectLst/>
                <a:latin typeface="Arial" panose="020B0604020202020204" pitchFamily="34" charset="0"/>
                <a:ea typeface="Calibri" panose="020F0502020204030204" pitchFamily="34" charset="0"/>
                <a:cs typeface="Times New Roman" panose="02020603050405020304" pitchFamily="18" charset="0"/>
              </a:rPr>
              <a:t>Fired</a:t>
            </a:r>
            <a:r>
              <a:rPr lang="es-EC" sz="1200" dirty="0" smtClean="0">
                <a:effectLst/>
                <a:latin typeface="Arial" panose="020B0604020202020204" pitchFamily="34" charset="0"/>
                <a:ea typeface="Calibri" panose="020F0502020204030204" pitchFamily="34" charset="0"/>
                <a:cs typeface="Times New Roman" panose="02020603050405020304" pitchFamily="18" charset="0"/>
              </a:rPr>
              <a:t> </a:t>
            </a:r>
            <a:r>
              <a:rPr lang="es-EC" sz="1200" dirty="0" err="1" smtClean="0">
                <a:effectLst/>
                <a:latin typeface="Arial" panose="020B0604020202020204" pitchFamily="34" charset="0"/>
                <a:ea typeface="Calibri" panose="020F0502020204030204" pitchFamily="34" charset="0"/>
                <a:cs typeface="Times New Roman" panose="02020603050405020304" pitchFamily="18" charset="0"/>
              </a:rPr>
              <a:t>Steam</a:t>
            </a:r>
            <a:r>
              <a:rPr lang="es-EC" sz="1200" dirty="0" smtClean="0">
                <a:effectLst/>
                <a:latin typeface="Arial" panose="020B0604020202020204" pitchFamily="34" charset="0"/>
                <a:ea typeface="Calibri" panose="020F0502020204030204" pitchFamily="34" charset="0"/>
                <a:cs typeface="Times New Roman" panose="02020603050405020304" pitchFamily="18" charset="0"/>
              </a:rPr>
              <a:t> </a:t>
            </a:r>
            <a:r>
              <a:rPr lang="es-EC" sz="1200" dirty="0" err="1" smtClean="0">
                <a:effectLst/>
                <a:latin typeface="Arial" panose="020B0604020202020204" pitchFamily="34" charset="0"/>
                <a:ea typeface="Calibri" panose="020F0502020204030204" pitchFamily="34" charset="0"/>
                <a:cs typeface="Times New Roman" panose="02020603050405020304" pitchFamily="18" charset="0"/>
              </a:rPr>
              <a:t>Boilers</a:t>
            </a:r>
            <a:r>
              <a:rPr lang="es-EC" sz="1200" dirty="0" smtClean="0">
                <a:effectLst/>
                <a:latin typeface="Arial" panose="020B0604020202020204" pitchFamily="34" charset="0"/>
                <a:ea typeface="Calibri" panose="020F0502020204030204" pitchFamily="34" charset="0"/>
                <a:cs typeface="Times New Roman" panose="02020603050405020304" pitchFamily="18" charset="0"/>
              </a:rPr>
              <a:t>, 2013)</a:t>
            </a:r>
            <a:endParaRPr lang="es-EC" sz="1200" dirty="0"/>
          </a:p>
        </p:txBody>
      </p:sp>
    </p:spTree>
    <p:extLst>
      <p:ext uri="{BB962C8B-B14F-4D97-AF65-F5344CB8AC3E}">
        <p14:creationId xmlns:p14="http://schemas.microsoft.com/office/powerpoint/2010/main" val="7434422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409921"/>
            <a:ext cx="5295181" cy="670045"/>
          </a:xfrm>
        </p:spPr>
        <p:txBody>
          <a:bodyPr>
            <a:normAutofit/>
          </a:bodyPr>
          <a:lstStyle/>
          <a:p>
            <a:r>
              <a:rPr lang="es-EC" sz="2000" b="1" dirty="0" smtClean="0">
                <a:latin typeface="+mn-lt"/>
              </a:rPr>
              <a:t>SISTEMA DE ALIMENTACIÓN DE COMBUSTIBLE</a:t>
            </a:r>
            <a:endParaRPr lang="es-EC" sz="2000" dirty="0">
              <a:latin typeface="+mn-lt"/>
            </a:endParaRPr>
          </a:p>
        </p:txBody>
      </p:sp>
      <p:sp>
        <p:nvSpPr>
          <p:cNvPr id="3" name="Rectángulo 2"/>
          <p:cNvSpPr/>
          <p:nvPr/>
        </p:nvSpPr>
        <p:spPr>
          <a:xfrm>
            <a:off x="2491154" y="1763027"/>
            <a:ext cx="2017796" cy="369332"/>
          </a:xfrm>
          <a:prstGeom prst="rect">
            <a:avLst/>
          </a:prstGeom>
        </p:spPr>
        <p:txBody>
          <a:bodyPr wrap="none">
            <a:spAutoFit/>
          </a:bodyPr>
          <a:lstStyle/>
          <a:p>
            <a:r>
              <a:rPr lang="es-EC" b="1" dirty="0" smtClean="0"/>
              <a:t>Quemador FULTON</a:t>
            </a:r>
            <a:endParaRPr lang="es-EC" b="1" dirty="0"/>
          </a:p>
        </p:txBody>
      </p:sp>
      <p:pic>
        <p:nvPicPr>
          <p:cNvPr id="6" name="Imagen 5"/>
          <p:cNvPicPr/>
          <p:nvPr/>
        </p:nvPicPr>
        <p:blipFill>
          <a:blip r:embed="rId2">
            <a:extLst>
              <a:ext uri="{28A0092B-C50C-407E-A947-70E740481C1C}">
                <a14:useLocalDpi xmlns:a14="http://schemas.microsoft.com/office/drawing/2010/main" val="0"/>
              </a:ext>
            </a:extLst>
          </a:blip>
          <a:srcRect/>
          <a:stretch>
            <a:fillRect/>
          </a:stretch>
        </p:blipFill>
        <p:spPr bwMode="auto">
          <a:xfrm>
            <a:off x="1399761" y="2505808"/>
            <a:ext cx="3928377" cy="3941666"/>
          </a:xfrm>
          <a:prstGeom prst="rect">
            <a:avLst/>
          </a:prstGeom>
          <a:noFill/>
          <a:ln>
            <a:noFill/>
          </a:ln>
        </p:spPr>
      </p:pic>
      <p:pic>
        <p:nvPicPr>
          <p:cNvPr id="11266" name="Imagen 92" descr="IMG_20170424_110258"/>
          <p:cNvPicPr>
            <a:picLocks noChangeAspect="1" noChangeArrowheads="1"/>
          </p:cNvPicPr>
          <p:nvPr/>
        </p:nvPicPr>
        <p:blipFill>
          <a:blip r:embed="rId3">
            <a:extLst>
              <a:ext uri="{28A0092B-C50C-407E-A947-70E740481C1C}">
                <a14:useLocalDpi xmlns:a14="http://schemas.microsoft.com/office/drawing/2010/main" val="0"/>
              </a:ext>
            </a:extLst>
          </a:blip>
          <a:srcRect l="-639" t="1822" r="768" b="35168"/>
          <a:stretch>
            <a:fillRect/>
          </a:stretch>
        </p:blipFill>
        <p:spPr bwMode="auto">
          <a:xfrm>
            <a:off x="5593691" y="1537166"/>
            <a:ext cx="2697456" cy="2267033"/>
          </a:xfrm>
          <a:prstGeom prst="rect">
            <a:avLst/>
          </a:prstGeom>
          <a:noFill/>
          <a:extLst>
            <a:ext uri="{909E8E84-426E-40DD-AFC4-6F175D3DCCD1}">
              <a14:hiddenFill xmlns:a14="http://schemas.microsoft.com/office/drawing/2010/main">
                <a:solidFill>
                  <a:srgbClr val="FFFFFF"/>
                </a:solidFill>
              </a14:hiddenFill>
            </a:ext>
          </a:extLst>
        </p:spPr>
      </p:pic>
      <p:pic>
        <p:nvPicPr>
          <p:cNvPr id="11265" name="Imagen 91" descr="IMG_20180210_194238"/>
          <p:cNvPicPr>
            <a:picLocks noChangeAspect="1" noChangeArrowheads="1"/>
          </p:cNvPicPr>
          <p:nvPr/>
        </p:nvPicPr>
        <p:blipFill>
          <a:blip r:embed="rId4">
            <a:extLst>
              <a:ext uri="{28A0092B-C50C-407E-A947-70E740481C1C}">
                <a14:useLocalDpi xmlns:a14="http://schemas.microsoft.com/office/drawing/2010/main" val="0"/>
              </a:ext>
            </a:extLst>
          </a:blip>
          <a:srcRect l="35678" t="28110" r="29543" b="51352"/>
          <a:stretch>
            <a:fillRect/>
          </a:stretch>
        </p:blipFill>
        <p:spPr bwMode="auto">
          <a:xfrm>
            <a:off x="8704190" y="3355601"/>
            <a:ext cx="2840109" cy="224207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4727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5" name="Rectangle 4"/>
          <p:cNvSpPr>
            <a:spLocks noChangeArrowheads="1"/>
          </p:cNvSpPr>
          <p:nvPr/>
        </p:nvSpPr>
        <p:spPr bwMode="auto">
          <a:xfrm>
            <a:off x="0" y="213235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11" name="CuadroTexto 10"/>
          <p:cNvSpPr txBox="1"/>
          <p:nvPr/>
        </p:nvSpPr>
        <p:spPr>
          <a:xfrm>
            <a:off x="6412879" y="1079966"/>
            <a:ext cx="759125" cy="369332"/>
          </a:xfrm>
          <a:prstGeom prst="rect">
            <a:avLst/>
          </a:prstGeom>
          <a:noFill/>
        </p:spPr>
        <p:txBody>
          <a:bodyPr wrap="square" rtlCol="0">
            <a:spAutoFit/>
          </a:bodyPr>
          <a:lstStyle/>
          <a:p>
            <a:r>
              <a:rPr lang="es-EC" dirty="0" smtClean="0"/>
              <a:t>Antes</a:t>
            </a:r>
            <a:endParaRPr lang="es-EC" dirty="0"/>
          </a:p>
        </p:txBody>
      </p:sp>
      <p:sp>
        <p:nvSpPr>
          <p:cNvPr id="13" name="CuadroTexto 12"/>
          <p:cNvSpPr txBox="1"/>
          <p:nvPr/>
        </p:nvSpPr>
        <p:spPr>
          <a:xfrm>
            <a:off x="9592281" y="2783613"/>
            <a:ext cx="1063925" cy="369332"/>
          </a:xfrm>
          <a:prstGeom prst="rect">
            <a:avLst/>
          </a:prstGeom>
          <a:noFill/>
        </p:spPr>
        <p:txBody>
          <a:bodyPr wrap="square" rtlCol="0">
            <a:spAutoFit/>
          </a:bodyPr>
          <a:lstStyle/>
          <a:p>
            <a:r>
              <a:rPr lang="es-EC" dirty="0" smtClean="0"/>
              <a:t>Después</a:t>
            </a:r>
            <a:endParaRPr lang="es-EC" dirty="0"/>
          </a:p>
        </p:txBody>
      </p:sp>
    </p:spTree>
    <p:extLst>
      <p:ext uri="{BB962C8B-B14F-4D97-AF65-F5344CB8AC3E}">
        <p14:creationId xmlns:p14="http://schemas.microsoft.com/office/powerpoint/2010/main" val="35909729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289855"/>
            <a:ext cx="10515600" cy="1325563"/>
          </a:xfrm>
        </p:spPr>
        <p:txBody>
          <a:bodyPr>
            <a:normAutofit/>
          </a:bodyPr>
          <a:lstStyle/>
          <a:p>
            <a:r>
              <a:rPr lang="es-EC" sz="3200" b="1" dirty="0">
                <a:latin typeface="+mn-lt"/>
              </a:rPr>
              <a:t>OBJETIVOS ESPECIFICOS:</a:t>
            </a:r>
          </a:p>
        </p:txBody>
      </p:sp>
      <p:sp>
        <p:nvSpPr>
          <p:cNvPr id="3" name="Marcador de contenido 2"/>
          <p:cNvSpPr>
            <a:spLocks noGrp="1"/>
          </p:cNvSpPr>
          <p:nvPr>
            <p:ph idx="1"/>
          </p:nvPr>
        </p:nvSpPr>
        <p:spPr>
          <a:xfrm>
            <a:off x="838200" y="2949575"/>
            <a:ext cx="10515600" cy="4351338"/>
          </a:xfrm>
        </p:spPr>
        <p:txBody>
          <a:bodyPr/>
          <a:lstStyle/>
          <a:p>
            <a:pPr algn="just"/>
            <a:r>
              <a:rPr lang="es-EC" dirty="0"/>
              <a:t>Realizar el estudio del estado actual del caldero FULTON.</a:t>
            </a:r>
          </a:p>
          <a:p>
            <a:pPr algn="just"/>
            <a:r>
              <a:rPr lang="es-EC" dirty="0"/>
              <a:t>Realizar el diseño mecánico de sistemas de alimentación de agua y combustible, así como también del sistema de evacuación de gases de combustión.</a:t>
            </a:r>
          </a:p>
          <a:p>
            <a:pPr algn="just"/>
            <a:r>
              <a:rPr lang="es-EC" dirty="0"/>
              <a:t>Realizar el diseño eléctrico del sistema de control.</a:t>
            </a:r>
          </a:p>
          <a:p>
            <a:endParaRPr lang="es-EC"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 y="167079"/>
            <a:ext cx="3168352" cy="955698"/>
          </a:xfrm>
          <a:prstGeom prst="rect">
            <a:avLst/>
          </a:prstGeom>
        </p:spPr>
      </p:pic>
    </p:spTree>
    <p:extLst>
      <p:ext uri="{BB962C8B-B14F-4D97-AF65-F5344CB8AC3E}">
        <p14:creationId xmlns:p14="http://schemas.microsoft.com/office/powerpoint/2010/main" val="1590301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Rectangle 4"/>
          <p:cNvSpPr>
            <a:spLocks noChangeArrowheads="1"/>
          </p:cNvSpPr>
          <p:nvPr/>
        </p:nvSpPr>
        <p:spPr bwMode="auto">
          <a:xfrm>
            <a:off x="0" y="2971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10" name="Rectángulo 9"/>
          <p:cNvSpPr/>
          <p:nvPr/>
        </p:nvSpPr>
        <p:spPr>
          <a:xfrm>
            <a:off x="844390" y="429395"/>
            <a:ext cx="4623638" cy="369332"/>
          </a:xfrm>
          <a:prstGeom prst="rect">
            <a:avLst/>
          </a:prstGeom>
        </p:spPr>
        <p:txBody>
          <a:bodyPr wrap="none">
            <a:spAutoFit/>
          </a:bodyPr>
          <a:lstStyle/>
          <a:p>
            <a:r>
              <a:rPr lang="es-EC" b="1" dirty="0" smtClean="0">
                <a:latin typeface="+mn-lt"/>
              </a:rPr>
              <a:t>SISTEMA DE ALIMENTACIÓN DE COMBUSTIBLE</a:t>
            </a:r>
            <a:endParaRPr lang="es-EC" dirty="0"/>
          </a:p>
        </p:txBody>
      </p:sp>
      <p:sp>
        <p:nvSpPr>
          <p:cNvPr id="11" name="Rectángulo 10"/>
          <p:cNvSpPr/>
          <p:nvPr/>
        </p:nvSpPr>
        <p:spPr>
          <a:xfrm>
            <a:off x="955202" y="1004804"/>
            <a:ext cx="3966086" cy="369332"/>
          </a:xfrm>
          <a:prstGeom prst="rect">
            <a:avLst/>
          </a:prstGeom>
        </p:spPr>
        <p:txBody>
          <a:bodyPr wrap="none">
            <a:spAutoFit/>
          </a:bodyPr>
          <a:lstStyle/>
          <a:p>
            <a:r>
              <a:rPr lang="es-EC" b="1" dirty="0" smtClean="0"/>
              <a:t>Bomba de alimentación de combustible</a:t>
            </a:r>
            <a:endParaRPr lang="es-EC" b="1" dirty="0"/>
          </a:p>
        </p:txBody>
      </p:sp>
      <p:pic>
        <p:nvPicPr>
          <p:cNvPr id="13" name="Imagen 12"/>
          <p:cNvPicPr/>
          <p:nvPr/>
        </p:nvPicPr>
        <p:blipFill>
          <a:blip r:embed="rId2">
            <a:extLst>
              <a:ext uri="{28A0092B-C50C-407E-A947-70E740481C1C}">
                <a14:useLocalDpi xmlns:a14="http://schemas.microsoft.com/office/drawing/2010/main" val="0"/>
              </a:ext>
            </a:extLst>
          </a:blip>
          <a:srcRect/>
          <a:stretch>
            <a:fillRect/>
          </a:stretch>
        </p:blipFill>
        <p:spPr bwMode="auto">
          <a:xfrm>
            <a:off x="1051178" y="1390320"/>
            <a:ext cx="4866045" cy="4936260"/>
          </a:xfrm>
          <a:prstGeom prst="rect">
            <a:avLst/>
          </a:prstGeom>
          <a:noFill/>
          <a:ln>
            <a:noFill/>
          </a:ln>
        </p:spPr>
      </p:pic>
      <p:pic>
        <p:nvPicPr>
          <p:cNvPr id="10242" name="Imagen 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8401" y="1676400"/>
            <a:ext cx="2726837" cy="1730753"/>
          </a:xfrm>
          <a:prstGeom prst="rect">
            <a:avLst/>
          </a:prstGeom>
          <a:noFill/>
          <a:extLst>
            <a:ext uri="{909E8E84-426E-40DD-AFC4-6F175D3DCCD1}">
              <a14:hiddenFill xmlns:a14="http://schemas.microsoft.com/office/drawing/2010/main">
                <a:solidFill>
                  <a:srgbClr val="FFFFFF"/>
                </a:solidFill>
              </a14:hiddenFill>
            </a:ext>
          </a:extLst>
        </p:spPr>
      </p:pic>
      <p:pic>
        <p:nvPicPr>
          <p:cNvPr id="10241" name="Imagen 9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7093" y="4076700"/>
            <a:ext cx="4309454" cy="166126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4"/>
          <p:cNvSpPr>
            <a:spLocks noChangeArrowheads="1"/>
          </p:cNvSpPr>
          <p:nvPr/>
        </p:nvSpPr>
        <p:spPr bwMode="auto">
          <a:xfrm>
            <a:off x="0" y="1676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44463" algn="ctr" defTabSz="914400" rtl="0" eaLnBrk="0" fontAlgn="base" latinLnBrk="0" hangingPunct="0">
              <a:lnSpc>
                <a:spcPct val="100000"/>
              </a:lnSpc>
              <a:spcBef>
                <a:spcPct val="0"/>
              </a:spcBef>
              <a:spcAft>
                <a:spcPct val="0"/>
              </a:spcAft>
              <a:buClrTx/>
              <a:buSzTx/>
              <a:buFontTx/>
              <a:buNone/>
              <a:tabLst/>
            </a:pPr>
            <a:r>
              <a:rPr kumimoji="0" lang="es-ES_tradnl" altLang="es-EC" sz="12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s-ES_tradnl" altLang="es-EC" sz="1800" b="0" i="0" u="none" strike="noStrike" cap="none" normalizeH="0" baseline="0" smtClean="0">
              <a:ln>
                <a:noFill/>
              </a:ln>
              <a:solidFill>
                <a:schemeClr val="tx1"/>
              </a:solidFill>
              <a:effectLst/>
              <a:latin typeface="Arial" panose="020B0604020202020204" pitchFamily="34" charset="0"/>
            </a:endParaRPr>
          </a:p>
        </p:txBody>
      </p:sp>
      <p:sp>
        <p:nvSpPr>
          <p:cNvPr id="8" name="Rectangle 5"/>
          <p:cNvSpPr>
            <a:spLocks noChangeArrowheads="1"/>
          </p:cNvSpPr>
          <p:nvPr/>
        </p:nvSpPr>
        <p:spPr bwMode="auto">
          <a:xfrm>
            <a:off x="0" y="28575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44463" algn="ctr" defTabSz="914400" rtl="0" eaLnBrk="0" fontAlgn="base" latinLnBrk="0" hangingPunct="0">
              <a:lnSpc>
                <a:spcPct val="100000"/>
              </a:lnSpc>
              <a:spcBef>
                <a:spcPct val="0"/>
              </a:spcBef>
              <a:spcAft>
                <a:spcPct val="0"/>
              </a:spcAft>
              <a:buClrTx/>
              <a:buSzTx/>
              <a:buFontTx/>
              <a:buNone/>
              <a:tabLst/>
            </a:pPr>
            <a:r>
              <a:rPr kumimoji="0" lang="es-ES_tradnl" altLang="es-EC" sz="12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s-ES_tradnl" altLang="es-EC" sz="1800" b="0" i="0" u="none" strike="noStrike" cap="none" normalizeH="0" baseline="0" smtClean="0">
              <a:ln>
                <a:noFill/>
              </a:ln>
              <a:solidFill>
                <a:schemeClr val="tx1"/>
              </a:solidFill>
              <a:effectLst/>
              <a:latin typeface="Arial" panose="020B0604020202020204" pitchFamily="34" charset="0"/>
            </a:endParaRPr>
          </a:p>
        </p:txBody>
      </p:sp>
      <p:sp>
        <p:nvSpPr>
          <p:cNvPr id="14" name="Rectángulo 13"/>
          <p:cNvSpPr/>
          <p:nvPr/>
        </p:nvSpPr>
        <p:spPr>
          <a:xfrm>
            <a:off x="416943" y="5922064"/>
            <a:ext cx="3499449" cy="461665"/>
          </a:xfrm>
          <a:prstGeom prst="rect">
            <a:avLst/>
          </a:prstGeom>
        </p:spPr>
        <p:txBody>
          <a:bodyPr wrap="square">
            <a:spAutoFit/>
          </a:bodyPr>
          <a:lstStyle/>
          <a:p>
            <a:pPr algn="ctr">
              <a:spcAft>
                <a:spcPts val="0"/>
              </a:spcAft>
            </a:pPr>
            <a:r>
              <a:rPr lang="es-EC" sz="1200" dirty="0" smtClean="0">
                <a:effectLst/>
                <a:latin typeface="Arial" panose="020B0604020202020204" pitchFamily="34" charset="0"/>
                <a:ea typeface="Calibri" panose="020F0502020204030204" pitchFamily="34" charset="0"/>
                <a:cs typeface="Arial" panose="020B0604020202020204" pitchFamily="34" charset="0"/>
              </a:rPr>
              <a:t>Características de la bomba de combustible ITALPUMP G6 (Fuente </a:t>
            </a:r>
            <a:r>
              <a:rPr lang="es-EC" sz="1200" dirty="0" smtClean="0">
                <a:effectLst/>
                <a:latin typeface="Arial" panose="020B0604020202020204" pitchFamily="34" charset="0"/>
                <a:ea typeface="Calibri" panose="020F0502020204030204" pitchFamily="34" charset="0"/>
                <a:cs typeface="Times New Roman" panose="02020603050405020304" pitchFamily="18" charset="0"/>
              </a:rPr>
              <a:t>Italpump catálogo, 2017)</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78904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Rectangle 4"/>
          <p:cNvSpPr>
            <a:spLocks noChangeArrowheads="1"/>
          </p:cNvSpPr>
          <p:nvPr/>
        </p:nvSpPr>
        <p:spPr bwMode="auto">
          <a:xfrm>
            <a:off x="0" y="2971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10" name="Rectángulo 9"/>
          <p:cNvSpPr/>
          <p:nvPr/>
        </p:nvSpPr>
        <p:spPr>
          <a:xfrm>
            <a:off x="844390" y="429395"/>
            <a:ext cx="4623638" cy="369332"/>
          </a:xfrm>
          <a:prstGeom prst="rect">
            <a:avLst/>
          </a:prstGeom>
        </p:spPr>
        <p:txBody>
          <a:bodyPr wrap="none">
            <a:spAutoFit/>
          </a:bodyPr>
          <a:lstStyle/>
          <a:p>
            <a:r>
              <a:rPr lang="es-EC" b="1" dirty="0" smtClean="0">
                <a:latin typeface="+mn-lt"/>
              </a:rPr>
              <a:t>SISTEMA DE ALIMENTACIÓN DE COMBUSTIBLE</a:t>
            </a:r>
            <a:endParaRPr lang="es-EC" dirty="0"/>
          </a:p>
        </p:txBody>
      </p:sp>
      <p:sp>
        <p:nvSpPr>
          <p:cNvPr id="11" name="Rectángulo 10"/>
          <p:cNvSpPr/>
          <p:nvPr/>
        </p:nvSpPr>
        <p:spPr>
          <a:xfrm>
            <a:off x="955202" y="1004804"/>
            <a:ext cx="2418098" cy="369332"/>
          </a:xfrm>
          <a:prstGeom prst="rect">
            <a:avLst/>
          </a:prstGeom>
        </p:spPr>
        <p:txBody>
          <a:bodyPr wrap="none">
            <a:spAutoFit/>
          </a:bodyPr>
          <a:lstStyle/>
          <a:p>
            <a:r>
              <a:rPr lang="es-EC" b="1" dirty="0" smtClean="0"/>
              <a:t>Tubería de combustible</a:t>
            </a:r>
            <a:endParaRPr lang="es-EC" b="1" dirty="0"/>
          </a:p>
        </p:txBody>
      </p:sp>
      <mc:AlternateContent xmlns:mc="http://schemas.openxmlformats.org/markup-compatibility/2006" xmlns:a14="http://schemas.microsoft.com/office/drawing/2010/main">
        <mc:Choice Requires="a14">
          <p:sp>
            <p:nvSpPr>
              <p:cNvPr id="2" name="Rectángulo 1"/>
              <p:cNvSpPr/>
              <p:nvPr/>
            </p:nvSpPr>
            <p:spPr>
              <a:xfrm>
                <a:off x="-73956" y="1670293"/>
                <a:ext cx="3967613" cy="4528547"/>
              </a:xfrm>
              <a:prstGeom prst="rect">
                <a:avLst/>
              </a:prstGeom>
            </p:spPr>
            <p:txBody>
              <a:bodyPr wrap="square">
                <a:sp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smtClean="0">
                          <a:effectLst/>
                          <a:latin typeface="Cambria Math" panose="02040503050406030204" pitchFamily="18" charset="0"/>
                          <a:ea typeface="Calibri" panose="020F0502020204030204" pitchFamily="34" charset="0"/>
                          <a:cs typeface="Arial" panose="020B0604020202020204" pitchFamily="34" charset="0"/>
                        </a:rPr>
                        <m:t>𝑑</m:t>
                      </m:r>
                      <m:r>
                        <a:rPr lang="es-EC" i="1" smtClean="0">
                          <a:effectLst/>
                          <a:latin typeface="Cambria Math" panose="02040503050406030204" pitchFamily="18" charset="0"/>
                          <a:ea typeface="Calibri" panose="020F0502020204030204" pitchFamily="34" charset="0"/>
                          <a:cs typeface="Arial" panose="020B0604020202020204" pitchFamily="34" charset="0"/>
                        </a:rPr>
                        <m:t>= </m:t>
                      </m:r>
                      <m:rad>
                        <m:radPr>
                          <m:degHide m:val="on"/>
                          <m:ctrlPr>
                            <a:rPr lang="es-EC" i="1">
                              <a:effectLst/>
                              <a:latin typeface="Cambria Math" panose="02040503050406030204" pitchFamily="18" charset="0"/>
                              <a:ea typeface="Calibri" panose="020F0502020204030204" pitchFamily="34" charset="0"/>
                              <a:cs typeface="Arial" panose="020B0604020202020204" pitchFamily="34" charset="0"/>
                            </a:rPr>
                          </m:ctrlPr>
                        </m:radPr>
                        <m:deg/>
                        <m:e>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4</m:t>
                              </m:r>
                            </m:num>
                            <m:den>
                              <m:r>
                                <a:rPr lang="es-EC" i="1">
                                  <a:effectLst/>
                                  <a:latin typeface="Cambria Math" panose="02040503050406030204" pitchFamily="18" charset="0"/>
                                  <a:ea typeface="Calibri" panose="020F0502020204030204" pitchFamily="34" charset="0"/>
                                  <a:cs typeface="Arial" panose="020B0604020202020204" pitchFamily="34" charset="0"/>
                                </a:rPr>
                                <m:t>𝜋</m:t>
                              </m:r>
                            </m:den>
                          </m:f>
                          <m:r>
                            <a:rPr lang="es-EC" i="1">
                              <a:effectLst/>
                              <a:latin typeface="Cambria Math" panose="02040503050406030204" pitchFamily="18" charset="0"/>
                              <a:ea typeface="Calibri" panose="020F0502020204030204" pitchFamily="34" charset="0"/>
                              <a:cs typeface="Arial" panose="020B0604020202020204" pitchFamily="34" charset="0"/>
                            </a:rPr>
                            <m:t>×</m:t>
                          </m:r>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𝑄</m:t>
                                  </m:r>
                                </m:e>
                                <m:sub>
                                  <m:r>
                                    <a:rPr lang="es-EC" i="1">
                                      <a:effectLst/>
                                      <a:latin typeface="Cambria Math" panose="02040503050406030204" pitchFamily="18" charset="0"/>
                                      <a:ea typeface="Calibri" panose="020F0502020204030204" pitchFamily="34" charset="0"/>
                                      <a:cs typeface="Arial" panose="020B0604020202020204" pitchFamily="34" charset="0"/>
                                    </a:rPr>
                                    <m:t>𝑤</m:t>
                                  </m:r>
                                </m:sub>
                              </m:sSub>
                            </m:num>
                            <m:den>
                              <m:r>
                                <a:rPr lang="es-EC" i="1">
                                  <a:effectLst/>
                                  <a:latin typeface="Cambria Math" panose="02040503050406030204" pitchFamily="18" charset="0"/>
                                  <a:ea typeface="Calibri" panose="020F0502020204030204" pitchFamily="34" charset="0"/>
                                  <a:cs typeface="Arial" panose="020B0604020202020204" pitchFamily="34" charset="0"/>
                                </a:rPr>
                                <m:t>3600 </m:t>
                              </m:r>
                              <m:r>
                                <a:rPr lang="es-EC" i="1">
                                  <a:effectLst/>
                                  <a:latin typeface="Cambria Math" panose="02040503050406030204" pitchFamily="18" charset="0"/>
                                  <a:ea typeface="Calibri" panose="020F0502020204030204" pitchFamily="34" charset="0"/>
                                  <a:cs typeface="Arial" panose="020B0604020202020204" pitchFamily="34" charset="0"/>
                                </a:rPr>
                                <m:t>𝑣</m:t>
                              </m:r>
                            </m:den>
                          </m:f>
                        </m:e>
                      </m:rad>
                    </m:oMath>
                  </m:oMathPara>
                </a14:m>
                <a:endParaRPr lang="es-EC"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𝑑</m:t>
                      </m:r>
                      <m:r>
                        <a:rPr lang="es-EC" i="1">
                          <a:effectLst/>
                          <a:latin typeface="Cambria Math" panose="02040503050406030204" pitchFamily="18" charset="0"/>
                          <a:ea typeface="Calibri" panose="020F0502020204030204" pitchFamily="34" charset="0"/>
                          <a:cs typeface="Arial" panose="020B0604020202020204" pitchFamily="34" charset="0"/>
                        </a:rPr>
                        <m:t>= </m:t>
                      </m:r>
                      <m:rad>
                        <m:radPr>
                          <m:degHide m:val="on"/>
                          <m:ctrlPr>
                            <a:rPr lang="es-EC" i="1">
                              <a:effectLst/>
                              <a:latin typeface="Cambria Math" panose="02040503050406030204" pitchFamily="18" charset="0"/>
                              <a:ea typeface="Calibri" panose="020F0502020204030204" pitchFamily="34" charset="0"/>
                              <a:cs typeface="Arial" panose="020B0604020202020204" pitchFamily="34" charset="0"/>
                            </a:rPr>
                          </m:ctrlPr>
                        </m:radPr>
                        <m:deg/>
                        <m:e>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4</m:t>
                              </m:r>
                            </m:num>
                            <m:den>
                              <m:r>
                                <a:rPr lang="es-EC" i="1">
                                  <a:effectLst/>
                                  <a:latin typeface="Cambria Math" panose="02040503050406030204" pitchFamily="18" charset="0"/>
                                  <a:ea typeface="Calibri" panose="020F0502020204030204" pitchFamily="34" charset="0"/>
                                  <a:cs typeface="Arial" panose="020B0604020202020204" pitchFamily="34" charset="0"/>
                                </a:rPr>
                                <m:t>𝜋</m:t>
                              </m:r>
                            </m:den>
                          </m:f>
                          <m:r>
                            <a:rPr lang="es-EC" i="1">
                              <a:effectLst/>
                              <a:latin typeface="Cambria Math" panose="02040503050406030204" pitchFamily="18" charset="0"/>
                              <a:ea typeface="Calibri" panose="020F0502020204030204" pitchFamily="34" charset="0"/>
                              <a:cs typeface="Arial" panose="020B0604020202020204" pitchFamily="34" charset="0"/>
                            </a:rPr>
                            <m:t>×</m:t>
                          </m:r>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0.28</m:t>
                              </m:r>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sSup>
                                    <m:sSupPr>
                                      <m:ctrlPr>
                                        <a:rPr lang="es-EC"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𝑚</m:t>
                                      </m:r>
                                    </m:e>
                                    <m:sup>
                                      <m:r>
                                        <a:rPr lang="es-EC" i="1">
                                          <a:effectLst/>
                                          <a:latin typeface="Cambria Math" panose="02040503050406030204" pitchFamily="18" charset="0"/>
                                          <a:ea typeface="Calibri" panose="020F0502020204030204" pitchFamily="34" charset="0"/>
                                          <a:cs typeface="Arial" panose="020B0604020202020204" pitchFamily="34" charset="0"/>
                                        </a:rPr>
                                        <m:t>3</m:t>
                                      </m:r>
                                    </m:sup>
                                  </m:sSup>
                                </m:num>
                                <m:den>
                                  <m:r>
                                    <a:rPr lang="es-EC" i="1">
                                      <a:effectLst/>
                                      <a:latin typeface="Cambria Math" panose="02040503050406030204" pitchFamily="18" charset="0"/>
                                      <a:ea typeface="Calibri" panose="020F0502020204030204" pitchFamily="34" charset="0"/>
                                      <a:cs typeface="Arial" panose="020B0604020202020204" pitchFamily="34" charset="0"/>
                                    </a:rPr>
                                    <m:t>h</m:t>
                                  </m:r>
                                </m:den>
                              </m:f>
                            </m:num>
                            <m:den>
                              <m:r>
                                <a:rPr lang="es-EC" i="1">
                                  <a:effectLst/>
                                  <a:latin typeface="Cambria Math" panose="02040503050406030204" pitchFamily="18" charset="0"/>
                                  <a:ea typeface="Calibri" panose="020F0502020204030204" pitchFamily="34" charset="0"/>
                                  <a:cs typeface="Arial" panose="020B0604020202020204" pitchFamily="34" charset="0"/>
                                </a:rPr>
                                <m:t>3600 ×0.6096</m:t>
                              </m:r>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𝑚</m:t>
                                  </m:r>
                                </m:num>
                                <m:den>
                                  <m:r>
                                    <a:rPr lang="es-EC" i="1">
                                      <a:effectLst/>
                                      <a:latin typeface="Cambria Math" panose="02040503050406030204" pitchFamily="18" charset="0"/>
                                      <a:ea typeface="Calibri" panose="020F0502020204030204" pitchFamily="34" charset="0"/>
                                      <a:cs typeface="Arial" panose="020B0604020202020204" pitchFamily="34" charset="0"/>
                                    </a:rPr>
                                    <m:t>𝑠</m:t>
                                  </m:r>
                                </m:den>
                              </m:f>
                            </m:den>
                          </m:f>
                        </m:e>
                      </m:rad>
                    </m:oMath>
                  </m:oMathPara>
                </a14:m>
                <a:endParaRPr lang="es-EC"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𝑑</m:t>
                      </m:r>
                      <m:r>
                        <a:rPr lang="es-EC" i="1">
                          <a:effectLst/>
                          <a:latin typeface="Cambria Math" panose="02040503050406030204" pitchFamily="18" charset="0"/>
                          <a:ea typeface="Calibri" panose="020F0502020204030204" pitchFamily="34" charset="0"/>
                          <a:cs typeface="Arial" panose="020B0604020202020204" pitchFamily="34" charset="0"/>
                        </a:rPr>
                        <m:t>=0.0127 </m:t>
                      </m:r>
                      <m:r>
                        <a:rPr lang="es-EC" i="1">
                          <a:effectLst/>
                          <a:latin typeface="Cambria Math" panose="02040503050406030204" pitchFamily="18" charset="0"/>
                          <a:ea typeface="Calibri" panose="020F0502020204030204" pitchFamily="34" charset="0"/>
                          <a:cs typeface="Arial" panose="020B0604020202020204" pitchFamily="34" charset="0"/>
                        </a:rPr>
                        <m:t>𝑚</m:t>
                      </m:r>
                      <m:r>
                        <a:rPr lang="es-EC" i="1">
                          <a:effectLst/>
                          <a:latin typeface="Cambria Math" panose="02040503050406030204" pitchFamily="18" charset="0"/>
                          <a:ea typeface="Calibri" panose="020F0502020204030204" pitchFamily="34" charset="0"/>
                          <a:cs typeface="Arial" panose="020B0604020202020204" pitchFamily="34" charset="0"/>
                        </a:rPr>
                        <m:t>=12.7 </m:t>
                      </m:r>
                      <m:r>
                        <a:rPr lang="es-EC" i="1">
                          <a:effectLst/>
                          <a:latin typeface="Cambria Math" panose="02040503050406030204" pitchFamily="18" charset="0"/>
                          <a:ea typeface="Calibri" panose="020F0502020204030204" pitchFamily="34" charset="0"/>
                          <a:cs typeface="Arial" panose="020B0604020202020204" pitchFamily="34" charset="0"/>
                        </a:rPr>
                        <m:t>𝑚𝑚</m:t>
                      </m:r>
                    </m:oMath>
                  </m:oMathPara>
                </a14:m>
                <a:endParaRPr lang="es-EC" dirty="0">
                  <a:effectLst/>
                  <a:latin typeface="Arial" panose="020B0604020202020204" pitchFamily="34" charset="0"/>
                  <a:ea typeface="Calibri" panose="020F0502020204030204" pitchFamily="34" charset="0"/>
                  <a:cs typeface="Times New Roman" panose="02020603050405020304" pitchFamily="18" charset="0"/>
                </a:endParaRPr>
              </a:p>
              <a:p>
                <a:pPr indent="144145"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𝑑</m:t>
                      </m:r>
                      <m:r>
                        <a:rPr lang="es-EC" i="1">
                          <a:effectLst/>
                          <a:latin typeface="Cambria Math" panose="02040503050406030204" pitchFamily="18" charset="0"/>
                          <a:ea typeface="Calibri" panose="020F0502020204030204" pitchFamily="34" charset="0"/>
                          <a:cs typeface="Arial" panose="020B0604020202020204" pitchFamily="34" charset="0"/>
                        </a:rPr>
                        <m:t>=15.7988 </m:t>
                      </m:r>
                      <m:r>
                        <a:rPr lang="es-EC" i="1">
                          <a:effectLst/>
                          <a:latin typeface="Cambria Math" panose="02040503050406030204" pitchFamily="18" charset="0"/>
                          <a:ea typeface="Calibri" panose="020F0502020204030204" pitchFamily="34" charset="0"/>
                          <a:cs typeface="Arial" panose="020B0604020202020204" pitchFamily="34" charset="0"/>
                        </a:rPr>
                        <m:t>𝑚𝑚</m:t>
                      </m:r>
                    </m:oMath>
                  </m:oMathPara>
                </a14:m>
                <a:endParaRPr lang="es-EC" dirty="0">
                  <a:effectLst/>
                  <a:latin typeface="Arial" panose="020B0604020202020204" pitchFamily="34" charset="0"/>
                  <a:ea typeface="Calibri" panose="020F0502020204030204" pitchFamily="34" charset="0"/>
                  <a:cs typeface="Times New Roman" panose="02020603050405020304" pitchFamily="18" charset="0"/>
                </a:endParaRPr>
              </a:p>
              <a:p>
                <a:pPr indent="144145"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𝑣</m:t>
                      </m:r>
                      <m:r>
                        <a:rPr lang="es-EC" i="1">
                          <a:effectLst/>
                          <a:latin typeface="Cambria Math" panose="02040503050406030204" pitchFamily="18" charset="0"/>
                          <a:ea typeface="Calibri" panose="020F0502020204030204" pitchFamily="34" charset="0"/>
                          <a:cs typeface="Arial" panose="020B0604020202020204" pitchFamily="34" charset="0"/>
                        </a:rPr>
                        <m:t>=0.3968 </m:t>
                      </m:r>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𝑚</m:t>
                          </m:r>
                        </m:num>
                        <m:den>
                          <m:r>
                            <a:rPr lang="es-EC" i="1">
                              <a:effectLst/>
                              <a:latin typeface="Cambria Math" panose="02040503050406030204" pitchFamily="18" charset="0"/>
                              <a:ea typeface="Calibri" panose="020F0502020204030204" pitchFamily="34" charset="0"/>
                              <a:cs typeface="Arial" panose="020B0604020202020204" pitchFamily="34" charset="0"/>
                            </a:rPr>
                            <m:t>𝑠</m:t>
                          </m:r>
                        </m:den>
                      </m:f>
                    </m:oMath>
                  </m:oMathPara>
                </a14:m>
                <a:endParaRPr lang="es-EC"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2" name="Rectángulo 1"/>
              <p:cNvSpPr>
                <a:spLocks noRot="1" noChangeAspect="1" noMove="1" noResize="1" noEditPoints="1" noAdjustHandles="1" noChangeArrowheads="1" noChangeShapeType="1" noTextEdit="1"/>
              </p:cNvSpPr>
              <p:nvPr/>
            </p:nvSpPr>
            <p:spPr>
              <a:xfrm>
                <a:off x="-73956" y="1670293"/>
                <a:ext cx="3967613" cy="4528547"/>
              </a:xfrm>
              <a:prstGeom prst="rect">
                <a:avLst/>
              </a:prstGeom>
              <a:blipFill rotWithShape="0">
                <a:blip r:embed="rId2"/>
                <a:stretch>
                  <a:fillRect/>
                </a:stretch>
              </a:blipFill>
            </p:spPr>
            <p:txBody>
              <a:bodyPr/>
              <a:lstStyle/>
              <a:p>
                <a:r>
                  <a:rPr lang="es-EC">
                    <a:noFill/>
                  </a:rPr>
                  <a:t> </a:t>
                </a:r>
              </a:p>
            </p:txBody>
          </p:sp>
        </mc:Fallback>
      </mc:AlternateContent>
      <p:pic>
        <p:nvPicPr>
          <p:cNvPr id="3" name="Imagen 2"/>
          <p:cNvPicPr>
            <a:picLocks noChangeAspect="1"/>
          </p:cNvPicPr>
          <p:nvPr/>
        </p:nvPicPr>
        <p:blipFill rotWithShape="1">
          <a:blip r:embed="rId3" cstate="print">
            <a:extLst>
              <a:ext uri="{28A0092B-C50C-407E-A947-70E740481C1C}">
                <a14:useLocalDpi xmlns:a14="http://schemas.microsoft.com/office/drawing/2010/main" val="0"/>
              </a:ext>
            </a:extLst>
          </a:blip>
          <a:srcRect l="18710" t="15472" r="31290"/>
          <a:stretch/>
        </p:blipFill>
        <p:spPr>
          <a:xfrm>
            <a:off x="3709359" y="2120666"/>
            <a:ext cx="2967486" cy="3762548"/>
          </a:xfrm>
          <a:prstGeom prst="rect">
            <a:avLst/>
          </a:prstGeom>
        </p:spPr>
      </p:pic>
      <p:pic>
        <p:nvPicPr>
          <p:cNvPr id="13" name="Imagen 12"/>
          <p:cNvPicPr/>
          <p:nvPr/>
        </p:nvPicPr>
        <p:blipFill>
          <a:blip r:embed="rId4">
            <a:extLst>
              <a:ext uri="{28A0092B-C50C-407E-A947-70E740481C1C}">
                <a14:useLocalDpi xmlns:a14="http://schemas.microsoft.com/office/drawing/2010/main" val="0"/>
              </a:ext>
            </a:extLst>
          </a:blip>
          <a:srcRect/>
          <a:stretch>
            <a:fillRect/>
          </a:stretch>
        </p:blipFill>
        <p:spPr bwMode="auto">
          <a:xfrm>
            <a:off x="7156615" y="1004804"/>
            <a:ext cx="4321462" cy="2665432"/>
          </a:xfrm>
          <a:prstGeom prst="rect">
            <a:avLst/>
          </a:prstGeom>
          <a:noFill/>
          <a:ln>
            <a:noFill/>
          </a:ln>
        </p:spPr>
      </p:pic>
      <p:graphicFrame>
        <p:nvGraphicFramePr>
          <p:cNvPr id="14" name="Tabla 13"/>
          <p:cNvGraphicFramePr>
            <a:graphicFrameLocks noGrp="1"/>
          </p:cNvGraphicFramePr>
          <p:nvPr>
            <p:extLst>
              <p:ext uri="{D42A27DB-BD31-4B8C-83A1-F6EECF244321}">
                <p14:modId xmlns:p14="http://schemas.microsoft.com/office/powerpoint/2010/main" val="380595298"/>
              </p:ext>
            </p:extLst>
          </p:nvPr>
        </p:nvGraphicFramePr>
        <p:xfrm>
          <a:off x="6741483" y="3934566"/>
          <a:ext cx="5213350" cy="1645920"/>
        </p:xfrm>
        <a:graphic>
          <a:graphicData uri="http://schemas.openxmlformats.org/drawingml/2006/table">
            <a:tbl>
              <a:tblPr firstRow="1" firstCol="1" bandRow="1">
                <a:tableStyleId>{5C22544A-7EE6-4342-B048-85BDC9FD1C3A}</a:tableStyleId>
              </a:tblPr>
              <a:tblGrid>
                <a:gridCol w="2606675">
                  <a:extLst>
                    <a:ext uri="{9D8B030D-6E8A-4147-A177-3AD203B41FA5}">
                      <a16:colId xmlns:a16="http://schemas.microsoft.com/office/drawing/2014/main" val="20000"/>
                    </a:ext>
                  </a:extLst>
                </a:gridCol>
                <a:gridCol w="2606675">
                  <a:extLst>
                    <a:ext uri="{9D8B030D-6E8A-4147-A177-3AD203B41FA5}">
                      <a16:colId xmlns:a16="http://schemas.microsoft.com/office/drawing/2014/main" val="20001"/>
                    </a:ext>
                  </a:extLst>
                </a:gridCol>
              </a:tblGrid>
              <a:tr h="0">
                <a:tc>
                  <a:txBody>
                    <a:bodyPr/>
                    <a:lstStyle/>
                    <a:p>
                      <a:pPr algn="just">
                        <a:lnSpc>
                          <a:spcPct val="150000"/>
                        </a:lnSpc>
                        <a:spcAft>
                          <a:spcPts val="0"/>
                        </a:spcAft>
                      </a:pPr>
                      <a:r>
                        <a:rPr lang="es-EC" sz="1200">
                          <a:effectLst/>
                        </a:rPr>
                        <a:t>CARACTERÍSTICA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DESCRIPCIÓN</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gn="just">
                        <a:lnSpc>
                          <a:spcPct val="150000"/>
                        </a:lnSpc>
                        <a:spcAft>
                          <a:spcPts val="0"/>
                        </a:spcAft>
                      </a:pPr>
                      <a:r>
                        <a:rPr lang="es-EC" sz="1200">
                          <a:effectLst/>
                        </a:rPr>
                        <a:t>Material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ASTM A53 Galvanizado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lgn="just">
                        <a:lnSpc>
                          <a:spcPct val="150000"/>
                        </a:lnSpc>
                        <a:spcAft>
                          <a:spcPts val="0"/>
                        </a:spcAft>
                      </a:pPr>
                      <a:r>
                        <a:rPr lang="es-EC" sz="1200">
                          <a:effectLst/>
                        </a:rPr>
                        <a:t>Cedula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SCH 40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algn="just">
                        <a:lnSpc>
                          <a:spcPct val="150000"/>
                        </a:lnSpc>
                        <a:spcAft>
                          <a:spcPts val="0"/>
                        </a:spcAft>
                      </a:pPr>
                      <a:r>
                        <a:rPr lang="es-EC" sz="1200">
                          <a:effectLst/>
                        </a:rPr>
                        <a:t>Diámetro nominal (NPS)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½”</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0">
                <a:tc>
                  <a:txBody>
                    <a:bodyPr/>
                    <a:lstStyle/>
                    <a:p>
                      <a:pPr algn="just">
                        <a:lnSpc>
                          <a:spcPct val="150000"/>
                        </a:lnSpc>
                        <a:spcAft>
                          <a:spcPts val="0"/>
                        </a:spcAft>
                      </a:pPr>
                      <a:r>
                        <a:rPr lang="es-EC" sz="1200">
                          <a:effectLst/>
                        </a:rPr>
                        <a:t>Espesor</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2.77 mm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0">
                <a:tc>
                  <a:txBody>
                    <a:bodyPr/>
                    <a:lstStyle/>
                    <a:p>
                      <a:pPr algn="just">
                        <a:lnSpc>
                          <a:spcPct val="150000"/>
                        </a:lnSpc>
                        <a:spcAft>
                          <a:spcPts val="0"/>
                        </a:spcAft>
                      </a:pPr>
                      <a:r>
                        <a:rPr lang="es-EC" sz="1200">
                          <a:effectLst/>
                        </a:rPr>
                        <a:t>Diámetro interno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dirty="0">
                          <a:effectLst/>
                        </a:rPr>
                        <a:t>15.7988 mm</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3285467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0956" y="395277"/>
            <a:ext cx="10515600" cy="1325563"/>
          </a:xfrm>
        </p:spPr>
        <p:txBody>
          <a:bodyPr>
            <a:normAutofit/>
          </a:bodyPr>
          <a:lstStyle/>
          <a:p>
            <a:r>
              <a:rPr lang="es-ES_tradnl" b="1" dirty="0"/>
              <a:t>DISEÑO MECÁNICO E IMPLEMENTACIÓN</a:t>
            </a:r>
            <a:r>
              <a:rPr lang="es-EC" b="1" dirty="0"/>
              <a:t> DE </a:t>
            </a:r>
            <a:r>
              <a:rPr lang="es-EC" b="1" dirty="0" smtClean="0"/>
              <a:t>SISTEMA </a:t>
            </a:r>
            <a:r>
              <a:rPr lang="es-EC" b="1" dirty="0"/>
              <a:t>DE </a:t>
            </a:r>
            <a:r>
              <a:rPr lang="es-EC" b="1" dirty="0" smtClean="0"/>
              <a:t>SUMINISTRO DE VAPOR</a:t>
            </a:r>
            <a:endParaRPr lang="es-EC" dirty="0"/>
          </a:p>
        </p:txBody>
      </p:sp>
      <p:graphicFrame>
        <p:nvGraphicFramePr>
          <p:cNvPr id="4" name="Diagrama 3"/>
          <p:cNvGraphicFramePr/>
          <p:nvPr>
            <p:extLst>
              <p:ext uri="{D42A27DB-BD31-4B8C-83A1-F6EECF244321}">
                <p14:modId xmlns:p14="http://schemas.microsoft.com/office/powerpoint/2010/main" val="2900337747"/>
              </p:ext>
            </p:extLst>
          </p:nvPr>
        </p:nvGraphicFramePr>
        <p:xfrm>
          <a:off x="766623" y="2735628"/>
          <a:ext cx="3788124" cy="14095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ángulo 2"/>
          <p:cNvSpPr/>
          <p:nvPr/>
        </p:nvSpPr>
        <p:spPr>
          <a:xfrm>
            <a:off x="4976281" y="2005512"/>
            <a:ext cx="6096000" cy="3416320"/>
          </a:xfrm>
          <a:prstGeom prst="rect">
            <a:avLst/>
          </a:prstGeom>
        </p:spPr>
        <p:txBody>
          <a:bodyPr>
            <a:spAutoFit/>
          </a:bodyPr>
          <a:lstStyle/>
          <a:p>
            <a:pPr marL="342900" lvl="0" indent="-342900" algn="just">
              <a:lnSpc>
                <a:spcPct val="150000"/>
              </a:lnSpc>
              <a:spcAft>
                <a:spcPts val="0"/>
              </a:spcAft>
              <a:buFont typeface="Symbol" panose="05050102010706020507" pitchFamily="18" charset="2"/>
              <a:buChar char=""/>
            </a:pPr>
            <a:r>
              <a:rPr lang="es-ES_tradnl" dirty="0" smtClean="0">
                <a:effectLst/>
                <a:latin typeface="Arial" panose="020B0604020202020204" pitchFamily="34" charset="0"/>
                <a:ea typeface="Calibri" panose="020F0502020204030204" pitchFamily="34" charset="0"/>
                <a:cs typeface="Times New Roman" panose="02020603050405020304" pitchFamily="18" charset="0"/>
              </a:rPr>
              <a:t>Subsistema caldero-distribuidor de vapor</a:t>
            </a:r>
            <a:endParaRPr lang="es-EC" dirty="0" smtClean="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S_tradnl" dirty="0" smtClean="0">
                <a:effectLst/>
                <a:latin typeface="Arial" panose="020B0604020202020204" pitchFamily="34" charset="0"/>
                <a:ea typeface="Calibri" panose="020F0502020204030204" pitchFamily="34" charset="0"/>
                <a:cs typeface="Times New Roman" panose="02020603050405020304" pitchFamily="18" charset="0"/>
              </a:rPr>
              <a:t>Subsistema distribuidor de vapor-equipo de conducción</a:t>
            </a:r>
            <a:endParaRPr lang="es-EC" dirty="0" smtClean="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S_tradnl" dirty="0" smtClean="0">
                <a:effectLst/>
                <a:latin typeface="Arial" panose="020B0604020202020204" pitchFamily="34" charset="0"/>
                <a:ea typeface="Calibri" panose="020F0502020204030204" pitchFamily="34" charset="0"/>
                <a:cs typeface="Times New Roman" panose="02020603050405020304" pitchFamily="18" charset="0"/>
              </a:rPr>
              <a:t>Subsistema distribuidor de vapor-equipo de calorímetros</a:t>
            </a:r>
            <a:endParaRPr lang="es-EC" dirty="0" smtClean="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S_tradnl" dirty="0" smtClean="0">
                <a:effectLst/>
                <a:latin typeface="Arial" panose="020B0604020202020204" pitchFamily="34" charset="0"/>
                <a:ea typeface="Calibri" panose="020F0502020204030204" pitchFamily="34" charset="0"/>
                <a:cs typeface="Times New Roman" panose="02020603050405020304" pitchFamily="18" charset="0"/>
              </a:rPr>
              <a:t>Subsistema distribuidor de vapor-inyector de vapor</a:t>
            </a:r>
            <a:endParaRPr lang="es-EC" dirty="0" smtClean="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S_tradnl" dirty="0" smtClean="0">
                <a:effectLst/>
                <a:latin typeface="Arial" panose="020B0604020202020204" pitchFamily="34" charset="0"/>
                <a:ea typeface="Calibri" panose="020F0502020204030204" pitchFamily="34" charset="0"/>
                <a:cs typeface="Times New Roman" panose="02020603050405020304" pitchFamily="18" charset="0"/>
              </a:rPr>
              <a:t>Subsistema distribuidor de vapor-válvula de abastecimiento de vapor</a:t>
            </a:r>
            <a:endParaRPr lang="es-EC"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64246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sz="2400" b="1" dirty="0" smtClean="0">
                <a:effectLst/>
                <a:latin typeface="Arial" panose="020B0604020202020204" pitchFamily="34" charset="0"/>
                <a:ea typeface="Calibri" panose="020F0502020204030204" pitchFamily="34" charset="0"/>
                <a:cs typeface="Times New Roman" panose="02020603050405020304" pitchFamily="18" charset="0"/>
              </a:rPr>
              <a:t>Subsistema caldero-distribuidor de vapor</a:t>
            </a:r>
            <a:r>
              <a:rPr lang="es-EC" sz="2400" b="1" dirty="0" smtClean="0">
                <a:effectLst/>
                <a:latin typeface="Arial" panose="020B0604020202020204" pitchFamily="34" charset="0"/>
                <a:ea typeface="Calibri" panose="020F0502020204030204" pitchFamily="34" charset="0"/>
                <a:cs typeface="Times New Roman" panose="02020603050405020304" pitchFamily="18" charset="0"/>
              </a:rPr>
              <a:t/>
            </a:r>
            <a:br>
              <a:rPr lang="es-EC" sz="2400" b="1" dirty="0" smtClean="0">
                <a:effectLst/>
                <a:latin typeface="Arial" panose="020B0604020202020204" pitchFamily="34" charset="0"/>
                <a:ea typeface="Calibri" panose="020F0502020204030204" pitchFamily="34" charset="0"/>
                <a:cs typeface="Times New Roman" panose="02020603050405020304" pitchFamily="18" charset="0"/>
              </a:rPr>
            </a:br>
            <a:endParaRPr lang="es-EC" sz="2400" b="1" dirty="0"/>
          </a:p>
        </p:txBody>
      </p:sp>
      <p:pic>
        <p:nvPicPr>
          <p:cNvPr id="4" name="Imagen 3"/>
          <p:cNvPicPr/>
          <p:nvPr/>
        </p:nvPicPr>
        <p:blipFill rotWithShape="1">
          <a:blip r:embed="rId2"/>
          <a:srcRect l="31948" t="21296" r="31859" b="8171"/>
          <a:stretch/>
        </p:blipFill>
        <p:spPr bwMode="auto">
          <a:xfrm>
            <a:off x="3064444" y="1406106"/>
            <a:ext cx="5329058" cy="45401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103707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sz="2400" b="1" dirty="0" smtClean="0">
                <a:effectLst/>
                <a:latin typeface="Arial" panose="020B0604020202020204" pitchFamily="34" charset="0"/>
                <a:ea typeface="Calibri" panose="020F0502020204030204" pitchFamily="34" charset="0"/>
                <a:cs typeface="Times New Roman" panose="02020603050405020304" pitchFamily="18" charset="0"/>
              </a:rPr>
              <a:t>Subsistema caldero-distribuidor de vapor</a:t>
            </a:r>
            <a:r>
              <a:rPr lang="es-EC" sz="2400" b="1" dirty="0" smtClean="0">
                <a:effectLst/>
                <a:latin typeface="Arial" panose="020B0604020202020204" pitchFamily="34" charset="0"/>
                <a:ea typeface="Calibri" panose="020F0502020204030204" pitchFamily="34" charset="0"/>
                <a:cs typeface="Times New Roman" panose="02020603050405020304" pitchFamily="18" charset="0"/>
              </a:rPr>
              <a:t/>
            </a:r>
            <a:br>
              <a:rPr lang="es-EC" sz="2400" b="1" dirty="0" smtClean="0">
                <a:effectLst/>
                <a:latin typeface="Arial" panose="020B0604020202020204" pitchFamily="34" charset="0"/>
                <a:ea typeface="Calibri" panose="020F0502020204030204" pitchFamily="34" charset="0"/>
                <a:cs typeface="Times New Roman" panose="02020603050405020304" pitchFamily="18" charset="0"/>
              </a:rPr>
            </a:br>
            <a:endParaRPr lang="es-EC" sz="2400" b="1" dirty="0"/>
          </a:p>
        </p:txBody>
      </p:sp>
      <mc:AlternateContent xmlns:mc="http://schemas.openxmlformats.org/markup-compatibility/2006" xmlns:a14="http://schemas.microsoft.com/office/drawing/2010/main">
        <mc:Choice Requires="a14">
          <p:sp>
            <p:nvSpPr>
              <p:cNvPr id="3" name="Rectángulo 2"/>
              <p:cNvSpPr/>
              <p:nvPr/>
            </p:nvSpPr>
            <p:spPr>
              <a:xfrm>
                <a:off x="192657" y="1690688"/>
                <a:ext cx="3819141" cy="4991944"/>
              </a:xfrm>
              <a:prstGeom prst="rect">
                <a:avLst/>
              </a:prstGeom>
            </p:spPr>
            <p:txBody>
              <a:bodyPr wrap="square">
                <a:sp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smtClean="0">
                          <a:effectLst/>
                          <a:latin typeface="Cambria Math" panose="02040503050406030204" pitchFamily="18" charset="0"/>
                          <a:ea typeface="Calibri" panose="020F0502020204030204" pitchFamily="34" charset="0"/>
                          <a:cs typeface="Arial" panose="020B0604020202020204" pitchFamily="34" charset="0"/>
                        </a:rPr>
                        <m:t>𝑑</m:t>
                      </m:r>
                      <m:r>
                        <a:rPr lang="es-EC" i="1" smtClean="0">
                          <a:effectLst/>
                          <a:latin typeface="Cambria Math" panose="02040503050406030204" pitchFamily="18" charset="0"/>
                          <a:ea typeface="Calibri" panose="020F0502020204030204" pitchFamily="34" charset="0"/>
                          <a:cs typeface="Arial" panose="020B0604020202020204" pitchFamily="34" charset="0"/>
                        </a:rPr>
                        <m:t>= </m:t>
                      </m:r>
                      <m:rad>
                        <m:radPr>
                          <m:degHide m:val="on"/>
                          <m:ctrlPr>
                            <a:rPr lang="es-EC" i="1">
                              <a:effectLst/>
                              <a:latin typeface="Cambria Math" panose="02040503050406030204" pitchFamily="18" charset="0"/>
                              <a:ea typeface="Calibri" panose="020F0502020204030204" pitchFamily="34" charset="0"/>
                              <a:cs typeface="Arial" panose="020B0604020202020204" pitchFamily="34" charset="0"/>
                            </a:rPr>
                          </m:ctrlPr>
                        </m:radPr>
                        <m:deg/>
                        <m:e>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4</m:t>
                              </m:r>
                            </m:num>
                            <m:den>
                              <m:r>
                                <a:rPr lang="es-EC" i="1">
                                  <a:effectLst/>
                                  <a:latin typeface="Cambria Math" panose="02040503050406030204" pitchFamily="18" charset="0"/>
                                  <a:ea typeface="Calibri" panose="020F0502020204030204" pitchFamily="34" charset="0"/>
                                  <a:cs typeface="Arial" panose="020B0604020202020204" pitchFamily="34" charset="0"/>
                                </a:rPr>
                                <m:t>𝜋</m:t>
                              </m:r>
                            </m:den>
                          </m:f>
                          <m:r>
                            <a:rPr lang="es-EC" i="1">
                              <a:effectLst/>
                              <a:latin typeface="Cambria Math" panose="02040503050406030204" pitchFamily="18" charset="0"/>
                              <a:ea typeface="Calibri" panose="020F0502020204030204" pitchFamily="34" charset="0"/>
                              <a:cs typeface="Arial" panose="020B0604020202020204" pitchFamily="34" charset="0"/>
                            </a:rPr>
                            <m:t>×</m:t>
                          </m:r>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𝑚</m:t>
                                  </m:r>
                                </m:e>
                                <m:sub>
                                  <m:r>
                                    <a:rPr lang="es-EC" i="1">
                                      <a:effectLst/>
                                      <a:latin typeface="Cambria Math" panose="02040503050406030204" pitchFamily="18" charset="0"/>
                                      <a:ea typeface="Calibri" panose="020F0502020204030204" pitchFamily="34" charset="0"/>
                                      <a:cs typeface="Arial" panose="020B0604020202020204" pitchFamily="34" charset="0"/>
                                    </a:rPr>
                                    <m:t>𝑠</m:t>
                                  </m:r>
                                </m:sub>
                              </m:sSub>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𝑉</m:t>
                              </m:r>
                            </m:num>
                            <m:den>
                              <m:r>
                                <a:rPr lang="es-EC" i="1">
                                  <a:effectLst/>
                                  <a:latin typeface="Cambria Math" panose="02040503050406030204" pitchFamily="18" charset="0"/>
                                  <a:ea typeface="Calibri" panose="020F0502020204030204" pitchFamily="34" charset="0"/>
                                  <a:cs typeface="Arial" panose="020B0604020202020204" pitchFamily="34" charset="0"/>
                                </a:rPr>
                                <m:t>3600 </m:t>
                              </m:r>
                              <m:r>
                                <a:rPr lang="es-EC" i="1">
                                  <a:effectLst/>
                                  <a:latin typeface="Cambria Math" panose="02040503050406030204" pitchFamily="18" charset="0"/>
                                  <a:ea typeface="Calibri" panose="020F0502020204030204" pitchFamily="34" charset="0"/>
                                  <a:cs typeface="Arial" panose="020B0604020202020204" pitchFamily="34" charset="0"/>
                                </a:rPr>
                                <m:t>𝑣</m:t>
                              </m:r>
                            </m:den>
                          </m:f>
                        </m:e>
                      </m:rad>
                    </m:oMath>
                  </m:oMathPara>
                </a14:m>
                <a:endParaRPr lang="es-EC"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𝑑</m:t>
                      </m:r>
                      <m:r>
                        <a:rPr lang="es-EC" i="1">
                          <a:effectLst/>
                          <a:latin typeface="Cambria Math" panose="02040503050406030204" pitchFamily="18" charset="0"/>
                          <a:ea typeface="Calibri" panose="020F0502020204030204" pitchFamily="34" charset="0"/>
                          <a:cs typeface="Arial" panose="020B0604020202020204" pitchFamily="34" charset="0"/>
                        </a:rPr>
                        <m:t>= </m:t>
                      </m:r>
                      <m:rad>
                        <m:radPr>
                          <m:degHide m:val="on"/>
                          <m:ctrlPr>
                            <a:rPr lang="es-EC" i="1">
                              <a:effectLst/>
                              <a:latin typeface="Cambria Math" panose="02040503050406030204" pitchFamily="18" charset="0"/>
                              <a:ea typeface="Calibri" panose="020F0502020204030204" pitchFamily="34" charset="0"/>
                              <a:cs typeface="Arial" panose="020B0604020202020204" pitchFamily="34" charset="0"/>
                            </a:rPr>
                          </m:ctrlPr>
                        </m:radPr>
                        <m:deg/>
                        <m:e>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4</m:t>
                              </m:r>
                            </m:num>
                            <m:den>
                              <m:r>
                                <a:rPr lang="es-EC" i="1">
                                  <a:effectLst/>
                                  <a:latin typeface="Cambria Math" panose="02040503050406030204" pitchFamily="18" charset="0"/>
                                  <a:ea typeface="Calibri" panose="020F0502020204030204" pitchFamily="34" charset="0"/>
                                  <a:cs typeface="Arial" panose="020B0604020202020204" pitchFamily="34" charset="0"/>
                                </a:rPr>
                                <m:t>𝜋</m:t>
                              </m:r>
                            </m:den>
                          </m:f>
                          <m:r>
                            <a:rPr lang="es-EC" i="1">
                              <a:effectLst/>
                              <a:latin typeface="Cambria Math" panose="02040503050406030204" pitchFamily="18" charset="0"/>
                              <a:ea typeface="Calibri" panose="020F0502020204030204" pitchFamily="34" charset="0"/>
                              <a:cs typeface="Arial" panose="020B0604020202020204" pitchFamily="34" charset="0"/>
                            </a:rPr>
                            <m:t>×</m:t>
                          </m:r>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234.75</m:t>
                              </m:r>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𝑘𝑔</m:t>
                                  </m:r>
                                </m:num>
                                <m:den>
                                  <m:r>
                                    <a:rPr lang="es-EC" i="1">
                                      <a:effectLst/>
                                      <a:latin typeface="Cambria Math" panose="02040503050406030204" pitchFamily="18" charset="0"/>
                                      <a:ea typeface="Calibri" panose="020F0502020204030204" pitchFamily="34" charset="0"/>
                                      <a:cs typeface="Arial" panose="020B0604020202020204" pitchFamily="34" charset="0"/>
                                    </a:rPr>
                                    <m:t>h</m:t>
                                  </m:r>
                                </m:den>
                              </m:f>
                              <m:r>
                                <a:rPr lang="es-EC" i="1">
                                  <a:effectLst/>
                                  <a:latin typeface="Cambria Math" panose="02040503050406030204" pitchFamily="18" charset="0"/>
                                  <a:ea typeface="Calibri" panose="020F0502020204030204" pitchFamily="34" charset="0"/>
                                  <a:cs typeface="Arial" panose="020B0604020202020204" pitchFamily="34" charset="0"/>
                                </a:rPr>
                                <m:t>×0.36449</m:t>
                              </m:r>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sSup>
                                    <m:sSupPr>
                                      <m:ctrlPr>
                                        <a:rPr lang="es-EC"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𝑚</m:t>
                                      </m:r>
                                    </m:e>
                                    <m:sup>
                                      <m:r>
                                        <a:rPr lang="es-EC" i="1">
                                          <a:effectLst/>
                                          <a:latin typeface="Cambria Math" panose="02040503050406030204" pitchFamily="18" charset="0"/>
                                          <a:ea typeface="Calibri" panose="020F0502020204030204" pitchFamily="34" charset="0"/>
                                          <a:cs typeface="Arial" panose="020B0604020202020204" pitchFamily="34" charset="0"/>
                                        </a:rPr>
                                        <m:t>3</m:t>
                                      </m:r>
                                    </m:sup>
                                  </m:sSup>
                                </m:num>
                                <m:den>
                                  <m:r>
                                    <a:rPr lang="es-EC" i="1">
                                      <a:effectLst/>
                                      <a:latin typeface="Cambria Math" panose="02040503050406030204" pitchFamily="18" charset="0"/>
                                      <a:ea typeface="Calibri" panose="020F0502020204030204" pitchFamily="34" charset="0"/>
                                      <a:cs typeface="Arial" panose="020B0604020202020204" pitchFamily="34" charset="0"/>
                                    </a:rPr>
                                    <m:t>𝑘𝑔</m:t>
                                  </m:r>
                                </m:den>
                              </m:f>
                            </m:num>
                            <m:den>
                              <m:r>
                                <a:rPr lang="es-EC" i="1">
                                  <a:effectLst/>
                                  <a:latin typeface="Cambria Math" panose="02040503050406030204" pitchFamily="18" charset="0"/>
                                  <a:ea typeface="Calibri" panose="020F0502020204030204" pitchFamily="34" charset="0"/>
                                  <a:cs typeface="Arial" panose="020B0604020202020204" pitchFamily="34" charset="0"/>
                                </a:rPr>
                                <m:t>3600 ×18.288 </m:t>
                              </m:r>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𝑚</m:t>
                                  </m:r>
                                </m:num>
                                <m:den>
                                  <m:r>
                                    <a:rPr lang="es-EC" i="1">
                                      <a:effectLst/>
                                      <a:latin typeface="Cambria Math" panose="02040503050406030204" pitchFamily="18" charset="0"/>
                                      <a:ea typeface="Calibri" panose="020F0502020204030204" pitchFamily="34" charset="0"/>
                                      <a:cs typeface="Arial" panose="020B0604020202020204" pitchFamily="34" charset="0"/>
                                    </a:rPr>
                                    <m:t>𝑠</m:t>
                                  </m:r>
                                </m:den>
                              </m:f>
                            </m:den>
                          </m:f>
                        </m:e>
                      </m:rad>
                    </m:oMath>
                  </m:oMathPara>
                </a14:m>
                <a:endParaRPr lang="es-EC"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𝑑</m:t>
                      </m:r>
                      <m:r>
                        <a:rPr lang="es-EC" i="1">
                          <a:effectLst/>
                          <a:latin typeface="Cambria Math" panose="02040503050406030204" pitchFamily="18" charset="0"/>
                          <a:ea typeface="Calibri" panose="020F0502020204030204" pitchFamily="34" charset="0"/>
                          <a:cs typeface="Arial" panose="020B0604020202020204" pitchFamily="34" charset="0"/>
                        </a:rPr>
                        <m:t>=0.02545 </m:t>
                      </m:r>
                      <m:r>
                        <a:rPr lang="es-EC" i="1">
                          <a:effectLst/>
                          <a:latin typeface="Cambria Math" panose="02040503050406030204" pitchFamily="18" charset="0"/>
                          <a:ea typeface="Calibri" panose="020F0502020204030204" pitchFamily="34" charset="0"/>
                          <a:cs typeface="Arial" panose="020B0604020202020204" pitchFamily="34" charset="0"/>
                        </a:rPr>
                        <m:t>𝑚</m:t>
                      </m:r>
                      <m:r>
                        <a:rPr lang="es-EC" i="1">
                          <a:effectLst/>
                          <a:latin typeface="Cambria Math" panose="02040503050406030204" pitchFamily="18" charset="0"/>
                          <a:ea typeface="Calibri" panose="020F0502020204030204" pitchFamily="34" charset="0"/>
                          <a:cs typeface="Arial" panose="020B0604020202020204" pitchFamily="34" charset="0"/>
                        </a:rPr>
                        <m:t>=25.45 </m:t>
                      </m:r>
                      <m:r>
                        <a:rPr lang="es-EC" i="1">
                          <a:effectLst/>
                          <a:latin typeface="Cambria Math" panose="02040503050406030204" pitchFamily="18" charset="0"/>
                          <a:ea typeface="Calibri" panose="020F0502020204030204" pitchFamily="34" charset="0"/>
                          <a:cs typeface="Arial" panose="020B0604020202020204" pitchFamily="34" charset="0"/>
                        </a:rPr>
                        <m:t>𝑚𝑚</m:t>
                      </m:r>
                    </m:oMath>
                  </m:oMathPara>
                </a14:m>
                <a:endParaRPr lang="es-EC" dirty="0">
                  <a:effectLst/>
                  <a:latin typeface="Arial" panose="020B0604020202020204" pitchFamily="34" charset="0"/>
                  <a:ea typeface="Calibri" panose="020F0502020204030204" pitchFamily="34" charset="0"/>
                  <a:cs typeface="Times New Roman" panose="02020603050405020304" pitchFamily="18" charset="0"/>
                </a:endParaRPr>
              </a:p>
              <a:p>
                <a:pPr indent="144145"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𝑑</m:t>
                      </m:r>
                      <m:r>
                        <a:rPr lang="es-EC" i="1">
                          <a:effectLst/>
                          <a:latin typeface="Cambria Math" panose="02040503050406030204" pitchFamily="18" charset="0"/>
                          <a:ea typeface="Calibri" panose="020F0502020204030204" pitchFamily="34" charset="0"/>
                          <a:cs typeface="Arial" panose="020B0604020202020204" pitchFamily="34" charset="0"/>
                        </a:rPr>
                        <m:t>=26.6446 </m:t>
                      </m:r>
                      <m:r>
                        <a:rPr lang="es-EC" i="1">
                          <a:effectLst/>
                          <a:latin typeface="Cambria Math" panose="02040503050406030204" pitchFamily="18" charset="0"/>
                          <a:ea typeface="Calibri" panose="020F0502020204030204" pitchFamily="34" charset="0"/>
                          <a:cs typeface="Arial" panose="020B0604020202020204" pitchFamily="34" charset="0"/>
                        </a:rPr>
                        <m:t>𝑚𝑚</m:t>
                      </m:r>
                    </m:oMath>
                  </m:oMathPara>
                </a14:m>
                <a:endParaRPr lang="es-EC" dirty="0">
                  <a:effectLst/>
                  <a:latin typeface="Arial" panose="020B0604020202020204" pitchFamily="34" charset="0"/>
                  <a:ea typeface="Calibri" panose="020F0502020204030204" pitchFamily="34" charset="0"/>
                  <a:cs typeface="Times New Roman" panose="02020603050405020304" pitchFamily="18" charset="0"/>
                </a:endParaRPr>
              </a:p>
              <a:p>
                <a:pPr indent="144145"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smtClean="0">
                          <a:effectLst/>
                          <a:latin typeface="Cambria Math" panose="02040503050406030204" pitchFamily="18" charset="0"/>
                          <a:ea typeface="Calibri" panose="020F0502020204030204" pitchFamily="34" charset="0"/>
                          <a:cs typeface="Arial" panose="020B0604020202020204" pitchFamily="34" charset="0"/>
                        </a:rPr>
                        <m:t>𝑣</m:t>
                      </m:r>
                      <m:r>
                        <a:rPr lang="es-EC" i="1" smtClean="0">
                          <a:effectLst/>
                          <a:latin typeface="Cambria Math" panose="02040503050406030204" pitchFamily="18" charset="0"/>
                          <a:ea typeface="Calibri" panose="020F0502020204030204" pitchFamily="34" charset="0"/>
                          <a:cs typeface="Arial" panose="020B0604020202020204" pitchFamily="34" charset="0"/>
                        </a:rPr>
                        <m:t>=18.095</m:t>
                      </m:r>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𝑚</m:t>
                          </m:r>
                        </m:num>
                        <m:den>
                          <m:r>
                            <a:rPr lang="es-EC" i="1">
                              <a:effectLst/>
                              <a:latin typeface="Cambria Math" panose="02040503050406030204" pitchFamily="18" charset="0"/>
                              <a:ea typeface="Calibri" panose="020F0502020204030204" pitchFamily="34" charset="0"/>
                              <a:cs typeface="Arial" panose="020B0604020202020204" pitchFamily="34" charset="0"/>
                            </a:rPr>
                            <m:t>𝑠</m:t>
                          </m:r>
                        </m:den>
                      </m:f>
                    </m:oMath>
                  </m:oMathPara>
                </a14:m>
                <a:endParaRPr lang="es-EC"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3" name="Rectángulo 2"/>
              <p:cNvSpPr>
                <a:spLocks noRot="1" noChangeAspect="1" noMove="1" noResize="1" noEditPoints="1" noAdjustHandles="1" noChangeArrowheads="1" noChangeShapeType="1" noTextEdit="1"/>
              </p:cNvSpPr>
              <p:nvPr/>
            </p:nvSpPr>
            <p:spPr>
              <a:xfrm>
                <a:off x="192657" y="1690688"/>
                <a:ext cx="3819141" cy="4991944"/>
              </a:xfrm>
              <a:prstGeom prst="rect">
                <a:avLst/>
              </a:prstGeom>
              <a:blipFill rotWithShape="0">
                <a:blip r:embed="rId2"/>
                <a:stretch>
                  <a:fillRect/>
                </a:stretch>
              </a:blipFill>
            </p:spPr>
            <p:txBody>
              <a:bodyPr/>
              <a:lstStyle/>
              <a:p>
                <a:r>
                  <a:rPr lang="es-EC">
                    <a:noFill/>
                  </a:rPr>
                  <a:t> </a:t>
                </a:r>
              </a:p>
            </p:txBody>
          </p:sp>
        </mc:Fallback>
      </mc:AlternateContent>
      <p:pic>
        <p:nvPicPr>
          <p:cNvPr id="5" name="Imagen 4"/>
          <p:cNvPicPr/>
          <p:nvPr/>
        </p:nvPicPr>
        <p:blipFill>
          <a:blip r:embed="rId3">
            <a:extLst>
              <a:ext uri="{28A0092B-C50C-407E-A947-70E740481C1C}">
                <a14:useLocalDpi xmlns:a14="http://schemas.microsoft.com/office/drawing/2010/main" val="0"/>
              </a:ext>
            </a:extLst>
          </a:blip>
          <a:srcRect/>
          <a:stretch>
            <a:fillRect/>
          </a:stretch>
        </p:blipFill>
        <p:spPr bwMode="auto">
          <a:xfrm>
            <a:off x="7639733" y="1533192"/>
            <a:ext cx="4141470" cy="2591435"/>
          </a:xfrm>
          <a:prstGeom prst="rect">
            <a:avLst/>
          </a:prstGeom>
          <a:noFill/>
          <a:ln>
            <a:noFill/>
          </a:ln>
        </p:spPr>
      </p:pic>
      <p:sp>
        <p:nvSpPr>
          <p:cNvPr id="6" name="Rectángulo 5"/>
          <p:cNvSpPr/>
          <p:nvPr/>
        </p:nvSpPr>
        <p:spPr>
          <a:xfrm>
            <a:off x="838200" y="1260258"/>
            <a:ext cx="1793248" cy="369332"/>
          </a:xfrm>
          <a:prstGeom prst="rect">
            <a:avLst/>
          </a:prstGeom>
        </p:spPr>
        <p:txBody>
          <a:bodyPr wrap="none">
            <a:spAutoFit/>
          </a:bodyPr>
          <a:lstStyle/>
          <a:p>
            <a:r>
              <a:rPr lang="es-EC" b="1" dirty="0" smtClean="0"/>
              <a:t>Tubería de vapor</a:t>
            </a:r>
            <a:endParaRPr lang="es-EC" b="1" dirty="0"/>
          </a:p>
        </p:txBody>
      </p:sp>
      <p:pic>
        <p:nvPicPr>
          <p:cNvPr id="7" name="Imagen 6"/>
          <p:cNvPicPr>
            <a:picLocks noChangeAspect="1"/>
          </p:cNvPicPr>
          <p:nvPr/>
        </p:nvPicPr>
        <p:blipFill rotWithShape="1">
          <a:blip r:embed="rId4" cstate="print">
            <a:extLst>
              <a:ext uri="{28A0092B-C50C-407E-A947-70E740481C1C}">
                <a14:useLocalDpi xmlns:a14="http://schemas.microsoft.com/office/drawing/2010/main" val="0"/>
              </a:ext>
            </a:extLst>
          </a:blip>
          <a:srcRect l="43711" b="35094"/>
          <a:stretch/>
        </p:blipFill>
        <p:spPr>
          <a:xfrm>
            <a:off x="4255758" y="1471161"/>
            <a:ext cx="3140015" cy="2715499"/>
          </a:xfrm>
          <a:prstGeom prst="rect">
            <a:avLst/>
          </a:prstGeom>
        </p:spPr>
      </p:pic>
      <p:graphicFrame>
        <p:nvGraphicFramePr>
          <p:cNvPr id="8" name="Tabla 7"/>
          <p:cNvGraphicFramePr>
            <a:graphicFrameLocks noGrp="1"/>
          </p:cNvGraphicFramePr>
          <p:nvPr>
            <p:extLst>
              <p:ext uri="{D42A27DB-BD31-4B8C-83A1-F6EECF244321}">
                <p14:modId xmlns:p14="http://schemas.microsoft.com/office/powerpoint/2010/main" val="294371035"/>
              </p:ext>
            </p:extLst>
          </p:nvPr>
        </p:nvGraphicFramePr>
        <p:xfrm>
          <a:off x="4497118" y="4558315"/>
          <a:ext cx="5213350" cy="1645920"/>
        </p:xfrm>
        <a:graphic>
          <a:graphicData uri="http://schemas.openxmlformats.org/drawingml/2006/table">
            <a:tbl>
              <a:tblPr firstRow="1" firstCol="1" bandRow="1">
                <a:tableStyleId>{5C22544A-7EE6-4342-B048-85BDC9FD1C3A}</a:tableStyleId>
              </a:tblPr>
              <a:tblGrid>
                <a:gridCol w="2606675">
                  <a:extLst>
                    <a:ext uri="{9D8B030D-6E8A-4147-A177-3AD203B41FA5}">
                      <a16:colId xmlns:a16="http://schemas.microsoft.com/office/drawing/2014/main" val="20000"/>
                    </a:ext>
                  </a:extLst>
                </a:gridCol>
                <a:gridCol w="2606675">
                  <a:extLst>
                    <a:ext uri="{9D8B030D-6E8A-4147-A177-3AD203B41FA5}">
                      <a16:colId xmlns:a16="http://schemas.microsoft.com/office/drawing/2014/main" val="20001"/>
                    </a:ext>
                  </a:extLst>
                </a:gridCol>
              </a:tblGrid>
              <a:tr h="0">
                <a:tc>
                  <a:txBody>
                    <a:bodyPr/>
                    <a:lstStyle/>
                    <a:p>
                      <a:pPr algn="just">
                        <a:lnSpc>
                          <a:spcPct val="150000"/>
                        </a:lnSpc>
                        <a:spcAft>
                          <a:spcPts val="0"/>
                        </a:spcAft>
                      </a:pPr>
                      <a:r>
                        <a:rPr lang="es-EC" sz="1200">
                          <a:effectLst/>
                        </a:rPr>
                        <a:t>CARACTERÍSTICA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DESCRIPCIÓN</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gn="just">
                        <a:lnSpc>
                          <a:spcPct val="150000"/>
                        </a:lnSpc>
                        <a:spcAft>
                          <a:spcPts val="0"/>
                        </a:spcAft>
                      </a:pPr>
                      <a:r>
                        <a:rPr lang="es-EC" sz="1200">
                          <a:effectLst/>
                        </a:rPr>
                        <a:t>Material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ASTM A106 Gr B</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lgn="just">
                        <a:lnSpc>
                          <a:spcPct val="150000"/>
                        </a:lnSpc>
                        <a:spcAft>
                          <a:spcPts val="0"/>
                        </a:spcAft>
                      </a:pPr>
                      <a:r>
                        <a:rPr lang="es-EC" sz="1200">
                          <a:effectLst/>
                        </a:rPr>
                        <a:t>Cedula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SCH 40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algn="just">
                        <a:lnSpc>
                          <a:spcPct val="150000"/>
                        </a:lnSpc>
                        <a:spcAft>
                          <a:spcPts val="0"/>
                        </a:spcAft>
                      </a:pPr>
                      <a:r>
                        <a:rPr lang="es-EC" sz="1200">
                          <a:effectLst/>
                        </a:rPr>
                        <a:t>Diámetro nominal (NPS)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0">
                <a:tc>
                  <a:txBody>
                    <a:bodyPr/>
                    <a:lstStyle/>
                    <a:p>
                      <a:pPr algn="just">
                        <a:lnSpc>
                          <a:spcPct val="150000"/>
                        </a:lnSpc>
                        <a:spcAft>
                          <a:spcPts val="0"/>
                        </a:spcAft>
                      </a:pPr>
                      <a:r>
                        <a:rPr lang="es-EC" sz="1200">
                          <a:effectLst/>
                        </a:rPr>
                        <a:t>Espesor</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3.38 mm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0">
                <a:tc>
                  <a:txBody>
                    <a:bodyPr/>
                    <a:lstStyle/>
                    <a:p>
                      <a:pPr algn="just">
                        <a:lnSpc>
                          <a:spcPct val="150000"/>
                        </a:lnSpc>
                        <a:spcAft>
                          <a:spcPts val="0"/>
                        </a:spcAft>
                      </a:pPr>
                      <a:r>
                        <a:rPr lang="es-EC" sz="1200">
                          <a:effectLst/>
                        </a:rPr>
                        <a:t>Diámetro interno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dirty="0">
                          <a:effectLst/>
                        </a:rPr>
                        <a:t>26.64 mm</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3181242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sz="2400" b="1" dirty="0" smtClean="0">
                <a:effectLst/>
                <a:latin typeface="Arial" panose="020B0604020202020204" pitchFamily="34" charset="0"/>
                <a:ea typeface="Calibri" panose="020F0502020204030204" pitchFamily="34" charset="0"/>
                <a:cs typeface="Times New Roman" panose="02020603050405020304" pitchFamily="18" charset="0"/>
              </a:rPr>
              <a:t>Subsistema caldero-distribuidor de vapor</a:t>
            </a:r>
            <a:r>
              <a:rPr lang="es-EC" sz="2400" b="1" dirty="0" smtClean="0">
                <a:effectLst/>
                <a:latin typeface="Arial" panose="020B0604020202020204" pitchFamily="34" charset="0"/>
                <a:ea typeface="Calibri" panose="020F0502020204030204" pitchFamily="34" charset="0"/>
                <a:cs typeface="Times New Roman" panose="02020603050405020304" pitchFamily="18" charset="0"/>
              </a:rPr>
              <a:t/>
            </a:r>
            <a:br>
              <a:rPr lang="es-EC" sz="2400" b="1" dirty="0" smtClean="0">
                <a:effectLst/>
                <a:latin typeface="Arial" panose="020B0604020202020204" pitchFamily="34" charset="0"/>
                <a:ea typeface="Calibri" panose="020F0502020204030204" pitchFamily="34" charset="0"/>
                <a:cs typeface="Times New Roman" panose="02020603050405020304" pitchFamily="18" charset="0"/>
              </a:rPr>
            </a:br>
            <a:endParaRPr lang="es-EC" sz="2400" b="1" dirty="0"/>
          </a:p>
        </p:txBody>
      </p:sp>
      <p:sp>
        <p:nvSpPr>
          <p:cNvPr id="6" name="Rectángulo 5"/>
          <p:cNvSpPr/>
          <p:nvPr/>
        </p:nvSpPr>
        <p:spPr>
          <a:xfrm>
            <a:off x="838200" y="1260258"/>
            <a:ext cx="2217723" cy="369332"/>
          </a:xfrm>
          <a:prstGeom prst="rect">
            <a:avLst/>
          </a:prstGeom>
        </p:spPr>
        <p:txBody>
          <a:bodyPr wrap="none">
            <a:spAutoFit/>
          </a:bodyPr>
          <a:lstStyle/>
          <a:p>
            <a:r>
              <a:rPr lang="es-EC" b="1" dirty="0" smtClean="0"/>
              <a:t>Distribuidor de vapor</a:t>
            </a:r>
            <a:endParaRPr lang="es-EC" b="1" dirty="0"/>
          </a:p>
        </p:txBody>
      </p:sp>
      <mc:AlternateContent xmlns:mc="http://schemas.openxmlformats.org/markup-compatibility/2006" xmlns:a14="http://schemas.microsoft.com/office/drawing/2010/main">
        <mc:Choice Requires="a14">
          <p:sp>
            <p:nvSpPr>
              <p:cNvPr id="9" name="Rectángulo 8"/>
              <p:cNvSpPr/>
              <p:nvPr/>
            </p:nvSpPr>
            <p:spPr>
              <a:xfrm>
                <a:off x="-213995" y="1629590"/>
                <a:ext cx="4347773" cy="4976066"/>
              </a:xfrm>
              <a:prstGeom prst="rect">
                <a:avLst/>
              </a:prstGeom>
            </p:spPr>
            <p:txBody>
              <a:bodyPr wrap="square">
                <a:sp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smtClean="0">
                          <a:effectLst/>
                          <a:latin typeface="Cambria Math" panose="02040503050406030204" pitchFamily="18" charset="0"/>
                          <a:ea typeface="Calibri" panose="020F0502020204030204" pitchFamily="34" charset="0"/>
                          <a:cs typeface="Arial" panose="020B0604020202020204" pitchFamily="34" charset="0"/>
                        </a:rPr>
                        <m:t>𝑑</m:t>
                      </m:r>
                      <m:r>
                        <a:rPr lang="es-EC" i="1" smtClean="0">
                          <a:effectLst/>
                          <a:latin typeface="Cambria Math" panose="02040503050406030204" pitchFamily="18" charset="0"/>
                          <a:ea typeface="Calibri" panose="020F0502020204030204" pitchFamily="34" charset="0"/>
                          <a:cs typeface="Arial" panose="020B0604020202020204" pitchFamily="34" charset="0"/>
                        </a:rPr>
                        <m:t>= </m:t>
                      </m:r>
                      <m:rad>
                        <m:radPr>
                          <m:degHide m:val="on"/>
                          <m:ctrlPr>
                            <a:rPr lang="es-EC" i="1">
                              <a:effectLst/>
                              <a:latin typeface="Cambria Math" panose="02040503050406030204" pitchFamily="18" charset="0"/>
                              <a:ea typeface="Calibri" panose="020F0502020204030204" pitchFamily="34" charset="0"/>
                              <a:cs typeface="Arial" panose="020B0604020202020204" pitchFamily="34" charset="0"/>
                            </a:rPr>
                          </m:ctrlPr>
                        </m:radPr>
                        <m:deg/>
                        <m:e>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4</m:t>
                              </m:r>
                            </m:num>
                            <m:den>
                              <m:r>
                                <a:rPr lang="es-EC" i="1">
                                  <a:effectLst/>
                                  <a:latin typeface="Cambria Math" panose="02040503050406030204" pitchFamily="18" charset="0"/>
                                  <a:ea typeface="Calibri" panose="020F0502020204030204" pitchFamily="34" charset="0"/>
                                  <a:cs typeface="Arial" panose="020B0604020202020204" pitchFamily="34" charset="0"/>
                                </a:rPr>
                                <m:t>𝜋</m:t>
                              </m:r>
                            </m:den>
                          </m:f>
                          <m:r>
                            <a:rPr lang="es-EC" i="1">
                              <a:effectLst/>
                              <a:latin typeface="Cambria Math" panose="02040503050406030204" pitchFamily="18" charset="0"/>
                              <a:ea typeface="Calibri" panose="020F0502020204030204" pitchFamily="34" charset="0"/>
                              <a:cs typeface="Arial" panose="020B0604020202020204" pitchFamily="34" charset="0"/>
                            </a:rPr>
                            <m:t>×</m:t>
                          </m:r>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𝑚</m:t>
                                  </m:r>
                                </m:e>
                                <m:sub>
                                  <m:r>
                                    <a:rPr lang="es-EC" i="1">
                                      <a:effectLst/>
                                      <a:latin typeface="Cambria Math" panose="02040503050406030204" pitchFamily="18" charset="0"/>
                                      <a:ea typeface="Calibri" panose="020F0502020204030204" pitchFamily="34" charset="0"/>
                                      <a:cs typeface="Arial" panose="020B0604020202020204" pitchFamily="34" charset="0"/>
                                    </a:rPr>
                                    <m:t>𝑠</m:t>
                                  </m:r>
                                </m:sub>
                              </m:sSub>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𝑉</m:t>
                              </m:r>
                            </m:num>
                            <m:den>
                              <m:r>
                                <a:rPr lang="es-EC" i="1">
                                  <a:effectLst/>
                                  <a:latin typeface="Cambria Math" panose="02040503050406030204" pitchFamily="18" charset="0"/>
                                  <a:ea typeface="Calibri" panose="020F0502020204030204" pitchFamily="34" charset="0"/>
                                  <a:cs typeface="Arial" panose="020B0604020202020204" pitchFamily="34" charset="0"/>
                                </a:rPr>
                                <m:t>3600 </m:t>
                              </m:r>
                              <m:r>
                                <a:rPr lang="es-EC" i="1">
                                  <a:effectLst/>
                                  <a:latin typeface="Cambria Math" panose="02040503050406030204" pitchFamily="18" charset="0"/>
                                  <a:ea typeface="Calibri" panose="020F0502020204030204" pitchFamily="34" charset="0"/>
                                  <a:cs typeface="Arial" panose="020B0604020202020204" pitchFamily="34" charset="0"/>
                                </a:rPr>
                                <m:t>𝑣</m:t>
                              </m:r>
                            </m:den>
                          </m:f>
                        </m:e>
                      </m:rad>
                    </m:oMath>
                  </m:oMathPara>
                </a14:m>
                <a:endParaRPr lang="es-EC"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𝑑</m:t>
                      </m:r>
                      <m:r>
                        <a:rPr lang="es-EC" i="1">
                          <a:effectLst/>
                          <a:latin typeface="Cambria Math" panose="02040503050406030204" pitchFamily="18" charset="0"/>
                          <a:ea typeface="Calibri" panose="020F0502020204030204" pitchFamily="34" charset="0"/>
                          <a:cs typeface="Arial" panose="020B0604020202020204" pitchFamily="34" charset="0"/>
                        </a:rPr>
                        <m:t>= </m:t>
                      </m:r>
                      <m:rad>
                        <m:radPr>
                          <m:degHide m:val="on"/>
                          <m:ctrlPr>
                            <a:rPr lang="es-EC" i="1">
                              <a:effectLst/>
                              <a:latin typeface="Cambria Math" panose="02040503050406030204" pitchFamily="18" charset="0"/>
                              <a:ea typeface="Calibri" panose="020F0502020204030204" pitchFamily="34" charset="0"/>
                              <a:cs typeface="Arial" panose="020B0604020202020204" pitchFamily="34" charset="0"/>
                            </a:rPr>
                          </m:ctrlPr>
                        </m:radPr>
                        <m:deg/>
                        <m:e>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4</m:t>
                              </m:r>
                            </m:num>
                            <m:den>
                              <m:r>
                                <a:rPr lang="es-EC" i="1">
                                  <a:effectLst/>
                                  <a:latin typeface="Cambria Math" panose="02040503050406030204" pitchFamily="18" charset="0"/>
                                  <a:ea typeface="Calibri" panose="020F0502020204030204" pitchFamily="34" charset="0"/>
                                  <a:cs typeface="Arial" panose="020B0604020202020204" pitchFamily="34" charset="0"/>
                                </a:rPr>
                                <m:t>𝜋</m:t>
                              </m:r>
                            </m:den>
                          </m:f>
                          <m:r>
                            <a:rPr lang="es-EC" i="1">
                              <a:effectLst/>
                              <a:latin typeface="Cambria Math" panose="02040503050406030204" pitchFamily="18" charset="0"/>
                              <a:ea typeface="Calibri" panose="020F0502020204030204" pitchFamily="34" charset="0"/>
                              <a:cs typeface="Arial" panose="020B0604020202020204" pitchFamily="34" charset="0"/>
                            </a:rPr>
                            <m:t>×</m:t>
                          </m:r>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234.75</m:t>
                              </m:r>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𝑘𝑔</m:t>
                                  </m:r>
                                </m:num>
                                <m:den>
                                  <m:r>
                                    <a:rPr lang="es-EC" i="1">
                                      <a:effectLst/>
                                      <a:latin typeface="Cambria Math" panose="02040503050406030204" pitchFamily="18" charset="0"/>
                                      <a:ea typeface="Calibri" panose="020F0502020204030204" pitchFamily="34" charset="0"/>
                                      <a:cs typeface="Arial" panose="020B0604020202020204" pitchFamily="34" charset="0"/>
                                    </a:rPr>
                                    <m:t>h</m:t>
                                  </m:r>
                                </m:den>
                              </m:f>
                              <m:r>
                                <a:rPr lang="es-EC" i="1">
                                  <a:effectLst/>
                                  <a:latin typeface="Cambria Math" panose="02040503050406030204" pitchFamily="18" charset="0"/>
                                  <a:ea typeface="Calibri" panose="020F0502020204030204" pitchFamily="34" charset="0"/>
                                  <a:cs typeface="Arial" panose="020B0604020202020204" pitchFamily="34" charset="0"/>
                                </a:rPr>
                                <m:t>×0.36449</m:t>
                              </m:r>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sSup>
                                    <m:sSupPr>
                                      <m:ctrlPr>
                                        <a:rPr lang="es-EC"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𝑚</m:t>
                                      </m:r>
                                    </m:e>
                                    <m:sup>
                                      <m:r>
                                        <a:rPr lang="es-EC" i="1">
                                          <a:effectLst/>
                                          <a:latin typeface="Cambria Math" panose="02040503050406030204" pitchFamily="18" charset="0"/>
                                          <a:ea typeface="Calibri" panose="020F0502020204030204" pitchFamily="34" charset="0"/>
                                          <a:cs typeface="Arial" panose="020B0604020202020204" pitchFamily="34" charset="0"/>
                                        </a:rPr>
                                        <m:t>3</m:t>
                                      </m:r>
                                    </m:sup>
                                  </m:sSup>
                                </m:num>
                                <m:den>
                                  <m:r>
                                    <a:rPr lang="es-EC" i="1">
                                      <a:effectLst/>
                                      <a:latin typeface="Cambria Math" panose="02040503050406030204" pitchFamily="18" charset="0"/>
                                      <a:ea typeface="Calibri" panose="020F0502020204030204" pitchFamily="34" charset="0"/>
                                      <a:cs typeface="Arial" panose="020B0604020202020204" pitchFamily="34" charset="0"/>
                                    </a:rPr>
                                    <m:t>𝑘𝑔</m:t>
                                  </m:r>
                                </m:den>
                              </m:f>
                            </m:num>
                            <m:den>
                              <m:r>
                                <a:rPr lang="es-EC" i="1">
                                  <a:effectLst/>
                                  <a:latin typeface="Cambria Math" panose="02040503050406030204" pitchFamily="18" charset="0"/>
                                  <a:ea typeface="Calibri" panose="020F0502020204030204" pitchFamily="34" charset="0"/>
                                  <a:cs typeface="Arial" panose="020B0604020202020204" pitchFamily="34" charset="0"/>
                                </a:rPr>
                                <m:t>3600 ×6.096 </m:t>
                              </m:r>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𝑚</m:t>
                                  </m:r>
                                </m:num>
                                <m:den>
                                  <m:r>
                                    <a:rPr lang="es-EC" i="1">
                                      <a:effectLst/>
                                      <a:latin typeface="Cambria Math" panose="02040503050406030204" pitchFamily="18" charset="0"/>
                                      <a:ea typeface="Calibri" panose="020F0502020204030204" pitchFamily="34" charset="0"/>
                                      <a:cs typeface="Arial" panose="020B0604020202020204" pitchFamily="34" charset="0"/>
                                    </a:rPr>
                                    <m:t>𝑠</m:t>
                                  </m:r>
                                </m:den>
                              </m:f>
                            </m:den>
                          </m:f>
                        </m:e>
                      </m:rad>
                    </m:oMath>
                  </m:oMathPara>
                </a14:m>
                <a:endParaRPr lang="es-EC"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𝑑</m:t>
                      </m:r>
                      <m:r>
                        <a:rPr lang="es-EC" i="1">
                          <a:effectLst/>
                          <a:latin typeface="Cambria Math" panose="02040503050406030204" pitchFamily="18" charset="0"/>
                          <a:ea typeface="Calibri" panose="020F0502020204030204" pitchFamily="34" charset="0"/>
                          <a:cs typeface="Arial" panose="020B0604020202020204" pitchFamily="34" charset="0"/>
                        </a:rPr>
                        <m:t>=0.07045 </m:t>
                      </m:r>
                      <m:r>
                        <a:rPr lang="es-EC" i="1">
                          <a:effectLst/>
                          <a:latin typeface="Cambria Math" panose="02040503050406030204" pitchFamily="18" charset="0"/>
                          <a:ea typeface="Calibri" panose="020F0502020204030204" pitchFamily="34" charset="0"/>
                          <a:cs typeface="Arial" panose="020B0604020202020204" pitchFamily="34" charset="0"/>
                        </a:rPr>
                        <m:t>𝑚</m:t>
                      </m:r>
                      <m:r>
                        <a:rPr lang="es-EC" i="1">
                          <a:effectLst/>
                          <a:latin typeface="Cambria Math" panose="02040503050406030204" pitchFamily="18" charset="0"/>
                          <a:ea typeface="Calibri" panose="020F0502020204030204" pitchFamily="34" charset="0"/>
                          <a:cs typeface="Arial" panose="020B0604020202020204" pitchFamily="34" charset="0"/>
                        </a:rPr>
                        <m:t>=70.45 </m:t>
                      </m:r>
                      <m:r>
                        <a:rPr lang="es-EC" i="1">
                          <a:effectLst/>
                          <a:latin typeface="Cambria Math" panose="02040503050406030204" pitchFamily="18" charset="0"/>
                          <a:ea typeface="Calibri" panose="020F0502020204030204" pitchFamily="34" charset="0"/>
                          <a:cs typeface="Arial" panose="020B0604020202020204" pitchFamily="34" charset="0"/>
                        </a:rPr>
                        <m:t>𝑚𝑚</m:t>
                      </m:r>
                    </m:oMath>
                  </m:oMathPara>
                </a14:m>
                <a:endParaRPr lang="es-EC" dirty="0">
                  <a:effectLst/>
                  <a:latin typeface="Arial" panose="020B0604020202020204" pitchFamily="34" charset="0"/>
                  <a:ea typeface="Calibri" panose="020F0502020204030204" pitchFamily="34" charset="0"/>
                  <a:cs typeface="Times New Roman" panose="02020603050405020304" pitchFamily="18" charset="0"/>
                </a:endParaRPr>
              </a:p>
              <a:p>
                <a:pPr indent="144145"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𝑑</m:t>
                      </m:r>
                      <m:r>
                        <a:rPr lang="es-EC" i="1">
                          <a:effectLst/>
                          <a:latin typeface="Cambria Math" panose="02040503050406030204" pitchFamily="18" charset="0"/>
                          <a:ea typeface="Calibri" panose="020F0502020204030204" pitchFamily="34" charset="0"/>
                          <a:cs typeface="Arial" panose="020B0604020202020204" pitchFamily="34" charset="0"/>
                        </a:rPr>
                        <m:t>=77.9272 </m:t>
                      </m:r>
                      <m:r>
                        <a:rPr lang="es-EC" i="1">
                          <a:effectLst/>
                          <a:latin typeface="Cambria Math" panose="02040503050406030204" pitchFamily="18" charset="0"/>
                          <a:ea typeface="Calibri" panose="020F0502020204030204" pitchFamily="34" charset="0"/>
                          <a:cs typeface="Arial" panose="020B0604020202020204" pitchFamily="34" charset="0"/>
                        </a:rPr>
                        <m:t>𝑚𝑚</m:t>
                      </m:r>
                    </m:oMath>
                  </m:oMathPara>
                </a14:m>
                <a:endParaRPr lang="es-EC" dirty="0">
                  <a:effectLst/>
                  <a:latin typeface="Arial" panose="020B0604020202020204" pitchFamily="34" charset="0"/>
                  <a:ea typeface="Calibri" panose="020F0502020204030204" pitchFamily="34" charset="0"/>
                  <a:cs typeface="Times New Roman" panose="02020603050405020304" pitchFamily="18" charset="0"/>
                </a:endParaRPr>
              </a:p>
              <a:p>
                <a:pPr indent="144145"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𝑣</m:t>
                      </m:r>
                      <m:r>
                        <a:rPr lang="es-EC" i="1">
                          <a:effectLst/>
                          <a:latin typeface="Cambria Math" panose="02040503050406030204" pitchFamily="18" charset="0"/>
                          <a:ea typeface="Calibri" panose="020F0502020204030204" pitchFamily="34" charset="0"/>
                          <a:cs typeface="Arial" panose="020B0604020202020204" pitchFamily="34" charset="0"/>
                        </a:rPr>
                        <m:t>=4.98335 </m:t>
                      </m:r>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𝑚</m:t>
                          </m:r>
                        </m:num>
                        <m:den>
                          <m:r>
                            <a:rPr lang="es-EC" i="1">
                              <a:effectLst/>
                              <a:latin typeface="Cambria Math" panose="02040503050406030204" pitchFamily="18" charset="0"/>
                              <a:ea typeface="Calibri" panose="020F0502020204030204" pitchFamily="34" charset="0"/>
                              <a:cs typeface="Arial" panose="020B0604020202020204" pitchFamily="34" charset="0"/>
                            </a:rPr>
                            <m:t>𝑠</m:t>
                          </m:r>
                        </m:den>
                      </m:f>
                    </m:oMath>
                  </m:oMathPara>
                </a14:m>
                <a:endParaRPr lang="es-EC"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9" name="Rectángulo 8"/>
              <p:cNvSpPr>
                <a:spLocks noRot="1" noChangeAspect="1" noMove="1" noResize="1" noEditPoints="1" noAdjustHandles="1" noChangeArrowheads="1" noChangeShapeType="1" noTextEdit="1"/>
              </p:cNvSpPr>
              <p:nvPr/>
            </p:nvSpPr>
            <p:spPr>
              <a:xfrm>
                <a:off x="-213995" y="1629590"/>
                <a:ext cx="4347773" cy="4976066"/>
              </a:xfrm>
              <a:prstGeom prst="rect">
                <a:avLst/>
              </a:prstGeom>
              <a:blipFill rotWithShape="0">
                <a:blip r:embed="rId2"/>
                <a:stretch>
                  <a:fillRect/>
                </a:stretch>
              </a:blipFill>
            </p:spPr>
            <p:txBody>
              <a:bodyPr/>
              <a:lstStyle/>
              <a:p>
                <a:r>
                  <a:rPr lang="es-EC">
                    <a:noFill/>
                  </a:rPr>
                  <a:t> </a:t>
                </a:r>
              </a:p>
            </p:txBody>
          </p:sp>
        </mc:Fallback>
      </mc:AlternateContent>
      <p:pic>
        <p:nvPicPr>
          <p:cNvPr id="10" name="Imagen 9"/>
          <p:cNvPicPr/>
          <p:nvPr/>
        </p:nvPicPr>
        <p:blipFill>
          <a:blip r:embed="rId3">
            <a:extLst>
              <a:ext uri="{28A0092B-C50C-407E-A947-70E740481C1C}">
                <a14:useLocalDpi xmlns:a14="http://schemas.microsoft.com/office/drawing/2010/main" val="0"/>
              </a:ext>
            </a:extLst>
          </a:blip>
          <a:srcRect/>
          <a:stretch>
            <a:fillRect/>
          </a:stretch>
        </p:blipFill>
        <p:spPr bwMode="auto">
          <a:xfrm>
            <a:off x="7681134" y="634466"/>
            <a:ext cx="4403725" cy="3691255"/>
          </a:xfrm>
          <a:prstGeom prst="rect">
            <a:avLst/>
          </a:prstGeom>
          <a:noFill/>
          <a:ln>
            <a:noFill/>
          </a:ln>
        </p:spPr>
      </p:pic>
      <p:pic>
        <p:nvPicPr>
          <p:cNvPr id="11" name="Imagen 10" descr="D:\Users\Usuario\Documents\BORIS\ESPE\Nueva carpeta\IMG_20180126_12413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9076" y="1461517"/>
            <a:ext cx="1660604" cy="1276642"/>
          </a:xfrm>
          <a:prstGeom prst="rect">
            <a:avLst/>
          </a:prstGeom>
          <a:noFill/>
          <a:ln>
            <a:noFill/>
          </a:ln>
        </p:spPr>
      </p:pic>
      <p:pic>
        <p:nvPicPr>
          <p:cNvPr id="12" name="Imagen 11" descr="D:\Users\Usuario\Documents\BORIS\ESPE\Nueva carpeta\IMG_20180126_14103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8167" y="1531742"/>
            <a:ext cx="1180430" cy="1279351"/>
          </a:xfrm>
          <a:prstGeom prst="rect">
            <a:avLst/>
          </a:prstGeom>
          <a:noFill/>
          <a:ln>
            <a:noFill/>
          </a:ln>
        </p:spPr>
      </p:pic>
      <p:pic>
        <p:nvPicPr>
          <p:cNvPr id="13" name="Imagen 12" descr="D:\Users\Usuario\Documents\BORIS\ESPE\Nueva carpeta\IMG_20180126_170316.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39179" y="2920241"/>
            <a:ext cx="1547454" cy="1339465"/>
          </a:xfrm>
          <a:prstGeom prst="rect">
            <a:avLst/>
          </a:prstGeom>
          <a:noFill/>
          <a:ln>
            <a:noFill/>
          </a:ln>
        </p:spPr>
      </p:pic>
      <p:pic>
        <p:nvPicPr>
          <p:cNvPr id="14" name="Imagen 13" descr="D:\Users\Usuario\Documents\BORIS\ESPE\Nueva carpeta\IMG_20180126_172401.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81231" y="3070317"/>
            <a:ext cx="1434303" cy="1082533"/>
          </a:xfrm>
          <a:prstGeom prst="rect">
            <a:avLst/>
          </a:prstGeom>
          <a:noFill/>
          <a:ln>
            <a:noFill/>
          </a:ln>
        </p:spPr>
      </p:pic>
      <p:pic>
        <p:nvPicPr>
          <p:cNvPr id="15" name="Imagen 14" descr="D:\Users\Usuario\Documents\BORIS\ESPE\Nueva carpeta\IMG_20180205_140455.jpg"/>
          <p:cNvPicPr/>
          <p:nvPr/>
        </p:nvPicPr>
        <p:blipFill rotWithShape="1">
          <a:blip r:embed="rId8" cstate="print">
            <a:extLst>
              <a:ext uri="{28A0092B-C50C-407E-A947-70E740481C1C}">
                <a14:useLocalDpi xmlns:a14="http://schemas.microsoft.com/office/drawing/2010/main" val="0"/>
              </a:ext>
            </a:extLst>
          </a:blip>
          <a:srcRect l="33881" t="31435" r="31213" b="32660"/>
          <a:stretch/>
        </p:blipFill>
        <p:spPr bwMode="auto">
          <a:xfrm>
            <a:off x="3636243" y="4441788"/>
            <a:ext cx="2952929" cy="2071533"/>
          </a:xfrm>
          <a:prstGeom prst="rect">
            <a:avLst/>
          </a:prstGeom>
          <a:noFill/>
          <a:ln>
            <a:noFill/>
          </a:ln>
          <a:extLst>
            <a:ext uri="{53640926-AAD7-44D8-BBD7-CCE9431645EC}">
              <a14:shadowObscured xmlns:a14="http://schemas.microsoft.com/office/drawing/2010/main"/>
            </a:ext>
          </a:extLst>
        </p:spPr>
      </p:pic>
      <p:graphicFrame>
        <p:nvGraphicFramePr>
          <p:cNvPr id="16" name="Tabla 15"/>
          <p:cNvGraphicFramePr>
            <a:graphicFrameLocks noGrp="1"/>
          </p:cNvGraphicFramePr>
          <p:nvPr>
            <p:extLst>
              <p:ext uri="{D42A27DB-BD31-4B8C-83A1-F6EECF244321}">
                <p14:modId xmlns:p14="http://schemas.microsoft.com/office/powerpoint/2010/main" val="2033154756"/>
              </p:ext>
            </p:extLst>
          </p:nvPr>
        </p:nvGraphicFramePr>
        <p:xfrm>
          <a:off x="6681852" y="4671297"/>
          <a:ext cx="5213350" cy="1920240"/>
        </p:xfrm>
        <a:graphic>
          <a:graphicData uri="http://schemas.openxmlformats.org/drawingml/2006/table">
            <a:tbl>
              <a:tblPr firstRow="1" firstCol="1" bandRow="1">
                <a:tableStyleId>{5C22544A-7EE6-4342-B048-85BDC9FD1C3A}</a:tableStyleId>
              </a:tblPr>
              <a:tblGrid>
                <a:gridCol w="2606675">
                  <a:extLst>
                    <a:ext uri="{9D8B030D-6E8A-4147-A177-3AD203B41FA5}">
                      <a16:colId xmlns:a16="http://schemas.microsoft.com/office/drawing/2014/main" val="20000"/>
                    </a:ext>
                  </a:extLst>
                </a:gridCol>
                <a:gridCol w="2606675">
                  <a:extLst>
                    <a:ext uri="{9D8B030D-6E8A-4147-A177-3AD203B41FA5}">
                      <a16:colId xmlns:a16="http://schemas.microsoft.com/office/drawing/2014/main" val="20001"/>
                    </a:ext>
                  </a:extLst>
                </a:gridCol>
              </a:tblGrid>
              <a:tr h="253605">
                <a:tc>
                  <a:txBody>
                    <a:bodyPr/>
                    <a:lstStyle/>
                    <a:p>
                      <a:pPr algn="just">
                        <a:lnSpc>
                          <a:spcPct val="150000"/>
                        </a:lnSpc>
                        <a:spcAft>
                          <a:spcPts val="0"/>
                        </a:spcAft>
                      </a:pPr>
                      <a:r>
                        <a:rPr lang="es-EC" sz="1200">
                          <a:effectLst/>
                        </a:rPr>
                        <a:t>CARACTERÍSTICA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DESCRIPCIÓN</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gn="just">
                        <a:lnSpc>
                          <a:spcPct val="150000"/>
                        </a:lnSpc>
                        <a:spcAft>
                          <a:spcPts val="0"/>
                        </a:spcAft>
                      </a:pPr>
                      <a:r>
                        <a:rPr lang="es-EC" sz="1200">
                          <a:effectLst/>
                        </a:rPr>
                        <a:t>Material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ASTM A106 Gr B</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lgn="just">
                        <a:lnSpc>
                          <a:spcPct val="150000"/>
                        </a:lnSpc>
                        <a:spcAft>
                          <a:spcPts val="0"/>
                        </a:spcAft>
                      </a:pPr>
                      <a:r>
                        <a:rPr lang="es-EC" sz="1200">
                          <a:effectLst/>
                        </a:rPr>
                        <a:t>Cedula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SCH 40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algn="just">
                        <a:lnSpc>
                          <a:spcPct val="150000"/>
                        </a:lnSpc>
                        <a:spcAft>
                          <a:spcPts val="0"/>
                        </a:spcAft>
                      </a:pPr>
                      <a:r>
                        <a:rPr lang="es-EC" sz="1200">
                          <a:effectLst/>
                        </a:rPr>
                        <a:t>Diámetro nominal (NPS)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0">
                <a:tc>
                  <a:txBody>
                    <a:bodyPr/>
                    <a:lstStyle/>
                    <a:p>
                      <a:pPr algn="just">
                        <a:lnSpc>
                          <a:spcPct val="150000"/>
                        </a:lnSpc>
                        <a:spcAft>
                          <a:spcPts val="0"/>
                        </a:spcAft>
                      </a:pPr>
                      <a:r>
                        <a:rPr lang="es-EC" sz="1200">
                          <a:effectLst/>
                        </a:rPr>
                        <a:t>Longitud</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2 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0">
                <a:tc>
                  <a:txBody>
                    <a:bodyPr/>
                    <a:lstStyle/>
                    <a:p>
                      <a:pPr algn="just">
                        <a:lnSpc>
                          <a:spcPct val="150000"/>
                        </a:lnSpc>
                        <a:spcAft>
                          <a:spcPts val="0"/>
                        </a:spcAft>
                      </a:pPr>
                      <a:r>
                        <a:rPr lang="es-EC" sz="1200">
                          <a:effectLst/>
                        </a:rPr>
                        <a:t>Espesor</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5.49 mm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0">
                <a:tc>
                  <a:txBody>
                    <a:bodyPr/>
                    <a:lstStyle/>
                    <a:p>
                      <a:pPr algn="just">
                        <a:lnSpc>
                          <a:spcPct val="150000"/>
                        </a:lnSpc>
                        <a:spcAft>
                          <a:spcPts val="0"/>
                        </a:spcAft>
                      </a:pPr>
                      <a:r>
                        <a:rPr lang="es-EC" sz="1200">
                          <a:effectLst/>
                        </a:rPr>
                        <a:t>Diámetro interno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dirty="0">
                          <a:effectLst/>
                        </a:rPr>
                        <a:t>77.927 mm</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5408211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sz="2400" b="1" dirty="0" smtClean="0">
                <a:effectLst/>
                <a:latin typeface="Arial" panose="020B0604020202020204" pitchFamily="34" charset="0"/>
                <a:ea typeface="Calibri" panose="020F0502020204030204" pitchFamily="34" charset="0"/>
                <a:cs typeface="Times New Roman" panose="02020603050405020304" pitchFamily="18" charset="0"/>
              </a:rPr>
              <a:t>Subsistema caldero-distribuidor de vapor</a:t>
            </a:r>
            <a:r>
              <a:rPr lang="es-EC" sz="2400" b="1" dirty="0" smtClean="0">
                <a:effectLst/>
                <a:latin typeface="Arial" panose="020B0604020202020204" pitchFamily="34" charset="0"/>
                <a:ea typeface="Calibri" panose="020F0502020204030204" pitchFamily="34" charset="0"/>
                <a:cs typeface="Times New Roman" panose="02020603050405020304" pitchFamily="18" charset="0"/>
              </a:rPr>
              <a:t/>
            </a:r>
            <a:br>
              <a:rPr lang="es-EC" sz="2400" b="1" dirty="0" smtClean="0">
                <a:effectLst/>
                <a:latin typeface="Arial" panose="020B0604020202020204" pitchFamily="34" charset="0"/>
                <a:ea typeface="Calibri" panose="020F0502020204030204" pitchFamily="34" charset="0"/>
                <a:cs typeface="Times New Roman" panose="02020603050405020304" pitchFamily="18" charset="0"/>
              </a:rPr>
            </a:br>
            <a:endParaRPr lang="es-EC" sz="2400" b="1" dirty="0"/>
          </a:p>
        </p:txBody>
      </p:sp>
      <p:sp>
        <p:nvSpPr>
          <p:cNvPr id="6" name="Rectángulo 5"/>
          <p:cNvSpPr/>
          <p:nvPr/>
        </p:nvSpPr>
        <p:spPr>
          <a:xfrm>
            <a:off x="838200" y="1113609"/>
            <a:ext cx="1938864" cy="369332"/>
          </a:xfrm>
          <a:prstGeom prst="rect">
            <a:avLst/>
          </a:prstGeom>
        </p:spPr>
        <p:txBody>
          <a:bodyPr wrap="none">
            <a:spAutoFit/>
          </a:bodyPr>
          <a:lstStyle/>
          <a:p>
            <a:r>
              <a:rPr lang="es-EC" b="1" dirty="0" smtClean="0"/>
              <a:t>Trampas de vapor</a:t>
            </a:r>
            <a:endParaRPr lang="es-EC" b="1" dirty="0"/>
          </a:p>
        </p:txBody>
      </p:sp>
      <p:sp>
        <p:nvSpPr>
          <p:cNvPr id="3"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5361" name="Imagen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51952"/>
            <a:ext cx="4547761" cy="456764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035170" y="6188608"/>
            <a:ext cx="949193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Selección del tipo de trampa según su aplicación (Fuente Manual de consulta Clayton, 2017)</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3060341239"/>
              </p:ext>
            </p:extLst>
          </p:nvPr>
        </p:nvGraphicFramePr>
        <p:xfrm>
          <a:off x="6096000" y="3835774"/>
          <a:ext cx="5213350" cy="2194560"/>
        </p:xfrm>
        <a:graphic>
          <a:graphicData uri="http://schemas.openxmlformats.org/drawingml/2006/table">
            <a:tbl>
              <a:tblPr firstRow="1" firstCol="1" bandRow="1">
                <a:tableStyleId>{5C22544A-7EE6-4342-B048-85BDC9FD1C3A}</a:tableStyleId>
              </a:tblPr>
              <a:tblGrid>
                <a:gridCol w="2606675">
                  <a:extLst>
                    <a:ext uri="{9D8B030D-6E8A-4147-A177-3AD203B41FA5}">
                      <a16:colId xmlns:a16="http://schemas.microsoft.com/office/drawing/2014/main" val="20000"/>
                    </a:ext>
                  </a:extLst>
                </a:gridCol>
                <a:gridCol w="2606675">
                  <a:extLst>
                    <a:ext uri="{9D8B030D-6E8A-4147-A177-3AD203B41FA5}">
                      <a16:colId xmlns:a16="http://schemas.microsoft.com/office/drawing/2014/main" val="20001"/>
                    </a:ext>
                  </a:extLst>
                </a:gridCol>
              </a:tblGrid>
              <a:tr h="0">
                <a:tc>
                  <a:txBody>
                    <a:bodyPr/>
                    <a:lstStyle/>
                    <a:p>
                      <a:pPr algn="just">
                        <a:lnSpc>
                          <a:spcPct val="150000"/>
                        </a:lnSpc>
                        <a:spcAft>
                          <a:spcPts val="0"/>
                        </a:spcAft>
                      </a:pPr>
                      <a:r>
                        <a:rPr lang="es-EC" sz="1200">
                          <a:effectLst/>
                        </a:rPr>
                        <a:t>CARACTERÍSTICA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DESCRIPCIÓN</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gn="just">
                        <a:lnSpc>
                          <a:spcPct val="150000"/>
                        </a:lnSpc>
                        <a:spcAft>
                          <a:spcPts val="0"/>
                        </a:spcAft>
                      </a:pPr>
                      <a:r>
                        <a:rPr lang="es-EC" sz="1200">
                          <a:effectLst/>
                        </a:rPr>
                        <a:t>Marca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GENEBRE</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lgn="just">
                        <a:lnSpc>
                          <a:spcPct val="150000"/>
                        </a:lnSpc>
                        <a:spcAft>
                          <a:spcPts val="0"/>
                        </a:spcAft>
                      </a:pPr>
                      <a:r>
                        <a:rPr lang="es-EC" sz="1200">
                          <a:effectLst/>
                        </a:rPr>
                        <a:t>Extremos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Roscados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algn="just">
                        <a:lnSpc>
                          <a:spcPct val="150000"/>
                        </a:lnSpc>
                        <a:spcAft>
                          <a:spcPts val="0"/>
                        </a:spcAft>
                      </a:pPr>
                      <a:r>
                        <a:rPr lang="es-EC" sz="1200">
                          <a:effectLst/>
                        </a:rPr>
                        <a:t>Material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Hierro fundido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0">
                <a:tc>
                  <a:txBody>
                    <a:bodyPr/>
                    <a:lstStyle/>
                    <a:p>
                      <a:pPr algn="just">
                        <a:lnSpc>
                          <a:spcPct val="150000"/>
                        </a:lnSpc>
                        <a:spcAft>
                          <a:spcPts val="0"/>
                        </a:spcAft>
                      </a:pPr>
                      <a:r>
                        <a:rPr lang="es-EC" sz="1200">
                          <a:effectLst/>
                        </a:rPr>
                        <a:t>Tipo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Balde invertido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0">
                <a:tc>
                  <a:txBody>
                    <a:bodyPr/>
                    <a:lstStyle/>
                    <a:p>
                      <a:pPr algn="just">
                        <a:lnSpc>
                          <a:spcPct val="150000"/>
                        </a:lnSpc>
                        <a:spcAft>
                          <a:spcPts val="0"/>
                        </a:spcAft>
                      </a:pPr>
                      <a:r>
                        <a:rPr lang="es-EC" sz="1200">
                          <a:effectLst/>
                        </a:rPr>
                        <a:t>Diámetro nominal (DN)</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½”</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0">
                <a:tc>
                  <a:txBody>
                    <a:bodyPr/>
                    <a:lstStyle/>
                    <a:p>
                      <a:pPr algn="just">
                        <a:lnSpc>
                          <a:spcPct val="150000"/>
                        </a:lnSpc>
                        <a:spcAft>
                          <a:spcPts val="0"/>
                        </a:spcAft>
                      </a:pPr>
                      <a:r>
                        <a:rPr lang="es-EC" sz="1200">
                          <a:effectLst/>
                        </a:rPr>
                        <a:t>Presión nominal de diseño (PN)</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25 bares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0">
                <a:tc>
                  <a:txBody>
                    <a:bodyPr/>
                    <a:lstStyle/>
                    <a:p>
                      <a:pPr algn="just">
                        <a:lnSpc>
                          <a:spcPct val="150000"/>
                        </a:lnSpc>
                        <a:spcAft>
                          <a:spcPts val="0"/>
                        </a:spcAft>
                      </a:pPr>
                      <a:r>
                        <a:rPr lang="es-EC" sz="1200">
                          <a:effectLst/>
                        </a:rPr>
                        <a:t>Temperatura máxima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dirty="0">
                          <a:effectLst/>
                        </a:rPr>
                        <a:t>180° C</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bl>
          </a:graphicData>
        </a:graphic>
      </p:graphicFrame>
      <p:pic>
        <p:nvPicPr>
          <p:cNvPr id="15365" name="Picture 5" descr="Resultado de imagen para trampa de vapor bal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8245" y="1375823"/>
            <a:ext cx="3067050" cy="2133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6616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lvl="0" algn="just">
              <a:lnSpc>
                <a:spcPct val="150000"/>
              </a:lnSpc>
              <a:spcAft>
                <a:spcPts val="0"/>
              </a:spcAft>
            </a:pPr>
            <a:r>
              <a:rPr lang="es-ES_tradnl" sz="2400" b="1" dirty="0" smtClean="0">
                <a:effectLst/>
                <a:latin typeface="Arial" panose="020B0604020202020204" pitchFamily="34" charset="0"/>
                <a:ea typeface="Calibri" panose="020F0502020204030204" pitchFamily="34" charset="0"/>
                <a:cs typeface="Times New Roman" panose="02020603050405020304" pitchFamily="18" charset="0"/>
              </a:rPr>
              <a:t>Subsistema distribuidor de vapor-equipo de conducción</a:t>
            </a:r>
            <a:endParaRPr lang="es-EC" sz="2400" b="1" dirty="0" smtClean="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5" name="Imagen 4"/>
          <p:cNvPicPr/>
          <p:nvPr/>
        </p:nvPicPr>
        <p:blipFill rotWithShape="1">
          <a:blip r:embed="rId2"/>
          <a:srcRect l="34144" t="32745" r="33920" b="21445"/>
          <a:stretch/>
        </p:blipFill>
        <p:spPr bwMode="auto">
          <a:xfrm>
            <a:off x="3293751" y="1802921"/>
            <a:ext cx="4659804" cy="39156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217055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sz="2400" b="1" dirty="0" smtClean="0">
                <a:effectLst/>
                <a:latin typeface="Arial" panose="020B0604020202020204" pitchFamily="34" charset="0"/>
                <a:ea typeface="Calibri" panose="020F0502020204030204" pitchFamily="34" charset="0"/>
                <a:cs typeface="Times New Roman" panose="02020603050405020304" pitchFamily="18" charset="0"/>
              </a:rPr>
              <a:t>Subsistema distribuidor de vapor-equipo de conducción</a:t>
            </a:r>
            <a:endParaRPr lang="es-EC" sz="2400" b="1" dirty="0"/>
          </a:p>
        </p:txBody>
      </p:sp>
      <p:sp>
        <p:nvSpPr>
          <p:cNvPr id="6" name="Rectángulo 5"/>
          <p:cNvSpPr/>
          <p:nvPr/>
        </p:nvSpPr>
        <p:spPr>
          <a:xfrm>
            <a:off x="838200" y="1260258"/>
            <a:ext cx="1793248" cy="369332"/>
          </a:xfrm>
          <a:prstGeom prst="rect">
            <a:avLst/>
          </a:prstGeom>
        </p:spPr>
        <p:txBody>
          <a:bodyPr wrap="none">
            <a:spAutoFit/>
          </a:bodyPr>
          <a:lstStyle/>
          <a:p>
            <a:r>
              <a:rPr lang="es-EC" b="1" dirty="0" smtClean="0"/>
              <a:t>Tubería de vapor</a:t>
            </a:r>
            <a:endParaRPr lang="es-EC" b="1" dirty="0"/>
          </a:p>
        </p:txBody>
      </p:sp>
      <p:pic>
        <p:nvPicPr>
          <p:cNvPr id="9" name="Imagen 8"/>
          <p:cNvPicPr/>
          <p:nvPr/>
        </p:nvPicPr>
        <p:blipFill>
          <a:blip r:embed="rId2">
            <a:extLst>
              <a:ext uri="{28A0092B-C50C-407E-A947-70E740481C1C}">
                <a14:useLocalDpi xmlns:a14="http://schemas.microsoft.com/office/drawing/2010/main" val="0"/>
              </a:ext>
            </a:extLst>
          </a:blip>
          <a:srcRect/>
          <a:stretch>
            <a:fillRect/>
          </a:stretch>
        </p:blipFill>
        <p:spPr bwMode="auto">
          <a:xfrm>
            <a:off x="4057171" y="1370798"/>
            <a:ext cx="4266574" cy="3371513"/>
          </a:xfrm>
          <a:prstGeom prst="rect">
            <a:avLst/>
          </a:prstGeom>
          <a:noFill/>
          <a:ln>
            <a:noFill/>
          </a:ln>
        </p:spPr>
      </p:pic>
      <p:graphicFrame>
        <p:nvGraphicFramePr>
          <p:cNvPr id="4" name="Tabla 3"/>
          <p:cNvGraphicFramePr>
            <a:graphicFrameLocks noGrp="1"/>
          </p:cNvGraphicFramePr>
          <p:nvPr>
            <p:extLst>
              <p:ext uri="{D42A27DB-BD31-4B8C-83A1-F6EECF244321}">
                <p14:modId xmlns:p14="http://schemas.microsoft.com/office/powerpoint/2010/main" val="3947375568"/>
              </p:ext>
            </p:extLst>
          </p:nvPr>
        </p:nvGraphicFramePr>
        <p:xfrm>
          <a:off x="3651730" y="4837201"/>
          <a:ext cx="5213350" cy="1653445"/>
        </p:xfrm>
        <a:graphic>
          <a:graphicData uri="http://schemas.openxmlformats.org/drawingml/2006/table">
            <a:tbl>
              <a:tblPr firstRow="1" firstCol="1" bandRow="1">
                <a:tableStyleId>{5C22544A-7EE6-4342-B048-85BDC9FD1C3A}</a:tableStyleId>
              </a:tblPr>
              <a:tblGrid>
                <a:gridCol w="2606675">
                  <a:extLst>
                    <a:ext uri="{9D8B030D-6E8A-4147-A177-3AD203B41FA5}">
                      <a16:colId xmlns:a16="http://schemas.microsoft.com/office/drawing/2014/main" val="20000"/>
                    </a:ext>
                  </a:extLst>
                </a:gridCol>
                <a:gridCol w="2606675">
                  <a:extLst>
                    <a:ext uri="{9D8B030D-6E8A-4147-A177-3AD203B41FA5}">
                      <a16:colId xmlns:a16="http://schemas.microsoft.com/office/drawing/2014/main" val="20001"/>
                    </a:ext>
                  </a:extLst>
                </a:gridCol>
              </a:tblGrid>
              <a:tr h="0">
                <a:tc>
                  <a:txBody>
                    <a:bodyPr/>
                    <a:lstStyle/>
                    <a:p>
                      <a:pPr algn="just">
                        <a:lnSpc>
                          <a:spcPct val="150000"/>
                        </a:lnSpc>
                        <a:spcAft>
                          <a:spcPts val="0"/>
                        </a:spcAft>
                      </a:pPr>
                      <a:r>
                        <a:rPr lang="es-EC" sz="1200" dirty="0">
                          <a:effectLst/>
                        </a:rPr>
                        <a:t>CARACTERÍSTICA</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DESCRIPCIÓN</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gn="just">
                        <a:lnSpc>
                          <a:spcPct val="150000"/>
                        </a:lnSpc>
                        <a:spcAft>
                          <a:spcPts val="0"/>
                        </a:spcAft>
                      </a:pPr>
                      <a:r>
                        <a:rPr lang="es-EC" sz="1200">
                          <a:effectLst/>
                        </a:rPr>
                        <a:t>Material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ASTM A106 Gr B</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lgn="just">
                        <a:lnSpc>
                          <a:spcPct val="150000"/>
                        </a:lnSpc>
                        <a:spcAft>
                          <a:spcPts val="0"/>
                        </a:spcAft>
                      </a:pPr>
                      <a:r>
                        <a:rPr lang="es-EC" sz="1200">
                          <a:effectLst/>
                        </a:rPr>
                        <a:t>Cedula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SCH 40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algn="just">
                        <a:lnSpc>
                          <a:spcPct val="150000"/>
                        </a:lnSpc>
                        <a:spcAft>
                          <a:spcPts val="0"/>
                        </a:spcAft>
                      </a:pPr>
                      <a:r>
                        <a:rPr lang="es-EC" sz="1200">
                          <a:effectLst/>
                        </a:rPr>
                        <a:t>Diámetro nominal (NPS)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½”</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0">
                <a:tc>
                  <a:txBody>
                    <a:bodyPr/>
                    <a:lstStyle/>
                    <a:p>
                      <a:pPr algn="just">
                        <a:lnSpc>
                          <a:spcPct val="150000"/>
                        </a:lnSpc>
                        <a:spcAft>
                          <a:spcPts val="0"/>
                        </a:spcAft>
                      </a:pPr>
                      <a:r>
                        <a:rPr lang="es-EC" sz="1200">
                          <a:effectLst/>
                        </a:rPr>
                        <a:t>Espesor</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2.77 mm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281845">
                <a:tc>
                  <a:txBody>
                    <a:bodyPr/>
                    <a:lstStyle/>
                    <a:p>
                      <a:pPr algn="just">
                        <a:lnSpc>
                          <a:spcPct val="150000"/>
                        </a:lnSpc>
                        <a:spcAft>
                          <a:spcPts val="0"/>
                        </a:spcAft>
                      </a:pPr>
                      <a:r>
                        <a:rPr lang="es-EC" sz="1200">
                          <a:effectLst/>
                        </a:rPr>
                        <a:t>Diámetro interno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dirty="0">
                          <a:effectLst/>
                        </a:rPr>
                        <a:t>15.7988 mm</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551" y="1932317"/>
            <a:ext cx="2691440" cy="3588587"/>
          </a:xfrm>
          <a:prstGeom prst="rect">
            <a:avLst/>
          </a:prstGeom>
        </p:spPr>
      </p:pic>
      <p:pic>
        <p:nvPicPr>
          <p:cNvPr id="18436" name="Picture 4" descr="Resultado de imagen para trampa termodinamica geneb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92873" y="2536166"/>
            <a:ext cx="1883011" cy="1748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488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lvl="0" algn="just">
              <a:lnSpc>
                <a:spcPct val="150000"/>
              </a:lnSpc>
              <a:spcAft>
                <a:spcPts val="0"/>
              </a:spcAft>
            </a:pPr>
            <a:r>
              <a:rPr lang="es-ES_tradnl" sz="2400" b="1" dirty="0" smtClean="0">
                <a:effectLst/>
                <a:latin typeface="Arial" panose="020B0604020202020204" pitchFamily="34" charset="0"/>
                <a:ea typeface="Calibri" panose="020F0502020204030204" pitchFamily="34" charset="0"/>
                <a:cs typeface="Times New Roman" panose="02020603050405020304" pitchFamily="18" charset="0"/>
              </a:rPr>
              <a:t>Subsistema distribuidor de vapor-equipo de calorímetros</a:t>
            </a:r>
            <a:endParaRPr lang="es-EC" sz="2400" b="1" dirty="0" smtClean="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3578680" y="1621765"/>
            <a:ext cx="4366248" cy="4341807"/>
          </a:xfrm>
          <a:prstGeom prst="rect">
            <a:avLst/>
          </a:prstGeom>
          <a:noFill/>
          <a:ln>
            <a:noFill/>
          </a:ln>
        </p:spPr>
      </p:pic>
    </p:spTree>
    <p:extLst>
      <p:ext uri="{BB962C8B-B14F-4D97-AF65-F5344CB8AC3E}">
        <p14:creationId xmlns:p14="http://schemas.microsoft.com/office/powerpoint/2010/main" val="37393116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71800" y="2517775"/>
            <a:ext cx="10515600" cy="1325563"/>
          </a:xfrm>
        </p:spPr>
        <p:txBody>
          <a:bodyPr/>
          <a:lstStyle/>
          <a:p>
            <a:r>
              <a:rPr lang="es-EC" b="1" dirty="0" smtClean="0"/>
              <a:t>ANTECEDENTES</a:t>
            </a:r>
            <a:endParaRPr lang="es-EC" b="1"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220" y="171450"/>
            <a:ext cx="3168352" cy="955698"/>
          </a:xfrm>
          <a:prstGeom prst="rect">
            <a:avLst/>
          </a:prstGeom>
        </p:spPr>
      </p:pic>
    </p:spTree>
    <p:extLst>
      <p:ext uri="{BB962C8B-B14F-4D97-AF65-F5344CB8AC3E}">
        <p14:creationId xmlns:p14="http://schemas.microsoft.com/office/powerpoint/2010/main" val="32858665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sz="2400" b="1" dirty="0" smtClean="0">
                <a:effectLst/>
                <a:latin typeface="Arial" panose="020B0604020202020204" pitchFamily="34" charset="0"/>
                <a:ea typeface="Calibri" panose="020F0502020204030204" pitchFamily="34" charset="0"/>
                <a:cs typeface="Times New Roman" panose="02020603050405020304" pitchFamily="18" charset="0"/>
              </a:rPr>
              <a:t>Subsistema distribuidor de vapor-equipo de calorímetros</a:t>
            </a:r>
            <a:endParaRPr lang="es-EC" sz="2400" b="1" dirty="0"/>
          </a:p>
        </p:txBody>
      </p:sp>
      <p:sp>
        <p:nvSpPr>
          <p:cNvPr id="6" name="Rectángulo 5"/>
          <p:cNvSpPr/>
          <p:nvPr/>
        </p:nvSpPr>
        <p:spPr>
          <a:xfrm>
            <a:off x="838200" y="1260258"/>
            <a:ext cx="1793248" cy="369332"/>
          </a:xfrm>
          <a:prstGeom prst="rect">
            <a:avLst/>
          </a:prstGeom>
        </p:spPr>
        <p:txBody>
          <a:bodyPr wrap="none">
            <a:spAutoFit/>
          </a:bodyPr>
          <a:lstStyle/>
          <a:p>
            <a:r>
              <a:rPr lang="es-EC" b="1" dirty="0" smtClean="0"/>
              <a:t>Tubería de vapor</a:t>
            </a:r>
            <a:endParaRPr lang="es-EC" b="1" dirty="0"/>
          </a:p>
        </p:txBody>
      </p:sp>
      <p:pic>
        <p:nvPicPr>
          <p:cNvPr id="18436" name="Picture 4" descr="Resultado de imagen para trampa termodinamica geneb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18421" y="2639683"/>
            <a:ext cx="1883011" cy="174851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a 2"/>
          <p:cNvGraphicFramePr>
            <a:graphicFrameLocks noGrp="1"/>
          </p:cNvGraphicFramePr>
          <p:nvPr>
            <p:extLst>
              <p:ext uri="{D42A27DB-BD31-4B8C-83A1-F6EECF244321}">
                <p14:modId xmlns:p14="http://schemas.microsoft.com/office/powerpoint/2010/main" val="2610439356"/>
              </p:ext>
            </p:extLst>
          </p:nvPr>
        </p:nvGraphicFramePr>
        <p:xfrm>
          <a:off x="3489325" y="5013605"/>
          <a:ext cx="5213350" cy="1645920"/>
        </p:xfrm>
        <a:graphic>
          <a:graphicData uri="http://schemas.openxmlformats.org/drawingml/2006/table">
            <a:tbl>
              <a:tblPr firstRow="1" firstCol="1" bandRow="1">
                <a:tableStyleId>{5C22544A-7EE6-4342-B048-85BDC9FD1C3A}</a:tableStyleId>
              </a:tblPr>
              <a:tblGrid>
                <a:gridCol w="2606675">
                  <a:extLst>
                    <a:ext uri="{9D8B030D-6E8A-4147-A177-3AD203B41FA5}">
                      <a16:colId xmlns:a16="http://schemas.microsoft.com/office/drawing/2014/main" val="20000"/>
                    </a:ext>
                  </a:extLst>
                </a:gridCol>
                <a:gridCol w="2606675">
                  <a:extLst>
                    <a:ext uri="{9D8B030D-6E8A-4147-A177-3AD203B41FA5}">
                      <a16:colId xmlns:a16="http://schemas.microsoft.com/office/drawing/2014/main" val="20001"/>
                    </a:ext>
                  </a:extLst>
                </a:gridCol>
              </a:tblGrid>
              <a:tr h="0">
                <a:tc>
                  <a:txBody>
                    <a:bodyPr/>
                    <a:lstStyle/>
                    <a:p>
                      <a:pPr algn="just">
                        <a:lnSpc>
                          <a:spcPct val="150000"/>
                        </a:lnSpc>
                        <a:spcAft>
                          <a:spcPts val="0"/>
                        </a:spcAft>
                      </a:pPr>
                      <a:r>
                        <a:rPr lang="es-EC" sz="1200">
                          <a:effectLst/>
                        </a:rPr>
                        <a:t>CARACTERÍSTICA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DESCRIPCIÓN</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gn="just">
                        <a:lnSpc>
                          <a:spcPct val="150000"/>
                        </a:lnSpc>
                        <a:spcAft>
                          <a:spcPts val="0"/>
                        </a:spcAft>
                      </a:pPr>
                      <a:r>
                        <a:rPr lang="es-EC" sz="1200">
                          <a:effectLst/>
                        </a:rPr>
                        <a:t>Material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ASTM A106 Gr B</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lgn="just">
                        <a:lnSpc>
                          <a:spcPct val="150000"/>
                        </a:lnSpc>
                        <a:spcAft>
                          <a:spcPts val="0"/>
                        </a:spcAft>
                      </a:pPr>
                      <a:r>
                        <a:rPr lang="es-EC" sz="1200">
                          <a:effectLst/>
                        </a:rPr>
                        <a:t>Cedula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SCH 40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algn="just">
                        <a:lnSpc>
                          <a:spcPct val="150000"/>
                        </a:lnSpc>
                        <a:spcAft>
                          <a:spcPts val="0"/>
                        </a:spcAft>
                      </a:pPr>
                      <a:r>
                        <a:rPr lang="es-EC" sz="1200">
                          <a:effectLst/>
                        </a:rPr>
                        <a:t>Diámetro nominal (NPS)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0">
                <a:tc>
                  <a:txBody>
                    <a:bodyPr/>
                    <a:lstStyle/>
                    <a:p>
                      <a:pPr algn="just">
                        <a:lnSpc>
                          <a:spcPct val="150000"/>
                        </a:lnSpc>
                        <a:spcAft>
                          <a:spcPts val="0"/>
                        </a:spcAft>
                      </a:pPr>
                      <a:r>
                        <a:rPr lang="es-EC" sz="1200">
                          <a:effectLst/>
                        </a:rPr>
                        <a:t>Espesor</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3.38 mm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0">
                <a:tc>
                  <a:txBody>
                    <a:bodyPr/>
                    <a:lstStyle/>
                    <a:p>
                      <a:pPr algn="just">
                        <a:lnSpc>
                          <a:spcPct val="150000"/>
                        </a:lnSpc>
                        <a:spcAft>
                          <a:spcPts val="0"/>
                        </a:spcAft>
                      </a:pPr>
                      <a:r>
                        <a:rPr lang="es-EC" sz="1200">
                          <a:effectLst/>
                        </a:rPr>
                        <a:t>Diámetro interno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dirty="0">
                          <a:effectLst/>
                        </a:rPr>
                        <a:t>26.6446 mm</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p:pic>
        <p:nvPicPr>
          <p:cNvPr id="11" name="Imagen 10"/>
          <p:cNvPicPr/>
          <p:nvPr/>
        </p:nvPicPr>
        <p:blipFill>
          <a:blip r:embed="rId3">
            <a:extLst>
              <a:ext uri="{28A0092B-C50C-407E-A947-70E740481C1C}">
                <a14:useLocalDpi xmlns:a14="http://schemas.microsoft.com/office/drawing/2010/main" val="0"/>
              </a:ext>
            </a:extLst>
          </a:blip>
          <a:srcRect/>
          <a:stretch>
            <a:fillRect/>
          </a:stretch>
        </p:blipFill>
        <p:spPr bwMode="auto">
          <a:xfrm>
            <a:off x="4014532" y="1444924"/>
            <a:ext cx="4162935" cy="3398621"/>
          </a:xfrm>
          <a:prstGeom prst="rect">
            <a:avLst/>
          </a:prstGeom>
          <a:noFill/>
          <a:ln>
            <a:noFill/>
          </a:ln>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413" y="2304291"/>
            <a:ext cx="2807119" cy="3742825"/>
          </a:xfrm>
          <a:prstGeom prst="rect">
            <a:avLst/>
          </a:prstGeom>
        </p:spPr>
      </p:pic>
    </p:spTree>
    <p:extLst>
      <p:ext uri="{BB962C8B-B14F-4D97-AF65-F5344CB8AC3E}">
        <p14:creationId xmlns:p14="http://schemas.microsoft.com/office/powerpoint/2010/main" val="26293965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lvl="0" algn="just">
              <a:lnSpc>
                <a:spcPct val="150000"/>
              </a:lnSpc>
              <a:spcAft>
                <a:spcPts val="0"/>
              </a:spcAft>
            </a:pPr>
            <a:r>
              <a:rPr lang="es-ES_tradnl" sz="2400" b="1" dirty="0" smtClean="0">
                <a:effectLst/>
                <a:latin typeface="Arial" panose="020B0604020202020204" pitchFamily="34" charset="0"/>
                <a:ea typeface="Calibri" panose="020F0502020204030204" pitchFamily="34" charset="0"/>
                <a:cs typeface="Times New Roman" panose="02020603050405020304" pitchFamily="18" charset="0"/>
              </a:rPr>
              <a:t>Subsistema distribuidor de vapor-inyector de vapor</a:t>
            </a:r>
            <a:endParaRPr lang="es-EC" sz="2400" b="1" dirty="0" smtClean="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3293464" y="1751163"/>
            <a:ext cx="4151133" cy="3928027"/>
          </a:xfrm>
          <a:prstGeom prst="rect">
            <a:avLst/>
          </a:prstGeom>
          <a:noFill/>
          <a:ln>
            <a:noFill/>
          </a:ln>
        </p:spPr>
      </p:pic>
    </p:spTree>
    <p:extLst>
      <p:ext uri="{BB962C8B-B14F-4D97-AF65-F5344CB8AC3E}">
        <p14:creationId xmlns:p14="http://schemas.microsoft.com/office/powerpoint/2010/main" val="4513338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sz="2400" b="1" dirty="0" smtClean="0">
                <a:effectLst/>
                <a:latin typeface="Arial" panose="020B0604020202020204" pitchFamily="34" charset="0"/>
                <a:ea typeface="Calibri" panose="020F0502020204030204" pitchFamily="34" charset="0"/>
                <a:cs typeface="Times New Roman" panose="02020603050405020304" pitchFamily="18" charset="0"/>
              </a:rPr>
              <a:t>Subsistema distribuidor de vapor-inyector de vapor</a:t>
            </a:r>
            <a:endParaRPr lang="es-EC" sz="2400" b="1" dirty="0"/>
          </a:p>
        </p:txBody>
      </p:sp>
      <p:sp>
        <p:nvSpPr>
          <p:cNvPr id="6" name="Rectángulo 5"/>
          <p:cNvSpPr/>
          <p:nvPr/>
        </p:nvSpPr>
        <p:spPr>
          <a:xfrm>
            <a:off x="838200" y="1260258"/>
            <a:ext cx="1793248" cy="369332"/>
          </a:xfrm>
          <a:prstGeom prst="rect">
            <a:avLst/>
          </a:prstGeom>
        </p:spPr>
        <p:txBody>
          <a:bodyPr wrap="none">
            <a:spAutoFit/>
          </a:bodyPr>
          <a:lstStyle/>
          <a:p>
            <a:r>
              <a:rPr lang="es-EC" b="1" dirty="0" smtClean="0"/>
              <a:t>Tubería de vapor</a:t>
            </a:r>
            <a:endParaRPr lang="es-EC" b="1" dirty="0"/>
          </a:p>
        </p:txBody>
      </p:sp>
      <p:pic>
        <p:nvPicPr>
          <p:cNvPr id="9" name="Imagen 8"/>
          <p:cNvPicPr/>
          <p:nvPr/>
        </p:nvPicPr>
        <p:blipFill>
          <a:blip r:embed="rId2">
            <a:extLst>
              <a:ext uri="{28A0092B-C50C-407E-A947-70E740481C1C}">
                <a14:useLocalDpi xmlns:a14="http://schemas.microsoft.com/office/drawing/2010/main" val="0"/>
              </a:ext>
            </a:extLst>
          </a:blip>
          <a:srcRect/>
          <a:stretch>
            <a:fillRect/>
          </a:stretch>
        </p:blipFill>
        <p:spPr bwMode="auto">
          <a:xfrm>
            <a:off x="5937730" y="1444924"/>
            <a:ext cx="4266574" cy="3371513"/>
          </a:xfrm>
          <a:prstGeom prst="rect">
            <a:avLst/>
          </a:prstGeom>
          <a:noFill/>
          <a:ln>
            <a:noFill/>
          </a:ln>
        </p:spPr>
      </p:pic>
      <p:graphicFrame>
        <p:nvGraphicFramePr>
          <p:cNvPr id="4" name="Tabla 3"/>
          <p:cNvGraphicFramePr>
            <a:graphicFrameLocks noGrp="1"/>
          </p:cNvGraphicFramePr>
          <p:nvPr>
            <p:extLst>
              <p:ext uri="{D42A27DB-BD31-4B8C-83A1-F6EECF244321}">
                <p14:modId xmlns:p14="http://schemas.microsoft.com/office/powerpoint/2010/main" val="3133485394"/>
              </p:ext>
            </p:extLst>
          </p:nvPr>
        </p:nvGraphicFramePr>
        <p:xfrm>
          <a:off x="5464342" y="5069513"/>
          <a:ext cx="5213350" cy="1653445"/>
        </p:xfrm>
        <a:graphic>
          <a:graphicData uri="http://schemas.openxmlformats.org/drawingml/2006/table">
            <a:tbl>
              <a:tblPr firstRow="1" firstCol="1" bandRow="1">
                <a:tableStyleId>{5C22544A-7EE6-4342-B048-85BDC9FD1C3A}</a:tableStyleId>
              </a:tblPr>
              <a:tblGrid>
                <a:gridCol w="2606675">
                  <a:extLst>
                    <a:ext uri="{9D8B030D-6E8A-4147-A177-3AD203B41FA5}">
                      <a16:colId xmlns:a16="http://schemas.microsoft.com/office/drawing/2014/main" val="20000"/>
                    </a:ext>
                  </a:extLst>
                </a:gridCol>
                <a:gridCol w="2606675">
                  <a:extLst>
                    <a:ext uri="{9D8B030D-6E8A-4147-A177-3AD203B41FA5}">
                      <a16:colId xmlns:a16="http://schemas.microsoft.com/office/drawing/2014/main" val="20001"/>
                    </a:ext>
                  </a:extLst>
                </a:gridCol>
              </a:tblGrid>
              <a:tr h="0">
                <a:tc>
                  <a:txBody>
                    <a:bodyPr/>
                    <a:lstStyle/>
                    <a:p>
                      <a:pPr algn="just">
                        <a:lnSpc>
                          <a:spcPct val="150000"/>
                        </a:lnSpc>
                        <a:spcAft>
                          <a:spcPts val="0"/>
                        </a:spcAft>
                      </a:pPr>
                      <a:r>
                        <a:rPr lang="es-EC" sz="1200" dirty="0">
                          <a:effectLst/>
                        </a:rPr>
                        <a:t>CARACTERÍSTICA</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dirty="0">
                          <a:effectLst/>
                        </a:rPr>
                        <a:t>DESCRIPCIÓN</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gn="just">
                        <a:lnSpc>
                          <a:spcPct val="150000"/>
                        </a:lnSpc>
                        <a:spcAft>
                          <a:spcPts val="0"/>
                        </a:spcAft>
                      </a:pPr>
                      <a:r>
                        <a:rPr lang="es-EC" sz="1200">
                          <a:effectLst/>
                        </a:rPr>
                        <a:t>Material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dirty="0">
                          <a:effectLst/>
                        </a:rPr>
                        <a:t>ASTM A106 Gr B</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lgn="just">
                        <a:lnSpc>
                          <a:spcPct val="150000"/>
                        </a:lnSpc>
                        <a:spcAft>
                          <a:spcPts val="0"/>
                        </a:spcAft>
                      </a:pPr>
                      <a:r>
                        <a:rPr lang="es-EC" sz="1200">
                          <a:effectLst/>
                        </a:rPr>
                        <a:t>Cedula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SCH 40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algn="just">
                        <a:lnSpc>
                          <a:spcPct val="150000"/>
                        </a:lnSpc>
                        <a:spcAft>
                          <a:spcPts val="0"/>
                        </a:spcAft>
                      </a:pPr>
                      <a:r>
                        <a:rPr lang="es-EC" sz="1200">
                          <a:effectLst/>
                        </a:rPr>
                        <a:t>Diámetro nominal (NPS)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½”</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0">
                <a:tc>
                  <a:txBody>
                    <a:bodyPr/>
                    <a:lstStyle/>
                    <a:p>
                      <a:pPr algn="just">
                        <a:lnSpc>
                          <a:spcPct val="150000"/>
                        </a:lnSpc>
                        <a:spcAft>
                          <a:spcPts val="0"/>
                        </a:spcAft>
                      </a:pPr>
                      <a:r>
                        <a:rPr lang="es-EC" sz="1200">
                          <a:effectLst/>
                        </a:rPr>
                        <a:t>Espesor</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2.77 mm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281845">
                <a:tc>
                  <a:txBody>
                    <a:bodyPr/>
                    <a:lstStyle/>
                    <a:p>
                      <a:pPr algn="just">
                        <a:lnSpc>
                          <a:spcPct val="150000"/>
                        </a:lnSpc>
                        <a:spcAft>
                          <a:spcPts val="0"/>
                        </a:spcAft>
                      </a:pPr>
                      <a:r>
                        <a:rPr lang="es-EC" sz="1200" dirty="0">
                          <a:effectLst/>
                        </a:rPr>
                        <a:t>Diámetro interno</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dirty="0">
                          <a:effectLst/>
                        </a:rPr>
                        <a:t>15.7988 mm</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p:pic>
        <p:nvPicPr>
          <p:cNvPr id="3" name="Imagen 2"/>
          <p:cNvPicPr>
            <a:picLocks noChangeAspect="1"/>
          </p:cNvPicPr>
          <p:nvPr/>
        </p:nvPicPr>
        <p:blipFill rotWithShape="1">
          <a:blip r:embed="rId3" cstate="print">
            <a:extLst>
              <a:ext uri="{28A0092B-C50C-407E-A947-70E740481C1C}">
                <a14:useLocalDpi xmlns:a14="http://schemas.microsoft.com/office/drawing/2010/main" val="0"/>
              </a:ext>
            </a:extLst>
          </a:blip>
          <a:srcRect l="47875" t="36352"/>
          <a:stretch/>
        </p:blipFill>
        <p:spPr>
          <a:xfrm>
            <a:off x="1500054" y="1880558"/>
            <a:ext cx="2681018" cy="4364966"/>
          </a:xfrm>
          <a:prstGeom prst="rect">
            <a:avLst/>
          </a:prstGeom>
        </p:spPr>
      </p:pic>
    </p:spTree>
    <p:extLst>
      <p:ext uri="{BB962C8B-B14F-4D97-AF65-F5344CB8AC3E}">
        <p14:creationId xmlns:p14="http://schemas.microsoft.com/office/powerpoint/2010/main" val="34216272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lvl="0" algn="just">
              <a:lnSpc>
                <a:spcPct val="150000"/>
              </a:lnSpc>
              <a:spcAft>
                <a:spcPts val="0"/>
              </a:spcAft>
            </a:pPr>
            <a:r>
              <a:rPr lang="es-ES_tradnl" sz="2400" b="1" dirty="0" smtClean="0">
                <a:effectLst/>
                <a:latin typeface="Arial" panose="020B0604020202020204" pitchFamily="34" charset="0"/>
                <a:ea typeface="Calibri" panose="020F0502020204030204" pitchFamily="34" charset="0"/>
                <a:cs typeface="Times New Roman" panose="02020603050405020304" pitchFamily="18" charset="0"/>
              </a:rPr>
              <a:t>Subsistema distribuidor de vapor-válvula de abastecimiento de vapor</a:t>
            </a:r>
            <a:endParaRPr lang="es-EC" sz="2400" b="1"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3203995" y="1863306"/>
            <a:ext cx="4982474" cy="3633158"/>
          </a:xfrm>
          <a:prstGeom prst="rect">
            <a:avLst/>
          </a:prstGeom>
          <a:noFill/>
          <a:ln>
            <a:noFill/>
          </a:ln>
        </p:spPr>
      </p:pic>
    </p:spTree>
    <p:extLst>
      <p:ext uri="{BB962C8B-B14F-4D97-AF65-F5344CB8AC3E}">
        <p14:creationId xmlns:p14="http://schemas.microsoft.com/office/powerpoint/2010/main" val="34028549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sz="2400" b="1" dirty="0" smtClean="0">
                <a:effectLst/>
                <a:latin typeface="Arial" panose="020B0604020202020204" pitchFamily="34" charset="0"/>
                <a:ea typeface="Calibri" panose="020F0502020204030204" pitchFamily="34" charset="0"/>
                <a:cs typeface="Times New Roman" panose="02020603050405020304" pitchFamily="18" charset="0"/>
              </a:rPr>
              <a:t>Subsistema distribuidor de vapor-inyector de vapor</a:t>
            </a:r>
            <a:endParaRPr lang="es-EC" sz="2400" b="1" dirty="0"/>
          </a:p>
        </p:txBody>
      </p:sp>
      <p:sp>
        <p:nvSpPr>
          <p:cNvPr id="6" name="Rectángulo 5"/>
          <p:cNvSpPr/>
          <p:nvPr/>
        </p:nvSpPr>
        <p:spPr>
          <a:xfrm>
            <a:off x="838200" y="1260258"/>
            <a:ext cx="1793248" cy="369332"/>
          </a:xfrm>
          <a:prstGeom prst="rect">
            <a:avLst/>
          </a:prstGeom>
        </p:spPr>
        <p:txBody>
          <a:bodyPr wrap="none">
            <a:spAutoFit/>
          </a:bodyPr>
          <a:lstStyle/>
          <a:p>
            <a:r>
              <a:rPr lang="es-EC" b="1" dirty="0" smtClean="0"/>
              <a:t>Tubería de vapor</a:t>
            </a:r>
            <a:endParaRPr lang="es-EC" b="1" dirty="0"/>
          </a:p>
        </p:txBody>
      </p:sp>
      <p:pic>
        <p:nvPicPr>
          <p:cNvPr id="9" name="Imagen 8"/>
          <p:cNvPicPr/>
          <p:nvPr/>
        </p:nvPicPr>
        <p:blipFill>
          <a:blip r:embed="rId2">
            <a:extLst>
              <a:ext uri="{28A0092B-C50C-407E-A947-70E740481C1C}">
                <a14:useLocalDpi xmlns:a14="http://schemas.microsoft.com/office/drawing/2010/main" val="0"/>
              </a:ext>
            </a:extLst>
          </a:blip>
          <a:srcRect/>
          <a:stretch>
            <a:fillRect/>
          </a:stretch>
        </p:blipFill>
        <p:spPr bwMode="auto">
          <a:xfrm>
            <a:off x="311988" y="2166646"/>
            <a:ext cx="4266574" cy="3371513"/>
          </a:xfrm>
          <a:prstGeom prst="rect">
            <a:avLst/>
          </a:prstGeom>
          <a:noFill/>
          <a:ln>
            <a:noFill/>
          </a:ln>
        </p:spPr>
      </p:pic>
      <p:graphicFrame>
        <p:nvGraphicFramePr>
          <p:cNvPr id="4" name="Tabla 3"/>
          <p:cNvGraphicFramePr>
            <a:graphicFrameLocks noGrp="1"/>
          </p:cNvGraphicFramePr>
          <p:nvPr>
            <p:extLst>
              <p:ext uri="{D42A27DB-BD31-4B8C-83A1-F6EECF244321}">
                <p14:modId xmlns:p14="http://schemas.microsoft.com/office/powerpoint/2010/main" val="1940800539"/>
              </p:ext>
            </p:extLst>
          </p:nvPr>
        </p:nvGraphicFramePr>
        <p:xfrm>
          <a:off x="5403957" y="4180992"/>
          <a:ext cx="5213350" cy="1653445"/>
        </p:xfrm>
        <a:graphic>
          <a:graphicData uri="http://schemas.openxmlformats.org/drawingml/2006/table">
            <a:tbl>
              <a:tblPr firstRow="1" firstCol="1" bandRow="1">
                <a:tableStyleId>{5C22544A-7EE6-4342-B048-85BDC9FD1C3A}</a:tableStyleId>
              </a:tblPr>
              <a:tblGrid>
                <a:gridCol w="2606675">
                  <a:extLst>
                    <a:ext uri="{9D8B030D-6E8A-4147-A177-3AD203B41FA5}">
                      <a16:colId xmlns:a16="http://schemas.microsoft.com/office/drawing/2014/main" val="20000"/>
                    </a:ext>
                  </a:extLst>
                </a:gridCol>
                <a:gridCol w="2606675">
                  <a:extLst>
                    <a:ext uri="{9D8B030D-6E8A-4147-A177-3AD203B41FA5}">
                      <a16:colId xmlns:a16="http://schemas.microsoft.com/office/drawing/2014/main" val="20001"/>
                    </a:ext>
                  </a:extLst>
                </a:gridCol>
              </a:tblGrid>
              <a:tr h="0">
                <a:tc>
                  <a:txBody>
                    <a:bodyPr/>
                    <a:lstStyle/>
                    <a:p>
                      <a:pPr algn="just">
                        <a:lnSpc>
                          <a:spcPct val="150000"/>
                        </a:lnSpc>
                        <a:spcAft>
                          <a:spcPts val="0"/>
                        </a:spcAft>
                      </a:pPr>
                      <a:r>
                        <a:rPr lang="es-EC" sz="1200" dirty="0">
                          <a:effectLst/>
                        </a:rPr>
                        <a:t>CARACTERÍSTICA</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dirty="0">
                          <a:effectLst/>
                        </a:rPr>
                        <a:t>DESCRIPCIÓN</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gn="just">
                        <a:lnSpc>
                          <a:spcPct val="150000"/>
                        </a:lnSpc>
                        <a:spcAft>
                          <a:spcPts val="0"/>
                        </a:spcAft>
                      </a:pPr>
                      <a:r>
                        <a:rPr lang="es-EC" sz="1200" dirty="0">
                          <a:effectLst/>
                        </a:rPr>
                        <a:t>Material</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dirty="0">
                          <a:effectLst/>
                        </a:rPr>
                        <a:t>ASTM A106 Gr B</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lgn="just">
                        <a:lnSpc>
                          <a:spcPct val="150000"/>
                        </a:lnSpc>
                        <a:spcAft>
                          <a:spcPts val="0"/>
                        </a:spcAft>
                      </a:pPr>
                      <a:r>
                        <a:rPr lang="es-EC" sz="1200">
                          <a:effectLst/>
                        </a:rPr>
                        <a:t>Cedula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SCH 40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algn="just">
                        <a:lnSpc>
                          <a:spcPct val="150000"/>
                        </a:lnSpc>
                        <a:spcAft>
                          <a:spcPts val="0"/>
                        </a:spcAft>
                      </a:pPr>
                      <a:r>
                        <a:rPr lang="es-EC" sz="1200">
                          <a:effectLst/>
                        </a:rPr>
                        <a:t>Diámetro nominal (NPS)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½”</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0">
                <a:tc>
                  <a:txBody>
                    <a:bodyPr/>
                    <a:lstStyle/>
                    <a:p>
                      <a:pPr algn="just">
                        <a:lnSpc>
                          <a:spcPct val="150000"/>
                        </a:lnSpc>
                        <a:spcAft>
                          <a:spcPts val="0"/>
                        </a:spcAft>
                      </a:pPr>
                      <a:r>
                        <a:rPr lang="es-EC" sz="1200">
                          <a:effectLst/>
                        </a:rPr>
                        <a:t>Espesor</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a:effectLst/>
                        </a:rPr>
                        <a:t>2.77 mm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281845">
                <a:tc>
                  <a:txBody>
                    <a:bodyPr/>
                    <a:lstStyle/>
                    <a:p>
                      <a:pPr algn="just">
                        <a:lnSpc>
                          <a:spcPct val="150000"/>
                        </a:lnSpc>
                        <a:spcAft>
                          <a:spcPts val="0"/>
                        </a:spcAft>
                      </a:pPr>
                      <a:r>
                        <a:rPr lang="es-EC" sz="1200">
                          <a:effectLst/>
                        </a:rPr>
                        <a:t>Diámetro interno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200" dirty="0">
                          <a:effectLst/>
                        </a:rPr>
                        <a:t>15.7988 mm</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t="29685" b="49057"/>
          <a:stretch/>
        </p:blipFill>
        <p:spPr>
          <a:xfrm>
            <a:off x="4794780" y="1859035"/>
            <a:ext cx="6431704" cy="1822990"/>
          </a:xfrm>
          <a:prstGeom prst="rect">
            <a:avLst/>
          </a:prstGeom>
        </p:spPr>
      </p:pic>
    </p:spTree>
    <p:extLst>
      <p:ext uri="{BB962C8B-B14F-4D97-AF65-F5344CB8AC3E}">
        <p14:creationId xmlns:p14="http://schemas.microsoft.com/office/powerpoint/2010/main" val="30253904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838200" y="365125"/>
            <a:ext cx="10515600" cy="1325563"/>
          </a:xfrm>
        </p:spPr>
        <p:txBody>
          <a:bodyPr>
            <a:normAutofit/>
          </a:bodyPr>
          <a:lstStyle/>
          <a:p>
            <a:r>
              <a:rPr lang="es-ES_tradnl" b="1" dirty="0"/>
              <a:t>DISEÑO MECÁNICO E IMPLEMENTACIÓN</a:t>
            </a:r>
            <a:r>
              <a:rPr lang="es-EC" b="1" dirty="0"/>
              <a:t> DE </a:t>
            </a:r>
            <a:r>
              <a:rPr lang="es-EC" b="1" dirty="0" smtClean="0"/>
              <a:t>SISTEMA </a:t>
            </a:r>
            <a:r>
              <a:rPr lang="es-EC" b="1" dirty="0"/>
              <a:t>DE </a:t>
            </a:r>
            <a:r>
              <a:rPr lang="es-EC" b="1" dirty="0" smtClean="0"/>
              <a:t>CONTROL</a:t>
            </a:r>
            <a:endParaRPr lang="es-EC" dirty="0"/>
          </a:p>
        </p:txBody>
      </p:sp>
      <mc:AlternateContent xmlns:mc="http://schemas.openxmlformats.org/markup-compatibility/2006" xmlns:a14="http://schemas.microsoft.com/office/drawing/2010/main">
        <mc:Choice Requires="a14">
          <p:sp>
            <p:nvSpPr>
              <p:cNvPr id="6" name="Rectángulo 5"/>
              <p:cNvSpPr/>
              <p:nvPr/>
            </p:nvSpPr>
            <p:spPr>
              <a:xfrm>
                <a:off x="2605390" y="2365553"/>
                <a:ext cx="5737693" cy="299440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s-EC" i="1" smtClean="0">
                          <a:latin typeface="Cambria Math" panose="02040503050406030204" pitchFamily="18" charset="0"/>
                        </a:rPr>
                        <m:t>Control</m:t>
                      </m:r>
                      <m:d>
                        <m:dPr>
                          <m:begChr m:val="{"/>
                          <m:endChr m:val=""/>
                          <m:ctrlPr>
                            <a:rPr lang="es-EC" i="1">
                              <a:latin typeface="Cambria Math" panose="02040503050406030204" pitchFamily="18" charset="0"/>
                            </a:rPr>
                          </m:ctrlPr>
                        </m:dPr>
                        <m:e>
                          <m:eqArr>
                            <m:eqArrPr>
                              <m:ctrlPr>
                                <a:rPr lang="es-EC" i="1">
                                  <a:latin typeface="Cambria Math" panose="02040503050406030204" pitchFamily="18" charset="0"/>
                                </a:rPr>
                              </m:ctrlPr>
                            </m:eqArrPr>
                            <m:e>
                              <m:r>
                                <a:rPr lang="es-EC" i="0">
                                  <a:latin typeface="Cambria Math" panose="02040503050406030204" pitchFamily="18" charset="0"/>
                                </a:rPr>
                                <m:t>&amp;</m:t>
                              </m:r>
                              <m:r>
                                <m:rPr>
                                  <m:nor/>
                                </m:rPr>
                                <a:rPr lang="es-EC" i="1">
                                  <a:latin typeface="Cambria Math" panose="02040503050406030204" pitchFamily="18" charset="0"/>
                                </a:rPr>
                                <m:t> </m:t>
                              </m:r>
                              <m:r>
                                <m:rPr>
                                  <m:nor/>
                                </m:rPr>
                                <a:rPr lang="es-EC" i="1">
                                  <a:latin typeface="Cambria Math" panose="02040503050406030204" pitchFamily="18" charset="0"/>
                                </a:rPr>
                                <m:t>Control</m:t>
                              </m:r>
                              <m:r>
                                <m:rPr>
                                  <m:nor/>
                                </m:rPr>
                                <a:rPr lang="es-EC" i="1">
                                  <a:latin typeface="Cambria Math" panose="02040503050406030204" pitchFamily="18" charset="0"/>
                                </a:rPr>
                                <m:t> </m:t>
                              </m:r>
                              <m:r>
                                <m:rPr>
                                  <m:nor/>
                                </m:rPr>
                                <a:rPr lang="es-EC" i="1">
                                  <a:latin typeface="Cambria Math" panose="02040503050406030204" pitchFamily="18" charset="0"/>
                                </a:rPr>
                                <m:t>de</m:t>
                              </m:r>
                              <m:r>
                                <m:rPr>
                                  <m:nor/>
                                </m:rPr>
                                <a:rPr lang="es-EC" i="1">
                                  <a:latin typeface="Cambria Math" panose="02040503050406030204" pitchFamily="18" charset="0"/>
                                </a:rPr>
                                <m:t> </m:t>
                              </m:r>
                              <m:r>
                                <m:rPr>
                                  <m:nor/>
                                </m:rPr>
                                <a:rPr lang="es-EC" i="1">
                                  <a:latin typeface="Cambria Math" panose="02040503050406030204" pitchFamily="18" charset="0"/>
                                </a:rPr>
                                <m:t>Nivel</m:t>
                              </m:r>
                              <m:r>
                                <m:rPr>
                                  <m:nor/>
                                </m:rPr>
                                <a:rPr lang="es-EC" i="1">
                                  <a:latin typeface="Cambria Math" panose="02040503050406030204" pitchFamily="18" charset="0"/>
                                </a:rPr>
                                <m:t> </m:t>
                              </m:r>
                              <m:d>
                                <m:dPr>
                                  <m:begChr m:val="{"/>
                                  <m:endChr m:val=""/>
                                  <m:ctrlPr>
                                    <a:rPr lang="es-EC" i="1">
                                      <a:latin typeface="Cambria Math" panose="02040503050406030204" pitchFamily="18" charset="0"/>
                                    </a:rPr>
                                  </m:ctrlPr>
                                </m:dPr>
                                <m:e>
                                  <m:eqArr>
                                    <m:eqArrPr>
                                      <m:ctrlPr>
                                        <a:rPr lang="es-EC" i="1">
                                          <a:latin typeface="Cambria Math" panose="02040503050406030204" pitchFamily="18" charset="0"/>
                                        </a:rPr>
                                      </m:ctrlPr>
                                    </m:eqArrPr>
                                    <m:e>
                                      <m:r>
                                        <a:rPr lang="es-EC" i="0">
                                          <a:latin typeface="Cambria Math" panose="02040503050406030204" pitchFamily="18" charset="0"/>
                                        </a:rPr>
                                        <m:t>&amp;</m:t>
                                      </m:r>
                                      <m:r>
                                        <m:rPr>
                                          <m:nor/>
                                        </m:rPr>
                                        <a:rPr lang="es-EC" i="1">
                                          <a:latin typeface="Cambria Math" panose="02040503050406030204" pitchFamily="18" charset="0"/>
                                        </a:rPr>
                                        <m:t>Electrodos</m:t>
                                      </m:r>
                                      <m:r>
                                        <m:rPr>
                                          <m:nor/>
                                        </m:rPr>
                                        <a:rPr lang="es-EC" i="1">
                                          <a:latin typeface="Cambria Math" panose="02040503050406030204" pitchFamily="18" charset="0"/>
                                        </a:rPr>
                                        <m:t> </m:t>
                                      </m:r>
                                      <m:r>
                                        <m:rPr>
                                          <m:nor/>
                                        </m:rPr>
                                        <a:rPr lang="es-EC" i="1">
                                          <a:latin typeface="Cambria Math" panose="02040503050406030204" pitchFamily="18" charset="0"/>
                                        </a:rPr>
                                        <m:t>de</m:t>
                                      </m:r>
                                      <m:r>
                                        <m:rPr>
                                          <m:nor/>
                                        </m:rPr>
                                        <a:rPr lang="es-EC" i="1">
                                          <a:latin typeface="Cambria Math" panose="02040503050406030204" pitchFamily="18" charset="0"/>
                                        </a:rPr>
                                        <m:t> </m:t>
                                      </m:r>
                                      <m:r>
                                        <m:rPr>
                                          <m:nor/>
                                        </m:rPr>
                                        <a:rPr lang="es-EC" i="1">
                                          <a:latin typeface="Cambria Math" panose="02040503050406030204" pitchFamily="18" charset="0"/>
                                        </a:rPr>
                                        <m:t>Conductividad</m:t>
                                      </m:r>
                                    </m:e>
                                    <m:e>
                                      <m:r>
                                        <a:rPr lang="es-EC" i="0">
                                          <a:latin typeface="Cambria Math" panose="02040503050406030204" pitchFamily="18" charset="0"/>
                                        </a:rPr>
                                        <m:t>&amp;</m:t>
                                      </m:r>
                                      <m:r>
                                        <m:rPr>
                                          <m:nor/>
                                        </m:rPr>
                                        <a:rPr lang="es-EC" i="1">
                                          <a:latin typeface="Cambria Math" panose="02040503050406030204" pitchFamily="18" charset="0"/>
                                        </a:rPr>
                                        <m:t>Floatless</m:t>
                                      </m:r>
                                      <m:r>
                                        <m:rPr>
                                          <m:nor/>
                                        </m:rPr>
                                        <a:rPr lang="es-EC" i="1">
                                          <a:latin typeface="Cambria Math" panose="02040503050406030204" pitchFamily="18" charset="0"/>
                                        </a:rPr>
                                        <m:t> </m:t>
                                      </m:r>
                                      <m:r>
                                        <m:rPr>
                                          <m:nor/>
                                        </m:rPr>
                                        <a:rPr lang="es-EC" i="1">
                                          <a:latin typeface="Cambria Math" panose="02040503050406030204" pitchFamily="18" charset="0"/>
                                        </a:rPr>
                                        <m:t>Relay</m:t>
                                      </m:r>
                                    </m:e>
                                    <m:e>
                                      <m:r>
                                        <a:rPr lang="es-EC" i="0">
                                          <a:latin typeface="Cambria Math" panose="02040503050406030204" pitchFamily="18" charset="0"/>
                                        </a:rPr>
                                        <m:t>&amp;</m:t>
                                      </m:r>
                                      <m:r>
                                        <m:rPr>
                                          <m:nor/>
                                        </m:rPr>
                                        <a:rPr lang="es-EC" i="1">
                                          <a:latin typeface="Cambria Math" panose="02040503050406030204" pitchFamily="18" charset="0"/>
                                        </a:rPr>
                                        <m:t>Contactores</m:t>
                                      </m:r>
                                      <m:r>
                                        <m:rPr>
                                          <m:nor/>
                                        </m:rPr>
                                        <a:rPr lang="es-EC" i="1">
                                          <a:latin typeface="Cambria Math" panose="02040503050406030204" pitchFamily="18" charset="0"/>
                                        </a:rPr>
                                        <m:t> </m:t>
                                      </m:r>
                                      <m:r>
                                        <m:rPr>
                                          <m:nor/>
                                        </m:rPr>
                                        <a:rPr lang="es-EC" i="1">
                                          <a:latin typeface="Cambria Math" panose="02040503050406030204" pitchFamily="18" charset="0"/>
                                        </a:rPr>
                                        <m:t>y</m:t>
                                      </m:r>
                                      <m:r>
                                        <m:rPr>
                                          <m:nor/>
                                        </m:rPr>
                                        <a:rPr lang="es-EC" i="1">
                                          <a:latin typeface="Cambria Math" panose="02040503050406030204" pitchFamily="18" charset="0"/>
                                        </a:rPr>
                                        <m:t> </m:t>
                                      </m:r>
                                      <m:r>
                                        <m:rPr>
                                          <m:nor/>
                                        </m:rPr>
                                        <a:rPr lang="es-EC" i="1">
                                          <a:latin typeface="Cambria Math" panose="02040503050406030204" pitchFamily="18" charset="0"/>
                                        </a:rPr>
                                        <m:t>Rel</m:t>
                                      </m:r>
                                      <m:r>
                                        <m:rPr>
                                          <m:nor/>
                                        </m:rPr>
                                        <a:rPr lang="es-EC" i="1">
                                          <a:latin typeface="Cambria Math" panose="02040503050406030204" pitchFamily="18" charset="0"/>
                                        </a:rPr>
                                        <m:t>é </m:t>
                                      </m:r>
                                      <m:r>
                                        <m:rPr>
                                          <m:nor/>
                                        </m:rPr>
                                        <a:rPr lang="es-EC" i="1">
                                          <a:latin typeface="Cambria Math" panose="02040503050406030204" pitchFamily="18" charset="0"/>
                                        </a:rPr>
                                        <m:t>T</m:t>
                                      </m:r>
                                      <m:r>
                                        <m:rPr>
                                          <m:nor/>
                                        </m:rPr>
                                        <a:rPr lang="es-EC" i="1">
                                          <a:latin typeface="Cambria Math" panose="02040503050406030204" pitchFamily="18" charset="0"/>
                                        </a:rPr>
                                        <m:t>é</m:t>
                                      </m:r>
                                      <m:r>
                                        <m:rPr>
                                          <m:nor/>
                                        </m:rPr>
                                        <a:rPr lang="es-EC" i="1">
                                          <a:latin typeface="Cambria Math" panose="02040503050406030204" pitchFamily="18" charset="0"/>
                                        </a:rPr>
                                        <m:t>rmico</m:t>
                                      </m:r>
                                    </m:e>
                                    <m:e>
                                      <m:r>
                                        <a:rPr lang="es-EC" i="0">
                                          <a:latin typeface="Cambria Math" panose="02040503050406030204" pitchFamily="18" charset="0"/>
                                        </a:rPr>
                                        <m:t>&amp;</m:t>
                                      </m:r>
                                      <m:r>
                                        <m:rPr>
                                          <m:nor/>
                                        </m:rPr>
                                        <a:rPr lang="es-EC" i="1">
                                          <a:latin typeface="Cambria Math" panose="02040503050406030204" pitchFamily="18" charset="0"/>
                                        </a:rPr>
                                        <m:t>Visor</m:t>
                                      </m:r>
                                      <m:r>
                                        <m:rPr>
                                          <m:nor/>
                                        </m:rPr>
                                        <a:rPr lang="es-EC" i="1">
                                          <a:latin typeface="Cambria Math" panose="02040503050406030204" pitchFamily="18" charset="0"/>
                                        </a:rPr>
                                        <m:t> </m:t>
                                      </m:r>
                                      <m:r>
                                        <m:rPr>
                                          <m:nor/>
                                        </m:rPr>
                                        <a:rPr lang="es-EC" i="1">
                                          <a:latin typeface="Cambria Math" panose="02040503050406030204" pitchFamily="18" charset="0"/>
                                        </a:rPr>
                                        <m:t>de</m:t>
                                      </m:r>
                                      <m:r>
                                        <m:rPr>
                                          <m:nor/>
                                        </m:rPr>
                                        <a:rPr lang="es-EC" i="1">
                                          <a:latin typeface="Cambria Math" panose="02040503050406030204" pitchFamily="18" charset="0"/>
                                        </a:rPr>
                                        <m:t> </m:t>
                                      </m:r>
                                      <m:r>
                                        <m:rPr>
                                          <m:nor/>
                                        </m:rPr>
                                        <a:rPr lang="es-EC" i="1">
                                          <a:latin typeface="Cambria Math" panose="02040503050406030204" pitchFamily="18" charset="0"/>
                                        </a:rPr>
                                        <m:t>Nivel</m:t>
                                      </m:r>
                                    </m:e>
                                  </m:eqArr>
                                </m:e>
                              </m:d>
                            </m:e>
                            <m:e>
                              <m:r>
                                <a:rPr lang="es-EC" i="0">
                                  <a:latin typeface="Cambria Math" panose="02040503050406030204" pitchFamily="18" charset="0"/>
                                </a:rPr>
                                <m:t>&amp;</m:t>
                              </m:r>
                              <m:r>
                                <m:rPr>
                                  <m:nor/>
                                </m:rPr>
                                <a:rPr lang="es-EC" i="1">
                                  <a:latin typeface="Cambria Math" panose="02040503050406030204" pitchFamily="18" charset="0"/>
                                </a:rPr>
                                <m:t>Control</m:t>
                              </m:r>
                              <m:r>
                                <m:rPr>
                                  <m:nor/>
                                </m:rPr>
                                <a:rPr lang="es-EC" i="1">
                                  <a:latin typeface="Cambria Math" panose="02040503050406030204" pitchFamily="18" charset="0"/>
                                </a:rPr>
                                <m:t> </m:t>
                              </m:r>
                              <m:r>
                                <m:rPr>
                                  <m:nor/>
                                </m:rPr>
                                <a:rPr lang="es-EC" i="1">
                                  <a:latin typeface="Cambria Math" panose="02040503050406030204" pitchFamily="18" charset="0"/>
                                </a:rPr>
                                <m:t>de</m:t>
                              </m:r>
                              <m:r>
                                <m:rPr>
                                  <m:nor/>
                                </m:rPr>
                                <a:rPr lang="es-EC" i="1">
                                  <a:latin typeface="Cambria Math" panose="02040503050406030204" pitchFamily="18" charset="0"/>
                                </a:rPr>
                                <m:t> </m:t>
                              </m:r>
                              <m:r>
                                <m:rPr>
                                  <m:nor/>
                                </m:rPr>
                                <a:rPr lang="es-EC" i="1">
                                  <a:latin typeface="Cambria Math" panose="02040503050406030204" pitchFamily="18" charset="0"/>
                                </a:rPr>
                                <m:t>Presi</m:t>
                              </m:r>
                              <m:r>
                                <m:rPr>
                                  <m:nor/>
                                </m:rPr>
                                <a:rPr lang="es-EC" i="1">
                                  <a:latin typeface="Cambria Math" panose="02040503050406030204" pitchFamily="18" charset="0"/>
                                </a:rPr>
                                <m:t>ó</m:t>
                              </m:r>
                              <m:r>
                                <m:rPr>
                                  <m:nor/>
                                </m:rPr>
                                <a:rPr lang="es-EC" i="1">
                                  <a:latin typeface="Cambria Math" panose="02040503050406030204" pitchFamily="18" charset="0"/>
                                </a:rPr>
                                <m:t>n</m:t>
                              </m:r>
                              <m:r>
                                <m:rPr>
                                  <m:nor/>
                                </m:rPr>
                                <a:rPr lang="es-EC" i="1">
                                  <a:latin typeface="Cambria Math" panose="02040503050406030204" pitchFamily="18" charset="0"/>
                                </a:rPr>
                                <m:t> </m:t>
                              </m:r>
                              <m:d>
                                <m:dPr>
                                  <m:begChr m:val="{"/>
                                  <m:endChr m:val=""/>
                                  <m:ctrlPr>
                                    <a:rPr lang="es-EC" i="1">
                                      <a:latin typeface="Cambria Math" panose="02040503050406030204" pitchFamily="18" charset="0"/>
                                    </a:rPr>
                                  </m:ctrlPr>
                                </m:dPr>
                                <m:e>
                                  <m:eqArr>
                                    <m:eqArrPr>
                                      <m:ctrlPr>
                                        <a:rPr lang="es-EC" i="1">
                                          <a:latin typeface="Cambria Math" panose="02040503050406030204" pitchFamily="18" charset="0"/>
                                        </a:rPr>
                                      </m:ctrlPr>
                                    </m:eqArrPr>
                                    <m:e>
                                      <m:r>
                                        <a:rPr lang="es-EC" i="0">
                                          <a:latin typeface="Cambria Math" panose="02040503050406030204" pitchFamily="18" charset="0"/>
                                        </a:rPr>
                                        <m:t>&amp;</m:t>
                                      </m:r>
                                      <m:r>
                                        <m:rPr>
                                          <m:nor/>
                                        </m:rPr>
                                        <a:rPr lang="es-EC" b="0" i="1" smtClean="0">
                                          <a:latin typeface="Cambria Math" panose="02040503050406030204" pitchFamily="18" charset="0"/>
                                        </a:rPr>
                                        <m:t>Switch</m:t>
                                      </m:r>
                                      <m:r>
                                        <m:rPr>
                                          <m:nor/>
                                        </m:rPr>
                                        <a:rPr lang="es-EC" i="1">
                                          <a:latin typeface="Cambria Math" panose="02040503050406030204" pitchFamily="18" charset="0"/>
                                        </a:rPr>
                                        <m:t> </m:t>
                                      </m:r>
                                      <m:r>
                                        <m:rPr>
                                          <m:nor/>
                                        </m:rPr>
                                        <a:rPr lang="es-EC" i="1">
                                          <a:latin typeface="Cambria Math" panose="02040503050406030204" pitchFamily="18" charset="0"/>
                                        </a:rPr>
                                        <m:t>de</m:t>
                                      </m:r>
                                      <m:r>
                                        <m:rPr>
                                          <m:nor/>
                                        </m:rPr>
                                        <a:rPr lang="es-EC" i="1">
                                          <a:latin typeface="Cambria Math" panose="02040503050406030204" pitchFamily="18" charset="0"/>
                                        </a:rPr>
                                        <m:t> </m:t>
                                      </m:r>
                                      <m:r>
                                        <m:rPr>
                                          <m:nor/>
                                        </m:rPr>
                                        <a:rPr lang="es-EC" i="1">
                                          <a:latin typeface="Cambria Math" panose="02040503050406030204" pitchFamily="18" charset="0"/>
                                        </a:rPr>
                                        <m:t>Presi</m:t>
                                      </m:r>
                                      <m:r>
                                        <m:rPr>
                                          <m:nor/>
                                        </m:rPr>
                                        <a:rPr lang="es-EC" i="1">
                                          <a:latin typeface="Cambria Math" panose="02040503050406030204" pitchFamily="18" charset="0"/>
                                        </a:rPr>
                                        <m:t>ó</m:t>
                                      </m:r>
                                      <m:r>
                                        <m:rPr>
                                          <m:nor/>
                                        </m:rPr>
                                        <a:rPr lang="es-EC" i="1">
                                          <a:latin typeface="Cambria Math" panose="02040503050406030204" pitchFamily="18" charset="0"/>
                                        </a:rPr>
                                        <m:t>n</m:t>
                                      </m:r>
                                    </m:e>
                                    <m:e>
                                      <m:r>
                                        <a:rPr lang="es-EC" i="0">
                                          <a:latin typeface="Cambria Math" panose="02040503050406030204" pitchFamily="18" charset="0"/>
                                        </a:rPr>
                                        <m:t>&amp;</m:t>
                                      </m:r>
                                      <m:r>
                                        <m:rPr>
                                          <m:nor/>
                                        </m:rPr>
                                        <a:rPr lang="es-EC" i="1">
                                          <a:latin typeface="Cambria Math" panose="02040503050406030204" pitchFamily="18" charset="0"/>
                                        </a:rPr>
                                        <m:t>V</m:t>
                                      </m:r>
                                      <m:r>
                                        <m:rPr>
                                          <m:nor/>
                                        </m:rPr>
                                        <a:rPr lang="es-EC" i="1">
                                          <a:latin typeface="Cambria Math" panose="02040503050406030204" pitchFamily="18" charset="0"/>
                                        </a:rPr>
                                        <m:t>á</m:t>
                                      </m:r>
                                      <m:r>
                                        <m:rPr>
                                          <m:nor/>
                                        </m:rPr>
                                        <a:rPr lang="es-EC" i="1">
                                          <a:latin typeface="Cambria Math" panose="02040503050406030204" pitchFamily="18" charset="0"/>
                                        </a:rPr>
                                        <m:t>lvula</m:t>
                                      </m:r>
                                      <m:r>
                                        <m:rPr>
                                          <m:nor/>
                                        </m:rPr>
                                        <a:rPr lang="es-EC" i="1">
                                          <a:latin typeface="Cambria Math" panose="02040503050406030204" pitchFamily="18" charset="0"/>
                                        </a:rPr>
                                        <m:t> </m:t>
                                      </m:r>
                                      <m:r>
                                        <m:rPr>
                                          <m:nor/>
                                        </m:rPr>
                                        <a:rPr lang="es-EC" i="1">
                                          <a:latin typeface="Cambria Math" panose="02040503050406030204" pitchFamily="18" charset="0"/>
                                        </a:rPr>
                                        <m:t>de</m:t>
                                      </m:r>
                                      <m:r>
                                        <m:rPr>
                                          <m:nor/>
                                        </m:rPr>
                                        <a:rPr lang="es-EC" i="1">
                                          <a:latin typeface="Cambria Math" panose="02040503050406030204" pitchFamily="18" charset="0"/>
                                        </a:rPr>
                                        <m:t> </m:t>
                                      </m:r>
                                      <m:r>
                                        <m:rPr>
                                          <m:nor/>
                                        </m:rPr>
                                        <a:rPr lang="es-EC" i="1">
                                          <a:latin typeface="Cambria Math" panose="02040503050406030204" pitchFamily="18" charset="0"/>
                                        </a:rPr>
                                        <m:t>Seguridad</m:t>
                                      </m:r>
                                    </m:e>
                                  </m:eqArr>
                                </m:e>
                              </m:d>
                            </m:e>
                            <m:e>
                              <m:r>
                                <a:rPr lang="es-EC" i="0">
                                  <a:latin typeface="Cambria Math" panose="02040503050406030204" pitchFamily="18" charset="0"/>
                                </a:rPr>
                                <m:t>&amp;</m:t>
                              </m:r>
                              <m:r>
                                <m:rPr>
                                  <m:nor/>
                                </m:rPr>
                                <a:rPr lang="es-EC" i="1" smtClean="0">
                                  <a:latin typeface="Cambria Math" panose="02040503050406030204" pitchFamily="18" charset="0"/>
                                </a:rPr>
                                <m:t>Control</m:t>
                              </m:r>
                              <m:r>
                                <m:rPr>
                                  <m:nor/>
                                </m:rPr>
                                <a:rPr lang="es-EC" i="1" smtClean="0">
                                  <a:latin typeface="Cambria Math" panose="02040503050406030204" pitchFamily="18" charset="0"/>
                                </a:rPr>
                                <m:t> </m:t>
                              </m:r>
                              <m:r>
                                <m:rPr>
                                  <m:nor/>
                                </m:rPr>
                                <a:rPr lang="es-EC" i="1" smtClean="0">
                                  <a:latin typeface="Cambria Math" panose="02040503050406030204" pitchFamily="18" charset="0"/>
                                </a:rPr>
                                <m:t>de</m:t>
                              </m:r>
                              <m:r>
                                <a:rPr lang="es-EC" b="0" i="1" smtClean="0">
                                  <a:latin typeface="Cambria Math" panose="02040503050406030204" pitchFamily="18" charset="0"/>
                                </a:rPr>
                                <m:t> </m:t>
                              </m:r>
                              <m:r>
                                <a:rPr lang="es-EC" b="0" i="1" smtClean="0">
                                  <a:latin typeface="Cambria Math" panose="02040503050406030204" pitchFamily="18" charset="0"/>
                                </a:rPr>
                                <m:t>𝑙𝑙𝑎𝑚𝑎</m:t>
                              </m:r>
                              <m:r>
                                <a:rPr lang="es-EC" b="0" i="1" smtClean="0">
                                  <a:latin typeface="Cambria Math" panose="02040503050406030204" pitchFamily="18" charset="0"/>
                                </a:rPr>
                                <m:t> </m:t>
                              </m:r>
                              <m:r>
                                <a:rPr lang="es-EC" b="0" i="1" smtClean="0">
                                  <a:latin typeface="Cambria Math" panose="02040503050406030204" pitchFamily="18" charset="0"/>
                                </a:rPr>
                                <m:t>𝑑𝑒𝑙</m:t>
                              </m:r>
                              <m:r>
                                <a:rPr lang="es-EC" b="0" i="1" smtClean="0">
                                  <a:latin typeface="Cambria Math" panose="02040503050406030204" pitchFamily="18" charset="0"/>
                                </a:rPr>
                                <m:t> </m:t>
                              </m:r>
                              <m:r>
                                <a:rPr lang="es-EC" b="0" i="1" smtClean="0">
                                  <a:latin typeface="Cambria Math" panose="02040503050406030204" pitchFamily="18" charset="0"/>
                                </a:rPr>
                                <m:t>𝑞𝑢𝑒𝑚𝑎𝑑𝑜𝑟</m:t>
                              </m:r>
                              <m:d>
                                <m:dPr>
                                  <m:begChr m:val="{"/>
                                  <m:endChr m:val=""/>
                                  <m:ctrlPr>
                                    <a:rPr lang="es-EC" i="1">
                                      <a:latin typeface="Cambria Math" panose="02040503050406030204" pitchFamily="18" charset="0"/>
                                    </a:rPr>
                                  </m:ctrlPr>
                                </m:dPr>
                                <m:e>
                                  <m:eqArr>
                                    <m:eqArrPr>
                                      <m:ctrlPr>
                                        <a:rPr lang="es-EC" i="1">
                                          <a:latin typeface="Cambria Math" panose="02040503050406030204" pitchFamily="18" charset="0"/>
                                        </a:rPr>
                                      </m:ctrlPr>
                                    </m:eqArrPr>
                                    <m:e>
                                      <m:r>
                                        <a:rPr lang="es-EC" i="0">
                                          <a:latin typeface="Cambria Math" panose="02040503050406030204" pitchFamily="18" charset="0"/>
                                        </a:rPr>
                                        <m:t>&amp;</m:t>
                                      </m:r>
                                      <m:eqArr>
                                        <m:eqArrPr>
                                          <m:ctrlPr>
                                            <a:rPr lang="es-EC" i="1">
                                              <a:latin typeface="Cambria Math" panose="02040503050406030204" pitchFamily="18" charset="0"/>
                                            </a:rPr>
                                          </m:ctrlPr>
                                        </m:eqArrPr>
                                        <m:e>
                                          <m:r>
                                            <a:rPr lang="es-EC" i="0">
                                              <a:latin typeface="Cambria Math" panose="02040503050406030204" pitchFamily="18" charset="0"/>
                                            </a:rPr>
                                            <m:t>&amp;</m:t>
                                          </m:r>
                                          <m:r>
                                            <m:rPr>
                                              <m:nor/>
                                            </m:rPr>
                                            <a:rPr lang="es-EC" b="0" i="1" smtClean="0">
                                              <a:latin typeface="Cambria Math" panose="02040503050406030204" pitchFamily="18" charset="0"/>
                                            </a:rPr>
                                            <m:t>C</m:t>
                                          </m:r>
                                          <m:r>
                                            <a:rPr lang="es-EC" b="0" i="1" smtClean="0">
                                              <a:latin typeface="Cambria Math" panose="02040503050406030204" pitchFamily="18" charset="0"/>
                                            </a:rPr>
                                            <m:t>𝑜𝑛𝑡𝑟𝑜𝑙</m:t>
                                          </m:r>
                                          <m:r>
                                            <a:rPr lang="es-EC" b="0" i="1" smtClean="0">
                                              <a:latin typeface="Cambria Math" panose="02040503050406030204" pitchFamily="18" charset="0"/>
                                            </a:rPr>
                                            <m:t> </m:t>
                                          </m:r>
                                          <m:r>
                                            <a:rPr lang="es-EC" b="0" i="1" smtClean="0">
                                              <a:latin typeface="Cambria Math" panose="02040503050406030204" pitchFamily="18" charset="0"/>
                                            </a:rPr>
                                            <m:t>𝑑𝑒</m:t>
                                          </m:r>
                                          <m:r>
                                            <a:rPr lang="es-EC" b="0" i="1" smtClean="0">
                                              <a:latin typeface="Cambria Math" panose="02040503050406030204" pitchFamily="18" charset="0"/>
                                            </a:rPr>
                                            <m:t> </m:t>
                                          </m:r>
                                          <m:r>
                                            <a:rPr lang="es-EC" b="0" i="1" smtClean="0">
                                              <a:latin typeface="Cambria Math" panose="02040503050406030204" pitchFamily="18" charset="0"/>
                                            </a:rPr>
                                            <m:t>𝑓𝑢𝑒𝑔𝑜</m:t>
                                          </m:r>
                                        </m:e>
                                        <m:e>
                                          <m:r>
                                            <a:rPr lang="es-EC" i="0">
                                              <a:latin typeface="Cambria Math" panose="02040503050406030204" pitchFamily="18" charset="0"/>
                                            </a:rPr>
                                            <m:t>&amp;</m:t>
                                          </m:r>
                                          <m:r>
                                            <m:rPr>
                                              <m:nor/>
                                            </m:rPr>
                                            <a:rPr lang="es-EC" b="0" i="1" smtClean="0">
                                              <a:latin typeface="Cambria Math" panose="02040503050406030204" pitchFamily="18" charset="0"/>
                                            </a:rPr>
                                            <m:t>Fotocelda</m:t>
                                          </m:r>
                                        </m:e>
                                        <m:e>
                                          <m:r>
                                            <a:rPr lang="es-EC" i="0">
                                              <a:latin typeface="Cambria Math" panose="02040503050406030204" pitchFamily="18" charset="0"/>
                                            </a:rPr>
                                            <m:t>&amp;</m:t>
                                          </m:r>
                                          <m:r>
                                            <m:rPr>
                                              <m:nor/>
                                            </m:rPr>
                                            <a:rPr lang="es-EC" b="0" i="1" smtClean="0">
                                              <a:latin typeface="Cambria Math" panose="02040503050406030204" pitchFamily="18" charset="0"/>
                                            </a:rPr>
                                            <m:t>Contactor</m:t>
                                          </m:r>
                                          <m:r>
                                            <m:rPr>
                                              <m:nor/>
                                            </m:rPr>
                                            <a:rPr lang="es-EC" b="0" i="1" smtClean="0">
                                              <a:latin typeface="Cambria Math" panose="02040503050406030204" pitchFamily="18" charset="0"/>
                                            </a:rPr>
                                            <m:t> </m:t>
                                          </m:r>
                                          <m:r>
                                            <m:rPr>
                                              <m:nor/>
                                            </m:rPr>
                                            <a:rPr lang="es-EC" b="0" i="1" smtClean="0">
                                              <a:latin typeface="Cambria Math" panose="02040503050406030204" pitchFamily="18" charset="0"/>
                                            </a:rPr>
                                            <m:t>del</m:t>
                                          </m:r>
                                          <m:r>
                                            <m:rPr>
                                              <m:nor/>
                                            </m:rPr>
                                            <a:rPr lang="es-EC" b="0" i="1" smtClean="0">
                                              <a:latin typeface="Cambria Math" panose="02040503050406030204" pitchFamily="18" charset="0"/>
                                            </a:rPr>
                                            <m:t> </m:t>
                                          </m:r>
                                          <m:r>
                                            <m:rPr>
                                              <m:nor/>
                                            </m:rPr>
                                            <a:rPr lang="es-EC" b="0" i="1" smtClean="0">
                                              <a:latin typeface="Cambria Math" panose="02040503050406030204" pitchFamily="18" charset="0"/>
                                            </a:rPr>
                                            <m:t>quemador</m:t>
                                          </m:r>
                                        </m:e>
                                      </m:eqArr>
                                    </m:e>
                                  </m:eqArr>
                                </m:e>
                              </m:d>
                            </m:e>
                          </m:eqArr>
                        </m:e>
                      </m:d>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2605390" y="2365553"/>
                <a:ext cx="5737693" cy="2994409"/>
              </a:xfrm>
              <a:prstGeom prst="rect">
                <a:avLst/>
              </a:prstGeom>
              <a:blipFill rotWithShape="0">
                <a:blip r:embed="rId2"/>
                <a:stretch>
                  <a:fillRect r="-17516"/>
                </a:stretch>
              </a:blipFill>
            </p:spPr>
            <p:txBody>
              <a:bodyPr/>
              <a:lstStyle/>
              <a:p>
                <a:r>
                  <a:rPr lang="es-EC">
                    <a:noFill/>
                  </a:rPr>
                  <a:t> </a:t>
                </a:r>
              </a:p>
            </p:txBody>
          </p:sp>
        </mc:Fallback>
      </mc:AlternateContent>
    </p:spTree>
    <p:extLst>
      <p:ext uri="{BB962C8B-B14F-4D97-AF65-F5344CB8AC3E}">
        <p14:creationId xmlns:p14="http://schemas.microsoft.com/office/powerpoint/2010/main" val="41800162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838200" y="365125"/>
            <a:ext cx="10515600" cy="1325563"/>
          </a:xfrm>
        </p:spPr>
        <p:txBody>
          <a:bodyPr>
            <a:normAutofit/>
          </a:bodyPr>
          <a:lstStyle/>
          <a:p>
            <a:r>
              <a:rPr lang="es-ES_tradnl" b="1" dirty="0"/>
              <a:t>DISEÑO MECÁNICO E IMPLEMENTACIÓN</a:t>
            </a:r>
            <a:r>
              <a:rPr lang="es-EC" b="1" dirty="0"/>
              <a:t> DE </a:t>
            </a:r>
            <a:r>
              <a:rPr lang="es-EC" b="1" dirty="0" smtClean="0"/>
              <a:t>SISTEMA </a:t>
            </a:r>
            <a:r>
              <a:rPr lang="es-EC" b="1" dirty="0"/>
              <a:t>DE </a:t>
            </a:r>
            <a:r>
              <a:rPr lang="es-EC" b="1" dirty="0" smtClean="0"/>
              <a:t>CONTROL</a:t>
            </a:r>
            <a:endParaRPr lang="es-EC" dirty="0"/>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22529" name="Imagen 8" descr="IMG_20170424_110312"/>
          <p:cNvPicPr>
            <a:picLocks noChangeAspect="1" noChangeArrowheads="1"/>
          </p:cNvPicPr>
          <p:nvPr/>
        </p:nvPicPr>
        <p:blipFill>
          <a:blip r:embed="rId2" cstate="print">
            <a:extLst>
              <a:ext uri="{28A0092B-C50C-407E-A947-70E740481C1C}">
                <a14:useLocalDpi xmlns:a14="http://schemas.microsoft.com/office/drawing/2010/main" val="0"/>
              </a:ext>
            </a:extLst>
          </a:blip>
          <a:srcRect l="61314" t="20557" r="10289" b="63869"/>
          <a:stretch>
            <a:fillRect/>
          </a:stretch>
        </p:blipFill>
        <p:spPr bwMode="auto">
          <a:xfrm>
            <a:off x="2191109" y="1912092"/>
            <a:ext cx="2171774" cy="15931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852973" y="3607470"/>
            <a:ext cx="484804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Controles de nivel por conductividad</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4" name="Rectangle 5"/>
          <p:cNvSpPr>
            <a:spLocks noChangeArrowheads="1"/>
          </p:cNvSpPr>
          <p:nvPr/>
        </p:nvSpPr>
        <p:spPr bwMode="auto">
          <a:xfrm>
            <a:off x="2191109" y="2192214"/>
            <a:ext cx="5484576" cy="277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pic>
        <p:nvPicPr>
          <p:cNvPr id="22532" name="Imagen 7" descr="Resultado de imagen para switch de presion honeyw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4147" y="1723693"/>
            <a:ext cx="1492372" cy="149237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5383606" y="3295990"/>
            <a:ext cx="5484576" cy="277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Switch de presión (Fuente Honeywell catálogo, 2017)</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8" name="Rectangle 8"/>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22535" name="Imagen 9" descr="Resultado de imagen para control genesys burn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1109" y="4006798"/>
            <a:ext cx="2007872" cy="200787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9"/>
          <p:cNvSpPr>
            <a:spLocks noChangeArrowheads="1"/>
          </p:cNvSpPr>
          <p:nvPr/>
        </p:nvSpPr>
        <p:spPr bwMode="auto">
          <a:xfrm>
            <a:off x="672861" y="5998499"/>
            <a:ext cx="567618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Control de fuego Genesys (Fuente Beckett catálogo, 2018)</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10" name="Rectangle 1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22538" name="Imagen 10" descr="Resultado de imagen para valvula de alivi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94241" y="3653580"/>
            <a:ext cx="1863306" cy="172992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2"/>
          <p:cNvSpPr>
            <a:spLocks noChangeArrowheads="1"/>
          </p:cNvSpPr>
          <p:nvPr/>
        </p:nvSpPr>
        <p:spPr bwMode="auto">
          <a:xfrm>
            <a:off x="5701018" y="5410686"/>
            <a:ext cx="501521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Válvula de alivio  (Fuente Genebre catálogo, 2017)</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406753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838200" y="365125"/>
            <a:ext cx="11092132" cy="1325563"/>
          </a:xfrm>
        </p:spPr>
        <p:txBody>
          <a:bodyPr>
            <a:normAutofit fontScale="90000"/>
          </a:bodyPr>
          <a:lstStyle/>
          <a:p>
            <a:r>
              <a:rPr lang="es-ES_tradnl" b="1" dirty="0"/>
              <a:t>DISEÑO MECÁNICO E IMPLEMENTACIÓN</a:t>
            </a:r>
            <a:r>
              <a:rPr lang="es-EC" b="1" dirty="0"/>
              <a:t> DE </a:t>
            </a:r>
            <a:r>
              <a:rPr lang="es-EC" b="1" dirty="0" smtClean="0"/>
              <a:t>SISTEMA </a:t>
            </a:r>
            <a:r>
              <a:rPr lang="es-EC" b="1" dirty="0"/>
              <a:t>DE </a:t>
            </a:r>
            <a:r>
              <a:rPr lang="es-EC" b="1" dirty="0" smtClean="0"/>
              <a:t>EVACUACIÓN DE GASES DE COMBUSTIÓN</a:t>
            </a:r>
            <a:endParaRPr lang="es-EC" dirty="0"/>
          </a:p>
        </p:txBody>
      </p:sp>
      <mc:AlternateContent xmlns:mc="http://schemas.openxmlformats.org/markup-compatibility/2006" xmlns:a14="http://schemas.microsoft.com/office/drawing/2010/main">
        <mc:Choice Requires="a14">
          <p:sp>
            <p:nvSpPr>
              <p:cNvPr id="2" name="Rectángulo 1"/>
              <p:cNvSpPr/>
              <p:nvPr/>
            </p:nvSpPr>
            <p:spPr>
              <a:xfrm>
                <a:off x="969033" y="2099462"/>
                <a:ext cx="4482861" cy="3825727"/>
              </a:xfrm>
              <a:prstGeom prst="rect">
                <a:avLst/>
              </a:prstGeom>
            </p:spPr>
            <p:txBody>
              <a:bodyPr wrap="square">
                <a:spAutoFit/>
              </a:bodyPr>
              <a:lstStyle/>
              <a:p>
                <a:pPr algn="ctr">
                  <a:lnSpc>
                    <a:spcPct val="150000"/>
                  </a:lnSpc>
                  <a:spcAft>
                    <a:spcPts val="600"/>
                  </a:spcAft>
                </a:pPr>
                <a14:m>
                  <m:oMathPara xmlns:m="http://schemas.openxmlformats.org/officeDocument/2006/math">
                    <m:oMathParaPr>
                      <m:jc m:val="centerGroup"/>
                    </m:oMathParaPr>
                    <m:oMath xmlns:m="http://schemas.openxmlformats.org/officeDocument/2006/math">
                      <m:acc>
                        <m:accPr>
                          <m:chr m:val="̇"/>
                          <m:ctrlPr>
                            <a:rPr lang="es-EC" i="1" smtClean="0">
                              <a:effectLst/>
                              <a:latin typeface="Cambria Math" panose="02040503050406030204" pitchFamily="18" charset="0"/>
                              <a:ea typeface="Calibri" panose="020F0502020204030204" pitchFamily="34" charset="0"/>
                              <a:cs typeface="Arial" panose="020B0604020202020204" pitchFamily="34" charset="0"/>
                            </a:rPr>
                          </m:ctrlPr>
                        </m:accPr>
                        <m:e>
                          <m:r>
                            <a:rPr lang="es-EC" i="1">
                              <a:effectLst/>
                              <a:latin typeface="Cambria Math" panose="02040503050406030204" pitchFamily="18" charset="0"/>
                              <a:ea typeface="Calibri" panose="020F0502020204030204" pitchFamily="34" charset="0"/>
                              <a:cs typeface="Arial" panose="020B0604020202020204" pitchFamily="34" charset="0"/>
                            </a:rPr>
                            <m:t>𝑚</m:t>
                          </m:r>
                        </m:e>
                      </m:acc>
                      <m:r>
                        <a:rPr lang="es-EC" i="1">
                          <a:effectLst/>
                          <a:latin typeface="Cambria Math" panose="02040503050406030204" pitchFamily="18" charset="0"/>
                          <a:ea typeface="Calibri" panose="020F0502020204030204" pitchFamily="34" charset="0"/>
                          <a:cs typeface="Arial" panose="020B0604020202020204" pitchFamily="34" charset="0"/>
                        </a:rPr>
                        <m:t>=1.2 (</m:t>
                      </m:r>
                      <m:r>
                        <a:rPr lang="es-EC" i="1">
                          <a:effectLst/>
                          <a:latin typeface="Cambria Math" panose="02040503050406030204" pitchFamily="18" charset="0"/>
                          <a:ea typeface="Calibri" panose="020F0502020204030204" pitchFamily="34" charset="0"/>
                          <a:cs typeface="Arial" panose="020B0604020202020204" pitchFamily="34" charset="0"/>
                        </a:rPr>
                        <m:t>𝑃𝐹</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𝐸𝐴</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𝑃𝐶</m:t>
                      </m:r>
                      <m:r>
                        <a:rPr lang="es-EC" i="1">
                          <a:effectLst/>
                          <a:latin typeface="Cambria Math" panose="02040503050406030204" pitchFamily="18" charset="0"/>
                          <a:ea typeface="Calibri" panose="020F0502020204030204" pitchFamily="34" charset="0"/>
                          <a:cs typeface="Arial" panose="020B0604020202020204" pitchFamily="34" charset="0"/>
                        </a:rPr>
                        <m:t>)</m:t>
                      </m:r>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𝑃</m:t>
                          </m:r>
                        </m:num>
                        <m:den>
                          <m:r>
                            <a:rPr lang="es-EC" i="1">
                              <a:effectLst/>
                              <a:latin typeface="Cambria Math" panose="02040503050406030204" pitchFamily="18" charset="0"/>
                              <a:ea typeface="Calibri" panose="020F0502020204030204" pitchFamily="34" charset="0"/>
                              <a:cs typeface="Arial" panose="020B0604020202020204" pitchFamily="34" charset="0"/>
                            </a:rPr>
                            <m:t>𝑛</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𝑃𝐶𝐼</m:t>
                          </m:r>
                        </m:den>
                      </m:f>
                    </m:oMath>
                  </m:oMathPara>
                </a14:m>
                <a:endParaRPr lang="es-EC"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600"/>
                  </a:spcAft>
                  <a:buFont typeface="Symbol" panose="05050102010706020507" pitchFamily="18" charset="2"/>
                  <a:buChar char=""/>
                </a:pPr>
                <a:r>
                  <a:rPr lang="es-MX" dirty="0" smtClean="0">
                    <a:effectLst/>
                    <a:latin typeface="Arial" panose="020B0604020202020204" pitchFamily="34" charset="0"/>
                    <a:ea typeface="Calibri" panose="020F0502020204030204" pitchFamily="34" charset="0"/>
                    <a:cs typeface="Arial" panose="020B0604020202020204" pitchFamily="34" charset="0"/>
                  </a:rPr>
                  <a:t>PCI </a:t>
                </a:r>
                <a:r>
                  <a:rPr lang="es-MX" dirty="0">
                    <a:effectLst/>
                    <a:latin typeface="Arial" panose="020B0604020202020204" pitchFamily="34" charset="0"/>
                    <a:ea typeface="Calibri" panose="020F0502020204030204" pitchFamily="34" charset="0"/>
                    <a:cs typeface="Arial" panose="020B0604020202020204" pitchFamily="34" charset="0"/>
                  </a:rPr>
                  <a:t>= 42 300 kJ/kg</a:t>
                </a:r>
                <a:endParaRPr lang="es-EC"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600"/>
                  </a:spcAft>
                  <a:buFont typeface="Symbol" panose="05050102010706020507" pitchFamily="18" charset="2"/>
                  <a:buChar char=""/>
                </a:pPr>
                <a:r>
                  <a:rPr lang="es-MX" dirty="0">
                    <a:effectLst/>
                    <a:latin typeface="Arial" panose="020B0604020202020204" pitchFamily="34" charset="0"/>
                    <a:ea typeface="Calibri" panose="020F0502020204030204" pitchFamily="34" charset="0"/>
                    <a:cs typeface="Arial" panose="020B0604020202020204" pitchFamily="34" charset="0"/>
                  </a:rPr>
                  <a:t>PC = 11.5 Nm³/kg</a:t>
                </a:r>
                <a:endParaRPr lang="es-EC"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600"/>
                  </a:spcAft>
                  <a:buFont typeface="Symbol" panose="05050102010706020507" pitchFamily="18" charset="2"/>
                  <a:buChar char=""/>
                </a:pPr>
                <a:r>
                  <a:rPr lang="es-MX" dirty="0">
                    <a:effectLst/>
                    <a:latin typeface="Arial" panose="020B0604020202020204" pitchFamily="34" charset="0"/>
                    <a:ea typeface="Calibri" panose="020F0502020204030204" pitchFamily="34" charset="0"/>
                    <a:cs typeface="Arial" panose="020B0604020202020204" pitchFamily="34" charset="0"/>
                  </a:rPr>
                  <a:t>PF = 12.3 Nm³/kg</a:t>
                </a:r>
                <a:endParaRPr lang="es-EC"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acc>
                        <m:accPr>
                          <m:chr m:val="̇"/>
                          <m:ctrlPr>
                            <a:rPr lang="es-EC" i="1">
                              <a:effectLst/>
                              <a:latin typeface="Cambria Math" panose="02040503050406030204" pitchFamily="18" charset="0"/>
                              <a:ea typeface="Calibri" panose="020F0502020204030204" pitchFamily="34" charset="0"/>
                              <a:cs typeface="Arial" panose="020B0604020202020204" pitchFamily="34" charset="0"/>
                            </a:rPr>
                          </m:ctrlPr>
                        </m:accPr>
                        <m:e>
                          <m:r>
                            <a:rPr lang="es-EC" i="1">
                              <a:effectLst/>
                              <a:latin typeface="Cambria Math" panose="02040503050406030204" pitchFamily="18" charset="0"/>
                              <a:ea typeface="Calibri" panose="020F0502020204030204" pitchFamily="34" charset="0"/>
                              <a:cs typeface="Arial" panose="020B0604020202020204" pitchFamily="34" charset="0"/>
                            </a:rPr>
                            <m:t>𝑚</m:t>
                          </m:r>
                        </m:e>
                      </m:acc>
                      <m:r>
                        <a:rPr lang="es-EC" i="1">
                          <a:effectLst/>
                          <a:latin typeface="Cambria Math" panose="02040503050406030204" pitchFamily="18" charset="0"/>
                          <a:ea typeface="Calibri" panose="020F0502020204030204" pitchFamily="34" charset="0"/>
                          <a:cs typeface="Arial" panose="020B0604020202020204" pitchFamily="34" charset="0"/>
                        </a:rPr>
                        <m:t>=1.2 (12.3+0.262×11.5)</m:t>
                      </m:r>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147</m:t>
                          </m:r>
                        </m:num>
                        <m:den>
                          <m:r>
                            <a:rPr lang="es-EC" i="1">
                              <a:effectLst/>
                              <a:latin typeface="Cambria Math" panose="02040503050406030204" pitchFamily="18" charset="0"/>
                              <a:ea typeface="Calibri" panose="020F0502020204030204" pitchFamily="34" charset="0"/>
                              <a:cs typeface="Arial" panose="020B0604020202020204" pitchFamily="34" charset="0"/>
                            </a:rPr>
                            <m:t>1 × 42300</m:t>
                          </m:r>
                        </m:den>
                      </m:f>
                    </m:oMath>
                  </m:oMathPara>
                </a14:m>
                <a:endParaRPr lang="es-EC"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acc>
                        <m:accPr>
                          <m:chr m:val="̇"/>
                          <m:ctrlPr>
                            <a:rPr lang="es-EC" i="1">
                              <a:effectLst/>
                              <a:latin typeface="Cambria Math" panose="02040503050406030204" pitchFamily="18" charset="0"/>
                              <a:ea typeface="Calibri" panose="020F0502020204030204" pitchFamily="34" charset="0"/>
                              <a:cs typeface="Arial" panose="020B0604020202020204" pitchFamily="34" charset="0"/>
                            </a:rPr>
                          </m:ctrlPr>
                        </m:accPr>
                        <m:e>
                          <m:r>
                            <a:rPr lang="es-EC" i="1">
                              <a:effectLst/>
                              <a:latin typeface="Cambria Math" panose="02040503050406030204" pitchFamily="18" charset="0"/>
                              <a:ea typeface="Calibri" panose="020F0502020204030204" pitchFamily="34" charset="0"/>
                              <a:cs typeface="Arial" panose="020B0604020202020204" pitchFamily="34" charset="0"/>
                            </a:rPr>
                            <m:t>𝑚</m:t>
                          </m:r>
                        </m:e>
                      </m:acc>
                      <m:r>
                        <a:rPr lang="es-EC" i="1">
                          <a:effectLst/>
                          <a:latin typeface="Cambria Math" panose="02040503050406030204" pitchFamily="18" charset="0"/>
                          <a:ea typeface="Calibri" panose="020F0502020204030204" pitchFamily="34" charset="0"/>
                          <a:cs typeface="Arial" panose="020B0604020202020204" pitchFamily="34" charset="0"/>
                        </a:rPr>
                        <m:t>=0.063 </m:t>
                      </m:r>
                      <m:r>
                        <a:rPr lang="es-EC" i="1">
                          <a:effectLst/>
                          <a:latin typeface="Cambria Math" panose="02040503050406030204" pitchFamily="18" charset="0"/>
                          <a:ea typeface="Calibri" panose="020F0502020204030204" pitchFamily="34" charset="0"/>
                          <a:cs typeface="Arial" panose="020B0604020202020204" pitchFamily="34" charset="0"/>
                        </a:rPr>
                        <m:t>𝑘𝑔</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𝑠</m:t>
                      </m:r>
                    </m:oMath>
                  </m:oMathPara>
                </a14:m>
                <a:endParaRPr lang="es-EC"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2" name="Rectángulo 1"/>
              <p:cNvSpPr>
                <a:spLocks noRot="1" noChangeAspect="1" noMove="1" noResize="1" noEditPoints="1" noAdjustHandles="1" noChangeArrowheads="1" noChangeShapeType="1" noTextEdit="1"/>
              </p:cNvSpPr>
              <p:nvPr/>
            </p:nvSpPr>
            <p:spPr>
              <a:xfrm>
                <a:off x="969033" y="2099462"/>
                <a:ext cx="4482861" cy="3825727"/>
              </a:xfrm>
              <a:prstGeom prst="rect">
                <a:avLst/>
              </a:prstGeom>
              <a:blipFill rotWithShape="0">
                <a:blip r:embed="rId2"/>
                <a:stretch>
                  <a:fillRect l="-1224"/>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5083835" y="1429919"/>
                <a:ext cx="5259237" cy="5164812"/>
              </a:xfrm>
              <a:prstGeom prst="rect">
                <a:avLst/>
              </a:prstGeom>
            </p:spPr>
            <p:txBody>
              <a:bodyPr wrap="square">
                <a:sp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acc>
                        <m:accPr>
                          <m:chr m:val="̇"/>
                          <m:ctrlPr>
                            <a:rPr lang="es-EC" i="1" smtClean="0">
                              <a:effectLst/>
                              <a:latin typeface="Cambria Math" panose="02040503050406030204" pitchFamily="18" charset="0"/>
                              <a:ea typeface="Calibri" panose="020F0502020204030204" pitchFamily="34" charset="0"/>
                              <a:cs typeface="Arial" panose="020B0604020202020204" pitchFamily="34" charset="0"/>
                            </a:rPr>
                          </m:ctrlPr>
                        </m:accPr>
                        <m:e>
                          <m:r>
                            <a:rPr lang="es-EC" i="1">
                              <a:effectLst/>
                              <a:latin typeface="Cambria Math" panose="02040503050406030204" pitchFamily="18" charset="0"/>
                              <a:ea typeface="Calibri" panose="020F0502020204030204" pitchFamily="34" charset="0"/>
                              <a:cs typeface="Arial" panose="020B0604020202020204" pitchFamily="34" charset="0"/>
                            </a:rPr>
                            <m:t>𝑣</m:t>
                          </m:r>
                        </m:e>
                      </m:acc>
                      <m:r>
                        <a:rPr lang="es-EC" i="1">
                          <a:effectLst/>
                          <a:latin typeface="Cambria Math" panose="02040503050406030204" pitchFamily="18" charset="0"/>
                          <a:ea typeface="Calibri" panose="020F0502020204030204" pitchFamily="34" charset="0"/>
                          <a:cs typeface="Arial" panose="020B0604020202020204" pitchFamily="34" charset="0"/>
                        </a:rPr>
                        <m:t>=</m:t>
                      </m:r>
                      <m:f>
                        <m:fPr>
                          <m:ctrlPr>
                            <a:rPr lang="es-EC" i="1">
                              <a:effectLst/>
                              <a:latin typeface="Cambria Math" panose="02040503050406030204" pitchFamily="18" charset="0"/>
                              <a:ea typeface="Calibri" panose="020F0502020204030204" pitchFamily="34" charset="0"/>
                              <a:cs typeface="Times New Roman" panose="02020603050405020304" pitchFamily="18" charset="0"/>
                            </a:rPr>
                          </m:ctrlPr>
                        </m:fPr>
                        <m:num>
                          <m:acc>
                            <m:accPr>
                              <m:chr m:val="̇"/>
                              <m:ctrlPr>
                                <a:rPr lang="es-EC" i="1">
                                  <a:effectLst/>
                                  <a:latin typeface="Cambria Math" panose="02040503050406030204" pitchFamily="18" charset="0"/>
                                  <a:ea typeface="Calibri" panose="020F0502020204030204" pitchFamily="34" charset="0"/>
                                  <a:cs typeface="Times New Roman" panose="02020603050405020304" pitchFamily="18" charset="0"/>
                                </a:rPr>
                              </m:ctrlPr>
                            </m:accPr>
                            <m:e>
                              <m:r>
                                <a:rPr lang="es-EC" i="1">
                                  <a:effectLst/>
                                  <a:latin typeface="Cambria Math" panose="02040503050406030204" pitchFamily="18" charset="0"/>
                                  <a:ea typeface="Calibri" panose="020F0502020204030204" pitchFamily="34" charset="0"/>
                                  <a:cs typeface="Times New Roman" panose="02020603050405020304" pitchFamily="18" charset="0"/>
                                </a:rPr>
                                <m:t>𝑚</m:t>
                              </m:r>
                            </m:e>
                          </m:acc>
                        </m:num>
                        <m:den>
                          <m:r>
                            <a:rPr lang="es-EC" i="1">
                              <a:effectLst/>
                              <a:latin typeface="Cambria Math" panose="02040503050406030204" pitchFamily="18" charset="0"/>
                              <a:ea typeface="Calibri" panose="020F0502020204030204" pitchFamily="34" charset="0"/>
                              <a:cs typeface="Times New Roman" panose="02020603050405020304" pitchFamily="18" charset="0"/>
                            </a:rPr>
                            <m:t>𝜌</m:t>
                          </m:r>
                        </m:den>
                      </m:f>
                    </m:oMath>
                  </m:oMathPara>
                </a14:m>
                <a:endParaRPr lang="es-EC"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𝜌</m:t>
                      </m:r>
                      <m:r>
                        <a:rPr lang="es-EC"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C"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101 325 </m:t>
                          </m:r>
                          <m:d>
                            <m:dPr>
                              <m:ctrlPr>
                                <a:rPr lang="es-EC" i="1">
                                  <a:effectLst/>
                                  <a:latin typeface="Cambria Math" panose="02040503050406030204" pitchFamily="18" charset="0"/>
                                  <a:ea typeface="Times New Roman" panose="02020603050405020304" pitchFamily="18" charset="0"/>
                                  <a:cs typeface="Arial" panose="020B0604020202020204" pitchFamily="34" charset="0"/>
                                </a:rPr>
                              </m:ctrlPr>
                            </m:dPr>
                            <m:e>
                              <m:r>
                                <a:rPr lang="es-EC" i="1">
                                  <a:effectLst/>
                                  <a:latin typeface="Cambria Math" panose="02040503050406030204" pitchFamily="18" charset="0"/>
                                  <a:ea typeface="Times New Roman" panose="02020603050405020304" pitchFamily="18" charset="0"/>
                                  <a:cs typeface="Arial" panose="020B0604020202020204" pitchFamily="34" charset="0"/>
                                </a:rPr>
                                <m:t>1−0.00012 </m:t>
                              </m:r>
                              <m:r>
                                <a:rPr lang="es-EC" i="1">
                                  <a:effectLst/>
                                  <a:latin typeface="Cambria Math" panose="02040503050406030204" pitchFamily="18" charset="0"/>
                                  <a:ea typeface="Times New Roman" panose="02020603050405020304" pitchFamily="18" charset="0"/>
                                  <a:cs typeface="Arial" panose="020B0604020202020204" pitchFamily="34" charset="0"/>
                                </a:rPr>
                                <m:t>𝐴</m:t>
                              </m:r>
                            </m:e>
                          </m:d>
                        </m:num>
                        <m:den>
                          <m:r>
                            <a:rPr lang="es-EC" i="1">
                              <a:effectLst/>
                              <a:latin typeface="Cambria Math" panose="02040503050406030204" pitchFamily="18" charset="0"/>
                              <a:ea typeface="Times New Roman" panose="02020603050405020304" pitchFamily="18" charset="0"/>
                              <a:cs typeface="Arial" panose="020B0604020202020204" pitchFamily="34" charset="0"/>
                            </a:rPr>
                            <m:t>𝑅</m:t>
                          </m:r>
                          <m:r>
                            <a:rPr lang="es-EC" i="1">
                              <a:effectLst/>
                              <a:latin typeface="Cambria Math" panose="02040503050406030204" pitchFamily="18" charset="0"/>
                              <a:ea typeface="Times New Roman" panose="02020603050405020304" pitchFamily="18" charset="0"/>
                              <a:cs typeface="Arial" panose="020B0604020202020204" pitchFamily="34" charset="0"/>
                            </a:rPr>
                            <m:t>×</m:t>
                          </m:r>
                          <m:r>
                            <a:rPr lang="es-EC" i="1">
                              <a:effectLst/>
                              <a:latin typeface="Cambria Math" panose="02040503050406030204" pitchFamily="18" charset="0"/>
                              <a:ea typeface="Times New Roman" panose="02020603050405020304" pitchFamily="18" charset="0"/>
                              <a:cs typeface="Arial" panose="020B0604020202020204" pitchFamily="34" charset="0"/>
                            </a:rPr>
                            <m:t>𝑇</m:t>
                          </m:r>
                        </m:den>
                      </m:f>
                    </m:oMath>
                  </m:oMathPara>
                </a14:m>
                <a:endParaRPr lang="es-EC" dirty="0">
                  <a:effectLst/>
                  <a:latin typeface="Arial" panose="020B0604020202020204" pitchFamily="34" charset="0"/>
                  <a:ea typeface="Calibri" panose="020F0502020204030204" pitchFamily="34" charset="0"/>
                  <a:cs typeface="Times New Roman" panose="02020603050405020304" pitchFamily="18" charset="0"/>
                </a:endParaRPr>
              </a:p>
              <a:p>
                <a:pPr indent="144145"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𝜌</m:t>
                      </m:r>
                      <m:r>
                        <a:rPr lang="es-EC"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C"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101 325 </m:t>
                          </m:r>
                          <m:d>
                            <m:dPr>
                              <m:ctrlPr>
                                <a:rPr lang="es-EC" i="1">
                                  <a:effectLst/>
                                  <a:latin typeface="Cambria Math" panose="02040503050406030204" pitchFamily="18" charset="0"/>
                                  <a:ea typeface="Times New Roman" panose="02020603050405020304" pitchFamily="18" charset="0"/>
                                  <a:cs typeface="Arial" panose="020B0604020202020204" pitchFamily="34" charset="0"/>
                                </a:rPr>
                              </m:ctrlPr>
                            </m:dPr>
                            <m:e>
                              <m:r>
                                <a:rPr lang="es-EC" i="1">
                                  <a:effectLst/>
                                  <a:latin typeface="Cambria Math" panose="02040503050406030204" pitchFamily="18" charset="0"/>
                                  <a:ea typeface="Times New Roman" panose="02020603050405020304" pitchFamily="18" charset="0"/>
                                  <a:cs typeface="Arial" panose="020B0604020202020204" pitchFamily="34" charset="0"/>
                                </a:rPr>
                                <m:t>1−0.00012 × 2600</m:t>
                              </m:r>
                            </m:e>
                          </m:d>
                        </m:num>
                        <m:den>
                          <m:r>
                            <a:rPr lang="es-EC" i="1">
                              <a:effectLst/>
                              <a:latin typeface="Cambria Math" panose="02040503050406030204" pitchFamily="18" charset="0"/>
                              <a:ea typeface="Times New Roman" panose="02020603050405020304" pitchFamily="18" charset="0"/>
                              <a:cs typeface="Arial" panose="020B0604020202020204" pitchFamily="34" charset="0"/>
                            </a:rPr>
                            <m:t>290×</m:t>
                          </m:r>
                          <m:d>
                            <m:dPr>
                              <m:ctrlPr>
                                <a:rPr lang="es-EC" i="1">
                                  <a:effectLst/>
                                  <a:latin typeface="Cambria Math" panose="02040503050406030204" pitchFamily="18" charset="0"/>
                                  <a:ea typeface="Times New Roman" panose="02020603050405020304" pitchFamily="18" charset="0"/>
                                  <a:cs typeface="Arial" panose="020B0604020202020204" pitchFamily="34" charset="0"/>
                                </a:rPr>
                              </m:ctrlPr>
                            </m:dPr>
                            <m:e>
                              <m:r>
                                <a:rPr lang="es-EC" i="1">
                                  <a:effectLst/>
                                  <a:latin typeface="Cambria Math" panose="02040503050406030204" pitchFamily="18" charset="0"/>
                                  <a:ea typeface="Times New Roman" panose="02020603050405020304" pitchFamily="18" charset="0"/>
                                  <a:cs typeface="Arial" panose="020B0604020202020204" pitchFamily="34" charset="0"/>
                                </a:rPr>
                                <m:t>142+273.15</m:t>
                              </m:r>
                            </m:e>
                          </m:d>
                        </m:den>
                      </m:f>
                    </m:oMath>
                  </m:oMathPara>
                </a14:m>
                <a:endParaRPr lang="es-EC"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𝜌</m:t>
                      </m:r>
                      <m:r>
                        <a:rPr lang="es-EC" i="1">
                          <a:effectLst/>
                          <a:latin typeface="Cambria Math" panose="02040503050406030204" pitchFamily="18" charset="0"/>
                          <a:ea typeface="Times New Roman" panose="02020603050405020304" pitchFamily="18" charset="0"/>
                          <a:cs typeface="Arial" panose="020B0604020202020204" pitchFamily="34" charset="0"/>
                        </a:rPr>
                        <m:t>=0.58 </m:t>
                      </m:r>
                      <m:f>
                        <m:fPr>
                          <m:ctrlPr>
                            <a:rPr lang="es-EC"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𝑘𝑔</m:t>
                          </m:r>
                        </m:num>
                        <m:den>
                          <m:sSup>
                            <m:sSup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𝑚</m:t>
                              </m:r>
                            </m:e>
                            <m:sup>
                              <m:r>
                                <a:rPr lang="es-EC" i="1">
                                  <a:effectLst/>
                                  <a:latin typeface="Cambria Math" panose="02040503050406030204" pitchFamily="18" charset="0"/>
                                  <a:ea typeface="Times New Roman" panose="02020603050405020304" pitchFamily="18" charset="0"/>
                                  <a:cs typeface="Arial" panose="020B0604020202020204" pitchFamily="34" charset="0"/>
                                </a:rPr>
                                <m:t>3</m:t>
                              </m:r>
                            </m:sup>
                          </m:sSup>
                        </m:den>
                      </m:f>
                    </m:oMath>
                  </m:oMathPara>
                </a14:m>
                <a:endParaRPr lang="es-EC"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acc>
                        <m:accPr>
                          <m:chr m:val="̇"/>
                          <m:ctrlPr>
                            <a:rPr lang="es-EC" i="1">
                              <a:effectLst/>
                              <a:latin typeface="Cambria Math" panose="02040503050406030204" pitchFamily="18" charset="0"/>
                              <a:ea typeface="Calibri" panose="020F0502020204030204" pitchFamily="34" charset="0"/>
                              <a:cs typeface="Arial" panose="020B0604020202020204" pitchFamily="34" charset="0"/>
                            </a:rPr>
                          </m:ctrlPr>
                        </m:accPr>
                        <m:e>
                          <m:r>
                            <a:rPr lang="es-EC" i="1">
                              <a:effectLst/>
                              <a:latin typeface="Cambria Math" panose="02040503050406030204" pitchFamily="18" charset="0"/>
                              <a:ea typeface="Calibri" panose="020F0502020204030204" pitchFamily="34" charset="0"/>
                              <a:cs typeface="Arial" panose="020B0604020202020204" pitchFamily="34" charset="0"/>
                            </a:rPr>
                            <m:t>𝑣</m:t>
                          </m:r>
                        </m:e>
                      </m:acc>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0.108 </m:t>
                      </m:r>
                      <m:f>
                        <m:fPr>
                          <m:ctrlPr>
                            <a:rPr lang="es-EC"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C" i="1">
                                  <a:effectLst/>
                                  <a:latin typeface="Cambria Math" panose="02040503050406030204" pitchFamily="18" charset="0"/>
                                  <a:ea typeface="Calibri" panose="020F0502020204030204" pitchFamily="34" charset="0"/>
                                  <a:cs typeface="Times New Roman" panose="02020603050405020304" pitchFamily="18" charset="0"/>
                                </a:rPr>
                                <m:t>𝑚</m:t>
                              </m:r>
                            </m:e>
                            <m:sup>
                              <m:r>
                                <a:rPr lang="es-EC" i="1">
                                  <a:effectLst/>
                                  <a:latin typeface="Cambria Math" panose="02040503050406030204" pitchFamily="18" charset="0"/>
                                  <a:ea typeface="Calibri" panose="020F0502020204030204" pitchFamily="34" charset="0"/>
                                  <a:cs typeface="Times New Roman" panose="02020603050405020304" pitchFamily="18" charset="0"/>
                                </a:rPr>
                                <m:t>3</m:t>
                              </m:r>
                            </m:sup>
                          </m:sSup>
                        </m:num>
                        <m:den>
                          <m:r>
                            <a:rPr lang="es-EC" i="1">
                              <a:effectLst/>
                              <a:latin typeface="Cambria Math" panose="02040503050406030204" pitchFamily="18" charset="0"/>
                              <a:ea typeface="Calibri" panose="020F0502020204030204" pitchFamily="34" charset="0"/>
                              <a:cs typeface="Times New Roman" panose="02020603050405020304" pitchFamily="18" charset="0"/>
                            </a:rPr>
                            <m:t>𝑠</m:t>
                          </m:r>
                        </m:den>
                      </m:f>
                    </m:oMath>
                  </m:oMathPara>
                </a14:m>
                <a:endParaRPr lang="es-EC"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s-EC" dirty="0">
                    <a:effectLst/>
                    <a:latin typeface="Arial" panose="020B0604020202020204" pitchFamily="34" charset="0"/>
                    <a:ea typeface="Calibri" panose="020F0502020204030204" pitchFamily="34" charset="0"/>
                    <a:cs typeface="Arial" panose="020B0604020202020204" pitchFamily="34" charset="0"/>
                  </a:rPr>
                  <a:t>	</a:t>
                </a:r>
                <a:endParaRPr lang="es-EC"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7" name="Rectángulo 6"/>
              <p:cNvSpPr>
                <a:spLocks noRot="1" noChangeAspect="1" noMove="1" noResize="1" noEditPoints="1" noAdjustHandles="1" noChangeArrowheads="1" noChangeShapeType="1" noTextEdit="1"/>
              </p:cNvSpPr>
              <p:nvPr/>
            </p:nvSpPr>
            <p:spPr>
              <a:xfrm>
                <a:off x="5083835" y="1429919"/>
                <a:ext cx="5259237" cy="5164812"/>
              </a:xfrm>
              <a:prstGeom prst="rect">
                <a:avLst/>
              </a:prstGeom>
              <a:blipFill rotWithShape="0">
                <a:blip r:embed="rId3"/>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8088006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838199" y="365125"/>
            <a:ext cx="10979989" cy="1325563"/>
          </a:xfrm>
        </p:spPr>
        <p:txBody>
          <a:bodyPr>
            <a:normAutofit fontScale="90000"/>
          </a:bodyPr>
          <a:lstStyle/>
          <a:p>
            <a:r>
              <a:rPr lang="es-ES_tradnl" b="1" dirty="0"/>
              <a:t>DISEÑO MECÁNICO E IMPLEMENTACIÓN</a:t>
            </a:r>
            <a:r>
              <a:rPr lang="es-EC" b="1" dirty="0"/>
              <a:t> DE </a:t>
            </a:r>
            <a:r>
              <a:rPr lang="es-EC" b="1" dirty="0" smtClean="0"/>
              <a:t>SISTEMA </a:t>
            </a:r>
            <a:r>
              <a:rPr lang="es-EC" b="1" dirty="0"/>
              <a:t>DE </a:t>
            </a:r>
            <a:r>
              <a:rPr lang="es-EC" b="1" dirty="0" smtClean="0"/>
              <a:t>EVACUACIÓN DE GASES DE COMBUSTIÓN</a:t>
            </a:r>
            <a:endParaRPr lang="es-EC" dirty="0"/>
          </a:p>
        </p:txBody>
      </p:sp>
      <mc:AlternateContent xmlns:mc="http://schemas.openxmlformats.org/markup-compatibility/2006" xmlns:a14="http://schemas.microsoft.com/office/drawing/2010/main">
        <mc:Choice Requires="a14">
          <p:sp>
            <p:nvSpPr>
              <p:cNvPr id="3" name="Rectángulo 2"/>
              <p:cNvSpPr/>
              <p:nvPr/>
            </p:nvSpPr>
            <p:spPr>
              <a:xfrm>
                <a:off x="-281796" y="1226313"/>
                <a:ext cx="8097328" cy="5712333"/>
              </a:xfrm>
              <a:prstGeom prst="rect">
                <a:avLst/>
              </a:prstGeom>
            </p:spPr>
            <p:txBody>
              <a:bodyPr wrap="square">
                <a:spAutoFit/>
              </a:bodyPr>
              <a:lstStyle/>
              <a:p>
                <a:pPr algn="just">
                  <a:lnSpc>
                    <a:spcPct val="150000"/>
                  </a:lnSpc>
                  <a:spcAft>
                    <a:spcPts val="800"/>
                  </a:spcAft>
                </a:pPr>
                <a:endParaRPr lang="es-EC"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s-EC"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𝑣</m:t>
                    </m:r>
                    <m:r>
                      <a:rPr lang="es-EC" i="1">
                        <a:effectLst/>
                        <a:latin typeface="Cambria Math" panose="02040503050406030204" pitchFamily="18" charset="0"/>
                        <a:ea typeface="Times New Roman" panose="02020603050405020304" pitchFamily="18" charset="0"/>
                        <a:cs typeface="Arial" panose="020B0604020202020204" pitchFamily="34" charset="0"/>
                      </a:rPr>
                      <m:t>=7.1+2.03 </m:t>
                    </m:r>
                    <m:r>
                      <a:rPr lang="es-EC" i="1">
                        <a:effectLst/>
                        <a:latin typeface="Cambria Math" panose="02040503050406030204" pitchFamily="18" charset="0"/>
                        <a:ea typeface="Times New Roman" panose="02020603050405020304" pitchFamily="18" charset="0"/>
                        <a:cs typeface="Arial" panose="020B0604020202020204" pitchFamily="34" charset="0"/>
                      </a:rPr>
                      <m:t>𝑥</m:t>
                    </m:r>
                    <m:r>
                      <a:rPr lang="es-EC" i="1">
                        <a:effectLst/>
                        <a:latin typeface="Cambria Math" panose="02040503050406030204" pitchFamily="18" charset="0"/>
                        <a:ea typeface="Times New Roman" panose="02020603050405020304" pitchFamily="18" charset="0"/>
                        <a:cs typeface="Arial" panose="020B0604020202020204" pitchFamily="34" charset="0"/>
                      </a:rPr>
                      <m:t>+0.25 </m:t>
                    </m:r>
                    <m:sSup>
                      <m:sSup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𝑥</m:t>
                        </m:r>
                      </m:e>
                      <m:sup>
                        <m:r>
                          <a:rPr lang="es-EC" i="1">
                            <a:effectLst/>
                            <a:latin typeface="Cambria Math" panose="02040503050406030204" pitchFamily="18" charset="0"/>
                            <a:ea typeface="Times New Roman" panose="02020603050405020304" pitchFamily="18" charset="0"/>
                            <a:cs typeface="Arial" panose="020B0604020202020204" pitchFamily="34" charset="0"/>
                          </a:rPr>
                          <m:t>2</m:t>
                        </m:r>
                      </m:sup>
                    </m:sSup>
                    <m:r>
                      <a:rPr lang="es-EC" i="1">
                        <a:effectLst/>
                        <a:latin typeface="Cambria Math" panose="02040503050406030204" pitchFamily="18" charset="0"/>
                        <a:ea typeface="Times New Roman" panose="02020603050405020304" pitchFamily="18" charset="0"/>
                        <a:cs typeface="Arial" panose="020B0604020202020204" pitchFamily="34" charset="0"/>
                      </a:rPr>
                      <m:t>−0.526×</m:t>
                    </m:r>
                    <m:sSup>
                      <m:sSup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10</m:t>
                        </m:r>
                      </m:e>
                      <m:sup>
                        <m:r>
                          <a:rPr lang="es-EC" i="1">
                            <a:effectLst/>
                            <a:latin typeface="Cambria Math" panose="02040503050406030204" pitchFamily="18" charset="0"/>
                            <a:ea typeface="Times New Roman" panose="02020603050405020304" pitchFamily="18" charset="0"/>
                            <a:cs typeface="Arial" panose="020B0604020202020204" pitchFamily="34" charset="0"/>
                          </a:rPr>
                          <m:t>−3</m:t>
                        </m:r>
                      </m:sup>
                    </m:sSup>
                    <m:sSup>
                      <m:sSup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𝑥</m:t>
                        </m:r>
                      </m:e>
                      <m:sup>
                        <m:r>
                          <a:rPr lang="es-EC" i="1">
                            <a:effectLst/>
                            <a:latin typeface="Cambria Math" panose="02040503050406030204" pitchFamily="18" charset="0"/>
                            <a:ea typeface="Times New Roman" panose="02020603050405020304" pitchFamily="18" charset="0"/>
                            <a:cs typeface="Arial" panose="020B0604020202020204" pitchFamily="34" charset="0"/>
                          </a:rPr>
                          <m:t>3</m:t>
                        </m:r>
                      </m:sup>
                    </m:sSup>
                    <m:r>
                      <a:rPr lang="es-EC" i="1">
                        <a:effectLst/>
                        <a:latin typeface="Cambria Math" panose="02040503050406030204" pitchFamily="18" charset="0"/>
                        <a:ea typeface="Times New Roman" panose="02020603050405020304" pitchFamily="18" charset="0"/>
                        <a:cs typeface="Arial" panose="020B0604020202020204" pitchFamily="34" charset="0"/>
                      </a:rPr>
                      <m:t>−3.109×</m:t>
                    </m:r>
                    <m:sSup>
                      <m:sSup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10</m:t>
                        </m:r>
                      </m:e>
                      <m:sup>
                        <m:r>
                          <a:rPr lang="es-EC" i="1">
                            <a:effectLst/>
                            <a:latin typeface="Cambria Math" panose="02040503050406030204" pitchFamily="18" charset="0"/>
                            <a:ea typeface="Times New Roman" panose="02020603050405020304" pitchFamily="18" charset="0"/>
                            <a:cs typeface="Arial" panose="020B0604020202020204" pitchFamily="34" charset="0"/>
                          </a:rPr>
                          <m:t>−3</m:t>
                        </m:r>
                      </m:sup>
                    </m:sSup>
                    <m:sSup>
                      <m:sSup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𝑥</m:t>
                        </m:r>
                      </m:e>
                      <m:sup>
                        <m:r>
                          <a:rPr lang="es-EC" i="1">
                            <a:effectLst/>
                            <a:latin typeface="Cambria Math" panose="02040503050406030204" pitchFamily="18" charset="0"/>
                            <a:ea typeface="Times New Roman" panose="02020603050405020304" pitchFamily="18" charset="0"/>
                            <a:cs typeface="Arial" panose="020B0604020202020204" pitchFamily="34" charset="0"/>
                          </a:rPr>
                          <m:t>4</m:t>
                        </m:r>
                      </m:sup>
                    </m:sSup>
                  </m:oMath>
                </a14:m>
                <a:endParaRPr lang="es-EC"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𝑣</m:t>
                      </m:r>
                      <m:r>
                        <a:rPr lang="es-EC" i="1">
                          <a:effectLst/>
                          <a:latin typeface="Cambria Math" panose="02040503050406030204" pitchFamily="18" charset="0"/>
                          <a:ea typeface="Times New Roman" panose="02020603050405020304" pitchFamily="18" charset="0"/>
                          <a:cs typeface="Arial" panose="020B0604020202020204" pitchFamily="34" charset="0"/>
                        </a:rPr>
                        <m:t>=7.1+2.03 </m:t>
                      </m:r>
                      <m:r>
                        <a:rPr lang="es-EC" i="1">
                          <a:effectLst/>
                          <a:latin typeface="Cambria Math" panose="02040503050406030204" pitchFamily="18" charset="0"/>
                          <a:ea typeface="Times New Roman" panose="02020603050405020304" pitchFamily="18" charset="0"/>
                          <a:cs typeface="Arial" panose="020B0604020202020204" pitchFamily="34" charset="0"/>
                        </a:rPr>
                        <m:t>𝑥</m:t>
                      </m:r>
                      <m:r>
                        <a:rPr lang="es-EC" i="1">
                          <a:effectLst/>
                          <a:latin typeface="Cambria Math" panose="02040503050406030204" pitchFamily="18" charset="0"/>
                          <a:ea typeface="Times New Roman" panose="02020603050405020304" pitchFamily="18" charset="0"/>
                          <a:cs typeface="Arial" panose="020B0604020202020204" pitchFamily="34" charset="0"/>
                        </a:rPr>
                        <m:t>+0.25 </m:t>
                      </m:r>
                      <m:sSup>
                        <m:sSup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𝑥</m:t>
                          </m:r>
                        </m:e>
                        <m:sup>
                          <m:r>
                            <a:rPr lang="es-EC" i="1">
                              <a:effectLst/>
                              <a:latin typeface="Cambria Math" panose="02040503050406030204" pitchFamily="18" charset="0"/>
                              <a:ea typeface="Times New Roman" panose="02020603050405020304" pitchFamily="18" charset="0"/>
                              <a:cs typeface="Arial" panose="020B0604020202020204" pitchFamily="34" charset="0"/>
                            </a:rPr>
                            <m:t>2</m:t>
                          </m:r>
                        </m:sup>
                      </m:sSup>
                      <m:r>
                        <a:rPr lang="es-EC" i="1">
                          <a:effectLst/>
                          <a:latin typeface="Cambria Math" panose="02040503050406030204" pitchFamily="18" charset="0"/>
                          <a:ea typeface="Times New Roman" panose="02020603050405020304" pitchFamily="18" charset="0"/>
                          <a:cs typeface="Arial" panose="020B0604020202020204" pitchFamily="34" charset="0"/>
                        </a:rPr>
                        <m:t>−0.526×</m:t>
                      </m:r>
                      <m:sSup>
                        <m:sSup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10</m:t>
                          </m:r>
                        </m:e>
                        <m:sup>
                          <m:r>
                            <a:rPr lang="es-EC" i="1">
                              <a:effectLst/>
                              <a:latin typeface="Cambria Math" panose="02040503050406030204" pitchFamily="18" charset="0"/>
                              <a:ea typeface="Times New Roman" panose="02020603050405020304" pitchFamily="18" charset="0"/>
                              <a:cs typeface="Arial" panose="020B0604020202020204" pitchFamily="34" charset="0"/>
                            </a:rPr>
                            <m:t>−3</m:t>
                          </m:r>
                        </m:sup>
                      </m:sSup>
                      <m:sSup>
                        <m:sSup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𝑥</m:t>
                          </m:r>
                        </m:e>
                        <m:sup>
                          <m:r>
                            <a:rPr lang="es-EC" i="1">
                              <a:effectLst/>
                              <a:latin typeface="Cambria Math" panose="02040503050406030204" pitchFamily="18" charset="0"/>
                              <a:ea typeface="Times New Roman" panose="02020603050405020304" pitchFamily="18" charset="0"/>
                              <a:cs typeface="Arial" panose="020B0604020202020204" pitchFamily="34" charset="0"/>
                            </a:rPr>
                            <m:t>3</m:t>
                          </m:r>
                        </m:sup>
                      </m:sSup>
                      <m:r>
                        <a:rPr lang="es-EC" i="1">
                          <a:effectLst/>
                          <a:latin typeface="Cambria Math" panose="02040503050406030204" pitchFamily="18" charset="0"/>
                          <a:ea typeface="Times New Roman" panose="02020603050405020304" pitchFamily="18" charset="0"/>
                          <a:cs typeface="Arial" panose="020B0604020202020204" pitchFamily="34" charset="0"/>
                        </a:rPr>
                        <m:t>−3.109×</m:t>
                      </m:r>
                      <m:sSup>
                        <m:sSup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10</m:t>
                          </m:r>
                        </m:e>
                        <m:sup>
                          <m:r>
                            <a:rPr lang="es-EC" i="1">
                              <a:effectLst/>
                              <a:latin typeface="Cambria Math" panose="02040503050406030204" pitchFamily="18" charset="0"/>
                              <a:ea typeface="Times New Roman" panose="02020603050405020304" pitchFamily="18" charset="0"/>
                              <a:cs typeface="Arial" panose="020B0604020202020204" pitchFamily="34" charset="0"/>
                            </a:rPr>
                            <m:t>−3</m:t>
                          </m:r>
                        </m:sup>
                      </m:sSup>
                      <m:sSup>
                        <m:sSup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𝑥</m:t>
                          </m:r>
                        </m:e>
                        <m:sup>
                          <m:r>
                            <a:rPr lang="es-EC" i="1">
                              <a:effectLst/>
                              <a:latin typeface="Cambria Math" panose="02040503050406030204" pitchFamily="18" charset="0"/>
                              <a:ea typeface="Times New Roman" panose="02020603050405020304" pitchFamily="18" charset="0"/>
                              <a:cs typeface="Arial" panose="020B0604020202020204" pitchFamily="34" charset="0"/>
                            </a:rPr>
                            <m:t>4</m:t>
                          </m:r>
                        </m:sup>
                      </m:sSup>
                    </m:oMath>
                  </m:oMathPara>
                </a14:m>
                <a:endParaRPr lang="es-EC"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𝑣</m:t>
                      </m:r>
                      <m:r>
                        <a:rPr lang="es-EC" i="1">
                          <a:effectLst/>
                          <a:latin typeface="Cambria Math" panose="02040503050406030204" pitchFamily="18" charset="0"/>
                          <a:ea typeface="Times New Roman" panose="02020603050405020304" pitchFamily="18" charset="0"/>
                          <a:cs typeface="Arial" panose="020B0604020202020204" pitchFamily="34" charset="0"/>
                        </a:rPr>
                        <m:t>=3.22 </m:t>
                      </m:r>
                      <m:f>
                        <m:fPr>
                          <m:ctrlPr>
                            <a:rPr lang="es-EC"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𝑚</m:t>
                          </m:r>
                        </m:num>
                        <m:den>
                          <m:r>
                            <a:rPr lang="es-EC" i="1">
                              <a:effectLst/>
                              <a:latin typeface="Cambria Math" panose="02040503050406030204" pitchFamily="18" charset="0"/>
                              <a:ea typeface="Times New Roman" panose="02020603050405020304" pitchFamily="18" charset="0"/>
                              <a:cs typeface="Arial" panose="020B0604020202020204" pitchFamily="34" charset="0"/>
                            </a:rPr>
                            <m:t>𝑠</m:t>
                          </m:r>
                        </m:den>
                      </m:f>
                    </m:oMath>
                  </m:oMathPara>
                </a14:m>
                <a:endParaRPr lang="es-EC"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𝐴𝑠</m:t>
                      </m:r>
                      <m:r>
                        <a:rPr lang="es-EC" i="1">
                          <a:effectLst/>
                          <a:latin typeface="Cambria Math" panose="02040503050406030204" pitchFamily="18" charset="0"/>
                          <a:ea typeface="Times New Roman" panose="02020603050405020304" pitchFamily="18" charset="0"/>
                          <a:cs typeface="Arial" panose="020B0604020202020204" pitchFamily="34" charset="0"/>
                        </a:rPr>
                        <m:t>= </m:t>
                      </m:r>
                      <m:f>
                        <m:fPr>
                          <m:ctrlPr>
                            <a:rPr lang="es-EC" i="1">
                              <a:effectLst/>
                              <a:latin typeface="Cambria Math" panose="02040503050406030204" pitchFamily="18" charset="0"/>
                              <a:ea typeface="Times New Roman" panose="02020603050405020304" pitchFamily="18" charset="0"/>
                              <a:cs typeface="Arial" panose="020B0604020202020204" pitchFamily="34" charset="0"/>
                            </a:rPr>
                          </m:ctrlPr>
                        </m:fPr>
                        <m:num>
                          <m:acc>
                            <m:accPr>
                              <m:chr m:val="̇"/>
                              <m:ctrlPr>
                                <a:rPr lang="es-EC" i="1">
                                  <a:effectLst/>
                                  <a:latin typeface="Cambria Math" panose="02040503050406030204" pitchFamily="18" charset="0"/>
                                  <a:ea typeface="Times New Roman" panose="02020603050405020304" pitchFamily="18" charset="0"/>
                                  <a:cs typeface="Arial" panose="020B0604020202020204" pitchFamily="34" charset="0"/>
                                </a:rPr>
                              </m:ctrlPr>
                            </m:accPr>
                            <m:e>
                              <m:r>
                                <a:rPr lang="es-EC" i="1">
                                  <a:effectLst/>
                                  <a:latin typeface="Cambria Math" panose="02040503050406030204" pitchFamily="18" charset="0"/>
                                  <a:ea typeface="Times New Roman" panose="02020603050405020304" pitchFamily="18" charset="0"/>
                                  <a:cs typeface="Arial" panose="020B0604020202020204" pitchFamily="34" charset="0"/>
                                </a:rPr>
                                <m:t>𝑣</m:t>
                              </m:r>
                            </m:e>
                          </m:acc>
                        </m:num>
                        <m:den>
                          <m:r>
                            <a:rPr lang="es-EC" i="1">
                              <a:effectLst/>
                              <a:latin typeface="Cambria Math" panose="02040503050406030204" pitchFamily="18" charset="0"/>
                              <a:ea typeface="Times New Roman" panose="02020603050405020304" pitchFamily="18" charset="0"/>
                              <a:cs typeface="Arial" panose="020B0604020202020204" pitchFamily="34" charset="0"/>
                            </a:rPr>
                            <m:t>𝑣</m:t>
                          </m:r>
                        </m:den>
                      </m:f>
                    </m:oMath>
                  </m:oMathPara>
                </a14:m>
                <a:endParaRPr lang="es-EC"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𝐴𝑠</m:t>
                      </m:r>
                      <m:r>
                        <a:rPr lang="es-EC" i="1">
                          <a:effectLst/>
                          <a:latin typeface="Cambria Math" panose="02040503050406030204" pitchFamily="18" charset="0"/>
                          <a:ea typeface="Times New Roman" panose="02020603050405020304" pitchFamily="18" charset="0"/>
                          <a:cs typeface="Arial" panose="020B0604020202020204" pitchFamily="34" charset="0"/>
                        </a:rPr>
                        <m:t>= 0.03345 </m:t>
                      </m:r>
                      <m:sSup>
                        <m:sSup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𝑚</m:t>
                          </m:r>
                        </m:e>
                        <m:sup>
                          <m:r>
                            <a:rPr lang="es-EC" i="1">
                              <a:effectLst/>
                              <a:latin typeface="Cambria Math" panose="02040503050406030204" pitchFamily="18" charset="0"/>
                              <a:ea typeface="Times New Roman" panose="02020603050405020304" pitchFamily="18" charset="0"/>
                              <a:cs typeface="Arial" panose="020B0604020202020204" pitchFamily="34" charset="0"/>
                            </a:rPr>
                            <m:t>2</m:t>
                          </m:r>
                        </m:sup>
                      </m:sSup>
                    </m:oMath>
                  </m:oMathPara>
                </a14:m>
                <a:endParaRPr lang="es-EC"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𝐷</m:t>
                      </m:r>
                      <m:r>
                        <a:rPr lang="es-EC" i="1">
                          <a:effectLst/>
                          <a:latin typeface="Cambria Math" panose="02040503050406030204" pitchFamily="18" charset="0"/>
                          <a:ea typeface="Times New Roman" panose="02020603050405020304" pitchFamily="18" charset="0"/>
                          <a:cs typeface="Arial" panose="020B0604020202020204" pitchFamily="34" charset="0"/>
                        </a:rPr>
                        <m:t>= </m:t>
                      </m:r>
                      <m:rad>
                        <m:radPr>
                          <m:degHide m:val="on"/>
                          <m:ctrlPr>
                            <a:rPr lang="es-EC" i="1">
                              <a:effectLst/>
                              <a:latin typeface="Cambria Math" panose="02040503050406030204" pitchFamily="18" charset="0"/>
                              <a:ea typeface="Times New Roman" panose="02020603050405020304" pitchFamily="18" charset="0"/>
                              <a:cs typeface="Arial" panose="020B0604020202020204" pitchFamily="34" charset="0"/>
                            </a:rPr>
                          </m:ctrlPr>
                        </m:radPr>
                        <m:deg/>
                        <m:e>
                          <m:f>
                            <m:fPr>
                              <m:ctrlPr>
                                <a:rPr lang="es-EC"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0.03345×4</m:t>
                              </m:r>
                            </m:num>
                            <m:den>
                              <m:r>
                                <a:rPr lang="es-EC" i="1">
                                  <a:effectLst/>
                                  <a:latin typeface="Cambria Math" panose="02040503050406030204" pitchFamily="18" charset="0"/>
                                  <a:ea typeface="Times New Roman" panose="02020603050405020304" pitchFamily="18" charset="0"/>
                                  <a:cs typeface="Arial" panose="020B0604020202020204" pitchFamily="34" charset="0"/>
                                </a:rPr>
                                <m:t>𝜋</m:t>
                              </m:r>
                            </m:den>
                          </m:f>
                        </m:e>
                      </m:rad>
                    </m:oMath>
                  </m:oMathPara>
                </a14:m>
                <a:endParaRPr lang="es-EC"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𝐷</m:t>
                      </m:r>
                      <m:r>
                        <a:rPr lang="es-EC" i="1">
                          <a:effectLst/>
                          <a:latin typeface="Cambria Math" panose="02040503050406030204" pitchFamily="18" charset="0"/>
                          <a:ea typeface="Times New Roman" panose="02020603050405020304" pitchFamily="18" charset="0"/>
                          <a:cs typeface="Arial" panose="020B0604020202020204" pitchFamily="34" charset="0"/>
                        </a:rPr>
                        <m:t>= 0.206 </m:t>
                      </m:r>
                      <m:r>
                        <a:rPr lang="es-EC" i="1">
                          <a:effectLst/>
                          <a:latin typeface="Cambria Math" panose="02040503050406030204" pitchFamily="18" charset="0"/>
                          <a:ea typeface="Times New Roman" panose="02020603050405020304" pitchFamily="18" charset="0"/>
                          <a:cs typeface="Arial" panose="020B0604020202020204" pitchFamily="34" charset="0"/>
                        </a:rPr>
                        <m:t>𝑚</m:t>
                      </m:r>
                      <m:r>
                        <a:rPr lang="es-EC" i="1">
                          <a:effectLst/>
                          <a:latin typeface="Cambria Math" panose="02040503050406030204" pitchFamily="18" charset="0"/>
                          <a:ea typeface="Times New Roman" panose="02020603050405020304" pitchFamily="18" charset="0"/>
                          <a:cs typeface="Arial" panose="020B0604020202020204" pitchFamily="34" charset="0"/>
                        </a:rPr>
                        <m:t>=20.6 </m:t>
                      </m:r>
                      <m:r>
                        <a:rPr lang="es-EC" i="1">
                          <a:effectLst/>
                          <a:latin typeface="Cambria Math" panose="02040503050406030204" pitchFamily="18" charset="0"/>
                          <a:ea typeface="Times New Roman" panose="02020603050405020304" pitchFamily="18" charset="0"/>
                          <a:cs typeface="Arial" panose="020B0604020202020204" pitchFamily="34" charset="0"/>
                        </a:rPr>
                        <m:t>𝑐𝑚</m:t>
                      </m:r>
                      <m:r>
                        <a:rPr lang="es-EC" i="1">
                          <a:effectLst/>
                          <a:latin typeface="Cambria Math" panose="02040503050406030204" pitchFamily="18" charset="0"/>
                          <a:ea typeface="Times New Roman" panose="02020603050405020304" pitchFamily="18" charset="0"/>
                          <a:cs typeface="Arial" panose="020B0604020202020204" pitchFamily="34" charset="0"/>
                        </a:rPr>
                        <m:t>≈8 "</m:t>
                      </m:r>
                    </m:oMath>
                  </m:oMathPara>
                </a14:m>
                <a:endParaRPr lang="es-EC"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3" name="Rectángulo 2"/>
              <p:cNvSpPr>
                <a:spLocks noRot="1" noChangeAspect="1" noMove="1" noResize="1" noEditPoints="1" noAdjustHandles="1" noChangeArrowheads="1" noChangeShapeType="1" noTextEdit="1"/>
              </p:cNvSpPr>
              <p:nvPr/>
            </p:nvSpPr>
            <p:spPr>
              <a:xfrm>
                <a:off x="-281796" y="1226313"/>
                <a:ext cx="8097328" cy="5712333"/>
              </a:xfrm>
              <a:prstGeom prst="rect">
                <a:avLst/>
              </a:prstGeom>
              <a:blipFill rotWithShape="0">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Rectángulo 3"/>
              <p:cNvSpPr/>
              <p:nvPr/>
            </p:nvSpPr>
            <p:spPr>
              <a:xfrm>
                <a:off x="6377796" y="1690688"/>
                <a:ext cx="6096000" cy="1556195"/>
              </a:xfrm>
              <a:prstGeom prst="rect">
                <a:avLst/>
              </a:prstGeom>
            </p:spPr>
            <p:txBody>
              <a:bodyPr>
                <a:spAutoFit/>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s-ES" i="1" smtClean="0">
                          <a:effectLst/>
                          <a:latin typeface="Cambria Math" panose="02040503050406030204" pitchFamily="18" charset="0"/>
                          <a:ea typeface="Times New Roman" panose="02020603050405020304" pitchFamily="18" charset="0"/>
                          <a:cs typeface="Arial" panose="020B0604020202020204" pitchFamily="34" charset="0"/>
                        </a:rPr>
                        <m:t>𝑇𝑛</m:t>
                      </m:r>
                      <m:r>
                        <a:rPr lang="es-ES" i="1" smtClean="0">
                          <a:effectLst/>
                          <a:latin typeface="Cambria Math" panose="02040503050406030204" pitchFamily="18" charset="0"/>
                          <a:ea typeface="Times New Roman" panose="02020603050405020304" pitchFamily="18" charset="0"/>
                          <a:cs typeface="Arial" panose="020B0604020202020204" pitchFamily="34" charset="0"/>
                        </a:rPr>
                        <m:t>=</m:t>
                      </m:r>
                      <m:r>
                        <a:rPr lang="es-ES" i="1" smtClean="0">
                          <a:effectLst/>
                          <a:latin typeface="Cambria Math" panose="02040503050406030204" pitchFamily="18" charset="0"/>
                          <a:ea typeface="Times New Roman" panose="02020603050405020304" pitchFamily="18" charset="0"/>
                          <a:cs typeface="Arial" panose="020B0604020202020204" pitchFamily="34" charset="0"/>
                        </a:rPr>
                        <m:t>𝑔</m:t>
                      </m:r>
                      <m:r>
                        <a:rPr lang="es-ES" i="1" smtClean="0">
                          <a:effectLst/>
                          <a:latin typeface="Cambria Math" panose="02040503050406030204" pitchFamily="18" charset="0"/>
                          <a:ea typeface="Times New Roman" panose="02020603050405020304" pitchFamily="18" charset="0"/>
                          <a:cs typeface="Arial" panose="020B0604020202020204" pitchFamily="34" charset="0"/>
                        </a:rPr>
                        <m:t>×</m:t>
                      </m:r>
                      <m:r>
                        <a:rPr lang="es-ES" i="1" smtClean="0">
                          <a:effectLst/>
                          <a:latin typeface="Cambria Math" panose="02040503050406030204" pitchFamily="18" charset="0"/>
                          <a:ea typeface="Times New Roman" panose="02020603050405020304" pitchFamily="18" charset="0"/>
                          <a:cs typeface="Arial" panose="020B0604020202020204" pitchFamily="34" charset="0"/>
                        </a:rPr>
                        <m:t>𝐻</m:t>
                      </m:r>
                      <m:r>
                        <a:rPr lang="es-ES" i="1" smtClean="0">
                          <a:effectLst/>
                          <a:latin typeface="Cambria Math" panose="02040503050406030204" pitchFamily="18" charset="0"/>
                          <a:ea typeface="Times New Roman" panose="02020603050405020304" pitchFamily="18" charset="0"/>
                          <a:cs typeface="Arial" panose="020B0604020202020204" pitchFamily="34" charset="0"/>
                        </a:rPr>
                        <m:t>×</m:t>
                      </m:r>
                      <m:d>
                        <m:dPr>
                          <m:ctrlPr>
                            <a:rPr lang="es-EC" i="1">
                              <a:effectLst/>
                              <a:latin typeface="Cambria Math" panose="02040503050406030204" pitchFamily="18" charset="0"/>
                              <a:ea typeface="Times New Roman" panose="02020603050405020304" pitchFamily="18" charset="0"/>
                              <a:cs typeface="Arial" panose="020B0604020202020204" pitchFamily="34" charset="0"/>
                            </a:rPr>
                          </m:ctrlPr>
                        </m:dPr>
                        <m:e>
                          <m:sSub>
                            <m:sSub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𝜌</m:t>
                              </m:r>
                            </m:e>
                            <m:sub>
                              <m:r>
                                <a:rPr lang="es-ES" i="1">
                                  <a:effectLst/>
                                  <a:latin typeface="Cambria Math" panose="02040503050406030204" pitchFamily="18" charset="0"/>
                                  <a:ea typeface="Times New Roman" panose="02020603050405020304" pitchFamily="18" charset="0"/>
                                  <a:cs typeface="Arial" panose="020B0604020202020204" pitchFamily="34" charset="0"/>
                                </a:rPr>
                                <m:t>𝑒</m:t>
                              </m:r>
                            </m:sub>
                          </m:sSub>
                          <m:r>
                            <a:rPr lang="es-ES"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𝜌</m:t>
                              </m:r>
                            </m:e>
                            <m:sub>
                              <m:r>
                                <a:rPr lang="es-ES" i="1">
                                  <a:effectLst/>
                                  <a:latin typeface="Cambria Math" panose="02040503050406030204" pitchFamily="18" charset="0"/>
                                  <a:ea typeface="Times New Roman" panose="02020603050405020304" pitchFamily="18" charset="0"/>
                                  <a:cs typeface="Arial" panose="020B0604020202020204" pitchFamily="34" charset="0"/>
                                </a:rPr>
                                <m:t>𝑔</m:t>
                              </m:r>
                            </m:sub>
                          </m:sSub>
                        </m:e>
                      </m:d>
                    </m:oMath>
                  </m:oMathPara>
                </a14:m>
                <a:endParaRPr lang="es-EC" sz="1200" dirty="0">
                  <a:effectLst/>
                  <a:latin typeface="Courier New" panose="02070309020205020404" pitchFamily="49" charset="0"/>
                  <a:ea typeface="Times New Roman" panose="02020603050405020304" pitchFamily="18" charset="0"/>
                  <a:cs typeface="Times New Roman" panose="02020603050405020304" pitchFamily="18" charset="0"/>
                </a:endParaRPr>
              </a:p>
              <a:p>
                <a:pPr algn="just">
                  <a:lnSpc>
                    <a:spcPct val="150000"/>
                  </a:lnSpc>
                  <a:spcAft>
                    <a:spcPts val="6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𝑇𝑛</m:t>
                      </m:r>
                      <m:r>
                        <a:rPr lang="es-EC" i="1">
                          <a:effectLst/>
                          <a:latin typeface="Cambria Math" panose="02040503050406030204" pitchFamily="18" charset="0"/>
                          <a:ea typeface="Calibri" panose="020F0502020204030204" pitchFamily="34" charset="0"/>
                          <a:cs typeface="Arial" panose="020B0604020202020204" pitchFamily="34" charset="0"/>
                        </a:rPr>
                        <m:t>=9.81×(7+1.2)×</m:t>
                      </m:r>
                      <m:d>
                        <m:dPr>
                          <m:ctrlPr>
                            <a:rPr lang="es-EC" i="1">
                              <a:effectLst/>
                              <a:latin typeface="Cambria Math" panose="02040503050406030204" pitchFamily="18" charset="0"/>
                              <a:ea typeface="Times New Roman" panose="02020603050405020304" pitchFamily="18" charset="0"/>
                              <a:cs typeface="Arial" panose="020B0604020202020204" pitchFamily="34" charset="0"/>
                            </a:rPr>
                          </m:ctrlPr>
                        </m:dPr>
                        <m:e>
                          <m:r>
                            <a:rPr lang="es-EC" i="1">
                              <a:effectLst/>
                              <a:latin typeface="Cambria Math" panose="02040503050406030204" pitchFamily="18" charset="0"/>
                              <a:ea typeface="Calibri" panose="020F0502020204030204" pitchFamily="34" charset="0"/>
                              <a:cs typeface="Arial" panose="020B0604020202020204" pitchFamily="34" charset="0"/>
                            </a:rPr>
                            <m:t>1.2−</m:t>
                          </m:r>
                          <m:r>
                            <a:rPr lang="es-ES" i="1">
                              <a:effectLst/>
                              <a:latin typeface="Cambria Math" panose="02040503050406030204" pitchFamily="18" charset="0"/>
                              <a:ea typeface="Times New Roman" panose="02020603050405020304" pitchFamily="18" charset="0"/>
                              <a:cs typeface="Arial" panose="020B0604020202020204" pitchFamily="34" charset="0"/>
                            </a:rPr>
                            <m:t>0.58</m:t>
                          </m:r>
                        </m:e>
                      </m:d>
                    </m:oMath>
                  </m:oMathPara>
                </a14:m>
                <a:endParaRPr lang="es-EC"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6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𝑇𝑛</m:t>
                      </m:r>
                      <m:r>
                        <a:rPr lang="es-EC" i="1">
                          <a:effectLst/>
                          <a:latin typeface="Cambria Math" panose="02040503050406030204" pitchFamily="18" charset="0"/>
                          <a:ea typeface="Calibri" panose="020F0502020204030204" pitchFamily="34" charset="0"/>
                          <a:cs typeface="Arial" panose="020B0604020202020204" pitchFamily="34" charset="0"/>
                        </a:rPr>
                        <m:t>=49.87 </m:t>
                      </m:r>
                      <m:r>
                        <a:rPr lang="es-EC" i="1">
                          <a:effectLst/>
                          <a:latin typeface="Cambria Math" panose="02040503050406030204" pitchFamily="18" charset="0"/>
                          <a:ea typeface="Calibri" panose="020F0502020204030204" pitchFamily="34" charset="0"/>
                          <a:cs typeface="Arial" panose="020B0604020202020204" pitchFamily="34" charset="0"/>
                        </a:rPr>
                        <m:t>𝑃𝑎</m:t>
                      </m:r>
                      <m:r>
                        <a:rPr lang="es-EC" i="1">
                          <a:effectLst/>
                          <a:latin typeface="Cambria Math" panose="02040503050406030204" pitchFamily="18" charset="0"/>
                          <a:ea typeface="Calibri" panose="020F0502020204030204" pitchFamily="34" charset="0"/>
                          <a:cs typeface="Arial" panose="020B0604020202020204" pitchFamily="34" charset="0"/>
                        </a:rPr>
                        <m:t>=0.007 </m:t>
                      </m:r>
                      <m:r>
                        <a:rPr lang="es-EC" i="1">
                          <a:effectLst/>
                          <a:latin typeface="Cambria Math" panose="02040503050406030204" pitchFamily="18" charset="0"/>
                          <a:ea typeface="Calibri" panose="020F0502020204030204" pitchFamily="34" charset="0"/>
                          <a:cs typeface="Arial" panose="020B0604020202020204" pitchFamily="34" charset="0"/>
                        </a:rPr>
                        <m:t>𝑝𝑠𝑖</m:t>
                      </m:r>
                    </m:oMath>
                  </m:oMathPara>
                </a14:m>
                <a:endParaRPr lang="es-EC"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4" name="Rectángulo 3"/>
              <p:cNvSpPr>
                <a:spLocks noRot="1" noChangeAspect="1" noMove="1" noResize="1" noEditPoints="1" noAdjustHandles="1" noChangeArrowheads="1" noChangeShapeType="1" noTextEdit="1"/>
              </p:cNvSpPr>
              <p:nvPr/>
            </p:nvSpPr>
            <p:spPr>
              <a:xfrm>
                <a:off x="6377796" y="1690688"/>
                <a:ext cx="6096000" cy="1556195"/>
              </a:xfrm>
              <a:prstGeom prst="rect">
                <a:avLst/>
              </a:prstGeom>
              <a:blipFill rotWithShape="0">
                <a:blip r:embed="rId3"/>
                <a:stretch>
                  <a:fillRect/>
                </a:stretch>
              </a:blipFill>
            </p:spPr>
            <p:txBody>
              <a:bodyPr/>
              <a:lstStyle/>
              <a:p>
                <a:r>
                  <a:rPr lang="es-EC">
                    <a:noFill/>
                  </a:rPr>
                  <a:t> </a:t>
                </a:r>
              </a:p>
            </p:txBody>
          </p:sp>
        </mc:Fallback>
      </mc:AlternateContent>
      <p:pic>
        <p:nvPicPr>
          <p:cNvPr id="6" name="Imagen 5"/>
          <p:cNvPicPr>
            <a:picLocks noChangeAspect="1"/>
          </p:cNvPicPr>
          <p:nvPr/>
        </p:nvPicPr>
        <p:blipFill rotWithShape="1">
          <a:blip r:embed="rId4" cstate="print">
            <a:extLst>
              <a:ext uri="{28A0092B-C50C-407E-A947-70E740481C1C}">
                <a14:useLocalDpi xmlns:a14="http://schemas.microsoft.com/office/drawing/2010/main" val="0"/>
              </a:ext>
            </a:extLst>
          </a:blip>
          <a:srcRect l="21859" r="23634" b="27170"/>
          <a:stretch/>
        </p:blipFill>
        <p:spPr>
          <a:xfrm>
            <a:off x="5771071" y="2858881"/>
            <a:ext cx="1923692" cy="3427130"/>
          </a:xfrm>
          <a:prstGeom prst="rect">
            <a:avLst/>
          </a:prstGeom>
        </p:spPr>
      </p:pic>
    </p:spTree>
    <p:extLst>
      <p:ext uri="{BB962C8B-B14F-4D97-AF65-F5344CB8AC3E}">
        <p14:creationId xmlns:p14="http://schemas.microsoft.com/office/powerpoint/2010/main" val="15325624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990600" y="517525"/>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b="1" dirty="0" smtClean="0"/>
              <a:t>ANÁLISIS Y RESULTADOS</a:t>
            </a:r>
            <a:endParaRPr lang="es-EC" dirty="0"/>
          </a:p>
        </p:txBody>
      </p:sp>
      <p:pic>
        <p:nvPicPr>
          <p:cNvPr id="24578" name="Imagen 13" descr="IMG_20180210_194238"/>
          <p:cNvPicPr>
            <a:picLocks noChangeAspect="1" noChangeArrowheads="1"/>
          </p:cNvPicPr>
          <p:nvPr/>
        </p:nvPicPr>
        <p:blipFill>
          <a:blip r:embed="rId2">
            <a:extLst>
              <a:ext uri="{28A0092B-C50C-407E-A947-70E740481C1C}">
                <a14:useLocalDpi xmlns:a14="http://schemas.microsoft.com/office/drawing/2010/main" val="0"/>
              </a:ext>
            </a:extLst>
          </a:blip>
          <a:srcRect t="8435"/>
          <a:stretch>
            <a:fillRect/>
          </a:stretch>
        </p:blipFill>
        <p:spPr bwMode="auto">
          <a:xfrm>
            <a:off x="6363253" y="1614743"/>
            <a:ext cx="3210822" cy="3918957"/>
          </a:xfrm>
          <a:prstGeom prst="rect">
            <a:avLst/>
          </a:prstGeom>
          <a:noFill/>
          <a:extLst>
            <a:ext uri="{909E8E84-426E-40DD-AFC4-6F175D3DCCD1}">
              <a14:hiddenFill xmlns:a14="http://schemas.microsoft.com/office/drawing/2010/main">
                <a:solidFill>
                  <a:srgbClr val="FFFFFF"/>
                </a:solidFill>
              </a14:hiddenFill>
            </a:ext>
          </a:extLst>
        </p:spPr>
      </p:pic>
      <p:pic>
        <p:nvPicPr>
          <p:cNvPr id="24577" name="Imagen 12" descr="IMG_20170424_1217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4846" y="1614743"/>
            <a:ext cx="2846716" cy="380034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6" name="Rectangle 4"/>
          <p:cNvSpPr>
            <a:spLocks noChangeArrowheads="1"/>
          </p:cNvSpPr>
          <p:nvPr/>
        </p:nvSpPr>
        <p:spPr bwMode="auto">
          <a:xfrm>
            <a:off x="6487064" y="5593790"/>
            <a:ext cx="300199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Estado actual del caldero FULTON</a:t>
            </a:r>
            <a:endParaRPr kumimoji="0" lang="es-EC" altLang="es-EC"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7" name="Rectangle 5"/>
          <p:cNvSpPr>
            <a:spLocks noChangeArrowheads="1"/>
          </p:cNvSpPr>
          <p:nvPr/>
        </p:nvSpPr>
        <p:spPr bwMode="auto">
          <a:xfrm>
            <a:off x="1423690" y="5409124"/>
            <a:ext cx="382531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s-EC" altLang="es-EC"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Estado inicial del caldero FULTON</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73252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nvPr>
        </p:nvGraphicFramePr>
        <p:xfrm>
          <a:off x="407237" y="547607"/>
          <a:ext cx="10515600" cy="56245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p:cNvSpPr txBox="1"/>
          <p:nvPr/>
        </p:nvSpPr>
        <p:spPr>
          <a:xfrm>
            <a:off x="266700" y="3036699"/>
            <a:ext cx="2076450" cy="646331"/>
          </a:xfrm>
          <a:prstGeom prst="rect">
            <a:avLst/>
          </a:prstGeom>
          <a:noFill/>
        </p:spPr>
        <p:txBody>
          <a:bodyPr wrap="square" rtlCol="0">
            <a:spAutoFit/>
          </a:bodyPr>
          <a:lstStyle/>
          <a:p>
            <a:pPr algn="just"/>
            <a:r>
              <a:rPr lang="es-EC" dirty="0" smtClean="0"/>
              <a:t>Caldero FULTON – ESPE. </a:t>
            </a:r>
            <a:endParaRPr lang="es-EC" dirty="0"/>
          </a:p>
        </p:txBody>
      </p:sp>
      <p:pic>
        <p:nvPicPr>
          <p:cNvPr id="7" name="Imagen 6"/>
          <p:cNvPicPr/>
          <p:nvPr/>
        </p:nvPicPr>
        <p:blipFill rotWithShape="1">
          <a:blip r:embed="rId7"/>
          <a:srcRect l="48472" t="44265" r="38100" b="18166"/>
          <a:stretch/>
        </p:blipFill>
        <p:spPr bwMode="auto">
          <a:xfrm>
            <a:off x="9593306" y="175577"/>
            <a:ext cx="2046244" cy="2602280"/>
          </a:xfrm>
          <a:prstGeom prst="rect">
            <a:avLst/>
          </a:prstGeom>
          <a:ln>
            <a:noFill/>
          </a:ln>
          <a:extLst>
            <a:ext uri="{53640926-AAD7-44D8-BBD7-CCE9431645EC}">
              <a14:shadowObscured xmlns:a14="http://schemas.microsoft.com/office/drawing/2010/main"/>
            </a:ext>
          </a:extLst>
        </p:spPr>
      </p:pic>
      <p:sp>
        <p:nvSpPr>
          <p:cNvPr id="8" name="CuadroTexto 7"/>
          <p:cNvSpPr txBox="1"/>
          <p:nvPr/>
        </p:nvSpPr>
        <p:spPr>
          <a:xfrm>
            <a:off x="9563100" y="2777857"/>
            <a:ext cx="2076450" cy="646331"/>
          </a:xfrm>
          <a:prstGeom prst="rect">
            <a:avLst/>
          </a:prstGeom>
          <a:noFill/>
        </p:spPr>
        <p:txBody>
          <a:bodyPr wrap="square" rtlCol="0">
            <a:spAutoFit/>
          </a:bodyPr>
          <a:lstStyle/>
          <a:p>
            <a:pPr algn="just"/>
            <a:r>
              <a:rPr lang="es-EC" dirty="0" smtClean="0"/>
              <a:t>Caldero YORK SHIPLEY 2007 - ESPE</a:t>
            </a:r>
            <a:endParaRPr lang="es-EC" dirty="0"/>
          </a:p>
        </p:txBody>
      </p:sp>
      <p:pic>
        <p:nvPicPr>
          <p:cNvPr id="1026" name="Picture 2" descr="Resultado de imagen para PUESTA EN MARCH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7444" y="3982288"/>
            <a:ext cx="1425489" cy="1249085"/>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p:cNvSpPr txBox="1"/>
          <p:nvPr/>
        </p:nvSpPr>
        <p:spPr>
          <a:xfrm>
            <a:off x="190500" y="5199404"/>
            <a:ext cx="2640056" cy="1200329"/>
          </a:xfrm>
          <a:prstGeom prst="rect">
            <a:avLst/>
          </a:prstGeom>
          <a:noFill/>
        </p:spPr>
        <p:txBody>
          <a:bodyPr wrap="square" rtlCol="0">
            <a:spAutoFit/>
          </a:bodyPr>
          <a:lstStyle/>
          <a:p>
            <a:pPr algn="just"/>
            <a:r>
              <a:rPr lang="es-EC" dirty="0" smtClean="0"/>
              <a:t>“PUESTA EN MARCHA, AUTOMATIZACION Y CURVAS DE CALIBRACION – 2009 ESPE”</a:t>
            </a:r>
            <a:endParaRPr lang="es-EC" dirty="0"/>
          </a:p>
        </p:txBody>
      </p:sp>
      <p:pic>
        <p:nvPicPr>
          <p:cNvPr id="1028" name="Picture 4" descr="Resultado de imagen para TURBINA DE VAPO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99831" y="3920335"/>
            <a:ext cx="1868070" cy="1640681"/>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p:cNvSpPr txBox="1"/>
          <p:nvPr/>
        </p:nvSpPr>
        <p:spPr>
          <a:xfrm>
            <a:off x="9948444" y="3982288"/>
            <a:ext cx="2076450" cy="1200329"/>
          </a:xfrm>
          <a:prstGeom prst="rect">
            <a:avLst/>
          </a:prstGeom>
          <a:noFill/>
        </p:spPr>
        <p:txBody>
          <a:bodyPr wrap="square" rtlCol="0">
            <a:spAutoFit/>
          </a:bodyPr>
          <a:lstStyle/>
          <a:p>
            <a:pPr algn="just"/>
            <a:r>
              <a:rPr lang="es-EC" dirty="0" smtClean="0"/>
              <a:t>“Automatización y Mantenimiento de la turbina de la planta de vapor”</a:t>
            </a:r>
            <a:endParaRPr lang="es-EC" dirty="0"/>
          </a:p>
        </p:txBody>
      </p:sp>
      <p:sp>
        <p:nvSpPr>
          <p:cNvPr id="13" name="CuadroTexto 12"/>
          <p:cNvSpPr txBox="1"/>
          <p:nvPr/>
        </p:nvSpPr>
        <p:spPr>
          <a:xfrm>
            <a:off x="7935999" y="5515539"/>
            <a:ext cx="1931902" cy="584775"/>
          </a:xfrm>
          <a:prstGeom prst="rect">
            <a:avLst/>
          </a:prstGeom>
          <a:noFill/>
        </p:spPr>
        <p:txBody>
          <a:bodyPr wrap="square" rtlCol="0">
            <a:spAutoFit/>
          </a:bodyPr>
          <a:lstStyle/>
          <a:p>
            <a:pPr algn="just"/>
            <a:r>
              <a:rPr lang="es-EC" sz="1600" b="1" dirty="0" smtClean="0"/>
              <a:t>FUENTE: </a:t>
            </a:r>
            <a:r>
              <a:rPr lang="es-EC" sz="1600" dirty="0" smtClean="0"/>
              <a:t>(RENOVATEC, 2010)</a:t>
            </a:r>
            <a:endParaRPr lang="es-EC" sz="1600" dirty="0"/>
          </a:p>
        </p:txBody>
      </p:sp>
      <p:pic>
        <p:nvPicPr>
          <p:cNvPr id="14" name="Imagen 13"/>
          <p:cNvPicPr>
            <a:picLocks noChangeAspect="1"/>
          </p:cNvPicPr>
          <p:nvPr/>
        </p:nvPicPr>
        <p:blipFill rotWithShape="1">
          <a:blip r:embed="rId10" cstate="print">
            <a:extLst>
              <a:ext uri="{28A0092B-C50C-407E-A947-70E740481C1C}">
                <a14:useLocalDpi xmlns:a14="http://schemas.microsoft.com/office/drawing/2010/main" val="0"/>
              </a:ext>
            </a:extLst>
          </a:blip>
          <a:srcRect l="18710" t="15472" r="31290"/>
          <a:stretch/>
        </p:blipFill>
        <p:spPr>
          <a:xfrm>
            <a:off x="266700" y="402847"/>
            <a:ext cx="2076450" cy="2632781"/>
          </a:xfrm>
          <a:prstGeom prst="rect">
            <a:avLst/>
          </a:prstGeom>
        </p:spPr>
      </p:pic>
    </p:spTree>
    <p:extLst>
      <p:ext uri="{BB962C8B-B14F-4D97-AF65-F5344CB8AC3E}">
        <p14:creationId xmlns:p14="http://schemas.microsoft.com/office/powerpoint/2010/main" val="36073064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990600" y="303894"/>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b="1" dirty="0" smtClean="0"/>
              <a:t>ANÁLISIS Y RESULTADOS</a:t>
            </a:r>
            <a:endParaRPr lang="es-EC" dirty="0"/>
          </a:p>
        </p:txBody>
      </p:sp>
      <p:sp>
        <p:nvSpPr>
          <p:cNvPr id="5"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mc:AlternateContent xmlns:mc="http://schemas.openxmlformats.org/markup-compatibility/2006" xmlns:a14="http://schemas.microsoft.com/office/drawing/2010/main">
        <mc:Choice Requires="a14">
          <p:sp>
            <p:nvSpPr>
              <p:cNvPr id="2" name="Rectángulo 1"/>
              <p:cNvSpPr/>
              <p:nvPr/>
            </p:nvSpPr>
            <p:spPr>
              <a:xfrm>
                <a:off x="152400" y="2280115"/>
                <a:ext cx="6096000" cy="1600118"/>
              </a:xfrm>
              <a:prstGeom prst="rect">
                <a:avLst/>
              </a:prstGeom>
            </p:spPr>
            <p:txBody>
              <a:bodyPr>
                <a:spAutoFit/>
              </a:bodyPr>
              <a:lstStyle/>
              <a:p>
                <a:pPr algn="just">
                  <a:lnSpc>
                    <a:spcPct val="107000"/>
                  </a:lnSpc>
                  <a:spcAft>
                    <a:spcPts val="800"/>
                  </a:spcAft>
                </a:pPr>
                <a14:m>
                  <m:oMathPara xmlns:m="http://schemas.openxmlformats.org/officeDocument/2006/math">
                    <m:oMathParaPr>
                      <m:jc m:val="centerGroup"/>
                    </m:oMathParaPr>
                    <m:oMath xmlns:m="http://schemas.openxmlformats.org/officeDocument/2006/math">
                      <m:r>
                        <a:rPr lang="es-EC" i="1" smtClean="0">
                          <a:effectLst/>
                          <a:latin typeface="Cambria Math" panose="02040503050406030204" pitchFamily="18" charset="0"/>
                          <a:ea typeface="Calibri" panose="020F0502020204030204" pitchFamily="34" charset="0"/>
                          <a:cs typeface="Times New Roman" panose="02020603050405020304" pitchFamily="18" charset="0"/>
                        </a:rPr>
                        <m:t>𝜂</m:t>
                      </m:r>
                      <m:r>
                        <a:rPr lang="es-EC" i="1"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s-EC" i="1">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𝑄</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𝐴𝐵𝑆𝑂𝑅𝐵𝐼𝐷𝑂</m:t>
                              </m:r>
                            </m:sub>
                          </m:sSub>
                        </m:num>
                        <m:den>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𝑄</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𝑇𝑂𝑇𝐴𝐿</m:t>
                              </m:r>
                            </m:sub>
                          </m:sSub>
                        </m:den>
                      </m:f>
                      <m:r>
                        <a:rPr lang="es-EC"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s-EC" i="1">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𝑄</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𝑇𝑂𝑇𝐴𝐿</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𝑄</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𝑃</m:t>
                              </m:r>
                              <m:r>
                                <a:rPr lang="es-EC" i="1">
                                  <a:effectLst/>
                                  <a:latin typeface="Cambria Math" panose="02040503050406030204" pitchFamily="18" charset="0"/>
                                  <a:ea typeface="Calibri" panose="020F0502020204030204" pitchFamily="34" charset="0"/>
                                  <a:cs typeface="Times New Roman" panose="02020603050405020304" pitchFamily="18" charset="0"/>
                                </a:rPr>
                                <m:t>É</m:t>
                              </m:r>
                              <m:r>
                                <a:rPr lang="es-EC" i="1">
                                  <a:effectLst/>
                                  <a:latin typeface="Cambria Math" panose="02040503050406030204" pitchFamily="18" charset="0"/>
                                  <a:ea typeface="Calibri" panose="020F0502020204030204" pitchFamily="34" charset="0"/>
                                  <a:cs typeface="Times New Roman" panose="02020603050405020304" pitchFamily="18" charset="0"/>
                                </a:rPr>
                                <m:t>𝑅𝐷𝐼𝐷𝐴𝑆</m:t>
                              </m:r>
                            </m:sub>
                          </m:sSub>
                        </m:num>
                        <m:den>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𝑄</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𝑇𝑂𝑇𝐴𝐿</m:t>
                              </m:r>
                            </m:sub>
                          </m:sSub>
                        </m:den>
                      </m:f>
                      <m:r>
                        <a:rPr lang="es-EC" i="1">
                          <a:effectLst/>
                          <a:latin typeface="Cambria Math" panose="02040503050406030204" pitchFamily="18" charset="0"/>
                          <a:ea typeface="Calibri" panose="020F0502020204030204" pitchFamily="34" charset="0"/>
                          <a:cs typeface="Times New Roman" panose="02020603050405020304" pitchFamily="18" charset="0"/>
                        </a:rPr>
                        <m:t>=1−</m:t>
                      </m:r>
                      <m:f>
                        <m:fPr>
                          <m:ctrlPr>
                            <a:rPr lang="es-EC" i="1">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𝑄</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𝑃</m:t>
                              </m:r>
                              <m:r>
                                <a:rPr lang="es-EC" i="1">
                                  <a:effectLst/>
                                  <a:latin typeface="Cambria Math" panose="02040503050406030204" pitchFamily="18" charset="0"/>
                                  <a:ea typeface="Calibri" panose="020F0502020204030204" pitchFamily="34" charset="0"/>
                                  <a:cs typeface="Times New Roman" panose="02020603050405020304" pitchFamily="18" charset="0"/>
                                </a:rPr>
                                <m:t>É</m:t>
                              </m:r>
                              <m:r>
                                <a:rPr lang="es-EC" i="1">
                                  <a:effectLst/>
                                  <a:latin typeface="Cambria Math" panose="02040503050406030204" pitchFamily="18" charset="0"/>
                                  <a:ea typeface="Calibri" panose="020F0502020204030204" pitchFamily="34" charset="0"/>
                                  <a:cs typeface="Times New Roman" panose="02020603050405020304" pitchFamily="18" charset="0"/>
                                </a:rPr>
                                <m:t>𝑅𝐷𝐼𝐷𝐴𝑆</m:t>
                              </m:r>
                            </m:sub>
                          </m:sSub>
                        </m:num>
                        <m:den>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𝑄</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𝑇𝑂𝑇𝐴𝐿</m:t>
                              </m:r>
                            </m:sub>
                          </m:sSub>
                        </m:den>
                      </m:f>
                    </m:oMath>
                  </m:oMathPara>
                </a14:m>
                <a:endParaRPr lang="es-EC"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C" dirty="0">
                    <a:effectLst/>
                    <a:latin typeface="Arial" panose="020B0604020202020204" pitchFamily="34" charset="0"/>
                    <a:ea typeface="Calibri" panose="020F0502020204030204" pitchFamily="34" charset="0"/>
                    <a:cs typeface="Times New Roman" panose="02020603050405020304" pitchFamily="18" charset="0"/>
                  </a:rPr>
                  <a:t> </a:t>
                </a:r>
              </a:p>
              <a:p>
                <a:pPr algn="just">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𝑄</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𝑇𝑂𝑇𝐴𝐿</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𝑃𝐶𝑆</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𝑐𝑜𝑚𝑏</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𝑊</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𝑐</m:t>
                          </m:r>
                        </m:sub>
                      </m:sSub>
                    </m:oMath>
                  </m:oMathPara>
                </a14:m>
                <a:endParaRPr lang="es-EC"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2" name="Rectángulo 1"/>
              <p:cNvSpPr>
                <a:spLocks noRot="1" noChangeAspect="1" noMove="1" noResize="1" noEditPoints="1" noAdjustHandles="1" noChangeArrowheads="1" noChangeShapeType="1" noTextEdit="1"/>
              </p:cNvSpPr>
              <p:nvPr/>
            </p:nvSpPr>
            <p:spPr>
              <a:xfrm>
                <a:off x="152400" y="2280115"/>
                <a:ext cx="6096000" cy="1600118"/>
              </a:xfrm>
              <a:prstGeom prst="rect">
                <a:avLst/>
              </a:prstGeom>
              <a:blipFill rotWithShape="0">
                <a:blip r:embed="rId2"/>
                <a:stretch>
                  <a:fillRect/>
                </a:stretch>
              </a:blipFill>
            </p:spPr>
            <p:txBody>
              <a:bodyPr/>
              <a:lstStyle/>
              <a:p>
                <a:r>
                  <a:rPr lang="es-EC">
                    <a:noFill/>
                  </a:rPr>
                  <a:t> </a:t>
                </a:r>
              </a:p>
            </p:txBody>
          </p:sp>
        </mc:Fallback>
      </mc:AlternateContent>
      <p:sp>
        <p:nvSpPr>
          <p:cNvPr id="3" name="Rectángulo 2"/>
          <p:cNvSpPr/>
          <p:nvPr/>
        </p:nvSpPr>
        <p:spPr>
          <a:xfrm>
            <a:off x="6843622" y="1346810"/>
            <a:ext cx="4827917" cy="3000821"/>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MX" dirty="0" smtClean="0">
                <a:effectLst/>
                <a:latin typeface="Arial" panose="020B0604020202020204" pitchFamily="34" charset="0"/>
                <a:ea typeface="Calibri" panose="020F0502020204030204" pitchFamily="34" charset="0"/>
                <a:cs typeface="Arial" panose="020B0604020202020204" pitchFamily="34" charset="0"/>
              </a:rPr>
              <a:t>Agua procedente de la combustión del hidrógeno.</a:t>
            </a:r>
            <a:endParaRPr lang="es-EC" dirty="0" smtClean="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MX" dirty="0" smtClean="0">
                <a:effectLst/>
                <a:latin typeface="Arial" panose="020B0604020202020204" pitchFamily="34" charset="0"/>
                <a:ea typeface="Calibri" panose="020F0502020204030204" pitchFamily="34" charset="0"/>
                <a:cs typeface="Arial" panose="020B0604020202020204" pitchFamily="34" charset="0"/>
              </a:rPr>
              <a:t>Humedad en el aire.</a:t>
            </a:r>
            <a:endParaRPr lang="es-EC" dirty="0" smtClean="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MX" dirty="0" smtClean="0">
                <a:effectLst/>
                <a:latin typeface="Arial" panose="020B0604020202020204" pitchFamily="34" charset="0"/>
                <a:ea typeface="Calibri" panose="020F0502020204030204" pitchFamily="34" charset="0"/>
                <a:cs typeface="Arial" panose="020B0604020202020204" pitchFamily="34" charset="0"/>
              </a:rPr>
              <a:t>Gases secos de la chimenea.</a:t>
            </a:r>
            <a:endParaRPr lang="es-EC" dirty="0" smtClean="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MX" dirty="0" smtClean="0">
                <a:effectLst/>
                <a:latin typeface="Arial" panose="020B0604020202020204" pitchFamily="34" charset="0"/>
                <a:ea typeface="Calibri" panose="020F0502020204030204" pitchFamily="34" charset="0"/>
                <a:cs typeface="Arial" panose="020B0604020202020204" pitchFamily="34" charset="0"/>
              </a:rPr>
              <a:t>Combustión incompleta.</a:t>
            </a:r>
            <a:endParaRPr lang="es-EC" dirty="0" smtClean="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MX" dirty="0" smtClean="0">
                <a:effectLst/>
                <a:latin typeface="Arial" panose="020B0604020202020204" pitchFamily="34" charset="0"/>
                <a:ea typeface="Calibri" panose="020F0502020204030204" pitchFamily="34" charset="0"/>
                <a:cs typeface="Arial" panose="020B0604020202020204" pitchFamily="34" charset="0"/>
              </a:rPr>
              <a:t>Hidrógeno o hidrocarburos sin quemar, radiación y otras pérdidas. </a:t>
            </a:r>
            <a:endParaRPr lang="es-EC" dirty="0">
              <a:effectLst/>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Rectángulo 7"/>
              <p:cNvSpPr/>
              <p:nvPr/>
            </p:nvSpPr>
            <p:spPr>
              <a:xfrm>
                <a:off x="-279031" y="3628882"/>
                <a:ext cx="6958862" cy="1056700"/>
              </a:xfrm>
              <a:prstGeom prst="rect">
                <a:avLst/>
              </a:prstGeom>
            </p:spPr>
            <p:txBody>
              <a:bodyPr wrap="square">
                <a:sp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smtClean="0">
                          <a:effectLst/>
                          <a:latin typeface="Cambria Math" panose="02040503050406030204" pitchFamily="18" charset="0"/>
                          <a:ea typeface="Calibri" panose="020F0502020204030204" pitchFamily="34" charset="0"/>
                          <a:cs typeface="Arial" panose="020B0604020202020204" pitchFamily="34" charset="0"/>
                        </a:rPr>
                        <m:t>𝑃</m:t>
                      </m:r>
                      <m:r>
                        <a:rPr lang="es-EC" i="1" smtClean="0">
                          <a:effectLst/>
                          <a:latin typeface="Cambria Math" panose="02040503050406030204" pitchFamily="18" charset="0"/>
                          <a:ea typeface="Calibri" panose="020F0502020204030204" pitchFamily="34" charset="0"/>
                          <a:cs typeface="Arial" panose="020B0604020202020204" pitchFamily="34" charset="0"/>
                        </a:rPr>
                        <m:t>é</m:t>
                      </m:r>
                      <m:r>
                        <a:rPr lang="es-EC" i="1" smtClean="0">
                          <a:effectLst/>
                          <a:latin typeface="Cambria Math" panose="02040503050406030204" pitchFamily="18" charset="0"/>
                          <a:ea typeface="Calibri" panose="020F0502020204030204" pitchFamily="34" charset="0"/>
                          <a:cs typeface="Arial" panose="020B0604020202020204" pitchFamily="34" charset="0"/>
                        </a:rPr>
                        <m:t>𝑟𝑑𝑖𝑑𝑎</m:t>
                      </m:r>
                      <m:r>
                        <a:rPr lang="es-EC" i="1" smtClean="0">
                          <a:effectLst/>
                          <a:latin typeface="Cambria Math" panose="02040503050406030204" pitchFamily="18" charset="0"/>
                          <a:ea typeface="Calibri" panose="020F0502020204030204" pitchFamily="34" charset="0"/>
                          <a:cs typeface="Arial" panose="020B0604020202020204" pitchFamily="34" charset="0"/>
                        </a:rPr>
                        <m:t>=1612.556 </m:t>
                      </m:r>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𝐾𝑐𝑎𝑙</m:t>
                          </m:r>
                        </m:num>
                        <m:den>
                          <m:r>
                            <a:rPr lang="es-EC" i="1">
                              <a:effectLst/>
                              <a:latin typeface="Cambria Math" panose="02040503050406030204" pitchFamily="18" charset="0"/>
                              <a:ea typeface="Calibri" panose="020F0502020204030204" pitchFamily="34" charset="0"/>
                              <a:cs typeface="Arial" panose="020B0604020202020204" pitchFamily="34" charset="0"/>
                            </a:rPr>
                            <m:t>𝐾𝑔</m:t>
                          </m:r>
                        </m:den>
                      </m:f>
                    </m:oMath>
                  </m:oMathPara>
                </a14:m>
                <a:endParaRPr lang="es-EC"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8" name="Rectángulo 7"/>
              <p:cNvSpPr>
                <a:spLocks noRot="1" noChangeAspect="1" noMove="1" noResize="1" noEditPoints="1" noAdjustHandles="1" noChangeArrowheads="1" noChangeShapeType="1" noTextEdit="1"/>
              </p:cNvSpPr>
              <p:nvPr/>
            </p:nvSpPr>
            <p:spPr>
              <a:xfrm>
                <a:off x="-279031" y="3628882"/>
                <a:ext cx="6958862" cy="1056700"/>
              </a:xfrm>
              <a:prstGeom prst="rect">
                <a:avLst/>
              </a:prstGeom>
              <a:blipFill rotWithShape="0">
                <a:blip r:embed="rId3"/>
                <a:stretch>
                  <a:fillRect/>
                </a:stretch>
              </a:blipFill>
            </p:spPr>
            <p:txBody>
              <a:bodyPr/>
              <a:lstStyle/>
              <a:p>
                <a:r>
                  <a:rPr lang="es-EC">
                    <a:noFill/>
                  </a:rPr>
                  <a:t> </a:t>
                </a:r>
              </a:p>
            </p:txBody>
          </p:sp>
        </mc:Fallback>
      </mc:AlternateContent>
      <p:sp>
        <p:nvSpPr>
          <p:cNvPr id="9" name="Rectángulo 8"/>
          <p:cNvSpPr/>
          <p:nvPr/>
        </p:nvSpPr>
        <p:spPr>
          <a:xfrm>
            <a:off x="990600" y="1633784"/>
            <a:ext cx="6096000" cy="369332"/>
          </a:xfrm>
          <a:prstGeom prst="rect">
            <a:avLst/>
          </a:prstGeom>
        </p:spPr>
        <p:txBody>
          <a:bodyPr>
            <a:spAutoFit/>
          </a:bodyPr>
          <a:lstStyle/>
          <a:p>
            <a:r>
              <a:rPr lang="es-ES_tradnl" b="1" dirty="0" smtClean="0">
                <a:effectLst/>
                <a:latin typeface="Arial" panose="020B0604020202020204" pitchFamily="34" charset="0"/>
                <a:ea typeface="Calibri" panose="020F0502020204030204" pitchFamily="34" charset="0"/>
                <a:cs typeface="Times New Roman" panose="02020603050405020304" pitchFamily="18" charset="0"/>
              </a:rPr>
              <a:t>Eficiencia del caldero FULTON</a:t>
            </a:r>
            <a:endParaRPr lang="es-EC" dirty="0"/>
          </a:p>
        </p:txBody>
      </p:sp>
      <p:sp>
        <p:nvSpPr>
          <p:cNvPr id="10" name="Rectángulo 9"/>
          <p:cNvSpPr/>
          <p:nvPr/>
        </p:nvSpPr>
        <p:spPr>
          <a:xfrm>
            <a:off x="329352" y="4634605"/>
            <a:ext cx="10538494" cy="1856919"/>
          </a:xfrm>
          <a:prstGeom prst="rect">
            <a:avLst/>
          </a:prstGeom>
        </p:spPr>
        <p:txBody>
          <a:bodyPr wrap="square">
            <a:spAutoFit/>
          </a:bodyPr>
          <a:lstStyle/>
          <a:p>
            <a:pPr indent="144145" algn="just">
              <a:lnSpc>
                <a:spcPct val="150000"/>
              </a:lnSpc>
              <a:spcAft>
                <a:spcPts val="800"/>
              </a:spcAft>
            </a:pPr>
            <a:r>
              <a:rPr lang="es-EC" dirty="0" smtClean="0">
                <a:effectLst/>
                <a:latin typeface="Arial" panose="020B0604020202020204" pitchFamily="34" charset="0"/>
                <a:ea typeface="Times New Roman" panose="02020603050405020304" pitchFamily="18" charset="0"/>
                <a:cs typeface="Arial" panose="020B0604020202020204" pitchFamily="34" charset="0"/>
              </a:rPr>
              <a:t>Conociendo que el poder calorífico del Diésel en el caso particular es de 10340 Kcal/kg y tenemos una perdida de 1612.556 Kcal/Kg equivalente al 15.6 %.</a:t>
            </a:r>
            <a:endParaRPr lang="es-EC" dirty="0" smtClean="0">
              <a:effectLst/>
              <a:latin typeface="Arial" panose="020B0604020202020204" pitchFamily="34" charset="0"/>
              <a:ea typeface="Calibri" panose="020F0502020204030204" pitchFamily="34" charset="0"/>
              <a:cs typeface="Times New Roman" panose="02020603050405020304" pitchFamily="18" charset="0"/>
            </a:endParaRPr>
          </a:p>
          <a:p>
            <a:pPr indent="144145" algn="just">
              <a:lnSpc>
                <a:spcPct val="150000"/>
              </a:lnSpc>
              <a:spcAft>
                <a:spcPts val="800"/>
              </a:spcAft>
            </a:pPr>
            <a:r>
              <a:rPr lang="es-EC" dirty="0" smtClean="0">
                <a:effectLst/>
                <a:latin typeface="Arial" panose="020B0604020202020204" pitchFamily="34" charset="0"/>
                <a:ea typeface="Times New Roman" panose="02020603050405020304" pitchFamily="18" charset="0"/>
                <a:cs typeface="Arial" panose="020B0604020202020204" pitchFamily="34" charset="0"/>
              </a:rPr>
              <a:t>Entonces la eficiencia máxima de la caldera en condiciones normales de operación será (100-15.6) de</a:t>
            </a:r>
            <a:r>
              <a:rPr lang="es-EC" b="1" dirty="0" smtClean="0">
                <a:effectLst/>
                <a:latin typeface="Arial" panose="020B0604020202020204" pitchFamily="34" charset="0"/>
                <a:ea typeface="Times New Roman" panose="02020603050405020304" pitchFamily="18" charset="0"/>
                <a:cs typeface="Arial" panose="020B0604020202020204" pitchFamily="34" charset="0"/>
              </a:rPr>
              <a:t> 84.5 %.</a:t>
            </a:r>
            <a:endParaRPr lang="es-EC" b="1"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61233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9123"/>
            <a:ext cx="10515600" cy="1325563"/>
          </a:xfrm>
        </p:spPr>
        <p:txBody>
          <a:bodyPr/>
          <a:lstStyle/>
          <a:p>
            <a:r>
              <a:rPr lang="es-ES" dirty="0" smtClean="0"/>
              <a:t>ANALISIS DE COSTOS</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72911309"/>
              </p:ext>
            </p:extLst>
          </p:nvPr>
        </p:nvGraphicFramePr>
        <p:xfrm>
          <a:off x="587830" y="1218935"/>
          <a:ext cx="4898571" cy="1979974"/>
        </p:xfrm>
        <a:graphic>
          <a:graphicData uri="http://schemas.openxmlformats.org/drawingml/2006/table">
            <a:tbl>
              <a:tblPr firstRow="1" firstCol="1" bandRow="1">
                <a:tableStyleId>{5C22544A-7EE6-4342-B048-85BDC9FD1C3A}</a:tableStyleId>
              </a:tblPr>
              <a:tblGrid>
                <a:gridCol w="1463400">
                  <a:extLst>
                    <a:ext uri="{9D8B030D-6E8A-4147-A177-3AD203B41FA5}">
                      <a16:colId xmlns:a16="http://schemas.microsoft.com/office/drawing/2014/main" val="1350945835"/>
                    </a:ext>
                  </a:extLst>
                </a:gridCol>
                <a:gridCol w="974115">
                  <a:extLst>
                    <a:ext uri="{9D8B030D-6E8A-4147-A177-3AD203B41FA5}">
                      <a16:colId xmlns:a16="http://schemas.microsoft.com/office/drawing/2014/main" val="3915050423"/>
                    </a:ext>
                  </a:extLst>
                </a:gridCol>
                <a:gridCol w="857679">
                  <a:extLst>
                    <a:ext uri="{9D8B030D-6E8A-4147-A177-3AD203B41FA5}">
                      <a16:colId xmlns:a16="http://schemas.microsoft.com/office/drawing/2014/main" val="1368636572"/>
                    </a:ext>
                  </a:extLst>
                </a:gridCol>
                <a:gridCol w="839864">
                  <a:extLst>
                    <a:ext uri="{9D8B030D-6E8A-4147-A177-3AD203B41FA5}">
                      <a16:colId xmlns:a16="http://schemas.microsoft.com/office/drawing/2014/main" val="2279421994"/>
                    </a:ext>
                  </a:extLst>
                </a:gridCol>
                <a:gridCol w="763513">
                  <a:extLst>
                    <a:ext uri="{9D8B030D-6E8A-4147-A177-3AD203B41FA5}">
                      <a16:colId xmlns:a16="http://schemas.microsoft.com/office/drawing/2014/main" val="243673301"/>
                    </a:ext>
                  </a:extLst>
                </a:gridCol>
              </a:tblGrid>
              <a:tr h="664402">
                <a:tc>
                  <a:txBody>
                    <a:bodyPr/>
                    <a:lstStyle/>
                    <a:p>
                      <a:pPr marL="228600" algn="just">
                        <a:lnSpc>
                          <a:spcPct val="115000"/>
                        </a:lnSpc>
                        <a:spcAft>
                          <a:spcPts val="0"/>
                        </a:spcAft>
                      </a:pPr>
                      <a:r>
                        <a:rPr lang="es-MX" sz="1200">
                          <a:effectLst/>
                        </a:rPr>
                        <a:t>Nombre</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228600" algn="just">
                        <a:lnSpc>
                          <a:spcPct val="115000"/>
                        </a:lnSpc>
                        <a:spcAft>
                          <a:spcPts val="0"/>
                        </a:spcAft>
                      </a:pPr>
                      <a:r>
                        <a:rPr lang="es-MX" sz="1200" dirty="0">
                          <a:effectLst/>
                        </a:rPr>
                        <a:t>Cargo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228600" algn="just">
                        <a:lnSpc>
                          <a:spcPct val="115000"/>
                        </a:lnSpc>
                        <a:spcAft>
                          <a:spcPts val="0"/>
                        </a:spcAft>
                      </a:pPr>
                      <a:r>
                        <a:rPr lang="es-MX" sz="1200">
                          <a:effectLst/>
                        </a:rPr>
                        <a:t>Tiempos Horas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228600" algn="just">
                        <a:lnSpc>
                          <a:spcPct val="115000"/>
                        </a:lnSpc>
                        <a:spcAft>
                          <a:spcPts val="0"/>
                        </a:spcAft>
                      </a:pPr>
                      <a:r>
                        <a:rPr lang="es-MX" sz="1200">
                          <a:effectLst/>
                        </a:rPr>
                        <a:t>Valor hora (USD)</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228600" algn="l">
                        <a:lnSpc>
                          <a:spcPct val="115000"/>
                        </a:lnSpc>
                        <a:spcAft>
                          <a:spcPts val="0"/>
                        </a:spcAft>
                      </a:pPr>
                      <a:r>
                        <a:rPr lang="es-MX" sz="1200">
                          <a:effectLst/>
                        </a:rPr>
                        <a:t>Costo total (USD)</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4095024411"/>
                  </a:ext>
                </a:extLst>
              </a:tr>
              <a:tr h="438524">
                <a:tc>
                  <a:txBody>
                    <a:bodyPr/>
                    <a:lstStyle/>
                    <a:p>
                      <a:pPr marL="228600" algn="just">
                        <a:lnSpc>
                          <a:spcPct val="115000"/>
                        </a:lnSpc>
                        <a:spcAft>
                          <a:spcPts val="0"/>
                        </a:spcAft>
                      </a:pPr>
                      <a:r>
                        <a:rPr lang="es-MX" sz="1200">
                          <a:effectLst/>
                        </a:rPr>
                        <a:t>Ing. Ángelo Villavicencio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ctr">
                        <a:lnSpc>
                          <a:spcPct val="115000"/>
                        </a:lnSpc>
                        <a:spcAft>
                          <a:spcPts val="0"/>
                        </a:spcAft>
                      </a:pPr>
                      <a:r>
                        <a:rPr lang="es-MX" sz="1200" dirty="0">
                          <a:effectLst/>
                        </a:rPr>
                        <a:t>Tutor</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ctr">
                        <a:lnSpc>
                          <a:spcPct val="115000"/>
                        </a:lnSpc>
                        <a:spcAft>
                          <a:spcPts val="0"/>
                        </a:spcAft>
                      </a:pPr>
                      <a:r>
                        <a:rPr lang="es-MX" sz="1200">
                          <a:effectLst/>
                        </a:rPr>
                        <a:t>70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ctr">
                        <a:lnSpc>
                          <a:spcPct val="115000"/>
                        </a:lnSpc>
                        <a:spcAft>
                          <a:spcPts val="0"/>
                        </a:spcAft>
                      </a:pPr>
                      <a:r>
                        <a:rPr lang="es-MX" sz="1200">
                          <a:effectLst/>
                        </a:rPr>
                        <a:t>20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ctr">
                        <a:lnSpc>
                          <a:spcPct val="115000"/>
                        </a:lnSpc>
                        <a:spcAft>
                          <a:spcPts val="0"/>
                        </a:spcAft>
                      </a:pPr>
                      <a:r>
                        <a:rPr lang="es-MX" sz="1200">
                          <a:effectLst/>
                        </a:rPr>
                        <a:t>1400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572636801"/>
                  </a:ext>
                </a:extLst>
              </a:tr>
              <a:tr h="438524">
                <a:tc>
                  <a:txBody>
                    <a:bodyPr/>
                    <a:lstStyle/>
                    <a:p>
                      <a:pPr marL="228600" algn="just">
                        <a:lnSpc>
                          <a:spcPct val="115000"/>
                        </a:lnSpc>
                        <a:spcAft>
                          <a:spcPts val="0"/>
                        </a:spcAft>
                      </a:pPr>
                      <a:r>
                        <a:rPr lang="es-MX" sz="1200">
                          <a:effectLst/>
                        </a:rPr>
                        <a:t>PhD. Reynaldo Delgado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ctr">
                        <a:lnSpc>
                          <a:spcPct val="115000"/>
                        </a:lnSpc>
                        <a:spcAft>
                          <a:spcPts val="0"/>
                        </a:spcAft>
                      </a:pPr>
                      <a:r>
                        <a:rPr lang="es-MX" sz="1200" dirty="0">
                          <a:effectLst/>
                        </a:rPr>
                        <a:t>Tutor</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ctr">
                        <a:lnSpc>
                          <a:spcPct val="115000"/>
                        </a:lnSpc>
                        <a:spcAft>
                          <a:spcPts val="0"/>
                        </a:spcAft>
                      </a:pPr>
                      <a:r>
                        <a:rPr lang="es-MX" sz="1200">
                          <a:effectLst/>
                        </a:rPr>
                        <a:t>60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ctr">
                        <a:lnSpc>
                          <a:spcPct val="115000"/>
                        </a:lnSpc>
                        <a:spcAft>
                          <a:spcPts val="0"/>
                        </a:spcAft>
                      </a:pPr>
                      <a:r>
                        <a:rPr lang="es-MX" sz="1200">
                          <a:effectLst/>
                        </a:rPr>
                        <a:t>20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ctr">
                        <a:lnSpc>
                          <a:spcPct val="115000"/>
                        </a:lnSpc>
                        <a:spcAft>
                          <a:spcPts val="0"/>
                        </a:spcAft>
                      </a:pPr>
                      <a:r>
                        <a:rPr lang="es-MX" sz="1200">
                          <a:effectLst/>
                        </a:rPr>
                        <a:t>1200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22319886"/>
                  </a:ext>
                </a:extLst>
              </a:tr>
              <a:tr h="438524">
                <a:tc>
                  <a:txBody>
                    <a:bodyPr/>
                    <a:lstStyle/>
                    <a:p>
                      <a:pPr>
                        <a:lnSpc>
                          <a:spcPct val="115000"/>
                        </a:lnSpc>
                      </a:pPr>
                      <a:endParaRPr lang="es-EC" sz="1100" dirty="0">
                        <a:effectLst/>
                        <a:latin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pPr>
                      <a:endParaRPr lang="es-EC" sz="1100" dirty="0">
                        <a:effectLst/>
                        <a:latin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pPr>
                      <a:endParaRPr lang="es-EC" sz="1100" dirty="0">
                        <a:effectLst/>
                        <a:latin typeface="Calibri" panose="020F0502020204030204" pitchFamily="34" charset="0"/>
                        <a:cs typeface="Times New Roman" panose="02020603050405020304" pitchFamily="18" charset="0"/>
                      </a:endParaRPr>
                    </a:p>
                  </a:txBody>
                  <a:tcPr marL="44450" marR="44450" marT="0" marB="0" anchor="b"/>
                </a:tc>
                <a:tc>
                  <a:txBody>
                    <a:bodyPr/>
                    <a:lstStyle/>
                    <a:p>
                      <a:pPr marL="228600" algn="ctr">
                        <a:lnSpc>
                          <a:spcPct val="115000"/>
                        </a:lnSpc>
                        <a:spcAft>
                          <a:spcPts val="0"/>
                        </a:spcAft>
                      </a:pPr>
                      <a:r>
                        <a:rPr lang="es-MX" sz="1200" dirty="0">
                          <a:effectLst/>
                        </a:rPr>
                        <a:t>Subtotal 1</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ctr">
                        <a:lnSpc>
                          <a:spcPct val="115000"/>
                        </a:lnSpc>
                        <a:spcAft>
                          <a:spcPts val="0"/>
                        </a:spcAft>
                      </a:pPr>
                      <a:r>
                        <a:rPr lang="es-MX" sz="1200" dirty="0">
                          <a:effectLst/>
                        </a:rPr>
                        <a:t>2600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53078246"/>
                  </a:ext>
                </a:extLst>
              </a:tr>
            </a:tbl>
          </a:graphicData>
        </a:graphic>
      </p:graphicFrame>
      <p:sp>
        <p:nvSpPr>
          <p:cNvPr id="5" name="Título 1"/>
          <p:cNvSpPr txBox="1">
            <a:spLocks/>
          </p:cNvSpPr>
          <p:nvPr/>
        </p:nvSpPr>
        <p:spPr>
          <a:xfrm>
            <a:off x="587830" y="874311"/>
            <a:ext cx="7043057" cy="344624"/>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smtClean="0"/>
              <a:t>COSTOS DIRECTOS</a:t>
            </a:r>
            <a:endParaRPr lang="es-EC" dirty="0"/>
          </a:p>
        </p:txBody>
      </p:sp>
      <p:graphicFrame>
        <p:nvGraphicFramePr>
          <p:cNvPr id="6" name="Tabla 5"/>
          <p:cNvGraphicFramePr>
            <a:graphicFrameLocks noGrp="1"/>
          </p:cNvGraphicFramePr>
          <p:nvPr>
            <p:extLst>
              <p:ext uri="{D42A27DB-BD31-4B8C-83A1-F6EECF244321}">
                <p14:modId xmlns:p14="http://schemas.microsoft.com/office/powerpoint/2010/main" val="1212710784"/>
              </p:ext>
            </p:extLst>
          </p:nvPr>
        </p:nvGraphicFramePr>
        <p:xfrm>
          <a:off x="597536" y="3356642"/>
          <a:ext cx="4888865" cy="1422908"/>
        </p:xfrm>
        <a:graphic>
          <a:graphicData uri="http://schemas.openxmlformats.org/drawingml/2006/table">
            <a:tbl>
              <a:tblPr firstRow="1" firstCol="1" bandRow="1">
                <a:tableStyleId>{5C22544A-7EE6-4342-B048-85BDC9FD1C3A}</a:tableStyleId>
              </a:tblPr>
              <a:tblGrid>
                <a:gridCol w="1460500">
                  <a:extLst>
                    <a:ext uri="{9D8B030D-6E8A-4147-A177-3AD203B41FA5}">
                      <a16:colId xmlns:a16="http://schemas.microsoft.com/office/drawing/2014/main" val="3372939597"/>
                    </a:ext>
                  </a:extLst>
                </a:gridCol>
                <a:gridCol w="972185">
                  <a:extLst>
                    <a:ext uri="{9D8B030D-6E8A-4147-A177-3AD203B41FA5}">
                      <a16:colId xmlns:a16="http://schemas.microsoft.com/office/drawing/2014/main" val="1887871849"/>
                    </a:ext>
                  </a:extLst>
                </a:gridCol>
                <a:gridCol w="855980">
                  <a:extLst>
                    <a:ext uri="{9D8B030D-6E8A-4147-A177-3AD203B41FA5}">
                      <a16:colId xmlns:a16="http://schemas.microsoft.com/office/drawing/2014/main" val="3611000307"/>
                    </a:ext>
                  </a:extLst>
                </a:gridCol>
                <a:gridCol w="838200">
                  <a:extLst>
                    <a:ext uri="{9D8B030D-6E8A-4147-A177-3AD203B41FA5}">
                      <a16:colId xmlns:a16="http://schemas.microsoft.com/office/drawing/2014/main" val="1731798744"/>
                    </a:ext>
                  </a:extLst>
                </a:gridCol>
                <a:gridCol w="762000">
                  <a:extLst>
                    <a:ext uri="{9D8B030D-6E8A-4147-A177-3AD203B41FA5}">
                      <a16:colId xmlns:a16="http://schemas.microsoft.com/office/drawing/2014/main" val="2684874388"/>
                    </a:ext>
                  </a:extLst>
                </a:gridCol>
              </a:tblGrid>
              <a:tr h="381000">
                <a:tc>
                  <a:txBody>
                    <a:bodyPr/>
                    <a:lstStyle/>
                    <a:p>
                      <a:pPr marL="228600" algn="just">
                        <a:lnSpc>
                          <a:spcPct val="115000"/>
                        </a:lnSpc>
                        <a:spcAft>
                          <a:spcPts val="0"/>
                        </a:spcAft>
                      </a:pPr>
                      <a:r>
                        <a:rPr lang="es-MX" sz="1200">
                          <a:effectLst/>
                        </a:rPr>
                        <a:t>Nombre</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228600" algn="just">
                        <a:lnSpc>
                          <a:spcPct val="115000"/>
                        </a:lnSpc>
                        <a:spcAft>
                          <a:spcPts val="0"/>
                        </a:spcAft>
                      </a:pPr>
                      <a:r>
                        <a:rPr lang="es-MX" sz="1200" dirty="0">
                          <a:effectLst/>
                        </a:rPr>
                        <a:t>Cargo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228600" algn="just">
                        <a:lnSpc>
                          <a:spcPct val="115000"/>
                        </a:lnSpc>
                        <a:spcAft>
                          <a:spcPts val="0"/>
                        </a:spcAft>
                      </a:pPr>
                      <a:r>
                        <a:rPr lang="es-MX" sz="1200">
                          <a:effectLst/>
                        </a:rPr>
                        <a:t>Tiempos Horas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228600" algn="just">
                        <a:lnSpc>
                          <a:spcPct val="115000"/>
                        </a:lnSpc>
                        <a:spcAft>
                          <a:spcPts val="0"/>
                        </a:spcAft>
                      </a:pPr>
                      <a:r>
                        <a:rPr lang="es-MX" sz="1200">
                          <a:effectLst/>
                        </a:rPr>
                        <a:t>Valor hora (USD)</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228600" algn="l">
                        <a:lnSpc>
                          <a:spcPct val="115000"/>
                        </a:lnSpc>
                        <a:spcAft>
                          <a:spcPts val="0"/>
                        </a:spcAft>
                      </a:pPr>
                      <a:r>
                        <a:rPr lang="es-MX" sz="1200">
                          <a:effectLst/>
                        </a:rPr>
                        <a:t>Costo total (USD)</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1108765906"/>
                  </a:ext>
                </a:extLst>
              </a:tr>
              <a:tr h="190500">
                <a:tc>
                  <a:txBody>
                    <a:bodyPr/>
                    <a:lstStyle/>
                    <a:p>
                      <a:pPr marL="228600" algn="just">
                        <a:lnSpc>
                          <a:spcPct val="115000"/>
                        </a:lnSpc>
                        <a:spcAft>
                          <a:spcPts val="0"/>
                        </a:spcAft>
                      </a:pPr>
                      <a:r>
                        <a:rPr lang="es-MX" sz="1200">
                          <a:effectLst/>
                        </a:rPr>
                        <a:t>Ing. David Platzer</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just">
                        <a:lnSpc>
                          <a:spcPct val="115000"/>
                        </a:lnSpc>
                        <a:spcAft>
                          <a:spcPts val="0"/>
                        </a:spcAft>
                      </a:pPr>
                      <a:r>
                        <a:rPr lang="es-MX" sz="1200">
                          <a:effectLst/>
                        </a:rPr>
                        <a:t>Tutor</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r">
                        <a:lnSpc>
                          <a:spcPct val="115000"/>
                        </a:lnSpc>
                        <a:spcAft>
                          <a:spcPts val="0"/>
                        </a:spcAft>
                      </a:pPr>
                      <a:r>
                        <a:rPr lang="es-MX" sz="1200">
                          <a:effectLst/>
                        </a:rPr>
                        <a:t>30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r">
                        <a:lnSpc>
                          <a:spcPct val="115000"/>
                        </a:lnSpc>
                        <a:spcAft>
                          <a:spcPts val="0"/>
                        </a:spcAft>
                      </a:pPr>
                      <a:r>
                        <a:rPr lang="es-MX" sz="1200">
                          <a:effectLst/>
                        </a:rPr>
                        <a:t>60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r">
                        <a:lnSpc>
                          <a:spcPct val="115000"/>
                        </a:lnSpc>
                        <a:spcAft>
                          <a:spcPts val="0"/>
                        </a:spcAft>
                      </a:pPr>
                      <a:r>
                        <a:rPr lang="es-MX" sz="1200">
                          <a:effectLst/>
                        </a:rPr>
                        <a:t>1800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501132119"/>
                  </a:ext>
                </a:extLst>
              </a:tr>
              <a:tr h="190500">
                <a:tc>
                  <a:txBody>
                    <a:bodyPr/>
                    <a:lstStyle/>
                    <a:p>
                      <a:pPr marL="228600" algn="just">
                        <a:lnSpc>
                          <a:spcPct val="115000"/>
                        </a:lnSpc>
                        <a:spcAft>
                          <a:spcPts val="0"/>
                        </a:spcAft>
                      </a:pPr>
                      <a:r>
                        <a:rPr lang="es-MX" sz="1200">
                          <a:effectLst/>
                        </a:rPr>
                        <a:t>Ing. Javier Viteri</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just">
                        <a:lnSpc>
                          <a:spcPct val="115000"/>
                        </a:lnSpc>
                        <a:spcAft>
                          <a:spcPts val="0"/>
                        </a:spcAft>
                      </a:pPr>
                      <a:r>
                        <a:rPr lang="es-MX" sz="1200">
                          <a:effectLst/>
                        </a:rPr>
                        <a:t>Tutor</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r">
                        <a:lnSpc>
                          <a:spcPct val="115000"/>
                        </a:lnSpc>
                        <a:spcAft>
                          <a:spcPts val="0"/>
                        </a:spcAft>
                      </a:pPr>
                      <a:r>
                        <a:rPr lang="es-MX" sz="1200">
                          <a:effectLst/>
                        </a:rPr>
                        <a:t>20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r">
                        <a:lnSpc>
                          <a:spcPct val="115000"/>
                        </a:lnSpc>
                        <a:spcAft>
                          <a:spcPts val="0"/>
                        </a:spcAft>
                      </a:pPr>
                      <a:r>
                        <a:rPr lang="es-MX" sz="1200">
                          <a:effectLst/>
                        </a:rPr>
                        <a:t>50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r">
                        <a:lnSpc>
                          <a:spcPct val="115000"/>
                        </a:lnSpc>
                        <a:spcAft>
                          <a:spcPts val="0"/>
                        </a:spcAft>
                      </a:pPr>
                      <a:r>
                        <a:rPr lang="es-MX" sz="1200">
                          <a:effectLst/>
                        </a:rPr>
                        <a:t>1000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848288952"/>
                  </a:ext>
                </a:extLst>
              </a:tr>
              <a:tr h="190500">
                <a:tc>
                  <a:txBody>
                    <a:bodyPr/>
                    <a:lstStyle/>
                    <a:p>
                      <a:pPr>
                        <a:lnSpc>
                          <a:spcPct val="115000"/>
                        </a:lnSpc>
                      </a:pPr>
                      <a:endParaRPr lang="es-EC" sz="1100" dirty="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marL="228600" algn="just">
                        <a:lnSpc>
                          <a:spcPct val="115000"/>
                        </a:lnSpc>
                        <a:spcAft>
                          <a:spcPts val="0"/>
                        </a:spcAft>
                      </a:pPr>
                      <a:r>
                        <a:rPr lang="es-MX" sz="1200">
                          <a:effectLst/>
                        </a:rPr>
                        <a:t>Subtotal 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r">
                        <a:lnSpc>
                          <a:spcPct val="115000"/>
                        </a:lnSpc>
                        <a:spcAft>
                          <a:spcPts val="0"/>
                        </a:spcAft>
                      </a:pPr>
                      <a:r>
                        <a:rPr lang="es-MX" sz="1200" dirty="0">
                          <a:effectLst/>
                        </a:rPr>
                        <a:t>2800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669358651"/>
                  </a:ext>
                </a:extLst>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972404152"/>
              </p:ext>
            </p:extLst>
          </p:nvPr>
        </p:nvGraphicFramePr>
        <p:xfrm>
          <a:off x="587830" y="4937283"/>
          <a:ext cx="5327470" cy="1892808"/>
        </p:xfrm>
        <a:graphic>
          <a:graphicData uri="http://schemas.openxmlformats.org/drawingml/2006/table">
            <a:tbl>
              <a:tblPr firstRow="1" firstCol="1" bandRow="1">
                <a:tableStyleId>{5C22544A-7EE6-4342-B048-85BDC9FD1C3A}</a:tableStyleId>
              </a:tblPr>
              <a:tblGrid>
                <a:gridCol w="1267450">
                  <a:extLst>
                    <a:ext uri="{9D8B030D-6E8A-4147-A177-3AD203B41FA5}">
                      <a16:colId xmlns:a16="http://schemas.microsoft.com/office/drawing/2014/main" val="1536004790"/>
                    </a:ext>
                  </a:extLst>
                </a:gridCol>
                <a:gridCol w="1206167">
                  <a:extLst>
                    <a:ext uri="{9D8B030D-6E8A-4147-A177-3AD203B41FA5}">
                      <a16:colId xmlns:a16="http://schemas.microsoft.com/office/drawing/2014/main" val="460818784"/>
                    </a:ext>
                  </a:extLst>
                </a:gridCol>
                <a:gridCol w="938749">
                  <a:extLst>
                    <a:ext uri="{9D8B030D-6E8A-4147-A177-3AD203B41FA5}">
                      <a16:colId xmlns:a16="http://schemas.microsoft.com/office/drawing/2014/main" val="3698635931"/>
                    </a:ext>
                  </a:extLst>
                </a:gridCol>
                <a:gridCol w="919250">
                  <a:extLst>
                    <a:ext uri="{9D8B030D-6E8A-4147-A177-3AD203B41FA5}">
                      <a16:colId xmlns:a16="http://schemas.microsoft.com/office/drawing/2014/main" val="142906973"/>
                    </a:ext>
                  </a:extLst>
                </a:gridCol>
                <a:gridCol w="995854">
                  <a:extLst>
                    <a:ext uri="{9D8B030D-6E8A-4147-A177-3AD203B41FA5}">
                      <a16:colId xmlns:a16="http://schemas.microsoft.com/office/drawing/2014/main" val="1638139905"/>
                    </a:ext>
                  </a:extLst>
                </a:gridCol>
              </a:tblGrid>
              <a:tr h="429472">
                <a:tc>
                  <a:txBody>
                    <a:bodyPr/>
                    <a:lstStyle/>
                    <a:p>
                      <a:pPr marL="228600" algn="ctr">
                        <a:lnSpc>
                          <a:spcPct val="115000"/>
                        </a:lnSpc>
                        <a:spcAft>
                          <a:spcPts val="0"/>
                        </a:spcAft>
                      </a:pPr>
                      <a:r>
                        <a:rPr lang="es-MX" sz="1200">
                          <a:effectLst/>
                        </a:rPr>
                        <a:t>Nombre</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228600" algn="ctr">
                        <a:lnSpc>
                          <a:spcPct val="115000"/>
                        </a:lnSpc>
                        <a:spcAft>
                          <a:spcPts val="0"/>
                        </a:spcAft>
                      </a:pPr>
                      <a:r>
                        <a:rPr lang="es-MX" sz="1200" dirty="0">
                          <a:effectLst/>
                        </a:rPr>
                        <a:t>Cargo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228600" algn="ctr">
                        <a:lnSpc>
                          <a:spcPct val="115000"/>
                        </a:lnSpc>
                        <a:spcAft>
                          <a:spcPts val="0"/>
                        </a:spcAft>
                      </a:pPr>
                      <a:r>
                        <a:rPr lang="es-MX" sz="1200">
                          <a:effectLst/>
                        </a:rPr>
                        <a:t>Tiempos Horas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228600" algn="just">
                        <a:lnSpc>
                          <a:spcPct val="115000"/>
                        </a:lnSpc>
                        <a:spcAft>
                          <a:spcPts val="0"/>
                        </a:spcAft>
                      </a:pPr>
                      <a:r>
                        <a:rPr lang="es-MX" sz="1200">
                          <a:effectLst/>
                        </a:rPr>
                        <a:t>Valor hora (USD)</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228600" algn="just">
                        <a:lnSpc>
                          <a:spcPct val="115000"/>
                        </a:lnSpc>
                        <a:spcAft>
                          <a:spcPts val="0"/>
                        </a:spcAft>
                      </a:pPr>
                      <a:r>
                        <a:rPr lang="es-MX" sz="1200">
                          <a:effectLst/>
                        </a:rPr>
                        <a:t>Costo total (USD)</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188466082"/>
                  </a:ext>
                </a:extLst>
              </a:tr>
              <a:tr h="283464">
                <a:tc>
                  <a:txBody>
                    <a:bodyPr/>
                    <a:lstStyle/>
                    <a:p>
                      <a:pPr marL="228600" algn="just">
                        <a:lnSpc>
                          <a:spcPct val="115000"/>
                        </a:lnSpc>
                        <a:spcAft>
                          <a:spcPts val="0"/>
                        </a:spcAft>
                      </a:pPr>
                      <a:r>
                        <a:rPr lang="es-MX" sz="1200">
                          <a:effectLst/>
                        </a:rPr>
                        <a:t>Sr. Boris Pumisacho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just">
                        <a:lnSpc>
                          <a:spcPct val="115000"/>
                        </a:lnSpc>
                        <a:spcAft>
                          <a:spcPts val="0"/>
                        </a:spcAft>
                      </a:pPr>
                      <a:r>
                        <a:rPr lang="es-MX" sz="1200">
                          <a:effectLst/>
                        </a:rPr>
                        <a:t>Responsable del Proyecto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r">
                        <a:lnSpc>
                          <a:spcPct val="115000"/>
                        </a:lnSpc>
                        <a:spcAft>
                          <a:spcPts val="0"/>
                        </a:spcAft>
                      </a:pPr>
                      <a:r>
                        <a:rPr lang="es-MX" sz="1200">
                          <a:effectLst/>
                        </a:rPr>
                        <a:t>480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r">
                        <a:lnSpc>
                          <a:spcPct val="115000"/>
                        </a:lnSpc>
                        <a:spcAft>
                          <a:spcPts val="0"/>
                        </a:spcAft>
                      </a:pPr>
                      <a:r>
                        <a:rPr lang="es-MX" sz="1200">
                          <a:effectLst/>
                        </a:rPr>
                        <a:t>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r">
                        <a:lnSpc>
                          <a:spcPct val="115000"/>
                        </a:lnSpc>
                        <a:spcAft>
                          <a:spcPts val="0"/>
                        </a:spcAft>
                      </a:pPr>
                      <a:r>
                        <a:rPr lang="es-MX" sz="1200">
                          <a:effectLst/>
                        </a:rPr>
                        <a:t>1920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254760980"/>
                  </a:ext>
                </a:extLst>
              </a:tr>
              <a:tr h="283464">
                <a:tc>
                  <a:txBody>
                    <a:bodyPr/>
                    <a:lstStyle/>
                    <a:p>
                      <a:pPr marL="228600" algn="just">
                        <a:lnSpc>
                          <a:spcPct val="115000"/>
                        </a:lnSpc>
                        <a:spcAft>
                          <a:spcPts val="0"/>
                        </a:spcAft>
                      </a:pPr>
                      <a:r>
                        <a:rPr lang="es-MX" sz="1200">
                          <a:effectLst/>
                        </a:rPr>
                        <a:t>Sr. Andrés Avalos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just">
                        <a:lnSpc>
                          <a:spcPct val="115000"/>
                        </a:lnSpc>
                        <a:spcAft>
                          <a:spcPts val="0"/>
                        </a:spcAft>
                      </a:pPr>
                      <a:r>
                        <a:rPr lang="es-MX" sz="1200">
                          <a:effectLst/>
                        </a:rPr>
                        <a:t>Responsable del Proyecto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r">
                        <a:lnSpc>
                          <a:spcPct val="115000"/>
                        </a:lnSpc>
                        <a:spcAft>
                          <a:spcPts val="0"/>
                        </a:spcAft>
                      </a:pPr>
                      <a:r>
                        <a:rPr lang="es-MX" sz="1200">
                          <a:effectLst/>
                        </a:rPr>
                        <a:t>480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r">
                        <a:lnSpc>
                          <a:spcPct val="115000"/>
                        </a:lnSpc>
                        <a:spcAft>
                          <a:spcPts val="0"/>
                        </a:spcAft>
                      </a:pPr>
                      <a:r>
                        <a:rPr lang="es-MX" sz="1200">
                          <a:effectLst/>
                        </a:rPr>
                        <a:t>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r">
                        <a:lnSpc>
                          <a:spcPct val="115000"/>
                        </a:lnSpc>
                        <a:spcAft>
                          <a:spcPts val="0"/>
                        </a:spcAft>
                      </a:pPr>
                      <a:r>
                        <a:rPr lang="es-MX" sz="1200">
                          <a:effectLst/>
                        </a:rPr>
                        <a:t>1920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702728228"/>
                  </a:ext>
                </a:extLst>
              </a:tr>
              <a:tr h="283464">
                <a:tc>
                  <a:txBody>
                    <a:bodyPr/>
                    <a:lstStyle/>
                    <a:p>
                      <a:pPr>
                        <a:lnSpc>
                          <a:spcPct val="115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marL="228600" algn="just">
                        <a:lnSpc>
                          <a:spcPct val="115000"/>
                        </a:lnSpc>
                        <a:spcAft>
                          <a:spcPts val="0"/>
                        </a:spcAft>
                      </a:pPr>
                      <a:r>
                        <a:rPr lang="es-MX" sz="1200">
                          <a:effectLst/>
                        </a:rPr>
                        <a:t>Subtotal 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r">
                        <a:lnSpc>
                          <a:spcPct val="115000"/>
                        </a:lnSpc>
                        <a:spcAft>
                          <a:spcPts val="0"/>
                        </a:spcAft>
                      </a:pPr>
                      <a:r>
                        <a:rPr lang="es-MX" sz="1200" dirty="0">
                          <a:effectLst/>
                        </a:rPr>
                        <a:t>3840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653115262"/>
                  </a:ext>
                </a:extLst>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2270900369"/>
              </p:ext>
            </p:extLst>
          </p:nvPr>
        </p:nvGraphicFramePr>
        <p:xfrm>
          <a:off x="7016650" y="643658"/>
          <a:ext cx="3864710" cy="6014488"/>
        </p:xfrm>
        <a:graphic>
          <a:graphicData uri="http://schemas.openxmlformats.org/drawingml/2006/table">
            <a:tbl>
              <a:tblPr firstRow="1" firstCol="1" bandRow="1">
                <a:tableStyleId>{5C22544A-7EE6-4342-B048-85BDC9FD1C3A}</a:tableStyleId>
              </a:tblPr>
              <a:tblGrid>
                <a:gridCol w="601355">
                  <a:extLst>
                    <a:ext uri="{9D8B030D-6E8A-4147-A177-3AD203B41FA5}">
                      <a16:colId xmlns:a16="http://schemas.microsoft.com/office/drawing/2014/main" val="4209591100"/>
                    </a:ext>
                  </a:extLst>
                </a:gridCol>
                <a:gridCol w="512154">
                  <a:extLst>
                    <a:ext uri="{9D8B030D-6E8A-4147-A177-3AD203B41FA5}">
                      <a16:colId xmlns:a16="http://schemas.microsoft.com/office/drawing/2014/main" val="1756526421"/>
                    </a:ext>
                  </a:extLst>
                </a:gridCol>
                <a:gridCol w="1403163">
                  <a:extLst>
                    <a:ext uri="{9D8B030D-6E8A-4147-A177-3AD203B41FA5}">
                      <a16:colId xmlns:a16="http://schemas.microsoft.com/office/drawing/2014/main" val="1193951246"/>
                    </a:ext>
                  </a:extLst>
                </a:gridCol>
                <a:gridCol w="701581">
                  <a:extLst>
                    <a:ext uri="{9D8B030D-6E8A-4147-A177-3AD203B41FA5}">
                      <a16:colId xmlns:a16="http://schemas.microsoft.com/office/drawing/2014/main" val="3578474653"/>
                    </a:ext>
                  </a:extLst>
                </a:gridCol>
                <a:gridCol w="646457">
                  <a:extLst>
                    <a:ext uri="{9D8B030D-6E8A-4147-A177-3AD203B41FA5}">
                      <a16:colId xmlns:a16="http://schemas.microsoft.com/office/drawing/2014/main" val="2692317013"/>
                    </a:ext>
                  </a:extLst>
                </a:gridCol>
              </a:tblGrid>
              <a:tr h="580541">
                <a:tc>
                  <a:txBody>
                    <a:bodyPr/>
                    <a:lstStyle/>
                    <a:p>
                      <a:pPr marL="228600" algn="ctr">
                        <a:lnSpc>
                          <a:spcPct val="115000"/>
                        </a:lnSpc>
                        <a:spcAft>
                          <a:spcPts val="0"/>
                        </a:spcAft>
                      </a:pPr>
                      <a:r>
                        <a:rPr lang="es-MX" sz="800">
                          <a:effectLst/>
                        </a:rPr>
                        <a:t>Ítem</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ctr"/>
                </a:tc>
                <a:tc>
                  <a:txBody>
                    <a:bodyPr/>
                    <a:lstStyle/>
                    <a:p>
                      <a:pPr marL="228600" algn="ctr">
                        <a:lnSpc>
                          <a:spcPct val="115000"/>
                        </a:lnSpc>
                        <a:spcAft>
                          <a:spcPts val="0"/>
                        </a:spcAft>
                      </a:pPr>
                      <a:r>
                        <a:rPr lang="es-MX" sz="800">
                          <a:effectLst/>
                        </a:rPr>
                        <a:t>Cant.</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ctr"/>
                </a:tc>
                <a:tc>
                  <a:txBody>
                    <a:bodyPr/>
                    <a:lstStyle/>
                    <a:p>
                      <a:pPr marL="228600" algn="ctr">
                        <a:lnSpc>
                          <a:spcPct val="115000"/>
                        </a:lnSpc>
                        <a:spcAft>
                          <a:spcPts val="0"/>
                        </a:spcAft>
                      </a:pPr>
                      <a:r>
                        <a:rPr lang="es-MX" sz="800">
                          <a:effectLst/>
                        </a:rPr>
                        <a:t>Descripción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ctr"/>
                </a:tc>
                <a:tc>
                  <a:txBody>
                    <a:bodyPr/>
                    <a:lstStyle/>
                    <a:p>
                      <a:pPr marL="228600" algn="ctr">
                        <a:lnSpc>
                          <a:spcPct val="115000"/>
                        </a:lnSpc>
                        <a:spcAft>
                          <a:spcPts val="0"/>
                        </a:spcAft>
                      </a:pPr>
                      <a:r>
                        <a:rPr lang="es-MX" sz="800">
                          <a:effectLst/>
                        </a:rPr>
                        <a:t>Valor Unitario (USD)</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ctr"/>
                </a:tc>
                <a:tc>
                  <a:txBody>
                    <a:bodyPr/>
                    <a:lstStyle/>
                    <a:p>
                      <a:pPr marL="228600" algn="ctr">
                        <a:lnSpc>
                          <a:spcPct val="115000"/>
                        </a:lnSpc>
                        <a:spcAft>
                          <a:spcPts val="0"/>
                        </a:spcAft>
                      </a:pPr>
                      <a:r>
                        <a:rPr lang="es-MX" sz="800">
                          <a:effectLst/>
                        </a:rPr>
                        <a:t>Valor total (USD)</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ctr"/>
                </a:tc>
                <a:extLst>
                  <a:ext uri="{0D108BD9-81ED-4DB2-BD59-A6C34878D82A}">
                    <a16:rowId xmlns:a16="http://schemas.microsoft.com/office/drawing/2014/main" val="2840990226"/>
                  </a:ext>
                </a:extLst>
              </a:tr>
              <a:tr h="285968">
                <a:tc>
                  <a:txBody>
                    <a:bodyPr/>
                    <a:lstStyle/>
                    <a:p>
                      <a:pPr marL="228600" algn="r">
                        <a:lnSpc>
                          <a:spcPct val="115000"/>
                        </a:lnSpc>
                        <a:spcAft>
                          <a:spcPts val="0"/>
                        </a:spcAft>
                      </a:pPr>
                      <a:r>
                        <a:rPr lang="es-MX" sz="8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ctr">
                        <a:lnSpc>
                          <a:spcPct val="115000"/>
                        </a:lnSpc>
                        <a:spcAft>
                          <a:spcPts val="0"/>
                        </a:spcAft>
                      </a:pPr>
                      <a:r>
                        <a:rPr lang="es-MX" sz="800">
                          <a:effectLst/>
                        </a:rPr>
                        <a:t>Bomba de combustible</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350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350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extLst>
                  <a:ext uri="{0D108BD9-81ED-4DB2-BD59-A6C34878D82A}">
                    <a16:rowId xmlns:a16="http://schemas.microsoft.com/office/drawing/2014/main" val="3570149662"/>
                  </a:ext>
                </a:extLst>
              </a:tr>
              <a:tr h="285968">
                <a:tc>
                  <a:txBody>
                    <a:bodyPr/>
                    <a:lstStyle/>
                    <a:p>
                      <a:pPr marL="228600" algn="r">
                        <a:lnSpc>
                          <a:spcPct val="115000"/>
                        </a:lnSpc>
                        <a:spcAft>
                          <a:spcPts val="0"/>
                        </a:spcAft>
                      </a:pPr>
                      <a:r>
                        <a:rPr lang="es-MX" sz="800">
                          <a:effectLst/>
                        </a:rPr>
                        <a:t>2</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ctr">
                        <a:lnSpc>
                          <a:spcPct val="115000"/>
                        </a:lnSpc>
                        <a:spcAft>
                          <a:spcPts val="0"/>
                        </a:spcAft>
                      </a:pPr>
                      <a:r>
                        <a:rPr lang="es-MX" sz="800">
                          <a:effectLst/>
                        </a:rPr>
                        <a:t>Kit de limpieza de calderos</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150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150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extLst>
                  <a:ext uri="{0D108BD9-81ED-4DB2-BD59-A6C34878D82A}">
                    <a16:rowId xmlns:a16="http://schemas.microsoft.com/office/drawing/2014/main" val="2180859436"/>
                  </a:ext>
                </a:extLst>
              </a:tr>
              <a:tr h="580541">
                <a:tc>
                  <a:txBody>
                    <a:bodyPr/>
                    <a:lstStyle/>
                    <a:p>
                      <a:pPr marL="228600" algn="r">
                        <a:lnSpc>
                          <a:spcPct val="115000"/>
                        </a:lnSpc>
                        <a:spcAft>
                          <a:spcPts val="0"/>
                        </a:spcAft>
                      </a:pPr>
                      <a:r>
                        <a:rPr lang="es-MX" sz="800">
                          <a:effectLst/>
                        </a:rPr>
                        <a:t>3</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4</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ctr">
                        <a:lnSpc>
                          <a:spcPct val="115000"/>
                        </a:lnSpc>
                        <a:spcAft>
                          <a:spcPts val="0"/>
                        </a:spcAft>
                      </a:pPr>
                      <a:r>
                        <a:rPr lang="es-MX" sz="800">
                          <a:effectLst/>
                        </a:rPr>
                        <a:t>Empaque han-hole de caucho EPDM para el lado de agua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10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40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extLst>
                  <a:ext uri="{0D108BD9-81ED-4DB2-BD59-A6C34878D82A}">
                    <a16:rowId xmlns:a16="http://schemas.microsoft.com/office/drawing/2014/main" val="52355425"/>
                  </a:ext>
                </a:extLst>
              </a:tr>
              <a:tr h="285968">
                <a:tc>
                  <a:txBody>
                    <a:bodyPr/>
                    <a:lstStyle/>
                    <a:p>
                      <a:pPr marL="228600" algn="r">
                        <a:lnSpc>
                          <a:spcPct val="115000"/>
                        </a:lnSpc>
                        <a:spcAft>
                          <a:spcPts val="0"/>
                        </a:spcAft>
                      </a:pPr>
                      <a:r>
                        <a:rPr lang="es-MX" sz="800">
                          <a:effectLst/>
                        </a:rPr>
                        <a:t>4</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ctr">
                        <a:lnSpc>
                          <a:spcPct val="115000"/>
                        </a:lnSpc>
                        <a:spcAft>
                          <a:spcPts val="0"/>
                        </a:spcAft>
                      </a:pPr>
                      <a:r>
                        <a:rPr lang="es-MX" sz="800">
                          <a:effectLst/>
                        </a:rPr>
                        <a:t>Caja de fibra cerámica</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150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150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extLst>
                  <a:ext uri="{0D108BD9-81ED-4DB2-BD59-A6C34878D82A}">
                    <a16:rowId xmlns:a16="http://schemas.microsoft.com/office/drawing/2014/main" val="394153369"/>
                  </a:ext>
                </a:extLst>
              </a:tr>
              <a:tr h="285968">
                <a:tc>
                  <a:txBody>
                    <a:bodyPr/>
                    <a:lstStyle/>
                    <a:p>
                      <a:pPr marL="228600" algn="r">
                        <a:lnSpc>
                          <a:spcPct val="115000"/>
                        </a:lnSpc>
                        <a:spcAft>
                          <a:spcPts val="0"/>
                        </a:spcAft>
                      </a:pPr>
                      <a:r>
                        <a:rPr lang="es-MX" sz="800">
                          <a:effectLst/>
                        </a:rPr>
                        <a:t>5</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42</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ctr">
                        <a:lnSpc>
                          <a:spcPct val="115000"/>
                        </a:lnSpc>
                        <a:spcAft>
                          <a:spcPts val="0"/>
                        </a:spcAft>
                      </a:pPr>
                      <a:r>
                        <a:rPr lang="es-MX" sz="800">
                          <a:effectLst/>
                        </a:rPr>
                        <a:t>Metros de tubería 1” SCH 40 HN</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5</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210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extLst>
                  <a:ext uri="{0D108BD9-81ED-4DB2-BD59-A6C34878D82A}">
                    <a16:rowId xmlns:a16="http://schemas.microsoft.com/office/drawing/2014/main" val="709809413"/>
                  </a:ext>
                </a:extLst>
              </a:tr>
              <a:tr h="285968">
                <a:tc>
                  <a:txBody>
                    <a:bodyPr/>
                    <a:lstStyle/>
                    <a:p>
                      <a:pPr marL="228600" algn="r">
                        <a:lnSpc>
                          <a:spcPct val="115000"/>
                        </a:lnSpc>
                        <a:spcAft>
                          <a:spcPts val="0"/>
                        </a:spcAft>
                      </a:pPr>
                      <a:r>
                        <a:rPr lang="es-MX" sz="800">
                          <a:effectLst/>
                        </a:rPr>
                        <a:t>6</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12</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ctr">
                        <a:lnSpc>
                          <a:spcPct val="115000"/>
                        </a:lnSpc>
                        <a:spcAft>
                          <a:spcPts val="0"/>
                        </a:spcAft>
                      </a:pPr>
                      <a:r>
                        <a:rPr lang="es-MX" sz="800">
                          <a:effectLst/>
                        </a:rPr>
                        <a:t>Metros de tubería 1” SCH 40 HG</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5</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60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extLst>
                  <a:ext uri="{0D108BD9-81ED-4DB2-BD59-A6C34878D82A}">
                    <a16:rowId xmlns:a16="http://schemas.microsoft.com/office/drawing/2014/main" val="1294827509"/>
                  </a:ext>
                </a:extLst>
              </a:tr>
              <a:tr h="138682">
                <a:tc>
                  <a:txBody>
                    <a:bodyPr/>
                    <a:lstStyle/>
                    <a:p>
                      <a:pPr marL="228600" algn="r">
                        <a:lnSpc>
                          <a:spcPct val="115000"/>
                        </a:lnSpc>
                        <a:spcAft>
                          <a:spcPts val="0"/>
                        </a:spcAft>
                      </a:pPr>
                      <a:r>
                        <a:rPr lang="es-MX" sz="800">
                          <a:effectLst/>
                        </a:rPr>
                        <a:t>7</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ctr">
                        <a:lnSpc>
                          <a:spcPct val="115000"/>
                        </a:lnSpc>
                        <a:spcAft>
                          <a:spcPts val="0"/>
                        </a:spcAft>
                      </a:pPr>
                      <a:r>
                        <a:rPr lang="es-MX" sz="800">
                          <a:effectLst/>
                        </a:rPr>
                        <a:t>Control de fuego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200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200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extLst>
                  <a:ext uri="{0D108BD9-81ED-4DB2-BD59-A6C34878D82A}">
                    <a16:rowId xmlns:a16="http://schemas.microsoft.com/office/drawing/2014/main" val="3363322842"/>
                  </a:ext>
                </a:extLst>
              </a:tr>
              <a:tr h="138682">
                <a:tc>
                  <a:txBody>
                    <a:bodyPr/>
                    <a:lstStyle/>
                    <a:p>
                      <a:pPr marL="228600" algn="r">
                        <a:lnSpc>
                          <a:spcPct val="115000"/>
                        </a:lnSpc>
                        <a:spcAft>
                          <a:spcPts val="0"/>
                        </a:spcAft>
                      </a:pPr>
                      <a:r>
                        <a:rPr lang="es-MX" sz="800">
                          <a:effectLst/>
                        </a:rPr>
                        <a:t>8</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ctr">
                        <a:lnSpc>
                          <a:spcPct val="115000"/>
                        </a:lnSpc>
                        <a:spcAft>
                          <a:spcPts val="0"/>
                        </a:spcAft>
                      </a:pPr>
                      <a:r>
                        <a:rPr lang="es-MX" sz="800">
                          <a:effectLst/>
                        </a:rPr>
                        <a:t>Contactor</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60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60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extLst>
                  <a:ext uri="{0D108BD9-81ED-4DB2-BD59-A6C34878D82A}">
                    <a16:rowId xmlns:a16="http://schemas.microsoft.com/office/drawing/2014/main" val="4107178405"/>
                  </a:ext>
                </a:extLst>
              </a:tr>
              <a:tr h="138682">
                <a:tc>
                  <a:txBody>
                    <a:bodyPr/>
                    <a:lstStyle/>
                    <a:p>
                      <a:pPr marL="228600" algn="r">
                        <a:lnSpc>
                          <a:spcPct val="115000"/>
                        </a:lnSpc>
                        <a:spcAft>
                          <a:spcPts val="0"/>
                        </a:spcAft>
                      </a:pPr>
                      <a:r>
                        <a:rPr lang="es-MX" sz="800">
                          <a:effectLst/>
                        </a:rPr>
                        <a:t>9</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ctr">
                        <a:lnSpc>
                          <a:spcPct val="115000"/>
                        </a:lnSpc>
                        <a:spcAft>
                          <a:spcPts val="0"/>
                        </a:spcAft>
                      </a:pPr>
                      <a:r>
                        <a:rPr lang="es-MX" sz="800">
                          <a:effectLst/>
                        </a:rPr>
                        <a:t>Control de presión</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30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30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extLst>
                  <a:ext uri="{0D108BD9-81ED-4DB2-BD59-A6C34878D82A}">
                    <a16:rowId xmlns:a16="http://schemas.microsoft.com/office/drawing/2014/main" val="1590846299"/>
                  </a:ext>
                </a:extLst>
              </a:tr>
              <a:tr h="138682">
                <a:tc>
                  <a:txBody>
                    <a:bodyPr/>
                    <a:lstStyle/>
                    <a:p>
                      <a:pPr marL="228600" algn="r">
                        <a:lnSpc>
                          <a:spcPct val="115000"/>
                        </a:lnSpc>
                        <a:spcAft>
                          <a:spcPts val="0"/>
                        </a:spcAft>
                      </a:pPr>
                      <a:r>
                        <a:rPr lang="es-MX" sz="800">
                          <a:effectLst/>
                        </a:rPr>
                        <a:t>10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ctr">
                        <a:lnSpc>
                          <a:spcPct val="115000"/>
                        </a:lnSpc>
                        <a:spcAft>
                          <a:spcPts val="0"/>
                        </a:spcAft>
                      </a:pPr>
                      <a:r>
                        <a:rPr lang="es-MX" sz="800">
                          <a:effectLst/>
                        </a:rPr>
                        <a:t>Control de nivel</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200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200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extLst>
                  <a:ext uri="{0D108BD9-81ED-4DB2-BD59-A6C34878D82A}">
                    <a16:rowId xmlns:a16="http://schemas.microsoft.com/office/drawing/2014/main" val="1350275243"/>
                  </a:ext>
                </a:extLst>
              </a:tr>
              <a:tr h="138682">
                <a:tc>
                  <a:txBody>
                    <a:bodyPr/>
                    <a:lstStyle/>
                    <a:p>
                      <a:pPr marL="228600" algn="r">
                        <a:lnSpc>
                          <a:spcPct val="115000"/>
                        </a:lnSpc>
                        <a:spcAft>
                          <a:spcPts val="0"/>
                        </a:spcAft>
                      </a:pPr>
                      <a:r>
                        <a:rPr lang="es-MX" sz="800">
                          <a:effectLst/>
                        </a:rPr>
                        <a:t>11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ctr">
                        <a:lnSpc>
                          <a:spcPct val="115000"/>
                        </a:lnSpc>
                        <a:spcAft>
                          <a:spcPts val="0"/>
                        </a:spcAft>
                      </a:pPr>
                      <a:r>
                        <a:rPr lang="es-MX" sz="800">
                          <a:effectLst/>
                        </a:rPr>
                        <a:t>Juego de nivel</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70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70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extLst>
                  <a:ext uri="{0D108BD9-81ED-4DB2-BD59-A6C34878D82A}">
                    <a16:rowId xmlns:a16="http://schemas.microsoft.com/office/drawing/2014/main" val="3078248161"/>
                  </a:ext>
                </a:extLst>
              </a:tr>
              <a:tr h="285968">
                <a:tc>
                  <a:txBody>
                    <a:bodyPr/>
                    <a:lstStyle/>
                    <a:p>
                      <a:pPr marL="228600" algn="r">
                        <a:lnSpc>
                          <a:spcPct val="115000"/>
                        </a:lnSpc>
                        <a:spcAft>
                          <a:spcPts val="0"/>
                        </a:spcAft>
                      </a:pPr>
                      <a:r>
                        <a:rPr lang="es-MX" sz="800">
                          <a:effectLst/>
                        </a:rPr>
                        <a:t>12</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2</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ctr">
                        <a:lnSpc>
                          <a:spcPct val="115000"/>
                        </a:lnSpc>
                        <a:spcAft>
                          <a:spcPts val="0"/>
                        </a:spcAft>
                      </a:pPr>
                      <a:r>
                        <a:rPr lang="es-MX" sz="800">
                          <a:effectLst/>
                        </a:rPr>
                        <a:t>Relés control de nivel</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60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120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extLst>
                  <a:ext uri="{0D108BD9-81ED-4DB2-BD59-A6C34878D82A}">
                    <a16:rowId xmlns:a16="http://schemas.microsoft.com/office/drawing/2014/main" val="3530270408"/>
                  </a:ext>
                </a:extLst>
              </a:tr>
              <a:tr h="433255">
                <a:tc>
                  <a:txBody>
                    <a:bodyPr/>
                    <a:lstStyle/>
                    <a:p>
                      <a:pPr marL="228600" algn="r">
                        <a:lnSpc>
                          <a:spcPct val="115000"/>
                        </a:lnSpc>
                        <a:spcAft>
                          <a:spcPts val="0"/>
                        </a:spcAft>
                      </a:pPr>
                      <a:r>
                        <a:rPr lang="es-MX" sz="800">
                          <a:effectLst/>
                        </a:rPr>
                        <a:t>13</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ctr">
                        <a:lnSpc>
                          <a:spcPct val="115000"/>
                        </a:lnSpc>
                        <a:spcAft>
                          <a:spcPts val="0"/>
                        </a:spcAft>
                      </a:pPr>
                      <a:r>
                        <a:rPr lang="es-MX" sz="800">
                          <a:effectLst/>
                        </a:rPr>
                        <a:t>Kit de mantenimiento del quemador</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150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150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extLst>
                  <a:ext uri="{0D108BD9-81ED-4DB2-BD59-A6C34878D82A}">
                    <a16:rowId xmlns:a16="http://schemas.microsoft.com/office/drawing/2014/main" val="3877064466"/>
                  </a:ext>
                </a:extLst>
              </a:tr>
              <a:tr h="285968">
                <a:tc>
                  <a:txBody>
                    <a:bodyPr/>
                    <a:lstStyle/>
                    <a:p>
                      <a:pPr marL="228600" algn="r">
                        <a:lnSpc>
                          <a:spcPct val="115000"/>
                        </a:lnSpc>
                        <a:spcAft>
                          <a:spcPts val="0"/>
                        </a:spcAft>
                      </a:pPr>
                      <a:r>
                        <a:rPr lang="es-MX" sz="800">
                          <a:effectLst/>
                        </a:rPr>
                        <a:t>14</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10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ctr">
                        <a:lnSpc>
                          <a:spcPct val="115000"/>
                        </a:lnSpc>
                        <a:spcAft>
                          <a:spcPts val="0"/>
                        </a:spcAft>
                      </a:pPr>
                      <a:r>
                        <a:rPr lang="es-MX" sz="800">
                          <a:effectLst/>
                        </a:rPr>
                        <a:t>Metros de ducto de chimenea</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3</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30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extLst>
                  <a:ext uri="{0D108BD9-81ED-4DB2-BD59-A6C34878D82A}">
                    <a16:rowId xmlns:a16="http://schemas.microsoft.com/office/drawing/2014/main" val="2051897386"/>
                  </a:ext>
                </a:extLst>
              </a:tr>
              <a:tr h="433255">
                <a:tc>
                  <a:txBody>
                    <a:bodyPr/>
                    <a:lstStyle/>
                    <a:p>
                      <a:pPr marL="228600" algn="r">
                        <a:lnSpc>
                          <a:spcPct val="115000"/>
                        </a:lnSpc>
                        <a:spcAft>
                          <a:spcPts val="0"/>
                        </a:spcAft>
                      </a:pPr>
                      <a:r>
                        <a:rPr lang="es-MX" sz="800">
                          <a:effectLst/>
                        </a:rPr>
                        <a:t>15</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30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ctr">
                        <a:lnSpc>
                          <a:spcPct val="115000"/>
                        </a:lnSpc>
                        <a:spcAft>
                          <a:spcPts val="0"/>
                        </a:spcAft>
                      </a:pPr>
                      <a:r>
                        <a:rPr lang="es-MX" sz="800">
                          <a:effectLst/>
                        </a:rPr>
                        <a:t>Metros de aislamiento de tubería de vapor</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10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300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extLst>
                  <a:ext uri="{0D108BD9-81ED-4DB2-BD59-A6C34878D82A}">
                    <a16:rowId xmlns:a16="http://schemas.microsoft.com/office/drawing/2014/main" val="1745620517"/>
                  </a:ext>
                </a:extLst>
              </a:tr>
              <a:tr h="285968">
                <a:tc>
                  <a:txBody>
                    <a:bodyPr/>
                    <a:lstStyle/>
                    <a:p>
                      <a:pPr marL="228600" algn="r">
                        <a:lnSpc>
                          <a:spcPct val="115000"/>
                        </a:lnSpc>
                        <a:spcAft>
                          <a:spcPts val="0"/>
                        </a:spcAft>
                      </a:pPr>
                      <a:r>
                        <a:rPr lang="es-MX" sz="800">
                          <a:effectLst/>
                        </a:rPr>
                        <a:t>16</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2</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ctr">
                        <a:lnSpc>
                          <a:spcPct val="115000"/>
                        </a:lnSpc>
                        <a:spcAft>
                          <a:spcPts val="0"/>
                        </a:spcAft>
                      </a:pPr>
                      <a:r>
                        <a:rPr lang="es-MX" sz="800">
                          <a:effectLst/>
                        </a:rPr>
                        <a:t>Válvulas de seguridad</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60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120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extLst>
                  <a:ext uri="{0D108BD9-81ED-4DB2-BD59-A6C34878D82A}">
                    <a16:rowId xmlns:a16="http://schemas.microsoft.com/office/drawing/2014/main" val="566246990"/>
                  </a:ext>
                </a:extLst>
              </a:tr>
              <a:tr h="285968">
                <a:tc>
                  <a:txBody>
                    <a:bodyPr/>
                    <a:lstStyle/>
                    <a:p>
                      <a:pPr marL="228600" algn="r">
                        <a:lnSpc>
                          <a:spcPct val="115000"/>
                        </a:lnSpc>
                        <a:spcAft>
                          <a:spcPts val="0"/>
                        </a:spcAft>
                      </a:pPr>
                      <a:r>
                        <a:rPr lang="es-MX" sz="800">
                          <a:effectLst/>
                        </a:rPr>
                        <a:t>17</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6</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ctr">
                        <a:lnSpc>
                          <a:spcPct val="115000"/>
                        </a:lnSpc>
                        <a:spcAft>
                          <a:spcPts val="0"/>
                        </a:spcAft>
                      </a:pPr>
                      <a:r>
                        <a:rPr lang="es-MX" sz="800">
                          <a:effectLst/>
                        </a:rPr>
                        <a:t>Válvulas de corte PN 40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25</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150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extLst>
                  <a:ext uri="{0D108BD9-81ED-4DB2-BD59-A6C34878D82A}">
                    <a16:rowId xmlns:a16="http://schemas.microsoft.com/office/drawing/2014/main" val="2020145126"/>
                  </a:ext>
                </a:extLst>
              </a:tr>
              <a:tr h="285968">
                <a:tc>
                  <a:txBody>
                    <a:bodyPr/>
                    <a:lstStyle/>
                    <a:p>
                      <a:pPr marL="228600" algn="r">
                        <a:lnSpc>
                          <a:spcPct val="115000"/>
                        </a:lnSpc>
                        <a:spcAft>
                          <a:spcPts val="0"/>
                        </a:spcAft>
                      </a:pPr>
                      <a:r>
                        <a:rPr lang="es-MX" sz="800">
                          <a:effectLst/>
                        </a:rPr>
                        <a:t>18</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30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ctr">
                        <a:lnSpc>
                          <a:spcPct val="115000"/>
                        </a:lnSpc>
                        <a:spcAft>
                          <a:spcPts val="0"/>
                        </a:spcAft>
                      </a:pPr>
                      <a:r>
                        <a:rPr lang="es-MX" sz="800">
                          <a:effectLst/>
                        </a:rPr>
                        <a:t>Metros de cable eléctrico AWG 18</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2</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60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extLst>
                  <a:ext uri="{0D108BD9-81ED-4DB2-BD59-A6C34878D82A}">
                    <a16:rowId xmlns:a16="http://schemas.microsoft.com/office/drawing/2014/main" val="2231534315"/>
                  </a:ext>
                </a:extLst>
              </a:tr>
              <a:tr h="285968">
                <a:tc>
                  <a:txBody>
                    <a:bodyPr/>
                    <a:lstStyle/>
                    <a:p>
                      <a:pPr marL="228600" algn="r">
                        <a:lnSpc>
                          <a:spcPct val="115000"/>
                        </a:lnSpc>
                        <a:spcAft>
                          <a:spcPts val="0"/>
                        </a:spcAft>
                      </a:pPr>
                      <a:r>
                        <a:rPr lang="es-MX" sz="800">
                          <a:effectLst/>
                        </a:rPr>
                        <a:t>19</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20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ctr">
                        <a:lnSpc>
                          <a:spcPct val="115000"/>
                        </a:lnSpc>
                        <a:spcAft>
                          <a:spcPts val="0"/>
                        </a:spcAft>
                      </a:pPr>
                      <a:r>
                        <a:rPr lang="es-MX" sz="800">
                          <a:effectLst/>
                        </a:rPr>
                        <a:t>Metros de cable AWG 12</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3</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a:txBody>
                    <a:bodyPr/>
                    <a:lstStyle/>
                    <a:p>
                      <a:pPr marL="228600" algn="r">
                        <a:lnSpc>
                          <a:spcPct val="115000"/>
                        </a:lnSpc>
                        <a:spcAft>
                          <a:spcPts val="0"/>
                        </a:spcAft>
                      </a:pPr>
                      <a:r>
                        <a:rPr lang="es-MX" sz="800">
                          <a:effectLst/>
                        </a:rPr>
                        <a:t>60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extLst>
                  <a:ext uri="{0D108BD9-81ED-4DB2-BD59-A6C34878D82A}">
                    <a16:rowId xmlns:a16="http://schemas.microsoft.com/office/drawing/2014/main" val="459176380"/>
                  </a:ext>
                </a:extLst>
              </a:tr>
              <a:tr h="138682">
                <a:tc gridSpan="4">
                  <a:txBody>
                    <a:bodyPr/>
                    <a:lstStyle/>
                    <a:p>
                      <a:pPr marL="228600" algn="ctr">
                        <a:lnSpc>
                          <a:spcPct val="115000"/>
                        </a:lnSpc>
                        <a:spcAft>
                          <a:spcPts val="0"/>
                        </a:spcAft>
                      </a:pPr>
                      <a:r>
                        <a:rPr lang="es-MX" sz="800">
                          <a:effectLst/>
                        </a:rPr>
                        <a:t>Total</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marL="228600" algn="r">
                        <a:lnSpc>
                          <a:spcPct val="115000"/>
                        </a:lnSpc>
                        <a:spcAft>
                          <a:spcPts val="0"/>
                        </a:spcAft>
                      </a:pPr>
                      <a:r>
                        <a:rPr lang="es-MX" sz="800" dirty="0">
                          <a:effectLst/>
                        </a:rPr>
                        <a:t>2510</a:t>
                      </a:r>
                      <a:endParaRPr lang="es-EC"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7869" marR="27869" marT="0" marB="0" anchor="b"/>
                </a:tc>
                <a:extLst>
                  <a:ext uri="{0D108BD9-81ED-4DB2-BD59-A6C34878D82A}">
                    <a16:rowId xmlns:a16="http://schemas.microsoft.com/office/drawing/2014/main" val="3349120015"/>
                  </a:ext>
                </a:extLst>
              </a:tr>
            </a:tbl>
          </a:graphicData>
        </a:graphic>
      </p:graphicFrame>
    </p:spTree>
    <p:extLst>
      <p:ext uri="{BB962C8B-B14F-4D97-AF65-F5344CB8AC3E}">
        <p14:creationId xmlns:p14="http://schemas.microsoft.com/office/powerpoint/2010/main" val="155119040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2800" dirty="0" smtClean="0"/>
              <a:t>COSTOS INDIRECTOS</a:t>
            </a:r>
            <a:endParaRPr lang="es-EC" sz="2800" dirty="0"/>
          </a:p>
        </p:txBody>
      </p:sp>
      <p:graphicFrame>
        <p:nvGraphicFramePr>
          <p:cNvPr id="4" name="Tabla 3"/>
          <p:cNvGraphicFramePr>
            <a:graphicFrameLocks noGrp="1"/>
          </p:cNvGraphicFramePr>
          <p:nvPr>
            <p:extLst>
              <p:ext uri="{D42A27DB-BD31-4B8C-83A1-F6EECF244321}">
                <p14:modId xmlns:p14="http://schemas.microsoft.com/office/powerpoint/2010/main" val="3743273244"/>
              </p:ext>
            </p:extLst>
          </p:nvPr>
        </p:nvGraphicFramePr>
        <p:xfrm>
          <a:off x="838200" y="1690688"/>
          <a:ext cx="3416300" cy="1385951"/>
        </p:xfrm>
        <a:graphic>
          <a:graphicData uri="http://schemas.openxmlformats.org/drawingml/2006/table">
            <a:tbl>
              <a:tblPr firstRow="1" firstCol="1" bandRow="1">
                <a:tableStyleId>{5C22544A-7EE6-4342-B048-85BDC9FD1C3A}</a:tableStyleId>
              </a:tblPr>
              <a:tblGrid>
                <a:gridCol w="762000">
                  <a:extLst>
                    <a:ext uri="{9D8B030D-6E8A-4147-A177-3AD203B41FA5}">
                      <a16:colId xmlns:a16="http://schemas.microsoft.com/office/drawing/2014/main" val="3291079253"/>
                    </a:ext>
                  </a:extLst>
                </a:gridCol>
                <a:gridCol w="1892300">
                  <a:extLst>
                    <a:ext uri="{9D8B030D-6E8A-4147-A177-3AD203B41FA5}">
                      <a16:colId xmlns:a16="http://schemas.microsoft.com/office/drawing/2014/main" val="2824832391"/>
                    </a:ext>
                  </a:extLst>
                </a:gridCol>
                <a:gridCol w="762000">
                  <a:extLst>
                    <a:ext uri="{9D8B030D-6E8A-4147-A177-3AD203B41FA5}">
                      <a16:colId xmlns:a16="http://schemas.microsoft.com/office/drawing/2014/main" val="2991406191"/>
                    </a:ext>
                  </a:extLst>
                </a:gridCol>
              </a:tblGrid>
              <a:tr h="190500">
                <a:tc>
                  <a:txBody>
                    <a:bodyPr/>
                    <a:lstStyle/>
                    <a:p>
                      <a:pPr marL="228600" algn="just">
                        <a:lnSpc>
                          <a:spcPct val="115000"/>
                        </a:lnSpc>
                        <a:spcAft>
                          <a:spcPts val="0"/>
                        </a:spcAft>
                      </a:pPr>
                      <a:r>
                        <a:rPr lang="es-MX" sz="1200">
                          <a:effectLst/>
                        </a:rPr>
                        <a:t>Ítem</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just">
                        <a:lnSpc>
                          <a:spcPct val="115000"/>
                        </a:lnSpc>
                        <a:spcAft>
                          <a:spcPts val="0"/>
                        </a:spcAft>
                      </a:pPr>
                      <a:r>
                        <a:rPr lang="es-MX" sz="1200">
                          <a:effectLst/>
                        </a:rPr>
                        <a:t>Descripción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just">
                        <a:lnSpc>
                          <a:spcPct val="115000"/>
                        </a:lnSpc>
                        <a:spcAft>
                          <a:spcPts val="0"/>
                        </a:spcAft>
                      </a:pPr>
                      <a:r>
                        <a:rPr lang="es-MX" sz="1200">
                          <a:effectLst/>
                        </a:rPr>
                        <a:t>Valor</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652153075"/>
                  </a:ext>
                </a:extLst>
              </a:tr>
              <a:tr h="190500">
                <a:tc>
                  <a:txBody>
                    <a:bodyPr/>
                    <a:lstStyle/>
                    <a:p>
                      <a:pPr marL="228600" algn="r">
                        <a:lnSpc>
                          <a:spcPct val="115000"/>
                        </a:lnSpc>
                        <a:spcAft>
                          <a:spcPts val="0"/>
                        </a:spcAft>
                      </a:pPr>
                      <a:r>
                        <a:rPr lang="es-MX" sz="1200">
                          <a:effectLst/>
                        </a:rPr>
                        <a:t>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just">
                        <a:lnSpc>
                          <a:spcPct val="115000"/>
                        </a:lnSpc>
                        <a:spcAft>
                          <a:spcPts val="0"/>
                        </a:spcAft>
                      </a:pPr>
                      <a:r>
                        <a:rPr lang="es-MX" sz="1200">
                          <a:effectLst/>
                        </a:rPr>
                        <a:t>Combustible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r">
                        <a:lnSpc>
                          <a:spcPct val="115000"/>
                        </a:lnSpc>
                        <a:spcAft>
                          <a:spcPts val="0"/>
                        </a:spcAft>
                      </a:pPr>
                      <a:r>
                        <a:rPr lang="es-MX" sz="1200">
                          <a:effectLst/>
                        </a:rPr>
                        <a:t>400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946790902"/>
                  </a:ext>
                </a:extLst>
              </a:tr>
              <a:tr h="190500">
                <a:tc>
                  <a:txBody>
                    <a:bodyPr/>
                    <a:lstStyle/>
                    <a:p>
                      <a:pPr marL="228600" algn="r">
                        <a:lnSpc>
                          <a:spcPct val="115000"/>
                        </a:lnSpc>
                        <a:spcAft>
                          <a:spcPts val="0"/>
                        </a:spcAft>
                      </a:pPr>
                      <a:r>
                        <a:rPr lang="es-MX" sz="1200">
                          <a:effectLst/>
                        </a:rPr>
                        <a:t>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just">
                        <a:lnSpc>
                          <a:spcPct val="115000"/>
                        </a:lnSpc>
                        <a:spcAft>
                          <a:spcPts val="0"/>
                        </a:spcAft>
                      </a:pPr>
                      <a:r>
                        <a:rPr lang="es-MX" sz="1200">
                          <a:effectLst/>
                        </a:rPr>
                        <a:t>Material de Oficina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r">
                        <a:lnSpc>
                          <a:spcPct val="115000"/>
                        </a:lnSpc>
                        <a:spcAft>
                          <a:spcPts val="0"/>
                        </a:spcAft>
                      </a:pPr>
                      <a:r>
                        <a:rPr lang="es-MX" sz="1200">
                          <a:effectLst/>
                        </a:rPr>
                        <a:t>150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348251633"/>
                  </a:ext>
                </a:extLst>
              </a:tr>
              <a:tr h="190500">
                <a:tc>
                  <a:txBody>
                    <a:bodyPr/>
                    <a:lstStyle/>
                    <a:p>
                      <a:pPr marL="228600" algn="r">
                        <a:lnSpc>
                          <a:spcPct val="115000"/>
                        </a:lnSpc>
                        <a:spcAft>
                          <a:spcPts val="0"/>
                        </a:spcAft>
                      </a:pPr>
                      <a:r>
                        <a:rPr lang="es-MX" sz="1200">
                          <a:effectLst/>
                        </a:rPr>
                        <a:t>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just">
                        <a:lnSpc>
                          <a:spcPct val="115000"/>
                        </a:lnSpc>
                        <a:spcAft>
                          <a:spcPts val="0"/>
                        </a:spcAft>
                      </a:pPr>
                      <a:r>
                        <a:rPr lang="es-MX" sz="1200">
                          <a:effectLst/>
                        </a:rPr>
                        <a:t>Energía Eléctrica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r">
                        <a:lnSpc>
                          <a:spcPct val="115000"/>
                        </a:lnSpc>
                        <a:spcAft>
                          <a:spcPts val="0"/>
                        </a:spcAft>
                      </a:pPr>
                      <a:r>
                        <a:rPr lang="es-MX" sz="1200">
                          <a:effectLst/>
                        </a:rPr>
                        <a:t>100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616563721"/>
                  </a:ext>
                </a:extLst>
              </a:tr>
              <a:tr h="190500">
                <a:tc>
                  <a:txBody>
                    <a:bodyPr/>
                    <a:lstStyle/>
                    <a:p>
                      <a:pPr marL="228600" algn="r">
                        <a:lnSpc>
                          <a:spcPct val="115000"/>
                        </a:lnSpc>
                        <a:spcAft>
                          <a:spcPts val="0"/>
                        </a:spcAft>
                      </a:pPr>
                      <a:r>
                        <a:rPr lang="es-MX" sz="1200">
                          <a:effectLst/>
                        </a:rPr>
                        <a:t>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just">
                        <a:lnSpc>
                          <a:spcPct val="115000"/>
                        </a:lnSpc>
                        <a:spcAft>
                          <a:spcPts val="0"/>
                        </a:spcAft>
                      </a:pPr>
                      <a:r>
                        <a:rPr lang="es-MX" sz="1200">
                          <a:effectLst/>
                        </a:rPr>
                        <a:t>Agua potable</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r">
                        <a:lnSpc>
                          <a:spcPct val="115000"/>
                        </a:lnSpc>
                        <a:spcAft>
                          <a:spcPts val="0"/>
                        </a:spcAft>
                      </a:pPr>
                      <a:r>
                        <a:rPr lang="es-MX" sz="1200">
                          <a:effectLst/>
                        </a:rPr>
                        <a:t>200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491635244"/>
                  </a:ext>
                </a:extLst>
              </a:tr>
              <a:tr h="190500">
                <a:tc>
                  <a:txBody>
                    <a:bodyPr/>
                    <a:lstStyle/>
                    <a:p>
                      <a:pPr marL="228600" algn="r">
                        <a:lnSpc>
                          <a:spcPct val="115000"/>
                        </a:lnSpc>
                        <a:spcAft>
                          <a:spcPts val="0"/>
                        </a:spcAft>
                      </a:pPr>
                      <a:r>
                        <a:rPr lang="es-MX" sz="1200">
                          <a:effectLst/>
                        </a:rPr>
                        <a:t>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just">
                        <a:lnSpc>
                          <a:spcPct val="115000"/>
                        </a:lnSpc>
                        <a:spcAft>
                          <a:spcPts val="0"/>
                        </a:spcAft>
                      </a:pPr>
                      <a:r>
                        <a:rPr lang="es-MX" sz="1200">
                          <a:effectLst/>
                        </a:rPr>
                        <a:t>Comunicación</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r">
                        <a:lnSpc>
                          <a:spcPct val="115000"/>
                        </a:lnSpc>
                        <a:spcAft>
                          <a:spcPts val="0"/>
                        </a:spcAft>
                      </a:pPr>
                      <a:r>
                        <a:rPr lang="es-MX" sz="1200">
                          <a:effectLst/>
                        </a:rPr>
                        <a:t>20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971507605"/>
                  </a:ext>
                </a:extLst>
              </a:tr>
              <a:tr h="190500">
                <a:tc>
                  <a:txBody>
                    <a:bodyPr/>
                    <a:lstStyle/>
                    <a:p>
                      <a:pPr>
                        <a:lnSpc>
                          <a:spcPct val="115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marL="228600" algn="just">
                        <a:lnSpc>
                          <a:spcPct val="115000"/>
                        </a:lnSpc>
                        <a:spcAft>
                          <a:spcPts val="0"/>
                        </a:spcAft>
                      </a:pPr>
                      <a:r>
                        <a:rPr lang="es-MX" sz="1200">
                          <a:effectLst/>
                        </a:rPr>
                        <a:t>Total</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r">
                        <a:lnSpc>
                          <a:spcPct val="115000"/>
                        </a:lnSpc>
                        <a:spcAft>
                          <a:spcPts val="0"/>
                        </a:spcAft>
                      </a:pPr>
                      <a:r>
                        <a:rPr lang="es-MX" sz="1200" dirty="0">
                          <a:effectLst/>
                        </a:rPr>
                        <a:t>870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854427931"/>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809159603"/>
              </p:ext>
            </p:extLst>
          </p:nvPr>
        </p:nvGraphicFramePr>
        <p:xfrm>
          <a:off x="636089" y="3878018"/>
          <a:ext cx="3618411" cy="1043580"/>
        </p:xfrm>
        <a:graphic>
          <a:graphicData uri="http://schemas.openxmlformats.org/drawingml/2006/table">
            <a:tbl>
              <a:tblPr firstRow="1" firstCol="1" bandRow="1">
                <a:tableStyleId>{5C22544A-7EE6-4342-B048-85BDC9FD1C3A}</a:tableStyleId>
              </a:tblPr>
              <a:tblGrid>
                <a:gridCol w="673848">
                  <a:extLst>
                    <a:ext uri="{9D8B030D-6E8A-4147-A177-3AD203B41FA5}">
                      <a16:colId xmlns:a16="http://schemas.microsoft.com/office/drawing/2014/main" val="3897230289"/>
                    </a:ext>
                  </a:extLst>
                </a:gridCol>
                <a:gridCol w="2099234">
                  <a:extLst>
                    <a:ext uri="{9D8B030D-6E8A-4147-A177-3AD203B41FA5}">
                      <a16:colId xmlns:a16="http://schemas.microsoft.com/office/drawing/2014/main" val="3802057749"/>
                    </a:ext>
                  </a:extLst>
                </a:gridCol>
                <a:gridCol w="845329">
                  <a:extLst>
                    <a:ext uri="{9D8B030D-6E8A-4147-A177-3AD203B41FA5}">
                      <a16:colId xmlns:a16="http://schemas.microsoft.com/office/drawing/2014/main" val="4170786593"/>
                    </a:ext>
                  </a:extLst>
                </a:gridCol>
              </a:tblGrid>
              <a:tr h="417432">
                <a:tc>
                  <a:txBody>
                    <a:bodyPr/>
                    <a:lstStyle/>
                    <a:p>
                      <a:pPr marL="228600" algn="just">
                        <a:lnSpc>
                          <a:spcPct val="115000"/>
                        </a:lnSpc>
                        <a:spcAft>
                          <a:spcPts val="0"/>
                        </a:spcAft>
                      </a:pPr>
                      <a:r>
                        <a:rPr lang="es-MX" sz="1200">
                          <a:effectLst/>
                        </a:rPr>
                        <a:t>Ítem</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just">
                        <a:lnSpc>
                          <a:spcPct val="115000"/>
                        </a:lnSpc>
                        <a:spcAft>
                          <a:spcPts val="0"/>
                        </a:spcAft>
                      </a:pPr>
                      <a:r>
                        <a:rPr lang="es-MX" sz="1200">
                          <a:effectLst/>
                        </a:rPr>
                        <a:t>Descripción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just">
                        <a:lnSpc>
                          <a:spcPct val="115000"/>
                        </a:lnSpc>
                        <a:spcAft>
                          <a:spcPts val="0"/>
                        </a:spcAft>
                      </a:pPr>
                      <a:r>
                        <a:rPr lang="es-MX" sz="1200">
                          <a:effectLst/>
                        </a:rPr>
                        <a:t>Valor</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4235228124"/>
                  </a:ext>
                </a:extLst>
              </a:tr>
              <a:tr h="208716">
                <a:tc>
                  <a:txBody>
                    <a:bodyPr/>
                    <a:lstStyle/>
                    <a:p>
                      <a:pPr marL="228600" algn="r">
                        <a:lnSpc>
                          <a:spcPct val="115000"/>
                        </a:lnSpc>
                        <a:spcAft>
                          <a:spcPts val="0"/>
                        </a:spcAft>
                      </a:pPr>
                      <a:r>
                        <a:rPr lang="es-MX" sz="1200">
                          <a:effectLst/>
                        </a:rPr>
                        <a:t>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just">
                        <a:lnSpc>
                          <a:spcPct val="115000"/>
                        </a:lnSpc>
                        <a:spcAft>
                          <a:spcPts val="0"/>
                        </a:spcAft>
                      </a:pPr>
                      <a:r>
                        <a:rPr lang="es-MX" sz="1200">
                          <a:effectLst/>
                        </a:rPr>
                        <a:t>Costos directos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r">
                        <a:lnSpc>
                          <a:spcPct val="115000"/>
                        </a:lnSpc>
                        <a:spcAft>
                          <a:spcPts val="0"/>
                        </a:spcAft>
                      </a:pPr>
                      <a:r>
                        <a:rPr lang="es-MX" sz="1200">
                          <a:effectLst/>
                        </a:rPr>
                        <a:t>11750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292848759"/>
                  </a:ext>
                </a:extLst>
              </a:tr>
              <a:tr h="208716">
                <a:tc>
                  <a:txBody>
                    <a:bodyPr/>
                    <a:lstStyle/>
                    <a:p>
                      <a:pPr marL="228600" algn="r">
                        <a:lnSpc>
                          <a:spcPct val="115000"/>
                        </a:lnSpc>
                        <a:spcAft>
                          <a:spcPts val="0"/>
                        </a:spcAft>
                      </a:pPr>
                      <a:r>
                        <a:rPr lang="es-MX" sz="1200">
                          <a:effectLst/>
                        </a:rPr>
                        <a:t>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just">
                        <a:lnSpc>
                          <a:spcPct val="115000"/>
                        </a:lnSpc>
                        <a:spcAft>
                          <a:spcPts val="0"/>
                        </a:spcAft>
                      </a:pPr>
                      <a:r>
                        <a:rPr lang="es-MX" sz="1200">
                          <a:effectLst/>
                        </a:rPr>
                        <a:t>Costos Indirectos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r">
                        <a:lnSpc>
                          <a:spcPct val="115000"/>
                        </a:lnSpc>
                        <a:spcAft>
                          <a:spcPts val="0"/>
                        </a:spcAft>
                      </a:pPr>
                      <a:r>
                        <a:rPr lang="es-MX" sz="1200">
                          <a:effectLst/>
                        </a:rPr>
                        <a:t>870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4138213484"/>
                  </a:ext>
                </a:extLst>
              </a:tr>
              <a:tr h="208716">
                <a:tc>
                  <a:txBody>
                    <a:bodyPr/>
                    <a:lstStyle/>
                    <a:p>
                      <a:pPr marL="228600" algn="just">
                        <a:lnSpc>
                          <a:spcPct val="115000"/>
                        </a:lnSpc>
                        <a:spcAft>
                          <a:spcPts val="0"/>
                        </a:spcAft>
                      </a:pPr>
                      <a:r>
                        <a:rPr lang="es-MX" sz="1200">
                          <a:effectLst/>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just">
                        <a:lnSpc>
                          <a:spcPct val="115000"/>
                        </a:lnSpc>
                        <a:spcAft>
                          <a:spcPts val="0"/>
                        </a:spcAft>
                      </a:pPr>
                      <a:r>
                        <a:rPr lang="es-MX" sz="1200" dirty="0">
                          <a:effectLst/>
                        </a:rPr>
                        <a:t>Total</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228600" algn="r">
                        <a:lnSpc>
                          <a:spcPct val="115000"/>
                        </a:lnSpc>
                        <a:spcAft>
                          <a:spcPts val="0"/>
                        </a:spcAft>
                      </a:pPr>
                      <a:r>
                        <a:rPr lang="es-MX" sz="1200" dirty="0">
                          <a:effectLst/>
                        </a:rPr>
                        <a:t>12620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445236353"/>
                  </a:ext>
                </a:extLst>
              </a:tr>
            </a:tbl>
          </a:graphicData>
        </a:graphic>
      </p:graphicFrame>
      <p:sp>
        <p:nvSpPr>
          <p:cNvPr id="7" name="Título 1"/>
          <p:cNvSpPr txBox="1">
            <a:spLocks/>
          </p:cNvSpPr>
          <p:nvPr/>
        </p:nvSpPr>
        <p:spPr>
          <a:xfrm>
            <a:off x="838200" y="281454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800" dirty="0" smtClean="0"/>
              <a:t>COSTOS TOTALES</a:t>
            </a:r>
            <a:endParaRPr lang="es-EC" sz="2800" dirty="0"/>
          </a:p>
        </p:txBody>
      </p:sp>
      <p:graphicFrame>
        <p:nvGraphicFramePr>
          <p:cNvPr id="8" name="Tabla 7"/>
          <p:cNvGraphicFramePr>
            <a:graphicFrameLocks noGrp="1"/>
          </p:cNvGraphicFramePr>
          <p:nvPr>
            <p:extLst>
              <p:ext uri="{D42A27DB-BD31-4B8C-83A1-F6EECF244321}">
                <p14:modId xmlns:p14="http://schemas.microsoft.com/office/powerpoint/2010/main" val="3436700714"/>
              </p:ext>
            </p:extLst>
          </p:nvPr>
        </p:nvGraphicFramePr>
        <p:xfrm>
          <a:off x="5512924" y="831809"/>
          <a:ext cx="5137262" cy="4489660"/>
        </p:xfrm>
        <a:graphic>
          <a:graphicData uri="http://schemas.openxmlformats.org/drawingml/2006/table">
            <a:tbl>
              <a:tblPr firstRow="1" firstCol="1" bandRow="1">
                <a:tableStyleId>{5C22544A-7EE6-4342-B048-85BDC9FD1C3A}</a:tableStyleId>
              </a:tblPr>
              <a:tblGrid>
                <a:gridCol w="1387240">
                  <a:extLst>
                    <a:ext uri="{9D8B030D-6E8A-4147-A177-3AD203B41FA5}">
                      <a16:colId xmlns:a16="http://schemas.microsoft.com/office/drawing/2014/main" val="1413352032"/>
                    </a:ext>
                  </a:extLst>
                </a:gridCol>
                <a:gridCol w="1387240">
                  <a:extLst>
                    <a:ext uri="{9D8B030D-6E8A-4147-A177-3AD203B41FA5}">
                      <a16:colId xmlns:a16="http://schemas.microsoft.com/office/drawing/2014/main" val="2512469085"/>
                    </a:ext>
                  </a:extLst>
                </a:gridCol>
                <a:gridCol w="536996">
                  <a:extLst>
                    <a:ext uri="{9D8B030D-6E8A-4147-A177-3AD203B41FA5}">
                      <a16:colId xmlns:a16="http://schemas.microsoft.com/office/drawing/2014/main" val="3249278980"/>
                    </a:ext>
                  </a:extLst>
                </a:gridCol>
                <a:gridCol w="536996">
                  <a:extLst>
                    <a:ext uri="{9D8B030D-6E8A-4147-A177-3AD203B41FA5}">
                      <a16:colId xmlns:a16="http://schemas.microsoft.com/office/drawing/2014/main" val="3456262783"/>
                    </a:ext>
                  </a:extLst>
                </a:gridCol>
                <a:gridCol w="1073992">
                  <a:extLst>
                    <a:ext uri="{9D8B030D-6E8A-4147-A177-3AD203B41FA5}">
                      <a16:colId xmlns:a16="http://schemas.microsoft.com/office/drawing/2014/main" val="3511874635"/>
                    </a:ext>
                  </a:extLst>
                </a:gridCol>
                <a:gridCol w="214798">
                  <a:extLst>
                    <a:ext uri="{9D8B030D-6E8A-4147-A177-3AD203B41FA5}">
                      <a16:colId xmlns:a16="http://schemas.microsoft.com/office/drawing/2014/main" val="2208702020"/>
                    </a:ext>
                  </a:extLst>
                </a:gridCol>
              </a:tblGrid>
              <a:tr h="325610">
                <a:tc>
                  <a:txBody>
                    <a:bodyPr/>
                    <a:lstStyle/>
                    <a:p>
                      <a:pPr>
                        <a:lnSpc>
                          <a:spcPct val="115000"/>
                        </a:lnSpc>
                      </a:pPr>
                      <a:endParaRPr lang="es-EC" sz="900">
                        <a:effectLst/>
                        <a:latin typeface="Calibri" panose="020F0502020204030204" pitchFamily="34" charset="0"/>
                        <a:cs typeface="Times New Roman" panose="02020603050405020304" pitchFamily="18" charset="0"/>
                      </a:endParaRPr>
                    </a:p>
                  </a:txBody>
                  <a:tcPr marL="37537" marR="37537" marT="0" marB="0" anchor="b"/>
                </a:tc>
                <a:tc>
                  <a:txBody>
                    <a:bodyPr/>
                    <a:lstStyle/>
                    <a:p>
                      <a:pPr marL="228600" algn="ctr">
                        <a:lnSpc>
                          <a:spcPct val="115000"/>
                        </a:lnSpc>
                        <a:spcAft>
                          <a:spcPts val="0"/>
                        </a:spcAft>
                      </a:pPr>
                      <a:r>
                        <a:rPr lang="es-EC" sz="900">
                          <a:effectLst/>
                        </a:rPr>
                        <a:t>Rubro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7537" marR="37537" marT="0" marB="0" anchor="b"/>
                </a:tc>
                <a:tc>
                  <a:txBody>
                    <a:bodyPr/>
                    <a:lstStyle/>
                    <a:p>
                      <a:pPr marL="228600" algn="l">
                        <a:lnSpc>
                          <a:spcPct val="115000"/>
                        </a:lnSpc>
                        <a:spcAft>
                          <a:spcPts val="0"/>
                        </a:spcAft>
                      </a:pPr>
                      <a:r>
                        <a:rPr lang="es-EC" sz="900">
                          <a:effectLst/>
                        </a:rPr>
                        <a:t>Valor  USD</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7537" marR="37537" marT="0" marB="0" anchor="b"/>
                </a:tc>
                <a:tc>
                  <a:txBody>
                    <a:bodyPr/>
                    <a:lstStyle/>
                    <a:p>
                      <a:pPr marL="228600" algn="l">
                        <a:lnSpc>
                          <a:spcPct val="115000"/>
                        </a:lnSpc>
                        <a:spcAft>
                          <a:spcPts val="0"/>
                        </a:spcAft>
                      </a:pPr>
                      <a:r>
                        <a:rPr lang="es-EC" sz="900">
                          <a:effectLst/>
                        </a:rPr>
                        <a:t>%</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7537" marR="37537" marT="0" marB="0" anchor="b"/>
                </a:tc>
                <a:tc gridSpan="2">
                  <a:txBody>
                    <a:bodyPr/>
                    <a:lstStyle/>
                    <a:p>
                      <a:pPr marL="228600" algn="ctr">
                        <a:lnSpc>
                          <a:spcPct val="115000"/>
                        </a:lnSpc>
                        <a:spcAft>
                          <a:spcPts val="0"/>
                        </a:spcAft>
                      </a:pPr>
                      <a:r>
                        <a:rPr lang="es-EC" sz="900">
                          <a:effectLst/>
                        </a:rPr>
                        <a:t>Observaciones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7537" marR="37537" marT="0" marB="0" anchor="b"/>
                </a:tc>
                <a:tc hMerge="1">
                  <a:txBody>
                    <a:bodyPr/>
                    <a:lstStyle/>
                    <a:p>
                      <a:endParaRPr lang="es-EC"/>
                    </a:p>
                  </a:txBody>
                  <a:tcPr/>
                </a:tc>
                <a:extLst>
                  <a:ext uri="{0D108BD9-81ED-4DB2-BD59-A6C34878D82A}">
                    <a16:rowId xmlns:a16="http://schemas.microsoft.com/office/drawing/2014/main" val="3415092392"/>
                  </a:ext>
                </a:extLst>
              </a:tr>
              <a:tr h="710423">
                <a:tc rowSpan="4">
                  <a:txBody>
                    <a:bodyPr/>
                    <a:lstStyle/>
                    <a:p>
                      <a:pPr marL="228600" algn="ctr">
                        <a:lnSpc>
                          <a:spcPct val="115000"/>
                        </a:lnSpc>
                        <a:spcAft>
                          <a:spcPts val="0"/>
                        </a:spcAft>
                      </a:pPr>
                      <a:r>
                        <a:rPr lang="es-EC" sz="900">
                          <a:effectLst/>
                        </a:rPr>
                        <a:t>COSTOS DIRECTOS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7537" marR="37537" marT="0" marB="0" anchor="ctr"/>
                </a:tc>
                <a:tc>
                  <a:txBody>
                    <a:bodyPr/>
                    <a:lstStyle/>
                    <a:p>
                      <a:pPr marL="228600" algn="ctr">
                        <a:lnSpc>
                          <a:spcPct val="115000"/>
                        </a:lnSpc>
                        <a:spcAft>
                          <a:spcPts val="0"/>
                        </a:spcAft>
                      </a:pPr>
                      <a:r>
                        <a:rPr lang="es-MX" sz="1000">
                          <a:effectLst/>
                        </a:rPr>
                        <a:t>Remuneración a profesionales de la Universidad de las Fuerzas Armadas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7537" marR="37537" marT="0" marB="0" anchor="ctr"/>
                </a:tc>
                <a:tc>
                  <a:txBody>
                    <a:bodyPr/>
                    <a:lstStyle/>
                    <a:p>
                      <a:pPr marL="228600" indent="304800" algn="r">
                        <a:lnSpc>
                          <a:spcPct val="115000"/>
                        </a:lnSpc>
                        <a:spcAft>
                          <a:spcPts val="0"/>
                        </a:spcAft>
                      </a:pPr>
                      <a:r>
                        <a:rPr lang="es-MX" sz="1000">
                          <a:effectLst/>
                        </a:rPr>
                        <a:t>2600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7537" marR="37537" marT="0" marB="0" anchor="ctr"/>
                </a:tc>
                <a:tc>
                  <a:txBody>
                    <a:bodyPr/>
                    <a:lstStyle/>
                    <a:p>
                      <a:pPr marL="228600" algn="r">
                        <a:lnSpc>
                          <a:spcPct val="115000"/>
                        </a:lnSpc>
                        <a:spcAft>
                          <a:spcPts val="0"/>
                        </a:spcAft>
                      </a:pPr>
                      <a:r>
                        <a:rPr lang="es-EC" sz="900">
                          <a:effectLst/>
                        </a:rPr>
                        <a:t>20.602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7537" marR="37537" marT="0" marB="0" anchor="b"/>
                </a:tc>
                <a:tc gridSpan="2">
                  <a:txBody>
                    <a:bodyPr/>
                    <a:lstStyle/>
                    <a:p>
                      <a:pPr marL="228600" algn="ctr">
                        <a:lnSpc>
                          <a:spcPct val="115000"/>
                        </a:lnSpc>
                        <a:spcAft>
                          <a:spcPts val="0"/>
                        </a:spcAft>
                      </a:pPr>
                      <a:r>
                        <a:rPr lang="es-EC" sz="900">
                          <a:effectLst/>
                        </a:rPr>
                        <a:t> Este rubro corresponde a las horas de tutorías de los docentes.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7537" marR="37537" marT="0" marB="0" anchor="b"/>
                </a:tc>
                <a:tc hMerge="1">
                  <a:txBody>
                    <a:bodyPr/>
                    <a:lstStyle/>
                    <a:p>
                      <a:endParaRPr lang="es-EC"/>
                    </a:p>
                  </a:txBody>
                  <a:tcPr/>
                </a:tc>
                <a:extLst>
                  <a:ext uri="{0D108BD9-81ED-4DB2-BD59-A6C34878D82A}">
                    <a16:rowId xmlns:a16="http://schemas.microsoft.com/office/drawing/2014/main" val="1675573837"/>
                  </a:ext>
                </a:extLst>
              </a:tr>
              <a:tr h="814026">
                <a:tc vMerge="1">
                  <a:txBody>
                    <a:bodyPr/>
                    <a:lstStyle/>
                    <a:p>
                      <a:endParaRPr lang="es-EC"/>
                    </a:p>
                  </a:txBody>
                  <a:tcPr/>
                </a:tc>
                <a:tc>
                  <a:txBody>
                    <a:bodyPr/>
                    <a:lstStyle/>
                    <a:p>
                      <a:pPr marL="228600" algn="ctr">
                        <a:lnSpc>
                          <a:spcPct val="115000"/>
                        </a:lnSpc>
                        <a:spcAft>
                          <a:spcPts val="0"/>
                        </a:spcAft>
                      </a:pPr>
                      <a:r>
                        <a:rPr lang="es-MX" sz="1000">
                          <a:effectLst/>
                        </a:rPr>
                        <a:t>Remuneración a profesionales de RETENA S.A.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7537" marR="37537" marT="0" marB="0" anchor="ctr"/>
                </a:tc>
                <a:tc>
                  <a:txBody>
                    <a:bodyPr/>
                    <a:lstStyle/>
                    <a:p>
                      <a:pPr marL="228600" indent="304800" algn="r">
                        <a:lnSpc>
                          <a:spcPct val="115000"/>
                        </a:lnSpc>
                        <a:spcAft>
                          <a:spcPts val="0"/>
                        </a:spcAft>
                      </a:pPr>
                      <a:r>
                        <a:rPr lang="es-MX" sz="1000">
                          <a:effectLst/>
                        </a:rPr>
                        <a:t>2800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7537" marR="37537" marT="0" marB="0" anchor="ctr"/>
                </a:tc>
                <a:tc>
                  <a:txBody>
                    <a:bodyPr/>
                    <a:lstStyle/>
                    <a:p>
                      <a:pPr marL="228600" algn="r">
                        <a:lnSpc>
                          <a:spcPct val="115000"/>
                        </a:lnSpc>
                        <a:spcAft>
                          <a:spcPts val="0"/>
                        </a:spcAft>
                      </a:pPr>
                      <a:r>
                        <a:rPr lang="es-EC" sz="900">
                          <a:effectLst/>
                        </a:rPr>
                        <a:t>22.187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7537" marR="37537" marT="0" marB="0" anchor="b"/>
                </a:tc>
                <a:tc gridSpan="2">
                  <a:txBody>
                    <a:bodyPr/>
                    <a:lstStyle/>
                    <a:p>
                      <a:pPr marL="228600" algn="ctr">
                        <a:lnSpc>
                          <a:spcPct val="115000"/>
                        </a:lnSpc>
                        <a:spcAft>
                          <a:spcPts val="0"/>
                        </a:spcAft>
                      </a:pPr>
                      <a:r>
                        <a:rPr lang="es-EC" sz="900">
                          <a:effectLst/>
                        </a:rPr>
                        <a:t>Este rubro corresponde a las horas de tutorías de los encargados de RETENA S.A.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7537" marR="37537" marT="0" marB="0" anchor="b"/>
                </a:tc>
                <a:tc hMerge="1">
                  <a:txBody>
                    <a:bodyPr/>
                    <a:lstStyle/>
                    <a:p>
                      <a:endParaRPr lang="es-EC"/>
                    </a:p>
                  </a:txBody>
                  <a:tcPr/>
                </a:tc>
                <a:extLst>
                  <a:ext uri="{0D108BD9-81ED-4DB2-BD59-A6C34878D82A}">
                    <a16:rowId xmlns:a16="http://schemas.microsoft.com/office/drawing/2014/main" val="3484439376"/>
                  </a:ext>
                </a:extLst>
              </a:tr>
              <a:tr h="814026">
                <a:tc vMerge="1">
                  <a:txBody>
                    <a:bodyPr/>
                    <a:lstStyle/>
                    <a:p>
                      <a:endParaRPr lang="es-EC"/>
                    </a:p>
                  </a:txBody>
                  <a:tcPr/>
                </a:tc>
                <a:tc>
                  <a:txBody>
                    <a:bodyPr/>
                    <a:lstStyle/>
                    <a:p>
                      <a:pPr marL="228600" algn="ctr">
                        <a:lnSpc>
                          <a:spcPct val="115000"/>
                        </a:lnSpc>
                        <a:spcAft>
                          <a:spcPts val="0"/>
                        </a:spcAft>
                      </a:pPr>
                      <a:r>
                        <a:rPr lang="es-MX" sz="1000">
                          <a:effectLst/>
                        </a:rPr>
                        <a:t>Remuneración a estudiantes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7537" marR="37537" marT="0" marB="0" anchor="ctr"/>
                </a:tc>
                <a:tc>
                  <a:txBody>
                    <a:bodyPr/>
                    <a:lstStyle/>
                    <a:p>
                      <a:pPr marL="228600" indent="304800" algn="r">
                        <a:lnSpc>
                          <a:spcPct val="115000"/>
                        </a:lnSpc>
                        <a:spcAft>
                          <a:spcPts val="0"/>
                        </a:spcAft>
                      </a:pPr>
                      <a:r>
                        <a:rPr lang="es-MX" sz="1000">
                          <a:effectLst/>
                        </a:rPr>
                        <a:t>3840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7537" marR="37537" marT="0" marB="0" anchor="ctr"/>
                </a:tc>
                <a:tc>
                  <a:txBody>
                    <a:bodyPr/>
                    <a:lstStyle/>
                    <a:p>
                      <a:pPr marL="228600" algn="r">
                        <a:lnSpc>
                          <a:spcPct val="115000"/>
                        </a:lnSpc>
                        <a:spcAft>
                          <a:spcPts val="0"/>
                        </a:spcAft>
                      </a:pPr>
                      <a:r>
                        <a:rPr lang="es-EC" sz="900">
                          <a:effectLst/>
                        </a:rPr>
                        <a:t>30.427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7537" marR="37537" marT="0" marB="0" anchor="b"/>
                </a:tc>
                <a:tc gridSpan="2">
                  <a:txBody>
                    <a:bodyPr/>
                    <a:lstStyle/>
                    <a:p>
                      <a:pPr marL="228600" algn="ctr">
                        <a:lnSpc>
                          <a:spcPct val="115000"/>
                        </a:lnSpc>
                        <a:spcAft>
                          <a:spcPts val="0"/>
                        </a:spcAft>
                      </a:pPr>
                      <a:r>
                        <a:rPr lang="es-EC" sz="900">
                          <a:effectLst/>
                        </a:rPr>
                        <a:t>Este rubro corresponde a las horas trabajadas por los estudiantes en el laboratorio.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7537" marR="37537" marT="0" marB="0" anchor="b"/>
                </a:tc>
                <a:tc hMerge="1">
                  <a:txBody>
                    <a:bodyPr/>
                    <a:lstStyle/>
                    <a:p>
                      <a:endParaRPr lang="es-EC"/>
                    </a:p>
                  </a:txBody>
                  <a:tcPr/>
                </a:tc>
                <a:extLst>
                  <a:ext uri="{0D108BD9-81ED-4DB2-BD59-A6C34878D82A}">
                    <a16:rowId xmlns:a16="http://schemas.microsoft.com/office/drawing/2014/main" val="3712865763"/>
                  </a:ext>
                </a:extLst>
              </a:tr>
              <a:tr h="651221">
                <a:tc vMerge="1">
                  <a:txBody>
                    <a:bodyPr/>
                    <a:lstStyle/>
                    <a:p>
                      <a:endParaRPr lang="es-EC"/>
                    </a:p>
                  </a:txBody>
                  <a:tcPr/>
                </a:tc>
                <a:tc>
                  <a:txBody>
                    <a:bodyPr/>
                    <a:lstStyle/>
                    <a:p>
                      <a:pPr marL="228600" algn="ctr">
                        <a:lnSpc>
                          <a:spcPct val="115000"/>
                        </a:lnSpc>
                        <a:spcAft>
                          <a:spcPts val="0"/>
                        </a:spcAft>
                      </a:pPr>
                      <a:r>
                        <a:rPr lang="es-MX" sz="1000">
                          <a:effectLst/>
                        </a:rPr>
                        <a:t>Materiales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7537" marR="37537" marT="0" marB="0" anchor="ctr"/>
                </a:tc>
                <a:tc>
                  <a:txBody>
                    <a:bodyPr/>
                    <a:lstStyle/>
                    <a:p>
                      <a:pPr marL="228600" indent="304800" algn="r">
                        <a:lnSpc>
                          <a:spcPct val="115000"/>
                        </a:lnSpc>
                        <a:spcAft>
                          <a:spcPts val="0"/>
                        </a:spcAft>
                      </a:pPr>
                      <a:r>
                        <a:rPr lang="es-MX" sz="1000">
                          <a:effectLst/>
                        </a:rPr>
                        <a:t>2510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7537" marR="37537" marT="0" marB="0" anchor="ctr"/>
                </a:tc>
                <a:tc>
                  <a:txBody>
                    <a:bodyPr/>
                    <a:lstStyle/>
                    <a:p>
                      <a:pPr marL="228600" algn="r">
                        <a:lnSpc>
                          <a:spcPct val="115000"/>
                        </a:lnSpc>
                        <a:spcAft>
                          <a:spcPts val="0"/>
                        </a:spcAft>
                      </a:pPr>
                      <a:r>
                        <a:rPr lang="es-EC" sz="900">
                          <a:effectLst/>
                        </a:rPr>
                        <a:t>19.889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7537" marR="37537" marT="0" marB="0" anchor="b"/>
                </a:tc>
                <a:tc gridSpan="2">
                  <a:txBody>
                    <a:bodyPr/>
                    <a:lstStyle/>
                    <a:p>
                      <a:pPr marL="228600" algn="ctr">
                        <a:lnSpc>
                          <a:spcPct val="115000"/>
                        </a:lnSpc>
                        <a:spcAft>
                          <a:spcPts val="0"/>
                        </a:spcAft>
                      </a:pPr>
                      <a:r>
                        <a:rPr lang="es-EC" sz="900">
                          <a:effectLst/>
                        </a:rPr>
                        <a:t>Este rubro corresponde a la adquisición de materiales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7537" marR="37537" marT="0" marB="0" anchor="b"/>
                </a:tc>
                <a:tc hMerge="1">
                  <a:txBody>
                    <a:bodyPr/>
                    <a:lstStyle/>
                    <a:p>
                      <a:endParaRPr lang="es-EC"/>
                    </a:p>
                  </a:txBody>
                  <a:tcPr/>
                </a:tc>
                <a:extLst>
                  <a:ext uri="{0D108BD9-81ED-4DB2-BD59-A6C34878D82A}">
                    <a16:rowId xmlns:a16="http://schemas.microsoft.com/office/drawing/2014/main" val="4029489014"/>
                  </a:ext>
                </a:extLst>
              </a:tr>
              <a:tr h="710423">
                <a:tc>
                  <a:txBody>
                    <a:bodyPr/>
                    <a:lstStyle/>
                    <a:p>
                      <a:pPr marL="228600" algn="ctr">
                        <a:lnSpc>
                          <a:spcPct val="115000"/>
                        </a:lnSpc>
                        <a:spcAft>
                          <a:spcPts val="0"/>
                        </a:spcAft>
                      </a:pPr>
                      <a:r>
                        <a:rPr lang="es-EC" sz="900">
                          <a:effectLst/>
                        </a:rPr>
                        <a:t>COSTOS INDIRECTOS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7537" marR="37537" marT="0" marB="0" anchor="ctr"/>
                </a:tc>
                <a:tc>
                  <a:txBody>
                    <a:bodyPr/>
                    <a:lstStyle/>
                    <a:p>
                      <a:pPr marL="228600" algn="ctr">
                        <a:lnSpc>
                          <a:spcPct val="115000"/>
                        </a:lnSpc>
                        <a:spcAft>
                          <a:spcPts val="0"/>
                        </a:spcAft>
                      </a:pPr>
                      <a:r>
                        <a:rPr lang="es-EC" sz="1000">
                          <a:effectLst/>
                        </a:rPr>
                        <a:t>Costos Indirectos en pruebas y mantenimiento del equipo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7537" marR="37537" marT="0" marB="0" anchor="ctr"/>
                </a:tc>
                <a:tc>
                  <a:txBody>
                    <a:bodyPr/>
                    <a:lstStyle/>
                    <a:p>
                      <a:pPr marL="228600" indent="304800" algn="r">
                        <a:lnSpc>
                          <a:spcPct val="115000"/>
                        </a:lnSpc>
                        <a:spcAft>
                          <a:spcPts val="0"/>
                        </a:spcAft>
                      </a:pPr>
                      <a:r>
                        <a:rPr lang="es-EC" sz="1000">
                          <a:effectLst/>
                        </a:rPr>
                        <a:t>870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7537" marR="37537" marT="0" marB="0" anchor="ctr"/>
                </a:tc>
                <a:tc>
                  <a:txBody>
                    <a:bodyPr/>
                    <a:lstStyle/>
                    <a:p>
                      <a:pPr marL="228600" algn="r">
                        <a:lnSpc>
                          <a:spcPct val="115000"/>
                        </a:lnSpc>
                        <a:spcAft>
                          <a:spcPts val="0"/>
                        </a:spcAft>
                      </a:pPr>
                      <a:r>
                        <a:rPr lang="es-EC" sz="900">
                          <a:effectLst/>
                        </a:rPr>
                        <a:t>6.895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7537" marR="37537" marT="0" marB="0" anchor="b"/>
                </a:tc>
                <a:tc gridSpan="2">
                  <a:txBody>
                    <a:bodyPr/>
                    <a:lstStyle/>
                    <a:p>
                      <a:pPr marL="228600" algn="ctr">
                        <a:lnSpc>
                          <a:spcPct val="115000"/>
                        </a:lnSpc>
                        <a:spcAft>
                          <a:spcPts val="0"/>
                        </a:spcAft>
                      </a:pPr>
                      <a:r>
                        <a:rPr lang="es-EC" sz="900">
                          <a:effectLst/>
                        </a:rPr>
                        <a:t>Este rubro corresponde a gastos en las pruebas del equipo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7537" marR="37537" marT="0" marB="0" anchor="b"/>
                </a:tc>
                <a:tc hMerge="1">
                  <a:txBody>
                    <a:bodyPr/>
                    <a:lstStyle/>
                    <a:p>
                      <a:endParaRPr lang="es-EC"/>
                    </a:p>
                  </a:txBody>
                  <a:tcPr/>
                </a:tc>
                <a:extLst>
                  <a:ext uri="{0D108BD9-81ED-4DB2-BD59-A6C34878D82A}">
                    <a16:rowId xmlns:a16="http://schemas.microsoft.com/office/drawing/2014/main" val="2992138107"/>
                  </a:ext>
                </a:extLst>
              </a:tr>
              <a:tr h="325610">
                <a:tc>
                  <a:txBody>
                    <a:bodyPr/>
                    <a:lstStyle/>
                    <a:p>
                      <a:pPr>
                        <a:lnSpc>
                          <a:spcPct val="115000"/>
                        </a:lnSpc>
                      </a:pPr>
                      <a:endParaRPr lang="es-EC" sz="900">
                        <a:effectLst/>
                        <a:latin typeface="Calibri" panose="020F0502020204030204" pitchFamily="34" charset="0"/>
                        <a:cs typeface="Times New Roman" panose="02020603050405020304" pitchFamily="18" charset="0"/>
                      </a:endParaRPr>
                    </a:p>
                  </a:txBody>
                  <a:tcPr marL="37537" marR="37537" marT="0" marB="0" anchor="b"/>
                </a:tc>
                <a:tc>
                  <a:txBody>
                    <a:bodyPr/>
                    <a:lstStyle/>
                    <a:p>
                      <a:pPr marL="228600" algn="ctr">
                        <a:lnSpc>
                          <a:spcPct val="115000"/>
                        </a:lnSpc>
                        <a:spcAft>
                          <a:spcPts val="0"/>
                        </a:spcAft>
                      </a:pPr>
                      <a:r>
                        <a:rPr lang="es-EC" sz="1000">
                          <a:effectLst/>
                        </a:rPr>
                        <a:t>TOTAL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7537" marR="37537" marT="0" marB="0" anchor="ctr"/>
                </a:tc>
                <a:tc>
                  <a:txBody>
                    <a:bodyPr/>
                    <a:lstStyle/>
                    <a:p>
                      <a:pPr marL="228600" algn="r">
                        <a:lnSpc>
                          <a:spcPct val="115000"/>
                        </a:lnSpc>
                        <a:spcAft>
                          <a:spcPts val="0"/>
                        </a:spcAft>
                      </a:pPr>
                      <a:r>
                        <a:rPr lang="es-EC" sz="900">
                          <a:effectLst/>
                        </a:rPr>
                        <a:t>15580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7537" marR="37537" marT="0" marB="0" anchor="b"/>
                </a:tc>
                <a:tc>
                  <a:txBody>
                    <a:bodyPr/>
                    <a:lstStyle/>
                    <a:p>
                      <a:pPr marL="228600" algn="r">
                        <a:lnSpc>
                          <a:spcPct val="115000"/>
                        </a:lnSpc>
                        <a:spcAft>
                          <a:spcPts val="0"/>
                        </a:spcAft>
                      </a:pPr>
                      <a:r>
                        <a:rPr lang="es-EC" sz="900">
                          <a:effectLst/>
                        </a:rPr>
                        <a:t>100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7537" marR="37537" marT="0" marB="0" anchor="b"/>
                </a:tc>
                <a:tc>
                  <a:txBody>
                    <a:bodyPr/>
                    <a:lstStyle/>
                    <a:p>
                      <a:pPr>
                        <a:lnSpc>
                          <a:spcPct val="115000"/>
                        </a:lnSpc>
                      </a:pPr>
                      <a:endParaRPr lang="es-EC" sz="900">
                        <a:effectLst/>
                        <a:latin typeface="Calibri" panose="020F0502020204030204" pitchFamily="34" charset="0"/>
                        <a:cs typeface="Times New Roman" panose="02020603050405020304" pitchFamily="18" charset="0"/>
                      </a:endParaRPr>
                    </a:p>
                  </a:txBody>
                  <a:tcPr marL="37537" marR="37537" marT="0" marB="0" anchor="b"/>
                </a:tc>
                <a:tc>
                  <a:txBody>
                    <a:bodyPr/>
                    <a:lstStyle/>
                    <a:p>
                      <a:pPr>
                        <a:lnSpc>
                          <a:spcPct val="115000"/>
                        </a:lnSpc>
                      </a:pPr>
                      <a:endParaRPr lang="es-EC" sz="900" dirty="0">
                        <a:effectLst/>
                        <a:latin typeface="Calibri" panose="020F0502020204030204" pitchFamily="34" charset="0"/>
                        <a:cs typeface="Times New Roman" panose="02020603050405020304" pitchFamily="18" charset="0"/>
                      </a:endParaRPr>
                    </a:p>
                  </a:txBody>
                  <a:tcPr marL="37537" marR="37537" marT="0" marB="0" anchor="b"/>
                </a:tc>
                <a:extLst>
                  <a:ext uri="{0D108BD9-81ED-4DB2-BD59-A6C34878D82A}">
                    <a16:rowId xmlns:a16="http://schemas.microsoft.com/office/drawing/2014/main" val="2874205112"/>
                  </a:ext>
                </a:extLst>
              </a:tr>
            </a:tbl>
          </a:graphicData>
        </a:graphic>
      </p:graphicFrame>
      <p:sp>
        <p:nvSpPr>
          <p:cNvPr id="9" name="Título 1"/>
          <p:cNvSpPr txBox="1">
            <a:spLocks/>
          </p:cNvSpPr>
          <p:nvPr/>
        </p:nvSpPr>
        <p:spPr>
          <a:xfrm>
            <a:off x="5744193" y="-6453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800" dirty="0" smtClean="0"/>
              <a:t>ANALISIS FINANCIERO</a:t>
            </a:r>
            <a:endParaRPr lang="es-EC" sz="2800" dirty="0"/>
          </a:p>
        </p:txBody>
      </p:sp>
    </p:spTree>
    <p:extLst>
      <p:ext uri="{BB962C8B-B14F-4D97-AF65-F5344CB8AC3E}">
        <p14:creationId xmlns:p14="http://schemas.microsoft.com/office/powerpoint/2010/main" val="18988036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normAutofit fontScale="85000" lnSpcReduction="20000"/>
          </a:bodyPr>
          <a:lstStyle/>
          <a:p>
            <a:pPr lvl="0"/>
            <a:r>
              <a:rPr lang="es-MX" dirty="0"/>
              <a:t>La Universidad de las Fuerzas Armadas – ESPE aportara con el 14.145 % del costo total del proyecto, que corresponde a la tutoría de los docentes.</a:t>
            </a:r>
            <a:endParaRPr lang="es-EC" dirty="0"/>
          </a:p>
          <a:p>
            <a:pPr marL="0" indent="0">
              <a:buNone/>
            </a:pPr>
            <a:endParaRPr lang="es-EC" dirty="0"/>
          </a:p>
          <a:p>
            <a:pPr lvl="0"/>
            <a:r>
              <a:rPr lang="es-MX" dirty="0"/>
              <a:t>La empresa RETENA S.A. invertirá todo lo correspondiente a materiales y equipos para la realización del proyecto, además de la asesoría brindada por los encargados.</a:t>
            </a:r>
            <a:endParaRPr lang="es-EC" dirty="0"/>
          </a:p>
          <a:p>
            <a:pPr marL="0" indent="0">
              <a:buNone/>
            </a:pPr>
            <a:endParaRPr lang="es-EC" dirty="0"/>
          </a:p>
          <a:p>
            <a:pPr lvl="0"/>
            <a:r>
              <a:rPr lang="es-MX" dirty="0"/>
              <a:t>Se ha valorado todo lo que corresponde al proyecto</a:t>
            </a:r>
            <a:endParaRPr lang="es-EC" dirty="0"/>
          </a:p>
          <a:p>
            <a:pPr marL="0" indent="0">
              <a:buNone/>
            </a:pPr>
            <a:endParaRPr lang="es-EC" dirty="0"/>
          </a:p>
          <a:p>
            <a:pPr lvl="0"/>
            <a:r>
              <a:rPr lang="es-MX" dirty="0"/>
              <a:t>El señor Boris Alexis </a:t>
            </a:r>
            <a:r>
              <a:rPr lang="es-MX" dirty="0" err="1"/>
              <a:t>Pumisacho</a:t>
            </a:r>
            <a:r>
              <a:rPr lang="es-MX" dirty="0"/>
              <a:t> </a:t>
            </a:r>
            <a:r>
              <a:rPr lang="es-MX" dirty="0" err="1"/>
              <a:t>Gualoto</a:t>
            </a:r>
            <a:r>
              <a:rPr lang="es-MX" dirty="0"/>
              <a:t> con CI  1721207577 y el señor Javier Andrés Avalos </a:t>
            </a:r>
            <a:r>
              <a:rPr lang="es-MX" dirty="0" err="1"/>
              <a:t>Vilema</a:t>
            </a:r>
            <a:r>
              <a:rPr lang="es-MX" dirty="0"/>
              <a:t> con CI 0603970534 se comprometen libre y voluntariamente a aportar, con un monto de </a:t>
            </a:r>
            <a:r>
              <a:rPr lang="es-MX" dirty="0" smtClean="0"/>
              <a:t>$700 </a:t>
            </a:r>
            <a:r>
              <a:rPr lang="es-MX" dirty="0"/>
              <a:t>dólares americanos cada uno para completar la ejecución del proyecto. </a:t>
            </a:r>
            <a:endParaRPr lang="es-EC" dirty="0"/>
          </a:p>
          <a:p>
            <a:endParaRPr lang="es-EC" dirty="0"/>
          </a:p>
        </p:txBody>
      </p:sp>
    </p:spTree>
    <p:extLst>
      <p:ext uri="{BB962C8B-B14F-4D97-AF65-F5344CB8AC3E}">
        <p14:creationId xmlns:p14="http://schemas.microsoft.com/office/powerpoint/2010/main" val="28709724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60074" y="1270968"/>
            <a:ext cx="10745639" cy="5262979"/>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C" sz="1600" dirty="0" smtClean="0">
                <a:effectLst/>
                <a:latin typeface="Arial" panose="020B0604020202020204" pitchFamily="34" charset="0"/>
                <a:ea typeface="Calibri" panose="020F0502020204030204" pitchFamily="34" charset="0"/>
                <a:cs typeface="Arial" panose="020B0604020202020204" pitchFamily="34" charset="0"/>
              </a:rPr>
              <a:t>Se estudió y comprendió la teoría sobre el caldero FULTON, comenzando el estudio desde generalidades, un concepto general de calderos, tipos de calderos entre otros, y encasillándolo al caldero FULTON en donde corresponda. De esta manera se pudo conocer su estructura, su funcionamiento y sus requerimientos que luego se transformaron en los sistemas periféricos del caldero necesarios para una buena operación. También dentro del desarrollo del marco teórico se pudo obtener información para que el diseño de los sistemas periféricos no sea tan complejo.</a:t>
            </a:r>
            <a:endParaRPr lang="es-EC" sz="1600" dirty="0" smtClean="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s-EC" sz="1600" dirty="0" smtClean="0">
                <a:effectLst/>
                <a:latin typeface="Arial" panose="020B0604020202020204" pitchFamily="34" charset="0"/>
                <a:ea typeface="Calibri" panose="020F0502020204030204" pitchFamily="34" charset="0"/>
                <a:cs typeface="Arial" panose="020B0604020202020204" pitchFamily="34" charset="0"/>
              </a:rPr>
              <a:t> </a:t>
            </a:r>
            <a:endParaRPr lang="es-EC" sz="1600" dirty="0" smtClean="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sz="1600" dirty="0" smtClean="0">
                <a:effectLst/>
                <a:latin typeface="Arial" panose="020B0604020202020204" pitchFamily="34" charset="0"/>
                <a:ea typeface="Calibri" panose="020F0502020204030204" pitchFamily="34" charset="0"/>
                <a:cs typeface="Times New Roman" panose="02020603050405020304" pitchFamily="18" charset="0"/>
              </a:rPr>
              <a:t>Se realizó el diseño y construcción de las tuberías de los sistemas periféricos del caldero, así como también de componentes mecánicos necesarios para la implementación de estos sistemas. También es importante resaltar la selección del tipo de accesorios que se usaron en la construcción e implementación de los sistemas. Todos los sistemas periféricos cumplen con las especificaciones necesarias para satisfacer los requerimientos del caldero y así funcionar correctamente.</a:t>
            </a:r>
            <a:r>
              <a:rPr lang="es-EC" sz="1600" dirty="0" smtClean="0">
                <a:effectLst/>
                <a:latin typeface="Arial" panose="020B0604020202020204" pitchFamily="34" charset="0"/>
                <a:ea typeface="Calibri" panose="020F0502020204030204" pitchFamily="34" charset="0"/>
                <a:cs typeface="Arial" panose="020B0604020202020204" pitchFamily="34" charset="0"/>
              </a:rPr>
              <a:t> Por último se implementó un sistema de abastecimiento de vapor a 15 psi, para esterilización y limpieza de equipo y herramientas. </a:t>
            </a:r>
            <a:endParaRPr lang="es-EC" sz="1600" dirty="0" smtClean="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s-EC" sz="1600" dirty="0" smtClean="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5" name="Título 1"/>
          <p:cNvSpPr>
            <a:spLocks noGrp="1"/>
          </p:cNvSpPr>
          <p:nvPr>
            <p:ph type="title"/>
          </p:nvPr>
        </p:nvSpPr>
        <p:spPr>
          <a:xfrm>
            <a:off x="838200" y="365125"/>
            <a:ext cx="10515600" cy="1325563"/>
          </a:xfrm>
        </p:spPr>
        <p:txBody>
          <a:bodyPr/>
          <a:lstStyle/>
          <a:p>
            <a:r>
              <a:rPr lang="es-EC" b="1" dirty="0" smtClean="0"/>
              <a:t>CONCLUSIONES</a:t>
            </a:r>
            <a:endParaRPr lang="es-EC" b="1" dirty="0"/>
          </a:p>
        </p:txBody>
      </p:sp>
    </p:spTree>
    <p:extLst>
      <p:ext uri="{BB962C8B-B14F-4D97-AF65-F5344CB8AC3E}">
        <p14:creationId xmlns:p14="http://schemas.microsoft.com/office/powerpoint/2010/main" val="251056123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t>CONCLUSIONES</a:t>
            </a:r>
            <a:endParaRPr lang="es-EC" b="1" dirty="0"/>
          </a:p>
        </p:txBody>
      </p:sp>
      <p:sp>
        <p:nvSpPr>
          <p:cNvPr id="4" name="Rectángulo 3"/>
          <p:cNvSpPr/>
          <p:nvPr/>
        </p:nvSpPr>
        <p:spPr>
          <a:xfrm>
            <a:off x="838200" y="1949481"/>
            <a:ext cx="9969260" cy="3739998"/>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C" sz="1600" dirty="0" smtClean="0">
                <a:effectLst/>
                <a:latin typeface="Arial" panose="020B0604020202020204" pitchFamily="34" charset="0"/>
                <a:ea typeface="Calibri" panose="020F0502020204030204" pitchFamily="34" charset="0"/>
                <a:cs typeface="Arial" panose="020B0604020202020204" pitchFamily="34" charset="0"/>
              </a:rPr>
              <a:t>El estado actual del caldero FULTON se puede establecer mediante parámetros de operación normal. El caldero FULTON es un caldero pirotubular de tiro forzado, que utiliza diésel como combustible y trabaja a una presión de operación de 60 psi. Por nuestra parte se entrega un caldero que tiene una eficiencia térmica de 84.6 %, que cuenta con todos los sistemas periféricos necesarios para su correcto funcionamiento completamente operativos.</a:t>
            </a:r>
            <a:endParaRPr lang="es-EC" sz="1600" dirty="0" smtClean="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s-EC" sz="1600" dirty="0" smtClean="0">
                <a:effectLst/>
                <a:latin typeface="Arial" panose="020B0604020202020204" pitchFamily="34" charset="0"/>
                <a:ea typeface="Calibri" panose="020F0502020204030204" pitchFamily="34" charset="0"/>
                <a:cs typeface="Arial" panose="020B0604020202020204" pitchFamily="34" charset="0"/>
              </a:rPr>
              <a:t> </a:t>
            </a:r>
            <a:endParaRPr lang="es-EC" sz="1600" dirty="0" smtClean="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sz="1600" dirty="0" smtClean="0">
                <a:effectLst/>
                <a:latin typeface="Arial" panose="020B0604020202020204" pitchFamily="34" charset="0"/>
                <a:ea typeface="Calibri" panose="020F0502020204030204" pitchFamily="34" charset="0"/>
                <a:cs typeface="Arial" panose="020B0604020202020204" pitchFamily="34" charset="0"/>
              </a:rPr>
              <a:t>Se realizó un nuevo diseño del sistema de control, para manejar de mejor manera el tema de encendido del quemador. Se adquirió switches de presión nuevos, se colocó electrodos de conductividad nuevos y se adquirió un control de fuego nuevo, modelo GENESYS que mejora completamente los encendidos y la eficiencia de combustión del quemador, que a la larga se transforma en dinero de ahorro.</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448797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t>RECOMENDACIONES</a:t>
            </a:r>
            <a:endParaRPr lang="es-EC" b="1" dirty="0"/>
          </a:p>
        </p:txBody>
      </p:sp>
      <p:sp>
        <p:nvSpPr>
          <p:cNvPr id="4" name="Rectángulo 3"/>
          <p:cNvSpPr/>
          <p:nvPr/>
        </p:nvSpPr>
        <p:spPr>
          <a:xfrm>
            <a:off x="838200" y="2225526"/>
            <a:ext cx="9772291" cy="3131477"/>
          </a:xfrm>
          <a:prstGeom prst="rect">
            <a:avLst/>
          </a:prstGeom>
        </p:spPr>
        <p:txBody>
          <a:bodyPr wrap="square">
            <a:spAutoFit/>
          </a:bodyPr>
          <a:lstStyle/>
          <a:p>
            <a:pPr marL="285750" lvl="0" indent="-285750" algn="just">
              <a:buFont typeface="Arial" panose="020B0604020202020204" pitchFamily="34" charset="0"/>
              <a:buChar char="•"/>
            </a:pPr>
            <a:r>
              <a:rPr lang="es-EC" sz="1600" dirty="0">
                <a:latin typeface="Arial" panose="020B0604020202020204" pitchFamily="34" charset="0"/>
                <a:cs typeface="Arial" panose="020B0604020202020204" pitchFamily="34" charset="0"/>
              </a:rPr>
              <a:t>Se recomienda realizar una dosificación adecuada de químico para el tratamiento del agua de alimentación, debido a que no se cuenta con un sistema automático que lo haga y solo se colocó una dosis fuerte inicial el momento del mantenimiento del caldero, corriendo así un riesgo alto de daños mayores en el caldero incluido explosiones. Incluso el laboratorio del DECEM cuenta con una bomba de dosificación que puede ser implementada.</a:t>
            </a:r>
          </a:p>
          <a:p>
            <a:pPr algn="just"/>
            <a:r>
              <a:rPr lang="es-EC" sz="1600" dirty="0">
                <a:latin typeface="Arial" panose="020B0604020202020204" pitchFamily="34" charset="0"/>
                <a:cs typeface="Arial" panose="020B0604020202020204" pitchFamily="34" charset="0"/>
              </a:rPr>
              <a:t> </a:t>
            </a:r>
          </a:p>
          <a:p>
            <a:pPr marL="285750" lvl="0" indent="-285750" algn="just">
              <a:buFont typeface="Arial" panose="020B0604020202020204" pitchFamily="34" charset="0"/>
              <a:buChar char="•"/>
            </a:pPr>
            <a:r>
              <a:rPr lang="es-EC" sz="1600" dirty="0">
                <a:latin typeface="Arial" panose="020B0604020202020204" pitchFamily="34" charset="0"/>
                <a:cs typeface="Arial" panose="020B0604020202020204" pitchFamily="34" charset="0"/>
              </a:rPr>
              <a:t>En promedio en la industria se ahorra por </a:t>
            </a:r>
            <a:r>
              <a:rPr lang="es-EC" sz="1600" dirty="0" smtClean="0">
                <a:latin typeface="Arial" panose="020B0604020202020204" pitchFamily="34" charset="0"/>
                <a:cs typeface="Arial" panose="020B0604020202020204" pitchFamily="34" charset="0"/>
              </a:rPr>
              <a:t>lo menos </a:t>
            </a:r>
            <a:r>
              <a:rPr lang="es-EC" sz="1600" dirty="0">
                <a:latin typeface="Arial" panose="020B0604020202020204" pitchFamily="34" charset="0"/>
                <a:cs typeface="Arial" panose="020B0604020202020204" pitchFamily="34" charset="0"/>
              </a:rPr>
              <a:t>el 1% de consumo de combustible con el solo hecho de aislar térmicamente las tuberías y tanques de condensado, que en términos de dinero representa en valor alto. Por esta razón se recomienda como un proyecto posterior o mejora del laboratorio colocar el aislamiento térmico a las tuberías y al tanque de condensado que así lo requiera. Por nuestra parte se entrega un sistema  completamente nuevo funcional pero sin recubrimiento debido a los costos del mismo.</a:t>
            </a:r>
          </a:p>
        </p:txBody>
      </p:sp>
    </p:spTree>
    <p:extLst>
      <p:ext uri="{BB962C8B-B14F-4D97-AF65-F5344CB8AC3E}">
        <p14:creationId xmlns:p14="http://schemas.microsoft.com/office/powerpoint/2010/main" val="224127789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990600" y="2260122"/>
            <a:ext cx="9434422" cy="2632003"/>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C" sz="1600" dirty="0" smtClean="0">
                <a:effectLst/>
                <a:latin typeface="Arial" panose="020B0604020202020204" pitchFamily="34" charset="0"/>
                <a:ea typeface="Calibri" panose="020F0502020204030204" pitchFamily="34" charset="0"/>
                <a:cs typeface="Arial" panose="020B0604020202020204" pitchFamily="34" charset="0"/>
              </a:rPr>
              <a:t>Se recomienda crear una práctica de laboratorio donde se pueda realizar el análisis del caldero, para poder realizar balances de masa y energía y determinar la eficiencia del caldero bajo ciertas condiciones de operación</a:t>
            </a:r>
            <a:endParaRPr lang="es-EC" sz="1600" dirty="0" smtClean="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s-EC" sz="1600" dirty="0" smtClean="0">
                <a:effectLst/>
                <a:latin typeface="Arial" panose="020B0604020202020204" pitchFamily="34" charset="0"/>
                <a:ea typeface="Calibri" panose="020F0502020204030204" pitchFamily="34" charset="0"/>
                <a:cs typeface="Arial" panose="020B0604020202020204" pitchFamily="34" charset="0"/>
              </a:rPr>
              <a:t> </a:t>
            </a:r>
            <a:endParaRPr lang="es-EC" sz="1600" dirty="0" smtClean="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sz="1600" dirty="0" smtClean="0">
                <a:effectLst/>
                <a:latin typeface="Arial" panose="020B0604020202020204" pitchFamily="34" charset="0"/>
                <a:ea typeface="Calibri" panose="020F0502020204030204" pitchFamily="34" charset="0"/>
                <a:cs typeface="Arial" panose="020B0604020202020204" pitchFamily="34" charset="0"/>
              </a:rPr>
              <a:t>Se recomienda seguir al pie de la letra el manual de operación y mantenimiento entregado para poder conseguir una vida útil del caldero mucho mayor. De esta manera la universidad se ahorra dinero que puede ser invertido en otras áreas que lo necesitan.</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5" name="Título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b="1" smtClean="0"/>
              <a:t>RECOMENDACIONES</a:t>
            </a:r>
            <a:endParaRPr lang="es-EC" b="1" dirty="0"/>
          </a:p>
        </p:txBody>
      </p:sp>
    </p:spTree>
    <p:extLst>
      <p:ext uri="{BB962C8B-B14F-4D97-AF65-F5344CB8AC3E}">
        <p14:creationId xmlns:p14="http://schemas.microsoft.com/office/powerpoint/2010/main" val="30363130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REFERENCIAS</a:t>
            </a:r>
            <a:endParaRPr lang="es-EC" dirty="0"/>
          </a:p>
        </p:txBody>
      </p:sp>
      <p:sp>
        <p:nvSpPr>
          <p:cNvPr id="3" name="Marcador de contenido 2"/>
          <p:cNvSpPr>
            <a:spLocks noGrp="1"/>
          </p:cNvSpPr>
          <p:nvPr>
            <p:ph idx="1"/>
          </p:nvPr>
        </p:nvSpPr>
        <p:spPr/>
        <p:txBody>
          <a:bodyPr>
            <a:normAutofit fontScale="92500" lnSpcReduction="10000"/>
          </a:bodyPr>
          <a:lstStyle/>
          <a:p>
            <a:pPr marL="0" indent="0">
              <a:buNone/>
            </a:pPr>
            <a:r>
              <a:rPr lang="es-EC" dirty="0"/>
              <a:t>Clayton, I. (2016). Calderas y Periféricos. </a:t>
            </a:r>
            <a:r>
              <a:rPr lang="es-EC" i="1" dirty="0"/>
              <a:t>Calderas Y Periféricos Vapor Y Agua </a:t>
            </a:r>
            <a:r>
              <a:rPr lang="es-EC" i="1" dirty="0" smtClean="0"/>
              <a:t>Caliente</a:t>
            </a:r>
            <a:r>
              <a:rPr lang="es-EC" dirty="0"/>
              <a:t>, 332.</a:t>
            </a:r>
          </a:p>
          <a:p>
            <a:pPr marL="0" indent="0">
              <a:buNone/>
            </a:pPr>
            <a:r>
              <a:rPr lang="es-EC" dirty="0"/>
              <a:t>Del, E., &amp; Une, D. (2017). Norma Española.</a:t>
            </a:r>
          </a:p>
          <a:p>
            <a:pPr marL="0" indent="0">
              <a:buNone/>
            </a:pPr>
            <a:r>
              <a:rPr lang="es-EC" dirty="0" err="1"/>
              <a:t>Fulton</a:t>
            </a:r>
            <a:r>
              <a:rPr lang="es-EC" dirty="0"/>
              <a:t>. (2007). </a:t>
            </a:r>
            <a:r>
              <a:rPr lang="es-EC" dirty="0" err="1"/>
              <a:t>Instruction</a:t>
            </a:r>
            <a:r>
              <a:rPr lang="es-EC" dirty="0"/>
              <a:t> , </a:t>
            </a:r>
            <a:r>
              <a:rPr lang="es-EC" dirty="0" err="1"/>
              <a:t>Operation</a:t>
            </a:r>
            <a:r>
              <a:rPr lang="es-EC" dirty="0"/>
              <a:t> , and </a:t>
            </a:r>
            <a:r>
              <a:rPr lang="es-EC" dirty="0" err="1"/>
              <a:t>Maintenance</a:t>
            </a:r>
            <a:r>
              <a:rPr lang="es-EC" dirty="0"/>
              <a:t> Manual </a:t>
            </a:r>
            <a:r>
              <a:rPr lang="es-EC" dirty="0" err="1"/>
              <a:t>Fulton</a:t>
            </a:r>
            <a:r>
              <a:rPr lang="es-EC" dirty="0"/>
              <a:t> Gas </a:t>
            </a:r>
            <a:r>
              <a:rPr lang="es-EC" dirty="0" err="1"/>
              <a:t>Fired</a:t>
            </a:r>
            <a:r>
              <a:rPr lang="es-EC" dirty="0"/>
              <a:t> </a:t>
            </a:r>
            <a:r>
              <a:rPr lang="es-EC" dirty="0" err="1"/>
              <a:t>Steam</a:t>
            </a:r>
            <a:r>
              <a:rPr lang="es-EC" dirty="0"/>
              <a:t> </a:t>
            </a:r>
            <a:r>
              <a:rPr lang="es-EC" dirty="0" err="1"/>
              <a:t>Boilers</a:t>
            </a:r>
            <a:r>
              <a:rPr lang="es-EC" dirty="0"/>
              <a:t> HP to 60 HP.</a:t>
            </a:r>
          </a:p>
          <a:p>
            <a:pPr marL="0" indent="0">
              <a:buNone/>
            </a:pPr>
            <a:r>
              <a:rPr lang="es-EC" dirty="0"/>
              <a:t>FULTON-CALDERAS. (2011). </a:t>
            </a:r>
            <a:r>
              <a:rPr lang="es-EC" dirty="0" err="1"/>
              <a:t>Retrieved</a:t>
            </a:r>
            <a:r>
              <a:rPr lang="es-EC" dirty="0"/>
              <a:t> </a:t>
            </a:r>
            <a:r>
              <a:rPr lang="es-EC" dirty="0" err="1"/>
              <a:t>from</a:t>
            </a:r>
            <a:r>
              <a:rPr lang="es-EC" dirty="0"/>
              <a:t> http://www.centrax.mx/fulton/fulton-calderas/</a:t>
            </a:r>
          </a:p>
          <a:p>
            <a:pPr marL="0" indent="0">
              <a:buNone/>
            </a:pPr>
            <a:r>
              <a:rPr lang="es-EC" dirty="0"/>
              <a:t>INORMA INEN 440. (1984). NORMA INEN 440 Colores de identificación de </a:t>
            </a:r>
            <a:r>
              <a:rPr lang="es-EC" dirty="0" err="1"/>
              <a:t>tuberias</a:t>
            </a:r>
            <a:r>
              <a:rPr lang="es-EC" dirty="0"/>
              <a:t>.</a:t>
            </a:r>
          </a:p>
          <a:p>
            <a:pPr marL="0" indent="0">
              <a:buNone/>
            </a:pPr>
            <a:r>
              <a:rPr lang="es-EC" dirty="0"/>
              <a:t>Politécnica, E., Ejército, D. E. L., Mecánica, C. D. E. I., </a:t>
            </a:r>
            <a:r>
              <a:rPr lang="es-EC" dirty="0" err="1"/>
              <a:t>Decem</a:t>
            </a:r>
            <a:r>
              <a:rPr lang="es-EC" dirty="0"/>
              <a:t>, D. E. T. D. E. L., Gabriel, C., </a:t>
            </a:r>
            <a:r>
              <a:rPr lang="es-EC" dirty="0" err="1"/>
              <a:t>Barragan</a:t>
            </a:r>
            <a:r>
              <a:rPr lang="es-EC" dirty="0"/>
              <a:t>, S., … Aguilar, V. (2009). Escuela politécnica del ejército.</a:t>
            </a:r>
          </a:p>
          <a:p>
            <a:pPr marL="0" indent="0">
              <a:buNone/>
            </a:pPr>
            <a:endParaRPr lang="es-EC" dirty="0"/>
          </a:p>
        </p:txBody>
      </p:sp>
    </p:spTree>
    <p:extLst>
      <p:ext uri="{BB962C8B-B14F-4D97-AF65-F5344CB8AC3E}">
        <p14:creationId xmlns:p14="http://schemas.microsoft.com/office/powerpoint/2010/main" val="42132549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2971800" y="251777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b="1" dirty="0" smtClean="0"/>
              <a:t>JUSTIFICACION E IMPORTANCIA</a:t>
            </a:r>
            <a:endParaRPr lang="es-EC" b="1" dirty="0"/>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220" y="171450"/>
            <a:ext cx="3168352" cy="955698"/>
          </a:xfrm>
          <a:prstGeom prst="rect">
            <a:avLst/>
          </a:prstGeom>
        </p:spPr>
      </p:pic>
    </p:spTree>
    <p:extLst>
      <p:ext uri="{BB962C8B-B14F-4D97-AF65-F5344CB8AC3E}">
        <p14:creationId xmlns:p14="http://schemas.microsoft.com/office/powerpoint/2010/main" val="35863777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nvPr>
        </p:nvGraphicFramePr>
        <p:xfrm>
          <a:off x="1721396" y="707783"/>
          <a:ext cx="9052620" cy="57769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220" y="171450"/>
            <a:ext cx="3168352" cy="955698"/>
          </a:xfrm>
          <a:prstGeom prst="rect">
            <a:avLst/>
          </a:prstGeom>
        </p:spPr>
      </p:pic>
      <p:pic>
        <p:nvPicPr>
          <p:cNvPr id="6" name="Imagen 5"/>
          <p:cNvPicPr/>
          <p:nvPr/>
        </p:nvPicPr>
        <p:blipFill rotWithShape="1">
          <a:blip r:embed="rId8"/>
          <a:srcRect l="48472" t="44265" r="38100" b="18166"/>
          <a:stretch/>
        </p:blipFill>
        <p:spPr bwMode="auto">
          <a:xfrm>
            <a:off x="431574" y="2900602"/>
            <a:ext cx="2046244" cy="2602280"/>
          </a:xfrm>
          <a:prstGeom prst="rect">
            <a:avLst/>
          </a:prstGeom>
          <a:ln>
            <a:noFill/>
          </a:ln>
          <a:extLst>
            <a:ext uri="{53640926-AAD7-44D8-BBD7-CCE9431645EC}">
              <a14:shadowObscured xmlns:a14="http://schemas.microsoft.com/office/drawing/2010/main"/>
            </a:ext>
          </a:extLst>
        </p:spPr>
      </p:pic>
      <p:sp>
        <p:nvSpPr>
          <p:cNvPr id="7" name="Rectángulo 6"/>
          <p:cNvSpPr/>
          <p:nvPr/>
        </p:nvSpPr>
        <p:spPr>
          <a:xfrm>
            <a:off x="431574" y="5561366"/>
            <a:ext cx="2046244" cy="923330"/>
          </a:xfrm>
          <a:prstGeom prst="rect">
            <a:avLst/>
          </a:prstGeom>
        </p:spPr>
        <p:txBody>
          <a:bodyPr wrap="square">
            <a:spAutoFit/>
          </a:bodyPr>
          <a:lstStyle/>
          <a:p>
            <a:pPr algn="just"/>
            <a:r>
              <a:rPr lang="es-EC" dirty="0"/>
              <a:t>Caldero YORK SHIPLEY 2007 - ESPE</a:t>
            </a:r>
          </a:p>
        </p:txBody>
      </p:sp>
      <p:pic>
        <p:nvPicPr>
          <p:cNvPr id="8" name="Imagen 7"/>
          <p:cNvPicPr/>
          <p:nvPr/>
        </p:nvPicPr>
        <p:blipFill>
          <a:blip r:embed="rId9">
            <a:extLst>
              <a:ext uri="{28A0092B-C50C-407E-A947-70E740481C1C}">
                <a14:useLocalDpi xmlns:a14="http://schemas.microsoft.com/office/drawing/2010/main" val="0"/>
              </a:ext>
            </a:extLst>
          </a:blip>
          <a:stretch>
            <a:fillRect/>
          </a:stretch>
        </p:blipFill>
        <p:spPr>
          <a:xfrm>
            <a:off x="9452292" y="649299"/>
            <a:ext cx="1996758" cy="2855901"/>
          </a:xfrm>
          <a:prstGeom prst="rect">
            <a:avLst/>
          </a:prstGeom>
        </p:spPr>
      </p:pic>
      <p:sp>
        <p:nvSpPr>
          <p:cNvPr id="9" name="Rectángulo 8"/>
          <p:cNvSpPr/>
          <p:nvPr/>
        </p:nvSpPr>
        <p:spPr>
          <a:xfrm>
            <a:off x="9461274" y="3505200"/>
            <a:ext cx="2046244" cy="646331"/>
          </a:xfrm>
          <a:prstGeom prst="rect">
            <a:avLst/>
          </a:prstGeom>
        </p:spPr>
        <p:txBody>
          <a:bodyPr wrap="square">
            <a:spAutoFit/>
          </a:bodyPr>
          <a:lstStyle/>
          <a:p>
            <a:pPr algn="just"/>
            <a:r>
              <a:rPr lang="es-EC" b="1" dirty="0" smtClean="0"/>
              <a:t>Fuente: </a:t>
            </a:r>
            <a:r>
              <a:rPr lang="es-EC" dirty="0" smtClean="0"/>
              <a:t>(FULTON, 2011)</a:t>
            </a:r>
            <a:endParaRPr lang="es-EC" dirty="0"/>
          </a:p>
        </p:txBody>
      </p:sp>
    </p:spTree>
    <p:extLst>
      <p:ext uri="{BB962C8B-B14F-4D97-AF65-F5344CB8AC3E}">
        <p14:creationId xmlns:p14="http://schemas.microsoft.com/office/powerpoint/2010/main" val="20397169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3067050" y="26130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b="1" dirty="0" smtClean="0"/>
              <a:t>AREA DE INFLUENCIA</a:t>
            </a:r>
            <a:endParaRPr lang="es-EC" b="1" dirty="0"/>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470" y="266700"/>
            <a:ext cx="3168352" cy="955698"/>
          </a:xfrm>
          <a:prstGeom prst="rect">
            <a:avLst/>
          </a:prstGeom>
        </p:spPr>
      </p:pic>
    </p:spTree>
    <p:extLst>
      <p:ext uri="{BB962C8B-B14F-4D97-AF65-F5344CB8AC3E}">
        <p14:creationId xmlns:p14="http://schemas.microsoft.com/office/powerpoint/2010/main" val="17449104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nvPr>
        </p:nvGraphicFramePr>
        <p:xfrm>
          <a:off x="476250" y="0"/>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p:cNvPicPr>
            <a:picLocks noChangeAspect="1"/>
          </p:cNvPicPr>
          <p:nvPr/>
        </p:nvPicPr>
        <p:blipFill rotWithShape="1">
          <a:blip r:embed="rId7"/>
          <a:srcRect l="3441" t="15886" r="8126" b="33073"/>
          <a:stretch/>
        </p:blipFill>
        <p:spPr>
          <a:xfrm>
            <a:off x="2705100" y="4351338"/>
            <a:ext cx="7010400" cy="2274898"/>
          </a:xfrm>
          <a:prstGeom prst="rect">
            <a:avLst/>
          </a:prstGeom>
        </p:spPr>
      </p:pic>
      <p:pic>
        <p:nvPicPr>
          <p:cNvPr id="7" name="Imagen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2470" y="266700"/>
            <a:ext cx="3168352" cy="955698"/>
          </a:xfrm>
          <a:prstGeom prst="rect">
            <a:avLst/>
          </a:prstGeom>
        </p:spPr>
      </p:pic>
    </p:spTree>
    <p:extLst>
      <p:ext uri="{BB962C8B-B14F-4D97-AF65-F5344CB8AC3E}">
        <p14:creationId xmlns:p14="http://schemas.microsoft.com/office/powerpoint/2010/main" val="144845873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26083</TotalTime>
  <Words>2767</Words>
  <Application>Microsoft Office PowerPoint</Application>
  <PresentationFormat>Panorámica</PresentationFormat>
  <Paragraphs>715</Paragraphs>
  <Slides>58</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58</vt:i4>
      </vt:variant>
    </vt:vector>
  </HeadingPairs>
  <TitlesOfParts>
    <vt:vector size="66" baseType="lpstr">
      <vt:lpstr>Arial</vt:lpstr>
      <vt:lpstr>Calibri</vt:lpstr>
      <vt:lpstr>Calibri Light</vt:lpstr>
      <vt:lpstr>Cambria Math</vt:lpstr>
      <vt:lpstr>Courier New</vt:lpstr>
      <vt:lpstr>Symbol</vt:lpstr>
      <vt:lpstr>Times New Roman</vt:lpstr>
      <vt:lpstr>Tema de Office</vt:lpstr>
      <vt:lpstr>DEPARTAMENTO DE CIENCIAS DE LA ENERGIA Y MECANICA (DECEM)</vt:lpstr>
      <vt:lpstr>OBJETIVO GENERAL:</vt:lpstr>
      <vt:lpstr>OBJETIVOS ESPECIFICOS:</vt:lpstr>
      <vt:lpstr>ANTECEDENTES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CLASIFICACION </vt:lpstr>
      <vt:lpstr>ACUOTUBULARES O DE TUBOS DE AGUA</vt:lpstr>
      <vt:lpstr>CALDERO FULTON</vt:lpstr>
      <vt:lpstr>MANTENIMIENTO DEL CALDERO FULTON</vt:lpstr>
      <vt:lpstr>DETECCION DE DEFECTOS</vt:lpstr>
      <vt:lpstr>DISEÑO MECÁNICO E IMPLEMENTACIÓN DE SISTEMA DE ALIMENTACIÓN DE AGUA</vt:lpstr>
      <vt:lpstr>SISTEMA DE ALIMENTACIÓN DE AGUA</vt:lpstr>
      <vt:lpstr>Presentación de PowerPoint</vt:lpstr>
      <vt:lpstr>Presentación de PowerPoint</vt:lpstr>
      <vt:lpstr>Presentación de PowerPoint</vt:lpstr>
      <vt:lpstr>Presentación de PowerPoint</vt:lpstr>
      <vt:lpstr>DISEÑO MECÁNICO E IMPLEMENTACIÓN DE SISTEMA DE PURGAS</vt:lpstr>
      <vt:lpstr>SISTEMA DE PURGAS</vt:lpstr>
      <vt:lpstr>DISEÑO MECÁNICO E IMPLEMENTACIÓN DE SISTEMA DE ALIMENTACIÓN DE DIESEL</vt:lpstr>
      <vt:lpstr>SISTEMA DE ALIMENTACIÓN DE COMBUSTIBLE</vt:lpstr>
      <vt:lpstr>SISTEMA DE ALIMENTACIÓN DE COMBUSTIBLE</vt:lpstr>
      <vt:lpstr>Presentación de PowerPoint</vt:lpstr>
      <vt:lpstr>Presentación de PowerPoint</vt:lpstr>
      <vt:lpstr>DISEÑO MECÁNICO E IMPLEMENTACIÓN DE SISTEMA DE SUMINISTRO DE VAPOR</vt:lpstr>
      <vt:lpstr>Subsistema caldero-distribuidor de vapor </vt:lpstr>
      <vt:lpstr>Subsistema caldero-distribuidor de vapor </vt:lpstr>
      <vt:lpstr>Subsistema caldero-distribuidor de vapor </vt:lpstr>
      <vt:lpstr>Subsistema caldero-distribuidor de vapor </vt:lpstr>
      <vt:lpstr>Subsistema distribuidor de vapor-equipo de conducción</vt:lpstr>
      <vt:lpstr>Subsistema distribuidor de vapor-equipo de conducción</vt:lpstr>
      <vt:lpstr>Subsistema distribuidor de vapor-equipo de calorímetros</vt:lpstr>
      <vt:lpstr>Subsistema distribuidor de vapor-equipo de calorímetros</vt:lpstr>
      <vt:lpstr>Subsistema distribuidor de vapor-inyector de vapor</vt:lpstr>
      <vt:lpstr>Subsistema distribuidor de vapor-inyector de vapor</vt:lpstr>
      <vt:lpstr>Subsistema distribuidor de vapor-válvula de abastecimiento de vapor</vt:lpstr>
      <vt:lpstr>Subsistema distribuidor de vapor-inyector de vapor</vt:lpstr>
      <vt:lpstr>DISEÑO MECÁNICO E IMPLEMENTACIÓN DE SISTEMA DE CONTROL</vt:lpstr>
      <vt:lpstr>DISEÑO MECÁNICO E IMPLEMENTACIÓN DE SISTEMA DE CONTROL</vt:lpstr>
      <vt:lpstr>DISEÑO MECÁNICO E IMPLEMENTACIÓN DE SISTEMA DE EVACUACIÓN DE GASES DE COMBUSTIÓN</vt:lpstr>
      <vt:lpstr>DISEÑO MECÁNICO E IMPLEMENTACIÓN DE SISTEMA DE EVACUACIÓN DE GASES DE COMBUSTIÓN</vt:lpstr>
      <vt:lpstr>Presentación de PowerPoint</vt:lpstr>
      <vt:lpstr>Presentación de PowerPoint</vt:lpstr>
      <vt:lpstr>ANALISIS DE COSTOS</vt:lpstr>
      <vt:lpstr>COSTOS INDIRECTOS</vt:lpstr>
      <vt:lpstr>Presentación de PowerPoint</vt:lpstr>
      <vt:lpstr>CONCLUSIONES</vt:lpstr>
      <vt:lpstr>CONCLUSIONES</vt:lpstr>
      <vt:lpstr>RECOMENDACIONES</vt:lpstr>
      <vt:lpstr>Presentación de PowerPoint</vt:lpstr>
      <vt:lpstr>REFERENCIAS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Usuario</dc:creator>
  <cp:lastModifiedBy>Andres Avalos</cp:lastModifiedBy>
  <cp:revision>32</cp:revision>
  <dcterms:created xsi:type="dcterms:W3CDTF">2018-03-15T23:08:54Z</dcterms:created>
  <dcterms:modified xsi:type="dcterms:W3CDTF">2018-04-03T10:42:55Z</dcterms:modified>
</cp:coreProperties>
</file>