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drawings/drawing2.xml" ContentType="application/vnd.openxmlformats-officedocument.drawingml.chartshape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
  <p:sldMasterIdLst>
    <p:sldMasterId id="2147483661" r:id="rId1"/>
  </p:sldMasterIdLst>
  <p:sldIdLst>
    <p:sldId id="363" r:id="rId2"/>
    <p:sldId id="364" r:id="rId3"/>
    <p:sldId id="365" r:id="rId4"/>
    <p:sldId id="366" r:id="rId5"/>
    <p:sldId id="367" r:id="rId6"/>
    <p:sldId id="383" r:id="rId7"/>
    <p:sldId id="412" r:id="rId8"/>
    <p:sldId id="414" r:id="rId9"/>
    <p:sldId id="446" r:id="rId10"/>
    <p:sldId id="415" r:id="rId11"/>
    <p:sldId id="413" r:id="rId12"/>
    <p:sldId id="417" r:id="rId13"/>
    <p:sldId id="436" r:id="rId14"/>
    <p:sldId id="431" r:id="rId15"/>
    <p:sldId id="432" r:id="rId16"/>
    <p:sldId id="433" r:id="rId17"/>
    <p:sldId id="418" r:id="rId18"/>
    <p:sldId id="421" r:id="rId19"/>
    <p:sldId id="420" r:id="rId20"/>
    <p:sldId id="447" r:id="rId21"/>
    <p:sldId id="437" r:id="rId22"/>
    <p:sldId id="438" r:id="rId23"/>
    <p:sldId id="439" r:id="rId24"/>
    <p:sldId id="449" r:id="rId25"/>
    <p:sldId id="424" r:id="rId26"/>
    <p:sldId id="442" r:id="rId27"/>
    <p:sldId id="423" r:id="rId28"/>
    <p:sldId id="443" r:id="rId29"/>
    <p:sldId id="422" r:id="rId30"/>
    <p:sldId id="444" r:id="rId31"/>
    <p:sldId id="427" r:id="rId32"/>
    <p:sldId id="448" r:id="rId33"/>
    <p:sldId id="426" r:id="rId34"/>
    <p:sldId id="430" r:id="rId35"/>
    <p:sldId id="429" r:id="rId36"/>
    <p:sldId id="428" r:id="rId37"/>
    <p:sldId id="441" r:id="rId38"/>
    <p:sldId id="440" r:id="rId39"/>
    <p:sldId id="445" r:id="rId40"/>
    <p:sldId id="410" r:id="rId4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FFF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99644" autoAdjust="0"/>
  </p:normalViewPr>
  <p:slideViewPr>
    <p:cSldViewPr>
      <p:cViewPr>
        <p:scale>
          <a:sx n="81" d="100"/>
          <a:sy n="81" d="100"/>
        </p:scale>
        <p:origin x="-1014" y="-19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a&#250;l\Dropbox\Tesis%20%20Rivadeneira\tablas%20fin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uario\Dropbox\Tesis%20%20Rivadeneira\%25%20discuc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uario\Dropbox\Tesis%20%20Rivadeneira\%25%20discucion.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Pa&#250;l\Dropbox\Tesis%20%20Rivadeneira\tablas%20fina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uario\Dropbox\$%20VALOR.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Usuario\Dropbox\$%20VALO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1"/>
    </mc:Choice>
    <mc:Fallback>
      <c:style val="1"/>
    </mc:Fallback>
  </mc:AlternateContent>
  <c:pivotSource>
    <c:name>[tablas final.xlsx]MS!Tabla dinámica6</c:name>
    <c:fmtId val="-1"/>
  </c:pivotSource>
  <c:chart>
    <c:autoTitleDeleted val="1"/>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dLbl>
          <c:idx val="0"/>
          <c:spPr/>
          <c:txPr>
            <a:bodyPr/>
            <a:lstStyle/>
            <a:p>
              <a:pPr>
                <a:defRPr/>
              </a:pPr>
              <a:endParaRPr lang="es-EC"/>
            </a:p>
          </c:txPr>
          <c:dLblPos val="b"/>
          <c:showLegendKey val="0"/>
          <c:showVal val="1"/>
          <c:showCatName val="0"/>
          <c:showSerName val="0"/>
          <c:showPercent val="0"/>
          <c:showBubbleSize val="0"/>
          <c:extLst>
            <c:ext xmlns:c15="http://schemas.microsoft.com/office/drawing/2012/chart" uri="{CE6537A1-D6FC-4f65-9D91-7224C49458BB}"/>
          </c:extLst>
        </c:dLbl>
      </c:pivotFmt>
      <c:pivotFmt>
        <c:idx val="30"/>
        <c:dLbl>
          <c:idx val="0"/>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pivotFmt>
      <c:pivotFmt>
        <c:idx val="31"/>
        <c:dLbl>
          <c:idx val="0"/>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pivotFmt>
      <c:pivotFmt>
        <c:idx val="32"/>
        <c:dLbl>
          <c:idx val="0"/>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pivotFmt>
      <c:pivotFmt>
        <c:idx val="33"/>
        <c:dLbl>
          <c:idx val="0"/>
          <c:delete val="1"/>
          <c:extLst>
            <c:ext xmlns:c15="http://schemas.microsoft.com/office/drawing/2012/chart" uri="{CE6537A1-D6FC-4f65-9D91-7224C49458BB}"/>
          </c:extLst>
        </c:dLbl>
      </c:pivotFmt>
      <c:pivotFmt>
        <c:idx val="34"/>
        <c:dLbl>
          <c:idx val="0"/>
          <c:delete val="1"/>
          <c:extLst>
            <c:ext xmlns:c15="http://schemas.microsoft.com/office/drawing/2012/chart" uri="{CE6537A1-D6FC-4f65-9D91-7224C49458BB}"/>
          </c:extLst>
        </c:dLbl>
      </c:pivotFmt>
      <c:pivotFmt>
        <c:idx val="35"/>
        <c:dLbl>
          <c:idx val="0"/>
          <c:delete val="1"/>
          <c:extLst>
            <c:ext xmlns:c15="http://schemas.microsoft.com/office/drawing/2012/chart" uri="{CE6537A1-D6FC-4f65-9D91-7224C49458BB}"/>
          </c:extLst>
        </c:dLbl>
      </c:pivotFmt>
      <c:pivotFmt>
        <c:idx val="36"/>
        <c:dLbl>
          <c:idx val="0"/>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pivotFmt>
      <c:pivotFmt>
        <c:idx val="37"/>
        <c:marker>
          <c:symbol val="circle"/>
          <c:size val="7"/>
        </c:marker>
        <c:dLbl>
          <c:idx val="0"/>
          <c:spPr/>
          <c:txPr>
            <a:bodyPr/>
            <a:lstStyle/>
            <a:p>
              <a:pPr>
                <a:defRPr/>
              </a:pPr>
              <a:endParaRPr lang="es-EC"/>
            </a:p>
          </c:txPr>
          <c:dLblPos val="t"/>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2.8820462627131688E-2"/>
              <c:y val="-9.2129629629629631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3.132658981209966E-2"/>
              <c:y val="-8.7499999999999994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3.132658981209966E-2"/>
              <c:y val="-8.7499999999999994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3.132658981209966E-2"/>
              <c:y val="-8.7499999999999994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3.132658981209966E-2"/>
              <c:y val="-9.2129629629629631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43"/>
        <c:dLbl>
          <c:idx val="0"/>
          <c:delete val="1"/>
          <c:extLst>
            <c:ext xmlns:c15="http://schemas.microsoft.com/office/drawing/2012/chart" uri="{CE6537A1-D6FC-4f65-9D91-7224C49458BB}"/>
          </c:extLst>
        </c:dLbl>
      </c:pivotFmt>
      <c:pivotFmt>
        <c:idx val="44"/>
        <c:dLbl>
          <c:idx val="0"/>
          <c:delete val="1"/>
          <c:extLst>
            <c:ext xmlns:c15="http://schemas.microsoft.com/office/drawing/2012/chart" uri="{CE6537A1-D6FC-4f65-9D91-7224C49458BB}"/>
          </c:extLst>
        </c:dLbl>
      </c:pivotFmt>
      <c:pivotFmt>
        <c:idx val="45"/>
        <c:dLbl>
          <c:idx val="0"/>
          <c:delete val="1"/>
          <c:extLst>
            <c:ext xmlns:c15="http://schemas.microsoft.com/office/drawing/2012/chart" uri="{CE6537A1-D6FC-4f65-9D91-7224C49458BB}"/>
          </c:extLst>
        </c:dLbl>
      </c:pivotFmt>
      <c:pivotFmt>
        <c:idx val="46"/>
        <c:dLbl>
          <c:idx val="0"/>
          <c:layout>
            <c:manualLayout>
              <c:x val="-2.7567399034647611E-2"/>
              <c:y val="-8.3333333333333329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47"/>
        <c:dLbl>
          <c:idx val="0"/>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pivotFmt>
      <c:pivotFmt>
        <c:idx val="48"/>
        <c:dLbl>
          <c:idx val="0"/>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pivotFmt>
      <c:pivotFmt>
        <c:idx val="49"/>
        <c:dLbl>
          <c:idx val="0"/>
          <c:spPr/>
          <c:txPr>
            <a:bodyPr/>
            <a:lstStyle/>
            <a:p>
              <a:pPr>
                <a:defRPr/>
              </a:pPr>
              <a:endParaRPr lang="es-EC"/>
            </a:p>
          </c:txPr>
          <c:dLblPos val="b"/>
          <c:showLegendKey val="0"/>
          <c:showVal val="1"/>
          <c:showCatName val="0"/>
          <c:showSerName val="0"/>
          <c:showPercent val="0"/>
          <c:showBubbleSize val="0"/>
          <c:extLst>
            <c:ext xmlns:c15="http://schemas.microsoft.com/office/drawing/2012/chart" uri="{CE6537A1-D6FC-4f65-9D91-7224C49458BB}"/>
          </c:extLst>
        </c:dLbl>
      </c:pivotFmt>
      <c:pivotFmt>
        <c:idx val="50"/>
        <c:dLbl>
          <c:idx val="0"/>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pivotFmt>
      <c:pivotFmt>
        <c:idx val="51"/>
        <c:dLbl>
          <c:idx val="0"/>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pivotFmt>
      <c:pivotFmt>
        <c:idx val="52"/>
        <c:dLbl>
          <c:idx val="0"/>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pivotFmt>
      <c:pivotFmt>
        <c:idx val="53"/>
        <c:dLbl>
          <c:idx val="0"/>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pivotFmt>
      <c:pivotFmt>
        <c:idx val="54"/>
        <c:dLbl>
          <c:idx val="0"/>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pivotFmt>
      <c:pivotFmt>
        <c:idx val="55"/>
        <c:dLbl>
          <c:idx val="0"/>
          <c:delete val="1"/>
          <c:extLst>
            <c:ext xmlns:c15="http://schemas.microsoft.com/office/drawing/2012/chart" uri="{CE6537A1-D6FC-4f65-9D91-7224C49458BB}"/>
          </c:extLst>
        </c:dLbl>
      </c:pivotFmt>
      <c:pivotFmt>
        <c:idx val="56"/>
        <c:dLbl>
          <c:idx val="0"/>
          <c:delete val="1"/>
          <c:extLst>
            <c:ext xmlns:c15="http://schemas.microsoft.com/office/drawing/2012/chart" uri="{CE6537A1-D6FC-4f65-9D91-7224C49458BB}"/>
          </c:extLst>
        </c:dLbl>
      </c:pivotFmt>
      <c:pivotFmt>
        <c:idx val="57"/>
        <c:dLbl>
          <c:idx val="0"/>
          <c:delete val="1"/>
          <c:extLst>
            <c:ext xmlns:c15="http://schemas.microsoft.com/office/drawing/2012/chart" uri="{CE6537A1-D6FC-4f65-9D91-7224C49458BB}"/>
          </c:extLst>
        </c:dLbl>
      </c:pivotFmt>
      <c:pivotFmt>
        <c:idx val="58"/>
        <c:dLbl>
          <c:idx val="0"/>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pivotFmt>
      <c:pivotFmt>
        <c:idx val="59"/>
        <c:marker>
          <c:symbol val="circle"/>
          <c:size val="7"/>
        </c:marker>
        <c:dLbl>
          <c:idx val="0"/>
          <c:spPr/>
          <c:txPr>
            <a:bodyPr/>
            <a:lstStyle/>
            <a:p>
              <a:pPr>
                <a:defRPr/>
              </a:pPr>
              <a:endParaRPr lang="es-EC"/>
            </a:p>
          </c:txPr>
          <c:dLblPos val="t"/>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2.8820462627131688E-2"/>
              <c:y val="-9.2129629629629631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3.132658981209966E-2"/>
              <c:y val="-8.7499999999999994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3.132658981209966E-2"/>
              <c:y val="-8.7499999999999994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3.132658981209966E-2"/>
              <c:y val="-8.7499999999999994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3.132658981209966E-2"/>
              <c:y val="-9.2129629629629631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65"/>
        <c:dLbl>
          <c:idx val="0"/>
          <c:delete val="1"/>
          <c:extLst>
            <c:ext xmlns:c15="http://schemas.microsoft.com/office/drawing/2012/chart" uri="{CE6537A1-D6FC-4f65-9D91-7224C49458BB}"/>
          </c:extLst>
        </c:dLbl>
      </c:pivotFmt>
      <c:pivotFmt>
        <c:idx val="66"/>
        <c:dLbl>
          <c:idx val="0"/>
          <c:delete val="1"/>
          <c:extLst>
            <c:ext xmlns:c15="http://schemas.microsoft.com/office/drawing/2012/chart" uri="{CE6537A1-D6FC-4f65-9D91-7224C49458BB}"/>
          </c:extLst>
        </c:dLbl>
      </c:pivotFmt>
      <c:pivotFmt>
        <c:idx val="67"/>
        <c:dLbl>
          <c:idx val="0"/>
          <c:delete val="1"/>
          <c:extLst>
            <c:ext xmlns:c15="http://schemas.microsoft.com/office/drawing/2012/chart" uri="{CE6537A1-D6FC-4f65-9D91-7224C49458BB}"/>
          </c:extLst>
        </c:dLbl>
      </c:pivotFmt>
      <c:pivotFmt>
        <c:idx val="68"/>
        <c:dLbl>
          <c:idx val="0"/>
          <c:layout>
            <c:manualLayout>
              <c:x val="-2.7567399034647611E-2"/>
              <c:y val="-8.3333333333333329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69"/>
        <c:dLbl>
          <c:idx val="0"/>
          <c:spPr/>
          <c:txPr>
            <a:bodyPr/>
            <a:lstStyle/>
            <a:p>
              <a:pPr>
                <a:defRPr/>
              </a:pPr>
              <a:endParaRPr lang="es-EC"/>
            </a:p>
          </c:txPr>
          <c:dLblPos val="b"/>
          <c:showLegendKey val="0"/>
          <c:showVal val="1"/>
          <c:showCatName val="0"/>
          <c:showSerName val="0"/>
          <c:showPercent val="0"/>
          <c:showBubbleSize val="0"/>
          <c:extLst>
            <c:ext xmlns:c15="http://schemas.microsoft.com/office/drawing/2012/chart" uri="{CE6537A1-D6FC-4f65-9D91-7224C49458BB}"/>
          </c:extLst>
        </c:dLbl>
      </c:pivotFmt>
      <c:pivotFmt>
        <c:idx val="70"/>
        <c:dLbl>
          <c:idx val="0"/>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pivotFmt>
      <c:pivotFmt>
        <c:idx val="71"/>
        <c:dLbl>
          <c:idx val="0"/>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pivotFmt>
      <c:pivotFmt>
        <c:idx val="72"/>
        <c:dLbl>
          <c:idx val="0"/>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pivotFmt>
      <c:pivotFmt>
        <c:idx val="73"/>
        <c:dLbl>
          <c:idx val="0"/>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pivotFmt>
      <c:pivotFmt>
        <c:idx val="74"/>
        <c:dLbl>
          <c:idx val="0"/>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pivotFmt>
      <c:pivotFmt>
        <c:idx val="75"/>
        <c:dLbl>
          <c:idx val="0"/>
          <c:delete val="1"/>
          <c:extLst>
            <c:ext xmlns:c15="http://schemas.microsoft.com/office/drawing/2012/chart" uri="{CE6537A1-D6FC-4f65-9D91-7224C49458BB}"/>
          </c:extLst>
        </c:dLbl>
      </c:pivotFmt>
      <c:pivotFmt>
        <c:idx val="76"/>
        <c:dLbl>
          <c:idx val="0"/>
          <c:delete val="1"/>
          <c:extLst>
            <c:ext xmlns:c15="http://schemas.microsoft.com/office/drawing/2012/chart" uri="{CE6537A1-D6FC-4f65-9D91-7224C49458BB}"/>
          </c:extLst>
        </c:dLbl>
      </c:pivotFmt>
      <c:pivotFmt>
        <c:idx val="77"/>
        <c:dLbl>
          <c:idx val="0"/>
          <c:delete val="1"/>
          <c:extLst>
            <c:ext xmlns:c15="http://schemas.microsoft.com/office/drawing/2012/chart" uri="{CE6537A1-D6FC-4f65-9D91-7224C49458BB}"/>
          </c:extLst>
        </c:dLbl>
      </c:pivotFmt>
      <c:pivotFmt>
        <c:idx val="78"/>
        <c:dLbl>
          <c:idx val="0"/>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pivotFmt>
      <c:pivotFmt>
        <c:idx val="79"/>
        <c:marker>
          <c:symbol val="circle"/>
          <c:size val="7"/>
        </c:marker>
        <c:dLbl>
          <c:idx val="0"/>
          <c:spPr/>
          <c:txPr>
            <a:bodyPr/>
            <a:lstStyle/>
            <a:p>
              <a:pPr>
                <a:defRPr/>
              </a:pPr>
              <a:endParaRPr lang="es-EC"/>
            </a:p>
          </c:txPr>
          <c:dLblPos val="t"/>
          <c:showLegendKey val="0"/>
          <c:showVal val="1"/>
          <c:showCatName val="0"/>
          <c:showSerName val="0"/>
          <c:showPercent val="0"/>
          <c:showBubbleSize val="0"/>
          <c:extLst>
            <c:ext xmlns:c15="http://schemas.microsoft.com/office/drawing/2012/chart" uri="{CE6537A1-D6FC-4f65-9D91-7224C49458BB}"/>
          </c:extLst>
        </c:dLbl>
      </c:pivotFmt>
      <c:pivotFmt>
        <c:idx val="80"/>
        <c:dLbl>
          <c:idx val="0"/>
          <c:layout>
            <c:manualLayout>
              <c:x val="-2.8820462627131688E-2"/>
              <c:y val="-9.2129629629629631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81"/>
        <c:dLbl>
          <c:idx val="0"/>
          <c:layout>
            <c:manualLayout>
              <c:x val="-3.132658981209966E-2"/>
              <c:y val="-8.7499999999999994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82"/>
        <c:dLbl>
          <c:idx val="0"/>
          <c:layout>
            <c:manualLayout>
              <c:x val="-3.132658981209966E-2"/>
              <c:y val="-8.7499999999999994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83"/>
        <c:dLbl>
          <c:idx val="0"/>
          <c:layout>
            <c:manualLayout>
              <c:x val="-3.132658981209966E-2"/>
              <c:y val="-8.7499999999999994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84"/>
        <c:dLbl>
          <c:idx val="0"/>
          <c:layout>
            <c:manualLayout>
              <c:x val="-3.132658981209966E-2"/>
              <c:y val="-9.2129629629629631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85"/>
        <c:dLbl>
          <c:idx val="0"/>
          <c:delete val="1"/>
          <c:extLst>
            <c:ext xmlns:c15="http://schemas.microsoft.com/office/drawing/2012/chart" uri="{CE6537A1-D6FC-4f65-9D91-7224C49458BB}"/>
          </c:extLst>
        </c:dLbl>
      </c:pivotFmt>
      <c:pivotFmt>
        <c:idx val="86"/>
        <c:dLbl>
          <c:idx val="0"/>
          <c:delete val="1"/>
          <c:extLst>
            <c:ext xmlns:c15="http://schemas.microsoft.com/office/drawing/2012/chart" uri="{CE6537A1-D6FC-4f65-9D91-7224C49458BB}"/>
          </c:extLst>
        </c:dLbl>
      </c:pivotFmt>
      <c:pivotFmt>
        <c:idx val="87"/>
        <c:dLbl>
          <c:idx val="0"/>
          <c:delete val="1"/>
          <c:extLst>
            <c:ext xmlns:c15="http://schemas.microsoft.com/office/drawing/2012/chart" uri="{CE6537A1-D6FC-4f65-9D91-7224C49458BB}"/>
          </c:extLst>
        </c:dLbl>
      </c:pivotFmt>
      <c:pivotFmt>
        <c:idx val="88"/>
        <c:dLbl>
          <c:idx val="0"/>
          <c:layout>
            <c:manualLayout>
              <c:x val="-2.7567399034647611E-2"/>
              <c:y val="-8.3333333333333329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2862710470441555"/>
          <c:y val="5.0093350061375296E-2"/>
          <c:w val="0.65743871822883881"/>
          <c:h val="0.73602662034841659"/>
        </c:manualLayout>
      </c:layout>
      <c:lineChart>
        <c:grouping val="standard"/>
        <c:varyColors val="0"/>
        <c:ser>
          <c:idx val="0"/>
          <c:order val="0"/>
          <c:tx>
            <c:strRef>
              <c:f>MS!$K$18</c:f>
              <c:strCache>
                <c:ptCount val="1"/>
                <c:pt idx="0">
                  <c:v> Palm</c:v>
                </c:pt>
              </c:strCache>
            </c:strRef>
          </c:tx>
          <c:spPr>
            <a:ln w="31750"/>
          </c:spPr>
          <c:marker>
            <c:symbol val="circle"/>
            <c:size val="7"/>
            <c:spPr>
              <a:solidFill>
                <a:schemeClr val="tx1">
                  <a:lumMod val="50000"/>
                  <a:lumOff val="50000"/>
                </a:schemeClr>
              </a:solidFill>
            </c:spPr>
          </c:marker>
          <c:dLbls>
            <c:dLbl>
              <c:idx val="0"/>
              <c:delete val="1"/>
              <c:extLst>
                <c:ext xmlns:c15="http://schemas.microsoft.com/office/drawing/2012/chart" uri="{CE6537A1-D6FC-4f65-9D91-7224C49458BB}"/>
              </c:extLst>
            </c:dLbl>
            <c:dLbl>
              <c:idx val="1"/>
              <c:layout/>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dLbl>
              <c:idx val="3"/>
              <c:layout/>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dLbl>
              <c:idx val="4"/>
              <c:layout/>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layout/>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pPr>
                <a:endParaRPr lang="es-EC"/>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stdErr"/>
            <c:noEndCap val="0"/>
          </c:errBars>
          <c:cat>
            <c:strRef>
              <c:f>MS!$J$19:$J$28</c:f>
              <c:strCache>
                <c:ptCount val="9"/>
                <c:pt idx="0">
                  <c:v>3</c:v>
                </c:pt>
                <c:pt idx="1">
                  <c:v>6</c:v>
                </c:pt>
                <c:pt idx="2">
                  <c:v>9</c:v>
                </c:pt>
                <c:pt idx="3">
                  <c:v>12</c:v>
                </c:pt>
                <c:pt idx="4">
                  <c:v>18</c:v>
                </c:pt>
                <c:pt idx="5">
                  <c:v>24</c:v>
                </c:pt>
                <c:pt idx="6">
                  <c:v>48</c:v>
                </c:pt>
                <c:pt idx="7">
                  <c:v>72</c:v>
                </c:pt>
                <c:pt idx="8">
                  <c:v>96</c:v>
                </c:pt>
              </c:strCache>
            </c:strRef>
          </c:cat>
          <c:val>
            <c:numRef>
              <c:f>MS!$K$19:$K$28</c:f>
              <c:numCache>
                <c:formatCode>General</c:formatCode>
                <c:ptCount val="9"/>
                <c:pt idx="0">
                  <c:v>23.78</c:v>
                </c:pt>
                <c:pt idx="1">
                  <c:v>23.7225</c:v>
                </c:pt>
                <c:pt idx="2">
                  <c:v>26.217500000000001</c:v>
                </c:pt>
                <c:pt idx="3">
                  <c:v>37.142499999999998</c:v>
                </c:pt>
                <c:pt idx="4">
                  <c:v>34.659999999999997</c:v>
                </c:pt>
                <c:pt idx="5">
                  <c:v>47.942500000000003</c:v>
                </c:pt>
                <c:pt idx="6">
                  <c:v>64.010000000000005</c:v>
                </c:pt>
                <c:pt idx="7">
                  <c:v>66.135000000000005</c:v>
                </c:pt>
                <c:pt idx="8">
                  <c:v>69.234999999999999</c:v>
                </c:pt>
              </c:numCache>
            </c:numRef>
          </c:val>
          <c:smooth val="0"/>
        </c:ser>
        <c:ser>
          <c:idx val="1"/>
          <c:order val="1"/>
          <c:tx>
            <c:strRef>
              <c:f>MS!$L$18</c:f>
              <c:strCache>
                <c:ptCount val="1"/>
                <c:pt idx="0">
                  <c:v> Palm trt</c:v>
                </c:pt>
              </c:strCache>
            </c:strRef>
          </c:tx>
          <c:spPr>
            <a:ln w="28575"/>
          </c:spPr>
          <c:marker>
            <c:symbol val="circle"/>
            <c:size val="7"/>
          </c:marker>
          <c:dLbls>
            <c:dLbl>
              <c:idx val="0"/>
              <c:delete val="1"/>
              <c:extLst>
                <c:ext xmlns:c15="http://schemas.microsoft.com/office/drawing/2012/chart" uri="{CE6537A1-D6FC-4f65-9D91-7224C49458BB}"/>
              </c:extLst>
            </c:dLbl>
            <c:dLbl>
              <c:idx val="1"/>
              <c:layout>
                <c:manualLayout>
                  <c:x val="-3.132658981209966E-2"/>
                  <c:y val="-8.7499999999999994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132658981209966E-2"/>
                  <c:y val="-8.7499999999999994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132658981209966E-2"/>
                  <c:y val="-8.7499999999999994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3.132658981209966E-2"/>
                  <c:y val="-9.2129629629629631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layout>
                <c:manualLayout>
                  <c:x val="-2.7567399034647611E-2"/>
                  <c:y val="-8.3333333333333329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stdErr"/>
            <c:noEndCap val="0"/>
          </c:errBars>
          <c:cat>
            <c:strRef>
              <c:f>MS!$J$19:$J$28</c:f>
              <c:strCache>
                <c:ptCount val="9"/>
                <c:pt idx="0">
                  <c:v>3</c:v>
                </c:pt>
                <c:pt idx="1">
                  <c:v>6</c:v>
                </c:pt>
                <c:pt idx="2">
                  <c:v>9</c:v>
                </c:pt>
                <c:pt idx="3">
                  <c:v>12</c:v>
                </c:pt>
                <c:pt idx="4">
                  <c:v>18</c:v>
                </c:pt>
                <c:pt idx="5">
                  <c:v>24</c:v>
                </c:pt>
                <c:pt idx="6">
                  <c:v>48</c:v>
                </c:pt>
                <c:pt idx="7">
                  <c:v>72</c:v>
                </c:pt>
                <c:pt idx="8">
                  <c:v>96</c:v>
                </c:pt>
              </c:strCache>
            </c:strRef>
          </c:cat>
          <c:val>
            <c:numRef>
              <c:f>MS!$L$19:$L$28</c:f>
              <c:numCache>
                <c:formatCode>General</c:formatCode>
                <c:ptCount val="9"/>
                <c:pt idx="0">
                  <c:v>26.802499999999998</c:v>
                </c:pt>
                <c:pt idx="1">
                  <c:v>31.14</c:v>
                </c:pt>
                <c:pt idx="2">
                  <c:v>36.122500000000002</c:v>
                </c:pt>
                <c:pt idx="3">
                  <c:v>48.467500000000001</c:v>
                </c:pt>
                <c:pt idx="4">
                  <c:v>47.875</c:v>
                </c:pt>
                <c:pt idx="5">
                  <c:v>55.917499999999997</c:v>
                </c:pt>
                <c:pt idx="6">
                  <c:v>69.484999999999999</c:v>
                </c:pt>
                <c:pt idx="7">
                  <c:v>70.572500000000005</c:v>
                </c:pt>
                <c:pt idx="8">
                  <c:v>73.364999999999995</c:v>
                </c:pt>
              </c:numCache>
            </c:numRef>
          </c:val>
          <c:smooth val="0"/>
        </c:ser>
        <c:dLbls>
          <c:showLegendKey val="0"/>
          <c:showVal val="0"/>
          <c:showCatName val="0"/>
          <c:showSerName val="0"/>
          <c:showPercent val="0"/>
          <c:showBubbleSize val="0"/>
        </c:dLbls>
        <c:marker val="1"/>
        <c:smooth val="0"/>
        <c:axId val="238515712"/>
        <c:axId val="238517632"/>
      </c:lineChart>
      <c:catAx>
        <c:axId val="238515712"/>
        <c:scaling>
          <c:orientation val="minMax"/>
        </c:scaling>
        <c:delete val="0"/>
        <c:axPos val="b"/>
        <c:title>
          <c:tx>
            <c:rich>
              <a:bodyPr/>
              <a:lstStyle/>
              <a:p>
                <a:pPr>
                  <a:defRPr/>
                </a:pPr>
                <a:r>
                  <a:rPr lang="es-EC" b="0"/>
                  <a:t>Tiempo,</a:t>
                </a:r>
                <a:r>
                  <a:rPr lang="es-EC" b="0" baseline="0"/>
                  <a:t> h</a:t>
                </a:r>
                <a:endParaRPr lang="es-EC" b="0"/>
              </a:p>
            </c:rich>
          </c:tx>
          <c:layout/>
          <c:overlay val="0"/>
        </c:title>
        <c:numFmt formatCode="General"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mn-cs"/>
              </a:defRPr>
            </a:pPr>
            <a:endParaRPr lang="es-EC"/>
          </a:p>
        </c:txPr>
        <c:crossAx val="238517632"/>
        <c:crosses val="autoZero"/>
        <c:auto val="1"/>
        <c:lblAlgn val="ctr"/>
        <c:lblOffset val="100"/>
        <c:noMultiLvlLbl val="0"/>
      </c:catAx>
      <c:valAx>
        <c:axId val="238517632"/>
        <c:scaling>
          <c:orientation val="minMax"/>
          <c:max val="90"/>
          <c:min val="10"/>
        </c:scaling>
        <c:delete val="0"/>
        <c:axPos val="l"/>
        <c:title>
          <c:tx>
            <c:rich>
              <a:bodyPr/>
              <a:lstStyle/>
              <a:p>
                <a:pPr>
                  <a:defRPr/>
                </a:pPr>
                <a:r>
                  <a:rPr lang="es-EC" b="0"/>
                  <a:t>DIMS,</a:t>
                </a:r>
                <a:r>
                  <a:rPr lang="es-EC" b="0" baseline="0"/>
                  <a:t> %</a:t>
                </a:r>
                <a:endParaRPr lang="es-EC" b="0"/>
              </a:p>
            </c:rich>
          </c:tx>
          <c:layout/>
          <c:overlay val="0"/>
        </c:title>
        <c:numFmt formatCode="General"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mn-cs"/>
              </a:defRPr>
            </a:pPr>
            <a:endParaRPr lang="es-EC"/>
          </a:p>
        </c:txPr>
        <c:crossAx val="238515712"/>
        <c:crosses val="autoZero"/>
        <c:crossBetween val="between"/>
        <c:majorUnit val="10"/>
        <c:minorUnit val="10"/>
      </c:valAx>
      <c:spPr>
        <a:noFill/>
        <a:ln>
          <a:solidFill>
            <a:schemeClr val="bg1"/>
          </a:solidFill>
        </a:ln>
        <a:effectLst/>
      </c:spPr>
    </c:plotArea>
    <c:legend>
      <c:legendPos val="r"/>
      <c:layout/>
      <c:overlay val="0"/>
    </c:legend>
    <c:plotVisOnly val="1"/>
    <c:dispBlanksAs val="gap"/>
    <c:showDLblsOverMax val="0"/>
  </c:chart>
  <c:spPr>
    <a:solidFill>
      <a:schemeClr val="bg1"/>
    </a:solidFill>
    <a:ln w="9525" cap="flat" cmpd="sng" algn="ctr">
      <a:solidFill>
        <a:schemeClr val="bg1"/>
      </a:solidFill>
      <a:round/>
    </a:ln>
    <a:effectLst/>
  </c:spPr>
  <c:txPr>
    <a:bodyPr/>
    <a:lstStyle/>
    <a:p>
      <a:pPr>
        <a:defRPr sz="1200" baseline="0">
          <a:solidFill>
            <a:schemeClr val="tx1"/>
          </a:solidFill>
          <a:latin typeface="Times New Roman" panose="02020603050405020304" pitchFamily="18" charset="0"/>
        </a:defRPr>
      </a:pPr>
      <a:endParaRPr lang="es-EC"/>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1"/>
    </mc:Choice>
    <mc:Fallback>
      <c:style val="1"/>
    </mc:Fallback>
  </mc:AlternateContent>
  <c:pivotSource>
    <c:name>[% discucion.xlsx]M.O!Tabla dinámica7</c:name>
    <c:fmtId val="-1"/>
  </c:pivotSource>
  <c:chart>
    <c:autoTitleDeleted val="0"/>
    <c:pivotFmts>
      <c:pivotFmt>
        <c:idx val="0"/>
        <c:spPr>
          <a:ln w="28575" cap="rnd">
            <a:solidFill>
              <a:schemeClr val="dk1">
                <a:tint val="88500"/>
              </a:schemeClr>
            </a:solidFill>
            <a:round/>
          </a:ln>
          <a:effectLst/>
        </c:spPr>
        <c:marker>
          <c:symbol val="circle"/>
          <c:size val="5"/>
          <c:spPr>
            <a:solidFill>
              <a:schemeClr val="dk1">
                <a:tint val="88500"/>
              </a:schemeClr>
            </a:solidFill>
            <a:ln w="9525">
              <a:solidFill>
                <a:schemeClr val="dk1">
                  <a:tint val="88500"/>
                </a:schemeClr>
              </a:solidFill>
            </a:ln>
            <a:effectLst/>
          </c:spPr>
        </c:marker>
      </c:pivotFmt>
      <c:pivotFmt>
        <c:idx val="1"/>
        <c:spPr>
          <a:ln w="28575" cap="rnd">
            <a:solidFill>
              <a:schemeClr val="dk1">
                <a:tint val="55000"/>
              </a:schemeClr>
            </a:solidFill>
            <a:round/>
          </a:ln>
          <a:effectLst/>
        </c:spPr>
        <c:marker>
          <c:symbol val="circle"/>
          <c:size val="5"/>
          <c:spPr>
            <a:solidFill>
              <a:schemeClr val="dk1">
                <a:tint val="55000"/>
              </a:schemeClr>
            </a:solidFill>
            <a:ln w="9525">
              <a:solidFill>
                <a:schemeClr val="dk1">
                  <a:tint val="55000"/>
                </a:schemeClr>
              </a:solidFill>
            </a:ln>
            <a:effectLst/>
          </c:spPr>
        </c:marker>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spPr>
          <a:ln w="28575" cap="rnd">
            <a:solidFill>
              <a:schemeClr val="dk1">
                <a:tint val="88500"/>
              </a:schemeClr>
            </a:solidFill>
            <a:round/>
          </a:ln>
          <a:effectLst/>
        </c:spPr>
        <c:marker>
          <c:symbol val="circle"/>
          <c:size val="5"/>
          <c:spPr>
            <a:solidFill>
              <a:schemeClr val="dk1">
                <a:tint val="88500"/>
              </a:schemeClr>
            </a:solidFill>
            <a:ln w="9525">
              <a:solidFill>
                <a:schemeClr val="dk1">
                  <a:tint val="88500"/>
                </a:schemeClr>
              </a:solidFill>
            </a:ln>
            <a:effectLst/>
          </c:spPr>
        </c:marker>
        <c:dLbl>
          <c:idx val="0"/>
          <c:spPr/>
          <c:txPr>
            <a:bodyPr/>
            <a:lstStyle/>
            <a:p>
              <a:pPr>
                <a:defRPr/>
              </a:pPr>
              <a:endParaRPr lang="es-EC"/>
            </a:p>
          </c:txPr>
          <c:dLblPos val="b"/>
          <c:showLegendKey val="0"/>
          <c:showVal val="1"/>
          <c:showCatName val="0"/>
          <c:showSerName val="0"/>
          <c:showPercent val="0"/>
          <c:showBubbleSize val="0"/>
          <c:extLst>
            <c:ext xmlns:c15="http://schemas.microsoft.com/office/drawing/2012/chart" uri="{CE6537A1-D6FC-4f65-9D91-7224C49458BB}"/>
          </c:extLst>
        </c:dLbl>
      </c:pivotFmt>
      <c:pivotFmt>
        <c:idx val="21"/>
        <c:dLbl>
          <c:idx val="0"/>
          <c:delete val="1"/>
          <c:extLst>
            <c:ext xmlns:c15="http://schemas.microsoft.com/office/drawing/2012/chart" uri="{CE6537A1-D6FC-4f65-9D91-7224C49458BB}"/>
          </c:extLst>
        </c:dLbl>
      </c:pivotFmt>
      <c:pivotFmt>
        <c:idx val="22"/>
        <c:dLbl>
          <c:idx val="0"/>
          <c:delete val="1"/>
          <c:extLst>
            <c:ext xmlns:c15="http://schemas.microsoft.com/office/drawing/2012/chart" uri="{CE6537A1-D6FC-4f65-9D91-7224C49458BB}"/>
          </c:extLst>
        </c:dLbl>
      </c:pivotFmt>
      <c:pivotFmt>
        <c:idx val="23"/>
        <c:dLbl>
          <c:idx val="0"/>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pivotFmt>
      <c:pivotFmt>
        <c:idx val="24"/>
        <c:dLbl>
          <c:idx val="0"/>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pivotFmt>
      <c:pivotFmt>
        <c:idx val="25"/>
        <c:dLbl>
          <c:idx val="0"/>
          <c:delete val="1"/>
          <c:extLst>
            <c:ext xmlns:c15="http://schemas.microsoft.com/office/drawing/2012/chart" uri="{CE6537A1-D6FC-4f65-9D91-7224C49458BB}"/>
          </c:extLst>
        </c:dLbl>
      </c:pivotFmt>
      <c:pivotFmt>
        <c:idx val="26"/>
        <c:dLbl>
          <c:idx val="0"/>
          <c:delete val="1"/>
          <c:extLst>
            <c:ext xmlns:c15="http://schemas.microsoft.com/office/drawing/2012/chart" uri="{CE6537A1-D6FC-4f65-9D91-7224C49458BB}"/>
          </c:extLst>
        </c:dLbl>
      </c:pivotFmt>
      <c:pivotFmt>
        <c:idx val="27"/>
        <c:dLbl>
          <c:idx val="0"/>
          <c:delete val="1"/>
          <c:extLst>
            <c:ext xmlns:c15="http://schemas.microsoft.com/office/drawing/2012/chart" uri="{CE6537A1-D6FC-4f65-9D91-7224C49458BB}"/>
          </c:extLst>
        </c:dLbl>
      </c:pivotFmt>
      <c:pivotFmt>
        <c:idx val="28"/>
        <c:dLbl>
          <c:idx val="0"/>
          <c:delete val="1"/>
          <c:extLst>
            <c:ext xmlns:c15="http://schemas.microsoft.com/office/drawing/2012/chart" uri="{CE6537A1-D6FC-4f65-9D91-7224C49458BB}"/>
          </c:extLst>
        </c:dLbl>
      </c:pivotFmt>
      <c:pivotFmt>
        <c:idx val="29"/>
        <c:dLbl>
          <c:idx val="0"/>
          <c:delete val="1"/>
          <c:extLst>
            <c:ext xmlns:c15="http://schemas.microsoft.com/office/drawing/2012/chart" uri="{CE6537A1-D6FC-4f65-9D91-7224C49458BB}"/>
          </c:extLst>
        </c:dLbl>
      </c:pivotFmt>
      <c:pivotFmt>
        <c:idx val="30"/>
        <c:spPr>
          <a:ln w="28575" cap="rnd">
            <a:solidFill>
              <a:schemeClr val="dk1">
                <a:tint val="55000"/>
              </a:schemeClr>
            </a:solidFill>
            <a:round/>
          </a:ln>
          <a:effectLst/>
        </c:spPr>
        <c:marker>
          <c:symbol val="circle"/>
          <c:size val="5"/>
          <c:spPr>
            <a:solidFill>
              <a:schemeClr val="dk1">
                <a:tint val="55000"/>
              </a:schemeClr>
            </a:solidFill>
            <a:ln w="9525">
              <a:solidFill>
                <a:schemeClr val="dk1">
                  <a:tint val="55000"/>
                </a:schemeClr>
              </a:solidFill>
            </a:ln>
            <a:effectLst/>
          </c:spPr>
        </c:marker>
        <c:dLbl>
          <c:idx val="0"/>
          <c:spPr/>
          <c:txPr>
            <a:bodyPr/>
            <a:lstStyle/>
            <a:p>
              <a:pPr>
                <a:defRPr/>
              </a:pPr>
              <a:endParaRPr lang="es-EC"/>
            </a:p>
          </c:txPr>
          <c:dLblPos val="t"/>
          <c:showLegendKey val="0"/>
          <c:showVal val="1"/>
          <c:showCatName val="0"/>
          <c:showSerName val="0"/>
          <c:showPercent val="0"/>
          <c:showBubbleSize val="0"/>
          <c:extLst>
            <c:ext xmlns:c15="http://schemas.microsoft.com/office/drawing/2012/chart" uri="{CE6537A1-D6FC-4f65-9D91-7224C49458BB}"/>
          </c:extLst>
        </c:dLbl>
      </c:pivotFmt>
      <c:pivotFmt>
        <c:idx val="31"/>
        <c:dLbl>
          <c:idx val="0"/>
          <c:delete val="1"/>
          <c:extLst>
            <c:ext xmlns:c15="http://schemas.microsoft.com/office/drawing/2012/chart" uri="{CE6537A1-D6FC-4f65-9D91-7224C49458BB}"/>
          </c:extLst>
        </c:dLbl>
      </c:pivotFmt>
      <c:pivotFmt>
        <c:idx val="32"/>
        <c:dLbl>
          <c:idx val="0"/>
          <c:delete val="1"/>
          <c:extLst>
            <c:ext xmlns:c15="http://schemas.microsoft.com/office/drawing/2012/chart" uri="{CE6537A1-D6FC-4f65-9D91-7224C49458BB}"/>
          </c:extLst>
        </c:dLbl>
      </c:pivotFmt>
      <c:pivotFmt>
        <c:idx val="33"/>
        <c:dLbl>
          <c:idx val="0"/>
          <c:layout>
            <c:manualLayout>
              <c:x val="-3.2111689314513824E-2"/>
              <c:y val="-9.2129629629629589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3.2111689314513824E-2"/>
              <c:y val="-7.8240740740740736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35"/>
        <c:dLbl>
          <c:idx val="0"/>
          <c:delete val="1"/>
          <c:extLst>
            <c:ext xmlns:c15="http://schemas.microsoft.com/office/drawing/2012/chart" uri="{CE6537A1-D6FC-4f65-9D91-7224C49458BB}"/>
          </c:extLst>
        </c:dLbl>
      </c:pivotFmt>
      <c:pivotFmt>
        <c:idx val="36"/>
        <c:dLbl>
          <c:idx val="0"/>
          <c:delete val="1"/>
          <c:extLst>
            <c:ext xmlns:c15="http://schemas.microsoft.com/office/drawing/2012/chart" uri="{CE6537A1-D6FC-4f65-9D91-7224C49458BB}"/>
          </c:extLst>
        </c:dLbl>
      </c:pivotFmt>
      <c:pivotFmt>
        <c:idx val="37"/>
        <c:dLbl>
          <c:idx val="0"/>
          <c:delete val="1"/>
          <c:extLst>
            <c:ext xmlns:c15="http://schemas.microsoft.com/office/drawing/2012/chart" uri="{CE6537A1-D6FC-4f65-9D91-7224C49458BB}"/>
          </c:extLst>
        </c:dLbl>
      </c:pivotFmt>
      <c:pivotFmt>
        <c:idx val="38"/>
        <c:dLbl>
          <c:idx val="0"/>
          <c:delete val="1"/>
          <c:extLst>
            <c:ext xmlns:c15="http://schemas.microsoft.com/office/drawing/2012/chart" uri="{CE6537A1-D6FC-4f65-9D91-7224C49458BB}"/>
          </c:extLst>
        </c:dLbl>
      </c:pivotFmt>
      <c:pivotFmt>
        <c:idx val="39"/>
        <c:dLbl>
          <c:idx val="0"/>
          <c:delete val="1"/>
          <c:extLst>
            <c:ext xmlns:c15="http://schemas.microsoft.com/office/drawing/2012/chart" uri="{CE6537A1-D6FC-4f65-9D91-7224C49458BB}"/>
          </c:extLst>
        </c:dLbl>
      </c:pivotFmt>
      <c:pivotFmt>
        <c:idx val="40"/>
        <c:spPr>
          <a:ln w="28575" cap="rnd">
            <a:solidFill>
              <a:schemeClr val="dk1">
                <a:tint val="88500"/>
              </a:schemeClr>
            </a:solidFill>
            <a:round/>
          </a:ln>
          <a:effectLst/>
        </c:spPr>
        <c:marker>
          <c:symbol val="circle"/>
          <c:size val="5"/>
          <c:spPr>
            <a:solidFill>
              <a:schemeClr val="dk1">
                <a:tint val="88500"/>
              </a:schemeClr>
            </a:solidFill>
            <a:ln w="9525">
              <a:solidFill>
                <a:schemeClr val="dk1">
                  <a:tint val="88500"/>
                </a:schemeClr>
              </a:solidFill>
            </a:ln>
            <a:effectLst/>
          </c:spPr>
        </c:marker>
        <c:dLbl>
          <c:idx val="0"/>
          <c:spPr/>
          <c:txPr>
            <a:bodyPr/>
            <a:lstStyle/>
            <a:p>
              <a:pPr>
                <a:defRPr/>
              </a:pPr>
              <a:endParaRPr lang="es-EC"/>
            </a:p>
          </c:txPr>
          <c:dLblPos val="b"/>
          <c:showLegendKey val="0"/>
          <c:showVal val="1"/>
          <c:showCatName val="0"/>
          <c:showSerName val="0"/>
          <c:showPercent val="0"/>
          <c:showBubbleSize val="0"/>
          <c:extLst>
            <c:ext xmlns:c15="http://schemas.microsoft.com/office/drawing/2012/chart" uri="{CE6537A1-D6FC-4f65-9D91-7224C49458BB}"/>
          </c:extLst>
        </c:dLbl>
      </c:pivotFmt>
      <c:pivotFmt>
        <c:idx val="41"/>
        <c:dLbl>
          <c:idx val="0"/>
          <c:delete val="1"/>
          <c:extLst>
            <c:ext xmlns:c15="http://schemas.microsoft.com/office/drawing/2012/chart" uri="{CE6537A1-D6FC-4f65-9D91-7224C49458BB}"/>
          </c:extLst>
        </c:dLbl>
      </c:pivotFmt>
      <c:pivotFmt>
        <c:idx val="42"/>
        <c:dLbl>
          <c:idx val="0"/>
          <c:delete val="1"/>
          <c:extLst>
            <c:ext xmlns:c15="http://schemas.microsoft.com/office/drawing/2012/chart" uri="{CE6537A1-D6FC-4f65-9D91-7224C49458BB}"/>
          </c:extLst>
        </c:dLbl>
      </c:pivotFmt>
      <c:pivotFmt>
        <c:idx val="43"/>
        <c:dLbl>
          <c:idx val="0"/>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pivotFmt>
      <c:pivotFmt>
        <c:idx val="44"/>
        <c:dLbl>
          <c:idx val="0"/>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pivotFmt>
      <c:pivotFmt>
        <c:idx val="45"/>
        <c:dLbl>
          <c:idx val="0"/>
          <c:delete val="1"/>
          <c:extLst>
            <c:ext xmlns:c15="http://schemas.microsoft.com/office/drawing/2012/chart" uri="{CE6537A1-D6FC-4f65-9D91-7224C49458BB}"/>
          </c:extLst>
        </c:dLbl>
      </c:pivotFmt>
      <c:pivotFmt>
        <c:idx val="46"/>
        <c:dLbl>
          <c:idx val="0"/>
          <c:delete val="1"/>
          <c:extLst>
            <c:ext xmlns:c15="http://schemas.microsoft.com/office/drawing/2012/chart" uri="{CE6537A1-D6FC-4f65-9D91-7224C49458BB}"/>
          </c:extLst>
        </c:dLbl>
      </c:pivotFmt>
      <c:pivotFmt>
        <c:idx val="47"/>
        <c:dLbl>
          <c:idx val="0"/>
          <c:delete val="1"/>
          <c:extLst>
            <c:ext xmlns:c15="http://schemas.microsoft.com/office/drawing/2012/chart" uri="{CE6537A1-D6FC-4f65-9D91-7224C49458BB}"/>
          </c:extLst>
        </c:dLbl>
      </c:pivotFmt>
      <c:pivotFmt>
        <c:idx val="48"/>
        <c:dLbl>
          <c:idx val="0"/>
          <c:delete val="1"/>
          <c:extLst>
            <c:ext xmlns:c15="http://schemas.microsoft.com/office/drawing/2012/chart" uri="{CE6537A1-D6FC-4f65-9D91-7224C49458BB}"/>
          </c:extLst>
        </c:dLbl>
      </c:pivotFmt>
      <c:pivotFmt>
        <c:idx val="49"/>
        <c:dLbl>
          <c:idx val="0"/>
          <c:delete val="1"/>
          <c:extLst>
            <c:ext xmlns:c15="http://schemas.microsoft.com/office/drawing/2012/chart" uri="{CE6537A1-D6FC-4f65-9D91-7224C49458BB}"/>
          </c:extLst>
        </c:dLbl>
      </c:pivotFmt>
      <c:pivotFmt>
        <c:idx val="50"/>
        <c:spPr>
          <a:ln w="28575" cap="rnd">
            <a:solidFill>
              <a:schemeClr val="dk1">
                <a:tint val="55000"/>
              </a:schemeClr>
            </a:solidFill>
            <a:round/>
          </a:ln>
          <a:effectLst/>
        </c:spPr>
        <c:marker>
          <c:symbol val="circle"/>
          <c:size val="5"/>
          <c:spPr>
            <a:solidFill>
              <a:schemeClr val="dk1">
                <a:tint val="55000"/>
              </a:schemeClr>
            </a:solidFill>
            <a:ln w="9525">
              <a:solidFill>
                <a:schemeClr val="dk1">
                  <a:tint val="55000"/>
                </a:schemeClr>
              </a:solidFill>
            </a:ln>
            <a:effectLst/>
          </c:spPr>
        </c:marker>
        <c:dLbl>
          <c:idx val="0"/>
          <c:spPr/>
          <c:txPr>
            <a:bodyPr/>
            <a:lstStyle/>
            <a:p>
              <a:pPr>
                <a:defRPr/>
              </a:pPr>
              <a:endParaRPr lang="es-EC"/>
            </a:p>
          </c:txPr>
          <c:dLblPos val="t"/>
          <c:showLegendKey val="0"/>
          <c:showVal val="1"/>
          <c:showCatName val="0"/>
          <c:showSerName val="0"/>
          <c:showPercent val="0"/>
          <c:showBubbleSize val="0"/>
          <c:extLst>
            <c:ext xmlns:c15="http://schemas.microsoft.com/office/drawing/2012/chart" uri="{CE6537A1-D6FC-4f65-9D91-7224C49458BB}"/>
          </c:extLst>
        </c:dLbl>
      </c:pivotFmt>
      <c:pivotFmt>
        <c:idx val="51"/>
        <c:dLbl>
          <c:idx val="0"/>
          <c:delete val="1"/>
          <c:extLst>
            <c:ext xmlns:c15="http://schemas.microsoft.com/office/drawing/2012/chart" uri="{CE6537A1-D6FC-4f65-9D91-7224C49458BB}"/>
          </c:extLst>
        </c:dLbl>
      </c:pivotFmt>
      <c:pivotFmt>
        <c:idx val="52"/>
        <c:dLbl>
          <c:idx val="0"/>
          <c:delete val="1"/>
          <c:extLst>
            <c:ext xmlns:c15="http://schemas.microsoft.com/office/drawing/2012/chart" uri="{CE6537A1-D6FC-4f65-9D91-7224C49458BB}"/>
          </c:extLst>
        </c:dLbl>
      </c:pivotFmt>
      <c:pivotFmt>
        <c:idx val="53"/>
        <c:dLbl>
          <c:idx val="0"/>
          <c:layout>
            <c:manualLayout>
              <c:x val="-3.2111689314513824E-2"/>
              <c:y val="-9.2129629629629589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54"/>
        <c:dLbl>
          <c:idx val="0"/>
          <c:layout>
            <c:manualLayout>
              <c:x val="-3.2111689314513824E-2"/>
              <c:y val="-7.8240740740740736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55"/>
        <c:dLbl>
          <c:idx val="0"/>
          <c:delete val="1"/>
          <c:extLst>
            <c:ext xmlns:c15="http://schemas.microsoft.com/office/drawing/2012/chart" uri="{CE6537A1-D6FC-4f65-9D91-7224C49458BB}"/>
          </c:extLst>
        </c:dLbl>
      </c:pivotFmt>
      <c:pivotFmt>
        <c:idx val="56"/>
        <c:dLbl>
          <c:idx val="0"/>
          <c:delete val="1"/>
          <c:extLst>
            <c:ext xmlns:c15="http://schemas.microsoft.com/office/drawing/2012/chart" uri="{CE6537A1-D6FC-4f65-9D91-7224C49458BB}"/>
          </c:extLst>
        </c:dLbl>
      </c:pivotFmt>
      <c:pivotFmt>
        <c:idx val="57"/>
        <c:dLbl>
          <c:idx val="0"/>
          <c:delete val="1"/>
          <c:extLst>
            <c:ext xmlns:c15="http://schemas.microsoft.com/office/drawing/2012/chart" uri="{CE6537A1-D6FC-4f65-9D91-7224C49458BB}"/>
          </c:extLst>
        </c:dLbl>
      </c:pivotFmt>
      <c:pivotFmt>
        <c:idx val="58"/>
        <c:dLbl>
          <c:idx val="0"/>
          <c:delete val="1"/>
          <c:extLst>
            <c:ext xmlns:c15="http://schemas.microsoft.com/office/drawing/2012/chart" uri="{CE6537A1-D6FC-4f65-9D91-7224C49458BB}"/>
          </c:extLst>
        </c:dLbl>
      </c:pivotFmt>
      <c:pivotFmt>
        <c:idx val="59"/>
        <c:dLbl>
          <c:idx val="0"/>
          <c:delete val="1"/>
          <c:extLst>
            <c:ext xmlns:c15="http://schemas.microsoft.com/office/drawing/2012/chart" uri="{CE6537A1-D6FC-4f65-9D91-7224C49458BB}"/>
          </c:extLst>
        </c:dLbl>
      </c:pivotFmt>
    </c:pivotFmts>
    <c:plotArea>
      <c:layout/>
      <c:lineChart>
        <c:grouping val="standard"/>
        <c:varyColors val="0"/>
        <c:ser>
          <c:idx val="0"/>
          <c:order val="0"/>
          <c:tx>
            <c:strRef>
              <c:f>M.O!$K$15</c:f>
              <c:strCache>
                <c:ptCount val="1"/>
                <c:pt idx="0">
                  <c:v> palm</c:v>
                </c:pt>
              </c:strCache>
            </c:strRef>
          </c:tx>
          <c:spPr>
            <a:ln w="28575" cap="rnd">
              <a:solidFill>
                <a:schemeClr val="dk1">
                  <a:tint val="88500"/>
                </a:schemeClr>
              </a:solidFill>
              <a:round/>
            </a:ln>
            <a:effectLst/>
          </c:spPr>
          <c:marker>
            <c:symbol val="circle"/>
            <c:size val="5"/>
            <c:spPr>
              <a:solidFill>
                <a:schemeClr val="dk1">
                  <a:tint val="88500"/>
                </a:schemeClr>
              </a:solidFill>
              <a:ln w="9525">
                <a:solidFill>
                  <a:schemeClr val="dk1">
                    <a:tint val="88500"/>
                  </a:schemeClr>
                </a:solidFill>
              </a:ln>
              <a:effectLst/>
            </c:spPr>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layout/>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dLbl>
              <c:idx val="3"/>
              <c:layout/>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spPr>
              <a:noFill/>
              <a:ln>
                <a:noFill/>
              </a:ln>
              <a:effectLst/>
            </c:spPr>
            <c:txPr>
              <a:bodyPr/>
              <a:lstStyle/>
              <a:p>
                <a:pPr>
                  <a:defRPr/>
                </a:pPr>
                <a:endParaRPr lang="es-EC"/>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stdErr"/>
            <c:noEndCap val="0"/>
            <c:spPr>
              <a:noFill/>
              <a:ln w="9525" cap="flat" cmpd="sng" algn="ctr">
                <a:solidFill>
                  <a:schemeClr val="tx1">
                    <a:lumMod val="65000"/>
                    <a:lumOff val="35000"/>
                  </a:schemeClr>
                </a:solidFill>
                <a:round/>
              </a:ln>
              <a:effectLst/>
            </c:spPr>
          </c:errBars>
          <c:cat>
            <c:strRef>
              <c:f>M.O!$J$16:$J$25</c:f>
              <c:strCache>
                <c:ptCount val="9"/>
                <c:pt idx="0">
                  <c:v>3</c:v>
                </c:pt>
                <c:pt idx="1">
                  <c:v>6</c:v>
                </c:pt>
                <c:pt idx="2">
                  <c:v>9</c:v>
                </c:pt>
                <c:pt idx="3">
                  <c:v>12</c:v>
                </c:pt>
                <c:pt idx="4">
                  <c:v>18</c:v>
                </c:pt>
                <c:pt idx="5">
                  <c:v>24</c:v>
                </c:pt>
                <c:pt idx="6">
                  <c:v>48</c:v>
                </c:pt>
                <c:pt idx="7">
                  <c:v>72</c:v>
                </c:pt>
                <c:pt idx="8">
                  <c:v>96</c:v>
                </c:pt>
              </c:strCache>
            </c:strRef>
          </c:cat>
          <c:val>
            <c:numRef>
              <c:f>M.O!$K$16:$K$25</c:f>
              <c:numCache>
                <c:formatCode>General</c:formatCode>
                <c:ptCount val="9"/>
                <c:pt idx="0">
                  <c:v>24.26</c:v>
                </c:pt>
                <c:pt idx="1">
                  <c:v>24.6</c:v>
                </c:pt>
                <c:pt idx="2">
                  <c:v>27.074999999999999</c:v>
                </c:pt>
                <c:pt idx="3">
                  <c:v>37.862499999999997</c:v>
                </c:pt>
                <c:pt idx="4">
                  <c:v>37.71</c:v>
                </c:pt>
                <c:pt idx="5">
                  <c:v>48.332500000000003</c:v>
                </c:pt>
                <c:pt idx="6">
                  <c:v>64.592500000000001</c:v>
                </c:pt>
                <c:pt idx="7">
                  <c:v>66.569999999999993</c:v>
                </c:pt>
                <c:pt idx="8">
                  <c:v>69.680000000000007</c:v>
                </c:pt>
              </c:numCache>
            </c:numRef>
          </c:val>
          <c:smooth val="0"/>
        </c:ser>
        <c:ser>
          <c:idx val="1"/>
          <c:order val="1"/>
          <c:tx>
            <c:strRef>
              <c:f>M.O!$L$15</c:f>
              <c:strCache>
                <c:ptCount val="1"/>
                <c:pt idx="0">
                  <c:v>palm trt</c:v>
                </c:pt>
              </c:strCache>
            </c:strRef>
          </c:tx>
          <c:spPr>
            <a:ln w="28575" cap="rnd">
              <a:solidFill>
                <a:schemeClr val="dk1">
                  <a:tint val="55000"/>
                </a:schemeClr>
              </a:solidFill>
              <a:round/>
            </a:ln>
            <a:effectLst/>
          </c:spPr>
          <c:marker>
            <c:symbol val="circle"/>
            <c:size val="5"/>
            <c:spPr>
              <a:solidFill>
                <a:schemeClr val="dk1">
                  <a:tint val="55000"/>
                </a:schemeClr>
              </a:solidFill>
              <a:ln w="9525">
                <a:solidFill>
                  <a:schemeClr val="dk1">
                    <a:tint val="55000"/>
                  </a:schemeClr>
                </a:solidFill>
              </a:ln>
              <a:effectLst/>
            </c:spPr>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layout>
                <c:manualLayout>
                  <c:x val="-3.2111689314513824E-2"/>
                  <c:y val="-9.2129629629629589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2111689314513824E-2"/>
                  <c:y val="-7.8240740740740736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spPr>
              <a:noFill/>
              <a:ln>
                <a:noFill/>
              </a:ln>
              <a:effectLst/>
            </c:spPr>
            <c:txPr>
              <a:bodyPr/>
              <a:lstStyle/>
              <a:p>
                <a:pPr>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stdErr"/>
            <c:noEndCap val="0"/>
            <c:spPr>
              <a:noFill/>
              <a:ln w="9525" cap="flat" cmpd="sng" algn="ctr">
                <a:solidFill>
                  <a:schemeClr val="tx1">
                    <a:lumMod val="65000"/>
                    <a:lumOff val="35000"/>
                  </a:schemeClr>
                </a:solidFill>
                <a:round/>
              </a:ln>
              <a:effectLst/>
            </c:spPr>
          </c:errBars>
          <c:cat>
            <c:strRef>
              <c:f>M.O!$J$16:$J$25</c:f>
              <c:strCache>
                <c:ptCount val="9"/>
                <c:pt idx="0">
                  <c:v>3</c:v>
                </c:pt>
                <c:pt idx="1">
                  <c:v>6</c:v>
                </c:pt>
                <c:pt idx="2">
                  <c:v>9</c:v>
                </c:pt>
                <c:pt idx="3">
                  <c:v>12</c:v>
                </c:pt>
                <c:pt idx="4">
                  <c:v>18</c:v>
                </c:pt>
                <c:pt idx="5">
                  <c:v>24</c:v>
                </c:pt>
                <c:pt idx="6">
                  <c:v>48</c:v>
                </c:pt>
                <c:pt idx="7">
                  <c:v>72</c:v>
                </c:pt>
                <c:pt idx="8">
                  <c:v>96</c:v>
                </c:pt>
              </c:strCache>
            </c:strRef>
          </c:cat>
          <c:val>
            <c:numRef>
              <c:f>M.O!$L$16:$L$25</c:f>
              <c:numCache>
                <c:formatCode>General</c:formatCode>
                <c:ptCount val="9"/>
                <c:pt idx="0">
                  <c:v>27.535</c:v>
                </c:pt>
                <c:pt idx="1">
                  <c:v>31.23</c:v>
                </c:pt>
                <c:pt idx="2">
                  <c:v>37.049999999999997</c:v>
                </c:pt>
                <c:pt idx="3">
                  <c:v>47.41</c:v>
                </c:pt>
                <c:pt idx="4">
                  <c:v>46.75</c:v>
                </c:pt>
                <c:pt idx="5">
                  <c:v>54.954999999999998</c:v>
                </c:pt>
                <c:pt idx="6">
                  <c:v>69.122500000000002</c:v>
                </c:pt>
                <c:pt idx="7">
                  <c:v>70.055000000000007</c:v>
                </c:pt>
                <c:pt idx="8">
                  <c:v>72.84</c:v>
                </c:pt>
              </c:numCache>
            </c:numRef>
          </c:val>
          <c:smooth val="0"/>
        </c:ser>
        <c:dLbls>
          <c:showLegendKey val="0"/>
          <c:showVal val="0"/>
          <c:showCatName val="0"/>
          <c:showSerName val="0"/>
          <c:showPercent val="0"/>
          <c:showBubbleSize val="0"/>
        </c:dLbls>
        <c:marker val="1"/>
        <c:smooth val="0"/>
        <c:axId val="239060480"/>
        <c:axId val="239062400"/>
      </c:lineChart>
      <c:catAx>
        <c:axId val="239060480"/>
        <c:scaling>
          <c:orientation val="minMax"/>
        </c:scaling>
        <c:delete val="0"/>
        <c:axPos val="b"/>
        <c:title>
          <c:tx>
            <c:rich>
              <a:bodyPr rot="0" vert="horz"/>
              <a:lstStyle/>
              <a:p>
                <a:pPr>
                  <a:defRPr/>
                </a:pPr>
                <a:r>
                  <a:rPr lang="es-EC"/>
                  <a:t>Tiempo,h</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s-EC"/>
          </a:p>
        </c:txPr>
        <c:crossAx val="239062400"/>
        <c:crosses val="autoZero"/>
        <c:auto val="1"/>
        <c:lblAlgn val="ctr"/>
        <c:lblOffset val="100"/>
        <c:noMultiLvlLbl val="0"/>
      </c:catAx>
      <c:valAx>
        <c:axId val="239062400"/>
        <c:scaling>
          <c:orientation val="minMax"/>
        </c:scaling>
        <c:delete val="0"/>
        <c:axPos val="l"/>
        <c:title>
          <c:tx>
            <c:rich>
              <a:bodyPr rot="-5400000" vert="horz"/>
              <a:lstStyle/>
              <a:p>
                <a:pPr>
                  <a:defRPr/>
                </a:pPr>
                <a:r>
                  <a:rPr lang="es-EC"/>
                  <a:t>DIMO, %  </a:t>
                </a:r>
              </a:p>
            </c:rich>
          </c:tx>
          <c:layout/>
          <c:overlay val="0"/>
          <c:spPr>
            <a:noFill/>
            <a:ln>
              <a:noFill/>
            </a:ln>
            <a:effectLst/>
          </c:spPr>
        </c:title>
        <c:numFmt formatCode="General" sourceLinked="1"/>
        <c:majorTickMark val="none"/>
        <c:minorTickMark val="none"/>
        <c:tickLblPos val="nextTo"/>
        <c:spPr>
          <a:noFill/>
          <a:ln>
            <a:solidFill>
              <a:schemeClr val="tx1"/>
            </a:solidFill>
          </a:ln>
          <a:effectLst/>
        </c:spPr>
        <c:txPr>
          <a:bodyPr rot="-60000000" vert="horz"/>
          <a:lstStyle/>
          <a:p>
            <a:pPr>
              <a:defRPr/>
            </a:pPr>
            <a:endParaRPr lang="es-EC"/>
          </a:p>
        </c:txPr>
        <c:crossAx val="239060480"/>
        <c:crosses val="autoZero"/>
        <c:crossBetween val="between"/>
      </c:valAx>
      <c:spPr>
        <a:noFill/>
        <a:ln>
          <a:noFill/>
        </a:ln>
        <a:effectLst/>
      </c:spPr>
    </c:plotArea>
    <c:legend>
      <c:legendPos val="r"/>
      <c:layout/>
      <c:overlay val="0"/>
      <c:spPr>
        <a:noFill/>
        <a:ln>
          <a:noFill/>
        </a:ln>
        <a:effectLst/>
      </c:spPr>
      <c:txPr>
        <a:bodyPr rot="0" vert="horz"/>
        <a:lstStyle/>
        <a:p>
          <a:pPr>
            <a:defRPr/>
          </a:pPr>
          <a:endParaRPr lang="es-EC"/>
        </a:p>
      </c:txPr>
    </c:legend>
    <c:plotVisOnly val="1"/>
    <c:dispBlanksAs val="gap"/>
    <c:showDLblsOverMax val="0"/>
  </c:chart>
  <c:spPr>
    <a:solidFill>
      <a:schemeClr val="bg1"/>
    </a:solidFill>
    <a:ln w="9525" cap="flat" cmpd="sng" algn="ctr">
      <a:solidFill>
        <a:schemeClr val="bg1"/>
      </a:solidFill>
      <a:round/>
    </a:ln>
    <a:effectLst/>
  </c:spPr>
  <c:txPr>
    <a:bodyPr/>
    <a:lstStyle/>
    <a:p>
      <a:pPr>
        <a:defRPr sz="1200" b="0" baseline="0">
          <a:latin typeface="Times New Roman" panose="02020603050405020304" pitchFamily="18" charset="0"/>
        </a:defRPr>
      </a:pPr>
      <a:endParaRPr lang="es-EC"/>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1"/>
    </mc:Choice>
    <mc:Fallback>
      <c:style val="1"/>
    </mc:Fallback>
  </mc:AlternateContent>
  <c:pivotSource>
    <c:name>[% discucion.xlsx]PROTEINA!Tabla dinámica5</c:name>
    <c:fmtId val="-1"/>
  </c:pivotSource>
  <c:chart>
    <c:autoTitleDeleted val="0"/>
    <c:pivotFmts>
      <c:pivotFmt>
        <c:idx val="0"/>
        <c:spPr>
          <a:solidFill>
            <a:schemeClr val="dk1">
              <a:tint val="88500"/>
            </a:schemeClr>
          </a:solidFill>
          <a:ln>
            <a:noFill/>
          </a:ln>
          <a:effectLst/>
        </c:spPr>
        <c:marker>
          <c:symbol val="none"/>
        </c:marker>
      </c:pivotFmt>
      <c:pivotFmt>
        <c:idx val="1"/>
        <c:spPr>
          <a:ln w="28575" cap="rnd">
            <a:solidFill>
              <a:schemeClr val="dk1">
                <a:tint val="88500"/>
              </a:schemeClr>
            </a:solidFill>
            <a:round/>
          </a:ln>
          <a:effectLst/>
        </c:spPr>
        <c:marker>
          <c:symbol val="circle"/>
          <c:size val="5"/>
          <c:spPr>
            <a:solidFill>
              <a:schemeClr val="dk1">
                <a:tint val="88500"/>
              </a:schemeClr>
            </a:solidFill>
            <a:ln w="9525">
              <a:solidFill>
                <a:schemeClr val="dk1">
                  <a:tint val="88500"/>
                </a:schemeClr>
              </a:solidFill>
            </a:ln>
            <a:effectLst/>
          </c:spPr>
        </c:marker>
        <c:dLbl>
          <c:idx val="0"/>
          <c:spPr/>
          <c:txPr>
            <a:bodyPr/>
            <a:lstStyle/>
            <a:p>
              <a:pPr>
                <a:defRPr/>
              </a:pPr>
              <a:endParaRPr lang="es-EC"/>
            </a:p>
          </c:txPr>
          <c:dLblPos val="b"/>
          <c:showLegendKey val="0"/>
          <c:showVal val="1"/>
          <c:showCatName val="0"/>
          <c:showSerName val="0"/>
          <c:showPercent val="0"/>
          <c:showBubbleSize val="0"/>
          <c:extLst>
            <c:ext xmlns:c15="http://schemas.microsoft.com/office/drawing/2012/chart" uri="{CE6537A1-D6FC-4f65-9D91-7224C49458BB}"/>
          </c:extLst>
        </c:dLbl>
      </c:pivotFmt>
      <c:pivotFmt>
        <c:idx val="2"/>
        <c:spPr>
          <a:ln w="28575" cap="rnd">
            <a:solidFill>
              <a:schemeClr val="dk1">
                <a:tint val="55000"/>
              </a:schemeClr>
            </a:solidFill>
            <a:round/>
          </a:ln>
          <a:effectLst/>
        </c:spPr>
        <c:marker>
          <c:symbol val="circle"/>
          <c:size val="5"/>
          <c:spPr>
            <a:solidFill>
              <a:schemeClr val="dk1">
                <a:tint val="55000"/>
              </a:schemeClr>
            </a:solidFill>
            <a:ln w="9525">
              <a:solidFill>
                <a:schemeClr val="dk1">
                  <a:tint val="55000"/>
                </a:schemeClr>
              </a:solidFill>
            </a:ln>
            <a:effectLst/>
          </c:spPr>
        </c:marker>
        <c:dLbl>
          <c:idx val="0"/>
          <c:spPr/>
          <c:txPr>
            <a:bodyPr/>
            <a:lstStyle/>
            <a:p>
              <a:pPr>
                <a:defRPr/>
              </a:pPr>
              <a:endParaRPr lang="es-EC"/>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dLbl>
          <c:idx val="0"/>
          <c:layout>
            <c:manualLayout>
              <c:x val="-3.1977744103166048E-2"/>
              <c:y val="-7.6905574516496017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4"/>
        <c:dLbl>
          <c:idx val="0"/>
          <c:layout>
            <c:manualLayout>
              <c:x val="-3.1977744103166048E-2"/>
              <c:y val="-8.1456200227531292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5"/>
        <c:dLbl>
          <c:idx val="0"/>
          <c:delete val="1"/>
          <c:extLst>
            <c:ext xmlns:c15="http://schemas.microsoft.com/office/drawing/2012/chart" uri="{CE6537A1-D6FC-4f65-9D91-7224C49458BB}"/>
          </c:extLst>
        </c:dLbl>
      </c:pivotFmt>
      <c:pivotFmt>
        <c:idx val="6"/>
        <c:dLbl>
          <c:idx val="0"/>
          <c:delete val="1"/>
          <c:extLst>
            <c:ext xmlns:c15="http://schemas.microsoft.com/office/drawing/2012/chart" uri="{CE6537A1-D6FC-4f65-9D91-7224C49458BB}"/>
          </c:extLst>
        </c:dLbl>
      </c:pivotFmt>
      <c:pivotFmt>
        <c:idx val="7"/>
        <c:dLbl>
          <c:idx val="0"/>
          <c:layout>
            <c:manualLayout>
              <c:x val="-3.1977744103166048E-2"/>
              <c:y val="-8.6006825938566553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8"/>
        <c:dLbl>
          <c:idx val="0"/>
          <c:layout>
            <c:manualLayout>
              <c:x val="-3.1977744103166048E-2"/>
              <c:y val="-7.6905574516496017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9"/>
        <c:dLbl>
          <c:idx val="0"/>
          <c:layout>
            <c:manualLayout>
              <c:x val="-3.1977744103166048E-2"/>
              <c:y val="-7.6905574516496017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10"/>
        <c:dLbl>
          <c:idx val="0"/>
          <c:layout>
            <c:manualLayout>
              <c:x val="-3.1977744103166048E-2"/>
              <c:y val="-8.6006825938566539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11"/>
        <c:dLbl>
          <c:idx val="0"/>
          <c:delete val="1"/>
          <c:extLst>
            <c:ext xmlns:c15="http://schemas.microsoft.com/office/drawing/2012/chart" uri="{CE6537A1-D6FC-4f65-9D91-7224C49458BB}"/>
          </c:extLst>
        </c:dLbl>
      </c:pivotFmt>
      <c:pivotFmt>
        <c:idx val="12"/>
        <c:dLbl>
          <c:idx val="0"/>
          <c:layout>
            <c:manualLayout>
              <c:x val="-3.1039321568238493E-2"/>
              <c:y val="7.6905574516496017E-2"/>
            </c:manualLayout>
          </c:layout>
          <c:tx>
            <c:rich>
              <a:bodyPr/>
              <a:lstStyle/>
              <a:p>
                <a:r>
                  <a:rPr lang="en-US"/>
                  <a:t>a</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13"/>
        <c:dLbl>
          <c:idx val="0"/>
          <c:layout>
            <c:manualLayout>
              <c:x val="-3.1039321568238493E-2"/>
              <c:y val="7.2354948805460839E-2"/>
            </c:manualLayout>
          </c:layout>
          <c:tx>
            <c:rich>
              <a:bodyPr/>
              <a:lstStyle/>
              <a:p>
                <a:r>
                  <a:rPr lang="en-US"/>
                  <a:t>a</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14"/>
        <c:dLbl>
          <c:idx val="0"/>
          <c:delete val="1"/>
          <c:extLst>
            <c:ext xmlns:c15="http://schemas.microsoft.com/office/drawing/2012/chart" uri="{CE6537A1-D6FC-4f65-9D91-7224C49458BB}"/>
          </c:extLst>
        </c:dLbl>
      </c:pivotFmt>
      <c:pivotFmt>
        <c:idx val="15"/>
        <c:dLbl>
          <c:idx val="0"/>
          <c:delete val="1"/>
          <c:extLst>
            <c:ext xmlns:c15="http://schemas.microsoft.com/office/drawing/2012/chart" uri="{CE6537A1-D6FC-4f65-9D91-7224C49458BB}"/>
          </c:extLst>
        </c:dLbl>
      </c:pivotFmt>
      <c:pivotFmt>
        <c:idx val="16"/>
        <c:dLbl>
          <c:idx val="0"/>
          <c:layout>
            <c:manualLayout>
              <c:x val="-3.1039321568238493E-2"/>
              <c:y val="7.6905574516496017E-2"/>
            </c:manualLayout>
          </c:layout>
          <c:tx>
            <c:rich>
              <a:bodyPr/>
              <a:lstStyle/>
              <a:p>
                <a:r>
                  <a:rPr lang="en-US"/>
                  <a:t>a</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17"/>
        <c:dLbl>
          <c:idx val="0"/>
          <c:layout>
            <c:manualLayout>
              <c:x val="-3.1039321568238493E-2"/>
              <c:y val="8.1456200227531292E-2"/>
            </c:manualLayout>
          </c:layout>
          <c:tx>
            <c:rich>
              <a:bodyPr/>
              <a:lstStyle/>
              <a:p>
                <a:r>
                  <a:rPr lang="en-US"/>
                  <a:t>a</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18"/>
        <c:dLbl>
          <c:idx val="0"/>
          <c:layout>
            <c:manualLayout>
              <c:x val="-3.1039321568238493E-2"/>
              <c:y val="8.1456200227531292E-2"/>
            </c:manualLayout>
          </c:layout>
          <c:tx>
            <c:rich>
              <a:bodyPr/>
              <a:lstStyle/>
              <a:p>
                <a:r>
                  <a:rPr lang="en-US"/>
                  <a:t>a</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19"/>
        <c:dLbl>
          <c:idx val="0"/>
          <c:layout>
            <c:manualLayout>
              <c:x val="-3.1039321568238493E-2"/>
              <c:y val="7.2354948805460756E-2"/>
            </c:manualLayout>
          </c:layout>
          <c:tx>
            <c:rich>
              <a:bodyPr/>
              <a:lstStyle/>
              <a:p>
                <a:r>
                  <a:rPr lang="en-US"/>
                  <a:t>a</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20"/>
        <c:dLbl>
          <c:idx val="0"/>
          <c:delete val="1"/>
          <c:extLst>
            <c:ext xmlns:c15="http://schemas.microsoft.com/office/drawing/2012/chart" uri="{CE6537A1-D6FC-4f65-9D91-7224C49458BB}"/>
          </c:extLst>
        </c:dLbl>
      </c:pivotFmt>
      <c:pivotFmt>
        <c:idx val="21"/>
        <c:spPr>
          <a:ln w="28575" cap="rnd">
            <a:solidFill>
              <a:schemeClr val="dk1">
                <a:tint val="88500"/>
              </a:schemeClr>
            </a:solidFill>
            <a:round/>
          </a:ln>
          <a:effectLst/>
        </c:spPr>
        <c:marker>
          <c:symbol val="circle"/>
          <c:size val="5"/>
          <c:spPr>
            <a:solidFill>
              <a:schemeClr val="dk1">
                <a:tint val="88500"/>
              </a:schemeClr>
            </a:solidFill>
            <a:ln w="9525">
              <a:solidFill>
                <a:schemeClr val="dk1">
                  <a:tint val="88500"/>
                </a:schemeClr>
              </a:solidFill>
            </a:ln>
            <a:effectLst/>
          </c:spPr>
        </c:marker>
        <c:dLbl>
          <c:idx val="0"/>
          <c:spPr/>
          <c:txPr>
            <a:bodyPr/>
            <a:lstStyle/>
            <a:p>
              <a:pPr>
                <a:defRPr/>
              </a:pPr>
              <a:endParaRPr lang="es-EC"/>
            </a:p>
          </c:txPr>
          <c:dLblPos val="b"/>
          <c:showLegendKey val="0"/>
          <c:showVal val="1"/>
          <c:showCatName val="0"/>
          <c:showSerName val="0"/>
          <c:showPercent val="0"/>
          <c:showBubbleSize val="0"/>
          <c:extLst>
            <c:ext xmlns:c15="http://schemas.microsoft.com/office/drawing/2012/chart" uri="{CE6537A1-D6FC-4f65-9D91-7224C49458BB}"/>
          </c:extLst>
        </c:dLbl>
      </c:pivotFmt>
      <c:pivotFmt>
        <c:idx val="22"/>
        <c:dLbl>
          <c:idx val="0"/>
          <c:layout>
            <c:manualLayout>
              <c:x val="-3.1039321568238493E-2"/>
              <c:y val="7.6905574516496017E-2"/>
            </c:manualLayout>
          </c:layout>
          <c:tx>
            <c:rich>
              <a:bodyPr/>
              <a:lstStyle/>
              <a:p>
                <a:r>
                  <a:rPr lang="en-US"/>
                  <a:t>a</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23"/>
        <c:dLbl>
          <c:idx val="0"/>
          <c:layout>
            <c:manualLayout>
              <c:x val="-3.1039321568238493E-2"/>
              <c:y val="7.2354948805460839E-2"/>
            </c:manualLayout>
          </c:layout>
          <c:tx>
            <c:rich>
              <a:bodyPr/>
              <a:lstStyle/>
              <a:p>
                <a:r>
                  <a:rPr lang="en-US"/>
                  <a:t>a</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24"/>
        <c:dLbl>
          <c:idx val="0"/>
          <c:delete val="1"/>
          <c:extLst>
            <c:ext xmlns:c15="http://schemas.microsoft.com/office/drawing/2012/chart" uri="{CE6537A1-D6FC-4f65-9D91-7224C49458BB}"/>
          </c:extLst>
        </c:dLbl>
      </c:pivotFmt>
      <c:pivotFmt>
        <c:idx val="25"/>
        <c:dLbl>
          <c:idx val="0"/>
          <c:delete val="1"/>
          <c:extLst>
            <c:ext xmlns:c15="http://schemas.microsoft.com/office/drawing/2012/chart" uri="{CE6537A1-D6FC-4f65-9D91-7224C49458BB}"/>
          </c:extLst>
        </c:dLbl>
      </c:pivotFmt>
      <c:pivotFmt>
        <c:idx val="26"/>
        <c:dLbl>
          <c:idx val="0"/>
          <c:layout>
            <c:manualLayout>
              <c:x val="-3.1039321568238493E-2"/>
              <c:y val="7.6905574516496017E-2"/>
            </c:manualLayout>
          </c:layout>
          <c:tx>
            <c:rich>
              <a:bodyPr/>
              <a:lstStyle/>
              <a:p>
                <a:r>
                  <a:rPr lang="en-US"/>
                  <a:t>a</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27"/>
        <c:dLbl>
          <c:idx val="0"/>
          <c:layout>
            <c:manualLayout>
              <c:x val="-3.1039321568238493E-2"/>
              <c:y val="8.1456200227531292E-2"/>
            </c:manualLayout>
          </c:layout>
          <c:tx>
            <c:rich>
              <a:bodyPr/>
              <a:lstStyle/>
              <a:p>
                <a:r>
                  <a:rPr lang="en-US"/>
                  <a:t>a</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28"/>
        <c:dLbl>
          <c:idx val="0"/>
          <c:layout>
            <c:manualLayout>
              <c:x val="-3.1039321568238493E-2"/>
              <c:y val="8.1456200227531292E-2"/>
            </c:manualLayout>
          </c:layout>
          <c:tx>
            <c:rich>
              <a:bodyPr/>
              <a:lstStyle/>
              <a:p>
                <a:r>
                  <a:rPr lang="en-US"/>
                  <a:t>a</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29"/>
        <c:dLbl>
          <c:idx val="0"/>
          <c:layout>
            <c:manualLayout>
              <c:x val="-3.1039321568238493E-2"/>
              <c:y val="7.2354948805460756E-2"/>
            </c:manualLayout>
          </c:layout>
          <c:tx>
            <c:rich>
              <a:bodyPr/>
              <a:lstStyle/>
              <a:p>
                <a:r>
                  <a:rPr lang="en-US"/>
                  <a:t>a</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30"/>
        <c:dLbl>
          <c:idx val="0"/>
          <c:delete val="1"/>
          <c:extLst>
            <c:ext xmlns:c15="http://schemas.microsoft.com/office/drawing/2012/chart" uri="{CE6537A1-D6FC-4f65-9D91-7224C49458BB}"/>
          </c:extLst>
        </c:dLbl>
      </c:pivotFmt>
      <c:pivotFmt>
        <c:idx val="31"/>
        <c:spPr>
          <a:ln w="28575" cap="rnd">
            <a:solidFill>
              <a:schemeClr val="dk1">
                <a:tint val="55000"/>
              </a:schemeClr>
            </a:solidFill>
            <a:round/>
          </a:ln>
          <a:effectLst/>
        </c:spPr>
        <c:marker>
          <c:symbol val="circle"/>
          <c:size val="5"/>
          <c:spPr>
            <a:solidFill>
              <a:schemeClr val="dk1">
                <a:tint val="55000"/>
              </a:schemeClr>
            </a:solidFill>
            <a:ln w="9525">
              <a:solidFill>
                <a:schemeClr val="dk1">
                  <a:tint val="55000"/>
                </a:schemeClr>
              </a:solidFill>
            </a:ln>
            <a:effectLst/>
          </c:spPr>
        </c:marker>
        <c:dLbl>
          <c:idx val="0"/>
          <c:spPr/>
          <c:txPr>
            <a:bodyPr/>
            <a:lstStyle/>
            <a:p>
              <a:pPr>
                <a:defRPr/>
              </a:pPr>
              <a:endParaRPr lang="es-EC"/>
            </a:p>
          </c:txPr>
          <c:dLblPos val="t"/>
          <c:showLegendKey val="0"/>
          <c:showVal val="1"/>
          <c:showCatName val="0"/>
          <c:showSerName val="0"/>
          <c:showPercent val="0"/>
          <c:showBubbleSize val="0"/>
          <c:extLst>
            <c:ext xmlns:c15="http://schemas.microsoft.com/office/drawing/2012/chart" uri="{CE6537A1-D6FC-4f65-9D91-7224C49458BB}"/>
          </c:extLst>
        </c:dLbl>
      </c:pivotFmt>
      <c:pivotFmt>
        <c:idx val="32"/>
        <c:dLbl>
          <c:idx val="0"/>
          <c:layout>
            <c:manualLayout>
              <c:x val="-3.1977744103166048E-2"/>
              <c:y val="-7.6905574516496017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3.1977744103166048E-2"/>
              <c:y val="-8.1456200227531292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34"/>
        <c:dLbl>
          <c:idx val="0"/>
          <c:delete val="1"/>
          <c:extLst>
            <c:ext xmlns:c15="http://schemas.microsoft.com/office/drawing/2012/chart" uri="{CE6537A1-D6FC-4f65-9D91-7224C49458BB}"/>
          </c:extLst>
        </c:dLbl>
      </c:pivotFmt>
      <c:pivotFmt>
        <c:idx val="35"/>
        <c:dLbl>
          <c:idx val="0"/>
          <c:delete val="1"/>
          <c:extLst>
            <c:ext xmlns:c15="http://schemas.microsoft.com/office/drawing/2012/chart" uri="{CE6537A1-D6FC-4f65-9D91-7224C49458BB}"/>
          </c:extLst>
        </c:dLbl>
      </c:pivotFmt>
      <c:pivotFmt>
        <c:idx val="36"/>
        <c:dLbl>
          <c:idx val="0"/>
          <c:layout>
            <c:manualLayout>
              <c:x val="-3.1977744103166048E-2"/>
              <c:y val="-8.6006825938566553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3.1977744103166048E-2"/>
              <c:y val="-7.6905574516496017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3.1977744103166048E-2"/>
              <c:y val="-7.6905574516496017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3.1977744103166048E-2"/>
              <c:y val="-8.6006825938566539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40"/>
        <c:dLbl>
          <c:idx val="0"/>
          <c:delete val="1"/>
          <c:extLst>
            <c:ext xmlns:c15="http://schemas.microsoft.com/office/drawing/2012/chart" uri="{CE6537A1-D6FC-4f65-9D91-7224C49458BB}"/>
          </c:extLst>
        </c:dLbl>
      </c:pivotFmt>
      <c:pivotFmt>
        <c:idx val="41"/>
        <c:spPr>
          <a:ln w="28575" cap="rnd">
            <a:solidFill>
              <a:schemeClr val="dk1">
                <a:tint val="88500"/>
              </a:schemeClr>
            </a:solidFill>
            <a:round/>
          </a:ln>
          <a:effectLst/>
        </c:spPr>
        <c:marker>
          <c:symbol val="circle"/>
          <c:size val="5"/>
          <c:spPr>
            <a:solidFill>
              <a:schemeClr val="dk1">
                <a:tint val="88500"/>
              </a:schemeClr>
            </a:solidFill>
            <a:ln w="9525">
              <a:solidFill>
                <a:schemeClr val="dk1">
                  <a:tint val="88500"/>
                </a:schemeClr>
              </a:solidFill>
            </a:ln>
            <a:effectLst/>
          </c:spPr>
        </c:marker>
        <c:dLbl>
          <c:idx val="0"/>
          <c:spPr/>
          <c:txPr>
            <a:bodyPr/>
            <a:lstStyle/>
            <a:p>
              <a:pPr>
                <a:defRPr/>
              </a:pPr>
              <a:endParaRPr lang="es-EC"/>
            </a:p>
          </c:txPr>
          <c:dLblPos val="b"/>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3.1039321568238493E-2"/>
              <c:y val="7.6905574516496017E-2"/>
            </c:manualLayout>
          </c:layout>
          <c:tx>
            <c:rich>
              <a:bodyPr/>
              <a:lstStyle/>
              <a:p>
                <a:r>
                  <a:rPr lang="en-US"/>
                  <a:t>a</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43"/>
        <c:dLbl>
          <c:idx val="0"/>
          <c:layout>
            <c:manualLayout>
              <c:x val="-3.1039321568238493E-2"/>
              <c:y val="7.2354948805460839E-2"/>
            </c:manualLayout>
          </c:layout>
          <c:tx>
            <c:rich>
              <a:bodyPr/>
              <a:lstStyle/>
              <a:p>
                <a:r>
                  <a:rPr lang="en-US"/>
                  <a:t>a</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44"/>
        <c:dLbl>
          <c:idx val="0"/>
          <c:delete val="1"/>
          <c:extLst>
            <c:ext xmlns:c15="http://schemas.microsoft.com/office/drawing/2012/chart" uri="{CE6537A1-D6FC-4f65-9D91-7224C49458BB}"/>
          </c:extLst>
        </c:dLbl>
      </c:pivotFmt>
      <c:pivotFmt>
        <c:idx val="45"/>
        <c:dLbl>
          <c:idx val="0"/>
          <c:delete val="1"/>
          <c:extLst>
            <c:ext xmlns:c15="http://schemas.microsoft.com/office/drawing/2012/chart" uri="{CE6537A1-D6FC-4f65-9D91-7224C49458BB}"/>
          </c:extLst>
        </c:dLbl>
      </c:pivotFmt>
      <c:pivotFmt>
        <c:idx val="46"/>
        <c:dLbl>
          <c:idx val="0"/>
          <c:layout>
            <c:manualLayout>
              <c:x val="-3.1039321568238493E-2"/>
              <c:y val="7.6905574516496017E-2"/>
            </c:manualLayout>
          </c:layout>
          <c:tx>
            <c:rich>
              <a:bodyPr/>
              <a:lstStyle/>
              <a:p>
                <a:r>
                  <a:rPr lang="en-US"/>
                  <a:t>a</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3.1039321568238493E-2"/>
              <c:y val="8.1456200227531292E-2"/>
            </c:manualLayout>
          </c:layout>
          <c:tx>
            <c:rich>
              <a:bodyPr/>
              <a:lstStyle/>
              <a:p>
                <a:r>
                  <a:rPr lang="en-US"/>
                  <a:t>a</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3.1039321568238493E-2"/>
              <c:y val="8.1456200227531292E-2"/>
            </c:manualLayout>
          </c:layout>
          <c:tx>
            <c:rich>
              <a:bodyPr/>
              <a:lstStyle/>
              <a:p>
                <a:r>
                  <a:rPr lang="en-US"/>
                  <a:t>a</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3.1039321568238493E-2"/>
              <c:y val="7.2354948805460756E-2"/>
            </c:manualLayout>
          </c:layout>
          <c:tx>
            <c:rich>
              <a:bodyPr/>
              <a:lstStyle/>
              <a:p>
                <a:r>
                  <a:rPr lang="en-US"/>
                  <a:t>a</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50"/>
        <c:dLbl>
          <c:idx val="0"/>
          <c:delete val="1"/>
          <c:extLst>
            <c:ext xmlns:c15="http://schemas.microsoft.com/office/drawing/2012/chart" uri="{CE6537A1-D6FC-4f65-9D91-7224C49458BB}"/>
          </c:extLst>
        </c:dLbl>
      </c:pivotFmt>
      <c:pivotFmt>
        <c:idx val="51"/>
        <c:spPr>
          <a:ln w="28575" cap="rnd">
            <a:solidFill>
              <a:schemeClr val="dk1">
                <a:tint val="55000"/>
              </a:schemeClr>
            </a:solidFill>
            <a:round/>
          </a:ln>
          <a:effectLst/>
        </c:spPr>
        <c:marker>
          <c:symbol val="circle"/>
          <c:size val="5"/>
          <c:spPr>
            <a:solidFill>
              <a:schemeClr val="dk1">
                <a:tint val="55000"/>
              </a:schemeClr>
            </a:solidFill>
            <a:ln w="9525">
              <a:solidFill>
                <a:schemeClr val="dk1">
                  <a:tint val="55000"/>
                </a:schemeClr>
              </a:solidFill>
            </a:ln>
            <a:effectLst/>
          </c:spPr>
        </c:marker>
        <c:dLbl>
          <c:idx val="0"/>
          <c:spPr/>
          <c:txPr>
            <a:bodyPr/>
            <a:lstStyle/>
            <a:p>
              <a:pPr>
                <a:defRPr/>
              </a:pPr>
              <a:endParaRPr lang="es-EC"/>
            </a:p>
          </c:txPr>
          <c:dLblPos val="t"/>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3.1977744103166048E-2"/>
              <c:y val="-7.6905574516496017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3.1977744103166048E-2"/>
              <c:y val="-8.1456200227531292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54"/>
        <c:dLbl>
          <c:idx val="0"/>
          <c:delete val="1"/>
          <c:extLst>
            <c:ext xmlns:c15="http://schemas.microsoft.com/office/drawing/2012/chart" uri="{CE6537A1-D6FC-4f65-9D91-7224C49458BB}"/>
          </c:extLst>
        </c:dLbl>
      </c:pivotFmt>
      <c:pivotFmt>
        <c:idx val="55"/>
        <c:dLbl>
          <c:idx val="0"/>
          <c:delete val="1"/>
          <c:extLst>
            <c:ext xmlns:c15="http://schemas.microsoft.com/office/drawing/2012/chart" uri="{CE6537A1-D6FC-4f65-9D91-7224C49458BB}"/>
          </c:extLst>
        </c:dLbl>
      </c:pivotFmt>
      <c:pivotFmt>
        <c:idx val="56"/>
        <c:dLbl>
          <c:idx val="0"/>
          <c:layout>
            <c:manualLayout>
              <c:x val="-3.1977744103166048E-2"/>
              <c:y val="-8.6006825938566553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3.1977744103166048E-2"/>
              <c:y val="-7.6905574516496017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3.1977744103166048E-2"/>
              <c:y val="-7.6905574516496017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3.1977744103166048E-2"/>
              <c:y val="-8.6006825938566539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60"/>
        <c:dLbl>
          <c:idx val="0"/>
          <c:delete val="1"/>
          <c:extLst>
            <c:ext xmlns:c15="http://schemas.microsoft.com/office/drawing/2012/chart" uri="{CE6537A1-D6FC-4f65-9D91-7224C49458BB}"/>
          </c:extLst>
        </c:dLbl>
      </c:pivotFmt>
    </c:pivotFmts>
    <c:plotArea>
      <c:layout/>
      <c:lineChart>
        <c:grouping val="standard"/>
        <c:varyColors val="0"/>
        <c:ser>
          <c:idx val="0"/>
          <c:order val="0"/>
          <c:tx>
            <c:strRef>
              <c:f>PROTEINA!$I$5</c:f>
              <c:strCache>
                <c:ptCount val="1"/>
                <c:pt idx="0">
                  <c:v>palm</c:v>
                </c:pt>
              </c:strCache>
            </c:strRef>
          </c:tx>
          <c:spPr>
            <a:ln w="28575" cap="rnd">
              <a:solidFill>
                <a:schemeClr val="dk1">
                  <a:tint val="88500"/>
                </a:schemeClr>
              </a:solidFill>
              <a:round/>
            </a:ln>
            <a:effectLst/>
          </c:spPr>
          <c:marker>
            <c:symbol val="circle"/>
            <c:size val="5"/>
            <c:spPr>
              <a:solidFill>
                <a:schemeClr val="dk1">
                  <a:tint val="88500"/>
                </a:schemeClr>
              </a:solidFill>
              <a:ln w="9525">
                <a:solidFill>
                  <a:schemeClr val="dk1">
                    <a:tint val="88500"/>
                  </a:schemeClr>
                </a:solidFill>
              </a:ln>
              <a:effectLst/>
            </c:spPr>
          </c:marker>
          <c:dLbls>
            <c:dLbl>
              <c:idx val="0"/>
              <c:layout>
                <c:manualLayout>
                  <c:x val="0.16615659669424976"/>
                  <c:y val="-7.5282370166371806E-2"/>
                </c:manualLayout>
              </c:layout>
              <c:tx>
                <c:rich>
                  <a:bodyPr/>
                  <a:lstStyle/>
                  <a:p>
                    <a:r>
                      <a:rPr lang="en-US"/>
                      <a:t>a</a:t>
                    </a:r>
                  </a:p>
                </c:rich>
              </c:tx>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3753567107085859E-2"/>
                  <c:y val="5.3907427904098727E-2"/>
                </c:manualLayout>
              </c:layout>
              <c:tx>
                <c:rich>
                  <a:bodyPr/>
                  <a:lstStyle/>
                  <a:p>
                    <a:r>
                      <a:rPr lang="en-US"/>
                      <a:t>a</a:t>
                    </a:r>
                  </a:p>
                </c:rich>
              </c:tx>
              <c:dLblPos val="r"/>
              <c:showLegendKey val="0"/>
              <c:showVal val="1"/>
              <c:showCatName val="0"/>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3.6570652842982963E-2"/>
                  <c:y val="7.2354813220269071E-2"/>
                </c:manualLayout>
              </c:layout>
              <c:tx>
                <c:rich>
                  <a:bodyPr/>
                  <a:lstStyle/>
                  <a:p>
                    <a:r>
                      <a:rPr lang="en-US"/>
                      <a:t>a</a:t>
                    </a:r>
                  </a:p>
                </c:rich>
              </c:tx>
              <c:dLblPos val="r"/>
              <c:showLegendKey val="0"/>
              <c:showVal val="1"/>
              <c:showCatName val="0"/>
              <c:showSerName val="0"/>
              <c:showPercent val="0"/>
              <c:showBubbleSize val="0"/>
              <c:extLst>
                <c:ext xmlns:c15="http://schemas.microsoft.com/office/drawing/2012/chart" uri="{CE6537A1-D6FC-4f65-9D91-7224C49458BB}"/>
              </c:extLst>
            </c:dLbl>
            <c:dLbl>
              <c:idx val="8"/>
              <c:delete val="1"/>
              <c:extLst>
                <c:ext xmlns:c15="http://schemas.microsoft.com/office/drawing/2012/chart" uri="{CE6537A1-D6FC-4f65-9D91-7224C49458BB}"/>
              </c:extLst>
            </c:dLbl>
            <c:spPr>
              <a:noFill/>
              <a:ln>
                <a:noFill/>
              </a:ln>
              <a:effectLst/>
            </c:spPr>
            <c:txPr>
              <a:bodyPr/>
              <a:lstStyle/>
              <a:p>
                <a:pPr>
                  <a:defRPr/>
                </a:pPr>
                <a:endParaRPr lang="es-EC"/>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stdErr"/>
            <c:noEndCap val="0"/>
            <c:spPr>
              <a:noFill/>
              <a:ln w="9525" cap="flat" cmpd="sng" algn="ctr">
                <a:solidFill>
                  <a:schemeClr val="tx1">
                    <a:lumMod val="65000"/>
                    <a:lumOff val="35000"/>
                  </a:schemeClr>
                </a:solidFill>
                <a:round/>
              </a:ln>
              <a:effectLst/>
            </c:spPr>
          </c:errBars>
          <c:cat>
            <c:strRef>
              <c:f>PROTEINA!$H$6:$H$15</c:f>
              <c:strCache>
                <c:ptCount val="9"/>
                <c:pt idx="0">
                  <c:v>3</c:v>
                </c:pt>
                <c:pt idx="1">
                  <c:v>6</c:v>
                </c:pt>
                <c:pt idx="2">
                  <c:v>9</c:v>
                </c:pt>
                <c:pt idx="3">
                  <c:v>12</c:v>
                </c:pt>
                <c:pt idx="4">
                  <c:v>18</c:v>
                </c:pt>
                <c:pt idx="5">
                  <c:v>24</c:v>
                </c:pt>
                <c:pt idx="6">
                  <c:v>48</c:v>
                </c:pt>
                <c:pt idx="7">
                  <c:v>72</c:v>
                </c:pt>
                <c:pt idx="8">
                  <c:v>96</c:v>
                </c:pt>
              </c:strCache>
            </c:strRef>
          </c:cat>
          <c:val>
            <c:numRef>
              <c:f>PROTEINA!$I$6:$I$15</c:f>
              <c:numCache>
                <c:formatCode>General</c:formatCode>
                <c:ptCount val="9"/>
                <c:pt idx="0">
                  <c:v>61</c:v>
                </c:pt>
                <c:pt idx="1">
                  <c:v>61.555</c:v>
                </c:pt>
                <c:pt idx="2">
                  <c:v>64.635000000000005</c:v>
                </c:pt>
                <c:pt idx="3">
                  <c:v>72.987499999999997</c:v>
                </c:pt>
                <c:pt idx="4">
                  <c:v>72.16</c:v>
                </c:pt>
                <c:pt idx="5">
                  <c:v>78.89</c:v>
                </c:pt>
                <c:pt idx="6">
                  <c:v>88.4375</c:v>
                </c:pt>
                <c:pt idx="7">
                  <c:v>89.177499999999995</c:v>
                </c:pt>
                <c:pt idx="8">
                  <c:v>90.542500000000004</c:v>
                </c:pt>
              </c:numCache>
            </c:numRef>
          </c:val>
          <c:smooth val="0"/>
        </c:ser>
        <c:ser>
          <c:idx val="1"/>
          <c:order val="1"/>
          <c:tx>
            <c:strRef>
              <c:f>PROTEINA!$J$5</c:f>
              <c:strCache>
                <c:ptCount val="1"/>
                <c:pt idx="0">
                  <c:v>palm trt</c:v>
                </c:pt>
              </c:strCache>
            </c:strRef>
          </c:tx>
          <c:spPr>
            <a:ln w="28575" cap="rnd">
              <a:solidFill>
                <a:schemeClr val="dk1">
                  <a:tint val="55000"/>
                </a:schemeClr>
              </a:solidFill>
              <a:round/>
            </a:ln>
            <a:effectLst/>
          </c:spPr>
          <c:marker>
            <c:symbol val="circle"/>
            <c:size val="5"/>
            <c:spPr>
              <a:solidFill>
                <a:schemeClr val="dk1">
                  <a:tint val="55000"/>
                </a:schemeClr>
              </a:solidFill>
              <a:ln w="9525">
                <a:solidFill>
                  <a:schemeClr val="dk1">
                    <a:tint val="55000"/>
                  </a:schemeClr>
                </a:solidFill>
              </a:ln>
              <a:effectLst/>
            </c:spPr>
          </c:marker>
          <c:dLbls>
            <c:dLbl>
              <c:idx val="0"/>
              <c:layout>
                <c:manualLayout>
                  <c:x val="0.17366956471589026"/>
                  <c:y val="-0.2982698290963283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2815277921035092E-2"/>
                  <c:y val="-0.15985651993295161"/>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3.5632363656932196E-2"/>
                  <c:y val="-9.5230573252108347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dLbl>
              <c:idx val="8"/>
              <c:delete val="1"/>
              <c:extLst>
                <c:ext xmlns:c15="http://schemas.microsoft.com/office/drawing/2012/chart" uri="{CE6537A1-D6FC-4f65-9D91-7224C49458BB}"/>
              </c:extLst>
            </c:dLbl>
            <c:spPr>
              <a:noFill/>
              <a:ln>
                <a:noFill/>
              </a:ln>
              <a:effectLst/>
            </c:spPr>
            <c:txPr>
              <a:bodyPr/>
              <a:lstStyle/>
              <a:p>
                <a:pPr>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stdErr"/>
            <c:noEndCap val="0"/>
            <c:spPr>
              <a:noFill/>
              <a:ln w="9525" cap="flat" cmpd="sng" algn="ctr">
                <a:solidFill>
                  <a:schemeClr val="tx1">
                    <a:lumMod val="65000"/>
                    <a:lumOff val="35000"/>
                  </a:schemeClr>
                </a:solidFill>
                <a:round/>
              </a:ln>
              <a:effectLst/>
            </c:spPr>
          </c:errBars>
          <c:cat>
            <c:strRef>
              <c:f>PROTEINA!$H$6:$H$15</c:f>
              <c:strCache>
                <c:ptCount val="9"/>
                <c:pt idx="0">
                  <c:v>3</c:v>
                </c:pt>
                <c:pt idx="1">
                  <c:v>6</c:v>
                </c:pt>
                <c:pt idx="2">
                  <c:v>9</c:v>
                </c:pt>
                <c:pt idx="3">
                  <c:v>12</c:v>
                </c:pt>
                <c:pt idx="4">
                  <c:v>18</c:v>
                </c:pt>
                <c:pt idx="5">
                  <c:v>24</c:v>
                </c:pt>
                <c:pt idx="6">
                  <c:v>48</c:v>
                </c:pt>
                <c:pt idx="7">
                  <c:v>72</c:v>
                </c:pt>
                <c:pt idx="8">
                  <c:v>96</c:v>
                </c:pt>
              </c:strCache>
            </c:strRef>
          </c:cat>
          <c:val>
            <c:numRef>
              <c:f>PROTEINA!$J$6:$J$15</c:f>
              <c:numCache>
                <c:formatCode>General</c:formatCode>
                <c:ptCount val="9"/>
                <c:pt idx="0">
                  <c:v>64.42</c:v>
                </c:pt>
                <c:pt idx="1">
                  <c:v>66.92</c:v>
                </c:pt>
                <c:pt idx="2">
                  <c:v>71.277500000000003</c:v>
                </c:pt>
                <c:pt idx="3">
                  <c:v>78.617500000000007</c:v>
                </c:pt>
                <c:pt idx="4">
                  <c:v>77.752499999999998</c:v>
                </c:pt>
                <c:pt idx="5">
                  <c:v>82.177499999999995</c:v>
                </c:pt>
                <c:pt idx="6">
                  <c:v>90.24</c:v>
                </c:pt>
                <c:pt idx="7">
                  <c:v>91.13</c:v>
                </c:pt>
                <c:pt idx="8">
                  <c:v>92.157499999999999</c:v>
                </c:pt>
              </c:numCache>
            </c:numRef>
          </c:val>
          <c:smooth val="0"/>
        </c:ser>
        <c:dLbls>
          <c:showLegendKey val="0"/>
          <c:showVal val="0"/>
          <c:showCatName val="0"/>
          <c:showSerName val="0"/>
          <c:showPercent val="0"/>
          <c:showBubbleSize val="0"/>
        </c:dLbls>
        <c:marker val="1"/>
        <c:smooth val="0"/>
        <c:axId val="239209088"/>
        <c:axId val="239244032"/>
      </c:lineChart>
      <c:catAx>
        <c:axId val="239209088"/>
        <c:scaling>
          <c:orientation val="minMax"/>
        </c:scaling>
        <c:delete val="0"/>
        <c:axPos val="b"/>
        <c:title>
          <c:tx>
            <c:rich>
              <a:bodyPr rot="0" vert="horz"/>
              <a:lstStyle/>
              <a:p>
                <a:pPr>
                  <a:defRPr/>
                </a:pPr>
                <a:r>
                  <a:rPr lang="es-EC"/>
                  <a:t>Tiempo,h</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s-EC"/>
          </a:p>
        </c:txPr>
        <c:crossAx val="239244032"/>
        <c:crosses val="autoZero"/>
        <c:auto val="1"/>
        <c:lblAlgn val="ctr"/>
        <c:lblOffset val="100"/>
        <c:noMultiLvlLbl val="0"/>
      </c:catAx>
      <c:valAx>
        <c:axId val="239244032"/>
        <c:scaling>
          <c:orientation val="minMax"/>
          <c:max val="100"/>
          <c:min val="50"/>
        </c:scaling>
        <c:delete val="0"/>
        <c:axPos val="l"/>
        <c:title>
          <c:tx>
            <c:rich>
              <a:bodyPr rot="-5400000" vert="horz"/>
              <a:lstStyle/>
              <a:p>
                <a:pPr>
                  <a:defRPr/>
                </a:pPr>
                <a:r>
                  <a:rPr lang="es-EC"/>
                  <a:t>DIP, %</a:t>
                </a:r>
              </a:p>
            </c:rich>
          </c:tx>
          <c:layout/>
          <c:overlay val="0"/>
          <c:spPr>
            <a:noFill/>
            <a:ln>
              <a:noFill/>
            </a:ln>
            <a:effectLst/>
          </c:spPr>
        </c:title>
        <c:numFmt formatCode="General" sourceLinked="1"/>
        <c:majorTickMark val="none"/>
        <c:minorTickMark val="none"/>
        <c:tickLblPos val="nextTo"/>
        <c:spPr>
          <a:noFill/>
          <a:ln>
            <a:solidFill>
              <a:schemeClr val="tx1"/>
            </a:solidFill>
          </a:ln>
          <a:effectLst/>
        </c:spPr>
        <c:txPr>
          <a:bodyPr rot="-60000000" vert="horz"/>
          <a:lstStyle/>
          <a:p>
            <a:pPr>
              <a:defRPr/>
            </a:pPr>
            <a:endParaRPr lang="es-EC"/>
          </a:p>
        </c:txPr>
        <c:crossAx val="239209088"/>
        <c:crosses val="autoZero"/>
        <c:crossBetween val="between"/>
      </c:valAx>
      <c:spPr>
        <a:noFill/>
        <a:ln>
          <a:noFill/>
        </a:ln>
        <a:effectLst/>
      </c:spPr>
    </c:plotArea>
    <c:legend>
      <c:legendPos val="r"/>
      <c:layout/>
      <c:overlay val="0"/>
      <c:spPr>
        <a:noFill/>
        <a:ln>
          <a:noFill/>
        </a:ln>
        <a:effectLst/>
      </c:spPr>
      <c:txPr>
        <a:bodyPr rot="0" vert="horz"/>
        <a:lstStyle/>
        <a:p>
          <a:pPr>
            <a:defRPr/>
          </a:pPr>
          <a:endParaRPr lang="es-EC"/>
        </a:p>
      </c:txPr>
    </c:legend>
    <c:plotVisOnly val="1"/>
    <c:dispBlanksAs val="gap"/>
    <c:showDLblsOverMax val="0"/>
  </c:chart>
  <c:spPr>
    <a:solidFill>
      <a:schemeClr val="bg1"/>
    </a:solidFill>
    <a:ln w="9525" cap="flat" cmpd="sng" algn="ctr">
      <a:solidFill>
        <a:schemeClr val="bg1"/>
      </a:solidFill>
      <a:round/>
    </a:ln>
    <a:effectLst/>
  </c:spPr>
  <c:txPr>
    <a:bodyPr/>
    <a:lstStyle/>
    <a:p>
      <a:pPr>
        <a:defRPr sz="1200" b="0" baseline="0">
          <a:latin typeface="Times New Roman" panose="02020603050405020304" pitchFamily="18" charset="0"/>
        </a:defRPr>
      </a:pPr>
      <a:endParaRPr lang="es-EC"/>
    </a:p>
  </c:txPr>
  <c:externalData r:id="rId1">
    <c:autoUpdate val="0"/>
  </c:externalData>
  <c:extLst>
    <c:ext xmlns:c14="http://schemas.microsoft.com/office/drawing/2007/8/2/chart" uri="{781A3756-C4B2-4CAC-9D66-4F8BD8637D16}">
      <c14:pivotOptions>
        <c14:dropZoneFilter val="1"/>
        <c14:dropZoneData val="1"/>
        <c14:dropZoneSeries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1"/>
    </mc:Choice>
    <mc:Fallback>
      <c:style val="1"/>
    </mc:Fallback>
  </mc:AlternateContent>
  <c:pivotSource>
    <c:name>[tablas final.xlsx]GRASA!Tabla dinámica9</c:name>
    <c:fmtId val="-1"/>
  </c:pivotSource>
  <c:chart>
    <c:autoTitleDeleted val="0"/>
    <c:pivotFmts>
      <c:pivotFmt>
        <c:idx val="0"/>
        <c:spPr>
          <a:ln w="28575" cap="rnd">
            <a:solidFill>
              <a:schemeClr val="dk1">
                <a:tint val="55000"/>
              </a:schemeClr>
            </a:solidFill>
            <a:round/>
          </a:ln>
          <a:effectLst/>
        </c:spPr>
        <c:marker>
          <c:symbol val="circle"/>
          <c:size val="5"/>
          <c:spPr>
            <a:solidFill>
              <a:schemeClr val="dk1">
                <a:tint val="55000"/>
              </a:schemeClr>
            </a:solidFill>
            <a:ln w="9525">
              <a:solidFill>
                <a:schemeClr val="dk1">
                  <a:tint val="55000"/>
                </a:schemeClr>
              </a:solidFill>
            </a:ln>
            <a:effectLst/>
          </c:spPr>
        </c:marker>
        <c:dLbl>
          <c:idx val="0"/>
          <c:spPr/>
          <c:txPr>
            <a:bodyPr/>
            <a:lstStyle/>
            <a:p>
              <a:pPr>
                <a:defRPr/>
              </a:pPr>
              <a:endParaRPr lang="es-EC"/>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ln w="28575" cap="rnd">
            <a:solidFill>
              <a:schemeClr val="dk1">
                <a:tint val="88500"/>
              </a:schemeClr>
            </a:solidFill>
            <a:round/>
          </a:ln>
          <a:effectLst/>
        </c:spPr>
        <c:marker>
          <c:symbol val="circle"/>
          <c:size val="5"/>
          <c:spPr>
            <a:solidFill>
              <a:schemeClr val="dk1">
                <a:tint val="88500"/>
              </a:schemeClr>
            </a:solidFill>
            <a:ln w="9525">
              <a:solidFill>
                <a:schemeClr val="dk1">
                  <a:tint val="88500"/>
                </a:schemeClr>
              </a:solidFill>
            </a:ln>
            <a:effectLst/>
          </c:spPr>
        </c:marker>
        <c:dLbl>
          <c:idx val="0"/>
          <c:spPr/>
          <c:txPr>
            <a:bodyPr/>
            <a:lstStyle/>
            <a:p>
              <a:pPr>
                <a:defRPr/>
              </a:pPr>
              <a:endParaRPr lang="es-EC"/>
            </a:p>
          </c:txPr>
          <c:dLblPos val="b"/>
          <c:showLegendKey val="0"/>
          <c:showVal val="1"/>
          <c:showCatName val="0"/>
          <c:showSerName val="0"/>
          <c:showPercent val="0"/>
          <c:showBubbleSize val="0"/>
          <c:extLst>
            <c:ext xmlns:c15="http://schemas.microsoft.com/office/drawing/2012/chart" uri="{CE6537A1-D6FC-4f65-9D91-7224C49458BB}"/>
          </c:extLst>
        </c:dLbl>
      </c:pivotFmt>
      <c:pivotFmt>
        <c:idx val="2"/>
        <c:dLbl>
          <c:idx val="0"/>
          <c:delete val="1"/>
          <c:extLst>
            <c:ext xmlns:c15="http://schemas.microsoft.com/office/drawing/2012/chart" uri="{CE6537A1-D6FC-4f65-9D91-7224C49458BB}"/>
          </c:extLst>
        </c:dLbl>
      </c:pivotFmt>
      <c:pivotFmt>
        <c:idx val="3"/>
        <c:dLbl>
          <c:idx val="0"/>
          <c:layout>
            <c:manualLayout>
              <c:x val="6.920927228195374E-2"/>
              <c:y val="3.5827664399092969E-2"/>
            </c:manualLayout>
          </c:layout>
          <c:tx>
            <c:rich>
              <a:bodyPr/>
              <a:lstStyle/>
              <a:p>
                <a:r>
                  <a:rPr lang="en-US"/>
                  <a:t>a</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4"/>
        <c:dLbl>
          <c:idx val="0"/>
          <c:delete val="1"/>
          <c:extLst>
            <c:ext xmlns:c15="http://schemas.microsoft.com/office/drawing/2012/chart" uri="{CE6537A1-D6FC-4f65-9D91-7224C49458BB}"/>
          </c:extLst>
        </c:dLbl>
      </c:pivotFmt>
      <c:pivotFmt>
        <c:idx val="5"/>
        <c:dLbl>
          <c:idx val="0"/>
          <c:delete val="1"/>
          <c:extLst>
            <c:ext xmlns:c15="http://schemas.microsoft.com/office/drawing/2012/chart" uri="{CE6537A1-D6FC-4f65-9D91-7224C49458BB}"/>
          </c:extLst>
        </c:dLbl>
      </c:pivotFmt>
      <c:pivotFmt>
        <c:idx val="6"/>
        <c:dLbl>
          <c:idx val="0"/>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pivotFmt>
      <c:pivotFmt>
        <c:idx val="7"/>
        <c:dLbl>
          <c:idx val="0"/>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pivotFmt>
      <c:pivotFmt>
        <c:idx val="8"/>
        <c:dLbl>
          <c:idx val="0"/>
          <c:delete val="1"/>
          <c:extLst>
            <c:ext xmlns:c15="http://schemas.microsoft.com/office/drawing/2012/chart" uri="{CE6537A1-D6FC-4f65-9D91-7224C49458BB}"/>
          </c:extLst>
        </c:dLbl>
      </c:pivotFmt>
      <c:pivotFmt>
        <c:idx val="9"/>
        <c:dLbl>
          <c:idx val="0"/>
          <c:layout>
            <c:manualLayout>
              <c:x val="6.8268888365722022E-2"/>
              <c:y val="-0.19455782312925171"/>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10"/>
        <c:dLbl>
          <c:idx val="0"/>
          <c:delete val="1"/>
          <c:extLst>
            <c:ext xmlns:c15="http://schemas.microsoft.com/office/drawing/2012/chart" uri="{CE6537A1-D6FC-4f65-9D91-7224C49458BB}"/>
          </c:extLst>
        </c:dLbl>
      </c:pivotFmt>
      <c:pivotFmt>
        <c:idx val="11"/>
        <c:dLbl>
          <c:idx val="0"/>
          <c:delete val="1"/>
          <c:extLst>
            <c:ext xmlns:c15="http://schemas.microsoft.com/office/drawing/2012/chart" uri="{CE6537A1-D6FC-4f65-9D91-7224C49458BB}"/>
          </c:extLst>
        </c:dLbl>
      </c:pivotFmt>
      <c:pivotFmt>
        <c:idx val="12"/>
        <c:dLbl>
          <c:idx val="0"/>
          <c:delete val="1"/>
          <c:extLst>
            <c:ext xmlns:c15="http://schemas.microsoft.com/office/drawing/2012/chart" uri="{CE6537A1-D6FC-4f65-9D91-7224C49458BB}"/>
          </c:extLst>
        </c:dLbl>
      </c:pivotFmt>
      <c:pivotFmt>
        <c:idx val="13"/>
        <c:dLbl>
          <c:idx val="0"/>
          <c:delete val="1"/>
          <c:extLst>
            <c:ext xmlns:c15="http://schemas.microsoft.com/office/drawing/2012/chart" uri="{CE6537A1-D6FC-4f65-9D91-7224C49458BB}"/>
          </c:extLst>
        </c:dLbl>
      </c:pivotFmt>
      <c:pivotFmt>
        <c:idx val="14"/>
        <c:spPr>
          <a:ln w="28575" cap="rnd">
            <a:solidFill>
              <a:schemeClr val="dk1">
                <a:tint val="88500"/>
              </a:schemeClr>
            </a:solidFill>
            <a:round/>
          </a:ln>
          <a:effectLst/>
        </c:spPr>
        <c:marker>
          <c:symbol val="circle"/>
          <c:size val="5"/>
          <c:spPr>
            <a:solidFill>
              <a:schemeClr val="dk1">
                <a:tint val="88500"/>
              </a:schemeClr>
            </a:solidFill>
            <a:ln w="9525">
              <a:solidFill>
                <a:schemeClr val="dk1">
                  <a:tint val="88500"/>
                </a:schemeClr>
              </a:solidFill>
            </a:ln>
            <a:effectLst/>
          </c:spPr>
        </c:marker>
        <c:dLbl>
          <c:idx val="0"/>
          <c:spPr/>
          <c:txPr>
            <a:bodyPr/>
            <a:lstStyle/>
            <a:p>
              <a:pPr>
                <a:defRPr/>
              </a:pPr>
              <a:endParaRPr lang="es-EC"/>
            </a:p>
          </c:txPr>
          <c:dLblPos val="b"/>
          <c:showLegendKey val="0"/>
          <c:showVal val="1"/>
          <c:showCatName val="0"/>
          <c:showSerName val="0"/>
          <c:showPercent val="0"/>
          <c:showBubbleSize val="0"/>
          <c:extLst>
            <c:ext xmlns:c15="http://schemas.microsoft.com/office/drawing/2012/chart" uri="{CE6537A1-D6FC-4f65-9D91-7224C49458BB}"/>
          </c:extLst>
        </c:dLbl>
      </c:pivotFmt>
      <c:pivotFmt>
        <c:idx val="15"/>
        <c:dLbl>
          <c:idx val="0"/>
          <c:delete val="1"/>
          <c:extLst>
            <c:ext xmlns:c15="http://schemas.microsoft.com/office/drawing/2012/chart" uri="{CE6537A1-D6FC-4f65-9D91-7224C49458BB}"/>
          </c:extLst>
        </c:dLbl>
      </c:pivotFmt>
      <c:pivotFmt>
        <c:idx val="16"/>
        <c:dLbl>
          <c:idx val="0"/>
          <c:layout>
            <c:manualLayout>
              <c:x val="6.920927228195374E-2"/>
              <c:y val="3.5827664399092969E-2"/>
            </c:manualLayout>
          </c:layout>
          <c:tx>
            <c:rich>
              <a:bodyPr/>
              <a:lstStyle/>
              <a:p>
                <a:r>
                  <a:rPr lang="en-US"/>
                  <a:t>a</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17"/>
        <c:dLbl>
          <c:idx val="0"/>
          <c:delete val="1"/>
          <c:extLst>
            <c:ext xmlns:c15="http://schemas.microsoft.com/office/drawing/2012/chart" uri="{CE6537A1-D6FC-4f65-9D91-7224C49458BB}"/>
          </c:extLst>
        </c:dLbl>
      </c:pivotFmt>
      <c:pivotFmt>
        <c:idx val="18"/>
        <c:dLbl>
          <c:idx val="0"/>
          <c:delete val="1"/>
          <c:extLst>
            <c:ext xmlns:c15="http://schemas.microsoft.com/office/drawing/2012/chart" uri="{CE6537A1-D6FC-4f65-9D91-7224C49458BB}"/>
          </c:extLst>
        </c:dLbl>
      </c:pivotFmt>
      <c:pivotFmt>
        <c:idx val="19"/>
        <c:dLbl>
          <c:idx val="0"/>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pivotFmt>
      <c:pivotFmt>
        <c:idx val="20"/>
        <c:dLbl>
          <c:idx val="0"/>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pivotFmt>
      <c:pivotFmt>
        <c:idx val="21"/>
        <c:spPr>
          <a:ln w="28575" cap="rnd">
            <a:solidFill>
              <a:schemeClr val="dk1">
                <a:tint val="55000"/>
              </a:schemeClr>
            </a:solidFill>
            <a:round/>
          </a:ln>
          <a:effectLst/>
        </c:spPr>
        <c:marker>
          <c:symbol val="circle"/>
          <c:size val="5"/>
          <c:spPr>
            <a:solidFill>
              <a:schemeClr val="dk1">
                <a:tint val="55000"/>
              </a:schemeClr>
            </a:solidFill>
            <a:ln w="9525">
              <a:solidFill>
                <a:schemeClr val="dk1">
                  <a:tint val="55000"/>
                </a:schemeClr>
              </a:solidFill>
            </a:ln>
            <a:effectLst/>
          </c:spPr>
        </c:marker>
        <c:dLbl>
          <c:idx val="0"/>
          <c:spPr/>
          <c:txPr>
            <a:bodyPr/>
            <a:lstStyle/>
            <a:p>
              <a:pPr>
                <a:defRPr/>
              </a:pPr>
              <a:endParaRPr lang="es-EC"/>
            </a:p>
          </c:txPr>
          <c:dLblPos val="t"/>
          <c:showLegendKey val="0"/>
          <c:showVal val="1"/>
          <c:showCatName val="0"/>
          <c:showSerName val="0"/>
          <c:showPercent val="0"/>
          <c:showBubbleSize val="0"/>
          <c:extLst>
            <c:ext xmlns:c15="http://schemas.microsoft.com/office/drawing/2012/chart" uri="{CE6537A1-D6FC-4f65-9D91-7224C49458BB}"/>
          </c:extLst>
        </c:dLbl>
      </c:pivotFmt>
      <c:pivotFmt>
        <c:idx val="22"/>
        <c:dLbl>
          <c:idx val="0"/>
          <c:delete val="1"/>
          <c:extLst>
            <c:ext xmlns:c15="http://schemas.microsoft.com/office/drawing/2012/chart" uri="{CE6537A1-D6FC-4f65-9D91-7224C49458BB}"/>
          </c:extLst>
        </c:dLbl>
      </c:pivotFmt>
      <c:pivotFmt>
        <c:idx val="23"/>
        <c:dLbl>
          <c:idx val="0"/>
          <c:layout>
            <c:manualLayout>
              <c:x val="6.8268888365722022E-2"/>
              <c:y val="-0.19455782312925171"/>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24"/>
        <c:dLbl>
          <c:idx val="0"/>
          <c:delete val="1"/>
          <c:extLst>
            <c:ext xmlns:c15="http://schemas.microsoft.com/office/drawing/2012/chart" uri="{CE6537A1-D6FC-4f65-9D91-7224C49458BB}"/>
          </c:extLst>
        </c:dLbl>
      </c:pivotFmt>
      <c:pivotFmt>
        <c:idx val="25"/>
        <c:dLbl>
          <c:idx val="0"/>
          <c:delete val="1"/>
          <c:extLst>
            <c:ext xmlns:c15="http://schemas.microsoft.com/office/drawing/2012/chart" uri="{CE6537A1-D6FC-4f65-9D91-7224C49458BB}"/>
          </c:extLst>
        </c:dLbl>
      </c:pivotFmt>
      <c:pivotFmt>
        <c:idx val="26"/>
        <c:dLbl>
          <c:idx val="0"/>
          <c:delete val="1"/>
          <c:extLst>
            <c:ext xmlns:c15="http://schemas.microsoft.com/office/drawing/2012/chart" uri="{CE6537A1-D6FC-4f65-9D91-7224C49458BB}"/>
          </c:extLst>
        </c:dLbl>
      </c:pivotFmt>
      <c:pivotFmt>
        <c:idx val="27"/>
        <c:dLbl>
          <c:idx val="0"/>
          <c:delete val="1"/>
          <c:extLst>
            <c:ext xmlns:c15="http://schemas.microsoft.com/office/drawing/2012/chart" uri="{CE6537A1-D6FC-4f65-9D91-7224C49458BB}"/>
          </c:extLst>
        </c:dLbl>
      </c:pivotFmt>
      <c:pivotFmt>
        <c:idx val="28"/>
        <c:spPr>
          <a:ln w="28575" cap="rnd">
            <a:solidFill>
              <a:schemeClr val="dk1">
                <a:tint val="88500"/>
              </a:schemeClr>
            </a:solidFill>
            <a:round/>
          </a:ln>
          <a:effectLst/>
        </c:spPr>
        <c:marker>
          <c:symbol val="circle"/>
          <c:size val="5"/>
          <c:spPr>
            <a:solidFill>
              <a:schemeClr val="dk1">
                <a:tint val="88500"/>
              </a:schemeClr>
            </a:solidFill>
            <a:ln w="9525">
              <a:solidFill>
                <a:schemeClr val="dk1">
                  <a:tint val="88500"/>
                </a:schemeClr>
              </a:solidFill>
            </a:ln>
            <a:effectLst/>
          </c:spPr>
        </c:marker>
        <c:dLbl>
          <c:idx val="0"/>
          <c:spPr/>
          <c:txPr>
            <a:bodyPr/>
            <a:lstStyle/>
            <a:p>
              <a:pPr>
                <a:defRPr/>
              </a:pPr>
              <a:endParaRPr lang="es-EC"/>
            </a:p>
          </c:txPr>
          <c:dLblPos val="b"/>
          <c:showLegendKey val="0"/>
          <c:showVal val="1"/>
          <c:showCatName val="0"/>
          <c:showSerName val="0"/>
          <c:showPercent val="0"/>
          <c:showBubbleSize val="0"/>
          <c:extLst>
            <c:ext xmlns:c15="http://schemas.microsoft.com/office/drawing/2012/chart" uri="{CE6537A1-D6FC-4f65-9D91-7224C49458BB}"/>
          </c:extLst>
        </c:dLbl>
      </c:pivotFmt>
      <c:pivotFmt>
        <c:idx val="29"/>
        <c:dLbl>
          <c:idx val="0"/>
          <c:delete val="1"/>
          <c:extLst>
            <c:ext xmlns:c15="http://schemas.microsoft.com/office/drawing/2012/chart" uri="{CE6537A1-D6FC-4f65-9D91-7224C49458BB}"/>
          </c:extLst>
        </c:dLbl>
      </c:pivotFmt>
      <c:pivotFmt>
        <c:idx val="30"/>
        <c:dLbl>
          <c:idx val="0"/>
          <c:layout>
            <c:manualLayout>
              <c:x val="6.920927228195374E-2"/>
              <c:y val="3.5827664399092969E-2"/>
            </c:manualLayout>
          </c:layout>
          <c:tx>
            <c:rich>
              <a:bodyPr/>
              <a:lstStyle/>
              <a:p>
                <a:r>
                  <a:rPr lang="en-US"/>
                  <a:t>a</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31"/>
        <c:dLbl>
          <c:idx val="0"/>
          <c:delete val="1"/>
          <c:extLst>
            <c:ext xmlns:c15="http://schemas.microsoft.com/office/drawing/2012/chart" uri="{CE6537A1-D6FC-4f65-9D91-7224C49458BB}"/>
          </c:extLst>
        </c:dLbl>
      </c:pivotFmt>
      <c:pivotFmt>
        <c:idx val="32"/>
        <c:dLbl>
          <c:idx val="0"/>
          <c:delete val="1"/>
          <c:extLst>
            <c:ext xmlns:c15="http://schemas.microsoft.com/office/drawing/2012/chart" uri="{CE6537A1-D6FC-4f65-9D91-7224C49458BB}"/>
          </c:extLst>
        </c:dLbl>
      </c:pivotFmt>
      <c:pivotFmt>
        <c:idx val="33"/>
        <c:dLbl>
          <c:idx val="0"/>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pivotFmt>
      <c:pivotFmt>
        <c:idx val="34"/>
        <c:dLbl>
          <c:idx val="0"/>
          <c:tx>
            <c:rich>
              <a:bodyPr/>
              <a:lstStyle/>
              <a:p>
                <a:r>
                  <a:rPr lang="en-US"/>
                  <a:t>a</a:t>
                </a:r>
              </a:p>
            </c:rich>
          </c:tx>
          <c:dLblPos val="b"/>
          <c:showLegendKey val="0"/>
          <c:showVal val="1"/>
          <c:showCatName val="0"/>
          <c:showSerName val="0"/>
          <c:showPercent val="0"/>
          <c:showBubbleSize val="0"/>
          <c:extLst>
            <c:ext xmlns:c15="http://schemas.microsoft.com/office/drawing/2012/chart" uri="{CE6537A1-D6FC-4f65-9D91-7224C49458BB}"/>
          </c:extLst>
        </c:dLbl>
      </c:pivotFmt>
      <c:pivotFmt>
        <c:idx val="35"/>
        <c:spPr>
          <a:ln w="28575" cap="rnd">
            <a:solidFill>
              <a:schemeClr val="dk1">
                <a:tint val="55000"/>
              </a:schemeClr>
            </a:solidFill>
            <a:round/>
          </a:ln>
          <a:effectLst/>
        </c:spPr>
        <c:marker>
          <c:symbol val="circle"/>
          <c:size val="5"/>
          <c:spPr>
            <a:solidFill>
              <a:schemeClr val="dk1">
                <a:tint val="55000"/>
              </a:schemeClr>
            </a:solidFill>
            <a:ln w="9525">
              <a:solidFill>
                <a:schemeClr val="dk1">
                  <a:tint val="55000"/>
                </a:schemeClr>
              </a:solidFill>
            </a:ln>
            <a:effectLst/>
          </c:spPr>
        </c:marker>
        <c:dLbl>
          <c:idx val="0"/>
          <c:spPr/>
          <c:txPr>
            <a:bodyPr/>
            <a:lstStyle/>
            <a:p>
              <a:pPr>
                <a:defRPr/>
              </a:pPr>
              <a:endParaRPr lang="es-EC"/>
            </a:p>
          </c:txPr>
          <c:dLblPos val="t"/>
          <c:showLegendKey val="0"/>
          <c:showVal val="1"/>
          <c:showCatName val="0"/>
          <c:showSerName val="0"/>
          <c:showPercent val="0"/>
          <c:showBubbleSize val="0"/>
          <c:extLst>
            <c:ext xmlns:c15="http://schemas.microsoft.com/office/drawing/2012/chart" uri="{CE6537A1-D6FC-4f65-9D91-7224C49458BB}"/>
          </c:extLst>
        </c:dLbl>
      </c:pivotFmt>
      <c:pivotFmt>
        <c:idx val="36"/>
        <c:dLbl>
          <c:idx val="0"/>
          <c:delete val="1"/>
          <c:extLst>
            <c:ext xmlns:c15="http://schemas.microsoft.com/office/drawing/2012/chart" uri="{CE6537A1-D6FC-4f65-9D91-7224C49458BB}"/>
          </c:extLst>
        </c:dLbl>
      </c:pivotFmt>
      <c:pivotFmt>
        <c:idx val="37"/>
        <c:dLbl>
          <c:idx val="0"/>
          <c:layout>
            <c:manualLayout>
              <c:x val="6.8268888365722022E-2"/>
              <c:y val="-0.19455782312925171"/>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pivotFmt>
      <c:pivotFmt>
        <c:idx val="38"/>
        <c:dLbl>
          <c:idx val="0"/>
          <c:delete val="1"/>
          <c:extLst>
            <c:ext xmlns:c15="http://schemas.microsoft.com/office/drawing/2012/chart" uri="{CE6537A1-D6FC-4f65-9D91-7224C49458BB}"/>
          </c:extLst>
        </c:dLbl>
      </c:pivotFmt>
      <c:pivotFmt>
        <c:idx val="39"/>
        <c:dLbl>
          <c:idx val="0"/>
          <c:delete val="1"/>
          <c:extLst>
            <c:ext xmlns:c15="http://schemas.microsoft.com/office/drawing/2012/chart" uri="{CE6537A1-D6FC-4f65-9D91-7224C49458BB}"/>
          </c:extLst>
        </c:dLbl>
      </c:pivotFmt>
      <c:pivotFmt>
        <c:idx val="40"/>
        <c:dLbl>
          <c:idx val="0"/>
          <c:delete val="1"/>
          <c:extLst>
            <c:ext xmlns:c15="http://schemas.microsoft.com/office/drawing/2012/chart" uri="{CE6537A1-D6FC-4f65-9D91-7224C49458BB}"/>
          </c:extLst>
        </c:dLbl>
      </c:pivotFmt>
      <c:pivotFmt>
        <c:idx val="41"/>
        <c:dLbl>
          <c:idx val="0"/>
          <c:delete val="1"/>
          <c:extLst>
            <c:ext xmlns:c15="http://schemas.microsoft.com/office/drawing/2012/chart" uri="{CE6537A1-D6FC-4f65-9D91-7224C49458BB}"/>
          </c:extLst>
        </c:dLbl>
      </c:pivotFmt>
    </c:pivotFmts>
    <c:plotArea>
      <c:layout>
        <c:manualLayout>
          <c:layoutTarget val="inner"/>
          <c:xMode val="edge"/>
          <c:yMode val="edge"/>
          <c:x val="0.16025076611888461"/>
          <c:y val="4.374167514774939E-2"/>
          <c:w val="0.6038447352871934"/>
          <c:h val="0.72170050172299893"/>
        </c:manualLayout>
      </c:layout>
      <c:lineChart>
        <c:grouping val="standard"/>
        <c:varyColors val="0"/>
        <c:ser>
          <c:idx val="0"/>
          <c:order val="0"/>
          <c:tx>
            <c:strRef>
              <c:f>GRASA!$H$9</c:f>
              <c:strCache>
                <c:ptCount val="1"/>
                <c:pt idx="0">
                  <c:v>palm</c:v>
                </c:pt>
              </c:strCache>
            </c:strRef>
          </c:tx>
          <c:spPr>
            <a:ln w="28575" cap="rnd">
              <a:solidFill>
                <a:schemeClr val="dk1">
                  <a:tint val="88500"/>
                </a:schemeClr>
              </a:solidFill>
              <a:round/>
            </a:ln>
            <a:effectLst/>
          </c:spPr>
          <c:marker>
            <c:symbol val="circle"/>
            <c:size val="5"/>
            <c:spPr>
              <a:solidFill>
                <a:schemeClr val="dk1">
                  <a:tint val="88500"/>
                </a:schemeClr>
              </a:solidFill>
              <a:ln w="9525">
                <a:solidFill>
                  <a:schemeClr val="dk1">
                    <a:tint val="88500"/>
                  </a:schemeClr>
                </a:solidFill>
              </a:ln>
              <a:effectLst/>
            </c:spPr>
          </c:marker>
          <c:dLbls>
            <c:dLbl>
              <c:idx val="0"/>
              <c:delete val="1"/>
              <c:extLst>
                <c:ext xmlns:c15="http://schemas.microsoft.com/office/drawing/2012/chart" uri="{CE6537A1-D6FC-4f65-9D91-7224C49458BB}"/>
              </c:extLst>
            </c:dLbl>
            <c:dLbl>
              <c:idx val="1"/>
              <c:layout>
                <c:manualLayout>
                  <c:x val="6.920927228195374E-2"/>
                  <c:y val="3.5827664399092969E-2"/>
                </c:manualLayout>
              </c:layout>
              <c:tx>
                <c:rich>
                  <a:bodyPr/>
                  <a:lstStyle/>
                  <a:p>
                    <a:r>
                      <a:rPr lang="en-US"/>
                      <a:t>a</a:t>
                    </a:r>
                  </a:p>
                </c:rich>
              </c:tx>
              <c:dLblPos val="r"/>
              <c:showLegendKey val="0"/>
              <c:showVal val="1"/>
              <c:showCatName val="0"/>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a:lstStyle/>
              <a:p>
                <a:pPr>
                  <a:defRPr/>
                </a:pPr>
                <a:endParaRPr lang="es-EC"/>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stdErr"/>
            <c:noEndCap val="0"/>
            <c:spPr>
              <a:noFill/>
              <a:ln w="9525" cap="flat" cmpd="sng" algn="ctr">
                <a:solidFill>
                  <a:schemeClr val="tx1">
                    <a:lumMod val="65000"/>
                    <a:lumOff val="35000"/>
                  </a:schemeClr>
                </a:solidFill>
                <a:round/>
              </a:ln>
              <a:effectLst/>
            </c:spPr>
          </c:errBars>
          <c:cat>
            <c:strRef>
              <c:f>GRASA!$G$10:$G$16</c:f>
              <c:strCache>
                <c:ptCount val="6"/>
                <c:pt idx="0">
                  <c:v>3</c:v>
                </c:pt>
                <c:pt idx="1">
                  <c:v>6</c:v>
                </c:pt>
                <c:pt idx="2">
                  <c:v>9</c:v>
                </c:pt>
                <c:pt idx="3">
                  <c:v>12</c:v>
                </c:pt>
                <c:pt idx="4">
                  <c:v>18</c:v>
                </c:pt>
                <c:pt idx="5">
                  <c:v>24</c:v>
                </c:pt>
              </c:strCache>
            </c:strRef>
          </c:cat>
          <c:val>
            <c:numRef>
              <c:f>GRASA!$H$10:$H$16</c:f>
              <c:numCache>
                <c:formatCode>General</c:formatCode>
                <c:ptCount val="6"/>
                <c:pt idx="0">
                  <c:v>82.424999999999997</c:v>
                </c:pt>
                <c:pt idx="1">
                  <c:v>85.435000000000002</c:v>
                </c:pt>
                <c:pt idx="2">
                  <c:v>87.944999999999993</c:v>
                </c:pt>
                <c:pt idx="3">
                  <c:v>94.37</c:v>
                </c:pt>
                <c:pt idx="4">
                  <c:v>92.185000000000002</c:v>
                </c:pt>
                <c:pt idx="5">
                  <c:v>98.43</c:v>
                </c:pt>
              </c:numCache>
            </c:numRef>
          </c:val>
          <c:smooth val="0"/>
        </c:ser>
        <c:ser>
          <c:idx val="1"/>
          <c:order val="1"/>
          <c:tx>
            <c:strRef>
              <c:f>GRASA!$I$9</c:f>
              <c:strCache>
                <c:ptCount val="1"/>
                <c:pt idx="0">
                  <c:v>palm trt</c:v>
                </c:pt>
              </c:strCache>
            </c:strRef>
          </c:tx>
          <c:spPr>
            <a:ln w="28575" cap="rnd">
              <a:solidFill>
                <a:schemeClr val="dk1">
                  <a:tint val="55000"/>
                </a:schemeClr>
              </a:solidFill>
              <a:round/>
            </a:ln>
            <a:effectLst/>
          </c:spPr>
          <c:marker>
            <c:symbol val="circle"/>
            <c:size val="5"/>
            <c:spPr>
              <a:solidFill>
                <a:schemeClr val="dk1">
                  <a:tint val="55000"/>
                </a:schemeClr>
              </a:solidFill>
              <a:ln w="9525">
                <a:solidFill>
                  <a:schemeClr val="dk1">
                    <a:tint val="55000"/>
                  </a:schemeClr>
                </a:solidFill>
              </a:ln>
              <a:effectLst/>
            </c:spPr>
          </c:marker>
          <c:dLbls>
            <c:dLbl>
              <c:idx val="0"/>
              <c:delete val="1"/>
              <c:extLst>
                <c:ext xmlns:c15="http://schemas.microsoft.com/office/drawing/2012/chart" uri="{CE6537A1-D6FC-4f65-9D91-7224C49458BB}"/>
              </c:extLst>
            </c:dLbl>
            <c:dLbl>
              <c:idx val="1"/>
              <c:layout>
                <c:manualLayout>
                  <c:x val="6.8268888365722022E-2"/>
                  <c:y val="-0.19455782312925171"/>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a:lstStyle/>
              <a:p>
                <a:pPr>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stdErr"/>
            <c:noEndCap val="0"/>
            <c:spPr>
              <a:noFill/>
              <a:ln w="9525" cap="flat" cmpd="sng" algn="ctr">
                <a:solidFill>
                  <a:schemeClr val="tx1">
                    <a:lumMod val="65000"/>
                    <a:lumOff val="35000"/>
                  </a:schemeClr>
                </a:solidFill>
                <a:round/>
              </a:ln>
              <a:effectLst/>
            </c:spPr>
          </c:errBars>
          <c:cat>
            <c:strRef>
              <c:f>GRASA!$G$10:$G$16</c:f>
              <c:strCache>
                <c:ptCount val="6"/>
                <c:pt idx="0">
                  <c:v>3</c:v>
                </c:pt>
                <c:pt idx="1">
                  <c:v>6</c:v>
                </c:pt>
                <c:pt idx="2">
                  <c:v>9</c:v>
                </c:pt>
                <c:pt idx="3">
                  <c:v>12</c:v>
                </c:pt>
                <c:pt idx="4">
                  <c:v>18</c:v>
                </c:pt>
                <c:pt idx="5">
                  <c:v>24</c:v>
                </c:pt>
              </c:strCache>
            </c:strRef>
          </c:cat>
          <c:val>
            <c:numRef>
              <c:f>GRASA!$I$10:$I$16</c:f>
              <c:numCache>
                <c:formatCode>General</c:formatCode>
                <c:ptCount val="6"/>
                <c:pt idx="0">
                  <c:v>86.27</c:v>
                </c:pt>
                <c:pt idx="1">
                  <c:v>88.952500000000001</c:v>
                </c:pt>
                <c:pt idx="2">
                  <c:v>94.837500000000006</c:v>
                </c:pt>
                <c:pt idx="3">
                  <c:v>97.282499999999999</c:v>
                </c:pt>
                <c:pt idx="4">
                  <c:v>97.36</c:v>
                </c:pt>
                <c:pt idx="5">
                  <c:v>99.95</c:v>
                </c:pt>
              </c:numCache>
            </c:numRef>
          </c:val>
          <c:smooth val="0"/>
        </c:ser>
        <c:dLbls>
          <c:showLegendKey val="0"/>
          <c:showVal val="0"/>
          <c:showCatName val="0"/>
          <c:showSerName val="0"/>
          <c:showPercent val="0"/>
          <c:showBubbleSize val="0"/>
        </c:dLbls>
        <c:marker val="1"/>
        <c:smooth val="0"/>
        <c:axId val="239538176"/>
        <c:axId val="239540096"/>
      </c:lineChart>
      <c:catAx>
        <c:axId val="239538176"/>
        <c:scaling>
          <c:orientation val="minMax"/>
        </c:scaling>
        <c:delete val="0"/>
        <c:axPos val="b"/>
        <c:title>
          <c:tx>
            <c:rich>
              <a:bodyPr rot="0" vert="horz"/>
              <a:lstStyle/>
              <a:p>
                <a:pPr>
                  <a:defRPr/>
                </a:pPr>
                <a:r>
                  <a:rPr lang="es-EC"/>
                  <a:t>Tiempo,</a:t>
                </a:r>
                <a:r>
                  <a:rPr lang="es-EC" baseline="0"/>
                  <a:t>h</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s-EC"/>
          </a:p>
        </c:txPr>
        <c:crossAx val="239540096"/>
        <c:crosses val="autoZero"/>
        <c:auto val="1"/>
        <c:lblAlgn val="ctr"/>
        <c:lblOffset val="100"/>
        <c:noMultiLvlLbl val="0"/>
      </c:catAx>
      <c:valAx>
        <c:axId val="239540096"/>
        <c:scaling>
          <c:orientation val="minMax"/>
          <c:min val="70"/>
        </c:scaling>
        <c:delete val="0"/>
        <c:axPos val="l"/>
        <c:title>
          <c:tx>
            <c:rich>
              <a:bodyPr rot="-5400000" vert="horz"/>
              <a:lstStyle/>
              <a:p>
                <a:pPr>
                  <a:defRPr/>
                </a:pPr>
                <a:r>
                  <a:rPr lang="es-EC"/>
                  <a:t>DIG,</a:t>
                </a:r>
                <a:r>
                  <a:rPr lang="es-EC" baseline="0"/>
                  <a:t> %</a:t>
                </a:r>
                <a:endParaRPr lang="es-EC"/>
              </a:p>
            </c:rich>
          </c:tx>
          <c:layout/>
          <c:overlay val="0"/>
          <c:spPr>
            <a:noFill/>
            <a:ln>
              <a:noFill/>
            </a:ln>
            <a:effectLst/>
          </c:spPr>
        </c:title>
        <c:numFmt formatCode="General" sourceLinked="1"/>
        <c:majorTickMark val="none"/>
        <c:minorTickMark val="none"/>
        <c:tickLblPos val="nextTo"/>
        <c:spPr>
          <a:solidFill>
            <a:schemeClr val="bg1"/>
          </a:solidFill>
          <a:ln>
            <a:solidFill>
              <a:schemeClr val="tx1"/>
            </a:solidFill>
          </a:ln>
          <a:effectLst/>
        </c:spPr>
        <c:txPr>
          <a:bodyPr rot="-60000000" vert="horz"/>
          <a:lstStyle/>
          <a:p>
            <a:pPr>
              <a:defRPr/>
            </a:pPr>
            <a:endParaRPr lang="es-EC"/>
          </a:p>
        </c:txPr>
        <c:crossAx val="239538176"/>
        <c:crosses val="autoZero"/>
        <c:crossBetween val="between"/>
      </c:valAx>
      <c:spPr>
        <a:solidFill>
          <a:schemeClr val="bg1"/>
        </a:solidFill>
        <a:effectLst/>
      </c:spPr>
    </c:plotArea>
    <c:legend>
      <c:legendPos val="r"/>
      <c:layout/>
      <c:overlay val="0"/>
      <c:spPr>
        <a:noFill/>
        <a:ln>
          <a:noFill/>
        </a:ln>
        <a:effectLst/>
      </c:spPr>
      <c:txPr>
        <a:bodyPr rot="0" vert="horz"/>
        <a:lstStyle/>
        <a:p>
          <a:pPr>
            <a:defRPr/>
          </a:pPr>
          <a:endParaRPr lang="es-EC"/>
        </a:p>
      </c:txPr>
    </c:legend>
    <c:plotVisOnly val="1"/>
    <c:dispBlanksAs val="gap"/>
    <c:showDLblsOverMax val="0"/>
  </c:chart>
  <c:spPr>
    <a:solidFill>
      <a:schemeClr val="bg1"/>
    </a:solidFill>
    <a:ln w="9525" cap="flat" cmpd="sng" algn="ctr">
      <a:solidFill>
        <a:schemeClr val="bg1"/>
      </a:solidFill>
      <a:round/>
    </a:ln>
    <a:effectLst/>
  </c:spPr>
  <c:txPr>
    <a:bodyPr/>
    <a:lstStyle/>
    <a:p>
      <a:pPr>
        <a:defRPr sz="1200" b="0" baseline="0">
          <a:latin typeface="Times New Roman" panose="02020603050405020304" pitchFamily="18" charset="0"/>
        </a:defRPr>
      </a:pPr>
      <a:endParaRPr lang="es-EC"/>
    </a:p>
  </c:txPr>
  <c:externalData r:id="rId1">
    <c:autoUpdate val="0"/>
  </c:externalData>
  <c:userShapes r:id="rId2"/>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5"/>
    </mc:Choice>
    <mc:Fallback>
      <c:style val="5"/>
    </mc:Fallback>
  </mc:AlternateContent>
  <c:pivotSource>
    <c:name>[$ VALOR.xlsx]Hoja2!Tabla dinámica1</c:name>
    <c:fmtId val="-1"/>
  </c:pivotSource>
  <c:chart>
    <c:autoTitleDeleted val="1"/>
    <c:pivotFmts>
      <c:pivotFmt>
        <c:idx val="0"/>
      </c:pivotFmt>
      <c:pivotFmt>
        <c:idx val="1"/>
        <c:marker>
          <c:symbol val="none"/>
        </c:marker>
      </c:pivotFmt>
      <c:pivotFmt>
        <c:idx val="2"/>
        <c:marker>
          <c:symbol val="none"/>
        </c:marker>
      </c:pivotFmt>
    </c:pivotFmts>
    <c:plotArea>
      <c:layout/>
      <c:barChart>
        <c:barDir val="col"/>
        <c:grouping val="clustered"/>
        <c:varyColors val="0"/>
        <c:ser>
          <c:idx val="0"/>
          <c:order val="0"/>
          <c:tx>
            <c:strRef>
              <c:f>Hoja2!$G$13</c:f>
              <c:strCache>
                <c:ptCount val="1"/>
                <c:pt idx="0">
                  <c:v>Total</c:v>
                </c:pt>
              </c:strCache>
            </c:strRef>
          </c:tx>
          <c:spPr>
            <a:solidFill>
              <a:schemeClr val="bg2">
                <a:lumMod val="50000"/>
              </a:schemeClr>
            </a:solidFill>
          </c:spPr>
          <c:invertIfNegative val="0"/>
          <c:trendline>
            <c:trendlineType val="linear"/>
            <c:dispRSqr val="0"/>
            <c:dispEq val="0"/>
          </c:trendline>
          <c:trendline>
            <c:trendlineType val="linear"/>
            <c:dispRSqr val="1"/>
            <c:dispEq val="1"/>
            <c:trendlineLbl>
              <c:layout>
                <c:manualLayout>
                  <c:x val="-0.41207834110690644"/>
                  <c:y val="-5.3784869387152524E-2"/>
                </c:manualLayout>
              </c:layout>
              <c:numFmt formatCode="General" sourceLinked="0"/>
            </c:trendlineLbl>
          </c:trendline>
          <c:trendline>
            <c:spPr>
              <a:ln>
                <a:solidFill>
                  <a:srgbClr val="FF0000"/>
                </a:solidFill>
              </a:ln>
            </c:spPr>
            <c:trendlineType val="poly"/>
            <c:order val="2"/>
            <c:dispRSqr val="1"/>
            <c:dispEq val="1"/>
            <c:trendlineLbl>
              <c:layout>
                <c:manualLayout>
                  <c:x val="-0.25101235018929696"/>
                  <c:y val="9.6242355473833613E-2"/>
                </c:manualLayout>
              </c:layout>
              <c:numFmt formatCode="General" sourceLinked="0"/>
            </c:trendlineLbl>
          </c:trendline>
          <c:cat>
            <c:strRef>
              <c:f>Hoja2!$F$14:$F$19</c:f>
              <c:strCache>
                <c:ptCount val="5"/>
                <c:pt idx="0">
                  <c:v>62</c:v>
                </c:pt>
                <c:pt idx="1">
                  <c:v>81</c:v>
                </c:pt>
                <c:pt idx="2">
                  <c:v>86</c:v>
                </c:pt>
                <c:pt idx="3">
                  <c:v>91</c:v>
                </c:pt>
                <c:pt idx="4">
                  <c:v>96</c:v>
                </c:pt>
              </c:strCache>
            </c:strRef>
          </c:cat>
          <c:val>
            <c:numRef>
              <c:f>Hoja2!$G$14:$G$19</c:f>
              <c:numCache>
                <c:formatCode>General</c:formatCode>
                <c:ptCount val="5"/>
                <c:pt idx="0">
                  <c:v>2.02</c:v>
                </c:pt>
                <c:pt idx="1">
                  <c:v>2.06</c:v>
                </c:pt>
                <c:pt idx="2">
                  <c:v>2.2200000000000002</c:v>
                </c:pt>
                <c:pt idx="3">
                  <c:v>2.29</c:v>
                </c:pt>
                <c:pt idx="4">
                  <c:v>2.37</c:v>
                </c:pt>
              </c:numCache>
            </c:numRef>
          </c:val>
        </c:ser>
        <c:dLbls>
          <c:showLegendKey val="0"/>
          <c:showVal val="0"/>
          <c:showCatName val="0"/>
          <c:showSerName val="0"/>
          <c:showPercent val="0"/>
          <c:showBubbleSize val="0"/>
        </c:dLbls>
        <c:gapWidth val="265"/>
        <c:overlap val="67"/>
        <c:axId val="239576960"/>
        <c:axId val="239587328"/>
      </c:barChart>
      <c:catAx>
        <c:axId val="239576960"/>
        <c:scaling>
          <c:orientation val="minMax"/>
        </c:scaling>
        <c:delete val="0"/>
        <c:axPos val="b"/>
        <c:title>
          <c:tx>
            <c:rich>
              <a:bodyPr/>
              <a:lstStyle/>
              <a:p>
                <a:pPr>
                  <a:defRPr/>
                </a:pPr>
                <a:r>
                  <a:rPr lang="es-EC"/>
                  <a:t>Digestibilidad </a:t>
                </a:r>
                <a:r>
                  <a:rPr lang="es-EC" i="1"/>
                  <a:t>in situ</a:t>
                </a:r>
                <a:r>
                  <a:rPr lang="es-EC"/>
                  <a:t> de fibra</a:t>
                </a:r>
              </a:p>
            </c:rich>
          </c:tx>
          <c:layout/>
          <c:overlay val="0"/>
          <c:spPr>
            <a:ln>
              <a:noFill/>
            </a:ln>
          </c:spPr>
        </c:title>
        <c:majorTickMark val="none"/>
        <c:minorTickMark val="none"/>
        <c:tickLblPos val="low"/>
        <c:crossAx val="239587328"/>
        <c:crosses val="autoZero"/>
        <c:auto val="0"/>
        <c:lblAlgn val="ctr"/>
        <c:lblOffset val="10"/>
        <c:noMultiLvlLbl val="0"/>
      </c:catAx>
      <c:valAx>
        <c:axId val="239587328"/>
        <c:scaling>
          <c:orientation val="minMax"/>
        </c:scaling>
        <c:delete val="0"/>
        <c:axPos val="l"/>
        <c:title>
          <c:tx>
            <c:rich>
              <a:bodyPr rot="-5400000" vert="horz"/>
              <a:lstStyle/>
              <a:p>
                <a:pPr>
                  <a:defRPr/>
                </a:pPr>
                <a:r>
                  <a:rPr lang="es-EC"/>
                  <a:t>Energia neta de lactancia Mcal/Kg</a:t>
                </a:r>
              </a:p>
            </c:rich>
          </c:tx>
          <c:layout/>
          <c:overlay val="0"/>
        </c:title>
        <c:numFmt formatCode="General" sourceLinked="1"/>
        <c:majorTickMark val="none"/>
        <c:minorTickMark val="none"/>
        <c:tickLblPos val="nextTo"/>
        <c:crossAx val="239576960"/>
        <c:crosses val="autoZero"/>
        <c:crossBetween val="between"/>
      </c:valAx>
    </c:plotArea>
    <c:plotVisOnly val="1"/>
    <c:dispBlanksAs val="gap"/>
    <c:showDLblsOverMax val="0"/>
  </c:chart>
  <c:spPr>
    <a:ln>
      <a:noFill/>
    </a:ln>
  </c:spPr>
  <c:txPr>
    <a:bodyPr/>
    <a:lstStyle/>
    <a:p>
      <a:pPr>
        <a:defRPr sz="1200" b="0">
          <a:latin typeface="Times New Roman" pitchFamily="18" charset="0"/>
          <a:cs typeface="Times New Roman" pitchFamily="18" charset="0"/>
        </a:defRPr>
      </a:pPr>
      <a:endParaRPr lang="es-EC"/>
    </a:p>
  </c:txPr>
  <c:externalData r:id="rId1">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1"/>
    </mc:Choice>
    <mc:Fallback>
      <c:style val="1"/>
    </mc:Fallback>
  </mc:AlternateContent>
  <c:pivotSource>
    <c:name>[$ VALOR.xlsx]Hoja3!Tabla dinámica3</c:name>
    <c:fmtId val="-1"/>
  </c:pivotSource>
  <c:chart>
    <c:autoTitleDeleted val="1"/>
    <c:pivotFmts>
      <c:pivotFmt>
        <c:idx val="0"/>
      </c:pivotFmt>
      <c:pivotFmt>
        <c:idx val="1"/>
        <c:dLbl>
          <c:idx val="0"/>
          <c:delete val="1"/>
        </c:dLbl>
      </c:pivotFmt>
      <c:pivotFmt>
        <c:idx val="2"/>
        <c:dLbl>
          <c:idx val="0"/>
          <c:delete val="1"/>
        </c:dLbl>
      </c:pivotFmt>
      <c:pivotFmt>
        <c:idx val="3"/>
      </c:pivotFmt>
      <c:pivotFmt>
        <c:idx val="4"/>
      </c:pivotFmt>
      <c:pivotFmt>
        <c:idx val="5"/>
      </c:pivotFmt>
      <c:pivotFmt>
        <c:idx val="6"/>
        <c:marker>
          <c:symbol val="none"/>
        </c:marker>
      </c:pivotFmt>
      <c:pivotFmt>
        <c:idx val="7"/>
        <c:marker>
          <c:symbol val="none"/>
        </c:marker>
      </c:pivotFmt>
    </c:pivotFmts>
    <c:plotArea>
      <c:layout/>
      <c:barChart>
        <c:barDir val="col"/>
        <c:grouping val="clustered"/>
        <c:varyColors val="0"/>
        <c:ser>
          <c:idx val="0"/>
          <c:order val="0"/>
          <c:tx>
            <c:strRef>
              <c:f>Hoja3!$B$17</c:f>
              <c:strCache>
                <c:ptCount val="1"/>
                <c:pt idx="0">
                  <c:v>Total</c:v>
                </c:pt>
              </c:strCache>
            </c:strRef>
          </c:tx>
          <c:invertIfNegative val="0"/>
          <c:dPt>
            <c:idx val="1"/>
            <c:invertIfNegative val="0"/>
            <c:bubble3D val="0"/>
          </c:dPt>
          <c:dPt>
            <c:idx val="2"/>
            <c:invertIfNegative val="0"/>
            <c:bubble3D val="0"/>
          </c:dPt>
          <c:dPt>
            <c:idx val="3"/>
            <c:invertIfNegative val="0"/>
            <c:bubble3D val="0"/>
          </c:dPt>
          <c:dLbls>
            <c:dLbl>
              <c:idx val="0"/>
              <c:layout/>
              <c:tx>
                <c:rich>
                  <a:bodyPr/>
                  <a:lstStyle/>
                  <a:p>
                    <a:r>
                      <a:rPr lang="en-US"/>
                      <a:t>palm</a:t>
                    </a:r>
                  </a:p>
                </c:rich>
              </c:tx>
              <c:dLblPos val="outEnd"/>
              <c:showLegendKey val="0"/>
              <c:showVal val="1"/>
              <c:showCatName val="0"/>
              <c:showSerName val="0"/>
              <c:showPercent val="0"/>
              <c:showBubbleSize val="0"/>
            </c:dLbl>
            <c:dLbl>
              <c:idx val="1"/>
              <c:layout/>
              <c:tx>
                <c:rich>
                  <a:bodyPr/>
                  <a:lstStyle/>
                  <a:p>
                    <a:r>
                      <a:rPr lang="en-US"/>
                      <a:t>palm</a:t>
                    </a:r>
                    <a:r>
                      <a:rPr lang="en-US" baseline="0"/>
                      <a:t> trt</a:t>
                    </a:r>
                    <a:endParaRPr lang="en-US"/>
                  </a:p>
                </c:rich>
              </c:tx>
              <c:dLblPos val="outEnd"/>
              <c:showLegendKey val="0"/>
              <c:showVal val="1"/>
              <c:showCatName val="0"/>
              <c:showSerName val="0"/>
              <c:showPercent val="0"/>
              <c:showBubbleSize val="0"/>
            </c:dLbl>
            <c:showLegendKey val="0"/>
            <c:showVal val="0"/>
            <c:showCatName val="0"/>
            <c:showSerName val="0"/>
            <c:showPercent val="0"/>
            <c:showBubbleSize val="0"/>
          </c:dLbls>
          <c:cat>
            <c:strRef>
              <c:f>Hoja3!$A$18:$A$22</c:f>
              <c:strCache>
                <c:ptCount val="4"/>
                <c:pt idx="0">
                  <c:v>60</c:v>
                </c:pt>
                <c:pt idx="1">
                  <c:v>80</c:v>
                </c:pt>
                <c:pt idx="2">
                  <c:v>85</c:v>
                </c:pt>
                <c:pt idx="3">
                  <c:v>90</c:v>
                </c:pt>
              </c:strCache>
            </c:strRef>
          </c:cat>
          <c:val>
            <c:numRef>
              <c:f>Hoja3!$B$18:$B$22</c:f>
              <c:numCache>
                <c:formatCode>General</c:formatCode>
                <c:ptCount val="4"/>
                <c:pt idx="0">
                  <c:v>24.417754167147855</c:v>
                </c:pt>
                <c:pt idx="1">
                  <c:v>24.344606590415044</c:v>
                </c:pt>
                <c:pt idx="2">
                  <c:v>24.426471731860957</c:v>
                </c:pt>
                <c:pt idx="3">
                  <c:v>24.458720058914068</c:v>
                </c:pt>
              </c:numCache>
            </c:numRef>
          </c:val>
        </c:ser>
        <c:dLbls>
          <c:showLegendKey val="0"/>
          <c:showVal val="0"/>
          <c:showCatName val="0"/>
          <c:showSerName val="0"/>
          <c:showPercent val="0"/>
          <c:showBubbleSize val="0"/>
        </c:dLbls>
        <c:gapWidth val="150"/>
        <c:overlap val="-36"/>
        <c:axId val="239622016"/>
        <c:axId val="239632384"/>
      </c:barChart>
      <c:catAx>
        <c:axId val="239622016"/>
        <c:scaling>
          <c:orientation val="minMax"/>
        </c:scaling>
        <c:delete val="0"/>
        <c:axPos val="b"/>
        <c:title>
          <c:tx>
            <c:rich>
              <a:bodyPr/>
              <a:lstStyle/>
              <a:p>
                <a:pPr>
                  <a:defRPr/>
                </a:pPr>
                <a:r>
                  <a:rPr lang="es-EC"/>
                  <a:t>Digestibilidad</a:t>
                </a:r>
                <a:r>
                  <a:rPr lang="es-EC" baseline="0"/>
                  <a:t> </a:t>
                </a:r>
                <a:r>
                  <a:rPr lang="es-EC" i="1" baseline="0"/>
                  <a:t>in situ </a:t>
                </a:r>
                <a:r>
                  <a:rPr lang="es-EC" i="0" baseline="0"/>
                  <a:t>de fibra</a:t>
                </a:r>
                <a:endParaRPr lang="es-EC"/>
              </a:p>
            </c:rich>
          </c:tx>
          <c:layout/>
          <c:overlay val="0"/>
        </c:title>
        <c:majorTickMark val="none"/>
        <c:minorTickMark val="none"/>
        <c:tickLblPos val="nextTo"/>
        <c:crossAx val="239632384"/>
        <c:crosses val="autoZero"/>
        <c:auto val="1"/>
        <c:lblAlgn val="ctr"/>
        <c:lblOffset val="100"/>
        <c:noMultiLvlLbl val="0"/>
      </c:catAx>
      <c:valAx>
        <c:axId val="239632384"/>
        <c:scaling>
          <c:orientation val="minMax"/>
        </c:scaling>
        <c:delete val="0"/>
        <c:axPos val="l"/>
        <c:title>
          <c:tx>
            <c:rich>
              <a:bodyPr rot="-5400000" vert="horz"/>
              <a:lstStyle/>
              <a:p>
                <a:pPr>
                  <a:defRPr/>
                </a:pPr>
                <a:r>
                  <a:rPr lang="es-EC"/>
                  <a:t>Margen</a:t>
                </a:r>
                <a:r>
                  <a:rPr lang="es-EC" baseline="0"/>
                  <a:t> de ganancia, %</a:t>
                </a:r>
                <a:endParaRPr lang="es-EC"/>
              </a:p>
            </c:rich>
          </c:tx>
          <c:layout/>
          <c:overlay val="0"/>
        </c:title>
        <c:numFmt formatCode="General" sourceLinked="1"/>
        <c:majorTickMark val="none"/>
        <c:minorTickMark val="none"/>
        <c:tickLblPos val="nextTo"/>
        <c:crossAx val="239622016"/>
        <c:crosses val="autoZero"/>
        <c:crossBetween val="between"/>
      </c:valAx>
    </c:plotArea>
    <c:plotVisOnly val="1"/>
    <c:dispBlanksAs val="gap"/>
    <c:showDLblsOverMax val="0"/>
  </c:chart>
  <c:spPr>
    <a:ln>
      <a:noFill/>
    </a:ln>
  </c:spPr>
  <c:txPr>
    <a:bodyPr/>
    <a:lstStyle/>
    <a:p>
      <a:pPr>
        <a:defRPr sz="1200" b="0">
          <a:latin typeface="Times New Roman" pitchFamily="18" charset="0"/>
          <a:cs typeface="Times New Roman" pitchFamily="18" charset="0"/>
        </a:defRPr>
      </a:pPr>
      <a:endParaRPr lang="es-EC"/>
    </a:p>
  </c:txPr>
  <c:externalData r:id="rId1">
    <c:autoUpdate val="0"/>
  </c:externalData>
  <c:userShapes r:id="rId2"/>
  <c:extLst>
    <c:ext xmlns:c14="http://schemas.microsoft.com/office/drawing/2007/8/2/chart" uri="{781A3756-C4B2-4CAC-9D66-4F8BD8637D16}">
      <c14:pivotOptions>
        <c14:dropZoneFilter val="1"/>
        <c14:dropZonesVisible val="1"/>
      </c14:pivotOptions>
    </c:ext>
  </c:extLst>
</c:chartSpac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ata4.xml.rels><?xml version="1.0" encoding="UTF-8" standalone="yes"?>
<Relationships xmlns="http://schemas.openxmlformats.org/package/2006/relationships"><Relationship Id="rId1" Type="http://schemas.openxmlformats.org/officeDocument/2006/relationships/image" Target="../media/image10.png"/></Relationships>
</file>

<file path=ppt/diagrams/_rels/data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ata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E4CD3A-0784-4C50-9F58-638D8D96C0B8}" type="doc">
      <dgm:prSet loTypeId="urn:microsoft.com/office/officeart/2008/layout/VerticalCurvedList" loCatId="list" qsTypeId="urn:microsoft.com/office/officeart/2005/8/quickstyle/3d1" qsCatId="3D" csTypeId="urn:microsoft.com/office/officeart/2005/8/colors/accent0_1" csCatId="mainScheme" phldr="1"/>
      <dgm:spPr/>
      <dgm:t>
        <a:bodyPr/>
        <a:lstStyle/>
        <a:p>
          <a:endParaRPr lang="es-ES"/>
        </a:p>
      </dgm:t>
    </dgm:pt>
    <dgm:pt modelId="{0FE0775D-457A-4028-9933-6F5962623893}">
      <dgm:prSet phldrT="[Texto]" custT="1"/>
      <dgm:spPr/>
      <dgm:t>
        <a:bodyPr/>
        <a:lstStyle/>
        <a:p>
          <a:r>
            <a:rPr lang="es-EC" sz="1500" dirty="0" smtClean="0"/>
            <a:t>La torta de palmiste es un subproducto que se obtiene de la cadena de valor agroindustrial a la cual es sometida la almendra de la palma africana para la obtención de aceite crudo de palma que es el producto industrial primario y el aceite refinado de palma.</a:t>
          </a:r>
          <a:endParaRPr lang="es-ES" sz="1500" dirty="0"/>
        </a:p>
      </dgm:t>
    </dgm:pt>
    <dgm:pt modelId="{D3BBDBEA-C2C7-4152-8A3B-26EBD47BB3C6}" type="parTrans" cxnId="{4EC7488A-1686-42ED-99DF-DABED1179754}">
      <dgm:prSet/>
      <dgm:spPr/>
      <dgm:t>
        <a:bodyPr/>
        <a:lstStyle/>
        <a:p>
          <a:endParaRPr lang="es-ES"/>
        </a:p>
      </dgm:t>
    </dgm:pt>
    <dgm:pt modelId="{F5B3950D-DA61-4B52-BDA4-F69CC39A983B}" type="sibTrans" cxnId="{4EC7488A-1686-42ED-99DF-DABED1179754}">
      <dgm:prSet/>
      <dgm:spPr/>
      <dgm:t>
        <a:bodyPr/>
        <a:lstStyle/>
        <a:p>
          <a:endParaRPr lang="es-ES"/>
        </a:p>
      </dgm:t>
    </dgm:pt>
    <dgm:pt modelId="{588DB0E4-666B-462E-952C-71BF9322114C}">
      <dgm:prSet phldrT="[Texto]" custT="1"/>
      <dgm:spPr/>
      <dgm:t>
        <a:bodyPr/>
        <a:lstStyle/>
        <a:p>
          <a:r>
            <a:rPr lang="es-EC" sz="1500" dirty="0" smtClean="0"/>
            <a:t>La torta de palmiste es una alternativa para su utilización en dietas animales, siendo un ingrediente de características nutricionales intermedias por lo cual es necesario explorar posibles metodologías con el fin de incrementar su valor nutricional.  </a:t>
          </a:r>
          <a:endParaRPr lang="es-ES" sz="1500" dirty="0"/>
        </a:p>
      </dgm:t>
    </dgm:pt>
    <dgm:pt modelId="{E0CD5975-3DDA-4058-82BF-BCEDF1D641B7}" type="parTrans" cxnId="{ADCE42FF-0F06-4153-A458-38E75962733C}">
      <dgm:prSet/>
      <dgm:spPr/>
      <dgm:t>
        <a:bodyPr/>
        <a:lstStyle/>
        <a:p>
          <a:endParaRPr lang="es-ES"/>
        </a:p>
      </dgm:t>
    </dgm:pt>
    <dgm:pt modelId="{4BA97CF3-0791-4024-8A37-BB0A1E4ACC75}" type="sibTrans" cxnId="{ADCE42FF-0F06-4153-A458-38E75962733C}">
      <dgm:prSet/>
      <dgm:spPr/>
      <dgm:t>
        <a:bodyPr/>
        <a:lstStyle/>
        <a:p>
          <a:endParaRPr lang="es-ES"/>
        </a:p>
      </dgm:t>
    </dgm:pt>
    <dgm:pt modelId="{D342D174-5FA6-4C5A-A330-0B6838D99E51}">
      <dgm:prSet phldrT="[Texto]" custT="1"/>
      <dgm:spPr/>
      <dgm:t>
        <a:bodyPr/>
        <a:lstStyle/>
        <a:p>
          <a:r>
            <a:rPr lang="es-EC" sz="1500" dirty="0" smtClean="0"/>
            <a:t>El hidróxido de Calcio a una concentración del 5% puede utilizarse como tratamiento químico que actúa como agente </a:t>
          </a:r>
          <a:r>
            <a:rPr lang="es-EC" sz="1500" dirty="0" err="1" smtClean="0"/>
            <a:t>hidrolizante</a:t>
          </a:r>
          <a:r>
            <a:rPr lang="es-EC" sz="1500" dirty="0" smtClean="0"/>
            <a:t> de la pared celular.</a:t>
          </a:r>
          <a:endParaRPr lang="es-ES" sz="1500" dirty="0"/>
        </a:p>
      </dgm:t>
    </dgm:pt>
    <dgm:pt modelId="{175EE34F-C05E-474C-88FA-6E874CE11638}" type="parTrans" cxnId="{F4AB6F12-67C1-47C8-A482-DE85967265A4}">
      <dgm:prSet/>
      <dgm:spPr/>
      <dgm:t>
        <a:bodyPr/>
        <a:lstStyle/>
        <a:p>
          <a:endParaRPr lang="es-ES"/>
        </a:p>
      </dgm:t>
    </dgm:pt>
    <dgm:pt modelId="{BA24AC84-3865-423B-B8F8-9B685757F929}" type="sibTrans" cxnId="{F4AB6F12-67C1-47C8-A482-DE85967265A4}">
      <dgm:prSet/>
      <dgm:spPr/>
      <dgm:t>
        <a:bodyPr/>
        <a:lstStyle/>
        <a:p>
          <a:endParaRPr lang="es-ES"/>
        </a:p>
      </dgm:t>
    </dgm:pt>
    <dgm:pt modelId="{3F82657F-8A10-4073-80EE-130329A6B664}">
      <dgm:prSet custT="1"/>
      <dgm:spPr/>
      <dgm:t>
        <a:bodyPr/>
        <a:lstStyle/>
        <a:p>
          <a:r>
            <a:rPr lang="es-EC" sz="1500" dirty="0" smtClean="0"/>
            <a:t>La nutrición es un componente  crucial dentro de la producción, esto obliga al ganadero a mejorar los sistemas de producción y utilizar recursos que se encuentren disponibles para complementar a los pastos.</a:t>
          </a:r>
          <a:endParaRPr lang="es-ES" sz="1500" dirty="0"/>
        </a:p>
      </dgm:t>
    </dgm:pt>
    <dgm:pt modelId="{DC33C0B9-BC09-46D4-BAAF-B759895163A6}" type="parTrans" cxnId="{8B9A4E1B-BDC3-41D5-BE89-0E26335A546E}">
      <dgm:prSet/>
      <dgm:spPr/>
      <dgm:t>
        <a:bodyPr/>
        <a:lstStyle/>
        <a:p>
          <a:endParaRPr lang="es-ES"/>
        </a:p>
      </dgm:t>
    </dgm:pt>
    <dgm:pt modelId="{BB5B16A0-00FE-43A4-838F-D83AFADEBF25}" type="sibTrans" cxnId="{8B9A4E1B-BDC3-41D5-BE89-0E26335A546E}">
      <dgm:prSet/>
      <dgm:spPr/>
      <dgm:t>
        <a:bodyPr/>
        <a:lstStyle/>
        <a:p>
          <a:endParaRPr lang="es-ES"/>
        </a:p>
      </dgm:t>
    </dgm:pt>
    <dgm:pt modelId="{7D88EBCA-FFEB-4A13-BD20-0F76E99EC01A}" type="pres">
      <dgm:prSet presAssocID="{1FE4CD3A-0784-4C50-9F58-638D8D96C0B8}" presName="Name0" presStyleCnt="0">
        <dgm:presLayoutVars>
          <dgm:chMax val="7"/>
          <dgm:chPref val="7"/>
          <dgm:dir/>
        </dgm:presLayoutVars>
      </dgm:prSet>
      <dgm:spPr/>
      <dgm:t>
        <a:bodyPr/>
        <a:lstStyle/>
        <a:p>
          <a:endParaRPr lang="es-EC"/>
        </a:p>
      </dgm:t>
    </dgm:pt>
    <dgm:pt modelId="{410AB0F9-DD17-438C-94CF-4C2CA18D49F7}" type="pres">
      <dgm:prSet presAssocID="{1FE4CD3A-0784-4C50-9F58-638D8D96C0B8}" presName="Name1" presStyleCnt="0"/>
      <dgm:spPr/>
      <dgm:t>
        <a:bodyPr/>
        <a:lstStyle/>
        <a:p>
          <a:endParaRPr lang="es-EC"/>
        </a:p>
      </dgm:t>
    </dgm:pt>
    <dgm:pt modelId="{6E9DD6FF-DE40-4CAC-8871-9C6DCA39C373}" type="pres">
      <dgm:prSet presAssocID="{1FE4CD3A-0784-4C50-9F58-638D8D96C0B8}" presName="cycle" presStyleCnt="0"/>
      <dgm:spPr/>
      <dgm:t>
        <a:bodyPr/>
        <a:lstStyle/>
        <a:p>
          <a:endParaRPr lang="es-EC"/>
        </a:p>
      </dgm:t>
    </dgm:pt>
    <dgm:pt modelId="{63CDCA6D-F97D-42B0-970F-B35EC0ED490C}" type="pres">
      <dgm:prSet presAssocID="{1FE4CD3A-0784-4C50-9F58-638D8D96C0B8}" presName="srcNode" presStyleLbl="node1" presStyleIdx="0" presStyleCnt="4"/>
      <dgm:spPr/>
      <dgm:t>
        <a:bodyPr/>
        <a:lstStyle/>
        <a:p>
          <a:endParaRPr lang="es-EC"/>
        </a:p>
      </dgm:t>
    </dgm:pt>
    <dgm:pt modelId="{EDA82101-5D08-40FF-B310-A8390767CCCD}" type="pres">
      <dgm:prSet presAssocID="{1FE4CD3A-0784-4C50-9F58-638D8D96C0B8}" presName="conn" presStyleLbl="parChTrans1D2" presStyleIdx="0" presStyleCnt="1"/>
      <dgm:spPr/>
      <dgm:t>
        <a:bodyPr/>
        <a:lstStyle/>
        <a:p>
          <a:endParaRPr lang="es-EC"/>
        </a:p>
      </dgm:t>
    </dgm:pt>
    <dgm:pt modelId="{9D6F2296-7D47-414C-97D6-6DE7A09F2B01}" type="pres">
      <dgm:prSet presAssocID="{1FE4CD3A-0784-4C50-9F58-638D8D96C0B8}" presName="extraNode" presStyleLbl="node1" presStyleIdx="0" presStyleCnt="4"/>
      <dgm:spPr/>
      <dgm:t>
        <a:bodyPr/>
        <a:lstStyle/>
        <a:p>
          <a:endParaRPr lang="es-EC"/>
        </a:p>
      </dgm:t>
    </dgm:pt>
    <dgm:pt modelId="{CA827C80-1F5B-4BAD-9C61-A1D78BC0E216}" type="pres">
      <dgm:prSet presAssocID="{1FE4CD3A-0784-4C50-9F58-638D8D96C0B8}" presName="dstNode" presStyleLbl="node1" presStyleIdx="0" presStyleCnt="4"/>
      <dgm:spPr/>
      <dgm:t>
        <a:bodyPr/>
        <a:lstStyle/>
        <a:p>
          <a:endParaRPr lang="es-EC"/>
        </a:p>
      </dgm:t>
    </dgm:pt>
    <dgm:pt modelId="{CEF37164-E898-41FC-92C2-268F594A72BB}" type="pres">
      <dgm:prSet presAssocID="{0FE0775D-457A-4028-9933-6F5962623893}" presName="text_1" presStyleLbl="node1" presStyleIdx="0" presStyleCnt="4">
        <dgm:presLayoutVars>
          <dgm:bulletEnabled val="1"/>
        </dgm:presLayoutVars>
      </dgm:prSet>
      <dgm:spPr/>
      <dgm:t>
        <a:bodyPr/>
        <a:lstStyle/>
        <a:p>
          <a:endParaRPr lang="es-EC"/>
        </a:p>
      </dgm:t>
    </dgm:pt>
    <dgm:pt modelId="{4AE4F0DA-E829-44B8-AD1A-451C38DF3E09}" type="pres">
      <dgm:prSet presAssocID="{0FE0775D-457A-4028-9933-6F5962623893}" presName="accent_1" presStyleCnt="0"/>
      <dgm:spPr/>
      <dgm:t>
        <a:bodyPr/>
        <a:lstStyle/>
        <a:p>
          <a:endParaRPr lang="es-EC"/>
        </a:p>
      </dgm:t>
    </dgm:pt>
    <dgm:pt modelId="{2DFC0FC9-7183-451F-B7E8-948A2E777A52}" type="pres">
      <dgm:prSet presAssocID="{0FE0775D-457A-4028-9933-6F5962623893}" presName="accentRepeatNode" presStyleLbl="solidFgAcc1" presStyleIdx="0" presStyleCnt="4"/>
      <dgm:spPr>
        <a:blipFill rotWithShape="0">
          <a:blip xmlns:r="http://schemas.openxmlformats.org/officeDocument/2006/relationships" r:embed="rId1"/>
          <a:stretch>
            <a:fillRect/>
          </a:stretch>
        </a:blipFill>
        <a:effectLst/>
        <a:scene3d>
          <a:camera prst="orthographicFront"/>
          <a:lightRig rig="flat" dir="t"/>
        </a:scene3d>
      </dgm:spPr>
      <dgm:t>
        <a:bodyPr/>
        <a:lstStyle/>
        <a:p>
          <a:endParaRPr lang="es-EC"/>
        </a:p>
      </dgm:t>
    </dgm:pt>
    <dgm:pt modelId="{FA5FCAC8-8565-4854-BA0C-9F0CC4D95CB5}" type="pres">
      <dgm:prSet presAssocID="{588DB0E4-666B-462E-952C-71BF9322114C}" presName="text_2" presStyleLbl="node1" presStyleIdx="1" presStyleCnt="4" custLinFactNeighborX="-879" custLinFactNeighborY="-6749">
        <dgm:presLayoutVars>
          <dgm:bulletEnabled val="1"/>
        </dgm:presLayoutVars>
      </dgm:prSet>
      <dgm:spPr/>
      <dgm:t>
        <a:bodyPr/>
        <a:lstStyle/>
        <a:p>
          <a:endParaRPr lang="es-EC"/>
        </a:p>
      </dgm:t>
    </dgm:pt>
    <dgm:pt modelId="{09F62610-67C9-4EBA-8912-49128CC22F79}" type="pres">
      <dgm:prSet presAssocID="{588DB0E4-666B-462E-952C-71BF9322114C}" presName="accent_2" presStyleCnt="0"/>
      <dgm:spPr/>
      <dgm:t>
        <a:bodyPr/>
        <a:lstStyle/>
        <a:p>
          <a:endParaRPr lang="es-EC"/>
        </a:p>
      </dgm:t>
    </dgm:pt>
    <dgm:pt modelId="{F523B23A-F179-49F8-9866-F3A602E21DC3}" type="pres">
      <dgm:prSet presAssocID="{588DB0E4-666B-462E-952C-71BF9322114C}" presName="accentRepeatNode" presStyleLbl="solidFgAcc1" presStyleIdx="1" presStyleCnt="4"/>
      <dgm:spPr>
        <a:blipFill rotWithShape="0">
          <a:blip xmlns:r="http://schemas.openxmlformats.org/officeDocument/2006/relationships" r:embed="rId2"/>
          <a:stretch>
            <a:fillRect/>
          </a:stretch>
        </a:blipFill>
        <a:ln>
          <a:noFill/>
        </a:ln>
        <a:scene3d>
          <a:camera prst="orthographicFront"/>
          <a:lightRig rig="flat" dir="t"/>
        </a:scene3d>
      </dgm:spPr>
      <dgm:t>
        <a:bodyPr/>
        <a:lstStyle/>
        <a:p>
          <a:endParaRPr lang="es-EC"/>
        </a:p>
      </dgm:t>
    </dgm:pt>
    <dgm:pt modelId="{FA3FB5A4-CB82-46D7-ACA7-FF45AC4FC0F2}" type="pres">
      <dgm:prSet presAssocID="{D342D174-5FA6-4C5A-A330-0B6838D99E51}" presName="text_3" presStyleLbl="node1" presStyleIdx="2" presStyleCnt="4">
        <dgm:presLayoutVars>
          <dgm:bulletEnabled val="1"/>
        </dgm:presLayoutVars>
      </dgm:prSet>
      <dgm:spPr/>
      <dgm:t>
        <a:bodyPr/>
        <a:lstStyle/>
        <a:p>
          <a:endParaRPr lang="es-EC"/>
        </a:p>
      </dgm:t>
    </dgm:pt>
    <dgm:pt modelId="{E955E47D-6256-4E7E-A170-811B9D1092E2}" type="pres">
      <dgm:prSet presAssocID="{D342D174-5FA6-4C5A-A330-0B6838D99E51}" presName="accent_3" presStyleCnt="0"/>
      <dgm:spPr/>
      <dgm:t>
        <a:bodyPr/>
        <a:lstStyle/>
        <a:p>
          <a:endParaRPr lang="es-EC"/>
        </a:p>
      </dgm:t>
    </dgm:pt>
    <dgm:pt modelId="{3E627CD3-28C0-48BA-A81D-C87A888B0FF1}" type="pres">
      <dgm:prSet presAssocID="{D342D174-5FA6-4C5A-A330-0B6838D99E51}" presName="accentRepeatNode" presStyleLbl="solidFgAcc1" presStyleIdx="2" presStyleCnt="4"/>
      <dgm:spPr>
        <a:blipFill rotWithShape="0">
          <a:blip xmlns:r="http://schemas.openxmlformats.org/officeDocument/2006/relationships" r:embed="rId3">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dgm:spPr>
      <dgm:t>
        <a:bodyPr/>
        <a:lstStyle/>
        <a:p>
          <a:endParaRPr lang="es-EC"/>
        </a:p>
      </dgm:t>
    </dgm:pt>
    <dgm:pt modelId="{714AEA78-F418-432F-AEA9-4CA833E0CB89}" type="pres">
      <dgm:prSet presAssocID="{3F82657F-8A10-4073-80EE-130329A6B664}" presName="text_4" presStyleLbl="node1" presStyleIdx="3" presStyleCnt="4" custScaleX="100085" custScaleY="129675">
        <dgm:presLayoutVars>
          <dgm:bulletEnabled val="1"/>
        </dgm:presLayoutVars>
      </dgm:prSet>
      <dgm:spPr/>
      <dgm:t>
        <a:bodyPr/>
        <a:lstStyle/>
        <a:p>
          <a:endParaRPr lang="es-EC"/>
        </a:p>
      </dgm:t>
    </dgm:pt>
    <dgm:pt modelId="{598C548C-CEC3-40B4-8174-E062F923F95C}" type="pres">
      <dgm:prSet presAssocID="{3F82657F-8A10-4073-80EE-130329A6B664}" presName="accent_4" presStyleCnt="0"/>
      <dgm:spPr/>
      <dgm:t>
        <a:bodyPr/>
        <a:lstStyle/>
        <a:p>
          <a:endParaRPr lang="es-EC"/>
        </a:p>
      </dgm:t>
    </dgm:pt>
    <dgm:pt modelId="{5315E0C9-3644-43AE-9BA3-62DCCE2E928B}" type="pres">
      <dgm:prSet presAssocID="{3F82657F-8A10-4073-80EE-130329A6B664}" presName="accentRepeatNode" presStyleLbl="solidFgAcc1" presStyleIdx="3" presStyleCnt="4"/>
      <dgm:spPr>
        <a:blipFill rotWithShape="0">
          <a:blip xmlns:r="http://schemas.openxmlformats.org/officeDocument/2006/relationships" r:embed="rId4"/>
          <a:stretch>
            <a:fillRect/>
          </a:stretch>
        </a:blipFill>
      </dgm:spPr>
      <dgm:t>
        <a:bodyPr/>
        <a:lstStyle/>
        <a:p>
          <a:endParaRPr lang="es-EC"/>
        </a:p>
      </dgm:t>
    </dgm:pt>
  </dgm:ptLst>
  <dgm:cxnLst>
    <dgm:cxn modelId="{87283180-B413-4363-A049-A1B620E54991}" type="presOf" srcId="{588DB0E4-666B-462E-952C-71BF9322114C}" destId="{FA5FCAC8-8565-4854-BA0C-9F0CC4D95CB5}" srcOrd="0" destOrd="0" presId="urn:microsoft.com/office/officeart/2008/layout/VerticalCurvedList"/>
    <dgm:cxn modelId="{5D6DFA09-CAAD-46FE-8F29-8D15344AB6E5}" type="presOf" srcId="{F5B3950D-DA61-4B52-BDA4-F69CC39A983B}" destId="{EDA82101-5D08-40FF-B310-A8390767CCCD}" srcOrd="0" destOrd="0" presId="urn:microsoft.com/office/officeart/2008/layout/VerticalCurvedList"/>
    <dgm:cxn modelId="{8B9A4E1B-BDC3-41D5-BE89-0E26335A546E}" srcId="{1FE4CD3A-0784-4C50-9F58-638D8D96C0B8}" destId="{3F82657F-8A10-4073-80EE-130329A6B664}" srcOrd="3" destOrd="0" parTransId="{DC33C0B9-BC09-46D4-BAAF-B759895163A6}" sibTransId="{BB5B16A0-00FE-43A4-838F-D83AFADEBF25}"/>
    <dgm:cxn modelId="{4DDC8EAC-0061-4D9F-BF23-66B8C96D563E}" type="presOf" srcId="{D342D174-5FA6-4C5A-A330-0B6838D99E51}" destId="{FA3FB5A4-CB82-46D7-ACA7-FF45AC4FC0F2}" srcOrd="0" destOrd="0" presId="urn:microsoft.com/office/officeart/2008/layout/VerticalCurvedList"/>
    <dgm:cxn modelId="{6807BE87-A00F-4C39-BFC6-DA5F518C2BA6}" type="presOf" srcId="{1FE4CD3A-0784-4C50-9F58-638D8D96C0B8}" destId="{7D88EBCA-FFEB-4A13-BD20-0F76E99EC01A}" srcOrd="0" destOrd="0" presId="urn:microsoft.com/office/officeart/2008/layout/VerticalCurvedList"/>
    <dgm:cxn modelId="{F4AB6F12-67C1-47C8-A482-DE85967265A4}" srcId="{1FE4CD3A-0784-4C50-9F58-638D8D96C0B8}" destId="{D342D174-5FA6-4C5A-A330-0B6838D99E51}" srcOrd="2" destOrd="0" parTransId="{175EE34F-C05E-474C-88FA-6E874CE11638}" sibTransId="{BA24AC84-3865-423B-B8F8-9B685757F929}"/>
    <dgm:cxn modelId="{62224B90-6A71-43D9-BF3E-A6F6BFA2D2C0}" type="presOf" srcId="{3F82657F-8A10-4073-80EE-130329A6B664}" destId="{714AEA78-F418-432F-AEA9-4CA833E0CB89}" srcOrd="0" destOrd="0" presId="urn:microsoft.com/office/officeart/2008/layout/VerticalCurvedList"/>
    <dgm:cxn modelId="{ADCE42FF-0F06-4153-A458-38E75962733C}" srcId="{1FE4CD3A-0784-4C50-9F58-638D8D96C0B8}" destId="{588DB0E4-666B-462E-952C-71BF9322114C}" srcOrd="1" destOrd="0" parTransId="{E0CD5975-3DDA-4058-82BF-BCEDF1D641B7}" sibTransId="{4BA97CF3-0791-4024-8A37-BB0A1E4ACC75}"/>
    <dgm:cxn modelId="{6A1F5FB0-76E9-4BD5-A8F2-5924109229D5}" type="presOf" srcId="{0FE0775D-457A-4028-9933-6F5962623893}" destId="{CEF37164-E898-41FC-92C2-268F594A72BB}" srcOrd="0" destOrd="0" presId="urn:microsoft.com/office/officeart/2008/layout/VerticalCurvedList"/>
    <dgm:cxn modelId="{4EC7488A-1686-42ED-99DF-DABED1179754}" srcId="{1FE4CD3A-0784-4C50-9F58-638D8D96C0B8}" destId="{0FE0775D-457A-4028-9933-6F5962623893}" srcOrd="0" destOrd="0" parTransId="{D3BBDBEA-C2C7-4152-8A3B-26EBD47BB3C6}" sibTransId="{F5B3950D-DA61-4B52-BDA4-F69CC39A983B}"/>
    <dgm:cxn modelId="{A336A236-098A-4691-952A-1E7D56DE8E51}" type="presParOf" srcId="{7D88EBCA-FFEB-4A13-BD20-0F76E99EC01A}" destId="{410AB0F9-DD17-438C-94CF-4C2CA18D49F7}" srcOrd="0" destOrd="0" presId="urn:microsoft.com/office/officeart/2008/layout/VerticalCurvedList"/>
    <dgm:cxn modelId="{370973B7-3DBA-484B-AFA9-0E88698AFBD0}" type="presParOf" srcId="{410AB0F9-DD17-438C-94CF-4C2CA18D49F7}" destId="{6E9DD6FF-DE40-4CAC-8871-9C6DCA39C373}" srcOrd="0" destOrd="0" presId="urn:microsoft.com/office/officeart/2008/layout/VerticalCurvedList"/>
    <dgm:cxn modelId="{131E3FDC-1B4C-45CD-A67E-646F5FCA267B}" type="presParOf" srcId="{6E9DD6FF-DE40-4CAC-8871-9C6DCA39C373}" destId="{63CDCA6D-F97D-42B0-970F-B35EC0ED490C}" srcOrd="0" destOrd="0" presId="urn:microsoft.com/office/officeart/2008/layout/VerticalCurvedList"/>
    <dgm:cxn modelId="{3AB713D5-7EDE-4A88-BECB-BEF7B5A83B11}" type="presParOf" srcId="{6E9DD6FF-DE40-4CAC-8871-9C6DCA39C373}" destId="{EDA82101-5D08-40FF-B310-A8390767CCCD}" srcOrd="1" destOrd="0" presId="urn:microsoft.com/office/officeart/2008/layout/VerticalCurvedList"/>
    <dgm:cxn modelId="{B2F28935-35FA-4673-A259-1B4E257EE4FE}" type="presParOf" srcId="{6E9DD6FF-DE40-4CAC-8871-9C6DCA39C373}" destId="{9D6F2296-7D47-414C-97D6-6DE7A09F2B01}" srcOrd="2" destOrd="0" presId="urn:microsoft.com/office/officeart/2008/layout/VerticalCurvedList"/>
    <dgm:cxn modelId="{E39D7D90-9B94-4F9D-9E09-63E8F456CA72}" type="presParOf" srcId="{6E9DD6FF-DE40-4CAC-8871-9C6DCA39C373}" destId="{CA827C80-1F5B-4BAD-9C61-A1D78BC0E216}" srcOrd="3" destOrd="0" presId="urn:microsoft.com/office/officeart/2008/layout/VerticalCurvedList"/>
    <dgm:cxn modelId="{F27C8FF9-077B-4394-AEB0-5E60FA608FD0}" type="presParOf" srcId="{410AB0F9-DD17-438C-94CF-4C2CA18D49F7}" destId="{CEF37164-E898-41FC-92C2-268F594A72BB}" srcOrd="1" destOrd="0" presId="urn:microsoft.com/office/officeart/2008/layout/VerticalCurvedList"/>
    <dgm:cxn modelId="{1EDEB0F7-5A3A-41D1-AEB6-6D997CDA72B5}" type="presParOf" srcId="{410AB0F9-DD17-438C-94CF-4C2CA18D49F7}" destId="{4AE4F0DA-E829-44B8-AD1A-451C38DF3E09}" srcOrd="2" destOrd="0" presId="urn:microsoft.com/office/officeart/2008/layout/VerticalCurvedList"/>
    <dgm:cxn modelId="{74AE2F40-C2AC-4B27-8954-5A5DE174DBBB}" type="presParOf" srcId="{4AE4F0DA-E829-44B8-AD1A-451C38DF3E09}" destId="{2DFC0FC9-7183-451F-B7E8-948A2E777A52}" srcOrd="0" destOrd="0" presId="urn:microsoft.com/office/officeart/2008/layout/VerticalCurvedList"/>
    <dgm:cxn modelId="{F4B74E20-4513-4A90-8F1D-2094218AECA0}" type="presParOf" srcId="{410AB0F9-DD17-438C-94CF-4C2CA18D49F7}" destId="{FA5FCAC8-8565-4854-BA0C-9F0CC4D95CB5}" srcOrd="3" destOrd="0" presId="urn:microsoft.com/office/officeart/2008/layout/VerticalCurvedList"/>
    <dgm:cxn modelId="{A40BBFB5-8CD4-47E4-9452-278D5204290A}" type="presParOf" srcId="{410AB0F9-DD17-438C-94CF-4C2CA18D49F7}" destId="{09F62610-67C9-4EBA-8912-49128CC22F79}" srcOrd="4" destOrd="0" presId="urn:microsoft.com/office/officeart/2008/layout/VerticalCurvedList"/>
    <dgm:cxn modelId="{4E014924-8A81-4E56-937D-0D910A8DCCAA}" type="presParOf" srcId="{09F62610-67C9-4EBA-8912-49128CC22F79}" destId="{F523B23A-F179-49F8-9866-F3A602E21DC3}" srcOrd="0" destOrd="0" presId="urn:microsoft.com/office/officeart/2008/layout/VerticalCurvedList"/>
    <dgm:cxn modelId="{387577B7-CD91-4B75-A2F1-83733A42133B}" type="presParOf" srcId="{410AB0F9-DD17-438C-94CF-4C2CA18D49F7}" destId="{FA3FB5A4-CB82-46D7-ACA7-FF45AC4FC0F2}" srcOrd="5" destOrd="0" presId="urn:microsoft.com/office/officeart/2008/layout/VerticalCurvedList"/>
    <dgm:cxn modelId="{39761D6A-633E-4D02-8A3B-38CC7D67A210}" type="presParOf" srcId="{410AB0F9-DD17-438C-94CF-4C2CA18D49F7}" destId="{E955E47D-6256-4E7E-A170-811B9D1092E2}" srcOrd="6" destOrd="0" presId="urn:microsoft.com/office/officeart/2008/layout/VerticalCurvedList"/>
    <dgm:cxn modelId="{096CF747-E3F4-40AF-9AC0-6A0EDBD81F58}" type="presParOf" srcId="{E955E47D-6256-4E7E-A170-811B9D1092E2}" destId="{3E627CD3-28C0-48BA-A81D-C87A888B0FF1}" srcOrd="0" destOrd="0" presId="urn:microsoft.com/office/officeart/2008/layout/VerticalCurvedList"/>
    <dgm:cxn modelId="{7255C25F-AB7F-4265-9DFD-49E0D95AD8A4}" type="presParOf" srcId="{410AB0F9-DD17-438C-94CF-4C2CA18D49F7}" destId="{714AEA78-F418-432F-AEA9-4CA833E0CB89}" srcOrd="7" destOrd="0" presId="urn:microsoft.com/office/officeart/2008/layout/VerticalCurvedList"/>
    <dgm:cxn modelId="{08772037-44B4-4A07-B5C0-BFFB81B4502F}" type="presParOf" srcId="{410AB0F9-DD17-438C-94CF-4C2CA18D49F7}" destId="{598C548C-CEC3-40B4-8174-E062F923F95C}" srcOrd="8" destOrd="0" presId="urn:microsoft.com/office/officeart/2008/layout/VerticalCurvedList"/>
    <dgm:cxn modelId="{8EF3CDA6-18D2-4EE6-89B7-2D268B0FFD56}" type="presParOf" srcId="{598C548C-CEC3-40B4-8174-E062F923F95C}" destId="{5315E0C9-3644-43AE-9BA3-62DCCE2E928B}"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D54F3A1-0143-4760-BEBB-E0CD1C693D80}" type="doc">
      <dgm:prSet loTypeId="urn:microsoft.com/office/officeart/2005/8/layout/funnel1" loCatId="process" qsTypeId="urn:microsoft.com/office/officeart/2005/8/quickstyle/simple5" qsCatId="simple" csTypeId="urn:microsoft.com/office/officeart/2005/8/colors/accent2_2" csCatId="accent2" phldr="1"/>
      <dgm:spPr/>
    </dgm:pt>
    <dgm:pt modelId="{421E05D6-7FCE-4289-8F6F-D22A6F546C8A}">
      <dgm:prSet phldrT="[Texto]"/>
      <dgm:spPr/>
      <dgm:t>
        <a:bodyPr/>
        <a:lstStyle/>
        <a:p>
          <a:r>
            <a:rPr lang="es-EC" dirty="0" smtClean="0"/>
            <a:t>Fuente de fibra de mediana calidad </a:t>
          </a:r>
          <a:endParaRPr lang="es-EC" dirty="0"/>
        </a:p>
      </dgm:t>
    </dgm:pt>
    <dgm:pt modelId="{12532A03-7C1E-4F38-A8F5-6786B9AC349C}" type="parTrans" cxnId="{CEBB3940-8970-4610-8B60-C9B8B012F412}">
      <dgm:prSet/>
      <dgm:spPr/>
      <dgm:t>
        <a:bodyPr/>
        <a:lstStyle/>
        <a:p>
          <a:endParaRPr lang="es-EC"/>
        </a:p>
      </dgm:t>
    </dgm:pt>
    <dgm:pt modelId="{3A27A6E7-ADC3-4685-896F-36592FA8FCBC}" type="sibTrans" cxnId="{CEBB3940-8970-4610-8B60-C9B8B012F412}">
      <dgm:prSet/>
      <dgm:spPr/>
      <dgm:t>
        <a:bodyPr/>
        <a:lstStyle/>
        <a:p>
          <a:endParaRPr lang="es-EC"/>
        </a:p>
      </dgm:t>
    </dgm:pt>
    <dgm:pt modelId="{AD69A946-7BDF-4454-A74E-FDBCB747901C}">
      <dgm:prSet phldrT="[Texto]"/>
      <dgm:spPr/>
      <dgm:t>
        <a:bodyPr/>
        <a:lstStyle/>
        <a:p>
          <a:r>
            <a:rPr lang="es-EC" dirty="0" smtClean="0"/>
            <a:t>PC    16.6%   MS 42.35%</a:t>
          </a:r>
          <a:endParaRPr lang="es-EC" dirty="0"/>
        </a:p>
      </dgm:t>
    </dgm:pt>
    <dgm:pt modelId="{099303F5-55CF-4AF6-8B3E-1E7DEF57DDF9}" type="parTrans" cxnId="{E1F729DC-F5ED-4A5D-8D2B-6A47B3B7BECE}">
      <dgm:prSet/>
      <dgm:spPr/>
      <dgm:t>
        <a:bodyPr/>
        <a:lstStyle/>
        <a:p>
          <a:endParaRPr lang="es-EC"/>
        </a:p>
      </dgm:t>
    </dgm:pt>
    <dgm:pt modelId="{51F54058-7A31-4CF2-B3D1-C8308845CAED}" type="sibTrans" cxnId="{E1F729DC-F5ED-4A5D-8D2B-6A47B3B7BECE}">
      <dgm:prSet/>
      <dgm:spPr/>
      <dgm:t>
        <a:bodyPr/>
        <a:lstStyle/>
        <a:p>
          <a:endParaRPr lang="es-EC"/>
        </a:p>
      </dgm:t>
    </dgm:pt>
    <dgm:pt modelId="{8A29EA47-AEE6-4746-B09D-AC569D081F98}">
      <dgm:prSet phldrT="[Texto]"/>
      <dgm:spPr/>
      <dgm:t>
        <a:bodyPr/>
        <a:lstStyle/>
        <a:p>
          <a:r>
            <a:rPr lang="es-EC" dirty="0" smtClean="0"/>
            <a:t>FDN 39.82% FDA 23.96%</a:t>
          </a:r>
          <a:endParaRPr lang="es-EC" dirty="0"/>
        </a:p>
      </dgm:t>
    </dgm:pt>
    <dgm:pt modelId="{8E2AB17E-467E-43F5-A759-D590039C078D}" type="parTrans" cxnId="{5E935EAE-0D4B-4CAD-AEB1-6471929475EE}">
      <dgm:prSet/>
      <dgm:spPr/>
      <dgm:t>
        <a:bodyPr/>
        <a:lstStyle/>
        <a:p>
          <a:endParaRPr lang="es-EC"/>
        </a:p>
      </dgm:t>
    </dgm:pt>
    <dgm:pt modelId="{38A471D7-1422-4BEE-9BBF-F2BC931F86A1}" type="sibTrans" cxnId="{5E935EAE-0D4B-4CAD-AEB1-6471929475EE}">
      <dgm:prSet/>
      <dgm:spPr/>
      <dgm:t>
        <a:bodyPr/>
        <a:lstStyle/>
        <a:p>
          <a:endParaRPr lang="es-EC"/>
        </a:p>
      </dgm:t>
    </dgm:pt>
    <dgm:pt modelId="{16B89443-D306-4815-BE8C-59817888D699}">
      <dgm:prSet phldrT="[Texto]"/>
      <dgm:spPr/>
      <dgm:t>
        <a:bodyPr/>
        <a:lstStyle/>
        <a:p>
          <a:r>
            <a:rPr lang="es-EC" dirty="0" smtClean="0"/>
            <a:t>Aumentar su valor nutricional</a:t>
          </a:r>
          <a:endParaRPr lang="es-EC" dirty="0"/>
        </a:p>
      </dgm:t>
    </dgm:pt>
    <dgm:pt modelId="{913BD225-BB47-4BAA-BBA0-FD3A3BCF259C}" type="parTrans" cxnId="{B9A06BC5-01F5-4F2C-B335-4D93901689E9}">
      <dgm:prSet/>
      <dgm:spPr/>
      <dgm:t>
        <a:bodyPr/>
        <a:lstStyle/>
        <a:p>
          <a:endParaRPr lang="es-EC"/>
        </a:p>
      </dgm:t>
    </dgm:pt>
    <dgm:pt modelId="{4BDC73F7-432D-4331-9A91-F9A0F709E297}" type="sibTrans" cxnId="{B9A06BC5-01F5-4F2C-B335-4D93901689E9}">
      <dgm:prSet/>
      <dgm:spPr/>
      <dgm:t>
        <a:bodyPr/>
        <a:lstStyle/>
        <a:p>
          <a:endParaRPr lang="es-EC"/>
        </a:p>
      </dgm:t>
    </dgm:pt>
    <dgm:pt modelId="{D7BD2EDD-3EBE-4056-9F29-EE2E8F71263B}" type="pres">
      <dgm:prSet presAssocID="{AD54F3A1-0143-4760-BEBB-E0CD1C693D80}" presName="Name0" presStyleCnt="0">
        <dgm:presLayoutVars>
          <dgm:chMax val="4"/>
          <dgm:resizeHandles val="exact"/>
        </dgm:presLayoutVars>
      </dgm:prSet>
      <dgm:spPr/>
    </dgm:pt>
    <dgm:pt modelId="{7AF9BFBE-2D0C-4B19-9ABB-A16DF6ECF637}" type="pres">
      <dgm:prSet presAssocID="{AD54F3A1-0143-4760-BEBB-E0CD1C693D80}" presName="ellipse" presStyleLbl="trBgShp" presStyleIdx="0" presStyleCnt="1"/>
      <dgm:spPr/>
    </dgm:pt>
    <dgm:pt modelId="{C84432F6-B0DE-4888-BF26-6E15EFC60317}" type="pres">
      <dgm:prSet presAssocID="{AD54F3A1-0143-4760-BEBB-E0CD1C693D80}" presName="arrow1" presStyleLbl="fgShp" presStyleIdx="0" presStyleCnt="1"/>
      <dgm:spPr/>
    </dgm:pt>
    <dgm:pt modelId="{1B9EB03E-A7A6-4AD5-8286-A351C986B7D5}" type="pres">
      <dgm:prSet presAssocID="{AD54F3A1-0143-4760-BEBB-E0CD1C693D80}" presName="rectangle" presStyleLbl="revTx" presStyleIdx="0" presStyleCnt="1">
        <dgm:presLayoutVars>
          <dgm:bulletEnabled val="1"/>
        </dgm:presLayoutVars>
      </dgm:prSet>
      <dgm:spPr/>
      <dgm:t>
        <a:bodyPr/>
        <a:lstStyle/>
        <a:p>
          <a:endParaRPr lang="es-EC"/>
        </a:p>
      </dgm:t>
    </dgm:pt>
    <dgm:pt modelId="{81B3766D-F96A-4395-8BA2-62E885577C1A}" type="pres">
      <dgm:prSet presAssocID="{AD69A946-7BDF-4454-A74E-FDBCB747901C}" presName="item1" presStyleLbl="node1" presStyleIdx="0" presStyleCnt="3" custScaleX="105110" custScaleY="97270">
        <dgm:presLayoutVars>
          <dgm:bulletEnabled val="1"/>
        </dgm:presLayoutVars>
      </dgm:prSet>
      <dgm:spPr/>
      <dgm:t>
        <a:bodyPr/>
        <a:lstStyle/>
        <a:p>
          <a:endParaRPr lang="es-EC"/>
        </a:p>
      </dgm:t>
    </dgm:pt>
    <dgm:pt modelId="{48543137-EACA-45E0-9220-1779E1DCC354}" type="pres">
      <dgm:prSet presAssocID="{8A29EA47-AEE6-4746-B09D-AC569D081F98}" presName="item2" presStyleLbl="node1" presStyleIdx="1" presStyleCnt="3" custScaleX="104575" custScaleY="89773" custLinFactNeighborX="0" custLinFactNeighborY="-1554">
        <dgm:presLayoutVars>
          <dgm:bulletEnabled val="1"/>
        </dgm:presLayoutVars>
      </dgm:prSet>
      <dgm:spPr/>
      <dgm:t>
        <a:bodyPr/>
        <a:lstStyle/>
        <a:p>
          <a:endParaRPr lang="es-EC"/>
        </a:p>
      </dgm:t>
    </dgm:pt>
    <dgm:pt modelId="{43B64889-64DB-4BBC-9255-E63964938569}" type="pres">
      <dgm:prSet presAssocID="{16B89443-D306-4815-BE8C-59817888D699}" presName="item3" presStyleLbl="node1" presStyleIdx="2" presStyleCnt="3">
        <dgm:presLayoutVars>
          <dgm:bulletEnabled val="1"/>
        </dgm:presLayoutVars>
      </dgm:prSet>
      <dgm:spPr/>
      <dgm:t>
        <a:bodyPr/>
        <a:lstStyle/>
        <a:p>
          <a:endParaRPr lang="es-EC"/>
        </a:p>
      </dgm:t>
    </dgm:pt>
    <dgm:pt modelId="{B2510A2B-E402-4FB4-BB26-B469F4DEE91C}" type="pres">
      <dgm:prSet presAssocID="{AD54F3A1-0143-4760-BEBB-E0CD1C693D80}" presName="funnel" presStyleLbl="trAlignAcc1" presStyleIdx="0" presStyleCnt="1" custScaleX="106547" custScaleY="112621" custLinFactNeighborX="1401" custLinFactNeighborY="-338"/>
      <dgm:spPr/>
    </dgm:pt>
  </dgm:ptLst>
  <dgm:cxnLst>
    <dgm:cxn modelId="{B9A06BC5-01F5-4F2C-B335-4D93901689E9}" srcId="{AD54F3A1-0143-4760-BEBB-E0CD1C693D80}" destId="{16B89443-D306-4815-BE8C-59817888D699}" srcOrd="3" destOrd="0" parTransId="{913BD225-BB47-4BAA-BBA0-FD3A3BCF259C}" sibTransId="{4BDC73F7-432D-4331-9A91-F9A0F709E297}"/>
    <dgm:cxn modelId="{F2306411-8727-489F-BC60-7016CE47AA39}" type="presOf" srcId="{16B89443-D306-4815-BE8C-59817888D699}" destId="{1B9EB03E-A7A6-4AD5-8286-A351C986B7D5}" srcOrd="0" destOrd="0" presId="urn:microsoft.com/office/officeart/2005/8/layout/funnel1"/>
    <dgm:cxn modelId="{E1F729DC-F5ED-4A5D-8D2B-6A47B3B7BECE}" srcId="{AD54F3A1-0143-4760-BEBB-E0CD1C693D80}" destId="{AD69A946-7BDF-4454-A74E-FDBCB747901C}" srcOrd="1" destOrd="0" parTransId="{099303F5-55CF-4AF6-8B3E-1E7DEF57DDF9}" sibTransId="{51F54058-7A31-4CF2-B3D1-C8308845CAED}"/>
    <dgm:cxn modelId="{9B4EEA25-8904-49A3-8EB6-FA1DA33782E3}" type="presOf" srcId="{421E05D6-7FCE-4289-8F6F-D22A6F546C8A}" destId="{43B64889-64DB-4BBC-9255-E63964938569}" srcOrd="0" destOrd="0" presId="urn:microsoft.com/office/officeart/2005/8/layout/funnel1"/>
    <dgm:cxn modelId="{A14B3FBC-F081-499E-979E-3F485C1D5F49}" type="presOf" srcId="{AD69A946-7BDF-4454-A74E-FDBCB747901C}" destId="{48543137-EACA-45E0-9220-1779E1DCC354}" srcOrd="0" destOrd="0" presId="urn:microsoft.com/office/officeart/2005/8/layout/funnel1"/>
    <dgm:cxn modelId="{77C5A0CF-25A9-4645-8CE7-53290CC0D72B}" type="presOf" srcId="{8A29EA47-AEE6-4746-B09D-AC569D081F98}" destId="{81B3766D-F96A-4395-8BA2-62E885577C1A}" srcOrd="0" destOrd="0" presId="urn:microsoft.com/office/officeart/2005/8/layout/funnel1"/>
    <dgm:cxn modelId="{6A58C9F3-894C-41DE-AE29-9867652F4F1F}" type="presOf" srcId="{AD54F3A1-0143-4760-BEBB-E0CD1C693D80}" destId="{D7BD2EDD-3EBE-4056-9F29-EE2E8F71263B}" srcOrd="0" destOrd="0" presId="urn:microsoft.com/office/officeart/2005/8/layout/funnel1"/>
    <dgm:cxn modelId="{5E935EAE-0D4B-4CAD-AEB1-6471929475EE}" srcId="{AD54F3A1-0143-4760-BEBB-E0CD1C693D80}" destId="{8A29EA47-AEE6-4746-B09D-AC569D081F98}" srcOrd="2" destOrd="0" parTransId="{8E2AB17E-467E-43F5-A759-D590039C078D}" sibTransId="{38A471D7-1422-4BEE-9BBF-F2BC931F86A1}"/>
    <dgm:cxn modelId="{CEBB3940-8970-4610-8B60-C9B8B012F412}" srcId="{AD54F3A1-0143-4760-BEBB-E0CD1C693D80}" destId="{421E05D6-7FCE-4289-8F6F-D22A6F546C8A}" srcOrd="0" destOrd="0" parTransId="{12532A03-7C1E-4F38-A8F5-6786B9AC349C}" sibTransId="{3A27A6E7-ADC3-4685-896F-36592FA8FCBC}"/>
    <dgm:cxn modelId="{273EE20A-9C72-468E-8DDA-7C6C3F40711B}" type="presParOf" srcId="{D7BD2EDD-3EBE-4056-9F29-EE2E8F71263B}" destId="{7AF9BFBE-2D0C-4B19-9ABB-A16DF6ECF637}" srcOrd="0" destOrd="0" presId="urn:microsoft.com/office/officeart/2005/8/layout/funnel1"/>
    <dgm:cxn modelId="{01B20D12-5281-4E67-B3FD-AFCC7B96F44C}" type="presParOf" srcId="{D7BD2EDD-3EBE-4056-9F29-EE2E8F71263B}" destId="{C84432F6-B0DE-4888-BF26-6E15EFC60317}" srcOrd="1" destOrd="0" presId="urn:microsoft.com/office/officeart/2005/8/layout/funnel1"/>
    <dgm:cxn modelId="{E8F35304-870F-47F6-BFEA-848E834858FD}" type="presParOf" srcId="{D7BD2EDD-3EBE-4056-9F29-EE2E8F71263B}" destId="{1B9EB03E-A7A6-4AD5-8286-A351C986B7D5}" srcOrd="2" destOrd="0" presId="urn:microsoft.com/office/officeart/2005/8/layout/funnel1"/>
    <dgm:cxn modelId="{8D52B9A8-0823-47CF-8190-7E6D5C6A8C9A}" type="presParOf" srcId="{D7BD2EDD-3EBE-4056-9F29-EE2E8F71263B}" destId="{81B3766D-F96A-4395-8BA2-62E885577C1A}" srcOrd="3" destOrd="0" presId="urn:microsoft.com/office/officeart/2005/8/layout/funnel1"/>
    <dgm:cxn modelId="{7177559D-009A-49BA-9677-D2DD66836D25}" type="presParOf" srcId="{D7BD2EDD-3EBE-4056-9F29-EE2E8F71263B}" destId="{48543137-EACA-45E0-9220-1779E1DCC354}" srcOrd="4" destOrd="0" presId="urn:microsoft.com/office/officeart/2005/8/layout/funnel1"/>
    <dgm:cxn modelId="{3C4A2F68-13A5-4433-BB18-B08644FFBC7D}" type="presParOf" srcId="{D7BD2EDD-3EBE-4056-9F29-EE2E8F71263B}" destId="{43B64889-64DB-4BBC-9255-E63964938569}" srcOrd="5" destOrd="0" presId="urn:microsoft.com/office/officeart/2005/8/layout/funnel1"/>
    <dgm:cxn modelId="{37CFF0DF-7207-4843-ADF7-202355752002}" type="presParOf" srcId="{D7BD2EDD-3EBE-4056-9F29-EE2E8F71263B}" destId="{B2510A2B-E402-4FB4-BB26-B469F4DEE91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9E64BE-AF10-4A1F-A87F-29791965AD84}" type="doc">
      <dgm:prSet loTypeId="urn:microsoft.com/office/officeart/2005/8/layout/gear1" loCatId="process" qsTypeId="urn:microsoft.com/office/officeart/2005/8/quickstyle/simple1" qsCatId="simple" csTypeId="urn:microsoft.com/office/officeart/2005/8/colors/accent2_4" csCatId="accent2" phldr="1"/>
      <dgm:spPr/>
    </dgm:pt>
    <dgm:pt modelId="{378A1242-7442-4FDE-A9F2-9466185E1FC4}">
      <dgm:prSet phldrT="[Texto]"/>
      <dgm:spPr/>
      <dgm:t>
        <a:bodyPr/>
        <a:lstStyle/>
        <a:p>
          <a:r>
            <a:rPr lang="es-EC" dirty="0" smtClean="0"/>
            <a:t>Esterilización y digestión</a:t>
          </a:r>
          <a:endParaRPr lang="es-EC" dirty="0"/>
        </a:p>
      </dgm:t>
    </dgm:pt>
    <dgm:pt modelId="{8A2A30B8-9013-4AA3-BBCA-126585FA9581}" type="parTrans" cxnId="{560795C4-F4FD-4FB4-948E-D3DCC974E3E0}">
      <dgm:prSet/>
      <dgm:spPr/>
      <dgm:t>
        <a:bodyPr/>
        <a:lstStyle/>
        <a:p>
          <a:endParaRPr lang="es-EC"/>
        </a:p>
      </dgm:t>
    </dgm:pt>
    <dgm:pt modelId="{4FEEBF50-BB86-40D3-814B-95EED2F72880}" type="sibTrans" cxnId="{560795C4-F4FD-4FB4-948E-D3DCC974E3E0}">
      <dgm:prSet/>
      <dgm:spPr/>
      <dgm:t>
        <a:bodyPr/>
        <a:lstStyle/>
        <a:p>
          <a:endParaRPr lang="es-EC"/>
        </a:p>
      </dgm:t>
    </dgm:pt>
    <dgm:pt modelId="{895037EE-CBC2-4CF3-B0DF-0B0AF07C6E0D}">
      <dgm:prSet phldrT="[Texto]"/>
      <dgm:spPr/>
      <dgm:t>
        <a:bodyPr/>
        <a:lstStyle/>
        <a:p>
          <a:r>
            <a:rPr lang="es-EC" dirty="0" smtClean="0"/>
            <a:t>Prensado y clarificación</a:t>
          </a:r>
          <a:endParaRPr lang="es-EC" dirty="0"/>
        </a:p>
      </dgm:t>
    </dgm:pt>
    <dgm:pt modelId="{01291A26-1A22-4E6C-AE08-666C7530670F}" type="parTrans" cxnId="{1C8BB0D0-BFBD-4182-8337-A6C00850E6B5}">
      <dgm:prSet/>
      <dgm:spPr/>
      <dgm:t>
        <a:bodyPr/>
        <a:lstStyle/>
        <a:p>
          <a:endParaRPr lang="es-EC"/>
        </a:p>
      </dgm:t>
    </dgm:pt>
    <dgm:pt modelId="{2FC480AF-B9C0-4DA7-BEDA-EF61C2385F6C}" type="sibTrans" cxnId="{1C8BB0D0-BFBD-4182-8337-A6C00850E6B5}">
      <dgm:prSet/>
      <dgm:spPr/>
      <dgm:t>
        <a:bodyPr/>
        <a:lstStyle/>
        <a:p>
          <a:endParaRPr lang="es-EC"/>
        </a:p>
      </dgm:t>
    </dgm:pt>
    <dgm:pt modelId="{1A75372C-A515-4FC1-B52E-62F4C888137F}">
      <dgm:prSet phldrT="[Texto]"/>
      <dgm:spPr/>
      <dgm:t>
        <a:bodyPr/>
        <a:lstStyle/>
        <a:p>
          <a:r>
            <a:rPr lang="es-EC" dirty="0" smtClean="0"/>
            <a:t>La almendra pasa de nuevo por proceso de extracción</a:t>
          </a:r>
          <a:endParaRPr lang="es-EC" dirty="0"/>
        </a:p>
      </dgm:t>
    </dgm:pt>
    <dgm:pt modelId="{1127E37C-49F8-4FE4-97AB-AD99E5B94423}" type="parTrans" cxnId="{47C96599-630C-4989-95AE-12EEB2C3B595}">
      <dgm:prSet/>
      <dgm:spPr/>
      <dgm:t>
        <a:bodyPr/>
        <a:lstStyle/>
        <a:p>
          <a:endParaRPr lang="es-EC"/>
        </a:p>
      </dgm:t>
    </dgm:pt>
    <dgm:pt modelId="{5CEEE0ED-6FF4-41AC-ACC9-8F2B2F59F892}" type="sibTrans" cxnId="{47C96599-630C-4989-95AE-12EEB2C3B595}">
      <dgm:prSet/>
      <dgm:spPr/>
      <dgm:t>
        <a:bodyPr/>
        <a:lstStyle/>
        <a:p>
          <a:endParaRPr lang="es-EC"/>
        </a:p>
      </dgm:t>
    </dgm:pt>
    <dgm:pt modelId="{C6EA943B-AC0E-49AF-8279-45352E3D6BC7}" type="pres">
      <dgm:prSet presAssocID="{EE9E64BE-AF10-4A1F-A87F-29791965AD84}" presName="composite" presStyleCnt="0">
        <dgm:presLayoutVars>
          <dgm:chMax val="3"/>
          <dgm:animLvl val="lvl"/>
          <dgm:resizeHandles val="exact"/>
        </dgm:presLayoutVars>
      </dgm:prSet>
      <dgm:spPr/>
    </dgm:pt>
    <dgm:pt modelId="{C76BF1F1-4E51-44E5-AFB9-B66497432E97}" type="pres">
      <dgm:prSet presAssocID="{378A1242-7442-4FDE-A9F2-9466185E1FC4}" presName="gear1" presStyleLbl="node1" presStyleIdx="0" presStyleCnt="3">
        <dgm:presLayoutVars>
          <dgm:chMax val="1"/>
          <dgm:bulletEnabled val="1"/>
        </dgm:presLayoutVars>
      </dgm:prSet>
      <dgm:spPr/>
      <dgm:t>
        <a:bodyPr/>
        <a:lstStyle/>
        <a:p>
          <a:endParaRPr lang="es-EC"/>
        </a:p>
      </dgm:t>
    </dgm:pt>
    <dgm:pt modelId="{907DFF0E-D6CE-42A3-BC0D-C55F48A59C3A}" type="pres">
      <dgm:prSet presAssocID="{378A1242-7442-4FDE-A9F2-9466185E1FC4}" presName="gear1srcNode" presStyleLbl="node1" presStyleIdx="0" presStyleCnt="3"/>
      <dgm:spPr/>
      <dgm:t>
        <a:bodyPr/>
        <a:lstStyle/>
        <a:p>
          <a:endParaRPr lang="es-EC"/>
        </a:p>
      </dgm:t>
    </dgm:pt>
    <dgm:pt modelId="{74AD7616-B77B-41D2-B805-0021885E41F0}" type="pres">
      <dgm:prSet presAssocID="{378A1242-7442-4FDE-A9F2-9466185E1FC4}" presName="gear1dstNode" presStyleLbl="node1" presStyleIdx="0" presStyleCnt="3"/>
      <dgm:spPr/>
      <dgm:t>
        <a:bodyPr/>
        <a:lstStyle/>
        <a:p>
          <a:endParaRPr lang="es-EC"/>
        </a:p>
      </dgm:t>
    </dgm:pt>
    <dgm:pt modelId="{9C4C9389-C461-4874-81B8-584374248777}" type="pres">
      <dgm:prSet presAssocID="{895037EE-CBC2-4CF3-B0DF-0B0AF07C6E0D}" presName="gear2" presStyleLbl="node1" presStyleIdx="1" presStyleCnt="3">
        <dgm:presLayoutVars>
          <dgm:chMax val="1"/>
          <dgm:bulletEnabled val="1"/>
        </dgm:presLayoutVars>
      </dgm:prSet>
      <dgm:spPr/>
      <dgm:t>
        <a:bodyPr/>
        <a:lstStyle/>
        <a:p>
          <a:endParaRPr lang="es-EC"/>
        </a:p>
      </dgm:t>
    </dgm:pt>
    <dgm:pt modelId="{32491E7D-AA9A-44A1-B896-9D39FD6DE20E}" type="pres">
      <dgm:prSet presAssocID="{895037EE-CBC2-4CF3-B0DF-0B0AF07C6E0D}" presName="gear2srcNode" presStyleLbl="node1" presStyleIdx="1" presStyleCnt="3"/>
      <dgm:spPr/>
      <dgm:t>
        <a:bodyPr/>
        <a:lstStyle/>
        <a:p>
          <a:endParaRPr lang="es-EC"/>
        </a:p>
      </dgm:t>
    </dgm:pt>
    <dgm:pt modelId="{3801BC9D-1BF8-42F1-AA43-0D15747CC743}" type="pres">
      <dgm:prSet presAssocID="{895037EE-CBC2-4CF3-B0DF-0B0AF07C6E0D}" presName="gear2dstNode" presStyleLbl="node1" presStyleIdx="1" presStyleCnt="3"/>
      <dgm:spPr/>
      <dgm:t>
        <a:bodyPr/>
        <a:lstStyle/>
        <a:p>
          <a:endParaRPr lang="es-EC"/>
        </a:p>
      </dgm:t>
    </dgm:pt>
    <dgm:pt modelId="{9631E75A-D978-4F54-BD12-5FC4A6F75408}" type="pres">
      <dgm:prSet presAssocID="{1A75372C-A515-4FC1-B52E-62F4C888137F}" presName="gear3" presStyleLbl="node1" presStyleIdx="2" presStyleCnt="3"/>
      <dgm:spPr/>
      <dgm:t>
        <a:bodyPr/>
        <a:lstStyle/>
        <a:p>
          <a:endParaRPr lang="es-EC"/>
        </a:p>
      </dgm:t>
    </dgm:pt>
    <dgm:pt modelId="{1EE13724-283C-4514-AC75-0F0AA9F62383}" type="pres">
      <dgm:prSet presAssocID="{1A75372C-A515-4FC1-B52E-62F4C888137F}" presName="gear3tx" presStyleLbl="node1" presStyleIdx="2" presStyleCnt="3">
        <dgm:presLayoutVars>
          <dgm:chMax val="1"/>
          <dgm:bulletEnabled val="1"/>
        </dgm:presLayoutVars>
      </dgm:prSet>
      <dgm:spPr/>
      <dgm:t>
        <a:bodyPr/>
        <a:lstStyle/>
        <a:p>
          <a:endParaRPr lang="es-EC"/>
        </a:p>
      </dgm:t>
    </dgm:pt>
    <dgm:pt modelId="{3405403C-6111-4D1C-AE49-870E0805D20F}" type="pres">
      <dgm:prSet presAssocID="{1A75372C-A515-4FC1-B52E-62F4C888137F}" presName="gear3srcNode" presStyleLbl="node1" presStyleIdx="2" presStyleCnt="3"/>
      <dgm:spPr/>
      <dgm:t>
        <a:bodyPr/>
        <a:lstStyle/>
        <a:p>
          <a:endParaRPr lang="es-EC"/>
        </a:p>
      </dgm:t>
    </dgm:pt>
    <dgm:pt modelId="{F23FE17C-4B18-42EB-A13A-6352B5828AC1}" type="pres">
      <dgm:prSet presAssocID="{1A75372C-A515-4FC1-B52E-62F4C888137F}" presName="gear3dstNode" presStyleLbl="node1" presStyleIdx="2" presStyleCnt="3"/>
      <dgm:spPr/>
      <dgm:t>
        <a:bodyPr/>
        <a:lstStyle/>
        <a:p>
          <a:endParaRPr lang="es-EC"/>
        </a:p>
      </dgm:t>
    </dgm:pt>
    <dgm:pt modelId="{1A6D399F-6FFF-4454-A70E-9F9C33EF3212}" type="pres">
      <dgm:prSet presAssocID="{4FEEBF50-BB86-40D3-814B-95EED2F72880}" presName="connector1" presStyleLbl="sibTrans2D1" presStyleIdx="0" presStyleCnt="3"/>
      <dgm:spPr/>
      <dgm:t>
        <a:bodyPr/>
        <a:lstStyle/>
        <a:p>
          <a:endParaRPr lang="es-EC"/>
        </a:p>
      </dgm:t>
    </dgm:pt>
    <dgm:pt modelId="{6CC95372-078D-4F17-9DC7-7EC0E5A8D966}" type="pres">
      <dgm:prSet presAssocID="{2FC480AF-B9C0-4DA7-BEDA-EF61C2385F6C}" presName="connector2" presStyleLbl="sibTrans2D1" presStyleIdx="1" presStyleCnt="3"/>
      <dgm:spPr/>
      <dgm:t>
        <a:bodyPr/>
        <a:lstStyle/>
        <a:p>
          <a:endParaRPr lang="es-EC"/>
        </a:p>
      </dgm:t>
    </dgm:pt>
    <dgm:pt modelId="{0A4FD5EC-1D7E-4B7D-BADC-FC2E98E9FC18}" type="pres">
      <dgm:prSet presAssocID="{5CEEE0ED-6FF4-41AC-ACC9-8F2B2F59F892}" presName="connector3" presStyleLbl="sibTrans2D1" presStyleIdx="2" presStyleCnt="3"/>
      <dgm:spPr/>
      <dgm:t>
        <a:bodyPr/>
        <a:lstStyle/>
        <a:p>
          <a:endParaRPr lang="es-EC"/>
        </a:p>
      </dgm:t>
    </dgm:pt>
  </dgm:ptLst>
  <dgm:cxnLst>
    <dgm:cxn modelId="{0B654A08-E033-4DF1-9992-CCB847C605C3}" type="presOf" srcId="{895037EE-CBC2-4CF3-B0DF-0B0AF07C6E0D}" destId="{9C4C9389-C461-4874-81B8-584374248777}" srcOrd="0" destOrd="0" presId="urn:microsoft.com/office/officeart/2005/8/layout/gear1"/>
    <dgm:cxn modelId="{8EC7AD85-65C2-4251-BB75-7DF4A80BAD23}" type="presOf" srcId="{1A75372C-A515-4FC1-B52E-62F4C888137F}" destId="{9631E75A-D978-4F54-BD12-5FC4A6F75408}" srcOrd="0" destOrd="0" presId="urn:microsoft.com/office/officeart/2005/8/layout/gear1"/>
    <dgm:cxn modelId="{4D32DAAF-0A72-409D-9FBF-3C077729483E}" type="presOf" srcId="{EE9E64BE-AF10-4A1F-A87F-29791965AD84}" destId="{C6EA943B-AC0E-49AF-8279-45352E3D6BC7}" srcOrd="0" destOrd="0" presId="urn:microsoft.com/office/officeart/2005/8/layout/gear1"/>
    <dgm:cxn modelId="{560795C4-F4FD-4FB4-948E-D3DCC974E3E0}" srcId="{EE9E64BE-AF10-4A1F-A87F-29791965AD84}" destId="{378A1242-7442-4FDE-A9F2-9466185E1FC4}" srcOrd="0" destOrd="0" parTransId="{8A2A30B8-9013-4AA3-BBCA-126585FA9581}" sibTransId="{4FEEBF50-BB86-40D3-814B-95EED2F72880}"/>
    <dgm:cxn modelId="{C3245D19-8AFF-40E8-BD78-B94BAFAC3050}" type="presOf" srcId="{4FEEBF50-BB86-40D3-814B-95EED2F72880}" destId="{1A6D399F-6FFF-4454-A70E-9F9C33EF3212}" srcOrd="0" destOrd="0" presId="urn:microsoft.com/office/officeart/2005/8/layout/gear1"/>
    <dgm:cxn modelId="{47C96599-630C-4989-95AE-12EEB2C3B595}" srcId="{EE9E64BE-AF10-4A1F-A87F-29791965AD84}" destId="{1A75372C-A515-4FC1-B52E-62F4C888137F}" srcOrd="2" destOrd="0" parTransId="{1127E37C-49F8-4FE4-97AB-AD99E5B94423}" sibTransId="{5CEEE0ED-6FF4-41AC-ACC9-8F2B2F59F892}"/>
    <dgm:cxn modelId="{60ED0F7C-4956-4304-9E65-FB8CBEA629F5}" type="presOf" srcId="{5CEEE0ED-6FF4-41AC-ACC9-8F2B2F59F892}" destId="{0A4FD5EC-1D7E-4B7D-BADC-FC2E98E9FC18}" srcOrd="0" destOrd="0" presId="urn:microsoft.com/office/officeart/2005/8/layout/gear1"/>
    <dgm:cxn modelId="{1C8BB0D0-BFBD-4182-8337-A6C00850E6B5}" srcId="{EE9E64BE-AF10-4A1F-A87F-29791965AD84}" destId="{895037EE-CBC2-4CF3-B0DF-0B0AF07C6E0D}" srcOrd="1" destOrd="0" parTransId="{01291A26-1A22-4E6C-AE08-666C7530670F}" sibTransId="{2FC480AF-B9C0-4DA7-BEDA-EF61C2385F6C}"/>
    <dgm:cxn modelId="{4E61007B-4CB0-4849-A321-49F44E27A9CF}" type="presOf" srcId="{1A75372C-A515-4FC1-B52E-62F4C888137F}" destId="{F23FE17C-4B18-42EB-A13A-6352B5828AC1}" srcOrd="3" destOrd="0" presId="urn:microsoft.com/office/officeart/2005/8/layout/gear1"/>
    <dgm:cxn modelId="{E24603B2-4147-4515-9895-4357DDA4BA40}" type="presOf" srcId="{895037EE-CBC2-4CF3-B0DF-0B0AF07C6E0D}" destId="{32491E7D-AA9A-44A1-B896-9D39FD6DE20E}" srcOrd="1" destOrd="0" presId="urn:microsoft.com/office/officeart/2005/8/layout/gear1"/>
    <dgm:cxn modelId="{D59451B4-027E-4F89-B2A5-0A1087DD43CC}" type="presOf" srcId="{378A1242-7442-4FDE-A9F2-9466185E1FC4}" destId="{C76BF1F1-4E51-44E5-AFB9-B66497432E97}" srcOrd="0" destOrd="0" presId="urn:microsoft.com/office/officeart/2005/8/layout/gear1"/>
    <dgm:cxn modelId="{22DEE47A-7E4E-49AD-9972-CD1920E80A52}" type="presOf" srcId="{1A75372C-A515-4FC1-B52E-62F4C888137F}" destId="{1EE13724-283C-4514-AC75-0F0AA9F62383}" srcOrd="1" destOrd="0" presId="urn:microsoft.com/office/officeart/2005/8/layout/gear1"/>
    <dgm:cxn modelId="{4CA0032B-70B1-47F2-AF22-EA08128373D3}" type="presOf" srcId="{2FC480AF-B9C0-4DA7-BEDA-EF61C2385F6C}" destId="{6CC95372-078D-4F17-9DC7-7EC0E5A8D966}" srcOrd="0" destOrd="0" presId="urn:microsoft.com/office/officeart/2005/8/layout/gear1"/>
    <dgm:cxn modelId="{71B87B14-4671-40B9-9BAC-4671E0CDBB21}" type="presOf" srcId="{378A1242-7442-4FDE-A9F2-9466185E1FC4}" destId="{74AD7616-B77B-41D2-B805-0021885E41F0}" srcOrd="2" destOrd="0" presId="urn:microsoft.com/office/officeart/2005/8/layout/gear1"/>
    <dgm:cxn modelId="{AA25F91C-0173-4F7C-8A34-AD5D37CF03F1}" type="presOf" srcId="{895037EE-CBC2-4CF3-B0DF-0B0AF07C6E0D}" destId="{3801BC9D-1BF8-42F1-AA43-0D15747CC743}" srcOrd="2" destOrd="0" presId="urn:microsoft.com/office/officeart/2005/8/layout/gear1"/>
    <dgm:cxn modelId="{0EC1067A-A624-4ED3-B9DF-E27D5DEFA87E}" type="presOf" srcId="{1A75372C-A515-4FC1-B52E-62F4C888137F}" destId="{3405403C-6111-4D1C-AE49-870E0805D20F}" srcOrd="2" destOrd="0" presId="urn:microsoft.com/office/officeart/2005/8/layout/gear1"/>
    <dgm:cxn modelId="{0C4D868B-9311-4E40-B44C-FBB55543FAED}" type="presOf" srcId="{378A1242-7442-4FDE-A9F2-9466185E1FC4}" destId="{907DFF0E-D6CE-42A3-BC0D-C55F48A59C3A}" srcOrd="1" destOrd="0" presId="urn:microsoft.com/office/officeart/2005/8/layout/gear1"/>
    <dgm:cxn modelId="{B0BBD8DF-AB5F-4D25-8226-F3150A90C14C}" type="presParOf" srcId="{C6EA943B-AC0E-49AF-8279-45352E3D6BC7}" destId="{C76BF1F1-4E51-44E5-AFB9-B66497432E97}" srcOrd="0" destOrd="0" presId="urn:microsoft.com/office/officeart/2005/8/layout/gear1"/>
    <dgm:cxn modelId="{6D75B649-346C-4641-BA6E-3DB86FD3F340}" type="presParOf" srcId="{C6EA943B-AC0E-49AF-8279-45352E3D6BC7}" destId="{907DFF0E-D6CE-42A3-BC0D-C55F48A59C3A}" srcOrd="1" destOrd="0" presId="urn:microsoft.com/office/officeart/2005/8/layout/gear1"/>
    <dgm:cxn modelId="{256A1BA0-000E-444B-A10E-8B87F22970CF}" type="presParOf" srcId="{C6EA943B-AC0E-49AF-8279-45352E3D6BC7}" destId="{74AD7616-B77B-41D2-B805-0021885E41F0}" srcOrd="2" destOrd="0" presId="urn:microsoft.com/office/officeart/2005/8/layout/gear1"/>
    <dgm:cxn modelId="{A1AEB3CD-FC3C-4758-AFDC-6964687F5D9E}" type="presParOf" srcId="{C6EA943B-AC0E-49AF-8279-45352E3D6BC7}" destId="{9C4C9389-C461-4874-81B8-584374248777}" srcOrd="3" destOrd="0" presId="urn:microsoft.com/office/officeart/2005/8/layout/gear1"/>
    <dgm:cxn modelId="{66567795-2E7A-46BA-9FCC-CF6DAC9AC21D}" type="presParOf" srcId="{C6EA943B-AC0E-49AF-8279-45352E3D6BC7}" destId="{32491E7D-AA9A-44A1-B896-9D39FD6DE20E}" srcOrd="4" destOrd="0" presId="urn:microsoft.com/office/officeart/2005/8/layout/gear1"/>
    <dgm:cxn modelId="{20068868-EB23-45BC-B5CB-F4607F1E77CA}" type="presParOf" srcId="{C6EA943B-AC0E-49AF-8279-45352E3D6BC7}" destId="{3801BC9D-1BF8-42F1-AA43-0D15747CC743}" srcOrd="5" destOrd="0" presId="urn:microsoft.com/office/officeart/2005/8/layout/gear1"/>
    <dgm:cxn modelId="{85AC7532-E37D-4240-AC12-EA8BBC357203}" type="presParOf" srcId="{C6EA943B-AC0E-49AF-8279-45352E3D6BC7}" destId="{9631E75A-D978-4F54-BD12-5FC4A6F75408}" srcOrd="6" destOrd="0" presId="urn:microsoft.com/office/officeart/2005/8/layout/gear1"/>
    <dgm:cxn modelId="{21D6107A-808C-4569-83B1-8AC6D83BBE56}" type="presParOf" srcId="{C6EA943B-AC0E-49AF-8279-45352E3D6BC7}" destId="{1EE13724-283C-4514-AC75-0F0AA9F62383}" srcOrd="7" destOrd="0" presId="urn:microsoft.com/office/officeart/2005/8/layout/gear1"/>
    <dgm:cxn modelId="{DD852603-98E9-41C1-AF93-F5F966FEFB19}" type="presParOf" srcId="{C6EA943B-AC0E-49AF-8279-45352E3D6BC7}" destId="{3405403C-6111-4D1C-AE49-870E0805D20F}" srcOrd="8" destOrd="0" presId="urn:microsoft.com/office/officeart/2005/8/layout/gear1"/>
    <dgm:cxn modelId="{22CCC654-E5DF-449F-BF41-E343FA833051}" type="presParOf" srcId="{C6EA943B-AC0E-49AF-8279-45352E3D6BC7}" destId="{F23FE17C-4B18-42EB-A13A-6352B5828AC1}" srcOrd="9" destOrd="0" presId="urn:microsoft.com/office/officeart/2005/8/layout/gear1"/>
    <dgm:cxn modelId="{949222A0-5584-4380-891E-C112CD8E3E6B}" type="presParOf" srcId="{C6EA943B-AC0E-49AF-8279-45352E3D6BC7}" destId="{1A6D399F-6FFF-4454-A70E-9F9C33EF3212}" srcOrd="10" destOrd="0" presId="urn:microsoft.com/office/officeart/2005/8/layout/gear1"/>
    <dgm:cxn modelId="{BFBA7912-CF31-492E-9B54-16ABC9BEB454}" type="presParOf" srcId="{C6EA943B-AC0E-49AF-8279-45352E3D6BC7}" destId="{6CC95372-078D-4F17-9DC7-7EC0E5A8D966}" srcOrd="11" destOrd="0" presId="urn:microsoft.com/office/officeart/2005/8/layout/gear1"/>
    <dgm:cxn modelId="{482FA9BA-A818-4511-B4BE-0FD86BD2EC69}" type="presParOf" srcId="{C6EA943B-AC0E-49AF-8279-45352E3D6BC7}" destId="{0A4FD5EC-1D7E-4B7D-BADC-FC2E98E9FC18}"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B77B59-10DF-42A0-9434-4E612D82209D}"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EC"/>
        </a:p>
      </dgm:t>
    </dgm:pt>
    <dgm:pt modelId="{ECFE98EC-3516-456D-9582-3D9204009FB9}">
      <dgm:prSet phldrT="[Texto]"/>
      <dgm:spPr>
        <a:blipFill rotWithShape="0">
          <a:blip xmlns:r="http://schemas.openxmlformats.org/officeDocument/2006/relationships" r:embed="rId1"/>
          <a:stretch>
            <a:fillRect/>
          </a:stretch>
        </a:blipFill>
      </dgm:spPr>
      <dgm:t>
        <a:bodyPr/>
        <a:lstStyle/>
        <a:p>
          <a:r>
            <a:rPr lang="es-EC" dirty="0" smtClean="0"/>
            <a:t>.</a:t>
          </a:r>
          <a:endParaRPr lang="es-EC" dirty="0"/>
        </a:p>
      </dgm:t>
    </dgm:pt>
    <dgm:pt modelId="{335B56FF-EA9D-41AA-A163-BC4D42D3A127}" type="parTrans" cxnId="{A23C53EE-2F87-4760-8F14-F748DAECE5A3}">
      <dgm:prSet/>
      <dgm:spPr/>
      <dgm:t>
        <a:bodyPr/>
        <a:lstStyle/>
        <a:p>
          <a:endParaRPr lang="es-EC"/>
        </a:p>
      </dgm:t>
    </dgm:pt>
    <dgm:pt modelId="{CCFD593F-65C9-4DF9-8540-F83A8D7A18AA}" type="sibTrans" cxnId="{A23C53EE-2F87-4760-8F14-F748DAECE5A3}">
      <dgm:prSet/>
      <dgm:spPr/>
      <dgm:t>
        <a:bodyPr/>
        <a:lstStyle/>
        <a:p>
          <a:endParaRPr lang="es-EC"/>
        </a:p>
      </dgm:t>
    </dgm:pt>
    <dgm:pt modelId="{583139A1-CD51-4B2D-8BA2-53DA5DCE84AE}">
      <dgm:prSet phldrT="[Texto]"/>
      <dgm:spPr/>
      <dgm:t>
        <a:bodyPr/>
        <a:lstStyle/>
        <a:p>
          <a:r>
            <a:rPr lang="es-EC" dirty="0" smtClean="0"/>
            <a:t>Dietas para rumiantes</a:t>
          </a:r>
          <a:endParaRPr lang="es-EC" dirty="0"/>
        </a:p>
      </dgm:t>
    </dgm:pt>
    <dgm:pt modelId="{F96D9A81-3818-40E2-9850-24C64F8CB25A}" type="parTrans" cxnId="{F4AE9014-EFB3-4881-9A2F-F76D7BC4FF6F}">
      <dgm:prSet/>
      <dgm:spPr/>
      <dgm:t>
        <a:bodyPr/>
        <a:lstStyle/>
        <a:p>
          <a:endParaRPr lang="es-EC"/>
        </a:p>
      </dgm:t>
    </dgm:pt>
    <dgm:pt modelId="{D94B9627-CCC5-4005-A6F8-7192C275ECE0}" type="sibTrans" cxnId="{F4AE9014-EFB3-4881-9A2F-F76D7BC4FF6F}">
      <dgm:prSet/>
      <dgm:spPr/>
      <dgm:t>
        <a:bodyPr/>
        <a:lstStyle/>
        <a:p>
          <a:endParaRPr lang="es-EC"/>
        </a:p>
      </dgm:t>
    </dgm:pt>
    <dgm:pt modelId="{EE775413-EBE4-4EE0-903A-E5437819089C}">
      <dgm:prSet phldrT="[Texto]"/>
      <dgm:spPr/>
      <dgm:t>
        <a:bodyPr/>
        <a:lstStyle/>
        <a:p>
          <a:r>
            <a:rPr lang="es-EC" dirty="0" smtClean="0"/>
            <a:t>Fuente de fibra</a:t>
          </a:r>
          <a:endParaRPr lang="es-EC" dirty="0"/>
        </a:p>
      </dgm:t>
    </dgm:pt>
    <dgm:pt modelId="{E5480CEF-0A92-48AB-A9A0-AF02F14C0D5E}" type="parTrans" cxnId="{3E8E26E3-40FB-49C5-AABB-F2272A4D91D7}">
      <dgm:prSet/>
      <dgm:spPr/>
      <dgm:t>
        <a:bodyPr/>
        <a:lstStyle/>
        <a:p>
          <a:endParaRPr lang="es-EC"/>
        </a:p>
      </dgm:t>
    </dgm:pt>
    <dgm:pt modelId="{9D79ABAC-B3CA-4E86-A8F0-13A6E04E5051}" type="sibTrans" cxnId="{3E8E26E3-40FB-49C5-AABB-F2272A4D91D7}">
      <dgm:prSet/>
      <dgm:spPr/>
      <dgm:t>
        <a:bodyPr/>
        <a:lstStyle/>
        <a:p>
          <a:endParaRPr lang="es-EC"/>
        </a:p>
      </dgm:t>
    </dgm:pt>
    <dgm:pt modelId="{4D0B9897-0009-49DE-9029-190A8FA48B95}">
      <dgm:prSet phldrT="[Texto]"/>
      <dgm:spPr/>
      <dgm:t>
        <a:bodyPr/>
        <a:lstStyle/>
        <a:p>
          <a:r>
            <a:rPr lang="es-EC" dirty="0" smtClean="0"/>
            <a:t>Niveles de inclusión hasta un 10%</a:t>
          </a:r>
          <a:endParaRPr lang="es-EC" dirty="0"/>
        </a:p>
      </dgm:t>
    </dgm:pt>
    <dgm:pt modelId="{08CB13C0-9387-46E6-AC8D-B44467FDAD8A}" type="parTrans" cxnId="{2B4D5B1C-9C63-4333-9629-E6E10EB9192D}">
      <dgm:prSet/>
      <dgm:spPr/>
      <dgm:t>
        <a:bodyPr/>
        <a:lstStyle/>
        <a:p>
          <a:endParaRPr lang="es-EC"/>
        </a:p>
      </dgm:t>
    </dgm:pt>
    <dgm:pt modelId="{72DB9F96-1FD1-4B45-B017-8311A6909992}" type="sibTrans" cxnId="{2B4D5B1C-9C63-4333-9629-E6E10EB9192D}">
      <dgm:prSet/>
      <dgm:spPr/>
      <dgm:t>
        <a:bodyPr/>
        <a:lstStyle/>
        <a:p>
          <a:endParaRPr lang="es-EC"/>
        </a:p>
      </dgm:t>
    </dgm:pt>
    <dgm:pt modelId="{4497776E-B06E-423C-9156-EBCAD83E5C53}">
      <dgm:prSet phldrT="[Texto]"/>
      <dgm:spPr/>
      <dgm:t>
        <a:bodyPr/>
        <a:lstStyle/>
        <a:p>
          <a:r>
            <a:rPr lang="es-EC" dirty="0" smtClean="0"/>
            <a:t>Fibra 31,33%                     Proteína 14,80%                Grasa 8,9% </a:t>
          </a:r>
          <a:endParaRPr lang="es-EC" dirty="0"/>
        </a:p>
      </dgm:t>
    </dgm:pt>
    <dgm:pt modelId="{248CA8BE-3B6B-4BF4-9DA9-4D500BA3B283}" type="parTrans" cxnId="{EB2FDC58-F15A-42CB-AB6B-B2B94A6B173B}">
      <dgm:prSet/>
      <dgm:spPr/>
      <dgm:t>
        <a:bodyPr/>
        <a:lstStyle/>
        <a:p>
          <a:endParaRPr lang="es-EC"/>
        </a:p>
      </dgm:t>
    </dgm:pt>
    <dgm:pt modelId="{BD9A5CC9-D0B8-4A17-BEC9-617288E0B02F}" type="sibTrans" cxnId="{EB2FDC58-F15A-42CB-AB6B-B2B94A6B173B}">
      <dgm:prSet/>
      <dgm:spPr/>
      <dgm:t>
        <a:bodyPr/>
        <a:lstStyle/>
        <a:p>
          <a:endParaRPr lang="es-EC"/>
        </a:p>
      </dgm:t>
    </dgm:pt>
    <dgm:pt modelId="{02F4A155-EE66-4F7A-B9DB-816C75B50CA4}" type="pres">
      <dgm:prSet presAssocID="{1DB77B59-10DF-42A0-9434-4E612D82209D}" presName="composite" presStyleCnt="0">
        <dgm:presLayoutVars>
          <dgm:chMax val="1"/>
          <dgm:dir/>
          <dgm:resizeHandles val="exact"/>
        </dgm:presLayoutVars>
      </dgm:prSet>
      <dgm:spPr/>
      <dgm:t>
        <a:bodyPr/>
        <a:lstStyle/>
        <a:p>
          <a:endParaRPr lang="es-EC"/>
        </a:p>
      </dgm:t>
    </dgm:pt>
    <dgm:pt modelId="{A45A7E05-B3DC-4117-86F5-D6D4FDC07C2A}" type="pres">
      <dgm:prSet presAssocID="{1DB77B59-10DF-42A0-9434-4E612D82209D}" presName="radial" presStyleCnt="0">
        <dgm:presLayoutVars>
          <dgm:animLvl val="ctr"/>
        </dgm:presLayoutVars>
      </dgm:prSet>
      <dgm:spPr/>
    </dgm:pt>
    <dgm:pt modelId="{5C1FF17D-6A8C-47F7-A470-6BC081052606}" type="pres">
      <dgm:prSet presAssocID="{ECFE98EC-3516-456D-9582-3D9204009FB9}" presName="centerShape" presStyleLbl="vennNode1" presStyleIdx="0" presStyleCnt="5"/>
      <dgm:spPr/>
      <dgm:t>
        <a:bodyPr/>
        <a:lstStyle/>
        <a:p>
          <a:endParaRPr lang="es-EC"/>
        </a:p>
      </dgm:t>
    </dgm:pt>
    <dgm:pt modelId="{6A62C9A2-CCF1-4398-A2C4-34147F14A827}" type="pres">
      <dgm:prSet presAssocID="{583139A1-CD51-4B2D-8BA2-53DA5DCE84AE}" presName="node" presStyleLbl="vennNode1" presStyleIdx="1" presStyleCnt="5">
        <dgm:presLayoutVars>
          <dgm:bulletEnabled val="1"/>
        </dgm:presLayoutVars>
      </dgm:prSet>
      <dgm:spPr/>
      <dgm:t>
        <a:bodyPr/>
        <a:lstStyle/>
        <a:p>
          <a:endParaRPr lang="es-EC"/>
        </a:p>
      </dgm:t>
    </dgm:pt>
    <dgm:pt modelId="{D6C226BD-C9B8-40C9-93A3-49DD9C1ECDC7}" type="pres">
      <dgm:prSet presAssocID="{EE775413-EBE4-4EE0-903A-E5437819089C}" presName="node" presStyleLbl="vennNode1" presStyleIdx="2" presStyleCnt="5">
        <dgm:presLayoutVars>
          <dgm:bulletEnabled val="1"/>
        </dgm:presLayoutVars>
      </dgm:prSet>
      <dgm:spPr/>
      <dgm:t>
        <a:bodyPr/>
        <a:lstStyle/>
        <a:p>
          <a:endParaRPr lang="es-EC"/>
        </a:p>
      </dgm:t>
    </dgm:pt>
    <dgm:pt modelId="{35C9A75D-9184-47F2-BEBB-48D765DF873B}" type="pres">
      <dgm:prSet presAssocID="{4497776E-B06E-423C-9156-EBCAD83E5C53}" presName="node" presStyleLbl="vennNode1" presStyleIdx="3" presStyleCnt="5">
        <dgm:presLayoutVars>
          <dgm:bulletEnabled val="1"/>
        </dgm:presLayoutVars>
      </dgm:prSet>
      <dgm:spPr/>
      <dgm:t>
        <a:bodyPr/>
        <a:lstStyle/>
        <a:p>
          <a:endParaRPr lang="es-EC"/>
        </a:p>
      </dgm:t>
    </dgm:pt>
    <dgm:pt modelId="{6EBE14DF-CC0D-425E-B603-25F466A113E8}" type="pres">
      <dgm:prSet presAssocID="{4D0B9897-0009-49DE-9029-190A8FA48B95}" presName="node" presStyleLbl="vennNode1" presStyleIdx="4" presStyleCnt="5">
        <dgm:presLayoutVars>
          <dgm:bulletEnabled val="1"/>
        </dgm:presLayoutVars>
      </dgm:prSet>
      <dgm:spPr/>
      <dgm:t>
        <a:bodyPr/>
        <a:lstStyle/>
        <a:p>
          <a:endParaRPr lang="es-EC"/>
        </a:p>
      </dgm:t>
    </dgm:pt>
  </dgm:ptLst>
  <dgm:cxnLst>
    <dgm:cxn modelId="{ADCDF251-EC8A-43CC-A21E-3134F3BBC5D2}" type="presOf" srcId="{583139A1-CD51-4B2D-8BA2-53DA5DCE84AE}" destId="{6A62C9A2-CCF1-4398-A2C4-34147F14A827}" srcOrd="0" destOrd="0" presId="urn:microsoft.com/office/officeart/2005/8/layout/radial3"/>
    <dgm:cxn modelId="{F4AE9014-EFB3-4881-9A2F-F76D7BC4FF6F}" srcId="{ECFE98EC-3516-456D-9582-3D9204009FB9}" destId="{583139A1-CD51-4B2D-8BA2-53DA5DCE84AE}" srcOrd="0" destOrd="0" parTransId="{F96D9A81-3818-40E2-9850-24C64F8CB25A}" sibTransId="{D94B9627-CCC5-4005-A6F8-7192C275ECE0}"/>
    <dgm:cxn modelId="{2B4D5B1C-9C63-4333-9629-E6E10EB9192D}" srcId="{ECFE98EC-3516-456D-9582-3D9204009FB9}" destId="{4D0B9897-0009-49DE-9029-190A8FA48B95}" srcOrd="3" destOrd="0" parTransId="{08CB13C0-9387-46E6-AC8D-B44467FDAD8A}" sibTransId="{72DB9F96-1FD1-4B45-B017-8311A6909992}"/>
    <dgm:cxn modelId="{A23C53EE-2F87-4760-8F14-F748DAECE5A3}" srcId="{1DB77B59-10DF-42A0-9434-4E612D82209D}" destId="{ECFE98EC-3516-456D-9582-3D9204009FB9}" srcOrd="0" destOrd="0" parTransId="{335B56FF-EA9D-41AA-A163-BC4D42D3A127}" sibTransId="{CCFD593F-65C9-4DF9-8540-F83A8D7A18AA}"/>
    <dgm:cxn modelId="{3E8E26E3-40FB-49C5-AABB-F2272A4D91D7}" srcId="{ECFE98EC-3516-456D-9582-3D9204009FB9}" destId="{EE775413-EBE4-4EE0-903A-E5437819089C}" srcOrd="1" destOrd="0" parTransId="{E5480CEF-0A92-48AB-A9A0-AF02F14C0D5E}" sibTransId="{9D79ABAC-B3CA-4E86-A8F0-13A6E04E5051}"/>
    <dgm:cxn modelId="{2B6C0278-F48C-4536-9A13-9BA442F9FE91}" type="presOf" srcId="{ECFE98EC-3516-456D-9582-3D9204009FB9}" destId="{5C1FF17D-6A8C-47F7-A470-6BC081052606}" srcOrd="0" destOrd="0" presId="urn:microsoft.com/office/officeart/2005/8/layout/radial3"/>
    <dgm:cxn modelId="{0F237645-04A0-40DE-BB23-8BF2A3FD9141}" type="presOf" srcId="{4D0B9897-0009-49DE-9029-190A8FA48B95}" destId="{6EBE14DF-CC0D-425E-B603-25F466A113E8}" srcOrd="0" destOrd="0" presId="urn:microsoft.com/office/officeart/2005/8/layout/radial3"/>
    <dgm:cxn modelId="{14E83CEE-9668-4882-A0A1-CD5EF17672CC}" type="presOf" srcId="{1DB77B59-10DF-42A0-9434-4E612D82209D}" destId="{02F4A155-EE66-4F7A-B9DB-816C75B50CA4}" srcOrd="0" destOrd="0" presId="urn:microsoft.com/office/officeart/2005/8/layout/radial3"/>
    <dgm:cxn modelId="{EB2FDC58-F15A-42CB-AB6B-B2B94A6B173B}" srcId="{ECFE98EC-3516-456D-9582-3D9204009FB9}" destId="{4497776E-B06E-423C-9156-EBCAD83E5C53}" srcOrd="2" destOrd="0" parTransId="{248CA8BE-3B6B-4BF4-9DA9-4D500BA3B283}" sibTransId="{BD9A5CC9-D0B8-4A17-BEC9-617288E0B02F}"/>
    <dgm:cxn modelId="{F4D2797C-7EB2-4643-B9AF-4F42132FEF31}" type="presOf" srcId="{EE775413-EBE4-4EE0-903A-E5437819089C}" destId="{D6C226BD-C9B8-40C9-93A3-49DD9C1ECDC7}" srcOrd="0" destOrd="0" presId="urn:microsoft.com/office/officeart/2005/8/layout/radial3"/>
    <dgm:cxn modelId="{263AF6CF-70D9-47B2-B05A-727D5EFF1A3E}" type="presOf" srcId="{4497776E-B06E-423C-9156-EBCAD83E5C53}" destId="{35C9A75D-9184-47F2-BEBB-48D765DF873B}" srcOrd="0" destOrd="0" presId="urn:microsoft.com/office/officeart/2005/8/layout/radial3"/>
    <dgm:cxn modelId="{7DFE4E7F-3264-4204-ADC7-0DDF0FACD447}" type="presParOf" srcId="{02F4A155-EE66-4F7A-B9DB-816C75B50CA4}" destId="{A45A7E05-B3DC-4117-86F5-D6D4FDC07C2A}" srcOrd="0" destOrd="0" presId="urn:microsoft.com/office/officeart/2005/8/layout/radial3"/>
    <dgm:cxn modelId="{9C3C71C6-63C1-463B-B654-29C24590AAED}" type="presParOf" srcId="{A45A7E05-B3DC-4117-86F5-D6D4FDC07C2A}" destId="{5C1FF17D-6A8C-47F7-A470-6BC081052606}" srcOrd="0" destOrd="0" presId="urn:microsoft.com/office/officeart/2005/8/layout/radial3"/>
    <dgm:cxn modelId="{3A4C717F-E81D-49E6-98BC-4B531DC9875A}" type="presParOf" srcId="{A45A7E05-B3DC-4117-86F5-D6D4FDC07C2A}" destId="{6A62C9A2-CCF1-4398-A2C4-34147F14A827}" srcOrd="1" destOrd="0" presId="urn:microsoft.com/office/officeart/2005/8/layout/radial3"/>
    <dgm:cxn modelId="{DA6EFC6E-D5B7-4168-8B48-94668EB4EE9D}" type="presParOf" srcId="{A45A7E05-B3DC-4117-86F5-D6D4FDC07C2A}" destId="{D6C226BD-C9B8-40C9-93A3-49DD9C1ECDC7}" srcOrd="2" destOrd="0" presId="urn:microsoft.com/office/officeart/2005/8/layout/radial3"/>
    <dgm:cxn modelId="{12BAD56E-989A-43C2-8934-57C99E6BE956}" type="presParOf" srcId="{A45A7E05-B3DC-4117-86F5-D6D4FDC07C2A}" destId="{35C9A75D-9184-47F2-BEBB-48D765DF873B}" srcOrd="3" destOrd="0" presId="urn:microsoft.com/office/officeart/2005/8/layout/radial3"/>
    <dgm:cxn modelId="{A5CC3E59-6B62-41C1-8661-B2DE2A07E7EB}" type="presParOf" srcId="{A45A7E05-B3DC-4117-86F5-D6D4FDC07C2A}" destId="{6EBE14DF-CC0D-425E-B603-25F466A113E8}" srcOrd="4"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196896-44A5-4D86-8CA6-2A1C48148C78}" type="doc">
      <dgm:prSet loTypeId="urn:microsoft.com/office/officeart/2008/layout/HexagonCluster" loCatId="picture" qsTypeId="urn:microsoft.com/office/officeart/2005/8/quickstyle/simple1" qsCatId="simple" csTypeId="urn:microsoft.com/office/officeart/2005/8/colors/accent1_4" csCatId="accent1" phldr="1"/>
      <dgm:spPr/>
      <dgm:t>
        <a:bodyPr/>
        <a:lstStyle/>
        <a:p>
          <a:endParaRPr lang="es-EC"/>
        </a:p>
      </dgm:t>
    </dgm:pt>
    <dgm:pt modelId="{F1E0452E-772D-4437-9FEE-FA0A9B95CECD}">
      <dgm:prSet phldrT="[Texto]"/>
      <dgm:spPr/>
      <dgm:t>
        <a:bodyPr/>
        <a:lstStyle/>
        <a:p>
          <a:r>
            <a:rPr lang="es-EC" b="1" dirty="0" smtClean="0">
              <a:solidFill>
                <a:schemeClr val="tx1"/>
              </a:solidFill>
            </a:rPr>
            <a:t>Se ha obtenido mejores resultados a una concentración del 5% </a:t>
          </a:r>
          <a:endParaRPr lang="es-EC" b="1" dirty="0">
            <a:solidFill>
              <a:schemeClr val="tx1"/>
            </a:solidFill>
          </a:endParaRPr>
        </a:p>
      </dgm:t>
    </dgm:pt>
    <dgm:pt modelId="{CEF75BA8-588C-43E2-828A-D5F85FB6FE42}" type="parTrans" cxnId="{F8F4D435-4888-413D-9DDA-F8105ACA283F}">
      <dgm:prSet/>
      <dgm:spPr/>
      <dgm:t>
        <a:bodyPr/>
        <a:lstStyle/>
        <a:p>
          <a:endParaRPr lang="es-EC" b="1">
            <a:solidFill>
              <a:schemeClr val="tx1"/>
            </a:solidFill>
          </a:endParaRPr>
        </a:p>
      </dgm:t>
    </dgm:pt>
    <dgm:pt modelId="{03D5D424-8115-448F-8D18-BA578F718281}" type="sibTrans" cxnId="{F8F4D435-4888-413D-9DDA-F8105ACA283F}">
      <dgm:prSet/>
      <dgm:spPr>
        <a:blipFill rotWithShape="1">
          <a:blip xmlns:r="http://schemas.openxmlformats.org/officeDocument/2006/relationships" r:embed="rId1"/>
          <a:stretch>
            <a:fillRect/>
          </a:stretch>
        </a:blipFill>
      </dgm:spPr>
      <dgm:t>
        <a:bodyPr/>
        <a:lstStyle/>
        <a:p>
          <a:endParaRPr lang="es-EC" b="1">
            <a:solidFill>
              <a:schemeClr val="tx1"/>
            </a:solidFill>
          </a:endParaRPr>
        </a:p>
      </dgm:t>
    </dgm:pt>
    <dgm:pt modelId="{5FAFDCB1-2102-475B-8FB8-6033C237D657}">
      <dgm:prSet phldrT="[Texto]"/>
      <dgm:spPr/>
      <dgm:t>
        <a:bodyPr/>
        <a:lstStyle/>
        <a:p>
          <a:r>
            <a:rPr lang="es-EC" b="1" dirty="0" smtClean="0">
              <a:solidFill>
                <a:schemeClr val="tx1"/>
              </a:solidFill>
            </a:rPr>
            <a:t>Rompe enlaces entre celulosa, </a:t>
          </a:r>
          <a:r>
            <a:rPr lang="es-EC" b="1" dirty="0" err="1" smtClean="0">
              <a:solidFill>
                <a:schemeClr val="tx1"/>
              </a:solidFill>
            </a:rPr>
            <a:t>hemicelulosa</a:t>
          </a:r>
          <a:r>
            <a:rPr lang="es-EC" b="1" dirty="0" smtClean="0">
              <a:solidFill>
                <a:schemeClr val="tx1"/>
              </a:solidFill>
            </a:rPr>
            <a:t> y </a:t>
          </a:r>
          <a:r>
            <a:rPr lang="es-EC" b="1" dirty="0" err="1" smtClean="0">
              <a:solidFill>
                <a:schemeClr val="tx1"/>
              </a:solidFill>
            </a:rPr>
            <a:t>ligninca</a:t>
          </a:r>
          <a:endParaRPr lang="es-EC" b="1" dirty="0">
            <a:solidFill>
              <a:schemeClr val="tx1"/>
            </a:solidFill>
          </a:endParaRPr>
        </a:p>
      </dgm:t>
    </dgm:pt>
    <dgm:pt modelId="{2A386908-EECF-494A-AF6D-9938A0DC4CAB}" type="parTrans" cxnId="{18BB6831-47C1-4B3E-825E-280670353C64}">
      <dgm:prSet/>
      <dgm:spPr/>
      <dgm:t>
        <a:bodyPr/>
        <a:lstStyle/>
        <a:p>
          <a:endParaRPr lang="es-EC" b="1">
            <a:solidFill>
              <a:schemeClr val="tx1"/>
            </a:solidFill>
          </a:endParaRPr>
        </a:p>
      </dgm:t>
    </dgm:pt>
    <dgm:pt modelId="{5F3FAF24-E8BD-4F98-A209-727BAFF71BBA}" type="sibTrans" cxnId="{18BB6831-47C1-4B3E-825E-280670353C64}">
      <dgm:prSet/>
      <dgm:spPr>
        <a:blipFill rotWithShape="1">
          <a:blip xmlns:r="http://schemas.openxmlformats.org/officeDocument/2006/relationships" r:embed="rId2"/>
          <a:stretch>
            <a:fillRect/>
          </a:stretch>
        </a:blipFill>
      </dgm:spPr>
      <dgm:t>
        <a:bodyPr/>
        <a:lstStyle/>
        <a:p>
          <a:endParaRPr lang="es-EC" b="1">
            <a:solidFill>
              <a:schemeClr val="tx1"/>
            </a:solidFill>
          </a:endParaRPr>
        </a:p>
      </dgm:t>
    </dgm:pt>
    <dgm:pt modelId="{10DBBA2F-D4C4-4569-8401-05719F713ACB}">
      <dgm:prSet phldrT="[Texto]"/>
      <dgm:spPr/>
      <dgm:t>
        <a:bodyPr/>
        <a:lstStyle/>
        <a:p>
          <a:r>
            <a:rPr lang="es-EC" b="1" dirty="0" err="1" smtClean="0">
              <a:solidFill>
                <a:schemeClr val="tx1"/>
              </a:solidFill>
            </a:rPr>
            <a:t>Alcali</a:t>
          </a:r>
          <a:r>
            <a:rPr lang="es-EC" b="1" dirty="0" smtClean="0">
              <a:solidFill>
                <a:schemeClr val="tx1"/>
              </a:solidFill>
            </a:rPr>
            <a:t> </a:t>
          </a:r>
          <a:endParaRPr lang="es-EC" b="1" dirty="0">
            <a:solidFill>
              <a:schemeClr val="tx1"/>
            </a:solidFill>
          </a:endParaRPr>
        </a:p>
      </dgm:t>
    </dgm:pt>
    <dgm:pt modelId="{046E7133-79B5-48F1-918B-0099BEC69946}" type="parTrans" cxnId="{D694B489-73F6-4E5D-8DBE-4269D2C37BED}">
      <dgm:prSet/>
      <dgm:spPr/>
      <dgm:t>
        <a:bodyPr/>
        <a:lstStyle/>
        <a:p>
          <a:endParaRPr lang="es-EC" b="1">
            <a:solidFill>
              <a:schemeClr val="tx1"/>
            </a:solidFill>
          </a:endParaRPr>
        </a:p>
      </dgm:t>
    </dgm:pt>
    <dgm:pt modelId="{902869B9-54FD-4EB6-A35E-4204634A4B78}" type="sibTrans" cxnId="{D694B489-73F6-4E5D-8DBE-4269D2C37BED}">
      <dgm:prSet/>
      <dgm:spPr>
        <a:blipFill rotWithShape="1">
          <a:blip xmlns:r="http://schemas.openxmlformats.org/officeDocument/2006/relationships" r:embed="rId3"/>
          <a:stretch>
            <a:fillRect/>
          </a:stretch>
        </a:blipFill>
      </dgm:spPr>
      <dgm:t>
        <a:bodyPr/>
        <a:lstStyle/>
        <a:p>
          <a:endParaRPr lang="es-EC" b="1">
            <a:solidFill>
              <a:schemeClr val="tx1"/>
            </a:solidFill>
          </a:endParaRPr>
        </a:p>
      </dgm:t>
    </dgm:pt>
    <dgm:pt modelId="{CC27DB5A-AA0C-4DCA-8B9E-A63D86671FE2}" type="pres">
      <dgm:prSet presAssocID="{9E196896-44A5-4D86-8CA6-2A1C48148C78}" presName="Name0" presStyleCnt="0">
        <dgm:presLayoutVars>
          <dgm:chMax val="21"/>
          <dgm:chPref val="21"/>
        </dgm:presLayoutVars>
      </dgm:prSet>
      <dgm:spPr/>
      <dgm:t>
        <a:bodyPr/>
        <a:lstStyle/>
        <a:p>
          <a:endParaRPr lang="es-EC"/>
        </a:p>
      </dgm:t>
    </dgm:pt>
    <dgm:pt modelId="{7B6E64D2-03D3-4C25-B8B4-2CB412977266}" type="pres">
      <dgm:prSet presAssocID="{F1E0452E-772D-4437-9FEE-FA0A9B95CECD}" presName="text1" presStyleCnt="0"/>
      <dgm:spPr/>
    </dgm:pt>
    <dgm:pt modelId="{6E0F74CF-F557-4914-A8DA-D6F2C1C9C0DD}" type="pres">
      <dgm:prSet presAssocID="{F1E0452E-772D-4437-9FEE-FA0A9B95CECD}" presName="textRepeatNode" presStyleLbl="alignNode1" presStyleIdx="0" presStyleCnt="3">
        <dgm:presLayoutVars>
          <dgm:chMax val="0"/>
          <dgm:chPref val="0"/>
          <dgm:bulletEnabled val="1"/>
        </dgm:presLayoutVars>
      </dgm:prSet>
      <dgm:spPr/>
      <dgm:t>
        <a:bodyPr/>
        <a:lstStyle/>
        <a:p>
          <a:endParaRPr lang="es-EC"/>
        </a:p>
      </dgm:t>
    </dgm:pt>
    <dgm:pt modelId="{B85ADE27-6857-4001-BD92-F3AB8A5BD826}" type="pres">
      <dgm:prSet presAssocID="{F1E0452E-772D-4437-9FEE-FA0A9B95CECD}" presName="textaccent1" presStyleCnt="0"/>
      <dgm:spPr/>
    </dgm:pt>
    <dgm:pt modelId="{8C0514C4-1378-49B7-930E-9CB934F44B60}" type="pres">
      <dgm:prSet presAssocID="{F1E0452E-772D-4437-9FEE-FA0A9B95CECD}" presName="accentRepeatNode" presStyleLbl="solidAlignAcc1" presStyleIdx="0" presStyleCnt="6"/>
      <dgm:spPr/>
    </dgm:pt>
    <dgm:pt modelId="{38245247-C02B-4990-B4F4-E281328B51A5}" type="pres">
      <dgm:prSet presAssocID="{03D5D424-8115-448F-8D18-BA578F718281}" presName="image1" presStyleCnt="0"/>
      <dgm:spPr/>
    </dgm:pt>
    <dgm:pt modelId="{D345C372-E5B9-408E-9212-18225FFB3F32}" type="pres">
      <dgm:prSet presAssocID="{03D5D424-8115-448F-8D18-BA578F718281}" presName="imageRepeatNode" presStyleLbl="alignAcc1" presStyleIdx="0" presStyleCnt="3"/>
      <dgm:spPr/>
      <dgm:t>
        <a:bodyPr/>
        <a:lstStyle/>
        <a:p>
          <a:endParaRPr lang="es-EC"/>
        </a:p>
      </dgm:t>
    </dgm:pt>
    <dgm:pt modelId="{3839327A-4733-4611-9615-D696B7E91DEB}" type="pres">
      <dgm:prSet presAssocID="{03D5D424-8115-448F-8D18-BA578F718281}" presName="imageaccent1" presStyleCnt="0"/>
      <dgm:spPr/>
    </dgm:pt>
    <dgm:pt modelId="{173E36C1-EC36-48BF-B6F5-D02D929F36E6}" type="pres">
      <dgm:prSet presAssocID="{03D5D424-8115-448F-8D18-BA578F718281}" presName="accentRepeatNode" presStyleLbl="solidAlignAcc1" presStyleIdx="1" presStyleCnt="6"/>
      <dgm:spPr/>
    </dgm:pt>
    <dgm:pt modelId="{16CF47BE-14CF-4C1C-AE9B-70664CC7F416}" type="pres">
      <dgm:prSet presAssocID="{5FAFDCB1-2102-475B-8FB8-6033C237D657}" presName="text2" presStyleCnt="0"/>
      <dgm:spPr/>
    </dgm:pt>
    <dgm:pt modelId="{538FF0E2-1153-46E7-9B70-242440216850}" type="pres">
      <dgm:prSet presAssocID="{5FAFDCB1-2102-475B-8FB8-6033C237D657}" presName="textRepeatNode" presStyleLbl="alignNode1" presStyleIdx="1" presStyleCnt="3">
        <dgm:presLayoutVars>
          <dgm:chMax val="0"/>
          <dgm:chPref val="0"/>
          <dgm:bulletEnabled val="1"/>
        </dgm:presLayoutVars>
      </dgm:prSet>
      <dgm:spPr/>
      <dgm:t>
        <a:bodyPr/>
        <a:lstStyle/>
        <a:p>
          <a:endParaRPr lang="es-EC"/>
        </a:p>
      </dgm:t>
    </dgm:pt>
    <dgm:pt modelId="{B066F996-F44C-4B12-B245-D9E4AB8DB076}" type="pres">
      <dgm:prSet presAssocID="{5FAFDCB1-2102-475B-8FB8-6033C237D657}" presName="textaccent2" presStyleCnt="0"/>
      <dgm:spPr/>
    </dgm:pt>
    <dgm:pt modelId="{8F94EE1D-498D-47FE-96CF-1E15B69FB98B}" type="pres">
      <dgm:prSet presAssocID="{5FAFDCB1-2102-475B-8FB8-6033C237D657}" presName="accentRepeatNode" presStyleLbl="solidAlignAcc1" presStyleIdx="2" presStyleCnt="6"/>
      <dgm:spPr/>
    </dgm:pt>
    <dgm:pt modelId="{C638BE45-46FD-4477-A425-DB06D0D13A35}" type="pres">
      <dgm:prSet presAssocID="{5F3FAF24-E8BD-4F98-A209-727BAFF71BBA}" presName="image2" presStyleCnt="0"/>
      <dgm:spPr/>
    </dgm:pt>
    <dgm:pt modelId="{C31614FA-62E9-4FFC-B971-D86F659E6DDD}" type="pres">
      <dgm:prSet presAssocID="{5F3FAF24-E8BD-4F98-A209-727BAFF71BBA}" presName="imageRepeatNode" presStyleLbl="alignAcc1" presStyleIdx="1" presStyleCnt="3"/>
      <dgm:spPr/>
      <dgm:t>
        <a:bodyPr/>
        <a:lstStyle/>
        <a:p>
          <a:endParaRPr lang="es-EC"/>
        </a:p>
      </dgm:t>
    </dgm:pt>
    <dgm:pt modelId="{0BC0F111-1ECD-4838-B9E2-A7EE5C0F1EF7}" type="pres">
      <dgm:prSet presAssocID="{5F3FAF24-E8BD-4F98-A209-727BAFF71BBA}" presName="imageaccent2" presStyleCnt="0"/>
      <dgm:spPr/>
    </dgm:pt>
    <dgm:pt modelId="{812BDC92-16C7-4367-81A3-272960BA92D6}" type="pres">
      <dgm:prSet presAssocID="{5F3FAF24-E8BD-4F98-A209-727BAFF71BBA}" presName="accentRepeatNode" presStyleLbl="solidAlignAcc1" presStyleIdx="3" presStyleCnt="6"/>
      <dgm:spPr/>
    </dgm:pt>
    <dgm:pt modelId="{1A119782-0F9A-49EF-8003-CD8A49A310D0}" type="pres">
      <dgm:prSet presAssocID="{10DBBA2F-D4C4-4569-8401-05719F713ACB}" presName="text3" presStyleCnt="0"/>
      <dgm:spPr/>
    </dgm:pt>
    <dgm:pt modelId="{4DAB2E64-AAC3-44B4-A532-8AAC6631F1CC}" type="pres">
      <dgm:prSet presAssocID="{10DBBA2F-D4C4-4569-8401-05719F713ACB}" presName="textRepeatNode" presStyleLbl="alignNode1" presStyleIdx="2" presStyleCnt="3">
        <dgm:presLayoutVars>
          <dgm:chMax val="0"/>
          <dgm:chPref val="0"/>
          <dgm:bulletEnabled val="1"/>
        </dgm:presLayoutVars>
      </dgm:prSet>
      <dgm:spPr/>
      <dgm:t>
        <a:bodyPr/>
        <a:lstStyle/>
        <a:p>
          <a:endParaRPr lang="es-EC"/>
        </a:p>
      </dgm:t>
    </dgm:pt>
    <dgm:pt modelId="{F9394B7E-D17B-42DB-B100-AA51EBB66F41}" type="pres">
      <dgm:prSet presAssocID="{10DBBA2F-D4C4-4569-8401-05719F713ACB}" presName="textaccent3" presStyleCnt="0"/>
      <dgm:spPr/>
    </dgm:pt>
    <dgm:pt modelId="{6D4ACF7E-EEFA-4CF4-8C2E-7C94801D1CCA}" type="pres">
      <dgm:prSet presAssocID="{10DBBA2F-D4C4-4569-8401-05719F713ACB}" presName="accentRepeatNode" presStyleLbl="solidAlignAcc1" presStyleIdx="4" presStyleCnt="6"/>
      <dgm:spPr/>
    </dgm:pt>
    <dgm:pt modelId="{6B819FEC-296B-4D9C-B717-3AFAD3CB021F}" type="pres">
      <dgm:prSet presAssocID="{902869B9-54FD-4EB6-A35E-4204634A4B78}" presName="image3" presStyleCnt="0"/>
      <dgm:spPr/>
    </dgm:pt>
    <dgm:pt modelId="{223D2199-BA52-466C-B3DA-2B6641136B2D}" type="pres">
      <dgm:prSet presAssocID="{902869B9-54FD-4EB6-A35E-4204634A4B78}" presName="imageRepeatNode" presStyleLbl="alignAcc1" presStyleIdx="2" presStyleCnt="3"/>
      <dgm:spPr/>
      <dgm:t>
        <a:bodyPr/>
        <a:lstStyle/>
        <a:p>
          <a:endParaRPr lang="es-EC"/>
        </a:p>
      </dgm:t>
    </dgm:pt>
    <dgm:pt modelId="{7EF8B5F1-0757-4B9A-B2F0-FF111D8394A5}" type="pres">
      <dgm:prSet presAssocID="{902869B9-54FD-4EB6-A35E-4204634A4B78}" presName="imageaccent3" presStyleCnt="0"/>
      <dgm:spPr/>
    </dgm:pt>
    <dgm:pt modelId="{AF6CE9AA-B8FE-473E-97E3-BEABE093D54F}" type="pres">
      <dgm:prSet presAssocID="{902869B9-54FD-4EB6-A35E-4204634A4B78}" presName="accentRepeatNode" presStyleLbl="solidAlignAcc1" presStyleIdx="5" presStyleCnt="6"/>
      <dgm:spPr/>
    </dgm:pt>
  </dgm:ptLst>
  <dgm:cxnLst>
    <dgm:cxn modelId="{5FD43648-ACE4-43AA-8922-BBE5E0055F2D}" type="presOf" srcId="{5FAFDCB1-2102-475B-8FB8-6033C237D657}" destId="{538FF0E2-1153-46E7-9B70-242440216850}" srcOrd="0" destOrd="0" presId="urn:microsoft.com/office/officeart/2008/layout/HexagonCluster"/>
    <dgm:cxn modelId="{18BB6831-47C1-4B3E-825E-280670353C64}" srcId="{9E196896-44A5-4D86-8CA6-2A1C48148C78}" destId="{5FAFDCB1-2102-475B-8FB8-6033C237D657}" srcOrd="1" destOrd="0" parTransId="{2A386908-EECF-494A-AF6D-9938A0DC4CAB}" sibTransId="{5F3FAF24-E8BD-4F98-A209-727BAFF71BBA}"/>
    <dgm:cxn modelId="{343D76FD-F564-4324-928A-0F16603DCBD7}" type="presOf" srcId="{9E196896-44A5-4D86-8CA6-2A1C48148C78}" destId="{CC27DB5A-AA0C-4DCA-8B9E-A63D86671FE2}" srcOrd="0" destOrd="0" presId="urn:microsoft.com/office/officeart/2008/layout/HexagonCluster"/>
    <dgm:cxn modelId="{3E593A91-52F9-4942-9FE4-FC4DEC479CD8}" type="presOf" srcId="{902869B9-54FD-4EB6-A35E-4204634A4B78}" destId="{223D2199-BA52-466C-B3DA-2B6641136B2D}" srcOrd="0" destOrd="0" presId="urn:microsoft.com/office/officeart/2008/layout/HexagonCluster"/>
    <dgm:cxn modelId="{EF30B0CD-CE98-4179-BC78-44489EF6E55C}" type="presOf" srcId="{F1E0452E-772D-4437-9FEE-FA0A9B95CECD}" destId="{6E0F74CF-F557-4914-A8DA-D6F2C1C9C0DD}" srcOrd="0" destOrd="0" presId="urn:microsoft.com/office/officeart/2008/layout/HexagonCluster"/>
    <dgm:cxn modelId="{AD2D9975-17DE-4B1D-BC00-30EBA2D97667}" type="presOf" srcId="{5F3FAF24-E8BD-4F98-A209-727BAFF71BBA}" destId="{C31614FA-62E9-4FFC-B971-D86F659E6DDD}" srcOrd="0" destOrd="0" presId="urn:microsoft.com/office/officeart/2008/layout/HexagonCluster"/>
    <dgm:cxn modelId="{4829E6D8-237D-4B7E-8B64-B49FC4687A9C}" type="presOf" srcId="{10DBBA2F-D4C4-4569-8401-05719F713ACB}" destId="{4DAB2E64-AAC3-44B4-A532-8AAC6631F1CC}" srcOrd="0" destOrd="0" presId="urn:microsoft.com/office/officeart/2008/layout/HexagonCluster"/>
    <dgm:cxn modelId="{D5550014-C157-42F9-AA39-86EE35104B25}" type="presOf" srcId="{03D5D424-8115-448F-8D18-BA578F718281}" destId="{D345C372-E5B9-408E-9212-18225FFB3F32}" srcOrd="0" destOrd="0" presId="urn:microsoft.com/office/officeart/2008/layout/HexagonCluster"/>
    <dgm:cxn modelId="{D694B489-73F6-4E5D-8DBE-4269D2C37BED}" srcId="{9E196896-44A5-4D86-8CA6-2A1C48148C78}" destId="{10DBBA2F-D4C4-4569-8401-05719F713ACB}" srcOrd="2" destOrd="0" parTransId="{046E7133-79B5-48F1-918B-0099BEC69946}" sibTransId="{902869B9-54FD-4EB6-A35E-4204634A4B78}"/>
    <dgm:cxn modelId="{F8F4D435-4888-413D-9DDA-F8105ACA283F}" srcId="{9E196896-44A5-4D86-8CA6-2A1C48148C78}" destId="{F1E0452E-772D-4437-9FEE-FA0A9B95CECD}" srcOrd="0" destOrd="0" parTransId="{CEF75BA8-588C-43E2-828A-D5F85FB6FE42}" sibTransId="{03D5D424-8115-448F-8D18-BA578F718281}"/>
    <dgm:cxn modelId="{87F1ABA2-D93E-4AB2-BC35-A72D23DF1109}" type="presParOf" srcId="{CC27DB5A-AA0C-4DCA-8B9E-A63D86671FE2}" destId="{7B6E64D2-03D3-4C25-B8B4-2CB412977266}" srcOrd="0" destOrd="0" presId="urn:microsoft.com/office/officeart/2008/layout/HexagonCluster"/>
    <dgm:cxn modelId="{4374B8CF-5EBC-4F91-883A-50E7C1C8250F}" type="presParOf" srcId="{7B6E64D2-03D3-4C25-B8B4-2CB412977266}" destId="{6E0F74CF-F557-4914-A8DA-D6F2C1C9C0DD}" srcOrd="0" destOrd="0" presId="urn:microsoft.com/office/officeart/2008/layout/HexagonCluster"/>
    <dgm:cxn modelId="{340F8C56-DD32-475C-A2A0-331658CA5042}" type="presParOf" srcId="{CC27DB5A-AA0C-4DCA-8B9E-A63D86671FE2}" destId="{B85ADE27-6857-4001-BD92-F3AB8A5BD826}" srcOrd="1" destOrd="0" presId="urn:microsoft.com/office/officeart/2008/layout/HexagonCluster"/>
    <dgm:cxn modelId="{83B7296C-0050-4043-B1D5-B06370B086EC}" type="presParOf" srcId="{B85ADE27-6857-4001-BD92-F3AB8A5BD826}" destId="{8C0514C4-1378-49B7-930E-9CB934F44B60}" srcOrd="0" destOrd="0" presId="urn:microsoft.com/office/officeart/2008/layout/HexagonCluster"/>
    <dgm:cxn modelId="{C6AF054B-4248-4F14-9786-D9AC19458376}" type="presParOf" srcId="{CC27DB5A-AA0C-4DCA-8B9E-A63D86671FE2}" destId="{38245247-C02B-4990-B4F4-E281328B51A5}" srcOrd="2" destOrd="0" presId="urn:microsoft.com/office/officeart/2008/layout/HexagonCluster"/>
    <dgm:cxn modelId="{0336BE12-7B4C-4961-BF00-75A54BCA4AFA}" type="presParOf" srcId="{38245247-C02B-4990-B4F4-E281328B51A5}" destId="{D345C372-E5B9-408E-9212-18225FFB3F32}" srcOrd="0" destOrd="0" presId="urn:microsoft.com/office/officeart/2008/layout/HexagonCluster"/>
    <dgm:cxn modelId="{CC11F1C8-B28A-4823-93C4-6DF54F9CD50C}" type="presParOf" srcId="{CC27DB5A-AA0C-4DCA-8B9E-A63D86671FE2}" destId="{3839327A-4733-4611-9615-D696B7E91DEB}" srcOrd="3" destOrd="0" presId="urn:microsoft.com/office/officeart/2008/layout/HexagonCluster"/>
    <dgm:cxn modelId="{48BA169C-4F17-44ED-9F7D-1B7A67F21F2A}" type="presParOf" srcId="{3839327A-4733-4611-9615-D696B7E91DEB}" destId="{173E36C1-EC36-48BF-B6F5-D02D929F36E6}" srcOrd="0" destOrd="0" presId="urn:microsoft.com/office/officeart/2008/layout/HexagonCluster"/>
    <dgm:cxn modelId="{6572E4A0-90A7-4DBA-9F03-D880E453CD13}" type="presParOf" srcId="{CC27DB5A-AA0C-4DCA-8B9E-A63D86671FE2}" destId="{16CF47BE-14CF-4C1C-AE9B-70664CC7F416}" srcOrd="4" destOrd="0" presId="urn:microsoft.com/office/officeart/2008/layout/HexagonCluster"/>
    <dgm:cxn modelId="{EF2CC8B1-55CB-4BD7-98EA-0D9E3003467F}" type="presParOf" srcId="{16CF47BE-14CF-4C1C-AE9B-70664CC7F416}" destId="{538FF0E2-1153-46E7-9B70-242440216850}" srcOrd="0" destOrd="0" presId="urn:microsoft.com/office/officeart/2008/layout/HexagonCluster"/>
    <dgm:cxn modelId="{59CA2FBD-F63F-4C27-9E28-4310E928815C}" type="presParOf" srcId="{CC27DB5A-AA0C-4DCA-8B9E-A63D86671FE2}" destId="{B066F996-F44C-4B12-B245-D9E4AB8DB076}" srcOrd="5" destOrd="0" presId="urn:microsoft.com/office/officeart/2008/layout/HexagonCluster"/>
    <dgm:cxn modelId="{F39B568A-7BB5-440A-84C8-58053E5DB2C9}" type="presParOf" srcId="{B066F996-F44C-4B12-B245-D9E4AB8DB076}" destId="{8F94EE1D-498D-47FE-96CF-1E15B69FB98B}" srcOrd="0" destOrd="0" presId="urn:microsoft.com/office/officeart/2008/layout/HexagonCluster"/>
    <dgm:cxn modelId="{A4F004C5-5663-40CE-A111-FBCBEA328584}" type="presParOf" srcId="{CC27DB5A-AA0C-4DCA-8B9E-A63D86671FE2}" destId="{C638BE45-46FD-4477-A425-DB06D0D13A35}" srcOrd="6" destOrd="0" presId="urn:microsoft.com/office/officeart/2008/layout/HexagonCluster"/>
    <dgm:cxn modelId="{A08D31A4-0F41-425D-8FB2-39AB4F814C8B}" type="presParOf" srcId="{C638BE45-46FD-4477-A425-DB06D0D13A35}" destId="{C31614FA-62E9-4FFC-B971-D86F659E6DDD}" srcOrd="0" destOrd="0" presId="urn:microsoft.com/office/officeart/2008/layout/HexagonCluster"/>
    <dgm:cxn modelId="{4397AC17-FCB2-4481-91E8-F6B3ADA76DDF}" type="presParOf" srcId="{CC27DB5A-AA0C-4DCA-8B9E-A63D86671FE2}" destId="{0BC0F111-1ECD-4838-B9E2-A7EE5C0F1EF7}" srcOrd="7" destOrd="0" presId="urn:microsoft.com/office/officeart/2008/layout/HexagonCluster"/>
    <dgm:cxn modelId="{D6161EF8-7BEA-4921-BBAC-7F4DDCD5CD83}" type="presParOf" srcId="{0BC0F111-1ECD-4838-B9E2-A7EE5C0F1EF7}" destId="{812BDC92-16C7-4367-81A3-272960BA92D6}" srcOrd="0" destOrd="0" presId="urn:microsoft.com/office/officeart/2008/layout/HexagonCluster"/>
    <dgm:cxn modelId="{585B1CF3-829F-4FA1-8E40-6C344164D567}" type="presParOf" srcId="{CC27DB5A-AA0C-4DCA-8B9E-A63D86671FE2}" destId="{1A119782-0F9A-49EF-8003-CD8A49A310D0}" srcOrd="8" destOrd="0" presId="urn:microsoft.com/office/officeart/2008/layout/HexagonCluster"/>
    <dgm:cxn modelId="{22E027B7-CDD0-45E4-B0AE-EC226244D96F}" type="presParOf" srcId="{1A119782-0F9A-49EF-8003-CD8A49A310D0}" destId="{4DAB2E64-AAC3-44B4-A532-8AAC6631F1CC}" srcOrd="0" destOrd="0" presId="urn:microsoft.com/office/officeart/2008/layout/HexagonCluster"/>
    <dgm:cxn modelId="{870B426E-70D2-402D-AF74-19A095250DDE}" type="presParOf" srcId="{CC27DB5A-AA0C-4DCA-8B9E-A63D86671FE2}" destId="{F9394B7E-D17B-42DB-B100-AA51EBB66F41}" srcOrd="9" destOrd="0" presId="urn:microsoft.com/office/officeart/2008/layout/HexagonCluster"/>
    <dgm:cxn modelId="{DE91DE28-3AF7-4F66-BC3D-86DF0D6DAF87}" type="presParOf" srcId="{F9394B7E-D17B-42DB-B100-AA51EBB66F41}" destId="{6D4ACF7E-EEFA-4CF4-8C2E-7C94801D1CCA}" srcOrd="0" destOrd="0" presId="urn:microsoft.com/office/officeart/2008/layout/HexagonCluster"/>
    <dgm:cxn modelId="{D5D89D02-0E39-4558-A62F-37FFA8D02671}" type="presParOf" srcId="{CC27DB5A-AA0C-4DCA-8B9E-A63D86671FE2}" destId="{6B819FEC-296B-4D9C-B717-3AFAD3CB021F}" srcOrd="10" destOrd="0" presId="urn:microsoft.com/office/officeart/2008/layout/HexagonCluster"/>
    <dgm:cxn modelId="{55EB9AB7-092D-4021-A8B0-0F1574627093}" type="presParOf" srcId="{6B819FEC-296B-4D9C-B717-3AFAD3CB021F}" destId="{223D2199-BA52-466C-B3DA-2B6641136B2D}" srcOrd="0" destOrd="0" presId="urn:microsoft.com/office/officeart/2008/layout/HexagonCluster"/>
    <dgm:cxn modelId="{E69FD60A-FAFC-43B6-9114-D6C9B6C99C12}" type="presParOf" srcId="{CC27DB5A-AA0C-4DCA-8B9E-A63D86671FE2}" destId="{7EF8B5F1-0757-4B9A-B2F0-FF111D8394A5}" srcOrd="11" destOrd="0" presId="urn:microsoft.com/office/officeart/2008/layout/HexagonCluster"/>
    <dgm:cxn modelId="{A1832C6E-1F16-4574-9E65-B584DF1B8715}" type="presParOf" srcId="{7EF8B5F1-0757-4B9A-B2F0-FF111D8394A5}" destId="{AF6CE9AA-B8FE-473E-97E3-BEABE093D54F}"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63807C-F8A4-47B6-9D2E-3CF37A42AA05}" type="doc">
      <dgm:prSet loTypeId="urn:microsoft.com/office/officeart/2005/8/layout/process2" loCatId="process" qsTypeId="urn:microsoft.com/office/officeart/2005/8/quickstyle/simple3" qsCatId="simple" csTypeId="urn:microsoft.com/office/officeart/2005/8/colors/accent2_5" csCatId="accent2" phldr="1"/>
      <dgm:spPr/>
    </dgm:pt>
    <dgm:pt modelId="{87C2E476-9A21-494C-A1CE-FED0A416FE20}">
      <dgm:prSet phldrT="[Texto]" custT="1"/>
      <dgm:spPr/>
      <dgm:t>
        <a:bodyPr/>
        <a:lstStyle/>
        <a:p>
          <a:r>
            <a:rPr lang="es-EC" sz="1400" b="1" smtClean="0"/>
            <a:t>El tipo de diseño fue un diseño de bloques completamente al azar</a:t>
          </a:r>
          <a:endParaRPr lang="es-EC" sz="1400" b="1" dirty="0"/>
        </a:p>
      </dgm:t>
    </dgm:pt>
    <dgm:pt modelId="{785EEC6E-F71C-42F3-A232-665EBC09654C}" type="parTrans" cxnId="{AA50DA5D-7991-4A42-AD21-B84D801C2540}">
      <dgm:prSet/>
      <dgm:spPr/>
      <dgm:t>
        <a:bodyPr/>
        <a:lstStyle/>
        <a:p>
          <a:endParaRPr lang="es-EC" b="1">
            <a:solidFill>
              <a:schemeClr val="tx1"/>
            </a:solidFill>
          </a:endParaRPr>
        </a:p>
      </dgm:t>
    </dgm:pt>
    <dgm:pt modelId="{77E1482A-12C9-4301-B5F0-BDF6BFEA1EDA}" type="sibTrans" cxnId="{AA50DA5D-7991-4A42-AD21-B84D801C2540}">
      <dgm:prSet/>
      <dgm:spPr/>
      <dgm:t>
        <a:bodyPr/>
        <a:lstStyle/>
        <a:p>
          <a:endParaRPr lang="es-EC" b="1">
            <a:solidFill>
              <a:schemeClr val="tx1"/>
            </a:solidFill>
          </a:endParaRPr>
        </a:p>
      </dgm:t>
    </dgm:pt>
    <dgm:pt modelId="{2605ED53-71F7-4ACA-A95F-175C493C3978}">
      <dgm:prSet phldrT="[Texto]" custT="1"/>
      <dgm:spPr/>
      <dgm:t>
        <a:bodyPr/>
        <a:lstStyle/>
        <a:p>
          <a:r>
            <a:rPr lang="es-EC" sz="1200" b="1" smtClean="0"/>
            <a:t>En el experimento los bloques son los dos periodos de tiempo y las repeticiones serán los dos animales canulados</a:t>
          </a:r>
          <a:endParaRPr lang="es-EC" sz="1200" b="1" dirty="0"/>
        </a:p>
      </dgm:t>
    </dgm:pt>
    <dgm:pt modelId="{48820A4F-86EE-451D-A5D0-A0506246060E}" type="parTrans" cxnId="{23B1B96E-5DB2-471A-A8FE-1BCE9C7D6124}">
      <dgm:prSet/>
      <dgm:spPr/>
      <dgm:t>
        <a:bodyPr/>
        <a:lstStyle/>
        <a:p>
          <a:endParaRPr lang="es-EC" b="1">
            <a:solidFill>
              <a:schemeClr val="tx1"/>
            </a:solidFill>
          </a:endParaRPr>
        </a:p>
      </dgm:t>
    </dgm:pt>
    <dgm:pt modelId="{F05D735F-7723-43D3-B739-1162A855170F}" type="sibTrans" cxnId="{23B1B96E-5DB2-471A-A8FE-1BCE9C7D6124}">
      <dgm:prSet/>
      <dgm:spPr/>
      <dgm:t>
        <a:bodyPr/>
        <a:lstStyle/>
        <a:p>
          <a:endParaRPr lang="es-EC" b="1">
            <a:solidFill>
              <a:schemeClr val="tx1"/>
            </a:solidFill>
          </a:endParaRPr>
        </a:p>
      </dgm:t>
    </dgm:pt>
    <dgm:pt modelId="{E95C843C-C5CB-4DE5-A4E4-2DB424FCFA77}">
      <dgm:prSet phldrT="[Texto]" custT="1"/>
      <dgm:spPr/>
      <dgm:t>
        <a:bodyPr/>
        <a:lstStyle/>
        <a:p>
          <a:r>
            <a:rPr lang="es-EC" sz="1200" b="1" dirty="0" smtClean="0"/>
            <a:t>La unidad experimental fue el residuo de cuatro fundas hasta la hora 12 y a partir de la hora 18 el residuo de 8 fundas. Cada funda fue de polyester de 10 x 20cm que contenían cinco gramos de muestra, en total se obtuvieron 80 unidades experimentales</a:t>
          </a:r>
          <a:endParaRPr lang="es-EC" sz="1200" b="1" dirty="0"/>
        </a:p>
      </dgm:t>
    </dgm:pt>
    <dgm:pt modelId="{62BAE35E-5D8E-425A-806D-CBC341E815BD}" type="parTrans" cxnId="{55553431-2997-4073-BEB7-F8E8CF3D0597}">
      <dgm:prSet/>
      <dgm:spPr/>
      <dgm:t>
        <a:bodyPr/>
        <a:lstStyle/>
        <a:p>
          <a:endParaRPr lang="es-EC" b="1">
            <a:solidFill>
              <a:schemeClr val="tx1"/>
            </a:solidFill>
          </a:endParaRPr>
        </a:p>
      </dgm:t>
    </dgm:pt>
    <dgm:pt modelId="{63C4FCCF-7E87-4B1F-9B76-A01C44C2C342}" type="sibTrans" cxnId="{55553431-2997-4073-BEB7-F8E8CF3D0597}">
      <dgm:prSet/>
      <dgm:spPr/>
      <dgm:t>
        <a:bodyPr/>
        <a:lstStyle/>
        <a:p>
          <a:endParaRPr lang="es-EC" b="1">
            <a:solidFill>
              <a:schemeClr val="tx1"/>
            </a:solidFill>
          </a:endParaRPr>
        </a:p>
      </dgm:t>
    </dgm:pt>
    <dgm:pt modelId="{91AD815A-2083-451D-91DD-353C782F2B53}">
      <dgm:prSet phldrT="[Texto]"/>
      <dgm:spPr/>
      <dgm:t>
        <a:bodyPr/>
        <a:lstStyle/>
        <a:p>
          <a:r>
            <a:rPr lang="es-EC" b="1" smtClean="0"/>
            <a:t>Se utilizó la prueba t de Student con un grado de error del 5% mediante el programa SAS 9,0</a:t>
          </a:r>
          <a:endParaRPr lang="es-EC" b="1" dirty="0"/>
        </a:p>
      </dgm:t>
    </dgm:pt>
    <dgm:pt modelId="{79A54646-5A37-4FBA-B3EA-0C892F3B2308}" type="parTrans" cxnId="{7334FF15-8A3F-4C24-BF36-270CC75499C4}">
      <dgm:prSet/>
      <dgm:spPr/>
      <dgm:t>
        <a:bodyPr/>
        <a:lstStyle/>
        <a:p>
          <a:endParaRPr lang="es-EC" b="1">
            <a:solidFill>
              <a:schemeClr val="tx1"/>
            </a:solidFill>
          </a:endParaRPr>
        </a:p>
      </dgm:t>
    </dgm:pt>
    <dgm:pt modelId="{75C809A3-7B67-4346-8E70-06945D99E7ED}" type="sibTrans" cxnId="{7334FF15-8A3F-4C24-BF36-270CC75499C4}">
      <dgm:prSet/>
      <dgm:spPr/>
      <dgm:t>
        <a:bodyPr/>
        <a:lstStyle/>
        <a:p>
          <a:endParaRPr lang="es-EC" b="1">
            <a:solidFill>
              <a:schemeClr val="tx1"/>
            </a:solidFill>
          </a:endParaRPr>
        </a:p>
      </dgm:t>
    </dgm:pt>
    <dgm:pt modelId="{B2C4F8E4-041A-491A-8A2A-759DEF629227}" type="pres">
      <dgm:prSet presAssocID="{FE63807C-F8A4-47B6-9D2E-3CF37A42AA05}" presName="linearFlow" presStyleCnt="0">
        <dgm:presLayoutVars>
          <dgm:resizeHandles val="exact"/>
        </dgm:presLayoutVars>
      </dgm:prSet>
      <dgm:spPr/>
    </dgm:pt>
    <dgm:pt modelId="{7E600EA0-CFCB-4C52-8B24-95B8CFF895F6}" type="pres">
      <dgm:prSet presAssocID="{87C2E476-9A21-494C-A1CE-FED0A416FE20}" presName="node" presStyleLbl="node1" presStyleIdx="0" presStyleCnt="4" custScaleX="129117" custScaleY="114431" custLinFactNeighborX="-670" custLinFactNeighborY="-757">
        <dgm:presLayoutVars>
          <dgm:bulletEnabled val="1"/>
        </dgm:presLayoutVars>
      </dgm:prSet>
      <dgm:spPr/>
      <dgm:t>
        <a:bodyPr/>
        <a:lstStyle/>
        <a:p>
          <a:endParaRPr lang="es-EC"/>
        </a:p>
      </dgm:t>
    </dgm:pt>
    <dgm:pt modelId="{BEDBD5F6-9F53-42FD-95F8-53C2C9EA3681}" type="pres">
      <dgm:prSet presAssocID="{77E1482A-12C9-4301-B5F0-BDF6BFEA1EDA}" presName="sibTrans" presStyleLbl="sibTrans2D1" presStyleIdx="0" presStyleCnt="3"/>
      <dgm:spPr/>
      <dgm:t>
        <a:bodyPr/>
        <a:lstStyle/>
        <a:p>
          <a:endParaRPr lang="es-EC"/>
        </a:p>
      </dgm:t>
    </dgm:pt>
    <dgm:pt modelId="{0E36F525-9E62-4E38-9DA8-4D63A547B965}" type="pres">
      <dgm:prSet presAssocID="{77E1482A-12C9-4301-B5F0-BDF6BFEA1EDA}" presName="connectorText" presStyleLbl="sibTrans2D1" presStyleIdx="0" presStyleCnt="3"/>
      <dgm:spPr/>
      <dgm:t>
        <a:bodyPr/>
        <a:lstStyle/>
        <a:p>
          <a:endParaRPr lang="es-EC"/>
        </a:p>
      </dgm:t>
    </dgm:pt>
    <dgm:pt modelId="{81937CB6-3988-4DE1-A19F-548AF7F4BE18}" type="pres">
      <dgm:prSet presAssocID="{2605ED53-71F7-4ACA-A95F-175C493C3978}" presName="node" presStyleLbl="node1" presStyleIdx="1" presStyleCnt="4" custScaleX="128367" custScaleY="116028">
        <dgm:presLayoutVars>
          <dgm:bulletEnabled val="1"/>
        </dgm:presLayoutVars>
      </dgm:prSet>
      <dgm:spPr/>
      <dgm:t>
        <a:bodyPr/>
        <a:lstStyle/>
        <a:p>
          <a:endParaRPr lang="es-EC"/>
        </a:p>
      </dgm:t>
    </dgm:pt>
    <dgm:pt modelId="{35538A49-9EAC-4D81-BE87-349112CE1CB4}" type="pres">
      <dgm:prSet presAssocID="{F05D735F-7723-43D3-B739-1162A855170F}" presName="sibTrans" presStyleLbl="sibTrans2D1" presStyleIdx="1" presStyleCnt="3"/>
      <dgm:spPr/>
      <dgm:t>
        <a:bodyPr/>
        <a:lstStyle/>
        <a:p>
          <a:endParaRPr lang="es-EC"/>
        </a:p>
      </dgm:t>
    </dgm:pt>
    <dgm:pt modelId="{02ABD42F-285A-456F-844C-D63085306806}" type="pres">
      <dgm:prSet presAssocID="{F05D735F-7723-43D3-B739-1162A855170F}" presName="connectorText" presStyleLbl="sibTrans2D1" presStyleIdx="1" presStyleCnt="3"/>
      <dgm:spPr/>
      <dgm:t>
        <a:bodyPr/>
        <a:lstStyle/>
        <a:p>
          <a:endParaRPr lang="es-EC"/>
        </a:p>
      </dgm:t>
    </dgm:pt>
    <dgm:pt modelId="{02BDDC63-3145-4A1C-BB86-B98AE1AD4F68}" type="pres">
      <dgm:prSet presAssocID="{E95C843C-C5CB-4DE5-A4E4-2DB424FCFA77}" presName="node" presStyleLbl="node1" presStyleIdx="2" presStyleCnt="4" custScaleX="132060" custScaleY="111475">
        <dgm:presLayoutVars>
          <dgm:bulletEnabled val="1"/>
        </dgm:presLayoutVars>
      </dgm:prSet>
      <dgm:spPr/>
      <dgm:t>
        <a:bodyPr/>
        <a:lstStyle/>
        <a:p>
          <a:endParaRPr lang="es-EC"/>
        </a:p>
      </dgm:t>
    </dgm:pt>
    <dgm:pt modelId="{E42DE5E8-5F7B-4655-A911-27439D39016F}" type="pres">
      <dgm:prSet presAssocID="{63C4FCCF-7E87-4B1F-9B76-A01C44C2C342}" presName="sibTrans" presStyleLbl="sibTrans2D1" presStyleIdx="2" presStyleCnt="3"/>
      <dgm:spPr/>
      <dgm:t>
        <a:bodyPr/>
        <a:lstStyle/>
        <a:p>
          <a:endParaRPr lang="es-EC"/>
        </a:p>
      </dgm:t>
    </dgm:pt>
    <dgm:pt modelId="{E9550761-CBD1-449F-819B-01F59F62AF53}" type="pres">
      <dgm:prSet presAssocID="{63C4FCCF-7E87-4B1F-9B76-A01C44C2C342}" presName="connectorText" presStyleLbl="sibTrans2D1" presStyleIdx="2" presStyleCnt="3"/>
      <dgm:spPr/>
      <dgm:t>
        <a:bodyPr/>
        <a:lstStyle/>
        <a:p>
          <a:endParaRPr lang="es-EC"/>
        </a:p>
      </dgm:t>
    </dgm:pt>
    <dgm:pt modelId="{D3967F66-ECB2-43CA-A245-8EF4546AD0BC}" type="pres">
      <dgm:prSet presAssocID="{91AD815A-2083-451D-91DD-353C782F2B53}" presName="node" presStyleLbl="node1" presStyleIdx="3" presStyleCnt="4" custScaleX="135666" custScaleY="103933">
        <dgm:presLayoutVars>
          <dgm:bulletEnabled val="1"/>
        </dgm:presLayoutVars>
      </dgm:prSet>
      <dgm:spPr/>
      <dgm:t>
        <a:bodyPr/>
        <a:lstStyle/>
        <a:p>
          <a:endParaRPr lang="es-EC"/>
        </a:p>
      </dgm:t>
    </dgm:pt>
  </dgm:ptLst>
  <dgm:cxnLst>
    <dgm:cxn modelId="{59D78363-203B-4D9E-A25E-B4627AE8234E}" type="presOf" srcId="{91AD815A-2083-451D-91DD-353C782F2B53}" destId="{D3967F66-ECB2-43CA-A245-8EF4546AD0BC}" srcOrd="0" destOrd="0" presId="urn:microsoft.com/office/officeart/2005/8/layout/process2"/>
    <dgm:cxn modelId="{D9BA03DD-A71C-404E-8CAE-C4DDD1DFB602}" type="presOf" srcId="{77E1482A-12C9-4301-B5F0-BDF6BFEA1EDA}" destId="{0E36F525-9E62-4E38-9DA8-4D63A547B965}" srcOrd="1" destOrd="0" presId="urn:microsoft.com/office/officeart/2005/8/layout/process2"/>
    <dgm:cxn modelId="{AB17C6C5-5DD2-4EDD-B668-0385F553734B}" type="presOf" srcId="{63C4FCCF-7E87-4B1F-9B76-A01C44C2C342}" destId="{E42DE5E8-5F7B-4655-A911-27439D39016F}" srcOrd="0" destOrd="0" presId="urn:microsoft.com/office/officeart/2005/8/layout/process2"/>
    <dgm:cxn modelId="{3033E864-A6C0-4263-BF17-FEE5EF62EDFC}" type="presOf" srcId="{77E1482A-12C9-4301-B5F0-BDF6BFEA1EDA}" destId="{BEDBD5F6-9F53-42FD-95F8-53C2C9EA3681}" srcOrd="0" destOrd="0" presId="urn:microsoft.com/office/officeart/2005/8/layout/process2"/>
    <dgm:cxn modelId="{14AB0596-2472-43EB-B589-5724E75500D9}" type="presOf" srcId="{63C4FCCF-7E87-4B1F-9B76-A01C44C2C342}" destId="{E9550761-CBD1-449F-819B-01F59F62AF53}" srcOrd="1" destOrd="0" presId="urn:microsoft.com/office/officeart/2005/8/layout/process2"/>
    <dgm:cxn modelId="{57C61DAD-B6C9-4899-8668-0F71D76C7AD1}" type="presOf" srcId="{2605ED53-71F7-4ACA-A95F-175C493C3978}" destId="{81937CB6-3988-4DE1-A19F-548AF7F4BE18}" srcOrd="0" destOrd="0" presId="urn:microsoft.com/office/officeart/2005/8/layout/process2"/>
    <dgm:cxn modelId="{1DF2DFEA-C05A-41ED-B90B-340962F710CC}" type="presOf" srcId="{F05D735F-7723-43D3-B739-1162A855170F}" destId="{02ABD42F-285A-456F-844C-D63085306806}" srcOrd="1" destOrd="0" presId="urn:microsoft.com/office/officeart/2005/8/layout/process2"/>
    <dgm:cxn modelId="{A9F0F1AE-2B29-4865-92B8-3D1FC8E809EC}" type="presOf" srcId="{E95C843C-C5CB-4DE5-A4E4-2DB424FCFA77}" destId="{02BDDC63-3145-4A1C-BB86-B98AE1AD4F68}" srcOrd="0" destOrd="0" presId="urn:microsoft.com/office/officeart/2005/8/layout/process2"/>
    <dgm:cxn modelId="{C5B627FE-69CC-4503-A388-B73F0CED8A89}" type="presOf" srcId="{F05D735F-7723-43D3-B739-1162A855170F}" destId="{35538A49-9EAC-4D81-BE87-349112CE1CB4}" srcOrd="0" destOrd="0" presId="urn:microsoft.com/office/officeart/2005/8/layout/process2"/>
    <dgm:cxn modelId="{AA50DA5D-7991-4A42-AD21-B84D801C2540}" srcId="{FE63807C-F8A4-47B6-9D2E-3CF37A42AA05}" destId="{87C2E476-9A21-494C-A1CE-FED0A416FE20}" srcOrd="0" destOrd="0" parTransId="{785EEC6E-F71C-42F3-A232-665EBC09654C}" sibTransId="{77E1482A-12C9-4301-B5F0-BDF6BFEA1EDA}"/>
    <dgm:cxn modelId="{A58EECE4-1E3E-4038-BB51-AE64BBA449C1}" type="presOf" srcId="{87C2E476-9A21-494C-A1CE-FED0A416FE20}" destId="{7E600EA0-CFCB-4C52-8B24-95B8CFF895F6}" srcOrd="0" destOrd="0" presId="urn:microsoft.com/office/officeart/2005/8/layout/process2"/>
    <dgm:cxn modelId="{23B1B96E-5DB2-471A-A8FE-1BCE9C7D6124}" srcId="{FE63807C-F8A4-47B6-9D2E-3CF37A42AA05}" destId="{2605ED53-71F7-4ACA-A95F-175C493C3978}" srcOrd="1" destOrd="0" parTransId="{48820A4F-86EE-451D-A5D0-A0506246060E}" sibTransId="{F05D735F-7723-43D3-B739-1162A855170F}"/>
    <dgm:cxn modelId="{7334FF15-8A3F-4C24-BF36-270CC75499C4}" srcId="{FE63807C-F8A4-47B6-9D2E-3CF37A42AA05}" destId="{91AD815A-2083-451D-91DD-353C782F2B53}" srcOrd="3" destOrd="0" parTransId="{79A54646-5A37-4FBA-B3EA-0C892F3B2308}" sibTransId="{75C809A3-7B67-4346-8E70-06945D99E7ED}"/>
    <dgm:cxn modelId="{55553431-2997-4073-BEB7-F8E8CF3D0597}" srcId="{FE63807C-F8A4-47B6-9D2E-3CF37A42AA05}" destId="{E95C843C-C5CB-4DE5-A4E4-2DB424FCFA77}" srcOrd="2" destOrd="0" parTransId="{62BAE35E-5D8E-425A-806D-CBC341E815BD}" sibTransId="{63C4FCCF-7E87-4B1F-9B76-A01C44C2C342}"/>
    <dgm:cxn modelId="{B20B72CA-71C7-4156-B42E-686D5BEDF9D7}" type="presOf" srcId="{FE63807C-F8A4-47B6-9D2E-3CF37A42AA05}" destId="{B2C4F8E4-041A-491A-8A2A-759DEF629227}" srcOrd="0" destOrd="0" presId="urn:microsoft.com/office/officeart/2005/8/layout/process2"/>
    <dgm:cxn modelId="{A32E4918-650C-465E-9A2F-9AF4379133A2}" type="presParOf" srcId="{B2C4F8E4-041A-491A-8A2A-759DEF629227}" destId="{7E600EA0-CFCB-4C52-8B24-95B8CFF895F6}" srcOrd="0" destOrd="0" presId="urn:microsoft.com/office/officeart/2005/8/layout/process2"/>
    <dgm:cxn modelId="{274B7D29-F6FF-49B0-97D8-AC121ED73A00}" type="presParOf" srcId="{B2C4F8E4-041A-491A-8A2A-759DEF629227}" destId="{BEDBD5F6-9F53-42FD-95F8-53C2C9EA3681}" srcOrd="1" destOrd="0" presId="urn:microsoft.com/office/officeart/2005/8/layout/process2"/>
    <dgm:cxn modelId="{1D2C2F61-A631-4E69-BC03-143472183281}" type="presParOf" srcId="{BEDBD5F6-9F53-42FD-95F8-53C2C9EA3681}" destId="{0E36F525-9E62-4E38-9DA8-4D63A547B965}" srcOrd="0" destOrd="0" presId="urn:microsoft.com/office/officeart/2005/8/layout/process2"/>
    <dgm:cxn modelId="{684E238B-FA1E-427C-82C2-7D58A32D4ABF}" type="presParOf" srcId="{B2C4F8E4-041A-491A-8A2A-759DEF629227}" destId="{81937CB6-3988-4DE1-A19F-548AF7F4BE18}" srcOrd="2" destOrd="0" presId="urn:microsoft.com/office/officeart/2005/8/layout/process2"/>
    <dgm:cxn modelId="{79D68162-5A96-438A-BF1F-F756FA448BF9}" type="presParOf" srcId="{B2C4F8E4-041A-491A-8A2A-759DEF629227}" destId="{35538A49-9EAC-4D81-BE87-349112CE1CB4}" srcOrd="3" destOrd="0" presId="urn:microsoft.com/office/officeart/2005/8/layout/process2"/>
    <dgm:cxn modelId="{24664EEA-5367-4316-9191-32CE0B0CCCAE}" type="presParOf" srcId="{35538A49-9EAC-4D81-BE87-349112CE1CB4}" destId="{02ABD42F-285A-456F-844C-D63085306806}" srcOrd="0" destOrd="0" presId="urn:microsoft.com/office/officeart/2005/8/layout/process2"/>
    <dgm:cxn modelId="{13C1EA23-67BD-48A9-8367-26A98CA516B4}" type="presParOf" srcId="{B2C4F8E4-041A-491A-8A2A-759DEF629227}" destId="{02BDDC63-3145-4A1C-BB86-B98AE1AD4F68}" srcOrd="4" destOrd="0" presId="urn:microsoft.com/office/officeart/2005/8/layout/process2"/>
    <dgm:cxn modelId="{9C736C40-8057-4DB3-86BF-D66E8BC6885E}" type="presParOf" srcId="{B2C4F8E4-041A-491A-8A2A-759DEF629227}" destId="{E42DE5E8-5F7B-4655-A911-27439D39016F}" srcOrd="5" destOrd="0" presId="urn:microsoft.com/office/officeart/2005/8/layout/process2"/>
    <dgm:cxn modelId="{D452CA5D-914E-4802-A357-F076B79DA256}" type="presParOf" srcId="{E42DE5E8-5F7B-4655-A911-27439D39016F}" destId="{E9550761-CBD1-449F-819B-01F59F62AF53}" srcOrd="0" destOrd="0" presId="urn:microsoft.com/office/officeart/2005/8/layout/process2"/>
    <dgm:cxn modelId="{D2778D2C-EE32-440D-84C7-2DFD57033E38}" type="presParOf" srcId="{B2C4F8E4-041A-491A-8A2A-759DEF629227}" destId="{D3967F66-ECB2-43CA-A245-8EF4546AD0BC}"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52FE5A-8BEF-4B74-B361-F36A5D52C799}" type="doc">
      <dgm:prSet loTypeId="urn:microsoft.com/office/officeart/2005/8/layout/vList4" loCatId="picture" qsTypeId="urn:microsoft.com/office/officeart/2005/8/quickstyle/simple4" qsCatId="simple" csTypeId="urn:microsoft.com/office/officeart/2005/8/colors/accent1_2" csCatId="accent1" phldr="1"/>
      <dgm:spPr/>
      <dgm:t>
        <a:bodyPr/>
        <a:lstStyle/>
        <a:p>
          <a:endParaRPr lang="es-EC"/>
        </a:p>
      </dgm:t>
    </dgm:pt>
    <dgm:pt modelId="{663D7A1E-0C0C-4FC8-8A01-022F014DD07B}">
      <dgm:prSet phldrT="[Texto]"/>
      <dgm:spPr/>
      <dgm:t>
        <a:bodyPr/>
        <a:lstStyle/>
        <a:p>
          <a:r>
            <a:rPr lang="es-EC" dirty="0" smtClean="0">
              <a:solidFill>
                <a:schemeClr val="tx1"/>
              </a:solidFill>
            </a:rPr>
            <a:t>Provoca una fragmentación  más rápida del sustrato ingerido por el animal (</a:t>
          </a:r>
          <a:r>
            <a:rPr lang="es-EC" dirty="0" err="1" smtClean="0">
              <a:solidFill>
                <a:schemeClr val="tx1"/>
              </a:solidFill>
            </a:rPr>
            <a:t>Menezes</a:t>
          </a:r>
          <a:r>
            <a:rPr lang="es-EC" dirty="0" smtClean="0">
              <a:solidFill>
                <a:schemeClr val="tx1"/>
              </a:solidFill>
            </a:rPr>
            <a:t>, y otros, 2011)</a:t>
          </a:r>
          <a:endParaRPr lang="es-EC" dirty="0">
            <a:solidFill>
              <a:schemeClr val="tx1"/>
            </a:solidFill>
          </a:endParaRPr>
        </a:p>
      </dgm:t>
    </dgm:pt>
    <dgm:pt modelId="{2294F94E-C24F-4A2F-96A0-BCD0C6402E1C}" type="parTrans" cxnId="{9861E142-F091-4363-8099-1839CAE41270}">
      <dgm:prSet/>
      <dgm:spPr/>
      <dgm:t>
        <a:bodyPr/>
        <a:lstStyle/>
        <a:p>
          <a:endParaRPr lang="es-EC"/>
        </a:p>
      </dgm:t>
    </dgm:pt>
    <dgm:pt modelId="{F655C97B-0BB7-4D78-8227-210C00B7B0C7}" type="sibTrans" cxnId="{9861E142-F091-4363-8099-1839CAE41270}">
      <dgm:prSet/>
      <dgm:spPr/>
      <dgm:t>
        <a:bodyPr/>
        <a:lstStyle/>
        <a:p>
          <a:endParaRPr lang="es-EC"/>
        </a:p>
      </dgm:t>
    </dgm:pt>
    <dgm:pt modelId="{A351B7FC-7C90-489B-9295-626D9621C241}">
      <dgm:prSet phldrT="[Texto]"/>
      <dgm:spPr/>
      <dgm:t>
        <a:bodyPr/>
        <a:lstStyle/>
        <a:p>
          <a:r>
            <a:rPr lang="es-EC" dirty="0" smtClean="0">
              <a:solidFill>
                <a:schemeClr val="tx1"/>
              </a:solidFill>
            </a:rPr>
            <a:t>Los datos reportados en el presente estudio de </a:t>
          </a:r>
          <a:r>
            <a:rPr lang="es-EC" smtClean="0">
              <a:solidFill>
                <a:schemeClr val="tx1"/>
              </a:solidFill>
            </a:rPr>
            <a:t>digestibilidad fibra 64 % </a:t>
          </a:r>
          <a:r>
            <a:rPr lang="es-EC" dirty="0" smtClean="0">
              <a:solidFill>
                <a:schemeClr val="tx1"/>
              </a:solidFill>
            </a:rPr>
            <a:t>para palmiste tienen concordancia con lo reportado por Wong &amp; </a:t>
          </a:r>
          <a:r>
            <a:rPr lang="es-EC" dirty="0" err="1" smtClean="0">
              <a:solidFill>
                <a:schemeClr val="tx1"/>
              </a:solidFill>
            </a:rPr>
            <a:t>Wan</a:t>
          </a:r>
          <a:r>
            <a:rPr lang="es-EC" dirty="0" smtClean="0">
              <a:solidFill>
                <a:schemeClr val="tx1"/>
              </a:solidFill>
            </a:rPr>
            <a:t> </a:t>
          </a:r>
          <a:r>
            <a:rPr lang="es-EC" dirty="0" err="1" smtClean="0">
              <a:solidFill>
                <a:schemeClr val="tx1"/>
              </a:solidFill>
            </a:rPr>
            <a:t>Zahari</a:t>
          </a:r>
          <a:r>
            <a:rPr lang="es-EC" dirty="0" smtClean="0">
              <a:solidFill>
                <a:schemeClr val="tx1"/>
              </a:solidFill>
            </a:rPr>
            <a:t>, 1997 en donde la digestibilidad de fibra es 76 %.</a:t>
          </a:r>
          <a:endParaRPr lang="es-EC" dirty="0">
            <a:solidFill>
              <a:schemeClr val="tx1"/>
            </a:solidFill>
          </a:endParaRPr>
        </a:p>
      </dgm:t>
    </dgm:pt>
    <dgm:pt modelId="{52CF8443-59BF-4AF3-AEFD-694019E05ECA}" type="parTrans" cxnId="{E3653D44-C9BC-4F30-AC58-AE0E7A3ED0BF}">
      <dgm:prSet/>
      <dgm:spPr/>
      <dgm:t>
        <a:bodyPr/>
        <a:lstStyle/>
        <a:p>
          <a:endParaRPr lang="es-EC"/>
        </a:p>
      </dgm:t>
    </dgm:pt>
    <dgm:pt modelId="{ACF1EEFA-A7EF-4E1E-A7C7-2884B0BD37D7}" type="sibTrans" cxnId="{E3653D44-C9BC-4F30-AC58-AE0E7A3ED0BF}">
      <dgm:prSet/>
      <dgm:spPr/>
      <dgm:t>
        <a:bodyPr/>
        <a:lstStyle/>
        <a:p>
          <a:endParaRPr lang="es-EC"/>
        </a:p>
      </dgm:t>
    </dgm:pt>
    <dgm:pt modelId="{FE32B14E-5280-42CF-87C0-3E42A3A12DDB}">
      <dgm:prSet phldrT="[Texto]"/>
      <dgm:spPr/>
      <dgm:t>
        <a:bodyPr/>
        <a:lstStyle/>
        <a:p>
          <a:r>
            <a:rPr lang="es-EC" dirty="0" smtClean="0">
              <a:solidFill>
                <a:schemeClr val="tx1"/>
              </a:solidFill>
            </a:rPr>
            <a:t>El hidróxido de calcio es capaz de donar iones OH- para la hidrolisis de las uniones ésteres que ligan las fibras entre sí (Ramírez, Alonso, &amp; </a:t>
          </a:r>
          <a:r>
            <a:rPr lang="es-EC" dirty="0" err="1" smtClean="0">
              <a:solidFill>
                <a:schemeClr val="tx1"/>
              </a:solidFill>
            </a:rPr>
            <a:t>Rigal</a:t>
          </a:r>
          <a:r>
            <a:rPr lang="es-EC" dirty="0" smtClean="0">
              <a:solidFill>
                <a:schemeClr val="tx1"/>
              </a:solidFill>
            </a:rPr>
            <a:t>, 2012)</a:t>
          </a:r>
          <a:endParaRPr lang="es-EC" dirty="0">
            <a:solidFill>
              <a:schemeClr val="tx1"/>
            </a:solidFill>
          </a:endParaRPr>
        </a:p>
      </dgm:t>
    </dgm:pt>
    <dgm:pt modelId="{2E45B977-9282-495E-AD06-30ADD1A4B9DA}" type="sibTrans" cxnId="{92830AD8-DE11-434F-A51A-296336C2EDFD}">
      <dgm:prSet/>
      <dgm:spPr/>
      <dgm:t>
        <a:bodyPr/>
        <a:lstStyle/>
        <a:p>
          <a:endParaRPr lang="es-EC"/>
        </a:p>
      </dgm:t>
    </dgm:pt>
    <dgm:pt modelId="{A59A9D21-3605-4EB0-BB3E-754873DBB7E4}" type="parTrans" cxnId="{92830AD8-DE11-434F-A51A-296336C2EDFD}">
      <dgm:prSet/>
      <dgm:spPr/>
      <dgm:t>
        <a:bodyPr/>
        <a:lstStyle/>
        <a:p>
          <a:endParaRPr lang="es-EC"/>
        </a:p>
      </dgm:t>
    </dgm:pt>
    <dgm:pt modelId="{2DFE66B2-CC1D-4012-8A92-D9A9AF6E5623}" type="pres">
      <dgm:prSet presAssocID="{5352FE5A-8BEF-4B74-B361-F36A5D52C799}" presName="linear" presStyleCnt="0">
        <dgm:presLayoutVars>
          <dgm:dir/>
          <dgm:resizeHandles val="exact"/>
        </dgm:presLayoutVars>
      </dgm:prSet>
      <dgm:spPr/>
      <dgm:t>
        <a:bodyPr/>
        <a:lstStyle/>
        <a:p>
          <a:endParaRPr lang="es-EC"/>
        </a:p>
      </dgm:t>
    </dgm:pt>
    <dgm:pt modelId="{624F90C9-B733-45FC-A9B7-E715FE56C2FA}" type="pres">
      <dgm:prSet presAssocID="{663D7A1E-0C0C-4FC8-8A01-022F014DD07B}" presName="comp" presStyleCnt="0"/>
      <dgm:spPr/>
    </dgm:pt>
    <dgm:pt modelId="{3FE49AE6-42A4-45B7-A9B4-D80F2D60F5B7}" type="pres">
      <dgm:prSet presAssocID="{663D7A1E-0C0C-4FC8-8A01-022F014DD07B}" presName="box" presStyleLbl="node1" presStyleIdx="0" presStyleCnt="3" custLinFactNeighborY="-14196"/>
      <dgm:spPr/>
      <dgm:t>
        <a:bodyPr/>
        <a:lstStyle/>
        <a:p>
          <a:endParaRPr lang="es-EC"/>
        </a:p>
      </dgm:t>
    </dgm:pt>
    <dgm:pt modelId="{AC89993F-44DC-4B78-9700-421E536D89E5}" type="pres">
      <dgm:prSet presAssocID="{663D7A1E-0C0C-4FC8-8A01-022F014DD07B}" presName="img" presStyleLbl="fgImgPlace1" presStyleIdx="0" presStyleCnt="3" custScaleX="61853" custScaleY="102107"/>
      <dgm:spPr>
        <a:blipFill rotWithShape="1">
          <a:blip xmlns:r="http://schemas.openxmlformats.org/officeDocument/2006/relationships" r:embed="rId1"/>
          <a:stretch>
            <a:fillRect/>
          </a:stretch>
        </a:blipFill>
      </dgm:spPr>
      <dgm:t>
        <a:bodyPr/>
        <a:lstStyle/>
        <a:p>
          <a:endParaRPr lang="es-EC"/>
        </a:p>
      </dgm:t>
    </dgm:pt>
    <dgm:pt modelId="{D46DD329-EBE8-4043-B07D-3B3F9C602255}" type="pres">
      <dgm:prSet presAssocID="{663D7A1E-0C0C-4FC8-8A01-022F014DD07B}" presName="text" presStyleLbl="node1" presStyleIdx="0" presStyleCnt="3">
        <dgm:presLayoutVars>
          <dgm:bulletEnabled val="1"/>
        </dgm:presLayoutVars>
      </dgm:prSet>
      <dgm:spPr/>
      <dgm:t>
        <a:bodyPr/>
        <a:lstStyle/>
        <a:p>
          <a:endParaRPr lang="es-EC"/>
        </a:p>
      </dgm:t>
    </dgm:pt>
    <dgm:pt modelId="{EB36C7EA-D078-49BB-9D07-AE288FE67F14}" type="pres">
      <dgm:prSet presAssocID="{F655C97B-0BB7-4D78-8227-210C00B7B0C7}" presName="spacer" presStyleCnt="0"/>
      <dgm:spPr/>
    </dgm:pt>
    <dgm:pt modelId="{5D09C579-3B99-48B7-8032-190D904A2F68}" type="pres">
      <dgm:prSet presAssocID="{A351B7FC-7C90-489B-9295-626D9621C241}" presName="comp" presStyleCnt="0"/>
      <dgm:spPr/>
    </dgm:pt>
    <dgm:pt modelId="{DA2EE9C4-83A1-4C30-805A-DD58A1768D62}" type="pres">
      <dgm:prSet presAssocID="{A351B7FC-7C90-489B-9295-626D9621C241}" presName="box" presStyleLbl="node1" presStyleIdx="1" presStyleCnt="3" custLinFactY="10845" custLinFactNeighborY="100000"/>
      <dgm:spPr/>
      <dgm:t>
        <a:bodyPr/>
        <a:lstStyle/>
        <a:p>
          <a:endParaRPr lang="es-EC"/>
        </a:p>
      </dgm:t>
    </dgm:pt>
    <dgm:pt modelId="{65AC219F-6525-442F-9E3F-53FA24E28242}" type="pres">
      <dgm:prSet presAssocID="{A351B7FC-7C90-489B-9295-626D9621C241}" presName="img" presStyleLbl="fgImgPlace1" presStyleIdx="1" presStyleCnt="3" custScaleX="53723" custLinFactY="31690" custLinFactNeighborX="-3702" custLinFactNeighborY="100000"/>
      <dgm:spPr>
        <a:blipFill rotWithShape="1">
          <a:blip xmlns:r="http://schemas.openxmlformats.org/officeDocument/2006/relationships" r:embed="rId2"/>
          <a:stretch>
            <a:fillRect/>
          </a:stretch>
        </a:blipFill>
      </dgm:spPr>
      <dgm:t>
        <a:bodyPr/>
        <a:lstStyle/>
        <a:p>
          <a:endParaRPr lang="es-EC"/>
        </a:p>
      </dgm:t>
    </dgm:pt>
    <dgm:pt modelId="{FB2CD14A-70E2-4E26-A16F-840F2D22FBBE}" type="pres">
      <dgm:prSet presAssocID="{A351B7FC-7C90-489B-9295-626D9621C241}" presName="text" presStyleLbl="node1" presStyleIdx="1" presStyleCnt="3">
        <dgm:presLayoutVars>
          <dgm:bulletEnabled val="1"/>
        </dgm:presLayoutVars>
      </dgm:prSet>
      <dgm:spPr/>
      <dgm:t>
        <a:bodyPr/>
        <a:lstStyle/>
        <a:p>
          <a:endParaRPr lang="es-EC"/>
        </a:p>
      </dgm:t>
    </dgm:pt>
    <dgm:pt modelId="{F287C623-243C-4939-8082-609228473C05}" type="pres">
      <dgm:prSet presAssocID="{ACF1EEFA-A7EF-4E1E-A7C7-2884B0BD37D7}" presName="spacer" presStyleCnt="0"/>
      <dgm:spPr/>
    </dgm:pt>
    <dgm:pt modelId="{5DFF3007-0A14-48CA-8203-8F5E161B7F89}" type="pres">
      <dgm:prSet presAssocID="{FE32B14E-5280-42CF-87C0-3E42A3A12DDB}" presName="comp" presStyleCnt="0"/>
      <dgm:spPr/>
    </dgm:pt>
    <dgm:pt modelId="{0A18D5F0-6B6A-4560-9BCC-BA572CAF5D79}" type="pres">
      <dgm:prSet presAssocID="{FE32B14E-5280-42CF-87C0-3E42A3A12DDB}" presName="box" presStyleLbl="node1" presStyleIdx="2" presStyleCnt="3" custLinFactY="-11831" custLinFactNeighborY="-100000"/>
      <dgm:spPr/>
      <dgm:t>
        <a:bodyPr/>
        <a:lstStyle/>
        <a:p>
          <a:endParaRPr lang="es-EC"/>
        </a:p>
      </dgm:t>
    </dgm:pt>
    <dgm:pt modelId="{A84225D1-5130-4818-8AF0-A4280AF38014}" type="pres">
      <dgm:prSet presAssocID="{FE32B14E-5280-42CF-87C0-3E42A3A12DDB}" presName="img" presStyleLbl="fgImgPlace1" presStyleIdx="2" presStyleCnt="3" custScaleX="61853" custScaleY="79784" custLinFactY="-39862" custLinFactNeighborX="-11833" custLinFactNeighborY="-100000"/>
      <dgm:spPr>
        <a:blipFill rotWithShape="1">
          <a:blip xmlns:r="http://schemas.openxmlformats.org/officeDocument/2006/relationships" r:embed="rId3"/>
          <a:stretch>
            <a:fillRect/>
          </a:stretch>
        </a:blipFill>
      </dgm:spPr>
      <dgm:t>
        <a:bodyPr/>
        <a:lstStyle/>
        <a:p>
          <a:endParaRPr lang="es-EC"/>
        </a:p>
      </dgm:t>
    </dgm:pt>
    <dgm:pt modelId="{0661F62C-4017-4883-BD71-A419D85B2318}" type="pres">
      <dgm:prSet presAssocID="{FE32B14E-5280-42CF-87C0-3E42A3A12DDB}" presName="text" presStyleLbl="node1" presStyleIdx="2" presStyleCnt="3">
        <dgm:presLayoutVars>
          <dgm:bulletEnabled val="1"/>
        </dgm:presLayoutVars>
      </dgm:prSet>
      <dgm:spPr/>
      <dgm:t>
        <a:bodyPr/>
        <a:lstStyle/>
        <a:p>
          <a:endParaRPr lang="es-EC"/>
        </a:p>
      </dgm:t>
    </dgm:pt>
  </dgm:ptLst>
  <dgm:cxnLst>
    <dgm:cxn modelId="{D8805233-7721-4696-95B8-4BDD9D0F1660}" type="presOf" srcId="{663D7A1E-0C0C-4FC8-8A01-022F014DD07B}" destId="{D46DD329-EBE8-4043-B07D-3B3F9C602255}" srcOrd="1" destOrd="0" presId="urn:microsoft.com/office/officeart/2005/8/layout/vList4"/>
    <dgm:cxn modelId="{7BB74AE9-A168-4F37-BB9E-E4D66441A8BF}" type="presOf" srcId="{FE32B14E-5280-42CF-87C0-3E42A3A12DDB}" destId="{0661F62C-4017-4883-BD71-A419D85B2318}" srcOrd="1" destOrd="0" presId="urn:microsoft.com/office/officeart/2005/8/layout/vList4"/>
    <dgm:cxn modelId="{DA3EA779-1667-4F44-A859-450B9E0884B3}" type="presOf" srcId="{FE32B14E-5280-42CF-87C0-3E42A3A12DDB}" destId="{0A18D5F0-6B6A-4560-9BCC-BA572CAF5D79}" srcOrd="0" destOrd="0" presId="urn:microsoft.com/office/officeart/2005/8/layout/vList4"/>
    <dgm:cxn modelId="{DEAB286F-11B6-461A-8AD7-F8F51B4518A9}" type="presOf" srcId="{663D7A1E-0C0C-4FC8-8A01-022F014DD07B}" destId="{3FE49AE6-42A4-45B7-A9B4-D80F2D60F5B7}" srcOrd="0" destOrd="0" presId="urn:microsoft.com/office/officeart/2005/8/layout/vList4"/>
    <dgm:cxn modelId="{98334535-5415-470B-B91C-E58A5218714A}" type="presOf" srcId="{A351B7FC-7C90-489B-9295-626D9621C241}" destId="{DA2EE9C4-83A1-4C30-805A-DD58A1768D62}" srcOrd="0" destOrd="0" presId="urn:microsoft.com/office/officeart/2005/8/layout/vList4"/>
    <dgm:cxn modelId="{26605140-1977-4A5C-854C-E090B8F7DEFE}" type="presOf" srcId="{5352FE5A-8BEF-4B74-B361-F36A5D52C799}" destId="{2DFE66B2-CC1D-4012-8A92-D9A9AF6E5623}" srcOrd="0" destOrd="0" presId="urn:microsoft.com/office/officeart/2005/8/layout/vList4"/>
    <dgm:cxn modelId="{92830AD8-DE11-434F-A51A-296336C2EDFD}" srcId="{5352FE5A-8BEF-4B74-B361-F36A5D52C799}" destId="{FE32B14E-5280-42CF-87C0-3E42A3A12DDB}" srcOrd="2" destOrd="0" parTransId="{A59A9D21-3605-4EB0-BB3E-754873DBB7E4}" sibTransId="{2E45B977-9282-495E-AD06-30ADD1A4B9DA}"/>
    <dgm:cxn modelId="{9861E142-F091-4363-8099-1839CAE41270}" srcId="{5352FE5A-8BEF-4B74-B361-F36A5D52C799}" destId="{663D7A1E-0C0C-4FC8-8A01-022F014DD07B}" srcOrd="0" destOrd="0" parTransId="{2294F94E-C24F-4A2F-96A0-BCD0C6402E1C}" sibTransId="{F655C97B-0BB7-4D78-8227-210C00B7B0C7}"/>
    <dgm:cxn modelId="{B355453F-5F3E-437A-BEFD-F90F9037151A}" type="presOf" srcId="{A351B7FC-7C90-489B-9295-626D9621C241}" destId="{FB2CD14A-70E2-4E26-A16F-840F2D22FBBE}" srcOrd="1" destOrd="0" presId="urn:microsoft.com/office/officeart/2005/8/layout/vList4"/>
    <dgm:cxn modelId="{E3653D44-C9BC-4F30-AC58-AE0E7A3ED0BF}" srcId="{5352FE5A-8BEF-4B74-B361-F36A5D52C799}" destId="{A351B7FC-7C90-489B-9295-626D9621C241}" srcOrd="1" destOrd="0" parTransId="{52CF8443-59BF-4AF3-AEFD-694019E05ECA}" sibTransId="{ACF1EEFA-A7EF-4E1E-A7C7-2884B0BD37D7}"/>
    <dgm:cxn modelId="{84F9452E-B1A6-4CC2-86C3-70660BA1D867}" type="presParOf" srcId="{2DFE66B2-CC1D-4012-8A92-D9A9AF6E5623}" destId="{624F90C9-B733-45FC-A9B7-E715FE56C2FA}" srcOrd="0" destOrd="0" presId="urn:microsoft.com/office/officeart/2005/8/layout/vList4"/>
    <dgm:cxn modelId="{26CC02D2-CC23-4504-B2DC-A43BB8FF815C}" type="presParOf" srcId="{624F90C9-B733-45FC-A9B7-E715FE56C2FA}" destId="{3FE49AE6-42A4-45B7-A9B4-D80F2D60F5B7}" srcOrd="0" destOrd="0" presId="urn:microsoft.com/office/officeart/2005/8/layout/vList4"/>
    <dgm:cxn modelId="{FA85A9F5-96BC-49EC-95AE-A7252CDE5D84}" type="presParOf" srcId="{624F90C9-B733-45FC-A9B7-E715FE56C2FA}" destId="{AC89993F-44DC-4B78-9700-421E536D89E5}" srcOrd="1" destOrd="0" presId="urn:microsoft.com/office/officeart/2005/8/layout/vList4"/>
    <dgm:cxn modelId="{8DE1E273-BDEB-4808-9446-B91EB4C40333}" type="presParOf" srcId="{624F90C9-B733-45FC-A9B7-E715FE56C2FA}" destId="{D46DD329-EBE8-4043-B07D-3B3F9C602255}" srcOrd="2" destOrd="0" presId="urn:microsoft.com/office/officeart/2005/8/layout/vList4"/>
    <dgm:cxn modelId="{A019407F-6609-4769-BC79-BAE300F25186}" type="presParOf" srcId="{2DFE66B2-CC1D-4012-8A92-D9A9AF6E5623}" destId="{EB36C7EA-D078-49BB-9D07-AE288FE67F14}" srcOrd="1" destOrd="0" presId="urn:microsoft.com/office/officeart/2005/8/layout/vList4"/>
    <dgm:cxn modelId="{281FABF0-6DBA-4CDF-B3A4-968419104D4E}" type="presParOf" srcId="{2DFE66B2-CC1D-4012-8A92-D9A9AF6E5623}" destId="{5D09C579-3B99-48B7-8032-190D904A2F68}" srcOrd="2" destOrd="0" presId="urn:microsoft.com/office/officeart/2005/8/layout/vList4"/>
    <dgm:cxn modelId="{61B11B23-8839-4C37-A11D-634DBA76529B}" type="presParOf" srcId="{5D09C579-3B99-48B7-8032-190D904A2F68}" destId="{DA2EE9C4-83A1-4C30-805A-DD58A1768D62}" srcOrd="0" destOrd="0" presId="urn:microsoft.com/office/officeart/2005/8/layout/vList4"/>
    <dgm:cxn modelId="{3477BEA1-CFBF-4FBA-AAAD-72CE328AE0BF}" type="presParOf" srcId="{5D09C579-3B99-48B7-8032-190D904A2F68}" destId="{65AC219F-6525-442F-9E3F-53FA24E28242}" srcOrd="1" destOrd="0" presId="urn:microsoft.com/office/officeart/2005/8/layout/vList4"/>
    <dgm:cxn modelId="{EB64C1DA-54BB-4401-96E7-57BCAFE3844E}" type="presParOf" srcId="{5D09C579-3B99-48B7-8032-190D904A2F68}" destId="{FB2CD14A-70E2-4E26-A16F-840F2D22FBBE}" srcOrd="2" destOrd="0" presId="urn:microsoft.com/office/officeart/2005/8/layout/vList4"/>
    <dgm:cxn modelId="{F84C3AF8-9EB4-4935-A3B2-991A8B779B83}" type="presParOf" srcId="{2DFE66B2-CC1D-4012-8A92-D9A9AF6E5623}" destId="{F287C623-243C-4939-8082-609228473C05}" srcOrd="3" destOrd="0" presId="urn:microsoft.com/office/officeart/2005/8/layout/vList4"/>
    <dgm:cxn modelId="{EEBCA072-6EF4-4465-BC52-FC6496F1A346}" type="presParOf" srcId="{2DFE66B2-CC1D-4012-8A92-D9A9AF6E5623}" destId="{5DFF3007-0A14-48CA-8203-8F5E161B7F89}" srcOrd="4" destOrd="0" presId="urn:microsoft.com/office/officeart/2005/8/layout/vList4"/>
    <dgm:cxn modelId="{CE619F7B-DF37-4D94-B4D8-D858DD2390BE}" type="presParOf" srcId="{5DFF3007-0A14-48CA-8203-8F5E161B7F89}" destId="{0A18D5F0-6B6A-4560-9BCC-BA572CAF5D79}" srcOrd="0" destOrd="0" presId="urn:microsoft.com/office/officeart/2005/8/layout/vList4"/>
    <dgm:cxn modelId="{31368798-E04B-4440-9196-7D388492B4CD}" type="presParOf" srcId="{5DFF3007-0A14-48CA-8203-8F5E161B7F89}" destId="{A84225D1-5130-4818-8AF0-A4280AF38014}" srcOrd="1" destOrd="0" presId="urn:microsoft.com/office/officeart/2005/8/layout/vList4"/>
    <dgm:cxn modelId="{56806293-DD82-4B5B-98BC-81BE0233315B}" type="presParOf" srcId="{5DFF3007-0A14-48CA-8203-8F5E161B7F89}" destId="{0661F62C-4017-4883-BD71-A419D85B231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82101-5D08-40FF-B310-A8390767CCCD}">
      <dsp:nvSpPr>
        <dsp:cNvPr id="0" name=""/>
        <dsp:cNvSpPr/>
      </dsp:nvSpPr>
      <dsp:spPr>
        <a:xfrm>
          <a:off x="-6026642" y="-921917"/>
          <a:ext cx="7172427" cy="7172427"/>
        </a:xfrm>
        <a:prstGeom prst="blockArc">
          <a:avLst>
            <a:gd name="adj1" fmla="val 18900000"/>
            <a:gd name="adj2" fmla="val 2700000"/>
            <a:gd name="adj3" fmla="val 301"/>
          </a:avLst>
        </a:prstGeom>
        <a:noFill/>
        <a:ln w="25400" cap="flat" cmpd="sng" algn="ctr">
          <a:solidFill>
            <a:schemeClr val="dk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EF37164-E898-41FC-92C2-268F594A72BB}">
      <dsp:nvSpPr>
        <dsp:cNvPr id="0" name=""/>
        <dsp:cNvSpPr/>
      </dsp:nvSpPr>
      <dsp:spPr>
        <a:xfrm>
          <a:off x="598935" y="409662"/>
          <a:ext cx="7389229" cy="81975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50677" tIns="38100" rIns="38100" bIns="38100" numCol="1" spcCol="1270" anchor="ctr" anchorCtr="0">
          <a:noAutofit/>
        </a:bodyPr>
        <a:lstStyle/>
        <a:p>
          <a:pPr lvl="0" algn="l" defTabSz="666750">
            <a:lnSpc>
              <a:spcPct val="90000"/>
            </a:lnSpc>
            <a:spcBef>
              <a:spcPct val="0"/>
            </a:spcBef>
            <a:spcAft>
              <a:spcPct val="35000"/>
            </a:spcAft>
          </a:pPr>
          <a:r>
            <a:rPr lang="es-EC" sz="1500" kern="1200" dirty="0" smtClean="0"/>
            <a:t>La torta de palmiste es un subproducto que se obtiene de la cadena de valor agroindustrial a la cual es sometida la almendra de la palma africana para la obtención de aceite crudo de palma que es el producto industrial primario y el aceite refinado de palma.</a:t>
          </a:r>
          <a:endParaRPr lang="es-ES" sz="1500" kern="1200" dirty="0"/>
        </a:p>
      </dsp:txBody>
      <dsp:txXfrm>
        <a:off x="598935" y="409662"/>
        <a:ext cx="7389229" cy="819750"/>
      </dsp:txXfrm>
    </dsp:sp>
    <dsp:sp modelId="{2DFC0FC9-7183-451F-B7E8-948A2E777A52}">
      <dsp:nvSpPr>
        <dsp:cNvPr id="0" name=""/>
        <dsp:cNvSpPr/>
      </dsp:nvSpPr>
      <dsp:spPr>
        <a:xfrm>
          <a:off x="86591" y="307193"/>
          <a:ext cx="1024688" cy="1024688"/>
        </a:xfrm>
        <a:prstGeom prst="ellipse">
          <a:avLst/>
        </a:prstGeom>
        <a:blipFill rotWithShape="0">
          <a:blip xmlns:r="http://schemas.openxmlformats.org/officeDocument/2006/relationships" r:embed="rId1"/>
          <a:stretch>
            <a:fillRect/>
          </a:stretch>
        </a:blipFill>
        <a:ln w="9525" cap="flat" cmpd="sng" algn="ctr">
          <a:solidFill>
            <a:schemeClr val="dk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A5FCAC8-8565-4854-BA0C-9F0CC4D95CB5}">
      <dsp:nvSpPr>
        <dsp:cNvPr id="0" name=""/>
        <dsp:cNvSpPr/>
      </dsp:nvSpPr>
      <dsp:spPr>
        <a:xfrm>
          <a:off x="1008097" y="1584176"/>
          <a:ext cx="6919247" cy="81975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50677" tIns="38100" rIns="38100" bIns="38100" numCol="1" spcCol="1270" anchor="ctr" anchorCtr="0">
          <a:noAutofit/>
        </a:bodyPr>
        <a:lstStyle/>
        <a:p>
          <a:pPr lvl="0" algn="l" defTabSz="666750">
            <a:lnSpc>
              <a:spcPct val="90000"/>
            </a:lnSpc>
            <a:spcBef>
              <a:spcPct val="0"/>
            </a:spcBef>
            <a:spcAft>
              <a:spcPct val="35000"/>
            </a:spcAft>
          </a:pPr>
          <a:r>
            <a:rPr lang="es-EC" sz="1500" kern="1200" dirty="0" smtClean="0"/>
            <a:t>La torta de palmiste es una alternativa para su utilización en dietas animales, siendo un ingrediente de características nutricionales intermedias por lo cual es necesario explorar posibles metodologías con el fin de incrementar su valor nutricional.  </a:t>
          </a:r>
          <a:endParaRPr lang="es-ES" sz="1500" kern="1200" dirty="0"/>
        </a:p>
      </dsp:txBody>
      <dsp:txXfrm>
        <a:off x="1008097" y="1584176"/>
        <a:ext cx="6919247" cy="819750"/>
      </dsp:txXfrm>
    </dsp:sp>
    <dsp:sp modelId="{F523B23A-F179-49F8-9866-F3A602E21DC3}">
      <dsp:nvSpPr>
        <dsp:cNvPr id="0" name=""/>
        <dsp:cNvSpPr/>
      </dsp:nvSpPr>
      <dsp:spPr>
        <a:xfrm>
          <a:off x="556573" y="1537032"/>
          <a:ext cx="1024688" cy="1024688"/>
        </a:xfrm>
        <a:prstGeom prst="ellipse">
          <a:avLst/>
        </a:prstGeom>
        <a:blipFill rotWithShape="0">
          <a:blip xmlns:r="http://schemas.openxmlformats.org/officeDocument/2006/relationships" r:embed="rId2"/>
          <a:stretch>
            <a:fillRect/>
          </a:stretch>
        </a:blip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A3FB5A4-CB82-46D7-ACA7-FF45AC4FC0F2}">
      <dsp:nvSpPr>
        <dsp:cNvPr id="0" name=""/>
        <dsp:cNvSpPr/>
      </dsp:nvSpPr>
      <dsp:spPr>
        <a:xfrm>
          <a:off x="1068917" y="2869340"/>
          <a:ext cx="6919247" cy="81975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50677" tIns="38100" rIns="38100" bIns="38100" numCol="1" spcCol="1270" anchor="ctr" anchorCtr="0">
          <a:noAutofit/>
        </a:bodyPr>
        <a:lstStyle/>
        <a:p>
          <a:pPr lvl="0" algn="l" defTabSz="666750">
            <a:lnSpc>
              <a:spcPct val="90000"/>
            </a:lnSpc>
            <a:spcBef>
              <a:spcPct val="0"/>
            </a:spcBef>
            <a:spcAft>
              <a:spcPct val="35000"/>
            </a:spcAft>
          </a:pPr>
          <a:r>
            <a:rPr lang="es-EC" sz="1500" kern="1200" dirty="0" smtClean="0"/>
            <a:t>El hidróxido de Calcio a una concentración del 5% puede utilizarse como tratamiento químico que actúa como agente </a:t>
          </a:r>
          <a:r>
            <a:rPr lang="es-EC" sz="1500" kern="1200" dirty="0" err="1" smtClean="0"/>
            <a:t>hidrolizante</a:t>
          </a:r>
          <a:r>
            <a:rPr lang="es-EC" sz="1500" kern="1200" dirty="0" smtClean="0"/>
            <a:t> de la pared celular.</a:t>
          </a:r>
          <a:endParaRPr lang="es-ES" sz="1500" kern="1200" dirty="0"/>
        </a:p>
      </dsp:txBody>
      <dsp:txXfrm>
        <a:off x="1068917" y="2869340"/>
        <a:ext cx="6919247" cy="819750"/>
      </dsp:txXfrm>
    </dsp:sp>
    <dsp:sp modelId="{3E627CD3-28C0-48BA-A81D-C87A888B0FF1}">
      <dsp:nvSpPr>
        <dsp:cNvPr id="0" name=""/>
        <dsp:cNvSpPr/>
      </dsp:nvSpPr>
      <dsp:spPr>
        <a:xfrm>
          <a:off x="556573" y="2766871"/>
          <a:ext cx="1024688" cy="1024688"/>
        </a:xfrm>
        <a:prstGeom prst="ellipse">
          <a:avLst/>
        </a:prstGeom>
        <a:blipFill rotWithShape="0">
          <a:blip xmlns:r="http://schemas.openxmlformats.org/officeDocument/2006/relationships" r:embed="rId3">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14AEA78-F418-432F-AEA9-4CA833E0CB89}">
      <dsp:nvSpPr>
        <dsp:cNvPr id="0" name=""/>
        <dsp:cNvSpPr/>
      </dsp:nvSpPr>
      <dsp:spPr>
        <a:xfrm>
          <a:off x="595795" y="3977548"/>
          <a:ext cx="7395510" cy="106301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50677" tIns="38100" rIns="38100" bIns="38100" numCol="1" spcCol="1270" anchor="ctr" anchorCtr="0">
          <a:noAutofit/>
        </a:bodyPr>
        <a:lstStyle/>
        <a:p>
          <a:pPr lvl="0" algn="l" defTabSz="666750">
            <a:lnSpc>
              <a:spcPct val="90000"/>
            </a:lnSpc>
            <a:spcBef>
              <a:spcPct val="0"/>
            </a:spcBef>
            <a:spcAft>
              <a:spcPct val="35000"/>
            </a:spcAft>
          </a:pPr>
          <a:r>
            <a:rPr lang="es-EC" sz="1500" kern="1200" dirty="0" smtClean="0"/>
            <a:t>La nutrición es un componente  crucial dentro de la producción, esto obliga al ganadero a mejorar los sistemas de producción y utilizar recursos que se encuentren disponibles para complementar a los pastos.</a:t>
          </a:r>
          <a:endParaRPr lang="es-ES" sz="1500" kern="1200" dirty="0"/>
        </a:p>
      </dsp:txBody>
      <dsp:txXfrm>
        <a:off x="595795" y="3977548"/>
        <a:ext cx="7395510" cy="1063011"/>
      </dsp:txXfrm>
    </dsp:sp>
    <dsp:sp modelId="{5315E0C9-3644-43AE-9BA3-62DCCE2E928B}">
      <dsp:nvSpPr>
        <dsp:cNvPr id="0" name=""/>
        <dsp:cNvSpPr/>
      </dsp:nvSpPr>
      <dsp:spPr>
        <a:xfrm>
          <a:off x="86591" y="3996710"/>
          <a:ext cx="1024688" cy="1024688"/>
        </a:xfrm>
        <a:prstGeom prst="ellipse">
          <a:avLst/>
        </a:prstGeom>
        <a:blipFill rotWithShape="0">
          <a:blip xmlns:r="http://schemas.openxmlformats.org/officeDocument/2006/relationships" r:embed="rId4"/>
          <a:stretch>
            <a:fillRect/>
          </a:stretch>
        </a:blip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9BFBE-2D0C-4B19-9ABB-A16DF6ECF637}">
      <dsp:nvSpPr>
        <dsp:cNvPr id="0" name=""/>
        <dsp:cNvSpPr/>
      </dsp:nvSpPr>
      <dsp:spPr>
        <a:xfrm>
          <a:off x="1404620" y="254860"/>
          <a:ext cx="3276600" cy="1137920"/>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4432F6-B0DE-4888-BF26-6E15EFC60317}">
      <dsp:nvSpPr>
        <dsp:cNvPr id="0" name=""/>
        <dsp:cNvSpPr/>
      </dsp:nvSpPr>
      <dsp:spPr>
        <a:xfrm>
          <a:off x="2730500" y="3041240"/>
          <a:ext cx="635000" cy="406400"/>
        </a:xfrm>
        <a:prstGeom prst="downArrow">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1B9EB03E-A7A6-4AD5-8286-A351C986B7D5}">
      <dsp:nvSpPr>
        <dsp:cNvPr id="0" name=""/>
        <dsp:cNvSpPr/>
      </dsp:nvSpPr>
      <dsp:spPr>
        <a:xfrm>
          <a:off x="1524000" y="336636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Aumentar su valor nutricional</a:t>
          </a:r>
          <a:endParaRPr lang="es-EC" sz="1800" kern="1200" dirty="0"/>
        </a:p>
      </dsp:txBody>
      <dsp:txXfrm>
        <a:off x="1524000" y="3366360"/>
        <a:ext cx="3048000" cy="762000"/>
      </dsp:txXfrm>
    </dsp:sp>
    <dsp:sp modelId="{81B3766D-F96A-4395-8BA2-62E885577C1A}">
      <dsp:nvSpPr>
        <dsp:cNvPr id="0" name=""/>
        <dsp:cNvSpPr/>
      </dsp:nvSpPr>
      <dsp:spPr>
        <a:xfrm>
          <a:off x="2566676" y="1496266"/>
          <a:ext cx="1201407" cy="111179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FDN 39.82% FDA 23.96%</a:t>
          </a:r>
          <a:endParaRPr lang="es-EC" sz="1300" kern="1200" dirty="0"/>
        </a:p>
      </dsp:txBody>
      <dsp:txXfrm>
        <a:off x="2742618" y="1659085"/>
        <a:ext cx="849523" cy="786158"/>
      </dsp:txXfrm>
    </dsp:sp>
    <dsp:sp modelId="{48543137-EACA-45E0-9220-1779E1DCC354}">
      <dsp:nvSpPr>
        <dsp:cNvPr id="0" name=""/>
        <dsp:cNvSpPr/>
      </dsp:nvSpPr>
      <dsp:spPr>
        <a:xfrm>
          <a:off x="1751853" y="663845"/>
          <a:ext cx="1195292" cy="102610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PC    16.6%   MS 42.35%</a:t>
          </a:r>
          <a:endParaRPr lang="es-EC" sz="1300" kern="1200" dirty="0"/>
        </a:p>
      </dsp:txBody>
      <dsp:txXfrm>
        <a:off x="1926899" y="814115"/>
        <a:ext cx="845200" cy="725565"/>
      </dsp:txXfrm>
    </dsp:sp>
    <dsp:sp modelId="{43B64889-64DB-4BBC-9255-E63964938569}">
      <dsp:nvSpPr>
        <dsp:cNvPr id="0" name=""/>
        <dsp:cNvSpPr/>
      </dsp:nvSpPr>
      <dsp:spPr>
        <a:xfrm>
          <a:off x="2946400" y="346808"/>
          <a:ext cx="1143000" cy="114300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Fuente de fibra de mediana calidad </a:t>
          </a:r>
          <a:endParaRPr lang="es-EC" sz="1300" kern="1200" dirty="0"/>
        </a:p>
      </dsp:txBody>
      <dsp:txXfrm>
        <a:off x="3113788" y="514196"/>
        <a:ext cx="808224" cy="808224"/>
      </dsp:txXfrm>
    </dsp:sp>
    <dsp:sp modelId="{B2510A2B-E402-4FB4-BB26-B469F4DEE91C}">
      <dsp:nvSpPr>
        <dsp:cNvPr id="0" name=""/>
        <dsp:cNvSpPr/>
      </dsp:nvSpPr>
      <dsp:spPr>
        <a:xfrm>
          <a:off x="1203413" y="-64360"/>
          <a:ext cx="3788811" cy="3203842"/>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BF1F1-4E51-44E5-AFB9-B66497432E97}">
      <dsp:nvSpPr>
        <dsp:cNvPr id="0" name=""/>
        <dsp:cNvSpPr/>
      </dsp:nvSpPr>
      <dsp:spPr>
        <a:xfrm>
          <a:off x="1522969" y="1862781"/>
          <a:ext cx="1861407" cy="1861407"/>
        </a:xfrm>
        <a:prstGeom prst="gear9">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t>Esterilización y digestión</a:t>
          </a:r>
          <a:endParaRPr lang="es-EC" sz="900" kern="1200" dirty="0"/>
        </a:p>
      </dsp:txBody>
      <dsp:txXfrm>
        <a:off x="1897195" y="2298807"/>
        <a:ext cx="1112955" cy="956801"/>
      </dsp:txXfrm>
    </dsp:sp>
    <dsp:sp modelId="{9C4C9389-C461-4874-81B8-584374248777}">
      <dsp:nvSpPr>
        <dsp:cNvPr id="0" name=""/>
        <dsp:cNvSpPr/>
      </dsp:nvSpPr>
      <dsp:spPr>
        <a:xfrm>
          <a:off x="439969" y="1422812"/>
          <a:ext cx="1353750" cy="1353750"/>
        </a:xfrm>
        <a:prstGeom prst="gear6">
          <a:avLst/>
        </a:prstGeom>
        <a:solidFill>
          <a:schemeClr val="accent2">
            <a:shade val="50000"/>
            <a:hueOff val="0"/>
            <a:satOff val="-21688"/>
            <a:lumOff val="35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t>Prensado y clarificación</a:t>
          </a:r>
          <a:endParaRPr lang="es-EC" sz="900" kern="1200" dirty="0"/>
        </a:p>
      </dsp:txBody>
      <dsp:txXfrm>
        <a:off x="780780" y="1765682"/>
        <a:ext cx="672128" cy="668010"/>
      </dsp:txXfrm>
    </dsp:sp>
    <dsp:sp modelId="{9631E75A-D978-4F54-BD12-5FC4A6F75408}">
      <dsp:nvSpPr>
        <dsp:cNvPr id="0" name=""/>
        <dsp:cNvSpPr/>
      </dsp:nvSpPr>
      <dsp:spPr>
        <a:xfrm rot="20700000">
          <a:off x="1198207" y="488862"/>
          <a:ext cx="1326399" cy="1326399"/>
        </a:xfrm>
        <a:prstGeom prst="gear6">
          <a:avLst/>
        </a:prstGeom>
        <a:solidFill>
          <a:schemeClr val="accent2">
            <a:shade val="50000"/>
            <a:hueOff val="0"/>
            <a:satOff val="-21688"/>
            <a:lumOff val="35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t>La almendra pasa de nuevo por proceso de extracción</a:t>
          </a:r>
          <a:endParaRPr lang="es-EC" sz="900" kern="1200" dirty="0"/>
        </a:p>
      </dsp:txBody>
      <dsp:txXfrm rot="-20700000">
        <a:off x="1489125" y="779780"/>
        <a:ext cx="744562" cy="744562"/>
      </dsp:txXfrm>
    </dsp:sp>
    <dsp:sp modelId="{1A6D399F-6FFF-4454-A70E-9F9C33EF3212}">
      <dsp:nvSpPr>
        <dsp:cNvPr id="0" name=""/>
        <dsp:cNvSpPr/>
      </dsp:nvSpPr>
      <dsp:spPr>
        <a:xfrm>
          <a:off x="1371151" y="1586805"/>
          <a:ext cx="2382601" cy="2382601"/>
        </a:xfrm>
        <a:prstGeom prst="circularArrow">
          <a:avLst>
            <a:gd name="adj1" fmla="val 4688"/>
            <a:gd name="adj2" fmla="val 299029"/>
            <a:gd name="adj3" fmla="val 2493252"/>
            <a:gd name="adj4" fmla="val 15911549"/>
            <a:gd name="adj5" fmla="val 5469"/>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C95372-078D-4F17-9DC7-7EC0E5A8D966}">
      <dsp:nvSpPr>
        <dsp:cNvPr id="0" name=""/>
        <dsp:cNvSpPr/>
      </dsp:nvSpPr>
      <dsp:spPr>
        <a:xfrm>
          <a:off x="200222" y="1126754"/>
          <a:ext cx="1731108" cy="1731108"/>
        </a:xfrm>
        <a:prstGeom prst="leftCircularArrow">
          <a:avLst>
            <a:gd name="adj1" fmla="val 6452"/>
            <a:gd name="adj2" fmla="val 429999"/>
            <a:gd name="adj3" fmla="val 10489124"/>
            <a:gd name="adj4" fmla="val 14837806"/>
            <a:gd name="adj5" fmla="val 7527"/>
          </a:avLst>
        </a:prstGeom>
        <a:solidFill>
          <a:schemeClr val="accent2">
            <a:shade val="90000"/>
            <a:hueOff val="0"/>
            <a:satOff val="-19999"/>
            <a:lumOff val="2723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4FD5EC-1D7E-4B7D-BADC-FC2E98E9FC18}">
      <dsp:nvSpPr>
        <dsp:cNvPr id="0" name=""/>
        <dsp:cNvSpPr/>
      </dsp:nvSpPr>
      <dsp:spPr>
        <a:xfrm>
          <a:off x="891397" y="201806"/>
          <a:ext cx="1866483" cy="1866483"/>
        </a:xfrm>
        <a:prstGeom prst="circularArrow">
          <a:avLst>
            <a:gd name="adj1" fmla="val 5984"/>
            <a:gd name="adj2" fmla="val 394124"/>
            <a:gd name="adj3" fmla="val 13313824"/>
            <a:gd name="adj4" fmla="val 10508221"/>
            <a:gd name="adj5" fmla="val 6981"/>
          </a:avLst>
        </a:prstGeom>
        <a:solidFill>
          <a:schemeClr val="accent2">
            <a:shade val="90000"/>
            <a:hueOff val="0"/>
            <a:satOff val="-19999"/>
            <a:lumOff val="27237"/>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FF17D-6A8C-47F7-A470-6BC081052606}">
      <dsp:nvSpPr>
        <dsp:cNvPr id="0" name=""/>
        <dsp:cNvSpPr/>
      </dsp:nvSpPr>
      <dsp:spPr>
        <a:xfrm>
          <a:off x="1920875" y="904875"/>
          <a:ext cx="2254249" cy="225424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s-EC" sz="6500" kern="1200" dirty="0" smtClean="0"/>
            <a:t>.</a:t>
          </a:r>
          <a:endParaRPr lang="es-EC" sz="6500" kern="1200" dirty="0"/>
        </a:p>
      </dsp:txBody>
      <dsp:txXfrm>
        <a:off x="2251002" y="1235002"/>
        <a:ext cx="1593995" cy="1593995"/>
      </dsp:txXfrm>
    </dsp:sp>
    <dsp:sp modelId="{6A62C9A2-CCF1-4398-A2C4-34147F14A827}">
      <dsp:nvSpPr>
        <dsp:cNvPr id="0" name=""/>
        <dsp:cNvSpPr/>
      </dsp:nvSpPr>
      <dsp:spPr>
        <a:xfrm>
          <a:off x="2484437" y="402"/>
          <a:ext cx="1127124" cy="112712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Dietas para rumiantes</a:t>
          </a:r>
          <a:endParaRPr lang="es-EC" sz="1100" kern="1200" dirty="0"/>
        </a:p>
      </dsp:txBody>
      <dsp:txXfrm>
        <a:off x="2649500" y="165465"/>
        <a:ext cx="796998" cy="796998"/>
      </dsp:txXfrm>
    </dsp:sp>
    <dsp:sp modelId="{D6C226BD-C9B8-40C9-93A3-49DD9C1ECDC7}">
      <dsp:nvSpPr>
        <dsp:cNvPr id="0" name=""/>
        <dsp:cNvSpPr/>
      </dsp:nvSpPr>
      <dsp:spPr>
        <a:xfrm>
          <a:off x="3952472" y="1468437"/>
          <a:ext cx="1127124" cy="112712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Fuente de fibra</a:t>
          </a:r>
          <a:endParaRPr lang="es-EC" sz="1100" kern="1200" dirty="0"/>
        </a:p>
      </dsp:txBody>
      <dsp:txXfrm>
        <a:off x="4117535" y="1633500"/>
        <a:ext cx="796998" cy="796998"/>
      </dsp:txXfrm>
    </dsp:sp>
    <dsp:sp modelId="{35C9A75D-9184-47F2-BEBB-48D765DF873B}">
      <dsp:nvSpPr>
        <dsp:cNvPr id="0" name=""/>
        <dsp:cNvSpPr/>
      </dsp:nvSpPr>
      <dsp:spPr>
        <a:xfrm>
          <a:off x="2484437" y="2936472"/>
          <a:ext cx="1127124" cy="112712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Fibra 31,33%                     Proteína 14,80%                Grasa 8,9% </a:t>
          </a:r>
          <a:endParaRPr lang="es-EC" sz="1100" kern="1200" dirty="0"/>
        </a:p>
      </dsp:txBody>
      <dsp:txXfrm>
        <a:off x="2649500" y="3101535"/>
        <a:ext cx="796998" cy="796998"/>
      </dsp:txXfrm>
    </dsp:sp>
    <dsp:sp modelId="{6EBE14DF-CC0D-425E-B603-25F466A113E8}">
      <dsp:nvSpPr>
        <dsp:cNvPr id="0" name=""/>
        <dsp:cNvSpPr/>
      </dsp:nvSpPr>
      <dsp:spPr>
        <a:xfrm>
          <a:off x="1016402" y="1468437"/>
          <a:ext cx="1127124" cy="112712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Niveles de inclusión hasta un 10%</a:t>
          </a:r>
          <a:endParaRPr lang="es-EC" sz="1100" kern="1200" dirty="0"/>
        </a:p>
      </dsp:txBody>
      <dsp:txXfrm>
        <a:off x="1181465" y="1633500"/>
        <a:ext cx="796998" cy="7969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F74CF-F557-4914-A8DA-D6F2C1C9C0DD}">
      <dsp:nvSpPr>
        <dsp:cNvPr id="0" name=""/>
        <dsp:cNvSpPr/>
      </dsp:nvSpPr>
      <dsp:spPr>
        <a:xfrm>
          <a:off x="1666759" y="2685178"/>
          <a:ext cx="1896717" cy="1635301"/>
        </a:xfrm>
        <a:prstGeom prst="hexagon">
          <a:avLst>
            <a:gd name="adj" fmla="val 25000"/>
            <a:gd name="vf" fmla="val 115470"/>
          </a:avLst>
        </a:prstGeom>
        <a:solidFill>
          <a:schemeClr val="accent1">
            <a:shade val="5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lvl="0" algn="ctr" defTabSz="577850">
            <a:lnSpc>
              <a:spcPct val="90000"/>
            </a:lnSpc>
            <a:spcBef>
              <a:spcPct val="0"/>
            </a:spcBef>
            <a:spcAft>
              <a:spcPct val="35000"/>
            </a:spcAft>
          </a:pPr>
          <a:r>
            <a:rPr lang="es-EC" sz="1300" b="1" kern="1200" dirty="0" smtClean="0">
              <a:solidFill>
                <a:schemeClr val="tx1"/>
              </a:solidFill>
            </a:rPr>
            <a:t>Se ha obtenido mejores resultados a una concentración del 5% </a:t>
          </a:r>
          <a:endParaRPr lang="es-EC" sz="1300" b="1" kern="1200" dirty="0">
            <a:solidFill>
              <a:schemeClr val="tx1"/>
            </a:solidFill>
          </a:endParaRPr>
        </a:p>
      </dsp:txBody>
      <dsp:txXfrm>
        <a:off x="1961094" y="2938946"/>
        <a:ext cx="1308047" cy="1127765"/>
      </dsp:txXfrm>
    </dsp:sp>
    <dsp:sp modelId="{8C0514C4-1378-49B7-930E-9CB934F44B60}">
      <dsp:nvSpPr>
        <dsp:cNvPr id="0" name=""/>
        <dsp:cNvSpPr/>
      </dsp:nvSpPr>
      <dsp:spPr>
        <a:xfrm>
          <a:off x="1716033" y="3407130"/>
          <a:ext cx="222071" cy="19139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45C372-E5B9-408E-9212-18225FFB3F32}">
      <dsp:nvSpPr>
        <dsp:cNvPr id="0" name=""/>
        <dsp:cNvSpPr/>
      </dsp:nvSpPr>
      <dsp:spPr>
        <a:xfrm>
          <a:off x="45437" y="1806824"/>
          <a:ext cx="1896717" cy="1635301"/>
        </a:xfrm>
        <a:prstGeom prst="hexagon">
          <a:avLst>
            <a:gd name="adj" fmla="val 25000"/>
            <a:gd name="vf" fmla="val 115470"/>
          </a:avLst>
        </a:prstGeom>
        <a:blipFill rotWithShape="1">
          <a:blip xmlns:r="http://schemas.openxmlformats.org/officeDocument/2006/relationships" r:embed="rId1"/>
          <a:stretch>
            <a:fillRect/>
          </a:stretch>
        </a:blip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E36C1-EC36-48BF-B6F5-D02D929F36E6}">
      <dsp:nvSpPr>
        <dsp:cNvPr id="0" name=""/>
        <dsp:cNvSpPr/>
      </dsp:nvSpPr>
      <dsp:spPr>
        <a:xfrm>
          <a:off x="1336690" y="3226102"/>
          <a:ext cx="222071" cy="19139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8FF0E2-1153-46E7-9B70-242440216850}">
      <dsp:nvSpPr>
        <dsp:cNvPr id="0" name=""/>
        <dsp:cNvSpPr/>
      </dsp:nvSpPr>
      <dsp:spPr>
        <a:xfrm>
          <a:off x="3282682" y="1787382"/>
          <a:ext cx="1896717" cy="1635301"/>
        </a:xfrm>
        <a:prstGeom prst="hexagon">
          <a:avLst>
            <a:gd name="adj" fmla="val 25000"/>
            <a:gd name="vf" fmla="val 115470"/>
          </a:avLst>
        </a:prstGeom>
        <a:solidFill>
          <a:schemeClr val="accent1">
            <a:shade val="50000"/>
            <a:hueOff val="11637"/>
            <a:satOff val="16422"/>
            <a:lumOff val="20661"/>
            <a:alphaOff val="0"/>
          </a:schemeClr>
        </a:solidFill>
        <a:ln w="25400" cap="flat" cmpd="sng" algn="ctr">
          <a:solidFill>
            <a:schemeClr val="accent1">
              <a:shade val="50000"/>
              <a:hueOff val="11637"/>
              <a:satOff val="16422"/>
              <a:lumOff val="2066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lvl="0" algn="ctr" defTabSz="577850">
            <a:lnSpc>
              <a:spcPct val="90000"/>
            </a:lnSpc>
            <a:spcBef>
              <a:spcPct val="0"/>
            </a:spcBef>
            <a:spcAft>
              <a:spcPct val="35000"/>
            </a:spcAft>
          </a:pPr>
          <a:r>
            <a:rPr lang="es-EC" sz="1300" b="1" kern="1200" dirty="0" smtClean="0">
              <a:solidFill>
                <a:schemeClr val="tx1"/>
              </a:solidFill>
            </a:rPr>
            <a:t>Rompe enlaces entre celulosa, </a:t>
          </a:r>
          <a:r>
            <a:rPr lang="es-EC" sz="1300" b="1" kern="1200" dirty="0" err="1" smtClean="0">
              <a:solidFill>
                <a:schemeClr val="tx1"/>
              </a:solidFill>
            </a:rPr>
            <a:t>hemicelulosa</a:t>
          </a:r>
          <a:r>
            <a:rPr lang="es-EC" sz="1300" b="1" kern="1200" dirty="0" smtClean="0">
              <a:solidFill>
                <a:schemeClr val="tx1"/>
              </a:solidFill>
            </a:rPr>
            <a:t> y </a:t>
          </a:r>
          <a:r>
            <a:rPr lang="es-EC" sz="1300" b="1" kern="1200" dirty="0" err="1" smtClean="0">
              <a:solidFill>
                <a:schemeClr val="tx1"/>
              </a:solidFill>
            </a:rPr>
            <a:t>ligninca</a:t>
          </a:r>
          <a:endParaRPr lang="es-EC" sz="1300" b="1" kern="1200" dirty="0">
            <a:solidFill>
              <a:schemeClr val="tx1"/>
            </a:solidFill>
          </a:endParaRPr>
        </a:p>
      </dsp:txBody>
      <dsp:txXfrm>
        <a:off x="3577017" y="2041150"/>
        <a:ext cx="1308047" cy="1127765"/>
      </dsp:txXfrm>
    </dsp:sp>
    <dsp:sp modelId="{8F94EE1D-498D-47FE-96CF-1E15B69FB98B}">
      <dsp:nvSpPr>
        <dsp:cNvPr id="0" name=""/>
        <dsp:cNvSpPr/>
      </dsp:nvSpPr>
      <dsp:spPr>
        <a:xfrm>
          <a:off x="4579335" y="3204932"/>
          <a:ext cx="222071" cy="19139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1614FA-62E9-4FFC-B971-D86F659E6DDD}">
      <dsp:nvSpPr>
        <dsp:cNvPr id="0" name=""/>
        <dsp:cNvSpPr/>
      </dsp:nvSpPr>
      <dsp:spPr>
        <a:xfrm>
          <a:off x="4898605" y="2685178"/>
          <a:ext cx="1896717" cy="1635301"/>
        </a:xfrm>
        <a:prstGeom prst="hexagon">
          <a:avLst>
            <a:gd name="adj" fmla="val 25000"/>
            <a:gd name="vf" fmla="val 115470"/>
          </a:avLst>
        </a:prstGeom>
        <a:blipFill rotWithShape="1">
          <a:blip xmlns:r="http://schemas.openxmlformats.org/officeDocument/2006/relationships" r:embed="rId2"/>
          <a:stretch>
            <a:fillRect/>
          </a:stretch>
        </a:blipFill>
        <a:ln w="25400" cap="flat" cmpd="sng" algn="ctr">
          <a:solidFill>
            <a:schemeClr val="accent1">
              <a:shade val="50000"/>
              <a:hueOff val="11637"/>
              <a:satOff val="16422"/>
              <a:lumOff val="20661"/>
              <a:alphaOff val="0"/>
            </a:schemeClr>
          </a:solidFill>
          <a:prstDash val="solid"/>
        </a:ln>
        <a:effectLst/>
      </dsp:spPr>
      <dsp:style>
        <a:lnRef idx="2">
          <a:scrgbClr r="0" g="0" b="0"/>
        </a:lnRef>
        <a:fillRef idx="1">
          <a:scrgbClr r="0" g="0" b="0"/>
        </a:fillRef>
        <a:effectRef idx="0">
          <a:scrgbClr r="0" g="0" b="0"/>
        </a:effectRef>
        <a:fontRef idx="minor"/>
      </dsp:style>
    </dsp:sp>
    <dsp:sp modelId="{812BDC92-16C7-4367-81A3-272960BA92D6}">
      <dsp:nvSpPr>
        <dsp:cNvPr id="0" name=""/>
        <dsp:cNvSpPr/>
      </dsp:nvSpPr>
      <dsp:spPr>
        <a:xfrm>
          <a:off x="4947879" y="3407130"/>
          <a:ext cx="222071" cy="19139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B2E64-AAC3-44B4-A532-8AAC6631F1CC}">
      <dsp:nvSpPr>
        <dsp:cNvPr id="0" name=""/>
        <dsp:cNvSpPr/>
      </dsp:nvSpPr>
      <dsp:spPr>
        <a:xfrm>
          <a:off x="1666759" y="893475"/>
          <a:ext cx="1896717" cy="1635301"/>
        </a:xfrm>
        <a:prstGeom prst="hexagon">
          <a:avLst>
            <a:gd name="adj" fmla="val 25000"/>
            <a:gd name="vf" fmla="val 115470"/>
          </a:avLst>
        </a:prstGeom>
        <a:solidFill>
          <a:schemeClr val="accent1">
            <a:shade val="50000"/>
            <a:hueOff val="11637"/>
            <a:satOff val="16422"/>
            <a:lumOff val="20661"/>
            <a:alphaOff val="0"/>
          </a:schemeClr>
        </a:solidFill>
        <a:ln w="25400" cap="flat" cmpd="sng" algn="ctr">
          <a:solidFill>
            <a:schemeClr val="accent1">
              <a:shade val="50000"/>
              <a:hueOff val="11637"/>
              <a:satOff val="16422"/>
              <a:lumOff val="2066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lvl="0" algn="ctr" defTabSz="577850">
            <a:lnSpc>
              <a:spcPct val="90000"/>
            </a:lnSpc>
            <a:spcBef>
              <a:spcPct val="0"/>
            </a:spcBef>
            <a:spcAft>
              <a:spcPct val="35000"/>
            </a:spcAft>
          </a:pPr>
          <a:r>
            <a:rPr lang="es-EC" sz="1300" b="1" kern="1200" dirty="0" err="1" smtClean="0">
              <a:solidFill>
                <a:schemeClr val="tx1"/>
              </a:solidFill>
            </a:rPr>
            <a:t>Alcali</a:t>
          </a:r>
          <a:r>
            <a:rPr lang="es-EC" sz="1300" b="1" kern="1200" dirty="0" smtClean="0">
              <a:solidFill>
                <a:schemeClr val="tx1"/>
              </a:solidFill>
            </a:rPr>
            <a:t> </a:t>
          </a:r>
          <a:endParaRPr lang="es-EC" sz="1300" b="1" kern="1200" dirty="0">
            <a:solidFill>
              <a:schemeClr val="tx1"/>
            </a:solidFill>
          </a:endParaRPr>
        </a:p>
      </dsp:txBody>
      <dsp:txXfrm>
        <a:off x="1961094" y="1147243"/>
        <a:ext cx="1308047" cy="1127765"/>
      </dsp:txXfrm>
    </dsp:sp>
    <dsp:sp modelId="{6D4ACF7E-EEFA-4CF4-8C2E-7C94801D1CCA}">
      <dsp:nvSpPr>
        <dsp:cNvPr id="0" name=""/>
        <dsp:cNvSpPr/>
      </dsp:nvSpPr>
      <dsp:spPr>
        <a:xfrm>
          <a:off x="2952612" y="928903"/>
          <a:ext cx="222071" cy="19139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3D2199-BA52-466C-B3DA-2B6641136B2D}">
      <dsp:nvSpPr>
        <dsp:cNvPr id="0" name=""/>
        <dsp:cNvSpPr/>
      </dsp:nvSpPr>
      <dsp:spPr>
        <a:xfrm>
          <a:off x="3282682" y="0"/>
          <a:ext cx="1896717" cy="1635301"/>
        </a:xfrm>
        <a:prstGeom prst="hexagon">
          <a:avLst>
            <a:gd name="adj" fmla="val 25000"/>
            <a:gd name="vf" fmla="val 115470"/>
          </a:avLst>
        </a:prstGeom>
        <a:blipFill rotWithShape="1">
          <a:blip xmlns:r="http://schemas.openxmlformats.org/officeDocument/2006/relationships" r:embed="rId3"/>
          <a:stretch>
            <a:fillRect/>
          </a:stretch>
        </a:blipFill>
        <a:ln w="25400" cap="flat" cmpd="sng" algn="ctr">
          <a:solidFill>
            <a:schemeClr val="accent1">
              <a:shade val="50000"/>
              <a:hueOff val="11637"/>
              <a:satOff val="16422"/>
              <a:lumOff val="20661"/>
              <a:alphaOff val="0"/>
            </a:schemeClr>
          </a:solidFill>
          <a:prstDash val="solid"/>
        </a:ln>
        <a:effectLst/>
      </dsp:spPr>
      <dsp:style>
        <a:lnRef idx="2">
          <a:scrgbClr r="0" g="0" b="0"/>
        </a:lnRef>
        <a:fillRef idx="1">
          <a:scrgbClr r="0" g="0" b="0"/>
        </a:fillRef>
        <a:effectRef idx="0">
          <a:scrgbClr r="0" g="0" b="0"/>
        </a:effectRef>
        <a:fontRef idx="minor"/>
      </dsp:style>
    </dsp:sp>
    <dsp:sp modelId="{AF6CE9AA-B8FE-473E-97E3-BEABE093D54F}">
      <dsp:nvSpPr>
        <dsp:cNvPr id="0" name=""/>
        <dsp:cNvSpPr/>
      </dsp:nvSpPr>
      <dsp:spPr>
        <a:xfrm>
          <a:off x="3338706" y="718063"/>
          <a:ext cx="222071" cy="19139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00EA0-CFCB-4C52-8B24-95B8CFF895F6}">
      <dsp:nvSpPr>
        <dsp:cNvPr id="0" name=""/>
        <dsp:cNvSpPr/>
      </dsp:nvSpPr>
      <dsp:spPr>
        <a:xfrm>
          <a:off x="180905" y="660"/>
          <a:ext cx="3918008" cy="868091"/>
        </a:xfrm>
        <a:prstGeom prst="roundRect">
          <a:avLst>
            <a:gd name="adj" fmla="val 10000"/>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smtClean="0"/>
            <a:t>El tipo de diseño fue un diseño de bloques completamente al azar</a:t>
          </a:r>
          <a:endParaRPr lang="es-EC" sz="1400" b="1" kern="1200" dirty="0"/>
        </a:p>
      </dsp:txBody>
      <dsp:txXfrm>
        <a:off x="206331" y="26086"/>
        <a:ext cx="3867156" cy="817239"/>
      </dsp:txXfrm>
    </dsp:sp>
    <dsp:sp modelId="{BEDBD5F6-9F53-42FD-95F8-53C2C9EA3681}">
      <dsp:nvSpPr>
        <dsp:cNvPr id="0" name=""/>
        <dsp:cNvSpPr/>
      </dsp:nvSpPr>
      <dsp:spPr>
        <a:xfrm rot="5344373">
          <a:off x="2006689" y="889153"/>
          <a:ext cx="286671" cy="341377"/>
        </a:xfrm>
        <a:prstGeom prst="rightArrow">
          <a:avLst>
            <a:gd name="adj1" fmla="val 60000"/>
            <a:gd name="adj2" fmla="val 50000"/>
          </a:avLst>
        </a:prstGeom>
        <a:gradFill rotWithShape="0">
          <a:gsLst>
            <a:gs pos="0">
              <a:schemeClr val="accent2">
                <a:shade val="90000"/>
                <a:hueOff val="0"/>
                <a:satOff val="0"/>
                <a:lumOff val="0"/>
                <a:alphaOff val="0"/>
                <a:tint val="50000"/>
                <a:satMod val="300000"/>
              </a:schemeClr>
            </a:gs>
            <a:gs pos="35000">
              <a:schemeClr val="accent2">
                <a:shade val="90000"/>
                <a:hueOff val="0"/>
                <a:satOff val="0"/>
                <a:lumOff val="0"/>
                <a:alphaOff val="0"/>
                <a:tint val="37000"/>
                <a:satMod val="300000"/>
              </a:schemeClr>
            </a:gs>
            <a:gs pos="100000">
              <a:schemeClr val="accent2">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b="1" kern="1200">
            <a:solidFill>
              <a:schemeClr val="tx1"/>
            </a:solidFill>
          </a:endParaRPr>
        </a:p>
      </dsp:txBody>
      <dsp:txXfrm rot="-5400000">
        <a:off x="2046916" y="916511"/>
        <a:ext cx="204827" cy="200670"/>
      </dsp:txXfrm>
    </dsp:sp>
    <dsp:sp modelId="{81937CB6-3988-4DE1-A19F-548AF7F4BE18}">
      <dsp:nvSpPr>
        <dsp:cNvPr id="0" name=""/>
        <dsp:cNvSpPr/>
      </dsp:nvSpPr>
      <dsp:spPr>
        <a:xfrm>
          <a:off x="212615" y="1250931"/>
          <a:ext cx="3895249" cy="880206"/>
        </a:xfrm>
        <a:prstGeom prst="roundRect">
          <a:avLst>
            <a:gd name="adj" fmla="val 10000"/>
          </a:avLst>
        </a:prstGeom>
        <a:gradFill rotWithShape="0">
          <a:gsLst>
            <a:gs pos="0">
              <a:schemeClr val="accent2">
                <a:alpha val="90000"/>
                <a:hueOff val="0"/>
                <a:satOff val="0"/>
                <a:lumOff val="0"/>
                <a:alphaOff val="-13333"/>
                <a:tint val="50000"/>
                <a:satMod val="300000"/>
              </a:schemeClr>
            </a:gs>
            <a:gs pos="35000">
              <a:schemeClr val="accent2">
                <a:alpha val="90000"/>
                <a:hueOff val="0"/>
                <a:satOff val="0"/>
                <a:lumOff val="0"/>
                <a:alphaOff val="-13333"/>
                <a:tint val="37000"/>
                <a:satMod val="300000"/>
              </a:schemeClr>
            </a:gs>
            <a:gs pos="100000">
              <a:schemeClr val="accent2">
                <a:alpha val="90000"/>
                <a:hueOff val="0"/>
                <a:satOff val="0"/>
                <a:lumOff val="0"/>
                <a:alphaOff val="-13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smtClean="0"/>
            <a:t>En el experimento los bloques son los dos periodos de tiempo y las repeticiones serán los dos animales canulados</a:t>
          </a:r>
          <a:endParaRPr lang="es-EC" sz="1200" b="1" kern="1200" dirty="0"/>
        </a:p>
      </dsp:txBody>
      <dsp:txXfrm>
        <a:off x="238395" y="1276711"/>
        <a:ext cx="3843689" cy="828646"/>
      </dsp:txXfrm>
    </dsp:sp>
    <dsp:sp modelId="{35538A49-9EAC-4D81-BE87-349112CE1CB4}">
      <dsp:nvSpPr>
        <dsp:cNvPr id="0" name=""/>
        <dsp:cNvSpPr/>
      </dsp:nvSpPr>
      <dsp:spPr>
        <a:xfrm rot="5400000">
          <a:off x="2017999" y="2150104"/>
          <a:ext cx="284480" cy="341377"/>
        </a:xfrm>
        <a:prstGeom prst="rightArrow">
          <a:avLst>
            <a:gd name="adj1" fmla="val 60000"/>
            <a:gd name="adj2" fmla="val 50000"/>
          </a:avLst>
        </a:prstGeom>
        <a:gradFill rotWithShape="0">
          <a:gsLst>
            <a:gs pos="0">
              <a:schemeClr val="accent2">
                <a:shade val="90000"/>
                <a:hueOff val="0"/>
                <a:satOff val="-14999"/>
                <a:lumOff val="20428"/>
                <a:alphaOff val="0"/>
                <a:tint val="50000"/>
                <a:satMod val="300000"/>
              </a:schemeClr>
            </a:gs>
            <a:gs pos="35000">
              <a:schemeClr val="accent2">
                <a:shade val="90000"/>
                <a:hueOff val="0"/>
                <a:satOff val="-14999"/>
                <a:lumOff val="20428"/>
                <a:alphaOff val="0"/>
                <a:tint val="37000"/>
                <a:satMod val="300000"/>
              </a:schemeClr>
            </a:gs>
            <a:gs pos="100000">
              <a:schemeClr val="accent2">
                <a:shade val="90000"/>
                <a:hueOff val="0"/>
                <a:satOff val="-14999"/>
                <a:lumOff val="2042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b="1" kern="1200">
            <a:solidFill>
              <a:schemeClr val="tx1"/>
            </a:solidFill>
          </a:endParaRPr>
        </a:p>
      </dsp:txBody>
      <dsp:txXfrm rot="-5400000">
        <a:off x="2057826" y="2178552"/>
        <a:ext cx="204827" cy="199136"/>
      </dsp:txXfrm>
    </dsp:sp>
    <dsp:sp modelId="{02BDDC63-3145-4A1C-BB86-B98AE1AD4F68}">
      <dsp:nvSpPr>
        <dsp:cNvPr id="0" name=""/>
        <dsp:cNvSpPr/>
      </dsp:nvSpPr>
      <dsp:spPr>
        <a:xfrm>
          <a:off x="156583" y="2510446"/>
          <a:ext cx="4007312" cy="845667"/>
        </a:xfrm>
        <a:prstGeom prst="roundRect">
          <a:avLst>
            <a:gd name="adj" fmla="val 10000"/>
          </a:avLst>
        </a:prstGeom>
        <a:gradFill rotWithShape="0">
          <a:gsLst>
            <a:gs pos="0">
              <a:schemeClr val="accent2">
                <a:alpha val="90000"/>
                <a:hueOff val="0"/>
                <a:satOff val="0"/>
                <a:lumOff val="0"/>
                <a:alphaOff val="-26667"/>
                <a:tint val="50000"/>
                <a:satMod val="300000"/>
              </a:schemeClr>
            </a:gs>
            <a:gs pos="35000">
              <a:schemeClr val="accent2">
                <a:alpha val="90000"/>
                <a:hueOff val="0"/>
                <a:satOff val="0"/>
                <a:lumOff val="0"/>
                <a:alphaOff val="-26667"/>
                <a:tint val="37000"/>
                <a:satMod val="300000"/>
              </a:schemeClr>
            </a:gs>
            <a:gs pos="100000">
              <a:schemeClr val="accent2">
                <a:alpha val="90000"/>
                <a:hueOff val="0"/>
                <a:satOff val="0"/>
                <a:lumOff val="0"/>
                <a:alphaOff val="-26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La unidad experimental fue el residuo de cuatro fundas hasta la hora 12 y a partir de la hora 18 el residuo de 8 fundas. Cada funda fue de polyester de 10 x 20cm que contenían cinco gramos de muestra, en total se obtuvieron 80 unidades experimentales</a:t>
          </a:r>
          <a:endParaRPr lang="es-EC" sz="1200" b="1" kern="1200" dirty="0"/>
        </a:p>
      </dsp:txBody>
      <dsp:txXfrm>
        <a:off x="181352" y="2535215"/>
        <a:ext cx="3957774" cy="796129"/>
      </dsp:txXfrm>
    </dsp:sp>
    <dsp:sp modelId="{E42DE5E8-5F7B-4655-A911-27439D39016F}">
      <dsp:nvSpPr>
        <dsp:cNvPr id="0" name=""/>
        <dsp:cNvSpPr/>
      </dsp:nvSpPr>
      <dsp:spPr>
        <a:xfrm rot="5400000">
          <a:off x="2017999" y="3375079"/>
          <a:ext cx="284480" cy="341377"/>
        </a:xfrm>
        <a:prstGeom prst="rightArrow">
          <a:avLst>
            <a:gd name="adj1" fmla="val 60000"/>
            <a:gd name="adj2" fmla="val 50000"/>
          </a:avLst>
        </a:prstGeom>
        <a:gradFill rotWithShape="0">
          <a:gsLst>
            <a:gs pos="0">
              <a:schemeClr val="accent2">
                <a:shade val="90000"/>
                <a:hueOff val="0"/>
                <a:satOff val="-29999"/>
                <a:lumOff val="40856"/>
                <a:alphaOff val="0"/>
                <a:tint val="50000"/>
                <a:satMod val="300000"/>
              </a:schemeClr>
            </a:gs>
            <a:gs pos="35000">
              <a:schemeClr val="accent2">
                <a:shade val="90000"/>
                <a:hueOff val="0"/>
                <a:satOff val="-29999"/>
                <a:lumOff val="40856"/>
                <a:alphaOff val="0"/>
                <a:tint val="37000"/>
                <a:satMod val="300000"/>
              </a:schemeClr>
            </a:gs>
            <a:gs pos="100000">
              <a:schemeClr val="accent2">
                <a:shade val="90000"/>
                <a:hueOff val="0"/>
                <a:satOff val="-29999"/>
                <a:lumOff val="4085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b="1" kern="1200">
            <a:solidFill>
              <a:schemeClr val="tx1"/>
            </a:solidFill>
          </a:endParaRPr>
        </a:p>
      </dsp:txBody>
      <dsp:txXfrm rot="-5400000">
        <a:off x="2057826" y="3403527"/>
        <a:ext cx="204827" cy="199136"/>
      </dsp:txXfrm>
    </dsp:sp>
    <dsp:sp modelId="{D3967F66-ECB2-43CA-A245-8EF4546AD0BC}">
      <dsp:nvSpPr>
        <dsp:cNvPr id="0" name=""/>
        <dsp:cNvSpPr/>
      </dsp:nvSpPr>
      <dsp:spPr>
        <a:xfrm>
          <a:off x="101872" y="3735421"/>
          <a:ext cx="4116735" cy="788452"/>
        </a:xfrm>
        <a:prstGeom prst="roundRect">
          <a:avLst>
            <a:gd name="adj" fmla="val 10000"/>
          </a:avLst>
        </a:prstGeom>
        <a:gradFill rotWithShape="0">
          <a:gsLst>
            <a:gs pos="0">
              <a:schemeClr val="accent2">
                <a:alpha val="90000"/>
                <a:hueOff val="0"/>
                <a:satOff val="0"/>
                <a:lumOff val="0"/>
                <a:alphaOff val="-40000"/>
                <a:tint val="50000"/>
                <a:satMod val="300000"/>
              </a:schemeClr>
            </a:gs>
            <a:gs pos="35000">
              <a:schemeClr val="accent2">
                <a:alpha val="90000"/>
                <a:hueOff val="0"/>
                <a:satOff val="0"/>
                <a:lumOff val="0"/>
                <a:alphaOff val="-40000"/>
                <a:tint val="37000"/>
                <a:satMod val="300000"/>
              </a:schemeClr>
            </a:gs>
            <a:gs pos="100000">
              <a:schemeClr val="accent2">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smtClean="0"/>
            <a:t>Se utilizó la prueba t de Student con un grado de error del 5% mediante el programa SAS 9,0</a:t>
          </a:r>
          <a:endParaRPr lang="es-EC" sz="1400" b="1" kern="1200" dirty="0"/>
        </a:p>
      </dsp:txBody>
      <dsp:txXfrm>
        <a:off x="124965" y="3758514"/>
        <a:ext cx="4070549" cy="7422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49AE6-42A4-45B7-A9B4-D80F2D60F5B7}">
      <dsp:nvSpPr>
        <dsp:cNvPr id="0" name=""/>
        <dsp:cNvSpPr/>
      </dsp:nvSpPr>
      <dsp:spPr>
        <a:xfrm>
          <a:off x="0" y="0"/>
          <a:ext cx="8856983" cy="159767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C" sz="2100" kern="1200" dirty="0" smtClean="0">
              <a:solidFill>
                <a:schemeClr val="tx1"/>
              </a:solidFill>
            </a:rPr>
            <a:t>Provoca una fragmentación  más rápida del sustrato ingerido por el animal (</a:t>
          </a:r>
          <a:r>
            <a:rPr lang="es-EC" sz="2100" kern="1200" dirty="0" err="1" smtClean="0">
              <a:solidFill>
                <a:schemeClr val="tx1"/>
              </a:solidFill>
            </a:rPr>
            <a:t>Menezes</a:t>
          </a:r>
          <a:r>
            <a:rPr lang="es-EC" sz="2100" kern="1200" dirty="0" smtClean="0">
              <a:solidFill>
                <a:schemeClr val="tx1"/>
              </a:solidFill>
            </a:rPr>
            <a:t>, y otros, 2011)</a:t>
          </a:r>
          <a:endParaRPr lang="es-EC" sz="2100" kern="1200" dirty="0">
            <a:solidFill>
              <a:schemeClr val="tx1"/>
            </a:solidFill>
          </a:endParaRPr>
        </a:p>
      </dsp:txBody>
      <dsp:txXfrm>
        <a:off x="1931164" y="0"/>
        <a:ext cx="6925819" cy="1597677"/>
      </dsp:txXfrm>
    </dsp:sp>
    <dsp:sp modelId="{AC89993F-44DC-4B78-9700-421E536D89E5}">
      <dsp:nvSpPr>
        <dsp:cNvPr id="0" name=""/>
        <dsp:cNvSpPr/>
      </dsp:nvSpPr>
      <dsp:spPr>
        <a:xfrm>
          <a:off x="497635" y="146302"/>
          <a:ext cx="1095662" cy="1305072"/>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A2EE9C4-83A1-4C30-805A-DD58A1768D62}">
      <dsp:nvSpPr>
        <dsp:cNvPr id="0" name=""/>
        <dsp:cNvSpPr/>
      </dsp:nvSpPr>
      <dsp:spPr>
        <a:xfrm>
          <a:off x="0" y="3514890"/>
          <a:ext cx="8856983" cy="159767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C" sz="2100" kern="1200" dirty="0" smtClean="0">
              <a:solidFill>
                <a:schemeClr val="tx1"/>
              </a:solidFill>
            </a:rPr>
            <a:t>Los datos reportados en el presente estudio de </a:t>
          </a:r>
          <a:r>
            <a:rPr lang="es-EC" sz="2100" kern="1200" smtClean="0">
              <a:solidFill>
                <a:schemeClr val="tx1"/>
              </a:solidFill>
            </a:rPr>
            <a:t>digestibilidad fibra 64 % </a:t>
          </a:r>
          <a:r>
            <a:rPr lang="es-EC" sz="2100" kern="1200" dirty="0" smtClean="0">
              <a:solidFill>
                <a:schemeClr val="tx1"/>
              </a:solidFill>
            </a:rPr>
            <a:t>para palmiste tienen concordancia con lo reportado por Wong &amp; </a:t>
          </a:r>
          <a:r>
            <a:rPr lang="es-EC" sz="2100" kern="1200" dirty="0" err="1" smtClean="0">
              <a:solidFill>
                <a:schemeClr val="tx1"/>
              </a:solidFill>
            </a:rPr>
            <a:t>Wan</a:t>
          </a:r>
          <a:r>
            <a:rPr lang="es-EC" sz="2100" kern="1200" dirty="0" smtClean="0">
              <a:solidFill>
                <a:schemeClr val="tx1"/>
              </a:solidFill>
            </a:rPr>
            <a:t> </a:t>
          </a:r>
          <a:r>
            <a:rPr lang="es-EC" sz="2100" kern="1200" dirty="0" err="1" smtClean="0">
              <a:solidFill>
                <a:schemeClr val="tx1"/>
              </a:solidFill>
            </a:rPr>
            <a:t>Zahari</a:t>
          </a:r>
          <a:r>
            <a:rPr lang="es-EC" sz="2100" kern="1200" dirty="0" smtClean="0">
              <a:solidFill>
                <a:schemeClr val="tx1"/>
              </a:solidFill>
            </a:rPr>
            <a:t>, 1997 en donde la digestibilidad de fibra es 76 %.</a:t>
          </a:r>
          <a:endParaRPr lang="es-EC" sz="2100" kern="1200" dirty="0">
            <a:solidFill>
              <a:schemeClr val="tx1"/>
            </a:solidFill>
          </a:endParaRPr>
        </a:p>
      </dsp:txBody>
      <dsp:txXfrm>
        <a:off x="1931164" y="3514890"/>
        <a:ext cx="6925819" cy="1597677"/>
      </dsp:txXfrm>
    </dsp:sp>
    <dsp:sp modelId="{65AC219F-6525-442F-9E3F-53FA24E28242}">
      <dsp:nvSpPr>
        <dsp:cNvPr id="0" name=""/>
        <dsp:cNvSpPr/>
      </dsp:nvSpPr>
      <dsp:spPr>
        <a:xfrm>
          <a:off x="504065" y="3600398"/>
          <a:ext cx="951647" cy="1278141"/>
        </a:xfrm>
        <a:prstGeom prst="roundRect">
          <a:avLst>
            <a:gd name="adj" fmla="val 10000"/>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A18D5F0-6B6A-4560-9BCC-BA572CAF5D79}">
      <dsp:nvSpPr>
        <dsp:cNvPr id="0" name=""/>
        <dsp:cNvSpPr/>
      </dsp:nvSpPr>
      <dsp:spPr>
        <a:xfrm>
          <a:off x="0" y="1728191"/>
          <a:ext cx="8856983" cy="159767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C" sz="2100" kern="1200" dirty="0" smtClean="0">
              <a:solidFill>
                <a:schemeClr val="tx1"/>
              </a:solidFill>
            </a:rPr>
            <a:t>El hidróxido de calcio es capaz de donar iones OH- para la hidrolisis de las uniones ésteres que ligan las fibras entre sí (Ramírez, Alonso, &amp; </a:t>
          </a:r>
          <a:r>
            <a:rPr lang="es-EC" sz="2100" kern="1200" dirty="0" err="1" smtClean="0">
              <a:solidFill>
                <a:schemeClr val="tx1"/>
              </a:solidFill>
            </a:rPr>
            <a:t>Rigal</a:t>
          </a:r>
          <a:r>
            <a:rPr lang="es-EC" sz="2100" kern="1200" dirty="0" smtClean="0">
              <a:solidFill>
                <a:schemeClr val="tx1"/>
              </a:solidFill>
            </a:rPr>
            <a:t>, 2012)</a:t>
          </a:r>
          <a:endParaRPr lang="es-EC" sz="2100" kern="1200" dirty="0">
            <a:solidFill>
              <a:schemeClr val="tx1"/>
            </a:solidFill>
          </a:endParaRPr>
        </a:p>
      </dsp:txBody>
      <dsp:txXfrm>
        <a:off x="1931164" y="1728191"/>
        <a:ext cx="6925819" cy="1597677"/>
      </dsp:txXfrm>
    </dsp:sp>
    <dsp:sp modelId="{A84225D1-5130-4818-8AF0-A4280AF38014}">
      <dsp:nvSpPr>
        <dsp:cNvPr id="0" name=""/>
        <dsp:cNvSpPr/>
      </dsp:nvSpPr>
      <dsp:spPr>
        <a:xfrm>
          <a:off x="288025" y="2016217"/>
          <a:ext cx="1095662" cy="1019752"/>
        </a:xfrm>
        <a:prstGeom prst="roundRect">
          <a:avLst>
            <a:gd name="adj" fmla="val 10000"/>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0.59584</cdr:x>
      <cdr:y>0.06662</cdr:y>
    </cdr:from>
    <cdr:to>
      <cdr:x>0.6398</cdr:x>
      <cdr:y>0.14559</cdr:y>
    </cdr:to>
    <cdr:sp macro="" textlink="">
      <cdr:nvSpPr>
        <cdr:cNvPr id="2" name="1 Cuadro de texto"/>
        <cdr:cNvSpPr txBox="1"/>
      </cdr:nvSpPr>
      <cdr:spPr>
        <a:xfrm xmlns:a="http://schemas.openxmlformats.org/drawingml/2006/main">
          <a:off x="2681785" y="184244"/>
          <a:ext cx="197893" cy="2183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C" sz="1200">
            <a:latin typeface="Times New Roman" pitchFamily="18" charset="0"/>
            <a:cs typeface="Times New Roman"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0.08333</cdr:x>
      <cdr:y>0.66667</cdr:y>
    </cdr:from>
    <cdr:to>
      <cdr:x>0.28333</cdr:x>
      <cdr:y>1</cdr:y>
    </cdr:to>
    <cdr:sp macro="" textlink="">
      <cdr:nvSpPr>
        <cdr:cNvPr id="2" name="1 CuadroTexto"/>
        <cdr:cNvSpPr txBox="1"/>
      </cdr:nvSpPr>
      <cdr:spPr>
        <a:xfrm xmlns:a="http://schemas.openxmlformats.org/drawingml/2006/main">
          <a:off x="381000" y="26384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EC" sz="1100"/>
        </a:p>
      </cdr:txBody>
    </cdr:sp>
  </cdr:relSizeAnchor>
</c:userShap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7533" name="CorelDRAW" r:id="rId3" imgW="9151920" imgH="5621400" progId="">
                  <p:embed/>
                </p:oleObj>
              </mc:Choice>
              <mc:Fallback>
                <p:oleObj name="CorelDRAW" r:id="rId3" imgW="9151920" imgH="5621400" progId="">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S" sz="1400"/>
          </a:p>
        </p:txBody>
      </p:sp>
      <p:sp>
        <p:nvSpPr>
          <p:cNvPr id="4" name="Rectangle 25"/>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S" sz="1400"/>
          </a:p>
        </p:txBody>
      </p:sp>
      <p:sp>
        <p:nvSpPr>
          <p:cNvPr id="5" name="Rectangle 26"/>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S" sz="1400"/>
          </a:p>
        </p:txBody>
      </p:sp>
      <p:sp>
        <p:nvSpPr>
          <p:cNvPr id="6" name="Rectangle 27"/>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S" sz="1400"/>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S"/>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213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1537397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630965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2958658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175827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1034628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700015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461515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597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99441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191894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S"/>
          </a:p>
        </p:txBody>
      </p:sp>
      <p:sp>
        <p:nvSpPr>
          <p:cNvPr id="1027"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S"/>
          </a:p>
        </p:txBody>
      </p:sp>
      <p:sp>
        <p:nvSpPr>
          <p:cNvPr id="1028"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1029"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s-EC"/>
          </a:p>
        </p:txBody>
      </p:sp>
      <p:pic>
        <p:nvPicPr>
          <p:cNvPr id="1030" name="Picture 26" descr="LOGO ESPE ORIGINAL copia"/>
          <p:cNvPicPr>
            <a:picLocks noChangeAspect="1" noChangeArrowheads="1"/>
          </p:cNvPicPr>
          <p:nvPr/>
        </p:nvPicPr>
        <p:blipFill>
          <a:blip r:embed="rId13">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11.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3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87017"/>
            <a:ext cx="31559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368315" y="1700808"/>
            <a:ext cx="8462143" cy="2308324"/>
          </a:xfrm>
          <a:prstGeom prst="rect">
            <a:avLst/>
          </a:prstGeom>
        </p:spPr>
        <p:txBody>
          <a:bodyPr wrap="square">
            <a:spAutoFit/>
          </a:bodyPr>
          <a:lstStyle/>
          <a:p>
            <a:pPr marL="449580" algn="ctr">
              <a:spcAft>
                <a:spcPts val="0"/>
              </a:spcAft>
            </a:pPr>
            <a:r>
              <a:rPr lang="es-EC" sz="3600" b="1" dirty="0" smtClean="0"/>
              <a:t>EFECTO </a:t>
            </a:r>
            <a:r>
              <a:rPr lang="es-EC" sz="3600" b="1" dirty="0"/>
              <a:t>DEL HIDRÓXIDO DE CALCIO SOBRE EL VALOR NUTRICIONAL DE LA TORTA DE PALMISTE</a:t>
            </a:r>
            <a:endParaRPr lang="es-EC" sz="3600" b="1" dirty="0">
              <a:effectLst/>
              <a:latin typeface="Calibri" panose="020F0502020204030204" pitchFamily="34" charset="0"/>
              <a:ea typeface="MS Mincho"/>
              <a:cs typeface="Times New Roman" panose="02020603050405020304" pitchFamily="18" charset="0"/>
            </a:endParaRPr>
          </a:p>
        </p:txBody>
      </p:sp>
      <p:sp>
        <p:nvSpPr>
          <p:cNvPr id="3" name="Rectángulo 2"/>
          <p:cNvSpPr/>
          <p:nvPr/>
        </p:nvSpPr>
        <p:spPr>
          <a:xfrm>
            <a:off x="5004048" y="5157192"/>
            <a:ext cx="3794652" cy="369332"/>
          </a:xfrm>
          <a:prstGeom prst="rect">
            <a:avLst/>
          </a:prstGeom>
        </p:spPr>
        <p:txBody>
          <a:bodyPr wrap="square">
            <a:spAutoFit/>
          </a:bodyPr>
          <a:lstStyle/>
          <a:p>
            <a:pPr lvl="0"/>
            <a:r>
              <a:rPr lang="es-ES" dirty="0" smtClean="0">
                <a:latin typeface="Calibri" panose="020F0502020204030204" pitchFamily="34" charset="0"/>
                <a:ea typeface="MS Mincho"/>
                <a:cs typeface="Arial" panose="020B0604020202020204" pitchFamily="34" charset="0"/>
              </a:rPr>
              <a:t>Ingrid Michelle Rivadeneira Puga</a:t>
            </a:r>
            <a:endParaRPr lang="es-EC" sz="1600" dirty="0" smtClean="0">
              <a:latin typeface="Calibri" panose="020F0502020204030204" pitchFamily="34" charset="0"/>
              <a:ea typeface="MS Mincho"/>
              <a:cs typeface="Times New Roman" panose="02020603050405020304" pitchFamily="18" charset="0"/>
            </a:endParaRPr>
          </a:p>
        </p:txBody>
      </p:sp>
    </p:spTree>
    <p:extLst>
      <p:ext uri="{BB962C8B-B14F-4D97-AF65-F5344CB8AC3E}">
        <p14:creationId xmlns:p14="http://schemas.microsoft.com/office/powerpoint/2010/main" val="3811038552"/>
      </p:ext>
    </p:extLst>
  </p:cSld>
  <p:clrMapOvr>
    <a:masterClrMapping/>
  </p:clrMapOvr>
  <p:transition spd="slow" advTm="15360">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84584" y="692696"/>
            <a:ext cx="7902624" cy="369332"/>
          </a:xfrm>
          <a:prstGeom prst="rect">
            <a:avLst/>
          </a:prstGeom>
        </p:spPr>
        <p:txBody>
          <a:bodyPr wrap="square">
            <a:spAutoFit/>
          </a:bodyPr>
          <a:lstStyle/>
          <a:p>
            <a:pPr lvl="3"/>
            <a:r>
              <a:rPr lang="es-EC" b="1" dirty="0"/>
              <a:t>Método de espectroscopia de infrarrojo cercano (</a:t>
            </a:r>
            <a:r>
              <a:rPr lang="es-EC" b="1" dirty="0" err="1"/>
              <a:t>NIRs</a:t>
            </a:r>
            <a:r>
              <a:rPr lang="es-EC" b="1" dirty="0"/>
              <a:t>)</a:t>
            </a:r>
          </a:p>
        </p:txBody>
      </p:sp>
      <p:sp>
        <p:nvSpPr>
          <p:cNvPr id="5" name="Rectangle 2"/>
          <p:cNvSpPr txBox="1">
            <a:spLocks noChangeArrowheads="1"/>
          </p:cNvSpPr>
          <p:nvPr/>
        </p:nvSpPr>
        <p:spPr bwMode="auto">
          <a:xfrm>
            <a:off x="683568" y="33834"/>
            <a:ext cx="8661616"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a:solidFill>
                  <a:schemeClr val="accent4"/>
                </a:solidFill>
              </a:rPr>
              <a:t>                        </a:t>
            </a:r>
            <a:r>
              <a:rPr lang="es-ES" kern="0" dirty="0" smtClean="0">
                <a:solidFill>
                  <a:schemeClr val="accent4"/>
                </a:solidFill>
              </a:rPr>
              <a:t>REVISIÓN DE LITERATURA</a:t>
            </a:r>
            <a:endParaRPr lang="es-ES" kern="0" dirty="0">
              <a:solidFill>
                <a:schemeClr val="accent4"/>
              </a:solidFill>
            </a:endParaRPr>
          </a:p>
        </p:txBody>
      </p:sp>
      <p:pic>
        <p:nvPicPr>
          <p:cNvPr id="21506" name="Picture 2" descr="Resultado de imagen para nirs equipo SpectroStar"/>
          <p:cNvPicPr>
            <a:picLocks noChangeAspect="1" noChangeArrowheads="1"/>
          </p:cNvPicPr>
          <p:nvPr/>
        </p:nvPicPr>
        <p:blipFill rotWithShape="1">
          <a:blip r:embed="rId2">
            <a:extLst>
              <a:ext uri="{28A0092B-C50C-407E-A947-70E740481C1C}">
                <a14:useLocalDpi xmlns:a14="http://schemas.microsoft.com/office/drawing/2010/main" val="0"/>
              </a:ext>
            </a:extLst>
          </a:blip>
          <a:srcRect l="26132" r="23104" b="41231"/>
          <a:stretch/>
        </p:blipFill>
        <p:spPr bwMode="auto">
          <a:xfrm>
            <a:off x="2837313" y="650958"/>
            <a:ext cx="4354125" cy="5091661"/>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5042" y="6309320"/>
            <a:ext cx="6563181" cy="461665"/>
          </a:xfrm>
          <a:prstGeom prst="rect">
            <a:avLst/>
          </a:prstGeom>
        </p:spPr>
        <p:txBody>
          <a:bodyPr wrap="square">
            <a:spAutoFit/>
          </a:bodyPr>
          <a:lstStyle/>
          <a:p>
            <a:r>
              <a:rPr lang="en-US" sz="800" dirty="0" err="1" smtClean="0"/>
              <a:t>Fuente</a:t>
            </a:r>
            <a:r>
              <a:rPr lang="en-US" sz="800" dirty="0" smtClean="0"/>
              <a:t>: UNITY </a:t>
            </a:r>
            <a:r>
              <a:rPr lang="en-US" sz="800" dirty="0"/>
              <a:t>SCIENTFIC. (2010). Operation manual. </a:t>
            </a:r>
            <a:r>
              <a:rPr lang="en-US" sz="800" i="1" dirty="0" err="1"/>
              <a:t>SpectraStar</a:t>
            </a:r>
            <a:r>
              <a:rPr lang="en-US" sz="800" dirty="0" smtClean="0"/>
              <a:t>.</a:t>
            </a:r>
          </a:p>
          <a:p>
            <a:r>
              <a:rPr lang="es-EC" sz="800" dirty="0" err="1"/>
              <a:t>Tobal</a:t>
            </a:r>
            <a:r>
              <a:rPr lang="es-EC" sz="800" dirty="0"/>
              <a:t>. (1999). </a:t>
            </a:r>
            <a:r>
              <a:rPr lang="es-EC" sz="800" i="1" dirty="0" err="1"/>
              <a:t>Evaluacion</a:t>
            </a:r>
            <a:r>
              <a:rPr lang="es-EC" sz="800" i="1" dirty="0"/>
              <a:t> de los alimentos a </a:t>
            </a:r>
            <a:r>
              <a:rPr lang="es-EC" sz="800" i="1" dirty="0" err="1"/>
              <a:t>traves</a:t>
            </a:r>
            <a:r>
              <a:rPr lang="es-EC" sz="800" i="1" dirty="0"/>
              <a:t> de los diferentes </a:t>
            </a:r>
            <a:r>
              <a:rPr lang="es-EC" sz="800" i="1" dirty="0" err="1"/>
              <a:t>metodos</a:t>
            </a:r>
            <a:r>
              <a:rPr lang="es-EC" sz="800" i="1" dirty="0"/>
              <a:t> de digestibilidad</a:t>
            </a:r>
            <a:r>
              <a:rPr lang="es-EC" sz="800" i="1" dirty="0" smtClean="0"/>
              <a:t>.</a:t>
            </a:r>
          </a:p>
          <a:p>
            <a:r>
              <a:rPr lang="es-EC" sz="800" dirty="0"/>
              <a:t>Morgado, F. (2015). </a:t>
            </a:r>
            <a:r>
              <a:rPr lang="es-EC" sz="800" i="1" dirty="0"/>
              <a:t>Acerca de las muestras para crear un modelo de calibración.</a:t>
            </a:r>
            <a:endParaRPr lang="es-EC" sz="800" dirty="0"/>
          </a:p>
        </p:txBody>
      </p:sp>
    </p:spTree>
    <p:extLst>
      <p:ext uri="{BB962C8B-B14F-4D97-AF65-F5344CB8AC3E}">
        <p14:creationId xmlns:p14="http://schemas.microsoft.com/office/powerpoint/2010/main" val="926935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979712" y="33834"/>
            <a:ext cx="7365472"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a:solidFill>
                  <a:schemeClr val="accent4"/>
                </a:solidFill>
              </a:rPr>
              <a:t>                        METODOLOGÍA</a:t>
            </a:r>
          </a:p>
        </p:txBody>
      </p:sp>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688" t="45994" r="28175" b="18109"/>
          <a:stretch/>
        </p:blipFill>
        <p:spPr bwMode="auto">
          <a:xfrm>
            <a:off x="1967988" y="1772816"/>
            <a:ext cx="5494276" cy="298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479119" y="980728"/>
            <a:ext cx="4185761" cy="369332"/>
          </a:xfrm>
          <a:prstGeom prst="rect">
            <a:avLst/>
          </a:prstGeom>
        </p:spPr>
        <p:txBody>
          <a:bodyPr wrap="none">
            <a:spAutoFit/>
          </a:bodyPr>
          <a:lstStyle/>
          <a:p>
            <a:pPr lvl="0"/>
            <a:r>
              <a:rPr lang="es-ES_tradnl" b="1" dirty="0"/>
              <a:t>Ubicación del lugar de investigación</a:t>
            </a:r>
            <a:endParaRPr lang="es-EC" b="1" dirty="0"/>
          </a:p>
        </p:txBody>
      </p:sp>
      <p:sp>
        <p:nvSpPr>
          <p:cNvPr id="4" name="3 CuadroTexto"/>
          <p:cNvSpPr txBox="1"/>
          <p:nvPr/>
        </p:nvSpPr>
        <p:spPr>
          <a:xfrm>
            <a:off x="179512" y="6309320"/>
            <a:ext cx="2808312" cy="215444"/>
          </a:xfrm>
          <a:prstGeom prst="rect">
            <a:avLst/>
          </a:prstGeom>
          <a:noFill/>
        </p:spPr>
        <p:txBody>
          <a:bodyPr wrap="square" rtlCol="0">
            <a:spAutoFit/>
          </a:bodyPr>
          <a:lstStyle/>
          <a:p>
            <a:r>
              <a:rPr lang="es-EC" sz="800" dirty="0" smtClean="0"/>
              <a:t>Fuente: (Google </a:t>
            </a:r>
            <a:r>
              <a:rPr lang="es-EC" sz="800" dirty="0" err="1" smtClean="0"/>
              <a:t>maps</a:t>
            </a:r>
            <a:r>
              <a:rPr lang="es-EC" sz="800" dirty="0" smtClean="0"/>
              <a:t> )</a:t>
            </a:r>
            <a:endParaRPr lang="es-EC" sz="800" dirty="0"/>
          </a:p>
        </p:txBody>
      </p:sp>
    </p:spTree>
    <p:extLst>
      <p:ext uri="{BB962C8B-B14F-4D97-AF65-F5344CB8AC3E}">
        <p14:creationId xmlns:p14="http://schemas.microsoft.com/office/powerpoint/2010/main" val="613709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979712" y="33834"/>
            <a:ext cx="7365472"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a:solidFill>
                  <a:schemeClr val="accent4"/>
                </a:solidFill>
              </a:rPr>
              <a:t>                        </a:t>
            </a:r>
            <a:r>
              <a:rPr lang="es-ES" kern="0" dirty="0" smtClean="0">
                <a:solidFill>
                  <a:schemeClr val="accent4"/>
                </a:solidFill>
              </a:rPr>
              <a:t>METODOLOGÍA</a:t>
            </a:r>
            <a:endParaRPr lang="es-ES" kern="0" dirty="0">
              <a:solidFill>
                <a:schemeClr val="accent4"/>
              </a:solidFill>
            </a:endParaRPr>
          </a:p>
        </p:txBody>
      </p:sp>
      <p:pic>
        <p:nvPicPr>
          <p:cNvPr id="20482" name="Picture 2" descr="C:\Users\Paúl\Downloads\WhatsApp Image 2018-01-21 at 17.05.26 (1).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414" t="19318" r="9876" b="8781"/>
          <a:stretch/>
        </p:blipFill>
        <p:spPr bwMode="auto">
          <a:xfrm>
            <a:off x="4866288" y="1750063"/>
            <a:ext cx="1145239" cy="912101"/>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C:\Users\Paúl\Downloads\WhatsApp Image 2018-01-21 at 17.05.25.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78" t="23481" r="2829" b="13940"/>
          <a:stretch/>
        </p:blipFill>
        <p:spPr bwMode="auto">
          <a:xfrm rot="5400000">
            <a:off x="6928098" y="4174381"/>
            <a:ext cx="1760513" cy="907091"/>
          </a:xfrm>
          <a:prstGeom prst="rect">
            <a:avLst/>
          </a:prstGeom>
          <a:noFill/>
          <a:extLst>
            <a:ext uri="{909E8E84-426E-40DD-AFC4-6F175D3DCCD1}">
              <a14:hiddenFill xmlns:a14="http://schemas.microsoft.com/office/drawing/2010/main">
                <a:solidFill>
                  <a:srgbClr val="FFFFFF"/>
                </a:solidFill>
              </a14:hiddenFill>
            </a:ext>
          </a:extLst>
        </p:spPr>
      </p:pic>
      <p:pic>
        <p:nvPicPr>
          <p:cNvPr id="20487" name="Picture 7" descr="Resultado de imagen para malla para rop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375" y="3692404"/>
            <a:ext cx="1658199" cy="165819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9" descr="blob:https://web.whatsapp.com/49da9cd3-a9d7-4694-b173-95b073ffa4d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490" name="Picture 10" descr="C:\Users\Paúl\Downloads\WhatsApp Image 2018-01-21 at 17.05.25 (2).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3945088" y="3489727"/>
            <a:ext cx="1547664" cy="2063552"/>
          </a:xfrm>
          <a:prstGeom prst="rect">
            <a:avLst/>
          </a:prstGeom>
          <a:noFill/>
          <a:extLst>
            <a:ext uri="{909E8E84-426E-40DD-AFC4-6F175D3DCCD1}">
              <a14:hiddenFill xmlns:a14="http://schemas.microsoft.com/office/drawing/2010/main">
                <a:solidFill>
                  <a:srgbClr val="FFFFFF"/>
                </a:solidFill>
              </a14:hiddenFill>
            </a:ext>
          </a:extLst>
        </p:spPr>
      </p:pic>
      <p:pic>
        <p:nvPicPr>
          <p:cNvPr id="20492" name="Picture 12" descr="C:\Users\Paúl\Desktop\132PHOTO\SAM_0024.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062" r="20619"/>
          <a:stretch/>
        </p:blipFill>
        <p:spPr bwMode="auto">
          <a:xfrm>
            <a:off x="7092280" y="1047108"/>
            <a:ext cx="1395046" cy="1789350"/>
          </a:xfrm>
          <a:prstGeom prst="rect">
            <a:avLst/>
          </a:prstGeom>
          <a:noFill/>
          <a:extLst>
            <a:ext uri="{909E8E84-426E-40DD-AFC4-6F175D3DCCD1}">
              <a14:hiddenFill xmlns:a14="http://schemas.microsoft.com/office/drawing/2010/main">
                <a:solidFill>
                  <a:srgbClr val="FFFFFF"/>
                </a:solidFill>
              </a14:hiddenFill>
            </a:ext>
          </a:extLst>
        </p:spPr>
      </p:pic>
      <p:sp>
        <p:nvSpPr>
          <p:cNvPr id="7" name="6 Flecha derecha"/>
          <p:cNvSpPr/>
          <p:nvPr/>
        </p:nvSpPr>
        <p:spPr>
          <a:xfrm>
            <a:off x="2164212" y="2079177"/>
            <a:ext cx="549170" cy="253875"/>
          </a:xfrm>
          <a:prstGeom prst="right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92D050"/>
              </a:solidFill>
            </a:endParaRPr>
          </a:p>
        </p:txBody>
      </p:sp>
      <p:sp>
        <p:nvSpPr>
          <p:cNvPr id="16" name="15 Flecha derecha"/>
          <p:cNvSpPr/>
          <p:nvPr/>
        </p:nvSpPr>
        <p:spPr>
          <a:xfrm>
            <a:off x="4169750" y="2054148"/>
            <a:ext cx="549170" cy="253875"/>
          </a:xfrm>
          <a:prstGeom prst="right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92D050"/>
              </a:solidFill>
            </a:endParaRPr>
          </a:p>
        </p:txBody>
      </p:sp>
      <p:sp>
        <p:nvSpPr>
          <p:cNvPr id="17" name="16 Flecha derecha"/>
          <p:cNvSpPr/>
          <p:nvPr/>
        </p:nvSpPr>
        <p:spPr>
          <a:xfrm rot="10800000">
            <a:off x="6224817" y="4267628"/>
            <a:ext cx="549170" cy="253875"/>
          </a:xfrm>
          <a:prstGeom prst="right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92D050"/>
              </a:solidFill>
            </a:endParaRPr>
          </a:p>
        </p:txBody>
      </p:sp>
      <p:sp>
        <p:nvSpPr>
          <p:cNvPr id="18" name="17 Flecha derecha"/>
          <p:cNvSpPr/>
          <p:nvPr/>
        </p:nvSpPr>
        <p:spPr>
          <a:xfrm rot="5400000">
            <a:off x="7515218" y="3184593"/>
            <a:ext cx="549170" cy="253875"/>
          </a:xfrm>
          <a:prstGeom prst="right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92D050"/>
              </a:solidFill>
            </a:endParaRPr>
          </a:p>
        </p:txBody>
      </p:sp>
      <p:sp>
        <p:nvSpPr>
          <p:cNvPr id="19" name="18 Flecha derecha"/>
          <p:cNvSpPr/>
          <p:nvPr/>
        </p:nvSpPr>
        <p:spPr>
          <a:xfrm>
            <a:off x="6224817" y="2057827"/>
            <a:ext cx="549170" cy="253875"/>
          </a:xfrm>
          <a:prstGeom prst="right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92D050"/>
              </a:solidFill>
            </a:endParaRPr>
          </a:p>
        </p:txBody>
      </p:sp>
      <p:sp>
        <p:nvSpPr>
          <p:cNvPr id="20" name="19 Flecha derecha"/>
          <p:cNvSpPr/>
          <p:nvPr/>
        </p:nvSpPr>
        <p:spPr>
          <a:xfrm rot="10800000">
            <a:off x="2771800" y="4306597"/>
            <a:ext cx="549170" cy="253875"/>
          </a:xfrm>
          <a:prstGeom prst="right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92D050"/>
              </a:solidFill>
            </a:endParaRPr>
          </a:p>
        </p:txBody>
      </p:sp>
      <p:pic>
        <p:nvPicPr>
          <p:cNvPr id="18434" name="Picture 2" descr="Imagen relacionada"/>
          <p:cNvPicPr>
            <a:picLocks noChangeAspect="1" noChangeArrowheads="1"/>
          </p:cNvPicPr>
          <p:nvPr/>
        </p:nvPicPr>
        <p:blipFill rotWithShape="1">
          <a:blip r:embed="rId7">
            <a:extLst>
              <a:ext uri="{28A0092B-C50C-407E-A947-70E740481C1C}">
                <a14:useLocalDpi xmlns:a14="http://schemas.microsoft.com/office/drawing/2010/main" val="0"/>
              </a:ext>
            </a:extLst>
          </a:blip>
          <a:srcRect l="6774" t="2422" r="7190" b="16768"/>
          <a:stretch/>
        </p:blipFill>
        <p:spPr bwMode="auto">
          <a:xfrm>
            <a:off x="2713382" y="1419785"/>
            <a:ext cx="1383705" cy="1392519"/>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Resultado de imagen para torta de palmist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0564" y="1419785"/>
            <a:ext cx="1545717" cy="1339622"/>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598156" y="732239"/>
            <a:ext cx="4175831" cy="369332"/>
          </a:xfrm>
          <a:prstGeom prst="rect">
            <a:avLst/>
          </a:prstGeom>
          <a:noFill/>
        </p:spPr>
        <p:txBody>
          <a:bodyPr wrap="square" rtlCol="0">
            <a:spAutoFit/>
          </a:bodyPr>
          <a:lstStyle/>
          <a:p>
            <a:r>
              <a:rPr lang="es-EC" dirty="0" smtClean="0"/>
              <a:t>Fase de preparación del sustrato</a:t>
            </a:r>
            <a:endParaRPr lang="es-EC" dirty="0"/>
          </a:p>
        </p:txBody>
      </p:sp>
    </p:spTree>
    <p:extLst>
      <p:ext uri="{BB962C8B-B14F-4D97-AF65-F5344CB8AC3E}">
        <p14:creationId xmlns:p14="http://schemas.microsoft.com/office/powerpoint/2010/main" val="2884367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Paúl\Downloads\WhatsApp Image 2018-01-21 at 17.05.25.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78" t="23481" r="2829" b="13940"/>
          <a:stretch/>
        </p:blipFill>
        <p:spPr bwMode="auto">
          <a:xfrm rot="5400000">
            <a:off x="255037" y="1207989"/>
            <a:ext cx="579664" cy="2986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Paúl\Downloads\WhatsApp Image 2018-01-21 at 17.05.25.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78" t="23481" r="2829" b="13940"/>
          <a:stretch/>
        </p:blipFill>
        <p:spPr bwMode="auto">
          <a:xfrm rot="5400000">
            <a:off x="407437" y="1360389"/>
            <a:ext cx="579664" cy="2986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Paúl\Downloads\WhatsApp Image 2018-01-21 at 17.05.25.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78" t="23481" r="2829" b="13940"/>
          <a:stretch/>
        </p:blipFill>
        <p:spPr bwMode="auto">
          <a:xfrm rot="5400000">
            <a:off x="559837" y="1512789"/>
            <a:ext cx="579664" cy="2986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Paúl\Downloads\WhatsApp Image 2018-01-21 at 17.05.25.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78" t="23481" r="2829" b="13940"/>
          <a:stretch/>
        </p:blipFill>
        <p:spPr bwMode="auto">
          <a:xfrm rot="5400000">
            <a:off x="712237" y="1665189"/>
            <a:ext cx="579664" cy="2986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Paúl\Downloads\WhatsApp Image 2018-01-21 at 17.05.25.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78" t="23481" r="2829" b="13940"/>
          <a:stretch/>
        </p:blipFill>
        <p:spPr bwMode="auto">
          <a:xfrm rot="5400000">
            <a:off x="255036" y="2816103"/>
            <a:ext cx="579664" cy="2986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Paúl\Downloads\WhatsApp Image 2018-01-21 at 17.05.25.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78" t="23481" r="2829" b="13940"/>
          <a:stretch/>
        </p:blipFill>
        <p:spPr bwMode="auto">
          <a:xfrm rot="5400000">
            <a:off x="407436" y="2968503"/>
            <a:ext cx="579664" cy="2986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Paúl\Downloads\WhatsApp Image 2018-01-21 at 17.05.25.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78" t="23481" r="2829" b="13940"/>
          <a:stretch/>
        </p:blipFill>
        <p:spPr bwMode="auto">
          <a:xfrm rot="5400000">
            <a:off x="559836" y="3120903"/>
            <a:ext cx="579664" cy="2986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Paúl\Downloads\WhatsApp Image 2018-01-21 at 17.05.25.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78" t="23481" r="2829" b="13940"/>
          <a:stretch/>
        </p:blipFill>
        <p:spPr bwMode="auto">
          <a:xfrm rot="5400000">
            <a:off x="712236" y="3273303"/>
            <a:ext cx="579664" cy="29866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Paúl\Downloads\WhatsApp Image 2018-01-21 at 17.05.25.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78" t="23481" r="2829" b="13940"/>
          <a:stretch/>
        </p:blipFill>
        <p:spPr bwMode="auto">
          <a:xfrm rot="5400000">
            <a:off x="864636" y="3425703"/>
            <a:ext cx="579664" cy="29866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Paúl\Downloads\WhatsApp Image 2018-01-21 at 17.05.25.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78" t="23481" r="2829" b="13940"/>
          <a:stretch/>
        </p:blipFill>
        <p:spPr bwMode="auto">
          <a:xfrm rot="5400000">
            <a:off x="1017036" y="3578103"/>
            <a:ext cx="579664" cy="2986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Paúl\Downloads\WhatsApp Image 2018-01-21 at 17.05.25.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78" t="23481" r="2829" b="13940"/>
          <a:stretch/>
        </p:blipFill>
        <p:spPr bwMode="auto">
          <a:xfrm rot="5400000">
            <a:off x="1169436" y="3730503"/>
            <a:ext cx="579664" cy="2986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Paúl\Downloads\WhatsApp Image 2018-01-21 at 17.05.25.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78" t="23481" r="2829" b="13940"/>
          <a:stretch/>
        </p:blipFill>
        <p:spPr bwMode="auto">
          <a:xfrm rot="5400000">
            <a:off x="1321836" y="3882903"/>
            <a:ext cx="579664" cy="298667"/>
          </a:xfrm>
          <a:prstGeom prst="rect">
            <a:avLst/>
          </a:prstGeom>
          <a:noFill/>
          <a:extLst>
            <a:ext uri="{909E8E84-426E-40DD-AFC4-6F175D3DCCD1}">
              <a14:hiddenFill xmlns:a14="http://schemas.microsoft.com/office/drawing/2010/main">
                <a:solidFill>
                  <a:srgbClr val="FFFFFF"/>
                </a:solidFill>
              </a14:hiddenFill>
            </a:ext>
          </a:extLst>
        </p:spPr>
      </p:pic>
      <p:sp>
        <p:nvSpPr>
          <p:cNvPr id="20" name="19 Cerrar llave"/>
          <p:cNvSpPr/>
          <p:nvPr/>
        </p:nvSpPr>
        <p:spPr>
          <a:xfrm>
            <a:off x="1913402" y="1067490"/>
            <a:ext cx="400061" cy="1137374"/>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C"/>
          </a:p>
        </p:txBody>
      </p:sp>
      <p:sp>
        <p:nvSpPr>
          <p:cNvPr id="21" name="20 Cerrar llave"/>
          <p:cNvSpPr/>
          <p:nvPr/>
        </p:nvSpPr>
        <p:spPr>
          <a:xfrm>
            <a:off x="1927665" y="2675604"/>
            <a:ext cx="400061" cy="1952191"/>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C"/>
          </a:p>
        </p:txBody>
      </p:sp>
      <p:sp>
        <p:nvSpPr>
          <p:cNvPr id="22" name="21 CuadroTexto"/>
          <p:cNvSpPr txBox="1"/>
          <p:nvPr/>
        </p:nvSpPr>
        <p:spPr>
          <a:xfrm>
            <a:off x="2483768" y="1509722"/>
            <a:ext cx="1728192" cy="369332"/>
          </a:xfrm>
          <a:prstGeom prst="rect">
            <a:avLst/>
          </a:prstGeom>
          <a:noFill/>
        </p:spPr>
        <p:txBody>
          <a:bodyPr wrap="square" rtlCol="0">
            <a:spAutoFit/>
          </a:bodyPr>
          <a:lstStyle/>
          <a:p>
            <a:r>
              <a:rPr lang="es-EC" dirty="0" smtClean="0"/>
              <a:t>0,3,6,9,12  h</a:t>
            </a:r>
            <a:endParaRPr lang="es-EC" dirty="0"/>
          </a:p>
        </p:txBody>
      </p:sp>
      <p:sp>
        <p:nvSpPr>
          <p:cNvPr id="23" name="22 CuadroTexto"/>
          <p:cNvSpPr txBox="1"/>
          <p:nvPr/>
        </p:nvSpPr>
        <p:spPr>
          <a:xfrm>
            <a:off x="2498902" y="3429243"/>
            <a:ext cx="2505145" cy="369332"/>
          </a:xfrm>
          <a:prstGeom prst="rect">
            <a:avLst/>
          </a:prstGeom>
          <a:noFill/>
        </p:spPr>
        <p:txBody>
          <a:bodyPr wrap="square" rtlCol="0">
            <a:spAutoFit/>
          </a:bodyPr>
          <a:lstStyle/>
          <a:p>
            <a:r>
              <a:rPr lang="es-EC" dirty="0" smtClean="0"/>
              <a:t>18, 24,48,72,96 h</a:t>
            </a:r>
            <a:endParaRPr lang="es-EC" dirty="0"/>
          </a:p>
        </p:txBody>
      </p:sp>
      <p:pic>
        <p:nvPicPr>
          <p:cNvPr id="24" name="Picture 4" descr="C:\Users\Paúl\Downloads\WhatsApp Image 2018-01-21 at 17.05.25.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78" t="23481" r="2829" b="13940"/>
          <a:stretch/>
        </p:blipFill>
        <p:spPr bwMode="auto">
          <a:xfrm rot="5400000">
            <a:off x="553703" y="5219809"/>
            <a:ext cx="579664" cy="29866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Users\Paúl\Downloads\WhatsApp Image 2018-01-21 at 17.05.25.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78" t="23481" r="2829" b="13940"/>
          <a:stretch/>
        </p:blipFill>
        <p:spPr bwMode="auto">
          <a:xfrm rot="5400000">
            <a:off x="1154120" y="5225685"/>
            <a:ext cx="579664" cy="298667"/>
          </a:xfrm>
          <a:prstGeom prst="rect">
            <a:avLst/>
          </a:prstGeom>
          <a:noFill/>
          <a:extLst>
            <a:ext uri="{909E8E84-426E-40DD-AFC4-6F175D3DCCD1}">
              <a14:hiddenFill xmlns:a14="http://schemas.microsoft.com/office/drawing/2010/main">
                <a:solidFill>
                  <a:srgbClr val="FFFFFF"/>
                </a:solidFill>
              </a14:hiddenFill>
            </a:ext>
          </a:extLst>
        </p:spPr>
      </p:pic>
      <p:sp>
        <p:nvSpPr>
          <p:cNvPr id="26" name="25 Cerrar llave"/>
          <p:cNvSpPr/>
          <p:nvPr/>
        </p:nvSpPr>
        <p:spPr>
          <a:xfrm>
            <a:off x="1913402" y="4941168"/>
            <a:ext cx="414324" cy="792088"/>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C"/>
          </a:p>
        </p:txBody>
      </p:sp>
      <p:sp>
        <p:nvSpPr>
          <p:cNvPr id="27" name="26 CuadroTexto"/>
          <p:cNvSpPr txBox="1"/>
          <p:nvPr/>
        </p:nvSpPr>
        <p:spPr>
          <a:xfrm>
            <a:off x="2468742" y="5085186"/>
            <a:ext cx="1728192" cy="646331"/>
          </a:xfrm>
          <a:prstGeom prst="rect">
            <a:avLst/>
          </a:prstGeom>
          <a:noFill/>
        </p:spPr>
        <p:txBody>
          <a:bodyPr wrap="square" rtlCol="0">
            <a:spAutoFit/>
          </a:bodyPr>
          <a:lstStyle/>
          <a:p>
            <a:r>
              <a:rPr lang="es-EC" dirty="0" smtClean="0"/>
              <a:t>Blancos por cada tiempo </a:t>
            </a:r>
            <a:endParaRPr lang="es-EC" dirty="0"/>
          </a:p>
        </p:txBody>
      </p:sp>
      <p:pic>
        <p:nvPicPr>
          <p:cNvPr id="28" name="Picture 3" descr="C:\Users\Paúl\Downloads\WhatsApp Image 2018-01-21 at 17.05.24 (1).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75" r="8690"/>
          <a:stretch/>
        </p:blipFill>
        <p:spPr bwMode="auto">
          <a:xfrm>
            <a:off x="6554295" y="979230"/>
            <a:ext cx="1232681" cy="11465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C:\Users\Paúl\Downloads\WhatsApp Image 2018-01-21 at 17.05.24.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612"/>
          <a:stretch/>
        </p:blipFill>
        <p:spPr bwMode="auto">
          <a:xfrm>
            <a:off x="6324149" y="2801503"/>
            <a:ext cx="1871531" cy="118451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Users\Paúl\Downloads\WhatsApp Image 2018-01-21 at 17.05.25.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078" t="23481" r="2829" b="13940"/>
          <a:stretch/>
        </p:blipFill>
        <p:spPr bwMode="auto">
          <a:xfrm rot="5400000">
            <a:off x="6651150" y="4941155"/>
            <a:ext cx="1292851" cy="666132"/>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2"/>
          <p:cNvSpPr txBox="1">
            <a:spLocks noChangeArrowheads="1"/>
          </p:cNvSpPr>
          <p:nvPr/>
        </p:nvSpPr>
        <p:spPr bwMode="auto">
          <a:xfrm>
            <a:off x="1979712" y="33834"/>
            <a:ext cx="7365472"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a:solidFill>
                  <a:schemeClr val="accent4"/>
                </a:solidFill>
              </a:rPr>
              <a:t>                        METODOLOGÍA</a:t>
            </a:r>
          </a:p>
        </p:txBody>
      </p:sp>
      <p:sp>
        <p:nvSpPr>
          <p:cNvPr id="32" name="31 Flecha derecha"/>
          <p:cNvSpPr/>
          <p:nvPr/>
        </p:nvSpPr>
        <p:spPr>
          <a:xfrm rot="5400000">
            <a:off x="7022989" y="4195132"/>
            <a:ext cx="549170" cy="253875"/>
          </a:xfrm>
          <a:prstGeom prst="right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92D050"/>
              </a:solidFill>
            </a:endParaRPr>
          </a:p>
        </p:txBody>
      </p:sp>
      <p:sp>
        <p:nvSpPr>
          <p:cNvPr id="33" name="32 Flecha derecha"/>
          <p:cNvSpPr/>
          <p:nvPr/>
        </p:nvSpPr>
        <p:spPr>
          <a:xfrm rot="5400000">
            <a:off x="6985330" y="2363436"/>
            <a:ext cx="549170" cy="253875"/>
          </a:xfrm>
          <a:prstGeom prst="right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92D050"/>
              </a:solidFill>
            </a:endParaRPr>
          </a:p>
        </p:txBody>
      </p:sp>
      <p:sp>
        <p:nvSpPr>
          <p:cNvPr id="3" name="2 CuadroTexto"/>
          <p:cNvSpPr txBox="1"/>
          <p:nvPr/>
        </p:nvSpPr>
        <p:spPr>
          <a:xfrm>
            <a:off x="2113432" y="609898"/>
            <a:ext cx="5436855" cy="369332"/>
          </a:xfrm>
          <a:prstGeom prst="rect">
            <a:avLst/>
          </a:prstGeom>
          <a:noFill/>
        </p:spPr>
        <p:txBody>
          <a:bodyPr wrap="square" rtlCol="0">
            <a:spAutoFit/>
          </a:bodyPr>
          <a:lstStyle/>
          <a:p>
            <a:r>
              <a:rPr lang="es-EC" dirty="0" smtClean="0"/>
              <a:t>Elaboración de fundas para digestibilidad </a:t>
            </a:r>
            <a:r>
              <a:rPr lang="es-EC" i="1" dirty="0" smtClean="0"/>
              <a:t>in situ</a:t>
            </a:r>
            <a:endParaRPr lang="es-EC" dirty="0"/>
          </a:p>
        </p:txBody>
      </p:sp>
    </p:spTree>
    <p:extLst>
      <p:ext uri="{BB962C8B-B14F-4D97-AF65-F5344CB8AC3E}">
        <p14:creationId xmlns:p14="http://schemas.microsoft.com/office/powerpoint/2010/main" val="1459277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Paúl\Desktop\132PHOTO\SAM_00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323688"/>
            <a:ext cx="2304256" cy="1728192"/>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Users\Paúl\Desktop\132PHOTO\SAM_0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877" y="1340768"/>
            <a:ext cx="2400267" cy="18002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Users\Paúl\Desktop\132PHOTO\SAM_00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8103" y="1296898"/>
            <a:ext cx="2375697" cy="1781773"/>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Users\Paúl\Desktop\132PHOTO\SAM_001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42" t="8846" r="22043"/>
          <a:stretch/>
        </p:blipFill>
        <p:spPr bwMode="auto">
          <a:xfrm>
            <a:off x="1979712" y="3685847"/>
            <a:ext cx="2179630" cy="201056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txBox="1">
            <a:spLocks noChangeArrowheads="1"/>
          </p:cNvSpPr>
          <p:nvPr/>
        </p:nvSpPr>
        <p:spPr bwMode="auto">
          <a:xfrm>
            <a:off x="1979712" y="33834"/>
            <a:ext cx="7365472"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a:solidFill>
                  <a:schemeClr val="accent4"/>
                </a:solidFill>
              </a:rPr>
              <a:t>                        METODOLOGÍA</a:t>
            </a:r>
          </a:p>
        </p:txBody>
      </p:sp>
      <p:sp>
        <p:nvSpPr>
          <p:cNvPr id="8" name="7 CuadroTexto"/>
          <p:cNvSpPr txBox="1"/>
          <p:nvPr/>
        </p:nvSpPr>
        <p:spPr>
          <a:xfrm>
            <a:off x="3851920" y="737647"/>
            <a:ext cx="2227849" cy="369332"/>
          </a:xfrm>
          <a:prstGeom prst="rect">
            <a:avLst/>
          </a:prstGeom>
          <a:noFill/>
        </p:spPr>
        <p:txBody>
          <a:bodyPr wrap="square" rtlCol="0">
            <a:spAutoFit/>
          </a:bodyPr>
          <a:lstStyle/>
          <a:p>
            <a:r>
              <a:rPr lang="es-EC" dirty="0" smtClean="0"/>
              <a:t>Manejo de animales </a:t>
            </a:r>
            <a:endParaRPr lang="es-EC" dirty="0"/>
          </a:p>
        </p:txBody>
      </p:sp>
      <p:sp>
        <p:nvSpPr>
          <p:cNvPr id="2" name="1 Rectángulo"/>
          <p:cNvSpPr/>
          <p:nvPr/>
        </p:nvSpPr>
        <p:spPr>
          <a:xfrm>
            <a:off x="5662448" y="3955926"/>
            <a:ext cx="2815258" cy="369332"/>
          </a:xfrm>
          <a:prstGeom prst="rect">
            <a:avLst/>
          </a:prstGeom>
        </p:spPr>
        <p:txBody>
          <a:bodyPr wrap="none">
            <a:spAutoFit/>
          </a:bodyPr>
          <a:lstStyle/>
          <a:p>
            <a:r>
              <a:rPr lang="es-EC" dirty="0"/>
              <a:t>CA = ((PV</a:t>
            </a:r>
            <a:r>
              <a:rPr lang="es-EC" baseline="30000" dirty="0"/>
              <a:t>0, 75</a:t>
            </a:r>
            <a:r>
              <a:rPr lang="es-EC" dirty="0"/>
              <a:t>)*0,08 / E)*2</a:t>
            </a:r>
          </a:p>
        </p:txBody>
      </p:sp>
      <p:sp>
        <p:nvSpPr>
          <p:cNvPr id="3" name="2 Rectángulo"/>
          <p:cNvSpPr/>
          <p:nvPr/>
        </p:nvSpPr>
        <p:spPr>
          <a:xfrm>
            <a:off x="5689015" y="4512714"/>
            <a:ext cx="2852063" cy="369332"/>
          </a:xfrm>
          <a:prstGeom prst="rect">
            <a:avLst/>
          </a:prstGeom>
        </p:spPr>
        <p:txBody>
          <a:bodyPr wrap="none">
            <a:spAutoFit/>
          </a:bodyPr>
          <a:lstStyle/>
          <a:p>
            <a:r>
              <a:rPr lang="es-EC" dirty="0"/>
              <a:t>17.5 kg en MS (2.4% PV) </a:t>
            </a:r>
          </a:p>
        </p:txBody>
      </p:sp>
      <p:sp>
        <p:nvSpPr>
          <p:cNvPr id="4" name="3 CuadroTexto"/>
          <p:cNvSpPr txBox="1"/>
          <p:nvPr/>
        </p:nvSpPr>
        <p:spPr>
          <a:xfrm>
            <a:off x="1187624" y="3212976"/>
            <a:ext cx="1368152" cy="369332"/>
          </a:xfrm>
          <a:prstGeom prst="rect">
            <a:avLst/>
          </a:prstGeom>
          <a:noFill/>
        </p:spPr>
        <p:txBody>
          <a:bodyPr wrap="square" rtlCol="0">
            <a:spAutoFit/>
          </a:bodyPr>
          <a:lstStyle/>
          <a:p>
            <a:r>
              <a:rPr lang="es-EC" dirty="0" smtClean="0"/>
              <a:t>700 kg</a:t>
            </a:r>
            <a:endParaRPr lang="es-EC" dirty="0"/>
          </a:p>
        </p:txBody>
      </p:sp>
      <p:sp>
        <p:nvSpPr>
          <p:cNvPr id="12" name="11 CuadroTexto"/>
          <p:cNvSpPr txBox="1"/>
          <p:nvPr/>
        </p:nvSpPr>
        <p:spPr>
          <a:xfrm>
            <a:off x="3991875" y="3247883"/>
            <a:ext cx="1368152" cy="369332"/>
          </a:xfrm>
          <a:prstGeom prst="rect">
            <a:avLst/>
          </a:prstGeom>
          <a:noFill/>
        </p:spPr>
        <p:txBody>
          <a:bodyPr wrap="square" rtlCol="0">
            <a:spAutoFit/>
          </a:bodyPr>
          <a:lstStyle/>
          <a:p>
            <a:r>
              <a:rPr lang="es-EC" dirty="0" smtClean="0"/>
              <a:t>750 kg</a:t>
            </a:r>
            <a:endParaRPr lang="es-EC" dirty="0"/>
          </a:p>
        </p:txBody>
      </p:sp>
    </p:spTree>
    <p:extLst>
      <p:ext uri="{BB962C8B-B14F-4D97-AF65-F5344CB8AC3E}">
        <p14:creationId xmlns:p14="http://schemas.microsoft.com/office/powerpoint/2010/main" val="4081119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Users\Paúl\Desktop\132PHOTO\SAM_00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196752"/>
            <a:ext cx="1861880" cy="1396410"/>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C:\Users\Paúl\Desktop\132PHOTO\SAM_0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1220942"/>
            <a:ext cx="1872208" cy="1404156"/>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descr="C:\Users\Paúl\Desktop\132PHOTO\SAM_00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1255404"/>
            <a:ext cx="1904461" cy="1428346"/>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C:\Users\Paúl\Desktop\132PHOTO\SAM_004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897" t="23238" r="4622" b="22778"/>
          <a:stretch/>
        </p:blipFill>
        <p:spPr bwMode="auto">
          <a:xfrm>
            <a:off x="6648823" y="3642263"/>
            <a:ext cx="2227384" cy="1336431"/>
          </a:xfrm>
          <a:prstGeom prst="rect">
            <a:avLst/>
          </a:prstGeom>
          <a:noFill/>
          <a:extLst>
            <a:ext uri="{909E8E84-426E-40DD-AFC4-6F175D3DCCD1}">
              <a14:hiddenFill xmlns:a14="http://schemas.microsoft.com/office/drawing/2010/main">
                <a:solidFill>
                  <a:srgbClr val="FFFFFF"/>
                </a:solidFill>
              </a14:hiddenFill>
            </a:ext>
          </a:extLst>
        </p:spPr>
      </p:pic>
      <p:pic>
        <p:nvPicPr>
          <p:cNvPr id="22533" name="Picture 5" descr="C:\Users\Paúl\Desktop\132PHOTO\SAM_001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066" t="10315"/>
          <a:stretch/>
        </p:blipFill>
        <p:spPr bwMode="auto">
          <a:xfrm>
            <a:off x="3812773" y="3642263"/>
            <a:ext cx="1806889" cy="1539745"/>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C:\Users\Paúl\Desktop\132PHOTO\SAM_002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000" b="5973"/>
          <a:stretch/>
        </p:blipFill>
        <p:spPr bwMode="auto">
          <a:xfrm>
            <a:off x="1023787" y="3681184"/>
            <a:ext cx="1900413" cy="148907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1979712" y="33834"/>
            <a:ext cx="7365472"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a:solidFill>
                  <a:schemeClr val="accent4"/>
                </a:solidFill>
              </a:rPr>
              <a:t>                        METODOLOGÍA</a:t>
            </a:r>
          </a:p>
        </p:txBody>
      </p:sp>
      <p:sp>
        <p:nvSpPr>
          <p:cNvPr id="9" name="8 Flecha derecha"/>
          <p:cNvSpPr/>
          <p:nvPr/>
        </p:nvSpPr>
        <p:spPr>
          <a:xfrm rot="10800000">
            <a:off x="3059832" y="4183542"/>
            <a:ext cx="549170" cy="253875"/>
          </a:xfrm>
          <a:prstGeom prst="right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92D050"/>
              </a:solidFill>
            </a:endParaRPr>
          </a:p>
        </p:txBody>
      </p:sp>
      <p:sp>
        <p:nvSpPr>
          <p:cNvPr id="10" name="9 Flecha derecha"/>
          <p:cNvSpPr/>
          <p:nvPr/>
        </p:nvSpPr>
        <p:spPr>
          <a:xfrm rot="10800000">
            <a:off x="5871354" y="4183541"/>
            <a:ext cx="549170" cy="253875"/>
          </a:xfrm>
          <a:prstGeom prst="right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92D050"/>
              </a:solidFill>
            </a:endParaRPr>
          </a:p>
        </p:txBody>
      </p:sp>
      <p:sp>
        <p:nvSpPr>
          <p:cNvPr id="11" name="10 Flecha derecha"/>
          <p:cNvSpPr/>
          <p:nvPr/>
        </p:nvSpPr>
        <p:spPr>
          <a:xfrm>
            <a:off x="2924200" y="1796082"/>
            <a:ext cx="549170" cy="253875"/>
          </a:xfrm>
          <a:prstGeom prst="right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92D050"/>
              </a:solidFill>
            </a:endParaRPr>
          </a:p>
        </p:txBody>
      </p:sp>
      <p:sp>
        <p:nvSpPr>
          <p:cNvPr id="12" name="11 Flecha derecha"/>
          <p:cNvSpPr/>
          <p:nvPr/>
        </p:nvSpPr>
        <p:spPr>
          <a:xfrm>
            <a:off x="5868144" y="1842639"/>
            <a:ext cx="549170" cy="253875"/>
          </a:xfrm>
          <a:prstGeom prst="right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92D050"/>
              </a:solidFill>
            </a:endParaRPr>
          </a:p>
        </p:txBody>
      </p:sp>
      <p:sp>
        <p:nvSpPr>
          <p:cNvPr id="13" name="12 Flecha derecha"/>
          <p:cNvSpPr/>
          <p:nvPr/>
        </p:nvSpPr>
        <p:spPr>
          <a:xfrm rot="5400000">
            <a:off x="7487930" y="3078445"/>
            <a:ext cx="549170" cy="253875"/>
          </a:xfrm>
          <a:prstGeom prst="right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92D050"/>
              </a:solidFill>
            </a:endParaRPr>
          </a:p>
        </p:txBody>
      </p:sp>
      <p:sp>
        <p:nvSpPr>
          <p:cNvPr id="14" name="13 CuadroTexto"/>
          <p:cNvSpPr txBox="1"/>
          <p:nvPr/>
        </p:nvSpPr>
        <p:spPr>
          <a:xfrm>
            <a:off x="2598156" y="732239"/>
            <a:ext cx="4175831" cy="369332"/>
          </a:xfrm>
          <a:prstGeom prst="rect">
            <a:avLst/>
          </a:prstGeom>
          <a:noFill/>
        </p:spPr>
        <p:txBody>
          <a:bodyPr wrap="square" rtlCol="0">
            <a:spAutoFit/>
          </a:bodyPr>
          <a:lstStyle/>
          <a:p>
            <a:r>
              <a:rPr lang="es-EC" dirty="0" smtClean="0"/>
              <a:t>Fase de digestibilidad </a:t>
            </a:r>
            <a:r>
              <a:rPr lang="es-EC" i="1" dirty="0" smtClean="0"/>
              <a:t>in situ</a:t>
            </a:r>
            <a:endParaRPr lang="es-EC" dirty="0"/>
          </a:p>
        </p:txBody>
      </p:sp>
    </p:spTree>
    <p:extLst>
      <p:ext uri="{BB962C8B-B14F-4D97-AF65-F5344CB8AC3E}">
        <p14:creationId xmlns:p14="http://schemas.microsoft.com/office/powerpoint/2010/main" val="3036274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Paúl\Desktop\132PHOTO\SAM_00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319" t="13433" r="23779" b="30782"/>
          <a:stretch/>
        </p:blipFill>
        <p:spPr bwMode="auto">
          <a:xfrm>
            <a:off x="395536" y="1268760"/>
            <a:ext cx="1773171" cy="1517046"/>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C:\Users\Paúl\Desktop\132PHOTO\SAM_006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228"/>
          <a:stretch/>
        </p:blipFill>
        <p:spPr bwMode="auto">
          <a:xfrm>
            <a:off x="3059832" y="1309289"/>
            <a:ext cx="2232248" cy="1435987"/>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C:\Users\Paúl\Desktop\132PHOTO\SAM_006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9299" y="1229160"/>
            <a:ext cx="2032110" cy="1524082"/>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5" descr="C:\Users\Paúl\Desktop\132PHOTO\SAM_006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163" t="26012" r="21375" b="7788"/>
          <a:stretch/>
        </p:blipFill>
        <p:spPr bwMode="auto">
          <a:xfrm>
            <a:off x="6261996" y="3580554"/>
            <a:ext cx="1786715" cy="1869051"/>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C:\Users\Paúl\Desktop\132PHOTO\SAM_006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5253" r="5548" b="7592"/>
          <a:stretch/>
        </p:blipFill>
        <p:spPr bwMode="auto">
          <a:xfrm rot="5400000">
            <a:off x="3640591" y="3794721"/>
            <a:ext cx="2391878" cy="146538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1979712" y="33834"/>
            <a:ext cx="7365472"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a:solidFill>
                  <a:schemeClr val="accent4"/>
                </a:solidFill>
              </a:rPr>
              <a:t>                        METODOLOGÍA</a:t>
            </a:r>
          </a:p>
        </p:txBody>
      </p:sp>
      <p:sp>
        <p:nvSpPr>
          <p:cNvPr id="8" name="7 Flecha derecha"/>
          <p:cNvSpPr/>
          <p:nvPr/>
        </p:nvSpPr>
        <p:spPr>
          <a:xfrm>
            <a:off x="2339752" y="1864263"/>
            <a:ext cx="549170" cy="253875"/>
          </a:xfrm>
          <a:prstGeom prst="right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92D050"/>
              </a:solidFill>
            </a:endParaRPr>
          </a:p>
        </p:txBody>
      </p:sp>
      <p:sp>
        <p:nvSpPr>
          <p:cNvPr id="9" name="8 Flecha derecha"/>
          <p:cNvSpPr/>
          <p:nvPr/>
        </p:nvSpPr>
        <p:spPr>
          <a:xfrm rot="10800000">
            <a:off x="5590129" y="4273537"/>
            <a:ext cx="549170" cy="253875"/>
          </a:xfrm>
          <a:prstGeom prst="right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92D050"/>
              </a:solidFill>
            </a:endParaRPr>
          </a:p>
        </p:txBody>
      </p:sp>
      <p:sp>
        <p:nvSpPr>
          <p:cNvPr id="10" name="9 Flecha derecha"/>
          <p:cNvSpPr/>
          <p:nvPr/>
        </p:nvSpPr>
        <p:spPr>
          <a:xfrm rot="5400000">
            <a:off x="6880768" y="3040190"/>
            <a:ext cx="549170" cy="253875"/>
          </a:xfrm>
          <a:prstGeom prst="right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92D050"/>
              </a:solidFill>
            </a:endParaRPr>
          </a:p>
        </p:txBody>
      </p:sp>
      <p:sp>
        <p:nvSpPr>
          <p:cNvPr id="11" name="10 Flecha derecha"/>
          <p:cNvSpPr/>
          <p:nvPr/>
        </p:nvSpPr>
        <p:spPr>
          <a:xfrm>
            <a:off x="5387863" y="1900345"/>
            <a:ext cx="549170" cy="253875"/>
          </a:xfrm>
          <a:prstGeom prst="right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92D050"/>
              </a:solidFill>
            </a:endParaRPr>
          </a:p>
        </p:txBody>
      </p:sp>
      <p:sp>
        <p:nvSpPr>
          <p:cNvPr id="12" name="11 CuadroTexto"/>
          <p:cNvSpPr txBox="1"/>
          <p:nvPr/>
        </p:nvSpPr>
        <p:spPr>
          <a:xfrm>
            <a:off x="3204164" y="767010"/>
            <a:ext cx="4175831" cy="369332"/>
          </a:xfrm>
          <a:prstGeom prst="rect">
            <a:avLst/>
          </a:prstGeom>
          <a:noFill/>
        </p:spPr>
        <p:txBody>
          <a:bodyPr wrap="square" rtlCol="0">
            <a:spAutoFit/>
          </a:bodyPr>
          <a:lstStyle/>
          <a:p>
            <a:r>
              <a:rPr lang="es-EC" dirty="0" smtClean="0"/>
              <a:t>Fase de análisis de muestras </a:t>
            </a:r>
            <a:endParaRPr lang="es-EC" dirty="0"/>
          </a:p>
        </p:txBody>
      </p:sp>
      <p:pic>
        <p:nvPicPr>
          <p:cNvPr id="13" name="12 Imagen" descr="C:\Users\Usuario\Downloads\WhatsApp Image 2018-01-02 at 17.26.55 (1).jpeg"/>
          <p:cNvPicPr/>
          <p:nvPr/>
        </p:nvPicPr>
        <p:blipFill rotWithShape="1">
          <a:blip r:embed="rId7">
            <a:extLst>
              <a:ext uri="{28A0092B-C50C-407E-A947-70E740481C1C}">
                <a14:useLocalDpi xmlns:a14="http://schemas.microsoft.com/office/drawing/2010/main" val="0"/>
              </a:ext>
            </a:extLst>
          </a:blip>
          <a:srcRect l="15341" t="21739" r="9877" b="21483"/>
          <a:stretch/>
        </p:blipFill>
        <p:spPr bwMode="auto">
          <a:xfrm>
            <a:off x="171556" y="3580554"/>
            <a:ext cx="3064499" cy="1870910"/>
          </a:xfrm>
          <a:prstGeom prst="rect">
            <a:avLst/>
          </a:prstGeom>
          <a:noFill/>
          <a:ln>
            <a:noFill/>
          </a:ln>
          <a:extLst>
            <a:ext uri="{53640926-AAD7-44D8-BBD7-CCE9431645EC}">
              <a14:shadowObscured xmlns:a14="http://schemas.microsoft.com/office/drawing/2010/main"/>
            </a:ext>
          </a:extLst>
        </p:spPr>
      </p:pic>
      <p:sp>
        <p:nvSpPr>
          <p:cNvPr id="14" name="13 Flecha derecha"/>
          <p:cNvSpPr/>
          <p:nvPr/>
        </p:nvSpPr>
        <p:spPr>
          <a:xfrm rot="10800000">
            <a:off x="3419872" y="4299000"/>
            <a:ext cx="549170" cy="253875"/>
          </a:xfrm>
          <a:prstGeom prst="right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92D050"/>
              </a:solidFill>
            </a:endParaRPr>
          </a:p>
        </p:txBody>
      </p:sp>
    </p:spTree>
    <p:extLst>
      <p:ext uri="{BB962C8B-B14F-4D97-AF65-F5344CB8AC3E}">
        <p14:creationId xmlns:p14="http://schemas.microsoft.com/office/powerpoint/2010/main" val="1158669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979712" y="33834"/>
            <a:ext cx="7365472"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a:solidFill>
                  <a:schemeClr val="accent4"/>
                </a:solidFill>
              </a:rPr>
              <a:t>                        METODOLOGÍA</a:t>
            </a:r>
          </a:p>
        </p:txBody>
      </p:sp>
      <p:sp>
        <p:nvSpPr>
          <p:cNvPr id="3" name="2 Rectángulo"/>
          <p:cNvSpPr/>
          <p:nvPr/>
        </p:nvSpPr>
        <p:spPr>
          <a:xfrm>
            <a:off x="2987824" y="836712"/>
            <a:ext cx="3365024" cy="369332"/>
          </a:xfrm>
          <a:prstGeom prst="rect">
            <a:avLst/>
          </a:prstGeom>
        </p:spPr>
        <p:txBody>
          <a:bodyPr wrap="none">
            <a:spAutoFit/>
          </a:bodyPr>
          <a:lstStyle/>
          <a:p>
            <a:pPr lvl="2" algn="ctr"/>
            <a:r>
              <a:rPr lang="es-EC" b="1" dirty="0"/>
              <a:t>Diseño experimental</a:t>
            </a:r>
          </a:p>
        </p:txBody>
      </p:sp>
      <p:graphicFrame>
        <p:nvGraphicFramePr>
          <p:cNvPr id="7" name="6 Diagrama"/>
          <p:cNvGraphicFramePr/>
          <p:nvPr>
            <p:extLst>
              <p:ext uri="{D42A27DB-BD31-4B8C-83A1-F6EECF244321}">
                <p14:modId xmlns:p14="http://schemas.microsoft.com/office/powerpoint/2010/main" val="4143621383"/>
              </p:ext>
            </p:extLst>
          </p:nvPr>
        </p:nvGraphicFramePr>
        <p:xfrm>
          <a:off x="2771800" y="1340768"/>
          <a:ext cx="4320480" cy="4527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312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91680" y="1959753"/>
            <a:ext cx="5976664" cy="212365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C" sz="6600" b="1" dirty="0" smtClean="0">
                <a:solidFill>
                  <a:schemeClr val="tx1"/>
                </a:solidFill>
              </a:rPr>
              <a:t>RESULTADOS Y DISCUSIÓN</a:t>
            </a:r>
            <a:endParaRPr lang="es-EC" sz="6600" b="1" dirty="0">
              <a:solidFill>
                <a:schemeClr val="tx1"/>
              </a:solidFill>
            </a:endParaRPr>
          </a:p>
        </p:txBody>
      </p:sp>
    </p:spTree>
    <p:extLst>
      <p:ext uri="{BB962C8B-B14F-4D97-AF65-F5344CB8AC3E}">
        <p14:creationId xmlns:p14="http://schemas.microsoft.com/office/powerpoint/2010/main" val="904076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64268" y="692696"/>
            <a:ext cx="8568952" cy="646331"/>
          </a:xfrm>
          <a:prstGeom prst="rect">
            <a:avLst/>
          </a:prstGeom>
        </p:spPr>
        <p:txBody>
          <a:bodyPr wrap="square">
            <a:spAutoFit/>
          </a:bodyPr>
          <a:lstStyle/>
          <a:p>
            <a:r>
              <a:rPr lang="es-EC" b="1" dirty="0"/>
              <a:t>Digestibilidad </a:t>
            </a:r>
            <a:r>
              <a:rPr lang="es-EC" b="1" i="1" dirty="0"/>
              <a:t>in situ</a:t>
            </a:r>
            <a:r>
              <a:rPr lang="es-EC" b="1" dirty="0"/>
              <a:t> de  fibra (DIF) en los tiempos 0,3,6,9,12,18,24,48,72,96  de palmiste y palmiste tratado con Hidróxido de Calcio</a:t>
            </a:r>
          </a:p>
        </p:txBody>
      </p:sp>
      <p:sp>
        <p:nvSpPr>
          <p:cNvPr id="8" name="Rectangle 2"/>
          <p:cNvSpPr txBox="1">
            <a:spLocks noChangeArrowheads="1"/>
          </p:cNvSpPr>
          <p:nvPr/>
        </p:nvSpPr>
        <p:spPr bwMode="auto">
          <a:xfrm>
            <a:off x="1979712" y="33834"/>
            <a:ext cx="7365472"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a:solidFill>
                  <a:schemeClr val="accent4"/>
                </a:solidFill>
              </a:rPr>
              <a:t>                        </a:t>
            </a:r>
            <a:r>
              <a:rPr lang="es-ES" kern="0" dirty="0" smtClean="0">
                <a:solidFill>
                  <a:schemeClr val="accent4"/>
                </a:solidFill>
              </a:rPr>
              <a:t>RESULTADOS</a:t>
            </a:r>
            <a:endParaRPr lang="es-ES" kern="0" dirty="0">
              <a:solidFill>
                <a:schemeClr val="accent4"/>
              </a:solidFill>
            </a:endParaRPr>
          </a:p>
        </p:txBody>
      </p:sp>
      <p:pic>
        <p:nvPicPr>
          <p:cNvPr id="276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412776"/>
            <a:ext cx="7128398" cy="448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3770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3568" y="131763"/>
            <a:ext cx="8229600" cy="5715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chemeClr val="accent4"/>
                </a:solidFill>
              </a:rPr>
              <a:t>INTRODUCCIÓN</a:t>
            </a:r>
            <a:endParaRPr lang="es-EC" kern="0" dirty="0"/>
          </a:p>
        </p:txBody>
      </p:sp>
      <p:graphicFrame>
        <p:nvGraphicFramePr>
          <p:cNvPr id="8" name="Diagrama 7"/>
          <p:cNvGraphicFramePr/>
          <p:nvPr>
            <p:extLst>
              <p:ext uri="{D42A27DB-BD31-4B8C-83A1-F6EECF244321}">
                <p14:modId xmlns:p14="http://schemas.microsoft.com/office/powerpoint/2010/main" val="401476122"/>
              </p:ext>
            </p:extLst>
          </p:nvPr>
        </p:nvGraphicFramePr>
        <p:xfrm>
          <a:off x="683568" y="548680"/>
          <a:ext cx="8064895"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CuadroTexto"/>
          <p:cNvSpPr txBox="1"/>
          <p:nvPr/>
        </p:nvSpPr>
        <p:spPr>
          <a:xfrm>
            <a:off x="107504" y="6309320"/>
            <a:ext cx="6480720" cy="861774"/>
          </a:xfrm>
          <a:prstGeom prst="rect">
            <a:avLst/>
          </a:prstGeom>
          <a:noFill/>
        </p:spPr>
        <p:txBody>
          <a:bodyPr wrap="square" rtlCol="0">
            <a:spAutoFit/>
          </a:bodyPr>
          <a:lstStyle/>
          <a:p>
            <a:r>
              <a:rPr lang="es-EC" sz="800" dirty="0" smtClean="0"/>
              <a:t>Fuentes: Delgado</a:t>
            </a:r>
            <a:r>
              <a:rPr lang="es-EC" sz="800" dirty="0"/>
              <a:t>, M. E. (2007). </a:t>
            </a:r>
            <a:r>
              <a:rPr lang="es-EC" sz="800" i="1" dirty="0"/>
              <a:t>Análisis mundial de la cadena de valor de la palma africana ecuatoriana.</a:t>
            </a:r>
            <a:r>
              <a:rPr lang="es-EC" sz="800" dirty="0"/>
              <a:t> </a:t>
            </a:r>
            <a:endParaRPr lang="es-EC" sz="800" dirty="0" smtClean="0"/>
          </a:p>
          <a:p>
            <a:r>
              <a:rPr lang="es-EC" sz="800" dirty="0" smtClean="0"/>
              <a:t>Cuenca </a:t>
            </a:r>
            <a:r>
              <a:rPr lang="es-EC" sz="800" dirty="0"/>
              <a:t>González, J. (2015). </a:t>
            </a:r>
            <a:r>
              <a:rPr lang="es-EC" sz="800" i="1" dirty="0"/>
              <a:t>Composición y valor nutricional de la torta de </a:t>
            </a:r>
            <a:r>
              <a:rPr lang="es-EC" sz="800" i="1" dirty="0" err="1"/>
              <a:t>palmisre</a:t>
            </a:r>
            <a:r>
              <a:rPr lang="es-EC" sz="800" i="1" dirty="0"/>
              <a:t> en tres plantas extractoras del aceite de palma </a:t>
            </a:r>
            <a:r>
              <a:rPr lang="es-EC" sz="800" i="1" dirty="0" smtClean="0"/>
              <a:t>africana </a:t>
            </a:r>
            <a:r>
              <a:rPr lang="es-EC" sz="800" i="1" dirty="0"/>
              <a:t>en el Ecuador.</a:t>
            </a:r>
            <a:r>
              <a:rPr lang="es-EC" sz="800" dirty="0"/>
              <a:t> </a:t>
            </a:r>
            <a:endParaRPr lang="es-EC" sz="800" dirty="0" smtClean="0"/>
          </a:p>
          <a:p>
            <a:r>
              <a:rPr lang="es-EC" sz="800" dirty="0" smtClean="0"/>
              <a:t>Wolfgang </a:t>
            </a:r>
            <a:r>
              <a:rPr lang="es-EC" sz="800" dirty="0" err="1"/>
              <a:t>Stehr</a:t>
            </a:r>
            <a:r>
              <a:rPr lang="es-EC" sz="800" dirty="0"/>
              <a:t>, W. (2012). </a:t>
            </a:r>
            <a:r>
              <a:rPr lang="es-EC" sz="800" i="1" dirty="0"/>
              <a:t>Alimentos complementarios para </a:t>
            </a:r>
            <a:r>
              <a:rPr lang="es-EC" sz="800" i="1" dirty="0" err="1"/>
              <a:t>produccion</a:t>
            </a:r>
            <a:r>
              <a:rPr lang="es-EC" sz="800" i="1" dirty="0"/>
              <a:t> de carne</a:t>
            </a:r>
            <a:r>
              <a:rPr lang="es-EC" sz="800" i="1" dirty="0" smtClean="0"/>
              <a:t>.</a:t>
            </a:r>
          </a:p>
          <a:p>
            <a:endParaRPr lang="es-EC" dirty="0"/>
          </a:p>
        </p:txBody>
      </p:sp>
    </p:spTree>
    <p:extLst>
      <p:ext uri="{BB962C8B-B14F-4D97-AF65-F5344CB8AC3E}">
        <p14:creationId xmlns:p14="http://schemas.microsoft.com/office/powerpoint/2010/main" val="3374522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4268" y="692696"/>
            <a:ext cx="8568952" cy="646331"/>
          </a:xfrm>
          <a:prstGeom prst="rect">
            <a:avLst/>
          </a:prstGeom>
        </p:spPr>
        <p:txBody>
          <a:bodyPr wrap="square">
            <a:spAutoFit/>
          </a:bodyPr>
          <a:lstStyle/>
          <a:p>
            <a:r>
              <a:rPr lang="es-EC" b="1" dirty="0"/>
              <a:t>Digestibilidad </a:t>
            </a:r>
            <a:r>
              <a:rPr lang="es-EC" b="1" i="1" dirty="0"/>
              <a:t>in situ</a:t>
            </a:r>
            <a:r>
              <a:rPr lang="es-EC" b="1" dirty="0"/>
              <a:t> de  fibra (DIF) en los tiempos 0,3,6,9,12,18,24,48,72,96  de palmiste y palmiste tratado con Hidróxido de Calcio</a:t>
            </a: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412776"/>
            <a:ext cx="7128398" cy="448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123728" y="3655132"/>
            <a:ext cx="4824536" cy="9980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CuadroTexto"/>
          <p:cNvSpPr txBox="1"/>
          <p:nvPr/>
        </p:nvSpPr>
        <p:spPr>
          <a:xfrm>
            <a:off x="7092280" y="3655132"/>
            <a:ext cx="1152128" cy="1077218"/>
          </a:xfrm>
          <a:prstGeom prst="rect">
            <a:avLst/>
          </a:prstGeom>
          <a:noFill/>
        </p:spPr>
        <p:txBody>
          <a:bodyPr wrap="square" rtlCol="0">
            <a:spAutoFit/>
          </a:bodyPr>
          <a:lstStyle/>
          <a:p>
            <a:r>
              <a:rPr lang="es-EC" sz="1600" b="1" dirty="0" smtClean="0">
                <a:solidFill>
                  <a:srgbClr val="FF0000"/>
                </a:solidFill>
              </a:rPr>
              <a:t>23,9%</a:t>
            </a:r>
          </a:p>
          <a:p>
            <a:r>
              <a:rPr lang="es-EC" sz="1600" b="1" dirty="0" smtClean="0">
                <a:solidFill>
                  <a:srgbClr val="FF0000"/>
                </a:solidFill>
              </a:rPr>
              <a:t>28,34%</a:t>
            </a:r>
          </a:p>
          <a:p>
            <a:r>
              <a:rPr lang="es-EC" sz="1600" b="1" dirty="0" smtClean="0">
                <a:solidFill>
                  <a:srgbClr val="FF0000"/>
                </a:solidFill>
              </a:rPr>
              <a:t>30,38%</a:t>
            </a:r>
          </a:p>
          <a:p>
            <a:r>
              <a:rPr lang="es-EC" sz="1600" b="1" dirty="0" smtClean="0">
                <a:solidFill>
                  <a:srgbClr val="FF0000"/>
                </a:solidFill>
              </a:rPr>
              <a:t>26,41%</a:t>
            </a:r>
            <a:endParaRPr lang="es-EC" sz="1600" b="1" dirty="0">
              <a:solidFill>
                <a:srgbClr val="FF0000"/>
              </a:solidFill>
            </a:endParaRPr>
          </a:p>
        </p:txBody>
      </p:sp>
      <p:sp>
        <p:nvSpPr>
          <p:cNvPr id="6" name="Rectangle 2"/>
          <p:cNvSpPr txBox="1">
            <a:spLocks noChangeArrowheads="1"/>
          </p:cNvSpPr>
          <p:nvPr/>
        </p:nvSpPr>
        <p:spPr bwMode="auto">
          <a:xfrm>
            <a:off x="1979712" y="33834"/>
            <a:ext cx="7365472"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a:solidFill>
                  <a:schemeClr val="accent4"/>
                </a:solidFill>
              </a:rPr>
              <a:t>                        </a:t>
            </a:r>
            <a:r>
              <a:rPr lang="es-ES" kern="0" dirty="0" smtClean="0">
                <a:solidFill>
                  <a:schemeClr val="accent4"/>
                </a:solidFill>
              </a:rPr>
              <a:t>RESULTADOS</a:t>
            </a:r>
            <a:endParaRPr lang="es-ES" kern="0" dirty="0">
              <a:solidFill>
                <a:schemeClr val="accent4"/>
              </a:solidFill>
            </a:endParaRPr>
          </a:p>
        </p:txBody>
      </p:sp>
    </p:spTree>
    <p:extLst>
      <p:ext uri="{BB962C8B-B14F-4D97-AF65-F5344CB8AC3E}">
        <p14:creationId xmlns:p14="http://schemas.microsoft.com/office/powerpoint/2010/main" val="1338796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3751662020"/>
              </p:ext>
            </p:extLst>
          </p:nvPr>
        </p:nvGraphicFramePr>
        <p:xfrm>
          <a:off x="2195736" y="1196752"/>
          <a:ext cx="5184576"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3" name="2 Rectángulo"/>
          <p:cNvSpPr/>
          <p:nvPr/>
        </p:nvSpPr>
        <p:spPr>
          <a:xfrm>
            <a:off x="251520" y="4333403"/>
            <a:ext cx="8640960" cy="861774"/>
          </a:xfrm>
          <a:prstGeom prst="rect">
            <a:avLst/>
          </a:prstGeom>
        </p:spPr>
        <p:txBody>
          <a:bodyPr wrap="square">
            <a:spAutoFit/>
          </a:bodyPr>
          <a:lstStyle/>
          <a:p>
            <a:r>
              <a:rPr lang="es-ES_tradnl" sz="1600" b="1" dirty="0"/>
              <a:t>Digestibilidad </a:t>
            </a:r>
            <a:r>
              <a:rPr lang="es-ES_tradnl" sz="1600" b="1" i="1" dirty="0"/>
              <a:t>in situ</a:t>
            </a:r>
            <a:r>
              <a:rPr lang="es-ES_tradnl" sz="1600" b="1" dirty="0"/>
              <a:t> de materia seca (DIMS), </a:t>
            </a:r>
            <a:r>
              <a:rPr lang="es-ES_tradnl" sz="1600" b="1" dirty="0" err="1"/>
              <a:t>palm</a:t>
            </a:r>
            <a:r>
              <a:rPr lang="es-ES_tradnl" sz="1600" b="1" dirty="0"/>
              <a:t> = palmiste, </a:t>
            </a:r>
            <a:r>
              <a:rPr lang="es-ES_tradnl" sz="1600" b="1" dirty="0" err="1"/>
              <a:t>palm</a:t>
            </a:r>
            <a:r>
              <a:rPr lang="es-ES_tradnl" sz="1600" b="1" dirty="0"/>
              <a:t> </a:t>
            </a:r>
            <a:r>
              <a:rPr lang="es-ES_tradnl" sz="1600" b="1" dirty="0" err="1"/>
              <a:t>trt</a:t>
            </a:r>
            <a:r>
              <a:rPr lang="es-ES_tradnl" sz="1600" b="1" dirty="0"/>
              <a:t> = palmiste tratado con hidróxido de calcio al 5%</a:t>
            </a:r>
            <a:endParaRPr lang="es-EC" sz="1600" b="1" dirty="0"/>
          </a:p>
          <a:p>
            <a:r>
              <a:rPr lang="es-ES_tradnl" sz="1600" dirty="0"/>
              <a:t>Letras diferentes indican valores con diferencias significativas </a:t>
            </a:r>
            <a:r>
              <a:rPr lang="es-ES_tradnl" sz="1600" i="1" dirty="0"/>
              <a:t>(P &lt; 0,04)</a:t>
            </a:r>
            <a:endParaRPr lang="es-EC" sz="1600" dirty="0"/>
          </a:p>
        </p:txBody>
      </p:sp>
      <p:sp>
        <p:nvSpPr>
          <p:cNvPr id="4" name="Rectangle 2"/>
          <p:cNvSpPr txBox="1">
            <a:spLocks noChangeArrowheads="1"/>
          </p:cNvSpPr>
          <p:nvPr/>
        </p:nvSpPr>
        <p:spPr bwMode="auto">
          <a:xfrm>
            <a:off x="1979712" y="33834"/>
            <a:ext cx="7365472"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a:solidFill>
                  <a:schemeClr val="accent4"/>
                </a:solidFill>
              </a:rPr>
              <a:t>                        </a:t>
            </a:r>
            <a:r>
              <a:rPr lang="es-ES" kern="0" dirty="0" smtClean="0">
                <a:solidFill>
                  <a:schemeClr val="accent4"/>
                </a:solidFill>
              </a:rPr>
              <a:t>RESULTADOS</a:t>
            </a:r>
            <a:endParaRPr lang="es-ES" kern="0" dirty="0">
              <a:solidFill>
                <a:schemeClr val="accent4"/>
              </a:solidFill>
            </a:endParaRPr>
          </a:p>
        </p:txBody>
      </p:sp>
    </p:spTree>
    <p:extLst>
      <p:ext uri="{BB962C8B-B14F-4D97-AF65-F5344CB8AC3E}">
        <p14:creationId xmlns:p14="http://schemas.microsoft.com/office/powerpoint/2010/main" val="1554985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29026" y="4509120"/>
            <a:ext cx="9014974" cy="861774"/>
          </a:xfrm>
          <a:prstGeom prst="rect">
            <a:avLst/>
          </a:prstGeom>
        </p:spPr>
        <p:txBody>
          <a:bodyPr wrap="square">
            <a:spAutoFit/>
          </a:bodyPr>
          <a:lstStyle/>
          <a:p>
            <a:r>
              <a:rPr lang="es-ES_tradnl" sz="1600" b="1" dirty="0"/>
              <a:t>Digestibilidad </a:t>
            </a:r>
            <a:r>
              <a:rPr lang="es-ES_tradnl" sz="1600" b="1" i="1" dirty="0"/>
              <a:t>in situ</a:t>
            </a:r>
            <a:r>
              <a:rPr lang="es-ES_tradnl" sz="1600" b="1" dirty="0"/>
              <a:t> de materia orgánica (DIMO), </a:t>
            </a:r>
            <a:r>
              <a:rPr lang="es-ES_tradnl" sz="1600" b="1" dirty="0" err="1"/>
              <a:t>palm</a:t>
            </a:r>
            <a:r>
              <a:rPr lang="es-ES_tradnl" sz="1600" b="1" dirty="0"/>
              <a:t> = palmiste, </a:t>
            </a:r>
            <a:r>
              <a:rPr lang="es-ES_tradnl" sz="1600" b="1" dirty="0" err="1"/>
              <a:t>palm</a:t>
            </a:r>
            <a:r>
              <a:rPr lang="es-ES_tradnl" sz="1600" b="1" dirty="0"/>
              <a:t> </a:t>
            </a:r>
            <a:r>
              <a:rPr lang="es-ES_tradnl" sz="1600" b="1" dirty="0" err="1"/>
              <a:t>trt</a:t>
            </a:r>
            <a:r>
              <a:rPr lang="es-ES_tradnl" sz="1600" b="1" dirty="0"/>
              <a:t> = palmiste tratado con hidróxido de calcio al 5%</a:t>
            </a:r>
            <a:endParaRPr lang="es-EC" sz="1600" b="1" dirty="0"/>
          </a:p>
          <a:p>
            <a:r>
              <a:rPr lang="es-ES_tradnl" sz="1600" dirty="0"/>
              <a:t>Letras diferentes indican valores con diferencias significativas (</a:t>
            </a:r>
            <a:r>
              <a:rPr lang="es-ES_tradnl" sz="1600" i="1" dirty="0"/>
              <a:t>P &lt; 0,02</a:t>
            </a:r>
            <a:r>
              <a:rPr lang="es-ES_tradnl" sz="1600" dirty="0"/>
              <a:t>)</a:t>
            </a:r>
            <a:endParaRPr lang="es-EC" sz="1600" dirty="0"/>
          </a:p>
        </p:txBody>
      </p:sp>
      <p:sp>
        <p:nvSpPr>
          <p:cNvPr id="4" name="Rectangle 2"/>
          <p:cNvSpPr txBox="1">
            <a:spLocks noChangeArrowheads="1"/>
          </p:cNvSpPr>
          <p:nvPr/>
        </p:nvSpPr>
        <p:spPr bwMode="auto">
          <a:xfrm>
            <a:off x="1979712" y="33834"/>
            <a:ext cx="7365472"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a:solidFill>
                  <a:schemeClr val="accent4"/>
                </a:solidFill>
              </a:rPr>
              <a:t>                        </a:t>
            </a:r>
            <a:r>
              <a:rPr lang="es-ES" kern="0" dirty="0" smtClean="0">
                <a:solidFill>
                  <a:schemeClr val="accent4"/>
                </a:solidFill>
              </a:rPr>
              <a:t>RESULTADOS</a:t>
            </a:r>
            <a:endParaRPr lang="es-ES" kern="0" dirty="0">
              <a:solidFill>
                <a:schemeClr val="accent4"/>
              </a:solidFill>
            </a:endParaRPr>
          </a:p>
        </p:txBody>
      </p:sp>
      <p:graphicFrame>
        <p:nvGraphicFramePr>
          <p:cNvPr id="5" name="4 Gráfico"/>
          <p:cNvGraphicFramePr/>
          <p:nvPr>
            <p:extLst>
              <p:ext uri="{D42A27DB-BD31-4B8C-83A1-F6EECF244321}">
                <p14:modId xmlns:p14="http://schemas.microsoft.com/office/powerpoint/2010/main" val="1846105996"/>
              </p:ext>
            </p:extLst>
          </p:nvPr>
        </p:nvGraphicFramePr>
        <p:xfrm>
          <a:off x="1763688" y="980728"/>
          <a:ext cx="5400600" cy="345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57267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1273" y="4437112"/>
            <a:ext cx="8784976" cy="861774"/>
          </a:xfrm>
          <a:prstGeom prst="rect">
            <a:avLst/>
          </a:prstGeom>
        </p:spPr>
        <p:txBody>
          <a:bodyPr wrap="square">
            <a:spAutoFit/>
          </a:bodyPr>
          <a:lstStyle/>
          <a:p>
            <a:r>
              <a:rPr lang="es-ES_tradnl" sz="1600" b="1" dirty="0" smtClean="0"/>
              <a:t>Digestibilidad </a:t>
            </a:r>
            <a:r>
              <a:rPr lang="es-ES_tradnl" sz="1600" b="1" i="1" dirty="0"/>
              <a:t>in situ</a:t>
            </a:r>
            <a:r>
              <a:rPr lang="es-ES_tradnl" sz="1600" b="1" dirty="0"/>
              <a:t> de proteína (DIP), </a:t>
            </a:r>
            <a:r>
              <a:rPr lang="es-ES_tradnl" sz="1600" b="1" dirty="0" err="1"/>
              <a:t>palm</a:t>
            </a:r>
            <a:r>
              <a:rPr lang="es-ES_tradnl" sz="1600" b="1" dirty="0"/>
              <a:t> = palmiste, </a:t>
            </a:r>
            <a:r>
              <a:rPr lang="es-ES_tradnl" sz="1600" b="1" dirty="0" err="1"/>
              <a:t>palm</a:t>
            </a:r>
            <a:r>
              <a:rPr lang="es-ES_tradnl" sz="1600" b="1" dirty="0"/>
              <a:t> </a:t>
            </a:r>
            <a:r>
              <a:rPr lang="es-ES_tradnl" sz="1600" b="1" dirty="0" err="1"/>
              <a:t>trt</a:t>
            </a:r>
            <a:r>
              <a:rPr lang="es-ES_tradnl" sz="1600" b="1" dirty="0"/>
              <a:t> = palmiste tratado con hidróxido al 5%</a:t>
            </a:r>
            <a:endParaRPr lang="es-EC" sz="1600" b="1" dirty="0"/>
          </a:p>
          <a:p>
            <a:r>
              <a:rPr lang="es-ES_tradnl" sz="1600" dirty="0"/>
              <a:t>Letras diferentes indican valores con diferencias significativas </a:t>
            </a:r>
            <a:r>
              <a:rPr lang="es-ES_tradnl" sz="1600" i="1" dirty="0"/>
              <a:t>(P &lt; 0,02)</a:t>
            </a:r>
            <a:endParaRPr lang="es-EC" sz="1600" dirty="0"/>
          </a:p>
        </p:txBody>
      </p:sp>
      <p:sp>
        <p:nvSpPr>
          <p:cNvPr id="4" name="Rectangle 2"/>
          <p:cNvSpPr txBox="1">
            <a:spLocks noChangeArrowheads="1"/>
          </p:cNvSpPr>
          <p:nvPr/>
        </p:nvSpPr>
        <p:spPr bwMode="auto">
          <a:xfrm>
            <a:off x="1979712" y="33834"/>
            <a:ext cx="7365472"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a:solidFill>
                  <a:schemeClr val="accent4"/>
                </a:solidFill>
              </a:rPr>
              <a:t>                        </a:t>
            </a:r>
            <a:r>
              <a:rPr lang="es-ES" kern="0" dirty="0" smtClean="0">
                <a:solidFill>
                  <a:schemeClr val="accent4"/>
                </a:solidFill>
              </a:rPr>
              <a:t>RESULTADOS</a:t>
            </a:r>
            <a:endParaRPr lang="es-ES" kern="0" dirty="0">
              <a:solidFill>
                <a:schemeClr val="accent4"/>
              </a:solidFill>
            </a:endParaRPr>
          </a:p>
        </p:txBody>
      </p:sp>
      <p:graphicFrame>
        <p:nvGraphicFramePr>
          <p:cNvPr id="5" name="4 Gráfico"/>
          <p:cNvGraphicFramePr/>
          <p:nvPr>
            <p:extLst>
              <p:ext uri="{D42A27DB-BD31-4B8C-83A1-F6EECF244321}">
                <p14:modId xmlns:p14="http://schemas.microsoft.com/office/powerpoint/2010/main" val="3873209335"/>
              </p:ext>
            </p:extLst>
          </p:nvPr>
        </p:nvGraphicFramePr>
        <p:xfrm>
          <a:off x="1763688" y="836712"/>
          <a:ext cx="5616624" cy="33843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97909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3528" y="4818063"/>
            <a:ext cx="8496944" cy="646331"/>
          </a:xfrm>
          <a:prstGeom prst="rect">
            <a:avLst/>
          </a:prstGeom>
        </p:spPr>
        <p:txBody>
          <a:bodyPr wrap="square">
            <a:spAutoFit/>
          </a:bodyPr>
          <a:lstStyle/>
          <a:p>
            <a:r>
              <a:rPr lang="es-ES_tradnl" b="1" dirty="0"/>
              <a:t>Digestibilidad </a:t>
            </a:r>
            <a:r>
              <a:rPr lang="es-ES_tradnl" b="1" i="1" dirty="0"/>
              <a:t>in situ</a:t>
            </a:r>
            <a:r>
              <a:rPr lang="es-ES_tradnl" b="1" dirty="0"/>
              <a:t> de grasa (DIG), </a:t>
            </a:r>
            <a:r>
              <a:rPr lang="es-ES_tradnl" b="1" dirty="0" err="1"/>
              <a:t>palm</a:t>
            </a:r>
            <a:r>
              <a:rPr lang="es-ES_tradnl" b="1" dirty="0"/>
              <a:t> = </a:t>
            </a:r>
            <a:r>
              <a:rPr lang="es-ES_tradnl" b="1" dirty="0" err="1"/>
              <a:t>palmiste</a:t>
            </a:r>
            <a:r>
              <a:rPr lang="es-ES_tradnl" b="1" dirty="0"/>
              <a:t>, </a:t>
            </a:r>
            <a:r>
              <a:rPr lang="es-ES_tradnl" b="1" dirty="0" err="1"/>
              <a:t>palm</a:t>
            </a:r>
            <a:r>
              <a:rPr lang="es-ES_tradnl" b="1" dirty="0"/>
              <a:t> </a:t>
            </a:r>
            <a:r>
              <a:rPr lang="es-ES_tradnl" b="1" dirty="0" err="1"/>
              <a:t>trt</a:t>
            </a:r>
            <a:r>
              <a:rPr lang="es-ES_tradnl" b="1" dirty="0"/>
              <a:t> = </a:t>
            </a:r>
            <a:r>
              <a:rPr lang="es-ES_tradnl" b="1" dirty="0" err="1"/>
              <a:t>palmiste</a:t>
            </a:r>
            <a:r>
              <a:rPr lang="es-ES_tradnl" b="1" dirty="0"/>
              <a:t> tratado con hidróxido al 5%</a:t>
            </a:r>
            <a:endParaRPr lang="es-EC" b="1" dirty="0"/>
          </a:p>
        </p:txBody>
      </p:sp>
      <p:sp>
        <p:nvSpPr>
          <p:cNvPr id="6" name="Rectangle 2"/>
          <p:cNvSpPr txBox="1">
            <a:spLocks noChangeArrowheads="1"/>
          </p:cNvSpPr>
          <p:nvPr/>
        </p:nvSpPr>
        <p:spPr bwMode="auto">
          <a:xfrm>
            <a:off x="1979712" y="33834"/>
            <a:ext cx="7365472"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a:solidFill>
                  <a:schemeClr val="accent4"/>
                </a:solidFill>
              </a:rPr>
              <a:t>                        </a:t>
            </a:r>
            <a:r>
              <a:rPr lang="es-ES" kern="0" dirty="0" smtClean="0">
                <a:solidFill>
                  <a:schemeClr val="accent4"/>
                </a:solidFill>
              </a:rPr>
              <a:t>RESULTADOS</a:t>
            </a:r>
            <a:endParaRPr lang="es-ES" kern="0" dirty="0">
              <a:solidFill>
                <a:schemeClr val="accent4"/>
              </a:solidFill>
            </a:endParaRPr>
          </a:p>
        </p:txBody>
      </p:sp>
      <p:graphicFrame>
        <p:nvGraphicFramePr>
          <p:cNvPr id="7" name="6 Gráfico"/>
          <p:cNvGraphicFramePr/>
          <p:nvPr>
            <p:extLst>
              <p:ext uri="{D42A27DB-BD31-4B8C-83A1-F6EECF244321}">
                <p14:modId xmlns:p14="http://schemas.microsoft.com/office/powerpoint/2010/main" val="556716839"/>
              </p:ext>
            </p:extLst>
          </p:nvPr>
        </p:nvGraphicFramePr>
        <p:xfrm>
          <a:off x="2321560" y="1268761"/>
          <a:ext cx="5130760" cy="3542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3769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544289"/>
            <a:ext cx="7200800" cy="415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323528" y="692696"/>
            <a:ext cx="8280920" cy="646331"/>
          </a:xfrm>
          <a:prstGeom prst="rect">
            <a:avLst/>
          </a:prstGeom>
        </p:spPr>
        <p:txBody>
          <a:bodyPr wrap="square">
            <a:spAutoFit/>
          </a:bodyPr>
          <a:lstStyle/>
          <a:p>
            <a:r>
              <a:rPr lang="es-EC" b="1" dirty="0"/>
              <a:t>Determinación de energía en el tiempo de 48 horas de palmiste y palmiste tratado con Hidróxido de Calcio</a:t>
            </a:r>
          </a:p>
        </p:txBody>
      </p:sp>
      <p:sp>
        <p:nvSpPr>
          <p:cNvPr id="5" name="Rectangle 2"/>
          <p:cNvSpPr txBox="1">
            <a:spLocks noChangeArrowheads="1"/>
          </p:cNvSpPr>
          <p:nvPr/>
        </p:nvSpPr>
        <p:spPr bwMode="auto">
          <a:xfrm>
            <a:off x="1979712" y="33834"/>
            <a:ext cx="7365472"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a:solidFill>
                  <a:schemeClr val="accent4"/>
                </a:solidFill>
              </a:rPr>
              <a:t>                        </a:t>
            </a:r>
            <a:r>
              <a:rPr lang="es-ES" kern="0" dirty="0" smtClean="0">
                <a:solidFill>
                  <a:schemeClr val="accent4"/>
                </a:solidFill>
              </a:rPr>
              <a:t>RESULTADOS</a:t>
            </a:r>
            <a:endParaRPr lang="es-ES" kern="0" dirty="0">
              <a:solidFill>
                <a:schemeClr val="accent4"/>
              </a:solidFill>
            </a:endParaRPr>
          </a:p>
        </p:txBody>
      </p:sp>
    </p:spTree>
    <p:extLst>
      <p:ext uri="{BB962C8B-B14F-4D97-AF65-F5344CB8AC3E}">
        <p14:creationId xmlns:p14="http://schemas.microsoft.com/office/powerpoint/2010/main" val="5488857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1229" y="1412776"/>
            <a:ext cx="7200800" cy="415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557808" y="766445"/>
            <a:ext cx="7902624" cy="646331"/>
          </a:xfrm>
          <a:prstGeom prst="rect">
            <a:avLst/>
          </a:prstGeom>
        </p:spPr>
        <p:txBody>
          <a:bodyPr wrap="square">
            <a:spAutoFit/>
          </a:bodyPr>
          <a:lstStyle/>
          <a:p>
            <a:r>
              <a:rPr lang="es-EC" b="1" dirty="0"/>
              <a:t>Determinación de energía en el tiempo de 48 horas de palmiste y palmiste tratado con Hidróxido de Calcio</a:t>
            </a:r>
          </a:p>
        </p:txBody>
      </p:sp>
      <p:sp>
        <p:nvSpPr>
          <p:cNvPr id="4" name="3 Rectángulo"/>
          <p:cNvSpPr/>
          <p:nvPr/>
        </p:nvSpPr>
        <p:spPr>
          <a:xfrm>
            <a:off x="1619672" y="3140968"/>
            <a:ext cx="5688632" cy="2704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CuadroTexto"/>
          <p:cNvSpPr txBox="1"/>
          <p:nvPr/>
        </p:nvSpPr>
        <p:spPr>
          <a:xfrm>
            <a:off x="2699792" y="5085184"/>
            <a:ext cx="4104456" cy="369332"/>
          </a:xfrm>
          <a:prstGeom prst="rect">
            <a:avLst/>
          </a:prstGeom>
          <a:noFill/>
        </p:spPr>
        <p:txBody>
          <a:bodyPr wrap="square" rtlCol="0">
            <a:spAutoFit/>
          </a:bodyPr>
          <a:lstStyle/>
          <a:p>
            <a:r>
              <a:rPr lang="es-EC" dirty="0" smtClean="0"/>
              <a:t>ENL INCREMENTÓ  EN 2,5%</a:t>
            </a:r>
            <a:endParaRPr lang="es-EC" dirty="0"/>
          </a:p>
        </p:txBody>
      </p:sp>
      <p:sp>
        <p:nvSpPr>
          <p:cNvPr id="6" name="Rectangle 2"/>
          <p:cNvSpPr txBox="1">
            <a:spLocks noChangeArrowheads="1"/>
          </p:cNvSpPr>
          <p:nvPr/>
        </p:nvSpPr>
        <p:spPr bwMode="auto">
          <a:xfrm>
            <a:off x="1979712" y="33834"/>
            <a:ext cx="7365472"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a:solidFill>
                  <a:schemeClr val="accent4"/>
                </a:solidFill>
              </a:rPr>
              <a:t>                        </a:t>
            </a:r>
            <a:r>
              <a:rPr lang="es-ES" kern="0" dirty="0" smtClean="0">
                <a:solidFill>
                  <a:schemeClr val="accent4"/>
                </a:solidFill>
              </a:rPr>
              <a:t>RESULTADOS</a:t>
            </a:r>
            <a:endParaRPr lang="es-ES" kern="0" dirty="0">
              <a:solidFill>
                <a:schemeClr val="accent4"/>
              </a:solidFill>
            </a:endParaRPr>
          </a:p>
        </p:txBody>
      </p:sp>
    </p:spTree>
    <p:extLst>
      <p:ext uri="{BB962C8B-B14F-4D97-AF65-F5344CB8AC3E}">
        <p14:creationId xmlns:p14="http://schemas.microsoft.com/office/powerpoint/2010/main" val="2012076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979712" y="33834"/>
            <a:ext cx="7365472"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smtClean="0">
                <a:solidFill>
                  <a:schemeClr val="accent4"/>
                </a:solidFill>
              </a:rPr>
              <a:t>                        RESULTADOS</a:t>
            </a:r>
            <a:endParaRPr lang="es-ES" kern="0" dirty="0">
              <a:solidFill>
                <a:schemeClr val="accent4"/>
              </a:solidFill>
            </a:endParaRPr>
          </a:p>
        </p:txBody>
      </p:sp>
      <p:sp>
        <p:nvSpPr>
          <p:cNvPr id="3" name="2 Rectángulo"/>
          <p:cNvSpPr/>
          <p:nvPr/>
        </p:nvSpPr>
        <p:spPr>
          <a:xfrm>
            <a:off x="293404" y="692696"/>
            <a:ext cx="8568952" cy="646331"/>
          </a:xfrm>
          <a:prstGeom prst="rect">
            <a:avLst/>
          </a:prstGeom>
        </p:spPr>
        <p:txBody>
          <a:bodyPr wrap="square">
            <a:spAutoFit/>
          </a:bodyPr>
          <a:lstStyle/>
          <a:p>
            <a:r>
              <a:rPr lang="es-EC" b="1" dirty="0"/>
              <a:t>Determinación de energía en el tiempo de 72 horas de palmiste y palmiste tratado con Hidróxido de Calcio</a:t>
            </a:r>
          </a:p>
        </p:txBody>
      </p:sp>
      <p:pic>
        <p:nvPicPr>
          <p:cNvPr id="1945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628800"/>
            <a:ext cx="7187645" cy="3619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722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484784"/>
            <a:ext cx="7149276"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293404" y="692696"/>
            <a:ext cx="8568952" cy="646331"/>
          </a:xfrm>
          <a:prstGeom prst="rect">
            <a:avLst/>
          </a:prstGeom>
        </p:spPr>
        <p:txBody>
          <a:bodyPr wrap="square">
            <a:spAutoFit/>
          </a:bodyPr>
          <a:lstStyle/>
          <a:p>
            <a:r>
              <a:rPr lang="es-EC" b="1" dirty="0"/>
              <a:t>Determinación de energía en el tiempo de 72 horas de palmiste y palmiste tratado con Hidróxido de Calcio</a:t>
            </a:r>
          </a:p>
        </p:txBody>
      </p:sp>
      <p:sp>
        <p:nvSpPr>
          <p:cNvPr id="9" name="8 Rectángulo"/>
          <p:cNvSpPr/>
          <p:nvPr/>
        </p:nvSpPr>
        <p:spPr>
          <a:xfrm>
            <a:off x="1619672" y="3140968"/>
            <a:ext cx="5688632" cy="2704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2699792" y="5085184"/>
            <a:ext cx="4104456" cy="369332"/>
          </a:xfrm>
          <a:prstGeom prst="rect">
            <a:avLst/>
          </a:prstGeom>
          <a:noFill/>
        </p:spPr>
        <p:txBody>
          <a:bodyPr wrap="square" rtlCol="0">
            <a:spAutoFit/>
          </a:bodyPr>
          <a:lstStyle/>
          <a:p>
            <a:r>
              <a:rPr lang="es-EC" dirty="0" smtClean="0"/>
              <a:t>ENL INCREMENTÓ  EN 2%</a:t>
            </a:r>
            <a:endParaRPr lang="es-EC" dirty="0"/>
          </a:p>
        </p:txBody>
      </p:sp>
      <p:sp>
        <p:nvSpPr>
          <p:cNvPr id="11" name="Rectangle 2"/>
          <p:cNvSpPr txBox="1">
            <a:spLocks noChangeArrowheads="1"/>
          </p:cNvSpPr>
          <p:nvPr/>
        </p:nvSpPr>
        <p:spPr bwMode="auto">
          <a:xfrm>
            <a:off x="1979712" y="33834"/>
            <a:ext cx="7365472"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a:solidFill>
                  <a:schemeClr val="accent4"/>
                </a:solidFill>
              </a:rPr>
              <a:t>                        </a:t>
            </a:r>
            <a:r>
              <a:rPr lang="es-ES" kern="0" dirty="0" smtClean="0">
                <a:solidFill>
                  <a:schemeClr val="accent4"/>
                </a:solidFill>
              </a:rPr>
              <a:t>RESULTADOS</a:t>
            </a:r>
            <a:endParaRPr lang="es-ES" kern="0" dirty="0">
              <a:solidFill>
                <a:schemeClr val="accent4"/>
              </a:solidFill>
            </a:endParaRPr>
          </a:p>
        </p:txBody>
      </p:sp>
    </p:spTree>
    <p:extLst>
      <p:ext uri="{BB962C8B-B14F-4D97-AF65-F5344CB8AC3E}">
        <p14:creationId xmlns:p14="http://schemas.microsoft.com/office/powerpoint/2010/main" val="429123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6588" y="1484784"/>
            <a:ext cx="6398447" cy="3331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251520" y="620688"/>
            <a:ext cx="8640960" cy="646331"/>
          </a:xfrm>
          <a:prstGeom prst="rect">
            <a:avLst/>
          </a:prstGeom>
        </p:spPr>
        <p:txBody>
          <a:bodyPr wrap="square">
            <a:spAutoFit/>
          </a:bodyPr>
          <a:lstStyle/>
          <a:p>
            <a:r>
              <a:rPr lang="es-EC" b="1" dirty="0"/>
              <a:t>Determinación de energía en el tiempo de 96 horas de palmiste y palmiste tratado con Hidróxido de Calcio</a:t>
            </a:r>
          </a:p>
        </p:txBody>
      </p:sp>
      <p:sp>
        <p:nvSpPr>
          <p:cNvPr id="5" name="Rectangle 2"/>
          <p:cNvSpPr txBox="1">
            <a:spLocks noChangeArrowheads="1"/>
          </p:cNvSpPr>
          <p:nvPr/>
        </p:nvSpPr>
        <p:spPr bwMode="auto">
          <a:xfrm>
            <a:off x="1979712" y="33834"/>
            <a:ext cx="7365472"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smtClean="0">
                <a:solidFill>
                  <a:schemeClr val="accent4"/>
                </a:solidFill>
              </a:rPr>
              <a:t>                        RESULTADOS</a:t>
            </a:r>
            <a:endParaRPr lang="es-ES" kern="0" dirty="0">
              <a:solidFill>
                <a:schemeClr val="accent4"/>
              </a:solidFill>
            </a:endParaRPr>
          </a:p>
        </p:txBody>
      </p:sp>
    </p:spTree>
    <p:extLst>
      <p:ext uri="{BB962C8B-B14F-4D97-AF65-F5344CB8AC3E}">
        <p14:creationId xmlns:p14="http://schemas.microsoft.com/office/powerpoint/2010/main" val="4090991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755576" y="111805"/>
            <a:ext cx="8229600" cy="504056"/>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a:solidFill>
                  <a:schemeClr val="tx1"/>
                </a:solidFill>
              </a:rPr>
              <a:t>PROBLEMA</a:t>
            </a:r>
          </a:p>
        </p:txBody>
      </p:sp>
      <p:graphicFrame>
        <p:nvGraphicFramePr>
          <p:cNvPr id="3" name="2 Diagrama"/>
          <p:cNvGraphicFramePr/>
          <p:nvPr>
            <p:extLst>
              <p:ext uri="{D42A27DB-BD31-4B8C-83A1-F6EECF244321}">
                <p14:modId xmlns:p14="http://schemas.microsoft.com/office/powerpoint/2010/main" val="331770952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30709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6588" y="1484784"/>
            <a:ext cx="6398447" cy="3331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251520" y="620688"/>
            <a:ext cx="8640960" cy="646331"/>
          </a:xfrm>
          <a:prstGeom prst="rect">
            <a:avLst/>
          </a:prstGeom>
        </p:spPr>
        <p:txBody>
          <a:bodyPr wrap="square">
            <a:spAutoFit/>
          </a:bodyPr>
          <a:lstStyle/>
          <a:p>
            <a:r>
              <a:rPr lang="es-EC" b="1" dirty="0"/>
              <a:t>Determinación de energía en el tiempo de 96 horas de palmiste y palmiste tratado con Hidróxido de Calcio</a:t>
            </a:r>
          </a:p>
        </p:txBody>
      </p:sp>
      <p:sp>
        <p:nvSpPr>
          <p:cNvPr id="4" name="3 Rectángulo"/>
          <p:cNvSpPr/>
          <p:nvPr/>
        </p:nvSpPr>
        <p:spPr>
          <a:xfrm>
            <a:off x="1907704" y="3015405"/>
            <a:ext cx="5688632" cy="2704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CuadroTexto"/>
          <p:cNvSpPr txBox="1"/>
          <p:nvPr/>
        </p:nvSpPr>
        <p:spPr>
          <a:xfrm>
            <a:off x="2987824" y="4959621"/>
            <a:ext cx="4104456" cy="369332"/>
          </a:xfrm>
          <a:prstGeom prst="rect">
            <a:avLst/>
          </a:prstGeom>
          <a:noFill/>
        </p:spPr>
        <p:txBody>
          <a:bodyPr wrap="square" rtlCol="0">
            <a:spAutoFit/>
          </a:bodyPr>
          <a:lstStyle/>
          <a:p>
            <a:r>
              <a:rPr lang="es-EC" dirty="0" smtClean="0"/>
              <a:t>ENL INCREMENTÓ  EN 1,4%</a:t>
            </a:r>
            <a:endParaRPr lang="es-EC" dirty="0"/>
          </a:p>
        </p:txBody>
      </p:sp>
      <p:sp>
        <p:nvSpPr>
          <p:cNvPr id="6" name="Rectangle 2"/>
          <p:cNvSpPr txBox="1">
            <a:spLocks noChangeArrowheads="1"/>
          </p:cNvSpPr>
          <p:nvPr/>
        </p:nvSpPr>
        <p:spPr bwMode="auto">
          <a:xfrm>
            <a:off x="1979712" y="33834"/>
            <a:ext cx="7365472"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a:solidFill>
                  <a:schemeClr val="accent4"/>
                </a:solidFill>
              </a:rPr>
              <a:t>                        </a:t>
            </a:r>
            <a:r>
              <a:rPr lang="es-ES" kern="0" dirty="0" smtClean="0">
                <a:solidFill>
                  <a:schemeClr val="accent4"/>
                </a:solidFill>
              </a:rPr>
              <a:t>RESULTADOS</a:t>
            </a:r>
            <a:endParaRPr lang="es-ES" kern="0" dirty="0">
              <a:solidFill>
                <a:schemeClr val="accent4"/>
              </a:solidFill>
            </a:endParaRPr>
          </a:p>
        </p:txBody>
      </p:sp>
    </p:spTree>
    <p:extLst>
      <p:ext uri="{BB962C8B-B14F-4D97-AF65-F5344CB8AC3E}">
        <p14:creationId xmlns:p14="http://schemas.microsoft.com/office/powerpoint/2010/main" val="934426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r="10285" b="7391"/>
          <a:stretch/>
        </p:blipFill>
        <p:spPr bwMode="auto">
          <a:xfrm>
            <a:off x="1979712" y="1124744"/>
            <a:ext cx="4570292" cy="50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79512" y="676769"/>
            <a:ext cx="8496944" cy="646331"/>
          </a:xfrm>
          <a:prstGeom prst="rect">
            <a:avLst/>
          </a:prstGeom>
        </p:spPr>
        <p:txBody>
          <a:bodyPr wrap="square">
            <a:spAutoFit/>
          </a:bodyPr>
          <a:lstStyle/>
          <a:p>
            <a:r>
              <a:rPr lang="es-EC" b="1" dirty="0"/>
              <a:t>Parámetros de </a:t>
            </a:r>
            <a:r>
              <a:rPr lang="es-EC" b="1" dirty="0" err="1"/>
              <a:t>degradabilidad</a:t>
            </a:r>
            <a:r>
              <a:rPr lang="es-EC" b="1" dirty="0"/>
              <a:t> de palmiste y palmiste tratado con hidróxido de calcio al 5%</a:t>
            </a:r>
            <a:endParaRPr lang="es-EC" dirty="0"/>
          </a:p>
        </p:txBody>
      </p:sp>
      <p:sp>
        <p:nvSpPr>
          <p:cNvPr id="5" name="Rectangle 2"/>
          <p:cNvSpPr txBox="1">
            <a:spLocks noChangeArrowheads="1"/>
          </p:cNvSpPr>
          <p:nvPr/>
        </p:nvSpPr>
        <p:spPr bwMode="auto">
          <a:xfrm>
            <a:off x="1979712" y="33834"/>
            <a:ext cx="7365472"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smtClean="0">
                <a:solidFill>
                  <a:schemeClr val="accent4"/>
                </a:solidFill>
              </a:rPr>
              <a:t>                        RESULTADOS</a:t>
            </a:r>
            <a:endParaRPr lang="es-ES" kern="0" dirty="0">
              <a:solidFill>
                <a:schemeClr val="accent4"/>
              </a:solidFill>
            </a:endParaRPr>
          </a:p>
        </p:txBody>
      </p:sp>
    </p:spTree>
    <p:extLst>
      <p:ext uri="{BB962C8B-B14F-4D97-AF65-F5344CB8AC3E}">
        <p14:creationId xmlns:p14="http://schemas.microsoft.com/office/powerpoint/2010/main" val="3140643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676769"/>
            <a:ext cx="8496944" cy="646331"/>
          </a:xfrm>
          <a:prstGeom prst="rect">
            <a:avLst/>
          </a:prstGeom>
        </p:spPr>
        <p:txBody>
          <a:bodyPr wrap="square">
            <a:spAutoFit/>
          </a:bodyPr>
          <a:lstStyle/>
          <a:p>
            <a:r>
              <a:rPr lang="es-EC" b="1" dirty="0"/>
              <a:t>Parámetros de </a:t>
            </a:r>
            <a:r>
              <a:rPr lang="es-EC" b="1" dirty="0" err="1"/>
              <a:t>degradabilidad</a:t>
            </a:r>
            <a:r>
              <a:rPr lang="es-EC" b="1" dirty="0"/>
              <a:t> de palmiste y palmiste tratado con hidróxido de calcio al 5%</a:t>
            </a:r>
            <a:endParaRPr lang="es-EC" dirty="0"/>
          </a:p>
        </p:txBody>
      </p:sp>
      <p:pic>
        <p:nvPicPr>
          <p:cNvPr id="3"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r="10285" b="7391"/>
          <a:stretch/>
        </p:blipFill>
        <p:spPr bwMode="auto">
          <a:xfrm>
            <a:off x="1971202" y="1124744"/>
            <a:ext cx="4570292" cy="50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123728" y="2348880"/>
            <a:ext cx="411284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Rectángulo"/>
          <p:cNvSpPr/>
          <p:nvPr/>
        </p:nvSpPr>
        <p:spPr>
          <a:xfrm>
            <a:off x="2123728" y="3356992"/>
            <a:ext cx="411284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CuadroTexto"/>
          <p:cNvSpPr txBox="1"/>
          <p:nvPr/>
        </p:nvSpPr>
        <p:spPr>
          <a:xfrm>
            <a:off x="6444208" y="2287615"/>
            <a:ext cx="720080" cy="338554"/>
          </a:xfrm>
          <a:prstGeom prst="rect">
            <a:avLst/>
          </a:prstGeom>
          <a:noFill/>
        </p:spPr>
        <p:txBody>
          <a:bodyPr wrap="square" rtlCol="0">
            <a:spAutoFit/>
          </a:bodyPr>
          <a:lstStyle/>
          <a:p>
            <a:r>
              <a:rPr lang="es-EC" sz="1600" b="1" dirty="0" smtClean="0">
                <a:solidFill>
                  <a:srgbClr val="FF0000"/>
                </a:solidFill>
              </a:rPr>
              <a:t>2,6%</a:t>
            </a:r>
            <a:endParaRPr lang="es-EC" sz="1600" b="1" dirty="0">
              <a:solidFill>
                <a:srgbClr val="FF0000"/>
              </a:solidFill>
            </a:endParaRPr>
          </a:p>
        </p:txBody>
      </p:sp>
      <p:sp>
        <p:nvSpPr>
          <p:cNvPr id="9" name="8 CuadroTexto"/>
          <p:cNvSpPr txBox="1"/>
          <p:nvPr/>
        </p:nvSpPr>
        <p:spPr>
          <a:xfrm>
            <a:off x="6444208" y="3288784"/>
            <a:ext cx="720080" cy="338554"/>
          </a:xfrm>
          <a:prstGeom prst="rect">
            <a:avLst/>
          </a:prstGeom>
          <a:noFill/>
        </p:spPr>
        <p:txBody>
          <a:bodyPr wrap="square" rtlCol="0">
            <a:spAutoFit/>
          </a:bodyPr>
          <a:lstStyle/>
          <a:p>
            <a:r>
              <a:rPr lang="es-EC" sz="1600" b="1" dirty="0">
                <a:solidFill>
                  <a:srgbClr val="FF0000"/>
                </a:solidFill>
              </a:rPr>
              <a:t>1</a:t>
            </a:r>
            <a:r>
              <a:rPr lang="es-EC" sz="1600" b="1" dirty="0" smtClean="0">
                <a:solidFill>
                  <a:srgbClr val="FF0000"/>
                </a:solidFill>
              </a:rPr>
              <a:t>,9%</a:t>
            </a:r>
            <a:endParaRPr lang="es-EC" sz="1600" b="1" dirty="0">
              <a:solidFill>
                <a:srgbClr val="FF0000"/>
              </a:solidFill>
            </a:endParaRPr>
          </a:p>
        </p:txBody>
      </p:sp>
    </p:spTree>
    <p:extLst>
      <p:ext uri="{BB962C8B-B14F-4D97-AF65-F5344CB8AC3E}">
        <p14:creationId xmlns:p14="http://schemas.microsoft.com/office/powerpoint/2010/main" val="1911091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p:nvPr>
            <p:extLst>
              <p:ext uri="{D42A27DB-BD31-4B8C-83A1-F6EECF244321}">
                <p14:modId xmlns:p14="http://schemas.microsoft.com/office/powerpoint/2010/main" val="2681920302"/>
              </p:ext>
            </p:extLst>
          </p:nvPr>
        </p:nvGraphicFramePr>
        <p:xfrm>
          <a:off x="2267744" y="980728"/>
          <a:ext cx="5184576" cy="3435851"/>
        </p:xfrm>
        <a:graphic>
          <a:graphicData uri="http://schemas.openxmlformats.org/drawingml/2006/chart">
            <c:chart xmlns:c="http://schemas.openxmlformats.org/drawingml/2006/chart" xmlns:r="http://schemas.openxmlformats.org/officeDocument/2006/relationships" r:id="rId2"/>
          </a:graphicData>
        </a:graphic>
      </p:graphicFrame>
      <p:sp>
        <p:nvSpPr>
          <p:cNvPr id="4" name="3 Rectángulo"/>
          <p:cNvSpPr/>
          <p:nvPr/>
        </p:nvSpPr>
        <p:spPr>
          <a:xfrm>
            <a:off x="323528" y="4285387"/>
            <a:ext cx="8892480" cy="646331"/>
          </a:xfrm>
          <a:prstGeom prst="rect">
            <a:avLst/>
          </a:prstGeom>
        </p:spPr>
        <p:txBody>
          <a:bodyPr wrap="square">
            <a:spAutoFit/>
          </a:bodyPr>
          <a:lstStyle/>
          <a:p>
            <a:r>
              <a:rPr lang="es-ES" b="1" dirty="0"/>
              <a:t>Variación de la energía neta de lactancia a diferentes porcentajes de digestibilidad </a:t>
            </a:r>
            <a:r>
              <a:rPr lang="es-ES" b="1" i="1" dirty="0"/>
              <a:t>in situ</a:t>
            </a:r>
            <a:r>
              <a:rPr lang="es-ES" b="1" dirty="0"/>
              <a:t> de fibra (DIF) de </a:t>
            </a:r>
            <a:r>
              <a:rPr lang="es-ES" b="1" dirty="0" err="1"/>
              <a:t>palmiste</a:t>
            </a:r>
            <a:endParaRPr lang="es-EC" dirty="0"/>
          </a:p>
        </p:txBody>
      </p:sp>
      <p:sp>
        <p:nvSpPr>
          <p:cNvPr id="5" name="Rectangle 2"/>
          <p:cNvSpPr txBox="1">
            <a:spLocks noChangeArrowheads="1"/>
          </p:cNvSpPr>
          <p:nvPr/>
        </p:nvSpPr>
        <p:spPr bwMode="auto">
          <a:xfrm>
            <a:off x="1979712" y="33834"/>
            <a:ext cx="7365472"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smtClean="0">
                <a:solidFill>
                  <a:schemeClr val="accent4"/>
                </a:solidFill>
              </a:rPr>
              <a:t>                        RESULTADOS</a:t>
            </a:r>
            <a:endParaRPr lang="es-ES" kern="0" dirty="0">
              <a:solidFill>
                <a:schemeClr val="accent4"/>
              </a:solidFill>
            </a:endParaRPr>
          </a:p>
        </p:txBody>
      </p:sp>
      <p:sp>
        <p:nvSpPr>
          <p:cNvPr id="2" name="1 CuadroTexto"/>
          <p:cNvSpPr txBox="1"/>
          <p:nvPr/>
        </p:nvSpPr>
        <p:spPr>
          <a:xfrm>
            <a:off x="971600" y="5085184"/>
            <a:ext cx="7128792" cy="369332"/>
          </a:xfrm>
          <a:prstGeom prst="rect">
            <a:avLst/>
          </a:prstGeom>
          <a:noFill/>
        </p:spPr>
        <p:txBody>
          <a:bodyPr wrap="square" rtlCol="0">
            <a:spAutoFit/>
          </a:bodyPr>
          <a:lstStyle/>
          <a:p>
            <a:r>
              <a:rPr lang="es-EC" dirty="0" smtClean="0"/>
              <a:t>%TDN=  PB*cd + G*cd*2,25 + ELN*cd + </a:t>
            </a:r>
            <a:r>
              <a:rPr lang="es-EC" dirty="0" smtClean="0">
                <a:solidFill>
                  <a:srgbClr val="FF0000"/>
                </a:solidFill>
              </a:rPr>
              <a:t>F*cd </a:t>
            </a:r>
            <a:r>
              <a:rPr lang="es-EC" dirty="0" smtClean="0"/>
              <a:t>/ 100</a:t>
            </a:r>
          </a:p>
        </p:txBody>
      </p:sp>
    </p:spTree>
    <p:extLst>
      <p:ext uri="{BB962C8B-B14F-4D97-AF65-F5344CB8AC3E}">
        <p14:creationId xmlns:p14="http://schemas.microsoft.com/office/powerpoint/2010/main" val="18738768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3010685328"/>
              </p:ext>
            </p:extLst>
          </p:nvPr>
        </p:nvGraphicFramePr>
        <p:xfrm>
          <a:off x="2339752" y="980728"/>
          <a:ext cx="5124599" cy="3435573"/>
        </p:xfrm>
        <a:graphic>
          <a:graphicData uri="http://schemas.openxmlformats.org/drawingml/2006/chart">
            <c:chart xmlns:c="http://schemas.openxmlformats.org/drawingml/2006/chart" xmlns:r="http://schemas.openxmlformats.org/officeDocument/2006/relationships" r:id="rId2"/>
          </a:graphicData>
        </a:graphic>
      </p:graphicFrame>
      <p:sp>
        <p:nvSpPr>
          <p:cNvPr id="3" name="2 Rectángulo"/>
          <p:cNvSpPr/>
          <p:nvPr/>
        </p:nvSpPr>
        <p:spPr>
          <a:xfrm>
            <a:off x="107504" y="4653137"/>
            <a:ext cx="8856984" cy="646331"/>
          </a:xfrm>
          <a:prstGeom prst="rect">
            <a:avLst/>
          </a:prstGeom>
        </p:spPr>
        <p:txBody>
          <a:bodyPr wrap="square">
            <a:spAutoFit/>
          </a:bodyPr>
          <a:lstStyle/>
          <a:p>
            <a:r>
              <a:rPr lang="es-ES" b="1" dirty="0"/>
              <a:t>Margen de ganancia para diferentes % de digestibilidad </a:t>
            </a:r>
            <a:r>
              <a:rPr lang="es-ES" b="1" i="1" dirty="0"/>
              <a:t>in situ </a:t>
            </a:r>
            <a:r>
              <a:rPr lang="es-ES" b="1" dirty="0"/>
              <a:t>de fibra, </a:t>
            </a:r>
            <a:r>
              <a:rPr lang="es-ES" b="1" dirty="0" err="1"/>
              <a:t>palm</a:t>
            </a:r>
            <a:r>
              <a:rPr lang="es-ES" b="1" dirty="0"/>
              <a:t> = </a:t>
            </a:r>
            <a:r>
              <a:rPr lang="es-ES" b="1" dirty="0" err="1"/>
              <a:t>palmiste</a:t>
            </a:r>
            <a:r>
              <a:rPr lang="es-ES" b="1" dirty="0"/>
              <a:t>, </a:t>
            </a:r>
            <a:r>
              <a:rPr lang="es-ES" b="1" dirty="0" err="1"/>
              <a:t>palm</a:t>
            </a:r>
            <a:r>
              <a:rPr lang="es-ES" b="1" dirty="0"/>
              <a:t> </a:t>
            </a:r>
            <a:r>
              <a:rPr lang="es-ES" b="1" dirty="0" err="1"/>
              <a:t>trt</a:t>
            </a:r>
            <a:r>
              <a:rPr lang="es-ES" b="1" dirty="0"/>
              <a:t> = </a:t>
            </a:r>
            <a:r>
              <a:rPr lang="es-ES" b="1" dirty="0" err="1"/>
              <a:t>palmiste</a:t>
            </a:r>
            <a:r>
              <a:rPr lang="es-ES" b="1" dirty="0"/>
              <a:t> tratado con hidróxido de calcio al 5%</a:t>
            </a:r>
            <a:endParaRPr lang="es-EC" dirty="0"/>
          </a:p>
        </p:txBody>
      </p:sp>
      <p:sp>
        <p:nvSpPr>
          <p:cNvPr id="4" name="Rectangle 2"/>
          <p:cNvSpPr txBox="1">
            <a:spLocks noChangeArrowheads="1"/>
          </p:cNvSpPr>
          <p:nvPr/>
        </p:nvSpPr>
        <p:spPr bwMode="auto">
          <a:xfrm>
            <a:off x="1979712" y="33834"/>
            <a:ext cx="7365472"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smtClean="0">
                <a:solidFill>
                  <a:schemeClr val="accent4"/>
                </a:solidFill>
              </a:rPr>
              <a:t>                        RESULTADOS</a:t>
            </a:r>
            <a:endParaRPr lang="es-ES" kern="0" dirty="0">
              <a:solidFill>
                <a:schemeClr val="accent4"/>
              </a:solidFill>
            </a:endParaRPr>
          </a:p>
        </p:txBody>
      </p:sp>
    </p:spTree>
    <p:extLst>
      <p:ext uri="{BB962C8B-B14F-4D97-AF65-F5344CB8AC3E}">
        <p14:creationId xmlns:p14="http://schemas.microsoft.com/office/powerpoint/2010/main" val="41263589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Users\Usuario\Downloads\WhatsApp Image 2018-01-02 at 17.26.55.jpeg"/>
          <p:cNvPicPr/>
          <p:nvPr/>
        </p:nvPicPr>
        <p:blipFill rotWithShape="1">
          <a:blip r:embed="rId2">
            <a:extLst>
              <a:ext uri="{28A0092B-C50C-407E-A947-70E740481C1C}">
                <a14:useLocalDpi xmlns:a14="http://schemas.microsoft.com/office/drawing/2010/main" val="0"/>
              </a:ext>
            </a:extLst>
          </a:blip>
          <a:srcRect l="4987" t="7929" r="5566" b="3489"/>
          <a:stretch/>
        </p:blipFill>
        <p:spPr bwMode="auto">
          <a:xfrm>
            <a:off x="539552" y="1268760"/>
            <a:ext cx="4104456" cy="2592288"/>
          </a:xfrm>
          <a:prstGeom prst="rect">
            <a:avLst/>
          </a:prstGeom>
          <a:noFill/>
          <a:ln>
            <a:noFill/>
          </a:ln>
          <a:extLst>
            <a:ext uri="{53640926-AAD7-44D8-BBD7-CCE9431645EC}">
              <a14:shadowObscured xmlns:a14="http://schemas.microsoft.com/office/drawing/2010/main"/>
            </a:ext>
          </a:extLst>
        </p:spPr>
      </p:pic>
      <p:pic>
        <p:nvPicPr>
          <p:cNvPr id="3" name="2 Imagen" descr="C:\Users\Usuario\Downloads\WhatsApp Image 2018-01-02 at 17.26.55 (1).jpeg"/>
          <p:cNvPicPr/>
          <p:nvPr/>
        </p:nvPicPr>
        <p:blipFill rotWithShape="1">
          <a:blip r:embed="rId3">
            <a:extLst>
              <a:ext uri="{28A0092B-C50C-407E-A947-70E740481C1C}">
                <a14:useLocalDpi xmlns:a14="http://schemas.microsoft.com/office/drawing/2010/main" val="0"/>
              </a:ext>
            </a:extLst>
          </a:blip>
          <a:srcRect l="15341" t="21739" r="9877" b="21483"/>
          <a:stretch/>
        </p:blipFill>
        <p:spPr bwMode="auto">
          <a:xfrm>
            <a:off x="4932040" y="2852936"/>
            <a:ext cx="4032448" cy="2939443"/>
          </a:xfrm>
          <a:prstGeom prst="rect">
            <a:avLst/>
          </a:prstGeom>
          <a:noFill/>
          <a:ln>
            <a:noFill/>
          </a:ln>
          <a:extLst>
            <a:ext uri="{53640926-AAD7-44D8-BBD7-CCE9431645EC}">
              <a14:shadowObscured xmlns:a14="http://schemas.microsoft.com/office/drawing/2010/main"/>
            </a:ext>
          </a:extLst>
        </p:spPr>
      </p:pic>
      <p:sp>
        <p:nvSpPr>
          <p:cNvPr id="4" name="Rectangle 2"/>
          <p:cNvSpPr txBox="1">
            <a:spLocks noChangeArrowheads="1"/>
          </p:cNvSpPr>
          <p:nvPr/>
        </p:nvSpPr>
        <p:spPr bwMode="auto">
          <a:xfrm>
            <a:off x="1979712" y="33834"/>
            <a:ext cx="7365472"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smtClean="0">
                <a:solidFill>
                  <a:schemeClr val="accent4"/>
                </a:solidFill>
              </a:rPr>
              <a:t>                        RESULTADOS</a:t>
            </a:r>
            <a:endParaRPr lang="es-ES" kern="0" dirty="0">
              <a:solidFill>
                <a:schemeClr val="accent4"/>
              </a:solidFill>
            </a:endParaRPr>
          </a:p>
        </p:txBody>
      </p:sp>
      <p:sp>
        <p:nvSpPr>
          <p:cNvPr id="5" name="4 CuadroTexto"/>
          <p:cNvSpPr txBox="1"/>
          <p:nvPr/>
        </p:nvSpPr>
        <p:spPr>
          <a:xfrm>
            <a:off x="4125164" y="763412"/>
            <a:ext cx="1512168" cy="369332"/>
          </a:xfrm>
          <a:prstGeom prst="rect">
            <a:avLst/>
          </a:prstGeom>
          <a:noFill/>
        </p:spPr>
        <p:txBody>
          <a:bodyPr wrap="square" rtlCol="0">
            <a:spAutoFit/>
          </a:bodyPr>
          <a:lstStyle/>
          <a:p>
            <a:pPr algn="ctr"/>
            <a:r>
              <a:rPr lang="es-EC" dirty="0" smtClean="0"/>
              <a:t>Equipo </a:t>
            </a:r>
            <a:r>
              <a:rPr lang="es-EC" dirty="0" err="1" smtClean="0"/>
              <a:t>NIRs</a:t>
            </a:r>
            <a:endParaRPr lang="es-EC" dirty="0"/>
          </a:p>
        </p:txBody>
      </p:sp>
    </p:spTree>
    <p:extLst>
      <p:ext uri="{BB962C8B-B14F-4D97-AF65-F5344CB8AC3E}">
        <p14:creationId xmlns:p14="http://schemas.microsoft.com/office/powerpoint/2010/main" val="29103487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979712" y="33834"/>
            <a:ext cx="7365472"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smtClean="0">
                <a:solidFill>
                  <a:schemeClr val="accent4"/>
                </a:solidFill>
              </a:rPr>
              <a:t>                        DISCUSIÓN</a:t>
            </a:r>
            <a:endParaRPr lang="es-ES" kern="0" dirty="0">
              <a:solidFill>
                <a:schemeClr val="accent4"/>
              </a:solidFill>
            </a:endParaRPr>
          </a:p>
        </p:txBody>
      </p:sp>
      <p:graphicFrame>
        <p:nvGraphicFramePr>
          <p:cNvPr id="3" name="2 Diagrama"/>
          <p:cNvGraphicFramePr/>
          <p:nvPr>
            <p:extLst>
              <p:ext uri="{D42A27DB-BD31-4B8C-83A1-F6EECF244321}">
                <p14:modId xmlns:p14="http://schemas.microsoft.com/office/powerpoint/2010/main" val="3778956019"/>
              </p:ext>
            </p:extLst>
          </p:nvPr>
        </p:nvGraphicFramePr>
        <p:xfrm>
          <a:off x="179512" y="836712"/>
          <a:ext cx="885698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85469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43508" y="1052736"/>
            <a:ext cx="9000492" cy="1224136"/>
            <a:chOff x="0" y="2660881"/>
            <a:chExt cx="8856983" cy="666389"/>
          </a:xfrm>
        </p:grpSpPr>
        <p:sp>
          <p:nvSpPr>
            <p:cNvPr id="3" name="2 Rectángulo redondeado"/>
            <p:cNvSpPr/>
            <p:nvPr/>
          </p:nvSpPr>
          <p:spPr>
            <a:xfrm>
              <a:off x="0" y="2660881"/>
              <a:ext cx="8856983" cy="666389"/>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 name="3 Rectángulo"/>
            <p:cNvSpPr/>
            <p:nvPr/>
          </p:nvSpPr>
          <p:spPr>
            <a:xfrm>
              <a:off x="1852029" y="2660881"/>
              <a:ext cx="7004954" cy="666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C" sz="1600" kern="1200" dirty="0" smtClean="0">
                  <a:solidFill>
                    <a:schemeClr val="tx1"/>
                  </a:solidFill>
                </a:rPr>
                <a:t>Los valores de la presente investigación en cinética </a:t>
              </a:r>
              <a:r>
                <a:rPr lang="es-EC" sz="1600" kern="1200" dirty="0" err="1" smtClean="0">
                  <a:solidFill>
                    <a:schemeClr val="tx1"/>
                  </a:solidFill>
                </a:rPr>
                <a:t>ruminal</a:t>
              </a:r>
              <a:r>
                <a:rPr lang="es-EC" sz="1600" kern="1200" dirty="0" smtClean="0">
                  <a:solidFill>
                    <a:schemeClr val="tx1"/>
                  </a:solidFill>
                </a:rPr>
                <a:t> para </a:t>
              </a:r>
              <a:r>
                <a:rPr lang="es-EC" sz="1600" kern="1200" dirty="0" err="1" smtClean="0">
                  <a:solidFill>
                    <a:schemeClr val="tx1"/>
                  </a:solidFill>
                </a:rPr>
                <a:t>degradabilidad</a:t>
              </a:r>
              <a:r>
                <a:rPr lang="es-EC" sz="1600" kern="1200" dirty="0" smtClean="0">
                  <a:solidFill>
                    <a:schemeClr val="tx1"/>
                  </a:solidFill>
                </a:rPr>
                <a:t> efectiva de MS en palmiste con un 23.52 % tienen relación con lo reportado en el estudio realizado por Silva, y otros, 2012 en donde la </a:t>
              </a:r>
              <a:r>
                <a:rPr lang="es-EC" sz="1600" kern="1200" dirty="0" err="1" smtClean="0">
                  <a:solidFill>
                    <a:schemeClr val="tx1"/>
                  </a:solidFill>
                </a:rPr>
                <a:t>degradabilidad</a:t>
              </a:r>
              <a:r>
                <a:rPr lang="es-EC" sz="1600" kern="1200" dirty="0" smtClean="0">
                  <a:solidFill>
                    <a:schemeClr val="tx1"/>
                  </a:solidFill>
                </a:rPr>
                <a:t> efectiva fue de 19.34%. </a:t>
              </a:r>
              <a:endParaRPr lang="es-EC" sz="1600" kern="1200" dirty="0">
                <a:solidFill>
                  <a:schemeClr val="tx1"/>
                </a:solidFill>
              </a:endParaRPr>
            </a:p>
          </p:txBody>
        </p:sp>
      </p:grpSp>
      <p:grpSp>
        <p:nvGrpSpPr>
          <p:cNvPr id="5" name="4 Grupo"/>
          <p:cNvGrpSpPr/>
          <p:nvPr/>
        </p:nvGrpSpPr>
        <p:grpSpPr>
          <a:xfrm>
            <a:off x="71753" y="2799692"/>
            <a:ext cx="9000492" cy="1267259"/>
            <a:chOff x="0" y="3412226"/>
            <a:chExt cx="8856983" cy="806327"/>
          </a:xfrm>
        </p:grpSpPr>
        <p:sp>
          <p:nvSpPr>
            <p:cNvPr id="6" name="5 Rectángulo redondeado"/>
            <p:cNvSpPr/>
            <p:nvPr/>
          </p:nvSpPr>
          <p:spPr>
            <a:xfrm>
              <a:off x="0" y="3412226"/>
              <a:ext cx="8856983" cy="80632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6 Rectángulo"/>
            <p:cNvSpPr/>
            <p:nvPr/>
          </p:nvSpPr>
          <p:spPr>
            <a:xfrm>
              <a:off x="1852029" y="3412226"/>
              <a:ext cx="7004954" cy="8063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C" sz="1600" kern="1200" dirty="0" smtClean="0">
                  <a:solidFill>
                    <a:schemeClr val="tx1"/>
                  </a:solidFill>
                </a:rPr>
                <a:t>En la presente investigación se incrementó en un 28% la digestibilidad de la fibra con la adición de hidróxido de calcio, llegan do al 82 % en la hora 96. Sin embargo esto no genero un incremento significativo (P &gt; 0,05) en la energía neta de lactancia (ENL), </a:t>
              </a:r>
              <a:r>
                <a:rPr lang="es-EC" sz="1600" dirty="0" smtClean="0">
                  <a:solidFill>
                    <a:schemeClr val="tx1"/>
                  </a:solidFill>
                </a:rPr>
                <a:t>que </a:t>
              </a:r>
              <a:r>
                <a:rPr lang="es-EC" sz="1600" kern="1200" dirty="0" smtClean="0">
                  <a:solidFill>
                    <a:schemeClr val="tx1"/>
                  </a:solidFill>
                </a:rPr>
                <a:t>se incrementó en 0,04 Kcal/Kg.  </a:t>
              </a:r>
              <a:endParaRPr lang="es-EC" sz="1600" kern="1200" dirty="0">
                <a:solidFill>
                  <a:schemeClr val="tx1"/>
                </a:solidFill>
              </a:endParaRPr>
            </a:p>
          </p:txBody>
        </p:sp>
      </p:grpSp>
      <p:grpSp>
        <p:nvGrpSpPr>
          <p:cNvPr id="8" name="7 Grupo"/>
          <p:cNvGrpSpPr/>
          <p:nvPr/>
        </p:nvGrpSpPr>
        <p:grpSpPr>
          <a:xfrm>
            <a:off x="143508" y="4581128"/>
            <a:ext cx="9000492" cy="1224136"/>
            <a:chOff x="0" y="4303508"/>
            <a:chExt cx="8856983" cy="806327"/>
          </a:xfrm>
        </p:grpSpPr>
        <p:sp>
          <p:nvSpPr>
            <p:cNvPr id="9" name="8 Rectángulo redondeado"/>
            <p:cNvSpPr/>
            <p:nvPr/>
          </p:nvSpPr>
          <p:spPr>
            <a:xfrm>
              <a:off x="0" y="4303508"/>
              <a:ext cx="8856983" cy="80632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9 Rectángulo"/>
            <p:cNvSpPr/>
            <p:nvPr/>
          </p:nvSpPr>
          <p:spPr>
            <a:xfrm>
              <a:off x="1852029" y="4303508"/>
              <a:ext cx="7004954" cy="8063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C" sz="1600" kern="1200" dirty="0" smtClean="0">
                  <a:solidFill>
                    <a:schemeClr val="tx1"/>
                  </a:solidFill>
                </a:rPr>
                <a:t>Para el analizar el impacto económico que tuvo el hidróxido de calcio al 5% sobre el palmiste se utilizó el margen de ganancia, colocando como base una producción promedio en explotaciones tecnificadas de 15 litros y con un costo de producción de 0,34 </a:t>
              </a:r>
              <a:r>
                <a:rPr lang="es-EC" sz="1600" kern="1200" dirty="0" err="1" smtClean="0">
                  <a:solidFill>
                    <a:schemeClr val="tx1"/>
                  </a:solidFill>
                </a:rPr>
                <a:t>ctvs</a:t>
              </a:r>
              <a:r>
                <a:rPr lang="es-EC" sz="1600" kern="1200" dirty="0" smtClean="0">
                  <a:solidFill>
                    <a:schemeClr val="tx1"/>
                  </a:solidFill>
                </a:rPr>
                <a:t> por litro (Taboada, 2012).</a:t>
              </a:r>
              <a:endParaRPr lang="es-EC" sz="1600" kern="1200" dirty="0">
                <a:solidFill>
                  <a:schemeClr val="tx1"/>
                </a:solidFill>
              </a:endParaRPr>
            </a:p>
          </p:txBody>
        </p:sp>
      </p:grpSp>
      <p:sp>
        <p:nvSpPr>
          <p:cNvPr id="11" name="10 Rectángulo redondeado"/>
          <p:cNvSpPr/>
          <p:nvPr/>
        </p:nvSpPr>
        <p:spPr>
          <a:xfrm>
            <a:off x="402708" y="1104728"/>
            <a:ext cx="1398530" cy="1120151"/>
          </a:xfrm>
          <a:prstGeom prst="roundRect">
            <a:avLst>
              <a:gd name="adj" fmla="val 10000"/>
            </a:avLst>
          </a:prstGeom>
          <a:blipFill rotWithShape="1">
            <a:blip r:embed="rId2"/>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2" name="11 Rectángulo redondeado"/>
          <p:cNvSpPr/>
          <p:nvPr/>
        </p:nvSpPr>
        <p:spPr>
          <a:xfrm>
            <a:off x="361078" y="2856227"/>
            <a:ext cx="1440160" cy="1154187"/>
          </a:xfrm>
          <a:prstGeom prst="roundRect">
            <a:avLst>
              <a:gd name="adj" fmla="val 10000"/>
            </a:avLst>
          </a:prstGeom>
          <a:blipFill rotWithShape="1">
            <a:blip r:embed="rId3"/>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3" name="12 Rectángulo redondeado"/>
          <p:cNvSpPr/>
          <p:nvPr/>
        </p:nvSpPr>
        <p:spPr>
          <a:xfrm>
            <a:off x="423523" y="4664654"/>
            <a:ext cx="1398530" cy="1140610"/>
          </a:xfrm>
          <a:prstGeom prst="roundRect">
            <a:avLst>
              <a:gd name="adj" fmla="val 10000"/>
            </a:avLst>
          </a:prstGeom>
          <a:blipFill rotWithShape="1">
            <a:blip r:embed="rId4"/>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4" name="Rectangle 2"/>
          <p:cNvSpPr txBox="1">
            <a:spLocks noChangeArrowheads="1"/>
          </p:cNvSpPr>
          <p:nvPr/>
        </p:nvSpPr>
        <p:spPr bwMode="auto">
          <a:xfrm>
            <a:off x="1979712" y="33834"/>
            <a:ext cx="7365472"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smtClean="0">
                <a:solidFill>
                  <a:schemeClr val="accent4"/>
                </a:solidFill>
              </a:rPr>
              <a:t>                        DISCUSIÓN</a:t>
            </a:r>
            <a:endParaRPr lang="es-ES" kern="0" dirty="0">
              <a:solidFill>
                <a:schemeClr val="accent4"/>
              </a:solidFill>
            </a:endParaRPr>
          </a:p>
        </p:txBody>
      </p:sp>
    </p:spTree>
    <p:extLst>
      <p:ext uri="{BB962C8B-B14F-4D97-AF65-F5344CB8AC3E}">
        <p14:creationId xmlns:p14="http://schemas.microsoft.com/office/powerpoint/2010/main" val="2841673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620687"/>
            <a:ext cx="8352928" cy="4801314"/>
          </a:xfrm>
          <a:prstGeom prst="rect">
            <a:avLst/>
          </a:prstGeom>
        </p:spPr>
        <p:txBody>
          <a:bodyPr wrap="square">
            <a:spAutoFit/>
          </a:bodyPr>
          <a:lstStyle/>
          <a:p>
            <a:r>
              <a:rPr lang="es-ES_tradnl" dirty="0"/>
              <a:t> </a:t>
            </a:r>
            <a:endParaRPr lang="es-EC" dirty="0"/>
          </a:p>
          <a:p>
            <a:r>
              <a:rPr lang="es-EC" dirty="0"/>
              <a:t>El tratamiento de hidróxido de calcio a una concentración del 5%, fue eficiente en el incremento de digestibilidad de todos los nutrientes analizados MS, MO, fibra, proteína, grasa </a:t>
            </a:r>
            <a:r>
              <a:rPr lang="es-EC" dirty="0" smtClean="0"/>
              <a:t>y ELN</a:t>
            </a:r>
            <a:r>
              <a:rPr lang="es-EC" dirty="0"/>
              <a:t>. Sin embargo se encontró mejores resultados sobre la digestibilidad de fibra en todos los tiempos de incubación, con un incremento del 28% en los últimos tres tiempos de 24,48 y 96 horas, y en la digestibilidad de materia seca incremento en un 17% con el tratamiento de hidróxido de calcio, demostrando así que existe un efecto positivo sobre el valor nutricional de la torta de </a:t>
            </a:r>
            <a:r>
              <a:rPr lang="es-EC" dirty="0" err="1"/>
              <a:t>palmiste</a:t>
            </a:r>
            <a:r>
              <a:rPr lang="es-EC" dirty="0" smtClean="0"/>
              <a:t>.</a:t>
            </a:r>
          </a:p>
          <a:p>
            <a:endParaRPr lang="es-EC" dirty="0"/>
          </a:p>
          <a:p>
            <a:r>
              <a:rPr lang="es-EC" dirty="0"/>
              <a:t>A pesar del marcado incremento en el % de digestibilidad, no se logró obtener un incremento significativo en la ENL y ENG, por lo tanto es necesario incrementar aún más el valor nutricional de la torta de palmiste, con la adición de urea o melaza. </a:t>
            </a:r>
            <a:endParaRPr lang="es-EC" dirty="0" smtClean="0"/>
          </a:p>
          <a:p>
            <a:endParaRPr lang="es-EC" dirty="0"/>
          </a:p>
          <a:p>
            <a:r>
              <a:rPr lang="es-EC" dirty="0"/>
              <a:t>A partir de </a:t>
            </a:r>
            <a:r>
              <a:rPr lang="es-EC" dirty="0" smtClean="0"/>
              <a:t>un 85% </a:t>
            </a:r>
            <a:r>
              <a:rPr lang="es-EC" dirty="0"/>
              <a:t>en la digestibilidad de fibra del palmiste se obtiene mayor rentabilidad que el palmiste sin tratar.</a:t>
            </a:r>
          </a:p>
        </p:txBody>
      </p:sp>
      <p:sp>
        <p:nvSpPr>
          <p:cNvPr id="3" name="Rectangle 2"/>
          <p:cNvSpPr txBox="1">
            <a:spLocks noChangeArrowheads="1"/>
          </p:cNvSpPr>
          <p:nvPr/>
        </p:nvSpPr>
        <p:spPr bwMode="auto">
          <a:xfrm>
            <a:off x="1979712" y="33834"/>
            <a:ext cx="7365472"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smtClean="0">
                <a:solidFill>
                  <a:schemeClr val="accent4"/>
                </a:solidFill>
              </a:rPr>
              <a:t>                        CONCLUSIONES </a:t>
            </a:r>
            <a:endParaRPr lang="es-ES" kern="0" dirty="0">
              <a:solidFill>
                <a:schemeClr val="accent4"/>
              </a:solidFill>
            </a:endParaRPr>
          </a:p>
        </p:txBody>
      </p:sp>
    </p:spTree>
    <p:extLst>
      <p:ext uri="{BB962C8B-B14F-4D97-AF65-F5344CB8AC3E}">
        <p14:creationId xmlns:p14="http://schemas.microsoft.com/office/powerpoint/2010/main" val="19040785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692696"/>
            <a:ext cx="8640960" cy="5355312"/>
          </a:xfrm>
          <a:prstGeom prst="rect">
            <a:avLst/>
          </a:prstGeom>
        </p:spPr>
        <p:txBody>
          <a:bodyPr wrap="square">
            <a:spAutoFit/>
          </a:bodyPr>
          <a:lstStyle/>
          <a:p>
            <a:r>
              <a:rPr lang="es-ES_tradnl" dirty="0"/>
              <a:t>Si se utiliza el tratamiento de hidróxido de calcio para incrementar el valor nutricional del palmiste, se recomienda estandarizar el proceso para el tratamiento como la dosis, método de aplicación, homogenización del producto</a:t>
            </a:r>
            <a:r>
              <a:rPr lang="es-ES_tradnl" dirty="0" smtClean="0"/>
              <a:t>.</a:t>
            </a:r>
          </a:p>
          <a:p>
            <a:endParaRPr lang="es-EC" dirty="0"/>
          </a:p>
          <a:p>
            <a:r>
              <a:rPr lang="es-ES_tradnl" dirty="0"/>
              <a:t>Es necesario realizar el experimento en condiciones </a:t>
            </a:r>
            <a:r>
              <a:rPr lang="es-ES_tradnl" i="1" dirty="0"/>
              <a:t>in vivo</a:t>
            </a:r>
            <a:r>
              <a:rPr lang="es-ES_tradnl" dirty="0"/>
              <a:t>, para observar el efecto que tiene la aplicación del tratamiento en producción.</a:t>
            </a:r>
            <a:endParaRPr lang="es-EC" dirty="0"/>
          </a:p>
          <a:p>
            <a:r>
              <a:rPr lang="es-ES_tradnl" dirty="0"/>
              <a:t>Por la alta degradación de fibra se recomienda repetir el ensayo con diferentes sustratos fibrosos para analizar el efecto que tiene en las diferentes fuentes de fibra</a:t>
            </a:r>
            <a:r>
              <a:rPr lang="es-ES_tradnl" dirty="0" smtClean="0"/>
              <a:t>.</a:t>
            </a:r>
          </a:p>
          <a:p>
            <a:endParaRPr lang="es-EC" dirty="0"/>
          </a:p>
          <a:p>
            <a:r>
              <a:rPr lang="es-ES_tradnl" dirty="0"/>
              <a:t>Debido al bajo retorno económico que se obtiene con la aplicación de hidróxido de calcio, se recomienda repetir el ensayo con la adición de aditivos que permitan incrementar aún más el valor energético del palmiste como melaza o urea.</a:t>
            </a:r>
            <a:endParaRPr lang="es-EC" dirty="0"/>
          </a:p>
          <a:p>
            <a:r>
              <a:rPr lang="es-ES_tradnl" dirty="0"/>
              <a:t>Se debe incrementar la cantidad de datos en el equipo NIRs con el fin de robustecer la curva de calibración.  </a:t>
            </a:r>
            <a:endParaRPr lang="es-ES_tradnl" dirty="0" smtClean="0"/>
          </a:p>
          <a:p>
            <a:endParaRPr lang="es-EC" dirty="0"/>
          </a:p>
          <a:p>
            <a:r>
              <a:rPr lang="es-ES_tradnl" dirty="0"/>
              <a:t>Es necesario la divulgación de los resultados a los pequeños y medianos productores para que conozcan de nuevas técnicas factibles y efectivas para el incremento del valor nutricional del palmiste. </a:t>
            </a:r>
            <a:endParaRPr lang="es-EC" dirty="0"/>
          </a:p>
        </p:txBody>
      </p:sp>
      <p:sp>
        <p:nvSpPr>
          <p:cNvPr id="3" name="Rectangle 2"/>
          <p:cNvSpPr txBox="1">
            <a:spLocks noChangeArrowheads="1"/>
          </p:cNvSpPr>
          <p:nvPr/>
        </p:nvSpPr>
        <p:spPr bwMode="auto">
          <a:xfrm>
            <a:off x="1979712" y="33834"/>
            <a:ext cx="7365472"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smtClean="0">
                <a:solidFill>
                  <a:schemeClr val="accent4"/>
                </a:solidFill>
              </a:rPr>
              <a:t>                        RECOMENDACIONES </a:t>
            </a:r>
            <a:endParaRPr lang="es-ES" kern="0" dirty="0">
              <a:solidFill>
                <a:schemeClr val="accent4"/>
              </a:solidFill>
            </a:endParaRPr>
          </a:p>
        </p:txBody>
      </p:sp>
    </p:spTree>
    <p:extLst>
      <p:ext uri="{BB962C8B-B14F-4D97-AF65-F5344CB8AC3E}">
        <p14:creationId xmlns:p14="http://schemas.microsoft.com/office/powerpoint/2010/main" val="4243010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55576" y="1341"/>
            <a:ext cx="8229600" cy="50405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chemeClr val="accent4"/>
                </a:solidFill>
              </a:rPr>
              <a:t>OBJETIVO GENERAL</a:t>
            </a:r>
            <a:endParaRPr lang="es-EC" kern="0" dirty="0"/>
          </a:p>
        </p:txBody>
      </p:sp>
      <p:sp>
        <p:nvSpPr>
          <p:cNvPr id="3" name="2 Rectángulo"/>
          <p:cNvSpPr/>
          <p:nvPr/>
        </p:nvSpPr>
        <p:spPr>
          <a:xfrm>
            <a:off x="683568" y="2162194"/>
            <a:ext cx="7466983" cy="1938992"/>
          </a:xfrm>
          <a:prstGeom prst="rect">
            <a:avLst/>
          </a:prstGeom>
        </p:spPr>
        <p:txBody>
          <a:bodyPr wrap="square">
            <a:spAutoFit/>
          </a:bodyPr>
          <a:lstStyle/>
          <a:p>
            <a:pPr algn="just"/>
            <a:r>
              <a:rPr lang="es-EC" sz="2400" dirty="0"/>
              <a:t>Determinar el efecto de la inclusión del hidróxido de Calcio al 5% en el </a:t>
            </a:r>
            <a:r>
              <a:rPr lang="es-EC" sz="2400" dirty="0" smtClean="0"/>
              <a:t>palmiste, </a:t>
            </a:r>
            <a:r>
              <a:rPr lang="es-EC" sz="2400" dirty="0"/>
              <a:t>en la composición nutricional y digestibilidad </a:t>
            </a:r>
            <a:r>
              <a:rPr lang="es-EC" sz="2400" i="1" dirty="0"/>
              <a:t>in situ </a:t>
            </a:r>
            <a:r>
              <a:rPr lang="es-EC" sz="2400" dirty="0"/>
              <a:t>de la torta de palmiste, mediante técnica de valoración nutricional en rumiantes.</a:t>
            </a:r>
          </a:p>
        </p:txBody>
      </p:sp>
    </p:spTree>
    <p:extLst>
      <p:ext uri="{BB962C8B-B14F-4D97-AF65-F5344CB8AC3E}">
        <p14:creationId xmlns:p14="http://schemas.microsoft.com/office/powerpoint/2010/main" val="6612613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b="2437"/>
          <a:stretch/>
        </p:blipFill>
        <p:spPr bwMode="auto">
          <a:xfrm>
            <a:off x="251519" y="692696"/>
            <a:ext cx="8757439" cy="5256584"/>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6444208" y="2095981"/>
            <a:ext cx="2448272" cy="646331"/>
          </a:xfrm>
          <a:prstGeom prst="rect">
            <a:avLst/>
          </a:prstGeom>
          <a:noFill/>
        </p:spPr>
        <p:txBody>
          <a:bodyPr wrap="square" rtlCol="0">
            <a:spAutoFit/>
          </a:bodyPr>
          <a:lstStyle/>
          <a:p>
            <a:r>
              <a:rPr lang="es-EC" sz="3600" b="1" dirty="0" smtClean="0"/>
              <a:t>GRACIAS</a:t>
            </a:r>
            <a:endParaRPr lang="es-EC" sz="3600" b="1" dirty="0"/>
          </a:p>
        </p:txBody>
      </p:sp>
    </p:spTree>
    <p:extLst>
      <p:ext uri="{BB962C8B-B14F-4D97-AF65-F5344CB8AC3E}">
        <p14:creationId xmlns:p14="http://schemas.microsoft.com/office/powerpoint/2010/main" val="3531954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83568" y="0"/>
            <a:ext cx="8229600" cy="56207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eaLnBrk="1" hangingPunct="1">
              <a:defRPr/>
            </a:pPr>
            <a:r>
              <a:rPr lang="es-ES" kern="0" dirty="0">
                <a:solidFill>
                  <a:schemeClr val="accent4"/>
                </a:solidFill>
              </a:rPr>
              <a:t>OBJETIVOS ESPECÍFICOS</a:t>
            </a:r>
            <a:endParaRPr lang="es-EC" kern="0" dirty="0"/>
          </a:p>
        </p:txBody>
      </p:sp>
      <p:sp>
        <p:nvSpPr>
          <p:cNvPr id="3" name="2 Rectángulo"/>
          <p:cNvSpPr/>
          <p:nvPr/>
        </p:nvSpPr>
        <p:spPr>
          <a:xfrm>
            <a:off x="467544" y="908720"/>
            <a:ext cx="8136904" cy="5355312"/>
          </a:xfrm>
          <a:prstGeom prst="rect">
            <a:avLst/>
          </a:prstGeom>
        </p:spPr>
        <p:txBody>
          <a:bodyPr wrap="square">
            <a:spAutoFit/>
          </a:bodyPr>
          <a:lstStyle/>
          <a:p>
            <a:pPr marL="285750" indent="-285750">
              <a:buFontTx/>
              <a:buChar char="-"/>
            </a:pPr>
            <a:r>
              <a:rPr lang="es-EC" dirty="0" smtClean="0"/>
              <a:t>Analizar </a:t>
            </a:r>
            <a:r>
              <a:rPr lang="es-EC" dirty="0"/>
              <a:t>el efecto de la inclusión de hidróxido de Calcio al 5% en el valor nutricional de la torta de palmiste mediante análisis proximal. </a:t>
            </a:r>
            <a:endParaRPr lang="es-EC" dirty="0" smtClean="0"/>
          </a:p>
          <a:p>
            <a:pPr marL="285750" indent="-285750">
              <a:buFontTx/>
              <a:buChar char="-"/>
            </a:pPr>
            <a:endParaRPr lang="es-EC" dirty="0"/>
          </a:p>
          <a:p>
            <a:pPr marL="285750" indent="-285750">
              <a:buFontTx/>
              <a:buChar char="-"/>
            </a:pPr>
            <a:r>
              <a:rPr lang="es-EC" dirty="0" smtClean="0"/>
              <a:t>Evaluar </a:t>
            </a:r>
            <a:r>
              <a:rPr lang="es-EC" dirty="0"/>
              <a:t>la digestibilidad de nutrientes presentes en la torta de palmiste previamente tratada con hidróxido de Calcio al 5% mediante la técnica de incubación </a:t>
            </a:r>
            <a:r>
              <a:rPr lang="es-EC" i="1" dirty="0"/>
              <a:t>in situ</a:t>
            </a:r>
            <a:r>
              <a:rPr lang="es-EC" dirty="0"/>
              <a:t> en el rumen de vacas lecheras. </a:t>
            </a:r>
            <a:endParaRPr lang="es-EC" dirty="0" smtClean="0"/>
          </a:p>
          <a:p>
            <a:pPr marL="285750" indent="-285750">
              <a:buFontTx/>
              <a:buChar char="-"/>
            </a:pPr>
            <a:endParaRPr lang="es-EC" b="1" dirty="0"/>
          </a:p>
          <a:p>
            <a:pPr marL="285750" indent="-285750">
              <a:buFontTx/>
              <a:buChar char="-"/>
            </a:pPr>
            <a:r>
              <a:rPr lang="es-EC" dirty="0" smtClean="0"/>
              <a:t>Evaluar </a:t>
            </a:r>
            <a:r>
              <a:rPr lang="es-EC" dirty="0"/>
              <a:t>el efecto del hidróxido de Calcio al 5% en la digestibilidad </a:t>
            </a:r>
            <a:r>
              <a:rPr lang="es-EC" i="1" dirty="0"/>
              <a:t>in situ</a:t>
            </a:r>
            <a:r>
              <a:rPr lang="es-EC" dirty="0"/>
              <a:t> y valor nutricional de nutrientes presentes en la torta de palmiste mediante el método de espectroscopia de infrarrojo cercano (</a:t>
            </a:r>
            <a:r>
              <a:rPr lang="es-EC" dirty="0" err="1"/>
              <a:t>NIRs</a:t>
            </a:r>
            <a:r>
              <a:rPr lang="es-EC" dirty="0" smtClean="0"/>
              <a:t>).</a:t>
            </a:r>
          </a:p>
          <a:p>
            <a:pPr marL="285750" indent="-285750">
              <a:buFontTx/>
              <a:buChar char="-"/>
            </a:pPr>
            <a:endParaRPr lang="es-EC" dirty="0" smtClean="0"/>
          </a:p>
          <a:p>
            <a:pPr marL="285750" indent="-285750">
              <a:buFontTx/>
              <a:buChar char="-"/>
            </a:pPr>
            <a:r>
              <a:rPr lang="es-EC" dirty="0" smtClean="0"/>
              <a:t>Desarrollar </a:t>
            </a:r>
            <a:r>
              <a:rPr lang="es-EC" dirty="0"/>
              <a:t>una curva de calibración para la digestibilidad </a:t>
            </a:r>
            <a:r>
              <a:rPr lang="es-EC" dirty="0" smtClean="0"/>
              <a:t> de los nutrientes presentes en la torta de </a:t>
            </a:r>
            <a:r>
              <a:rPr lang="es-EC" dirty="0"/>
              <a:t>palmiste mediante el método de espectroscopia de infrarrojo cercano (</a:t>
            </a:r>
            <a:r>
              <a:rPr lang="es-EC" dirty="0" err="1"/>
              <a:t>NIRs</a:t>
            </a:r>
            <a:r>
              <a:rPr lang="es-EC" dirty="0" smtClean="0"/>
              <a:t>).</a:t>
            </a:r>
          </a:p>
          <a:p>
            <a:pPr marL="285750" indent="-285750">
              <a:buFontTx/>
              <a:buChar char="-"/>
            </a:pPr>
            <a:endParaRPr lang="es-EC" dirty="0"/>
          </a:p>
          <a:p>
            <a:pPr marL="285750" indent="-285750">
              <a:buFontTx/>
              <a:buChar char="-"/>
            </a:pPr>
            <a:r>
              <a:rPr lang="es-EC" dirty="0" smtClean="0"/>
              <a:t>Recomendar </a:t>
            </a:r>
            <a:r>
              <a:rPr lang="es-EC" dirty="0"/>
              <a:t>tecnologías para una adecuada utilización de la torta de </a:t>
            </a:r>
            <a:r>
              <a:rPr lang="es-EC" dirty="0" smtClean="0"/>
              <a:t>                                                              </a:t>
            </a:r>
          </a:p>
          <a:p>
            <a:r>
              <a:rPr lang="es-EC" dirty="0" smtClean="0"/>
              <a:t>     palmiste </a:t>
            </a:r>
            <a:r>
              <a:rPr lang="es-EC" dirty="0"/>
              <a:t>en dietas para rumiantes y divulgación de resultados mediante la </a:t>
            </a:r>
            <a:r>
              <a:rPr lang="es-EC" dirty="0" smtClean="0"/>
              <a:t> </a:t>
            </a:r>
          </a:p>
          <a:p>
            <a:r>
              <a:rPr lang="es-EC" dirty="0"/>
              <a:t> </a:t>
            </a:r>
            <a:r>
              <a:rPr lang="es-EC" dirty="0" smtClean="0"/>
              <a:t>    elaboración </a:t>
            </a:r>
            <a:r>
              <a:rPr lang="es-EC" dirty="0"/>
              <a:t>de un boletín técnico donde se indique los efectos de la </a:t>
            </a:r>
            <a:r>
              <a:rPr lang="es-EC" dirty="0" smtClean="0"/>
              <a:t> </a:t>
            </a:r>
          </a:p>
          <a:p>
            <a:r>
              <a:rPr lang="es-EC" dirty="0"/>
              <a:t> </a:t>
            </a:r>
            <a:r>
              <a:rPr lang="es-EC" dirty="0" smtClean="0"/>
              <a:t>    utilización </a:t>
            </a:r>
            <a:r>
              <a:rPr lang="es-EC" dirty="0"/>
              <a:t>del hidróxido de Calcio al 5%.</a:t>
            </a:r>
          </a:p>
        </p:txBody>
      </p:sp>
    </p:spTree>
    <p:extLst>
      <p:ext uri="{BB962C8B-B14F-4D97-AF65-F5344CB8AC3E}">
        <p14:creationId xmlns:p14="http://schemas.microsoft.com/office/powerpoint/2010/main" val="1457942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83568" y="33834"/>
            <a:ext cx="8661616"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a:solidFill>
                  <a:schemeClr val="accent4"/>
                </a:solidFill>
              </a:rPr>
              <a:t>                        </a:t>
            </a:r>
            <a:r>
              <a:rPr lang="es-ES" kern="0" dirty="0" smtClean="0">
                <a:solidFill>
                  <a:schemeClr val="accent4"/>
                </a:solidFill>
              </a:rPr>
              <a:t>REVISIÓN DE LITERATURA</a:t>
            </a:r>
            <a:endParaRPr lang="es-ES" kern="0" dirty="0">
              <a:solidFill>
                <a:schemeClr val="accent4"/>
              </a:solidFill>
            </a:endParaRPr>
          </a:p>
        </p:txBody>
      </p:sp>
      <p:sp>
        <p:nvSpPr>
          <p:cNvPr id="4" name="3 Rectángulo"/>
          <p:cNvSpPr/>
          <p:nvPr/>
        </p:nvSpPr>
        <p:spPr>
          <a:xfrm>
            <a:off x="467544" y="1115452"/>
            <a:ext cx="2539991" cy="369332"/>
          </a:xfrm>
          <a:prstGeom prst="rect">
            <a:avLst/>
          </a:prstGeom>
        </p:spPr>
        <p:txBody>
          <a:bodyPr wrap="none">
            <a:spAutoFit/>
          </a:bodyPr>
          <a:lstStyle/>
          <a:p>
            <a:pPr lvl="1"/>
            <a:r>
              <a:rPr lang="es-ES_tradnl" b="1" dirty="0"/>
              <a:t>Torta de palmiste</a:t>
            </a:r>
            <a:endParaRPr lang="es-EC" b="1" dirty="0"/>
          </a:p>
        </p:txBody>
      </p:sp>
      <p:graphicFrame>
        <p:nvGraphicFramePr>
          <p:cNvPr id="6" name="5 Diagrama"/>
          <p:cNvGraphicFramePr/>
          <p:nvPr>
            <p:extLst>
              <p:ext uri="{D42A27DB-BD31-4B8C-83A1-F6EECF244321}">
                <p14:modId xmlns:p14="http://schemas.microsoft.com/office/powerpoint/2010/main" val="3398969380"/>
              </p:ext>
            </p:extLst>
          </p:nvPr>
        </p:nvGraphicFramePr>
        <p:xfrm>
          <a:off x="251520" y="1530533"/>
          <a:ext cx="338437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ext uri="{D42A27DB-BD31-4B8C-83A1-F6EECF244321}">
                <p14:modId xmlns:p14="http://schemas.microsoft.com/office/powerpoint/2010/main" val="1607916710"/>
              </p:ext>
            </p:extLst>
          </p:nvPr>
        </p:nvGraphicFramePr>
        <p:xfrm>
          <a:off x="3491880" y="1300118"/>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8438" name="Picture 6" descr="Resultado de imagen para palmist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47438" y="1556792"/>
            <a:ext cx="1877543" cy="1051424"/>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82678" y="6309320"/>
            <a:ext cx="6660232" cy="707886"/>
          </a:xfrm>
          <a:prstGeom prst="rect">
            <a:avLst/>
          </a:prstGeom>
          <a:noFill/>
        </p:spPr>
        <p:txBody>
          <a:bodyPr wrap="square" rtlCol="0">
            <a:spAutoFit/>
          </a:bodyPr>
          <a:lstStyle/>
          <a:p>
            <a:r>
              <a:rPr lang="es-EC" sz="800" dirty="0" smtClean="0"/>
              <a:t>Fuente: </a:t>
            </a:r>
            <a:r>
              <a:rPr lang="es-EC" sz="800" dirty="0" err="1" smtClean="0"/>
              <a:t>Proecuador</a:t>
            </a:r>
            <a:r>
              <a:rPr lang="es-EC" sz="800" dirty="0"/>
              <a:t>. (2014). </a:t>
            </a:r>
            <a:r>
              <a:rPr lang="es-EC" sz="800" i="1" dirty="0"/>
              <a:t>Aceite de palma y elaborados</a:t>
            </a:r>
            <a:r>
              <a:rPr lang="es-EC" sz="800" i="1" dirty="0" smtClean="0"/>
              <a:t>.</a:t>
            </a:r>
          </a:p>
          <a:p>
            <a:r>
              <a:rPr lang="es-EC" sz="800" dirty="0"/>
              <a:t>Cuenca González, J. (2015). </a:t>
            </a:r>
            <a:r>
              <a:rPr lang="es-EC" sz="800" i="1" dirty="0"/>
              <a:t>Composición y valor nutricional de la torta de </a:t>
            </a:r>
            <a:r>
              <a:rPr lang="es-EC" sz="800" i="1" dirty="0" err="1"/>
              <a:t>palmisre</a:t>
            </a:r>
            <a:r>
              <a:rPr lang="es-EC" sz="800" i="1" dirty="0"/>
              <a:t> en tres plantas extractoras del aceite de palma africana en el Ecuador.</a:t>
            </a:r>
            <a:r>
              <a:rPr lang="es-EC" sz="800" dirty="0"/>
              <a:t> </a:t>
            </a:r>
          </a:p>
          <a:p>
            <a:endParaRPr lang="es-EC" sz="800" i="1" dirty="0" smtClean="0"/>
          </a:p>
          <a:p>
            <a:endParaRPr lang="es-EC" sz="800" dirty="0"/>
          </a:p>
        </p:txBody>
      </p:sp>
    </p:spTree>
    <p:extLst>
      <p:ext uri="{BB962C8B-B14F-4D97-AF65-F5344CB8AC3E}">
        <p14:creationId xmlns:p14="http://schemas.microsoft.com/office/powerpoint/2010/main" val="237662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63380" y="868070"/>
            <a:ext cx="3719288" cy="369332"/>
          </a:xfrm>
          <a:prstGeom prst="rect">
            <a:avLst/>
          </a:prstGeom>
        </p:spPr>
        <p:txBody>
          <a:bodyPr wrap="none">
            <a:spAutoFit/>
          </a:bodyPr>
          <a:lstStyle/>
          <a:p>
            <a:pPr lvl="1"/>
            <a:r>
              <a:rPr lang="es-ES_tradnl" b="1" dirty="0" smtClean="0"/>
              <a:t>Hidróxido </a:t>
            </a:r>
            <a:r>
              <a:rPr lang="es-ES_tradnl" b="1" dirty="0"/>
              <a:t>de calcio </a:t>
            </a:r>
            <a:r>
              <a:rPr lang="es-ES_tradnl" b="1" dirty="0" smtClean="0"/>
              <a:t>Ca(OH)</a:t>
            </a:r>
            <a:r>
              <a:rPr lang="es-ES_tradnl" b="1" baseline="-25000" dirty="0" smtClean="0"/>
              <a:t>2</a:t>
            </a:r>
            <a:endParaRPr lang="es-EC" b="1" dirty="0"/>
          </a:p>
        </p:txBody>
      </p:sp>
      <p:graphicFrame>
        <p:nvGraphicFramePr>
          <p:cNvPr id="5" name="4 Diagrama"/>
          <p:cNvGraphicFramePr/>
          <p:nvPr>
            <p:extLst>
              <p:ext uri="{D42A27DB-BD31-4B8C-83A1-F6EECF244321}">
                <p14:modId xmlns:p14="http://schemas.microsoft.com/office/powerpoint/2010/main" val="2437285515"/>
              </p:ext>
            </p:extLst>
          </p:nvPr>
        </p:nvGraphicFramePr>
        <p:xfrm>
          <a:off x="1331640" y="1412776"/>
          <a:ext cx="6840760"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2"/>
          <p:cNvSpPr txBox="1">
            <a:spLocks noChangeArrowheads="1"/>
          </p:cNvSpPr>
          <p:nvPr/>
        </p:nvSpPr>
        <p:spPr bwMode="auto">
          <a:xfrm>
            <a:off x="683568" y="33834"/>
            <a:ext cx="8661616"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a:solidFill>
                  <a:schemeClr val="accent4"/>
                </a:solidFill>
              </a:rPr>
              <a:t>                        </a:t>
            </a:r>
            <a:r>
              <a:rPr lang="es-ES" kern="0" dirty="0" smtClean="0">
                <a:solidFill>
                  <a:schemeClr val="accent4"/>
                </a:solidFill>
              </a:rPr>
              <a:t>REVISIÓN DE LITERATURA</a:t>
            </a:r>
            <a:endParaRPr lang="es-ES" kern="0" dirty="0">
              <a:solidFill>
                <a:schemeClr val="accent4"/>
              </a:solidFill>
            </a:endParaRPr>
          </a:p>
        </p:txBody>
      </p:sp>
      <p:sp>
        <p:nvSpPr>
          <p:cNvPr id="4" name="3 Rectángulo"/>
          <p:cNvSpPr/>
          <p:nvPr/>
        </p:nvSpPr>
        <p:spPr>
          <a:xfrm>
            <a:off x="8263" y="6371327"/>
            <a:ext cx="6681216" cy="461665"/>
          </a:xfrm>
          <a:prstGeom prst="rect">
            <a:avLst/>
          </a:prstGeom>
        </p:spPr>
        <p:txBody>
          <a:bodyPr wrap="square">
            <a:spAutoFit/>
          </a:bodyPr>
          <a:lstStyle/>
          <a:p>
            <a:r>
              <a:rPr lang="es-EC" sz="800" dirty="0" smtClean="0"/>
              <a:t>Fuente: Perozo</a:t>
            </a:r>
            <a:r>
              <a:rPr lang="es-EC" sz="800" dirty="0"/>
              <a:t>, A. (2013). </a:t>
            </a:r>
            <a:r>
              <a:rPr lang="es-EC" sz="800" i="1" dirty="0"/>
              <a:t>Manejo de pastos y forrajes tropicales</a:t>
            </a:r>
            <a:r>
              <a:rPr lang="es-EC" sz="800" i="1" dirty="0" smtClean="0"/>
              <a:t>.</a:t>
            </a:r>
          </a:p>
          <a:p>
            <a:r>
              <a:rPr lang="en-US" sz="800" dirty="0"/>
              <a:t>Walker, J. (2013). </a:t>
            </a:r>
            <a:r>
              <a:rPr lang="en-US" sz="800" i="1" dirty="0"/>
              <a:t>Alkaline Treatment Of Low Quality Forages</a:t>
            </a:r>
            <a:r>
              <a:rPr lang="en-US" sz="800" i="1" dirty="0" smtClean="0"/>
              <a:t>.</a:t>
            </a:r>
          </a:p>
          <a:p>
            <a:r>
              <a:rPr lang="en-US" sz="800" dirty="0"/>
              <a:t>Haddad, S., Grant, J., &amp; Klopfenstein, T. (2014). Digestibility of alkali-treated wheat straw measured in vitro</a:t>
            </a:r>
            <a:endParaRPr lang="es-EC" sz="800" dirty="0"/>
          </a:p>
        </p:txBody>
      </p:sp>
    </p:spTree>
    <p:extLst>
      <p:ext uri="{BB962C8B-B14F-4D97-AF65-F5344CB8AC3E}">
        <p14:creationId xmlns:p14="http://schemas.microsoft.com/office/powerpoint/2010/main" val="613709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83568" y="33834"/>
            <a:ext cx="8661616"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a:solidFill>
                  <a:schemeClr val="accent4"/>
                </a:solidFill>
              </a:rPr>
              <a:t>                        </a:t>
            </a:r>
            <a:r>
              <a:rPr lang="es-ES" kern="0" dirty="0" smtClean="0">
                <a:solidFill>
                  <a:schemeClr val="accent4"/>
                </a:solidFill>
              </a:rPr>
              <a:t>REVISIÓN DE LITERATURA</a:t>
            </a:r>
            <a:endParaRPr lang="es-ES" kern="0" dirty="0">
              <a:solidFill>
                <a:schemeClr val="accent4"/>
              </a:solidFill>
            </a:endParaRPr>
          </a:p>
        </p:txBody>
      </p:sp>
      <p:sp>
        <p:nvSpPr>
          <p:cNvPr id="3" name="2 Rectángulo"/>
          <p:cNvSpPr/>
          <p:nvPr/>
        </p:nvSpPr>
        <p:spPr>
          <a:xfrm>
            <a:off x="251520" y="618520"/>
            <a:ext cx="8496944" cy="369332"/>
          </a:xfrm>
          <a:prstGeom prst="rect">
            <a:avLst/>
          </a:prstGeom>
        </p:spPr>
        <p:txBody>
          <a:bodyPr wrap="square">
            <a:spAutoFit/>
          </a:bodyPr>
          <a:lstStyle/>
          <a:p>
            <a:pPr lvl="1"/>
            <a:r>
              <a:rPr lang="es-ES_tradnl" b="1" dirty="0"/>
              <a:t>Técnicas de valoración nutricional de ingredientes para rumiantes</a:t>
            </a:r>
            <a:endParaRPr lang="es-EC" b="1" dirty="0"/>
          </a:p>
        </p:txBody>
      </p:sp>
      <p:sp>
        <p:nvSpPr>
          <p:cNvPr id="7" name="6 CuadroTexto"/>
          <p:cNvSpPr txBox="1"/>
          <p:nvPr/>
        </p:nvSpPr>
        <p:spPr>
          <a:xfrm>
            <a:off x="1403648" y="1477365"/>
            <a:ext cx="2592288" cy="369332"/>
          </a:xfrm>
          <a:prstGeom prst="rect">
            <a:avLst/>
          </a:prstGeom>
          <a:noFill/>
        </p:spPr>
        <p:txBody>
          <a:bodyPr wrap="square" rtlCol="0">
            <a:spAutoFit/>
          </a:bodyPr>
          <a:lstStyle/>
          <a:p>
            <a:r>
              <a:rPr lang="es-EC" dirty="0" smtClean="0"/>
              <a:t>Digestibilidad </a:t>
            </a:r>
            <a:r>
              <a:rPr lang="es-EC" i="1" dirty="0" smtClean="0"/>
              <a:t>in vivo</a:t>
            </a:r>
            <a:r>
              <a:rPr lang="es-EC" dirty="0" smtClean="0"/>
              <a:t> </a:t>
            </a:r>
            <a:endParaRPr lang="es-EC" dirty="0"/>
          </a:p>
        </p:txBody>
      </p:sp>
      <p:sp>
        <p:nvSpPr>
          <p:cNvPr id="8" name="7 CuadroTexto"/>
          <p:cNvSpPr txBox="1"/>
          <p:nvPr/>
        </p:nvSpPr>
        <p:spPr>
          <a:xfrm>
            <a:off x="1403648" y="2951901"/>
            <a:ext cx="2592288" cy="369332"/>
          </a:xfrm>
          <a:prstGeom prst="rect">
            <a:avLst/>
          </a:prstGeom>
          <a:noFill/>
        </p:spPr>
        <p:txBody>
          <a:bodyPr wrap="square" rtlCol="0">
            <a:spAutoFit/>
          </a:bodyPr>
          <a:lstStyle/>
          <a:p>
            <a:r>
              <a:rPr lang="es-EC" dirty="0" smtClean="0"/>
              <a:t>Digestibilidad </a:t>
            </a:r>
            <a:r>
              <a:rPr lang="es-EC" i="1" dirty="0" smtClean="0"/>
              <a:t>in vitro</a:t>
            </a:r>
            <a:r>
              <a:rPr lang="es-EC" dirty="0" smtClean="0"/>
              <a:t> </a:t>
            </a:r>
            <a:endParaRPr lang="es-EC" dirty="0"/>
          </a:p>
        </p:txBody>
      </p:sp>
      <p:sp>
        <p:nvSpPr>
          <p:cNvPr id="9" name="8 CuadroTexto"/>
          <p:cNvSpPr txBox="1"/>
          <p:nvPr/>
        </p:nvSpPr>
        <p:spPr>
          <a:xfrm>
            <a:off x="1403648" y="4766722"/>
            <a:ext cx="2592288" cy="369332"/>
          </a:xfrm>
          <a:prstGeom prst="rect">
            <a:avLst/>
          </a:prstGeom>
          <a:noFill/>
        </p:spPr>
        <p:txBody>
          <a:bodyPr wrap="square" rtlCol="0">
            <a:spAutoFit/>
          </a:bodyPr>
          <a:lstStyle/>
          <a:p>
            <a:r>
              <a:rPr lang="es-EC" dirty="0" smtClean="0"/>
              <a:t>Digestibilidad </a:t>
            </a:r>
            <a:r>
              <a:rPr lang="es-EC" i="1" dirty="0" smtClean="0"/>
              <a:t>in situ</a:t>
            </a:r>
            <a:r>
              <a:rPr lang="es-EC" dirty="0" smtClean="0"/>
              <a:t> </a:t>
            </a:r>
            <a:endParaRPr lang="es-EC" dirty="0"/>
          </a:p>
        </p:txBody>
      </p:sp>
      <p:pic>
        <p:nvPicPr>
          <p:cNvPr id="2048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445" y="987852"/>
            <a:ext cx="2374569" cy="1575701"/>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652" t="24791" r="52337" b="52724"/>
          <a:stretch/>
        </p:blipFill>
        <p:spPr bwMode="auto">
          <a:xfrm>
            <a:off x="4483426" y="2650239"/>
            <a:ext cx="2364588" cy="1618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descr="C:\Users\Paúl\Desktop\132PHOTO\SAM_0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4355859"/>
            <a:ext cx="2364588" cy="1773441"/>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07504" y="6396335"/>
            <a:ext cx="6318448" cy="461665"/>
          </a:xfrm>
          <a:prstGeom prst="rect">
            <a:avLst/>
          </a:prstGeom>
        </p:spPr>
        <p:txBody>
          <a:bodyPr wrap="square">
            <a:spAutoFit/>
          </a:bodyPr>
          <a:lstStyle/>
          <a:p>
            <a:r>
              <a:rPr lang="es-EC" sz="800" dirty="0" smtClean="0"/>
              <a:t>Fuente: McDonald</a:t>
            </a:r>
            <a:r>
              <a:rPr lang="es-EC" sz="800" dirty="0"/>
              <a:t>, </a:t>
            </a:r>
            <a:r>
              <a:rPr lang="es-EC" sz="800" dirty="0" err="1"/>
              <a:t>Edwars</a:t>
            </a:r>
            <a:r>
              <a:rPr lang="es-EC" sz="800" dirty="0"/>
              <a:t>, </a:t>
            </a:r>
            <a:r>
              <a:rPr lang="es-EC" sz="800" dirty="0" err="1"/>
              <a:t>Greenhalgh</a:t>
            </a:r>
            <a:r>
              <a:rPr lang="es-EC" sz="800" dirty="0"/>
              <a:t>, &amp; Morgan. (1999</a:t>
            </a:r>
            <a:r>
              <a:rPr lang="es-EC" sz="800" dirty="0" smtClean="0"/>
              <a:t>).</a:t>
            </a:r>
          </a:p>
          <a:p>
            <a:r>
              <a:rPr lang="en-US" sz="800" dirty="0"/>
              <a:t>Tilley, J., &amp; Terry, R. (1963). A two stage technique for the in vitro digestion of forage of forage crops</a:t>
            </a:r>
            <a:r>
              <a:rPr lang="en-US" sz="800" dirty="0" smtClean="0"/>
              <a:t>.</a:t>
            </a:r>
          </a:p>
          <a:p>
            <a:r>
              <a:rPr lang="es-EC" sz="800" dirty="0"/>
              <a:t>Ruiz, M., &amp; Ruiz, A. (1990). </a:t>
            </a:r>
            <a:r>
              <a:rPr lang="es-EC" sz="800" i="1" dirty="0" err="1"/>
              <a:t>Nutricion</a:t>
            </a:r>
            <a:r>
              <a:rPr lang="es-EC" sz="800" i="1" dirty="0"/>
              <a:t> de rumiantes.</a:t>
            </a:r>
            <a:endParaRPr lang="es-EC" sz="800" dirty="0"/>
          </a:p>
        </p:txBody>
      </p:sp>
    </p:spTree>
    <p:extLst>
      <p:ext uri="{BB962C8B-B14F-4D97-AF65-F5344CB8AC3E}">
        <p14:creationId xmlns:p14="http://schemas.microsoft.com/office/powerpoint/2010/main" val="2917472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aúl\Desktop\132PHOTO\SAM_0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024844"/>
            <a:ext cx="3312368" cy="2484276"/>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3635896" y="858725"/>
            <a:ext cx="2592288" cy="369332"/>
          </a:xfrm>
          <a:prstGeom prst="rect">
            <a:avLst/>
          </a:prstGeom>
          <a:noFill/>
        </p:spPr>
        <p:txBody>
          <a:bodyPr wrap="square" rtlCol="0">
            <a:spAutoFit/>
          </a:bodyPr>
          <a:lstStyle/>
          <a:p>
            <a:r>
              <a:rPr lang="es-EC" dirty="0" smtClean="0"/>
              <a:t>Digestibilidad </a:t>
            </a:r>
            <a:r>
              <a:rPr lang="es-EC" i="1" dirty="0" smtClean="0"/>
              <a:t>in situ</a:t>
            </a:r>
            <a:r>
              <a:rPr lang="es-EC" dirty="0" smtClean="0"/>
              <a:t> </a:t>
            </a:r>
            <a:endParaRPr lang="es-EC" dirty="0"/>
          </a:p>
        </p:txBody>
      </p:sp>
      <p:sp>
        <p:nvSpPr>
          <p:cNvPr id="4" name="Rectangle 2"/>
          <p:cNvSpPr txBox="1">
            <a:spLocks noChangeArrowheads="1"/>
          </p:cNvSpPr>
          <p:nvPr/>
        </p:nvSpPr>
        <p:spPr bwMode="auto">
          <a:xfrm>
            <a:off x="683568" y="33834"/>
            <a:ext cx="8661616" cy="57606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lvl="2" algn="ctr" eaLnBrk="1" hangingPunct="1">
              <a:defRPr/>
            </a:pPr>
            <a:r>
              <a:rPr lang="es-ES" kern="0" dirty="0">
                <a:solidFill>
                  <a:schemeClr val="accent4"/>
                </a:solidFill>
              </a:rPr>
              <a:t>                        </a:t>
            </a:r>
            <a:r>
              <a:rPr lang="es-ES" kern="0" dirty="0" smtClean="0">
                <a:solidFill>
                  <a:schemeClr val="accent4"/>
                </a:solidFill>
              </a:rPr>
              <a:t>REVISIÓN DE LITERATURA</a:t>
            </a:r>
            <a:endParaRPr lang="es-ES" kern="0" dirty="0">
              <a:solidFill>
                <a:schemeClr val="accent4"/>
              </a:solidFill>
            </a:endParaRPr>
          </a:p>
        </p:txBody>
      </p:sp>
      <p:sp>
        <p:nvSpPr>
          <p:cNvPr id="5" name="4 CuadroTexto"/>
          <p:cNvSpPr txBox="1"/>
          <p:nvPr/>
        </p:nvSpPr>
        <p:spPr>
          <a:xfrm>
            <a:off x="4658889" y="1835821"/>
            <a:ext cx="3888432" cy="2862322"/>
          </a:xfrm>
          <a:prstGeom prst="rect">
            <a:avLst/>
          </a:prstGeom>
          <a:noFill/>
        </p:spPr>
        <p:txBody>
          <a:bodyPr wrap="square" rtlCol="0">
            <a:spAutoFit/>
          </a:bodyPr>
          <a:lstStyle/>
          <a:p>
            <a:pPr marL="342900" indent="-342900">
              <a:buAutoNum type="alphaLcParenR"/>
            </a:pPr>
            <a:r>
              <a:rPr lang="es-EC" dirty="0" smtClean="0"/>
              <a:t>Relación tamaño de bolsa y cantidad de sustrato</a:t>
            </a:r>
          </a:p>
          <a:p>
            <a:pPr marL="342900" indent="-342900">
              <a:buAutoNum type="alphaLcParenR"/>
            </a:pPr>
            <a:endParaRPr lang="es-EC" dirty="0" smtClean="0"/>
          </a:p>
          <a:p>
            <a:pPr marL="342900" indent="-342900">
              <a:buAutoNum type="alphaLcParenR"/>
            </a:pPr>
            <a:r>
              <a:rPr lang="es-EC" dirty="0" smtClean="0"/>
              <a:t>Tamaño de poro de la funda</a:t>
            </a:r>
          </a:p>
          <a:p>
            <a:pPr marL="342900" indent="-342900">
              <a:buAutoNum type="alphaLcParenR"/>
            </a:pPr>
            <a:endParaRPr lang="es-EC" dirty="0" smtClean="0"/>
          </a:p>
          <a:p>
            <a:pPr marL="342900" indent="-342900">
              <a:buAutoNum type="alphaLcParenR"/>
            </a:pPr>
            <a:r>
              <a:rPr lang="es-EC" dirty="0" smtClean="0"/>
              <a:t>Tamaño de partícula del sustrato</a:t>
            </a:r>
          </a:p>
          <a:p>
            <a:pPr marL="342900" indent="-342900">
              <a:buAutoNum type="alphaLcParenR"/>
            </a:pPr>
            <a:endParaRPr lang="es-EC" dirty="0" smtClean="0"/>
          </a:p>
          <a:p>
            <a:pPr marL="342900" indent="-342900">
              <a:buAutoNum type="alphaLcParenR"/>
            </a:pPr>
            <a:r>
              <a:rPr lang="es-EC" dirty="0" smtClean="0"/>
              <a:t>Enjuague de bolsas </a:t>
            </a:r>
          </a:p>
          <a:p>
            <a:pPr marL="342900" indent="-342900">
              <a:buAutoNum type="alphaLcParenR"/>
            </a:pPr>
            <a:endParaRPr lang="es-EC" dirty="0" smtClean="0"/>
          </a:p>
          <a:p>
            <a:pPr marL="342900" indent="-342900">
              <a:buAutoNum type="alphaLcParenR"/>
            </a:pPr>
            <a:r>
              <a:rPr lang="es-EC" dirty="0" smtClean="0"/>
              <a:t>Efecto de la dieta </a:t>
            </a:r>
            <a:endParaRPr lang="es-EC" dirty="0"/>
          </a:p>
        </p:txBody>
      </p:sp>
      <p:sp>
        <p:nvSpPr>
          <p:cNvPr id="6" name="5 Rectángulo"/>
          <p:cNvSpPr/>
          <p:nvPr/>
        </p:nvSpPr>
        <p:spPr>
          <a:xfrm>
            <a:off x="-23736" y="6273225"/>
            <a:ext cx="6606480" cy="584775"/>
          </a:xfrm>
          <a:prstGeom prst="rect">
            <a:avLst/>
          </a:prstGeom>
        </p:spPr>
        <p:txBody>
          <a:bodyPr wrap="square">
            <a:spAutoFit/>
          </a:bodyPr>
          <a:lstStyle/>
          <a:p>
            <a:r>
              <a:rPr lang="en-US" sz="800" dirty="0" err="1" smtClean="0"/>
              <a:t>Fuente:Vanzant</a:t>
            </a:r>
            <a:r>
              <a:rPr lang="en-US" sz="800" dirty="0"/>
              <a:t>, E., Cochran, R., &amp; </a:t>
            </a:r>
            <a:r>
              <a:rPr lang="en-US" sz="800" dirty="0" err="1"/>
              <a:t>Titgemeyer</a:t>
            </a:r>
            <a:r>
              <a:rPr lang="en-US" sz="800" dirty="0"/>
              <a:t>, E. (1998</a:t>
            </a:r>
            <a:r>
              <a:rPr lang="en-US" sz="800" dirty="0" smtClean="0"/>
              <a:t>).</a:t>
            </a:r>
          </a:p>
          <a:p>
            <a:r>
              <a:rPr lang="en-US" sz="800" dirty="0"/>
              <a:t>Lindberg , J. (1985). Estimation of rumen degradability of feed proteins with the in </a:t>
            </a:r>
            <a:endParaRPr lang="en-US" sz="800" dirty="0" smtClean="0"/>
          </a:p>
          <a:p>
            <a:r>
              <a:rPr lang="es-EC" sz="800" dirty="0"/>
              <a:t>Villalobos, C., Gonzales, E., &amp; Ortega, J. (2000). Técnicas para estimar la degradación de proteína y materia orgánica en el rumen y su importancia en rumiantes en pastoreo. </a:t>
            </a:r>
          </a:p>
        </p:txBody>
      </p:sp>
    </p:spTree>
    <p:extLst>
      <p:ext uri="{BB962C8B-B14F-4D97-AF65-F5344CB8AC3E}">
        <p14:creationId xmlns:p14="http://schemas.microsoft.com/office/powerpoint/2010/main" val="3033285937"/>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8534</TotalTime>
  <Words>2004</Words>
  <Application>Microsoft Office PowerPoint</Application>
  <PresentationFormat>Presentación en pantalla (4:3)</PresentationFormat>
  <Paragraphs>212</Paragraphs>
  <Slides>40</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40</vt:i4>
      </vt:variant>
    </vt:vector>
  </HeadingPairs>
  <TitlesOfParts>
    <vt:vector size="42" baseType="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INTEL</dc:creator>
  <cp:lastModifiedBy>Windows User</cp:lastModifiedBy>
  <cp:revision>338</cp:revision>
  <dcterms:created xsi:type="dcterms:W3CDTF">2015-12-06T15:06:50Z</dcterms:created>
  <dcterms:modified xsi:type="dcterms:W3CDTF">2018-02-05T02:02:43Z</dcterms:modified>
</cp:coreProperties>
</file>