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eg"/>
  <Override PartName="/ppt/media/image6.jpg" ContentType="image/jpeg"/>
  <Override PartName="/ppt/media/image7.jpg" ContentType="image/jpeg"/>
  <Override PartName="/ppt/media/image11.jpg" ContentType="image/jpeg"/>
  <Override PartName="/ppt/media/image12.jpg" ContentType="image/jpeg"/>
  <Override PartName="/ppt/media/image37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media/image45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59"/>
  </p:notesMasterIdLst>
  <p:sldIdLst>
    <p:sldId id="302" r:id="rId2"/>
    <p:sldId id="382" r:id="rId3"/>
    <p:sldId id="383" r:id="rId4"/>
    <p:sldId id="384" r:id="rId5"/>
    <p:sldId id="385" r:id="rId6"/>
    <p:sldId id="386" r:id="rId7"/>
    <p:sldId id="387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77" r:id="rId16"/>
    <p:sldId id="364" r:id="rId17"/>
    <p:sldId id="365" r:id="rId18"/>
    <p:sldId id="366" r:id="rId19"/>
    <p:sldId id="367" r:id="rId20"/>
    <p:sldId id="368" r:id="rId21"/>
    <p:sldId id="369" r:id="rId22"/>
    <p:sldId id="371" r:id="rId23"/>
    <p:sldId id="372" r:id="rId24"/>
    <p:sldId id="378" r:id="rId25"/>
    <p:sldId id="410" r:id="rId26"/>
    <p:sldId id="411" r:id="rId27"/>
    <p:sldId id="412" r:id="rId28"/>
    <p:sldId id="413" r:id="rId29"/>
    <p:sldId id="417" r:id="rId30"/>
    <p:sldId id="414" r:id="rId31"/>
    <p:sldId id="415" r:id="rId32"/>
    <p:sldId id="416" r:id="rId33"/>
    <p:sldId id="418" r:id="rId34"/>
    <p:sldId id="419" r:id="rId35"/>
    <p:sldId id="420" r:id="rId36"/>
    <p:sldId id="331" r:id="rId37"/>
    <p:sldId id="332" r:id="rId38"/>
    <p:sldId id="333" r:id="rId39"/>
    <p:sldId id="334" r:id="rId40"/>
    <p:sldId id="335" r:id="rId41"/>
    <p:sldId id="379" r:id="rId42"/>
    <p:sldId id="336" r:id="rId43"/>
    <p:sldId id="337" r:id="rId44"/>
    <p:sldId id="338" r:id="rId45"/>
    <p:sldId id="339" r:id="rId46"/>
    <p:sldId id="380" r:id="rId47"/>
    <p:sldId id="341" r:id="rId48"/>
    <p:sldId id="374" r:id="rId49"/>
    <p:sldId id="342" r:id="rId50"/>
    <p:sldId id="343" r:id="rId51"/>
    <p:sldId id="375" r:id="rId52"/>
    <p:sldId id="376" r:id="rId53"/>
    <p:sldId id="381" r:id="rId54"/>
    <p:sldId id="344" r:id="rId55"/>
    <p:sldId id="340" r:id="rId56"/>
    <p:sldId id="345" r:id="rId57"/>
    <p:sldId id="346" r:id="rId5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DCBB"/>
    <a:srgbClr val="F296E5"/>
    <a:srgbClr val="C52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62" autoAdjust="0"/>
    <p:restoredTop sz="94660"/>
  </p:normalViewPr>
  <p:slideViewPr>
    <p:cSldViewPr>
      <p:cViewPr varScale="1">
        <p:scale>
          <a:sx n="69" d="100"/>
          <a:sy n="69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scritorio\jorge\Proyecto%20titulaci&#243;n\CALCULOS%20INFOSTAT%20TESIS\EVALUACION%20EN%20CAMPO\GRAFICO%25INCTOT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scritorio\jorge\Proyecto%20titulaci&#243;n\CALCULOS%20INFOSTAT%20TESIS\EVALUACION%20EN%20CAMPO\GRAFICO%25INCTOT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scritorio\jorge\Proyecto%20titulaci&#243;n\CALCULOS%20INFOSTAT%20TESIS\EVALUACION%20EN%20CAMPO\%25%20ESTABLECIMIENTO\GRAFICO%20%25%20ESTABLECIMIENTO%20VS%20TIEMPO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scritorio\jorge\Proyecto%20titulaci&#243;n\CALCULOS%20INFOSTAT%20TESIS\EVALUACION%20EN%20CAMPO\SUPERVIVENCIA\GRAFICO%20SUPERVIVENCIA%20VS%20TIEMP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line!$D$18</c:f>
              <c:strCache>
                <c:ptCount val="1"/>
                <c:pt idx="0">
                  <c:v>T3</c:v>
                </c:pt>
              </c:strCache>
            </c:strRef>
          </c:tx>
          <c:marker>
            <c:symbol val="none"/>
          </c:marker>
          <c:xVal>
            <c:numRef>
              <c:f>line!$A$19:$A$25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line!$D$19:$D$25</c:f>
              <c:numCache>
                <c:formatCode>General</c:formatCode>
                <c:ptCount val="7"/>
                <c:pt idx="0">
                  <c:v>35.04</c:v>
                </c:pt>
                <c:pt idx="1">
                  <c:v>10.62</c:v>
                </c:pt>
                <c:pt idx="2">
                  <c:v>6.96</c:v>
                </c:pt>
                <c:pt idx="3">
                  <c:v>6.13</c:v>
                </c:pt>
                <c:pt idx="4">
                  <c:v>3.42</c:v>
                </c:pt>
                <c:pt idx="5">
                  <c:v>8.49</c:v>
                </c:pt>
                <c:pt idx="6" formatCode="0.00">
                  <c:v>1.88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889344"/>
        <c:axId val="83014400"/>
      </c:scatterChart>
      <c:valAx>
        <c:axId val="828893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Días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83014400"/>
        <c:crosses val="autoZero"/>
        <c:crossBetween val="midCat"/>
      </c:valAx>
      <c:valAx>
        <c:axId val="830144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 Incidencia de monilia</a:t>
                </a:r>
              </a:p>
            </c:rich>
          </c:tx>
          <c:layout/>
          <c:overlay val="0"/>
        </c:title>
        <c:numFmt formatCode="0;0;;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82889344"/>
        <c:crosses val="autoZero"/>
        <c:crossBetween val="midCat"/>
      </c:valAx>
    </c:plotArea>
    <c:plotVisOnly val="1"/>
    <c:dispBlanksAs val="gap"/>
    <c:showDLblsOverMax val="0"/>
  </c:chart>
  <c:spPr>
    <a:solidFill>
      <a:schemeClr val="lt1"/>
    </a:solidFill>
    <a:ln w="48000" cap="flat" cmpd="thickThin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line!$B$18</c:f>
              <c:strCache>
                <c:ptCount val="1"/>
                <c:pt idx="0">
                  <c:v>Adherente*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line!$A$19:$A$25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line!$B$19:$B$25</c:f>
              <c:numCache>
                <c:formatCode>0.00</c:formatCode>
                <c:ptCount val="7"/>
                <c:pt idx="0">
                  <c:v>46.51</c:v>
                </c:pt>
                <c:pt idx="1">
                  <c:v>11.2</c:v>
                </c:pt>
                <c:pt idx="2" formatCode="General">
                  <c:v>4.0599999999999996</c:v>
                </c:pt>
                <c:pt idx="3" formatCode="General">
                  <c:v>8.0400000000000009</c:v>
                </c:pt>
                <c:pt idx="4" formatCode="General">
                  <c:v>20.939999999999994</c:v>
                </c:pt>
                <c:pt idx="5" formatCode="General">
                  <c:v>19.54</c:v>
                </c:pt>
                <c:pt idx="6">
                  <c:v>14.71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line!$C$18</c:f>
              <c:strCache>
                <c:ptCount val="1"/>
                <c:pt idx="0">
                  <c:v>Surfactante*</c:v>
                </c:pt>
              </c:strCache>
            </c:strRef>
          </c:tx>
          <c:marker>
            <c:symbol val="none"/>
          </c:marker>
          <c:xVal>
            <c:numRef>
              <c:f>line!$A$19:$A$25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line!$C$19:$C$25</c:f>
              <c:numCache>
                <c:formatCode>General</c:formatCode>
                <c:ptCount val="7"/>
                <c:pt idx="0">
                  <c:v>43.21</c:v>
                </c:pt>
                <c:pt idx="1">
                  <c:v>20.23</c:v>
                </c:pt>
                <c:pt idx="2">
                  <c:v>6.2700000000000014</c:v>
                </c:pt>
                <c:pt idx="3">
                  <c:v>8.56</c:v>
                </c:pt>
                <c:pt idx="4">
                  <c:v>18.39</c:v>
                </c:pt>
                <c:pt idx="5">
                  <c:v>16.760000000000002</c:v>
                </c:pt>
                <c:pt idx="6" formatCode="0.00">
                  <c:v>5.1199999999999983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line!$D$18</c:f>
              <c:strCache>
                <c:ptCount val="1"/>
                <c:pt idx="0">
                  <c:v>Aceite agrícola*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line!$A$19:$A$25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line!$D$19:$D$25</c:f>
              <c:numCache>
                <c:formatCode>General</c:formatCode>
                <c:ptCount val="7"/>
                <c:pt idx="0">
                  <c:v>35.04</c:v>
                </c:pt>
                <c:pt idx="1">
                  <c:v>10.62</c:v>
                </c:pt>
                <c:pt idx="2">
                  <c:v>6.96</c:v>
                </c:pt>
                <c:pt idx="3">
                  <c:v>6.13</c:v>
                </c:pt>
                <c:pt idx="4">
                  <c:v>3.42</c:v>
                </c:pt>
                <c:pt idx="5">
                  <c:v>8.49</c:v>
                </c:pt>
                <c:pt idx="6" formatCode="0.00">
                  <c:v>1.8800000000000001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line!$E$18</c:f>
              <c:strCache>
                <c:ptCount val="1"/>
                <c:pt idx="0">
                  <c:v>Sin coadyuvantes*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line!$A$19:$A$25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line!$E$19:$E$25</c:f>
              <c:numCache>
                <c:formatCode>General</c:formatCode>
                <c:ptCount val="7"/>
                <c:pt idx="0">
                  <c:v>30.41</c:v>
                </c:pt>
                <c:pt idx="1">
                  <c:v>12.9</c:v>
                </c:pt>
                <c:pt idx="2">
                  <c:v>9.84</c:v>
                </c:pt>
                <c:pt idx="3">
                  <c:v>7.9</c:v>
                </c:pt>
                <c:pt idx="4">
                  <c:v>19.59</c:v>
                </c:pt>
                <c:pt idx="5">
                  <c:v>12.88</c:v>
                </c:pt>
                <c:pt idx="6" formatCode="0.00">
                  <c:v>3.3299999999999992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line!$F$18</c:f>
              <c:strCache>
                <c:ptCount val="1"/>
                <c:pt idx="0">
                  <c:v>Químico*</c:v>
                </c:pt>
              </c:strCache>
            </c:strRef>
          </c:tx>
          <c:marker>
            <c:symbol val="none"/>
          </c:marker>
          <c:xVal>
            <c:numRef>
              <c:f>line!$A$19:$A$25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line!$F$19:$F$25</c:f>
              <c:numCache>
                <c:formatCode>General</c:formatCode>
                <c:ptCount val="7"/>
                <c:pt idx="0">
                  <c:v>34.96</c:v>
                </c:pt>
                <c:pt idx="1">
                  <c:v>14.13</c:v>
                </c:pt>
                <c:pt idx="2">
                  <c:v>8.99</c:v>
                </c:pt>
                <c:pt idx="3">
                  <c:v>11.94</c:v>
                </c:pt>
                <c:pt idx="4">
                  <c:v>20.130000000000006</c:v>
                </c:pt>
                <c:pt idx="5">
                  <c:v>25.58</c:v>
                </c:pt>
                <c:pt idx="6" formatCode="0.00">
                  <c:v>9.860000000000003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line!$G$18</c:f>
              <c:strCache>
                <c:ptCount val="1"/>
                <c:pt idx="0">
                  <c:v>Testigo*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xVal>
            <c:numRef>
              <c:f>line!$A$19:$A$25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line!$G$19:$G$25</c:f>
              <c:numCache>
                <c:formatCode>General</c:formatCode>
                <c:ptCount val="7"/>
                <c:pt idx="0">
                  <c:v>41.82</c:v>
                </c:pt>
                <c:pt idx="1">
                  <c:v>25.25</c:v>
                </c:pt>
                <c:pt idx="2">
                  <c:v>16.829999999999991</c:v>
                </c:pt>
                <c:pt idx="3">
                  <c:v>14.41</c:v>
                </c:pt>
                <c:pt idx="4">
                  <c:v>23.02</c:v>
                </c:pt>
                <c:pt idx="5">
                  <c:v>30.84</c:v>
                </c:pt>
                <c:pt idx="6" formatCode="0.00">
                  <c:v>14.15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40448"/>
        <c:axId val="98120448"/>
      </c:scatterChart>
      <c:valAx>
        <c:axId val="980404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ES"/>
                  <a:t>Días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ES"/>
          </a:p>
        </c:txPr>
        <c:crossAx val="98120448"/>
        <c:crosses val="autoZero"/>
        <c:crossBetween val="midCat"/>
      </c:valAx>
      <c:valAx>
        <c:axId val="981204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lang="es-ES"/>
                </a:pPr>
                <a:r>
                  <a:rPr lang="es-ES"/>
                  <a:t>% Incidencia de monilia</a:t>
                </a:r>
              </a:p>
            </c:rich>
          </c:tx>
          <c:overlay val="0"/>
        </c:title>
        <c:numFmt formatCode="0;0;;" sourceLinked="0"/>
        <c:majorTickMark val="out"/>
        <c:minorTickMark val="none"/>
        <c:tickLblPos val="nextTo"/>
        <c:txPr>
          <a:bodyPr rot="0" vert="horz"/>
          <a:lstStyle/>
          <a:p>
            <a:pPr>
              <a:defRPr lang="es-ES"/>
            </a:pPr>
            <a:endParaRPr lang="es-ES"/>
          </a:p>
        </c:txPr>
        <c:crossAx val="98040448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lang="es-ES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28046169347583"/>
          <c:y val="3.2352164137218579E-2"/>
          <c:w val="0.66477034528050671"/>
          <c:h val="0.80588902850447108"/>
        </c:manualLayout>
      </c:layout>
      <c:lineChart>
        <c:grouping val="standard"/>
        <c:varyColors val="0"/>
        <c:ser>
          <c:idx val="0"/>
          <c:order val="0"/>
          <c:tx>
            <c:strRef>
              <c:f>line!$B$18</c:f>
              <c:strCache>
                <c:ptCount val="1"/>
                <c:pt idx="0">
                  <c:v>Adherente*</c:v>
                </c:pt>
              </c:strCache>
            </c:strRef>
          </c:tx>
          <c:spPr>
            <a:ln w="38100">
              <a:solidFill>
                <a:srgbClr val="4684EE"/>
              </a:solidFill>
              <a:prstDash val="solid"/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line!$B$19:$B$24</c:f>
              <c:numCache>
                <c:formatCode>0.00</c:formatCode>
                <c:ptCount val="6"/>
                <c:pt idx="0">
                  <c:v>40</c:v>
                </c:pt>
                <c:pt idx="1">
                  <c:v>40</c:v>
                </c:pt>
                <c:pt idx="2">
                  <c:v>45</c:v>
                </c:pt>
                <c:pt idx="3">
                  <c:v>65</c:v>
                </c:pt>
                <c:pt idx="4">
                  <c:v>70</c:v>
                </c:pt>
                <c:pt idx="5">
                  <c:v>80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line!$C$18</c:f>
              <c:strCache>
                <c:ptCount val="1"/>
                <c:pt idx="0">
                  <c:v>Surfactante*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line!$C$19:$C$24</c:f>
              <c:numCache>
                <c:formatCode>0.00</c:formatCode>
                <c:ptCount val="6"/>
                <c:pt idx="0">
                  <c:v>35</c:v>
                </c:pt>
                <c:pt idx="1">
                  <c:v>35</c:v>
                </c:pt>
                <c:pt idx="2">
                  <c:v>45</c:v>
                </c:pt>
                <c:pt idx="3">
                  <c:v>50</c:v>
                </c:pt>
                <c:pt idx="4">
                  <c:v>65</c:v>
                </c:pt>
                <c:pt idx="5">
                  <c:v>65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line!$D$18</c:f>
              <c:strCache>
                <c:ptCount val="1"/>
                <c:pt idx="0">
                  <c:v>Aceite agrícola*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line!$D$19:$D$24</c:f>
              <c:numCache>
                <c:formatCode>0.00</c:formatCode>
                <c:ptCount val="6"/>
                <c:pt idx="0">
                  <c:v>45</c:v>
                </c:pt>
                <c:pt idx="1">
                  <c:v>55</c:v>
                </c:pt>
                <c:pt idx="2">
                  <c:v>60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line!$E$18</c:f>
              <c:strCache>
                <c:ptCount val="1"/>
                <c:pt idx="0">
                  <c:v>Sin coadyuvantes*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line!$E$19:$E$24</c:f>
              <c:numCache>
                <c:formatCode>0.00</c:formatCode>
                <c:ptCount val="6"/>
                <c:pt idx="0">
                  <c:v>30</c:v>
                </c:pt>
                <c:pt idx="1">
                  <c:v>35</c:v>
                </c:pt>
                <c:pt idx="2">
                  <c:v>45</c:v>
                </c:pt>
                <c:pt idx="3">
                  <c:v>60</c:v>
                </c:pt>
                <c:pt idx="4">
                  <c:v>65</c:v>
                </c:pt>
                <c:pt idx="5">
                  <c:v>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982784"/>
        <c:axId val="102984704"/>
      </c:lineChart>
      <c:catAx>
        <c:axId val="102982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Tiempo (días)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102984704"/>
        <c:crosses val="autoZero"/>
        <c:auto val="1"/>
        <c:lblAlgn val="ctr"/>
        <c:lblOffset val="100"/>
        <c:noMultiLvlLbl val="0"/>
      </c:catAx>
      <c:valAx>
        <c:axId val="102984704"/>
        <c:scaling>
          <c:orientation val="minMax"/>
        </c:scaling>
        <c:delete val="0"/>
        <c:axPos val="l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% de Establecimiento de Trichoderma sobre Mazorcas</a:t>
                </a:r>
              </a:p>
            </c:rich>
          </c:tx>
          <c:overlay val="0"/>
        </c:title>
        <c:numFmt formatCode="0;0;;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102982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solidFill>
      <a:srgbClr val="FFFFFF"/>
    </a:solidFill>
    <a:ln w="9525">
      <a:solidFill>
        <a:schemeClr val="tx1"/>
      </a:solidFill>
    </a:ln>
  </c:spPr>
  <c:txPr>
    <a:bodyPr/>
    <a:lstStyle/>
    <a:p>
      <a:pPr>
        <a:defRPr sz="1200" b="1" i="0" u="none" strike="noStrike" baseline="0">
          <a:solidFill>
            <a:srgbClr val="333333"/>
          </a:solidFill>
          <a:latin typeface="Trebuchet MS"/>
          <a:ea typeface="Trebuchet MS"/>
          <a:cs typeface="Trebuchet MS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055979643766"/>
          <c:y val="4.2635658914728702E-2"/>
          <c:w val="0.58949009236440864"/>
          <c:h val="0.81015503875969019"/>
        </c:manualLayout>
      </c:layout>
      <c:lineChart>
        <c:grouping val="standard"/>
        <c:varyColors val="0"/>
        <c:ser>
          <c:idx val="0"/>
          <c:order val="0"/>
          <c:tx>
            <c:strRef>
              <c:f>line!$B$18</c:f>
              <c:strCache>
                <c:ptCount val="1"/>
                <c:pt idx="0">
                  <c:v>Adherente*</c:v>
                </c:pt>
              </c:strCache>
            </c:strRef>
          </c:tx>
          <c:spPr>
            <a:ln w="38100">
              <a:solidFill>
                <a:srgbClr val="4684EE"/>
              </a:solidFill>
              <a:prstDash val="solid"/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line!$B$19:$B$24</c:f>
              <c:numCache>
                <c:formatCode>0.00</c:formatCode>
                <c:ptCount val="6"/>
                <c:pt idx="0">
                  <c:v>0.70000000000000018</c:v>
                </c:pt>
                <c:pt idx="1">
                  <c:v>0.78</c:v>
                </c:pt>
                <c:pt idx="2" formatCode="General">
                  <c:v>0.9</c:v>
                </c:pt>
                <c:pt idx="3" formatCode="General">
                  <c:v>1.05</c:v>
                </c:pt>
                <c:pt idx="4" formatCode="General">
                  <c:v>1.5</c:v>
                </c:pt>
                <c:pt idx="5" formatCode="General">
                  <c:v>1.56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line!$C$18</c:f>
              <c:strCache>
                <c:ptCount val="1"/>
                <c:pt idx="0">
                  <c:v>Surfactante*</c:v>
                </c:pt>
              </c:strCache>
            </c:strRef>
          </c:tx>
          <c:spPr>
            <a:ln w="38100">
              <a:solidFill>
                <a:srgbClr val="DC3912"/>
              </a:solidFill>
              <a:prstDash val="solid"/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line!$C$19:$C$24</c:f>
              <c:numCache>
                <c:formatCode>General</c:formatCode>
                <c:ptCount val="6"/>
                <c:pt idx="0">
                  <c:v>0.44</c:v>
                </c:pt>
                <c:pt idx="1">
                  <c:v>0.54</c:v>
                </c:pt>
                <c:pt idx="2">
                  <c:v>0.70000000000000018</c:v>
                </c:pt>
                <c:pt idx="3">
                  <c:v>0.86000000000000021</c:v>
                </c:pt>
                <c:pt idx="4">
                  <c:v>1.3</c:v>
                </c:pt>
                <c:pt idx="5">
                  <c:v>1.0900000000000001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line!$D$18</c:f>
              <c:strCache>
                <c:ptCount val="1"/>
                <c:pt idx="0">
                  <c:v>Aceite agrícola*</c:v>
                </c:pt>
              </c:strCache>
            </c:strRef>
          </c:tx>
          <c:spPr>
            <a:ln w="38100">
              <a:solidFill>
                <a:srgbClr val="FF9900"/>
              </a:solidFill>
              <a:prstDash val="solid"/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line!$D$19:$D$24</c:f>
              <c:numCache>
                <c:formatCode>General</c:formatCode>
                <c:ptCount val="6"/>
                <c:pt idx="0">
                  <c:v>0.75000000000000022</c:v>
                </c:pt>
                <c:pt idx="1">
                  <c:v>0.81</c:v>
                </c:pt>
                <c:pt idx="2">
                  <c:v>1.02</c:v>
                </c:pt>
                <c:pt idx="3">
                  <c:v>1.1399999999999995</c:v>
                </c:pt>
                <c:pt idx="4">
                  <c:v>2.1800000000000002</c:v>
                </c:pt>
                <c:pt idx="5">
                  <c:v>2.8299999999999992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line!$E$18</c:f>
              <c:strCache>
                <c:ptCount val="1"/>
                <c:pt idx="0">
                  <c:v>Sin coadyuvantes*</c:v>
                </c:pt>
              </c:strCache>
            </c:strRef>
          </c:tx>
          <c:spPr>
            <a:ln w="38100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numRef>
              <c:f>line!$A$19:$A$24</c:f>
              <c:numCache>
                <c:formatCode>General</c:formatCode>
                <c:ptCount val="6"/>
                <c:pt idx="0">
                  <c:v>15</c:v>
                </c:pt>
                <c:pt idx="1">
                  <c:v>30</c:v>
                </c:pt>
                <c:pt idx="2">
                  <c:v>45</c:v>
                </c:pt>
                <c:pt idx="3">
                  <c:v>60</c:v>
                </c:pt>
                <c:pt idx="4">
                  <c:v>75</c:v>
                </c:pt>
                <c:pt idx="5">
                  <c:v>90</c:v>
                </c:pt>
              </c:numCache>
            </c:numRef>
          </c:cat>
          <c:val>
            <c:numRef>
              <c:f>line!$E$19:$E$24</c:f>
              <c:numCache>
                <c:formatCode>General</c:formatCode>
                <c:ptCount val="6"/>
                <c:pt idx="0">
                  <c:v>0.55000000000000004</c:v>
                </c:pt>
                <c:pt idx="1">
                  <c:v>0.56000000000000005</c:v>
                </c:pt>
                <c:pt idx="2">
                  <c:v>0.7300000000000002</c:v>
                </c:pt>
                <c:pt idx="3">
                  <c:v>0.79</c:v>
                </c:pt>
                <c:pt idx="4">
                  <c:v>1.44</c:v>
                </c:pt>
                <c:pt idx="5">
                  <c:v>1.21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187520"/>
        <c:axId val="98189696"/>
      </c:lineChart>
      <c:catAx>
        <c:axId val="98187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Tiempo (días)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98189696"/>
        <c:crosses val="autoZero"/>
        <c:auto val="1"/>
        <c:lblAlgn val="ctr"/>
        <c:lblOffset val="100"/>
        <c:noMultiLvlLbl val="0"/>
      </c:catAx>
      <c:valAx>
        <c:axId val="98189696"/>
        <c:scaling>
          <c:orientation val="minMax"/>
        </c:scaling>
        <c:delete val="0"/>
        <c:axPos val="l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Crecimiento radial (cm.) obtenido a 7 días de incubación</a:t>
                </a:r>
              </a:p>
            </c:rich>
          </c:tx>
          <c:overlay val="0"/>
        </c:title>
        <c:numFmt formatCode="0;0;;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98187520"/>
        <c:crosses val="autoZero"/>
        <c:crossBetween val="between"/>
      </c:valAx>
      <c:spPr>
        <a:noFill/>
        <a:ln w="12700">
          <a:noFill/>
        </a:ln>
      </c:spPr>
    </c:plotArea>
    <c:legend>
      <c:legendPos val="r"/>
      <c:layout>
        <c:manualLayout>
          <c:xMode val="edge"/>
          <c:yMode val="edge"/>
          <c:x val="0.73427380737713155"/>
          <c:y val="0.36438869559909692"/>
          <c:w val="0.25045901705034962"/>
          <c:h val="0.40300555453824083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solidFill>
        <a:schemeClr val="tx1"/>
      </a:solidFill>
    </a:ln>
  </c:spPr>
  <c:txPr>
    <a:bodyPr/>
    <a:lstStyle/>
    <a:p>
      <a:pPr>
        <a:defRPr sz="1400" b="1" i="0" u="none" strike="noStrike" baseline="0">
          <a:solidFill>
            <a:srgbClr val="333333"/>
          </a:solidFill>
          <a:latin typeface="Trebuchet MS"/>
          <a:ea typeface="Trebuchet MS"/>
          <a:cs typeface="Trebuchet MS"/>
        </a:defRPr>
      </a:pPr>
      <a:endParaRPr lang="es-E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slide" Target="../slides/slide19.xml"/><Relationship Id="rId1" Type="http://schemas.openxmlformats.org/officeDocument/2006/relationships/slide" Target="../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6B8CB-39EC-4D46-8356-B9A8B56086F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1848AD9-65D7-4999-9834-07621797E12C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Competencia</a:t>
          </a:r>
          <a:endParaRPr lang="es-ES" sz="24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E6F935-E6AE-411A-9D5F-4CC8A1E080FE}" type="parTrans" cxnId="{F242E584-AC85-444B-A6FB-3FA21FB6B06C}">
      <dgm:prSet/>
      <dgm:spPr/>
      <dgm:t>
        <a:bodyPr/>
        <a:lstStyle/>
        <a:p>
          <a:endParaRPr lang="es-ES" sz="1400"/>
        </a:p>
      </dgm:t>
    </dgm:pt>
    <dgm:pt modelId="{3B27A3CF-521F-4D13-8442-DAAAEBC742DC}" type="sibTrans" cxnId="{F242E584-AC85-444B-A6FB-3FA21FB6B06C}">
      <dgm:prSet/>
      <dgm:spPr/>
      <dgm:t>
        <a:bodyPr/>
        <a:lstStyle/>
        <a:p>
          <a:endParaRPr lang="es-ES" sz="1400"/>
        </a:p>
      </dgm:t>
    </dgm:pt>
    <dgm:pt modelId="{8963559B-83E1-450C-B1B4-A917538AEEA4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Micoparasitismo</a:t>
          </a:r>
          <a:endParaRPr lang="es-ES" sz="24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6895CAB-AA82-4FCA-AF79-AE6DB9D01331}" type="parTrans" cxnId="{D3A3B9E1-6F20-48BD-9B16-436F5C863FD3}">
      <dgm:prSet/>
      <dgm:spPr/>
      <dgm:t>
        <a:bodyPr/>
        <a:lstStyle/>
        <a:p>
          <a:endParaRPr lang="es-ES" sz="1400"/>
        </a:p>
      </dgm:t>
    </dgm:pt>
    <dgm:pt modelId="{CBD3F0B8-5D95-4067-A27B-1F91F0419817}" type="sibTrans" cxnId="{D3A3B9E1-6F20-48BD-9B16-436F5C863FD3}">
      <dgm:prSet/>
      <dgm:spPr/>
      <dgm:t>
        <a:bodyPr/>
        <a:lstStyle/>
        <a:p>
          <a:endParaRPr lang="es-ES" sz="1400"/>
        </a:p>
      </dgm:t>
    </dgm:pt>
    <dgm:pt modelId="{7102F21E-0F3B-4F2E-9116-C4D70F9674DD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Antibiosis</a:t>
          </a:r>
          <a:endParaRPr lang="es-ES" sz="24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5AB3A91-8BC3-41C4-BA6F-BC53DCD11103}" type="parTrans" cxnId="{31F5B28F-A89D-44D1-879D-8954E82D90BC}">
      <dgm:prSet/>
      <dgm:spPr/>
      <dgm:t>
        <a:bodyPr/>
        <a:lstStyle/>
        <a:p>
          <a:endParaRPr lang="es-ES" sz="1400"/>
        </a:p>
      </dgm:t>
    </dgm:pt>
    <dgm:pt modelId="{C6AE7B97-E26B-47DF-BCB5-259BB156393E}" type="sibTrans" cxnId="{31F5B28F-A89D-44D1-879D-8954E82D90BC}">
      <dgm:prSet/>
      <dgm:spPr/>
      <dgm:t>
        <a:bodyPr/>
        <a:lstStyle/>
        <a:p>
          <a:endParaRPr lang="es-ES" sz="1400"/>
        </a:p>
      </dgm:t>
    </dgm:pt>
    <dgm:pt modelId="{2F376CEA-3F42-40E4-ABAA-7B2D7F530815}" type="pres">
      <dgm:prSet presAssocID="{3FB6B8CB-39EC-4D46-8356-B9A8B56086F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EF86A20-BF09-41A8-A6BB-B60EF9825F66}" type="pres">
      <dgm:prSet presAssocID="{51848AD9-65D7-4999-9834-07621797E12C}" presName="parentLin" presStyleCnt="0"/>
      <dgm:spPr/>
    </dgm:pt>
    <dgm:pt modelId="{C43A5F31-9058-4B84-B10A-A7E758BF5D1D}" type="pres">
      <dgm:prSet presAssocID="{51848AD9-65D7-4999-9834-07621797E12C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B2F56149-1117-474B-85E6-9F4C300A349C}" type="pres">
      <dgm:prSet presAssocID="{51848AD9-65D7-4999-9834-07621797E12C}" presName="parentText" presStyleLbl="node1" presStyleIdx="0" presStyleCnt="3" custScaleY="2606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C88E48-7759-47BC-8A79-3A5284F91705}" type="pres">
      <dgm:prSet presAssocID="{51848AD9-65D7-4999-9834-07621797E12C}" presName="negativeSpace" presStyleCnt="0"/>
      <dgm:spPr/>
    </dgm:pt>
    <dgm:pt modelId="{5A214F1E-3FBD-48C1-A887-509799FB1B9A}" type="pres">
      <dgm:prSet presAssocID="{51848AD9-65D7-4999-9834-07621797E12C}" presName="childText" presStyleLbl="conFgAcc1" presStyleIdx="0" presStyleCnt="3" custScaleY="70611">
        <dgm:presLayoutVars>
          <dgm:bulletEnabled val="1"/>
        </dgm:presLayoutVars>
      </dgm:prSet>
      <dgm:spPr>
        <a:noFill/>
        <a:ln>
          <a:noFill/>
        </a:ln>
      </dgm:spPr>
    </dgm:pt>
    <dgm:pt modelId="{5C7FEF47-787A-4148-BDE8-2051E53EB45D}" type="pres">
      <dgm:prSet presAssocID="{3B27A3CF-521F-4D13-8442-DAAAEBC742DC}" presName="spaceBetweenRectangles" presStyleCnt="0"/>
      <dgm:spPr/>
    </dgm:pt>
    <dgm:pt modelId="{C6DEBCDA-0CFD-4FFB-B72A-202B4EB269CB}" type="pres">
      <dgm:prSet presAssocID="{8963559B-83E1-450C-B1B4-A917538AEEA4}" presName="parentLin" presStyleCnt="0"/>
      <dgm:spPr/>
    </dgm:pt>
    <dgm:pt modelId="{52B7BA3C-B8B7-44E2-B30C-4C5C1375A418}" type="pres">
      <dgm:prSet presAssocID="{8963559B-83E1-450C-B1B4-A917538AEEA4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189DCD1D-55AB-464B-83FC-18C20076AEE9}" type="pres">
      <dgm:prSet presAssocID="{8963559B-83E1-450C-B1B4-A917538AEEA4}" presName="parentText" presStyleLbl="node1" presStyleIdx="1" presStyleCnt="3" custScaleY="1993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83EB29-1067-4468-9BE3-27BF067F74CC}" type="pres">
      <dgm:prSet presAssocID="{8963559B-83E1-450C-B1B4-A917538AEEA4}" presName="negativeSpace" presStyleCnt="0"/>
      <dgm:spPr/>
    </dgm:pt>
    <dgm:pt modelId="{4B5D3643-B0E7-4F74-9A42-E6B053561DE0}" type="pres">
      <dgm:prSet presAssocID="{8963559B-83E1-450C-B1B4-A917538AEEA4}" presName="childText" presStyleLbl="conFgAcc1" presStyleIdx="1" presStyleCnt="3" custScaleY="69009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s-ES"/>
        </a:p>
      </dgm:t>
    </dgm:pt>
    <dgm:pt modelId="{9ED228A4-4609-481D-8CA0-9F91357EE1A0}" type="pres">
      <dgm:prSet presAssocID="{CBD3F0B8-5D95-4067-A27B-1F91F0419817}" presName="spaceBetweenRectangles" presStyleCnt="0"/>
      <dgm:spPr/>
    </dgm:pt>
    <dgm:pt modelId="{D1E708BF-B047-494E-8CD2-B380D2DBAD95}" type="pres">
      <dgm:prSet presAssocID="{7102F21E-0F3B-4F2E-9116-C4D70F9674DD}" presName="parentLin" presStyleCnt="0"/>
      <dgm:spPr/>
    </dgm:pt>
    <dgm:pt modelId="{FA002573-3D2D-4445-9FA5-F3F7ABE263F4}" type="pres">
      <dgm:prSet presAssocID="{7102F21E-0F3B-4F2E-9116-C4D70F9674DD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32281598-34EA-4350-8DA4-7FBC726A28C9}" type="pres">
      <dgm:prSet presAssocID="{7102F21E-0F3B-4F2E-9116-C4D70F9674DD}" presName="parentText" presStyleLbl="node1" presStyleIdx="2" presStyleCnt="3" custScaleY="2230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6ED93E-7550-4ADC-8250-C24DD6F9C970}" type="pres">
      <dgm:prSet presAssocID="{7102F21E-0F3B-4F2E-9116-C4D70F9674DD}" presName="negativeSpace" presStyleCnt="0"/>
      <dgm:spPr/>
    </dgm:pt>
    <dgm:pt modelId="{344A232B-9BBC-4297-9717-D29E7BEAB85E}" type="pres">
      <dgm:prSet presAssocID="{7102F21E-0F3B-4F2E-9116-C4D70F9674DD}" presName="childText" presStyleLbl="conFgAcc1" presStyleIdx="2" presStyleCnt="3" custScaleY="53927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s-ES"/>
        </a:p>
      </dgm:t>
    </dgm:pt>
  </dgm:ptLst>
  <dgm:cxnLst>
    <dgm:cxn modelId="{FDB8219E-431F-4793-89E7-BAAAC8248979}" type="presOf" srcId="{51848AD9-65D7-4999-9834-07621797E12C}" destId="{C43A5F31-9058-4B84-B10A-A7E758BF5D1D}" srcOrd="0" destOrd="0" presId="urn:microsoft.com/office/officeart/2005/8/layout/list1"/>
    <dgm:cxn modelId="{3C473DA0-9167-499C-B4EF-5542D1F665D0}" type="presOf" srcId="{8963559B-83E1-450C-B1B4-A917538AEEA4}" destId="{189DCD1D-55AB-464B-83FC-18C20076AEE9}" srcOrd="1" destOrd="0" presId="urn:microsoft.com/office/officeart/2005/8/layout/list1"/>
    <dgm:cxn modelId="{2F9A9CD7-5E0E-4BFA-9260-491CDEBEBE16}" type="presOf" srcId="{3FB6B8CB-39EC-4D46-8356-B9A8B56086F3}" destId="{2F376CEA-3F42-40E4-ABAA-7B2D7F530815}" srcOrd="0" destOrd="0" presId="urn:microsoft.com/office/officeart/2005/8/layout/list1"/>
    <dgm:cxn modelId="{3ECEA1E3-BEF4-4D3F-8B53-D7779704C86B}" type="presOf" srcId="{7102F21E-0F3B-4F2E-9116-C4D70F9674DD}" destId="{FA002573-3D2D-4445-9FA5-F3F7ABE263F4}" srcOrd="0" destOrd="0" presId="urn:microsoft.com/office/officeart/2005/8/layout/list1"/>
    <dgm:cxn modelId="{C383834A-5835-422E-A6E7-E34B048DA8EE}" type="presOf" srcId="{51848AD9-65D7-4999-9834-07621797E12C}" destId="{B2F56149-1117-474B-85E6-9F4C300A349C}" srcOrd="1" destOrd="0" presId="urn:microsoft.com/office/officeart/2005/8/layout/list1"/>
    <dgm:cxn modelId="{D3A3B9E1-6F20-48BD-9B16-436F5C863FD3}" srcId="{3FB6B8CB-39EC-4D46-8356-B9A8B56086F3}" destId="{8963559B-83E1-450C-B1B4-A917538AEEA4}" srcOrd="1" destOrd="0" parTransId="{96895CAB-AA82-4FCA-AF79-AE6DB9D01331}" sibTransId="{CBD3F0B8-5D95-4067-A27B-1F91F0419817}"/>
    <dgm:cxn modelId="{F242E584-AC85-444B-A6FB-3FA21FB6B06C}" srcId="{3FB6B8CB-39EC-4D46-8356-B9A8B56086F3}" destId="{51848AD9-65D7-4999-9834-07621797E12C}" srcOrd="0" destOrd="0" parTransId="{62E6F935-E6AE-411A-9D5F-4CC8A1E080FE}" sibTransId="{3B27A3CF-521F-4D13-8442-DAAAEBC742DC}"/>
    <dgm:cxn modelId="{69341C6E-23ED-4C8E-9512-B87039F0ABE1}" type="presOf" srcId="{7102F21E-0F3B-4F2E-9116-C4D70F9674DD}" destId="{32281598-34EA-4350-8DA4-7FBC726A28C9}" srcOrd="1" destOrd="0" presId="urn:microsoft.com/office/officeart/2005/8/layout/list1"/>
    <dgm:cxn modelId="{31F5B28F-A89D-44D1-879D-8954E82D90BC}" srcId="{3FB6B8CB-39EC-4D46-8356-B9A8B56086F3}" destId="{7102F21E-0F3B-4F2E-9116-C4D70F9674DD}" srcOrd="2" destOrd="0" parTransId="{35AB3A91-8BC3-41C4-BA6F-BC53DCD11103}" sibTransId="{C6AE7B97-E26B-47DF-BCB5-259BB156393E}"/>
    <dgm:cxn modelId="{50BA207A-E6D1-4B0A-8B7B-69677F50271F}" type="presOf" srcId="{8963559B-83E1-450C-B1B4-A917538AEEA4}" destId="{52B7BA3C-B8B7-44E2-B30C-4C5C1375A418}" srcOrd="0" destOrd="0" presId="urn:microsoft.com/office/officeart/2005/8/layout/list1"/>
    <dgm:cxn modelId="{681C68B3-123A-4550-BADB-18FE45F32145}" type="presParOf" srcId="{2F376CEA-3F42-40E4-ABAA-7B2D7F530815}" destId="{5EF86A20-BF09-41A8-A6BB-B60EF9825F66}" srcOrd="0" destOrd="0" presId="urn:microsoft.com/office/officeart/2005/8/layout/list1"/>
    <dgm:cxn modelId="{30EC77C7-1403-4802-A98A-F68A47013FF7}" type="presParOf" srcId="{5EF86A20-BF09-41A8-A6BB-B60EF9825F66}" destId="{C43A5F31-9058-4B84-B10A-A7E758BF5D1D}" srcOrd="0" destOrd="0" presId="urn:microsoft.com/office/officeart/2005/8/layout/list1"/>
    <dgm:cxn modelId="{6BF4AA89-86D2-4F9E-B8F3-901D43874432}" type="presParOf" srcId="{5EF86A20-BF09-41A8-A6BB-B60EF9825F66}" destId="{B2F56149-1117-474B-85E6-9F4C300A349C}" srcOrd="1" destOrd="0" presId="urn:microsoft.com/office/officeart/2005/8/layout/list1"/>
    <dgm:cxn modelId="{B8DAB70B-E20A-47C0-B380-0844C6986795}" type="presParOf" srcId="{2F376CEA-3F42-40E4-ABAA-7B2D7F530815}" destId="{17C88E48-7759-47BC-8A79-3A5284F91705}" srcOrd="1" destOrd="0" presId="urn:microsoft.com/office/officeart/2005/8/layout/list1"/>
    <dgm:cxn modelId="{767C41A8-F11C-4816-84BA-A2E64585B3FF}" type="presParOf" srcId="{2F376CEA-3F42-40E4-ABAA-7B2D7F530815}" destId="{5A214F1E-3FBD-48C1-A887-509799FB1B9A}" srcOrd="2" destOrd="0" presId="urn:microsoft.com/office/officeart/2005/8/layout/list1"/>
    <dgm:cxn modelId="{D223D45F-DBC1-47F6-81A9-7382219C52C4}" type="presParOf" srcId="{2F376CEA-3F42-40E4-ABAA-7B2D7F530815}" destId="{5C7FEF47-787A-4148-BDE8-2051E53EB45D}" srcOrd="3" destOrd="0" presId="urn:microsoft.com/office/officeart/2005/8/layout/list1"/>
    <dgm:cxn modelId="{F9DB0D80-3693-4439-B65D-8FD371CBC4C4}" type="presParOf" srcId="{2F376CEA-3F42-40E4-ABAA-7B2D7F530815}" destId="{C6DEBCDA-0CFD-4FFB-B72A-202B4EB269CB}" srcOrd="4" destOrd="0" presId="urn:microsoft.com/office/officeart/2005/8/layout/list1"/>
    <dgm:cxn modelId="{A2C9021C-8F3A-4BDB-BCAE-355161154D45}" type="presParOf" srcId="{C6DEBCDA-0CFD-4FFB-B72A-202B4EB269CB}" destId="{52B7BA3C-B8B7-44E2-B30C-4C5C1375A418}" srcOrd="0" destOrd="0" presId="urn:microsoft.com/office/officeart/2005/8/layout/list1"/>
    <dgm:cxn modelId="{8A4D1F57-07EF-4979-ACA2-F1E1C76C6CE1}" type="presParOf" srcId="{C6DEBCDA-0CFD-4FFB-B72A-202B4EB269CB}" destId="{189DCD1D-55AB-464B-83FC-18C20076AEE9}" srcOrd="1" destOrd="0" presId="urn:microsoft.com/office/officeart/2005/8/layout/list1"/>
    <dgm:cxn modelId="{DF5E8540-53BF-4429-A856-B660F6A31BAD}" type="presParOf" srcId="{2F376CEA-3F42-40E4-ABAA-7B2D7F530815}" destId="{8583EB29-1067-4468-9BE3-27BF067F74CC}" srcOrd="5" destOrd="0" presId="urn:microsoft.com/office/officeart/2005/8/layout/list1"/>
    <dgm:cxn modelId="{F7C4F177-9B6A-4AA6-8737-0346245FAD1D}" type="presParOf" srcId="{2F376CEA-3F42-40E4-ABAA-7B2D7F530815}" destId="{4B5D3643-B0E7-4F74-9A42-E6B053561DE0}" srcOrd="6" destOrd="0" presId="urn:microsoft.com/office/officeart/2005/8/layout/list1"/>
    <dgm:cxn modelId="{D92F1FDB-96AB-40A7-980E-1BF9BE4156B6}" type="presParOf" srcId="{2F376CEA-3F42-40E4-ABAA-7B2D7F530815}" destId="{9ED228A4-4609-481D-8CA0-9F91357EE1A0}" srcOrd="7" destOrd="0" presId="urn:microsoft.com/office/officeart/2005/8/layout/list1"/>
    <dgm:cxn modelId="{BC63BB55-622C-4509-89AE-3726EE4C08A1}" type="presParOf" srcId="{2F376CEA-3F42-40E4-ABAA-7B2D7F530815}" destId="{D1E708BF-B047-494E-8CD2-B380D2DBAD95}" srcOrd="8" destOrd="0" presId="urn:microsoft.com/office/officeart/2005/8/layout/list1"/>
    <dgm:cxn modelId="{7F220117-6FE7-4BAE-B210-7B8E51C33783}" type="presParOf" srcId="{D1E708BF-B047-494E-8CD2-B380D2DBAD95}" destId="{FA002573-3D2D-4445-9FA5-F3F7ABE263F4}" srcOrd="0" destOrd="0" presId="urn:microsoft.com/office/officeart/2005/8/layout/list1"/>
    <dgm:cxn modelId="{2A0FD10D-BE6C-46FC-B738-560BFD598292}" type="presParOf" srcId="{D1E708BF-B047-494E-8CD2-B380D2DBAD95}" destId="{32281598-34EA-4350-8DA4-7FBC726A28C9}" srcOrd="1" destOrd="0" presId="urn:microsoft.com/office/officeart/2005/8/layout/list1"/>
    <dgm:cxn modelId="{6DA8544F-40E9-4680-986D-E01E3422B581}" type="presParOf" srcId="{2F376CEA-3F42-40E4-ABAA-7B2D7F530815}" destId="{FC6ED93E-7550-4ADC-8250-C24DD6F9C970}" srcOrd="9" destOrd="0" presId="urn:microsoft.com/office/officeart/2005/8/layout/list1"/>
    <dgm:cxn modelId="{DA7B65D9-6D82-4C25-A8F4-A9FC9BB6D258}" type="presParOf" srcId="{2F376CEA-3F42-40E4-ABAA-7B2D7F530815}" destId="{344A232B-9BBC-4297-9717-D29E7BEAB85E}" srcOrd="10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377D9-353F-41AD-BDD6-7AA3C5DD8D2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29FB0CD-2670-4E16-BB7D-A84DE2F9AF2C}">
      <dgm:prSet phldrT="[Texto]" custT="1"/>
      <dgm:spPr/>
      <dgm:t>
        <a:bodyPr/>
        <a:lstStyle/>
        <a:p>
          <a:r>
            <a:rPr lang="es-ES" sz="2400" dirty="0" smtClean="0"/>
            <a:t>Variables medidas</a:t>
          </a:r>
          <a:endParaRPr lang="es-ES" sz="2400" dirty="0"/>
        </a:p>
      </dgm:t>
    </dgm:pt>
    <dgm:pt modelId="{7947C784-9BCE-48E4-9577-BBDA8836BB01}" type="parTrans" cxnId="{BC6A0BDC-0BAD-4DFA-B41E-7439D751B245}">
      <dgm:prSet/>
      <dgm:spPr/>
      <dgm:t>
        <a:bodyPr/>
        <a:lstStyle/>
        <a:p>
          <a:endParaRPr lang="es-ES" sz="800"/>
        </a:p>
      </dgm:t>
    </dgm:pt>
    <dgm:pt modelId="{D4169C8C-E5AD-4116-9DB4-04065F413110}" type="sibTrans" cxnId="{BC6A0BDC-0BAD-4DFA-B41E-7439D751B245}">
      <dgm:prSet/>
      <dgm:spPr/>
      <dgm:t>
        <a:bodyPr/>
        <a:lstStyle/>
        <a:p>
          <a:endParaRPr lang="es-ES" sz="800"/>
        </a:p>
      </dgm:t>
    </dgm:pt>
    <dgm:pt modelId="{BF51572D-1D54-48CB-A888-B867BC681083}">
      <dgm:prSet phldrT="[Texto]" custT="1"/>
      <dgm:spPr/>
      <dgm:t>
        <a:bodyPr/>
        <a:lstStyle/>
        <a:p>
          <a:r>
            <a:rPr lang="es-EC" sz="1600" b="1" dirty="0" smtClean="0"/>
            <a:t>Longitud del crecimiento del patógeno sin el antagonista.</a:t>
          </a:r>
          <a:endParaRPr lang="es-ES" sz="1600" dirty="0"/>
        </a:p>
      </dgm:t>
    </dgm:pt>
    <dgm:pt modelId="{0879CA9A-F01A-4D23-B7A7-70B89DE851FB}" type="parTrans" cxnId="{7F0FF158-532D-469E-B38B-AD971E2ACCD8}">
      <dgm:prSet custT="1"/>
      <dgm:spPr/>
      <dgm:t>
        <a:bodyPr/>
        <a:lstStyle/>
        <a:p>
          <a:endParaRPr lang="es-ES" sz="100"/>
        </a:p>
      </dgm:t>
    </dgm:pt>
    <dgm:pt modelId="{8D27CBB0-5F07-41AC-AAD8-0F568DAB9A54}" type="sibTrans" cxnId="{7F0FF158-532D-469E-B38B-AD971E2ACCD8}">
      <dgm:prSet/>
      <dgm:spPr/>
      <dgm:t>
        <a:bodyPr/>
        <a:lstStyle/>
        <a:p>
          <a:endParaRPr lang="es-ES" sz="800"/>
        </a:p>
      </dgm:t>
    </dgm:pt>
    <dgm:pt modelId="{A5DD9E1D-7F4B-4303-9920-5942549CDEE9}">
      <dgm:prSet phldrT="[Texto]" custT="1"/>
      <dgm:spPr/>
      <dgm:t>
        <a:bodyPr/>
        <a:lstStyle/>
        <a:p>
          <a:r>
            <a:rPr lang="es-EC" sz="1600" b="1" dirty="0" smtClean="0"/>
            <a:t>Longitud del crecimiento del patógeno con el antagonista.</a:t>
          </a:r>
          <a:endParaRPr lang="es-ES" sz="1600" dirty="0"/>
        </a:p>
      </dgm:t>
    </dgm:pt>
    <dgm:pt modelId="{FF17ECF0-9264-46D3-9A97-D67DA6D390E7}" type="parTrans" cxnId="{2211CEB4-7763-4501-B40C-C677B0947243}">
      <dgm:prSet custT="1"/>
      <dgm:spPr/>
      <dgm:t>
        <a:bodyPr/>
        <a:lstStyle/>
        <a:p>
          <a:endParaRPr lang="es-ES" sz="100"/>
        </a:p>
      </dgm:t>
    </dgm:pt>
    <dgm:pt modelId="{B5DCCC8F-7672-4438-B4AB-2ED0B91DFEF9}" type="sibTrans" cxnId="{2211CEB4-7763-4501-B40C-C677B0947243}">
      <dgm:prSet/>
      <dgm:spPr/>
      <dgm:t>
        <a:bodyPr/>
        <a:lstStyle/>
        <a:p>
          <a:endParaRPr lang="es-ES" sz="800"/>
        </a:p>
      </dgm:t>
    </dgm:pt>
    <dgm:pt modelId="{41E5F059-9ED5-4B95-AAAD-532F58024CCF}">
      <dgm:prSet phldrT="[Texto]" custT="1"/>
      <dgm:spPr/>
      <dgm:t>
        <a:bodyPr/>
        <a:lstStyle/>
        <a:p>
          <a:r>
            <a:rPr lang="es-EC" sz="1600" b="1" dirty="0" smtClean="0"/>
            <a:t>Porcentaje de Antibiosis de </a:t>
          </a:r>
          <a:r>
            <a:rPr lang="es-EC" sz="1600" b="1" i="1" dirty="0" smtClean="0"/>
            <a:t>Trichoderma</a:t>
          </a:r>
          <a:r>
            <a:rPr lang="es-EC" sz="1600" b="1" dirty="0" smtClean="0"/>
            <a:t> sobre Monilia.</a:t>
          </a:r>
          <a:endParaRPr lang="es-ES" sz="1600" dirty="0"/>
        </a:p>
      </dgm:t>
    </dgm:pt>
    <dgm:pt modelId="{E8FA8178-20BA-45A4-B1F6-F0F3A18DE8AC}" type="parTrans" cxnId="{D48C4B43-1209-422A-B424-CA374F67B349}">
      <dgm:prSet custT="1"/>
      <dgm:spPr/>
      <dgm:t>
        <a:bodyPr/>
        <a:lstStyle/>
        <a:p>
          <a:endParaRPr lang="es-ES" sz="100"/>
        </a:p>
      </dgm:t>
    </dgm:pt>
    <dgm:pt modelId="{685E6F18-0BE8-4A8F-9992-6CFD565AF352}" type="sibTrans" cxnId="{D48C4B43-1209-422A-B424-CA374F67B349}">
      <dgm:prSet/>
      <dgm:spPr/>
      <dgm:t>
        <a:bodyPr/>
        <a:lstStyle/>
        <a:p>
          <a:endParaRPr lang="es-ES" sz="800"/>
        </a:p>
      </dgm:t>
    </dgm:pt>
    <dgm:pt modelId="{503C661A-612E-49D0-BB5B-58953A6BB536}" type="pres">
      <dgm:prSet presAssocID="{0A1377D9-353F-41AD-BDD6-7AA3C5DD8D2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2460A60-F897-41A4-B648-C78A1543E418}" type="pres">
      <dgm:prSet presAssocID="{E29FB0CD-2670-4E16-BB7D-A84DE2F9AF2C}" presName="root1" presStyleCnt="0"/>
      <dgm:spPr/>
      <dgm:t>
        <a:bodyPr/>
        <a:lstStyle/>
        <a:p>
          <a:endParaRPr lang="es-EC"/>
        </a:p>
      </dgm:t>
    </dgm:pt>
    <dgm:pt modelId="{34337BF9-DDD6-4C13-9FD0-D2478789712D}" type="pres">
      <dgm:prSet presAssocID="{E29FB0CD-2670-4E16-BB7D-A84DE2F9AF2C}" presName="LevelOneTextNode" presStyleLbl="node0" presStyleIdx="0" presStyleCnt="1" custScaleY="732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C3110FC-A6DF-4641-9D2C-9B8CD6930A13}" type="pres">
      <dgm:prSet presAssocID="{E29FB0CD-2670-4E16-BB7D-A84DE2F9AF2C}" presName="level2hierChild" presStyleCnt="0"/>
      <dgm:spPr/>
      <dgm:t>
        <a:bodyPr/>
        <a:lstStyle/>
        <a:p>
          <a:endParaRPr lang="es-EC"/>
        </a:p>
      </dgm:t>
    </dgm:pt>
    <dgm:pt modelId="{B9A701BF-A483-4DEF-ACF8-330B5A2E36A8}" type="pres">
      <dgm:prSet presAssocID="{0879CA9A-F01A-4D23-B7A7-70B89DE851FB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A64A95D4-F07D-4790-8D55-8C92BCDB65F5}" type="pres">
      <dgm:prSet presAssocID="{0879CA9A-F01A-4D23-B7A7-70B89DE851FB}" presName="connTx" presStyleLbl="parChTrans1D2" presStyleIdx="0" presStyleCnt="3"/>
      <dgm:spPr/>
      <dgm:t>
        <a:bodyPr/>
        <a:lstStyle/>
        <a:p>
          <a:endParaRPr lang="es-ES"/>
        </a:p>
      </dgm:t>
    </dgm:pt>
    <dgm:pt modelId="{7F328ED8-650E-41E2-B863-DDB77886BDD9}" type="pres">
      <dgm:prSet presAssocID="{BF51572D-1D54-48CB-A888-B867BC681083}" presName="root2" presStyleCnt="0"/>
      <dgm:spPr/>
      <dgm:t>
        <a:bodyPr/>
        <a:lstStyle/>
        <a:p>
          <a:endParaRPr lang="es-EC"/>
        </a:p>
      </dgm:t>
    </dgm:pt>
    <dgm:pt modelId="{B14B45FA-37C0-48EA-B33F-723F281FA8A0}" type="pres">
      <dgm:prSet presAssocID="{BF51572D-1D54-48CB-A888-B867BC681083}" presName="LevelTwoTextNode" presStyleLbl="node2" presStyleIdx="0" presStyleCnt="3" custScaleX="1540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D782D5-56F3-4330-A2D0-4D3EBD622B67}" type="pres">
      <dgm:prSet presAssocID="{BF51572D-1D54-48CB-A888-B867BC681083}" presName="level3hierChild" presStyleCnt="0"/>
      <dgm:spPr/>
      <dgm:t>
        <a:bodyPr/>
        <a:lstStyle/>
        <a:p>
          <a:endParaRPr lang="es-EC"/>
        </a:p>
      </dgm:t>
    </dgm:pt>
    <dgm:pt modelId="{C0DA39AB-AEE7-4230-B722-D904AD684717}" type="pres">
      <dgm:prSet presAssocID="{FF17ECF0-9264-46D3-9A97-D67DA6D390E7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7AEC960D-BFB6-41C1-87C0-0D7A271A51E5}" type="pres">
      <dgm:prSet presAssocID="{FF17ECF0-9264-46D3-9A97-D67DA6D390E7}" presName="connTx" presStyleLbl="parChTrans1D2" presStyleIdx="1" presStyleCnt="3"/>
      <dgm:spPr/>
      <dgm:t>
        <a:bodyPr/>
        <a:lstStyle/>
        <a:p>
          <a:endParaRPr lang="es-ES"/>
        </a:p>
      </dgm:t>
    </dgm:pt>
    <dgm:pt modelId="{649E5DBC-A1D5-4C67-9866-7AAE12345D37}" type="pres">
      <dgm:prSet presAssocID="{A5DD9E1D-7F4B-4303-9920-5942549CDEE9}" presName="root2" presStyleCnt="0"/>
      <dgm:spPr/>
      <dgm:t>
        <a:bodyPr/>
        <a:lstStyle/>
        <a:p>
          <a:endParaRPr lang="es-EC"/>
        </a:p>
      </dgm:t>
    </dgm:pt>
    <dgm:pt modelId="{8EE4BCB0-97AA-492F-863B-3C705916D7FD}" type="pres">
      <dgm:prSet presAssocID="{A5DD9E1D-7F4B-4303-9920-5942549CDEE9}" presName="LevelTwoTextNode" presStyleLbl="node2" presStyleIdx="1" presStyleCnt="3" custScaleX="1540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3D8D9C-7900-4216-A216-ECC772D0CCEF}" type="pres">
      <dgm:prSet presAssocID="{A5DD9E1D-7F4B-4303-9920-5942549CDEE9}" presName="level3hierChild" presStyleCnt="0"/>
      <dgm:spPr/>
      <dgm:t>
        <a:bodyPr/>
        <a:lstStyle/>
        <a:p>
          <a:endParaRPr lang="es-EC"/>
        </a:p>
      </dgm:t>
    </dgm:pt>
    <dgm:pt modelId="{B5993CC8-6A18-454C-A2AC-11EFA2218A3C}" type="pres">
      <dgm:prSet presAssocID="{E8FA8178-20BA-45A4-B1F6-F0F3A18DE8AC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AD7C509E-1156-467A-BAD0-CB9621B6C4E7}" type="pres">
      <dgm:prSet presAssocID="{E8FA8178-20BA-45A4-B1F6-F0F3A18DE8AC}" presName="connTx" presStyleLbl="parChTrans1D2" presStyleIdx="2" presStyleCnt="3"/>
      <dgm:spPr/>
      <dgm:t>
        <a:bodyPr/>
        <a:lstStyle/>
        <a:p>
          <a:endParaRPr lang="es-ES"/>
        </a:p>
      </dgm:t>
    </dgm:pt>
    <dgm:pt modelId="{4F049030-5B90-4A23-B588-873F8BB75DE6}" type="pres">
      <dgm:prSet presAssocID="{41E5F059-9ED5-4B95-AAAD-532F58024CCF}" presName="root2" presStyleCnt="0"/>
      <dgm:spPr/>
      <dgm:t>
        <a:bodyPr/>
        <a:lstStyle/>
        <a:p>
          <a:endParaRPr lang="es-EC"/>
        </a:p>
      </dgm:t>
    </dgm:pt>
    <dgm:pt modelId="{704A0356-C1C9-4BAA-A55C-7B38B49D11CB}" type="pres">
      <dgm:prSet presAssocID="{41E5F059-9ED5-4B95-AAAD-532F58024CCF}" presName="LevelTwoTextNode" presStyleLbl="node2" presStyleIdx="2" presStyleCnt="3" custScaleX="1540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707DA0-AEF4-4E7F-BF62-A5DE2F83815F}" type="pres">
      <dgm:prSet presAssocID="{41E5F059-9ED5-4B95-AAAD-532F58024CCF}" presName="level3hierChild" presStyleCnt="0"/>
      <dgm:spPr/>
      <dgm:t>
        <a:bodyPr/>
        <a:lstStyle/>
        <a:p>
          <a:endParaRPr lang="es-EC"/>
        </a:p>
      </dgm:t>
    </dgm:pt>
  </dgm:ptLst>
  <dgm:cxnLst>
    <dgm:cxn modelId="{550E9413-06FA-4E4D-8B2C-3D978E94315E}" type="presOf" srcId="{E29FB0CD-2670-4E16-BB7D-A84DE2F9AF2C}" destId="{34337BF9-DDD6-4C13-9FD0-D2478789712D}" srcOrd="0" destOrd="0" presId="urn:microsoft.com/office/officeart/2008/layout/HorizontalMultiLevelHierarchy"/>
    <dgm:cxn modelId="{1E29AFD9-A70F-4F61-ABF6-EAA7BAA26D87}" type="presOf" srcId="{FF17ECF0-9264-46D3-9A97-D67DA6D390E7}" destId="{C0DA39AB-AEE7-4230-B722-D904AD684717}" srcOrd="0" destOrd="0" presId="urn:microsoft.com/office/officeart/2008/layout/HorizontalMultiLevelHierarchy"/>
    <dgm:cxn modelId="{8E880201-0B8C-4DBD-860A-FBBA59600C33}" type="presOf" srcId="{0A1377D9-353F-41AD-BDD6-7AA3C5DD8D2E}" destId="{503C661A-612E-49D0-BB5B-58953A6BB536}" srcOrd="0" destOrd="0" presId="urn:microsoft.com/office/officeart/2008/layout/HorizontalMultiLevelHierarchy"/>
    <dgm:cxn modelId="{89AFF930-56E0-4413-950A-7FD147752DEF}" type="presOf" srcId="{A5DD9E1D-7F4B-4303-9920-5942549CDEE9}" destId="{8EE4BCB0-97AA-492F-863B-3C705916D7FD}" srcOrd="0" destOrd="0" presId="urn:microsoft.com/office/officeart/2008/layout/HorizontalMultiLevelHierarchy"/>
    <dgm:cxn modelId="{20FCE9A2-83E4-4B97-9368-8681A8F35A6D}" type="presOf" srcId="{FF17ECF0-9264-46D3-9A97-D67DA6D390E7}" destId="{7AEC960D-BFB6-41C1-87C0-0D7A271A51E5}" srcOrd="1" destOrd="0" presId="urn:microsoft.com/office/officeart/2008/layout/HorizontalMultiLevelHierarchy"/>
    <dgm:cxn modelId="{0031C8B6-E4A6-4792-8392-58EF04184CC6}" type="presOf" srcId="{41E5F059-9ED5-4B95-AAAD-532F58024CCF}" destId="{704A0356-C1C9-4BAA-A55C-7B38B49D11CB}" srcOrd="0" destOrd="0" presId="urn:microsoft.com/office/officeart/2008/layout/HorizontalMultiLevelHierarchy"/>
    <dgm:cxn modelId="{BC6A0BDC-0BAD-4DFA-B41E-7439D751B245}" srcId="{0A1377D9-353F-41AD-BDD6-7AA3C5DD8D2E}" destId="{E29FB0CD-2670-4E16-BB7D-A84DE2F9AF2C}" srcOrd="0" destOrd="0" parTransId="{7947C784-9BCE-48E4-9577-BBDA8836BB01}" sibTransId="{D4169C8C-E5AD-4116-9DB4-04065F413110}"/>
    <dgm:cxn modelId="{F19F8199-F116-4C52-9B10-9200573FD4DA}" type="presOf" srcId="{0879CA9A-F01A-4D23-B7A7-70B89DE851FB}" destId="{B9A701BF-A483-4DEF-ACF8-330B5A2E36A8}" srcOrd="0" destOrd="0" presId="urn:microsoft.com/office/officeart/2008/layout/HorizontalMultiLevelHierarchy"/>
    <dgm:cxn modelId="{7F0FF158-532D-469E-B38B-AD971E2ACCD8}" srcId="{E29FB0CD-2670-4E16-BB7D-A84DE2F9AF2C}" destId="{BF51572D-1D54-48CB-A888-B867BC681083}" srcOrd="0" destOrd="0" parTransId="{0879CA9A-F01A-4D23-B7A7-70B89DE851FB}" sibTransId="{8D27CBB0-5F07-41AC-AAD8-0F568DAB9A54}"/>
    <dgm:cxn modelId="{1CA6C313-2C1B-46EA-9647-3F410EE3F73A}" type="presOf" srcId="{BF51572D-1D54-48CB-A888-B867BC681083}" destId="{B14B45FA-37C0-48EA-B33F-723F281FA8A0}" srcOrd="0" destOrd="0" presId="urn:microsoft.com/office/officeart/2008/layout/HorizontalMultiLevelHierarchy"/>
    <dgm:cxn modelId="{9BE52B07-3A54-4AF3-9A61-142F92B1BAE2}" type="presOf" srcId="{0879CA9A-F01A-4D23-B7A7-70B89DE851FB}" destId="{A64A95D4-F07D-4790-8D55-8C92BCDB65F5}" srcOrd="1" destOrd="0" presId="urn:microsoft.com/office/officeart/2008/layout/HorizontalMultiLevelHierarchy"/>
    <dgm:cxn modelId="{D48C4B43-1209-422A-B424-CA374F67B349}" srcId="{E29FB0CD-2670-4E16-BB7D-A84DE2F9AF2C}" destId="{41E5F059-9ED5-4B95-AAAD-532F58024CCF}" srcOrd="2" destOrd="0" parTransId="{E8FA8178-20BA-45A4-B1F6-F0F3A18DE8AC}" sibTransId="{685E6F18-0BE8-4A8F-9992-6CFD565AF352}"/>
    <dgm:cxn modelId="{F670E51F-CB98-488B-B2D5-18A10E0923FC}" type="presOf" srcId="{E8FA8178-20BA-45A4-B1F6-F0F3A18DE8AC}" destId="{AD7C509E-1156-467A-BAD0-CB9621B6C4E7}" srcOrd="1" destOrd="0" presId="urn:microsoft.com/office/officeart/2008/layout/HorizontalMultiLevelHierarchy"/>
    <dgm:cxn modelId="{6D26D7C3-045F-4C7D-879F-71A948383651}" type="presOf" srcId="{E8FA8178-20BA-45A4-B1F6-F0F3A18DE8AC}" destId="{B5993CC8-6A18-454C-A2AC-11EFA2218A3C}" srcOrd="0" destOrd="0" presId="urn:microsoft.com/office/officeart/2008/layout/HorizontalMultiLevelHierarchy"/>
    <dgm:cxn modelId="{2211CEB4-7763-4501-B40C-C677B0947243}" srcId="{E29FB0CD-2670-4E16-BB7D-A84DE2F9AF2C}" destId="{A5DD9E1D-7F4B-4303-9920-5942549CDEE9}" srcOrd="1" destOrd="0" parTransId="{FF17ECF0-9264-46D3-9A97-D67DA6D390E7}" sibTransId="{B5DCCC8F-7672-4438-B4AB-2ED0B91DFEF9}"/>
    <dgm:cxn modelId="{C44F4315-AA43-4A32-BAEC-97DB277A9A7B}" type="presParOf" srcId="{503C661A-612E-49D0-BB5B-58953A6BB536}" destId="{42460A60-F897-41A4-B648-C78A1543E418}" srcOrd="0" destOrd="0" presId="urn:microsoft.com/office/officeart/2008/layout/HorizontalMultiLevelHierarchy"/>
    <dgm:cxn modelId="{701177BB-CA61-4A66-874C-43675624B220}" type="presParOf" srcId="{42460A60-F897-41A4-B648-C78A1543E418}" destId="{34337BF9-DDD6-4C13-9FD0-D2478789712D}" srcOrd="0" destOrd="0" presId="urn:microsoft.com/office/officeart/2008/layout/HorizontalMultiLevelHierarchy"/>
    <dgm:cxn modelId="{416CBA7D-A8CA-4DEA-B7FE-4B605D3B6C4D}" type="presParOf" srcId="{42460A60-F897-41A4-B648-C78A1543E418}" destId="{EC3110FC-A6DF-4641-9D2C-9B8CD6930A13}" srcOrd="1" destOrd="0" presId="urn:microsoft.com/office/officeart/2008/layout/HorizontalMultiLevelHierarchy"/>
    <dgm:cxn modelId="{FD56A8F8-B475-4120-AFC5-346BA356A3DD}" type="presParOf" srcId="{EC3110FC-A6DF-4641-9D2C-9B8CD6930A13}" destId="{B9A701BF-A483-4DEF-ACF8-330B5A2E36A8}" srcOrd="0" destOrd="0" presId="urn:microsoft.com/office/officeart/2008/layout/HorizontalMultiLevelHierarchy"/>
    <dgm:cxn modelId="{9F52DBE2-39C0-462B-AD0B-AD63D0119748}" type="presParOf" srcId="{B9A701BF-A483-4DEF-ACF8-330B5A2E36A8}" destId="{A64A95D4-F07D-4790-8D55-8C92BCDB65F5}" srcOrd="0" destOrd="0" presId="urn:microsoft.com/office/officeart/2008/layout/HorizontalMultiLevelHierarchy"/>
    <dgm:cxn modelId="{94780F4C-F401-41CB-A9A8-9BA83BABAD3D}" type="presParOf" srcId="{EC3110FC-A6DF-4641-9D2C-9B8CD6930A13}" destId="{7F328ED8-650E-41E2-B863-DDB77886BDD9}" srcOrd="1" destOrd="0" presId="urn:microsoft.com/office/officeart/2008/layout/HorizontalMultiLevelHierarchy"/>
    <dgm:cxn modelId="{E73838CA-2E26-4438-BF95-CF14CEC83D12}" type="presParOf" srcId="{7F328ED8-650E-41E2-B863-DDB77886BDD9}" destId="{B14B45FA-37C0-48EA-B33F-723F281FA8A0}" srcOrd="0" destOrd="0" presId="urn:microsoft.com/office/officeart/2008/layout/HorizontalMultiLevelHierarchy"/>
    <dgm:cxn modelId="{16DFD6A5-90CC-40B0-B9C1-7A1490A6EAD9}" type="presParOf" srcId="{7F328ED8-650E-41E2-B863-DDB77886BDD9}" destId="{4AD782D5-56F3-4330-A2D0-4D3EBD622B67}" srcOrd="1" destOrd="0" presId="urn:microsoft.com/office/officeart/2008/layout/HorizontalMultiLevelHierarchy"/>
    <dgm:cxn modelId="{8560B786-62D0-460D-96D2-517860605260}" type="presParOf" srcId="{EC3110FC-A6DF-4641-9D2C-9B8CD6930A13}" destId="{C0DA39AB-AEE7-4230-B722-D904AD684717}" srcOrd="2" destOrd="0" presId="urn:microsoft.com/office/officeart/2008/layout/HorizontalMultiLevelHierarchy"/>
    <dgm:cxn modelId="{0421159D-04A1-4496-8248-6882D37DEB76}" type="presParOf" srcId="{C0DA39AB-AEE7-4230-B722-D904AD684717}" destId="{7AEC960D-BFB6-41C1-87C0-0D7A271A51E5}" srcOrd="0" destOrd="0" presId="urn:microsoft.com/office/officeart/2008/layout/HorizontalMultiLevelHierarchy"/>
    <dgm:cxn modelId="{6606FCB4-A3E6-4B1F-90B8-4EEFE181B862}" type="presParOf" srcId="{EC3110FC-A6DF-4641-9D2C-9B8CD6930A13}" destId="{649E5DBC-A1D5-4C67-9866-7AAE12345D37}" srcOrd="3" destOrd="0" presId="urn:microsoft.com/office/officeart/2008/layout/HorizontalMultiLevelHierarchy"/>
    <dgm:cxn modelId="{D60BFEDB-194C-437B-8BFD-4071A7A1CD74}" type="presParOf" srcId="{649E5DBC-A1D5-4C67-9866-7AAE12345D37}" destId="{8EE4BCB0-97AA-492F-863B-3C705916D7FD}" srcOrd="0" destOrd="0" presId="urn:microsoft.com/office/officeart/2008/layout/HorizontalMultiLevelHierarchy"/>
    <dgm:cxn modelId="{BF4BC37D-BE86-4C94-BE2B-481E613C979C}" type="presParOf" srcId="{649E5DBC-A1D5-4C67-9866-7AAE12345D37}" destId="{A53D8D9C-7900-4216-A216-ECC772D0CCEF}" srcOrd="1" destOrd="0" presId="urn:microsoft.com/office/officeart/2008/layout/HorizontalMultiLevelHierarchy"/>
    <dgm:cxn modelId="{5569D4B9-CFFF-44C8-8AEC-1A646B517ABC}" type="presParOf" srcId="{EC3110FC-A6DF-4641-9D2C-9B8CD6930A13}" destId="{B5993CC8-6A18-454C-A2AC-11EFA2218A3C}" srcOrd="4" destOrd="0" presId="urn:microsoft.com/office/officeart/2008/layout/HorizontalMultiLevelHierarchy"/>
    <dgm:cxn modelId="{7DF539DB-0D63-48F0-9729-810F248532E6}" type="presParOf" srcId="{B5993CC8-6A18-454C-A2AC-11EFA2218A3C}" destId="{AD7C509E-1156-467A-BAD0-CB9621B6C4E7}" srcOrd="0" destOrd="0" presId="urn:microsoft.com/office/officeart/2008/layout/HorizontalMultiLevelHierarchy"/>
    <dgm:cxn modelId="{6E5E30A3-D37A-435F-8FF9-E658E54F2DD2}" type="presParOf" srcId="{EC3110FC-A6DF-4641-9D2C-9B8CD6930A13}" destId="{4F049030-5B90-4A23-B588-873F8BB75DE6}" srcOrd="5" destOrd="0" presId="urn:microsoft.com/office/officeart/2008/layout/HorizontalMultiLevelHierarchy"/>
    <dgm:cxn modelId="{B2D3902D-F499-489E-B54C-4297557A9C46}" type="presParOf" srcId="{4F049030-5B90-4A23-B588-873F8BB75DE6}" destId="{704A0356-C1C9-4BAA-A55C-7B38B49D11CB}" srcOrd="0" destOrd="0" presId="urn:microsoft.com/office/officeart/2008/layout/HorizontalMultiLevelHierarchy"/>
    <dgm:cxn modelId="{389E919C-7994-4996-8F58-33FD509BA282}" type="presParOf" srcId="{4F049030-5B90-4A23-B588-873F8BB75DE6}" destId="{6C707DA0-AEF4-4E7F-BF62-A5DE2F83815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1377D9-353F-41AD-BDD6-7AA3C5DD8D2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29FB0CD-2670-4E16-BB7D-A84DE2F9AF2C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400" b="1" smtClean="0"/>
            <a:t>Variables medidas</a:t>
          </a:r>
          <a:endParaRPr lang="es-ES" sz="2400" b="1" dirty="0"/>
        </a:p>
      </dgm:t>
    </dgm:pt>
    <dgm:pt modelId="{7947C784-9BCE-48E4-9577-BBDA8836BB01}" type="parTrans" cxnId="{BC6A0BDC-0BAD-4DFA-B41E-7439D751B245}">
      <dgm:prSet/>
      <dgm:spPr/>
      <dgm:t>
        <a:bodyPr/>
        <a:lstStyle/>
        <a:p>
          <a:endParaRPr lang="es-ES" sz="800"/>
        </a:p>
      </dgm:t>
    </dgm:pt>
    <dgm:pt modelId="{D4169C8C-E5AD-4116-9DB4-04065F413110}" type="sibTrans" cxnId="{BC6A0BDC-0BAD-4DFA-B41E-7439D751B245}">
      <dgm:prSet/>
      <dgm:spPr/>
      <dgm:t>
        <a:bodyPr/>
        <a:lstStyle/>
        <a:p>
          <a:endParaRPr lang="es-ES" sz="800"/>
        </a:p>
      </dgm:t>
    </dgm:pt>
    <dgm:pt modelId="{BF51572D-1D54-48CB-A888-B867BC681083}">
      <dgm:prSet phldrT="[Texto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Longitud del crecimiento de </a:t>
          </a:r>
          <a:r>
            <a:rPr lang="es-EC" sz="1600" b="1" i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Trichoderma</a:t>
          </a:r>
          <a:r>
            <a:rPr lang="es-EC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C" sz="1600" b="1" i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</a:t>
          </a:r>
          <a:r>
            <a:rPr lang="es-EC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s-ES" sz="1600" i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79CA9A-F01A-4D23-B7A7-70B89DE851FB}" type="parTrans" cxnId="{7F0FF158-532D-469E-B38B-AD971E2ACCD8}">
      <dgm:prSet custT="1"/>
      <dgm:spPr/>
      <dgm:t>
        <a:bodyPr/>
        <a:lstStyle/>
        <a:p>
          <a:endParaRPr lang="es-ES" sz="100"/>
        </a:p>
      </dgm:t>
    </dgm:pt>
    <dgm:pt modelId="{8D27CBB0-5F07-41AC-AAD8-0F568DAB9A54}" type="sibTrans" cxnId="{7F0FF158-532D-469E-B38B-AD971E2ACCD8}">
      <dgm:prSet/>
      <dgm:spPr/>
      <dgm:t>
        <a:bodyPr/>
        <a:lstStyle/>
        <a:p>
          <a:endParaRPr lang="es-ES" sz="800"/>
        </a:p>
      </dgm:t>
    </dgm:pt>
    <dgm:pt modelId="{A5DD9E1D-7F4B-4303-9920-5942549CDEE9}">
      <dgm:prSet phldrT="[Texto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Nivel de esporulación de </a:t>
          </a:r>
          <a:r>
            <a:rPr lang="es-EC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Trichoderma sp.</a:t>
          </a:r>
          <a:endParaRPr lang="es-ES" sz="16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7ECF0-9264-46D3-9A97-D67DA6D390E7}" type="parTrans" cxnId="{2211CEB4-7763-4501-B40C-C677B0947243}">
      <dgm:prSet custT="1"/>
      <dgm:spPr/>
      <dgm:t>
        <a:bodyPr/>
        <a:lstStyle/>
        <a:p>
          <a:endParaRPr lang="es-ES" sz="100"/>
        </a:p>
      </dgm:t>
    </dgm:pt>
    <dgm:pt modelId="{B5DCCC8F-7672-4438-B4AB-2ED0B91DFEF9}" type="sibTrans" cxnId="{2211CEB4-7763-4501-B40C-C677B0947243}">
      <dgm:prSet/>
      <dgm:spPr/>
      <dgm:t>
        <a:bodyPr/>
        <a:lstStyle/>
        <a:p>
          <a:endParaRPr lang="es-ES" sz="800"/>
        </a:p>
      </dgm:t>
    </dgm:pt>
    <dgm:pt modelId="{503C661A-612E-49D0-BB5B-58953A6BB536}" type="pres">
      <dgm:prSet presAssocID="{0A1377D9-353F-41AD-BDD6-7AA3C5DD8D2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2460A60-F897-41A4-B648-C78A1543E418}" type="pres">
      <dgm:prSet presAssocID="{E29FB0CD-2670-4E16-BB7D-A84DE2F9AF2C}" presName="root1" presStyleCnt="0"/>
      <dgm:spPr/>
      <dgm:t>
        <a:bodyPr/>
        <a:lstStyle/>
        <a:p>
          <a:endParaRPr lang="es-EC"/>
        </a:p>
      </dgm:t>
    </dgm:pt>
    <dgm:pt modelId="{34337BF9-DDD6-4C13-9FD0-D2478789712D}" type="pres">
      <dgm:prSet presAssocID="{E29FB0CD-2670-4E16-BB7D-A84DE2F9AF2C}" presName="LevelOneTextNode" presStyleLbl="node0" presStyleIdx="0" presStyleCnt="1" custScaleX="153919" custScaleY="80311" custLinFactNeighborX="-66037" custLinFactNeighborY="3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C3110FC-A6DF-4641-9D2C-9B8CD6930A13}" type="pres">
      <dgm:prSet presAssocID="{E29FB0CD-2670-4E16-BB7D-A84DE2F9AF2C}" presName="level2hierChild" presStyleCnt="0"/>
      <dgm:spPr/>
      <dgm:t>
        <a:bodyPr/>
        <a:lstStyle/>
        <a:p>
          <a:endParaRPr lang="es-EC"/>
        </a:p>
      </dgm:t>
    </dgm:pt>
    <dgm:pt modelId="{B9A701BF-A483-4DEF-ACF8-330B5A2E36A8}" type="pres">
      <dgm:prSet presAssocID="{0879CA9A-F01A-4D23-B7A7-70B89DE851FB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A64A95D4-F07D-4790-8D55-8C92BCDB65F5}" type="pres">
      <dgm:prSet presAssocID="{0879CA9A-F01A-4D23-B7A7-70B89DE851FB}" presName="connTx" presStyleLbl="parChTrans1D2" presStyleIdx="0" presStyleCnt="2"/>
      <dgm:spPr/>
      <dgm:t>
        <a:bodyPr/>
        <a:lstStyle/>
        <a:p>
          <a:endParaRPr lang="es-ES"/>
        </a:p>
      </dgm:t>
    </dgm:pt>
    <dgm:pt modelId="{7F328ED8-650E-41E2-B863-DDB77886BDD9}" type="pres">
      <dgm:prSet presAssocID="{BF51572D-1D54-48CB-A888-B867BC681083}" presName="root2" presStyleCnt="0"/>
      <dgm:spPr/>
      <dgm:t>
        <a:bodyPr/>
        <a:lstStyle/>
        <a:p>
          <a:endParaRPr lang="es-EC"/>
        </a:p>
      </dgm:t>
    </dgm:pt>
    <dgm:pt modelId="{B14B45FA-37C0-48EA-B33F-723F281FA8A0}" type="pres">
      <dgm:prSet presAssocID="{BF51572D-1D54-48CB-A888-B867BC681083}" presName="LevelTwoTextNode" presStyleLbl="node2" presStyleIdx="0" presStyleCnt="2" custScaleX="154002" custLinFactY="-100000" custLinFactNeighborX="-757" custLinFactNeighborY="-15742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D782D5-56F3-4330-A2D0-4D3EBD622B67}" type="pres">
      <dgm:prSet presAssocID="{BF51572D-1D54-48CB-A888-B867BC681083}" presName="level3hierChild" presStyleCnt="0"/>
      <dgm:spPr/>
      <dgm:t>
        <a:bodyPr/>
        <a:lstStyle/>
        <a:p>
          <a:endParaRPr lang="es-EC"/>
        </a:p>
      </dgm:t>
    </dgm:pt>
    <dgm:pt modelId="{C0DA39AB-AEE7-4230-B722-D904AD684717}" type="pres">
      <dgm:prSet presAssocID="{FF17ECF0-9264-46D3-9A97-D67DA6D390E7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7AEC960D-BFB6-41C1-87C0-0D7A271A51E5}" type="pres">
      <dgm:prSet presAssocID="{FF17ECF0-9264-46D3-9A97-D67DA6D390E7}" presName="connTx" presStyleLbl="parChTrans1D2" presStyleIdx="1" presStyleCnt="2"/>
      <dgm:spPr/>
      <dgm:t>
        <a:bodyPr/>
        <a:lstStyle/>
        <a:p>
          <a:endParaRPr lang="es-ES"/>
        </a:p>
      </dgm:t>
    </dgm:pt>
    <dgm:pt modelId="{649E5DBC-A1D5-4C67-9866-7AAE12345D37}" type="pres">
      <dgm:prSet presAssocID="{A5DD9E1D-7F4B-4303-9920-5942549CDEE9}" presName="root2" presStyleCnt="0"/>
      <dgm:spPr/>
      <dgm:t>
        <a:bodyPr/>
        <a:lstStyle/>
        <a:p>
          <a:endParaRPr lang="es-EC"/>
        </a:p>
      </dgm:t>
    </dgm:pt>
    <dgm:pt modelId="{8EE4BCB0-97AA-492F-863B-3C705916D7FD}" type="pres">
      <dgm:prSet presAssocID="{A5DD9E1D-7F4B-4303-9920-5942549CDEE9}" presName="LevelTwoTextNode" presStyleLbl="node2" presStyleIdx="1" presStyleCnt="2" custScaleX="122497" custLinFactY="37229" custLinFactNeighborX="-2115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3D8D9C-7900-4216-A216-ECC772D0CCEF}" type="pres">
      <dgm:prSet presAssocID="{A5DD9E1D-7F4B-4303-9920-5942549CDEE9}" presName="level3hierChild" presStyleCnt="0"/>
      <dgm:spPr/>
      <dgm:t>
        <a:bodyPr/>
        <a:lstStyle/>
        <a:p>
          <a:endParaRPr lang="es-EC"/>
        </a:p>
      </dgm:t>
    </dgm:pt>
  </dgm:ptLst>
  <dgm:cxnLst>
    <dgm:cxn modelId="{9A78A812-4F42-4F28-8806-ECF0146A80A0}" type="presOf" srcId="{FF17ECF0-9264-46D3-9A97-D67DA6D390E7}" destId="{7AEC960D-BFB6-41C1-87C0-0D7A271A51E5}" srcOrd="1" destOrd="0" presId="urn:microsoft.com/office/officeart/2008/layout/HorizontalMultiLevelHierarchy"/>
    <dgm:cxn modelId="{8A51F6F9-27A7-4E30-B422-8A3BC87F194C}" type="presOf" srcId="{0879CA9A-F01A-4D23-B7A7-70B89DE851FB}" destId="{A64A95D4-F07D-4790-8D55-8C92BCDB65F5}" srcOrd="1" destOrd="0" presId="urn:microsoft.com/office/officeart/2008/layout/HorizontalMultiLevelHierarchy"/>
    <dgm:cxn modelId="{837B0715-BA6C-4428-8347-04F4CD00155C}" type="presOf" srcId="{E29FB0CD-2670-4E16-BB7D-A84DE2F9AF2C}" destId="{34337BF9-DDD6-4C13-9FD0-D2478789712D}" srcOrd="0" destOrd="0" presId="urn:microsoft.com/office/officeart/2008/layout/HorizontalMultiLevelHierarchy"/>
    <dgm:cxn modelId="{A2AC2535-4AFA-4C8C-AB26-961FB8402B8F}" type="presOf" srcId="{0879CA9A-F01A-4D23-B7A7-70B89DE851FB}" destId="{B9A701BF-A483-4DEF-ACF8-330B5A2E36A8}" srcOrd="0" destOrd="0" presId="urn:microsoft.com/office/officeart/2008/layout/HorizontalMultiLevelHierarchy"/>
    <dgm:cxn modelId="{B88A220F-F310-449B-AA0C-CFC8AA3F8C4E}" type="presOf" srcId="{A5DD9E1D-7F4B-4303-9920-5942549CDEE9}" destId="{8EE4BCB0-97AA-492F-863B-3C705916D7FD}" srcOrd="0" destOrd="0" presId="urn:microsoft.com/office/officeart/2008/layout/HorizontalMultiLevelHierarchy"/>
    <dgm:cxn modelId="{BC6A0BDC-0BAD-4DFA-B41E-7439D751B245}" srcId="{0A1377D9-353F-41AD-BDD6-7AA3C5DD8D2E}" destId="{E29FB0CD-2670-4E16-BB7D-A84DE2F9AF2C}" srcOrd="0" destOrd="0" parTransId="{7947C784-9BCE-48E4-9577-BBDA8836BB01}" sibTransId="{D4169C8C-E5AD-4116-9DB4-04065F413110}"/>
    <dgm:cxn modelId="{7F0FF158-532D-469E-B38B-AD971E2ACCD8}" srcId="{E29FB0CD-2670-4E16-BB7D-A84DE2F9AF2C}" destId="{BF51572D-1D54-48CB-A888-B867BC681083}" srcOrd="0" destOrd="0" parTransId="{0879CA9A-F01A-4D23-B7A7-70B89DE851FB}" sibTransId="{8D27CBB0-5F07-41AC-AAD8-0F568DAB9A54}"/>
    <dgm:cxn modelId="{CCA52B8B-B704-4D5D-AB00-5CEF782EFBD6}" type="presOf" srcId="{0A1377D9-353F-41AD-BDD6-7AA3C5DD8D2E}" destId="{503C661A-612E-49D0-BB5B-58953A6BB536}" srcOrd="0" destOrd="0" presId="urn:microsoft.com/office/officeart/2008/layout/HorizontalMultiLevelHierarchy"/>
    <dgm:cxn modelId="{2211CEB4-7763-4501-B40C-C677B0947243}" srcId="{E29FB0CD-2670-4E16-BB7D-A84DE2F9AF2C}" destId="{A5DD9E1D-7F4B-4303-9920-5942549CDEE9}" srcOrd="1" destOrd="0" parTransId="{FF17ECF0-9264-46D3-9A97-D67DA6D390E7}" sibTransId="{B5DCCC8F-7672-4438-B4AB-2ED0B91DFEF9}"/>
    <dgm:cxn modelId="{91A83141-9AA9-4F9D-8665-8D3C6FEB15A4}" type="presOf" srcId="{FF17ECF0-9264-46D3-9A97-D67DA6D390E7}" destId="{C0DA39AB-AEE7-4230-B722-D904AD684717}" srcOrd="0" destOrd="0" presId="urn:microsoft.com/office/officeart/2008/layout/HorizontalMultiLevelHierarchy"/>
    <dgm:cxn modelId="{792D183B-8EEC-4172-B2B7-34F8F463C194}" type="presOf" srcId="{BF51572D-1D54-48CB-A888-B867BC681083}" destId="{B14B45FA-37C0-48EA-B33F-723F281FA8A0}" srcOrd="0" destOrd="0" presId="urn:microsoft.com/office/officeart/2008/layout/HorizontalMultiLevelHierarchy"/>
    <dgm:cxn modelId="{A1D4EBF8-7D8B-413B-9DA6-ECED932577CA}" type="presParOf" srcId="{503C661A-612E-49D0-BB5B-58953A6BB536}" destId="{42460A60-F897-41A4-B648-C78A1543E418}" srcOrd="0" destOrd="0" presId="urn:microsoft.com/office/officeart/2008/layout/HorizontalMultiLevelHierarchy"/>
    <dgm:cxn modelId="{59EABD03-E205-4E28-BF56-8AA60E1E6551}" type="presParOf" srcId="{42460A60-F897-41A4-B648-C78A1543E418}" destId="{34337BF9-DDD6-4C13-9FD0-D2478789712D}" srcOrd="0" destOrd="0" presId="urn:microsoft.com/office/officeart/2008/layout/HorizontalMultiLevelHierarchy"/>
    <dgm:cxn modelId="{F9F712CD-213E-4D61-A72B-3179966A1571}" type="presParOf" srcId="{42460A60-F897-41A4-B648-C78A1543E418}" destId="{EC3110FC-A6DF-4641-9D2C-9B8CD6930A13}" srcOrd="1" destOrd="0" presId="urn:microsoft.com/office/officeart/2008/layout/HorizontalMultiLevelHierarchy"/>
    <dgm:cxn modelId="{6FC9AC46-CCAB-44AA-BAB0-579BE0FF93B8}" type="presParOf" srcId="{EC3110FC-A6DF-4641-9D2C-9B8CD6930A13}" destId="{B9A701BF-A483-4DEF-ACF8-330B5A2E36A8}" srcOrd="0" destOrd="0" presId="urn:microsoft.com/office/officeart/2008/layout/HorizontalMultiLevelHierarchy"/>
    <dgm:cxn modelId="{F24E323E-74FD-49CF-A4CF-257010FDC9EB}" type="presParOf" srcId="{B9A701BF-A483-4DEF-ACF8-330B5A2E36A8}" destId="{A64A95D4-F07D-4790-8D55-8C92BCDB65F5}" srcOrd="0" destOrd="0" presId="urn:microsoft.com/office/officeart/2008/layout/HorizontalMultiLevelHierarchy"/>
    <dgm:cxn modelId="{77F59AAA-8AC0-4C7E-9AE6-6592734AD7E0}" type="presParOf" srcId="{EC3110FC-A6DF-4641-9D2C-9B8CD6930A13}" destId="{7F328ED8-650E-41E2-B863-DDB77886BDD9}" srcOrd="1" destOrd="0" presId="urn:microsoft.com/office/officeart/2008/layout/HorizontalMultiLevelHierarchy"/>
    <dgm:cxn modelId="{DE2096A0-8E62-474C-BCCF-890B32BA6760}" type="presParOf" srcId="{7F328ED8-650E-41E2-B863-DDB77886BDD9}" destId="{B14B45FA-37C0-48EA-B33F-723F281FA8A0}" srcOrd="0" destOrd="0" presId="urn:microsoft.com/office/officeart/2008/layout/HorizontalMultiLevelHierarchy"/>
    <dgm:cxn modelId="{484AC65B-2652-435C-9723-CB226D7F2104}" type="presParOf" srcId="{7F328ED8-650E-41E2-B863-DDB77886BDD9}" destId="{4AD782D5-56F3-4330-A2D0-4D3EBD622B67}" srcOrd="1" destOrd="0" presId="urn:microsoft.com/office/officeart/2008/layout/HorizontalMultiLevelHierarchy"/>
    <dgm:cxn modelId="{BF0709E2-A05F-4F60-A0D9-F9A7282B6756}" type="presParOf" srcId="{EC3110FC-A6DF-4641-9D2C-9B8CD6930A13}" destId="{C0DA39AB-AEE7-4230-B722-D904AD684717}" srcOrd="2" destOrd="0" presId="urn:microsoft.com/office/officeart/2008/layout/HorizontalMultiLevelHierarchy"/>
    <dgm:cxn modelId="{4C9C6026-E1AD-434C-AEAF-B3C67B1EEC18}" type="presParOf" srcId="{C0DA39AB-AEE7-4230-B722-D904AD684717}" destId="{7AEC960D-BFB6-41C1-87C0-0D7A271A51E5}" srcOrd="0" destOrd="0" presId="urn:microsoft.com/office/officeart/2008/layout/HorizontalMultiLevelHierarchy"/>
    <dgm:cxn modelId="{77240130-33D0-4158-820F-336F319FE666}" type="presParOf" srcId="{EC3110FC-A6DF-4641-9D2C-9B8CD6930A13}" destId="{649E5DBC-A1D5-4C67-9866-7AAE12345D37}" srcOrd="3" destOrd="0" presId="urn:microsoft.com/office/officeart/2008/layout/HorizontalMultiLevelHierarchy"/>
    <dgm:cxn modelId="{C158C372-A880-4B74-92F5-95E2303736CD}" type="presParOf" srcId="{649E5DBC-A1D5-4C67-9866-7AAE12345D37}" destId="{8EE4BCB0-97AA-492F-863B-3C705916D7FD}" srcOrd="0" destOrd="0" presId="urn:microsoft.com/office/officeart/2008/layout/HorizontalMultiLevelHierarchy"/>
    <dgm:cxn modelId="{EA005111-A362-4EB9-8798-C695697037DE}" type="presParOf" srcId="{649E5DBC-A1D5-4C67-9866-7AAE12345D37}" destId="{A53D8D9C-7900-4216-A216-ECC772D0CCE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1377D9-353F-41AD-BDD6-7AA3C5DD8D2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29FB0CD-2670-4E16-BB7D-A84DE2F9AF2C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Variables medidas</a:t>
          </a:r>
          <a:endParaRPr lang="es-ES" sz="1600" b="1" dirty="0">
            <a:solidFill>
              <a:schemeClr val="tx1"/>
            </a:solidFill>
          </a:endParaRPr>
        </a:p>
      </dgm:t>
    </dgm:pt>
    <dgm:pt modelId="{7947C784-9BCE-48E4-9577-BBDA8836BB01}" type="parTrans" cxnId="{BC6A0BDC-0BAD-4DFA-B41E-7439D751B245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4169C8C-E5AD-4116-9DB4-04065F413110}" type="sibTrans" cxnId="{BC6A0BDC-0BAD-4DFA-B41E-7439D751B245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BF51572D-1D54-48CB-A888-B867BC681083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Número de frutos sanos</a:t>
          </a:r>
          <a:endParaRPr lang="es-ES" sz="1600" b="1" dirty="0">
            <a:solidFill>
              <a:schemeClr val="tx1"/>
            </a:solidFill>
          </a:endParaRPr>
        </a:p>
      </dgm:t>
    </dgm:pt>
    <dgm:pt modelId="{0879CA9A-F01A-4D23-B7A7-70B89DE851FB}" type="parTrans" cxnId="{7F0FF158-532D-469E-B38B-AD971E2ACCD8}">
      <dgm:prSet custT="1"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8D27CBB0-5F07-41AC-AAD8-0F568DAB9A54}" type="sibTrans" cxnId="{7F0FF158-532D-469E-B38B-AD971E2ACCD8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A5DD9E1D-7F4B-4303-9920-5942549CDEE9}">
      <dgm:prSet phldrT="[Texto]" custT="1"/>
      <dgm:spPr/>
      <dgm:t>
        <a:bodyPr/>
        <a:lstStyle/>
        <a:p>
          <a:r>
            <a:rPr lang="es-EC" sz="1600" b="1" dirty="0" smtClean="0">
              <a:solidFill>
                <a:schemeClr val="tx1"/>
              </a:solidFill>
            </a:rPr>
            <a:t>Número de frutos con monilia</a:t>
          </a:r>
          <a:endParaRPr lang="es-ES" sz="1600" b="1" dirty="0">
            <a:solidFill>
              <a:schemeClr val="tx1"/>
            </a:solidFill>
          </a:endParaRPr>
        </a:p>
      </dgm:t>
    </dgm:pt>
    <dgm:pt modelId="{FF17ECF0-9264-46D3-9A97-D67DA6D390E7}" type="parTrans" cxnId="{2211CEB4-7763-4501-B40C-C677B0947243}">
      <dgm:prSet custT="1"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B5DCCC8F-7672-4438-B4AB-2ED0B91DFEF9}" type="sibTrans" cxnId="{2211CEB4-7763-4501-B40C-C677B0947243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41E5F059-9ED5-4B95-AAAD-532F58024CCF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Porcentaje de Incidencia de monilia</a:t>
          </a:r>
          <a:endParaRPr lang="es-ES" sz="1600" b="1" dirty="0">
            <a:solidFill>
              <a:schemeClr val="tx1"/>
            </a:solidFill>
          </a:endParaRPr>
        </a:p>
      </dgm:t>
    </dgm:pt>
    <dgm:pt modelId="{E8FA8178-20BA-45A4-B1F6-F0F3A18DE8AC}" type="parTrans" cxnId="{D48C4B43-1209-422A-B424-CA374F67B349}">
      <dgm:prSet custT="1"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685E6F18-0BE8-4A8F-9992-6CFD565AF352}" type="sibTrans" cxnId="{D48C4B43-1209-422A-B424-CA374F67B349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0C40EB58-ECBD-44B6-9EF5-57C9B0A2A27C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Área bajo la curva del progreso </a:t>
          </a:r>
        </a:p>
        <a:p>
          <a:r>
            <a:rPr lang="es-ES" sz="1600" b="1" dirty="0" smtClean="0">
              <a:solidFill>
                <a:schemeClr val="tx1"/>
              </a:solidFill>
            </a:rPr>
            <a:t>de la enfermedad.</a:t>
          </a:r>
          <a:endParaRPr lang="es-ES" sz="1600" b="1" dirty="0">
            <a:solidFill>
              <a:schemeClr val="tx1"/>
            </a:solidFill>
          </a:endParaRPr>
        </a:p>
      </dgm:t>
    </dgm:pt>
    <dgm:pt modelId="{49E8D06F-EECC-4279-A89C-65F6B2014834}" type="parTrans" cxnId="{48B7790D-FFA9-4796-B3A2-A8CBA548AA9C}">
      <dgm:prSet custT="1"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663B3D9-3863-4DCE-919C-B7CD1E66CEA6}" type="sibTrans" cxnId="{48B7790D-FFA9-4796-B3A2-A8CBA548AA9C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BC77077-8052-491A-AD7F-E1B7353C390F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Establecimiento de </a:t>
          </a:r>
          <a:r>
            <a:rPr lang="es-ES" sz="1600" b="1" i="0" dirty="0" smtClean="0">
              <a:solidFill>
                <a:schemeClr val="tx1"/>
              </a:solidFill>
            </a:rPr>
            <a:t>Trichoderma</a:t>
          </a:r>
          <a:r>
            <a:rPr lang="es-ES" sz="1600" b="1" dirty="0" smtClean="0">
              <a:solidFill>
                <a:schemeClr val="tx1"/>
              </a:solidFill>
            </a:rPr>
            <a:t> </a:t>
          </a:r>
        </a:p>
        <a:p>
          <a:r>
            <a:rPr lang="es-ES" sz="1600" b="1" dirty="0" smtClean="0">
              <a:solidFill>
                <a:schemeClr val="tx1"/>
              </a:solidFill>
            </a:rPr>
            <a:t>sobre mazorcas</a:t>
          </a:r>
          <a:endParaRPr lang="es-ES" sz="1600" b="1" dirty="0">
            <a:solidFill>
              <a:schemeClr val="tx1"/>
            </a:solidFill>
          </a:endParaRPr>
        </a:p>
      </dgm:t>
    </dgm:pt>
    <dgm:pt modelId="{DDA6BB8D-7561-4AA5-82C9-E292436E7BFE}" type="parTrans" cxnId="{636B547D-DFCA-4382-8E71-087DAE589C7D}">
      <dgm:prSet custT="1"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71B1454-E9DF-4A72-92FB-38A6BE027354}" type="sibTrans" cxnId="{636B547D-DFCA-4382-8E71-087DAE589C7D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821D6DFB-770B-42C8-9591-D82810B9F31C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Supervivencia de </a:t>
          </a:r>
          <a:r>
            <a:rPr lang="es-ES" sz="1600" b="1" i="0" dirty="0" smtClean="0">
              <a:solidFill>
                <a:schemeClr val="tx1"/>
              </a:solidFill>
            </a:rPr>
            <a:t>Trichoderma</a:t>
          </a:r>
          <a:r>
            <a:rPr lang="es-ES" sz="1600" b="1" dirty="0" smtClean="0">
              <a:solidFill>
                <a:schemeClr val="tx1"/>
              </a:solidFill>
            </a:rPr>
            <a:t> </a:t>
          </a:r>
        </a:p>
        <a:p>
          <a:r>
            <a:rPr lang="es-ES" sz="1600" b="1" dirty="0" smtClean="0">
              <a:solidFill>
                <a:schemeClr val="tx1"/>
              </a:solidFill>
            </a:rPr>
            <a:t>sobre mazorcas</a:t>
          </a:r>
          <a:endParaRPr lang="es-ES" sz="1600" b="1" dirty="0">
            <a:solidFill>
              <a:schemeClr val="tx1"/>
            </a:solidFill>
          </a:endParaRPr>
        </a:p>
      </dgm:t>
    </dgm:pt>
    <dgm:pt modelId="{ACB45AFF-6F5B-40ED-9455-BC113CD5EF70}" type="parTrans" cxnId="{7A60CAD8-8C4D-4451-825D-A88DEF6F049E}">
      <dgm:prSet custT="1"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34924F94-5717-4E3E-8217-16E51449AF01}" type="sibTrans" cxnId="{7A60CAD8-8C4D-4451-825D-A88DEF6F049E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503C661A-612E-49D0-BB5B-58953A6BB536}" type="pres">
      <dgm:prSet presAssocID="{0A1377D9-353F-41AD-BDD6-7AA3C5DD8D2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2460A60-F897-41A4-B648-C78A1543E418}" type="pres">
      <dgm:prSet presAssocID="{E29FB0CD-2670-4E16-BB7D-A84DE2F9AF2C}" presName="root1" presStyleCnt="0"/>
      <dgm:spPr/>
      <dgm:t>
        <a:bodyPr/>
        <a:lstStyle/>
        <a:p>
          <a:endParaRPr lang="es-EC"/>
        </a:p>
      </dgm:t>
    </dgm:pt>
    <dgm:pt modelId="{34337BF9-DDD6-4C13-9FD0-D2478789712D}" type="pres">
      <dgm:prSet presAssocID="{E29FB0CD-2670-4E16-BB7D-A84DE2F9AF2C}" presName="LevelOneTextNode" presStyleLbl="node0" presStyleIdx="0" presStyleCnt="1" custScaleX="44478" custScaleY="73217" custLinFactNeighborX="5396" custLinFactNeighborY="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C3110FC-A6DF-4641-9D2C-9B8CD6930A13}" type="pres">
      <dgm:prSet presAssocID="{E29FB0CD-2670-4E16-BB7D-A84DE2F9AF2C}" presName="level2hierChild" presStyleCnt="0"/>
      <dgm:spPr/>
      <dgm:t>
        <a:bodyPr/>
        <a:lstStyle/>
        <a:p>
          <a:endParaRPr lang="es-EC"/>
        </a:p>
      </dgm:t>
    </dgm:pt>
    <dgm:pt modelId="{B9A701BF-A483-4DEF-ACF8-330B5A2E36A8}" type="pres">
      <dgm:prSet presAssocID="{0879CA9A-F01A-4D23-B7A7-70B89DE851FB}" presName="conn2-1" presStyleLbl="parChTrans1D2" presStyleIdx="0" presStyleCnt="6"/>
      <dgm:spPr/>
      <dgm:t>
        <a:bodyPr/>
        <a:lstStyle/>
        <a:p>
          <a:endParaRPr lang="es-ES"/>
        </a:p>
      </dgm:t>
    </dgm:pt>
    <dgm:pt modelId="{A64A95D4-F07D-4790-8D55-8C92BCDB65F5}" type="pres">
      <dgm:prSet presAssocID="{0879CA9A-F01A-4D23-B7A7-70B89DE851FB}" presName="connTx" presStyleLbl="parChTrans1D2" presStyleIdx="0" presStyleCnt="6"/>
      <dgm:spPr/>
      <dgm:t>
        <a:bodyPr/>
        <a:lstStyle/>
        <a:p>
          <a:endParaRPr lang="es-ES"/>
        </a:p>
      </dgm:t>
    </dgm:pt>
    <dgm:pt modelId="{7F328ED8-650E-41E2-B863-DDB77886BDD9}" type="pres">
      <dgm:prSet presAssocID="{BF51572D-1D54-48CB-A888-B867BC681083}" presName="root2" presStyleCnt="0"/>
      <dgm:spPr/>
      <dgm:t>
        <a:bodyPr/>
        <a:lstStyle/>
        <a:p>
          <a:endParaRPr lang="es-EC"/>
        </a:p>
      </dgm:t>
    </dgm:pt>
    <dgm:pt modelId="{B14B45FA-37C0-48EA-B33F-723F281FA8A0}" type="pres">
      <dgm:prSet presAssocID="{BF51572D-1D54-48CB-A888-B867BC681083}" presName="LevelTwoTextNode" presStyleLbl="node2" presStyleIdx="0" presStyleCnt="6" custScaleX="88265" custScaleY="55481" custLinFactNeighborX="755" custLinFactNeighborY="-3934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D782D5-56F3-4330-A2D0-4D3EBD622B67}" type="pres">
      <dgm:prSet presAssocID="{BF51572D-1D54-48CB-A888-B867BC681083}" presName="level3hierChild" presStyleCnt="0"/>
      <dgm:spPr/>
      <dgm:t>
        <a:bodyPr/>
        <a:lstStyle/>
        <a:p>
          <a:endParaRPr lang="es-EC"/>
        </a:p>
      </dgm:t>
    </dgm:pt>
    <dgm:pt modelId="{C0DA39AB-AEE7-4230-B722-D904AD684717}" type="pres">
      <dgm:prSet presAssocID="{FF17ECF0-9264-46D3-9A97-D67DA6D390E7}" presName="conn2-1" presStyleLbl="parChTrans1D2" presStyleIdx="1" presStyleCnt="6"/>
      <dgm:spPr/>
      <dgm:t>
        <a:bodyPr/>
        <a:lstStyle/>
        <a:p>
          <a:endParaRPr lang="es-ES"/>
        </a:p>
      </dgm:t>
    </dgm:pt>
    <dgm:pt modelId="{7AEC960D-BFB6-41C1-87C0-0D7A271A51E5}" type="pres">
      <dgm:prSet presAssocID="{FF17ECF0-9264-46D3-9A97-D67DA6D390E7}" presName="connTx" presStyleLbl="parChTrans1D2" presStyleIdx="1" presStyleCnt="6"/>
      <dgm:spPr/>
      <dgm:t>
        <a:bodyPr/>
        <a:lstStyle/>
        <a:p>
          <a:endParaRPr lang="es-ES"/>
        </a:p>
      </dgm:t>
    </dgm:pt>
    <dgm:pt modelId="{649E5DBC-A1D5-4C67-9866-7AAE12345D37}" type="pres">
      <dgm:prSet presAssocID="{A5DD9E1D-7F4B-4303-9920-5942549CDEE9}" presName="root2" presStyleCnt="0"/>
      <dgm:spPr/>
      <dgm:t>
        <a:bodyPr/>
        <a:lstStyle/>
        <a:p>
          <a:endParaRPr lang="es-EC"/>
        </a:p>
      </dgm:t>
    </dgm:pt>
    <dgm:pt modelId="{8EE4BCB0-97AA-492F-863B-3C705916D7FD}" type="pres">
      <dgm:prSet presAssocID="{A5DD9E1D-7F4B-4303-9920-5942549CDEE9}" presName="LevelTwoTextNode" presStyleLbl="node2" presStyleIdx="1" presStyleCnt="6" custScaleX="89775" custScaleY="51698" custLinFactNeighborX="-121" custLinFactNeighborY="-1430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3D8D9C-7900-4216-A216-ECC772D0CCEF}" type="pres">
      <dgm:prSet presAssocID="{A5DD9E1D-7F4B-4303-9920-5942549CDEE9}" presName="level3hierChild" presStyleCnt="0"/>
      <dgm:spPr/>
      <dgm:t>
        <a:bodyPr/>
        <a:lstStyle/>
        <a:p>
          <a:endParaRPr lang="es-EC"/>
        </a:p>
      </dgm:t>
    </dgm:pt>
    <dgm:pt modelId="{B5993CC8-6A18-454C-A2AC-11EFA2218A3C}" type="pres">
      <dgm:prSet presAssocID="{E8FA8178-20BA-45A4-B1F6-F0F3A18DE8AC}" presName="conn2-1" presStyleLbl="parChTrans1D2" presStyleIdx="2" presStyleCnt="6"/>
      <dgm:spPr/>
      <dgm:t>
        <a:bodyPr/>
        <a:lstStyle/>
        <a:p>
          <a:endParaRPr lang="es-ES"/>
        </a:p>
      </dgm:t>
    </dgm:pt>
    <dgm:pt modelId="{AD7C509E-1156-467A-BAD0-CB9621B6C4E7}" type="pres">
      <dgm:prSet presAssocID="{E8FA8178-20BA-45A4-B1F6-F0F3A18DE8AC}" presName="connTx" presStyleLbl="parChTrans1D2" presStyleIdx="2" presStyleCnt="6"/>
      <dgm:spPr/>
      <dgm:t>
        <a:bodyPr/>
        <a:lstStyle/>
        <a:p>
          <a:endParaRPr lang="es-ES"/>
        </a:p>
      </dgm:t>
    </dgm:pt>
    <dgm:pt modelId="{4F049030-5B90-4A23-B588-873F8BB75DE6}" type="pres">
      <dgm:prSet presAssocID="{41E5F059-9ED5-4B95-AAAD-532F58024CCF}" presName="root2" presStyleCnt="0"/>
      <dgm:spPr/>
      <dgm:t>
        <a:bodyPr/>
        <a:lstStyle/>
        <a:p>
          <a:endParaRPr lang="es-EC"/>
        </a:p>
      </dgm:t>
    </dgm:pt>
    <dgm:pt modelId="{704A0356-C1C9-4BAA-A55C-7B38B49D11CB}" type="pres">
      <dgm:prSet presAssocID="{41E5F059-9ED5-4B95-AAAD-532F58024CCF}" presName="LevelTwoTextNode" presStyleLbl="node2" presStyleIdx="2" presStyleCnt="6" custScaleX="110684" custScaleY="4892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707DA0-AEF4-4E7F-BF62-A5DE2F83815F}" type="pres">
      <dgm:prSet presAssocID="{41E5F059-9ED5-4B95-AAAD-532F58024CCF}" presName="level3hierChild" presStyleCnt="0"/>
      <dgm:spPr/>
      <dgm:t>
        <a:bodyPr/>
        <a:lstStyle/>
        <a:p>
          <a:endParaRPr lang="es-EC"/>
        </a:p>
      </dgm:t>
    </dgm:pt>
    <dgm:pt modelId="{46C27979-7595-446E-A7B3-2E379886D9D2}" type="pres">
      <dgm:prSet presAssocID="{49E8D06F-EECC-4279-A89C-65F6B2014834}" presName="conn2-1" presStyleLbl="parChTrans1D2" presStyleIdx="3" presStyleCnt="6"/>
      <dgm:spPr/>
      <dgm:t>
        <a:bodyPr/>
        <a:lstStyle/>
        <a:p>
          <a:endParaRPr lang="es-ES"/>
        </a:p>
      </dgm:t>
    </dgm:pt>
    <dgm:pt modelId="{117DF2C8-0AC5-4D19-9C01-B5632B24D6AC}" type="pres">
      <dgm:prSet presAssocID="{49E8D06F-EECC-4279-A89C-65F6B2014834}" presName="connTx" presStyleLbl="parChTrans1D2" presStyleIdx="3" presStyleCnt="6"/>
      <dgm:spPr/>
      <dgm:t>
        <a:bodyPr/>
        <a:lstStyle/>
        <a:p>
          <a:endParaRPr lang="es-ES"/>
        </a:p>
      </dgm:t>
    </dgm:pt>
    <dgm:pt modelId="{3C6DF4E2-0450-4409-B381-EBF7FBB996CD}" type="pres">
      <dgm:prSet presAssocID="{0C40EB58-ECBD-44B6-9EF5-57C9B0A2A27C}" presName="root2" presStyleCnt="0"/>
      <dgm:spPr/>
      <dgm:t>
        <a:bodyPr/>
        <a:lstStyle/>
        <a:p>
          <a:endParaRPr lang="es-EC"/>
        </a:p>
      </dgm:t>
    </dgm:pt>
    <dgm:pt modelId="{5D2B8F83-78F1-4A45-912B-ACD9ACA347C4}" type="pres">
      <dgm:prSet presAssocID="{0C40EB58-ECBD-44B6-9EF5-57C9B0A2A27C}" presName="LevelTwoTextNode" presStyleLbl="node2" presStyleIdx="3" presStyleCnt="6" custScaleX="100052" custScaleY="540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9A4287B-F326-4C98-A842-08A60F5AF941}" type="pres">
      <dgm:prSet presAssocID="{0C40EB58-ECBD-44B6-9EF5-57C9B0A2A27C}" presName="level3hierChild" presStyleCnt="0"/>
      <dgm:spPr/>
      <dgm:t>
        <a:bodyPr/>
        <a:lstStyle/>
        <a:p>
          <a:endParaRPr lang="es-EC"/>
        </a:p>
      </dgm:t>
    </dgm:pt>
    <dgm:pt modelId="{42BE6BFD-50EE-4310-A0FE-61AA25F4C32E}" type="pres">
      <dgm:prSet presAssocID="{DDA6BB8D-7561-4AA5-82C9-E292436E7BFE}" presName="conn2-1" presStyleLbl="parChTrans1D2" presStyleIdx="4" presStyleCnt="6"/>
      <dgm:spPr/>
      <dgm:t>
        <a:bodyPr/>
        <a:lstStyle/>
        <a:p>
          <a:endParaRPr lang="es-ES"/>
        </a:p>
      </dgm:t>
    </dgm:pt>
    <dgm:pt modelId="{7E0FC4E4-7CE5-4EAE-A798-51F5D41B9481}" type="pres">
      <dgm:prSet presAssocID="{DDA6BB8D-7561-4AA5-82C9-E292436E7BFE}" presName="connTx" presStyleLbl="parChTrans1D2" presStyleIdx="4" presStyleCnt="6"/>
      <dgm:spPr/>
      <dgm:t>
        <a:bodyPr/>
        <a:lstStyle/>
        <a:p>
          <a:endParaRPr lang="es-ES"/>
        </a:p>
      </dgm:t>
    </dgm:pt>
    <dgm:pt modelId="{F11498B7-7547-460E-B1D9-EB316DC30C72}" type="pres">
      <dgm:prSet presAssocID="{DBC77077-8052-491A-AD7F-E1B7353C390F}" presName="root2" presStyleCnt="0"/>
      <dgm:spPr/>
      <dgm:t>
        <a:bodyPr/>
        <a:lstStyle/>
        <a:p>
          <a:endParaRPr lang="es-EC"/>
        </a:p>
      </dgm:t>
    </dgm:pt>
    <dgm:pt modelId="{03BC6031-C994-4EC2-8072-209D5453057D}" type="pres">
      <dgm:prSet presAssocID="{DBC77077-8052-491A-AD7F-E1B7353C390F}" presName="LevelTwoTextNode" presStyleLbl="node2" presStyleIdx="4" presStyleCnt="6" custScaleX="98584" custScaleY="6768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A85A82-BE3B-41EA-B98C-F00E1117D36D}" type="pres">
      <dgm:prSet presAssocID="{DBC77077-8052-491A-AD7F-E1B7353C390F}" presName="level3hierChild" presStyleCnt="0"/>
      <dgm:spPr/>
      <dgm:t>
        <a:bodyPr/>
        <a:lstStyle/>
        <a:p>
          <a:endParaRPr lang="es-EC"/>
        </a:p>
      </dgm:t>
    </dgm:pt>
    <dgm:pt modelId="{564F511F-9801-4F63-9FD4-574CA674FB28}" type="pres">
      <dgm:prSet presAssocID="{ACB45AFF-6F5B-40ED-9455-BC113CD5EF70}" presName="conn2-1" presStyleLbl="parChTrans1D2" presStyleIdx="5" presStyleCnt="6"/>
      <dgm:spPr/>
      <dgm:t>
        <a:bodyPr/>
        <a:lstStyle/>
        <a:p>
          <a:endParaRPr lang="es-ES"/>
        </a:p>
      </dgm:t>
    </dgm:pt>
    <dgm:pt modelId="{48AC5E4D-4AFE-4B73-9CB3-27ED86EB00DB}" type="pres">
      <dgm:prSet presAssocID="{ACB45AFF-6F5B-40ED-9455-BC113CD5EF70}" presName="connTx" presStyleLbl="parChTrans1D2" presStyleIdx="5" presStyleCnt="6"/>
      <dgm:spPr/>
      <dgm:t>
        <a:bodyPr/>
        <a:lstStyle/>
        <a:p>
          <a:endParaRPr lang="es-ES"/>
        </a:p>
      </dgm:t>
    </dgm:pt>
    <dgm:pt modelId="{0FE71799-4CF5-4B9E-872E-31F90227D72E}" type="pres">
      <dgm:prSet presAssocID="{821D6DFB-770B-42C8-9591-D82810B9F31C}" presName="root2" presStyleCnt="0"/>
      <dgm:spPr/>
      <dgm:t>
        <a:bodyPr/>
        <a:lstStyle/>
        <a:p>
          <a:endParaRPr lang="es-EC"/>
        </a:p>
      </dgm:t>
    </dgm:pt>
    <dgm:pt modelId="{EE053BD0-BB28-4F0D-BFB7-139459F39C9F}" type="pres">
      <dgm:prSet presAssocID="{821D6DFB-770B-42C8-9591-D82810B9F31C}" presName="LevelTwoTextNode" presStyleLbl="node2" presStyleIdx="5" presStyleCnt="6" custScaleX="98584" custScaleY="667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763FC4-2976-4539-A587-CD89F24BFBD4}" type="pres">
      <dgm:prSet presAssocID="{821D6DFB-770B-42C8-9591-D82810B9F31C}" presName="level3hierChild" presStyleCnt="0"/>
      <dgm:spPr/>
      <dgm:t>
        <a:bodyPr/>
        <a:lstStyle/>
        <a:p>
          <a:endParaRPr lang="es-EC"/>
        </a:p>
      </dgm:t>
    </dgm:pt>
  </dgm:ptLst>
  <dgm:cxnLst>
    <dgm:cxn modelId="{21057A7A-A394-41C0-AC5A-4533A94DEF24}" type="presOf" srcId="{BF51572D-1D54-48CB-A888-B867BC681083}" destId="{B14B45FA-37C0-48EA-B33F-723F281FA8A0}" srcOrd="0" destOrd="0" presId="urn:microsoft.com/office/officeart/2008/layout/HorizontalMultiLevelHierarchy"/>
    <dgm:cxn modelId="{2E115B7E-987E-4559-91FF-78DF23F06B9B}" type="presOf" srcId="{49E8D06F-EECC-4279-A89C-65F6B2014834}" destId="{117DF2C8-0AC5-4D19-9C01-B5632B24D6AC}" srcOrd="1" destOrd="0" presId="urn:microsoft.com/office/officeart/2008/layout/HorizontalMultiLevelHierarchy"/>
    <dgm:cxn modelId="{86B0A408-F7F8-4F4C-80D3-91030782E806}" type="presOf" srcId="{DDA6BB8D-7561-4AA5-82C9-E292436E7BFE}" destId="{42BE6BFD-50EE-4310-A0FE-61AA25F4C32E}" srcOrd="0" destOrd="0" presId="urn:microsoft.com/office/officeart/2008/layout/HorizontalMultiLevelHierarchy"/>
    <dgm:cxn modelId="{501F8990-5773-417A-91D4-8EF4C939024C}" type="presOf" srcId="{821D6DFB-770B-42C8-9591-D82810B9F31C}" destId="{EE053BD0-BB28-4F0D-BFB7-139459F39C9F}" srcOrd="0" destOrd="0" presId="urn:microsoft.com/office/officeart/2008/layout/HorizontalMultiLevelHierarchy"/>
    <dgm:cxn modelId="{D3300217-DEA1-46ED-B277-954540C8A34F}" type="presOf" srcId="{41E5F059-9ED5-4B95-AAAD-532F58024CCF}" destId="{704A0356-C1C9-4BAA-A55C-7B38B49D11CB}" srcOrd="0" destOrd="0" presId="urn:microsoft.com/office/officeart/2008/layout/HorizontalMultiLevelHierarchy"/>
    <dgm:cxn modelId="{7A60CAD8-8C4D-4451-825D-A88DEF6F049E}" srcId="{E29FB0CD-2670-4E16-BB7D-A84DE2F9AF2C}" destId="{821D6DFB-770B-42C8-9591-D82810B9F31C}" srcOrd="5" destOrd="0" parTransId="{ACB45AFF-6F5B-40ED-9455-BC113CD5EF70}" sibTransId="{34924F94-5717-4E3E-8217-16E51449AF01}"/>
    <dgm:cxn modelId="{48B7790D-FFA9-4796-B3A2-A8CBA548AA9C}" srcId="{E29FB0CD-2670-4E16-BB7D-A84DE2F9AF2C}" destId="{0C40EB58-ECBD-44B6-9EF5-57C9B0A2A27C}" srcOrd="3" destOrd="0" parTransId="{49E8D06F-EECC-4279-A89C-65F6B2014834}" sibTransId="{D663B3D9-3863-4DCE-919C-B7CD1E66CEA6}"/>
    <dgm:cxn modelId="{44C2CE75-795D-4A42-AE94-C8C6CCC0D5B2}" type="presOf" srcId="{ACB45AFF-6F5B-40ED-9455-BC113CD5EF70}" destId="{564F511F-9801-4F63-9FD4-574CA674FB28}" srcOrd="0" destOrd="0" presId="urn:microsoft.com/office/officeart/2008/layout/HorizontalMultiLevelHierarchy"/>
    <dgm:cxn modelId="{BC6A0BDC-0BAD-4DFA-B41E-7439D751B245}" srcId="{0A1377D9-353F-41AD-BDD6-7AA3C5DD8D2E}" destId="{E29FB0CD-2670-4E16-BB7D-A84DE2F9AF2C}" srcOrd="0" destOrd="0" parTransId="{7947C784-9BCE-48E4-9577-BBDA8836BB01}" sibTransId="{D4169C8C-E5AD-4116-9DB4-04065F413110}"/>
    <dgm:cxn modelId="{80FC38E4-DECF-4E61-967B-8FE881895590}" type="presOf" srcId="{DDA6BB8D-7561-4AA5-82C9-E292436E7BFE}" destId="{7E0FC4E4-7CE5-4EAE-A798-51F5D41B9481}" srcOrd="1" destOrd="0" presId="urn:microsoft.com/office/officeart/2008/layout/HorizontalMultiLevelHierarchy"/>
    <dgm:cxn modelId="{456332E7-85AA-418C-B99B-CFF14B93A404}" type="presOf" srcId="{E29FB0CD-2670-4E16-BB7D-A84DE2F9AF2C}" destId="{34337BF9-DDD6-4C13-9FD0-D2478789712D}" srcOrd="0" destOrd="0" presId="urn:microsoft.com/office/officeart/2008/layout/HorizontalMultiLevelHierarchy"/>
    <dgm:cxn modelId="{D48C4B43-1209-422A-B424-CA374F67B349}" srcId="{E29FB0CD-2670-4E16-BB7D-A84DE2F9AF2C}" destId="{41E5F059-9ED5-4B95-AAAD-532F58024CCF}" srcOrd="2" destOrd="0" parTransId="{E8FA8178-20BA-45A4-B1F6-F0F3A18DE8AC}" sibTransId="{685E6F18-0BE8-4A8F-9992-6CFD565AF352}"/>
    <dgm:cxn modelId="{3EDC8EE5-D0DC-4066-8EA4-4507B03F2086}" type="presOf" srcId="{E8FA8178-20BA-45A4-B1F6-F0F3A18DE8AC}" destId="{B5993CC8-6A18-454C-A2AC-11EFA2218A3C}" srcOrd="0" destOrd="0" presId="urn:microsoft.com/office/officeart/2008/layout/HorizontalMultiLevelHierarchy"/>
    <dgm:cxn modelId="{A440E55C-A805-4F62-8664-11CB1A3CFE9C}" type="presOf" srcId="{FF17ECF0-9264-46D3-9A97-D67DA6D390E7}" destId="{7AEC960D-BFB6-41C1-87C0-0D7A271A51E5}" srcOrd="1" destOrd="0" presId="urn:microsoft.com/office/officeart/2008/layout/HorizontalMultiLevelHierarchy"/>
    <dgm:cxn modelId="{5197FD24-6CAC-4484-8CC8-1773554E1DBC}" type="presOf" srcId="{49E8D06F-EECC-4279-A89C-65F6B2014834}" destId="{46C27979-7595-446E-A7B3-2E379886D9D2}" srcOrd="0" destOrd="0" presId="urn:microsoft.com/office/officeart/2008/layout/HorizontalMultiLevelHierarchy"/>
    <dgm:cxn modelId="{986280D3-7839-4A29-8E95-5BB1A719C8B0}" type="presOf" srcId="{FF17ECF0-9264-46D3-9A97-D67DA6D390E7}" destId="{C0DA39AB-AEE7-4230-B722-D904AD684717}" srcOrd="0" destOrd="0" presId="urn:microsoft.com/office/officeart/2008/layout/HorizontalMultiLevelHierarchy"/>
    <dgm:cxn modelId="{ED743C0C-221B-451D-9BCF-224352745F8A}" type="presOf" srcId="{0879CA9A-F01A-4D23-B7A7-70B89DE851FB}" destId="{B9A701BF-A483-4DEF-ACF8-330B5A2E36A8}" srcOrd="0" destOrd="0" presId="urn:microsoft.com/office/officeart/2008/layout/HorizontalMultiLevelHierarchy"/>
    <dgm:cxn modelId="{20DD70D3-F892-483F-BA70-C91685AEBBAE}" type="presOf" srcId="{A5DD9E1D-7F4B-4303-9920-5942549CDEE9}" destId="{8EE4BCB0-97AA-492F-863B-3C705916D7FD}" srcOrd="0" destOrd="0" presId="urn:microsoft.com/office/officeart/2008/layout/HorizontalMultiLevelHierarchy"/>
    <dgm:cxn modelId="{65FC4B1D-8FC7-4561-B632-497038E109ED}" type="presOf" srcId="{DBC77077-8052-491A-AD7F-E1B7353C390F}" destId="{03BC6031-C994-4EC2-8072-209D5453057D}" srcOrd="0" destOrd="0" presId="urn:microsoft.com/office/officeart/2008/layout/HorizontalMultiLevelHierarchy"/>
    <dgm:cxn modelId="{3FC37F86-9426-4261-9BA2-875D9B73B7A1}" type="presOf" srcId="{0879CA9A-F01A-4D23-B7A7-70B89DE851FB}" destId="{A64A95D4-F07D-4790-8D55-8C92BCDB65F5}" srcOrd="1" destOrd="0" presId="urn:microsoft.com/office/officeart/2008/layout/HorizontalMultiLevelHierarchy"/>
    <dgm:cxn modelId="{2211CEB4-7763-4501-B40C-C677B0947243}" srcId="{E29FB0CD-2670-4E16-BB7D-A84DE2F9AF2C}" destId="{A5DD9E1D-7F4B-4303-9920-5942549CDEE9}" srcOrd="1" destOrd="0" parTransId="{FF17ECF0-9264-46D3-9A97-D67DA6D390E7}" sibTransId="{B5DCCC8F-7672-4438-B4AB-2ED0B91DFEF9}"/>
    <dgm:cxn modelId="{636B547D-DFCA-4382-8E71-087DAE589C7D}" srcId="{E29FB0CD-2670-4E16-BB7D-A84DE2F9AF2C}" destId="{DBC77077-8052-491A-AD7F-E1B7353C390F}" srcOrd="4" destOrd="0" parTransId="{DDA6BB8D-7561-4AA5-82C9-E292436E7BFE}" sibTransId="{D71B1454-E9DF-4A72-92FB-38A6BE027354}"/>
    <dgm:cxn modelId="{725CC7E6-0BA3-48DC-9ABC-1B6FA50D1D9A}" type="presOf" srcId="{0C40EB58-ECBD-44B6-9EF5-57C9B0A2A27C}" destId="{5D2B8F83-78F1-4A45-912B-ACD9ACA347C4}" srcOrd="0" destOrd="0" presId="urn:microsoft.com/office/officeart/2008/layout/HorizontalMultiLevelHierarchy"/>
    <dgm:cxn modelId="{460E07A5-D8DB-41B9-B3DB-A21EE700BD8C}" type="presOf" srcId="{ACB45AFF-6F5B-40ED-9455-BC113CD5EF70}" destId="{48AC5E4D-4AFE-4B73-9CB3-27ED86EB00DB}" srcOrd="1" destOrd="0" presId="urn:microsoft.com/office/officeart/2008/layout/HorizontalMultiLevelHierarchy"/>
    <dgm:cxn modelId="{9ECB2D43-CCA7-40F7-8A4C-47CF3864A9CC}" type="presOf" srcId="{E8FA8178-20BA-45A4-B1F6-F0F3A18DE8AC}" destId="{AD7C509E-1156-467A-BAD0-CB9621B6C4E7}" srcOrd="1" destOrd="0" presId="urn:microsoft.com/office/officeart/2008/layout/HorizontalMultiLevelHierarchy"/>
    <dgm:cxn modelId="{C9194ADE-A6AD-4D12-90E0-2E21A2F15704}" type="presOf" srcId="{0A1377D9-353F-41AD-BDD6-7AA3C5DD8D2E}" destId="{503C661A-612E-49D0-BB5B-58953A6BB536}" srcOrd="0" destOrd="0" presId="urn:microsoft.com/office/officeart/2008/layout/HorizontalMultiLevelHierarchy"/>
    <dgm:cxn modelId="{7F0FF158-532D-469E-B38B-AD971E2ACCD8}" srcId="{E29FB0CD-2670-4E16-BB7D-A84DE2F9AF2C}" destId="{BF51572D-1D54-48CB-A888-B867BC681083}" srcOrd="0" destOrd="0" parTransId="{0879CA9A-F01A-4D23-B7A7-70B89DE851FB}" sibTransId="{8D27CBB0-5F07-41AC-AAD8-0F568DAB9A54}"/>
    <dgm:cxn modelId="{AE40E376-84D7-4460-A921-125D68F19BD3}" type="presParOf" srcId="{503C661A-612E-49D0-BB5B-58953A6BB536}" destId="{42460A60-F897-41A4-B648-C78A1543E418}" srcOrd="0" destOrd="0" presId="urn:microsoft.com/office/officeart/2008/layout/HorizontalMultiLevelHierarchy"/>
    <dgm:cxn modelId="{1BB39134-23C0-43E8-945B-9BDCC8084A51}" type="presParOf" srcId="{42460A60-F897-41A4-B648-C78A1543E418}" destId="{34337BF9-DDD6-4C13-9FD0-D2478789712D}" srcOrd="0" destOrd="0" presId="urn:microsoft.com/office/officeart/2008/layout/HorizontalMultiLevelHierarchy"/>
    <dgm:cxn modelId="{87F8944A-84CC-48BD-9F0A-F14CAC2F76AA}" type="presParOf" srcId="{42460A60-F897-41A4-B648-C78A1543E418}" destId="{EC3110FC-A6DF-4641-9D2C-9B8CD6930A13}" srcOrd="1" destOrd="0" presId="urn:microsoft.com/office/officeart/2008/layout/HorizontalMultiLevelHierarchy"/>
    <dgm:cxn modelId="{09462937-A710-4A73-8B8C-4A27E2897717}" type="presParOf" srcId="{EC3110FC-A6DF-4641-9D2C-9B8CD6930A13}" destId="{B9A701BF-A483-4DEF-ACF8-330B5A2E36A8}" srcOrd="0" destOrd="0" presId="urn:microsoft.com/office/officeart/2008/layout/HorizontalMultiLevelHierarchy"/>
    <dgm:cxn modelId="{1287FED2-AE7A-4FFF-B9D6-8ADCF4BB9DA7}" type="presParOf" srcId="{B9A701BF-A483-4DEF-ACF8-330B5A2E36A8}" destId="{A64A95D4-F07D-4790-8D55-8C92BCDB65F5}" srcOrd="0" destOrd="0" presId="urn:microsoft.com/office/officeart/2008/layout/HorizontalMultiLevelHierarchy"/>
    <dgm:cxn modelId="{E18EAF99-A0ED-49F6-8C31-0D7EC045F56C}" type="presParOf" srcId="{EC3110FC-A6DF-4641-9D2C-9B8CD6930A13}" destId="{7F328ED8-650E-41E2-B863-DDB77886BDD9}" srcOrd="1" destOrd="0" presId="urn:microsoft.com/office/officeart/2008/layout/HorizontalMultiLevelHierarchy"/>
    <dgm:cxn modelId="{A8B874C4-B044-4527-975F-68624A57E0C9}" type="presParOf" srcId="{7F328ED8-650E-41E2-B863-DDB77886BDD9}" destId="{B14B45FA-37C0-48EA-B33F-723F281FA8A0}" srcOrd="0" destOrd="0" presId="urn:microsoft.com/office/officeart/2008/layout/HorizontalMultiLevelHierarchy"/>
    <dgm:cxn modelId="{35701FC9-23B1-4630-9027-7A6198B3B53B}" type="presParOf" srcId="{7F328ED8-650E-41E2-B863-DDB77886BDD9}" destId="{4AD782D5-56F3-4330-A2D0-4D3EBD622B67}" srcOrd="1" destOrd="0" presId="urn:microsoft.com/office/officeart/2008/layout/HorizontalMultiLevelHierarchy"/>
    <dgm:cxn modelId="{B7AC1A52-D7CC-4781-B2AE-488AE062D3EA}" type="presParOf" srcId="{EC3110FC-A6DF-4641-9D2C-9B8CD6930A13}" destId="{C0DA39AB-AEE7-4230-B722-D904AD684717}" srcOrd="2" destOrd="0" presId="urn:microsoft.com/office/officeart/2008/layout/HorizontalMultiLevelHierarchy"/>
    <dgm:cxn modelId="{7C8BCC81-5899-4FB1-89F8-EC912A8810F5}" type="presParOf" srcId="{C0DA39AB-AEE7-4230-B722-D904AD684717}" destId="{7AEC960D-BFB6-41C1-87C0-0D7A271A51E5}" srcOrd="0" destOrd="0" presId="urn:microsoft.com/office/officeart/2008/layout/HorizontalMultiLevelHierarchy"/>
    <dgm:cxn modelId="{7B7EB422-B796-4A00-BA74-5D47EA61FFDA}" type="presParOf" srcId="{EC3110FC-A6DF-4641-9D2C-9B8CD6930A13}" destId="{649E5DBC-A1D5-4C67-9866-7AAE12345D37}" srcOrd="3" destOrd="0" presId="urn:microsoft.com/office/officeart/2008/layout/HorizontalMultiLevelHierarchy"/>
    <dgm:cxn modelId="{07E97666-EF09-4FE9-9050-D245F7B9A071}" type="presParOf" srcId="{649E5DBC-A1D5-4C67-9866-7AAE12345D37}" destId="{8EE4BCB0-97AA-492F-863B-3C705916D7FD}" srcOrd="0" destOrd="0" presId="urn:microsoft.com/office/officeart/2008/layout/HorizontalMultiLevelHierarchy"/>
    <dgm:cxn modelId="{87B4DFF6-E9CD-4C9C-A45E-8CE5C4FCAC7C}" type="presParOf" srcId="{649E5DBC-A1D5-4C67-9866-7AAE12345D37}" destId="{A53D8D9C-7900-4216-A216-ECC772D0CCEF}" srcOrd="1" destOrd="0" presId="urn:microsoft.com/office/officeart/2008/layout/HorizontalMultiLevelHierarchy"/>
    <dgm:cxn modelId="{B1ADFC0F-6092-49A2-B2BF-958AA02B6460}" type="presParOf" srcId="{EC3110FC-A6DF-4641-9D2C-9B8CD6930A13}" destId="{B5993CC8-6A18-454C-A2AC-11EFA2218A3C}" srcOrd="4" destOrd="0" presId="urn:microsoft.com/office/officeart/2008/layout/HorizontalMultiLevelHierarchy"/>
    <dgm:cxn modelId="{702626E2-243A-49BD-81C6-32CED5AE6DF4}" type="presParOf" srcId="{B5993CC8-6A18-454C-A2AC-11EFA2218A3C}" destId="{AD7C509E-1156-467A-BAD0-CB9621B6C4E7}" srcOrd="0" destOrd="0" presId="urn:microsoft.com/office/officeart/2008/layout/HorizontalMultiLevelHierarchy"/>
    <dgm:cxn modelId="{C685F72C-6AC4-4F7B-A752-66DD717D977E}" type="presParOf" srcId="{EC3110FC-A6DF-4641-9D2C-9B8CD6930A13}" destId="{4F049030-5B90-4A23-B588-873F8BB75DE6}" srcOrd="5" destOrd="0" presId="urn:microsoft.com/office/officeart/2008/layout/HorizontalMultiLevelHierarchy"/>
    <dgm:cxn modelId="{A8FD65FA-E7F8-4C73-AB1C-647DB54E478E}" type="presParOf" srcId="{4F049030-5B90-4A23-B588-873F8BB75DE6}" destId="{704A0356-C1C9-4BAA-A55C-7B38B49D11CB}" srcOrd="0" destOrd="0" presId="urn:microsoft.com/office/officeart/2008/layout/HorizontalMultiLevelHierarchy"/>
    <dgm:cxn modelId="{AAD64C1F-3FC0-4E59-8A01-3218A3BC00B8}" type="presParOf" srcId="{4F049030-5B90-4A23-B588-873F8BB75DE6}" destId="{6C707DA0-AEF4-4E7F-BF62-A5DE2F83815F}" srcOrd="1" destOrd="0" presId="urn:microsoft.com/office/officeart/2008/layout/HorizontalMultiLevelHierarchy"/>
    <dgm:cxn modelId="{EA5A8FB0-45E7-4ACE-90A5-721DE546AA1E}" type="presParOf" srcId="{EC3110FC-A6DF-4641-9D2C-9B8CD6930A13}" destId="{46C27979-7595-446E-A7B3-2E379886D9D2}" srcOrd="6" destOrd="0" presId="urn:microsoft.com/office/officeart/2008/layout/HorizontalMultiLevelHierarchy"/>
    <dgm:cxn modelId="{8EF6F7C6-6ECC-4F71-B61C-9BC02D474102}" type="presParOf" srcId="{46C27979-7595-446E-A7B3-2E379886D9D2}" destId="{117DF2C8-0AC5-4D19-9C01-B5632B24D6AC}" srcOrd="0" destOrd="0" presId="urn:microsoft.com/office/officeart/2008/layout/HorizontalMultiLevelHierarchy"/>
    <dgm:cxn modelId="{6F42E6F4-E6BC-4F03-9E46-1518CCAC3F18}" type="presParOf" srcId="{EC3110FC-A6DF-4641-9D2C-9B8CD6930A13}" destId="{3C6DF4E2-0450-4409-B381-EBF7FBB996CD}" srcOrd="7" destOrd="0" presId="urn:microsoft.com/office/officeart/2008/layout/HorizontalMultiLevelHierarchy"/>
    <dgm:cxn modelId="{AF84C764-D049-4FB5-83AD-1ECB0A765DC0}" type="presParOf" srcId="{3C6DF4E2-0450-4409-B381-EBF7FBB996CD}" destId="{5D2B8F83-78F1-4A45-912B-ACD9ACA347C4}" srcOrd="0" destOrd="0" presId="urn:microsoft.com/office/officeart/2008/layout/HorizontalMultiLevelHierarchy"/>
    <dgm:cxn modelId="{AE2A134F-204F-4FE3-A415-9A5A4092C0F1}" type="presParOf" srcId="{3C6DF4E2-0450-4409-B381-EBF7FBB996CD}" destId="{29A4287B-F326-4C98-A842-08A60F5AF941}" srcOrd="1" destOrd="0" presId="urn:microsoft.com/office/officeart/2008/layout/HorizontalMultiLevelHierarchy"/>
    <dgm:cxn modelId="{FD5CD84F-C8D9-4B56-A821-9EFC7AE8969B}" type="presParOf" srcId="{EC3110FC-A6DF-4641-9D2C-9B8CD6930A13}" destId="{42BE6BFD-50EE-4310-A0FE-61AA25F4C32E}" srcOrd="8" destOrd="0" presId="urn:microsoft.com/office/officeart/2008/layout/HorizontalMultiLevelHierarchy"/>
    <dgm:cxn modelId="{3A693926-9E89-44D3-95F9-30C4525AE0DA}" type="presParOf" srcId="{42BE6BFD-50EE-4310-A0FE-61AA25F4C32E}" destId="{7E0FC4E4-7CE5-4EAE-A798-51F5D41B9481}" srcOrd="0" destOrd="0" presId="urn:microsoft.com/office/officeart/2008/layout/HorizontalMultiLevelHierarchy"/>
    <dgm:cxn modelId="{B60BD7EB-D090-49A6-96B2-B6E96FBE94FC}" type="presParOf" srcId="{EC3110FC-A6DF-4641-9D2C-9B8CD6930A13}" destId="{F11498B7-7547-460E-B1D9-EB316DC30C72}" srcOrd="9" destOrd="0" presId="urn:microsoft.com/office/officeart/2008/layout/HorizontalMultiLevelHierarchy"/>
    <dgm:cxn modelId="{A7D7B901-C8BC-4078-8BB3-1A55D2695320}" type="presParOf" srcId="{F11498B7-7547-460E-B1D9-EB316DC30C72}" destId="{03BC6031-C994-4EC2-8072-209D5453057D}" srcOrd="0" destOrd="0" presId="urn:microsoft.com/office/officeart/2008/layout/HorizontalMultiLevelHierarchy"/>
    <dgm:cxn modelId="{915DCC76-ABB2-42F7-8ED7-FCCA1B4AA272}" type="presParOf" srcId="{F11498B7-7547-460E-B1D9-EB316DC30C72}" destId="{4AA85A82-BE3B-41EA-B98C-F00E1117D36D}" srcOrd="1" destOrd="0" presId="urn:microsoft.com/office/officeart/2008/layout/HorizontalMultiLevelHierarchy"/>
    <dgm:cxn modelId="{BE648771-D8F5-4169-8564-6940E968DCDA}" type="presParOf" srcId="{EC3110FC-A6DF-4641-9D2C-9B8CD6930A13}" destId="{564F511F-9801-4F63-9FD4-574CA674FB28}" srcOrd="10" destOrd="0" presId="urn:microsoft.com/office/officeart/2008/layout/HorizontalMultiLevelHierarchy"/>
    <dgm:cxn modelId="{EED88AA6-C4C4-49AF-968C-008FFB2791AE}" type="presParOf" srcId="{564F511F-9801-4F63-9FD4-574CA674FB28}" destId="{48AC5E4D-4AFE-4B73-9CB3-27ED86EB00DB}" srcOrd="0" destOrd="0" presId="urn:microsoft.com/office/officeart/2008/layout/HorizontalMultiLevelHierarchy"/>
    <dgm:cxn modelId="{C0D2BB78-8A3F-4B55-9837-E695577DB259}" type="presParOf" srcId="{EC3110FC-A6DF-4641-9D2C-9B8CD6930A13}" destId="{0FE71799-4CF5-4B9E-872E-31F90227D72E}" srcOrd="11" destOrd="0" presId="urn:microsoft.com/office/officeart/2008/layout/HorizontalMultiLevelHierarchy"/>
    <dgm:cxn modelId="{3351BD6F-50D7-48A5-B75D-754857891591}" type="presParOf" srcId="{0FE71799-4CF5-4B9E-872E-31F90227D72E}" destId="{EE053BD0-BB28-4F0D-BFB7-139459F39C9F}" srcOrd="0" destOrd="0" presId="urn:microsoft.com/office/officeart/2008/layout/HorizontalMultiLevelHierarchy"/>
    <dgm:cxn modelId="{4EBF5DE1-C3AC-4E9A-97FF-1DCF3AD61ECB}" type="presParOf" srcId="{0FE71799-4CF5-4B9E-872E-31F90227D72E}" destId="{33763FC4-2976-4539-A587-CD89F24BFBD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14F1E-3FBD-48C1-A887-509799FB1B9A}">
      <dsp:nvSpPr>
        <dsp:cNvPr id="0" name=""/>
        <dsp:cNvSpPr/>
      </dsp:nvSpPr>
      <dsp:spPr>
        <a:xfrm>
          <a:off x="0" y="424053"/>
          <a:ext cx="6576392" cy="1156608"/>
        </a:xfrm>
        <a:prstGeom prst="rect">
          <a:avLst/>
        </a:prstGeom>
        <a:noFill/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56149-1117-474B-85E6-9F4C300A349C}">
      <dsp:nvSpPr>
        <dsp:cNvPr id="0" name=""/>
        <dsp:cNvSpPr/>
      </dsp:nvSpPr>
      <dsp:spPr>
        <a:xfrm>
          <a:off x="328819" y="883241"/>
          <a:ext cx="4603474" cy="5002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000" tIns="0" rIns="1740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Competencia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353237" y="907659"/>
        <a:ext cx="4554638" cy="451375"/>
      </dsp:txXfrm>
    </dsp:sp>
    <dsp:sp modelId="{4B5D3643-B0E7-4F74-9A42-E6B053561DE0}">
      <dsp:nvSpPr>
        <dsp:cNvPr id="0" name=""/>
        <dsp:cNvSpPr/>
      </dsp:nvSpPr>
      <dsp:spPr>
        <a:xfrm>
          <a:off x="0" y="1354697"/>
          <a:ext cx="6576392" cy="1130367"/>
        </a:xfrm>
        <a:prstGeom prst="rect">
          <a:avLst/>
        </a:prstGeom>
        <a:noFill/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DCD1D-55AB-464B-83FC-18C20076AEE9}">
      <dsp:nvSpPr>
        <dsp:cNvPr id="0" name=""/>
        <dsp:cNvSpPr/>
      </dsp:nvSpPr>
      <dsp:spPr>
        <a:xfrm>
          <a:off x="328819" y="1931661"/>
          <a:ext cx="4603474" cy="3824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000" tIns="0" rIns="1740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Micoparasitismo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347488" y="1950330"/>
        <a:ext cx="4566136" cy="345098"/>
      </dsp:txXfrm>
    </dsp:sp>
    <dsp:sp modelId="{344A232B-9BBC-4297-9717-D29E7BEAB85E}">
      <dsp:nvSpPr>
        <dsp:cNvPr id="0" name=""/>
        <dsp:cNvSpPr/>
      </dsp:nvSpPr>
      <dsp:spPr>
        <a:xfrm>
          <a:off x="0" y="2304730"/>
          <a:ext cx="6576392" cy="883324"/>
        </a:xfrm>
        <a:prstGeom prst="rect">
          <a:avLst/>
        </a:prstGeom>
        <a:noFill/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81598-34EA-4350-8DA4-7FBC726A28C9}">
      <dsp:nvSpPr>
        <dsp:cNvPr id="0" name=""/>
        <dsp:cNvSpPr/>
      </dsp:nvSpPr>
      <dsp:spPr>
        <a:xfrm>
          <a:off x="328819" y="2836065"/>
          <a:ext cx="4603474" cy="4280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000" tIns="0" rIns="17400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Antibiosis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349715" y="2856961"/>
        <a:ext cx="4561682" cy="386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93CC8-6A18-454C-A2AC-11EFA2218A3C}">
      <dsp:nvSpPr>
        <dsp:cNvPr id="0" name=""/>
        <dsp:cNvSpPr/>
      </dsp:nvSpPr>
      <dsp:spPr>
        <a:xfrm>
          <a:off x="1245315" y="1490449"/>
          <a:ext cx="370814" cy="706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5407" y="0"/>
              </a:lnTo>
              <a:lnTo>
                <a:pt x="185407" y="706581"/>
              </a:lnTo>
              <a:lnTo>
                <a:pt x="370814" y="706581"/>
              </a:lnTo>
            </a:path>
          </a:pathLst>
        </a:cu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" kern="1200"/>
        </a:p>
      </dsp:txBody>
      <dsp:txXfrm>
        <a:off x="1410773" y="1823791"/>
        <a:ext cx="39898" cy="39898"/>
      </dsp:txXfrm>
    </dsp:sp>
    <dsp:sp modelId="{C0DA39AB-AEE7-4230-B722-D904AD684717}">
      <dsp:nvSpPr>
        <dsp:cNvPr id="0" name=""/>
        <dsp:cNvSpPr/>
      </dsp:nvSpPr>
      <dsp:spPr>
        <a:xfrm>
          <a:off x="1245315" y="1444729"/>
          <a:ext cx="37081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0814" y="45720"/>
              </a:lnTo>
            </a:path>
          </a:pathLst>
        </a:cu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" kern="1200"/>
        </a:p>
      </dsp:txBody>
      <dsp:txXfrm>
        <a:off x="1421452" y="1481179"/>
        <a:ext cx="18540" cy="18540"/>
      </dsp:txXfrm>
    </dsp:sp>
    <dsp:sp modelId="{B9A701BF-A483-4DEF-ACF8-330B5A2E36A8}">
      <dsp:nvSpPr>
        <dsp:cNvPr id="0" name=""/>
        <dsp:cNvSpPr/>
      </dsp:nvSpPr>
      <dsp:spPr>
        <a:xfrm>
          <a:off x="1245315" y="783868"/>
          <a:ext cx="370814" cy="706581"/>
        </a:xfrm>
        <a:custGeom>
          <a:avLst/>
          <a:gdLst/>
          <a:ahLst/>
          <a:cxnLst/>
          <a:rect l="0" t="0" r="0" b="0"/>
          <a:pathLst>
            <a:path>
              <a:moveTo>
                <a:pt x="0" y="706581"/>
              </a:moveTo>
              <a:lnTo>
                <a:pt x="185407" y="706581"/>
              </a:lnTo>
              <a:lnTo>
                <a:pt x="185407" y="0"/>
              </a:lnTo>
              <a:lnTo>
                <a:pt x="370814" y="0"/>
              </a:lnTo>
            </a:path>
          </a:pathLst>
        </a:cu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" kern="1200"/>
        </a:p>
      </dsp:txBody>
      <dsp:txXfrm>
        <a:off x="1410773" y="1117209"/>
        <a:ext cx="39898" cy="39898"/>
      </dsp:txXfrm>
    </dsp:sp>
    <dsp:sp modelId="{34337BF9-DDD6-4C13-9FD0-D2478789712D}">
      <dsp:nvSpPr>
        <dsp:cNvPr id="0" name=""/>
        <dsp:cNvSpPr/>
      </dsp:nvSpPr>
      <dsp:spPr>
        <a:xfrm rot="16200000">
          <a:off x="-126449" y="1207817"/>
          <a:ext cx="2178264" cy="565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Variables medidas</a:t>
          </a:r>
          <a:endParaRPr lang="es-ES" sz="2400" kern="1200" dirty="0"/>
        </a:p>
      </dsp:txBody>
      <dsp:txXfrm>
        <a:off x="-126449" y="1207817"/>
        <a:ext cx="2178264" cy="565265"/>
      </dsp:txXfrm>
    </dsp:sp>
    <dsp:sp modelId="{B14B45FA-37C0-48EA-B33F-723F281FA8A0}">
      <dsp:nvSpPr>
        <dsp:cNvPr id="0" name=""/>
        <dsp:cNvSpPr/>
      </dsp:nvSpPr>
      <dsp:spPr>
        <a:xfrm>
          <a:off x="1616129" y="501235"/>
          <a:ext cx="2855305" cy="5652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Longitud del crecimiento del patógeno sin el antagonista.</a:t>
          </a:r>
          <a:endParaRPr lang="es-ES" sz="1600" kern="1200" dirty="0"/>
        </a:p>
      </dsp:txBody>
      <dsp:txXfrm>
        <a:off x="1616129" y="501235"/>
        <a:ext cx="2855305" cy="565265"/>
      </dsp:txXfrm>
    </dsp:sp>
    <dsp:sp modelId="{8EE4BCB0-97AA-492F-863B-3C705916D7FD}">
      <dsp:nvSpPr>
        <dsp:cNvPr id="0" name=""/>
        <dsp:cNvSpPr/>
      </dsp:nvSpPr>
      <dsp:spPr>
        <a:xfrm>
          <a:off x="1616129" y="1207817"/>
          <a:ext cx="2855305" cy="5652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Longitud del crecimiento del patógeno con el antagonista.</a:t>
          </a:r>
          <a:endParaRPr lang="es-ES" sz="1600" kern="1200" dirty="0"/>
        </a:p>
      </dsp:txBody>
      <dsp:txXfrm>
        <a:off x="1616129" y="1207817"/>
        <a:ext cx="2855305" cy="565265"/>
      </dsp:txXfrm>
    </dsp:sp>
    <dsp:sp modelId="{704A0356-C1C9-4BAA-A55C-7B38B49D11CB}">
      <dsp:nvSpPr>
        <dsp:cNvPr id="0" name=""/>
        <dsp:cNvSpPr/>
      </dsp:nvSpPr>
      <dsp:spPr>
        <a:xfrm>
          <a:off x="1616129" y="1914399"/>
          <a:ext cx="2855305" cy="5652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Porcentaje de Antibiosis de </a:t>
          </a:r>
          <a:r>
            <a:rPr lang="es-EC" sz="1600" b="1" i="1" kern="1200" dirty="0" smtClean="0"/>
            <a:t>Trichoderma</a:t>
          </a:r>
          <a:r>
            <a:rPr lang="es-EC" sz="1600" b="1" kern="1200" dirty="0" smtClean="0"/>
            <a:t> sobre Monilia.</a:t>
          </a:r>
          <a:endParaRPr lang="es-ES" sz="1600" kern="1200" dirty="0"/>
        </a:p>
      </dsp:txBody>
      <dsp:txXfrm>
        <a:off x="1616129" y="1914399"/>
        <a:ext cx="2855305" cy="565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A39AB-AEE7-4230-B722-D904AD684717}">
      <dsp:nvSpPr>
        <dsp:cNvPr id="0" name=""/>
        <dsp:cNvSpPr/>
      </dsp:nvSpPr>
      <dsp:spPr>
        <a:xfrm>
          <a:off x="985449" y="1699255"/>
          <a:ext cx="631592" cy="1267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796" y="0"/>
              </a:lnTo>
              <a:lnTo>
                <a:pt x="315796" y="1267623"/>
              </a:lnTo>
              <a:lnTo>
                <a:pt x="631592" y="1267623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" kern="1200"/>
        </a:p>
      </dsp:txBody>
      <dsp:txXfrm>
        <a:off x="1265839" y="2297660"/>
        <a:ext cx="70812" cy="70812"/>
      </dsp:txXfrm>
    </dsp:sp>
    <dsp:sp modelId="{B9A701BF-A483-4DEF-ACF8-330B5A2E36A8}">
      <dsp:nvSpPr>
        <dsp:cNvPr id="0" name=""/>
        <dsp:cNvSpPr/>
      </dsp:nvSpPr>
      <dsp:spPr>
        <a:xfrm>
          <a:off x="985449" y="320119"/>
          <a:ext cx="660110" cy="1379135"/>
        </a:xfrm>
        <a:custGeom>
          <a:avLst/>
          <a:gdLst/>
          <a:ahLst/>
          <a:cxnLst/>
          <a:rect l="0" t="0" r="0" b="0"/>
          <a:pathLst>
            <a:path>
              <a:moveTo>
                <a:pt x="0" y="1379135"/>
              </a:moveTo>
              <a:lnTo>
                <a:pt x="330055" y="1379135"/>
              </a:lnTo>
              <a:lnTo>
                <a:pt x="330055" y="0"/>
              </a:lnTo>
              <a:lnTo>
                <a:pt x="660110" y="0"/>
              </a:lnTo>
            </a:path>
          </a:pathLst>
        </a:custGeom>
        <a:noFill/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" kern="1200"/>
        </a:p>
      </dsp:txBody>
      <dsp:txXfrm>
        <a:off x="1277280" y="971463"/>
        <a:ext cx="76448" cy="76448"/>
      </dsp:txXfrm>
    </dsp:sp>
    <dsp:sp modelId="{34337BF9-DDD6-4C13-9FD0-D2478789712D}">
      <dsp:nvSpPr>
        <dsp:cNvPr id="0" name=""/>
        <dsp:cNvSpPr/>
      </dsp:nvSpPr>
      <dsp:spPr>
        <a:xfrm rot="16200000">
          <a:off x="-860386" y="1206530"/>
          <a:ext cx="2706223" cy="985449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6350" cap="rnd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smtClean="0"/>
            <a:t>Variables medidas</a:t>
          </a:r>
          <a:endParaRPr lang="es-ES" sz="2400" b="1" kern="1200" dirty="0"/>
        </a:p>
      </dsp:txBody>
      <dsp:txXfrm>
        <a:off x="-860386" y="1206530"/>
        <a:ext cx="2706223" cy="985449"/>
      </dsp:txXfrm>
    </dsp:sp>
    <dsp:sp modelId="{B14B45FA-37C0-48EA-B33F-723F281FA8A0}">
      <dsp:nvSpPr>
        <dsp:cNvPr id="0" name=""/>
        <dsp:cNvSpPr/>
      </dsp:nvSpPr>
      <dsp:spPr>
        <a:xfrm>
          <a:off x="1645559" y="0"/>
          <a:ext cx="3234018" cy="640239"/>
        </a:xfrm>
        <a:prstGeom prst="rect">
          <a:avLst/>
        </a:prstGeom>
        <a:solidFill>
          <a:schemeClr val="dk1"/>
        </a:solidFill>
        <a:ln w="48500" cap="flat" cmpd="thickThin" algn="ctr">
          <a:solidFill>
            <a:schemeClr val="lt1"/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Longitud del crecimiento de </a:t>
          </a:r>
          <a:r>
            <a:rPr lang="es-EC" sz="1600" b="1" i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Trichoderma</a:t>
          </a:r>
          <a:r>
            <a:rPr lang="es-EC" sz="1600" b="1" i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C" sz="1600" b="1" i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</a:t>
          </a:r>
          <a:r>
            <a:rPr lang="es-EC" sz="1600" b="1" i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s-ES" sz="1600" i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5559" y="0"/>
        <a:ext cx="3234018" cy="640239"/>
      </dsp:txXfrm>
    </dsp:sp>
    <dsp:sp modelId="{8EE4BCB0-97AA-492F-863B-3C705916D7FD}">
      <dsp:nvSpPr>
        <dsp:cNvPr id="0" name=""/>
        <dsp:cNvSpPr/>
      </dsp:nvSpPr>
      <dsp:spPr>
        <a:xfrm>
          <a:off x="1617042" y="2646759"/>
          <a:ext cx="2572418" cy="640239"/>
        </a:xfrm>
        <a:prstGeom prst="rect">
          <a:avLst/>
        </a:prstGeom>
        <a:gradFill rotWithShape="1">
          <a:gsLst>
            <a:gs pos="0">
              <a:schemeClr val="dk1">
                <a:shade val="47500"/>
                <a:satMod val="137000"/>
              </a:schemeClr>
            </a:gs>
            <a:gs pos="55000">
              <a:schemeClr val="dk1">
                <a:shade val="69000"/>
                <a:satMod val="137000"/>
              </a:schemeClr>
            </a:gs>
            <a:gs pos="100000">
              <a:schemeClr val="dk1">
                <a:shade val="98000"/>
                <a:satMod val="137000"/>
              </a:schemeClr>
            </a:gs>
          </a:gsLst>
          <a:lin ang="16200000" scaled="0"/>
        </a:gradFill>
        <a:ln w="6350" cap="rnd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Nivel de esporulación de </a:t>
          </a:r>
          <a:r>
            <a:rPr lang="es-EC" sz="1600" b="1" i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Trichoderma sp.</a:t>
          </a:r>
          <a:endParaRPr lang="es-ES" sz="16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17042" y="2646759"/>
        <a:ext cx="2572418" cy="6402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F511F-9801-4F63-9FD4-574CA674FB28}">
      <dsp:nvSpPr>
        <dsp:cNvPr id="0" name=""/>
        <dsp:cNvSpPr/>
      </dsp:nvSpPr>
      <dsp:spPr>
        <a:xfrm>
          <a:off x="1430462" y="2388643"/>
          <a:ext cx="542838" cy="1804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419" y="0"/>
              </a:lnTo>
              <a:lnTo>
                <a:pt x="271419" y="1804920"/>
              </a:lnTo>
              <a:lnTo>
                <a:pt x="542838" y="1804920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solidFill>
              <a:schemeClr val="tx1"/>
            </a:solidFill>
          </a:endParaRPr>
        </a:p>
      </dsp:txBody>
      <dsp:txXfrm>
        <a:off x="1654761" y="3243983"/>
        <a:ext cx="94239" cy="94239"/>
      </dsp:txXfrm>
    </dsp:sp>
    <dsp:sp modelId="{42BE6BFD-50EE-4310-A0FE-61AA25F4C32E}">
      <dsp:nvSpPr>
        <dsp:cNvPr id="0" name=""/>
        <dsp:cNvSpPr/>
      </dsp:nvSpPr>
      <dsp:spPr>
        <a:xfrm>
          <a:off x="1430462" y="2388643"/>
          <a:ext cx="542838" cy="973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419" y="0"/>
              </a:lnTo>
              <a:lnTo>
                <a:pt x="271419" y="973598"/>
              </a:lnTo>
              <a:lnTo>
                <a:pt x="542838" y="973598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solidFill>
              <a:schemeClr val="tx1"/>
            </a:solidFill>
          </a:endParaRPr>
        </a:p>
      </dsp:txBody>
      <dsp:txXfrm>
        <a:off x="1674013" y="2847574"/>
        <a:ext cx="55735" cy="55735"/>
      </dsp:txXfrm>
    </dsp:sp>
    <dsp:sp modelId="{46C27979-7595-446E-A7B3-2E379886D9D2}">
      <dsp:nvSpPr>
        <dsp:cNvPr id="0" name=""/>
        <dsp:cNvSpPr/>
      </dsp:nvSpPr>
      <dsp:spPr>
        <a:xfrm>
          <a:off x="1430462" y="2388643"/>
          <a:ext cx="542838" cy="199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419" y="0"/>
              </a:lnTo>
              <a:lnTo>
                <a:pt x="271419" y="199370"/>
              </a:lnTo>
              <a:lnTo>
                <a:pt x="542838" y="199370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solidFill>
              <a:schemeClr val="tx1"/>
            </a:solidFill>
          </a:endParaRPr>
        </a:p>
      </dsp:txBody>
      <dsp:txXfrm>
        <a:off x="1687423" y="2473871"/>
        <a:ext cx="28914" cy="28914"/>
      </dsp:txXfrm>
    </dsp:sp>
    <dsp:sp modelId="{B5993CC8-6A18-454C-A2AC-11EFA2218A3C}">
      <dsp:nvSpPr>
        <dsp:cNvPr id="0" name=""/>
        <dsp:cNvSpPr/>
      </dsp:nvSpPr>
      <dsp:spPr>
        <a:xfrm>
          <a:off x="1430462" y="1898339"/>
          <a:ext cx="542838" cy="490303"/>
        </a:xfrm>
        <a:custGeom>
          <a:avLst/>
          <a:gdLst/>
          <a:ahLst/>
          <a:cxnLst/>
          <a:rect l="0" t="0" r="0" b="0"/>
          <a:pathLst>
            <a:path>
              <a:moveTo>
                <a:pt x="0" y="490303"/>
              </a:moveTo>
              <a:lnTo>
                <a:pt x="271419" y="490303"/>
              </a:lnTo>
              <a:lnTo>
                <a:pt x="271419" y="0"/>
              </a:lnTo>
              <a:lnTo>
                <a:pt x="542838" y="0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solidFill>
              <a:schemeClr val="tx1"/>
            </a:solidFill>
          </a:endParaRPr>
        </a:p>
      </dsp:txBody>
      <dsp:txXfrm>
        <a:off x="1683594" y="2125204"/>
        <a:ext cx="36574" cy="36574"/>
      </dsp:txXfrm>
    </dsp:sp>
    <dsp:sp modelId="{C0DA39AB-AEE7-4230-B722-D904AD684717}">
      <dsp:nvSpPr>
        <dsp:cNvPr id="0" name=""/>
        <dsp:cNvSpPr/>
      </dsp:nvSpPr>
      <dsp:spPr>
        <a:xfrm>
          <a:off x="1430462" y="1090289"/>
          <a:ext cx="539259" cy="1298353"/>
        </a:xfrm>
        <a:custGeom>
          <a:avLst/>
          <a:gdLst/>
          <a:ahLst/>
          <a:cxnLst/>
          <a:rect l="0" t="0" r="0" b="0"/>
          <a:pathLst>
            <a:path>
              <a:moveTo>
                <a:pt x="0" y="1298353"/>
              </a:moveTo>
              <a:lnTo>
                <a:pt x="269629" y="1298353"/>
              </a:lnTo>
              <a:lnTo>
                <a:pt x="269629" y="0"/>
              </a:lnTo>
              <a:lnTo>
                <a:pt x="539259" y="0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solidFill>
              <a:schemeClr val="tx1"/>
            </a:solidFill>
          </a:endParaRPr>
        </a:p>
      </dsp:txBody>
      <dsp:txXfrm>
        <a:off x="1664944" y="1704319"/>
        <a:ext cx="70294" cy="70294"/>
      </dsp:txXfrm>
    </dsp:sp>
    <dsp:sp modelId="{B9A701BF-A483-4DEF-ACF8-330B5A2E36A8}">
      <dsp:nvSpPr>
        <dsp:cNvPr id="0" name=""/>
        <dsp:cNvSpPr/>
      </dsp:nvSpPr>
      <dsp:spPr>
        <a:xfrm>
          <a:off x="1430462" y="250126"/>
          <a:ext cx="565167" cy="2138516"/>
        </a:xfrm>
        <a:custGeom>
          <a:avLst/>
          <a:gdLst/>
          <a:ahLst/>
          <a:cxnLst/>
          <a:rect l="0" t="0" r="0" b="0"/>
          <a:pathLst>
            <a:path>
              <a:moveTo>
                <a:pt x="0" y="2138516"/>
              </a:moveTo>
              <a:lnTo>
                <a:pt x="282583" y="2138516"/>
              </a:lnTo>
              <a:lnTo>
                <a:pt x="282583" y="0"/>
              </a:lnTo>
              <a:lnTo>
                <a:pt x="565167" y="0"/>
              </a:lnTo>
            </a:path>
          </a:pathLst>
        </a:cu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>
            <a:solidFill>
              <a:schemeClr val="tx1"/>
            </a:solidFill>
          </a:endParaRPr>
        </a:p>
      </dsp:txBody>
      <dsp:txXfrm>
        <a:off x="1657747" y="1264086"/>
        <a:ext cx="110596" cy="110596"/>
      </dsp:txXfrm>
    </dsp:sp>
    <dsp:sp modelId="{34337BF9-DDD6-4C13-9FD0-D2478789712D}">
      <dsp:nvSpPr>
        <dsp:cNvPr id="0" name=""/>
        <dsp:cNvSpPr/>
      </dsp:nvSpPr>
      <dsp:spPr>
        <a:xfrm rot="16200000">
          <a:off x="-507353" y="2188121"/>
          <a:ext cx="3474589" cy="4010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Variables medidas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-507353" y="2188121"/>
        <a:ext cx="3474589" cy="401042"/>
      </dsp:txXfrm>
    </dsp:sp>
    <dsp:sp modelId="{B14B45FA-37C0-48EA-B33F-723F281FA8A0}">
      <dsp:nvSpPr>
        <dsp:cNvPr id="0" name=""/>
        <dsp:cNvSpPr/>
      </dsp:nvSpPr>
      <dsp:spPr>
        <a:xfrm>
          <a:off x="1995629" y="0"/>
          <a:ext cx="2610402" cy="5002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Número de frutos sanos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95629" y="0"/>
        <a:ext cx="2610402" cy="500252"/>
      </dsp:txXfrm>
    </dsp:sp>
    <dsp:sp modelId="{8EE4BCB0-97AA-492F-863B-3C705916D7FD}">
      <dsp:nvSpPr>
        <dsp:cNvPr id="0" name=""/>
        <dsp:cNvSpPr/>
      </dsp:nvSpPr>
      <dsp:spPr>
        <a:xfrm>
          <a:off x="1969721" y="857218"/>
          <a:ext cx="2655060" cy="46614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Número de frutos con monilia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69721" y="857218"/>
        <a:ext cx="2655060" cy="466142"/>
      </dsp:txXfrm>
    </dsp:sp>
    <dsp:sp modelId="{704A0356-C1C9-4BAA-A55C-7B38B49D11CB}">
      <dsp:nvSpPr>
        <dsp:cNvPr id="0" name=""/>
        <dsp:cNvSpPr/>
      </dsp:nvSpPr>
      <dsp:spPr>
        <a:xfrm>
          <a:off x="1973300" y="1677769"/>
          <a:ext cx="3273435" cy="4411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Porcentaje de Incidencia de monilia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73300" y="1677769"/>
        <a:ext cx="3273435" cy="441139"/>
      </dsp:txXfrm>
    </dsp:sp>
    <dsp:sp modelId="{5D2B8F83-78F1-4A45-912B-ACD9ACA347C4}">
      <dsp:nvSpPr>
        <dsp:cNvPr id="0" name=""/>
        <dsp:cNvSpPr/>
      </dsp:nvSpPr>
      <dsp:spPr>
        <a:xfrm>
          <a:off x="1973300" y="2344325"/>
          <a:ext cx="2958998" cy="487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Área bajo la curva del progreso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de la enfermedad.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73300" y="2344325"/>
        <a:ext cx="2958998" cy="487376"/>
      </dsp:txXfrm>
    </dsp:sp>
    <dsp:sp modelId="{03BC6031-C994-4EC2-8072-209D5453057D}">
      <dsp:nvSpPr>
        <dsp:cNvPr id="0" name=""/>
        <dsp:cNvSpPr/>
      </dsp:nvSpPr>
      <dsp:spPr>
        <a:xfrm>
          <a:off x="1973300" y="3057118"/>
          <a:ext cx="2915583" cy="61024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Establecimiento de </a:t>
          </a:r>
          <a:r>
            <a:rPr lang="es-ES" sz="1600" b="1" i="0" kern="1200" dirty="0" smtClean="0">
              <a:solidFill>
                <a:schemeClr val="tx1"/>
              </a:solidFill>
            </a:rPr>
            <a:t>Trichoderma</a:t>
          </a:r>
          <a:r>
            <a:rPr lang="es-ES" sz="1600" b="1" kern="1200" dirty="0" smtClean="0">
              <a:solidFill>
                <a:schemeClr val="tx1"/>
              </a:solidFill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sobre mazorcas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73300" y="3057118"/>
        <a:ext cx="2915583" cy="610246"/>
      </dsp:txXfrm>
    </dsp:sp>
    <dsp:sp modelId="{EE053BD0-BB28-4F0D-BFB7-139459F39C9F}">
      <dsp:nvSpPr>
        <dsp:cNvPr id="0" name=""/>
        <dsp:cNvSpPr/>
      </dsp:nvSpPr>
      <dsp:spPr>
        <a:xfrm>
          <a:off x="1973300" y="3892781"/>
          <a:ext cx="2915583" cy="6015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Supervivencia de </a:t>
          </a:r>
          <a:r>
            <a:rPr lang="es-ES" sz="1600" b="1" i="0" kern="1200" dirty="0" smtClean="0">
              <a:solidFill>
                <a:schemeClr val="tx1"/>
              </a:solidFill>
            </a:rPr>
            <a:t>Trichoderma</a:t>
          </a:r>
          <a:r>
            <a:rPr lang="es-ES" sz="1600" b="1" kern="1200" dirty="0" smtClean="0">
              <a:solidFill>
                <a:schemeClr val="tx1"/>
              </a:solidFill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sobre mazorcas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73300" y="3892781"/>
        <a:ext cx="2915583" cy="601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9BFDA-2E24-4805-AFD4-6F0E22FFF55B}" type="datetimeFigureOut">
              <a:rPr lang="es-ES" smtClean="0"/>
              <a:t>28/02/2018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027DB-D4C6-44D7-BD5B-BF62562E509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32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B2AC0-8D24-4BBE-9665-372563CDC337}" type="slidenum">
              <a:rPr lang="es-EC" smtClean="0">
                <a:solidFill>
                  <a:prstClr val="black"/>
                </a:solidFill>
              </a:rPr>
              <a:pPr/>
              <a:t>1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5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027DB-D4C6-44D7-BD5B-BF62562E5099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81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027DB-D4C6-44D7-BD5B-BF62562E5099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62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027DB-D4C6-44D7-BD5B-BF62562E509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97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9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slide" Target="slide1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3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26" y="991701"/>
            <a:ext cx="9104630" cy="5866299"/>
          </a:xfrm>
          <a:custGeom>
            <a:avLst/>
            <a:gdLst/>
            <a:ahLst/>
            <a:cxnLst/>
            <a:rect l="l" t="t" r="r" b="b"/>
            <a:pathLst>
              <a:path w="9104630" h="5577205">
                <a:moveTo>
                  <a:pt x="785835" y="0"/>
                </a:moveTo>
                <a:lnTo>
                  <a:pt x="426601" y="0"/>
                </a:lnTo>
                <a:lnTo>
                  <a:pt x="426601" y="1806666"/>
                </a:lnTo>
                <a:lnTo>
                  <a:pt x="423043" y="1864524"/>
                </a:lnTo>
                <a:lnTo>
                  <a:pt x="419108" y="1921959"/>
                </a:lnTo>
                <a:lnTo>
                  <a:pt x="414796" y="1978966"/>
                </a:lnTo>
                <a:lnTo>
                  <a:pt x="410108" y="2035544"/>
                </a:lnTo>
                <a:lnTo>
                  <a:pt x="405046" y="2091689"/>
                </a:lnTo>
                <a:lnTo>
                  <a:pt x="399610" y="2147397"/>
                </a:lnTo>
                <a:lnTo>
                  <a:pt x="393801" y="2202666"/>
                </a:lnTo>
                <a:lnTo>
                  <a:pt x="387621" y="2257493"/>
                </a:lnTo>
                <a:lnTo>
                  <a:pt x="381071" y="2311873"/>
                </a:lnTo>
                <a:lnTo>
                  <a:pt x="374151" y="2365805"/>
                </a:lnTo>
                <a:lnTo>
                  <a:pt x="366863" y="2419285"/>
                </a:lnTo>
                <a:lnTo>
                  <a:pt x="359207" y="2472309"/>
                </a:lnTo>
                <a:lnTo>
                  <a:pt x="351186" y="2524875"/>
                </a:lnTo>
                <a:lnTo>
                  <a:pt x="342799" y="2576979"/>
                </a:lnTo>
                <a:lnTo>
                  <a:pt x="334048" y="2628619"/>
                </a:lnTo>
                <a:lnTo>
                  <a:pt x="324934" y="2679790"/>
                </a:lnTo>
                <a:lnTo>
                  <a:pt x="315457" y="2730491"/>
                </a:lnTo>
                <a:lnTo>
                  <a:pt x="305620" y="2780717"/>
                </a:lnTo>
                <a:lnTo>
                  <a:pt x="295423" y="2830465"/>
                </a:lnTo>
                <a:lnTo>
                  <a:pt x="284867" y="2879733"/>
                </a:lnTo>
                <a:lnTo>
                  <a:pt x="273954" y="2928517"/>
                </a:lnTo>
                <a:lnTo>
                  <a:pt x="262683" y="2976815"/>
                </a:lnTo>
                <a:lnTo>
                  <a:pt x="251057" y="3024622"/>
                </a:lnTo>
                <a:lnTo>
                  <a:pt x="239076" y="3071935"/>
                </a:lnTo>
                <a:lnTo>
                  <a:pt x="226667" y="3119022"/>
                </a:lnTo>
                <a:lnTo>
                  <a:pt x="214054" y="3165070"/>
                </a:lnTo>
                <a:lnTo>
                  <a:pt x="201015" y="3210884"/>
                </a:lnTo>
                <a:lnTo>
                  <a:pt x="187626" y="3256193"/>
                </a:lnTo>
                <a:lnTo>
                  <a:pt x="173887" y="3300992"/>
                </a:lnTo>
                <a:lnTo>
                  <a:pt x="159800" y="3345279"/>
                </a:lnTo>
                <a:lnTo>
                  <a:pt x="145366" y="3389050"/>
                </a:lnTo>
                <a:lnTo>
                  <a:pt x="130585" y="3432303"/>
                </a:lnTo>
                <a:lnTo>
                  <a:pt x="115459" y="3475034"/>
                </a:lnTo>
                <a:lnTo>
                  <a:pt x="99989" y="3517239"/>
                </a:lnTo>
                <a:lnTo>
                  <a:pt x="84176" y="3558917"/>
                </a:lnTo>
                <a:lnTo>
                  <a:pt x="68021" y="3600063"/>
                </a:lnTo>
                <a:lnTo>
                  <a:pt x="51524" y="3640674"/>
                </a:lnTo>
                <a:lnTo>
                  <a:pt x="34688" y="3680748"/>
                </a:lnTo>
                <a:lnTo>
                  <a:pt x="17513" y="3720281"/>
                </a:lnTo>
                <a:lnTo>
                  <a:pt x="0" y="3759270"/>
                </a:lnTo>
                <a:lnTo>
                  <a:pt x="0" y="5577146"/>
                </a:lnTo>
                <a:lnTo>
                  <a:pt x="9104504" y="5577146"/>
                </a:lnTo>
                <a:lnTo>
                  <a:pt x="9104504" y="4645750"/>
                </a:lnTo>
                <a:lnTo>
                  <a:pt x="3109653" y="4645750"/>
                </a:lnTo>
                <a:lnTo>
                  <a:pt x="3052086" y="4645403"/>
                </a:lnTo>
                <a:lnTo>
                  <a:pt x="2995464" y="4644365"/>
                </a:lnTo>
                <a:lnTo>
                  <a:pt x="2939780" y="4642636"/>
                </a:lnTo>
                <a:lnTo>
                  <a:pt x="2885025" y="4640218"/>
                </a:lnTo>
                <a:lnTo>
                  <a:pt x="2831191" y="4637112"/>
                </a:lnTo>
                <a:lnTo>
                  <a:pt x="2778272" y="4633321"/>
                </a:lnTo>
                <a:lnTo>
                  <a:pt x="2726259" y="4628844"/>
                </a:lnTo>
                <a:lnTo>
                  <a:pt x="2675145" y="4623685"/>
                </a:lnTo>
                <a:lnTo>
                  <a:pt x="2624921" y="4617843"/>
                </a:lnTo>
                <a:lnTo>
                  <a:pt x="2575579" y="4611322"/>
                </a:lnTo>
                <a:lnTo>
                  <a:pt x="2527113" y="4604121"/>
                </a:lnTo>
                <a:lnTo>
                  <a:pt x="2479514" y="4596243"/>
                </a:lnTo>
                <a:lnTo>
                  <a:pt x="2432775" y="4587690"/>
                </a:lnTo>
                <a:lnTo>
                  <a:pt x="2386887" y="4578461"/>
                </a:lnTo>
                <a:lnTo>
                  <a:pt x="2341843" y="4568560"/>
                </a:lnTo>
                <a:lnTo>
                  <a:pt x="2297635" y="4557988"/>
                </a:lnTo>
                <a:lnTo>
                  <a:pt x="2254256" y="4546745"/>
                </a:lnTo>
                <a:lnTo>
                  <a:pt x="2211697" y="4534833"/>
                </a:lnTo>
                <a:lnTo>
                  <a:pt x="2169951" y="4522255"/>
                </a:lnTo>
                <a:lnTo>
                  <a:pt x="2129010" y="4509010"/>
                </a:lnTo>
                <a:lnTo>
                  <a:pt x="2088866" y="4495102"/>
                </a:lnTo>
                <a:lnTo>
                  <a:pt x="2049511" y="4480531"/>
                </a:lnTo>
                <a:lnTo>
                  <a:pt x="2010938" y="4465298"/>
                </a:lnTo>
                <a:lnTo>
                  <a:pt x="1973139" y="4449406"/>
                </a:lnTo>
                <a:lnTo>
                  <a:pt x="1936106" y="4432855"/>
                </a:lnTo>
                <a:lnTo>
                  <a:pt x="1899831" y="4415647"/>
                </a:lnTo>
                <a:lnTo>
                  <a:pt x="1864307" y="4397784"/>
                </a:lnTo>
                <a:lnTo>
                  <a:pt x="1829525" y="4379266"/>
                </a:lnTo>
                <a:lnTo>
                  <a:pt x="1795478" y="4360096"/>
                </a:lnTo>
                <a:lnTo>
                  <a:pt x="1762158" y="4340275"/>
                </a:lnTo>
                <a:lnTo>
                  <a:pt x="1729558" y="4319805"/>
                </a:lnTo>
                <a:lnTo>
                  <a:pt x="1697669" y="4298686"/>
                </a:lnTo>
                <a:lnTo>
                  <a:pt x="1635995" y="4254509"/>
                </a:lnTo>
                <a:lnTo>
                  <a:pt x="1577074" y="4207758"/>
                </a:lnTo>
                <a:lnTo>
                  <a:pt x="1520843" y="4158442"/>
                </a:lnTo>
                <a:lnTo>
                  <a:pt x="1467240" y="4106575"/>
                </a:lnTo>
                <a:lnTo>
                  <a:pt x="1416203" y="4052168"/>
                </a:lnTo>
                <a:lnTo>
                  <a:pt x="1367670" y="3995232"/>
                </a:lnTo>
                <a:lnTo>
                  <a:pt x="1321578" y="3935779"/>
                </a:lnTo>
                <a:lnTo>
                  <a:pt x="1277865" y="3873821"/>
                </a:lnTo>
                <a:lnTo>
                  <a:pt x="1256881" y="3841906"/>
                </a:lnTo>
                <a:lnTo>
                  <a:pt x="1236469" y="3809369"/>
                </a:lnTo>
                <a:lnTo>
                  <a:pt x="1216620" y="3776212"/>
                </a:lnTo>
                <a:lnTo>
                  <a:pt x="1197327" y="3742436"/>
                </a:lnTo>
                <a:lnTo>
                  <a:pt x="1178582" y="3708042"/>
                </a:lnTo>
                <a:lnTo>
                  <a:pt x="1160378" y="3673032"/>
                </a:lnTo>
                <a:lnTo>
                  <a:pt x="1142706" y="3637408"/>
                </a:lnTo>
                <a:lnTo>
                  <a:pt x="1125558" y="3601170"/>
                </a:lnTo>
                <a:lnTo>
                  <a:pt x="1108928" y="3564320"/>
                </a:lnTo>
                <a:lnTo>
                  <a:pt x="1092806" y="3526861"/>
                </a:lnTo>
                <a:lnTo>
                  <a:pt x="1077186" y="3488792"/>
                </a:lnTo>
                <a:lnTo>
                  <a:pt x="1062060" y="3450117"/>
                </a:lnTo>
                <a:lnTo>
                  <a:pt x="1047419" y="3410835"/>
                </a:lnTo>
                <a:lnTo>
                  <a:pt x="1033256" y="3370949"/>
                </a:lnTo>
                <a:lnTo>
                  <a:pt x="1019564" y="3330460"/>
                </a:lnTo>
                <a:lnTo>
                  <a:pt x="1006334" y="3289369"/>
                </a:lnTo>
                <a:lnTo>
                  <a:pt x="993558" y="3247679"/>
                </a:lnTo>
                <a:lnTo>
                  <a:pt x="981230" y="3205390"/>
                </a:lnTo>
                <a:lnTo>
                  <a:pt x="969340" y="3162503"/>
                </a:lnTo>
                <a:lnTo>
                  <a:pt x="957814" y="3118752"/>
                </a:lnTo>
                <a:lnTo>
                  <a:pt x="946847" y="3074945"/>
                </a:lnTo>
                <a:lnTo>
                  <a:pt x="936228" y="3030277"/>
                </a:lnTo>
                <a:lnTo>
                  <a:pt x="926016" y="2985016"/>
                </a:lnTo>
                <a:lnTo>
                  <a:pt x="916205" y="2939166"/>
                </a:lnTo>
                <a:lnTo>
                  <a:pt x="906786" y="2892728"/>
                </a:lnTo>
                <a:lnTo>
                  <a:pt x="897752" y="2845703"/>
                </a:lnTo>
                <a:lnTo>
                  <a:pt x="889095" y="2798092"/>
                </a:lnTo>
                <a:lnTo>
                  <a:pt x="880806" y="2749898"/>
                </a:lnTo>
                <a:lnTo>
                  <a:pt x="872879" y="2701120"/>
                </a:lnTo>
                <a:lnTo>
                  <a:pt x="865305" y="2651762"/>
                </a:lnTo>
                <a:lnTo>
                  <a:pt x="858077" y="2601824"/>
                </a:lnTo>
                <a:lnTo>
                  <a:pt x="851186" y="2551308"/>
                </a:lnTo>
                <a:lnTo>
                  <a:pt x="844626" y="2500215"/>
                </a:lnTo>
                <a:lnTo>
                  <a:pt x="838388" y="2448547"/>
                </a:lnTo>
                <a:lnTo>
                  <a:pt x="832464" y="2396306"/>
                </a:lnTo>
                <a:lnTo>
                  <a:pt x="826848" y="2343492"/>
                </a:lnTo>
                <a:lnTo>
                  <a:pt x="821530" y="2290107"/>
                </a:lnTo>
                <a:lnTo>
                  <a:pt x="816503" y="2236152"/>
                </a:lnTo>
                <a:lnTo>
                  <a:pt x="811759" y="2181630"/>
                </a:lnTo>
                <a:lnTo>
                  <a:pt x="807291" y="2126541"/>
                </a:lnTo>
                <a:lnTo>
                  <a:pt x="803091" y="2070888"/>
                </a:lnTo>
                <a:lnTo>
                  <a:pt x="799151" y="2014670"/>
                </a:lnTo>
                <a:lnTo>
                  <a:pt x="795463" y="1957891"/>
                </a:lnTo>
                <a:lnTo>
                  <a:pt x="792020" y="1900551"/>
                </a:lnTo>
                <a:lnTo>
                  <a:pt x="788813" y="1842652"/>
                </a:lnTo>
                <a:lnTo>
                  <a:pt x="785835" y="1784195"/>
                </a:lnTo>
                <a:lnTo>
                  <a:pt x="785835" y="0"/>
                </a:lnTo>
                <a:close/>
              </a:path>
            </a:pathLst>
          </a:custGeom>
          <a:solidFill>
            <a:srgbClr val="9EB785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8863" y="1002962"/>
            <a:ext cx="157164" cy="4713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8440" y="261620"/>
            <a:ext cx="792480" cy="789940"/>
          </a:xfrm>
          <a:custGeom>
            <a:avLst/>
            <a:gdLst/>
            <a:ahLst/>
            <a:cxnLst/>
            <a:rect l="l" t="t" r="r" b="b"/>
            <a:pathLst>
              <a:path w="792480" h="789940">
                <a:moveTo>
                  <a:pt x="396240" y="0"/>
                </a:moveTo>
                <a:lnTo>
                  <a:pt x="350030" y="2656"/>
                </a:lnTo>
                <a:lnTo>
                  <a:pt x="305386" y="10428"/>
                </a:lnTo>
                <a:lnTo>
                  <a:pt x="262606" y="23020"/>
                </a:lnTo>
                <a:lnTo>
                  <a:pt x="221985" y="40136"/>
                </a:lnTo>
                <a:lnTo>
                  <a:pt x="183822" y="61479"/>
                </a:lnTo>
                <a:lnTo>
                  <a:pt x="148413" y="86754"/>
                </a:lnTo>
                <a:lnTo>
                  <a:pt x="116057" y="115665"/>
                </a:lnTo>
                <a:lnTo>
                  <a:pt x="87050" y="147915"/>
                </a:lnTo>
                <a:lnTo>
                  <a:pt x="61690" y="183209"/>
                </a:lnTo>
                <a:lnTo>
                  <a:pt x="40274" y="221250"/>
                </a:lnTo>
                <a:lnTo>
                  <a:pt x="23100" y="261743"/>
                </a:lnTo>
                <a:lnTo>
                  <a:pt x="10465" y="304391"/>
                </a:lnTo>
                <a:lnTo>
                  <a:pt x="2665" y="348898"/>
                </a:lnTo>
                <a:lnTo>
                  <a:pt x="0" y="394969"/>
                </a:lnTo>
                <a:lnTo>
                  <a:pt x="2665" y="441041"/>
                </a:lnTo>
                <a:lnTo>
                  <a:pt x="10465" y="485548"/>
                </a:lnTo>
                <a:lnTo>
                  <a:pt x="23100" y="528196"/>
                </a:lnTo>
                <a:lnTo>
                  <a:pt x="40274" y="568689"/>
                </a:lnTo>
                <a:lnTo>
                  <a:pt x="61690" y="606730"/>
                </a:lnTo>
                <a:lnTo>
                  <a:pt x="87050" y="642024"/>
                </a:lnTo>
                <a:lnTo>
                  <a:pt x="116057" y="674274"/>
                </a:lnTo>
                <a:lnTo>
                  <a:pt x="148413" y="703185"/>
                </a:lnTo>
                <a:lnTo>
                  <a:pt x="183822" y="728460"/>
                </a:lnTo>
                <a:lnTo>
                  <a:pt x="221985" y="749803"/>
                </a:lnTo>
                <a:lnTo>
                  <a:pt x="262606" y="766919"/>
                </a:lnTo>
                <a:lnTo>
                  <a:pt x="305386" y="779511"/>
                </a:lnTo>
                <a:lnTo>
                  <a:pt x="350030" y="787283"/>
                </a:lnTo>
                <a:lnTo>
                  <a:pt x="396240" y="789939"/>
                </a:lnTo>
                <a:lnTo>
                  <a:pt x="442449" y="787283"/>
                </a:lnTo>
                <a:lnTo>
                  <a:pt x="487093" y="779511"/>
                </a:lnTo>
                <a:lnTo>
                  <a:pt x="529873" y="766919"/>
                </a:lnTo>
                <a:lnTo>
                  <a:pt x="570494" y="749803"/>
                </a:lnTo>
                <a:lnTo>
                  <a:pt x="608657" y="728460"/>
                </a:lnTo>
                <a:lnTo>
                  <a:pt x="644066" y="703185"/>
                </a:lnTo>
                <a:lnTo>
                  <a:pt x="676422" y="674274"/>
                </a:lnTo>
                <a:lnTo>
                  <a:pt x="705429" y="642024"/>
                </a:lnTo>
                <a:lnTo>
                  <a:pt x="730789" y="606730"/>
                </a:lnTo>
                <a:lnTo>
                  <a:pt x="752205" y="568689"/>
                </a:lnTo>
                <a:lnTo>
                  <a:pt x="769379" y="528196"/>
                </a:lnTo>
                <a:lnTo>
                  <a:pt x="782014" y="485548"/>
                </a:lnTo>
                <a:lnTo>
                  <a:pt x="789814" y="441041"/>
                </a:lnTo>
                <a:lnTo>
                  <a:pt x="792479" y="394969"/>
                </a:lnTo>
                <a:lnTo>
                  <a:pt x="789814" y="348898"/>
                </a:lnTo>
                <a:lnTo>
                  <a:pt x="782014" y="304391"/>
                </a:lnTo>
                <a:lnTo>
                  <a:pt x="769379" y="261743"/>
                </a:lnTo>
                <a:lnTo>
                  <a:pt x="752205" y="221250"/>
                </a:lnTo>
                <a:lnTo>
                  <a:pt x="730789" y="183209"/>
                </a:lnTo>
                <a:lnTo>
                  <a:pt x="705429" y="147915"/>
                </a:lnTo>
                <a:lnTo>
                  <a:pt x="676422" y="115665"/>
                </a:lnTo>
                <a:lnTo>
                  <a:pt x="644066" y="86754"/>
                </a:lnTo>
                <a:lnTo>
                  <a:pt x="608657" y="61479"/>
                </a:lnTo>
                <a:lnTo>
                  <a:pt x="570494" y="40136"/>
                </a:lnTo>
                <a:lnTo>
                  <a:pt x="529873" y="23020"/>
                </a:lnTo>
                <a:lnTo>
                  <a:pt x="487093" y="10428"/>
                </a:lnTo>
                <a:lnTo>
                  <a:pt x="442449" y="2656"/>
                </a:lnTo>
                <a:lnTo>
                  <a:pt x="39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17009" y="69947"/>
            <a:ext cx="5472608" cy="981612"/>
          </a:xfrm>
          <a:prstGeom prst="rect">
            <a:avLst/>
          </a:prstGeom>
          <a:blipFill>
            <a:blip r:embed="rId4" cstate="print"/>
            <a:srcRect/>
            <a:stretch>
              <a:fillRect l="-37404" r="-1"/>
            </a:stretch>
          </a:blipFill>
        </p:spPr>
        <p:txBody>
          <a:bodyPr wrap="square" lIns="0" tIns="0" rIns="0" bIns="0" rtlCol="0"/>
          <a:lstStyle/>
          <a:p>
            <a:pPr algn="ctr"/>
            <a:endParaRPr dirty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0920" y="1358763"/>
            <a:ext cx="7665536" cy="51321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9790" algn="ctr"/>
            <a:r>
              <a:rPr lang="es-ES" b="1" spc="-35" dirty="0">
                <a:latin typeface="Times New Roman" pitchFamily="18" charset="0"/>
                <a:cs typeface="Times New Roman" pitchFamily="18" charset="0"/>
              </a:rPr>
              <a:t>DEPARTAMENTO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b="1" spc="-5" dirty="0">
                <a:latin typeface="Times New Roman" pitchFamily="18" charset="0"/>
                <a:cs typeface="Times New Roman" pitchFamily="18" charset="0"/>
              </a:rPr>
              <a:t>CIENCIAS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b="1" spc="15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S" b="1" spc="-5" dirty="0">
                <a:latin typeface="Times New Roman" pitchFamily="18" charset="0"/>
                <a:cs typeface="Times New Roman" pitchFamily="18" charset="0"/>
              </a:rPr>
              <a:t>VIDA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b="1" spc="15" dirty="0" smtClean="0"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s-ES" b="1" spc="1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spc="-15" dirty="0">
                <a:latin typeface="Times New Roman" pitchFamily="18" charset="0"/>
                <a:cs typeface="Times New Roman" pitchFamily="18" charset="0"/>
              </a:rPr>
              <a:t>AGRICULTURA</a:t>
            </a:r>
            <a:endParaRPr lang="es-ES" b="1" spc="-5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9790" algn="ctr"/>
            <a:r>
              <a:rPr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CARRERA </a:t>
            </a:r>
            <a:r>
              <a:rPr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b="1" spc="-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INGENIERÍA</a:t>
            </a:r>
            <a:r>
              <a:rPr b="1" spc="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spc="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AGROPECUARIA</a:t>
            </a:r>
            <a:endParaRPr lang="es-ES" b="1" spc="-1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9790" algn="ctr"/>
            <a:r>
              <a:rPr lang="es-ES" b="1" spc="-1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I.A.S.A. 1</a:t>
            </a:r>
            <a:endParaRPr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9105" marR="323215" algn="ctr">
              <a:spcBef>
                <a:spcPts val="1290"/>
              </a:spcBef>
            </a:pPr>
            <a:r>
              <a:rPr b="1" spc="-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TRABAJO </a:t>
            </a:r>
            <a:r>
              <a:rPr b="1" spc="-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TITULACIÓN</a:t>
            </a:r>
            <a:r>
              <a:rPr lang="es-ES"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PREVIO </a:t>
            </a:r>
            <a:r>
              <a:rPr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b="1" spc="-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 OBTENCIÓN DEL TÍTULO </a:t>
            </a:r>
            <a:r>
              <a:rPr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b="1" spc="-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INGENIERO</a:t>
            </a:r>
            <a:r>
              <a:rPr b="1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AGROPECUARIO</a:t>
            </a:r>
            <a:endParaRPr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45"/>
              </a:spcBef>
            </a:pPr>
            <a:r>
              <a:rPr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TEMA:</a:t>
            </a:r>
            <a:r>
              <a:rPr lang="es-E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“EFECTO DE DIFERENTES  COADYUVANTES EN EL ESTABLECIMIENTO Y SUPERVIVENCIA DE TRICHODERMA (</a:t>
            </a: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Trichoderma sp</a:t>
            </a:r>
            <a:r>
              <a:rPr lang="es-E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 SOBRE MAZORCAS DE CACAO, PARA EL CONTROL BIOLÓGICO DE LA MONILIASIS (</a:t>
            </a: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Moniliophthora roreri</a:t>
            </a:r>
            <a:r>
              <a:rPr lang="es-E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)”</a:t>
            </a:r>
            <a:r>
              <a:rPr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ES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45"/>
              </a:spcBef>
            </a:pPr>
            <a:endParaRPr lang="es-ES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b="1" spc="-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AUTOR</a:t>
            </a:r>
            <a:r>
              <a:rPr lang="es-ES" b="1" spc="-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b="1" spc="-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b="1" spc="-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ECHEVERRÍA TAPIA JORGE AURELIO</a:t>
            </a:r>
          </a:p>
          <a:p>
            <a:pPr algn="ctr"/>
            <a:r>
              <a:rPr lang="es-ES" b="1" spc="-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CAMPOS JUCA VIVIANA GABRIELA</a:t>
            </a:r>
            <a:endParaRPr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algn="ctr"/>
            <a:endParaRPr lang="en-US" b="1" spc="-5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algn="ctr"/>
            <a:r>
              <a:rPr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DIRECTOR:</a:t>
            </a:r>
            <a:r>
              <a:rPr lang="en-US"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 spc="-5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en-US" b="1" i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C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M.Sc</a:t>
            </a:r>
            <a:r>
              <a:rPr lang="es-EC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LANDÁZURI ABARCA PABLO ANÍBAL</a:t>
            </a:r>
            <a:endParaRPr lang="es-EC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algn="ctr"/>
            <a:r>
              <a:rPr b="1" spc="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s-ES" b="1" spc="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26681" y="-44451"/>
            <a:ext cx="1417319" cy="1402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8"/>
          <p:cNvSpPr/>
          <p:nvPr/>
        </p:nvSpPr>
        <p:spPr>
          <a:xfrm>
            <a:off x="124996" y="10018"/>
            <a:ext cx="1278652" cy="1041541"/>
          </a:xfrm>
          <a:prstGeom prst="rect">
            <a:avLst/>
          </a:prstGeom>
          <a:blipFill>
            <a:blip r:embed="rId4" cstate="print"/>
            <a:srcRect/>
            <a:stretch>
              <a:fillRect l="-1" r="-266704"/>
            </a:stretch>
          </a:blipFill>
        </p:spPr>
        <p:txBody>
          <a:bodyPr wrap="square" lIns="0" tIns="0" rIns="0" bIns="0" rtlCol="0"/>
          <a:lstStyle/>
          <a:p>
            <a:pPr algn="ctr"/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75650"/>
            <a:ext cx="669461" cy="69094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25782"/>
            <a:ext cx="710944" cy="7377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Fundamentación teórica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 rot="21120802">
            <a:off x="196106" y="2108615"/>
            <a:ext cx="3837353" cy="57606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118872" lvl="0" indent="0" algn="ctr">
              <a:buNone/>
            </a:pPr>
            <a:r>
              <a:rPr lang="es-ES" sz="3600" b="1" i="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Agente 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</a:t>
            </a:r>
            <a:r>
              <a:rPr lang="es-ES" sz="3600" b="1" i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ausal</a:t>
            </a:r>
          </a:p>
          <a:p>
            <a:pPr lvl="0" algn="ctr"/>
            <a:endParaRPr lang="es-ES" sz="2800" i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1" b="20940"/>
          <a:stretch/>
        </p:blipFill>
        <p:spPr bwMode="auto">
          <a:xfrm>
            <a:off x="1979712" y="4390365"/>
            <a:ext cx="3168352" cy="22269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 rot="21000557">
            <a:off x="202198" y="2818492"/>
            <a:ext cx="7992888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patógeno causante de la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moniliasis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el hongo </a:t>
            </a:r>
            <a:r>
              <a:rPr lang="es-E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Moniliophthora </a:t>
            </a:r>
            <a:r>
              <a:rPr lang="es-E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roreri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hongo de la clase Deuteromicete (Imperfectos) y del o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rden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Moniliales. </a:t>
            </a:r>
          </a:p>
        </p:txBody>
      </p:sp>
      <p:pic>
        <p:nvPicPr>
          <p:cNvPr id="2050" name="Picture 2" descr="Resultado de imagen para microscopio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31" y="3326323"/>
            <a:ext cx="1836095" cy="18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61" y="5124552"/>
            <a:ext cx="2222972" cy="1492799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curvado"/>
          <p:cNvCxnSpPr/>
          <p:nvPr/>
        </p:nvCxnSpPr>
        <p:spPr>
          <a:xfrm rot="10800000">
            <a:off x="4834722" y="4716500"/>
            <a:ext cx="1681494" cy="656716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8222587" y="6582970"/>
            <a:ext cx="953560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(IDIAF, 2018)</a:t>
            </a:r>
            <a:endParaRPr lang="es-ES" sz="1050" dirty="0"/>
          </a:p>
        </p:txBody>
      </p:sp>
      <p:sp>
        <p:nvSpPr>
          <p:cNvPr id="17" name="16 Rectángulo"/>
          <p:cNvSpPr/>
          <p:nvPr/>
        </p:nvSpPr>
        <p:spPr>
          <a:xfrm>
            <a:off x="4357942" y="6490393"/>
            <a:ext cx="953560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2294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749300" y="0"/>
            <a:ext cx="7645400" cy="620688"/>
          </a:xfr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118872" lvl="0" indent="0" algn="ctr">
              <a:buNone/>
            </a:pPr>
            <a:r>
              <a:rPr lang="es-ES" sz="4000" b="1" i="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Ciclo de vida</a:t>
            </a:r>
          </a:p>
          <a:p>
            <a:pPr algn="ctr"/>
            <a:endParaRPr lang="es-ES" sz="3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2" descr="https://lh6.googleusercontent.com/ZNBER5_R03l-zQOc3IeGiwkeJmEdG00YTb0Bw2BTdPI0GnxsXzey3gieE_ymw54b114CYuM-rPtsBAQf8c3-jCvgErvb0pUA-fu5VodPAzhSRyBjSiFc1ySHQ1clEW6jpPlXcLoUF6iXEswON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23954" r="15824" b="13639"/>
          <a:stretch/>
        </p:blipFill>
        <p:spPr bwMode="auto">
          <a:xfrm>
            <a:off x="-5649" y="764704"/>
            <a:ext cx="9144000" cy="60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Botón de acción: Información">
            <a:hlinkClick r:id="rId3" action="ppaction://hlinksldjump" highlightClick="1"/>
          </p:cNvPr>
          <p:cNvSpPr/>
          <p:nvPr/>
        </p:nvSpPr>
        <p:spPr>
          <a:xfrm>
            <a:off x="4644008" y="2677910"/>
            <a:ext cx="504056" cy="288032"/>
          </a:xfrm>
          <a:prstGeom prst="actionButtonInformat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-5649" y="6604083"/>
            <a:ext cx="1194558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(SENASICA, 2016)</a:t>
            </a:r>
            <a:endParaRPr lang="es-ES" sz="1050" dirty="0"/>
          </a:p>
        </p:txBody>
      </p:sp>
      <p:sp>
        <p:nvSpPr>
          <p:cNvPr id="4" name="3 Rectángulo"/>
          <p:cNvSpPr/>
          <p:nvPr/>
        </p:nvSpPr>
        <p:spPr>
          <a:xfrm>
            <a:off x="5580112" y="3429000"/>
            <a:ext cx="1656184" cy="382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7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548680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Mazorca negra- Moniliasis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254" y="1772816"/>
            <a:ext cx="9129615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Phytophthora palmívora </a:t>
            </a:r>
            <a:r>
              <a:rPr lang="es-ES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Moniliophthora roreri</a:t>
            </a:r>
            <a:endParaRPr lang="es-ES" sz="28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12762" r="61331" b="23207"/>
          <a:stretch/>
        </p:blipFill>
        <p:spPr bwMode="auto">
          <a:xfrm>
            <a:off x="973776" y="2482752"/>
            <a:ext cx="1942040" cy="31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3" t="2915" r="4984" b="48543"/>
          <a:stretch/>
        </p:blipFill>
        <p:spPr bwMode="auto">
          <a:xfrm>
            <a:off x="5940152" y="2482753"/>
            <a:ext cx="1858508" cy="31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776847" y="5675159"/>
            <a:ext cx="94288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(CATIE, 2014)</a:t>
            </a:r>
            <a:endParaRPr lang="es-ES" sz="1050" dirty="0"/>
          </a:p>
        </p:txBody>
      </p:sp>
      <p:sp>
        <p:nvSpPr>
          <p:cNvPr id="7" name="6 Rectángulo"/>
          <p:cNvSpPr/>
          <p:nvPr/>
        </p:nvSpPr>
        <p:spPr>
          <a:xfrm>
            <a:off x="2915816" y="5684553"/>
            <a:ext cx="94288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(CATIE, 2014)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9765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5168" y="404664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Mazorca negra- Moniliasis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254" y="1511206"/>
            <a:ext cx="9129615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Phytophthora palmívora </a:t>
            </a:r>
            <a:r>
              <a:rPr lang="es-ES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Moniliophthora roreri</a:t>
            </a:r>
            <a:endParaRPr lang="es-ES" sz="28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fundesyram.info/biblioteca/imgs/90025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1" t="14744" r="4006" b="12655"/>
          <a:stretch/>
        </p:blipFill>
        <p:spPr bwMode="auto">
          <a:xfrm>
            <a:off x="395536" y="2438111"/>
            <a:ext cx="194421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monilia en cacao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2" t="8744" r="6674" b="5006"/>
          <a:stretch/>
        </p:blipFill>
        <p:spPr bwMode="auto">
          <a:xfrm>
            <a:off x="6224847" y="2438111"/>
            <a:ext cx="169679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1691680" y="3212976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5 Conector recto de flecha"/>
          <p:cNvCxnSpPr>
            <a:stCxn id="2" idx="6"/>
          </p:cNvCxnSpPr>
          <p:nvPr/>
        </p:nvCxnSpPr>
        <p:spPr>
          <a:xfrm>
            <a:off x="2195736" y="3501008"/>
            <a:ext cx="11521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7082633" y="4149080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11 Conector recto de flecha"/>
          <p:cNvCxnSpPr/>
          <p:nvPr/>
        </p:nvCxnSpPr>
        <p:spPr>
          <a:xfrm flipH="1">
            <a:off x="5874195" y="4444795"/>
            <a:ext cx="12084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7 Elipse"/>
          <p:cNvSpPr/>
          <p:nvPr/>
        </p:nvSpPr>
        <p:spPr>
          <a:xfrm>
            <a:off x="3275856" y="2286662"/>
            <a:ext cx="1728192" cy="158417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4279009" y="4254170"/>
            <a:ext cx="1728192" cy="1584176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7921644" y="5555977"/>
            <a:ext cx="94288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(CATIE, 2014)</a:t>
            </a:r>
            <a:endParaRPr lang="es-ES" sz="1050" dirty="0"/>
          </a:p>
        </p:txBody>
      </p:sp>
      <p:sp>
        <p:nvSpPr>
          <p:cNvPr id="14" name="13 Rectángulo"/>
          <p:cNvSpPr/>
          <p:nvPr/>
        </p:nvSpPr>
        <p:spPr>
          <a:xfrm>
            <a:off x="2339752" y="5560438"/>
            <a:ext cx="94288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(CATIE, 2014)</a:t>
            </a:r>
            <a:endParaRPr lang="es-ES" sz="1050" dirty="0"/>
          </a:p>
        </p:txBody>
      </p:sp>
      <p:sp>
        <p:nvSpPr>
          <p:cNvPr id="16" name="15 Rectángulo"/>
          <p:cNvSpPr/>
          <p:nvPr/>
        </p:nvSpPr>
        <p:spPr>
          <a:xfrm>
            <a:off x="3798905" y="3895164"/>
            <a:ext cx="1194558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(SENASICA, 2016)</a:t>
            </a:r>
            <a:endParaRPr lang="es-ES" sz="1050" dirty="0"/>
          </a:p>
        </p:txBody>
      </p:sp>
      <p:sp>
        <p:nvSpPr>
          <p:cNvPr id="17" name="16 Rectángulo"/>
          <p:cNvSpPr/>
          <p:nvPr/>
        </p:nvSpPr>
        <p:spPr>
          <a:xfrm>
            <a:off x="4578061" y="5852284"/>
            <a:ext cx="1194558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(SENASICA, 2016)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4396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5168" y="548680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Mazorca negra- Moniliasis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3254" y="1772816"/>
            <a:ext cx="9129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Phytophthora palmívora </a:t>
            </a:r>
            <a:r>
              <a:rPr lang="es-ES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</a:t>
            </a:r>
            <a:r>
              <a:rPr lang="es-ES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Moniliophthora roreri</a:t>
            </a:r>
            <a:endParaRPr lang="es-ES" sz="28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77" t="34092" r="58969" b="39748"/>
          <a:stretch/>
        </p:blipFill>
        <p:spPr bwMode="auto">
          <a:xfrm rot="16200000">
            <a:off x="4341234" y="2121134"/>
            <a:ext cx="910539" cy="120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59889"/>
            <a:ext cx="2088232" cy="1380476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21104" r="79334" b="56078"/>
          <a:stretch/>
        </p:blipFill>
        <p:spPr bwMode="auto">
          <a:xfrm>
            <a:off x="6612247" y="2441150"/>
            <a:ext cx="1729519" cy="147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 flipH="1">
            <a:off x="3275856" y="2325453"/>
            <a:ext cx="919283" cy="3970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5397868" y="2336848"/>
            <a:ext cx="830316" cy="516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9" name="Picture 7" descr="http://www.fundesyram.info/biblioteca/imgs/900251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9" t="28793" r="10590" b="9188"/>
          <a:stretch/>
        </p:blipFill>
        <p:spPr bwMode="auto">
          <a:xfrm>
            <a:off x="697956" y="4066958"/>
            <a:ext cx="1771423" cy="20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30" b="5652"/>
          <a:stretch/>
        </p:blipFill>
        <p:spPr bwMode="auto">
          <a:xfrm>
            <a:off x="6451502" y="4066958"/>
            <a:ext cx="1890264" cy="216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8158093" y="6229250"/>
            <a:ext cx="94288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(CATIE, 2014)</a:t>
            </a:r>
            <a:endParaRPr lang="es-ES" sz="1050" dirty="0"/>
          </a:p>
        </p:txBody>
      </p:sp>
      <p:sp>
        <p:nvSpPr>
          <p:cNvPr id="14" name="13 Rectángulo"/>
          <p:cNvSpPr/>
          <p:nvPr/>
        </p:nvSpPr>
        <p:spPr>
          <a:xfrm>
            <a:off x="2469379" y="6102292"/>
            <a:ext cx="94288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(CATIE, 2014)</a:t>
            </a:r>
            <a:endParaRPr lang="es-ES" sz="1050" dirty="0"/>
          </a:p>
        </p:txBody>
      </p:sp>
      <p:sp>
        <p:nvSpPr>
          <p:cNvPr id="16" name="15 Rectángulo"/>
          <p:cNvSpPr/>
          <p:nvPr/>
        </p:nvSpPr>
        <p:spPr>
          <a:xfrm>
            <a:off x="7870322" y="3813407"/>
            <a:ext cx="909223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  <p:sp>
        <p:nvSpPr>
          <p:cNvPr id="17" name="16 Rectángulo"/>
          <p:cNvSpPr/>
          <p:nvPr/>
        </p:nvSpPr>
        <p:spPr>
          <a:xfrm>
            <a:off x="2570667" y="3660469"/>
            <a:ext cx="909223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240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99" y="4162715"/>
            <a:ext cx="569976" cy="58826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6" y="2204864"/>
            <a:ext cx="630936" cy="55473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Fundamentación teórica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0" y="1520788"/>
            <a:ext cx="2569221" cy="7920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118872" indent="0" algn="ctr">
              <a:buNone/>
            </a:pPr>
            <a:r>
              <a:rPr lang="es-ES" sz="3600" b="1" i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Control biológico</a:t>
            </a:r>
          </a:p>
        </p:txBody>
      </p:sp>
      <p:sp>
        <p:nvSpPr>
          <p:cNvPr id="4" name="3 Rectángulo"/>
          <p:cNvSpPr/>
          <p:nvPr/>
        </p:nvSpPr>
        <p:spPr>
          <a:xfrm rot="20822850">
            <a:off x="79969" y="2583354"/>
            <a:ext cx="6062575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manipulación directa o indirecta por parte del hombre de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agentes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vivos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de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natural tienen capacidad de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control. 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1" t="13973" b="12852"/>
          <a:stretch/>
        </p:blipFill>
        <p:spPr bwMode="auto">
          <a:xfrm>
            <a:off x="6876256" y="5086257"/>
            <a:ext cx="2121656" cy="17717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 rot="20798670">
            <a:off x="3244330" y="4624592"/>
            <a:ext cx="4572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manipulación provoca el aumento de su capacidad de ataque sobre patógenos de plantas.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8" y="4055313"/>
            <a:ext cx="2344886" cy="17430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884044" y="4150345"/>
            <a:ext cx="827471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(ERP, 2016)</a:t>
            </a:r>
            <a:endParaRPr lang="es-ES" sz="1050" dirty="0"/>
          </a:p>
        </p:txBody>
      </p:sp>
      <p:sp>
        <p:nvSpPr>
          <p:cNvPr id="11" name="10 Rectángulo"/>
          <p:cNvSpPr/>
          <p:nvPr/>
        </p:nvSpPr>
        <p:spPr>
          <a:xfrm>
            <a:off x="5992782" y="6381328"/>
            <a:ext cx="914033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(LAGE, 2014)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8118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63" y="4448757"/>
            <a:ext cx="670669" cy="69218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86" y="2477794"/>
            <a:ext cx="718076" cy="631352"/>
          </a:xfrm>
          <a:prstGeom prst="rect">
            <a:avLst/>
          </a:prstGeom>
        </p:spPr>
      </p:pic>
      <p:pic>
        <p:nvPicPr>
          <p:cNvPr id="10" name="9 Imagen" descr="D:\escritorio\jorge\fotos\Nueva carpeta (3)\20171024-0011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r="11698"/>
          <a:stretch/>
        </p:blipFill>
        <p:spPr bwMode="auto">
          <a:xfrm>
            <a:off x="1700305" y="5747480"/>
            <a:ext cx="1352357" cy="110508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2253" y="1540064"/>
            <a:ext cx="4929788" cy="7368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18872" indent="0" algn="ctr">
              <a:buNone/>
            </a:pPr>
            <a:r>
              <a:rPr lang="es-ES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 sp.</a:t>
            </a:r>
            <a:endParaRPr lang="es-ES" sz="4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 rot="20782948">
            <a:off x="219429" y="2798184"/>
            <a:ext cx="5666465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chemeClr val="tx1"/>
                </a:solidFill>
              </a:rPr>
              <a:t>Las especies de hongos del género </a:t>
            </a:r>
            <a:r>
              <a:rPr lang="es-ES" sz="2000" b="1" i="1" dirty="0">
                <a:solidFill>
                  <a:schemeClr val="tx1"/>
                </a:solidFill>
              </a:rPr>
              <a:t>Trichoderma</a:t>
            </a:r>
            <a:r>
              <a:rPr lang="es-ES" sz="2000" b="1" dirty="0">
                <a:solidFill>
                  <a:schemeClr val="tx1"/>
                </a:solidFill>
              </a:rPr>
              <a:t> han sido plenamente caracterizadas por tener </a:t>
            </a:r>
            <a:r>
              <a:rPr lang="es-ES" sz="2000" b="1" dirty="0" smtClean="0">
                <a:solidFill>
                  <a:schemeClr val="tx1"/>
                </a:solidFill>
              </a:rPr>
              <a:t>amplia aplicación </a:t>
            </a:r>
            <a:r>
              <a:rPr lang="es-ES" sz="2000" b="1" dirty="0">
                <a:solidFill>
                  <a:schemeClr val="tx1"/>
                </a:solidFill>
              </a:rPr>
              <a:t>en el ámbito </a:t>
            </a:r>
            <a:r>
              <a:rPr lang="es-ES" sz="2000" b="1" dirty="0" smtClean="0">
                <a:solidFill>
                  <a:schemeClr val="tx1"/>
                </a:solidFill>
              </a:rPr>
              <a:t>agrícola. 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24" y="3293203"/>
            <a:ext cx="2694452" cy="189013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 rot="20658387">
            <a:off x="5891815" y="5008816"/>
            <a:ext cx="291286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chemeClr val="tx1"/>
                </a:solidFill>
              </a:rPr>
              <a:t>Principalmente utilizado para </a:t>
            </a:r>
            <a:r>
              <a:rPr lang="es-ES" b="1" dirty="0">
                <a:solidFill>
                  <a:schemeClr val="tx1"/>
                </a:solidFill>
              </a:rPr>
              <a:t>el control biológico de otros microorganismos patógenos que atacan a los cultivos </a:t>
            </a:r>
          </a:p>
        </p:txBody>
      </p:sp>
      <p:pic>
        <p:nvPicPr>
          <p:cNvPr id="8" name="Picture 2" descr="Resultado de imagen para microscopio 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07" y="3991821"/>
            <a:ext cx="1836095" cy="18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curvado"/>
          <p:cNvCxnSpPr/>
          <p:nvPr/>
        </p:nvCxnSpPr>
        <p:spPr>
          <a:xfrm flipV="1">
            <a:off x="2738062" y="4306264"/>
            <a:ext cx="1788162" cy="1669362"/>
          </a:xfrm>
          <a:prstGeom prst="curvedConnector3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 Título"/>
          <p:cNvSpPr txBox="1">
            <a:spLocks/>
          </p:cNvSpPr>
          <p:nvPr/>
        </p:nvSpPr>
        <p:spPr>
          <a:xfrm>
            <a:off x="609600" y="307848"/>
            <a:ext cx="8229600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s-ES" smtClean="0"/>
              <a:t>Fundamentación teórica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3045409" y="6578878"/>
            <a:ext cx="909223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  <p:sp>
        <p:nvSpPr>
          <p:cNvPr id="14" name="13 Rectángulo"/>
          <p:cNvSpPr/>
          <p:nvPr/>
        </p:nvSpPr>
        <p:spPr>
          <a:xfrm>
            <a:off x="6842336" y="3273435"/>
            <a:ext cx="1745991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(Agricultura Orgánica, 2012)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4691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60" y="1844824"/>
            <a:ext cx="416055" cy="53492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Fundamentación teórica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 rot="20590244">
            <a:off x="257106" y="2211348"/>
            <a:ext cx="4120092" cy="64807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118872" indent="0" algn="ctr">
              <a:buNone/>
            </a:pPr>
            <a:r>
              <a:rPr lang="es-ES" sz="4400" b="1" i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Ciclo de vida</a:t>
            </a:r>
            <a:endParaRPr lang="es-ES" sz="4400" b="1" i="0" dirty="0">
              <a:ln>
                <a:prstDash val="solid"/>
              </a:ln>
              <a:solidFill>
                <a:schemeClr val="bg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774" b="38803"/>
          <a:stretch/>
        </p:blipFill>
        <p:spPr>
          <a:xfrm>
            <a:off x="2635098" y="2852936"/>
            <a:ext cx="5028700" cy="367240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876256" y="6237806"/>
            <a:ext cx="1343638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(BIOSIEMBRA, 2014)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6034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Pergamino vertical"/>
          <p:cNvSpPr/>
          <p:nvPr/>
        </p:nvSpPr>
        <p:spPr>
          <a:xfrm>
            <a:off x="-1" y="3356992"/>
            <a:ext cx="5674091" cy="338437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48598659"/>
              </p:ext>
            </p:extLst>
          </p:nvPr>
        </p:nvGraphicFramePr>
        <p:xfrm>
          <a:off x="176001" y="3038580"/>
          <a:ext cx="6576392" cy="36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96" y="3575591"/>
            <a:ext cx="565589" cy="49728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76" y="4420725"/>
            <a:ext cx="532429" cy="54951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79" y="5311287"/>
            <a:ext cx="449212" cy="46611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Fundamentación teórica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395536" y="1556792"/>
            <a:ext cx="8278248" cy="115212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18872" lvl="0" indent="0" algn="ctr">
              <a:buNone/>
            </a:pPr>
            <a:r>
              <a:rPr lang="es-ES" b="1" i="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Mecanismos de Control </a:t>
            </a:r>
            <a:r>
              <a:rPr lang="es-ES" b="1" i="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Biológico de </a:t>
            </a:r>
            <a:r>
              <a:rPr lang="es-ES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Trichoderma sp.</a:t>
            </a:r>
          </a:p>
          <a:p>
            <a:pPr lvl="0" algn="ctr"/>
            <a:endParaRPr lang="es-ES" sz="2400" b="1" i="0" dirty="0"/>
          </a:p>
        </p:txBody>
      </p:sp>
      <p:cxnSp>
        <p:nvCxnSpPr>
          <p:cNvPr id="6" name="5 Conector recto de flecha"/>
          <p:cNvCxnSpPr/>
          <p:nvPr/>
        </p:nvCxnSpPr>
        <p:spPr>
          <a:xfrm flipV="1">
            <a:off x="5119999" y="4311582"/>
            <a:ext cx="1108184" cy="7557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5148064" y="508485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5119999" y="5088507"/>
            <a:ext cx="1108184" cy="6888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6275378" y="3973028"/>
            <a:ext cx="2736304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Crecimiento quimiotrófico</a:t>
            </a:r>
            <a:endParaRPr lang="es-ES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670308" y="4826588"/>
            <a:ext cx="185205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/>
              <a:t>Reconocimiento</a:t>
            </a:r>
            <a:endParaRPr lang="es-ES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228183" y="5651556"/>
            <a:ext cx="273630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/>
              <a:t>Adhesión y enrollamiento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0511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Micoparasitismo</a:t>
            </a:r>
            <a:endParaRPr lang="es-ES" dirty="0"/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19107" r="29688" b="52321"/>
          <a:stretch/>
        </p:blipFill>
        <p:spPr bwMode="auto">
          <a:xfrm>
            <a:off x="0" y="1340768"/>
            <a:ext cx="914399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5024"/>
            <a:ext cx="9143999" cy="321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308304" y="4077072"/>
            <a:ext cx="14401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</a:t>
            </a:r>
            <a:endParaRPr lang="es-E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9552" y="5221425"/>
            <a:ext cx="144016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Rhizoctonia</a:t>
            </a:r>
            <a:endParaRPr lang="es-E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839241" y="6453336"/>
            <a:ext cx="1072730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</a:t>
            </a:r>
            <a:r>
              <a:rPr lang="es-ES" sz="1050" dirty="0" err="1" smtClean="0"/>
              <a:t>Fitosofia</a:t>
            </a:r>
            <a:r>
              <a:rPr lang="es-ES" sz="1050" dirty="0" smtClean="0"/>
              <a:t>, 2015)</a:t>
            </a:r>
            <a:endParaRPr lang="es-ES" sz="1050" dirty="0"/>
          </a:p>
        </p:txBody>
      </p:sp>
      <p:sp>
        <p:nvSpPr>
          <p:cNvPr id="8" name="7 Rectángulo"/>
          <p:cNvSpPr/>
          <p:nvPr/>
        </p:nvSpPr>
        <p:spPr>
          <a:xfrm>
            <a:off x="7979568" y="3212976"/>
            <a:ext cx="1072730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</a:t>
            </a:r>
            <a:r>
              <a:rPr lang="es-ES" sz="1050" dirty="0" err="1" smtClean="0"/>
              <a:t>Fitosofia</a:t>
            </a:r>
            <a:r>
              <a:rPr lang="es-ES" sz="1050" dirty="0" smtClean="0"/>
              <a:t>, 2015)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6980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84" y="4397911"/>
            <a:ext cx="566928" cy="588264"/>
          </a:xfrm>
          <a:prstGeom prst="rect">
            <a:avLst/>
          </a:prstGeom>
        </p:spPr>
      </p:pic>
      <p:pic>
        <p:nvPicPr>
          <p:cNvPr id="12" name="1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901" y="4100575"/>
            <a:ext cx="630936" cy="55473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1" y="1757237"/>
            <a:ext cx="566928" cy="588264"/>
          </a:xfrm>
          <a:prstGeom prst="rect">
            <a:avLst/>
          </a:prstGeom>
        </p:spPr>
      </p:pic>
      <p:pic>
        <p:nvPicPr>
          <p:cNvPr id="15" name="Picture 6" descr="Resultado de imagen para TACHUELAS POWER POI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1" t="42789" r="5801" b="43474"/>
          <a:stretch/>
        </p:blipFill>
        <p:spPr bwMode="auto">
          <a:xfrm>
            <a:off x="1259632" y="1489777"/>
            <a:ext cx="551998" cy="5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Antecedentes</a:t>
            </a:r>
            <a:endParaRPr lang="es-EC" dirty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" r="-434"/>
          <a:stretch/>
        </p:blipFill>
        <p:spPr bwMode="auto">
          <a:xfrm>
            <a:off x="3229606" y="2708920"/>
            <a:ext cx="3286609" cy="31723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 rot="20815379">
                <a:off x="326311" y="4941168"/>
                <a:ext cx="2447778" cy="132343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2000" b="1" dirty="0" smtClean="0">
                    <a:ln>
                      <a:solidFill>
                        <a:schemeClr val="tx1"/>
                      </a:solidFill>
                    </a:ln>
                    <a:effectLst/>
                  </a:rPr>
                  <a:t>Ecuador ocupa 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b="1" i="1" smtClean="0">
                            <a:ln>
                              <a:solidFill>
                                <a:schemeClr val="tx1"/>
                              </a:solidFill>
                            </a:ln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s-ES" sz="2000" b="1" i="1" smtClean="0">
                            <a:ln>
                              <a:solidFill>
                                <a:schemeClr val="tx1"/>
                              </a:solidFill>
                            </a:ln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s-ES" sz="2000" b="1" i="1" smtClean="0">
                            <a:ln>
                              <a:solidFill>
                                <a:schemeClr val="tx1"/>
                              </a:solidFill>
                            </a:ln>
                            <a:effectLst/>
                            <a:latin typeface="Cambria Math" panose="02040503050406030204" pitchFamily="18" charset="0"/>
                          </a:rPr>
                          <m:t>𝒎𝒐</m:t>
                        </m:r>
                      </m:sup>
                    </m:sSup>
                  </m:oMath>
                </a14:m>
                <a:r>
                  <a:rPr lang="es-EC" sz="2000" b="1" dirty="0" smtClean="0">
                    <a:ln>
                      <a:solidFill>
                        <a:schemeClr val="tx1"/>
                      </a:solidFill>
                    </a:ln>
                    <a:effectLst/>
                  </a:rPr>
                  <a:t> lugar, como país productor mundial de cacao.</a:t>
                </a:r>
                <a:endParaRPr lang="es-EC" sz="2000" b="1" dirty="0">
                  <a:ln>
                    <a:solidFill>
                      <a:schemeClr val="tx1"/>
                    </a:solidFill>
                  </a:ln>
                  <a:effectLst/>
                </a:endParaRPr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15379">
                <a:off x="326311" y="4941168"/>
                <a:ext cx="2447778" cy="13234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Image result for cacao fino de arom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17868" b="7882"/>
          <a:stretch/>
        </p:blipFill>
        <p:spPr bwMode="auto">
          <a:xfrm rot="1683484">
            <a:off x="5814602" y="1909502"/>
            <a:ext cx="2450692" cy="136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 rot="756699">
            <a:off x="6554869" y="4457669"/>
            <a:ext cx="2205353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>
                <a:ln>
                  <a:solidFill>
                    <a:schemeClr val="tx1"/>
                  </a:solidFill>
                </a:ln>
              </a:rPr>
              <a:t>El país es el primer productor de cacao fino de aroma, con mas del 70% de la producción global</a:t>
            </a:r>
            <a:endParaRPr lang="es-EC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CuadroTexto 7"/>
          <p:cNvSpPr txBox="1"/>
          <p:nvPr/>
        </p:nvSpPr>
        <p:spPr>
          <a:xfrm rot="21118152">
            <a:off x="427412" y="1907796"/>
            <a:ext cx="2511926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Ecuador existen 439.618 ha productivas de cacao, con una producción promedio de 200 a 300 kg/ha/año  </a:t>
            </a:r>
            <a:endParaRPr lang="es-EC" sz="20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657545" y="3680428"/>
            <a:ext cx="1375298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(Thomson , 2016)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40280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Antibiosis</a:t>
            </a:r>
            <a:endParaRPr lang="es-ES" dirty="0"/>
          </a:p>
        </p:txBody>
      </p:sp>
      <p:pic>
        <p:nvPicPr>
          <p:cNvPr id="2050" name="Picture 2" descr="D:\escritorio\jorge\fotos\Nueva carpeta (3)\20171024-0004.jpe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r="3939"/>
          <a:stretch/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43608" y="4515513"/>
            <a:ext cx="172819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/>
              <a:t>Trichoderma sp.</a:t>
            </a:r>
            <a:endParaRPr lang="es-ES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148064" y="4483247"/>
            <a:ext cx="216024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i="1" dirty="0" smtClean="0"/>
              <a:t>Moniliophthora roreri</a:t>
            </a:r>
            <a:endParaRPr lang="es-ES" i="1" dirty="0"/>
          </a:p>
        </p:txBody>
      </p:sp>
      <p:sp>
        <p:nvSpPr>
          <p:cNvPr id="6" name="5 Rectángulo"/>
          <p:cNvSpPr/>
          <p:nvPr/>
        </p:nvSpPr>
        <p:spPr>
          <a:xfrm>
            <a:off x="7384629" y="6326378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9864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Competencia</a:t>
            </a:r>
            <a:endParaRPr lang="es-ES" dirty="0"/>
          </a:p>
        </p:txBody>
      </p:sp>
      <p:pic>
        <p:nvPicPr>
          <p:cNvPr id="3074" name="Picture 2" descr="D:\escritorio\jorge\fotos\Nueva carpeta (3)\20170601-0001.jpe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11964" r="17829"/>
          <a:stretch/>
        </p:blipFill>
        <p:spPr bwMode="auto">
          <a:xfrm rot="10800000">
            <a:off x="0" y="1412775"/>
            <a:ext cx="9144000" cy="544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03648" y="2852936"/>
            <a:ext cx="172819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i="1" dirty="0" smtClean="0"/>
              <a:t>Trichoderma sp.</a:t>
            </a:r>
            <a:endParaRPr lang="es-ES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508104" y="2820670"/>
            <a:ext cx="216024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i="1" dirty="0" smtClean="0"/>
              <a:t>Moniliophthora roreri</a:t>
            </a:r>
            <a:endParaRPr lang="es-ES" i="1" dirty="0"/>
          </a:p>
        </p:txBody>
      </p:sp>
      <p:sp>
        <p:nvSpPr>
          <p:cNvPr id="6" name="5 Rectángulo"/>
          <p:cNvSpPr/>
          <p:nvPr/>
        </p:nvSpPr>
        <p:spPr>
          <a:xfrm>
            <a:off x="7384629" y="6326378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9639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Fundamentación teórica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-14033" y="1427403"/>
            <a:ext cx="9144000" cy="792088"/>
          </a:xfrm>
        </p:spPr>
        <p:txBody>
          <a:bodyPr>
            <a:normAutofit/>
          </a:bodyPr>
          <a:lstStyle/>
          <a:p>
            <a:pPr marL="118872" lvl="0" indent="0" algn="just">
              <a:buNone/>
            </a:pPr>
            <a:r>
              <a:rPr lang="es-ES" sz="2800" b="1" i="0" dirty="0" smtClean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bajo la </a:t>
            </a:r>
            <a:r>
              <a:rPr lang="es-ES" sz="2800" b="1" i="0" dirty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 del progreso de la enfermedad (ABCPE</a:t>
            </a:r>
            <a:r>
              <a:rPr lang="es-ES" sz="2800" b="1" i="0" dirty="0" smtClean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just"/>
            <a:endParaRPr lang="es-ES" sz="2400" b="1" i="0" dirty="0">
              <a:ln w="1905"/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226620"/>
              </p:ext>
            </p:extLst>
          </p:nvPr>
        </p:nvGraphicFramePr>
        <p:xfrm>
          <a:off x="2123728" y="3112877"/>
          <a:ext cx="4465031" cy="236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 rot="20829583">
            <a:off x="88824" y="2373482"/>
            <a:ext cx="3798053" cy="830997"/>
          </a:xfrm>
          <a:prstGeom prst="rect">
            <a:avLst/>
          </a:prstGeom>
          <a:effectLst>
            <a:outerShdw blurRad="45000" dist="25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b="1" dirty="0"/>
              <a:t>Es una medida de la cantidad total de enfermedad durante un periodo de </a:t>
            </a:r>
            <a:r>
              <a:rPr lang="es-ES" sz="1600" b="1" dirty="0" smtClean="0"/>
              <a:t>tiempo</a:t>
            </a:r>
            <a:r>
              <a:rPr lang="es-ES" sz="1600" b="1" dirty="0"/>
              <a:t>.</a:t>
            </a:r>
          </a:p>
        </p:txBody>
      </p:sp>
      <p:sp>
        <p:nvSpPr>
          <p:cNvPr id="8" name="7 Rectángulo"/>
          <p:cNvSpPr/>
          <p:nvPr/>
        </p:nvSpPr>
        <p:spPr>
          <a:xfrm rot="1343809">
            <a:off x="5161245" y="2673857"/>
            <a:ext cx="3901931" cy="830997"/>
          </a:xfrm>
          <a:prstGeom prst="rect">
            <a:avLst/>
          </a:prstGeom>
          <a:effectLst>
            <a:outerShdw blurRad="45000" dist="25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b="1" dirty="0" smtClean="0"/>
              <a:t>Se determina </a:t>
            </a:r>
            <a:r>
              <a:rPr lang="es-ES" sz="1600" b="1" dirty="0"/>
              <a:t>a partir de gráficos o curvas de incidencia de la enfermedad con respecto al tiempo.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395536" y="5432995"/>
                <a:ext cx="7991881" cy="1425005"/>
              </a:xfrm>
              <a:prstGeom prst="rect">
                <a:avLst/>
              </a:prstGeom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  <a:softEdge rad="12700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lang="es-ES" sz="1600" b="1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s-ES" sz="1600" b="1" i="1">
                              <a:latin typeface="Cambria Math"/>
                            </a:rPr>
                            <m:t>𝒂</m:t>
                          </m:r>
                        </m:sub>
                        <m:sup>
                          <m:r>
                            <a:rPr lang="es-ES" sz="1600" b="1" i="1">
                              <a:latin typeface="Cambria Math"/>
                            </a:rPr>
                            <m:t>𝒃</m:t>
                          </m:r>
                        </m:sup>
                        <m:e>
                          <m:r>
                            <a:rPr lang="es-ES" sz="1600" b="1" i="1">
                              <a:latin typeface="Cambria Math"/>
                            </a:rPr>
                            <m:t>𝒇</m:t>
                          </m:r>
                          <m:d>
                            <m:dPr>
                              <m:ctrlPr>
                                <a:rPr lang="es-ES" sz="16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1" i="1">
                                  <a:latin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s-ES" sz="1600" b="1" i="1">
                              <a:latin typeface="Cambria Math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s-ES" sz="1600" dirty="0"/>
              </a:p>
              <a:p>
                <a:pPr algn="ctr"/>
                <a:r>
                  <a:rPr lang="es-ES" sz="1600" dirty="0" smtClean="0"/>
                  <a:t>∫</a:t>
                </a:r>
                <a:r>
                  <a:rPr lang="es-ES" sz="1600" dirty="0"/>
                  <a:t>: signo de integración entre dos intervalos de tiempo.</a:t>
                </a:r>
              </a:p>
              <a:p>
                <a:pPr algn="ctr"/>
                <a:r>
                  <a:rPr lang="es-ES" sz="1600" dirty="0"/>
                  <a:t>f(x): función o modelo de regresión obtenido para la incidencia de la enfermedad..</a:t>
                </a:r>
              </a:p>
              <a:p>
                <a:pPr algn="ctr"/>
                <a:r>
                  <a:rPr lang="es-ES" sz="1600" dirty="0"/>
                  <a:t>dx: derivada de la incidencia con respecto al tiempo.</a:t>
                </a:r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432995"/>
                <a:ext cx="7991881" cy="14250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45000" dist="25000" dir="5400000" rotWithShape="0">
                  <a:srgbClr val="000000">
                    <a:alpha val="38000"/>
                  </a:srgbClr>
                </a:outerShdw>
                <a:softEdge rad="127000"/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21088"/>
            <a:ext cx="670669" cy="69218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19" y="2481724"/>
            <a:ext cx="718076" cy="6313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Fundamentación teórica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0" y="1484784"/>
            <a:ext cx="9140128" cy="720080"/>
          </a:xfrm>
        </p:spPr>
        <p:txBody>
          <a:bodyPr/>
          <a:lstStyle/>
          <a:p>
            <a:pPr marL="118872" indent="0" algn="ctr">
              <a:buNone/>
            </a:pPr>
            <a:r>
              <a:rPr lang="es-ES" sz="3500" b="1" i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Coadyuvantes para aspersiones </a:t>
            </a:r>
            <a:r>
              <a:rPr lang="es-ES" sz="3500" b="1" i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agrícolas</a:t>
            </a:r>
          </a:p>
          <a:p>
            <a:pPr algn="ctr"/>
            <a:endParaRPr lang="es-ES" sz="3500" b="1" i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Resultado de imagen para aspersiones agricolas con bomba mochi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407">
            <a:off x="1985992" y="4716004"/>
            <a:ext cx="3211755" cy="14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 rot="20710487">
            <a:off x="113351" y="2888005"/>
            <a:ext cx="4586497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ustancia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química que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contribuye a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realizar una mejor acción cuando se mezcla en forma correcta con un fitosanitario.</a:t>
            </a:r>
          </a:p>
        </p:txBody>
      </p:sp>
      <p:pic>
        <p:nvPicPr>
          <p:cNvPr id="6" name="Picture 2" descr="Resultado de imagen para coadyuvantes ho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97400"/>
            <a:ext cx="3456044" cy="10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curvado"/>
          <p:cNvCxnSpPr/>
          <p:nvPr/>
        </p:nvCxnSpPr>
        <p:spPr>
          <a:xfrm flipV="1">
            <a:off x="4355976" y="3549724"/>
            <a:ext cx="2592288" cy="1363552"/>
          </a:xfrm>
          <a:prstGeom prst="curvedConnector3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7328769" y="3878275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(Leiva, 2013)</a:t>
            </a:r>
            <a:endParaRPr lang="es-ES" sz="1050" dirty="0"/>
          </a:p>
        </p:txBody>
      </p:sp>
      <p:sp>
        <p:nvSpPr>
          <p:cNvPr id="13" name="12 Rectángulo"/>
          <p:cNvSpPr/>
          <p:nvPr/>
        </p:nvSpPr>
        <p:spPr>
          <a:xfrm>
            <a:off x="4572000" y="5949280"/>
            <a:ext cx="1219819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(El Vergel, 2013)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0208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28" y="1676725"/>
            <a:ext cx="710944" cy="7377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9924" y="2276872"/>
            <a:ext cx="8568952" cy="63373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600" dirty="0" smtClean="0"/>
              <a:t>Mecanismo de acción de los coadyuvantes</a:t>
            </a:r>
            <a:endParaRPr lang="es-ES" sz="36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54" y="3356992"/>
            <a:ext cx="6869840" cy="3168352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307848"/>
            <a:ext cx="8229600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s-ES" smtClean="0"/>
              <a:t>Fundamentación teórica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7524328" y="6438866"/>
            <a:ext cx="1454571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(POLYAGRO, 2015)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0462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27407"/>
            <a:ext cx="565589" cy="49728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02" y="2596199"/>
            <a:ext cx="532429" cy="5495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4" name="CuadroTexto 2"/>
          <p:cNvSpPr txBox="1"/>
          <p:nvPr/>
        </p:nvSpPr>
        <p:spPr>
          <a:xfrm rot="21008710">
            <a:off x="269000" y="2134534"/>
            <a:ext cx="374441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LABORATORIO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67544" y="2996952"/>
            <a:ext cx="8280920" cy="302433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b="1" dirty="0"/>
              <a:t>Aislamiento de </a:t>
            </a:r>
            <a:r>
              <a:rPr lang="es-ES" sz="2400" b="1" i="1" dirty="0" err="1"/>
              <a:t>Moniliophthora</a:t>
            </a:r>
            <a:r>
              <a:rPr lang="es-ES" sz="2400" b="1" i="1" dirty="0"/>
              <a:t> </a:t>
            </a:r>
            <a:r>
              <a:rPr lang="es-ES" sz="2400" b="1" i="1" dirty="0" err="1"/>
              <a:t>roreri</a:t>
            </a:r>
            <a:r>
              <a:rPr lang="es-ES" sz="2400" b="1" dirty="0"/>
              <a:t> y </a:t>
            </a:r>
            <a:r>
              <a:rPr lang="es-ES" sz="2400" b="1" i="1" dirty="0" err="1"/>
              <a:t>Trichoderma</a:t>
            </a:r>
            <a:r>
              <a:rPr lang="es-ES" sz="2400" b="1" i="1" dirty="0"/>
              <a:t> </a:t>
            </a:r>
            <a:r>
              <a:rPr lang="es-ES" sz="2400" b="1" i="1" dirty="0" err="1"/>
              <a:t>sp</a:t>
            </a:r>
            <a:r>
              <a:rPr lang="es-ES" sz="2400" b="1" i="1" dirty="0"/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es-ES" sz="2400" b="1" i="1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b="1" dirty="0"/>
              <a:t>Pruebas duales de antagonismo </a:t>
            </a:r>
            <a:r>
              <a:rPr lang="es-ES" sz="2400" b="1" i="1" dirty="0"/>
              <a:t>in vitro</a:t>
            </a:r>
            <a:r>
              <a:rPr lang="es-ES" sz="2400" b="1" dirty="0"/>
              <a:t> entre </a:t>
            </a:r>
            <a:r>
              <a:rPr lang="es-ES" sz="2400" b="1" i="1" dirty="0" err="1"/>
              <a:t>Trichoderma</a:t>
            </a:r>
            <a:r>
              <a:rPr lang="es-ES" sz="2400" b="1" i="1" dirty="0"/>
              <a:t> </a:t>
            </a:r>
            <a:r>
              <a:rPr lang="es-ES" sz="2400" b="1" i="1" dirty="0" err="1"/>
              <a:t>sp</a:t>
            </a:r>
            <a:r>
              <a:rPr lang="es-ES" sz="2400" b="1" i="1" dirty="0"/>
              <a:t>. </a:t>
            </a:r>
            <a:r>
              <a:rPr lang="es-ES" sz="2400" b="1" dirty="0"/>
              <a:t>y </a:t>
            </a:r>
            <a:r>
              <a:rPr lang="es-ES" sz="2400" b="1" i="1" dirty="0" err="1"/>
              <a:t>Moniliophthora</a:t>
            </a:r>
            <a:r>
              <a:rPr lang="es-ES" sz="2400" b="1" i="1" dirty="0"/>
              <a:t> </a:t>
            </a:r>
            <a:r>
              <a:rPr lang="es-ES" sz="2400" b="1" i="1" dirty="0" err="1"/>
              <a:t>roreri</a:t>
            </a:r>
            <a:r>
              <a:rPr lang="es-ES" sz="2400" b="1" dirty="0"/>
              <a:t> 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sz="2400" b="1" dirty="0"/>
              <a:t>Pruebas </a:t>
            </a:r>
            <a:r>
              <a:rPr lang="es-ES" sz="2400" b="1" i="1" dirty="0"/>
              <a:t>in vitro </a:t>
            </a:r>
            <a:r>
              <a:rPr lang="es-ES" sz="2400" b="1" dirty="0"/>
              <a:t>de compatibilidad de </a:t>
            </a:r>
            <a:r>
              <a:rPr lang="es-ES" sz="2400" b="1" i="1" dirty="0" err="1"/>
              <a:t>Trichoderma</a:t>
            </a:r>
            <a:r>
              <a:rPr lang="es-ES" sz="2400" b="1" i="1" dirty="0"/>
              <a:t> </a:t>
            </a:r>
            <a:r>
              <a:rPr lang="es-ES" sz="2400" b="1" i="1" dirty="0" err="1"/>
              <a:t>sp</a:t>
            </a:r>
            <a:r>
              <a:rPr lang="es-ES" sz="2400" b="1" i="1" dirty="0"/>
              <a:t>. </a:t>
            </a:r>
            <a:r>
              <a:rPr lang="es-ES" sz="2400" b="1" dirty="0"/>
              <a:t>con diferentes coadyuvantes para aspersiones agrícolas.</a:t>
            </a:r>
          </a:p>
        </p:txBody>
      </p:sp>
    </p:spTree>
    <p:extLst>
      <p:ext uri="{BB962C8B-B14F-4D97-AF65-F5344CB8AC3E}">
        <p14:creationId xmlns:p14="http://schemas.microsoft.com/office/powerpoint/2010/main" val="23786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4" name="Rectángulo 1"/>
          <p:cNvSpPr/>
          <p:nvPr/>
        </p:nvSpPr>
        <p:spPr>
          <a:xfrm>
            <a:off x="443996" y="1772816"/>
            <a:ext cx="83529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400" b="1" dirty="0"/>
              <a:t>Aislamiento del hongo fitopatógeno </a:t>
            </a:r>
            <a:r>
              <a:rPr lang="es-EC" sz="2400" b="1" i="1" dirty="0"/>
              <a:t>Moniliophthora roreri</a:t>
            </a:r>
            <a:r>
              <a:rPr lang="es-EC" sz="2400" b="1" i="1" dirty="0" smtClean="0"/>
              <a:t>.</a:t>
            </a:r>
            <a:endParaRPr lang="es-ES" sz="24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3" y="2575015"/>
            <a:ext cx="1886027" cy="133794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1" y="2512112"/>
            <a:ext cx="1736302" cy="140235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38" y="2575015"/>
            <a:ext cx="1743709" cy="13394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0" t="25051" r="21364" b="26060"/>
          <a:stretch/>
        </p:blipFill>
        <p:spPr bwMode="auto">
          <a:xfrm>
            <a:off x="6804247" y="2575015"/>
            <a:ext cx="1808997" cy="133944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" t="19772" r="6327" b="18093"/>
          <a:stretch/>
        </p:blipFill>
        <p:spPr bwMode="auto">
          <a:xfrm>
            <a:off x="1332088" y="4772338"/>
            <a:ext cx="2015775" cy="151293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546" b="18204"/>
          <a:stretch/>
        </p:blipFill>
        <p:spPr bwMode="auto">
          <a:xfrm>
            <a:off x="5495350" y="4653135"/>
            <a:ext cx="2117024" cy="15889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derecha 8"/>
          <p:cNvSpPr/>
          <p:nvPr/>
        </p:nvSpPr>
        <p:spPr>
          <a:xfrm>
            <a:off x="4165299" y="3121492"/>
            <a:ext cx="396734" cy="327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redondeado 9"/>
          <p:cNvSpPr/>
          <p:nvPr/>
        </p:nvSpPr>
        <p:spPr>
          <a:xfrm>
            <a:off x="755576" y="4053225"/>
            <a:ext cx="2315518" cy="3114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Recolección de mazorcas </a:t>
            </a:r>
          </a:p>
        </p:txBody>
      </p:sp>
      <p:sp>
        <p:nvSpPr>
          <p:cNvPr id="13" name="Rectángulo redondeado 11"/>
          <p:cNvSpPr/>
          <p:nvPr/>
        </p:nvSpPr>
        <p:spPr>
          <a:xfrm>
            <a:off x="4562033" y="4053224"/>
            <a:ext cx="1866634" cy="3114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Corte y desinfección </a:t>
            </a:r>
          </a:p>
        </p:txBody>
      </p:sp>
      <p:sp>
        <p:nvSpPr>
          <p:cNvPr id="14" name="Rectángulo redondeado 12"/>
          <p:cNvSpPr/>
          <p:nvPr/>
        </p:nvSpPr>
        <p:spPr>
          <a:xfrm>
            <a:off x="6804247" y="4053225"/>
            <a:ext cx="1997292" cy="3114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Siembra en cajas </a:t>
            </a:r>
            <a:r>
              <a:rPr lang="es-EC" sz="1400" b="1" dirty="0" err="1"/>
              <a:t>petri</a:t>
            </a:r>
            <a:endParaRPr lang="es-EC" sz="1400" b="1" dirty="0"/>
          </a:p>
        </p:txBody>
      </p:sp>
      <p:sp>
        <p:nvSpPr>
          <p:cNvPr id="15" name="Rectángulo redondeado 13"/>
          <p:cNvSpPr/>
          <p:nvPr/>
        </p:nvSpPr>
        <p:spPr>
          <a:xfrm>
            <a:off x="1346391" y="6446915"/>
            <a:ext cx="1960419" cy="3114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Vista macroscópica</a:t>
            </a:r>
          </a:p>
        </p:txBody>
      </p:sp>
      <p:sp>
        <p:nvSpPr>
          <p:cNvPr id="16" name="Rectángulo redondeado 14"/>
          <p:cNvSpPr/>
          <p:nvPr/>
        </p:nvSpPr>
        <p:spPr>
          <a:xfrm>
            <a:off x="5648977" y="6438346"/>
            <a:ext cx="1963397" cy="32006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Vista microscópica</a:t>
            </a:r>
          </a:p>
        </p:txBody>
      </p:sp>
    </p:spTree>
    <p:extLst>
      <p:ext uri="{BB962C8B-B14F-4D97-AF65-F5344CB8AC3E}">
        <p14:creationId xmlns:p14="http://schemas.microsoft.com/office/powerpoint/2010/main" val="34273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4" name="Rectángulo 1"/>
          <p:cNvSpPr/>
          <p:nvPr/>
        </p:nvSpPr>
        <p:spPr>
          <a:xfrm>
            <a:off x="11298" y="1556792"/>
            <a:ext cx="9132702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400" b="1" dirty="0"/>
              <a:t>Aislamiento de </a:t>
            </a:r>
            <a:r>
              <a:rPr lang="es-EC" sz="2400" b="1" i="1" dirty="0" err="1"/>
              <a:t>Trichoderma</a:t>
            </a:r>
            <a:r>
              <a:rPr lang="es-EC" sz="2400" b="1" i="1" dirty="0"/>
              <a:t> </a:t>
            </a:r>
            <a:r>
              <a:rPr lang="es-EC" sz="2400" b="1" i="1" dirty="0" err="1"/>
              <a:t>sp</a:t>
            </a:r>
            <a:r>
              <a:rPr lang="es-EC" sz="2400" b="1" i="1" dirty="0"/>
              <a:t>. </a:t>
            </a:r>
            <a:r>
              <a:rPr lang="es-EC" sz="2400" b="1" dirty="0"/>
              <a:t>de suelos cacaoteros, para su utilización en pruebas de antagonismo frente a </a:t>
            </a:r>
            <a:r>
              <a:rPr lang="es-EC" sz="2400" b="1" i="1" dirty="0"/>
              <a:t>Moniliophthora roreri</a:t>
            </a:r>
            <a:r>
              <a:rPr lang="es-EC" sz="2400" b="1" i="1" dirty="0" smtClean="0"/>
              <a:t>.</a:t>
            </a:r>
            <a:endParaRPr lang="es-ES" sz="2400" b="1" i="1" dirty="0"/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3" y="3284984"/>
            <a:ext cx="1657718" cy="148069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/>
        </p:spPr>
      </p:pic>
      <p:pic>
        <p:nvPicPr>
          <p:cNvPr id="6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38" y="3284984"/>
            <a:ext cx="1697849" cy="14466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/>
        </p:spPr>
      </p:pic>
      <p:pic>
        <p:nvPicPr>
          <p:cNvPr id="7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8502" y="2852671"/>
            <a:ext cx="1444651" cy="1877232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D:\escritorio\jorge\fotos\Nueva carpeta (3)\20171020-0009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2118" r="17233" b="1399"/>
          <a:stretch/>
        </p:blipFill>
        <p:spPr bwMode="auto">
          <a:xfrm>
            <a:off x="3062387" y="5263627"/>
            <a:ext cx="1680785" cy="129397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8 Imagen" descr="D:\escritorio\jorge\fotos\Nueva carpeta (3)\20171114-0003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2" t="6216" r="9648" b="3461"/>
          <a:stretch/>
        </p:blipFill>
        <p:spPr bwMode="auto">
          <a:xfrm>
            <a:off x="5262233" y="5207122"/>
            <a:ext cx="1608248" cy="129397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8 Imagen" descr="D:\escritorio\jorge\fotos\Nueva carpeta (3)\20171024-0011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r="7792"/>
          <a:stretch/>
        </p:blipFill>
        <p:spPr bwMode="auto">
          <a:xfrm>
            <a:off x="7457278" y="5207122"/>
            <a:ext cx="1497169" cy="129397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Flecha derecha 8"/>
          <p:cNvSpPr/>
          <p:nvPr/>
        </p:nvSpPr>
        <p:spPr>
          <a:xfrm>
            <a:off x="4316852" y="3809427"/>
            <a:ext cx="521594" cy="29362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redondeado 19"/>
          <p:cNvSpPr/>
          <p:nvPr/>
        </p:nvSpPr>
        <p:spPr>
          <a:xfrm>
            <a:off x="990960" y="4849465"/>
            <a:ext cx="2076719" cy="28977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350" b="1" dirty="0">
                <a:solidFill>
                  <a:schemeClr val="tx1"/>
                </a:solidFill>
              </a:rPr>
              <a:t>Recolección de muestras</a:t>
            </a:r>
          </a:p>
        </p:txBody>
      </p:sp>
      <p:sp>
        <p:nvSpPr>
          <p:cNvPr id="13" name="Rectángulo redondeado 20"/>
          <p:cNvSpPr/>
          <p:nvPr/>
        </p:nvSpPr>
        <p:spPr>
          <a:xfrm>
            <a:off x="7267727" y="3757533"/>
            <a:ext cx="1876273" cy="3114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50" b="1" dirty="0">
                <a:solidFill>
                  <a:schemeClr val="tx1"/>
                </a:solidFill>
              </a:rPr>
              <a:t>Siembra en cajas </a:t>
            </a:r>
            <a:r>
              <a:rPr lang="es-EC" sz="1350" b="1" dirty="0" smtClean="0">
                <a:solidFill>
                  <a:schemeClr val="tx1"/>
                </a:solidFill>
              </a:rPr>
              <a:t>Petri</a:t>
            </a:r>
            <a:endParaRPr lang="es-EC" sz="1350" b="1" dirty="0">
              <a:solidFill>
                <a:schemeClr val="tx1"/>
              </a:solidFill>
            </a:endParaRPr>
          </a:p>
        </p:txBody>
      </p:sp>
      <p:cxnSp>
        <p:nvCxnSpPr>
          <p:cNvPr id="14" name="Conector recto de flecha 24"/>
          <p:cNvCxnSpPr/>
          <p:nvPr/>
        </p:nvCxnSpPr>
        <p:spPr>
          <a:xfrm flipH="1">
            <a:off x="4269150" y="4509120"/>
            <a:ext cx="734898" cy="6874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26"/>
          <p:cNvCxnSpPr/>
          <p:nvPr/>
        </p:nvCxnSpPr>
        <p:spPr>
          <a:xfrm>
            <a:off x="6208469" y="4577002"/>
            <a:ext cx="0" cy="63012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28"/>
          <p:cNvCxnSpPr/>
          <p:nvPr/>
        </p:nvCxnSpPr>
        <p:spPr>
          <a:xfrm>
            <a:off x="7568892" y="4617228"/>
            <a:ext cx="636970" cy="5220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redondeado 31"/>
          <p:cNvSpPr/>
          <p:nvPr/>
        </p:nvSpPr>
        <p:spPr>
          <a:xfrm>
            <a:off x="5235531" y="6535328"/>
            <a:ext cx="1945877" cy="3226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50" b="1" dirty="0">
                <a:solidFill>
                  <a:schemeClr val="tx1"/>
                </a:solidFill>
              </a:rPr>
              <a:t>Vista macroscópica</a:t>
            </a:r>
          </a:p>
        </p:txBody>
      </p:sp>
    </p:spTree>
    <p:extLst>
      <p:ext uri="{BB962C8B-B14F-4D97-AF65-F5344CB8AC3E}">
        <p14:creationId xmlns:p14="http://schemas.microsoft.com/office/powerpoint/2010/main" val="33417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89" y="5215621"/>
            <a:ext cx="449212" cy="46611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4" name="Rectángulo 1"/>
          <p:cNvSpPr/>
          <p:nvPr/>
        </p:nvSpPr>
        <p:spPr>
          <a:xfrm>
            <a:off x="0" y="1585582"/>
            <a:ext cx="914001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400" b="1" dirty="0"/>
              <a:t>Pruebas de antagonismo in vitro entre el controlador biológico </a:t>
            </a:r>
            <a:r>
              <a:rPr lang="es-EC" sz="2400" b="1" i="1" dirty="0" err="1"/>
              <a:t>Trichoderma</a:t>
            </a:r>
            <a:r>
              <a:rPr lang="es-EC" sz="2400" b="1" i="1" dirty="0"/>
              <a:t> </a:t>
            </a:r>
            <a:r>
              <a:rPr lang="es-EC" sz="2400" b="1" i="1" dirty="0" err="1"/>
              <a:t>sp</a:t>
            </a:r>
            <a:r>
              <a:rPr lang="es-EC" sz="2400" b="1" i="1" dirty="0"/>
              <a:t>. </a:t>
            </a:r>
            <a:r>
              <a:rPr lang="es-EC" sz="2400" b="1" dirty="0"/>
              <a:t>y el hongo </a:t>
            </a:r>
            <a:r>
              <a:rPr lang="es-EC" sz="2400" b="1" dirty="0" err="1"/>
              <a:t>fitopatógeno</a:t>
            </a:r>
            <a:r>
              <a:rPr lang="es-EC" sz="2400" b="1" dirty="0"/>
              <a:t> </a:t>
            </a:r>
            <a:r>
              <a:rPr lang="es-EC" sz="2400" b="1" i="1" dirty="0" err="1"/>
              <a:t>Moniliophthora</a:t>
            </a:r>
            <a:r>
              <a:rPr lang="es-EC" sz="2400" b="1" i="1" dirty="0"/>
              <a:t> </a:t>
            </a:r>
            <a:r>
              <a:rPr lang="es-EC" sz="2400" b="1" i="1" dirty="0" err="1"/>
              <a:t>roreri</a:t>
            </a:r>
            <a:r>
              <a:rPr lang="es-EC" sz="2400" b="1" i="1" dirty="0"/>
              <a:t>.</a:t>
            </a:r>
            <a:endParaRPr lang="es-ES" sz="2400" i="1" dirty="0"/>
          </a:p>
        </p:txBody>
      </p:sp>
      <p:sp>
        <p:nvSpPr>
          <p:cNvPr id="5" name="Rectángulo 2"/>
          <p:cNvSpPr/>
          <p:nvPr/>
        </p:nvSpPr>
        <p:spPr>
          <a:xfrm>
            <a:off x="467544" y="2780928"/>
            <a:ext cx="8208912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 experimental </a:t>
            </a:r>
          </a:p>
          <a:p>
            <a:pPr algn="just"/>
            <a:r>
              <a:rPr lang="es-EC" b="1" dirty="0"/>
              <a:t>En una caja Petri con medio PDA se colocó un disco de un cultivo del hongo fitopatógeno, de ser el caso, se sembró a una distancia de 5 cm, un disco de un cultivo de </a:t>
            </a:r>
            <a:r>
              <a:rPr lang="es-EC" b="1" i="1" dirty="0"/>
              <a:t>Trichoderma sp</a:t>
            </a:r>
            <a:r>
              <a:rPr lang="es-EC" b="1" dirty="0" smtClean="0"/>
              <a:t>., </a:t>
            </a:r>
            <a:r>
              <a:rPr lang="es-EC" b="1" dirty="0"/>
              <a:t>se dejó en incubación por 12 días a 26°C.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70939582"/>
              </p:ext>
            </p:extLst>
          </p:nvPr>
        </p:nvGraphicFramePr>
        <p:xfrm>
          <a:off x="-56671" y="3858326"/>
          <a:ext cx="5151485" cy="298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8 Elipse"/>
          <p:cNvSpPr/>
          <p:nvPr/>
        </p:nvSpPr>
        <p:spPr>
          <a:xfrm>
            <a:off x="5129011" y="4149080"/>
            <a:ext cx="883147" cy="66008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8" name="Conector recto de flecha 12"/>
          <p:cNvCxnSpPr/>
          <p:nvPr/>
        </p:nvCxnSpPr>
        <p:spPr>
          <a:xfrm>
            <a:off x="4468970" y="4538709"/>
            <a:ext cx="6600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8 Elipse"/>
          <p:cNvSpPr/>
          <p:nvPr/>
        </p:nvSpPr>
        <p:spPr>
          <a:xfrm>
            <a:off x="5224603" y="4952224"/>
            <a:ext cx="862221" cy="68219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10" name="Conector recto de flecha 15"/>
          <p:cNvCxnSpPr/>
          <p:nvPr/>
        </p:nvCxnSpPr>
        <p:spPr>
          <a:xfrm>
            <a:off x="4431941" y="5376387"/>
            <a:ext cx="6970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Elipse 17"/>
          <p:cNvSpPr/>
          <p:nvPr/>
        </p:nvSpPr>
        <p:spPr>
          <a:xfrm>
            <a:off x="5226383" y="4386778"/>
            <a:ext cx="135228" cy="923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Elipse 20"/>
          <p:cNvSpPr/>
          <p:nvPr/>
        </p:nvSpPr>
        <p:spPr>
          <a:xfrm>
            <a:off x="5251800" y="5247151"/>
            <a:ext cx="135228" cy="923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5" name="Elipse 25"/>
          <p:cNvSpPr/>
          <p:nvPr/>
        </p:nvSpPr>
        <p:spPr>
          <a:xfrm>
            <a:off x="5876931" y="5247150"/>
            <a:ext cx="135228" cy="9234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6" name="5 Rectángulo"/>
          <p:cNvSpPr/>
          <p:nvPr/>
        </p:nvSpPr>
        <p:spPr>
          <a:xfrm>
            <a:off x="6156176" y="5551358"/>
            <a:ext cx="2983841" cy="13066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/>
              <a:t>PA = [(CR - CRT) / CR] x 100; </a:t>
            </a:r>
            <a:r>
              <a:rPr lang="es-EC" sz="1050" b="1" dirty="0"/>
              <a:t>donde:</a:t>
            </a:r>
          </a:p>
          <a:p>
            <a:pPr algn="ctr"/>
            <a:endParaRPr lang="es-ES" sz="1050" dirty="0"/>
          </a:p>
          <a:p>
            <a:r>
              <a:rPr lang="es-EC" sz="1050" b="1" dirty="0"/>
              <a:t>PA = </a:t>
            </a:r>
            <a:r>
              <a:rPr lang="es-EC" sz="1050" dirty="0"/>
              <a:t>Antibiosis (%)</a:t>
            </a:r>
            <a:endParaRPr lang="es-ES" sz="1050" dirty="0"/>
          </a:p>
          <a:p>
            <a:r>
              <a:rPr lang="es-EC" sz="1050" b="1" dirty="0"/>
              <a:t>CR = </a:t>
            </a:r>
            <a:r>
              <a:rPr lang="es-EC" sz="1050" dirty="0"/>
              <a:t>Crecimiento radial de </a:t>
            </a:r>
            <a:r>
              <a:rPr lang="es-EC" sz="1050" i="1" dirty="0"/>
              <a:t>M. roreri</a:t>
            </a:r>
            <a:r>
              <a:rPr lang="es-EC" sz="1050" dirty="0"/>
              <a:t> sin </a:t>
            </a:r>
            <a:r>
              <a:rPr lang="es-EC" sz="1050" i="1" dirty="0"/>
              <a:t>Trichoderma </a:t>
            </a:r>
            <a:r>
              <a:rPr lang="es-EC" sz="1050" dirty="0"/>
              <a:t>(cm)</a:t>
            </a:r>
            <a:endParaRPr lang="es-ES" sz="1050" dirty="0"/>
          </a:p>
          <a:p>
            <a:r>
              <a:rPr lang="es-EC" sz="1050" b="1" dirty="0"/>
              <a:t>CRT = </a:t>
            </a:r>
            <a:r>
              <a:rPr lang="es-EC" sz="1050" dirty="0"/>
              <a:t>Crecimiento radial de </a:t>
            </a:r>
            <a:r>
              <a:rPr lang="es-EC" sz="1050" i="1" dirty="0"/>
              <a:t>M. roreri</a:t>
            </a:r>
            <a:r>
              <a:rPr lang="es-EC" sz="1050" dirty="0"/>
              <a:t> en presencia de </a:t>
            </a:r>
            <a:r>
              <a:rPr lang="es-EC" sz="1050" i="1" dirty="0"/>
              <a:t>Trichoderma </a:t>
            </a:r>
            <a:r>
              <a:rPr lang="es-EC" sz="1050" dirty="0"/>
              <a:t>(cm)</a:t>
            </a:r>
            <a:endParaRPr lang="es-ES" sz="1050" dirty="0"/>
          </a:p>
        </p:txBody>
      </p:sp>
      <p:cxnSp>
        <p:nvCxnSpPr>
          <p:cNvPr id="17" name="Conector recto de flecha 28"/>
          <p:cNvCxnSpPr/>
          <p:nvPr/>
        </p:nvCxnSpPr>
        <p:spPr>
          <a:xfrm>
            <a:off x="4443139" y="6102558"/>
            <a:ext cx="16436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4" name="Rectángulo 4"/>
          <p:cNvSpPr/>
          <p:nvPr/>
        </p:nvSpPr>
        <p:spPr>
          <a:xfrm>
            <a:off x="323528" y="1628800"/>
            <a:ext cx="864096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in vitro de compatibilidad entre el controlador biológico </a:t>
            </a:r>
            <a:r>
              <a:rPr lang="es-EC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</a:t>
            </a:r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es-EC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y diferentes coadyuvantes comerciales para aplicaciones agrícolas</a:t>
            </a:r>
            <a:r>
              <a:rPr lang="es-EC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5"/>
          <p:cNvSpPr/>
          <p:nvPr/>
        </p:nvSpPr>
        <p:spPr>
          <a:xfrm>
            <a:off x="611560" y="3068960"/>
            <a:ext cx="7992888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 experimental </a:t>
            </a:r>
          </a:p>
          <a:p>
            <a:pPr algn="just"/>
            <a:r>
              <a:rPr lang="es-EC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una caja Petri se dispuso 15 ml del respectivo medio de cultivo, formado por los diferentes tratamientos,  sobre este se sembró un disco de cultivo de </a:t>
            </a:r>
            <a:r>
              <a:rPr lang="es-EC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</a:t>
            </a:r>
            <a:r>
              <a:rPr lang="es-EC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es-EC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C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se incubó a 26°C durante 12 días.</a:t>
            </a:r>
          </a:p>
        </p:txBody>
      </p:sp>
      <p:graphicFrame>
        <p:nvGraphicFramePr>
          <p:cNvPr id="6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335837"/>
              </p:ext>
            </p:extLst>
          </p:nvPr>
        </p:nvGraphicFramePr>
        <p:xfrm>
          <a:off x="1259632" y="4725144"/>
          <a:ext cx="6768752" cy="1961388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1566278"/>
                <a:gridCol w="5202474"/>
              </a:tblGrid>
              <a:tr h="286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Descripción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69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PDA + Adherente (ECUAFIX</a:t>
                      </a:r>
                      <a:r>
                        <a:rPr lang="es-ES" sz="1800" dirty="0">
                          <a:effectLst/>
                        </a:rPr>
                        <a:t>®</a:t>
                      </a:r>
                      <a:r>
                        <a:rPr lang="es-EC" sz="1800" dirty="0">
                          <a:effectLst/>
                        </a:rPr>
                        <a:t> 0,5 ml.l</a:t>
                      </a:r>
                      <a:r>
                        <a:rPr lang="es-EC" sz="1800" baseline="30000" dirty="0">
                          <a:effectLst/>
                        </a:rPr>
                        <a:t>-1</a:t>
                      </a:r>
                      <a:r>
                        <a:rPr lang="es-EC" sz="1800" dirty="0">
                          <a:effectLst/>
                        </a:rPr>
                        <a:t>)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69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PDA + Surfactante (SPRAY AIDE</a:t>
                      </a:r>
                      <a:r>
                        <a:rPr lang="es-ES" sz="1800">
                          <a:effectLst/>
                        </a:rPr>
                        <a:t>®</a:t>
                      </a:r>
                      <a:r>
                        <a:rPr lang="en-US" sz="1800">
                          <a:effectLst/>
                        </a:rPr>
                        <a:t> 0,3 ml.l</a:t>
                      </a:r>
                      <a:r>
                        <a:rPr lang="en-US" sz="1800" baseline="30000">
                          <a:effectLst/>
                        </a:rPr>
                        <a:t>-1</a:t>
                      </a:r>
                      <a:r>
                        <a:rPr lang="en-US" sz="1800">
                          <a:effectLst/>
                        </a:rPr>
                        <a:t>)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69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PDA + Aceite mineral agrícola (COSMO OIL</a:t>
                      </a:r>
                      <a:r>
                        <a:rPr lang="es-ES" sz="1800">
                          <a:effectLst/>
                        </a:rPr>
                        <a:t>®</a:t>
                      </a:r>
                      <a:r>
                        <a:rPr lang="es-EC" sz="1800">
                          <a:effectLst/>
                        </a:rPr>
                        <a:t> 10 ml.l</a:t>
                      </a:r>
                      <a:r>
                        <a:rPr lang="es-EC" sz="1800" baseline="30000">
                          <a:effectLst/>
                        </a:rPr>
                        <a:t>-1</a:t>
                      </a:r>
                      <a:r>
                        <a:rPr lang="es-EC" sz="1800">
                          <a:effectLst/>
                        </a:rPr>
                        <a:t>)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69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PDA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59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Antecedentes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" y="1844824"/>
            <a:ext cx="8921385" cy="4605568"/>
          </a:xfrm>
        </p:spPr>
      </p:pic>
      <p:cxnSp>
        <p:nvCxnSpPr>
          <p:cNvPr id="5" name="4 Conector recto de flecha"/>
          <p:cNvCxnSpPr/>
          <p:nvPr/>
        </p:nvCxnSpPr>
        <p:spPr>
          <a:xfrm>
            <a:off x="323528" y="6453336"/>
            <a:ext cx="856895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2005       2006      2007     2008       2009      2010    2011   2012     2013     2014    2015      2016     2017      </a:t>
            </a:r>
            <a:endParaRPr lang="es-ES" b="1" dirty="0"/>
          </a:p>
        </p:txBody>
      </p:sp>
      <p:sp>
        <p:nvSpPr>
          <p:cNvPr id="8" name="7 Rectángulo"/>
          <p:cNvSpPr/>
          <p:nvPr/>
        </p:nvSpPr>
        <p:spPr>
          <a:xfrm>
            <a:off x="0" y="1412776"/>
            <a:ext cx="1396284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(ANECACAO, 2016)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3284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graphicFrame>
        <p:nvGraphicFramePr>
          <p:cNvPr id="4" name="4 Diagrama"/>
          <p:cNvGraphicFramePr/>
          <p:nvPr>
            <p:extLst>
              <p:ext uri="{D42A27DB-BD31-4B8C-83A1-F6EECF244321}">
                <p14:modId xmlns:p14="http://schemas.microsoft.com/office/powerpoint/2010/main" val="2019081974"/>
              </p:ext>
            </p:extLst>
          </p:nvPr>
        </p:nvGraphicFramePr>
        <p:xfrm>
          <a:off x="108074" y="1916832"/>
          <a:ext cx="5151485" cy="3376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8 Elipse"/>
          <p:cNvSpPr/>
          <p:nvPr/>
        </p:nvSpPr>
        <p:spPr>
          <a:xfrm>
            <a:off x="7074069" y="1747863"/>
            <a:ext cx="988883" cy="76998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" name="Elipse 3"/>
          <p:cNvSpPr/>
          <p:nvPr/>
        </p:nvSpPr>
        <p:spPr>
          <a:xfrm>
            <a:off x="7236296" y="2044480"/>
            <a:ext cx="189857" cy="17980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21591" r="23579" b="19129"/>
          <a:stretch/>
        </p:blipFill>
        <p:spPr bwMode="auto">
          <a:xfrm>
            <a:off x="5144480" y="3284984"/>
            <a:ext cx="3892016" cy="3257415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Conector recto de flecha 7"/>
          <p:cNvCxnSpPr/>
          <p:nvPr/>
        </p:nvCxnSpPr>
        <p:spPr>
          <a:xfrm flipV="1">
            <a:off x="5076056" y="2132856"/>
            <a:ext cx="1916510" cy="1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414447" y="4941168"/>
            <a:ext cx="6616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9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9" y="1553298"/>
            <a:ext cx="565589" cy="49728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83" y="2674462"/>
            <a:ext cx="532429" cy="5495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4" name="CuadroTexto 2"/>
          <p:cNvSpPr txBox="1"/>
          <p:nvPr/>
        </p:nvSpPr>
        <p:spPr>
          <a:xfrm rot="21370074">
            <a:off x="166548" y="1917028"/>
            <a:ext cx="346363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CAMPO</a:t>
            </a:r>
          </a:p>
        </p:txBody>
      </p:sp>
      <p:sp>
        <p:nvSpPr>
          <p:cNvPr id="5" name="Rectángulo redondeado 3"/>
          <p:cNvSpPr/>
          <p:nvPr/>
        </p:nvSpPr>
        <p:spPr>
          <a:xfrm>
            <a:off x="179512" y="3068960"/>
            <a:ext cx="8712968" cy="169867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 los diferentes coadyuvantes sobre el establecimiento y supervivencia de </a:t>
            </a:r>
            <a:r>
              <a:rPr lang="es-E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</a:t>
            </a:r>
            <a:r>
              <a:rPr lang="es-E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es-E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mazorcas de cacao en condiciones de campo.</a:t>
            </a:r>
          </a:p>
        </p:txBody>
      </p:sp>
    </p:spTree>
    <p:extLst>
      <p:ext uri="{BB962C8B-B14F-4D97-AF65-F5344CB8AC3E}">
        <p14:creationId xmlns:p14="http://schemas.microsoft.com/office/powerpoint/2010/main" val="405607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sp>
        <p:nvSpPr>
          <p:cNvPr id="4" name="Rectángulo 1"/>
          <p:cNvSpPr/>
          <p:nvPr/>
        </p:nvSpPr>
        <p:spPr>
          <a:xfrm>
            <a:off x="251520" y="1772816"/>
            <a:ext cx="8424935" cy="150810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 experimental </a:t>
            </a:r>
          </a:p>
          <a:p>
            <a:pPr algn="just"/>
            <a:r>
              <a:rPr lang="es-EC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partir del primer día y posteriormente cada 15 días, se contó </a:t>
            </a:r>
            <a:r>
              <a:rPr lang="es-EC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eliminó las </a:t>
            </a:r>
            <a:r>
              <a:rPr lang="es-EC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mazorcas sanas y aquellas con síntomas de </a:t>
            </a:r>
            <a:r>
              <a:rPr lang="es-EC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moniliasis. Se </a:t>
            </a:r>
            <a:r>
              <a:rPr lang="es-EC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aplicó los diferentes tratamientos y a partir de la segunda visita se recolectó una mazorca al azar por tratamiento y se la transportó al laboratorio. </a:t>
            </a:r>
          </a:p>
        </p:txBody>
      </p:sp>
      <p:graphicFrame>
        <p:nvGraphicFramePr>
          <p:cNvPr id="5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046181"/>
              </p:ext>
            </p:extLst>
          </p:nvPr>
        </p:nvGraphicFramePr>
        <p:xfrm>
          <a:off x="251520" y="3717032"/>
          <a:ext cx="8784976" cy="257930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39248"/>
                <a:gridCol w="8284365"/>
                <a:gridCol w="61363"/>
              </a:tblGrid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T1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Suspensión de Trichoderma en agua (1 x 10</a:t>
                      </a:r>
                      <a:r>
                        <a:rPr lang="es-EC" sz="1600" b="1" baseline="30000" dirty="0">
                          <a:effectLst/>
                        </a:rPr>
                        <a:t>8 </a:t>
                      </a:r>
                      <a:r>
                        <a:rPr lang="es-EC" sz="1600" b="1" dirty="0">
                          <a:effectLst/>
                        </a:rPr>
                        <a:t>esporas.ml) + Adherente (ECUAFIX</a:t>
                      </a:r>
                      <a:r>
                        <a:rPr lang="es-ES" sz="1600" b="1" dirty="0">
                          <a:effectLst/>
                        </a:rPr>
                        <a:t>®</a:t>
                      </a:r>
                      <a:r>
                        <a:rPr lang="es-EC" sz="1600" b="1" dirty="0">
                          <a:effectLst/>
                        </a:rPr>
                        <a:t> 0.5 ml.l</a:t>
                      </a:r>
                      <a:r>
                        <a:rPr lang="es-EC" sz="1600" b="1" baseline="30000" dirty="0">
                          <a:effectLst/>
                        </a:rPr>
                        <a:t>-1</a:t>
                      </a:r>
                      <a:r>
                        <a:rPr lang="es-EC" sz="1600" b="1" dirty="0" smtClean="0">
                          <a:effectLst/>
                        </a:rPr>
                        <a:t>)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T2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Suspensión de Trichoderma en agua (1 x 10</a:t>
                      </a:r>
                      <a:r>
                        <a:rPr lang="es-EC" sz="1600" b="1" baseline="30000" dirty="0">
                          <a:effectLst/>
                        </a:rPr>
                        <a:t>8</a:t>
                      </a:r>
                      <a:r>
                        <a:rPr lang="es-EC" sz="1600" b="1" dirty="0">
                          <a:effectLst/>
                        </a:rPr>
                        <a:t>esporas.ml) </a:t>
                      </a:r>
                      <a:r>
                        <a:rPr lang="es-ES" sz="1600" b="1" dirty="0">
                          <a:effectLst/>
                        </a:rPr>
                        <a:t>+ Surfactante (SPRAY AIDE® 0.3 </a:t>
                      </a:r>
                      <a:r>
                        <a:rPr lang="es-EC" sz="1600" b="1" dirty="0">
                          <a:effectLst/>
                        </a:rPr>
                        <a:t>ml</a:t>
                      </a:r>
                      <a:r>
                        <a:rPr lang="es-ES" sz="1600" b="1" dirty="0">
                          <a:effectLst/>
                        </a:rPr>
                        <a:t>.l</a:t>
                      </a:r>
                      <a:r>
                        <a:rPr lang="es-ES" sz="1600" b="1" baseline="30000" dirty="0">
                          <a:effectLst/>
                        </a:rPr>
                        <a:t>-1</a:t>
                      </a:r>
                      <a:r>
                        <a:rPr lang="es-ES" sz="1600" b="1" dirty="0" smtClean="0">
                          <a:effectLst/>
                        </a:rPr>
                        <a:t>)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T3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Suspensión de Trichoderma en agua (1 x 10</a:t>
                      </a:r>
                      <a:r>
                        <a:rPr lang="es-EC" sz="1600" b="1" baseline="30000" dirty="0">
                          <a:effectLst/>
                        </a:rPr>
                        <a:t>8 </a:t>
                      </a:r>
                      <a:r>
                        <a:rPr lang="es-EC" sz="1600" b="1" dirty="0">
                          <a:effectLst/>
                        </a:rPr>
                        <a:t>esporas.ml) + Aceite mineral agrícola (COSMO OIL</a:t>
                      </a:r>
                      <a:r>
                        <a:rPr lang="es-ES" sz="1600" b="1" dirty="0">
                          <a:effectLst/>
                        </a:rPr>
                        <a:t>®</a:t>
                      </a:r>
                      <a:r>
                        <a:rPr lang="es-EC" sz="1600" b="1" dirty="0">
                          <a:effectLst/>
                        </a:rPr>
                        <a:t> 10 ml.l</a:t>
                      </a:r>
                      <a:r>
                        <a:rPr lang="es-EC" sz="1600" b="1" baseline="30000" dirty="0">
                          <a:effectLst/>
                        </a:rPr>
                        <a:t>-1</a:t>
                      </a:r>
                      <a:r>
                        <a:rPr lang="es-EC" sz="1600" b="1" dirty="0">
                          <a:effectLst/>
                        </a:rPr>
                        <a:t>).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9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T4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effectLst/>
                        </a:rPr>
                        <a:t>Suspensión de Trichoderma en agua (1 x 10</a:t>
                      </a:r>
                      <a:r>
                        <a:rPr lang="es-EC" sz="1600" b="1" baseline="30000">
                          <a:effectLst/>
                        </a:rPr>
                        <a:t>8</a:t>
                      </a:r>
                      <a:r>
                        <a:rPr lang="es-EC" sz="1600" b="1">
                          <a:effectLst/>
                        </a:rPr>
                        <a:t>esporas.ml).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5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T5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Tratamiento químico convencionalmente usado por el agricultor (PHYTON</a:t>
                      </a:r>
                      <a:r>
                        <a:rPr lang="es-ES" sz="1600" b="1" dirty="0">
                          <a:effectLst/>
                        </a:rPr>
                        <a:t>®</a:t>
                      </a:r>
                      <a:r>
                        <a:rPr lang="es-EC" sz="1600" b="1" dirty="0">
                          <a:effectLst/>
                        </a:rPr>
                        <a:t> 0.60 ml.l</a:t>
                      </a:r>
                      <a:r>
                        <a:rPr lang="es-EC" sz="1600" b="1" baseline="30000" dirty="0">
                          <a:effectLst/>
                        </a:rPr>
                        <a:t>-1</a:t>
                      </a:r>
                      <a:r>
                        <a:rPr lang="es-EC" sz="1600" b="1" dirty="0" smtClean="0">
                          <a:effectLst/>
                        </a:rPr>
                        <a:t>)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8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T6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</a:rPr>
                        <a:t>Testigo</a:t>
                      </a:r>
                      <a:endParaRPr lang="es-ES" sz="1400" b="1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effectLst/>
                        </a:rPr>
                        <a:t> </a:t>
                      </a:r>
                      <a:endParaRPr lang="es-ES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3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89" y="2134634"/>
            <a:ext cx="1672121" cy="117579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4 Imagen" descr="D:\escritorio\jorge\Proyecto titulación\FOTOS\image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46" y="2134634"/>
            <a:ext cx="1716180" cy="116913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3800" r="11412" b="26200"/>
          <a:stretch/>
        </p:blipFill>
        <p:spPr>
          <a:xfrm>
            <a:off x="6418157" y="2133642"/>
            <a:ext cx="1736323" cy="116913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5406" r="36625" b="3003"/>
          <a:stretch/>
        </p:blipFill>
        <p:spPr>
          <a:xfrm rot="5400000">
            <a:off x="6887626" y="3885278"/>
            <a:ext cx="1112006" cy="23330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10009"/>
          <a:stretch/>
        </p:blipFill>
        <p:spPr>
          <a:xfrm rot="5400000">
            <a:off x="3908404" y="3973839"/>
            <a:ext cx="1043438" cy="215596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63" y="4449910"/>
            <a:ext cx="1376694" cy="120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4236" r="27884" b="2680"/>
          <a:stretch/>
        </p:blipFill>
        <p:spPr bwMode="auto">
          <a:xfrm rot="2355965">
            <a:off x="599484" y="4138967"/>
            <a:ext cx="348095" cy="62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2" t="6958" r="27004" b="5534"/>
          <a:stretch/>
        </p:blipFill>
        <p:spPr bwMode="auto">
          <a:xfrm rot="19379173">
            <a:off x="2343652" y="4144217"/>
            <a:ext cx="275291" cy="52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echa derecha 9"/>
          <p:cNvSpPr/>
          <p:nvPr/>
        </p:nvSpPr>
        <p:spPr>
          <a:xfrm>
            <a:off x="2843910" y="2591597"/>
            <a:ext cx="411480" cy="255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Flecha derecha 10"/>
          <p:cNvSpPr/>
          <p:nvPr/>
        </p:nvSpPr>
        <p:spPr>
          <a:xfrm>
            <a:off x="5674401" y="2590606"/>
            <a:ext cx="411480" cy="255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Flecha abajo 11"/>
          <p:cNvSpPr/>
          <p:nvPr/>
        </p:nvSpPr>
        <p:spPr>
          <a:xfrm>
            <a:off x="7234820" y="3797362"/>
            <a:ext cx="300305" cy="363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5" name="Flecha izquierda 12"/>
          <p:cNvSpPr/>
          <p:nvPr/>
        </p:nvSpPr>
        <p:spPr>
          <a:xfrm>
            <a:off x="5733919" y="4910291"/>
            <a:ext cx="476200" cy="2830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6" name="Flecha izquierda 13"/>
          <p:cNvSpPr/>
          <p:nvPr/>
        </p:nvSpPr>
        <p:spPr>
          <a:xfrm>
            <a:off x="2785942" y="4846288"/>
            <a:ext cx="476200" cy="2830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</p:spTree>
    <p:extLst>
      <p:ext uri="{BB962C8B-B14F-4D97-AF65-F5344CB8AC3E}">
        <p14:creationId xmlns:p14="http://schemas.microsoft.com/office/powerpoint/2010/main" val="35663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88922"/>
            <a:ext cx="3384376" cy="3717584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1978" y="2558986"/>
            <a:ext cx="3717582" cy="3577457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Rectángulo redondeado 3"/>
          <p:cNvSpPr/>
          <p:nvPr/>
        </p:nvSpPr>
        <p:spPr>
          <a:xfrm>
            <a:off x="2051720" y="1767206"/>
            <a:ext cx="5110506" cy="36565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los </a:t>
            </a:r>
            <a:r>
              <a:rPr lang="es-EC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Tratamientos</a:t>
            </a:r>
            <a:endParaRPr lang="es-EC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9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Metodología</a:t>
            </a:r>
            <a:endParaRPr lang="es-ES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918695609"/>
              </p:ext>
            </p:extLst>
          </p:nvPr>
        </p:nvGraphicFramePr>
        <p:xfrm>
          <a:off x="0" y="1772816"/>
          <a:ext cx="6227502" cy="4754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6230059" y="2017565"/>
            <a:ext cx="2228060" cy="632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200" dirty="0" err="1"/>
              <a:t>Cherelles</a:t>
            </a:r>
            <a:r>
              <a:rPr lang="es-EC" sz="1200" dirty="0"/>
              <a:t>: &lt; 1 mes de edad.</a:t>
            </a:r>
            <a:endParaRPr lang="es-ES" sz="1200" dirty="0"/>
          </a:p>
          <a:p>
            <a:r>
              <a:rPr lang="es-EC" sz="1200" dirty="0"/>
              <a:t>Pepinos: 1 a 3 meses de edad.</a:t>
            </a:r>
            <a:endParaRPr lang="es-ES" sz="1200" dirty="0"/>
          </a:p>
          <a:p>
            <a:r>
              <a:rPr lang="es-EC" sz="1200" dirty="0"/>
              <a:t>Mazorcas: &gt; 3 meses de edad.</a:t>
            </a:r>
            <a:endParaRPr lang="es-ES" sz="1200" dirty="0"/>
          </a:p>
        </p:txBody>
      </p:sp>
      <p:sp>
        <p:nvSpPr>
          <p:cNvPr id="6" name="5 Rectángulo"/>
          <p:cNvSpPr/>
          <p:nvPr/>
        </p:nvSpPr>
        <p:spPr>
          <a:xfrm>
            <a:off x="6020942" y="2728436"/>
            <a:ext cx="2646294" cy="5714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100" dirty="0" err="1"/>
              <a:t>Cherelles</a:t>
            </a:r>
            <a:r>
              <a:rPr lang="es-EC" sz="1100" dirty="0"/>
              <a:t> </a:t>
            </a:r>
            <a:r>
              <a:rPr lang="es-EC" sz="1100" dirty="0" err="1"/>
              <a:t>Wilt</a:t>
            </a:r>
            <a:r>
              <a:rPr lang="es-EC" sz="1100" dirty="0"/>
              <a:t>: &lt; 1 mes de edad.</a:t>
            </a:r>
            <a:endParaRPr lang="es-ES" sz="1100" dirty="0"/>
          </a:p>
          <a:p>
            <a:r>
              <a:rPr lang="es-EC" sz="1100" dirty="0"/>
              <a:t>Chirimoyos: 1 a 3 meses de edad.</a:t>
            </a:r>
            <a:endParaRPr lang="es-ES" sz="1100" dirty="0"/>
          </a:p>
          <a:p>
            <a:r>
              <a:rPr lang="es-EC" sz="1100" dirty="0"/>
              <a:t>Mazorcas enfermas: &gt; 3 meses de edad.</a:t>
            </a:r>
            <a:endParaRPr lang="es-ES" sz="1100" dirty="0"/>
          </a:p>
        </p:txBody>
      </p:sp>
      <p:sp>
        <p:nvSpPr>
          <p:cNvPr id="7" name="6 Rectángulo"/>
          <p:cNvSpPr/>
          <p:nvPr/>
        </p:nvSpPr>
        <p:spPr>
          <a:xfrm>
            <a:off x="6108797" y="3417629"/>
            <a:ext cx="2470584" cy="7020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%IM= (FE/FT) X 100</a:t>
            </a:r>
            <a:r>
              <a:rPr lang="es-ES" sz="1200" dirty="0"/>
              <a:t>, donde:</a:t>
            </a:r>
          </a:p>
          <a:p>
            <a:r>
              <a:rPr lang="es-ES" sz="1200" dirty="0"/>
              <a:t>%IM: % de Incidencia de monilia.</a:t>
            </a:r>
          </a:p>
          <a:p>
            <a:r>
              <a:rPr lang="es-ES" sz="1200" dirty="0"/>
              <a:t>FE: Número de frutos enfermos.</a:t>
            </a:r>
          </a:p>
          <a:p>
            <a:r>
              <a:rPr lang="es-ES" sz="1200" dirty="0"/>
              <a:t>FT: Número total de frutos.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87" y="4239722"/>
            <a:ext cx="1821027" cy="843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6 Elipse"/>
          <p:cNvSpPr/>
          <p:nvPr/>
        </p:nvSpPr>
        <p:spPr>
          <a:xfrm>
            <a:off x="5585211" y="4939718"/>
            <a:ext cx="679600" cy="649371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0" name="35 Elipse"/>
          <p:cNvSpPr/>
          <p:nvPr/>
        </p:nvSpPr>
        <p:spPr>
          <a:xfrm>
            <a:off x="6086646" y="5878332"/>
            <a:ext cx="679600" cy="649371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087" y="5136808"/>
            <a:ext cx="593368" cy="53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Elipse"/>
          <p:cNvSpPr/>
          <p:nvPr/>
        </p:nvSpPr>
        <p:spPr>
          <a:xfrm>
            <a:off x="5816998" y="5082802"/>
            <a:ext cx="108012" cy="1080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3" name="30 Elipse"/>
          <p:cNvSpPr/>
          <p:nvPr/>
        </p:nvSpPr>
        <p:spPr>
          <a:xfrm>
            <a:off x="5897647" y="5413554"/>
            <a:ext cx="108012" cy="1080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30 Elipse"/>
          <p:cNvSpPr/>
          <p:nvPr/>
        </p:nvSpPr>
        <p:spPr>
          <a:xfrm>
            <a:off x="5897647" y="5246425"/>
            <a:ext cx="108012" cy="1080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5" name="30 Elipse"/>
          <p:cNvSpPr/>
          <p:nvPr/>
        </p:nvSpPr>
        <p:spPr>
          <a:xfrm>
            <a:off x="6060015" y="5192419"/>
            <a:ext cx="108012" cy="1080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6" name="30 Elipse"/>
          <p:cNvSpPr/>
          <p:nvPr/>
        </p:nvSpPr>
        <p:spPr>
          <a:xfrm>
            <a:off x="5681273" y="5266370"/>
            <a:ext cx="108012" cy="1080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30 Elipse"/>
          <p:cNvSpPr/>
          <p:nvPr/>
        </p:nvSpPr>
        <p:spPr>
          <a:xfrm>
            <a:off x="6419506" y="6149012"/>
            <a:ext cx="108012" cy="10801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8" name="39 Arco"/>
          <p:cNvSpPr/>
          <p:nvPr/>
        </p:nvSpPr>
        <p:spPr>
          <a:xfrm>
            <a:off x="5708135" y="5105839"/>
            <a:ext cx="1043849" cy="270680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9" name="41 Arco"/>
          <p:cNvSpPr/>
          <p:nvPr/>
        </p:nvSpPr>
        <p:spPr>
          <a:xfrm rot="4765374">
            <a:off x="6129448" y="5321919"/>
            <a:ext cx="1065200" cy="829060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20" name="Conector recto de flecha 23"/>
          <p:cNvCxnSpPr/>
          <p:nvPr/>
        </p:nvCxnSpPr>
        <p:spPr>
          <a:xfrm>
            <a:off x="4897360" y="2249196"/>
            <a:ext cx="1259438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5"/>
          <p:cNvCxnSpPr/>
          <p:nvPr/>
        </p:nvCxnSpPr>
        <p:spPr>
          <a:xfrm>
            <a:off x="4886809" y="2929317"/>
            <a:ext cx="111885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cto de flecha 27"/>
          <p:cNvCxnSpPr/>
          <p:nvPr/>
        </p:nvCxnSpPr>
        <p:spPr>
          <a:xfrm>
            <a:off x="5390414" y="3753309"/>
            <a:ext cx="581718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de flecha 29"/>
          <p:cNvCxnSpPr/>
          <p:nvPr/>
        </p:nvCxnSpPr>
        <p:spPr>
          <a:xfrm>
            <a:off x="5094593" y="4447246"/>
            <a:ext cx="133185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de flecha 31"/>
          <p:cNvCxnSpPr/>
          <p:nvPr/>
        </p:nvCxnSpPr>
        <p:spPr>
          <a:xfrm flipV="1">
            <a:off x="5089518" y="5203045"/>
            <a:ext cx="497936" cy="160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angular 35"/>
          <p:cNvCxnSpPr/>
          <p:nvPr/>
        </p:nvCxnSpPr>
        <p:spPr>
          <a:xfrm>
            <a:off x="5089518" y="5793469"/>
            <a:ext cx="970497" cy="324686"/>
          </a:xfrm>
          <a:prstGeom prst="bentConnector3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S" dirty="0" smtClean="0"/>
              <a:t>Resultados para la  fase de laboratorio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3" cy="615553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18872" indent="0">
              <a:buNone/>
            </a:pPr>
            <a:r>
              <a:rPr lang="es-ES" sz="2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Aislamiento del hongo fitopatógeno </a:t>
            </a:r>
            <a:r>
              <a:rPr lang="es-ES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Moniliophthora </a:t>
            </a:r>
            <a:r>
              <a:rPr lang="es-ES" sz="2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roreri</a:t>
            </a:r>
            <a:endParaRPr lang="es-ES" sz="26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sz="26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6145" name="0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1" y="2348880"/>
            <a:ext cx="8622113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5517232"/>
            <a:ext cx="8002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A: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Cultivo monospórico de 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Moniliophthora roreri</a:t>
            </a:r>
            <a:endParaRPr kumimoji="0" lang="es-ES" altLang="es-E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B, C: </a:t>
            </a:r>
            <a:r>
              <a:rPr kumimoji="0" lang="es-ES" altLang="es-E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Conidias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y micelio de 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Moniliophthora roreri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vistas al microscopio (40x)</a:t>
            </a:r>
            <a:endParaRPr kumimoji="0" lang="es-ES" altLang="es-E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872007" y="5263316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218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5448"/>
            <a:ext cx="9036496" cy="1252728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laboratorio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7169" name="Imagen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47041" r="13271" b="18665"/>
          <a:stretch>
            <a:fillRect/>
          </a:stretch>
        </p:blipFill>
        <p:spPr bwMode="auto">
          <a:xfrm>
            <a:off x="1998237" y="2924944"/>
            <a:ext cx="7145763" cy="268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687" y="5908251"/>
            <a:ext cx="8084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A: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Hifa y esporangios de 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Phytophthora palmívora 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vistas al microscopio (40x)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s-ES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B: 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Esporas de 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Colletotrichum  </a:t>
            </a:r>
            <a:r>
              <a:rPr kumimoji="0" lang="es-ES" altLang="es-ES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gloesporioides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vistas al microscopio (40x)</a:t>
            </a: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es-ES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C: 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Micelio y esporas de </a:t>
            </a:r>
            <a:r>
              <a:rPr kumimoji="0" lang="es-ES" altLang="es-ES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Nigrospora</a:t>
            </a:r>
            <a:r>
              <a:rPr kumimoji="0" lang="es-ES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sp. 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vistas al microscopio (40x).</a:t>
            </a:r>
            <a:endParaRPr kumimoji="0" lang="es-ES" altLang="es-E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07209" y="1593666"/>
            <a:ext cx="8315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3600" b="1" dirty="0"/>
              <a:t>Micoflora presente en mazorcas de cacao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1971700" cy="268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0" y="3014622"/>
            <a:ext cx="52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8104951" y="5613312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4744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laboratorio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179512" y="1556792"/>
            <a:ext cx="8424936" cy="576064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18872" indent="0">
              <a:buNone/>
            </a:pPr>
            <a:r>
              <a:rPr lang="es-ES" sz="2800" b="1" i="0" dirty="0"/>
              <a:t>Aislamiento de </a:t>
            </a:r>
            <a:r>
              <a:rPr lang="es-ES" sz="2800" b="1" i="1" dirty="0"/>
              <a:t>Trichoderma sp. </a:t>
            </a:r>
            <a:r>
              <a:rPr lang="es-ES" sz="2800" b="1" i="0" dirty="0"/>
              <a:t>de suelos </a:t>
            </a:r>
            <a:r>
              <a:rPr lang="es-ES" sz="2800" b="1" i="0" dirty="0" smtClean="0"/>
              <a:t>cacaoteros</a:t>
            </a:r>
            <a:endParaRPr lang="es-ES" sz="2800" i="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091658"/>
              </p:ext>
            </p:extLst>
          </p:nvPr>
        </p:nvGraphicFramePr>
        <p:xfrm>
          <a:off x="251520" y="2204864"/>
          <a:ext cx="5184576" cy="450912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579138"/>
                <a:gridCol w="1442506"/>
                <a:gridCol w="720426"/>
                <a:gridCol w="721253"/>
                <a:gridCol w="721253"/>
              </a:tblGrid>
              <a:tr h="3220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Muestreo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Muestra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Profundidad (cm.)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15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20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+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  <a:tr h="3220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+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6685740" y="3717032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+: </a:t>
            </a:r>
            <a:r>
              <a:rPr lang="es-EC" dirty="0"/>
              <a:t>Presencia de </a:t>
            </a:r>
            <a:r>
              <a:rPr lang="es-EC" i="1" dirty="0"/>
              <a:t>Trichoderma sp</a:t>
            </a:r>
            <a:r>
              <a:rPr lang="es-EC" b="1" i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92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laboratorio</a:t>
            </a:r>
          </a:p>
        </p:txBody>
      </p:sp>
      <p:sp>
        <p:nvSpPr>
          <p:cNvPr id="7" name="2 Marcador de texto"/>
          <p:cNvSpPr>
            <a:spLocks noGrp="1"/>
          </p:cNvSpPr>
          <p:nvPr>
            <p:ph idx="1"/>
          </p:nvPr>
        </p:nvSpPr>
        <p:spPr>
          <a:xfrm>
            <a:off x="179512" y="1484784"/>
            <a:ext cx="8568952" cy="369332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s-ES" sz="2800" b="1" i="0" dirty="0"/>
              <a:t>Aislamiento de </a:t>
            </a:r>
            <a:r>
              <a:rPr lang="es-ES" sz="2800" b="1" i="1" dirty="0"/>
              <a:t>Trichoderma sp. </a:t>
            </a:r>
            <a:r>
              <a:rPr lang="es-ES" sz="2800" b="1" i="0" dirty="0"/>
              <a:t>de suelos cacaoteros.</a:t>
            </a:r>
            <a:endParaRPr lang="es-ES" sz="2800" i="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217" name="Imagen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32439" r="3041" b="28471"/>
          <a:stretch>
            <a:fillRect/>
          </a:stretch>
        </p:blipFill>
        <p:spPr bwMode="auto">
          <a:xfrm>
            <a:off x="158205" y="2191386"/>
            <a:ext cx="8950655" cy="32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661248"/>
            <a:ext cx="89130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A: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Cultivo monospórico de </a:t>
            </a:r>
            <a:r>
              <a:rPr kumimoji="0" lang="es-ES" altLang="es-E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s-ES" alt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B, C: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Fiálides, micelio y esporas de </a:t>
            </a:r>
            <a:r>
              <a:rPr kumimoji="0" lang="es-ES" altLang="es-E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sp. </a:t>
            </a:r>
            <a:r>
              <a:rPr kumimoji="0" lang="es-ES" altLang="es-E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vistas al microscopio (40x).</a:t>
            </a:r>
            <a:endParaRPr kumimoji="0" lang="es-ES" altLang="es-E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929311" y="5463998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4296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85" y="1845887"/>
            <a:ext cx="449212" cy="46611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61" y="4713634"/>
            <a:ext cx="532429" cy="549512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70" y="2094051"/>
            <a:ext cx="565589" cy="4972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9460"/>
            <a:ext cx="8229600" cy="1252728"/>
          </a:xfrm>
        </p:spPr>
        <p:txBody>
          <a:bodyPr/>
          <a:lstStyle/>
          <a:p>
            <a:pPr algn="r"/>
            <a:r>
              <a:rPr lang="es-EC" dirty="0" smtClean="0"/>
              <a:t>Planteamiento del problema</a:t>
            </a:r>
            <a:endParaRPr lang="es-EC" dirty="0"/>
          </a:p>
        </p:txBody>
      </p:sp>
      <p:pic>
        <p:nvPicPr>
          <p:cNvPr id="4" name="Picture 2" descr="Image result for cacao moni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63210"/>
            <a:ext cx="3333165" cy="29862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 rot="491690">
            <a:off x="6510695" y="2291471"/>
            <a:ext cx="2317180" cy="19082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S" sz="2000" b="1" dirty="0">
                <a:solidFill>
                  <a:schemeClr val="tx1"/>
                </a:solidFill>
              </a:rPr>
              <a:t>La moniliasis </a:t>
            </a:r>
            <a:r>
              <a:rPr lang="es-ES" sz="2000" b="1" dirty="0" smtClean="0">
                <a:solidFill>
                  <a:schemeClr val="tx1"/>
                </a:solidFill>
              </a:rPr>
              <a:t>causa </a:t>
            </a:r>
            <a:r>
              <a:rPr lang="es-ES" sz="2000" b="1" dirty="0">
                <a:solidFill>
                  <a:schemeClr val="tx1"/>
                </a:solidFill>
              </a:rPr>
              <a:t>daños y pérdidas a los productores </a:t>
            </a:r>
            <a:r>
              <a:rPr lang="es-ES" sz="2000" b="1" dirty="0" smtClean="0">
                <a:solidFill>
                  <a:schemeClr val="tx1"/>
                </a:solidFill>
              </a:rPr>
              <a:t>, hasta </a:t>
            </a:r>
            <a:r>
              <a:rPr lang="es-ES" sz="2000" b="1" dirty="0">
                <a:solidFill>
                  <a:schemeClr val="tx1"/>
                </a:solidFill>
              </a:rPr>
              <a:t>el 80% de la </a:t>
            </a:r>
            <a:r>
              <a:rPr lang="es-ES" sz="2000" b="1" dirty="0" smtClean="0">
                <a:solidFill>
                  <a:schemeClr val="tx1"/>
                </a:solidFill>
              </a:rPr>
              <a:t>cosecha.</a:t>
            </a:r>
            <a:endParaRPr lang="es-ES" sz="2000" b="1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 rot="21239571">
            <a:off x="3489064" y="5138917"/>
            <a:ext cx="295421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tx1"/>
                </a:solidFill>
              </a:rPr>
              <a:t>Los bajos rendimientos son provocados por enfermedades como la </a:t>
            </a:r>
            <a:r>
              <a:rPr lang="es-ES" b="1" dirty="0" err="1" smtClean="0">
                <a:solidFill>
                  <a:schemeClr val="tx1"/>
                </a:solidFill>
              </a:rPr>
              <a:t>monilasis</a:t>
            </a:r>
            <a:r>
              <a:rPr lang="es-ES" b="1" dirty="0" smtClean="0">
                <a:solidFill>
                  <a:schemeClr val="tx1"/>
                </a:solidFill>
              </a:rPr>
              <a:t>, mazorca negra y escoba de bruja.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21159899">
            <a:off x="153265" y="2443421"/>
            <a:ext cx="2876788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S" b="1" dirty="0">
                <a:solidFill>
                  <a:schemeClr val="tx1"/>
                </a:solidFill>
              </a:rPr>
              <a:t>La </a:t>
            </a:r>
            <a:r>
              <a:rPr lang="es-ES" b="1" dirty="0" smtClean="0">
                <a:solidFill>
                  <a:schemeClr val="tx1"/>
                </a:solidFill>
              </a:rPr>
              <a:t>incidencia de la enfermedad aumenta en </a:t>
            </a:r>
            <a:r>
              <a:rPr lang="es-ES" b="1" dirty="0">
                <a:solidFill>
                  <a:schemeClr val="tx1"/>
                </a:solidFill>
              </a:rPr>
              <a:t>la estación </a:t>
            </a:r>
            <a:r>
              <a:rPr lang="es-ES" b="1" dirty="0" smtClean="0">
                <a:solidFill>
                  <a:schemeClr val="tx1"/>
                </a:solidFill>
              </a:rPr>
              <a:t>lluviosa  debido a los </a:t>
            </a:r>
            <a:r>
              <a:rPr lang="es-ES" b="1" dirty="0">
                <a:solidFill>
                  <a:schemeClr val="tx1"/>
                </a:solidFill>
              </a:rPr>
              <a:t>altos niveles de pluviosidad y humedad en las zonas donde se desarrolla el cultivo. </a:t>
            </a:r>
          </a:p>
          <a:p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432967" y="4459718"/>
            <a:ext cx="151529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(COCNOTICIAS, 2017)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40726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laboratorio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0" y="1628800"/>
            <a:ext cx="9129076" cy="92333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18872" indent="0">
              <a:buNone/>
            </a:pPr>
            <a:r>
              <a:rPr lang="es-EC" sz="2400" b="1" i="0" dirty="0">
                <a:solidFill>
                  <a:schemeClr val="bg1"/>
                </a:solidFill>
              </a:rPr>
              <a:t>Pruebas de antagonismo </a:t>
            </a:r>
            <a:r>
              <a:rPr lang="es-EC" sz="2400" b="1" dirty="0">
                <a:solidFill>
                  <a:schemeClr val="bg1"/>
                </a:solidFill>
              </a:rPr>
              <a:t>in vitro </a:t>
            </a:r>
            <a:r>
              <a:rPr lang="es-EC" sz="2400" b="1" i="0" dirty="0">
                <a:solidFill>
                  <a:schemeClr val="bg1"/>
                </a:solidFill>
              </a:rPr>
              <a:t>entre el controlador biológico </a:t>
            </a:r>
            <a:r>
              <a:rPr lang="es-EC" sz="2400" b="1" i="1" dirty="0">
                <a:solidFill>
                  <a:schemeClr val="bg1"/>
                </a:solidFill>
              </a:rPr>
              <a:t>Trichoderma sp</a:t>
            </a:r>
            <a:r>
              <a:rPr lang="es-EC" sz="2400" b="1" i="1" dirty="0" smtClean="0">
                <a:solidFill>
                  <a:schemeClr val="bg1"/>
                </a:solidFill>
              </a:rPr>
              <a:t>. </a:t>
            </a:r>
            <a:r>
              <a:rPr lang="es-EC" sz="2400" b="1" i="0" dirty="0" smtClean="0">
                <a:solidFill>
                  <a:schemeClr val="bg1"/>
                </a:solidFill>
              </a:rPr>
              <a:t>y </a:t>
            </a:r>
            <a:r>
              <a:rPr lang="es-EC" sz="2400" b="1" i="0" dirty="0">
                <a:solidFill>
                  <a:schemeClr val="bg1"/>
                </a:solidFill>
              </a:rPr>
              <a:t>el hongo fitopatógeno </a:t>
            </a:r>
            <a:r>
              <a:rPr lang="es-EC" sz="2400" b="1" i="1" dirty="0">
                <a:solidFill>
                  <a:schemeClr val="bg1"/>
                </a:solidFill>
              </a:rPr>
              <a:t>Moniliophthora roreri</a:t>
            </a:r>
            <a:r>
              <a:rPr lang="es-EC" sz="2400" b="1" dirty="0">
                <a:solidFill>
                  <a:schemeClr val="bg1"/>
                </a:solidFill>
              </a:rPr>
              <a:t>.</a:t>
            </a:r>
            <a:endParaRPr lang="es-ES" sz="2400" b="1" dirty="0">
              <a:solidFill>
                <a:schemeClr val="bg1"/>
              </a:solidFill>
            </a:endParaRPr>
          </a:p>
          <a:p>
            <a:endParaRPr lang="es-ES" sz="2400" b="1" i="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7777" y="2996952"/>
            <a:ext cx="849694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C" altLang="es-E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Prueba </a:t>
            </a:r>
            <a:r>
              <a:rPr lang="es-EC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de Tukey al 5% para el </a:t>
            </a:r>
            <a:r>
              <a:rPr lang="es-EC" altLang="es-E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crecimiento </a:t>
            </a:r>
            <a:r>
              <a:rPr lang="es-EC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radial de </a:t>
            </a:r>
            <a:r>
              <a:rPr lang="es-EC" altLang="es-ES" sz="20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Moniliophthora roreri</a:t>
            </a:r>
            <a:r>
              <a:rPr lang="es-EC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C" altLang="es-E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bajo </a:t>
            </a:r>
            <a:r>
              <a:rPr lang="es-EC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la influencia de </a:t>
            </a:r>
            <a:r>
              <a:rPr lang="es-EC" altLang="es-ES" sz="20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</a:t>
            </a:r>
            <a:r>
              <a:rPr lang="es-EC" altLang="es-ES" sz="20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lang="es-EC" altLang="es-E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(F</a:t>
            </a:r>
            <a:r>
              <a:rPr lang="es-EC" altLang="es-ES" sz="11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1,8</a:t>
            </a:r>
            <a:r>
              <a:rPr lang="es-EC" altLang="es-E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: 170,04; P&lt;0,0001)</a:t>
            </a:r>
            <a:endParaRPr lang="es-ES" altLang="es-E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41977"/>
              </p:ext>
            </p:extLst>
          </p:nvPr>
        </p:nvGraphicFramePr>
        <p:xfrm>
          <a:off x="614476" y="4005064"/>
          <a:ext cx="7983546" cy="151216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646331"/>
                <a:gridCol w="4337215"/>
              </a:tblGrid>
              <a:tr h="767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Influencia de </a:t>
                      </a:r>
                      <a:r>
                        <a:rPr lang="es-EC" sz="2000" i="1" dirty="0" smtClean="0">
                          <a:effectLst/>
                        </a:rPr>
                        <a:t>Trichoderma sp.</a:t>
                      </a:r>
                      <a:endParaRPr lang="es-ES" sz="2000" i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Crecimiento radial promedio (cm.) de </a:t>
                      </a:r>
                      <a:r>
                        <a:rPr lang="es-EC" sz="2000" i="1" dirty="0" smtClean="0">
                          <a:effectLst/>
                        </a:rPr>
                        <a:t>Moniliophthora </a:t>
                      </a:r>
                      <a:r>
                        <a:rPr lang="es-EC" sz="2000" i="1" dirty="0">
                          <a:effectLst/>
                        </a:rPr>
                        <a:t>roreri </a:t>
                      </a:r>
                      <a:r>
                        <a:rPr lang="es-EC" sz="2000" dirty="0">
                          <a:effectLst/>
                        </a:rPr>
                        <a:t>± E.E.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72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Ausencia*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3,21± 0,17 </a:t>
                      </a:r>
                      <a:r>
                        <a:rPr lang="es-EC" sz="2000" b="1" dirty="0">
                          <a:effectLst/>
                        </a:rPr>
                        <a:t>a</a:t>
                      </a:r>
                      <a:endParaRPr lang="es-ES" sz="20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Presencia*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0,96± 0,04 </a:t>
                      </a:r>
                      <a:r>
                        <a:rPr lang="es-EC" sz="2000" b="1" dirty="0">
                          <a:effectLst/>
                        </a:rPr>
                        <a:t>b</a:t>
                      </a:r>
                      <a:endParaRPr lang="es-ES" sz="20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66800" y="5877961"/>
            <a:ext cx="691276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Promedios con una letra común no son significativamente diferentes (p&gt;0,05)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*Ausencia: cultivo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M. roreri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ausencia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Trichoderma.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Presencia: cultivo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M. roreri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presencia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</a:t>
            </a:r>
            <a:r>
              <a:rPr kumimoji="0" lang="es-EC" altLang="es-ES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s-EC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01352"/>
              </p:ext>
            </p:extLst>
          </p:nvPr>
        </p:nvGraphicFramePr>
        <p:xfrm>
          <a:off x="742235" y="2996952"/>
          <a:ext cx="7632847" cy="936104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423003"/>
                <a:gridCol w="1528641"/>
                <a:gridCol w="4681203"/>
              </a:tblGrid>
              <a:tr h="46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D.E: 4,87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C.V: 6,99</a:t>
                      </a:r>
                      <a:endParaRPr lang="es-E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Antibiosis promedio (%)± E.E.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46805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 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69,68± 2,18 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5041" y="1772816"/>
            <a:ext cx="8953918" cy="830997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Análisis estadístico de la antibiosis de </a:t>
            </a:r>
            <a:r>
              <a:rPr kumimoji="0" lang="es-EC" altLang="es-E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sp. </a:t>
            </a:r>
            <a:r>
              <a:rPr kumimoji="0" lang="es-EC" altLang="es-E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sobre </a:t>
            </a:r>
            <a:r>
              <a:rPr kumimoji="0" lang="es-EC" altLang="es-ES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Moniliophthora roreri.</a:t>
            </a:r>
            <a:endParaRPr kumimoji="0" lang="es-EC" altLang="es-ES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Imagen 14" descr="D:\escritorio\jorge\Proyecto titulación\FOTOS\image1 (5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8" b="6051"/>
          <a:stretch/>
        </p:blipFill>
        <p:spPr bwMode="auto">
          <a:xfrm>
            <a:off x="2618509" y="4221088"/>
            <a:ext cx="4401763" cy="247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0" y="155448"/>
            <a:ext cx="9144000" cy="1252728"/>
          </a:xfrm>
          <a:prstGeom prst="rect">
            <a:avLst/>
          </a:prstGeom>
        </p:spPr>
        <p:txBody>
          <a:bodyPr vert="horz" lIns="91440" rIns="45720" rtlCol="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s-ES" smtClean="0"/>
              <a:t>Resultados para la  fase de laboratorio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164288" y="6565824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36976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laboratorio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54834"/>
              </p:ext>
            </p:extLst>
          </p:nvPr>
        </p:nvGraphicFramePr>
        <p:xfrm>
          <a:off x="929377" y="2583940"/>
          <a:ext cx="6753800" cy="110392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902929"/>
                <a:gridCol w="3066590"/>
                <a:gridCol w="1784281"/>
              </a:tblGrid>
              <a:tr h="423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Influencia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Modelo de regresión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R</a:t>
                      </a:r>
                      <a:r>
                        <a:rPr lang="es-EC" sz="1600" baseline="30000">
                          <a:effectLst/>
                        </a:rPr>
                        <a:t>2</a:t>
                      </a:r>
                      <a:r>
                        <a:rPr lang="es-EC" sz="1600">
                          <a:effectLst/>
                        </a:rPr>
                        <a:t>, p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40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1*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0,001T</a:t>
                      </a:r>
                      <a:r>
                        <a:rPr lang="es-EC" sz="1600" baseline="30000" dirty="0" smtClean="0">
                          <a:effectLst/>
                        </a:rPr>
                        <a:t>2</a:t>
                      </a:r>
                      <a:r>
                        <a:rPr lang="es-EC" sz="1600" dirty="0" smtClean="0">
                          <a:effectLst/>
                        </a:rPr>
                        <a:t>+0.18T+0.62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0,96; &lt;0.0001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55">
                <a:tc>
                  <a:txBody>
                    <a:bodyPr/>
                    <a:lstStyle/>
                    <a:p>
                      <a:pPr marL="450215" indent="-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2*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-0.01T</a:t>
                      </a:r>
                      <a:r>
                        <a:rPr lang="es-EC" sz="1600" baseline="30000" dirty="0">
                          <a:effectLst/>
                        </a:rPr>
                        <a:t>2</a:t>
                      </a:r>
                      <a:r>
                        <a:rPr lang="es-EC" sz="1600" dirty="0">
                          <a:effectLst/>
                        </a:rPr>
                        <a:t>+0.14T+0.71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0,71; &lt;0,0001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7564" y="3717032"/>
            <a:ext cx="7488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*Influencia 1: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cultivo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M. roreri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ausencia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Trichoderma.</a:t>
            </a:r>
            <a:endParaRPr kumimoji="0" lang="es-ES" altLang="es-E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 *Influencia 2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: cultivo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M. roreri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presencia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Trichoderma.</a:t>
            </a:r>
            <a:endParaRPr kumimoji="0" lang="es-EC" altLang="es-ES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1" y="1412776"/>
            <a:ext cx="9131099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C" alt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Modelos de regresión lineal y parámetros de validación obtenidos para el </a:t>
            </a:r>
            <a:r>
              <a:rPr lang="es-EC" altLang="es-E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crecimiento </a:t>
            </a:r>
            <a:r>
              <a:rPr lang="es-EC" alt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radial </a:t>
            </a:r>
            <a:r>
              <a:rPr lang="es-EC" altLang="es-E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de </a:t>
            </a:r>
            <a:r>
              <a:rPr lang="es-EC" altLang="es-ES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Moniliophthora </a:t>
            </a:r>
            <a:r>
              <a:rPr lang="es-EC" altLang="es-E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roreri</a:t>
            </a:r>
            <a:r>
              <a:rPr lang="es-EC" alt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 bajo la </a:t>
            </a:r>
            <a:r>
              <a:rPr lang="es-EC" altLang="es-E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influencia </a:t>
            </a:r>
            <a:r>
              <a:rPr lang="es-EC" altLang="es-E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de </a:t>
            </a:r>
            <a:r>
              <a:rPr lang="es-EC" altLang="es-ES" sz="2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sp.</a:t>
            </a:r>
            <a:endParaRPr lang="es-ES" alt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n 3" descr="D:\escritorio\jorge\fotos\Nueva carpeta (3)\20170601-0002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r="13819" b="10996"/>
          <a:stretch/>
        </p:blipFill>
        <p:spPr bwMode="auto">
          <a:xfrm>
            <a:off x="0" y="4677735"/>
            <a:ext cx="1979712" cy="18043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Imagen 7" descr="D:\escritorio\jorge\fotos\Nueva carpeta (3)\20170601-0003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r="13739" b="5635"/>
          <a:stretch/>
        </p:blipFill>
        <p:spPr bwMode="auto">
          <a:xfrm>
            <a:off x="2195736" y="4687347"/>
            <a:ext cx="1944216" cy="182326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ángulo 9"/>
          <p:cNvSpPr/>
          <p:nvPr/>
        </p:nvSpPr>
        <p:spPr>
          <a:xfrm>
            <a:off x="574692" y="4380223"/>
            <a:ext cx="712036" cy="2174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Día 3</a:t>
            </a:r>
            <a:endParaRPr lang="es-EC" dirty="0"/>
          </a:p>
        </p:txBody>
      </p:sp>
      <p:sp>
        <p:nvSpPr>
          <p:cNvPr id="12" name="Rectángulo 10"/>
          <p:cNvSpPr/>
          <p:nvPr/>
        </p:nvSpPr>
        <p:spPr>
          <a:xfrm>
            <a:off x="2771799" y="4388132"/>
            <a:ext cx="792089" cy="226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Día 6</a:t>
            </a:r>
            <a:endParaRPr lang="es-EC" dirty="0"/>
          </a:p>
        </p:txBody>
      </p:sp>
      <p:sp>
        <p:nvSpPr>
          <p:cNvPr id="13" name="Rectángulo 11"/>
          <p:cNvSpPr/>
          <p:nvPr/>
        </p:nvSpPr>
        <p:spPr>
          <a:xfrm>
            <a:off x="5026173" y="4369015"/>
            <a:ext cx="906438" cy="2651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Día 9</a:t>
            </a:r>
            <a:endParaRPr lang="es-EC" dirty="0"/>
          </a:p>
        </p:txBody>
      </p:sp>
      <p:pic>
        <p:nvPicPr>
          <p:cNvPr id="14" name="Imagen 12" descr="D:\escritorio\jorge\Proyecto titulación\FOTOS\image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t="4540" r="11364"/>
          <a:stretch/>
        </p:blipFill>
        <p:spPr bwMode="auto">
          <a:xfrm>
            <a:off x="4536224" y="4692959"/>
            <a:ext cx="2094570" cy="181765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14 Rectángulo"/>
          <p:cNvSpPr/>
          <p:nvPr/>
        </p:nvSpPr>
        <p:spPr>
          <a:xfrm>
            <a:off x="8224641" y="6601483"/>
            <a:ext cx="909193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  <p:pic>
        <p:nvPicPr>
          <p:cNvPr id="17" name="16 Imagen" descr="D:\escritorio\jorge\fotos\Nueva carpeta (3)\20170601-0001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06466"/>
            <a:ext cx="2086984" cy="1746870"/>
          </a:xfrm>
          <a:prstGeom prst="rect">
            <a:avLst/>
          </a:prstGeom>
          <a:ln w="38100" cap="sq">
            <a:solidFill>
              <a:srgbClr val="14DCB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ángulo 11"/>
          <p:cNvSpPr/>
          <p:nvPr/>
        </p:nvSpPr>
        <p:spPr>
          <a:xfrm>
            <a:off x="7772799" y="4369015"/>
            <a:ext cx="906438" cy="2651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Día 12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5878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093297"/>
            <a:ext cx="8244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*Ausencia:</a:t>
            </a: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cultivo de </a:t>
            </a:r>
            <a:r>
              <a:rPr kumimoji="0" lang="es-EC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Moniliophthora roreri </a:t>
            </a: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ausencia de </a:t>
            </a:r>
            <a:r>
              <a:rPr kumimoji="0" lang="es-EC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</a:t>
            </a: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s-ES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*Presencia: </a:t>
            </a: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cultivo </a:t>
            </a:r>
            <a:r>
              <a:rPr kumimoji="0" lang="es-EC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de Moniliophthora roreri </a:t>
            </a: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presencia de </a:t>
            </a:r>
            <a:r>
              <a:rPr kumimoji="0" lang="es-EC" altLang="es-E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</a:t>
            </a:r>
            <a:r>
              <a:rPr kumimoji="0" lang="es-EC" altLang="es-ES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s-EC" altLang="es-ES" sz="4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4881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0" y="3463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Crecimiento radial de </a:t>
            </a:r>
            <a:r>
              <a:rPr lang="es-ES" altLang="es-ES" sz="2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Moniliophthora </a:t>
            </a:r>
            <a:r>
              <a:rPr lang="es-ES" altLang="es-ES" sz="24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roreri </a:t>
            </a:r>
            <a:r>
              <a:rPr lang="es-ES" alt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bajo la influencia de </a:t>
            </a:r>
            <a:r>
              <a:rPr lang="es-ES" altLang="es-ES" sz="2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sp. </a:t>
            </a:r>
            <a:r>
              <a:rPr lang="es-ES" alt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Calibri" pitchFamily="34" charset="0"/>
              </a:rPr>
              <a:t>con respecto al tiempo.</a:t>
            </a:r>
            <a:endParaRPr lang="es-EC" altLang="es-ES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23728" y="2636912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72901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laboratorio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79208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18872" indent="0" algn="just">
              <a:buNone/>
            </a:pPr>
            <a:r>
              <a:rPr lang="es-EC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</a:t>
            </a:r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 </a:t>
            </a:r>
            <a:r>
              <a:rPr lang="es-EC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compatibilidad entre el controlador biológico </a:t>
            </a:r>
            <a:r>
              <a:rPr lang="es-EC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 sp</a:t>
            </a:r>
            <a:r>
              <a:rPr lang="es-EC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C" sz="20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s-EC" sz="2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 coadyuvantes comerciales para aplicaciones agrícolas.</a:t>
            </a:r>
            <a:endParaRPr lang="es-ES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34042"/>
              </p:ext>
            </p:extLst>
          </p:nvPr>
        </p:nvGraphicFramePr>
        <p:xfrm>
          <a:off x="251520" y="3284983"/>
          <a:ext cx="8352928" cy="189280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785334"/>
                <a:gridCol w="4567594"/>
              </a:tblGrid>
              <a:tr h="587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Tipo de coadyuvante adicionado al medio PDA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Promedio del </a:t>
                      </a:r>
                      <a:r>
                        <a:rPr lang="es-EC" sz="1800" dirty="0">
                          <a:effectLst/>
                        </a:rPr>
                        <a:t>Crecimiento radial (cm.) </a:t>
                      </a:r>
                      <a:endParaRPr lang="es-E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de </a:t>
                      </a:r>
                      <a:r>
                        <a:rPr lang="es-EC" sz="1800" i="1" dirty="0">
                          <a:effectLst/>
                        </a:rPr>
                        <a:t>Trichoderma sp. </a:t>
                      </a:r>
                      <a:r>
                        <a:rPr lang="es-EC" sz="1800" dirty="0">
                          <a:effectLst/>
                        </a:rPr>
                        <a:t>± </a:t>
                      </a:r>
                      <a:r>
                        <a:rPr lang="es-ES" sz="1800" dirty="0">
                          <a:effectLst/>
                        </a:rPr>
                        <a:t>E.E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85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Surfactante*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4,47±0,03 </a:t>
                      </a:r>
                      <a:r>
                        <a:rPr lang="es-EC" sz="1800" b="1" dirty="0">
                          <a:effectLst/>
                        </a:rPr>
                        <a:t>a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Aceite agrícola*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4,48±0,03 </a:t>
                      </a:r>
                      <a:r>
                        <a:rPr lang="es-EC" sz="1800" b="1" dirty="0">
                          <a:effectLst/>
                        </a:rPr>
                        <a:t>a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Adherente*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4,52±0,02 </a:t>
                      </a:r>
                      <a:r>
                        <a:rPr lang="es-EC" sz="1800" b="1" dirty="0">
                          <a:effectLst/>
                        </a:rPr>
                        <a:t>a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Ninguno*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4,54±0,05 </a:t>
                      </a:r>
                      <a:r>
                        <a:rPr lang="es-EC" sz="1800" b="1" dirty="0">
                          <a:effectLst/>
                        </a:rPr>
                        <a:t>a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752" y="2539008"/>
            <a:ext cx="9036496" cy="584775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Prueba de Tukey al 5% para el crecimiento radial de </a:t>
            </a:r>
            <a:r>
              <a:rPr kumimoji="0" lang="es-EC" altLang="es-ES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sp. </a:t>
            </a:r>
            <a:r>
              <a:rPr kumimoji="0" lang="es-EC" altLang="es-E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sobre medio PDA adicionado con los diferentes coadyuvantes (F </a:t>
            </a:r>
            <a:r>
              <a:rPr kumimoji="0" lang="es-EC" altLang="es-ES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3,12</a:t>
            </a:r>
            <a:r>
              <a:rPr kumimoji="0" lang="es-EC" altLang="es-E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: 0,85; p=04929).</a:t>
            </a:r>
            <a:endParaRPr kumimoji="0" lang="es-ES" alt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1520" y="5229200"/>
            <a:ext cx="80648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Promedios con una letra común no son significativamente diferentes (p&gt;0,05)</a:t>
            </a:r>
            <a:endParaRPr lang="es-ES" altLang="es-ES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* Adherente (ECUAFIX</a:t>
            </a:r>
            <a:r>
              <a:rPr lang="es-ES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0.5 </a:t>
            </a:r>
            <a:r>
              <a:rPr lang="es-ES" altLang="es-ES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ml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.l</a:t>
            </a:r>
            <a:r>
              <a:rPr lang="es-EC" altLang="es-ES" sz="1400" baseline="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).</a:t>
            </a:r>
            <a:endParaRPr lang="es-ES" altLang="es-ES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* Surfactante (SPRAY AIDE</a:t>
            </a:r>
            <a:r>
              <a:rPr lang="es-ES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0.3 </a:t>
            </a:r>
            <a:r>
              <a:rPr lang="es-EC" altLang="es-ES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ml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.l</a:t>
            </a:r>
            <a:r>
              <a:rPr lang="es-EC" altLang="es-ES" sz="1400" baseline="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).</a:t>
            </a:r>
            <a:endParaRPr lang="es-ES" altLang="es-ES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* Aceite mineral agrícola (COSMO OIL</a:t>
            </a:r>
            <a:r>
              <a:rPr lang="es-ES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10 </a:t>
            </a:r>
            <a:r>
              <a:rPr lang="es-ES" altLang="es-ES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ml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.l</a:t>
            </a:r>
            <a:r>
              <a:rPr lang="es-EC" altLang="es-ES" sz="1400" baseline="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).</a:t>
            </a:r>
            <a:endParaRPr lang="es-ES" altLang="es-ES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S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*Ninguno</a:t>
            </a:r>
            <a:r>
              <a:rPr lang="es-EC" altLang="es-ES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lang="es-ES" alt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76" y="155448"/>
            <a:ext cx="9140924" cy="1252728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laboratorio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6" y="1546920"/>
            <a:ext cx="9144000" cy="101566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C" altLang="es-E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ANAVA no paramétrico (Kruskall Wallis) al 5% para el nivel de esporulación de </a:t>
            </a:r>
            <a:r>
              <a:rPr kumimoji="0" lang="es-EC" altLang="es-ES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sp. </a:t>
            </a:r>
            <a:r>
              <a:rPr kumimoji="0" lang="es-EC" altLang="es-E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sobre medio PDA adicionado con los diferentes </a:t>
            </a:r>
            <a:r>
              <a:rPr lang="es-EC" altLang="es-E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coadyuvantes (</a:t>
            </a:r>
            <a:r>
              <a:rPr lang="es-EC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H</a:t>
            </a:r>
            <a:r>
              <a:rPr lang="es-EC" altLang="es-ES" sz="11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3</a:t>
            </a:r>
            <a:r>
              <a:rPr lang="es-EC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: 0,76; </a:t>
            </a:r>
            <a:r>
              <a:rPr lang="es-EC" altLang="es-ES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p= </a:t>
            </a:r>
            <a:r>
              <a:rPr lang="es-EC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0,7980).</a:t>
            </a:r>
            <a:endParaRPr kumimoji="0" lang="es-ES" altLang="es-E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880997"/>
              </p:ext>
            </p:extLst>
          </p:nvPr>
        </p:nvGraphicFramePr>
        <p:xfrm>
          <a:off x="251520" y="2852936"/>
          <a:ext cx="8208913" cy="245364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148410"/>
                <a:gridCol w="1621722"/>
                <a:gridCol w="2438781"/>
              </a:tblGrid>
              <a:tr h="515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Tipo de coadyuvante adicionado</a:t>
                      </a:r>
                      <a:endParaRPr lang="es-ES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al medio PDA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Nivel de Esporulación de </a:t>
                      </a:r>
                      <a:r>
                        <a:rPr lang="es-ES" sz="2000" i="1" dirty="0">
                          <a:effectLst/>
                        </a:rPr>
                        <a:t>Trichoderma sp.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40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 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Mediana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Rango promedio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Surfactante*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2,50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7,50 </a:t>
                      </a:r>
                      <a:r>
                        <a:rPr lang="es-EC" sz="2000" dirty="0" smtClean="0">
                          <a:effectLst/>
                        </a:rPr>
                        <a:t> </a:t>
                      </a:r>
                      <a:r>
                        <a:rPr lang="es-EC" sz="2000" b="1" dirty="0" smtClean="0">
                          <a:effectLst/>
                        </a:rPr>
                        <a:t>a</a:t>
                      </a:r>
                      <a:endParaRPr lang="es-ES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Aceite agrícola*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2,50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7,50  </a:t>
                      </a:r>
                      <a:r>
                        <a:rPr lang="es-EC" sz="2000" b="1" dirty="0">
                          <a:effectLst/>
                        </a:rPr>
                        <a:t>a</a:t>
                      </a:r>
                      <a:endParaRPr lang="es-ES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Adherente*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3,00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9,13  </a:t>
                      </a:r>
                      <a:r>
                        <a:rPr lang="es-EC" sz="2000" b="1" dirty="0">
                          <a:effectLst/>
                        </a:rPr>
                        <a:t>a</a:t>
                      </a:r>
                      <a:endParaRPr lang="es-ES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Ninguno*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3,00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9,88  </a:t>
                      </a:r>
                      <a:r>
                        <a:rPr lang="es-EC" sz="2000" b="1" dirty="0">
                          <a:effectLst/>
                        </a:rPr>
                        <a:t>a</a:t>
                      </a:r>
                      <a:endParaRPr lang="es-ES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1520" y="5445224"/>
            <a:ext cx="738214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Rangos promedio con una letra común no son significativamente diferentes (p&gt;0,05)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 Adherente (ECUAFIX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0.5 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ml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).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 Surfactante (SPRAY AIDE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0.3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ml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).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 Aceite mineral agrícola (COSMO OIL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10 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ml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).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 Ninguno.</a:t>
            </a:r>
            <a:endParaRPr kumimoji="0" lang="es-EC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" descr="D:\escritorio\jorge\fotos\Nueva carpeta (3)\20171022-0009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2154"/>
          <a:stretch/>
        </p:blipFill>
        <p:spPr bwMode="auto">
          <a:xfrm>
            <a:off x="3076" y="1628800"/>
            <a:ext cx="4597266" cy="48691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Imagen 4" descr="D:\escritorio\jorge\fotos\Nueva carpeta (3)\20171030-0001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5778"/>
          <a:stretch/>
        </p:blipFill>
        <p:spPr bwMode="auto">
          <a:xfrm>
            <a:off x="4693777" y="1628800"/>
            <a:ext cx="4415974" cy="48620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076" y="155448"/>
            <a:ext cx="9140924" cy="1252728"/>
          </a:xfrm>
          <a:prstGeom prst="rect">
            <a:avLst/>
          </a:prstGeom>
        </p:spPr>
        <p:txBody>
          <a:bodyPr vert="horz" lIns="91440" rIns="45720" rtlCol="0" anchor="ctr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s-ES" smtClean="0"/>
              <a:t>Resultados para la  fase de laboratorio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4071640" y="6604084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498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80963"/>
            <a:ext cx="8912225" cy="495300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</a:t>
            </a:r>
            <a:r>
              <a:rPr lang="es-ES" dirty="0" smtClean="0"/>
              <a:t>campo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0" y="630238"/>
            <a:ext cx="9144000" cy="923925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18872" indent="0" algn="just">
              <a:buNone/>
            </a:pPr>
            <a:r>
              <a:rPr lang="es-ES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ncidencia </a:t>
            </a:r>
            <a:r>
              <a:rPr lang="es-ES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monilia </a:t>
            </a:r>
            <a:r>
              <a:rPr lang="es-ES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mazorcas asignadas con los diferentes tratamientos.</a:t>
            </a:r>
          </a:p>
          <a:p>
            <a:pPr algn="just"/>
            <a:endParaRPr lang="es-ES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70370" y="5216548"/>
            <a:ext cx="9256124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sz="1400" b="1" dirty="0"/>
              <a:t>Rangos promedio con una letra común no son significativamente diferentes (p&gt;0,05)</a:t>
            </a:r>
            <a:endParaRPr lang="es-ES" sz="1400" dirty="0"/>
          </a:p>
          <a:p>
            <a:r>
              <a:rPr lang="es-EC" sz="1400" b="1" dirty="0"/>
              <a:t>*Adherente:</a:t>
            </a:r>
            <a:r>
              <a:rPr lang="es-EC" sz="1400" dirty="0"/>
              <a:t> Suspensión de </a:t>
            </a:r>
            <a:r>
              <a:rPr lang="es-EC" sz="1400" i="1" dirty="0"/>
              <a:t>Trichoderma </a:t>
            </a:r>
            <a:r>
              <a:rPr lang="es-EC" sz="1400" dirty="0"/>
              <a:t>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 + Adherente (ECUAFIX</a:t>
            </a:r>
            <a:r>
              <a:rPr lang="es-ES" sz="1400" dirty="0"/>
              <a:t>®</a:t>
            </a:r>
            <a:r>
              <a:rPr lang="es-EC" sz="1400" dirty="0"/>
              <a:t> 0.5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*Surfactante:</a:t>
            </a:r>
            <a:r>
              <a:rPr lang="es-EC" sz="1400" dirty="0"/>
              <a:t> Suspensión de </a:t>
            </a:r>
            <a:r>
              <a:rPr lang="es-EC" sz="1400" i="1" dirty="0"/>
              <a:t>Trichoderma</a:t>
            </a:r>
            <a:r>
              <a:rPr lang="es-EC" sz="1400" dirty="0"/>
              <a:t> en agua (1 x 10</a:t>
            </a:r>
            <a:r>
              <a:rPr lang="es-EC" sz="1400" baseline="30000" dirty="0"/>
              <a:t>8 </a:t>
            </a:r>
            <a:r>
              <a:rPr lang="es-EC" sz="1400" dirty="0"/>
              <a:t>esporas. ml</a:t>
            </a:r>
            <a:r>
              <a:rPr lang="es-EC" sz="1400" baseline="30000" dirty="0"/>
              <a:t>-1</a:t>
            </a:r>
            <a:r>
              <a:rPr lang="es-EC" sz="1400" dirty="0"/>
              <a:t>) + Surfactante (SPRAY AIDE</a:t>
            </a:r>
            <a:r>
              <a:rPr lang="es-ES" sz="1400" dirty="0"/>
              <a:t>®</a:t>
            </a:r>
            <a:r>
              <a:rPr lang="es-EC" sz="1400" dirty="0"/>
              <a:t> 0.3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*Aceite agrícola:</a:t>
            </a:r>
            <a:r>
              <a:rPr lang="es-EC" sz="1400" dirty="0"/>
              <a:t> Suspensión de </a:t>
            </a:r>
            <a:r>
              <a:rPr lang="es-EC" sz="1400" i="1" dirty="0"/>
              <a:t>Trichoderma </a:t>
            </a:r>
            <a:r>
              <a:rPr lang="es-EC" sz="1400" dirty="0"/>
              <a:t>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 + Aceite mineral agrícola (COSMO OIL</a:t>
            </a:r>
            <a:r>
              <a:rPr lang="es-ES" sz="1400" dirty="0"/>
              <a:t>®</a:t>
            </a:r>
            <a:r>
              <a:rPr lang="es-EC" sz="1400" dirty="0"/>
              <a:t> 10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*Sin coadyuvantes:</a:t>
            </a:r>
            <a:r>
              <a:rPr lang="es-EC" sz="1400" dirty="0"/>
              <a:t> Suspensión de </a:t>
            </a:r>
            <a:r>
              <a:rPr lang="es-EC" sz="1400" i="1" dirty="0"/>
              <a:t>Trichoderma</a:t>
            </a:r>
            <a:r>
              <a:rPr lang="es-EC" sz="1400" dirty="0"/>
              <a:t> 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*Químico:</a:t>
            </a:r>
            <a:r>
              <a:rPr lang="es-EC" sz="1400" dirty="0"/>
              <a:t> Tratamiento químico convencionalmente usado por el agricultor (PHYTON</a:t>
            </a:r>
            <a:r>
              <a:rPr lang="es-ES" sz="1400" dirty="0"/>
              <a:t>®</a:t>
            </a:r>
            <a:r>
              <a:rPr lang="es-EC" sz="1400" dirty="0"/>
              <a:t> 0.60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*Testigo: </a:t>
            </a:r>
            <a:r>
              <a:rPr lang="es-EC" sz="1400" dirty="0"/>
              <a:t>Testigo (ninguna aplicación)</a:t>
            </a:r>
            <a:endParaRPr lang="es-ES" sz="1400" dirty="0"/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3284" t="37956" r="4920" b="26764"/>
          <a:stretch/>
        </p:blipFill>
        <p:spPr bwMode="auto">
          <a:xfrm>
            <a:off x="0" y="2262690"/>
            <a:ext cx="9071473" cy="3484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9 Conector recto"/>
          <p:cNvCxnSpPr/>
          <p:nvPr/>
        </p:nvCxnSpPr>
        <p:spPr>
          <a:xfrm>
            <a:off x="3275856" y="2852936"/>
            <a:ext cx="0" cy="2736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5220072" y="2852935"/>
            <a:ext cx="0" cy="2736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7164288" y="2852934"/>
            <a:ext cx="0" cy="2736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585581"/>
            <a:ext cx="9135065" cy="646331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ANAVA no paramétrico (Kruskall Wallis) al 5% para la incidencia de monilia en mazorcas de diferentes edades bajo los diferentes tratamientos.</a:t>
            </a:r>
            <a:endParaRPr kumimoji="0" lang="es-ES" altLang="es-E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22 Conector recto"/>
          <p:cNvCxnSpPr/>
          <p:nvPr/>
        </p:nvCxnSpPr>
        <p:spPr>
          <a:xfrm>
            <a:off x="1331640" y="2852936"/>
            <a:ext cx="0" cy="2736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0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4149134453"/>
              </p:ext>
            </p:extLst>
          </p:nvPr>
        </p:nvGraphicFramePr>
        <p:xfrm>
          <a:off x="0" y="1412776"/>
          <a:ext cx="914400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6653" y="4878088"/>
            <a:ext cx="9160653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*Adherente: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Adherente (ECUAFIX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0.5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</a:t>
            </a:r>
            <a:r>
              <a:rPr kumimoji="0" lang="es-EC" altLang="es-E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Surfactante:</a:t>
            </a:r>
            <a:r>
              <a:rPr kumimoji="0" lang="es-EC" altLang="es-E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Suspensión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Surfactante (SPRAY AIDE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0.3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*Aceite agrícola: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Aceite mineral agrícola (COSMO OIL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10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*Sin coadyuvantes: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*Químico: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Tratamiento químico convencionalmente usado por el agricultor (PHYTON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0.60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*Testigo: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Testigo (ninguna aplicación)</a:t>
            </a:r>
            <a:endParaRPr kumimoji="0" lang="es-EC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272534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s-E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Incidencia </a:t>
            </a:r>
            <a:r>
              <a:rPr lang="es-EC" altLang="es-E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total </a:t>
            </a:r>
            <a:r>
              <a:rPr lang="es-EC" altLang="es-E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 </a:t>
            </a:r>
            <a:r>
              <a:rPr lang="es-EC" altLang="es-E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monilia </a:t>
            </a:r>
            <a:r>
              <a:rPr lang="es-EC" altLang="es-E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 función del tiempo para los diferentes tratamientos.</a:t>
            </a:r>
            <a:endParaRPr lang="es-ES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8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80963"/>
            <a:ext cx="8912225" cy="495300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campo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0" y="908050"/>
            <a:ext cx="9144000" cy="576263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18872" indent="0" algn="just">
              <a:buNone/>
            </a:pPr>
            <a:r>
              <a:rPr lang="es-E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Bajo la Curva del Progreso de la Enfermedad</a:t>
            </a:r>
            <a:endParaRPr lang="es-ES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287" y="1633778"/>
            <a:ext cx="9125425" cy="646331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C" altLang="es-E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ANAVA no paramétrico (Kruskall Wallis) al 5% para el área bajo la curva del progreso de la enfermedad para los diferentes </a:t>
            </a:r>
            <a:r>
              <a:rPr lang="es-EC" altLang="es-ES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tratamientos (H</a:t>
            </a:r>
            <a:r>
              <a:rPr lang="es-EC" altLang="es-ES" sz="11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5</a:t>
            </a:r>
            <a:r>
              <a:rPr lang="es-EC" altLang="es-ES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: 22,09; </a:t>
            </a:r>
            <a:r>
              <a:rPr lang="es-EC" altLang="es-ES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p= </a:t>
            </a:r>
            <a:r>
              <a:rPr lang="es-EC" altLang="es-ES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0,0005).</a:t>
            </a:r>
            <a:endParaRPr kumimoji="0" lang="es-ES" alt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207556"/>
              </p:ext>
            </p:extLst>
          </p:nvPr>
        </p:nvGraphicFramePr>
        <p:xfrm>
          <a:off x="35496" y="2280109"/>
          <a:ext cx="9099216" cy="2523744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176155"/>
                <a:gridCol w="2433312"/>
                <a:gridCol w="892889"/>
                <a:gridCol w="596860"/>
              </a:tblGrid>
              <a:tr h="440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Producto aplicado para el control</a:t>
                      </a:r>
                      <a:endParaRPr lang="es-E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 monilia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Área bajo la curva del progreso de la enfermedad (% incidencia/días)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Mediana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Rango promedio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Aceite agrícola*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462,61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2,50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a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2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Sin coadyuvantes*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657,08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6,50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a b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58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Adherente*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1120,63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10,50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a b c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58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Surfactante*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1963,24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14,75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b c d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58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Químico*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2114,69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18,50</a:t>
                      </a:r>
                      <a:endParaRPr lang="es-E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c d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20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Testigo*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2283,96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22,25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d</a:t>
                      </a:r>
                      <a:endParaRPr lang="es-ES" sz="16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287" y="4813564"/>
            <a:ext cx="9144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Rangos promedio con una letra común no son significativamente diferentes (p&gt;0,05)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*Adherente: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Adherente (ECUAFIX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0.5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*Surfactante: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Surfactante (SPRAY AIDE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0.3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*Aceite agrícola: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Aceite mineral agrícola (COSMO OIL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10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*Sin coadyuvantes: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*Químico: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Tratamiento químico convencionalmente usado por el agricultor (PHYTON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0.60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*Testigo: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Testigo (ninguna aplicación)</a:t>
            </a:r>
            <a:endParaRPr kumimoji="0" lang="es-EC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14299"/>
            <a:ext cx="566928" cy="58826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48" y="4152346"/>
            <a:ext cx="630936" cy="554736"/>
          </a:xfrm>
          <a:prstGeom prst="rect">
            <a:avLst/>
          </a:prstGeom>
        </p:spPr>
      </p:pic>
      <p:pic>
        <p:nvPicPr>
          <p:cNvPr id="13" name="Picture 6" descr="Resultado de imagen para TACHUELAS POWER POI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1" t="42789" r="5801" b="43474"/>
          <a:stretch/>
        </p:blipFill>
        <p:spPr bwMode="auto">
          <a:xfrm>
            <a:off x="5845007" y="4152346"/>
            <a:ext cx="578758" cy="58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83" y="1727824"/>
            <a:ext cx="406912" cy="4222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252728"/>
          </a:xfrm>
        </p:spPr>
        <p:txBody>
          <a:bodyPr/>
          <a:lstStyle/>
          <a:p>
            <a:pPr algn="r"/>
            <a:r>
              <a:rPr lang="es-EC" dirty="0" smtClean="0"/>
              <a:t>Propuesta de la Investigación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 rot="21206411">
            <a:off x="396409" y="2092562"/>
            <a:ext cx="3514444" cy="14773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s-ES" dirty="0"/>
              <a:t>Los tratamientos </a:t>
            </a:r>
            <a:r>
              <a:rPr lang="es-ES" dirty="0" smtClean="0"/>
              <a:t>químicos </a:t>
            </a:r>
            <a:r>
              <a:rPr lang="es-ES" dirty="0"/>
              <a:t>no han constituido una alternativa sustentable ni sostenible, dado que su acción es </a:t>
            </a:r>
            <a:r>
              <a:rPr lang="es-ES" dirty="0" smtClean="0"/>
              <a:t>limitada y </a:t>
            </a:r>
            <a:r>
              <a:rPr lang="es-ES" dirty="0"/>
              <a:t>su costo </a:t>
            </a:r>
            <a:r>
              <a:rPr lang="es-ES" dirty="0" smtClean="0"/>
              <a:t>elevado.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 rot="352760">
            <a:off x="4291017" y="4602529"/>
            <a:ext cx="4104000" cy="175432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Especies del género </a:t>
            </a:r>
            <a:r>
              <a:rPr lang="es-ES" i="1" dirty="0"/>
              <a:t>Trichoderma</a:t>
            </a:r>
            <a:r>
              <a:rPr lang="es-ES" dirty="0"/>
              <a:t> </a:t>
            </a:r>
            <a:r>
              <a:rPr lang="es-ES" dirty="0" smtClean="0"/>
              <a:t>se identifican como antagonistas </a:t>
            </a:r>
            <a:r>
              <a:rPr lang="es-ES" dirty="0"/>
              <a:t>de M. </a:t>
            </a:r>
            <a:r>
              <a:rPr lang="es-ES" dirty="0" smtClean="0"/>
              <a:t>roreri, </a:t>
            </a:r>
            <a:r>
              <a:rPr lang="es-ES" dirty="0"/>
              <a:t>sin </a:t>
            </a:r>
            <a:r>
              <a:rPr lang="es-ES" dirty="0" smtClean="0"/>
              <a:t>embargo, </a:t>
            </a:r>
            <a:r>
              <a:rPr lang="es-ES" dirty="0"/>
              <a:t>no existe mayor información </a:t>
            </a:r>
            <a:r>
              <a:rPr lang="es-ES" dirty="0" smtClean="0"/>
              <a:t> </a:t>
            </a:r>
            <a:r>
              <a:rPr lang="es-ES" dirty="0"/>
              <a:t>del efecto de </a:t>
            </a:r>
            <a:r>
              <a:rPr lang="es-ES" dirty="0" smtClean="0"/>
              <a:t>coadyuvantes químicos </a:t>
            </a:r>
            <a:r>
              <a:rPr lang="es-ES" dirty="0"/>
              <a:t>sobre la capacidad biocontroladora de </a:t>
            </a:r>
            <a:r>
              <a:rPr lang="es-ES" i="1" dirty="0" smtClean="0"/>
              <a:t>Trichoderma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7" name="8 Imagen" descr="D:\escritorio\jorge\fotos\Nueva carpeta (3)\20171024-0011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93" b="-16093"/>
          <a:stretch/>
        </p:blipFill>
        <p:spPr bwMode="auto">
          <a:xfrm rot="21219539">
            <a:off x="520724" y="4312573"/>
            <a:ext cx="2448272" cy="228414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357">
            <a:off x="5220072" y="1896652"/>
            <a:ext cx="3266703" cy="219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585746" y="6180947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  <p:sp>
        <p:nvSpPr>
          <p:cNvPr id="9" name="8 Rectángulo"/>
          <p:cNvSpPr/>
          <p:nvPr/>
        </p:nvSpPr>
        <p:spPr>
          <a:xfrm>
            <a:off x="7812360" y="4269990"/>
            <a:ext cx="128451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(El Productor, 2015)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2894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80963"/>
            <a:ext cx="8912225" cy="495300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campo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0" y="757238"/>
            <a:ext cx="9144000" cy="871537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18872" indent="0" algn="just">
              <a:buNone/>
            </a:pPr>
            <a:r>
              <a:rPr lang="es-EC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C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stablecimiento </a:t>
            </a:r>
            <a:r>
              <a:rPr lang="es-EC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Supervivencia de </a:t>
            </a:r>
            <a:r>
              <a:rPr lang="es-EC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 sp</a:t>
            </a:r>
            <a:r>
              <a:rPr lang="es-EC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C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mazorcas de cacao.</a:t>
            </a:r>
            <a:endParaRPr lang="es-ES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ES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028" y="1708581"/>
            <a:ext cx="914400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000" b="1" dirty="0" smtClean="0"/>
              <a:t>ANAVA </a:t>
            </a:r>
            <a:r>
              <a:rPr lang="es-EC" sz="2000" b="1" dirty="0"/>
              <a:t>no paramétrico (Kruskall Wallis) al 5% para el porcentaje de </a:t>
            </a:r>
            <a:r>
              <a:rPr lang="es-EC" sz="2000" b="1" dirty="0" smtClean="0"/>
              <a:t>establecimiento </a:t>
            </a:r>
            <a:r>
              <a:rPr lang="es-EC" sz="2000" b="1" dirty="0"/>
              <a:t>y </a:t>
            </a:r>
            <a:r>
              <a:rPr lang="es-EC" sz="2000" b="1" dirty="0" smtClean="0"/>
              <a:t>supervivencia </a:t>
            </a:r>
            <a:r>
              <a:rPr lang="es-EC" sz="2000" b="1" dirty="0"/>
              <a:t>de </a:t>
            </a:r>
            <a:r>
              <a:rPr lang="es-EC" sz="2000" b="1" i="1" dirty="0" smtClean="0"/>
              <a:t>Trichoderma sp.</a:t>
            </a:r>
            <a:r>
              <a:rPr lang="es-EC" sz="2000" b="1" dirty="0" smtClean="0"/>
              <a:t> </a:t>
            </a:r>
            <a:r>
              <a:rPr lang="es-EC" sz="2000" b="1" dirty="0"/>
              <a:t>sobre mazorcas de cacao bajo los diferentes tratamientos.</a:t>
            </a:r>
            <a:endParaRPr lang="es-ES" sz="2000" b="1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7169" name="Imagen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37225" r="14410" b="33090"/>
          <a:stretch>
            <a:fillRect/>
          </a:stretch>
        </p:blipFill>
        <p:spPr bwMode="auto">
          <a:xfrm>
            <a:off x="456959" y="2758346"/>
            <a:ext cx="7920880" cy="25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41904" y="5257562"/>
            <a:ext cx="916989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Rangos promedio con una letra común no son significativamente diferentes (p&gt;0,05)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*Adherente: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Adherente (ECUAFIX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0.5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*Surfactante: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Surfactante (SPRAY AIDE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0.3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*Aceite agrícola: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 + Aceite mineral agrícola (COSMO OIL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®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10 ml.l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*Sin coadyuvantes: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Suspensión de </a:t>
            </a:r>
            <a:r>
              <a:rPr kumimoji="0" lang="es-EC" altLang="es-E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en agua (1 x 10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esporas. ml</a:t>
            </a:r>
            <a:r>
              <a:rPr kumimoji="0" lang="es-EC" altLang="es-ES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-1</a:t>
            </a:r>
            <a:r>
              <a:rPr kumimoji="0" lang="es-EC" altLang="es-E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s-EC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570456592"/>
              </p:ext>
            </p:extLst>
          </p:nvPr>
        </p:nvGraphicFramePr>
        <p:xfrm>
          <a:off x="395536" y="1628800"/>
          <a:ext cx="842493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 de </a:t>
            </a:r>
            <a:r>
              <a:rPr lang="es-EC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 </a:t>
            </a:r>
            <a:r>
              <a:rPr lang="es-EC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mazorcas de cacao en función del tiempo.</a:t>
            </a:r>
            <a:endParaRPr lang="es-E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5517232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/>
              <a:t>*Adherente:</a:t>
            </a:r>
            <a:r>
              <a:rPr lang="es-EC" sz="1400" dirty="0"/>
              <a:t> Suspensión de </a:t>
            </a:r>
            <a:r>
              <a:rPr lang="es-EC" sz="1400" i="1" dirty="0"/>
              <a:t>Trichoderma </a:t>
            </a:r>
            <a:r>
              <a:rPr lang="es-EC" sz="1400" dirty="0"/>
              <a:t>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 + Adherente (ECUAFIX</a:t>
            </a:r>
            <a:r>
              <a:rPr lang="es-ES" sz="1400" dirty="0"/>
              <a:t>®</a:t>
            </a:r>
            <a:r>
              <a:rPr lang="es-EC" sz="1400" dirty="0"/>
              <a:t> 0.5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*Surfactante:</a:t>
            </a:r>
            <a:r>
              <a:rPr lang="es-EC" sz="1400" dirty="0"/>
              <a:t> Suspensión de </a:t>
            </a:r>
            <a:r>
              <a:rPr lang="es-EC" sz="1400" i="1" dirty="0"/>
              <a:t>Trichoderma</a:t>
            </a:r>
            <a:r>
              <a:rPr lang="es-EC" sz="1400" dirty="0"/>
              <a:t> en agua (1 x 10</a:t>
            </a:r>
            <a:r>
              <a:rPr lang="es-EC" sz="1400" baseline="30000" dirty="0"/>
              <a:t>8 </a:t>
            </a:r>
            <a:r>
              <a:rPr lang="es-EC" sz="1400" dirty="0"/>
              <a:t>esporas. ml</a:t>
            </a:r>
            <a:r>
              <a:rPr lang="es-EC" sz="1400" baseline="30000" dirty="0"/>
              <a:t>-1</a:t>
            </a:r>
            <a:r>
              <a:rPr lang="es-EC" sz="1400" dirty="0"/>
              <a:t>) + Surfactante (SPRAY AIDE</a:t>
            </a:r>
            <a:r>
              <a:rPr lang="es-ES" sz="1400" dirty="0"/>
              <a:t>®</a:t>
            </a:r>
            <a:r>
              <a:rPr lang="es-EC" sz="1400" dirty="0"/>
              <a:t> 0.3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*Aceite agrícola:</a:t>
            </a:r>
            <a:r>
              <a:rPr lang="es-EC" sz="1400" dirty="0"/>
              <a:t> Suspensión de </a:t>
            </a:r>
            <a:r>
              <a:rPr lang="es-EC" sz="1400" i="1" dirty="0"/>
              <a:t>Trichoderma </a:t>
            </a:r>
            <a:r>
              <a:rPr lang="es-EC" sz="1400" dirty="0"/>
              <a:t>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 + Aceite mineral agrícola (COSMO OIL</a:t>
            </a:r>
            <a:r>
              <a:rPr lang="es-ES" sz="1400" dirty="0"/>
              <a:t>® </a:t>
            </a:r>
            <a:r>
              <a:rPr lang="es-EC" sz="1400" dirty="0"/>
              <a:t>10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*Sin coadyuvantes:</a:t>
            </a:r>
            <a:r>
              <a:rPr lang="es-EC" sz="1400" dirty="0"/>
              <a:t> Suspensión de </a:t>
            </a:r>
            <a:r>
              <a:rPr lang="es-EC" sz="1400" i="1" dirty="0"/>
              <a:t>Trichoderma</a:t>
            </a:r>
            <a:r>
              <a:rPr lang="es-EC" sz="1400" dirty="0"/>
              <a:t> 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7540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616352094"/>
              </p:ext>
            </p:extLst>
          </p:nvPr>
        </p:nvGraphicFramePr>
        <p:xfrm>
          <a:off x="179512" y="1726456"/>
          <a:ext cx="8640960" cy="379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Rectángulo"/>
          <p:cNvSpPr/>
          <p:nvPr/>
        </p:nvSpPr>
        <p:spPr>
          <a:xfrm>
            <a:off x="7252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Supervivencia de </a:t>
            </a:r>
            <a:r>
              <a:rPr lang="es-EC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 sp.</a:t>
            </a:r>
            <a:r>
              <a:rPr lang="es-EC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(crecimiento radial a 7 días de incubación) sobre mazorcas de cacao en función del tiempo.</a:t>
            </a:r>
            <a:endParaRPr lang="es-E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4580" y="5688449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/>
              <a:t>*Adherente:</a:t>
            </a:r>
            <a:r>
              <a:rPr lang="es-EC" sz="1400" dirty="0"/>
              <a:t> Suspensión de </a:t>
            </a:r>
            <a:r>
              <a:rPr lang="es-EC" sz="1400" i="1" dirty="0"/>
              <a:t>Trichoderma </a:t>
            </a:r>
            <a:r>
              <a:rPr lang="es-EC" sz="1400" dirty="0"/>
              <a:t>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 + Adherente (ECUAFIX</a:t>
            </a:r>
            <a:r>
              <a:rPr lang="es-ES" sz="1400" dirty="0"/>
              <a:t>®</a:t>
            </a:r>
            <a:r>
              <a:rPr lang="es-EC" sz="1400" dirty="0"/>
              <a:t> 0.5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*Surfactante:</a:t>
            </a:r>
            <a:r>
              <a:rPr lang="es-EC" sz="1400" dirty="0"/>
              <a:t> Suspensión de </a:t>
            </a:r>
            <a:r>
              <a:rPr lang="es-EC" sz="1400" i="1" dirty="0"/>
              <a:t>Trichoderma</a:t>
            </a:r>
            <a:r>
              <a:rPr lang="es-EC" sz="1400" dirty="0"/>
              <a:t> en agua (1 x 10</a:t>
            </a:r>
            <a:r>
              <a:rPr lang="es-EC" sz="1400" baseline="30000" dirty="0"/>
              <a:t>8 </a:t>
            </a:r>
            <a:r>
              <a:rPr lang="es-EC" sz="1400" dirty="0"/>
              <a:t>esporas. ml</a:t>
            </a:r>
            <a:r>
              <a:rPr lang="es-EC" sz="1400" baseline="30000" dirty="0"/>
              <a:t>-1</a:t>
            </a:r>
            <a:r>
              <a:rPr lang="es-EC" sz="1400" dirty="0"/>
              <a:t>) + Surfactante (SPRAY AIDE</a:t>
            </a:r>
            <a:r>
              <a:rPr lang="es-ES" sz="1400" dirty="0"/>
              <a:t>®</a:t>
            </a:r>
            <a:r>
              <a:rPr lang="es-EC" sz="1400" dirty="0"/>
              <a:t> 0.3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*Aceite agrícola:</a:t>
            </a:r>
            <a:r>
              <a:rPr lang="es-EC" sz="1400" dirty="0"/>
              <a:t> Suspensión de </a:t>
            </a:r>
            <a:r>
              <a:rPr lang="es-EC" sz="1400" i="1" dirty="0"/>
              <a:t>Trichoderma </a:t>
            </a:r>
            <a:r>
              <a:rPr lang="es-EC" sz="1400" dirty="0"/>
              <a:t>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 + Aceite mineral agrícola (COSMO OIL</a:t>
            </a:r>
            <a:r>
              <a:rPr lang="es-ES" sz="1400" dirty="0"/>
              <a:t>®</a:t>
            </a:r>
            <a:r>
              <a:rPr lang="es-EC" sz="1400" dirty="0"/>
              <a:t> 10 ml.l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  <a:p>
            <a:r>
              <a:rPr lang="es-EC" sz="1400" b="1" dirty="0"/>
              <a:t>*Sin coadyuvantes:</a:t>
            </a:r>
            <a:r>
              <a:rPr lang="es-EC" sz="1400" dirty="0"/>
              <a:t> Suspensión de </a:t>
            </a:r>
            <a:r>
              <a:rPr lang="es-EC" sz="1400" i="1" dirty="0"/>
              <a:t>Trichoderma</a:t>
            </a:r>
            <a:r>
              <a:rPr lang="es-EC" sz="1400" dirty="0"/>
              <a:t> en agua (1 x 10</a:t>
            </a:r>
            <a:r>
              <a:rPr lang="es-EC" sz="1400" baseline="30000" dirty="0"/>
              <a:t>8</a:t>
            </a:r>
            <a:r>
              <a:rPr lang="es-EC" sz="1400" dirty="0"/>
              <a:t> esporas. ml</a:t>
            </a:r>
            <a:r>
              <a:rPr lang="es-EC" sz="1400" baseline="30000" dirty="0"/>
              <a:t>-1</a:t>
            </a:r>
            <a:r>
              <a:rPr lang="es-EC" sz="1400" dirty="0"/>
              <a:t>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0073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32765" r="15341" b="15341"/>
          <a:stretch/>
        </p:blipFill>
        <p:spPr bwMode="auto">
          <a:xfrm>
            <a:off x="-3983" y="1357404"/>
            <a:ext cx="9144000" cy="551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redondeado 11"/>
          <p:cNvSpPr/>
          <p:nvPr/>
        </p:nvSpPr>
        <p:spPr>
          <a:xfrm>
            <a:off x="111446" y="332656"/>
            <a:ext cx="8913143" cy="54778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Recuperación de </a:t>
            </a:r>
            <a:r>
              <a:rPr lang="es-ES" sz="2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 </a:t>
            </a:r>
            <a:r>
              <a:rPr lang="es-E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es-ES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partir de mazorcas sobre las que se aplicó los diferentes </a:t>
            </a:r>
            <a:r>
              <a:rPr lang="es-ES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tratamientos.</a:t>
            </a:r>
            <a:endParaRPr lang="es-EC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140205" y="6565824"/>
            <a:ext cx="10037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(Los autores)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41537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ES" dirty="0"/>
              <a:t>Resultados para la  fase de campo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877" y="6233507"/>
            <a:ext cx="4932040" cy="63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*, **, *** Significancia al 5, 1 y 0.01% respectivamente.</a:t>
            </a:r>
            <a:endParaRPr kumimoji="0" lang="es-ES" alt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22870" y="1772250"/>
            <a:ext cx="9176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Análisis de correlación de Pearson al 5% entre el Porcentaje de establecimiento de </a:t>
            </a:r>
            <a:r>
              <a:rPr lang="es-ES" altLang="es-ES" sz="20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sp.</a:t>
            </a:r>
            <a:r>
              <a:rPr lang="es-ES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, Porcentaje de incidencia de monilia y Supervivencia de </a:t>
            </a:r>
            <a:r>
              <a:rPr lang="es-ES" altLang="es-ES" sz="2000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Trichoderma sp</a:t>
            </a:r>
            <a:r>
              <a:rPr lang="es-ES" alt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. sobre mazorcas de cacao.</a:t>
            </a:r>
            <a:endParaRPr lang="es-ES" altLang="es-ES" sz="4000" b="1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5215" t="42823" r="3351" b="26520"/>
          <a:stretch/>
        </p:blipFill>
        <p:spPr bwMode="auto">
          <a:xfrm>
            <a:off x="1302161" y="2787913"/>
            <a:ext cx="7158271" cy="3761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6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04" y="3982094"/>
            <a:ext cx="630936" cy="55473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92" y="1530227"/>
            <a:ext cx="569976" cy="58826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6205" y="80390"/>
            <a:ext cx="8911589" cy="492443"/>
          </a:xfrm>
        </p:spPr>
        <p:txBody>
          <a:bodyPr>
            <a:normAutofit fontScale="90000"/>
          </a:bodyPr>
          <a:lstStyle/>
          <a:p>
            <a:pPr algn="r"/>
            <a:r>
              <a:rPr lang="es-ES" dirty="0"/>
              <a:t>CONCLUSIONES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 rot="21393831">
            <a:off x="293321" y="1888423"/>
            <a:ext cx="8712969" cy="16561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sz="2000" b="1" i="0" dirty="0" smtClean="0"/>
              <a:t>Al </a:t>
            </a:r>
            <a:r>
              <a:rPr lang="es-ES" sz="2000" b="1" i="0" dirty="0"/>
              <a:t>realizar pruebas de antagonismo in vitro entre </a:t>
            </a:r>
            <a:r>
              <a:rPr lang="es-ES" sz="2000" b="1" i="1" dirty="0" smtClean="0"/>
              <a:t>Trichoderma </a:t>
            </a:r>
            <a:r>
              <a:rPr lang="es-ES" sz="2000" b="1" i="1" dirty="0"/>
              <a:t>sp</a:t>
            </a:r>
            <a:r>
              <a:rPr lang="es-ES" sz="2000" b="1" dirty="0"/>
              <a:t>. </a:t>
            </a:r>
            <a:r>
              <a:rPr lang="es-ES" sz="2000" b="1" i="0" dirty="0"/>
              <a:t>y </a:t>
            </a:r>
            <a:r>
              <a:rPr lang="es-ES" sz="2000" b="1" i="1" dirty="0" smtClean="0"/>
              <a:t>Moniliophthora </a:t>
            </a:r>
            <a:r>
              <a:rPr lang="es-ES" sz="2000" b="1" i="1" dirty="0"/>
              <a:t>roreri </a:t>
            </a:r>
            <a:r>
              <a:rPr lang="es-ES" sz="2000" b="1" i="0" dirty="0"/>
              <a:t>se determinó que </a:t>
            </a:r>
            <a:r>
              <a:rPr lang="es-ES" sz="2000" b="1" i="1" dirty="0"/>
              <a:t>Trichoderma sp. </a:t>
            </a:r>
            <a:r>
              <a:rPr lang="es-ES" sz="2000" b="1" i="0" dirty="0"/>
              <a:t>ejerce un efecto antagonista frente </a:t>
            </a:r>
            <a:r>
              <a:rPr lang="es-ES" sz="2000" b="1" i="0" dirty="0" smtClean="0"/>
              <a:t>a </a:t>
            </a:r>
            <a:r>
              <a:rPr lang="es-ES" sz="2000" b="1" i="1" dirty="0" smtClean="0"/>
              <a:t>Moniliophthora </a:t>
            </a:r>
            <a:r>
              <a:rPr lang="es-ES" sz="2000" b="1" i="1" dirty="0"/>
              <a:t>roreri</a:t>
            </a:r>
            <a:r>
              <a:rPr lang="es-ES" sz="2000" b="1" i="0" dirty="0"/>
              <a:t>, limitando su desarrollo en un 70% aproximadamente.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S" sz="2000" b="1" i="0" dirty="0"/>
          </a:p>
        </p:txBody>
      </p:sp>
      <p:sp>
        <p:nvSpPr>
          <p:cNvPr id="4" name="3 Rectángulo"/>
          <p:cNvSpPr/>
          <p:nvPr/>
        </p:nvSpPr>
        <p:spPr>
          <a:xfrm rot="21376438">
            <a:off x="511610" y="4394836"/>
            <a:ext cx="8456125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000" b="1" dirty="0"/>
              <a:t>Al realizar pruebas de compatibilidad in vitro entre </a:t>
            </a:r>
            <a:r>
              <a:rPr lang="es-ES" sz="2000" b="1" i="1" dirty="0" smtClean="0"/>
              <a:t>Trichoderma </a:t>
            </a:r>
            <a:r>
              <a:rPr lang="es-ES" sz="2000" b="1" i="1" dirty="0"/>
              <a:t>sp. </a:t>
            </a:r>
            <a:r>
              <a:rPr lang="es-ES" sz="2000" b="1" dirty="0"/>
              <a:t>y los coadyuvantes para aspersiones agrícolas </a:t>
            </a:r>
            <a:r>
              <a:rPr lang="es-ES" sz="2000" b="1" dirty="0" err="1"/>
              <a:t>Ecuafix</a:t>
            </a:r>
            <a:r>
              <a:rPr lang="es-ES" sz="2000" b="1" dirty="0"/>
              <a:t>®, </a:t>
            </a:r>
            <a:r>
              <a:rPr lang="es-ES" sz="2000" b="1" dirty="0" err="1"/>
              <a:t>Sprayaide</a:t>
            </a:r>
            <a:r>
              <a:rPr lang="es-ES" sz="2000" b="1" dirty="0"/>
              <a:t>® y COSMO OIL</a:t>
            </a:r>
            <a:r>
              <a:rPr lang="es-ES" sz="2000" b="1" dirty="0" smtClean="0"/>
              <a:t>®, </a:t>
            </a:r>
            <a:r>
              <a:rPr lang="es-ES" sz="2000" b="1" dirty="0"/>
              <a:t>no se encontró una influencia o afectación significativa de estos productos sobre el desarrollo y esporulación de </a:t>
            </a:r>
            <a:r>
              <a:rPr lang="es-ES" sz="2000" b="1" i="1" dirty="0"/>
              <a:t>Trichoderma sp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17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81" y="1869480"/>
            <a:ext cx="710944" cy="7377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 rot="21330442">
            <a:off x="74827" y="2408471"/>
            <a:ext cx="8964488" cy="226215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lvl="0" indent="0" algn="just">
              <a:buNone/>
            </a:pPr>
            <a:r>
              <a:rPr lang="es-ES" sz="2100" b="1" i="0" dirty="0" smtClean="0"/>
              <a:t>Al </a:t>
            </a:r>
            <a:r>
              <a:rPr lang="es-ES" sz="2100" b="1" i="0" dirty="0"/>
              <a:t>evaluar el efecto de los coadyuvantes para aspersiones agrícolas </a:t>
            </a:r>
            <a:r>
              <a:rPr lang="es-ES" sz="2100" b="1" i="0" dirty="0" err="1"/>
              <a:t>Ecuafix</a:t>
            </a:r>
            <a:r>
              <a:rPr lang="es-ES" sz="2100" b="1" i="0" dirty="0"/>
              <a:t>®, </a:t>
            </a:r>
            <a:r>
              <a:rPr lang="es-ES" sz="2100" b="1" i="0" dirty="0" err="1"/>
              <a:t>Sprayaide</a:t>
            </a:r>
            <a:r>
              <a:rPr lang="es-ES" sz="2100" b="1" i="0" dirty="0"/>
              <a:t>® y COSMO OIL® sobre el establecimiento, supervivencia y capacidad antagonista de </a:t>
            </a:r>
            <a:r>
              <a:rPr lang="es-ES" sz="2100" b="1" i="1" dirty="0"/>
              <a:t>Trichoderma sp</a:t>
            </a:r>
            <a:r>
              <a:rPr lang="es-ES" sz="2100" b="1" dirty="0"/>
              <a:t>. </a:t>
            </a:r>
            <a:r>
              <a:rPr lang="es-ES" sz="2100" b="1" i="0" dirty="0"/>
              <a:t>frente a </a:t>
            </a:r>
            <a:r>
              <a:rPr lang="es-ES" sz="2100" b="1" i="1" dirty="0"/>
              <a:t>Moniliophthora roreri </a:t>
            </a:r>
            <a:r>
              <a:rPr lang="es-ES" sz="2100" b="1" i="0" dirty="0"/>
              <a:t>sobre mazorcas de cacao, en condiciones de campo, se obtuvieron los mejores resultados al utilizar aceite agrícola COSMO OIL® (10 </a:t>
            </a:r>
            <a:r>
              <a:rPr lang="es-ES" sz="2100" b="1" i="0" dirty="0" smtClean="0"/>
              <a:t>ml/l).</a:t>
            </a:r>
            <a:endParaRPr lang="es-ES" sz="2100" b="1" i="0" dirty="0"/>
          </a:p>
          <a:p>
            <a:endParaRPr lang="es-ES" sz="2100" b="1" i="0" dirty="0"/>
          </a:p>
        </p:txBody>
      </p:sp>
    </p:spTree>
    <p:extLst>
      <p:ext uri="{BB962C8B-B14F-4D97-AF65-F5344CB8AC3E}">
        <p14:creationId xmlns:p14="http://schemas.microsoft.com/office/powerpoint/2010/main" val="16889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/>
              <a:t>Recomendaciones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44824"/>
            <a:ext cx="630936" cy="554736"/>
          </a:xfrm>
          <a:prstGeom prst="rect">
            <a:avLst/>
          </a:prstGeom>
        </p:spPr>
      </p:pic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 rot="21220497">
            <a:off x="314836" y="2186770"/>
            <a:ext cx="8469221" cy="24362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s-ES" sz="2400" i="0" dirty="0"/>
              <a:t>Se recomienda la aplicación foliar de una suspensión de </a:t>
            </a:r>
            <a:r>
              <a:rPr lang="es-ES" sz="2400" i="1" dirty="0" smtClean="0"/>
              <a:t>Trichoderma sp. </a:t>
            </a:r>
            <a:r>
              <a:rPr lang="es-ES" sz="2400" i="0" dirty="0"/>
              <a:t>en agua (1 x 10</a:t>
            </a:r>
            <a:r>
              <a:rPr lang="es-ES" sz="2400" i="0" baseline="30000" dirty="0"/>
              <a:t>8</a:t>
            </a:r>
            <a:r>
              <a:rPr lang="es-ES" sz="2400" i="0" dirty="0"/>
              <a:t> esporas.cm</a:t>
            </a:r>
            <a:r>
              <a:rPr lang="es-ES" sz="2400" i="0" baseline="30000" dirty="0"/>
              <a:t>-3</a:t>
            </a:r>
            <a:r>
              <a:rPr lang="es-ES" sz="2400" i="0" dirty="0"/>
              <a:t>) adicionada con aceite agrícola COSMO OIL® (10 </a:t>
            </a:r>
            <a:r>
              <a:rPr lang="es-ES" sz="2400" i="0" dirty="0" smtClean="0"/>
              <a:t>ml.l</a:t>
            </a:r>
            <a:r>
              <a:rPr lang="es-ES" sz="2400" i="0" baseline="30000" dirty="0" smtClean="0"/>
              <a:t>-1</a:t>
            </a:r>
            <a:r>
              <a:rPr lang="es-ES" sz="2400" i="0" dirty="0"/>
              <a:t>) cada 15 días, así como realizar las respectivas labores de poda, control de sombra, remoción de mazorcas enfermas y fertilización oportunas para mantener la incidencia de monilia en alrededor del 10</a:t>
            </a:r>
            <a:r>
              <a:rPr lang="es-ES" sz="2400" i="0" dirty="0" smtClean="0"/>
              <a:t>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i="0" dirty="0"/>
          </a:p>
        </p:txBody>
      </p:sp>
    </p:spTree>
    <p:extLst>
      <p:ext uri="{BB962C8B-B14F-4D97-AF65-F5344CB8AC3E}">
        <p14:creationId xmlns:p14="http://schemas.microsoft.com/office/powerpoint/2010/main" val="21952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Objetivo general</a:t>
            </a:r>
            <a:endParaRPr lang="es-EC" dirty="0"/>
          </a:p>
        </p:txBody>
      </p:sp>
      <p:sp>
        <p:nvSpPr>
          <p:cNvPr id="4" name="Rectángulo redondeado 3"/>
          <p:cNvSpPr/>
          <p:nvPr/>
        </p:nvSpPr>
        <p:spPr>
          <a:xfrm>
            <a:off x="251520" y="1988840"/>
            <a:ext cx="8640960" cy="266429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Evaluar el efecto de diferentes coadyuvantes </a:t>
            </a:r>
            <a:r>
              <a:rPr lang="es-ES" sz="2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el </a:t>
            </a:r>
            <a:r>
              <a:rPr lang="es-E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establecimiento y supervivencia de Trichoderma (</a:t>
            </a:r>
            <a:r>
              <a:rPr lang="es-ES" sz="28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 sp</a:t>
            </a:r>
            <a:r>
              <a:rPr lang="es-E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sobre mazorcas de cacao, para control biológico de la </a:t>
            </a:r>
            <a:r>
              <a:rPr lang="es-ES" sz="2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moniliasis </a:t>
            </a:r>
            <a:r>
              <a:rPr lang="es-E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8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Moniliophthora roreri).</a:t>
            </a:r>
          </a:p>
          <a:p>
            <a:pPr algn="just"/>
            <a:endParaRPr lang="es-EC" sz="2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4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36" y="5714390"/>
            <a:ext cx="563677" cy="4956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94" y="1496895"/>
            <a:ext cx="499493" cy="518291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68" y="2996952"/>
            <a:ext cx="518565" cy="538081"/>
          </a:xfrm>
          <a:prstGeom prst="rect">
            <a:avLst/>
          </a:prstGeom>
        </p:spPr>
      </p:pic>
      <p:pic>
        <p:nvPicPr>
          <p:cNvPr id="11" name="Picture 6" descr="Resultado de imagen para TACHUELAS POWER POIN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1" t="42789" r="5801" b="43474"/>
          <a:stretch/>
        </p:blipFill>
        <p:spPr bwMode="auto">
          <a:xfrm>
            <a:off x="4261196" y="4300853"/>
            <a:ext cx="496417" cy="5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 smtClean="0"/>
              <a:t>Objetivos específicos</a:t>
            </a:r>
            <a:endParaRPr lang="es-EC" dirty="0"/>
          </a:p>
        </p:txBody>
      </p:sp>
      <p:sp>
        <p:nvSpPr>
          <p:cNvPr id="4" name="Rectángulo redondeado 3"/>
          <p:cNvSpPr/>
          <p:nvPr/>
        </p:nvSpPr>
        <p:spPr>
          <a:xfrm>
            <a:off x="503304" y="1916832"/>
            <a:ext cx="7793535" cy="9423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Determinar el nivel de antagonismo in vitro entre el controlador biológico </a:t>
            </a:r>
            <a:r>
              <a:rPr lang="es-ES" b="1" i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Trichoderma</a:t>
            </a:r>
            <a:r>
              <a:rPr lang="es-ES" b="1" i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b="1" i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</a:t>
            </a:r>
            <a:r>
              <a:rPr lang="es-E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y el hongo </a:t>
            </a:r>
            <a:r>
              <a:rPr lang="es-ES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fitopatógeno</a:t>
            </a:r>
            <a:r>
              <a:rPr lang="es-E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b="1" i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Moniliophthora</a:t>
            </a:r>
            <a:r>
              <a:rPr lang="es-ES" b="1" i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b="1" i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roreri</a:t>
            </a:r>
            <a:r>
              <a:rPr lang="es-E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81244" y="3429000"/>
            <a:ext cx="7793535" cy="788081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b="1" dirty="0">
                <a:solidFill>
                  <a:srgbClr val="FFC000"/>
                </a:solidFill>
              </a:rPr>
              <a:t>Determinar la compatibilidad del controlador biológico </a:t>
            </a:r>
            <a:r>
              <a:rPr lang="es-ES" b="1" i="1" dirty="0" err="1">
                <a:solidFill>
                  <a:srgbClr val="FFC000"/>
                </a:solidFill>
              </a:rPr>
              <a:t>Trichoderma</a:t>
            </a:r>
            <a:r>
              <a:rPr lang="es-ES" b="1" i="1" dirty="0">
                <a:solidFill>
                  <a:srgbClr val="FFC000"/>
                </a:solidFill>
              </a:rPr>
              <a:t> </a:t>
            </a:r>
            <a:r>
              <a:rPr lang="es-ES" b="1" i="1" dirty="0" err="1">
                <a:solidFill>
                  <a:srgbClr val="FFC000"/>
                </a:solidFill>
              </a:rPr>
              <a:t>sp</a:t>
            </a:r>
            <a:r>
              <a:rPr lang="es-ES" b="1" dirty="0">
                <a:solidFill>
                  <a:srgbClr val="FFC000"/>
                </a:solidFill>
              </a:rPr>
              <a:t>. con diferentes coadyuvantes comerciales para aspersiones agrícolas. 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81244" y="4698179"/>
            <a:ext cx="7793535" cy="9423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Evaluar el efecto, en condiciones de campo,  de diferentes coadyuvantes sobre el establecimiento y supervivencia de </a:t>
            </a:r>
            <a:r>
              <a:rPr lang="es-ES" b="1" i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Trichoderma</a:t>
            </a:r>
            <a:r>
              <a:rPr lang="es-ES" b="1" i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b="1" i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</a:t>
            </a:r>
            <a:r>
              <a:rPr lang="es-E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sobre mazorcas de cacao</a:t>
            </a:r>
            <a:r>
              <a:rPr lang="es-ES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s-ES" b="1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47530" y="6057381"/>
            <a:ext cx="7793535" cy="788081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b="1" dirty="0">
                <a:solidFill>
                  <a:srgbClr val="FFC000"/>
                </a:solidFill>
              </a:rPr>
              <a:t>Evaluar el efecto, en condiciones de campo,  de diferentes coadyuvantes sobre la capacidad antagonista de </a:t>
            </a:r>
            <a:r>
              <a:rPr lang="es-ES" b="1" i="1" dirty="0" err="1">
                <a:solidFill>
                  <a:srgbClr val="FFC000"/>
                </a:solidFill>
              </a:rPr>
              <a:t>Trichoderma</a:t>
            </a:r>
            <a:r>
              <a:rPr lang="es-ES" b="1" i="1" dirty="0">
                <a:solidFill>
                  <a:srgbClr val="FFC000"/>
                </a:solidFill>
              </a:rPr>
              <a:t> </a:t>
            </a:r>
            <a:r>
              <a:rPr lang="es-ES" b="1" i="1" dirty="0" err="1">
                <a:solidFill>
                  <a:srgbClr val="FFC000"/>
                </a:solidFill>
              </a:rPr>
              <a:t>sp</a:t>
            </a:r>
            <a:r>
              <a:rPr lang="es-ES" b="1" dirty="0">
                <a:solidFill>
                  <a:srgbClr val="FFC000"/>
                </a:solidFill>
              </a:rPr>
              <a:t>. frente al hongo </a:t>
            </a:r>
            <a:r>
              <a:rPr lang="es-ES" b="1" dirty="0" err="1">
                <a:solidFill>
                  <a:srgbClr val="FFC000"/>
                </a:solidFill>
              </a:rPr>
              <a:t>fitopatógeno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i="1" dirty="0" err="1">
                <a:solidFill>
                  <a:srgbClr val="FFC000"/>
                </a:solidFill>
              </a:rPr>
              <a:t>Moniliophthora</a:t>
            </a:r>
            <a:r>
              <a:rPr lang="es-ES" b="1" i="1" dirty="0">
                <a:solidFill>
                  <a:srgbClr val="FFC000"/>
                </a:solidFill>
              </a:rPr>
              <a:t> </a:t>
            </a:r>
            <a:r>
              <a:rPr lang="es-ES" b="1" i="1" dirty="0" err="1">
                <a:solidFill>
                  <a:srgbClr val="FFC000"/>
                </a:solidFill>
              </a:rPr>
              <a:t>roreri</a:t>
            </a:r>
            <a:r>
              <a:rPr lang="es-ES" b="1" i="1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68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11" y="5604399"/>
            <a:ext cx="630936" cy="55473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08" y="1720336"/>
            <a:ext cx="566928" cy="58826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30" y="3969668"/>
            <a:ext cx="566928" cy="588264"/>
          </a:xfrm>
          <a:prstGeom prst="rect">
            <a:avLst/>
          </a:prstGeom>
        </p:spPr>
      </p:pic>
      <p:pic>
        <p:nvPicPr>
          <p:cNvPr id="1030" name="Picture 6" descr="Resultado de imagen para TACHUELAS POWER POI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1" t="42789" r="5801" b="43474"/>
          <a:stretch/>
        </p:blipFill>
        <p:spPr bwMode="auto">
          <a:xfrm>
            <a:off x="1313353" y="2586355"/>
            <a:ext cx="578758" cy="58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 smtClean="0">
                <a:solidFill>
                  <a:schemeClr val="bg1"/>
                </a:solidFill>
              </a:rPr>
              <a:t>Fundamentación teórica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>
            <a:off x="179513" y="1563867"/>
            <a:ext cx="4032448" cy="6409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18872" indent="0" algn="ctr">
              <a:buNone/>
            </a:pPr>
            <a:r>
              <a:rPr lang="es-ES" sz="3200" b="1" i="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Moniliasis del </a:t>
            </a:r>
            <a:r>
              <a:rPr lang="es-ES" sz="3200" b="1" i="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cacao</a:t>
            </a:r>
          </a:p>
          <a:p>
            <a:pPr algn="ctr"/>
            <a:endParaRPr lang="es-ES" sz="3200" b="1" i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Resultado de imagen para monilia cac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8" y="3045701"/>
            <a:ext cx="3600400" cy="2905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 rot="805358">
            <a:off x="5349926" y="1986191"/>
            <a:ext cx="3611164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moniliasis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cacao fue descrita por primera vez en Ecuador en el año 1916, por J. B. Rorer.</a:t>
            </a:r>
          </a:p>
        </p:txBody>
      </p:sp>
      <p:sp>
        <p:nvSpPr>
          <p:cNvPr id="7" name="6 Rectángulo"/>
          <p:cNvSpPr/>
          <p:nvPr/>
        </p:nvSpPr>
        <p:spPr>
          <a:xfrm rot="20597237">
            <a:off x="157080" y="4379977"/>
            <a:ext cx="4505894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Quevedo, Ecuador, fue considerado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casi cien años como el centro de origen de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enfermedad, pero estudios recientes demuestran que la enfermedad se originó en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Antioquia, Colombia,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finales del siglo 18. </a:t>
            </a:r>
          </a:p>
        </p:txBody>
      </p:sp>
      <p:sp>
        <p:nvSpPr>
          <p:cNvPr id="8" name="7 Rectángulo"/>
          <p:cNvSpPr/>
          <p:nvPr/>
        </p:nvSpPr>
        <p:spPr>
          <a:xfrm rot="199372">
            <a:off x="3802673" y="6079710"/>
            <a:ext cx="45720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enfermedad se encuentra en todos los países cacaoteros de Suramérica</a:t>
            </a:r>
          </a:p>
        </p:txBody>
      </p:sp>
      <p:sp>
        <p:nvSpPr>
          <p:cNvPr id="4" name="3 Rectángulo"/>
          <p:cNvSpPr/>
          <p:nvPr/>
        </p:nvSpPr>
        <p:spPr>
          <a:xfrm rot="20733980">
            <a:off x="250027" y="2946712"/>
            <a:ext cx="3456384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ES" sz="2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onilia</a:t>
            </a:r>
            <a:r>
              <a:rPr lang="es-ES" sz="2000" b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pudrición acuosa, helada, enfermedad de Quevedo </a:t>
            </a:r>
            <a:r>
              <a:rPr lang="es-ES" sz="2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mancha ceniza</a:t>
            </a:r>
            <a:endParaRPr lang="es-ES" sz="20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776848" y="5712932"/>
            <a:ext cx="94288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050" dirty="0" smtClean="0"/>
              <a:t>(CATIE, 2014)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83590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24" y="3327931"/>
            <a:ext cx="561416" cy="58254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5" y="3731092"/>
            <a:ext cx="630936" cy="55473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20" y="1821590"/>
            <a:ext cx="569976" cy="588264"/>
          </a:xfrm>
          <a:prstGeom prst="rect">
            <a:avLst/>
          </a:prstGeom>
        </p:spPr>
      </p:pic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Fundamentación teórica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idx="1"/>
          </p:nvPr>
        </p:nvSpPr>
        <p:spPr>
          <a:xfrm rot="21119325">
            <a:off x="48320" y="2249602"/>
            <a:ext cx="6128822" cy="4855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118872" indent="0" algn="just">
              <a:buNone/>
            </a:pPr>
            <a:r>
              <a:rPr lang="es-ES" sz="2000" b="1" i="0" dirty="0"/>
              <a:t>La enfermedad ataca solamente a los frutos del cacao</a:t>
            </a:r>
            <a:r>
              <a:rPr lang="es-ES" sz="2000" b="1" i="0" dirty="0" smtClean="0"/>
              <a:t>.</a:t>
            </a:r>
            <a:endParaRPr lang="es-ES" sz="2000" b="1" i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59" y="4172760"/>
            <a:ext cx="2620581" cy="2571678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V="1">
            <a:off x="6965991" y="4657627"/>
            <a:ext cx="1296144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440">
            <a:off x="7560645" y="3750660"/>
            <a:ext cx="1402981" cy="769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 rot="21099352">
            <a:off x="120628" y="3824163"/>
            <a:ext cx="504056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8872" indent="0" algn="just">
              <a:buNone/>
            </a:pPr>
            <a:r>
              <a:rPr lang="es-ES" b="1" dirty="0" smtClean="0"/>
              <a:t>Su </a:t>
            </a:r>
            <a:r>
              <a:rPr lang="es-ES" b="1" dirty="0"/>
              <a:t>ataque es con frecuencia tan severo, que se considera </a:t>
            </a:r>
            <a:r>
              <a:rPr lang="es-ES" b="1" dirty="0" smtClean="0"/>
              <a:t>uno </a:t>
            </a:r>
            <a:r>
              <a:rPr lang="es-ES" b="1" dirty="0"/>
              <a:t>de los factores limitantes de mayor importancia en su producción.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118811" y="6490522"/>
            <a:ext cx="1907120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050" dirty="0" smtClean="0"/>
              <a:t>(Don Petro, revista electrónica)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5001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2777</TotalTime>
  <Words>3682</Words>
  <Application>Microsoft Office PowerPoint</Application>
  <PresentationFormat>Presentación en pantalla (4:3)</PresentationFormat>
  <Paragraphs>482</Paragraphs>
  <Slides>57</Slides>
  <Notes>4</Notes>
  <HiddenSlides>6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Módulo</vt:lpstr>
      <vt:lpstr>Presentación de PowerPoint</vt:lpstr>
      <vt:lpstr>Antecedentes</vt:lpstr>
      <vt:lpstr>Antecedentes</vt:lpstr>
      <vt:lpstr>Planteamiento del problema</vt:lpstr>
      <vt:lpstr>Propuesta de la Investigación</vt:lpstr>
      <vt:lpstr>Objetivo general</vt:lpstr>
      <vt:lpstr>Objetivos específicos</vt:lpstr>
      <vt:lpstr>Fundamentación teórica</vt:lpstr>
      <vt:lpstr>Fundamentación teórica</vt:lpstr>
      <vt:lpstr>Fundamentación teórica</vt:lpstr>
      <vt:lpstr>Presentación de PowerPoint</vt:lpstr>
      <vt:lpstr>Presentación de PowerPoint</vt:lpstr>
      <vt:lpstr>Presentación de PowerPoint</vt:lpstr>
      <vt:lpstr>Presentación de PowerPoint</vt:lpstr>
      <vt:lpstr>Fundamentación teórica</vt:lpstr>
      <vt:lpstr> </vt:lpstr>
      <vt:lpstr>Fundamentación teórica</vt:lpstr>
      <vt:lpstr>Fundamentación teórica</vt:lpstr>
      <vt:lpstr>Micoparasitismo</vt:lpstr>
      <vt:lpstr>Antibiosis</vt:lpstr>
      <vt:lpstr>Competencia</vt:lpstr>
      <vt:lpstr>Fundamentación teórica</vt:lpstr>
      <vt:lpstr>Fundamentación teórica</vt:lpstr>
      <vt:lpstr>Mecanismo de acción de los coadyuvantes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Resultados para la  fase de laboratorio</vt:lpstr>
      <vt:lpstr>Resultados para la  fase de laboratorio</vt:lpstr>
      <vt:lpstr>Resultados para la  fase de laboratorio</vt:lpstr>
      <vt:lpstr>Resultados para la  fase de laboratorio</vt:lpstr>
      <vt:lpstr>Resultados para la  fase de laboratorio</vt:lpstr>
      <vt:lpstr>Presentación de PowerPoint</vt:lpstr>
      <vt:lpstr>Resultados para la  fase de laboratorio</vt:lpstr>
      <vt:lpstr>Presentación de PowerPoint</vt:lpstr>
      <vt:lpstr>Resultados para la  fase de laboratorio</vt:lpstr>
      <vt:lpstr>Resultados para la  fase de laboratorio</vt:lpstr>
      <vt:lpstr>Presentación de PowerPoint</vt:lpstr>
      <vt:lpstr>Resultados para la  fase de campo</vt:lpstr>
      <vt:lpstr>Presentación de PowerPoint</vt:lpstr>
      <vt:lpstr>Resultados para la  fase de campo</vt:lpstr>
      <vt:lpstr>Resultados para la  fase de campo</vt:lpstr>
      <vt:lpstr>Presentación de PowerPoint</vt:lpstr>
      <vt:lpstr>Presentación de PowerPoint</vt:lpstr>
      <vt:lpstr>Presentación de PowerPoint</vt:lpstr>
      <vt:lpstr>Resultados para la  fase de campo</vt:lpstr>
      <vt:lpstr>CONCLUSIONES</vt:lpstr>
      <vt:lpstr>Conclusiones</vt:lpstr>
      <vt:lpstr>Recomendaciones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Trichoderma sp. para el Control del Complejo Fitopatógeno Monilia, Mazorca Negra y Escoba de Bruja en el Cultivo de Cacao.</dc:title>
  <dc:creator>intel</dc:creator>
  <cp:lastModifiedBy>intel</cp:lastModifiedBy>
  <cp:revision>161</cp:revision>
  <dcterms:created xsi:type="dcterms:W3CDTF">2017-03-02T00:42:06Z</dcterms:created>
  <dcterms:modified xsi:type="dcterms:W3CDTF">2018-02-28T12:54:37Z</dcterms:modified>
</cp:coreProperties>
</file>