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9" r:id="rId2"/>
    <p:sldId id="291" r:id="rId3"/>
    <p:sldId id="292" r:id="rId4"/>
    <p:sldId id="258" r:id="rId5"/>
    <p:sldId id="278" r:id="rId6"/>
    <p:sldId id="288" r:id="rId7"/>
    <p:sldId id="290" r:id="rId8"/>
    <p:sldId id="264" r:id="rId9"/>
    <p:sldId id="287" r:id="rId10"/>
    <p:sldId id="293" r:id="rId11"/>
    <p:sldId id="294" r:id="rId12"/>
    <p:sldId id="296" r:id="rId13"/>
    <p:sldId id="297" r:id="rId14"/>
    <p:sldId id="298" r:id="rId15"/>
    <p:sldId id="289" r:id="rId16"/>
    <p:sldId id="260" r:id="rId17"/>
    <p:sldId id="299" r:id="rId18"/>
    <p:sldId id="300" r:id="rId19"/>
    <p:sldId id="301" r:id="rId20"/>
    <p:sldId id="302" r:id="rId21"/>
    <p:sldId id="304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273" r:id="rId35"/>
    <p:sldId id="279" r:id="rId36"/>
    <p:sldId id="276" r:id="rId37"/>
    <p:sldId id="305" r:id="rId38"/>
    <p:sldId id="306" r:id="rId39"/>
  </p:sldIdLst>
  <p:sldSz cx="14401800" cy="7921625"/>
  <p:notesSz cx="9144000" cy="6858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95">
          <p15:clr>
            <a:srgbClr val="A4A3A4"/>
          </p15:clr>
        </p15:guide>
        <p15:guide id="2" pos="45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9FA5"/>
    <a:srgbClr val="F68922"/>
    <a:srgbClr val="B5CC22"/>
    <a:srgbClr val="80E9BE"/>
    <a:srgbClr val="F96154"/>
    <a:srgbClr val="FAA344"/>
    <a:srgbClr val="FFE037"/>
    <a:srgbClr val="FFB400"/>
    <a:srgbClr val="B77E1F"/>
    <a:srgbClr val="D1AD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4671" autoAdjust="0"/>
  </p:normalViewPr>
  <p:slideViewPr>
    <p:cSldViewPr>
      <p:cViewPr>
        <p:scale>
          <a:sx n="66" d="100"/>
          <a:sy n="66" d="100"/>
        </p:scale>
        <p:origin x="198" y="672"/>
      </p:cViewPr>
      <p:guideLst>
        <p:guide orient="horz" pos="2495"/>
        <p:guide pos="4538"/>
      </p:guideLst>
    </p:cSldViewPr>
  </p:slideViewPr>
  <p:outlineViewPr>
    <p:cViewPr>
      <p:scale>
        <a:sx n="33" d="100"/>
        <a:sy n="33" d="100"/>
      </p:scale>
      <p:origin x="0" y="166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eanneth\Dropbox\TESIS\GRAFICOP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eanneth\Dropbox\TESIS\EMPRESAS%20POR%20A&#209;O%20Y%20TAMA&#209;O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eanneth\Dropbox\TESIS\2016%20QUITO%20CONSTRUCCION%20TAMA&#209;O%20EMPRESA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Libro8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ownloads\2012.xls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2814886458710368"/>
          <c:y val="3.6993442071632757E-2"/>
          <c:w val="0.6442198869828536"/>
          <c:h val="0.94282831679838586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'4'!$A$3:$A$27</c:f>
              <c:strCache>
                <c:ptCount val="25"/>
                <c:pt idx="0">
                  <c:v>Zonas no delimitadas</c:v>
                </c:pt>
                <c:pt idx="1">
                  <c:v>Galápagos</c:v>
                </c:pt>
                <c:pt idx="2">
                  <c:v>Napo</c:v>
                </c:pt>
                <c:pt idx="3">
                  <c:v>Bolívar</c:v>
                </c:pt>
                <c:pt idx="4">
                  <c:v>Santa Elena</c:v>
                </c:pt>
                <c:pt idx="5">
                  <c:v>Orellana</c:v>
                </c:pt>
                <c:pt idx="6">
                  <c:v>Sucumbíos</c:v>
                </c:pt>
                <c:pt idx="7">
                  <c:v>Carchi</c:v>
                </c:pt>
                <c:pt idx="8">
                  <c:v>Pastaza</c:v>
                </c:pt>
                <c:pt idx="9">
                  <c:v>Zamora Chinchipe</c:v>
                </c:pt>
                <c:pt idx="10">
                  <c:v>Morona Santiago</c:v>
                </c:pt>
                <c:pt idx="11">
                  <c:v>Esmeraldas</c:v>
                </c:pt>
                <c:pt idx="12">
                  <c:v>Los Ríos</c:v>
                </c:pt>
                <c:pt idx="13">
                  <c:v>Cañar</c:v>
                </c:pt>
                <c:pt idx="14">
                  <c:v>Imbabura</c:v>
                </c:pt>
                <c:pt idx="15">
                  <c:v>Santo Domingo de los Tsáchilas</c:v>
                </c:pt>
                <c:pt idx="16">
                  <c:v>Cotopaxi</c:v>
                </c:pt>
                <c:pt idx="17">
                  <c:v>El Oro</c:v>
                </c:pt>
                <c:pt idx="18">
                  <c:v>Chimborazo</c:v>
                </c:pt>
                <c:pt idx="19">
                  <c:v>Tungurahua</c:v>
                </c:pt>
                <c:pt idx="20">
                  <c:v>Manabí</c:v>
                </c:pt>
                <c:pt idx="21">
                  <c:v>Loja</c:v>
                </c:pt>
                <c:pt idx="22">
                  <c:v>Azuay</c:v>
                </c:pt>
                <c:pt idx="23">
                  <c:v>Guayas</c:v>
                </c:pt>
                <c:pt idx="24">
                  <c:v>Pichincha</c:v>
                </c:pt>
              </c:strCache>
            </c:strRef>
          </c:cat>
          <c:val>
            <c:numRef>
              <c:f>'4'!$B$3:$B$27</c:f>
              <c:numCache>
                <c:formatCode>General</c:formatCode>
                <c:ptCount val="25"/>
                <c:pt idx="0">
                  <c:v>3</c:v>
                </c:pt>
                <c:pt idx="1">
                  <c:v>22</c:v>
                </c:pt>
                <c:pt idx="2">
                  <c:v>55</c:v>
                </c:pt>
                <c:pt idx="3">
                  <c:v>91</c:v>
                </c:pt>
                <c:pt idx="4">
                  <c:v>114</c:v>
                </c:pt>
                <c:pt idx="5">
                  <c:v>116</c:v>
                </c:pt>
                <c:pt idx="6">
                  <c:v>120</c:v>
                </c:pt>
                <c:pt idx="7">
                  <c:v>121</c:v>
                </c:pt>
                <c:pt idx="8">
                  <c:v>128</c:v>
                </c:pt>
                <c:pt idx="9">
                  <c:v>132</c:v>
                </c:pt>
                <c:pt idx="10">
                  <c:v>182</c:v>
                </c:pt>
                <c:pt idx="11">
                  <c:v>228</c:v>
                </c:pt>
                <c:pt idx="12">
                  <c:v>312</c:v>
                </c:pt>
                <c:pt idx="13">
                  <c:v>345</c:v>
                </c:pt>
                <c:pt idx="14">
                  <c:v>366</c:v>
                </c:pt>
                <c:pt idx="15">
                  <c:v>407</c:v>
                </c:pt>
                <c:pt idx="16">
                  <c:v>466</c:v>
                </c:pt>
                <c:pt idx="17">
                  <c:v>589</c:v>
                </c:pt>
                <c:pt idx="18">
                  <c:v>634</c:v>
                </c:pt>
                <c:pt idx="19">
                  <c:v>698</c:v>
                </c:pt>
                <c:pt idx="20">
                  <c:v>750</c:v>
                </c:pt>
                <c:pt idx="21">
                  <c:v>770</c:v>
                </c:pt>
                <c:pt idx="22">
                  <c:v>1637</c:v>
                </c:pt>
                <c:pt idx="23">
                  <c:v>2269</c:v>
                </c:pt>
                <c:pt idx="24">
                  <c:v>3811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92F-4D2F-AFC7-FA2F4057F41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81202136"/>
        <c:axId val="181203704"/>
      </c:barChart>
      <c:catAx>
        <c:axId val="181202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181203704"/>
        <c:crosses val="autoZero"/>
        <c:auto val="1"/>
        <c:lblAlgn val="ctr"/>
        <c:lblOffset val="100"/>
        <c:noMultiLvlLbl val="0"/>
      </c:catAx>
      <c:valAx>
        <c:axId val="1812037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1202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2769479329957896E-2"/>
          <c:y val="0.1153259050165899"/>
          <c:w val="0.51473840369496149"/>
          <c:h val="0.84883276382904971"/>
        </c:manualLayout>
      </c:layout>
      <c:pieChart>
        <c:varyColors val="1"/>
        <c:ser>
          <c:idx val="0"/>
          <c:order val="0"/>
          <c:tx>
            <c:strRef>
              <c:f>'[EMPRESAS POR AÑO Y TAMAÑO.xls]Sheet1'!$B$21</c:f>
              <c:strCache>
                <c:ptCount val="1"/>
                <c:pt idx="0">
                  <c:v>2016</c:v>
                </c:pt>
              </c:strCache>
            </c:strRef>
          </c:tx>
          <c:dPt>
            <c:idx val="0"/>
            <c:bubble3D val="0"/>
            <c:spPr>
              <a:solidFill>
                <a:srgbClr val="002060"/>
              </a:solidFill>
              <a:ln w="190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8E0-441C-BC10-F5768EFF9C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8E0-441C-BC10-F5768EFF9CB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8E0-441C-BC10-F5768EFF9CB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8E0-441C-BC10-F5768EFF9CB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8E0-441C-BC10-F5768EFF9CB7}"/>
              </c:ext>
            </c:extLst>
          </c:dPt>
          <c:dLbls>
            <c:dLbl>
              <c:idx val="0"/>
              <c:layout>
                <c:manualLayout>
                  <c:x val="1.8953643702861598E-2"/>
                  <c:y val="3.4344848619274702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8E0-441C-BC10-F5768EFF9CB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7190196195069063E-2"/>
                  <c:y val="-1.863316644032969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8E0-441C-BC10-F5768EFF9CB7}"/>
                </c:ext>
                <c:ext xmlns:c15="http://schemas.microsoft.com/office/drawing/2012/chart" uri="{CE6537A1-D6FC-4f65-9D91-7224C49458BB}">
                  <c15:layout>
                    <c:manualLayout>
                      <c:w val="8.5482621308492032E-2"/>
                      <c:h val="8.6147080671519827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'[EMPRESAS POR AÑO Y TAMAÑO.xls]Sheet1'!$A$22:$A$26</c:f>
              <c:strCache>
                <c:ptCount val="5"/>
                <c:pt idx="0">
                  <c:v>Microempresa</c:v>
                </c:pt>
                <c:pt idx="1">
                  <c:v>Pequeña empresa</c:v>
                </c:pt>
                <c:pt idx="2">
                  <c:v>Mediana empresa A</c:v>
                </c:pt>
                <c:pt idx="3">
                  <c:v>Mediana empresa B</c:v>
                </c:pt>
                <c:pt idx="4">
                  <c:v>Grande empresa</c:v>
                </c:pt>
              </c:strCache>
            </c:strRef>
          </c:cat>
          <c:val>
            <c:numRef>
              <c:f>'[EMPRESAS POR AÑO Y TAMAÑO.xls]Sheet1'!$B$22:$B$26</c:f>
              <c:numCache>
                <c:formatCode>#,##0</c:formatCode>
                <c:ptCount val="5"/>
                <c:pt idx="0">
                  <c:v>6298</c:v>
                </c:pt>
                <c:pt idx="1">
                  <c:v>1215</c:v>
                </c:pt>
                <c:pt idx="2">
                  <c:v>156</c:v>
                </c:pt>
                <c:pt idx="3">
                  <c:v>99</c:v>
                </c:pt>
                <c:pt idx="4">
                  <c:v>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8E0-441C-BC10-F5768EFF9CB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764103857727161"/>
          <c:y val="0.31431428135743594"/>
          <c:w val="0.32284377496291222"/>
          <c:h val="0.37137143728512811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400"/>
          </a:pPr>
          <a:endParaRPr lang="es-EC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288799212598425"/>
          <c:y val="6.7567567567567571E-2"/>
          <c:w val="0.65445341207349084"/>
          <c:h val="0.885654885654885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Grande empresa</c:v>
                </c:pt>
                <c:pt idx="1">
                  <c:v>Mediana empresa "B"</c:v>
                </c:pt>
                <c:pt idx="2">
                  <c:v>Mediana empresa "A"</c:v>
                </c:pt>
                <c:pt idx="3">
                  <c:v>Pequeña empresa</c:v>
                </c:pt>
                <c:pt idx="4">
                  <c:v>Microempresa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75</c:v>
                </c:pt>
                <c:pt idx="1">
                  <c:v>96</c:v>
                </c:pt>
                <c:pt idx="2">
                  <c:v>153</c:v>
                </c:pt>
                <c:pt idx="3">
                  <c:v>1144</c:v>
                </c:pt>
                <c:pt idx="4">
                  <c:v>5756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F69-4FB0-9B3D-775642A674F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13793136"/>
        <c:axId val="213790000"/>
      </c:barChart>
      <c:catAx>
        <c:axId val="213793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213790000"/>
        <c:crosses val="autoZero"/>
        <c:auto val="1"/>
        <c:lblAlgn val="ctr"/>
        <c:lblOffset val="100"/>
        <c:noMultiLvlLbl val="0"/>
      </c:catAx>
      <c:valAx>
        <c:axId val="2137900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379313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4457898762597858E-2"/>
          <c:y val="3.7898363479758827E-2"/>
          <c:w val="0.83955451298492922"/>
          <c:h val="0.803364734446953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Hoja1!$B$2</c:f>
              <c:strCache>
                <c:ptCount val="1"/>
                <c:pt idx="0">
                  <c:v>Número de proyectos paralizados y abortados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Hoja1!$A$3:$A$10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Hoja1!$B$3:$B$10</c:f>
              <c:numCache>
                <c:formatCode>General</c:formatCode>
                <c:ptCount val="8"/>
                <c:pt idx="0">
                  <c:v>32</c:v>
                </c:pt>
                <c:pt idx="1">
                  <c:v>45</c:v>
                </c:pt>
                <c:pt idx="2">
                  <c:v>44</c:v>
                </c:pt>
                <c:pt idx="3">
                  <c:v>51</c:v>
                </c:pt>
                <c:pt idx="4">
                  <c:v>64</c:v>
                </c:pt>
                <c:pt idx="5">
                  <c:v>91</c:v>
                </c:pt>
                <c:pt idx="6">
                  <c:v>42</c:v>
                </c:pt>
                <c:pt idx="7">
                  <c:v>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E0-452A-A340-A726EB9329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792352"/>
        <c:axId val="213793920"/>
      </c:barChart>
      <c:lineChart>
        <c:grouping val="standard"/>
        <c:varyColors val="0"/>
        <c:ser>
          <c:idx val="1"/>
          <c:order val="1"/>
          <c:tx>
            <c:strRef>
              <c:f>Hoja1!$C$2</c:f>
              <c:strCache>
                <c:ptCount val="1"/>
                <c:pt idx="0">
                  <c:v>Tasa de crecimiento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C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Hoja1!$A$3:$A$10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Hoja1!$C$3:$C$10</c:f>
              <c:numCache>
                <c:formatCode>0.0%</c:formatCode>
                <c:ptCount val="8"/>
                <c:pt idx="0" formatCode="0.00%">
                  <c:v>0.10630000000000001</c:v>
                </c:pt>
                <c:pt idx="1">
                  <c:v>0.28888888888888886</c:v>
                </c:pt>
                <c:pt idx="2">
                  <c:v>-2.2727272727272707E-2</c:v>
                </c:pt>
                <c:pt idx="3">
                  <c:v>0.13725490196078427</c:v>
                </c:pt>
                <c:pt idx="4">
                  <c:v>0.203125</c:v>
                </c:pt>
                <c:pt idx="5">
                  <c:v>0.29670329670329665</c:v>
                </c:pt>
                <c:pt idx="6">
                  <c:v>-1.1666666666666665</c:v>
                </c:pt>
                <c:pt idx="7">
                  <c:v>0.28813559322033899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41E0-452A-A340-A726EB9329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788040"/>
        <c:axId val="213792744"/>
      </c:lineChart>
      <c:catAx>
        <c:axId val="213792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213793920"/>
        <c:crosses val="autoZero"/>
        <c:auto val="1"/>
        <c:lblAlgn val="ctr"/>
        <c:lblOffset val="100"/>
        <c:noMultiLvlLbl val="0"/>
      </c:catAx>
      <c:valAx>
        <c:axId val="21379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213792352"/>
        <c:crosses val="autoZero"/>
        <c:crossBetween val="between"/>
      </c:valAx>
      <c:valAx>
        <c:axId val="213792744"/>
        <c:scaling>
          <c:orientation val="minMax"/>
        </c:scaling>
        <c:delete val="0"/>
        <c:axPos val="r"/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C"/>
          </a:p>
        </c:txPr>
        <c:crossAx val="213788040"/>
        <c:crosses val="max"/>
        <c:crossBetween val="between"/>
      </c:valAx>
      <c:catAx>
        <c:axId val="2137880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37927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EC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/>
      </a:pPr>
      <a:endParaRPr lang="es-EC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2"/>
          <c:order val="0"/>
          <c:tx>
            <c:strRef>
              <c:f>'[2012.xls]Sheet1'!$G$1</c:f>
              <c:strCache>
                <c:ptCount val="1"/>
                <c:pt idx="0">
                  <c:v>Ventas Pichincha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ysClr val="windowText" lastClr="000000"/>
              </a:solidFill>
            </a:ln>
            <a:scene3d>
              <a:camera prst="orthographicFront"/>
              <a:lightRig rig="threePt" dir="t"/>
            </a:scene3d>
          </c:spPr>
          <c:invertIfNegative val="0"/>
          <c:cat>
            <c:multiLvlStrRef>
              <c:f>'[2012.xls]Sheet1'!$A$2:$B$16</c:f>
              <c:multiLvlStrCache>
                <c:ptCount val="15"/>
                <c:lvl>
                  <c:pt idx="0">
                    <c:v>Microempresa</c:v>
                  </c:pt>
                  <c:pt idx="1">
                    <c:v>Pequeña empresa</c:v>
                  </c:pt>
                  <c:pt idx="2">
                    <c:v>Grande empresa</c:v>
                  </c:pt>
                  <c:pt idx="3">
                    <c:v>Microempresa</c:v>
                  </c:pt>
                  <c:pt idx="4">
                    <c:v>Pequeña empresa</c:v>
                  </c:pt>
                  <c:pt idx="5">
                    <c:v>Grande empresa</c:v>
                  </c:pt>
                  <c:pt idx="6">
                    <c:v>Microempresa</c:v>
                  </c:pt>
                  <c:pt idx="7">
                    <c:v>Pequeña empresa</c:v>
                  </c:pt>
                  <c:pt idx="8">
                    <c:v>Grande empresa</c:v>
                  </c:pt>
                  <c:pt idx="9">
                    <c:v>Microempresa</c:v>
                  </c:pt>
                  <c:pt idx="10">
                    <c:v>Pequeña empresa</c:v>
                  </c:pt>
                  <c:pt idx="11">
                    <c:v>Grande empresa</c:v>
                  </c:pt>
                  <c:pt idx="12">
                    <c:v>Microempresa</c:v>
                  </c:pt>
                  <c:pt idx="13">
                    <c:v>Pequeña empresa</c:v>
                  </c:pt>
                  <c:pt idx="14">
                    <c:v>Grande empresa</c:v>
                  </c:pt>
                </c:lvl>
                <c:lvl>
                  <c:pt idx="0">
                    <c:v>2012</c:v>
                  </c:pt>
                  <c:pt idx="3">
                    <c:v>2013</c:v>
                  </c:pt>
                  <c:pt idx="6">
                    <c:v>2014</c:v>
                  </c:pt>
                  <c:pt idx="9">
                    <c:v>2015</c:v>
                  </c:pt>
                  <c:pt idx="12">
                    <c:v>2016</c:v>
                  </c:pt>
                </c:lvl>
              </c:multiLvlStrCache>
            </c:multiLvlStrRef>
          </c:cat>
          <c:val>
            <c:numRef>
              <c:f>'[2012.xls]Sheet1'!$G$2:$G$16</c:f>
              <c:numCache>
                <c:formatCode>0.00</c:formatCode>
                <c:ptCount val="15"/>
                <c:pt idx="0">
                  <c:v>14005276</c:v>
                </c:pt>
                <c:pt idx="1">
                  <c:v>256753571</c:v>
                </c:pt>
                <c:pt idx="2">
                  <c:v>1924512499</c:v>
                </c:pt>
                <c:pt idx="3">
                  <c:v>15793989</c:v>
                </c:pt>
                <c:pt idx="4">
                  <c:v>257646684</c:v>
                </c:pt>
                <c:pt idx="5">
                  <c:v>3221770881</c:v>
                </c:pt>
                <c:pt idx="6">
                  <c:v>17342934</c:v>
                </c:pt>
                <c:pt idx="7">
                  <c:v>308046474</c:v>
                </c:pt>
                <c:pt idx="8">
                  <c:v>2895249605</c:v>
                </c:pt>
                <c:pt idx="9">
                  <c:v>17834948</c:v>
                </c:pt>
                <c:pt idx="10">
                  <c:v>293067884</c:v>
                </c:pt>
                <c:pt idx="11">
                  <c:v>2712124797</c:v>
                </c:pt>
                <c:pt idx="12">
                  <c:v>18297034</c:v>
                </c:pt>
                <c:pt idx="13">
                  <c:v>267669187</c:v>
                </c:pt>
                <c:pt idx="14">
                  <c:v>2572567726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C4C-4B8F-B940-AF5CA8F5A577}"/>
            </c:ext>
          </c:extLst>
        </c:ser>
        <c:ser>
          <c:idx val="3"/>
          <c:order val="1"/>
          <c:tx>
            <c:strRef>
              <c:f>'[2012.xls]Sheet1'!$H$1</c:f>
              <c:strCache>
                <c:ptCount val="1"/>
                <c:pt idx="0">
                  <c:v>Ventas Totales Nacional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</c:spPr>
          <c:invertIfNegative val="0"/>
          <c:cat>
            <c:multiLvlStrRef>
              <c:f>'[2012.xls]Sheet1'!$A$2:$B$16</c:f>
              <c:multiLvlStrCache>
                <c:ptCount val="15"/>
                <c:lvl>
                  <c:pt idx="0">
                    <c:v>Microempresa</c:v>
                  </c:pt>
                  <c:pt idx="1">
                    <c:v>Pequeña empresa</c:v>
                  </c:pt>
                  <c:pt idx="2">
                    <c:v>Grande empresa</c:v>
                  </c:pt>
                  <c:pt idx="3">
                    <c:v>Microempresa</c:v>
                  </c:pt>
                  <c:pt idx="4">
                    <c:v>Pequeña empresa</c:v>
                  </c:pt>
                  <c:pt idx="5">
                    <c:v>Grande empresa</c:v>
                  </c:pt>
                  <c:pt idx="6">
                    <c:v>Microempresa</c:v>
                  </c:pt>
                  <c:pt idx="7">
                    <c:v>Pequeña empresa</c:v>
                  </c:pt>
                  <c:pt idx="8">
                    <c:v>Grande empresa</c:v>
                  </c:pt>
                  <c:pt idx="9">
                    <c:v>Microempresa</c:v>
                  </c:pt>
                  <c:pt idx="10">
                    <c:v>Pequeña empresa</c:v>
                  </c:pt>
                  <c:pt idx="11">
                    <c:v>Grande empresa</c:v>
                  </c:pt>
                  <c:pt idx="12">
                    <c:v>Microempresa</c:v>
                  </c:pt>
                  <c:pt idx="13">
                    <c:v>Pequeña empresa</c:v>
                  </c:pt>
                  <c:pt idx="14">
                    <c:v>Grande empresa</c:v>
                  </c:pt>
                </c:lvl>
                <c:lvl>
                  <c:pt idx="0">
                    <c:v>2012</c:v>
                  </c:pt>
                  <c:pt idx="3">
                    <c:v>2013</c:v>
                  </c:pt>
                  <c:pt idx="6">
                    <c:v>2014</c:v>
                  </c:pt>
                  <c:pt idx="9">
                    <c:v>2015</c:v>
                  </c:pt>
                  <c:pt idx="12">
                    <c:v>2016</c:v>
                  </c:pt>
                </c:lvl>
              </c:multiLvlStrCache>
            </c:multiLvlStrRef>
          </c:cat>
          <c:val>
            <c:numRef>
              <c:f>'[2012.xls]Sheet1'!$H$2:$H$16</c:f>
              <c:numCache>
                <c:formatCode>0.00</c:formatCode>
                <c:ptCount val="15"/>
                <c:pt idx="0">
                  <c:v>67349123</c:v>
                </c:pt>
                <c:pt idx="1">
                  <c:v>824284794</c:v>
                </c:pt>
                <c:pt idx="2">
                  <c:v>2889479060</c:v>
                </c:pt>
                <c:pt idx="3">
                  <c:v>67057261</c:v>
                </c:pt>
                <c:pt idx="4">
                  <c:v>874718114</c:v>
                </c:pt>
                <c:pt idx="5">
                  <c:v>4734041347</c:v>
                </c:pt>
                <c:pt idx="6">
                  <c:v>77709092</c:v>
                </c:pt>
                <c:pt idx="7">
                  <c:v>967356644</c:v>
                </c:pt>
                <c:pt idx="8">
                  <c:v>4810265021</c:v>
                </c:pt>
                <c:pt idx="9">
                  <c:v>76376891</c:v>
                </c:pt>
                <c:pt idx="10">
                  <c:v>939558911</c:v>
                </c:pt>
                <c:pt idx="11">
                  <c:v>4390703539</c:v>
                </c:pt>
                <c:pt idx="12">
                  <c:v>76375211</c:v>
                </c:pt>
                <c:pt idx="13">
                  <c:v>864545999</c:v>
                </c:pt>
                <c:pt idx="14">
                  <c:v>3828980613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C4C-4B8F-B940-AF5CA8F5A5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shape val="cylinder"/>
        <c:axId val="319746376"/>
        <c:axId val="319746768"/>
        <c:axId val="0"/>
      </c:bar3DChart>
      <c:catAx>
        <c:axId val="319746376"/>
        <c:scaling>
          <c:orientation val="minMax"/>
        </c:scaling>
        <c:delete val="0"/>
        <c:axPos val="b"/>
        <c:majorGridlines>
          <c:spPr>
            <a:ln w="3175"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crossAx val="319746768"/>
        <c:crosses val="autoZero"/>
        <c:auto val="1"/>
        <c:lblAlgn val="ctr"/>
        <c:lblOffset val="100"/>
        <c:noMultiLvlLbl val="0"/>
      </c:catAx>
      <c:valAx>
        <c:axId val="31974676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  <a:effectLst/>
          </c:spPr>
        </c:majorGridlines>
        <c:numFmt formatCode="0.00" sourceLinked="1"/>
        <c:majorTickMark val="out"/>
        <c:minorTickMark val="none"/>
        <c:tickLblPos val="nextTo"/>
        <c:crossAx val="319746376"/>
        <c:crosses val="autoZero"/>
        <c:crossBetween val="between"/>
        <c:minorUnit val="200000000"/>
      </c:valAx>
      <c:spPr>
        <a:ln w="25400">
          <a:noFill/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9D7B64-800F-4143-B810-8F0CFFEEE888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</dgm:pt>
    <dgm:pt modelId="{2878F948-F049-4DD0-A997-C4C0582FD1CD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xfrm>
          <a:off x="2373" y="199236"/>
          <a:ext cx="1037678" cy="622607"/>
        </a:xfrm>
        <a:solidFill>
          <a:sysClr val="window" lastClr="FFFFFF"/>
        </a:solidFill>
        <a:ln w="12700" cap="flat" cmpd="sng" algn="ctr">
          <a:solidFill>
            <a:schemeClr val="bg1">
              <a:lumMod val="50000"/>
            </a:schemeClr>
          </a:solidFill>
          <a:prstDash val="dash"/>
          <a:miter lim="800000"/>
        </a:ln>
        <a:effectLst/>
      </dgm:spPr>
      <dgm:t>
        <a:bodyPr/>
        <a:lstStyle/>
        <a:p>
          <a:r>
            <a:rPr lang="es-ES" sz="18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Etapa 1. Delimitación inicial</a:t>
          </a:r>
        </a:p>
      </dgm:t>
    </dgm:pt>
    <dgm:pt modelId="{775E2D83-91DE-489C-B567-7F11FE6EFBD2}" type="parTrans" cxnId="{BF67DC5D-05A3-4E3F-B150-5430778E4E46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B47E98-AA0C-4896-9331-55807548D245}" type="sibTrans" cxnId="{BF67DC5D-05A3-4E3F-B150-5430778E4E46}">
      <dgm:prSet custT="1"/>
      <dgm:spPr>
        <a:xfrm>
          <a:off x="1131367" y="381867"/>
          <a:ext cx="219987" cy="257344"/>
        </a:xfrm>
        <a:solidFill>
          <a:srgbClr val="F68922"/>
        </a:solidFill>
        <a:ln>
          <a:noFill/>
        </a:ln>
        <a:effectLst/>
      </dgm:spPr>
      <dgm:t>
        <a:bodyPr/>
        <a:lstStyle/>
        <a:p>
          <a:endParaRPr lang="es-ES" sz="180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EB7FD7B-7960-42C1-B678-4A8931F5797F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xfrm>
          <a:off x="1455123" y="199236"/>
          <a:ext cx="1037678" cy="622607"/>
        </a:xfrm>
        <a:solidFill>
          <a:sysClr val="window" lastClr="FFFFFF"/>
        </a:solidFill>
        <a:ln w="12700" cap="flat" cmpd="sng" algn="ctr">
          <a:solidFill>
            <a:schemeClr val="bg1">
              <a:lumMod val="50000"/>
            </a:schemeClr>
          </a:solidFill>
          <a:prstDash val="dash"/>
          <a:miter lim="800000"/>
        </a:ln>
        <a:effectLst/>
      </dgm:spPr>
      <dgm:t>
        <a:bodyPr/>
        <a:lstStyle/>
        <a:p>
          <a:r>
            <a:rPr lang="es-ES" sz="18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Etapa 2. Consideraciones del diseño</a:t>
          </a:r>
        </a:p>
      </dgm:t>
    </dgm:pt>
    <dgm:pt modelId="{5C6BF8DF-3B44-40E3-8752-5043A41165FE}" type="parTrans" cxnId="{6087BC58-C4A5-46E9-A099-A475959BFF61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90AD6D-D5CC-423D-86B7-3526D7E08A9A}" type="sibTrans" cxnId="{6087BC58-C4A5-46E9-A099-A475959BFF61}">
      <dgm:prSet custT="1"/>
      <dgm:spPr>
        <a:xfrm>
          <a:off x="2584117" y="381867"/>
          <a:ext cx="219987" cy="257344"/>
        </a:xfrm>
        <a:solidFill>
          <a:srgbClr val="F68922"/>
        </a:solidFill>
        <a:ln>
          <a:noFill/>
        </a:ln>
        <a:effectLst/>
      </dgm:spPr>
      <dgm:t>
        <a:bodyPr/>
        <a:lstStyle/>
        <a:p>
          <a:endParaRPr lang="es-ES" sz="180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9E16DF3-05E2-4522-97D8-F1A449A48BA6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xfrm>
          <a:off x="4360623" y="199236"/>
          <a:ext cx="1037678" cy="622607"/>
        </a:xfrm>
        <a:solidFill>
          <a:sysClr val="window" lastClr="FFFFFF"/>
        </a:solidFill>
        <a:ln w="12700" cap="flat" cmpd="sng" algn="ctr">
          <a:solidFill>
            <a:schemeClr val="bg1">
              <a:lumMod val="50000"/>
            </a:schemeClr>
          </a:solidFill>
          <a:prstDash val="dash"/>
          <a:miter lim="800000"/>
        </a:ln>
        <a:effectLst/>
      </dgm:spPr>
      <dgm:t>
        <a:bodyPr/>
        <a:lstStyle/>
        <a:p>
          <a:r>
            <a:rPr lang="es-ES" sz="18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Etapa 4. Interpretación de Resultados</a:t>
          </a:r>
        </a:p>
      </dgm:t>
    </dgm:pt>
    <dgm:pt modelId="{D1CFE7E2-0A9C-4842-B211-4E379267F0D1}" type="parTrans" cxnId="{6E7B6C2C-ECBA-471B-B6B9-8EFE2FCA8938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C07B9F-A7AF-4262-9E2D-905EF4A3D855}" type="sibTrans" cxnId="{6E7B6C2C-ECBA-471B-B6B9-8EFE2FCA8938}">
      <dgm:prSet/>
      <dgm:spPr/>
      <dgm:t>
        <a:bodyPr/>
        <a:lstStyle/>
        <a:p>
          <a:endParaRPr lang="es-ES" sz="18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B97CFC-1A83-41F9-9256-E0A86022695E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xfrm>
          <a:off x="2907873" y="199236"/>
          <a:ext cx="1037678" cy="622607"/>
        </a:xfrm>
        <a:solidFill>
          <a:sysClr val="window" lastClr="FFFFFF"/>
        </a:solidFill>
        <a:ln w="12700" cap="flat" cmpd="sng" algn="ctr">
          <a:solidFill>
            <a:schemeClr val="bg1">
              <a:lumMod val="50000"/>
            </a:schemeClr>
          </a:solidFill>
          <a:prstDash val="dash"/>
          <a:miter lim="800000"/>
        </a:ln>
        <a:effectLst/>
      </dgm:spPr>
      <dgm:t>
        <a:bodyPr/>
        <a:lstStyle/>
        <a:p>
          <a:r>
            <a:rPr lang="es-ES" sz="18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Etapa 3. Estimación y Evaluación</a:t>
          </a:r>
        </a:p>
      </dgm:t>
    </dgm:pt>
    <dgm:pt modelId="{BAE0464A-0EBD-4391-85C7-1043C82B66E1}" type="parTrans" cxnId="{7CACFE06-C6B3-402A-AD0E-5E31DB0E1166}">
      <dgm:prSet/>
      <dgm:spPr/>
      <dgm:t>
        <a:bodyPr/>
        <a:lstStyle/>
        <a:p>
          <a:endParaRPr lang="es-ES" sz="1800"/>
        </a:p>
      </dgm:t>
    </dgm:pt>
    <dgm:pt modelId="{802322F0-986C-47A3-BCAD-AE293FB60AA9}" type="sibTrans" cxnId="{7CACFE06-C6B3-402A-AD0E-5E31DB0E1166}">
      <dgm:prSet custT="1"/>
      <dgm:spPr>
        <a:xfrm>
          <a:off x="4036867" y="381867"/>
          <a:ext cx="219987" cy="257344"/>
        </a:xfrm>
        <a:solidFill>
          <a:srgbClr val="F68922"/>
        </a:solidFill>
        <a:ln>
          <a:noFill/>
        </a:ln>
        <a:effectLst/>
      </dgm:spPr>
      <dgm:t>
        <a:bodyPr/>
        <a:lstStyle/>
        <a:p>
          <a:endParaRPr lang="es-E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F296E796-5ECF-4FBE-9D19-F53E10F35111}" type="pres">
      <dgm:prSet presAssocID="{189D7B64-800F-4143-B810-8F0CFFEEE888}" presName="diagram" presStyleCnt="0">
        <dgm:presLayoutVars>
          <dgm:dir/>
          <dgm:resizeHandles val="exact"/>
        </dgm:presLayoutVars>
      </dgm:prSet>
      <dgm:spPr/>
    </dgm:pt>
    <dgm:pt modelId="{18302AD8-7801-4844-99D8-EFF5B9F91ABA}" type="pres">
      <dgm:prSet presAssocID="{2878F948-F049-4DD0-A997-C4C0582FD1CD}" presName="node" presStyleLbl="node1" presStyleIdx="0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804B1954-ECAE-4407-86D9-755E4C46BBB2}" type="pres">
      <dgm:prSet presAssocID="{9BB47E98-AA0C-4896-9331-55807548D245}" presName="sibTrans" presStyleLbl="sibTrans2D1" presStyleIdx="0" presStyleCnt="3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s-ES"/>
        </a:p>
      </dgm:t>
    </dgm:pt>
    <dgm:pt modelId="{F643C727-0706-419A-BDD9-91FD09818DF1}" type="pres">
      <dgm:prSet presAssocID="{9BB47E98-AA0C-4896-9331-55807548D245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45385ED1-34CD-42CD-8BFE-18A90EE226AA}" type="pres">
      <dgm:prSet presAssocID="{FEB7FD7B-7960-42C1-B678-4A8931F5797F}" presName="node" presStyleLbl="node1" presStyleIdx="1" presStyleCnt="4" custScaleX="12370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52BC4816-5EB2-49F1-A273-1CC71DF9929B}" type="pres">
      <dgm:prSet presAssocID="{D290AD6D-D5CC-423D-86B7-3526D7E08A9A}" presName="sibTrans" presStyleLbl="sibTrans2D1" presStyleIdx="1" presStyleCnt="3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s-ES"/>
        </a:p>
      </dgm:t>
    </dgm:pt>
    <dgm:pt modelId="{2A1A6188-B99A-464E-8ACD-9ABE77F5FA5A}" type="pres">
      <dgm:prSet presAssocID="{D290AD6D-D5CC-423D-86B7-3526D7E08A9A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6B5D9DAB-368A-4340-B4A6-910E7F45200E}" type="pres">
      <dgm:prSet presAssocID="{DEB97CFC-1A83-41F9-9256-E0A86022695E}" presName="node" presStyleLbl="node1" presStyleIdx="2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7C9C570F-5F5E-4C63-AB38-8784A629DED2}" type="pres">
      <dgm:prSet presAssocID="{802322F0-986C-47A3-BCAD-AE293FB60AA9}" presName="sibTrans" presStyleLbl="sibTrans2D1" presStyleIdx="2" presStyleCnt="3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s-ES"/>
        </a:p>
      </dgm:t>
    </dgm:pt>
    <dgm:pt modelId="{8FE172D4-5BBD-4F5A-B742-14213D87CA92}" type="pres">
      <dgm:prSet presAssocID="{802322F0-986C-47A3-BCAD-AE293FB60AA9}" presName="connectorText" presStyleLbl="sibTrans2D1" presStyleIdx="2" presStyleCnt="3"/>
      <dgm:spPr/>
      <dgm:t>
        <a:bodyPr/>
        <a:lstStyle/>
        <a:p>
          <a:endParaRPr lang="es-ES"/>
        </a:p>
      </dgm:t>
    </dgm:pt>
    <dgm:pt modelId="{FBDA5843-E0AC-4618-A471-C05D8A2CBA2E}" type="pres">
      <dgm:prSet presAssocID="{A9E16DF3-05E2-4522-97D8-F1A449A48BA6}" presName="node" presStyleLbl="node1" presStyleIdx="3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</dgm:ptLst>
  <dgm:cxnLst>
    <dgm:cxn modelId="{7CACFE06-C6B3-402A-AD0E-5E31DB0E1166}" srcId="{189D7B64-800F-4143-B810-8F0CFFEEE888}" destId="{DEB97CFC-1A83-41F9-9256-E0A86022695E}" srcOrd="2" destOrd="0" parTransId="{BAE0464A-0EBD-4391-85C7-1043C82B66E1}" sibTransId="{802322F0-986C-47A3-BCAD-AE293FB60AA9}"/>
    <dgm:cxn modelId="{A6573483-FD6F-45D7-BC8E-68D649C05E3E}" type="presOf" srcId="{189D7B64-800F-4143-B810-8F0CFFEEE888}" destId="{F296E796-5ECF-4FBE-9D19-F53E10F35111}" srcOrd="0" destOrd="0" presId="urn:microsoft.com/office/officeart/2005/8/layout/process5"/>
    <dgm:cxn modelId="{8EB94DCF-AE8B-4EC7-B772-968DC5C9B330}" type="presOf" srcId="{FEB7FD7B-7960-42C1-B678-4A8931F5797F}" destId="{45385ED1-34CD-42CD-8BFE-18A90EE226AA}" srcOrd="0" destOrd="0" presId="urn:microsoft.com/office/officeart/2005/8/layout/process5"/>
    <dgm:cxn modelId="{2EC80FD6-798E-4F1A-8638-A35D59B92A3E}" type="presOf" srcId="{9BB47E98-AA0C-4896-9331-55807548D245}" destId="{804B1954-ECAE-4407-86D9-755E4C46BBB2}" srcOrd="0" destOrd="0" presId="urn:microsoft.com/office/officeart/2005/8/layout/process5"/>
    <dgm:cxn modelId="{6E7B6C2C-ECBA-471B-B6B9-8EFE2FCA8938}" srcId="{189D7B64-800F-4143-B810-8F0CFFEEE888}" destId="{A9E16DF3-05E2-4522-97D8-F1A449A48BA6}" srcOrd="3" destOrd="0" parTransId="{D1CFE7E2-0A9C-4842-B211-4E379267F0D1}" sibTransId="{5DC07B9F-A7AF-4262-9E2D-905EF4A3D855}"/>
    <dgm:cxn modelId="{ABE9736A-1EC8-4D84-92A1-92DB3FCC0F8C}" type="presOf" srcId="{DEB97CFC-1A83-41F9-9256-E0A86022695E}" destId="{6B5D9DAB-368A-4340-B4A6-910E7F45200E}" srcOrd="0" destOrd="0" presId="urn:microsoft.com/office/officeart/2005/8/layout/process5"/>
    <dgm:cxn modelId="{6087BC58-C4A5-46E9-A099-A475959BFF61}" srcId="{189D7B64-800F-4143-B810-8F0CFFEEE888}" destId="{FEB7FD7B-7960-42C1-B678-4A8931F5797F}" srcOrd="1" destOrd="0" parTransId="{5C6BF8DF-3B44-40E3-8752-5043A41165FE}" sibTransId="{D290AD6D-D5CC-423D-86B7-3526D7E08A9A}"/>
    <dgm:cxn modelId="{D7901F06-D1A0-4053-9677-D0FADA98BB8B}" type="presOf" srcId="{A9E16DF3-05E2-4522-97D8-F1A449A48BA6}" destId="{FBDA5843-E0AC-4618-A471-C05D8A2CBA2E}" srcOrd="0" destOrd="0" presId="urn:microsoft.com/office/officeart/2005/8/layout/process5"/>
    <dgm:cxn modelId="{068D44AC-4A3F-4AFD-8810-78D560BFEEE4}" type="presOf" srcId="{D290AD6D-D5CC-423D-86B7-3526D7E08A9A}" destId="{2A1A6188-B99A-464E-8ACD-9ABE77F5FA5A}" srcOrd="1" destOrd="0" presId="urn:microsoft.com/office/officeart/2005/8/layout/process5"/>
    <dgm:cxn modelId="{BF67DC5D-05A3-4E3F-B150-5430778E4E46}" srcId="{189D7B64-800F-4143-B810-8F0CFFEEE888}" destId="{2878F948-F049-4DD0-A997-C4C0582FD1CD}" srcOrd="0" destOrd="0" parTransId="{775E2D83-91DE-489C-B567-7F11FE6EFBD2}" sibTransId="{9BB47E98-AA0C-4896-9331-55807548D245}"/>
    <dgm:cxn modelId="{C629626E-F3B0-4FAA-97A0-9814495CA043}" type="presOf" srcId="{2878F948-F049-4DD0-A997-C4C0582FD1CD}" destId="{18302AD8-7801-4844-99D8-EFF5B9F91ABA}" srcOrd="0" destOrd="0" presId="urn:microsoft.com/office/officeart/2005/8/layout/process5"/>
    <dgm:cxn modelId="{C0E3959F-7B7B-4D88-8DAC-92110505FE81}" type="presOf" srcId="{D290AD6D-D5CC-423D-86B7-3526D7E08A9A}" destId="{52BC4816-5EB2-49F1-A273-1CC71DF9929B}" srcOrd="0" destOrd="0" presId="urn:microsoft.com/office/officeart/2005/8/layout/process5"/>
    <dgm:cxn modelId="{762D24A8-DD8A-42E1-B462-D9003D5EEEA7}" type="presOf" srcId="{9BB47E98-AA0C-4896-9331-55807548D245}" destId="{F643C727-0706-419A-BDD9-91FD09818DF1}" srcOrd="1" destOrd="0" presId="urn:microsoft.com/office/officeart/2005/8/layout/process5"/>
    <dgm:cxn modelId="{98E9DB20-151D-4FD6-ADB6-D8A6EE18E0F5}" type="presOf" srcId="{802322F0-986C-47A3-BCAD-AE293FB60AA9}" destId="{7C9C570F-5F5E-4C63-AB38-8784A629DED2}" srcOrd="0" destOrd="0" presId="urn:microsoft.com/office/officeart/2005/8/layout/process5"/>
    <dgm:cxn modelId="{59FB34AA-E8EE-4B39-B163-F436366365C8}" type="presOf" srcId="{802322F0-986C-47A3-BCAD-AE293FB60AA9}" destId="{8FE172D4-5BBD-4F5A-B742-14213D87CA92}" srcOrd="1" destOrd="0" presId="urn:microsoft.com/office/officeart/2005/8/layout/process5"/>
    <dgm:cxn modelId="{066E7382-2E85-4E47-A2A9-D6AD5BDD9976}" type="presParOf" srcId="{F296E796-5ECF-4FBE-9D19-F53E10F35111}" destId="{18302AD8-7801-4844-99D8-EFF5B9F91ABA}" srcOrd="0" destOrd="0" presId="urn:microsoft.com/office/officeart/2005/8/layout/process5"/>
    <dgm:cxn modelId="{B73A2967-C7A3-4CDA-AF7D-15D27A396F34}" type="presParOf" srcId="{F296E796-5ECF-4FBE-9D19-F53E10F35111}" destId="{804B1954-ECAE-4407-86D9-755E4C46BBB2}" srcOrd="1" destOrd="0" presId="urn:microsoft.com/office/officeart/2005/8/layout/process5"/>
    <dgm:cxn modelId="{A931954B-80CF-4878-A458-940841B60B18}" type="presParOf" srcId="{804B1954-ECAE-4407-86D9-755E4C46BBB2}" destId="{F643C727-0706-419A-BDD9-91FD09818DF1}" srcOrd="0" destOrd="0" presId="urn:microsoft.com/office/officeart/2005/8/layout/process5"/>
    <dgm:cxn modelId="{DEFC8846-CDE5-40E5-AD4A-B4BABDA12518}" type="presParOf" srcId="{F296E796-5ECF-4FBE-9D19-F53E10F35111}" destId="{45385ED1-34CD-42CD-8BFE-18A90EE226AA}" srcOrd="2" destOrd="0" presId="urn:microsoft.com/office/officeart/2005/8/layout/process5"/>
    <dgm:cxn modelId="{EF70AAEF-CD0F-4C02-ACFA-C0B04F30F695}" type="presParOf" srcId="{F296E796-5ECF-4FBE-9D19-F53E10F35111}" destId="{52BC4816-5EB2-49F1-A273-1CC71DF9929B}" srcOrd="3" destOrd="0" presId="urn:microsoft.com/office/officeart/2005/8/layout/process5"/>
    <dgm:cxn modelId="{59E52BA9-7D68-42BF-9839-EE0AB37AB855}" type="presParOf" srcId="{52BC4816-5EB2-49F1-A273-1CC71DF9929B}" destId="{2A1A6188-B99A-464E-8ACD-9ABE77F5FA5A}" srcOrd="0" destOrd="0" presId="urn:microsoft.com/office/officeart/2005/8/layout/process5"/>
    <dgm:cxn modelId="{3701CF0D-BCC9-448B-9504-F66C0F03B7F6}" type="presParOf" srcId="{F296E796-5ECF-4FBE-9D19-F53E10F35111}" destId="{6B5D9DAB-368A-4340-B4A6-910E7F45200E}" srcOrd="4" destOrd="0" presId="urn:microsoft.com/office/officeart/2005/8/layout/process5"/>
    <dgm:cxn modelId="{ED6D9E03-DEAF-4006-993E-D53B0BF6C5DF}" type="presParOf" srcId="{F296E796-5ECF-4FBE-9D19-F53E10F35111}" destId="{7C9C570F-5F5E-4C63-AB38-8784A629DED2}" srcOrd="5" destOrd="0" presId="urn:microsoft.com/office/officeart/2005/8/layout/process5"/>
    <dgm:cxn modelId="{8AC18EFD-85F4-4F68-8F2D-41AFCBBB6740}" type="presParOf" srcId="{7C9C570F-5F5E-4C63-AB38-8784A629DED2}" destId="{8FE172D4-5BBD-4F5A-B742-14213D87CA92}" srcOrd="0" destOrd="0" presId="urn:microsoft.com/office/officeart/2005/8/layout/process5"/>
    <dgm:cxn modelId="{EE8AD7A8-9694-4D4F-B211-1C20FF5E2624}" type="presParOf" srcId="{F296E796-5ECF-4FBE-9D19-F53E10F35111}" destId="{FBDA5843-E0AC-4618-A471-C05D8A2CBA2E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02AD8-7801-4844-99D8-EFF5B9F91ABA}">
      <dsp:nvSpPr>
        <dsp:cNvPr id="0" name=""/>
        <dsp:cNvSpPr/>
      </dsp:nvSpPr>
      <dsp:spPr>
        <a:xfrm>
          <a:off x="1845" y="685769"/>
          <a:ext cx="1456176" cy="873705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chemeClr val="bg1">
              <a:lumMod val="50000"/>
            </a:schemeClr>
          </a:solidFill>
          <a:prstDash val="dash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Etapa 1. Delimitación inicial</a:t>
          </a:r>
        </a:p>
      </dsp:txBody>
      <dsp:txXfrm>
        <a:off x="1845" y="685769"/>
        <a:ext cx="1456176" cy="873705"/>
      </dsp:txXfrm>
    </dsp:sp>
    <dsp:sp modelId="{804B1954-ECAE-4407-86D9-755E4C46BBB2}">
      <dsp:nvSpPr>
        <dsp:cNvPr id="0" name=""/>
        <dsp:cNvSpPr/>
      </dsp:nvSpPr>
      <dsp:spPr>
        <a:xfrm>
          <a:off x="1586165" y="942056"/>
          <a:ext cx="308709" cy="361131"/>
        </a:xfrm>
        <a:prstGeom prst="rightArrow">
          <a:avLst>
            <a:gd name="adj1" fmla="val 60000"/>
            <a:gd name="adj2" fmla="val 50000"/>
          </a:avLst>
        </a:prstGeom>
        <a:solidFill>
          <a:srgbClr val="F6892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586165" y="1014282"/>
        <a:ext cx="216096" cy="216679"/>
      </dsp:txXfrm>
    </dsp:sp>
    <dsp:sp modelId="{45385ED1-34CD-42CD-8BFE-18A90EE226AA}">
      <dsp:nvSpPr>
        <dsp:cNvPr id="0" name=""/>
        <dsp:cNvSpPr/>
      </dsp:nvSpPr>
      <dsp:spPr>
        <a:xfrm>
          <a:off x="2040492" y="685769"/>
          <a:ext cx="1801348" cy="873705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chemeClr val="bg1">
              <a:lumMod val="50000"/>
            </a:schemeClr>
          </a:solidFill>
          <a:prstDash val="dash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Etapa 2. Consideraciones del diseño</a:t>
          </a:r>
        </a:p>
      </dsp:txBody>
      <dsp:txXfrm>
        <a:off x="2040492" y="685769"/>
        <a:ext cx="1801348" cy="873705"/>
      </dsp:txXfrm>
    </dsp:sp>
    <dsp:sp modelId="{52BC4816-5EB2-49F1-A273-1CC71DF9929B}">
      <dsp:nvSpPr>
        <dsp:cNvPr id="0" name=""/>
        <dsp:cNvSpPr/>
      </dsp:nvSpPr>
      <dsp:spPr>
        <a:xfrm>
          <a:off x="3969984" y="942056"/>
          <a:ext cx="308709" cy="361131"/>
        </a:xfrm>
        <a:prstGeom prst="rightArrow">
          <a:avLst>
            <a:gd name="adj1" fmla="val 60000"/>
            <a:gd name="adj2" fmla="val 50000"/>
          </a:avLst>
        </a:prstGeom>
        <a:solidFill>
          <a:srgbClr val="F6892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969984" y="1014282"/>
        <a:ext cx="216096" cy="216679"/>
      </dsp:txXfrm>
    </dsp:sp>
    <dsp:sp modelId="{6B5D9DAB-368A-4340-B4A6-910E7F45200E}">
      <dsp:nvSpPr>
        <dsp:cNvPr id="0" name=""/>
        <dsp:cNvSpPr/>
      </dsp:nvSpPr>
      <dsp:spPr>
        <a:xfrm>
          <a:off x="4424311" y="685769"/>
          <a:ext cx="1456176" cy="873705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chemeClr val="bg1">
              <a:lumMod val="50000"/>
            </a:schemeClr>
          </a:solidFill>
          <a:prstDash val="dash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Etapa 3. Estimación y Evaluación</a:t>
          </a:r>
        </a:p>
      </dsp:txBody>
      <dsp:txXfrm>
        <a:off x="4424311" y="685769"/>
        <a:ext cx="1456176" cy="873705"/>
      </dsp:txXfrm>
    </dsp:sp>
    <dsp:sp modelId="{7C9C570F-5F5E-4C63-AB38-8784A629DED2}">
      <dsp:nvSpPr>
        <dsp:cNvPr id="0" name=""/>
        <dsp:cNvSpPr/>
      </dsp:nvSpPr>
      <dsp:spPr>
        <a:xfrm>
          <a:off x="6008631" y="942056"/>
          <a:ext cx="308709" cy="361131"/>
        </a:xfrm>
        <a:prstGeom prst="rightArrow">
          <a:avLst>
            <a:gd name="adj1" fmla="val 60000"/>
            <a:gd name="adj2" fmla="val 50000"/>
          </a:avLst>
        </a:prstGeom>
        <a:solidFill>
          <a:srgbClr val="F6892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6008631" y="1014282"/>
        <a:ext cx="216096" cy="216679"/>
      </dsp:txXfrm>
    </dsp:sp>
    <dsp:sp modelId="{FBDA5843-E0AC-4618-A471-C05D8A2CBA2E}">
      <dsp:nvSpPr>
        <dsp:cNvPr id="0" name=""/>
        <dsp:cNvSpPr/>
      </dsp:nvSpPr>
      <dsp:spPr>
        <a:xfrm>
          <a:off x="6462958" y="685769"/>
          <a:ext cx="1456176" cy="873705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chemeClr val="bg1">
              <a:lumMod val="50000"/>
            </a:schemeClr>
          </a:solidFill>
          <a:prstDash val="dash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Etapa 4. Interpretación de Resultados</a:t>
          </a:r>
        </a:p>
      </dsp:txBody>
      <dsp:txXfrm>
        <a:off x="6462958" y="685769"/>
        <a:ext cx="1456176" cy="8737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DDDF4-236D-49BE-9CB5-9316F838FC82}" type="datetimeFigureOut">
              <a:rPr lang="es-EC" smtClean="0"/>
              <a:t>19/03/2018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233613" y="514350"/>
            <a:ext cx="467677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51D13-0D02-4974-9BE3-6E18AC28B4A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08624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B2177-9850-44D9-B54D-83E3302A6604}" type="slidenum">
              <a:rPr lang="es-EC" smtClean="0"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12769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B2177-9850-44D9-B54D-83E3302A6604}" type="slidenum">
              <a:rPr lang="es-EC" smtClean="0"/>
              <a:t>31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81137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B2177-9850-44D9-B54D-83E3302A6604}" type="slidenum">
              <a:rPr lang="es-EC" smtClean="0"/>
              <a:t>32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81137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B2177-9850-44D9-B54D-83E3302A6604}" type="slidenum">
              <a:rPr lang="es-EC" smtClean="0"/>
              <a:t>33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12769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51D13-0D02-4974-9BE3-6E18AC28B4AC}" type="slidenum">
              <a:rPr lang="es-EC" smtClean="0"/>
              <a:t>35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40852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80136" y="2460843"/>
            <a:ext cx="12241530" cy="169801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160272" y="4488921"/>
            <a:ext cx="10081260" cy="202441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0614-5648-4F68-80BD-BF280D168E67}" type="datetimeFigureOut">
              <a:rPr lang="es-EC" smtClean="0"/>
              <a:t>19/03/2018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33D27-BA8C-465A-A9B1-AC258CAB6D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8977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0614-5648-4F68-80BD-BF280D168E67}" type="datetimeFigureOut">
              <a:rPr lang="es-EC" smtClean="0"/>
              <a:t>19/03/2018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33D27-BA8C-465A-A9B1-AC258CAB6D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55959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0936367" y="317234"/>
            <a:ext cx="3392926" cy="675905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55095" y="317234"/>
            <a:ext cx="9941242" cy="675905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0614-5648-4F68-80BD-BF280D168E67}" type="datetimeFigureOut">
              <a:rPr lang="es-EC" smtClean="0"/>
              <a:t>19/03/2018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33D27-BA8C-465A-A9B1-AC258CAB6D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64602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0614-5648-4F68-80BD-BF280D168E67}" type="datetimeFigureOut">
              <a:rPr lang="es-EC" smtClean="0"/>
              <a:t>19/03/2018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33D27-BA8C-465A-A9B1-AC258CAB6D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4486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37644" y="5090383"/>
            <a:ext cx="12241530" cy="157332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137644" y="3357523"/>
            <a:ext cx="12241530" cy="173285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0614-5648-4F68-80BD-BF280D168E67}" type="datetimeFigureOut">
              <a:rPr lang="es-EC" smtClean="0"/>
              <a:t>19/03/2018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33D27-BA8C-465A-A9B1-AC258CAB6D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8163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55098" y="1848385"/>
            <a:ext cx="6665832" cy="52279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660959" y="1848385"/>
            <a:ext cx="6668334" cy="52279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0614-5648-4F68-80BD-BF280D168E67}" type="datetimeFigureOut">
              <a:rPr lang="es-EC" smtClean="0"/>
              <a:t>19/03/2018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33D27-BA8C-465A-A9B1-AC258CAB6D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2713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0093" y="317232"/>
            <a:ext cx="12961620" cy="1320271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0090" y="1773198"/>
            <a:ext cx="6363296" cy="73898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20090" y="2512182"/>
            <a:ext cx="6363296" cy="45641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7315916" y="1773198"/>
            <a:ext cx="6365796" cy="73898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7315916" y="2512182"/>
            <a:ext cx="6365796" cy="45641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0614-5648-4F68-80BD-BF280D168E67}" type="datetimeFigureOut">
              <a:rPr lang="es-EC" smtClean="0"/>
              <a:t>19/03/2018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33D27-BA8C-465A-A9B1-AC258CAB6D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10193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0614-5648-4F68-80BD-BF280D168E67}" type="datetimeFigureOut">
              <a:rPr lang="es-EC" smtClean="0"/>
              <a:t>19/03/2018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33D27-BA8C-465A-A9B1-AC258CAB6D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52596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0614-5648-4F68-80BD-BF280D168E67}" type="datetimeFigureOut">
              <a:rPr lang="es-EC" smtClean="0"/>
              <a:t>19/03/2018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33D27-BA8C-465A-A9B1-AC258CAB6D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04277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0092" y="315398"/>
            <a:ext cx="4738094" cy="13422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630705" y="315401"/>
            <a:ext cx="8051006" cy="67608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720092" y="1657676"/>
            <a:ext cx="4738094" cy="54186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0614-5648-4F68-80BD-BF280D168E67}" type="datetimeFigureOut">
              <a:rPr lang="es-EC" smtClean="0"/>
              <a:t>19/03/2018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33D27-BA8C-465A-A9B1-AC258CAB6D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41379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22854" y="5545137"/>
            <a:ext cx="8641080" cy="65463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822854" y="707812"/>
            <a:ext cx="8641080" cy="47529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822854" y="6199772"/>
            <a:ext cx="8641080" cy="92969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0614-5648-4F68-80BD-BF280D168E67}" type="datetimeFigureOut">
              <a:rPr lang="es-EC" smtClean="0"/>
              <a:t>19/03/2018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33D27-BA8C-465A-A9B1-AC258CAB6D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03680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720093" y="317232"/>
            <a:ext cx="12961620" cy="1320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0093" y="1848385"/>
            <a:ext cx="12961620" cy="5227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720090" y="7342178"/>
            <a:ext cx="3360420" cy="4217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40614-5648-4F68-80BD-BF280D168E67}" type="datetimeFigureOut">
              <a:rPr lang="es-EC" smtClean="0"/>
              <a:t>19/03/2018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920616" y="7342178"/>
            <a:ext cx="4560570" cy="4217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321292" y="7342178"/>
            <a:ext cx="3360420" cy="4217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33D27-BA8C-465A-A9B1-AC258CAB6D6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7124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tmp"/><Relationship Id="rId5" Type="http://schemas.openxmlformats.org/officeDocument/2006/relationships/image" Target="../media/image50.tmp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tmp"/><Relationship Id="rId5" Type="http://schemas.microsoft.com/office/2007/relationships/hdphoto" Target="../media/hdphoto7.wdp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chart" Target="../charts/chart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64.tmp"/><Relationship Id="rId5" Type="http://schemas.openxmlformats.org/officeDocument/2006/relationships/image" Target="../media/image59.png"/><Relationship Id="rId10" Type="http://schemas.openxmlformats.org/officeDocument/2006/relationships/image" Target="../media/image63.tmp"/><Relationship Id="rId4" Type="http://schemas.microsoft.com/office/2007/relationships/hdphoto" Target="../media/hdphoto8.wdp"/><Relationship Id="rId9" Type="http://schemas.openxmlformats.org/officeDocument/2006/relationships/image" Target="../media/image62.tm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6.jpeg"/><Relationship Id="rId7" Type="http://schemas.openxmlformats.org/officeDocument/2006/relationships/image" Target="../media/image6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66.jpeg"/><Relationship Id="rId7" Type="http://schemas.openxmlformats.org/officeDocument/2006/relationships/image" Target="../media/image71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70.pn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66.jpeg"/><Relationship Id="rId7" Type="http://schemas.openxmlformats.org/officeDocument/2006/relationships/image" Target="../media/image7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72.pn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chart" Target="../charts/chart5.xml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jpeg"/><Relationship Id="rId7" Type="http://schemas.openxmlformats.org/officeDocument/2006/relationships/image" Target="../media/image82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microsoft.com/office/2007/relationships/hdphoto" Target="../media/hdphoto15.wdp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tmp"/><Relationship Id="rId3" Type="http://schemas.openxmlformats.org/officeDocument/2006/relationships/image" Target="../media/image89.tmp"/><Relationship Id="rId7" Type="http://schemas.openxmlformats.org/officeDocument/2006/relationships/image" Target="../media/image93.tmp"/><Relationship Id="rId2" Type="http://schemas.openxmlformats.org/officeDocument/2006/relationships/image" Target="../media/image88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tmp"/><Relationship Id="rId11" Type="http://schemas.microsoft.com/office/2007/relationships/hdphoto" Target="../media/hdphoto15.wdp"/><Relationship Id="rId5" Type="http://schemas.openxmlformats.org/officeDocument/2006/relationships/image" Target="../media/image91.tmp"/><Relationship Id="rId10" Type="http://schemas.openxmlformats.org/officeDocument/2006/relationships/image" Target="../media/image96.png"/><Relationship Id="rId4" Type="http://schemas.openxmlformats.org/officeDocument/2006/relationships/image" Target="../media/image90.tmp"/><Relationship Id="rId9" Type="http://schemas.openxmlformats.org/officeDocument/2006/relationships/image" Target="../media/image95.tm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98.tmp"/><Relationship Id="rId7" Type="http://schemas.openxmlformats.org/officeDocument/2006/relationships/image" Target="../media/image65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96.png"/><Relationship Id="rId4" Type="http://schemas.openxmlformats.org/officeDocument/2006/relationships/image" Target="../media/image99.tmp"/><Relationship Id="rId9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m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102.png"/><Relationship Id="rId4" Type="http://schemas.openxmlformats.org/officeDocument/2006/relationships/image" Target="../media/image101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m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m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m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tmp"/><Relationship Id="rId4" Type="http://schemas.openxmlformats.org/officeDocument/2006/relationships/image" Target="../media/image110.tm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tmp"/><Relationship Id="rId3" Type="http://schemas.openxmlformats.org/officeDocument/2006/relationships/image" Target="../media/image57.jpeg"/><Relationship Id="rId7" Type="http://schemas.openxmlformats.org/officeDocument/2006/relationships/image" Target="../media/image115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tmp"/><Relationship Id="rId5" Type="http://schemas.openxmlformats.org/officeDocument/2006/relationships/image" Target="../media/image113.tmp"/><Relationship Id="rId4" Type="http://schemas.openxmlformats.org/officeDocument/2006/relationships/image" Target="../media/image112.tmp"/><Relationship Id="rId9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microsoft.com/office/2007/relationships/hdphoto" Target="../media/hdphoto3.wdp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microsoft.com/office/2007/relationships/hdphoto" Target="../media/hdphoto4.wdp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hdphoto" Target="../media/hdphoto6.wdp"/><Relationship Id="rId7" Type="http://schemas.openxmlformats.org/officeDocument/2006/relationships/image" Target="../media/image34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401800" cy="792162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00844" y="512487"/>
            <a:ext cx="10265034" cy="915636"/>
          </a:xfrm>
        </p:spPr>
        <p:txBody>
          <a:bodyPr>
            <a:noAutofit/>
          </a:bodyPr>
          <a:lstStyle/>
          <a:p>
            <a:r>
              <a:rPr lang="es-EC" sz="2800" b="1" dirty="0"/>
              <a:t>DEPARTAMENTO DE CIENCIAS ECONÓMICAS, ADMINISTRATIVAS Y DE COMERCIO </a:t>
            </a:r>
            <a:endParaRPr lang="es-EC" sz="28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14437" y="3456756"/>
            <a:ext cx="9929736" cy="1000265"/>
          </a:xfrm>
        </p:spPr>
        <p:txBody>
          <a:bodyPr>
            <a:normAutofit fontScale="85000" lnSpcReduction="10000"/>
          </a:bodyPr>
          <a:lstStyle/>
          <a:p>
            <a:r>
              <a:rPr lang="es-EC" b="1" dirty="0" smtClean="0">
                <a:solidFill>
                  <a:schemeClr val="tx1"/>
                </a:solidFill>
              </a:rPr>
              <a:t>INDICADORES FINANCIEROS DETERMINANTES EN EL FRACASO EMPRESARIAL DEL SECTOR CONSTRUCCIÓN DEL CANTÓN QUITO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479139" y="1696735"/>
            <a:ext cx="10265034" cy="446265"/>
          </a:xfrm>
          <a:prstGeom prst="rect">
            <a:avLst/>
          </a:prstGeom>
        </p:spPr>
        <p:txBody>
          <a:bodyPr vert="horz" lIns="107149" tIns="53575" rIns="107149" bIns="53575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C" sz="2300" dirty="0"/>
              <a:t>CARRERA DE INGENIERÍA EN FINANZAS Y AUDITORÍA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864146" y="2429477"/>
            <a:ext cx="7347961" cy="700923"/>
          </a:xfrm>
          <a:prstGeom prst="rect">
            <a:avLst/>
          </a:prstGeom>
        </p:spPr>
        <p:txBody>
          <a:bodyPr wrap="square" lIns="107149" tIns="53575" rIns="107149" bIns="53575">
            <a:spAutoFit/>
          </a:bodyPr>
          <a:lstStyle/>
          <a:p>
            <a:pPr algn="ctr">
              <a:lnSpc>
                <a:spcPct val="107000"/>
              </a:lnSpc>
              <a:spcAft>
                <a:spcPts val="1172"/>
              </a:spcAft>
            </a:pPr>
            <a:r>
              <a:rPr lang="es-EC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TRABAJO DE TITULACIÓN, PREVIO A LA OBTENCIÓN DEL TÍTULO DE INGENIERO EN FINANZAS, CONTADOR PÚBLICO - AUDITOR</a:t>
            </a:r>
            <a:endParaRPr lang="es-EC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848971" y="4709016"/>
            <a:ext cx="4895201" cy="841667"/>
          </a:xfrm>
          <a:prstGeom prst="rect">
            <a:avLst/>
          </a:prstGeom>
        </p:spPr>
        <p:txBody>
          <a:bodyPr wrap="square" lIns="107149" tIns="53575" rIns="107149" bIns="53575">
            <a:spAutoFit/>
          </a:bodyPr>
          <a:lstStyle/>
          <a:p>
            <a:pPr>
              <a:lnSpc>
                <a:spcPct val="107000"/>
              </a:lnSpc>
              <a:spcAft>
                <a:spcPts val="1172"/>
              </a:spcAft>
            </a:pPr>
            <a:r>
              <a:rPr lang="es-EC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ARROBA NARVÁEZ, MÓNICA CRISTINA</a:t>
            </a:r>
          </a:p>
          <a:p>
            <a:pPr>
              <a:lnSpc>
                <a:spcPct val="107000"/>
              </a:lnSpc>
              <a:spcAft>
                <a:spcPts val="1172"/>
              </a:spcAft>
            </a:pPr>
            <a:r>
              <a:rPr lang="es-EC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RAMOS GUATARILLA, JEANNETH ALEXANDRA</a:t>
            </a:r>
            <a:endParaRPr lang="es-EC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543274" y="5942721"/>
            <a:ext cx="7200901" cy="404560"/>
          </a:xfrm>
          <a:prstGeom prst="rect">
            <a:avLst/>
          </a:prstGeom>
        </p:spPr>
        <p:txBody>
          <a:bodyPr wrap="square" lIns="107149" tIns="53575" rIns="107149" bIns="53575">
            <a:spAutoFit/>
          </a:bodyPr>
          <a:lstStyle/>
          <a:p>
            <a:pPr algn="r">
              <a:lnSpc>
                <a:spcPct val="107000"/>
              </a:lnSpc>
              <a:spcAft>
                <a:spcPts val="1172"/>
              </a:spcAft>
            </a:pPr>
            <a:r>
              <a:rPr lang="es-EC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DIRECTOR(A): </a:t>
            </a:r>
            <a:r>
              <a:rPr lang="es-EC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TACO PIZARRO, ROBERTO ALEX, MGS</a:t>
            </a:r>
            <a:endParaRPr lang="es-EC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048772" y="6745475"/>
            <a:ext cx="3367183" cy="854811"/>
          </a:xfrm>
          <a:prstGeom prst="rect">
            <a:avLst/>
          </a:prstGeom>
        </p:spPr>
        <p:txBody>
          <a:bodyPr wrap="square" lIns="107149" tIns="53575" rIns="107149" bIns="53575">
            <a:spAutoFit/>
          </a:bodyPr>
          <a:lstStyle/>
          <a:p>
            <a:pPr algn="ctr">
              <a:lnSpc>
                <a:spcPct val="107000"/>
              </a:lnSpc>
              <a:spcAft>
                <a:spcPts val="1172"/>
              </a:spcAft>
            </a:pPr>
            <a:r>
              <a:rPr lang="es-EC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SANGOLQUÍ</a:t>
            </a:r>
            <a:endParaRPr lang="es-EC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1172"/>
              </a:spcAft>
            </a:pPr>
            <a:r>
              <a:rPr lang="es-EC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MARZO 2018</a:t>
            </a:r>
            <a:endParaRPr lang="es-EC" dirty="0">
              <a:latin typeface="+mj-lt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194104" y="4945183"/>
            <a:ext cx="1344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ea typeface="Calibri" panose="020F0502020204030204" pitchFamily="34" charset="0"/>
                <a:cs typeface="Times New Roman" panose="02020603050405020304" pitchFamily="18" charset="0"/>
              </a:rPr>
              <a:t>AUTOR(ES):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4791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812010" y="504427"/>
            <a:ext cx="2088232" cy="492443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600" dirty="0" smtClean="0">
                <a:latin typeface="Bernard MT Condensed" panose="02050806060905020404" pitchFamily="18" charset="0"/>
              </a:rPr>
              <a:t>PIB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6" t="23657" r="29925" b="26990"/>
          <a:stretch/>
        </p:blipFill>
        <p:spPr bwMode="auto">
          <a:xfrm>
            <a:off x="812010" y="1224508"/>
            <a:ext cx="6243584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139415" y="6481092"/>
            <a:ext cx="5588774" cy="3693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s-EC" dirty="0"/>
              <a:t>Participación en el PIB Nacional por sectores económicos)</a:t>
            </a:r>
          </a:p>
        </p:txBody>
      </p:sp>
      <p:pic>
        <p:nvPicPr>
          <p:cNvPr id="9" name="Picture 2" descr="Resultado de imagen para ciudad en construcción silueta vector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6" t="18679" b="14035"/>
          <a:stretch/>
        </p:blipFill>
        <p:spPr bwMode="auto">
          <a:xfrm>
            <a:off x="7200900" y="0"/>
            <a:ext cx="7200900" cy="790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11737404" y="6833046"/>
            <a:ext cx="2088232" cy="892552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600" dirty="0" smtClean="0">
                <a:latin typeface="Bernard MT Condensed" panose="02050806060905020404" pitchFamily="18" charset="0"/>
              </a:rPr>
              <a:t>Actividades Económicas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12025436" y="1800572"/>
            <a:ext cx="1534247" cy="984885"/>
          </a:xfrm>
          <a:prstGeom prst="rect">
            <a:avLst/>
          </a:prstGeom>
          <a:solidFill>
            <a:srgbClr val="F6F6F6"/>
          </a:solidFill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s-EC" sz="1500" b="1" dirty="0" smtClean="0"/>
              <a:t>27,66%</a:t>
            </a:r>
          </a:p>
          <a:p>
            <a:pPr algn="ctr"/>
            <a:r>
              <a:rPr lang="es-EC" sz="1400" dirty="0" smtClean="0"/>
              <a:t>Actividades Especializadas de la Construcción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12457484" y="3128765"/>
            <a:ext cx="1534247" cy="969496"/>
          </a:xfrm>
          <a:prstGeom prst="rect">
            <a:avLst/>
          </a:prstGeom>
          <a:solidFill>
            <a:srgbClr val="F6F6F6"/>
          </a:solidFill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s-EC" sz="1500" b="1" dirty="0" smtClean="0"/>
              <a:t>21,93%</a:t>
            </a:r>
          </a:p>
          <a:p>
            <a:pPr algn="ctr"/>
            <a:r>
              <a:rPr lang="es-EC" sz="1400" dirty="0" smtClean="0"/>
              <a:t>Actividades de Obras de Ingeniería Civil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10297244" y="4104828"/>
            <a:ext cx="1440160" cy="646331"/>
          </a:xfrm>
          <a:prstGeom prst="rect">
            <a:avLst/>
          </a:prstGeom>
          <a:solidFill>
            <a:srgbClr val="EFC12D"/>
          </a:solidFill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s-EC" sz="1200" b="1" dirty="0" smtClean="0"/>
              <a:t>50,40% </a:t>
            </a:r>
            <a:r>
              <a:rPr lang="es-EC" sz="1200" dirty="0" smtClean="0"/>
              <a:t> Actividades </a:t>
            </a:r>
            <a:r>
              <a:rPr lang="es-EC" sz="1200" dirty="0"/>
              <a:t>de Construcción </a:t>
            </a:r>
            <a:r>
              <a:rPr lang="es-EC" sz="1200" dirty="0" smtClean="0"/>
              <a:t>en general</a:t>
            </a:r>
            <a:endParaRPr lang="es-EC" sz="1200" dirty="0"/>
          </a:p>
        </p:txBody>
      </p:sp>
      <p:sp>
        <p:nvSpPr>
          <p:cNvPr id="15" name="14 Rectángulo"/>
          <p:cNvSpPr/>
          <p:nvPr/>
        </p:nvSpPr>
        <p:spPr>
          <a:xfrm>
            <a:off x="10585276" y="4704992"/>
            <a:ext cx="864096" cy="633236"/>
          </a:xfrm>
          <a:prstGeom prst="rect">
            <a:avLst/>
          </a:prstGeom>
          <a:solidFill>
            <a:srgbClr val="EFC12D"/>
          </a:solidFill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endParaRPr lang="es-EC" sz="1100" dirty="0"/>
          </a:p>
        </p:txBody>
      </p:sp>
    </p:spTree>
    <p:extLst>
      <p:ext uri="{BB962C8B-B14F-4D97-AF65-F5344CB8AC3E}">
        <p14:creationId xmlns:p14="http://schemas.microsoft.com/office/powerpoint/2010/main" val="383625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312468" y="6049044"/>
            <a:ext cx="3240360" cy="11521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5" name="Picture 2" descr="C:\Users\USER\AppData\LocalLow\WINZIP_Pe3ee\67907-OC1SIC-5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21892" r="10146" b="52435"/>
          <a:stretch/>
        </p:blipFill>
        <p:spPr bwMode="auto">
          <a:xfrm flipH="1">
            <a:off x="7056884" y="6144654"/>
            <a:ext cx="7344916" cy="177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920980" y="5977036"/>
            <a:ext cx="3240360" cy="11521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360140" y="177623"/>
            <a:ext cx="5472608" cy="492443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600" dirty="0" smtClean="0">
                <a:latin typeface="Bernard MT Condensed" panose="02050806060905020404" pitchFamily="18" charset="0"/>
              </a:rPr>
              <a:t>Composición del Sector - ECUADOR</a:t>
            </a:r>
          </a:p>
        </p:txBody>
      </p:sp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2124564924"/>
              </p:ext>
            </p:extLst>
          </p:nvPr>
        </p:nvGraphicFramePr>
        <p:xfrm>
          <a:off x="360140" y="864468"/>
          <a:ext cx="6336704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9 Rectángulo"/>
          <p:cNvSpPr/>
          <p:nvPr/>
        </p:nvSpPr>
        <p:spPr>
          <a:xfrm>
            <a:off x="428963" y="7032953"/>
            <a:ext cx="5767028" cy="3693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es-EC" b="1" dirty="0"/>
              <a:t>Número de </a:t>
            </a:r>
            <a:r>
              <a:rPr lang="es-EC" b="1" dirty="0" smtClean="0"/>
              <a:t>empresas del sector construcción por provincia</a:t>
            </a:r>
            <a:endParaRPr lang="es-EC" b="1" dirty="0"/>
          </a:p>
        </p:txBody>
      </p:sp>
      <p:pic>
        <p:nvPicPr>
          <p:cNvPr id="5124" name="Picture 4" descr="Resultado de imagen para ecuador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9" r="16387" b="14024"/>
          <a:stretch/>
        </p:blipFill>
        <p:spPr bwMode="auto">
          <a:xfrm>
            <a:off x="3672508" y="3024708"/>
            <a:ext cx="2520280" cy="259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13 Imagen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4" b="6831"/>
          <a:stretch/>
        </p:blipFill>
        <p:spPr bwMode="auto">
          <a:xfrm>
            <a:off x="9812570" y="808915"/>
            <a:ext cx="4489796" cy="27560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7116590" y="1368524"/>
            <a:ext cx="2352563" cy="92333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s-EC" b="1" dirty="0" smtClean="0"/>
              <a:t>Participación en el sector por tamaño de empresas</a:t>
            </a:r>
            <a:endParaRPr lang="es-EC" b="1" dirty="0"/>
          </a:p>
        </p:txBody>
      </p:sp>
      <p:pic>
        <p:nvPicPr>
          <p:cNvPr id="16" name="15 Imagen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2" b="6179"/>
          <a:stretch/>
        </p:blipFill>
        <p:spPr bwMode="auto">
          <a:xfrm>
            <a:off x="6840860" y="3858324"/>
            <a:ext cx="4320480" cy="30658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11545967" y="4937697"/>
            <a:ext cx="2726759" cy="646331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s-EC" b="1" dirty="0"/>
              <a:t>Participación en el sector por </a:t>
            </a:r>
            <a:r>
              <a:rPr lang="es-EC" b="1" dirty="0" smtClean="0"/>
              <a:t>volumen de ingresos</a:t>
            </a:r>
            <a:endParaRPr lang="es-EC" b="1" dirty="0"/>
          </a:p>
        </p:txBody>
      </p:sp>
      <p:sp>
        <p:nvSpPr>
          <p:cNvPr id="4" name="3 Flecha izquierda"/>
          <p:cNvSpPr/>
          <p:nvPr/>
        </p:nvSpPr>
        <p:spPr>
          <a:xfrm>
            <a:off x="11161340" y="5060356"/>
            <a:ext cx="384627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Flecha izquierda"/>
          <p:cNvSpPr/>
          <p:nvPr/>
        </p:nvSpPr>
        <p:spPr>
          <a:xfrm rot="10800000">
            <a:off x="9505156" y="1656556"/>
            <a:ext cx="396045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0790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312468" y="6372109"/>
            <a:ext cx="3240360" cy="11521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5" name="Picture 2" descr="C:\Users\USER\AppData\LocalLow\WINZIP_Pe3ee\67907-OC1SIC-5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21892" r="10146" b="52435"/>
          <a:stretch/>
        </p:blipFill>
        <p:spPr bwMode="auto">
          <a:xfrm flipH="1">
            <a:off x="7056884" y="6625108"/>
            <a:ext cx="7344916" cy="12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920980" y="6300201"/>
            <a:ext cx="3240360" cy="11521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360140" y="177623"/>
            <a:ext cx="5472608" cy="492443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600" dirty="0" smtClean="0">
                <a:latin typeface="Bernard MT Condensed" panose="02050806060905020404" pitchFamily="18" charset="0"/>
              </a:rPr>
              <a:t>Composición del Sector - PICHINCHA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648041" y="5967744"/>
            <a:ext cx="6048835" cy="3693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es-EC" b="1" dirty="0" smtClean="0"/>
              <a:t>Empresas </a:t>
            </a:r>
            <a:r>
              <a:rPr lang="es-EC" b="1" dirty="0"/>
              <a:t>por tamaño </a:t>
            </a:r>
            <a:r>
              <a:rPr lang="es-EC" b="1" dirty="0" smtClean="0"/>
              <a:t>en </a:t>
            </a:r>
            <a:r>
              <a:rPr lang="es-EC" b="1" dirty="0"/>
              <a:t>relación con estadísticas nacionales </a:t>
            </a:r>
          </a:p>
        </p:txBody>
      </p:sp>
      <p:pic>
        <p:nvPicPr>
          <p:cNvPr id="18" name="Picture 2" descr="C:\Users\USER\AppData\LocalLow\WINZIP_Pe3ee\67907-OC1SIC-5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37154" r="10146" b="52435"/>
          <a:stretch/>
        </p:blipFill>
        <p:spPr bwMode="auto">
          <a:xfrm>
            <a:off x="0" y="7452329"/>
            <a:ext cx="7344916" cy="46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18 Gráfico"/>
          <p:cNvGraphicFramePr/>
          <p:nvPr>
            <p:extLst>
              <p:ext uri="{D42A27DB-BD31-4B8C-83A1-F6EECF244321}">
                <p14:modId xmlns:p14="http://schemas.microsoft.com/office/powerpoint/2010/main" val="2603098764"/>
              </p:ext>
            </p:extLst>
          </p:nvPr>
        </p:nvGraphicFramePr>
        <p:xfrm>
          <a:off x="373088" y="1322358"/>
          <a:ext cx="668379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1" name="20 Imagen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98"/>
          <a:stretch/>
        </p:blipFill>
        <p:spPr bwMode="auto">
          <a:xfrm>
            <a:off x="7884661" y="3637455"/>
            <a:ext cx="5892924" cy="2987653"/>
          </a:xfrm>
          <a:prstGeom prst="rect">
            <a:avLst/>
          </a:prstGeom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19 Rectángulo"/>
          <p:cNvSpPr/>
          <p:nvPr/>
        </p:nvSpPr>
        <p:spPr>
          <a:xfrm>
            <a:off x="8708086" y="346900"/>
            <a:ext cx="4042517" cy="3693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es-EC" b="1" dirty="0" smtClean="0"/>
              <a:t>Empresas obligadas a </a:t>
            </a:r>
            <a:r>
              <a:rPr lang="es-EC" b="1" dirty="0"/>
              <a:t>llevar </a:t>
            </a:r>
            <a:r>
              <a:rPr lang="es-EC" b="1" dirty="0" smtClean="0"/>
              <a:t>contabilidad</a:t>
            </a:r>
            <a:endParaRPr lang="es-EC" b="1" dirty="0"/>
          </a:p>
        </p:txBody>
      </p:sp>
      <p:sp>
        <p:nvSpPr>
          <p:cNvPr id="22" name="21 Rectángulo"/>
          <p:cNvSpPr/>
          <p:nvPr/>
        </p:nvSpPr>
        <p:spPr>
          <a:xfrm>
            <a:off x="8783831" y="2921342"/>
            <a:ext cx="4094582" cy="3693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es-EC" b="1" dirty="0"/>
              <a:t>Proporción de empresas por unidad </a:t>
            </a:r>
            <a:r>
              <a:rPr lang="es-EC" b="1" dirty="0" smtClean="0"/>
              <a:t>legal</a:t>
            </a:r>
            <a:endParaRPr lang="es-EC" b="1" dirty="0"/>
          </a:p>
        </p:txBody>
      </p:sp>
      <p:pic>
        <p:nvPicPr>
          <p:cNvPr id="3" name="2 Imagen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154" y="1080492"/>
            <a:ext cx="6420411" cy="135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4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7920980" y="6300201"/>
            <a:ext cx="3240360" cy="11521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605504" y="876411"/>
            <a:ext cx="5472608" cy="492443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600" dirty="0" smtClean="0">
                <a:latin typeface="Bernard MT Condensed" panose="02050806060905020404" pitchFamily="18" charset="0"/>
              </a:rPr>
              <a:t>Composición del Sector - PICHINCHA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596611" y="5607332"/>
            <a:ext cx="5995296" cy="3693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es-EC" b="1" dirty="0"/>
              <a:t>Proporción de empresas por forma institucional en Pichincha</a:t>
            </a:r>
          </a:p>
        </p:txBody>
      </p:sp>
      <p:pic>
        <p:nvPicPr>
          <p:cNvPr id="13" name="12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34" y="2016596"/>
            <a:ext cx="6925250" cy="3412907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8398136" y="884262"/>
            <a:ext cx="5472608" cy="492443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600" dirty="0" smtClean="0">
                <a:latin typeface="Bernard MT Condensed" panose="02050806060905020404" pitchFamily="18" charset="0"/>
              </a:rPr>
              <a:t>Composición del Sector - QUITO</a:t>
            </a:r>
          </a:p>
        </p:txBody>
      </p:sp>
      <p:pic>
        <p:nvPicPr>
          <p:cNvPr id="16" name="Picture 8" descr="Resultado de imagen para negro y amarillo línea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86"/>
          <a:stretch/>
        </p:blipFill>
        <p:spPr bwMode="auto">
          <a:xfrm rot="16200000">
            <a:off x="3367971" y="3846987"/>
            <a:ext cx="7953891" cy="19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Resultado de imagen para under construction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9"/>
          <a:stretch/>
        </p:blipFill>
        <p:spPr bwMode="auto">
          <a:xfrm>
            <a:off x="2800294" y="5890491"/>
            <a:ext cx="4400078" cy="230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Resultado de imagen para under construction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9"/>
          <a:stretch/>
        </p:blipFill>
        <p:spPr bwMode="auto">
          <a:xfrm>
            <a:off x="10001722" y="5976664"/>
            <a:ext cx="4400078" cy="230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24 Gráfico"/>
          <p:cNvGraphicFramePr/>
          <p:nvPr>
            <p:extLst>
              <p:ext uri="{D42A27DB-BD31-4B8C-83A1-F6EECF244321}">
                <p14:modId xmlns:p14="http://schemas.microsoft.com/office/powerpoint/2010/main" val="2923415739"/>
              </p:ext>
            </p:extLst>
          </p:nvPr>
        </p:nvGraphicFramePr>
        <p:xfrm>
          <a:off x="7632948" y="2057700"/>
          <a:ext cx="6576126" cy="3258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2 Rectángulo"/>
          <p:cNvSpPr/>
          <p:nvPr/>
        </p:nvSpPr>
        <p:spPr>
          <a:xfrm>
            <a:off x="9189966" y="5607332"/>
            <a:ext cx="3511089" cy="3693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s-EC" b="1" dirty="0"/>
              <a:t>Número de empresas por </a:t>
            </a:r>
            <a:r>
              <a:rPr lang="es-EC" b="1" dirty="0" smtClean="0"/>
              <a:t>tamaño</a:t>
            </a:r>
            <a:endParaRPr lang="es-EC" b="1" dirty="0"/>
          </a:p>
        </p:txBody>
      </p:sp>
      <p:pic>
        <p:nvPicPr>
          <p:cNvPr id="8194" name="Picture 2" descr="Imagen relacionad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7"/>
          <a:stretch/>
        </p:blipFill>
        <p:spPr bwMode="auto">
          <a:xfrm>
            <a:off x="11630547" y="4101562"/>
            <a:ext cx="2141017" cy="89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35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7703361" y="6227499"/>
            <a:ext cx="3240360" cy="11521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288132" y="265571"/>
            <a:ext cx="5472608" cy="492443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600" dirty="0" smtClean="0">
                <a:latin typeface="Bernard MT Condensed" panose="02050806060905020404" pitchFamily="18" charset="0"/>
              </a:rPr>
              <a:t>Composición del Sector - QUITO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7425652" y="7010295"/>
            <a:ext cx="6246390" cy="3693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s-EC" b="1" dirty="0"/>
              <a:t>Proyectos paralizados – abortados en Quito, período 2010-2017</a:t>
            </a:r>
          </a:p>
        </p:txBody>
      </p:sp>
      <p:graphicFrame>
        <p:nvGraphicFramePr>
          <p:cNvPr id="13" name="12 Gráfico"/>
          <p:cNvGraphicFramePr/>
          <p:nvPr>
            <p:extLst>
              <p:ext uri="{D42A27DB-BD31-4B8C-83A1-F6EECF244321}">
                <p14:modId xmlns:p14="http://schemas.microsoft.com/office/powerpoint/2010/main" val="1461715282"/>
              </p:ext>
            </p:extLst>
          </p:nvPr>
        </p:nvGraphicFramePr>
        <p:xfrm>
          <a:off x="6768852" y="684527"/>
          <a:ext cx="7043866" cy="5869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236" name="Picture 20" descr="Resultado de imagen para PROYECTOS CONSTRUCCION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28" y="1954132"/>
            <a:ext cx="4278138" cy="425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49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USER\Pictures\iconos-de-trabajador-de-construccion-planos_1284-44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5" r="3354"/>
          <a:stretch/>
        </p:blipFill>
        <p:spPr bwMode="auto">
          <a:xfrm>
            <a:off x="12529493" y="-1"/>
            <a:ext cx="1850554" cy="792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lantilla de Infografía de Círculo de Negocios Vector Grat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419" b="86262" l="2716" r="774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84" r="23980" b="12939"/>
          <a:stretch/>
        </p:blipFill>
        <p:spPr bwMode="auto">
          <a:xfrm>
            <a:off x="469249" y="302875"/>
            <a:ext cx="8796641" cy="731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Elipse"/>
          <p:cNvSpPr/>
          <p:nvPr/>
        </p:nvSpPr>
        <p:spPr>
          <a:xfrm>
            <a:off x="6264796" y="846720"/>
            <a:ext cx="1584176" cy="12241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Picture 14" descr="Resultado de imagen para construction worker icon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830" y="972734"/>
            <a:ext cx="972108" cy="97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88132" y="265571"/>
            <a:ext cx="3384376" cy="492443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C" sz="2600" dirty="0" smtClean="0">
                <a:latin typeface="Bernard MT Condensed" panose="02050806060905020404" pitchFamily="18" charset="0"/>
              </a:rPr>
              <a:t>Estadísticas del Sector </a:t>
            </a:r>
          </a:p>
        </p:txBody>
      </p:sp>
      <p:sp>
        <p:nvSpPr>
          <p:cNvPr id="3" name="2 CuadroTexto"/>
          <p:cNvSpPr txBox="1"/>
          <p:nvPr/>
        </p:nvSpPr>
        <p:spPr>
          <a:xfrm rot="19674252">
            <a:off x="3910717" y="2702141"/>
            <a:ext cx="1473259" cy="400110"/>
          </a:xfrm>
          <a:prstGeom prst="rect">
            <a:avLst/>
          </a:prstGeom>
          <a:solidFill>
            <a:srgbClr val="00ABCF"/>
          </a:solidFill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Empleo</a:t>
            </a:r>
            <a:endParaRPr lang="es-EC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511706" y="3801726"/>
            <a:ext cx="1309707" cy="369332"/>
          </a:xfrm>
          <a:prstGeom prst="rect">
            <a:avLst/>
          </a:prstGeom>
          <a:solidFill>
            <a:srgbClr val="FFD437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Inversión</a:t>
            </a:r>
            <a:endParaRPr lang="es-EC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 rot="2089250">
            <a:off x="4125237" y="5054849"/>
            <a:ext cx="1309707" cy="369332"/>
          </a:xfrm>
          <a:prstGeom prst="rect">
            <a:avLst/>
          </a:prstGeom>
          <a:solidFill>
            <a:srgbClr val="EA4622"/>
          </a:solidFill>
        </p:spPr>
        <p:txBody>
          <a:bodyPr wrap="square" rtlCol="0">
            <a:spAutoFit/>
          </a:bodyPr>
          <a:lstStyle/>
          <a:p>
            <a:r>
              <a:rPr lang="es-EC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Tributos</a:t>
            </a:r>
            <a:endParaRPr lang="es-EC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6 Elipse"/>
          <p:cNvSpPr/>
          <p:nvPr/>
        </p:nvSpPr>
        <p:spPr>
          <a:xfrm>
            <a:off x="1728292" y="3240733"/>
            <a:ext cx="1944216" cy="15841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1" name="Picture 8" descr="Resultado de imagen para estadisticas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484" y="3491164"/>
            <a:ext cx="1909560" cy="104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Elipse"/>
          <p:cNvSpPr/>
          <p:nvPr/>
        </p:nvSpPr>
        <p:spPr>
          <a:xfrm>
            <a:off x="7272908" y="3420753"/>
            <a:ext cx="1584176" cy="12241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895" y="3522265"/>
            <a:ext cx="832201" cy="98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Elipse"/>
          <p:cNvSpPr/>
          <p:nvPr/>
        </p:nvSpPr>
        <p:spPr>
          <a:xfrm>
            <a:off x="6246490" y="5977036"/>
            <a:ext cx="1584176" cy="12241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52" name="Picture 4" descr="Resultado de imagen para impuestos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197" y="6051226"/>
            <a:ext cx="1724919" cy="114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5 Imagen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98" y="302875"/>
            <a:ext cx="2316882" cy="1768067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</p:pic>
      <p:pic>
        <p:nvPicPr>
          <p:cNvPr id="18" name="17 Imagen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3" b="3779"/>
          <a:stretch/>
        </p:blipFill>
        <p:spPr bwMode="auto">
          <a:xfrm>
            <a:off x="9265840" y="2592660"/>
            <a:ext cx="2310219" cy="2303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0 Imagen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98" y="5414376"/>
            <a:ext cx="2893936" cy="2261792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</p:pic>
    </p:spTree>
    <p:extLst>
      <p:ext uri="{BB962C8B-B14F-4D97-AF65-F5344CB8AC3E}">
        <p14:creationId xmlns:p14="http://schemas.microsoft.com/office/powerpoint/2010/main" val="297946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1" y="7057156"/>
            <a:ext cx="1872308" cy="8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1872309" y="7057529"/>
            <a:ext cx="1800200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3672508" y="7057156"/>
            <a:ext cx="1872308" cy="8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5544816" y="7057529"/>
            <a:ext cx="1800200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7344916" y="7057156"/>
            <a:ext cx="1872308" cy="8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9217224" y="7057529"/>
            <a:ext cx="1800200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11017423" y="7057156"/>
            <a:ext cx="1872308" cy="8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12889731" y="7057529"/>
            <a:ext cx="1512069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288132" y="265571"/>
            <a:ext cx="3384376" cy="492443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C" sz="2600" dirty="0" smtClean="0">
                <a:latin typeface="Bernard MT Condensed" panose="02050806060905020404" pitchFamily="18" charset="0"/>
              </a:rPr>
              <a:t>Estadísticas del Sector 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720180" y="936476"/>
            <a:ext cx="3384376" cy="492443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C" sz="2600" dirty="0" smtClean="0">
                <a:latin typeface="Bernard MT Condensed" panose="02050806060905020404" pitchFamily="18" charset="0"/>
              </a:rPr>
              <a:t>Indicadores Financieros</a:t>
            </a:r>
          </a:p>
        </p:txBody>
      </p:sp>
      <p:pic>
        <p:nvPicPr>
          <p:cNvPr id="19" name="0 Imagen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" t="20851"/>
          <a:stretch/>
        </p:blipFill>
        <p:spPr bwMode="auto">
          <a:xfrm>
            <a:off x="873028" y="2376636"/>
            <a:ext cx="5405585" cy="2996232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410930" y="1780306"/>
            <a:ext cx="22929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b="1" i="1" dirty="0"/>
              <a:t>Apalancamiento</a:t>
            </a:r>
            <a:endParaRPr lang="es-EC" sz="2000" dirty="0"/>
          </a:p>
        </p:txBody>
      </p:sp>
      <p:sp>
        <p:nvSpPr>
          <p:cNvPr id="3" name="2 Rectángulo"/>
          <p:cNvSpPr/>
          <p:nvPr/>
        </p:nvSpPr>
        <p:spPr>
          <a:xfrm>
            <a:off x="915989" y="5761011"/>
            <a:ext cx="52540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/>
              <a:t>Evolución del apalancamiento del Sector </a:t>
            </a:r>
            <a:r>
              <a:rPr lang="es-EC" dirty="0" smtClean="0"/>
              <a:t>Construcción</a:t>
            </a:r>
          </a:p>
          <a:p>
            <a:pPr algn="ctr"/>
            <a:r>
              <a:rPr lang="es-EC" dirty="0" smtClean="0"/>
              <a:t> </a:t>
            </a:r>
            <a:r>
              <a:rPr lang="es-EC" dirty="0"/>
              <a:t>(Cantón Quito)</a:t>
            </a:r>
          </a:p>
        </p:txBody>
      </p:sp>
      <p:pic>
        <p:nvPicPr>
          <p:cNvPr id="20" name="0 Imagen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42"/>
          <a:stretch/>
        </p:blipFill>
        <p:spPr bwMode="auto">
          <a:xfrm>
            <a:off x="6768852" y="2376636"/>
            <a:ext cx="6120879" cy="2996232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8318440" y="1780305"/>
            <a:ext cx="36609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i="1" dirty="0" smtClean="0"/>
              <a:t>Razón de Autonomía</a:t>
            </a:r>
            <a:endParaRPr lang="es-EC" sz="2000" dirty="0"/>
          </a:p>
        </p:txBody>
      </p:sp>
      <p:sp>
        <p:nvSpPr>
          <p:cNvPr id="4" name="3 Rectángulo"/>
          <p:cNvSpPr/>
          <p:nvPr/>
        </p:nvSpPr>
        <p:spPr>
          <a:xfrm>
            <a:off x="7632765" y="5899510"/>
            <a:ext cx="4969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Evolución de la razón de autonomía (Cantón Quito)</a:t>
            </a:r>
          </a:p>
        </p:txBody>
      </p:sp>
    </p:spTree>
    <p:extLst>
      <p:ext uri="{BB962C8B-B14F-4D97-AF65-F5344CB8AC3E}">
        <p14:creationId xmlns:p14="http://schemas.microsoft.com/office/powerpoint/2010/main" val="109346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1" y="7057156"/>
            <a:ext cx="1872308" cy="8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1872309" y="7057529"/>
            <a:ext cx="1800200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3672508" y="7057156"/>
            <a:ext cx="1872308" cy="8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5544816" y="7057529"/>
            <a:ext cx="1800200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7344916" y="7057156"/>
            <a:ext cx="1872308" cy="8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9217224" y="7057529"/>
            <a:ext cx="1800200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11017423" y="7057156"/>
            <a:ext cx="1872308" cy="8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12889731" y="7057529"/>
            <a:ext cx="1512069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288132" y="265571"/>
            <a:ext cx="3384376" cy="492443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C" sz="2600" dirty="0" smtClean="0">
                <a:latin typeface="Bernard MT Condensed" panose="02050806060905020404" pitchFamily="18" charset="0"/>
              </a:rPr>
              <a:t>Estadísticas del Sector 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720180" y="936476"/>
            <a:ext cx="3384376" cy="492443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C" sz="2600" dirty="0" smtClean="0">
                <a:latin typeface="Bernard MT Condensed" panose="02050806060905020404" pitchFamily="18" charset="0"/>
              </a:rPr>
              <a:t>Indicadores Financieros</a:t>
            </a:r>
          </a:p>
        </p:txBody>
      </p:sp>
      <p:sp>
        <p:nvSpPr>
          <p:cNvPr id="2" name="1 Rectángulo"/>
          <p:cNvSpPr/>
          <p:nvPr/>
        </p:nvSpPr>
        <p:spPr>
          <a:xfrm>
            <a:off x="2410930" y="1584548"/>
            <a:ext cx="22929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i="1" dirty="0" smtClean="0"/>
              <a:t>ROA</a:t>
            </a:r>
            <a:endParaRPr lang="es-EC" sz="2000" dirty="0"/>
          </a:p>
        </p:txBody>
      </p:sp>
      <p:sp>
        <p:nvSpPr>
          <p:cNvPr id="3" name="2 Rectángulo"/>
          <p:cNvSpPr/>
          <p:nvPr/>
        </p:nvSpPr>
        <p:spPr>
          <a:xfrm>
            <a:off x="447014" y="5761011"/>
            <a:ext cx="6191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/>
              <a:t>Evolución del rendimiento sobre activos del Sector Construcción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7992988" y="1698947"/>
            <a:ext cx="4892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i="1" dirty="0" smtClean="0"/>
              <a:t>Endeudamiento Patrimonial</a:t>
            </a:r>
            <a:endParaRPr lang="es-EC" sz="2000" dirty="0"/>
          </a:p>
        </p:txBody>
      </p:sp>
      <p:sp>
        <p:nvSpPr>
          <p:cNvPr id="4" name="3 Rectángulo"/>
          <p:cNvSpPr/>
          <p:nvPr/>
        </p:nvSpPr>
        <p:spPr>
          <a:xfrm>
            <a:off x="8185500" y="5899510"/>
            <a:ext cx="45116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/>
              <a:t>Evolución del endeudamiento patrimonial del </a:t>
            </a:r>
            <a:endParaRPr lang="es-EC" dirty="0" smtClean="0"/>
          </a:p>
          <a:p>
            <a:pPr algn="ctr"/>
            <a:r>
              <a:rPr lang="es-EC" dirty="0" smtClean="0"/>
              <a:t>Sector </a:t>
            </a:r>
            <a:r>
              <a:rPr lang="es-EC" dirty="0"/>
              <a:t>Construcción</a:t>
            </a:r>
          </a:p>
        </p:txBody>
      </p:sp>
      <p:pic>
        <p:nvPicPr>
          <p:cNvPr id="22" name="0 Imagen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93" y="2241970"/>
            <a:ext cx="5954043" cy="3303017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</p:pic>
      <p:pic>
        <p:nvPicPr>
          <p:cNvPr id="23" name="0 Imagen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016" y="2351556"/>
            <a:ext cx="6192588" cy="3271068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</p:pic>
    </p:spTree>
    <p:extLst>
      <p:ext uri="{BB962C8B-B14F-4D97-AF65-F5344CB8AC3E}">
        <p14:creationId xmlns:p14="http://schemas.microsoft.com/office/powerpoint/2010/main" val="271840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1" y="7057156"/>
            <a:ext cx="1872308" cy="8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1872309" y="7057529"/>
            <a:ext cx="1800200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3672508" y="7057156"/>
            <a:ext cx="1872308" cy="8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5544816" y="7057529"/>
            <a:ext cx="1800200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7344916" y="7057156"/>
            <a:ext cx="1872308" cy="8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9217224" y="7057529"/>
            <a:ext cx="1800200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11017423" y="7057156"/>
            <a:ext cx="1872308" cy="8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12889731" y="7057529"/>
            <a:ext cx="1512069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288132" y="265571"/>
            <a:ext cx="3384376" cy="492443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C" sz="2600" dirty="0" smtClean="0">
                <a:latin typeface="Bernard MT Condensed" panose="02050806060905020404" pitchFamily="18" charset="0"/>
              </a:rPr>
              <a:t>Estadísticas del Sector 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720180" y="936476"/>
            <a:ext cx="3384376" cy="492443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C" sz="2600" dirty="0" smtClean="0">
                <a:latin typeface="Bernard MT Condensed" panose="02050806060905020404" pitchFamily="18" charset="0"/>
              </a:rPr>
              <a:t>Indicadores Financieros</a:t>
            </a:r>
          </a:p>
        </p:txBody>
      </p:sp>
      <p:sp>
        <p:nvSpPr>
          <p:cNvPr id="2" name="1 Rectángulo"/>
          <p:cNvSpPr/>
          <p:nvPr/>
        </p:nvSpPr>
        <p:spPr>
          <a:xfrm>
            <a:off x="2410930" y="1584548"/>
            <a:ext cx="22929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i="1" dirty="0" smtClean="0"/>
              <a:t>Prueba ácida</a:t>
            </a:r>
            <a:endParaRPr lang="es-EC" sz="2000" dirty="0"/>
          </a:p>
        </p:txBody>
      </p:sp>
      <p:sp>
        <p:nvSpPr>
          <p:cNvPr id="3" name="2 Rectángulo"/>
          <p:cNvSpPr/>
          <p:nvPr/>
        </p:nvSpPr>
        <p:spPr>
          <a:xfrm>
            <a:off x="1080036" y="5761011"/>
            <a:ext cx="5184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/>
              <a:t>Evolución de la prueba ácida del Sector Construcción </a:t>
            </a:r>
          </a:p>
        </p:txBody>
      </p:sp>
      <p:sp>
        <p:nvSpPr>
          <p:cNvPr id="21" name="20 Rectángulo"/>
          <p:cNvSpPr/>
          <p:nvPr/>
        </p:nvSpPr>
        <p:spPr>
          <a:xfrm>
            <a:off x="7992988" y="1554931"/>
            <a:ext cx="4892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i="1" dirty="0" smtClean="0"/>
              <a:t>Rentabilidad</a:t>
            </a:r>
            <a:endParaRPr lang="es-EC" sz="2000" dirty="0"/>
          </a:p>
        </p:txBody>
      </p:sp>
      <p:sp>
        <p:nvSpPr>
          <p:cNvPr id="4" name="3 Rectángulo"/>
          <p:cNvSpPr/>
          <p:nvPr/>
        </p:nvSpPr>
        <p:spPr>
          <a:xfrm>
            <a:off x="7892086" y="5761012"/>
            <a:ext cx="5098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/>
              <a:t>Evolución de la rentabilidad del Sector Construcción </a:t>
            </a:r>
          </a:p>
        </p:txBody>
      </p:sp>
      <p:pic>
        <p:nvPicPr>
          <p:cNvPr id="19" name="0 Imagen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86" y="2170856"/>
            <a:ext cx="5938579" cy="3312367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</p:pic>
      <p:pic>
        <p:nvPicPr>
          <p:cNvPr id="20" name="0 Imagen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948" y="2160612"/>
            <a:ext cx="6012817" cy="3322611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</p:pic>
    </p:spTree>
    <p:extLst>
      <p:ext uri="{BB962C8B-B14F-4D97-AF65-F5344CB8AC3E}">
        <p14:creationId xmlns:p14="http://schemas.microsoft.com/office/powerpoint/2010/main" val="97776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1" y="7057156"/>
            <a:ext cx="1872308" cy="8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1872309" y="7057529"/>
            <a:ext cx="1800200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3672508" y="7057156"/>
            <a:ext cx="1872308" cy="8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5544816" y="7057529"/>
            <a:ext cx="1800200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7344916" y="7057156"/>
            <a:ext cx="1872308" cy="8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9217224" y="7057529"/>
            <a:ext cx="1800200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11017423" y="7057156"/>
            <a:ext cx="1872308" cy="8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12889731" y="7057529"/>
            <a:ext cx="1512069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288132" y="265571"/>
            <a:ext cx="3384376" cy="492443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C" sz="2600" dirty="0" smtClean="0">
                <a:latin typeface="Bernard MT Condensed" panose="02050806060905020404" pitchFamily="18" charset="0"/>
              </a:rPr>
              <a:t>Estadísticas del Sector 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720180" y="936476"/>
            <a:ext cx="3384376" cy="492443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C" sz="2600" dirty="0" smtClean="0">
                <a:latin typeface="Bernard MT Condensed" panose="02050806060905020404" pitchFamily="18" charset="0"/>
              </a:rPr>
              <a:t>Indicadores Financieros</a:t>
            </a:r>
          </a:p>
        </p:txBody>
      </p:sp>
      <p:sp>
        <p:nvSpPr>
          <p:cNvPr id="2" name="1 Rectángulo"/>
          <p:cNvSpPr/>
          <p:nvPr/>
        </p:nvSpPr>
        <p:spPr>
          <a:xfrm>
            <a:off x="7818396" y="256291"/>
            <a:ext cx="3421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i="1" dirty="0" smtClean="0"/>
              <a:t>Ingresos por Ventas</a:t>
            </a:r>
            <a:endParaRPr lang="es-EC" sz="2000" dirty="0"/>
          </a:p>
        </p:txBody>
      </p:sp>
      <p:graphicFrame>
        <p:nvGraphicFramePr>
          <p:cNvPr id="22" name="21 Gráfico"/>
          <p:cNvGraphicFramePr/>
          <p:nvPr>
            <p:extLst>
              <p:ext uri="{D42A27DB-BD31-4B8C-83A1-F6EECF244321}">
                <p14:modId xmlns:p14="http://schemas.microsoft.com/office/powerpoint/2010/main" val="3102288966"/>
              </p:ext>
            </p:extLst>
          </p:nvPr>
        </p:nvGraphicFramePr>
        <p:xfrm>
          <a:off x="5544816" y="705980"/>
          <a:ext cx="8100949" cy="6063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Resultado de imagen para ventas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94" y="2880692"/>
            <a:ext cx="5922219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69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para plan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t="14952" r="8230" b="575"/>
          <a:stretch/>
        </p:blipFill>
        <p:spPr bwMode="auto">
          <a:xfrm>
            <a:off x="8353028" y="372"/>
            <a:ext cx="1844565" cy="188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goal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21"/>
          <a:stretch/>
        </p:blipFill>
        <p:spPr bwMode="auto">
          <a:xfrm>
            <a:off x="10765297" y="2304628"/>
            <a:ext cx="2484275" cy="181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400700" y="1008484"/>
            <a:ext cx="81369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5400" dirty="0" smtClean="0">
                <a:latin typeface="Monotype Corsiva" pitchFamily="66" charset="0"/>
              </a:rPr>
              <a:t>“</a:t>
            </a:r>
            <a:r>
              <a:rPr lang="es-EC" sz="5400" dirty="0" err="1" smtClean="0">
                <a:latin typeface="Monotype Corsiva" pitchFamily="66" charset="0"/>
              </a:rPr>
              <a:t>If</a:t>
            </a:r>
            <a:r>
              <a:rPr lang="es-EC" sz="5400" dirty="0" smtClean="0">
                <a:latin typeface="Monotype Corsiva" pitchFamily="66" charset="0"/>
              </a:rPr>
              <a:t> </a:t>
            </a:r>
            <a:r>
              <a:rPr lang="es-EC" sz="5400" dirty="0" err="1" smtClean="0">
                <a:latin typeface="Monotype Corsiva" pitchFamily="66" charset="0"/>
              </a:rPr>
              <a:t>the</a:t>
            </a:r>
            <a:r>
              <a:rPr lang="es-EC" sz="5400" dirty="0" smtClean="0">
                <a:latin typeface="Monotype Corsiva" pitchFamily="66" charset="0"/>
              </a:rPr>
              <a:t>            </a:t>
            </a:r>
            <a:r>
              <a:rPr lang="es-EC" sz="5400" dirty="0" err="1" smtClean="0">
                <a:latin typeface="Monotype Corsiva" pitchFamily="66" charset="0"/>
              </a:rPr>
              <a:t>doesn’t</a:t>
            </a:r>
            <a:r>
              <a:rPr lang="es-EC" sz="5400" dirty="0" smtClean="0">
                <a:latin typeface="Monotype Corsiva" pitchFamily="66" charset="0"/>
              </a:rPr>
              <a:t> </a:t>
            </a:r>
            <a:r>
              <a:rPr lang="es-EC" sz="5400" dirty="0" err="1" smtClean="0">
                <a:latin typeface="Monotype Corsiva" pitchFamily="66" charset="0"/>
              </a:rPr>
              <a:t>work</a:t>
            </a:r>
            <a:r>
              <a:rPr lang="es-EC" sz="5400" dirty="0" smtClean="0">
                <a:latin typeface="Monotype Corsiva" pitchFamily="66" charset="0"/>
              </a:rPr>
              <a:t>, </a:t>
            </a:r>
            <a:r>
              <a:rPr lang="es-EC" sz="5400" dirty="0" err="1" smtClean="0">
                <a:latin typeface="Monotype Corsiva" pitchFamily="66" charset="0"/>
              </a:rPr>
              <a:t>change</a:t>
            </a:r>
            <a:r>
              <a:rPr lang="es-EC" sz="5400" dirty="0" smtClean="0">
                <a:latin typeface="Monotype Corsiva" pitchFamily="66" charset="0"/>
              </a:rPr>
              <a:t> </a:t>
            </a:r>
            <a:r>
              <a:rPr lang="es-EC" sz="5400" dirty="0" err="1" smtClean="0">
                <a:latin typeface="Monotype Corsiva" pitchFamily="66" charset="0"/>
              </a:rPr>
              <a:t>the</a:t>
            </a:r>
            <a:r>
              <a:rPr lang="es-EC" sz="5400" dirty="0" smtClean="0">
                <a:latin typeface="Monotype Corsiva" pitchFamily="66" charset="0"/>
              </a:rPr>
              <a:t> plan, </a:t>
            </a:r>
            <a:r>
              <a:rPr lang="es-EC" sz="5400" dirty="0" err="1" smtClean="0">
                <a:latin typeface="Monotype Corsiva" pitchFamily="66" charset="0"/>
              </a:rPr>
              <a:t>but</a:t>
            </a:r>
            <a:r>
              <a:rPr lang="es-EC" sz="5400" dirty="0" smtClean="0">
                <a:latin typeface="Monotype Corsiva" pitchFamily="66" charset="0"/>
              </a:rPr>
              <a:t> </a:t>
            </a:r>
            <a:r>
              <a:rPr lang="es-EC" sz="5400" dirty="0" err="1" smtClean="0">
                <a:latin typeface="Monotype Corsiva" pitchFamily="66" charset="0"/>
              </a:rPr>
              <a:t>never</a:t>
            </a:r>
            <a:r>
              <a:rPr lang="es-EC" sz="5400" dirty="0" smtClean="0">
                <a:latin typeface="Monotype Corsiva" pitchFamily="66" charset="0"/>
              </a:rPr>
              <a:t> </a:t>
            </a:r>
            <a:r>
              <a:rPr lang="es-EC" sz="5400" dirty="0" err="1" smtClean="0">
                <a:latin typeface="Monotype Corsiva" pitchFamily="66" charset="0"/>
              </a:rPr>
              <a:t>the</a:t>
            </a:r>
            <a:r>
              <a:rPr lang="es-EC" sz="5400" dirty="0" smtClean="0">
                <a:latin typeface="Monotype Corsiva" pitchFamily="66" charset="0"/>
              </a:rPr>
              <a:t>     ”</a:t>
            </a:r>
          </a:p>
        </p:txBody>
      </p:sp>
      <p:pic>
        <p:nvPicPr>
          <p:cNvPr id="9" name="Picture 2" descr="C:\Users\USER\AppData\LocalLow\WINZIP_Pe3ee\67907-OC1SIC-57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8" t="55725" r="60511" b="18801"/>
          <a:stretch/>
        </p:blipFill>
        <p:spPr bwMode="auto">
          <a:xfrm>
            <a:off x="0" y="4790864"/>
            <a:ext cx="3312467" cy="313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0519">
            <a:off x="1780427" y="1749199"/>
            <a:ext cx="3794824" cy="33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AppData\LocalLow\WINZIP_Pe3ee\67907-OC1SIC-57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8" t="55725" r="9665" b="18801"/>
          <a:stretch/>
        </p:blipFill>
        <p:spPr bwMode="auto">
          <a:xfrm>
            <a:off x="3312468" y="5833020"/>
            <a:ext cx="4516942" cy="208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AppData\LocalLow\WINZIP_Pe3ee\67907-OC1SIC-57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8" t="55725" r="9666" b="18801"/>
          <a:stretch/>
        </p:blipFill>
        <p:spPr bwMode="auto">
          <a:xfrm>
            <a:off x="7832746" y="5256957"/>
            <a:ext cx="3696415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USER\AppData\LocalLow\WINZIP_Pe3ee\67907-OC1SIC-57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0" t="55725" r="60511" b="18801"/>
          <a:stretch/>
        </p:blipFill>
        <p:spPr bwMode="auto">
          <a:xfrm>
            <a:off x="10945316" y="4536876"/>
            <a:ext cx="3456484" cy="338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37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n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3" name="AutoShape 4" descr="https://static.wixstatic.com/media/d39db9_084d06706b95299e7b92414dd23b1d6b.jpg/v1/fill/w_404,h_413,al_c,lg_1,q_80/d39db9_084d06706b95299e7b92414dd23b1d6b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3" t="32313" r="55000" b="19992"/>
          <a:stretch/>
        </p:blipFill>
        <p:spPr bwMode="auto">
          <a:xfrm>
            <a:off x="100" y="7937"/>
            <a:ext cx="5890246" cy="668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 rot="20386019">
            <a:off x="748145" y="3223960"/>
            <a:ext cx="4248472" cy="1015663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3000" dirty="0" smtClean="0">
                <a:latin typeface="Bernard MT Condensed" panose="02050806060905020404" pitchFamily="18" charset="0"/>
              </a:rPr>
              <a:t>DESARROLLO METODOLÓGICO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04156" y="6769124"/>
            <a:ext cx="5472608" cy="89255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600" dirty="0" smtClean="0">
                <a:latin typeface="Bernard MT Condensed" panose="02050806060905020404" pitchFamily="18" charset="0"/>
              </a:rPr>
              <a:t>Enfoque cuantitativo</a:t>
            </a:r>
          </a:p>
          <a:p>
            <a:pPr algn="ctr"/>
            <a:r>
              <a:rPr lang="es-EC" sz="2600" dirty="0" smtClean="0">
                <a:latin typeface="Bernard MT Condensed" panose="02050806060905020404" pitchFamily="18" charset="0"/>
              </a:rPr>
              <a:t>Medir temporalidad y ocurrencia</a:t>
            </a:r>
          </a:p>
        </p:txBody>
      </p:sp>
      <p:pic>
        <p:nvPicPr>
          <p:cNvPr id="1026" name="Picture 2" descr="Resultado de imagen para cinta de peligro vector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988" y="24656"/>
            <a:ext cx="4536504" cy="128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8677064" y="310810"/>
            <a:ext cx="3276364" cy="70788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4000" dirty="0">
                <a:latin typeface="Bernard MT Condensed" panose="02050806060905020404" pitchFamily="18" charset="0"/>
              </a:rPr>
              <a:t>MODELO LOGIT</a:t>
            </a:r>
            <a:r>
              <a:rPr lang="es-EC" sz="3200" dirty="0">
                <a:latin typeface="Bernard MT Condensed" panose="02050806060905020404" pitchFamily="18" charset="0"/>
              </a:rPr>
              <a:t>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999634" y="1608463"/>
            <a:ext cx="2376264" cy="40011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+mj-lt"/>
              </a:rPr>
              <a:t>Regresión logística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591922" y="1608463"/>
            <a:ext cx="2376264" cy="40011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+mj-lt"/>
              </a:rPr>
              <a:t>Variable dicotómica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11184210" y="1608463"/>
            <a:ext cx="3024436" cy="40011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+mj-lt"/>
              </a:rPr>
              <a:t>Estimación probabilística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8253164" y="2300961"/>
            <a:ext cx="3024336" cy="40011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+mj-lt"/>
              </a:rPr>
              <a:t>Máxima verosimilitud</a:t>
            </a:r>
          </a:p>
        </p:txBody>
      </p:sp>
      <p:graphicFrame>
        <p:nvGraphicFramePr>
          <p:cNvPr id="15" name="14 Diagrama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339366"/>
              </p:ext>
            </p:extLst>
          </p:nvPr>
        </p:nvGraphicFramePr>
        <p:xfrm>
          <a:off x="6120780" y="3083719"/>
          <a:ext cx="7920980" cy="2245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17 CuadroTexto"/>
          <p:cNvSpPr txBox="1"/>
          <p:nvPr/>
        </p:nvSpPr>
        <p:spPr>
          <a:xfrm>
            <a:off x="8137004" y="3036321"/>
            <a:ext cx="3384376" cy="492443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600" dirty="0" smtClean="0">
                <a:latin typeface="Bernard MT Condensed" panose="02050806060905020404" pitchFamily="18" charset="0"/>
              </a:rPr>
              <a:t>Proceso de Estimación</a:t>
            </a:r>
          </a:p>
        </p:txBody>
      </p:sp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832" y="4801920"/>
            <a:ext cx="3119332" cy="311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8064996" y="6784144"/>
            <a:ext cx="2016224" cy="40011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+mj-lt"/>
              </a:rPr>
              <a:t>Explicativo</a:t>
            </a:r>
          </a:p>
        </p:txBody>
      </p:sp>
      <p:pic>
        <p:nvPicPr>
          <p:cNvPr id="21" name="Picture 4" descr="Imagen relaciona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77028" y="4801920"/>
            <a:ext cx="3119332" cy="311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0820470" y="6784144"/>
            <a:ext cx="2016224" cy="40011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000" dirty="0" smtClean="0">
                <a:latin typeface="+mj-lt"/>
              </a:rPr>
              <a:t>Predictivo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8785076" y="7415454"/>
            <a:ext cx="3384376" cy="492443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600" dirty="0" smtClean="0">
                <a:latin typeface="Bernard MT Condensed" panose="02050806060905020404" pitchFamily="18" charset="0"/>
              </a:rPr>
              <a:t>Campos de acción</a:t>
            </a:r>
          </a:p>
        </p:txBody>
      </p:sp>
    </p:spTree>
    <p:extLst>
      <p:ext uri="{BB962C8B-B14F-4D97-AF65-F5344CB8AC3E}">
        <p14:creationId xmlns:p14="http://schemas.microsoft.com/office/powerpoint/2010/main" val="224454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Vehículos de construcción Vector Grat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" b="68313"/>
          <a:stretch/>
        </p:blipFill>
        <p:spPr bwMode="auto">
          <a:xfrm>
            <a:off x="8312399" y="6894362"/>
            <a:ext cx="4234458" cy="10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ehículos de construcción Vector Grat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" r="59576" b="68313"/>
          <a:stretch/>
        </p:blipFill>
        <p:spPr bwMode="auto">
          <a:xfrm>
            <a:off x="12537679" y="6913140"/>
            <a:ext cx="1711721" cy="10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Elipse"/>
          <p:cNvSpPr/>
          <p:nvPr/>
        </p:nvSpPr>
        <p:spPr>
          <a:xfrm>
            <a:off x="12347637" y="1592982"/>
            <a:ext cx="1800200" cy="20162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52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7991153" cy="79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3744516" y="792460"/>
            <a:ext cx="1752267" cy="646331"/>
          </a:xfrm>
          <a:prstGeom prst="rect">
            <a:avLst/>
          </a:prstGeom>
          <a:solidFill>
            <a:srgbClr val="E3E2DD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s-EC" dirty="0" smtClean="0"/>
          </a:p>
          <a:p>
            <a:endParaRPr lang="es-EC" dirty="0" smtClean="0"/>
          </a:p>
        </p:txBody>
      </p:sp>
      <p:pic>
        <p:nvPicPr>
          <p:cNvPr id="13" name="Picture 2" descr="Resultado de imagen para cinta de peligro vector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441" y="360412"/>
            <a:ext cx="307071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5034758" y="629280"/>
            <a:ext cx="2886222" cy="52322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latin typeface="Bernard MT Condensed" panose="02050806060905020404" pitchFamily="18" charset="0"/>
              </a:rPr>
              <a:t>Delimitación inicial</a:t>
            </a:r>
            <a:r>
              <a:rPr lang="es-EC" sz="2000" dirty="0" smtClean="0">
                <a:latin typeface="Bernard MT Condensed" panose="02050806060905020404" pitchFamily="18" charset="0"/>
              </a:rPr>
              <a:t> </a:t>
            </a:r>
            <a:endParaRPr lang="es-EC" sz="2000" dirty="0">
              <a:latin typeface="Bernard MT Condensed" panose="02050806060905020404" pitchFamily="18" charset="0"/>
            </a:endParaRPr>
          </a:p>
        </p:txBody>
      </p:sp>
      <p:sp>
        <p:nvSpPr>
          <p:cNvPr id="2" name="1 Elipse"/>
          <p:cNvSpPr/>
          <p:nvPr/>
        </p:nvSpPr>
        <p:spPr>
          <a:xfrm>
            <a:off x="2625562" y="3168724"/>
            <a:ext cx="2055057" cy="2125477"/>
          </a:xfrm>
          <a:prstGeom prst="ellipse">
            <a:avLst/>
          </a:prstGeom>
          <a:solidFill>
            <a:srgbClr val="E3E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solidFill>
                  <a:schemeClr val="tx1"/>
                </a:solidFill>
              </a:rPr>
              <a:t>Selección de variables</a:t>
            </a:r>
            <a:endParaRPr lang="es-EC" sz="2400" b="1" dirty="0">
              <a:solidFill>
                <a:schemeClr val="tx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625562" y="5040932"/>
            <a:ext cx="5295418" cy="2862322"/>
          </a:xfrm>
          <a:prstGeom prst="rect">
            <a:avLst/>
          </a:prstGeom>
          <a:solidFill>
            <a:srgbClr val="E3E2DD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b="1" dirty="0" smtClean="0"/>
              <a:t>                               Dependiente</a:t>
            </a:r>
          </a:p>
          <a:p>
            <a:r>
              <a:rPr lang="es-EC" b="1" dirty="0" smtClean="0"/>
              <a:t>                               F</a:t>
            </a:r>
            <a:r>
              <a:rPr lang="es-EC" dirty="0" smtClean="0"/>
              <a:t>racaso </a:t>
            </a:r>
            <a:r>
              <a:rPr lang="es-EC" dirty="0"/>
              <a:t>empresarial </a:t>
            </a:r>
            <a:r>
              <a:rPr lang="es-EC" i="1" dirty="0"/>
              <a:t>(legal</a:t>
            </a:r>
            <a:r>
              <a:rPr lang="es-EC" i="1" dirty="0" smtClean="0"/>
              <a:t>)</a:t>
            </a:r>
          </a:p>
          <a:p>
            <a:r>
              <a:rPr lang="es-EC" i="1" dirty="0"/>
              <a:t>		</a:t>
            </a:r>
            <a:r>
              <a:rPr lang="es-EC" i="1" dirty="0" smtClean="0"/>
              <a:t>Fracasadas = 1</a:t>
            </a:r>
          </a:p>
          <a:p>
            <a:r>
              <a:rPr lang="es-EC" i="1" dirty="0" smtClean="0"/>
              <a:t>		No fracasadas = 0</a:t>
            </a:r>
            <a:endParaRPr lang="es-EC" i="1" dirty="0"/>
          </a:p>
          <a:p>
            <a:r>
              <a:rPr lang="es-EC" b="1" dirty="0" smtClean="0"/>
              <a:t>	</a:t>
            </a:r>
          </a:p>
          <a:p>
            <a:r>
              <a:rPr lang="es-EC" b="1" dirty="0"/>
              <a:t>	</a:t>
            </a:r>
            <a:r>
              <a:rPr lang="es-EC" b="1" dirty="0" smtClean="0"/>
              <a:t>              </a:t>
            </a:r>
          </a:p>
          <a:p>
            <a:r>
              <a:rPr lang="es-EC" b="1" dirty="0"/>
              <a:t>	 </a:t>
            </a:r>
            <a:r>
              <a:rPr lang="es-EC" b="1" dirty="0" smtClean="0"/>
              <a:t>              Independientes</a:t>
            </a:r>
            <a:r>
              <a:rPr lang="es-EC" b="1" dirty="0"/>
              <a:t>:</a:t>
            </a:r>
          </a:p>
          <a:p>
            <a:r>
              <a:rPr lang="es-EC" dirty="0" smtClean="0"/>
              <a:t>	              Características </a:t>
            </a:r>
            <a:r>
              <a:rPr lang="es-EC" dirty="0"/>
              <a:t>empresariales </a:t>
            </a:r>
            <a:r>
              <a:rPr lang="es-EC" dirty="0" smtClean="0"/>
              <a:t>e</a:t>
            </a:r>
          </a:p>
          <a:p>
            <a:r>
              <a:rPr lang="es-EC" dirty="0"/>
              <a:t>	</a:t>
            </a:r>
            <a:r>
              <a:rPr lang="es-EC" dirty="0" smtClean="0"/>
              <a:t>               indicadores </a:t>
            </a:r>
            <a:r>
              <a:rPr lang="es-EC" dirty="0"/>
              <a:t>financieros</a:t>
            </a:r>
          </a:p>
          <a:p>
            <a:pPr algn="ctr"/>
            <a:endParaRPr lang="es-EC" i="1" dirty="0" smtClean="0"/>
          </a:p>
        </p:txBody>
      </p:sp>
      <p:sp>
        <p:nvSpPr>
          <p:cNvPr id="16" name="15 CuadroTexto"/>
          <p:cNvSpPr txBox="1"/>
          <p:nvPr/>
        </p:nvSpPr>
        <p:spPr>
          <a:xfrm>
            <a:off x="26368" y="3393182"/>
            <a:ext cx="1752267" cy="3416320"/>
          </a:xfrm>
          <a:prstGeom prst="rect">
            <a:avLst/>
          </a:prstGeom>
          <a:solidFill>
            <a:srgbClr val="E3E2DD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s-EC" dirty="0" smtClean="0"/>
          </a:p>
          <a:p>
            <a:endParaRPr lang="es-EC" dirty="0"/>
          </a:p>
          <a:p>
            <a:endParaRPr lang="es-EC" dirty="0" smtClean="0"/>
          </a:p>
          <a:p>
            <a:endParaRPr lang="es-EC" dirty="0"/>
          </a:p>
          <a:p>
            <a:endParaRPr lang="es-EC" dirty="0" smtClean="0"/>
          </a:p>
          <a:p>
            <a:endParaRPr lang="es-EC" dirty="0"/>
          </a:p>
          <a:p>
            <a:endParaRPr lang="es-EC" dirty="0" smtClean="0"/>
          </a:p>
          <a:p>
            <a:endParaRPr lang="es-EC" dirty="0"/>
          </a:p>
          <a:p>
            <a:endParaRPr lang="es-EC" dirty="0" smtClean="0"/>
          </a:p>
          <a:p>
            <a:endParaRPr lang="es-EC" dirty="0"/>
          </a:p>
          <a:p>
            <a:endParaRPr lang="es-EC" dirty="0" smtClean="0"/>
          </a:p>
          <a:p>
            <a:endParaRPr lang="es-EC" dirty="0"/>
          </a:p>
        </p:txBody>
      </p:sp>
      <p:sp>
        <p:nvSpPr>
          <p:cNvPr id="19" name="18 CuadroTexto"/>
          <p:cNvSpPr txBox="1"/>
          <p:nvPr/>
        </p:nvSpPr>
        <p:spPr>
          <a:xfrm>
            <a:off x="4728553" y="1440532"/>
            <a:ext cx="1752267" cy="600164"/>
          </a:xfrm>
          <a:prstGeom prst="rect">
            <a:avLst/>
          </a:prstGeom>
          <a:solidFill>
            <a:srgbClr val="E3E2DD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s-EC" sz="1100" dirty="0" smtClean="0"/>
          </a:p>
          <a:p>
            <a:endParaRPr lang="es-EC" sz="1100" dirty="0"/>
          </a:p>
          <a:p>
            <a:endParaRPr lang="es-EC" sz="1100" dirty="0" smtClean="0"/>
          </a:p>
        </p:txBody>
      </p:sp>
      <p:cxnSp>
        <p:nvCxnSpPr>
          <p:cNvPr id="20" name="19 Conector recto"/>
          <p:cNvCxnSpPr/>
          <p:nvPr/>
        </p:nvCxnSpPr>
        <p:spPr>
          <a:xfrm>
            <a:off x="4620649" y="1891754"/>
            <a:ext cx="1140091" cy="4128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74" name="Picture 2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420" y="5366209"/>
            <a:ext cx="1170821" cy="826851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n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01" y="6625108"/>
            <a:ext cx="1043147" cy="1062405"/>
          </a:xfrm>
          <a:prstGeom prst="ellipse">
            <a:avLst/>
          </a:prstGeom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Rectángulo"/>
          <p:cNvSpPr/>
          <p:nvPr/>
        </p:nvSpPr>
        <p:spPr>
          <a:xfrm>
            <a:off x="9505156" y="224035"/>
            <a:ext cx="3273525" cy="307777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s-EC" sz="1400" b="1" dirty="0"/>
              <a:t>Codificación de las variables cuantitativas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9" t="27360" r="15441" b="13579"/>
          <a:stretch/>
        </p:blipFill>
        <p:spPr bwMode="auto">
          <a:xfrm>
            <a:off x="8857084" y="658624"/>
            <a:ext cx="4691477" cy="43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6" t="46985" r="14853" b="25136"/>
          <a:stretch/>
        </p:blipFill>
        <p:spPr bwMode="auto">
          <a:xfrm>
            <a:off x="9577164" y="5560361"/>
            <a:ext cx="3170452" cy="1280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33 Rectángulo"/>
          <p:cNvSpPr/>
          <p:nvPr/>
        </p:nvSpPr>
        <p:spPr>
          <a:xfrm>
            <a:off x="9190380" y="5237211"/>
            <a:ext cx="4358181" cy="307777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s-EC" sz="1400" b="1" dirty="0"/>
              <a:t>Codificación de las variables independientes cualitativas</a:t>
            </a:r>
          </a:p>
        </p:txBody>
      </p:sp>
    </p:spTree>
    <p:extLst>
      <p:ext uri="{BB962C8B-B14F-4D97-AF65-F5344CB8AC3E}">
        <p14:creationId xmlns:p14="http://schemas.microsoft.com/office/powerpoint/2010/main" val="4448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639" y="2745174"/>
            <a:ext cx="5730251" cy="310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0"/>
          <a:stretch/>
        </p:blipFill>
        <p:spPr bwMode="auto">
          <a:xfrm>
            <a:off x="4954504" y="648444"/>
            <a:ext cx="5907665" cy="151146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906" b="41094" l="4219" r="5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" t="23776" r="48194" b="58269"/>
          <a:stretch/>
        </p:blipFill>
        <p:spPr bwMode="auto">
          <a:xfrm>
            <a:off x="1517325" y="751331"/>
            <a:ext cx="3194843" cy="120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2683274" y="1030236"/>
            <a:ext cx="172819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0070C0"/>
                </a:solidFill>
              </a:rPr>
              <a:t>Creación de variable</a:t>
            </a:r>
            <a:endParaRPr lang="es-EC" sz="2000" b="1" dirty="0">
              <a:solidFill>
                <a:srgbClr val="0070C0"/>
              </a:solidFill>
            </a:endParaRPr>
          </a:p>
        </p:txBody>
      </p:sp>
      <p:pic>
        <p:nvPicPr>
          <p:cNvPr id="7" name="Picture 2" descr="C:\Users\USER\AppData\LocalLow\WINZIP_Pe3ee\67907-OC1SIC-57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8" t="61088" r="60511" b="18801"/>
          <a:stretch/>
        </p:blipFill>
        <p:spPr bwMode="auto">
          <a:xfrm>
            <a:off x="-11138" y="6158984"/>
            <a:ext cx="2362200" cy="176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AppData\LocalLow\WINZIP_Pe3ee\67907-OC1SIC-57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8" t="55725" r="9665" b="18801"/>
          <a:stretch/>
        </p:blipFill>
        <p:spPr bwMode="auto">
          <a:xfrm>
            <a:off x="2327285" y="6805312"/>
            <a:ext cx="2414204" cy="11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AppData\LocalLow\WINZIP_Pe3ee\67907-OC1SIC-57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9" t="55725" r="11775" b="18801"/>
          <a:stretch/>
        </p:blipFill>
        <p:spPr bwMode="auto">
          <a:xfrm>
            <a:off x="4381449" y="6158984"/>
            <a:ext cx="2232248" cy="176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AppData\LocalLow\WINZIP_Pe3ee\67907-OC1SIC-57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7" t="61088" r="75091" b="18801"/>
          <a:stretch/>
        </p:blipFill>
        <p:spPr bwMode="auto">
          <a:xfrm flipH="1">
            <a:off x="8989961" y="6158984"/>
            <a:ext cx="977912" cy="176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AppData\LocalLow\WINZIP_Pe3ee\67907-OC1SIC-57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8" t="55725" r="9665" b="18801"/>
          <a:stretch/>
        </p:blipFill>
        <p:spPr bwMode="auto">
          <a:xfrm flipH="1">
            <a:off x="9962937" y="6805312"/>
            <a:ext cx="2414204" cy="11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USER\AppData\LocalLow\WINZIP_Pe3ee\67907-OC1SIC-57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9" t="55725" r="11244" b="18801"/>
          <a:stretch/>
        </p:blipFill>
        <p:spPr bwMode="auto">
          <a:xfrm flipH="1">
            <a:off x="12104661" y="6158984"/>
            <a:ext cx="2285900" cy="176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SER\AppData\LocalLow\WINZIP_Pe3ee\67907-OC1SIC-57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8" t="55725" r="9665" b="18801"/>
          <a:stretch/>
        </p:blipFill>
        <p:spPr bwMode="auto">
          <a:xfrm>
            <a:off x="6575757" y="6805314"/>
            <a:ext cx="2414204" cy="11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Resultado de imagen para empresas en quiebras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561" y="3847900"/>
            <a:ext cx="60960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59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Recorte de pantall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3282"/>
          <a:stretch/>
        </p:blipFill>
        <p:spPr>
          <a:xfrm>
            <a:off x="2164664" y="1440532"/>
            <a:ext cx="2471642" cy="40441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648" y="216396"/>
            <a:ext cx="4619118" cy="471485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9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" y="5400972"/>
            <a:ext cx="3346791" cy="23777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10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532" y="2132264"/>
            <a:ext cx="4847880" cy="2908668"/>
          </a:xfrm>
          <a:prstGeom prst="rect">
            <a:avLst/>
          </a:prstGeom>
        </p:spPr>
      </p:pic>
      <p:pic>
        <p:nvPicPr>
          <p:cNvPr id="12" name="11 Imagen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418" y="5873735"/>
            <a:ext cx="3834514" cy="117759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12 Imagen" descr="Recorte de pantall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26" y="2142462"/>
            <a:ext cx="3067360" cy="11702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4" name="13 Imagen" descr="Recorte de pantall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748" y="348390"/>
            <a:ext cx="2895811" cy="156856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14 Imagen" descr="Recorte de pantall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96" y="3586598"/>
            <a:ext cx="1753969" cy="131031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969" b="64688" l="3594" r="50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2" t="46060" r="48125" b="34543"/>
          <a:stretch/>
        </p:blipFill>
        <p:spPr bwMode="auto">
          <a:xfrm>
            <a:off x="360140" y="372"/>
            <a:ext cx="3744416" cy="150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1656284" y="361892"/>
            <a:ext cx="217491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solidFill>
                  <a:srgbClr val="4AC3BC"/>
                </a:solidFill>
              </a:rPr>
              <a:t>Estadísticas de las variables</a:t>
            </a:r>
            <a:endParaRPr lang="es-EC" sz="2400" b="1" dirty="0">
              <a:solidFill>
                <a:srgbClr val="4AC3BC"/>
              </a:solidFill>
            </a:endParaRPr>
          </a:p>
        </p:txBody>
      </p:sp>
      <p:sp>
        <p:nvSpPr>
          <p:cNvPr id="3" name="2 Flecha derecha"/>
          <p:cNvSpPr/>
          <p:nvPr/>
        </p:nvSpPr>
        <p:spPr>
          <a:xfrm>
            <a:off x="8728559" y="778729"/>
            <a:ext cx="504056" cy="707886"/>
          </a:xfrm>
          <a:prstGeom prst="rightArrow">
            <a:avLst>
              <a:gd name="adj1" fmla="val 50000"/>
              <a:gd name="adj2" fmla="val 65639"/>
            </a:avLst>
          </a:prstGeom>
          <a:solidFill>
            <a:srgbClr val="4AC3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20 Flecha derecha"/>
          <p:cNvSpPr/>
          <p:nvPr/>
        </p:nvSpPr>
        <p:spPr>
          <a:xfrm>
            <a:off x="3385501" y="2556377"/>
            <a:ext cx="504056" cy="707886"/>
          </a:xfrm>
          <a:prstGeom prst="rightArrow">
            <a:avLst>
              <a:gd name="adj1" fmla="val 50000"/>
              <a:gd name="adj2" fmla="val 65639"/>
            </a:avLst>
          </a:prstGeom>
          <a:solidFill>
            <a:srgbClr val="4AC3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22 Flecha derecha"/>
          <p:cNvSpPr/>
          <p:nvPr/>
        </p:nvSpPr>
        <p:spPr>
          <a:xfrm rot="5400000">
            <a:off x="1502563" y="4795001"/>
            <a:ext cx="504056" cy="707886"/>
          </a:xfrm>
          <a:prstGeom prst="rightArrow">
            <a:avLst>
              <a:gd name="adj1" fmla="val 50000"/>
              <a:gd name="adj2" fmla="val 65639"/>
            </a:avLst>
          </a:prstGeom>
          <a:solidFill>
            <a:srgbClr val="4AC3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23 Flecha derecha"/>
          <p:cNvSpPr/>
          <p:nvPr/>
        </p:nvSpPr>
        <p:spPr>
          <a:xfrm>
            <a:off x="7488932" y="6141124"/>
            <a:ext cx="504056" cy="707886"/>
          </a:xfrm>
          <a:prstGeom prst="rightArrow">
            <a:avLst>
              <a:gd name="adj1" fmla="val 50000"/>
              <a:gd name="adj2" fmla="val 65639"/>
            </a:avLst>
          </a:prstGeom>
          <a:solidFill>
            <a:srgbClr val="4AC3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482716"/>
              </p:ext>
            </p:extLst>
          </p:nvPr>
        </p:nvGraphicFramePr>
        <p:xfrm>
          <a:off x="8064996" y="5550930"/>
          <a:ext cx="6192688" cy="1892808"/>
        </p:xfrm>
        <a:graphic>
          <a:graphicData uri="http://schemas.openxmlformats.org/drawingml/2006/table">
            <a:tbl>
              <a:tblPr firstRow="1" firstCol="1" bandRow="1"/>
              <a:tblGrid>
                <a:gridCol w="5039038"/>
                <a:gridCol w="1153650"/>
              </a:tblGrid>
              <a:tr h="3194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Situación legal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Número de empresas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Activa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466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Cancelación de inscripción anotada en el Registro Mercantil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Cancelación de la inscripción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Cancelación de permiso de operación de oficio inscrita en el Registro Mercantil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Disolución y liquidación de oficio inscrita en el Registro Mercantil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Disolución y liquidación de oficio no inscrita en el Registro Mercantil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9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Disolución voluntaria y liquidación de oficio inscrita en el Registro Mercantil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378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9982" y="4536876"/>
            <a:ext cx="2045821" cy="252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 descr="Recorte de pantall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14"/>
          <a:stretch/>
        </p:blipFill>
        <p:spPr>
          <a:xfrm>
            <a:off x="5372047" y="518798"/>
            <a:ext cx="3052989" cy="125747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4001"/>
              </p:ext>
            </p:extLst>
          </p:nvPr>
        </p:nvGraphicFramePr>
        <p:xfrm>
          <a:off x="360140" y="2160612"/>
          <a:ext cx="11736000" cy="4654550"/>
        </p:xfrm>
        <a:graphic>
          <a:graphicData uri="http://schemas.openxmlformats.org/drawingml/2006/table">
            <a:tbl>
              <a:tblPr firstRow="1" firstCol="1" bandRow="1"/>
              <a:tblGrid>
                <a:gridCol w="2232000"/>
                <a:gridCol w="792000"/>
                <a:gridCol w="792000"/>
                <a:gridCol w="792000"/>
                <a:gridCol w="792000"/>
                <a:gridCol w="792000"/>
                <a:gridCol w="792000"/>
                <a:gridCol w="792000"/>
                <a:gridCol w="792000"/>
                <a:gridCol w="792000"/>
                <a:gridCol w="792000"/>
                <a:gridCol w="792000"/>
                <a:gridCol w="792000"/>
              </a:tblGrid>
              <a:tr h="1797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INDICADORES FINANCIEROS 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2012-2015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INDICADORES FINANCIEROS 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2016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INDICADORES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Mínimo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Primer Cuartil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Mediana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Media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Tercer Cuartil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Máximo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Mínimo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Primer Cuartil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Mediana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Media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Tercer Cuartil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Máximo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LIQUIDEZ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Liquidez corriente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1,04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1,61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9,56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3,35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925,07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1,01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1,43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9,69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2,52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1.736,60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Prueba ácida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0,74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1,28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8,09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2,52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925,07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0,56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1,16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8,74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2,05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1.736,60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SOLVENCIA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Endeudamiento del activo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0,69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0,74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0,88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19,40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0,67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0,74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0,86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37,87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Endeudamiento del patrimonio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9C000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-210,99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0,67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2,29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242,23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6,15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97.766,61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9C000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-79,62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0,51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1,65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20,08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5,18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5.749,38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Endeudamiento del activo </a:t>
                      </a:r>
                      <a:r>
                        <a:rPr lang="es-EC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fijo </a:t>
                      </a: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neto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9C000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-1.594,47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1,30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56,02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3,68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19.430,03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2.799,97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1,26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17,59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3,49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4.481,75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Apalancamiento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9C000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-209,99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1,67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3,29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243,23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7,15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97.767,61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9C000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-78,62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1,51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2,65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21,07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6,17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5.750,38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Apalancamiento financiero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9C000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-457,77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0,92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2,11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46,52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4,96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9.721,66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9C000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-916,17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1,23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2,52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16,22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5,37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5.180,40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GESTIÓN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Rotación de cartera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1,54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5,53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49,19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15,29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3.588,52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0,31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3,05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26,12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8,77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2.271,88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Rotación del activo fijo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9C000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-314,27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94,31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22,83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15.039,06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4,80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112,60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14,75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30.079,20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Rotación en ventas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1,25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1,61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2,18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22,90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1,40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1,93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18,95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Período medio de cobranza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15,90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58,55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801,54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116,64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207.233,50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2,80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48,60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1.110,60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143,10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414.467,00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Período medio de pago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23,25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455,34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145,81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61.266,75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459,10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158,40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83.138,40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RENTABILIDAD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Rentabilidad neta del activo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9C000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-15,81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0,01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0,03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3,47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9C000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-31,62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1,64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Margen bruto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9C000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-9,45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0,23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0,41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0,42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0,67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1,57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9C000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-19,27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0,33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0,35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0,79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Margen operacional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9C000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-533,22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9C000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-1,93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0,82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9C000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-1.066,45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9C000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-2,35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0,92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Margen neto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9C000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-286,59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0,04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9C000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-0,65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43,01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9C000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-12,00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86,00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Rentabilidad operativa del patrimonio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9C000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-31,94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0,26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4,35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2.008,49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9C000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-24,49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0,52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7,60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Rentabilidad financiera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9C000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-95,44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0,22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0,12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0,47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67,15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9C0006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-8,42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0,02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0,51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0,51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15,41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4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036" y="518798"/>
            <a:ext cx="5801535" cy="125747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69" b="64688" l="3594" r="50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2" t="46060" r="48125" b="34543"/>
          <a:stretch/>
        </p:blipFill>
        <p:spPr bwMode="auto">
          <a:xfrm>
            <a:off x="360140" y="72380"/>
            <a:ext cx="4038729" cy="162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872309" y="263050"/>
            <a:ext cx="201622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solidFill>
                  <a:srgbClr val="4AC3BC"/>
                </a:solidFill>
              </a:rPr>
              <a:t>Estadísticas de las variables</a:t>
            </a:r>
            <a:endParaRPr lang="es-EC" sz="2400" b="1" dirty="0">
              <a:solidFill>
                <a:srgbClr val="4AC3BC"/>
              </a:solidFill>
            </a:endParaRPr>
          </a:p>
        </p:txBody>
      </p:sp>
      <p:pic>
        <p:nvPicPr>
          <p:cNvPr id="9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1" y="7057156"/>
            <a:ext cx="1872308" cy="8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1872309" y="7057529"/>
            <a:ext cx="1800200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3672508" y="7057156"/>
            <a:ext cx="1872308" cy="8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5544816" y="7057529"/>
            <a:ext cx="1800200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7344916" y="7057156"/>
            <a:ext cx="1872308" cy="8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9217224" y="7057529"/>
            <a:ext cx="1800200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11017423" y="7057156"/>
            <a:ext cx="1872308" cy="8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USER\Pictures\constrution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3"/>
          <a:stretch/>
        </p:blipFill>
        <p:spPr bwMode="auto">
          <a:xfrm>
            <a:off x="12889731" y="7057529"/>
            <a:ext cx="1512069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99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ehículos de construcción Vector Grat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" b="68313"/>
          <a:stretch/>
        </p:blipFill>
        <p:spPr bwMode="auto">
          <a:xfrm>
            <a:off x="14114" y="6913140"/>
            <a:ext cx="4234458" cy="10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Vehículos de construcción Vector Grat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" b="68313"/>
          <a:stretch/>
        </p:blipFill>
        <p:spPr bwMode="auto">
          <a:xfrm>
            <a:off x="4104556" y="6913140"/>
            <a:ext cx="4234458" cy="10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ehículos de construcción Vector Grat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" b="68313"/>
          <a:stretch/>
        </p:blipFill>
        <p:spPr bwMode="auto">
          <a:xfrm>
            <a:off x="8312399" y="6894362"/>
            <a:ext cx="4234458" cy="10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ehículos de construcción Vector Grat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" r="59576" b="68313"/>
          <a:stretch/>
        </p:blipFill>
        <p:spPr bwMode="auto">
          <a:xfrm>
            <a:off x="12537679" y="6913140"/>
            <a:ext cx="1711721" cy="10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Imagen" descr="Recorte de pantall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9" b="66722"/>
          <a:stretch/>
        </p:blipFill>
        <p:spPr>
          <a:xfrm>
            <a:off x="504157" y="2001635"/>
            <a:ext cx="4872610" cy="63270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843567"/>
              </p:ext>
            </p:extLst>
          </p:nvPr>
        </p:nvGraphicFramePr>
        <p:xfrm>
          <a:off x="756183" y="3960812"/>
          <a:ext cx="6984777" cy="2221393"/>
        </p:xfrm>
        <a:graphic>
          <a:graphicData uri="http://schemas.openxmlformats.org/drawingml/2006/table">
            <a:tbl>
              <a:tblPr/>
              <a:tblGrid>
                <a:gridCol w="2376264"/>
                <a:gridCol w="2280254"/>
                <a:gridCol w="2328259"/>
              </a:tblGrid>
              <a:tr h="5388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Ubicación de la Empresa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Empresa No Fracasada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Empresa Fracasada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260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Calderón (Carapungo)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0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Conocoto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0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Cumbayá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0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Nayón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0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Quito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460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06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San Antonio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105848"/>
              </p:ext>
            </p:extLst>
          </p:nvPr>
        </p:nvGraphicFramePr>
        <p:xfrm>
          <a:off x="6365851" y="1292454"/>
          <a:ext cx="7171753" cy="2092294"/>
        </p:xfrm>
        <a:graphic>
          <a:graphicData uri="http://schemas.openxmlformats.org/drawingml/2006/table">
            <a:tbl>
              <a:tblPr/>
              <a:tblGrid>
                <a:gridCol w="2556312"/>
                <a:gridCol w="2494715"/>
                <a:gridCol w="2120726"/>
              </a:tblGrid>
              <a:tr h="5489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Tipo de constitución legal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Empresa No Fracasada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Empresa Fracasada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3858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Anónima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203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58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Asociación o Consorcio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58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Responsabilidad Limitada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58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Sucursal Extranjera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3" name="12 Imagen" descr="Recorte de pantalla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84"/>
          <a:stretch/>
        </p:blipFill>
        <p:spPr>
          <a:xfrm>
            <a:off x="8785076" y="4824908"/>
            <a:ext cx="4535139" cy="6378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313" b="87656" l="4063" r="4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" t="70112" r="50000" b="12819"/>
          <a:stretch/>
        </p:blipFill>
        <p:spPr bwMode="auto">
          <a:xfrm>
            <a:off x="504156" y="288403"/>
            <a:ext cx="3600400" cy="134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1944316" y="504428"/>
            <a:ext cx="185438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92D050"/>
                </a:solidFill>
              </a:rPr>
              <a:t>Análisis bivariado</a:t>
            </a:r>
            <a:endParaRPr lang="es-EC" sz="2800" b="1" dirty="0">
              <a:solidFill>
                <a:srgbClr val="92D050"/>
              </a:solidFill>
            </a:endParaRPr>
          </a:p>
        </p:txBody>
      </p:sp>
      <p:sp>
        <p:nvSpPr>
          <p:cNvPr id="16" name="15 Flecha derecha"/>
          <p:cNvSpPr/>
          <p:nvPr/>
        </p:nvSpPr>
        <p:spPr>
          <a:xfrm>
            <a:off x="5376766" y="1984658"/>
            <a:ext cx="504056" cy="707886"/>
          </a:xfrm>
          <a:prstGeom prst="rightArrow">
            <a:avLst>
              <a:gd name="adj1" fmla="val 50000"/>
              <a:gd name="adj2" fmla="val 6563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Flecha derecha"/>
          <p:cNvSpPr/>
          <p:nvPr/>
        </p:nvSpPr>
        <p:spPr>
          <a:xfrm rot="10800000">
            <a:off x="8281021" y="4824504"/>
            <a:ext cx="504056" cy="707886"/>
          </a:xfrm>
          <a:prstGeom prst="rightArrow">
            <a:avLst>
              <a:gd name="adj1" fmla="val 50000"/>
              <a:gd name="adj2" fmla="val 6563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8058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"/>
          <a:stretch/>
        </p:blipFill>
        <p:spPr bwMode="auto">
          <a:xfrm>
            <a:off x="7920980" y="216396"/>
            <a:ext cx="6427659" cy="756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2" y="1679223"/>
            <a:ext cx="3888432" cy="6121205"/>
          </a:xfrm>
          <a:prstGeom prst="rect">
            <a:avLst/>
          </a:prstGeom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368881"/>
              </p:ext>
            </p:extLst>
          </p:nvPr>
        </p:nvGraphicFramePr>
        <p:xfrm>
          <a:off x="2304356" y="3168724"/>
          <a:ext cx="5951268" cy="2123488"/>
        </p:xfrm>
        <a:graphic>
          <a:graphicData uri="http://schemas.openxmlformats.org/drawingml/2006/table">
            <a:tbl>
              <a:tblPr firstRow="1" firstCol="1" bandRow="1"/>
              <a:tblGrid>
                <a:gridCol w="3602308"/>
                <a:gridCol w="1181507"/>
                <a:gridCol w="1167453"/>
              </a:tblGrid>
              <a:tr h="9361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Actividad económica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Empresa no fracasada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Empresa Fracasada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3396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41. Construcción de edificios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228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42. Obras de ingeniería civil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131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66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43. Actividades especializadas de la construcción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107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313" b="87656" l="4063" r="4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" t="70112" r="50000" b="12819"/>
          <a:stretch/>
        </p:blipFill>
        <p:spPr bwMode="auto">
          <a:xfrm>
            <a:off x="504156" y="288403"/>
            <a:ext cx="3600400" cy="134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944316" y="504428"/>
            <a:ext cx="185438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92D050"/>
                </a:solidFill>
              </a:rPr>
              <a:t>Análisis bivariado</a:t>
            </a:r>
            <a:endParaRPr lang="es-EC" sz="28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58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USER\Pictures\iconos-de-trabajador-de-construccion-planos_1284-44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3700" r="73323" b="2689"/>
          <a:stretch/>
        </p:blipFill>
        <p:spPr bwMode="auto">
          <a:xfrm>
            <a:off x="13742" y="-1"/>
            <a:ext cx="2002582" cy="79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396" y="2016596"/>
            <a:ext cx="3925786" cy="933640"/>
          </a:xfrm>
          <a:prstGeom prst="rect">
            <a:avLst/>
          </a:prstGeom>
        </p:spPr>
      </p:pic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2902"/>
              </p:ext>
            </p:extLst>
          </p:nvPr>
        </p:nvGraphicFramePr>
        <p:xfrm>
          <a:off x="7632948" y="294147"/>
          <a:ext cx="3168352" cy="7339091"/>
        </p:xfrm>
        <a:graphic>
          <a:graphicData uri="http://schemas.openxmlformats.org/drawingml/2006/table">
            <a:tbl>
              <a:tblPr firstRow="1" firstCol="1" bandRow="1"/>
              <a:tblGrid>
                <a:gridCol w="806368"/>
                <a:gridCol w="1028118"/>
                <a:gridCol w="1333866"/>
              </a:tblGrid>
              <a:tr h="2315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Nº</a:t>
                      </a:r>
                      <a:endParaRPr lang="es-EC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Variable 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Estadístico KS</a:t>
                      </a:r>
                      <a:endParaRPr lang="es-EC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EDAD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0,29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I1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0,48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I2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0,50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I3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0,45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I4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0,48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I5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0,56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I6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0,48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I7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0,43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I8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0,35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I9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0,27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I10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0,22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I11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0,36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I12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0,20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I13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0,28</a:t>
                      </a:r>
                      <a:endParaRPr lang="es-EC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I14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0,19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I15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0,42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I16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0,25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I17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0,27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I18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0,35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I19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0,16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I20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0,34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I1_prom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0,23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I1_min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0,25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I1_max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0,20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I2_prom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0,23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I2_min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0,29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I2_max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0,20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I3_prom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0,16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I3_min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0,17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I3_max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0,19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I4_prom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0,18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I4_min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0,13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I4_max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0,20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I5_prom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0,15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I5_min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0,22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I5_max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0,16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I6_prom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0,18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38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I6_min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0,13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I6_max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0,20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I7_prom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0,21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I7_min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0,12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92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42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I7_max</a:t>
                      </a:r>
                      <a:endParaRPr lang="es-EC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0,19</a:t>
                      </a:r>
                      <a:endParaRPr lang="es-EC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063" marR="3906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121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3" r="20098"/>
          <a:stretch/>
        </p:blipFill>
        <p:spPr bwMode="auto">
          <a:xfrm>
            <a:off x="11009653" y="302209"/>
            <a:ext cx="3152731" cy="761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686070"/>
              </p:ext>
            </p:extLst>
          </p:nvPr>
        </p:nvGraphicFramePr>
        <p:xfrm>
          <a:off x="2547862" y="3528764"/>
          <a:ext cx="4032448" cy="1645920"/>
        </p:xfrm>
        <a:graphic>
          <a:graphicData uri="http://schemas.openxmlformats.org/drawingml/2006/table">
            <a:tbl>
              <a:tblPr firstRow="1" firstCol="1" bandRow="1"/>
              <a:tblGrid>
                <a:gridCol w="1848326"/>
                <a:gridCol w="2184122"/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Estadístico KS (%)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Calificación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&lt; 20%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Muy malo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del 20% al 40%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Satisfactorio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del 41% al 50%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Bueno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del 51% al 60%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Muy bueno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&gt; 60%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Extraordinario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170" name="Picture 2" descr="Resultado de imagen para construccion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64" y="5977036"/>
            <a:ext cx="54292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711028" y="504428"/>
            <a:ext cx="269778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002060"/>
                </a:solidFill>
              </a:rPr>
              <a:t>Prueba KS por variable</a:t>
            </a:r>
          </a:p>
        </p:txBody>
      </p:sp>
    </p:spTree>
    <p:extLst>
      <p:ext uri="{BB962C8B-B14F-4D97-AF65-F5344CB8AC3E}">
        <p14:creationId xmlns:p14="http://schemas.microsoft.com/office/powerpoint/2010/main" val="237127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USER\Pictures\iconos-de-trabajador-de-construccion-planos_1284-44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3700" r="73323" b="2689"/>
          <a:stretch/>
        </p:blipFill>
        <p:spPr bwMode="auto">
          <a:xfrm>
            <a:off x="13742" y="-1"/>
            <a:ext cx="2002582" cy="79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2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526" y="1742619"/>
            <a:ext cx="11896141" cy="58906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3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366" y="764298"/>
            <a:ext cx="7056784" cy="588065"/>
          </a:xfrm>
          <a:prstGeom prst="rect">
            <a:avLst/>
          </a:prstGeom>
        </p:spPr>
      </p:pic>
      <p:sp>
        <p:nvSpPr>
          <p:cNvPr id="12" name="11 Rectángulo"/>
          <p:cNvSpPr/>
          <p:nvPr/>
        </p:nvSpPr>
        <p:spPr>
          <a:xfrm>
            <a:off x="7560940" y="2871562"/>
            <a:ext cx="828000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Rectángulo"/>
          <p:cNvSpPr/>
          <p:nvPr/>
        </p:nvSpPr>
        <p:spPr>
          <a:xfrm>
            <a:off x="5976764" y="3519634"/>
            <a:ext cx="828000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15 Rectángulo"/>
          <p:cNvSpPr/>
          <p:nvPr/>
        </p:nvSpPr>
        <p:spPr>
          <a:xfrm>
            <a:off x="13465594" y="5967906"/>
            <a:ext cx="648073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Rectángulo"/>
          <p:cNvSpPr/>
          <p:nvPr/>
        </p:nvSpPr>
        <p:spPr>
          <a:xfrm>
            <a:off x="13465595" y="4383730"/>
            <a:ext cx="648071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CuadroTexto"/>
          <p:cNvSpPr txBox="1"/>
          <p:nvPr/>
        </p:nvSpPr>
        <p:spPr>
          <a:xfrm>
            <a:off x="3647242" y="324196"/>
            <a:ext cx="269778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002060"/>
                </a:solidFill>
              </a:rPr>
              <a:t>Tabla de correlaciones</a:t>
            </a:r>
          </a:p>
        </p:txBody>
      </p:sp>
    </p:spTree>
    <p:extLst>
      <p:ext uri="{BB962C8B-B14F-4D97-AF65-F5344CB8AC3E}">
        <p14:creationId xmlns:p14="http://schemas.microsoft.com/office/powerpoint/2010/main" val="349881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USER\Pictures\iconos-de-trabajador-de-construccion-planos_1284-44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3700" r="73323" b="2689"/>
          <a:stretch/>
        </p:blipFill>
        <p:spPr bwMode="auto">
          <a:xfrm>
            <a:off x="13742" y="-1"/>
            <a:ext cx="2002582" cy="796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648981"/>
              </p:ext>
            </p:extLst>
          </p:nvPr>
        </p:nvGraphicFramePr>
        <p:xfrm>
          <a:off x="5105167" y="279222"/>
          <a:ext cx="9073008" cy="2891790"/>
        </p:xfrm>
        <a:graphic>
          <a:graphicData uri="http://schemas.openxmlformats.org/drawingml/2006/table">
            <a:tbl>
              <a:tblPr firstRow="1" firstCol="1" bandRow="1"/>
              <a:tblGrid>
                <a:gridCol w="1152128"/>
                <a:gridCol w="2160240"/>
                <a:gridCol w="5760640"/>
              </a:tblGrid>
              <a:tr h="16104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Resumen del modelo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61044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Especificaciones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Método de crecimiento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CHAID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104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Variable dependiente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F_NF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7679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Variables independientes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TIPO_COMPAÑÍA, CIUDAD, EDAD, I2, I3, I4, I5, I8, I9, I10, I11, I12, I14, I16, I19, I1_prom, I2_min, I4_min, I4_max, I5_min, I5_max, I7_prom, I7_min, I8_prom, I8_min, I9_min, I9_max, I10_min, I10_max, I11_prom, I12_prom, I12_min, I13_min, I14_min, I15_min, I16_min, I16_max, I17_max, I18_min, I19_min, I20_max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044"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Resultados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Validación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Ninguna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04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Máxima profundidad del árbol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04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Casos mínimos en nodo padre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04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Casos mínimos en nodo hijo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04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Variables independientes incluidas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04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Número de nodos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04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Número de nodos terminales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04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Profundidad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221" y="3856112"/>
            <a:ext cx="554461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629213"/>
              </p:ext>
            </p:extLst>
          </p:nvPr>
        </p:nvGraphicFramePr>
        <p:xfrm>
          <a:off x="7992988" y="3257813"/>
          <a:ext cx="6408813" cy="4663440"/>
        </p:xfrm>
        <a:graphic>
          <a:graphicData uri="http://schemas.openxmlformats.org/drawingml/2006/table">
            <a:tbl>
              <a:tblPr firstRow="1" firstCol="1" bandRow="1"/>
              <a:tblGrid>
                <a:gridCol w="648072"/>
                <a:gridCol w="720080"/>
                <a:gridCol w="3024336"/>
                <a:gridCol w="952502"/>
                <a:gridCol w="1063823"/>
              </a:tblGrid>
              <a:tr h="3993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Código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Vector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Descripción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Intervalo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Signo del coeficiente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</a:tr>
              <a:tr h="1996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Endeudamiento del activo fijo neto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&lt;=0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96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V2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Prueba ácida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&lt;=0,3805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96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Prueba ácida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&gt;0,9749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96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V4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Rotación de cartera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&lt;=0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7436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I8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I3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I1_prom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Rotación de cartera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Endeudamiento del activo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Promedio de liquidez corriente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&gt; 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&lt;=0,8899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&lt;=2,653325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716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V6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Rotación de cartera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Endeudamiento del activo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&gt; 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&gt;0,8899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96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I11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Período medio de cobranza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&lt;=0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7436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I11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I3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I1_prom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Período medio de cobranza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Endeudamiento del activo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Promedio de liquidez corriente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&gt; 0, &lt;=0,8899 , &lt;=2,653325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59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I11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Periodo 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medio de </a:t>
                      </a: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cobranza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Rotación 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de cartera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&gt; 0, &gt;0,8899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96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I20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Rentabilidad financiera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&lt;=0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96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V11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Rotación del activo fijo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&lt;=0,0695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96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V12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I9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Rotación del activo fijo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&gt;0,0695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2020938" y="1523353"/>
            <a:ext cx="269778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002060"/>
                </a:solidFill>
              </a:rPr>
              <a:t>Construcción de vectores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385382" y="3762177"/>
            <a:ext cx="522029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>
                <a:solidFill>
                  <a:srgbClr val="002060"/>
                </a:solidFill>
              </a:rPr>
              <a:t>Árbol de decisión</a:t>
            </a:r>
          </a:p>
        </p:txBody>
      </p:sp>
    </p:spTree>
    <p:extLst>
      <p:ext uri="{BB962C8B-B14F-4D97-AF65-F5344CB8AC3E}">
        <p14:creationId xmlns:p14="http://schemas.microsoft.com/office/powerpoint/2010/main" val="407403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sultado de imagen para herramientas de construccion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7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430"/>
          <a:stretch/>
        </p:blipFill>
        <p:spPr bwMode="auto">
          <a:xfrm>
            <a:off x="2147360" y="360412"/>
            <a:ext cx="1081418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312468" y="1546410"/>
            <a:ext cx="84249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 smtClean="0">
                <a:latin typeface="Bernard MT Condensed" panose="02050806060905020404" pitchFamily="18" charset="0"/>
                <a:ea typeface="Batang" panose="02030600000101010101" pitchFamily="18" charset="-127"/>
                <a:cs typeface="Aharoni" panose="02010803020104030203" pitchFamily="2" charset="-79"/>
              </a:rPr>
              <a:t>Indicadores financieros determinantes en el sector de la construcción del cantón Quito</a:t>
            </a:r>
            <a:endParaRPr lang="es-EC" sz="4400" b="1" dirty="0">
              <a:latin typeface="Bernard MT Condensed" panose="02050806060905020404" pitchFamily="18" charset="0"/>
              <a:ea typeface="Batang" panose="02030600000101010101" pitchFamily="18" charset="-127"/>
              <a:cs typeface="Aharoni" panose="02010803020104030203" pitchFamily="2" charset="-79"/>
            </a:endParaRPr>
          </a:p>
        </p:txBody>
      </p:sp>
      <p:pic>
        <p:nvPicPr>
          <p:cNvPr id="10" name="Picture 6" descr="Resultado de imagen para manchas de tinta amarilla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t="13930" r="16467" b="18901"/>
          <a:stretch/>
        </p:blipFill>
        <p:spPr bwMode="auto">
          <a:xfrm rot="1245135">
            <a:off x="606214" y="2666622"/>
            <a:ext cx="2033751" cy="216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943">
            <a:off x="11065728" y="84730"/>
            <a:ext cx="2927529" cy="168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943">
            <a:off x="539807" y="301327"/>
            <a:ext cx="2174150" cy="125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Resultado de imagen para manchas de tinta amarilla 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t="13930" r="16467" b="18901"/>
          <a:stretch/>
        </p:blipFill>
        <p:spPr bwMode="auto">
          <a:xfrm>
            <a:off x="12529492" y="3027680"/>
            <a:ext cx="2033751" cy="216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ultado de imagen para construcción silueta vector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828764"/>
            <a:ext cx="7992989" cy="413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Resultado de imagen para construcción silueta vector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92788" y="3821592"/>
            <a:ext cx="7992888" cy="413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74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Pictures\iconos-de-trabajador-de-construccion-planos_1284-44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5" r="3354"/>
          <a:stretch/>
        </p:blipFill>
        <p:spPr bwMode="auto">
          <a:xfrm>
            <a:off x="12529493" y="-1"/>
            <a:ext cx="1850554" cy="792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32" y="218296"/>
            <a:ext cx="12054434" cy="352649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3 Imagen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612" y="4228106"/>
            <a:ext cx="5711399" cy="3312368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936204" y="5871241"/>
            <a:ext cx="269778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002060"/>
                </a:solidFill>
              </a:rPr>
              <a:t>Coeficientes de vectores</a:t>
            </a:r>
          </a:p>
        </p:txBody>
      </p:sp>
    </p:spTree>
    <p:extLst>
      <p:ext uri="{BB962C8B-B14F-4D97-AF65-F5344CB8AC3E}">
        <p14:creationId xmlns:p14="http://schemas.microsoft.com/office/powerpoint/2010/main" val="268653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Pictures\iconos-de-trabajador-de-construccion-planos_1284-44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9" r="47726"/>
          <a:stretch/>
        </p:blipFill>
        <p:spPr bwMode="auto">
          <a:xfrm>
            <a:off x="0" y="22572"/>
            <a:ext cx="2016324" cy="794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006" y="548660"/>
            <a:ext cx="5059686" cy="418563"/>
          </a:xfrm>
          <a:prstGeom prst="rect">
            <a:avLst/>
          </a:prstGeom>
        </p:spPr>
      </p:pic>
      <p:pic>
        <p:nvPicPr>
          <p:cNvPr id="5" name="4 Imagen" descr="Recorte de pantalla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27"/>
          <a:stretch/>
        </p:blipFill>
        <p:spPr>
          <a:xfrm>
            <a:off x="7870172" y="1174257"/>
            <a:ext cx="5144218" cy="385928"/>
          </a:xfrm>
          <a:prstGeom prst="rect">
            <a:avLst/>
          </a:prstGeom>
        </p:spPr>
      </p:pic>
      <p:pic>
        <p:nvPicPr>
          <p:cNvPr id="6" name="5 Imagen" descr="Recorte de pantalla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8" t="69590" r="73097"/>
          <a:stretch/>
        </p:blipFill>
        <p:spPr>
          <a:xfrm>
            <a:off x="13001690" y="1369167"/>
            <a:ext cx="876300" cy="165129"/>
          </a:xfrm>
          <a:prstGeom prst="rect">
            <a:avLst/>
          </a:prstGeom>
        </p:spPr>
      </p:pic>
      <p:pic>
        <p:nvPicPr>
          <p:cNvPr id="7" name="6 Imagen" descr="Recorte de pantalla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40"/>
          <a:stretch/>
        </p:blipFill>
        <p:spPr>
          <a:xfrm>
            <a:off x="7889224" y="1695435"/>
            <a:ext cx="5125166" cy="342917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2" t="66678" r="83186"/>
          <a:stretch/>
        </p:blipFill>
        <p:spPr>
          <a:xfrm>
            <a:off x="12960806" y="1860909"/>
            <a:ext cx="401728" cy="177443"/>
          </a:xfrm>
          <a:prstGeom prst="rect">
            <a:avLst/>
          </a:prstGeom>
        </p:spPr>
      </p:pic>
      <p:pic>
        <p:nvPicPr>
          <p:cNvPr id="9" name="8 Imagen" descr="Recorte de pantall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332" y="3297264"/>
            <a:ext cx="9469314" cy="807749"/>
          </a:xfrm>
          <a:prstGeom prst="rect">
            <a:avLst/>
          </a:prstGeom>
        </p:spPr>
      </p:pic>
      <p:pic>
        <p:nvPicPr>
          <p:cNvPr id="12" name="11 Imagen" descr="Recorte de pantalla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61" b="63286"/>
          <a:stretch/>
        </p:blipFill>
        <p:spPr>
          <a:xfrm>
            <a:off x="6952567" y="4975638"/>
            <a:ext cx="3125297" cy="5040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17 Rectángulo"/>
              <p:cNvSpPr/>
              <p:nvPr/>
            </p:nvSpPr>
            <p:spPr>
              <a:xfrm>
                <a:off x="4611332" y="4261542"/>
                <a:ext cx="891882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dirty="0"/>
                  <a:t>F</a:t>
                </a:r>
                <a:r>
                  <a:rPr lang="es-EC" dirty="0" smtClean="0"/>
                  <a:t>_NF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s-EC" b="0" i="1" smtClean="0">
                        <a:latin typeface="Cambria Math"/>
                      </a:rPr>
                      <m:t>−3,053+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2,2236 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1+1,0899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2−17,4696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5− 0,1214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9−0,8412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11 </m:t>
                    </m:r>
                  </m:oMath>
                </a14:m>
                <a:endParaRPr lang="es-EC" dirty="0"/>
              </a:p>
            </p:txBody>
          </p:sp>
        </mc:Choice>
        <mc:Fallback xmlns="">
          <p:sp>
            <p:nvSpPr>
              <p:cNvPr id="18" name="17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1332" y="4261542"/>
                <a:ext cx="8918827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546" t="-8197" b="-2459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1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080433"/>
              </p:ext>
            </p:extLst>
          </p:nvPr>
        </p:nvGraphicFramePr>
        <p:xfrm>
          <a:off x="7182156" y="5674643"/>
          <a:ext cx="2297160" cy="1764000"/>
        </p:xfrm>
        <a:graphic>
          <a:graphicData uri="http://schemas.openxmlformats.org/drawingml/2006/table">
            <a:tbl>
              <a:tblPr firstRow="1" firstCol="1" bandRow="1"/>
              <a:tblGrid>
                <a:gridCol w="682600"/>
                <a:gridCol w="1614560"/>
              </a:tblGrid>
              <a:tr h="29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2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Vector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200" b="1" kern="1200" dirty="0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Probabilidad</a:t>
                      </a:r>
                      <a:endParaRPr lang="es-EC" sz="1200" b="1" kern="1200" dirty="0">
                        <a:solidFill>
                          <a:srgbClr val="FFFFFF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29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0,118537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0,118537</a:t>
                      </a:r>
                      <a:endParaRPr lang="es-EC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0,1434493</a:t>
                      </a:r>
                      <a:endParaRPr lang="es-EC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20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0,1434493</a:t>
                      </a:r>
                      <a:endParaRPr lang="es-EC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V11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C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0,1434493</a:t>
                      </a:r>
                      <a:endParaRPr lang="es-EC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13 CuadroTexto"/>
          <p:cNvSpPr txBox="1"/>
          <p:nvPr/>
        </p:nvSpPr>
        <p:spPr>
          <a:xfrm>
            <a:off x="3816524" y="971154"/>
            <a:ext cx="330493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F68922"/>
                </a:solidFill>
              </a:rPr>
              <a:t>Método paso a paso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2029694" y="4184598"/>
            <a:ext cx="265092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F68922"/>
                </a:solidFill>
              </a:rPr>
              <a:t>Fórmula Logit</a:t>
            </a:r>
          </a:p>
        </p:txBody>
      </p:sp>
    </p:spTree>
    <p:extLst>
      <p:ext uri="{BB962C8B-B14F-4D97-AF65-F5344CB8AC3E}">
        <p14:creationId xmlns:p14="http://schemas.microsoft.com/office/powerpoint/2010/main" val="89266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Pictures\iconos-de-trabajador-de-construccion-planos_1284-44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9" r="47726"/>
          <a:stretch/>
        </p:blipFill>
        <p:spPr bwMode="auto">
          <a:xfrm>
            <a:off x="0" y="22572"/>
            <a:ext cx="2016324" cy="794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14 Rectángulo"/>
              <p:cNvSpPr/>
              <p:nvPr/>
            </p:nvSpPr>
            <p:spPr>
              <a:xfrm>
                <a:off x="7861063" y="289897"/>
                <a:ext cx="30332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𝐾𝑆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𝑇𝑒𝑠𝑡</m:t>
                    </m:r>
                    <m:r>
                      <a:rPr lang="es-EC" i="1">
                        <a:latin typeface="Cambria Math" panose="02040503050406030204" pitchFamily="18" charset="0"/>
                      </a:rPr>
                      <m:t>=0,586032≅59%</m:t>
                    </m:r>
                  </m:oMath>
                </a14:m>
                <a:r>
                  <a:rPr lang="es-EC" dirty="0"/>
                  <a:t> </a:t>
                </a:r>
              </a:p>
            </p:txBody>
          </p:sp>
        </mc:Choice>
        <mc:Fallback xmlns="">
          <p:sp>
            <p:nvSpPr>
              <p:cNvPr id="15" name="1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1063" y="289897"/>
                <a:ext cx="3033203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15 Rectángulo"/>
              <p:cNvSpPr/>
              <p:nvPr/>
            </p:nvSpPr>
            <p:spPr>
              <a:xfrm>
                <a:off x="7200900" y="1202160"/>
                <a:ext cx="435353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𝐺𝑖𝑛𝑖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=0,7584861≈76%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6" name="1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900" y="1202160"/>
                <a:ext cx="4353533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1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287357"/>
              </p:ext>
            </p:extLst>
          </p:nvPr>
        </p:nvGraphicFramePr>
        <p:xfrm>
          <a:off x="5572200" y="1944588"/>
          <a:ext cx="8568952" cy="3635928"/>
        </p:xfrm>
        <a:graphic>
          <a:graphicData uri="http://schemas.openxmlformats.org/drawingml/2006/table">
            <a:tbl>
              <a:tblPr firstRow="1" firstCol="1" bandRow="1"/>
              <a:tblGrid>
                <a:gridCol w="1156415"/>
                <a:gridCol w="1427153"/>
                <a:gridCol w="3609120"/>
                <a:gridCol w="2376264"/>
              </a:tblGrid>
              <a:tr h="5470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Vector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Variable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Denominación de la variable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 b="1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Valor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5470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I5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Endeudamiento del Activo Fijo Neto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&lt; = 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470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V2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I2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Prueba Ácida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&lt; = 0,3805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02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V5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I8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I3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I1_prom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Rotación de </a:t>
                      </a:r>
                      <a:r>
                        <a:rPr lang="es-EC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Cartera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Endeudamiento </a:t>
                      </a: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del </a:t>
                      </a:r>
                      <a:r>
                        <a:rPr lang="es-EC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Activo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Promedio </a:t>
                      </a: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de Liquidez Corriente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Wingdings" pitchFamily="2" charset="2"/>
                        <a:buNone/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Wingdings" pitchFamily="2" charset="2"/>
                        <a:buNone/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&lt; </a:t>
                      </a: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= </a:t>
                      </a:r>
                      <a:r>
                        <a:rPr lang="es-EC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0,8899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Wingdings" pitchFamily="2" charset="2"/>
                        <a:buNone/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&lt; </a:t>
                      </a: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= 2,653325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70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V9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I11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I3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Periodo Medio de </a:t>
                      </a:r>
                      <a:r>
                        <a:rPr lang="es-EC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Cobranza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Rotación </a:t>
                      </a: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de Cartera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Wingdings" pitchFamily="2" charset="2"/>
                        <a:buNone/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Wingdings" pitchFamily="2" charset="2"/>
                        <a:buNone/>
                      </a:pPr>
                      <a:r>
                        <a:rPr lang="es-EC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&gt; </a:t>
                      </a: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0,8899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70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V11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I9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Rotación del Activo Fijo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&lt; = 0,0695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35121"/>
              </p:ext>
            </p:extLst>
          </p:nvPr>
        </p:nvGraphicFramePr>
        <p:xfrm>
          <a:off x="5832748" y="5977036"/>
          <a:ext cx="8064895" cy="1571625"/>
        </p:xfrm>
        <a:graphic>
          <a:graphicData uri="http://schemas.openxmlformats.org/drawingml/2006/table">
            <a:tbl>
              <a:tblPr/>
              <a:tblGrid>
                <a:gridCol w="1505678"/>
                <a:gridCol w="2076797"/>
                <a:gridCol w="2076797"/>
                <a:gridCol w="2405623"/>
              </a:tblGrid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Decil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Score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Probabilidad de Fracaso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Desde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Hasta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85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D5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D5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D5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D58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</a:tr>
            </a:tbl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2808412" y="484960"/>
            <a:ext cx="453347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369FA5"/>
                </a:solidFill>
              </a:rPr>
              <a:t>Indicadores de calidad del modelo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2226667" y="2605760"/>
            <a:ext cx="327485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369FA5"/>
                </a:solidFill>
              </a:rPr>
              <a:t>Tabla intervalos vectores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2297349" y="6337076"/>
            <a:ext cx="327485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369FA5"/>
                </a:solidFill>
              </a:rPr>
              <a:t>Tabla performance</a:t>
            </a:r>
          </a:p>
        </p:txBody>
      </p:sp>
    </p:spTree>
    <p:extLst>
      <p:ext uri="{BB962C8B-B14F-4D97-AF65-F5344CB8AC3E}">
        <p14:creationId xmlns:p14="http://schemas.microsoft.com/office/powerpoint/2010/main" val="369187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Pictures\iconos-de-trabajador-de-construccion-planos_1284-44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5" r="3354"/>
          <a:stretch/>
        </p:blipFill>
        <p:spPr bwMode="auto">
          <a:xfrm>
            <a:off x="12529493" y="-373"/>
            <a:ext cx="1850554" cy="792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0" y="60619"/>
            <a:ext cx="58327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002060"/>
                </a:solidFill>
              </a:rPr>
              <a:t>Aplicación del modelo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3624"/>
              </p:ext>
            </p:extLst>
          </p:nvPr>
        </p:nvGraphicFramePr>
        <p:xfrm>
          <a:off x="504156" y="720452"/>
          <a:ext cx="11674152" cy="6625199"/>
        </p:xfrm>
        <a:graphic>
          <a:graphicData uri="http://schemas.openxmlformats.org/drawingml/2006/table">
            <a:tbl>
              <a:tblPr/>
              <a:tblGrid>
                <a:gridCol w="1270311"/>
                <a:gridCol w="1473560"/>
                <a:gridCol w="952733"/>
                <a:gridCol w="2032496"/>
                <a:gridCol w="2354309"/>
                <a:gridCol w="1168685"/>
                <a:gridCol w="1541310"/>
                <a:gridCol w="880748"/>
              </a:tblGrid>
              <a:tr h="28662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Vector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Variable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Denominación de la variable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Valor de la variable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a x 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27297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Coeficientes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Valor vector 1, 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4122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Constante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-3.053143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-3.053143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-3.053143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411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Endeudamiento del Activo Fijo Neto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 = 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2.2236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87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Prueba Ácida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 = 0,3805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1.0899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528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I8, I3, I1_prom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Rotación de Cartera</a:t>
                      </a:r>
                      <a:b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Endeudamiento del Activo</a:t>
                      </a:r>
                      <a:b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Promedio de Liquidez Corriente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&gt; 0</a:t>
                      </a:r>
                      <a:b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 = 0,8899</a:t>
                      </a:r>
                      <a:b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 = 2,653325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-17.4696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325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I11, I3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Periodo Medio de Cobranza</a:t>
                      </a:r>
                      <a:b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Rotación de Cartera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&gt; 0</a:t>
                      </a:r>
                      <a:b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&gt; 0,8899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-0.1214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-0.1214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06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V11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Rotación del Activo Fijo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 = 0,0695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-0.8412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1500"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F_NF=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(3.1745)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50415"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Prob(F_NF) 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0.0401350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2979"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2979"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Score =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600" b="1" i="0" u="none" strike="noStrike">
                          <a:solidFill>
                            <a:srgbClr val="006100"/>
                          </a:solidFill>
                          <a:effectLst/>
                          <a:latin typeface="Times New Roman"/>
                        </a:rPr>
                        <a:t>40.14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</a:tr>
              <a:tr h="272979"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Decil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Score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Probabilidad de Fracaso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2979"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Desde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Hasta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2979"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8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2979"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D5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D5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D5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D58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2979"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" name="5 Image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047" y="5008190"/>
            <a:ext cx="1905235" cy="68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6 Imagen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16" y="4608512"/>
            <a:ext cx="9396000" cy="33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1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sultado de imagen para ladrillos con espacio blanco para escribi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5" b="41291"/>
          <a:stretch/>
        </p:blipFill>
        <p:spPr bwMode="auto">
          <a:xfrm>
            <a:off x="0" y="-71636"/>
            <a:ext cx="14446014" cy="799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esultado de imagen para under construction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476" y="5340349"/>
            <a:ext cx="714375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296244" y="2376636"/>
            <a:ext cx="1281742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0" dirty="0" smtClean="0">
                <a:latin typeface="Bodoni MT Black" panose="02070A03080606020203" pitchFamily="18" charset="0"/>
              </a:rPr>
              <a:t>CONCLUSIONES</a:t>
            </a:r>
            <a:endParaRPr lang="es-EC" sz="11000" dirty="0">
              <a:latin typeface="Bodoni MT Black" panose="02070A03080606020203" pitchFamily="18" charset="0"/>
            </a:endParaRPr>
          </a:p>
        </p:txBody>
      </p:sp>
      <p:pic>
        <p:nvPicPr>
          <p:cNvPr id="14342" name="Picture 6" descr="Resultado de imagen para manchas de tinta negra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48" y="2294693"/>
            <a:ext cx="3719970" cy="517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51" y="-71636"/>
            <a:ext cx="495300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Resultado de imagen para manchas de tinta negra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575" y="1965930"/>
            <a:ext cx="4192225" cy="583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71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6" descr="Imagen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7" r="51646" b="6997"/>
          <a:stretch/>
        </p:blipFill>
        <p:spPr bwMode="auto">
          <a:xfrm>
            <a:off x="9404620" y="0"/>
            <a:ext cx="4968552" cy="794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Vehículos de construcción Vector Grati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4" t="3892" r="31588" b="68313"/>
          <a:stretch/>
        </p:blipFill>
        <p:spPr bwMode="auto">
          <a:xfrm>
            <a:off x="499386" y="2583428"/>
            <a:ext cx="1298179" cy="10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Vehículos de construcción Vector Grati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" r="59576" b="68313"/>
          <a:stretch/>
        </p:blipFill>
        <p:spPr bwMode="auto">
          <a:xfrm>
            <a:off x="155917" y="-8860"/>
            <a:ext cx="1711721" cy="10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Vehículos de construcción Vector Grati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3" t="3892" b="68313"/>
          <a:stretch/>
        </p:blipFill>
        <p:spPr bwMode="auto">
          <a:xfrm>
            <a:off x="377671" y="1287284"/>
            <a:ext cx="1489967" cy="10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Vehículos de construcción Vector Grati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4" t="3892" r="31588" b="68313"/>
          <a:stretch/>
        </p:blipFill>
        <p:spPr bwMode="auto">
          <a:xfrm>
            <a:off x="489811" y="6614710"/>
            <a:ext cx="1298179" cy="10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Vehículos de construcción Vector Grati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" r="59576" b="68313"/>
          <a:stretch/>
        </p:blipFill>
        <p:spPr bwMode="auto">
          <a:xfrm>
            <a:off x="146342" y="3879572"/>
            <a:ext cx="1711721" cy="10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Vehículos de construcción Vector Grati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3" t="3892" b="68313"/>
          <a:stretch/>
        </p:blipFill>
        <p:spPr bwMode="auto">
          <a:xfrm>
            <a:off x="368096" y="5247724"/>
            <a:ext cx="1489967" cy="10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3 CuadroTexto"/>
          <p:cNvSpPr txBox="1"/>
          <p:nvPr/>
        </p:nvSpPr>
        <p:spPr>
          <a:xfrm>
            <a:off x="2016324" y="1522"/>
            <a:ext cx="8064896" cy="7725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800" b="1" dirty="0" smtClean="0">
                <a:solidFill>
                  <a:srgbClr val="B5CC22"/>
                </a:solidFill>
              </a:rPr>
              <a:t>Conclusiones</a:t>
            </a:r>
          </a:p>
          <a:p>
            <a:pPr algn="just"/>
            <a:endParaRPr lang="es-EC" sz="800" b="1" dirty="0">
              <a:solidFill>
                <a:srgbClr val="B5CC22"/>
              </a:solidFill>
            </a:endParaRPr>
          </a:p>
          <a:p>
            <a:pPr algn="just"/>
            <a:r>
              <a:rPr lang="es-EC" sz="1400" dirty="0"/>
              <a:t>La presente investigación se llevó a cabo en base a la </a:t>
            </a:r>
            <a:r>
              <a:rPr lang="es-EC" sz="1400" b="1" dirty="0"/>
              <a:t>“Teoría de la Toma de Decisiones” </a:t>
            </a:r>
            <a:r>
              <a:rPr lang="es-EC" sz="1400" dirty="0"/>
              <a:t>desarrollada y fundamentada por Herbert </a:t>
            </a:r>
            <a:r>
              <a:rPr lang="es-EC" sz="1400" dirty="0" err="1"/>
              <a:t>Simon</a:t>
            </a:r>
            <a:r>
              <a:rPr lang="es-EC" sz="1400" dirty="0"/>
              <a:t> y a la aplicación de una herramienta estadística denominada “Modelo </a:t>
            </a:r>
            <a:r>
              <a:rPr lang="es-EC" sz="1400" dirty="0" err="1"/>
              <a:t>Logit</a:t>
            </a:r>
            <a:r>
              <a:rPr lang="es-EC" sz="1400" dirty="0"/>
              <a:t>” estudiada por Joseph </a:t>
            </a:r>
            <a:r>
              <a:rPr lang="es-EC" sz="1400" dirty="0" err="1"/>
              <a:t>Berkson</a:t>
            </a:r>
            <a:r>
              <a:rPr lang="es-EC" sz="1400" dirty="0"/>
              <a:t>. La conjugación tanto de la parte teórica cuanto de la metodológica, da como resultado el desarrollo e implementación de un modelo predictivo de fracaso empresarial</a:t>
            </a:r>
            <a:r>
              <a:rPr lang="es-EC" sz="1400" dirty="0" smtClean="0"/>
              <a:t>.</a:t>
            </a:r>
          </a:p>
          <a:p>
            <a:pPr algn="just"/>
            <a:endParaRPr lang="es-EC" sz="1400" dirty="0" smtClean="0"/>
          </a:p>
          <a:p>
            <a:pPr algn="just"/>
            <a:endParaRPr lang="es-EC" sz="900" dirty="0"/>
          </a:p>
          <a:p>
            <a:pPr algn="just"/>
            <a:r>
              <a:rPr lang="es-EC" sz="1400" dirty="0" smtClean="0"/>
              <a:t>Dando </a:t>
            </a:r>
            <a:r>
              <a:rPr lang="es-EC" sz="1400" dirty="0"/>
              <a:t>un vistazo general al sector de la construcción se puede destacar que durante el periodo de estudio (2012-2016), el sector inició con </a:t>
            </a:r>
            <a:r>
              <a:rPr lang="es-EC" sz="1400" dirty="0" smtClean="0"/>
              <a:t>auge y a </a:t>
            </a:r>
            <a:r>
              <a:rPr lang="es-EC" sz="1400" dirty="0"/>
              <a:t>medida que los años pasaron el sector terminó contrayéndose nuevamente, debido a que el gobierno enfocó sus estrategias en impulsar otros sectores y en satisfacer otras necesidades de la población, dejando así en segundo plano al sector de la construcción, además que este sector se vio gravemente afectado por las nuevas normativas implementadas</a:t>
            </a:r>
            <a:r>
              <a:rPr lang="es-EC" sz="1400" dirty="0" smtClean="0"/>
              <a:t>.</a:t>
            </a:r>
          </a:p>
          <a:p>
            <a:pPr algn="just"/>
            <a:endParaRPr lang="es-EC" sz="1400" dirty="0" smtClean="0"/>
          </a:p>
          <a:p>
            <a:pPr algn="just"/>
            <a:endParaRPr lang="es-EC" sz="1400" dirty="0"/>
          </a:p>
          <a:p>
            <a:pPr algn="just"/>
            <a:r>
              <a:rPr lang="es-EC" sz="1400" dirty="0"/>
              <a:t>Tras la revisión de literatura se identificó que no existe una teoría específica del fracaso empresarial; sin embargo, existen teorías administrativas y financieras que sirvieron de soporte para el desarrollo del estudio </a:t>
            </a:r>
            <a:r>
              <a:rPr lang="es-EC" sz="1400" dirty="0" smtClean="0"/>
              <a:t>tomando </a:t>
            </a:r>
            <a:r>
              <a:rPr lang="es-EC" sz="1400" dirty="0"/>
              <a:t>como referencia estudios previos y diferentes modelos estadísticos, que permitieron determinar la factibilidad de continuar con la investigación y </a:t>
            </a:r>
            <a:r>
              <a:rPr lang="es-EC" sz="1400" dirty="0" smtClean="0"/>
              <a:t>realizar estudios similares.</a:t>
            </a:r>
          </a:p>
          <a:p>
            <a:pPr algn="just"/>
            <a:endParaRPr lang="es-EC" sz="1400" dirty="0"/>
          </a:p>
          <a:p>
            <a:pPr algn="just"/>
            <a:r>
              <a:rPr lang="es-EC" sz="1400" dirty="0" smtClean="0"/>
              <a:t>En </a:t>
            </a:r>
            <a:r>
              <a:rPr lang="es-EC" sz="1400" dirty="0"/>
              <a:t>un 75%, los indicadores financieros permiten predecir el fracaso empresarial de una determinada compañía dedicada a actividades económicas enmarcadas en el sector de la </a:t>
            </a:r>
            <a:r>
              <a:rPr lang="es-EC" sz="1400" dirty="0" smtClean="0"/>
              <a:t>Construcción.</a:t>
            </a:r>
          </a:p>
          <a:p>
            <a:pPr algn="just"/>
            <a:endParaRPr lang="es-EC" sz="1400" dirty="0" smtClean="0"/>
          </a:p>
          <a:p>
            <a:pPr algn="just"/>
            <a:r>
              <a:rPr lang="es-EC" sz="1400" dirty="0" smtClean="0"/>
              <a:t>Se </a:t>
            </a:r>
            <a:r>
              <a:rPr lang="es-EC" sz="1400" dirty="0"/>
              <a:t>identificó las variables cualitativas más influyentes son: el tipo de compañía y la ubicación geográfica en la que se establece la empresa. </a:t>
            </a:r>
            <a:endParaRPr lang="es-EC" sz="1400" dirty="0" smtClean="0"/>
          </a:p>
          <a:p>
            <a:pPr algn="just"/>
            <a:endParaRPr lang="es-EC" sz="1400" dirty="0"/>
          </a:p>
          <a:p>
            <a:pPr algn="just"/>
            <a:r>
              <a:rPr lang="es-EC" sz="1400" dirty="0" smtClean="0"/>
              <a:t>La </a:t>
            </a:r>
            <a:r>
              <a:rPr lang="es-EC" sz="1400" dirty="0"/>
              <a:t>fórmula de estimación </a:t>
            </a:r>
            <a:r>
              <a:rPr lang="es-EC" sz="1400" dirty="0" err="1"/>
              <a:t>Logit</a:t>
            </a:r>
            <a:r>
              <a:rPr lang="es-EC" sz="1400" dirty="0"/>
              <a:t>, se compone de cinco </a:t>
            </a:r>
            <a:r>
              <a:rPr lang="es-EC" sz="1400" dirty="0" smtClean="0"/>
              <a:t>vectores que incluyen </a:t>
            </a:r>
            <a:r>
              <a:rPr lang="es-EC" sz="1400" dirty="0"/>
              <a:t>ratios financieros enmarcados en los grupos de actividad, liquidez y </a:t>
            </a:r>
            <a:r>
              <a:rPr lang="es-EC" sz="1400" dirty="0" smtClean="0"/>
              <a:t>solvencia: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400" dirty="0" smtClean="0"/>
              <a:t>Endeudamiento </a:t>
            </a:r>
            <a:r>
              <a:rPr lang="es-EC" sz="1400" dirty="0"/>
              <a:t>del Activo Fijo </a:t>
            </a:r>
            <a:r>
              <a:rPr lang="es-EC" sz="1400" dirty="0" smtClean="0"/>
              <a:t>Neto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400" dirty="0" smtClean="0"/>
              <a:t>Prueba Ácida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400" dirty="0" smtClean="0"/>
              <a:t>Rotación </a:t>
            </a:r>
            <a:r>
              <a:rPr lang="es-EC" sz="1400" dirty="0"/>
              <a:t>de </a:t>
            </a:r>
            <a:r>
              <a:rPr lang="es-EC" sz="1400" dirty="0" smtClean="0"/>
              <a:t>Cartera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400" dirty="0" smtClean="0"/>
              <a:t>Endeudamiento </a:t>
            </a:r>
            <a:r>
              <a:rPr lang="es-EC" sz="1400" dirty="0"/>
              <a:t>del </a:t>
            </a:r>
            <a:r>
              <a:rPr lang="es-EC" sz="1400" dirty="0" smtClean="0"/>
              <a:t>Activo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400" dirty="0" smtClean="0"/>
              <a:t>Promedio </a:t>
            </a:r>
            <a:r>
              <a:rPr lang="es-EC" sz="1400" dirty="0"/>
              <a:t>de Liquidez </a:t>
            </a:r>
            <a:r>
              <a:rPr lang="es-EC" sz="1400" dirty="0" smtClean="0"/>
              <a:t>Corriente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400" dirty="0" smtClean="0"/>
              <a:t>Periodo </a:t>
            </a:r>
            <a:r>
              <a:rPr lang="es-EC" sz="1400" dirty="0"/>
              <a:t>Medio de </a:t>
            </a:r>
            <a:r>
              <a:rPr lang="es-EC" sz="1400" dirty="0" smtClean="0"/>
              <a:t>Cobranza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400" dirty="0" smtClean="0"/>
              <a:t>Rotación </a:t>
            </a:r>
            <a:r>
              <a:rPr lang="es-EC" sz="1400" dirty="0"/>
              <a:t>del Activo Fijo</a:t>
            </a:r>
            <a:r>
              <a:rPr lang="es-EC" sz="1400" dirty="0" smtClean="0"/>
              <a:t>.</a:t>
            </a:r>
            <a:endParaRPr lang="es-EC" sz="1400" dirty="0"/>
          </a:p>
        </p:txBody>
      </p:sp>
      <p:sp>
        <p:nvSpPr>
          <p:cNvPr id="48" name="Rectángulo 47"/>
          <p:cNvSpPr/>
          <p:nvPr/>
        </p:nvSpPr>
        <p:spPr>
          <a:xfrm>
            <a:off x="2016324" y="504428"/>
            <a:ext cx="8064896" cy="100811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9" name="Rectángulo 48"/>
          <p:cNvSpPr/>
          <p:nvPr/>
        </p:nvSpPr>
        <p:spPr>
          <a:xfrm>
            <a:off x="2016324" y="3168724"/>
            <a:ext cx="8064896" cy="10366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0" name="Rectángulo 49"/>
          <p:cNvSpPr/>
          <p:nvPr/>
        </p:nvSpPr>
        <p:spPr>
          <a:xfrm>
            <a:off x="2006749" y="5494659"/>
            <a:ext cx="8064896" cy="2240102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3865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esultado de imagen para under construction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"/>
          <a:stretch/>
        </p:blipFill>
        <p:spPr bwMode="auto">
          <a:xfrm>
            <a:off x="-72008" y="-25946"/>
            <a:ext cx="14545716" cy="801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008212" y="3024708"/>
            <a:ext cx="1281742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8600" dirty="0" smtClean="0">
                <a:latin typeface="Bodoni MT Black" panose="02070A03080606020203" pitchFamily="18" charset="0"/>
              </a:rPr>
              <a:t>RECOMENDACIONES</a:t>
            </a:r>
            <a:endParaRPr lang="es-EC" sz="8600" dirty="0">
              <a:latin typeface="Bodoni MT Black" panose="02070A03080606020203" pitchFamily="18" charset="0"/>
            </a:endParaRPr>
          </a:p>
        </p:txBody>
      </p:sp>
      <p:pic>
        <p:nvPicPr>
          <p:cNvPr id="19462" name="Picture 6" descr="Resultado de imagen para manchas de tinta amarilla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80" y="-215652"/>
            <a:ext cx="511256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sultado de imagen para manchas de tinta amarilla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t="18654" r="21407" b="21584"/>
          <a:stretch/>
        </p:blipFill>
        <p:spPr bwMode="auto">
          <a:xfrm rot="6122959">
            <a:off x="9645514" y="3527068"/>
            <a:ext cx="3057587" cy="305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943">
            <a:off x="2875284" y="4045699"/>
            <a:ext cx="495300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41382">
            <a:off x="6532806" y="833448"/>
            <a:ext cx="4114413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48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47" y="141337"/>
            <a:ext cx="14040305" cy="76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78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GRACIAS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347" y="1440532"/>
            <a:ext cx="1184530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CIUDAD PERFIL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364" y="4587875"/>
            <a:ext cx="102012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817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460"/>
            <a:ext cx="5184676" cy="625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0" y="2952700"/>
            <a:ext cx="51846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 smtClean="0">
                <a:latin typeface="Bernard MT Condensed" panose="02050806060905020404" pitchFamily="18" charset="0"/>
                <a:ea typeface="Batang" panose="02030600000101010101" pitchFamily="18" charset="-127"/>
                <a:cs typeface="Aharoni" panose="02010803020104030203" pitchFamily="2" charset="-79"/>
              </a:rPr>
              <a:t>Planteamiento y justificación del problema</a:t>
            </a:r>
            <a:endParaRPr lang="es-EC" sz="4000" b="1" dirty="0">
              <a:latin typeface="Bernard MT Condensed" panose="02050806060905020404" pitchFamily="18" charset="0"/>
              <a:ea typeface="Batang" panose="02030600000101010101" pitchFamily="18" charset="-127"/>
              <a:cs typeface="Aharoni" panose="02010803020104030203" pitchFamily="2" charset="-79"/>
            </a:endParaRPr>
          </a:p>
        </p:txBody>
      </p:sp>
      <p:sp>
        <p:nvSpPr>
          <p:cNvPr id="4" name="AutoShape 4" descr="Resultado de imagen para dinero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7" name="AutoShape 6" descr="Resultado de imagen para dinero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71" b="69141" l="42266" r="7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22" t="18501" r="20469" b="39209"/>
          <a:stretch/>
        </p:blipFill>
        <p:spPr bwMode="auto">
          <a:xfrm>
            <a:off x="5904756" y="312738"/>
            <a:ext cx="5032756" cy="3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0801350" y="1115479"/>
            <a:ext cx="36004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/>
              <a:t>Del 100% de </a:t>
            </a:r>
            <a:r>
              <a:rPr lang="es-EC" dirty="0"/>
              <a:t>compañías que se constituyen en el país, el 90% fracasan en los 2 primeros años. </a:t>
            </a:r>
            <a:endParaRPr lang="es-EC" dirty="0" smtClean="0"/>
          </a:p>
        </p:txBody>
      </p:sp>
      <p:pic>
        <p:nvPicPr>
          <p:cNvPr id="2067" name="Imagen 5" descr="Resultado de imagen para CONSTRUCCIÓN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479" y="3556732"/>
            <a:ext cx="2118123" cy="211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Imagen 1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667" y="2376636"/>
            <a:ext cx="733426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Imagen 2" descr="Resultado de imagen para AGRICULTURA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877" y="2552600"/>
            <a:ext cx="723901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Imagen 3" descr="Resultado de imagen para MANUFACTURA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458" y="3194782"/>
            <a:ext cx="103981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Imagen 4" descr="Resultado de imagen para TRANSPORTE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7868" y="3912219"/>
            <a:ext cx="765175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Imagen 6" descr="Resultado de imagen para ENSEÑANZA 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2583" y="4751487"/>
            <a:ext cx="819372" cy="81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0" y="0"/>
            <a:ext cx="1440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5311775" algn="l"/>
                <a:tab pos="5670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5311775" algn="l"/>
                <a:tab pos="5670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5311775" algn="l"/>
                <a:tab pos="5670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5311775" algn="l"/>
                <a:tab pos="5670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5311775" algn="l"/>
                <a:tab pos="5670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11775" algn="l"/>
                <a:tab pos="5670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11775" algn="l"/>
                <a:tab pos="5670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11775" algn="l"/>
                <a:tab pos="5670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11775" algn="l"/>
                <a:tab pos="5670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11775" algn="l"/>
                <a:tab pos="5670550" algn="l"/>
              </a:tabLst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22"/>
          <p:cNvSpPr>
            <a:spLocks noChangeArrowheads="1"/>
          </p:cNvSpPr>
          <p:nvPr/>
        </p:nvSpPr>
        <p:spPr bwMode="auto">
          <a:xfrm>
            <a:off x="0" y="457200"/>
            <a:ext cx="1440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5311775" algn="l"/>
                <a:tab pos="5670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5311775" algn="l"/>
                <a:tab pos="5670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5311775" algn="l"/>
                <a:tab pos="5670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5311775" algn="l"/>
                <a:tab pos="5670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5311775" algn="l"/>
                <a:tab pos="5670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311775" algn="l"/>
                <a:tab pos="5670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311775" algn="l"/>
                <a:tab pos="5670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311775" algn="l"/>
                <a:tab pos="5670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311775" algn="l"/>
                <a:tab pos="5670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11775" algn="l"/>
                <a:tab pos="5670550" algn="l"/>
              </a:tabLst>
            </a:pPr>
            <a:endParaRPr kumimoji="0" lang="es-EC" altLang="es-EC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6620908" y="4215729"/>
            <a:ext cx="41804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Cuarto sector con mayoría de ingresos (nivel país)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Más dinámico  de la  última década (5%)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Contracción del sector (2014 – 2016)</a:t>
            </a:r>
          </a:p>
        </p:txBody>
      </p:sp>
      <p:pic>
        <p:nvPicPr>
          <p:cNvPr id="2072" name="Picture 24" descr="Resultado de imagen para bandera de quito 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955" y="6247049"/>
            <a:ext cx="1708589" cy="106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3 Rectángulo"/>
          <p:cNvSpPr/>
          <p:nvPr/>
        </p:nvSpPr>
        <p:spPr>
          <a:xfrm>
            <a:off x="9721828" y="6180819"/>
            <a:ext cx="41804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Capital económica del país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Aporte al PIB  Nacional (27%)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Líder en generación de empleo (53,7%) en sector construcción</a:t>
            </a:r>
          </a:p>
        </p:txBody>
      </p:sp>
    </p:spTree>
    <p:extLst>
      <p:ext uri="{BB962C8B-B14F-4D97-AF65-F5344CB8AC3E}">
        <p14:creationId xmlns:p14="http://schemas.microsoft.com/office/powerpoint/2010/main" val="375180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AppData\LocalLow\WINZIP_Pe3ee\67907-OC1SIC-5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8" t="55725" r="9666" b="18801"/>
          <a:stretch/>
        </p:blipFill>
        <p:spPr bwMode="auto">
          <a:xfrm>
            <a:off x="6574211" y="5689004"/>
            <a:ext cx="7827589" cy="223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9649172" y="6158983"/>
            <a:ext cx="2088232" cy="1292662"/>
          </a:xfrm>
          <a:prstGeom prst="rect">
            <a:avLst/>
          </a:prstGeom>
          <a:solidFill>
            <a:srgbClr val="FF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600" dirty="0" smtClean="0">
                <a:latin typeface="Bernard MT Condensed" panose="02050806060905020404" pitchFamily="18" charset="0"/>
              </a:rPr>
              <a:t>PROBLEMA </a:t>
            </a:r>
          </a:p>
          <a:p>
            <a:pPr algn="ctr"/>
            <a:r>
              <a:rPr lang="es-EC" sz="2600" dirty="0" smtClean="0">
                <a:latin typeface="Bernard MT Condensed" panose="02050806060905020404" pitchFamily="18" charset="0"/>
              </a:rPr>
              <a:t>DE INVESTIGACIÓN</a:t>
            </a:r>
          </a:p>
        </p:txBody>
      </p:sp>
      <p:sp>
        <p:nvSpPr>
          <p:cNvPr id="4" name="3 Rectángulo"/>
          <p:cNvSpPr/>
          <p:nvPr/>
        </p:nvSpPr>
        <p:spPr>
          <a:xfrm>
            <a:off x="7058136" y="2592660"/>
            <a:ext cx="72009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dirty="0" smtClean="0"/>
              <a:t>El problema de investigación gira  </a:t>
            </a:r>
            <a:r>
              <a:rPr lang="es-EC" dirty="0"/>
              <a:t>en torno al fracaso de las empresas del sector de la construcción en el cantón </a:t>
            </a:r>
            <a:r>
              <a:rPr lang="es-EC" dirty="0" smtClean="0"/>
              <a:t>Quito; recayendo a su vez en la toma de decisiones y en la importancia de considerar todos los aspectos empresariales de manera objetiva y puntual a fin de evitar conducir a las empresas a posibles situaciones de quiebra a pesar de la hostilidad del micro y macro entorno.</a:t>
            </a:r>
            <a:endParaRPr lang="es-EC" dirty="0"/>
          </a:p>
        </p:txBody>
      </p:sp>
      <p:pic>
        <p:nvPicPr>
          <p:cNvPr id="21508" name="Picture 4" descr="Resultado de imagen para bajas petroleo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64" y="792460"/>
            <a:ext cx="1994067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Resultado de imagen para baja inversió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484" y="819843"/>
            <a:ext cx="2084344" cy="119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432148" y="2012450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Bajo precio del petróleo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240460" y="2016596"/>
            <a:ext cx="2613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Disminución de inversión</a:t>
            </a:r>
          </a:p>
        </p:txBody>
      </p:sp>
      <p:pic>
        <p:nvPicPr>
          <p:cNvPr id="21512" name="Picture 8" descr="Resultado de imagen para negro y amarillo línea 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86"/>
          <a:stretch/>
        </p:blipFill>
        <p:spPr bwMode="auto">
          <a:xfrm rot="16200000">
            <a:off x="2694586" y="3918994"/>
            <a:ext cx="7953891" cy="19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3" y="3469823"/>
            <a:ext cx="3903045" cy="425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2109578" y="2769486"/>
            <a:ext cx="2088232" cy="492443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600" dirty="0" smtClean="0">
                <a:latin typeface="Bernard MT Condensed" panose="02050806060905020404" pitchFamily="18" charset="0"/>
              </a:rPr>
              <a:t>2016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3549012" y="4016314"/>
            <a:ext cx="290127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Disminución de proyectos en un  38% , Colegio de Arquitectos de Pichincha.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Impacto: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EC" dirty="0" smtClean="0"/>
              <a:t>Permisos para construir.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EC" dirty="0" smtClean="0"/>
              <a:t>Créditos hipotecarios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EC" dirty="0" smtClean="0"/>
              <a:t>Ventas sector inmobiliario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s-EC" dirty="0" smtClean="0"/>
              <a:t>Ventas sector constructor</a:t>
            </a:r>
          </a:p>
        </p:txBody>
      </p:sp>
    </p:spTree>
    <p:extLst>
      <p:ext uri="{BB962C8B-B14F-4D97-AF65-F5344CB8AC3E}">
        <p14:creationId xmlns:p14="http://schemas.microsoft.com/office/powerpoint/2010/main" val="121688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n para herramientas de construccion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" y="181185"/>
            <a:ext cx="5616624" cy="518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584276" y="2471291"/>
            <a:ext cx="2592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 smtClean="0">
                <a:latin typeface="Bernard MT Condensed" panose="02050806060905020404" pitchFamily="18" charset="0"/>
                <a:ea typeface="Batang" panose="02030600000101010101" pitchFamily="18" charset="-127"/>
                <a:cs typeface="Aharoni" panose="02010803020104030203" pitchFamily="2" charset="-79"/>
              </a:rPr>
              <a:t>Objetivos</a:t>
            </a:r>
            <a:endParaRPr lang="es-EC" sz="4400" b="1" dirty="0">
              <a:latin typeface="Bernard MT Condensed" panose="02050806060905020404" pitchFamily="18" charset="0"/>
              <a:ea typeface="Batang" panose="02030600000101010101" pitchFamily="18" charset="-127"/>
              <a:cs typeface="Aharoni" panose="02010803020104030203" pitchFamily="2" charset="-79"/>
            </a:endParaRPr>
          </a:p>
        </p:txBody>
      </p:sp>
      <p:pic>
        <p:nvPicPr>
          <p:cNvPr id="31756" name="Picture 12" descr="Metaphor Chart with Five Steps Template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63" b="97125" l="2077" r="98882"/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737" b="4153"/>
          <a:stretch/>
        </p:blipFill>
        <p:spPr bwMode="auto">
          <a:xfrm>
            <a:off x="5976764" y="2304628"/>
            <a:ext cx="7889726" cy="592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089526" y="529396"/>
            <a:ext cx="77769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 smtClean="0"/>
              <a:t>Objetivo General</a:t>
            </a:r>
          </a:p>
          <a:p>
            <a:pPr algn="ctr"/>
            <a:endParaRPr lang="es-EC" sz="2000" b="1" dirty="0"/>
          </a:p>
          <a:p>
            <a:pPr algn="ctr"/>
            <a:r>
              <a:rPr lang="es-EC" sz="2000" dirty="0"/>
              <a:t>Identificar las características empresariales e indicadores financieros con mayor significancia predictiva del fracaso empresarial en el sector de la construcción mediante el uso de una herramienta estadística</a:t>
            </a:r>
            <a:r>
              <a:rPr lang="es-EC" sz="2000" dirty="0" smtClean="0"/>
              <a:t>.</a:t>
            </a:r>
            <a:endParaRPr lang="es-EC" sz="2000" dirty="0"/>
          </a:p>
        </p:txBody>
      </p:sp>
      <p:sp>
        <p:nvSpPr>
          <p:cNvPr id="8" name="AutoShape 4" descr="data:image/png;base64,iVBORw0KGgoAAAANSUhEUgAAAq4AAAHwCAYAAABnk+0cAAAgAElEQVR4XuxdB5gdVdl+p9yyvaYHUukoEBBpUuQHBAQbiqKIEJSSUKXX0CSASA8hlNCLIk0UaVKDCIIhkAJJaOl1k223TPuf95s9m8nNlrv93s2c50l2996ZOed858zMe97zft+neZ7nISyhBUILhBYILRBaILRAaIHQAqEFctwCWghcc3yEwuaFFggtEFogtEBogdACoQVCC4gFQuAaToTQAqEFQguEFggtEFogtEBogbywQAhc82KYwkaGFggtEFogtEBogdACoQVCC4TANZwDoQVCC4QWCC0QWiC0QGiB0AJ5YYEQuObFMIWNDC0QWiC0QGiB0AKhBUILhBYIgWs4B0ILhBYILRBaILRAaIHQAqEF8sICIXDNi2EKGxlaILRAaIHQAqEFQguEFggtEALXcA6EFggtEFogtEBogdACoQVCC+SFBULgmhfDFDYytEBogdACoQVCC4QWCC0QWiAEruEcCC0QWiC0QGiB0AKhBUILhBbICwuEwDUvhilsZGiB0AKhBUILhBYILRBaILRACFzDORBaILRAaIHQAqEFQguEFggtkBcWCIFrXgxT2MjQAqEFQguEFggtEFogtEBogRC4hnMgtEBogdACoQVCC4QWCC0QWiAvLKCdcMIJXl60NGxkaIHQAqEFQguEFggtEFogtECfWeDee+/ts7pVxZplWZ7neTBNE5qm9VGDPLAN8ICFZ05A4tOZiBQWQ7Nc6LoG23MBTYPLYwAYfdbOPjJPN1VreB48TYcDD4anwdVaX7No0OC4NtbECrHjj36KJTP/C+/TuSjQDdgcKNdF2nPhDR2BYfvuC82MQXdsrJg/G/Z/3oceNwAHSEXiiA0dCjMWR+Oa1dDXrkEUDlwAei8smTTPg6YZsJMNGHnLNMS2HgNdK4CmeXBcF67r9vHc76bBDS+TUxbg84xzy7ZtRKPRPny25pRZcrIxHCuOE99/fA/memF70+k0IpEIdF3P9ebmZPtow/bwjjqGc6O2thYVFRVYu3at/OS5/J725/cNDQ0oKSlpHo+6ujrEYjG59/kcaGxslON5LOdYcXGx2KW9NvS28dhWy7JgGIa0Mxs79XYbxW6pVMqjcfuyePBAyOy6Hmpnvo+l554KvagCOh/+/EZr+h6ALeDVg6np0Aig5MywZGMBV+NDzoLu6vAMDRrRYyuFwK7eiGHEUb+EphHq6lj2xivQl30Nw9Wg0f6eB4vodOTWGLjX3tB0DbqjYcVns+C8919ETY6UxiNk4QG40D1NztM9HU4vPHMJjl1DBxobUHrUzzHoxInQ+LD3XOgE8Y4TgtdsJk94TKcsoF4EfAnwZRCW3LKAAoH5Nj6Z4DVXAUZujbbfmo7aavHixRg2bFgzWF2/fj3Ky8t9sq2pEJAmk8mNACnBK7GVWriqetV5uQZaVV/YPoJXgvJcXcjljMbVJTQiC2in8ekpJ0JbtRSaa8PRTQGwfnF99swlkNJA6KqHuDXrZ4PPanuojxehINUIsw3mWoCl5qB+6FCM3u8wuJoNz3Xx9bPPojhRzyUEPM2A7jlwYMAduxWGfmsPf6Hh6aj55EPUfzwLcbK7hgHXdaCTNXfJ+gKuBhi9wLiyfa7O3QTAGDwMI2+9E4YRATRTgDaLAq9sZ8hgZD2dwgOzsIB6SSkWIwSvWRitlw7hooLMJZmxXAURrZkinFedmyRBFpX3JMe+rWe+YknJqJaVlTUDXzKvVVVVzfNGLSRSqZQwr4qNJciNx+Mb7boEAWwuzjs1twjG+TuZ/VxrZ84AVxrI8xxhAZc+cC9q/vYEomToEBWgGlwN0IgEPq5DIKvD1AmI+HuIYtu+neNIbjEAQ/fcD8tffw3RZYvgmToMF7BNDRFuEzgcB9+mjuHA9DQ42+2M6p13FobbgIG5D96HaioBdAeGY8LSbNiIILr99qgatxsoSXBcDUv+8xYKvvi8c0+YbjqLIBmuvy2kmwZGPPhXxIqK4diAEdkwX4IMBo8N51I3DUB4mWYLECRxXvFFkOsvr/4+bFysKhkH+5rP9zvnFRdE4aIou1lbX18vZAUBJllRAtKW2FC1ra8YSP5dUECZmY83lDwgyOASuHI8KAVQcgLKDEpLS/NyjtFOCuDn0j2SM8BVAU9qK9d+Nhtrzz0bnubBcnzKOrMQkMhqiBpFTYeh6xtR99lN4c3rqBoniZHHngLdtYQV/eq5p1CarhMW1nFMpIYMwqBv7IzigYPgOml8/f7/oC34FLZmo3L/Q1A2eAtYehpu2sLiZ55FsZOEp2mIuhqSSCPtGBj0gx8jUlgKW3ew7Om/ojCV6Fsjk1Uly8uFETwMOGE8qn/4S3nwGAaB64a5la/bhn1r4LD2jliALz/OvVxkMTrSj3w+li9ijkF/0R7nw9ZurswX2mrlypUYNGiQNIlzQW3xq+c/wSx1rFwI8LOamhoBrDy2sLBQ7l0WglTFsAZB3YoVKzBgwADBLTxHnZcrNuhoO2gD9pP3S67sSOYMcFXG5Fay1VCHRWediNTqGmjUIraxpewzr/42NDWLYWndAtSfJkZsgWF77wcYOlKNdah5+jk4houSPfZC6Zix8CwN0B3Zy9c8Hbph4fNHn4DmpjDw8B8hXlIpDnOpdcuw/OWXUehYxL3yzx4xGsP23geOYWL9p58g/f57ueNIxwaSSY1HMPbhp2GYcXg6l0mbFt6kSpwezqfQAt1tAbIY/Ef9WK68CLq7j7l6vSDrzTZ2VO+Yq/1SIEw5mPWnfnW3zYNgUjlOEZQlEgmRDijpSFDDynlDgMvPyKYqxyV+xkJgqwAef6q/KRVQEoNcYiyztWmQiabdWPraJ4ptyBngKgYSfaQHGxaW3Hc30k8+DkQjcNpxwHIIXl26D4URB9qakJ5EEnARGbcHKrfdThzb6r5agHRjI6q2/YYsEsTf3/GgmREY/MszkUrWYvlTz0CLAsOP+DFQWADNMZBYtRRr33sX0ZQFjBmJATvuDEQisBsbsZxsq0blct8XzisCVLL01tql2PKym1F84H7Qtdgmvn3qRuVNmi9exn1v4bAFHbGAL4vyPYzDLd6OWK7zx24urKQCF4oV7LzF+veZQa9/zg3KB2izIGjNBJoEtlxo8lgVWYDH8PMgqFPMJI+jvpX3eD6C1syFHe3k71T2vZNpzgDX4G3C6Fdr53wi0QUKDBNuk3aVwCMzghMZV1UY3kg2f3VdWNrgdzymN8Iv5fLtbpsOIraOBHRUH3IoYlUD4XoOGADG0kwgncDX/3oV0XU1aNR1bPG9w1BQUoIUvfKXLcOq115CvWdgq58eDY0OTvDkfN1hSKkIZD2WSODzv/8N5emkhJzKtagPjIMQ2e6bGHXdrX5UCq31m5API96sfBCFDEYuz+z8bBtfAmRewwVSz47f5hTZQS2I1HOrZy2bn1dXskQCS7KntBUxg3rG856kPKCoqEg0sAMHDpSO8nuGtSLApb6VkQWE/WsKjaV+509+T1a2v8hRcm2kcxO4ekCD62LZacdBX7pCUH6Qtm/NiIRJLmOLAqJ7DcvGFoh4GtIGwb+OxmgMw448EjDi8DQXpgd88eLfUbp2JWxdgwkd6ywXW/7yVyjQIkhpGmoXzkPDf95BqqwKow4+GK5ZKGGlDNOUWLvumhVY8fobKLGTcBwJlAUjoCHtq/FQq13OIUezEHdiGHb3dJiDh6O9MIhqW1dtj4QAtq9GsX/Wmwk0wvnV9XFW7wrlRMNt3lzS53W9h+1fgWw+n10hcGrZVmrXQ4W2CoJPRgyorKxsBrSrVq1CdXV1M2u6Zs0acbYiiFWxW4P4hGCX4JZsa74yre3PsL49IjeBq8sQSzqWPHgXrL8+CULRjjzQCXTJ0pJLCyfOhglGBtpyHWiROOCkkC6vxojvHSaOWpabxoq/v4CChrXQvYhsq9t6CsloJYb+8Ahopg7dMbHmww+gzf0YjQWFKN1xB0Sqq4GUhcSSRUh+vhBxx4bj2TB1xgbmgqNvJ/gmtcs2rYUhF1yJkn32b14xt9VK5YEcBvzOsbHsR81RoWf6NhFM/hs0+J7YXMFbkDkME6xsPKcVwOTc4D/lQEWnK2IFfkYfB8XEqrOVVlUBXIJT6lipceU1uH2u7mECViXV6Ahuyf+7r/d6kJPAVWJ9OmmsmT0H688+GUZpmZ/lSMLgZxfyilm2ZNIwKH6W5/Se2XunJnrRk1JkDNWkpyG65SiUbLUVomVVWPH2W4itXAJtm+1RuStDWBlorFuDFc8/jWKJe+rAc3VotouGgQOxxcHfg6GZEgJr+YwZMBbMhxthEgJuuJOh9REqeW6OE1WlfvqI3GK+Xd2V+LEFe34HQ8+f1JTcQm83lcXmtN3YO7MzrCXTAq0tkMKXX8fnCllWllxwJOl467vvDLVjFEax8G2qQmFRy0qwqRyyeI8pfavSsgYTB9CO3P5XYa14PMNcUU6gmH0FYNXohfdt983jzCvlJnAVEbCDhpp1WPLro2BGyJ3qAoGykQyoTjLLlq9f0UQ60JFze87kvXtlAsiGaBzV+++P4vKhcCIMheWhYckyNLz+KhhEoHT3vVEwdjRiMLD+669Q9+bLiOgEqR4itoO0ocHdcjQG7rMfIo4m2+3LX38TBUsXS/YrZsLKm6LZwjB7sQi2fvBZIB6XxAouV81trInU3Ak6bYVsft6Met40VKWJDZ22OjdkmSkreZXNHUCoBRGB2eZoC/XsJtDMTAZAMErwye/IoKpMUQS4/DvoWMXFEP8psKrALNnZMDpI5+7Xzp6Vk8CViQgIhRqSKay69U9Ivvx3xApK4GkO0AHtKrfGOWn5MJPV0GbIvNbpBgYf+j1ESssRjUaQSqaguTrqCVDffRsxw0bSjWLIoUfCLS9EPFKElR+8C/ujDxGLGEyuCxc2NNuDPW6cRB+g/jVlNWLl888gbtl55fSmNfH2Xv1aVF50NYr2PxRxQ3HEbbP56qGvPEjDbd3OPnbC81qyQHBhHQwqr7Ynw4VS2/NGgVYl6QlqXTf3GUeQxTlF4Mayuc0lbvUTYAY94jlfyK7SJsQH69atE4crdb9R68q/g6BUhcQiqGWhPIAljOLQu3dYzgJXh1EBPBfrvliItedMRMzTYOtpaB594Ftj+DYGHnRql/SizP7kOpINasMNm0csYSfnBDfsva22QfVue/kRAFJJrKZz1dJFiLrUoUbg2S4000O6uBIDDj4Ehm4Cpo7lb76J6OIF0BAF05m5EqzZRtn/HYTCAUOw4u3XoS9ZBsOgC1amHCB3bWt5Dgq9ONJ00tp5N2xx6bWSIcwA08C2DlwzmYpwC66TkzI8LSsLKKet8KWYlbkEQChnpM0RmLVlJfXsCgL7zSU7oLqPCNqpY2VRWa8ISAk4gw5sjCbAUFeKqSfzSgcs9Td/8jOy1yx00FLRBbKbqeFR3WGBnASuxKV0z/IsD3UGsO6Sc2HNngWP+sQuaCYtxnplznoyr00YRUGs7JSz3WHy3rsGwWbBPgehYItBMNIalrzyHGLr1kvfqUDlWtED8xA70F0XqREjMHyP/eHoBjw7gaV//wcKG9eBbm7UyxKeJkwDTjyOeH2DhLuSEGN5lGrX74cJjQ0vKMSWt98Pt7xcemh0gM1XD8BgLM7NcRuu92bz5llTMNNWCMg23fYPAvxwB6T9e4T2IoijrXIhHmf7Le7aEewvWVL2lyCVoJWOVQSjisQKhqVjbSqTFr/n7pqK26rAq4rdyvOUU1fXWhme3VEL5CRwVVs8ru0gBWDtv15Dasr1vlSgK9v9DIfkugK0mCJWXgRNyFVy2vezIsD1O99F0fBh8BIWlj//NArSCSTIQA8dgvLho6CXl8BLpLDu8/nQly5FZKedUbXDN+BpOqzaWiz75zMoT3twKTP2yFj720x02rINQHc1eHkUINdPcuEnYmDmrJGTb0dk61HwvEinMq8pTaKKxbm5bcH1s1smJ7ujNIphaCN/eNQCkT+V5jzcqs1+6iq7kXFUms7sz86/IxVwJVBX6X7JmFImECQe+CznscpxSzlrEejzO/W3skBIVPTdXMhJ4KrMIROpMSHC6cTZvwPSDXCZJqsLRVbojD2q6z4Ay91d7S70sukBz4f8mG0xYI+9RCph165H47KlMAcNRElpFWwNiGoGbFADbGLFzHeQmvkxyg88GKXDR8CDg+Ty1Vj56t9QTDaSgZaZTUuyZ5jwXE8Y8NzIj9Uxc3GhYtpAbJ/9MPj8i/3oB51kjjmngvFeQ/DasbEIj27fArzn+AIlQNscmLL2LKLA/ObCHLZnj2y+zwRawQQr2Zyfr8cQnLKvSpeqAGswbJVKSsA+UuvKolK78neVUIDnhIC172dCbgLXpoRLBERWMolax0bdNZfBnTOrW4AmN4tt1xbZgE7w2hUWt+/HsMUWKIF5o2Gi6qDDUFheITpVgzpfV4NlMOMVkE4mEYnF/ED8egSLXnoeztrVGHL4kYgVV4Oc9+r33gMWfIqozjBlPtgnWymSDr1JLpCjdshsFh3/aBtdM8RJzUmsx/BHXkCkshy62fnQXcoJkA/JMN5rnkyGPGhm8CWptnkJXDcHpqy14QkZ6M5P3EzQtbnED6ZzVjCUVdDhkTbJvM9IlvEYlWBA6WIJZkNiovPzr7vOzE3gGgh7xZVS2vZQ8+JzsKfeArcwTm+rLvefjksqsYFJ1JZPIZ2y7L0ActtDQ0kBBu5/IGIlFXBMA3AsNKxYhoZ5C+CuWwOtagCG7rufqDAaly5GPcNklZRjwEH/h1Uz3oWxYgmiShPcn+ykGfBqalDyq99g4PiToNExrYtF6aV4GQLYcHXeRYOGp29kgc15ezy4xZ3P+d9zbUr3d/CqdsSobSV45dxRYJX4ggkHhMzQdQl1xe+oa1VhssrKymTXV4HYXBu/zbE9OQ9cle5k7epVsM44CaQJJeh9lwEU89RrsF1PcDDBK+N4dv26uTWNnCYHqjTDWpVXwGRIrPXrELMsGI4NTXfQ6EYw7JhjQCGrk6zHuqeeBKP0J7UIih0Htk6ve4pc+1dhuDTd08Umwx94BFq8rNtW05tr1p7+NUNytzcqJNvmou0M49v27Fzs71FSFFBlFAD2VUVVoG5cJalgKlemdmUhcCW7yvuM5xC8soRERM/Ow2yvntPAVU22pJVE0tWw7roroM/6QBy0uhNgknm1XcCkbEAC6mdrvtw/jiHFTC0CG2m4ugbD9cEaIytYmocGT0PRDjujcqed4LoWkou+RnrG2yL3tOAiojOUGHOPddExLgdNxagIEqe2vhbDbr8bsa2279ZA0mpLUwWTD7eYcnAS5HGTFHjl/OrPAdAVqMpMyhCCiO6dvMrOlKH0p/kUdObLtJh6JpON5fyiDpafqRSvCmcEn93hvOveedeZq+UscFWrG/5Mp22kk/VYO+PfsKdeC0MrgKfZIA/oJ+vseqHu1XIdSQ8r8V6bGF03F4EsNTkaGVCmVGUKUwOuxkQBDuFos/e/w5S3MIlUoXsuIk4ElmnDczWkdA9OUQWKx+2M8mEjfFhqW/jy2SdRnkp3KXjDxqNBy+pgXF6mhRVvfrbLD0/gZzbTNHH4YkYrUHvKY7o+pO1egVIKWwdMz0bJz49D5dHHQSf9rjPLmr8q31A6p39taWs3+CDNdzAr4wYIi7G5sH/tTqxePCATbOTzS7WltrN/nGNhqKvemVRKR92fnN4y9avqmav6SkaVgFVFDeCcI5AN47P2zpzrTC15AVwZfzWdqEfd4qVo/P3vAAb/ZTYsiUbafYVwieGyCKR0jVfP3SLxSAmsiBt0Q7JbNXv4OwSH7I0Lpr01NIJXA7phiJbXGTUaxaPGIFZRBT0Sg+Y6cNw01rz/AYwv5/uMczd1ntdiWlgOlAqllcmW82/TMGA7tmRG673oWjQeEy54MEaOxYjrpgh2ZsQBnf91kw3Yv6COjGxGPgMMtahUDg6rV68WkF9VVdVtUovcvfNyr2WZHvb5PrfU/ArTK/fNXFPPK97T/UVLnHlPUNfKf5QJKMCqdniVFjbfSYW+mT29U2teAFfSdUmrEXW1CdRdfj60xQvhmTFh5roVuQqHyRSxRG46iPNyVTbgamQtdWiuCyfZiKijIRWPIlZaDq24GG5hEWzG6UskoCUaYdWsBRIJeLYD7P5tVI/bE5pnw3YdeLXrsfrDmdCWfgWT7CzZ3C5riJsmsLCqLqKejrRLfXKQcfW9OSW0quiMY/A0T4Bub4BXAnvdM+GZLtykgxH3PQSteijov0aeuJtwa/OdrHR6+Ro/sSXmgn1ithn2iayFSinZO4+vsBZlgf6kAVW7FJKm2+AOTHffieG8ac8CwZ2iINudj4silZY1GImDoeXYF5UBi/ZQyQbohLU5R+1ob27kwvf5AVw9Dw1WCm5jEiv/9TycqVNglBTBYPD7bkKuQrA5/ha2BN8noKNnOHevux3CdG3o6XAVczTYZcUoGLMVCnbaFdGtd4A7eDDMohK4dDpzbBREY4z3BcuxoDUmYa2rAT6bjZpP56Ns6DAkV61E/YIFSH45H4VWmhu+0BwTrmH7cU27oYgMgNlaXA/lu+wMY9hI+ZuMNgEtt+Udx5Vt5tp/vQitvoGRYn02uccLQTMpVoJ/CxW/OA4Vxx4vIEykIj3QBrU9xXnGPufjS5l9oJctQQUdGPg7bUbmL/S87fFJ22oFam7lc7isYKgrdjQf74++mwHdX3O+hx5rzemMCz3Gc2XkAAJb/s5nGDNhiXytKUFR91s0vGJ3WCDngavaVubkakwlQUet+gknwk02CLAwfYldtxcCWdchlPN8FpIMXB9l2dL0KHTNhG2lYCIF14xh8GXXwttpHCKuA5d5ugkCyRiTUQ2EYuINyJuU/TEIzB0NjaaNdGMdtFQCiclXo37uHBQUFUJPR2DFLDAzgcYQC91Q6BDmWZQsWBh5+33Qhm4hDwW/TU2UtuPAiMWx/JTxcJYvgkvtbndqQLLpB+PSVg/B8JvvQJQh1zy2rXvAe7B6xVioqAP5FPNVtZ0BugmOVO5zhpjh9hr7NGDAgPChn81868FjglvsPVhNt19aBcTvb85B3W6oXr5ga85xvdyMDlfXWpgvhSnUc4zPYDKvIVjtsIn77IScB67KMpyEpPcbXKDmofuBV55EAVnHHgAXqk6u9ikbsEQnChjCwHWjADTLYfe8NHSvCLqXRmTr7VB21vkoHDIMXjoNi9CaDk3c6khb0Aw/jV+zAxCZZCEPyXw60D1DMocR8GtxA3bKxqppU+C8/nd4ng46ozHyQHelwKWzE7NtaVXVGH7r/XCiPsvoujY0cTBjUgMXRkEcy079LZwVi+FSUpClbbp6mN8WV+zG7GFDb5yC6PCRcAytxwKAqbFRwC/XGbIg2KYjg0qdSI1YRUWFZJrhy01lmqFcIGTKujozO3++0iiqBWznr9Q7ZwbbGzph9Y7NO1pLkM3PB/kG8QKfryrUVUf7Gx6f2xbIaeBK0ynBtEp5mEimULfkS2iTLvBZxm5IRpA5RMrpRNBTE061xHta80Nm9eKYSmBkLwKrYQ1Kf3UCyn5yDDQjBtsgwHT8rXbbEeBABydxwGqp0ClLtj+YptVnZ8004EUMeE4aDR/NQu3kS+BocThaQgButxTTgLe6BpWTrkbBnvuJBKDZOatJ3+raLszCOJYTuK5c4oNaZufqlga0fxFfHsIQwRoqf3sySg/7saSz1cyeH+mg41auSQeCejYCVm6nKVBKeQDZVTpmcXuNOb55j/LfkCFD2jd6eESPW0CFy8plMNiftLk9PqB9WIF6FpA84vMyl+dUR0FrPup2+3Aq5ETVeQNcZcXHLBeJBqylZvPi86GtWiH6RPHs4ZZ0dzkUtTA0BFHUZjqu7wHPnWWNbGIPYRvCYzpgma4ON2qjcuKFKNh7fziWLeygx+QBmiHbs3z4ZwN6BAw2t5fXpwuan4DB0A3YNSuw7MKJ0Nclobm2z4bK6oHb5tlpMoTRpUbW9d2baLPYd/ZD9VmXAGn/miSuFSjlT/bFLCzE8lNPhL1yCTxx4ur9+0N0p4OqMXjKQ2IXTdvAXPd0a3I59zrbtmrVKmFaCVyZt5uhYigPYMBuButWHrr8bvDgwSHj2tMTJsvrB58PPCWY6jLLS/TYYSFo7THT9uiFc1HSEdwV4u9haL4enQJ9fvG8AK6KeeUNk7AtuIkk6h+ZDuulZ6FHC3rViAR7jgsYKhxVD9Wu0dM9HYWeWI/C409C8Q9/gpgRF2mAAFCP0Q/c5viZXd6aJXBNNcL66nOsnvg76FXVgO0gyuQMElc1C4TuAa6WhoYi6I6FdCQCtySC4Xc8BM+NIGbqEm4qWOS6rgWzoAjLBLgu7jPgynZZ9esw7NopiIwbhwijNvSAg1ZrU0ZJB6i1yqUHL1kWglPlzMB2koElQFXbcbw3ycJS75pLbe+h2zMvLpupp1bbpr05p1szlFqo5ZPGOy8GvZca2V0LbUU2dceczIcdhl4ann5fTd4AV44E2YOkZSPZWI+6WR9Dv+FSIF7YxAo2RQTooSELspUkAx2ygoxz16Sx7W7HLZcxTblbHy3GiPsfg05vf1P3t/s9R2zB0l0gQXdd2GRy4WDtjZNhv/UvOLEITCcCV7dEYNBeIbRlRIOYB6yPOCioS6PqvKtg7rU7Ym4ctpH02duNigavCbguP+VEOKu+hstsBX1Q6IDnJWsR23Y3DLrxJmG0u+OBmm1XFNDIfAD39lYW6yNQpXaVqQ7peUtJAEEpJQFsH7WtK1euFJmACtTdm7bK1qab83HBeaOkVgSvfeWEkjm/u+vZtTmPcV/0PajR53tIRUjJbEvmc0vJ/hTrH5yHXXnG8VwCaf7MZQlDX4xVf60z74Br2krCTaawpiEJ59LTEKlZJ6lMlctUFrxgh8cyk21U0lcG92fYJNGhNjFz3ZUSwaMWIXJcR3gAACAASURBVK2j/NLLUThuD3iOJVmlmNHJthzZtpWwTd3ACIqDEmUBIoXQEa1ZieUXnAWrYTUMh5xrqp2QYNSIar4dCDobG2EPGYLqCecivss4eCI7oLaiJfCrwXXSwrguP+WEJuDK5BK9XwjOPQaQXbsOWzzxN+jVg3r9JZ/JkvU2I0WAw5zdBKQEqIzNSkkAwSuZV74g+BmlAcpJiyC2O+Zh74/45lWjcrDpq6xIrJ9zKozP2n/mXdCxTr2T1DMsKN1TYFXeBdyyNEkKbHgfZALXbJ8nQdDKZ2VXAHD/GZX+35O8Aa5qa9y2GSw+hXVOGo1PPAj95b/DaPLk8SQYa++yddSHMnwT9ZzEmt2VbskxPMTH7IiBl14Fz4yLhldYE9tCxDAFNLBQB8toACZTJjBDE1ug8zMCSUMiCZgemVoHnuPHT9Xa0AMztqqua6j78+Oo+/N0iTKgISKpGZqLp4tUgulbdV5bc+EaHnSzELEhW6Lw4O+h8MBDmuQF7S0lAsD11N/AXbkYDsN29cW9x74bEbj19Rh0+WREv70HdCMqoN6P29C7pbu249prdfBhr7b8+RmZVMW08nOV1lWFM6N0gNmyMhdQPfXyyHwhZvtya6//m9P3CrwGI1kE7Rq0aXeOY6hn7UezjCnH5U1HwoMRYBgrPA3XYWreKLy6elhrVsNZthzJrz9DesECNC5bArexHkYqDTdtAfEIvEgMRmkZCgcNQWT0WMRHjYU5aDCi1QNgFBfAhSkEhq17/juM8rymjIYKCHf3zmM/GqV+3ZW8Aa4C0ridTeCaTqI2nUZizmyYN06CaxhwPA0GszL1Pr4QBySbzkjM9NJNmUK9VBLVp5yDyCHfhw4XluU7YZmRyEbB+QnxPM1GlE5RMGESRJoGHJshAxwgwpikHmWkMHXf61seOSJx2NThSkCJ4wArVmD56cdDZ5IHQxeQqopBtYJRgJKfHQ0tXobY0GFwKoqB0kp4hQUw9ChMJhggjG53QDYGrt6qJXBst08YPI3hwODAMDVEvnMwBp52DlcG8HowNFZ7TxfFUgU9ebsTULB+keAkk81bfmRcycoRrKp0iKyf4a543Pr164V1JdPK0pMpbFtibWR52A07De3Zvr9+r1gyNacy+6ls3l025oKHz51MRq6/2rff90t8LFzZ6eTrxISHtGMjOedj1Dz9GBpmz4VRtw6uCUS1qPhO+xFteOPyHU1HambaNmHDQYQJYOQt58BkNJfychR969soOPAwFG+/k4TTNj0Nlu4iIqEa/T1PFa84Eon2e5OHHdzYAjkPXNlc9SAV4JpmmlIbyUQC69fVwLn8PBQ0Nsq6T+KF9jYzJmlnhZaERU9/cAvfX412BENLHwX0+mc5DCs09SFgQDW8VFr+bsm5QgJcMfqAbSIVTcL7cCZq/vIk0os+g5ZIQx8yHGWHHoLi7x4KFBTCsh3oOnOa0l6bAldZyZJG1oHll18AY95sqdt/WPiFANgqLMLAG6ZAGzQEpsPLuUgz9awRkagH1ACbhikPtrZLJuO63I/jGgS8ysbtXaqL35M1p1SAXdWKyzH03oeguVG4EcqNOzKaXWxI4PRMXWB3a7i45U89K68r8Ww1TXSta9euld855wg8+JPOVwSrKoIFP2dpZv9dsvXdL/JQYbaC8Yk7a+HuBv2dbUdvn9dSv1Voo0ytKce1u2RISq8d6ll7e8R7rj6CTdMzZKdNdxw0LvgKS+66EXjvfTQWRGAWxSVMZUwzJQuiDReElp5LnxDK3Six05DWE0JyOJ4tINah1Mw0YFku9HUNSHsplB24H4af+ntoVQNgOnG4RK7QYVu5H5ar50YgvHJeAVdOeM9xkHZc2MkE6hvqkb5vGrQZb0ErYPzRzIxLvQE2fJ0rJQrUpToOV5MEAExYkPkSb709TSrTJkczILLDDqi68ka4qYTc8GbEFCChtkjU1OVtHKU8ojGJ5dddhvS8OZCg/5QLSPYvDYZrw64eguIzzsCAHXeTdLAKbGfeAtTQipwAGhreeBlrbr0OZqRgo1BjBL5ePIoh108FqioAAaiUIfAxRVUDZQz+qjjImLV8u20ArismHA9n+TJhsDcAV4V8ux8QbdoebkZ5iGoRpFNJDLrqRmi77CzpdXsjpmtrj6Og7jXb0GftPdrUNWtqaprnFK9NVpUgg6wrfxKUMsQVgQz/qagBPH/p0qUYNGhQc15vygp4PtnYlkpnQKOaP++99x4GDhyIUaNGNc+pjjKCCphnnpe5Vd6WJCGzD53pU3tjw+87e93W+tjaeCg2VAHLr776SuQhu+22W6vNbImRbam9LWUu6m42Nxtbhsd03QLKh8QPj0gK1UbDO+9g7fPPIDl/NjzLgWNyK9+F5xmSjj1FhrSJCOH3zJ9OmZrhUmamwyOrwR3UOOkeUyRq/qKJlK7vv+Gk0zDiRSjaYQeUHfwTRPfcleks5fWimNbeeMt33YLhFbrTAnkFXNlxlX6ObAE1drXz56Fw0oWwykp8ANkCi9idBmv3Wp4PQQm+JNg/X/hNeQzaOlc88pscvTwbKDv+BJiH/FDioZoiZN8UtMozhMqftIeaM8bDWrECiFF96hdekwBUtmVME87SNSj78+OIVw+DR3DalCa2xXYZGrQ1a7Hy1ONgEcwGDmKfvGgBqv94B/TKylacrtq1VHMrlXPWygnHw125VEDwJtkHekO73MTyirOabSO6514YfP4VTEDblDUt2z713HHZAprgcZm/y31TWysgk4wYQYuSChCcEnDwJwEogSu/U3m8+Tevx3BY3/rWt3DVVVfhxz/+sczP/fffH5dffjn222+/5vmq2DuZjypLWcY2v2pfS0BUAbGJEydKfYcccghOOOEETJ48Gd/4xjea0wcruULQ8sH62I7PP/8cZ599NqZOnYqhQ4c2H6oWg5n1//GPf8Ree+0l/4JFgS/FLrcG5Nrqc0vgtKX+q2vzZ7CPwTarYzhuK1asaF5MNDvENMW3bqmfPDcYVu/RRx/Fhx9+CPZdtT94Hf7O+UNwu8UWWzSPqWpbcIeAnymWXNmPbWQ0CrXgCYFszz0ruu/KHiy4iDg6LJITyxdj2c03o/HD/8ArLoHBsIzi0eA/J7n7xr8ZQcYrLUTBgOEo3WIL1M75GOlVyyX1uE3gOXQ4isfugMYlXyK14ks4jRZ0m7umjAUu23gwuflHBw5eq7YWsQP2x6DxE1AweBidOpqyQvKAsGxOFsg74MoHHV+2/MdtzjoSctddBGP+F9AMruRyY/gIQglguWVCoNc+O0R2klutpmhMS675IwrHbA9TM2S7JbNbzS8hz0Ny4XysOnM8CsurkGb0gQBIMKHJApVZxqKuh5LxExE/9AfQXEvAa6uFrHE0irXH/RzpxBr/wdH0ApSXVCSKATfeCb2yqinagR9doeNlA+O6ciKBKzNn9WLarIwGN9uVW94RE0P+dB/cympEo+2HA+t433vujCDTnQlyCDx4/xBEEJwShKpjCPAYUYDHlJSUCNvKpAOMKqDGl9emvODQQw/F9ttvj7vuuks68v3vfx/nn38+9t5771YlAwqAZTKDmX/zuCCgPeecc7Drrrvie9/7Hu644w6MHz9ewE8muAruSKi6FHhevnw5HnjgAfzud79r1ucGjxeGx/HD3PHf3//+d+kfWd5gCW6lq3Na2lpXfcocCwWo+TkXAkFwn8n+qnpbA50KAPPnggULcPTRR+OZZ57B8OHDm7f7MxcuymbBc1UMYZ778ccf4+qrrxZAGwTnavz/+te/4oknnsBf/vKXZrNwLqlFjVoMBYG2asMnn3yC8847Dw8//LBIUvIhfWjP3aX5cWU+9j3PltTita//DWum3AMrXSsBEm3XgGO4iLkmtEQCKS+Nkj2/g6pDfgBziy2hl5XALSqBl2jAZ9dOQv2HH8By/Pd0bKedMOyEM+DxnZdYD6uuHumvvkDdm68hMetj2DFDHJEtQ4PlOiiK6RgQiaCwqBKDzzoTBbvtKwSHTseSsGxWFsg74MqHKR+CZFwlpqQNrHvrdcQeuwsaM2pxGzvAMPT1aCoA60cdaO8GI/ij96SGgXc/BqO0GLrNLf9Nz1MvP4eaoJdeRM2df4QW1cWZKAggxaGLLBm1iK6O9O7fxsDzL4NpEeC2AVypdzSiWH3mb2GvWiQRCdTLR15m0QIMuHEKNDrotBjmyrd8EBi0PBYbSwXcFUt85rkPB04Aj6YjrbkYeuHVMMftDi4Agi/8Pmxeu1Wz/QQS1KlyrJialWCCLBmjAFCvSokAHa8ITJn9Sjlo8TsCWd5f3JoPzqXgfcVjyLDyek8++aQA28MOOwznnnsuvvOd7wggYRxYguCgNtt3DoQAX8oO+DePq6ysbJ5fap4pMMXzL7vsMuywww74+c9/3px8g9dh/9gXns8SBFsqtBf7JymRuesQAKa0CfvB6An8nG1etmyZpKxVwFnunyb9L+uiDQnoaTsVEkxpfDMXbqofvDbtzP6qetR3tANtpBYDXCQE7cUFBL/jMQpoButhe9g/tvOzzz7DD37wA7z00ksCXHlcS45zQRsFQ5xxDjz++OOYN2+eMOkKeKsoEkHg+uc//xn8FwTFKsYvmXx137N/LPyM1ye4Pu2002TO0O6tgeN2J3l4QK9ZwOV7VYtg+V23o3bqFFijRsNw6qGjCDAsJDQHcdtFbKddUX3iBJSMGObzry6hrU9CfPXZAiy6dTISn80D9yAd3UNsm29g8IQzgGhMfAgoU4Nmi4zA+mwelv71L/C++gxR5jfXTSQNB2MjJSKDa1i1FCPPuBhlv/hFc0jKXjNIWFGfWyBvgStfOnzoNjbWog42Cn5/JjQrAc92RWuaC4VSHcUAywuTzCudm5pkARZTn3rMJuUhRhBJmYHuwosXYth9TzKWAExEhXFtqchLwzTQ8OBdaPjH8xKOJJiaVaQCTboB2oT1G0OGoPKme+FZdlP4rpYtRQepWDSOFReeCeuLz+Bx+1jCb/lendS9Vv6JUoEBAvKa5QnsD1O+0kOfAFDSvrYcJYBtk+vZDszCOFZOOBHuqiVw6UCW0azeYNI5XqqIpkvTUbj/QSg/+Uyxcz4BV2pU6Uil2FSljaVEgICUhWlcCaZ4DMGSctZRgJCMWGuF53CrngwfgRyZVjKuF1xwAXbccUfceOONAvi47XzhhRdizz33xKWXXoqvv/5aAMvChQtFUkBN5aJFi7DlllvK9j8BmmI8yY6S2eN3X3zxBX7zm99gn332EdaV2/3cwuc1Fy9eLKCTP1kv+3XxxReLtID95fVuv/12LFmyBD/96U/x7LPPCthlfSNGjBA9J+UOJ510EoYNGyZgigCc2+X77ruvfP/b3/5W5AW8FllD1s16Zs6cieOOOw4nn3zyRuykshufU7wWr8k+0D5kpE888URhjAnkpk2bhiuuuEIkG/z7+OOPFzabrOfcuXOFmWTbdtlll+aFxHPPPQcyn8pZ7vTTTxdwz+N32mknadO3v/1tadOZZ54pY8U+0Nbs9x/+8AdcdNFFAqQJfn/1q18J6CUY/e9//4tJkybJ9caMGYtTTjkZ99xzj4zl+eefi/POu0AWRePGjcMZZ5whx5K5J0jleHIMdt55Z9x///3SHko0KPH4xS9+IWzr7NmzsdVWWwnzTdt2bqcmF57w/bcNNpPCcNvf0eFZCXx96zVIvfYu9JjB7TvYZhKGXQjXtBDVo0hYSQy/6AqU7rHfRs9J7jtqro65n8zE2lv/hNqvFsLTfDlAwdbbYtgpvweiJgym15bQjoxAwWevjcZPv8SKmybB0SPQDRdGWscWZVHotp/ePeU4GHzkj1B10mk+eeKmoetRntx/BybsmT+/vOA+Vg4bRTWTPyW6gG0Li5RsTKGBcd7+eBX0+Z82Tf7ejeWajdkon/QcxnvVsSYWRVHVIHFwMo0IGlYuRXndekapg0aBe2EJBk1/CpaVEG9LxmptDbgapoG1t90A5+3XxRGLD4WWCoGfOBiVVmLw1EdEjtDW7c0HSCQaR82k89E4Zxa0Jg9yXjuiReFEdFTdNA16VQU8jw8dHyRT22S4gMsQUu2EJ8sErqsmngB3xdKmtvX9w0fiVBhRDL3ncRilJXkDXNlQsoFk+XifEBCREVW6Vv4kC8vv+DvBDRlEFauV4JHMX1uFwJXb6AQnl1xyiYBBAhMCRjKuium777778Pbbb4M/CQTp0EVg8/zzz4se9tVXX5V2HnXUUQJSqZvkPU5g9KMf/Qg33XSTAFACS4JOAtf/+7//E+DKPlFC8PTTTwvze8ABB+C2224TIHbMMcfIVj/Z05/97GdyHfaL9bDu66+/HnvssYcAPNb3/vvvY/r06XJd9awhsCNwJegm0/vrX/9a+sjPCfLZH4K2F198Ef/6178EvGVKFQi+2V9en0wo//3pT3+SesmKsh3vvPOO2JHg8G9/+xuuvPJK2e5nXwkk2f+ghIC/s0/cqidbTdtMmTJFFh8E9WyLYlx5LK/9xhtvyPXvvvtumQ9cXLAdDz74oABVAtAXXnhBxoNgnOPIfm699dbCkFIO8u6774pM45///Ke0i+ws+8vFC+1C4Et7cDxvuOGG5ulDxzqC57feeguffvqpXI/zhQseliBrm82zNDym5y0gOyNMb562sOSKi5D83/swjSjSWhqGFhOAGamqRGr9emhOGvEhW2H4dX+AWT5wo/cKnV0ZFObT2bOw4s6bkJ73OaBbsBleb6vtMfi0c6HHC2EYZGY1WFZKOqc7LtKJenw5eRKMlcuhmYVAWQlGNjTC0QFH8/x45Ukbxfvsi+HnXSKg1Yuw2fkl6+r50ex/NeQlcFVboXzxphsTaEynkH71n4g+/gC0eFz0nC05a/T18DGsVH1VNSpHjYVOT3WCWQDrFs5DUV0NN/NFp6sXlKD6gafg2SkYnrEJcA2CeD1iYv1t1yHx5mtEptAkS9WmhcCVcfViJVWonvaIMKh+LNeWCxlXPRLD+knnITnvEwb73HCgbsoCt+DQIxApKoTbBFxF0ishUkx4ugWzrArRAw8RB7OWSiZwXT3hBDjUuDrU9PY9cHXpXFJbi/j401H+06ObmcC+nkct1c9tWoJJMqjKIYaMIO8RAjx+T3ZObd+r7Wceo8JfKYelbBgwghOyagRPBE0EdgRySuNK8PjUU08JaCUgJtAhy0fQ9Pvf/15A0p133gkyh2zb4YcfjnvvvVf0pLx3uV1NlpHHEXCStSTjSLbywAMPFBBGdnLGjBlyHssPf/hDqYN9IrAjYKI9yCbyfIJYgjwCWoI1gsqbb75Z6iSAJzAmqDryyCNlrMkUE7iyToJobp+TaWW7uTAgGGPdt956q/STQCxoO9qezmBkIQ866CCJ1MB6CfjI0J511lnSJ2UXtnHOnDn4yU9+IsCO33PMbrnlFmGplSSBzk0Eiuwj63jooYeEsSWTzs8JpLkAUPpUXnPChAkyHgT0ZD2pY2Wf2Ue2i+0jwKXdP/roIwGgPG7s2LE49dRTBbDOnPkRLr/8MgHGBP+8HgvHnjZhWwlqaRP2kePORcWbb74p/SYoJutMuxGYUz4Qalxz8Wni74I5hoGlky9F49tvQtcLYRmNiHpx2A31qPzxD1H9yxMl0YC1rgaFY8cCJeWbRNJR76oF8+Zg1WMPouHfM+C4NiKegbIfHIVhPzsGuhEHtJQQL40Ntf7CUQNMR0ND3UrYi5cJSI6WlaLohRex+pXnYBYUSoxxvsIYerHs4O9j8KmnQdMjIYOfm1OqW1uVd8BVrdAVO9SQSiLd2ID0stWIXn46tILCZh1bt1qqExejc5YvDvBLnQZUfHN3mK6ORqcBXiItMeuSK75CuWODTv4EhGZhMQZM/ytcJhHgpnkbjCu3sGtvvh7Jd17nMrRNxlWP6NALy1F576Mw0m6bElePsVQjMay77BwkP53NuFrSDAJgncHEPUME+pojLp8iZhBpgqZJ9q64m4Y3dgdU334PYDexwILUN4BYSXjGLF62A6MghtUTToSzYrGvreuEvbt6yqbMjwfHTqGgeACqH35SLt8TcUq72m6yfwQhCoBS70nwykQBtCV1kvyMwJasoLp3CBjJrPIY/iSQyFYfzmt985vfFOBKT/YPPvhAQA+3wMnmESwSNI4ePVq2iwlgrr32WmEFCeb+8Y9/CNghiOS1yBSS8RwzZoyYg+cwkgBBGPtCEEWgTBaSEgMeS/DFOgmq2G6CUoJLAleygGQIaRMypQTLQeBKiQAB1GuvvSYgi/pZ6i5ZJxlkgjWyjqyLjCuZWoI5gliysrQp+0EmkjIEsqZcIASdmQhuuYVP4Dpy5Ej5jvWS3aRzGUEjbcV2EDzzc0opqBWmXcmKE4hyO5/2UmNF2xDUUxJA4Er7UAZAEEgQSbBPxpV/q90pSg8I9tkXMp9kt9leAnXKJrgY4HiwfjKuBMJchGw5YgSOO+54WSBQQ3vKySfjrbfexNSpdwq4pt051mS6Ocf+85//yDjTltddd52AVTKxBMUEvF9++aXYTQHX7ooX29V7KDx/YwuQ/Fk1+RqseeEpGBUDYDMDo6kLw1l1yOGonnAmPNMQHwxb1yQJAZ/smc9H9Uzl3Kl/bwZW3HoDnMIyFFgutpk2HXrVQJhgAiE6C0OAK1+EfA96fLe4jmRlNFMa7EIHY4eNwpI/XIrEf9+Fq0WgM6KW4cKtWYvqU0/HwJ+OFyY2m8V3OOb5a4G8Aa4KsKqfKh2mbblIp9KoS9dDu/FqRL5cCNfjqisliTpzqdQWl6Ji7Da+Q8rsTxCzUhI+JAoNtu7K79ShoiiOIfc+A9tJi1Y0E7gGtw11ApTbrkfy7dckhixdu1otfNCUVmDAtIdFp7RpzKkNZwpwjcVQM+kcpObMhqbApzqkSevaUl3iCEaP6VFjUX3DHczMIBEWJMB/AJEKcGWIJCcNPVaItaedAHs5nbMy4/H2/ijSuYB98CIGvNXrUD3tQcRGjpYsYowx2ANx9jvdSc4nbq0TwLAQyBLk8B8BFv9mIWjli4XAlXOI3yvZQPOwZqEP47m8rgKu1GpSu8lrEQgROBIQcnueIIrMJkEOAQ3r57FkWgn6FHAlsKKcgECX16cGluCOzB4BMNlIairJeH73u98VEEb27pVXXpHtbvb9iCOOEP0m6yfQJMtHFpTb8mQvySgrxpW6WfZBHc+2Ui5B5pTA9ZFHHhGASqBMsEoWlMCVMggyzASlvCa33gnaCOwIBNn2YEIG2qOurk6Amyq0gZJVEDDTLgqcz5o1S76jXQg+adNTTjlF5BEMA8Zrk3GlbSgrUM5mrJfaW7KwtAn7qoAr6yNY5GccCwJ6tocLDupYeT1qUGlHsrPUoPJzLhZGjhyFCRMm4uVXXsGcubNxysmnio2m3XWnaGwJELgwoP0o12C7GVKL8giOE/8mO3/ssceKXGH+/PlyXbK1XCh1R1KJTt844YnNFuDWP1OEy08YqH3zFSy7/hp4MRORNJA2bKQ8B8P3/SHKJpwEM1bgv6v8yN3tWpK7Ixpjv879GOmVa1Cy8zdRMWo7OLaFZKpetgOZaVE5bwYjmATvGy7w3Lo6LL7zNtS/8iz0ojIhUhx6gqQcjLrmBhTssqufIl1jKvT229Zu48MDcs4CeQtcFZNg2w7SqRSSKRuNM15G0cP3w4o60CxIhIFcKutLK1A1ZithGNfP/gjFntPEcFEc6jtmaUYE8YIiVD/w16yAq2aYqCVwnfEaY0JDD6Rm3aTvAeDKKAHUcLZWFHBdO+kcpFsCrm0Ylqws0/jpo8ei6oY7swauayYeD4ca1xwAruyexAXWI/CcBIpPOBVlh/8EnjjY8SGfW7EDyZ4SiBFQsRBE8Xf1IlChrfhCIAuptOIEa53RGBKMkPEjeCFrSODCLWICOQIfbjdfc801Aoa4VUwGMQhcCWjI8BGYst0ETgRTBK4EYwRs3J4nYCVLSODI7XUCV25r81wyqHRkYp1kJwlKCYYpUyD4I0Aj6CVoIsik4xWvw7r5OQEdQR4BINvPQjsSIBKcEhwTqCrgShZSMa50RCKLS8cqAlyymGQTaQNqR1loVzKLBK+vv/66bOUTTHJsfvnLX4qGlMCVtqLWldeiPR977DFhqCnrILij5pVAm2ywKpQ10L4Eo1yYcJuerBZlDpRlcEzYP8WAceHA9hPc8ycZcoJT2pxsMeUIrJPMLpls1kmdaiKRxJlnnoVpd9+N+fPn4bLLJuGdGW/LeayH7aP8gCwxx4vOchwXjhH7SNuSceY4vvzyy+IcRhaa84Lss3LEy6Xn9ObYFnH/lbhXgL1uNT47/ufCXJqUfZm2bLUNOOV0lB98mJ9gxlPRa1Rqgk2t1kywMFTbwgX+oq4xhYRdh9LqYYjEiyRedrJxvYBMITKaYpm3NAacy3w+ECtbsLH+yYew4qHpMBDhNiCgxaGVFWPLqdMRjRcLc8tQlGHpfxbIa+DKFxy945O2jcaGBtSvXIriyVfCcVPgfrVk4MihUldSgfLRYxmzBzWfzESZ6wqw4Hb5+mgc0eoq6EyXumYNtnroGdh2xxhXaoTaBK6GDr2sEtV3PSSOYm06ZwUY1/TcOZsyru0AV4Ma2dFkXLMHrmRcCVypWQpKLPpiCOVx7DFZoSmSiejYrVB9FYOyU2Jh9H37WnjAE0xxPvEnARK1oZQLKAkA9aXKqZEhlFTp6LYaXy4EeARHZM7opEVGhaCJW/iDBw9u1mcSGJPZI4Aju8k20KGK4JGAj8wrpQKMSEDQp6QC7Ae3swnmyDwS9G2zzTYiKVAaV4JKbtOT1aUTEdlCygboAEapALetlcaVIJMgj+BK6WsJorhNzi1xtosaXdqH3vg8nuCNGleCZTK4dCZjnayDiwIlFSDIJQtJlpZ18zy1YOD1yMiSbWRbuG3ONpClJHCl7VhYH+1EghGyoAAAIABJREFUuxLkUaNKppj95iKBwJLgVQFRMtpkgNknyi8I2PkdpRpsA3W32223XbPWn5IKygjIhm677bayWGB/6PHP8SQLSmc1bvH/73//E1DMPj3+xF989lbX8emnc6UdjIfLhQEjA1AjTPtxjpG5JZvPugle2Q9GeuDvXERwkcA2su+sn3YkEGkpVmxf3PObdZ0i4dJg2Qksv/Yq1L//b8Q0DRZTsbqNqDrgUAw45QzZGfPMjj2deeWFn81HatHXWPXQ3WisWYERRxyNygMPg0Wn0MY6Aa6MTaOAq3JyVNIljo0CrhQl0LkYnoPlV1+G2v++C12PiV8FWdfS7x2BIRPPgMHMBW3FKt+sBzy/O583wDU4gRWbwZeCQwct20YqnUT9+jrg1muhL1uMkrSHJD0Vc6isYcDmSBSw0ih0XBSREWb4KxhoLClH+ZixkgmrZs5cbPvw07AZP6+FvFstSQVSM15vUyogXv+mBr2k2geuNmPztb4aJeNqRGNYc8UFsOZ+4h+fhS19QQC3mzQYo8eg6vrWpQLqcgx/RY3r2lNPQHr1UkkD2FEwlUXTOnGIYhN0kQ0MevRv8KImPE+D0UdBr1tiJIK6VDrakNEjIKMUgA97MnI8hqwkgRHBZFe1urwet+RVOCYVM5VsLrd/yRYScNGpiCCP28gE1BxXghzlTKbit7LdPFbJHThYBEGsQ8kelLxBHUuwyWPIzvIYMnxkYnlN1k9wzn7yd9qEYJ6SCn5P4ERQT3Cv4smSqWX9/FvJKGgrAkOeR9Zaxbllf3lNgm5KAWhbgk+G7GLoKSUXYJvZRraZ59BerJPjw+upGLG0hwpPRhsq+Qdtx/bwX/Ce4DXZfvaD12Of+D3bQnuw72y7KnxW0g6sX7WN46PmCc+nrdgOzhfWx+Mty4bDaChNjwoVjYLfEagSlFIPTNab40u7cRxZaBs1VuwH62DdrJPHcoHD/ufGvd6Jx0M/OoVLdN2zYS9ags/PPElCUhm2Bd3U4BWXYst7HkQ0WuzHIt/E56ItVtOTlOULP5uLVY/cj9p33oCGCMp22REVe+6H2G57yhxjMBzP8OOYFxeVQjN0pJKNSKWSzVbm3NmQDMQD/ZC9davw2bE/AWIRMNmWQwdlA9jyupthbrWdyPCyenH1o7HcHLqS18BVpX+V6AKpFGobG2G9+jJKH7kPiYoyRJqySOXKQArooMOkOCkx2DKZOxcW88GXVKJ81Bjxyq+ZOwfbPvQ0nG4ErmKDSAC4Nl+7ZetQ62REYlh7xYVIz521cVSBtgwqCJk6Wx2RMWNRed3trUoFZAHCf03Add2E8UiuXgrdcjfSwvbZ+MnOmZ9qM51qROXJZ6P4kCP8TC1tJF3ojfaq+Jusi/OJgEIBADJuBAkEIQQGKsg8QUsQGPZGO7tSRxCkBwPVB6/JbWj2i2wlmT9utSubZFt3EPhn65yWeW2CNDKMlEMQ9KmSeb3WtkJV/1qqv6W+t7eAyabvwQVwSzbzpSdpmGYEiUSDLD5UtBaCXs63gqJC/P6ss4U9DrL4qn7FnAXBaWekKdn0Jzym8xbgMximhkWXnIvEzA9E72rTYx8eitIeBtxwC0q23RG2SUesbCgMvy1+HFcNn30yC0un3Y7EvFmSCMd0NUTG7YZhJ56EdJQLaQM6d/k0DUXFXKQZ8sxtEbhKlBoNlu6h7o2XsfTKSTAKC8AAfgmkASOO0n33xVCG2iJR1KRzVTrezlspPDNXLJA3wFVugoBHutLoCevqOLBSaTSkE0isWofY5WegwGWquJYD9/eV8RlgmTct73vGZm2Q5AMMdwWYgwejaOAQwLZQs2Autn7wGR+4ZuOcdev1IOPqtSEVEKcoA9BKmxjXdoGrDSMSx9omxpXhsLJ7XHH1zaWwBmPUaFT+cUrWwLVm4nikVy2DwSQSfTVILdRL25mcSoOHovrGO4GYKal5e7sEgQbZNj7kg8yfShig2FCyX2QlyVQQcPQ2u9VdAKW16xCY0wGIbB4ZSG4905mqI8C1K23MBNbt6TXbq6ut71sDqi0Bw+6cl6w3WLcCoGRMCTaisRguuOB8XHzRRcK0tsaedrRv3dmH8FrtW4Cses0//onlN12KSGEFHJ0MrAYYGpyGWmxx0dUo3v8A6G5E3iPZFok34wAL53yCJdPuQGr2x9B0Rp5xUbTzrhh44ikwjDgiuiGRC+jwVVRULM/XZKIBqVSieU41M64SH1wXR7Kaxx/B0vunALFCxDxD2ku62KtvwNDbp6Fku+0DJEN2jmTZ9i08ru8skLfAlSZTjKuKMJBoTGCd5yH6+DTEX5/hp6jKoULg57tEubBdD86w4YhWDJTtF4YacZmMYNUymOtWYdh9T2XPuN56Pay33wQXotymb7VENGglVagSjauSIbR8tEdheyQqjCulAlqTVKB9QMlect+n88DVtNzmjGO5MnxcPzASQ+VVNyK63TaSArEvtjjJdBE0kEVllACCVW69quD33L5mIZhTW+hBBjBX7NnRdrQEfAja2UclWSAj2BHQ2tE2tHR8JmupjunM3GgP2GbW39HjO9Lf1phnPmtZOA9NM4poNIZVq1Zi0KABLcpPerKNHelPeGzrFpDFSaIR8489Cm66HtBivuOuy+gjBiJjR2L0VbdBKymQLFgCDjtQKDv4fO7HWDL1DlhzZknyAHJQJeO+hQHjT4FuFCBaGIXBOOY6ZVgR8P2TTNTDtpma3C9Bjas/r3Qkly/G4vPOhLNqpSTF4TXIsLppC8Wjt8QWt90vEQY6cz92oIvhob1sgbwGrnxxBeUCqUQKDXYSdUsWo2LyFdC0DWGVJHNUwLithEbtVvOrbFItXTTNDGBbjkK8ciAMbkhrHhI1tUgv/QIlBREMuOcpeJ4F3dXbzJylmzrqbv0j0jPehs2Ud63woj7jSuesMlRNfRSeQwa19QeQ0rjWTLoQ6XmzmULF9/psSeK0UQcl0CtTTsMYPRrlTeGw5OHRdH7wcAHyThpGvBBrJ/4OzspF8BjHtX2E3K1j1d7FGNCL+bRLjj0RxUcwugC36DtAPbRXQRvfKxBBsMrtW7Ko1C9Sd6l0q/yOuw/UTfJ7PqjJQvY2y9qFbnbq1CAjGL6cOmXCdk9S849glQsilTSAzBjv3/XralBd7S8awpI/FrDBqAEMxWgjNWcOFk74HQrKS+E5DhzXQ+XBR6Di+4fBqxqAWGmZsJydusdcD/PnfoLld92B5OxZQrCQvCnedXcMGn+qJLopKWUGRn+HlPPNthIidQoWAldqXDPbYK1agXT9eiyfOhXJT2fCYPxXw4a7thZjH34S5vCRTDwOwdxheKz8maBttLRfAFcVGiuZTiPZUI/6aBFKLzoNel2NH8w+R0BQEPRZjIVZWAJEo3CslDCaUa4SNQ92YRGq7n5C2FNDi8BrJcQVb/COAleztAwVd3UcuGqSDCGbsgG4mmPGoOx6X+PqGT5wzSwSgcW1xFt13Wm/g71ikYQxySmtADG/5sDVI4hsMQoVjC4Qj/aKXECBBrKq/EdGlc5NBBFkWwlkuUVL6QDBrHIUCsZB7NTLpp2hDjKNPXH9bGZaeEzvWoALJeoPg1EAuDiyrZTMxbDkmQWaNPykdGqffAJrHr4PSTMJw47BjQJjpz6ESOUgSGhEg1vzTf4ZHe2m62HB3E+wdOodSM3JBK6nSNSWgoJiidgioNW2ZU6xKCkMf+e8U4k8Nm4CmeEIkqu+xsJTjkfUIslqwrLqMHTCxSg99HBGeaWEN4wy0NGxy9Hj8wq4qtWYsqWEkvK8ZtbVYgahZB1cywQenYb4u29J6A6XMef6ELyyapdaH48AyPfAFNmApJvyoDMUiOOK8J1Mnl5Qisp7n4CVakTEjPnOQIGyQevrQTMM1N16Q7uMq9TZxLhWTiNw9T3/Wyt8WFHYrhjXzgLXcjpnOW7rwLWJcdVjBagh47rCZ1xzrfjTR4OTTmDIH++AvtX20Jgvu4dZV8UocjucDlcEDwyRRIaVIJWMKj3dKRXgd7wn6CTTW2CytS3lXBu/sD1dswDHmZEECgqL5HllO7Yw+q7js/xh6tau2bdPzpZXkicRo+affTKsL+bDdDw4moGSrbbB0D/cAsu0EdXi/nFNQLLDbXU9LJw3G0vuvH1j4DruWxh44qlgEh1GGmACgmAJglYFYlVK6I0OdHyfEbZv/sQT4S5dJDpXN2qgeMddMfyyq0RWIJm9skiw0uH+hSf0ugXyErgGY7wpuYA4aVkOknYKidpGWLM/RMmUm+AVFco2vDjxbzRpewrJ+nCQ7kW+ppW4zZcCmAxeH6xWDmh6JPDGI8DWNaC4BAPu+4ukG7XT1JoaLQZSFtZLgOv1SM94S+KftpVUIAhcJd5JGyag8F03o1g36UKk5n0iUQU2wNy2bOdrCTTHgzFmLCrIuDLebpNUYNMZ7mfO0qIFWD/xJKRXLYbmUiPbU+PTkXssmOaLMgkXSKQQ32d/VJw3SUKXcWUvTHpHLtvGsUFNIH8no8qfBKdkVQkSVLgjsq78jgCCTGww/FE3NWeTywSBKgPeMzsVEwSQCWmP5c3sm3oZqUpa00N2VCfZ3vHZ1KOAGtOUHnzwwWL3bEt79Wd7nWyOa6uuzO9a+7ula6jnamZ4Ms5HjjPZL85JFZKMyQWYUIAJFdqbBy2NdzY2U+ltszk2G9u1umhvIwh+V66bc+eSH2DCgVQdvjzmJ0hrFgzbhJNOourX41F5zLEij5JsjNz5850oOrwoJgmycN48LL3zVqTmzpLwWI7moHjc7hg8fgJgshY6pGzwz2hpjDmvMoGrLOwZxcY1xJls5dSbsPaFv4F+WroWByqKsdX0xyWygatpHZXn5tyQhQ3yLZCXwDX44OPEVVIBxnRNppJIpizUrVuNkqsu8J2KBARFoEuYpp4v/paKv5q1GeifN4xkXGq9qIihzMxkFpWi8r4n4LqMb6chZSVhGGZzekT1wlfAtf42RhV4w4/jSnFpK4WZxPTycpEKMAd028DVhW5GUHvFBUgxjqs4cykonoUNGQd2zDaouO4OP5RWKxpXPgkpFdCicdRN+C2SqxdDEweQ1jOyZFF7DxzChYgG5vB2HRfDH3wWVkkBIq4JMNFFN6/k+ZJmXFHKADi/CVIpESBo5U8yrkoioOJuMopAbxTqyhm4nsH0GbSeGZ122WUX/4HSZIf2QFJQatDSsSrsUnCu83cey++C4aMyzw+2Qdkj+FkQfLfETCuWmylUmWqVmaUYKD94bNCbX11PtaMlpqi1kFZBmwWfa5njmFlf0H6qXS3V29o1v/76a0kywKQLmaCc11YgMTgO7AOTHuy6666SgUtJBrhwYtIGZi5jWCy2I9gmlYwhKDEIjouyd6YtVH8439hexsllVjImYgjGyQ32m7+LPCzjfgzaT82joG1aOj44BsE50xv3WK/UIWJTDfWz/oOvz/899Lgf99dqbMDoW+5CfNsdmWsFGlFgKy+v9hYR/vce5n8yFyun3Y7G2bMEnzJqQcmuvnOWFiEo5rvLj2DRWlFRBTLHSkIq8jzXRd0bb2AJ3/tlpTDpH+I5GDX9UZE88Dnd1i5jr9g8rKRbLJDXwJUWkOxZTXIBy0nDSQGJdC2Slg7t0akoeedtJAsi0J3ekQs061g9D2nGQtX0ZnlAmyNGNo93oKHDKChC1fQnJQGB7hkSMjSV9DU/ZDmCD14yrgSu6XfebMKHrW+zK8a14q5HspYKCHClc5Z4d2bPK2rs++itIVKBrIHrSUiuWdyhLF3dchdkcRFbc2A6BrSoBnfdelRceR3M3faSLFp0ruvOByLnM4O7c6z5sGaMUHrME8hSLkDwyu/IhjH4vAJz7b1EWupmZxy4CAyuuuoqSefJ7ErKGawlEMaXDEGQAhpBYBEELPxeeawrsBQEQAqMqD7y74ULF+KSSy6R7Fpquzp4HNsTBF68vgr4nwl+g7s46rtZs2bh0EMPlXSuZHrYRnX9TLCk+sjv+S9z65zHB/vH34M2CfYrE6Sqv1W7lJ2VVCoI4lR/FQBQ57A+2oqf/+EPf8CyZcsEtF599dUyh9R5igQgex8ECKpfTAPLBAuHH354s/6QCydmFCNwPfPMM2U+8HpBGwXnZmbbmLWL2dCY9jc4XqqfbDuznBE0M00tFxHBuROcL2qBEASvmWOVCeaD7WFdmfMvOOZZPCry6BBK7TSsfmw61tw/HVqBH03AjcWw1SPPwjAZqtGTd1AHHv2b9J9hHZd+8TW+uvlaJOd9IswodxYrv703hp5+DqKRmESwYVIXjhXtH0yQErw3VFi/zEpEjue5sJcvw4JjfgqzpMCPspNOYeglk1C09wEw+CLN/hWWR+O4+TU174FrUOdK3ZWTZgrYJJL1SSS/WIDSKTfA5Y3gkInsjbzFIlyF5XKlKTGdpVa3nbrpUSkvCgGuxaia/mcJh6XDlFUjb1jRlLmuvHybH64dBq5kXAlc248qQI2rz7j6wJWcMaMzZFP6G3AlqcowLlRjubqByL4HoHLi2ZLD2x/aLA3TivGCL3a+PCkLIMvK7EIErJwblANwDhBoUN/KuTBo0KCN4mx2FLyqqBxB8Nne+DLYP8EG23XjjTdKulV6AL///vuyXUzZALeUyVgyLewHH3wg6Uep0yVLPHv2bIwbN076w7SsO+20k7DIakFGCQKB+7e+9S3R7s6dO1eAKT3aeY3ddttN5v8//vEPYeDIHDL9qEpvS5vxd7aPbZk/f778/PLLL5tT1fI6X3zxhdTBvmcyarQL288UszNmzJDzCU7//e9/S7vJMLMNbBsXETyffeACg20nMGS/eG22g9fjeFInSuDH9n300UfYfffd5bwgG8l+0pbs+ze/+U25Pq+nABjbMWzYMOkLpRpkIJmEgawkr826mP6WKXJV35iUgqCS7WOqWo4Tjycgpzaa1+J57A9j4dLeCvTSbjx25513brYxr8P5N3PmTLHH8ccfL2l7L7jgAvmMqWwJfj/99FPRZDMkGxcCnCtMKcu0s4yIweuyXQStBL9sswK9tA/7xr5QgsA+cBy4s8BUskwzrOYR62G6YNbJ+cbzWC/tzXSzY8eOlX+ZYJx10d48nwtCNR/4Oe3BOjlP2C7ea/2qeBZsGFg2+Qo0vPUmIjFDNuLMMaMw8sZp/k6SH9lwIxa9IzZwXQ+pVCOino4l11+FxP/+I5FybDgo22d/DP79hUxVA8fgG9J/hm7CqAakG5nPqyBDS2bXcYEvfv0j2Ovr4Bk63EQa1T/5KQb99lR43AnoFQzQEQuFx3bGAnkPXDlxN4TFcuXlkk6nkGisR319AmU3XYNIzVp4bpr0S2ds1OFz7CbnovbkAS2tGiki14rLUHXf436qRa6Bm9hYxV6xjwpoKMbVaUr56metarmI41f5AFRIHNe2nbMIlg3TB67WnI9kGyabokI8SxzYMVuj7No7oHHR0IZUgBpXOmfVTvwt3JWL5OHD8CW5VIIsmDxYBwxB9a33CpjV2bdOPhAVw8WIAXyR8+XJlzyBFQEBASDBKsEYc8Tzb76gyXJ1BGy2ZUu2gXUoNj9zW1Wdq14STz/9tOSj53EEA2TwTj/99GZAcc899wiQ4zb7vvvuK31hWlACTB5P9oyggv0lqOT3TzzxhICoZ555BlOnThUvdfaT5xAUEajQBjz3V7/6lfwbP368ADoCvDPOOEOyZhHgEAj985//xOOPP47bb78dJ598sgA22o+g+KijjsKHH34o9RJsnXPOOc3AUb00aZOPP/5YGNc333xT2nLxxRcLiGEa01//+tfSBv4kCOW4EbRRQnH//fcLQKf2l+fw71deeUWeTQSBZCZ5HPvCPhP8q/i7rP/yyy8Xu/Af5RhsH+3z3nvvSZt5PoH6SSedhOHDhwv4ZV3cpifI5qLmoIMOElvSzmRk2Ybp06fLGBP8ceHxs5/9TBhz2u2BBx5oXiRxkXHzzTdLex977DH5ju1jO+666y7stddeYtM///nPkvSBgG7JkiXNbeWYv/DCC1IX6zj22GOlPZSVsK0EkwTLTz75pFz/ueeek8UYj3/kkUeaYxLzeIJ/2mry5Mn40Y9+BGppaQPaiPWSqT366KNFh/zggw9KClqCTNr9uOOOkznC+cH7hXNWpbZViyTO0ylTpkh7+Tvn2G233Sb9Zf9uuukmOeeEE06Q+oO7ALn0fOpUW7hlDweLzzsVDfM/p0gAMVdH4f7fxeCzL2pyyPLlYeLYBF2yabWXOUstnn2QacNkshYriUWTr0Ji5n8ZLRGW5qJs7+9g8GnniUTAtl3okQjMSBSO7GL5pZkXCHTQsXldIBKlZIhA1yeJ/FeGhy/PnYD0nAWwYw6MtIOSvffAkEuulyyVvUNedWo0wpM6YIG8Ba7BrT0lFVCrMT6kko2NaEgkYDz5EEr/+xY8ei12jRTLyqwKtNIRq6PF93rUAQVcbTr/0BtyA4hT4JVAg8DFjEZRf9t1sN56Da5k5WpDx8uvOwBcGWB8fReAa2T01iiZ3BHgeqJEFZAoEDkKXBUjQEeFslvuQmTwCAnI3VlvVc5dgi++HAk4yBjxM46tipnJOhUjRzZPbZVmMhMdnW/B4xWAbg8Ms228vwgUCVYINF566SUBVQQTd955p4ASsnp80R9wwAECWsmaTZgwAQ899JCwgwQz1CwS5Oy3334CfAnEfvGLXwjYJAN4zDHHCODiOQTL/Ddv3jxcf/31ePXVV4VZI5h69NFHBaARsBK4sj4CnKeeekqAB+shWLrllltAUM2tfwIutunSSy8VUJmZ9UkBVzKBb7zxhgB7AlPWRYkC08tSKsHzn3/+eQF6BLdsMwEUWcFf/vKX0na2+eGHH5Z+Pfvss7jyyisFVBMcsa38nSBMjSeBMcEWmWlVJwEmt8q5tU8QSPseeeSRwlISmBKIU77x4osvyjyi7Tk2XBxw7nDBQxA3dOhQGSeywFwQsO20JRcI7BsXDARpbCeZUR5z3333CVPKuclxJ+PNfrKOCy+8UMAi7cTxPeuss0RGQNuzXgJ7HktNLJlctptt5uKB/9j/3/zmN/j5z3+O/fffvzmsFucZATojZLC9lMvwumTZlc6W80W9B9gWzj0y0dTgci5wPDgWlJLwfC4IlawiqDnmfOW8JyPOOjlHyBizPi7KFMvbG86PXbmHO3wuk+CkU/jqrN/BWrJUHIp1asirqhAbMixwOQ2uqaP08MNQsft3fQfiNoqScfjvKEOyP3rpBBZPvhqJme9DY73MIllaDFRVw9AjQH0SRjwOvbwC1Uf8AAW77yk1iDNzRnV8w7luGqv+8RKsd16G7vlcLSP3ULRlf/0l7NoG2HQ2cwFzm20x9sap8j3Bd1jy3wJ5B1yDK+UgeFWgVbFHfPERuDrz5qDilhvgFkbaveG6Mpwumd8mYXmnQGuTR5cA1aJSVE9/ArbtiFcnb7ggSAk+GMxoDKmpf0L6zVfbB67UEJVVNzGubpub22RcI4wqcMUFsOd8lHWIKrWm1ajzG9N/gGvm3NAtG/HvHorCiWfC00wSyh32tlXX5EuVjB3BF8EgX74cbxXuii9bsl/8my/yoKd3V+Zs5rkKlCqNYkvXVjscBJrc5iWrR7BCpooAlNuyBFkEnAQoBIv8+dprr+Hcc8/F66+/Ln0jUCEDRnDB7XgeQyBCEEMtJu9fgilqGsmeEqQSKBJsku3jlj2B1f+zdx5wllR1vv9V1b2dwySGIYMEXTHsuvrUZw67uvLc9a2rrK5uUjEB4uqKGYFV4CkgQREJZte8uvv0PQMm1IdhV5EgBoQBBhgYmNThhgrv8z11/92na+693XfmdqQLx+6+t+rUqf85dc7v/M7v//8DUGDsAFwnnXSSA66vfvWrHRgDPMFmArbYOoaFAyQCRJEYsD0MUAa4Ar4M1Dimp8G4wuTBuFJvtroBnwDL5z//+Y6pu+yyy9x2PXWkPIDmWWed5YDi6aef7nSkLDaoD6wh51E/ruEeAHjKhEE1RpsJn+/ZcucZYDyxKewk4B2ABeiDJbQDphVAx7PAAAPAfODKYgMQiR2oH8zvy1/+cse28nw8B/cCnAGIaVcAHAsAmEfT5AI0Aa6wrieccIKzJ/32CU94gp73vOe5NobFpp4wqNgXRhRgiQMXNkP+AKhnAXbOOec4YMvfXDe1MMwyPec5z3F15FpYV/oJwJWykVIAaJFG8F5YewDMqR/9gnTA1Jd70C+ojz9n+Ow6bUffgm3lHyCXfgjwpV18zW43F4zdfH87LStOE2Xj49p8yisU37dNQYzsyYXfcbte0wcL80TpzjEddcGHVX7kH7Ud62wcye2dR/RxwPWcMzXxcxjXzCUDwGsiSutS1KMoSZSmhIPEUbdfD/n4l5QN9ItcWETkmeFDkKXa+bUv65Yz36rSmkMUlqfJGnifhMQKbC9GgdI4Vu8RR+rICy7P3X277ETbqc1Xz++OBZYtcLXHt8HeB661uK5apapKtaZdcVVr3/du9W+53cVJna8DptX0p1EjQ1SnfvHu9eTFKgBXXtxmh2PJ0lTVS85T8qPvdR24wrg6qcANv2jr7enXzZ4Z4Fo+8hgNdsS4Ll2pQNH+vUlZkz2B9rvwMgUb9neLor0ZFAEpbH0CGAAXsJGkdGVrm/Lo15s3b3YMHuDQdxzx34G9uXcrYGoyBN9BwhaMxvgDBgE/gEnACVvegFCuAVzDtAJuAD8ACYAr29OAJPqtD1wBh8bCEaGALV7swr1gFykDIAeYgoUEjACQYRkBzbCDAA3ANNvcMH8AOLaiYUIBtGg62UoH/AFcAdSAFUAT4Mxs20wqAEPLdbC2OCcBlABpML8wqWgxv/rVrzpwDZsKCKPdWADARAJ4CasFYOQ86se5nIPcAKYQEGfe91wPAw/QpM7cA+BMPdnuRzYBaATEYScAN5EPDLiyCEJ3jhoUAAAgAElEQVRiQJ2NcaVNAcmHHHKIqzeSBxYJ1Ad7IAEAuAI2AK6AQ2xE32OBYeMsoBtGE40qwBEJA4sG2hqACXDlegAxz8/zIRcwxhWmm+1/2p8+wwKC3zkPoGpMqLU99wOEw3JjSxhl2hIwz6IGNhgml3sDiln0oXuFiYdhxs4AYtqL5zE9sul3uR915nmxFwsPgCsLDxhorvHZ2fmaPxaj3CpStPHd2nzKCarvuE9ZLZWiTD1JpHrk7dwFmcpxvyYm7tX+z3up9jvxpCnJRDNNPYtOY6dddJ0kc8D1dgdcf+pYUJxd4T6DoKRyVtJEVlMQZSpXI6mc6OBzL1X/kUe4aECN0OfTJkqlO845VRPf/LaC/vWaDCpE1MrBrZsqQxc1ByYWn5HyEYfrsPMvzbNmzcIWL0Y7rN6zcwsse+BqE+q0zhX9S+JAwERlUhNpop6rvq6Rf/us0nKUD8DdXHXhNd3I3703TOt0k7mQAk4QHw0MaQ1xXNNYYZp/VjymROlBoF0XnqP6D7/rYuEF7TSuUajS6FqNXPrpXHfahnOFcS1FPdp5RmcaV2NMCGkVHvVgDZ99oYI4bapxdSlgQymLU0W9Ze046RVKG1KBPDvDEj6CSEG1poE3vFX9T3raDOeaViBypiNB4DJhmae7sZymcTVtK9vJvv5xISxCPQ0QAYqKkxN1BiTCggF8+J1tXlgv88rm2QCvgDJ0jQBXQBg/KQ8WDoCA5hUmDcYOdg02FSBKOaYnBCABVGFWcR4CzMAwokEFuAK4APwAQrZ4AbbGuAKMAK4ANoAOIBD2shnjavfjJ+MJgJO6AbapN6AZ6YExmjClbENTD0AkjB3PCKvqO3shpQB4su3MeYBzQLeBSQAXoJ97ArQArMZMsyhAbkCdsTVMNvfHftzH+hrfA5q5FwAbsGdsKH2G9mRBALMM+EY/C8ONVIBnQ1cMeANwwOZyLfXC7tjM7oPtaU/YU9rK7oEeFfDI4sQYV/o0YBlgCpjlOmwG8KX+PDN14XvAOsDVj7TAosWAK/VFb8wzW8xg6oztKQNgCvhGcsF9kIcgcwCgAszpG/QTW1yZ8xW6Z+6DjXG4Q5fNYgfNLdILFgo2phnzuhDv4ELcgyE2Gd+pW09+lSr336WerOyiCiQZISRL032YsI5hoqQiHX3JJeo7kuQre5JAxXHDPUODyUjTurb/25d010cuBhsrwum4MP+4U0uJov5hHfXxLyko9zQy9eRz9lTIyDTTjm99S78//VT1rBtUOe1RPU2dXKvkPKKRDBABBHAcqO/wI3ToRZcp5IED4sWuHsvdAisGuBZ1rgzUk9WaJiZ2qjKZasOZ/6wS4bKaxPjbl0asNV6OTh2xmt8z91CPBoe1FuCaxG7VmAFcW4S3g+nbfdF7Nfm9b7mXtdQE5Nq98LIsr1mr4Q99WiHbRO0SECh12qOdZ5yq+g3XdpwQIGQgOeoYjZ7dyJyFvrbwGKyQ0R1ncaJSb4+2n/QypVvvaDhnLYUEBK17RsCCoiQNPO6pTi6QRiwa8lAuzQ4fyFhfBYBwDVIBnGw4+J1/eHUDZNiWNunAvvTTvbnWNLZFaQKgEsAIG2dMFQwnINUcvADggFnABAwY4A9dKICM5wKQwWYBJAA6MHawXQZAYEBtcoRJRENrGleAKUCNrXRAM0wsDDUAl7ohMQCY4nWOVIC6AlwBlbBoXMvnfA9ogskE0AFYAJU8g0UVMOcswCD1oA44Vb3iFa9wbDNgGLDJtj0giGfhuXh2A8KAaBhX6gXwos48D2MUIBUwZ7pl7MQ2N+fDCKMhBRxSZ66FfTbGGjDGfehPAExAHtdzHc8M6wnjSj0AyWhXWQTxnHjLw9piO4CdAVfAJgD085//vPsc0M85SBkoh3vSngBPwCh2hmGHMedc094iPQD80c6AV1hXHMi4N9v7gGgWLcgnqJexov5CCYaVtuY7Fkn8BGhbTF3szuKHfseiCb0xLC73QaaBba0NANqws7DVtCX1p435G8CMrWC5eXb6LMw996dtcPayo1s7G3vzPnb9GuL21yd0y+tPVLpls2K29Qm5eNAh6j/yKG9+CFTqH9DAE5+gkYc9WorMdWq6RgZaZ0S8cWDT4l9n0sSkJq75kXZe9xOnpSVDos1B4E0csUrlPg09/dkaeujDHLGS42PYX4IOGo5NFdSlHTf+SBM/uEZJZcJFDACoksSneuO1Su/fkTttJZlKf/AwPei9FzQW4KvAtev9aBEKXDHAFduhA7R4gzlwrag6OaGJrFejF79Hvbf+2qWzwxVxNoH5bG0xpWl1Ia+6I/gmpl5QylRyjOsXXRzXKMs1PsXDgFAYhRoHuF79bdUTdkZIIZs7C/kMn1v8lgKVR9Zq6EOfcjqjdgcr5Cjq1a4zT1X9xuvmHFXAbdfwPxizIxtxXJPUaZqKj8HfLrxWGisql7Xj5BNy4MoCe0lkzmptoSwNlZVTlftHNHruhxSuXedObjaxMUHiAMKgjhOQHQBXgAJba0zyOOTQZgBGwCvfWZiohZ4wjWUF8BRjJ/I8ABQAHBM+z8bWLFvobBvD9gEekADA2sFkAagAlua9zTY1W9YAV0AHwAK2DlYVMEToJcoDlLDFDkgFwAHKAH6whEgqAJ7YjbKQLgBeAB0wh4A0WEjKBfwDnNkOBuShe4TFA0ABQHlOngFWzrbsYVgB0gBbwBIsHm2DZvUFL3iBYyYpE2YWcEd7oYk0lpk2g7Uj5BdyAxyrAJ+ASoAodoRl5nkpnwNQBRNK3SmPhQtb9ZQBmwrA5DAGG0BpDCa2AMADwOhbgDo/hBOA7IorrnDtA3DjPtSbxQSAmG1/7gnIxNb0AeyEnph2BbQC/AGu2A2WEoCLbQHttvhA1wvo5XOAIfdCCoAjHow1MgOAP8wpLDR1oixYW/62BSBAFXDNT6QN1Jv+Rn+gT6Kxpk4sLgCYyAhYAPI5TDmh2GBMaTMAvC1ikBDQ32hnvqNd6Tu0AYCefkr/w9boe7kW8G2xa91YuhKya7lUqXXd8ZZ/1tivblA5TJXWE/U97ek67A1vnzn4oT8FHOJUVWBbTdPK+ObrxGfYqDHf5DtsJCCQyoUJIUsIB+lGUQc6izuC08AV5y44Hvw/0LPmc5mrRz3W7W94raq3/FZhKVFWyzT0lGfokFPfKdJp7eu8PxsuWP1+YSywooCr6Vz96ALViboqkxUl13xL+/3bJ1UvDynLqgoLOebbbUwbLHV6nUaK1jjLQ1V1C1A4ZoD3ryQF/QNaf+WXnFSAzFnNHCFzUJopjAKNX3Suald/1zlxUS9XTBgpQGHvaXrSMFB57VqtveRTuSNZO+yaxQqiHu0481SlN1w3wzmrna1Y8UI6BsSgdYzrB8l52xS45mFW0CPVFJX7dP9Jr1B2D4wrK+xp4N0tG3fzlQJYwyVElVgDrzlJfc85Ltc9uMgQMxkJ4p4CJiw+K2AUsMVzoW9FnwlDyXY3A38zHWs3695pWSwC6W/GpnJ98TOejc84zAnG18qa06Rp3/xwXj44tknQdIWcbwtSyrXoB6ZV5Dv+WcB8yqIMu85SkmJrJlbqSRkW39TqAXgCCAMq7fDDhJl8AKDD7/aM3Nts44N9c2ayOpv+nc+5xmxp0UH8Ps73Fp7MrrMFudWb86kLn9NnKI9rLFQedeF5rVxrL7Or2aVoU54dm5h97W+uw6YmBTFmlDr4AeMtwYP/Od9zPp+ZJAYpDGWyYOPgOw4/+xv14Dq7l9XL2pxyrT9RlvUjY1n5ns+sT/KThQhOa9zXyrV2NtBl76B9zk9LBtLpu7OUz89wj8pK2nLB/9Ku/0vCgX6Xxrrn4IP1oEs+pgw5VMNfo5l3iN/fzWaLMVYzl7k4NBBXcUU3H/9cJS5xT02qSvu99AStP/5FInNkN1WCS7ltV3rdliVwtdWVNY4xizYpTQPXuuqVCY1XYtU336wN7z9Nad9ILtwutGy7UFn28rpLGpmAAlKzhuGcnZbm0pFcLFAEQAMDWn/FFx2AI8dya+CaOuA6duG5qv/g+0obuZ4TQBUhlRr6RFdtBiCSG6xdo9FLPuWAaLtsTwHAtdSj7WecqvRGUr7OMV0u4C1IFVH+UUdr9OwPdAhct4jc1h0kl52Labt+DrEIYR+yeqzy4Udp7bkXK4vykGvF5L4AIgZ2A6lM7nwGUGUiRw8KwwZ4BeAWsy51vfJ7UaCBUgNDvvSh+D4Wi2cyK0olbNJr913+uk2n8LRzbXL0GZ3i7kKzR7TrTavoFqENtgb2FC9ymDYDPpQBaLG/i/co1t3sYOX71xpgtHv6CQeKk71dZ89g9/Edl6wcu9avi9XDFkC0nYFHs6mdU7zOv6f/PH4d/d/NJvbTnJ7s3s3Ks3syTputzB7Nyi7a2ezg29Seq2gXuz/3IhIBDnswwnZfv5/4beO39WKAsb14RTu+JIHqyDLt+Pynde8Vlyoq9ypjYIt6dMxn/l0koCGGeFBYiPs3arYj03FF9vECRyEwT6ZSdcst+u0//rWy4WEF9RqpNXXY6Wdr8DFPcPPdKuO6j8ZeIpevKOBqrIQB13odJ60xTUzWVBmvae2F/6LStq1KWcXvzVa0c8SKHXgllWs3YxTk2yD5Vkk4MKDRK76gFMaVPfYmSoR8YM2B6/hF5yn+Id7aDXDZ8Ebnhc61t42MJFEorQG4frIj4JoBXJnA5yo7DQOFCcD1GI2cdeGcgev2k09Qds+WRnKEJfKGtKgGYcoIu4JKJN69S+su+4SC/R/k0hYWOwb9ku10JkALbQXjCqCgr8LAsrXLd75kYKlNmPZezRbrdWm33J6147mQPaCD9bc6O30OH0h3eu18nE99fCe7+bjHvpZpfcq0kftaXqvrsQUyDI5izN75uudyKJc5o3LD9fr9G05UqZ8McJLGJ3ToeRer/2F/rJAQAI6M2PNpijslizdeJUK6lRJC8KqvastZZ0jE7E1jVZTpYZ/4gqKRDcLhlwQ/q8fyt8CyBa7GBvhNUASuaZJqolZRXJnQWC1Q+aqvac3//byyqJTnsevwqOP97vIod3jhHE93K0J2mRvANY8q0B64BlGgiYvPU/KD7ze22PObMYgAsk02wGeODVk76hhXwlW1iypgjOuOM988xbgCXGewz22ei/KDox6s0bPnDlx3nnSC0nu3KHVZvZb24bacXKKEQPVqVYOvea0G//R5eaaXwuDIpGnA1N/KZnsUJyzYV9oLMGs618WbBNrbfSWCV5959dnWufTAIvNcvKabYLaTskxSMd+A0H/eTupXHLfZ/jdZwFzs3sk5Vi+fyV6q71cnz7Wv5zqyJMuUxDX9/q//p+K0qjCL8BDVyPNfoPWvPFk9Lt/rnneivTjmK6Z0J89GlkaS1rBZueXcs7Tr6m+qFJQUR4nKGzbq4A9+TD0R7HGiaDWqQCemXbLnrhjgapOPD15NK+ZCY41PqLLjXq276H+pPDnuvA9bHXtsuynPW+0YM4da5yNUU673DCMpG8wZ1zBOlDpmt5VzFoxrqHEHXL83A7jasyEbwNmpJyI6QaRwdFjDH/qkQucV1ZpCzTImkh7tPvPNSn51vdJ4jlKBxo1z4IrG9aI5M647X/dyZVu3KKHCy8n5oSRFRz9Mo+96X9430CsXxFT0RRgf0yPieGTZsmDFALAW9mrJjhaNiplOs12iAnuGvQUzzWzQzbIW2sazAdy9qU8re5gmeCFB697UfyHB677WbyVe70Z0yJEg1JZ3vUW1a3+hmmoKskjRxgN1xIWXKOvrd05ZSL9cMgB2mBpadt7/xTpm9H0yceHLkSS67R//SpUdO/E+UBpG2u8pT9faE1/vCJewFLaVPSzWs6zet3MLrBjgyqPTmU03xeBtEyzAdXJiUrur49rvssvUt/lXSuag0jYAS4YRpxGDSXM+TXPdM597gzjHLzLe46vUIXCd+MD5iq8GuOar4OKBjxai+7CnVxHA9ZJPKsTpq83efxG4Zo1UKkWdX/FezmaNqAI66hitOasz4KqtdyrBA3VvpBxzN3dXzyTXdjI0rJHLP6MSDg2F6AI2yAJccT5By0oIIT901nIDZdQXxhinlVYhwLpq5EJhS9Vezerlfzbf9TYnrOUo5zBpgx/FYr7tNZ99dKmXzWxRwi8ijXTv//6c7vzQeeotjbpIA1lQ1tGXXKlk0/7qy0qKRagpfBdCxcqdG5fKkbnUXJmynbv1q78/Xi4UI0G0sooOOPkdGn3ms5QldeeTQDZIwwqrrPtSacHO67HigKvPuJpXqAuNNTmpsfFd6r3mGo38788rQu/Z5qBTJ2xB8BIgD8iRZSOQXOeGnv2KBuMaZsqGBjVy+ecV4CUZkO+jPePqpAI/nCkV8O/nnoUsW3hDr1+rkQ9+ItfOtmGOfeCa/uqGRsy9OQJ2skjFSccaVxjX4J67lh1wpXlgJIZPfav0x0+acgAoDowsoJAFsKCyzFjLefA0oMEz+BPZfION+S5/9nc1P6Mdi9rsu/mot5XJT9u+XUqgohNbGlFgWdOW43PM9XmXxHkuHGHiUr3uuPEG3XrRe1QqDSi9/Vb1BpkGH/cUDT34aA0+/vEqbTpMVdx/07qGyv2LW/3GPGwEUuX3t2ril/9Pu6/5iWrX/9LtUoJcazt26iGf/op69t9EJCzV4zrU0IxoG4v7IKt331sLrEjgaszrtJNW3cXKnJzYrbH7dujQ889SlFYd6+rCiDbw6LR+E0/mzHnpOyesBtM6v8LLPLySUyLAuF7+eaVJ7LY8mjGj+cToSQWmnLOKEohpsJkEobKRYa259FMuGVc7HakB17Ez3qr0putdMoTpo/U9OMd925AKjLznAmUwqE1vRt1CZcSMLfVo5yknSPfAuDZzBFu6qtcwCxSrpvJBR2j4vA+6wTEDvLuEL7lHvQFUQmPhgMViCGnAfICZvR0MOr3u5z//uQv4znOY4xk/x8fHp8J9kemKbFbtjnY2KAJA4pri6Ebw+nagv9tb81ZH35OdxTAMuulieW7izBI/FCaaWLy0NbIQ2p06+zsWxb7h26gZS+uDVP9a6jQlZYoI+TP7u1K0+VxZ4XbXFZksCxXmR6Kwus32fMsZhHf6Hi3k+TPszrjMJmKaaOfOXdr6gQtUuetuxeP3aXj7DhdeKklqKpWGdfBHr1Df6CZFLsTaQta42b1SuZivoTR58+906ytfoqxUVqm/V8RCp4Lp+C6N/Pen68B3/YtzLnMpudl3TNKp8HmL/RSr9997C6w44MqLuWd0gbqqNSIL7NK4pLWfvFIj1/6X4lLoAhkj6s7hXf5GApz4Fe1P/skcmca9b4epuwBogsEhjV7xuTyqQBOPzunJj0QKoSYuPlcxzlluO6dVXXH8CpWOjmjggo+qHJUUejFeixNSmsUqhWWNnfE2xTddpzTJY3TO5XBA3yUgOMplzvIn65nXs2QgNV9dJYDrya+U7r1DsQOuC2PzuTzPbOekYaYSE8CuWINnn6fooQ9zwDTPnT0zxTDb64S/Iqj5vniwz1an+fze2pPEAmRCespTnjIVwxUwRyB8Mj4RkJ5A/WSbagXKimCHsvnXLJYtn5M5iSQFpFp1b2yTYOhFQNjp4sAHiFZv/z58f9NNN7nwWaRgtYUIoPUv/uIvXMICgCoJB6gnwfNJm0oiAQ6TVhgItnvMBgqb2cqcsExvXATGRbv7NjNb82y0G2UYy9nMZv5ioOjo5P9t15LYgeQFJAxodhSfv/h8y1n2MJ/v32xl+4ssi+vbbDHDeSy2sHMaJsru2qI7L36/Klvv1Uh1Mg9Fl6WqTozpgNe9Xfv9jz9TmJYbSQJmq8X8fu+GVUlbP/Vh3f+JjynoG8ijBjiRQKo4lI659NMqbdy4xxhhO7EWA3h+a7pa+nxYYEUBVwxEpzTwaowrLy/btLXxiu5LJhXd/HsdeNkFInJRrZSqlExvxlsMVAL4LxRgzRuWxAEwrpGCgRGNXvmZPNcyKV9bZs7KgevkxYTDMues1oAvLEXKRkc0/IFPKq7GKpXz4N7FuJH5BBIrCnsE47p3wDVWeNTRGjlrGrgWnd5y+4ZTwHXX6/JwWGiK5xx6az7eik7LdANm5MB63wtepL7j/3YG61pkm9uBi05vvRjn28RITngyVj3xiU901eBz2EVSgZLKE+BKVizLRuXAfANoNrMB/dAOfrd4trzHHPwk89TXvvY1l5HLyvADyVu4MctFz/1g/GxM4O9mmlxjLI09tfv5f/O7xbMl0xIZl8gkRSQIDtKSkjL0q1/9qst4RTIDMkuRyYnMUGTI4j5F/akF9bdnt61yP7C/nePXh2eycFc29hnwNBaWc8yO/nNbggTGxuuuu86lXcWuaK998Gp2sLrY+OrHXbWyuJf9Tj0pj1TAPLcd9r2BVr8e1k4+yLLY3H4yhcXo88vlnvZumiSJdoL9LzpSch4LaJxCWbQMDw1r1+77dMu7/0WDv7rOEToulU0YqT4xqWPed4n6H/wQqXfxta15FIFQUZhq99e+o83nvU3loRHHHMO24kw29Ixn6cBXnayonGta7TD7rMToKMulj3ajnisOuDZjXOmkDPCVyaomK5PalUkHv++t6t05LmWOp3TYAk2rG+gBjxa0fwERFDDOsXADgw3GNc+93GybPZ+0c/0tGtf2wLURxzUsSetGNfrBTzgZQlxP3P1swpj5gheBqy8VaMeGNjzqk0TRUQ/W8Fl5jujmx0zgCuPqMmcBBJcR40oW7SwtKynXFB5ylEbf/h4Fg8NKsK3pohsG6JT968ZL3u0y7BlINUowd7bLSd+5adMmtw134403ur+ZFAGupFn9r//6Lx177LHuMwOVpEplUuVzyiQF68aNG4W8gDL53EAeQBDmcsuWLS5F62WXXebSdMKaHHDAAW5bnrSj3Pfmm292MVk5H4CEVIFUnnxPnZuxT7/5zW8c6OZ76sJkTsIIUp0CPKkLciPqjDSCbX8+P+aYY6bMy30BrqS1RcPM/fn+2muvddma/vmf/9nVA6bawDb3pEzqTbpS7gGbSypc6sS5sPSUwWcw9dTPnE8t89V//ud/umfGFo4pS1ORshZG7dBDD3WAkhSsfEc9AS0Pf/jDnZ1hxGFFScdKfbmHLUSwGXYmTSvxT3EwpH3I9oZNKI9zSKaxbds2xzRbEgdCwHEf5CS2qLn++uudlIJ+wDNgY8Yf6kSqXuxdbJ+i5KDb/XkllWd9g/5LG5ndsbdvVxxELZ00fXBoeFBRVlJty+912+tPdNIw59ycpSr39uqwyz6i3rUbFTnp2uJazAWdSWJFQaSx312vO05+Zc64OqgdKugp6bBzLlH5sMNUauPLslAxhBfXWivz7ssauNrgWlxRGXi1sDC2NVCbrKgyPqmdQVVrPvdZjfzix04eQHd3YAnebL6CtM7af3K1LVqcaHCNhi//V6XZ7MCV84kqUL/6+44lbXeQOSskc9YH8wQEaE9bxU/EUzOKSho74y2Kb7w+T25QAGGt7uUAOIzZkcdo6OwLZweuWU2lqFc7XvcKZVu3Ks0IybLIo+Os7TV9govd6gIh5AkJRs66SNGDmKxzPdjyeZIOHlrSE57wBAeUmAQBKbCPAM9HP/rRLnc8TCzAlUkTwIZ92OZnwkRi8KMf/chd+6Y3vUnPetaznMTAbVumqUsI8Na3vtVdD9j527/9W1c2ky9AjDzy5Lvn93e+85368Y9/7Ji9K6+8Un/3d3/nQBZgF9BFrnu2rJnMH//4xzuW2BhDJi/qzZY+W/6PetSjdOaZZ7p7/tM//ZN7Px784Afr3e9+t2MlYVe5lnty/69//etTGl+AN/XlGdHhvvzlL3ff/+53v3OyAQAaz/XYxz7WyQYADK997WsdeOdzAD4AHMaaegACkRj8wz/8g7sWwHjJJZfoSU96kmsobAGopQzsSJ0/8IEP6BnPeIYDo+9973sdg8p9nva0p+m0005zZfBctjDgs7//+793IBzQ+JrXvEZ/9md/5sq/5pprdOKJJzpQTVuffPLJeuUrX+nuib4Ze5xyyimurbn3Pffc456Dtnrd617nJBMwziwyWLhwPuCbA4kFtn/xi1/s6gKABbRzDfUosuKrDNnc3k0jCXgfbZFo4BW72qKT7wG2HPSd0eFRJUFdQVbS1ssv1j1f+pxUjtTPgjysq3zEg3TEuy9WMEQMdPKSB7nDcmFSaLcwhyl1etMsVuyi9DQi6eRhaJxsrOWc4rgPKCYSDaTKapmyZJduf/3rVd16h8KY+OqZqpVJ7f+q12ndX/yVApf1q9TWcIYN5hLab24tsHrWQlhgRQNXf7sMqUClWs2dtCYrim74pTZ9/CLV+oYdKOOVmda0LoTpZ97DYUIXbC5Q2D+qEaQCDrjmaWaLxzTjGmgc4Pr97ysTmtg2dS+FCtes0UgjcxaQyt9uNM1lXjbAtayx09+m+FekfJ27xtWlPSUaw4OO1vA5F80ZuCIVSO++e9kBVwci0FbTdpWaysf9pXpe/iqVAoBs+4Fz4Xtad+5IH3nqU5/qQCKAE4DD4A9YeuYzn+lAJMwboPEjH/mIY+QAZGyvw/SddNJJDmQC9vgdYAkIAnDC/gF4AH2XXnqpnvOc5zjWDrAHKwg7x+dsxcMyUiaMI2AW4AYwA4h95jOfcVv0AMmPfexjjskEmCE3OPDAA50hYARf9KIXuXoTVxd5wxVXXOFAMiANQAvYAqgCWgG1jCWbN292QO6LX/zilIMWANWAK2AAQPnlL3/Z1RfgC+v6i1/8wt2PLfTvf//7jpU9/fTT3fPAJgP4+J5n5v6f+9znHIDk2QD73/ve99wzGTOJ3QCBAFpsw7MiVSCFLQAdVhQgSVu95CUvcQAUmQV242/aBpD9qle9ytnbygUonnHGGQ6Us7AwrSTgH4APq3zOOee4duKeAOWPf/zjTi7BguMrX/mKfvCDHzhAW0AAACAASURBVDh2/D3veY9bmFAPwDxAHNvRP/7kT/7EAXbGZcA1bcbCp5n+e5Uhm9u7a8QNiyDAazMWlv45A7gCaoGhaaLa2Lhue+NrlN11r0TwK0BqFqj/jx+tQ992lmLV8yQrJT5vnlWreU0JyogGIU+jnGPeXKzaKtGOlZPPSLFKacmFtUomxnXPW96snbdcpzDqkRIcfMvqO/ZYHXzGuQ5Qp0HJgePZjsVI1jFbnVa/b2+BFQdceVzTYZk+ylZV1VpV1VrdvZhj927T4e99l8ZLUn9UmmLFFm8rt8G4RjlwHXbAlRUwA0N74Dpxcc64ph0AV6drbQBXbMZkDKszDV5JQLAKXOc0gLhBOFNMnED2sQaHteayT4g0aElPTxseYU6lL8mTeE8e97jHTWlcL7jgAgc6YMwAroAoNLDHH3+8+xxWEVDGdjDb6AAdgBUMHUANAIazE6AFcAlYQ4YAEAVMcq5twwMGAXIAVADYG9/4RscAXnTRRQ7AAcIAoYBR7kOdAH2wr8973vMc6IKppa/DQFIvwCBb5OZQBusIYMMZjO1x7v2ud73LMbZcB0gFaH/hC19wwJWDzwCMADmAwatf/Wr3O2AO5pQ6sHUPE429AI38/pd/+ZeujoBgnvfZz362A+mPecxjdOqpp+oRj3iEWyDAWgLyOQ9gzUIBNhP2DNYUBvttb3ube2b+5t6AE54D8A1T+/SnP13f+c533OcAY74DnGIDzqdteD7GTsqmjtiL801ShDQAewF0+fntb3/bSRloI8aR5z73ua4OP/nJT5x93vzmNzvgCrClHrQrAJrnfOELX+jAL4AYJpqFAv2qVWQE+h33WGXIWkBDL4IJdmIHwxKbYGOYbGwHC28MrJMNjI46J+U4q0rVTNUbfqnb3vx6ac2wonqiOv/t3q01j3qSDj3nbNWjXvW4SDPkKG9I0WYJN5BmmSq/+aV2/uxn2vD0ZynatFGBeqQgjyjbCmO6Odmh6kz1IFMprmnzP71BY7f+P0Wl/ZWEVZWzsmq/v1sP+tSn1P/Qh+dSP9WkcKbG1beaP9c3I3CW5MC7WilngRUJXOmE/LMEBBZloF6rq1KtqFad1H27x7TuUx/Wupt/qwxd6WJvTTe2lAmjFA2MaOjKT7vV72zA1UkFLj5f8Q+ubgDd9oxr4BjXTziZgEtY2gjXZODV0i7C9pbCksbORCpwnZMWzDW4gmNckV486BiNdCAVWM6Ma4QdMSIJJHbdr+GzL1b48EcoTCIh0ZhLiKLlNiYBNAArACKAGQ5ZP/zhDx2LBnAFgABMAC9MoJyLTAAWCBADaMMusG3oPwGubJHDVP70pz91jJ6VA0CCkfOjCgC20IUCvjgfMAubyPUmR8Ax7Bvf+MYewBXAS1+HAQXsUR/ALkznk5/8ZAdwKRcwx5Y9TCpADg0oAM6YYsoHuAIIfKlAEbjC+AJKGZOwFwwuoBCNrmlPYZsBnNgP1hctKKwyW/+AQYA3rCUsLPXnnrCZaIoPO+ywqT4GyAbMA/ABnNgJjSqLBsqnTXgG7M6igQPGHKYWG9jiFSYWAI0Gl7ZDFgJzDJAH+GNX2h0AC3AFmDPWElmBxQptQttzfwD9n/7pn7oFDOdQh0c+8pEu6gTnAKpY6MA8szgoSgV8kLG6vdt6pLC5z+zHooadAuzOwd8AWRZQBlwBsSODg4qjwDkqx2HqwOq9n7hc9/3rFdLgaL6DFpUd8772qX+qjSeeqKB3QHIpyRvbfI0FvAMWHoh132aZdn3/Kt1x7lnqqceqJLEOPf29Gv5v/10Z94OgKYRWt+ucxADHzixQbfs92nrxBdr5kx8oIKFOLVZZkapprI3/+EpteP4LXYzyLKyrFpTU24FQyxZFPoGz3MbkB0p9lz1wzd+JmfvjtlVi4NWYVxdZoFZzL+34xKTSW2/W4R+/RGFUYmNh0dscta2iHgUD/Rq4/LMKXLYqwGWr1XWe0WviAyQguNoFh263MxKUStKadRq6+AqX1s9HotiKsrAPR1TCT75HY+95s9Ibr889Njs43FiGVOCsC5pGLciLajhnNTSuu08hqsDdStLlpXH1zeK82OuZouOeq95/eLULJ+MkKIsf/LCD1pvbqQBXtvXZhoZBBICwDQ+rh1TAgCvgjv4FA4mzEQANQAgQZNvZjpe97GXue0AUW/+AJcAeLCygGEkCW8+AV2Nc2fIH9MJGwrZyPowt94BxBbwBsADAyAcApAA0dJv0d9OyAsC4hroDpgCPlMv9mOwBY4BEQBUH2//Uk2ezZwC4AtAoHwkCz8uWuYXDwkaABFhdABrPACgFjNpkj04UJvLyyy93wBW2EsCJbQCQ3BOGcv/993f155lZFAAOLToIMga24zkPBhVmGMANy0lbUQ7A1w6YUbbueVaAazEKA5IO7AjD/Y53vEPf/e53HYtMnQDRsMVEJqC9GGuRh2AXWHN+whrznLQb9bCxhnrDyHMO29owzNgF+5g9WoU7WwWvreaERmBHj5Dw9a5cxcKDvgNwNTDr62Gd7dNESRjq/u/+h7ZdeF5OoGRSf1zWWFhV7/4H6ZC3nKHK7Zs1tvlm7XfccepZQ6D/mWOdA9L8V61rywXnaOJH33fMbiWNNfrUZ+igU97sdvbyyIHT8a4TpUrrgdI7fqP7r/qmBh7xh+o5YKNuf+ubVdt5n0IkWIBm53xV14FveKOGn/gsR8aERQQ8t+Esn5G8RB6rkSw6MNwCn7pigauBVz+mK04FDJCsGidq46pWEx38wfepd8f9cqu6RT6cm1hYVtDfr6ErP6/AhQcyAfyelXMTQCDtvvR8Zd/5rtO4tosOHQaRsnUbNPKBKwUm9sK4Tr20Bl7x2iz1D6h65luU3HS90kZIormayIDr0Hve3ybI/p7ANb3nbqXLGLg6+5Qjpes3as25l0thrCAor0jgCrhjS/2EE05wIAZWD70pn7MdDLDld0AsrCKsIeAP0AiwYmsfnaPpJnF24m8YU4ArZcCEwiCikQXMAZwAfzCrlHXXXXc5UMrfgFDKBITBNHI9W9ZXXXWV+x1AB7AEoMHUwiwyiQOI0a4C2mBD2YrnephYgCcAi+eCtQKcMaYA3ACEgEOTCgBmAWLcE7BgGlgkBNSbz9F9ovNkW58te0Au2+Pcj/vAch533HHuWYmGgP6TrXocyGCkAcFoWi0G5c9+9jMnYTDgzcKTdxibAXIBjPwO8H7pS1/qQDFSCnOEAxgCZGk/nhUm1XZhGCt5Zu4PmwoAhXG1+sCCf/azn3XAlTrBshLLlnYB6KLhBayyuKEOtDt9weyFHf/mb/7GgV/uRX9hMXP00Ue754UNxrms1WHaRNslmuvYtJLPswg6FnUCWQBtyDvDwoy25RzsbVEFeP/oexY6KwdssJaJgiTQjs98VPd87FLFA2sUpfQvpCTEBU9VrcbqywKVh9dp4/nnaeigw6cWHVN2TmKl1YruOP3tmrzpOkUkbClJQw/9Qx3w9jOU9Qwgl3UA1xYqpJhN7tiq37/hlcp27RKbouofUDY5qbTUo3Iaq14KlVWqOviEkzR83F8oLPUoUZanZt+Hw8CrhdLbh6JWL50nC6xo4GrglZeYFxPgap2yOj6hsUpdo1/7goavvSZPQrDIIZhy4FpS2turtVd83mVfyiUM7YPxj3/uCiVf/HdFQaKkjXdWUO6VDjhAw+d8oGmEAF82ENerZLFWcPrbVfn9TS64cyeHz7jaSnpP++bANVPdxYzdRVQBgKvT9s5BVd9JhebxXLPb1E+iU2TS0Mc/q6x3sMGaL5/nmYupAEiwZzhNMTkC1IjbyaQH+AR4wU4ClIwdg5nkHI5zzz3XgS3KADACfNB6sl0My4jmle102FJ+B8RwL0AKTBEsHdpKtr75HODHREw5nGtAF4coWGAAEQASUMh1xrhSN1g+6ku5sH04JaF9hTGFXaRdYWsB3gBw6oCMAS95nKxgqzi4BqBIfQkNZd/zN4AasAAwBazhwETUA+qPRz11B7AD3mBFkREgm8CuBtyRNQCqqaPFX2a7H9DJs7EljDMWrDNgkCQQ2JbnwrYAWUAqnvwsMth5ojzqRVtRByQNML20L9cjT6BswCdaW2wAW8t4ihyC+wDAsR+ACFkFTDWLGSQE2J/FBwAbeQD35VpsTjksfGhjngP9K4CVrWzuAxDGFn7sWr9v2nhioIu+90A+AKDMcbxnxprTJtjWbGO7A/6YbGDRnJk5v5bW1ROXFQyFGsxC3X35Fbr/K59ReXhIIUCUUFkktAlihUmfgrSqg99+moYe99RCEyBJk5LxSd1+xps0+ZubVEoDxUR9fOgjdPA7362gp18hsw3EiiUgSTPt/s3PddebT1WWhgpKhHgDlqYqU2I0qPqOe7ThhJO09q+OV1AiTFeiKMvZ2305zDarCTD2xYrze+2KA67+C8lLy9+8iBb2yV5kXvCx8d3Kbr5Zh3/yg6qzissCZWmcbz8seOImVpsE409VCkL1XfGvSvuHXRzQ4gLSf0aCLcff+4YqF1+gqFRTHCByj/LwTMJZKFRCnuYQcFhS9MdP0eAp/ySy/ZmoyAes1t0Q0gOk7zvp5Srvuk9BPXVORrh0tQtdkDuK5un1wiOP0tC/XNBGPjwNXMOgLKQC2nq3UtUXX3PcwXvXcIydJhgyqZwkCo//K/W84OUKnS1dKrYOSl3ap/IewR7CjrElDOAE1PE5IAVACpiEmQTYApjIsAXrwwFYglUF/AC20GgSd5RrYP34HHaRCAQcbMMDoABYOHQBoui3MJewSQBGziF0FQASYMfvACkAItvt3JN6AKwBeTZhM0EBLhknYIj5nDIpj/tYAH8YWyQJPCd1pr6UZfpBgCDgEsBJmbCPXA/4ZLzheuxj2l6eC0kBduAAtMKksnUPeDSHKOQD1A9NqGlbre6MBQAWvuee1As22RILUB6SBOLTwrjyLGhiYYexOfex2K4w1uiIAY6wb9gZ7SrlmR34jGfETkRpAIjCOnMtgBgGG40w1wPesT19gXvQFjwrfYD6YDfag7I5CGkGywzIol0pp5isodVbAdB+IDOvJBzA5n6/xlbmdES/ow2MVS0uAPzFt31nUrtKraaeSqxdX/q0tn3tSypV6kp78AthPkicPKCcpOp9+KM19OzjNHrsIxSsXaMkY9s+lpJQaa2iu898p8Zv/LlLy0pewb5HPkIHveU9ivpxQAa0Rjk/cv+92nHdf6r6ja9r1w2/UBKUVQtT9cXUP1ZC8oGRHm14zku19gUvdDtcHPMhx/LjJfvv3Hzca2mP+EurdisOuE4Br0YGLSYMBwZLJTeYT2XRmpzQrslx1Seq2vSRczV07w7nsegclhapjaYAZJKq711nq/chf+hAYnvyMVZy6xZNvPZ4pes2qVSPXVxarsmxd9KIt9ejpF7R4BveodLj/rvSLFLUNnaW27jR9pf9pcLxmgPB4K7ZbLMvwHXsn16p7O67lSyzOK7F7uJkJ1FJaRZozYf/VcHQ4NT260oZ8IwZ4dktC5KfytRYMj8bVnFysZit5gxhZfoMkIFGixRitjYHIj+zkmXbsp0WC/JvdbRyqaexdf5kZNpLXyNvTJWdbzpSAwWWDczqbmONlWHfmx38Ovr39kEGnwM47Z7+vX1WsbiTYXXjeoCMgRYYaBhuQCH1sbpYG9n2sT2/bx+/TH+Ba8+LjWFUAaBoiv3z/fa0a/3r+Mz6jtnLwFWxjrMNybaTxvUPNOYVW7HQs0UhtrK5DluwoLIEBCwsLE6utQWLNNqcc1ko2DtHOVxLCvTBITJm9UrZpG593euU3HqTklKvIkApMjIyMIZVlcarinqG1P+oR6n/aU/XwLEPVdQ34jI8bjnvvZr82Q9d2EAmp5H/9kTtf8obpDRRfeekKjf8XGPf+rp2Xf9TpVGigdKQqmmocpCpFjD/ZEqqmQYe/nAd9I4zVRpiEVxXFMxvNi/bMfLHqZUyjs/2Xi3V71cEcLVB3zeyvbg2OFsMwKksWpWaJifHNVZLNPq9/6v9rvo/ykhn58LKAdMW+HBBmHONT1qPNfD8F6vn+JeK4PbtoDQL1CyuqXbR2ap/81vK1o7mcfJ4DhyCUjTsoVSblMqDGvnQldLIOgLnNfI6N3/OlAvv3qrdp/yjWw3HrNgJWtImE4mVlG/z7x3jOpWAYFaIvMDt08HtSJfYk5RUq9ynkRPfqfAZz1TgIldMa7g6KG7Jnsq75AM3H5g2A4ZT/cP3OG7jDNFsO9PK9Y3SbMegyCAZQLKfdn0R/NkzFO9dBGRFEO4/b7FMf5Irlmt/F2OUFu9XnCj9733wZ2AQLS4sKAAWphs9brOjaDurT9G+zcZYswE6V1hctLa+/dp13CJo9+vR7Lu5vAQG1A2EzeWalXAOjDtg01L10ua2+OE7mG1fV8z3Jm/BZvyNTMTXx2IXs2NfX49i/ClSGNFYWXVMO770Jd39H59RsHOHosFRJWmsUgZ4hYOVwokJJ3sLywMK161V//4bVdtyh5Ldu10CAZiVaO2ISusPUrrtblV3bFdWmVCAc1e538kB6oTJCkJFaaBsYkLhyBqt/evjte65L1TU0+tSuwodrnKJSHHM6WbbPlD7Vjdt2M2yViRwhcnhJeRFtlWlpQ2cYlxrqeoTE9qZTKq2bYeOufBf8mwgDesuNHCdykECUCVU1ZF/oMH3vM+lpM2CmRlFZrBE8KJpoHRyt+LLztfEVd9Rz8CAC/GVuZc+U31yu4LRTeo/7/0K1x/gntBpUNt5umepald9XfULL1IykPPQcZopTVL1NLZmmnXEjJWxB1wHO5AKjJ/yqjwBgWqujIVug269WBGLhShwaXXLj3ms+l//FudQsJgJLrr1bD7gK4KcZuCjGUBsxlZYljvbGp4NoPrvQLG8ZqC5FRiaDRzPFVD59W0GVJtNrHZv35HGWGufrbRrbRHebpI2QIs8gX+wROhc2ULmKAL3Yr9oZY9WNuZ6JBhs1aMrbgZ8i58V//ZBeLG/7E2/NQe1BwrzaskEDFzRn9CytgJyLhlPpTKVEtbmRIv3av3EFiH8TLIsd6By0QqYliqqbrlb91/xYe34wbfUM7jGSdKUxC7pCuEQiWsdIjDLpMjFYMXfn+QDKdyKC3FFGKw0SHKQm9TdLh96AbfQR1BQr6k+uVujz/lzrX/JCerdsF7i3BAhW87cLqQCC2zBsRpxYG/ezO5dsyKAq72gtl1kHcsGfz8RgdH+9WpN49Vx1cZr2p1Jh116kfrvvc1pbEJSynXPxntXUhKq58KLVdrvIIVtnQ4YRQLVEa3HsbLvfVf1X/ynqtu2OplA7+CIgmMfqtKzj1MwkOsLmwPOPPaqY3gZTACu73iT4t/+0skKplJkkh43zRS59LjNhQNugmVkOvIoDbznwjbPP1PjOnHKaxRvva0RTWHvzLZUrmJwD0uh1Duigf91rtK1G1Uijcs+erwuleebj3oY6/hA0CoaeJuvidAHoPxejIvazfabT6Zrb+tpdjXyYrlv7Vp7Nlt4wJgCVHlG22mEYW23oGOxwXtm+myALGWb89Zc7GXtPvZf12jX176hsRt+IU2Mq57UVS6VlKSRyjhUlQMljSyQpWxapkNaqyrgNg3Un5Q0WYpdJINyLNWiUL2Dw4oe8Qjt/9w/1+CD/6gR+mpve8S+X+cvNE0SNJ/v1b7XeOWWsCKAK81jrIW/TWS6OPvps64A1wmSEVQqGq/VNPDdb+nQ735NtVJZuefSNHSdy0vc7S6S1WOVj3+p+v7qxW5l2hJwuph7LGnDPGEB2zmkknZpoWMneHcMoFvFtinHJQ3IRazEg63+5teK33yyooEhjOsArR2AsrqLTxo4RzLnBlbYBschKTvyKA12AFzHX/dqJffcvuyAa5EdxPEAU7oUsLW6yq9/q/qe+GTFaaDSQtID3e6UC1CeLSyZVFcqYzbfoHUBmmlZ3MLGe9tCXxaVblNJ0/2aBtnmJZ4TSYBt/7tMWENDe0Rj4HpjWwH2gFaAqtkHhh7962ysvF/FnBwCcJYVJXXVbtuse77yOe2+5vtK75tQFuBfUnYOXCoTezV1u31GkDjpQVzNP8tSlTbsp6EnPU0bnv8ClTdsUhAznyEHiGaEy1rstizqXhe7Pg+0+y974GosKz+Z7PwVkDGudDL+GfPKT0tGwEqzMjGh5Nbf6+jLL1J9oNd5gc/uhjTPXYVMIZsO1MBp5ygbHm27q09NbOcfbWqYZoqJrZflQaRd9BCXTaS9a5XjmbFjUtfERy9V/M1vKIzy7Z08CsH0wbmp+3BPMGaMK8B14N0XtDHUnoxrcu/tjcQL82zfBSjerQPYWnr4ozXwzn9xMQbLBdnHAlRj2d2iuHOyGAvH+TSaben6i+xmW+z7Wof5KHNf67TQ1xclKAt9/27cj3bESYqfzGOWLMAvGwcrQKjNfzhhWdxWO48yLK4rQJeFocVzNSdm5AKdvm8uAg3SriBz4DNCHsCO5m2/VnLr7arcdZeS++5WMr5bKYl/6nWVenuV9veqZ3BUpY0HqGfj/iofdqj6jjhGYbmU62QVN5yC0bDuW2zWbrRDsQz/Pcbuq+zrfFi5eZnLGrhax+FFa8bO2AqV83y5gInQa9WaSwFbrUxqbNe4/uD9Z7otDV4TND2dvsDdbDa8MOO4roE3vlXBY56kCF1QBojcM67rTJg97VrGq97IvTVrLFgnXHJpSzNl2+5W7dRTlE5OuEciPazvK+Xfj0ELVQBy2SnpANn7ksxJBfrbAtfcYnjh89JPnALjekfOIC/7Y9pKDNRDV35W4eiaBjO99AbhpWjuosPSUqxjp3VaZWo6tdi+n2/9aK6htfb9jp2V0G6BQX+BCQWUEmmCZwGAEiotHzvzsZKf5nTFvAWjCiljzCvn8D1aZ8Zai+iBTSiPsi2pRWe1z++dp/nmyiDfnctSN284dhhCpJ44/SuJbWyuCaIS3r4KyoRwJMJEPudOzbsupGN7V4xO6zof51u8VzDISgavRgAuhZ2wZQtci1uKxe1a66C+XMBnXVmJs8rkHy/4JNEFvvXv2vS9byrBkWGRkxGkGQ5KgwoHpf5zL1M6vFZpmZUt+tL24T/2RnOWKMklBUmq6oVnq/ajH6jUk2d8amVbszGCehd1gAUEkoUgVZQQVeAY9b77/bOOFbkGT0IqkN67ZYUA1/yxcfdLJsfUf9KbVHrK01H1K1hlXWftE3aCLTLZ1lxOk0IzMML4w7iz0ie4OTfuAp64FBdBxqQWWU6/78CkGvi0zw3I+vpdA7TsOpqTFawqB2CVHUb+BvAyTsO0cn03ZRTt5p1899MyQU43vIHUxSSJutENV7rEycYu2qmbfWZvbb8sgWuzyawVuGolF5iOLlBz4JWXetfunTr2g2erXHfBoBb1CAnGrJpS9arn4X8ove00leqJQrwt50UnmShGH/uVT6ryqY8oLOcrcxe4GlQ5C5BnZUzUAZd4IJLLjqIjjlL/We2kArmJDbhOvv61jnF1+WhXyOFC5aLWeOgjNPD2M1xsV4Drch+oF7J5TJsH4LOMQMvNfksROC1kGy6Fey01thvChH7BXGQMqt+vi+wq9Ycd5R2wKBEGfqdIhCxzzKmxy04KV6m4v/2oAT4gnq+26VSq0un581XvTsu1etsOMNcvVXa/02fj/KXIKC8r4GraN3426xjNwGsz4Grl0CAmVp8Yn9BEHOqgz1+hNTf/Ko8Rt4gH4UNit22SKkgyRX/3YvU8/a+k3l6XYavbR8q9fnmdJs85rZHGL1WMWJ6c1XNgnwFoYFV0nBlJD5JA5aMfov53nz8rSMudASSiCsC4riTg6tz8SoGivmH1X/YxPOZWgetedF5fFrQUVvydPII5Ca2G0OnEavNz7lKJXEF/BjyiV2UOoo8ALA2c0sfpL5AqfG5SAKIF+EwrhAvX2DmUSVnoW4tOXEYSWNxXS3Kx3BaB89Mzuleq6aqX+87KUmNZ/RZaNsDVtvl5GS1rTrGrtQOufFcMi8WAAXhlcBgnz/NkTQM/v0YHfePLSog5l8Z58P95AIqdvCYlRUqTusInP1Pll72KvZ9GgoFprywnKwLk7iFinwbgzvvTPQ/b/4GLrecGM5yvrvq6xj5+hXqrk6rx7HuJ27FXkqWqpzX1HPlgDb/7Qi8qQsHpDbTrkB0i2VDjr3+1tPUupzPuPjTvxOLdO9clN8xi1QJpzennKT3mwQoJCRMmUgbz2r17PRBKWk6Tgi2QaZdV0Lr4vdOYsaXAvNKPTYOKZdi6N1mbbe0DKJmzTEpgbKtpUY2U4XOTE1AuWlYOrvMXeZRloNUY28VvlZVZAwN9hldMcrccFgk+QbhUwfeyAK62ncJL2E7n1gq48mqYsNiPMODLBSqTsXZPbJd27NSDLjvPaTTzXd7cv3HhDxeh2d02DWP3e1RPVD78GOlVJ6rniCMVh6lKWY8S0sK6IM+BgnaIM8PprBGvNSJRQKhs2xZNfukzCr7xLcV9BIEmZDSK1707HBROYFADxYcfob4zz1MURvliA5TmsbeNZGFTobSQCqT3bG6A2b27/1K7yvVJtL9pot6HPFLJ6eeojLdsVlIWpsLdbvXozAI2HlgKxs6uXpizjSF+oGVxWhjr7vtdFrt9mIcAmIBLS00MgeI7SBHWivNI7OAIhoYDFo5aRt7wGdcxlwFeOQCynANI5Tvf4YlzWhE/+27V1RJ8C7QCgEtZEuED7qXghNWqRwX1ej1byhVs5xHarAMUwav9zc9iWCxedhhX92+iprHqbo3VajrkS5/W2t/8UmmIE9Tih8ZKskg92aTqAeG+RhRV71Vw4MGKXnyCSo96nNIeACdb0nhyFps6B0Zu9R4kKqWRyw2d3LVVk1/4iILvf0c1wqio5lLrJaqpJxpRmtT2ahQiW5cjUrNY5aOPUeld5ymu1fNQZaWoERUhYis+RAAAIABJREFUL9osazEEKv/8aoV33emUvXlIshVyZIFLalHbvlODl35M6SGHqayenG1dZVz3qpGX4gBbZPRmW2jv1YOvXtQVC1hbseu2WA4n9GHAKdv6Nk8ZIwfoNDB6//33a/369VPglWuIt+ofOGwBgo3YsTBXdo7fN1eKQ1RXOsICFLJcFtq+8+hSX9wEtVot87ffl8JqwF5iP4C0T7G3q+NcgKsBWMsy4jwuq+OqVIg0MKnyL3+po/79U0pd2lQXHGtG915oSNWrQBNhrFJadpkF2O5PapMq12Mlhx2pvsc9QeGxfyQNDisgIgI62HKPYzcJ8BzUqi60VToxofiW3yn70dUKb7xOSZooHByVsrriEFa65MJuRSLf9N4hKhf1FW1smKk2OKLeBx/rIhW4qAME5CcNbSPs1pRRnZY3VHr9tYrjqsouDu0KctDK1RnSjt0KXvg36nvJK5QR98/JNhZg5FxhtygCxKWUrGA5SRlWWLfYq8fx5RwLrZ3m3sRbxTHLBwoAU6JooGflAPggK4BFtXiulmyA7/mOOczYW84HuPrnFOfMpTDP71WDLdOLjOG30J1LSTLga1mXi6QpSNM0awUQF6uP7EtoiXY6V9MQ+YkIjHU170t+klHrDz50vkqEEwnIRuVZYikAjQZVSeYq0q8SAiEqhYrLbMmXlfX1KujpcxnASo5Vrkr1qsIaOt+K4zqjsJzDcRev1qD43j6cB+Xdzrivq00canPxXhv/AK7UfcbLSz2AzC5fwkxJwWL1w+7dd9o+4cYD1H/m+UqHB4i/4ED86rH3FlhM4FGstXnfriSP4r1vmeV1ZdGBbj6Bnc1RzEcATJ8pxWo2J6FDzR1XQwdYmbf8eKuUAzPLOMrn5oxlyQUsnevyaomVW1vay99BXuzwfjZ20seW2+7QlMZ1rjrS+e5WxXp0OoC0A64mFzDgag3nZ9HipR9LEx36xU9qzc2/k5KqA1RL6bDEAmhEQa25Q1aQp82LAhcHNVCKA7tjTtmgD0kBS2YTl/41c/5mU3h1nh/O7YgDVDO5XCi1JFEE8woD692bqASRS/2X60JX0sHg4EI5pZl63n2ewgcd6RYQqzFdu9PKvMMciwEafTZloVm77lhvtRRjNpkb5sshhX5i8xlMK79zL5hV7gvrav0X/atlubIFflFOQJ0tvauBIBZPgOFm4bVWW3lpWMAP72dM+0IxsNb/DGdxf/4tJ+cxWtEB1+LW22I4PRiI5Ke9vJ2C1pxA3HMj3wYM++lHF2B1a1sxCNnzQM3j6rn+Rh395U8oZst9CR+wdo69DBPHvpJ6b8b+M1msnEOWlJZCJXEtZ5AJtjrPBy+DSyPrHfaC1pM0H8TDQCUHUlMFLlTU7AkP5rna81K8PVdG+uH/8XwNv/TvlNVDBT2rzlndMrhlA4JpWqiJYClqbbtlzwdiObbbN18M1Pbt22fEVAXAWn+l//qAE20rjlmMk61CW9HPTW5gcWHNSWuh3oEHYj/pxjObvnoht+dtkc3PhRwnu2GvGTjCodbCAYDjRfHZg70BkbNV1i+zW7EOmwFXA7TGuBYjDNCBDLS6TFqTE6rec7/++P1nqzrS4zSlM/m/pcQG5hEF7Gg3WPn2no/2nK29i98DautJ4voa8WKJWUvuwBzG5vDb/u2heG00gXv0LG0AFSQGbj3WaVUW5HzaJlai0oZN6n3/pW41EQZ5FrSl0B4LYoR5uonPJAAAzDu7m5N3sY2Wg9PFPJl7RRdLOzMPMP91w0nF5h1irFrmKuuXAFmcs9zY0Ahlxd8czFNcY45YPmPrM2R2Hcyt6WJXdAOtoIcz4szIum6NV8Wxir/9JCgWyaJb91voJmkZDmuh9Fq2AvDjne2rEYrg1f+bxrOBxJhXX+eap4GtqTK2W4d99BKNbL9Tadg3k8ldmrjIma1YteKqxL6fbwezOd3H5bgOnCMWTHGP0y8AWpE/5CW0q6fdw0UxmLph4CQRS/FwVYxiJWM19b/vEgVHHKkgXM2i1e228lkzPxRQN+5jE4I5YS2GNKEbz7FaRnsL0M4QGt1w/KMstv4tjJWBCLb0KZ/PDYiabM3isjIPW/xWI1wspNVyBR2rfW+mBZrt2nSTyFiOzlez9ZGWwNXAHQP0fG2b+KC1myG5mrGu9lmRbbU6WCKCnH2taBdygRt/q4f+2+VKe/un7NjNDjVb4zxgvge8Ih1wTmOmKJ6G4Pw2Y1/AEavIIsxCM2HyYmc9a9ZuBq5LaegiLIR/8Tz1vvjlDrivTkDd7+nzNbZQU8YKtwYhxBsp31aPFWkB60P7Gi6LLXxzoKJMgCh/+4DV5hU+hzxhnvLTupqTFudZxq3Vvrdyup31NZ6oW4thyrSdbNOyrhSLNQWu9hLZ1gQDdbd1r7YdY/nHu23QVuDVIgtYoxqQtZVuHhqrrtr4bm2rp/qjj5+v/u07pqq3UjWY3bb/XMrLEzw04rkGgSpJqrF61f0kUQLOWtaOPomaywcClcJcE1t2YbYylYPIfdYfLT0w4TTGDnAHCnoClYb3V+n9lygLcsZ1FbzOpcfM/Rwbw3ifu+Vs47Nw5tBAjVYXs3Nvl+V4pm3n+skBOnkOY1sBmuZ0RVnMPTgDM7+ahhXdIYAV3SrAthgZwPogP/nOwOtqH+ykRZbuuSY/2lf9KeXQr5rJXVZCX5lT5qx2K0/fCAZ0fS9I01XYAM9PvrcXcj5Wjc1Aq93fmORmOlcaOmdcJ10K2PE41abv/G8d+rOfKg5SleKycM+Pl+hW9NJ9HedWs3qc6o5KxcWBzcN0eaEPMpzJGhICB2jzMFtOI1Boj7Xlstb1klEsj7SwmIfjgj2HMwB3FIaqh1L/hz6tYGBAqUvVm4cDWz26bwFAwH333TeVgMSYUnOKMGBrn5tsyf/bGFb/Z/drulriUrWAH+3G5rdmi03mFQ5LIICmFR3runXr3Oe+IxVMLM5X/nzJ/IOEgM+5ztet+mwtcgFjYZeqzVbrtXcWKIYD9TGW3+atAKhFWFlpLKtvzVmBq28cVp4cvHAGZk0/YQCVv0072oqdZGLYf//9XYq6+UD/7YAr9fdBq2leDbTmkoGKKpOJJsbvU3rnnfqjz31UQVRy3vhxWFcIdbZ6dN0C1VjaMjnhts+dNmBGeFlS1KJfzXUDJDJwi5AmTTFUCrV/f5/SIFS4xBIZZBlRIGLXl6KXnSg98zlSlrhn5plWj+5b4J577nFhg9qNNT54KNaA7xgnDjnkkKnt2+7XcrXEpW6BuUYcgFW1MFdEBmC+87Nj+Qys72Rl/ZP51baLuZYyOIyNXe6ONUu9nRezfv4YBQD1k0M1q5e/eDIMtpIBq9lgVuBaNBYvEewFh21vNDMoDdDu+02bNs0bcKU+raQCBlz5vhgWy9K/1qpV1StVbZ+cVDI+oYd8+hIN7mTiy1fTKyzE6GK+pzPuXYkz3Tk5OcMhy4XTiiL19PQqLffm0oJ6VfWJSZWcI9eex3A50sa+XgdqF5tx9Wvn+qTlec0SBUMjKl10pYJeQq6VVvvVPPVEA675uzsz3Nps0h++B7Dw88ADD3Tbt6vHA9MCNqcAKFr5fQA6DWTykznGgKovNTCAAhkEO8vflvmK31loWWgs67fFsWRVXrRy+6H1DzAJQNQiRxjRxmdEmzDJkh8x4IEgH+kYuG7btk3kRW4ODl2A0EbcOSaI1h1r48aNM17MbnfBVsDV5AwmGbCOYJoQB16rNU0QXWB8TDvTVAd95xs65CdXKyulSoJI0ZQLe7dr/cAub3ecaisDP4uKUqieWqK4t6SBxz9DvQ96iMtiloWRatf9VJWf/FgZub8In1VYSYyUI+3X15s7cC2x0FhIAnhHyBCWwsa86a0qP+nZChp63Qd2D5ifp7/33nunxqz8DnkKDzc5RC7xrjJH3TdPM2yTyCpwnZ/2WQmlWh9hbgRQGDHCtj87i/wE7AJebQ7CSYsDwGrzDwsjvqccC4u1Euyz+gx7ZwH6wsTEpOI4UX9j0QwwrVYm3LyHlGQ+5JZ7V9uFu2qvgWszYIghwxDmiK21elPW0x5tsYCrAe6ixtUkD04yUK06B636xG7tqidK77xNj/3UhxWXAoVJpGxGDtiFa6yVficDrkhWwyRUUkrU/8jHaeAxj1WWJErdF72qXfsTVX76/5RkiUpZsIdcYAq4Op3s0pJ1sOYhi5nCQEm9pvDYh6v8tvcqJaYr4HWlN/IiPJ8BVwMX+W5QpL7+gUaczlw/XZkcVxznEQOaHbZLtAiPsHrLJWwB61cwsfxu/hvoWdGq2pzD9wBS5hrAqoW84hpALKAWcAuIhYXlnKU2fi3hZlhxVTNH8p07d2l0dM3UTqSTadZyZh9HvgdiH+kYuCITQDQ+4yBXcl+fyqW+hhHJoTyhuF5t2ZnmG7jaYFGsQDPG1TqISQXqdRy06qpWxjUxWdXOeqbHfOwiRTvvUzkNlTnksXp02wIGXC3SQCkM1P/nL1K0YT/Ft9ys2q9vVJolSsZ3STvud65aESlsC2hvKQPXfBZrKAbKJYVJLJ13hYINGxyYWj26b4EicM1DEw2q3NMztSvE+mZycrfiRqirZrVAlz88PNz9Cq6WuCIsANhE2wr4NJ8JwKcdRvb48hTmHqQEABDTtcLOUk4xosCKMNLqQ3RkAaQnaZqp3NObJ0mqVp1jMn3IpALttPsd3WwZnbzXwHXaWKF6envVOyPWaapKZXKvgWuRze1kRdGMCS4OHH5ILD8hgeUQBrjWqrEmqmOqTVa1K65p/6u/rSN+fLULX1T0Yl9G7b2kqzqDcaWmYVmDxx+vaGCdJn52tarX/9yxlUhQoixVHIaKCDNVeKqlDFyjNFA9ylRygDtSmlRVfuNpSh7zWPVkeQKG1aO7FigCV3Rhff1DbqFQr1eUJLEChYrjmmPD/MNnaWFcV4Frd9tmJZVmjKvJAXwWtdinmHcAqMxtgFvzB7F44pa2les6mf9Wkj27/SzLEeDlfSRUqdyj8bExDQ7mCxx/XHog9pG9Aq5sgdgAH0Ul9Q8MOePW69UGY5FOfW/+KD6g5HfYC8TnfgOgR0SX6JCJ8yxvdN0Zk/lc4htxThuNrSs/5/VwuMrvmTt0sZqJ67EqaFwrk26VM757Uundt+hhl56v2uCowiTp9ju1Wh4hZOqEw5rM07yiXS1FGn7xS5T1Dqny0x8rvvYnTosYhIGClFaLFWU9DgjmwQZyacBwOdR+aMmQrixxy5aySPEfP0rRKe+QWxOtIteut1hR45qPWSNuiJmcHFNcr7l72m6Mrxkzxyy+XwWuXW+arha4L4RHu4q0IkMAqjjNWHp0FkQmD7BrkAagW/WDyvMdSQTMGcv6HuwagNYSE1idOgWu7cgb/znbldvMlnMBfsVzWkkK7Zlb2b1Yt3Zt266u89UnutpxWxRG3fPQVqFj4Hft2uEWzqUSfkS5kykLHWy1L5EE5tKuC/G8ndwj2L179xQStEb2WQf7zH4SVYCX0/5mEli3fqMz3v33b1O9BpWdOz7YUVwd8PmGDRtcIzitaZYpigLVKhVd9JHPSL09uQtLwQOY69JkJiVlK1Xbfskha75KTbM8fJf7zr0pOZvi6paG7r45+5rH0eRzF84rTR0AT5NYaVJXXKuoVIn10fpm1VVqkli1E5OvntvKApV6NgVcIxZCyrT2z/9S9dKAsmt/ouqvf62kBEgNFRxwoEYe/2Ql1ZrG/s+Xcd+dKhbgurGPcFhLK6pAs+cuhZlqYUm3vvFdrm85AE5o2lnS3a72ovYWsDEnH5fud9uxNiaVSj069LAj3Lhw111bNDkx1rIwfxzbsH69Bge8rd9VdnxJdkMDPe2Amc0Xdk47sMecAHAwD2/IDK5jIcPngE36GAyrpXBF22plbtmyxW37+/cCpOLsZ+wZkS8oF7a2GI3HX0i5ec3bFfCfcTYA4ksUbF5sBSBns12x4f1Fn29/f+FXvKd/XjuA2aouza4vtmsr8F8ss2gbrjO7z3Z/ey6/jGIfbNUn/bKb3ScPiZVHnNm9G63r6NQiiP5mdaxUqlq7do3rY83qzefFe/l1alVf/9na9YmFHgiC7du3Z/7WuV8B+9zv3AZcHYhMU7fdtumAgxzjeu+2u1SdzGO8uo5IVqMSL2zmXkorh+8ArlOhZVzO+khBVtfbzvuArv7ZDRoY7M8ZNB94OtA5cyvPQVL3vzxgvWNPDZyy9eodzk/HXZ45raShA8okNitsa37PQEmaSGkOfEnjxJ8XHrle/3M4UeyC4a8e3bYAcVxvn8y3z8IUQJeqB1sToB9tq0p5eKsgVLD/Ro382fFKVdfuT16qNM6BK+030kM4rOUBXKlzVKvqxuf8T2074li3gFolXfe9Z9lESF9Ck28e3M7eUaRDDz3cjU9b775LExO5dzfH0NCIhodHnJPWfffd4/RlHJRDEHm8eJfSAL7vllo5JcwG3GbOBTljNRfgamARQADgZLcQj38DKgZsWRzdcccdrtwDDjhgKmoOgPeWW25xoNT6EmAXOQA/YV/9zJSdgDi/nxdb0v+u+Jyt/rb6+WX5i8BmvaVo92agsFUvm8u5s53T6vtmoJC6Fr3wW4FK/7mLi4d2dWoGEK0tfFBZvG+re9C/LHYv/cTaiH4zOponsNi5EzaWne89gauBVh+8Nvu9eF6zv5fKaBHs3LkzM6Bpxm320z7zgWvesKHWrV+vLM20Y9d2xbU8mgAP3d8/oDVr1zuguOWO29wz22oR5ywL5QBwTBSqT9Itd92rf3jLaeop9TjmKQzYys8BqKtDAYxmLgl8Dlf36EwN9eP0QJBnUnLP6wp0e9J5WzjgmssG+N6B9jjO4+AHsdI41nAc62cP36Ao5vRUUVZWFqzKBrrVmQGutzngmrcNrZEHBch59CCLlEWJgjRUtHGTRo57keKgqvErPpi3aSOR1nAp1Ka+/kY4rG7Vbn7KQRKRZLF2HfUQ/f5//I0CVZUF+eBUnMDmpwYrt1QDFgZcpyYiL82wb2fOZ7zatOlAZWmiX/36hhlydhbbPnBdbZ/l33eaLUKs3/g/eVIWP7CkbPHT9hYH3JcBIA2wLG0HH3yw6y8cOG7ddddd7m/rh1xfBBrNwPds/cwHQK3ONcDmg7F25RbBV7Nzi7bzwZl/fjOQZ7Yt9iADS8X7tapPEfw1O28uwLfVOUXQ3gwMN7N/s3oV+5MPDP2MWEVQaUDVysw3s3O5ybp1G1wf2r79fse4Wjn+/VvVpd3nxTr4fy+Ftz7YtWtXboYGS+p3GB/A2u+8lLycPIiBULu2uErDYWv9ho0OEN655fac6WxscwBcjXHNAIlQ2UrVPziqk047S9ffdHOOUbM4d4iyo8GA2J/FF2BG9CMv1/3U9S7uZw5c88yiMFw5WHW6SZM4IGFIk7y+nJJWdUe1oi8dMqw/GRlRmNWVZmEulV09umKBWpJp8wSZs/Itfl/NjHRA/WX1Hn2s6mGmwf0OUXb4oYpqiXZ97NJcctLYuh0sRTqwv8+BjqUecpd+n0ZSXOrXTa99i+tXCkuim9NPV499t4Bt4zYryd53G8SHR9bowAMPVprG+t1vfz01LvL9fvvt51izZmBn32u5WsJiWaBZewIqYbnsMACDPMBALNppDlgwAK2BUJOmAFYPP/zwqegAAA2uKYYwagZWp0HK7CH92l1frL//t2/vIogxTNDsHD7zbVYEmUX5ng/YrK4+kC6W1wzUNqtf8TofExT7UrHMIrtZtFMzIFsEqO0AcTPg6NfPt0mrezV7ZvpQHoc6Jw3Xrlvnxqgd2++bijJQtEOxnKKUoBXItc9nk0wsxns7pXFtBT598EoFAa5oXA24Wgc0LYvfifv6Bx2VjZHvvivfQrHvmQQs5SufMVHDrhKi5gtf/ZY+9K//rnpSVegNHq6jFuZyx7J5etpmnX7asJlz+nFAtaE4yIGre02nwKtj+mBfkzx9bYAIOq2pkgR69nCoD28aVEbcTRyFllic0MXoRN26pw9ci+1MhNOe0TXqe/5Lnd4jYdGQBQq33ardX/0PJZ6EZDkB11CRErE4y3TL379GlQOOUpBMynlqzYDu3bLyA68cxixfKlC0AGAU3Sv2Hhldq8HBIff7735704xTbZfogWfBlf3EjOFs8zOH+Q7D/pyGRAAQasfmzZun2FNkcABadKyAXdOrwsQCNI466qip7Guw/0gHmoHNViCxW9af61zV7DwfSLerp/9chg1a1b9dfdrVYS52agcqWwHcVtcUFxFF0M7f/mf2t2+L2cpuBlJ9cAt4pD/efffdOvjgQ50fzvQ10vb779P69evdOZZNq9mCwK9r8Z723WxAulv9cV/KCcbGxpxUwEG3gkNVs89MKmBG9cEomLC3t099vXlQXNJ0ooEly8P27ffNEJX7wDV1zlE0TOIcorZu26ZXnXa+avVJKYxmXFdc3RU7cbvvHTre48iB69RzmIYgzdlhN3ildcUxp8VCpfT1I4a0MQpVFo5lqx4a+9IB/WurSabbGoxrEbgS9ipct0HDx71AMU53WUXp3Vs19p2rJNMmN5z5hsqlZcO4JsSiJaFFFmr3Hxyr2/7+BJV2jSkiVFa3DPsAL6ctcA3kttvWrFnvxgBjF3Zsv1/333/vjDFxFbiu3I4E6KT9WeDY1j99AeeY3KN7l4488kg3r3EOgBSAAOC1fsHfMKpcw2LItm1hXpENcAB42Wlslw69aOW5Ak67rkjkNGs1H7Q0mzOLQKztvNpMptfEsbqTMtsBz2I5Pk5pZauivZvVZbZ7GhBtdl5xITJbWT6o9AFqs2fzgfadd97pdoTsIIQfIbNYcPmAtVh+s3KbAW67zu8fzUD1Yo8Ewfj4+IyoAtZBfWDqdww/5av/uTXc4OBwIzxWLn5HK7Zjx3bVajhnTQNHgKsfnJmy7EVP6nWdeOZ5+vXNt+Z7xpbfvZBrPK8j0/tM8Ajo8b0Zc1Y1U9AI8O4mKHyuUj5ziH0P4O5iOyJhIIMTcoUEEBtLcU1XHjSqpwwFLttRlkT5lm7DaSinhO1fl5rXgWPvGV3mrobut/D0FlXBeaG5x/K0DF6EMRe1YQaOL4D6Tpjk6Zvu0wPXkkCbx8dxjdsjWSu3iNC50uZOy5pLVVy/K9x1qBRq//5ep4n1pRyuHzS24PnVRa3YZ1azcfdcZD0VDcBFc5sWUre1i4VjC6vjuvnt5ygcYeUcr7L5+9Sbpi8GuAIwmh6BHGglwkkAy52mqtYq2rbtHrfb4h845ZhmsUtVWy1mAS1gc5qxV3ZrQOihhx7q/ty6dasDqpwLMwrIBBgQ9opzbJ7D2YpycMIyhxk0rPxuIbIsRJHFCoeZtWxYRSBodevUHJ2CWh8E2bPMxv62qtNcgehc6ug/f7vzm31XtF2rc4rP0eo+RaDmYyLffn55RVvwt2GQuYDYYrl+H6UfmkSJPkR/NIDJ50hPDD+x6LLvimUWn6vZ360AbrHMTvtpt88PJiYmZsKXJqwrN7XGA7iaVKDZy4eulSxaxlZWJiccaPUNwnWsUg24FsvJwkRf+I9v67xPfEaD5d4ZmZHyYAU5WJjuUNOM6YxOYk/WhBS1awmJlSsFpmO55n82Qno58B0rqSMZSFVNEh03GOjig/qV1Mmi5c529Qn3iBo6E9EVGbR2XK0fDqnIE/uy2uJ3bDmDnRsBwJR6dbL72c9CqPWGbiZfcPAsBqhyA7WurX3Txtx5e83Se2txos2VitgkN1A9tRvQCBHlyvEAuKvZjIID9ZUjHYhThDnhuWvzWrr2DgOFjTi+VqVpkDm3V8ytVhunGj51A6jTHs20lQ+O/W8ceKal8tAZCsa2aeLpf657nvuCPCPYKuc6t8aY5SzGrHZSgRxglBxjAcjIYyc2pENeWzJm2STRlYqtFrKgFiiCI39OO/roo6cmf7ZjOQClXAOLCiAFJNicRR/xgSmAl74ByICUsYkeaQD3MRBjjL4PGn02sFMA2w4U+XPkbIbel3LaXdsMIzSriz33bGByX5+jeP1sILcVoHbjv8cq7w04bWUH6zuMRSyC2A3wdaY+8+vvEnE+//zQaw6XhMXoSvks1ArI+t81O2+2NliI74PJyck98MQUWGgCYouMa/HlMADgg8tm2wywF+adWSyDHPRbt27Ti97wdkVsyE95ljeDPjSKF581LIAGLxLBTNDQCJ/koEN+vXPEgoUlrFaWywQyEos2JANEFkiTVP3BhK590AEKotqerJgLlTUbROugaR2CLSK1KbjVpiCPCbSzLJeqM3jhUocUG2mpAHWF6A0d1Lj148+iqphMM20ZH3M2LUoFLHwvOMLhPAfscjLeB+B8N1oKtV//QA62vT6cM6JckCqtTrgQW7R1bo48DNpcD7eb0PgXAoa9aBX8nffpqf/Li51GuNN/26DiVmSp4v6S7jnnI4qnwPVca7R6XisLwLjmTg17Hs3YlOJZNlEwZq0C1+Xbz6wdfQ9ungYQyphD1AibB5jsjTWj/wAG6EMGZvnOpATmcMW1MPuHHHKIAxBIBACyReDgg1aLDQswbjZPdmrtYhnFe7fq2/Z5K+DcClDOVr8iYVX8m+uLAGq2Mv1r7PfZWOO9AcSzgVq/nv65BmpbxbD1be2XwULInNctYoVJWIpAudUCyMArzKvvXOjfs1jXYn1agfC97QNzac9OzwkqlcoUhPFfqD1Y0MZk3A642jUYNUnI6BBNba0Uy/OBq/+yODCQkDUp08nvfJ9uuHWz4qQBqlwvbaH8y3Kw2ZwZtBXH9LVuO7oA3qYAO/pWL4kCcgchFSBWaBqrXs/06N5EfVGoMK27e7KN7cCutzcNZ7kvbu2pRT+ANfXqGiBRaDDFwO4ZcAuZhMNrOcLzNzuNxSwypJiVuuKEZoc9R95ZibjQomt5wNEByn3A7FmQale15qQZZZyv8lHJ3ZgEFe7dvN05AAAgAElEQVR5XB1zIO9wIR+7LFr54eoQBupHX41yupFhxGoPHk/jup7zjCdrlDzinUgiCiYwFqa3p6y+vl6njeOzkhs0SiqVkCqETq1hE2FxkI4ajDj1TlKppJImHnKMlJUUQruuHvtsAYAHGsXZDh/Q8H75EwnX4oCzClxns+LS/Z53j91CDgK5GzDl3QRk4ixssVbzMSfS7bff7vSDBhTw8QCY2t+AWf5xLaw+sX4NbBDT1RIR5HNiMpWwwFhW+hzg1Y0bXQKvs7VAMwAyG/CjzFbndAPQzKWM2c7x6zfbufnU0p6o8MdqH7+0u64VKCy2SRGIWn34HJaVvmKpg20cagUo/WcxLIUzockLmkVQsPOaAe5mdZ2LvWbrd938PqhWq5k9hDFIzW5gDceLy79ivLBWQLeVEZgE/IDMU8DCmCxl+vI3v6dzL/+0Sj1luZBZjXiee9TPAFeLjjjdPQ0I5GBsuqNbeCxjygDPuVRgyiY4AMUWIivPaQ6uaKeRzKszHejaf7FyNm66ZkWCE2A9ZZPGLw6UuRHEt0Behn3ET7SbudQ2Uxq2AD9cNiOyQtgWxPntm0PKaRnEjFW0K3S6gjOHhvwJiguGBg6dscjxn9OV7xJGGEhnS37PQSevI1s404NskVHD5LTbnzz5sXrqY/5QCW1KAgq8Njt4swD6yA16enucQyIxiwGvTFrklXY/mYyikogc4OQJsDhRvoiygWsmX9xoA1YJxg53UKfVU2dagLZnEuBAF2ZsxB5jTWMr1w/vZ/ppyjC9GSGPfGCzau/lZQHalD5A8gCcXACkNnbBlAIybZvV+gpb/b4ulTLQGRo7S98AsPIZYNhABv3NnLSaMak+cKBM+imfmV52Pi3bCnjZ550yv+3Km2tZrQBfq+tnA51mv7mCzFY4pVU7zGbDVuUVwX/xuf0UrrOB4HZAlvsb22+a7WY2mQsYtvlqPvtkp2UHtVot38Bs4qDkD/D2O8wFrKsN6Ly4pvXhJ39bFhCbnPnMGCf7aQODXeNXHOZJSU2/u+12/fUpp2lozYiyJHFJDubsjZmLYdvYA8gJOITNBAg1pAONyAMAZWQDU+CVcPhxnlkrITGBo/ymWcqpDumH5sr5v0Yd2rsBFYlKfws738aeLmqGU1UD/Lrr80hfU0A2x6Z7UqBTndX7Cm1sXtQ0IJ3q6HkH8WyZe8H/f/auA86pKv2evCRTYehFLNh1Edey6lrW3suuZcWOiqJYECnShJVepIlgw95RsbuuXVf923vDuggWFKRPS3sv/9/5Xr7MnUySSWYyDebt4swk793y3fvuPfd8jZEgqhVvdjd2d+IImFLQuKtCNbIKq4o9NkyHYyVVJaEwfPXkOyHkTZVTbNxk/sWaKIklxHY2Kqz41t06Y+TF/RAKuxndanSxljfJnf9ujmi/P0+cdghquPHl5+fF2FcyrwSsMdDqqXoPxORBOlJlf2RLMgtGGSAtnNasONv3fJO7n+OjC7euMXrYznQz1XVR3xeCC5ZhBpzf5ATbgjtMFsrN9e46UBGU8r0l20ogmqha5Tzhfqfsl84Dzis+z2d03TfVwgStLJOOXZkydeYhywQaqVjOXA5DMsCaKTBM1Y50AC3ZMwrkU5VntjGTtuXqHnNfMduWSfnx/dPAIYmyVoyk48+f3EMSr2T1pQKdis20TPNAlA4MZwpiczn36lqWJxwOx8NhVW3gNcGOKQQVtg6qCXrNziduENUZR9dg3fTA1MlL8EUsU1q+Gn2uGIt15QH4jMFMCUdryZZZnX2jaQFZPDpfEUXEGE4Frsq2xphXpogVECv2rmF4bLo90To25pkew3um4p6q7/RXar26J+pmT+JlJ+jfTeDqwjHGdIu/JsZiScef1OlpqWKXMWQ/2P/0mpN4e9wSY0yvOEDFyhHnJDE6iN+rdbhPuNEd4vOsmv2DupO531aPeCCfVHPGM88kdowrVdwdXwTNjGouUkR+1IMQGdlICFOvugKd2rV1x1VqzcLOQcfb44LXPH8e8sm4+vMkFnFezGyAcYgtj3ugcw9t/Om2xX1XquaIV8waxNbBNYHIcDzq+vJvbM/p+mIeihWM6Luf7uCbihkz5aRlE1zUZj+4scm3pfeHzCjBpDpYkWUlK0qmVFaYmMkAwSpjYvKAwj2KANe0GeR9BMF8lqYBGoaI84emCPyZaFKSCoAm7pfcD3lvczwcZQPWqu+16WdONuUmKymb53UcMn0m1X3meGZSlglQzT7wc9UEmABT9sskG0AqAJ/q3sQDUbI1KxtQ3FzWAAGucSBRQ4frMrHsLFUhvDTcQrpnEjuXiuGgwNRzTplbPuueXi0EI2Hcfd9CXP/kf1DSpgRexnmt4blfVZsQfllgDxd/0RPPVRXLlQhcKROxeY0BV7F9de8ThTlj0Bp2rUwFm1o2VWriajJSO0xGBEgyWdMyRMIsm51OTOUlNgNi85rJC5Z8YrpluOxgVSguBV1WzM5B2kn722qFVLUncXyUpSDT6i4E+qSaIpgFpUpRZranZusTGQ+VQbCiEuf88wQc/7e94IVPnO6cOmRB0wXJZV79cRMBtXd12T7K3tVM6P3m4S+x1XUfp+ayrDRdO5QVTcZa5KpVeuBWzVLa9zNXlbaWU2cJmAwUQSmZ0kTnFhbO78imKgtL8KrvIpMK0I5VDz6cZxx/gmGTfCFgre+BRoGM6Zhj7inNbX1oiPbUt8z6PJ/Js5nckwp86lgqwZLOTCRVPenAppZrvjBqMmWy+XUpu84vYY4frAZck5XNl54nSzUBMO+pbcFO9b2eVsxTCxcMVcOpTVk4HEJ5RQVOH/wvlAZCsBwb0bQ5VhNBXGppCcsqM4ugzlV9xz2QJJNXjINT4CqpamOZv4wMYG4ZCd7r2Q6SmCrUxs4mKTTmgJWOKdRJbJ7Ukr1QtY2lOcldH7jkJ4Ta6mHdwnAKUK0bpZjJc2b5arvI5+KbShTYuntnTBk+UIadDniehCxtmQ6jlqtARh0tlJXT75V11TZkctLNtA2b+n0cb9MTt6HloeBVzaQaur7W8usuAXMj57iRaVUbVS2Vacz5XhK08h43JBpi8X1dVozMq5ItBKi8x0wmkLj21bXFnMs6v5L5gdS13KZ4LpO1ur7tyrSOTO9L155kZWTCpmuZ5iGKn5l2qKnqzaTdmYDQxEN9pvtPJvXXdwyzfd4TiURScpTq8Zhsca4N6CQC3GSngMTGaio8PRUw/mue34fJN9yFp998j/pdySiU/jLBUGr6VVk+sx8yqWKB++PKYwWpSZhYExTGy6lWZfX63fvd1gvWVW5SjEsTgzql62VNO1S9OymGZl3i75PqudTl1WxF+nvdfpk2sTXHw5GQY4kMcDZtkAqqdOlJhtmVtWko6h5GRASisgcK8vKwYMpYFPu9sLyW2FBnungkzmcFpfquKGhVm25lW/U+dw5UjwWY6rNsX+pN6X7KUNepZIfrXMoi8RCYaOqUy7pay8qNBMz3lGs0bU8JOk0nOwWlNCHge6pAhACXrKcZb1y1RJxrBK68h3az7pJXZTJl/l3Xnuj8ovYmlYlLcwQVma6hdZVL4nO5koE5V+pTZrpn9Ttz7cjEIS8TYJqJPJXNT6YtylUdmbSjvvd4bFtdW6q/eKrCT7TlygawZvPy6mIhNmSRELy+fAF2oWAAn375PwydNU+Al5GSvl59l9xM8QDCbmxPAQ7yXzeCgW6KCsQkVqdka4pFZDIWKlcu1VXciTCoGoRLMMswbVTdjqVjI2v33ElcRNMJK5t7kzlvxVZt160rDYuqTCvvN9VpMvZqiZCm39XU/jERufPGtH+tHsVBwWC8j0aEMrL3oy88C0f8bR+UB4IS0qwul56iTfCa6JBo/q0ySqVSrM+iWZf2t+RnTOZTDwn1YfMzlYWpNTKdwFrHLlMJNs59Ok4ErJo0gGNEu1Z11uPfHEM6VRHUmgCGnyl4NTU3bD3NBFgmTQhyPed0veJP1mEGlTfnWCb1tsQ52VBtNuWVqzpq2/N0D9IZzzaY8XszfROyaW+ye3Ve65xKFeu1oQ4GmfYzk/viwNV8WRW0ZmIgni2QTdWoROZTFxna1lYGytB3+HSsLy2roVB3bUwzBRxV9yVrN8GsGzzeMBOINVhBl0z8JJ0QR69qV1VihEwGIrN7asajzey5bO8yjT3rYMJgVGdu8Pq7O17VDUrd7/hgatYz216499c0XGU6Vdqdkvnttf12uGf6WKwrLa9WdyYbQrIXnH1LBKkKqPQn79F/yfqU+Xyum0Ra+lN6UNB4h03lKGXOEQ1jo9qiXK2LLX2smkP7GWdVo34QbHJ/o3MV3zOypWRU1TyAnxOI8uJ9vIegl++u2rjyXjphkZ1tjLi+CnTqO883hnWlMftQn7oSnzX3QWIbxVbp6qhL/Zk8o4Qc10/O4VTxgzMpq6nebwGubCBfUnbCtDVNPCmYjcz1wlyNTYu1hwPMRSIaiWDa7ffj6TfeQ76/NlOBzESpDkV6tws8YyCHDlhqz5oAwiQElgGUq7e7OuhKlFFdJ4IR7lVCd1X3v69iytONV21SqVZHNRNWDUOVCMyrSqytXwr6TbBGo4waWQ3E7tgFsOnml8bHra1P/D4xHBhTRTAmLMv3eYDV6wO4dcJg7LP7bojEWHeBz3WwwTX7pyCVZZlOWSZ4bQWtmYxg1T0KWPnT9O5X9W52peX+bjV1akjHsNy3euMuke8kbVPp/a/rFMM5MmYr/6ZDFgEpgQTnFVX/mlhE1aoqIU1iQTMDAuH6OmFlKnldCxXwJHMsy7SsbO+rbW1PV55JhmVbb67vz7YfdVn/tc2p2E4lBDU8Xyrzj1zvC7W1h+3Q+W/Wna3Mcj1maecWgatuCGQ32VjtRG2CbSjwak54qmoiEQfvf/45hs5agEImI6jWI1c1rIHn03XWtXnUK8H3XYhWN7SVxmiN36kmAbEYTZKVKvFShyOGOpKijaCqKerMfqBZdrJy0/Y6s2pqlKt9jP0UESsbndj/NLahEpTBNW1gEP7qlxE2S8BilcNcEgFn1o8ad9VsqwteafLhoDwYwiF7/RkzRw4Sa5H6vKz6rPlTwaxp28ommptPS1ks6jgAOXtM1wUzJ3fOCs9BQWyfssCmXWJz2sBz0M0WU4TKnfsDQSfBq14KXvkdE+rwO2XLea8etvme8kCimbaU4DHjtja0QNRZmfVwj9a5lW296da2VHt5bethbd/nGiPIzpqgYU1PcmSqja2SZm194p3Z1mlGIsn24JFJe9LNhWTPm8BctdtmHOP61pnt3Mz2fo/jOAJc1ebCZIrMzjXEBEzWWJNSV2aloqIS60vX44Krp2FdBcNymUApG9VyalMBZpuSxSrmnGXaqzIVaiy3Vq3yTW5IoI9l3tYar5uAumSgtXomKjdWalUz06c9MLqjj8Wf1V9iZhNGIoWa9rcp+kXAH7NBlexYNVjM6r1ML53MZVcNCNYw7IjliqVTj0SddSQU1rO3z0Nxfn4cUGYLNvT+ZKyrLgLmu5VqYdDP63Pir3WStqAb9FCtQIHrFK/EsHxN1aVk42SaWjUWK9dU/W+MetO9C8n2KKr2NRydtk+TBphmADQhICDlYYPP0GxA3181E9D3kWmDmXFLr8bc2M09kfWb4ZNawjrRmLJqjPmYWEcyIG1+ZoJWc3+oT1tzLdNk4bLq076GflaiCvCl1lNcbRt2YwNYDnogFEQkGMTUW+7FS+9/IvaJiS9zrgQl4DWB+Eu0X03KuOaqAbWUo+2TF0DudRGnss5qBKwvSGONV9WKHgOYMQaawfdNgtp14IqdPeIObY0kvIRqJCcBPAgEynHrxDHYbecdksZ3zKR1iQuJyl8/T/a3jJ6ZaS1jW+1MWrRx3EO5KWjVsHxqetGce8hxzdSWrTn3o7m0LR1A03eMYJM2rFTj01aVP9WWkM9rLHJ1wOI93PsY0oobN8dL07ua+yDLJcglsK1NC9kY8mJfGjNFbH36lGuAVZ+2NMSztfVPQ/QlyxBqtqc23MV7a6urrv3TNVadD1vC+uoJBALRdOE26ioM87m6gic+JzauHqBi7Xp89O3/MPjaeZJSkxOCNqkNMZgOM1HFAUWVk1Vd+5GJDBPLrtmvKltTk8URHtYgIyOGs1omL0MmbcsEYGldzCbmZhdzRPVWPSGDvH7xMWtIeWbSLx5AeCjxFeTj2H32wLhBA+IbQl1kZ46ZCVgTF53a2NZM2r6p3KOAhaBD4+M29bzJRvapYmBnU0brva4EUr2TOkfoMFVSUhI/fNJeVT3+VYYEoASnyWxaOVacZwSyGqKIwJZsrBkqq7mMhzoEqvahJb0XtcmwIfb12urM9ffJzAOS1dGYfdU5krg/abs0c5uZqCDXcslFeXHnrFwUlusyhF0UdTNQVrYBK9esw5nDxsN1E2JGL19aW5Ns2mNOHtcWlhEGXLBI8NXoi4IRastdsN0sXdIOspgumowv6FV9deC1mHbVDd3VIHlDk2RY8zDzGA8azNWrm4ygavdzUfnGQKv8LmlNXZvZuhkBZDO6Ke71AL6oB47lRceSIjw2f5psWHFbnzRxXTNZgFKphZItVI25eOVAco1WhMZorTYujVZ73SsyQZaaNzT3zaDuvW3YJ03mOrEmWUu43sXM3egTofaoCjoJXnU8+JOAlkBUCQCNOiAHbccRoKoJCFhWjdB9zUAzov1R8NoSWLKGnSXpS2/s9bU+Nq25llO2fW8Jaa3FxjXXgspVeQoWOQl4EuaiNGLWjfjwix/gyycM8gkuauhL21EFXnMvsph7mRsxgOrRKOCzorAdDyoqA/D7fejWqQO27tENPbp1QYd27dCmoABenxdlFZVYV1qGP9aux0+//o5lvy2XuKT5efko8DEKAwGvJ87M0nm/LoyiylnsgcU+wcXOltcjYwPY6NaxA7becktszjaWtEVJGzeod0UggNLScqxcvQZLly/H8lVrsW5DKfL9fhTkF8Cxw1KmZEaL2qLCz72U3QOPXvpCUzbhUBj3Th+HbbfZDEVeP6JMSlDPBqQ61WYCeht6TreE8hW0mjEsW0K7k7WxFbxmN3J8d1T1Ty9+rv9mylUtjZ9rWB/eR8DJdZpmAiyD5gAshyyqvP2xQzQzZTGygH7GvwlmW+LhwgzFlp2UN427swVu9ZWKrltmkov6llmf57Ppv2ovTMJAD27ZlFOf9mbyrEc8sxrwqm/xai7AxYng6J2PvsKw625AcUGxmwkpBsIasAuNVDSZSqLwWAYnjwPLk48tu7bB8YcdhMMP+Cu27NYRHoth8gls+T0V7wTwZFejYDYwlvLHqvV488NP8Pp7H+Djb75DIGgjj6HOHDvOTqSzGUvV4TjY9bDOiABhx+NDl45tcOg+f8GR+++DXbbfVrKduaa3sTbRfCH2P/HmB7C+rALvfvotnnntv/joy68RCUfh8Vmw7TAsAkd5pvGuSNjB3w/fD5MGXoxKOwQ/JWtk0cm2Jdm85Nncm207WuL9lAffd/7bGEArx4B9SkxrXd+1sSWObaZtpmx+//13dO/eXdYszgUypWRA1V6VoFRV+BqbleVrYHVVoXPf4OFZgYTuKbSH1UQE3KgZTYBgti5rY6b9aqj79GDE96V1XjWUlJOXy3dbk1noO55pSLzmvPZzHqnTVnNxhtURaBHAVdVAEgrE8uC8a2bi+x9/gU+AjhskujlPgExeI7J7kgDBshAor8CZfU7GBScfga5tSxAMVcLHlKSIwoYPPjEXYJgpl6f1en3CWBLF08ohprUHka3tWHj4hf9i5u13CdjXRbs+TgZ5VhRrKx3s2WtHTBjYD1t274QAM8wU5INsrFcYWSYji8LrdcdIGF8B3ZAkD7QhLvc4KPbmIWzbeO/LxRh57Q0IyzOAIwndGha6mmpGZt9q26YQj8yaiOKSIuQ5gO2BAKeG3Aha+rzNZG5ne4/m1DbTEtZHQ5Bt/Q15P98Fbm6cV60RB9JLWiMBaMxUAk0CUKryyaAmCwvFZwhwOV/UmYq/0/6VjK2q1PlO00TAtGdliCwz3mtDzoNcla2gSQ9GCtxzVX5rObVLgKDVjIGve4aGMUu3xjfX9d+0hTXBeHNpb7MFrrpRqQC5mbleoSEsev49XL9wEfItKsFdlRKBR3MRau1TPckdonK3ECwvxdCBl+K8Yw5GOBRBJBqG1/LCkcQDhK10HfPFCmAQfxfAChAlKHRs2GI7Kl/A9tgozCvAh19+i6HT56IiGBGmlqYIWcHCGFi2LC/Kgg76HLInhg84F17koyJcgZIigmLhllzGQuzOXFZYmGQywuDf5IjdQFQE1VFfFHYkiKL8Ynzxw1Jcds00lIcdeD1ukoCqq2FsQpRdkcMPLNw6eTh6b98TFnwIR8LxuMZ1GtMMHmrRczaD/mV7izoHmCf8lsiApeu3HsS52ZmxE7OV1cZ8v7LuVOEzDJWSEwSgnBsEnLpHKNslK41liWZOCIBAQBhVXryHwFftXWlSQABMZy6Ww9/5kyC5JV/NLVxcS5Zlpm03tSnKtJosbDrio6Ws/83N7rXBgWumg5/qPrVJ0pR8lYFKrFqzBuf9axbscChusWieEOpbZ2M/z7Z7PRaK2xRgdL++OPRve8Km6jwHTgC66XMhX19RiZEzbsDHi7+GZfnF9jXjOgiGo2RMHYwdcC6OOnB/RCIBKubg97mHhroCjPjYWR78/NsfGDvnZnzz86/wWiSNveL5nyXMrtMQ8gDQ9+/HYch5J8NxvFKlyxZHc277lrHc69STlvlQS/FozYV0TTWcmSa2dV5Uly7XfTMUlfktwSfBKMNbmdEAKEN+rskD1DaW7zJBLX9qClgFHQS5ZGjruoblYk7kqoymAK+J+6+bxIf5cuhb4e5l4vQc84/wiMmYS7y4jIcHlhIuuRJEI5WzqdivN6fELy0CuOqJmRMkGAwgGIngysnX4ftffot71us9eupupDlbr2qqXvYoivz5mDNmCHpv1xNReEXdzytXKlIJK0ablWgU/UaMw5IVq+CjZ398UUlv6uyJ2ghGohh5QV+cecIhqCivhMfvR77ljUV5qJco5OGoxwvYIZSHHFxw9UT8smIVPNEIonTCM2N+1b+qpCVwsW1bXIyX77xB5K+MtKquNSZkLqpvBSjVpbipLP7aa333Nc5jLudWLuZncyhD1yZlS81IAOq4pWCT7dVoAZoCmGytMmAau9Xslx4eCFo1McHG8l6aa5buIw05piarqDIU0smhARzgFf8Lgteq9PLUILqaObrlqrmfZsKs2v8ast31LVttQFujOtRXktk932KAqy4y4WAIZcEgHn/+dcx76DG0KcyvplJWhrb524/xFOqiU4Kye2dPwfbduyFM0wDbA8fjnlJzBVwFGIoK34uVa9fivOHjUVoZyNB+M4pgIILTjzscV11wJkKRMHweLyy/Fx7aotZI5ZrdJIzfTfsFAmE7AsfrxakDR2J9aRmC4ZCEz2roiylpV68tw9UDzsEFp5xQjUVWNrC2QNLp2rixbIq5HAd9rykbjZ2Zy/JbQlmmTW/zX7caV6LK8hC88neCV1486ChLqqYCyqgSzGowdYJZHgr4t0YW4FzjvRqRgPcruNsYGFftgx6KGjNSghmmkezqr7+vxNsff4LPF3+H31etQ1nIRiAQQlFBHkqKLHTt0hl77toL++y+G7p0aA8ftYw1Miw27pzLpLZNcd1qTu9GiwGunEyS3SQSRDgUwP+W/Irzxs1CUUEB7Cg93CVKqLgvKXhV4JfJRGz0ewhMJZxXFIftvRemDh0gi3EqcMM+qUNVlCauNpMkxFrNDA2SwtSBJZEJkl/eqIOIZcFygHsfexLX3r0IHduVgEkLxHmqGqupbCwVOhaKi/14eOYU+Au9KPS7oWaStZXRDQgAGd3AE3VjHlApxM9EVZQ09mzN9jqwce/jz2HeQ0+g0OdvtGivTshGcee2eP22+eLlJiovxzWpUNvEbHKFt4LV5HNRGRrNvb6p23o2Nxuyxl4PTc2PAkuCTl6aLEDniNqhErjyM9PUwtXKBUXtrwCX5gEEvPyp7zCfIcu6sR+WGgW8xrJoS6Qby0JlIID3vvgGtz38BD74/CuUlpbJeOTn+cXxlvfIfHcsVFYGUBkKiunGIXvtgcvOOhW77rg18vPyYNNEiwwtTcYM7WNTrKmJoK0pzDEa+51szvW1KODqnpLduHwVFZUYOGUulvy+Gv5YylNOdFXvusH6XVV7fewvG2rwiDl9lgfrN5Th/pljsMv226d01DBZV3lpbeYgoIuT7UYWEDsiDyxmgvK4CQCSXrF8q4SSlWEH/YaPww+/r0Z+1IHjlWwBNR7jIkNbsvNPOhYXnHIMfPkFYmKQ7qqSuWueEM/uJeA6s4tgunxDKY6/aLjbNqPOhjr58eBDldby1b/jtbtuwdabu6F4eOkYsG7KI10Wp6ZYWDOTavO4S0ErF/9WB6WqMdGg5ZxzGzugSjYT9b0m8CQoVccp3qtmAAxZRbW/mlaYyQP0vVPnLAW4boxpCOPaUGtH83izkreioW3HQ3ZEfDTWbSjDS+++j0XPv46vl/wCywmgwJ8XI1UkSrc0UH1uNfM3x82J2gjZUdHi7brt1jjj2CNx+H5/hb/AK6EJqZ10140qTWVTyFwPPpvqO9oUMk9WZ4sBrnoKj4TCCEUchEPlWPT8f3Hr489Lpiie9hIDKDVv5tWDUCiAvf+0I26dNBwRMsYxZ6xki2s1xpVvvMMsVbabgYpwUEhXlpEaVJKYtejJbzGygA9LVqzFmYOvhtcmcBVL+qTzkiHIFs6ejG5d2oi3vWTJil3JTBk0YxdtmlzOMipFs22ZBvV3PKzJxh2PP48bHnhUTuANvumQdfYC4ZCN8VdciL8fdkD8pG8KRtVE/Ky5xbdrLgtLunYo+M+GuW4J/cpFG4ij/lkAACAASURBVHVjVNOJTe0QRMBqqvUpU81mRXtVzhnarmpoK37PSANk9JSRpQwJVnmvAlz+zeeT2SI2+LqSi4lRzzJyyeib8hKn6XAEr3/0GcZfdxPWVgZQRBOyKCPaeN09jf+PpyJ3s9a4EJaOty58ZRZFKvy8jgXbC5SXVaBbl7aYPWIY9uy9AzxcmBk1QkzohH+tp0Syf7ylZvHLvqfN/4kWA1x1AbPDNkIR2lyuw9LlKzFw/GzYPj9shyrtmulDmy14jUYRtB08NPMabN+zp4S6ck+jVSYBOn30M40XZ9sOFv/wP/y6ajXC4Qh6dO2MPXr3gpfhrxy3nGQX2Vif40fQE4FlR+EvzMdpV4zFzytXIGonyI5hqzweBCvKcco/jsfV/U4XdtfLRUfU/smduch0+71+BCM2vl2yBEt+WwkfotiiWzfstP12yPe59mW80m3KPmZL8/qxavUfOHvYFJQHXC/hVPXm6lVzPDaKrCLstnNPXDd+JGikkKqtZAzZnlbHmuykr+YBrfacVXJLVJXr3Mo0kHl2I9D87tb+E5SSadWLDCvXCbKn+p5ppAFlZBNDXeleQTZWIwqQsWUCAo2xmY4kaH7SyU2L9MBohmyqa8m6DlOOV0yYidc+/BQ+rxcery9mWuWC1bLKIHweYMsePdBzi83QvXMnYb7Xl5Zi5YZ1WLrkJyz/fYWYBRS3aetmTZSs5g6csA+RaAQnHXkgxgy4kO4P8DEWuGDWxgWurYftus6Uhnmu2QNXBXNx4BoL4E11LRe1yybNxR9r17k2lZbPtaNMuEyw05QMRqLKv0enEtw1awKKrDxYfLtTXLIgwCNOUUH40H/0RLz9wSfw+vPFC9/yRNCzezcMu/RCnHDgAQiGKuSE6vMyAUEKEBuNIj/fj1FzbsdLb78r5ZuX1+NDJBKEHYrggbmTseM2W4BMalKGlYCWyQ5o/hC18OXSnzFyxhx8tWQJwpFC+Ng320av7bbGLVOvRvf2VPXlu7FdUwBgUR/Bkaxfl0+chW9/XEpT08zDd9Xzfcnz+/HGAzeKfa+k3xVTipoX1XAE4htLhqd6ii3p4wpKWoPvZyddyovzS5npjZ0ZJNvKSzNcrV27VmK4mgccglSuDVz/Ce41GoDprKV7BuVFwMpnaF7QXFJwZjcLcne3rrU8OGoCjLrMKc5J+izQ0ffCERPw7hdfobhNMZxQBGGE4fMVoDwYRDRYgb8f/DdcfuF56LlZVwmP5dqqun2KcEG3LHz348+Yv+A2PPf+p8gvKED74mKEIzYs+kvk+1G5YQMuPLMPBp3zT/i87h6fTrOYK4mZ6xbfRZrvtB62cyXd+pXTooArJ5Iu5poh5Z7Hn8btz/wXHdoWC0PoZpOqeTU35pWL75H77YFxA/vDF/VJooBUFwNCFUSB739fhSsnzcSKNevEPMJvReE4HkQtL0JhG1E7glGXnoczDj8IlVEb+V4y0anLpanBYy//H6YuuBtFhYVxEGnKqkNxMV64ex4ikZCbatZxDfDNiydk26IhvYUX3vsUV0+/HtH8QhR56SrnZjbjuNAYv33bEtw5eQS26tIBdhqzBjLoXJwIiGfdcT8WvfiagPGGPnhIWx0HgUAQU4ZehpMO2QdRi+G4Uh8sWlVIqQ9HKreGCClWv6WvZTy9Kc0tEhHKtjIhgNo/m+lcCUA1eQB/51rEn7z4DP82TVAU6G6KDGuqGa7mKCrfbMEr1/K1G0px1dQb8O7XX6Iozw8n4uaZCYeD2LxTZ5x83JE45uD9sFXXLjFShAZtMRtV+rtKFFddz11t30/LV+LJV17Doy+8jA1lQeT7SBpEhTgoD4Rx4kH74Zor+qNtcWEV+m3g1zhx3cpWVg3cvE22+BYFXDlKaquji9fKP1ai79g58NJGsxbblzggE3a24cMrJc4qhT5ir+s4GH7hGTjtqEMQidAIKI3bkgNErCguHjMN3yz71c18JZmo3OxUIOiN2QDZgQAevWEGenbrJCr9dOFPIxEb3y9dhj5DxqF9+xIpU+yPYg5fPr8fO/TYDPfNHCPAWFyrYvWYffNGPWJ+YIe9OHbAIIRt5jh2ELUceBw6jUHaQjUQbZq23XJzLJw9AU4kHC+m5oJgwRGxRPHMa29i4k13ID8/Bq5zkJgh2Rvvmg7HHPw8wE7bbIO7po6C18M0tEzYkPra1G0T08mmFbTWb39Rpy2uGxuzTbVpl6rmANpnmgqYh0f9nj8ZMcB01qIqmgA2FVjdVMGH2W9dryinbGOQkrG9aMwUfPbDMvg8EYDJWkieRCpx6F92w8RhV6J923wq2eD1xszKuDdLtkY33JWbiMDd8+IMLDV3jger1pfikrGT8M0vv8DvzZd9h2GyAlHgjCMPwahLzhfipiHHkWWrU5uaVjRkffVbITa9p1sccNV4fpxUPGFHoxHMufdRvPDmx3D8BB1WSrBWFXGAxuAxdYN44tMep+EHX+sXT/1IBHNHXI59d+sl2aHSmuxYwMff/YgLRk5Cm4JCAXSua6a6o7k/+XFlMIzzTjkag8/8J2zLCyuJ6YT2lCBtQ2k5jrpwKLx5vjhoFVtSj3siPnjPPTBjxMWSftbLSAbJGG3X6wuLXnwT0265F4VFBa5ZQYK/l+PxwOvYWFO+AXdMnYj9d9k+HRR0M6s4Nj777n/oN3Y6iosK4ERcR6+GuMxi+bvX58Ndk0Zjh216wFcLcNX2qOlAouPRprjo6eJP2TRmLMmGmBtNXaZqm1SWTd2ehqifpATXdFX/J74ziX9zL6ApAAEqwSoBmH5GZ62G1s40hAwau0wNwZguioXsLg5A+3/urzNvX4h7nnkGBV7XA0B2Ho8Hk64cgKMO2FtSlEukGxIBHoaqpMbK3a0Yoztq0S3L66Yol/+4YSytKJ+jFtGBY1l45qXXMf6mu+HnNuDh935UBsox/ooBOOWYg+B1vC45k2OhmaB+U4zukWNxNkhxLRK4qvqMrGsoUI7vfl6BITNuhkMwmimqibF/8oI1EIOXlNWTF9qDsBPBHRNGYOdttoCP6VdTBPHnS2R5PZh3/2O45eGn0b5tm1oclCz8ZeftcOM1w8DcAOkCUMlmGHVw9IVDURYIuhFgNXxYzPz95MMPw+gBZyAcSh1jVkwHosDV827Gi//3Mfx+2iHVPAm4kWujWFO5AWcecwz+NaBvGhtXMr9c7Rz8tOIPnDpkPPJ9UURsMikN8i7UKJTpCicPvBhH7L+bANdM54mmJyZ43VTjk5qgVVnCTRG853qmEmhwfm1s9po6NwhE+c6o+l8/51pPZyt1rlJgSvMC/s6fBLy8p127djEmr5EWilwPciOXl0lMUjeetY1A1IMjzroYldTAOQ4iHhsVlUHc+K/ROGjf3ZFvMN3SjSgQsoPwe31xgMtdyU3jHaNbuU8RzcaUoO7a4Wrs5t+zCLc98jiKi9sCThhRr4U2eQV46pbZ6FBSLD4cZF/rc5nrkmILjQ9cn3Jbn204CbQ44MpJVg24VpYj4njQd+wUlJZHYIuxTYZXTC1uyYmv4Rc5dWzii0bA+OC147DFZh3h9/jTsohMDHDpuDl458uvUVhYIF6bqS46qNFM4L4Z1wgpm8qpiM+7gaDDOGngGCxftQZ+HzMbuJdgxoiDfv88HpefeSLCXKhSIEY32oEfF4ybjK+//yXGBMcydRnPcOx4Gi8LlGOX7bfBA9OvSd0PMS/wwrGDWF8WwAmXjQKiIUSj/sahx0VAXuy3686YPfwK+PxWVob5m7LpQCtjkeH6U8fbNlbTCwUQ5eXl4niliQf4O00FFMwqWKX4yNCSbeU9/F1TwLY60dQ+uUzApnMqVRQL+ipYUQsj596KF958Cz5uQZYHwUgYF5x0Aq684HR45TM3bFV8H6HLbtSLj776Hm99+hm+/Po7lJVXokOHNui9/Y44ZN+/CHlD0Gomz3FsJq2JMLI2rpg0B29+8oVoV/2WF0EHGH5+X5x90pGi1ctV4sZW59Ha50xzuaNFAFcBUgaDpw5afNmClRUIBSsx4+5H8cYni+GC0NqvKiU7mT2qQBrB8YeqE0k8YIlpwMMzJ6B713auiiTN22d5HZx91VQs/nEZ8v0FVLik7KDl9aJrh3Z4aPYECQ+WTtXhpkV0cOawKfjxt9/g8xonV4LaUBiXnXMS+p14LGwuJKmoTnG8As4aNQE/L18pbVMnp8RnaObAzF3FhT68cNvc1GCQ423RfCGMQMjBCZePRHnZeng8+Y0HXKNAMBLECzfPxWbdO8b7VfvsqrpjU0vnqfaYrYkFspklmd+rYEMP7xtbLFztnzL2mmJZ13+CWoJSTd/K8FnKsCbuE5lqSDKX/sZ9Z6pYr2KUFrXx2H9exeBrr0PXLl3hcWzRGnZv3wn/vuN65HH/ErV9dQKI4zbxxjuw8OnnJNwV92c6DHstH8I09diwDqMuOh/9TzsxbuzKZ2g6QMDLvW7Vmg046aJBqPT64Y0y6Y4H68tL8dJt89GzR1d4fen9D2obNdOetTW0YW3Sah7ft0jgqpsjQUE4GEFF5Qa89eknuObmx1BSnC92mNmqJWmT6SaWqjId0MUyVwugtkmTBjwyeyK6d2kv9j6JwNVcwGngfvbIKVj8/TLk5VPlkvryeD3o1q4DFs4ZL9lMfL4qMGpuelyk+Hd+ng+nXzUJS35JAK5kM0IhjL7gTJx+3BFu2tYUJwKC1ogdwtnDJ2H5H6tTNk4WJB4sHBdQv3rHbOT5XBV8Ypgt+ZsdjTDLVxj/uGw0yis3wPH40yS1rd9LZc4ZOr1xnEoDAfzjwH0xfeiliFrk5XnAEWoh48qSgbls52fGlTXhjZxTVOlSjW2Oaa7enybsWk6rNiNzJM6DZH/zs2QM4qbCbGs/CVpNRyz1c9D0rjkdpE20MAWvZsQB+jtUlAdwzrBrsOSP3+GlWj/qgddn4fF507HFZl1jewPXRddfw3FIBnnwxAuv41+33Isin+2arjHJgOVFRDSjHgGyEcfCA9PHYucdt5FI7NwPlceRPSMaxUvvfYhLJkxDh6IS0Y5WBMuwb6/euPPaMZJMp65rjK7NrZmwWtaEb5HAlRNZaf1QKIJgsBzr1m3A2dfMQNSxBHBQvW6ytJkMi8tAuir0hrzEIxJRPDyLjGt7+Gj5mQaNsjmZA1cLm3XoiAdnjxNo5fNVqW4kmkEsNiT7x9MlTQn6DJ2AJb/8DhKuugCIo1cohJH9zsAZxx9ZO3B1wjhnxGQsX7kqrdwlixbJVMuD1+6ai3ymBExyyQbuteCxozHgOgplFRsQtfIkK0vDX9JISepQZpfj3XvvFJbYZYFpNlFdJVZbe/RUz/s2RkclnVe5CG6eSpYbG9hPdTBO7KeGdKJcEjdoc15tDLbE5oFd1yvarfIwpJEFFMyQbWWc12Ryqe19bP0+tQQSwRxJnW+X/oSzho1F1M/QVxF4HAvn//PvGHTWSYhynTRSskqgG4+FgB3Csf2vxLr15cjzAEHRNnpRUVmJ4rbFEiOcjGoEefjbn3bA/KmjJGmBOCsbKQZkv49GccmYaXjn229RQFLD50XpqlV47f7bsVnXThn7EpjvljrScj3eVH0RWup70KKBqzA8gTCCoXJEbQfjbr4X73/zPbweP5wo7WOyt1uVzSQWrkPU3dSA5BgnSYpaOHhklsu4+jyZAtefkF/gdd0zU1yWz0K3kg5YeN14xleoxrhqNh5TjUuwqsCVIFaZTwGu4TBG9TsDpxO4cjWS2Ko1ZRqxubBE0HfEZPxaC3DlkNgRGyUlRXjullmykCW7eDIXDjwKrK8ox8mXj5FwKzZ8WXCd2b+W5sLGtLP5VhS/rV+Hh6dPwF96bQ8Pg1DH7LsyLT1xsXRtgr0bzWKpzh1qlqJzRDOk5WpTqIsGpLmC3VTtSgRuiXFIUx3yuAnrYTTlQbCxvBozfTES7tPwQ2bIL/af4ZcIXDVzHucV07x26NChWtirOlbb+lgK4kDfax5Gn3rtLUycvwBg6Ea/R+Jr3zFlDHpvv7Uk/omTPrCw8KX/4qPFi7HfTr1wx5NPY/lvK+SwTs1cz806Y689d8Hrb32MlWvXwqIjrx3FgXvugeMOOwj/9+En2OtPO+LEow8SXwnuYfJOIIpPv/kJF4ydCDghePwFWL9hHe6cOg4H7tE7q8OLedhTU5TWSdCyJNBigCvFqidt/q6nwihDqAQqURGowCeLl2HcrXfD7yOj6ZEXoi4XT5gazqO2WKhZl8+QUBLDLsa4ZgRcozh75FQs/p7A1Q1blRq4etGtfXssnF0FXFXVRkBhsn38nGYIp8UYV9ORi/cGQiGMION63BFuMt2UpgL09o/gnBGTBLimulgGs62EQ5XoufnmWDRnghvbLx7aLxEUM/i0B7+tWInTh44TVT2TGOTKGD/92EneQUQRhhd5OPXov+GqfmfBpopMor9kfyjS+jYm9RRNAyiLr7/+Gv/73/9wwgknxO2qyYi99957OProo6XriaAsm3eHMT45d7NNgap57FWLku24ZQp8zftqe4bj/9///hevv/46JkyYENdQaNv4PLNIXXbZZTjvvPNw8MEHp51vWl+6LG701idjyY2a9ysIzFYeOma19TGbseW9CloT1yd+R8aV5gCaiIB9YaIC2rnmuh3ZtntjvV/lGopFsRgx4wa88cEnEl2FoSS33nwz3D97AvJ4kI8lkmEUmBsffwIL7lyIvKISlFeWos8Rh+GTb77FLyv+QJ+jDsbQ/ueiwOdFRTCCIdOux9uffIbddtwWndt1wPNvvYU2bdqCZ7C7Jg7F7n/uLcCV/4s6EZQGQuhzxWj8sWGdhOciNdXv5GNx5TmnxYFrbfPBjIm8MWq+Ntb5mNivFgdcEzd/Lnhi61RRgVVr1+HyaxegMliKqAQ7rTu4iDOvDZCsQIJjA3ho1gR0I3AVl8rUbRXnrBEErj/Xzrh6fejSsR0emjkeat5K+Wi6usSNimYIyYAr0WQoGJIkCbRxlQUhBXB1qO4JR3E2Gdc/VqYEuBovt6yyDIfs9RfMH3NlgllBlQwkNKzHRsj24rsffsR5oybAX9QWloQxoxFEmoQNOX57KbMtu3fGo9dNERaAU4uqsfpcov6ybTmAtcRUgnoYUjZ10qRJuPXWW/HGG29gm222EWD00EMPYe7cuXj33XfjojJBk3kYVWCZbOPhZxdccAEOP/xwnHXWWXHQxeeTqc7VMXDlypXyzB133IF9990Xb731FnbZZZe4erkau54kI5y2z6wnsf0mINffV69ejWXLluEvf/lLNcBurl0LFy7EokWL8NRTT1XLWKcaDwL1PffcU4Dt6aefLn1WViuZHb620XTaMus7/vjjMXbsWBx44IEyHp07d8a2225bLUi/1qFyMWWrdrlJbdGNg7QpUx4aPvjgAxx55JHx8Tef1zL1PdC5pMkDlG1mFAFe/J7g+4wzzkCvXr3wr3/9K6610HExgbX+bsqrPu/spvSsajfkUGFHcEL/q7Bi/VphPglmTzv2aIy9vC8sxxdzlmU6AQ+GTpqB1z/4Ap48HyLBILbbogfumT0F5YFydOvYXvYG2rhSmxYJhbFi1Rq0K8zH3mdeiKLCNiJi5sEZN+B8nHTMIZIN0yWsmH3RwaBJs/DWZ1/Bx5sKCrDvTtvhhgkj48A11RixDM6n1tStG8csbrHAVel+ZRmoTiot3YCpty/EJ98tg+W1xd61vpcC2Fxm2mpQ4OrzoQujCswcj6gdjqdATMWspAOu4WAIV8WAq6wmKa4wg0o7wDkjp+CXlSvSAleyxWvLKnDV2Sfjwj4npl5waKMsKWajeO3djzFi5nzkFxdLQgUXuNaNTc92PuiGyLiCT900A1t2KoFjMWd1tiUlvz8xH31uSm3YUhLtWfk3gesTTzyB+fPn46CDqOaDMIbffvstXnrppRp248nAkblZKhDT+8jokmXbbLPNpOxExtDd3KqbslDVSbC6++67C1g99dRTcfPNN6NLly5VJjGxjdEEVPq7tsd8d8w2ahtMsMR7X3zxRbzzzjsYN25ctYEwy33kkUfw6KOPCnjlpW3X8hnaab/99hOwyXabwFVlowDdDWtnx0GcHuY15im///jjj7H11lujU6dO6Nevn4BhAspUGaYUNCaTgYALA+hrO0zGmPdw7MeMGSP9VPCo48SfBKKmmUniGmXa9pqC/OyzzyQ01g477FBtHM05kyjThvZbaNg3rulK5xhUhoI45KzLEIiExCeiMhDCxEGX4tRjDpKIOHTe4nrM9fqeRc9g9r0Pu5o9y0YwbOON+25Gu7YFsKx8MfOKvweMZx4OYdkvv+OoC65E587tY74rNq4ddimOO+QAcbSWtVbiMwKz7rgPdz35HIry8mBbFrbq1hlP3TQzrYD0kM2bWqMGNN1cymXNLRq4qgdkhKE5giFUlJXh1fc+wqQ7H0GHNgVw6OGYi8tIg1pX1ZrZjAYFrl4fOrVrgweuHQefFY17eKcSQ2rgCgQDIYy86CycduzhYkMsGxSXpxpqckdsjfuOnoZfVv4Rz8CVeJ/7vI01ZSE8MWM0dtlpxxpsk7aTi17Y9gprfO+TL2L+A49Kdi8CVydKr9PGAa7anlDQxgWMadv3JPGq9eTQXqElmQ6YMURVNjw0EqAQbBEkXnjhhSDreM4554gX+N133y2q3iVLluCTTz6R38mAMozR999/LzaMvXv3Bk0LPvroIxx22GH44YcfZBPjZ7vuuit+/PFHUQ1vtdVWAogIXnr06CEMooISlvPhhx9i6dKl8syOO+4oAPLPf/4zvvjiC1x33XU47bTTsNtuuwljp4Dvq6++wuLFi9G1a1cccsghMr8J9Lj5/vrrr6A3O9X1v/zyi9y39957Y/vttxfg9fvvv4s5BPtJoMn7yTTzJwHn/vvvH1fR06yC/ScIZ1sJcB977DF5B9i+Tz/9VNpKVpjf/+1vfxO5nnLKKSLbV155RYDeAQccIACe7WHbe/bsiT/++EM+V4D7+eefS10Eq2z7+++/L0Bv1apVuPrqq6UPhx56KPbaa6946DqOD9vBzf2II44QcEjmmGOwdu1a/PbbbyIfji3HiWPNcaO8qM5nHZQVx4SmDgSsL7/8Mq688kppmzpXkU2mmQRlx7HmOHLcWBf7RZlR9m+++SY6duyI7777TuYMP6eceRjhQeRPf/qT1MO/2SbKf4stthD5sr1sF1l39oWHntYrGwm4kVO4NpEVPfL8Qcgv8MOOhBAIRXDPtPH46+69XK2mKMpoxmXj+x9/wRnD/iWe/jSzWrO+DP+5dR522W5z2Y8lYnps/+BeQJb2tbc/xqXjxqNdSWc3GoHHi4XXTcZOPbeIuZs4iNiOMLX3P/0fTLrpHsmiyPZ1KGmDV++5IanJiMmytkYNyGbsm/+9LRa4UrS6iWoYnnKmgK2oxMXTbsHq9atB55pcXcq8yqk+RrclU2tmUp8JXF3nLJ5aUz+pUQW+/v4n5CU4Z2k82irAZ6FL+xI8NHuigL60qfyi0WpRBUwbVyZIoFPaLtttiy026+I6ZwnTWfNif8KOjXc//QwVgVAapzhGCQigXcdueOmWGQg7bjauRKaNNTDdrONEEI46GD3vdrz78RcCZPT+XBwgMhkrvcfniSK/qBiPXjcJ7dq1geSBqYeda2LdygqwzOZie2XOb9VwKGuh7efnBFWXXnqpqPGffvppYV2ffPJJAWUEHGQeu3fvjvvuu09A2ezZswWEXn/99bj//vsFlE6fPl1AIUGVPkt2tFu3bqLqHz9+vAAlgtEBAwbgxhtvFHCirCE32FtuuUVsRwcPHizOOwR+Rx11lJgrcK2YNm2a2IwSHLIcypoA8T//+Y8A2RkzZgi4GzVqlPSBAJRtZXtoAkH7Xfb34Ycflmf4O4EX7yEIJTgiaFfgSlZzn332EQDIeymbG264QeTBugjK7rzzTgHhNAkgSGXdw4cPF/BHoEZ1eJ8+fTBo0CABamRM58yZI/UTZA4cOFCA35AhQ3DMMce4oYNeegkzZ84UmRLYsh08RIwcOVLaSBn/9a9/FeC6xx57CAAnqH7hhRfEfOCee+4REPnggw/itddekzaNHj1aDhPPPPOMgFCaQbB8yoJjy3IuuugiAc6skzJ54IEHpC1XXXWV1EcHK7bvmmuukTn+j3/8Q+YBnyfAJYgeMWKElM/+Uiasn+3l2G6++eYyLuzLTjvtJG1iG1gu/544caL04bbbbpO6KZOffvpJQPa///3vaixxNu/+pnwv19zf/1iNw/sPQrGvEOFoBMFwCA9Nn4jeu24njsXm1sX9aL+zr4Ad3ADbBioqKzB9yECcdNQBgKcqwY3s39xjYGPuXY/h/n8/J65YPk8EXn8R3nrw5moZsVwQGsaLb3+EwZNno21RsTyfl+fD2w/elnSfU2fkVpZ145vBLRq4KuOqqstQMABm3HjohVdx9zP/FRvJXIILDr+or+pp95pL4GpOSVHfeb3o3qkDFs6eINmga8u1nBhVIA6Aqabnxh4KwY4EZVFJddFil9/m5eXDkiQGqdlQOludftShGN7/dEQiaRIpiJmAjfUVlbjwX9Pw2x9rqznn5Xpca321vR5Eww7mjLgM++61K/z1iB2Yrq7mlrBAVbvcBJKlQeT3ZNvOP/983HTTTRg2bBjuvfdeTJ06VYAGmT+CKzJ/asNIFpTghcCI5gUmcKVq/PHHH5d/LI/fM5UnwRNtPsnILViwQFhczm3T5ICgh4wb6xMVZ2WlAFcyrQSQBNYEPgR/ykyaKmwyhASSBIW8j85mfJZMKIEUQRjV72T2br/9dmE8n332WQGjBJEEnCyDDCDBEgGXCf779u2L4447ToAkQTzrIcgl4CPI5vcsl2CN7SDYI3DlM3oooGMSmVy2h6Cean+WRRZZL4J6so48GLB/nFMEewSQlAPrIxgm6DfVwk8BTgAAIABJREFU+/r7//3f/4kMn3/+eSmHbeGYEpDSvpRjQ5aXZRIcclx5mCBLTQBMhpj3kE2fPHmy9FHNKjgu5557rvyj015iTFv2n2ws+8TDCtvEuULATFnwAHH55ZfLwYPypVxodsEDCIEwwSzr5dxiGzi3KC8yuhqFoNZ3vfWGuASoql+xchUOveAKFPsKYFtRBENB3Dd1PHrvvBXy/DQBcPcGWSsAnDZkPJb+stRN24oozjvxeAztd0aMPa2CuRx7EiIXj5mCL/63DIxO4/c66NyhM/69YJa7zxrkgBOx8exb72Ho1NloV9QGNqIoyPfjzfsXyByMM7mOI5oJjdzS6HtF6/xpcAm0aOCqxtZx4BoIoCIQxIbySvQfNweRaBbpX7MQtWlPV5eXItfA1WyP1+eTzFkLZ02A15MZcD11yHj8+OuKaulh6TlKbTz7x1R8dny9qcm8MjwU7ZyqLJ2S08eMresgD3dOGIxddthW7FdTX1FEPR4sW74K54xg+lo10nefqYvcsxjiGrfSXNpyLJxx/BESu7Ahw6g0J9OB2oA020pVMoEImTqCIwKKWbNmCcNHEEVwQUaOKmKyYl9++aVsdgQpZDNN4Ko2kfyc7CnBF+9lWWRcCeYIUOh0xbI0Zz3fAQIt3ke2j9+zPqqJWQYBG0EXvyOgVsDKgSZA5T0EaQTDZOfmzZsn6nfa7hKwUd1NVpXsDRlBssF0ciL43HLLLUVFzvsIsKjiJmAn8NK5yjWKbeFnZFMJtviPjCWZTwJ2gmw+f+2110pfyLjyc4JS/iQoZj8JPKnqp7kFndbI5BLQK4AgcDvzzDMFVJ599tnSBoJlgl0CZLLCBJdkaE3Qwf4SsJMBJptNwMmy2E6OI39nORwbsqQccx5UyG6Tzeb48OLB5NVXX8U333wjfeHzqlUhoCCoJCtKIKoRJwh6eSDhXKA8+T1lxX6RzafZA8E2Dw+cIzRRYP8I6ikfzkOytpSTmilQtmRcCdB5+KBtc6uta+aroO4rpWUVOPjcSyTlq2NZcki4fvQQHL7f7swPI8yoHkpp53rlpJl489Mv4HGi8Pp92OfPu+KmsUMEaJpOrQStJDIOPfcSlJcz1CG/92CvXr2wYFJNhyuO8cJnX8KEG25Dm6JiUQC2KyrCa/feFN8PaluvMu99653NWQIbBXBVAEvbm0DZWnh9bTFo+iwsW7Emrl6u7yBwo+OLxUviutIRxIkiaqZJzbCSXAJXNWFQ8wU35asbDisTxpWH5T48IS9fIbH59PJwVbBohSRbLyz1HGYckgSTATcblgdeRsySrFLJL3qIdurYCQ/OGIMibz48/ipD/RpPeKKwPRYWPvos5jz8NIrz/TKWTXXRXsvjLUK3jm2x8NpxYmNlgp9ct8t0KMg2BFQu2sL6NdSVxtVMPCzoxkb7QjKuZOXIztGWkQwkQQv/EUQSXBDo8Heq6qnuppmAsmJqKkBmlZ72NDMgMOTnBJNkM6meJvikpzoBJc0OpkyZUo01JCgiOCXQ/Oc//ylgkSCUQI/2rQSoVK0roKTNpzKhBMEE37Ql5TO0jyRzzL6wPKqhKQsCSqquCVAJ5gim+U7T/pL9I8AlEFPgyrq4RtGsgO3l83TKIqBjdAHajfJetpUMLgE5yyDAJRAjSGN/CcT4DpDdpDwJQglc+QyBpKxNTG4SjQroJ6hknZQhgSwPFQSXl1xyibCQxx57bNy+leCT5dJ2lyCfbWC5tCdmvQSVBPYsR4ErzS5YB21feQjh3wSmNI2gWQVZZ44Fn+dFwEP5cV4RINMEhM+x7WSO2Re1cybjSmDL78j+8rBDsM1DBRlY2jBzTAhm+ayG0+JYcFxYJ+VLkwf2k21pBa6Zrwx60HAd5Lw4uO8AVJQFJIwrx3jQ2Sfj4jNOjoU3dE2+OLbcGuff+yAWPPof5PvcxARdunTCv2+eLXuD19DccXf55rtlOGnICLT1FSLqsxAMBHFBn5Mx7PzTqzVW2zP/3oW46aGnUFiQL5F4Nu/UGc8smCVznu1SW9bGJjYyl2zrnbmQQIsCruywaQ/J3zWUinjShsOoCIURrijFw6+8g/uffRkFPh8cyyNsWTpQVRdhKmhMTBVbW1kKXBfOHI/uXTvUHg7LsmKZs5aioIBxGKti2iaCJyseDmucxBut1cbV8qLPsHGSOcu0ca2tD5l8L85YtgMrzws75CAYCmDkpf3Q59B94fWmzy/tRDyIIIjD+g2EbefF0qxmUmvD3MNsLmE7hGAgjBnDL8GxB+4XBz8NU6NbaqIzVEMtyKZKOzHtY7L+6f3cLAjwyAISLBAgUGVPVpRAiYCLIIPzkGCFoJBMHO1QaYdItpCAiACHP6nqVRtXqtz5OfvMzwm6yPixTraRQIbAR9lGtongiGwl2UWqhxkGiqp8gjE+S+BKFbuaChBsUzXOz8kUUrVN0EdgTUBOoEn21GRcyXQy9Bf7QWaRJg0cJ/XQJ+Ajw0fgpZ7x/EkgffHFFwvTSfZUIwsQfBFU83vKhKCWgJYAl+w1GUOCM8qK5g/sB8H2dtttJ+wp66MMTLU/5UMHMZo1EMgR+LMsMt8EiKyP5ao6lePGQwbBJMEq66Mc+TvbQuDK3wlcab6hZgqUC8eDAJYHDZUDQQzlz/HjYYJgVTMU6YGHoJ8HBR5AaHbBNpLlJevMOglQqd7nWNJ8gD85VmRg+QwPOSeffLLIRRMwcAx4INJwY2RcyWSzfwTBDfX+NOQa0FRl617L/W3AuOn48LPFsD02fB4Pem+/M+6cNlLWccpU7Ul9HuC59z7CwAnXoWO7QnhsG3n5+Xj53ptQ6Oc6bmjjnCim33Ev7nniBbQp9Mvevnp9OR6cMx779O5VLUGLpmS/cupsvPn+F/B4SZD4sN/uvTF/7BCpn3POjJLRVHJrrbfhJbBRAFdOeA2LVREIIFhWim+W/Yqhc25DQVERGKuJLxvtdRriytZ0IFvgypf9nFGM4+oCV6rYTds+s09NDVx1sYtvonRiikYQ9frRrk0hnr5+Jrx+G5bPDw9TqaS4GHD6rU++xoCJM9GxpAR2LB1vQ4xfJmUyl4XP44Aphnfcemvcf+0YeP2uXVVdMrRlUqce1NR0QJ0MGmrzNQ+CtcWWNQ+QP//8swBXsqdUmRMQEXScdNJJAoboEESbxKFDh4ptKgERwSEBDT3RCW7JYJJpJeAjcCV4I3AlgGR/CWrUE57e6FQHk6UkWCZTyvaQlWO7+SzreO6554RxpJqbTBzV5mQaqepnHFOWS9Uz6yCzSrU/gRF/EsgSkJOtVDtd2p7yInAlwGNdBE50hKJTE/9mPwngWCeBIp2GVI1Ke1k6oBGA8XvGJyVwJoilPK644gpx2iKTSoDIeihHAluy1bTtZL+pKme/V6xYIXInC2mCdzpRcRxYFxlbypGhyQj+CeAJ/Ag8CXppNsGLoJT3sC9vv/222JgSoCrjyvGhdz/bwvoYgYFtInBl3ylfHlQIErkWkyVmlAKyu5Qh/6bmgDInY067ZdZDppcsL8eMbaWJAA8MZO7pnEW2mz85b9asWSOfUzY777yzyIEHIAJ4HgZoa00mmqCVBwCy9gpcaWrAPjfUu5Pp+9zS7tO97ZaHnsCCh5+SVOrMyNomrxALr5+CHh07woqlFedhKRisxNIVq3H8hYPRoX2JRIEJ2TZunXw19u7dS+KycgyEIY04OG/4WCz+8VdYlmuaRn+Jl+6/WUwATLMOmv2FKiI4fdgY8XeIREOw4Eefow/G0PPPjIPWlibf1vbWTQItGriyy8q4unauNkKREEKVAVRUlOHSaTdhdWmZONJEQA/GhrtM9rU2O6o6A9fvfkRevuVmm0oRSLSpgWuihHlUYBiTSCSEIeeehjOOO9xlzRnxIV0GMK+FMdffhtf+7yPA52bQasrL4YItNr8WNpRV4qU756J7h7YCXmkD3JCXbh5kFVIlkqhP/Vq+mmJkE9WAz5Ito2qZYI9mAgRmBEVkSAkg6FBEO1faQRJcnnjiiXFVOkE572U5ZEfJwhFIElCSJSOrxu/I3BGUkIEjKyqHuXPOESCqhzgyurRz5D0ENAREZA7JfJL1JRjjP3VO4nNsG9tO+1QCRtp3KvAhUGI5BGwEtgRVBKEEwARTdFAi6OQ/vtMEbVS307aWgE1ZZqrO2d7ly5dLWwj02VfKgraylAE/J4NLmRHgU45kRQkmWS7BJ+XHwwvNMgiYyVATvBFUUg2uF5lcAmKaLrD/BHW0B+3fv78ASIJ62iCTFWc7WSYBMUEzWWeVA8eBrC0PAOwv7U8pD7aZwJ/2xCyfsiUIJbNNxpsmHQTJBM9k3ylHMtQEq5Qfn2Nf2UfWyagAvI8HBZpHUE6cS4y+QLtbmiIwAgOBLQ8GPMRQ9mw77ZN5H+viAYbsN+cA28wyeMghwCYrS6c8BU2tALb2FaNKCxPFOx9/gYvGX4sif55EeuFqfP01w3Hgn3epljwnEgmjvDKEw/peImZm1PoFIhFcfvrJuOTsPgJceXHOM5vWGUPGIGw7sj8wcM0OW22Oh6+fAsuqHoGAZnor/liLkwaOgBMOS3QDhIBJQy/CPw4/pFoc5NaxrX1sW/odLR64imdiLCMGT/pUSYVoLhAK4v6nX8Ijr72NPAbo9jmwnBzFdU036hoIPU2EehfYRvHQTDdzlp9H2DRxQQlSzx4xEYu/W4a8AqY8Td0PF7iWSAKCpjQV0A2C9rGMTtDG58Fjc6eipH2blAwlT9v0Q6UoAlELx148FKFASBicHEaequM7SwhuSTvoSDBt2EU4/qD95G9PQpiXOlZQ62Nqx6X2ZPqAqeavtRAj2L3em4lpQG3lmm1I9BTnszofeJ+q6c0Dnhls3lR5p/pd25MIRGow/rHDkZaj9Zibm6kx0bbyp9mnZP0zWWf93XR2Mssyx8osy+xfohbFlKNu9lqO2rKmqsNsvymjxDbrYUXsE5MkcTDlrG1I1kct1+yb2rQmqm+1Hm27OTfMcSEgJSNM84rEcTH/Tjd3EudDbfO49fuaEqAP7W8rluPEQWNAlb1jMxqrjQP32gvXjboUlpUXi6vNkFVc8T3oO3QsPv7+B+TncV5Z6LX91nhw5gRxuJVVPurBWx9/jismzQETtBOYhm0bA087GQPOPjnGtvIbN0gNXX9vWvQ0bl34BLxR2rL6sHr9Wjy3YDZ22m77eIYt0X41LcfROoUaQQIbBXDl4qSbL4ErmSmewJf/sRLD592NUIjWAkFYViMAVw0LEsvik+z0lylw1QVdwtmMmozvf1yO/EJf2qRRdM7SlK9uVIHUtqSUm68BbFzZ7qrNJIpQoByv3HsbStrmwSOpeJNfUa6QZDZ9flw6Zgo+/OEn+D22G/+vgcw86vKO0a7rr722xpyrr4JjB+DzF9almDo/o9mG1GmqrgVx/NWpJZexDhMBX2L7UrFeJshIBkDTMSkmIEsEWyZoTAf0Ep9LdSBI/NysOxO2J9v7E+WX6UElUZ6JYD2usg2HpQoFr2L+kuKkmK5uE7xyHWZ5ZFiTPZMog2TjR+BKZpcmFMnGzRzXqoNylbQyGYu6vjub1nNR0FRq7Jz5WPTKW2hXWOiGKly3ATNGDsI/jzoYHoMh5V58z1MvYtZtd8LvZwYtH/xeD565+Tp069KJelLQSozmB7ctelrM+OjxTBO4e6aPx647betqFWNzkHPjq++W4JSBw1DSph3CURuBSBg7bt4DT98yhze2YtVNa0KixQNXPb1rSCxNRkB1XXl5Ba656T78uGY1LDuckxSwmc4Pk71IXEAzBa4KyKNRB/2umYFvvv8ZefnpwXdzYVx1o+FJesawQThkr50lIHW6w7DIzHHw+kdfYODkuSgpITsrCiexU27Ky9wY6WXbrk0RnrllBvIYYsJDJrZhzQWEeDBSmtbXaYsHi8TYrJkComTjkO2z9QVv2cyFTFi3bNufTf11vTcd4EsEoemAXTLgmwjSzflUH8DHeUXQSvV/fcph32nPSrMPOuFlMoZ1lXPrc7VJIIqIE8XSpT9JataOndrBdsi6At6ojdceWIA2BQViviYhDx3ggy+/Rf+rJ8BH4Br1IBCoxIJJY7BHrx3giTpYVxbAiGuvx5ff/CCA1fJGkef34vqrr0KXrh3A4DSsgd8xxOWwyTOwdFUZOrRrI9FmVq9bi1vGjcJRB+wNr7e6WUFtvWn9vuVLYKMErlyE6X1bXlmGh194Ew+9+hYKfW3hiQaNEWsYRy1zShCkcSGPbyoCbqgqJfh0RJ2fylSAC7WG96BTw1kjJuGbHwhcyaAmgrgqOCiMa4cSPDSLUQWYhSk10K3JuNYVfNWEo9y02P4D/7Irrh1+CSyGy/IxVE/qlyaMKCoqAhg0+Tp8+/Nv8Ns2wpYXlkPE29T6H9bvpitkH5iD++ZxV2Cf3r3BiGiNAVxNyenBiDJWp5dMlyN1ZFQv3Eyfa4r7miNgaY5tynRs0gF0PfxnMi+SlaPPm/OxLgcCfUYjBWhklFRAvj4AOVO5ber3RZ2waL6uXXAfHnzuRVgeS1KKl4UimDDwYpx21EGA5RVQyoP8zyv+wGmDRot9qw8ONmwowyV9jscJhx4kpgIbAjYuGj0JoUAFHMsHrxXG5pv1wLVDLkdem0L4GHWRcV5h4a0PPsaU2+5Bod8Hf1F7SSW7+592wa3TRgko9jcCabCpj39z63+LA67KPKkgdQM3kxFwM6d9FYHrTz+txKC5C1CQX0QU2STy1zaKGauHwZr9QDSCB2eMQ/fO7SS9qZi5yonV9bgka6Ghavi5RBX4bin8BX7S5Cn7wcxVXTu2w4Mzx4GhSTINh/XjLyvg9VbVXxdBycZCUO6EYEcZT7YEC6+7BkV5BRKkOpk6kHjU/dxVTz7w7CuYe+8j8DXzU3QwEsb+e+6C+VcPJh/c6MBVx0eZUzJc8Xcjlgc4cUPXwxDvy6VpgNbbEAAi0c7TfO8bor66zPvGfEbBW22AMFtwreUlgleznkT74MTvzJBE6dpXW9sTD2jJ5nF1DUhTH2obcwY0RV2uc6wFB+UOcMx5A1FZWYGI7YC8iM9fgP/cMQ/ti5j+ldnsgDWlG9B/zGT89NtKOCQgystx+AF7YuCZfeDxefHGB19i6k0LJOavbTNUYhinHnUQ+p92kvgMeDw2HNvCmrL1GDD2WhDCMtJMflE7eHw+PDhnIrbr0V32rFaj1qaYE01bZ4sHrrppqo2rhg4i8JNsHNEIpt39MD5cvFTUutXtLxtX+GybPy8PTojp6KK4YfRgdOvaEYX+QoQiQfF6TdyYuch7vRoOaxnyC9LbuBI4ErguJHC1PNVi4SX2topxZeas7OO4mhtQ1UZiiWYfThQPz56IHp3bp8xWI884BLse2HYU7376OS6ZOBsd23VAyA41aJip+o68x5+HSKgMd00ai1227QmPkXKwvmVn+zzHQec9veR5aNN4mswFT3WrMuA8BGl4pmzryfT+bIBJJmUmgrVcl59JGxrznnTMYqbA1VxH+Hsqu+JEkKh/68G5tpTRvF/XXjKtqdqXqzFLdZBpzPHZFOtiKEmq7qlZuu+ZFzDhpjvQoTAfgYgFnzcqKvwHpk9A926dBUeGwjb+df0tePWdjxCxIwhXVqDnZp0wbchA5BcX4ppZN+OTb79HQX4eCvP8KK+swNRhg9Br2y3h8fpgR0JYs6EMV06Zg7LKoJiYCb/hzcOlZ/fBgDNOhN+nycY3xRHZtPu80QBXjS6galBhXQMhBELl+PS7pZh068Pw+/jq8QVsmhO6LLqeKHp07oyeW22O4eediQ7t24qD1KpVKyU2YrKLQQjcOK7LxMY1XfvFxpVM58xsEhDUH7hqu/0WsGpdGa4ffRkO3Xcf+Dw8p6c/MPB72ildOHYavv3xN0QQhpU2HWwzeGm9FiJhG1f2PQXnnHCUjElTMoAEGqWlZWhb0q4qo1c0KuGENtusmwgsV+AhmfQbqmyzXJNFbKj6msHMqpFkxXSW0kNKNoHWE9nXTNhYZec1tTHXU84xDT/IA5Gy/Pxcs7tlUnYuZGwCZJ3btYUhzEW9m24ZbkJvZk20HRvHXzgIv61dB8vjE4IkEgVOPORvGD6gLwryaN8cxZ2Lnsa8+x6GN8+PYGkpSooLcf2owShoU4y+g8cirzgfxxx8MLbu0QM+n4Uj9v8rgpWlwtCWhWzMueUuvLf4a+T7fAgzwYfPh2236IEnbpsnDl1yGGvlWzfJKbnRAFcuZHry508utIFgAIGKACK2jUum3yD2kzw5MkUp07U29sU2Fng92KN3bzm9Djn3dLQrKRTgGgwG0K6dCzp0Idb2ianAaNdUIL+AjkqpW24C19oYV5bClHynXTW+TpmzqsCDg0jUg3yvJSYCk67shyP22RM2Qx8J3UPfKhe8VruYSIFj4bHw2Iv/xew7H2KUf0lMEI3ZAzf2GGVan4Ttghd//fNOmDZkAAry890YhfL/xj8YEaC279BRZEmPXzq5Ud7MOd+tW80DUS6BH8tiMH3G0Uznka6yzaZuBULsB2NxMq2oyR4mAhiZbsY7lM1hoq5mCYngurY6a+u/fs8YpRxXxkXVCBKUA4PyM5GAOkDVVt57770nyQCYccsMZSVrZCAgCSJS9YGfr1z5BwqLClFUWBQf3+XLf8UWW2wRf05NDBg/ljFqmaVKQ3aZ8qCMmSiAa11t7U7FPNN/gfGB6bRFDQMTWTBkFmO9JjqtZcI0Z/rOb6r3ueCw6r9Rx8a7ny3GFZNmweO1XCdPj4WQHcapRxyCsVf0Z+AAvPruRxg8aRby2xQhsGGt+CnMG3klbMvCxaMnY+hF/dC+fYn43XbuWIK9du2N8g1rUFZRifHzFuDz//2EojzXL8Lj9SNSWYm75k7Fvrv1diMJRGNEVJP7P2yqM6Pp+r3RAFeK0ASuZF4JBisqg7BoLnDPo/jkm/+JlyJTwHobH7eKf1Hv7bdFuzZtBVRfevo/sEW3TsI2apDyZIs1F1+Xcf2xVlMBTUCwcMY1chKuzca1PsBVpy3DUTNLdXkohMF9++C8E4+STFdusOnqDl+6kUg+Aaq4wzaeefMDjJpzHTq17wbHYcxW13mtWV8Mwm35aNGFhfMmYYvOXSTyAVtNe97Gvn79dTm6dusuYGD9ujXCgBEkMMg755YehmoDVZm2WwElfzLIOwPiM5j8QQcdVA2QmLaIzPTE+UjTBZMxNG0ndf7rZ/o3MyAx4xOzWqnDYyLDZraJv2soJgWkiSDGjP/J+xPjk5qyMMFwsviq+ixB1dKlSyX5garOtZxEwG1+nih31sFwUMxSpZmx+DzBOzNUMUHD1ltvXeOQmwja2S+ma33jjTck+5TazXOtZFIFpldlOlWdI2Y7+CzHrFOnLgIU5HDUrp30a+XK39GjR49q7DBBJJMaaLIIlYn2m3UyqQSzbTFLGk2jTLOVZHarbIOOjY4XExqcccYZ0q9Vq1YJgGXGs6222ipuCpYYIzgbhjrTd2BTvY/j4cDGXYuewazbHkHbEr/sq/D6UbF+La4ZOhB9jjkIv/62CidfOgxRbz6CpWsQDDu49IyT0b5tIW544HEBrtwDnnvjbZzz9yOx47ZbIRqJ4o5FT+HpV9+Ax6KHliXguHJDGQb374vLzz9LnJsbnxrYVEe7efZ7owOuppNWKBxEZWUAwfIyvPHZYlz34JMoyi+G7YnAijY+uCCw2XvXXWSxLi8rw4j+Z6Fnj27Vwnkkbq66ETVX4OoCiygCYQfjLr8QJx68D7xUHTkWLG46TDeVcLFPNtPwRi28u/hLDJ40F5Y/XwBJbSxMc3mNZJwsC4GKCpxx/CEYfWFfAekErpodpjHbymxDXbq6wLWsdL2wTw19KVAkIGGGJZq6ECgr62kCSaqTmRWJYOnQQw+VewhidbxZhoIY/p4ISgkGmZGLwE3fiWSB5xWga92a7ECZYBMYm9/pc6bMTMZQAVQyRk+f4T1MxTps2DDJtsVMUWa58UObkRQhFTtMGbAcpoJlBihms2J/mXWKIJTMJtOeJrYnsb88wDM9LYEdw0uZB1myt2Q/yZyq7FU++nPt2nViflJaugEX9LsAkyZNkNSpZGnJ+Op9rIfsLYErU9v++c9/lvYmjiPtrwmGWWcyYJsYQSCRCaY8mSaWwJUZvAhc+furr74aB64mANa52NDvwqZUvhtvmyG3Pfi/r7/ApaNnwC/Ra9zQgE4wiNunjsFfev8Jpw8Zi69//BmRig2SLvugv+6FLu0K8Ml3v+Csk48DQg5uWPQwFs6YAk+kEvc9/jwefOFl+P0F8BMeUyMHYNbYEdhxsw7oue2OYHzyVoesTWnG1ezrRgVcuchVMxcIBVEZDKKyvBy/r16DQbNuQoG3GKFopEnABVUsBK5kLKhaHdn/LGyzRQ/ZfLjwk0ngxQWfucf1am6Ma+LGEAyGcNR+u2Py4EuELaWWn+CVsf5cFVP1S0CF5UFZRQgnXToMpYEA8vLyYUfsJrUTzWYpkA2VfYxEUFSUj9fumC9OaRIhognoALKenTp3lblTUV6K9u3bx7tDsMAxI1Cob9ICE6TpPGCyDzKA++67r3z9/vvvY5tttsELL7yAI488En/605/ke6YsPeKII3DsscdKbnvOd6ZXJUvbq1cvaeOLL76I/fffX9KoUrVNFTdBCcEu06KSqXvzzTfl2b///e/CApLFo3r63XffFRaPqVSZnpSpWfnzww8/xEknnSQMoQJYXSdeeeUVSRvK1LEEZBxXpmR9/PHHpe0sk8CI6VOXLVsm7aXq/rDDDpOymO6W9xJE7rXXXpJKlawwU6wSxK1fv15SrHI8+DfNKahaZYpUppelLLbbbjuRWyJQZvu5ThDwM80pwT8/Y5mUJetjPyhbtqNPnz5S/urVq2UMdthhB5EdQSlZVZpZfPLJJ5Jil6w3U8YuXrxYGEuHfJRNAAAgAElEQVQFrgSClB/lTdm++9772H//A/DKyy9j/vzrpf6DDz4YO+20U/yAwlStd911F/bee29h3adPny4Zr9gu9pnXk08+KalnOT9punD44YeLTHlxLDmGe+65p8iX/eV84Fxl6lbKWn/fdtttxQzhzDPPlBSzBLHsNwE+x5f9ZFmci5xHaqPbUg7E2axBTXWvyDKmE2Nuq2uuuwVPvfY2vHk+MFOB7YmiOD8P/15wHebe/SAef/lN2IEyBEMRHHfgX7FibSkCwSBOPe4o+eyR//wHt467Cl8u+RWjZsxBfn6h2NHaoQjKg5U4/6QTcO4p/4ATCWK77XeIra9NsMg2lcBb660hgRYJXM3N0/y9BnBlTuNwWGK6kg2YeOf9+P6HlfDlOWKLmQCnGnx6MMZdzx4uK7ahrBw3/esq9NisI/wePyqDAXEbI4Bje9u2KTKAazRmKvAT8goYK89savUXmBEIunZojwdmjIPPm95UgKUwpt5pwyZlFVWA/bAtL7ywEXF8OPbgvTDivDORL2GvyDkmX1Ti52TbQdhnYdTsO/B/774DL0M5NYHNcf0GXPvowdoN67Fo7lT02m5LMRNoCsaVIEOBD5k+Mp/KEhKM5BcUwY6EUVCQDzrW5OpiHcwlf+KJJwpoIcC4/PLLBfgQSJAdfOihhwTcUbVLwEpASFX6ZZddhqOOOkrYQwIx/k4gR/BJcHLRRRcJy0rA8/HHH4s9I1XbQ4cOlb8JygjQJk+eLGCRgImglqCFoIwgiW0g+Pv000/lHmZi0ov1vvbaa3LPBx98gEWLFgk4JLDbY489BMC+8847cg9BVv/+/QV4sw0DBw4UYHjOOefgtNNOk7oIcNkWPkNgde655+KJJ56Q6lg+x4TsKds8b948AWg77rijgDgCrEQzjqOPPhoHHHCAtJ1A/quvvsL48ePlkDt48GAccsghuP/++0HwTaBIEMq/v//+e7H5pBx33XVXkTXNBChH9on2pTNnzhRmlDJg2xS4EkyzbQSilPGUqdMwa9ZsvPTS87jn7ntkfDh+HEeaO5F943j37NlTshW+/PLLMs6ci5QB/6Zs2FbKgkCb407zB44F72N7KVuWseWWW8ozbC8PPDyc3HPPPQK0jzvuOJE3f7Lsm266SUAvDx0Erl26dMGcOXOk35xznA/77ce0zG6IwVyZyeTq3dkYyuHYrlm/AYMnTMcXP/6CqBUFg2Ixemu/fxyNU48+HIMmz8B3S5Zim26dMbT/hRg1Zy626toVB/HwWlqKn35eguEXn4dJN9yJL79fgvP/eQratSvGZ4u/Q2VFKYZeeCb8lpsBkoe81nHcGGZO/fqwUQJX01yAbBM3IwLXdz7/Btc/+CQcr4WauTYa/gRHu06CPob7oBpd4rh2bQ+/5UNlgMDVEja2rJSMWYmMrGvfxagC0/D1D25UAYiBqHlVIVnGiO3avgQPzLxGwoXUFvqIwPX0qyZhyS8rBOhmcjlk7hwbEU8e9uy1FW4cOxzRSCiW9i+d8bAbUJpeozTbePzfLwFe9wDhgq5mbtdqCIdtjbN3EeCCPsdhwKl/jyWYaHwzlEQVrzaVIIeAr7CojciX4FWZrkzGurZ7WC/ZXoI3gjaaKBDAEagSlBFUTJkyRYAogdPEiRMFqM2fP1+AzqhRowTMEZzdeuutAor49+677y4MK4Ewwdq3334rgJWgccSIEcJWko0ju0bzAzKxLPPzzz+XcsjEkR189tlnQTMKsoRk88jq6bidddZZ4thDGbFto0ePFpBKcEfwRaZ2wIABeOuttwTg8QAwYcIEYS0Jpti3W265Bffdd5+8Z1x3WAfbRxBJdbq+w/y7b9++At6o4t5ll13kbzk8JgArPXCQMaQ967XXXhsH/ryfLDSBG9vMAwIBHAEfATvNCwiICZoJdvn57bffLuw3HZqo3qeMOT4Ep/yM/dN1gvK78cYbRYYcEwWuDJfJOnk/bUlJCKzfsF7G/tYFt8qY8fBE9pZMKC/2j2NEufBQQjMK/s7DCBlYtXWm/TJZU35P8Er2nAcDgmSWRxBLsE3WnGPG9vMn+012mc/ygETzA14cT8qY2RNpWqFApxXw1PY21+17OoP+tno9+o8Yh5WlZbCcCEL0bYhE8PDcqdhh683x5bdLUewFvl3yE4bMug4WNXNeoLIigIv/+Q8UtynC3DsfRLt27XHeqaegc0l7LPv1Rxxz8AHoUFQgZlkcPzLureNYt3HamJ7aqIArB0bDtagqkMCVv/8/e9cBJklVdU9VdZiwEzbnXVhyEhQkKmJAfhATIKIi0QCiGBAkRwEBFVAwgL/+KiACKkYQRAkiSpDMAssGNued2LHC/51XfXte13SentmemS5dZqa76tV79716dd55597b19eL/r44zv3B/2FjTzJPEP/hB00q/wD/p4LrO7jjmosxsaNZbS8nk3E0NbciGomorcCOjrYcDZifgOBNn3HNYTT9UuVgQOZpnW0VAVefcSVwLQ9wMctpGjZmTp2GX151ntoqp87VoDSgiGOS5xnoj/Xi7GtuwtML34TF8GQZJ5qg/KDeHzK2RQUR4Ba8YWL+7Mkq6YPn2ArAb+3JlS9v1oFAgQw+x5Ztp5V0I58jTrX2FuB69NFHK4aLLBqBKwEmAc7JJ5+sts35O4HWFVdcoYAVASu33gnuCDK5cCE4JBikXICLTbJrBC4ExQSTzFlPgEowR1BFMCbAlUCI4InncbueTBzPJ9Bi+QSBLJ9MKkEa5wTWh2wr700wev755ysdKEEuAQ+993lv/mR9yeISgHMhwH8EVGw3JQa8N8siiKVTFYE120bASkBNUMd/4iBFUHfKKacocJdP18mFNtlCgkgCQcomLr74Ytxwww2KTWQdCX5pX+p+KS3itjyZVwJnMq4EyWTX2SZKE6h15UKAAJBgn3ZmWdS/6sCV97v11ltVG477xHH4/b2/V2OGYJGMLvuS8yrB65NPPo3HH/8nLrjgfLUQoT3IvHPsceFA4MoxQrBJIE27E5SyHyUKAMcB+5pgmjpptpX/6PDH8lhvSi3I6nNsEdAK48rFhDC7dFaj/Vk2+5ygnn2aL7pBteO9cV0eC3hM7A08+fIinPSNS9RYce00HNvCzBkd+NPN38aKlSsB18HPf3cf7vjLg2gKh5XD3+aeHtxw7pdxwXduRqS5WYW++vQxH8WUjonYc/ft0WS6KmEPyQ72IyVIjbBnjVE4ZoCrdKXOtkpYLCUXSMSR7O/FTb99EE8//zq8AOU6Ekm1uI0iAI1e+D+66GzMmTkZ4VBUAT6+VBjGqLt7S04yAtG4LmQc10EJCFjmwEA2zTCmTWzD7YwqwKwmIX+LpdBBIPPxr1+eYVzLy5xlRiw48TRu+84l2H72VHiupTKYuLBVhpV8vK3PCAK3//lv+O7PfwMrGkKYmVxNRtal86ihQqiMnsNnXH1G3ELEcvDQz3+k3LMYkmqkgau+FUpQwcUPAREneb5ITCuMVCpJafGwAFeyXmRcCVwJcLgVTIBDXSWBK5k0Ag4yltz+JntKXajoYgmwqGs88sgjFaBiGwhiCe4IYOicRSBKQExWkcwgtaPc5qbMQIArQRC3wOl4xC1sAi3agiCQoJFhpGgTzgkExRdeeKFi6HiwjpQJUA7A+vEeBFDcoue9CVrJHNLWZK333HNPJUPgOQRcLJ/3I1PMa1ku2UNqP7k9TpB61113KdaIdWfbCBIJyHSvd5ZPYMw6kxWl/IEAjcCO7WWd6fxEEM4tdrLKBM8EeWQmeX8C19/85jeqnqwXGUmWxTFBe3IBwS15Ms4EtTpwJVvJf2wDgSIXCJQ5EMSzLAJEspmMrfmffz+Jp576Dy644ALl6MU6sD94sO914Mq2c36mLYVx5XNCxlUHrrwPwSgBNvuI9eYiQBhX9gG/Zx0JUHlPyka4MGDEAv7OevJvgv3GUVsLBGUX6t1pqGjd+Pq1N+GBR/6DCBP5WVFs3LQBD/z4+2g1E0h4IVxx40/w1GsLAc+BGWLigRRuPPcM/OLef2LG9Ha0t7Vg+223wV47b4+prROQshNqbEpCFT47DeBa2/4cjaWNKeAqXukCXvmTA150rrFYD5549jXc+Jv70BT2PZpH/MgETia4+8F5X8QOCxYoj0zGLeWqko41fEmIRlG2NT993tVlhcNiaK1pEztw2zUXlSUVKDcclkpa4lOMisE74xNH4cQPHwaG36I3aSHGVAE7inLNEP786H9wxU0/gcXVtudPdGPj8OClXXzpxOPwiSMOyQEhW6N9BBBcBFmhSIaN9y3NBRGZq1LykXLrLFvadM4hcKUkgDpDAg8CVwLBk046SQFXblmT4eQ5ZAsJKPgSoo5VmGEuNAlcCZT47HKbno5Q/ElwQyBKdlGkAtSsUi9KvSbZRWozCVwZjomAhswegSRBLMGyOBAJA0dQRACle78TQJG9JCNJkEhGk8wjwSDBIUGzvLjlOtqboIrMJqUGlEOQpSXYZttZT0Zd4P0I3sgasc1kgKnNJKvK513Cd7F81pmgnu3i/EUGmPYkE0qQSBBNwEwdLMukfakjpQyDgPG0005TwJVAltcQuFLewHtQN0oWk2wrGUo6oMm9CdLJmPJzAlf2JfuDCwsCRLLH3JJnPGxqqZ9/7gXceecdSlvKBQLtwH7gQdBLgM6DiwHWh22hPpcgXDIFsm/JzrIvuPAhKOV9CbBZHustUgG2WRhX2o3MOj+j3Xlf2oHAmO0jcCXjKuOrIRko98mu7jy6KSxfsxYfPv0sBUo5x8ficVz15S9irx1nwrENnHnFtVi2ZgMsOlJ7HubOnoYvffrjWLq+G5OaWxQJQB+Bg/bdHclYXIXL4t+uR+bVyj471dWwcdVYscCYAq4CRPXIAny5KI1rMolkXy+6+hM4+/v/i76Y72m9NQ5/xejhRxd+GbOmTlMyT6Y8JbpgIHvq0FhvCRfE8ysBrlOpcb22PI1r2cDV8GB6BlKOh2MOOwTnnPwxFWOPE0pRZyTmuLaAF5eswOcvuhauAYRgw3F9G4yFw6Te1wyho60Zf/j+VYiGI1kd5dZoH4EUj3A46rPZroNEIq7Ah4SrqkW9BLgyvBHBA0Ept38JQsiMEkQQuJK9pBc6mUWeR0BDIMUtdQIkghWWRVaN290EvTzIBhLsEHCKUxOBK/WnZFXJNPI76l95HoGLSAXIhBK8USpAEMhwUjyXnviyGCTAIRgkO0kGkZpLOlZR60o2j20g+8v7ENCR6SRI5AtUnk3OLWSHCRZ5L7Kj1HCSzeRzS+BLpy9uxxPcESxyMc0283fKDwgUCbIJCqV/CHTpTU/HK9qRDkm8PyUPBOo8CODJ4nIbfvfdd88uGNg+gnxuzRNcEvgRVBPMcTuf11OLy/vRxqyzyBWEQSbgp615LgElFyQElFd/61rFlPuZsjzFsh7/KV9C8Oqrr6p2sK8oY2C9eL3IA8iCcm4jK0rgSjDK+3KxIZpc3oeMPYErxwvvyUURwT4XMIyuQBDMdpOtJnDluQSu1OVyHBHks/1k8AmSOQapbebnPLbWvF+LZ64+y1BBAFVWSr7EDj3pDGzpjfmaeng46UOH44MH74NU0sUZF1+FNd09Ko560knjhA8ejqM/8D5FyixfuwFp28W8qZ3Yf8/dkLJTCHHxzZcG3z+mqRa7jaNhgTEHXOVlqoNX/k6WkClgbTeJu+57FPc+9mTWoWIkJjIFqlUIJdPf6vCA2791AaZPnYyISkXrO1Lp9Sd45QuC55cbx5WMqw5cS+UaZ7bn0pmzmKXEgWdFsGDuNNx25flwYKgEB56Kh6vrgyWqAL9zFDPzp78/jit/fLsKl6JAQ8bpbKw8fmyxa7hIxlO49qufw2Hv2H+rAleOGzJb/CmxTjmOxIGoVoyr9B8dZLg9TMBK4EpnIkoCCM6oN+WWP7eXGaqIjkIEeWRdCQzJRrI+BCcEamQ2yXbKbgmvJ+NJEEOQx3IJMqmnJaPJbeM33nhDsZxkJwmiCVi51U49KMEewRWZT4IeetgL48pzWT7rT1DP7XMy0gSqZArp1U7nK4Zv4pY7yyeIE70ngS7vwWeWYJx1ITBk+xmeikCagI4glnpLMosEdtzKpi3ImrKu/EkpAZliyWLFurHu/Ix1IsAnoKOtqOEkwCR4I8AlOKRNhKHmZwR1vJ7t4vmM/EDwzbZSr0upAYEpQ1YRaOpjgoCWDlvsD2qJeT5ZaILdJUuW4aijj8bOO+2kctDH4/341+P/UuCY0gWOOzKzjGbA/iUwJmhkWDLKGtg+LjzYzxLnlswobcaFDMEsF0C0F6USBKRkVlk2xxYXQIxowPFGW7JveS2v4S4DxwcPyjjYL7QZFw+8nkC/1mN/rMxhtWiHvwPh4cjPn411m3qQdlJI2Ta++smP4T37767ImZ/8+k/49V/uV/1AWcB3zvka5s+dAcsIYd2GzVi5fiNWrFiJ5evXYaf5s3HIAfvCtEzwPcV3h4SOq0V9G2WMXguMKeDKbpCXNSctMhsiGyArkkj0IpY2sGnDRnzjpp8jzYD3KjXmcGXiGAB02QDrBhlKAjgXd1xzKWZOm6hCfQwKFJBxNGMbotEIPn3eVXj59eVobg6rFHiFDrK30zsn4ZfXXYhIiNrTYNiv3Cv5Ej/2q5epcFgMpaUfWU91rqNNF1u2pPDts07G4e86oLDOiLIAjwDcheulsGxtNz78+a9j0qQOOEzlOjZI1hw7MVKEGwrBSNv44CEH4hufO14lDAuRhTCYV6w8p7eRmEbkmZCsTrVYtHGcSNIAlsd7yIJJttNFSkJgw+/kvvybh+hx9Wv5uaQSZX35u5QrC1P+LbsTIhWSMa+XRWaUwCbowS/24Of8XoA+PydgZbYuAmc5RA8rbZD6S9l6nckuSv2FoZXFg9hL2sNylMY9E7ZJ5i+JuxtM0MDvpUzWiX/7LKgfiSRoK6kXf0pdxZE1GNtXrzPnTbLAnCcIysle83fei58T0NO2/Me/lbNixgOc9+Ln0kcS8kvaImMg2FbRM0oyBflbmHLRKIvtpJ/5Pe0otpFxwTYISz4Sz9j4uwfndUOFRmPEnlPPuQwvLVuFsJfEwjdX4cFbvof2JjqxhmAbwP0PP4YN3T344EH7YeKUaXj2lYX4xz8fxzOvLcXqdXwPhdAyYQKSfTFcf8HZ2Gf7bZGy/PFO5l2OoNZ2/Nl9/LZ4zAHXIGMpLzhOoIwJF08xIJOHb9zwc6ze0g0Tjgp8r2JODdMxoKHz2UmTXueMKnDtRZg5faKK45oPuAoIYBtOvvg6vPbGCkSigwN56dUmoztzUid+ee2FCFshhELF28V7fPysy7Bk5dqCUQXImnqOi7mzp+BX11yAEJ3JCsosDMCzVcYTO+7iK9d+H/99dTFCBreNLGX7sXaoLTE6PZlRTJk0AbdefjYmd7bD8EyqKepOyStsLMFHLYCrLBh1nbM4UOiAi8+mAENhPUXeI6BEvtdBjXzG+0i5/Ew/BOTIOTIPSDk6gNZffLrOnedyZ4Zb3mT3uL3OcskE8ju2JaiT1Osr7Zcyg23kfXUbSZv1uurtlhczP9Pvo9tMrpU26fcsZKty7styOU4EpAbtJABZ2iMLAFmABG3B6wXQ6oscKUe+18dSsIxg3+pt1ceP2KLQmBpr8089tIezOjWupmHjxUXLcMMtP4eLMN6935745EeOxJKli9HXG8fG7i6s27wFi5Ysx4uLl2P5ipXo7utXTYhE/FjGBK6pZBwIRXHEO/bBFz51FOCaCrhKmuNazVv1YLtGHSq3wJgFrsK8CnDlJJxKJNAfT8C2E7jzgSfwxyeehQlbpakbHirQ36qVF4h62FwPhuUDuF9dc0lB4KozQ2zDJ77xTby+dBWamkJFoZ9lWpg+aSJuv+aCsoArHac+dtblWKIY13wgNxMlwLBw5zUXYP7saUWlqeoFTyFBEjj7+z/Aw08vVFm06G1P7nEryYorfzIquEIxqoYDz7GQtJO4+cKv4qA9d/EdozLSiAqKG5FTBWjoTGGtb1yMEalXtoQaWUoKqJ2ko5PoInWgVms7DWd51diZY4NzDseGgEMdKBQqU+QdZDdL7fQMZ5sbZY+sBZS2lTG4ybpypvccpNJp2GmC2JV48F//xN8f+SfWbtqkIlFEQlF/tyCsNqaUj4T/lvHzLKrfTAuplINTjz4Cx3/4CFU+ZS/8J6z+yLaycbd6ssCoBq7yMtENKgyEsDtZ4GrbsBNJxBJJ9Mb7sWjxClxwy+3obGtG2mX4otrGcfXrMcAQ+WyLJBSwYHquSkAwqwDjKgyED3yBT553JV56dRmaWsjWFmZRTcvC9I5O3H7dhSomXqkXCMv+2FmXYjHjuDJWUoHjPfvujUtO/wQiZhOMIvFePTLKnonf/PNfuPbHt4HOX/Qe9VfjjHc1fMz21nqwGL/WNWwYVhh2MoV37rkrrj//K6rDt0YWrXLtMNzgtRrQVG7dh+s8fateZzr953frOHMOpa3l9oGcN5QxIaysMLWl9PVDaVfj2vqxAOV2lN09/eLLeP7V1/DKG8vx2tLl2NjVreKT256JFgJVi28uf/6XZ0stjLgbZzvKMctxbLQ2t2Db2TOxx44LcOaJx2JiW5sCsvJuF2lIIyxW/YyBka7JmASuNGKQcSWApdbJ17om0Bvrx5e+8wMk09yeqH1gJp1pDXYqHziVOeuaSzBrBlO+hvJKBeQ6PuSfOvcqvLxoKSIRsniF44QapoEZnZNwx3UXlWRcTdeEG/Jw7FmXYunKXI2rCn/lAnTq3NCfwk1fOw3v2v+tKsuXvm0oiwcV1J0gG0B/wsFhp34RNp3NRiJA7kg/NXnupy80nFQSf/3ZzZjY4jML9XzIwk70kfVc10bdhscCOuDkHfJpgSu5M8sLaoErub5x7uiygOO5ePzp5/H58y5HtLkFYGZIpXP25SYhgwx8CA5ceIaj3n2wTKQSDmLxBOKpBCZOnIz9d9sRHz3s3dh7lx0Qbm5BczSCZvpdWOEcukOYfZGljC5rNWpbCwuMeeAqzll8QUvoGv5Mx3pw658ewoNPLUSUXv010rjKqrDYanAowLWpiQDRj5uajwFi2dM7Jw4ZuKptG27/GBY6W5twz3evRGsLU9WapE5zxp6snskwpu0kTrrieix8ZRGamlpUZIGxfgS1nd1dPbjxwrPwnn12U3rmemcGdAeo0cgqjvXxNdztEz0rF5+iQy2XqS1Wt6Gwt8Pd5kb5tbMAx8qnzr0cL77yunIkFi2451AjbajIAswWaYCsqYWmSDOmdDRjzqwO7L7Tzth7990xZ+o09HRvwbOvL8Y/n3kObyxZhrfstCPOPeMUTJnUhhBynYx5T5JQEnWndq1plDQaLDBmgatIBXTgyok0y7r29WHFuk244H9/5WtrCNJqcASdS/IVKcD1V9demtG4ls+4UuOqnKUy3sdBoMHQIdM7hg5cqTniFk4iCXz1+I/ixCPfD9dwEDJCXDfntRS1Tk+++Bo+f+m30dzaDMPlGnvsH8GXPDfE3rvPW3HlVz+j+kppuOp0m1nq3mAxxv44zddCCZ2mO1VVa4l8YFeP/lDvC7hq2z3er2Ms7zMvuxYP//dFFcmGmQPTqRScdAop08S0jg7svduueO+B++KAPXdCc1MUr7zxJh555gX888mnsWzlGiRtB01NYSVts4wwbCetYn2ffPQHcObxRw+aQ2WsSdSKxtgaX6NwzAFXdp+wnvnkAty6oFQgwZSFcRtX3XEP3li1XgXS149Cvu9BlRvPU5k9GForE6dVxSnN5iwaKNW/1gcxdIq67aoLMW/mVLWNUszjiZjnMxdfiydfWYSWaCQLBv1QXn553H3heZZpYvbUKfjF1ecjxKgCgRBXgxppevjIly/BqvUb1epYDiWW92yYVjP+fNOVmNje6oN73ieohVWhr/x7X/DDX+LRJ55CmuGoXbKttdEFjqZYBLRDZ2sr7vvRNb6218yfBrfephph3hpbcPXWM7WpTxBYCqgcTgc91lwHx6U097VpaaOUkbQApQLLV63HRTf8QEUM2G7OHOy+/bbYbtv5mDlpEhJOGq8uXoLla9fhpUVLsWT5GnT19KqYr9GmCMKRTBg6RzJkmQi7LmKGgWPeczAuOuMU5bylR9zQf5cQew3wOpK9vnXvNWaBq0yYwrgKoyQxB+PxGFLxBP74xDO45+GnYagc8wNhZ4p1iwBTnsPAyCo0Twa05gtrNYAGDZUxxCPwcxzcctk52GWbOSo9Hu9f8DAcXHHzL3DXQ4+jvaVZOTtlt6eJjMjqSbxW08TOc2filivO4RujuMZSVcPF4aedi+7+mAK+2WgGnp9goL19Iv7yg8uzulZ9W1zq67qO2mJ0PQNHfulCdPf2qu0iAe+1GOJBr+ZalDlcZRCo2mkPd37nMiyYPdlfrIwS5x6CGz4jwbiXtdg6Hi57N8qt3AIS73S4QavUTBZFnCeCuu/G2Kq8/+rpCpI+/NfdG0OsN4G05+GRp5/E48/9F4sWrcSWnm4wfaIRYmRrvjH9Q7k/GNS9+rtSYUb3MS3E4wkk+pPwkMJt370a++25i4q1XuiQOUuiYNSTbRp1GR4LjHrgSrMEnYXkM2FcBbxSKsAJmz9j8ST6e7Zg+bqNuPR/70GYXo/VRMd3M9v2RTzt9a7jPVQQcsfBt8/5Ag58yy7wmBO1iFSBz/ODj/0XX7/uB2htbfKpVe2QmJb04E+6wEcPeTsuPP0kxY7qTHJwu5rgMpZI4dDPnOUnYWDygAGUjagVwg5zZ+PWK89W5RTa7uZ1rMPqjd346BfPV+2r163x4XmMckulXDqedPCBQw7ApWecAKOIJnkk6lPpPYqBjErLapxffxbQkyaMVO0EnApg1pMljOe5YqTsP5z3sWGjpyuOH9z2Gzzx4stYvGIlkmkbrU2tCIf8uOXKWQHUfXgAACAASURBVJmV4LtCES+eckh2bKidQRU20DDQHDKwYPZM7L3bTjjobW/BPnvuBtdg+MjSB2WAXBQ1WP3SthrtZ4xp4Co6V8kQI04onDzTaQddvVvgpWx86/Z7sejNNZU70QhoJZBU6U99JrTYyjC7xeEC53/2E/jgew6SOFmFx5JhIJFI4YTzr8aqtZvgYbDDk5INwEBfPIHbr78Uu287JxM2q/Amu+06WLR0BY75ysXo7JyY2dr3q+G3wsRhB+yDi844PitxyN9GZiDz8OQLr+K0K25AU7R2ge1H4wPGyGqu5aI/mcbvb7gc28yaUfnY2soNF/DK8RrMrLSVq9a4fZUW2NoLEpk7GrrXKjuwTi9zXAenXfBN/PvlNxC2PLi2h1CYvhgOtxcz0jj6TAB85ySSSXi2g/aOVrxtp93wPwcfiPcetD8iEVNJ6CIWo5ybSudqMcsefYSLhGqUcaU7GTbAa50OlhpVa0wAV9oiyJbm07kK86qAazKN3ngfnJSNfz//Am6+92GEuBthmErLWUyVqKQCGQepoK6mmBZTdDq+A5eJY997EM444WiEwyEVvLkw4CUh6+Cfz7+C867/X/U74876Qbz4kNuAa8B2HHzw4P1x8RdOUNEAPNdW8e8KHY7n4P5Hn8RZ19+CKRMmgFqlgcPXGx132CH4yokfV4xwIVDu7/i4ePT5hfjiJd9BS0uTsqFocKsZq7QPJz4PFsIhS5nH327Pz7BXc49hu8Yz1EQb7+/Faccfi88edbiqPBnx0XboKVkbzNho672B+opUKt9W/dZoVS2dwrZG/Rv39C2gvPtTSZx89qV46c3VCKvXjZ/+1baZdMZWiW06Wtswc+o07LQt9a/bYPtttlVpxFeuXY/la9djxco1OGifPfH+g/ZXu5/5k+GUZ3WJI9wAr+XZazSeNeaBazC6gMgFyGAyOHIynkBfIo5zbvoFYrajMjz5ILg4c8pzhiIG9wwDu86bg5su/JpKdcf0rIUOAkPTc5CwPfz9P8/iipt/hk29vWiKUjPkIek4sAwLR+y/N87+/KfR0RJFONICuCkYZrjwuPQ8fPu2u/Hrv/wDVoiIUMetFtKpBE4/9sP47NEfLCoVoKlcx8Ubazbihp/8Qont/SgNHpxizmFFnhjGmGUPuLaDFxcvQ9K2R83zldVAGxZ222Y2vnf+V9DMvrKoZR59x0jrIUefheq7xvXKcOoMsMiLSu1a1belx1ftZAeT2/N33/93nHfd9xBuakYimUJraxTbzZ+Dd+25J/Z7+9swvbNNpR9/adFiPPb0c3hx0VJ0d3UjkUrBM0zloGwaJn553SXYeZt5Q5aaiU6/AV7H5pgc08CVDJEuE9C1rvFkAnYihf5EXKnEr7/j93hxxTognYBHR6cCelcBwtU+EOLcpAL8w8Pd3/sW5nQ0w7MiBUeYYhsVqPSZ2nUbu/HQE89gyap1sNNJzJ4xGYccuD8WzOqE4XKLhdpWTzGVXLkW0gATpn/mkmvw2htvsjI553GrJp2M46yTP4njj3gfYwQUrJ/j+lmxFEtNVlHkEpk6V/fopOHCwuauPnzmkmuxbnNXdRrk6m5em6sMC00hCz+76nxsO3MqbNctukCpzU1rV4oOIhoxOWtn15EsqV77Td/ebSQrGMkRMfR7yW4jF7TUKlOvGovHcf+j/8arS5bjLTvugH33egsikTBeX7wEDz/zLB7811NYtW497HgCViSKpmgLwioDugeHLzdGxnESuPjML+Kj794Phll94hYZWw3wOvS+rtcSxjRwVVAvE6YqGF0gmU4gFUshlk4j1d+PR19YiJ/+5RGElWicW/eDu2xAHuDnVa740NLKEsD2JVI4bJ/d8J2zv+RHGihw+IAQKvEANUBSOdf14DLUkufA8iwlYvcdrDw46SSTryIcGsg3rvPIbMum/jQ+8rmz4BBreoG4BoaLdDqJr538CRx/+HuLgkZGFeBEQy9Ry+RdRHLAulVhJ9qBeigH6O7pxokXX4vNPX1+pALqiAPBqCvuh2G+wKANiOYNDynbwZeO/RBOPOoIGMwmM8z3rnXxOnitV+au1m0eK+XlY8rrjdGU+tQrwB4rY6GW7RCZhw9aDf9VSUdgh+ETLcBN498vLsLJ512GlmgYZijky9DUa0HF74Fl+dF4VExzBuVxPSTSDu684XLsvmA+DImSM4SKc2wRvDaiDQzBiHV66ZgHrrpUQI/rygHNeK6xWEz9W7+5F2fd/H+Y0NwKh9rQgJOVgNaagQ9qHulM1dOFv/zo25gxY4piUxW0UcE/i0Oc4Aso3wtJtnKi0agafj7by9AlPiq/8MZb8cB/GDSat9SDfHF6MZFIxXHuKZ/EcYe/RyUdyAk6MEIDelNXN0656Dps6O4FAfJoOwjm50/vxK++fTmMkAGKO0bzIQtAvnCq3XUYze0fDXXPtwU/GuotCyMVhJ7poks4u46GNo21OsoOpmRZC7aPrxbPs3HVj3+O2//4N7Q0ReCpdwujBpB0cJEmAaFIDguhkIFpkydiwZw5eP879scR7z5QvQNrqacX5lWywo21PhmP7RkzwFUt+gLb+wI2+VMmRZ4nOtfu7m71OQFsf3c/rrrzt1i9oRdG2IQiDjNHIUesIQ0Y7o6EPDgpE6ccewQ+9+HDfOcjlXo2F0QOnhwGohdImws6TrlkTtMgeOV2P8Enna7+/fxCfP7SazGhfZJibOkGpUPlegCuihXu7sapF1+LDV39vsNXNSHLhtRR1V/s66At9PZ147c3Xo0Fc6epzGO1nJSrr13lV+rbuxxTjYgDldtwuK8YrQuL4NgSJ7IGeB3uEVN++QJaqWktNofx/Xr3fQ/hou/fgs72NjDqQDKWQDKdVuGqtp09C3vvtSfetuO2mDdnFqZP6sSMKZMQCYf9t5BBTra2C3yC13pxTCzf4o0zC1lgzAFXHcjJ7zpwFekAX7xbtmxRduGD1tfdg0defBX/d9+jaI5EsppOiZE6FEesvMZXKbeItg1MaG3B7274JlqaQggp4Fpbz3m238/rHFIx9br6+nHapd/F0jVrFRg06RimnKn0zFl1wLh6wKbuHpxy8XXY0NUzKhlX9nEqnsYZJx2Dk//nPWorbbQC1+A45nPDsVXqRdaYfkfGArLDIkkFRus4E8aY9W+MrZEZO6XuIlIOib9b6HwSIKZroLevF+d99/v47ytvYPKkTuy83TbYZ/ddsc/uO2PBnFl+wh3lfQuo6I6Mg66irpCUYem1E1XpmtcGeC3V06Pj+1EPXPUVuUx4ZFDb2tqyPSAshKwYCVgFwHIlxt+poWyBh/N+ehc29/UrQMnzR2p7IRxpwu1XfB2zZkzxU8BmNJKMPjCUhKEqtBcnBNdDf9pBS8TDGZd9F0+/vhqhkJ84QE0TAWkE/04k0zj3lI/h4//z3ppmwSr30WB/buzuwamXXIcNW3qy4bVGE+tKja9pedhu9lz835Vnq6bXfBFUrkFreJ48dw3daw2NOoSixmI/ECyxXQ2N4hAGxhAu1fXHLCaY8axU0UIYKR2raaq+5Htla85/evKNBptfqgfr9/tRD1zFtByEfX19ShvFVWFPTw8mTZqUBagCavn5hAkTEI/HFVvEn/yXoCeQHcdt9/8Lj774mgJJIwkyuF2/w/z5uOyMEzBv+jTfkYfsq+9wWf2hPLKYrYRrWGqP7sYdf30QHRNaMrrW/EXzngSu3zj5YzjucEYVqOUauMzmeMAGSgU04FrmlXVzGu3GVIZhK4r7f3Q1IlE/ru5oZcPyGTaoTawb44+TiozVcGUi0SKAJWjamoBnnAylbDMF1A0ljjPLEAeseprvGuC1+tFcL2B/TAFXgtL29nYFCjjZcXu8ublZ9RIfIALbpqYmBW67urpyzmN4rL6+bryyaAVu+t2DyquR5Uj4quq7urwrXcOE4diYM2MavnXmZ7D9NrN98Mz0zVV60av4AmRcPRe9KQ8/uvsP+O0DD6s8ey7dhHQhb6Cawrh+4+Rjthpwzce4lmfN+jmLumKLERtcA5d/8bM49MA91IJprL2EZWHY2IobubGnb6mP5exmkjxBnLZGzsLj+06iCx1KCm9dulcv1hQmuCFzqqxH+Bz29/fn7GZXVkLtzh71wFVfAVAiQPanpaVFAU5GC+D3BK80em9vr/pOgCt/cvXFB1RFF+jtR0+sC5f+9F7E0v62Bo+R2Jr270Sw7AChZlx6+vF4x+47KKAtDF25q1ZhKnidnXbwwqLFuPCmn2Ljxn6EWw24KQOemQJ93PNFTxDAzkDSZFyVVCAbS7Z2g69kSR58qcClo1kqkKGqHRezp03BPTdePqa9pRthjUqO6pqcwGdcgAVBa70wITVpXJ5CBKSLN3u5c+Fw1Wesl1srZ6Z6Ba4cP0Nhk8d6/+drHzES8ZUuw9xadhj1wDVoOIJXbitJqB5GDiALyweIwJUglt/xd2Fm+ZAm0yn09/fBsR3c8cA/8eCTLyEcZTapkY+9qVhe10XItbHXDvNx0keOxN5v3QPw0ko+4HmB7ebMPr4fCMFG2jXw2rI38ddHHsVfHnsSvSlytmSPA0kGMh76+V4CjCubSqbw5eOPxlEHHwhb8/K0hqRdKG+oMx2tYYXQ1dOFL199MzZ0dQ3ocZWEolhy3fLuMTJnqVgOCFlhbFq/Bt87/6t4zwFvU20bCTuOTBtz7zIW9ZZbw46F7imgVZ/n6ql+ta6LgPIgwzzWwXqt7VhOeeNt56SQzKYxtgaPFpJ/BK+UWm7tY8wBVxp306ZNmDJlSta2dMbq6OjISgW4nUnZAH+SIfJjuvopYFPJBBa/uRZX//pPMEMm3JQDs8q0pUPpXAVeTUsNlEQqiQWzZmDvnbfHHjvvjG1nTUVHWytCJhlawHZt9CfTWLN6PV5YvgJP/fcFvLpsJcipzpjQAQ+UBjBQ9GCwVyhqQojOaSaQSMQUiHa11LGM6Trch+nagBWFxagHTS0Ie74HO/tsJBjwWrdP6b1sG+94+x645itfgGUyL5hVMl5vresxUuVJkHIuEit16hipOo7G+whoHc8OS+K0JQHwR2M/1mOdx9vYEnCqR0dhvzTY/Hocnbl1GpPAleCG4JXOWTz4EqWmlZM9t975PbUa8h21sIlEHMlkAsmEDddO4IKf/A6b+ntgeqaKezrShwrQzO15w4NtGnBtDx4dyOihaQFhy1K5nQ3Tj37AoM6Mz6/4PYPf+8kM0oar2qDHhg06WumRBeShZYsZmstJuypKiadlH9ASgA2fWdh4iYjg+azlaDx0tsgyQ+hob8HPvnkOpna0wVQxXUdjq8qrs86QNcIalWezYmdJuKt8gG28MUR66C9ZzDYAR/VjTB9b4xG8yS6RhJKr3pJj+8p6mWfGLHDlQCSrSpkAD7KqlA1MnDhRragoFZAHVHSufoSBBFw7hdv/9gT+/vwiWC6357cOulCDhNEFssCNAI5pXyU4MzNh+UA1y0Jms275KfUsMpQ+RC8aF0B0seI0pFIgZBCun9RvwAbDz7eqnvHbnUV2I3PX4Zh2BnReJlzHwS2XfhW77bQAZLVVqLIxfojuteEZXn1Hj9XIAdVbxJ/zaJfGuBqKFf045nxXjHfQVmxhODQLj/6r6wWwiiVHHXDNZ0DRXvA7WTmJUxOBmPxOlpVsBSc6nse/VSisRCIbPYDsa3+sH68tX4srfvE7TGLmDzs9KkdeNYONdmmk8hy+7nZcD+/fd29c8qUTlZ3NcZLWUl4KDelAeWNLZ+plK7NU8PfySh5bZ403vW8teq8xtgpbkViCJBczTTYY/Fw7VYMnajFe85Ux6oBrsBEEnfxHwbAOuDjoJOQVIwmIzk6YRb4MhHEVEMtwWmRpY4kY+nsTOPeHP4fV2qHCR42XQ+wjkQXGS7tHrJ2ug2g4ggd/ch2MUBihcaCp0l+UfNb491gO31SrsSRhoCS1bj29OGrVxlqVIymIG3rq8iyqy3gaz+JggEbwOl6cHwuNGH3e5jnEWbQL/YW29jGqgSvBJ52XJDxDVp+ZSR5AOQABLZnV1tbWHMceAa7sAHlByE+GkNrUvRk3/fK3+NeiFWgKW9mt+JGK67q1Boa0TwJHb616jNX70r5k9G+68BwcsOd2CCmd69aRomwtGze2JktbPhi7tAFai9uM9uG44rM0lLijpXtm9J4hY0h2P8Y7MCsG2PgdF0ON2MFQu9IErCQA62WRMyqBqzyAkgVLxPk0LgcbJ31hKUj5c0IjeBW9K68ns8oVBA8+wPwnbCM/X758Fd5cuQzX3fN3hEID4aeyWtLRO3+VXXOx43gDVmUbqIoTLc9E2k3igwcfiAs+f4JKEMHoXirTxDg6BJg1EhYM7nSxTUO7WfkD0VgUFbdZI41uZWOqVvFsK7tr/ZwtLCsJwHpKmjOqgSudrYS2pjaVoJWrAh4ccLr3LR9YrhzIzkqoHsmkxevI3ErK2P5YHJ7rwHFS+M7df8PSVWtUmQRwAubqZ2gNb00Khcsa3ruO3dLp6GYZIbR3tuDeb1+uIjZILu+x2+r8LZPtSn47nh1DdDa1AbyG/hQ0wmUNtmHwWZP32dCtPfZLEMdI4onxtPPBturZSNnTkn55a/f6qASuYjSRAvBvgtjOzk71lR7eSc7lZ1w9kPrnAOR2CYGseKWKKJsAWMV1jSdU/NS/PfMS7n30qWz61/EGXAWsqwgFls88N46hWMAAXA9uKIQ/33glJnW0+BF2x2Aa2HKt1PDm9S3VAK3ljpjS58l8zrl+vIfLauxulB4v+c7QQaoKOZlOZx29qytxdF0lu9fctRaMRTwgO9dbszV1D1yLrXBkNUADCiglcyPgUhcX0+AcfAS7ZF1Fy7lx40aVTUu8UwlaU8kYYvE0+uJxrFq/AdfffT/oDe45aZiWn15xPBw6w5wv1ut4sIFqI/u7RjpUg5nYTKbrdHHCh9+HLxz3EZgM2suwZ+PGoIMbOp6zbYk+k1apFw3ZaB2K+vtC5vTxnKyhkJ51PDGHtRjLtJcsAMZL4guSeLITJiFE6yHdK/uzroGrDBbqU0VjoT9wstUv+lRJ78oVts6MUgYgXqeyZTJ58uSsZIAAmCGzJJ4rf5KN5X0T6TS+8+u/YPXGbsBj2KxILZ6DUVmGaIBZ+XrSuwybMTNxZA0FKX1WVKItDGXxIux1IpnEwz/9HtqaLLimCWscxHQtxmzQLnzRjgcAJ2Mp6IQ1bGN5nBasO22Np4gD+mKokfyjdoNfZIaj2bEt36Il32eCmcTZcfPmzdmkTrWzaHUl1TVwVelOEwlFTfMn9asCmAQ4iM5VGFVJOiCMqjhisQwOOn5P6pvMKyMN8CfLlQHJzuJKg//i8RjSqST+8dyr+PVD/0E0GlZx/PUsUtWZffRdpeydYR2ZAlbA65hduaucCyYsOGhrbcHm3n4llRgKYNV7ncVv7tqCrx5/ND53zJEwDKbvHc+c64B1ZItqrDIbDdA6svMf7S1h2MYDiNMXgOOhvSM7mgaiEI1Gx9LgLjRtVyiUnGhcxY+Iu9Ek9BrhsIqMOIJWvsi5jS+sBCcf/i2HrColjqt0As+TpAMSo5XGFl0rv+PvvIeUL1sq7MR0OoVYLK40rqlEHJu7enDZz38H14jAdNJwt1ImrZF+QIvdT9jXscq8Ko7VtHDIXrvivfvvjWt+dif64gkfuBJkqkxklR85QN8wMGfaRPzim+cjbIVhhRrAVewz1kP2NLKJVf7sDPUKPSf9WFwkCkDn+7IRkWKoo6X49bJzK9GLhvduw1O6kHp8hxP3UAYQ9GMhRpIkTjyfWEvHYMNTs9KljijjKmwVkTt/J4D0gQAA7hCaDGPlwrYNpNJxNDVN4EeAaSBFpyknjeaWCbDgwfGY7jSF3p4+lZK1KToB0aipmKu+nj5YIVP9iyfSaG1pRcgylE61r78XbRPa4blpOK4L1/VX4/5PG6lUGnaGdU0kE+iPxeC6aVx/10NYubYHjhEbd6GLCg0jl1vpLsM50e6jEHQx5SqjULmOSi3LIRjyTDhGGiG3Ca5hY+ftZuHsTxyLH975Ozy5ZDnCDmCbXk30qIrBtV3cdvU3MHvmDIQt2nAU2rH0PFPVGZwbOFeMpWxb+guvwYZVNSyGdFE+8Doad430Ost7VWfORuV8PKSe3ToXF4s4MFLjKt99CDDFMVEn+niuOCtyt5kYjDpWfs6/uTMtu9Xi4yK72jynXhy0hxW46gbVnXtoIBqPRqDhqCF0YSsfGNM00N/Xj5aWVn9n2vBDMkSiETSFW0DI4Jou4rF+eGkTbe0t6O0moEyjvXWiAqseXKSSKcWJNUXC6hoPJlLJBFzPRTQSpWRR5Y2XLSTePG3bsG3fezCeTCCZZDpYsq4JPPT8i/jTw/+FE4qCd2gcvgWEeR2NmbY4vAi+lSaa2Zw4BiwDB+62A2ZM6sRfH38GMEI45+SPYeOWXtz8mz9A+VFx7NQAX6qJwTNw7snH4kPv2k9JExrHYAsQvPLQU56OxkQgskPEuo8nvWW9jemgI+BIAIzhvIe0Rw+WX8n9Kjk3X18WA8kCqnXwJL8Xuy74XbCcSsbUcIJ4YbnZB4WcAPW6S13ks+GoG+dLLtAod5RIS7SXfi8dtIotya5yXpJ5lnUkbqM8gO3jrvVQx0ol/VbsXMNxHG8og0IvvFg58p1krKLOlClZ/XSsFvp6+2EaDkyzF04CaO2cjBAIJE30x7rQHG0FLBfgVr0RRe+WzeicOkOBWxMhrN+wFmHTQ/vkqTDIAHouPc9gGCEFM2PJOFIx6lkpNSD7aiuw4nmG8hpn3Fbbpd7DRtpJI51MIZlIgg40vck41q7ZiKt/9QRa2yy4ru9A0jgGLDA6470qIatqhMnMO6YFLnM+cshBOObQg/Dsq2/g1t/+BW/beUcc8/534aLv3YKN/QkVzmqoUQZ04LXT3Fn48aVfg8dyx/mRb5KnSThv8J/oXodjwh8u08sLgJO/6OLkBVAvL4Lhanu9lquz+cI41WtdC4FFaQO/r6c4yJUA2UI2LwRc9c+He/Garx1B4CmAUBYPQsgVsoFeZ5391O0w1LmNuGrixIlqt4rvZWIt1ot1lLLpaEUHdWFV6YhO0KqIRMNQ/whkOedybPm70m5dhMJSNt+0aZMnoIMfCIMmv+ufyUtFf7nItfp1+a7hZ4Le58yZk73PypUrlWZwyuQ2GJEI3vjrZ2F2L8W8vT6FSHQSHDOJ5c//A2ZsIQyCTNODYzgwHAtN0w/C9Pn7Io00Ut0bsOSFu9HUOgXzdngfIhOmIgkHhpvEusVPoG/ti2iJ+AkEHNeBQbcbrijI4JLqdQwlP1ADEJQqOP4/bg0nbcRtE3f2fARwI2oLuXEMtsBoDJlFqEiec5ft5uPgt+6EqNGEn/zpPmwzdTLOPOEYuCkDN931a5zxyaNwz33/wkPPPAeXMpTqJK6DVqxhz0Uy7eK8Tx+J9hZKZxojKziJ6/MOd0N05nU0WEuYVpEGCFgd7hdvPdsmGPytWvJEf8nz0fG4v1aBbEm218NWqCpz8ZVUCnzlAzulbmbo80Aenwph+li2eH0HbShbwvI+DtpF/i41DgXIlKqzfC/l6vcPfleqrGJ1FbBYqF3693ob9XYGAbDUR3f+1q/Vy5Tfg99Ln+iL06APiNgyaFP9b91+he4VbJfUn/iFgHX69OlZZ3Sxk+wuUw7A7X+ew2PLli1Kt6ozxmRrszvihqGc2gX41oVz1pYtWxTjWgh4CuCUxgd/5gOz+coTZE+DENWz8QQ6io1Q2YQ464TRv/oBLH3wLLTPOQhT5x8EK0y3NweLn78dUadbrQpsx4YBE3HHwry3HAeruVPJA1a+cC/C6Q1I2Gn0JG2YZhsilouIkUbY5L0MtdVLpOI5HjjpkORyGCnA80G77VDr6vGWSFE2YAPplIH+lI0XerfHE6m3otlL+jqQUk/fOPxe+r7SyW6kTKVebkoeQHmKC8O1sMcOc/HZDx2OfhW5YgImtbfiq1fdoJzwPvexD2K3nRdg4cuvIdTUgit/eidge3BrtKvPnYGE4+HjB++DA3ZbANMMKeY1ZBqwM9EbRso2o+E+6uVg+8yB0lsp4OCHK9uahwqZJtXQqpOTVIAAhPOMqujWre/WtNVI3buYhdlfqpsy26EEvCGCV3Yj5/ZM6DsJpiKuGH7Pld93ufjTR7n+nYsfOfeQaC4ia7K5O+ggZFmwTHp8+HdRYEaNL4rj/PcT/T+yB9uk3Tsf6M4CuswKWsZ1sRYHwZmqDzellB9r4YlSsEMQRIr99cQR+XYm5B2jl6P3nbQ733n6d3pP6PcO9lDwnaYDcx3wCkDUgWC+92EQrOp20G2aD9RKf+tAWOpLkDl16lSFlViXTZs2KaZUWHnGrmf5U6ZMUWOGeljOU9z9FpzGcwloJ02alI3kJABXHN9LjeHh/N7o6urKjsl8bCtvXoiRVQ9xBvQGz5NK698LXU3NBLUXNIBfts979fd3o3f9RqSePR4px8KkbY9Ex9R5SLkGela9gP4VDyMapoDAlwGkXQPRaQdg6vx94XoJrH79YZi9r/sg2OX/fY2GAqqZGYhOWH7n8KffNgJa28lMYh7U72mCVrKtjoFk2kEi4SGe7sMdXcfCdkIwMkvi4CpXH3zD2XH1XLa8DGiLeos6QNaeixzToOSDvzn44rEfwLyZM3Ddz+7E3BkTcfqxR+P5xUvw47v+CMuI4LCD3oaj33sgVm7YoqIL9PQznm/pl085fcSRb8HCnJmdOOfYD6hxFwz5Vk454+UcebFIvFfRilbL2NXKbjIe9HqILEqSCmztOtaqrbUoJ/j8VGubassJgqWg01Y+UKW/08qxQbG6Bb8rda4ANzLEPKxwCKZhKufYYFuK1T0fGCunLQKUCoHNHNtkFmjKRaWCebKUTfKVFQSqhe6nnxe0VxC4FgO1+eqYk0gIlAAAIABJREFU7zORDgQdpMSOOvDMd79CwFXOle/l3jrg5u8EryIF0K8h3qGUgPOmL9MMqfeNyDZJBkjZPJdyAWFY+YyQzWUY0a19GN3d3Z40WmfL9ImkEBsbPCcfWNUbKOXQGGw8kwrIA8nPurq2oHnCdMSfuQju5kfQ7QA7vu1UrFn6DJIbX0A0koRFVhQWkpQKTH4rJs3dD2aItCmw8uV7EbbXKjmB55iAYcOjFw2zFSl4LPu7nnKK8YG3D2LZSaJ5JXC1HRcp20OKEQ5sG7G0g0gqhr9274dX4zvANMjXNXzAiw1gifeqHq4KJrBhfShMA1HTxZzpM7Clpxtb+tP46MFvx2H77oNHnnsRe++yA559bRFeWLgI/a6HJW+uVtrq7aZPQSzlYs3mLcphy1PU/dAPxYuYFiKWiW99/jhEQpw4ahcvdug1rN8S6i28kcyjeopNPZOffF+/Fh2fNZOXv+j45GVeLZiuxoqlAB7rIunJFdMXePfoC6dSZVUDXkuVqY/tQmAyH2uqg7bg94WAbJBhzWfvUiBYB3Ol6qWDzeDvQdCpA0k9uUi+CCL6uYXKKQR0g9cG20spABlVfdHM8UMtKzWv/Eend2ph5dBj4tMmHGfEZSQYWX+2h+zttGnTqhniNb3G2Lx5s6drr3ww50sHSgFRnYmV6/SfNKboIqQ8SQJAfYXy5mY4JYNe3S7Wr1+P1rZ2dK14DKGXvqkC/SddC2EjxYhYcAkWbQ+OG0Xb9kdgQudM5ZiVNhzY3WuxYdFfEDHJhqlawPPMbLgtv01+/AKPK1VupbiMZMBtIUoGTKV9JR6hdIDRBVKUCTgG0raBeMpBOuFgRaIV93a/D2Hl1OXAy27F+ECG0QtqcdSGz8utSakNLv2ewXPL/S7YdqUf1jNOaScMRxtZvM2tdiuzVabGgS82J5CeN2sKTv3QYVgwazZ6e7vxkz/cj8WrN+C6Mz+DhO3gZ/f8Hk8vXoFTP3gopk+aiOtv+w0c+GNDP2oFQhQAZlxYDzjtI4fhnbtvg/4k30r0pLdqMZTGbBnC7ItHb/CFORINl5ee/MzH3JV66Y9EPRv3KGwBfdyUSj1cDOTU0sY6EFWkiutmtaxBkKjft5z6BcdjvmvKHbP6eaocH2kNMkW+8grdI1/9dABX7PfgHF3s72A5wUqzHnpdCv2erz66TUVHnS8qin6PYPn55rOgBle/RpcukBmlPEAAKH8GWVXxOeJ5BLFkW0UuwHIp65RyBKtRZlAXwJVSAQlYHOw4nYEVQJqPZQ2uTPP9LeEZiOCJ9mkYon1S2oL6WY/ly5ejpakFzpMfh2v3wzHCCKsIm76ggOBDcZ0T9sTk7d+l2KnE+pXY8OZ9aA31US3rg1U+RKa/ShBeVA2mTBpPJVDIansZZcBnX/mZ47hI2y7Sjgc7bSDl2kikPCRTLvpSJu5c9z7EEVHpXylHGDhyWbgcgX2FsxrBdaFyKywqe3qx+gT1TsFz9e+LfTfo4fdFpdmFkMHYpRVoxKppq89H+Isi5c+X0XWxb7/y0SMxY+5U3PmHB7H/Pm/BPrvuivOu/yF22nY2Pnfsh/HHBx9DV18Sxxy6P/7x7ELc9cAjKt5vIcmDTC76mC930pdnyv8J7Dh/Fq767HHoTcTVLoEvyG4cpSzAfubLgexCLbOblbpv8HvZxhWWo9LrG+fXhwX4LPOFraf1LPRMlwMUq2mVzCtZ57FwOEd7q88dlZYfZOuC7/lSYE+AWvC6UvNe8Pt8i3/5LPgc6yxrPoAZrLP0SxAM6uUEF50CIvPN5cF+lnPztSG4je9jCh/D6Gw+26g7NEsbgv3Dz3W9b/Ce8jeBpmQd5H0ISMVRTMomeGWiAelDCXVFVlVP2sTPWQZ3xsUexGp04qqHUH5GLBbzaNR83royMOUh0Q1WCKwGP+e1NCjvQUOys4jaufqgcQhiaQiRDXDC6OrugffKFQh1/QsOt0UyMlgfjphwDQ4EA02zD0OsZw3srmfQGsqASMN/2fvidLJs/qaKTyBnFOMEqGRdPd85jP/IuNpqcPkgVtlEMa5AKu0iaXuIJygfsPHXDW/HwtQsRBVIFnAhPwcA52CGsxhvmfs45rp+1YabLO6skHv/WjGumoA6+wAMu+7VpHZZ5a1QbP70iR1IpZLY2BfHZz96GOg//I+nX8DH338w5s2YhFVrenD1bb/GEfvuhcMPOUA5SD321LO456HH0JOyFRsaPIpNpJW8SPy4Fn4CB04M3zr9ROy63UzYNh2PGsC1XFuyPziH6bEsy712qOfx3lyYsw/rYVIfanvG8/U6mBGNsuxIFmMN8733qrUj7yOLseB4LgUOh3LPaq7VQVYhG1QC+gVjVBqRoJhdivWb3uYg2C1Ups6EFjtHB6I8T0ClvsAOAusgeC0GZqUeJAM5TghIxW5kUImlxEFMYrBKjFc9+1UQFLNcAlz6IUn9iOFon3rImqXwHYErKycpFiW0RrBD5e9CgFXArX4ey2WgW6J2vcE0Ko0l95K4Y8JUdPX0oX/pI4i8eS4sowWJlINohLpCh0sPGC5DWNlIOaYKBm+FM1vBji9UVxyrn81A6Vf9w89KpMrIphAgaCXIyfzkykjFdKWzlqe2nO001BZyOu0gljBUjNdlPdNw9+aDEXXTsA3Zzs0AZo0pLQU3dTwUPLfUtn6hSSZ3tSjtHrBATr8WmamCns/leMLmK063vj9G/GxllvI2LWWhaqZSn5nnbpXlOTj+f96JPXfaCSnHw6/+fD+WrO5C6wQLXzvuKLy0eClefn0lvnLyh3HvA4/jd4/+GxPb2pSEpDuWVOHR1DgyfD/dWhz5tLEyOcQScey7x4648ISj4CJUI9FJLWo9OsrYGgBS17HVS1aZ0dFbo6OWOVEhiuj0awkoRWurO8qUslYt76/fq1S5hRjnUtcF21PO+aXOyQcCyyUYggC8ECAvBwSXWuDIAlvXn5YCsDpY1sEsdakkBEkAqrd9ZtFDLarsZDNqgMRoJe6SKAM6Myx24mdyL5ZN8EoMR6KxXkCramcikVBSAVaYD6kIwGUS1oFQJaCVhbPBXAXQqEKXE6TSMNRS6Ktb8YJTn5keNq7djA2PfRxTOxdgwvQdse7V36KtmZBEtv6DkCgTOSDwRGRUAxp49UEqGVeGIlJxXLl5TTDMSATKSYsA1VasrmMDcYYfSXuIp5igwEV3ysWdqw9Fyo0iRTouGzolF974UDn38MljtX8Og9vBmcOiBtOPZuJvpBuMnOB/mQsig6F/eBH52fxQ12ee/e8kGItv99yAPOyTnFApGY2zhFbx6+GXozTJasxwIeDHFxt48KQFAa2vCjGTaZNiubmACGfCz/h75Tn8YsBwuaxnJtwLbeT6dmPYFx9jkkUPwzBd7LbdXHz5+GPxm7/+A4l0AovfXIXlmzdjv913wImHfwiX3vpTTGlrwemfOFrpSb/1019h3aZuP+JEiYBFihFn1AROFJkQOtJXXEzlMgYDWillg0zsYDVB8GQZA66JKPpwwzfOQrQpqhhj/aglq1PqRTjavpfxVwy86vNNNe0LvpB0Zx6Z7Kspt3FNfVtAxpRs8wafySDoKBcsBVst9+Hn+pZyJc99JeCumNUraUOpe+r3qfbcIBtaqA/0eSAI9vS/CwFu9Z4ssEAp9/NS58nukGzj6yC52P11ZpRlEJCKoxWvE80qGVjuYIumltcJCBWwumHDBhUyi+UI/tPrzfPIsvIficd8hObWfGqNZDLpb6ILUPE8Vdl8W275Jv4gsJVzaAwR9rJ8gliWy9WBZJDhuXI+P6PBKfx1kmm4ZhTpdQ/Aja9AFAa2rHsJzoaHQICXewz8HXzA9ZfJYACuktSrOK7qn0JNBGQ+wKKuMe24sF2KlJmMwEMyDcTTLlIJG7EkcxaYSDnpAf2mcgDSa5cL3izF+A7oPfW0oRJeS/UFgVAODs04meUZKZnYCFrsvow9eB91vl6hgfoMfriykDn/ePQVF74YU+IKKvDma4qzk4IaR76oQw5iMzqxZVd1mbZRmeGDN/704+qWcxgElozL60ZgejYMOmLZPng1I03Y+Z2nYenLDwOJTTji9Dvw3EO3AtEIOtunY9OqNVi2+Pf4wJd+j/7N/aot6zasBx/k3s2b/Y17i4sYWy1uBo7cbXu2hRNDC3cTlD6oGc3NTVnpi5LAUHNpWjAMUwFZNWlkwK4Ss2TiRco9wtQ88f5MhKFCvpVjjcY5+QCAgMpaZxSSPhPtoR78vZKXcqPXRpcFBGywj/MxZfmAXiXjgdcHdbXFwFUh6xUDuYqcqDK6S753azGQVW7vFqpPsO3l1rvQIkKvTxDc5vsuX/3z1aEUSA2WoxMaEu+1UMQBvWzaI+vMzvcIoMCoxGKl7JIYiwypvGsEZwkpyXOIvxQqyITFEvAsUk5+J/rioJ3K7YNy+34o52WBqxTCBrGCBJlBYa+cU+jh0Acb5QAMXsvPBLmTZZVYYAKOpUNIQ3MFwaOjo005YCW7V8HafB/ghdC3YTHctQ8jZNkZ5i8XFBZ6yBW7qqQAgzOq+NleiVp9eKckAjyXjFgmJFaacgEVEstVkgUC2P4kAWtSgSV4mSDoWWCnAxxOFAPdk7WbQmgEapqnusa+DlzhX59Pb6pPlDm/Z8Axy/DbnDs8Ck6G/vIle7KAyOxqUA9cnVnkqMynKmK3VkP1We6hnKMYFUKD0TyHwF09vMTElomwFiC72ATsmRS1mzCNFAwj7K8aFeBnool27HvUTbAsD4/ecyZmv+1kbLvT3rAcG7F4PyZN3xVLX7ofa9avw077HotEPI0lSxfDdB04atXhT+4KoOTru0zTCEZ5DiedaCSqtlEobo9GIghFIgrUMpWxP4n48WzlnwQFV/fRTGco2QnHNUcg7VJsoTGUx37sXZtvvAwHeB1p7eHY66nR2SIZX0Hda6WtkflXZ//0SAbZuSfP+6rSewXPz/fOkHOCoKQckKIDm2L3Kqfe+e5fqL7Bc4OLhlJ119+BwTYEgW+pulcDZnmN4KxgCLZi/SHkHoEliRGWQUzFz4m3CEr9uPSeIgF1SQJZU2Iu3pvX6FiO53Nc8xoCX/U+zUSxEJArEoJS9hip741UKpV9dcoAkI7lCpCH7iVbDFCIh5rECJOUYpQH8EVOQ9LIFArrDjr8XGQFLIMhr5qbLKScOMxXv4uNG15Cc2INzAg1rUzIyiOjWc0win6d/Rf9QB0zG74KgeQCLAVoJY2Ny3SvzMbDsEdkYBlyi2Gx/CxaBK0qpmuaDiBkXn1nLRUj1o//MQD6FH2Y6T4Bs1lM6Dt/ZYPw5QC+XLinnHayH2V41UxP0ZknKA0YpJGVDD0avlfB9yUFjF4332pZ3Krum1ViCIObRWxZ5pVRGPLB6kHEqSJpM5KMHPmEH5NBojkQ4Int9Mw2A/ytX7JpWZi8/f8glnLQu/RPMCKtmLLgUKxZ8jCiqR5YHTti/49ej9cX3oe1T90Es2kWopGJiPUvw/b7fgUdM+fiuXsvRugtF8JizF8V59fP4OZ3Z0Z2oAPXrIgjsxjJoFrZmVCgNRpV41wcDkUYnwNataQMatILGEuNVHX/fLYdqWlh7NxHXgxq3AjrLY+nFvIvu0ALrPQEYPCSUqGSxo7VGi0pZgG+rziP5pMO6MCD58g/HSgEmSyeI8y9Pt62di+UAoCV1q8W5VVSRi3PLaesSs+R82Ve0XeHggBaB5YEoCT5SJaItlX8hnge30X8TsdxsuUvmlid5RWpADEYQW0hkFpO+yodE9Wer4BroZWTIHE2jC9kfaWiA1hez8C2in2KRlWqMH5PGlseXAmDpRtML4/f85BAt6lEEj2JGNznz8SE1MuA0aJghZVhxbITQRDCDaInRRMrYMC/Ury5sxpYFVmAKw0ftPIqglbHJdtK5yymgx3IqMVoAwPgwt8e97lasmaMzano3IFt9ewWugDBXMQyCHjmcwbKbP/nvluzCFO1S1L9CZzOYVEHlZnLlGavyehRFTgms5gdXaKV9eUB/l+5CDiL4wPX5B2geXMODiw8xITSLpgOHITQPHUP7Pqey+GGknjuD5fASndhj8Ovx4Zl/8Xq566B4Tpo2/ET2PmA4/H0n66B2fcS5r/7SiCRRuvUeVjz/L3Y8MpPEX7rRTCb5/sOf46/GKjm4eSY5T9OPBz//Cn/dNAqE4Iuis9nl3yr/mILxmof/vFyHeNDc35SozUDVqUvdMDK34N/y9Ye+zW44B4v9mu0M9cCHCMSiUelILft7D8BIbJgEgZMB7F6/HPOE/PmzatbE1czH5bTmKGWW+n15Z5fi/MKlZGP6RVbCQOrE3oCKHkdQSV3sGUOI1DluCPGks845nQtqn4/LrYIdql9pT8RvxOGluWQMCRoDeI8qV+5dimn72txjpFOpz2ZnKWh+oMVpOH1F6j8zkazDAleS6ZW8tzq4WFEa8GKb968WT38ejBbWQ243D72wuhP9qB3+R/R+calcEMT4FkhGESVeQ6CTmGrdGNnV7yBrXjHoHOUf6bi/ZScwHfQ8hMSeL5cwGVIrExMV8dnXfiZMLMKqBqk5323K7Xdm9kuH8yC5gax15sRPJf62UKH7tQl7lwD1+uOWn5E06w9ct2ffGZRP0PDwAquZsC8Xjf1cs+QsyopmSIGNYlBRnKQHeh5JRCFWsba+KCfxfqQOZMggtvmiuG2gWgHdjrsu0gmDYRdC4sePh2tsw7HdoechJcf+CHcVffDsVzMPvAydEzZAS/fdzaik3dG25RtsWXdK3A2PAvL7kJk9odhLTgJttEPy2WQrEFccU5FhQ2R50TaKOBUwKuAVokDqQNWAUc6SAqO13qbJGox0Yx0GbShvAxWrlypdntkLtBtr38mLwAdvOovDwKMRrirke7J+r0fY46LTjH4nmStZb6QcSWgRD+X42v77bfXdgn99tbbHFBOffKdE1xw6zYJnh8kw3LejwW0ucUW9PkIAClTB3WVjLBSdhiO74mvJHsV68pFuGzlC+6SuU7mNjKsxFN0jue1/Jx/C0Zj+wlk+VMIF7GJaGmL2a8Smw3HuYZt24OkAvluVGiA0GCijZBVKA1Lg3FVQIQvL3CRBEiGBlmNypYqDUuKm57anunCTtvYvDmE6MKjEE6uhuGFVDatgkcGQInBpc6SyjV3UNENxj/ke9myVilgM9s8tmsq7aPrmArA0mmLTkVMUiDe9P59ZDt/sK40f339a6RO+mIh3/nFHojcB15Ne6qI4MNZlLULgFjKCpRtlGQhV4tZCuCVO1BzQHXGUUnNTwTExK8ZNlclkjAj8NK9yjmP/TRhj7NhRqejY8ZMbF76JHoXfh+de5yL6TvsjYV/PhPhxBo073IG5u16KFa9/g/0vHIj4GREBwZjszbDiHQgsu+P2JmwQuzbwmNLn3B1oCkvGX7PcS1jXWL1cRKQVbDO8uUDrsFyy7Vj47zBFtDnAAIM0Sbms7FM+sFS9IUKv5s/f34DuI7zwaaPicWLFxdMTKKDT1kcBYGrzNHbbbddxVYtBZAqLnAYLxiuuhYDwdU0p5p6lntNtedx7FBqSWaV+IqkIOcrglG+V8ie8nPRrYo/EfEX30EkECdPnqzMQVwm7yWJGiUAWNja4EJeH8fV2HS4rskBrvluUhTsAIpi1hE7mVRuqclDSVQvaRB5nmRnkBWABLmVzFr+94z1ScYkjWTCQOKNn2HC+lvgORYcM8ha5rJk+Va+Upe87ZPgVCqagK93JH5hhi71N1OIKsmAz7L6KWF9CYEKylQ0SHyu53iObjFHSJoJJaBxfjoTGgTrOQ49GccnvW0DBGh+IKYiMOn78Jnb5549WLyQaz/9e00uELhMi/aUEVPopRRmOE3VCBOOZaJpm4+jbf4RWPvarxFaeT/cUALehL0w9+BLsfjJW7Hz20/Fsqd+BHfDk5j2nhvhxuLoXfk3tG9/JNa98luEuPDY8DeEkARccX5iVIgoWva9EUZkOhymXQ0y0mU+dTIpid5VfgZlAvLi0gFsPpYhuPAqsxqN0zQL6DZ88803s5lrdOCq+icU8sOKgKHufE1/oXlw2223LQpUGh0wfizA8UXgGjxEqsU41QyryHDVwUWTfo0wroPKycMw5mMv9fFcyvql3uWlri/2fbnALF8Z5TK1wWsL7QYHyytUt0rY4Jy3VqBvivVLJf2Tr32cowg+JXQVY7ASX0mb+FNi8LMe3OrXd9AJbOV8/i6At1h75LvgzuJQxketrzUcx/EqGdD6YOHvNAZZVRpQ2Ff+LSxGvrL5IBP906ASeoGrCilHVlIMSZRI2OjrWoz2V05VGbOCuLVYCCWdccxmzspYMLuyMDMJCzJJCHzWlQkOCJ4lzayvfeXfTFBANtZPYjDIw6lA//hb374z2IDutVBnVuKWo0CsLlWVKASCXnPDGvi3lHBWAVxbSaSUQguEWg1Qx7RhOSHAbEJkr6sxafo8tdrsXv0ikotugeVsQPt+P8Dmxf9AuH0iJs07GGsfPQeItmLWOy5BS6gJy157DMaSH6j+YtpgxqNgDNoBLzQX1rxTYexwAkJ2DzwlF6j8kEmkkJ6V3wcdtPxuGAzchYmt5JmsvMbj5wraMR9wbW5uQbSpBZYlaaHJbGxSC9bgpC5zxYIFCxrAdfwMnYItlWeTwFUHELyAjqMtLRPUuPJlYza2bNlU1GrVMK7ldoM+xxQDl/U23xSqq86ylmuDckBaqbKC9SkHrFZTprRPtusFuIq+lbiK2EkyjQpI5b1YJ/mbhCJxlmTTYrkEwEIqlrvQKPe8Um2t9fcKuAYLLTWIxbg8jzIBoniyqfybxhF5gK674Hc0JOUAkklLyiErK/S3DzYJLqhzZbrYGGJxG5HnTkIosQYqVVaBQ2E4DQuIwtMP2ZSJ1arJCfx0sD6glJiq4qyl2FUBqOIdqiIO+LBHgVeys4FgVSYYIytzaMDEZ2913WpmTzxzqiepajPNY8nZYpTac6BhOfFfJWuBlCM/FUbOL1vQr69mQPnY26+R0hZrNieQ1uFYtffyYCHkAWnTBkLz0LnPBdjSH8cEqwlo8tD9ws/gtcxGx7YHo+fpK9C564VINKVg/udKxCwHZmgywvYaFSJLLTHcjBY5J8SUByfSifaDf4+knYQ1CMgX17wGJ0QBneoFlslAws/ySQV4TrHJudj31fTZeLtGn8OWLVuWZVylP9raJ2b0036ncwyXAq4EGLrzxHizaaO9vgVkIbNkyZKsjpWfqbSb7RNhmpJNEXCdNLq7txQ0HccTF0Sl3rm1sP1QQMhIgt5C4LSc+pfD3pZjy3LuVaqcSsoQ5pSgVJz9OJ64zU98xHEiUQcELxFH6TInIQ4pySRgFUcrXsty+VPPsFXL+pcqq9bf5wWuxW5Co/AfjSLG5t/ClvJ3alspARjAb/42vMQa01/K9JZjB0n4BgGunpcGvAjSTh/6mCPh1f9F85ZbYYIxyPKD1yAbrD8AahBJOChu/zODkTCPWqQsvwxDyQHU1r7KSpWZrDJYkrrP8o4S2+2aU1MOCFLguDzQpCwR0P0WevAJIlUygIwjG8HhQB8FqNvyGljyrKpXpgT6lgGLkRwMC8nm/TBln9Ox7vWH0Nw0GRPm7oc1r96L6bMPQc/rt8LGWkzd43JsfPWvaOu+C7bJlK8uHLYZIThGEqbLQGL+csZfkxiwkpuB3a+GNfNQmCbTCguQKc/++cCrPu6FaWWfCOgRgJuvnyqZ7EoafxyfIHbkZC7AVT6LRpvQ3NKmrNPbtyUrFeCWW75Ddm4aUoFxPKACTee4InDVGS8SOE3N7fBcB4lEHI7L0I2uel/mhEzUyqImfpttthkR4DqU3qvneanQ+y44Nw+l/ZVeW6m9SAByTAmOkvsRM0koUWFPeR4/J2bSQ5VS38q5iuBUX2Bzp5LfBcvWd6SD7au0/pXaZ6jnGy73wAOHDjakcWJYP7B6SDEYwrZKjDDxuKWhJEuDiH/5kyCVxqNReT3/Vg97U1PeB1dY2lQ6jeTa19D8xokwDebklSoHN9V9D/R8h0g6C61sxVVLvvdX1VKeLxPIQJpMBAH/LtQx+ak5CzPBUp8cWUOQHi4WqqqCXg5IVyu4sh5OJVvNBREjOlgwLE+FtmKEAL4MnMnHYcLOR2HT8zfBDHVi4s7Hor+vD0bP6zDf/CFioZmwvF5E3V4MMN+FAajBeL1Iw2nbDhP2+UUmNHD+84sxIvpDLpOoAFX9Z5CRrRrU10NXjYI6yMJavL9ZZX4WiTLmbqt6jnt7yIZldl4Cixb9hcjFNaMKNBjXUdDxI1BFglGOK/1oaW1DKBSBbacQj/khh0odBBlz5swpdVpdf1/vIEeee/WWLtInW6MdwoZyfiG24k99p5o4SUKNkmmdOHFilvHXZZoKi7iuwl06ichzVIbHlpZBmRoLDaqtYYdKB/gg4BpE4TQGt/dpDJEDZJnKjFSAxqZRSV3LCkD3bpMBw89Ig7MzeB5XDIWMJANMedKlbXT3JtD6yqcRSa1WW+7cWvcdeCplxvKD2+z2f8aCPnDVUuHmRH0aSMHq159b0RQNZCaqstBjrlQg2A6C5oEt+HIZ3kq7v77O90lQf1vfaZ2FtDENiC9Bs7MJjhEBE6LG556OtqlvQ/dL34TltiO6y8mwUz1wFl2PZqdHpUw1GDLL88dIsfFBAUYyBIQTPYi+62/wwp0wVDo9/qtEaTxgRx2c6syq/rs+keo9MBomjPoaMaVrw/kjCFyj0WY0NTOLn4P+vp5AWuTcMmUe4qK8AVxL23u8nEHgSu20LG4IQJqa+f6LKie/WH9vxv/Vjw2t9K5qQZ7L6hNU1HMc11r151ib2wQnDbVdEpKKwJJlcr4i+OR8I47s7ANiMC5yOO4kbav4CnF3W6ISyQ42yUOeL85YhSKnBPt3qO2p1XgpVY4Crvm2R0Vkam03AAAgAElEQVTHIxmt9Bey3mnCpBKI0pDsAAm1IEkFCFAFvEpcRHl5s9xiRuV3djKNnqQNd+kP0bHhdhUUX10f8Mwa7KgVXPEOhIka9A0Z1RwMLFEGfLZV1V9SxMrKTf1N+FMesNTL93f3g575OTBG+6PUyn04yik1dMr9vljdcxcdLtIIeU1ItC+Auf05aO+YhO51byL9+jXosNcjZbhIm20wtr8AMMJwFp0LeK1wjRZMcFbBpg6I4cokplbeKg7Ux1cdNwPeFoTe8j0Y0945oCVWuRcG6lcOe6ID0nxAVf8sX3mjZdIot+fr4TwBrhJ6j3Xyoz74Tlm2zW1c/yD4aG5pV4x/KplEOu1vvfFoANd66M36qYMAV33s0NkvHAopcBGP+wkv/LETVqCWmQFj8RictB/SSLH/4wS4Vtpz42Uu1PEViT0CThKAxFIcI7qEUthT0bBybuL5grsURtHStQZJyHzSgNFq5yxw1RvABnISpyHFaYrf08j8TuhsoaT5GTUXNLjoW2VLjX9LKsxKB2+WdU17iKd60L9+MTpf/zQcqxVR1/GBZI7DU3l3UJ3ruxapC/JrPQbSx6rUAtoWg/JLz2BVyROQ/b5YmINi1aNiIwOUVP0oRjVMFUUhjBDSRgIGQjAQVkBZpSeV5Fx0BKI9PAuemcrEQHXhmBG1Ze4aJiw6J6FwAoTyLOefRec510vDQET56odMD5bKPGXAQRKG2ay0pQokKB82Q6XHVQ5tRhoh12cgbOXYlYZthBSbSg1uxLXRNfWzsK0pSK/7I6btfQH6+lYjuvAiREwbhmugPzoV0Z0uQdeiX2Ni7FEYZrmK4NxWMjeCiTRcL4TIpHfC3ft6GI4NmC5M1yoeMziPwfRnSH4P/vTtl0m9G3DQGq2TSCVjZ6TOFRuLxlUYiWL35zWtEzrV/Mat3nQqoby2eK1kOGpIBUaqB+v7PkHgKrVVRAxfDhkHVn5uWiG0trarU3p7Nuc0jAsiaqfLXRjXt1Xqt3YjObfqRCAZ1XwOUTIf8XvZxmeGPyZk4vUEqcK6su48j//ItkoWUtkBl/isEg9/PEjQjFgs5onGVN/2ECaVhuLnOojl8GS8Vnq8ycqRAJXiYf5No8t1NCIjDVCbUengyQJX20MyHUOsuwttL38Klt0H12RQfFNlrarmCEYD0MsY6Pjc7FX6gFC/E6QGEyJUC1wDjVAA1DMQ4ra5yVsZysueINBN9/tbTxJiy/8FjERgh5theA4sz4LhmiBe9TwnE7xrwBnLv7gCmYXeTsoYTOpOTbgEedyWV3HKmNmMlXXhGXEl5XBdxsYMI8TUsYwSEDLgUM/jhFlbtS1vujbSVhTOxE/BnnMgYv0puG/8AnO9f2NdaC9M3vcCrFv0D8zY9CPYNLkbQhyTETbWoMkLY4AzK2MkDEpgQRs48EJNCL/jQRihCOjC5S9qCmcvKwWA9O/13YpC11X6bJTR0nF/isxnDFtUDBiI7TkndLT7wboTiRjSibhaTMpCngCj0U/jflgpA5DJl6gCwWdddisHdlhMTGjrUNKzvl4/HToPGZ/MnNU4htcCI/ncyr2IiXiQVSd4zeIZx1GglH9zASTfrV69GjNnzsz6/gjgJVCV0FayYy1ZRtVr3POUlIAYK3iMZLuHtwdzSzd6e3s9ya9OA+jJAiRtKz8nqpfsDBIdQGKNiQaWnUHDSgYtni/iYtFlVNI46WiPiQhSNvrjSbiLrsOkLXfDCbWTGCvb+z5430EvsrwYjlpWP1yW6E39SSmTNStPY6odKKo+mToIuau2sp2kAq1omQuzdQHQMh9e8xyYkVYg1OonQVBZEbgF1Q0zvh5ez2vw4kuA/lUwrDA8MwoQvGbAbll9kEm+UEhC7CtAXbieBTg2jLABs2U7uO27wmqeCyM6GZ4VgRdq9VPEujF46TiM1CagdznQ/zLc5FIg5QDmRCSMyXD2uBDOxoXomLkfYt2rEF5yKUxvC3pbj8KkvY7H+ud+hcl9f4KBODwvqsC4a/nAOYPdy2qanESA7xhhGI4Dw+tHaK/rgRmHqnHF/1AGkj23RJBbfTwFx0CpMVHq+4oa1Th5UJ+98cYbBYErbc8oA9zdYB9S/6qAa7xfMa5KRZ9hyBsAozG49N2SfAsifYeFele1J2haCEf4u6GAqy6N45hrjKvajavgXJp/N7V298tXkix0N27cqMg97lRL8iVhR4mhGJuVoFR2rsmoCpAllmJbeC2Br4TEkgxXvIax70kWSlxXAcPlvrOG1wrDW7pBgSsNTLQu4RSom6BhJEmA2v7IMKk0nGRiYAfRsCIaZlV5ntDZvobMzsn0UG5zcthN11PpVpOxGHo2v4api4+FaUyFySQBVTKuZNV8EOqjxRxCUX2Q7f4cSYECSJkYpoxkWiwDbblt9cvMyBFUyFn+Qao0gfTUdyM8/1QYHTvCtcJM9wTTS2bip/rZBvzJ1AVTo4IZoJQUIg2z53V4S24BNjwKJxyFVSSl6SBgLyA6L6B3/RBTbgqRcCcw/xSkZhwOs6lNhTBTwN5j+CkG9CcVLF7bJgx6TcKEZXpIxTcisvwurEuFEZ2wC5y+ZWhZ90PEmvdE8y5fQXztS2hbdSMMI4m+zhOQDEXRufknaHIM2AYZ3xQsRpnIjIFyCGS9vxgaK025gJeGZ7swp7wD5j43w3AodwhX0n15zy0ESGUylZ8N4DpkUw8qQAAGbbx06dKs80LwRMpe2to7s9FIZN7p7+9VCzJd177DDjvUvqKNEkedBWRscVwFQ6jpu5aUnfhyLuV2qvTU8ZjPwslBWQqZ/MYxtixAACoZFNn/wr5Ss0ogKo5VbLVEWhL8JHIkScrEv+mwJZICfk6HLI49XWownt4j2agCNAYBqLCqZFElfZhQ1tIZEs5KGFmeK6lbCXZ5voTMGqomTF4k7Ghu321JhND2ytfRmnwcsCIwKgBj+qMxsHIuHEJrJB8lj97sbgohowkOtarbfw7u7PcjbE1WIbf4Zi1v9einqlXYm+ngmNEyuQ7m4v9DaMU9SEY8NKXDMI0Q0tSGZhIq5GD1QMN9oO4yJQDSloNQyka6eRaMnS5EZOKesC1ugzA7g5NnK1XfbvdjxUo7lBbMNNHX04WoZcDpfglYeBWiVi82Nb8L03f9Ara8+RBa1//Yz8xmhNDkplTaX4PAPu/hR9klIFEr3xJRJ7L5GwwLptEMHPBTRKIz4ZKJrYShrnKwjKfJpkoTVX2ZPAf0/i6YdtMw0KwcZ/xoEp5jI5Wmw4Of/lXmCf5sxHGtuivG3IUSxzXYMGHbfEe/tkxkGgeOYyOdSiqwocd+JRM3GuK4jrkOrHGDgu9mYiWCSjKiMoew74UV5Xf8mzJNnXUV8CqhQ3k+v+dP4jGOO2IsljueD8W4Cv1MQ8hkTyBL5pR6VTG+TOR8CfBzCcOgxxOjUemkJS/kQVvyFVpbrmcdk8kE+hMOkuv+i9mrvoEUkgpMVXWQpdO2ggfKqE7XWFUdtIvMkAs7ZSHsrvl/9s4DzK6qasPfKXd6EpJAQi8R6b0JiIA0Czb0V6xYsWABFX4roL9Ix46gIthQOiqKgHQERBCQ3iVASAKpU2855X/efe6anNzcOz3JJOQ8yXNn7pyy29n73d9eey0Vdz5f4fQDFRV71ewHiqsAlV+mavS8/AvEz4XEUzlM5IWB4kVPS/e8VyHL7M43aiaGDhbdCu8NqVeQH8ZKKhWlEzaRt/OvlPhsFGuRVHKD/lDSl29jxZ5eVZJYQQG/wBW1hk3qfv4ap7Kiy7485a2atNHB6nvop5qcPK7YS1xQAQfSdfzxZXk3F2lDt991bcxtjEsVbP8DhdNfp4pTc0fYtobYGNZA6xALaoSnZSsqqZ5//vmqE/j6N7IoZ85KPMki3y1pS9UJkO87wBjtRHyEWVlz2TgrgUbgamMkn3iuyMavzM1R7cH7v6oEIBhnxT/ukpMfd20ctGhV5urKEm3eA0xpZYXbNl5Z3wO40jZswg2LmRkm35mnpnFXECsoQV6pVEoheSswXjBkbTMH4HeDVHspzVcYswUqx3yFUWF5iB2aQjhwTg1cqTQX2KDUp66uxZr+9BEqRH1KxminfFYAtb5VV1AtuN33odKgWcm2X1Vl6htViCtKvNTtuA/TkXsDcOaaPgN4JD8oKJl1jbwnjpcv7F4z3wqDOdtyEXNTuWhU/oQ9lOzyQ4VxqjQGVqXEj4dsa2z1iVrf2taaAUJKQApqsqzW5nb1/PcSTZ5ztjNH6PLW1wS94Hb/uypS0DC9TmGOsSkbUq6W9dXKQLL2virvdIoKCTZGy2cSswZYl/97lZ8wA670HSM9qC+AdaONNnKDyZpjTQk02pw1UMnUm9ivMRVY9duSMRIrzbbRyvb/5PcDGWOZBybrS+irgFHMAfIKrZVM3uyp0SYsOze/2joW/DVea8erVCqpxVInkSZho5paxilU5Op8oVowAcif6zmXgneOmFtQ4eoftituqIVqFcGnk9/LvSr1VtT09NfV0Xu3c4eF+ubcYo2JwWkW5nX5H5k66CVNUhgrLcUq7/4TpRN3lKdAQRwqCSryUyYVA4HrIJAGfDmbUzTMogK/TcnLNyt8+FglPu61+Nuy6Oo2pDln/llEzCD1VWmeJO16ibxCaxbc3SmxgOfA5VVb10ArL3hUiRUnkQPYRZ2Lte7a07Swc4GmtE/SgvvP0do9v1UShPLSSCkRtZyY6qJCLF09zsY3+woAxko47LckqE1b/tqly45yj1RUuO+t8sP2zF54kE1Zw2knY3mv4Tz3lXBuo/6E7+fMmeMm1KMpfwPXfIjFV0K5rslj/RIAVrBxzcOFgclQy4y2ST/IhCjfNoc6Ng71OWvOW74lQN8C88BE1CNMBOeYp6Xaya79DRXVVnCoc1NizQwg3yYs0qh5a2rUl3FvOIlnmj/95Zv7lXN3ZyrAo/OBAagIMp0HUINXlFh7QfPmAOYIF+Ad6DDlw1TewbKdB1fSUK70qlL2VHnhL1p79slK/FYWYpayRRvsnkP9+2jNHAZ7TuJsR2MpShTv+BOF6+ytoCzF7MsaXAet3n6o6iJ1HCn04syv61PnyZ/5U8XhZOJHZUqmlwdk0sbSaaLA9xT5k1TY/XwpXE9RMHywt7LkRX355ZedvQ4QYO2G31Hv11lnHc2f95La2lu11n8OV8Xrlh9hitDIprV/6Khqx56iGDOI1DkDH467ND8NFEWd0sZHqGnrbzivCWOluo4GmgZrR2v+vqQEak1l6DNM/bB+zj5t6Y1BgZ9tM6kpIHzaSg/LfRtssEE1CtLw2/+aOlq9SsD8A+cVLnJoIhBtzjbn1H6aaYop+dzDzl8DratWO6G+WIEGKPmZMYz6BkIBUIPHvF9W63/MjnWJqZLcdeZO1Lw08Z0FHTD76IHGExP5rE3l7fRXrdJtnFq3OQs1FaUVm1UrRIuPaxuzKAwgg+9x45B/wagACgebDfu+9gXM/25hX4GVwQb0PDwywMQlghEsVuei+drg6fe6pe44DeX5LCUvn6XdZYqvrm3s8JoE4Ui9tEleECnp2Enpzj+Vz8YQMVOqyEtGv6u9NkWeKsSmcu6egMbkztfJL/a5dCSU31LKKZucPGfnmSS9ijb9oFo2OkZ9SZPCcOieU6mz+fPna+2113aqPQCA4kpb4wWlfpkMcY7zd9faouZCkwrs6n/qFJWf/51Cb5LSYXhrxQY2qoD+iZpCaxOZrdmAbcSLHfAGKMmvv1FegA/jkbepwdr28FrMmrOHUwLWX9UqD/n+pF791IKITdL5NAhenZWM4ZTxK/3c/N6QfDsZ7ntvEyXuMf4V/ZH7t14d2wsTGFu+t77Dgg7QDvifd2mFGGhMZdcy/sFdwCl7i3Chxb24D/2XmR8Mt13Ba3l4XZ3K3/lxteV9Cz+Wd8eAgmo+xShYCs+iONhLBrCaucBgMwH7u6kbPGsgu7FacK1UelWMsKXtU8ezX9Wk7n+5kJ+pV5KPneiYmAsMUsVjYErg4nb5gdLiYpV2Pk1NU94g3y+4CFOBX3Iw3vioF3RhcPvcOK0oQEX1EhX8ZpW671N496flI2Ya1/XruJ6zXcVUIfECJXtcID/cWArYrDJ0xYkXEVilbfHS0nZwvWab/3jpaUcuWlFfn6ZOneISE6YVxX0z5f/r3fLCFhcVbID5V85Sd4kCHWNVECcKnd0AfsOqQSMa3MgD0jE7KM9SsOfV8iZuMyRwHW6Hsjp1IOMxL9a3mNJVm8Z6cJoHD37Oryblf6YPXF0Hg/FYl+MxTY3EmeGkNX8Pu8424oxfeF123HH5GE7Gc+eaj+ThXz74WDf8e478CsY06i4v3Fl/YuaTwKftAaJ+DUbNSwDn2yp33vVVvu/J90uDpdbal/nlN4Yb7LpV5e9euVxOLXQYM0izZbUMoIpZJZh0bf7ERjtg52eajQqWc6wSnOJawYYjVqm3T33z/q5pc09zlom4SloRzDqWFevHqaLmQN6eNynFH2mDw9nxemXnI9XZu6axUj+Q50K9ZkES2NnvfkYhzKhYLl5sw24F2bVZ3l1vUdD9kpKlzATcK5IFXkiKSjf+pJJXfa4/zm1tOcd+WUHaJN+5J0hVDBK1RqkLORtFJTcjXWfaNC1Y8JLaWieo0FRQHFXU3Z0psKictLv2jnanurqXWKlKoeTff7Sa5t2uJMQ/bOzMFwbhz6VKMcYLQewpCChDyqOxgoqttJ8UFDelCjb+hNLNjnTPIkoYUcHWHOO/BFwfEcf9y7TLI8XAK8fqNhgsj7Jac8/hlYDFqKdtjRcPFg4w8cnuvLowvsRK+uZJxdmqlBfJj3qlhJDkHJhXNckvdDiTNOdfPGiXAvZFcKOC/EJbNXBOKoWtSj28L2Dux99ZccyCgDQ6nAdM3BXit9wFBxr5qtjwaqfx2YxfZt9qvITiSV8B0NphpgWIOHBXvQ17ziSyXHbemcbisDZlzxuLe67se3jFYtFFzrKj1kDY7LxM9rYZwkgiYTXKbO3LWs/MwL0SzvC4rLSSqFTuUefC2Vr/uY/jzp6FvMyccaTTvxVdEywjRJ1KZxyjvhkfVhgNZBoQKSFsql9WwmauynyF826QemcprXQpaWmV37q5Kmvvr6SpQ4UEoG2S0sjxa/2DmXKTCs+creSF85bxWer8suI7lQ1ae12jSmGyc0XFd3kVnHsDrFEQqxD5KoaeWuOionk3K+2do4WFXRyYpl5Zk6Zvp8XdRU2dOFHyswAGxb6ie3nNM8WSNzyQF3ry594s79Evug1r2XaxYR5VTwNJDGiwdNPYh4IDdZRdL1A8YVNp94sUYD/tNv4N+8nDTOia00dbAiti0M8rGfRHK2swWN62kMv7/qOt69X5elsxGDfwikcZRRixqee5P8h78teKSrPlR3iswfyMfjkfxtYtWVT9aGehwDMXhpkXG/pXN4awsddj3Mv6dfr3TIUdeD9DLEQbqXnbY1XY8LDhRYQc44Zj74lFD82vPBukslkrr6LzvW3ostXm/Eo098I+diw9mNiEfty0qVHWg9fd3Z0aNBiQMEsw42K7v6kYtT7HRvn8/svr7YarXU6xzRRJFKuv3KPuroomzzxObX3/kcfuczbIj4PZ15DKxEW3ChTv/nsl7TPkQ1YNDo+1/KhPadissHeeorsPkxctVKHQ5lbAE1TpSkWV9ikKd/qZkpYtpLSiJEAFrXffrJvw44rU+Q8F939eCmscGjuPAYmSto1V2uOPaqqUl0TAqoOPKYomO/rLz6vprner2DRBi4MD1TJ9X6Uzf6Hmyv3qmXqEJm39Gb3UuVAFr0VRkkVh42U3o3P7xOQDRTpJFim453CFlc7Mc8QwD9pQFjAj86Voz0IZaAT06L1JWlaw919UaV1PBdemhv/sYSZ1lTx9pIAz0usaFRJ9Fv2DKfajXQ0aSmVYn2XwuiKeOZR0rTln1SuBWvODoZrSrZicpmKLQVqZqcXXvFZ+xyZKI8wGi848L8ZdHMJC/+ooQFoFV7cfxMkfTn11eFsVDxJWDNPMT3Km1GZ9bAa3jYUChBCvmY3aiSYf/A/5buxaOf2zc9HZ19e/+sIKIhPovKsrIBVxsHZDOiotY5J9z3X8N+9NY92fUM6kd3XwOOBFUZTitgE522YFZNDMBvIyt7nAsti6YzX45G3O6hkU29+zdElRHKlY7lO5t0fBrD9p6rwzpWCyA60RaHIr5t1f5imJkqZNFe15gZqiCS4iVaMD+05mtklpvprvPkKVdIEKalXiFZ2rKmayLN8EXpuSYLIqe/5BsUcQiFhBUm/2mnUmISYWpU4Ft+8vNRGudQnMeYRU9ZqVTHid0l1OlkqxkoLnNpARVSp/OLepzuOWL+/+TyvsfERzpx2jtuk7qmvWg5q64LsqqMXN2ed3HK4pO31Eadyizq4Frt2FgXOj4IIA9INmGimIfUVhj5rvPVp+90PO80F2DOp5tj95vPyZxwwpwsQ1SqtmA41mCajMqfNkkL76GPmbHpGZaKycfnEltc2hPdYGKs4ebLernWs7/G0FZ2hPGvisRnZcY9U/DfT0wexpxyJ/+XvwPCu7FZG/sU7/eL5f3ixtrKFhKPmut9KYj1a5MtJkvS2mAuVZ16jv7o8paNlUUp+UtDivOCmmVOaqsCpqZIAayE+ySI6+5zuBhYg35CNCffWyuIb9eyYw5QJknaSzLLhmK26pKp7UXCkoil9W+8E3yW/fcFCVdijlP9xzqBuglTGMTeswE30R4ggslV/qN9+ttrHTvCsBkWZ6xDW2OX55vttwHOkYS0V3uGU32vOdO6wsnGrR2RtScOaiCInbKsQ2cJld1/IqWINmW4arzaCprjbTWdTZo81nHu4CETDrY+f8uD6YiTJj5HPK61Xe/jtSTASqRgogb3asJPTlP36qCnP+3L8sUzefQP1G75E/4zgHsxpgkxfAmSpScNdb5ZfmY8zZf8ssWGqkdMOPKdrsqCyka52D+urrKSpJympa9Fd1PHea0rRDfU0TVJz+RbWutZF6HjtHa1fuVepVlKTNWjThPaps8QlNag4VOtvVZUE0m31nz/Qf/z8Fc//qfnamu8PYHFabZB4VOXgFtmo6xxrj2ah1Y3m7XSAvyHZ9rjmWlIC9p0899ZSrP1xFWSSYfN9gMHDTTTdpwYIF+p//+R/9/Oc/1+abb64DDjhgqSKtHZhrVag8WNiFtqGlnr1p7YqNG0sHMfmofWY+gfkJthvQXaS2rA2ZD8d6pgP1+srBnmOKVe3GsHPPPVfve9/73AbH2j6yUflZHhr12bX1xfkMwtxvMA8Ktdc2Kl8rO1OjhlMPeVjPXzfYGJSvr9q6W7ZfyPqgn/zkJ66Nrrfeeiv1dc/nbVzYVKexSs//VaV7PiO1T5Mf+YqdMLJYSbzEb/uSrbGGmbXFmO9za/v9/BhTNc+qjg0FlVUOWySvRQHKLiJJ7zy1HvR3BRNmOEhekQf1k3dnZSaU5tee/oDvYCo3biWJg1wO3gEL31rrdnRF5MH6bj6XN88tr/w4cCUDVrD2gtMB2065fMdnPw/W8Yw2wTZ7qR0IzN8i4Erj6OwNNfH5n2tKz2+VbY9fdY54oyOUzvisW8YeyIKSv5W9ktpuP1RKugZUldm0pXBDlXe/QL4wfG98ZzZkBX5BwX8+K3/BHRIuqPorOFBa6ZS2/o7K0w9rCMvUk7PvmTRRlbn/VPzsHzQ5+bcCP1VvuoGKGx6l5onT1f3kLzW99C/FIcEMAvXuc7NCt5krA8LaQchtpEqbnbcI77lfy3/2bAVqqXo6GEUde6nz3ECgAsA1A9J6Ci6mElJl51+oqWNn4jcMCj2jSNUqdSnvIMff/vY3/fCHP9RWW22lRx55RO985zv1yU9+sl81sEzRRs4880wBuT/72c/0hje8Qfvtt5++/vWvLzUhqNenZGo5ph6xayP33nuvdthhB6doWL9V20cY4OZV4IFAMV/4tbDbCJRqQWju3Ll67rnnXNrqufmrB06Wt0bPzz/b/Mm+7nWv0+9+9ztXlkDsn//856XaDs/JOzUfDGZr+3YD5lmzZmnevHnabrvt+n2TDtRIqR9Ti/I/5+/P/T7+8Y/r0ksv7XcJVO+eVlY24N93331af/313f+h1mO9Ms2npbZcTBChXZ5zzjnacccdx9U7aTaKK8+muqLKrOvV+8+Py29dX6HnqRyXNGGXM6Sm/Caipceb/n7duthGw5H7+xJxgKiRS44sumLS86xKj50hP/aUhp7UD66bVcF1xe5DAESpF1uVpg0Bs8AqQIgpAIfBq63+5VdMLEjByhBGVsSegOX1Enk9PT2pFax1GNb5UTG2cWaw2e3ySCDPBFDzbm1ssGIW6lTX3j71ds/XZi98RJ5bNx9AuVweiRzmPV05+plLqWjzL0vrvTOLQDXAfQgMEHY/I+/ed0j+RPl1FEq7PFGTFHiK97xKaTxxwM3wURDJT9sUPnGywhcvlPwlm/RSokZVXla6/S9VnrJn1Yh+2USSn87Fi+QVUsUv/keTNthUC2c/pea5P9dEvaBiurbiDY9T81rT1PnI6ZoWPaq0vFDJbr9RPGk311lxD+rYgMg9BZ+qaOhMquZeJT1xgpqcP9eoCtFDNxeoPzhmUbZo37DrMgO8kw4q0qZfkDb7eP+uv+U9YRtmc1opp1s/cd111+kf//iHvvKVr+iqq67Sl7/8Zf3zn/90ahUdd74/+f73v69nnnnGKVpve9vbBIAdd9xxrs7tXH7OK3wGoNb3ELjiPe95jy6//HK3DGdu1OoBYF7ZM8XO7jNYHQ4Er3av2oL/8Y9/7OAd6GFCDbwaONu5BoX5vrQWNGvPzQ929MeHHHKILrjgAtde7777br33ve/NXpfqBNWU0lrFNg9ttYNkHjTJH2n61re+5Sakp5122oBx0a2O7R72LteCOr+T/ss3qJ8AACAASURBVL/+9a9617ve1XAFI1/2pIWVwNe85jX63ve+p4MPPtjlM18HA9VlXqm1vsWur6ckM6ZQvj/60Y+0/fbbr5R3azC4tna9okEnTctK5tyhrts/pLBlmmIvka+SCgferJYmXBj2t9wByq3WjVXtWF2juObuFHslJZ3PqHz7Ec41Yhok8noXVhXXTaqrhQa+je8z1pWa9yZg/RXwaoGaauE1/+7XrnSPddqGcj8zdVrVNm15fX19TnFF4q7tbGqDEAylIJbHOXkbEFNe+M5VfHenFlaatfGzH1BzPL9q9z0+4TULoxoodWv0FVW2PEne2gfmbDeXLT1n00MY3blXS49+XX6At4ABVFT02LBF8R6XqxJMceDXyNWCWxknuNSzv1b47PfleUuWfJxyW5qneNc/KJmwg3NT0ujoK/YqTWL1PnCisHpKN3+/2iasp66nbtWExZfLi0vq2vhYRS/foHUr1ygqLVS42cmqbPJOB/D1Bh/slTH8cG1ywc0KH/yyyxdHZk41OnCtjvYu7CxH2B+oIMule0ZQVqV1WxV2+41z2ZKZL6zYWf3yeJ9Ge0/rJ/7+97/r5ptv1ne/+1299NJL2mOPPRxUolYBqXTgqLH0LYArITIBvLe+9a3af//99cUvftHVLyFZUfi23npr1+EToMIi0Lz44ovuezY3PPjggzr22GN1xhlnaNq0aU6Bmz17tl544QXNmDGj33E33z377LN69atf7SKx0VfwDCCI3+msCaLCd/wOxJB+nkFgDPoVnotpwzbbbNNv+28wyP1JL2kgXKcpyiiuX/va17Thhhv2h10EMADZJ5980sEsJhLk+YknnnDpII08lw0cpJMy49nbbrutU3J4Jt9Rnptuuqkru1/+8pfONIPvp0+f7iLR8RzLIyop6iblwv0xKzBwpFzYjLvZZpu5a3gW9TNz5kw3GaAcuS91SpqYXFDO5JdP0sq98SpDuVEWbCZ5+OGHtckmm7j0oAYjhlgoU1OYyC9p5RzKm3JmkkO94Nd53XXXdWIEaaH+aTso2YcffrgrVwCWc6gX8sF9LJqZten8JAY1i3LmHK7j4Lmkb4sttnDlwoBNPh977DGXvw996EP6wQ9+4JTmwSY4o32PRnI99Uh7Mr+gI7nH0nCMu8lsX3/MpCXw5Kc+pqiZqZkL7Y24ECladJcW3fhWtbRtlvW/SUntB9wgr33akDZHuR7budJGlJCCJHUus5zfAWxenXurekcW9CBefJ+Kt+OiMFEcNCnpe0Hth9ymsH2jfneFSzaAESa8kJkVkH7nwaD+Dph6olztd/wOhNJma6OH0n7pA0wAJAe8IwTd4ZlM2Hi3eb9swkEd8j39zcpuZ+TN/FObiLCy0zRYu3aRsyyONx2aLcvx0tM5jRdnyGbM7CI+VePxZv7OSurtK6t99k80ufOqce1vMwNXz/lgVVJRtO1p0uT9lDSANyoPcI39QOGLlyl4/Hhnb9l4R3zmUgQfd5U9Lpea18HlQGNw5QHs6H/+QvlPn+787/V3auz4LC9UvOvvFXdsPyC4+nGilxbPU3vnw2qee5ZenvRFTZu2rkpBIj/x1ffcDSp0Xq0J6paPp4JosZJNPqZ0sy827PAA18yWtQquD31ZXgC4VktxLMA1o1dFUebvFndZS46sw07iBUp3+638yXtmblvWuMXqn+CiuN522236zne+o//85z869NBDdcMNN+jss892Ayv9B6ACtBq4orgCX/vuu6++9KUvuWVvTA722msv/fGPf3RL33/4wx/005/+1ClsDBbABudhGwsYv/GNb9TOO+/sQPCkk07SBz7wAX37299292HAOPXUU/Wxj33M1dXb3/52Z6Zgz0Ahxkb0qKOOcqYNqGsA15FHHukg9Qtf+ILOP/983XnnnQ5A77//fv3pT3/qX6Km7/nmN7/pzv3tb3+r448/3pkHAOHAF/niXgxiDAbA+vvf/369/vWvdwCFKcXnPvc5B9mcD/SdfPLJuuKKK5xau9tuuzkw4T/pAAxRVfkecKc8fvWrX7n7nnLKKbrxxhsdZF577bU67LDDnCkF4GkQiALOOfTrqNVvectb9K9//cuZalAG7373ux24HXTQQa5sP/GJT7iy5d6U3y677OLK6cADD3RL/ExOuI4lf/ID6PEsvqfeANGddtpJF154oT7ykY844LSD/FIW1AVl8Pjjj4s2dOutt7o2Q3mi8ALpW265pUsrKjaTnT333NNNiPhP/X3605/WxRdfrM9//vPOJjWvQDIu0GZoF6j7gC5tlLr83//9X5cunvPrX//a1TEKMMDOPUgT7Yz6Ha/vusGrqfqDDfID/z0Tedg4VZ75e8UvXK+0srAasCWQFxDdMnSuE+MgVvzynfJCVv24aHjgSt9NPEYJn+Q8AjdZmI6Fin2Eikamfjlw/ccnFLsQ7wUVil3y19lXkdeTeR2Py0IZVuzL9wNFLZMUbvNFFSZs5Vx5IRgNZ/N2Hl7hIZssmI/VfPvgnbPAAvn2DuSayg+o2kZSm/iNru7G7mrymg+AUQ/mx+5po7+TF8exi5xlTm9tqcd8u46Hl9cUHnMXYfZt5uA36ulU78IntdFLX5C8Jnmj2Lwz+iJtfIelwTVSst1pSqbsy3b8hhdl4OornHWRgie+pTRYK/Mi0OBI3bp34BTXNJxu2mHds52CxFL5rIvkP3nqUuYA3McrL6oqrtsNCK6xSurrXqBCZVEWZ7klVe+jZ6vFW6S+qYcq7Z6taZWrlCZoqIGSaJHSTY5UMuPooYPrg1+WgmaMYas+AcdAce0vlczmNWv7vjy8G6AGBL6CSo/iybsq2PUCp4xnqmvjycDybD/j5d72PgJLwCZwyPI1nTEKHQrZ1Vdf7SCGn3//+987FcsUV85/7Wtf684FfFAQ6YMACMARlQ2gBBj5GXC6/fbbncIHtABYAB+QBdQBsoAJCt3zzz/vgBa44gBggCXAGeWWe2Fj+5nPfMZdyxL0xhtv7H7n7wAvMAcsoYbwHelA7TOPCGbLCUA+9NBDTgEGyFFVsfnloIxQYQArVE2gj3ShUB9xxBFumZ+/A1e/+c1vHEyS52uuucblkzIC8K688kpXPpQzKiN5ARD5GSDnfLMfJg0oo4AZ1zLYAnzcA6C/5JJLnF0sZYkpAJMEzmWTHGUJrD7wwAO66KKL3M+ApqnpgDcwSjlQtpQT0Ed5Mmng70xEgFngEJBH2STfCCIc3O+jH/2oSw9mJY8++qhrJ6QHcAUkaQ/f+MY3nOLJQR9PW6GemBRQ1nzHOQA5sAvgc5giTv1QnqSLZ/E7/6ljTFQ++MEPukkC4wjPYSLC6gFtDdClLY9ncLX2xcRotEu8GaAkihbcq66b36KwsJHkRQ4hgUyLRImNKcFcQq9dBJzpB9cDb5TXts4QFFdGv1Re1KvyvDvkB1OUrr2lCkmHYgQOh5SNNsAuDa4Z/BKau0Vp0qu46qkACiZAAr/jw9xXh+L2yZqw/5/dQpkLoz6CPbZMIimnPLjCIqxU5E1ymFTy7uZDugK0Fn0033/Xrm6Pl77d9hbVs9MfL2l07/qCBQvSvFydtzEaD9BqhWUVjeJh7hwo5FKlrLjUqwXdfXrVzE/IU+eANqArs/CXNhWIFW93qtK19pGEbenSMNr/QgCu7Ld6/gr5jx+vtKmjGqGqfk4ATmxD4z2uUFpYz7kraWgqwNvspwpmXSQ9dZqbVdtB6FM/6lKy64WKO7Z1Km6jI0n7lJZeVu+Lj6t1rWkq33e8Ogqzs81eabbc5LuNVkUHnl7UrXjjjyl91ZcGAdeql6wFNytYLuCaKbo2ocBdFm0KswEHqG5Zy5NXnK/4gHsV4jKsqgqMp3djRbdpexeBo9NPP90pbqijKH7//ve/nQoJYAEGQBZ2jeedd54DGeDsHe94hwMI4OXNb36zu45BmHNRKylbYA7oAPoAU1Q5BgXABnUSRRMoRolk2Z8NPCyLAzmoeSeccIKDP2AZdQ6AAqwBSZbr+eR6gJYlbWCM5XnShjLJtUAB+TvrrLNcfqzOAUJACvhk+R51GNA1cDWFBVAD7AAmVGbKg3IAjIA17kN+AHh+Run7y1/+4p5DmZBm7s2SP+lgSZJyBmQBdOASxRJwxbwC5RaFlvwC20wiKR9AFOX1rrvucr8D80Ar9ce5ADxlATzyHWkAbEkT6vX8+fO1zz77OIVz9913d+UL8AKuBnqUHWVO2ZInyhWoxvbZBnzSCLTz7GOOOcYt49M27rjjjn5wJQ/33HOPmwighJMHoJj880m98UxsUckH7YW85scJxgjMJih76o1rKDsmCQApEyqUVT5Ry4FW0st13JfJx3g1FagdD81d1mDeHxoKHQgBilR67kqVHj5ZYRq4GIFlNx65OIX9l/peqjhqVxr0ZPyH4jokcK2ObXFFPfceJX/OXSr5iVo2PFxN2x/n1FE5qBwauCJ+RERrJDpjQHTHwHXLSYLbLeA1dT6G8FOO94GWg65WWFhPsU/ogmwcow9jAsS7VutfNV/GNg5biHJT9s121VxeWZ8IqJrPVq5lPOE9Qnld0XbJIx0XbEV7PMOrC/kKCOb9tY40w8v7OjN+5pOOiCNOUlVKkbqKZbW/cLYmF/8kn7By4MiYLSePTc6cuRAwRNeQFpVse6Y0eV/nf7ax26pUOGr2Z12i8IkTlRYmDhLa1lNCZJLdr1TStE7VFrS+XSZRpDg3nHWxvKdPcWq1HWzcClna2PV3Ctt3yWaxS7qwpQokVp/S8nMqPfpzhZt9Qt0Pf1/T0/9kZgu1br48Ka4skDb+pNLNloDrMjZFXiQP/6leRd78WxQ+/KUsbKCLwrXE6crY1MySu7hABSgL+MsCXlnCKhelnX8iTXmd0hRbV4zCXrm2rnkbVzMVoAQZRFFhUbrM1RXKKIAKgLEEDOABZSiBwCKgaGomHT3Lw0AF4AqgAq5vetObHOgBkiiufI/awc/YavI9UAqUsQTOMwAfIBGwBFxQaenjeCaAi7LLEjNKMIrrZz/7Waeuku4Pf/jDDqwZgIBNQIklc+CAfgeoZfMONpLYteIpASAHXHm29VOonOQPwEQtZKAEilBPb7nlFrfsz5I78MUyIukFGrmeZ5BmQI4B5Ktf/aqbsLOkD/gC5MDc9ddf75a9GVh5DuX1qU99ysEhdqKUCYo3Si+A+KpXvcrdj7SjmgKgeXBFASUN//d//+fuCbgCnIAr98EkgLIyxZX6Ij2AHhMWbEeBU0DQ7mUDIPehbAHNo48+2tUzoEwbogxRXEkz5cG5PA8wwB6adACu1B8TC+rJwJ/yzAsupoyTX5Rf4Bw1H4ilPdAmqVfqBMB9+umnXZtFRUONH882rrX9XX6Jd/ghiDM4ZQG//NiPFD1zoQspHqeefC+SAoLEcErkzAUC3DKmkVshZCO0l5YHBddEFflpQWUvlvfSbeq952iFXof8tKQ4aFbrPhcpbdtAoYtO2BCv3b6OuPM+9d1+pEsviqqSVnkFgsWUnMiARyw81bg92r5UwVtPXFTb3ucrnLp7JpIw/sSxM6fh/ab8KLd8+FWboNqGPttkyWZFW/onpbV7gMy+mu+5H+2e+/Nu8zP9x3gXPPLvEe8D6R2Pdq/OVMAt706cuIxLorGGgtHezwYEB6xx7AaRSopbe0/dnX0qdz2ijV46VswZs9jHI1gXGG0iB7w+W2LOwLVPyTZnKZ38uqpHgUZpXRpc1TRpYHDFZt4PlOw2PHD1nz7FBRzo57GkRZX0WaU7/VnRhO3VnAe1GlMM55+1OFPpvUepa/qxCgu+Wp89QU0h8LlsbxRHC5RuBLgusXGtb1ODGpDIR3HFxjVsz4IkLGdmZDIEwAKvvk+M7oK8tQ9WtM231YyXrmB4tlLLtUmthJsbuAJNLNcCV9bJo+wBCwAs0EHHR8dvNq4AHiAIjLC0DNgBMrabnXMBFpZ/L7vsMrf0jVrJfXkuah7fc2+W9AE6oJLrGCxsVz3QBcCxtAycAbv0cUCM2bICMqipLG8Dt5gasIwMNLIEzWYd0p9Xs/CgAOigDgNdwBnQBSgDYkAPB+kBrIAsbH95LvdC/QQ4yQ8DHPkBPFn6N3DletJAmlFXUbFZ4mcAxNYUUESF5TrUQj4ZVKkHwNUU1zy4Yh/LBiRMKsx7A/kC6AB44BXFlfyggqKeMi5wT2xEAXkzFUBxBbgpH9JJGgFXrmFSYBucKB8AOq+4GrhiTkC+UIwpCyY25Mu8iwCSTApY0qetUGZ8sjkP1ZdJCwo+NrSYQJgHgbwnByZSbPTCfpqJAmBNus07AeWMKkz7o+yZSDBJoi7Hu+Ja+9rnNzAPtUtgjIT28CFefPg0xTMvdatP7LkIg3alU7bBQY2DV8z/Y5b5F9ypwJ84ZHBVTNSteeq78TClcbdbPfTSUIEfODOEFsC1YyP5SSHvRrwmC27pKwPXO450G4Hx2x4kJSXT9lRB5o6LJbOyknl3yiu0qxKVFaZFFfY4R03T93c0a0vhfDL55ci7sDKFlHYEpNr5tA3OhznoRwxADVLNPMAmEpzP9fzOOabMjndwrW075jKrkSo91LY21ud5ixcvTs1x+FjffKzvl1dQza9dsVSSV6moNy6pp7Nb68/5klrjl6puk8YZuPYLhYB1Uck2Zw4ZXIMXLx2W4prsdsWwFFf/mVNrFNdUQaWouDBNvo8Su7RfvXzdEh0lCQrySi9rYfOOKpXbNF3/xmChruKaRAuVbnSkkk0bg6vbBeoU80D+y39W8Ng3srC0LhnLy2uEVVDmzSCOUvmBr5TQuU3tSnb7s/ywyXXswRrF1UGTeRWw9gCsAWrYMgIIqISoorWbs1jSBwKBXEASpQtQYqkZEDFwZTkYcwLgBjBFrQVGgUxAC+DDHyxqJku/bAZjcGB5GwBhSR9YYgkYNRaYBU7ZJGU2j4AQEI16iK0n4IdSye8AIeqqLfMBiQAZkAXsAHXAFT8D8iiDqHq2TEi+sYVFQWbwol1xXwCee5IH/oYpRN5UACBESURpJm2/+MUvnOsxnsuSPYorzzLFFYWS3+sprkA2ZUfeOQdQ52BDUh5cKS8DV5RjluyxJcUUBGikTlF8UdBPPPFEV69MKqirvKkAEwXyTTlhKlBPcaXMSAvqLuCIqQdQj2pNOQGqgALKL8/knqSVNsfEhvQxuWAcoB3xn3pFEaaMqTfMJigXzCCYYAHkbCIEsLkOjxJMALiOyQdlB9hTH+PdxrXe2NooglyjcRg11EsLLsJi7wPfkmb91XGmm3h1bK7W1/5avocv8CxUa9r5mBbd/CYVClOHbONaQcF95hKlD3xbcfMEJUns7FBdQMfUV/u+Fyvt2ESBiyzTKKU5cL39SCUeKm4or9ylloNvVtCGx4jMP3fSO1s9N+4vP5ykMI0VpSU17/5DFaYf6DaCYfxA+6CvwdyIiRJtwX43V1b1lvVtAxZ9jYVlJcVcix23+b5ngmkeBABdnmeQPNZMtCLul/epP17MHZby47oiCmGkz8hDqymvWYEmqpRL6i52K+orqWPeLzS552rnK9UbYNPTSNMxqussMpOH8/Q+JVufUQXXgdwsZYor4Bo8caK8wqTM3mCAg5CsyW6XKylMq0bkaiRRJlIQKnjhEvnPLG0qkLlIYWmFWXnueU40rr1f4joN55MV2yLS5kVKCem3TFI9pZW50kbHKJrx2QFsXOmcWuSzPDX71wr/+9NcZK/lZSqQv29mkhCVY3kBofj65G9/npIpuzln2KvazHlU7bZW/6i2P9QywBVVjnfS1C7ULZatOVDgUCEBGSATYAM+bXMWG3RQ8DgYRIAR4IlPgAb4AGoBV9xPAbo8E3AyO1ngg8GEewMoXI8ChRoHsJJOFDxsWRlAAFWWuwFDvBKwfI69JiDGEjZww/1RSjgfoGKQI4+AMXDLYMUOdwAJmERtBexQIVGETYEGoFF18VJA+oFT0k+ZsASHrSdgDuDlTQWANO7DIAhMcQ0wS9qwPwWyKGNADsgD0PgdhRogJ2+oPoAcoMcSPvBreWFSAeyhCPMsPlE9bXkfdZb70M6xNcarA/nE7hQzA9RuvA+gnqO4Aq6Umdm4UhemuFooSyAfAKVemZAAjJQxUEw7IG2YcGBSAlTSrqgzJiqovUxAKGPSxfXUCeDPJ4oxpgaYfVD25jqN9HMdf6euaBMotXwPOJNu4BjllfaEUs9EAc8Iq+LBmGi+ka2Pqr+axfQ/rlqxpup76GQlz/9JcVpxG2j9to3V9rrfyPM6XEhXRIRo3t3quu3tKrRslC3XR2V1HHyjvNbGm7PSJFH83wvV99BJUmEyMeacq3VMD/Cu07rvRfLbN67u9h8oOkGqeOGD6r3jI27M8IJUaXG+Og6+VV7bhm5scB66+map97qD5TW1Oc89SRqrddfvqbDuIW4/h9ExkM87bEv/9Be0RYCUfqhemfEdE3P6BN7LvFss8xjAtfzdvDMZxK7q4wV5N1V/PKivLnLWqvCC1oIrac5UV6J+Ra7RdXX3St1ParMFn1bqT5eflMZX1mrANd76dMmZCjT2kepciDhwvUzBE8e7l38grwJOj/SalOx2mZLC9AE3ZznlsgG4Zv77ltgJj8WLl/lG9ZX2LVS05Xel9d7e0I+r58qkkpkFPHOGwtlswFheSutAzcRTJaIc+lRY9y3ytj3N2VT5uWAN46uRrbjU0PnzDtYa8dtyGRDAxik68fxGCFQICx7AuQy0tvmB1HMu16Bi2GZMsxGzc7kvbZI0MJgAL2azZr+b3RrXAHGkFbgChgBgrmcnOStODDacl4/IZZsq3DyMTXp44ahu6qC/YcmQztx8YNvuY/vdzuf6/HKkKYKWJ/Jq9rPkw/JM/k25BfpwoWUO6Pk035B8co3l3wIg8J3Z3Zm5A2VgA7QNRgA0/82zjEE6gy51weZdzgXCyTPn2tK8hQq3Oicv/N2UJvMowN/JA9CPCUR+0wsAwHNIP/elrMxdkLUP6s9ULfIAqHMd9QWk8x9zCgulyf1JP9ebspZva9wrH3gHEOZ+FuxmpJudVtzb1/hJQ90Z7uCziozFh09XZeblSlXOwHXCq9S+968kr7UKfFLlpdvVd+vh8tvWc+CaRhVNOOR6eS2N/bgmBHnpfU6Lbj5Antow4lPid8jzgeZAbfteIt/5YR1oddTpvYoXPazeO45wwgGnJ6UFmnjQLVIHKwiZZ560OFs9175eCtuVQMhxWa27/Ujh9APl+Zl3AoNSa+/mBtQYg7ZDGzQzJ9oePlntOtoe7zjX04byKmQeeOnT8jax46FtjCYNbhXSbV4eiFdG84ShX7vKgKtrlDnGtkK0GSYdX09vjxYvTrXJ/C+rLf5vVW0cemEs9zNXGLia4joKcB1BYTSa2fffilkxs+B4sYI9/6ZK06YNO6zEKysktB8RUh74koKue6vOsFfcPMvyg3IcRb5YWgv3+JO8jvVNVx5BKa1+l9TWe34AsNzmv6v3s01EDR4bqUUWoYm/m6ppUJkv2dr5ONcBIyh6KKzYtJpCbJ/5Z+b7m/z97fn9baOqNOdtdPlbo3vm080zzBWhxS83pSY/GBrk5T8tfXk4tp/z5WvptQ1LVkb2e+09zf61tt7ydczP/Ddlqrbc83amll8zZQAsUZCtrPNpzqcpny6D5HptgnLDXpbNYqinNskwYDdYzYN7bbrzZWh5GYuJ+sp804eyMzwPrqVHzlT030tFvwsEhhO3UeveF2R9btUF4BJw3cCZ4g0FXN0zYqC0oujFq1R88CS3KleIpTgcPrj23fFhZ+/qER2yOH8pcHXtvjhXXdftJ9+Ba+o8CzTv9TMVpr7WiSD595b6AUrzG6mod5RY4MwmglzDJCgf2pX2bKY/edehNplG3bfJ9cpsB6vrs1dZcLWBzsCVDozwr129ZUXz/6lXd50mf6md8OOgCldzcB1KCeOxL56wtYIdL1CcVBrPtLFxTTyl8csK7/uQvGjRgBHDhvLsUZ1DiN44UmXzr6llw3dK/vjfITqq/A7hYlP/Gp1aCzt5KMhDJ9/bDlYDjDzQDAYRjSDXACsPUiyzY4PKzvc8wBhs5oHNoKtWUanN72Dgkx8s83kxuLK+jDLIx6K35+chrxao8/eonRDkn2Vlkf+uFtTrQXCjvNWDSctnvWvwB4u5BLatKN615WzAmQfyevCcnxBYfmufW9teBppI1UJ3fpIyhFdgXJ9CHdGm8iHTl8pvTnEtPXyG4mdRXEty4b4nba32vX6VuQr02ZORKHr5DhVve6+81vUduCopq+OgGwZUXPGHjWcWL47V9/KNiu8+TlHQoeYErwKFESuuGbgu0MSDb3ZeCTw86eBqsTJPXdce5FxrsQ3aiyMV9rlATZN3q9q4ZuYIpkrTnoBSlFPbPc9KC5Can+zYMrlBKuXKygbXWFh6myRxjkHvYH3XuG5ANYkbVJhagZlZpcGVF9M2aTmfruWyit3d6uyVZsz6kEK/pCAgSgcLFCxNLOft6INV3FLgyuas05Suta8LTdd4GZyOw5devEzhEycoLQwcgMB5LfBCJbterrhpcMWVTip88dJlbFwHy8pSHSCTcpZvWD6qvdAZy4by0qg/Ylhl29PlTz7QeX5odPioOn6qdOGDCh/+qDwPX7cr8TBXZlMPUGnG8So0NSsMc5HGnCPvldy+VmLxjPTRdIYWsWX47nyG/1SUEAYkU0vGE6gMBhrDz+34uYJlU+raws+O5btSD0zHT85XbkqsTdUNVFCNwZp6kcqPn6PKUwRyIDyq5K+1nVr3PE8+JlvVVfxobtVUoL2quMYVdRx0vbzWwUO+UkfxnBtU+veXMv/eLoKkr9Z9LlXQsXEmSgzkDgtUXvywSrd/OBvJMRUoLtAkZyqwvouY6VxNxgvVc+1+GcgmvrwkUss+5yucvHO2Z6ESOZXVzGOAT/oCs0WlVsznpQAAIABJREFUtigzM6fJK/8ArZmrcB7XArRALn0YEMz/sWzbK7f1jN+nr1LgarNxK06z4TKALZVLKvf2aGGloHVnf1EtPU+o4HsKfF4K/BitZLCoAdd4m9OkoYBr4Euzhgqu2LgWlLI5q2la5j6qYY+QSH6oYNaym7OG1WSdYTzP6ZWXti71OKJNEc4vTAtKoopK018jf5vvKSiVlboQrksf1lHEfqRC1Cz/0c9LC2+R5y977rDSOOqT8ZwQy0/WUrLnH1VOMnAdD/Y+o87aSroBg9loHagPN+m1yu54UhGsfzMb3/ESbnu4ZVzvfHNTNl52JY9FnlaVe9h7tgy89oOrp+ipc1V6/Gdye2zTVE3r7KXC7j/JwrBiK8qqyDgHVwedlQxcHdnibxavAnv/WoUpu6ivWFIcL7FLNYUUe2xMWIBX8xZAv8T3/G4H52NGAKjaagjwymF27fy8BlyX/5uxWoCrqTblcqxKtFB9XYEK8/6k6T3nKopw/MvKLjvcV8bmnlwl1lFcNXk/JebUvm59s9QCuF6i4PETpKaBN2fhRipNm5TuMbg7LKfy+oELboAf13wAgmE1vdhTHCbZLk4vXhIQFR+YapFfmKy4Y2dpkw/Lb52hchAodHZyjUPdBqnU03WrOu4/SnEwCfwdVpLG+mTmPElakJ/OUTrjOGnDTzqPFhzjYZflWOd3ed+vFlqXp2pWz2RhvA8uwGu+bY03wB5u+8ibFqzqeRlu3sfD+ZQ5kGWbIl2acuBaefLnKj9xTqbtpFIweRe17HWuczuV7cYfx+Davn5/SHLAte/a/avrq4GUltT62osUt26mSuyroyPz3eqyX91shAILoAKq9Av052ZCQLvFjCBvVsNGvunTCaeeqbPmQms81PMrJQ2rNLjajMnANa5E6iv3Ke7uU1f3HL1qHkvM7arEsXONFYYs567MOPOZPzpUzhTnydvgVQBTAXbpNdp0BLh60qxL5T9xgrwmTAUGcYclFNcrlDSvXXVH1djNCMs1/gsXK8Ad1gh3ymOG4fK1xemK19qOtznTeFleL0xUGrSJcIHOHi+OFHmE3kOZXdo3LKYcCUvu2CaFnuL7P6Kw81H54yCQRBo3yfPxSpgqaOpQusffnArMzJxc5G0TXymdx0jzadBqO9BHep+hXtfIxnS0sJy3seTnoSwTNkpLvby4tpWmS7WtsYa+sb5fozpZUc8ZapuoPW+8p2+s8mV2ma6tul4at3+pKk+ep/KT52RhXtn8NInNWec5Mzbrfp3iehteBbBxjZWuMFOBquK7+CGVbv9I1VQA7zTzNPGgG10Ag8w0IFFaXqie6/Z1Ub8IfpOqoo59r1RnOrUaOCDzKoApgG0EtQAZwKnZt5ottbnEy3uZ4DqUV0wM7HPNyttIW+jIrlulwZUsswRlM6corqhULKlULqq7q6L1531VHdHjLpJUzM7GNFGBZfeGkDiyQhzyVaa4oqAmkeItT5emAK4cjSNnOcUVO9QnvynP2bgO9ERPMbHvdr1SaWFq1UxgABMJ35P/4sXy/4vfzRHakaKcerHi7c5ROnEXFzZwybQ2n6/MHUn9I1GCyyHiTQcFadaFSp89S4HXJC/B8d+K8ybQcPB1QRECJZVF8vf4o5LWLbJd4XFmaz2eYzsPuY0O40QDNzdHGaJ9b63yk4fHevAw0DPyf6tNdu1Go/zfB7tuqEXAffDrigLDwIUPURsEa5fEa/NRb1NVvXKsdW2ED1L8nOKUv94z8jZ5A+W50Qam2jqo3WhV77raZzbaMNYoPUNtO/Vg076zdOfTwnf57+tdj7KNey783OKXluAXhJY1Ra1eWxhJux9qm1oR55lruswUhX41UfnJX6r85NlKCL7KtoQJr1bbay+Q/FYnJND/4lXAbc5qMYf/JXUceKO8tsZ+XPP1M3Ib12zciBbfpxIBCIiKGTYr7ZmldmxsJ2yeeT+Iy1LxJXVff5C8wkQpiZV6sZr3uUKVpnXV2trmvMGYraqtlJkdsNmo4jHAPAJQ17iBM7d+VveYHKHQWqCBFVFva56xpARWeXA1NzQ0JMC1UkpVjjrV05MqXHCNNur+sbwwM9R2Pl+ryutKiall4IrtQlwZIbgS8nUgW92Rgav3zCkj3wDlwDVStO25Sifu5GbySwbAxgp3fpBko1bAJgE/UOG5C+XPPFNp2Fo1TSaS9co183BpdXMez6nl3oyvKtrwfc6EwUPhZj9u7VLcK7CnaaRc8b256Mn7G7VNEo3gpZFCuXTbGf7GuNp0NoLmgaCKa3DDROhSBjBziL/lllvWBXnyjx0dzv5x4bTvvvv2t5B6z7FBMg/7OO8njCrRuIYzYagHjfZMlF36z7zyNNyma/VLoAgCEhBoge/Mz+1Qd/rXA++B2pSVgfnQtTzwvQkagBo2iPnlXrNRBD4AVcLe4iqNnwmesOuuuw55MjbcslqZ51tZOjtqLFgLBJkBXM9X5ckfu01O+A0HTjv2uVie31bVGjJwdX5cW9erRqpaSeDqxoJmeeU5aj/wJonNXZjIJam8RQ+o69b3yG+a5M7yk7LC114ur22jqp/gLNIVpgGUgZnkWLho2hHvMd/jS9jKi02dFnAgD+MjfQdXZhtYHZ69WoArFeHANSKSFo65yyr2dqq7s0+bLjpaLepiu6GzFcUuMUlSNRF8OWt1K64ec4orPvCSrYanuAZPYuMKuA6UZE8Jyya7XDEsxdWB60g3QOFRIK04cNWknWs2gw2ksuZmUGRq8ROKZ35VTb2zlCYYwPc5VypJUo3GteJqqv6TqkEZMPVI2l8l7fBL+UnW0fvVdrS0mrGyE7x8n59XS/OdeT2VLh+sgOuIbAT0XXvttc65d+31tSmvfdZQgHagAaYeuOYHobxa12hw4pz3v//9bikfWLv77rt11FFHuZCsKHi115kLsBtuuMFF3SKggHk1aAR2BmB80rYoL8KkEgWr1iUV5+TVzvy1tXmzv5GHb37zmy6ELi7C8umoNzloBPh2f7wHPPDAAy4KFWFpCfRA5K166jD3su/z9TucSYUFYiDthOo98EC8lWQdJHk59thjdcABB7joZLVtzCYSb3rTm/SOd7zDRVPjvDPPPLM/clYedmvLcKRK8fJ9KxvfvfadISogflaDplDxzN+r9NBZ7uI4CNxY0Lb/nxUWJjtTArfovpLBNe68X6V/fEJxmij1muWX56rjoNuUtgPSrMqFimb9VcV7Piffn6YoiJxZXcfrr1JPMlEdHe0uUhiTRyZUTHIsqlu+bQCpFhTEvI+Y+yt+t3bQaEK1sur3lfTcVR5cbYDJltSIpJWoUimpr69HvV2Rpi76jiZXHqza87hYcyKaRzGWWpuw8+E7NgnFbMdfviBbBVfccmAHmmx1sticxc77AbqbzCfdnMvkP3Gi5EwFBtqo5Cthl/8uVwwtcpYfKJh1qfTsyaNQXEPJKyva5lx5k3Z2E4OhdOqZMltRkISKZ/9A/gvnS0m7kjBVaHXBhjpnirUCJxiD9QBETwo9BXvc5OyCcRmTz2/eNnF17OR45+bNm+fCdLIx4TWveU1/ZJlHHnnExXmnowdgCPmKCxmUrTlz5rhY9Hvvvbduv/12F2oTSNhhhx2cYkm4Uq7hfoT8pEx5BqFS//Wvf7nQoKacEfqU5dx77rnHhWpF5UTtY1DaZ5993KBE2vg73wGKhGPlIPTsvffeq+22284BGwMV9ycNpI3zH3roIRdulpCp667L0uiy5hCUA8DEJ/Ht2eTx1re+1V1DuFLKgrRxX55J2kkzQAeso+zw/f333+/SR7hUOygL1GgiexHSFhBkNzMQeP311ztIw2xgv/32cwBM+ZInQsFyL8qdg+8I08ozCLNLGu+66y4X4pa8s2x6/PHHO9+2wBvBGUgfz+KT5XPqhPSgQm6wwQb9/i2pH2wAUZxRqvbcc0/3TNoGZhOE3yW07WmnnebSk1faqRdLK5BPGXIffLySPqtTzgPYKVOLKjZz5kyXJtoZ6aWNkAfKHsWUa7kf98dv72677ebKj3OpW8LnorhRHowbgOs73/lOF0r2jW98o773ve+5fNMGKCPqgeeRNq6jPihX/kYaGk2iButGxsPfs6hrsbzFt6nnn8c5QcdXk4p+RZNee5WSjmkKFSj1ElXm/0u9txyusGltxb6npqiklgOul9qnORvTekcMGLNellYUz7lFpXuOURJOUKg+F+GxZZ+LFXRs6iwWBlzdYIRe8JB6/3mEfMy1/FRBaYFaD7lZfuuGmbmdl6j4+LmKHztbaVOr/NhT4req4003qqurrPb21v62mwdVfq4NvEGUN+qdd9f8PZs96xrPGCu/5a424JrZqVSqjoVj10F193WrdfHN2qD7R5mtjm1q8rzsvDhVWHCv5YqpibziSrjarU6RN6TNWQauJ1TBdaBl8yWK65BCvubAVV7zCD3dsrlsCbgONYiwMyIgvrRXktf1b4WzL1fy8vXyAmBwIJhfMdXV8CnsRg0rCjb+iqL136OAaVFNx20KY+2MfiWnfMwez1I1MIQ9GO8Sce4BVGLXE6MeGARAzzvvPKde/fa3v3VL3AAMyhYK5T/+8Q/tvvvu+tznPucgE/gAYoAC4s4DV295y1u03nrrOTtSngnQchx88MEOKFm+e/jhhx18ACoALarnu971Ll133XVC3WQQAm6wZQTcUAFJE/BICFIUR8APO7aTTjrJAcv555/vgIm0/O53v3NgV081zIMr6eLZ2KD+9a9/derfj3/8Ywfm5BGA+shHPuKAiWcCUiiCACFpoVwMkCmfq6++2kE7AAmMf/3rX3dqK/cEckknn/wOzFHWACflyvWkGZikzOkfzzrrLJc+nguIEcGKfJ966qnOvyrpIA3vfe973YBNXXz0ox/V97//fVfHgDLlYiDPPQH0J554wqWbPHIeoHrhhRe66GSkizRQ5qasM3nBlIBnApHUK/lkYgJ0Ug+PPfaY9tprLwfBtLMjjzxSH/rQh9xkAGjHzAIw5lomDUxayBeASp1wUN88B9imLZEGJkvWZmirhx12mFNZa8GV9kHbIx+EvOV5XL/LLrs4kwLqlPTzXb1JzZi9aCvgRqxQVhY8pOi290sdE53Tfj+J1bzTSfI3PBTPrmyXVdr5qLpvPFR+8zpK00hB1KOW1//Z2cM2AlfGAiJYoQ8lc25Q+d+flxdMVOrhgaag9r3/oHTCRi70d+g3DiVKwINk4UPqvfNj2Tgehkp7F6v9kJvkt63rNmGRhp67Pq/45X/Lw/0lgk/7BurY50rFSapFnV1aa9KEfhBlwmHmAha1zcwD4AcmWhb22TZtWZCCoQgzK6DqXrGPWC3A1WZMGbhm0UJQAHp7iir3vKxNej6p5kqTcLS85GAHOyYGidivFQQrQNFz6iE2RYQ+jZRsdaq8IfhxdZuz5l6m4InjpXCtgTeXYYNZNRUYNriO0KuAh11UWlZSVVyHCq7s0/JiX7GXKkx9xX5FmoOHgx/172SlvsbjkgxxsP3WTZXueFG1085i2ecPs+mks1uVY5/X6x1RasgvKgQbhYAm1CdAALhiyRhA43vAE5gAAIEIBgmg64Mf/KCDDyAJgEM95PpDDjnEAQJA9fa3v93ZH3Ku+TXluUAF9wQ+MDlAmQSYsQEFWM8+++z+ZXgGJ9JyxhlnOLgF2ojkxP3YeMG9ATLgydQVG9SAOWAPKKu3nG/gCphzzbe//W2XBhRl0ojiCOQcc8wxLk/AF+X1la98Rc8995z7D8TaxhCDY4AJeKcs2QAGQGImABD/8Ic/dM8AxgHvP/7xjw7MzETjk5/8pFOO+RtARihUJgVcd+mll7q0AXWomZQDz+cc0sY9UC2//OUvO/WRtmsbUYBHwJv0c1B2qLTkHVWXssNcAnC96KKLXFkDeXlTAbMtNZMGVE7UVO4L6FPWlBuwTFnQLv7whz+4dvKTn/zE1SHqOiYaJ5xwgoPcT33qUy7t1BHgamXIM7761a+6+9KmUHRpU5QtQEydAL614Argo7ii4NJmgRkmSpwPmAPb3Mfss1d1esAHd9LbqfnX7abWprWEFV2USs2FqQoPuVp+QlCCWEnfXLdjH/tRt1pW7Fb7PudL6+zZGFydh5lsQ3Q05+/qve8rboXK9yKlaYta9v2dvI5NsxDaA5ntEahkzjXqu/eb8vAr60tRpaxJh9wsrzDVLcjFnq/KNQcoShcrjTFDCeVvephat/6K801LSopVMwHzAMIGLRMXbBMWbZQJLhNxjnxwgvE4Fq3q7W8k6V/lwNVAxjJr9ky2M7A/GEGppGKxrK6+ROssPEdrla+W7xUyX64Wf5loTqmvUoxJeqwwXL4qX/bqVME1jZRseYq8tTAVGDhylrOh7AfXSQPWMzNjYk0P31QAd1hLIkENpzGNFFwpCzZdxWmsxG9SkHY712DhoqcUP/kp+QnOnVfKNrpBs+8RnSwpK97+TIUT9nfmDI022KxuDuV551Dqfv/73zt1D8XNBnvA86qrrnKwBSygxKKeoYgBcbbcC7gCY9dcc40DAwCVv2+99dY65ZRTdMsttzi4Qv0zeMgrW4AEwAWQosAxuHAeUAa0AiT0BYAzKux9993n1DYADdgEvtggxTnAEYMWwMVyMPkDGFE8Wbbm/C996Ut1wRVg4gDeqH+A9LbbbtNNN93kwI88sXQPwAGuH/7wh53NJc9GXQQGDz30UB199NFuoDT45H6ESKX8OCjXyy+/3ME5oIqNK2YGgCM74bnXZZdd5gCP+gBYuSdKNM9CsQXwqBfKGBUatRyIM3AFHnk+kwGeYS6BuD/19PTTT7tyoK7sQAVGET733HOdMonJBfXHNYArqivtIW+Py6SH+//97393piNMTABW0ojizeett97qluWBfs4DhHkGcEp7oaxQcwFmJgtMPoBgyjYfyhcAR8klT7QLVH/UVISNO+64w5VXPXDlHK6hfHge7YU6BGhpDyiw1LXZPA7aYYzrExiZSkoe+qEWPnq2mlunKvB8laPFat30gwp3OCFbVUoq6rl2T2fmhucarzJfwVb/q9YtP9UQXJOk20Wvmn//0Wqd85iCpFNFv1kFv+BUW69QUNMG75O/7THuGQ2PNFXXY9+T/nuBUjULnSn2m9Rx0I3yvIIiQPbe4xXNviZzeem1uMhaHfv8Uuk6e8hPmzJzweojagEURRWAxZyHgwm5+W9tZPc9rqt0NU/cKg+uBrIWRctCwNI59vVV1NNXVNo5U6/u/WIW3cnLYhjngYhGXIkyu8xCmIUuHSD+3CiaRHWHvYs0lQfXIdq4Pnm80sLgm7OwmXXg2rRO1TyifofgXt7Ad5Gz9OzI/bh6abOitEfJtmcrmPQaN/BTyhx+gp/TJufqCkXVd6FhGxyufsrOrCNcNFfxQ4fKwx1WMA6intUk2XMu1ipKNvi4wk2OdJMhbJfrmThQHrVhTVfFmTvvFjADiKM+AYmoggAS0MeSMBAGYKFYoNwBXsAMyiIqFYMD7yrg+vGPf9xBCYMFMISixrI2ahvgCNygrLHZiSVwDlPqAFcUN5RFFEZABHAFpFk6B/xQGFEoSQNQ87Wvfc3BJOegRgKNgA3qG0AE/PJM4BDYA3RYCj788MMdpFhfk9+wY8vSLFfT5/A7n4CW2UsCrpQR0AMcAlKk5Q1veIMDJ9IGuAF5Bq62/E3aKXPAlfwB9CiYLIEDbpQbiiQQS1rPOeccB/wzZsxwkMnk4Rvf+IYzySBt2MOiSqIWsnSPyg18ArNMJDiAXu7BAbCicrLTnk+eByzbpjLaMRMH2gJ5IR2AK8outqDkmzLNb9hDEWeyQN4oJ55N/ikPyp3yIX+0HxRVlGFAmPqgrkk/y/0AKuAK3DKB4B6AqwE36ad+uQ8qLvbUqK60Ua5FbaOOAFfKFzMJ0sAkjEkG5wGuPIt7UJ7ch/ZM++GZpJdj1V46ThSlnnwv1qJr91bQV1QSJmr1m9WZdmvK7r9WMm0X580m+tfHFL38oHzfUyXuU2HS7mp73QWZH1UX9rqmf08TxTP/pOK/j1HUtqGCpCSGAOf2MA0VFUI1l8tqeuudbh9DPZMD7ht7Ui/eAhY/6/yap+Uuta7zGvn7/FxKSqr891KV/nO8gnC6YlZW2UDrtWnSG6+R57OhqhqzO6fq0pfQb9CfAalmBmCb9vJRs0Yx6K+5dDmUwGoDrq5xYzcax/1ud0rlXvX29mlRsUlbzfuMWtP5Svyo7rwOVI2JhIStTcgLtDwCFSwLrv7k/Ye0OUuzL5X/1PFKw8HBld2V6S5ZyNfMrndgcPVnXSzhx3WkpgJ0TpTX1udJa22f7aWqPjZJiZ6F14Gour+Kjq1Behzu4hC75PwJhk99U3r5OqcgZ86yx9NRDQzRPEPp9j+XCi3ykyYl+MVtkMxau9dVEV7p1Nmog0rGoI7ShxqFrSMqFd+jsKFgoJyheKKqAYM/+9nPnELFII8KCkix0YgB4t3vfrdbtgZCWNbG6wDAyv2AGwNXK1qeeeKJJzpwBUCBRWAVtRMA5megF6AmjQAJsI0CyYGtJEDHkjv1wuBFeoApABv7SmAGRRd72eOOO64fXPMbOYAXfqcs2HwG2ABAH/jAB9zPPB8IAuDMVAC4YgmbNNEGKAvsTQF+O0g/qiMAR3mxbE25AvR8UpbPP/+8+57yAepQHVl2B7IxzwC0AHzyaeVEOQL2BuEAHBC5/fbbu+uBPsAU2KQvRXUEFvPlB7waiPKJmQZ/x80Xy/KAK+ov4IpKicppiiv5BdApG64B4DEfAd7JB3CP2cPpp5/u/m42z8C5Ka7kBzA3YET9px5Mcc1DZN6rAG0RMxEg3ELQMlkBUKlrrqd9AK60ZfLJZIH2STmSF9LNgR0zUEz7WRXf49ouKhKbZH1Fs/6knge+rSTyFabNStoTNYUbqGW370kdG0lPX6bex0915mgEKkjK89X25vuc+QAbFmp7P9wc6slfqevxM6VCtmEKYQhApbevhKmayr5aDr3T2dEa+PaXKTF7CHZQekFd1x2oIGxzvrSj4lw1v+Z0NW/wfpXn/F3F+0+UF5blsSErShRGRRX2+rGaph3gTAI9n7tnAhH3Blh5781UwNqzBReodX01nkaeNWmhqdla+ypUGrVJ5nf+m5mAmQ2USn0qFfvUWUq0zuKzNbV0S9WVVOMgBM7Xq3OC7ykgYtWYHuMUXF+4eFSKq1Mb00TeOm9W3EIovEzTpssJvQmKJ+6gdALugZrlDwDSdHqJX1YQF9wu07j4nHT/IQr8KUsHNRjTOhnZzbCpct4dklja6dfShJ1c26KTbbRRgSeZ3SvAsCpGW+E9Q+kD5lAF6fgBFmDRFNcLLrjAKayAIEvagCOqJUDIOcAR5gPAnS1zs9zLZhcgiU1d2K0CHaY0Alz55WaURBRX7sc1gCvpYXkdpRXwI13AMOBhihsKow1S9nzAh40YLKUDmtwXYAWOAVhAC/BEzSQfqIA2AJJO0sVmKPIHhKI2cgDjABVwyXXcD8jmE2BDOaQdkHbOA/bcaoXvOzMM8oG6ypI7YMvPgCsqch5ceR5qIs8jvSinTBoALeAP0ONZ3JMyRTFkgxXlwPP5O2UETHMwWSAtDOyUG+VLmpkIkH4zFXArVdXoXjyHsgUCgU4mHUxwUNVJs4XR5BrKmfMoF9oICivQTJkA2yzNA494JqDc2GAHSNPGgNfHH3/c/Uz6KSvSQLpok4C2Ka78nbpk0xYmGmwuQylFTQZMzOSFdADrKLaoryjLADR5Z3JEfaNCY8YA2Fo7fN/73ufq2upsZD3JOLkqkSqsiMUlVe48SqXOh1SOpAJw19KmyJOadvyaWtZ5s7r/vp/8tOLcZKXlHrXs8QOF6x6SKak1AgMeC6Lex9R3/dsyd4tM7Bmv3WbWVEESyJu6jQp7X6iwno2rG9sj9T5wrJKZf5MfTlISVOT5E9Ry4E2KH/u+yk9fIOGpIC4qxq5VkYLNP6WmV39Uceopjnw1N7PxK4uaZTastEnrgw1mAVra36qtoI+TNrUck7FKgqsNGvlyyYOrKa/lMnausUrFxYp6H9Tmi06Q77c7RU9pY3tO4JVdiAXnz26J2cBoZ9Z5G1f8yiZbnCxN3V+JCvJZJq97oOz5SmdfquCp46VgcBtX7C9RXNMC/jGB74EUV0++MxU42dkFjeyomlcQ0aTGQ0Mswrv6ioNWBZP2VnHrE9VU6ciiZLmyXfowfZgNAVEYK3zy/+TNvVIKWvsHjJGlcWyvwq4qSYtukhNM3V/eVt93dlY+k54BJjw26bLNTXScq5oNFWkHSFGb2LyE3SRww6551DyW//kZVQpQAC6x+WQDFHkFAFDZUOZQVrFHxa0S8IrdJcvawCJmBUAO7ols2c7eQUDHVEyAhzRxHsvKmC9gboAyCUSj4uLlAEBBYUMd5QBmUCJZYkdxRRFFRcOTAABLGvkedY9zAF3zAmDp4Nl4NQCEgB3yy8DHwdI58EnauRf3YVkd4CFfuNsCogAh80HKdZQRSh8qNdDEJIB0YVeJQg3IUXZcDzijEuN1AUjnfCYAbGBCQbRNS0wG6BdRdXkmgzbXApvYH1P2wC3PQTFGneSgPAFRVFCAkPJiMkEasQtGHcdeFhMPrsVUALhEAQYCAD8Alt9JF+XGcj3pxyaW52N3DFxSlpQNbqa4N+YkgCKmHbQpbJS5J9cyeeKgPmhrmDQwsQC6qVc7LG94XwBIKVPKFhtZypN2BFwD3vyMKQemE6SJ8/hPuwDibVMakxTKEujO2/uObQ+zou+W9bxuo1alS8U7j1S5+xn5FU8lv0/thLdOelVonqo0LroolFlbDeRN2kIte/0Gb+ryfGxJlxxO0GBCHy1S3PW0vNJiKanIC1sU4UUgKCicsLn8psluZc2OVGWCSzoBSZ3/1bzb36lWTcILq4PRsNDs9mRExQXOLACmjUyKAAAgAElEQVQBoRKkao57FG54uJq2P0HlOLOaLdDH5vpkM92yaIdmLkCbMJdta8B1Rbe/4T1vtQNXU11plJVK5l2gWOpWb/dibbH4KAUeihh+VAcoqKqv1woeB0JfITY11Zna8Iq35mzz40oHwVu55alKp+6nWAUFg4HrnEtFAAIvHBxcs81ZwwNX79lTR2wqMFCZOGtX5MmgrARj/EmvU9/WP1KbR5jUARRt7JRYTlr0H6WPfNo5+F+yfOSc/o2qKkZ/cSLyBqcnwPmeVyv1pzllmInDYId1nnwCr43Cdw52n5X1d7Mp59N2+xt0GZzbSgiqntmm9g9M1RUS20iTtxvlZ0A0f1+u56gtJ95z89hgz8i/q3mVluvtd0srn2a7W5t+S5P9nWutvuwZ9fKVz2Ne/avtQywtedMDKzvgGvXYlEW7tvbTysVsTi1ELGXC/3y58rfB3Pnk72flYcvqdi/qJh8uM7+LP2/7Wjv4W9qtzoBtbAuZTHAPC5kMPGB3DNjySTvA44PZV9e+L7Vto15bya/S5cshX/b5uqxNa74MyJe1idUVcOLOJ7Xo5jeoOZympBIp8j0V0kh+mKmWSx2Vopr2OkuFaW/KoLW/azYYRuXEpVbmVosNudm44CRadz+GCNsXwS3SOJGXeEqCVJWHTlIy80/OzXqCmytnZrDE20waRYqbpbair3TKDmra/RcqM9YGfWpyXniWPag/NmDxjtC+XmnhulfWuDFWz12twJUXYBk711JR5UpR3V2epnafobUr/3DKYmOFs1q0wGuSKsKdh4OLAfc8Dq0+zI+r25wVS1t8V8mU/YcBrsfLa/Ai9g+WVZ+igGtcWLsaHnYwG9dL5I1ic9aAmfcSF27XBZ3CcD8KpB3PU9q+xYDec+nUfMWqJPMV3v8BedHi5bRhbmhVt8xZdKCo9rhmqSxQst058quuzfKz+8HubqCxKrnMsiViOn3zf2jLtnl4tLzztzww1iuTvM2kG7hyg6PBRf67/Pn2vX2XB1D+lk9jHirz0MHPqGp5yK6Fktq85aEwDz2WDoOfRop6vkzyIMT5qMaAKyqilUd+01EevPMwa/kDLvMutix9Q62HfBnmr63nfN3KzqC4dgKQT6vlhbIGHFC0Uatxn4biRV4AVj75ziY/FmWM62vBND9Rsmfl20J+clObtnwd5su5tg3mJx35+l1dndGnhCfuvE/RAycp6XrGLe+XIk8tYbO8pdxKSpHHPv8pCvY7T01tm/SbimXaQu3Yk4fe3N9qtmJUVFKaBvLm36ni7Z+TFxbkXBAyaqQGz5i6EG28ooovJWvtoIk7n6K+sF1t/lrCz2V964OhBcgZrO9e8/eVVwKrLLjWdizWoZkSlAUYKKtcTFWOFqmnp6Jy55Paqu9bzr/bwNGn3N2NYFWJGEhjFYDX0Qh9S4FrRdrilDEHV5do8+PatE5VWR4KuKK4jswd1mDNF7tPOhvm2jiejie9Vtr2x/LixhHAskBZ2JCW5T/+FfmL7xpnrrHoMfGYgK2rL037H6UzjnO+gnEPNhwlhjbLQM4gON7tXi2tBq15EKiFgDw8NIKZPBAYpNQC2mDta7Dn5q+vpwLWA6tGYFgLobWKayOVsR5c2jNqoZJ7YDvJMj3L4lYetYptPQgzSKuniNeD/UZlY3Vh+clPPhqBeG0eB5pIkE7MQ0xtJY94l8CkA4A1s4K8Omp9vMFio/vzfT6N9ZTUvGLOfQdSxmsnRrWTrMHa56r495gJn7OS65Oeu06dj31baTFRRVKLM29aAqCYfFXwzhpOUcs+FypsnZpBZ/9giZ1qzv7V7d6tRp9xP2IZu3RocMA5XvyIiv/8pLwU0wSEo8StbrmxxMeLQezMFtIJr1LbTqdIEzdTKfLVGjY5cy0W9DJttv5R730yrhhO/70q1u+qnubVBlytc6GTMs8CFseaWX1vb496uoua0f1NtaQv5OwQmcENtvSMgTceC7JlXQIWYK+6lJf8/pbQOAoXL54L75oSq6tP3hZnKp7y+myXZUM3UW5LpISpwNMnKA0nDKw8OscIgbTLlUqaBldcecG9F1FcT1UaNGd+bqteAbJ+J3vxMcRfctQC51D93+ILkOWiSMlrbpXnt2beB5xKnJkC2EEX5RGKEBunZ38sf9ZFSp2rMsCwsWeCFfdCZpOBrIPzlQZTlOz+F2fy4ZbBhjnDIe+0Vz5tGXbF5WXgjt06eNLH+8XS2nDy12iAWNn5G+/PH0255euMn82WejT3HGl5mUKPpwkAEVdpbA7DGwGR0LBrxjaX9mWeN1Bhh9PGRpq2NdcNXAKuT+Zf3KnKy3cpevFaVRb8R2nffPlBnwq4QvR85yM9SsoKEk8t2x+rcLP3LYFVt65fZ7yMq+4pUUvB1wSXgrG88iL1Pna2Ss9dqkJYcItajLlRXJLYzFVoU9i2odLJOypc9yCFa++RbXqNEmejuqbdrP6terUBV5sp5RVXW4Z1Pl17+7S4tFjTFl2hdSKcaw9uh7hU9QNWCZG2MEBnRzgA2lgxbIAC1WUUZotF+a8+U/HU/TO/sUkj+Ms2Z2lu5g5L4cQBXUO50HxA8M5DA1fA0Jt1ifyZp0pBfcV12cGudhZb32B42evonkJ5pflKd/iVkon4fF024lRGhJHSJPPrl865UMGzZykOmhVUjZNXtnusvArj7LS8Vmmr85V2bJptWBgmuFp7yWyzK+OmA7Z82mayvN3pSLrHlQFOI0nneLhmtGWVh1fbiLIy1ELSgaswFFVU1unTp7uNZWz44nsgFbMBJmyIDEBs3j53PNTFKzoNVXjF5aHzmlJJlJQXKe36r4pz/yjN+ptSdvPHbIQqqCt+Ue1rv00tO31TSfM0hdXrE9/tCqgemcWr25Dl9IqKYq+gsGuWuu/+lPze2UrDghQVFPtdbhNWMONdmrjRZ6SJG7r9GK6PxR4+ih0kNzU1v6Kr6ZWU+dUWXE15NRBglt9X7JS6ntZmxW/Xd70xQM0vWQZj5scmDalQyJuTD6XZZMshwJsD1y3OUDwFcE2db7qGsAu8zb1YwdPVkK8DxFQFBJ2qu/OVSpsHV1wBV//FSyTA1ePFNwithdPGSvLSdkyc1/jcxPMVlBZJmx+reN2PVcXuZU0ZMvDzlMZlJQuuVvDU1yQfFYayJwLZaGw2hlJXwzkHIC/Ln/Y+pTNwKZSV3XDh1dqYtVkgsXbz0nBSNRbn8h4BE+bOaCzuueYeK74EbBJv4S1XVApMbeV5QCtmAEAqcIo3Cj5RYmlf9NGYCKCarTnGUwmwRhY7P6+Y2FXYqKVAFVaIkkS9d39M6eIH1JI2qRxU1Ba1qddbJL+wlpo3PEzeem9T0DFZXrCWPL/gTNmcxooSlPRJ5T6VumfKf/4vqrxwpTw/VMRYlPa4CF5pHMlf/+1q2/kkxX7ZmWIhwzICRNXgiqOdUI+n0l6TlsFLYLUCV7KbV1wNXlGLisWSSr1d6uqraPPe/1VrMtctf7NE75zeD15WS84ggkicKEkTp7yy430J8A0EVNWIXR5+SotKX32a0imvdzsqWSZpCK6A0MuXyX/qG1LALskBUgvkAsc7XSEV1qnesrGNK7HzgtmXSP81rwJVUwHb/5n2uvtlEaGyZaOqM9z+5Ga7Q1n2yfyvmiFwPcUo8RP5xS5p448r2fjYfrMHt+s0M2ytHpmJhMdO7oU3yXv8C/ICYmRns/7xdKTY4frNWRjEXS6TV1jPwetwwTWfJ8oOYDR/r6NV30ZSXrZsa6YL9Wwb8+kaKI1DTX/t/QaaAORNS0ZT1iMpm1XxmhUNr3h0MdtRoJW2bI7f+R43YbQxglKYLeuq5l1jVWwHI0ozJmhuPm62qFWvKkmsUt//s/cmYLJkZZnweyIis/a7L32Xvkv3vb1304jsKC0O6MzPiNuvgAqDLCLIoICD/IKIKIsCssMwgyMwDwg0DKAoOKgsstPQK0s3t9fbd6+qW1VZucX2P+8X8WWdisq9sqqy6mZA9c3MiDhxtjjnPe95v++bRXDbq4HTX4BxR2SM9k0V+XhY3B7SbaBDsOptgxnaAsdLFiZRUEVYOQFTLcMwyIDDWcaIW8EkcI4HBHMYuupVyF/ydMARkRlcSu0orfLpb51z8MrYZnRVT4ObVqUGNiRwZade6l2gglKpjEIpwJb5L+Di8H2iBV0k3eywyinRCYJQAhW44nWgVahYDUDgAXEF0dG/BLbegNCBrGbrH0ma0emPwbv71S2BK6UCXNGG138SjgDXxn5cWXZu35hTfwdzz1+Kg2gK3gUE0HFzXITZ9wxg6HAyYNFtiSCJxTl1kIOpnkJ46kNw6ZC/ycHBL65Ow9n3PMQHX5K4lGpYcq6qIzjTX4L54R8A3pjEye4rslXqw0VE34Zkgy99JZydv5JolqVo3TPDNlvVqa60w6686HIbNLfasp2bm6tFtdJt6Jtvvlm2gun3UpkQxrNnqE/6Dm2nLDIxBYGwcOosvp7hE417qN/sF13wcup9Je9d2DFKggaou6xePtPeMaB+lcCUiy8CU7Y5/blSLsBQs+wfZFaZF3V11cu8DNJavRoIIx9BeR7Bic/COfa/EFZOw3gjYgdCEMuxkLwMbRYkCpbMI7LvKPIvznAiARMSKU9ECyeaQ7j1MnhX/zfktz0MjuwG8kg8CqjXjH43Zl29VriwnrRhgWvWSKtaqaBULqFUAuaL87i2+nzkGP0DQWIc1BHnqmaRJBgdAa9qAJH4OW7mJJaP8xAzZvNlCXCVMKFNGdcY8RkyrvTjSkfNjdNX4Bpd/0mYFsCVGt2Yzz75MZj7/lKkAgpcI+PBlE8gvv5GmNGfBDwOLCzbUlciHKCi0n3A7c+EQ1+tNFBq4PeWq+q4OlkDrgwJ24gto4EWff6ZqS/B/IjAdTx1fN0RP75Cb/QC4I6kHl24cQBseRSio38FY/IInRhezK2x5WVhNZmydtxzycQTx/ja174mjuo1sIBanjOCFZ3M03G9yh0IWhnXnc7ks8EE7NqxXU4xOhRdQjF9MnFZfSbzQGfxdJVER/TtsrrLa42NcTcBJeuzF1usNihm7dA/q+pW+Z2f2X7Us9JvK6UB/I0Ryxisgb8NjnVcA4ypSh8wfgmBP4foh29GcN9HgfxmxLlNZCpEYkD3hmJ/Ib5b6Y+VO2pJEAOOn/RkYPxJMRIeue5PkLvo52HMMMIcbRuSQVSMsFIfzxvVFdk67gmrlvUNCVzlJQrpBSD5085eLBcRFOcxU87j8NyfYrP5Eai5NARbtNxv+1AdZxoxiq9kGIt8gMEKxCF6HSpXtJnU7IggvYqIwHXL48XJcmPGNXElgrOfgPvjVwMSgKAxcBMGk9sz13+iNXClhT+Ns059FOaeN8I4trbMIPanYK79MMKJh2TCmC6uq5gLgMrdcG9/jrivaojTUoaXfk+d/c9DfKA147oAXF8CuKNteIBouxF7d6FoPdgsOcTeMHDd38K4uyUOdw65njxH+/JKMGWaQQ3f2S4jyshGDD9KQEoQxDzyoPP8733ve3jd614noITvHyM+vfzlL8eXv/xlYWgV/CoglSVRqt1Wl05Mm1GsXvnKV9ZAqYIkBbHve9/7RBfJcKd6vy6EBhNb867H9ubRK/DK9MiAUbvKNuBnAmSyrJQI8Deyr/ydkbHoUWDAmPVkeFjTROS9M74YGHNm8v0ioqnvAPd8EJi9S8BowMiHwr4mIQiIX6PQQd7h/OwjjlyEwyNwdjwa45c+H8Hmo/DEXoM7gLwnV5vPNQDFYKG6ps2+pg9f18BVV2BZ7Z1Oiuq+R4FrueyjUqHOtYothc9hf/QBxAxGIJrJZdJiaTNWg2Q7PUc3ThSQS0z71NAo1Y2ScQX1PZe/DmbLf0gNlOqD0WSCDmHOfQrxXa+Ekxtv7s80NogcD/F1NwL5nU0DECCKEVHjeurjwH2vl9WtLIEFRXiAfxa47u8QjV2XCurr91UTBoj8++Hc/kwqlJobZ5Hd9qcQ73su4ov/IAOI7fSjxA9fFMOcp8b1ZYA7lrDNy9F3rMjrlnDDjgRYKCC65DXArqck/lzZG7r0MJDNqu1DVaNFKeDrVOOZZcl0662VNMAGmGTOGHrz2muvFdB45513yh/dG2nYVN3CZ5jSP/qjP8KXvvQlATBkUo8fPy4hPw8dOlQDpown/8UvflHCp9LqnJGTGH7z+9//Pvbs2YNvfpP+fIGf//mfl3+PHTsmwGjv3r04ceKEhFklm8dQoQqKOq2bFekifZpopy7OsmBBv7PNueAgCLb1quriim1EhpWLFh4DA6w+7RDLzJYuHqvUrZpYIlU6QQnBzG3wT38ReOATiBzqYCkCC5A/8jvwtl4PbLocjjsM4w7VnWtUvrTaxoXLrI7B7StUA+seuNoGGjqpKnBVtlWstBldoxqgXC6iWPIRzt+Nq6svReiMwTF+E6v+zmqei8+Qf2GIPEMuinYg0bYm+h4HQewi8suoHn4NorGfEtmmbDenYTC1TPyXE//WrZuBs58EfvwqOPnNTW2zqE1tF7gmGlfAnKJU4A1dA1cnChFW74N7+zPFjVXqnLVuxYk/AH8K2Ptc0biqBf7Si+sAV2pcxR9gP0gF6hSPEV2iMjB6BLj2oymLn/rh7awbNbxatZ/8V5nR5TAPaoDVSeQu7Z8EkW9/+9uFYf3Upz4lzOgTn/hEiTHP+O6MLa+xvxW4EpQSnPIeSgYoN+C9tDb/zGc+g3e/+914xCMegX379sn5T3/60/jIRz4ikoA77rgDV111FT7/+c8LcKVzfv7OOPfPfe5z5V6C6a985SsCWj/84Q8LqB0wr807n7j4M+lOUYt+ao+3uiDgb9Qac/HDxRXHLNY/x0Ce06hgZF3pRWCwkOjRYNDHySTjFPtDAC83DJc7Mie/gNJ3/xCGO5LCpuYx+vj/DTN6WIb0xFf4UukY01I2f/Au93Gjr2LWNiRwZf3V8y7AgZN/9DBQLE3haPFVGDGnEMf5XpFiKXPkIIwNCkUf86UqgsAFd1EjEaVzm90FKGg/+IdwJh4hz5ZtlAwzp3q/w4cPwpv+tABXuhRpCtwohGdUkTYZV0oFnNMfB+5dyrjGQcK4xqPNGddugCsZVxxoH7jizpfACONqe3BYxTel2aNEKsCILonnhTich7n+s4hGDwqvYMQjQ28P2+K/WyCgOkd1Tt9uDhW8kFUlWHzrW9+KZz/72bjuuutENkBtK5lSAktl1mzGlWBS5QDPf/7z8YIXvAAXX3wxfvmXf1nkBGRLef6Tn/wk/vEf/1E0rm9+85slBCjBMNNnZCnKDv76r/8ahw8fxm/8xm/U3HYxXwS2lCuQte22ftqtjwvlOrY7mVWyplw0cSylcR6lGmTqGfWKv9OgjgZYvJYHwYaGdh0wrRdKb0nKGYQ+YkrxOAae+zKKN70IrjMCRJ7I1EZ/6iNwRg8hYOStOpuetjs+vseDd/nC6j+NSrvugauyrFpAm620fbnyMwdaDqCVShGF+RDbyh/B3vhjiKJxeoXqySHsF+GKcXD8ZAmVMIkfEIrPOieN2EVRegXVwy+DN/5o0ffE6RZ9VvbATF166WG4U58C7noVTG5bEgq10dEB41qTCpz+OMy9rwcyUoF2geuCVOAZ4takqR9XSyrQFXCVpXlPmqp3iVjANaKhQTQF99BrEe36JWGUV4ol6NZoS7fd1NVWpxWh7xgNsMi4Ekg+7WlPE6BKtvRDH/pQTSqgjCu38AlKKRUgu0pm9Nvf/jbe+9734hWveIUA3Oc85znieYBMK8tGJvZzn/sc3v/+9+ONb3yjGGGRWf3ABz6Av/qrv8I3vvENvOlNb8KRI0fwW7/1W8LKkM39p3/6J7ztbW8TZvbo0aOJ5nxwNK2BRqy9/bsaXU1NTUkQAepU2VZsSwJVjl1csFCqQZ0r24tglv1/y5YtNS3tcnYIBs24fmogaeckRGu14iM6/WVUb30pXFeNgB0MP/4TcEcuRiygVAf2xHMAD87ZdjSsQd9ZP+2/kjld98A1KxVQIKvb7rZcgCyVgte5UgH+bAFXxi+j7BuORGHu1REjih3cd6qEIExCmSogNcZHEHvIhw7iw7+PaMtPw9DJfhPjMGFcJz8LHHslkGPkrGZeBehkxADXfxzw9qYgNwlLusQbgbi9qgCnPwVz3xth6HIkBdBkhqPwFMKrb0Ru7BrEprGvPMMtweA+mNufBRpq0aCq/kGxhAvHPwez70UIL35BujW01DDOIT7laiKMEc18Ac6PXoo4NyqY3elDqYDdxpGJEY09Es5Vb4SJafDWfSStVj3S1r2qz0z+Zhso2Ysh1TQux8jLZlzf+c534i/+4i/w1Kc+FTSUuuyyywRY3nLLLXjDG94g28Z8Po2zqHH9t3/7N9x4443CmL7mNa/Be97zHrzwhS8UoMrzBJuqs/3Yxz4mQJaeCwhcuc38O7/zO/KdDCylCgSul1xyCZ7xjGcI8CVQfexjH4unP/3pcu/ll1++ZOEwYG2a96p6YyrrjIBVvUQwiACZVgJTMrD8TvDKvkfQSqDK3wheB2Cj1Vu8Mc9rP1JDysrxz2P+2y/F8PCYsLARPOQe/SE4owcQ+gbekLPIrZ0aew4WnhuzfyynVBsSuLJCOICqvkqZV07aZGUIXkvlMqbnq7ik8m5sx9eSaBy9OqhVhYP7T5fh08IoXT0yOlZsfDjDh+FtOQR35y8Bo1ehUpoBfcJmDx3wDx3ej/zszYjvfDZiZwKJy636R+Q4cGIP0XWfRJTfIp+bHtSkPvDfYU68f7HGVYDrGcRXfhBm/JGA05i1clje6gMwdzyNeogmwJr1koPxT8MceTOinU9u6GeWvv+oeRIgPPXPMMdegcgdE7cq4ty/72hXMYsXQyz6B44Zu/th/ypMvitSgR5R+nUaU4Eqma8wisVIjMExWEcEs2TAdEGnW/RZ11KddH2dkL7zne+IVICM66/92q+JxvUJT3iCbO1T56rAlWkTuFJGQI0rDbL4meCSoPWZz3ymsLAEntS50q8nDwJXAtks48rvb3nLW4RxJfNKsErG9SlPeYqwtPQZS/BKkEwgnWW8B8C1NXC19av6mbtVlAawn5FxZVABurPid3oL4LiqkbE41hLkEswOjgupBhpvhwUn/hXF7/w+jOehVM2jYrZh02PeCXd0D1zjolxJIqclW2qpz/MVHDcvpFbZaGXdkMBVJ1bbl6u6EyJw5QBcKhUwVwowXvo6LsF7JTZUzw5qWY2D+0+WBLgqAI1QwciWRyO/58kI6TZq/HI4Q/tQKMyIO61GxyWHD8MJziC87RfgtWLvDGM7jwDXfQwOxsU/XsOD8gWePvZqmHOfhTEjllcB6hvOIbrs7cDW/5DochscQoBGs8AdTwf86aXAtRaiNgGjCIqIrvs0zMiBxsBVnP0ZhE5FNLjOfW9A7GySmNbCYPYjcE3rJ6a3BpTgHP0rRNueBAL75UbSatU3CR4c18PQEINIJNturKOZmfPCevXyYH/m36233op3vetdIhf43d/9XQGIZEPJvlJb+ud//uc1d1iUClASQBb0hhtuwItf/GI861nPEl3rn/zJn4hO9Rd/8RcFzFIOwOMTn/iEbPuTySXDykmN5wiMqW2lT1jqa2mcRY0rda2UFnz0ox8VWQI/U79LAPySl7xEQBWPAXBtrzeQMaWumEw33ZqxzcmmqmaVrCrBKll1DQusu1rsc8qUqVa/vacOrlrfNZBGXqzjxzs48UVUvvtiVEDQehgT2w7Au/blyI3sQhiFKMzNYts2Ba5aCz2cl9d3xQ5yb9XAugeuLEszuYACVl6njCsH2UKlAr9QQKl8CtdEr4RnIjgEcr0AsEKyGgGuVXqHkiMGnBFMHP09+G6EoWqIIL8LlYlr4TMqAuNAp8ZZ9tYaPx84dClyno/4tl+BV5lMd/0riDGUAjgHsUvnzS5iLwCGjiK8+v3wIv7emHGlZD7HMv/wOUDhFpEDJO6sXEgAgqAAc/gVwG76yJQpv+7LE5sSnHAY8Z2/A1O4KdHKck+fxkpRJC63aMCV+JiNYIYmgKs+1zRvJgrEO4Jcf/w9MCc+mLiVElazcV764e2mn17Rdg0dREjvAuK/l0Cyh6y+VVD2kcnpKWzatFXCD1crZYkDToBBQ5leb9dq/6RGlQCS1vs0lCIQPXDggPwRtLzjHe8Qq372axpZvfSlL63pWqmDpRssMngEmQSdBLW8howr3WFdf/31+Id/+AfxQEAQTAD1ohe9SIAsv992223C6hL0Pu95zxPWl2CLW9ff+ta38Pd///dioPXa175WvhNoDYBre28IvQRwnCRgZZ1yHCV7yt8JRAlouShg+7Kt2Se4eOK/7G+2LrG9Jw6uWrc1QM8RlJhRohRVG9ogxKe+gOKtf4bJksH2fY+hUzS4R56FsrsHJphGZEawbfN4sqtGf+d5D1E8kkTVkrlxAGLXbR/pccY3NHDlAMtDjVg4qJJxFblAqYwivQsUQ+wP34Sd0W0L7B9Bx3K3KAhcT5dR8ReYVHdsD4YPPAduHKJw3wcQ57fAHHwNglhsKpc0rW7n7tt/EUaGxmCmPoPontcLOBEbKIdeCnIw1KnS+T3DqfoFmCteD7P5iYhMrqm3BIIrbinje0+CCeYTYFXTuKbC+h3PQHzohWmg6vrANTARXLqBKjJ61q8jcvNwIheOZxDEPrwoJ+wpY1BTZ+sc+UvEWx/P7Dc86KhaDNYY3ODYa+FMf6Fn/lB7/A4tTS4OEDtjqEankL/8RmDictG6hk4VbhOtcLf5Yr+m/nDT5q3S14vzc8Iusv/zXwJY1b/2im3kM7kQpG9ObhMzXeod+W4RYHIbmYY72of5u0ZKUuaOgEcd0is7RyDLP4JMAiPeR/DEe1kGAiKyfATkvEZ/Zzn5mXng77qNzWep5fty5BHdts16vE+lJ2RXCfeJSi4AACAASURBVEzZty666CL5l21LIy22iQYWYD/Q9upV/1qP9Xah5jmgVUXxHCrfegGi+WMZgLkwyHOucU2EU4VtuOjQQxCEwOzJmzDunUfgDWMklTfRRSN3JHNBDtHBJ2L8Ia9P3UoOgOuF2sey5d4QwFX4zNp2dMpvptuZqnXl4KqTrcgFygXME2uVqvCKP8BV7p8mW9Di0kiiBiyzjxgcP0MtLSN/JFaSueHdGLr0t+FEAYr3fQTVYAbO0XcBHt2DLIDCrGeB3fv3YFNuBFFcRHzsD+DM3Sr5oxzB0MjLi2BCF5FTgNn8JJhL3wiGUnVp4NREECuhWUsPILz9P8Kjmy2JF52ww6IyMi6c0YchuPIdSGKiNGJcuUDgwwKYe96FePLvJDpKiAgufdZ6PhyCV1QQjF8L78g7ELkM/NDE4ItaUfiIgxmY778ApnLv+gCu4q3LIDQBTFiB2f1UhIf+G5yYYhT2q94PvgpcN6fAlb6KVdeqnXglDGRUQ66gUyUECpJVW6rvpuZBr7OBZNaAzE6Tn3URqvcwDRuM6+8Kunjevk+vHwCr9oc1LoLoOYAgld4CKNVg/XLRwAUHDy4uVB5AprzerlH7TxxcuR5rIOJIP307Cl99BnIMriMbY0vnz8QtYICzlTFs3/NQIU1mztyGbfk5IUYiwzmacyX/DHJu4hd7/Oe+CpNjf+v92Lke63uQZ8Kfej1sHdZMI7mA7QTbNtIqVgL4pXmUKvMoFBxca16EYRRAq3+ymIv2OzoAsUmULBHS4cTZKuZLSThZmTiHdmL00LPgIY/iA/8bfuFHiI6+Ac7wQ4WdpDFDHEWyRSeeXdOXf8/uizE+7jF8AeJwBu6pjwBnb4QJZhGjhNgdgePug7/zZ4Hdz0DO3cxAeQKWmhHHHCic058H7n0pkNuSalNJ20aCo+N4CLE7CnP951OdZn3gGtGVSRgjdiI4wTTic58FJj8JlO4Vt18GeYTeOJwtP4dg37PhDe0TUMowfo2OiBIBgt7K/XC+/xtw4lKiEqCPWglC0J+dVCZuSjSkBSJE+f1wLvtbhLkxuATqKzD2ilSArok2bRFgUS7Np0YOSR2RcVQg1yuH/No3FTAmXT7Rc+vnbAvZwNW+1gbVCnwUgNpAVc/Z99Z7hu1dQbexB4Cqu/eFoJT+WKljJdPNQ+UDBK2qc7X71UoskrrL/eCu1agBxg2MZm5H+StPRexOLH6kjNVJEB7pFw4wXRjDtkMPQ1gJMHfuNmzJzYpMjZ4GZisj8Mb2ic1JeeZe7BwNkf+P/5L4fl2JwXM1KmjwjJ7XwIYAro2wN39v5F0gCUZQRblSwOw8cMh/F7blvglX1AWJI/nlHFw1npv2MV0K4NDwyhg4Jod4dDuisAyUZ+FG84g23wBz8P+Dl3MxPDImW73l0pywGDrZksnQbVfmiaY/iObh+JOI/Hk4uQlE3nYYd7QDiQMHFBfhPX8Cd/JzqQ89Cw1KZBNGwfJgrng/4rGrU1DCwacx+hKALkvuEuLgPOLqaRhnFGZ4L2IzQsWA+LmtPwgtaIw5GLr0bDD5aZi7Xw0jA5cerM/ltc9y2rate7locBL3X+4V7wdGrkxuWyHATR0iFzzsP+wraoikesTxic3w5by/aAt/wEC21ZoXxEVqRMUdKS6ieai7NS5+uCDQwAP8V6NkqeHWoC9dEN1kSSEZutWplFG6+RUIzvwLyMDqYGcPd47MKT6mCwbVMA9uCY7kfIwPpQERHQdz1c2Y2H01jDeEyftvwd6f+C/IHXleIo8bHIMa0J610RlXBa+2h4HESIsRtHwxZCmV5jFcuBlHvDchMnQ31dyJflu9JzaYnA0wNUu/pkaiZkVOCCckoElC3lXdKjy/jNzVfwMzdACjY7SaN6JRDAKyrslBYwcyG7WJQcTrBNcJKytAkkyXUJLtOlsnq2pgbvlZOFUfcGitb4FBIkwynjkfZvShiC57F1yGqzUu3DrbQJpXBiCg54BIsDp1u2RWk0FHrN3bjCJF/W0Yh3BueTIQnIMxjdnZttpjNS8SppuyC4q1ygj3Ph3m4j+AQ/FWMy8Py8ijzXLZrCeBLA1pyMby9+I8/W8mRkoDZmwZFb4Bb+UYSf0q2VPKAahn1UhX1AwT0OrCSA1duUhaqQAbG7CKN2SROGtwrKbbP+NPIhaXhRxgnMX8grgKDBCFBi4Nb0WaRq/fnDOof6WRaQEjm7bJb5WZGWy96GLZmeOu5eAY1EANZ1wowFX1eBqQoFoNUanMoVIOUK3Mozw/hWudF8ON6RKKlvXdrfBsMDA9F+HsdAWuod4zBmUEkUNGMoZDUOgCuXgL4n2/BXfnkzA0PJZu9RYkzrMe1Cvu3Llzodcq26iyBNGjplu01m/Nu3mE+Mwn4Dz4BsRkVTMSVvkqAIysdRXmsncCmx8lngGakZ12PlK4msJhDdXazgDEuqKHrX+BufPFgEdL03X60kZAmB+Gue4fYcIRGK/dhUXn5bW34sm+KoNGtmzzlm0CVNXlTLMt/c6fPLhjPdeAao4JVlWvSv+sBKscezQkMPsRx0/uVtl61vVc9kHel18DAcpwoiGZgzjTWdYamcRl5pPw2ImUiuSIg2qpinKpmsxhcYTxiQnAdTE1fQbbt+8GjJ/IrAbHoAbSGtgQUgFlj7KtqpOzLRdQ4OpXA5Sr86hWAlTKFcwXCzgYvh3bnJtgwC33xsZI7fae2WKMU2ercMT6PzF5cpO9cokt5U4cwtjeX5eIVe6mn0HVjREHEcrzBYTC+iYH3fvs2bOnruC9VV4W6Q4l6iyfHMEp3YfgR0+FFw2nelOpxcXJCXrkMBQg3noDYoYxdUZEacRBJwG3lBzUB6Pqvapdh9IBAuToHYFMMoH+sd9DPHcrHHosaJtJblUjq3teBurwPMIrPwhv/BFSNmUPesl4ZtOiMc3w8Ii0URLaNWGsC4VZbBMn3wPGdXV7Qn89ze4vBKx0c0XQyoPBBehBgGwrJShcNKtumN8JZClFGUgD+qtN1y431K/y6RzbFsx4l86gyfySeDRM5kHR508xTDAN/xKdPMdHpjI1N4PtWzfBkOFph+9YuwoYPHmVa2DDANd64FWZBHmlokjYAv7LP42gRWZK3OsUqshVv4ur3L8GaDTUA4qvWI7x4Bl6FRCHIYuAoUQ1mjiM8X1PB0OEBkMXwx26AuXCeZS9CF6g2+uxGEPs27evN12DWDQuIrrrv8Ip3CLbMxxBEqf1jVhmuQnVo2+Bt/kxAr44tNBzAFfI9G7Qi8NEPir0+cqtpMJtiO96Ntwgj8gN1vF2ZJgM6rt/E9j/B2kI3gWfvb2ot3pp0JURWVYBHPSv6DgiiWEbj6cW4b0EzitVjkG6K1sDBK30v8oxhn2F4JWglH8aupX/0h3WQBKwsm1xoaZOw1Iy/CQnhCYJAszNJW7txGC5TjCDC7WuBuVOamBDA1cFs1mdK7/z5SBoVeBanT+PyaKLh5hXYtw5SUcvC1GkuuwtZT/CA6fIYiRhShdrSB3AG0VufK8AiygsAMMPR7TnmQidPLy4FrlAXt6DBw92mYuF24ooI0enz3f/Pszkl2DMVsSg/1Zu3/B5DQAo3cbGvKoMc+n7gE0PQYS8EK1UsDJswXIPHZyiqAL/3CcwdOz1wPBIsgoPIxi3N+B4ufns+H6G+aVLsvxeBNfcCDciCPd6PhhrKFft88qYJUEbjPR3as8WaaU7Lszgho1UA/QWwIPglbs6BKZk51UiQE8CJ0+eFI09/eMukittpIoYlGXVamBhnE98rLPPceHEeZhjFEkl9kX+8eB3MvyDY1ADdg1ccMBVGVdO9DbrWp0vgFv7O6JP4oD3j7Rn71rnqhXsR8B9J/xErL6wb56eXkg/MVjyKUeH2f7/Ir/7afBNEnGILzpfXEYH0qPzFWjqWisOER5/G8zpD8B1NwmgoX5Itm7kc30haSJ04CjDSF0u4is+DIzsgkQUcBklqrOXaiH/yeClYAtxFfHMTYju+X248RBMVELs5NS0q7OH9MvV9Lcbe4hNGc41X0Cco2FU7xhX1iX7MfuKbQmuW7tJPw/heYlFuFqJ8/Ngq7dfOsnq50N3oAga6JOVUgEuavid440GeCCQJcClD9dkG7fDl331izZ4Yp/XgAJUHa8a9SklmFgc1Vn3edEG2VulGrhggKuyrrZcQA0RuNorlkrwi+eBynFckXs97RgR0yqe2xQCYjs/gtjg7geKyYBPVyBpVKoFZjMVEJDNZBQrRroKSoh2/gKGdv8XVF0XTuyJIfrBw4eTsKFk8CSdmq1+AvxEMJTEqE9gZggTe/SwJ2ed8oPAmY8Dp29EmPPFu0FHc5CgWwLpCLG3BfHFL4az5QmInbx4D2CkK2GWTcom1ljYBRMt5oz++ZgnhwZrad0mJYmBqU8hfOAtEqCB6W2MKZLmCiHc2Ee054XA3ufAkTYSp2HLOhS0KlPWLqgYgNdlVfu6vFllU+wj3JrlwX5DDwIErQoiyHQRqPJ36lnJtnYiEeh8Ub0uq3OQ6Q5qwO4TGsWSbH6745Xewz7aSV/sIIuDS9dZDWwo4CoAro6rJo26oyyDehhQuQAZq/lSEfPlMsL5Ii53X4sxZyrd3OdmeOfb1DJRwMG9D5YQkXGLmQ4l5wylmkBL7iDLy2sSICcW/Ax7FxkE+Tzc3S9GMP4TGBodx4GLDiSBAVxexv9oT0tAdWLtz2haQeJ2ibpZUaJWEU5+Bjj5ZphqDHgBXH8YoRskhmIdHw4i10fkl2G2/DRi8UG7H3FE1o/54LYOy8c6iwT0E4Imov3U84FkOEIs7qFCROV74Jx4EzBzkwR/cOKqAOCNccQQD2g0cnMNcPX/BdyxpF5E09VNGyT9nP2WA3mnW2kKYtj/ee9gMtgYPc0uRT0Ayd+OHz+OHTt2CChVt1dkXKnzVz+t/E5dK4ECvQq0CzD0+cqUDViyjdevuimR9kUCUP4RtLa7wLGlBRyvuAOgUfW6ycvgno1RAxcEcNWJWmUCdgQt9UdYKRcxXyyhVAywLfoUDg19Bk7ILfzlaF1dTM+WEQQGrgfk8yYFCgkzypCsCXBNcZ4fAi63cNMIqsSkQy7M0GMQbn44/PGHYXh0vwAeZVfTcFKp31TqQUuIghNwZr4NzHwbcfE7MDFD6uWBcASgYZZH0KweA7royKFB6IWgQ2kT5RCO7IE7/ijEWx4PTFwG40wgYohTQ26Vbk8Si/aEKA4Rh+dhiregPPct5M9/HU7xOALHwJO68BAypnUPvDp0UbKe30LQLusDsu7lBxEffjOw45ekjZNADt0tirhLoKCzE2ChE4Eu8Ah+B5NBz5u97xJkexOcakAKurMi80ojLAWYScQ+jlN5AbWd9CsbtPI+ezu4m3T6rgIHGVpWDXTKtDZaeHW7WF9W5gc3910NbGjgmg0rqTIBZVz1ZeLLUCr7CIsFzFUqCEuT+ImhVybO84Xd7NyJaBTFCKgtHHEE4CVko82upSHwahb59DNAtjUBM5FTlEhb4u0uChFXC8Jchvmd8MavgDt0EeBuF/YOYREITyGonIBbuQemdAKIc0B+ApFJmNgQATwMI3KqiKMYjhmCsQzA2u6ZhnFS6FUgkSdQixoThYUzMNVZxEO7YEb2AUNHAG8b4F0EmDLicAqRPwmn+GNg/j4YM4843gSTH5X8SMABan2dAG7IxcKCO7C289aHF4p0WNyQcbESIRq9Ds6Rd4sMhbKJTglXZVptsNkue5EFF1nwSsZtADL6sBN1mSUGnuDYxu1+ZbvY5vxdmXrVQvNf/lHbSpaVwLXTw14UsR/pMwd66k5rcmNdr158NJjFckqnbL7Ko5aT1uDe9VsDGxq42hM1P9uGWfq5xrhWGEmrLH+FeYMrvT/DhPMgHFNNHPF3cNASPowiuHTt1JGQtMFDRGtL83ogCmOEwZxEHtFJJ5GIJhG0YgxltKudg+4OilrnUrr+SozB+Lfgbp9b48Tu+SSMLM/UNL+kntNIU8t7eN/fHbtDiXGbdxGMy3po/2B9KtPay+0ynQwINpjuALy23yb9eqVGwVIZANuYLodofEVDK3oJIJBQX60cBykh0EMX/cvtC0oWDIBGv/aUlc2XLl56LUnigozHQI6ysu3Xr6lfkMA1KxngS0DAyq00/s0Xq9ga/AOO5D4jPkoTV/vND2EbHJMCy0QaINE9W9/aKunUzyqdOycwhyHziGMdimTdJMpUciRRSdb0IINsl5kZVXgmxLMoXtMs6oXi1iAJkbrBD0onnEteh3jTE2EkGER7kbRWErQqSCF44edONbMbvMnWXfGUSSc4JXAgYKXBFZlXti/1qzTColEWx0LKBXgdAe1KHGoMqCxvpzsEK5GnQZorUwN222q79xq0as4TF3+J151eLbRWplYGqfa6BjYccGUF6cCtlaXf+W8WtPI7WSwFr/xcKs8Cc6dxzdjvw412SwCBdg55UWMHniFolbAg7dzW1TVkdMXHKY1zUrzXNxNCLdYCy58xshLMyvokw9oeaOuqgvr0JpGpTDwU5rJ3w1CyITG7mx8rPQHYT1cmQ63MW+VtcL5/asA2ZKHxFRfj7DvUrJJJ57/848HIagSvBKwc87ZtS4JVrOQxYMlWsnb7K+3VGrOU0R8wr/3V/iudmwsCuCqYtY20sm6xNBABGddSZR6FuSIePfRyRGZOdJyaRt2tMxMhZMzlaoQhMq06ASxHJmCD3mw66Tlh4YIQjush5yZb7RKh1TqW73RppbvgBk9f1i7pAoYaVxppRT7iq/8e4dB+ePQi0SLyGPvkarqCscGrLvqWu2W8wVt5TYtnL1g5rp06dUryQxmAglOyUzzH78qoq/9fBbOrUYiB0dZq1PLaPkMNAdmvVnoxxJIqSLb7cd+QOGvbFBv26RcUcNVObrOu2untKFrlcgnF+Qp2xh/BwZF/AaIEuOphG31RmxmFLoIgRC5HfeDKsaz1e6GBH9CdFuPRU1uaXLUojxu2+66XgqUUNPsGpSf+HOJDfwJs+0VhpBsBV5UHrCZo1RpVoKP+FgcTQf/1NY5dlAAQoFLLyneev1EKoPKAPXv2SMbn5uZqUbEIYAko6FlAx4rVLJ32rbXo16tZzgvxWWs1ZqkB2KBPXRi97oIBrmxOlQrIdm0YLjLWUuDKf8t+CZVCCaXCKTxi4k8FFDY66EQ/DCgSJ2gNUp+vRI+dmN0sp7NRNerC9yM4bgyPutfB0cc1wL5kEE48BNElbxdHYfRxmz3YR8mI6RbYWjCeA8fffdyNADG0ImilVpVtRW8A7C9k6PUcJQKjo6NSEDu05sTERA3srkUplTAYuGJbi9pfmWfqmLVWbTroUyvTrv2Y6gULXLMeBjSKVqJ19VGan8b5gosrht6LXflbljhMVncvfsBQmwaOQ+OitQSNCfNqQOY3VzcQQz92wAstT1HiGwuuN4rw6n+CSRlXG5iuFWtRDzzzNy7mBkxG//VUjlV0X8U/Mq78TkMrfuZv6jGF8gACXJVKSSS/5ciYelQVA6DRo4rsg2TUMwlB62rIAxoV2R47+6Wf90HzbLgsXHDA1TbQsplXDvr6V61WUC0VMDUfYrP/DVw5/iGA3JhTgRPQ12iMIIwQxTFybv/4vpTBI6Tj0BA598IzfFoPbyf58cRJWAQcei+czdeAwmT6wlV5R78FBVAmpZsoXeuhTdZzHs+cOSMsK0Eg/+Xf/Pw8du/eLf5aKfXg9y1bttTCuvZTeRW8su8PDAL7qWU6y4vqpfvBI8laM7+d1dzg6m5qYEMCV1ZE1rOAVk7Ws0A2ilZipOWjWqqiUJmGX5zF9ROvpet+wDAggUEYUUsWimas33bmCYACX+I1waN7g8HRXzVAAzo3gBM7iCceivDwO+FIQAhXwv2q/rCXflp7UQED8NqLWux9GgSlKntin+F3+mOl1wCCVWpbCSZ4jrrXfjyUrbNdsQ001f3YUkvzVK/t+iHn/cIA90NdbMQ8XNDA1WZcOfhz1UjgGtAlVnUe1UKAuVIZR4b+B3bmb4EJhyQCFZlWl5Fm+hAXJupaAz8MxejHEw8H9Bc6OPqiBthAdPArOuvzwFUfg8lfJdHRfAla0b+xuHUyYD0O2LG17026CKe/Vl2os13oCosgVdlM/kb5wFpu4bZTWwN3We3UUv9co+NBvwaXGDCv/dNXep2TCxK4yoAPGlXRQCs10gqjmiasWvFRrpRQLs1hvgiMBN/CdRN/C59buoGPfN6KLkQz/j7Qiy3uGIxaBYRh8q+XS0LO1nRtfZnnXnfttUwvBCL6Z40ROwFM7CVrB5f+a9PfKYmOizBbn47o4pchDAN47nASVKLPD3X8PQCva9tQClZpdEVJAP22cuFDTSs1rmRbaYTF7+vlGLjLWruWaofl1mt6ybSqH56VGvn6Scawdq27sZ58wQJXZSuy/lw5cIpnAQn/WkKpXMF8oYiHj78KDmZkgqAd1no5AoLXKEIu78m//WCUsV7qrut8cmHg5DEzX0VkDsDzpjCem09CB4sRX9KBYrrHcraicskHMJzfCriL3a51/fxVuDHrLst+ZDsT4Cpk8YJ5BCdmSgQ4bqmLKwW16+V9t/uMhgnlwmi95H+9dza7/hu9vzZo7aUOfyWBq+aZ78ZAo7/ee+lC/jcscBVgUCdyFX/Tv3r+XBPgytCvgQDXcrmA6ZkqLs3/DQ5O3L7uwF/CvAJRHCCfz61oNK+N81osryRx6CA0EYq4HuWogmHHwXD0feQZaMC1QvIaA78YwFzzN3BHr2kZiGB5uer93QN/nL2v025S5HhG360qBxgZGVniBaWbdNfyHnXFpn6E1zIvF8qzNUQwAR5ZerL39RYOdLemuun1UDcD8LoeWqmzPPYdcBVQ2aM9g0bAVUBtlIR/JQsZUi6Q+nYVzwLVBLyWykUU54ooVirYGt+Mq7e8FyYcF6v99XTQjj0IxHtoEjVnIBVY0eYrlWM4Xoiy+yh4LuCXC5jIfR8OFgJUiP4wBFyvCueiFyLe/dsJI7tq/n97UwW2SyO1bh+wZL2p21ap2MwYpQEEFHR7pX5btR3qjYOt0u6H8wM/wqvXCnyPqY2WOZHeclJdtLqUUrJHfUuvtl7a7svZft1svMmyx4OQ1qvXp1bySaZSqcSNBjZ7a0Az0QwMNrumEQOa/J78RYhw55mzgBlOwmTK/+kmaIE9leBDhtcu7NfT0l/S4f8s0MtY8Lb8VINaJfdKovIXx3wyt9RjREEVIVnXShWl4ryA2DCowPcn8fQr3wLEo3Ci9QVcte7pc9ZxIniuAqR1pHlYybegjbQZaILAMnJ9eFEeiWVeBYjJboUwZFJjB3NFD97WG5Cb+1cU/RARdmEoN4XhXJCwF9RXR0YswV3XwOT5206c2/W+mi5W+7L261r2erSga6O4bVySRgNDEq0pCIOFrbhFOx16XRtJDi7psAYWd4hyqQRhW9PRsMPE+uxyk+6MRfCDQICUgCjJpV1ujvrJ0e2CqZfSlnbTahXZsN10GjWa1gXfTR4Emtm5W8FouVKG67giNVGWldcPDQ+Joa9GZFPQ2iuPJ83aK1s/3bat3S+0Tm3NazMQ3O4zs9e1uq/Ref291Xlt83aua3WNfb5VOVqVazUHEDM5OSnAVTt1vc+Nztlg1L6m0e/10qlda2L4cYi3fvkHmCzQaj9GAq90AEvyGKW/OrR2Yb7lezKUGQEXC9UXxHxp+YM9lCffYwRJmVPgitBJQEXgIxYPA1XE9NVKXWh1DtWqgw/95r/hwEUBUGYa69NSPwiYbwMSr+uN3VvNF0OfpYNdSDdoYQVz1csx5t6LYcpRnSRONjudgxwm51xM7PtPcL0R4NzfwTUxYjftkzTWMj6iyEPgcyJO2NeIbndRwPcmX47z0d5a/zVpv9Z3ptVEtxZ1k50Usrq39cr0rVVd9uq5651pzfYr9qNkoZc4t28E6oSOaHtxly6obKPVHjRArc/Ley3/qR1J/hZ+aBYd3H536gGGliyj64idBr1LkEkVyYVMd8lcqPeXqxUcPnwY9917LxzjoFKtYiifh5fL1fIehaHUf87LJfWfqWN7bGoFfuwqrgeasvfb+W0GwpqBvux9LIOCVwXq9dLmdXbZlGXO5rvZd63rRvnLpsnr6l3L32yWW6/LXqvf9drsPVqmes+xz+lix/63r4Dr9PS09GQbsHIyZiF028CexG1Qys+6orNfNP2cPdcYuCbb2GSxbrrnFG68/SxGhvLChPIdiRAmL5ysuJOtDH0J+RLxuyOeSxNIWjuICha+wLVeXAHBBKVxkh6fRKAapowr4XAY+Qj9CCE1r8USfu7SU3jZf/4mUMkl49F6JCyNC79albpm8ATW6cBoq/WMVS56qGx+HEa3HUH57M0YCm4Ce4FxuYByUYkqGNr9bETOMMqFBzBc+HwSKtjQk0DC0EdRXtj7JDxwulgk6xobnCw9Eff6TxYZivTkmEEJFvLVj/2tHpim7pW/uypJaV21gyt6XAPLZet6nJ2eJKf+tpV51TLW5hTBockuXTuHvlu1CTxq88ZWiadeQXSOsi/nMxtN/py/Gh1LFoCW5xFhRDM38jkErfv27ZNIamRSH3jgAWHj7bmcdUrQymuPHz9ei7iokh9iAN7LnUiPelfZqVtaBru/tQI3OmbYwMnOvv7eLmDVe+107d80P5qe4ppW4LVeObJgMdteNojU/GQlFVmgqWDRrtd6YFTrOPuM7H02cBVcJO4wk0PBbxa0ZtOs9/xG7dXqdVip8+b8+fOxVnJTRjRj7KRA175n0UtqGUHx9yywXTzwGESxDx85DAdlvO5Ld6HkVyWGuywQyZzKNis/pytusl326pHg09qilIpmHtJtfZ6jhFBXubEJBbAJRiB4pfV9GCAKE06XcoEw9BEFEfywCpRLODtv8H9+88vYt3U6dS+VsLTrAm236gAAIABJREFU51jY3q36ERzDaDuDCFut2o999VxpO3Zc8qtJH3RCnD32T9gx8oD0UePEKNJt2oHngquj0uSPMVL5OgxKiF0XNNbigor9Ked6NelLMkC4iE0VhXgvflR+VbrwSqUsrTLWJ+ftSUPZMWZN2YwlE2+f5HuQjfVTA+xjqqcmsMoCnG5L0qt02n1+vcVePTDYbnr1wBOfQc3z9u3bJQgFj6mpKfE8odv8rEuysfwrVyo4e+aMAFclm6S+40h2h1oZyDUCq43Anw0i6zHLjepIQVi9hVmjZ9mgrR7ItTWvjdj8LJDLtpf9bBvcZvNpyzUageB6v2dBYz0QWY8NtkGrfb5efu0yNWKBG7Vzt311OfeZ2dnZRRrXLBBt9r0ey2qD1OyEVe96AcDppjVflOGhUXzipjvxjePnRd8q/kfjsMakKvNE5/oEtIueodswKn3g7eoCSl0QaW05BhGtY5hyGIhGT0BtykBSMkDwGkfUuAYw1QLOnR/B0x96G5732NvhMcZ8RIuntvemltNOvb83juGHZLoXwOtGZGp6VXFk34vmYRjb9QgYbpcF8zj/wKewbXReRCPFoo+xS14oDH7h7E0Yi26FIdsqkdYIWmnwsJRXiQl8oxCh4+EHwRsQmM1IYK68Sb3K/qqno27mCDKU5eingW/VK2TwwJ7UgDKvCl57kWg7/bIRmOrF8+ul0U6emj2b99NYb8+ePWKQy+/333+/gFNlG7dt2yaGfAS509PTi4KK6PvL61sBxez5dvLeCdhtBD7rtUmzZ+u5rN5Xd4nsPmWnnU2z3ne9vp7RWj3g2ahM2d8bgdZmebLvyYLuZtIEBa/ZexqB7JXq++2kawqFQg24NgKWNhiV7XWCO4tpbMW62hmpB2ZrNHiyQ4p7Tp/F//zuKdR2b0SrqgfBqsZ1J/BcoMIXrkkc70sDCKtK46vkSpUTMA3HJCxYRGDq8tqkXNT0EMxSNkBwa6IyStUIYWUeu4Zn8O5f/XeMcjsUYqq/rg96G+BWtpdjNKd1XZQVzryLQilGfveTkBvej9iJ4c9NoXr2k5gYc3B2OsDOK35XDLXmTn4ZE+bHiRygtmHAPlu/gunPlb3ppPkVTEa/Ac+ZROhwx2CFi7TCydvg1R4MBwzsClf8Bk6e/UiDFPQSvDbrkzpxr+bC3s5PPTDUqomZZ87V3OqnZEDmtSjCgw8+KG7TSqUSdu/eLWwqA1jwu83G8nplYFsBUbteWl2r4Cib/xoGSImgbHs0a4N6z2wXGCuWUVmkeN2x5BB2OnptNm2bCW4EXO3y1gOGNmBtBEpb3Zet20aAuRmwrQdes89t1fdW47yZn59fonFtxaTaQLYRaNVrWrGuUin0KJDqWX0TolKs4q1fuQsFbme7Xm37IulRBKIJWKUytZHvrOS5iRV38i4kgFeABLUfMgBWhCFznXwSQStO9Hky4QYEtPy3Cj8AnPI8fJQQVny881f/DYdGCrJy5f3r/fCDREvsefUWAeu9dL3Jv6igXQfTMyPYcujXYVhXJofZU9/DcPU7mCq42Hn5s4QtnXngs9icfzBZ4FHXVgOg9cLvcqD05bo43oljufcgdudE9xpj/cs4lCFTw5retMYglQu9BuwgBVkGrZu6aQe46qS+GgsvfUYzINgOSCRwpbaVkgDWE6Op0ViLW+QEtPyNbGujQwFwM4avGaBvlUc932pRYKeTBbn18t5uvdnPZZ/id1uKUg9w2iCz1ed6YLIZMG70vCyAbjfdevfZ4DRbl81Abau27Oa96/YeUywWl7jDYmHqvZytQKoNaDVD7YBgfTn02gAhPv29e/D1B4uUACJHhlUo1KWkYDNgLDBBdbApm6t5rNJIRvSGDkJu+dN1VkwGNwG7lAdIaMsoQFSpIPQpHWBgghDPvO4mPO1hxxAiByfmdnByW6IgbULBZhk061Ino5WNFtFtiwFl9lq78QWCWtrfxeZpi7uJ+GRI7RnobYDhRj0yzxQQJMuZJNJTtuJrkoyl3c6hBlkqJGHma+WIk23yZOmQHIvLyEfZuV1icpDcJNnJVGSTel1CiUeUnTAQAKsp1fzWHqUa4ORB1D67Ah5jRI6BE8UIYgfz5YswcfBJAEakes4e/xRQnMfmK34d+TDE9PEvYMy5Gy6GEjdZYpSR7ADIYiukcVaAWHTY+nAaB85hduiPcXb4kUkR15V+uvEQxHd0rfw/djswDu7r7xrQcZ/9KhthqxUIalQyZdSy57PMVfa8DTJXA9TWY/yyc7YNOMmmMqKaas5PnDghDOsll1wiRWHwCjKvjVhPG1xq2RsB2XpMqX1Ptm2y3+02qAdW7bpvBKRaAax6Cx1lStmfuNimP2Qbw2gfqAe0Nc+NmMlmoL8esGwEzFul3wyksiz2/fUAa7vX9MPIIMC13ovYiinVQtYDue2A1WynEKiQAmZO7z8+eQ7v++4ZMYThIdv84us1yW6tEYTwTH9TIzABCIpvFoy2xEOBOFhOvCYQtCZi9NSXKw25Un0CjbSikGC1itj3EVDz6ldQqQa4aOgM/ufT/hmmwu3fZGuhVh4ywnWORoPiwqWLgZoN4hKAZzdTY3BM2LhQt4s9XtW9K708YhSnalIvtNciqEqOpfvVi/zqZsB6cpf64GU7pfVhATTNH/W1i+pukeyDBnlW7QggXmhTG7wuyaFd0JSdX0iJ0J6SEKafgNKFktoPlFVPgtmln7Af5oQdjQIHQf4GjOw8TJ4aCHxMnfh3bD3w+MTXK6oCcovFUwgqkzD+DJywACcuwjhlmLiKoVyEKKb+07eyVkboHsGp8XciRIVOy+r2pfX4o4JX9i/bD2SrSWY9lnWQ55Wrgey81Ezz2knfagU4m43fnTynUc10kkY2r/ZWNdNXKYV6ByKwJ8u6f//+ZHSOY9G7Hjx4UD6ThaXOlXnQiFhq7d6qXpqVJwvo6oFaG0A1e1YWdGWfm11c2IsJXtsIcC7MldyZTcZ/ZfMJ5u177WfWa69GwLFeGsu5v1MgnL3eBu5ZrwO1udl225Z+7qSPrtwIkKRsymVxSlpXs2o36iKAkWGCmoHcbNqN0rSvI2NXLRXwpn+/DzP0O5qyf0oCLqoU60c13FIvWMKfieusBNpQu0rqy6VxTVJ8Md4SrwICXgly6UgeIhMQLwORjygNQhAGPgK/gnIxxK9c/n2MeCWROCyqmzrGWtmXKBk9av9Jvy6GX4uAq/onFHdgZEMbB0AwURKwQY/Q+kx3YIvyan2hzpIQLvBDOG4Mz6Hf0STCWPYQ4KcuCgXFLuSHPhn4MtAVFOvVs4JHiN9TBadMwMmA/Mh23ZE5J6x7rfcsYl2pB7UPIYnTI84AV3qZ4C7/Jbs3YZSuQhaB3IUvUhvGSCCKfH4TRsZ3w8vlUSpNozh7Cn4QY/fBn8HYxLhILNwoBydP4O+KP0SCYuqmndAV1joCZSghIj/A9Lm7MZorIM98i8usVPISE0gXMDf2NMTyeeNJN9SKt5f6xCUddPDDBVUDtmzABpi9nmjrjeONWMp6DdDr/CyMcclYRWMsglWGa1VPAHzfCFpZR3SNtXXrVpnn1C+u5p//EvDyerKxlBhwHCfoVZlPPfBXj0GVmTUDfGyM0Ai0tQNcG3XsZsC2EdDLgmYbaGs4a5t5tZ/dDKRmy1/vezvXdApQNX/d3NcO6F6p/tvNYLUkclanILTGkmYAWyPWdRFwarQVSrAZ+Pjw9+7HradKCNx02zmNAmK/sDWUJgYuZNIWsEgYUb/qcAmaGmDRdVGiGySLGUVUEaqhWfJdmDgac4kluE8EK2AurlIuwL+EgZ0sFBFXEg+dAndqonKxdur4cLJaWYKf9MhyuEuuXYTaHAGbtQHJOrdk8932tCDPS9jHOODWOKOtLMSqdmiIVjvIKiYGcMmheU3bQAySeIUaJOmFqkmuD8jEU0StzIvBuTrkT6QNBIILtUJ5gn1Y+Be8z+aO2fpRGOBJV12EfaNDiIR1rfWohU803nMiXHXlEQwPj8BxvNS7hcHM/Bxuve0ujI26eOTDfgLDQ2NwhkMMORMI+b8oxNZxfnbheWR4XbjGRRgGODddQD6Xh+s6MO4QHHai9AgQIHLzyEdly7NAx12p725gX7Q9CwzCLvZdE63bDOk4Vw+8djvR2mAsC8w6qahun9/JM/RaMqYEq5s3b17iK5Z+WmmAxfzwPMEoD2UpGwFGdT9G4MtrFcTVY067ybPmoV59Z+u9UV3aCxXNQ7v1bgNVO/96P8vPscoGr83yUa8O2r2+FQOrdZUto11P7QJWO6127mm3PrvtA93cZ6rVal2Na20qz3gPsFdd9R5YD/hmO5e9ysumkdwfIwhj/PDBSfyP209jhJE7aPRPMLVU2JBGbk1WnWmcAkmWIJQDmsQwSSNPaF5q+WTUo4gSgsTqMgGuKftK7asEJQgQVCtJOFiff9wurgoAWs6xaBUqiMwGYJQyqHwiAWkLdZ+FsguQlD5F1dftorxZRm1JYksN27T+RNNJ7S7rzOgWfZK3euZFSf2yzpIteHsNs0i2ai0qkjxomevpWW3Jw8I2Tt3BwbFBNBve3vJPIoUldWsQkQD1DY5sH8XPHt0l0dqimoZaxCTSZ/L5IVx66REZ5Pld/Tjz85133lnrc5s2TYgTb04aZCY4gXCgJ6MYBKEMeslfPok+k8vJuUY+A5N2Xv9GWa3eCzIaPNSKt9X1g/ODGmhVA7YLp1bXrsb51Zjw+QyyozxogKVgVOUCanxFAy2e49hEvasevI6glu8hGVkFtbqFzPGM/l/pNsueg9qpv0bAsNG9zUBYu89rdV07QNJm1pV51XHb9qrUCGxmy2Gn16iM2bTaqQsbi3XizUDryH5mMwDbabu3aoNenBfgyoSa0fTLBaOt0teC1BqY2xZRiJnZAl771RNwU3YtJr9pA9clsk9qWzXEZgQ/8lNBOn2+ZsCRSdWyEm0lYQdF0yhMIdnWSIIXEJwyBCxlAglwpe7VpxAmjbjVuBmycKyexrRhvS/awl6s613EZtcxWKvraUFA4uIc2IZSCyrhpDyEq+oihIDMNjpbnDVtBFGgpvSzBSSz1b5o4dFAq7s4UqLkhyZVtRcuY59lB0hjikvdSC08hwx7aCiFyOPZP7k3NRZz4bgMbJH4BeZgdemll9aMPs6fPy8GDFIvjiPnVafJz3v37sXOnTtrrOK5c+cwMTEh19juVfjdjgXeqO17YSXdi8FhpdMQ48c4rm1FrvTzBulv7Brg5EuGjH3KXhz2U6lXAswSXFICwLFFgagCH9YHASkX1qoHZn1wfOLB62dmZsTzAAGwGlHqgt1mWu152mYlFSy3mudbgSO7ndphdTW9JWRURqrQLfCyFwEqrWhXn9+qnVudt/Ncr96a7QTY9dKo73cCWrutv5V874zv+0sY13oP1I6UrbBmgLdVR254LxlQE6JcLOMj3zmGW89X4bl5GAJI+rdsaLmfGlkJy5qAjBoLSyhmR9biZnOKZ+R3jfQlrGsCfglak5c98fWa+HYlC8sIW/QmkOhCGx5LQJvFIlqlSBW4aTIp69rAyCu5KL1Gnp8Jc1hjMeu2YvpjmrFF8o5suMTEjxPLSddhiRZTunASyczegE/DlyanFQCSObQc7suz9BmNAWuSQa0na5M/y7SneUnaLrlLi2MDVzUy037rwYFv2IRlPOXq/bh05yZ4YYyArK0EaDMCWOkqhgcBK93FZK1M7ZeZg9qBAwfEPyIHNjIU3J4jS6H6MO2LNvO/dPBK+OyNDlztMURZsoG7rJUc5i+stLP+g5tN8mtRM50ykc3yyLQ43jCYAMtJQys1gKw3jvB6MqwqGdDvfAbHOJ0jWYc8J6SFHaEyk5ls3WrZ2qnXZuDNTqdVmq3S0by02w/s9PQe1gdBvi6I2gGH+tx282fjJXsxUK8u6+Wx0fMaPb+T39sB2u20ea+uEeCaTawZGFWqvC4sauK+pxXAXZRe6tfV9wPc88ADeMcdsxj2XDghTVwaxUom8KA2lRO/J9GN7A5b81mlBls1/wQpVEq9C6hkQLAaPRcJSA0RRQFi+nWlp4FQtAXq/2px1pvg2GwZbVOgxfXZPBF9mRLfn4m0YulhKzuTzzWYza1x2VG3JAeZbXxa0gs4Sx1XE9U5bk7uoz64piUm2kt1wxLlTBJeAJ41ktc2RmsUbax2GxcOjeugVtq0/Nl4VPVJ3eRXz3FQDql8LeOqi7bgKUd2wUceOY9tzPaOhL1QRuLuu+8WtkLqwgq8oQOLWu7SMIIsrVrlTk5OymfeK8ZqqTW9AldNr9Wg1KsXvV/T0XGBTI8y0v2a10G++r8G2J/4rqlbo3rvbv+XYiGHHC90zs16D9BzBFQ0yOJ1BKUEoLpQtudrnTd4HxfjO3bskHeO19i7RDJXdOCKbzVATbfP6Pa+euOzal51jNd6ahfEtspLq/ON5oxW9/UCoLZ6xmq/UyYIgo6Aq92p7RVMvdVMJ50/ey2/+9UyfL+C//6dk7h/PkCOIDIFSdnnBVVfGEKX1vAZK/NGbPFiYMuXNdn+ly3jKPFxKoEJCIhT8GpSAy66y0qOJaZTVhtmQaWtYY1BS/62jqxLJw2TawHA2qCUSdDucDRWUziYKAcaB09Y7DifjgMSJtqhryw7BpkEeFgAma1Wx22Vt85F9bSyzZiARs/hPcMOUEaMsXweL3ncIZQjD64seBKGngM/GQm2+8mTJ5foo3mdGoPY291kWBmNhufPnDlTY2AVuGr6OgF1MqB0W2/9fp/2F3nffb9mydzJ2NHvZRzkb/VqIMvmJ3r1xEdpo4l/9XLX3ZN0/ODiWLf8dR4m8Dx9+rTIlRSwU8fKsUgX1QrmVa9JkEqGlulR4sR3kO8emVvKChTMdpfb5K6VBDrLTXs59/Ne1hvrupFnlE7Sb/faZgyrtlM7aWWvsd+X9TQf1QWu2Q7b7iTS7nU2+LU7uX2/6CsZw71axTfuPY3/c888PAQIaV1j+XIlGCOo9GgBL+6FFoejtYFUo/zZwFY8xabMbZJPAjZa2hPUJoyuaENr/mOTAVEgah1tZmMApXd1PjyoPGFBMrFE7Fs30Zrtf2013Rg4Z4GruOGi834CPJeygXap5c7LV++ORbraZSQpbem4cP0CcsbDUx95GAc2j8LEHpXNMsGRtaDBFQ8Nk0hGw+4n/ExdmP7OyYMDPicMbteRteXAppOGTj7NGNfsyr2T92kZVdIXt+p7qhpFZcr6InODTKzbGlAjJXsbfD0URt8HBZUckzjecExRAyoth3rpoFSJBzX5BKC81jYmIjDluMRjamqqZpDF61Tnat+zWvXUDuDqNi+9SttuD+ZFDeKywS+y+ezk+e1cq9dk54Zm93Z7rhNA3G37dHufCcOwocZ1uSxqFqDamWzFzPHZ3LavlCs4OzuFd373nFh/awCC5HwkIVcZFlYAK3WjgriWMokCICw9aj1QoMZIInaUkJsJWJV6SBnHgE+hEVfWl20KXlcXziU1uohN6GCLpyn4tNNJw/ImzyJ4D+FK1LHUvKtOXfDaVNXaVd9cTj0247G5yNkxbPCTlx3E/HwJ84USnvWoo5gtlyTQAOtShfhbtmyRvJPBIBjlxKB1zQmRrKxqwJRhVYaHdWO7nbGBaxagZt+Lripsnd5kD8Q6JiiLnZ2g12kRB9leoxrQ/mRrXtebfpxaeY459BjA+YmglItjNfrU8Yi/q4EWy01W1fYywOsItnShzfMc3ziu8aA0qhEoatV89Vi8Vve0Ot8O2FrOwr4VSGx03sZEushuBF7r1Wer5zarl1b3tjrf7Txjp1sPE7Zqy5U4L8C1UcLZjtFNprvtXLxPXzY6/H/fzcdwqkC2LPmdlv6JzdBCdKElhkp1CqbG9Qu79AkwTbaiXVpk1cCq5iEBqWkYXLp7ErdPtqGVBPKUrf9m2szuGrAxhGsW+rW7Z7V3F1nXICR4dWXLZK0PaYs4xvYhF6fL3MbJJdv7qecIRrOCoWcI4Oo9W3D5nh3SXlwG3XL3GTzr4ZfA9RhUIQlWwXsJVrdv314DptSsqlNvlpkTBSPR8Fpa9aqnAX6XZ6eyA9ZNViqg1zSqt04GoLWu+5V6vjJlagyxUs8ZpLvxa4Dvk+1tYK3eL50/FVATlKoG3p5b9byyevaCmawpDx2L+Jn3cgwisCUY5f18fxTM8rOyreoVxXZxxTTWqk560fvWIu/6TNtoy/Y40G65lpv3Tu5fzrXsY/buRbvlW6nrTERaMz26BZntAt92C6H54L8ccCrVMv797nP4h3vnkI8DRGRPaSiU0bK2Sl/SZXEX3Wezs44AYnFwLwB1IQxtLW21oKchEvWujMKVak5bPd8+XzOdSoFSr+u+k7x0ei1fALKuykwmL8RyONJOc7D4evqQRbWK/+ehl+Jr378PU4w6lbad47FNE8O97XmDx111SLTL9As8X6rgaz+6G4+6ZA9+/oqL4dD3arUqAz5X0WwT1azypSWrqoM8f+fBOqChAxkL202WglMFsbZXgQFwba+9Wbd8/9VH7np6R9or4eCq1ayBVgzZSudFAakSIgSb1EvSSMreNVNtqgJPHXOUHSXjqmkpYKUUgmCU/6pkQAErr+VvKgPgPWrAtZwydwKElvOc1by30zJpW6pxqcrDmOd22P1On9dOXSw3zez97I9cRGkUtXbysNLXLAKuKwFglzPZ8F6ZvKpVnD43jbfdfFqc3Mv2rLpmqmtR36DahDhVdnXxNdl8JnieLGtIM/qMlWUqH1hQ29ZstJoYwy96oGS/lW1WU5dYNKlfO7CocowkwAMSv6ZZI7KV7r1p+pR0XLp1FNdcvB2+7+Cfb/khwqFxIPThgf58xdM9HnLRGC7euV3q/f7T5/H9B8+hOjyEcS+HP/6ZI+K+qzA7KwYLHIhUK0YWQxkR1YzxX5aZ2jC+6Nntoixwtb83G1iWO+isUpWv2mN018X2ibtqDx88aN3XgAI8BX+2twE9Z1+zkgXWd5t9miCTYJK/cZzRiFcEp+zrCkR17OE4w9/UOEuZU93+Z755L7/zHtsPq/1cAmXWgQYU0PJmx51W83Y/jVPN8tKqHHZ7L7dMrHudC9rtR8t9ZvY5y03Pvt9mWW2Gv92yreR1dYFr9oGdNH4vM6ua03KxgtLcFP7mjimcKtOvXJgaQhH5dbZVLe6cUv+nNeyrYV+ZXKohoFeBBWRJxi6VCtQApyUVSAExNbSqwe1ZPdQJHLCQNrfAl+pte/bsFglJJ5dgEfRpm4BXgj/pL7Y3rh5kqNnkQnb86p2jOLBrB/ImwomZIr597Dj2bh7DdYf24c7jp3Fsporr92zCoYt2iB/eL/3gbszFQ8iZEIXAwx8/4QhGTYRN4wkzQR0KJwsCc04Y2YGeReJ5ljnrcqceSLWlAwPg2nmH0Njpg0hbndfd4I6kBnTxqdu7azEZcxxQt1UEqzzYt/nH/HGc0S1ZAkyCUF5PWQHzrWyqMn2UNDEd/U4QzM/Ut6rVO8cbpkGwzLRtPetq9I3lgqnVyGO3z8iWTduuldFWt89rtNBYbnq6sNN09B3pV8LA0DJrJYHpctNOpAIMtxrg3++ZxOfuL8FxaIbF7XyNYF+/2ZSQVDmqvfKkUdeiI3XcT/au1hlT3/bUPerAINjWunG55etFh+tVGvUGmEbls+tS6kYCN4TicYDglbWUratWL129Z9nPaVxOF1F1Fk+4/BJMjBqE8DA7X8bYSB6uBJ4I8cUf3oOx3BgecXQPXMdgen4eX7nzJJAfRggHv3blbjzm0BZMTk9j567dSe5jI9a3nOD4InNS4cRD1oITCScRG5Dqy68TpA1g7YGh0UC+kQf4bvuo1qWu/vnvSk8K3eZ1cN/6qQGdmNXbwGq/e1z0ElyqjQBBJb0G6HhC+REPglK9hvfomMP3gL8T8HIsUkOsUonzY+LHluOURupjWhpBaz3MWavdHr3quYoT2t1aX+ty1nt+ux4TelVn3aRjyuVy3I8TATsAXzwerhOj6ANnz53BW26ZRT5nBMgaN5cEAmhwLInympKk8tI3NkkTIx09zWvd2BGWlocY8LTc4++mKdb5PRI5N4ky5ro58fe6agOk6IQ9hKVJPPkh14CNawwlDPTLCtw3OYPbj0/JQuenju7D+LCDnMnhzgdP4PvTZeRyw9i7KYeXPe4y+GEkTOr2bVslChgZDdX2kLVQAKoGV1xh62Rjl1dBqw1Ys5/tFl/rAWw99D7WESdkgg62ST8YBq6HehvkcWkNsC/x3WV/InhdRGqsgqs/jhV0caXGVDp2MB8EnyoB4MKZGliZe+JY9PR6j5ZK/bbqOMTvKkPgu1JvfLpQ+sRajatsK5UO2My3LsRXs/6z2/+N6qTfWdZF82W1Wo05IduhzHoJOLppKLsCuWIkGKr6Iebn5vCum0/jfJn70o6EIzUatanDniAureoeiQY28ZW6AIrJuiajBweQNdSWdljO1bh8gWFMAzaIxwf61U0c+rc62mNVG6dCqQAQ4ujmMRzdvx2uMOSUJhvcfs9J3Dtbgjc0CuPEKM9M4RcefrVIAcqlCr581yk4+RzKYYw/e+KV2Dzk4Pz0FHbuukhkELr6tJ1y63af/qv5VzmD/V1z3aoeWp1vVYcXynnWkxpt2RFsLpTyD8rZfQ3o+2mnoABjtfqSMqX8l5pUsqBKHDF/2e189nUCWe72qFxAXVrp7g+NregKS9k+fuc1eti7Ftnfuq/N9XXnWo2va+EdpdOysn+oy7h+JDHr9TSRCtSr3G4AZ70HtALB9nN0Fcz8aAUuUO8B/PI8/u8PJ/G50z7G8olP0aw/1U5fp8bM64J/1MgykqIj/t67vOo01/17vWB6+ncNfYm2RebVIRtaY6kXFgNOB8ZcUQb/0hUYgakTUTLCwBQx9o66ePgl+4X5lYUNgOOnz+PW0zMCTg0mZNCFAAAgAElEQVQoYwAmwgIO7tqBO05NI3Q8uF4OxaqPX7pyF35y5zC2bNoM43nifIKTRjcumeqB10at1ulA07+tv7o500hb6ku3HSve1c3h4GnrpQZWS0PNd11tNwhc1Ve0cCLpQpn9WrWs/J1glvmjlIBAV9MgkOXB33UMUanAegEg66V/LCefGirW1ovqAmY56fbiXjtvtqykF2mvZBoCXPkAFkC3PXtpANEKuNorQKJ+2Zp33Zr/TM1btUqtawnTU3N42+2zic40DhEt149opHGoGlfzIm5W2NjB0QyEicV9GmmL3hlkW51gVv4WjCS6rUUKOcSHbVDF9pEc9mybgBNGuOnEJC7bOgYv52H7pjFsHqFPARd33HcC9xUN8g5FHvRIQT/AVYAu1UT4kbTo4RHg9264HJ7Ji9yAmaVsoFNjhk6AaCfXdltfG/U+jhUKXns5Zm3U+hqUq8kYv0J9KcvyqmshAkwFneqmipIFHmRM9Zyd42xavI4AVUGq6l3Jtg7Glf7q7Ryr7MAqay1z0vywlvrFH3snLVYDroIDrcrtRcjFTkArG5WHHS1H71cqu1ytwJTO42N3zePmyaqA1168oLL66QCNZtm/Tir8QrpWFhdRsg3BdjIuI0Z05gWiXn3Rw8No5OOa/duxc2IInnFQjgN89QdnMGvof9fDKKp43OX7kXcdVPwI37z7FIrwJMZEEMRJiGANKkE1rDHwKmX84c9dgx3jHhiWY26mIAyHTii9brte9N1e52k9prdalrzrsW4GeW6/BuzJvBdR2+wter7rZEgJLtXAiowrn0Mwyz8N6cocq4xAd3vqzaW8h+BVZQT8rgak7Zd6cOVK14C9q2zLIHvRx7rJ+3rSsjYq3yLgqhdxIuCfLVrvpoIUDNfTFumkrUwvv9drSDY6XUzFfohqEKBcmsOJ8xX8rx/NIIod+hboNmtyn4YlVcMb+S2jy8yC2rUGrvUAT7uLhGVVVgc3J20uPUDuonSABm7UJDtd6JLtSSAXVfDYowcwYnyY/Bii0IfvB/jhg2dw0s8jjn0BzDtzER559GIE1JMVi/jy3efgucNw3Rh+xAhXanDHHCZ96T9fPIafuXYH5qcCjG/eVGP+uwWZjSQ366ENO2juVbk0W2d23drgdVUyM3jIuq6BRu9zlhmrN3e1W3D7GeqfVd3q8Tk0olJ2lPMPd3dsYy0ab6m3gEbPZL9n2iSaNDCBfW2/zQvt1t1Gus7uB9oets/XbueWTutI+zb72no3bq0LXFkhROUaGambUGbtVKpqepoJ47WhdZVQKQcoFc7j3T+YRTEAQiv0ajvPbHRNv7zgOlDSpRS1tbGJ4AWJ79mIW9zGSV3Nkr3k/+nuiedDYTSpv+UGOG3qIxfwqAGlqyrRd3ZAKy+nMhfdmxNPuwSTUh6fVq403HITd1m1RQJ9vzp0TQDfxPCSwsEEEcDrTYA4MmKQ95A9m7Fv67joZueLAe44eRYzxSoCJw93aAhuGCBkkIqggssnXFyy7yKRB5w4W8BtZ6YR5EdhqmW4UQhneBgRA0xQF+sABzcP44UPP4R8nl4RkvCtK3GsVLorkdf1kKa+vxrBZqXGrPVQF4M8Lr8GCAh74b2C/ZLecTgGc/dGddj8TT0H2CSO6l61P9MvKwEpr1c/rln9ql67EcaURgv95bdo/6Sg7cU+sdIYS0utBKHKMPunNrrLSUPgyuRsNlRdOnT3mKV3qSi4lRNoWy7AScmvBqgU53Hjj2dw+/kKvB4Bi0WOAhp6HOhV6Zemw+cTV4r8IfUfG8YBKiGwaSgnzvQPb8rjonEP4zkPQ/m8ANEoiDBfDTDph7h/uowH5io4XShSBYoRgkNiwSBM4zSsDAhrVivUuPomlEi7OcaxisNES82bvJwYSxF4iwZWyh0i77jg/4yJEDBSGstJ6O16MMVZPOGqg/Acg0I1xNd/fBy+R20YdbT0JxsiMI5IAahRjasVPPziTdixeROcKMK5QhkPTs1g+8S4PPN7pycBMwbHDQSozocxXv24o9i7ZVjY4l5PBr1Ob+V65PpMWXWvuoNzIUyE67Ol+jfX2mfsyV41iZ2+v0xLmVTZPYwicYNFplXnVJs0US8C1NXzd71H3e8xLd6b9R/dv7U5yFnz+XHBtmgljKPYf9RjQDdGxv3aek2Bq2ZaYzz3quDK5rZj+WgDV/G7FwSolEv4wak5fPjuAobchHHsZaimBS+uaQ2sAlGpjzAOWcUI20byuG7XJly5cxgHNg1jKO8hjoPEaCgSDlO2tk1Ml1P8TnaWi40YM8UQd0wWcMe5GdxzLkQVEbyY591V7ocGo0MOnv/wSzDilAGTE5RKa/2ArGgY1gzxmDGC7Vwc4rtnCvj4bWcwmjMIjQenPIudYyN4cL6CMc/BT1++H7TJe+D0edw2WRS/sSaoYtwF9uzYjBHHwUypjLunZmGGJ5CvFvGIS/ZifDQnEdAYwEKMxuDgzjPTuHuqjNj1xOCrFAW4ZvsOPP8xe+D0iHHtdLJb5UbakI/jmMVjrXRkG7JSL6BC2dIk9iW+w92QN+p3mGwrQSv9sm7btq0WJIC6Vw0jzfSpcyW7yrnO9iygY4gCW9vdVT83SztscDvX9HMZl5s33cIXLsfzekaWtJJhLjffa3l/W8BV2VfdhmPldstkqBatE+Mv7diqvS1XfZTOT+OdP5xHMY5gghGEbhFu7Al46/WhO+y9lBOQLaX20ondhDWmdwNjcC4o4T9duhVPvnwfXLr7UhFu24ViBKskLcf18MBsBe/5+t2oRPRrOophlFFxPXhRBTFybafa7oX00ZBDFaXYQQ45XLk9j2c8dBdAv65xIg9YOBKrcAJveWEFXAPfPV3AB753AmNDQ4hKU/ipQ/uxaWIId52ewY9OnsUTrjyE3FAME+fwnWMPCvt6ZNd2bB0fRoAAFBrQ9Gq2WMU3jp1AdXgUw1EZjz64A2NDY/AdHy753wC46+w07jgzg/zIMEhPu04Z58ou3vpz12B8mFKBJJABw/naxwCMttsj1u66gdHW2tX9RnqyzVrZbhob6dR5PV1YcY5TWxGyaZQGEHgSnJI5ZVqUAfB6Mqg8RzaW0bIIXvmn7rI0D5QSkI1dzhzcq7bhLljiHpKbWzSu5vaZi8hwRy0Zn0F5WBqWPRnfE+NcmdYYup33iyosQjX24Jl0czAGQgO4Gr1yBeb1XtVDr9JRrwOTk5PihtEm7XRO1z4n87vj1IgfDT3OPkXbJPYPpsfrNqJsqm3gysbRbTh+bgQ8mwFaZW7bYVoXwZtUx6o61xKNx+Zm8Kljc7hjltvMsWwPI/bh0Gx8XRyJXy1DoEVtasSVVoRfOLIVjz+wDeUoSrbP08Gh3SLZ9c/Pbs7DTHEe7/vugzhZTIIq5GIHgeFw0vvRIEpbgJrUUgD89rW7cc2eUXhRDr4TSBSy7LHwUnJrzOCm03P44HdPYNiNcfWuzbh4+4SA2igK8dVjp7BlbBhX7bkInhOJTpWDX+BSp8r6NHD4wYlEXjA1W8U3j58FnFEgKOLizXlcvHUrZspF3H++gPPlCN7whEgMkuowqAQh/uujL8UV2zwYx+PYm46m7bbC4Lp+qQEdM9a7MUK/1OeFmg/dslcf41l3RjqGsb+p0RXZVIJPMqfqmYSAlteoi73sfMn06SlAzzMtficQYRr1DLDWuk1kh5Iu1Tn+ujFK1RDzfoTjhTkcO1fByfPzODU7j2pIo9hE/sDyjOYNtg+N4OD2MRzasRl7J3KYyAMjlH6lejl1VpjsKm78g/3jxIkTy2Jd2b927twpzH63BGO/13RHwFUL00nAAq04Ba2dMK36PF15qC7WD0NUi3P40ekCPvJABXknAoJhRE5VdI39eyzmGwkcQ8cRo6NNwzFe9JOHsCmfgEsaMHXL8Nqd1eeKC6E43//Og0X83Q/PIm/KiGm5tYj/7E29EYhTzRqaGONDebzqsfvFqCwXegjdsGnwBhmkDHDTqVl88HunsNkNcMPRi2mbhbIf4Fs/Pon5yEUY+7hi+xiOXLQFEfLJIBfGOF8s4d6z5zA1V8HRfbtwcPsmWet/454HMR14oDeIxOwrEiMvN9XByurfIVPNnuMiZ4BHHt6KX758BxB7CV9wYYyb/fvqLCNnG80wYRlV0fNb7TFqNXYh1noitg1q1NDKLjcZUwJVZbn4nUCCLKodIEPv4bxIgEsgp8EFNOiJylzsrfS1Ln+WUJK8kWCJAnz/TBFfu28Sd52bQtGP4YksLIcIIULuXNFeIfYkCRG6kXgQz0AAR9kqR+cccPmWMdxwdDcu27UlNTN24DawZemn+ujFy8W2P378+LKAK+uE3ih27dolWVqN97IXZe8kjY6Bq3aU7GTAlaWGpOOLSoDKVaOuTFXH000l2sCV4V8jP0K5Usa52Tm8/84CqgGBByMlRSvAIWawcGpA1UklL1xrg0PugTgiV93hOXjZYw4h9AAvjECdq6CsZWDJhReahlE5RLEPk/Pw+bvO4Iv3FGA8LpGtnPXKOwNcOHGAwOTwC0e24YZDmxCGHKb4eyIFaHQov3zT6Rl84JYz2O/5ePgVFwOBwfHJ87h9uigAnEA1jCOMR5H4XGUErslSGXOyqz8sIHMsLOHRR/fD9QxOnJzDzbNzyCGPWDTCiQcDYQpk0I1k4OTWlIkiGONh01CEV91wuehxhcftkRFgd/2mv+5aj5OF7hb12qrWBhX91Uork5ts2y+n/Mu5d2VK116qjfo/QShJHUoBeA3nQ34nIOX8yN8V0HI+JJvK+ZG/U0bAc+rXlfcSANvzZt+8d7J9n5AM86USvnr/DL56z1mcmavI+j7n0fNNjJABX2hLoK4RaTybBlPn1MP7vdiIZyDZ/XMN3NDAjyNUo1DsGh59aAd+Yu9m7N08ekGMwexD9913X92OqPIAAf6poV+jHvv/s3cecHZUZf//zdyyLcmmkh7SIAmhgy+BgCAoShGw9/63t1dUrChNQcTua++I2FDgfcUC0gUUQk2lBRJIL1tvn5n/53tmn83ksru5W5Is6HwIu3vvzCnPOXPO7/yeBjM/efLk56zM+g1cqwWFAHkBiSZUb6nnPD5r19jRY2pbCXZxly1w/DTVHy869V6zukMPdzDtHXqN2bdhfjEBCW8F59lWKOg9R83SQePixc5OSANlW6u7noxDCNhjcfz6nZgNFJxaPaYSBxcLN1knaXjTXoOisENnHzdX47N8a3Tlzga7tM0ctLrgocIodKYCP13ytCZlAh0zb4YDj5s7C1qyodOVFKDWxySAwwoTL84y6z4jcYBXKWpynXTIrKnyfU9rNm/X0q0FeWnsbPs+DdjmEISh/vuoGZo2rlHZgBSyMVPw7371tHnuTQBi7QEgGCjo7ZBh64fZE6KCLbvwbDErgcNLX85cPfWdcEXUbQ43Nj/s3uRP+64/h6DewEpyTTRyoPpe1kjs5VAbGlCinf25kmX2NM7d70uAHHEU7f39cmH5uuw53RrY9e7yHGs5atKJEyf2qd60NjB29G/MmKHZY/ojk53Xux37DW0y+8JqJyr6CpuWzJgFYHWro++7WKyWPIB7AboW83WgbRvK58KwHMffDtBXAToD3fnYZv1m5RYXuQXHX9+vKAp8Z++Kh4MLJ5gpKFXJKkxHctZYJDyEWWXt9sI4dKOL8V0vqKfIRysnhelAdeW0SsyXtPTSBdN14v6THDUFh4t5GEs5oDfzHDIjYN48/vjjO79HHk6mdcpm6+T7sX8RZnO5znaX9r6nVNcQhzNmzBjKKTCsyho0cGXxyOc5HY5wYMyAFy/imNGjujvbn8W6WkJJEGfx9TiZsFA8umGLfvKUrzFeqGAAge331mgAGlmgJmels0+cqbAcG1rbCXuogOtOiywy8nw9vb1D316yUZlUujtv9mDkkNzcwlSkVD6rKeMr+sBhM/tMlGWbWHefiT4bpnTflrx+fu961aVyevF+s5RO4cgW6q5Vj6slRVIAGOkdLWavLAeRsgDhYodmNtdrwbTxCpRWRhXd9fhGbY3q5UWsnLvW+dvB4ogpY/SGA8c78PsfW4FY3ozZ3Xffra997Wvavn27jjjiCH384x93qqneANRg5lZfzyaBVDVw7YudAhQAkkaMGOWUDu69Cwjk3qZx48b1q7nvfe97tXLlSv3973/vs//J97o/6R7ph6Xipp3WL1NZJ72QkyCZ35cvX65jjjlG9957r9sMf/jDH+rXv/71gJw12FDXrl2rT3ziE7rgggu0//77Ozn95Cc/cY5GZ599dnfbepN9UgZ2aP3LX/6i008/XV/60pd0xRVXuLYmwwL1dlCi3muuucb9s72lrzHv16D24+ZkncwpiwTgIuCUy45NtffG9kYr3uSB/ACpZkYHuOX3XR0E+tHMQd4a26UqAGyWVY6k3927Rjes3qLmBtbitCpeRanAV4VV1ykTfRcG0StnnUlAQ6qgYph1mi2nTMSBOJVVEIQqREWNJClMlFHWSysKy8JbJST1e6WsOj/S1kJB8yaM1duOmqMpTdjAgqFxmh2UYnKQchnax5Ex/3hXbc64tcLz1dhICLQd7z+ANdcZm6H0hK14h2bNmjW0DRxGpQ0auLa2tqmurl7pTEalLnOB2EbT7/aIHIr+2iZlMcnMNqjQ3qKfPlrU5iArD3X4YPTrQ9HQWsvwPGVT0kePmqIxLG5dkzbJkPZeVJXJQY11epyKVVYl8PXzhzZo2eY2d4Krrc4aK5G0tVLUp583V7PHwFLu2t6BBRzVWLmcl7w6Pbi5VVct3aT6UaPVHBb0X3MnK+WzKEb656q1alWdS2BgF+AjW85r6qh6zZg8QfUsjJgCRKG2dBZ1z5rNUjrrUsPWkvXMFoKGtHTO4tkakfWU4tj/n8strNdee63+9Kc/6fzzz3c/AUO/+MUvHFtmm3P1nOLv5AK7gymPP7dFO3lfb/ckh4H7OcC+7nWv03nnnafDDjusuw22+CfBBfdv2rRJY8aMi81EeO+ceYinlpZtzi6sWj2bPGBZ3cZy/Pd//7cee+wxB6Cs70lNAL8/8sgj+uUvf6nPf/7zO7GJJo8k8KoGX/fdd58uvfRS/fznP+8GNtyzevVqvfa1r3Vjgdx31j7E/Vq1apVOPvlk3XTTTXriiSd0+eWX66c//Wm3+KwP9Lcnky5rl8kDwP+KV7xCb33rW/XKV77SsYJveMMbdNZZZ+mNb3xjj32zcbU6zj33XB155JHuGcDd+9//fn33u9/VN77xDTeP/vGPf3QDNmufyT85R5Dnddddp1/96lduvAzkGatrJED1XLF9pD+Hh1pfe8uGxGGCC0CKuZxpAnY64HeteZYC1ph+9jdY/P4eoGpt48DuixQSE9sLdP/mon5711K1hlllnQaUM30FQzDnI5CrlDR+BMTBBB0+rlHjm+pUn/UFbXrZzcvVnq84U7hKuaiTD5iuk+ZMVKESqbUU6MnN7bp7/VY9ubnTlednAlWiQOmwTqHKkpd1drMv2G+8Tls41UXjcSa2sT3Xs/6yucm7bWsfnUqns2poHOH6l893diXL8RSUS71qJ3h3Z8+e/R9Tgd5mRUsLp8Umx1x0tLc61U28+bhlfEi82mxAKdGYBhY9XvpKrk33bMrpuvUEnY+DyA/ni5NmxAvneVo8pVlnzh8TZ8PqQ1sfRxytdG20qGKi2KjdmUV0pcQNIuds5D5zdrjmj7lDGi51bmxtqifa8vrGHU+qMZtRyQvl46w1QDMLNz6cfjkFK9DCcQ16xxEzFJZjj/+eLhtTxtE8b9Oo8j3pqY5Ad67dpoceX6s2v0n7NkgLZ0x0TlWkar394bUq+nUKSR/bVUNTWNSx+03tSmgQq5LWtXTqoae3KapvdJEnMCV5RozeZzTO5fNy5ZBS+F2HTdG8fUbG9fyb27namP3v//6vYMq+/e1vu7E78cQTHfDApgp1O16xU6ZMcd/haMBnc+bM6Y5RiPr60Ucf1aRJk7rVWWzWDz/8sAOOM2fOdLJ++umnXVkLFy50jBRAAJaX7/gc1g+Gi7IAVJdccokDRdOmTeseK9YIGFHacvDBBztTgBUrVmrc+AkaN26snli92rGv06dPc8CQ8mA8aAcsMpoj+jB37ly33jz00EMOjOy3336uPx/5yEccMEUmtJfwRTwHOKZcnHIAY//3f/+nD3/4w65vAF3kw3O0ld+5Nm7c6OoC6BxwwAEOjP32t791TCngzupkHP72t7/pne98pwPMlIE5APWvWbPGtZW/Aa6MDfVTJ4eLn/3sZ9qyZYtrG20BKAFqeYbf2TSRMfUnPdht7C+66CJ3HyB8/fr1DoD+6Ec/0oIFC7RhwwY3LvPnz3cy4hnaQ32UhzkAMjj++OP1ohe9yNWJDPgJg/+b3/zGgVerH9vQzZs3u+dgj6x9zCUDrldeeaUbL1T0U6dOdc8yl+gbDDGMJ31i3GkX48I/5g5j0x+WtvpeY1WZj8wF/lG/hbCKD0Mtbk5Vm6DgtEXbkkkI6B/jkvQN2Vt7mVsnYUWdAl/KFfP6zf1rddeT29RAmMKoJE91ivySwsBXfSatOeNH6OgpI7RwygTVZQCycVYdXIMLxbIuuWmZWvOYlHjKl8o6c+EMnbJgssuAmGYD7HKO3dCe1x2Pb9cD67dqOxkRyQAZwcKmlY2kggIdPHWcXjl/qiaOgn21+Dgusvmz2o/W3hmLQ834Z7P1qquLmfuOjjYXRqwrnljX9NixxybnKO/M8GHth3YmD5pxjfMkxwwYNhf20hmLwgtqi14yJl1/QEASuNJ9i+fKRlLobFeuWNB3HqsoDHBEGt6ONC6sUyrlnIDeesg0zR9b3x2vrrehDf1AqSCrIFVR1ve0aktZT7W1O6e0UQ2NWjAh0tjsSFXKobgXY3iu6lBazgTeTXpPkZ/St/61RuvaCnEigxpU6L21L7YZJJqAr0zK00eOmqWJTVIpJDRV7xPW7L6YM+6Y47uogHqqvaRlm9rkeyndvvIJtUia3dykg6aMdeqkYqmg2x99UlG2ucvZCxOBTh0/ax81NGSVKwVauWaDtlY8Rem6HYyy83erzcbVyS+IdPS+o3XWARMVJ659bnpo9mdJMcYV4PStb33LMeUGXAERbL633HKLvvOd7+grX/mKe1cBYwCdM844w9lcvuY1r3EOK4CS3//+9w7AvuUtb3FlwR5+//vfd8/8v//3/9zCCzDjs7/+9a/66le/6j5DnQpY+tznPqf3ve99riyAwGmnnebAka0vP/7xj/W73/3OgR/U+gZwZ8+e69jCb37z6w6MArwB2GwYsKjHHnus+55nYTsBSgDjFStWuCDyMIeALwOuV199tTOZeMlLXqIXv/jFToV+11136WUve5nrO2AWIEj7KRfghBMGbeZewCtyoX4A6Hve8x5X1tve9jYHZgCi3AcxgIxhOAFmlPvmN79Z//Vf/+VY5+nTp7vhpL0ANhjXW2+91YE7+sE/ZIm5B7KhL29/+9tF+wHfF154oQNe55xzjhvXZAxI3tcbb7zRAWDKuf/++/XBD37QjQsgGbkDIA888EA39vTvHe94h5PrJz/5SQdqkTN95hCBPF/+8pc71hi5UD/94753v/vdetOb3uQYVeYT4Ji9hjkBwMWswNh+5AmYhXH/4x//qKuuuso997GPfcyBVA4E9BOZ/fnPf3YAmwMOBy8LzVgrA8v8Z07TFstghbyZu3wHEEVOSftUwCvjlJQlBykuC5PFfOazpMlNf97Lob43CkJVUr5bv2H2vnrHKq3bWlKY9VSJSkqX0y6MY0cu0sHTmvWKQ6ZqSlM2zm5IbHUXnDUO+YjTa75U0ZduWqHWXNERHLlKpDMXTtVpCzi0dfkpdK2xMR0TqD0f6L6nWvS7peuVU1kjHJhmDYew4GenznnB4Zo8pgEdb5xanJBcu7YGG2pxDWl5rH3MJ7cHRZEDrvX1DQ6sdna0O/vW5JUEq/Y7P/fdd99ew5YOaYP3QmGDBq6o6bh4KdkcePHsdGnfZesa1NbaotGjm7vY2P6xokngyu/GurLI5wslRfkW/Xh1SVvysIzJa+icjoZibGwz5YTZ5EX66LGz1YS9pkew5t7ftjSZocKCNpXSuvye1Xq4vSichwCofpTWiLSvVy2YrOfNbFZYCZyKnMntpQCqyZbjPBHb0WAn+g8WhRWbVR/6qhCqasBnVV8KK1Iqo9HpUJ89fo6KpbJLgFA90kkVMoca5gufsXG0tbWoI5dTq9eoJ9tKSmXTbiO/69FN6ggizZ8wUvuPH6mKT2zaku56cr2iTJNjYjncZ4oFlQt5Rdl6qa6RnAfyBpG+F962IZvVBcfNVppx+jcGrsl3EJbv5ptv1pe//GXdcccdDugBPmDLABWAk+c973lOhQ8IAqBgbwmY/cMf/uBUvNwLKANwAVwBUwBfY+q+973vucUbdTj3ANpQnwJoYC+5D2BHWwB1ABfYSUwFrK0wtM9//vMd0KIO2gngOu+883XQQQc7oPed73xb//znP0V95sUNSILFpX+AXda2T33qUw5wAtgBpIB26vvQhz7kQCHAj3to0wtf+MJu4Eq/AHWwppdddpmbQwBUACbgF7U7sgIoAoZwnrrhhhv0P//zPw6EATq5D3kn3x1Y5OOOO86xpbQbEMa7Aoh/1atepXe9611OVQi4vv32211/MBWg/z/4wQ+0ZMkS9xMZAQYxIWA8Xv3qVzswyftYDeaQKwcP7qdtAFZky7/DDz/c1fuZz3zGgWXGhT4w/oBXLsqDJT7llFMcoKc/yII5w9y4+OKL3XOww8iLuQKYpe/WVgA9oDUJXAHusEvIiXFgfgHKscUFXDNOdvCg3cxF5I2cYWZ3BVqTwIBDBH/3lLnKYrDC3DMWyXsszWt1VAGALgQMBzlAbH8InaHYk3orI2DdJItjWNSP/7VFd61brTblkRMAACAASURBVNFBWoV0SqmIwPY4Y2X1vJn1et2Bc5VO+S5Yi59AjfF7SPZDqVCq6JIq4HrWAVN16gE7gCuLeNz/OHB2JSLQQKBN2zr11X+sVKGIyQLJajIq+WWVgrSmNTfqkyfOE8YEIfuIQwDPbuTKYYv30uYCtq2YY3KVSgV3cEW2zNt0NqNMuk6VoKxysbhTCE0Ow8PJwW8o5+uggasFXLaFLqle4hRZqQRqaGxSrrND9fV13Sfc/nbCNiN+2qnXmQsUii4kxz/Xd+rWrYFSw/i41RXyDr94zZkwRu8+ZJxKASfFvhMnkIr0gW2t+tX9W0UykjD0XUYR3lHAK7afvLBTmrN696FTXdYoVOPPXAR3RNIHwHaGvr5w6yOKwqwCVXbJRvY2Zu4l8sjUUdCJ+0/UadNHODV+tZ2jnSDtJ8DEAm2zaaf9tOoa0rrt8c16eEtOMyeOc0b8uVJZdz6xSZ1l6bDJozR1XLPSirSutVP3P71NytbHMVixw0px6o5P/INJsOCcdpRWrlzU6w6erMXTBnbo6u88H8732wYOSAWEwY7Bnn32s5916vyvf/3rLvMPLKjdC3AA7P3rX/9yYAT2EWDH/Tg0YR4AEwag4XuYONYSwA1sJp6xgEOcwGBLqQtAAwBATU2dLNAAJ4AvTBoXh1vq5XvU0ACDj370o+4e2L99Z87WO97+dv30pz92wBVgxNoFMFu6dKkDsvTxhBNOcGwg7CVMCJ/B2AG4AIKAW4ArgAiGD0cjgBvlwWry85577nHg7pvf/Kably94wQvcvaeeeqpjEgFhgEBADACT+2Gi6SfAlT4D3kztx5q7bNkyVw9sMYAeUI3jFH2gTg6E2KECXG+77bZnMK6MB2AV1TbAD/CIgxWAC7aU5+2glrTB5TPALXJErry/9Ad2lsMI5iLYPiMzgCH94iBjBxLAMaw4IJcLAIvsKAt2m37CjnJg4bDCwQgbXXMCY54ARJEn5iq0g74D0o1xBfwyNjDgHGr4yZgCZOknc3Tx4sXud0wYknbVfa1xyAZWFECatP81UM6cN3W/MbkWGsuiOiTlmkwlO9zee7RNRc/TN295SE9sK7jo10XfVyYsK0iR7TFUUPH0gjkT9cpDZ7g1NzY1xZmIfYY/YhvUvoArjGvkWRhLGNo4DCR7mpEum9pzuuTmVUqVSir5WeEAXFfxlU+VlIlSGttQp/cdu5/26XLa2pVWbbjJuro9rEG8l3bFa2nss2Fz1dbXdKbOmRFgPpDLdTits+27HNZNmznc+9zf9g0auCYrrGZGeclL5cAtpuVS0dm2DPRUmSw7aedaKeWcqcD6lrx+srqiTJhWUIezTtl5HQ6ry2V0SqkUhHrl3DFaPHOCIpUkLx3HFk1cMcil/RUVKqHOvXmN0oQU4VRalQc2ZlBTzvP+LQdN0oHjcfaCh4wtXXu6sD/KpFI6947HVCqE7tmBvvBurfF8VUJP5x89RSMa6lQsojpjvOO0sknWgr9hGdiImQ8s9k71hslAVNFdq7dqfSnS2IYGl+HrkXXb9ERbUR4ZVcK8Dp04TlObm5zt05pNbVq5tUMhJgHIt+u0Pthxj7mCyMUTHNXQpAuPnSUvFcp3Tgpmwz3YWp59z5upAKznF7/4xe4wUHwOQOEngBPtCwwaQAzwCbgDpAEa+c5iVgJUP/CBDzgQBXAFpAFaAYzYLMJesRDjHQ/z+ulPf7obuMIMApAwJTj00EOdehjgyv2sEQATmFFsKGkXoAFQBtsGswk7CCMKg2qM67Zt2wXb9IUvfEGnn3aKYy7xdIfRZJ4CjthUqBtGkefpI2AeYEzbAZQwfgbWYTdhOgGutAOghxwAlYAwPOpRwQOCAaKAcIAWKm+AHHUCAs3ph75hssDzDz74oAOuL33pSx27afaWyG/RokUOUCaBK4APdhOnL8YDkAiDCkiGvaVdvJO01dTWSdKA8pEfanzGCxMP2gWYZXy4eJ5yMPsANMIgUScgEvbVgCv9QI6wpABXxg+gimod4IrZAjawtB958jnA1UwFYFYBrq9//evdGHMooh+MhQFXgDTzEZYVOZrZCPOJ+jhAJYF59e/JdctYU3MagxWzCAiWatNIFfY+S7sJI065RvIMBxvWnveE2EIU07FcuaSv37pUj2wPNTIV85iwJelKnUsmEHhlZb2sWkt5vfOI2Vo0Gx8EQFNV5krCXzlTgbIuvWmlWhKmAmctnKZT5092QDfWZ+3Yr0lawH6UK4X61u0Pa11r0dWLBi3wI6VD6JkyeSAlL9C+zU161+I5GpXNun0Hk7l0mH5Wkq/MM96Znq4kGeTIGTKQNWBPHiqf6+gy2YufZI3rb/i7Z8uONKTAlU5zigSEcDGJGxob3ctdyOeUycTZQQZyVYNii+daCcsq5DuVby/pl090amsp47wfnRPUQCrajc8AhLBOqUSR3nPoVM0fN1IBwBWOtKqx8QQl7mGoR9tK+vo/12hkfb0iTlQ99gwjek+H7lOvNx8yWeVyRaGfVQqb1h4uByqzaV1852pt66go6OW+WsThhaiDfM2fUK//d+gUBRXSHrYrkyHcSeAYCmPKbfE3tsHCxbApjWxuUltrpzpSjVq6uV3ZVEoPPLFBT5dIYO0rVYkUZjxlyjkdse8UjcmmtT2X191PbVOYyXY5EmDt1D9TlN766MBrKqPOfEHnnbCf9hmJmgxK1xJq1yKd59Y9jCPqW5g0QKGprOglwJXxBsABKmAVYctw0AGE4BgEKwhQnTdvXvezgFM2eu4FDMKYnXTSSQ7MYMdqBzPAHOp4GDrAA6AHRhVwgokAIAbQZ6pfQAwABibQwCztpF2AKkAy7CTACODKAZu1K5Otd8BNUdDNfgIqAXmYPWBPC5sJC0ifUW0DvmAsAZAAV0AdgBhwCHClHbSVC+AKAKePqLABdQBjzAZgEQGMgEljIAFcfG5rJzIGiAFcH3jgAedIBhtNH3A4AhCy5tIu7sFGlIMDbWAMksAVEI6NKzI1YAUwBdDBdHNVHzoNRDIegEVMQgDI9BMQjazNXAx5EhWBNYCxpy6YZoAu5cKaM96MNeMEcEW+sKi0ExniXGamAgZckRv2qkngCtNPPxgL+gp4hnViXGCoYYI5KNAmGFcDrvQR7d2uHKN4jrGh3fxugJS/OYyZsxfyt7LQKvF3MkwW95q/x7BZHULCSWLTikOWpz+vfFrXLF2vTCZOww2JWlFFs8aP1hNbO1wMcsAl62HaS+vcF8/TqMY6pwHciQAZIHB10Qq8sq64Z73+sWaDi/sKqZHxWefLKqd8VUqey3LIklwuZzR+dEmfP/4w+Zm00s7YtcvOdtgIubaGMHdwfOztYn3LZNAyhs4cDx8jTAMBrpVKufsgxnzksPhcvIYcuLIBFUs7soe4E2wUOfvFwYb4sAWUhSBp51qoFFVo6dRdm9p183Y8D12UVKdAH1aXyxwSy+Oco2doQgPZmuJMTdWMawxcY9r/jnWd+uPDm5Qm+DMA00JBdUVQcKCesn1Yynp9dvEMxxR6Acxg74xrui6t7/5zjZ5sLXUF9R+YvPJeoMYwq7cdPl77j210aiO8H0ePHusWcFu4HTgdObJ70WdR5+WyA09bO4v/GG3IVbR0Q6vufXK9tpTr1KROTW5u0riRo7Riwza1R1lly22aP2mcHtywTX66Ueqy5w2c3e/gRx3o62IS+imXxPY18yfomGmjnFMbNhoDZacH37K9V4IdPgCuMIAAMVNfG+PKWMNwwaACHmAS77zzTsfO8jcMKesAoMjYg2QopzPPPNMxZpgPwLrBztn3sISwpDCRfAZ4hEGFmQW4AnxgXK2dqOqxUaW93MPFnAPA0E6YTvoAWKIcgCvPjhjZ7ID3Vb//rQNZgCjqBBTBWOJ0BLDkHkAerCDgCzAK88v9AFqAHYALxhZ5mKkAzlvY6gLaAMI8j+kBvyNX3hkAnpkKANYxqzDgStsBYoBFGFfAGbafsKA4ldk6aawswBVTBwuHRR84eADceCcBzPTN1JCYLmAXC5jGsQlTDIslyz3XX3+9kx0yRX6s+ajc6SMOeNU2o7DGAGZAPHJjTDl0UJaNN7IhcgJmEtSJfDCXYOzMCQtnNOYNY0FfzFSAvsNuAn55Bhkid4Arhxpsm5EF4w5bi3xhXOknAD22r4+9/DFvS6ZsTYYlimP/xmGJAJ+sZWYCYOYD/G2OWxZ3F+0SY0L5FsYxaW6w997onWt2B/Wooi3llD557b80ksgqRG+B2ayktWj2aL3isJm69IYHta2TvSUg7LbKYUVTR47Sp4+frVQq1rB1XwMErsDix9sK+urfljvwTJxuP5VRrpzXWw6fq4kNKV14wzKNHzXCRZrJhCV1pn29+dB5WjyjKY7xGgDsqhjg4SLsHtph7y3vE4f9alM/IwmYVw2NO2LkOzvioOSAq4Wuo3jWM4tYMoy7PaCmDTlwjRMDFBzT6sBlpaJCIedecgv9MVADdNuQjD1hMQ3LFeUUKN/ZqW1bO3TF07CUnkoqObXucLrwhox8z9nhfuaY6RqV9lVxOZx7erliMwG8NP/86Fb9fc1mpcK0Qpey1JzOnB9lV+ixtDNOr1ekC06YpbIvZQH4vcgArOtnMrr8/nVaviWnEOZ3QIAvNjkYWd+oDx85Wlm/3pmFMEZmFsKCzz9sIs32C1UIGzH/LPB2OeBELa3JhfrW9cvkj2pQqeJpTqM0f+o4d8q/67GN2h5lVPZCpYkakHJpj5ydVIr+unS5A3PK22leom4iBWMlVCXja/a4rN53yL4u89Zws0DZk3OcdxBABdsFOOAyucFKwtoBtABjALiDDjrIfQZbaTaVqJdxpmEBxkEKL3rKo2xCFqGmB/TBlOEZy1wB1AEuACOYKfAsankYWkATKmhU3TjoEG6Ji/UBtg8QBnPLIQlWDsADyMT73e6DIY3tEeNjCXasb3zD6xzAY44CPgBIzGGYTNTT2GkSh5S+AmJhjKkf8weYTOY/JgKsibQVkAR44lnAEe3Bgx7mGiYPtpa+8Byf009AMiAeeQHWbA1EnjieYYaB7SbvEGAP+VEf7CYy4h5MFmgz8ges0V7kzr1sbrA7fE7bWaNxJgPI8xN2nLGx8FzUz6YKQAaE8gzjT1uRtdkoc0AB3NIP7kfuRx11lAO6gEtMMADaHAwonwMJY86hhmeQLfMEG2jY2UMOOcSND/Z/AFfANwccc2DjsMQYczABVDLGRDlg40YWmGDAsMPG8j0207SD9hqDyhgwVzEBQMUKiGXc2ccsNJoxpdQDwOB+PrPDFQcBZGrf8TnfA2aRE+UNT/VtbBzVWQz09dtWaWNHTpXQV1plFUJfi2fuo9cfPlWZMKXOcllfvmOFNm8vuP0J6yyyMr5o4SydPm+081WIS4v9MAZiKrCtkNMFf12uciX24wiIcFCu6DVHzNUxM5vkRyltKQa67IZV6gg65QVZF0+2XvX61Ivmq3lExu0HyXjfe3KdHEhdBlx5f1nLegOufN7YFIdycyJ2mdZyzkwgqR15LmfPGjRwtROpnbJNbWKZbMz2x+yCeKH5LBkapJZBTpoKcP9Odq4VAth3qq0zr6ueLGlLiVipeN4Nr6DxLv6an3aORec/fxYkoWOGMcSp7p/7TKGyqUh/XLVdtz3VphTRArpj1u2QmjFX2F7S4/OPn6W063/PwN3ux1P+8gc36YHN+Thlbs0M9Q6ES1ntpZJevmCyTpzW7NRHLFYs/sawcw/zgU2RfjIH2BRgHVjQzeaLbCt4pd607DH9cXVJdVkCw5Z15PTRGtvY4Mwpbl65VsXsiC5HgFpmzsDvScq1ToE+d8JcZVlAu8J2DbzkZ+eTNkcBZQAn7AqTFwCU9xKbU+5lE4dtRV0NcLJYrswFHKK4F4aUn6i8mR/YSdqCDUgxVTigj8MPQA7AxT2oyynTzE0AjpggAFbscEvZeODTNp6zNIiUyxw9+uijnef5gQceFKvciFoSBMrnc1qz5kkHvK09AB5AFiDSnMBgMvncQDDsLUAbBzQAm9lQAsAAw4A3mFIAOBsUdqiwgsgLuQKyMSEATJp8aTvyM0BumxP1wLjC8gKGkDfsLiALkwmLO0sfeOdQwVMm/QG80iYAtY0NsuVz+oIMkQ/9gSFOxoNEppgFcKiwdLKs57QfVhzTBfrNHEHOeO4jMxsTyuQeQoLBHAOK2ajZF2gjawPjYhdtwo4YEwvayHPcx/zgWdrDXICRJdIC/QGQMjZs3vQFcwa+Zw4ANhlzfucAgTxp6/jx47sdf+Mwj3FcXwO2/M0cNTMI5MvvfG9OWRxGOGCZ2QAA1xy0LL21zackyNjbK4Lrg+fpgae26mf3POFSbxPpBsfh8aMa9OmTDnaarIrvTF21sb2kr964XGWvrAA70yCUF1Z0zkkHacqYrHzsS53tKuRM7zaup82f3O2cFZIdxpdKQaRLrntQG0tFZ4aAnrIQRDps6mi946j9VJdij4lJm5tXb9eV9z6mLP4HXtbZp88dndV7F89XOusrXW1zu7cFXUP9Fq+4+tad5ktXyEszKeyJdGKu8u49F69BAVcEyeJrLJoJtrcX0jY+nmEhTKb2q0W4SXBni0UypmtHJ5k3irq+JatRClwu5OF0VQPXdKx17tn7vsukIJOK9IdV23X70+1KE6eWN7sHXbhjYjxfJCk57/kxcN0VEM2kpSse2qIlGzqdYX0tWa7cCa8rFIeNc1Au6DMvmK1RKRxp4u/5B9CoTgXKpsRGk3TSs4XeQ60TeXp4c4u+d8fDQj4HT5qoKeNQz0VqLwa6bfUGpbMkvBgQPdzv6WCbTFCJ9KqDJul5Uxqch633b5pJq/uU7zxdd4QI6+lzmysGWJKHW/uOn3aotflkf9sBNWmOwNyxv/k9ORe5P9kmq6N6XWL9SaZKjdNWEwGFMD9xMHlYVtY1NpHqIPHJ9vC7HdKTMrA+JFkTazvAFBYQcGvqeTskmX2qpXLsCeR0z8kuD2Kry0gEvq+WaXIsqmVv6kX7mZS/ybf6eZO91WXPmgyS7baXju+cE2ml0t0+e57+Vs8PYzFt/vQ035L1WN1JU4Xk/DD52/qUvM/ZNmcy3SDTxsHmDqA8CUqtT9TP/LFoA3yeDPNnB/Oe9sThBFxZX8tlT5+64X4V8iS7SSn0y6pU0vrvxXN0wD4jHQAlnSugFoz5t1Wb9NsH16qpgQQ6nsqhNH1kgz7+wtnKkGK7632sHbjGW9CqLW368s1rNCLLXkEYnYomjGjUh4+fo9FZ4pnGSXyweQXsfu/Ox7V8U6vSQUphXVFRpV7vOWam9pvYqDov2+81f28/YElBknhnIG3iXbNkLgN5fjg/M2DgyottLFq1TVNfL6R9x+bB7wZ6axFSNXC1NlTCQKUiNh5FbW7drl+skUIvo/RQGDvW0rAa70kC1wueT1YLhwJ7fNpsYWFcr1rVon883apUV9at6gd2ZlyjPoGr3UsZmXSkKx/aqnsArt0hTGrsTNeixBicMi2twyc2q6F5hNKO5Y29um0BT278gFnLMmMbk9mJjRozxplRbGjv1EMbYzUUzDnndoDjnY8+qWJ6ZAxaq7NYddlS2waaBAy19+iZd3L0SWGKEEbad/QIve95k1wSB1Ll/rteyXfY2Kdqufe06FaDMGOgkkDKwKeBDAM0SfBr9SftuarXnOq67F5ABvMvCT6TgDfZFquTtcqiG1T3qxo4JwFNNWA2wETcVtT7qMmr70+2xe5PzjMDukkwWP2M/Z0EaNbuakCW7E/ynUkC0GQ/ku2tBoJJYJmcD8mxMXBdDVJN7slxSwLoZJ+SQDZ5v/XNgHHy8JDsA8w03yVDUxnghB01FtXWSksgYH+zrlkEB57je+YHz8K+89PsW7sP5V3phavXpeECXtmGrljyuP7+yCaNbEi5kIv5KNJBo1J6/0kHK+XhxR+oFEppzLFInx2G+sL192hjDi//tFKpUNsKFX3mxAXaf8Lobl+AWoFrEMWRxH94z1o9vHad2r206ry0/Kikz558sMY3uGitXYkN+I1YstLarW362s0rpboGBRxKvUiTxzTpA4vnqTE9ML+Nvbm2I1c0C6x9u7p6mz98bozrUO2Fu2rLnvx+QMAVwSYX84E22CID2Kawq3KqNw2et38uGUEu7/LdX7e2rIdzWc6Qz/CI3VUdu/N7F1XA98QZ8MLjAK6xk09Pm7zLckUqPD/Q1StbdevTrXE0gR7SjnZl1nPuaBkv0gXHzVGKhAJ9JDXgmXQq0pVLt2vJxg7nQV0r4+qHvgs3Qkz+VFTU509Y6GLTFjtzampqdJsCajwWdwJTk2RWPqGkYvtBVJDGatkmhAxIGdw0eow2dVb0wNa86jlZh4EKFWnJ6k1qY1lLZZzNU48y62J6HbBMZRwnO1QbgwuLnfb04UOnaPqouudsKr3dOf/3ZtmsE6wRAwnHZwdkwEh/TZySfWYuUhaqbKIamGPi3pTL7qp7qN67oWyfyd/U97ChNgZ8x7qUTM/KZ5bBiHljYNvMAgz4cp/ZtAJa7T4O6fxupizVfeE5DlLMKQt1NpT93VVZrI/OtCtMaVOuoE9fd68a67NKBzEoRetw4Sn7O9ayp2zX3INt68f/8qDCYsWZsZHYZsGkMXrnkbOVcsRRnBCgtVTWZTeuVEt+R+as6nBYQeBrY0eHLvr7w6r4gdsn2cIOnzhBbz1yevdhoBqIEaXnqgdW6+8rtypbn5UXldVZjPSWI2fq+LnjXNICnJRhhWu2htuV8Hbj98wL9k/mJ/MnqZ2u1uAwBqb9SP5O8ziAYbY1mDVrN3ZzUEXXDFyTLEdvTOtAWtKfTaEarLgXpwu8upz3haKKuZw2tOV15fpIYZd9S5JlHEgbh+oZDqrAQ0J4XHAcNq59A1fy12XTkf64osUBV5IKxLavCRvTOO5+nJqPsn2AK96dIbRzr0034Pqrpdt074ZOFwuvK39qDd2NExxwkj6wKa13HLWvyoDSQkltuXbHTuLE4lgH+ersbFNYCjRiTHOcls9FmWjrBq/GpqhSUktHQU/lQi3bXnBG/mu3t2pda05RI7Fp47Bh9Kqap06OMSHDsFXEo3Swp00rF0e/0It0xtyxev7MMd1RBQZbfg3C/s8tg5AAc421wRiIau1QrUXbYX2gICMJ5Mwk4bm4odQqz711HyYhZqcK2GQsAGiABJyqIFGqQbdLjpJO7wRAzbwkGZM1qQHg++rsWT312eYn3yXNV/aMfLqi3CjSPU9s1Q/vXqX6TINLde35kd529DwdOhHVPCRKz8wl6/CP/vW4Hlq3vStxa6h6L6UvnH6osPyK9VK+2koVXXbjCm3vBbiieWSv+PXdq/WPNS3yUhW31hNN4NMnH6YZzc8cF5MRpgv50NMnrr07JkciT4EvNUShLjzjcDXiQOZM2IZ//O3+koJJzUj1nDFsZBqmPTOn9kwtNQFXe5F3lyAo3+xe+zp59gZcDfwWS0XHuirfph8/Fak9JNbZnrGFrGW4YEzx/HfA9VgY164UAT200YXy6gKuMK63rWvrCvG1Mxg1EMeyglob84jzj8VjOzau763/AFeA85XLtuq+jXnHmNbKuLKiUB/5p9+8X7MOnjpW6fq0CwpNaLKUjwqHU66nQme7KgqVTpGEotOFGjKWNWk2wEJPOrtsfZMe2pLTL5duUEMqLT+dUkQ/UAz5vkt16xIA7ELgeFq6DFpDAF4dsObo71U0q7lR7zhssuoIv9UTDVHLRPjPPXtEAklQYCYNg62YdaonkFELw2j3JO+t5bnBtnlPPj+c+0PbAK6sTRZajL8ZU5hWO9SwFuHMBRtr7zhrFaDWIqAgU4AvjCzPsm8Z80WZHEqoo9Y1wkXICcN+mc4Nelwjko/7irxIP7rjCS3b1CrM7ggB2Jjx9NkXzlNjHXFqek8Gzu764LoOfeuWh1Tf0OActHCQetuRs3TkvsT0xd/BVxsZ2W5c2Sdw7SiFuuTGVWovlBVEJYUpX/uNGaGPHLdfHDKylyt0uWalmx/dot8sfVxZovSkpJaCr0+fOEvzxzXHiRXipFzD9jJ81R/zSetMT++daRjMpOe5dFCuCbginGrQOtQLVK2bTBKI8TvtMuBaLpWVK7QrX6jo+qfLeqwQnxKTdlDdp7S9MH27gWsEKzpLfqo2xtWAK0DWPZF4+3oCrucBXP1APuG3erOhdcA11K+Xb9V9G/L9cnbyaYcn1SmjT54wSbnWisaPwhyAhXqHYJ2qjIgCfp3WbNuuWSMzqkRet8ctbbPc3y76RDarlpZWregI9NsVW9SQqVPFo88AR8+pjSCGOf/DfvZ1UW8YlBW6+H8xkOYaqLueS7mnklJRWp85bqaa6+IICbVuTHthuu22KofCjhjZ8W+gDOiuOtfTYXgoxiu55iSdUnfVl97qHoo27UoWe/L7pN3rcHw3kLclDzA7VJMP7TUnPUtGYeCV5ywOtUVHYe/hc4BukkVPmgvUMr52z+4ihnodf2cehrFAWuf834Mql31V/Jy8wNfhU8fpLUfNdCEI4z30mYyr21twTitH+tSf71VUCVRwSXZCLRy/jz6AyZrzncBUIGZcq00FLKoAjOvj2wr61q3LXYpYMmQV/bTeeeQMHTFlvAtB2Os7RB+cfWxJn7h2mTqJiBB68qKUTj9wjE7ef0ac4MdpOIenzasdXHpi/Afz/tr+z+FssKZOg2nHUD9bE3A1cEjHd9dGYx3b1QD2BFwN9FbKZRXKRZU7c3poa1H/ty2jBvdiEioDoDFQ2DI0YgfTxer8ii48dk6Xc1ZfUQWkbFq6euV2x7gCXJ3qupfmACaxcQW4pmFcA+Kb9nyzMxVIl3TlQ+1asqndAcP+XEEU6WX7j9ei6Y2q5CuOfcA8wACJszkm5NXIJl21YoNG1I/Qi2eNVK4z514gFvfqAwWmFOVKqFse36A/Pp5TMGJVTwAAIABJREFUQxbg3aNZb81NNXOSwarhYnOMSLlKoBOnT9DL5o92p3ycFv5dLts4COuEXC0w/UDs83jPCQpPSCUL+F7LJr8rWdv6wHxkE6j27h+KOmiDgQzqYK6TmWq//fbrjuc50HUy2T4Dgbvqs32ffHao+llr3dzH+479LiGqzMSm2pks2VaT40DmT3/alazTZEr4K1uvTDtUbZMaa4FKO2XIsjSvjD8HF8qzzIC99bU/bbV5tWdABg5OoVZuyOnrt65SXdZtMS7F+IePP0AHYiaAsn8XB3QIz2uXP6UbVmxWlCYtq+/8Jz71ggO0z8g6Z/uaL1Z0yU3L1ZovOV+NfCCddcA0nXrA5DipjiJdv3Kjrln5tDKhLz/tKQh9ff7FB2psQ9oRIL1d7OsAUgDvt29/RKs3t6viV5Tx0prUmNHHT1rgwnNVSBU7DLVkSczTn7nSn3vtIG/zam+sD/1p767u7RW47rVTYNemwGD25LRVDVxNPePCYgVllQol5Qs5tXbk9bOnmMwpF4vOC9Nx6Le9eDkHH6fOr+gCgCvHwD7DYe0MXHtzzrIuwU0SDuvzi2f2C7jeu4kUvbUnSsV+aKTv6UP/NVXN6TjrjNl6JVkMPGxLoafP3PG0Xn/QRB0zsUme77uYiYAVU9fZJlcuF5XLFbUyR5iuzUMCXJGNGa2boTuf9ffFZagCHMzCONvZFxfPVH0dNrRxPMHhrYQaukmPLC+77DIHUggqT/YlYnISq7X3jWUHM20HG8teRNICwkLVCl52xVwmWStrD22FQRtqBhBZAGwIlUQWL1KT2nwbDHA1QIca2jI11TqCyIc0qQTcJ0EA10DbUmud9j6RsIDUs8TupQ3EpCWxgKnXk/KnnfQvGRe1lvr6+94my2S8uEjVy5wl4YONF22zKChJmTFP+c6yqvG7hT+z3zErMEetWvqwq3uMxUU2u1u9S6rQqx9aq788ukn1LiBMRul0pEtPPUzE+XYkiSNM+tg8w0hrW3O6+ObHlFYRl2IVKxW9e9FMHT5tvDOPw6zsSzetUEuumACuU3XaAVNiaimUvnv7o1q5tc2BVPaN6WPqdc7z91fGt3W2Z8kBvl2yIS/Sn5av07UrNimdqji22PdS+vIphypFfgJMCPrHz+xqqAb9/Z4ArfZ+8rMWk8xBd2oPFNAn42pe/5ws98TiV73I9BS5oDfg6jasCoxrRaV8QYV8u/6yPtCqQp1Tm6fwhN/Lk9YBV2xc/YrOP8bCYdXGuN6+vr0rWcGuGdd+A9fNHf1iXMsKdeSEBp2xX7NK7QV5BOT3PBdFgEWczdbCGK1ct1lfXrJJbz98khZNGtutrDcTAdvU4jBFvrJ1jbp3U4euWLqlC7gOjY3yYJlXF23LaZs8tZYr+sgR+2q/8X4caNuth3t5cu2BxcIWQFKBAgY/+tGPumxExAoka5O9m7sK+cNYME9OP/10B37J7mTq177AZfLdTzJ61nU2AWPC+Ix7CORPdi2yeRl47a2OXYGi6u8NCFHH+973PpeVyWRUHe6pGrRZ+5KbivWDegDBt956q8vwZfda/dU/7TljE8mQRSICsl/ZgSBZv8ku2YZkO3oav+p77f6k1gS2lQxmpGn9zne+4zJ2kTnM7EerGWFArWXF6kk+vckoOfZ9jVl1fZb4hBi6JGy46KKLuoEhZbLfcA/tTbYH0wIO2cmwfvY999fihFXr65lsM2si86jWQ12tddh9ONSiRfrmP1bpkc04/xJ+0NOcMQ06+7j5LstjvNv0vbbBmLbkSvrSLStVKODH4ZJl68wDpuhF+0102QwLxbK+dPPKZwDXUxdMcYkKykGoz/z5IRVKxJAN1VHy9ZL54/Wag/ftMo/rg3ElYCKmZFGghzZs19duW62RWXJ+VRREvs4+bp7mjScW+PByzmK94qpl7evv2PZ1P/OK+TtYLeRQtqm/Ze0EXJMvzUDirPa38l3db4wGoUiSi3c1wO2OLlCpqBRUVIZ1zeW0anunbthSr8jFcsOzeO9SrjFw5Twa6oJjZ8YOTF3sX7Us4jiuMK6Rrl7ZotvWEQ6rC+T2IrhuU4HFM1xWLssu0tPtcVSBQFcubdO9m9t2CVwJMRXgLEVawHJB7543VrNGZzVy5Cht397iNgDGIZ3OKowqGjVylDPMX7a5U795cI1OnDNez58+wQWvhnGFobVg5LTPeWv72K6mdM+Gdv1q+WY1ZHAuMyvewQND5jesfDqV6T/7Fh/o4xBbkk7cd7xOmdMkRcQE3fXivqu5/mz5HhmSV54N++Mf/7hjzRi7pNNKEsBWg1n7m4PLS17yEhfPlIxIdhkgqLajtbUpqT63e/jOAvYbQ8VnvF9kXCJX/ZVXXunmXE+gLwmIewJoybGpBkr8TRant73tbQ64WuiaJBC0KCw9AUIrLwkA+Z32Al5JB5uUjYFl7uH3pIZjh+aCwPEVB9ST7agupycziuQ6azJMJkNIgsZkW6iPTGFvf/vbXfpXM6EwkyDqSiYZoB7SrtK/xYsX7zT9ezoA8Zm1J9knmw/V8qsug3lqTliEGuJ7SzDBQdu0P70BUbRHlgXS6jfTgqSch5rVt314qG0f6QPrdL4sfemWFWppKypIxdmyXzh3kl5x8LSuMdn12gZgbK94+u4dK7WupSgFJZeF65gZk/TqQ6YpTPsqFkv68s0PazuMK2x7WNGZC6frlAVTnX9FW2dBn/jLKtV5gKqUtuVL+tDx++nIyeO6MnDBuva8SsasMP9F2pYv6lN/Wq76VBz1JqwEOm3hDJ2+YFJXVJ7B7yNDsVYzzwYaoWQo6jcn06FyWh2KNvWnDAdcqxfj4dYp2J3e4i/SdgOulkWLnzA6LZ0d+sN6X51oiIgOtZeDxsfANXRRBc4/dl/nJd+bwaoBV5IEXLuKcFhxVAFOjX3buErnL54mH693VCM9uCO5TcAB11BXLm3VvZuxce172qBmCf2KUqGnueOyeuWc0Ro1oiF2fvJ957jABpDyPbV1dqq+rlGpujrd8uQ2FYKsxgZbNG9cg1J+xjGzpLEkliULvS329I+g0gDXK5ZtVEMGu+T+TOca7vVClYoVZbLZAXOktHd8nXTO4umKwrRbUId6w6qhJ3vlFuYOYIN3EuB6/vnna+rUqXrnO9/pbFZh0bAdZFOHieXvM8880/3EJODCCy90aVRJewrjet5557m89zCvgAPYS3Lcz549u9tOEpUz35Pa9KmnnnIpSQGhpB3l3ed+Uo+SSvS73/2uew5VMO2Dad24caOzP33zm9/sctuT9pT2wgzy70c/+pF+8Ytf6K9//asr72Mf+5hLmUo5SU3Tbbfdph/+8IcuNSjpUkkkQL8wFXjLW97i6iC9LCAIphEZ0T/+BtRdcsklLl3pe97zHqdaRqUOG0z6W9pOOQBg7H6Rq6WSPeecc/T5z3/etZs20EcAPxsfaUy/9rWvuboNUGG+QZlf//rXndxgDPnHvZSPGp90qMgfc4Lf//73uu6669z7a5+///3vd/VTD0CP95XfSckLq0q61FtuucXJgzFlvWUTpP/XXnutfvvb3+qqq65y/xjTc889140R8wJTE9hgUvQyzjDujAey517AL2OMPJA/AJf+kBYWGdIGykUWpL1lHBgz0r5SNozzunXrXF+///3vu3mJloByp0+f7vrFIQMzla9+9auuzxyeSG1rqXORhTGdtj+yL/Is8wIgybgmmfXdtQZYDGLq64th7v+CUNHWzkBfvHGZKuVA8tIqRJHe+7zpOmT6hJqLi6Kyi7py+T1P6a61G5Rhj0qnNGfcKL190WyN8FNqr5R1yY3L1VEIXHrYYlTSqQtn6/T5E1088HvXkURghUY3xGYBLRXpf15yqJpGgEiJ4FIb6URc2U9cc7eKalAUFt1+eeikZr3jaEzzaiuj5o7380YbO0BrMglKP4sZ1O3J+WNhAp+N4PUZjOtwtIFA2OZs0dPi0M24BoFjGhxwLeSV7+jQ9VtCPZpPO5UuWZj25oXiJfAjF1j5vONmKO3i48X2ltVXErhevSJ2zgKyxt7tyft3nCAdGPWlCxYTrJnjpgXJemavdwDXNi3ZBOPadWztvjVRLikEvDgpLD8/tWhfZcvt8uqyymSyrh+oH9gcAS0EWenYtk1bwrSeaJcIIHTA+HpNG1nvFiljbdgQ2Si6X6YIN7ou4Lp0h41rr+h+wIOJWrCkFBmUBmis76mssxftq8kNGccSD7ScAXdhLz1YDVwBbjhpoSonlemHP/xhB0QAieSNf+973+vsXwE3AAMA2IIFC1zWKP4B0LjPGCXsDwEpP/jBD7od/QAkr3rVq3TFFVc4cAXgetOb3uRA48te9jLHqAI8+B2gBpAG7ACgALhnn322exZmjN8BSx/4wAcceAEAwSADpH/3u985YMmVZBZN1AA+bFl/85vfaM6cOc6e08wDzjjjDAdWOWDTf8o68sgjuw80gD6A7MUXX+xkBMADRD/yyCMO2APOyZZz6aWXOhANkATYfuMb33BlUC8qbORjoZcATQDzyZMnu/4YiPrZz37m2FrU9ZQH2Od35AVIv/vuux1A5G+A+5/+9Cd3H4B33Lhxeu1rX+tA/B/+8AcH7DBZoN0AX2SFep/DJ6CVdiJbGGLA9yc/+UlX3uWXX+5k8Je//MWVzUHgtNNOc/OCsWSsDjvsMAfcjznmGCdiABpgFSYeNT7z5XWve50Log4gRYbsT8wZO/ByeEF+f//73926zz2MD0D7Na95jRsTHOc+9KEPuedoO21i7Vm0aFE3U86zHHYM/GPvanOS76iXtSrJ7No82ROvopnB1Jqsp5Y2BVGgze0lXUzWqYAVreJSus6f1KwxDZlaiuh+VwhJ9cS2nNa1dTpnrtD3NSLr6+B9xiqdliqBp3uf2q5KiHrcUzkKNLt5tGaMbXJayK3bOvTQduLldpE5nrRo2linhasligx5vagXB60la7epFISiJiKJTx5Rp0+88CC5e/YC4ZrUFjGPLBrJ7jro1DJwycMYv+8ORr+Wdgz0nm7GlQKSoHVoT3YDbV78nAE7C+mQZEFMhWQhsewFRzXU0ZnXky1FXbutzgG6vTBnd+p47OCDZyMJCACusWXkroDrNc5UAHAZu9g7UNt97QCxzvNdni48bpozrCesSeTCkTzziuO4BrpyWZvu3djRg2ySSQ4ArRWlvXpNaAz10aNmqBIEamtp0ajmZsccMyaAVxgJQsiUIk/fvf1h7T9lgqJUSodObNTUpky3hyoblMU/3KHWA5KntGR9u365DOBqjOuu1VW1z7Ad/apUym4jIrVsfPU1Q3Y+XOBJ+/yZY/XSOaO63dr25kJUe/8Hd6cBVw6SsFzYCwKccHQBsN1www0O1MF2AoIAlYBCgAiABLAEmwb4BMgAJk444QQHOrCR/POf/+yAEqDO3v1ly5Y5wPG3v/3NfQZABpwAgAFuxx9/vM466ywBHmEZGQeYRNo3a9YsB1Z//etfOxD7wQ9+0DGXAD2YxmuuuUbf+9733POwpm984xt3cohJjinADCYS+1Gu17/+9Q4oA2hg9wBsXABWGEXkwTsBOwsoBLgCRAH5tOEjH/mIA3gAP9oAmEI+gC3AFfXxOW14wxveoC9+8YuOjeWC4XzwwQcdcIR55UBgazbPw0bCNiJ3WEbYRsAr9d9///0OJAPm6D8AH/kANNlUkQWsLm1DkwLDCtDmMEHZyAgGk7Zgg8thgnkAc2k2rtwHmGXMkA3zAcaVcmGs+Rs5AYQBrma2sGXLFgdYAd/ME9rI38wv5gQygSllvYdJx46WgwDzgfUE4ArbCzvL+NAO5hX22BxS0ALA9LL+MP8AvcxBQCzjAxNubUmapTAGjA9zmqvalGVwb1VtTw81eAXYbWjtcCp8FHPMn4oXKSyHKvVjs4RtJWV4hrXUByoGXXFTIxXRdKKVi0Jl0r7b81hJSRBDCKtyVHGaRN/PKEtYGRe/PI7Wkg+KikJfZa8ijNTcemD/26l9cZZJF/3A2YxCDvkuVbjnBWpuqNfnTlqoDDG9XR17/jJ8MpySAdh68WxkXh1wNaHumRAc/Z80JmB+Woq8pC0bJSbjufI7G2tnPqfO9pyu3JRWHlbMadp5Q/fO5HVZr6JAqbSni46eIS+NOr8X4Eo7Q9+97Nes2qzb1rV3vbrVpgI7M67ODGHxdKcWAej2Gg6L02g61K/NxjU2Euq+WAJgRyt8Vi5pTDrS5kKkU+ZN1AtnNncv3mxsxkSwuBdynQr8tFrCUN/91zr5pYJmTRyrk/Zt1tTmJhXzne6AhO1btdNBDLJTumdjh361NDYVcKYRjpEeKpuBHfJCku6whu1uV5zXpAT6mqlhlNaITKCPL5rh8mEnTR76P8OfPU8YcOVgCPiAYcPkA3UtTB1MHwwsQIF5wT0AOBg7AAhAB1MBgGuScQVgwZ7BlsIQAgLtQIOHvLGAfAaDCyiCsQOUmtkBgNbsWFFJ4zhGWwCIABsYV4AQwJqfABkYU8qiDgAl7UI1Tz0GYGz9ATTx3D333OMGDBAM2AXAAZQBgVzIAgANs0v70ETAUALcUOvDQmP2gHocMAloRFPBHOK9gIUEwMO48j0XwJXPORSy0bz1rW91zzAOAFOAq9m9wtgCXAGaMN18D6AENNKu++67z7GngHdAK4DQwCt1wWaj2gdQM56wyABaGEnMMqgbQEhbAKWYevDTgCtlATwBkABwwCGgkot1GWCMrGFhAdI8T9tZt7F/Z55QPvMEeXOwefnLX+6ANUCVNiCfL3zhC45Zv/766x37izwwzcBUAGAPuwswBqQzT2kLzBLsNowqc4qDFmPEoYe5aYkDaGuSXUXmHMoZx71xQLU5OJgg9dWrDIfvp9py+urNqxSFMK5lpchO6If9MtEq+3JMrR8QsztSNpKKqZQyQcXFXyWiuHPzwoA2sfUCRWFI06SQ94k6HkcwIClCOYozcGEr6wUVQmP0ukhW7wwR8VormHBhL5t2+8i5Jx+gxmzso7Gnr+EIWqtlUJ0AYzgRlz2Nl1epVCJehuF0EuhrYpnZQDJUCJ9ZyCM7lbJAFvMFlYqtun+7p9vb67sm7VCyd/19BZyVq/yUdNExM+Tb6S98JsB0IM6A68qtjnGN1dF927hyoj1v8RR38nUMbW8XKhg/2AFcqxCu20iiisptLTpy1lRNG5XV7as36D1H7atx9Q3doAK5AxK6c34rUqEjpz+u3qp7t7BwpZRv79Cr543VIfs0dnvnmjNXsnn02VNad29s16+6wmHFwDW27R36K5bPDia/HzFZU1kFpbzeeOBEHTYJj9V/DzvX3oArYJJ/sKUAJZhQgASgETU+bCHf8zmAE9AK42U2mLCDACXYTBg1wIhpU5YuXdoNXDm4nnLKKY4tPfjgg7sZXRg51M+AsCQbhiqeNgAOAU+ATQAlgAhVOGCTenkG4IVKnvsBiqaSN7MBTAV4DvDEBVilPMC2AVfuBZBhBwzT+sADDzigBXDmeYAoNq4AVyIx8DcgHYem5Bz65S9/6cBnknHlXoATdp7EE+UwQNvpI3IEaNOP/gJX5IDcAJq0H3YbgA3wxa6SMduhFfEciMRkgbYAfufNm+fkYFEFkCnAkz7DuKLuZ3wnTZrU/Qon5QRwtfKNcTXgCpsKo87YMuaAeQ4ksKnIFTDNQYG6YEthumkbhwXaz1zhIARwBaTSZkA5cwfgSr2MJ+3nWcYFOSZjs7K+cZlN694Arsm1b6jAK4zr+tZOfeWWVc7utOCllInKCr20/KB2szoX1t+FXIFJ9RT6ZaWjtAOjJALwPbKCRS40FUxN96HQZSXviltALFdsyt1KT7QWF+TKJX2JvHr5UZyxrqdr560LtWOoMPKVpXxihqc8fe7kA9RQl9njwPXZAFpNphZFaijNUYZ+z45L9IrFYjSQFGO7q0G1lMtkAGwY2LYNzl5oM2bPFeKUfB0d7fr15kZVXPqNWmrYXffEwNVLebromOnOkYmrR1OBnYArNq6EK+HuahvXHW11dquer/OOnayUY1yf2Y/uDQj1fsqAqyUgSD7gu5Sw46KCjpq9j3JRRuOyGU1PbdGE8ZO722wHCQ4MbBxEEshVPH3txgfUksJZK6O2YqBXL2jWcdNHOmDKZeAi2cIk43rFg1vUWBcnINjdg0YfgqAivytVbS2jDyuQikIdMWW0XjZvtDP/2NsbWi3tHsw9NncsHJYxrgASwNjRRx/tWDBUv7CJgANjRFElAz4AazCkgFbYTZhCbFpRX8PSwaTBmAHk7L3GVAB7RewxARWAXtg3VMmUD6MLiwdIAfQuXLiwe34BpgBXABsOV9zPT8AY9cCiApKYj9QHAJ0xY4ZTfQPAAEg2V2kngJZnUBlj+gBIZP2kv4C/JCADKCEbGEpkhoMWDCMyALwjM2wzeRbADwC2TZ1y+QzAR59hQQHDHAYAzzhHwdwCZolq0BtwhcnGRjTJuCJr2pJkXAF5MNAAO9hH+g54Rjb0w0AxB04YVMaKtsDiUh4Am0MHZWK+YIwrtrKARsYMeZlmgvJwssJ21RhXvqMvScbVgCttgh0H/GMCwrggI1hQGFnAN/1EljC+MK70h++ILwvYpS2MG9oAxgzbW5vTjDcAmXlpTlj8BKzG61qs+dkb73h1vfZecIjrzWm5lve8okgb2vIuoxXuEFEpVOSn1VwnESqr5ssLHEFRCCoKSrETL+xrJuWprt7lG1STUtpCBBLnMBx7+6fqPNVnMpJfUbEUCWwaQbgQAygVaXSGJASe0lGoStdzPbYpsY8SG72jGCodecQRckzvmMY6nfvCBW6/dQ7Re+gaqgPGHmquqybpCLgn6+1vXd3OWXvrpexvgw3omdlAEnQb3W3CLxTyyuUDBeVtumpjnbYFGaebiKNi9efNHEgre3jG5SyFcfV04dHT+g6HBeoMPWXSnq5etU23YyrggomSDStht5o4brpwWPJ1/rGT3b0utl2CqIwBWuDAPNakzc0j9Otl23XfptyOxnpRzNQSmirw5JXyOnT6GE1prNMhk+vVRDDprsDotpgjyXxHp9J1WdXXpbVic6cebQ119+p1KmQa1VoK9KYFE3TM1BHdC39PwBVQH3lpLdlIHNdNasiwyHEiH0pTgeS4xMJx/w9DZ7dLggRSxLr3IcnyPuMUgJykUXUZffjIKWrK4A0b2yA/V2O62iaPupk5BCBhwwecwVLC2AF0AKw333yzA5IABoAWzkAAFEAFIArwc/LJJzubRIABz6PaBazBlgFS7V1HjQ/Ld+ONN7r5A4MLSESVDLAxxyxAIcAXhg+2kzJpJzaZgGrqxS4UhyOAMIAMZg12EbYN4PjjH//YgUsAAW0DhJmtI6AJ0AnDh0kCHu2we7CfFgaK9h1yyCEOqKKORlaAYZhRTAVwjnrXu97lgCvAk/bxE5YD+XAYx+kLO0zky3eAZcoHxAIWsZelPMAbAJG+Yadp8uIz5Ehf+BxAR52YGtB3GGzU55QN2wtI5XPAJaY/Buq4h7bTX1hq5MM9gEhAIyAX731ANW0B0AMSGWNjXJExzmAcFOgHmjAYXQ4HyJK/mR+w1Fwwrhxs6B/zCCDMPAKA0k7MNDAHsMgGPMO8A8AjPw5HRK/g8AKDTlsxjaB+2gJwpT7aiRyZD4wl4wxrj+mBWxO6gKr9PkQ7wJAWYwTOQBky4q9uyVX0pRuXq1JBiV5WLgz0vkX76dCpY2puK7aqnlfWFQ88qTse3R7bo6ZS2nd0vd57zFyXkatQkC6+9UG15WI71FI50EsXThFxXAOvpDueyOuXdy5THdo8hapUIl165uEakaHsXSn4bS8nRFykj//5HhVKjGGdQMMTRzbpUyfOcxrOXZVUc6d3cWO16n2oyt0d5VRjv2cD81pTytfdIazBlpk8dZptrtm5muCLhaLyxbxKhU79c1tKS3JpZV3Oe9QVu0P13HevqBNwg8YE4OoC9/eaOYsjMAbtka5Z2aZ/bGjrgli9A26CR+P1f8Exk52pAHRl8m42SU7pAIUiwa0jT1evbtV9mwsu4kIUVuQFkYJSWamwpEpdo7LZJgWFFp2xYLoWTWt2dq+5hOrM2dXhUhV52trWosamUbrr6ZzCVKA1m9q1qj1QaxjpTfPHaxHA1WWB6LkPuICFSscJCHDOIhxWvBsPdrrU9DyA3eUfdw5bfZsNuBgLfkqliqe3HzJRC8c2uMDb5GmrNXRLTY0aZjfx3sHWISccnwAAsFLYebKREnqIjRTgBtDBXhRgB6iB6cQxB1AImALQoGYGjBE5AAcgHHZQ7ZqnORsAz/M9AIr6AS8AHVT/1EeZgELmN3FbeR77WsAhzB6sK2UTL5S5T72ATuoCeHEf5cP24fCFsxlqaGxicS4zwE4fLEIB9QKUAG+AL1hhC6GFDSVpTwHFqKFpD+CSVLnUhcxoBzKjbNhBngc0EtUAUEdfYDB5X3mWZ2CYmZcwgZTLu0cZAH0YWANb1IfzEffjUW/y5nOclpADddIH2gN7DZsJoMMBCZBI+xhP2sTBgXHgoICcaRe/mycyMkemMJbUgbodr36cpxgzyuFz+gBIRO7MGcYVFhubY4Axl/UN0Er52OJyMGKsGUfKIvQXsiQcF+1gjLGzpp+AVRjgo446yj3D3ECWtI/oFYBy+o36n3r5Sd+Yg5TDmD+bwgMNhtUjY1VnPtCFtyxXsRC4FKs4Vp2xYKpetGByl09FbQsQmbK+988n9Oimli4yIKWFU0bobUfMcT4dhVKgi29aoVaXOUvKBZHOWjhVp82f5A77a7a16oK/r1KjSyuf0rZCUeedtFCzJjQ5IqAvMgCga9+3lUKdc+09MUgNM86p+MDJY/TeY2aJjXdP8K3PRmen6lFOJp8ajv4bzzrgaqcD20yMeTWgYbauzkGrUFSxRBrRdq1vL+t325vViDFOSHaPPQNtbLtnAAAgAElEQVSGkhPCBQWAdPWjLsY1TjKQPN3b/aiiDbhevaJd/9iAqUD8GcCqp8tFCvA8nQ9w7bKHTd7HIs2G4XJsE7KqpVPXrS/o3o05pYs5TR/dpNnjR6iOQNR+xgWN/tfaTeooZXTG3HodM3eqi1Tg+YHbdNiEuFxwcVWU6+jU1jCrR7eWFYWRbl69UV5do7aWK3rzgglaNKXRsci9AlcPdW1K927q1OVLNzljehwI9uQRA3vaHcHsLdrAM6XN/ElFvkqRNKNJ+sjzpotUuL7zsK1tsX+23WWHxSQLZQ5B/ARAAR4AgDBigFbY0KR6Fdla0PzkgkjZSS9uAzHcYznhe2LBkg40SXlWl5V8lu9ogwXET6qBaQfvCSpnVMk4d1l7sa80G9dkn6rbZXIy565ku5Ixsrtt/boOZvY39yc1ErbWJctL9ru6/mTfk+tltUzsO+x/zUmtepNCRvaOVzMzyXqT35l8+WlXddutT0k5WhnWTuq2THzch+yYY4BLDgusP/a8tQXQYCmlmTfGRhIxgPJxfrN6rHwrh3uqk2k8G95RI2xoe3VSib7aT34rVXxdeutyZzKAKwHkyoGTRuldi+d2kyq7kgFrZluh4mxlWwtFt8bjdHXyvMk6bf5kt+flioEuuWm5WnNkAwO4SmcdMFWnLpikKAyUDyJ99rr7VekK4bitWNabDpmtF++/j9P+9WWiQf1u/MNAD28r6Et/e0BNTfUKy3JJFV66/0S9ZOG0rjgDQw9dk+8Y84+27OlsWLsao4F8z3vIwZl36JnOywMpceieedYB152BYAw+7dRpk9v+LpUrCoo5tZXKKrR16ndb69QeZZ0XY18mM0Mn3qqScKrEPt2LdMGiaV02qzUA14fbdYdjXPuOFOA2GM/X+UdPdCdOTAWq5QXgdB7MfB/6+vmSR/VYa1FHzBinkY31CokPnfJdKkAyq6SV1kNPbdDbDpvm7JZG1Hvy0vXdMRfNy7aj0KmUl9HDbZFaK3nd+UiLtqeQdaRtlYretGCsjp4yoiu2bO+Ma+RlXHiuX5KAoC7rFtM9hlxhxDkbBOTOjjddnyCEPV1uoQzdGHYWA33muImaWD/ChXZ5rjOuBlZZsA3U8Tue4nihAzawU0T9bEHTDewaYEmK1EBHEvABTCzVdHLTSoKvpBOWgb3kAmv3JjeWasBXbbJibTH7wWQ7MX/ADAH20OrhfgPAPfWxJ4Bp65NlGzN59gYQkyCvuk89/V0NPim3GnQm5YX5ApEVUKVbH6qfqQbj1q9qkJx83g4ptkYn50oScCbrMllae7FhRU4GQJlbAFgYYasrKQN7bzl8UAcg10gNTDf420CFgWD+BnDAzMKSPxsvm1P9c7KOY51eec9a3fbEemVZ95VRU72vL55yyE6hGvsCjizST3UU9ZUbV4gspjhhFb2C3n7EXD1vxljHh+aKFX3pZmNcIwdcX7Fwul48f6JbM0nN+pWbVuqplg5FfqhSKC2cNFYfPHpOTPb0wZWaGwRWrTc+tkW/vnet6tK+W5tLYUUfO26+Zu3T7ICr8yDbDRfzNQlarYqe3rvdUP1uKdLWHdZCW4t3S0UDKPQ5AVxtYbQ4tAjc7FwROv9IAXvXtoLuK4xSNiLMRrAXDO1h4ziRpXTBoinu5OnChPRg9I93JtadqVSgaxxwbU+8dM8EfsbW8MwFR0/tduSqzpyFjJBNnIpRunNNqzbkS2puaOAIoM5ypFyxrOb6rLIZGEVPc5tSGpsO5EeBRowYqXQae06vO26rl8oq25BWyq/THU+3aMnardoMMxvFgflbyoHeMH+Mjp7a1AVc45n6jMUwwpw+rSWbu0wFsplEytcBzO5BPkKcVw4AqRTt2CHzJNMEe1woR3r9gRO0aJ8Rbl4Rg9A24x77Och2DcfHkQ9qXdS32BGiNmaO1XJSr2br2ACGQ2i+6vcSJg81tLHIg9mUhkNKbZtHjBs2yKj1+wQoe2jiJeXK7wBOc5BKAgLWMQ7igFp+tzTSgFeAKyCOAxCHay4+BwhzLxtxcn7yOaYFPYH+PdTtQVeTNBuobd1BwxXqttUt+tmSJ9SYDuSFWRVV0fmnHKZ9GlJx0H7Yg77CUYVl3bOuUz+86xHnH4A+L1BKHzturmaNG+FcpNrLZX3lphXaDuOKuVkFU4FpjpHF74O4rn9Y8pRuWrvR7Y9sTnVp6XMnHaKRdTEY7u1y5IYPBI/0s3vWaMmabXF4NXbXVKivnHK4stjKhhATQ68OM1vj4QbuBj2hugrgHQRDJSM5DVXZAy3nOQNcEQAbnsV5tZeYDYLFi5P6po6c/rd1tELsOWMPrT16oYYhBJUBV7JbGXCtboizwXWZsAJd80i7/rE+ZlzjRb3nZvOy0isHXF33es6cxUbgUhpmPC3fVNHT+aIzan98U6se3d4pr75e6UJe/zV7vJqzTXrB9CblC6iSKs58IJlBJkZoFdITaNX2nK5b/rQ2l3xFftZFT0iFkQOub1wwRoumNLnUgLaoVrNvLDVRFAPXXy7bpIZu4LonadekbHeconckKYi/30k960ea0zxS7zxwZBxKxgW+HvoFco9O1n5WZoycmw5dMVBNRrXKwt7Z4QBae+o+/TI1+GBAq5VtDhz9Y8n6OTA13N4T61zDY7v1liRLTvtQ4yfZUGRnn9k6wrrWHZavC/AiWwAFJix2JcfO0oNT9rMZtFrf+mPzSoCpDHLKl/Wpvzzkwkh5SqlSrujMA6fqJQsmd5Mlfa1mqOgvu+1RPb61VSkvUjrKaERDRue+aIHq0rG5V0e54qIXbM8XewSutH/ZhnZ9/66HY5cGYrhGnj567H7OfK2v5dSx7B5awrLOvX6l2vNllaNIaT/S1FEN+vgLFjqHL3w6htqOK2kLWsshfbe+NLuxcN4ZsBTvyHCwAX9OAFdbuGxjMVslJrSBWYBrvpDTn7Y2aguGL3sBV7iDaypeHC44emfG9RnANVbUKO2HuvqRNt2xvt09h7tVTy+xk4E5Zx09VSmHDy0G6s4pLHnZYCRGNTdpxeaKNuTKemTzFj3WFsjL1svDQSlKKRu26lWHzNUh4zIuKDSOGrAbqNRgMSxEDu3pyBf1/Xuf0tYwrUqUVspFCIhtPlsrMeOaBK49vWMufkDka8nmnK5YvlH1OGc5c4c9H4ZmRxiumL2nr/HGVn3gQe5kjanX+cfs4xbQ2L64Z/Xsblxb9mrRPanja5GBPTdcQFxfQnzGQWsQhxPr98BUvEM71NXahKEtfXClsYY7f4Wu/O6YnnC5yChdNqtWAxsrxAXmAFzMKZ7jAsCa2YqZZlAG5RvTOriWDp+na/Voh6PEHQtV/cV/X6H1rRUFqbJSga+po+p19vHzlU3Hdq9EW+ntWrstrwuuf0hNWZT1yD2lUw+cotPmT3TOvI5xLe0auG7sKOnSG5e7GKyloCDPb9CiGY16w+Fz+jYViOLkruvb87rkxhXyiAFLTGN5eum8SToZVrfL4qzWQ3Qto2lOWMytoSy3lrr39D22RvAuVicO2tNtcWNJ5qy9UfFQ1FnddP42Q3XAq9ku2am62N6iJR0ZLSmMEPHe9vjlFoAdjGvSVKC6LQBFZyoA4/pouwOuu2Jc4wDOYWw/W8W4IhdkYsH23SLuhXq0zdPmfKA12zu0fGtefgbImVJagbYXA509v06zp0xxSROIEb1t2xantjPbMwdOymUt6wz0+8dyyviRgjAtPxUHmibaQEu50gVcG535QG9XNXDd+4wrncOeI+gxSYGx356XURAU9KYDR2vhuDFxEO1BgJo9Pi+HoMKegGu1M1Bv1ZjDUnIDqGY0jdE1VmMoGM/BdLtanW1/D2TczaxpMDE5B9OX4fispY9GJsiW9crSSZuMMRMwhtX6wOHaTAZ4jmcwCTCQyvwxW0Q+T4ZT3NtzaiDj0FubawOvFSfbMMrohtVbdd19T6mQzqsuSrs03Z8+YYEmjko70NiXjekfH1ytGx7Z4pILkP8q8D1ddNrBGp0m+QCrul8TcCU17Df/+bge3rjVOQETA7wSFXXpSw9TUybb65oaEudVob56w1KtaQ8VprJq8PLKdxR09kuep9lj6lyCBN+yJAxE0FXPJCMHPBvnzRCIYK8W8ZwCrkiSTcBobU7b5jwBaCvkO7S+o6Kr20epK9BSl/B793Qf0tHB47wbuMaxVt3pIREz0OqzqALpVKhrH+10zlm1nDEwrz//mElK+2mFYdDtdID6FXWYqd0y2YxyuQ49VsyqtYiNkad/Pb5OHZkmJ0MIXz9M6ZxDx6qxPtXtHIFMeWlhNSjLRTLwA/1kaYtWbeuU7+HMtONQAIgjjuvr5++joydjR9v71TNwtRiue4EiTzSVc455WDsnE9ccGNj4pnLkaUFzvd568Hh34Ph3NBfo77ti7ylgoqdTfFKFbfaJ5pRj701/66zl/t7Y456etTaipgYIoZGodphKPtfbJmd2cmZH1tdmuDs2SusHZe8NlWdybUOWAFVzyDKtGSATIIpzqa31lk6Xv00u2CJbCl0+IzQY5k1Wx2AOGbXMn+Fyj5E4PTGC1XPosY3tuvCWpRqZqRfu+Kj3j5ozUW88ZKI8zL4STk0uyKJb+8nOGOiiGx/WhvaC/Kjk/BymNKf0sRMWOBDLGlnxpHyprEtvWqmW3M6mAqd22bhiHxB6vu57cou+96/HVJ8CqIYqhNIrF07ViftPUsbZp2KXu3PkFtrz0IZ2XXbzSo1qAGiHIktsY0a6+LRDlU51OdgOMoGEzZ8dmRZjLdx/rj0vgecccGUBtn+c2o3NcSf4Qpsq7SX9qa1Rm4LeQx3ttmHYiXEdCHDdNcAGMF2wmBh8xHuMM4cBWJNxSZFFEIZqaEjrmuXrNKJhDImmVQ4j3bTiaXkjx7i4e6/ef6yOmdakLVs3a+yY8d2hVthY2ERi1lZ6or2obyzZrJGZSBUWlYQAUUXtAK6o8HpnupPA9VcrNiVMBfaWjWtyJsSyx2GLtQqbV8wG4sWMEE++yuWUPnTkBE0dkXUh1/YGANhtc3eIC64Grb2BRfuctKZk2SKbU19yrWZC+7uxJEGndbm3MowFxgyJ9KFEUSA2aE8xgGsBm2ba1BuQpz1JMN+fvu2qfg72l19+uYtFSxD+/pQ9VFPDDiesV8mwTkmPf2TNd2azmjQZMAKAvmIKZTaxpm2y8H3/v703gZLkqq5Fd0RkZk1d1TX0qFarpUatloSEJpAE/gxmNjbfwLfNe8JmWgxmIeAZ7M83/vDAeAS8zAL/74GFsf2+4fl5ZjQzQgZsTSDQPKs19NxdU46REfHXPpGn6mZ0RGbkVJWVlaFVqq7MO5574959z93nnGay6FZ/+qGcRuDVbF/VB/7vL9+Bk4U8xnIOAi9A3rfwlqefg2vOmxOa2uoTwKMGE8A37zuOf77zcbm94+1ayS/h9VccxLOeMivBcvhfWuDK6/4gqOLD37gLp5Z9VK0KnCCHiTELv/WCi0TrGtAPesSrKzm6H/ve/Ti1XIXll+E7AZYrNt77nAO4eOfWjiKemQcqXbP6yUipH+bYerRh4ICrXH3UeFH8reBVFr+yi2pxCQ8sB/h2IfRBuqZP28B1uaZxVZ5RAvjjVU1g44PPJLcog8XFeblKU6MD5baKV4GJcYxkbfztnUfhejnsnR4RQHZkIY87jucxtWUcb79iN8Z5wrUtLC0siNZCDwXcGLgReIGPT9x2Ao8XShi1Qk2kbnqivSFwLQe47qLtNY1rOuBKjusqVWAdaB1nTIzVQ4No9UmosENuk2V5qFIJgQAvOWcWLzxnWk79IcASS4M1nWZrUVlU+2+OOeuPAh9Nr/xCvo+NjJLM8pmHTu4ZhYs+Ryl/05DGrMusR7VwcQDUTBftCw+7rIshaRlkIOobM7qZEfT9wi/8gkTcOv/88+v6Htc2lU+0DaZsmEYd/JvjyTx0W8WITwx9Gv0u2teoHPX7aB+oyfyt3/otCfxAEG4+jcayW3NNQSv5pnow0YApekjWMSdFwDyMq09pk0bC9UmNsrgHsCxTW9+tdvdbOXGgPA0Xk+fvQ4s+fvdrNyPj2BI6nAa7QBUfeMmV2L6FWtfwoQcArnZ3H1nER2+8B1NZ3jLUogbawEd+9iqMOtw3QhuHtMCVwQ8s5PD9Q0fxNzc9glxGVlFZP5+zfzdeedlZyIrP1lW+Lfv7tfuP4V9//KjYdYg21g5wyZ5ZvPGqfcgwhGybNgfmYVoxxXobUvbbfFuv9mxo4BrdmOSlqvnfVKMHvYKTCCleFcVyCcgX8T+XJlG2srD8AK5YJK4BOBLgGhoa/fa1u8TnahxNIOzXqlcBoQocXm4e+pReCyzgt5+1B/nlRUxMbEE2S8qAL25j1EBBXmSJDuXjf96ziNsfP41nnbsdE44Hz7Jx16HjuGD3NF64fwa+7yBju6iUqytXoH61gvGxcbGgP14o4rdvPoy5zCiqdGsSgWkhVcDHdQcZOWtMnFonP7z0sXHr0Tw+e/eJ8OTfD8rWmAZ7PiON+cgwwhY1r5RTxseOcRtvvnQHxulCy6Ylq/g8G4gnblPke6XGMArIyDMkAIlyVhWcUFvWyKk16+H7S+2agg1qXBkClVGe1CiQmn91daQCZh3Mx/p1PdBDlr5r+ptgjQCIwIZXzoyyxE2ePwStrI/hR03gpv9mH1m3HowZppXAlZGvmIbfs+3aVpUdQS4BlcqGbaOGVh3jaz/YNsqJaaPyZOhWurBidK8o6FYrZ+WGalt4dR4dP64JJphj2zgubBvlSFqQ+kw1N3F+pnQhcw1uV0ur481yeYvDctg2ky6gCgk9REQ9CDC9+pRWGWpULOZRrwED8SK20QmdF0nhYQkaGUHli3c9iX+77zAC20HGr6BiObj63B14w+Vnh2u3HcANHCyWS/jId+9GpejL7Z1rO3ArJVz/zAtw2dlztXeGEQ2aAVdGzloNr83ANfmqi1//lx+LYqUS2MhaPharwCsv3YOXX7BdXBRK6HNYeORkCX/w7Tswmg3gESHTGgwO3v2cc7F/droray/fcc7JzWCE1cbUWpcsAwtcVTPIBTa0Sq1geXkevpeBW1rEt+bH8aifg81IVNQLrgW4qAOuIVUgEbiKrtIXrwKfv5/GWQUJXFAfxLV+zrAsGp198OqzsLzMhZwLSGigwM1Rr9e4QRRKRfiWj688kMePF3zsyLm4cu8cKsgA1SL2j9vYv2ObLFQMhUoCADcCuaajD1gxHLNww+MFfPGB4zVfp4yyo1rGsG3sxaLr478cmMMzzx4HObjRzXa1FyFwve1YoQ64Nurzurw1tUoJXkNKQAbZjINqQKDq491X78FcLgwGIfJYi7m1BoLQQ+EnP/lJmQeMHc+QqX/2Z38mYUkJsj72sY9J3HheN9OxPYHRq171Kvn7n/7pnwSMfOELXzjDpZoCI35HbSL9in71q1/FH/zBH+Dnf/7nJczse9/7XolLz88ZipXA6vWvfz3e9773Se8JWBmx68YbbxStIYEdY9T/8z//s4QG/du//VsBgYx1/9KXvhRf/OIXpcxf+qVfkryvfe1rpSxqMumvlUCOGldSANj3Rx99FK9+9avx9re/Hb/3e7+Hl73sZdJftoMa1z/+4z8WqgCDFNx+++0CYj/1qU9JmFTKhnLjDzdCRuG64447pC6+j5/97GclhC6jjf3iL/6i1MnPfvVXf1VCrDIU7T/+4z9K39gnbqIMe8rwsgx3yofhU6+//nqcOHECn/nMZ/DUpz5VZM+/GWaV48LxeMMb3iD9+qM/+iO5kfm7v/s7AX2si/14xSteIeFVKUsGW/jTP/1TAfCf+MQnZPwoT9b90Y9+FD/zMz+z4v6skylo+lFV2wSlXKjvVYJ7jgMPGQTiXNt5QFHjNtZvHoiEg18LkpHWULCTPvR7XvNQE99WH7Ts/+jXfyIKiCJ9qQY5FN0ifuO5l2L/9nEwsJUTuPjCvQv4yj2PISfBfAI45SrOnh3F9T99KbISyKDmn7wZVeCiXaHXmDoOLXDjQ0fwlzc9iukRH2V/BGNwUfYdvO8lF2FualyC4WSsAJ+44UE8OH8SgTUK1y9LePDLd03ibdccRCXjINfBoER553pIa/eA1kFThlkjEhg44KqgSLk9+luui4oFLOcrcL0CHszbuKEwBccOuTlroG8NOT81jeuHrtnZWONaA65Z28cXHiRVIC+3zqGPu+TW8sD536/ehdPzp7B9Gzc0X67JdDOgfLgBZLIZUFl46xNFfOeRY3hisYwr985iz5ZRbB3N4JJpC8UyMDVFl1S5MNRszXBDmkAusQN88rYTOF2qosgNonZdZM4x+vWjxlWBq6yIiQ8PEQz5Wg9c+xX4ydVuLcqWWKxS6+x6ePG5U3jBuVPIeFzUxYX3wDycAwRfvK7+kz/5E3zta18TQEVNKLWiH//4x1fAK2PcExT9yq/8igCtD3zgAwI8CXqYLo6r+m//9m8CSgl6+XzoQx8SgEwgSw0o89P4Rh3PE4SxLIK0173udXLVTW0pAQzTKjeWeQmuX/SiF4HaUf77Xe96lwRLYHkEZARu7BvzEnwSoD7nOc8RkM3niSeewE/91E/hl3/5lyVK2Hve8x5JQ1D+yle+UuRx4MAB3HfffZKHQJF9JBj+q7/6K3zpS18S2fAzgmKCbn5O7eGf//mfS91MS9BL0H3FFVeIZpUabQJgAlxe51PjSkD5G7/xGwJaWR7BKdtG8Hz55ZcLIOVB9eGHHxaQx3IZOIH9eutb3yprAGVCUMoxZVlvfOMbBbi+4AUvEGDPkLekPrCfpGiw3s9//vPSFv7m2JNzrK7xOpnkqrnnO8U1mzLhvwn42f8o5YIHEKZj3zQiV5RCwPaYWvZO2jcoeRM1r9xbGHLbB77z6Dw+d8vDGM9YcP0KMnYOuYyDdzz7fOzbmsEX75nHV+45JJb64mqGxpXOGN7z3P04azLUmAsQrbGrGlIFYoFrqCz58t1H8a/3HkXOL4kCpmo52D4ygl9//kHkRrL4H//5IH7yRB4e240AWcfC1rEJ/F8vOIAsaQoSSTLZi02jMVWFl6mhjrtxGpR5sdH6seGBq56CVPBR4KrcFPHp55axXCyhtFCUsKT/uri95rZpjYatDrjugmP4xjtTC0ldJf24evjCg4ycVRDgSn5RsiFjIFGbPnjtbgkWwFc3kwnpCHUW8TWfr1UrwH3HSzhacHHzw4dxogQ858JdeO6eKUxmeF03L1xXiVNbB79CbwIPzlfwqTuOIBPk4MsBIIvACmOb6yNUgbKP/3ow1LgSc5vXjvWSj9e4SvCWDi1CezbCHBMGtKiS95pDxvEwknHwgav3hocU/rf2sS560l2OAX8I0KgFo7by5ptvFgBIIMOr8rPPPhtve9vbRDNIUPnd734Xv/ZrvyYAkJ9TW0cQRKDLdzNqyPT1r39dABO1qpy3BISf/vSnBaiqxpWdO3r0qIAyAjwCK2oQf/Znf1a0qOpr8C1veQte/vKXixaUYPDuu++WNlBrSlC7a9cuaQOBNDW6BI4EzdRusl6COYI9gif2m9plgkLWcfXVV4umme1gOgI+aiRZF+u/88478c1vfhP33nuvgEOCav4o9YD1UxbU/vIhsGTYVcqK4Je/CUgp53vuuUfkQRD+l3/5lwIgH3nkEdGY6pgQ6BGU84daWwJXfkdAyPz/8A//gB07dki5HBe2lwCffaL8/uIv/kI+p2wIhilrfsYDx/vf/345gFA+lBO1wf/xH/8h9bAfCp47mXRqj2CGCNbyzFsp/TfTE/zzQM7DBx/VxsZxWYdastXRUVmrdjpcW0lntcSwiTDw0//5EH705CJy8ISjyjV4Ehm89NKd+Pvbn4BjM0AAowTacAPgLc84D5fsmUHW2JxUx9IqcJWxDAIUq1X8yY334dBCEVbgSnAaBhHYMZ3DRDaDnxzJY3Ik1OzSGLnkufhvzzmIA9sn5WaPj3ruSTs3WRaxAh+lBvTt3pO2UwOYbsMD17hrZ+VDmUZa3EyodeVCxwXv9OJpfCs/g1PWhER+WgutGPGi+G4VjmszrwIhx5Uay8/fv4gfHF0Or9iF+5qscRV3WM8kKHZC4Dk1WWfIovJiJCyWfX8+g6OFCtwq8O+PncK0X8CvP/cCubLnphcbtpOLk+/h0eUSjhWBbJ301H2Vvi0eylUb582MYedY6Cgq6amS6uBVcbIU4NACQ8zRQCCMcpatuQUryPU8qVMNVbfr8qp6bhgitlT18c6r9mD/VlrBhjGzB+VRjSvfpXe/+91yPf2Od7xDrv+pwaOmjlo9AlpeeRPkEZxRi0dNH7WzBDsErnz4Xqrmle8FtXgERl/5ylfke2olf/d3f1feW4IpArDvfe97Utfznvc8udInsCIVgFfbtIxXIx5e/RMIqdN6gk62j2WSNsArfOZnWddeey1++MMfSlkErqQnKMdVeZUmcGV6ahsJ0NleAl0FrgSyBJLUBvIdItDn96Q9HDx4UPpLjTJlwb/1Ovv3f//35RBAkE8ZUsbsM6/G+R4SxP71X/+1lEcAyat608sAKRYEoaQoUPPKfATqBOhc8y688EL5nppVjg2v+ekqioCa8uDnpE0Q+NE4jdprypKaXmqKCWQJ1NnO73//+wLYOY4sX4FhJwCRWmMCbj0oKBjl2PNHucHq71bdXqnvVt4sUU5xXh0G5f3rVj/0GlzDlJrgjMD1ZN7Fh796M4BRoZRxMyKYpNGveFexqsh6FspWgOc9ZTdefekugMaqEYt/KlsSgevFe/Cyi86SAC7hErm6N7g81AbAkeUy/vDbdyGwxhF4pwB7HFXPD91ZZkOFTBYOTpcq+K+Xn4sXX7BTPLy08mjfVSacP/3gZL+VPmy2tAMNXJX0rwBWgSt/F/ILuO90GTdUd2PEkWDHPR/78Kqdp1unReB6Gj84WqhxQ6n9TAnXnyYAACAASURBVAJtNY3rM3esLDB6DarGGtz8+ExMboHle7j1SB5LcJANMvjGA49j97ZpvOaccVTcklx3cmFTK24VkE/DLsXQbI0BpGuH8xVZEqjaEk+FGpHot/Ui52ma8Qk8MBghfQQGcmIOe2vjE7ecxDFyc/21j6SVZnKwd2IUWC3hhQf24EXnTEqss0428zT1rlUaPfRQ80YgQRB000034Z3vfKdc59NdFa+rCYQIXAmCvvWtbwkApOaSwJVAh1xXahdN7wAKDqlxJehS4MpreQIlgifWR83fi1/8YgFVH/7whwWYkYrw7Gc/W/icBIN8KPPrrrsOv/M7v4O9e/euRD4j+CRAI+ikBpJl8YeaVgJxgt2LL75YtLdsNwE3NzH2ndfzl112mbTtGc94hvThlltukToIdKkJpSaSgI4aVwJJgnR+TlkQwD/taU+TsqhFvuuuuwR8ansJvAhcn/vc5wodgYcBglS29YYbbpC/qeXlVT0pBApcKTvKkhvuyZMnhaNKKsOtt94qwJpjQEBPIEtOLYE7gTH7TYBNTSsBMX+zneSNEoR/+ctfFjkqOOZnLJ8HCR4eCKo5Hrt37w4BRDa7+t63eUNCzboafnGOsVwCaS2blBHWRxkS6Kp/Vspu0CJg9fq9pgzjYtCLz4DAw71HFvDBG+/CHuTg5hxwmyx6LpBzMIoA5UqAIrL41KuukPDeOVnnI7dzbQJXj2UxEEIQ4ObHj+P/veUJzDoeqr7Le0Tx+UqYzPC0jpPFpeeN4/VP2wfHysJmtJyUj4JWpQYokE+ZfZhsnSQwsMA1TuuqIQD5suaLyygsLUswgpIzunK10MtxaF/juoDvHyHgFLPOhr5QGW70QwwnK+5MqrJha79NAy2G8KMV6A+PFrAQOGL9fsNDhzEzPYVfu3wXAhoaMWxezUtDHcfMp5YsC1fu/cFlxBBbvXqR1+gWybB0dUJSVNDAf64fIJCQuFnh1CoeppKZLrn+8ObjyFfKcuI+M/RqL0cufdliIOd7mBl18N+u2iOaBNWypy+lf1PyvSIQI1Ag0CNwJdj6l3/5FwEz1MDy+p5X2tTQKWWAWkRe3fN6nGCOdAEeqnidzmtr1bqSO0twRaDGuqgZZNnkl/I6ncCNwI50AhpHEaxS48sreF6TE8wRHHIcCKQJOskL5dznXCbwIUAjkCPQIdAmj5Zgj6CVIJxaUPJgWS7rUFDNNpAiQMMsgnP2n/1ivUoV+Ju/+Rtp+3e+8x2pg/KgvAjyyNVkm/hQLrxqZ99UY0mtKMtkmwjGCRAfeughyU9DLWo5qaklmCUFgUBSQa8aIvFvanYJ+Gj8Rf4p+bPsI/tL2b75zW8WcM66CPTZVoLvN73pTSJv+nIlxYJ1Upa6hrBegkWmpXGZAlc1XGO7O3nUgErczdX49LoGcTypHVY+Lb9XTwIKrAflgNiJDFvNSznyUGj6Dpb7PNKCfA9P5Ev4xLcfQDnwUbECjFRDZYJruRixMnjHcw/gnOktopzwrJE6b6/SljaBaxUu7CAMJuB7Ffzxvz+AR48uIBgZh+UGqGYY0DCAZwV4/nm78Iqn7cFIhoA7jNbVyqP2H2YUtVbyD9OuvQQ2PHAN37Ezr851ITeNtJQuEALXEkrLS/jPwijuK9NKnjcdUS5n9weE0UAIusQdlrj1iI+cxasZ9sqxGDkr9OMqxl212M9ntEx4q0xvCcdVfNr5gO2EHCBzg+O/SRUgD/ZQZQxHChWcXq7gtqML2DE1hXddMSuRU0Q/GhPVy9RPW9SSylXS6mN6aCAgZkg+5RzRgXTSQ82tE4TcXl4fha4e2H6C3gz+8KbjWCpV4Pfd3TvHlO0UKdeOFz7+z6u2Cd91NJMZiGAEOo8ImLjZKVWAwJUaV2rCqKkk35RgiJ/zav41r3mNADwaP/Gqn1pXaur4m1QCavuU70ogS03nJZdcItfb5MwSCKsfV4IpGkTRAIpAiWCOmkyWT4DHcml4tX//ftHCEqQS1BLAEoSee+65onGkFpPur8j55LU7wdq3v/1tAaUEpwSV5JRSe8p6FPRSS8myaQxG3izrY9mkAlATTa0s+8k+0xsAtb3k/hJEEjCyLMqO9VA+pBJQe8wbEbaLml/Kj/lp3Ma+UqbUnhL4EhgTNBKA8qqfYJ5zjzxdfkZDMRqBEdiT+kAgT5BNrjEBNseMZZIfzD5Ti8t2M59yXAnaqc2mbFmH0kJoBMfDBtvOQwplpONJQM1DjF7jd8ILNPPy3wQW6odVDxH82wxEoPvAELwm71lJY2KCV6FZSJjW0P80QeJDi2X86fd+BN8bQVlodQSUFXiBg4Lv4nVX7sflZ81g6wjXOfNWLdwpSD3IS+Sse7FQCKNZ5t0qXnHJXvzchdSes8oAgQBOkg1CwOsGAY4tFvD3Pz6Enxxfxkg2A9utIMjQVZeNilXFs/btxi9fvlfoDNxl2HK2Ls0zpAakkVJ/phlI4KobrLrEUqqACVzL5WUU8iUcKlr4Tmmad7xh+FK+uDVXHgr2ujV0tLQUJ8vUil5bM85KAq41IETg+sWHCFwXEPh027Xq866+XeFCw9PmB685C46YfNYbNREI6Ok6NzqCkVwWdx8r41ChgtseOYp8bgK7RnK4/qpt4XV8tzreYTmh9gX4yC0nsVCprIDqDovtWXYuvfQ/+DN7x/G/nT0qhrfZDL04hFdYuoF0srn3rPFNCmabCSL5TpFLSSBDnijBIgEc3SjxipwAkcCIWgxqHWlAQ8Mlai35c8011whIYxpqF/WhxpXAmBzLY8eOSbnMS4BHIMd8vK4mSCJ3lYZB5KryN11akaLA71kXea/UTBKAst3kpdKfJ0EgwSlBFrV2BKzURrIM/WHdLIt9pLEU1w6CQ/JkqUnlFTu1keSN8p1iH/kdg3KQLsC0BN8sn58TZNE4jG3hPCCI5PvIOthuusKiFpRgkxQGAl7Wyb/phovfUdYEvuwLNba8+n/JS14iZbMN/Ixy2rdvn8iVgI9tYRuYn2CPbSJVgvVzHaK2VzWlpD2w3rPOOkvAKmXMOpmG8mLbWSb7TRlznClT8l6pGSYdpJvAUe0RNJSuHqJ5g0TZbYaAAmv5nkf9la6sUwAePraM/+eWB7CwXMW4BAYMDWntgEapGezYmsOz9k3jmWfvxHiO6lAS2ixRvHiwUSh7+KPv3IVThZKA2Xy1gl946rl44cXbhaMqHnNCK1z59wMLy/j+w8dx+5OLKLlF2BaDHFTDoC90zVgp42UH9uClF+/ExOhIopiS1ljOIa5hQy3rWs6w7tU1kMBVwUGU46onLC7y+UoepSUX+XIBX8zPoAIHvliGA06PNK+hi5BQO/fBa3aGXgWaAtcAX3iQxlkErjwNJ0ViClWkduDgv1+zU6766VtUH8qCRgwrMbvlZOzhjuMevnHPEzhONqbl4OzxDN5+xc7Qe0H35llHJZ0JXJPAe0fVdDUz4w5scbL4TY6F56HqugJYNrITaxNwU1imYZDpM1PfP3VTFNXa67UvNaHkUZpW6QSuvOom11XL0QOkybc0bxEULJk3L/qZtkvbYBqCafuVH6r1RDndmpeAmyCUHhQIqM2IWuZhWWkJUYOl6JV2XD3aRy3blIG2PSp3bb8pb6X4mNGk9PqdlAByculVQPsclXW0bWZfo2Ov8ukUtJqGeqyDQJuHC7NuglkCfRpxxblT6+pLvIkKM7mecvtBd4l0hyK2tlXRhhZLHj7+/XtxaJEAEnC8CqqEnTZ9qgLLrotJu4oXXXwunr1/J8azjtg/ZIIqltwAH/v23ZgvuiD7rAwfr7xoD156cCd4a1eyHPHL+vh8AV+68xBuPlLBqOXCyRD+2rB8C57vIjsygUKliOuvuRCX7ByDw4rpezzlw34SoHPuKG96IyoQUnZ3YJMNNHDlqEX9ufKkReBaKdEJ/zJKpTxuWxrHncEkHPoq9Xx44rQ6dCPV3YdlhlSBD15N68cGVAFqXHnVLxrXJfzg6KIAV55z65pV52XAEWOg9101J+0ncNWXkn2hhobXjbKxMrxB1cU/3nEMty9LrDwhtW+fcPCuK6hx7R+/+brhfuSWE6JxDa/k18Tzbrrhr1EaVhN7DB2BZc/Dmy6cxeU7x2QclLu30cMGmgu9+oWMGjVEtcrKX1TQRc0ggSD5pAqaOEfpVYBX0dSCKiDS8de8UdAavVo2QasJAKMASwGftk3Hz+R1m2XRsIsaVraRml+WbYJyc71gm8x2R9uhdcZtmiYAV2DZKD2/47rG91q1+tE+KdhkO6jhJpeV1Am2mT9xADc6+bVd+rsRcGwVDHBNZh7VgOn7ws8JXtkfGpby3aHW3Jwz6V7SYapmEtAxW3mnnQw3IFi2D8tzxOWhazm45dGT+MJPDmOpXKJ/gdBXqlWFE4ygalcYJRbj9gjGRi1MjWSwa3IcM1Mj+O5Dx1GqMCBQANcOcNXuaeyaGMHJ5RIeXyojX/JQ8kqoMtqWY2PEB1waAvs0+nNRdn08Y/8cfu7ivZgbz4bRH1GFkxK4iuFszYhx6Hmi2Wzo7+8HAria2gIVt24cUa6rhnQsVkooL5dQLrmYLyzh895ZEKP3wILjVcUAiJObRkzdesL4IESjwG9fHV7n+4ytHAPCWC9dQfH3Fx9YxA8OL8Kz6a2u5tXZaFTotj/kJdnVKt5/zVmwRp0wqolBl9crNvbLrbrgu//3j3q4c74kJ1rLtrB7PIe3Xz4toV67BttrRlxN5ShK4xq/yvQHyIOEHeBjN53EKa/aV9rg2D4RDNR85R6cyeK6C+aQ4QZg8SC1CjI2sssVfb8ILNqxxDWBnSlDghMa4ZDbqqCt6bxZowTsK6kQ55xzjrhd6v7BtrOOmDHpo7IzwT4BOCkN/OmHR9sd9UrAtnEu6E1FNBBBP7R9UNugmkmuUSbIkwMFgHKlir/70YO45XBFImmFnFi5PhSbhqzcLjrwgyqqgSfuFnPZEXHBKPuaRTpVgKAaYMRhAANbnOUwMlcVXs3WwZfQs061iumJMbzqkl247Kw5MdTlrpn20UOQer4YaurTSq5/0w00cFUtg3Jc9bdY2ZcKKFVI+i+jUizgy4XdWJTr8ZBHSrWe54VunJxMNjE0a0tDK2As9In3m1ftwBaG90jwEkAlnhjhWxa++Xge33hsWaytQhhdr20ULSytNz0Po5kwAIFvE7LWrnpqjZTFohZ32ZbFIsBn7lzAfQSubJVtY/foCK6/fA7UGZpW/S3100hMyoK0QwLY1of2i5Ypikt1hh2JwctT/0duOoEFr+bHtd0GrUm+8HDBLkw5Ft5+2RzGcyPI1LTtOg+5oG5U7atyxDZq+9uZBib4a1Wj2E597eSJcvei7TS1uf0AvE2wHdeefpVzO2OzEfPEacLVmIpX/I+dXsJ3HzmJmw+dRqFaEU8DDFtl+VzvSb0L137171q3c/FaTzirkGAGZK/RnRX3s4LriTZ13/Qknv2U3Xj6vmmMEvQKaE0PW/U2gnPLPBhtxLEYtnlVAgMLXBW0qmbHpAzwZXTLVQGutK4ncL2tOIq7vMlaGFbyakJrfA3p2Q3tK19iy/Lg+zbefeV2bB/LhG5HEnweigeBAPjPw0v4+wfzGMtSCyte9urmMMGh71YlvOiusQze/fSdAnip9QuiALDmJYAgklrAP/vJIh5byotFJpeY3aPkuM7CDVaXhyRWbZoXiWWSLwtbyAlw6Kg14eFyJAEHbFIcQo8GAtMJ8CzgYzcfx0nfTXZjm6ZBa5KmBlxF/jbedNkcDkyNCFcM4sA7fHRRNV3RrEnzOqzE3My0qH4AQR12K3V2E8CmzrSGCZXLH6ct6xYftRvdUZDNCE5Ja6B+PgSw3ZB4e2UodUDnU1Dzo03NK9lu1aqPpUoZNzx8Gt975CSOLy0hl8kgk+H3NU89pOH5Pqyaj1UZT7o85N9Utga+UAhK5SrGRjK4cMcsnn9gOw7MTgjlTe4OLQLi9C7Xh75Z2xvvjZBroIGrglbzqoD/5oSuVEoolSqigcyXijiar+Lr3m7k/AAeXX4QNFlkjBJhkJfjwXacFUOBtgZXQAvJ6Q7efNEEzpujg/rw+vjM6wtfQCfpC4/lfXzytmOYyACeEOZXgav0x3ORtRxUbQfX7J7A/7F/sgZEwzB5cQ8XCvbt47eewrxXhV1liDsHI7kM/vdzcyh73eH4hvGvA+ydnMA2hudryE0NIfJCpYpHFytUAa8A1ynHxf+638Wy74pmuZ+A0pltCYEr/18NHFw+beHVF+8QMG7TK0Tt8KD5OAf5cAPv94eglc9m1V7EcUf7ccy4LkT9c8a1c70AoYIhMxa8tm+92tSP49gvbVLqAPcpO8tYiVTDhH7F5SZNDA/CTw4vl/HEYgnHFpdwZLGKE4sFLFZLqFQDuF6oc7XtDEYyHsadDLaOjWJu6yTOnrKwa8sUzp4cQWY0g1Epk+4WuUn6Enk8VCnVXGY1EI7eLGoUtn7aL/plTDdyOwYGuHIQzGsw/Vu0pr5f98NFk4u6+gfk79NLBXzFPQu+w6vo0AjKfPi3X62G4Rlr1IHWBz4Ao055noWX7J3E8/dNyKVH6DO1vj7T6MOzfPzhzcewVAkNsxjt1CeIFnpABYFvYcJ2UbJyeNNlO7B/MiOW7IHD2M5nGjGtlG1Z+P3/OIYSgTl7bNsokzjv0tee6WKEmsPWe8scnu2gWC7iTRfO4dqzJxsyk7j4kcd7y+EFfPqOeYzRrYq4c2VELRfjdgYZ2xaPCf1jOtZYLoSvQVDF+6/agZHRkUQzAjUc6Eftq75XGsN7s4LW9t6A9culB3alpPTL5j10RbR+c6KTmnU+cT9VitAZVBTCWBr2WjY8Xv0L9uRdW8hw415HZQyhLw2Va36zwmbJDduZB/s0bTY183pgk1vSrhtYp2nNME2vJbApgKuCV6UL6OlRY2CLv8BCETeVx/GQNy3X+XHUb4JLjwZPYjRF7Wv02rvJpTo5q7Yl5PaDkzm8/qnTonENg9glI0PyTR9dAv76zuMo05edk4EVuPCqHmBlhZta9Qp46o5p/JfzpzBS0xaHd+rJxmWFSoDfu+24rCae7cP2Q+fNwk2y6zW16anw9VOWPNkF18evnD+Lq3aNCXE3qSw6kaY7r1uPlfDZe49jnKFQvDAOgUWXLGKCRuAa8kc3wkPdwHLVxRsv3IZLZ21YTi5xMdXbAAUa/WJEwPZorPihNe5GmHX1bYzykddLo2kCn6H/zI03j7TF5iHbBIf186oWwkD8vfIJ96G6ZZu+Xmu3UKQRELh2EhFRtfhqzLdxJTxseTMJDDRwlUNejUNqGmgpB4zXCdyQ+btQKuBkvoJvVfeI1i8ZF4UaXLrN4k02IzqlPtVJ5CuCLlpSZnH9ZdOYcSx4jg0notI0F4HAr4jW8XAe+F/3LeKJpbxwUIUz6jAy0wh+bv8UnjGbRbbm906Y7qKZPBO4atk3Hs7jS48sIcPwsLVFhQsHPQwEFuF17RGf0G2qXG0Li2UPrz0wg6fvHml4yUPOU2DZuOVYEZ+7/zTGMw4sRt6S/6hhpvxEN7xhNK6hLt3HJXOTuO4ADQ/CeO6NDFFMty3qcqnZi9yL7/XApy6JUs/zXjRmWGZHEohzmdVRgW1k1nk9BK1tCK/Psughm/PK9CqitzPhWiHhdkJPOjUlCtfzlcei8TNvHGkQTddW7a3r/Xrg77MhG6jmbBrgavJclTpA0Co+XSsVFJfnxbH1993deNIeFXccAnxrL2DcqIuTbt+TULEEsJ5Y/au7qpDzk/RQE/lLB8dx6cyWlSuSxLSRsKuHFhhAwRUn0aN2gO3jWYw7Ib+o0V28MIP8ABXHQtav4sO3H4VbZJTpLOzaItLt2U3xzZd9vPaCSTx915ZY119aJ0E9DdduO17E5+5bxFiOf0s8sP7y29qKkMTKzMZkNsB7nz4LX9yO0c9C6MO30XhxXnLemjzAtdSW8d3guxLHQ2xFBMO0/SOBqJX4ytk0wUC0Wy1XepaGhO1WucNy1l8C3EdNh/5rNaeGFKb1H/v1asGmAq5Rt1jiXaDGdS3nK1gsncb95Qncge2ho/+VUam34jcHi1cc6rCcvB/VS9KwKqTXmJpKE8gGuGgmi1dfMBM6MqfFZQIfxzTmIZghmHNGckIzCH3x84qdtmThNXrSIz1iTOcA+NGJIv7H3SewNZOFJ5af1LB2//6dGtzTFR+vO9ApcDU0wOv1trRRrziC4RwJAlx/5U6cNRbSS9Jad0ctettoQstZTA2G6RB+qHFtWZR9maGRC6puH4z0xovr1hC09uV06Eqj9ECUxH3tSiWRQjaqV5ZeyGKzlTnwwFVwXY0uEI2iVQdcCwGWyicxX/RwY7AX5Zor/HBCJAM6ufon4dyrivU8/aOGQQvitK0hqJTNQa7yLfzqZduwN+cgEBZ7+CRtHqsW3QTIAWzRxIZEeO1jQ3ARWAjsQJxBf+aeeTy8VAJNsGj5Lpi2XTpAg7eGWLw7wLVNqsI6v9EhP5fA1cElMzlcd+G0GJdJJKWUR4W19EXIecR5NvR7uM4Tp8fVrwV1QA/RBK16ndxtYNxjMQ2Lb0EC5jrV69DW0Yh99RSFFho9TLohJbCpgKtSBBTAcoMOXWNVUC4UUSjnUSqW8Q13J5YxGoLIpkrI1UhWwgn0uOnbsBkur8njBj7O2eLhrU87G5maptT0XWpmN30eKpRe0e4K6gyDEDR8hENq4ZHFCj59xwKyBCnktzKkX5PgAM36kvT9Zgeu4eygT1zG9R7B+66YwnguI/G9W9Vw99ovoYLWqGeDIdhod/b3Zz4dT9Wsc83pVRQ3NerTkLdDrX1/zolutco0wDNDEHe7/LgoWMN1qltS7v9yBgq4qrYyKnbTQMt0jUUgoFrXUqmEcj4v3NFHyg5utrYj5zFmMgFhU/RaV6VE3GLEKFrm25maBjWCKiVKV2g/9ZK9WVy9O/TpSs1tNZtFRkPO1mKJs63tnWLpTyoMCFu2LSxVPPzFTxjlhBri1vrVznSmRnqhHOC6g5O4ZudEEzJC6LCfHNfP3r+ALQ4jYYeEiN63tJ3epc8jh5pKGc/bN40X7dsKm863GeawxSfueswEIvy3GXdeDjkNXMJoXj0Y9WKzabGLw+RrKAEFr6yyvfUlubFUCPSje7c1FO+mrapX2tckjvamFfQm7fimAa4cX57SBEDUeKl63cAFlsC1VCqgXKogXyjiq/65cB1yW8PoVq0+gU/wGqDqVuFXQy6t55Kfyggh9PHkw/EDBDkbluvjzRfPYnTcQsZzYPl5BPaoAA6mn5ubk59G/NWk9jE/wYgLF47v4c/vd/HkiWV4ZAeYFp6tdjBlegLXeRd4zYEtuFaMs5IfCQorxlklfPb+eUxmGLdaw9a2PgYpm9jTZNpfclxpkLVtxMFbLp3EWDYXun9poXZTo0CgeerUKbktIDjgGItzcNteASDqqkZ5Z5xPcV4KVJM7NMJqYTAGKKmuiZwHncwBc36qA/hug+EBEvum6Eo3D8QbKVDLphjcdezkpgCulK8JWKPAlS9XuVRCvlxCpVSGV1jEDdXtOOZMhRbtLQJXXcC9UgGnjx8WNx+0JDcXdl4eB76LwHJQDioYz43h1U/ZgtkRBg0IOZAKOkdHR7Fnz562polEiA08FD0Htx5ZxNcfK8N1bOTIu+wBpzXaSALX05UArzk4iat3TIj+NOkRN9WicS3hs/fNY4tECqvJra3e908mgag17flbL53CrhxnVkaiwbTz8CD02GOPrRgGNivDPPQQwKpmdXZ2FmNjYyta2uFVbjNJDu736iawEz+YpgZ3GKhicOdKKz0z54QesFvNT9Daybxspb5h2v6XwKYDrlGN60oUrVIZxUoZZYLXfB53uxnciX2wA1eCBrTz+G4Zp488Llo1McYKcVno3EkUiDSy8pCxshLH2bZ9PGfPKK6cHQc93IVYx5JYzfv2nROG1BMjKtOTkmoiwzbSaIsX62EdoaP++ZKH/++Bkzi85CBLrwLqF3UNgKttE7jaeM2BcVy9Y1wMypIeAml6Y/jhiSI+d+9pTGTpAdBp+eDQzlj1Oo8GgfUDDy89dxo/tZNBJBzYDPbdxkOQ8eijjwpHexVspjX3Wq2Q4GLv3r1SxhC0tjEQA5hFjUBVW9oKd1A9FgxB6wBOjA67pH58m3keMOebHqaYZxj8pMMBGKDsmwq4NtK6Kl2AxgSFSgGnlyr4kv0UjBO4tqkWC7wqTj3xyAooCCxfnPt7VhZTIz5msqPIjtgCXO8/dQyOn0PRq+Lc6Rk8Y4eNc8YyyPBK3/Fx3rlPCbWwkRgk1FKGzrpCAEQ+rngHCIBTRRc/PuXjhiPzcEs2g2yt+cOAAkslG9cdHMfVO0fqwFFUkc0QgXTrdfuxPD53/yJGs/SWQAi+cUK8NhMw+7xtFHjn5dtDp9tt+s/kXD506JBQUFafcHaYIFTnvBrHRNvHzeCcc86JpRA068vw+8GVgBksQNaVmi/pRm7chqFcB3c+dKNnCkiVRsLDjfhQL5bgeaTQuUJz2rp168oNkLqa7Jcogt2Qw7CMziUwcMCVIonjgpoGWqblo5LIzShapXIJy/klfN09B/lMrhbrqHVhMzTsySceRahUI1+VBhAWdo6P4unnbEPGzsL3iwDG8E93PwZYbhjQADaKHjBi23jW7lFcMZPFRRddKA2g4pYeTdWsh1pKml6F4I7UWR8PL/n49mN5/OhUGZOjGeQkpCvdb60HT9RHsVzFC8/biotnsvC95DZIxC4buG+hgG8dKiOXcSSuNd1JSZiyQXgCIO8FeM+lU9i5xYFjtRB5LdJ/UgV40NKH85rhgEdGw6t/fQ+KheVwbsSMP4HIvn37emZVPghDtln7wLVR/a9SBgSznG8KJsiHVU6seUBSoLtZ5Tbsd7IETG1qsVgEf7ZsmZKDkW1bRIWl5wAAIABJREFUyOeXhbo01NgPZ1EjCQw0cDVfEt20Ta8C+u8Vl1i18K+lYgnl0hLuc0fxo8wuZP02iYhBgBNPPFIDlkHoJsv38NKLQ/dXxBElRouqWvjeg8eQtz3YXgCf7mkC+lcF3KqHbAa49IL9OHtqFDvGHExmHYw49OPqoOz7KFeBkyXgcL6CRwoeThdc0C3saI7h9AhYGJ5WjZzW9oVg3Y7twPV8uJ4HvwEAzQS2uOcahQebxkZWVYyzQq+17V2pr21vm9fGcL8IsnjunhG8aNcIAvr9bUCfaFTik08+KdHe9GE5IyNjyI2M1YHZQn4hNAhMeAhchxtF87HbzClOnjwpV7XjW6bElZvvB1haWsTszHTdXGt3Lm9m2W62vush5+Tp05idCY2OdX8ulYvI5bIYzdHDePi0QlXZbLLcrP0dSOCqkz06qCZVwNS6Ks+V2gWhDJQrKC0XUSidwjedC+AiA4+urURZyLCuaR8LC0ceQ1DzZkCl55ZsFj99/hz8wMKtT57CQsFDNaiiUiXIJMizUKWWsUqDrhpjNXCwdfce2E5OwC65sKveY+udRQkuqmE8ait59T58+kkCpHK42DExhrc9dRqu5WHUD2N1t4pfjx07hsXFxZXOUcs6PrFVtNRgQIza4citFBOBK9OQKsCoRsNnKIE4CVAr5vmQOaIAg3N1YX4e27bNDYU2lEBLEuAcouaec4oae69KugBvHsPHpAq0VPAw8aaRwEAC17grUQWzqmWN8l3JFVwFriUJRFDML+DH/jY8npmFZ2UEsJJRmh64AkvHnkC1Ul65pZ/M5vDCC7aj6gP//sgxzJd9VAMfGZ/aSAcOo1tJGPvQ5l+jxk7t3I3MyFjz06dhn9O6qc6mmffr1lE6xaKXh4xt4TevnEaGmmUxoqOzrNaeEydOYH5+/gzgSuV6oZCHV3Vr865BGOAgEI8V4+PjrVU+TL1pJHD06FHMzG6Tm4FiIQ/XrUjfeVCanp5OHb540whs2NGmEiBQ5VpI4JrPL2F8bGyFrhQNwjPU4jcV56ZLsOmAa5zWlZ9pIIKQ60qqAHmuyzhetnHTyHk1EBnA43V/Si0mX7jF40+iWuJpMuSYjuWyePHB3cL1/MGhoziZr8DjRXiQwVgGmMw5YESt+ZIrQNamr9cgwPi2HRgd31I3QaNXKGo4selm8QbqsFXjIvOw8sr9E7hq+6QcUugHolXgStBK8KoPx58aVwKKUjGParXS1Pcv59DOnTsxNTW1gaQ4bOpaSuDIkSMrwHV5aUHAKp+hJ4q1HIXBqEuVStxn3aovWnyuVfxNEKsKJlKg1D+1fj4YEhj2ohsSGEjgqpM/KqA4nqsGJdDwr6J5JXAtlLBYyiNfquC7mQPwa3fw5J+mDdVJXmb+1DFU8svhIh8AGcfGtftmUSyWcfepPJZKPmwHoG34hXOjuHTnLFzXw9ceOAqXHgJ49e/7GJmdw/iWrWewPU3KQDcmxLCMXkvAEuM6y/KwLZvB9U+bBX3dkkbSWjgCYGlpCdSGmcB1bGyLGGiVy0VUKqW6zqjBVvRGgsEtZmZmet3xYfkbVAKkpMzObYfveVhaXsbszNYVLetKQJVa5K2h9fcGHeQ1bDbXH/EmUCoLYC2XinLjowCVNAJ+Pz4+gWKxIJ8PwesaDtAGqGrTAlfVvCpwpYHWipGWW5FABPliAeV8AT8KtuPx7BwyFrWfvMJPpxujYra0eAqlRV7nhqFLw0eiAogfT7rIEv+sAbB/dgxP27UVtKP50gOH4fmsiX5MPYxNz2JkiqFCN8CsGjYxUQLCZQ088LRSLLt481NncGAro2i1DlyXl5dBbVijR7XymUwOY+MTMn9LxeKKNpYHKnLKtm/fPhy1oQRiJcAIbeO1255CYVkOOXq7Q62/gFXLgVspSYS/4dXucCI1kwAPPFy/NNofgauuVaQRUBtL7wK8/cxlM0Pg2kygm+z7TQlcTbqAGQZWea78TapAoVRCpVjE4XIV3x+9GDmQh7rqSTXNXCktnUZx/lQEuIbglRwf26I7q9BDwP65cVy4bRLlaoCvPnRUNBzifNWvYnTrLMa2TpuRB9JUP0zThxKQTd+HeFo4fzqHNxzcIrxpep1o5cnn8zh8+PAZWUyNql7n2nYG4xOTAlyp4VBtLL8nTWDHjh2tVD1Mu0kkwLkkkQXF7ZqFTMYBI/kpyCBwJajleZo0AkZiGwLXTTI5OuzmqqGfVedZgHNNgStvPznnhsajHQp7wLIPLHAVaBjjt1Jdb/DEp54FFMiqxtWtukIVKFXKKJWKKOUX8Z2RAygH4/AyHixxip/uKS/Po3D65JnANbBAL1t7t4zivNkJZJ0sxrIOsoGHE24VNx46CbvqIWB0JfjIbZ3B+NbpOm8C6VowTNWvEiBFwEIG77pkC2ayduiyrIWHPDC6xDIfggbO7Sj/0OH8IsCgxrVURNUN/b9y7hO4kuc6dDvTgvA3UdJG82J+fgGjY+PiKmtpcV6A6/AZSqBVCZAaQA0sn5CrPynaWBoDjo2NDt31tSrQAU/fMnDdKJtbI88CceBVAxEoeC1R2ypRPYooFQu4C3N4cHQatp8LI1OleAhLKksLKMyfXPUQUMtH7qpvZ3DhTA4Xkx4AB1mviiVkcPODh3G6avjd9AOMTs9itAZcU1Q9TLJBJODAx3UHp3BgkvNKlu3ULY8DrgpGufg7mWxo0EfKiTj4tuF7LorFfJ17rImJCQGuQ35iatFv6oTU9Iv7IrrbcxxsmZiSubO4cHqFRrCpBdSvne8DNzMmftB/8zf5+tSqOhm6fAxWAqicPnUC27aFHi3Mta3XIm6EczYKBuq1jNaz/JaBa68bGwWc0RCD0WtQsz1JYDWpzdFgBOrPVa/GeGXBBbpcLOCJio3vjl6A8aCAIHUsLRvlpfl44GpBAg3s2TKCXROjqAQeiq6PwwsFLPsWbIbZMkDu2MyccFzFGGtdImD1euQ3X/miHfV8XLljC165L9cyVSAJuKokCVxDbuIqGC6XCmcYbRG47tq1a3jFu/mmYMs95tpz/PhxTM/MrRx0lE5QKReFLz18hhJoVQL0R80gKDwI0ebDFaVRATMz06LN7wX9pN19NMl7Ty/a2KocN0t6q1gsBqqBjHY67nMd7OigN/o7KU8UdDabSNH2xE0gs4y4NpmnPAWuynPlb4JW5bqqdWOpXMVyqYDb970Q8EupHRdR41penEdx4VS8xrXmdD48CDMAAU2xqIp1EdDVgAFcx2e3IbtlsgV93GaZwhu3n5yLDDiRg4NfnDuFrL9qvpemV9R80R1W0kLKBZ+RtPib0Q3C+VwSt2xmHhpGDI2z0kh8mIYSOH36NHbu3L3CS6xUyhKqkwcgPtS+rpVrvo0GFrjOp/IEE7l4SeqnuZ+1MjvFN45BTWq295plm21JI39to6mE4j7ryDyhYR9k39UogEyXyWTE0wD3aO7H/Js/cYqtlX3S0Mrys2jb0mht4/KYMo5SsKIyT/N9o7ZF+6JpTRkmpYmOkbZFZRbXt6SxjPajWb9amXvdSGudOnVK7r1NUBj3bxN8RsFhFJhG85vlJwHcJJCcNr05ufTfGlM7DszyM1Pjqn/zBVLNqwJXt+yiWFrCob3PgDt3PuwgdMDd7CFwLS3Mi2eB6C1N+DeRCg20bHjwZEGzGH2AxjsGHYG0gom57chMbBkC12ZC7/PvdW5qMz0rJ5HVnl55ENvdpZQklHBRJidsYWFBijLneHSB1g3DrNtczLhBmI7k+1yEw+atoQR0XVStF/+mVwrX9+SUlXEIKBxkyNGGIwCkVxqypt2WwC3hkwZQ1W30TQtPSNCINWa0xwQbXM9tKi2MIqP73Op9G08C9Sj2DDJRUhtq9assVvJpeqPchmWmkGsSSIyCKf7NOcIn62TCA45seasGWkJZIr1JfASGnH3uyfyc4DX6NAPS+r3pDnBFJpFwhXGALdqHaF4TkMe1xUwfl1fna7N00bLNtsb9O5peqWDReuLymrQx9fwQ3bvafWW6kc9aWFgIonHMo4CvFdCqm2gUSJqba/SUmAQso4A4ukEn5VPBRMFw9G8zilaS1lWiabkuSoUlzGMcRy9+QaixqkW4ajQIfhCgcPIYvGJePAjACg3CzEVM/zbjcZnAQ9L6VcycdQ6QySFDisEQvnZj7vdHGUEGgVXBHi+PK/zHQR8TaVxHcN6QF8YfNcYywag5x/R9jtvMmYfGWbzi7aeFqT8GZ3O3gvNBgWha/rPm4VxTkKEbe79KU7jfBjWrETDqZh9MuUTfzUYH0UZtiHvH4w6y0b00rsxGbTLBVnTdiFtHtK+cTxpYQNuQBOaigJGaV51XSQAzqW5tr/m9Wa+5djaSYRx4jCvTXH8bgeE4oBsHMM3y4oAuPzPzxQFzbUcjkJtURrQP3XwP2inLWlxcFKqACTijINMEgma6RoC2EXiMe2magdS4NkVPqVqnbuSC+WoLUhTkKojl7yjXVX26ilsOBiQoFVGsBKicPoJHD74Ylck5IKiGYLTJU1iYR3lpQdy4MjqWlbFDjYTjIOPkYDs2LMcOuT21k6dcJxkhQKs8odN/LMfJybYc075ZG4ffr58EPG7wgYVsUMHL7YdRDnLIoooqMqG/1wTtEecCD1W8to17d6PvRtK7wrz0yzk5OSmbQqMNfP2kNKy5lxKI2+z1ilZ4hym9XWg5/K3KkDgNWS/70k7Zqokz88YBx3bKTpMn6UBpfh4HDqNrQxwISuqT+Xlc/dF2K3CJW1dUfo0AH8vjvso0Ql1qoBVvVI6CV85LztHo3GzUlyQwF9dX/SxJpnGfx4FaXZuTwHmjcsw8cWVH+xpNH1dns8/i6jRlnGaupJnznaaxlpaW6oCrCrrR7+hGaaaN5tOOKlA0B9L8LFpGXB3aWXOBNF9oc9PVz00QGwXaWn8ScJWwdPTpWi4jXyrDKyzh6NgunDjnyvAqn9cMCdc0snhXGRWLwTyZlMEGoontFUrAGV8ZHxCvsiqfp1Wi28wq/7XTCTDMv74SUFIIr+qenzmBbU4ZfsCAFGGQCnOBN+c0NwEu3kkbir4/cQaIBBV6/cbf1LYyMk2/LErrOyKbu3YFnZwXZgjOduYG5yjLI3htJ38vR6KRlqyX9UbLNjV9zcBkXNqk/CbwigJgcx+NA5CNgLRZX7MxNff+qKaV30VBcBywjBsLE7w2A5jRcY62P+5vXVPNsqMHh7i+Rw9AZjlpALA5FkkgOC5NUtpmYDnavrj2xsliLd+PpLqs5eXlMziumjh6BWlONBMEmoVHP49OzjggmQRamwHiuNOfDqzZ9ri28jMFunGbuxppKXAtlUKfrvlKFQ+e/9OwLB92kEPVpqGLsAdqv/lC+vC98EokJMAr2ah+GNStVjz2XWUd2YEyXi34VReMvsSwnuQGpblW7oeJ1v02pHcb1f26m5WYzl2azFXeCghH1cL5dgXP3nIEleoEnMCFz7ljUEsEysqBqBqCAXLAGBJYDkZGYLa6HTDh81qa2ssP+i7OZLLCvRs+m1ACPBj7oaaUMyCTzYbUEWOeNJsZyuM3+fxVz5OQ1XXgNZV1Um/HoK6tDTom63pazqxuBN1oek1G8n7WbuKSAOcZSg/z3da1wVgGVgCNsUydYYMRIxMzX7gj1VxUMQqksW7UgboAqPKK36Z7vnp+ahLwrSurVk24xq2CXdXo8/AeBZVx4o8DxWZ5JshupMWN9pN1J2mck4B4Uluih4g0YDcJnGpZaeqKA7BxbWl2UOnGtE9bhpXP51embxSYmprNOBCpGsvo6SkJUEY/N8tMyhN9WZP+1s9NwKrtSgLZJo1AtVAKYglY1acrrWZXgGuphIfOvhbF3BZkfUsiaZl7vYeQFyZEcjtDWuvKU3UMfmu4HKYbJwk1GwJkmVAuAxMEshCEwCOKVNIV28+p/Iho6kLdSnhUpbfEGWKkB469kIH5gnPrD/zV9kT7xRi+5EszkPBIYOPVk/QSwCHlgScMJKDvoXl92+1FhGWrFjfu6rQXchqW2T8SUA085xXBQHS976Slurb2k+Y1+v7E7U1mnxXMxGkJm+XtRHZRABH9O03d5hqibYnu2Wa5SWXGrTlxn+kVPsvhmsJxT0M3qVs3a55P4gCUzk21S9F5ZfZJectR4BYHcpP6FTdHGgHBul04CcjXEmlbox44zDrNdTipXhNwRwGoKbtmAFfTxoFls9xO53K38q+4wzIXqmbAMwpotTFxGlpzMqUBrtH0cS9Ys3LMwUxagBV0629duEWjVXOLtQpcSyjTs0CxCPoqfHJ0B47sugy2VxJfAE4NRlGz4DKUgO2EmtbaaV1Bl4IW0ZSeiTiTx7R2kg8Pn/TxGvKFSEMgP3bl5Gu87N2aIOtVTqhNXn2iWgXzsNCcadz9XngRI7v6xgqhIz5yW6RfGkDYCgKUMYZrx5dw5dgSKv4IHKwGoeB4c44qPaD7PQrbq8Y45KGl2RR70Y5hmWsrAa53/IkCjLi1t92WaR3Kmd1oc6vbB8V25RjN10q7VOZxeXRPb6W8RkBN1yuuI0mgNU1dSWl0bipvVjWvJjBvJOM4gGaC2rQgPQ4cpmmDCQbjZN8MTCfladTuRqA7LbDt1rzttBwBrlpIkmbSXGQaaUbZedOCOY5z2kyz2qwtJhCNAtQ4kNys7fye7VTAqn+rgRY1r/yRCFqMplUqYbns4b5zn4NqxgO8UDvBK12/6sEi/1ToASF3gMIV4KpXHkm0WOUaxI2o+t2sFWL7gWjxfL8qANk2fL52OiH6JX8z4ErZhnieGsu1bzXpGuHisXqbf8a16sp34X2+vB9RQE69KjXI9FIBH+MZH6/duiTHIb+GyJUrqJqwXvY2CcT0ss5h2esjAXPNU62VuXnHaac6aekgzq1OAV8n8kyTNw041D21EUhMU5em0fVKQWvaNpgg0KwvSmNQnMHy9aaIn5mGgM3qVOBo4oM0eZqNd7SMRjJNC47jAGcSODYBcTRNI+CaBoA3k08rc6TTtFapVEqkCtRNnphoTWlAaLtpTBDaajui6ZNO96a2VRdxE8SadAEaaBG4lkslcZR8KsjAJbLwPSiPS06W4g2gxv0xeQKyOkSHq86TX+RLArMapyeCzKQYgteadlg0vDWQfCb7wKQnJE+XMFUydUH8y9Ye8pssaZOWXQPqhpZxZZK3BCqNOrTPNUAvhm1GWfQBGJDjSX9/4kKqBiDFSWJLla70ywpCTqmZW8aSADQylpbvieeH0dERcfKfzeYwOjoqfi2zuawsoubCLb7wLHvFZ6GK2hZKQChLgmDPsnF21gPdoxHKqs/DtbTO7ser3U4XumH+egmodj264fdSTqxL/WTr+2HaPPSy7l6X3U+belxfdS9J086kvTcOWJrlqdJHtfdpgVlSe83P45RUK/tREIhyKc7Pa6P+ppVFs/ZFy2kEbhsB26R8SXmi6ZO0sObn0cNoFMwm1ZVGVr1+x+rmQ7lcbqpxNSdI3L9D0BAPFlRQjTSfSWVGAWicYJLqNdvUDLjqC6f8VgWEClzVQEvCvxLA5gvIlytwPRfw3JBv6oTEc8V3Aoo1+nztXpvXwfTtqmBIYNoKVquXX+CHGrrw6/qABF7NTZJAG+URZUPLXSsIr3hX+myAXgYpiX1qGDQJtsrXxpc04KExUShjto1X2mEhYtxjOpNWEL/icq3Wo5p23nwhbMMhtnpg0H5EtaqUrk45ib5iwE0ax+nT2gsXCmh1vtTgfIzlEzmoBKmMr82f8fEJAa45AbAjcqUvwFXcnVkr0YQcEktEWxz+wOA9MwRwDiPwgxLgZ+BWy5Imeg3WywVC31elywy9DfRS2utTtqn5XA9KiNbPuuOiIa2PVLpfa2trT/frbwa4ulGjCYg7vRlqRV5xabk364Eozfqfpr6kNO0A4kZAPs3Bwsyf9O9G/Y6CVEEWMQEYop+nkVM35lIrZViVSmXFHVYaYKibeiPA2AxwNstrAi8d0GjbVgBNJMxbXLo48GwCFNWyNnKLxZdCI2mVS8vwygHK1QCeValxeGqWlWKIE15j22CIOhMIhcY2Yd1EpoY1ZlADvgrwrDC6SPioe6TwL4m4pZOOhj1+qJkTgGOv5iOgC/S+WaJy1UunTrYSeq8BdA3M9oStIJoNy1DSrgGYa1VpVBStmWlXZbDK4Qy/N+PFNGau1s+LujgzK6C6lRfBfFnNFzVpvmfs8IDAzTeXczA6NoLRUWpeM8iM5MSVkG7MGYt0jvCHUXBWQCvo3je3OsYcL8+HZ7kIqi6cTFiGaezQap86ST802OpEev2ZN+qiKqqB6XWrWR/fA41O2Iqf2F63ba3K70cgYK5/7cwJMziAKcd2+9pqPt0PkjSv2qZWyl3dp+q9JkRlFbd3RDGOrvlxn5v5m8muFSCdBEqj89zcj5Lk1Irc1uI9slzXPQO4tqI9ZSPTaD3NE0WdRrBBL5sB3GZ1a51J4MP83NS2qqGWap34W/itlQqqlaq49yiUS/Do5kW0aQRvYUfqrtQjOJBaulXAXbPcUoAXIT8qOK2VGrnG94hlwzpr/FfP9+BVPeSyI5JlVXarADCqE7eMK/VmPFFT42oJIKebG7IyQ/O0OvcJxpgmlRu+CKGmdFVzatAapEIF+fXX/3IY0DqEOxrt2Wqfk707KdheZabWXxro9f2qZnn1pZaLfTl8hFFgbORGcnJwIGAdzY3Kv+leit8xuISEeBQAW9Okq8ZVCq1peq0AbuDCci1kMzTwW9VOp3kXerFgmOC13xavXvR30Mo010A1ZFlL2kmSPNku9ZKR1up80MYmCbD0Yz8bvfvRwALttL+TtSWal+CVB/5Gtwmt1BcHAM31uFFZJu6JU8I1yxsHMnV/N/M2A7TRw4imb5TPbG8r8mpn/FvNEwtczUIagVh98cw0zTbYZt/HgVFTaGlBb1QQ0XpN0KplKnhlXr3OUs2AGmnxJSVlwNSCmSczczGKfh6dcGllkWbSMI2pTVnBdQkUjkYTJam+OC13mj402rzSTthm9cTJutU+NqvDLM+UkXKrCFq5CRO06o9qWpne/LfA1UhEItbPedZv1/OmRXiauZh2TIfp1kYCevjQzXxtak1Xi7ZtM4PXZpLqt3fOBDRRkNirtrZSLtfRqHcUc3+IKysOVJr4ppX6WwWjSftKms/jDj9J/YubZ80Ab78ergS4NnpxmgHXZi9dWjDQi3TmoJgeDuKAufqE03RmdCENRqCgVctNKjMqE/Ol6cW1r9lP07Cm2di0M+7RQ0QndaQFlmnnRidtUb9/rZZBeSgoVV5rqG0NjbPUQEv99elvzaf1qfZJQWsrC2WrbW4n/SBahLcjh42Wp5+jV5lz3wQaG03GvW5vv60F7G/aA0ev2t6sXNPntWpeo+C0GZhNGtdmdWu+tOnSgMM0ADMJd6QFwEntaKUfvX4XVmRbrVaFKpDUuLSgIW06VtxK2nbSx+WJqzOqKY4aZ/F7pQ3wZEm6AAGJgkMVYpwmMjqAURk3knkrg6/lmL8VhLfrPilJVmkmcLf61YoM1jMt+6uaVP3NOaIapOh3CljN3+rzMOpIOyrvNPLvpizMecC6Td+MGm+8m/UNy+pMAtH1TD1SmOuAbt5rPZeSeqbrhdKylBfemST6P3ere2Ba8NGrcTXbaxpuNgNd7bQnDmA2k1dcPSZ4jTr6N8Flq3uW2b5W+tdK2mZyTfN92jnTrKxW270Wb5/VDLhGwVlco5pNqvXMk9T+6CLPv/XHBLB67UB+q57czO/XYpCagWDze+1X1MIzuhisR7sHtU59sVXzqppWlbmC2Kgzbn6vmkwzLnyaKDPrJUuzvdED23q1aVhvvQSiG/ZGkI++CxppKUlLthH6stZtVODVC4ARBXW9pA31qv3cu+nxpVWAGh3HTtvXSv40adOk6QSUpi1/ree79MnzvDqqQKsgtNX0cSCsWx1v1pY0WlfVsio4paaVLyu1FlFA26y+bvWrEXCNexm1XWphOdSO9Wok6ss16QDkQfPF55wZHx+XhTNKE0i6xu3nBYM97uXmtTYjNbi1rEWEtV5IT9exfubj9qLfa1lmp+sK9xM+7d7kddrXdtvf6nrVbj1J/eukvFbydjttK+V1Orat5hfgmuYk0glI6ySvdqidMsyTqGpT4wQU1b7q4smTGh/1Naiglp9pnl5rnRqNTaO6tb8meb7VybEZ0rc7ftH5qNpVdV+lPgU5l/jZ5OSkiJPp+GMGFtCY1Cyzn7WtptZ+6Oe1P94OHRO9GYoCi41408K+cO2N+uTsD4kPZiuSQIoevpu5mVpPqaQBWN0+0KWps5lMOi2j1fy9Tt+sv9383vLpBLT2tAMO0zSm03LTAGsTTDZqU1JbTGCrngQUZOjLy3LTGmSlkUuaNHGA25yAzWQTNfpJU+dmS9NMhmnkoaCTUdV0vujviYkJ8RSgbohMn4fRsexn4BqVg74n7NtGanea8dwIaXTemvzQtQxW0U0Zme+grnkKXvvBfVc3+7qRyooaYUUPQq2CofXse1rwupZ96kVd3SizG2X0cqzrgGtSRZ0Cz0470M36TU1pdHD4nW7GykfURdT8nRYkd9rvbtWjBmbKteymPLvRx34uw1yoTUBqtlnTLC4uYmxsbMVVWj6fx9TU1MpnnFOqaVVOa7ScfpZFXNvMKEjKS1QN8kbry0ZrL+cdwR3f50F0J2X6eWX/+He/b6gbbQ5pe+MO791SevTTmHUa3Ss6vuvZN627G4oX7dd69qeVd2fTAdcoGNRB102AL6uCCtWuRsFr3PVbJ2CwmxMvafBb5fm0Mok2Q1pyVvlQW7ply5YzNIxLS0uYmZkRzxMcT4aB5aOaSM4Z9fYQB1qZdqMsGlGwrRo/vdrt5F3YDHOpW300OYdxa1K36lmvcvSgqHSnQQ4Pu14yNgGLvreUOwGe2naYomFfAAAERElEQVToutTOHOu3NY3t4XxiX3k70U6f+gG89kKuvSizV/M6FXDtpPJ+3MSibeLfJofH/N68qo+7tjdPrCYoXstJ0OjlM0HxELymn8nmgebUqVMCSqlRVABrgk9+RjoAv19eXpYF0TTEYq2UPcepkWHDWs6Z9JJIl1LfoX50cp+uBxsnFWVNYBFGbXM2TsM7aKl6ddks/e1AVG1n1X3EPBCthVIlrsG9Xgv7xb9xr/vZaDKsZ91tT9Jaxp4D104b2Kv8phZVF8Uol0rT6AudBoSbp9Zetb3dctk2vf6hRnAjT9x2ZdBqPsroxIkT2L59+4q8CGS3bt264l6FFIHp6Wn5nv+mFwEFrqzP9O6QJPONPhb6jvBd0khi7Hs3NBqtjtkgplftox4QNpvhknkwGmpeezfDaVSqB+/e1bK2JSetrd2mDaxtr1qrbaPvL9HebkrgquBSXV2pcUkcMI1qX1ubLv2VWkGEktRN36GDNrG7IXlz7Ofn57Ft2zYB/tT6PP7449i9e7eA14WFBdHI8uG/6UHAlCfzNNtsB0H+psaG/6acBqFf3ZhL7ZZhAn/zxmSz8YgVuJtKhuGhqN1ZdWY+rlGU7aAqNFoFr4M0twZxDbbEF1YPnx4X33LLzc1V+azNrkOi4HWjToQobUAB1UbtT8uD32IGU14E++SvqqaVsqN2lSCVYHV2dnYFuJIDqzJNI9s0aVps+ron5ybIfq2Xz8d1F0CXG6C8vCR+dJer6+vi1tufaF8Lp43Gmdb2m+1ARHHpfNLIhW2IsO0sg7j2ty2MFjJuOuCq7j30OrMdYN1OnhbGZM2SRjWva1bxBqlItTy6uJC/So0EwQM/I5DloscfAlfOCxppEcw2OwyZIhjUxSut+5kNMh3WrZnDQ0C96JXjy0+HB6P2p6XSL4YHTKyEs1aDrfal2nrOQV3/W5dE+hybCrhGrZ9NMQ0KGE0/9GHKzcTzaVU2Cj75WzURBK/KYWV5dHlFXtjc3JyAWWpfCTQIbukai3n1ypzfm2B4kBcslV2cx4FB7nercywpPWWkrvk2G5+1mQx1bg0P3s0kFf+9rkH9HFSgvZ51lkvfNw0Py9LWYq1aizo6k0z/5e45cF3PLkeveqltTTpRKXA1wYq2fVAnlgIy0z3Ieo7Xetet8lA3aDruepWkFs3kuxKo8mEegllTy8rPdD4R2Orf+hmpBJuJ/8l+xxlAtqKVXu+50cv6o4dmE7Sqdn9Q16BO5cp3UylfQxmdKU1zbql8CND0cD300lAvM8qLigjl+g7XqE7f0N7kH2jgqsDCPJmnWdw2i/ZVT97UJqoj883MoYtSAxgFi3LhCZxaL26SClJJE1BPAlHNvfKoowcfBbk8PLFMbribIeKUvk9Rv6O9WdI2fqnqQ9N8F3VOpVm/Nr4EknsQBySGbv7Sj7jOLfUznT7n5kipa9Uw5HB/j/f/D4Hs8I0WrcTW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" name="AutoShape 6" descr="data:image/png;base64,iVBORw0KGgoAAAANSUhEUgAAAq4AAAHwCAYAAABnk+0cAAAgAElEQVR4XuxdB5gdVdl+p9yyvaYHUukoEBBpUuQHBAQbiqKIEJSSUKXX0CSASA8hlNCLIk0UaVKDCIIhkAJJaOl1k223TPuf95s9m8nNlrv93s2c50l2996ZOed858zMe97zft+neZ7nISyhBUILhBYILRBaILRAaIHQAqEFctwCWghcc3yEwuaFFggtEFogtEBogdACoQVCC4gFQuAaToTQAqEFQguEFggtEFogtEBogbywQAhc82KYwkaGFggtEFogtEBogdACoQVCC4TANZwDoQVCC4QWCC0QWiC0QGiB0AJ5YYEQuObFMIWNDC0QWiC0QGiB0AKhBUILhBYIgWs4B0ILhBYILRBaILRAaIHQAqEF8sICIXDNi2EKGxlaILRAaIHQAqEFQguEFggtEALXcA6EFggtEFogtEBogdACoQVCC+SFBULgmhfDFDYytEBogdACoQVCC4QWCC0QWiAEruEcCC0QWiC0QGiB0AKhBUILhBbICwuEwDUvhilsZGiB0AKhBUILhBYILRBaILRACFzDORBaILRAaIHQAqEFQguEFggtkBcWCIFrXgxT2MjQAqEFQguEFggtEFogtEBogRC4hnMgtEBogdACoQVCC4QWCC0QWiAvLKCdcMIJXl60NGxkaIHQAqEFQguEFggtEFogtECfWeDee+/ts7pVxZplWZ7neTBNE5qm9VGDPLAN8ICFZ05A4tOZiBQWQ7Nc6LoG23MBTYPLYwAYfdbOPjJPN1VreB48TYcDD4anwdVaX7No0OC4NtbECrHjj36KJTP/C+/TuSjQDdgcKNdF2nPhDR2BYfvuC82MQXdsrJg/G/Z/3oceNwAHSEXiiA0dCjMWR+Oa1dDXrkEUDlwAei8smTTPg6YZsJMNGHnLNMS2HgNdK4CmeXBcF67r9vHc76bBDS+TUxbg84xzy7ZtRKPRPny25pRZcrIxHCuOE99/fA/memF70+k0IpEIdF3P9ebmZPtow/bwjjqGc6O2thYVFRVYu3at/OS5/J725/cNDQ0oKSlpHo+6ujrEYjG59/kcaGxslON5LOdYcXGx2KW9NvS28dhWy7JgGIa0Mxs79XYbxW6pVMqjcfuyePBAyOy6Hmpnvo+l554KvagCOh/+/EZr+h6ALeDVg6np0Aig5MywZGMBV+NDzoLu6vAMDRrRYyuFwK7eiGHEUb+EphHq6lj2xivQl30Nw9Wg0f6eB4vodOTWGLjX3tB0DbqjYcVns+C8919ETY6UxiNk4QG40D1NztM9HU4vPHMJjl1DBxobUHrUzzHoxInQ+LD3XOgE8Y4TgtdsJk94TKcsoF4EfAnwZRCW3LKAAoH5Nj6Z4DVXAUZujbbfmo7aavHixRg2bFgzWF2/fj3Ky8t9sq2pEJAmk8mNACnBK7GVWriqetV5uQZaVV/YPoJXgvJcXcjljMbVJTQiC2in8ekpJ0JbtRSaa8PRTQGwfnF99swlkNJA6KqHuDXrZ4PPanuojxehINUIsw3mWoCl5qB+6FCM3u8wuJoNz3Xx9bPPojhRzyUEPM2A7jlwYMAduxWGfmsPf6Hh6aj55EPUfzwLcbK7hgHXdaCTNXfJ+gKuBhi9wLiyfa7O3QTAGDwMI2+9E4YRATRTgDaLAq9sZ8hgZD2dwgOzsIB6SSkWIwSvWRitlw7hooLMJZmxXAURrZkinFedmyRBFpX3JMe+rWe+YknJqJaVlTUDXzKvVVVVzfNGLSRSqZQwr4qNJciNx+Mb7boEAWwuzjs1twjG+TuZ/VxrZ84AVxrI8xxhAZc+cC9q/vYEomToEBWgGlwN0IgEPq5DIKvD1AmI+HuIYtu+neNIbjEAQ/fcD8tffw3RZYvgmToMF7BNDRFuEzgcB9+mjuHA9DQ42+2M6p13FobbgIG5D96HaioBdAeGY8LSbNiIILr99qgatxsoSXBcDUv+8xYKvvi8c0+YbjqLIBmuvy2kmwZGPPhXxIqK4diAEdkwX4IMBo8N51I3DUB4mWYLECRxXvFFkOsvr/4+bFysKhkH+5rP9zvnFRdE4aIou1lbX18vZAUBJllRAtKW2FC1ra8YSP5dUECZmY83lDwgyOASuHI8KAVQcgLKDEpLS/NyjtFOCuDn0j2SM8BVAU9qK9d+Nhtrzz0bnubBcnzKOrMQkMhqiBpFTYeh6xtR99lN4c3rqBoniZHHngLdtYQV/eq5p1CarhMW1nFMpIYMwqBv7IzigYPgOml8/f7/oC34FLZmo3L/Q1A2eAtYehpu2sLiZ55FsZOEp2mIuhqSSCPtGBj0gx8jUlgKW3ew7Om/ojCV6Fsjk1Uly8uFETwMOGE8qn/4S3nwGAaB64a5la/bhn1r4LD2jliALz/OvVxkMTrSj3w+li9ijkF/0R7nw9ZurswX2mrlypUYNGiQNIlzQW3xq+c/wSx1rFwI8LOamhoBrDy2sLBQ7l0WglTFsAZB3YoVKzBgwADBLTxHnZcrNuhoO2gD9pP3S67sSOYMcFXG5Fay1VCHRWediNTqGmjUIraxpewzr/42NDWLYWndAtSfJkZsgWF77wcYOlKNdah5+jk4houSPfZC6Zix8CwN0B3Zy9c8Hbph4fNHn4DmpjDw8B8hXlIpDnOpdcuw/OWXUehYxL3yzx4xGsP23geOYWL9p58g/f57ueNIxwaSSY1HMPbhp2GYcXg6l0mbFt6kSpwezqfQAt1tAbIY/Ef9WK68CLq7j7l6vSDrzTZ2VO+Yq/1SIEw5mPWnfnW3zYNgUjlOEZQlEgmRDijpSFDDynlDgMvPyKYqxyV+xkJgqwAef6q/KRVQEoNcYiyztWmQiabdWPraJ4ptyBngKgYSfaQHGxaW3Hc30k8+DkQjcNpxwHIIXl26D4URB9qakJ5EEnARGbcHKrfdThzb6r5agHRjI6q2/YYsEsTf3/GgmREY/MszkUrWYvlTz0CLAsOP+DFQWADNMZBYtRRr33sX0ZQFjBmJATvuDEQisBsbsZxsq0blct8XzisCVLL01tql2PKym1F84H7Qtdgmvn3qRuVNmi9exn1v4bAFHbGAL4vyPYzDLd6OWK7zx24urKQCF4oV7LzF+veZQa9/zg3KB2izIGjNBJoEtlxo8lgVWYDH8PMgqFPMJI+jvpX3eD6C1syFHe3k71T2vZNpzgDX4G3C6Fdr53wi0QUKDBNuk3aVwCMzghMZV1UY3kg2f3VdWNrgdzymN8Iv5fLtbpsOIraOBHRUH3IoYlUD4XoOGADG0kwgncDX/3oV0XU1aNR1bPG9w1BQUoIUvfKXLcOq115CvWdgq58eDY0OTvDkfN1hSKkIZD2WSODzv/8N5emkhJzKtagPjIMQ2e6bGHXdrX5UCq31m5API96sfBCFDEYuz+z8bBtfAmRewwVSz47f5hTZQS2I1HOrZy2bn1dXskQCS7KntBUxg3rG856kPKCoqEg0sAMHDpSO8nuGtSLApb6VkQWE/WsKjaV+509+T1a2v8hRcm2kcxO4ekCD62LZacdBX7pCUH6Qtm/NiIRJLmOLAqJ7DcvGFoh4GtIGwb+OxmgMw448EjDi8DQXpgd88eLfUbp2JWxdgwkd6ywXW/7yVyjQIkhpGmoXzkPDf95BqqwKow4+GK5ZKGGlDNOUWLvumhVY8fobKLGTcBwJlAUjoCHtq/FQq13OIUezEHdiGHb3dJiDh6O9MIhqW1dtj4QAtq9GsX/Wmwk0wvnV9XFW7wrlRMNt3lzS53W9h+1fgWw+n10hcGrZVmrXQ4W2CoJPRgyorKxsBrSrVq1CdXV1M2u6Zs0acbYiiFWxW4P4hGCX4JZsa74yre3PsL49IjeBq8sQSzqWPHgXrL8+CULRjjzQCXTJ0pJLCyfOhglGBtpyHWiROOCkkC6vxojvHSaOWpabxoq/v4CChrXQvYhsq9t6CsloJYb+8Ahopg7dMbHmww+gzf0YjQWFKN1xB0Sqq4GUhcSSRUh+vhBxx4bj2TB1xgbmgqNvJ/gmtcs2rYUhF1yJkn32b14xt9VK5YEcBvzOsbHsR81RoWf6NhFM/hs0+J7YXMFbkDkME6xsPKcVwOTc4D/lQEWnK2IFfkYfB8XEqrOVVlUBXIJT6lipceU1uH2u7mECViXV6Ahuyf+7r/d6kJPAVWJ9OmmsmT0H688+GUZpmZ/lSMLgZxfyilm2ZNIwKH6W5/Se2XunJnrRk1JkDNWkpyG65SiUbLUVomVVWPH2W4itXAJtm+1RuStDWBlorFuDFc8/jWKJe+rAc3VotouGgQOxxcHfg6GZEgJr+YwZMBbMhxthEgJuuJOh9REqeW6OE1WlfvqI3GK+Xd2V+LEFe34HQ8+f1JTcQm83lcXmtN3YO7MzrCXTAq0tkMKXX8fnCllWllxwJOl467vvDLVjFEax8G2qQmFRy0qwqRyyeI8pfavSsgYTB9CO3P5XYa14PMNcUU6gmH0FYNXohfdt983jzCvlJnAVEbCDhpp1WPLro2BGyJ3qAoGykQyoTjLLlq9f0UQ60JFze87kvXtlAsiGaBzV+++P4vKhcCIMheWhYckyNLz+KhhEoHT3vVEwdjRiMLD+669Q9+bLiOgEqR4itoO0ocHdcjQG7rMfIo4m2+3LX38TBUsXS/YrZsLKm6LZwjB7sQi2fvBZIB6XxAouV81trInU3Ak6bYVsft6Met40VKWJDZ22OjdkmSkreZXNHUCoBRGB2eZoC/XsJtDMTAZAMErwye/IoKpMUQS4/DvoWMXFEP8psKrALNnZMDpI5+7Xzp6Vk8CViQgIhRqSKay69U9Ivvx3xApK4GkO0AHtKrfGOWn5MJPV0GbIvNbpBgYf+j1ESssRjUaQSqaguTrqCVDffRsxw0bSjWLIoUfCLS9EPFKElR+8C/ujDxGLGEyuCxc2NNuDPW6cRB+g/jVlNWLl888gbtl55fSmNfH2Xv1aVF50NYr2PxRxQ3HEbbP56qGvPEjDbd3OPnbC81qyQHBhHQwqr7Ynw4VS2/NGgVYl6QlqXTf3GUeQxTlF4Mayuc0lbvUTYAY94jlfyK7SJsQH69atE4crdb9R68q/g6BUhcQiqGWhPIAljOLQu3dYzgJXh1EBPBfrvliItedMRMzTYOtpaB594Ftj+DYGHnRql/SizP7kOpINasMNm0csYSfnBDfsva22QfVue/kRAFJJrKZz1dJFiLrUoUbg2S4000O6uBIDDj4Ehm4Cpo7lb76J6OIF0BAF05m5EqzZRtn/HYTCAUOw4u3XoS9ZBsOgC1amHCB3bWt5Dgq9ONJ00tp5N2xx6bWSIcwA08C2DlwzmYpwC66TkzI8LSsLKKet8KWYlbkEQChnpM0RmLVlJfXsCgL7zSU7oLqPCNqpY2VRWa8ISAk4gw5sjCbAUFeKqSfzSgcs9Td/8jOy1yx00FLRBbKbqeFR3WGBnASuxKV0z/IsD3UGsO6Sc2HNngWP+sQuaCYtxnplznoyr00YRUGs7JSz3WHy3rsGwWbBPgehYItBMNIalrzyHGLr1kvfqUDlWtED8xA70F0XqREjMHyP/eHoBjw7gaV//wcKG9eBbm7UyxKeJkwDTjyOeH2DhLuSEGN5lGrX74cJjQ0vKMSWt98Pt7xcemh0gM1XD8BgLM7NcRuu92bz5llTMNNWCMg23fYPAvxwB6T9e4T2IoijrXIhHmf7Le7aEewvWVL2lyCVoJWOVQSjisQKhqVjbSqTFr/n7pqK26rAq4rdyvOUU1fXWhme3VEL5CRwVVs8ru0gBWDtv15Dasr1vlSgK9v9DIfkugK0mCJWXgRNyFVy2vezIsD1O99F0fBh8BIWlj//NArSCSTIQA8dgvLho6CXl8BLpLDu8/nQly5FZKedUbXDN+BpOqzaWiz75zMoT3twKTP2yFj720x02rINQHc1eHkUINdPcuEnYmDmrJGTb0dk61HwvEinMq8pTaKKxbm5bcH1s1smJ7ujNIphaCN/eNQCkT+V5jzcqs1+6iq7kXFUms7sz86/IxVwJVBX6X7JmFImECQe+CznscpxSzlrEejzO/W3skBIVPTdXMhJ4KrMIROpMSHC6cTZvwPSDXCZJqsLRVbojD2q6z4Ay91d7S70sukBz4f8mG0xYI+9RCph165H47KlMAcNRElpFWwNiGoGbFADbGLFzHeQmvkxyg88GKXDR8CDg+Ty1Vj56t9QTDaSgZaZTUuyZ5jwXE8Y8NzIj9Uxc3GhYtpAbJ/9MPj8i/3oB51kjjmngvFeQ/DasbEIj27fArzn+AIlQNscmLL2LKLA/ObCHLZnj2y+zwRawQQr2Zyfr8cQnLKvSpeqAGswbJVKSsA+UuvKolK78neVUIDnhIC172dCbgLXpoRLBERWMolax0bdNZfBnTOrW4AmN4tt1xbZgE7w2hUWt+/HsMUWKIF5o2Gi6qDDUFheITpVgzpfV4NlMOMVkE4mEYnF/ED8egSLXnoeztrVGHL4kYgVV4Oc9+r33gMWfIqozjBlPtgnWymSDr1JLpCjdshsFh3/aBtdM8RJzUmsx/BHXkCkshy62fnQXcoJkA/JMN5rnkyGPGhm8CWptnkJXDcHpqy14QkZ6M5P3EzQtbnED6ZzVjCUVdDhkTbJvM9IlvEYlWBA6WIJZkNiovPzr7vOzE3gGgh7xZVS2vZQ8+JzsKfeArcwTm+rLvefjksqsYFJ1JZPIZ2y7L0ActtDQ0kBBu5/IGIlFXBMA3AsNKxYhoZ5C+CuWwOtagCG7rufqDAaly5GPcNklZRjwEH/h1Uz3oWxYgmiShPcn+ykGfBqalDyq99g4PiToNExrYtF6aV4GQLYcHXeRYOGp29kgc15ezy4xZ3P+d9zbUr3d/CqdsSobSV45dxRYJX4ggkHhMzQdQl1xe+oa1VhssrKymTXV4HYXBu/zbE9OQ9cle5k7epVsM44CaQJJeh9lwEU89RrsF1PcDDBK+N4dv26uTWNnCYHqjTDWpVXwGRIrPXrELMsGI4NTXfQ6EYw7JhjQCGrk6zHuqeeBKP0J7UIih0Htk6ve4pc+1dhuDTd08Umwx94BFq8rNtW05tr1p7+NUNytzcqJNvmou0M49v27Fzs71FSFFBlFAD2VUVVoG5cJalgKlemdmUhcCW7yvuM5xC8soRERM/Ow2yvntPAVU22pJVE0tWw7roroM/6QBy0uhNgknm1XcCkbEAC6mdrvtw/jiHFTC0CG2m4ugbD9cEaIytYmocGT0PRDjujcqed4LoWkou+RnrG2yL3tOAiojOUGHOPddExLgdNxagIEqe2vhbDbr8bsa2279ZA0mpLUwWTD7eYcnAS5HGTFHjl/OrPAdAVqMpMyhCCiO6dvMrOlKH0p/kUdObLtJh6JpON5fyiDpafqRSvCmcEn93hvOveedeZq+UscFWrG/5Mp22kk/VYO+PfsKdeC0MrgKfZIA/oJ+vseqHu1XIdSQ8r8V6bGF03F4EsNTkaGVCmVGUKUwOuxkQBDuFos/e/w5S3MIlUoXsuIk4ElmnDczWkdA9OUQWKx+2M8mEjfFhqW/jy2SdRnkp3KXjDxqNBy+pgXF6mhRVvfrbLD0/gZzbTNHH4YkYrUHvKY7o+pO1egVIKWwdMz0bJz49D5dHHQSf9rjPLmr8q31A6p39taWs3+CDNdzAr4wYIi7G5sH/tTqxePCATbOTzS7WltrN/nGNhqKvemVRKR92fnN4y9avqmav6SkaVgFVFDeCcI5AN47P2zpzrTC15AVwZfzWdqEfd4qVo/P3vAAb/ZTYsiUbafYVwieGyCKR0jVfP3SLxSAmsiBt0Q7JbNXv4OwSH7I0Lpr01NIJXA7phiJbXGTUaxaPGIFZRBT0Sg+Y6cNw01rz/AYwv5/uMczd1ntdiWlgOlAqllcmW82/TMGA7tmRG673oWjQeEy54MEaOxYjrpgh2ZsQBnf91kw3Yv6COjGxGPgMMtahUDg6rV68WkF9VVdVtUovcvfNyr2WZHvb5PrfU/ArTK/fNXFPPK97T/UVLnHlPUNfKf5QJKMCqdniVFjbfSYW+mT29U2teAFfSdUmrEXW1CdRdfj60xQvhmTFh5roVuQqHyRSxRG46iPNyVTbgamQtdWiuCyfZiKijIRWPIlZaDq24GG5hEWzG6UskoCUaYdWsBRIJeLYD7P5tVI/bE5pnw3YdeLXrsfrDmdCWfgWT7CzZ3C5riJsmsLCqLqKejrRLfXKQcfW9OSW0quiMY/A0T4Bub4BXAnvdM+GZLtykgxH3PQSteijov0aeuJtwa/OdrHR6+Ro/sSXmgn1ithn2iayFSinZO4+vsBZlgf6kAVW7FJKm2+AOTHffieG8ac8CwZ2iINudj4silZY1GImDoeXYF5UBi/ZQyQbohLU5R+1ob27kwvf5AVw9Dw1WCm5jEiv/9TycqVNglBTBYPD7bkKuQrA5/ha2BN8noKNnOHevux3CdG3o6XAVczTYZcUoGLMVCnbaFdGtd4A7eDDMohK4dDpzbBREY4z3BcuxoDUmYa2rAT6bjZpP56Ns6DAkV61E/YIFSH45H4VWmhu+0BwTrmH7cU27oYgMgNlaXA/lu+wMY9hI+ZuMNgEtt+Udx5Vt5tp/vQitvoGRYn02uccLQTMpVoJ/CxW/OA4Vxx4vIEykIj3QBrU9xXnGPufjS5l9oJctQQUdGPg7bUbmL/S87fFJ22oFam7lc7isYKgrdjQf74++mwHdX3O+hx5rzemMCz3Gc2XkAAJb/s5nGDNhiXytKUFR91s0vGJ3WCDngavaVubkakwlQUet+gknwk02CLAwfYldtxcCWdchlPN8FpIMXB9l2dL0KHTNhG2lYCIF14xh8GXXwttpHCKuA5d5ugkCyRiTUQ2EYuINyJuU/TEIzB0NjaaNdGMdtFQCiclXo37uHBQUFUJPR2DFLDAzgcYQC91Q6BDmWZQsWBh5+33Qhm4hDwW/TU2UtuPAiMWx/JTxcJYvgkvtbndqQLLpB+PSVg/B8JvvQJQh1zy2rXvAe7B6xVioqAP5FPNVtZ0BugmOVO5zhpjh9hr7NGDAgPChn81868FjglvsPVhNt19aBcTvb85B3W6oXr5ga85xvdyMDlfXWpgvhSnUc4zPYDKvIVjtsIn77IScB67KMpyEpPcbXKDmofuBV55EAVnHHgAXqk6u9ikbsEQnChjCwHWjADTLYfe8NHSvCLqXRmTr7VB21vkoHDIMXjoNi9CaDk3c6khb0Aw/jV+zAxCZZCEPyXw60D1DMocR8GtxA3bKxqppU+C8/nd4ng46ozHyQHelwKWzE7NtaVXVGH7r/XCiPsvoujY0cTBjUgMXRkEcy079LZwVi+FSUpClbbp6mN8WV+zG7GFDb5yC6PCRcAytxwKAqbFRwC/XGbIg2KYjg0qdSI1YRUWFZJrhy01lmqFcIGTKujozO3++0iiqBWznr9Q7ZwbbGzph9Y7NO1pLkM3PB/kG8QKfryrUVUf7Gx6f2xbIaeBK0ynBtEp5mEimULfkS2iTLvBZxm5IRpA5RMrpRNBTE061xHta80Nm9eKYSmBkLwKrYQ1Kf3UCyn5yDDQjBtsgwHT8rXbbEeBABydxwGqp0ClLtj+YptVnZ8004EUMeE4aDR/NQu3kS+BocThaQgButxTTgLe6BpWTrkbBnvuJBKDZOatJ3+raLszCOJYTuK5c4oNaZufqlga0fxFfHsIQwRoqf3sySg/7saSz1cyeH+mg41auSQeCejYCVm6nKVBKeQDZVTpmcXuNOb55j/LfkCFD2jd6eESPW0CFy8plMNiftLk9PqB9WIF6FpA84vMyl+dUR0FrPup2+3Aq5ETVeQNcZcXHLBeJBqylZvPi86GtWiH6RPHs4ZZ0dzkUtTA0BFHUZjqu7wHPnWWNbGIPYRvCYzpgma4ON2qjcuKFKNh7fziWLeygx+QBmiHbs3z4ZwN6BAw2t5fXpwuan4DB0A3YNSuw7MKJ0Nclobm2z4bK6oHb5tlpMoTRpUbW9d2baLPYd/ZD9VmXAGn/miSuFSjlT/bFLCzE8lNPhL1yCTxx4ur9+0N0p4OqMXjKQ2IXTdvAXPd0a3I59zrbtmrVKmFaCVyZt5uhYigPYMBuButWHrr8bvDgwSHj2tMTJsvrB58PPCWY6jLLS/TYYSFo7THT9uiFc1HSEdwV4u9haL4enQJ9fvG8AK6KeeUNk7AtuIkk6h+ZDuulZ6FHC3rViAR7jgsYKhxVD9Wu0dM9HYWeWI/C409C8Q9/gpgRF2mAAFCP0Q/c5viZXd6aJXBNNcL66nOsnvg76FXVgO0gyuQMElc1C4TuAa6WhoYi6I6FdCQCtySC4Xc8BM+NIGbqEm4qWOS6rgWzoAjLBLgu7jPgynZZ9esw7NopiIwbhwijNvSAg1ZrU0ZJB6i1yqUHL1kWglPlzMB2koElQFXbcbw3ycJS75pLbe+h2zMvLpupp1bbpr05p1szlFqo5ZPGOy8GvZca2V0LbUU2dceczIcdhl4ann5fTd4AV44E2YOkZSPZWI+6WR9Dv+FSIF7YxAo2RQTooSELspUkAx2ygoxz16Sx7W7HLZcxTblbHy3GiPsfg05vf1P3t/s9R2zB0l0gQXdd2GRy4WDtjZNhv/UvOLEITCcCV7dEYNBeIbRlRIOYB6yPOCioS6PqvKtg7rU7Ym4ctpH02duNigavCbguP+VEOKu+hstsBX1Q6IDnJWsR23Y3DLrxJmG0u+OBmm1XFNDIfAD39lYW6yNQpXaVqQ7peUtJAEEpJQFsH7WtK1euFJmACtTdm7bK1qab83HBeaOkVgSvfeWEkjm/u+vZtTmPcV/0PajR53tIRUjJbEvmc0vJ/hTrH5yHXXnG8VwCaf7MZQlDX4xVf60z74Br2krCTaawpiEJ59LTEKlZJ6lMlctUFrxgh8cyk21U0lcG92fYJNGhNjFz3ZUSwaMWIXJcR3gAACAASURBVK2j/NLLUThuD3iOJVmlmNHJthzZtpWwTd3ACIqDEmUBIoXQEa1ZieUXnAWrYTUMh5xrqp2QYNSIar4dCDobG2EPGYLqCecivss4eCI7oLaiJfCrwXXSwrguP+WEJuDK5BK9XwjOPQaQXbsOWzzxN+jVg3r9JZ/JkvU2I0WAw5zdBKQEqIzNSkkAwSuZV74g+BmlAcpJiyC2O+Zh74/45lWjcrDpq6xIrJ9zKozP2n/mXdCxTr2T1DMsKN1TYFXeBdyyNEkKbHgfZALXbJ8nQdDKZ2VXAHD/GZX+35O8Aa5qa9y2GSw+hXVOGo1PPAj95b/DaPLk8SQYa++yddSHMnwT9ZzEmt2VbskxPMTH7IiBl14Fz4yLhldYE9tCxDAFNLBQB8toACZTJjBDE1ug8zMCSUMiCZgemVoHnuPHT9Xa0AMztqqua6j78+Oo+/N0iTKgISKpGZqLp4tUgulbdV5bc+EaHnSzELEhW6Lw4O+h8MBDmuQF7S0lAsD11N/AXbkYDsN29cW9x74bEbj19Rh0+WREv70HdCMqoN6P29C7pbu249prdfBhr7b8+RmZVMW08nOV1lWFM6N0gNmyMhdQPfXyyHwhZvtya6//m9P3CrwGI1kE7Rq0aXeOY6hn7UezjCnH5U1HwoMRYBgrPA3XYWreKLy6elhrVsNZthzJrz9DesECNC5bArexHkYqDTdtAfEIvEgMRmkZCgcNQWT0WMRHjYU5aDCi1QNgFBfAhSkEhq17/juM8rymjIYKCHf3zmM/GqV+3ZW8Aa4C0ridTeCaTqI2nUZizmyYN06CaxhwPA0GszL1Pr4QBySbzkjM9NJNmUK9VBLVp5yDyCHfhw4XluU7YZmRyEbB+QnxPM1GlE5RMGESRJoGHJshAxwgwpikHmWkMHXf61seOSJx2NThSkCJ4wArVmD56cdDZ5IHQxeQqopBtYJRgJKfHQ0tXobY0GFwKoqB0kp4hQUw9ChMJhggjG53QDYGrt6qJXBst08YPI3hwODAMDVEvnMwBp52DlcG8HowNFZ7TxfFUgU9ebsTULB+keAkk81bfmRcycoRrKp0iKyf4a543Pr164V1JdPK0pMpbFtibWR52A07De3Zvr9+r1gyNacy+6ls3l025oKHz51MRq6/2rff90t8LFzZ6eTrxISHtGMjOedj1Dz9GBpmz4VRtw6uCUS1qPhO+xFteOPyHU1HambaNmHDQYQJYOQt58BkNJfychR969soOPAwFG+/k4TTNj0Nlu4iIqEa/T1PFa84Eon2e5OHHdzYAjkPXNlc9SAV4JpmmlIbyUQC69fVwLn8PBQ0Nsq6T+KF9jYzJmlnhZaERU9/cAvfX412BENLHwX0+mc5DCs09SFgQDW8VFr+bsm5QgJcMfqAbSIVTcL7cCZq/vIk0os+g5ZIQx8yHGWHHoLi7x4KFBTCsh3oOnOa0l6bAldZyZJG1oHll18AY95sqdt/WPiFANgqLMLAG6ZAGzQEpsPLuUgz9awRkagH1ACbhikPtrZLJuO63I/jGgS8ysbtXaqL35M1p1SAXdWKyzH03oeguVG4EcqNOzKaXWxI4PRMXWB3a7i45U89K68r8Ww1TXSta9euld855wg8+JPOVwSrKoIFP2dpZv9dsvXdL/JQYbaC8Yk7a+HuBv2dbUdvn9dSv1Voo0ytKce1u2RISq8d6ll7e8R7rj6CTdMzZKdNdxw0LvgKS+66EXjvfTQWRGAWxSVMZUwzJQuiDReElp5LnxDK3Six05DWE0JyOJ4tINah1Mw0YFku9HUNSHsplB24H4af+ntoVQNgOnG4RK7QYVu5H5ar50YgvHJeAVdOeM9xkHZc2MkE6hvqkb5vGrQZb0ErYPzRzIxLvQE2fJ0rJQrUpToOV5MEAExYkPkSb709TSrTJkczILLDDqi68ka4qYTc8GbEFCChtkjU1OVtHKU8ojGJ5dddhvS8OZCg/5QLSPYvDYZrw64eguIzzsCAHXeTdLAKbGfeAtTQipwAGhreeBlrbr0OZqRgo1BjBL5ePIoh108FqioAAaiUIfAxRVUDZQz+qjjImLV8u20ArismHA9n+TJhsDcAV4V8ux8QbdoebkZ5iGoRpFNJDLrqRmi77CzpdXsjpmtrj6Og7jXb0GftPdrUNWtqaprnFK9NVpUgg6wrfxKUMsQVgQz/qagBPH/p0qUYNGhQc15vygp4PtnYlkpnQKOaP++99x4GDhyIUaNGNc+pjjKCCphnnpe5Vd6WJCGzD53pU3tjw+87e93W+tjaeCg2VAHLr776SuQhu+22W6vNbImRbam9LWUu6m42Nxtbhsd03QLKh8QPj0gK1UbDO+9g7fPPIDl/NjzLgWNyK9+F5xmSjj1FhrSJCOH3zJ9OmZrhUmamwyOrwR3UOOkeUyRq/qKJlK7vv+Gk0zDiRSjaYQeUHfwTRPfcleks5fWimNbeeMt33YLhFbrTAnkFXNlxlX6ObAE1drXz56Fw0oWwykp8ANkCi9idBmv3Wp4PQQm+JNg/X/hNeQzaOlc88pscvTwbKDv+BJiH/FDioZoiZN8UtMozhMqftIeaM8bDWrECiFF96hdekwBUtmVME87SNSj78+OIVw+DR3DalCa2xXYZGrQ1a7Hy1ONgEcwGDmKfvGgBqv94B/TKylacrtq1VHMrlXPWygnHw125VEDwJtkHekO73MTyirOabSO6514YfP4VTEDblDUt2z713HHZAprgcZm/y31TWysgk4wYQYuSChCcEnDwJwEogSu/U3m8+Tevx3BY3/rWt3DVVVfhxz/+sczP/fffH5dffjn222+/5vmq2DuZjypLWcY2v2pfS0BUAbGJEydKfYcccghOOOEETJ48Gd/4xjea0wcruULQ8sH62I7PP/8cZ599NqZOnYqhQ4c2H6oWg5n1//GPf8Ree+0l/4JFgS/FLrcG5Nrqc0vgtKX+q2vzZ7CPwTarYzhuK1asaF5MNDvENMW3bqmfPDcYVu/RRx/Fhx9+CPZdtT94Hf7O+UNwu8UWWzSPqWpbcIeAnymWXNmPbWQ0CrXgCYFszz0ruu/KHiy4iDg6LJITyxdj2c03o/HD/8ArLoHBsIzi0eA/J7n7xr8ZQcYrLUTBgOEo3WIL1M75GOlVyyX1uE3gOXQ4isfugMYlXyK14ks4jRZ0m7umjAUu23gwuflHBw5eq7YWsQP2x6DxE1AweBidOpqyQvKAsGxOFsg74MoHHV+2/MdtzjoSctddBGP+F9AMruRyY/gIQglguWVCoNc+O0R2klutpmhMS675IwrHbA9TM2S7JbNbzS8hz0Ny4XysOnM8CsurkGb0gQBIMKHJApVZxqKuh5LxExE/9AfQXEvAa6uFrHE0irXH/RzpxBr/wdH0ApSXVCSKATfeCb2yqinagR9doeNlA+O6ciKBKzNn9WLarIwGN9uVW94RE0P+dB/cympEo+2HA+t433vujCDTnQlyCDx4/xBEEJwShKpjCPAYUYDHlJSUCNvKpAOMKqDGl9emvODQQw/F9ttvj7vuuks68v3vfx/nn38+9t5771YlAwqAZTKDmX/zuCCgPeecc7Drrrvie9/7Hu644w6MHz9ewE8muAruSKi6FHhevnw5HnjgAfzud79r1ucGjxeGx/HD3PHf3//+d+kfWd5gCW6lq3Na2lpXfcocCwWo+TkXAkFwn8n+qnpbA50KAPPnggULcPTRR+OZZ57B8OHDm7f7MxcuymbBc1UMYZ778ccf4+qrrxZAGwTnavz/+te/4oknnsBf/vKXZrNwLqlFjVoMBYG2asMnn3yC8847Dw8//LBIUvIhfWjP3aX5cWU+9j3PltTita//DWum3AMrXSsBEm3XgGO4iLkmtEQCKS+Nkj2/g6pDfgBziy2hl5XALSqBl2jAZ9dOQv2HH8By/Pd0bKedMOyEM+DxnZdYD6uuHumvvkDdm68hMetj2DFDHJEtQ4PlOiiK6RgQiaCwqBKDzzoTBbvtKwSHTseSsGxWFsg74MqHKR+CZFwlpqQNrHvrdcQeuwsaM2pxGzvAMPT1aCoA60cdaO8GI/ij96SGgXc/BqO0GLrNLf9Nz1MvP4eaoJdeRM2df4QW1cWZKAggxaGLLBm1iK6O9O7fxsDzL4NpEeC2AVypdzSiWH3mb2GvWiQRCdTLR15m0QIMuHEKNDrotBjmyrd8EBi0PBYbSwXcFUt85rkPB04Aj6YjrbkYeuHVMMftDi4Agi/8Pmxeu1Wz/QQS1KlyrJialWCCLBmjAFCvSokAHa8ITJn9Sjlo8TsCWd5f3JoPzqXgfcVjyLDyek8++aQA28MOOwznnnsuvvOd7wggYRxYguCgNtt3DoQAX8oO+DePq6ysbJ5fap4pMMXzL7vsMuywww74+c9/3px8g9dh/9gXns8SBFsqtBf7JymRuesQAKa0CfvB6An8nG1etmyZpKxVwFnunyb9L+uiDQnoaTsVEkxpfDMXbqofvDbtzP6qetR3tANtpBYDXCQE7cUFBL/jMQpoButhe9g/tvOzzz7DD37wA7z00ksCXHlcS45zQRsFQ5xxDjz++OOYN2+eMOkKeKsoEkHg+uc//xn8FwTFKsYvmXx137N/LPyM1ye4Pu2002TO0O6tgeN2J3l4QK9ZwOV7VYtg+V23o3bqFFijRsNw6qGjCDAsJDQHcdtFbKddUX3iBJSMGObzry6hrU9CfPXZAiy6dTISn80D9yAd3UNsm29g8IQzgGhMfAgoU4Nmi4zA+mwelv71L/C++gxR5jfXTSQNB2MjJSKDa1i1FCPPuBhlv/hFc0jKXjNIWFGfWyBvgStfOnzoNjbWog42Cn5/JjQrAc92RWuaC4VSHcUAywuTzCudm5pkARZTn3rMJuUhRhBJmYHuwosXYth9TzKWAExEhXFtqchLwzTQ8OBdaPjH8xKOJJiaVaQCTboB2oT1G0OGoPKme+FZdlP4rpYtRQepWDSOFReeCeuLz+Bx+1jCb/lendS9Vv6JUoEBAvKa5QnsD1O+0kOfAFDSvrYcJYBtk+vZDszCOFZOOBHuqiVw6UCW0azeYNI5XqqIpkvTUbj/QSg/+Uyxcz4BV2pU6Uil2FSljaVEgICUhWlcCaZ4DMGSctZRgJCMWGuF53CrngwfgRyZVjKuF1xwAXbccUfceOONAvi47XzhhRdizz33xKWXXoqvv/5aAMvChQtFUkBN5aJFi7DlllvK9j8BmmI8yY6S2eN3X3zxBX7zm99gn332EdaV2/3cwuc1Fy9eLKCTP1kv+3XxxReLtID95fVuv/12LFmyBD/96U/x7LPPCthlfSNGjBA9J+UOJ510EoYNGyZgigCc2+X77ruvfP/b3/5W5AW8FllD1s16Zs6cieOOOw4nn3zyRuykshufU7wWr8k+0D5kpE888URhjAnkpk2bhiuuuEIkG/z7+OOPFzabrOfcuXOFmWTbdtlll+aFxHPPPQcyn8pZ7vTTTxdwz+N32mknadO3v/1tadOZZ54pY8U+0Nbs9x/+8AdcdNFFAqQJfn/1q18J6CUY/e9//4tJkybJ9caMGYtTTjkZ99xzj4zl+eefi/POu0AWRePGjcMZZ5whx5K5J0jleHIMdt55Z9x///3SHko0KPH4xS9+IWzr7NmzsdVWWwnzTdt2bqcmF57w/bcNNpPCcNvf0eFZCXx96zVIvfYu9JjB7TvYZhKGXQjXtBDVo0hYSQy/6AqU7rHfRs9J7jtqro65n8zE2lv/hNqvFsLTfDlAwdbbYtgpvweiJgym15bQjoxAwWevjcZPv8SKmybB0SPQDRdGWscWZVHotp/ePeU4GHzkj1B10mk+eeKmoetRntx/BybsmT+/vOA+Vg4bRTWTPyW6gG0Li5RsTKGBcd7+eBX0+Z82Tf7ejeWajdkon/QcxnvVsSYWRVHVIHFwMo0IGlYuRXndekapg0aBe2EJBk1/CpaVEG9LxmptDbgapoG1t90A5+3XxRGLD4WWCoGfOBiVVmLw1EdEjtDW7c0HSCQaR82k89E4Zxa0Jg9yXjuiReFEdFTdNA16VQU8jw8dHyRT22S4gMsQUu2EJ8sErqsmngB3xdKmtvX9w0fiVBhRDL3ncRilJXkDXNlQsoFk+XifEBCREVW6Vv4kC8vv+DvBDRlEFauV4JHMX1uFwJXb6AQnl1xyiYBBAhMCRjKuium777778Pbbb4M/CQTp0EVg8/zzz4se9tVXX5V2HnXUUQJSqZvkPU5g9KMf/Qg33XSTAFACS4JOAtf/+7//E+DKPlFC8PTTTwvze8ABB+C2224TIHbMMcfIVj/Z05/97GdyHfaL9bDu66+/HnvssYcAPNb3/vvvY/r06XJd9awhsCNwJegm0/vrX/9a+sjPCfLZH4K2F198Ef/6178EvGVKFQi+2V9en0wo//3pT3+SesmKsh3vvPOO2JHg8G9/+xuuvPJK2e5nXwkk2f+ghIC/s0/cqidbTdtMmTJFFh8E9WyLYlx5LK/9xhtvyPXvvvtumQ9cXLAdDz74oABVAtAXXnhBxoNgnOPIfm699dbCkFIO8u6774pM45///Ke0i+ws+8vFC+1C4Et7cDxvuOGG5ulDxzqC57feeguffvqpXI/zhQseliBrm82zNDym5y0gOyNMb562sOSKi5D83/swjSjSWhqGFhOAGamqRGr9emhOGvEhW2H4dX+AWT5wo/cKnV0ZFObT2bOw4s6bkJ73OaBbsBleb6vtMfi0c6HHC2EYZGY1WFZKOqc7LtKJenw5eRKMlcuhmYVAWQlGNjTC0QFH8/x45Ukbxfvsi+HnXSKg1Yuw2fkl6+r50ex/NeQlcFVboXzxphsTaEynkH71n4g+/gC0eFz0nC05a/T18DGsVH1VNSpHjYVOT3WCWQDrFs5DUV0NN/NFp6sXlKD6gafg2SkYnrEJcA2CeD1iYv1t1yHx5mtEptAkS9WmhcCVcfViJVWonvaIMKh+LNeWCxlXPRLD+knnITnvEwb73HCgbsoCt+DQIxApKoTbBFxF0ishUkx4ugWzrArRAw8RB7OWSiZwXT3hBDjUuDrU9PY9cHXpXFJbi/j401H+06ObmcC+nkct1c9tWoJJMqjKIYaMIO8RAjx+T3ZObd+r7Wceo8JfKYelbBgwghOyagRPBE0EdgRySuNK8PjUU08JaCUgJtAhy0fQ9Pvf/15A0p133gkyh2zb4YcfjnvvvVf0pLx3uV1NlpHHEXCStSTjSLbywAMPFBBGdnLGjBlyHssPf/hDqYN9IrAjYKI9yCbyfIJYgjwCWoI1gsqbb75Z6iSAJzAmqDryyCNlrMkUE7iyToJobp+TaWW7uTAgGGPdt956q/STQCxoO9qezmBkIQ866CCJ1MB6CfjI0J511lnSJ2UXtnHOnDn4yU9+IsCO33PMbrnlFmGplSSBzk0Eiuwj63jooYeEsSWTzs8JpLkAUPpUXnPChAkyHgT0ZD2pY2Wf2Ue2i+0jwKXdP/roIwGgPG7s2LE49dRTBbDOnPkRLr/8MgHGBP+8HgvHnjZhWwlqaRP2kePORcWbb74p/SYoJutMuxGYUz4Qalxz8Wni74I5hoGlky9F49tvQtcLYRmNiHpx2A31qPzxD1H9yxMl0YC1rgaFY8cCJeWbRNJR76oF8+Zg1WMPouHfM+C4NiKegbIfHIVhPzsGuhEHtJQQL40Ntf7CUQNMR0ND3UrYi5cJSI6WlaLohRex+pXnYBYUSoxxvsIYerHs4O9j8KmnQdMjIYOfm1OqW1uVd8BVrdAVO9SQSiLd2ID0stWIXn46tILCZh1bt1qqExejc5YvDvBLnQZUfHN3mK6ORqcBXiItMeuSK75CuWODTv4EhGZhMQZM/ytcJhHgpnkbjCu3sGtvvh7Jd17nMrRNxlWP6NALy1F576Mw0m6bElePsVQjMay77BwkP53NuFrSDAJgncHEPUME+pojLp8iZhBpgqZJ9q64m4Y3dgdU334PYDexwILUN4BYSXjGLF62A6MghtUTToSzYrGvreuEvbt6yqbMjwfHTqGgeACqH35SLt8TcUq72m6yfwQhCoBS70nwykQBtCV1kvyMwJasoLp3CBjJrPIY/iSQyFYfzmt985vfFOBKT/YPPvhAQA+3wMnmESwSNI4ePVq2iwlgrr32WmEFCeb+8Y9/CNghiOS1yBSS8RwzZoyYg+cwkgBBGPtCEEWgTBaSEgMeS/DFOgmq2G6CUoJLAleygGQIaRMypQTLQeBKiQAB1GuvvSYgi/pZ6i5ZJxlkgjWyjqyLjCuZWoI5gliysrQp+0EmkjIEsqZcIASdmQhuuYVP4Dpy5Ej5jvWS3aRzGUEjbcV2EDzzc0opqBWmXcmKE4hyO5/2UmNF2xDUUxJA4Er7UAZAEEgQSbBPxpV/q90pSg8I9tkXMp9kt9leAnXKJrgY4HiwfjKuBMJchGw5YgSOO+54WSBQQ3vKySfjrbfexNSpdwq4pt051mS6Ocf+85//yDjTltddd52AVTKxBMUEvF9++aXYTQHX7ooX29V7KDx/YwuQ/Fk1+RqseeEpGBUDYDMDo6kLw1l1yOGonnAmPNMQHwxb1yQJAZ/smc9H9Uzl3Kl/bwZW3HoDnMIyFFgutpk2HXrVQJhgAiE6C0OAK1+EfA96fLe4jmRlNFMa7EIHY4eNwpI/XIrEf9+Fq0WgM6KW4cKtWYvqU0/HwJ+OFyY2m8V3OOb5a4G8Aa4KsKqfKh2mbblIp9KoS9dDu/FqRL5cCNfjqisliTpzqdQWl6Ji7Da+Q8rsTxCzUhI+JAoNtu7K79ShoiiOIfc+A9tJi1Y0E7gGtw11ApTbrkfy7dckhixdu1otfNCUVmDAtIdFp7RpzKkNZwpwjcVQM+kcpObMhqbApzqkSevaUl3iCEaP6VFjUX3DHczMIBEWJMB/AJEKcGWIJCcNPVaItaedAHs5nbMy4/H2/ijSuYB98CIGvNXrUD3tQcRGjpYsYowx2ANx9jvdSc4nbq0TwLAQyBLk8B8BFv9mIWjli4XAlXOI3yvZQPOwZqEP47m8rgKu1GpSu8lrEQgROBIQcnueIIrMJkEOAQ3r57FkWgn6FHAlsKKcgECX16cGluCOzB4BMNlIairJeH73u98VEEb27pVXXpHtbvb9iCOOEP0m6yfQJMtHFpTb8mQvySgrxpW6WfZBHc+2Ui5B5pTA9ZFHHhGASqBMsEoWlMCVMggyzASlvCa33gnaCOwIBNn2YEIG2qOurk6Amyq0gZJVEDDTLgqcz5o1S76jXQg+adNTTjlF5BEMA8Zrk3GlbSgrUM5mrJfaW7KwtAn7qoAr6yNY5GccCwJ6tocLDupYeT1qUGlHsrPUoPJzLhZGjhyFCRMm4uVXXsGcubNxysmnio2m3XWnaGwJELgwoP0o12C7GVKL8giOE/8mO3/ssceKXGH+/PlyXbK1XCh1R1KJTt844YnNFuDWP1OEy08YqH3zFSy7/hp4MRORNJA2bKQ8B8P3/SHKJpwEM1bgv6v8yN3tWpK7Ixpjv879GOmVa1Cy8zdRMWo7OLaFZKpetgOZaVE5bwYjmATvGy7w3Lo6LL7zNtS/8iz0ojIhUhx6gqQcjLrmBhTssqufIl1jKvT229Zu48MDcs4CeQtcFZNg2w7SqRSSKRuNM15G0cP3w4o60CxIhIFcKutLK1A1ZithGNfP/gjFntPEcFEc6jtmaUYE8YIiVD/w16yAq2aYqCVwnfEaY0JDD6Rm3aTvAeDKKAHUcLZWFHBdO+kcpFsCrm0Ylqws0/jpo8ei6oY7swauayYeD4ca1xwAruyexAXWI/CcBIpPOBVlh/8EnjjY8SGfW7EDyZ4SiBFQsRBE8Xf1IlChrfhCIAuptOIEa53RGBKMkPEjeCFrSODCLWICOQIfbjdfc801Aoa4VUwGMQhcCWjI8BGYst0ETgRTBK4EYwRs3J4nYCVLSODI7XUCV25r81wyqHRkYp1kJwlKCYYpUyD4I0Aj6CVoIsik4xWvw7r5OQEdQR4BINvPQjsSIBKcEhwTqCrgShZSMa50RCKLS8cqAlyymGQTaQNqR1loVzKLBK+vv/66bOUTTHJsfvnLX4qGlMCVtqLWldeiPR977DFhqCnrILij5pVAm2ywKpQ10L4Eo1yYcJuerBZlDpRlcEzYP8WAceHA9hPc8ycZcoJT2pxsMeUIrJPMLpls1kmdaiKRxJlnnoVpd9+N+fPn4bLLJuGdGW/LeayH7aP8gCwxx4vOchwXjhH7SNuSceY4vvzyy+IcRhaa84Lss3LEy6Xn9ObYFnH/lbhXgL1uNT47/ufCXJqUfZm2bLUNOOV0lB98mJ9gxlPRa1Rqgk2t1kywMFTbwgX+oq4xhYRdh9LqYYjEiyRedrJxvYBMITKaYpm3NAacy3w+ECtbsLH+yYew4qHpMBDhNiCgxaGVFWPLqdMRjRcLc8tQlGHpfxbIa+DKFxy945O2jcaGBtSvXIriyVfCcVPgfrVk4MihUldSgfLRYxmzBzWfzESZ6wqw4Hb5+mgc0eoq6EyXumYNtnroGdh2xxhXaoTaBK6GDr2sEtV3PSSOYm06ZwUY1/TcOZsyru0AV4Ma2dFkXLMHrmRcCVypWQpKLPpiCOVx7DFZoSmSiejYrVB9FYOyU2Jh9H37WnjAE0xxPvEnARK1oZQLKAkA9aXKqZEhlFTp6LYaXy4EeARHZM7opEVGhaCJW/iDBw9u1mcSGJPZI4Aju8k20KGK4JGAj8wrpQKMSEDQp6QC7Ae3swnmyDwS9G2zzTYiKVAaV4JKbtOT1aUTEdlCygboAEapALetlcaVIJMgj+BK6WsJorhNzi1xtosaXdqH3vg8nuCNGleCZTK4dCZjnayDiwIlFSDIJQtJlpZ18zy1YOD1yMiSbWRbuG3ONpClJHCl7VhYH+1EghGyoAAAIABJREFUuxLkUaNKppj95iKBwJLgVQFRMtpkgNknyi8I2PkdpRpsA3W32223XbPWn5IKygjIhm677bayWGB/6PHP8SQLSmc1bvH/73//E1DMPj3+xF989lbX8emnc6UdjIfLhQEjA1AjTPtxjpG5JZvPugle2Q9GeuDvXERwkcA2su+sn3YkEGkpVmxf3PObdZ0i4dJg2Qksv/Yq1L//b8Q0DRZTsbqNqDrgUAw45QzZGfPMjj2deeWFn81HatHXWPXQ3WisWYERRxyNygMPg0Wn0MY6Aa6MTaOAq3JyVNIljo0CrhQl0LkYnoPlV1+G2v++C12PiV8FWdfS7x2BIRPPgMHMBW3FKt+sBzy/O583wDU4gRWbwZeCQwct20YqnUT9+jrg1muhL1uMkrSHJD0Vc6isYcDmSBSw0ih0XBSREWb4KxhoLClH+ZixkgmrZs5cbPvw07AZP6+FvFstSQVSM15vUyogXv+mBr2k2geuNmPztb4aJeNqRGNYc8UFsOZ+4h+fhS19QQC3mzQYo8eg6vrWpQLqcgx/RY3r2lNPQHr1UkkD2FEwlUXTOnGIYhN0kQ0MevRv8KImPE+D0UdBr1tiJIK6VDrakNEjIKMUgA97MnI8hqwkgRHBZFe1urwet+RVOCYVM5VsLrd/yRYScNGpiCCP28gE1BxXghzlTKbit7LdPFbJHThYBEGsQ8kelLxBHUuwyWPIzvIYMnxkYnlN1k9wzn7yd9qEYJ6SCn5P4ERQT3Cv4smSqWX9/FvJKGgrAkOeR9Zaxbllf3lNgm5KAWhbgk+G7GLoKSUXYJvZRraZ59BerJPjw+upGLG0hwpPRhsq+Qdtx/bwX/Ce4DXZfvaD12Of+D3bQnuw72y7KnxW0g6sX7WN46PmCc+nrdgOzhfWx+Mty4bDaChNjwoVjYLfEagSlFIPTNab40u7cRxZaBs1VuwH62DdrJPHcoHD/ufGvd6Jx0M/OoVLdN2zYS9ags/PPElCUhm2Bd3U4BWXYst7HkQ0WuzHIt/E56ItVtOTlOULP5uLVY/cj9p33oCGCMp22REVe+6H2G57yhxjMBzP8OOYFxeVQjN0pJKNSKWSzVbm3NmQDMQD/ZC9davw2bE/AWIRMNmWQwdlA9jyupthbrWdyPCyenH1o7HcHLqS18BVpX+V6AKpFGobG2G9+jJKH7kPiYoyRJqySOXKQArooMOkOCkx2DKZOxcW88GXVKJ81Bjxyq+ZOwfbPvQ0nG4ErmKDSAC4Nl+7ZetQ62REYlh7xYVIz521cVSBtgwqCJk6Wx2RMWNRed3trUoFZAHCf03Add2E8UiuXgrdcjfSwvbZ+MnOmZ9qM51qROXJZ6P4kCP8TC1tJF3ojfaq+Jusi/OJgEIBADJuBAkEIQQGKsg8QUsQGPZGO7tSRxCkBwPVB6/JbWj2i2wlmT9utSubZFt3EPhn65yWeW2CNDKMlEMQ9KmSeb3WtkJV/1qqv6W+t7eAyabvwQVwSzbzpSdpmGYEiUSDLD5UtBaCXs63gqJC/P6ss4U9DrL4qn7FnAXBaWekKdn0Jzym8xbgMximhkWXnIvEzA9E72rTYx8eitIeBtxwC0q23RG2SUesbCgMvy1+HFcNn30yC0un3Y7EvFmSCMd0NUTG7YZhJ56EdJQLaQM6d/k0DUXFXKQZ8sxtEbhKlBoNlu6h7o2XsfTKSTAKC8AAfgmkASOO0n33xVCG2iJR1KRzVTrezlspPDNXLJA3wFVugoBHutLoCevqOLBSaTSkE0isWofY5WegwGWquJYD9/eV8RlgmTct73vGZm2Q5AMMdwWYgwejaOAQwLZQs2Autn7wGR+4ZuOcdev1IOPqtSEVEKcoA9BKmxjXdoGrDSMSx9omxpXhsLJ7XHH1zaWwBmPUaFT+cUrWwLVm4nikVy2DwSQSfTVILdRL25mcSoOHovrGO4GYKal5e7sEgQbZNj7kg8yfShig2FCyX2QlyVQQcPQ2u9VdAKW16xCY0wGIbB4ZSG4905mqI8C1K23MBNbt6TXbq6ut71sDqi0Bw+6cl6w3WLcCoGRMCTaisRguuOB8XHzRRcK0tsaedrRv3dmH8FrtW4Cses0//onlN12KSGEFHJ0MrAYYGpyGWmxx0dUo3v8A6G5E3iPZFok34wAL53yCJdPuQGr2x9B0Rp5xUbTzrhh44ikwjDgiuiGRC+jwVVRULM/XZKIBqVSieU41M64SH1wXR7Kaxx/B0vunALFCxDxD2ku62KtvwNDbp6Fku+0DJEN2jmTZ9i08ru8skLfAlSZTjKuKMJBoTGCd5yH6+DTEX5/hp6jKoULg57tEubBdD86w4YhWDJTtF4YacZmMYNUymOtWYdh9T2XPuN56Pay33wQXotymb7VENGglVagSjauSIbR8tEdheyQqjCulAlqTVKB9QMlect+n88DVtNzmjGO5MnxcPzASQ+VVNyK63TaSArEvtjjJdBE0kEVllACCVW69quD33L5mIZhTW+hBBjBX7NnRdrQEfAja2UclWSAj2BHQ2tE2tHR8JmupjunM3GgP2GbW39HjO9Lf1phnPmtZOA9NM4poNIZVq1Zi0KABLcpPerKNHelPeGzrFpDFSaIR8489Cm66HtBivuOuy+gjBiJjR2L0VbdBKymQLFgCDjtQKDv4fO7HWDL1DlhzZknyAHJQJeO+hQHjT4FuFCBaGIXBOOY6ZVgR8P2TTNTDtpma3C9Bjas/r3Qkly/G4vPOhLNqpSTF4TXIsLppC8Wjt8QWt90vEQY6cz92oIvhob1sgbwGrnxxBeUCqUQKDXYSdUsWo2LyFdC0DWGVJHNUwLithEbtVvOrbFItXTTNDGBbjkK8ciAMbkhrHhI1tUgv/QIlBREMuOcpeJ4F3dXbzJylmzrqbv0j0jPehs2Ud63woj7jSuesMlRNfRSeQwa19QeQ0rjWTLoQ6XmzmULF9/psSeK0UQcl0CtTTsMYPRrlTeGw5OHRdH7wcAHyThpGvBBrJ/4OzspF8BjHtX2E3K1j1d7FGNCL+bRLjj0RxUcwugC36DtAPbRXQRvfKxBBsMrtW7Ko1C9Sd6l0q/yOuw/UTfJ7PqjJQvY2y9qFbnbq1CAjGL6cOmXCdk9S849glQsilTSAzBjv3/XralBd7S8awpI/FrDBqAEMxWgjNWcOFk74HQrKS+E5DhzXQ+XBR6Di+4fBqxqAWGmZsJydusdcD/PnfoLld92B5OxZQrCQvCnedXcMGn+qJLopKWUGRn+HlPPNthIidQoWAldqXDPbYK1agXT9eiyfOhXJT2fCYPxXw4a7thZjH34S5vCRTDwOwdxheKz8maBttLRfAFcVGiuZTiPZUI/6aBFKLzoNel2NH8w+R0BQEPRZjIVZWAJEo3CslDCaUa4SNQ92YRGq7n5C2FNDi8BrJcQVb/COAleztAwVd3UcuGqSDCGbsgG4mmPGoOx6X+PqGT5wzSwSgcW1xFt13Wm/g71ikYQxySmtADG/5sDVI4hsMQoVjC4Qj/aKXECBBrKq/EdGlc5NBBFkWwlkuUVL6QDBrHIUCsZB7NTLpp2hDjKNPXH9bGZaeEzvWoALJeoPg1EAuDiyrZTMxbDkmQWaNPykdGqffAJrHr4PSTMJw47BjQJjpz6ESOUgSGhEg1vzTf4ZHe2m62HB3E+wdOodSM3JBK6nSNSWgoJiidgioNW2ZU6xKCkMf+e8U4k8Nm4CmeEIkqu+xsJTjkfUIslqwrLqMHTCxSg99HBGeaWEN4wy0NGxy9Hj8wq4qtWYsqWEkvK8ZtbVYgahZB1cywQenYb4u29J6A6XMef6ELyyapdaH48AyPfAFNmApJvyoDMUiOOK8J1Mnl5Qisp7n4CVakTEjPnOQIGyQevrQTMM1N16Q7uMq9TZxLhWTiNw9T3/Wyt8WFHYrhjXzgLXcjpnOW7rwLWJcdVjBagh47rCZ1xzrfjTR4OTTmDIH++AvtX20Jgvu4dZV8UocjucDlcEDwyRRIaVIJWMKj3dKRXgd7wn6CTTW2CytS3lXBu/sD1dswDHmZEECgqL5HllO7Yw+q7js/xh6tau2bdPzpZXkicRo+affTKsL+bDdDw4moGSrbbB0D/cAsu0EdXi/nFNQLLDbXU9LJw3G0vuvH1j4DruWxh44qlgEh1GGmACgmAJglYFYlVK6I0OdHyfEbZv/sQT4S5dJDpXN2qgeMddMfyyq0RWIJm9skiw0uH+hSf0ugXyErgGY7wpuYA4aVkOknYKidpGWLM/RMmUm+AVFco2vDjxbzRpewrJ+nCQ7kW+ppW4zZcCmAxeH6xWDmh6JPDGI8DWNaC4BAPu+4ukG7XT1JoaLQZSFtZLgOv1SM94S+KftpVUIAhcJd5JGyag8F03o1g36UKk5n0iUQU2wNy2bOdrCTTHgzFmLCrIuDLebpNUYNMZ7mfO0qIFWD/xJKRXLYbmUiPbU+PTkXssmOaLMgkXSKQQ32d/VJw3SUKXcWUvTHpHLtvGsUFNIH8no8qfBKdkVQkSVLgjsq78jgCCTGww/FE3NWeTywSBKgPeMzsVEwSQCWmP5c3sm3oZqUpa00N2VCfZ3vHZ1KOAGtOUHnzwwWL3bEt79Wd7nWyOa6uuzO9a+7ula6jnamZ4Ms5HjjPZL85JFZKMyQWYUIAJFdqbBy2NdzY2U+ltszk2G9u1umhvIwh+V66bc+eSH2DCgVQdvjzmJ0hrFgzbhJNOourX41F5zLEij5JsjNz5850oOrwoJgmycN48LL3zVqTmzpLwWI7moHjc7hg8fgJgshY6pGzwz2hpjDmvMoGrLOwZxcY1xJls5dSbsPaFv4F+WroWByqKsdX0xyWygatpHZXn5tyQhQ3yLZCXwDX44OPEVVIBxnRNppJIpizUrVuNkqsu8J2KBARFoEuYpp4v/paKv5q1GeifN4xkXGq9qIihzMxkFpWi8r4n4LqMb6chZSVhGGZzekT1wlfAtf42RhV4w4/jSnFpK4WZxPTycpEKMAd028DVhW5GUHvFBUgxjqs4cykonoUNGQd2zDaouO4OP5RWKxpXPgkpFdCicdRN+C2SqxdDEweQ1jOyZFF7DxzChYgG5vB2HRfDH3wWVkkBIq4JMNFFN6/k+ZJmXFHKADi/CVIpESBo5U8yrkoioOJuMopAbxTqyhm4nsH0GbSeGZ122WUX/4HSZIf2QFJQatDSsSrsUnCu83cey++C4aMyzw+2Qdkj+FkQfLfETCuWmylUmWqVmaUYKD94bNCbX11PtaMlpqi1kFZBmwWfa5njmFlf0H6qXS3V29o1v/76a0kywKQLmaCc11YgMTgO7AOTHuy6666SgUtJBrhwYtIGZi5jWCy2I9gmlYwhKDEIjouyd6YtVH8439hexsllVjImYgjGyQ32m7+LPCzjfgzaT82joG1aOj44BsE50xv3WK/UIWJTDfWz/oOvz/899Lgf99dqbMDoW+5CfNsdmWsFGlFgKy+v9hYR/vce5n8yFyun3Y7G2bMEnzJqQcmuvnOWFiEo5rvLj2DRWlFRBTLHSkIq8jzXRd0bb2AJ3/tlpTDpH+I5GDX9UZE88Dnd1i5jr9g8rKRbLJDXwJUWkOxZTXIBy0nDSQGJdC2Slg7t0akoeedtJAsi0J3ekQs061g9D2nGQtX0ZnlAmyNGNo93oKHDKChC1fQnJQGB7hkSMjSV9DU/ZDmCD14yrgSu6XfebMKHrW+zK8a14q5HspYKCHClc5Z4d2bPK2rs++itIVKBrIHrSUiuWdyhLF3dchdkcRFbc2A6BrSoBnfdelRceR3M3faSLFp0ruvOByLnM4O7c6z5sGaMUHrME8hSLkDwyu/IhjH4vAJz7b1EWupmZxy4CAyuuuoqSefJ7ErKGawlEMaXDEGQAhpBYBEELPxeeawrsBQEQAqMqD7y74ULF+KSSy6R7Fpquzp4HNsTBF68vgr4nwl+g7s46rtZs2bh0EMPlXSuZHrYRnX9TLCk+sjv+S9z65zHB/vH34M2CfYrE6Sqv1W7lJ2VVCoI4lR/FQBQ57A+2oqf/+EPf8CyZcsEtF599dUyh9R5igQgex8ECKpfTAPLBAuHH354s/6QCydmFCNwPfPMM2U+8HpBGwXnZmbbmLWL2dCY9jc4XqqfbDuznBE0M00tFxHBuROcL2qBEASvmWOVCeaD7WFdmfMvOOZZPCry6BBK7TSsfmw61tw/HVqBH03AjcWw1SPPwjAZqtGTd1AHHv2b9J9hHZd+8TW+uvlaJOd9IswodxYrv703hp5+DqKRmESwYVIXjhXtH0yQErw3VFi/zEpEjue5sJcvw4JjfgqzpMCPspNOYeglk1C09wEw+CLN/hWWR+O4+TU174FrUOdK3ZWTZgrYJJL1SSS/WIDSKTfA5Y3gkInsjbzFIlyF5XKlKTGdpVa3nbrpUSkvCgGuxaia/mcJh6XDlFUjb1jRlLmuvHybH64dBq5kXAlc248qQI2rz7j6wJWcMaMzZFP6G3AlqcowLlRjubqByL4HoHLi2ZLD2x/aLA3TivGCL3a+PCkLIMvK7EIErJwblANwDhBoUN/KuTBo0KCN4mx2FLyqqBxB8Nne+DLYP8EG23XjjTdKulV6AL///vuyXUzZALeUyVgyLewHH3wg6Uep0yVLPHv2bIwbN076w7SsO+20k7DIakFGCQKB+7e+9S3R7s6dO1eAKT3aeY3ddttN5v8//vEPYeDIHDL9qEpvS5vxd7aPbZk/f778/PLLL5tT1fI6X3zxhdTBvmcyarQL288UszNmzJDzCU7//e9/S7vJMLMNbBsXETyffeACg20nMGS/eG22g9fjeFInSuDH9n300UfYfffd5bwgG8l+0pbs+ze/+U25Pq+nABjbMWzYMOkLpRpkIJmEgawkr826mP6WKXJV35iUgqCS7WOqWo4Tjycgpzaa1+J57A9j4dLeCvTSbjx25513brYxr8P5N3PmTLHH8ccfL2l7L7jgAvmMqWwJfj/99FPRZDMkGxcCnCtMKcu0s4yIweuyXQStBL9sswK9tA/7xr5QgsA+cBy4s8BUskwzrOYR62G6YNbJ+cbzWC/tzXSzY8eOlX+ZYJx10d48nwtCNR/4Oe3BOjlP2C7ea/2qeBZsGFg2+Qo0vPUmIjFDNuLMMaMw8sZp/k6SH9lwIxa9IzZwXQ+pVCOino4l11+FxP/+I5FybDgo22d/DP79hUxVA8fgG9J/hm7CqAakG5nPqyBDS2bXcYEvfv0j2Ovr4Bk63EQa1T/5KQb99lR43AnoFQzQEQuFx3bGAnkPXDlxN4TFcuXlkk6nkGisR319AmU3XYNIzVp4bpr0S2ds1OFz7CbnovbkAS2tGiki14rLUHXf436qRa6Bm9hYxV6xjwpoKMbVaUr56metarmI41f5AFRIHNe2nbMIlg3TB67WnI9kGyabokI8SxzYMVuj7No7oHHR0IZUgBpXOmfVTvwt3JWL5OHD8CW5VIIsmDxYBwxB9a33CpjV2bdOPhAVw8WIAXyR8+XJlzyBFQEBASDBKsEYc8Tzb76gyXJ1BGy2ZUu2gXUoNj9zW1Wdq14STz/9tOSj53EEA2TwTj/99GZAcc899wiQ4zb7vvvuK31hWlACTB5P9oyggv0lqOT3TzzxhICoZ555BlOnThUvdfaT5xAUEajQBjz3V7/6lfwbP368ADoCvDPOOEOyZhHgEAj985//xOOPP47bb78dJ598sgA22o+g+KijjsKHH34o9RJsnXPOOc3AUb00aZOPP/5YGNc333xT2nLxxRcLiGEa01//+tfSBv4kCOW4EbRRQnH//fcLQKf2l+fw71deeUWeTQSBZCZ5HPvCPhP8q/i7rP/yyy8Xu/Af5RhsH+3z3nvvSZt5PoH6SSedhOHDhwv4ZV3cpifI5qLmoIMOElvSzmRk2Ybp06fLGBP8ceHxs5/9TBhz2u2BBx5oXiRxkXHzzTdLex977DH5ju1jO+666y7stddeYtM///nPkvSBgG7JkiXNbeWYv/DCC1IX6zj22GOlPZSVsK0EkwTLTz75pFz/ueeek8UYj3/kkUeaYxLzeIJ/2mry5Mn40Y9+BGppaQPaiPWSqT366KNFh/zggw9KClqCTNr9uOOOkznC+cH7hXNWpbZViyTO0ylTpkh7+Tvn2G233Sb9Zf9uuukmOeeEE06Q+oO7ALn0fOpUW7hlDweLzzsVDfM/p0gAMVdH4f7fxeCzL2pyyPLlYeLYBF2yabWXOUstnn2QacNkshYriUWTr0Ji5n8ZLRGW5qJs7+9g8GnniUTAtl3okQjMSBSO7GL5pZkXCHTQsXldIBKlZIhA1yeJ/FeGhy/PnYD0nAWwYw6MtIOSvffAkEuulyyVvUNedWo0wpM6YIG8Ba7BrT0lFVCrMT6kko2NaEgkYDz5EEr/+xY8ei12jRTLyqwKtNIRq6PF93rUAQVcbTr/0BtyA4hT4JVAg8DFjEZRf9t1sN56Da5k5WpDx8uvOwBcGWB8fReAa2T01iiZ3BHgeqJEFZAoEDkKXBUjQEeFslvuQmTwCAnI3VlvVc5dgi++HAk4yBjxM46tipnJOhUjRzZPbZVmMhMdnW/B4xWAbg8Ms228vwgUCVYINF566SUBVQQTd955p4ASsnp80R9wwAECWsmaTZgwAQ899JCwgwQz1CwS5Oy3334CfAnEfvGLXwjYJAN4zDHHCODiOQTL/Ddv3jxcf/31ePXVV4VZI5h69NFHBaARsBK4sj4CnKeeekqAB+shWLrllltAUM2tfwIutunSSy8VUJmZ9UkBVzKBb7zxhgB7AlPWRYkC08tSKsHzn3/+eQF6BLdsMwEUWcFf/vKX0na2+eGHH5Z+Pfvss7jyyisFVBMcsa38nSBMjSeBMcEWmWlVJwEmt8q5tU8QSPseeeSRwlISmBKIU77x4osvyjyi7Tk2XBxw7nDBQxA3dOhQGSeywFwQsO20JRcI7BsXDARpbCeZUR5z3333CVPKuclxJ+PNfrKOCy+8UMAi7cTxPeuss0RGQNuzXgJ7HktNLJlctptt5uKB/9j/3/zmN/j5z3+O/fffvzmsFucZATojZLC9lMvwumTZlc6W80W9B9gWzj0y0dTgci5wPDgWlJLwfC4IlawiqDnmfOW8JyPOOjlHyBizPi7KFMvbG86PXbmHO3wuk+CkU/jqrN/BWrJUHIp1asirqhAbMixwOQ2uqaP08MNQsft3fQfiNoqScfjvKEOyP3rpBBZPvhqJme9DY73MIllaDFRVw9AjQH0SRjwOvbwC1Uf8AAW77yk1iDNzRnV8w7luGqv+8RKsd16G7vlcLSP3ULRlf/0l7NoG2HQ2cwFzm20x9sap8j3Bd1jy3wJ5B1yDK+UgeFWgVbFHfPERuDrz5qDilhvgFkbaveG6Mpwumd8mYXmnQGuTR5cA1aJSVE9/ArbtiFcnb7ggSAk+GMxoDKmpf0L6zVfbB67UEJVVNzGubpub22RcI4wqcMUFsOd8lHWIKrWm1ajzG9N/gGvm3NAtG/HvHorCiWfC00wSyh32tlXX5EuVjB3BF8EgX74cbxXuii9bsl/8my/yoKd3V+Zs5rkKlCqNYkvXVjscBJrc5iWrR7BCpooAlNuyBFkEnAQoBIv8+dprr+Hcc8/F66+/Ln0jUCEDRnDB7XgeQyBCEEMtJu9fgilqGsmeEqQSKBJsku3jlj2B1f+zdx5wllR1vv9V1b2dwySGIYMEXTHsuvrUZw67uvLc9a2rrK5uUjEB4uqKGYFV4CkgQREJZte8uvv0PQMm1IdhV5EgBoQBBhgYmNThhgrv8z11/92na+693XfmdqQLx+6+t+rUqf85dc7v/M7v//8DUGDsAFwnnXSSA66vfvWrHRgDPMFmArbYOoaFAyQCRJEYsD0MUAa4Ar4M1Dimp8G4wuTBuFJvtroBnwDL5z//+Y6pu+yyy9x2PXWkPIDmWWed5YDi6aef7nSkLDaoD6wh51E/ruEeAHjKhEE1RpsJn+/ZcucZYDyxKewk4B2ABeiDJbQDphVAx7PAAAPAfODKYgMQiR2oH8zvy1/+cse28nw8B/cCnAGIaVcAHAsAmEfT5AI0Aa6wrieccIKzJ/32CU94gp73vOe5NobFpp4wqNgXRhRgiQMXNkP+AKhnAXbOOec4YMvfXDe1MMwyPec5z3F15FpYV/oJwJWykVIAaJFG8F5YewDMqR/9gnTA1Jd70C+ojz9n+Ow6bUffgm3lHyCXfgjwpV18zW43F4zdfH87LStOE2Xj49p8yisU37dNQYzsyYXfcbte0wcL80TpzjEddcGHVX7kH7Ud62wcye2dR/RxwPWcMzXxcxjXzCUDwGsiSutS1KMoSZSmhIPEUbdfD/n4l5QN9ItcWETkmeFDkKXa+bUv65Yz36rSmkMUlqfJGnifhMQKbC9GgdI4Vu8RR+rICy7P3X277ETbqc1Xz++OBZYtcLXHt8HeB661uK5apapKtaZdcVVr3/du9W+53cVJna8DptX0p1EjQ1SnfvHu9eTFKgBXXtxmh2PJ0lTVS85T8qPvdR24wrg6qcANv2jr7enXzZ4Z4Fo+8hgNdsS4Ll2pQNH+vUlZkz2B9rvwMgUb9neLor0ZFAEpbH0CGAAXsJGkdGVrm/Lo15s3b3YMHuDQdxzx34G9uXcrYGoyBN9BwhaMxvgDBgE/gEnACVvegFCuAVzDtAJuAD8ACYAr29OAJPqtD1wBh8bCEaGALV7swr1gFykDIAeYgoUEjACQYRkBzbCDAA3ANNvcMH8AOLaiYUIBtGg62UoH/AFcAdSAFUAT4Mxs20wqAEPLdbC2OCcBlABpML8wqWgxv/rVrzpwDZsKCKPdWADARAJ4CasFYOQ86se5nIPcAKYQEGfe91wPAw/QpM7cA+BMPdnuRzYBaATEYScAN5EPDLiyCEJ3jhoUAAAgAElEQVRiQJ2NcaVNAcmHHHKIqzeSBxYJ1Ad7IAEAuAI2AK6AQ2xE32OBYeMsoBtGE40qwBEJA4sG2hqACXDlegAxz8/zIRcwxhWmm+1/2p8+wwKC3zkPoGpMqLU99wOEw3JjSxhl2hIwz6IGNhgml3sDiln0oXuFiYdhxs4AYtqL5zE9sul3uR915nmxFwsPgCsLDxhorvHZ2fmaPxaj3CpStPHd2nzKCarvuE9ZLZWiTD1JpHrk7dwFmcpxvyYm7tX+z3up9jvxpCnJRDNNPYtOY6dddJ0kc8D1dgdcf+pYUJxd4T6DoKRyVtJEVlMQZSpXI6mc6OBzL1X/kUe4aECN0OfTJkqlO845VRPf/LaC/vWaDCpE1MrBrZsqQxc1ByYWn5HyEYfrsPMvzbNmzcIWL0Y7rN6zcwsse+BqE+q0zhX9S+JAwERlUhNpop6rvq6Rf/us0nKUD8DdXHXhNd3I3703TOt0k7mQAk4QHw0MaQ1xXNNYYZp/VjymROlBoF0XnqP6D7/rYuEF7TSuUajS6FqNXPrpXHfahnOFcS1FPdp5RmcaV2NMCGkVHvVgDZ99oYI4bapxdSlgQymLU0W9Ze046RVKG1KBPDvDEj6CSEG1poE3vFX9T3raDOeaViBypiNB4DJhmae7sZymcTVtK9vJvv5xISxCPQ0QAYqKkxN1BiTCggF8+J1tXlgv88rm2QCvgDJ0jQBXQBg/KQ8WDoCA5hUmDcYOdg02FSBKOaYnBCABVGFWcR4CzMAwokEFuAK4APwAQrZ4AbbGuAKMAK4ANoAOIBD2shnjavfjJ+MJgJO6AbapN6AZ6YExmjClbENTD0AkjB3PCKvqO3shpQB4su3MeYBzQLeBSQAXoJ97ArQArMZMsyhAbkCdsTVMNvfHftzH+hrfA5q5FwAbsGdsKH2G9mRBALMM+EY/C8ONVIBnQ1cMeANwwOZyLfXC7tjM7oPtaU/YU9rK7oEeFfDI4sQYV/o0YBlgCpjlOmwG8KX+PDN14XvAOsDVj7TAosWAK/VFb8wzW8xg6oztKQNgCvhGcsF9kIcgcwCgAszpG/QTW1yZ8xW6Z+6DjXG4Q5fNYgfNLdILFgo2phnzuhDv4ELcgyE2Gd+pW09+lSr336WerOyiCiQZISRL032YsI5hoqQiHX3JJeo7kuQre5JAxXHDPUODyUjTurb/25d010cuBhsrwum4MP+4U0uJov5hHfXxLyko9zQy9eRz9lTIyDTTjm99S78//VT1rBtUOe1RPU2dXKvkPKKRDBABBHAcqO/wI3ToRZcp5IED4sWuHsvdAisGuBZ1rgzUk9WaJiZ2qjKZasOZ/6wS4bKaxPjbl0asNV6OTh2xmt8z91CPBoe1FuCaxG7VmAFcW4S3g+nbfdF7Nfm9b7mXtdQE5Nq98LIsr1mr4Q99WiHbRO0SECh12qOdZ5yq+g3XdpwQIGQgOeoYjZ7dyJyFvrbwGKyQ0R1ncaJSb4+2n/QypVvvaDhnLYUEBK17RsCCoiQNPO6pTi6QRiwa8lAuzQ4fyFhfBYBwDVIBnGw4+J1/eHUDZNiWNunAvvTTvbnWNLZFaQKgEsAIG2dMFQwnINUcvADggFnABAwY4A9dKICM5wKQwWYBJAA6MHawXQZAYEBtcoRJRENrGleAKUCNrXRAM0wsDDUAl7ohMQCY4nWOVIC6AlwBlbBoXMvnfA9ogskE0AFYAJU8g0UVMOcswCD1oA44Vb3iFa9wbDNgGLDJtj0giGfhuXh2A8KAaBhX6gXwos48D2MUIBUwZ7pl7MQ2N+fDCKMhBRxSZ66FfTbGGjDGfehPAExAHtdzHc8M6wnjSj0AyWhXWQTxnHjLw9piO4CdAVfAJgD085//vPsc0M85SBkoh3vSngBPwCh2hmGHMedc094iPQD80c6AV1hXHMi4N9v7gGgWLcgnqJexov5CCYaVtuY7Fkn8BGhbTF3szuKHfseiCb0xLC73QaaBba0NANqws7DVtCX1p435G8CMrWC5eXb6LMw996dtcPayo1s7G3vzPnb9GuL21yd0y+tPVLpls2K29Qm5eNAh6j/yKG9+CFTqH9DAE5+gkYc9WorMdWq6RgZaZ0S8cWDT4l9n0sSkJq75kXZe9xOnpSVDos1B4E0csUrlPg09/dkaeujDHLGS42PYX4IOGo5NFdSlHTf+SBM/uEZJZcJFDACoksSneuO1Su/fkTttJZlKf/AwPei9FzQW4KvAtev9aBEKXDHAFduhA7R4gzlwrag6OaGJrFejF79Hvbf+2qWzwxVxNoH5bG0xpWl1Ia+6I/gmpl5QylRyjOsXXRzXKMs1PsXDgFAYhRoHuF79bdUTdkZIIZs7C/kMn1v8lgKVR9Zq6EOfcjqjdgcr5Cjq1a4zT1X9xuvmHFXAbdfwPxizIxtxXJPUaZqKj8HfLrxWGisql7Xj5BNy4MoCe0lkzmptoSwNlZVTlftHNHruhxSuXedObjaxMUHiAMKgjhOQHQBXgAJba0zyOOTQZgBGwCvfWZiohZ4wjWUF8BRjJ/I8ABQAHBM+z8bWLFvobBvD9gEekADA2sFkAagAlua9zTY1W9YAV0AHwAK2DlYVMEToJcoDlLDFDkgFwAHKAH6whEgqAJ7YjbKQLgBeAB0wh4A0WEjKBfwDnNkOBuShe4TFA0ABQHlOngFWzrbsYVgB0gBbwBIsHm2DZvUFL3iBYyYpE2YWcEd7oYk0lpk2g7Uj5BdyAxyrAJ+ASoAodoRl5nkpnwNQBRNK3SmPhQtb9ZQBmwrA5DAGG0BpDCa2AMADwOhbgDo/hBOA7IorrnDtA3DjPtSbxQSAmG1/7gnIxNb0AeyEnph2BbQC/AGu2A2WEoCLbQHttvhA1wvo5XOAIfdCCoAjHow1MgOAP8wpLDR1oixYW/62BSBAFXDNT6QN1Jv+Rn+gT6Kxpk4sLgCYyAhYAPI5TDmh2GBMaTMAvC1ikBDQ32hnvqNd6Tu0AYCefkr/w9boe7kW8G2xa91YuhKya7lUqXXd8ZZ/1tivblA5TJXWE/U97ek67A1vnzn4oT8FHOJUVWBbTdPK+ObrxGfYqDHf5DtsJCCQyoUJIUsIB+lGUQc6izuC08AV5y44Hvw/0LPmc5mrRz3W7W94raq3/FZhKVFWyzT0lGfokFPfKdJp7eu8PxsuWP1+YSywooCr6Vz96ALViboqkxUl13xL+/3bJ1UvDynLqgoLOebbbUwbLHV6nUaK1jjLQ1V1C1A4ZoD3ryQF/QNaf+WXnFSAzFnNHCFzUJopjAKNX3Suald/1zlxUS9XTBgpQGHvaXrSMFB57VqtveRTuSNZO+yaxQqiHu0481SlN1w3wzmrna1Y8UI6BsSgdYzrB8l52xS45mFW0CPVFJX7dP9Jr1B2D4wrK+xp4N0tG3fzlQJYwyVElVgDrzlJfc85Ltc9uMgQMxkJ4p4CJiw+K2AUsMVzoW9FnwlDyXY3A38zHWs3695pWSwC6W/GpnJ98TOejc84zAnG18qa06Rp3/xwXj44tknQdIWcbwtSyrXoB6ZV5Dv+WcB8yqIMu85SkmJrJlbqSRkW39TqAXgCCAMq7fDDhJl8AKDD7/aM3Nts44N9c2ayOpv+nc+5xmxp0UH8Ps73Fp7MrrMFudWb86kLn9NnKI9rLFQedeF5rVxrL7Or2aVoU54dm5h97W+uw6YmBTFmlDr4AeMtwYP/Od9zPp+ZJAYpDGWyYOPgOw4/+xv14Dq7l9XL2pxyrT9RlvUjY1n5ns+sT/KThQhOa9zXyrV2NtBl76B9zk9LBtLpu7OUz89wj8pK2nLB/9Ku/0vCgX6Xxrrn4IP1oEs+pgw5VMNfo5l3iN/fzWaLMVYzl7k4NBBXcUU3H/9cJS5xT02qSvu99AStP/5FInNkN1WCS7ltV3rdliVwtdWVNY4xizYpTQPXuuqVCY1XYtU336wN7z9Nad9ILtwutGy7UFn28rpLGpmAAlKzhuGcnZbm0pFcLFAEQAMDWn/FFx2AI8dya+CaOuA6duG5qv/g+0obuZ4TQBUhlRr6RFdtBiCSG6xdo9FLPuWAaLtsTwHAtdSj7WecqvRGUr7OMV0u4C1IFVH+UUdr9OwPdAhct4jc1h0kl52Labt+DrEIYR+yeqzy4Udp7bkXK4vykGvF5L4AIgZ2A6lM7nwGUGUiRw8KwwZ4BeAWsy51vfJ7UaCBUgNDvvSh+D4Wi2cyK0olbNJr913+uk2n8LRzbXL0GZ3i7kKzR7TrTavoFqENtgb2FC9ymDYDPpQBaLG/i/co1t3sYOX71xpgtHv6CQeKk71dZ89g9/Edl6wcu9avi9XDFkC0nYFHs6mdU7zOv6f/PH4d/d/NJvbTnJ7s3s3Ks3syTputzB7Nyi7a2ezg29Seq2gXuz/3IhIBDnswwnZfv5/4beO39WKAsb14RTu+JIHqyDLt+Pynde8Vlyoq9ypjYIt6dMxn/l0koCGGeFBYiPs3arYj03FF9vECRyEwT6ZSdcst+u0//rWy4WEF9RqpNXXY6Wdr8DFPcPPdKuO6j8ZeIpevKOBqrIQB13odJ60xTUzWVBmvae2F/6LStq1KWcXvzVa0c8SKHXgllWs3YxTk2yD5Vkk4MKDRK76gFMaVPfYmSoR8YM2B6/hF5yn+Id7aDXDZ8Ebnhc61t42MJFEorQG4frIj4JoBXJnA5yo7DQOFCcD1GI2cdeGcgev2k09Qds+WRnKEJfKGtKgGYcoIu4JKJN69S+su+4SC/R/k0hYWOwb9ku10JkALbQXjCqCgr8LAsrXLd75kYKlNmPZezRbrdWm33J6147mQPaCD9bc6O30OH0h3eu18nE99fCe7+bjHvpZpfcq0kftaXqvrsQUyDI5izN75uudyKJc5o3LD9fr9G05UqZ8McJLGJ3ToeRer/2F/rJAQAI6M2PNpijslizdeJUK6lRJC8KqvastZZ0jE7E1jVZTpYZ/4gqKRDcLhlwQ/q8fyt8CyBa7GBvhNUASuaZJqolZRXJnQWC1Q+aqvac3//byyqJTnsevwqOP97vIod3jhHE93K0J2mRvANY8q0B64BlGgiYvPU/KD7ze22PObMYgAsk02wGeODVk76hhXwlW1iypgjOuOM988xbgCXGewz22ei/KDox6s0bPnDlx3nnSC0nu3KHVZvZb24bacXKKEQPVqVYOvea0G//R5eaaXwuDIpGnA1N/KZnsUJyzYV9oLMGs618WbBNrbfSWCV5959dnWufTAIvNcvKabYLaTskxSMd+A0H/eTupXHLfZ/jdZwFzs3sk5Vi+fyV6q71cnz7Wv5zqyJMuUxDX9/q//p+K0qjCL8BDVyPNfoPWvPFk9Lt/rnneivTjmK6Z0J89GlkaS1rBZueXcs7Tr6m+qFJQUR4nKGzbq4A9+TD0R7HGiaDWqQCemXbLnrhjgapOPD15NK+ZCY41PqLLjXq276H+pPDnuvA9bHXtsuynPW+0YM4da5yNUU673DCMpG8wZ1zBOlDpmt5VzFoxrqHEHXL83A7jasyEbwNmpJyI6QaRwdFjDH/qkQucV1ZpCzTImkh7tPvPNSn51vdJ4jlKBxo1z4IrG9aI5M647X/dyZVu3KKHCy8n5oSRFRz9Mo+96X9430CsXxFT0RRgf0yPieGTZsmDFALAW9mrJjhaNiplOs12iAnuGvQUzzWzQzbIW2sazAdy9qU8re5gmeCFB697UfyHB677WbyVe70Z0yJEg1JZ3vUW1a3+hmmoKskjRxgN1xIWXKOvrd05ZSL9cMgB2mBpadt7/xTpm9H0yceHLkSS67R//SpUdO/E+UBpG2u8pT9faE1/vCJewFLaVPSzWs6zet3MLrBjgyqPTmU03xeBtEyzAdXJiUrur49rvssvUt/lXSuag0jYAS4YRpxGDSXM+TXPdM597gzjHLzLe46vUIXCd+MD5iq8GuOar4OKBjxai+7CnVxHA9ZJPKsTpq83efxG4Zo1UKkWdX/FezmaNqAI66hitOasz4KqtdyrBA3VvpBxzN3dXzyTXdjI0rJHLP6MSDg2F6AI2yAJccT5By0oIIT901nIDZdQXxhinlVYhwLpq5EJhS9Vezerlfzbf9TYnrOUo5zBpgx/FYr7tNZ99dKmXzWxRwi8ijXTv//6c7vzQeeotjbpIA1lQ1tGXXKlk0/7qy0qKRagpfBdCxcqdG5fKkbnUXJmynbv1q78/Xi4UI0G0sooOOPkdGn3ms5QldeeTQDZIwwqrrPtSacHO67HigKvPuJpXqAuNNTmpsfFd6r3mGo38788rQu/Z5qBTJ2xB8BIgD8iRZSOQXOeGnv2KBuMaZsqGBjVy+ecV4CUZkO+jPePqpAI/nCkV8O/nnoUsW3hDr1+rkQ9+ItfOtmGOfeCa/uqGRsy9OQJ2skjFSccaVxjX4J67lh1wpXlgJIZPfav0x0+acgAoDowsoJAFsKCyzFjLefA0oMEz+BPZfION+S5/9nc1P6Mdi9rsu/mot5XJT9u+XUqgohNbGlFgWdOW43PM9XmXxHkuHGHiUr3uuPEG3XrRe1QqDSi9/Vb1BpkGH/cUDT34aA0+/vEqbTpMVdx/07qGyv2LW/3GPGwEUuX3t2ril/9Pu6/5iWrX/9LtUoJcazt26iGf/op69t9EJCzV4zrU0IxoG4v7IKt331sLrEjgaszrtJNW3cXKnJzYrbH7dujQ889SlFYd6+rCiDbw6LR+E0/mzHnpOyesBtM6v8LLPLySUyLAuF7+eaVJ7LY8mjGj+cToSQWmnLOKEohpsJkEobKRYa259FMuGVc7HakB17Ez3qr0putdMoTpo/U9OMd925AKjLznAmUwqE1vRt1CZcSMLfVo5yknSPfAuDZzBFu6qtcwCxSrpvJBR2j4vA+6wTEDvLuEL7lHvQFUQmPhgMViCGnAfICZvR0MOr3u5z//uQv4znOY4xk/x8fHp8J9kemKbFbtjnY2KAJA4pri6Ebw+nagv9tb81ZH35OdxTAMuulieW7izBI/FCaaWLy0NbIQ2p06+zsWxb7h26gZS+uDVP9a6jQlZYoI+TP7u1K0+VxZ4XbXFZksCxXmR6Kwus32fMsZhHf6Hi3k+TPszrjMJmKaaOfOXdr6gQtUuetuxeP3aXj7DhdeKklqKpWGdfBHr1Df6CZFLsTaQta42b1SuZivoTR58+906ytfoqxUVqm/V8RCp4Lp+C6N/Pen68B3/YtzLnMpudl3TNKp8HmL/RSr9997C6w44MqLuWd0gbqqNSIL7NK4pLWfvFIj1/6X4lLoAhkj6s7hXf5GApz4Fe1P/skcmca9b4epuwBogsEhjV7xuTyqQBOPzunJj0QKoSYuPlcxzlluO6dVXXH8CpWOjmjggo+qHJUUejFeixNSmsUqhWWNnfE2xTddpzTJY3TO5XBA3yUgOMplzvIn65nXs2QgNV9dJYDrya+U7r1DsQOuC2PzuTzPbOekYaYSE8CuWINnn6fooQ9zwDTPnT0zxTDb64S/Iqj5vniwz1an+fze2pPEAmRCespTnjIVwxUwRyB8Mj4RkJ5A/WSbagXKimCHsvnXLJYtn5M5iSQFpFp1b2yTYOhFQNjp4sAHiFZv/z58f9NNN7nwWaRgtYUIoPUv/uIvXMICgCoJB6gnwfNJm0oiAQ6TVhgItnvMBgqb2cqcsExvXATGRbv7NjNb82y0G2UYy9nMZv5ioOjo5P9t15LYgeQFJAxodhSfv/h8y1n2MJ/v32xl+4ssi+vbbDHDeSy2sHMaJsru2qI7L36/Klvv1Uh1Mg9Fl6WqTozpgNe9Xfv9jz9TmJYbSQJmq8X8fu+GVUlbP/Vh3f+JjynoG8ijBjiRQKo4lI659NMqbdy4xxhhO7EWA3h+a7pa+nxYYEUBVwxEpzTwaowrLy/btLXxiu5LJhXd/HsdeNkFInJRrZSqlExvxlsMVAL4LxRgzRuWxAEwrpGCgRGNXvmZPNcyKV9bZs7KgevkxYTDMues1oAvLEXKRkc0/IFPKq7GKpXz4N7FuJH5BBIrCnsE47p3wDVWeNTRGjlrGrgWnd5y+4ZTwHXX6/JwWGiK5xx6az7eik7LdANm5MB63wtepL7j/3YG61pkm9uBi05vvRjn28RITngyVj3xiU901eBz2EVSgZLKE+BKVizLRuXAfANoNrMB/dAOfrd4trzHHPwk89TXvvY1l5HLyvADyVu4MctFz/1g/GxM4O9mmlxjLI09tfv5f/O7xbMl0xIZl8gkRSQIDtKSkjL0q1/9qst4RTIDMkuRyYnMUGTI4j5F/akF9bdnt61yP7C/nePXh2eycFc29hnwNBaWc8yO/nNbggTGxuuuu86lXcWuaK998Gp2sLrY+OrHXbWyuJf9Tj0pj1TAPLcd9r2BVr8e1k4+yLLY3H4yhcXo88vlnvZumiSJdoL9LzpSch4LaJxCWbQMDw1r1+77dMu7/0WDv7rOEToulU0YqT4xqWPed4n6H/wQqXfxta15FIFQUZhq99e+o83nvU3loRHHHMO24kw29Ixn6cBXnayonGta7TD7rMToKMulj3ajnisOuDZjXOmkDPCVyaomK5PalUkHv++t6t05LmWOp3TYAk2rG+gBjxa0fwERFDDOsXADgw3GNc+93GybPZ+0c/0tGtf2wLURxzUsSetGNfrBTzgZQlxP3P1swpj5gheBqy8VaMeGNjzqk0TRUQ/W8Fl5jujmx0zgCuPqMmcBBJcR40oW7SwtKynXFB5ylEbf/h4Fg8NKsK3pohsG6JT968ZL3u0y7BlINUowd7bLSd+5adMmtw134403ur+ZFAGupFn9r//6Lx177LHuMwOVpEplUuVzyiQF68aNG4W8gDL53EAeQBDmcsuWLS5F62WXXebSdMKaHHDAAW5bnrSj3Pfmm292MVk5H4CEVIFUnnxPnZuxT7/5zW8c6OZ76sJkTsIIUp0CPKkLciPqjDSCbX8+P+aYY6bMy30BrqS1RcPM/fn+2muvddma/vmf/9nVA6bawDb3pEzqTbpS7gGbSypc6sS5sPSUwWcw9dTPnE8t89V//ud/umfGFo4pS1ORshZG7dBDD3WAkhSsfEc9AS0Pf/jDnZ1hxGFFScdKfbmHLUSwGXYmTSvxT3EwpH3I9oZNKI9zSKaxbds2xzRbEgdCwHEf5CS2qLn++uudlIJ+wDNgY8Yf6kSqXuxdbJ+i5KDb/XkllWd9g/5LG5ndsbdvVxxELZ00fXBoeFBRVlJty+912+tPdNIw59ycpSr39uqwyz6i3rUbFTnp2uJazAWdSWJFQaSx312vO05+Zc64OqgdKugp6bBzLlH5sMNUauPLslAxhBfXWivz7ssauNrgWlxRGXi1sDC2NVCbrKgyPqmdQVVrPvdZjfzix04eQHd3YAnebL6CtM7af3K1LVqcaHCNhi//V6XZ7MCV84kqUL/6+44lbXeQOSskc9YH8wQEaE9bxU/EUzOKSho74y2Kb7w+T25QAGGt7uUAOIzZkcdo6OwLZweuWU2lqFc7XvcKZVu3Ks0IybLIo+Os7TV9govd6gIh5AkJRs66SNGDmKxzPdjyeZIOHlrSE57wBAeUmAQBKbCPAM9HP/rRLnc8TCzAlUkTwIZ92OZnwkRi8KMf/chd+6Y3vUnPetaznMTAbVumqUsI8Na3vtVdD9j527/9W1c2ky9AjDzy5Lvn93e+85368Y9/7Ji9K6+8Un/3d3/nQBZgF9BFrnu2rJnMH//4xzuW2BhDJi/qzZY+W/6PetSjdOaZZ7p7/tM//ZN7Px784Afr3e9+t2MlYVe5lnty/69//etTGl+AN/XlGdHhvvzlL3ff/+53v3OyAQAaz/XYxz7WyQYADK997WsdeOdzAD4AHMaaegACkRj8wz/8g7sWwHjJJZfoSU96kmsobAGopQzsSJ0/8IEP6BnPeIYDo+9973sdg8p9nva0p+m0005zZfBctjDgs7//+793IBzQ+JrXvEZ/9md/5sq/5pprdOKJJzpQTVuffPLJeuUrX+nuib4Ze5xyyimurbn3Pffc456Dtnrd617nJBMwziwyWLhwPuCbA4kFtn/xi1/s6gKABbRzDfUosuKrDNnc3k0jCXgfbZFo4BW72qKT7wG2HPSd0eFRJUFdQVbS1ssv1j1f+pxUjtTPgjysq3zEg3TEuy9WMEQMdPKSB7nDcmFSaLcwhyl1etMsVuyi9DQi6eRhaJxsrOWc4rgPKCYSDaTKapmyZJduf/3rVd16h8KY+OqZqpVJ7f+q12ndX/yVApf1q9TWcIYN5hLab24tsHrWQlhgRQNXf7sMqUClWs2dtCYrim74pTZ9/CLV+oYdKOOVmda0LoTpZ97DYUIXbC5Q2D+qEaQCDrjmaWaLxzTjGmgc4Pr97ysTmtg2dS+FCtes0UgjcxaQyt9uNM1lXjbAtayx09+m+FekfJ27xtWlPSUaw4OO1vA5F80ZuCIVSO++e9kBVwci0FbTdpWaysf9pXpe/iqVAoBs+4Fz4Xtad+5IH3nqU5/qQCKAE4DD4A9YeuYzn+lAJMwboPEjH/mIY+QAZGyvw/SddNJJDmQC9vgdYAkIAnDC/gF4AH2XXnqpnvOc5zjWDrAHKwg7x+dsxcMyUiaMI2AW4AYwA4h95jOfcVv0AMmPfexjjskEmCE3OPDAA50hYARf9KIXuXoTVxd5wxVXXOFAMiANQAvYAqgCWgG1jCWbN292QO6LX/zilIMWANWAK2AAQPnlL3/Z1RfgC+v6i1/8wt2PLfTvf//7jpU9/fTT3fPAJgP4+J5n5v6f+9znHIDk2QD73/ve99wzGTOJ3QCBAFpsw7MiVSCFLQAdVhQgSVu95CUvcQAUmQV242/aBpD9qle9ytnbygUonnHGGQ6Us7AwrSTgH4APq3zOOee4duKeAOWPf/zjTi7BguMrX/mKfvCDHzhAW0AAACAASURBVDh2/D3veY9bmFAPwDxAHNvRP/7kT/7EAXbGZcA1bcbCp5n+e5Uhm9u7a8QNiyDAazMWlv45A7gCaoGhaaLa2Lhue+NrlN11r0TwK0BqFqj/jx+tQ992lmLV8yQrJT5vnlWreU0JyogGIU+jnGPeXKzaKtGOlZPPSLFKacmFtUomxnXPW96snbdcpzDqkRIcfMvqO/ZYHXzGuQ5Qp0HJgePZjsVI1jFbnVa/b2+BFQdceVzTYZk+ylZV1VpV1VrdvZhj927T4e99l8ZLUn9UmmLFFm8rt8G4RjlwHXbAlRUwA0N74Dpxcc64ph0AV6drbQBXbMZkDKszDV5JQLAKXOc0gLhBOFNMnED2sQaHteayT4g0aElPTxseYU6lL8mTeE8e97jHTWlcL7jgAgc6YMwAroAoNLDHH3+8+xxWEVDGdjDb6AAdgBUMHUANAIazE6AFcAlYQ4YAEAVMcq5twwMGAXIAVADYG9/4RscAXnTRRQ7AAcIAoYBR7kOdAH2wr8973vMc6IKppa/DQFIvwCBb5OZQBusIYMMZjO1x7v2ud73LMbZcB0gFaH/hC19wwJWDzwCMADmAwatf/Wr3O2AO5pQ6sHUPE429AI38/pd/+ZeujoBgnvfZz362A+mPecxjdOqpp+oRj3iEWyDAWgLyOQ9gzUIBNhP2DNYUBvttb3ube2b+5t6AE54D8A1T+/SnP13f+c533OcAY74DnGIDzqdteD7GTsqmjtiL801ShDQAewF0+fntb3/bSRloI8aR5z73ua4OP/nJT5x93vzmNzvgCrClHrQrAJrnfOELX+jAL4AYJpqFAv2qVWQE+h33WGXIWkBDL4IJdmIHwxKbYGOYbGwHC28MrJMNjI46J+U4q0rVTNUbfqnb3vx6ac2wonqiOv/t3q01j3qSDj3nbNWjXvW4SDPkKG9I0WYJN5BmmSq/+aV2/uxn2vD0ZynatFGBeqQgjyjbCmO6Odmh6kz1IFMprmnzP71BY7f+P0Wl/ZWEVZWzsmq/v1sP+tSn1P/Qh+dSP9WkcKbG1beaP9c3I3CW5MC7WilngRUJXOmE/LMEBBZloF6rq1KtqFad1H27x7TuUx/Wupt/qwxd6WJvTTe2lAmjFA2MaOjKT7vV72zA1UkFLj5f8Q+ubgDd9oxr4BjXTziZgEtY2gjXZODV0i7C9pbCksbORCpwnZMWzDW4gmNckV486BiNdCAVWM6Ma4QdMSIJJHbdr+GzL1b48EcoTCIh0ZhLiKLlNiYBNAArACKAGQ5ZP/zhDx2LBnAFgABMAC9MoJyLTAAWCBADaMMusG3oPwGubJHDVP70pz91jJ6VA0CCkfOjCgC20IUCvjgfMAubyPUmR8Ax7Bvf+MYewBXAS1+HAQXsUR/ALkznk5/8ZAdwKRcwx5Y9TCpADg0oAM6YYsoHuAIIfKlAEbjC+AJKGZOwFwwuoBCNrmlPYZsBnNgP1hctKKwyW/+AQYA3rCUsLPXnnrCZaIoPO+ywqT4GyAbMA/ABnNgJjSqLBsqnTXgG7M6igQPGHKYWG9jiFSYWAI0Gl7ZDFgJzDJAH+GNX2h0AC3AFmDPWElmBxQptQttzfwD9n/7pn7oFDOdQh0c+8pEu6gTnAKpY6MA8szgoSgV8kLG6vdt6pLC5z+zHooadAuzOwd8AWRZQBlwBsSODg4qjwDkqx2HqwOq9n7hc9/3rFdLgaL6DFpUd8772qX+qjSeeqKB3QHIpyRvbfI0FvAMWHoh132aZdn3/Kt1x7lnqqceqJLEOPf29Gv5v/10Z94OgKYRWt+ucxADHzixQbfs92nrxBdr5kx8oIKFOLVZZkapprI3/+EpteP4LXYzyLKyrFpTU24FQyxZFPoGz3MbkB0p9lz1wzd+JmfvjtlVi4NWYVxdZoFZzL+34xKTSW2/W4R+/RGFUYmNh0dscta2iHgUD/Rq4/LMKXLYqwGWr1XWe0WviAyQguNoFh263MxKUStKadRq6+AqX1s9HotiKsrAPR1TCT75HY+95s9Ibr889Njs43FiGVOCsC5pGLciLajhnNTSuu08hqsDdStLlpXH1zeK82OuZouOeq95/eLULJ+MkKIsf/LCD1pvbqQBXtvXZhoZBBICwDQ+rh1TAgCvgjv4FA4mzEQANQAgQZNvZjpe97GXue0AUW/+AJcAeLCygGEkCW8+AV2Nc2fIH9MJGwrZyPowt94BxBbwBsADAyAcApAA0dJv0d9OyAsC4hroDpgCPlMv9mOwBY4BEQBUH2//Uk2ezZwC4AtAoHwkCz8uWuYXDwkaABFhdABrPACgFjNpkj04UJvLyyy93wBW2EsCJbQCQ3BOGcv/993f155lZFAAOLToIMga24zkPBhVmGMANy0lbUQ7A1w6YUbbueVaAazEKA5IO7AjD/Y53vEPf/e53HYtMnQDRsMVEJqC9GGuRh2AXWHN+whrznLQb9bCxhnrDyHMO29owzNgF+5g9WoU7WwWvreaERmBHj5Dw9a5cxcKDvgNwNTDr62Gd7dNESRjq/u/+h7ZdeF5OoGRSf1zWWFhV7/4H6ZC3nKHK7Zs1tvlm7XfccepZQ6D/mWOdA9L8V61rywXnaOJH33fMbiWNNfrUZ+igU97sdvbyyIHT8a4TpUrrgdI7fqP7r/qmBh7xh+o5YKNuf+ubVdt5n0IkWIBm53xV14FveKOGn/gsR8aERQQ8t+Esn5G8RB6rkSw6MNwCn7pigauBVz+mK04FDJCsGidq46pWEx38wfepd8f9cqu6RT6cm1hYVtDfr6ErP6/AhQcyAfyelXMTQCDtvvR8Zd/5rtO4tosOHQaRsnUbNPKBKwUm9sK4Tr20Bl7x2iz1D6h65luU3HS90kZIormayIDr0Hve3ybI/p7ANb3nbqXLGLg6+5Qjpes3as25l0thrCAor0jgCrhjS/2EE05wIAZWD70pn7MdDLDld0AsrCKsIeAP0AiwYmsfnaPpJnF24m8YU4ArZcCEwiCikQXMAZwAfzCrlHXXXXc5UMrfgFDKBITBNHI9W9ZXXXWV+x1AB7AEoMHUwiwyiQOI0a4C2mBD2YrnephYgCcAi+eCtQKcMaYA3ACEgEOTCgBmAWLcE7BgGlgkBNSbz9F9ovNkW58te0Au2+Pcj/vAch533HHuWYmGgP6TrXocyGCkAcFoWi0G5c9+9jMnYTDgzcKTdxibAXIBjPwO8H7pS1/qQDFSCnOEAxgCZGk/nhUm1XZhGCt5Zu4PmwoAhXG1+sCCf/azn3XAlTrBshLLlnYB6KLhBayyuKEOtDt9weyFHf/mb/7GgV/uRX9hMXP00Ue754UNxrms1WHaRNslmuvYtJLPswg6FnUCWQBtyDvDwoy25RzsbVEFeP/oexY6KwdssJaJgiTQjs98VPd87FLFA2sUpfQvpCTEBU9VrcbqywKVh9dp4/nnaeigw6cWHVN2TmKl1YruOP3tmrzpOkUkbClJQw/9Qx3w9jOU9Qwgl3UA1xYqpJhN7tiq37/hlcp27RKbouofUDY5qbTUo3Iaq14KlVWqOviEkzR83F8oLPUoUZanZt+Hw8CrhdLbh6JWL50nC6xo4GrglZeYFxPgap2yOj6hsUpdo1/7goavvSZPQrDIIZhy4FpS2turtVd83mVfyiUM7YPxj3/uCiVf/HdFQaKkjXdWUO6VDjhAw+d8oGmEAF82ENerZLFWcPrbVfn9TS64cyeHz7jaSnpP++bANVPdxYzdRVQBgKvT9s5BVd9JhebxXLPb1E+iU2TS0Mc/q6x3sMGaL5/nmYupAEiwZzhNMTkC1IjbyaQH+AR4wU4ClIwdg5nkHI5zzz3XgS3KADACfNB6sl0My4jmle102FJ+B8RwL0AKTBEsHdpKtr75HODHREw5nGtAF4coWGAAEQASUMh1xrhSN1g+6ku5sH04JaF9hTGFXaRdYWsB3gBw6oCMAS95nKxgqzi4BqBIfQkNZd/zN4AasAAwBazhwETUA+qPRz11B7AD3mBFkREgm8CuBtyRNQCqqaPFX2a7H9DJs7EljDMWrDNgkCQQ2JbnwrYAWUAqnvwsMth5ojzqRVtRByQNML20L9cjT6BswCdaW2wAW8t4ihyC+wDAsR+ACFkFTDWLGSQE2J/FBwAbeQD35VpsTjksfGhjngP9K4CVrWzuAxDGFn7sWr9v2nhioIu+90A+AKDMcbxnxprTJtjWbGO7A/6YbGDRnJk5v5bW1ROXFQyFGsxC3X35Fbr/K59ReXhIIUCUUFkktAlihUmfgrSqg99+moYe99RCEyBJk5LxSd1+xps0+ZubVEoDxUR9fOgjdPA7362gp18hsw3EiiUgSTPt/s3PddebT1WWhgpKhHgDlqYqU2I0qPqOe7ThhJO09q+OV1AiTFeiKMvZ2305zDarCTD2xYrze+2KA67+C8lLy9+8iBb2yV5kXvCx8d3Kbr5Zh3/yg6qzissCZWmcbz8seOImVpsE409VCkL1XfGvSvuHXRzQ4gLSf0aCLcff+4YqF1+gqFRTHCByj/LwTMJZKFRCnuYQcFhS9MdP0eAp/ySy/ZmoyAes1t0Q0gOk7zvp5Srvuk9BPXVORrh0tQtdkDuK5un1wiOP0tC/XNBGPjwNXMOgLKQC2nq3UtUXX3PcwXvXcIydJhgyqZwkCo//K/W84OUKnS1dKrYOSl3ap/IewR7CjrElDOAE1PE5IAVACpiEmQTYApjIsAXrwwFYglUF/AC20GgSd5RrYP34HHaRCAQcbMMDoABYOHQBoui3MJewSQBGziF0FQASYMfvACkAItvt3JN6AKwBeTZhM0EBLhknYIj5nDIpj/tYAH8YWyQJPCd1pr6UZfpBgCDgEsBJmbCPXA/4ZLzheuxj2l6eC0kBduAAtMKksnUPeDSHKOQD1A9NqGlbre6MBQAWvuee1As22RILUB6SBOLTwrjyLGhiYYexOfex2K4w1uiIAY6wb9gZ7SrlmR34jGfETkRpAIjCOnMtgBgGG40w1wPesT19gXvQFjwrfYD6YDfag7I5CGkGywzIol0pp5isodVbAdB+IDOvJBzA5n6/xlbmdES/ow2MVS0uAPzFt31nUrtKraaeSqxdX/q0tn3tSypV6kp78AthPkicPKCcpOp9+KM19OzjNHrsIxSsXaMkY9s+lpJQaa2iu898p8Zv/LlLy0pewb5HPkIHveU9ivpxQAa0Rjk/cv+92nHdf6r6ja9r1w2/UBKUVQtT9cXUP1ZC8oGRHm14zku19gUvdDtcHPMhx/LjJfvv3Hzca2mP+EurdisOuE4Br0YGLSYMBwZLJTeYT2XRmpzQrslx1Seq2vSRczV07w7nsegclhapjaYAZJKq711nq/chf+hAYnvyMVZy6xZNvPZ4pes2qVSPXVxarsmxd9KIt9ejpF7R4BveodLj/rvSLFLUNnaW27jR9pf9pcLxmgPB4K7ZbLMvwHXsn16p7O67lSyzOK7F7uJkJ1FJaRZozYf/VcHQ4NT260oZ8IwZ4dktC5KfytRYMj8bVnFysZit5gxhZfoMkIFGixRitjYHIj+zkmXbsp0WC/JvdbRyqaexdf5kZNpLXyNvTJWdbzpSAwWWDczqbmONlWHfmx38Ovr39kEGnwM47Z7+vX1WsbiTYXXjeoCMgRYYaBhuQCH1sbpYG9n2sT2/bx+/TH+Ba8+LjWFUAaBoiv3z/fa0a/3r+Mz6jtnLwFWxjrMNybaTxvUPNOYVW7HQs0UhtrK5DluwoLIEBCwsLE6utQWLNNqcc1ko2DtHOVxLCvTBITJm9UrZpG593euU3HqTklKvIkApMjIyMIZVlcarinqG1P+oR6n/aU/XwLEPVdQ34jI8bjnvvZr82Q9d2EAmp5H/9kTtf8obpDRRfeekKjf8XGPf+rp2Xf9TpVGigdKQqmmocpCpFjD/ZEqqmQYe/nAd9I4zVRpiEVxXFMxvNi/bMfLHqZUyjs/2Xi3V71cEcLVB3zeyvbg2OFsMwKksWpWaJifHNVZLNPq9/6v9rvo/ykhn58LKAdMW+HBBmHONT1qPNfD8F6vn+JeK4PbtoDQL1CyuqXbR2ap/81vK1o7mcfJ4DhyCUjTsoVSblMqDGvnQldLIOgLnNfI6N3/OlAvv3qrdp/yjWw3HrNgJWtImE4mVlG/z7x3jOpWAYFaIvMDt08HtSJfYk5RUq9ynkRPfqfAZz1TgIldMa7g6KG7Jnsq75AM3H5g2A4ZT/cP3OG7jDNFsO9PK9Y3SbMegyCAZQLKfdn0R/NkzFO9dBGRFEO4/b7FMf5Irlmt/F2OUFu9XnCj9733wZ2AQLS4sKAAWphs9brOjaDurT9G+zcZYswE6V1hctLa+/dp13CJo9+vR7Lu5vAQG1A2EzeWalXAOjDtg01L10ua2+OE7mG1fV8z3Jm/BZvyNTMTXx2IXs2NfX49i/ClSGNFYWXVMO770Jd39H59RsHOHosFRJWmsUgZ4hYOVwokJJ3sLywMK161V//4bVdtyh5Ldu10CAZiVaO2ISusPUrrtblV3bFdWmVCAc1e538kB6oTJCkJFaaBsYkLhyBqt/evjte65L1TU0+tSuwodrnKJSHHM6WbbPlD7Vjdt2M2yViRwhcnhJeRFtlWlpQ2cYlxrqeoTE9qZTKq2bYeOufBf8mwgDesuNHCdykECUCVU1ZF/oMH3vM+lpM2CmRlFZrBE8KJpoHRyt+LLztfEVd9Rz8CAC/GVuZc+U31yu4LRTeo/7/0K1x/gntBpUNt5umepald9XfULL1IykPPQcZopTVL1NLZmmnXEjJWxB1wHO5AKjJ/yqjwBgWqujIVug269WBGLhShwaXXLj3ms+l//FudQsJgJLrr1bD7gK4KcZuCjGUBsxlZYljvbGp4NoPrvQLG8ZqC5FRiaDRzPFVD59W0GVJtNrHZv35HGWGufrbRrbRHebpI2QIs8gX+wROhc2ULmKAL3Yr9oZY9WNuZ6JBhs1aMrbgZ8i58V//ZBeLG/7E2/NQe1BwrzaskEDFzRn9CytgJyLhlPpTKVEtbmRIv3av3EFiH8TLIsd6By0QqYliqqbrlb91/xYe34wbfUM7jGSdKUxC7pCuEQiWsdIjDLpMjFYMXfn+QDKdyKC3FFGKw0SHKQm9TdLh96AbfQR1BQr6k+uVujz/lzrX/JCerdsF7i3BAhW87cLqQCC2zBsRpxYG/ezO5dsyKAq72gtl1kHcsGfz8RgdH+9WpN49Vx1cZr2p1Jh116kfrvvc1pbEJSynXPxntXUhKq58KLVdrvIIVtnQ4YRQLVEa3HsbLvfVf1X/ynqtu2OplA7+CIgmMfqtKzj1MwkOsLmwPOPPaqY3gZTACu73iT4t/+0skKplJkkh43zRS59LjNhQNugmVkOvIoDbznwjbPP1PjOnHKaxRvva0RTWHvzLZUrmJwD0uh1Duigf91rtK1G1Uijcs+erwuleebj3oY6/hA0CoaeJuvidAHoPxejIvazfabT6Zrb+tpdjXyYrlv7Vp7Nlt4wJgCVHlG22mEYW23oGOxwXtm+myALGWb89Zc7GXtPvZf12jX176hsRt+IU2Mq57UVS6VlKSRyjhUlQMljSyQpWxapkNaqyrgNg3Un5Q0WYpdJINyLNWiUL2Dw4oe8Qjt/9w/1+CD/6gR+mpve8S+X+cvNE0SNJ/v1b7XeOWWsCKAK81jrIW/TWS6OPvps64A1wmSEVQqGq/VNPDdb+nQ735NtVJZuefSNHSdy0vc7S6S1WOVj3+p+v7qxW5l2hJwuph7LGnDPGEB2zmkknZpoWMneHcMoFvFtinHJQ3IRazEg63+5teK33yyooEhjOsArR2AsrqLTxo4RzLnBlbYBschKTvyKA12AFzHX/dqJffcvuyAa5EdxPEAU7oUsLW6yq9/q/qe+GTFaaDSQtID3e6UC1CeLSyZVFcqYzbfoHUBmmlZ3MLGe9tCXxaVblNJ0/2aBtnmJZ4TSYBt/7tMWENDe0Rj4HpjWwH2gFaAqtkHhh7962ysvF/FnBwCcJYVJXXVbtuse77yOe2+5vtK75tQFuBfUnYOXCoTezV1u31GkDjpQVzNP8tSlTbsp6EnPU0bnv8ClTdsUhAznyEHiGaEy1rstizqXhe7Pg+0+y974GosKz+Z7PwVkDGudDL+GfPKT0tGwEqzMjGh5Nbf6+jLL1J9oNd5gc/uhjTPXYVMIZsO1MBp5ygbHm27q09NbOcfbWqYZoqJrZflQaRd9BCXTaS9a5XjmbFjUtfERy9V/M1vKIzy7Z08CsH0wbmp+3BPMGaMK8B14N0XtDHUnoxrcu/tjcQL82zfBSjerQPYWnr4ozXwzn9xMQbLBdnHAlRj2d2iuHOyGAvH+TSaben6i+xmW+z7Wof5KHNf67TQ1xclKAt9/27cj3bESYqfzGOWLMAvGwcrQKjNfzhhWdxWO48yLK4rQJeFocVzNSdm5AKdvm8uAg3SriBz4DNCHsCO5m2/VnLr7arcdZeS++5WMr5bKYl/6nWVenuV9veqZ3BUpY0HqGfj/iofdqj6jjhGYbmU62QVN5yC0bDuW2zWbrRDsQz/Pcbuq+zrfFi5eZnLGrhax+FFa8bO2AqV83y5gInQa9WaSwFbrUxqbNe4/uD9Z7otDV4TND2dvsDdbDa8MOO4roE3vlXBY56kCF1QBojcM67rTJg97VrGq97IvTVrLFgnXHJpSzNl2+5W7dRTlE5OuEciPazvK+Xfj0ELVQBy2SnpANn7ksxJBfrbAtfcYnjh89JPnALjekfOIC/7Y9pKDNRDV35W4eiaBjO99AbhpWjuosPSUqxjp3VaZWo6tdi+n2/9aK6htfb9jp2V0G6BQX+BCQWUEmmCZwGAEiotHzvzsZKf5nTFvAWjCiljzCvn8D1aZ8Zai+iBTSiPsi2pRWe1z++dp/nmyiDfnctSN284dhhCpJ44/SuJbWyuCaIS3r4KyoRwJMJEPudOzbsupGN7V4xO6zof51u8VzDISgavRgAuhZ2wZQtci1uKxe1a66C+XMBnXVmJs8rkHy/4JNEFvvXv2vS9byrBkWGRkxGkGQ5KgwoHpf5zL1M6vFZpmZUt+tL24T/2RnOWKMklBUmq6oVnq/ajH6jUk2d8amVbszGCehd1gAUEkoUgVZQQVeAY9b77/bOOFbkGT0IqkN67ZYUA1/yxcfdLJsfUf9KbVHrK01H1K1hlXWftE3aCLTLZ1lxOk0IzMML4w7iz0ie4OTfuAp64FBdBxqQWWU6/78CkGvi0zw3I+vpdA7TsOpqTFawqB2CVHUb+BvAyTsO0cn03ZRTt5p1899MyQU43vIHUxSSJutENV7rEycYu2qmbfWZvbb8sgWuzyawVuGolF5iOLlBz4JWXetfunTr2g2erXHfBoBb1CAnGrJpS9arn4X8ove00leqJQrwt50UnmShGH/uVT6ryqY8oLOcrcxe4GlQ5C5BnZUzUAZd4IJLLjqIjjlL/We2kArmJDbhOvv61jnF1+WhXyOFC5aLWeOgjNPD2M1xsV4Drch+oF7J5TJsH4LOMQMvNfksROC1kGy6Fey01thvChH7BXGQMqt+vi+wq9Ycd5R2wKBEGfqdIhCxzzKmxy04KV6m4v/2oAT4gnq+26VSq0un581XvTsu1etsOMNcvVXa/02fj/KXIKC8r4GraN3426xjNwGsz4Grl0CAmVp8Yn9BEHOqgz1+hNTf/Ko8Rt4gH4UNit22SKkgyRX/3YvU8/a+k3l6XYavbR8q9fnmdJs85rZHGL1WMWJ6c1XNgnwFoYFV0nBlJD5JA5aMfov53nz8rSMudASSiCsC4riTg6tz8SoGivmH1X/YxPOZWgetedF5fFrQUVvydPII5Ca2G0OnEavNz7lKJXEF/BjyiV2UOoo8ALA2c0sfpL5AqfG5SAKIF+EwrhAvX2DmUSVnoW4tOXEYSWNxXS3Kx3BaB89Mzuleq6aqX+87KUmNZ/RZaNsDVtvl5GS1rTrGrtQOufFcMi8WAAXhlcBgnz/NkTQM/v0YHfePLSog5l8Z58P95AIqdvCYlRUqTusInP1Pll72KvZ9GgoFprywnKwLk7iFinwbgzvvTPQ/b/4GLrecGM5yvrvq6xj5+hXqrk6rx7HuJ27FXkqWqpzX1HPlgDb/7Qi8qQsHpDbTrkB0i2VDjr3+1tPUupzPuPjTvxOLdO9clN8xi1QJpzennKT3mwQoJCRMmUgbz2r17PRBKWk6Tgi2QaZdV0Lr4vdOYsaXAvNKPTYOKZdi6N1mbbe0DKJmzTEpgbKtpUY2U4XOTE1AuWlYOrvMXeZRloNUY28VvlZVZAwN9hldMcrccFgk+QbhUwfeyAK62ncJL2E7n1gq48mqYsNiPMODLBSqTsXZPbJd27NSDLjvPaTTzXd7cv3HhDxeh2d02DWP3e1RPVD78GOlVJ6rniCMVh6lKWY8S0sK6IM+BgnaIM8PprBGvNSJRQKhs2xZNfukzCr7xLcV9BIEmZDSK1707HBROYFADxYcfob4zz1MURvliA5TmsbeNZGFTobSQCqT3bG6A2b27/1K7yvVJtL9pot6HPFLJ6eeojLdsVlIWpsLdbvXozAI2HlgKxs6uXpizjSF+oGVxWhjr7vtdFrt9mIcAmIBLS00MgeI7SBHWivNI7OAIhoYDFo5aRt7wGdcxlwFeOQCynANI5Tvf4YlzWhE/+27V1RJ8C7QCgEtZEuED7qXghNWqRwX1ej1byhVs5xHarAMUwav9zc9iWCxedhhX92+iprHqbo3VajrkS5/W2t/8UmmIE9Tih8ZKskg92aTqAeG+RhRV71Vw4MGKXnyCSo96nNIeACdb0nhyFps6B0Zu9R4kKqWRyw2d3LVVk1/4iILvf0c1wqio5lLrJaqpJxpRmtT2ahQiW5cjUrNY5aOPUeld5ymu1fNQZaWoERUhYis+RAAAIABJREFUL9osazEEKv/8aoV33emUvXlIshVyZIFLalHbvlODl35M6SGHqayenG1dZVz3qpGX4gBbZPRmW2jv1YOvXtQVC1hbseu2WA4n9GHAKdv6Nk8ZIwfoNDB6//33a/369VPglWuIt+ofOGwBgo3YsTBXdo7fN1eKQ1RXOsICFLJcFtq+8+hSX9wEtVot87ffl8JqwF5iP4C0T7G3q+NcgKsBWMsy4jwuq+OqVIg0MKnyL3+po/79U0pd2lQXHGtG915oSNWrQBNhrFJadpkF2O5PapMq12Mlhx2pvsc9QeGxfyQNDisgIgI62HKPYzcJ8BzUqi60VToxofiW3yn70dUKb7xOSZooHByVsrriEFa65MJuRSLf9N4hKhf1FW1smKk2OKLeBx/rIhW4qAME5CcNbSPs1pRRnZY3VHr9tYrjqsouDu0KctDK1RnSjt0KXvg36nvJK5QR98/JNhZg5FxhtygCxKWUrGA5SRlWWLfYq8fx5RwLrZ3m3sRbxTHLBwoAU6JooGflAPggK4BFtXiulmyA7/mOOczYW84HuPrnFOfMpTDP71WDLdOLjOG30J1LSTLga1mXi6QpSNM0awUQF6uP7EtoiXY6V9MQ+YkIjHU170t+klHrDz50vkqEEwnIRuVZYikAjQZVSeYq0q8SAiEqhYrLbMmXlfX1KujpcxnASo5Vrkr1qsIaOt+K4zqjsJzDcRev1qD43j6cB+Xdzrivq00canPxXhv/AK7UfcbLSz2AzC5fwkxJwWL1w+7dd9o+4cYD1H/m+UqHB4i/4ED86rH3FlhM4FGstXnfriSP4r1vmeV1ZdGBbj6Bnc1RzEcATJ8pxWo2J6FDzR1XQwdYmbf8eKuUAzPLOMrn5oxlyQUsnevyaomVW1vay99BXuzwfjZ20seW2+7QlMZ1rjrS+e5WxXp0OoC0A64mFzDgag3nZ9HipR9LEx36xU9qzc2/k5KqA1RL6bDEAmhEQa25Q1aQp82LAhcHNVCKA7tjTtmgD0kBS2YTl/41c/5mU3h1nh/O7YgDVDO5XCi1JFEE8woD692bqASRS/2X60JX0sHg4EI5pZl63n2ewgcd6RYQqzFdu9PKvMMciwEafTZloVm77lhvtRRjNpkb5sshhX5i8xlMK79zL5hV7gvrav0X/atlubIFflFOQJ0tvauBIBZPgOFm4bVWW3lpWMAP72dM+0IxsNb/DGdxf/4tJ+cxWtEB1+LW22I4PRiI5Ke9vJ2C1pxA3HMj3wYM++lHF2B1a1sxCNnzQM3j6rn+Rh395U8oZst9CR+wdo69DBPHvpJ6b8b+M1msnEOWlJZCJXEtZ5AJtjrPBy+DSyPrHfaC1pM0H8TDQCUHUlMFLlTU7AkP5rna81K8PVdG+uH/8XwNv/TvlNVDBT2rzlndMrhlA4JpWqiJYClqbbtlzwdiObbbN18M1Pbt22fEVAXAWn+l//qAE20rjlmMk61CW9HPTW5gcWHNSWuh3oEHYj/pxjObvnoht+dtkc3PhRwnu2GvGTjCodbCAYDjRfHZg70BkbNV1i+zW7EOmwFXA7TGuBYjDNCBDLS6TFqTE6rec7/++P1nqzrS4zSlM/m/pcQG5hEF7Gg3WPn2no/2nK29i98DautJ4voa8WKJWUvuwBzG5vDb/u2heG00gXv0LG0AFSQGbj3WaVUW5HzaJlai0oZN6n3/pW41EQZ5FrSl0B4LYoR5uonPJAAAzDu7m5N3sY2Wg9PFPJl7RRdLOzMPMP91w0nF5h1irFrmKuuXAFmcs9zY0Ahlxd8czFNcY45YPmPrM2R2Hcyt6WJXdAOtoIcz4szIum6NV8Wxir/9JCgWyaJb91voJmkZDmuh9Fq2AvDjne2rEYrg1f+bxrOBxJhXX+eap4GtqTK2W4d99BKNbL9Tadg3k8ldmrjIma1YteKqxL6fbwezOd3H5bgOnCMWTHGP0y8AWpE/5CW0q6fdw0UxmLph4CQRS/FwVYxiJWM19b/vEgVHHKkgXM2i1e228lkzPxRQN+5jE4I5YS2GNKEbz7FaRnsL0M4QGt1w/KMstv4tjJWBCLb0KZ/PDYiabM3isjIPW/xWI1wspNVyBR2rfW+mBZrt2nSTyFiOzlez9ZGWwNXAHQP0fG2b+KC1myG5mrGu9lmRbbU6WCKCnH2taBdygRt/q4f+2+VKe/un7NjNDjVb4zxgvge8Ih1wTmOmKJ6G4Pw2Y1/AEavIIsxCM2HyYmc9a9ZuBq5LaegiLIR/8Tz1vvjlDrivTkDd7+nzNbZQU8YKtwYhxBsp31aPFWkB60P7Gi6LLXxzoKJMgCh/+4DV5hU+hzxhnvLTupqTFudZxq3Vvrdyup31NZ6oW4thyrSdbNOyrhSLNQWu9hLZ1gQDdbd1r7YdY/nHu23QVuDVIgtYoxqQtZVuHhqrrtr4bm2rp/qjj5+v/u07pqq3UjWY3bb/XMrLEzw04rkGgSpJqrF61f0kUQLOWtaOPomaywcClcJcE1t2YbYylYPIfdYfLT0w4TTGDnAHCnoClYb3V+n9lygLcsZ1FbzOpcfM/Rwbw3ifu+Vs47Nw5tBAjVYXs3Nvl+V4pm3n+skBOnkOY1sBmuZ0RVnMPTgDM7+ahhXdIYAV3SrAthgZwPogP/nOwOtqH+ykRZbuuSY/2lf9KeXQr5rJXVZCX5lT5qx2K0/fCAZ0fS9I01XYAM9PvrcXcj5Wjc1Aq93fmORmOlcaOmdcJ10K2PE41abv/G8d+rOfKg5SleKycM+Pl+hW9NJ9HedWs3qc6o5KxcWBzcN0eaEPMpzJGhICB2jzMFtOI1Boj7Xlstb1klEsj7SwmIfjgj2HMwB3FIaqh1L/hz6tYGBAqUvVm4cDWz26bwFAwH333TeVgMSYUnOKMGBrn5tsyf/bGFb/Z/drulriUrWAH+3G5rdmi03mFQ5LIICmFR3runXr3Oe+IxVMLM5X/nzJ/IOEgM+5ztet+mwtcgFjYZeqzVbrtXcWKIYD9TGW3+atAKhFWFlpLKtvzVmBq28cVp4cvHAGZk0/YQCVv0072oqdZGLYf//9XYq6+UD/7YAr9fdBq2leDbTmkoGKKpOJJsbvU3rnnfqjz31UQVRy3vhxWFcIdbZ6dN0C1VjaMjnhts+dNmBGeFlS1KJfzXUDJDJwi5AmTTFUCrV/f5/SIFS4xBIZZBlRIGLXl6KXnSg98zlSlrhn5plWj+5b4J577nFhg9qNNT54KNaA7xgnDjnkkKnt2+7XcrXEpW6BuUYcgFW1MFdEBmC+87Nj+Qys72Rl/ZP51baLuZYyOIyNXe6ONUu9nRezfv4YBQD1k0M1q5e/eDIMtpIBq9lgVuBaNBYvEewFh21vNDMoDdDu+02bNs0bcKU+raQCBlz5vhgWy9K/1qpV1StVbZ+cVDI+oYd8+hIN7mTiy1fTKyzE6GK+pzPuXYkz3Tk5OcMhy4XTiiL19PQqLffm0oJ6VfWJSZWcI9eex3A50sa+XgdqF5tx9Wvn+qTlec0SBUMjKl10pYJeQq6VVvvVPPVEA675uzsz3Nps0h++B7Dw88ADD3Tbt6vHA9MCNqcAKFr5fQA6DWTykznGgKovNTCAAhkEO8vflvmK31loWWgs67fFsWRVXrRy+6H1DzAJQNQiRxjRxmdEmzDJkh8x4IEgH+kYuG7btk3kRW4ODl2A0EbcOSaI1h1r48aNM17MbnfBVsDV5AwmGbCOYJoQB16rNU0QXWB8TDvTVAd95xs65CdXKyulSoJI0ZQLe7dr/cAub3ecaisDP4uKUqieWqK4t6SBxz9DvQ96iMtiloWRatf9VJWf/FgZub8In1VYSYyUI+3X15s7cC2x0FhIAnhHyBCWwsa86a0qP+nZChp63Qd2D5ifp7/33nunxqz8DnkKDzc5RC7xrjJH3TdPM2yTyCpwnZ/2WQmlWh9hbgRQGDHCtj87i/wE7AJebQ7CSYsDwGrzDwsjvqccC4u1Euyz+gx7ZwH6wsTEpOI4UX9j0QwwrVYm3LyHlGQ+5JZ7V9uFu2qvgWszYIghwxDmiK21elPW0x5tsYCrAe6ixtUkD04yUK06B636xG7tqidK77xNj/3UhxWXAoVJpGxGDtiFa6yVficDrkhWwyRUUkrU/8jHaeAxj1WWJErdF72qXfsTVX76/5RkiUpZsIdcYAq4Op3s0pJ1sOYhi5nCQEm9pvDYh6v8tvcqJaYr4HWlN/IiPJ8BVwMX+W5QpL7+gUaczlw/XZkcVxznEQOaHbZLtAiPsHrLJWwB61cwsfxu/hvoWdGq2pzD9wBS5hrAqoW84hpALKAWcAuIhYXlnKU2fi3hZlhxVTNH8p07d2l0dM3UTqSTadZyZh9HvgdiH+kYuCITQDQ+4yBXcl+fyqW+hhHJoTyhuF5t2ZnmG7jaYFGsQDPG1TqISQXqdRy06qpWxjUxWdXOeqbHfOwiRTvvUzkNlTnksXp02wIGXC3SQCkM1P/nL1K0YT/Ft9ys2q9vVJolSsZ3STvud65aESlsC2hvKQPXfBZrKAbKJYVJLJ13hYINGxyYWj26b4EicM1DEw2q3NMztSvE+mZycrfiRqirZrVAlz88PNz9Cq6WuCIsANhE2wr4NJ8JwKcdRvb48hTmHqQEABDTtcLOUk4xosCKMNLqQ3RkAaQnaZqp3NObJ0mqVp1jMn3IpALttPsd3WwZnbzXwHXaWKF6envVOyPWaapKZXKvgWuRze1kRdGMCS4OHH5ILD8hgeUQBrjWqrEmqmOqTVa1K65p/6u/rSN+fLULX1T0Yl9G7b2kqzqDcaWmYVmDxx+vaGCdJn52tarX/9yxlUhQoixVHIaKCDNVeKqlDFyjNFA9ylRygDtSmlRVfuNpSh7zWPVkeQKG1aO7FigCV3Rhff1DbqFQr1eUJLEChYrjmmPD/MNnaWFcV4Frd9tmJZVmjKvJAXwWtdinmHcAqMxtgFvzB7F44pa2les6mf9Wkj27/SzLEeDlfSRUqdyj8bExDQ7mCxx/XHog9pG9Aq5sgdgAH0Ul9Q8MOePW69UGY5FOfW/+KD6g5HfYC8TnfgOgR0SX6JCJ8yxvdN0Zk/lc4htxThuNrSs/5/VwuMrvmTt0sZqJ67EqaFwrk26VM757Uundt+hhl56v2uCowiTp9ju1Wh4hZOqEw5rM07yiXS1FGn7xS5T1Dqny0x8rvvYnTosYhIGClFaLFWU9DgjmwQZyacBwOdR+aMmQrixxy5aySPEfP0rRKe+QWxOtIteut1hR45qPWSNuiJmcHFNcr7l72m6Mrxkzxyy+XwWuXW+arha4L4RHu4q0IkMAqjjNWHp0FkQmD7BrkAagW/WDyvMdSQTMGcv6HuwagNYSE1idOgWu7cgb/znbldvMlnMBfsVzWkkK7Zlb2b1Yt3Zt266u89UnutpxWxRG3fPQVqFj4Hft2uEWzqUSfkS5kykLHWy1L5EE5tKuC/G8ndwj2L179xQStEb2WQf7zH4SVYCX0/5mEli3fqMz3v33b1O9BpWdOz7YUVwd8PmGDRtcIzitaZYpigLVKhVd9JHPSL09uQtLwQOY69JkJiVlK1Xbfskha75KTbM8fJf7zr0pOZvi6paG7r45+5rH0eRzF84rTR0AT5NYaVJXXKuoVIn10fpm1VVqkli1E5OvntvKApV6NgVcIxZCyrT2z/9S9dKAsmt/ouqvf62kBEgNFRxwoEYe/2Ql1ZrG/s+Xcd+dKhbgurGPcFhLK6pAs+cuhZlqYUm3vvFdrm85AE5o2lnS3a72ovYWsDEnH5fud9uxNiaVSj069LAj3Lhw111bNDkx1rIwfxzbsH69Bge8rd9VdnxJdkMDPe2Amc0Xdk47sMecAHAwD2/IDK5jIcPngE36GAyrpXBF22plbtmyxW37+/cCpOLsZ+wZkS8oF7a2GI3HX0i5ec3bFfCfcTYA4ksUbF5sBSBns12x4f1Fn29/f+FXvKd/XjuA2aouza4vtmsr8F8ss2gbrjO7z3Z/ey6/jGIfbNUn/bKb3ScPiZVHnNm9G63r6NQiiP5mdaxUqlq7do3rY83qzefFe/l1alVf/9na9YmFHgiC7du3Z/7WuV8B+9zv3AZcHYhMU7fdtumAgxzjeu+2u1SdzGO8uo5IVqMSL2zmXkorh+8ArlOhZVzO+khBVtfbzvuArv7ZDRoY7M8ZNB94OtA5cyvPQVL3vzxgvWNPDZyy9eodzk/HXZ45raShA8okNitsa37PQEmaSGkOfEnjxJ8XHrle/3M4UeyC4a8e3bYAcVxvn8y3z8IUQJeqB1sToB9tq0p5eKsgVLD/Ro382fFKVdfuT16qNM6BK+030kM4rOUBXKlzVKvqxuf8T2074li3gFolXfe9Z9lESF9Ck28e3M7eUaRDDz3cjU9b775LExO5dzfH0NCIhodHnJPWfffd4/RlHJRDEHm8eJfSAL7vllo5JcwG3GbOBTljNRfgamARQADgZLcQj38DKgZsWRzdcccdrtwDDjhgKmoOgPeWW25xoNT6EmAXOQA/YV/9zJSdgDi/nxdb0v+u+Jyt/rb6+WX5i8BmvaVo92agsFUvm8u5s53T6vtmoJC6Fr3wW4FK/7mLi4d2dWoGEK0tfFBZvG+re9C/LHYv/cTaiH4zOponsNi5EzaWne89gauBVh+8Nvu9eF6zv5fKaBHs3LkzM6Bpxm320z7zgWvesKHWrV+vLM20Y9d2xbU8mgAP3d8/oDVr1zuguOWO29wz22oR5ywL5QBwTBSqT9Itd92rf3jLaeop9TjmKQzYys8BqKtDAYxmLgl8Dlf36EwN9eP0QJBnUnLP6wp0e9J5WzjgmssG+N6B9jjO4+AHsdI41nAc62cP36Ao5vRUUVZWFqzKBrrVmQGutzngmrcNrZEHBch59CCLlEWJgjRUtHGTRo57keKgqvErPpi3aSOR1nAp1Ka+/kY4rG7Vbn7KQRKRZLF2HfUQ/f5//I0CVZUF+eBUnMDmpwYrt1QDFgZcpyYiL82wb2fOZ7zatOlAZWmiX/36hhlydhbbPnBdbZ/l33eaLUKs3/g/eVIWP7CkbPHT9hYH3JcBIA2wLG0HH3yw6y8cOG7ddddd7m/rh1xfBBrNwPds/cwHQK3ONcDmg7F25RbBV7Nzi7bzwZl/fjOQZ7Yt9iADS8X7tapPEfw1O28uwLfVOUXQ3gwMN7N/s3oV+5MPDP2MWEVQaUDVysw3s3O5ybp1G1wf2r79fse4Wjn+/VvVpd3nxTr4fy+Ftz7YtWtXboYGS+p3GB/A2u+8lLycPIiBULu2uErDYWv9ho0OEN655fac6WxscwBcjXHNAIlQ2UrVPziqk047S9ffdHOOUbM4d4iyo8GA2J/FF2BG9CMv1/3U9S7uZw5c88yiMFw5WHW6SZM4IGFIk7y+nJJWdUe1oi8dMqw/GRlRmNWVZmEulV09umKBWpJp8wSZs/Itfl/NjHRA/WX1Hn2s6mGmwf0OUXb4oYpqiXZ97NJcctLYuh0sRTqwv8+BjqUecpd+n0ZSXOrXTa99i+tXCkuim9NPV499t4Bt4zYryd53G8SHR9bowAMPVprG+t1vfz01LvL9fvvt51izZmBn32u5WsJiWaBZewIqYbnsMACDPMBALNppDlgwAK2BUJOmAFYPP/zwqegAAA2uKYYwagZWp0HK7CH92l1frL//t2/vIogxTNDsHD7zbVYEmUX5ng/YrK4+kC6W1wzUNqtf8TofExT7UrHMIrtZtFMzIFsEqO0AcTPg6NfPt0mrezV7ZvpQHoc6Jw3Xrlvnxqgd2++bijJQtEOxnKKUoBXItc9nk0wsxns7pXFtBT598EoFAa5oXA24Wgc0LYvfifv6Bx2VjZHvvivfQrHvmQQs5SufMVHDrhKi5gtf/ZY+9K//rnpSVegNHq6jFuZyx7J5etpmnX7asJlz+nFAtaE4yIGre02nwKtj+mBfkzx9bYAIOq2pkgR69nCoD28aVEbcTRyFllic0MXoRN26pw9ci+1MhNOe0TXqe/5Lnd4jYdGQBQq33ardX/0PJZ6EZDkB11CRErE4y3TL379GlQOOUpBMynlqzYDu3bLyA68cxixfKlC0AGAU3Sv2Hhldq8HBIff7735704xTbZfogWfBlf3EjOFs8zOH+Q7D/pyGRAAQasfmzZun2FNkcABadKyAXdOrwsQCNI466qip7Guw/0gHmoHNViCxW9af61zV7DwfSLerp/9chg1a1b9dfdrVYS52agcqWwHcVtcUFxFF0M7f/mf2t2+L2cpuBlJ9cAt4pD/efffdOvjgQ50fzvQ10vb779P69evdOZZNq9mCwK9r8Z723WxAulv9cV/KCcbGxpxUwEG3gkNVs89MKmBG9cEomLC3t099vXlQXNJ0ooEly8P27ffNEJX7wDV1zlE0TOIcorZu26ZXnXa+avVJKYxmXFdc3RU7cbvvHTre48iB69RzmIYgzdlhN3ildcUxp8VCpfT1I4a0MQpVFo5lqx4a+9IB/WurSabbGoxrEbgS9ipct0HDx71AMU53WUXp3Vs19p2rJNMmN5z5hsqlZcO4JsSiJaFFFmr3Hxyr2/7+BJV2jSkiVFa3DPsAL6ctcA3kttvWrFnvxgBjF3Zsv1/333/vjDFxFbiu3I4E6KT9WeDY1j99AeeY3KN7l4488kg3r3EOgBSAAOC1fsHfMKpcw2LItm1hXpENcAB42Wlslw69aOW5Ak67rkjkNGs1H7Q0mzOLQKztvNpMptfEsbqTMtsBz2I5Pk5pZauivZvVZbZ7GhBtdl5xITJbWT6o9AFqs2fzgfadd97pdoTsIIQfIbNYcPmAtVh+s3KbAW67zu8fzUD1Yo8Ewfj4+IyoAtZBfWDqdww/5av/uTXc4OBwIzxWLn5HK7Zjx3bVajhnTQNHgKsfnJmy7EVP6nWdeOZ5+vXNt+Z7xpbfvZBrPK8j0/tM8Ajo8b0Zc1Y1U9AI8O4mKHyuUj5ziH0P4O5iOyJhIIMTcoUEEBtLcU1XHjSqpwwFLttRlkT5lm7DaSinhO1fl5rXgWPvGV3mrobut/D0FlXBeaG5x/K0DF6EMRe1YQaOL4D6Tpjk6Zvu0wPXkkCbx8dxjdsjWSu3iNC50uZOy5pLVVy/K9x1qBRq//5ep4n1pRyuHzS24PnVRa3YZ1azcfdcZD0VDcBFc5sWUre1i4VjC6vjuvnt5ygcYeUcr7L5+9Sbpi8GuAIwmh6BHGglwkkAy52mqtYq2rbtHrfb4h845ZhmsUtVWy1mAS1gc5qxV3ZrQOihhx7q/ty6dasDqpwLMwrIBBgQ9opzbJ7D2YpycMIyhxk0rPxuIbIsRJHFCoeZtWxYRSBodevUHJ2CWh8E2bPMxv62qtNcgehc6ug/f7vzm31XtF2rc4rP0eo+RaDmYyLffn55RVvwt2GQuYDYYrl+H6UfmkSJPkR/NIDJ50hPDD+x6LLvimUWn6vZ360AbrHMTvtpt88PJiYmZsKXJqwrN7XGA7iaVKDZy4eulSxaxlZWJiccaPUNwnWsUg24FsvJwkRf+I9v67xPfEaD5d4ZmZHyYAU5WJjuUNOM6YxOYk/WhBS1awmJlSsFpmO55n82Qno58B0rqSMZSFVNEh03GOjig/qV1Mmi5c529Qn3iBo6E9EVGbR2XK0fDqnIE/uy2uJ3bDmDnRsBwJR6dbL72c9CqPWGbiZfcPAsBqhyA7WurX3Txtx5e83Se2txos2VitgkN1A9tRvQCBHlyvEAuKvZjIID9ZUjHYhThDnhuWvzWrr2DgOFjTi+VqVpkDm3V8ytVhunGj51A6jTHs20lQ+O/W8ceKal8tAZCsa2aeLpf657nvuCPCPYKuc6t8aY5SzGrHZSgRxglBxjAcjIYyc2pENeWzJm2STRlYqtFrKgFiiCI39OO/roo6cmf7ZjOQClXAOLCiAFJNicRR/xgSmAl74ByICUsYkeaQD3MRBjjL4PGn02sFMA2w4U+XPkbIbel3LaXdsMIzSriz33bGByX5+jeP1sILcVoHbjv8cq7w04bWUH6zuMRSyC2A3wdaY+8+vvEnE+//zQaw6XhMXoSvks1ArI+t81O2+2NliI74PJyck98MQUWGgCYouMa/HlMADgg8tm2wywF+adWSyDHPRbt27Ti97wdkVsyE95ljeDPjSKF581LIAGLxLBTNDQCJ/koEN+vXPEgoUlrFaWywQyEos2JANEFkiTVP3BhK590AEKotqerJgLlTUbROugaR2CLSK1KbjVpiCPCbSzLJeqM3jhUocUG2mpAHWF6A0d1Lj148+iqphMM20ZH3M2LUoFLHwvOMLhPAfscjLeB+B8N1oKtV//QA62vT6cM6JckCqtTrgQW7R1bo48DNpcD7eb0PgXAoa9aBX8nffpqf/Li51GuNN/26DiVmSp4v6S7jnnI4qnwPVca7R6XisLwLjmTg17Hs3YlOJZNlEwZq0C1+Xbz6wdfQ9ungYQyphD1AibB5jsjTWj/wAG6EMGZvnOpATmcMW1MPuHHHKIAxBIBACyReDgg1aLDQswbjZPdmrtYhnFe7fq2/Z5K+DcClDOVr8iYVX8m+uLAGq2Mv1r7PfZWOO9AcSzgVq/nv65BmpbxbD1be2XwULInNctYoVJWIpAudUCyMArzKvvXOjfs1jXYn1agfC97QNzac9OzwkqlcoUhPFfqD1Y0MZk3A642jUYNUnI6BBNba0Uy/OBq/+yODCQkDUp08nvfJ9uuHWz4qQBqlwvbaH8y3Kw2ZwZtBXH9LVuO7oA3qYAO/pWL4kCcgchFSBWaBqrXs/06N5EfVGoMK27e7KN7cCutzcNZ7kvbu2pRT+ANfXqGiBRaDDFwO4ZcAuZhMNrOcLzNzuNxSwypJiVuuKEZoc9R95ZibjQomt5wNEByn3A7FmQale15qQZZZyv8lHJ3ZgEFe7dvN05AAAgAElEQVR5XB1zIO9wIR+7LFr54eoQBupHX41yupFhxGoPHk/jup7zjCdrlDzinUgiCiYwFqa3p6y+vl6njeOzkhs0SiqVkCqETq1hE2FxkI4ajDj1TlKppJImHnKMlJUUQruuHvtsAYAHGsXZDh/Q8H75EwnX4oCzClxns+LS/Z53j91CDgK5GzDl3QRk4ixssVbzMSfS7bff7vSDBhTw8QCY2t+AWf5xLaw+sX4NbBDT1RIR5HNiMpWwwFhW+hzg1Y0bXQKvs7VAMwAyG/CjzFbndAPQzKWM2c7x6zfbufnU0p6o8MdqH7+0u64VKCy2SRGIWn34HJaVvmKpg20cagUo/WcxLIUzockLmkVQsPOaAe5mdZ2LvWbrd938PqhWq5k9hDFIzW5gDceLy79ivLBWQLeVEZgE/IDMU8DCmCxl+vI3v6dzL/+0Sj1luZBZjXiee9TPAFeLjjjdPQ0I5GBsuqNbeCxjygDPuVRgyiY4AMUWIivPaQ6uaKeRzKszHejaf7FyNm66ZkWCE2A9ZZPGLw6UuRHEt0Behn3ET7SbudQ2Uxq2AD9cNiOyQtgWxPntm0PKaRnEjFW0K3S6gjOHhvwJiguGBg6dscjxn9OV7xJGGEhnS37PQSevI1s404NskVHD5LTbnzz5sXrqY/5QCW1KAgq8Njt4swD6yA16enucQyIxiwGvTFrklXY/mYyikogc4OQJsDhRvoiygWsmX9xoA1YJxg53UKfVU2dagLZnEuBAF2ZsxB5jTWMr1w/vZ/ppyjC9GSGPfGCzau/lZQHalD5A8gCcXACkNnbBlAIybZvV+gpb/b4ulTLQGRo7S98AsPIZYNhABv3NnLSaMak+cKBM+imfmV52Pi3bCnjZ550yv+3Km2tZrQBfq+tnA51mv7mCzFY4pVU7zGbDVuUVwX/xuf0UrrOB4HZAlvsb22+a7WY2mQsYtvlqPvtkp2UHtVot38Bs4qDkD/D2O8wFrKsN6Ly4pvXhJ39bFhCbnPnMGCf7aQODXeNXHOZJSU2/u+12/fUpp2lozYiyJHFJDubsjZmLYdvYA8gJOITNBAg1pAONyAMAZWQDU+CVcPhxnlkrITGBo/ymWcqpDumH5sr5v0Yd2rsBFYlKfws738aeLmqGU1UD/Lrr80hfU0A2x6Z7UqBTndX7Cm1sXtQ0IJ3q6HkH8WyZe8H/f/auA86pKv2evCRTYehFLNh1Edey6lrW3suuZcWOiqJYECnShJVepIlgw95RsbuuXVf923vDuggWFKRPS3sv/9/5Xr7MnUySSWYyDebt4swk793y3fvuPfd8jZEgqhVvdjd2d+IImFLQuKtCNbIKq4o9NkyHYyVVJaEwfPXkOyHkTZVTbNxk/sWaKIklxHY2Kqz41t06Y+TF/RAKuxndanSxljfJnf9ujmi/P0+cdghquPHl5+fF2FcyrwSsMdDqqXoPxORBOlJlf2RLMgtGGSAtnNasONv3fJO7n+OjC7euMXrYznQz1XVR3xeCC5ZhBpzf5ATbgjtMFsrN9e46UBGU8r0l20ogmqha5Tzhfqfsl84Dzis+z2d03TfVwgStLJOOXZkydeYhywQaqVjOXA5DMsCaKTBM1Y50AC3ZMwrkU5VntjGTtuXqHnNfMduWSfnx/dPAIYmyVoyk48+f3EMSr2T1pQKdis20TPNAlA4MZwpiczn36lqWJxwOx8NhVW3gNcGOKQQVtg6qCXrNziduENUZR9dg3fTA1MlL8EUsU1q+Gn2uGIt15QH4jMFMCUdryZZZnX2jaQFZPDpfEUXEGE4Frsq2xphXpogVECv2rmF4bLo90To25pkew3um4p6q7/RXar26J+pmT+JlJ+jfTeDqwjHGdIu/JsZiScef1OlpqWKXMWQ/2P/0mpN4e9wSY0yvOEDFyhHnJDE6iN+rdbhPuNEd4vOsmv2DupO531aPeCCfVHPGM88kdowrVdwdXwTNjGouUkR+1IMQGdlICFOvugKd2rV1x1VqzcLOQcfb44LXPH8e8sm4+vMkFnFezGyAcYgtj3ugcw9t/Om2xX1XquaIV8waxNbBNYHIcDzq+vJvbM/p+mIeihWM6Luf7uCbihkz5aRlE1zUZj+4scm3pfeHzCjBpDpYkWUlK0qmVFaYmMkAwSpjYvKAwj2KANe0GeR9BMF8lqYBGoaI84emCPyZaFKSCoAm7pfcD3lvczwcZQPWqu+16WdONuUmKymb53UcMn0m1X3meGZSlglQzT7wc9UEmABT9sskG0AqAJ/q3sQDUbI1KxtQ3FzWAAGucSBRQ4frMrHsLFUhvDTcQrpnEjuXiuGgwNRzTplbPuueXi0EI2Hcfd9CXP/kf1DSpgRexnmt4blfVZsQfllgDxd/0RPPVRXLlQhcKROxeY0BV7F9de8ThTlj0Bp2rUwFm1o2VWriajJSO0xGBEgyWdMyRMIsm51OTOUlNgNi85rJC5Z8YrpluOxgVSguBV1WzM5B2kn722qFVLUncXyUpSDT6i4E+qSaIpgFpUpRZranZusTGQ+VQbCiEuf88wQc/7e94IVPnO6cOmRB0wXJZV79cRMBtXd12T7K3tVM6P3m4S+x1XUfp+ayrDRdO5QVTcZa5KpVeuBWzVLa9zNXlbaWU2cJmAwUQSmZ0kTnFhbO78imKgtL8KrvIpMK0I5VDz6cZxx/gmGTfCFgre+BRoGM6Zhj7inNbX1oiPbUt8z6PJ/Js5nckwp86lgqwZLOTCRVPenAppZrvjBqMmWy+XUpu84vYY4frAZck5XNl54nSzUBMO+pbcFO9b2eVsxTCxcMVcOpTVk4HEJ5RQVOH/wvlAZCsBwb0bQ5VhNBXGppCcsqM4ugzlV9xz2QJJNXjINT4CqpamOZv4wMYG4ZCd7r2Q6SmCrUxs4mKTTmgJWOKdRJbJ7Ukr1QtY2lOcldH7jkJ4Ta6mHdwnAKUK0bpZjJc2b5arvI5+KbShTYuntnTBk+UIadDniehCxtmQ6jlqtARh0tlJXT75V11TZkctLNtA2b+n0cb9MTt6HloeBVzaQaur7W8usuAXMj57iRaVUbVS2Vacz5XhK08h43JBpi8X1dVozMq5ItBKi8x0wmkLj21bXFnMs6v5L5gdS13KZ4LpO1ur7tyrSOTO9L155kZWTCpmuZ5iGKn5l2qKnqzaTdmYDQxEN9pvtPJvXXdwyzfd4TiURScpTq8Zhsca4N6CQC3GSngMTGaio8PRUw/mue34fJN9yFp998j/pdySiU/jLBUGr6VVk+sx8yqWKB++PKYwWpSZhYExTGy6lWZfX63fvd1gvWVW5SjEsTgzql62VNO1S9OymGZl3i75PqudTl1WxF+nvdfpk2sTXHw5GQY4kMcDZtkAqqdOlJhtmVtWko6h5GRASisgcK8vKwYMpYFPu9sLyW2FBnungkzmcFpfquKGhVm25lW/U+dw5UjwWY6rNsX+pN6X7KUNepZIfrXMoi8RCYaOqUy7pay8qNBMz3lGs0bU8JOk0nOwWlNCHge6pAhACXrKcZb1y1RJxrBK68h3az7pJXZTJl/l3Xnuj8ovYmlYlLcwQVma6hdZVL4nO5koE5V+pTZrpn9Ttz7cjEIS8TYJqJPJXNT6YtylUdmbSjvvd4bFtdW6q/eKrCT7TlygawZvPy6mIhNmSRELy+fAF2oWAAn375PwydNU+Al5GSvl59l9xM8QDCbmxPAQ7yXzeCgW6KCsQkVqdka4pFZDIWKlcu1VXciTCoGoRLMMswbVTdjqVjI2v33ElcRNMJK5t7kzlvxVZt160rDYuqTCvvN9VpMvZqiZCm39XU/jERufPGtH+tHsVBwWC8j0aEMrL3oy88C0f8bR+UB4IS0qwul56iTfCa6JBo/q0ySqVSrM+iWZf2t+RnTOZTDwn1YfMzlYWpNTKdwFrHLlMJNs59Ok4ErJo0gGNEu1Z11uPfHEM6VRHUmgCGnyl4NTU3bD3NBFgmTQhyPed0veJP1mEGlTfnWCb1tsQ52VBtNuWVqzpq2/N0D9IZzzaY8XszfROyaW+ye3Ve65xKFeu1oQ4GmfYzk/viwNV8WRW0ZmIgni2QTdWoROZTFxna1lYGytB3+HSsLy2roVB3bUwzBRxV9yVrN8GsGzzeMBOINVhBl0z8JJ0QR69qV1VihEwGIrN7asajzey5bO8yjT3rYMJgVGdu8Pq7O17VDUrd7/hgatYz216499c0XGU6Vdqdkvnttf12uGf6WKwrLa9WdyYbQrIXnH1LBKkKqPQn79F/yfqU+Xyum0Ra+lN6UNB4h03lKGXOEQ1jo9qiXK2LLX2smkP7GWdVo34QbHJ/o3MV3zOypWRU1TyAnxOI8uJ9vIegl++u2rjyXjphkZ1tjLi+CnTqO883hnWlMftQn7oSnzX3QWIbxVbp6qhL/Zk8o4Qc10/O4VTxgzMpq6nebwGubCBfUnbCtDVNPCmYjcz1wlyNTYu1hwPMRSIaiWDa7ffj6TfeQ76/NlOBzESpDkV6tws8YyCHDlhqz5oAwiQElgGUq7e7OuhKlFFdJ4IR7lVCd1X3v69iytONV21SqVZHNRNWDUOVCMyrSqytXwr6TbBGo4waWQ3E7tgFsOnml8bHra1P/D4xHBhTRTAmLMv3eYDV6wO4dcJg7LP7bojEWHeBz3WwwTX7pyCVZZlOWSZ4bQWtmYxg1T0KWPnT9O5X9W52peX+bjV1akjHsNy3euMuke8kbVPp/a/rFMM5MmYr/6ZDFgEpgQTnFVX/mlhE1aoqIU1iQTMDAuH6OmFlKnldCxXwJHMsy7SsbO+rbW1PV55JhmVbb67vz7YfdVn/tc2p2E4lBDU8Xyrzj1zvC7W1h+3Q+W/Wna3Mcj1maecWgatuCGQ32VjtRG2CbSjwak54qmoiEQfvf/45hs5agEImI6jWI1c1rIHn03XWtXnUK8H3XYhWN7SVxmiN36kmAbEYTZKVKvFShyOGOpKijaCqKerMfqBZdrJy0/Y6s2pqlKt9jP0UESsbndj/NLahEpTBNW1gEP7qlxE2S8BilcNcEgFn1o8ad9VsqwteafLhoDwYwiF7/RkzRw4Sa5H6vKz6rPlTwaxp28ommptPS1ks6jgAOXtM1wUzJ3fOCs9BQWyfssCmXWJz2sBz0M0WU4TKnfsDQSfBq14KXvkdE+rwO2XLea8etvme8kCimbaU4DHjtja0QNRZmfVwj9a5lW296da2VHt5bethbd/nGiPIzpqgYU1PcmSqja2SZm194p3Z1mlGIsn24JFJe9LNhWTPm8BctdtmHOP61pnt3Mz2fo/jOAJc1ebCZIrMzjXEBEzWWJNSV2aloqIS60vX44Krp2FdBcNymUApG9VyalMBZpuSxSrmnGXaqzIVaiy3Vq3yTW5IoI9l3tYar5uAumSgtXomKjdWalUz06c9MLqjj8Wf1V9iZhNGIoWa9rcp+kXAH7NBlexYNVjM6r1ML53MZVcNCNYw7IjliqVTj0SddSQU1rO3z0Nxfn4cUGYLNvT+ZKyrLgLmu5VqYdDP63Pir3WStqAb9FCtQIHrFK/EsHxN1aVk42SaWjUWK9dU/W+MetO9C8n2KKr2NRydtk+TBphmADQhICDlYYPP0GxA3181E9D3kWmDmXFLr8bc2M09kfWb4ZNawjrRmLJqjPmYWEcyIG1+ZoJWc3+oT1tzLdNk4bLq076GflaiCvCl1lNcbRt2YwNYDnogFEQkGMTUW+7FS+9/IvaJiS9zrgQl4DWB+Eu0X03KuOaqAbWUo+2TF0DudRGnss5qBKwvSGONV9WKHgOYMQaawfdNgtp14IqdPeIObY0kvIRqJCcBPAgEynHrxDHYbecdksZ3zKR1iQuJyl8/T/a3jJ6ZaS1jW+1MWrRx3EO5KWjVsHxqetGce8hxzdSWrTn3o7m0LR1A03eMYJM2rFTj01aVP9WWkM9rLHJ1wOI93PsY0oobN8dL07ua+yDLJcglsK1NC9kY8mJfGjNFbH36lGuAVZ+2NMSztfVPQ/QlyxBqtqc23MV7a6urrv3TNVadD1vC+uoJBALRdOE26ioM87m6gic+JzauHqBi7Xp89O3/MPjaeZJSkxOCNqkNMZgOM1HFAUWVk1Vd+5GJDBPLrtmvKltTk8URHtYgIyOGs1omL0MmbcsEYGldzCbmZhdzRPVWPSGDvH7xMWtIeWbSLx5AeCjxFeTj2H32wLhBA+IbQl1kZ46ZCVgTF53a2NZM2r6p3KOAhaBD4+M29bzJRvapYmBnU0brva4EUr2TOkfoMFVSUhI/fNJeVT3+VYYEoASnyWxaOVacZwSyGqKIwJZsrBkqq7mMhzoEqvahJb0XtcmwIfb12urM9ffJzAOS1dGYfdU5krg/abs0c5uZqCDXcslFeXHnrFwUlusyhF0UdTNQVrYBK9esw5nDxsN1E2JGL19aW5Ns2mNOHtcWlhEGXLBI8NXoi4IRastdsN0sXdIOspgumowv6FV9deC1mHbVDd3VIHlDk2RY8zDzGA8azNWrm4ygavdzUfnGQKv8LmlNXZvZuhkBZDO6Ke71AL6oB47lRceSIjw2f5psWHFbnzRxXTNZgFKphZItVI25eOVAco1WhMZorTYujVZ73SsyQZaaNzT3zaDuvW3YJ03mOrEmWUu43sXM3egTofaoCjoJXnU8+JOAlkBUCQCNOiAHbccRoKoJCFhWjdB9zUAzov1R8NoSWLKGnSXpS2/s9bU+Nq25llO2fW8Jaa3FxjXXgspVeQoWOQl4EuaiNGLWjfjwix/gyycM8gkuauhL21EFXnMvsph7mRsxgOrRKOCzorAdDyoqA/D7fejWqQO27tENPbp1QYd27dCmoABenxdlFZVYV1qGP9aux0+//o5lvy2XuKT5efko8DEKAwGvJ87M0nm/LoyiylnsgcU+wcXOltcjYwPY6NaxA7becktszjaWtEVJGzeod0UggNLScqxcvQZLly/H8lVrsW5DKfL9fhTkF8Cxw1KmZEaL2qLCz72U3QOPXvpCUzbhUBj3Th+HbbfZDEVeP6JMSlDPBqQ61WYCeht6TreE8hW0mjEsW0K7k7WxFbxmN3J8d1T1Ty9+rv9mylUtjZ9rWB/eR8DJdZpmAiyD5gAshyyqvP2xQzQzZTGygH7GvwlmW+LhwgzFlp2UN427swVu9ZWKrltmkov6llmf57Ppv2ovTMJAD27ZlFOf9mbyrEc8sxrwqm/xai7AxYng6J2PvsKw625AcUGxmwkpBsIasAuNVDSZSqLwWAYnjwPLk48tu7bB8YcdhMMP+Cu27NYRHoth8gls+T0V7wTwZFejYDYwlvLHqvV488NP8Pp7H+Djb75DIGgjj6HOHDvOTqSzGUvV4TjY9bDOiABhx+NDl45tcOg+f8GR+++DXbbfVrKduaa3sTbRfCH2P/HmB7C+rALvfvotnnntv/joy68RCUfh8Vmw7TAsAkd5pvGuSNjB3w/fD5MGXoxKOwQ/JWtk0cm2Jdm85Nncm207WuL9lAffd/7bGEArx4B9SkxrXd+1sSWObaZtpmx+//13dO/eXdYszgUypWRA1V6VoFRV+BqbleVrYHVVoXPf4OFZgYTuKbSH1UQE3KgZTYBgti5rY6b9aqj79GDE96V1XjWUlJOXy3dbk1noO55pSLzmvPZzHqnTVnNxhtURaBHAVdVAEgrE8uC8a2bi+x9/gU+AjhskujlPgExeI7J7kgDBshAor8CZfU7GBScfga5tSxAMVcLHlKSIwoYPPjEXYJgpl6f1en3CWBLF08ohprUHka3tWHj4hf9i5u13CdjXRbs+TgZ5VhRrKx3s2WtHTBjYD1t274QAM8wU5INsrFcYWSYji8LrdcdIGF8B3ZAkD7QhLvc4KPbmIWzbeO/LxRh57Q0IyzOAIwndGha6mmpGZt9q26YQj8yaiOKSIuQ5gO2BAKeG3Aha+rzNZG5ne4/m1DbTEtZHQ5Bt/Q15P98Fbm6cV60RB9JLWiMBaMxUAk0CUKryyaAmCwvFZwhwOV/UmYq/0/6VjK2q1PlO00TAtGdliCwz3mtDzoNcla2gSQ9GCtxzVX5rObVLgKDVjIGve4aGMUu3xjfX9d+0hTXBeHNpb7MFrrpRqQC5mbleoSEsev49XL9wEfItKsFdlRKBR3MRau1TPckdonK3ECwvxdCBl+K8Yw5GOBRBJBqG1/LCkcQDhK10HfPFCmAQfxfAChAlKHRs2GI7Kl/A9tgozCvAh19+i6HT56IiGBGmlqYIWcHCGFi2LC/Kgg76HLInhg84F17koyJcgZIigmLhllzGQuzOXFZYmGQywuDf5IjdQFQE1VFfFHYkiKL8Ynzxw1Jcds00lIcdeD1ukoCqq2FsQpRdkcMPLNw6eTh6b98TFnwIR8LxuMZ1GtMMHmrRczaD/mV7izoHmCf8lsiApeu3HsS52ZmxE7OV1cZ8v7LuVOEzDJWSEwSgnBsEnLpHKNslK41liWZOCIBAQBhVXryHwFftXWlSQABMZy6Ww9/5kyC5JV/NLVxcS5Zlpm03tSnKtJosbDrio6Ws/83N7rXBgWumg5/qPrVJ0pR8lYFKrFqzBuf9axbscChusWieEOpbZ2M/z7Z7PRaK2xRgdL++OPRve8Km6jwHTgC66XMhX19RiZEzbsDHi7+GZfnF9jXjOgiGo2RMHYwdcC6OOnB/RCIBKubg97mHhroCjPjYWR78/NsfGDvnZnzz86/wWiSNveL5nyXMrtMQ8gDQ9+/HYch5J8NxvFKlyxZHc277lrHc69STlvlQS/FozYV0TTWcmSa2dV5Uly7XfTMUlfktwSfBKMNbmdEAKEN+rskD1DaW7zJBLX9qClgFHQS5ZGjruoblYk7kqoymAK+J+6+bxIf5cuhb4e5l4vQc84/wiMmYS7y4jIcHlhIuuRJEI5WzqdivN6fELy0CuOqJmRMkGAwgGIngysnX4ftffot71us9eupupDlbr2qqXvYoivz5mDNmCHpv1xNReEXdzytXKlIJK0ablWgU/UaMw5IVq+CjZ398UUlv6uyJ2ghGohh5QV+cecIhqCivhMfvR77ljUV5qJco5OGoxwvYIZSHHFxw9UT8smIVPNEIonTCM2N+1b+qpCVwsW1bXIyX77xB5K+MtKquNSZkLqpvBSjVpbipLP7aa333Nc5jLudWLuZncyhD1yZlS81IAOq4pWCT7dVoAZoCmGytMmAau9Xslx4eCFo1McHG8l6aa5buIw05piarqDIU0smhARzgFf8Lgteq9PLUILqaObrlqrmfZsKs2v8ast31LVttQFujOtRXktk932KAqy4y4WAIZcEgHn/+dcx76DG0KcyvplJWhrb524/xFOqiU4Kye2dPwfbduyFM0wDbA8fjnlJzBVwFGIoK34uVa9fivOHjUVoZyNB+M4pgIILTjzscV11wJkKRMHweLyy/Fx7aotZI5ZrdJIzfTfsFAmE7AsfrxakDR2J9aRmC4ZCEz2roiylpV68tw9UDzsEFp5xQjUVWNrC2QNLp2rixbIq5HAd9rykbjZ2Zy/JbQlmmTW/zX7caV6LK8hC88neCV1486ChLqqYCyqgSzGowdYJZHgr4t0YW4FzjvRqRgPcruNsYGFftgx6KGjNSghmmkezqr7+vxNsff4LPF3+H31etQ1nIRiAQQlFBHkqKLHTt0hl77toL++y+G7p0aA8ftYw1Miw27pzLpLZNcd1qTu9GiwGunEyS3SQSRDgUwP+W/Irzxs1CUUEB7Cg93CVKqLgvKXhV4JfJRGz0ewhMJZxXFIftvRemDh0gi3EqcMM+qUNVlCauNpMkxFrNDA2SwtSBJZEJkl/eqIOIZcFygHsfexLX3r0IHduVgEkLxHmqGqupbCwVOhaKi/14eOYU+Au9KPS7oWaStZXRDQgAGd3AE3VjHlApxM9EVZQ09mzN9jqwce/jz2HeQ0+g0OdvtGivTshGcee2eP22+eLlJiovxzWpUNvEbHKFt4LV5HNRGRrNvb6p23o2Nxuyxl4PTc2PAkuCTl6aLEDniNqhErjyM9PUwtXKBUXtrwCX5gEEvPyp7zCfIcu6sR+WGgW8xrJoS6Qby0JlIID3vvgGtz38BD74/CuUlpbJeOTn+cXxlvfIfHcsVFYGUBkKiunGIXvtgcvOOhW77rg18vPyYNNEiwwtTcYM7WNTrKmJoK0pzDEa+51szvW1KODqnpLduHwVFZUYOGUulvy+Gv5YylNOdFXvusH6XVV7fewvG2rwiDl9lgfrN5Th/pljsMv226d01DBZV3lpbeYgoIuT7UYWEDsiDyxmgvK4CQCSXrF8q4SSlWEH/YaPww+/r0Z+1IHjlWwBNR7jIkNbsvNPOhYXnHIMfPkFYmKQ7qqSuWueEM/uJeA6s4tgunxDKY6/aLjbNqPOhjr58eBDldby1b/jtbtuwdabu6F4eOkYsG7KI10Wp6ZYWDOTavO4S0ErF/9WB6WqMdGg5ZxzGzugSjYT9b0m8CQoVccp3qtmAAxZRbW/mlaYyQP0vVPnLAW4boxpCOPaUGtH83izkreioW3HQ3ZEfDTWbSjDS+++j0XPv46vl/wCywmgwJ8XI1UkSrc0UH1uNfM3x82J2gjZUdHi7brt1jjj2CNx+H5/hb/AK6EJqZ10140qTWVTyFwPPpvqO9oUMk9WZ4sBrnoKj4TCCEUchEPlWPT8f3Hr489Lpiie9hIDKDVv5tWDUCiAvf+0I26dNBwRMsYxZ6xki2s1xpVvvMMsVbabgYpwUEhXlpEaVJKYtejJbzGygA9LVqzFmYOvhtcmcBVL+qTzkiHIFs6ejG5d2oi3vWTJil3JTBk0YxdtmlzOMipFs22ZBvV3PKzJxh2PP48bHnhUTuANvumQdfYC4ZCN8VdciL8fdkD8pG8KRtVE/Ky5xbdrLgtLunYo+M+GuW4J/cpFG4ij/lkAACAASURBVHVjVNOJTe0QRMBqqvUpU81mRXtVzhnarmpoK37PSANk9JSRpQwJVnmvAlz+zeeT2SI2+LqSi4lRzzJyyeib8hKn6XAEr3/0GcZfdxPWVgZQRBOyKCPaeN09jf+PpyJ3s9a4EJaOty58ZRZFKvy8jgXbC5SXVaBbl7aYPWIY9uy9AzxcmBk1QkzohH+tp0Syf7ylZvHLvqfN/4kWA1x1AbPDNkIR2lyuw9LlKzFw/GzYPj9shyrtmulDmy14jUYRtB08NPMabN+zp4S6ck+jVSYBOn30M40XZ9sOFv/wP/y6ajXC4Qh6dO2MPXr3gpfhrxy3nGQX2Vif40fQE4FlR+EvzMdpV4zFzytXIGonyI5hqzweBCvKcco/jsfV/U4XdtfLRUfU/smduch0+71+BCM2vl2yBEt+WwkfotiiWzfstP12yPe59mW80m3KPmZL8/qxavUfOHvYFJQHXC/hVPXm6lVzPDaKrCLstnNPXDd+JGikkKqtZAzZnlbHmuykr+YBrfacVXJLVJXr3Mo0kHl2I9D87tb+E5SSadWLDCvXCbKn+p5ppAFlZBNDXeleQTZWIwqQsWUCAo2xmY4kaH7SyU2L9MBohmyqa8m6DlOOV0yYidc+/BQ+rxcery9mWuWC1bLKIHweYMsePdBzi83QvXMnYb7Xl5Zi5YZ1WLrkJyz/fYWYBRS3aetmTZSs5g6csA+RaAQnHXkgxgy4kO4P8DEWuGDWxgWurYftus6Uhnmu2QNXBXNx4BoL4E11LRe1yybNxR9r17k2lZbPtaNMuEyw05QMRqLKv0enEtw1awKKrDxYfLtTXLIgwCNOUUH40H/0RLz9wSfw+vPFC9/yRNCzezcMu/RCnHDgAQiGKuSE6vMyAUEKEBuNIj/fj1FzbsdLb78r5ZuX1+NDJBKEHYrggbmTseM2W4BMalKGlYCWyQ5o/hC18OXSnzFyxhx8tWQJwpFC+Ng320av7bbGLVOvRvf2VPXlu7FdUwBgUR/Bkaxfl0+chW9/XEpT08zDd9Xzfcnz+/HGAzeKfa+k3xVTipoX1XAE4htLhqd6ii3p4wpKWoPvZyddyovzS5npjZ0ZJNvKSzNcrV27VmK4mgccglSuDVz/Ce41GoDprKV7BuVFwMpnaF7QXFJwZjcLcne3rrU8OGoCjLrMKc5J+izQ0ffCERPw7hdfobhNMZxQBGGE4fMVoDwYRDRYgb8f/DdcfuF56LlZVwmP5dqqun2KcEG3LHz348+Yv+A2PPf+p8gvKED74mKEIzYs+kvk+1G5YQMuPLMPBp3zT/i87h6fTrOYK4mZ6xbfRZrvtB62cyXd+pXTooArJ5Iu5poh5Z7Hn8btz/wXHdoWC0PoZpOqeTU35pWL75H77YFxA/vDF/VJooBUFwNCFUSB739fhSsnzcSKNevEPMJvReE4HkQtL0JhG1E7glGXnoczDj8IlVEb+V4y0anLpanBYy//H6YuuBtFhYVxEGnKqkNxMV64ex4ikZCbatZxDfDNiydk26IhvYUX3vsUV0+/HtH8QhR56SrnZjbjuNAYv33bEtw5eQS26tIBdhqzBjLoXJwIiGfdcT8WvfiagPGGPnhIWx0HgUAQU4ZehpMO2QdRi+G4Uh8sWlVIqQ9HKreGCClWv6WvZTy9Kc0tEhHKtjIhgNo/m+lcCUA1eQB/51rEn7z4DP82TVAU6G6KDGuqGa7mKCrfbMEr1/K1G0px1dQb8O7XX6Iozw8n4uaZCYeD2LxTZ5x83JE45uD9sFXXLjFShAZtMRtV+rtKFFddz11t30/LV+LJV17Doy+8jA1lQeT7SBpEhTgoD4Rx4kH74Zor+qNtcWEV+m3g1zhx3cpWVg3cvE22+BYFXDlKaquji9fKP1ai79g58NJGsxbblzggE3a24cMrJc4qhT5ir+s4GH7hGTjtqEMQidAIKI3bkgNErCguHjMN3yz71c18JZmo3OxUIOiN2QDZgQAevWEGenbrJCr9dOFPIxEb3y9dhj5DxqF9+xIpU+yPYg5fPr8fO/TYDPfNHCPAWFyrYvWYffNGPWJ+YIe9OHbAIIRt5jh2ELUceBw6jUHaQjUQbZq23XJzLJw9AU4kHC+m5oJgwRGxRPHMa29i4k13ID8/Bq5zkJgh2Rvvmg7HHPw8wE7bbIO7po6C18M0tEzYkPra1G0T08mmFbTWb39Rpy2uGxuzTbVpl6rmANpnmgqYh0f9nj8ZMcB01qIqmgA2FVjdVMGH2W9dryinbGOQkrG9aMwUfPbDMvg8EYDJWkieRCpx6F92w8RhV6J923wq2eD1xszKuDdLtkY33JWbiMDd8+IMLDV3jger1pfikrGT8M0vv8DvzZd9h2GyAlHgjCMPwahLzhfipiHHkWWrU5uaVjRkffVbITa9p1sccNV4fpxUPGFHoxHMufdRvPDmx3D8BB1WSrBWFXGAxuAxdYN44tMep+EHX+sXT/1IBHNHXI59d+sl2aHSmuxYwMff/YgLRk5Cm4JCAXSua6a6o7k/+XFlMIzzTjkag8/8J2zLCyuJ6YT2lCBtQ2k5jrpwKLx5vjhoFVtSj3siPnjPPTBjxMWSftbLSAbJGG3X6wuLXnwT0265F4VFBa5ZQYK/l+PxwOvYWFO+AXdMnYj9d9k+HRR0M6s4Nj777n/oN3Y6iosK4ERcR6+GuMxi+bvX58Ndk0Zjh216wFcLcNX2qOlAouPRprjo6eJP2TRmLMmGmBtNXaZqm1SWTd2ehqifpATXdFX/J74ziX9zL6ApAAEqwSoBmH5GZ62G1s40hAwau0wNwZguioXsLg5A+3/urzNvX4h7nnkGBV7XA0B2Ho8Hk64cgKMO2FtSlEukGxIBHoaqpMbK3a0Yoztq0S3L66Yol/+4YSytKJ+jFtGBY1l45qXXMf6mu+HnNuDh935UBsox/ooBOOWYg+B1vC45k2OhmaB+U4zukWNxNkhxLRK4qvqMrGsoUI7vfl6BITNuhkMwmimqibF/8oI1EIOXlNWTF9qDsBPBHRNGYOdttoCP6VdTBPHnS2R5PZh3/2O45eGn0b5tm1oclCz8ZeftcOM1w8DcAOkCUMlmGHVw9IVDURYIuhFgNXxYzPz95MMPw+gBZyAcSh1jVkwHosDV827Gi//3Mfx+2iHVPAm4kWujWFO5AWcecwz+NaBvGhtXMr9c7Rz8tOIPnDpkPPJ9UURsMikN8i7UKJTpCicPvBhH7L+bANdM54mmJyZ43VTjk5qgVVnCTRG853qmEmhwfm1s9po6NwhE+c6o+l8/51pPZyt1rlJgSvMC/s6fBLy8p127djEmr5EWilwPciOXl0lMUjeetY1A1IMjzroYldTAOQ4iHhsVlUHc+K/ROGjf3ZFvMN3SjSgQsoPwe31xgMtdyU3jHaNbuU8RzcaUoO7a4Wrs5t+zCLc98jiKi9sCThhRr4U2eQV46pbZ6FBSLD4cZF/rc5nrkmILjQ9cn3Jbn204CbQ44MpJVg24VpYj4njQd+wUlJZHYIuxTYZXTC1uyYmv4Rc5dWzii0bA+OC147DFZh3h9/jTsohMDHDpuDl458uvUVhYIF6bqS46qNFM4L4Z1wgpm8qpiM+7gaDDOGngGCxftQZ+HzMbuJdgxoiDfv88HpefeSLCXKhSIEY32oEfF4ybjK+//yXGBMcydRnPcOx4Gi8LlGOX7bfBA9OvSd0PMS/wwrGDWF8WwAmXjQKiIUSj/sahx0VAXuy3686YPfwK+PxWVob5m7LpQCtjkeH6U8fbNlbTCwUQ5eXl4niliQf4O00FFMwqWKX4yNCSbeU9/F1TwLY60dQ+uUzApnMqVRQL+ipYUQsj596KF958Cz5uQZYHwUgYF5x0Aq684HR45TM3bFV8H6HLbtSLj776Hm99+hm+/Po7lJVXokOHNui9/Y44ZN+/CHlD0Gomz3FsJq2JMLI2rpg0B29+8oVoV/2WF0EHGH5+X5x90pGi1ctV4sZW59Ha50xzuaNFAFcBUgaDpw5afNmClRUIBSsx4+5H8cYni+GC0NqvKiU7mT2qQBrB8YeqE0k8YIlpwMMzJ6B713auiiTN22d5HZx91VQs/nEZ8v0FVLik7KDl9aJrh3Z4aPYECQ+WTtXhpkV0cOawKfjxt9/g8xonV4LaUBiXnXMS+p14LGwuJKmoTnG8As4aNQE/L18pbVMnp8RnaObAzF3FhT68cNvc1GCQ423RfCGMQMjBCZePRHnZeng8+Y0HXKNAMBLECzfPxWbdO8b7VfvsqrpjU0vnqfaYrYkFspklmd+rYEMP7xtbLFztnzL2mmJZ13+CWoJSTd/K8FnKsCbuE5lqSDKX/sZ9Z6pYr2KUFrXx2H9exeBrr0PXLl3hcWzRGnZv3wn/vuN65HH/ErV9dQKI4zbxxjuw8OnnJNwV92c6DHstH8I09diwDqMuOh/9TzsxbuzKZ2g6QMDLvW7Vmg046aJBqPT64Y0y6Y4H68tL8dJt89GzR1d4fen9D2obNdOetTW0YW3Sah7ft0jgqpsjQUE4GEFF5Qa89eknuObmx1BSnC92mNmqJWmT6SaWqjId0MUyVwugtkmTBjwyeyK6d2kv9j6JwNVcwGngfvbIKVj8/TLk5VPlkvryeD3o1q4DFs4ZL9lMfL4qMGpuelyk+Hd+ng+nXzUJS35JAK5kM0IhjL7gTJx+3BFu2tYUJwKC1ogdwtnDJ2H5H6tTNk4WJB4sHBdQv3rHbOT5XBV8Ypgt+ZsdjTDLVxj/uGw0yis3wPH40yS1rd9LZc4ZOr1xnEoDAfzjwH0xfeiliFrk5XnAEWoh48qSgbls52fGlTXhjZxTVOlSjW2Oaa7enybsWk6rNiNzJM6DZH/zs2QM4qbCbGs/CVpNRyz1c9D0rjkdpE20MAWvZsQB+jtUlAdwzrBrsOSP3+GlWj/qgddn4fF507HFZl1jewPXRddfw3FIBnnwxAuv41+33Isin+2arjHJgOVFRDSjHgGyEcfCA9PHYucdt5FI7NwPlceRPSMaxUvvfYhLJkxDh6IS0Y5WBMuwb6/euPPaMZJMp65rjK7NrZmwWtaEb5HAlRNZaf1QKIJgsBzr1m3A2dfMQNSxBHBQvW6ytJkMi8tAuir0hrzEIxJRPDyLjGt7+Gj5mQaNsjmZA1cLm3XoiAdnjxNo5fNVqW4kmkEsNiT7x9MlTQn6DJ2AJb/8DhKuugCIo1cohJH9zsAZxx9ZO3B1wjhnxGQsX7kqrdwlixbJVMuD1+6ai3ymBExyyQbuteCxozHgOgplFRsQtfIkK0vDX9JISepQZpfj3XvvFJbYZYFpNlFdJVZbe/RUz/s2RkclnVe5CG6eSpYbG9hPdTBO7KeGdKJcEjdoc15tDLbE5oFd1yvarfIwpJEFFMyQbWWc12Ryqe19bP0+tQQSwRxJnW+X/oSzho1F1M/QVxF4HAvn//PvGHTWSYhynTRSskqgG4+FgB3Csf2vxLr15cjzAEHRNnpRUVmJ4rbFEiOcjGoEefjbn3bA/KmjJGmBOCsbKQZkv49GccmYaXjn229RQFLD50XpqlV47f7bsVnXThn7EpjvljrScj3eVH0RWup70KKBqzA8gTCCoXJEbQfjbr4X73/zPbweP5wo7WOyt1uVzSQWrkPU3dSA5BgnSYpaOHhklsu4+jyZAtefkF/gdd0zU1yWz0K3kg5YeN14xleoxrhqNh5TjUuwqsCVIFaZTwGu4TBG9TsDpxO4cjWS2Ko1ZRqxubBE0HfEZPxaC3DlkNgRGyUlRXjullmykCW7eDIXDjwKrK8ox8mXj5FwKzZ8WXCd2b+W5sLGtLP5VhS/rV+Hh6dPwF96bQ8Pg1DH7LsyLT1xsXRtgr0bzWKpzh1qlqJzRDOk5WpTqIsGpLmC3VTtSgRuiXFIUx3yuAnrYTTlQbCxvBozfTES7tPwQ2bIL/af4ZcIXDVzHucV07x26NChWtirOlbb+lgK4kDfax5Gn3rtLUycvwBg6Ea/R+Jr3zFlDHpvv7Uk/omTPrCw8KX/4qPFi7HfTr1wx5NPY/lvK+SwTs1cz806Y689d8Hrb32MlWvXwqIjrx3FgXvugeMOOwj/9+En2OtPO+LEow8SXwnuYfJOIIpPv/kJF4ydCDghePwFWL9hHe6cOg4H7tE7q8OLedhTU5TWSdCyJNBigCvFqidt/q6nwihDqAQqURGowCeLl2HcrXfD7yOj6ZEXoi4XT5gazqO2WKhZl8+QUBLDLsa4ZgRcozh75FQs/p7A1Q1blRq4etGtfXssnF0FXFXVRkBhsn38nGYIp8UYV9ORi/cGQiGMION63BFuMt2UpgL09o/gnBGTBLimulgGs62EQ5XoufnmWDRnghvbLx7aLxEUM/i0B7+tWInTh44TVT2TGOTKGD/92EneQUQRhhd5OPXov+GqfmfBpopMor9kfyjS+jYm9RRNAyiLr7/+Gv/73/9wwgknxO2qyYi99957OProo6XriaAsm3eHMT45d7NNgap57FWLku24ZQp8zftqe4bj/9///hevv/46JkyYENdQaNv4PLNIXXbZZTjvvPNw8MEHp51vWl+6LG701idjyY2a9ysIzFYeOma19TGbseW9CloT1yd+R8aV5gCaiIB9YaIC2rnmuh3ZtntjvV/lGopFsRgx4wa88cEnEl2FoSS33nwz3D97AvJ4kI8lkmEUmBsffwIL7lyIvKISlFeWos8Rh+GTb77FLyv+QJ+jDsbQ/ueiwOdFRTCCIdOux9uffIbddtwWndt1wPNvvYU2bdqCZ7C7Jg7F7n/uLcCV/4s6EZQGQuhzxWj8sWGdhOciNdXv5GNx5TmnxYFrbfPBjIm8MWq+Ntb5mNivFgdcEzd/Lnhi61RRgVVr1+HyaxegMliKqAQ7rTu4iDOvDZCsQIJjA3ho1gR0I3AVl8rUbRXnrBEErj/Xzrh6fejSsR0emjkeat5K+Wi6usSNimYIyYAr0WQoGJIkCbRxlQUhBXB1qO4JR3E2Gdc/VqYEuBovt6yyDIfs9RfMH3NlgllBlQwkNKzHRsj24rsffsR5oybAX9QWloQxoxFEmoQNOX57KbMtu3fGo9dNERaAU4uqsfpcov6ybTmAtcRUgnoYUjZ10qRJuPXWW/HGG29gm222EWD00EMPYe7cuXj33XfjojJBk3kYVWCZbOPhZxdccAEOP/xwnHXWWXHQxeeTqc7VMXDlypXyzB133IF9990Xb731FnbZZZe4erkau54kI5y2z6wnsf0mINffV69ejWXLluEvf/lLNcBurl0LFy7EokWL8NRTT1XLWKcaDwL1PffcU4Dt6aefLn1WViuZHb620XTaMus7/vjjMXbsWBx44IEyHp07d8a2225bLUi/1qFyMWWrdrlJbdGNg7QpUx4aPvjgAxx55JHx8Tef1zL1PdC5pMkDlG1mFAFe/J7g+4wzzkCvXr3wr3/9K6610HExgbX+bsqrPu/spvSsajfkUGFHcEL/q7Bi/VphPglmTzv2aIy9vC8sxxdzlmU6AQ+GTpqB1z/4Ap48HyLBILbbogfumT0F5YFydOvYXvYG2rhSmxYJhbFi1Rq0K8zH3mdeiKLCNiJi5sEZN+B8nHTMIZIN0yWsmH3RwaBJs/DWZ1/Bx5sKCrDvTtvhhgkj48A11RixDM6n1tStG8csbrHAVel+ZRmoTiot3YCpty/EJ98tg+W1xd61vpcC2Fxm2mpQ4OrzoQujCswcj6gdjqdATMWspAOu4WAIV8WAq6wmKa4wg0o7wDkjp+CXlSvSAleyxWvLKnDV2Sfjwj4npl5waKMsKWajeO3djzFi5nzkFxdLQgUXuNaNTc92PuiGyLiCT900A1t2KoFjMWd1tiUlvz8xH31uSm3YUhLtWfk3gesTTzyB+fPn46CDqOaDMIbffvstXnrppRp248nAkblZKhDT+8jokmXbbLPNpOxExtDd3KqbslDVSbC6++67C1g99dRTcfPNN6NLly5VJjGxjdEEVPq7tsd8d8w2ahtMsMR7X3zxRbzzzjsYN25ctYEwy33kkUfw6KOPCnjlpW3X8hnaab/99hOwyXabwFVlowDdDWtnx0GcHuY15im///jjj7H11lujU6dO6Nevn4BhAspUGaYUNCaTgYALA+hrO0zGmPdw7MeMGSP9VPCo48SfBKKmmUniGmXa9pqC/OyzzyQ01g477FBtHM05kyjThvZbaNg3rulK5xhUhoI45KzLEIiExCeiMhDCxEGX4tRjDpKIOHTe4nrM9fqeRc9g9r0Pu5o9y0YwbOON+25Gu7YFsKx8MfOKvweMZx4OYdkvv+OoC65E587tY74rNq4ddimOO+QAcbSWtVbiMwKz7rgPdz35HIry8mBbFrbq1hlP3TQzrYD0kM2bWqMGNN1cymXNLRq4qgdkhKE5giFUlJXh1fc+wqQ7H0GHNgVw6OGYi8tIg1pX1ZrZjAYFrl4fOrVrgweuHQefFY17eKcSQ2rgCgQDIYy86CycduzhYkMsGxSXpxpqckdsjfuOnoZfVv4Rz8CVeJ/7vI01ZSE8MWM0dtlpxxpsk7aTi17Y9gprfO+TL2L+A49Kdi8CVydKr9PGAa7anlDQxgWMadv3JPGq9eTQXqElmQ6YMURVNjw0EqAQbBEkXnjhhSDreM4554gX+N133y2q3iVLluCTTz6R38mAMozR999/LzaMvXv3Bk0LPvroIxx22GH44YcfZBPjZ7vuuit+/PFHUQ1vtdVWAogIXnr06CEMooISlvPhhx9i6dKl8syOO+4oAPLPf/4zvvjiC1x33XU47bTTsNtuuwljp4Dvq6++wuLFi9G1a1cccsghMr8J9Lj5/vrrr6A3O9X1v/zyi9y39957Y/vttxfg9fvvv4s5BPtJoMn7yTTzJwHn/vvvH1fR06yC/ScIZ1sJcB977DF5B9i+Tz/9VNpKVpjf/+1vfxO5nnLKKSLbV155RYDeAQccIACe7WHbe/bsiT/++EM+V4D7+eefS10Eq2z7+++/L0Bv1apVuPrqq6UPhx56KPbaa6946DqOD9vBzf2II44QcEjmmGOwdu1a/PbbbyIfji3HiWPNcaO8qM5nHZQVx4SmDgSsL7/8Mq688kppmzpXkU2mmQRlx7HmOHLcWBf7RZlR9m+++SY6duyI7777TuYMP6eceRjhQeRPf/qT1MO/2SbKf4stthD5sr1sF1l39oWHntYrGwm4kVO4NpEVPfL8Qcgv8MOOhBAIRXDPtPH46+69XK2mKMpoxmXj+x9/wRnD/iWe/jSzWrO+DP+5dR522W5z2Y8lYnps/+BeQJb2tbc/xqXjxqNdSWc3GoHHi4XXTcZOPbeIuZs4iNiOMLX3P/0fTLrpHsmiyPZ1KGmDV++5IanJiMmytkYNyGbsm/+9LRa4UrS6iWoYnnKmgK2oxMXTbsHq9atB55pcXcq8yqk+RrclU2tmUp8JXF3nLJ5aUz+pUQW+/v4n5CU4Z2k82irAZ6FL+xI8NHuigL60qfyi0WpRBUwbVyZIoFPaLtttiy026+I6ZwnTWfNif8KOjXc//QwVgVAapzhGCQigXcdueOmWGQg7bjauRKaNNTDdrONEEI46GD3vdrz78RcCZPT+XBwgMhkrvcfniSK/qBiPXjcJ7dq1geSBqYeda2LdygqwzOZie2XOb9VwKGuh7efnBFWXXnqpqPGffvppYV2ffPJJAWUEHGQeu3fvjvvuu09A2ezZswWEXn/99bj//vsFlE6fPl1AIUGVPkt2tFu3bqLqHz9+vAAlgtEBAwbgxhtvFHCirCE32FtuuUVsRwcPHizOOwR+Rx11lJgrcK2YNm2a2IwSHLIcypoA8T//+Y8A2RkzZgi4GzVqlPSBAJRtZXtoAkH7Xfb34Ycflmf4O4EX7yEIJTgiaFfgSlZzn332EQDIeymbG264QeTBugjK7rzzTgHhNAkgSGXdw4cPF/BHoEZ1eJ8+fTBo0CABamRM58yZI/UTZA4cOFCA35AhQ3DMMce4oYNeegkzZ84UmRLYsh08RIwcOVLaSBn/9a9/FeC6xx57CAAnqH7hhRfEfOCee+4REPnggw/itddekzaNHj1aDhPPPPOMgFCaQbB8yoJjy3IuuugiAc6skzJ54IEHpC1XXXWV1EcHK7bvmmuukTn+j3/8Q+YBnyfAJYgeMWKElM/+Uiasn+3l2G6++eYyLuzLTjvtJG1iG1gu/544caL04bbbbpO6KZOffvpJQPa///3vaixxNu/+pnwv19zf/1iNw/sPQrGvEOFoBMFwCA9Nn4jeu24njsXm1sX9aL+zr4Ad3ADbBioqKzB9yECcdNQBgKcqwY3s39xjYGPuXY/h/n8/J65YPk8EXn8R3nrw5moZsVwQGsaLb3+EwZNno21RsTyfl+fD2w/elnSfU2fkVpZ145vBLRq4KuOqqstQMABm3HjohVdx9zP/FRvJXIILDr+or+pp95pL4GpOSVHfeb3o3qkDFs6eINmga8u1nBhVIA6Aqabnxh4KwY4EZVFJddFil9/m5eXDkiQGqdlQOludftShGN7/dEQiaRIpiJmAjfUVlbjwX9Pw2x9rqznn5Xpca321vR5Eww7mjLgM++61K/z1iB2Yrq7mlrBAVbvcBJKlQeT3ZNvOP/983HTTTRg2bBjuvfdeTJ06VYAGmT+CKzJ/asNIFpTghcCI5gUmcKVq/PHHH5d/LI/fM5UnwRNtPsnILViwQFhczm3T5ICgh4wb6xMVZ2WlAFcyrQSQBNYEPgR/ykyaKmwyhASSBIW8j85mfJZMKIEUQRjV72T2br/9dmE8n332WQGjBJEEnCyDDCDBEgGXCf779u2L4447ToAkQTzrIcgl4CPI5vcsl2CN7SDYI3DlM3oooGMSmVy2h6Cean+WRRZZL4J6so48GLB/nFMEewSQlAPrIxgm6DfVwk8BTgAAIABJREFU+/r7//3f/4kMn3/+eSmHbeGYEpDSvpRjQ5aXZRIcclx5mCBLTQBMhpj3kE2fPHmy9FHNKjgu5557rvyj015iTFv2n2ws+8TDCtvEuULATFnwAHH55ZfLwYPypVxodsEDCIEwwSzr5dxiGzi3KC8yuhqFoNZ3vfWGuASoql+xchUOveAKFPsKYFtRBENB3Dd1PHrvvBXy/DQBcPcGWSsAnDZkPJb+stRN24oozjvxeAztd0aMPa2CuRx7EiIXj5mCL/63DIxO4/c66NyhM/69YJa7zxrkgBOx8exb72Ho1NloV9QGNqIoyPfjzfsXyByMM7mOI5oJjdzS6HtF6/xpcAm0aOCqxtZx4BoIoCIQxIbySvQfNweRaBbpX7MQtWlPV5eXItfA1WyP1+eTzFkLZ02A15MZcD11yHj8+OuKaulh6TlKbTz7x1R8dny9qcm8MjwU7ZyqLJ2S08eMresgD3dOGIxddthW7FdTX1FEPR4sW74K54xg+lo10nefqYvcsxjiGrfSXNpyLJxx/BESu7Ahw6g0J9OB2oA020pVMoEImTqCIwKKWbNmCcNHEEVwQUaOKmKyYl9++aVsdgQpZDNN4Ko2kfyc7CnBF+9lWWRcCeYIUOh0xbI0Zz3fAQIt3ke2j9+zPqqJWQYBG0EXvyOgVsDKgSZA5T0EaQTDZOfmzZsn6nfa7hKwUd1NVpXsDRlBssF0ciL43HLLLUVFzvsIsKjiJmAn8NK5yjWKbeFnZFMJtviPjCWZTwJ2gmw+f+2110pfyLjyc4JS/iQoZj8JPKnqp7kFndbI5BLQK4AgcDvzzDMFVJ599tnSBoJlgl0CZLLCBJdkaE3Qwf4SsJMBJptNwMmy2E6OI39nORwbsqQccx5UyG6Tzeb48OLB5NVXX8U333wjfeHzqlUhoCCoJCtKIKoRJwh6eSDhXKA8+T1lxX6RzafZA8E2Dw+cIzRRYP8I6ikfzkOytpSTmilQtmRcCdB5+KBtc6uta+aroO4rpWUVOPjcSyTlq2NZcki4fvQQHL7f7swPI8yoHkpp53rlpJl489Mv4HGi8Pp92OfPu+KmsUMEaJpOrQStJDIOPfcSlJcz1CG/92CvXr2wYFJNhyuO8cJnX8KEG25Dm6JiUQC2KyrCa/feFN8PaluvMu99653NWQIbBXBVAEvbm0DZWnh9bTFo+iwsW7Emrl6u7yBwo+OLxUviutIRxIkiaqZJzbCSXAJXNWFQ8wU35asbDisTxpWH5T48IS9fIbH59PJwVbBohSRbLyz1HGYckgSTATcblgdeRsySrFLJL3qIdurYCQ/OGIMibz48/ipD/RpPeKKwPRYWPvos5jz8NIrz/TKWTXXRXsvjLUK3jm2x8NpxYmNlgp9ct8t0KMg2BFQu2sL6NdSVxtVMPCzoxkb7QjKuZOXIztGWkQwkQQv/EUQSXBDo8Heq6qnuppmAsmJqKkBmlZ72NDMgMOTnBJNkM6meJvikpzoBJc0OpkyZUo01JCgiOCXQ/Oc//ylgkSCUQI/2rQSoVK0roKTNpzKhBMEE37Ql5TO0jyRzzL6wPKqhKQsCSqquCVAJ5gim+U7T/pL9I8AlEFPgyrq4RtGsgO3l83TKIqBjdAHajfJetpUMLgE5yyDAJRAjSGN/CcT4DpDdpDwJQglc+QyBpKxNTG4SjQroJ6hknZQhgSwPFQSXl1xyibCQxx57bNy+leCT5dJ2lyCfbWC5tCdmvQSVBPYsR4ErzS5YB21feQjh3wSmNI2gWQVZZ44Fn+dFwEP5cV4RINMEhM+x7WSO2Re1cybjSmDL78j+8rBDsM1DBRlY2jBzTAhm+ayG0+JYcFxYJ+VLkwf2k21pBa6Zrwx60HAd5Lw4uO8AVJQFJIwrx3jQ2Sfj4jNOjoU3dE2+OLbcGuff+yAWPPof5PvcxARdunTCv2+eLXuD19DccXf55rtlOGnICLT1FSLqsxAMBHFBn5Mx7PzTqzVW2zP/3oW46aGnUFiQL5F4Nu/UGc8smCVznu1SW9bGJjYyl2zrnbmQQIsCruywaQ/J3zWUinjShsOoCIURrijFw6+8g/uffRkFPh8cyyNsWTpQVRdhKmhMTBVbW1kKXBfOHI/uXTvUHg7LsmKZs5aioIBxGKti2iaCJyseDmucxBut1cbV8qLPsHGSOcu0ca2tD5l8L85YtgMrzws75CAYCmDkpf3Q59B94fWmzy/tRDyIIIjD+g2EbefF0qxmUmvD3MNsLmE7hGAgjBnDL8GxB+4XBz8NU6NbaqIzVEMtyKZKOzHtY7L+6f3cLAjwyAISLBAgUGVPVpRAiYCLIIPzkGCFoJBMHO1QaYdItpCAiACHP6nqVRtXqtz5OfvMzwm6yPixTraRQIbAR9lGtongiGwl2UWqhxkGiqp8gjE+S+BKFbuaChBsUzXOz8kUUrVN0EdgTUBOoEn21GRcyXQy9Bf7QWaRJg0cJ/XQJ+Ajw0fgpZ7x/EkgffHFFwvTSfZUIwsQfBFU83vKhKCWgJYAl+w1GUOCM8qK5g/sB8H2dtttJ+wp66MMTLU/5UMHMZo1EMgR+LMsMt8EiKyP5ao6lePGQwbBJMEq66Mc+TvbQuDK3wlcab6hZgqUC8eDAJYHDZUDQQzlz/HjYYJgVTMU6YGHoJ8HBR5AaHbBNpLlJevMOglQqd7nWNJ8gD85VmRg+QwPOSeffLLIRRMwcAx4INJwY2RcyWSzfwTBDfX+NOQa0FRl617L/W3AuOn48LPFsD02fB4Pem+/M+6cNlLWccpU7Ul9HuC59z7CwAnXoWO7QnhsG3n5+Xj53ptQ6Oc6bmjjnCim33Ev7nniBbQp9Mvevnp9OR6cMx779O5VLUGLpmS/cupsvPn+F/B4SZD4sN/uvTF/7BCpn3POjJLRVHJrrbfhJbBRAFdOeA2LVREIIFhWim+W/Yqhc25DQVERGKuJLxvtdRriytZ0IFvgypf9nFGM4+oCV6rYTds+s09NDVx1sYtvonRiikYQ9frRrk0hnr5+Jrx+G5bPDw9TqaS4GHD6rU++xoCJM9GxpAR2LB1vQ4xfJmUyl4XP44Aphnfcemvcf+0YeP2uXVVdMrRlUqce1NR0QJ0MGmrzNQ+CtcWWNQ+QP//8swBXsqdUmRMQEXScdNJJAoboEESbxKFDh4ptKgERwSEBDT3RCW7JYJJpJeAjcCV4I3AlgGR/CWrUE57e6FQHk6UkWCZTyvaQlWO7+SzreO6554RxpJqbTBzV5mQaqepnHFOWS9Uz6yCzSrU/gRF/EsgSkJOtVDtd2p7yInAlwGNdBE50hKJTE/9mPwngWCeBIp2GVI1Ke1k6oBGA8XvGJyVwJoilPK644gpx2iKTSoDIeihHAluy1bTtZL+pKme/V6xYIXInC2mCdzpRcRxYFxlbypGhyQj+CeAJ/Ag8CXppNsGLoJT3sC9vv/222JgSoCrjyvGhdz/bwvoYgYFtInBl3ylfHlQIErkWkyVmlAKyu5Qh/6bmgDInY067ZdZDppcsL8eMbaWJAA8MZO7pnEW2mz85b9asWSOfUzY777yzyIEHIAJ4HgZoa00mmqCVBwCy9gpcaWrAPjfUu5Pp+9zS7tO97ZaHnsCCh5+SVOrMyNomrxALr5+CHh07woqlFedhKRisxNIVq3H8hYPRoX2JRIEJ2TZunXw19u7dS+KycgyEIY04OG/4WCz+8VdYlmuaRn+Jl+6/WUwATLMOmv2FKiI4fdgY8XeIREOw4Eefow/G0PPPjIPWlibf1vbWTQItGriyy8q4unauNkKREEKVAVRUlOHSaTdhdWmZONJEQA/GhrtM9rU2O6o6A9fvfkRevuVmm0oRSLSpgWuihHlUYBiTSCSEIeeehjOOO9xlzRnxIV0GMK+FMdffhtf+7yPA52bQasrL4YItNr8WNpRV4qU756J7h7YCXmkD3JCXbh5kFVIlkqhP/Vq+mmJkE9WAz5Ito2qZYI9mAgRmBEVkSAkg6FBEO1faQRJcnnjiiXFVOkE572U5ZEfJwhFIElCSJSOrxu/I3BGUkIEjKyqHuXPOESCqhzgyurRz5D0ENAREZA7JfJL1JRjjP3VO4nNsG9tO+1QCRtp3KvAhUGI5BGwEtgRVBKEEwARTdFAi6OQ/vtMEbVS307aWgE1ZZqrO2d7ly5dLWwj02VfKgraylAE/J4NLmRHgU45kRQkmWS7BJ+XHwwvNMgiYyVATvBFUUg2uF5lcAmKaLrD/BHW0B+3fv78ASIJ62iCTFWc7WSYBMUEzWWeVA8eBrC0PAOwv7U8pD7aZwJ/2xCyfsiUIJbNNxpsmHQTJBM9k3ylHMtQEq5Qfn2Nf2UfWyagAvI8HBZpHUE6cS4y+QLtbmiIwAgOBLQ8GPMRQ9mw77ZN5H+viAYbsN+cA28wyeMghwCYrS6c8BU2tALb2FaNKCxPFOx9/gYvGX4sif55EeuFqfP01w3Hgn3epljwnEgmjvDKEw/peImZm1PoFIhFcfvrJuOTsPgJceXHOM5vWGUPGIGw7sj8wcM0OW22Oh6+fAsuqHoGAZnor/liLkwaOgBMOS3QDhIBJQy/CPw4/pFoc5NaxrX1sW/odLR64imdiLCMGT/pUSYVoLhAK4v6nX8Ijr72NPAbo9jmwnBzFdU036hoIPU2EehfYRvHQTDdzlp9H2DRxQQlSzx4xEYu/W4a8AqY8Td0PF7iWSAKCpjQV0A2C9rGMTtDG58Fjc6eipH2blAwlT9v0Q6UoAlELx148FKFASBicHEaequM7SwhuSTvoSDBt2EU4/qD95G9PQpiXOlZQ62Nqx6X2ZPqAqeavtRAj2L3em4lpQG3lmm1I9BTnszofeJ+q6c0Dnhls3lR5p/pd25MIRGow/rHDkZaj9Zibm6kx0bbyp9mnZP0zWWf93XR2Mssyx8osy+xfohbFlKNu9lqO2rKmqsNsvymjxDbrYUXsE5MkcTDlrG1I1kct1+yb2rQmqm+1Hm27OTfMcSEgJSNM84rEcTH/Tjd3EudDbfO49fuaEqAP7W8rluPEQWNAlb1jMxqrjQP32gvXjboUlpUXi6vNkFVc8T3oO3QsPv7+B+TncV5Z6LX91nhw5gRxuJVVPurBWx9/jismzQETtBOYhm0bA087GQPOPjnGtvIbN0gNXX9vWvQ0bl34BLxR2rL6sHr9Wjy3YDZ22m77eIYt0X41LcfROoUaQQIbBXDl4qSbL4ErmSmewJf/sRLD592NUIjWAkFYViMAVw0LEsvik+z0lylw1QVdwtmMmozvf1yO/EJf2qRRdM7SlK9uVIHUtqSUm68BbFzZ7qrNJIpQoByv3HsbStrmwSOpeJNfUa6QZDZ9flw6Zgo+/OEn+D22G/+vgcw86vKO0a7rr722xpyrr4JjB+DzF9almDo/o9mG1GmqrgVx/NWpJZexDhMBX2L7UrFeJshIBkDTMSkmIEsEWyZoTAf0Ep9LdSBI/NysOxO2J9v7E+WX6UElUZ6JYD2usg2HpQoFr2L+kuKkmK5uE7xyHWZ5ZFiTPZMog2TjR+BKZpcmFMnGzRzXqoNylbQyGYu6vjub1nNR0FRq7Jz5WPTKW2hXWOiGKly3ATNGDsI/jzoYHoMh5V58z1MvYtZtd8LvZwYtH/xeD565+Tp069KJelLQSozmB7ctelrM+OjxTBO4e6aPx647betqFWNzkHPjq++W4JSBw1DSph3CURuBSBg7bt4DT98yhze2YtVNa0KixQNXPb1rSCxNRkB1XXl5Ba656T78uGY1LDuckxSwmc4Pk71IXEAzBa4KyKNRB/2umYFvvv8ZefnpwXdzYVx1o+FJesawQThkr50lIHW6w7DIzHHw+kdfYODkuSgpITsrCiexU27Ky9wY6WXbrk0RnrllBvIYYsJDJrZhzQWEeDBSmtbXaYsHi8TYrJkComTjkO2z9QVv2cyFTFi3bNufTf11vTcd4EsEoemAXTLgmwjSzflUH8DHeUXQSvV/fcph32nPSrMPOuFlMoZ1lXPrc7VJIIqIE8XSpT9JataOndrBdsi6At6ojdceWIA2BQViviYhDx3ggy+/Rf+rJ8BH4Br1IBCoxIJJY7BHrx3giTpYVxbAiGuvx5ff/CCA1fJGkef34vqrr0KXrh3A4DSsgd8xxOWwyTOwdFUZOrRrI9FmVq9bi1vGjcJRB+wNr7e6WUFtvWn9vuVLYKMErlyE6X1bXlmGh194Ew+9+hYKfW3hiQaNEWsYRy1zShCkcSGPbyoCbqgqJfh0RJ2fylSAC7WG96BTw1kjJuGbHwhcyaAmgrgqOCiMa4cSPDSLUQWYhSk10K3JuNYVfNWEo9y02P4D/7Irrh1+CSyGy/IxVE/qlyaMKCoqAhg0+Tp8+/Nv8Ns2wpYXlkPE29T6H9bvpitkH5iD++ZxV2Cf3r3BiGiNAVxNyenBiDJWp5dMlyN1ZFQv3Eyfa4r7miNgaY5tynRs0gF0PfxnMi+SlaPPm/OxLgcCfUYjBWhklFRAvj4AOVO5ber3RZ2waL6uXXAfHnzuRVgeS1KKl4UimDDwYpx21EGA5RVQyoP8zyv+wGmDRot9qw8ONmwowyV9jscJhx4kpgIbAjYuGj0JoUAFHMsHrxXG5pv1wLVDLkdem0L4GHWRcV5h4a0PPsaU2+5Bod8Hf1F7SSW7+592wa3TRgko9jcCabCpj39z63+LA67KPKkgdQM3kxFwM6d9FYHrTz+txKC5C1CQX0QU2STy1zaKGauHwZr9QDSCB2eMQ/fO7SS9qZi5yonV9bgka6Ghavi5RBX4bin8BX7S5Cn7wcxVXTu2w4Mzx4GhSTINh/XjLyvg9VbVXxdBycZCUO6EYEcZT7YEC6+7BkV5BRKkOpk6kHjU/dxVTz7w7CuYe+8j8DXzU3QwEsb+e+6C+VcPJh/c6MBVx0eZUzJc8Xcjlgc4cUPXwxDvy6VpgNbbEAAi0c7TfO8bor66zPvGfEbBW22AMFtwreUlgleznkT74MTvzJBE6dpXW9sTD2jJ5nF1DUhTH2obcwY0RV2uc6wFB+UOcMx5A1FZWYGI7YC8iM9fgP/cMQ/ti5j+ldnsgDWlG9B/zGT89NtKOCQgystx+AF7YuCZfeDxefHGB19i6k0LJOavbTNUYhinHnUQ+p92kvgMeDw2HNvCmrL1GDD2WhDCMtJMflE7eHw+PDhnIrbr0V32rFaj1qaYE01bZ4sHrrppqo2rhg4i8JNsHNEIpt39MD5cvFTUutXtLxtX+GybPy8PTojp6KK4YfRgdOvaEYX+QoQiQfF6TdyYuch7vRoOaxnyC9LbuBI4ErguJHC1PNVi4SX2topxZeas7OO4mhtQ1UZiiWYfThQPz56IHp3bp8xWI884BLse2HYU7376OS6ZOBsd23VAyA41aJip+o68x5+HSKgMd00ai1227QmPkXKwvmVn+zzHQec9veR5aNN4mswFT3WrMuA8BGl4pmzryfT+bIBJJmUmgrVcl59JGxrznnTMYqbA1VxH+Hsqu+JEkKh/68G5tpTRvF/XXjKtqdqXqzFLdZBpzPHZFOtiKEmq7qlZuu+ZFzDhpjvQoTAfgYgFnzcqKvwHpk9A926dBUeGwjb+df0tePWdjxCxIwhXVqDnZp0wbchA5BcX4ppZN+OTb79HQX4eCvP8KK+swNRhg9Br2y3h8fpgR0JYs6EMV06Zg7LKoJiYCb/hzcOlZ/fBgDNOhN+nycY3xRHZtPu80QBXjS6galBhXQMhBELl+PS7pZh068Pw+/jq8QVsmhO6LLqeKHp07oyeW22O4eediQ7t24qD1KpVKyU2YrKLQQjcOK7LxMY1XfvFxpVM58xsEhDUH7hqu/0WsGpdGa4ffRkO3Xcf+Dw8p6c/MPB72ildOHYavv3xN0QQhpU2HWwzeGm9FiJhG1f2PQXnnHCUjElTMoAEGqWlZWhb0q4qo1c0KuGENtusmwgsV+AhmfQbqmyzXJNFbKj6msHMqpFkxXSW0kNKNoHWE9nXTNhYZec1tTHXU84xDT/IA5Gy/Pxcs7tlUnYuZGwCZJ3btYUhzEW9m24ZbkJvZk20HRvHXzgIv61dB8vjE4IkEgVOPORvGD6gLwryaN8cxZ2Lnsa8+x6GN8+PYGkpSooLcf2owShoU4y+g8cirzgfxxx8MLbu0QM+n4Uj9v8rgpWlwtCWhWzMueUuvLf4a+T7fAgzwYfPh2236IEnbpsnDl1yGGvlWzfJKbnRAFcuZHry508utIFgAIGKACK2jUum3yD2kzw5MkUp07U29sU2Fng92KN3bzm9Djn3dLQrKRTgGgwG0K6dCzp0Idb2ianAaNdUIL+AjkqpW24C19oYV5bClHynXTW+TpmzqsCDg0jUg3yvJSYCk67shyP22RM2Qx8J3UPfKhe8VruYSIFj4bHw2Iv/xew7H2KUf0lMEI3ZAzf2GGVan4Ttghd//fNOmDZkAAry890YhfL/xj8YEaC279BRZEmPXzq5Ud7MOd+tW80DUS6BH8tiMH3G0Uznka6yzaZuBULsB2NxMq2oyR4mAhiZbsY7lM1hoq5mCYngurY6a+u/fs8YpRxXxkXVCBKUA4PyM5GAOkDVVt57770nyQCYccsMZSVrZCAgCSJS9YGfr1z5BwqLClFUWBQf3+XLf8UWW2wRf05NDBg/ljFqmaVKQ3aZ8qCMmSiAa11t7U7FPNN/gfGB6bRFDQMTWTBkFmO9JjqtZcI0Z/rOb6r3ueCw6r9Rx8a7ny3GFZNmweO1XCdPj4WQHcapRxyCsVf0Z+AAvPruRxg8aRby2xQhsGGt+CnMG3klbMvCxaMnY+hF/dC+fYn43XbuWIK9du2N8g1rUFZRifHzFuDz//2EojzXL8Lj9SNSWYm75k7Fvrv1diMJRGNEVJP7P2yqM6Pp+r3RAFeK0ASuZF4JBisqg7BoLnDPo/jkm/+JlyJTwHobH7eKf1Hv7bdFuzZtBVRfevo/sEW3TsI2apDyZIs1F1+Xcf2xVlMBTUCwcMY1chKuzca1PsBVpy3DUTNLdXkohMF9++C8E4+STFdusOnqDl+6kUg+Aaq4wzaeefMDjJpzHTq17wbHYcxW13mtWV8Mwm35aNGFhfMmYYvOXSTyAVtNe97Gvn79dTm6dusuYGD9ujXCgBEkMMg755YehmoDVZm2WwElfzLIOwPiM5j8QQcdVA2QmLaIzPTE+UjTBZMxNG0ndf7rZ/o3MyAx4xOzWqnDYyLDZraJv2soJgWkiSDGjP/J+xPjk5qyMMFwsviq+ixB1dKlSyX5garOtZxEwG1+nih31sFwUMxSpZmx+DzBOzNUMUHD1ltvXeOQmwja2S+ma33jjTck+5TazXOtZFIFpldlOlWdI2Y7+CzHrFOnLgIU5HDUrp30a+XK39GjR49q7DBBJJMaaLIIlYn2m3UyqQSzbTFLGk2jTLOVZHarbIOOjY4XExqcccYZ0q9Vq1YJgGXGs6222ipuCpYYIzgbhjrTd2BTvY/j4cDGXYuewazbHkHbEr/sq/D6UbF+La4ZOhB9jjkIv/62CidfOgxRbz6CpWsQDDu49IyT0b5tIW544HEBrtwDnnvjbZzz9yOx47ZbIRqJ4o5FT+HpV9+Ax6KHliXguHJDGQb374vLzz9LnJsbnxrYVEe7efZ7owOuppNWKBxEZWUAwfIyvPHZYlz34JMoyi+G7YnAijY+uCCw2XvXXWSxLi8rw4j+Z6Fnj27Vwnkkbq66ETVX4OoCiygCYQfjLr8QJx68D7xUHTkWLG46TDeVcLFPNtPwRi28u/hLDJ40F5Y/XwBJbSxMc3mNZJwsC4GKCpxx/CEYfWFfAekErpodpjHbymxDXbq6wLWsdL2wTw19KVAkIGGGJZq6ECgr62kCSaqTmRWJYOnQQw+VewhidbxZhoIY/p4ISgkGmZGLwE3fiWSB5xWga92a7ECZYBMYm9/pc6bMTMZQAVQyRk+f4T1MxTps2DDJtsVMUWa58UObkRQhFTtMGbAcpoJlBihms2J/mXWKIJTMJtOeJrYnsb88wDM9LYEdw0uZB1myt2Q/yZyq7FU++nPt2nViflJaugEX9LsAkyZNkNSpZGnJ+Op9rIfsLYErU9v++c9/lvYmjiPtrwmGWWcyYJsYQSCRCaY8mSaWwJUZvAhc+furr74aB64mANa52NDvwqZUvhtvmyG3Pfi/r7/ApaNnwC/Ra9zQgE4wiNunjsFfev8Jpw8Zi69//BmRig2SLvugv+6FLu0K8Ml3v+Csk48DQg5uWPQwFs6YAk+kEvc9/jwefOFl+P0F8BMeUyMHYNbYEdhxsw7oue2OYHzyVoesTWnG1ezrRgVcuchVMxcIBVEZDKKyvBy/r16DQbNuQoG3GKFopEnABVUsBK5kLKhaHdn/LGyzRQ/ZfLjwk0ngxQWfucf1am6Ma+LGEAyGcNR+u2Py4EuELaWWn+CVsf5cFVP1S0CF5UFZRQgnXToMpYEA8vLyYUfsJrUTzWYpkA2VfYxEUFSUj9fumC9OaRIhognoALKenTp3lblTUV6K9u3bx7tDsMAxI1Cob9ICE6TpPGCyDzKA++67r3z9/vvvY5tttsELL7yAI488En/605/ke6YsPeKII3DsscdKbnvOd6ZXJUvbq1cvaeOLL76I/fffX9KoUrVNFTdBCcEu06KSqXvzzTfl2b///e/CApLFo3r63XffFRaPqVSZnpSpWfnzww8/xEknnSQMoQJYXSdeeeUVSRvK1LEEZBxXpmR9/PHHpe0sk8CI6VOXLVsm7aXq/rDDDpOymO6W9xJE7rXXXpJKlawwU6wSxK1fv15SrHI8+DfNKahaZYpUppelLLbbbjuRWyJQZvu5ThDwM80pwT8/Y5mUJetjPyhbtqNPnz5S/urVq2UMdthhB5EdQSlZVZpZfPLJJ5Jil6w3U8YuXrxYGEuHfJRNAAAgAElEQVQFrgSClB/lTdm++9772H//A/DKyy9j/vzrpf6DDz4YO+20U/yAwlStd911F/bee29h3adPny4Zr9gu9pnXk08+KalnOT9punD44YeLTHlxLDmGe+65p8iX/eV84Fxl6lbKWn/fdtttxQzhzDPPlBSzBLHsNwE+x5f9ZFmci5xHaqPbUg7E2axBTXWvyDKmE2Nuq2uuuwVPvfY2vHk+MFOB7YmiOD8P/15wHebe/SAef/lN2IEyBEMRHHfgX7FibSkCwSBOPe4o+eyR//wHt467Cl8u+RWjZsxBfn6h2NHaoQjKg5U4/6QTcO4p/4ATCWK77XeIra9NsMg2lcBb660hgRYJXM3N0/y9BnBlTuNwWGK6kg2YeOf9+P6HlfDlOWKLmQCnGnx6MMZdzx4uK7ahrBw3/esq9NisI/wePyqDAXEbI4Bje9u2KTKAazRmKvAT8goYK89savUXmBEIunZojwdmjIPPm95UgKUwpt5pwyZlFVWA/bAtL7ywEXF8OPbgvTDivDORL2GvyDkmX1Ti52TbQdhnYdTsO/B/774DL0M5NYHNcf0GXPvowdoN67Fo7lT02m5LMRNoCsaVIEOBD5k+Mp/KEhKM5BcUwY6EUVCQDzrW5OpiHcwlf+KJJwpoIcC4/PLLBfgQSJAdfOihhwTcUbVLwEpASFX6ZZddhqOOOkrYQwIx/k4gR/BJcHLRRRcJy0rA8/HHH4s9I1XbQ4cOlb8JygjQJk+eLGCRgImglqCFoIwgiW0g+Pv000/lHmZi0ov1vvbaa3LPBx98gEWLFgk4JLDbY489BMC+8847cg9BVv/+/QV4sw0DBw4UYHjOOefgtNNOk7oIcNkWPkNgde655+KJJ56Q6lg+x4TsKds8b948AWg77rijgDgCrEQzjqOPPhoHHHCAtJ1A/quvvsL48ePlkDt48GAccsghuP/++0HwTaBIEMq/v//+e7H5pBx33XVXkTXNBChH9on2pTNnzhRmlDJg2xS4EkyzbQSilPGUqdMwa9ZsvPTS87jn7ntkfDh+HEeaO5F943j37NlTshW+/PLLMs6ci5QB/6Zs2FbKgkCb407zB44F72N7KVuWseWWW8ozbC8PPDyc3HPPPQK0jzvuOJE3f7Lsm266SUAvDx0Erl26dMGcOXOk35xznA/77ce0zG6IwVyZyeTq3dkYyuHYrlm/AYMnTMcXP/6CqBUFg2Ixemu/fxyNU48+HIMmz8B3S5Zim26dMbT/hRg1Zy626toVB/HwWlqKn35eguEXn4dJN9yJL79fgvP/eQratSvGZ4u/Q2VFKYZeeCb8lpsBkoe81nHcGGZO/fqwUQJX01yAbBM3IwLXdz7/Btc/+CQcr4WauTYa/gRHu06CPob7oBpd4rh2bQ+/5UNlgMDVEja2rJSMWYmMrGvfxagC0/D1D25UAYiBqHlVIVnGiO3avgQPzLxGwoXUFvqIwPX0qyZhyS8rBOhmcjlk7hwbEU8e9uy1FW4cOxzRSCiW9i+d8bAbUJpeozTbePzfLwFe9wDhgq5mbtdqCIdtjbN3EeCCPsdhwKl/jyWYaHwzlEQVrzaVIIeAr7CojciX4FWZrkzGurZ7WC/ZXoI3gjaaKBDAEagSlBFUTJkyRYAogdPEiRMFqM2fP1+AzqhRowTMEZzdeuutAor49+677y4MK4Ewwdq3334rgJWgccSIEcJWko0ju0bzAzKxLPPzzz+XcsjEkR189tlnQTMKsoRk88jq6bidddZZ4thDGbFto0ePFpBKcEfwRaZ2wIABeOuttwTg8QAwYcIEYS0Jpti3W265Bffdd5+8Z1x3WAfbRxBJdbq+w/y7b9++At6o4t5ll13kbzk8JgArPXCQMaQ967XXXhsH/ryfLDSBG9vMAwIBHAEfATvNCwiICZoJdvn57bffLuw3HZqo3qeMOT4Ep/yM/dN1gvK78cYbRYYcEwWuDJfJOnk/bUlJCKzfsF7G/tYFt8qY8fBE9pZMKC/2j2NEufBQQjMK/s7DCBlYtXWm/TJZU35P8Er2nAcDgmSWRxBLsE3WnGPG9vMn+012mc/ygETzA14cT8qY2RNpWqFApxXw1PY21+17OoP+tno9+o8Yh5WlZbCcCEL0bYhE8PDcqdhh683x5bdLUewFvl3yE4bMug4WNXNeoLIigIv/+Q8UtynC3DsfRLt27XHeqaegc0l7LPv1Rxxz8AHoUFQgZlkcPzLureNYt3HamJ7aqIArB0bDtagqkMCVv/8/e9cBJklVdU9VdZiwEzbnXVhyEhQkKmJAfhATIKIi0QCiGBAkRwEBFVAwgL/+KiACKkYQRAkiSpDMAssGNued2LHC/51XfXte13SentmemS5dZqa76tV79716dd55597b19eL/r44zv3B/2FjTzJPEP/hB00q/wD/p4LrO7jjmosxsaNZbS8nk3E0NbciGomorcCOjrYcDZifgOBNn3HNYTT9UuVgQOZpnW0VAVefcSVwLQ9wMctpGjZmTp2GX151ntoqp87VoDSgiGOS5xnoj/Xi7GtuwtML34TF8GQZJ5qg/KDeHzK2RQUR4Ba8YWL+7Mkq6YPn2ArAb+3JlS9v1oFAgQw+x5Ztp5V0I58jTrX2FuB69NFHK4aLLBqBKwEmAc7JJ5+sts35O4HWFVdcoYAVASu33gnuCDK5cCE4JBikXICLTbJrBC4ExQSTzFlPgEowR1BFMCbAlUCI4InncbueTBzPJ9Bi+QSBLJ9MKkEa5wTWh2wr700wev755ysdKEEuAQ+993lv/mR9yeISgHMhwH8EVGw3JQa8N8siiKVTFYE120bASkBNUMd/4iBFUHfKKacocJdP18mFNtlCgkgCQcomLr74Ytxwww2KTWQdCX5pX+p+KS3itjyZVwJnMq4EyWTX2SZKE6h15UKAAJBgn3ZmWdS/6sCV97v11ltVG477xHH4/b2/V2OGYJGMLvuS8yrB65NPPo3HH/8nLrjgfLUQoT3IvHPsceFA4MoxQrBJIE27E5SyHyUKAMcB+5pgmjpptpX/6PDH8lhvSi3I6nNsEdAK48rFhDC7dFaj/Vk2+5ygnn2aL7pBteO9cV0eC3hM7A08+fIinPSNS9RYce00HNvCzBkd+NPN38aKlSsB18HPf3cf7vjLg2gKh5XD3+aeHtxw7pdxwXduRqS5WYW++vQxH8WUjonYc/ft0WS6KmEPyQ72IyVIjbBnjVE4ZoCrdKXOtkpYLCUXSMSR7O/FTb99EE8//zq8AOU6Ekm1uI0iAI1e+D+66GzMmTkZ4VBUAT6+VBjGqLt7S04yAtG4LmQc10EJCFjmwEA2zTCmTWzD7YwqwKwmIX+LpdBBIPPxr1+eYVzLy5xlRiw48TRu+84l2H72VHiupTKYuLBVhpV8vK3PCAK3//lv+O7PfwMrGkKYmVxNRtal86ihQqiMnsNnXH1G3ELEcvDQz3+k3LMYkmqkgau+FUpQwcUPAREneb5ITCuMVCpJafGwAFeyXmRcCVwJcLgVTIBDXSWBK5k0Ag4yltz+JntKXajoYgmwqGs88sgjFaBiGwhiCe4IYOicRSBKQExWkcwgtaPc5qbMQIArQRC3wOl4xC1sAi3agiCQoJFhpGgTzgkExRdeeKFi6HiwjpQJUA7A+vEeBFDcoue9CVrJHNLWZK333HNPJUPgOQRcLJ/3I1PMa1ku2UNqP7k9TpB61113KdaIdWfbCBIJyHSvd5ZPYMw6kxWl/IEAjcCO7WWd6fxEEM4tdrLKBM8EeWQmeX8C19/85jeqnqwXGUmWxTFBe3IBwS15Ms4EtTpwJVvJf2wDgSIXCJQ5EMSzLAJEspmMrfmffz+Jp576Dy644ALl6MU6sD94sO914Mq2c36mLYVx5XNCxlUHrrwPwSgBNvuI9eYiQBhX9gG/Zx0JUHlPyka4MGDEAv7OevJvgv3GUVsLBGUX6t1pqGjd+Pq1N+GBR/6DCBP5WVFs3LQBD/z4+2g1E0h4IVxx40/w1GsLAc+BGWLigRRuPPcM/OLef2LG9Ha0t7Vg+223wV47b4+prROQshNqbEpCFT47DeBa2/4cjaWNKeAqXukCXvmTA150rrFYD5549jXc+Jv70BT2PZpH/MgETia4+8F5X8QOCxYoj0zGLeWqko41fEmIRlG2NT993tVlhcNiaK1pEztw2zUXlSUVKDcclkpa4lOMisE74xNH4cQPHwaG36I3aSHGVAE7inLNEP786H9wxU0/gcXVtudPdGPj8OClXXzpxOPwiSMOyQEhW6N9BBBcBFmhSIaN9y3NBRGZq1LykXLrLFvadM4hcKUkgDpDAg8CVwLBk046SQFXblmT4eQ5ZAsJKPgSoo5VmGEuNAlcCZT47HKbno5Q/ElwQyBKdlGkAtSsUi9KvSbZRWozCVwZjomAhswegSRBLMGyOBAJA0dQRACle78TQJG9JCNJkEhGk8wjwSDBIUGzvLjlOtqboIrMJqUGlEOQpSXYZttZT0Zd4P0I3sgasc1kgKnNJKvK513Cd7F81pmgnu3i/EUGmPYkE0qQSBBNwEwdLMukfakjpQyDgPG0005TwJVAltcQuFLewHtQN0oWk2wrGUo6oMm9CdLJmPJzAlf2JfuDCwsCRLLH3JJnPGxqqZ9/7gXceecdSlvKBQLtwH7gQdBLgM6DiwHWh22hPpcgXDIFsm/JzrIvuPAhKOV9CbBZHustUgG2WRhX2o3MOj+j3Xlf2oHAmO0jcCXjKuOrIRko98mu7jy6KSxfsxYfPv0sBUo5x8ficVz15S9irx1nwrENnHnFtVi2ZgMsOlJ7HubOnoYvffrjWLq+G5OaWxQJQB+Bg/bdHclYXIXL4t+uR+bVyj471dWwcdVYscCYAq4CRPXIAny5KI1rMolkXy+6+hM4+/v/i76Y72m9NQ5/xejhRxd+GbOmTlMyT6Y8JbpgIHvq0FhvCRfE8ysBrlOpcb22PI1r2cDV8GB6BlKOh2MOOwTnnPwxFWOPE0pRZyTmuLaAF5eswOcvuhauAYRgw3F9G4yFw6Te1wyho60Zf/j+VYiGI1kd5dZoH4EUj3A46rPZroNEIq7Ah4SrqkW9BLgyvBHBA0Ept38JQsiMEkQQuJK9pBc6mUWeR0BDIMUtdQIkghWWRVaN290EvTzIBhLsEHCKUxOBK/WnZFXJNPI76l95HoGLSAXIhBK8USpAEMhwUjyXnviyGCTAIRgkO0kGkZpLOlZR60o2j20g+8v7ENCR6SRI5AtUnk3OLWSHCRZ5L7Kj1HCSzeRzS+BLpy9uxxPcESxyMc0283fKDwgUCbIJCqV/CHTpTU/HK9qRDkm8PyUPBOo8CODJ4nIbfvfdd88uGNg+gnxuzRNcEvgRVBPMcTuf11OLy/vRxqyzyBWEQSbgp615LgElFyQElFd/61rFlPuZsjzFsh7/KV9C8Oqrr6p2sK8oY2C9eL3IA8iCcm4jK0rgSjDK+3KxIZpc3oeMPYErxwvvyUURwT4XMIyuQBDMdpOtJnDluQSu1OVyHBHks/1k8AmSOQapbebnPLbWvF+LZ64+y1BBAFVWSr7EDj3pDGzpjfmaeng46UOH44MH74NU0sUZF1+FNd09Ko560knjhA8ejqM/8D5FyixfuwFp28W8qZ3Yf8/dkLJTCHHxzZcG3z+mqRa7jaNhgTEHXOVlqoNX/k6WkClgbTeJu+57FPc+9mTWoWIkJjIFqlUIJdPf6vCA2791AaZPnYyISkXrO1Lp9Sd45QuC55cbx5WMqw5cS+UaZ7bn0pmzmKXEgWdFsGDuNNx25flwYKgEB56Kh6vrgyWqAL9zFDPzp78/jit/fLsKl6JAQ8bpbKw8fmyxa7hIxlO49qufw2Hv2H+rAleOGzJb/CmxTjmOxIGoVoyr9B8dZLg9TMBK4EpnIkoCCM6oN+WWP7eXGaqIjkIEeWRdCQzJRrI+BCcEamQ2yXbKbgmvJ+NJEEOQx3IJMqmnJaPJbeM33nhDsZxkJwmiCVi51U49KMEewRWZT4IeetgL48pzWT7rT1DP7XMy0gSqZArp1U7nK4Zv4pY7yyeIE70ngS7vwWeWYJx1ITBk+xmeikCagI4glnpLMosEdtzKpi3ImrKu/EkpAZliyWLFurHu/Ix1IsAnoKOtqOEkwCR4I8AlOKRNhKHmZwR1vJ7t4vmM/EDwzbZSr0upAYEpQ1YRaOpjgoCWDlvsD2qJeT5ZaILdJUuW4aijj8bOO+2kctDH4/341+P/UuCY0gWOOzKzjGbA/iUwJmhkWDLKGtg+LjzYzxLnlswobcaFDMEsF0C0F6USBKRkVlk2xxYXQIxowPFGW7JveS2v4S4DxwcPyjjYL7QZFw+8nkC/1mN/rMxhtWiHvwPh4cjPn411m3qQdlJI2Ta++smP4T37767ImZ/8+k/49V/uV/1AWcB3zvka5s+dAcsIYd2GzVi5fiNWrFiJ5evXYaf5s3HIAfvCtEzwPcV3h4SOq0V9G2WMXguMKeDKbpCXNSctMhsiGyArkkj0IpY2sGnDRnzjpp8jzYD3KjXmcGXiGAB02QDrBhlKAjgXd1xzKWZOm6hCfQwKFJBxNGMbotEIPn3eVXj59eVobg6rFHiFDrK30zsn4ZfXXYhIiNrTYNiv3Cv5Ej/2q5epcFgMpaUfWU91rqNNF1u2pPDts07G4e86oLDOiLIAjwDcheulsGxtNz78+a9j0qQOOEzlOjZI1hw7MVKEGwrBSNv44CEH4hufO14lDAuRhTCYV6w8p7eRmEbkmZCsTrVYtHGcSNIAlsd7yIJJttNFSkJgw+/kvvybh+hx9Wv5uaQSZX35u5QrC1P+LbsTIhWSMa+XRWaUwCbowS/24Of8XoA+PydgZbYuAmc5RA8rbZD6S9l6nckuSv2FoZXFg9hL2sNylMY9E7ZJ5i+JuxtM0MDvpUzWiX/7LKgfiSRoK6kXf0pdxZE1GNtXrzPnTbLAnCcIysle83fei58T0NO2/Me/lbNixgOc9+Ln0kcS8kvaImMg2FbRM0oyBflbmHLRKIvtpJ/5Pe0otpFxwTYISz4Sz9j4uwfndUOFRmPEnlPPuQwvLVuFsJfEwjdX4cFbvof2JjqxhmAbwP0PP4YN3T344EH7YeKUaXj2lYX4xz8fxzOvLcXqdXwPhdAyYQKSfTFcf8HZ2Gf7bZGy/PFO5l2OoNZ2/Nl9/LZ4zAHXIGMpLzhOoIwJF08xIJOHb9zwc6ze0g0Tjgp8r2JODdMxoKHz2UmTXueMKnDtRZg5faKK45oPuAoIYBtOvvg6vPbGCkSigwN56dUmoztzUid+ee2FCFshhELF28V7fPysy7Bk5dqCUQXImnqOi7mzp+BX11yAEJ3JCsosDMCzVcYTO+7iK9d+H/99dTFCBreNLGX7sXaoLTE6PZlRTJk0AbdefjYmd7bD8EyqKepOyStsLMFHLYCrLBh1nbM4UOiAi8+mAENhPUXeI6BEvtdBjXzG+0i5/Ew/BOTIOTIPSDk6gNZffLrOnedyZ4Zb3mT3uL3OcskE8ju2JaiT1Osr7Zcyg23kfXUbSZv1uurtlhczP9Pvo9tMrpU26fcsZKty7styOU4EpAbtJABZ2iMLAFmABG3B6wXQ6oscKUe+18dSsIxg3+pt1ceP2KLQmBpr8089tIezOjWupmHjxUXLcMMtP4eLMN6935745EeOxJKli9HXG8fG7i6s27wFi5Ysx4uLl2P5ipXo7utXTYhE/FjGBK6pZBwIRXHEO/bBFz51FOCaCrhKmuNazVv1YLtGHSq3wJgFrsK8CnDlJJxKJNAfT8C2E7jzgSfwxyeehQlbpakbHirQ36qVF4h62FwPhuUDuF9dc0lB4KozQ2zDJ77xTby+dBWamkJFoZ9lWpg+aSJuv+aCsoArHac+dtblWKIY13wgNxMlwLBw5zUXYP7saUWlqeoFTyFBEjj7+z/Aw08vVFm06G1P7nEryYorfzIquEIxqoYDz7GQtJO4+cKv4qA9d/EdozLSiAqKG5FTBWjoTGGtb1yMEalXtoQaWUoKqJ2ko5PoInWgVms7DWd51diZY4NzDseGgEMdKBQqU+QdZDdL7fQMZ5sbZY+sBZS2lTG4ybpypvccpNJp2GmC2JV48F//xN8f+SfWbtqkIlFEQlF/tyCsNqaUj4T/lvHzLKrfTAuplINTjz4Cx3/4CFU+ZS/8J6z+yLaycbd6ssCoBq7yMtENKgyEsDtZ4GrbsBNJxBJJ9Mb7sWjxClxwy+3obGtG2mX4otrGcfXrMcAQ+WyLJBSwYHquSkAwqwDjKgyED3yBT553JV56dRmaWsjWFmZRTcvC9I5O3H7dhSomXqkXCMv+2FmXYjHjuDJWUoHjPfvujUtO/wQiZhOMIvFePTLKnonf/PNfuPbHt4HOX/Qe9VfjjHc1fMz21nqwGL/WNWwYVhh2MoV37rkrrj//K6rDt0YWrXLtMNzgtRrQVG7dh+s8fateZzr953frOHMOpa3l9oGcN5QxIaysMLWl9PVDaVfj2vqxAOV2lN09/eLLeP7V1/DKG8vx2tLl2NjVreKT256JFgJVi28uf/6XZ0stjLgbZzvKMctxbLQ2t2Db2TOxx44LcOaJx2JiW5sCsvJuF2lIIyxW/YyBka7JmASuNGKQcSWApdbJ17om0Bvrx5e+8wMk09yeqH1gJp1pDXYqHziVOeuaSzBrBlO+hvJKBeQ6PuSfOvcqvLxoKSIRsniF44QapoEZnZNwx3UXlWRcTdeEG/Jw7FmXYunKXI2rCn/lAnTq3NCfwk1fOw3v2v+tKsuXvm0oiwcV1J0gG0B/wsFhp34RNp3NRiJA7kg/NXnupy80nFQSf/3ZzZjY4jML9XzIwk70kfVc10bdhscCOuDkHfJpgSu5M8sLaoErub5x7uiygOO5ePzp5/H58y5HtLkFYGZIpXP25SYhgwx8CA5ceIaj3n2wTKQSDmLxBOKpBCZOnIz9d9sRHz3s3dh7lx0Qbm5BczSCZvpdWOEcukOYfZGljC5rNWpbCwuMeeAqzll8QUvoGv5Mx3pw658ewoNPLUSUXv010rjKqrDYanAowLWpiQDRj5uajwFi2dM7Jw4ZuKptG27/GBY6W5twz3evRGsLU9WapE5zxp6snskwpu0kTrrieix8ZRGamlpUZIGxfgS1nd1dPbjxwrPwnn12U3rmemcGdAeo0cgqjvXxNdztEz0rF5+iQy2XqS1Wt6Gwt8Pd5kb5tbMAx8qnzr0cL77yunIkFi2451AjbajIAswWaYCsqYWmSDOmdDRjzqwO7L7Tzth7990xZ+o09HRvwbOvL8Y/n3kObyxZhrfstCPOPeMUTJnUhhBynYx5T5JQEnWndq1plDQaLDBmgatIBXTgyok0y7r29WHFuk244H9/5WtrCNJqcASdS/IVKcD1V9demtG4ls+4UuOqnKUy3sdBoMHQIdM7hg5cqTniFk4iCXz1+I/ixCPfD9dwEDJCXDfntRS1Tk+++Bo+f+m30dzaDMPlGnvsH8GXPDfE3rvPW3HlVz+j+kppuOp0m1nq3mAxxv44zddCCZ2mO1VVa4l8YFeP/lDvC7hq2z3er2Ms7zMvuxYP//dFFcmGmQPTqRScdAop08S0jg7svduueO+B++KAPXdCc1MUr7zxJh555gX888mnsWzlGiRtB01NYSVts4wwbCetYn2ffPQHcObxRw+aQ2WsSdSKxtgaX6NwzAFXdp+wnvnkAty6oFQgwZSFcRtX3XEP3li1XgXS149Cvu9BlRvPU5k9GForE6dVxSnN5iwaKNW/1gcxdIq67aoLMW/mVLWNUszjiZjnMxdfiydfWYSWaCQLBv1QXn553H3heZZpYvbUKfjF1ecjxKgCgRBXgxppevjIly/BqvUb1epYDiWW92yYVjP+fNOVmNje6oN73ieohVWhr/x7X/DDX+LRJ55CmuGoXbKttdEFjqZYBLRDZ2sr7vvRNb6218yfBrfephph3hpbcPXWM7WpTxBYCqgcTgc91lwHx6U097VpaaOUkbQApQLLV63HRTf8QEUM2G7OHOy+/bbYbtv5mDlpEhJOGq8uXoLla9fhpUVLsWT5GnT19KqYr9GmCMKRTBg6RzJkmQi7LmKGgWPeczAuOuMU5bylR9zQf5cQew3wOpK9vnXvNWaBq0yYwrgKoyQxB+PxGFLxBP74xDO45+GnYagc8wNhZ4p1iwBTnsPAyCo0Twa05gtrNYAGDZUxxCPwcxzcctk52GWbOSo9Hu9f8DAcXHHzL3DXQ4+jvaVZOTtlt6eJjMjqSbxW08TOc2filivO4RujuMZSVcPF4aedi+7+mAK+2WgGnp9goL19Iv7yg8uzulZ9W1zq67qO2mJ0PQNHfulCdPf2qu0iAe+1GOJBr+ZalDlcZRCo2mkPd37nMiyYPdlfrIwS5x6CGz4jwbiXtdg6Hi57N8qt3AIS73S4QavUTBZFnCeCuu/G2Kq8/+rpCpI+/NfdG0OsN4G05+GRp5/E48/9F4sWrcSWnm4wfaIRYmRrvjH9Q7k/GNS9+rtSYUb3MS3E4wkk+pPwkMJt370a++25i4q1XuiQOUuiYNSTbRp1GR4LjHrgSrMEnYXkM2FcBbxSKsAJmz9j8ST6e7Zg+bqNuPR/70GYXo/VRMd3M9v2RTzt9a7jPVQQcsfBt8/5Ag58yy7wmBO1iFSBz/ODj/0XX7/uB2htbfKpVe2QmJb04E+6wEcPeTsuPP0kxY7qTHJwu5rgMpZI4dDPnOUnYWDygAGUjagVwg5zZ+PWK89W5RTa7uZ1rMPqjd346BfPV+2r163x4XmMckulXDqedPCBQw7ApWecAKOIJnkk6lPpPYqBjErLapxffxbQkyaMVO0EnApg1pMljOe5YqTsP5z3sWGjpyuOH9z2Gzzx4stYvGIlkmkbrU2tCIf8uOXKWQHUfXgAACAASURBVJmV4LtCES+eckh2bKidQRU20DDQHDKwYPZM7L3bTjjobW/BPnvuBtdg+MjSB2WAXBQ1WP3SthrtZ4xp4Co6V8kQI04onDzTaQddvVvgpWx86/Z7sejNNZU70QhoJZBU6U99JrTYyjC7xeEC53/2E/jgew6SOFmFx5JhIJFI4YTzr8aqtZvgYbDDk5INwEBfPIHbr78Uu287JxM2q/Amu+06WLR0BY75ysXo7JyY2dr3q+G3wsRhB+yDi844PitxyN9GZiDz8OQLr+K0K25AU7R2ge1H4wPGyGqu5aI/mcbvb7gc28yaUfnY2soNF/DK8RrMrLSVq9a4fZUW2NoLEpk7GrrXKjuwTi9zXAenXfBN/PvlNxC2PLi2h1CYvhgOtxcz0jj6TAB85ySSSXi2g/aOVrxtp93wPwcfiPcetD8iEVNJ6CIWo5ybSudqMcsefYSLhGqUcaU7GTbAa50OlhpVa0wAV9oiyJbm07kK86qAazKN3ngfnJSNfz//Am6+92GEuBthmErLWUyVqKQCGQepoK6mmBZTdDq+A5eJY997EM444WiEwyEVvLkw4CUh6+Cfz7+C867/X/U74876Qbz4kNuAa8B2HHzw4P1x8RdOUNEAPNdW8e8KHY7n4P5Hn8RZ19+CKRMmgFqlgcPXGx132CH4yokfV4xwIVDu7/i4ePT5hfjiJd9BS0uTsqFocKsZq7QPJz4PFsIhS5nH327Pz7BXc49hu8Yz1EQb7+/Faccfi88edbiqPBnx0XboKVkbzNho672B+opUKt9W/dZoVS2dwrZG/Rv39C2gvPtTSZx89qV46c3VCKvXjZ/+1baZdMZWiW06Wtswc+o07LQt9a/bYPtttlVpxFeuXY/la9djxco1OGifPfH+g/ZXu5/5k+GUZ3WJI9wAr+XZazSeNeaBazC6gMgFyGAyOHIynkBfIo5zbvoFYrajMjz5ILg4c8pzhiIG9wwDu86bg5su/JpKdcf0rIUOAkPTc5CwPfz9P8/iipt/hk29vWiKUjPkIek4sAwLR+y/N87+/KfR0RJFONICuCkYZrjwuPQ8fPu2u/Hrv/wDVoiIUMetFtKpBE4/9sP47NEfLCoVoKlcx8Ubazbihp/8Qont/SgNHpxizmFFnhjGmGUPuLaDFxcvQ9K2R83zldVAGxZ222Y2vnf+V9DMvrKoZR59x0jrIUefheq7xvXKcOoMsMiLSu1a1belx1ftZAeT2/N33/93nHfd9xBuakYimUJraxTbzZ+Dd+25J/Z7+9swvbNNpR9/adFiPPb0c3hx0VJ0d3UjkUrBM0zloGwaJn553SXYeZt5Q5aaiU6/AV7H5pgc08CVDJEuE9C1rvFkAnYihf5EXKnEr7/j93hxxTognYBHR6cCelcBwtU+EOLcpAL8w8Pd3/sW5nQ0w7MiBUeYYhsVqPSZ2nUbu/HQE89gyap1sNNJzJ4xGYccuD8WzOqE4XKLhdpWTzGVXLkW0gATpn/mkmvw2htvsjI553GrJp2M46yTP4njj3gfYwQUrJ/j+lmxFEtNVlHkEpk6V/fopOHCwuauPnzmkmuxbnNXdRrk6m5em6sMC00hCz+76nxsO3MqbNctukCpzU1rV4oOIhoxOWtn15EsqV77Td/ebSQrGMkRMfR7yW4jF7TUKlOvGovHcf+j/8arS5bjLTvugH33egsikTBeX7wEDz/zLB7811NYtW497HgCViSKpmgLwioDugeHLzdGxnESuPjML+Kj794Phll94hYZWw3wOvS+rtcSxjRwVVAvE6YqGF0gmU4gFUshlk4j1d+PR19YiJ/+5RGElWicW/eDu2xAHuDnVa740NLKEsD2JVI4bJ/d8J2zv+RHGihw+IAQKvEANUBSOdf14DLUkufA8iwlYvcdrDw46SSTryIcGsg3rvPIbMum/jQ+8rmz4BBreoG4BoaLdDqJr538CRx/+HuLgkZGFeBEQy9Ry+RdRHLAulVhJ9qBeigH6O7pxokXX4vNPX1+pALqiAPBqCvuh2G+wKANiOYNDynbwZeO/RBOPOoIGMwmM8z3rnXxOnitV+au1m0eK+XlY8rrjdGU+tQrwB4rY6GW7RCZhw9aDf9VSUdgh+ETLcBN498vLsLJ512GlmgYZijky9DUa0HF74Fl+dF4VExzBuVxPSTSDu684XLsvmA+DImSM4SKc2wRvDaiDQzBiHV66ZgHrrpUQI/rygHNeK6xWEz9W7+5F2fd/H+Y0NwKh9rQgJOVgNaagQ9qHulM1dOFv/zo25gxY4piUxW0UcE/i0Oc4Aso3wtJtnKi0agafj7by9AlPiq/8MZb8cB/GDSat9SDfHF6MZFIxXHuKZ/EcYe/RyUdyAk6MEIDelNXN0656Dps6O4FAfJoOwjm50/vxK++fTmMkAGKO0bzIQtAvnCq3XUYze0fDXXPtwU/GuotCyMVhJ7poks4u46GNo21OsoOpmRZC7aPrxbPs3HVj3+O2//4N7Q0ReCpdwujBpB0cJEmAaFIDguhkIFpkydiwZw5eP879scR7z5QvQNrqacX5lWywo21PhmP7RkzwFUt+gLb+wI2+VMmRZ4nOtfu7m71OQFsf3c/rrrzt1i9oRdG2IQiDjNHIUesIQ0Y7o6EPDgpE6ccewQ+9+HDfOcjlXo2F0QOnhwGohdImws6TrlkTtMgeOV2P8Enna7+/fxCfP7SazGhfZJibOkGpUPlegCuihXu7sapF1+LDV39vsNXNSHLhtRR1V/s66At9PZ147c3Xo0Fc6epzGO1nJSrr13lV+rbuxxTjYgDldtwuK8YrQuL4NgSJ7IGeB3uEVN++QJaqWktNofx/Xr3fQ/hou/fgs72NjDqQDKWQDKdVuGqtp09C3vvtSfetuO2mDdnFqZP6sSMKZMQCYf9t5BBTra2C3yC13pxTCzf4o0zC1lgzAFXHcjJ7zpwFekAX7xbtmxRduGD1tfdg0defBX/d9+jaI5EsppOiZE6FEesvMZXKbeItg1MaG3B7274JlqaQggp4Fpbz3m238/rHFIx9br6+nHapd/F0jVrFRg06RimnKn0zFl1wLh6wKbuHpxy8XXY0NUzKhlX9nEqnsYZJx2Dk//nPWorbbQC1+A45nPDsVXqRdaYfkfGArLDIkkFRus4E8aY9W+MrZEZO6XuIlIOib9b6HwSIKZroLevF+d99/v47ytvYPKkTuy83TbYZ/ddsc/uO2PBnFl+wh3lfQuo6I6Mg66irpCUYem1E1XpmtcGeC3V06Pj+1EPXPUVuUx4ZFDb2tqyPSAshKwYCVgFwHIlxt+poWyBh/N+ehc29/UrQMnzR2p7IRxpwu1XfB2zZkzxU8BmNJKMPjCUhKEqtBcnBNdDf9pBS8TDGZd9F0+/vhqhkJ84QE0TAWkE/04k0zj3lI/h4//z3ppmwSr30WB/buzuwamXXIcNW3qy4bVGE+tKja9pedhu9lz835Vnq6bXfBFUrkFreJ48dw3daw2NOoSixmI/ECyxXQ2N4hAGxhAu1fXHLCaY8axU0UIYKR2raaq+5Htla85/evKNBptfqgfr9/tRD1zFtByEfX19ShvFVWFPTw8mTZqUBagCavn5hAkTEI/HFVvEn/yXoCeQHcdt9/8Lj774mgJJIwkyuF2/w/z5uOyMEzBv+jTfkYfsq+9wWf2hPLKYrYRrWGqP7sYdf30QHRNaMrrW/EXzngSu3zj5YzjucEYVqOUauMzmeMAGSgU04FrmlXVzGu3GVIZhK4r7f3Q1IlE/ru5oZcPyGTaoTawb44+TiozVcGUi0SKAJWjamoBnnAylbDMF1A0ljjPLEAeseprvGuC1+tFcL2B/TAFXgtL29nYFCjjZcXu8ublZ9RIfIALbpqYmBW67urpyzmN4rL6+bryyaAVu+t2DyquR5Uj4quq7urwrXcOE4diYM2MavnXmZ7D9NrN98Mz0zVV60av4AmRcPRe9KQ8/uvsP+O0DD6s8ey7dhHQhb6Cawrh+4+Rjthpwzce4lmfN+jmLumKLERtcA5d/8bM49MA91IJprL2EZWHY2IobubGnb6mP5exmkjxBnLZGzsLj+06iCx1KCm9dulcv1hQmuCFzqqxH+Bz29/fn7GZXVkLtzh71wFVfAVAiQPanpaVFAU5GC+D3BK80em9vr/pOgCt/cvXFB1RFF+jtR0+sC5f+9F7E0v62Bo+R2Jr270Sw7AChZlx6+vF4x+47KKAtDF25q1ZhKnidnXbwwqLFuPCmn2Ljxn6EWw24KQOemQJ93PNFTxDAzkDSZFyVVCAbS7Z2g69kSR58qcClo1kqkKGqHRezp03BPTdePqa9pRthjUqO6pqcwGdcgAVBa70wITVpXJ5CBKSLN3u5c+Fw1Wesl1srZ6Z6Ba4cP0Nhk8d6/+drHzES8ZUuw9xadhj1wDVoOIJXbitJqB5GDiALyweIwJUglt/xd2Fm+ZAm0yn09/fBsR3c8cA/8eCTLyEcZTapkY+9qVhe10XItbHXDvNx0keOxN5v3QPw0ko+4HmB7ebMPr4fCMFG2jXw2rI38ddHHsVfHnsSvSlytmSPA0kGMh76+V4CjCubSqbw5eOPxlEHHwhb8/K0hqRdKG+oMx2tYYXQ1dOFL199MzZ0dQ3ocZWEolhy3fLuMTJnqVgOCFlhbFq/Bt87/6t4zwFvU20bCTuOTBtz7zIW9ZZbw46F7imgVZ/n6ql+ta6LgPIgwzzWwXqt7VhOeeNt56SQzKYxtgaPFpJ/BK+UWm7tY8wBVxp306ZNmDJlSta2dMbq6OjISgW4nUnZAH+SIfJjuvopYFPJBBa/uRZX//pPMEMm3JQDs8q0pUPpXAVeTUsNlEQqiQWzZmDvnbfHHjvvjG1nTUVHWytCJhlawHZt9CfTWLN6PV5YvgJP/fcFvLpsJcipzpjQAQ+UBjBQ9GCwVyhqQojOaSaQSMQUiHa11LGM6Trch+nagBWFxagHTS0Ie74HO/tsJBjwWrdP6b1sG+94+x645itfgGUyL5hVMl5vresxUuVJkHIuEit16hipOo7G+whoHc8OS+K0JQHwR2M/1mOdx9vYEnCqR0dhvzTY/Hocnbl1GpPAleCG4JXOWTz4EqWmlZM9t975PbUa8h21sIlEHMlkAsmEDddO4IKf/A6b+ntgeqaKezrShwrQzO15w4NtGnBtDx4dyOihaQFhy1K5nQ3Tj37AoM6Mz6/4PYPf+8kM0oar2qDHhg06WumRBeShZYsZmstJuypKiadlH9ASgA2fWdh4iYjg+azlaDx0tsgyQ+hob8HPvnkOpna0wVQxXUdjq8qrs86QNcIalWezYmdJuKt8gG28MUR66C9ZzDYAR/VjTB9b4xG8yS6RhJKr3pJj+8p6mWfGLHDlQCSrSpkAD7KqlA1MnDhRragoFZAHVHSufoSBBFw7hdv/9gT+/vwiWC6357cOulCDhNEFssCNAI5pXyU4MzNh+UA1y0Jms275KfUsMpQ+RC8aF0B0seI0pFIgZBCun9RvwAbDz7eqnvHbnUV2I3PX4Zh2BnReJlzHwS2XfhW77bQAZLVVqLIxfojuteEZXn1Hj9XIAdVbxJ/zaJfGuBqKFf045nxXjHfQVmxhODQLj/6r6wWwiiVHHXDNZ0DRXvA7WTmJUxOBmPxOlpVsBSc6nse/VSisRCIbPYDsa3+sH68tX4srfvE7TGLmDzs9KkdeNYONdmmk8hy+7nZcD+/fd29c8qUTlZ3NcZLWUl4KDelAeWNLZ+plK7NU8PfySh5bZ403vW8teq8xtgpbkViCJBczTTYY/Fw7VYMnajFe85Ux6oBrsBEEnfxHwbAOuDjoJOQVIwmIzk6YRb4MhHEVEMtwWmRpY4kY+nsTOPeHP4fV2qHCR42XQ+wjkQXGS7tHrJ2ug2g4ggd/ch2MUBihcaCp0l+UfNb491gO31SrsSRhoCS1bj29OGrVxlqVIymIG3rq8iyqy3gaz+JggEbwOl6cHwuNGH3e5jnEWbQL/YW29jGqgSvBJ52XJDxDVp+ZSR5AOQABLZnV1tbWHMceAa7sAHlByE+GkNrUvRk3/fK3+NeiFWgKW9mt+JGK67q1Boa0TwJHb616jNX70r5k9G+68BwcsOd2CCmd69aRomwtGze2JktbPhi7tAFai9uM9uG44rM0lLijpXtm9J4hY0h2P8Y7MCsG2PgdF0ON2MFQu9IErCQA62WRMyqBqzyAkgVLxPk0LgcbJ31hKUj5c0IjeBW9K68ns8oVBA8+wPwnbCM/X758Fd5cuQzX3fN3hEID4aeyWtLRO3+VXXOx43gDVmUbqIoTLc9E2k3igwcfiAs+f4JKEMHoXirTxDg6BJg1EhYM7nSxTUO7WfkD0VgUFbdZI41uZWOqVvFsK7tr/ZwtLCsJwHpKmjOqgSudrYS2pjaVoJWrAh4ccLr3LR9YrhzIzkqoHsmkxevI3ErK2P5YHJ7rwHFS+M7df8PSVWtUmQRwAubqZ2gNb00Khcsa3ruO3dLp6GYZIbR3tuDeb1+uIjZILu+x2+r8LZPtSn47nh1DdDa1AbyG/hQ0wmUNtmHwWZP32dCtPfZLEMdI4onxtPPBturZSNnTkn55a/f6qASuYjSRAvBvgtjOzk71lR7eSc7lZ1w9kPrnAOR2CYGseKWKKJsAWMV1jSdU/NS/PfMS7n30qWz61/EGXAWsqwgFls88N46hWMAAXA9uKIQ/33glJnW0+BF2x2Aa2HKt1PDm9S3VAK3ljpjS58l8zrl+vIfLauxulB4v+c7QQaoKOZlOZx29qytxdF0lu9fctRaMRTwgO9dbszV1D1yLrXBkNUADCiglcyPgUhcX0+AcfAS7ZF1Fy7lx40aVTUu8UwlaU8kYYvE0+uJxrFq/AdfffT/oDe45aZiWn15xPBw6w5wv1ut4sIFqI/u7RjpUg5nYTKbrdHHCh9+HLxz3EZgM2suwZ+PGoIMbOp6zbYk+k1apFw3ZaB2K+vtC5vTxnKyhkJ51PDGHtRjLtJcsAMZL4guSeLITJiFE6yHdK/uzroGrDBbqU0VjoT9wstUv+lRJ78oVts6MUgYgXqeyZTJ58uSsZIAAmCGzJJ4rf5KN5X0T6TS+8+u/YPXGbsBj2KxILZ6DUVmGaIBZ+XrSuwybMTNxZA0FKX1WVKItDGXxIux1IpnEwz/9HtqaLLimCWscxHQtxmzQLnzRjgcAJ2Mp6IQ1bGN5nBasO22Np4gD+mKokfyjdoNfZIaj2bEt36Il32eCmcTZcfPmzdmkTrWzaHUl1TVwVelOEwlFTfMn9asCmAQ4iM5VGFVJOiCMqjhisQwOOn5P6pvMKyMN8CfLlQHJzuJKg//i8RjSqST+8dyr+PVD/0E0GlZx/PUsUtWZffRdpeydYR2ZAlbA65hduaucCyYsOGhrbcHm3n4llRgKYNV7ncVv7tqCrx5/ND53zJEwDKbvHc+c64B1ZItqrDIbDdA6svMf7S1h2MYDiNMXgOOhvSM7mgaiEI1Gx9LgLjRtVyiUnGhcxY+Iu9Ek9BrhsIqMOIJWvsi5jS+sBCcf/i2HrColjqt0As+TpAMSo5XGFl0rv+PvvIeUL1sq7MR0OoVYLK40rqlEHJu7enDZz38H14jAdNJwt1ImrZF+QIvdT9jXscq8Ko7VtHDIXrvivfvvjWt+dif64gkfuBJkqkxklR85QN8wMGfaRPzim+cjbIVhhRrAVewz1kP2NLKJVf7sDPUKPSf9WFwkCkDn+7IRkWKoo6X49bJzK9GLhvduw1O6kHp8hxP3UAYQ9GMhRpIkTjyfWEvHYMNTs9KljijjKmwVkTt/J4D0gQAA7hCaDGPlwrYNpNJxNDVN4EeAaSBFpyknjeaWCbDgwfGY7jSF3p4+lZK1KToB0aipmKu+nj5YIVP9iyfSaG1pRcgylE61r78XbRPa4blpOK4L1/VX4/5PG6lUGnaGdU0kE+iPxeC6aVx/10NYubYHjhEbd6GLCg0jl1vpLsM50e6jEHQx5SqjULmOSi3LIRjyTDhGGiG3Ca5hY+ftZuHsTxyLH975Ozy5ZDnCDmCbXk30qIrBtV3cdvU3MHvmDIQt2nAU2rH0PFPVGZwbOFeMpWxb+guvwYZVNSyGdFE+8Doad430Ost7VWfORuV8PKSe3ToXF4s4MFLjKt99CDDFMVEn+niuOCtyt5kYjDpWfs6/uTMtu9Xi4yK72jynXhy0hxW46gbVnXtoIBqPRqDhqCF0YSsfGNM00N/Xj5aWVn9n2vBDMkSiETSFW0DI4Jou4rF+eGkTbe0t6O0moEyjvXWiAqseXKSSKcWJNUXC6hoPJlLJBFzPRTQSpWRR5Y2XLSTePG3bsG3fezCeTCCZZDpYsq4JPPT8i/jTw/+FE4qCd2gcvgWEeR2NmbY4vAi+lSaa2Zw4BiwDB+62A2ZM6sRfH38GMEI45+SPYeOWXtz8mz9A+VFx7NQAX6qJwTNw7snH4kPv2k9JExrHYAsQvPLQU56OxkQgskPEuo8nvWW9jemgI+BIAIzhvIe0Rw+WX8n9Kjk3X18WA8kCqnXwJL8Xuy74XbCcSsbUcIJ4YbnZB4WcAPW6S13ks+GoG+dLLtAod5RIS7SXfi8dtIotya5yXpJ5lnUkbqM8gO3jrvVQx0ol/VbsXMNxHG8og0IvvFg58p1krKLOlClZ/XSsFvp6+2EaDkyzF04CaO2cjBAIJE30x7rQHG0FLBfgVr0RRe+WzeicOkOBWxMhrN+wFmHTQ/vkqTDIAHouPc9gGCEFM2PJOFIx6lkpNSD7aiuw4nmG8hpn3Fbbpd7DRtpJI51MIZlIgg40vck41q7ZiKt/9QRa2yy4ru9A0jgGLDA6470qIatqhMnMO6YFLnM+cshBOObQg/Dsq2/g1t/+BW/beUcc8/534aLv3YKN/QkVzmqoUQZ04LXT3Fn48aVfg8dyx/mRb5KnSThv8J/oXodjwh8u08sLgJO/6OLkBVAvL4Lhanu9lquz+cI41WtdC4FFaQO/r6c4yJUA2UI2LwRc9c+He/Garx1B4CmAUBYPQsgVsoFeZ5391O0w1LmNuGrixIlqt4rvZWIt1ot1lLLpaEUHdWFV6YhO0KqIRMNQ/whkOedybPm70m5dhMJSNt+0aZMnoIMfCIMmv+ufyUtFf7nItfp1+a7hZ4Le58yZk73PypUrlWZwyuQ2GJEI3vjrZ2F2L8W8vT6FSHQSHDOJ5c//A2ZsIQyCTNODYzgwHAtN0w/C9Pn7Io00Ut0bsOSFu9HUOgXzdngfIhOmIgkHhpvEusVPoG/ti2iJ+AkEHNeBQbcbrijI4JLqdQwlP1ADEJQqOP4/bg0nbcRtE3f2fARwI2oLuXEMtsBoDJlFqEiec5ft5uPgt+6EqNGEn/zpPmwzdTLOPOEYuCkDN931a5zxyaNwz33/wkPPPAeXMpTqJK6DVqxhz0Uy7eK8Tx+J9hZKZxojKziJ6/MOd0N05nU0WEuYVpEGCFgd7hdvPdsmGPytWvJEf8nz0fG4v1aBbEm218NWqCpz8ZVUCnzlAzulbmbo80Aenwph+li2eH0HbShbwvI+DtpF/i41DgXIlKqzfC/l6vcPfleqrGJ1FbBYqF3693ob9XYGAbDUR3f+1q/Vy5Tfg99Ln+iL06APiNgyaFP9b91+he4VbJfUn/iFgHX69OlZZ3Sxk+wuUw7A7X+ew2PLli1Kt6ozxmRrszvihqGc2gX41oVz1pYtWxTjWgh4CuCUxgd/5gOz+coTZE+DENWz8QQ6io1Q2YQ464TRv/oBLH3wLLTPOQhT5x8EK0y3NweLn78dUadbrQpsx4YBE3HHwry3HAeruVPJA1a+cC/C6Q1I2Gn0JG2YZhsilouIkUbY5L0MtdVLpOI5HjjpkORyGCnA80G77VDr6vGWSFE2YAPplIH+lI0XerfHE6m3otlL+jqQUk/fOPxe+r7SyW6kTKVebkoeQHmKC8O1sMcOc/HZDx2OfhW5YgImtbfiq1fdoJzwPvexD2K3nRdg4cuvIdTUgit/eidge3BrtKvPnYGE4+HjB++DA3ZbANMMKeY1ZBqwM9EbRso2o+E+6uVg+8yB0lsp4OCHK9uahwqZJtXQqpOTVIAAhPOMqujWre/WtNVI3buYhdlfqpsy26EEvCGCV3Yj5/ZM6DsJpiKuGH7Pld93ufjTR7n+nYsfOfeQaC4ia7K5O+ggZFmwTHp8+HdRYEaNL4rj/PcT/T+yB9uk3Tsf6M4CuswKWsZ1sRYHwZmqDzellB9r4YlSsEMQRIr99cQR+XYm5B2jl6P3nbQ733n6d3pP6PcO9lDwnaYDcx3wCkDUgWC+92EQrOp20G2aD9RKf+tAWOpLkDl16lSFlViXTZs2KaZUWHnGrmf5U6ZMUWOGeljOU9z9FpzGcwloJ02alI3kJABXHN9LjeHh/N7o6urKjsl8bCtvXoiRVQ9xBvQGz5NK698LXU3NBLUXNIBfts979fd3o3f9RqSePR4px8KkbY9Ex9R5SLkGela9gP4VDyMapoDAlwGkXQPRaQdg6vx94XoJrH79YZi9r/sg2OX/fY2GAqqZGYhOWH7n8KffNgJa28lMYh7U72mCVrKtjoFk2kEi4SGe7sMdXcfCdkIwMkvi4CpXH3zD2XH1XLa8DGiLeos6QNaeixzToOSDvzn44rEfwLyZM3Ddz+7E3BkTcfqxR+P5xUvw47v+CMuI4LCD3oaj33sgVm7YoqIL9PQznm/pl085fcSRb8HCnJmdOOfYD6hxFwz5Vk454+UcebFIvFfRilbL2NXKbjIe9HqILEqSCmztOtaqrbUoJ/j8VGubassJgqWg01Y+UKW/08qxQbG6Bb8rda4ANzLEPKxwCKZhKufYYFuK1T0fGCunLQKUCoHNHNtkFmjKRaWCebKUTfKVFQSqhe6nnxe0VxC4FgO1+eqYk0gIlAAAIABJREFU7zORDgQdpMSOOvDMd79CwFXOle/l3jrg5u8EryIF0K8h3qGUgPOmL9MMqfeNyDZJBkjZPJdyAWFY+YyQzWUY0a19GN3d3Z40WmfL9ImkEBsbPCcfWNUbKOXQGGw8kwrIA8nPurq2oHnCdMSfuQju5kfQ7QA7vu1UrFn6DJIbX0A0koRFVhQWkpQKTH4rJs3dD2aItCmw8uV7EbbXKjmB55iAYcOjFw2zFSl4LPu7nnKK8YG3D2LZSaJ5JXC1HRcp20OKEQ5sG7G0g0gqhr9274dX4zvANMjXNXzAiw1gifeqHq4KJrBhfShMA1HTxZzpM7Clpxtb+tP46MFvx2H77oNHnnsRe++yA559bRFeWLgI/a6HJW+uVtrq7aZPQSzlYs3mLcphy1PU/dAPxYuYFiKWiW99/jhEQpw4ahcvdug1rN8S6i28kcyjeopNPZOffF+/Fh2fNZOXv+j45GVeLZiuxoqlAB7rIunJFdMXePfoC6dSZVUDXkuVqY/tQmAyH2uqg7bg94WAbJBhzWfvUiBYB3Ol6qWDzeDvQdCpA0k9uUi+CCL6uYXKKQR0g9cG20spABlVfdHM8UMtKzWv/Eend2ph5dBj4tMmHGfEZSQYWX+2h+zttGnTqhniNb3G2Lx5s6drr3ww50sHSgFRnYmV6/SfNKboIqQ8SQJAfYXy5mY4JYNe3S7Wr1+P1rZ2dK14DKGXvqkC/SddC2EjxYhYcAkWbQ+OG0Xb9kdgQudM5ZiVNhzY3WuxYdFfEDHJhqlawPPMbLgtv01+/AKPK1VupbiMZMBtIUoGTKV9JR6hdIDRBVKUCTgG0raBeMpBOuFgRaIV93a/D2Hl1OXAy27F+ECG0QtqcdSGz8utSakNLv2ewXPL/S7YdqUf1jNOaScMRxtZvM2tdiuzVabGgS82J5CeN2sKTv3QYVgwazZ6e7vxkz/cj8WrN+C6Mz+DhO3gZ/f8Hk8vXoFTP3gopk+aiOtv+w0c+GNDP2oFQhQAZlxYDzjtI4fhnbtvg/4k30r0pLdqMZTGbBnC7ItHb/CFORINl5ee/MzH3JV66Y9EPRv3KGwBfdyUSj1cDOTU0sY6EFWkiutmtaxBkKjft5z6BcdjvmvKHbP6eaocH2kNMkW+8grdI1/9dABX7PfgHF3s72A5wUqzHnpdCv2erz66TUVHnS8qin6PYPn55rOgBle/RpcukBmlPEAAKH8GWVXxOeJ5BLFkW0UuwHIp65RyBKtRZlAXwJVSAQlYHOw4nYEVQJqPZQ2uTPP9LeEZiOCJ9mkYon1S2oL6WY/ly5ejpakFzpMfh2v3wzHCCKsIm76ggOBDcZ0T9sTk7d+l2KnE+pXY8OZ9aA31US3rg1U+RKa/ShBeVA2mTBpPJVDIansZZcBnX/mZ47hI2y7Sjgc7bSDl2kikPCRTLvpSJu5c9z7EEVHpXylHGDhyWbgcgX2FsxrBdaFyKywqe3qx+gT1TsFz9e+LfTfo4fdFpdmFkMHYpRVoxKppq89H+Isi5c+X0XWxb7/y0SMxY+5U3PmHB7H/Pm/BPrvuivOu/yF22nY2Pnfsh/HHBx9DV18Sxxy6P/7x7ELc9cAjKt5vIcmDTC76mC930pdnyv8J7Dh/Fq767HHoTcTVLoEvyG4cpSzAfubLgexCLbOblbpv8HvZxhWWo9LrG+fXhwX4LPOFraf1LPRMlwMUq2mVzCtZ57FwOEd7q88dlZYfZOuC7/lSYE+AWvC6UvNe8Pt8i3/5LPgc6yxrPoAZrLP0SxAM6uUEF50CIvPN5cF+lnPztSG4je9jCh/D6Gw+26g7NEsbgv3Dz3W9b/Ce8jeBpmQd5H0ISMVRTMomeGWiAelDCXVFVlVP2sTPWQZ3xsUexGp04qqHUH5GLBbzaNR83royMOUh0Q1WCKwGP+e1NCjvQUOys4jaufqgcQhiaQiRDXDC6OrugffKFQh1/QsOt0UyMlgfjphwDQ4EA02zD0OsZw3srmfQGsqASMN/2fvidLJs/qaKTyBnFOMEqGRdPd85jP/IuNpqcPkgVtlEMa5AKu0iaXuIJygfsPHXDW/HwtQsRBVIFnAhPwcA52CGsxhvmfs45rp+1YabLO6skHv/WjGumoA6+wAMu+7VpHZZ5a1QbP70iR1IpZLY2BfHZz96GOg//I+nX8DH338w5s2YhFVrenD1bb/GEfvuhcMPOUA5SD321LO456HH0JOyFRsaPIpNpJW8SPy4Fn4CB04M3zr9ROy63UzYNh2PGsC1XFuyPziH6bEsy712qOfx3lyYsw/rYVIfanvG8/U6mBGNsuxIFmMN8733qrUj7yOLseB4LgUOh3LPaq7VQVYhG1QC+gVjVBqRoJhdivWb3uYg2C1Ups6EFjtHB6I8T0ClvsAOAusgeC0GZqUeJAM5TghIxW5kUImlxEFMYrBKjFc9+1UQFLNcAlz6IUn9iOFon3rImqXwHYErKycpFiW0RrBD5e9CgFXArX4ey2WgW6J2vcE0Ko0l95K4Y8JUdPX0oX/pI4i8eS4sowWJlINohLpCh0sPGC5DWNlIOaYKBm+FM1vBji9UVxyrn81A6Vf9w89KpMrIphAgaCXIyfzkykjFdKWzlqe2nO001BZyOu0gljBUjNdlPdNw9+aDEXXTsA3Zzs0AZo0pLQU3dTwUPLfUtn6hSSZ3tSjtHrBATr8WmamCns/leMLmK063vj9G/GxllvI2LWWhaqZSn5nnbpXlOTj+f96JPXfaCSnHw6/+fD+WrO5C6wQLXzvuKLy0eClefn0lvnLyh3HvA4/jd4/+GxPb2pSEpDuWVOHR1DgyfD/dWhz5tLEyOcQScey7x4648ISj4CJUI9FJLWo9OsrYGgBS17HVS1aZ0dFbo6OWOVEhiuj0awkoRWurO8qUslYt76/fq1S5hRjnUtcF21PO+aXOyQcCyyUYggC8ECAvBwSXWuDIAlvXn5YCsDpY1sEsdakkBEkAqrd9ZtFDLarsZDNqgMRoJe6SKAM6Myx24mdyL5ZN8EoMR6KxXkCramcikVBSAVaYD6kIwGUS1oFQJaCVhbPBXAXQqEKXE6TSMNRS6Ktb8YJTn5keNq7djA2PfRxTOxdgwvQdse7V36KtmZBEtv6DkCgTOSDwRGRUAxp49UEqGVeGIlJxXLl5TTDMSATKSYsA1VasrmMDcYYfSXuIp5igwEV3ysWdqw9Fyo0iRTouGzolF974UDn38MljtX8Og9vBmcOiBtOPZuJvpBuMnOB/mQsig6F/eBH52fxQ12ee/e8kGItv99yAPOyTnFApGY2zhFbx6+GXozTJasxwIeDHFxt48KQFAa2vCjGTaZNiubmACGfCz/h75Tn8YsBwuaxnJtwLbeT6dmPYFx9jkkUPwzBd7LbdXHz5+GPxm7/+A4l0AovfXIXlmzdjv913wImHfwiX3vpTTGlrwemfOFrpSb/1019h3aZuP+JEiYBFihFn1AROFJkQOtJXXEzlMgYDWillg0zsYDVB8GQZA66JKPpwwzfOQrQpqhhj/aglq1PqRTjavpfxVwy86vNNNe0LvpB0Zx6Z7Kspt3FNfVtAxpRs8wafySDoKBcsBVst9+Hn+pZyJc99JeCumNUraUOpe+r3qfbcIBtaqA/0eSAI9vS/CwFu9Z4ssEAp9/NS58nukGzj6yC52P11ZpRlEJCKoxWvE80qGVjuYIumltcJCBWwumHDBhUyi+UI/tPrzfPIsvIficd8hObWfGqNZDLpb6ILUPE8Vdl8W275Jv4gsJVzaAwR9rJ8gliWy9WBZJDhuXI+P6PBKfx1kmm4ZhTpdQ/Aja9AFAa2rHsJzoaHQICXewz8HXzA9ZfJYACuktSrOK7qn0JNBGQ+wKKuMe24sF2KlJmMwEMyDcTTLlIJG7EkcxaYSDnpAf2mcgDSa5cL3izF+A7oPfW0oRJeS/UFgVAODs04meUZKZnYCFrsvow9eB91vl6hgfoMfriykDn/ePQVF74YU+IKKvDma4qzk4IaR76oQw5iMzqxZVd1mbZRmeGDN/704+qWcxgElozL60ZgejYMOmLZPng1I03Y+Z2nYenLDwOJTTji9Dvw3EO3AtEIOtunY9OqNVi2+Pf4wJd+j/7N/aot6zasBx/k3s2b/Y17i4sYWy1uBo7cbXu2hRNDC3cTlD6oGc3NTVnpi5LAUHNpWjAMUwFZNWlkwK4Ss2TiRco9wtQ88f5MhKFCvpVjjcY5+QCAgMpaZxSSPhPtoR78vZKXcqPXRpcFBGywj/MxZfmAXiXjgdcHdbXFwFUh6xUDuYqcqDK6S753azGQVW7vFqpPsO3l1rvQIkKvTxDc5vsuX/3z1aEUSA2WoxMaEu+1UMQBvWzaI+vMzvcIoMCoxGKl7JIYiwypvGsEZwkpyXOIvxQqyITFEvAsUk5+J/rioJ3K7YNy+34o52WBqxTCBrGCBJlBYa+cU+jh0Acb5QAMXsvPBLmTZZVYYAKOpUNIQ3MFwaOjo005YCW7V8HafB/ghdC3YTHctQ8jZNkZ5i8XFBZ6yBW7qqQAgzOq+NleiVp9eKckAjyXjFgmJFaacgEVEstVkgUC2P4kAWtSgSV4mSDoWWCnAxxOFAPdk7WbQmgEapqnusa+DlzhX59Pb6pPlDm/Z8Axy/DbnDs8Ck6G/vIle7KAyOxqUA9cnVnkqMynKmK3VkP1We6hnKMYFUKD0TyHwF09vMTElomwFiC72ATsmRS1mzCNFAwj7K8aFeBnool27HvUTbAsD4/ecyZmv+1kbLvT3rAcG7F4PyZN3xVLX7ofa9avw077HotEPI0lSxfDdB04atXhT+4KoOTru0zTCEZ5DiedaCSqtlEobo9GIghFIgrUMpWxP4n48WzlnwQFV/fRTGco2QnHNUcg7VJsoTGUx37sXZtvvAwHeB1p7eHY66nR2SIZX0Hda6WtkflXZ//0SAbZuSfP+6rSewXPz/fOkHOCoKQckKIDm2L3Kqfe+e5fqL7Bc4OLhlJ119+BwTYEgW+pulcDZnmN4KxgCLZi/SHkHoEliRGWQUzFz4m3CEr9uPSeIgF1SQJZU2Iu3pvX6FiO53Nc8xoCX/U+zUSxEJArEoJS9hip741UKpV9dcoAkI7lCpCH7iVbDFCIh5rECJOUYpQH8EVOQ9LIFArrDjr8XGQFLIMhr5qbLKScOMxXv4uNG15Cc2INzAg1rUzIyiOjWc0win6d/Rf9QB0zG74KgeQCLAVoJY2Ny3SvzMbDsEdkYBlyi2Gx/CxaBK0qpmuaDiBkXn1nLRUj1o//MQD6FH2Y6T4Bs1lM6Dt/ZYPw5QC+XLinnHayH2V41UxP0ZknKA0YpJGVDD0avlfB9yUFjF4332pZ3Krum1ViCIObRWxZ5pVRGPLB6kHEqSJpM5KMHPmEH5NBojkQ4Int9Mw2A/ytX7JpWZi8/f8glnLQu/RPMCKtmLLgUKxZ8jCiqR5YHTti/49ej9cX3oe1T90Es2kWopGJiPUvw/b7fgUdM+fiuXsvRugtF8JizF8V59fP4OZ3Z0Z2oAPXrIgjsxjJoFrZmVCgNRpV41wcDkUYnwNataQMatILGEuNVHX/fLYdqWlh7NxHXgxq3AjrLY+nFvIvu0ALrPQEYPCSUqGSxo7VGi0pZgG+rziP5pMO6MCD58g/HSgEmSyeI8y9Pt62di+UAoCV1q8W5VVSRi3PLaesSs+R82Ve0XeHggBaB5YEoCT5SJaItlX8hnge30X8TsdxsuUvmlid5RWpADEYQW0hkFpO+yodE9Wer4BroZWTIHE2jC9kfaWiA1hez8C2in2KRlWqMH5PGlseXAmDpRtML4/f85BAt6lEEj2JGNznz8SE1MuA0aJghZVhxbITQRDCDaInRRMrYMC/Ury5sxpYFVmAKw0ftPIqglbHJdtK5yymgx3IqMVoAwPgwt8e97lasmaMzano3IFt9ewWugDBXMQyCHjmcwbKbP/nvluzCFO1S1L9CZzOYVEHlZnLlGavyehRFTgms5gdXaKV9eUB/l+5CDiL4wPX5B2geXMODiw8xITSLpgOHITQPHUP7Pqey+GGknjuD5fASndhj8Ovx4Zl/8Xq566B4Tpo2/ET2PmA4/H0n66B2fcS5r/7SiCRRuvUeVjz/L3Y8MpPEX7rRTCb5/sOf46/GKjm4eSY5T9OPBz//Cn/dNAqE4Iuis9nl3yr/mILxmof/vFyHeNDc35SozUDVqUvdMDK34N/y9Ye+zW44B4v9mu0M9cCHCMSiUelILft7D8BIbJgEgZMB7F6/HPOE/PmzatbE1czH5bTmKGWW+n15Z5fi/MKlZGP6RVbCQOrE3oCKHkdQSV3sGUOI1DluCPGks845nQtqn4/LrYIdql9pT8RvxOGluWQMCRoDeI8qV+5dimn72txjpFOpz2ZnKWh+oMVpOH1F6j8zkazDAleS6ZW8tzq4WFEa8GKb968WT38ejBbWQ243D72wuhP9qB3+R/R+calcEMT4FkhGESVeQ6CTmGrdGNnV7yBrXjHoHOUf6bi/ZScwHfQ8hMSeL5cwGVIrExMV8dnXfiZMLMKqBqk5323K7Xdm9kuH8yC5gax15sRPJf62UKH7tQl7lwD1+uOWn5E06w9ct2ffGZRP0PDwAquZsC8Xjf1cs+QsyopmSIGNYlBRnKQHeh5JRCFWsba+KCfxfqQOZMggtvmiuG2gWgHdjrsu0gmDYRdC4sePh2tsw7HdoechJcf+CHcVffDsVzMPvAydEzZAS/fdzaik3dG25RtsWXdK3A2PAvL7kJk9odhLTgJttEPy2WQrEFccU5FhQ2R50TaKOBUwKuAVokDqQNWAUc6SAqO13qbJGox0Yx0GbShvAxWrlypdntkLtBtr38mLwAdvOovDwKMRrirke7J+r0fY46LTjH4nmStZb6QcSWgRD+X42v77bfXdgn99tbbHFBOffKdE1xw6zYJnh8kw3LejwW0ucUW9PkIAClTB3WVjLBSdhiO74mvJHsV68pFuGzlC+6SuU7mNjKsxFN0jue1/Jx/C0Zj+wlk+VMIF7GJaGmL2a8Smw3HuYZt24OkAvluVGiA0GCijZBVKA1Lg3FVQIQvL3CRBEiGBlmNypYqDUuKm57anunCTtvYvDmE6MKjEE6uhuGFVDatgkcGQInBpc6SyjV3UNENxj/ke9myVilgM9s8tmsq7aPrmArA0mmLTkVMUiDe9P59ZDt/sK40f339a6RO+mIh3/nFHojcB15Ne6qI4MNZlLULgFjKCpRtlGQhV4tZCuCVO1BzQHXGUUnNTwTExK8ZNlclkjAj8NK9yjmP/TRhj7NhRqejY8ZMbF76JHoXfh+de5yL6TvsjYV/PhPhxBo073IG5u16KFa9/g/0vHIj4GREBwZjszbDiHQgsu+P2JmwQuzbwmNLn3B1oCkvGX7PcS1jXWL1cRKQVbDO8uUDrsFyy7Vj47zBFtDnAAIM0Sbms7FM+sFS9IUKv5s/f34DuI7zwaaPicWLFxdMTKKDT1kcBYGrzNHbbbddxVYtBZAqLnAYLxiuuhYDwdU0p5p6lntNtedx7FBqSWaV+IqkIOcrglG+V8ie8nPRrYo/EfEX30EkECdPnqzMQVwm7yWJGiUAWNja4EJeH8fV2HS4rskBrvluUhTsAIpi1hE7mVRuqclDSVQvaRB5nmRnkBWABLmVzFr+94z1ScYkjWTCQOKNn2HC+lvgORYcM8ha5rJk+Va+Upe87ZPgVCqagK93JH5hhi71N1OIKsmAz7L6KWF9CYEKylQ0SHyu53iObjFHSJoJJaBxfjoTGgTrOQ49GccnvW0DBGh+IKYiMOn78Jnb5549WLyQaz/9e00uELhMi/aUEVPopRRmOE3VCBOOZaJpm4+jbf4RWPvarxFaeT/cUALehL0w9+BLsfjJW7Hz20/Fsqd+BHfDk5j2nhvhxuLoXfk3tG9/JNa98luEuPDY8DeEkARccX5iVIgoWva9EUZkOhymXQ0y0mU+dTIpid5VfgZlAvLi0gFsPpYhuPAqsxqN0zQL6DZ88803s5lrdOCq+icU8sOKgKHufE1/oXlw2223LQpUGh0wfizA8UXgGjxEqsU41QyryHDVwUWTfo0wroPKycMw5mMv9fFcyvql3uWlri/2fbnALF8Z5TK1wWsL7QYHyytUt0rY4Jy3VqBvivVLJf2Tr32cowg+JXQVY7ASX0mb+FNi8LMe3OrXd9AJbOV8/i6At1h75LvgzuJQxketrzUcx/EqGdD6YOHvNAZZVRpQ2Ff+LSxGvrL5IBP906ASeoGrCilHVlIMSZRI2OjrWoz2V05VGbOCuLVYCCWdccxmzspYMLuyMDMJCzJJCHzWlQkOCJ4lzayvfeXfTFBANtZPYjDIw6lA//hb374z2IDutVBnVuKWo0CsLlWVKASCXnPDGvi3lHBWAVxbSaSUQguEWg1Qx7RhOSHAbEJkr6sxafo8tdrsXv0ikotugeVsQPt+P8Dmxf9AuH0iJs07GGsfPQeItmLWOy5BS6gJy157DMaSH6j+YtpgxqNgDNoBLzQX1rxTYexwAkJ2DzwlF6j8kEmkkJ6V3wcdtPxuGAzchYmt5JmsvMbj5wraMR9wbW5uQbSpBZYlaaHJbGxSC9bgpC5zxYIFCxrAdfwMnYItlWeTwFUHELyAjqMtLRPUuPJlYza2bNlU1GrVMK7ldoM+xxQDl/U23xSqq86ylmuDckBaqbKC9SkHrFZTprRPtusFuIq+lbiK2EkyjQpI5b1YJ/mbhCJxlmTTYrkEwEIqlrvQKPe8Um2t9fcKuAYLLTWIxbg8jzIBoniyqfybxhF5gK674Hc0JOUAkklLyiErK/S3DzYJLqhzZbrYGGJxG5HnTkIosQYqVVaBQ2E4DQuIwtMP2ZSJ1arJCfx0sD6glJiq4qyl2FUBqOIdqiIO+LBHgVeys4FgVSYYIytzaMDEZ2913WpmTzxzqiepajPNY8nZYpTac6BhOfFfJWuBlCM/FUbOL1vQr69mQPnY26+R0hZrNieQ1uFYtffyYCHkAWnTBkLz0LnPBdjSH8cEqwlo8tD9ws/gtcxGx7YHo+fpK9C564VINKVg/udKxCwHZmgywvYaFSJLLTHcjBY5J8SUByfSifaDf4+knYQ1CMgX17wGJ0QBneoFlslAws/ySQV4TrHJudj31fTZeLtGn8OWLVuWZVylP9raJ2b0036ncwyXAq4EGLrzxHizaaO9vgVkIbNkyZKsjpWfqbSb7RNhmpJNEXCdNLq7txQ0HccTF0Sl3rm1sP1QQMhIgt5C4LSc+pfD3pZjy3LuVaqcSsoQ5pSgVJz9OJ64zU98xHEiUQcELxFH6TInIQ4pySRgFUcrXsty+VPPsFXL+pcqq9bf5wWuxW5Co/AfjSLG5t/ClvJ3alspARjAb/42vMQa01/K9JZjB0n4BgGunpcGvAjSTh/6mCPh1f9F85ZbYYIxyPKD1yAbrD8AahBJOChu/zODkTCPWqQsvwxDyQHU1r7KSpWZrDJYkrrP8o4S2+2aU1MOCFLguDzQpCwR0P0WevAJIlUygIwjG8HhQB8FqNvyGljyrKpXpgT6lgGLkRwMC8nm/TBln9Ox7vWH0Nw0GRPm7oc1r96L6bMPQc/rt8LGWkzd43JsfPWvaOu+C7bJlK8uHLYZIThGEqbLQGL+csZfkxiwkpuB3a+GNfNQmCbTCguQKc/++cCrPu6FaWWfCOgRgJuvnyqZ7EoafxyfIHbkZC7AVT6LRpvQ3NKmrNPbtyUrFeCWW75Ddm4aUoFxPKACTee4InDVGS8SOE3N7fBcB4lEHI7L0I2uel/mhEzUyqImfpttthkR4DqU3qvneanQ+y44Nw+l/ZVeW6m9SAByTAmOkvsRM0koUWFPeR4/J2bSQ5VS38q5iuBUX2Bzp5LfBcvWd6SD7au0/pXaZ6jnGy73wAOHDjakcWJYP7B6SDEYwrZKjDDxuKWhJEuDiH/5kyCVxqNReT3/Vg97U1PeB1dY2lQ6jeTa19D8xokwDebklSoHN9V9D/R8h0g6C61sxVVLvvdX1VKeLxPIQJpMBAH/LtQx+ak5CzPBUp8cWUOQHi4WqqqCXg5IVyu4sh5OJVvNBREjOlgwLE+FtmKEAL4MnMnHYcLOR2HT8zfBDHVi4s7Hor+vD0bP6zDf/CFioZmwvF5E3V4MMN+FAajBeL1Iw2nbDhP2+UUmNHD+84sxIvpDLpOoAFX9Z5CRrRrU10NXjYI6yMJavL9ZZX4WiTLmbqt6jnt7yIZldl4Cixb9hcjFNaMKNBjXUdDxI1BFglGOK/1oaW1DKBSBbacQj/khh0odBBlz5swpdVpdf1/vIEeee/WWLtInW6MdwoZyfiG24k99p5o4SUKNkmmdOHFilvHXZZoKi7iuwl06ichzVIbHlpZBmRoLDaqtYYdKB/gg4BpE4TQGt/dpDJEDZJnKjFSAxqZRSV3LCkD3bpMBw89Ig7MzeB5XDIWMJANMedKlbXT3JtD6yqcRSa1WW+7cWvcdeCplxvKD2+z2f8aCPnDVUuHmRH0aSMHq159b0RQNZCaqstBjrlQg2A6C5oEt+HIZ3kq7v77O90lQf1vfaZ2FtDENiC9Bs7MJjhEBE6LG556OtqlvQ/dL34TltiO6y8mwUz1wFl2PZqdHpUw1GDLL88dIsfFBAUYyBIQTPYi+62/wwp0wVDo9/qtEaTxgRx2c6syq/rs+keo9MBomjPoaMaVrw/kjCFyj0WY0NTOLn4P+vp5AWuTcMmUe4qK8AVxL23u8nEHgSu20LG4IQJqa+f6LKie/WH9vxv/Vjw2t9K5qQZ7L6hNU1HMc11r151ib2wQnDbVdEpKKwJJlcr4i+OR8I47s7ANiMC5yOO4kbav4CnF3W6ISyQ42yUOeL85YhSKnBPt3qO2p1XgpVY4Crvm2R0Vkam03AAAgAElEQVTHIxmt9Bey3mnCpBKI0pDsAAm1IEkFCFAFvEpcRHl5s9xiRuV3djKNnqQNd+kP0bHhdhUUX10f8Mwa7KgVXPEOhIka9A0Z1RwMLFEGfLZV1V9SxMrKTf1N+FMesNTL93f3g575OTBG+6PUyn04yik1dMr9vljdcxcdLtIIeU1ItC+Auf05aO+YhO51byL9+jXosNcjZbhIm20wtr8AMMJwFp0LeK1wjRZMcFbBpg6I4cokplbeKg7Ux1cdNwPeFoTe8j0Y0945oCVWuRcG6lcOe6ID0nxAVf8sX3mjZdIot+fr4TwBrhJ6j3Xyoz74Tlm2zW1c/yD4aG5pV4x/KplEOu1vvfFoANd66M36qYMAV33s0NkvHAopcBGP+wkv/LETVqCWmQFj8RictB/SSLH/4wS4Vtpz42Uu1PEViT0CThKAxFIcI7qEUthT0bBybuL5grsURtHStQZJyHzSgNFq5yxw1RvABnISpyHFaYrf08j8TuhsoaT5GTUXNLjoW2VLjX9LKsxKB2+WdU17iKd60L9+MTpf/zQcqxVR1/GBZI7DU3l3UJ3ruxapC/JrPQbSx6rUAtoWg/JLz2BVyROQ/b5YmINi1aNiIwOUVP0oRjVMFUUhjBDSRgIGQjAQVkBZpSeV5Fx0BKI9PAuemcrEQHXhmBG1Ze4aJiw6J6FwAoTyLOefRec510vDQET56odMD5bKPGXAQRKG2ay0pQokKB82Q6XHVQ5tRhoh12cgbOXYlYZthBSbSg1uxLXRNfWzsK0pSK/7I6btfQH6+lYjuvAiREwbhmugPzoV0Z0uQdeiX2Ni7FEYZrmK4NxWMjeCiTRcL4TIpHfC3ft6GI4NmC5M1yoeMziPwfRnSH4P/vTtl0m9G3DQGq2TSCVjZ6TOFRuLxlUYiWL35zWtEzrV/Mat3nQqoby2eK1kOGpIBUaqB+v7PkHgKrVVRAxfDhkHVn5uWiG0trarU3p7Nuc0jAsiaqfLXRjXt1Xqt3YjObfqRCAZ1XwOUTIf8XvZxmeGPyZk4vUEqcK6su48j//ItkoWUtkBl/isEg9/PEjQjFgs5onGVN/2ECaVhuLnOojl8GS8Vnq8ycqRAJXiYf5No8t1NCIjDVCbUengyQJX20MyHUOsuwttL38Klt0H12RQfFNlrarmCEYD0MsY6Pjc7FX6gFC/E6QGEyJUC1wDjVAA1DMQ4ra5yVsZysueINBN9/tbTxJiy/8FjERgh5theA4sz4LhmiBe9TwnE7xrwBnLv7gCmYXeTsoYTOpOTbgEedyWV3HKmNmMlXXhGXEl5XBdxsYMI8TUsYwSEDLgUM/jhFlbtS1vujbSVhTOxE/BnnMgYv0puG/8AnO9f2NdaC9M3vcCrFv0D8zY9CPYNLkbQhyTETbWoMkLY4AzK2MkDEpgQRs48EJNCL/jQRihCOjC5S9qCmcvKwWA9O/13YpC11X6bJTR0nF/isxnDFtUDBiI7TkndLT7wboTiRjSibhaTMpCngCj0U/jflgpA5DJl6gCwWdddisHdlhMTGjrUNKzvl4/HToPGZ/MnNU4htcCI/ncyr2IiXiQVSd4zeIZx1GglH9zASTfrV69GjNnzsz6/gjgJVCV0FayYy1ZRtVr3POUlIAYK3iMZLuHtwdzSzd6e3s9ya9OA+jJAiRtKz8nqpfsDBIdQGKNiQaWnUHDSgYtni/iYtFlVNI46WiPiQhSNvrjSbiLrsOkLXfDCbWTGCvb+z5430EvsrwYjlpWP1yW6E39SSmTNStPY6odKKo+mToIuau2sp2kAq1omQuzdQHQMh9e8xyYkVYg1OonQVBZEbgF1Q0zvh5ez2vw4kuA/lUwrDA8MwoQvGbAbll9kEm+UEhC7CtAXbieBTg2jLABs2U7uO27wmqeCyM6GZ4VgRdq9VPEujF46TiM1CagdznQ/zLc5FIg5QDmRCSMyXD2uBDOxoXomLkfYt2rEF5yKUxvC3pbj8KkvY7H+ud+hcl9f4KBODwvqsC4a/nAOYPdy2qanESA7xhhGI4Dw+tHaK/rgRmHqnHF/1AGkj23RJBbfTwFx0CpMVHq+4oa1Th5UJ+98cYbBYErbc8oA9zdYB9S/6qAa7xfMa5KRZ9hyBsAozG49N2SfAsifYeFele1J2haCEf4u6GAqy6N45hrjKvajavgXJp/N7V298tXkix0N27cqMg97lRL8iVhR4mhGJuVoFR2rsmoCpAllmJbeC2Br4TEkgxXvIax70kWSlxXAcPlvrOG1wrDW7pBgSsNTLQu4RSom6BhJEmA2v7IMKk0nGRiYAfRsCIaZlV5ntDZvobMzsn0UG5zcthN11PpVpOxGHo2v4api4+FaUyFySQBVTKuZNV8EOqjxRxCUX2Q7f4cSYECSJkYpoxkWiwDbblt9cvMyBFUyFn+Qao0gfTUdyM8/1QYHTvCtcJM9wTTS2bip/rZBvzJ1AVTo4IZoJQUIg2z53V4S24BNjwKJxyFVSSl6SBgLyA6L6B3/RBTbgqRcCcw/xSkZhwOs6lNhTBTwN5j+CkG9CcVLF7bJgx6TcKEZXpIxTcisvwurEuFEZ2wC5y+ZWhZ90PEmvdE8y5fQXztS2hbdSMMI4m+zhOQDEXRufknaHIM2AYZ3xQsRpnIjIFyCGS9vxgaK025gJeGZ7swp7wD5j43w3AodwhX0n15zy0ESGUylZ8N4DpkUw8qQAAGbbx06dKs80LwRMpe2to7s9FIZN7p7+9VCzJd177DDjvUvqKNEkedBWRscVwFQ6jpu5aUnfhyLuV2qvTU8ZjPwslBWQqZ/MYxtixAACoZFNn/wr5Ss0ogKo5VbLVEWhL8JHIkScrEv+mwJZICfk6HLI49XWownt4j2agCNAYBqLCqZFElfZhQ1tIZEs5KGFmeK6lbCXZ5voTMGqomTF4k7Ghu321JhND2ytfRmnwcsCIwKgBj+qMxsHIuHEJrJB8lj97sbgohowkOtarbfw7u7PcjbE1WIbf4Zi1v9einqlXYm+ngmNEyuQ7m4v9DaMU9SEY8NKXDMI0Q0tSGZhIq5GD1QMN9oO4yJQDSloNQyka6eRaMnS5EZOKesC1ugzA7g5NnK1XfbvdjxUo7lBbMNNHX04WoZcDpfglYeBWiVi82Nb8L03f9Ara8+RBa1//Yz8xmhNDkplTaX4PAPu/hR9klIFEr3xJRJ7L5GwwLptEMHPBTRKIz4ZKJrYShrnKwjKfJpkoTVX2ZPAf0/i6YdtMw0KwcZ/xoEp5jI5Wmw4Of/lXmCf5sxHGtuivG3IUSxzXYMGHbfEe/tkxkGgeOYyOdSiqwocd+JRM3GuK4jrkOrHGDgu9mYiWCSjKiMoew74UV5Xf8mzJNnXUV8CqhQ3k+v+dP4jGOO2IsljueD8W4Cv1MQ8hkTyBL5pR6VTG+TOR8CfBzCcOgxxOjUemkJS/kQVvyFVpbrmcdk8kE+hMOkuv+i9mrvoEUkgpMVXWQpdO2ggfKqE7XWFUdtIvMkAs7ZSHsrvl/9s4DzK6qasPfKXd6EpJAQi8R6b0JiIA0Czb0V6xYsWABFX4roL9Ix46gIthQOiqKgHQERBCQ3iVASAKpU2855X/efe6anNzcOz3JJOQ8yXNn7pyy29n73d9eey0Vdz5f4fQDFRV71ewHiqsAlV+mavS8/AvEz4XEUzlM5IWB4kVPS/e8VyHL7M43aiaGDhbdCu8NqVeQH8ZKKhWlEzaRt/OvlPhsFGuRVHKD/lDSl29jxZ5eVZJYQQG/wBW1hk3qfv4ap7Kiy7485a2atNHB6nvop5qcPK7YS1xQAQfSdfzxZXk3F2lDt991bcxtjEsVbP8DhdNfp4pTc0fYtobYGNZA6xALaoSnZSsqqZ5//vmqE/j6N7IoZ85KPMki3y1pS9UJkO87wBjtRHyEWVlz2TgrgUbgamMkn3iuyMavzM1R7cH7v6oEIBhnxT/ukpMfd20ctGhV5urKEm3eA0xpZYXbNl5Z3wO40jZswg2LmRkm35mnpnFXECsoQV6pVEoheSswXjBkbTMH4HeDVHspzVcYswUqx3yFUWF5iB2aQjhwTg1cqTQX2KDUp66uxZr+9BEqRH1KxminfFYAtb5VV1AtuN33odKgWcm2X1Vl6htViCtKvNTtuA/TkXsDcOaaPgN4JD8oKJl1jbwnjpcv7F4z3wqDOdtyEXNTuWhU/oQ9lOzyQ4VxqjQGVqXEj4dsa2z1iVrf2taaAUJKQApqsqzW5nb1/PcSTZ5ztjNH6PLW1wS94Hb/uypS0DC9TmGOsSkbUq6W9dXKQLL2virvdIoKCTZGy2cSswZYl/97lZ8wA670HSM9qC+AdaONNnKDyZpjTQk02pw1UMnUm9ivMRVY9duSMRIrzbbRyvb/5PcDGWOZBybrS+irgFHMAfIKrZVM3uyp0SYsOze/2joW/DVea8erVCqpxVInkSZho5paxilU5Op8oVowAcif6zmXgneOmFtQ4eoftituqIVqFcGnk9/LvSr1VtT09NfV0Xu3c4eF+ubcYo2JwWkW5nX5H5k66CVNUhgrLcUq7/4TpRN3lKdAQRwqCSryUyYVA4HrIJAGfDmbUzTMogK/TcnLNyt8+FglPu61+Nuy6Oo2pDln/llEzCD1VWmeJO16ibxCaxbc3SmxgOfA5VVb10ArL3hUiRUnkQPYRZ2Lte7a07Swc4GmtE/SgvvP0do9v1UShPLSSCkRtZyY6qJCLF09zsY3+woAxko47LckqE1b/tqly45yj1RUuO+t8sP2zF54kE1Zw2knY3mv4Tz3lXBuo/6E7+fMmeMm1KMpfwPXfIjFV0K5rslj/RIAVrBxzcOFgclQy4y2ST/IhCjfNoc6Ng71OWvOW74lQN8C88BE1CNMBOeYp6Xaya79DRXVVnCoc1NizQwg3yYs0qh5a2rUl3FvOIlnmj/95Zv7lXN3ZyrAo/OBAagIMp0HUINXlFh7QfPmAOYIF+Ad6DDlw1TewbKdB1fSUK70qlL2VHnhL1p79slK/FYWYpayRRvsnkP9+2jNHAZ7TuJsR2MpShTv+BOF6+ytoCzF7MsaXAet3n6o6iJ1HCn04syv61PnyZ/5U8XhZOJHZUqmlwdk0sbSaaLA9xT5k1TY/XwpXE9RMHywt7LkRX355ZedvQ4QYO2G31Hv11lnHc2f95La2lu11n8OV8Xrlh9hitDIprV/6Khqx56iGDOI1DkDH467ND8NFEWd0sZHqGnrbzivCWOluo4GmgZrR2v+vqQEak1l6DNM/bB+zj5t6Y1BgZ9tM6kpIHzaSg/LfRtssEE1CtLw2/+aOlq9SsD8A+cVLnJoIhBtzjbn1H6aaYop+dzDzl8DratWO6G+WIEGKPmZMYz6BkIBUIPHvF9W63/MjnWJqZLcdeZO1Lw08Z0FHTD76IHGExP5rE3l7fRXrdJtnFq3OQs1FaUVm1UrRIuPaxuzKAwgg+9x45B/wagACgebDfu+9gXM/25hX4GVwQb0PDwywMQlghEsVuei+drg6fe6pe44DeX5LCUvn6XdZYqvrm3s8JoE4Ui9tEleECnp2Enpzj+Vz8YQMVOqyEtGv6u9NkWeKsSmcu6egMbkztfJL/a5dCSU31LKKZucPGfnmSS9ijb9oFo2OkZ9SZPCcOieU6mz+fPna+2113aqPQCA4kpb4wWlfpkMcY7zd9faouZCkwrs6n/qFJWf/51Cb5LSYXhrxQY2qoD+iZpCaxOZrdmAbcSLHfAGKMmvv1FegA/jkbepwdr28FrMmrOHUwLWX9UqD/n+pF791IKITdL5NAhenZWM4ZTxK/3c/N6QfDsZ7ntvEyXuMf4V/ZH7t14d2wsTGFu+t77Dgg7QDvifd2mFGGhMZdcy/sFdwCl7i3Chxb24D/2XmR8Mt13Ba3l4XZ3K3/lxteV9Cz+Wd8eAgmo+xShYCs+iONhLBrCaucBgMwH7u6kbPGsgu7FacK1UelWMsKXtU8ezX9Wk7n+5kJ+pV5KPneiYmAsMUsVjYErg4nb5gdLiYpV2Pk1NU94g3y+4CFOBX3Iw3vioF3RhcPvcOK0oQEX1EhX8ZpW671N496flI2Ya1/XruJ6zXcVUIfECJXtcID/cWArYrDJ0xYkXEVilbfHS0nZwvWab/3jpaUcuWlFfn6ZOneISE6YVxX0z5f/r3fLCFhcVbID5V85Sd4kCHWNVECcKnd0AfsOqQSMa3MgD0jE7KM9SsOfV8iZuMyRwHW6Hsjp1IOMxL9a3mNJVm8Z6cJoHD37Oryblf6YPXF0Hg/FYl+MxTY3EmeGkNX8Pu8424oxfeF123HH5GE7Gc+eaj+ThXz74WDf8e478CsY06i4v3Fl/YuaTwKftAaJ+DUbNSwDn2yp33vVVvu/J90uDpdbal/nlN4Yb7LpV5e9euVxOLXQYM0izZbUMoIpZJZh0bf7ERjtg52eajQqWc6wSnOJawYYjVqm3T33z/q5pc09zlom4SloRzDqWFevHqaLmQN6eNynFH2mDw9nxemXnI9XZu6axUj+Q50K9ZkES2NnvfkYhzKhYLl5sw24F2bVZ3l1vUdD9kpKlzATcK5IFXkiKSjf+pJJXfa4/zm1tOcd+WUHaJN+5J0hVDBK1RqkLORtFJTcjXWfaNC1Y8JLaWieo0FRQHFXU3Z0psKictLv2jnanurqXWKlKoeTff7Sa5t2uJMQ/bOzMFwbhz6VKMcYLQewpCChDyqOxgoqttJ8UFDelCjb+hNLNjnTPIkoYUcHWHOO/BFwfEcf9y7TLI8XAK8fqNhgsj7Jac8/hlYDFqKdtjRcPFg4w8cnuvLowvsRK+uZJxdmqlBfJj3qlhJDkHJhXNckvdDiTNOdfPGiXAvZFcKOC/EJbNXBOKoWtSj28L2Dux99ZccyCgDQ6nAdM3BXit9wFBxr5qtjwaqfx2YxfZt9qvITiSV8B0NphpgWIOHBXvQ17ziSyXHbemcbisDZlzxuLe67se3jFYtFFzrKj1kDY7LxM9rYZwkgiYTXKbO3LWs/MwL0SzvC4rLSSqFTuUefC2Vr/uY/jzp6FvMyccaTTvxVdEywjRJ1KZxyjvhkfVhgNZBoQKSFsql9WwmauynyF826QemcprXQpaWmV37q5Kmvvr6SpQ4UEoG2S0sjxa/2DmXKTCs+creSF85bxWer8suI7lQ1ae12jSmGyc0XFd3kVnHsDrFEQqxD5KoaeWuOionk3K+2do4WFXRyYpl5Zk6Zvp8XdRU2dOFHyswAGxb6ie3nNM8WSNzyQF3ry594s79Evug1r2XaxYR5VTwNJDGiwdNPYh4IDdZRdL1A8YVNp94sUYD/tNv4N+8nDTOia00dbAiti0M8rGfRHK2swWN62kMv7/qOt69X5elsxGDfwikcZRRixqee5P8h78teKSrPlR3iswfyMfjkfxtYtWVT9aGehwDMXhpkXG/pXN4awsddj3Mv6dfr3TIUdeD9DLEQbqXnbY1XY8LDhRYQc44Zj74lFD82vPBukslkrr6LzvW3ostXm/Eo098I+diw9mNiEfty0qVHWg9fd3Z0aNBiQMEsw42K7v6kYtT7HRvn8/svr7YarXU6xzRRJFKuv3KPuroomzzxObX3/kcfuczbIj4PZ15DKxEW3ChTv/nsl7TPkQ1YNDo+1/KhPadissHeeorsPkxctVKHQ5lbAE1TpSkWV9ikKd/qZkpYtpLSiJEAFrXffrJvw44rU+Q8F939eCmscGjuPAYmSto1V2uOPaqqUl0TAqoOPKYomO/rLz6vprner2DRBi4MD1TJ9X6Uzf6Hmyv3qmXqEJm39Gb3UuVAFr0VRkkVh42U3o3P7xOQDRTpJFim453CFlc7Mc8QwD9pQFjAj86Voz0IZaAT06L1JWlaw919UaV1PBdemhv/sYSZ1lTx9pIAz0usaFRJ9Fv2DKfajXQ0aSmVYn2XwuiKeOZR0rTln1SuBWvODoZrSrZicpmKLQVqZqcXXvFZ+xyZKI8wGi848L8ZdHMJC/+ooQFoFV7cfxMkfTn11eFsVDxJWDNPMT3Km1GZ9bAa3jYUChBCvmY3aiSYf/A/5buxaOf2zc9HZ19e/+sIKIhPovKsrIBVxsHZDOiotY5J9z3X8N+9NY92fUM6kd3XwOOBFUZTitgE522YFZNDMBvIyt7nAsti6YzX45G3O6hkU29+zdElRHKlY7lO5t0fBrD9p6rwzpWCyA60RaHIr5t1f5imJkqZNFe15gZqiCS4iVaMD+05mtklpvprvPkKVdIEKalXiFZ2rKmayLN8EXpuSYLIqe/5BsUcQiFhBUm/2mnUmISYWpU4Ft+8vNRGudQnMeYRU9ZqVTHid0l1OlkqxkoLnNpARVSp/OLepzuOWL+/+TyvsfERzpx2jtuk7qmvWg5q64LsqqMXN2ed3HK4pO31Eadyizq4Frt2FgXOj4IIA9INmGimIfUVhj5rvPVp+90PO80F2DOp5tj95vPyZxwwpwsQ1SqtmA41mCajMqfNkkL76GPmbHpGZaKycfnEltc2hPdYGKs4ebLernWs7/G0FZ2hPGvisRnZcY9U/DfT0wexpxyJ/+XvwPCu7FZG/sU7/eL5f3ixtrKFhKPmut9KYj1a5MtJkvS2mAuVZ16jv7o8paNlUUp+UtDivOCmmVOaqsCpqZIAayE+ySI6+5zuBhYg35CNCffWyuIb9eyYw5QJknaSzLLhmK26pKp7UXCkoil9W+8E3yW/fcFCVdijlP9xzqBuglTGMTeswE30R4ggslV/qN9+ttrHTvCsBkWZ6xDW2OX55vttwHOkYS0V3uGU32vOdO6wsnGrR2RtScOaiCInbKsQ2cJld1/IqWINmW4arzaCprjbTWdTZo81nHu4CETDrY+f8uD6YiTJj5HPK61Xe/jtSTASqRgogb3asJPTlP36qCnP+3L8sUzefQP1G75E/4zgHsxpgkxfAmSpScNdb5ZfmY8zZf8ssWGqkdMOPKdrsqCyka52D+urrKSpJympa9Fd1PHea0rRDfU0TVJz+RbWutZF6HjtHa1fuVepVlKTNWjThPaps8QlNag4VOtvVZUE0m31nz/Qf/z8Fc//qfnamu8PYHFabZB4VOXgFtmo6xxrj2ah1Y3m7XSAvyHZ9rjmWlIC9p0899ZSrP1xFWSSYfN9gMHDTTTdpwYIF+p//+R/9/Oc/1+abb64DDjhgqSKtHZhrVag8WNiFtqGlnr1p7YqNG0sHMfmofWY+gfkJthvQXaS2rA2ZD8d6pgP1+srBnmOKVe3GsHPPPVfve9/73AbH2j6yUflZHhr12bX1xfkMwtxvMA8Ktdc2Kl8rO1OjhlMPeVjPXzfYGJSvr9q6W7ZfyPqgn/zkJ66Nrrfeeiv1dc/nbVzYVKexSs//VaV7PiO1T5Mf+YqdMLJYSbzEb/uSrbGGmbXFmO9za/v9/BhTNc+qjg0FlVUOWySvRQHKLiJJ7zy1HvR3BRNmOEhekQf1k3dnZSaU5tee/oDvYCo3biWJg1wO3gEL31rrdnRF5MH6bj6XN88tr/w4cCUDVrD2gtMB2065fMdnPw/W8Yw2wTZ7qR0IzN8i4Erj6OwNNfH5n2tKz2+VbY9fdY54oyOUzvisW8YeyIKSv5W9ktpuP1RKugZUldm0pXBDlXe/QL4wfG98ZzZkBX5BwX8+K3/BHRIuqPorOFBa6ZS2/o7K0w9rCMvUk7PvmTRRlbn/VPzsHzQ5+bcCP1VvuoGKGx6l5onT1f3kLzW99C/FIcEMAvXuc7NCt5krA8LaQchtpEqbnbcI77lfy3/2bAVqqXo6GEUde6nz3ECgAsA1A9J6Ci6mElJl51+oqWNn4jcMCj2jSNUqdSnvIMff/vY3/fCHP9RWW22lRx55RO985zv1yU9+sl81sEzRRs4880wBuT/72c/0hje8Qfvtt5++/vWvLzUhqNenZGo5ph6xayP33nuvdthhB6doWL9V20cY4OZV4IFAMV/4tbDbCJRqQWju3Ll67rnnXNrqufmrB06Wt0bPzz/b/Mm+7nWv0+9+9ztXlkDsn//856XaDs/JOzUfDGZr+3YD5lmzZmnevHnabrvt+n2TDtRIqR9Ti/I/5+/P/T7+8Y/r0ksv7XcJVO+eVlY24N93331af/313f+h1mO9Ms2npbZcTBChXZ5zzjnacccdx9U7aTaKK8+muqLKrOvV+8+Py29dX6HnqRyXNGGXM6Sm/Caipceb/n7duthGw5H7+xJxgKiRS44sumLS86xKj50hP/aUhp7UD66bVcF1xe5DAESpF1uVpg0Bs8AqQIgpAIfBq63+5VdMLEjByhBGVsSegOX1Enk9PT2pFax1GNb5UTG2cWaw2e3ySCDPBFDzbm1ssGIW6lTX3j71ds/XZi98RJ5bNx9AuVweiRzmPV05+plLqWjzL0vrvTOLQDXAfQgMEHY/I+/ed0j+RPl1FEq7PFGTFHiK97xKaTxxwM3wURDJT9sUPnGywhcvlPwlm/RSokZVXla6/S9VnrJn1Yh+2USSn87Fi+QVUsUv/keTNthUC2c/pea5P9dEvaBiurbiDY9T81rT1PnI6ZoWPaq0vFDJbr9RPGk311lxD+rYgMg9BZ+qaOhMquZeJT1xgpqcP9eoCtFDNxeoPzhmUbZo37DrMgO8kw4q0qZfkDb7eP+uv+U9YRtmc1opp1s/cd111+kf//iHvvKVr+iqq67Sl7/8Zf3zn/90ahUdd74/+f73v69nnnnGKVpve9vbBIAdd9xxrs7tXH7OK3wGoNb3ELjiPe95jy6//HK3DGdu1OoBYF7ZM8XO7jNYHQ4Er3av2oL/8Y9/7OAd6GFCDbwaONu5BoX5vrQWNGvPzQ929MeHHHKILrjgAtde7777br33ve/NXpfqBNWU0lrFNg9ttYNkHjTJH2n61re+5Sakp5122oBx0a2O7R72LteCOr+T/ss3qJ8AACAASURBVL/+9a9617ve1XAFI1/2pIWVwNe85jX63ve+p4MPPtjlM18HA9VlXqm1vsWur6ckM6ZQvj/60Y+0/fbbr5R3azC4tna9okEnTctK5tyhrts/pLBlmmIvka+SCgferJYmXBj2t9wByq3WjVXtWF2juObuFHslJZ3PqHz7Ec41Yhok8noXVhXXTaqrhQa+je8z1pWa9yZg/RXwaoGaauE1/+7XrnSPddqGcj8zdVrVNm15fX19TnFF4q7tbGqDEAylIJbHOXkbEFNe+M5VfHenFlaatfGzH1BzPL9q9z0+4TULoxoodWv0FVW2PEne2gfmbDeXLT1n00MY3blXS49+XX6At4ABVFT02LBF8R6XqxJMceDXyNWCWxknuNSzv1b47PfleUuWfJxyW5qneNc/KJmwg3NT0ujoK/YqTWL1PnCisHpKN3+/2iasp66nbtWExZfLi0vq2vhYRS/foHUr1ygqLVS42cmqbPJOB/D1Bh/slTH8cG1ywc0KH/yyyxdHZk41OnCtjvYu7CxH2B+oIMule0ZQVqV1WxV2+41z2ZKZL6zYWf3yeJ9Ge0/rJ/7+97/r5ptv1ne/+1299NJL2mOPPRxUolYBqXTgqLH0LYArITIBvLe+9a3af//99cUvftHVLyFZUfi23npr1+EToMIi0Lz44ovuezY3PPjggzr22GN1xhlnaNq0aU6Bmz17tl544QXNmDGj33E33z377LN69atf7SKx0VfwDCCI3+msCaLCd/wOxJB+nkFgDPoVnotpwzbbbNNv+28wyP1JL2kgXKcpyiiuX/va17Thhhv2h10EMADZJ5980sEsJhLk+YknnnDpII08lw0cpJMy49nbbrutU3J4Jt9Rnptuuqkru1/+8pfONIPvp0+f7iLR8RzLIyop6iblwv0xKzBwpFzYjLvZZpu5a3gW9TNz5kw3GaAcuS91SpqYXFDO5JdP0sq98SpDuVEWbCZ5+OGHtckmm7j0oAYjhlgoU1OYyC9p5RzKm3JmkkO94Nd53XXXdWIEaaH+aTso2YcffrgrVwCWc6gX8sF9LJqZten8JAY1i3LmHK7j4Lmkb4sttnDlwoBNPh977DGXvw996EP6wQ9+4JTmwSY4o32PRnI99Uh7Mr+gI7nH0nCMu8lsX3/MpCXw5Kc+pqiZqZkL7Y24ECladJcW3fhWtbRtlvW/SUntB9wgr33akDZHuR7budJGlJCCJHUus5zfAWxenXurekcW9CBefJ+Kt+OiMFEcNCnpe0Hth9ymsH2jfneFSzaAESa8kJkVkH7nwaD+Dph6olztd/wOhNJma6OH0n7pA0wAJAe8IwTd4ZlM2Hi3eb9swkEd8j39zcpuZ+TN/FObiLCy0zRYu3aRsyyONx2aLcvx0tM5jRdnyGbM7CI+VePxZv7OSurtK6t99k80ufOqce1vMwNXz/lgVVJRtO1p0uT9lDSANyoPcI39QOGLlyl4/Hhnb9l4R3zmUgQfd5U9Lpea18HlQGNw5QHs6H/+QvlPn+787/V3auz4LC9UvOvvFXdsPyC4+nGilxbPU3vnw2qee5ZenvRFTZu2rkpBIj/x1ffcDSp0Xq0J6paPp4JosZJNPqZ0sy827PAA18yWtQquD31ZXgC4VktxLMA1o1dFUebvFndZS46sw07iBUp3+638yXtmblvWuMXqn+CiuN522236zne+o//85z869NBDdcMNN+jss892Ayv9B6ACtBq4orgCX/vuu6++9KUvuWVvTA722msv/fGPf3RL33/4wx/005/+1ClsDBbABudhGwsYv/GNb9TOO+/sQPCkk07SBz7wAX37299292HAOPXUU/Wxj33M1dXb3/52Z6Zgz0Ahxkb0qKOOcqYNqGsA15FHHukg9Qtf+ILOP/983XnnnQ5A77//fv3pT3/qX6Km7/nmN7/pzv3tb3+r448/3pkHAOHAF/niXgxiDAbA+vvf/369/vWvdwCFKcXnPvc5B9mcD/SdfPLJuuKKK5xau9tuuzkw4T/pAAxRVfkecKc8fvWrX7n7nnLKKbrxxhsdZF577bU67LDDnCkF4GkQiALOOfTrqNVvectb9K9//cuZalAG7373ux24HXTQQa5sP/GJT7iy5d6U3y677OLK6cADD3RL/ExOuI4lf/ID6PEsvqfeANGddtpJF154oT7ykY844LSD/FIW1AVl8Pjjj4s2dOutt7o2Q3mi8ALpW265pUsrKjaTnT333NNNiPhP/X3605/WxRdfrM9//vPOJjWvQDIu0GZoF6j7gC5tlLr83//9X5cunvPrX//a1TEKMMDOPUgT7Yz6Ha/vusGrqfqDDfID/z0Tedg4VZ75e8UvXK+0srAasCWQFxDdMnSuE+MgVvzynfJCVv24aHjgSt9NPEYJn+Q8AjdZmI6Fin2Eikamfjlw/ccnFLsQ7wUVil3y19lXkdeTeR2Py0IZVuzL9wNFLZMUbvNFFSZs5Vx5IRgNZ/N2Hl7hIZssmI/VfPvgnbPAAvn2DuSayg+o2kZSm/iNru7G7mrymg+AUQ/mx+5po7+TF8exi5xlTm9tqcd8u46Hl9cUHnMXYfZt5uA36ulU78IntdFLX5C8Jnmj2Lwz+iJtfIelwTVSst1pSqbsy3b8hhdl4OornHWRgie+pTRYK/Mi0OBI3bp34BTXNJxu2mHds52CxFL5rIvkP3nqUuYA3McrL6oqrtsNCK6xSurrXqBCZVEWZ7klVe+jZ6vFW6S+qYcq7Z6taZWrlCZoqIGSaJHSTY5UMuPooYPrg1+WgmaMYas+AcdAce0vlczmNWv7vjy8G6AGBL6CSo/iybsq2PUCp4xnqmvjycDybD/j5d72PgJLwCZwyPI1nTEKHQrZ1Vdf7SCGn3//+987FcsUV85/7Wtf684FfFAQ6YMACMARlQ2gBBj5GXC6/fbbncIHtABYAB+QBdQBsoAJCt3zzz/vgBa44gBggCXAGeWWe2Fj+5nPfMZdyxL0xhtv7H7n7wAvMAcsoYbwHelA7TOPCGbLCUA+9NBDTgEGyFFVsfnloIxQYQArVE2gj3ShUB9xxBFumZ+/A1e/+c1vHEyS52uuucblkzIC8K688kpXPpQzKiN5ARD5GSDnfLMfJg0oo4AZ1zLYAnzcA6C/5JJLnF0sZYkpAJMEzmWTHGUJrD7wwAO66KKL3M+ApqnpgDcwSjlQtpQT0Ed5Mmng70xEgFngEJBH2STfCCIc3O+jH/2oSw9mJY8++qhrJ6QHcAUkaQ/f+MY3nOLJQR9PW6GemBRQ1nzHOQA5sAvgc5giTv1QnqSLZ/E7/6ljTFQ++MEPukkC4wjPYSLC6gFtDdClLY9ncLX2xcRotEu8GaAkihbcq66b36KwsJHkRQ4hgUyLRImNKcFcQq9dBJzpB9cDb5TXts4QFFdGv1Re1KvyvDvkB1OUrr2lCkmHYgQOh5SNNsAuDa4Z/BKau0Vp0qu46qkACiZAAr/jw9xXh+L2yZqw/5/dQpkLoz6CPbZMIimnPLjCIqxU5E1ymFTy7uZDugK0Fn0033/Xrm6Pl77d9hbVs9MfL2l07/qCBQvSvFydtzEaD9BqhWUVjeJh7hwo5FKlrLjUqwXdfXrVzE/IU+eANqArs/CXNhWIFW93qtK19pGEbenSMNr/QgCu7Ld6/gr5jx+vtKmjGqGqfk4ATmxD4z2uUFpYz7kraWgqwNvspwpmXSQ9dZqbVdtB6FM/6lKy64WKO7Z1Km6jI0n7lJZeVu+Lj6t1rWkq33e8Ogqzs81eabbc5LuNVkUHnl7UrXjjjyl91ZcGAdeql6wFNytYLuCaKbo2ocBdFm0KswEHqG5Zy5NXnK/4gHsV4jKsqgqMp3djRbdpexeBo9NPP90pbqijKH7//ve/nQoJYAEGQBZ2jeedd54DGeDsHe94hwMI4OXNb36zu45BmHNRKylbYA7oAPoAU1Q5BgXABnUSRRMoRolk2Z8NPCyLAzmoeSeccIKDP2AZdQ6AAqwBSZbr+eR6gJYlbWCM5XnShjLJtUAB+TvrrLNcfqzOAUJACvhk+R51GNA1cDWFBVAD7AAmVGbKg3IAjIA17kN+AHh+Run7y1/+4p5DmZBm7s2SP+lgSZJyBmQBdOASxRJwxbwC5RaFlvwC20wiKR9AFOX1rrvucr8D80Ar9ce5ADxlATzyHWkAbEkT6vX8+fO1zz77OIVz9913d+UL8AKuBnqUHWVO2ZInyhWoxvbZBnzSCLTz7GOOOcYt49M27rjjjn5wJQ/33HOPmwighJMHoJj880m98UxsUckH7YW85scJxgjMJih76o1rKDsmCQApEyqUVT5Ry4FW0st13JfJx3g1FagdD81d1mDeHxoKHQgBilR67kqVHj5ZYRq4GIFlNx65OIX9l/peqjhqVxr0ZPyH4jokcK2ObXFFPfceJX/OXSr5iVo2PFxN2x/n1FE5qBwauCJ+RERrJDpjQHTHwHXLSYLbLeA1dT6G8FOO94GWg65WWFhPsU/ogmwcow9jAsS7VutfNV/GNg5biHJT9s121VxeWZ8IqJrPVq5lPOE9Qnld0XbJIx0XbEV7PMOrC/kKCOb9tY40w8v7OjN+5pOOiCNOUlVKkbqKZbW/cLYmF/8kn7By4MiYLSePTc6cuRAwRNeQFpVse6Y0eV/nf7ax26pUOGr2Z12i8IkTlRYmDhLa1lNCZJLdr1TStE7VFrS+XSZRpDg3nHWxvKdPcWq1HWzcClna2PV3Ctt3yWaxS7qwpQokVp/S8nMqPfpzhZt9Qt0Pf1/T0/9kZgu1br48Ka4skDb+pNLNloDrMjZFXiQP/6leRd78WxQ+/KUsbKCLwrXE6crY1MySu7hABSgL+MsCXlnCKhelnX8iTXmd0hRbV4zCXrm2rnkbVzMVoAQZRFFhUbrM1RXKKIAKgLEEDOABZSiBwCKgaGomHT3Lw0AF4AqgAq5vetObHOgBkiiufI/awc/YavI9UAqUsQTOMwAfIBGwBFxQaenjeCaAi7LLEjNKMIrrZz/7Waeuku4Pf/jDDqwZgIBNQIklc+CAfgeoZfMONpLYteIpASAHXHm29VOonOQPwEQtZKAEilBPb7nlFrfsz5I78MUyIukFGrmeZ5BmQI4B5Ktf/aqbsLOkD/gC5MDc9ddf75a9GVh5DuX1qU99ysEhdqKUCYo3Si+A+KpXvcrdj7SjmgKgeXBFASUN//d//+fuCbgCnIAr98EkgLIyxZX6Ij2AHhMWbEeBU0DQ7mUDIPehbAHNo48+2tUzoEwbogxRXEkz5cG5PA8wwB6adACu1B8TC+rJwJ/yzAsupoyTX5Rf4Bw1H4ilPdAmqVfqBMB9+umnXZtFRUONH882rrX9XX6Jd/ghiDM4ZQG//NiPFD1zoQspHqeefC+SAoLEcErkzAUC3DKmkVshZCO0l5YHBddEFflpQWUvlvfSbeq952iFXof8tKQ4aFbrPhcpbdtAoYtO2BCv3b6OuPM+9d1+pEsviqqSVnkFgsWUnMiARyw81bg92r5UwVtPXFTb3ucrnLp7JpIw/sSxM6fh/ab8KLd8+FWboNqGPttkyWZFW/onpbV7gMy+mu+5H+2e+/Nu8zP9x3gXPPLvEe8D6R2Pdq/OVMAt706cuIxLorGGgtHezwYEB6xx7AaRSopbe0/dnX0qdz2ijV46VswZs9jHI1gXGG0iB7w+W2LOwLVPyTZnKZ38uqpHgUZpXRpc1TRpYHDFZt4PlOw2PHD1nz7FBRzo57GkRZX0WaU7/VnRhO3VnAe1GlMM55+1OFPpvUepa/qxCgu+Wp89QU0h8LlsbxRHC5RuBLgusXGtb1ODGpDIR3HFxjVsz4IkLGdmZDIEwAKvvk+M7oK8tQ9WtM231YyXrmB4tlLLtUmthJsbuAJNLNcCV9bJo+wBCwAs0EHHR8dvNq4AHiAIjLC0DNgBMrabnXMBFpZ/L7vsMrf0jVrJfXkuah7fc2+W9AE6oJLrGCxsVz3QBcCxtAycAbv0cUCM2bICMqipLG8Dt5gasIwMNLIEzWYd0p9Xs/CgAOigDgNdwBnQBSgDYkAPB+kBrIAsbH95LvdC/QQ4yQ8DHPkBPFn6N3DletJAmlFXUbFZ4mcAxNYUUESF5TrUQj4ZVKkHwNUU1zy4Yh/LBiRMKsx7A/kC6AB44BXFlfyggqKeMi5wT2xEAXkzFUBxBbgpH9JJGgFXrmFSYBucKB8AOq+4GrhiTkC+UIwpCyY25Mu8iwCSTApY0qetUGZ8sjkP1ZdJCwo+NrSYQJgHgbwnByZSbPTCfpqJAmBNus07AeWMKkz7o+yZSDBJoi7Hu+Ja+9rnNzAPtUtgjIT28CFefPg0xTMvdatP7LkIg3alU7bBQY2DV8z/Y5b5F9ypwJ84ZHBVTNSteeq78TClcbdbPfTSUIEfODOEFsC1YyP5SSHvRrwmC27pKwPXO450G4Hx2x4kJSXT9lRB5o6LJbOyknl3yiu0qxKVFaZFFfY4R03T93c0a0vhfDL55ci7sDKFlHYEpNr5tA3OhznoRwxADVLNPMAmEpzP9fzOOabMjndwrW075jKrkSo91LY21ud5ixcvTs1x+FjffKzvl1dQza9dsVSSV6moNy6pp7Nb68/5klrjl6puk8YZuPYLhYB1Uck2Zw4ZXIMXLx2W4prsdsWwFFf/mVNrFNdUQaWouDBNvo8Su7RfvXzdEh0lCQrySi9rYfOOKpXbNF3/xmChruKaRAuVbnSkkk0bg6vbBeoU80D+y39W8Ng3srC0LhnLy2uEVVDmzSCOUvmBr5TQuU3tSnb7s/ywyXXswRrF1UGTeRWw9gCsAWrYMgIIqISoorWbs1jSBwKBXEASpQtQYqkZEDFwZTkYcwLgBjBFrQVGgUxAC+DDHyxqJku/bAZjcGB5GwBhSR9YYgkYNRaYBU7ZJGU2j4AQEI16iK0n4IdSye8AIeqqLfMBiQAZkAXsAHXAFT8D8iiDqHq2TEi+sYVFQWbwol1xXwCee5IH/oYpRN5UACBESURpJm2/+MUvnOsxnsuSPYorzzLFFYWS3+sprkA2ZUfeOQdQ52BDUh5cKS8DV5RjluyxJcUUBGikTlF8UdBPPPFEV69MKqirvKkAEwXyTTlhKlBPcaXMSAvqLuCIqQdQj2pNOQGqgALKL8/knqSVNsfEhvQxuWAcoB3xn3pFEaaMqTfMJigXzCCYYAHkbCIEsLkOjxJMALiOyQdlB9hTH+PdxrXe2NooglyjcRg11EsLLsJi7wPfkmb91XGmm3h1bK7W1/5avocv8CxUa9r5mBbd/CYVClOHbONaQcF95hKlD3xbcfMEJUns7FBdQMfUV/u+Fyvt2ESBiyzTKKU5cL39SCUeKm4or9ylloNvVtCGx4jMP3fSO1s9N+4vP5ykMI0VpSU17/5DFaYf6DaCYfxA+6CvwdyIiRJtwX43V1b1lvVtAxZ9jYVlJcVcix23+b5ngmkeBABdnmeQPNZMtCLul/epP17MHZby47oiCmGkz8hDqymvWYEmqpRL6i52K+orqWPeLzS552rnK9UbYNPTSNMxqussMpOH8/Q+JVufUQXXgdwsZYor4Bo8caK8wqTM3mCAg5CsyW6XKylMq0bkaiRRJlIQKnjhEvnPLG0qkLlIYWmFWXnueU40rr1f4joN55MV2yLS5kVKCem3TFI9pZW50kbHKJrx2QFsXOmcWuSzPDX71wr/+9NcZK/lZSqQv29mkhCVY3kBofj65G9/npIpuzln2KvazHlU7bZW/6i2P9QywBVVjnfS1C7ULZatOVDgUCEBGSATYAM+bXMWG3RQ8DgYRIAR4IlPgAb4AGoBV9xPAbo8E3AyO1ngg8GEewMoXI8ChRoHsJJOFDxsWRlAAFWWuwFDvBKwfI69JiDGEjZww/1RSjgfoGKQI4+AMXDLYMUOdwAJmERtBexQIVGETYEGoFF18VJA+oFT0k+ZsASHrSdgDuDlTQWANO7DIAhMcQ0wS9qwPwWyKGNADsgD0PgdhRogJ2+oPoAcoMcSPvBreWFSAeyhCPMsPlE9bXkfdZb70M6xNcarA/nE7hQzA9RuvA+gnqO4Aq6Umdm4UhemuFooSyAfAKVemZAAjJQxUEw7IG2YcGBSAlTSrqgzJiqovUxAKGPSxfXUCeDPJ4oxpgaYfVD25jqN9HMdf6euaBMotXwPOJNu4BjllfaEUs9EAc8Iq+LBmGi+ka2Pqr+axfQ/rlqxpup76GQlz/9JcVpxG2j9to3V9rrfyPM6XEhXRIRo3t3quu3tKrRslC3XR2V1HHyjvNbGm7PSJFH83wvV99BJUmEyMeacq3VMD/Cu07rvRfLbN67u9h8oOkGqeOGD6r3jI27M8IJUaXG+Og6+VV7bhm5scB66+map97qD5TW1Oc89SRqrddfvqbDuIW4/h9ExkM87bEv/9Be0RYCUfqhemfEdE3P6BN7LvFss8xjAtfzdvDMZxK7q4wV5N1V/PKivLnLWqvCC1oIrac5UV6J+Ra7RdXX3St1ParMFn1bqT5eflMZX1mrANd76dMmZCjT2kepciDhwvUzBE8e7l38grwJOj/SalOx2mZLC9AE3ZznlsgG4Zv77ltgJj8WLl/lG9ZX2LVS05Xel9d7e0I+r58qkkpkFPHOGwtlswFheSutAzcRTJaIc+lRY9y3ytj3N2VT5uWAN46uRrbjU0PnzDtYa8dtyGRDAxik68fxGCFQICx7AuQy0tvmB1HMu16Bi2GZMsxGzc7kvbZI0MJgAL2azZr+b3RrXAHGkFbgChgBgrmcnOStODDacl4/IZZsq3DyMTXp44ahu6qC/YcmQztx8YNvuY/vdzuf6/HKkKYKWJ/Jq9rPkw/JM/k25BfpwoWUO6Pk035B8co3l3wIg8J3Z3Zm5A2VgA7QNRgA0/82zjEE6gy51weZdzgXCyTPn2tK8hQq3Oicv/N2UJvMowN/JA9CPCUR+0wsAwHNIP/elrMxdkLUP6s9ULfIAqHMd9QWk8x9zCgulyf1JP9ebspZva9wrH3gHEOZ+FuxmpJudVtzb1/hJQ90Z7uCziozFh09XZeblSlXOwHXCq9S+968kr7UKfFLlpdvVd+vh8tvWc+CaRhVNOOR6eS2N/bgmBHnpfU6Lbj5Antow4lPid8jzgeZAbfteIt/5YR1oddTpvYoXPazeO45wwgGnJ6UFmnjQLVIHKwiZZ560OFs9175eCtuVQMhxWa27/Ujh9APl+Zl3AoNSa+/mBtQYg7ZDGzQzJ9oePlntOtoe7zjX04byKmQeeOnT8jax46FtjCYNbhXSbV4eiFdG84ShX7vKgKtrlDnGtkK0GSYdX09vjxYvTrXJ/C+rLf5vVW0cemEs9zNXGLia4joKcB1BYTSa2fffilkxs+B4sYI9/6ZK06YNO6zEKysktB8RUh74koKue6vOsFfcPMvyg3IcRb5YWgv3+JO8jvVNVx5BKa1+l9TWe34AsNzmv6v3s01EDR4bqUUWoYm/m6ppUJkv2dr5ONcBIyh6KKzYtJpCbJ/5Z+b7m/z97fn9baOqNOdtdPlbo3vm080zzBWhxS83pSY/GBrk5T8tfXk4tp/z5WvptQ1LVkb2e+09zf61tt7ydczP/Ddlqrbc83amll8zZQAsUZCtrPNpzqcpny6D5HptgnLDXpbNYqinNskwYDdYzYN7bbrzZWh5GYuJ+sp804eyMzwPrqVHzlT030tFvwsEhhO3UeveF2R9btUF4BJw3cCZ4g0FXN0zYqC0oujFq1R88CS3KleIpTgcPrj23fFhZ+/qER2yOH8pcHXtvjhXXdftJ9+Ba+o8CzTv9TMVpr7WiSD595b6AUrzG6mod5RY4MwmglzDJCgf2pX2bKY/edehNplG3bfJ9cpsB6vrs1dZcLWBzsCVDozwr129ZUXz/6lXd50mf6md8OOgCldzcB1KCeOxL56wtYIdL1CcVBrPtLFxTTyl8csK7/uQvGjRgBHDhvLsUZ1DiN44UmXzr6llw3dK/vjfITqq/A7hYlP/Gp1aCzt5KMhDJ9/bDlYDjDzQDAYRjSDXACsPUiyzY4PKzvc8wBhs5oHNoKtWUanN72Dgkx8s83kxuLK+jDLIx6K35+chrxao8/eonRDkn2Vlkf+uFtTrQXCjvNWDSctnvWvwB4u5BLatKN615WzAmQfyevCcnxBYfmufW9teBppI1UJ3fpIyhFdgXJ9CHdGm8iHTl8pvTnEtPXyG4mdRXEty4b4nba32vX6VuQr02ZORKHr5DhVve6+81vUduCopq+OgGwZUXPGHjWcWL47V9/KNiu8+TlHQoeYErwKFESuuGbgu0MSDb3ZeCTw86eBqsTJPXdce5FxrsQ3aiyMV9rlATZN3q9q4ZuYIpkrTnoBSlFPbPc9KC5Can+zYMrlBKuXKygbXWFh6myRxjkHvYH3XuG5ANYkbVJhagZlZpcGVF9M2aTmfruWyit3d6uyVZsz6kEK/pCAgSgcLFCxNLOft6INV3FLgyuas05Suta8LTdd4GZyOw5devEzhEycoLQwcgMB5LfBCJbterrhpcMWVTip88dJlbFwHy8pSHSCTcpZvWD6qvdAZy4by0qg/Ylhl29PlTz7QeX5odPioOn6qdOGDCh/+qDwPX7cr8TBXZlMPUGnG8So0NSsMc5HGnCPvldy+VmLxjPTRdIYWsWX47nyG/1SUEAYkU0vGE6gMBhrDz+34uYJlU+raws+O5btSD0zHT85XbkqsTdUNVFCNwZp6kcqPn6PKUwRyIDyq5K+1nVr3PE8+JlvVVfxobtVUoL2quMYVdRx0vbzWwUO+UkfxnBtU+veXMv/eLoKkr9Z9LlXQsXEmSgzkDgtUXvywSrd/OBvJMRUoLtAkZyqwvouY6VxNxgvVc+1+GcgmvrwkUss+5yucvHO2Z6ESOZXVzGOAT/oCs0WlVsznpQAAIABJREFUtigzM6fJK/8ArZmrcB7XArRALn0YEMz/sWzbK7f1jN+nr1LgarNxK06z4TKALZVLKvf2aGGloHVnf1EtPU+o4HsKfF4K/BitZLCoAdd4m9OkoYBr4Euzhgqu2LgWlLI5q2la5j6qYY+QSH6oYNaym7OG1WSdYTzP6ZWXti71OKJNEc4vTAtKoopK018jf5vvKSiVlboQrksf1lHEfqRC1Cz/0c9LC2+R5y977rDSOOqT8ZwQy0/WUrLnH1VOMnAdD/Y+o87aSroBg9loHagPN+m1yu54UhGsfzMb3/ESbnu4ZVzvfHNTNl52JY9FnlaVe9h7tgy89oOrp+ipc1V6/Gdye2zTVE3r7KXC7j/JwrBiK8qqyDgHVwedlQxcHdnibxavAnv/WoUpu6ivWFIcL7FLNYUUe2xMWIBX8xZAv8T3/G4H52NGAKjaagjwymF27fy8BlyX/5uxWoCrqTblcqxKtFB9XYEK8/6k6T3nKopw/MvKLjvcV8bmnlwl1lFcNXk/JebUvm59s9QCuF6i4PETpKaBN2fhRipNm5TuMbg7LKfy+oELboAf13wAgmE1vdhTHCbZLk4vXhIQFR+YapFfmKy4Y2dpkw/Lb52hchAodHZyjUPdBqnU03WrOu4/SnEwCfwdVpLG+mTmPElakJ/OUTrjOGnDTzqPFhzjYZflWOd3ed+vFlqXp2pWz2RhvA8uwGu+bY03wB5u+8ibFqzqeRlu3sfD+ZQ5kGWbIl2acuBaefLnKj9xTqbtpFIweRe17HWuczuV7cYfx+Davn5/SHLAte/a/avrq4GUltT62osUt26mSuyroyPz3eqyX91shAILoAKq9Av052ZCQLvFjCBvVsNGvunTCaeeqbPmQms81PMrJQ2rNLjajMnANa5E6iv3Ke7uU1f3HL1qHkvM7arEsXONFYYs567MOPOZPzpUzhTnydvgVQBTAXbpNdp0BLh60qxL5T9xgrwmTAUGcYclFNcrlDSvXXVH1djNCMs1/gsXK8Ad1gh3ymOG4fK1xemK19qOtznTeFleL0xUGrSJcIHOHi+OFHmE3kOZXdo3LKYcCUvu2CaFnuL7P6Kw81H54yCQRBo3yfPxSpgqaOpQusffnArMzJxc5G0TXymdx0jzadBqO9BHep+hXtfIxnS0sJy3seTnoSwTNkpLvby4tpWmS7WtsYa+sb5fozpZUc8ZapuoPW+8p2+s8mV2ma6tul4at3+pKk+ep/KT52RhXtn8NInNWec5Mzbrfp3iehteBbBxjZWuMFOBquK7+CGVbv9I1VQA7zTzNPGgG10Ag8w0IFFaXqie6/Z1Ub8IfpOqoo59r1RnOrUaOCDzKoApgG0EtQAZwKnZt5ottbnEy3uZ4DqUV0wM7HPNyttIW+jIrlulwZUsswRlM6corqhULKlULqq7q6L1531VHdHjLpJUzM7GNFGBZfeGkDiyQhzyVaa4oqAmkeItT5emAK4cjSNnOcUVO9QnvynP2bgO9ERPMbHvdr1SaWFq1UxgABMJ35P/4sXy/4vfzRHakaKcerHi7c5ROnEXFzZwybQ2n6/MHUn9I1GCyyHiTQcFadaFSp89S4HXJC/B8d+K8ybQcPB1QRECJZVF8vf4o5LWLbJd4XFmaz2eYzsPuY0O40QDNzdHGaJ9b63yk4fHevAw0DPyf6tNdu1Go/zfB7tuqEXAffDrigLDwIUPURsEa5fEa/NRb1NVvXKsdW2ED1L8nOKUv94z8jZ5A+W50Qam2jqo3WhV77raZzbaMNYoPUNtO/Vg076zdOfTwnf57+tdj7KNey783OKXluAXhJY1Ra1eWxhJux9qm1oR55lruswUhX41UfnJX6r85NlKCL7KtoQJr1bbay+Q/FYnJND/4lXAbc5qMYf/JXUceKO8tsZ+XPP1M3Ib12zciBbfpxIBCIiKGTYr7ZmldmxsJ2yeeT+Iy1LxJXVff5C8wkQpiZV6sZr3uUKVpnXV2trmvMGYraqtlJkdsNmo4jHAPAJQ17iBM7d+VveYHKHQWqCBFVFva56xpARWeXA1NzQ0JMC1UkpVjjrV05MqXHCNNur+sbwwM9R2Pl+ryutKiall4IrtQlwZIbgS8nUgW92Rgav3zCkj3wDlwDVStO25Sifu5GbySwbAxgp3fpBko1bAJgE/UOG5C+XPPFNp2Fo1TSaS9co183BpdXMez6nl3oyvKtrwfc6EwUPhZj9u7VLcK7CnaaRc8b256Mn7G7VNEo3gpZFCuXTbGf7GuNp0NoLmgaCKa3DDROhSBjBziL/lllvWBXnyjx0dzv5x4bTvvvv2t5B6z7FBMg/7OO8njCrRuIYzYagHjfZMlF36z7zyNNyma/VLoAgCEhBoge/Mz+1Qd/rXA++B2pSVgfnQtTzwvQkagBo2iPnlXrNRBD4AVcLe4iqNnwmesOuuuw55MjbcslqZ51tZOjtqLFgLBJkBXM9X5ckfu01O+A0HTjv2uVie31bVGjJwdX5cW9erRqpaSeDqxoJmeeU5aj/wJonNXZjIJam8RQ+o69b3yG+a5M7yk7LC114ur22jqp/gLNIVpgGUgZnkWLho2hHvMd/jS9jKi02dFnAgD+MjfQdXZhtYHZ69WoArFeHANSKSFo65yyr2dqq7s0+bLjpaLepiu6GzFcUuMUlSNRF8OWt1K64ec4orPvCSrYanuAZPYuMKuA6UZE8Jyya7XDEsxdWB60g3QOFRIK04cNWknWs2gw2ksuZmUGRq8ROKZ35VTb2zlCYYwPc5VypJUo3GteJqqv6TqkEZMPVI2l8l7fBL+UnW0fvVdrS0mrGyE7x8n59XS/OdeT2VLh+sgOuIbAT0XXvttc65d+31tSmvfdZQgHagAaYeuOYHobxa12hw4pz3v//9bikfWLv77rt11FFHuZCsKHi115kLsBtuuMFF3SKggHk1aAR2BmB80rYoL8KkEgWr1iUV5+TVzvy1tXmzv5GHb37zmy6ELi7C8umoNzloBPh2f7wHPPDAAy4KFWFpCfRA5K166jD3su/z9TucSYUFYiDthOo98EC8lWQdJHk59thjdcABB7joZLVtzCYSb3rTm/SOd7zDRVPjvDPPPLM/clYedmvLcKRK8fJ9KxvfvfadISogflaDplDxzN+r9NBZ7uI4CNxY0Lb/nxUWJjtTArfovpLBNe68X6V/fEJxmij1muWX56rjoNuUtgPSrMqFimb9VcV7Piffn6YoiJxZXcfrr1JPMlEdHe0uUhiTRyZUTHIsqlu+bQCpFhTEvI+Y+yt+t3bQaEK1sur3lfTcVR5cbYDJltSIpJWoUimpr69HvV2Rpi76jiZXHqza87hYcyKaRzGWWpuw8+E7NgnFbMdfviBbBVfccmAHmmx1sticxc77AbqbzCfdnMvkP3Gi5EwFBtqo5Cthl/8uVwwtcpYfKJh1qfTsyaNQXEPJKyva5lx5k3Z2E4OhdOqZMltRkISKZ/9A/gvnS0m7kjBVaHXBhjpnirUCJxiD9QBETwo9BXvc5OyCcRmTz2/eNnF17OR45+bNm+fCdLIx4TWveU1/ZJlHHnnExXmnowdgCPmKCxmUrTlz5rhY9Hvvvbduv/12F2oTSNhhhx2cYkm4Uq7hfoT8pEx5BqFS//Wvf7nQoKacEfqU5dx77rnHhWpF5UTtY1DaZ5993KBE2vg73wGKhGPlIPTsvffeq+22284BGwMV9ycNpI3zH3roIRdulpCp667L0uiy5hCUA8DEJ/Ht2eTx1re+1V1DuFLKgrRxX55J2kkzQAeso+zw/f333+/SR7hUOygL1GgiexHSFhBkNzMQeP311ztIw2xgv/32cwBM+ZInQsFyL8qdg+8I08ozCLNLGu+66y4X4pa8s2x6/PHHO9+2wBvBGUgfz+KT5XPqhPSgQm6wwQb9/i2pH2wAUZxRqvbcc0/3TNoGZhOE3yW07WmnnebSk1faqRdLK5BPGXIffLySPqtTzgPYKVOLKjZz5kyXJtoZ6aWNkAfKHsWUa7kf98dv72677ebKj3OpW8LnorhRHowbgOs73/lOF0r2jW98o773ve+5fNMGKCPqgeeRNq6jPihX/kYaGk2iButGxsPfs6hrsbzFt6nnn8c5QcdXk4p+RZNee5WSjmkKFSj1ElXm/0u9txyusGltxb6npqiklgOul9qnORvTekcMGLNellYUz7lFpXuOURJOUKg+F+GxZZ+LFXRs6iwWBlzdYIRe8JB6/3mEfMy1/FRBaYFaD7lZfuuGmbmdl6j4+LmKHztbaVOr/NhT4req4003qqurrPb21v62mwdVfq4NvEGUN+qdd9f8PZs96xrPGCu/5a424JrZqVSqjoVj10F193WrdfHN2qD7R5mtjm1q8rzsvDhVWHCv5YqpibziSrjarU6RN6TNWQauJ1TBdaBl8yWK65BCvubAVV7zCD3dsrlsCbgONYiwMyIgvrRXktf1b4WzL1fy8vXyAmBwIJhfMdXV8CnsRg0rCjb+iqL136OAaVFNx20KY+2MfiWnfMwez1I1MIQ9GO8Sce4BVGLXE6MeGARAzzvvPKde/fa3v3VL3AAMyhYK5T/+8Q/tvvvu+tznPucgE/gAYoAC4s4DV295y1u03nrrOTtSngnQchx88MEOKFm+e/jhhx18ACoALarnu971Ll133XVC3WQQAm6wZQTcUAFJE/BICFIUR8APO7aTTjrJAcv555/vgIm0/O53v3NgV081zIMr6eLZ2KD+9a9/derfj3/8Ywfm5BGA+shHPuKAiWcCUiiCACFpoVwMkCmfq6++2kE7AAmMf/3rX3dqK/cEckknn/wOzFHWACflyvWkGZikzOkfzzrrLJc+nguIEcGKfJ966qnOvyrpIA3vfe973YBNXXz0ox/V97//fVfHgDLlYiDPPQH0J554wqWbPHIeoHrhhRe66GSkizRQ5qasM3nBlIBnApHUK/lkYgJ0Ug+PPfaY9tprLwfBtLMjjzxSH/rQh9xkAGjHzAIw5lomDUxayBeASp1wUN88B9imLZEGJkvWZmirhx12mFNZa8GV9kHbIx+EvOV5XL/LLrs4kwLqlPTzXb1JzZi9aCvgRqxQVhY8pOi290sdE53Tfj+J1bzTSfI3PBTPrmyXVdr5qLpvPFR+8zpK00hB1KOW1//Z2cM2AlfGAiJYoQ8lc25Q+d+flxdMVOrhgaag9r3/oHTCRi70d+g3DiVKwINk4UPqvfNj2Tgehkp7F6v9kJvkt63rNmGRhp67Pq/45X/Lw/0lgk/7BurY50rFSapFnV1aa9KEfhBlwmHmAha1zcwD4AcmWhb22TZtWZCCoQgzK6DqXrGPWC3A1WZMGbhm0UJQAHp7iir3vKxNej6p5kqTcLS85GAHOyYGidivFQQrQNFz6iE2RYQ+jZRsdaq8IfhxdZuz5l6m4InjpXCtgTeXYYNZNRUYNriO0KuAh11UWlZSVVyHCq7s0/JiX7GXKkx9xX5FmoOHgx/172SlvsbjkgxxsP3WTZXueFG1085i2ecPs+mks1uVY5/X6x1RasgvKgQbhYAm1CdAALhiyRhA43vAE5gAAIEIBgmg64Mf/KCDDyAJgEM95PpDDjnEAQJA9fa3v93ZH3Ku+TXluUAF9wQ+MDlAmQSYsQEFWM8+++z+ZXgGJ9JyxhlnOLgF2ojkxP3YeMG9ATLgydQVG9SAOWAPKKu3nG/gCphzzbe//W2XBhRl0ojiCOQcc8wxLk/AF+X1la98Rc8995z7D8TaxhCDY4AJeKcs2QAGQGImABD/8Ic/dM8AxgHvP/7xjw7MzETjk5/8pFOO+RtARihUJgVcd+mll7q0AXWomZQDz+cc0sY9UC2//OUvO/WRtmsbUYBHwJv0c1B2qLTkHVWXssNcAnC96KKLXFkDeXlTAbMtNZMGVE7UVO4L6FPWlBuwTFnQLv7whz+4dvKTn/zE1SHqOiYaJ5xwgoPcT33qUy7t1BHgamXIM7761a+6+9KmUHRpU5QtQEydAL614Argo7ii4NJmgRkmSpwPmAPb3Mfss1d1esAHd9LbqfnX7abWprWEFV2USs2FqQoPuVp+QlCCWEnfXLdjH/tRt1pW7Fb7PudL6+zZGFydh5lsQ3Q05+/qve8rboXK9yKlaYta9v2dvI5NsxDaA5ntEahkzjXqu/eb8vAr60tRpaxJh9wsrzDVLcjFnq/KNQcoShcrjTFDCeVvephat/6K801LSopVMwHzAMIGLRMXbBMWbZQJLhNxjnxwgvE4Fq3q7W8k6V/lwNVAxjJr9ky2M7A/GEGppGKxrK6+ROssPEdrla+W7xUyX64Wf5loTqmvUoxJeqwwXL4qX/bqVME1jZRseYq8tTAVGDhylrOh7AfXSQPWMzNjYk0P31QAd1hLIkENpzGNFFwpCzZdxWmsxG9SkHY712DhoqcUP/kp+QnOnVfKNrpBs+8RnSwpK97+TIUT9nfmDI022KxuDuV551Dqfv/73zt1D8XNBnvA86qrrnKwBSygxKKeoYgBcbbcC7gCY9dcc40DAwCVv2+99dY65ZRTdMsttzi4Qv0zeMgrW4AEwAWQosAxuHAeUAa0AiT0BYAzKux9993n1DYADdgEvtggxTnAEYMWwMVyMPkDGFE8Wbbm/C996Ut1wRVg4gDeqH+A9LbbbtNNN93kwI88sXQPwAGuH/7wh53NJc9GXQQGDz30UB199NFuoDT45H6ESKX8OCjXyy+/3ME5oIqNK2YGgCM74bnXZZdd5gCP+gBYuSdKNM9CsQXwqBfKGBUatRyIM3AFHnk+kwGeYS6BuD/19PTTT7tyoK7sQAVGET733HOdMonJBfXHNYArqivtIW+Py6SH+//97393piNMTABW0ojizeett97qluWBfs4DhHkGcEp7oaxQcwFmJgtMPoBgyjYfyhcAR8klT7QLVH/UVISNO+64w5VXPXDlHK6hfHge7YU6BGhpDyiw1LXZPA7aYYzrExiZSkoe+qEWPnq2mlunKvB8laPFat30gwp3OCFbVUoq6rl2T2fmhucarzJfwVb/q9YtP9UQXJOk20Wvmn//0Wqd85iCpFNFv1kFv+BUW69QUNMG75O/7THuGQ2PNFXXY9+T/nuBUjULnSn2m9Rx0I3yvIIiQPbe4xXNviZzeem1uMhaHfv8Uuk6e8hPmzJzweojagEURRWAxZyHgwm5+W9tZPc9rqt0NU/cKg+uBrIWRctCwNI59vVV1NNXVNo5U6/u/WIW3cnLYhjngYhGXIkyu8xCmIUuHSD+3CiaRHWHvYs0lQfXIdq4Pnm80sLgm7OwmXXg2rRO1TyifofgXt7Ad5Gz9OzI/bh6abOitEfJtmcrmPQaN/BTyhx+gp/TJufqCkXVd6FhGxyufsrOrCNcNFfxQ4fKwx1WMA6intUk2XMu1ipKNvi4wk2OdJMhbJfrmThQHrVhTVfFmTvvFjADiKM+AYmoggAS0MeSMBAGYKFYoNwBXsAMyiIqFYMD7yrg+vGPf9xBCYMFMISixrI2ahvgCNygrLHZiSVwDlPqAFcUN5RFFEZABHAFpFk6B/xQGFEoSQNQ87Wvfc3BJOegRgKNgA3qG0AE/PJM4BDYA3RYCj788MMdpFhfk9+wY8vSLFfT5/A7n4CW2UsCrpQR0AMcAlKk5Q1veIMDJ9IGuAF5Bq62/E3aKXPAlfwB9CiYLIEDbpQbiiQQS1rPOeccB/wzZsxwkMnk4Rvf+IYzySBt2MOiSqIWsnSPyg18ArNMJDiAXu7BAbCicrLTnk+eByzbpjLaMRMH2gJ5IR2AK8outqDkmzLNb9hDEWeyQN4oJ55N/ikPyp3yIX+0HxRVlGFAmPqgrkk/y/0AKuAK3DKB4B6AqwE36ad+uQ8qLvbUqK60Ua5FbaOOAFfKFzMJ0sAkjEkG5wGuPIt7UJ7ch/ZM++GZpJdj1V46ThSlnnwv1qJr91bQV1QSJmr1m9WZdmvK7r9WMm0X580m+tfHFL38oHzfUyXuU2HS7mp73QWZH1UX9rqmf08TxTP/pOK/j1HUtqGCpCSGAOf2MA0VFUI1l8tqeuudbh9DPZMD7ht7Ui/eAhY/6/yap+Uuta7zGvn7/FxKSqr891KV/nO8gnC6YlZW2UDrtWnSG6+R57OhqhqzO6fq0pfQb9CfAalmBmCb9vJRs0Yx6K+5dDmUwGoDrq5xYzcax/1ud0rlXvX29mlRsUlbzfuMWtP5Svyo7rwOVI2JhIStTcgLtDwCFSwLrv7k/Ye0OUuzL5X/1PFKw8HBld2V6S5ZyNfMrndgcPVnXSzhx3WkpgJ0TpTX1udJa22f7aWqPjZJiZ6F14Gour+Kjq1Behzu4hC75PwJhk99U3r5OqcgZ86yx9NRDQzRPEPp9j+XCi3ykyYl+MVtkMxau9dVEV7p1Nmog0rGoI7ShxqFrSMqFd+jsKFgoJyheKKqAYM/+9nPnELFII8KCkix0YgB4t3vfrdbtgZCWNbG6wDAyv2AGwNXK1qeeeKJJzpwBUCBRWAVtRMA5megF6AmjQAJsI0CyYGtJEDHkjv1wuBFeoApABv7SmAGRRd72eOOO64fXPMbOYAXfqcs2HwG2ABAH/jAB9zPPB8IAuDMVAC4YgmbNNEGKAvsTQF+O0g/qiMAR3mxbE25AvR8UpbPP/+8+57yAepQHVl2B7IxzwC0AHzyaeVEOQL2BuEAHBC5/fbbu+uBPsAU2KQvRXUEFvPlB7waiPKJmQZ/x80Xy/KAK+ov4IpKicppiiv5BdApG64B4DEfAd7JB3CP2cPpp5/u/m42z8C5Ka7kBzA3YET9px5Mcc1DZN6rAG0RMxEg3ELQMlkBUKlrrqd9AK60ZfLJZIH2STmSF9LNgR0zUEz7WRXf49ouKhKbZH1Fs/6knge+rSTyFabNStoTNYUbqGW370kdG0lPX6bex0915mgEKkjK89X25vuc+QAbFmp7P9wc6slfqevxM6VCtmEKYQhApbevhKmayr5aDr3T2dEa+PaXKTF7CHZQekFd1x2oIGxzvrSj4lw1v+Z0NW/wfpXn/F3F+0+UF5blsSErShRGRRX2+rGaph3gTAI9n7tnAhH3Blh5781UwNqzBReodX01nkaeNWmhqdla+ypUGrVJ5nf+m5mAmQ2USn0qFfvUWUq0zuKzNbV0S9WVVOMgBM7Xq3OC7ykgYtWYHuMUXF+4eFSKq1Mb00TeOm9W3EIovEzTpssJvQmKJ+6gdALugZrlDwDSdHqJX1YQF9wu07j4nHT/IQr8KUsHNRjTOhnZzbCpct4dklja6dfShJ1c26KTbbRRgSeZ3SvAsCpGW+E9Q+kD5lAF6fgBFmDRFNcLLrjAKayAIEvagCOqJUDIOcAR5gPAnS1zs9zLZhcgiU1d2K0CHaY0Alz55WaURBRX7sc1gCvpYXkdpRXwI13AMOBhihsKow1S9nzAh40YLKUDmtwXYAWOAVhAC/BEzSQfqIA2AJJO0sVmKPIHhKI2cgDjABVwyXXcD8jmE2BDOaQdkHbOA/bcaoXvOzMM8oG6ypI7YMvPgCsqch5ceR5qIs8jvSinTBoALeAP0ONZ3JMyRTFkgxXlwPP5O2UETHMwWSAtDOyUG+VLmpkIkH4zFXArVdXoXjyHsgUCgU4mHUxwUNVJs4XR5BrKmfMoF9oICivQTJkA2yzNA494JqDc2GAHSNPGgNfHH3/c/Uz6KSvSQLpok4C2Ka78nbpk0xYmGmwuQylFTQZMzOSFdADrKLaoryjLADR5Z3JEfaNCY8YA2Fo7fN/73ufq2upsZD3JOLkqkSqsiMUlVe48SqXOh1SOpAJw19KmyJOadvyaWtZ5s7r/vp/8tOLcZKXlHrXs8QOF6x6SKak1AgMeC6Lex9R3/dsyd4tM7Bmv3WbWVEESyJu6jQp7X6iwno2rG9sj9T5wrJKZf5MfTlISVOT5E9Ry4E2KH/u+yk9fIOGpIC4qxq5VkYLNP6WmV39Uceopjnw1N7PxK4uaZTastEnrgw1mAVra36qtoI+TNrUck7FKgqsNGvlyyYOrKa/lMnausUrFxYp6H9Tmi06Q77c7RU9pY3tO4JVdiAXnz26J2cBoZ9Z5G1f8yiZbnCxN3V+JCvJZJq97oOz5SmdfquCp46VgcBtX7C9RXNMC/jGB74EUV0++MxU42dkFjeyomlcQ0aTGQ0Mswrv6ioNWBZP2VnHrE9VU6ciiZLmyXfowfZgNAVEYK3zy/+TNvVIKWvsHjJGlcWyvwq4qSYtukhNM3V/eVt93dlY+k54BJjw26bLNTXScq5oNFWkHSFGb2LyE3SRww6551DyW//kZVQpQAC6x+WQDFHkFAFDZUOZQVrFHxa0S8IrdJcvawCJmBUAO7ols2c7eQUDHVEyAhzRxHsvKmC9gboAyCUSj4uLlAEBBYUMd5QBmUCJZYkdxRRFFRcOTAABLGvkedY9zAF3zAmDp4Nl4NQCEgB3yy8DHwdI58EnauRf3YVkd4CFfuNsCogAh80HKdZQRSh8qNdDEJIB0YVeJQg3IUXZcDzijEuN1AUjnfCYAbGBCQbRNS0wG6BdRdXkmgzbXApvYH1P2wC3PQTFGneSgPAFRVFCAkPJiMkEasQtGHcdeFhMPrsVUALhEAQYCAD8Alt9JF+XGcj3pxyaW52N3DFxSlpQNbqa4N+YkgCKmHbQpbJS5J9cyeeKgPmhrmDQwsQC6qVc7LG94XwBIKVPKFhtZypN2BFwD3vyMKQemE6SJ8/hPuwDibVMakxTKEujO2/uObQ+zou+W9bxuo1alS8U7j1S5+xn5FU8lv0/thLdOelVonqo0LroolFlbDeRN2kIte/0Gb+ryfGxJlxxO0GBCHy1S3PW0vNJiKanIC1sU4UUgKCicsLn8psluZc2OVGWCSzoBSZ3/1bzb36lWTcILq4PRsNDs9mRExQXOLACmjUyKAAAgAElEQVQBoRKkao57FG54uJq2P0HlOLOaLdDH5vpkM92yaIdmLkCbMJdta8B1Rbe/4T1vtQNXU11plJVK5l2gWOpWb/dibbH4KAUeihh+VAcoqKqv1woeB0JfITY11Zna8Iq35mzz40oHwVu55alKp+6nWAUFg4HrnEtFAAIvHBxcs81ZwwNX79lTR2wqMFCZOGtX5MmgrARj/EmvU9/WP1KbR5jUARRt7JRYTlr0H6WPfNo5+F+yfOSc/o2qKkZ/cSLyBqcnwPmeVyv1pzllmInDYId1nnwCr43Cdw52n5X1d7Mp59N2+xt0GZzbSgiqntmm9g9M1RUS20iTtxvlZ0A0f1+u56gtJ95z89hgz8i/q3mVluvtd0srn2a7W5t+S5P9nWutvuwZ9fKVz2Ne/avtQywtedMDKzvgGvXYlEW7tvbTysVsTi1ELGXC/3y58rfB3Pnk72flYcvqdi/qJh8uM7+LP2/7Wjv4W9qtzoBtbAuZTHAPC5kMPGB3DNjySTvA44PZV9e+L7Vto15bya/S5cshX/b5uqxNa74MyJe1idUVcOLOJ7Xo5jeoOZympBIp8j0V0kh+mKmWSx2Vopr2OkuFaW/KoLW/azYYRuXEpVbmVosNudm44CRadz+GCNsXwS3SOJGXeEqCVJWHTlIy80/OzXqCmytnZrDE20waRYqbpbair3TKDmra/RcqM9YGfWpyXniWPag/NmDxjtC+XmnhulfWuDFWz12twJUXYBk711JR5UpR3V2epnafobUr/3DKYmOFs1q0wGuSKsKdh4OLAfc8Dq0+zI+r25wVS1t8V8mU/YcBrsfLa/Ai9g+WVZ+igGtcWLsaHnYwG9dL5I1ic9aAmfcSF27XBZ3CcD8KpB3PU9q+xYDec+nUfMWqJPMV3v8BedHi5bRhbmhVt8xZdKCo9rhmqSxQst058quuzfKz+8HubqCxKrnMsiViOn3zf2jLtnl4tLzztzww1iuTvM2kG7hyg6PBRf67/Pn2vX2XB1D+lk9jHirz0MHPqGp5yK6Fktq85aEwDz2WDoOfRop6vkzyIMT5qMaAKyqilUd+01EevPMwa/kDLvMutix9Q62HfBnmr63nfN3KzqC4dgKQT6vlhbIGHFC0Uatxn4biRV4AVj75ziY/FmWM62vBND9Rsmfl20J+clObtnwd5su5tg3mJx35+l1dndGnhCfuvE/RAycp6XrGLe+XIk8tYbO8pdxKSpHHPv8pCvY7T01tm/SbimXaQu3Yk4fe3N9qtmJUVFKaBvLm36ni7Z+TFxbkXBAyaqQGz5i6EG28ooovJWvtoIk7n6K+sF1t/lrCz2V964OhBcgZrO9e8/eVVwKrLLjWdizWoZkSlAUYKKtcTFWOFqmnp6Jy55Paqu9bzr/bwNGn3N2NYFWJGEhjFYDX0Qh9S4FrRdrilDEHV5do8+PatE5VWR4KuKK4jswd1mDNF7tPOhvm2jiejie9Vtr2x/LixhHAskBZ2JCW5T/+FfmL7xpnrrHoMfGYgK2rL037H6UzjnO+gnEPNhwlhjbLQM4gON7tXi2tBq15EKiFgDw8NIKZPBAYpNQC2mDta7Dn5q+vpwLWA6tGYFgLobWKayOVsR5c2jNqoZJ7YDvJMj3L4lYetYptPQgzSKuniNeD/UZlY3Vh+clPPhqBeG0eB5pIkE7MQ0xtJY94l8CkA4A1s4K8Omp9vMFio/vzfT6N9ZTUvGLOfQdSxmsnRrWTrMHa56r495gJn7OS65Oeu06dj31baTFRRVKLM29aAqCYfFXwzhpOUcs+FypsnZpBZ/9giZ1qzv7V7d6tRp9xP2IZu3RocMA5XvyIiv/8pLwU0wSEo8StbrmxxMeLQezMFtIJr1LbTqdIEzdTKfLVGjY5cy0W9DJttv5R730yrhhO/70q1u+qnubVBlytc6GTMs8CFseaWX1vb496uoua0f1NtaQv5OwQmcENtvSMgTceC7JlXQIWYK+6lJf8/pbQOAoXL54L75oSq6tP3hZnKp7y+myXZUM3UW5LpISpwNMnKA0nDKw8OscIgbTLlUqaBldcecG9F1FcT1UaNGd+bqteAbJ+J3vxMcRfctQC51D93+ILkOWiSMlrbpXnt2beB5xKnJkC2EEX5RGKEBunZ38sf9ZFSp2rMsCwsWeCFfdCZpOBrIPzlQZTlOz+F2fy4ZbBhjnDIe+0Vz5tGXbF5WXgjt06eNLH+8XS2nDy12iAWNn5G+/PH0255euMn82WejT3HGl5mUKPpwkAEVdpbA7DGwGR0LBrxjaX9mWeN1Bhh9PGRpq2NdcNXAKuT+Zf3KnKy3cpevFaVRb8R2nffPlBnwq4QvR85yM9SsoKEk8t2x+rcLP3LYFVt65fZ7yMq+4pUUvB1wSXgrG88iL1Pna2Ss9dqkJYcItajLlRXJLYzFVoU9i2odLJOypc9yCFa++RbXqNEmejuqbdrP6terUBV5sp5RVXW4Z1Pl17+7S4tFjTFl2hdSKcaw9uh7hU9QNWCZG2MEBnRzgA2lgxbIAC1WUUZotF+a8+U/HU/TO/sUkj+Ms2Z2lu5g5L4cQBXUO50HxA8M5DA1fA0Jt1ifyZp0pBfcV12cGudhZb32B42evonkJ5pflKd/iVkon4fF024lRGhJHSJPPrl865UMGzZykOmhVUjZNXtnusvArj7LS8Vmmr85V2bJptWBgmuFp7yWyzK+OmA7Z82mayvN3pSLrHlQFOI0nneLhmtGWVh1fbiLIy1ELSgaswFFVU1unTp7uNZWz44nsgFbMBJmyIDEBs3j53PNTFKzoNVXjF5aHzmlJJlJQXKe36r4pz/yjN+ptSdvPHbIQqqCt+Ue1rv00tO31TSfM0hdXrE9/tCqgemcWr25Dl9IqKYq+gsGuWuu/+lPze2UrDghQVFPtdbhNWMONdmrjRZ6SJG7r9GK6PxR4+ih0kNzU1v6Kr6ZWU+dUWXE15NRBglt9X7JS6ntZmxW/Xd70xQM0vWQZj5scmDalQyJuTD6XZZMshwJsD1y3OUDwFcE2db7qGsAu8zb1YwdPVkK8DxFQFBJ2qu/OVSpsHV1wBV//FSyTA1ePFNwithdPGSvLSdkyc1/jcxPMVlBZJmx+reN2PVcXuZU0ZMvDzlMZlJQuuVvDU1yQfFYayJwLZaGw2hlJXwzkHIC/Ln/Y+pTNwKZSV3XDh1dqYtVkgsXbz0nBSNRbn8h4BE+bOaCzuueYeK74EbBJv4S1XVApMbeV5QCtmAEAqcIo3Cj5RYmlf9NGYCKCarTnGUwmwRhY7P6+Y2FXYqKVAFVaIkkS9d39M6eIH1JI2qRxU1Ba1qddbJL+wlpo3PEzeem9T0DFZXrCWPL/gTNmcxooSlPRJ5T6VumfKf/4vqrxwpTw/VMRYlPa4CF5pHMlf/+1q2/kkxX7ZmWIhwzICRNXgiqOdUI+n0l6TlsFLYLUCV7KbV1wNXlGLisWSSr1d6uqraPPe/1VrMtctf7NE75zeD15WS84ggkicKEkTp7yy430J8A0EVNWIXR5+SotKX32a0imvdzsqWSZpCK6A0MuXyX/qG1LALskBUgvkAsc7XSEV1qnesrGNK7HzgtmXSP81rwJVUwHb/5n2uvtlEaGyZaOqM9z+5Ga7Q1n2yfyvmiFwPcUo8RP5xS5p448r2fjYfrMHt+s0M2ytHpmJhMdO7oU3yXv8C/ICYmRns/7xdKTY4frNWRjEXS6TV1jPwetwwTWfJ8oOYDR/r6NV30ZSXrZsa6YL9Wwb8+kaKI1DTX/t/QaaAORNS0ZT1iMpm1XxmhUNr3h0MdtRoJW2bI7f+R43YbQxglKYLeuq5l1jVWwHI0ozJmhuPm62qFWvKkmsUt//s/cmYLJkZZnweyIis/a7L32Xvkv3vb1304jsKC0O6MzPiNuvgAqDLCLIoICD/IKIKIsCssMwgyMwDwg0DKAoOKgsstPQK0s3t9fbd6+qW1VZucX2P+8X8WWdisq9sqqy6mZA9c3MiDhxtjjnPe95v++bRXDbq4HTX4BxR2SM9k0V+XhY3B7SbaBDsOptgxnaAsdLFiZRUEVYOQFTLcMwyIDDWcaIW8EkcI4HBHMYuupVyF/ydMARkRlcSu0orfLpb51z8MrYZnRVT4ObVqUGNiRwZade6l2gglKpjEIpwJb5L+Di8H2iBV0k3eywyinRCYJQAhW44nWgVahYDUDgAXEF0dG/BLbegNCBrGbrH0ma0emPwbv71S2BK6UCXNGG138SjgDXxn5cWXZu35hTfwdzz1+Kg2gK3gUE0HFzXITZ9wxg6HAyYNFtiSCJxTl1kIOpnkJ46kNw6ZC/ycHBL65Ow9n3PMQHX5K4lGpYcq6qIzjTX4L54R8A3pjEye4rslXqw0VE34Zkgy99JZydv5JolqVo3TPDNlvVqa60w6686HIbNLfasp2bm6tFtdJt6Jtvvlm2gun3UpkQxrNnqE/6Dm2nLDIxBYGwcOosvp7hE417qN/sF13wcup9Je9d2DFKggaou6xePtPeMaB+lcCUiy8CU7Y5/blSLsBQs+wfZFaZF3V11cu8DNJavRoIIx9BeR7Bic/COfa/EFZOw3gjYgdCEMuxkLwMbRYkCpbMI7LvKPIvznAiARMSKU9ECyeaQ7j1MnhX/zfktz0MjuwG8kg8CqjXjH43Zl29VriwnrRhgWvWSKtaqaBULqFUAuaL87i2+nzkGP0DQWIc1BHnqmaRJBgdAa9qAJH4OW7mJJaP8xAzZvNlCXCVMKFNGdcY8RkyrvTjSkfNjdNX4Bpd/0mYFsCVGt2Yzz75MZj7/lKkAgpcI+PBlE8gvv5GmNGfBDwOLCzbUlciHKCi0n3A7c+EQ1+tNFBq4PeWq+q4OlkDrgwJ24gto4EWff6ZqS/B/IjAdTx1fN0RP75Cb/QC4I6kHl24cQBseRSio38FY/IInRhezK2x5WVhNZmydtxzycQTx/ja174mjuo1sIBanjOCFZ3M03G9yh0IWhnXnc7ks8EE7NqxXU4xOhRdQjF9MnFZfSbzQGfxdJVER/TtsrrLa42NcTcBJeuzF1usNihm7dA/q+pW+Z2f2X7Us9JvK6UB/I0Ryxisgb8NjnVcA4ypSh8wfgmBP4foh29GcN9HgfxmxLlNZCpEYkD3hmJ/Ib5b6Y+VO2pJEAOOn/RkYPxJMRIeue5PkLvo52HMMMIcbRuSQVSMsFIfzxvVFdk67gmrlvUNCVzlJQrpBSD5085eLBcRFOcxU87j8NyfYrP5Eai5NARbtNxv+1AdZxoxiq9kGIt8gMEKxCF6HSpXtJnU7IggvYqIwHXL48XJcmPGNXElgrOfgPvjVwMSgKAxcBMGk9sz13+iNXClhT+Ns059FOaeN8I4trbMIPanYK79MMKJh2TCmC6uq5gLgMrdcG9/jrivaojTUoaXfk+d/c9DfKA147oAXF8CuKNteIBouxF7d6FoPdgsOcTeMHDd38K4uyUOdw65njxH+/JKMGWaQQ3f2S4jyshGDD9KQEoQxDzyoPP8733ve3jd614noITvHyM+vfzlL8eXv/xlYWgV/CoglSVRqt1Wl05Mm1GsXvnKV9ZAqYIkBbHve9/7RBfJcKd6vy6EBhNb867H9ubRK/DK9MiAUbvKNuBnAmSyrJQI8Deyr/ydkbHoUWDAmPVkeFjTROS9M74YGHNm8v0ioqnvAPd8EJi9S8BowMiHwr4mIQiIX6PQQd7h/OwjjlyEwyNwdjwa45c+H8Hmo/DEXoM7gLwnV5vPNQDFYKG6ps2+pg9f18BVV2BZ7Z1Oiuq+R4FrueyjUqHOtYothc9hf/QBxAxGIJrJZdJiaTNWg2Q7PUc3ThSQS0z71NAo1Y2ScQX1PZe/DmbLf0gNlOqD0WSCDmHOfQrxXa+Ekxtv7s80NogcD/F1NwL5nU0DECCKEVHjeurjwH2vl9WtLIEFRXiAfxa47u8QjV2XCurr91UTBoj8++Hc/kwqlJobZ5Hd9qcQ73su4ov/IAOI7fSjxA9fFMOcp8b1ZYA7lrDNy9F3rMjrlnDDjgRYKCC65DXArqck/lzZG7r0MJDNqu1DVaNFKeDrVOOZZcl0662VNMAGmGTOGHrz2muvFdB45513yh/dG2nYVN3CZ5jSP/qjP8KXvvQlATBkUo8fPy4hPw8dOlQDpown/8UvflHCp9LqnJGTGH7z+9//Pvbs2YNvfpP+fIGf//mfl3+PHTsmwGjv3r04ceKEhFklm8dQoQqKOq2bFekifZpopy7OsmBBv7PNueAgCLb1quriim1EhpWLFh4DA6w+7RDLzJYuHqvUrZpYIlU6QQnBzG3wT38ReOATiBzqYCkCC5A/8jvwtl4PbLocjjsM4w7VnWtUvrTaxoXLrI7B7StUA+seuNoGGjqpKnBVtlWstBldoxqgXC6iWPIRzt+Nq6svReiMwTF+E6v+zmqei8+Qf2GIPEMuinYg0bYm+h4HQewi8suoHn4NorGfEtmmbDenYTC1TPyXE//WrZuBs58EfvwqOPnNTW2zqE1tF7gmGlfAnKJU4A1dA1cnChFW74N7+zPFjVXqnLVuxYk/AH8K2Ptc0biqBf7Si+sAV2pcxR9gP0gF6hSPEV2iMjB6BLj2oymLn/rh7awbNbxatZ/8V5nR5TAPaoDVSeQu7Z8EkW9/+9uFYf3Upz4lzOgTn/hEiTHP+O6MLa+xvxW4EpQSnPIeSgYoN+C9tDb/zGc+g3e/+914xCMegX379sn5T3/60/jIRz4ikoA77rgDV111FT7/+c8LcKVzfv7OOPfPfe5z5V6C6a985SsCWj/84Q8LqB0wr807n7j4M+lOUYt+ao+3uiDgb9Qac/HDxRXHLNY/x0Ce06hgZF3pRWCwkOjRYNDHySTjFPtDAC83DJc7Mie/gNJ3/xCGO5LCpuYx+vj/DTN6WIb0xFf4UukY01I2f/Au93Gjr2LWNiRwZf3V8y7AgZN/9DBQLE3haPFVGDGnEMf5XpFiKXPkIIwNCkUf86UqgsAFd1EjEaVzm90FKGg/+IdwJh4hz5ZtlAwzp3q/w4cPwpv+tABXuhRpCtwohGdUkTYZV0oFnNMfB+5dyrjGQcK4xqPNGddugCsZVxxoH7jizpfACONqe3BYxTel2aNEKsCILonnhTich7n+s4hGDwqvYMQjQ28P2+K/WyCgOkd1Tt9uDhW8kFUlWHzrW9+KZz/72bjuuutENkBtK5lSAktl1mzGlWBS5QDPf/7z8YIXvAAXX3wxfvmXf1nkBGRLef6Tn/wk/vEf/1E0rm9+85slBCjBMNNnZCnKDv76r/8ahw8fxm/8xm/U3HYxXwS2lCuQte22ftqtjwvlOrY7mVWyplw0cSylcR6lGmTqGfWKv9OgjgZYvJYHwYaGdh0wrRdKb0nKGYQ+YkrxOAae+zKKN70IrjMCRJ7I1EZ/6iNwRg8hYOStOpuetjs+vseDd/nC6j+NSrvugauyrFpAm620fbnyMwdaDqCVShGF+RDbyh/B3vhjiKJxeoXqySHsF+GKcXD8ZAmVMIkfEIrPOieN2EVRegXVwy+DN/5o0ffE6RZ9VvbATF166WG4U58C7noVTG5bEgq10dEB41qTCpz+OMy9rwcyUoF2geuCVOAZ4takqR9XSyrQFXCVpXlPmqp3iVjANaKhQTQF99BrEe36JWGUV4ol6NZoS7fd1NVWpxWh7xgNsMi4Ekg+7WlPE6BKtvRDH/pQTSqgjCu38AlKKRUgu0pm9Nvf/jbe+9734hWveIUA3Oc85znieYBMK8tGJvZzn/sc3v/+9+ONb3yjGGGRWf3ABz6Av/qrv8I3vvENvOlNb8KRI0fwW7/1W8LKkM39p3/6J7ztbW8TZvbo0aOJ5nxwNK2BRqy9/bsaXU1NTUkQAepU2VZsSwJVjl1csFCqQZ0r24tglv1/y5YtNS3tcnYIBs24fmogaeckRGu14iM6/WVUb30pXFeNgB0MP/4TcEcuRiygVAf2xHMAD87ZdjSsQd9ZP+2/kjld98A1KxVQIKvb7rZcgCyVgte5UgH+bAFXxi+j7BuORGHu1REjih3cd6qEIExCmSogNcZHEHvIhw7iw7+PaMtPw9DJfhPjMGFcJz8LHHslkGPkrGZeBehkxADXfxzw9qYgNwlLusQbgbi9qgCnPwVz3xth6HIkBdBkhqPwFMKrb0Ru7BrEprGvPMMtweA+mNufBRpq0aCq/kGxhAvHPwez70UIL35BujW01DDOIT7laiKMEc18Ac6PXoo4NyqY3elDqYDdxpGJEY09Es5Vb4SJafDWfSStVj3S1r2qz0z+Zhso2Ysh1TQux8jLZlzf+c534i/+4i/w1Kc+FTSUuuyyywRY3nLLLXjDG94g28Z8Po2zqHH9t3/7N9x4443CmL7mNa/Be97zHrzwhS8UoMrzBJuqs/3Yxz4mQJaeCwhcuc38O7/zO/KdDCylCgSul1xyCZ7xjGcI8CVQfexjH4unP/3pcu/ll1++ZOEwYG2a96p6YyrrjIBVvUQwiACZVgJTMrD8TvDKvkfQSqDK3wheB2Cj1Vu8Mc9rP1JDysrxz2P+2y/F8PCYsLARPOQe/SE4owcQ+gbekLPIrZ0aew4WnhuzfyynVBsSuLJCOICqvkqZV07aZGUIXkvlMqbnq7ik8m5sx9eSaBy9OqhVhYP7T5fh08IoXT0yOlZsfDjDh+FtOQR35y8Bo1ehUpoBfcJmDx3wDx3ej/zszYjvfDZiZwKJy636R+Q4cGIP0XWfRJTfIp+bHtSkPvDfYU68f7HGVYDrGcRXfhBm/JGA05i1clje6gMwdzyNeogmwJr1koPxT8MceTOinU9u6GeWvv+oeRIgPPXPMMdegcgdE7cq4ty/72hXMYsXQyz6B44Zu/th/ypMvitSgR5R+nUaU4Eqma8wisVIjMExWEcEs2TAdEGnW/RZ11KddH2dkL7zne+IVICM66/92q+JxvUJT3iCbO1T56rAlWkTuFJGQI0rDbL4meCSoPWZz3ymsLAEntS50q8nDwJXAtks48rvb3nLW4RxJfNKsErG9SlPeYqwtPQZS/BKkEwgnWW8B8C1NXC19av6mbtVlAawn5FxZVABurPid3oL4LiqkbE41hLkEswOjgupBhpvhwUn/hXF7/w+jOehVM2jYrZh02PeCXd0D1zjolxJIqclW2qpz/MVHDcvpFbZaGXdkMBVJ1bbl6u6EyJw5QBcKhUwVwowXvo6LsF7JTZUzw5qWY2D+0+WBLgqAI1QwciWRyO/58kI6TZq/HI4Q/tQKMyIO61GxyWHD8MJziC87RfgtWLvDGM7jwDXfQwOxsU/XsOD8gWePvZqmHOfhTEjllcB6hvOIbrs7cDW/5DochscQoBGs8AdTwf86aXAtRaiNgGjCIqIrvs0zMiBxsBVnP0ZhE5FNLjOfW9A7GySmNbCYPYjcE3rJ6a3BpTgHP0rRNueBAL75UbSatU3CR4c18PQEINIJNturKOZmfPCevXyYH/m36233op3vetdIhf43d/9XQGIZEPJvlJb+ud//uc1d1iUClASQBb0hhtuwItf/GI861nPEl3rn/zJn4hO9Rd/8RcFzFIOwOMTn/iEbPuTySXDykmN5wiMqW2lT1jqa2mcRY0rda2UFnz0ox8VWQI/U79LAPySl7xEQBWPAXBtrzeQMaWumEw33ZqxzcmmqmaVrCrBKll1DQusu1rsc8qUqVa/vacOrlrfNZBGXqzjxzs48UVUvvtiVEDQehgT2w7Au/blyI3sQhiFKMzNYts2Ba5aCz2cl9d3xQ5yb9XAugeuLEszuYACVl6njCsH2UKlAr9QQKl8CtdEr4RnIjgEcr0AsEKyGgGuVXqHkiMGnBFMHP09+G6EoWqIIL8LlYlr4TMqAuNAp8ZZ9tYaPx84dClyno/4tl+BV5lMd/0riDGUAjgHsUvnzS5iLwCGjiK8+v3wIv7emHGlZD7HMv/wOUDhFpEDJO6sXEgAgqAAc/gVwG76yJQpv+7LE5sSnHAY8Z2/A1O4KdHKck+fxkpRJC63aMCV+JiNYIYmgKs+1zRvJgrEO4Jcf/w9MCc+mLiVElazcV764e2mn17Rdg0dREjvAuK/l0Cyh6y+VVD2kcnpKWzatFXCD1crZYkDToBBQ5leb9dq/6RGlQCS1vs0lCIQPXDggPwRtLzjHe8Qq372axpZvfSlL63pWqmDpRssMngEmQSdBLW8howr3WFdf/31+Id/+AfxQEAQTAD1ohe9SIAsv992223C6hL0Pu95zxPWl2CLW9ff+ta38Pd///dioPXa175WvhNoDYBre28IvQRwnCRgZZ1yHCV7yt8JRAlouShg+7Kt2Se4eOK/7G+2LrG9Jw6uWrc1QM8RlJhRohRVG9ogxKe+gOKtf4bJksH2fY+hUzS4R56FsrsHJphGZEawbfN4sqtGf+d5D1E8kkTVkrlxAGLXbR/pccY3NHDlAMtDjVg4qJJxFblAqYwivQsUQ+wP34Sd0W0L7B9Bx3K3KAhcT5dR8ReYVHdsD4YPPAduHKJw3wcQ57fAHHwNglhsKpc0rW7n7tt/EUaGxmCmPoPontcLOBEbKIdeCnIw1KnS+T3DqfoFmCteD7P5iYhMrqm3BIIrbinje0+CCeYTYFXTuKbC+h3PQHzohWmg6vrANTARXLqBKjJ61q8jcvNwIheOZxDEPrwoJ+wpY1BTZ+sc+UvEWx/P7Dc86KhaDNYY3ODYa+FMf6Fn/lB7/A4tTS4OEDtjqEankL/8RmDictG6hk4VbhOtcLf5Yr+m/nDT5q3S14vzc8Iusv/zXwJY1b/2im3kM7kQpG9ObhMzXeod+W4RYHIbmYY72of5u0ZKUuaOgEcd0is7RyDLP4JMAiPeR/DEe1kGAiKyfATkvEZ/Zzn5mXng77qNzWep5fty5BHdts16vE+lJ2RXCfeJSi4AACAASURBVEzZty666CL5l21LIy22iQYWYD/Q9upV/1qP9Xah5jmgVUXxHCrfegGi+WMZgLkwyHOucU2EU4VtuOjQQxCEwOzJmzDunUfgDWMklTfRRSN3JHNBDtHBJ2L8Ia9P3UoOgOuF2sey5d4QwFX4zNp2dMpvptuZqnXl4KqTrcgFygXME2uVqvCKP8BV7p8mW9Di0kiiBiyzjxgcP0MtLSN/JFaSueHdGLr0t+FEAYr3fQTVYAbO0XcBHt2DLIDCrGeB3fv3YFNuBFFcRHzsD+DM3Sr5oxzB0MjLi2BCF5FTgNn8JJhL3wiGUnVp4NREECuhWUsPILz9P8Kjmy2JF52ww6IyMi6c0YchuPIdSGKiNGJcuUDgwwKYe96FePLvJDpKiAgufdZ6PhyCV1QQjF8L78g7ELkM/NDE4ItaUfiIgxmY778ApnLv+gCu4q3LIDQBTFiB2f1UhIf+G5yYYhT2q94PvgpcN6fAlb6KVdeqnXglDGRUQ66gUyUECpJVW6rvpuZBr7OBZNaAzE6Tn3URqvcwDRuM6+8Kunjevk+vHwCr9oc1LoLoOYAgld4CKNVg/XLRwAUHDy4uVB5AprzerlH7TxxcuR5rIOJIP307Cl99BnIMriMbY0vnz8QtYICzlTFs3/NQIU1mztyGbfk5IUYiwzmacyX/DHJu4hd7/Oe+CpNjf+v92Lke63uQZ8Kfej1sHdZMI7mA7QTbNtIqVgL4pXmUKvMoFBxca16EYRRAq3+ymIv2OzoAsUmULBHS4cTZKuZLSThZmTiHdmL00LPgIY/iA/8bfuFHiI6+Ac7wQ4WdpDFDHEWyRSeeXdOXf8/uizE+7jF8AeJwBu6pjwBnb4QJZhGjhNgdgePug7/zZ4Hdz0DO3cxAeQKWmhHHHCic058H7n0pkNuSalNJ20aCo+N4CLE7CnP951OdZn3gGtGVSRgjdiI4wTTic58FJj8JlO4Vt18GeYTeOJwtP4dg37PhDe0TUMowfo2OiBIBgt7K/XC+/xtw4lKiEqCPWglC0J+dVCZuSjSkBSJE+f1wLvtbhLkxuATqKzD2ilSArok2bRFgUS7Np0YOSR2RcVQg1yuH/No3FTAmXT7Rc+vnbAvZwNW+1gbVCnwUgNpAVc/Z99Z7hu1dQbexB4Cqu/eFoJT+WKljJdPNQ+UDBK2qc7X71UoskrrL/eCu1agBxg2MZm5H+StPRexOLH6kjNVJEB7pFw4wXRjDtkMPQ1gJMHfuNmzJzYpMjZ4GZisj8Mb2ic1JeeZe7BwNkf+P/5L4fl2JwXM1KmjwjJ7XwIYAro2wN39v5F0gCUZQRblSwOw8cMh/F7blvglX1AWJI/nlHFw1npv2MV0K4NDwyhg4Jod4dDuisAyUZ+FG84g23wBz8P+Dl3MxPDImW73l0pywGDrZksnQbVfmiaY/iObh+JOI/Hk4uQlE3nYYd7QDiQMHFBfhPX8Cd/JzqQ89Cw1KZBNGwfJgrng/4rGrU1DCwacx+hKALkvuEuLgPOLqaRhnFGZ4L2IzQsWA+LmtPwgtaIw5GLr0bDD5aZi7Xw0jA5cerM/ltc9y2rate7locBL3X+4V7wdGrkxuWyHATR0iFzzsP+wraoikesTxic3w5by/aAt/wEC21ZoXxEVqRMUdKS6ieai7NS5+uCDQwAP8V6NkqeHWoC9dEN1kSSEZutWplFG6+RUIzvwLyMDqYGcPd47MKT6mCwbVMA9uCY7kfIwPpQERHQdz1c2Y2H01jDeEyftvwd6f+C/IHXleIo8bHIMa0J610RlXBa+2h4HESIsRtHwxZCmV5jFcuBlHvDchMnQ31dyJflu9JzaYnA0wNUu/pkaiZkVOCCckoElC3lXdKjy/jNzVfwMzdACjY7SaN6JRDAKyrslBYwcyG7WJQcTrBNcJKytAkkyXUJLtOlsnq2pgbvlZOFUfcGitb4FBIkwynjkfZvShiC57F1yGqzUu3DrbQJpXBiCg54BIsDp1u2RWk0FHrN3bjCJF/W0Yh3BueTIQnIMxjdnZttpjNS8SppuyC4q1ygj3Ph3m4j+AQ/FWMy8Py8ijzXLZrCeBLA1pyMby9+I8/W8mRkoDZmwZFb4Bb+UYSf0q2VPKAahn1UhX1AwT0OrCSA1duUhaqQAbG7CKN2SROGtwrKbbP+NPIhaXhRxgnMX8grgKDBCFBi4Nb0WaRq/fnDOof6WRaQEjm7bJb5WZGWy96GLZmeOu5eAY1EANZ1wowFX1eBqQoFoNUanMoVIOUK3Mozw/hWudF8ON6RKKlvXdrfBsMDA9F+HsdAWuod4zBmUEkUNGMoZDUOgCuXgL4n2/BXfnkzA0PJZu9RYkzrMe1Cvu3Llzodcq26iyBNGjplu01m/Nu3mE+Mwn4Dz4BsRkVTMSVvkqAIysdRXmsncCmx8lngGakZ12PlK4msJhDdXazgDEuqKHrX+BufPFgEdL03X60kZAmB+Gue4fYcIRGK/dhUXn5bW34sm+KoNGtmzzlm0CVNXlTLMt/c6fPLhjPdeAao4JVlWvSv+sBKscezQkMPsRx0/uVtl61vVc9kHel18DAcpwoiGZgzjTWdYamcRl5pPw2ImUiuSIg2qpinKpmsxhcYTxiQnAdTE1fQbbt+8GjJ/IrAbHoAbSGtgQUgFlj7KtqpOzLRdQ4OpXA5Sr86hWAlTKFcwXCzgYvh3bnJtgwC33xsZI7fae2WKMU2ercMT6PzF5cpO9cokt5U4cwtjeX5eIVe6mn0HVjREHEcrzBYTC+iYH3fvs2bOnruC9VV4W6Q4l6iyfHMEp3YfgR0+FFw2nelOpxcXJCXrkMBQg3noDYoYxdUZEacRBJwG3lBzUB6Pqvapdh9IBAuToHYFMMoH+sd9DPHcrHHosaJtJblUjq3teBurwPMIrPwhv/BFSNmUPesl4ZtOiMc3w8Ii0URLaNWGsC4VZbBMn3wPGdXV7Qn89ze4vBKx0c0XQyoPBBehBgGwrJShcNKtumN8JZClFGUgD+qtN1y431K/y6RzbFsx4l86gyfySeDRM5kHR508xTDAN/xKdPMdHpjI1N4PtWzfBkOFph+9YuwoYPHmVa2DDANd64FWZBHmlokjYAv7LP42gRWZK3OsUqshVv4ur3L8GaDTUA4qvWI7x4Bl6FRCHIYuAoUQ1mjiM8X1PB0OEBkMXwx26AuXCeZS9CF6g2+uxGEPs27evN12DWDQuIrrrv8Ip3CLbMxxBEqf1jVhmuQnVo2+Bt/kxAr44tNBzAFfI9G7Qi8NEPir0+cqtpMJtiO96Ntwgj8gN1vF2ZJgM6rt/E9j/B2kI3gWfvb2ot3pp0JURWVYBHPSv6DgiiWEbj6cW4b0EzitVjkG6K1sDBK30v8oxhn2F4JWglH8aupX/0h3WQBKwsm1xoaZOw1Iy/CQnhCYJAszNJW7txGC5TjCDC7WuBuVOamBDA1cFs1mdK7/z5SBoVeBanT+PyaKLh5hXYtw5SUcvC1GkuuwtZT/CA6fIYiRhShdrSB3AG0VufK8AiygsAMMPR7TnmQidPLy4FrlAXt6DBw92mYuF24ooI0enz3f/Pszkl2DMVsSg/1Zu3/B5DQAo3cbGvKoMc+n7gE0PQYS8EK1UsDJswXIPHZyiqAL/3CcwdOz1wPBIsgoPIxi3N+B4ufns+H6G+aVLsvxeBNfcCDciCPd6PhhrKFft88qYJUEbjPR3as8WaaU7Lszgho1UA/QWwIPglbs6BKZk51UiQE8CJ0+eFI09/eMukittpIoYlGXVamBhnE98rLPPceHEeZhjFEkl9kX+8eB3MvyDY1ADdg1ccMBVGVdO9DbrWp0vgFv7O6JP4oD3j7Rn71rnqhXsR8B9J/xErL6wb56eXkg/MVjyKUeH2f7/Ir/7afBNEnGILzpfXEYH0qPzFWjqWisOER5/G8zpD8B1NwmgoX5Itm7kc30haSJ04CjDSF0u4is+DIzsgkQUcBklqrOXaiH/yeClYAtxFfHMTYju+X248RBMVELs5NS0q7OH9MvV9Lcbe4hNGc41X0Cco2FU7xhX1iX7MfuKbQmuW7tJPw/heYlFuFqJ8/Ngq7dfOsnq50N3oAga6JOVUgEuavid440GeCCQJcClD9dkG7fDl331izZ4Yp/XgAJUHa8a9SklmFgc1Vn3edEG2VulGrhggKuyrrZcQA0RuNorlkrwi+eBynFckXs97RgR0yqe2xQCYjs/gtjg7geKyYBPVyBpVKoFZjMVEJDNZBQrRroKSoh2/gKGdv8XVF0XTuyJIfrBw4eTsKFk8CSdmq1+AvxEMJTEqE9gZggTe/SwJ2ed8oPAmY8Dp29EmPPFu0FHc5CgWwLpCLG3BfHFL4az5QmInbx4D2CkK2GWTcom1ljYBRMt5oz++ZgnhwZrad0mJYmBqU8hfOAtEqCB6W2MKZLmCiHc2Ee054XA3ufAkTYSp2HLOhS0KlPWLqgYgNdlVfu6vFllU+wj3JrlwX5DDwIErQoiyHQRqPJ36lnJtnYiEeh8Ub0uq3OQ6Q5qwO4TGsWSbH6745Xewz7aSV/sIIuDS9dZDWwo4CoAro6rJo26oyyDehhQuQAZq/lSEfPlMsL5Ii53X4sxZyrd3OdmeOfb1DJRwMG9D5YQkXGLmQ4l5wylmkBL7iDLy2sSICcW/Ax7FxkE+Tzc3S9GMP4TGBodx4GLDiSBAVxexv9oT0tAdWLtz2haQeJ2ibpZUaJWEU5+Bjj5ZphqDHgBXH8YoRskhmIdHw4i10fkl2G2/DRi8UG7H3FE1o/54LYOy8c6iwT0E4Imov3U84FkOEIs7qFCROV74Jx4EzBzkwR/cOKqAOCNccQQD2g0cnMNcPX/BdyxpF5E09VNGyT9nP2WA3mnW2kKYtj/ee9gMtgYPc0uRT0Ayd+OHz+OHTt2CChVt1dkXKnzVz+t/E5dK4ECvQq0CzD0+cqUDViyjdevuimR9kUCUP4RtLa7wLGlBRyvuAOgUfW6ycvgno1RAxcEcNWJWmUCdgQt9UdYKRcxXyyhVAywLfoUDg19Bk7ILfzlaF1dTM+WEQQGrgfk8yYFCgkzypCsCXBNcZ4fAi63cNMIqsSkQy7M0GMQbn44/PGHYXh0vwAeZVfTcFKp31TqQUuIghNwZr4NzHwbcfE7MDFD6uWBcASgYZZH0KweA7royKFB6IWgQ2kT5RCO7IE7/ijEWx4PTFwG40wgYohTQ26Vbk8Si/aEKA4Rh+dhiregPPct5M9/HU7xOALHwJO68BAypnUPvDp0UbKe30LQLusDsu7lBxEffjOw45ekjZNADt0tirhLoKCzE2ChE4Eu8Ah+B5NBz5u97xJkexOcakAKurMi80ojLAWYScQ+jlN5AbWd9CsbtPI+ezu4m3T6rgIHGVpWDXTKtDZaeHW7WF9W5gc3910NbGjgmg0rqTIBZVz1ZeLLUCr7CIsFzFUqCEuT+ImhVybO84Xd7NyJaBTFCKgtHHEE4CVko82upSHwahb59DNAtjUBM5FTlEhb4u0uChFXC8Jchvmd8MavgDt0EeBuF/YOYREITyGonIBbuQemdAKIc0B+ApFJmNgQATwMI3KqiKMYjhmCsQzA2u6ZhnFS6FUgkSdQixoThYUzMNVZxEO7YEb2AUNHAG8b4F0EmDLicAqRPwmn+GNg/j4YM4843gSTH5X8SMABan2dAG7IxcKCO7C289aHF4p0WNyQcbESIRq9Ds6Rd4sMhbKJTglXZVptsNkue5EFF1nwSsZtADL6sBN1mSUGnuDYxu1+ZbvY5vxdmXrVQvNf/lHbSpaVwLXTw14UsR/pMwd66k5rcmNdr158NJjFckqnbL7Ko5aT1uDe9VsDGxq42hM1P9uGWfq5xrhWGEmrLH+FeYMrvT/DhPMgHFNNHPF3cNASPowiuHTt1JGQtMFDRGtL83ogCmOEwZxEHtFJJ5GIJhG0YgxltKudg+4OilrnUrr+SozB+Lfgbp9b48Tu+SSMLM/UNL+kntNIU8t7eN/fHbtDiXGbdxGMy3po/2B9KtPay+0ynQwINpjuALy23yb9eqVGwVIZANuYLodofEVDK3oJIJBQX60cBykh0EMX/cvtC0oWDIBGv/aUlc2XLl56LUnigozHQI6ysu3Xr6lfkMA1KxngS0DAyq00/s0Xq9ga/AOO5D4jPkoTV/vND2EbHJMCy0QaINE9W9/aKunUzyqdOycwhyHziGMdimTdJMpUciRRSdb0IINsl5kZVXgmxLMoXtMs6oXi1iAJkbrBD0onnEteh3jTE2EkGER7kbRWErQqSCF44edONbMbvMnWXfGUSSc4JXAgYKXBFZlXti/1qzTColEWx0LKBXgdAe1KHGoMqCxvpzsEK5GnQZorUwN222q79xq0as4TF3+J151eLbRWplYGqfa6BjYccGUF6cCtlaXf+W8WtPI7WSwFr/xcKs8Cc6dxzdjvw412SwCBdg55UWMHniFolbAg7dzW1TVkdMXHKY1zUrzXNxNCLdYCy58xshLMyvokw9oeaOuqgvr0JpGpTDwU5rJ3w1CyITG7mx8rPQHYT1cmQ63MW+VtcL5/asA2ZKHxFRfj7DvUrJJJ57/848HIagSvBKwc87ZtS4JVrOQxYMlWsnb7K+3VGrOU0R8wr/3V/iudmwsCuCqYtY20sm6xNBABGddSZR6FuSIePfRyRGZOdJyaRt2tMxMhZMzlaoQhMq06ASxHJmCD3mw66Tlh4YIQjush5yZb7RKh1TqW73RppbvgBk9f1i7pAoYaVxppRT7iq/8e4dB+ePQi0SLyGPvkarqCscGrLvqWu2W8wVt5TYtnL1g5rp06dUryQxmAglOyUzzH78qoq/9fBbOrUYiB0dZq1PLaPkMNAdmvVnoxxJIqSLb7cd+QOGvbFBv26RcUcNVObrOu2untKFrlcgnF+Qp2xh/BwZF/AaIEuOphG31RmxmFLoIgRC5HfeDKsaz1e6GBH9CdFuPRU1uaXLUojxu2+66XgqUUNPsGpSf+HOJDfwJs+0VhpBsBV5UHrCZo1RpVoKP+FgcTQf/1NY5dlAAQoFLLyneev1EKoPKAPXv2SMbn5uZqUbEIYAko6FlAx4rVLJ32rbXo16tZzgvxWWs1ZqkB2KBPXRi97oIBrmxOlQrIdm0YLjLWUuDKf8t+CZVCCaXCKTxi4k8FFDY66EQ/DCgSJ2gNUp+vRI+dmN0sp7NRNerC9yM4bgyPutfB0cc1wL5kEE48BNElbxdHYfRxmz3YR8mI6RbYWjCeA8fffdyNADG0ImilVpVtRW8A7C9k6PUcJQKjo6NSEDu05sTERA3srkUplTAYuGJbi9pfmWfqmLVWbTroUyvTrv2Y6gULXLMeBjSKVqJ19VGan8b5gosrht6LXflbljhMVncvfsBQmwaOQ+OitQSNCfNqQOY3VzcQQz92wAstT1HiGwuuN4rw6n+CSRlXG5iuFWtRDzzzNy7mBkxG//VUjlV0X8U/Mq78TkMrfuZv6jGF8gACXJVKSSS/5ciYelQVA6DRo4rsg2TUMwlB62rIAxoV2R47+6Wf90HzbLgsXHDA1TbQsplXDvr6V61WUC0VMDUfYrP/DVw5/iGA3JhTgRPQ12iMIIwQxTFybv/4vpTBI6Tj0BA598IzfFoPbyf58cRJWAQcei+czdeAwmT6wlV5R78FBVAmpZsoXeuhTdZzHs+cOSMsK0Eg/+Xf/Pw8du/eLf5aKfXg9y1bttTCuvZTeRW8su8PDAL7qWU6y4vqpfvBI8laM7+d1dzg6m5qYEMCV1ZE1rOAVk7Ws0A2ilZipOWjWqqiUJmGX5zF9ROvpet+wDAggUEYUUsWimas33bmCYACX+I1waN7g8HRXzVAAzo3gBM7iCceivDwO+FIQAhXwv2q/rCXflp7UQED8NqLWux9GgSlKntin+F3+mOl1wCCVWpbCSZ4jrrXfjyUrbNdsQ001f3YUkvzVK/t+iHn/cIA90NdbMQ8XNDA1WZcOfhz1UjgGtAlVnUe1UKAuVIZR4b+B3bmb4EJhyQCFZlWl5Fm+hAXJupaAz8MxejHEw8H9Bc6OPqiBthAdPArOuvzwFUfg8lfJdHRfAla0b+xuHUyYD0O2LG17026CKe/Vl2os13oCosgVdlM/kb5wFpu4bZTWwN3We3UUv9co+NBvwaXGDCv/dNXep2TCxK4yoAPGlXRQCs10gqjmiasWvFRrpRQLs1hvgiMBN/CdRN/C59buoGPfN6KLkQz/j7Qiy3uGIxaBYRh8q+XS0LO1nRtfZnnXnfttUwvBCL6Z40ROwFM7CVrB5f+a9PfKYmOizBbn47o4pchDAN47nASVKLPD3X8PQCva9tQClZpdEVJAP22cuFDTSs1rmRbaYTF7+vlGLjLWruWaofl1mt6ybSqH56VGvn6Scawdq27sZ58wQJXZSuy/lw5cIpnAQn/WkKpXMF8oYiHj78KDmZkgqAd1no5AoLXKEIu78m//WCUsV7qrut8cmHg5DEzX0VkDsDzpjCem09CB4sRX9KBYrrHcraicskHMJzfCriL3a51/fxVuDHrLst+ZDsT4Cpk8YJ5BCdmSgQ4bqmLKwW16+V9t/uMhgnlwmi95H+9dza7/hu9vzZo7aUOfyWBq+aZ78ZAo7/ee+lC/jcscBVgUCdyFX/Tv3r+XBPgytCvgQDXcrmA6ZkqLs3/DQ5O3L7uwF/CvAJRHCCfz61oNK+N81osryRx6CA0EYq4HuWogmHHwXD0feQZaMC1QvIaA78YwFzzN3BHr2kZiGB5uer93QN/nL2v025S5HhG360qBxgZGVniBaWbdNfyHnXFpn6E1zIvF8qzNUQwAR5ZerL39RYOdLemuun1UDcD8LoeWqmzPPYdcBVQ2aM9g0bAVUBtlIR/JQsZUi6Q+nYVzwLVBLyWykUU54ooVirYGt+Mq7e8FyYcF6v99XTQjj0IxHtoEjVnIBVY0eYrlWM4Xoiy+yh4LuCXC5jIfR8OFgJUiP4wBFyvCueiFyLe/dsJI7tq/n97UwW2SyO1bh+wZL2p21ap2MwYpQEEFHR7pX5btR3qjYOt0u6H8wM/wqvXCnyPqY2WOZHeclJdtLqUUrJHfUuvtl7a7svZft1svMmyx4OQ1qvXp1bySaZSqcSNBjZ7a0Az0QwMNrumEQOa/J78RYhw55mzgBlOwmTK/+kmaIE9leBDhtcu7NfT0l/S4f8s0MtY8Lb8VINaJfdKovIXx3wyt9RjREEVIVnXShWl4ryA2DCowPcn8fQr3wLEo3Ci9QVcte7pc9ZxIniuAqR1pHlYybegjbQZaILAMnJ9eFEeiWVeBYjJboUwZFJjB3NFD97WG5Cb+1cU/RARdmEoN4XhXJCwF9RXR0YswV3XwOT5206c2/W+mi5W+7L261r2erSga6O4bVySRgNDEq0pCIOFrbhFOx16XRtJDi7psAYWd4hyqQRhW9PRsMPE+uxyk+6MRfCDQICUgCjJpV1ujvrJ0e2CqZfSlnbTahXZsN10GjWa1gXfTR4Emtm5W8FouVKG67giNVGWldcPDQ+Joa9GZFPQ2iuPJ83aK1s/3bat3S+0Tm3NazMQ3O4zs9e1uq/Ref291Xlt83aua3WNfb5VOVqVazUHEDM5OSnAVTt1vc+Nztlg1L6m0e/10qlda2L4cYi3fvkHmCzQaj9GAq90AEvyGKW/OrR2Yb7lezKUGQEXC9UXxHxp+YM9lCffYwRJmVPgitBJQEXgIxYPA1XE9NVKXWh1DtWqgw/95r/hwEUBUGYa69NSPwiYbwMSr+uN3VvNF0OfpYNdSDdoYQVz1csx5t6LYcpRnSRONjudgxwm51xM7PtPcL0R4NzfwTUxYjftkzTWMj6iyEPgcyJO2NeIbndRwPcmX47z0d5a/zVpv9Z3ptVEtxZ1k50Usrq39cr0rVVd9uq5651pzfYr9qNkoZc4t28E6oSOaHtxly6obKPVHjRArc/Ley3/qR1J/hZ+aBYd3H536gGGliyj64idBr1LkEkVyYVMd8lcqPeXqxUcPnwY9917LxzjoFKtYiifh5fL1fIehaHUf87LJfWfqWN7bGoFfuwqrgeasvfb+W0GwpqBvux9LIOCVwXq9dLmdXbZlGXO5rvZd63rRvnLpsnr6l3L32yWW6/LXqvf9drsPVqmes+xz+lix/63r4Dr9PS09GQbsHIyZiF028CexG1Qys+6orNfNP2cPdcYuCbb2GSxbrrnFG68/SxGhvLChPIdiRAmL5ysuJOtDH0J+RLxuyOeSxNIWjuICha+wLVeXAHBBKVxkh6fRKAapowr4XAY+Qj9CCE1r8USfu7SU3jZf/4mUMkl49F6JCyNC79albpm8ATW6cBoq/WMVS56qGx+HEa3HUH57M0YCm4Ce4FxuYByUYkqGNr9bETOMMqFBzBc+HwSKtjQk0DC0EdRXtj7JDxwulgk6xobnCw9Eff6TxYZivTkmEEJFvLVj/2tHpim7pW/uypJaV21gyt6XAPLZet6nJ2eJKf+tpV51TLW5hTBockuXTuHvlu1CTxq88ZWiadeQXSOsi/nMxtN/py/Gh1LFoCW5xFhRDM38jkErfv27ZNIamRSH3jgAWHj7bmcdUrQymuPHz9ei7iokh9iAN7LnUiPelfZqVtaBru/tQI3OmbYwMnOvv7eLmDVe+107d80P5qe4ppW4LVeObJgMdteNojU/GQlFVmgqWDRrtd6YFTrOPuM7H02cBVcJO4wk0PBbxa0ZtOs9/xG7dXqdVip8+b8+fOxVnJTRjRj7KRA175n0UtqGUHx9yywXTzwGESxDx85DAdlvO5Ld6HkVyWGuywQyZzKNis/pytusl326pHg09qilIpmHtJtfZ6jhFBXubEJBbAJRiB4pfV9GCAKE06XcoEw9BEFEfywCpRLODtv8H9+88vYt3U6dS+VsLTrAm236gAAIABJREFU51jY3q36ERzDaDuDCFut2o999VxpO3Zc8qtJH3RCnD32T9gx8oD0UePEKNJt2oHngquj0uSPMVL5OgxKiF0XNNbigor9Ked6NelLMkC4iE0VhXgvflR+VbrwSqUsrTLWJ+ftSUPZMWZN2YwlE2+f5HuQjfVTA+xjqqcmsMoCnG5L0qt02n1+vcVePTDYbnr1wBOfQc3z9u3bJQgFj6mpKfE8odv8rEuysfwrVyo4e+aMAFclm6S+40h2h1oZyDUCq43Anw0i6zHLjepIQVi9hVmjZ9mgrR7ItTWvjdj8LJDLtpf9bBvcZvNpyzUageB6v2dBYz0QWY8NtkGrfb5efu0yNWKBG7Vzt311OfeZ2dnZRRrXLBBt9r0ey2qD1OyEVe96AcDppjVflOGhUXzipjvxjePnRd8q/kfjsMakKvNE5/oEtIueodswKn3g7eoCSl0QaW05BhGtY5hyGIhGT0BtykBSMkDwGkfUuAYw1QLOnR/B0x96G5732NvhMcZ8RIuntvemltNOvb83juGHZLoXwOtGZGp6VXFk34vmYRjb9QgYbpcF8zj/wKewbXReRCPFoo+xS14oDH7h7E0Yi26FIdsqkdYIWmnwsJRXiQl8oxCh4+EHwRsQmM1IYK68Sb3K/qqno27mCDKU5eingW/VK2TwwJ7UgDKvCl57kWg7/bIRmOrF8+ul0U6emj2b99NYb8+ePWKQy+/333+/gFNlG7dt2yaGfAS509PTi4KK6PvL61sBxez5dvLeCdhtBD7rtUmzZ+u5rN5Xd4nsPmWnnU2z3ne9vp7RWj3g2ahM2d8bgdZmebLvyYLuZtIEBa/ZexqB7JXq++2kawqFQg24NgKWNhiV7XWCO4tpbMW62hmpB2ZrNHiyQ4p7Tp/F//zuKdR2b0SrqgfBqsZ1J/BcoMIXrkkc70sDCKtK46vkSpUTMA3HJCxYRGDq8tqkXNT0EMxSNkBwa6IyStUIYWUeu4Zn8O5f/XeMcjsUYqq/rg96G+BWtpdjNKd1XZQVzryLQilGfveTkBvej9iJ4c9NoXr2k5gYc3B2OsDOK35XDLXmTn4ZE+bHiRygtmHAPlu/gunPlb3ppPkVTEa/Ac+ZROhwx2CFi7TCydvg1R4MBwzsClf8Bk6e/UiDFPQSvDbrkzpxr+bC3s5PPTDUqomZZ87V3OqnZEDmtSjCgw8+KG7TSqUSdu/eLWwqA1jwu83G8nplYFsBUbteWl2r4Cib/xoGSImgbHs0a4N6z2wXGCuWUVmkeN2x5BB2OnptNm2bCW4EXO3y1gOGNmBtBEpb3Zet20aAuRmwrQdes89t1fdW47yZn59fonFtxaTaQLYRaNVrWrGuUin0KJDqWX0TolKs4q1fuQsFbme7Xm37IulRBKIJWKUytZHvrOS5iRV38i4kgFeABLUfMgBWhCFznXwSQStO9Hky4QYEtPy3Cj8AnPI8fJQQVny881f/DYdGCrJy5f3r/fCDREvsefUWAeu9dL3Jv6igXQfTMyPYcujXYVhXJofZU9/DcPU7mCq42Hn5s4QtnXngs9icfzBZ4FHXVgOg9cLvcqD05bo43oljufcgdudE9xpj/cs4lCFTw5retMYglQu9BuwgBVkGrZu6aQe46qS+GgsvfUYzINgOSCRwpbaVkgDWE6Op0ViLW+QEtPyNbGujQwFwM4avGaBvlUc932pRYKeTBbn18t5uvdnPZZ/id1uKUg9w2iCz1ed6YLIZMG70vCyAbjfdevfZ4DRbl81Abau27Oa96/YeUywWl7jDYmHqvZytQKoNaDVD7YBgfTn02gAhPv29e/D1B4uUACJHhlUo1KWkYDNgLDBBdbApm6t5rNJIRvSGDkJu+dN1VkwGNwG7lAdIaMsoQFSpIPQpHWBgghDPvO4mPO1hxxAiByfmdnByW6IgbULBZhk061Ino5WNFtFtiwFl9lq78QWCWtrfxeZpi7uJ+GRI7RnobYDhRj0yzxQQJMuZJNJTtuJrkoyl3c6hBlkqJGHma+WIk23yZOmQHIvLyEfZuV1icpDcJNnJVGSTel1CiUeUnTAQAKsp1fzWHqUa4ORB1D67Ah5jRI6BE8UIYgfz5YswcfBJAEakes4e/xRQnMfmK34d+TDE9PEvYMy5Gy6GEjdZYpSR7ADIYiukcVaAWHTY+nAaB85hduiPcXb4kUkR15V+uvEQxHd0rfw/djswDu7r7xrQcZ/9KhthqxUIalQyZdSy57PMVfa8DTJXA9TWY/yyc7YNOMmmMqKaas5PnDghDOsll1wiRWHwCjKvjVhPG1xq2RsB2XpMqX1Ptm2y3+02qAdW7bpvBKRaAax6Cx1lStmfuNimP2Qbw2gfqAe0Nc+NmMlmoL8esGwEzFul3wyksiz2/fUAa7vX9MPIIMC13ovYiinVQtYDue2A1WynEKiQAmZO7z8+eQ7v++4ZMYThIdv84us1yW6tEYTwTH9TIzABCIpvFoy2xEOBOFhOvCYQtCZi9NSXKw25Un0CjbSikGC1itj3EVDz6ldQqQa4aOgM/ufT/hmmwu3fZGuhVh4ywnWORoPiwqWLgZoN4hKAZzdTY3BM2LhQt4s9XtW9K708YhSnalIvtNciqEqOpfvVi/zqZsB6cpf64GU7pfVhATTNH/W1i+pukeyDBnlW7QggXmhTG7wuyaFd0JSdX0iJ0J6SEKafgNKFktoPlFVPgtmln7Af5oQdjQIHQf4GjOw8TJ4aCHxMnfh3bD3w+MTXK6oCcovFUwgqkzD+DJywACcuwjhlmLiKoVyEKKb+07eyVkboHsGp8XciRIVOy+r2pfX4o4JX9i/bD2SrSWY9lnWQ55Wrgey81Ezz2knfagU4m43fnTynUc10kkY2r/ZWNdNXKYV6ByKwJ8u6f//+ZHSOY9G7Hjx4UD6ThaXOlXnQiFhq7d6qXpqVJwvo6oFaG0A1e1YWdGWfm11c2IsJXtsIcC7MldyZTcZ/ZfMJ5u177WfWa69GwLFeGsu5v1MgnL3eBu5ZrwO1udl225Z+7qSPrtwIkKRsymVxSlpXs2o36iKAkWGCmoHcbNqN0rSvI2NXLRXwpn+/DzP0O5qyf0oCLqoU60c13FIvWMKfieusBNpQu0rqy6VxTVJ8Md4SrwICXgly6UgeIhMQLwORjygNQhAGPgK/gnIxxK9c/n2MeCWROCyqmzrGWtmXKBk9av9Jvy6GX4uAq/onFHdgZEMbB0AwURKwQY/Q+kx3YIvyan2hzpIQLvBDOG4Mz6Hf0STCWPYQ4KcuCgXFLuSHPhn4MtAVFOvVs4JHiN9TBadMwMmA/Mh23ZE5J6x7rfcsYl2pB7UPIYnTI84AV3qZ4C7/Jbs3YZSuQhaB3IUvUhvGSCCKfH4TRsZ3w8vlUSpNozh7Cn4QY/fBn8HYxLhILNwoBydP4O+KP0SCYuqmndAV1joCZSghIj/A9Lm7MZorIM98i8usVPISE0gXMDf2NMTyeeNJN9SKt5f6xCUddPDDBVUDtmzABpi9nmjrjeONWMp6DdDr/CyMcclYRWMsglWGa1VPAHzfCFpZR3SNtXXrVpnn1C+u5p//EvDyerKxlBhwHCfoVZlPPfBXj0GVmTUDfGyM0Ai0tQNcG3XsZsC2EdDLgmYbaGs4a5t5tZ/dDKRmy1/vezvXdApQNX/d3NcO6F6p/tvNYLUkclanILTGkmYAWyPWdRFwarQVSrAZ+Pjw9+7HradKCNx02zmNAmK/sDWUJgYuZNIWsEgYUb/qcAmaGmDRdVGiGySLGUVUEaqhWfJdmDgac4kluE8EK2AurlIuwL+EgZ0sFBFXEg+dAndqonKxdur4cLJaWYKf9MhyuEuuXYTaHAGbtQHJOrdk8932tCDPS9jHOODWOKOtLMSqdmiIVjvIKiYGcMmheU3bQAySeIUaJOmFqkmuD8jEU0StzIvBuTrkT6QNBIILtUJ5gn1Y+Be8z+aO2fpRGOBJV12EfaNDiIR1rfWohU803nMiXHXlEQwPj8BxvNS7hcHM/Bxuve0ujI26eOTDfgLDQ2NwhkMMORMI+b8oxNZxfnbheWR4XbjGRRgGODddQD6Xh+s6MO4QHHai9AgQIHLzyEdly7NAx12p725gX7Q9CwzCLvZdE63bDOk4Vw+8djvR2mAsC8w6qahun9/JM/RaMqYEq5s3b17iK5Z+WmmAxfzwPMEoD2UpGwFGdT9G4MtrFcTVY067ybPmoV59Z+u9UV3aCxXNQ7v1bgNVO/96P8vPscoGr83yUa8O2r2+FQOrdZUto11P7QJWO6127mm3PrvtA93cZ6rVal2Na20qz3gPsFdd9R5YD/hmO5e9ysumkdwfIwhj/PDBSfyP209jhJE7aPRPMLVU2JBGbk1WnWmcAkmWIJQDmsQwSSNPaF5q+WTUo4gSgsTqMgGuKftK7asEJQgQVCtJOFiff9wurgoAWs6xaBUqiMwGYJQyqHwiAWkLdZ+FsguQlD5F1dftorxZRm1JYksN27T+RNNJ7S7rzOgWfZK3euZFSf2yzpIteHsNs0i2ai0qkjxomevpWW3Jw8I2Tt3BwbFBNBve3vJPIoUldWsQkQD1DY5sH8XPHt0l0dqimoZaxCTSZ/L5IVx66REZ5Pld/Tjz85133lnrc5s2TYgTb04aZCY4gXCgJ6MYBKEMeslfPok+k8vJuUY+A5N2Xv9GWa3eCzIaPNSKt9X1g/ODGmhVA7YLp1bXrsb51Zjw+QyyozxogKVgVOUCanxFAy2e49hEvasevI6glu8hGVkFtbqFzPGM/l/pNsueg9qpv0bAsNG9zUBYu89rdV07QNJm1pV51XHb9qrUCGxmy2Gn16iM2bTaqQsbi3XizUDryH5mMwDbabu3aoNenBfgyoSa0fTLBaOt0teC1BqY2xZRiJnZAl771RNwU3YtJr9pA9clsk9qWzXEZgQ/8lNBOn2+ZsCRSdWyEm0lYQdF0yhMIdnWSIIXEJwyBCxlAglwpe7VpxAmjbjVuBmycKyexrRhvS/awl6s613EZtcxWKvraUFA4uIc2IZSCyrhpDyEq+oihIDMNjpbnDVtBFGgpvSzBSSz1b5o4dFAq7s4UqLkhyZVtRcuY59lB0hjikvdSC08hwx7aCiFyOPZP7k3NRZz4bgMbJH4BeZgdemll9aMPs6fPy8GDFIvjiPnVafJz3v37sXOnTtrrOK5c+cwMTEh19juVfjdjgXeqO17YSXdi8FhpdMQ48c4rm1FrvTzBulv7Brg5EuGjH3KXhz2U6lXAswSXFICwLFFgagCH9YHASkX1qoHZn1wfOLB62dmZsTzAAGwGlHqgt1mWu152mYlFSy3mudbgSO7ndphdTW9JWRURqrQLfCyFwEqrWhXn9+qnVudt/Ncr96a7QTY9dKo73cCWrutv5V874zv+0sY13oP1I6UrbBmgLdVR254LxlQE6JcLOMj3zmGW89X4bl5GAJI+rdsaLmfGlkJy5qAjBoLSyhmR9biZnOKZ+R3jfQlrGsCfglak5c98fWa+HYlC8sIW/QmkOhCGx5LQJvFIlqlSBW4aTIp69rAyCu5KL1Gnp8Jc1hjMeu2YvpjmrFF8o5suMTEjxPLSddhiRZTunASyczegE/DlyanFQCSObQc7suz9BmNAWuSQa0na5M/y7SneUnaLrlLi2MDVzUy037rwYFv2IRlPOXq/bh05yZ4YYyArK0EaDMCWOkqhgcBK93FZK1M7ZeZg9qBAwfEPyIHNjIU3J4jS6H6MO2LNvO/dPBK+OyNDlztMURZsoG7rJUc5i+stLP+g5tN8mtRM50ykc3yyLQ43jCYAMtJQys1gKw3jvB6MqwqGdDvfAbHOJ0jWYc8J6SFHaEyk5ls3WrZ2qnXZuDNTqdVmq3S0by02w/s9PQe1gdBvi6I2gGH+tx282fjJXsxUK8u6+Wx0fMaPb+T39sB2u20ea+uEeCaTawZGFWqvC4sauK+pxXAXZRe6tfV9wPc88ADeMcdsxj2XDghTVwaxUom8KA2lRO/J9GN7A5b81mlBls1/wQpVEq9C6hkQLAaPRcJSA0RRQFi+nWlp4FQtAXq/2px1pvg2GwZbVOgxfXZPBF9mRLfn4m0YulhKzuTzzWYza1x2VG3JAeZbXxa0gs4Sx1XE9U5bk7uoz64piUm2kt1wxLlTBJeAJ41ktc2RmsUbax2GxcOjeugVtq0/Nl4VPVJ3eRXz3FQDql8LeOqi7bgKUd2wUceOY9tzPaOhL1QRuLuu+8WtkLqwgq8oQOLWu7SMIIsrVrlTk5OymfeK8ZqqTW9AldNr9Wg1KsXvV/T0XGBTI8y0v2a10G++r8G2J/4rqlbo3rvbv+XYiGHHC90zs16D9BzBFQ0yOJ1BKUEoLpQtudrnTd4HxfjO3bskHeO19i7RDJXdOCKbzVATbfP6Pa+euOzal51jNd6ahfEtspLq/ON5oxW9/UCoLZ6xmq/UyYIgo6Aq92p7RVMvdVMJ50/ey2/+9UyfL+C//6dk7h/PkCOIDIFSdnnBVVfGEKX1vAZK/NGbPFiYMuXNdn+ly3jKPFxKoEJCIhT8GpSAy66y0qOJaZTVhtmQaWtYY1BS/62jqxLJw2TawHA2qCUSdDucDRWUziYKAcaB09Y7DifjgMSJtqhryw7BpkEeFgAma1Wx22Vt85F9bSyzZiARs/hPcMOUEaMsXweL3ncIZQjD64seBKGngM/GQm2+8mTJ5foo3mdGoPY291kWBmNhufPnDlTY2AVuGr6OgF1MqB0W2/9fp/2F3nffb9mydzJ2NHvZRzkb/VqIMvmJ3r1xEdpo4l/9XLX3ZN0/ODiWLf8dR4m8Dx9+rTIlRSwU8fKsUgX1QrmVa9JkEqGlulR4sR3kO8emVvKChTMdpfb5K6VBDrLTXs59/Ne1hvrupFnlE7Sb/faZgyrtlM7aWWvsd+X9TQf1QWu2Q7b7iTS7nU2+LU7uX2/6CsZw71axTfuPY3/c888PAQIaV1j+XIlGCOo9GgBL+6FFoejtYFUo/zZwFY8xabMbZJPAjZa2hPUJoyuaENr/mOTAVEgah1tZmMApXd1PjyoPGFBMrFE7Fs30Zrtf2013Rg4Z4GruOGi834CPJeygXap5c7LV++ORbraZSQpbem4cP0CcsbDUx95GAc2j8LEHpXNMsGRtaDBFQ8Nk0hGw+4n/ExdmP7OyYMDPicMbteRteXAppOGTj7NGNfsyr2T92kZVdIXt+p7qhpFZcr6InODTKzbGlAjJXsbfD0URt8HBZUckzjecExRAyoth3rpoFSJBzX5BKC81jYmIjDluMRjamqqZpDF61Tnat+zWvXUDuDqNi+9SttuD+ZFDeKywS+y+ezk+e1cq9dk54Zm93Z7rhNA3G37dHufCcOwocZ1uSxqFqDamWzFzPHZ3LavlCs4OzuFd373nFh/awCC5HwkIVcZFlYAK3WjgriWMokCICw9aj1QoMZIInaUkJsJWJV6SBnHgE+hEVfWl20KXlcXziU1uohN6GCLpyn4tNNJw/ImzyJ4D+FK1LHUvKtOXfDaVNXaVd9cTj0247G5yNkxbPCTlx3E/HwJ84USnvWoo5gtlyTQAOtShfhbtmyRvJPBIBjlxKB1zQmRrKxqwJRhVYaHdWO7nbGBaxagZt+Lripsnd5kD8Q6JiiLnZ2g12kRB9leoxrQ/mRrXtebfpxaeY459BjA+YmglItjNfrU8Yi/q4EWy01W1fYywOsItnShzfMc3ziu8aA0qhEoatV89Vi8Vve0Ot8O2FrOwr4VSGx03sZEushuBF7r1Wer5zarl1b3tjrf7Txjp1sPE7Zqy5U4L8C1UcLZjtFNprvtXLxPXzY6/H/fzcdwqkC2LPmdlv6JzdBCdKElhkp1CqbG9Qu79AkwTbaiXVpk1cCq5iEBqWkYXLp7ErdPtqGVBPKUrf9m2szuGrAxhGsW+rW7Z7V3F1nXICR4dWXLZK0PaYs4xvYhF6fL3MbJJdv7qecIRrOCoWcI4Oo9W3D5nh3SXlwG3XL3GTzr4ZfA9RhUIQlWwXsJVrdv314DptSsqlNvlpkTBSPR8Fpa9aqnAX6XZ6eyA9ZNViqg1zSqt04GoLWu+5V6vjJlagyxUs8ZpLvxa4Dvk+1tYK3eL50/FVATlKoG3p5b9byyevaCmawpDx2L+Jn3cgwisCUY5f18fxTM8rOyreoVxXZxxTTWqk560fvWIu/6TNtoy/Y40G65lpv3Tu5fzrXsY/buRbvlW6nrTERaMz26BZntAt92C6H54L8ccCrVMv797nP4h3vnkI8DRGRPaSiU0bK2Sl/SZXEX3Wezs44AYnFwLwB1IQxtLW21oKchEvWujMKVak5bPd8+XzOdSoFSr+u+k7x0ei1fALKuykwmL8RyONJOc7D4evqQRbWK/+ehl+Jr378PU4w6lbad47FNE8O97XmDx111SLTL9As8X6rgaz+6G4+6ZA9+/oqL4dD3arUqAz5X0WwT1azypSWrqoM8f+fBOqChAxkL202WglMFsbZXgQFwba+9Wbd8/9VH7np6R9or4eCq1ayBVgzZSudFAakSIgSb1EvSSMreNVNtqgJPHXOUHSXjqmkpYKUUgmCU/6pkQAErr+VvKgPgPWrAtZwydwKElvOc1by30zJpW6pxqcrDmOd22P1On9dOXSw3zez97I9cRGkUtXbysNLXLAKuKwFglzPZ8F6ZvKpVnD43jbfdfFqc3Mv2rLpmqmtR36DahDhVdnXxNdl8JnieLGtIM/qMlWUqH1hQ29ZstJoYwy96oGS/lW1WU5dYNKlfO7CocowkwAMSv6ZZI7KV7r1p+pR0XLp1FNdcvB2+7+Cfb/khwqFxIPThgf58xdM9HnLRGC7euV3q/f7T5/H9B8+hOjyEcS+HP/6ZI+K+qzA7KwYLHIhUK0YWQxkR1YzxX5aZ2jC+6Nntoixwtb83G1iWO+isUpWv2mN018X2ibtqDx88aN3XgAI8BX+2twE9Z1+zkgXWd5t9miCTYJK/cZzRiFcEp+zrCkR17OE4w9/UOEuZU93+Z755L7/zHtsPq/1cAmXWgQYU0PJmx51W83Y/jVPN8tKqHHZ7L7dMrHudC9rtR8t9ZvY5y03Pvt9mWW2Gv92yreR1dYFr9oGdNH4vM6ua03KxgtLcFP7mjimcKtOvXJgaQhH5dbZVLe6cUv+nNeyrYV+ZXKohoFeBBWRJxi6VCtQApyUVSAExNbSqwe1ZPdQJHLCQNrfAl+pte/bsFglJJ5dgEfRpm4BXgj/pL7Y3rh5kqNnkQnb86p2jOLBrB/ImwomZIr597Dj2bh7DdYf24c7jp3Fsporr92zCoYt2iB/eL/3gbszFQ8iZEIXAwx8/4QhGTYRN4wkzQR0KJwsCc04Y2YGeReJ5ljnrcqceSLWlAwPg2nmH0Njpg0hbndfd4I6kBnTxqdu7azEZcxxQt1UEqzzYt/nH/HGc0S1ZAkyCUF5PWQHzrWyqMn2UNDEd/U4QzM/Ut6rVO8cbpkGwzLRtPetq9I3lgqnVyGO3z8iWTduuldFWt89rtNBYbnq6sNN09B3pV8LA0DJrJYHpctNOpAIMtxrg3++ZxOfuL8FxaIbF7XyNYF+/2ZSQVDmqvfKkUdeiI3XcT/au1hlT3/bUPerAINjWunG55etFh+tVGvUGmEbls+tS6kYCN4TicYDglbWUratWL129Z9nPaVxOF1F1Fk+4/BJMjBqE8DA7X8bYSB6uBJ4I8cUf3oOx3BgecXQPXMdgen4eX7nzJJAfRggHv3blbjzm0BZMTk9j567dSe5jI9a3nOD4InNS4cRD1oITCScRG5Dqy68TpA1g7YGh0UC+kQf4bvuo1qWu/vnvSk8K3eZ1cN/6qQGdmNXbwGq/e1z0ElyqjQBBJb0G6HhC+REPglK9hvfomMP3gL8T8HIsUkOsUonzY+LHluOURupjWhpBaz3MWavdHr3quYoT2t1aX+ty1nt+ux4TelVn3aRjyuVy3I8TATsAXzwerhOj6ANnz53BW26ZRT5nBMgaN5cEAmhwLInympKk8tI3NkkTIx09zWvd2BGWlocY8LTc4++mKdb5PRI5N4ky5ro58fe6agOk6IQ9hKVJPPkh14CNawwlDPTLCtw3OYPbj0/JQuenju7D+LCDnMnhzgdP4PvTZeRyw9i7KYeXPe4y+GEkTOr2bVslChgZDdX2kLVQAKoGV1xh62Rjl1dBqw1Ys5/tFl/rAWw99D7WESdkgg62ST8YBq6HehvkcWkNsC/x3WV/InhdRGqsgqs/jhV0caXGVDp2MB8EnyoB4MKZGliZe+JY9PR6j5ZK/bbqOMTvKkPgu1JvfLpQ+sRajatsK5UO2My3LsRXs/6z2/+N6qTfWdZF82W1Wo05IduhzHoJOLppKLsCuWIkGKr6Iebn5vCum0/jfJn70o6EIzUatanDniAureoeiQY28ZW6AIrJuiajBweQNdSWdljO1bh8gWFMAzaIxwf61U0c+rc62mNVG6dCqQAQ4ujmMRzdvx2uMOSUJhvcfs9J3Dtbgjc0CuPEKM9M4RcefrVIAcqlCr581yk4+RzKYYw/e+KV2Dzk4Pz0FHbuukhkELr6tJ1y63af/qv5VzmD/V1z3aoeWp1vVYcXynnWkxpt2RFsLpTyD8rZfQ3o+2mnoABjtfqSMqX8l5pUsqBKHDF/2e189nUCWe72qFxAXVrp7g+NregKS9k+fuc1eti7Ftnfuq/N9XXnWo2va+EdpdOysn+oy7h+JDHr9TSRCtSr3G4AZ70HtALB9nN0Fcz8aAUuUO8B/PI8/u8PJ/G50z7G8olP0aw/1U5fp8bM64J/1MgykqIj/t67vOo01/17vWB6+ncNfYm2RebVIRtaY6kXFgNOB8ZcUQb/0hUYgakTUTLCwBQx9o66ePgl+4X5lYUNgOOnz+PW0zMCTg0mZNCFAAAgAElEQVQoYwAmwgIO7tqBO05NI3Q8uF4OxaqPX7pyF35y5zC2bNoM43nifIKTRjcumeqB10at1ulA07+tv7o500hb6ku3HSve1c3h4GnrpQZWS0PNd11tNwhc1Ve0cCLpQpn9WrWs/J1glvmjlIBAV9MgkOXB33UMUanAegEg66V/LCefGirW1ovqAmY56fbiXjtvtqykF2mvZBoCXPkAFkC3PXtpANEKuNorQKJ+2Zp33Zr/TM1btUqtawnTU3N42+2zic40DhEt149opHGoGlfzIm5W2NjB0QyEicV9GmmL3hlkW51gVv4WjCS6rUUKOcSHbVDF9pEc9mybgBNGuOnEJC7bOgYv52H7pjFsHqFPARd33HcC9xUN8g5FHvRIQT/AVYAu1UT4kbTo4RHg9264HJ7Ji9yAmaVsoFNjhk6AaCfXdltfG/U+jhUKXns5Zm3U+hqUq8kYv0J9KcvyqmshAkwFneqmipIFHmRM9Zyd42xavI4AVUGq6l3Jtg7Glf7q7Ryr7MAqay1z0vywlvrFH3snLVYDroIDrcrtRcjFTkArG5WHHS1H71cqu1ytwJTO42N3zePmyaqA1168oLL66QCNZtm/Tir8QrpWFhdRsg3BdjIuI0Z05gWiXn3Rw8No5OOa/duxc2IInnFQjgN89QdnMGvof9fDKKp43OX7kXcdVPwI37z7FIrwJMZEEMRJiGANKkE1rDHwKmX84c9dgx3jHhiWY26mIAyHTii9brte9N1e52k9prdalrzrsW4GeW6/BuzJvBdR2+wter7rZEgJLtXAiowrn0Mwyz8N6cocq4xAd3vqzaW8h+BVZQT8rgak7Zd6cOVK14C9q2zLIHvRx7rJ+3rSsjYq3yLgqhdxIuCfLVrvpoIUDNfTFumkrUwvv9drSDY6XUzFfohqEKBcmsOJ8xX8rx/NIIod+hboNmtyn4YlVcMb+S2jy8yC2rUGrvUAT7uLhGVVVgc3J20uPUDuonSABm7UJDtd6JLtSSAXVfDYowcwYnyY/Bii0IfvB/jhg2dw0s8jjn0BzDtzER559GIE1JMVi/jy3efgucNw3Rh+xAhXanDHHCZ96T9fPIafuXYH5qcCjG/eVGP+uwWZjSQ366ENO2juVbk0W2d23drgdVUyM3jIuq6BRu9zlhmrN3e1W3D7GeqfVd3q8Tk0olJ2lPMPd3dsYy0ab6m3gEbPZL9n2iSaNDCBfW2/zQvt1t1Gus7uB9oets/XbueWTutI+zb72no3bq0LXFkhROUaGambUGbtVKpqepoJ47WhdZVQKQcoFc7j3T+YRTEAQiv0ajvPbHRNv7zgOlDSpRS1tbGJ4AWJ79mIW9zGSV3Nkr3k/+nuiedDYTSpv+UGOG3qIxfwqAGlqyrRd3ZAKy+nMhfdmxNPuwSTUh6fVq403HITd1m1RQJ9vzp0TQDfxPCSwsEEEcDrTYA4MmKQ95A9m7Fv67joZueLAe44eRYzxSoCJw93aAhuGCBkkIqggssnXFyy7yKRB5w4W8BtZ6YR5EdhqmW4UQhneBgRA0xQF+sABzcP44UPP4R8nl4RkvCtK3GsVLorkdf1kKa+vxrBZqXGrPVQF4M8Lr8GCAh74b2C/ZLecTgGc/dGddj8TT0H2CSO6l61P9MvKwEpr1c/rln9ql67EcaURgv95bdo/6Sg7cU+sdIYS0utBKHKMPunNrrLSUPgyuRsNlRdOnT3mKV3qSi4lRNoWy7AScmvBqgU53Hjj2dw+/kKvB4Bi0WOAhp6HOhV6Zemw+cTV4r8IfUfG8YBKiGwaSgnzvQPb8rjonEP4zkPQ/m8ANEoiDBfDTDph7h/uowH5io4XShSBYoRgkNiwSBM4zSsDAhrVivUuPomlEi7OcaxisNES82bvJwYSxF4iwZWyh0i77jg/4yJEDBSGstJ6O16MMVZPOGqg/Acg0I1xNd/fBy+R20YdbT0JxsiMI5IAahRjasVPPziTdixeROcKMK5QhkPTs1g+8S4PPN7pycBMwbHDQSozocxXv24o9i7ZVjY4l5PBr1Ob+V65PpMWXWvuoNzIUyE67Ol+jfX2mfsyV41iZ2+v0xLmVTZPYwicYNFplXnVJs0US8C1NXzd71H3e8xLd6b9R/dv7U5yFnz+XHBtmgljKPYf9RjQDdGxv3aek2Bq2ZaYzz3quDK5rZj+WgDV/G7FwSolEv4wak5fPjuAobchHHsZaimBS+uaQ2sAlGpjzAOWcUI20byuG7XJly5cxgHNg1jKO8hjoPEaCgSDlO2tk1Ml1P8TnaWi40YM8UQd0wWcMe5GdxzLkQVEbyY591V7ocGo0MOnv/wSzDilAGTE5RKa/2ArGgY1gzxmDGC7Vwc4rtnCvj4bWcwmjMIjQenPIudYyN4cL6CMc/BT1++H7TJe+D0edw2WRS/sSaoYtwF9uzYjBHHwUypjLunZmGGJ5CvFvGIS/ZifDQnEdAYwEKMxuDgzjPTuHuqjNj1xOCrFAW4ZvsOPP8xe+D0iHHtdLJb5UbakI/jmMVjrXRkG7JSL6BC2dIk9iW+w92QN+p3mGwrQSv9sm7btq0WJIC6Vw0jzfSpcyW7yrnO9iygY4gCW9vdVT83SztscDvX9HMZl5s33cIXLsfzekaWtJJhLjffa3l/W8BV2VfdhmPldstkqBatE+Mv7diqvS1XfZTOT+OdP5xHMY5gghGEbhFu7Al46/WhO+y9lBOQLaX20ondhDWmdwNjcC4o4T9duhVPvnwfXLr7UhFu24ViBKskLcf18MBsBe/5+t2oRPRrOophlFFxPXhRBTFybafa7oX00ZBDFaXYQQ45XLk9j2c8dBdAv65xIg9YOBKrcAJveWEFXAPfPV3AB753AmNDQ4hKU/ipQ/uxaWIId52ewY9OnsUTrjyE3FAME+fwnWMPCvt6ZNd2bB0fRoAAFBrQ9Gq2WMU3jp1AdXgUw1EZjz64A2NDY/AdHy753wC46+w07jgzg/zIMEhPu04Z58ou3vpz12B8mFKBJJABw/naxwCMttsj1u66gdHW2tX9RnqyzVrZbhob6dR5PV1YcY5TWxGyaZQGEHgSnJI5ZVqUAfB6Mqg8RzaW0bIIXvmn7rI0D5QSkI1dzhzcq7bhLljiHpKbWzSu5vaZi8hwRy0Zn0F5WBqWPRnfE+NcmdYYup33iyosQjX24Jl0czAGQgO4Gr1yBeb1XtVDr9JRrwOTk5PihtEm7XRO1z4n87vj1IgfDT3OPkXbJPYPpsfrNqJsqm3gysbRbTh+bgQ8mwFaZW7bYVoXwZtUx6o61xKNx+Zm8Kljc7hjltvMsWwPI/bh0Gx8XRyJXy1DoEVtasSVVoRfOLIVjz+wDeUoSrbP08Gh3SLZ9c/Pbs7DTHEe7/vugzhZTIIq5GIHgeFw0vvRIEpbgJrUUgD89rW7cc2eUXhRDr4TSBSy7LHwUnJrzOCm03P44HdPYNiNcfWuzbh4+4SA2igK8dVjp7BlbBhX7bkInhOJTpWDX+BSp8r6NHD4wYlEXjA1W8U3j58FnFEgKOLizXlcvHUrZspF3H++gPPlCN7whEgMkuowqAQh/uujL8UV2zwYx+PYm46m7bbC4Lp+qQEdM9a7MUK/1OeFmg/dslcf41l3RjqGsb+p0RXZVIJPMqfqmYSAlteoi73sfMn06SlAzzMtficQYRr1DLDWuk1kh5Iu1Tn+ujFK1RDzfoTjhTkcO1fByfPzODU7j2pIo9hE/sDyjOYNtg+N4OD2MRzasRl7J3KYyAMjlH6lejl1VpjsKm78g/3jxIkTy2Jd2b927twpzH63BGO/13RHwFUL00nAAq04Ba2dMK36PF15qC7WD0NUi3P40ekCPvJABXknAoJhRE5VdI39eyzmGwkcQ8cRo6NNwzFe9JOHsCmfgEsaMHXL8Nqd1eeKC6E43//Og0X83Q/PIm/KiGm5tYj/7E29EYhTzRqaGONDebzqsfvFqCwXegjdsGnwBhmkDHDTqVl88HunsNkNcMPRi2mbhbIf4Fs/Pon5yEUY+7hi+xiOXLQFEfLJIBfGOF8s4d6z5zA1V8HRfbtwcPsmWet/454HMR14oDeIxOwrEiMvN9XByurfIVPNnuMiZ4BHHt6KX758BxB7CV9wYYyb/fvqLCNnG80wYRlV0fNb7TFqNXYh1noitg1q1NDKLjcZUwJVZbn4nUCCLKodIEPv4bxIgEsgp8EFNOiJylzsrfS1Ln+WUJK8kWCJAnz/TBFfu28Sd52bQtGP4YksLIcIIULuXNFeIfYkCRG6kXgQz0AAR9kqR+cccPmWMdxwdDcu27UlNTN24DawZemn+ujFy8W2P378+LKAK+uE3ih27dolWVqN97IXZe8kjY6Bq3aU7GTAlaWGpOOLSoDKVaOuTFXH000l2sCV4V8jP0K5Usa52Tm8/84CqgGBByMlRSvAIWawcGpA1UklL1xrg0PugTgiV93hOXjZYw4h9AAvjECdq6CsZWDJhReahlE5RLEPk/Pw+bvO4Iv3FGA8LpGtnPXKOwNcOHGAwOTwC0e24YZDmxCGHKb4eyIFaHQov3zT6Rl84JYz2O/5ePgVFwOBwfHJ87h9uigAnEA1jCOMR5H4XGUErslSGXOyqz8sIHMsLOHRR/fD9QxOnJzDzbNzyCGPWDTCiQcDYQpk0I1k4OTWlIkiGONh01CEV91wuehxhcftkRFgd/2mv+5aj5OF7hb12qrWBhX91Uork5ts2y+n/Mu5d2VK116qjfo/QShJHUoBeA3nQ34nIOX8yN8V0HI+JJvK+ZG/U0bAc+rXlfcSANvzZt+8d7J9n5AM86USvnr/DL56z1mcmavI+j7n0fNNjJABX2hLoK4RaTybBlPn1MP7vdiIZyDZ/XMN3NDAjyNUo1DsGh59aAd+Yu9m7N08ekGMwexD9913X92OqPIAAf6poV+jHvv/s3cecHZUZf//zdyyLcmmkh7SIAmhgy+BgCAoShGw9/63t1dUrChNQcTua++I2FDgfcUC0gUUQk2lBRJIL1tvn5n/53tmn83ksru5W5Is6HwIu3vvzCnPOXPO7/yeBjM/efLk56zM+g1cqwWFAHkBiSZUb6nnPD5r19jRY2pbCXZxly1w/DTVHy869V6zukMPdzDtHXqN2bdhfjEBCW8F59lWKOg9R83SQePixc5OSANlW6u7noxDCNhjcfz6nZgNFJxaPaYSBxcLN1knaXjTXoOisENnHzdX47N8a3Tlzga7tM0ctLrgocIodKYCP13ytCZlAh0zb4YDj5s7C1qyodOVFKDWxySAwwoTL84y6z4jcYBXKWpynXTIrKnyfU9rNm/X0q0FeWnsbPs+DdjmEISh/vuoGZo2rlHZgBSyMVPw7371tHnuTQBi7QEgGCjo7ZBh64fZE6KCLbvwbDErgcNLX85cPfWdcEXUbQ43Nj/s3uRP+64/h6DewEpyTTRyoPpe1kjs5VAbGlCinf25kmX2NM7d70uAHHEU7f39cmH5uuw53RrY9e7yHGs5atKJEyf2qd60NjB29G/MmKHZY/ojk53Xux37DW0y+8JqJyr6CpuWzJgFYHWro++7WKyWPIB7AboW83WgbRvK58KwHMffDtBXAToD3fnYZv1m5RYXuQXHX9+vKAp8Z++Kh4MLJ5gpKFXJKkxHctZYJDyEWWXt9sI4dKOL8V0vqKfIRysnhelAdeW0SsyXtPTSBdN14v6THDUFh4t5GEs5oDfzHDIjYN48/vjjO79HHk6mdcpm6+T7sX8RZnO5znaX9r6nVNcQhzNmzBjKKTCsyho0cGXxyOc5HY5wYMyAFy/imNGjujvbn8W6WkJJEGfx9TiZsFA8umGLfvKUrzFeqGAAge331mgAGlmgJmels0+cqbAcG1rbCXuogOtOiywy8nw9vb1D316yUZlUujtv9mDkkNzcwlSkVD6rKeMr+sBhM/tMlGWbWHefiT4bpnTflrx+fu961aVyevF+s5RO4cgW6q5Vj6slRVIAGOkdLWavLAeRsgDhYodmNtdrwbTxCpRWRhXd9fhGbY3q5UWsnLvW+dvB4ogpY/SGA8c78PsfW4FY3ozZ3Xffra997Wvavn27jjjiCH384x93qqneANRg5lZfzyaBVDVw7YudAhQAkkaMGOWUDu69Cwjk3qZx48b1q7nvfe97tXLlSv3973/vs//J97o/6R7ph6Xipp3WL1NZJ72QkyCZ35cvX65jjjlG9957r9sMf/jDH+rXv/71gJw12FDXrl2rT3ziE7rgggu0//77Ozn95Cc/cY5GZ599dnfbepN9UgZ2aP3LX/6i008/XV/60pd0xRVXuLYmwwL1dlCi3muuucb9s72lrzHv16D24+ZkncwpiwTgIuCUy45NtffG9kYr3uSB/ACpZkYHuOX3XR0E+tHMQd4a26UqAGyWVY6k3927Rjes3qLmBtbitCpeRanAV4VV1ykTfRcG0StnnUlAQ6qgYph1mi2nTMSBOJVVEIQqREWNJClMlFHWSysKy8JbJST1e6WsOj/S1kJB8yaM1duOmqMpTdjAgqFxmh2UYnKQchnax5Ex/3hXbc64tcLz1dhICLQd7z+ANdcZm6H0hK14h2bNmjW0DRxGpQ0auLa2tqmurl7pTEalLnOB2EbT7/aIHIr+2iZlMcnMNqjQ3qKfPlrU5iArD3X4YPTrQ9HQWsvwPGVT0kePmqIxLG5dkzbJkPZeVJXJQY11epyKVVYl8PXzhzZo2eY2d4Krrc4aK5G0tVLUp583V7PHwFLu2t6BBRzVWLmcl7w6Pbi5VVct3aT6UaPVHBb0X3MnK+WzKEb656q1alWdS2BgF+AjW85r6qh6zZg8QfUsjJgCRKG2dBZ1z5rNUjrrUsPWkvXMFoKGtHTO4tkakfWU4tj/n8strNdee63+9Kc/6fzzz3c/AUO/+MUvHFtmm3P1nOLv5AK7gymPP7dFO3lfb/ckh4H7OcC+7nWv03nnnafDDjusuw22+CfBBfdv2rRJY8aMi81EeO+ceYinlpZtzi6sWj2bPGBZ3cZy/Pd//7cee+wxB6Cs70lNAL8/8sgj+uUvf6nPf/7zO7GJJo8k8KoGX/fdd58uvfRS/fznP+8GNtyzevVqvfa1r3Vjgdx31j7E/Vq1apVOPvlk3XTTTXriiSd0+eWX66c//Wm3+KwP9Lcnky5rl8kDwP+KV7xCb33rW/XKV77SsYJveMMbdNZZZ+mNb3xjj32zcbU6zj33XB155JHuGcDd+9//fn33u9/VN77xDTeP/vGPf3QDNmufyT85R5Dnddddp1/96lduvAzkGatrJED1XLF9pD+Hh1pfe8uGxGGCC0CKuZxpAnY64HeteZYC1ph+9jdY/P4eoGpt48DuixQSE9sLdP/mon5711K1hlllnQaUM30FQzDnI5CrlDR+BMTBBB0+rlHjm+pUn/UFbXrZzcvVnq84U7hKuaiTD5iuk+ZMVKESqbUU6MnN7bp7/VY9ubnTlednAlWiQOmwTqHKkpd1drMv2G+8Tls41UXjcSa2sT3Xs/6yucm7bWsfnUqns2poHOH6l893diXL8RSUS71qJ3h3Z8+e/R9Tgd5mRUsLp8Umx1x0tLc61U28+bhlfEi82mxAKdGYBhY9XvpKrk33bMrpuvUEnY+DyA/ni5NmxAvneVo8pVlnzh8TZ8PqQ1sfRxytdG20qGKi2KjdmUV0pcQNIuds5D5zdrjmj7lDGi51bmxtqifa8vrGHU+qMZtRyQvl46w1QDMLNz6cfjkFK9DCcQ16xxEzFJZjj/+eLhtTxtE8b9Oo8j3pqY5Ad67dpoceX6s2v0n7NkgLZ0x0TlWkar394bUq+nUKSR/bVUNTWNSx+03tSmgQq5LWtXTqoae3KapvdJEnMCV5RozeZzTO5fNy5ZBS+F2HTdG8fUbG9fyb27namP3v//6vYMq+/e1vu7E78cQTHfDApgp1O16xU6ZMcd/haMBnc+bM6Y5RiPr60Ucf1aRJk7rVWWzWDz/8sAOOM2fOdLJ++umnXVkLFy50jBRAAJaX7/gc1g+Gi7IAVJdccokDRdOmTeseK9YIGFHacvDBBztTgBUrVmrc+AkaN26snli92rGv06dPc8CQ8mA8aAcsMpoj+jB37ly33jz00EMOjOy3336uPx/5yEccMEUmtJfwRTwHOKZcnHIAY//3f/+nD3/4w65vAF3kw3O0ld+5Nm7c6OoC6BxwwAEOjP32t791TCngzupkHP72t7/pne98pwPMlIE5APWvWbPGtZW/Aa6MDfVTJ4eLn/3sZ9qyZYtrG20BKAFqeYbf2TSRMfUnPdht7C+66CJ3HyB8/fr1DoD+6Ec/0oIFC7RhwwY3LvPnz3cy4hnaQ32UhzkAMjj++OP1ohe9yNWJDPgJg/+b3/zGgVerH9vQzZs3u+dgj6x9zCUDrldeeaUbL1T0U6dOdc8yl+gbDDGMJ31i3GkX48I/5g5j0x+WtvpeY1WZj8wF/lG/hbCKD0Mtbk5Vm6DgtEXbkkkI6B/jkvQN2Vt7mVsnYUWdAl/KFfP6zf1rddeT29RAmMKoJE91ivySwsBXfSatOeNH6OgpI7RwygTVZQCycVYdXIMLxbIuuWmZWvOYlHjKl8o6c+EMnbJgssuAmGYD7HKO3dCe1x2Pb9cD67dqOxkRyQAZwcKmlY2kggIdPHWcXjl/qiaOgn21+Dgusvmz2o/W3hmLQ834Z7P1qquLmfuOjjYXRqwrnljX9NixxybnKO/M8GHth3YmD5pxjfMkxwwYNhf20hmLwgtqi14yJl1/QEASuNJ9i+fKRlLobFeuWNB3HqsoDHBEGt6ONC6sUyrlnIDeesg0zR9b3x2vrrehDf1AqSCrIFVR1ve0aktZT7W1O6e0UQ2NWjAh0tjsSFXKobgXY3iu6lBazgTeTXpPkZ/St/61RuvaCnEigxpU6L21L7YZJJqAr0zK00eOmqWJTVIpJDRV7xPW7L6YM+6Y47uogHqqvaRlm9rkeyndvvIJtUia3dykg6aMdeqkYqmg2x99UlG2ucvZCxOBTh0/ax81NGSVKwVauWaDtlY8Rem6HYyy83erzcbVyS+IdPS+o3XWARMVJ659bnpo9mdJMcYV4PStb33LMeUGXAERbL633HKLvvOd7+grX/mKe1cBYwCdM844w9lcvuY1r3EOK4CS3//+9w7AvuUtb3FlwR5+//vfd8/8v//3/9zCCzDjs7/+9a/66le/6j5DnQpY+tznPqf3ve99riyAwGmnnebAka0vP/7xj/W73/3OgR/U+gZwZ8+e69jCb37z6w6MArwB2GwYsKjHHnus+55nYTsBSgDjFStWuCDyMIeALwOuV199tTOZeMlLXqIXv/jFToV+11136WUve5nrO2AWIEj7KRfghBMGbeZewCtyoX4A6Hve8x5X1tve9jYHZgCi3AcxgIxhOAFmlPvmN79Z//Vf/+VY5+nTp7vhpL0ANhjXW2+91YE7+sE/ZIm5B7KhL29/+9tF+wHfF154oQNe55xzjhvXZAxI3tcbb7zRAWDKuf/++/XBD37QjQsgGbkDIA888EA39vTvHe94h5PrJz/5SQdqkTN95hCBPF/+8pc71hi5UD/94753v/vdetOb3uQYVeYT4Ji9hjkBwMWswNh+5AmYhXH/4x//qKuuuso997GPfcyBVA4E9BOZ/fnPf3YAmwMOBy8LzVgrA8v8Z07TFstghbyZu3wHEEVOSftUwCvjlJQlBykuC5PFfOazpMlNf97Lob43CkJVUr5bv2H2vnrHKq3bWlKY9VSJSkqX0y6MY0cu0sHTmvWKQ6ZqSlM2zm5IbHUXnDUO+YjTa75U0ZduWqHWXNERHLlKpDMXTtVpCzi0dfkpdK2xMR0TqD0f6L6nWvS7peuVU1kjHJhmDYew4GenznnB4Zo8pgEdb5xanJBcu7YGG2pxDWl5rH3MJ7cHRZEDrvX1DQ6sdna0O/vW5JUEq/Y7P/fdd99ew5YOaYP3QmGDBq6o6bh4KdkcePHsdGnfZesa1NbaotGjm7vY2P6xokngyu/GurLI5wslRfkW/Xh1SVvysIzJa+icjoZibGwz5YTZ5EX66LGz1YS9pkew5t7ftjSZocKCNpXSuvye1Xq4vSichwCofpTWiLSvVy2YrOfNbFZYCZyKnMntpQCqyZbjPBHb0WAn+g8WhRWbVR/6qhCqasBnVV8KK1Iqo9HpUJ89fo6KpbJLgFA90kkVMoca5gufsXG0tbWoI5dTq9eoJ9tKSmXTbiO/69FN6ggizZ8wUvuPH6mKT2zaku56cr2iTJNjYjncZ4oFlQt5Rdl6qa6RnAfyBpG+F962IZvVBcfNVppx+jcGrsl3EJbv5ptv1pe//GXdcccdDugBPmDLABWAk+c973lOhQ8IAqBgbwmY/cMf/uBUvNwLKANwAVwBUwBfY+q+973vucUbdTj3ANpQnwJoYC+5D2BHWwB1ABfYSUwFrK0wtM9//vMd0KIO2gngOu+883XQQQc7oPed73xb//znP0V95sUNSILFpX+AXda2T33qUw5wAtgBpIB26vvQhz7kQCHAj3to0wtf+MJu4Eq/AHWwppdddpmbQwBUACbgF7U7sgIoAoZwnrrhhhv0P//zPw6EATq5D3kn3x1Y5OOOO86xpbQbEMa7Aoh/1atepXe9611OVQi4vv32211/MBWg/z/4wQ+0ZMkS9xMZAQYxIWA8Xv3qVzswyftYDeaQKwcP7qdtAFZky7/DDz/c1fuZz3zGgWXGhT4w/oBXLsqDJT7llFMcoKc/yII5w9y4+OKL3XOww8iLuQKYpe/WVgA9oDUJXAHusEvIiXFgfgHKscUFXDNOdvCg3cxF5I2cYWZ3BVqTwIBDBH/3lLnKYrDC3DMWyXsszWt1VAGALgQMBzlAbH8InaHYk3orI2DdJItjWNSP/7VFd61brTblkRMAACAASURBVNFBWoV0SqmIwPY4Y2X1vJn1et2Bc5VO+S5Yi59AjfF7SPZDqVCq6JIq4HrWAVN16gE7gCuLeNz/OHB2JSLQQKBN2zr11X+sVKGIyQLJajIq+WWVgrSmNTfqkyfOE8YEIfuIQwDPbuTKYYv30uYCtq2YY3KVSgV3cEW2zNt0NqNMuk6VoKxysbhTCE0Ow8PJwW8o5+uggasFXLaFLqle4hRZqQRqaGxSrrND9fV13Sfc/nbCNiN+2qnXmQsUii4kxz/Xd+rWrYFSw/i41RXyDr94zZkwRu8+ZJxKASfFvhMnkIr0gW2t+tX9W0UykjD0XUYR3lHAK7afvLBTmrN696FTXdYoVOPPXAR3RNIHwHaGvr5w6yOKwqwCVXbJRvY2Zu4l8sjUUdCJ+0/UadNHODV+tZ2jnSDtJ8DEAm2zaaf9tOoa0rrt8c16eEtOMyeOc0b8uVJZdz6xSZ1l6bDJozR1XLPSirSutVP3P71NytbHMVixw0px6o5P/INJsOCcdpRWrlzU6w6erMXTBnbo6u88H8732wYOSAWEwY7Bnn32s5916vyvf/3rLvMPLKjdC3AA7P3rX/9yYAT2EWDH/Tg0YR4AEwag4XuYONYSwA1sJp6xgEOcwGBLqQtAAwBATU2dLNAAJ4AvTBoXh1vq5XvU0ACDj370o+4e2L99Z87WO97+dv30pz92wBVgxNoFMFu6dKkDsvTxhBNOcGwg7CVMCJ/B2AG4AIKAW4ArgAiGD0cjgBvlwWry85577nHg7pvf/Kably94wQvcvaeeeqpjEgFhgEBADACT+2Gi6SfAlT4D3kztx5q7bNkyVw9sMYAeUI3jFH2gTg6E2KECXG+77bZnMK6MB2AV1TbAD/CIgxWAC7aU5+2glrTB5TPALXJErry/9Ad2lsMI5iLYPiMzgCH94iBjBxLAMaw4IJcLAIvsKAt2m37CjnJg4bDCwQgbXXMCY54ARJEn5iq0g74D0o1xBfwyNjDgHGr4yZgCZOknc3Tx4sXud0wYknbVfa1xyAZWFECatP81UM6cN3W/MbkWGsuiOiTlmkwlO9zee7RNRc/TN295SE9sK7jo10XfVyYsK0iR7TFUUPH0gjkT9cpDZ7g1NzY1xZmIfYY/YhvUvoArjGvkWRhLGNo4DCR7mpEum9pzuuTmVUqVSir5WeEAXFfxlU+VlIlSGttQp/cdu5/26XLa2pVWbbjJuro9rEG8l3bFa2nss2Fz1dbXdKbOmRFgPpDLdTits+27HNZNmznc+9zf9g0auCYrrGZGeclL5cAtpuVS0dm2DPRUmSw7aedaKeWcqcD6lrx+srqiTJhWUIezTtl5HQ6ry2V0SqkUhHrl3DFaPHOCIpUkLx3HFk1cMcil/RUVKqHOvXmN0oQU4VRalQc2ZlBTzvP+LQdN0oHjcfaCh4wtXXu6sD/KpFI6947HVCqE7tmBvvBurfF8VUJP5x89RSMa6lQsojpjvOO0sknWgr9hGdiImQ8s9k71hslAVNFdq7dqfSnS2IYGl+HrkXXb9ERbUR4ZVcK8Dp04TlObm5zt05pNbVq5tUMhJgHIt+u0Pthxj7mCyMUTHNXQpAuPnSUvFcp3Tgpmwz3YWp59z5upAKznF7/4xe4wUHwOQOEngBPtCwwaQAzwCbgDpAEa+c5iVgJUP/CBDzgQBXAFpAFaAYzYLMJesRDjHQ/z+ulPf7obuMIMApAwJTj00EOdehjgyv2sEQATmFFsKGkXoAFQBtsGswk7CCMKg2qM67Zt2wXb9IUvfEGnn3aKYy7xdIfRZJ4CjthUqBtGkefpI2AeYEzbAZQwfgbWYTdhOgGutAOghxwAlYAwPOpRwQOCAaKAcIAWKm+AHHUCAs3ph75hssDzDz74oAOuL33pSx27afaWyG/RokUOUCaBK4APdhOnL8YDkAiDCkiGvaVdvJO01dTWSdKA8pEfanzGCxMP2gWYZXy4eJ5yMPsANMIgUScgEvbVgCv9QI6wpABXxg+gimod4IrZAjawtB958jnA1UwFYFYBrq9//evdGHMooh+MhQFXgDTzEZYVOZrZCPOJ+jhAJYF59e/JdctYU3MagxWzCAiWatNIFfY+S7sJI065RvIMBxvWnveE2EIU07FcuaSv37pUj2wPNTIV85iwJelKnUsmEHhlZb2sWkt5vfOI2Vo0Gx8EQFNV5krCXzlTgbIuvWmlWhKmAmctnKZT5092QDfWZ+3Yr0lawH6UK4X61u0Pa11r0dWLBi3wI6VD6JkyeSAlL9C+zU161+I5GpXNun0Hk7l0mH5Wkq/MM96Znq4kGeTIGTKQNWBPHiqf6+gy2YufZI3rb/i7Z8uONKTAlU5zigSEcDGJGxob3ctdyOeUycTZQQZyVYNii+daCcsq5DuVby/pl090amsp47wfnRPUQCrajc8AhLBOqUSR3nPoVM0fN1IBwBWOtKqx8QQl7mGoR9tK+vo/12hkfb0iTlQ99gwjek+H7lOvNx8yWeVyRaGfVQqb1h4uByqzaV1852pt66go6OW+WsThhaiDfM2fUK//d+gUBRXSHrYrkyHcSeAYCmPKbfE3tsHCxbApjWxuUltrpzpSjVq6uV3ZVEoPPLFBT5dIYO0rVYkUZjxlyjkdse8UjcmmtT2X191PbVOYyXY5EmDt1D9TlN766MBrKqPOfEHnnbCf9hmJmgxK1xJq1yKd59Y9jCPqW5g0QKGprOglwJXxBsABKmAVYctw0AGE4BgEKwhQnTdvXvezgFM2eu4FDMKYnXTSSQ7MYMdqBzPAHOp4GDrAA6AHRhVwgokAIAbQZ6pfQAwABibQwCztpF2AKkAy7CTACODKAZu1K5Otd8BNUdDNfgIqAXmYPWBPC5sJC0ifUW0DvmAsAZAAV0AdgBhwCHClHbSVC+AKAKePqLABdQBjzAZgEQGMgEljIAFcfG5rJzIGiAFcH3jgAedIBhtNH3A4AhCy5tIu7sFGlIMDbWAMksAVEI6NKzI1YAUwBdDBdHNVHzoNRDIegEVMQgDI9BMQjazNXAx5EhWBNYCxpy6YZoAu5cKaM96MNeMEcEW+sKi0ExniXGamAgZckRv2qkngCtNPPxgL+gp4hnViXGCoYYI5KNAmGFcDrvQR7d2uHKN4jrGh3fxugJS/OYyZsxfyt7LQKvF3MkwW95q/x7BZHULCSWLTikOWpz+vfFrXLF2vTCZOww2JWlFFs8aP1hNbO1wMcsAl62HaS+vcF8/TqMY6pwHciQAZIHB10Qq8sq64Z73+sWaDi/sKqZHxWefLKqd8VUqey3LIklwuZzR+dEmfP/4w+Zm00s7YtcvOdtgIubaGMHdwfOztYn3LZNAyhs4cDx8jTAMBrpVKufsgxnzksPhcvIYcuLIBFUs7soe4E2wUOfvFwYb4sAWUhSBp51qoFFVo6dRdm9p183Y8D12UVKdAH1aXyxwSy+Oco2doQgPZmuJMTdWMawxcY9r/jnWd+uPDm5Qm+DMA00JBdUVQcKCesn1Yynp9dvEMxxR6Acxg74xrui6t7/5zjZ5sLXUF9R+YvPJeoMYwq7cdPl77j210aiO8H0ePHusWcFu4HTgdObJ70WdR5+WyA09bO4v/GG3IVbR0Q6vufXK9tpTr1KROTW5u0riRo7Riwza1R1lly22aP2mcHtywTX66Ueqy5w2c3e/gRx3o62IS+imXxPY18yfomGmjnFMbNhoDZacH37K9V4IdPgCuMIAAMVNfG+PKWMNwwaACHmAS77zzTsfO8jcMKesAoMjYg2QopzPPPNMxZpgPwLrBztn3sISwpDCRfAZ4hEGFmQW4AnxgXK2dqOqxUaW93MPFnAPA0E6YTvoAWKIcgCvPjhjZ7ID3Vb//rQNZgCjqBBTBWOJ0BLDkHkAerCDgCzAK88v9AFqAHYALxhZ5mKkAzlvY6gLaAMI8j+kBvyNX3hkAnpkKANYxqzDgStsBYoBFGFfAGbafsKA4ldk6aawswBVTBwuHRR84eADceCcBzPTN1JCYLmAXC5jGsQlTDIslyz3XX3+9kx0yRX6s+ajc6SMOeNU2o7DGAGZAPHJjTDl0UJaNN7IhcgJmEtSJfDCXYOzMCQtnNOYNY0FfzFSAvsNuAn55Bhkid4Arhxpsm5EF4w5bi3xhXOknAD22r4+9/DFvS6ZsTYYlimP/xmGJAJ+sZWYCYOYD/G2OWxZ3F+0SY0L5FsYxaW6w997onWt2B/Wooi3llD557b80ksgqRG+B2ayktWj2aL3isJm69IYHta2TvSUg7LbKYUVTR47Sp4+frVQq1rB1XwMErsDix9sK+urfljvwTJxuP5VRrpzXWw6fq4kNKV14wzKNHzXCRZrJhCV1pn29+dB5WjyjKY7xGgDsqhjg4SLsHtph7y3vE4f9alM/IwmYVw2NO2LkOzvioOSAq4Wuo3jWM4tYMoy7PaCmDTlwjRMDFBzT6sBlpaJCIedecgv9MVADdNuQjD1hMQ3LFeUUKN/ZqW1bO3TF07CUnkoqObXucLrwhox8z9nhfuaY6RqV9lVxOZx7erliMwG8NP/86Fb9fc1mpcK0Qpey1JzOnB9lV+ixtDNOr1ekC06YpbIvZQH4vcgArOtnMrr8/nVaviWnEOZ3QIAvNjkYWd+oDx85Wlm/3pmFMEZmFsKCzz9sIs32C1UIGzH/LPB2OeBELa3JhfrW9cvkj2pQqeJpTqM0f+o4d8q/67GN2h5lVPZCpYkakHJpj5ydVIr+unS5A3PK22leom4iBWMlVCXja/a4rN53yL4u89Zws0DZk3OcdxBABdsFOOAyucFKwtoBtABjALiDDjrIfQZbaTaVqJdxpmEBxkEKL3rKo2xCFqGmB/TBlOEZy1wB1AEuACOYKfAsankYWkATKmhU3TjoEG6Ji/UBtg8QBnPLIQlWDsADyMT73e6DIY3tEeNjCXasb3zD6xzAY44CPgBIzGGYTNTT2GkSh5S+AmJhjKkf8weYTOY/JgKsibQVkAR44lnAEe3Bgx7mGiYPtpa+8Byf009AMiAeeQHWbA1EnjieYYaB7SbvEGAP+VEf7CYy4h5MFmgz8ges0V7kzr1sbrA7fE7bWaNxJgPI8xN2nLGx8FzUz6YKQAaE8gzjT1uRtdkoc0AB3NIP7kfuRx11lAO6gEtMMADaHAwonwMJY86hhmeQLfMEG2jY2UMOOcSND/Z/AFfANwccc2DjsMQYczABVDLGRDlg40YWmGDAsMPG8j0207SD9hqDyhgwVzEBQMUKiGXc2ccsNJoxpdQDwOB+PrPDFQcBZGrf8TnfA2aRE+UNT/VtbBzVWQz09dtWaWNHTpXQV1plFUJfi2fuo9cfPlWZMKXOcllfvmOFNm8vuP0J6yyyMr5o4SydPm+081WIS4v9MAZiKrCtkNMFf12uciX24wiIcFCu6DVHzNUxM5vkRyltKQa67IZV6gg65QVZF0+2XvX61Ivmq3lExu0HyXjfe3KdHEhdBlx5f1nLegOufN7YFIdycyJ2mdZyzkwgqR15LmfPGjRwtROpnbJNbWKZbMz2x+yCeKH5LBkapJZBTpoKcP9Odq4VAth3qq0zr6ueLGlLiVipeN4Nr6DxLv6an3aORec/fxYkoWOGMcSp7p/7TKGyqUh/XLVdtz3VphTRArpj1u2QmjFX2F7S4/OPn6W063/PwN3ux1P+8gc36YHN+Thlbs0M9Q6ES1ntpZJevmCyTpzW7NRHLFYs/sawcw/zgU2RfjIH2BRgHVjQzeaLbCt4pd607DH9cXVJdVkCw5Z15PTRGtvY4Mwpbl65VsXsiC5HgFpmzsDvScq1ToE+d8JcZVlAu8J2DbzkZ+eTNkcBZQAn7AqTFwCU9xKbU+5lE4dtRV0NcLJYrswFHKK4F4aUn6i8mR/YSdqCDUgxVTigj8MPQA7AxT2oyynTzE0AjpggAFbscEvZeODTNp6zNIiUyxw9+uijnef5gQceFKvciFoSBMrnc1qz5kkHvK09AB5AFiDSnMBgMvncQDDsLUAbBzQAm9lQAsAAw4A3mFIAOBsUdqiwgsgLuQKyMSEATJp8aTvyM0BumxP1wLjC8gKGkDfsLiALkwmLO0sfeOdQwVMm/QG80iYAtY0NsuVz+oIMkQ/9gSFOxoNEppgFcKiwdLKs57QfVhzTBfrNHEHOeO4jMxsTyuQeQoLBHAOK2ajZF2gjawPjYhdtwo4YEwvayHPcx/zgWdrDXICRJdIC/QGQMjZs3vQFcwa+Zw4ANhlzfucAgTxp6/jx47sdf+Mwj3FcXwO2/M0cNTMI5MvvfG9OWRxGOGCZ2QAA1xy0LL21zackyNjbK4Lrg+fpgae26mf3POFSbxPpBsfh8aMa9OmTDnaarIrvTF21sb2kr964XGWvrAA70yCUF1Z0zkkHacqYrHzsS53tKuRM7zaup82f3O2cFZIdxpdKQaRLrntQG0tFZ4aAnrIQRDps6mi946j9VJdij4lJm5tXb9eV9z6mLP4HXtbZp88dndV7F89XOusrXW1zu7cFXUP9Fq+4+tad5ktXyEszKeyJdGKu8u49F69BAVcEyeJrLJoJtrcX0jY+nmEhTKb2q0W4SXBni0UypmtHJ5k3irq+JatRClwu5OF0VQPXdKx17tn7vsukIJOK9IdV23X70+1KE6eWN7sHXbhjYjxfJCk57/kxcN0VEM2kpSse2qIlGzqdYX0tWa7cCa8rFIeNc1Au6DMvmK1RKRxp4u/5B9CoTgXKpsRGk3TSs4XeQ60TeXp4c4u+d8fDQj4HT5qoKeNQz0VqLwa6bfUGpbMkvBgQPdzv6WCbTFCJ9KqDJul5Uxqch633b5pJq/uU7zxdd4QI6+lzmysGWJKHW/uOn3aotflkf9sBNWmOwNyxv/k9ORe5P9kmq6N6XWL9SaZKjdNWEwGFMD9xMHlYVtY1NpHqIPHJ9vC7HdKTMrA+JFkTazvAFBYQcGvqeTskmX2qpXLsCeR0z8kuD2Kry0gEvq+WaXIsqmVv6kX7mZS/ybf6eZO91WXPmgyS7baXju+cE2ml0t0+e57+Vs8PYzFt/vQ035L1WN1JU4Xk/DD52/qUvM/ZNmcy3SDTxsHmDqA8CUqtT9TP/LFoA3yeDPNnB/Oe9sThBFxZX8tlT5+64X4V8iS7SSn0y6pU0vrvxXN0wD4jHQAlnSugFoz5t1Wb9NsH16qpgQQ6nsqhNH1kgz7+wtnKkGK7632sHbjGW9CqLW368s1rNCLLXkEYnYomjGjUh4+fo9FZ4pnGSXyweQXsfu/Ox7V8U6vSQUphXVFRpV7vOWam9pvYqDov2+81f28/YElBknhnIG3iXbNkLgN5fjg/M2DgyottLFq1TVNfL6R9x+bB7wZ6axFSNXC1NlTCQKUiNh5FbW7drl+skUIvo/RQGDvW0rAa70kC1wueT1YLhwJ7fNpsYWFcr1rVon883apUV9at6gd2ZlyjPoGr3UsZmXSkKx/aqnsArt0hTGrsTNeixBicMi2twyc2q6F5hNKO5Y29um0BT278gFnLMmMbk9mJjRozxplRbGjv1EMbYzUUzDnndoDjnY8+qWJ6ZAxaq7NYddlS2waaBAy19+iZd3L0SWGKEEbad/QIve95k1wSB1Ll/rteyXfY2Kdqufe06FaDMGOgkkDKwKeBDAM0SfBr9SftuarXnOq67F5ABvMvCT6TgDfZFquTtcqiG1T3qxo4JwFNNWA2wETcVtT7qMmr70+2xe5PzjMDukkwWP2M/Z0EaNbuakCW7E/ynUkC0GQ/ku2tBoJJYJmcD8mxMXBdDVJN7slxSwLoZJ+SQDZ5v/XNgHHy8JDsA8w03yVDUxnghB01FtXWSksgYH+zrlkEB57je+YHz8K+89PsW7sP5V3phavXpeECXtmGrljyuP7+yCaNbEi5kIv5KNJBo1J6/0kHK+XhxR+oFEppzLFInx2G+sL192hjDi//tFKpUNsKFX3mxAXaf8Lobl+AWoFrEMWRxH94z1o9vHad2r206ry0/Kikz558sMY3uGitXYkN+I1YstLarW362s0rpboGBRxKvUiTxzTpA4vnqTE9ML+Nvbm2I1c0C6x9u7p6mz98bozrUO2Fu2rLnvx+QMAVwSYX84E22CID2Kawq3KqNw2et38uGUEu7/LdX7e2rIdzWc6Qz/CI3VUdu/N7F1XA98QZ8MLjAK6xk09Pm7zLckUqPD/Q1StbdevTrXE0gR7SjnZl1nPuaBkv0gXHzVGKhAJ9JDXgmXQq0pVLt2vJxg7nQV0r4+qHvgs3Qkz+VFTU509Y6GLTFjtzampqdJsCajwWdwJTk2RWPqGkYvtBVJDGatkmhAxIGdw0eow2dVb0wNa86jlZh4EKFWnJ6k1qY1lLZZzNU48y62J6HbBMZRwnO1QbgwuLnfb04UOnaPqouudsKr3dOf/3ZtmsE6wRAwnHZwdkwEh/TZySfWYuUhaqbKIamGPi3pTL7qp7qN67oWyfyd/U97ChNgZ8x7qUTM/KZ5bBiHljYNvMAgz4cp/ZtAJa7T4O6fxupizVfeE5DlLMKQt1NpT93VVZrI/OtCtMaVOuoE9fd68a67NKBzEoRetw4Sn7O9ayp2zX3INt68f/8qDCYsWZsZHYZsGkMXrnkbOVcsRRnBCgtVTWZTeuVEt+R+as6nBYQeBrY0eHLvr7w6r4gdsn2cIOnzhBbz1yevdhoBqIEaXnqgdW6+8rtypbn5UXldVZjPSWI2fq+LnjXNICnJRhhWu2htuV8Hbj98wL9k/mJ/MnqZ2u1uAwBqb9SP5O8ziAYbY1mDVrN3ZzUEXXDFyTLEdvTOtAWtKfTaEarLgXpwu8upz3haKKuZw2tOV15fpIYZd9S5JlHEgbh+oZDqrAQ0J4XHAcNq59A1fy12XTkf64osUBV5IKxLavCRvTOO5+nJqPsn2AK96dIbRzr0034Pqrpdt074ZOFwuvK39qDd2NExxwkj6wKa13HLWvyoDSQkltuXbHTuLE4lgH+ersbFNYCjRiTHOcls9FmWjrBq/GpqhSUktHQU/lQi3bXnBG/mu3t2pda05RI7Fp47Bh9Kqap06OMSHDsFXEo3Swp00rF0e/0It0xtyxev7MMd1RBQZbfg3C/s8tg5AAc421wRiIau1QrUXbYX2gICMJ5Mwk4bm4odQqz711HyYhZqcK2GQsAGiABJyqIFGqQbdLjpJO7wRAzbwkGZM1qQHg++rsWT312eYn3yXNV/aMfLqi3CjSPU9s1Q/vXqX6TINLde35kd529DwdOhHVPCRKz8wl6/CP/vW4Hlq3vStxa6h6L6UvnH6osPyK9VK+2koVXXbjCm3vBbiieWSv+PXdq/WPNS3yUhW31hNN4NMnH6YZzc8cF5MRpgv50NMnrr07JkciT4EvNUShLjzjcDXiQOZM2IZ//O3+koJJzUj1nDFsZBqmPTOn9kwtNQFXe5F3lyAo3+xe+zp59gZcDfwWS0XHuirfph8/Fak9JNbZnrGFrGW4YEzx/HfA9VgY164UAT200YXy6gKuMK63rWvrCvG1Mxg1EMeyglob84jzj8VjOzau763/AFeA85XLtuq+jXnHmNbKuLKiUB/5p9+8X7MOnjpW6fq0CwpNaLKUjwqHU66nQme7KgqVTpGEotOFGjKWNWk2wEJPOrtsfZMe2pLTL5duUEMqLT+dUkQ/UAz5vkt16xIA7ELgeFq6DFpDAF4dsObo71U0q7lR7zhssuoIv9UTDVHLRPjPPXtEAklQYCYNg62YdaonkFELw2j3JO+t5bnBtnlPPj+c+0PbAK6sTRZajL8ZU5hWO9SwFuHMBRtr7zhrFaDWIqAgU4AvjCzPsm8Z80WZHEqoo9Y1wkXICcN+mc4Nelwjko/7irxIP7rjCS3b1CrM7ggB2Jjx9NkXzlNjHXFqek8Gzu764LoOfeuWh1Tf0OActHCQetuRs3TkvsT0xd/BVxsZ2W5c2Sdw7SiFuuTGVWovlBVEJYUpX/uNGaGPHLdfHDKylyt0uWalmx/dot8sfVxZovSkpJaCr0+fOEvzxzXHiRXipFzD9jJ81R/zSetMT++daRjMpOe5dFCuCbginGrQOtQLVK2bTBKI8TvtMuBaLpWVK7QrX6jo+qfLeqwQnxKTdlDdp7S9MH27gWsEKzpLfqo2xtWAK0DWPZF4+3oCrucBXP1APuG3erOhdcA11K+Xb9V9G/L9cnbyaYcn1SmjT54wSbnWisaPwhyAhXqHYJ2qjIgCfp3WbNuuWSMzqkRet8ctbbPc3y76RDarlpZWregI9NsVW9SQqVPFo88AR8+pjSCGOf/DfvZ1UW8YlBW6+H8xkOYaqLueS7mnklJRWp85bqaa6+IICbVuTHthuu22KofCjhjZ8W+gDOiuOtfTYXgoxiu55iSdUnfVl97qHoo27UoWe/L7pN3rcHw3kLclDzA7VJMP7TUnPUtGYeCV5ywOtUVHYe/hc4BukkVPmgvUMr52z+4ihnodf2cehrFAWuf834Mql31V/Jy8wNfhU8fpLUfNdCEI4z30mYyr21twTitH+tSf71VUCVRwSXZCLRy/jz6AyZrzncBUIGZcq00FLKoAjOvj2wr61q3LXYpYMmQV/bTeeeQMHTFlvAtB2Os7RB+cfWxJn7h2mTqJiBB68qKUTj9wjE7ef0ac4MdpOIenzasdXHpi/Afz/tr+z+FssKZOg2nHUD9bE3A1cEjHd9dGYx3b1QD2BFwN9FbKZRXKRZU7c3poa1H/ty2jBvdiEioDoDFQ2DI0YgfTxer8ii48dk6Xc1ZfUQWkbFq6euV2x7gCXJ3qupfmACaxcQW4pmFcA+Kb9nyzMxVIl3TlQ+1asqndAcP+XEEU6WX7j9ei6Y2q5CuOfcA8wACJszkm5NXIJl21YoNG1I/Qi2eNVK4z514gFvfqAwWmFOVKqFse36A/Pp5TMGJVTwAAIABJREFUQxbg3aNZb81NNXOSwarhYnOMSLlKoBOnT9DL5o92p3ycFv5dLts4COuEXC0w/UDs83jPCQpPSCUL+F7LJr8rWdv6wHxkE6j27h+KOmiDgQzqYK6TmWq//fbrjuc50HUy2T4Dgbvqs32ffHao+llr3dzH+479LiGqzMSm2pks2VaT40DmT3/alazTZEr4K1uvTDtUbZMaa4FKO2XIsjSvjD8HF8qzzIC99bU/bbV5tWdABg5OoVZuyOnrt65SXdZtMS7F+IePP0AHYiaAsn8XB3QIz2uXP6UbVmxWlCYtq+/8Jz71ggO0z8g6Z/uaL1Z0yU3L1ZovOV+NfCCddcA0nXrA5DipjiJdv3Kjrln5tDKhLz/tKQh9ff7FB2psQ9oRIL1d7OsAUgDvt29/RKs3t6viV5Tx0prUmNHHT1rgwnNVSBU7DLVkSczTn7nSn3vtIG/zam+sD/1p767u7RW47rVTYNemwGD25LRVDVxNPePCYgVllQol5Qs5tXbk9bOnmMwpF4vOC9Nx6Le9eDkHH6fOr+gCgCvHwD7DYe0MXHtzzrIuwU0SDuvzi2f2C7jeu4kUvbUnSsV+aKTv6UP/NVXN6TjrjNl6JVkMPGxLoafP3PG0Xn/QRB0zsUme77uYiYAVU9fZJlcuF5XLFbUyR5iuzUMCXJGNGa2boTuf9ffFZagCHMzCONvZFxfPVH0dNrRxPMHhrYQaukmPLC+77DIHUggqT/YlYnISq7X3jWUHM20HG8teRNICwkLVCl52xVwmWStrD22FQRtqBhBZAGwIlUQWL1KT2nwbDHA1QIca2jI11TqCyIc0qQTcJ0EA10DbUmud9j6RsIDUs8TupQ3EpCWxgKnXk/KnnfQvGRe1lvr6+94my2S8uEjVy5wl4YONF22zKChJmTFP+c6yqvG7hT+z3zErMEetWvqwq3uMxUU2u1u9S6rQqx9aq788ukn1LiBMRul0pEtPPUzE+XYkiSNM+tg8w0hrW3O6+ObHlFYRl2IVKxW9e9FMHT5tvDOPw6zsSzetUEuumACuU3XaAVNiaimUvnv7o1q5tc2BVPaN6WPqdc7z91fGt3W2Z8kBvl2yIS/Sn5av07UrNimdqji22PdS+vIphypFfgJMCPrHz+xqqAb9/Z4ArfZ+8rMWk8xBd2oPFNAn42pe/5ws98TiV73I9BS5oDfg6jasCoxrRaV8QYV8u/6yPtCqQp1Tm6fwhN/Lk9YBV2xc/YrOP8bCYdXGuN6+vr0rWcGuGdd+A9fNHf1iXMsKdeSEBp2xX7NK7QV5BOT3PBdFgEWczdbCGK1ct1lfXrJJbz98khZNGtutrDcTAdvU4jBFvrJ1jbp3U4euWLqlC7gOjY3yYJlXF23LaZs8tZYr+sgR+2q/8X4caNuth3t5cu2BxcIWQFKBAgY/+tGPumxExAoka5O9m7sK+cNYME9OP/10B37J7mTq177AZfLdTzJ61nU2AWPC+Ix7CORPdi2yeRl47a2OXYGi6u8NCFHH+973PpeVyWRUHe6pGrRZ+5KbivWDegDBt956q8vwZfda/dU/7TljE8mQRSICsl/ZgSBZv8ku2YZkO3oav+p77f6k1gS2lQxmpGn9zne+4zJ2kTnM7EerGWFArWXF6kk+vckoOfZ9jVl1fZb4hBi6JGy46KKLuoEhZbLfcA/tTbYH0wIO2cmwfvY999fihFXr65lsM2si86jWQ12tddh9ONSiRfrmP1bpkc04/xJ+0NOcMQ06+7j5LstjvNv0vbbBmLbkSvrSLStVKODH4ZJl68wDpuhF+0102QwLxbK+dPPKZwDXUxdMcYkKykGoz/z5IRVKxJAN1VHy9ZL54/Wag/ftMo/rg3ElYCKmZFGghzZs19duW62RWXJ+VRREvs4+bp7mjScW+PByzmK94qpl7evv2PZ1P/OK+TtYLeRQtqm/Ze0EXJMvzUDirPa38l3db4wGoUiSi3c1wO2OLlCpqBRUVIZ1zeW0anunbthSr8jFcsOzeO9SrjFw5Twa6oJjZ8YOTF3sX7Us4jiuMK6Rrl7ZotvWEQ6rC+T2IrhuU4HFM1xWLssu0tPtcVSBQFcubdO9m9t2CVwJMRXgLEVawHJB7543VrNGZzVy5Cht397iNgDGIZ3OKowqGjVylDPMX7a5U795cI1OnDNez58+wQWvhnGFobVg5LTPeWv72K6mdM+Gdv1q+WY1ZHAuMyvewQND5jesfDqV6T/7Fh/o4xBbkk7cd7xOmdMkRcQE3fXivqu5/mz5HhmSV54N++Mf/7hjzRi7pNNKEsBWg1n7m4PLS17yEhfPlIxIdhkgqLajtbUpqT63e/jOAvYbQ8VnvF9kXCJX/ZVXXunmXE+gLwmIewJoybGpBkr8TRant73tbQ64WuiaJBC0KCw9AUIrLwkA+Z32Al5JB5uUjYFl7uH3pIZjh+aCwPEVB9ST7agupycziuQ6azJMJkNIgsZkW6iPTGFvf/vbXfpXM6EwkyDqSiYZoB7SrtK/xYsX7zT9ezoA8Zm1J9knmw/V8qsug3lqTliEGuJ7SzDBQdu0P70BUbRHlgXS6jfTgqSch5rVt314qG0f6QPrdL4sfemWFWppKypIxdmyXzh3kl5x8LSuMdn12gZgbK94+u4dK7WupSgFJZeF65gZk/TqQ6YpTPsqFkv68s0PazuMK2x7WNGZC6frlAVTnX9FW2dBn/jLKtV5gKqUtuVL+tDx++nIyeO6MnDBuva8SsasMP9F2pYv6lN/Wq76VBz1JqwEOm3hDJ2+YFJXVJ7B7yNDsVYzzwYaoWQo6jcn06FyWh2KNvWnDAdcqxfj4dYp2J3e4i/SdgOulkWLnzA6LZ0d+sN6X51oiIgOtZeDxsfANXRRBc4/dl/nJd+bwaoBV5IEXLuKcFhxVAFOjX3buErnL54mH693VCM9uCO5TcAB11BXLm3VvZuxce172qBmCf2KUqGnueOyeuWc0Ro1oiF2fvJ957jABpDyPbV1dqq+rlGpujrd8uQ2FYKsxgZbNG9cg1J+xjGzpLEkliULvS329I+g0gDXK5ZtVEMGu+T+TOca7vVClYoVZbLZAXOktHd8nXTO4umKwrRbUId6w6qhJ3vlFuYOYIN3EuB6/vnna+rUqXrnO9/pbFZh0bAdZFOHieXvM8880/3EJODCCy90aVRJewrjet5557m89zCvgAPYS3Lcz549u9tOEpUz35Pa9KmnnnIpSQGhpB3l3ed+Uo+SSvS73/2uew5VMO2Dad24caOzP33zm9/sctuT9pT2wgzy70c/+pF+8Ytf6K9//asr72Mf+5hLmUo5SU3Tbbfdph/+8IcuNSjpUkkkQL8wFXjLW97i6iC9LCAIphEZ0T/+BtRdcsklLl3pe97zHqdaRqUOG0z6W9pOOQBg7H6Rq6WSPeecc/T5z3/etZs20EcAPxsfaUy/9rWvuboNUGG+QZlf//rXndxgDPnHvZSPGp90qMgfc4Lf//73uu6669z7a5+///3vd/VTD0CP95XfSckLq0q61FtuucXJgzFlvWUTpP/XXnutfvvb3+qqq65y/xjTc889140R8wJTE9hgUvQyzjDujAey517AL2OMPJA/AJf+kBYWGdIGykUWpL1lHBgz0r5SNozzunXrXF+///3vu3mJloByp0+f7vrFIQMzla9+9auuzxyeSG1rqXORhTGdtj+yL/Is8wIgybgmmfXdtQZYDGLq64th7v+CUNHWzkBfvHGZKuVA8tIqRJHe+7zpOmT6hJqLi6Kyi7py+T1P6a61G5Rhj0qnNGfcKL190WyN8FNqr5R1yY3L1VEIXHrYYlTSqQtn6/T5E1088HvXkURghUY3xGYBLRXpf15yqJpGgEiJ4FIb6URc2U9cc7eKalAUFt1+eeikZr3jaEzzaiuj5o7380YbO0BrMglKP4sZ1O3J+WNhAp+N4PUZjOtwtIFA2OZs0dPi0M24BoFjGhxwLeSV7+jQ9VtCPZpPO5UuWZj25oXiJfAjF1j5vONmKO3i48X2ltVXErhevSJ2zgKyxt7tyft3nCAdGPWlCxYTrJnjpgXJemavdwDXNi3ZBOPadWztvjVRLikEvDgpLD8/tWhfZcvt8uqyymSyrh+oH9gcAS0EWenYtk1bwrSeaJcIIHTA+HpNG1nvFiljbdgQ2Si6X6YIN7ou4Lp0h41rr+h+wIOJWrCkFBmUBmis76mssxftq8kNGccSD7ScAXdhLz1YDVwBbjhpoSonlemHP/xhB0QAieSNf+973+vsXwE3AAMA2IIFC1zWKP4B0LjPGCXsDwEpP/jBD7od/QAkr3rVq3TFFVc4cAXgetOb3uRA48te9jLHqAI8+B2gBpAG7ACgALhnn322exZmjN8BSx/4wAcceAEAwSADpH/3u985YMmVZBZN1AA+bFl/85vfaM6cOc6e08wDzjjjDAdWOWDTf8o68sgjuw80gD6A7MUXX+xkBMADRD/yyCMO2APOyZZz6aWXOhANkATYfuMb33BlUC8qbORjoZcATQDzyZMnu/4YiPrZz37m2FrU9ZQH2Od35AVIv/vuux1A5G+A+5/+9Cd3H4B33Lhxeu1rX+tA/B/+8AcH7DBZoN0AX2SFep/DJ6CVdiJbGGLA9yc/+UlX3uWXX+5k8Je//MWVzUHgtNNOc/OCsWSsDjvsMAfcjznmGCdiABpgFSYeNT7z5XWve50Log4gRYbsT8wZO/ByeEF+f//73926zz2MD0D7Na95jRsTHOc+9KEPuedoO21i7Vm0aFE3U86zHHYM/GPvanOS76iXtSrJ7No82ROvopnB1Jqsp5Y2BVGgze0lXUzWqYAVreJSus6f1KwxDZlaiuh+VwhJ9cS2nNa1dTpnrtD3NSLr6+B9xiqdliqBp3uf2q5KiHrcUzkKNLt5tGaMbXJayK3bOvTQduLldpE5nrRo2linhasligx5vagXB60la7epFISiJiKJTx5Rp0+88CC5e/YC4ZrUFjGPLBrJ7jro1DJwycMYv+8ORr+Wdgz0nm7GlQKSoHVoT3YDbV78nAE7C+mQZEFMhWQhsewFRzXU0ZnXky1FXbutzgG6vTBnd+p47OCDZyMJCACusWXkroDrNc5UAHAZu9g7UNt97QCxzvNdni48bpozrCesSeTCkTzziuO4BrpyWZvu3djRg2ySSQ4ArRWlvXpNaAz10aNmqBIEamtp0ajmZsccMyaAVxgJQsiUIk/fvf1h7T9lgqJUSodObNTUpky3hyoblMU/3KHWA5KntGR9u365DOBqjOuu1VW1z7Ad/apUym4jIrVsfPU1Q3Y+XOBJ+/yZY/XSOaO63dr25kJUe/8Hd6cBVw6SsFzYCwKccHQBsN1www0O1MF2AoIAlYBCgAiABLAEmwb4BMgAJk444QQHOrCR/POf/+yAEqDO3v1ly5Y5wPG3v/3NfQZABpwAgAFuxx9/vM466ywBHmEZGQeYRNo3a9YsB1Z//etfOxD7wQ9+0DGXAD2YxmuuuUbf+9733POwpm984xt3cohJjinADCYS+1Gu17/+9Q4oA2hg9wBsXABWGEXkwTsBOwsoBLgCRAH5tOEjH/mIA3gAP9oAmEI+gC3AFfXxOW14wxveoC9+8YuOjeWC4XzwwQcdcIR55UBgazbPw0bCNiJ3WEbYRsAr9d9///0OJAPm6D8AH/kANNlUkQWsLm1DkwLDCtDmMEHZyAgGk7Zgg8thgnkAc2k2rtwHmGXMkA3zAcaVcmGs+Rs5AYQBrma2sGXLFgdYAd/ME9rI38wv5gQygSllvYdJx46WgwDzgfUE4ArbCzvL+NAO5hX22BxS0ALA9LL+MP8AvcxBQCzjAxNubUmapTAGjA9zmqvalGVwb1VtTw81eAXYbWjtcCp8FHPMn4oXKSyHKvVjs4RtJWV4hrXUByoGXXFTIxXRdKKVi0Jl0r7b81hJSRBDCKtyVHGaRN/PKEtYGRe/PI7Wkg+KikJfZa8ijNTcemD/26l9cZZJF/3A2YxCDvkuVbjnBWpuqNfnTlqoDDG9XR17/jJ8MpySAdh68WxkXh1wNaHumRAc/Z80JmB+Woq8pC0bJSbjufI7G2tnPqfO9pyu3JRWHlbMadp5Q/fO5HVZr6JAqbSni46eIS+NOr8X4Eo7Q9+97Nes2qzb1rV3vbrVpgI7M67ODGHxdKcWAej2Gg6L02g61K/NxjU2Euq+WAJgRyt8Vi5pTDrS5kKkU+ZN1AtnNncv3mxsxkSwuBdynQr8tFrCUN/91zr5pYJmTRyrk/Zt1tTmJhXzne6AhO1btdNBDLJTumdjh361NDYVcKYRjpEeKpuBHfJCku6whu1uV5zXpAT6mqlhlNaITKCPL5rh8mEnTR76P8OfPU8YcOVgCPiAYcPkA3UtTB1MHwwsQIF5wT0AOBg7AAhAB1MBgGuScQVgwZ7BlsIQAgLtQIOHvLGAfAaDCyiCsQOUmtkBgNbsWFFJ4zhGWwCIABsYV4AQwJqfABkYU8qiDgAl7UI1Tz0GYGz9ATTx3D333OMGDBAM2AXAAZQBgVzIAgANs0v70ETAUALcUOvDQmP2gHocMAloRFPBHOK9gIUEwMO48j0XwJXPORSy0bz1rW91zzAOAFOAq9m9wtgCXAGaMN18D6AENNKu++67z7GngHdAK4DQwCt1wWaj2gdQM56wyABaGEnMMqgbQEhbAKWYevDTgCtlATwBkABwwCGgkot1GWCMrGFhAdI8T9tZt7F/Z55QPvMEeXOwefnLX+6ANUCVNiCfL3zhC45Zv/766x37izwwzcBUAGAPuwswBqQzT2kLzBLsNowqc4qDFmPEoYe5aYkDaGuSXUXmHMoZx71xQLU5OJgg9dWrDIfvp9py+urNqxSFMK5lpchO6If9MtEq+3JMrR8QsztSNpKKqZQyQcXFXyWiuHPzwoA2sfUCRWFI06SQ94k6HkcwIClCOYozcGEr6wUVQmP0ukhW7wwR8VormHBhL5t2+8i5Jx+gxmzso7Gnr+EIWqtlUJ0AYzgRlz2Nl1epVCJehuF0EuhrYpnZQDJUCJ9ZyCM7lbJAFvMFlYqtun+7p9vb67sm7VCyd/19BZyVq/yUdNExM+Tb6S98JsB0IM6A68qtjnGN1dF927hyoj1v8RR38nUMbW8XKhg/2AFcqxCu20iiisptLTpy1lRNG5XV7as36D1H7atx9Q3doAK5AxK6c34rUqEjpz+u3qp7t7BwpZRv79Cr543VIfs0dnvnmjNXsnn02VNad29s16+6wmHFwDW27R36K5bPDia/HzFZU1kFpbzeeOBEHTYJj9V/DzvX3oArYJJ/sKUAJZhQgASgETU+bCHf8zmAE9AK42U2mLCDACXYTBg1wIhpU5YuXdoNXDm4nnLKKY4tPfjgg7sZXRg51M+AsCQbhiqeNgAOAU+ATQAlgAhVOGCTenkG4IVKnvsBiqaSN7MBTAV4DvDEBVilPMC2AVfuBZBhBwzT+sADDzigBXDmeYAoNq4AVyIx8DcgHYem5Bz65S9/6cBnknHlXoATdp7EE+UwQNvpI3IEaNOP/gJX5IDcAJq0H3YbgA3wxa6SMduhFfEciMRkgbYAfufNm+fkYFEFkCnAkz7DuKLuZ3wnTZrU/Qon5QRwtfKNcTXgCpsKo87YMuaAeQ4ksKnIFTDNQYG6YEthumkbhwXaz1zhIARwBaTSZkA5cwfgSr2MJ+3nWcYFOSZjs7K+cZlN694Arsm1b6jAK4zr+tZOfeWWVc7utOCllInKCr20/KB2szoX1t+FXIFJ9RT6ZaWjtAOjJALwPbKCRS40FUxN96HQZSXviltALFdsyt1KT7QWF+TKJX2JvHr5UZyxrqdr560LtWOoMPKVpXxihqc8fe7kA9RQl9njwPXZAFpNphZFaijNUYZ+z45L9IrFYjSQFGO7q0G1lMtkAGwY2LYNzl5oM2bPFeKUfB0d7fr15kZVXPqNWmrYXffEwNVLebromOnOkYmrR1OBnYArNq6EK+HuahvXHW11dquer/OOnayUY1yf2Y/uDQj1fsqAqyUgSD7gu5Sw46KCjpq9j3JRRuOyGU1PbdGE8ZO722wHCQ4MbBxEEshVPH3txgfUksJZK6O2YqBXL2jWcdNHOmDKZeAi2cIk43rFg1vUWBcnINjdg0YfgqAivytVbS2jDyuQikIdMWW0XjZvtDP/2NsbWi3tHsw9NncsHJYxrgASwNjRRx/tWDBUv7CJgANjRFElAz4AazCkgFbYTZhCbFpRX8PSwaTBmAHk7L3GVAB7RewxARWAXtg3VMmUD6MLiwdIAfQuXLiwe34BpgBXABsOV9zPT8AY9cCiApKYj9QHAJ0xY4ZTfQPAAEg2V2kngJZnUBlj+gBIZP2kv4C/JCADKCEbGEpkhoMWDCMyALwjM2wzeRbADwC2TZ1y+QzAR59hQQHDHAYAzzhHwdwCZolq0BtwhcnGRjTJuCJr2pJkXAF5MNAAO9hH+g54Rjb0w0AxB04YVMaKtsDiUh4Am0MHZWK+YIwrtrKARsYMeZlmgvJwssJ21RhXvqMvScbVgCttgh0H/GMCwrggI1hQGFnAN/1EljC+MK70h++ILwvYpS2MG9oAxgzbW5vTjDcAmXlpTlj8BKzG61qs+dkb73h1vfZecIjrzWm5lve8okgb2vIuoxXuEFEpVOSn1VwnESqr5ssLHEFRCCoKSrETL+xrJuWprt7lG1STUtpCBBLnMBx7+6fqPNVnMpJfUbEUCWwaQbgQAygVaXSGJASe0lGoStdzPbYpsY8SG72jGCodecQRckzvmMY6nfvCBW6/dQ7Re+gaqgPGHmquqybpCLgn6+1vXd3OWXvrpexvgw3omdlAEnQb3W3CLxTyyuUDBeVtumpjnbYFGaebiKNi9efNHEgre3jG5SyFcfV04dHT+g6HBeoMPWXSnq5etU23YyrggomSDStht5o4brpwWPJ1/rGT3b0utl2CqIwBWuDAPNakzc0j9Otl23XfptyOxnpRzNQSmirw5JXyOnT6GE1prNMhk+vVRDDprsDotpgjyXxHp9J1WdXXpbVic6cebQ119+p1KmQa1VoK9KYFE3TM1BHdC39PwBVQH3lpLdlIHNdNasiwyHEiH0pTgeS4xMJx/w9DZ7dLggRSxLr3IcnyPuMUgJykUXUZffjIKWrK4A0b2yA/V2O62iaPupk5BCBhwwecwVLC2AF0AKw333yzA5IABoAWzkAAFEAFIArwc/LJJzubRIABz6PaBazBlgFS7V1HjQ/Ld+ONN7r5A4MLSESVDLAxxyxAIcAXhg+2kzJpJzaZgGrqxS4UhyOAMIAMZg12EbYN4PjjH//YgUsAAW0DhJmtI6AJ0AnDh0kCHu2we7CfFgaK9h1yyCEOqKKORlaAYZhRTAVwjnrXu97lgCvAk/bxE5YD+XAYx+kLO0zky3eAZcoHxAIWsZelPMAbAJG+Yadp8uIz5Ehf+BxAR52YGtB3GGzU55QN2wtI5XPAJaY/Buq4h7bTX1hq5MM9gEhAIyAX731ANW0B0AMSGWNjXJExzmAcFOgHmjAYXQ4HyJK/mR+w1Fwwrhxs6B/zCCDMPAKA0k7MNDAHsMgGPMO8A8AjPw5HRK/g8AKDTlsxjaB+2gJwpT7aiRyZD4wl4wxrj+mBWxO6gKr9PkQ7wJAWYwTOQBky4q9uyVX0pRuXq1JBiV5WLgz0vkX76dCpY2puK7aqnlfWFQ88qTse3R7bo6ZS2nd0vd57zFyXkatQkC6+9UG15WI71FI50EsXThFxXAOvpDueyOuXdy5THdo8hapUIl165uEakaHsXSn4bS8nRFykj//5HhVKjGGdQMMTRzbpUyfOcxrOXZVUc6d3cWO16n2oyt0d5VRjv2cD81pTytfdIazBlpk8dZptrtm5muCLhaLyxbxKhU79c1tKS3JpZV3Oe9QVu0P13HevqBNwg8YE4OoC9/eaOYsjMAbtka5Z2aZ/bGjrgli9A26CR+P1f8Exk52pAHRl8m42SU7pAIUiwa0jT1evbtV9mwsu4kIUVuQFkYJSWamwpEpdo7LZJgWFFp2xYLoWTWt2dq+5hOrM2dXhUhV52trWosamUbrr6ZzCVKA1m9q1qj1QaxjpTfPHaxHA1WWB6LkPuICFSscJCHDOIhxWvBsPdrrU9DyA3eUfdw5bfZsNuBgLfkqliqe3HzJRC8c2uMDb5GmrNXRLTY0aZjfx3sHWISccnwAAsFLYebKREnqIjRTgBtDBXhRgB6iB6cQxB1AImALQoGYGjBE5AAcgHHZQ7ZqnORsAz/M9AIr6AS8AHVT/1EeZgELmN3FbeR77WsAhzB6sK2UTL5S5T72ATuoCeHEf5cP24fCFsxlqaGxicS4zwE4fLEIB9QKUAG+AL1hhC6GFDSVpTwHFqKFpD+CSVLnUhcxoBzKjbNhBngc0EtUAUEdfYDB5X3mWZ2CYmZcwgZTLu0cZAH0YWANb1IfzEffjUW/y5nOclpADddIH2gN7DZsJoMMBCZBI+xhP2sTBgXHgoICcaRe/mycyMkemMJbUgbodr36cpxgzyuFz+gBIRO7MGcYVFhubY4Axl/UN0Er52OJyMGKsGUfKIvQXsiQcF+1gjLGzpp+AVRjgo446yj3D3ECWtI/oFYBy+o36n3r5Sd+Yg5TDmD+bwgMNhtUjY1VnPtCFtyxXsRC4FKs4Vp2xYKpetGByl09FbQsQmbK+988n9Oimli4yIKWFU0bobUfMcT4dhVKgi29aoVaXOUvKBZHOWjhVp82f5A77a7a16oK/r1KjSyuf0rZCUeedtFCzJjQ5IqAvMgCga9+3lUKdc+09MUgNM86p+MDJY/TeY2aJjXdP8K3PRmen6lFOJp8ajv4bzzrgaqcD20yMeTWgYbauzkGrUFSxRBrRdq1vL+t325vViDFOSHaPPQNtbLtnAAAgAElEQVSGkhPCBQWAdPWjLsY1TjKQPN3b/aiiDbhevaJd/9iAqUD8GcCqp8tFCvA8nQ9w7bKHTd7HIs2G4XJsE7KqpVPXrS/o3o05pYs5TR/dpNnjR6iOQNR+xgWN/tfaTeooZXTG3HodM3eqi1Tg+YHbdNiEuFxwcVWU6+jU1jCrR7eWFYWRbl69UV5do7aWK3rzgglaNKXRsci9AlcPdW1K927q1OVLNzljehwI9uQRA3vaHcHsLdrAM6XN/ElFvkqRNKNJ+sjzpotUuL7zsK1tsX+23WWHxSQLZQ5B/ARAAR4AgDBigFbY0KR6Fdla0PzkgkjZSS9uAzHcYznhe2LBkg40SXlWl5V8lu9ogwXET6qBaQfvCSpnVMk4d1l7sa80G9dkn6rbZXIy565ku5Ixsrtt/boOZvY39yc1ErbWJctL9ru6/mTfk+tltUzsO+x/zUmtepNCRvaOVzMzyXqT35l8+WlXddutT0k5WhnWTuq2THzch+yYY4BLDgusP/a8tQXQYCmlmTfGRhIxgPJxfrN6rHwrh3uqk2k8G95RI2xoe3VSib7aT34rVXxdeutyZzKAKwHkyoGTRuldi+d2kyq7kgFrZluh4mxlWwtFt8bjdHXyvMk6bf5kt+flioEuuWm5WnNkAwO4SmcdMFWnLpikKAyUDyJ99rr7VekK4bitWNabDpmtF++/j9P+9WWiQf1u/MNAD28r6Et/e0BNTfUKy3JJFV66/0S9ZOG0rjgDQw9dk+8Y84+27OlsWLsao4F8z3vIwZl36JnOywMpceieedYB152BYAw+7dRpk9v+LpUrCoo5tZXKKrR16ndb69QeZZ0XY18mM0Mn3qqScKrEPt2LdMGiaV02qzUA14fbdYdjXPuOFOA2GM/X+UdPdCdOTAWq5QXgdB7MfB/6+vmSR/VYa1FHzBinkY31CokPnfJdKkAyq6SV1kNPbdDbDpvm7JZG1Hvy0vXdMRfNy7aj0KmUl9HDbZFaK3nd+UiLtqeQdaRtlYretGCsjp4yoiu2bO+Ma+RlXHiuX5KAoC7rFtM9hlxhxDkbBOTOjjddnyCEPV1uoQzdGHYWA33muImaWD/ChXZ5rjOuBlZZsA3U8Tue4nihAzawU0T9bEHTDewaYEmK1EBHEvABTCzVdHLTSoKvpBOWgb3kAmv3JjeWasBXbbJibTH7wWQ7MX/ADAH20OrhfgPAPfWxJ4Bp65NlGzN59gYQkyCvuk89/V0NPim3GnQm5YX5ApEVUKVbH6qfqQbj1q9qkJx83g4ptkYn50oScCbrMllae7FhRU4GQJlbAFgYYasrKQN7bzl8UAcg10gNTDf420CFgWD+BnDAzMKSPxsvm1P9c7KOY51eec9a3fbEemVZ95VRU72vL55yyE6hGvsCjizST3UU9ZUbV4gspjhhFb2C3n7EXD1vxljHh+aKFX3pZmNcIwdcX7Fwul48f6JbM0nN+pWbVuqplg5FfqhSKC2cNFYfPHpOTPb0wZWaGwRWrTc+tkW/vnet6tK+W5tLYUUfO26+Zu3T7ICr8yDbDRfzNQlarYqe3rvdUP1uKdLWHdZCW4t3S0UDKPQ5AVxtYbQ4tAjc7FwROv9IAXvXtoLuK4xSNiLMRrAXDO1h4ziRpXTBoinu5OnChPRg9I93JtadqVSgaxxwbU+8dM8EfsbW8MwFR0/tduSqzpyFjJBNnIpRunNNqzbkS2puaOAIoM5ypFyxrOb6rLIZGEVPc5tSGpsO5EeBRowYqXQae06vO26rl8oq25BWyq/THU+3aMnardoMMxvFgflbyoHeMH+Mjp7a1AVc45n6jMUwwpw+rSWbu0wFsplEytcBzO5BPkKcVw4AqRTt2CHzJNMEe1woR3r9gRO0aJ8Rbl4Rg9A24x77Och2DcfHkQ9qXdS32BGiNmaO1XJSr2br2ACGQ2i+6vcSJg81tLHIg9mUhkNKbZtHjBs2yKj1+wQoe2jiJeXK7wBOc5BKAgLWMQ7igFp+tzTSgFeAKyCOAxCHay4+BwhzLxtxcn7yOaYFPYH+PdTtQVeTNBuobd1BwxXqttUt+tmSJ9SYDuSFWRVV0fmnHKZ9GlJx0H7Yg77CUYVl3bOuUz+86xHnH4A+L1BKHzturmaNG+FcpNrLZX3lphXaDuOKuVkFU4FpjpHF74O4rn9Y8pRuWrvR7Y9sTnVp6XMnHaKRdTEY7u1y5IYPBI/0s3vWaMmabXF4NXbXVKivnHK4stjKhhATQ68OM1vj4QbuBj2hugrgHQRDJSM5DVXZAy3nOQNcEQAbnsV5tZeYDYLFi5P6po6c/rd1tELsOWMPrT16oYYhBJUBV7JbGXCtboizwXWZsAJd80i7/rE+ZlzjRb3nZvOy0isHXF33es6cxUbgUhpmPC3fVNHT+aIzan98U6se3d4pr75e6UJe/zV7vJqzTXrB9CblC6iSKs58IJlBJkZoFdITaNX2nK5b/rQ2l3xFftZFT0iFkQOub1wwRoumNLnUgLaoVrNvLDVRFAPXXy7bpIZu4LonadekbHeconckKYi/30k960ea0zxS7zxwZBxKxgW+HvoFco9O1n5WZoycmw5dMVBNRrXKwt7Z4QBae+o+/TI1+GBAq5VtDhz9Y8n6OTA13N4T61zDY7v1liRLTvtQ4yfZUGRnn9k6wrrWHZavC/AiWwAFJix2JcfO0oNT9rMZtFrf+mPzSoCpDHLKl/Wpvzzkwkh5SqlSrujMA6fqJQsmd5Mlfa1mqOgvu+1RPb61VSkvUjrKaERDRue+aIHq0rG5V0e54qIXbM8XewSutH/ZhnZ9/66HY5cGYrhGnj567H7OfK2v5dSx7B5awrLOvX6l2vNllaNIaT/S1FEN+vgLFjqHL3w6htqOK2kLWsshfbe+NLuxcN4ZsBTvyHCwAX9OAFdbuGxjMVslJrSBWYBrvpDTn7Y2aguGL3sBV7iDaypeHC44emfG9RnANVbUKO2HuvqRNt2xvt09h7tVTy+xk4E5Zx09VSmHDy0G6s4pLHnZYCRGNTdpxeaKNuTKemTzFj3WFsjL1svDQSlKKRu26lWHzNUh4zIuKDSOGrAbqNRgMSxEDu3pyBf1/Xuf0tYwrUqUVspFCIhtPlsrMeOaBK49vWMufkDka8nmnK5YvlH1OGc5c4c9H4ZmRxiumL2nr/HGVn3gQe5kjanX+cfs4xbQ2L64Z/Xsblxb9mrRPanja5GBPTdcQFxfQnzGQWsQhxPr98BUvEM71NXahKEtfXClsYY7f4Wu/O6YnnC5yChdNqtWAxsrxAXmAFzMKZ7jAsCa2YqZZlAG5RvTOriWDp+na/Voh6PEHQtV/cV/X6H1rRUFqbJSga+po+p19vHzlU3Hdq9EW+ntWrstrwuuf0hNWZT1yD2lUw+cotPmT3TOvI5xLe0auG7sKOnSG5e7GKyloCDPb9CiGY16w+Fz+jYViOLkruvb87rkxhXyiAFLTGN5eum8SToZVrfL4qzWQ3Qto2lOWMytoSy3lrr39D22RvAuVicO2tNtcWNJ5qy9UfFQ1FnddP42Q3XAq9ku2am62N6iJR0ZLSmMEPHe9vjlFoAdjGvSVKC6LQBFZyoA4/pouwOuu2Jc4wDOYWw/W8W4IhdkYsH23SLuhXq0zdPmfKA12zu0fGtefgbImVJagbYXA509v06zp0xxSROIEb1t2xantjPbMwdOymUt6wz0+8dyyviRgjAtPxUHmibaQEu50gVcG535QG9XNXDd+4wrncOeI+gxSYGx356XURAU9KYDR2vhuDFxEO1BgJo9Pi+HoMKegGu1M1Bv1ZjDUnIDqGY0jdE1VmMoGM/BdLtanW1/D2TczaxpMDE5B9OX4fispY9GJsiW9crSSZuMMRMwhtX6wOHaTAZ4jmcwCTCQyvwxW0Q+T4ZT3NtzaiDj0FubawOvFSfbMMrohtVbdd19T6mQzqsuSrs03Z8+YYEmjko70NiXjekfH1ytGx7Z4pILkP8q8D1ddNrBGp0m+QCrul8TcCU17Df/+bge3rjVOQETA7wSFXXpSw9TUybb65oaEudVob56w1KtaQ8VprJq8PLKdxR09kuep9lj6lyCBN+yJAxE0FXPJCMHPBvnzRCIYK8W8ZwCrkiSTcBobU7b5jwBaCvkO7S+o6Kr20epK9BSl/B793Qf0tHB47wbuMaxVt3pIREz0OqzqALpVKhrH+10zlm1nDEwrz//mElK+2mFYdDtdID6FXWYqd0y2YxyuQ49VsyqtYiNkad/Pb5OHZkmJ0MIXz9M6ZxDx6qxPtXtHIFMeWlhNSjLRTLwA/1kaYtWbeuU7+HMtONQAIgjjuvr5++joydjR9v71TNwtRiue4EiTzSVc455WDsnE9ccGNj4pnLkaUFzvd568Hh34Ph3NBfo77ti7ylgoqdTfFKFbfaJ5pRj701/66zl/t7Y456etTaipgYIoZGodphKPtfbJmd2cmZH1tdmuDs2SusHZe8NlWdybUOWAFVzyDKtGSATIIpzqa31lk6Xv00u2CJbCl0+IzQY5k1Wx2AOGbXMn+Fyj5E4PTGC1XPosY3tuvCWpRqZqRfu+Kj3j5ozUW88ZKI8zL4STk0uyKJb+8nOGOiiGx/WhvaC/Kjk/BymNKf0sRMWOBDLGlnxpHyprEtvWqmW3M6mAqd22bhiHxB6vu57cou+96/HVJ8CqIYqhNIrF07ViftPUsbZp2KXu3PkFtrz0IZ2XXbzSo1qAGiHIktsY0a6+LRDlU51OdgOMoGEzZ8dmRZjLdx/rj0vgecccGUBtn+c2o3NcSf4Qpsq7SX9qa1Rm4LeQx3ttmHYiXEdCHDdNcAGMF2wmBh8xHuMM4cBWJNxSZFFEIZqaEjrmuXrNKJhDImmVQ4j3bTiaXkjx7i4e6/ef6yOmdakLVs3a+yY8d2hVthY2ERi1lZ6or2obyzZrJGZSBUWlYQAUUXtAK6o8HpnupPA9VcrNiVMBfaWjWtyJsSyx2GLtQqbV8wG4sWMEE++yuWUPnTkBE0dkXUh1/YGANhtc3eIC64Grb2BRfuctKZk2SKbU19yrWZC+7uxJEGndbm3MowFxgyJ9KFEUSA2aE8xgGsBm2ba1BuQpz1JMN+fvu2qfg72l19+uYtFSxD+/pQ9VFPDDiesV8mwTkmPf2TNd2azmjQZMAKAvmIKZTaxpm2y8H3/v703gZLkqq5Fd0RkZk1d1TX0qFarpUatloSEJpAE/gxmNjbfwLfNe8JmWgxmIeAZ7M83/vDAeAS8zAL/74GFsf2+4fl5ZjQzQgZsTSDQPKs19NxdU46REfHXPpGn6mZ0RGbkVJWVlaFVqq7MO5574959z93nnGay6FZ/+qGcRuDVbF/VB/7vL9+Bk4U8xnIOAi9A3rfwlqefg2vOmxOa2uoTwKMGE8A37zuOf77zcbm94+1ayS/h9VccxLOeMivBcvhfWuDK6/4gqOLD37gLp5Z9VK0KnCCHiTELv/WCi0TrGtAPesSrKzm6H/ve/Ti1XIXll+E7AZYrNt77nAO4eOfWjiKemQcqXbP6yUipH+bYerRh4ICrXH3UeFH8reBVFr+yi2pxCQ8sB/h2IfRBuqZP28B1uaZxVZ5RAvjjVU1g44PPJLcog8XFeblKU6MD5baKV4GJcYxkbfztnUfhejnsnR4RQHZkIY87jucxtWUcb79iN8Z5wrUtLC0siNZCDwXcGLgReIGPT9x2Ao8XShi1Qk2kbnqivSFwLQe47qLtNY1rOuBKjusqVWAdaB1nTIzVQ4No9UmosENuk2V5qFIJgQAvOWcWLzxnWk79IcASS4M1nWZrUVlU+2+OOeuPAh9Nr/xCvo+NjJLM8pmHTu4ZhYs+Ryl/05DGrMusR7VwcQDUTBftCw+7rIshaRlkIOobM7qZEfT9wi/8gkTcOv/88+v6Htc2lU+0DaZsmEYd/JvjyTx0W8WITwx9Gv0u2teoHPX7aB+oyfyt3/otCfxAEG4+jcayW3NNQSv5pnow0YApekjWMSdFwDyMq09pk0bC9UmNsrgHsCxTW9+tdvdbOXGgPA0Xk+fvQ4s+fvdrNyPj2BI6nAa7QBUfeMmV2L6FWtfwoQcArnZ3H1nER2+8B1NZ3jLUogbawEd+9iqMOtw3QhuHtMCVwQ8s5PD9Q0fxNzc9glxGVlFZP5+zfzdeedlZyIrP1lW+Lfv7tfuP4V9//KjYdYg21g5wyZ5ZvPGqfcgwhGybNgfmYVoxxXobUvbbfFuv9mxo4BrdmOSlqvnfVKMHvYKTCCleFcVyCcgX8T+XJlG2srD8AK5YJK4BOBLgGhoa/fa1u8TnahxNIOzXqlcBoQocXm4e+pReCyzgt5+1B/nlRUxMbEE2S8qAL25j1EBBXmSJDuXjf96ziNsfP41nnbsdE44Hz7Jx16HjuGD3NF64fwa+7yBju6iUqytXoH61gvGxcbGgP14o4rdvPoy5zCiqdGsSgWkhVcDHdQcZOWtMnFonP7z0sXHr0Tw+e/eJ8OTfD8rWmAZ7PiON+cgwwhY1r5RTxseOcRtvvnQHxulCy6Ylq/g8G4gnblPke6XGMArIyDMkAIlyVhWcUFvWyKk16+H7S+2agg1qXBkClVGe1CiQmn91daQCZh3Mx/p1PdBDlr5r+ptgjQCIwIZXzoyyxE2ePwStrI/hR03gpv9mH1m3HowZppXAlZGvmIbfs+3aVpUdQS4BlcqGbaOGVh3jaz/YNsqJaaPyZOhWurBidK8o6FYrZ+WGalt4dR4dP64JJphj2zgubBvlSFqQ+kw1N3F+pnQhcw1uV0ur481yeYvDctg2ky6gCgk9REQ9CDC9+pRWGWpULOZRrwED8SK20QmdF0nhYQkaGUHli3c9iX+77zAC20HGr6BiObj63B14w+Vnh2u3HcANHCyWS/jId+9GpejL7Z1rO3ArJVz/zAtw2dlztXeGEQ2aAVdGzloNr83ANfmqi1//lx+LYqUS2MhaPharwCsv3YOXX7BdXBRK6HNYeORkCX/w7Tswmg3gESHTGgwO3v2cc7F/droray/fcc7JzWCE1cbUWpcsAwtcVTPIBTa0Sq1geXkevpeBW1rEt+bH8aifg81IVNQLrgW4qAOuIVUgEbiKrtIXrwKfv5/GWQUJXFAfxLV+zrAsGp198OqzsLzMhZwLSGigwM1Rr9e4QRRKRfiWj688kMePF3zsyLm4cu8cKsgA1SL2j9vYv2ObLFQMhUoCADcCuaajD1gxHLNww+MFfPGB4zVfp4yyo1rGsG3sxaLr478cmMMzzx4HObjRzXa1FyFwve1YoQ64Nurzurw1tUoJXkNKQAbZjINqQKDq491X78FcLgwGIfJYi7m1BoLQQ+EnP/lJmQeMHc+QqX/2Z38mYUkJsj72sY9J3HheN9OxPYHRq171Kvn7n/7pnwSMfOELXzjDpZoCI35HbSL9in71q1/FH/zBH+Dnf/7nJczse9/7XolLz88ZipXA6vWvfz3e9773Se8JWBmx68YbbxStIYEdY9T/8z//s4QG/du//VsBgYx1/9KXvhRf/OIXpcxf+qVfkryvfe1rpSxqMumvlUCOGldSANj3Rx99FK9+9avx9re/Hb/3e7+Hl73sZdJftoMa1z/+4z8WqgCDFNx+++0CYj/1qU9JmFTKhnLjDzdCRuG64447pC6+j5/97GclhC6jjf3iL/6i1MnPfvVXf1VCrDIU7T/+4z9K39gnbqIMe8rwsgx3yofhU6+//nqcOHECn/nMZ/DUpz5VZM+/GWaV48LxeMMb3iD9+qM/+iO5kfm7v/s7AX2si/14xSteIeFVKUsGW/jTP/1TAfCf+MQnZPwoT9b90Y9+FD/zMz+z4v6skylo+lFV2wSlXKjvVYJ7jgMPGQTiXNt5QFHjNtZvHoiEg18LkpHWULCTPvR7XvNQE99WH7Ts/+jXfyIKiCJ9qQY5FN0ifuO5l2L/9nEwsJUTuPjCvQv4yj2PISfBfAI45SrOnh3F9T99KbISyKDmn7wZVeCiXaHXmDoOLXDjQ0fwlzc9iukRH2V/BGNwUfYdvO8lF2FualyC4WSsAJ+44UE8OH8SgTUK1y9LePDLd03ibdccRCXjINfBoER553pIa/eA1kFThlkjEhg44KqgSLk9+luui4oFLOcrcL0CHszbuKEwBccOuTlroG8NOT81jeuHrtnZWONaA65Z28cXHiRVIC+3zqGPu+TW8sD536/ehdPzp7B9Gzc0X67JdDOgfLgBZLIZUFl46xNFfOeRY3hisYwr985iz5ZRbB3N4JJpC8UyMDVFl1S5MNRszXBDmkAusQN88rYTOF2qosgNonZdZM4x+vWjxlWBq6yIiQ8PEQz5Wg9c+xX4ydVuLcqWWKxS6+x6ePG5U3jBuVPIeFzUxYX3wDycAwRfvK7+kz/5E3zta18TQEVNKLWiH//4x1fAK2PcExT9yq/8igCtD3zgAwI8CXqYLo6r+m//9m8CSgl6+XzoQx8SgEwgSw0o89P4Rh3PE4SxLIK0173udXLVTW0pAQzTKjeWeQmuX/SiF4HaUf77Xe96lwRLYHkEZARu7BvzEnwSoD7nOc8RkM3niSeewE/91E/hl3/5lyVK2Hve8x5JQ1D+yle+UuRx4MAB3HfffZKHQJF9JBj+q7/6K3zpS18S2fAzgmKCbn5O7eGf//mfS91MS9BL0H3FFVeIZpUabQJgAlxe51PjSkD5G7/xGwJaWR7BKdtG8Hz55ZcLIOVB9eGHHxaQx3IZOIH9eutb3yprAGVCUMoxZVlvfOMbBbi+4AUvEGDPkLekPrCfpGiw3s9//vPSFv7m2JNzrK7xOpnkqrnnO8U1mzLhvwn42f8o5YIHEKZj3zQiV5RCwPaYWvZO2jcoeRM1r9xbGHLbB77z6Dw+d8vDGM9YcP0KMnYOuYyDdzz7fOzbmsEX75nHV+45JJb64mqGxpXOGN7z3P04azLUmAsQrbGrGlIFYoFrqCz58t1H8a/3HkXOL4kCpmo52D4ygl9//kHkRrL4H//5IH7yRB4e240AWcfC1rEJ/F8vOIAsaQoSSTLZi02jMVWFl6mhjrtxGpR5sdH6seGBq56CVPBR4KrcFPHp55axXCyhtFCUsKT/uri95rZpjYatDrjugmP4xjtTC0ldJf24evjCg4ycVRDgSn5RsiFjIFGbPnjtbgkWwFc3kwnpCHUW8TWfr1UrwH3HSzhacHHzw4dxogQ858JdeO6eKUxmeF03L1xXiVNbB79CbwIPzlfwqTuOIBPk4MsBIIvACmOb6yNUgbKP/3ow1LgSc5vXjvWSj9e4SvCWDi1CezbCHBMGtKiS95pDxvEwknHwgav3hocU/rf2sS560l2OAX8I0KgFo7by5ptvFgBIIMOr8rPPPhtve9vbRDNIUPnd734Xv/ZrvyYAkJ9TW0cQRKDLdzNqyPT1r39dABO1qpy3BISf/vSnBaiqxpWdO3r0qIAyAjwCK2oQf/Znf1a0qOpr8C1veQte/vKXixaUYPDuu++WNlBrSlC7a9cuaQOBNDW6BI4EzdRusl6COYI9gif2m9plgkLWcfXVV4umme1gOgI+aiRZF+u/88478c1vfhP33nuvgEOCav4o9YD1UxbU/vIhsGTYVcqK4Je/CUgp53vuuUfkQRD+l3/5lwIgH3nkEdGY6pgQ6BGU84daWwJXfkdAyPz/8A//gB07dki5HBe2lwCffaL8/uIv/kI+p2wIhilrfsYDx/vf/345gFA+lBO1wf/xH/8h9bAfCp47mXRqj2CGCNbyzFsp/TfTE/zzQM7DBx/VxsZxWYdastXRUVmrdjpcW0lntcSwiTDw0//5EH705CJy8ISjyjV4Ehm89NKd+Pvbn4BjM0AAowTacAPgLc84D5fsmUHW2JxUx9IqcJWxDAIUq1X8yY334dBCEVbgSnAaBhHYMZ3DRDaDnxzJY3Ik1OzSGLnkufhvzzmIA9sn5WaPj3ruSTs3WRaxAh+lBvTt3pO2UwOYbsMD17hrZ+VDmUZa3EyodeVCxwXv9OJpfCs/g1PWhER+WgutGPGi+G4VjmszrwIhx5Uay8/fv4gfHF0Or9iF+5qscRV3WM8kKHZC4Dk1WWfIovJiJCyWfX8+g6OFCtwq8O+PncK0X8CvP/cCubLnphcbtpOLk+/h0eUSjhWBbJ301H2Vvi0eylUb582MYedY6Cgq6amS6uBVcbIU4NACQ8zRQCCMcpatuQUryPU8qVMNVbfr8qp6bhgitlT18c6r9mD/VlrBhjGzB+VRjSvfpXe/+91yPf2Od7xDrv+pwaOmjlo9AlpeeRPkEZxRi0dNH7WzBDsErnz4Xqrmle8FtXgERl/5ylfke2olf/d3f1feW4IpArDvfe97Utfznvc8udInsCIVgFfbtIxXIx5e/RMIqdN6gk62j2WSNsArfOZnWddeey1++MMfSlkErqQnKMdVeZUmcGV6ahsJ0NleAl0FrgSyBJLUBvIdItDn96Q9HDx4UPpLjTJlwb/1Ovv3f//35RBAkE8ZUsbsM6/G+R4SxP71X/+1lEcAyat608sAKRYEoaQoUPPKfATqBOhc8y688EL5nppVjg2v+ekqioCa8uDnpE0Q+NE4jdprypKaXmqKCWQJ1NnO73//+wLYOY4sX4FhJwCRWmMCbj0oKBjl2PNHucHq71bdXqnvVt4sUU5xXh0G5f3rVj/0GlzDlJrgjMD1ZN7Fh796M4BRoZRxMyKYpNGveFexqsh6FspWgOc9ZTdefekugMaqEYt/KlsSgevFe/Cyi86SAC7hErm6N7g81AbAkeUy/vDbdyGwxhF4pwB7HFXPD91ZZkOFTBYOTpcq+K+Xn4sXX7BTPLy08mjfVSacP/3gZL+VPmy2tAMNXJX0rwBWgSt/F/ILuO90GTdUd2PEkWDHPR/78Kqdp1unReB6Gj84WqhxQ6n9TAnXnyYAACAASURBVAJtNY3rM3esLDB6DarGGtz8+ExMboHle7j1SB5LcJANMvjGA49j97ZpvOaccVTcklx3cmFTK24VkE/DLsXQbI0BpGuH8xVZEqjaEk+FGpHot/Ui52ma8Qk8MBghfQQGcmIOe2vjE7ecxDFyc/21j6SVZnKwd2IUWC3hhQf24EXnTEqss0428zT1rlUaPfRQ80YgQRB000034Z3vfKdc59NdFa+rCYQIXAmCvvWtbwkApOaSwJVAh1xXahdN7wAKDqlxJehS4MpreQIlgifWR83fi1/8YgFVH/7whwWYkYrw7Gc/W/icBIN8KPPrrrsOv/M7v4O9e/euRD4j+CRAI+ikBpJl8YeaVgJxgt2LL75YtLdsNwE3NzH2ndfzl112mbTtGc94hvThlltukToIdKkJpSaSgI4aVwJJgnR+TlkQwD/taU+TsqhFvuuuuwR8ansJvAhcn/vc5wodgYcBglS29YYbbpC/qeXlVT0pBApcKTvKkhvuyZMnhaNKKsOtt94qwJpjQEBPIEtOLYE7gTH7TYBNTSsBMX+zneSNEoR/+ctfFjkqOOZnLJ8HCR4eCKo5Hrt37w4BRDa7+t63eUNCzboafnGOsVwCaS2blBHWRxkS6Kp/Vspu0CJg9fq9pgzjYtCLz4DAw71HFvDBG+/CHuTg5hxwmyx6LpBzMIoA5UqAIrL41KuukPDeOVnnI7dzbQJXj2UxEEIQ4ObHj+P/veUJzDoeqr7Le0Tx+UqYzPC0jpPFpeeN4/VP2wfHysJmtJyUj4JWpQYokE+ZfZhsnSQwsMA1TuuqIQD5suaLyygsLUswgpIzunK10MtxaF/juoDvHyHgFLPOhr5QGW70QwwnK+5MqrJha79NAy2G8KMV6A+PFrAQOGL9fsNDhzEzPYVfu3wXAhoaMWxezUtDHcfMp5YsC1fu/cFlxBBbvXqR1+gWybB0dUJSVNDAf64fIJCQuFnh1CoeppKZLrn+8ObjyFfKcuI+M/RqL0cufdliIOd7mBl18N+u2iOaBNWypy+lf1PyvSIQI1Ag0CNwJdj6l3/5FwEz1MDy+p5X2tTQKWWAWkRe3fN6nGCOdAEeqnidzmtr1bqSO0twRaDGuqgZZNnkl/I6ncCNwI50AhpHEaxS48sreF6TE8wRHHIcCKQJOskL5dznXCbwIUAjkCPQIdAmj5Zgj6CVIJxaUPJgWS7rUFDNNpAiQMMsgnP2n/1ivUoV+Ju/+Rtp+3e+8x2pg/KgvAjyyNVkm/hQLrxqZ99UY0mtKMtkmwjGCRAfeughyU9DLWo5qaklmCUFgUBSQa8aIvFvanYJ+Gj8Rf4p+bPsI/tL2b75zW8WcM66CPTZVoLvN73pTSJv+nIlxYJ1Upa6hrBegkWmpXGZAlc1XGO7O3nUgErczdX49LoGcTypHVY+Lb9XTwIKrAflgNiJDFvNSznyUGj6Dpb7PNKCfA9P5Ev4xLcfQDnwUbECjFRDZYJruRixMnjHcw/gnOktopzwrJE6b6/SljaBaxUu7CAMJuB7Ffzxvz+AR48uIBgZh+UGqGYY0DCAZwV4/nm78Iqn7cFIhoA7jNbVyqP2H2YUtVbyD9OuvQQ2PHAN37Ezr851ITeNtJQuEALXEkrLS/jPwijuK9NKnjcdUS5n9weE0UAIusQdlrj1iI+cxasZ9sqxGDkr9OMqxl212M9ntEx4q0xvCcdVfNr5gO2EHCBzg+O/SRUgD/ZQZQxHChWcXq7gtqML2DE1hXddMSuRU0Q/GhPVy9RPW9SSylXS6mN6aCAgZkg+5RzRgXTSQ82tE4TcXl4fha4e2H6C3gz+8KbjWCpV4Pfd3TvHlO0UKdeOFz7+z6u2Cd91NJMZiGAEOo8ImLjZKVWAwJUaV2rCqKkk35RgiJ/zav41r3mNADwaP/Gqn1pXaur4m1QCavuU70ogS03nJZdcItfb5MwSCKsfV4IpGkTRAIpAiWCOmkyWT4DHcml4tX//ftHCEqQS1BLAEoSee+65onGkFpPur8j55LU7wdq3v/1tAaUEpwSV5JRSe8p6FPRSS8myaQxG3izrY9mkAlATTa0s+8k+0xsAtb3k/hJEEjCyLMqO9VA+pBJQe8wbEbaLml/Kj/lp3Ma+UqbUnhL4EhgTNBKA8qqfYJ5zjzxdfkZDMRqBEdiT+kAgT5BNrjEBNseMZZIfzD5Ti8t2M59yXAnaqc2mbFmH0kJoBMfDBtvOQwplpONJQM1DjF7jd8ILNPPy3wQW6odVDxH82wxEoPvAELwm71lJY2KCV6FZSJjW0P80QeJDi2X86fd+BN8bQVlodQSUFXiBg4Lv4nVX7sflZ81g6wjXOfNWLdwpSD3IS+Sse7FQCKNZ5t0qXnHJXvzchdSes8oAgQBOkg1CwOsGAY4tFvD3Pz6Enxxfxkg2A9utIMjQVZeNilXFs/btxi9fvlfoDNxl2HK2Ls0zpAakkVJ/phlI4KobrLrEUqqACVzL5WUU8iUcKlr4Tmmad7xh+FK+uDVXHgr2ujV0tLQUJ8vUil5bM85KAq41IETg+sWHCFwXEPh027Xq866+XeFCw9PmB685C46YfNYbNREI6Ok6NzqCkVwWdx8r41ChgtseOYp8bgK7RnK4/qpt4XV8tzreYTmh9gX4yC0nsVCprIDqDovtWXYuvfQ/+DN7x/G/nT0qhrfZDL04hFdYuoF0srn3rPFNCmabCSL5TpFLSSBDnijBIgEc3SjxipwAkcCIWgxqHWlAQ8Mlai35c8011whIYxpqF/WhxpXAmBzLY8eOSbnMS4BHIMd8vK4mSCJ3lYZB5KryN11akaLA71kXea/UTBKAst3kpdKfJ0EgwSlBFrV2BKzURrIM/WHdLIt9pLEU1w6CQ/JkqUnlFTu1keSN8p1iH/kdg3KQLsC0BN8sn58TZNE4jG3hPCCI5PvIOthuusKiFpRgkxQGAl7Wyb/phovfUdYEvuwLNba8+n/JS14iZbMN/Ixy2rdvn8iVgI9tYRuYn2CPbSJVgvVzHaK2VzWlpD2w3rPOOkvAKmXMOpmG8mLbWSb7TRlznClT8l6pGSYdpJvAUe0RNJSuHqJ5g0TZbYaAAmv5nkf9la6sUwAePraM/+eWB7CwXMW4BAYMDWntgEapGezYmsOz9k3jmWfvxHiO6lAS2ixRvHiwUSh7+KPv3IVThZKA2Xy1gl946rl44cXbhaMqHnNCK1z59wMLy/j+w8dx+5OLKLlF2BaDHFTDoC90zVgp42UH9uClF+/ExOhIopiS1ljOIa5hQy3rWs6w7tU1kMBVwUGU46onLC7y+UoepSUX+XIBX8zPoAIHvliGA06PNK+hi5BQO/fBa3aGXgWaAtcAX3iQxlkErjwNJ0ViClWkduDgv1+zU6766VtUH8qCRgwrMbvlZOzhjuMevnHPEzhONqbl4OzxDN5+xc7Qe0H35llHJZ0JXJPAe0fVdDUz4w5scbL4TY6F56HqugJYNrITaxNwU1imYZDpM1PfP3VTFNXa67UvNaHkUZpW6QSuvOom11XL0QOkybc0bxEULJk3L/qZtkvbYBqCafuVH6r1RDndmpeAmyCUHhQIqM2IWuZhWWkJUYOl6JV2XD3aRy3blIG2PSp3bb8pb6X4mNGk9PqdlAByculVQPsclXW0bWZfo2Ov8ukUtJqGeqyDQJuHC7NuglkCfRpxxblT6+pLvIkKM7mecvtBd4l0hyK2tlXRhhZLHj7+/XtxaJEAEnC8CqqEnTZ9qgLLrotJu4oXXXwunr1/J8azjtg/ZIIqltwAH/v23ZgvuiD7rAwfr7xoD156cCd4a1eyHPHL+vh8AV+68xBuPlLBqOXCyRD+2rB8C57vIjsygUKliOuvuRCX7ByDw4rpezzlw34SoHPuKG96IyoQUnZ3YJMNNHDlqEX9ufKkReBaKdEJ/zJKpTxuWxrHncEkHPoq9Xx44rQ6dCPV3YdlhlSBD15N68cGVAFqXHnVLxrXJfzg6KIAV55z65pV52XAEWOg9101J+0ncNWXkn2hhobXjbKxMrxB1cU/3nEMty9LrDwhtW+fcPCuK6hx7R+/+brhfuSWE6JxDa/k18Tzbrrhr1EaVhN7DB2BZc/Dmy6cxeU7x2QclLu30cMGmgu9+oWMGjVEtcrKX1TQRc0ggSD5pAqaOEfpVYBX0dSCKiDS8de8UdAavVo2QasJAKMASwGftk3Hz+R1m2XRsIsaVraRml+WbYJyc71gm8x2R9uhdcZtmiYAV2DZKD2/47rG91q1+tE+KdhkO6jhJpeV1Am2mT9xADc6+bVd+rsRcGwVDHBNZh7VgOn7ws8JXtkfGpby3aHW3Jwz6V7SYapmEtAxW3mnnQw3IFi2D8tzxOWhazm45dGT+MJPDmOpXKJ/gdBXqlWFE4ygalcYJRbj9gjGRi1MjWSwa3IcM1Mj+O5Dx1GqMCBQANcOcNXuaeyaGMHJ5RIeXyojX/JQ8kqoMtqWY2PEB1waAvs0+nNRdn08Y/8cfu7ivZgbz4bRH1GFkxK4iuFszYhx6Hmi2Wzo7+8HAria2gIVt24cUa6rhnQsVkooL5dQLrmYLyzh895ZEKP3wILjVcUAiJObRkzdesL4IESjwG9fHV7n+4ytHAPCWC9dQfH3Fx9YxA8OL8Kz6a2u5tXZaFTotj/kJdnVKt5/zVmwRp0wqolBl9crNvbLrbrgu//3j3q4c74kJ1rLtrB7PIe3Xz4toV67BttrRlxN5ShK4xq/yvQHyIOEHeBjN53EKa/aV9rg2D4RDNR85R6cyeK6C+aQ4QZg8SC1CjI2sssVfb8ILNqxxDWBnSlDghMa4ZDbqqCt6bxZowTsK6kQ55xzjrhd6v7BtrOOmDHpo7IzwT4BOCkN/OmHR9sd9UrAtnEu6E1FNBBBP7R9UNugmkmuUSbIkwMFgHKlir/70YO45XBFImmFnFi5PhSbhqzcLjrwgyqqgSfuFnPZEXHBKPuaRTpVgKAaYMRhAANbnOUwMlcVXs3WwZfQs061iumJMbzqkl247Kw5MdTlrpn20UOQer4YaurTSq5/0w00cFUtg3Jc9bdY2ZcKKFVI+i+jUizgy4XdWJTr8ZBHSrWe54VunJxMNjE0a0tDK2As9In3m1ftwBaG90jwEkAlnhjhWxa++Xge33hsWaytQhhdr20ULSytNz0Po5kwAIFvE7LWrnpqjZTFohZ32ZbFIsBn7lzAfQSubJVtY/foCK6/fA7UGZpW/S3100hMyoK0QwLY1of2i5Ypikt1hh2JwctT/0duOoEFr+bHtd0GrUm+8HDBLkw5Ft5+2RzGcyPI1LTtOg+5oG5U7atyxDZq+9uZBib4a1Wj2E597eSJcvei7TS1uf0AvE2wHdeefpVzO2OzEfPEacLVmIpX/I+dXsJ3HzmJmw+dRqFaEU8DDFtl+VzvSb0L137171q3c/FaTzirkGAGZK/RnRX3s4LriTZ13/Qknv2U3Xj6vmmMEvQKaE0PW/U2gnPLPBhtxLEYtnlVAgMLXBW0qmbHpAzwZXTLVQGutK4ncL2tOIq7vMlaGFbyakJrfA3p2Q3tK19iy/Lg+zbefeV2bB/LhG5HEnweigeBAPjPw0v4+wfzGMtSCyte9urmMMGh71YlvOiusQze/fSdAnip9QuiALDmJYAgklrAP/vJIh5byotFJpeY3aPkuM7CDVaXhyRWbZoXiWWSLwtbyAlw6Kg14eFyJAEHbFIcQo8GAtMJ8CzgYzcfx0nfTXZjm6ZBa5KmBlxF/jbedNkcDkyNCFcM4sA7fHRRNV3RrEnzOqzE3My0qH4AQR12K3V2E8CmzrSGCZXLH6ct6xYftRvdUZDNCE5Ja6B+PgSw3ZB4e2UodUDnU1Dzo03NK9lu1aqPpUoZNzx8Gt975CSOLy0hl8kgk+H3NU89pOH5Pqyaj1UZT7o85N9Utga+UAhK5SrGRjK4cMcsnn9gOw7MTgjlTe4OLQLi9C7Xh75Z2xvvjZBroIGrglbzqoD/5oSuVEoolSqigcyXijiar+Lr3m7k/AAeXX4QNFlkjBJhkJfjwXacFUOBtgZXQAvJ6Q7efNEEzpujg/rw+vjM6wtfQCfpC4/lfXzytmOYyACeEOZXgav0x3ORtRxUbQfX7J7A/7F/sgZEwzB5cQ8XCvbt47eewrxXhV1liDsHI7kM/vdzcyh73eH4hvGvA+ydnMA2hudryE0NIfJCpYpHFytUAa8A1ynHxf+638Wy74pmuZ+A0pltCYEr/18NHFw+beHVF+8QMG7TK0Tt8KD5OAf5cAPv94eglc9m1V7EcUf7ccy4LkT9c8a1c70AoYIhMxa8tm+92tSP49gvbVLqAPcpO8tYiVTDhH7F5SZNDA/CTw4vl/HEYgnHFpdwZLGKE4sFLFZLqFQDuF6oc7XtDEYyHsadDLaOjWJu6yTOnrKwa8sUzp4cQWY0g1Epk+4WuUn6Enk8VCnVXGY1EI7eLGoUtn7aL/plTDdyOwYGuHIQzGsw/Vu0pr5f98NFk4u6+gfk79NLBXzFPQu+w6vo0AjKfPi3X62G4Rlr1IHWBz4Ao055noWX7J3E8/dNyKVH6DO1vj7T6MOzfPzhzcewVAkNsxjt1CeIFnpABYFvYcJ2UbJyeNNlO7B/MiOW7IHD2M5nGjGtlG1Z+P3/OIYSgTl7bNsokzjv0tee6WKEmsPWe8scnu2gWC7iTRfO4dqzJxsyk7j4kcd7y+EFfPqOeYzRrYq4c2VELRfjdgYZ2xaPCf1jOtZYLoSvQVDF+6/agZHRkUQzAjUc6Eftq75XGsN7s4LW9t6A9culB3alpPTL5j10RbR+c6KTmnU+cT9VitAZVBTCWBr2WjY8Xv0L9uRdW8hw415HZQyhLw2Va36zwmbJDduZB/s0bTY183pgk1vSrhtYp2nNME2vJbApgKuCV6UL6OlRY2CLv8BCETeVx/GQNy3X+XHUb4JLjwZPYjRF7Wv02rvJpTo5q7Yl5PaDkzm8/qnTonENg9glI0PyTR9dAv76zuMo05edk4EVuPCqHmBlhZta9Qp46o5p/JfzpzBS0xaHd+rJxmWFSoDfu+24rCae7cP2Q+fNwk2y6zW16anw9VOWPNkF18evnD+Lq3aNCXE3qSw6kaY7r1uPlfDZe49jnKFQvDAOgUWXLGKCRuAa8kc3wkPdwHLVxRsv3IZLZ21YTi5xMdXbAAUa/WJEwPZorPihNe5GmHX1bYzykddLo2kCn6H/zI03j7TF5iHbBIf186oWwkD8vfIJ96G6ZZu+Xmu3UKQRELh2EhFRtfhqzLdxJTxseTMJDDRwlUNejUNqGmgpB4zXCdyQ+btQKuBkvoJvVfeI1i8ZF4UaXLrN4k02IzqlPtVJ5CuCLlpSZnH9ZdOYcSx4jg0notI0F4HAr4jW8XAe+F/3LeKJpbxwUIUz6jAy0wh+bv8UnjGbRbbm906Y7qKZPBO4atk3Hs7jS48sIcPwsLVFhQsHPQwEFuF17RGf0G2qXG0Li2UPrz0wg6fvHml4yUPOU2DZuOVYEZ+7/zTGMw4sRt6S/6hhpvxEN7xhNK6hLt3HJXOTuO4ADQ/CeO6NDFFMty3qcqnZi9yL7/XApy6JUs/zXjRmWGZHEohzmdVRgW1k1nk9BK1tCK/Psughm/PK9CqitzPhWiHhdkJPOjUlCtfzlcei8TNvHGkQTddW7a3r/Xrg77MhG6jmbBrgavJclTpA0Co+XSsVFJfnxbH1993deNIeFXccAnxrL2DcqIuTbt+TULEEsJ5Y/au7qpDzk/RQE/lLB8dx6cyWlSuSxLSRsKuHFhhAwRUn0aN2gO3jWYw7Ib+o0V28MIP8ABXHQtav4sO3H4VbZJTpLOzaItLt2U3xzZd9vPaCSTx915ZY119aJ0E9DdduO17E5+5bxFiOf0s8sP7y29qKkMTKzMZkNsB7nz4LX9yO0c9C6MO30XhxXnLemjzAtdSW8d3guxLHQ2xFBMO0/SOBqJX4ytk0wUC0Wy1XepaGhO1WucNy1l8C3EdNh/5rNaeGFKb1H/v1asGmAq5Rt1jiXaDGdS3nK1gsncb95Qncge2ho/+VUam34jcHi1cc6rCcvB/VS9KwKqTXmJpKE8gGuGgmi1dfMBM6MqfFZQIfxzTmIZghmHNGckIzCH3x84qdtmThNXrSIz1iTOcA+NGJIv7H3SewNZOFJ5af1LB2//6dGtzTFR+vO9ApcDU0wOv1trRRrziC4RwJAlx/5U6cNRbSS9Jad0ctettoQstZTA2G6RB+qHFtWZR9maGRC6puH4z0xovr1hC09uV06Eqj9ECUxH3tSiWRQjaqV5ZeyGKzlTnwwFVwXY0uEI2iVQdcCwGWyicxX/RwY7AX5Zor/HBCJAM6ufon4dyrivU8/aOGQQvitK0hqJTNQa7yLfzqZduwN+cgEBZ7+CRtHqsW3QTIAWzRxIZEeO1jQ3ARWAjsQJxBf+aeeTy8VAJNsGj5Lpi2XTpAg7eGWLw7wLVNqsI6v9EhP5fA1cElMzlcd+G0GJdJJKWUR4W19EXIecR5NvR7uM4Tp8fVrwV1QA/RBK16ndxtYNxjMQ2Lb0EC5jrV69DW0Yh99RSFFho9TLohJbCpgKtSBBTAcoMOXWNVUC4UUSjnUSqW8Q13J5YxGoLIpkrI1UhWwgn0uOnbsBkur8njBj7O2eLhrU87G5maptT0XWpmN30eKpRe0e4K6gyDEDR8hENq4ZHFCj59xwKyBCnktzKkX5PgAM36kvT9Zgeu4eygT1zG9R7B+66YwnguI/G9W9Vw99ovoYLWqGeDIdhod/b3Zz4dT9Wsc83pVRQ3NerTkLdDrX1/zolutco0wDNDEHe7/LgoWMN1qltS7v9yBgq4qrYyKnbTQMt0jUUgoFrXUqmEcj4v3NFHyg5utrYj5zFmMgFhU/RaV6VE3GLEKFrm25maBjWCKiVKV2g/9ZK9WVy9O/TpSs1tNZtFRkPO1mKJs63tnWLpTyoMCFu2LSxVPPzFTxjlhBri1vrVznSmRnqhHOC6g5O4ZudEEzJC6LCfHNfP3r+ALQ4jYYeEiN63tJ3epc8jh5pKGc/bN40X7dsKm863GeawxSfueswEIvy3GXdeDjkNXMJoXj0Y9WKzabGLw+RrKAEFr6yyvfUlubFUCPSje7c1FO+mrapX2tckjvamFfQm7fimAa4cX57SBEDUeKl63cAFlsC1VCqgXKogXyjiq/65cB1yW8PoVq0+gU/wGqDqVuFXQy6t55Kfyggh9PHkw/EDBDkbluvjzRfPYnTcQsZzYPl5BPaoAA6mn5ubk59G/NWk9jE/wYgLF47v4c/vd/HkiWV4ZAeYFp6tdjBlegLXeRd4zYEtuFaMs5IfCQorxlklfPb+eUxmGLdaw9a2PgYpm9jTZNpfclxpkLVtxMFbLp3EWDYXun9poXZTo0CgeerUKbktIDjgGItzcNteASDqqkZ5Z5xPcV4KVJM7NMJqYTAGKKmuiZwHncwBc36qA/hug+EBEvum6Eo3D8QbKVDLphjcdezkpgCulK8JWKPAlS9XuVRCvlxCpVSGV1jEDdXtOOZMhRbtLQJXXcC9UgGnjx8WNx+0JDcXdl4eB76LwHJQDioYz43h1U/ZgtkRBg0IOZAKOkdHR7Fnz562polEiA08FD0Htx5ZxNcfK8N1bOTIu+wBpzXaSALX05UArzk4iat3TIj+NOkRN9WicS3hs/fNY4tECqvJra3e908mgag17flbL53CrhxnVkaiwbTz8CD02GOPrRgGNivDPPQQwKpmdXZ2FmNjYyta2uFVbjNJDu736iawEz+YpgZ3GKhicOdKKz0z54QesFvNT9Daybxspb5h2v6XwKYDrlGN60oUrVIZxUoZZYLXfB53uxnciX2wA1eCBrTz+G4Zp488Llo1McYKcVno3EkUiDSy8pCxshLH2bZ9PGfPKK6cHQc93IVYx5JYzfv2nROG1BMjKtOTkmoiwzbSaIsX62EdoaP++ZKH/++Bkzi85CBLrwLqF3UNgKttE7jaeM2BcVy9Y1wMypIeAml6Y/jhiSI+d+9pTGTpAdBp+eDQzlj1Oo8GgfUDDy89dxo/tZNBJBzYDPbdxkOQ8eijjwpHexVspjX3Wq2Q4GLv3r1SxhC0tjEQA5hFjUBVW9oKd1A9FgxB6wBOjA67pH58m3keMOebHqaYZxj8pMMBGKDsmwq4NtK6Kl2AxgSFSgGnlyr4kv0UjBO4tqkWC7wqTj3xyAooCCxfnPt7VhZTIz5msqPIjtgCXO8/dQyOn0PRq+Lc6Rk8Y4eNc8YyyPBK3/Fx3rlPCbWwkRgk1FKGzrpCAEQ+rngHCIBTRRc/PuXjhiPzcEs2g2yt+cOAAkslG9cdHMfVO0fqwFFUkc0QgXTrdfuxPD53/yJGs/SWQAi+cUK8NhMw+7xtFHjn5dtDp9tt+s/kXD506JBQUFafcHaYIFTnvBrHRNvHzeCcc86JpRA068vw+8GVgBksQNaVmi/pRm7chqFcB3c+dKNnCkiVRsLDjfhQL5bgeaTQuUJz2rp168oNkLqa7Jcogt2Qw7CMziUwcMCVIonjgpoGWqblo5LIzShapXIJy/klfN09B/lMrhbrqHVhMzTsySceRahUI1+VBhAWdo6P4unnbEPGzsL3iwDG8E93PwZYbhjQADaKHjBi23jW7lFcMZPFRRddKA2g4pYeTdWsh1pKml6F4I7UWR8PL/n49mN5/OhUGZOjGeQkpCvdb60HT9RHsVzFC8/biotnsvC95DZIxC4buG+hgG8dKiOXcSSuNd1JSZiyQXgCIO8FeM+lU9i5xYFjtRB5LdJ/UgV40NKH85rhgEdGw6t/fQ+KheVwbsSMP4HIvn37emZVPghDtln7wLVR/a9SBgSznG8KJsiHVU6seUBSoLtZ5Tbsd7IETG1qsVgEf7ZsmZKDkW1bRIWl5wAAIABJREFUyOeXhbo01NgPZ1EjCQw0cDVfEt20Ta8C+u8Vl1i18K+lYgnl0hLuc0fxo8wuZP02iYhBgBNPPFIDlkHoJsv38NKLQ/dXxBElRouqWvjeg8eQtz3YXgCf7mkC+lcF3KqHbAa49IL9OHtqFDvGHExmHYw49OPqoOz7KFeBkyXgcL6CRwoeThdc0C3saI7h9AhYGJ5WjZzW9oVg3Y7twPV8uJ4HvwEAzQS2uOcahQebxkZWVYyzQq+17V2pr21vm9fGcL8IsnjunhG8aNcIAvr9bUCfaFTik08+KdHe9GE5IyNjyI2M1YHZQn4hNAhMeAhchxtF87HbzClOnjwpV7XjW6bElZvvB1haWsTszHTdXGt3Lm9m2W62vush5+Tp05idCY2OdX8ulYvI5bIYzdHDePi0QlXZbLLcrP0dSOCqkz06qCZVwNS6Ks+V2gWhDJQrKC0XUSidwjedC+AiA4+urURZyLCuaR8LC0ceQ1DzZkCl55ZsFj99/hz8wMKtT57CQsFDNaiiUiXIJMizUKWWsUqDrhpjNXCwdfce2E5OwC65sKveY+udRQkuqmE8ait59T58+kkCpHK42DExhrc9dRqu5WHUD2N1t4pfjx07hsXFxZXOUcs6PrFVtNRgQIza4citFBOBK9OQKsCoRsNnKIE4CVAr5vmQOaIAg3N1YX4e27bNDYU2lEBLEuAcouaec4oae69KugBvHsPHpAq0VPAw8aaRwEAC17grUQWzqmWN8l3JFVwFriUJRFDML+DH/jY8npmFZ2UEsJJRmh64AkvHnkC1Ul65pZ/M5vDCC7aj6gP//sgxzJd9VAMfGZ/aSAcOo1tJGPvQ5l+jxk7t3I3MyFjz06dhn9O6qc6mmffr1lE6xaKXh4xt4TevnEaGmmUxoqOzrNaeEydOYH5+/gzgSuV6oZCHV3Vr865BGOAgEI8V4+PjrVU+TL1pJHD06FHMzG6Tm4FiIQ/XrUjfeVCanp5OHb540whs2NGmEiBQ5VpI4JrPL2F8bGyFrhQNwjPU4jcV56ZLsOmAa5zWlZ9pIIKQ60qqAHmuyzhetnHTyHk1EBnA43V/Si0mX7jF40+iWuJpMuSYjuWyePHB3cL1/MGhoziZr8DjRXiQwVgGmMw5YESt+ZIrQNamr9cgwPi2HRgd31I3QaNXKGo4selm8QbqsFXjIvOw8sr9E7hq+6QcUugHolXgStBK8KoPx58aVwKKUjGParXS1Pcv59DOnTsxNTW1gaQ4bOpaSuDIkSMrwHV5aUHAKp+hJ4q1HIXBqEuVStxn3aovWnyuVfxNEKsKJlKg1D+1fj4YEhj2ohsSGEjgqpM/KqA4nqsGJdDwr6J5JXAtlLBYyiNfquC7mQPwa3fw5J+mDdVJXmb+1DFU8svhIh8AGcfGtftmUSyWcfepPJZKPmwHoG34hXOjuHTnLFzXw9ceOAqXHgJ49e/7GJmdw/iWrWewPU3KQDcmxLCMXkvAEuM6y/KwLZvB9U+bBX3dkkbSWjgCYGlpCdSGmcB1bGyLGGiVy0VUKqW6zqjBVvRGgsEtZmZmet3xYfkbVAKkpMzObYfveVhaXsbszNYVLetKQJVa5K2h9fcGHeQ1bDbXH/EmUCoLYC2XinLjowCVNAJ+Pz4+gWKxIJ8PwesaDtAGqGrTAlfVvCpwpYHWipGWW5FABPliAeV8AT8KtuPx7BwyFrWfvMJPpxujYra0eAqlRV7nhqFLw0eiAogfT7rIEv+sAbB/dgxP27UVtKP50gOH4fmsiX5MPYxNz2JkiqFCN8CsGjYxUQLCZQ088LRSLLt481NncGAro2i1DlyXl5dBbVijR7XymUwOY+MTMn9LxeKKNpYHKnLKtm/fPhy1oQRiJcAIbeO1255CYVkOOXq7Q62/gFXLgVspSYS/4dXucCI1kwAPPFy/NNofgauuVaQRUBtL7wK8/cxlM0Pg2kygm+z7TQlcTbqAGQZWea78TapAoVRCpVjE4XIV3x+9GDmQh7rqSTXNXCktnUZx/lQEuIbglRwf26I7q9BDwP65cVy4bRLlaoCvPnRUNBzifNWvYnTrLMa2TpuRB9JUP0zThxKQTd+HeFo4fzqHNxzcIrxpep1o5cnn8zh8+PAZWUyNql7n2nYG4xOTAlyp4VBtLL8nTWDHjh2tVD1Mu0kkwLkkkQXF7ZqFTMYBI/kpyCBwJajleZo0AkZiGwLXTTI5OuzmqqGfVedZgHNNgStvPznnhsajHQp7wLIPLHAVaBjjt1Jdb/DEp54FFMiqxtWtukIVKFXKKJWKKOUX8Z2RAygH4/AyHixxip/uKS/Po3D65JnANbBAL1t7t4zivNkJZJ0sxrIOsoGHE24VNx46CbvqIWB0JfjIbZ3B+NbpOm8C6VowTNWvEiBFwEIG77pkC2ayduiyrIWHPDC6xDIfggbO7Sj/0OH8IsCgxrVURNUN/b9y7hO4kuc6dDvTgvA3UdJG82J+fgGjY+PiKmtpcV6A6/AZSqBVCZAaQA0sn5CrPynaWBoDjo2NDt31tSrQAU/fMnDdKJtbI88CceBVAxEoeC1R2ypRPYooFQu4C3N4cHQatp8LI1OleAhLKksLKMyfXPUQUMtH7qpvZ3DhTA4Xkx4AB1mviiVkcPODh3G6avjd9AOMTs9itAZcU1Q9TLJBJODAx3UHp3BgkvNKlu3ULY8DrgpGufg7mWxo0EfKiTj4tuF7LorFfJ17rImJCQGuQ35iatFv6oTU9Iv7IrrbcxxsmZiSubO4cHqFRrCpBdSvne8DNzMmftB/8zf5+tSqOhm6fAxWAqicPnUC27aFHi3Mta3XIm6EczYKBuq1jNaz/JaBa68bGwWc0RCD0WtQsz1JYDWpzdFgBOrPVa/GeGXBBbpcLOCJio3vjl6A8aCAIHUsLRvlpfl44GpBAg3s2TKCXROjqAQeiq6PwwsFLPsWbIbZMkDu2MyccFzFGGtdImD1euQ3X/miHfV8XLljC165L9cyVSAJuKokCVxDbuIqGC6XCmcYbRG47tq1a3jFu/mmYMs95tpz/PhxTM/MrRx0lE5QKReFLz18hhJoVQL0R80gKDwI0ebDFaVRATMz06LN7wX9pN19NMl7Ty/a2KocN0t6q1gsBqqBjHY67nMd7OigN/o7KU8UdDabSNH2xE0gs4y4NpmnPAWuynPlb4JW5bqqdWOpXMVyqYDb970Q8EupHRdR41penEdx4VS8xrXmdD48CDMAAU2xqIp1EdDVgAFcx2e3IbtlsgV93GaZwhu3n5yLDDiRg4NfnDuFrL9qvpemV9R80R1W0kLKBZ+RtPib0Q3C+VwSt2xmHhpGDI2z0kh8mIYSOH36NHbu3L3CS6xUyhKqkwcgPtS+rpVrvo0GFrjOp/IEE7l4SeqnuZ+1MjvFN45BTWq295plm21JI39to6mE4j7ryDyhYR9k39UogEyXyWTE0wD3aO7H/Js/cYqtlX3S0Mrys2jb0mht4/KYMo5SsKIyT/N9o7ZF+6JpTRkmpYmOkbZFZRbXt6SxjPajWb9amXvdSGudOnVK7r1NUBj3bxN8RsFhFJhG85vlJwHcJJCcNr05ufTfGlM7DszyM1Pjqn/zBVLNqwJXt+yiWFrCob3PgDt3PuwgdMDd7CFwLS3Mi2eB6C1N+DeRCg20bHjwZEGzGH2AxjsGHYG0gom57chMbBkC12ZC7/PvdW5qMz0rJ5HVnl55ENvdpZQklHBRJidsYWFBijLneHSB1g3DrNtczLhBmI7k+1yEw+atoQR0XVStF/+mVwrX9+SUlXEIKBxkyNGGIwCkVxqypt2WwC3hkwZQ1W30TQtPSNCINWa0xwQbXM9tKi2MIqP73Op9G08C9Sj2DDJRUhtq9assVvJpeqPchmWmkGsSSIyCKf7NOcIn62TCA45seasGWkJZIr1JfASGnH3uyfyc4DX6NAPS+r3pDnBFJpFwhXGALdqHaF4TkMe1xUwfl1fna7N00bLNtsb9O5peqWDReuLymrQx9fwQ3bvafWW6kc9aWFgIonHMo4CvFdCqm2gUSJqba/SUmAQso4A4ukEn5VPBRMFw9G8zilaS1lWiabkuSoUlzGMcRy9+QaixqkW4ajQIfhCgcPIYvGJePAjACg3CzEVM/zbjcZnAQ9L6VcycdQ6QySFDisEQvnZj7vdHGUEGgVXBHi+PK/zHQR8TaVxHcN6QF8YfNcYywag5x/R9jtvMmYfGWbzi7aeFqT8GZ3O3gvNBgWha/rPm4VxTkKEbe79KU7jfBjWrETDqZh9MuUTfzUYH0UZtiHvH4w6y0b00rsxGbTLBVnTdiFtHtK+cTxpYQNuQBOaigJGaV51XSQAzqW5tr/m9Wa+5djaSYRx4jCvTXH8bgeE4oBsHMM3y4oAuPzPzxQFzbUcjkJtURrQP3XwP2inLWlxcFKqACTijINMEgma6RoC2EXiMe2magdS4NkVPqVqnbuSC+WoLUhTkKojl7yjXVX26ilsOBiQoFVGsBKicPoJHD74Ylck5IKiGYLTJU1iYR3lpQdy4MjqWlbFDjYTjIOPkYDs2LMcOuT21k6dcJxkhQKs8odN/LMfJybYc075ZG4ffr58EPG7wgYVsUMHL7YdRDnLIoooqMqG/1wTtEecCD1W8to17d6PvRtK7wrz0yzk5OSmbQqMNfP2kNKy5lxKI2+z1ilZ4hym9XWg5/K3KkDgNWS/70k7Zqokz88YBx3bKTpMn6UBpfh4HDqNrQxwISuqT+Xlc/dF2K3CJW1dUfo0AH8vjvso0Ql1qoBVvVI6CV85LztHo3GzUlyQwF9dX/SxJpnGfx4FaXZuTwHmjcsw8cWVH+xpNH1dns8/i6jRlnGaupJnznaaxlpaW6oCrCrrR7+hGaaaN5tOOKlA0B9L8LFpGXB3aWXOBNF9oc9PVz00QGwXaWn8ScJWwdPTpWi4jXyrDKyzh6NgunDjnyvAqn9cMCdc0snhXGRWLwTyZlMEGoontFUrAGV8ZHxCvsiqfp1Wi28wq/7XTCTDMv74SUFIIr+qenzmBbU4ZfsCAFGGQCnOBN+c0NwEu3kkbir4/cQaIBBV6/cbf1LYyMk2/LErrOyKbu3YFnZwXZgjOduYG5yjLI3htJ38vR6KRlqyX9UbLNjV9zcBkXNqk/CbwigJgcx+NA5CNgLRZX7MxNff+qKaV30VBcBywjBsLE7w2A5jRcY62P+5vXVPNsqMHh7i+Rw9AZjlpALA5FkkgOC5NUtpmYDnavrj2xsliLd+PpLqs5eXlMziumjh6BWlONBMEmoVHP49OzjggmQRamwHiuNOfDqzZ9ri28jMFunGbuxppKXAtlUKfrvlKFQ+e/9OwLB92kEPVpqGLsAdqv/lC+vC98EokJMAr2ah+GNStVjz2XWUd2YEyXi34VReMvsSwnuQGpblW7oeJ1v02pHcb1f26m5WYzl2azFXeCghH1cL5dgXP3nIEleoEnMCFz7ljUEsEysqBqBqCAXLAGBJYDkZGYLa6HTDh81qa2ssP+i7OZLLCvRs+m1ACPBj7oaaUMyCTzYbUEWOeNJsZyuM3+fxVz5OQ1XXgNZV1Um/HoK6tDTom63pazqxuBN1oek1G8n7WbuKSAOcZSg/z3da1wVgGVgCNsUydYYMRIxMzX7gj1VxUMQqksW7UgboAqPKK36Z7vnp+ahLwrSurVk24xq2CXdXo8/AeBZVx4o8DxWZ5JshupMWN9pN1J2mck4B4Uluih4g0YDcJnGpZaeqKA7BxbWl2UOnGtE9bhpXP51embxSYmprNOBCpGsvo6SkJUEY/N8tMyhN9WZP+1s9NwKrtSgLZJo1AtVAKYglY1acrrWZXgGuphIfOvhbF3BZkfUsiaZl7vYeQFyZEcjtDWuvKU3UMfmu4HKYbJwk1GwJkmVAuAxMEshCEwCOKVNIV28+p/Iho6kLdSnhUpbfEGWKkB469kIH5gnPrD/zV9kT7xRi+5EszkPBIYOPVk/QSwCHlgScMJKDvoXl92+1FhGWrFjfu6rQXchqW2T8SUA085xXBQHS976Slurb2k+Y1+v7E7U1mnxXMxGkJm+XtRHZRABH9O03d5hqibYnu2Wa5SWXGrTlxn+kVPsvhmsJxT0M3qVs3a55P4gCUzk21S9F5ZfZJectR4BYHcpP6FTdHGgHBul04CcjXEmlbox44zDrNdTipXhNwRwGoKbtmAFfTxoFls9xO53K38q+4wzIXqmbAMwpotTFxGlpzMqUBrtH0cS9Ys3LMwUxagBV0629duEWjVXOLtQpcSyjTs0CxCPoqfHJ0B47sugy2VxJfAE4NRlGz4DKUgO2EmtbaaV1Bl4IW0ZSeiTiTx7R2kg8Pn/TxGvKFSEMgP3bl5Gu87N2aIOtVTqhNXn2iWgXzsNCcadz9XngRI7v6xgqhIz5yW6RfGkDYCgKUMYZrx5dw5dgSKv4IHKwGoeB4c44qPaD7PQrbq8Y45KGl2RR70Y5hmWsrAa53/IkCjLi1t92WaR3Kmd1oc6vbB8V25RjN10q7VOZxeXRPb6W8RkBN1yuuI0mgNU1dSWl0bipvVjWvJjBvJOM4gGaC2rQgPQ4cpmmDCQbjZN8MTCfladTuRqA7LbDt1rzttBwBrlpIkmbSXGQaaUbZedOCOY5z2kyz2qwtJhCNAtQ4kNys7fye7VTAqn+rgRY1r/yRCFqMplUqYbns4b5zn4NqxgO8UDvBK12/6sEi/1ToASF3gMIV4KpXHkm0WOUaxI2o+t2sFWL7gWjxfL8qANk2fL52OiH6JX8z4ErZhnieGsu1bzXpGuHisXqbf8a16sp34X2+vB9RQE69KjXI9FIBH+MZH6/duiTHIb+GyJUrqJqwXvY2CcT0ss5h2esjAXPNU62VuXnHaac6aekgzq1OAV8n8kyTNw041D21EUhMU5em0fVKQWvaNpgg0KwvSmNQnMHy9aaIn5mGgM3qVOBo4oM0eZqNd7SMRjJNC47jAGcSODYBcTRNI+CaBoA3k08rc6TTtFapVEqkCtRNnphoTWlAaLtpTBDaajui6ZNO96a2VRdxE8SadAEaaBG4lkslcZR8KsjAJbLwPSiPS06W4g2gxv0xeQKyOkSHq86TX+RLArMapyeCzKQYgteadlg0vDWQfCb7wKQnJE+XMFUydUH8y9Ye8pssaZOWXQPqhpZxZZK3BCqNOrTPNUAvhm1GWfQBGJDjSX9/4kKqBiDFSWJLla70ywpCTqmZW8aSADQylpbvieeH0dERcfKfzeYwOjoqfi2zuawsoubCLb7wLHvFZ6GK2hZKQChLgmDPsnF21gPdoxHKqs/DtbTO7ser3U4XumH+egmodj264fdSTqxL/WTr+2HaPPSy7l6X3U+belxfdS9J086kvTcOWJrlqdJHtfdpgVlSe83P45RUK/tREIhyKc7Pa6P+ppVFs/ZFy2kEbhsB26R8SXmi6ZO0sObn0cNoFMwm1ZVGVr1+x+rmQ7lcbqpxNSdI3L9D0BAPFlRQjTSfSWVGAWicYJLqNdvUDLjqC6f8VgWEClzVQEvCvxLA5gvIlytwPRfw3JBv6oTEc8V3Aoo1+nztXpvXwfTtqmBIYNoKVquXX+CHGrrw6/qABF7NTZJAG+URZUPLXSsIr3hX+myAXgYpiX1qGDQJtsrXxpc04KExUShjto1X2mEhYtxjOpNWEL/icq3Wo5p23nwhbMMhtnpg0H5EtaqUrk45ib5iwE0ax+nT2gsXCmh1vtTgfIzlEzmoBKmMr82f8fEJAa45AbAjcqUvwFXcnVkr0YQcEktEWxz+wOA9MwRwDiPwgxLgZ+BWy5Imeg3WywVC31elywy9DfRS2utTtqn5XA9KiNbPuuOiIa2PVLpfa2trT/frbwa4ulGjCYg7vRlqRV5xabk364Eozfqfpr6kNO0A4kZAPs3Bwsyf9O9G/Y6CVEEWMQEYop+nkVM35lIrZViVSmXFHVYaYKibeiPA2AxwNstrAi8d0GjbVgBNJMxbXLo48GwCFNWyNnKLxZdCI2mVS8vwygHK1QCeValxeGqWlWKIE15j22CIOhMIhcY2Yd1EpoY1ZlADvgrwrDC6SPioe6TwL4m4pZOOhj1+qJkTgGOv5iOgC/S+WaJy1UunTrYSeq8BdA3M9oStIJoNy1DSrgGYa1VpVBStmWlXZbDK4Qy/N+PFNGau1s+LujgzK6C6lRfBfFnNFzVpvmfs8IDAzTeXczA6NoLRUWpeM8iM5MSVkG7MGYt0jvCHUXBWQCvo3je3OsYcL8+HZ7kIqi6cTFiGaezQap86ST802OpEev2ZN+qiKqqB6XWrWR/fA41O2Iqf2F63ba3K70cgYK5/7cwJMziAKcd2+9pqPt0PkjSv2qZWyl3dp+q9JkRlFbd3RDGOrvlxn5v5m8muFSCdBEqj89zcj5Lk1Irc1uI9slzXPQO4tqI9ZSPTaD3NE0WdRrBBL5sB3GZ1a51J4MP83NS2qqGWap34W/itlQqqlaq49yiUS/Do5kW0aQRvYUfqrtQjOJBaulXAXbPcUoAXIT8qOK2VGrnG94hlwzpr/FfP9+BVPeSyI5JlVXarADCqE7eMK/VmPFFT42oJIKebG7IyQ/O0OvcJxpgmlRu+CKGmdFVzatAapEIF+fXX/3IY0DqEOxrt2Wqfk707KdheZabWXxro9f2qZnn1pZaLfTl8hFFgbORGcnJwIGAdzY3Kv+leit8xuISEeBQAW9Okq8ZVCq1peq0AbuDCci1kMzTwW9VOp3kXerFgmOC13xavXvR30Mo010A1ZFlL2kmSPNku9ZKR1up80MYmCbD0Yz8bvfvRwALttL+TtSWal+CVB/5Gtwmt1BcHAM31uFFZJu6JU8I1yxsHMnV/N/M2A7TRw4imb5TPbG8r8mpn/FvNEwtczUIagVh98cw0zTbYZt/HgVFTaGlBb1QQ0XpN0KplKnhlXr3OUs2AGmnxJSVlwNSCmSczczGKfh6dcGllkWbSMI2pTVnBdQkUjkYTJam+OC13mj402rzSTthm9cTJutU+NqvDLM+UkXKrCFq5CRO06o9qWpne/LfA1UhEItbPedZv1/OmRXiauZh2TIfp1kYCevjQzXxtak1Xi7ZtM4PXZpLqt3fOBDRRkNirtrZSLtfRqHcUc3+IKysOVJr4ppX6WwWjSftKms/jDj9J/YubZ80Ab78ergS4NnpxmgHXZi9dWjDQi3TmoJgeDuKAufqE03RmdCENRqCgVctNKjMqE/Ol6cW1r9lP07Cm2di0M+7RQ0QndaQFlmnnRidtUb9/rZZBeSgoVV5rqG0NjbPUQEv99elvzaf1qfZJQWsrC2WrbW4n/SBahLcjh42Wp5+jV5lz3wQaG03GvW5vv60F7G/aA0ev2t6sXNPntWpeo+C0GZhNGtdmdWu+tOnSgMM0ADMJd6QFwEntaKUfvX4XVmRbrVaFKpDUuLSgIW06VtxK2nbSx+WJqzOqKY4aZ/F7pQ3wZEm6AAGJgkMVYpwmMjqAURk3knkrg6/lmL8VhLfrPilJVmkmcLf61YoM1jMt+6uaVP3NOaIapOh3CljN3+rzMOpIOyrvNPLvpizMecC6Td+MGm+8m/UNy+pMAtH1TD1SmOuAbt5rPZeSeqbrhdKylBfemST6P3ere2Ba8NGrcTXbaxpuNgNd7bQnDmA2k1dcPSZ4jTr6N8Flq3uW2b5W+tdK2mZyTfN92jnTrKxW270Wb5/VDLhGwVlco5pNqvXMk9T+6CLPv/XHBLB67UB+q57czO/XYpCagWDze+1X1MIzuhisR7sHtU59sVXzqppWlbmC2Kgzbn6vmkwzLnyaKDPrJUuzvdED23q1aVhvvQSiG/ZGkI++CxppKUlLthH6stZtVODVC4ARBXW9pA31qv3cu+nxpVWAGh3HTtvXSv40adOk6QSUpi1/ree79MnzvDqqQKsgtNX0cSCsWx1v1pY0WlfVsio4paaVLyu1FlFA26y+bvWrEXCNexm1XWphOdSO9Wok6ss16QDkQfPF55wZHx+XhTNKE0i6xu3nBYM97uXmtTYjNbi1rEWEtV5IT9exfubj9qLfa1lmp+sK9xM+7d7kddrXdtvf6nrVbj1J/eukvFbydjttK+V1Orat5hfgmuYk0glI6ySvdqidMsyTqGpT4wQU1b7q4smTGh/1Naiglp9pnl5rnRqNTaO6tb8meb7VybEZ0rc7ftH5qNpVdV+lPgU5l/jZ5OSkiJPp+GMGFtCY1Cyzn7WtptZ+6Oe1P94OHRO9GYoCi41408K+cO2N+uTsD4kPZiuSQIoevpu5mVpPqaQBWN0+0KWps5lMOi2j1fy9Tt+sv9383vLpBLT2tAMO0zSm03LTAGsTTDZqU1JbTGCrngQUZOjLy3LTGmSlkUuaNHGA25yAzWQTNfpJU+dmS9NMhmnkoaCTUdV0vujviYkJ8RSgbohMn4fRsexn4BqVg74n7NtGanea8dwIaXTemvzQtQxW0U0Zme+grnkKXvvBfVc3+7qRyooaYUUPQq2CofXse1rwupZ96kVd3SizG2X0cqzrgGtSRZ0Cz0470M36TU1pdHD4nW7GykfURdT8nRYkd9rvbtWjBmbKteymPLvRx34uw1yoTUBqtlnTLC4uYmxsbMVVWj6fx9TU1MpnnFOqaVVOa7ScfpZFXNvMKEjKS1QN8kbry0ZrL+cdwR3f50F0J2X6eWX/+He/b6gbbQ5pe+MO791SevTTmHUa3Ss6vuvZN627G4oX7dd69qeVd2fTAdcoGNRB102AL6uCCtWuRsFr3PVbJ2CwmxMvafBb5fm0Mok2Q1pyVvlQW7ply5YzNIxLS0uYmZkRzxMcT4aB5aOaSM4Z9fYQB1qZdqMsGlGwrRo/vdrt5F3YDHOpW300OYdxa1K36lmvcvSgqHSnQQ4Pu14yNgGLvreUOwGe2naYomFfAAAERElEQVToutTOHOu3NY3t4XxiX3k70U6f+gG89kKuvSizV/M6FXDtpPJ+3MSibeLfJofH/N68qo+7tjdPrCYoXstJ0OjlM0HxELymn8nmgebUqVMCSqlRVABrgk9+RjoAv19eXpYF0TTEYq2UPcepkWHDWs6Z9JJIl1LfoX50cp+uBxsnFWVNYBFGbXM2TsM7aKl6ddks/e1AVG1n1X3EPBCthVIlrsG9Xgv7xb9xr/vZaDKsZ91tT9Jaxp4D104b2Kv8phZVF8Uol0rT6AudBoSbp9Zetb3dctk2vf6hRnAjT9x2ZdBqPsroxIkT2L59+4q8CGS3bt264l6FFIHp6Wn5nv+mFwEFrqzP9O6QJPONPhb6jvBd0khi7Hs3NBqtjtkgplftox4QNpvhknkwGmpeezfDaVSqB+/e1bK2JSetrd2mDaxtr1qrbaPvL9HebkrgquBSXV2pcUkcMI1qX1ubLv2VWkGEktRN36GDNrG7IXlz7Ofn57Ft2zYB/tT6PP7449i9e7eA14WFBdHI8uG/6UHAlCfzNNtsB0H+psaG/6acBqFf3ZhL7ZZhAn/zxmSz8YgVuJtKhuGhqN1ZdWY+rlGU7aAqNFoFr4M0twZxDbbEF1YPnx4X33LLzc1V+azNrkOi4HWjToQobUAB1UbtT8uD32IGU14E++SvqqaVsqN2lSCVYHV2dnYFuJIDqzJNI9s0aVps+ron5ybIfq2Xz8d1F0CXG6C8vCR+dJer6+vi1tufaF8Lp43Gmdb2m+1ARHHpfNLIhW2IsO0sg7j2ty2MFjJuOuCq7j30OrMdYN1OnhbGZM2SRjWva1bxBqlItTy6uJC/So0EwQM/I5DloscfAlfOCxppEcw2OwyZIhjUxSut+5kNMh3WrZnDQ0C96JXjy0+HB6P2p6XSL4YHTKyEs1aDrfal2nrOQV3/W5dE+hybCrhGrZ9NMQ0KGE0/9GHKzcTzaVU2Cj75WzURBK/KYWV5dHlFXtjc3JyAWWpfCTQIbukai3n1ypzfm2B4kBcslV2cx4FB7nercywpPWWkrvk2G5+1mQx1bg0P3s0kFf+9rkH9HFSgvZ51lkvfNw0Py9LWYq1aizo6k0z/5e45cF3PLkeveqltTTpRKXA1wYq2fVAnlgIy0z3Ieo7Xetet8lA3aDruepWkFs3kuxKo8mEegllTy8rPdD4R2Orf+hmpBJuJ/8l+xxlAtqKVXu+50cv6o4dmE7Sqdn9Q16BO5cp3UylfQxmdKU1zbql8CND0cD300lAvM8qLigjl+g7XqE7f0N7kH2jgqsDCPJmnWdw2i/ZVT97UJqoj883MoYtSAxgFi3LhCZxaL26SClJJE1BPAlHNvfKoowcfBbk8PLFMbribIeKUvk9Rv6O9WdI2fqnqQ9N8F3VOpVm/Nr4EknsQBySGbv7Sj7jOLfUznT7n5kipa9Uw5HB/j/f/D4Hs8I0WrcTW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0" name="AutoShape 8" descr="data:image/png;base64,iVBORw0KGgoAAAANSUhEUgAAAq4AAAHwCAYAAABnk+0cAAAgAElEQVR4XuxdB5gdVdl+p9yyvaYHUukoEBBpUuQHBAQbiqKIEJSSUKXX0CSASA8hlNCLIk0UaVKDCIIhkAJJaOl1k223TPuf95s9m8nNlrv93s2c50l2996ZOed858zMe97zft+neZ7nISyhBUILhBYILRBaILRAaIHQAqEFctwCWghcc3yEwuaFFggtEFogtEBogdACoQVCC4gFQuAaToTQAqEFQguEFggtEFogtEBogbywQAhc82KYwkaGFggtEFogtEBogdACoQVCC4TANZwDoQVCC4QWCC0QWiC0QGiB0AJ5YYEQuObFMIWNDC0QWiC0QGiB0AKhBUILhBYIgWs4B0ILhBYILRBaILRAaIHQAqEF8sICIXDNi2EKGxlaILRAaIHQAqEFQguEFggtEALXcA6EFggtEFogtEBogdACoQVCC+SFBULgmhfDFDYytEBogdACoQVCC4QWCC0QWiAEruEcCC0QWiC0QGiB0AKhBUILhBbICwuEwDUvhilsZGiB0AKhBUILhBYILRBaILRACFzDORBaILRAaIHQAqEFQguEFggtkBcWCIFrXgxT2MjQAqEFQguEFggtEFogtEBogRC4hnMgtEBogdACoQVCC4QWCC0QWiAvLKCdcMIJXl60NGxkaIHQAqEFQguEFggtEFogtECfWeDee+/ts7pVxZplWZ7neTBNE5qm9VGDPLAN8ICFZ05A4tOZiBQWQ7Nc6LoG23MBTYPLYwAYfdbOPjJPN1VreB48TYcDD4anwdVaX7No0OC4NtbECrHjj36KJTP/C+/TuSjQDdgcKNdF2nPhDR2BYfvuC82MQXdsrJg/G/Z/3oceNwAHSEXiiA0dCjMWR+Oa1dDXrkEUDlwAei8smTTPg6YZsJMNGHnLNMS2HgNdK4CmeXBcF67r9vHc76bBDS+TUxbg84xzy7ZtRKPRPny25pRZcrIxHCuOE99/fA/memF70+k0IpEIdF3P9ebmZPtow/bwjjqGc6O2thYVFRVYu3at/OS5/J725/cNDQ0oKSlpHo+6ujrEYjG59/kcaGxslON5LOdYcXGx2KW9NvS28dhWy7JgGIa0Mxs79XYbxW6pVMqjcfuyePBAyOy6Hmpnvo+l554KvagCOh/+/EZr+h6ALeDVg6np0Aig5MywZGMBV+NDzoLu6vAMDRrRYyuFwK7eiGHEUb+EphHq6lj2xivQl30Nw9Wg0f6eB4vodOTWGLjX3tB0DbqjYcVns+C8919ETY6UxiNk4QG40D1NztM9HU4vPHMJjl1DBxobUHrUzzHoxInQ+LD3XOgE8Y4TgtdsJk94TKcsoF4EfAnwZRCW3LKAAoH5Nj6Z4DVXAUZujbbfmo7aavHixRg2bFgzWF2/fj3Ky8t9sq2pEJAmk8mNACnBK7GVWriqetV5uQZaVV/YPoJXgvJcXcjljMbVJTQiC2in8ekpJ0JbtRSaa8PRTQGwfnF99swlkNJA6KqHuDXrZ4PPanuojxehINUIsw3mWoCl5qB+6FCM3u8wuJoNz3Xx9bPPojhRzyUEPM2A7jlwYMAduxWGfmsPf6Hh6aj55EPUfzwLcbK7hgHXdaCTNXfJ+gKuBhi9wLiyfa7O3QTAGDwMI2+9E4YRATRTgDaLAq9sZ8hgZD2dwgOzsIB6SSkWIwSvWRitlw7hooLMJZmxXAURrZkinFedmyRBFpX3JMe+rWe+YknJqJaVlTUDXzKvVVVVzfNGLSRSqZQwr4qNJciNx+Mb7boEAWwuzjs1twjG+TuZ/VxrZ84AVxrI8xxhAZc+cC9q/vYEomToEBWgGlwN0IgEPq5DIKvD1AmI+HuIYtu+neNIbjEAQ/fcD8tffw3RZYvgmToMF7BNDRFuEzgcB9+mjuHA9DQ42+2M6p13FobbgIG5D96HaioBdAeGY8LSbNiIILr99qgatxsoSXBcDUv+8xYKvvi8c0+YbjqLIBmuvy2kmwZGPPhXxIqK4diAEdkwX4IMBo8N51I3DUB4mWYLECRxXvFFkOsvr/4+bFysKhkH+5rP9zvnFRdE4aIou1lbX18vZAUBJllRAtKW2FC1ra8YSP5dUECZmY83lDwgyOASuHI8KAVQcgLKDEpLS/NyjtFOCuDn0j2SM8BVAU9qK9d+Nhtrzz0bnubBcnzKOrMQkMhqiBpFTYeh6xtR99lN4c3rqBoniZHHngLdtYQV/eq5p1CarhMW1nFMpIYMwqBv7IzigYPgOml8/f7/oC34FLZmo3L/Q1A2eAtYehpu2sLiZ55FsZOEp2mIuhqSSCPtGBj0gx8jUlgKW3ew7Om/ojCV6Fsjk1Uly8uFETwMOGE8qn/4S3nwGAaB64a5la/bhn1r4LD2jliALz/OvVxkMTrSj3w+li9ijkF/0R7nw9ZurswX2mrlypUYNGiQNIlzQW3xq+c/wSx1rFwI8LOamhoBrDy2sLBQ7l0WglTFsAZB3YoVKzBgwADBLTxHnZcrNuhoO2gD9pP3S67sSOYMcFXG5Fay1VCHRWediNTqGmjUIraxpewzr/42NDWLYWndAtSfJkZsgWF77wcYOlKNdah5+jk4houSPfZC6Zix8CwN0B3Zy9c8Hbph4fNHn4DmpjDw8B8hXlIpDnOpdcuw/OWXUehYxL3yzx4xGsP23geOYWL9p58g/f57ueNIxwaSSY1HMPbhp2GYcXg6l0mbFt6kSpwezqfQAt1tAbIY/Ef9WK68CLq7j7l6vSDrzTZ2VO+Yq/1SIEw5mPWnfnW3zYNgUjlOEZQlEgmRDijpSFDDynlDgMvPyKYqxyV+xkJgqwAef6q/KRVQEoNcYiyztWmQiabdWPraJ4ptyBngKgYSfaQHGxaW3Hc30k8+DkQjcNpxwHIIXl26D4URB9qakJ5EEnARGbcHKrfdThzb6r5agHRjI6q2/YYsEsTf3/GgmREY/MszkUrWYvlTz0CLAsOP+DFQWADNMZBYtRRr33sX0ZQFjBmJATvuDEQisBsbsZxsq0blct8XzisCVLL01tql2PKym1F84H7Qtdgmvn3qRuVNmi9exn1v4bAFHbGAL4vyPYzDLd6OWK7zx24urKQCF4oV7LzF+veZQa9/zg3KB2izIGjNBJoEtlxo8lgVWYDH8PMgqFPMJI+jvpX3eD6C1syFHe3k71T2vZNpzgDX4G3C6Fdr53wi0QUKDBNuk3aVwCMzghMZV1UY3kg2f3VdWNrgdzymN8Iv5fLtbpsOIraOBHRUH3IoYlUD4XoOGADG0kwgncDX/3oV0XU1aNR1bPG9w1BQUoIUvfKXLcOq115CvWdgq58eDY0OTvDkfN1hSKkIZD2WSODzv/8N5emkhJzKtagPjIMQ2e6bGHXdrX5UCq31m5API96sfBCFDEYuz+z8bBtfAmRewwVSz47f5hTZQS2I1HOrZy2bn1dXskQCS7KntBUxg3rG856kPKCoqEg0sAMHDpSO8nuGtSLApb6VkQWE/WsKjaV+509+T1a2v8hRcm2kcxO4ekCD62LZacdBX7pCUH6Qtm/NiIRJLmOLAqJ7DcvGFoh4GtIGwb+OxmgMw448EjDi8DQXpgd88eLfUbp2JWxdgwkd6ywXW/7yVyjQIkhpGmoXzkPDf95BqqwKow4+GK5ZKGGlDNOUWLvumhVY8fobKLGTcBwJlAUjoCHtq/FQq13OIUezEHdiGHb3dJiDh6O9MIhqW1dtj4QAtq9GsX/Wmwk0wvnV9XFW7wrlRMNt3lzS53W9h+1fgWw+n10hcGrZVmrXQ4W2CoJPRgyorKxsBrSrVq1CdXV1M2u6Zs0acbYiiFWxW4P4hGCX4JZsa74yre3PsL49IjeBq8sQSzqWPHgXrL8+CULRjjzQCXTJ0pJLCyfOhglGBtpyHWiROOCkkC6vxojvHSaOWpabxoq/v4CChrXQvYhsq9t6CsloJYb+8Ahopg7dMbHmww+gzf0YjQWFKN1xB0Sqq4GUhcSSRUh+vhBxx4bj2TB1xgbmgqNvJ/gmtcs2rYUhF1yJkn32b14xt9VK5YEcBvzOsbHsR81RoWf6NhFM/hs0+J7YXMFbkDkME6xsPKcVwOTc4D/lQEWnK2IFfkYfB8XEqrOVVlUBXIJT6lipceU1uH2u7mECViXV6Ahuyf+7r/d6kJPAVWJ9OmmsmT0H688+GUZpmZ/lSMLgZxfyilm2ZNIwKH6W5/Se2XunJnrRk1JkDNWkpyG65SiUbLUVomVVWPH2W4itXAJtm+1RuStDWBlorFuDFc8/jWKJe+rAc3VotouGgQOxxcHfg6GZEgJr+YwZMBbMhxthEgJuuJOh9REqeW6OE1WlfvqI3GK+Xd2V+LEFe34HQ8+f1JTcQm83lcXmtN3YO7MzrCXTAq0tkMKXX8fnCllWllxwJOl467vvDLVjFEax8G2qQmFRy0qwqRyyeI8pfavSsgYTB9CO3P5XYa14PMNcUU6gmH0FYNXohfdt983jzCvlJnAVEbCDhpp1WPLro2BGyJ3qAoGykQyoTjLLlq9f0UQ60JFze87kvXtlAsiGaBzV+++P4vKhcCIMheWhYckyNLz+KhhEoHT3vVEwdjRiMLD+669Q9+bLiOgEqR4itoO0ocHdcjQG7rMfIo4m2+3LX38TBUsXS/YrZsLKm6LZwjB7sQi2fvBZIB6XxAouV81trInU3Ak6bYVsft6Met40VKWJDZ22OjdkmSkreZXNHUCoBRGB2eZoC/XsJtDMTAZAMErwye/IoKpMUQS4/DvoWMXFEP8psKrALNnZMDpI5+7Xzp6Vk8CViQgIhRqSKay69U9Ivvx3xApK4GkO0AHtKrfGOWn5MJPV0GbIvNbpBgYf+j1ESssRjUaQSqaguTrqCVDffRsxw0bSjWLIoUfCLS9EPFKElR+8C/ujDxGLGEyuCxc2NNuDPW6cRB+g/jVlNWLl888gbtl55fSmNfH2Xv1aVF50NYr2PxRxQ3HEbbP56qGvPEjDbd3OPnbC81qyQHBhHQwqr7Ynw4VS2/NGgVYl6QlqXTf3GUeQxTlF4Mayuc0lbvUTYAY94jlfyK7SJsQH69atE4crdb9R68q/g6BUhcQiqGWhPIAljOLQu3dYzgJXh1EBPBfrvliItedMRMzTYOtpaB594Ftj+DYGHnRql/SizP7kOpINasMNm0csYSfnBDfsva22QfVue/kRAFJJrKZz1dJFiLrUoUbg2S4000O6uBIDDj4Ehm4Cpo7lb76J6OIF0BAF05m5EqzZRtn/HYTCAUOw4u3XoS9ZBsOgC1amHCB3bWt5Dgq9ONJ00tp5N2xx6bWSIcwA08C2DlwzmYpwC66TkzI8LSsLKKet8KWYlbkEQChnpM0RmLVlJfXsCgL7zSU7oLqPCNqpY2VRWa8ISAk4gw5sjCbAUFeKqSfzSgcs9Td/8jOy1yx00FLRBbKbqeFR3WGBnASuxKV0z/IsD3UGsO6Sc2HNngWP+sQuaCYtxnplznoyr00YRUGs7JSz3WHy3rsGwWbBPgehYItBMNIalrzyHGLr1kvfqUDlWtED8xA70F0XqREjMHyP/eHoBjw7gaV//wcKG9eBbm7UyxKeJkwDTjyOeH2DhLuSEGN5lGrX74cJjQ0vKMSWt98Pt7xcemh0gM1XD8BgLM7NcRuu92bz5llTMNNWCMg23fYPAvxwB6T9e4T2IoijrXIhHmf7Le7aEewvWVL2lyCVoJWOVQSjisQKhqVjbSqTFr/n7pqK26rAq4rdyvOUU1fXWhme3VEL5CRwVVs8ru0gBWDtv15Dasr1vlSgK9v9DIfkugK0mCJWXgRNyFVy2vezIsD1O99F0fBh8BIWlj//NArSCSTIQA8dgvLho6CXl8BLpLDu8/nQly5FZKedUbXDN+BpOqzaWiz75zMoT3twKTP2yFj720x02rINQHc1eHkUINdPcuEnYmDmrJGTb0dk61HwvEinMq8pTaKKxbm5bcH1s1smJ7ujNIphaCN/eNQCkT+V5jzcqs1+6iq7kXFUms7sz86/IxVwJVBX6X7JmFImECQe+CznscpxSzlrEejzO/W3skBIVPTdXMhJ4KrMIROpMSHC6cTZvwPSDXCZJqsLRVbojD2q6z4Ay91d7S70sukBz4f8mG0xYI+9RCph165H47KlMAcNRElpFWwNiGoGbFADbGLFzHeQmvkxyg88GKXDR8CDg+Ty1Vj56t9QTDaSgZaZTUuyZ5jwXE8Y8NzIj9Uxc3GhYtpAbJ/9MPj8i/3oB51kjjmngvFeQ/DasbEIj27fArzn+AIlQNscmLL2LKLA/ObCHLZnj2y+zwRawQQr2Zyfr8cQnLKvSpeqAGswbJVKSsA+UuvKolK78neVUIDnhIC172dCbgLXpoRLBERWMolax0bdNZfBnTOrW4AmN4tt1xbZgE7w2hUWt+/HsMUWKIF5o2Gi6qDDUFheITpVgzpfV4NlMOMVkE4mEYnF/ED8egSLXnoeztrVGHL4kYgVV4Oc9+r33gMWfIqozjBlPtgnWymSDr1JLpCjdshsFh3/aBtdM8RJzUmsx/BHXkCkshy62fnQXcoJkA/JMN5rnkyGPGhm8CWptnkJXDcHpqy14QkZ6M5P3EzQtbnED6ZzVjCUVdDhkTbJvM9IlvEYlWBA6WIJZkNiovPzr7vOzE3gGgh7xZVS2vZQ8+JzsKfeArcwTm+rLvefjksqsYFJ1JZPIZ2y7L0ActtDQ0kBBu5/IGIlFXBMA3AsNKxYhoZ5C+CuWwOtagCG7rufqDAaly5GPcNklZRjwEH/h1Uz3oWxYgmiShPcn+ykGfBqalDyq99g4PiToNExrYtF6aV4GQLYcHXeRYOGp29kgc15ezy4xZ3P+d9zbUr3d/CqdsSobSV45dxRYJX4ggkHhMzQdQl1xe+oa1VhssrKymTXV4HYXBu/zbE9OQ9cle5k7epVsM44CaQJJeh9lwEU89RrsF1PcDDBK+N4dv26uTWNnCYHqjTDWpVXwGRIrPXrELMsGI4NTXfQ6EYw7JhjQCGrk6zHuqeeBKP0J7UIih0Htk6ve4pc+1dhuDTd08Umwx94BFq8rNtW05tr1p7+NUNytzcqJNvmou0M49v27Fzs71FSFFBlFAD2VUVVoG5cJalgKlemdmUhcCW7yvuM5xC8soRERM/Ow2yvntPAVU22pJVE0tWw7roroM/6QBy0uhNgknm1XcCkbEAC6mdrvtw/jiHFTC0CG2m4ugbD9cEaIytYmocGT0PRDjujcqed4LoWkou+RnrG2yL3tOAiojOUGHOPddExLgdNxagIEqe2vhbDbr8bsa2279ZA0mpLUwWTD7eYcnAS5HGTFHjl/OrPAdAVqMpMyhCCiO6dvMrOlKH0p/kUdObLtJh6JpON5fyiDpafqRSvCmcEn93hvOveedeZq+UscFWrG/5Mp22kk/VYO+PfsKdeC0MrgKfZIA/oJ+vseqHu1XIdSQ8r8V6bGF03F4EsNTkaGVCmVGUKUwOuxkQBDuFos/e/w5S3MIlUoXsuIk4ElmnDczWkdA9OUQWKx+2M8mEjfFhqW/jy2SdRnkp3KXjDxqNBy+pgXF6mhRVvfrbLD0/gZzbTNHH4YkYrUHvKY7o+pO1egVIKWwdMz0bJz49D5dHHQSf9rjPLmr8q31A6p39taWs3+CDNdzAr4wYIi7G5sH/tTqxePCATbOTzS7WltrN/nGNhqKvemVRKR92fnN4y9avqmav6SkaVgFVFDeCcI5AN47P2zpzrTC15AVwZfzWdqEfd4qVo/P3vAAb/ZTYsiUbafYVwieGyCKR0jVfP3SLxSAmsiBt0Q7JbNXv4OwSH7I0Lpr01NIJXA7phiJbXGTUaxaPGIFZRBT0Sg+Y6cNw01rz/AYwv5/uMczd1ntdiWlgOlAqllcmW82/TMGA7tmRG673oWjQeEy54MEaOxYjrpgh2ZsQBnf91kw3Yv6COjGxGPgMMtahUDg6rV68WkF9VVdVtUovcvfNyr2WZHvb5PrfU/ArTK/fNXFPPK97T/UVLnHlPUNfKf5QJKMCqdniVFjbfSYW+mT29U2teAFfSdUmrEXW1CdRdfj60xQvhmTFh5roVuQqHyRSxRG46iPNyVTbgamQtdWiuCyfZiKijIRWPIlZaDq24GG5hEWzG6UskoCUaYdWsBRIJeLYD7P5tVI/bE5pnw3YdeLXrsfrDmdCWfgWT7CzZ3C5riJsmsLCqLqKejrRLfXKQcfW9OSW0quiMY/A0T4Bub4BXAnvdM+GZLtykgxH3PQSteijov0aeuJtwa/OdrHR6+Ro/sSXmgn1ithn2iayFSinZO4+vsBZlgf6kAVW7FJKm2+AOTHffieG8ac8CwZ2iINudj4silZY1GImDoeXYF5UBi/ZQyQbohLU5R+1ob27kwvf5AVw9Dw1WCm5jEiv/9TycqVNglBTBYPD7bkKuQrA5/ha2BN8noKNnOHevux3CdG3o6XAVczTYZcUoGLMVCnbaFdGtd4A7eDDMohK4dDpzbBREY4z3BcuxoDUmYa2rAT6bjZpP56Ns6DAkV61E/YIFSH45H4VWmhu+0BwTrmH7cU27oYgMgNlaXA/lu+wMY9hI+ZuMNgEtt+Udx5Vt5tp/vQitvoGRYn02uccLQTMpVoJ/CxW/OA4Vxx4vIEykIj3QBrU9xXnGPufjS5l9oJctQQUdGPg7bUbmL/S87fFJ22oFam7lc7isYKgrdjQf74++mwHdX3O+hx5rzemMCz3Gc2XkAAJb/s5nGDNhiXytKUFR91s0vGJ3WCDngavaVubkakwlQUet+gknwk02CLAwfYldtxcCWdchlPN8FpIMXB9l2dL0KHTNhG2lYCIF14xh8GXXwttpHCKuA5d5ugkCyRiTUQ2EYuINyJuU/TEIzB0NjaaNdGMdtFQCiclXo37uHBQUFUJPR2DFLDAzgcYQC91Q6BDmWZQsWBh5+33Qhm4hDwW/TU2UtuPAiMWx/JTxcJYvgkvtbndqQLLpB+PSVg/B8JvvQJQh1zy2rXvAe7B6xVioqAP5FPNVtZ0BugmOVO5zhpjh9hr7NGDAgPChn81868FjglvsPVhNt19aBcTvb85B3W6oXr5ga85xvdyMDlfXWpgvhSnUc4zPYDKvIVjtsIn77IScB67KMpyEpPcbXKDmofuBV55EAVnHHgAXqk6u9ikbsEQnChjCwHWjADTLYfe8NHSvCLqXRmTr7VB21vkoHDIMXjoNi9CaDk3c6khb0Aw/jV+zAxCZZCEPyXw60D1DMocR8GtxA3bKxqppU+C8/nd4ng46ozHyQHelwKWzE7NtaVXVGH7r/XCiPsvoujY0cTBjUgMXRkEcy079LZwVi+FSUpClbbp6mN8WV+zG7GFDb5yC6PCRcAytxwKAqbFRwC/XGbIg2KYjg0qdSI1YRUWFZJrhy01lmqFcIGTKujozO3++0iiqBWznr9Q7ZwbbGzph9Y7NO1pLkM3PB/kG8QKfryrUVUf7Gx6f2xbIaeBK0ynBtEp5mEimULfkS2iTLvBZxm5IRpA5RMrpRNBTE061xHta80Nm9eKYSmBkLwKrYQ1Kf3UCyn5yDDQjBtsgwHT8rXbbEeBABydxwGqp0ClLtj+YptVnZ8004EUMeE4aDR/NQu3kS+BocThaQgButxTTgLe6BpWTrkbBnvuJBKDZOatJ3+raLszCOJYTuK5c4oNaZufqlga0fxFfHsIQwRoqf3sySg/7saSz1cyeH+mg41auSQeCejYCVm6nKVBKeQDZVTpmcXuNOb55j/LfkCFD2jd6eESPW0CFy8plMNiftLk9PqB9WIF6FpA84vMyl+dUR0FrPup2+3Aq5ETVeQNcZcXHLBeJBqylZvPi86GtWiH6RPHs4ZZ0dzkUtTA0BFHUZjqu7wHPnWWNbGIPYRvCYzpgma4ON2qjcuKFKNh7fziWLeygx+QBmiHbs3z4ZwN6BAw2t5fXpwuan4DB0A3YNSuw7MKJ0Nclobm2z4bK6oHb5tlpMoTRpUbW9d2baLPYd/ZD9VmXAGn/miSuFSjlT/bFLCzE8lNPhL1yCTxx4ur9+0N0p4OqMXjKQ2IXTdvAXPd0a3I59zrbtmrVKmFaCVyZt5uhYigPYMBuButWHrr8bvDgwSHj2tMTJsvrB58PPCWY6jLLS/TYYSFo7THT9uiFc1HSEdwV4u9haL4enQJ9fvG8AK6KeeUNk7AtuIkk6h+ZDuulZ6FHC3rViAR7jgsYKhxVD9Wu0dM9HYWeWI/C409C8Q9/gpgRF2mAAFCP0Q/c5viZXd6aJXBNNcL66nOsnvg76FXVgO0gyuQMElc1C4TuAa6WhoYi6I6FdCQCtySC4Xc8BM+NIGbqEm4qWOS6rgWzoAjLBLgu7jPgynZZ9esw7NopiIwbhwijNvSAg1ZrU0ZJB6i1yqUHL1kWglPlzMB2koElQFXbcbw3ycJS75pLbe+h2zMvLpupp1bbpr05p1szlFqo5ZPGOy8GvZca2V0LbUU2dceczIcdhl4ann5fTd4AV44E2YOkZSPZWI+6WR9Dv+FSIF7YxAo2RQTooSELspUkAx2ygoxz16Sx7W7HLZcxTblbHy3GiPsfg05vf1P3t/s9R2zB0l0gQXdd2GRy4WDtjZNhv/UvOLEITCcCV7dEYNBeIbRlRIOYB6yPOCioS6PqvKtg7rU7Ym4ctpH02duNigavCbguP+VEOKu+hstsBX1Q6IDnJWsR23Y3DLrxJmG0u+OBmm1XFNDIfAD39lYW6yNQpXaVqQ7peUtJAEEpJQFsH7WtK1euFJmACtTdm7bK1qab83HBeaOkVgSvfeWEkjm/u+vZtTmPcV/0PajR53tIRUjJbEvmc0vJ/hTrH5yHXXnG8VwCaf7MZQlDX4xVf60z74Br2krCTaawpiEJ59LTEKlZJ6lMlctUFrxgh8cyk21U0lcG92fYJNGhNjFz3ZUSwaMWIXJcR3gAACAASURBVK2j/NLLUThuD3iOJVmlmNHJthzZtpWwTd3ACIqDEmUBIoXQEa1ZieUXnAWrYTUMh5xrqp2QYNSIar4dCDobG2EPGYLqCecivss4eCI7oLaiJfCrwXXSwrguP+WEJuDK5BK9XwjOPQaQXbsOWzzxN+jVg3r9JZ/JkvU2I0WAw5zdBKQEqIzNSkkAwSuZV74g+BmlAcpJiyC2O+Zh74/45lWjcrDpq6xIrJ9zKozP2n/mXdCxTr2T1DMsKN1TYFXeBdyyNEkKbHgfZALXbJ8nQdDKZ2VXAHD/GZX+35O8Aa5qa9y2GSw+hXVOGo1PPAj95b/DaPLk8SQYa++yddSHMnwT9ZzEmt2VbskxPMTH7IiBl14Fz4yLhldYE9tCxDAFNLBQB8toACZTJjBDE1ug8zMCSUMiCZgemVoHnuPHT9Xa0AMztqqua6j78+Oo+/N0iTKgISKpGZqLp4tUgulbdV5bc+EaHnSzELEhW6Lw4O+h8MBDmuQF7S0lAsD11N/AXbkYDsN29cW9x74bEbj19Rh0+WREv70HdCMqoN6P29C7pbu249prdfBhr7b8+RmZVMW08nOV1lWFM6N0gNmyMhdQPfXyyHwhZvtya6//m9P3CrwGI1kE7Rq0aXeOY6hn7UezjCnH5U1HwoMRYBgrPA3XYWreKLy6elhrVsNZthzJrz9DesECNC5bArexHkYqDTdtAfEIvEgMRmkZCgcNQWT0WMRHjYU5aDCi1QNgFBfAhSkEhq17/juM8rymjIYKCHf3zmM/GqV+3ZW8Aa4C0ridTeCaTqI2nUZizmyYN06CaxhwPA0GszL1Pr4QBySbzkjM9NJNmUK9VBLVp5yDyCHfhw4XluU7YZmRyEbB+QnxPM1GlE5RMGESRJoGHJshAxwgwpikHmWkMHXf61seOSJx2NThSkCJ4wArVmD56cdDZ5IHQxeQqopBtYJRgJKfHQ0tXobY0GFwKoqB0kp4hQUw9ChMJhggjG53QDYGrt6qJXBst08YPI3hwODAMDVEvnMwBp52DlcG8HowNFZ7TxfFUgU9ebsTULB+keAkk81bfmRcycoRrKp0iKyf4a543Pr164V1JdPK0pMpbFtibWR52A07De3Zvr9+r1gyNacy+6ls3l025oKHz51MRq6/2rff90t8LFzZ6eTrxISHtGMjOedj1Dz9GBpmz4VRtw6uCUS1qPhO+xFteOPyHU1HambaNmHDQYQJYOQt58BkNJfychR969soOPAwFG+/k4TTNj0Nlu4iIqEa/T1PFa84Eon2e5OHHdzYAjkPXNlc9SAV4JpmmlIbyUQC69fVwLn8PBQ0Nsq6T+KF9jYzJmlnhZaERU9/cAvfX412BENLHwX0+mc5DCs09SFgQDW8VFr+bsm5QgJcMfqAbSIVTcL7cCZq/vIk0os+g5ZIQx8yHGWHHoLi7x4KFBTCsh3oOnOa0l6bAldZyZJG1oHll18AY95sqdt/WPiFANgqLMLAG6ZAGzQEpsPLuUgz9awRkagH1ACbhikPtrZLJuO63I/jGgS8ysbtXaqL35M1p1SAXdWKyzH03oeguVG4EcqNOzKaXWxI4PRMXWB3a7i45U89K68r8Ww1TXSta9euld855wg8+JPOVwSrKoIFP2dpZv9dsvXdL/JQYbaC8Yk7a+HuBv2dbUdvn9dSv1Voo0ytKce1u2RISq8d6ll7e8R7rj6CTdMzZKdNdxw0LvgKS+66EXjvfTQWRGAWxSVMZUwzJQuiDReElp5LnxDK3Six05DWE0JyOJ4tINah1Mw0YFku9HUNSHsplB24H4af+ntoVQNgOnG4RK7QYVu5H5ar50YgvHJeAVdOeM9xkHZc2MkE6hvqkb5vGrQZb0ErYPzRzIxLvQE2fJ0rJQrUpToOV5MEAExYkPkSb709TSrTJkczILLDDqi68ka4qYTc8GbEFCChtkjU1OVtHKU8ojGJ5dddhvS8OZCg/5QLSPYvDYZrw64eguIzzsCAHXeTdLAKbGfeAtTQipwAGhreeBlrbr0OZqRgo1BjBL5ePIoh108FqioAAaiUIfAxRVUDZQz+qjjImLV8u20ArismHA9n+TJhsDcAV4V8ux8QbdoebkZ5iGoRpFNJDLrqRmi77CzpdXsjpmtrj6Og7jXb0GftPdrUNWtqaprnFK9NVpUgg6wrfxKUMsQVgQz/qagBPH/p0qUYNGhQc15vygp4PtnYlkpnQKOaP++99x4GDhyIUaNGNc+pjjKCCphnnpe5Vd6WJCGzD53pU3tjw+87e93W+tjaeCg2VAHLr776SuQhu+22W6vNbImRbam9LWUu6m42Nxtbhsd03QLKh8QPj0gK1UbDO+9g7fPPIDl/NjzLgWNyK9+F5xmSjj1FhrSJCOH3zJ9OmZrhUmamwyOrwR3UOOkeUyRq/qKJlK7vv+Gk0zDiRSjaYQeUHfwTRPfcleks5fWimNbeeMt33YLhFbrTAnkFXNlxlX6ObAE1drXz56Fw0oWwykp8ANkCi9idBmv3Wp4PQQm+JNg/X/hNeQzaOlc88pscvTwbKDv+BJiH/FDioZoiZN8UtMozhMqftIeaM8bDWrECiFF96hdekwBUtmVME87SNSj78+OIVw+DR3DalCa2xXYZGrQ1a7Hy1ONgEcwGDmKfvGgBqv94B/TKylacrtq1VHMrlXPWygnHw125VEDwJtkHekO73MTyirOabSO6514YfP4VTEDblDUt2z713HHZAprgcZm/y31TWysgk4wYQYuSChCcEnDwJwEogSu/U3m8+Tevx3BY3/rWt3DVVVfhxz/+sczP/fffH5dffjn222+/5vmq2DuZjypLWcY2v2pfS0BUAbGJEydKfYcccghOOOEETJ48Gd/4xjea0wcruULQ8sH62I7PP/8cZ599NqZOnYqhQ4c2H6oWg5n1//GPf8Ree+0l/4JFgS/FLrcG5Nrqc0vgtKX+q2vzZ7CPwTarYzhuK1asaF5MNDvENMW3bqmfPDcYVu/RRx/Fhx9+CPZdtT94Hf7O+UNwu8UWWzSPqWpbcIeAnymWXNmPbWQ0CrXgCYFszz0ruu/KHiy4iDg6LJITyxdj2c03o/HD/8ArLoHBsIzi0eA/J7n7xr8ZQcYrLUTBgOEo3WIL1M75GOlVyyX1uE3gOXQ4isfugMYlXyK14ks4jRZ0m7umjAUu23gwuflHBw5eq7YWsQP2x6DxE1AweBidOpqyQvKAsGxOFsg74MoHHV+2/MdtzjoSctddBGP+F9AMruRyY/gIQglguWVCoNc+O0R2klutpmhMS675IwrHbA9TM2S7JbNbzS8hz0Ny4XysOnM8CsurkGb0gQBIMKHJApVZxqKuh5LxExE/9AfQXEvAa6uFrHE0irXH/RzpxBr/wdH0ApSXVCSKATfeCb2yqinagR9doeNlA+O6ciKBKzNn9WLarIwGN9uVW94RE0P+dB/cympEo+2HA+t433vujCDTnQlyCDx4/xBEEJwShKpjCPAYUYDHlJSUCNvKpAOMKqDGl9emvODQQw/F9ttvj7vuuks68v3vfx/nn38+9t5771YlAwqAZTKDmX/zuCCgPeecc7Drrrvie9/7Hu644w6MHz9ewE8muAruSKi6FHhevnw5HnjgAfzud79r1ucGjxeGx/HD3PHf3//+d+kfWd5gCW6lq3Na2lpXfcocCwWo+TkXAkFwn8n+qnpbA50KAPPnggULcPTRR+OZZ57B8OHDm7f7MxcuymbBc1UMYZ778ccf4+qrrxZAGwTnavz/+te/4oknnsBf/vKXZrNwLqlFjVoMBYG2asMnn3yC8847Dw8//LBIUvIhfWjP3aX5cWU+9j3PltTita//DWum3AMrXSsBEm3XgGO4iLkmtEQCKS+Nkj2/g6pDfgBziy2hl5XALSqBl2jAZ9dOQv2HH8By/Pd0bKedMOyEM+DxnZdYD6uuHumvvkDdm68hMetj2DFDHJEtQ4PlOiiK6RgQiaCwqBKDzzoTBbvtKwSHTseSsGxWFsg74MqHKR+CZFwlpqQNrHvrdcQeuwsaM2pxGzvAMPT1aCoA60cdaO8GI/ij96SGgXc/BqO0GLrNLf9Nz1MvP4eaoJdeRM2df4QW1cWZKAggxaGLLBm1iK6O9O7fxsDzL4NpEeC2AVypdzSiWH3mb2GvWiQRCdTLR15m0QIMuHEKNDrotBjmyrd8EBi0PBYbSwXcFUt85rkPB04Aj6YjrbkYeuHVMMftDi4Agi/8Pmxeu1Wz/QQS1KlyrJialWCCLBmjAFCvSokAHa8ITJn9Sjlo8TsCWd5f3JoPzqXgfcVjyLDyek8++aQA28MOOwznnnsuvvOd7wggYRxYguCgNtt3DoQAX8oO+DePq6ysbJ5fap4pMMXzL7vsMuywww74+c9/3px8g9dh/9gXns8SBFsqtBf7JymRuesQAKa0CfvB6An8nG1etmyZpKxVwFnunyb9L+uiDQnoaTsVEkxpfDMXbqofvDbtzP6qetR3tANtpBYDXCQE7cUFBL/jMQpoButhe9g/tvOzzz7DD37wA7z00ksCXHlcS45zQRsFQ5xxDjz++OOYN2+eMOkKeKsoEkHg+uc//xn8FwTFKsYvmXx137N/LPyM1ye4Pu2002TO0O6tgeN2J3l4QK9ZwOV7VYtg+V23o3bqFFijRsNw6qGjCDAsJDQHcdtFbKddUX3iBJSMGObzry6hrU9CfPXZAiy6dTISn80D9yAd3UNsm29g8IQzgGhMfAgoU4Nmi4zA+mwelv71L/C++gxR5jfXTSQNB2MjJSKDa1i1FCPPuBhlv/hFc0jKXjNIWFGfWyBvgStfOnzoNjbWog42Cn5/JjQrAc92RWuaC4VSHcUAywuTzCudm5pkARZTn3rMJuUhRhBJmYHuwosXYth9TzKWAExEhXFtqchLwzTQ8OBdaPjH8xKOJJiaVaQCTboB2oT1G0OGoPKme+FZdlP4rpYtRQepWDSOFReeCeuLz+Bx+1jCb/lendS9Vv6JUoEBAvKa5QnsD1O+0kOfAFDSvrYcJYBtk+vZDszCOFZOOBHuqiVw6UCW0azeYNI5XqqIpkvTUbj/QSg/+Uyxcz4BV2pU6Uil2FSljaVEgICUhWlcCaZ4DMGSctZRgJCMWGuF53CrngwfgRyZVjKuF1xwAXbccUfceOONAvi47XzhhRdizz33xKWXXoqvv/5aAMvChQtFUkBN5aJFi7DlllvK9j8BmmI8yY6S2eN3X3zxBX7zm99gn332EdaV2/3cwuc1Fy9eLKCTP1kv+3XxxReLtID95fVuv/12LFmyBD/96U/x7LPPCthlfSNGjBA9J+UOJ510EoYNGyZgigCc2+X77ruvfP/b3/5W5AW8FllD1s16Zs6cieOOOw4nn3zyRuykshufU7wWr8k+0D5kpE888URhjAnkpk2bhiuuuEIkG/z7+OOPFzabrOfcuXOFmWTbdtlll+aFxHPPPQcyn8pZ7vTTTxdwz+N32mknadO3v/1tadOZZ54pY8U+0Nbs9x/+8AdcdNFFAqQJfn/1q18J6CUY/e9//4tJkybJ9caMGYtTTjkZ99xzj4zl+eefi/POu0AWRePGjcMZZ5whx5K5J0jleHIMdt55Z9x///3SHko0KPH4xS9+IWzr7NmzsdVWWwnzTdt2bqcmF57w/bcNNpPCcNvf0eFZCXx96zVIvfYu9JjB7TvYZhKGXQjXtBDVo0hYSQy/6AqU7rHfRs9J7jtqro65n8zE2lv/hNqvFsLTfDlAwdbbYtgpvweiJgym15bQjoxAwWevjcZPv8SKmybB0SPQDRdGWscWZVHotp/ePeU4GHzkj1B10mk+eeKmoetRntx/BybsmT+/vOA+Vg4bRTWTPyW6gG0Li5RsTKGBcd7+eBX0+Z82Tf7ejeWajdkon/QcxnvVsSYWRVHVIHFwMo0IGlYuRXndekapg0aBe2EJBk1/CpaVEG9LxmptDbgapoG1t90A5+3XxRGLD4WWCoGfOBiVVmLw1EdEjtDW7c0HSCQaR82k89E4Zxa0Jg9yXjuiReFEdFTdNA16VQU8jw8dHyRT22S4gMsQUu2EJ8sErqsmngB3xdKmtvX9w0fiVBhRDL3ncRilJXkDXNlQsoFk+XifEBCREVW6Vv4kC8vv+DvBDRlEFauV4JHMX1uFwJXb6AQnl1xyiYBBAhMCRjKuium777778Pbbb4M/CQTp0EVg8/zzz4se9tVXX5V2HnXUUQJSqZvkPU5g9KMf/Qg33XSTAFACS4JOAtf/+7//E+DKPlFC8PTTTwvze8ABB+C2224TIHbMMcfIVj/Z05/97GdyHfaL9bDu66+/HnvssYcAPNb3/vvvY/r06XJd9awhsCNwJegm0/vrX/9a+sjPCfLZH4K2F198Ef/6178EvGVKFQi+2V9en0wo//3pT3+SesmKsh3vvPOO2JHg8G9/+xuuvPJK2e5nXwkk2f+ghIC/s0/cqidbTdtMmTJFFh8E9WyLYlx5LK/9xhtvyPXvvvtumQ9cXLAdDz74oABVAtAXXnhBxoNgnOPIfm699dbCkFIO8u6774pM45///Ke0i+ws+8vFC+1C4Et7cDxvuOGG5ulDxzqC57feeguffvqpXI/zhQseliBrm82zNDym5y0gOyNMb562sOSKi5D83/swjSjSWhqGFhOAGamqRGr9emhOGvEhW2H4dX+AWT5wo/cKnV0ZFObT2bOw4s6bkJ73OaBbsBleb6vtMfi0c6HHC2EYZGY1WFZKOqc7LtKJenw5eRKMlcuhmYVAWQlGNjTC0QFH8/x45Ukbxfvsi+HnXSKg1Yuw2fkl6+r50ex/NeQlcFVboXzxphsTaEynkH71n4g+/gC0eFz0nC05a/T18DGsVH1VNSpHjYVOT3WCWQDrFs5DUV0NN/NFp6sXlKD6gafg2SkYnrEJcA2CeD1iYv1t1yHx5mtEptAkS9WmhcCVcfViJVWonvaIMKh+LNeWCxlXPRLD+knnITnvEwb73HCgbsoCt+DQIxApKoTbBFxF0ishUkx4ugWzrArRAw8RB7OWSiZwXT3hBDjUuDrU9PY9cHXpXFJbi/j401H+06ObmcC+nkct1c9tWoJJMqjKIYaMIO8RAjx+T3ZObd+r7Wceo8JfKYelbBgwghOyagRPBE0EdgRySuNK8PjUU08JaCUgJtAhy0fQ9Pvf/15A0p133gkyh2zb4YcfjnvvvVf0pLx3uV1NlpHHEXCStSTjSLbywAMPFBBGdnLGjBlyHssPf/hDqYN9IrAjYKI9yCbyfIJYgjwCWoI1gsqbb75Z6iSAJzAmqDryyCNlrMkUE7iyToJobp+TaWW7uTAgGGPdt956q/STQCxoO9qezmBkIQ866CCJ1MB6CfjI0J511lnSJ2UXtnHOnDn4yU9+IsCO33PMbrnlFmGplSSBzk0Eiuwj63jooYeEsSWTzs8JpLkAUPpUXnPChAkyHgT0ZD2pY2Wf2Ue2i+0jwKXdP/roIwGgPG7s2LE49dRTBbDOnPkRLr/8MgHGBP+8HgvHnjZhWwlqaRP2kePORcWbb74p/SYoJutMuxGYUz4Qalxz8Wni74I5hoGlky9F49tvQtcLYRmNiHpx2A31qPzxD1H9yxMl0YC1rgaFY8cCJeWbRNJR76oF8+Zg1WMPouHfM+C4NiKegbIfHIVhPzsGuhEHtJQQL40Ntf7CUQNMR0ND3UrYi5cJSI6WlaLohRex+pXnYBYUSoxxvsIYerHs4O9j8KmnQdMjIYOfm1OqW1uVd8BVrdAVO9SQSiLd2ID0stWIXn46tILCZh1bt1qqExejc5YvDvBLnQZUfHN3mK6ORqcBXiItMeuSK75CuWODTv4EhGZhMQZM/ytcJhHgpnkbjCu3sGtvvh7Jd17nMrRNxlWP6NALy1F576Mw0m6bElePsVQjMay77BwkP53NuFrSDAJgncHEPUME+pojLp8iZhBpgqZJ9q64m4Y3dgdU334PYDexwILUN4BYSXjGLF62A6MghtUTToSzYrGvreuEvbt6yqbMjwfHTqGgeACqH35SLt8TcUq72m6yfwQhCoBS70nwykQBtCV1kvyMwJasoLp3CBjJrPIY/iSQyFYfzmt985vfFOBKT/YPPvhAQA+3wMnmESwSNI4ePVq2iwlgrr32WmEFCeb+8Y9/CNghiOS1yBSS8RwzZoyYg+cwkgBBGPtCEEWgTBaSEgMeS/DFOgmq2G6CUoJLAleygGQIaRMypQTLQeBKiQAB1GuvvSYgi/pZ6i5ZJxlkgjWyjqyLjCuZWoI5gliysrQp+0EmkjIEsqZcIASdmQhuuYVP4Dpy5Ej5jvWS3aRzGUEjbcV2EDzzc0opqBWmXcmKE4hyO5/2UmNF2xDUUxJA4Er7UAZAEEgQSbBPxpV/q90pSg8I9tkXMp9kt9leAnXKJrgY4HiwfjKuBMJchGw5YgSOO+54WSBQQ3vKySfjrbfexNSpdwq4pt051mS6Ocf+85//yDjTltddd52AVTKxBMUEvF9++aXYTQHX7ooX29V7KDx/YwuQ/Fk1+RqseeEpGBUDYDMDo6kLw1l1yOGonnAmPNMQHwxb1yQJAZ/smc9H9Uzl3Kl/bwZW3HoDnMIyFFgutpk2HXrVQJhgAiE6C0OAK1+EfA96fLe4jmRlNFMa7EIHY4eNwpI/XIrEf9+Fq0WgM6KW4cKtWYvqU0/HwJ+OFyY2m8V3OOb5a4G8Aa4KsKqfKh2mbblIp9KoS9dDu/FqRL5cCNfjqisliTpzqdQWl6Ji7Da+Q8rsTxCzUhI+JAoNtu7K79ShoiiOIfc+A9tJi1Y0E7gGtw11ApTbrkfy7dckhixdu1otfNCUVmDAtIdFp7RpzKkNZwpwjcVQM+kcpObMhqbApzqkSevaUl3iCEaP6VFjUX3DHczMIBEWJMB/AJEKcGWIJCcNPVaItaedAHs5nbMy4/H2/ijSuYB98CIGvNXrUD3tQcRGjpYsYowx2ANx9jvdSc4nbq0TwLAQyBLk8B8BFv9mIWjli4XAlXOI3yvZQPOwZqEP47m8rgKu1GpSu8lrEQgROBIQcnueIIrMJkEOAQ3r57FkWgn6FHAlsKKcgECX16cGluCOzB4BMNlIairJeH73u98VEEb27pVXXpHtbvb9iCOOEP0m6yfQJMtHFpTb8mQvySgrxpW6WfZBHc+2Ui5B5pTA9ZFHHhGASqBMsEoWlMCVMggyzASlvCa33gnaCOwIBNn2YEIG2qOurk6Amyq0gZJVEDDTLgqcz5o1S76jXQg+adNTTjlF5BEMA8Zrk3GlbSgrUM5mrJfaW7KwtAn7qoAr6yNY5GccCwJ6tocLDupYeT1qUGlHsrPUoPJzLhZGjhyFCRMm4uVXXsGcubNxysmnio2m3XWnaGwJELgwoP0o12C7GVKL8giOE/8mO3/ssceKXGH+/PlyXbK1XCh1R1KJTt844YnNFuDWP1OEy08YqH3zFSy7/hp4MRORNJA2bKQ8B8P3/SHKJpwEM1bgv6v8yN3tWpK7Ixpjv879GOmVa1Cy8zdRMWo7OLaFZKpetgOZaVE5bwYjmATvGy7w3Lo6LL7zNtS/8iz0ojIhUhx6gqQcjLrmBhTssqufIl1jKvT229Zu48MDcs4CeQtcFZNg2w7SqRSSKRuNM15G0cP3w4o60CxIhIFcKutLK1A1ZithGNfP/gjFntPEcFEc6jtmaUYE8YIiVD/w16yAq2aYqCVwnfEaY0JDD6Rm3aTvAeDKKAHUcLZWFHBdO+kcpFsCrm0Ylqws0/jpo8ei6oY7swauayYeD4ca1xwAruyexAXWI/CcBIpPOBVlh/8EnjjY8SGfW7EDyZ4SiBFQsRBE8Xf1IlChrfhCIAuptOIEa53RGBKMkPEjeCFrSODCLWICOQIfbjdfc801Aoa4VUwGMQhcCWjI8BGYst0ETgRTBK4EYwRs3J4nYCVLSODI7XUCV25r81wyqHRkYp1kJwlKCYYpUyD4I0Aj6CVoIsik4xWvw7r5OQEdQR4BINvPQjsSIBKcEhwTqCrgShZSMa50RCKLS8cqAlyymGQTaQNqR1loVzKLBK+vv/66bOUTTHJsfvnLX4qGlMCVtqLWldeiPR977DFhqCnrILij5pVAm2ywKpQ10L4Eo1yYcJuerBZlDpRlcEzYP8WAceHA9hPc8ycZcoJT2pxsMeUIrJPMLpls1kmdaiKRxJlnnoVpd9+N+fPn4bLLJuGdGW/LeayH7aP8gCwxx4vOchwXjhH7SNuSceY4vvzyy+IcRhaa84Lss3LEy6Xn9ObYFnH/lbhXgL1uNT47/ufCXJqUfZm2bLUNOOV0lB98mJ9gxlPRa1Rqgk2t1kywMFTbwgX+oq4xhYRdh9LqYYjEiyRedrJxvYBMITKaYpm3NAacy3w+ECtbsLH+yYew4qHpMBDhNiCgxaGVFWPLqdMRjRcLc8tQlGHpfxbIa+DKFxy945O2jcaGBtSvXIriyVfCcVPgfrVk4MihUldSgfLRYxmzBzWfzESZ6wqw4Hb5+mgc0eoq6EyXumYNtnroGdh2xxhXaoTaBK6GDr2sEtV3PSSOYm06ZwUY1/TcOZsyru0AV4Ma2dFkXLMHrmRcCVypWQpKLPpiCOVx7DFZoSmSiejYrVB9FYOyU2Jh9H37WnjAE0xxPvEnARK1oZQLKAkA9aXKqZEhlFTp6LYaXy4EeARHZM7opEVGhaCJW/iDBw9u1mcSGJPZI4Aju8k20KGK4JGAj8wrpQKMSEDQp6QC7Ae3swnmyDwS9G2zzTYiKVAaV4JKbtOT1aUTEdlCygboAEapALetlcaVIJMgj+BK6WsJorhNzi1xtosaXdqH3vg8nuCNGleCZTK4dCZjnayDiwIlFSDIJQtJlpZ18zy1YOD1yMiSbWRbuG3ONpClJHCl7VhYH+1EghGyoAAAIABJREFUuxLkUaNKppj95iKBwJLgVQFRMtpkgNknyi8I2PkdpRpsA3W32223XbPWn5IKygjIhm677bayWGB/6PHP8SQLSmc1bvH/73//E1DMPj3+xF989lbX8emnc6UdjIfLhQEjA1AjTPtxjpG5JZvPugle2Q9GeuDvXERwkcA2su+sn3YkEGkpVmxf3PObdZ0i4dJg2Qksv/Yq1L//b8Q0DRZTsbqNqDrgUAw45QzZGfPMjj2deeWFn81HatHXWPXQ3WisWYERRxyNygMPg0Wn0MY6Aa6MTaOAq3JyVNIljo0CrhQl0LkYnoPlV1+G2v++C12PiV8FWdfS7x2BIRPPgMHMBW3FKt+sBzy/O583wDU4gRWbwZeCQwct20YqnUT9+jrg1muhL1uMkrSHJD0Vc6isYcDmSBSw0ih0XBSREWb4KxhoLClH+ZixkgmrZs5cbPvw07AZP6+FvFstSQVSM15vUyogXv+mBr2k2geuNmPztb4aJeNqRGNYc8UFsOZ+4h+fhS19QQC3mzQYo8eg6vrWpQLqcgx/RY3r2lNPQHr1UkkD2FEwlUXTOnGIYhN0kQ0MevRv8KImPE+D0UdBr1tiJIK6VDrakNEjIKMUgA97MnI8hqwkgRHBZFe1urwet+RVOCYVM5VsLrd/yRYScNGpiCCP28gE1BxXghzlTKbit7LdPFbJHThYBEGsQ8kelLxBHUuwyWPIzvIYMnxkYnlN1k9wzn7yd9qEYJ6SCn5P4ERQT3Cv4smSqWX9/FvJKGgrAkOeR9Zaxbllf3lNgm5KAWhbgk+G7GLoKSUXYJvZRraZ59BerJPjw+upGLG0hwpPRhsq+Qdtx/bwX/Ce4DXZfvaD12Of+D3bQnuw72y7KnxW0g6sX7WN46PmCc+nrdgOzhfWx+Mty4bDaChNjwoVjYLfEagSlFIPTNab40u7cRxZaBs1VuwH62DdrJPHcoHD/ufGvd6Jx0M/OoVLdN2zYS9ags/PPElCUhm2Bd3U4BWXYst7HkQ0WuzHIt/E56ItVtOTlOULP5uLVY/cj9p33oCGCMp22REVe+6H2G57yhxjMBzP8OOYFxeVQjN0pJKNSKWSzVbm3NmQDMQD/ZC9davw2bE/AWIRMNmWQwdlA9jyupthbrWdyPCyenH1o7HcHLqS18BVpX+V6AKpFGobG2G9+jJKH7kPiYoyRJqySOXKQArooMOkOCkx2DKZOxcW88GXVKJ81Bjxyq+ZOwfbPvQ0nG4ErmKDSAC4Nl+7ZetQ62REYlh7xYVIz521cVSBtgwqCJk6Wx2RMWNRed3trUoFZAHCf03Add2E8UiuXgrdcjfSwvbZ+MnOmZ9qM51qROXJZ6P4kCP8TC1tJF3ojfaq+Jusi/OJgEIBADJuBAkEIQQGKsg8QUsQGPZGO7tSRxCkBwPVB6/JbWj2i2wlmT9utSubZFt3EPhn65yWeW2CNDKMlEMQ9KmSeb3WtkJV/1qqv6W+t7eAyabvwQVwSzbzpSdpmGYEiUSDLD5UtBaCXs63gqJC/P6ss4U9DrL4qn7FnAXBaWekKdn0Jzym8xbgMximhkWXnIvEzA9E72rTYx8eitIeBtxwC0q23RG2SUesbCgMvy1+HFcNn30yC0un3Y7EvFmSCMd0NUTG7YZhJ56EdJQLaQM6d/k0DUXFXKQZ8sxtEbhKlBoNlu6h7o2XsfTKSTAKC8AAfgmkASOO0n33xVCG2iJR1KRzVTrezlspPDNXLJA3wFVugoBHutLoCevqOLBSaTSkE0isWofY5WegwGWquJYD9/eV8RlgmTct73vGZm2Q5AMMdwWYgwejaOAQwLZQs2Autn7wGR+4ZuOcdev1IOPqtSEVEKcoA9BKmxjXdoGrDSMSx9omxpXhsLJ7XHH1zaWwBmPUaFT+cUrWwLVm4nikVy2DwSQSfTVILdRL25mcSoOHovrGO4GYKal5e7sEgQbZNj7kg8yfShig2FCyX2QlyVQQcPQ2u9VdAKW16xCY0wGIbB4ZSG4905mqI8C1K23MBNbt6TXbq6ut71sDqi0Bw+6cl6w3WLcCoGRMCTaisRguuOB8XHzRRcK0tsaedrRv3dmH8FrtW4Cses0//onlN12KSGEFHJ0MrAYYGpyGWmxx0dUo3v8A6G5E3iPZFok34wAL53yCJdPuQGr2x9B0Rp5xUbTzrhh44ikwjDgiuiGRC+jwVVRULM/XZKIBqVSieU41M64SH1wXR7Kaxx/B0vunALFCxDxD2ku62KtvwNDbp6Fku+0DJEN2jmTZ9i08ru8skLfAlSZTjKuKMJBoTGCd5yH6+DTEX5/hp6jKoULg57tEubBdD86w4YhWDJTtF4YacZmMYNUymOtWYdh9T2XPuN56Pay33wQXotymb7VENGglVagSjauSIbR8tEdheyQqjCulAlqTVKB9QMlect+n88DVtNzmjGO5MnxcPzASQ+VVNyK63TaSArEvtjjJdBE0kEVllACCVW69quD33L5mIZhTW+hBBjBX7NnRdrQEfAja2UclWSAj2BHQ2tE2tHR8JmupjunM3GgP2GbW39HjO9Lf1phnPmtZOA9NM4poNIZVq1Zi0KABLcpPerKNHelPeGzrFpDFSaIR8489Cm66HtBivuOuy+gjBiJjR2L0VbdBKymQLFgCDjtQKDv4fO7HWDL1DlhzZknyAHJQJeO+hQHjT4FuFCBaGIXBOOY6ZVgR8P2TTNTDtpma3C9Bjas/r3Qkly/G4vPOhLNqpSTF4TXIsLppC8Wjt8QWt90vEQY6cz92oIvhob1sgbwGrnxxBeUCqUQKDXYSdUsWo2LyFdC0DWGVJHNUwLithEbtVvOrbFItXTTNDGBbjkK8ciAMbkhrHhI1tUgv/QIlBREMuOcpeJ4F3dXbzJylmzrqbv0j0jPehs2Ud63woj7jSuesMlRNfRSeQwa19QeQ0rjWTLoQ6XmzmULF9/psSeK0UQcl0CtTTsMYPRrlTeGw5OHRdH7wcAHyThpGvBBrJ/4OzspF8BjHtX2E3K1j1d7FGNCL+bRLjj0RxUcwugC36DtAPbRXQRvfKxBBsMrtW7Ko1C9Sd6l0q/yOuw/UTfJ7PqjJQvY2y9qFbnbq1CAjGL6cOmXCdk9S849glQsilTSAzBjv3/XralBd7S8awpI/FrDBqAEMxWgjNWcOFk74HQrKS+E5DhzXQ+XBR6Di+4fBqxqAWGmZsJydusdcD/PnfoLld92B5OxZQrCQvCnedXcMGn+qJLopKWUGRn+HlPPNthIidQoWAldqXDPbYK1agXT9eiyfOhXJT2fCYPxXw4a7thZjH34S5vCRTDwOwdxheKz8maBttLRfAFcVGiuZTiPZUI/6aBFKLzoNel2NH8w+R0BQEPRZjIVZWAJEo3CslDCaUa4SNQ92YRGq7n5C2FNDi8BrJcQVb/COAleztAwVd3UcuGqSDCGbsgG4mmPGoOx6X+PqGT5wzSwSgcW1xFt13Wm/g71ikYQxySmtADG/5sDVI4hsMQoVjC4Qj/aKXECBBrKq/EdGlc5NBBFkWwlkuUVL6QDBrHIUCsZB7NTLpp2hDjKNPXH9bGZaeEzvWoALJeoPg1EAuDiyrZTMxbDkmQWaNPykdGqffAJrHr4PSTMJw47BjQJjpz6ESOUgSGhEg1vzTf4ZHe2m62HB3E+wdOodSM3JBK6nSNSWgoJiidgioNW2ZU6xKCkMf+e8U4k8Nm4CmeEIkqu+xsJTjkfUIslqwrLqMHTCxSg99HBGeaWEN4wy0NGxy9Hj8wq4qtWYsqWEkvK8ZtbVYgahZB1cywQenYb4u29J6A6XMef6ELyyapdaH48AyPfAFNmApJvyoDMUiOOK8J1Mnl5Qisp7n4CVakTEjPnOQIGyQevrQTMM1N16Q7uMq9TZxLhWTiNw9T3/Wyt8WFHYrhjXzgLXcjpnOW7rwLWJcdVjBagh47rCZ1xzrfjTR4OTTmDIH++AvtX20Jgvu4dZV8UocjucDlcEDwyRRIaVIJWMKj3dKRXgd7wn6CTTW2CytS3lXBu/sD1dswDHmZEECgqL5HllO7Yw+q7js/xh6tau2bdPzpZXkicRo+affTKsL+bDdDw4moGSrbbB0D/cAsu0EdXi/nFNQLLDbXU9LJw3G0vuvH1j4DruWxh44qlgEh1GGmACgmAJglYFYlVK6I0OdHyfEbZv/sQT4S5dJDpXN2qgeMddMfyyq0RWIJm9skiw0uH+hSf0ugXyErgGY7wpuYA4aVkOknYKidpGWLM/RMmUm+AVFco2vDjxbzRpewrJ+nCQ7kW+ppW4zZcCmAxeH6xWDmh6JPDGI8DWNaC4BAPu+4ukG7XT1JoaLQZSFtZLgOv1SM94S+KftpVUIAhcJd5JGyag8F03o1g36UKk5n0iUQU2wNy2bOdrCTTHgzFmLCrIuDLebpNUYNMZ7mfO0qIFWD/xJKRXLYbmUiPbU+PTkXssmOaLMgkXSKQQ32d/VJw3SUKXcWUvTHpHLtvGsUFNIH8no8qfBKdkVQkSVLgjsq78jgCCTGww/FE3NWeTywSBKgPeMzsVEwSQCWmP5c3sm3oZqUpa00N2VCfZ3vHZ1KOAGtOUHnzwwWL3bEt79Wd7nWyOa6uuzO9a+7ula6jnamZ4Ms5HjjPZL85JFZKMyQWYUIAJFdqbBy2NdzY2U+ltszk2G9u1umhvIwh+V66bc+eSH2DCgVQdvjzmJ0hrFgzbhJNOourX41F5zLEij5JsjNz5850oOrwoJgmycN48LL3zVqTmzpLwWI7moHjc7hg8fgJgshY6pGzwz2hpjDmvMoGrLOwZxcY1xJls5dSbsPaFv4F+WroWByqKsdX0xyWygatpHZXn5tyQhQ3yLZCXwDX44OPEVVIBxnRNppJIpizUrVuNkqsu8J2KBARFoEuYpp4v/paKv5q1GeifN4xkXGq9qIihzMxkFpWi8r4n4LqMb6chZSVhGGZzekT1wlfAtf42RhV4w4/jSnFpK4WZxPTycpEKMAd028DVhW5GUHvFBUgxjqs4cykonoUNGQd2zDaouO4OP5RWKxpXPgkpFdCicdRN+C2SqxdDEweQ1jOyZFF7DxzChYgG5vB2HRfDH3wWVkkBIq4JMNFFN6/k+ZJmXFHKADi/CVIpESBo5U8yrkoioOJuMopAbxTqyhm4nsH0GbSeGZ122WUX/4HSZIf2QFJQatDSsSrsUnCu83cey++C4aMyzw+2Qdkj+FkQfLfETCuWmylUmWqVmaUYKD94bNCbX11PtaMlpqi1kFZBmwWfa5njmFlf0H6qXS3V29o1v/76a0kywKQLmaCc11YgMTgO7AOTHuy6666SgUtJBrhwYtIGZi5jWCy2I9gmlYwhKDEIjouyd6YtVH8439hexsllVjImYgjGyQ32m7+LPCzjfgzaT82joG1aOj44BsE50xv3WK/UIWJTDfWz/oOvz/899Lgf99dqbMDoW+5CfNsdmWsFGlFgKy+v9hYR/vce5n8yFyun3Y7G2bMEnzJqQcmuvnOWFiEo5rvLj2DRWlFRBTLHSkIq8jzXRd0bb2AJ3/tlpTDpH+I5GDX9UZE88Dnd1i5jr9g8rKRbLJDXwJUWkOxZTXIBy0nDSQGJdC2Slg7t0akoeedtJAsi0J3ekQs061g9D2nGQtX0ZnlAmyNGNo93oKHDKChC1fQnJQGB7hkSMjSV9DU/ZDmCD14yrgSu6XfebMKHrW+zK8a14q5HspYKCHClc5Z4d2bPK2rs++itIVKBrIHrSUiuWdyhLF3dchdkcRFbc2A6BrSoBnfdelRceR3M3faSLFp0ruvOByLnM4O7c6z5sGaMUHrME8hSLkDwyu/IhjH4vAJz7b1EWupmZxy4CAyuuuoqSefJ7ErKGawlEMaXDEGQAhpBYBEELPxeeawrsBQEQAqMqD7y74ULF+KSSy6R7Fpquzp4HNsTBF68vgr4nwl+g7s46rtZs2bh0EMPlXSuZHrYRnX9TLCk+sjv+S9z65zHB/vH34M2CfYrE6Sqv1W7lJ2VVCoI4lR/FQBQ57A+2oqf/+EPf8CyZcsEtF599dUyh9R5igQgex8ECKpfTAPLBAuHH354s/6QCydmFCNwPfPMM2U+8HpBGwXnZmbbmLWL2dCY9jc4XqqfbDuznBE0M00tFxHBuROcL2qBEASvmWOVCeaD7WFdmfMvOOZZPCry6BBK7TSsfmw61tw/HVqBH03AjcWw1SPPwjAZqtGTd1AHHv2b9J9hHZd+8TW+uvlaJOd9IswodxYrv703hp5+DqKRmESwYVIXjhXtH0yQErw3VFi/zEpEjue5sJcvw4JjfgqzpMCPspNOYeglk1C09wEw+CLN/hWWR+O4+TU174FrUOdK3ZWTZgrYJJL1SSS/WIDSKTfA5Y3gkInsjbzFIlyF5XKlKTGdpVa3nbrpUSkvCgGuxaia/mcJh6XDlFUjb1jRlLmuvHybH64dBq5kXAlc248qQI2rz7j6wJWcMaMzZFP6G3AlqcowLlRjubqByL4HoHLi2ZLD2x/aLA3TivGCL3a+PCkLIMvK7EIErJwblANwDhBoUN/KuTBo0KCN4mx2FLyqqBxB8Nne+DLYP8EG23XjjTdKulV6AL///vuyXUzZALeUyVgyLewHH3wg6Uep0yVLPHv2bIwbN076w7SsO+20k7DIakFGCQKB+7e+9S3R7s6dO1eAKT3aeY3ddttN5v8//vEPYeDIHDL9qEpvS5vxd7aPbZk/f778/PLLL5tT1fI6X3zxhdTBvmcyarQL288UszNmzJDzCU7//e9/S7vJMLMNbBsXETyffeACg20nMGS/eG22g9fjeFInSuDH9n300UfYfffd5bwgG8l+0pbs+ze/+U25Pq+nABjbMWzYMOkLpRpkIJmEgawkr826mP6WKXJV35iUgqCS7WOqWo4Tjycgpzaa1+J57A9j4dLeCvTSbjx25513brYxr8P5N3PmTLHH8ccfL2l7L7jgAvmMqWwJfj/99FPRZDMkGxcCnCtMKcu0s4yIweuyXQStBL9sswK9tA/7xr5QgsA+cBy4s8BUskwzrOYR62G6YNbJ+cbzWC/tzXSzY8eOlX+ZYJx10d48nwtCNR/4Oe3BOjlP2C7ea/2qeBZsGFg2+Qo0vPUmIjFDNuLMMaMw8sZp/k6SH9lwIxa9IzZwXQ+pVCOino4l11+FxP/+I5FybDgo22d/DP79hUxVA8fgG9J/hm7CqAakG5nPqyBDS2bXcYEvfv0j2Ovr4Bk63EQa1T/5KQb99lR43AnoFQzQEQuFx3bGAnkPXDlxN4TFcuXlkk6nkGisR319AmU3XYNIzVp4bpr0S2ds1OFz7CbnovbkAS2tGiki14rLUHXf436qRa6Bm9hYxV6xjwpoKMbVaUr56metarmI41f5AFRIHNe2nbMIlg3TB67WnI9kGyabokI8SxzYMVuj7No7oHHR0IZUgBpXOmfVTvwt3JWL5OHD8CW5VIIsmDxYBwxB9a33CpjV2bdOPhAVw8WIAXyR8+XJlzyBFQEBASDBKsEYc8Tzb76gyXJ1BGy2ZUu2gXUoNj9zW1Wdq14STz/9tOSj53EEA2TwTj/99GZAcc899wiQ4zb7vvvuK31hWlACTB5P9oyggv0lqOT3TzzxhICoZ555BlOnThUvdfaT5xAUEajQBjz3V7/6lfwbP368ADoCvDPOOEOyZhHgEAj985//xOOPP47bb78dJ598sgA22o+g+KijjsKHH34o9RJsnXPOOc3AUb00aZOPP/5YGNc333xT2nLxxRcLiGEa01//+tfSBv4kCOW4EbRRQnH//fcLQKf2l+fw71deeUWeTQSBZCZ5HPvCPhP8q/i7rP/yyy8Xu/Af5RhsH+3z3nvvSZt5PoH6SSedhOHDhwv4ZV3cpifI5qLmoIMOElvSzmRk2Ybp06fLGBP8ceHxs5/9TBhz2u2BBx5oXiRxkXHzzTdLex977DH5ju1jO+666y7stddeYtM///nPkvSBgG7JkiXNbeWYv/DCC1IX6zj22GOlPZSVsK0EkwTLTz75pFz/ueeek8UYj3/kkUeaYxLzeIJ/2mry5Mn40Y9+BGppaQPaiPWSqT366KNFh/zggw9KClqCTNr9uOOOkznC+cH7hXNWpbZViyTO0ylTpkh7+Tvn2G233Sb9Zf9uuukmOeeEE06Q+oO7ALn0fOpUW7hlDweLzzsVDfM/p0gAMVdH4f7fxeCzL2pyyPLlYeLYBF2yabWXOUstnn2QacNkshYriUWTr0Ji5n8ZLRGW5qJs7+9g8GnniUTAtl3okQjMSBSO7GL5pZkXCHTQsXldIBKlZIhA1yeJ/FeGhy/PnYD0nAWwYw6MtIOSvffAkEuulyyVvUNedWo0wpM6YIG8Ba7BrT0lFVCrMT6kko2NaEgkYDz5EEr/+xY8ei12jRTLyqwKtNIRq6PF93rUAQVcbTr/0BtyA4hT4JVAg8DFjEZRf9t1sN56Da5k5WpDx8uvOwBcGWB8fReAa2T01iiZ3BHgeqJEFZAoEDkKXBUjQEeFslvuQmTwCAnI3VlvVc5dgi++HAk4yBjxM46tipnJOhUjRzZPbZVmMhMdnW/B4xWAbg8Ms228vwgUCVYINF566SUBVQQTd955p4ASsnp80R9wwAECWsmaTZgwAQ899JCwgwQz1CwS5Oy3334CfAnEfvGLXwjYJAN4zDHHCODiOQTL/Ddv3jxcf/31ePXVV4VZI5h69NFHBaARsBK4sj4CnKeeekqAB+shWLrllltAUM2tfwIutunSSy8VUJmZ9UkBVzKBb7zxhgB7AlPWRYkC08tSKsHzn3/+eQF6BLdsMwEUWcFf/vKX0na2+eGHH5Z+Pfvss7jyyisFVBMcsa38nSBMjSeBMcEWmWlVJwEmt8q5tU8QSPseeeSRwlISmBKIU77x4osvyjyi7Tk2XBxw7nDBQxA3dOhQGSeywFwQsO20JRcI7BsXDARpbCeZUR5z3333CVPKuclxJ+PNfrKOCy+8UMAi7cTxPeuss0RGQNuzXgJ7HktNLJlctptt5uKB/9j/3/zmN/j5z3+O/fffvzmsFucZATojZLC9lMvwumTZlc6W80W9B9gWzj0y0dTgci5wPDgWlJLwfC4IlawiqDnmfOW8JyPOOjlHyBizPi7KFMvbG86PXbmHO3wuk+CkU/jqrN/BWrJUHIp1asirqhAbMixwOQ2uqaP08MNQsft3fQfiNoqScfjvKEOyP3rpBBZPvhqJme9DY73MIllaDFRVw9AjQH0SRjwOvbwC1Uf8AAW77yk1iDNzRnV8w7luGqv+8RKsd16G7vlcLSP3ULRlf/0l7NoG2HQ2cwFzm20x9sap8j3Bd1jy3wJ5B1yDK+UgeFWgVbFHfPERuDrz5qDilhvgFkbaveG6Mpwumd8mYXmnQGuTR5cA1aJSVE9/ArbtiFcnb7ggSAk+GMxoDKmpf0L6zVfbB67UEJVVNzGubpub22RcI4wqcMUFsOd8lHWIKrWm1ajzG9N/gGvm3NAtG/HvHorCiWfC00wSyh32tlXX5EuVjB3BF8EgX74cbxXuii9bsl/8my/yoKd3V+Zs5rkKlCqNYkvXVjscBJrc5iWrR7BCpooAlNuyBFkEnAQoBIv8+dprr+Hcc8/F66+/Ln0jUCEDRnDB7XgeQyBCEEMtJu9fgilqGsmeEqQSKBJsku3jlj2B1f+zdx5wllR1vv9V1b2dwySGIYMEXTHsuvrUZw67uvLc9a2rrK5uUjEB4uqKGYFV4CkgQREJZte8uvv0PQMm1IdhV5EgBoQBBhgYmNThhgrv8z11/92na+693XfmdqQLx+6+t+rUqf85dc7v/M7v//8DUGDsAFwnnXSSA66vfvWrHRgDPMFmArbYOoaFAyQCRJEYsD0MUAa4Ar4M1Dimp8G4wuTBuFJvtroBnwDL5z//+Y6pu+yyy9x2PXWkPIDmWWed5YDi6aef7nSkLDaoD6wh51E/ruEeAHjKhEE1RpsJn+/ZcucZYDyxKewk4B2ABeiDJbQDphVAx7PAAAPAfODKYgMQiR2oH8zvy1/+cse28nw8B/cCnAGIaVcAHAsAmEfT5AI0Aa6wrieccIKzJ/32CU94gp73vOe5NobFpp4wqNgXRhRgiQMXNkP+AKhnAXbOOec4YMvfXDe1MMwyPec5z3F15FpYV/oJwJWykVIAaJFG8F5YewDMqR/9gnTA1Jd70C+ojz9n+Ow6bUffgm3lHyCXfgjwpV18zW43F4zdfH87LStOE2Xj49p8yisU37dNQYzsyYXfcbte0wcL80TpzjEddcGHVX7kH7Ud62wcye2dR/RxwPWcMzXxcxjXzCUDwGsiSutS1KMoSZSmhIPEUbdfD/n4l5QN9ItcWETkmeFDkKXa+bUv65Yz36rSmkMUlqfJGnifhMQKbC9GgdI4Vu8RR+rICy7P3X277ETbqc1Xz++OBZYtcLXHt8HeB661uK5apapKtaZdcVVr3/du9W+53cVJna8DptX0p1EjQ1SnfvHu9eTFKgBXXtxmh2PJ0lTVS85T8qPvdR24wrg6qcANv2jr7enXzZ4Z4Fo+8hgNdsS4Ll2pQNH+vUlZkz2B9rvwMgUb9neLor0ZFAEpbH0CGAAXsJGkdGVrm/Lo15s3b3YMHuDQdxzx34G9uXcrYGoyBN9BwhaMxvgDBgE/gEnACVvegFCuAVzDtAJuAD8ACYAr29OAJPqtD1wBh8bCEaGALV7swr1gFykDIAeYgoUEjACQYRkBzbCDAA3ANNvcMH8AOLaiYUIBtGg62UoH/AFcAdSAFUAT4Mxs20wqAEPLdbC2OCcBlABpML8wqWgxv/rVrzpwDZsKCKPdWADARAJ4CasFYOQ86se5nIPcAKYQEGfe91wPAw/QpM7cA+BMPdnuRzYBaATEYScAN5EPDLiyCEJ3jhoUAAAgAElEQVRiQJ2NcaVNAcmHHHKIqzeSBxYJ1Ad7IAEAuAI2AK6AQ2xE32OBYeMsoBtGE40qwBEJA4sG2hqACXDlegAxz8/zIRcwxhWmm+1/2p8+wwKC3zkPoGpMqLU99wOEw3JjSxhl2hIwz6IGNhgml3sDiln0oXuFiYdhxs4AYtqL5zE9sul3uR915nmxFwsPgCsLDxhorvHZ2fmaPxaj3CpStPHd2nzKCarvuE9ZLZWiTD1JpHrk7dwFmcpxvyYm7tX+z3up9jvxpCnJRDNNPYtOY6dddJ0kc8D1dgdcf+pYUJxd4T6DoKRyVtJEVlMQZSpXI6mc6OBzL1X/kUe4aECN0OfTJkqlO845VRPf/LaC/vWaDCpE1MrBrZsqQxc1ByYWn5HyEYfrsPMvzbNmzcIWL0Y7rN6zcwsse+BqE+q0zhX9S+JAwERlUhNpop6rvq6Rf/us0nKUD8DdXHXhNd3I3703TOt0k7mQAk4QHw0MaQ1xXNNYYZp/VjymROlBoF0XnqP6D7/rYuEF7TSuUajS6FqNXPrpXHfahnOFcS1FPdp5RmcaV2NMCGkVHvVgDZ99oYI4bapxdSlgQymLU0W9Ze046RVKG1KBPDvDEj6CSEG1poE3vFX9T3raDOeaViBypiNB4DJhmae7sZymcTVtK9vJvv5xISxCPQ0QAYqKkxN1BiTCggF8+J1tXlgv88rm2QCvgDJ0jQBXQBg/KQ8WDoCA5hUmDcYOdg02FSBKOaYnBCABVGFWcR4CzMAwokEFuAK4APwAQrZ4AbbGuAKMAK4ANoAOIBD2shnjavfjJ+MJgJO6AbapN6AZ6YExmjClbENTD0AkjB3PCKvqO3shpQB4su3MeYBzQLeBSQAXoJ97ArQArMZMsyhAbkCdsTVMNvfHftzH+hrfA5q5FwAbsGdsKH2G9mRBALMM+EY/C8ONVIBnQ1cMeANwwOZyLfXC7tjM7oPtaU/YU9rK7oEeFfDI4sQYV/o0YBlgCpjlOmwG8KX+PDN14XvAOsDVj7TAosWAK/VFb8wzW8xg6oztKQNgCvhGcsF9kIcgcwCgAszpG/QTW1yZ8xW6Z+6DjXG4Q5fNYgfNLdILFgo2phnzuhDv4ELcgyE2Gd+pW09+lSr336WerOyiCiQZISRL032YsI5hoqQiHX3JJeo7kuQre5JAxXHDPUODyUjTurb/25d010cuBhsrwum4MP+4U0uJov5hHfXxLyko9zQy9eRz9lTIyDTTjm99S78//VT1rBtUOe1RPU2dXKvkPKKRDBABBHAcqO/wI3ToRZcp5IED4sWuHsvdAisGuBZ1rgzUk9WaJiZ2qjKZasOZ/6wS4bKaxPjbl0asNV6OTh2xmt8z91CPBoe1FuCaxG7VmAFcW4S3g+nbfdF7Nfm9b7mXtdQE5Nq98LIsr1mr4Q99WiHbRO0SECh12qOdZ5yq+g3XdpwQIGQgOeoYjZ7dyJyFvrbwGKyQ0R1ncaJSb4+2n/QypVvvaDhnLYUEBK17RsCCoiQNPO6pTi6QRiwa8lAuzQ4fyFhfBYBwDVIBnGw4+J1/eHUDZNiWNunAvvTTvbnWNLZFaQKgEsAIG2dMFQwnINUcvADggFnABAwY4A9dKICM5wKQwWYBJAA6MHawXQZAYEBtcoRJRENrGleAKUCNrXRAM0wsDDUAl7ohMQCY4nWOVIC6AlwBlbBoXMvnfA9ogskE0AFYAJU8g0UVMOcswCD1oA44Vb3iFa9wbDNgGLDJtj0giGfhuXh2A8KAaBhX6gXwos48D2MUIBUwZ7pl7MQ2N+fDCKMhBRxSZ66FfTbGGjDGfehPAExAHtdzHc8M6wnjSj0AyWhXWQTxnHjLw9piO4CdAVfAJgD085//vPsc0M85SBkoh3vSngBPwCh2hmGHMedc094iPQD80c6AV1hXHMi4N9v7gGgWLcgnqJexov5CCYaVtuY7Fkn8BGhbTF3szuKHfseiCb0xLC73QaaBba0NANqws7DVtCX1p435G8CMrWC5eXb6LMw996dtcPayo1s7G3vzPnb9GuL21yd0y+tPVLpls2K29Qm5eNAh6j/yKG9+CFTqH9DAE5+gkYc9WorMdWq6RgZaZ0S8cWDT4l9n0sSkJq75kXZe9xOnpSVDos1B4E0csUrlPg09/dkaeujDHLGS42PYX4IOGo5NFdSlHTf+SBM/uEZJZcJFDACoksSneuO1Su/fkTttJZlKf/AwPei9FzQW4KvAtev9aBEKXDHAFduhA7R4gzlwrag6OaGJrFejF79Hvbf+2qWzwxVxNoH5bG0xpWl1Ia+6I/gmpl5QylRyjOsXXRzXKMs1PsXDgFAYhRoHuF79bdUTdkZIIZs7C/kMn1v8lgKVR9Zq6EOfcjqjdgcr5Cjq1a4zT1X9xuvmHFXAbdfwPxizIxtxXJPUaZqKj8HfLrxWGisql7Xj5BNy4MoCe0lkzmptoSwNlZVTlftHNHruhxSuXedObjaxMUHiAMKgjhOQHQBXgAJba0zyOOTQZgBGwCvfWZiohZ4wjWUF8BRjJ/I8ABQAHBM+z8bWLFvobBvD9gEekADA2sFkAagAlua9zTY1W9YAV0AHwAK2DlYVMEToJcoDlLDFDkgFwAHKAH6whEgqAJ7YjbKQLgBeAB0wh4A0WEjKBfwDnNkOBuShe4TFA0ABQHlOngFWzrbsYVgB0gBbwBIsHm2DZvUFL3iBYyYpE2YWcEd7oYk0lpk2g7Uj5BdyAxyrAJ+ASoAodoRl5nkpnwNQBRNK3SmPhQtb9ZQBmwrA5DAGG0BpDCa2AMADwOhbgDo/hBOA7IorrnDtA3DjPtSbxQSAmG1/7gnIxNb0AeyEnph2BbQC/AGu2A2WEoCLbQHttvhA1wvo5XOAIfdCCoAjHow1MgOAP8wpLDR1oixYW/62BSBAFXDNT6QN1Jv+Rn+gT6Kxpk4sLgCYyAhYAPI5TDmh2GBMaTMAvC1ikBDQ32hnvqNd6Tu0AYCefkr/w9boe7kW8G2xa91YuhKya7lUqXXd8ZZ/1tivblA5TJXWE/U97ek67A1vnzn4oT8FHOJUVWBbTdPK+ObrxGfYqDHf5DtsJCCQyoUJIUsIB+lGUQc6izuC08AV5y44Hvw/0LPmc5mrRz3W7W94raq3/FZhKVFWyzT0lGfokFPfKdJp7eu8PxsuWP1+YSywooCr6Vz96ALViboqkxUl13xL+/3bJ1UvDynLqgoLOebbbUwbLHV6nUaK1jjLQ1V1C1A4ZoD3ryQF/QNaf+WXnFSAzFnNHCFzUJopjAKNX3Suald/1zlxUS9XTBgpQGHvaXrSMFB57VqtveRTuSNZO+yaxQqiHu0481SlN1w3wzmrna1Y8UI6BsSgdYzrB8l52xS45mFW0CPVFJX7dP9Jr1B2D4wrK+xp4N0tG3fzlQJYwyVElVgDrzlJfc85Ltc9uMgQMxkJ4p4CJiw+K2AUsMVzoW9FnwlDyXY3A38zHWs3695pWSwC6W/GpnJ98TOejc84zAnG18qa06Rp3/xwXj44tknQdIWcbwtSyrXoB6ZV5Dv+WcB8yqIMu85SkmJrJlbqSRkW39TqAXgCCAMq7fDDhJl8AKDD7/aM3Nts44N9c2ayOpv+nc+5xmxp0UH8Ps73Fp7MrrMFudWb86kLn9NnKI9rLFQedeF5rVxrL7Or2aVoU54dm5h97W+uw6YmBTFmlDr4AeMtwYP/Od9zPp+ZJAYpDGWyYOPgOw4/+xv14Dq7l9XL2pxyrT9RlvUjY1n5ns+sT/KThQhOa9zXyrV2NtBl76B9zk9LBtLpu7OUz89wj8pK2nLB/9Ku/0vCgX6Xxrrn4IP1oEs+pgw5VMNfo5l3iN/fzWaLMVYzl7k4NBBXcUU3H/9cJS5xT02qSvu99AStP/5FInNkN1WCS7ltV3rdliVwtdWVNY4xizYpTQPXuuqVCY1XYtU336wN7z9Nad9ILtwutGy7UFn28rpLGpmAAlKzhuGcnZbm0pFcLFAEQAMDWn/FFx2AI8dya+CaOuA6duG5qv/g+0obuZ4TQBUhlRr6RFdtBiCSG6xdo9FLPuWAaLtsTwHAtdSj7WecqvRGUr7OMV0u4C1IFVH+UUdr9OwPdAhct4jc1h0kl52Labt+DrEIYR+yeqzy4Udp7bkXK4vykGvF5L4AIgZ2A6lM7nwGUGUiRw8KwwZ4BeAWsy51vfJ7UaCBUgNDvvSh+D4Wi2cyK0olbNJr913+uk2n8LRzbXL0GZ3i7kKzR7TrTavoFqENtgb2FC9ymDYDPpQBaLG/i/co1t3sYOX71xpgtHv6CQeKk71dZ89g9/Edl6wcu9avi9XDFkC0nYFHs6mdU7zOv6f/PH4d/d/NJvbTnJ7s3s3Ks3syTputzB7Nyi7a2ezg29Seq2gXuz/3IhIBDnswwnZfv5/4beO39WKAsb14RTu+JIHqyDLt+Pynde8Vlyoq9ypjYIt6dMxn/l0koCGGeFBYiPs3arYj03FF9vECRyEwT6ZSdcst+u0//rWy4WEF9RqpNXXY6Wdr8DFPcPPdKuO6j8ZeIpevKOBqrIQB13odJ60xTUzWVBmvae2F/6LStq1KWcXvzVa0c8SKHXgllWs3YxTk2yD5Vkk4MKDRK76gFMaVPfYmSoR8YM2B6/hF5yn+Id7aDXDZ8Ebnhc61t42MJFEorQG4frIj4JoBXJnA5yo7DQOFCcD1GI2cdeGcgev2k09Qds+WRnKEJfKGtKgGYcoIu4JKJN69S+su+4SC/R/k0hYWOwb9ku10JkALbQXjCqCgr8LAsrXLd75kYKlNmPZezRbrdWm33J6147mQPaCD9bc6O30OH0h3eu18nE99fCe7+bjHvpZpfcq0kftaXqvrsQUyDI5izN75uudyKJc5o3LD9fr9G05UqZ8McJLGJ3ToeRer/2F/rJAQAI6M2PNpijslizdeJUK6lRJC8KqvastZZ0jE7E1jVZTpYZ/4gqKRDcLhlwQ/q8fyt8CyBa7GBvhNUASuaZJqolZRXJnQWC1Q+aqvac3//byyqJTnsevwqOP97vIod3jhHE93K0J2mRvANY8q0B64BlGgiYvPU/KD7ze22PObMYgAsk02wGeODVk76hhXwlW1iypgjOuOM988xbgCXGewz22ei/KDox6s0bPnDlx3nnSC0nu3KHVZvZb24bacXKKEQPVqVYOvea0G//R5eaaXwuDIpGnA1N/KZnsUJyzYV9oLMGs618WbBNrbfSWCV5959dnWufTAIvNcvKabYLaTskxSMd+A0H/eTupXHLfZ/jdZwFzs3sk5Vi+fyV6q71cnz7Wv5zqyJMuUxDX9/q//p+K0qjCL8BDVyPNfoPWvPFk9Lt/rnneivTjmK6Z0J89GlkaS1rBZueXcs7Tr6m+qFJQUR4nKGzbq4A9+TD0R7HGiaDWqQCemXbLnrhjgapOPD15NK+ZCY41PqLLjXq276H+pPDnuvA9bHXtsuynPW+0YM4da5yNUU673DCMpG8wZ1zBOlDpmt5VzFoxrqHEHXL83A7jasyEbwNmpJyI6QaRwdFjDH/qkQucV1ZpCzTImkh7tPvPNSn51vdJ4jlKBxo1z4IrG9aI5M647X/dyZVu3KKHCy8n5oSRFRz9Mo+96X9430CsXxFT0RRgf0yPieGTZsmDFALAW9mrJjhaNiplOs12iAnuGvQUzzWzQzbIW2sazAdy9qU8re5gmeCFB697UfyHB677WbyVe70Z0yJEg1JZ3vUW1a3+hmmoKskjRxgN1xIWXKOvrd05ZSL9cMgB2mBpadt7/xTpm9H0yceHLkSS67R//SpUdO/E+UBpG2u8pT9faE1/vCJewFLaVPSzWs6zet3MLrBjgyqPTmU03xeBtEyzAdXJiUrur49rvssvUt/lXSuag0jYAS4YRpxGDSXM+TXPdM597gzjHLzLe46vUIXCd+MD5iq8GuOar4OKBjxai+7CnVxHA9ZJPKsTpq83efxG4Zo1UKkWdX/FezmaNqAI66hitOasz4KqtdyrBA3VvpBxzN3dXzyTXdjI0rJHLP6MSDg2F6AI2yAJccT5By0oIIT901nIDZdQXxhinlVYhwLpq5EJhS9Vezerlfzbf9TYnrOUo5zBpgx/FYr7tNZ99dKmXzWxRwi8ijXTv//6c7vzQeeotjbpIA1lQ1tGXXKlk0/7qy0qKRagpfBdCxcqdG5fKkbnUXJmynbv1q78/Xi4UI0G0sooOOPkdGn3ms5QldeeTQDZIwwqrrPtSacHO67HigKvPuJpXqAuNNTmpsfFd6r3mGo38788rQu/Z5qBTJ2xB8BIgD8iRZSOQXOeGnv2KBuMaZsqGBjVy+ecV4CUZkO+jPePqpAI/nCkV8O/nnoUsW3hDr1+rkQ9+ItfOtmGOfeCa/uqGRsy9OQJ2skjFSccaVxjX4J67lh1wpXlgJIZPfav0x0+acgAoDowsoJAFsKCyzFjLefA0oMEz+BPZfION+S5/9nc1P6Mdi9rsu/mot5XJT9u+XUqgohNbGlFgWdOW43PM9XmXxHkuHGHiUr3uuPEG3XrRe1QqDSi9/Vb1BpkGH/cUDT34aA0+/vEqbTpMVdx/07qGyv2LW/3GPGwEUuX3t2ril/9Pu6/5iWrX/9LtUoJcazt26iGf/op69t9EJCzV4zrU0IxoG4v7IKt331sLrEjgaszrtJNW3cXKnJzYrbH7dujQ889SlFYd6+rCiDbw6LR+E0/mzHnpOyesBtM6v8LLPLySUyLAuF7+eaVJ7LY8mjGj+cToSQWmnLOKEohpsJkEobKRYa259FMuGVc7HakB17Ez3qr0putdMoTpo/U9OMd925AKjLznAmUwqE1vRt1CZcSMLfVo5yknSPfAuDZzBFu6qtcwCxSrpvJBR2j4vA+6wTEDvLuEL7lHvQFUQmPhgMViCGnAfICZvR0MOr3u5z//uQv4znOY4xk/x8fHp8J9kemKbFbtjnY2KAJA4pri6Ebw+nagv9tb81ZH35OdxTAMuulieW7izBI/FCaaWLy0NbIQ2p06+zsWxb7h26gZS+uDVP9a6jQlZYoI+TP7u1K0+VxZ4XbXFZksCxXmR6Kwus32fMsZhHf6Hi3k+TPszrjMJmKaaOfOXdr6gQtUuetuxeP3aXj7DhdeKklqKpWGdfBHr1Df6CZFLsTaQta42b1SuZivoTR58+906ytfoqxUVqm/V8RCp4Lp+C6N/Pen68B3/YtzLnMpudl3TNKp8HmL/RSr9997C6w44MqLuWd0gbqqNSIL7NK4pLWfvFIj1/6X4lLoAhkj6s7hXf5GApz4Fe1P/skcmca9b4epuwBogsEhjV7xuTyqQBOPzunJj0QKoSYuPlcxzlluO6dVXXH8CpWOjmjggo+qHJUUejFeixNSmsUqhWWNnfE2xTddpzTJY3TO5XBA3yUgOMplzvIn65nXs2QgNV9dJYDrya+U7r1DsQOuC2PzuTzPbOekYaYSE8CuWINnn6fooQ9zwDTPnT0zxTDb64S/Iqj5vniwz1an+fze2pPEAmRCespTnjIVwxUwRyB8Mj4RkJ5A/WSbagXKimCHsvnXLJYtn5M5iSQFpFp1b2yTYOhFQNjp4sAHiFZv/z58f9NNN7nwWaRgtYUIoPUv/uIvXMICgCoJB6gnwfNJm0oiAQ6TVhgItnvMBgqb2cqcsExvXATGRbv7NjNb82y0G2UYy9nMZv5ioOjo5P9t15LYgeQFJAxodhSfv/h8y1n2MJ/v32xl+4ssi+vbbDHDeSy2sHMaJsru2qI7L36/Klvv1Uh1Mg9Fl6WqTozpgNe9Xfv9jz9TmJYbSQJmq8X8fu+GVUlbP/Vh3f+JjynoG8ijBjiRQKo4lI659NMqbdy4xxhhO7EWA3h+a7pa+nxYYEUBVwxEpzTwaowrLy/btLXxiu5LJhXd/HsdeNkFInJRrZSqlExvxlsMVAL4LxRgzRuWxAEwrpGCgRGNXvmZPNcyKV9bZs7KgevkxYTDMues1oAvLEXKRkc0/IFPKq7GKpXz4N7FuJH5BBIrCnsE47p3wDVWeNTRGjlrGrgWnd5y+4ZTwHXX6/JwWGiK5xx6az7eik7LdANm5MB63wtepL7j/3YG61pkm9uBi05vvRjn28RITngyVj3xiU901eBz2EVSgZLKE+BKVizLRuXAfANoNrMB/dAOfrd4trzHHPwk89TXvvY1l5HLyvADyVu4MctFz/1g/GxM4O9mmlxjLI09tfv5f/O7xbMl0xIZl8gkRSQIDtKSkjL0q1/9qst4RTIDMkuRyYnMUGTI4j5F/akF9bdnt61yP7C/nePXh2eycFc29hnwNBaWc8yO/nNbggTGxuuuu86lXcWuaK998Gp2sLrY+OrHXbWyuJf9Tj0pj1TAPLcd9r2BVr8e1k4+yLLY3H4yhcXo88vlnvZumiSJdoL9LzpSch4LaJxCWbQMDw1r1+77dMu7/0WDv7rOEToulU0YqT4xqWPed4n6H/wQqXfxta15FIFQUZhq99e+o83nvU3loRHHHMO24kw29Ixn6cBXnayonGta7TD7rMToKMulj3ajnisOuDZjXOmkDPCVyaomK5PalUkHv++t6t05LmWOp3TYAk2rG+gBjxa0fwERFDDOsXADgw3GNc+93GybPZ+0c/0tGtf2wLURxzUsSetGNfrBTzgZQlxP3P1swpj5gheBqy8VaMeGNjzqk0TRUQ/W8Fl5jujmx0zgCuPqMmcBBJcR40oW7SwtKynXFB5ylEbf/h4Fg8NKsK3pohsG6JT968ZL3u0y7BlINUowd7bLSd+5adMmtw134403ur+ZFAGupFn9r//6Lx177LHuMwOVpEplUuVzyiQF68aNG4W8gDL53EAeQBDmcsuWLS5F62WXXebSdMKaHHDAAW5bnrSj3Pfmm292MVk5H4CEVIFUnnxPnZuxT7/5zW8c6OZ76sJkTsIIUp0CPKkLciPqjDSCbX8+P+aYY6bMy30BrqS1RcPM/fn+2muvddma/vmf/9nVA6bawDb3pEzqTbpS7gGbSypc6sS5sPSUwWcw9dTPnE8t89V//ud/umfGFo4pS1ORshZG7dBDD3WAkhSsfEc9AS0Pf/jDnZ1hxGFFScdKfbmHLUSwGXYmTSvxT3EwpH3I9oZNKI9zSKaxbds2xzRbEgdCwHEf5CS2qLn++uudlIJ+wDNgY8Yf6kSqXuxdbJ+i5KDb/XkllWd9g/5LG5ndsbdvVxxELZ00fXBoeFBRVlJty+912+tPdNIw59ycpSr39uqwyz6i3rUbFTnp2uJazAWdSWJFQaSx312vO05+Zc64OqgdKugp6bBzLlH5sMNUauPLslAxhBfXWivz7ssauNrgWlxRGXi1sDC2NVCbrKgyPqmdQVVrPvdZjfzix04eQHd3YAnebL6CtM7af3K1LVqcaHCNhi//V6XZ7MCV84kqUL/6+44lbXeQOSskc9YH8wQEaE9bxU/EUzOKSho74y2Kb7w+T25QAGGt7uUAOIzZkcdo6OwLZweuWU2lqFc7XvcKZVu3Ks0IybLIo+Os7TV9govd6gIh5AkJRs66SNGDmKxzPdjyeZIOHlrSE57wBAeUmAQBKbCPAM9HP/rRLnc8TCzAlUkTwIZ92OZnwkRi8KMf/chd+6Y3vUnPetaznMTAbVumqUsI8Na3vtVdD9j527/9W1c2ky9AjDzy5Lvn93e+85368Y9/7Ji9K6+8Un/3d3/nQBZgF9BFrnu2rJnMH//4xzuW2BhDJi/qzZY+W/6PetSjdOaZZ7p7/tM//ZN7Px784Afr3e9+t2MlYVe5lnty/69//etTGl+AN/XlGdHhvvzlL3ff/+53v3OyAQAaz/XYxz7WyQYADK997WsdeOdzAD4AHMaaegACkRj8wz/8g7sWwHjJJZfoSU96kmsobAGopQzsSJ0/8IEP6BnPeIYDo+9973sdg8p9nva0p+m0005zZfBctjDgs7//+793IBzQ+JrXvEZ/9md/5sq/5pprdOKJJzpQTVuffPLJeuUrX+nuib4Ze5xyyimurbn3Pffc456Dtnrd617nJBMwziwyWLhwPuCbA4kFtn/xi1/s6gKABbRzDfUosuKrDNnc3k0jCXgfbZFo4BW72qKT7wG2HPSd0eFRJUFdQVbS1ssv1j1f+pxUjtTPgjysq3zEg3TEuy9WMEQMdPKSB7nDcmFSaLcwhyl1etMsVuyi9DQi6eRhaJxsrOWc4rgPKCYSDaTKapmyZJduf/3rVd16h8KY+OqZqpVJ7f+q12ndX/yVApf1q9TWcIYN5hLab24tsHrWQlhgRQNXf7sMqUClWs2dtCYrim74pTZ9/CLV+oYdKOOVmda0LoTpZ97DYUIXbC5Q2D+qEaQCDrjmaWaLxzTjGmgc4Pr97ysTmtg2dS+FCtes0UgjcxaQyt9uNM1lXjbAtayx09+m+FekfJ27xtWlPSUaw4OO1vA5F80ZuCIVSO++e9kBVwci0FbTdpWaysf9pXpe/iqVAoBs+4Fz4Xtad+5IH3nqU5/qQCKAE4DD4A9YeuYzn+lAJMwboPEjH/mIY+QAZGyvw/SddNJJDmQC9vgdYAkIAnDC/gF4AH2XXnqpnvOc5zjWDrAHKwg7x+dsxcMyUiaMI2AW4AYwA4h95jOfcVv0AMmPfexjjskEmCE3OPDAA50hYARf9KIXuXoTVxd5wxVXXOFAMiANQAvYAqgCWgG1jCWbN292QO6LX/zilIMWANWAK2AAQPnlL3/Z1RfgC+v6i1/8wt2PLfTvf//7jpU9/fTT3fPAJgP4+J5n5v6f+9znHIDk2QD73/ve99wzGTOJ3QCBAFpsw7MiVSCFLQAdVhQgSVu95CUvcQAUmQV242/aBpD9qle9ytnbygUonnHGGQ6Us7AwrSTgH4APq3zOOee4duKeAOWPf/zjTi7BguMrX/mKfvCDHzhAW0AAACAASURBVDh2/D3veY9bmFAPwDxAHNvRP/7kT/7EAXbGZcA1bcbCp5n+e5Uhm9u7a8QNiyDAazMWlv45A7gCaoGhaaLa2Lhue+NrlN11r0TwK0BqFqj/jx+tQ992lmLV8yQrJT5vnlWreU0JyogGIU+jnGPeXKzaKtGOlZPPSLFKacmFtUomxnXPW96snbdcpzDqkRIcfMvqO/ZYHXzGuQ5Qp0HJgePZjsVI1jFbnVa/b2+BFQdceVzTYZk+ylZV1VpV1VrdvZhj927T4e99l8ZLUn9UmmLFFm8rt8G4RjlwHXbAlRUwA0N74Dpxcc64ph0AV6drbQBXbMZkDKszDV5JQLAKXOc0gLhBOFNMnED2sQaHteayT4g0aElPTxseYU6lL8mTeE8e97jHTWlcL7jgAgc6YMwAroAoNLDHH3+8+xxWEVDGdjDb6AAdgBUMHUANAIazE6AFcAlYQ4YAEAVMcq5twwMGAXIAVADYG9/4RscAXnTRRQ7AAcIAoYBR7kOdAH2wr8973vMc6IKppa/DQFIvwCBb5OZQBusIYMMZjO1x7v2ud73LMbZcB0gFaH/hC19wwJWDzwCMADmAwatf/Wr3O2AO5pQ6sHUPE429AI38/pd/+ZeujoBgnvfZz362A+mPecxjdOqpp+oRj3iEWyDAWgLyOQ9gzUIBNhP2DNYUBvttb3ube2b+5t6AE54D8A1T+/SnP13f+c533OcAY74DnGIDzqdteD7GTsqmjtiL801ShDQAewF0+fntb3/bSRloI8aR5z73ua4OP/nJT5x93vzmNzvgCrClHrQrAJrnfOELX+jAL4AYJpqFAv2qVWQE+h33WGXIWkBDL4IJdmIHwxKbYGOYbGwHC28MrJMNjI46J+U4q0rVTNUbfqnb3vx6ac2wonqiOv/t3q01j3qSDj3nbNWjXvW4SDPkKG9I0WYJN5BmmSq/+aV2/uxn2vD0ZynatFGBeqQgjyjbCmO6Odmh6kz1IFMprmnzP71BY7f+P0Wl/ZWEVZWzsmq/v1sP+tSn1P/Qh+dSP9WkcKbG1beaP9c3I3CW5MC7WilngRUJXOmE/LMEBBZloF6rq1KtqFad1H27x7TuUx/Wupt/qwxd6WJvTTe2lAmjFA2MaOjKT7vV72zA1UkFLj5f8Q+ubgDd9oxr4BjXTziZgEtY2gjXZODV0i7C9pbCksbORCpwnZMWzDW4gmNckV486BiNdCAVWM6Ma4QdMSIJJHbdr+GzL1b48EcoTCIh0ZhLiKLlNiYBNAArACKAGQ5ZP/zhDx2LBnAFgABMAC9MoJyLTAAWCBADaMMusG3oPwGubJHDVP70pz91jJ6VA0CCkfOjCgC20IUCvjgfMAubyPUmR8Ax7Bvf+MYewBXAS1+HAQXsUR/ALkznk5/8ZAdwKRcwx5Y9TCpADg0oAM6YYsoHuAIIfKlAEbjC+AJKGZOwFwwuoBCNrmlPYZsBnNgP1hctKKwyW/+AQYA3rCUsLPXnnrCZaIoPO+ywqT4GyAbMA/ABnNgJjSqLBsqnTXgG7M6igQPGHKYWG9jiFSYWAI0Gl7ZDFgJzDJAH+GNX2h0AC3AFmDPWElmBxQptQttzfwD9n/7pn7oFDOdQh0c+8pEu6gTnAKpY6MA8szgoSgV8kLG6vdt6pLC5z+zHooadAuzOwd8AWRZQBlwBsSODg4qjwDkqx2HqwOq9n7hc9/3rFdLgaL6DFpUd8772qX+qjSeeqKB3QHIpyRvbfI0FvAMWHoh132aZdn3/Kt1x7lnqqceqJLEOPf29Gv5v/10Z94OgKYRWt+ucxADHzixQbfs92nrxBdr5kx8oIKFOLVZZkapprI3/+EpteP4LXYzyLKyrFpTU24FQyxZFPoGz3MbkB0p9lz1wzd+JmfvjtlVi4NWYVxdZoFZzL+34xKTSW2/W4R+/RGFUYmNh0dscta2iHgUD/Rq4/LMKXLYqwGWr1XWe0WviAyQguNoFh263MxKUStKadRq6+AqX1s9HotiKsrAPR1TCT75HY+95s9Ibr889Njs43FiGVOCsC5pGLciLajhnNTSuu08hqsDdStLlpXH1zeK82OuZouOeq95/eLULJ+MkKIsf/LCD1pvbqQBXtvXZhoZBBICwDQ+rh1TAgCvgjv4FA4mzEQANQAgQZNvZjpe97GXue0AUW/+AJcAeLCygGEkCW8+AV2Nc2fIH9MJGwrZyPowt94BxBbwBsADAyAcApAA0dJv0d9OyAsC4hroDpgCPlMv9mOwBY4BEQBUH2//Uk2ezZwC4AtAoHwkCz8uWuYXDwkaABFhdABrPACgFjNpkj04UJvLyyy93wBW2EsCJbQCQ3BOGcv/993f155lZFAAOLToIMga24zkPBhVmGMANy0lbUQ7A1w6YUbbueVaAazEKA5IO7AjD/Y53vEPf/e53HYtMnQDRsMVEJqC9GGuRh2AXWHN+whrznLQb9bCxhnrDyHMO29owzNgF+5g9WoU7WwWvreaERmBHj5Dw9a5cxcKDvgNwNTDr62Gd7dNESRjq/u/+h7ZdeF5OoGRSf1zWWFhV7/4H6ZC3nKHK7Zs1tvlm7XfccepZQ6D/mWOdA9L8V61rywXnaOJH33fMbiWNNfrUZ+igU97sdvbyyIHT8a4TpUrrgdI7fqP7r/qmBh7xh+o5YKNuf+ubVdt5n0IkWIBm53xV14FveKOGn/gsR8aERQQ8t+Esn5G8RB6rkSw6MNwCn7pigauBVz+mK04FDJCsGidq46pWEx38wfepd8f9cqu6RT6cm1hYVtDfr6ErP6/AhQcyAfyelXMTQCDtvvR8Zd/5rtO4tosOHQaRsnUbNPKBKwUm9sK4Tr20Bl7x2iz1D6h65luU3HS90kZIormayIDr0Hve3ybI/p7ANb3nbqXLGLg6+5Qjpes3as25l0thrCAor0jgCrhjS/2EE05wIAZWD70pn7MdDLDld0AsrCKsIeAP0AiwYmsfnaPpJnF24m8YU4ArZcCEwiCikQXMAZwAfzCrlHXXXXc5UMrfgFDKBITBNHI9W9ZXXXWV+x1AB7AEoMHUwiwyiQOI0a4C2mBD2YrnephYgCcAi+eCtQKcMaYA3ACEgEOTCgBmAWLcE7BgGlgkBNSbz9F9ovNkW58te0Au2+Pcj/vAch533HHuWYmGgP6TrXocyGCkAcFoWi0G5c9+9jMnYTDgzcKTdxibAXIBjPwO8H7pS1/qQDFSCnOEAxgCZGk/nhUm1XZhGCt5Zu4PmwoAhXG1+sCCf/azn3XAlTrBshLLlnYB6KLhBayyuKEOtDt9weyFHf/mb/7GgV/uRX9hMXP00Ue754UNxrms1WHaRNslmuvYtJLPswg6FnUCWQBtyDvDwoy25RzsbVEFeP/oexY6KwdssJaJgiTQjs98VPd87FLFA2sUpfQvpCTEBU9VrcbqywKVh9dp4/nnaeigw6cWHVN2TmKl1YruOP3tmrzpOkUkbClJQw/9Qx3w9jOU9Qwgl3UA1xYqpJhN7tiq37/hlcp27RKbouofUDY5qbTUo3Iaq14KlVWqOviEkzR83F8oLPUoUZanZt+Hw8CrhdLbh6JWL50nC6xo4GrglZeYFxPgap2yOj6hsUpdo1/7goavvSZPQrDIIZhy4FpS2turtVd83mVfyiUM7YPxj3/uCiVf/HdFQaKkjXdWUO6VDjhAw+d8oGmEAF82ENerZLFWcPrbVfn9TS64cyeHz7jaSnpP++bANVPdxYzdRVQBgKvT9s5BVd9JhebxXLPb1E+iU2TS0Mc/q6x3sMGaL5/nmYupAEiwZzhNMTkC1IjbyaQH+AR4wU4ClIwdg5nkHI5zzz3XgS3KADACfNB6sl0My4jmle102FJ+B8RwL0AKTBEsHdpKtr75HODHREw5nGtAF4coWGAAEQASUMh1xrhSN1g+6ku5sH04JaF9hTGFXaRdYWsB3gBw6oCMAS95nKxgqzi4BqBIfQkNZd/zN4AasAAwBazhwETUA+qPRz11B7AD3mBFkREgm8CuBtyRNQCqqaPFX2a7H9DJs7EljDMWrDNgkCQQ2JbnwrYAWUAqnvwsMth5ojzqRVtRByQNML20L9cjT6BswCdaW2wAW8t4ihyC+wDAsR+ACFkFTDWLGSQE2J/FBwAbeQD35VpsTjksfGhjngP9K4CVrWzuAxDGFn7sWr9v2nhioIu+90A+AKDMcbxnxprTJtjWbGO7A/6YbGDRnJk5v5bW1ROXFQyFGsxC3X35Fbr/K59ReXhIIUCUUFkktAlihUmfgrSqg99+moYe99RCEyBJk5LxSd1+xps0+ZubVEoDxUR9fOgjdPA7362gp18hsw3EiiUgSTPt/s3PddebT1WWhgpKhHgDlqYqU2I0qPqOe7ThhJO09q+OV1AiTFeiKMvZ2305zDarCTD2xYrze+2KA67+C8lLy9+8iBb2yV5kXvCx8d3Kbr5Zh3/yg6qzissCZWmcbz8seOImVpsE409VCkL1XfGvSvuHXRzQ4gLSf0aCLcff+4YqF1+gqFRTHCByj/LwTMJZKFRCnuYQcFhS9MdP0eAp/ySy/ZmoyAes1t0Q0gOk7zvp5Srvuk9BPXVORrh0tQtdkDuK5un1wiOP0tC/XNBGPjwNXMOgLKQC2nq3UtUXX3PcwXvXcIydJhgyqZwkCo//K/W84OUKnS1dKrYOSl3ap/IewR7CjrElDOAE1PE5IAVACpiEmQTYApjIsAXrwwFYglUF/AC20GgSd5RrYP34HHaRCAQcbMMDoABYOHQBoui3MJewSQBGziF0FQASYMfvACkAItvt3JN6AKwBeTZhM0EBLhknYIj5nDIpj/tYAH8YWyQJPCd1pr6UZfpBgCDgEsBJmbCPXA/4ZLzheuxj2l6eC0kBduAAtMKksnUPeDSHKOQD1A9NqGlbre6MBQAWvuee1As22RILUB6SBOLTwrjyLGhiYYexOfex2K4w1uiIAY6wb9gZ7SrlmR34jGfETkRpAIjCOnMtgBgGG40w1wPesT19gXvQFjwrfYD6YDfag7I5CGkGywzIol0pp5isodVbAdB+IDOvJBzA5n6/xlbmdES/ow2MVS0uAPzFt31nUrtKraaeSqxdX/q0tn3tSypV6kp78AthPkicPKCcpOp9+KM19OzjNHrsIxSsXaMkY9s+lpJQaa2iu898p8Zv/LlLy0pewb5HPkIHveU9ivpxQAa0Rjk/cv+92nHdf6r6ja9r1w2/UBKUVQtT9cXUP1ZC8oGRHm14zku19gUvdDtcHPMhx/LjJfvv3Hzca2mP+EurdisOuE4Br0YGLSYMBwZLJTeYT2XRmpzQrslx1Seq2vSRczV07w7nsegclhapjaYAZJKq711nq/chf+hAYnvyMVZy6xZNvPZ4pes2qVSPXVxarsmxd9KIt9ejpF7R4BveodLj/rvSLFLUNnaW27jR9pf9pcLxmgPB4K7ZbLMvwHXsn16p7O67lSyzOK7F7uJkJ1FJaRZozYf/VcHQ4NT260oZ8IwZ4dktC5KfytRYMj8bVnFysZit5gxhZfoMkIFGixRitjYHIj+zkmXbsp0WC/JvdbRyqaexdf5kZNpLXyNvTJWdbzpSAwWWDczqbmONlWHfmx38Ovr39kEGnwM47Z7+vX1WsbiTYXXjeoCMgRYYaBhuQCH1sbpYG9n2sT2/bx+/TH+Ba8+LjWFUAaBoiv3z/fa0a/3r+Mz6jtnLwFWxjrMNybaTxvUPNOYVW7HQs0UhtrK5DluwoLIEBCwsLE6utQWLNNqcc1ko2DtHOVxLCvTBITJm9UrZpG593euU3HqTklKvIkApMjIyMIZVlcarinqG1P+oR6n/aU/XwLEPVdQ34jI8bjnvvZr82Q9d2EAmp5H/9kTtf8obpDRRfeekKjf8XGPf+rp2Xf9TpVGigdKQqmmocpCpFjD/ZEqqmQYe/nAd9I4zVRpiEVxXFMxvNi/bMfLHqZUyjs/2Xi3V71cEcLVB3zeyvbg2OFsMwKksWpWaJifHNVZLNPq9/6v9rvo/ykhn58LKAdMW+HBBmHONT1qPNfD8F6vn+JeK4PbtoDQL1CyuqXbR2ap/81vK1o7mcfJ4DhyCUjTsoVSblMqDGvnQldLIOgLnNfI6N3/OlAvv3qrdp/yjWw3HrNgJWtImE4mVlG/z7x3jOpWAYFaIvMDt08HtSJfYk5RUq9ynkRPfqfAZz1TgIldMa7g6KG7Jnsq75AM3H5g2A4ZT/cP3OG7jDNFsO9PK9Y3SbMegyCAZQLKfdn0R/NkzFO9dBGRFEO4/b7FMf5Irlmt/F2OUFu9XnCj9733wZ2AQLS4sKAAWphs9brOjaDurT9G+zcZYswE6V1hctLa+/dp13CJo9+vR7Lu5vAQG1A2EzeWalXAOjDtg01L10ua2+OE7mG1fV8z3Jm/BZvyNTMTXx2IXs2NfX49i/ClSGNFYWXVMO770Jd39H59RsHOHosFRJWmsUgZ4hYOVwokJJ3sLywMK161V//4bVdtyh5Ldu10CAZiVaO2ISusPUrrtblV3bFdWmVCAc1e538kB6oTJCkJFaaBsYkLhyBqt/evjte65L1TU0+tSuwodrnKJSHHM6WbbPlD7Vjdt2M2yViRwhcnhJeRFtlWlpQ2cYlxrqeoTE9qZTKq2bYeOufBf8mwgDesuNHCdykECUCVU1ZF/oMH3vM+lpM2CmRlFZrBE8KJpoHRyt+LLztfEVd9Rz8CAC/GVuZc+U31yu4LRTeo/7/0K1x/gntBpUNt5umepald9XfULL1IykPPQcZopTVL1NLZmmnXEjJWxB1wHO5AKjJ/yqjwBgWqujIVug269WBGLhShwaXXLj3ms+l//FudQsJgJLrr1bD7gK4KcZuCjGUBsxlZYljvbGp4NoPrvQLG8ZqC5FRiaDRzPFVD59W0GVJtNrHZv35HGWGufrbRrbRHebpI2QIs8gX+wROhc2ULmKAL3Yr9oZY9WNuZ6JBhs1aMrbgZ8i58V//ZBeLG/7E2/NQe1BwrzaskEDFzRn9CytgJyLhlPpTKVEtbmRIv3av3EFiH8TLIsd6By0QqYliqqbrlb91/xYe34wbfUM7jGSdKUxC7pCuEQiWsdIjDLpMjFYMXfn+QDKdyKC3FFGKw0SHKQm9TdLh96AbfQR1BQr6k+uVujz/lzrX/JCerdsF7i3BAhW87cLqQCC2zBsRpxYG/ezO5dsyKAq72gtl1kHcsGfz8RgdH+9WpN49Vx1cZr2p1Jh116kfrvvc1pbEJSynXPxntXUhKq58KLVdrvIIVtnQ4YRQLVEa3HsbLvfVf1X/ynqtu2OplA7+CIgmMfqtKzj1MwkOsLmwPOPPaqY3gZTACu73iT4t/+0skKplJkkh43zRS59LjNhQNugmVkOvIoDbznwjbPP1PjOnHKaxRvva0RTWHvzLZUrmJwD0uh1Duigf91rtK1G1Uijcs+erwuleebj3oY6/hA0CoaeJuvidAHoPxejIvazfabT6Zrb+tpdjXyYrlv7Vp7Nlt4wJgCVHlG22mEYW23oGOxwXtm+myALGWb89Zc7GXtPvZf12jX176hsRt+IU2Mq57UVS6VlKSRyjhUlQMljSyQpWxapkNaqyrgNg3Un5Q0WYpdJINyLNWiUL2Dw4oe8Qjt/9w/1+CD/6gR+mpve8S+X+cvNE0SNJ/v1b7XeOWWsCKAK81jrIW/TWS6OPvps64A1wmSEVQqGq/VNPDdb+nQ735NtVJZuefSNHSdy0vc7S6S1WOVj3+p+v7qxW5l2hJwuph7LGnDPGEB2zmkknZpoWMneHcMoFvFtinHJQ3IRazEg63+5teK33yyooEhjOsArR2AsrqLTxo4RzLnBlbYBschKTvyKA12AFzHX/dqJffcvuyAa5EdxPEAU7oUsLW6yq9/q/qe+GTFaaDSQtID3e6UC1CeLSyZVFcqYzbfoHUBmmlZ3MLGe9tCXxaVblNJ0/2aBtnmJZ4TSYBt/7tMWENDe0Rj4HpjWwH2gFaAqtkHhh7962ysvF/FnBwCcJYVJXXVbtuse77yOe2+5vtK75tQFuBfUnYOXCoTezV1u31GkDjpQVzNP8tSlTbsp6EnPU0bnv8ClTdsUhAznyEHiGaEy1rstizqXhe7Pg+0+y974GosKz+Z7PwVkDGudDL+GfPKT0tGwEqzMjGh5Nbf6+jLL1J9oNd5gc/uhjTPXYVMIZsO1MBp5ygbHm27q09NbOcfbWqYZoqJrZflQaRd9BCXTaS9a5XjmbFjUtfERy9V/M1vKIzy7Z08CsH0wbmp+3BPMGaMK8B14N0XtDHUnoxrcu/tjcQL82zfBSjerQPYWnr4ozXwzn9xMQbLBdnHAlRj2d2iuHOyGAvH+TSaben6i+xmW+z7Wof5KHNf67TQ1xclKAt9/27cj3bESYqfzGOWLMAvGwcrQKjNfzhhWdxWO48yLK4rQJeFocVzNSdm5AKdvm8uAg3SriBz4DNCHsCO5m2/VnLr7arcdZeS++5WMr5bKYl/6nWVenuV9veqZ3BUpY0HqGfj/iofdqj6jjhGYbmU62QVN5yC0bDuW2zWbrRDsQz/Pcbuq+zrfFi5eZnLGrhax+FFa8bO2AqV83y5gInQa9WaSwFbrUxqbNe4/uD9Z7otDV4TND2dvsDdbDa8MOO4roE3vlXBY56kCF1QBojcM67rTJg97VrGq97IvTVrLFgnXHJpSzNl2+5W7dRTlE5OuEciPazvK+Xfj0ELVQBy2SnpANn7ksxJBfrbAtfcYnjh89JPnALjekfOIC/7Y9pKDNRDV35W4eiaBjO99AbhpWjuosPSUqxjp3VaZWo6tdi+n2/9aK6htfb9jp2V0G6BQX+BCQWUEmmCZwGAEiotHzvzsZKf5nTFvAWjCiljzCvn8D1aZ8Zai+iBTSiPsi2pRWe1z++dp/nmyiDfnctSN284dhhCpJ44/SuJbWyuCaIS3r4KyoRwJMJEPudOzbsupGN7V4xO6zof51u8VzDISgavRgAuhZ2wZQtci1uKxe1a66C+XMBnXVmJs8rkHy/4JNEFvvXv2vS9byrBkWGRkxGkGQ5KgwoHpf5zL1M6vFZpmZUt+tL24T/2RnOWKMklBUmq6oVnq/ajH6jUk2d8amVbszGCehd1gAUEkoUgVZQQVeAY9b77/bOOFbkGT0IqkN67ZYUA1/yxcfdLJsfUf9KbVHrK01H1K1hlXWftE3aCLTLZ1lxOk0IzMML4w7iz0ie4OTfuAp64FBdBxqQWWU6/78CkGvi0zw3I+vpdA7TsOpqTFawqB2CVHUb+BvAyTsO0cn03ZRTt5p1899MyQU43vIHUxSSJutENV7rEycYu2qmbfWZvbb8sgWuzyawVuGolF5iOLlBz4JWXetfunTr2g2erXHfBoBb1CAnGrJpS9arn4X8ove00leqJQrwt50UnmShGH/uVT6ryqY8oLOcrcxe4GlQ5C5BnZUzUAZd4IJLLjqIjjlL/We2kArmJDbhOvv61jnF1+WhXyOFC5aLWeOgjNPD2M1xsV4Drch+oF7J5TJsH4LOMQMvNfksROC1kGy6Fey01thvChH7BXGQMqt+vi+wq9Ycd5R2wKBEGfqdIhCxzzKmxy04KV6m4v/2oAT4gnq+26VSq0un581XvTsu1etsOMNcvVXa/02fj/KXIKC8r4GraN3426xjNwGsz4Grl0CAmVp8Yn9BEHOqgz1+hNTf/Ko8Rt4gH4UNit22SKkgyRX/3YvU8/a+k3l6XYavbR8q9fnmdJs85rZHGL1WMWJ6c1XNgnwFoYFV0nBlJD5JA5aMfov53nz8rSMudASSiCsC4riTg6tz8SoGivmH1X/YxPOZWgetedF5fFrQUVvydPII5Ca2G0OnEavNz7lKJXEF/BjyiV2UOoo8ALA2c0sfpL5AqfG5SAKIF+EwrhAvX2DmUSVnoW4tOXEYSWNxXS3Kx3BaB89Mzuleq6aqX+87KUmNZ/RZaNsDVtvl5GS1rTrGrtQOufFcMi8WAAXhlcBgnz/NkTQM/v0YHfePLSog5l8Z58P95AIqdvCYlRUqTusInP1Pll72KvZ9GgoFprywnKwLk7iFinwbgzvvTPQ/b/4GLrecGM5yvrvq6xj5+hXqrk6rx7HuJ27FXkqWqpzX1HPlgDb/7Qi8qQsHpDbTrkB0i2VDjr3+1tPUupzPuPjTvxOLdO9clN8xi1QJpzennKT3mwQoJCRMmUgbz2r17PRBKWk6Tgi2QaZdV0Lr4vdOYsaXAvNKPTYOKZdi6N1mbbe0DKJmzTEpgbKtpUY2U4XOTE1AuWlYOrvMXeZRloNUY28VvlZVZAwN9hldMcrccFgk+QbhUwfeyAK62ncJL2E7n1gq48mqYsNiPMODLBSqTsXZPbJd27NSDLjvPaTTzXd7cv3HhDxeh2d02DWP3e1RPVD78GOlVJ6rniCMVh6lKWY8S0sK6IM+BgnaIM8PprBGvNSJRQKhs2xZNfukzCr7xLcV9BIEmZDSK1707HBROYFADxYcfob4zz1MURvliA5TmsbeNZGFTobSQCqT3bG6A2b27/1K7yvVJtL9pot6HPFLJ6eeojLdsVlIWpsLdbvXozAI2HlgKxs6uXpizjSF+oGVxWhjr7vtdFrt9mIcAmIBLS00MgeI7SBHWivNI7OAIhoYDFo5aRt7wGdcxlwFeOQCynANI5Tvf4YlzWhE/+27V1RJ8C7QCgEtZEuED7qXghNWqRwX1ej1byhVs5xHarAMUwav9zc9iWCxedhhX92+iprHqbo3VajrkS5/W2t/8UmmIE9Tih8ZKskg92aTqAeG+RhRV71Vw4MGKXnyCSo96nNIeACdb0nhyFps6B0Zu9R4kKqWRyw2d3LVVk1/4iILvf0c1wqio5lLrJaqpJxpRmtT2ahQiW5cjUrNY5aOPUeld5ymu1fNQZaWoERUhYis+RAAAIABJREFUL9osazEEKv/8aoV33emUvXlIshVyZIFLalHbvlODl35M6SGHqayenG1dZVz3qpGX4gBbZPRmW2jv1YOvXtQVC1hbseu2WA4n9GHAKdv6Nk8ZIwfoNDB6//33a/369VPglWuIt+ofOGwBgo3YsTBXdo7fN1eKQ1RXOsICFLJcFtq+8+hSX9wEtVot87ffl8JqwF5iP4C0T7G3q+NcgKsBWMsy4jwuq+OqVIg0MKnyL3+po/79U0pd2lQXHGtG915oSNWrQBNhrFJadpkF2O5PapMq12Mlhx2pvsc9QeGxfyQNDisgIgI62HKPYzcJ8BzUqi60VToxofiW3yn70dUKb7xOSZooHByVsrriEFa65MJuRSLf9N4hKhf1FW1smKk2OKLeBx/rIhW4qAME5CcNbSPs1pRRnZY3VHr9tYrjqsouDu0KctDK1RnSjt0KXvg36nvJK5QR98/JNhZg5FxhtygCxKWUrGA5SRlWWLfYq8fx5RwLrZ3m3sRbxTHLBwoAU6JooGflAPggK4BFtXiulmyA7/mOOczYW84HuPrnFOfMpTDP71WDLdOLjOG30J1LSTLga1mXi6QpSNM0awUQF6uP7EtoiXY6V9MQ+YkIjHU170t+klHrDz50vkqEEwnIRuVZYikAjQZVSeYq0q8SAiEqhYrLbMmXlfX1KujpcxnASo5Vrkr1qsIaOt+K4zqjsJzDcRev1qD43j6cB+Xdzrivq00canPxXhv/AK7UfcbLSz2AzC5fwkxJwWL1w+7dd9o+4cYD1H/m+UqHB4i/4ED86rH3FlhM4FGstXnfriSP4r1vmeV1ZdGBbj6Bnc1RzEcATJ8pxWo2J6FDzR1XQwdYmbf8eKuUAzPLOMrn5oxlyQUsnevyaomVW1vay99BXuzwfjZ20seW2+7QlMZ1rjrS+e5WxXp0OoC0A64mFzDgag3nZ9HipR9LEx36xU9qzc2/k5KqA1RL6bDEAmhEQa25Q1aQp82LAhcHNVCKA7tjTtmgD0kBS2YTl/41c/5mU3h1nh/O7YgDVDO5XCi1JFEE8woD692bqASRS/2X60JX0sHg4EI5pZl63n2ewgcd6RYQqzFdu9PKvMMciwEafTZloVm77lhvtRRjNpkb5sshhX5i8xlMK79zL5hV7gvrav0X/atlubIFflFOQJ0tvauBIBZPgOFm4bVWW3lpWMAP72dM+0IxsNb/DGdxf/4tJ+cxWtEB1+LW22I4PRiI5Ke9vJ2C1pxA3HMj3wYM++lHF2B1a1sxCNnzQM3j6rn+Rh395U8oZst9CR+wdo69DBPHvpJ6b8b+M1msnEOWlJZCJXEtZ5AJtjrPBy+DSyPrHfaC1pM0H8TDQCUHUlMFLlTU7AkP5rna81K8PVdG+uH/8XwNv/TvlNVDBT2rzlndMrhlA4JpWqiJYClqbbtlzwdiObbbN18M1Pbt22fEVAXAWn+l//qAE20rjlmMk61CW9HPTW5gcWHNSWuh3oEHYj/pxjObvnoht+dtkc3PhRwnu2GvGTjCodbCAYDjRfHZg70BkbNV1i+zW7EOmwFXA7TGuBYjDNCBDLS6TFqTE6rec7/++P1nqzrS4zSlM/m/pcQG5hEF7Gg3WPn2no/2nK29i98DautJ4voa8WKJWUvuwBzG5vDb/u2heG00gXv0LG0AFSQGbj3WaVUW5HzaJlai0oZN6n3/pW41EQZ5FrSl0B4LYoR5uonPJAAAzDu7m5N3sY2Wg9PFPJl7RRdLOzMPMP91w0nF5h1irFrmKuuXAFmcs9zY0Ahlxd8czFNcY45YPmPrM2R2Hcyt6WJXdAOtoIcz4szIum6NV8Wxir/9JCgWyaJb91voJmkZDmuh9Fq2AvDjne2rEYrg1f+bxrOBxJhXX+eap4GtqTK2W4d99BKNbL9Tadg3k8ldmrjIma1YteKqxL6fbwezOd3H5bgOnCMWTHGP0y8AWpE/5CW0q6fdw0UxmLph4CQRS/FwVYxiJWM19b/vEgVHHKkgXM2i1e228lkzPxRQN+5jE4I5YS2GNKEbz7FaRnsL0M4QGt1w/KMstv4tjJWBCLb0KZ/PDYiabM3isjIPW/xWI1wspNVyBR2rfW+mBZrt2nSTyFiOzlez9ZGWwNXAHQP0fG2b+KC1myG5mrGu9lmRbbU6WCKCnH2taBdygRt/q4f+2+VKe/un7NjNDjVb4zxgvge8Ih1wTmOmKJ6G4Pw2Y1/AEavIIsxCM2HyYmc9a9ZuBq5LaegiLIR/8Tz1vvjlDrivTkDd7+nzNbZQU8YKtwYhxBsp31aPFWkB60P7Gi6LLXxzoKJMgCh/+4DV5hU+hzxhnvLTupqTFudZxq3Vvrdyup31NZ6oW4thyrSdbNOyrhSLNQWu9hLZ1gQDdbd1r7YdY/nHu23QVuDVIgtYoxqQtZVuHhqrrtr4bm2rp/qjj5+v/u07pqq3UjWY3bb/XMrLEzw04rkGgSpJqrF61f0kUQLOWtaOPomaywcClcJcE1t2YbYylYPIfdYfLT0w4TTGDnAHCnoClYb3V+n9lygLcsZ1FbzOpcfM/Rwbw3ifu+Vs47Nw5tBAjVYXs3Nvl+V4pm3n+skBOnkOY1sBmuZ0RVnMPTgDM7+ahhXdIYAV3SrAthgZwPogP/nOwOtqH+ykRZbuuSY/2lf9KeXQr5rJXVZCX5lT5qx2K0/fCAZ0fS9I01XYAM9PvrcXcj5Wjc1Aq93fmORmOlcaOmdcJ10K2PE41abv/G8d+rOfKg5SleKycM+Pl+hW9NJ9HedWs3qc6o5KxcWBzcN0eaEPMpzJGhICB2jzMFtOI1Boj7Xlstb1klEsj7SwmIfjgj2HMwB3FIaqh1L/hz6tYGBAqUvVm4cDWz26bwFAwH333TeVgMSYUnOKMGBrn5tsyf/bGFb/Z/drulriUrWAH+3G5rdmi03mFQ5LIICmFR3runXr3Oe+IxVMLM5X/nzJ/IOEgM+5ztet+mwtcgFjYZeqzVbrtXcWKIYD9TGW3+atAKhFWFlpLKtvzVmBq28cVp4cvHAGZk0/YQCVv0072oqdZGLYf//9XYq6+UD/7YAr9fdBq2leDbTmkoGKKpOJJsbvU3rnnfqjz31UQVRy3vhxWFcIdbZ6dN0C1VjaMjnhts+dNmBGeFlS1KJfzXUDJDJwi5AmTTFUCrV/f5/SIFS4xBIZZBlRIGLXl6KXnSg98zlSlrhn5plWj+5b4J577nFhg9qNNT54KNaA7xgnDjnkkKnt2+7XcrXEpW6BuUYcgFW1MFdEBmC+87Nj+Qys72Rl/ZP51baLuZYyOIyNXe6ONUu9nRezfv4YBQD1k0M1q5e/eDIMtpIBq9lgVuBaNBYvEewFh21vNDMoDdDu+02bNs0bcKU+raQCBlz5vhgWy9K/1qpV1StVbZ+cVDI+oYd8+hIN7mTiy1fTKyzE6GK+pzPuXYkz3Tk5OcMhy4XTiiL19PQqLffm0oJ6VfWJSZWcI9eex3A50sa+XgdqF5tx9Wvn+qTlec0SBUMjKl10pYJeQq6VVvvVPPVEA675uzsz3Nps0h++B7Dw88ADD3Tbt6vHA9MCNqcAKFr5fQA6DWTykznGgKovNTCAAhkEO8vflvmK31loWWgs67fFsWRVXrRy+6H1DzAJQNQiRxjRxmdEmzDJkh8x4IEgH+kYuG7btk3kRW4ODl2A0EbcOSaI1h1r48aNM17MbnfBVsDV5AwmGbCOYJoQB16rNU0QXWB8TDvTVAd95xs65CdXKyulSoJI0ZQLe7dr/cAub3ecaisDP4uKUqieWqK4t6SBxz9DvQ96iMtiloWRatf9VJWf/FgZub8In1VYSYyUI+3X15s7cC2x0FhIAnhHyBCWwsa86a0qP+nZChp63Qd2D5ifp7/33nunxqz8DnkKDzc5RC7xrjJH3TdPM2yTyCpwnZ/2WQmlWh9hbgRQGDHCtj87i/wE7AJebQ7CSYsDwGrzDwsjvqccC4u1Euyz+gx7ZwH6wsTEpOI4UX9j0QwwrVYm3LyHlGQ+5JZ7V9uFu2qvgWszYIghwxDmiK21elPW0x5tsYCrAe6ixtUkD04yUK06B636xG7tqidK77xNj/3UhxWXAoVJpGxGDtiFa6yVficDrkhWwyRUUkrU/8jHaeAxj1WWJErdF72qXfsTVX76/5RkiUpZsIdcYAq4Op3s0pJ1sOYhi5nCQEm9pvDYh6v8tvcqJaYr4HWlN/IiPJ8BVwMX+W5QpL7+gUaczlw/XZkcVxznEQOaHbZLtAiPsHrLJWwB61cwsfxu/hvoWdGq2pzD9wBS5hrAqoW84hpALKAWcAuIhYXlnKU2fi3hZlhxVTNH8p07d2l0dM3UTqSTadZyZh9HvgdiH+kYuCITQDQ+4yBXcl+fyqW+hhHJoTyhuF5t2ZnmG7jaYFGsQDPG1TqISQXqdRy06qpWxjUxWdXOeqbHfOwiRTvvUzkNlTnksXp02wIGXC3SQCkM1P/nL1K0YT/Ft9ys2q9vVJolSsZ3STvud65aESlsC2hvKQPXfBZrKAbKJYVJLJ13hYINGxyYWj26b4EicM1DEw2q3NMztSvE+mZycrfiRqirZrVAlz88PNz9Cq6WuCIsANhE2wr4NJ8JwKcdRvb48hTmHqQEABDTtcLOUk4xosCKMNLqQ3RkAaQnaZqp3NObJ0mqVp1jMn3IpALttPsd3WwZnbzXwHXaWKF6envVOyPWaapKZXKvgWuRze1kRdGMCS4OHH5ILD8hgeUQBrjWqrEmqmOqTVa1K65p/6u/rSN+fLULX1T0Yl9G7b2kqzqDcaWmYVmDxx+vaGCdJn52tarX/9yxlUhQoixVHIaKCDNVeKqlDFyjNFA9ylRygDtSmlRVfuNpSh7zWPVkeQKG1aO7FigCV3Rhff1DbqFQr1eUJLEChYrjmmPD/MNnaWFcV4Frd9tmJZVmjKvJAXwWtdinmHcAqMxtgFvzB7F44pa2les6mf9Wkj27/SzLEeDlfSRUqdyj8bExDQ7mCxx/XHog9pG9Aq5sgdgAH0Ul9Q8MOePW69UGY5FOfW/+KD6g5HfYC8TnfgOgR0SX6JCJ8yxvdN0Zk/lc4htxThuNrSs/5/VwuMrvmTt0sZqJ67EqaFwrk26VM757Uundt+hhl56v2uCowiTp9ju1Wh4hZOqEw5rM07yiXS1FGn7xS5T1Dqny0x8rvvYnTosYhIGClFaLFWU9DgjmwQZyacBwOdR+aMmQrixxy5aySPEfP0rRKe+QWxOtIteut1hR45qPWSNuiJmcHFNcr7l72m6Mrxkzxyy+XwWuXW+arha4L4RHu4q0IkMAqjjNWHp0FkQmD7BrkAagW/WDyvMdSQTMGcv6HuwagNYSE1idOgWu7cgb/znbldvMlnMBfsVzWkkK7Zlb2b1Yt3Zt266u89UnutpxWxRG3fPQVqFj4Hft2uEWzqUSfkS5kykLHWy1L5EE5tKuC/G8ndwj2L179xQStEb2WQf7zH4SVYCX0/5mEli3fqMz3v33b1O9BpWdOz7YUVwd8PmGDRtcIzitaZYpigLVKhVd9JHPSL09uQtLwQOY69JkJiVlK1Xbfskha75KTbM8fJf7zr0pOZvi6paG7r45+5rH0eRzF84rTR0AT5NYaVJXXKuoVIn10fpm1VVqkli1E5OvntvKApV6NgVcIxZCyrT2z/9S9dKAsmt/ouqvf62kBEgNFRxwoEYe/2Ql1ZrG/s+Xcd+dKhbgurGPcFhLK6pAs+cuhZlqYUm3vvFdrm85AE5o2lnS3a72ovYWsDEnH5fud9uxNiaVSj069LAj3Lhw111bNDkx1rIwfxzbsH69Bge8rd9VdnxJdkMDPe2Amc0Xdk47sMecAHAwD2/IDK5jIcPngE36GAyrpXBF22plbtmyxW37+/cCpOLsZ+wZkS8oF7a2GI3HX0i5ec3bFfCfcTYA4ksUbF5sBSBns12x4f1Fn29/f+FXvKd/XjuA2aouza4vtmsr8F8ss2gbrjO7z3Z/ey6/jGIfbNUn/bKb3ScPiZVHnNm9G63r6NQiiP5mdaxUqlq7do3rY83qzefFe/l1alVf/9na9YmFHgiC7du3Z/7WuV8B+9zv3AZcHYhMU7fdtumAgxzjeu+2u1SdzGO8uo5IVqMSL2zmXkorh+8ArlOhZVzO+khBVtfbzvuArv7ZDRoY7M8ZNB94OtA5cyvPQVL3vzxgvWNPDZyy9eodzk/HXZ45raShA8okNitsa37PQEmaSGkOfEnjxJ8XHrle/3M4UeyC4a8e3bYAcVxvn8y3z8IUQJeqB1sToB9tq0p5eKsgVLD/Ro382fFKVdfuT16qNM6BK+030kM4rOUBXKlzVKvqxuf8T2074li3gFolXfe9Z9lESF9Ck28e3M7eUaRDDz3cjU9b775LExO5dzfH0NCIhodHnJPWfffd4/RlHJRDEHm8eJfSAL7vllo5JcwG3GbOBTljNRfgamARQADgZLcQj38DKgZsWRzdcccdrtwDDjhgKmoOgPeWW25xoNT6EmAXOQA/YV/9zJSdgDi/nxdb0v+u+Jyt/rb6+WX5i8BmvaVo92agsFUvm8u5s53T6vtmoJC6Fr3wW4FK/7mLi4d2dWoGEK0tfFBZvG+re9C/LHYv/cTaiH4zOponsNi5EzaWne89gauBVh+8Nvu9eF6zv5fKaBHs3LkzM6Bpxm320z7zgWvesKHWrV+vLM20Y9d2xbU8mgAP3d8/oDVr1zuguOWO29wz22oR5ywL5QBwTBSqT9Itd92rf3jLaeop9TjmKQzYys8BqKtDAYxmLgl8Dlf36EwN9eP0QJBnUnLP6wp0e9J5WzjgmssG+N6B9jjO4+AHsdI41nAc62cP36Ao5vRUUVZWFqzKBrrVmQGutzngmrcNrZEHBch59CCLlEWJgjRUtHGTRo57keKgqvErPpi3aSOR1nAp1Ka+/kY4rG7Vbn7KQRKRZLF2HfUQ/f5//I0CVZUF+eBUnMDmpwYrt1QDFgZcpyYiL82wb2fOZ7zatOlAZWmiX/36hhlydhbbPnBdbZ/l33eaLUKs3/g/eVIWP7CkbPHT9hYH3JcBIA2wLG0HH3yw6y8cOG7ddddd7m/rh1xfBBrNwPds/cwHQK3ONcDmg7F25RbBV7Nzi7bzwZl/fjOQZ7Yt9iADS8X7tapPEfw1O28uwLfVOUXQ3gwMN7N/s3oV+5MPDP2MWEVQaUDVysw3s3O5ybp1G1wf2r79fse4Wjn+/VvVpd3nxTr4fy+Ftz7YtWtXboYGS+p3GB/A2u+8lLycPIiBULu2uErDYWv9ho0OEN655fac6WxscwBcjXHNAIlQ2UrVPziqk047S9ffdHOOUbM4d4iyo8GA2J/FF2BG9CMv1/3U9S7uZw5c88yiMFw5WHW6SZM4IGFIk7y+nJJWdUe1oi8dMqw/GRlRmNWVZmEulV09umKBWpJp8wSZs/Itfl/NjHRA/WX1Hn2s6mGmwf0OUXb4oYpqiXZ97NJcctLYuh0sRTqwv8+BjqUecpd+n0ZSXOrXTa99i+tXCkuim9NPV499t4Bt4zYryd53G8SHR9bowAMPVprG+t1vfz01LvL9fvvt51izZmBn32u5WsJiWaBZewIqYbnsMACDPMBALNppDlgwAK2BUJOmAFYPP/zwqegAAA2uKYYwagZWp0HK7CH92l1frL//t2/vIogxTNDsHD7zbVYEmUX5ng/YrK4+kC6W1wzUNqtf8TofExT7UrHMIrtZtFMzIFsEqO0AcTPg6NfPt0mrezV7ZvpQHoc6Jw3Xrlvnxqgd2++bijJQtEOxnKKUoBXItc9nk0wsxns7pXFtBT598EoFAa5oXA24Wgc0LYvfifv6Bx2VjZHvvivfQrHvmQQs5SufMVHDrhKi5gtf/ZY+9K//rnpSVegNHq6jFuZyx7J5etpmnX7asJlz+nFAtaE4yIGre02nwKtj+mBfkzx9bYAIOq2pkgR69nCoD28aVEbcTRyFllic0MXoRN26pw9ci+1MhNOe0TXqe/5Lnd4jYdGQBQq33ardX/0PJZ6EZDkB11CRErE4y3TL379GlQOOUpBMynlqzYDu3bLyA68cxixfKlC0AGAU3Sv2Hhldq8HBIff7735704xTbZfogWfBlf3EjOFs8zOH+Q7D/pyGRAAQasfmzZun2FNkcABadKyAXdOrwsQCNI466qip7Guw/0gHmoHNViCxW9af61zV7DwfSLerp/9chg1a1b9dfdrVYS52agcqWwHcVtcUFxFF0M7f/mf2t2+L2cpuBlJ9cAt4pD/efffdOvjgQ50fzvQ10vb779P69evdOZZNq9mCwK9r8Z723WxAulv9cV/KCcbGxpxUwEG3gkNVs89MKmBG9cEomLC3t099vXlQXNJ0ooEly8P27ffNEJX7wDV1zlE0TOIcorZu26ZXnXa+avVJKYxmXFdc3RU7cbvvHTre48iB69RzmIYgzdlhN3ildcUxp8VCpfT1I4a0MQpVFo5lqx4a+9IB/WurSabbGoxrEbgS9ipct0HDx71AMU53WUXp3Vs19p2rJNMmN5z5hsqlZcO4JsSiJaFFFmr3Hxyr2/7+BJV2jSkiVFa3DPsAL6ctcA3kttvWrFnvxgBjF3Zsv1/333/vjDFxFbiu3I4E6KT9WeDY1j99AeeY3KN7l4488kg3r3EOgBSAAOC1fsHfMKpcw2LItm1hXpENcAB42Wlslw69aOW5Ak67rkjkNGs1H7Q0mzOLQKztvNpMptfEsbqTMtsBz2I5Pk5pZauivZvVZbZ7GhBtdl5xITJbWT6o9AFqs2fzgfadd97pdoTsIIQfIbNYcPmAtVh+s3KbAW67zu8fzUD1Yo8Ewfj4+IyoAtZBfWDqdww/5av/uTXc4OBwIzxWLn5HK7Zjx3bVajhnTQNHgKsfnJmy7EVP6nWdeOZ5+vXNt+Z7xpbfvZBrPK8j0/tM8Ajo8b0Zc1Y1U9AI8O4mKHyuUj5ziH0P4O5iOyJhIIMTcoUEEBtLcU1XHjSqpwwFLttRlkT5lm7DaSinhO1fl5rXgWPvGV3mrobut/D0FlXBeaG5x/K0DF6EMRe1YQaOL4D6Tpjk6Zvu0wPXkkCbx8dxjdsjWSu3iNC50uZOy5pLVVy/K9x1qBRq//5ep4n1pRyuHzS24PnVRa3YZ1azcfdcZD0VDcBFc5sWUre1i4VjC6vjuvnt5ygcYeUcr7L5+9Sbpi8GuAIwmh6BHGglwkkAy52mqtYq2rbtHrfb4h845ZhmsUtVWy1mAS1gc5qxV3ZrQOihhx7q/ty6dasDqpwLMwrIBBgQ9opzbJ7D2YpycMIyhxk0rPxuIbIsRJHFCoeZtWxYRSBodevUHJ2CWh8E2bPMxv62qtNcgehc6ug/f7vzm31XtF2rc4rP0eo+RaDmYyLffn55RVvwt2GQuYDYYrl+H6UfmkSJPkR/NIDJ50hPDD+x6LLvimUWn6vZ360AbrHMTvtpt88PJiYmZsKXJqwrN7XGA7iaVKDZy4eulSxaxlZWJiccaPUNwnWsUg24FsvJwkRf+I9v67xPfEaD5d4ZmZHyYAU5WJjuUNOM6YxOYk/WhBS1awmJlSsFpmO55n82Qno58B0rqSMZSFVNEh03GOjig/qV1Mmi5c529Qn3iBo6E9EVGbR2XK0fDqnIE/uy2uJ3bDmDnRsBwJR6dbL72c9CqPWGbiZfcPAsBqhyA7WurX3Txtx5e83Se2txos2VitgkN1A9tRvQCBHlyvEAuKvZjIID9ZUjHYhThDnhuWvzWrr2DgOFjTi+VqVpkDm3V8ytVhunGj51A6jTHs20lQ+O/W8ceKal8tAZCsa2aeLpf657nvuCPCPYKuc6t8aY5SzGrHZSgRxglBxjAcjIYyc2pENeWzJm2STRlYqtFrKgFiiCI39OO/roo6cmf7ZjOQClXAOLCiAFJNicRR/xgSmAl74ByICUsYkeaQD3MRBjjL4PGn02sFMA2w4U+XPkbIbel3LaXdsMIzSriz33bGByX5+jeP1sILcVoHbjv8cq7w04bWUH6zuMRSyC2A3wdaY+8+vvEnE+//zQaw6XhMXoSvks1ArI+t81O2+2NliI74PJyck98MQUWGgCYouMa/HlMADgg8tm2wywF+adWSyDHPRbt27Ti97wdkVsyE95ljeDPjSKF581LIAGLxLBTNDQCJ/koEN+vXPEgoUlrFaWywQyEos2JANEFkiTVP3BhK590AEKotqerJgLlTUbROugaR2CLSK1KbjVpiCPCbSzLJeqM3jhUocUG2mpAHWF6A0d1Lj148+iqphMM20ZH3M2LUoFLHwvOMLhPAfscjLeB+B8N1oKtV//QA62vT6cM6JckCqtTrgQW7R1bo48DNpcD7eb0PgXAoa9aBX8nffpqf/Li51GuNN/26DiVmSp4v6S7jnnI4qnwPVca7R6XisLwLjmTg17Hs3YlOJZNlEwZq0C1+Xbz6wdfQ9ungYQyphD1AibB5jsjTWj/wAG6EMGZvnOpATmcMW1MPuHHHKIAxBIBACyReDgg1aLDQswbjZPdmrtYhnFe7fq2/Z5K+DcClDOVr8iYVX8m+uLAGq2Mv1r7PfZWOO9AcSzgVq/nv65BmpbxbD1be2XwULInNctYoVJWIpAudUCyMArzKvvXOjfs1jXYn1agfC97QNzac9OzwkqlcoUhPFfqD1Y0MZk3A642jUYNUnI6BBNba0Uy/OBq/+yODCQkDUp08nvfJ9uuHWz4qQBqlwvbaH8y3Kw2ZwZtBXH9LVuO7oA3qYAO/pWL4kCcgchFSBWaBqrXs/06N5EfVGoMK27e7KN7cCutzcNZ7kvbu2pRT+ANfXqGiBRaDDFwO4ZcAuZhMNrOcLzNzuNxSwypJiVuuKEZoc9R95ZibjQomt5wNEByn3A7FmQale15qQZZZyv8lHJ3ZgEFe7dvN05AAAgAElEQVR5XB1zIO9wIR+7LFr54eoQBupHX41yupFhxGoPHk/jup7zjCdrlDzinUgiCiYwFqa3p6y+vl6njeOzkhs0SiqVkCqETq1hE2FxkI4ajDj1TlKppJImHnKMlJUUQruuHvtsAYAHGsXZDh/Q8H75EwnX4oCzClxns+LS/Z53j91CDgK5GzDl3QRk4ixssVbzMSfS7bff7vSDBhTw8QCY2t+AWf5xLaw+sX4NbBDT1RIR5HNiMpWwwFhW+hzg1Y0bXQKvs7VAMwAyG/CjzFbndAPQzKWM2c7x6zfbufnU0p6o8MdqH7+0u64VKCy2SRGIWn34HJaVvmKpg20cagUo/WcxLIUzockLmkVQsPOaAe5mdZ2LvWbrd938PqhWq5k9hDFIzW5gDceLy79ivLBWQLeVEZgE/IDMU8DCmCxl+vI3v6dzL/+0Sj1luZBZjXiee9TPAFeLjjjdPQ0I5GBsuqNbeCxjygDPuVRgyiY4AMUWIivPaQ6uaKeRzKszHejaf7FyNm66ZkWCE2A9ZZPGLw6UuRHEt0Behn3ET7SbudQ2Uxq2AD9cNiOyQtgWxPntm0PKaRnEjFW0K3S6gjOHhvwJiguGBg6dscjxn9OV7xJGGEhnS37PQSevI1s404NskVHD5LTbnzz5sXrqY/5QCW1KAgq8Njt4swD6yA16enucQyIxiwGvTFrklXY/mYyikogc4OQJsDhRvoiygWsmX9xoA1YJxg53UKfVU2dagLZnEuBAF2ZsxB5jTWMr1w/vZ/ppyjC9GSGPfGCzau/lZQHalD5A8gCcXACkNnbBlAIybZvV+gpb/b4ulTLQGRo7S98AsPIZYNhABv3NnLSaMak+cKBM+imfmV52Pi3bCnjZ550yv+3Km2tZrQBfq+tnA51mv7mCzFY4pVU7zGbDVuUVwX/xuf0UrrOB4HZAlvsb22+a7WY2mQsYtvlqPvtkp2UHtVot38Bs4qDkD/D2O8wFrKsN6Ly4pvXhJ39bFhCbnPnMGCf7aQODXeNXHOZJSU2/u+12/fUpp2lozYiyJHFJDubsjZmLYdvYA8gJOITNBAg1pAONyAMAZWQDU+CVcPhxnlkrITGBo/ymWcqpDumH5sr5v0Yd2rsBFYlKfws738aeLmqGU1UD/Lrr80hfU0A2x6Z7UqBTndX7Cm1sXtQ0IJ3q6HkH8WyZe8H/f/auA86pKv2evCRTYehFLNh1Edey6lrW3suuZcWOiqJYECnShJVepIlgw95RsbuuXVf923vDuggWFKRPS3sv/9/5Xr7MnUySSWYyDebt4swk793y3fvuPfd8jZEgqhVvdjd2d+IImFLQuKtCNbIKq4o9NkyHYyVVJaEwfPXkOyHkTZVTbNxk/sWaKIklxHY2Kqz41t06Y+TF/RAKuxndanSxljfJnf9ujmi/P0+cdghquPHl5+fF2FcyrwSsMdDqqXoPxORBOlJlf2RLMgtGGSAtnNasONv3fJO7n+OjC7euMXrYznQz1XVR3xeCC5ZhBpzf5ATbgjtMFsrN9e46UBGU8r0l20ogmqha5Tzhfqfsl84Dzis+z2d03TfVwgStLJOOXZkydeYhywQaqVjOXA5DMsCaKTBM1Y50AC3ZMwrkU5VntjGTtuXqHnNfMduWSfnx/dPAIYmyVoyk48+f3EMSr2T1pQKdis20TPNAlA4MZwpiczn36lqWJxwOx8NhVW3gNcGOKQQVtg6qCXrNziduENUZR9dg3fTA1MlL8EUsU1q+Gn2uGIt15QH4jMFMCUdryZZZnX2jaQFZPDpfEUXEGE4Frsq2xphXpogVECv2rmF4bLo90To25pkew3um4p6q7/RXar26J+pmT+JlJ+jfTeDqwjHGdIu/JsZiScef1OlpqWKXMWQ/2P/0mpN4e9wSY0yvOEDFyhHnJDE6iN+rdbhPuNEd4vOsmv2DupO531aPeCCfVHPGM88kdowrVdwdXwTNjGouUkR+1IMQGdlICFOvugKd2rV1x1VqzcLOQcfb44LXPH8e8sm4+vMkFnFezGyAcYgtj3ugcw9t/Om2xX1XquaIV8waxNbBNYHIcDzq+vJvbM/p+mIeihWM6Luf7uCbihkz5aRlE1zUZj+4scm3pfeHzCjBpDpYkWUlK0qmVFaYmMkAwSpjYvKAwj2KANe0GeR9BMF8lqYBGoaI84emCPyZaFKSCoAm7pfcD3lvczwcZQPWqu+16WdONuUmKymb53UcMn0m1X3meGZSlglQzT7wc9UEmABT9sskG0AqAJ/q3sQDUbI1KxtQ3FzWAAGucSBRQ4frMrHsLFUhvDTcQrpnEjuXiuGgwNRzTplbPuueXi0EI2Hcfd9CXP/kf1DSpgRexnmt4blfVZsQfllgDxd/0RPPVRXLlQhcKROxeY0BV7F9de8ThTlj0Bp2rUwFm1o2VWriajJSO0xGBEgyWdMyRMIsm51OTOUlNgNi85rJC5Z8YrpluOxgVSguBV1WzM5B2kn722qFVLUncXyUpSDT6i4E+qSaIpgFpUpRZranZusTGQ+VQbCiEuf88wQc/7e94IVPnO6cOmRB0wXJZV79cRMBtXd12T7K3tVM6P3m4S+x1XUfp+ayrDRdO5QVTcZa5KpVeuBWzVLa9zNXlbaWU2cJmAwUQSmZ0kTnFhbO78imKgtL8KrvIpMK0I5VDz6cZxx/gmGTfCFgre+BRoGM6Zhj7inNbX1oiPbUt8z6PJ/Js5nckwp86lgqwZLOTCRVPenAppZrvjBqMmWy+XUpu84vYY4frAZck5XNl54nSzUBMO+pbcFO9b2eVsxTCxcMVcOpTVk4HEJ5RQVOH/wvlAZCsBwb0bQ5VhNBXGppCcsqM4ugzlV9xz2QJJNXjINT4CqpamOZv4wMYG4ZCd7r2Q6SmCrUxs4mKTTmgJWOKdRJbJ7Ukr1QtY2lOcldH7jkJ4Ta6mHdwnAKUK0bpZjJc2b5arvI5+KbShTYuntnTBk+UIadDniehCxtmQ6jlqtARh0tlJXT75V11TZkctLNtA2b+n0cb9MTt6HloeBVzaQaur7W8usuAXMj57iRaVUbVS2Vacz5XhK08h43JBpi8X1dVozMq5ItBKi8x0wmkLj21bXFnMs6v5L5gdS13KZ4LpO1ur7tyrSOTO9L155kZWTCpmuZ5iGKn5l2qKnqzaTdmYDQxEN9pvtPJvXXdwyzfd4TiURScpTq8Zhsca4N6CQC3GSngMTGaio8PRUw/mue34fJN9yFp998j/pdySiU/jLBUGr6VVk+sx8yqWKB++PKYwWpSZhYExTGy6lWZfX63fvd1gvWVW5SjEsTgzql62VNO1S9OymGZl3i75PqudTl1WxF+nvdfpk2sTXHw5GQY4kMcDZtkAqqdOlJhtmVtWko6h5GRASisgcK8vKwYMpYFPu9sLyW2FBnungkzmcFpfquKGhVm25lW/U+dw5UjwWY6rNsX+pN6X7KUNepZIfrXMoi8RCYaOqUy7pay8qNBMz3lGs0bU8JOk0nOwWlNCHge6pAhACXrKcZb1y1RJxrBK68h3az7pJXZTJl/l3Xnuj8ovYmlYlLcwQVma6hdZVL4nO5koE5V+pTZrpn9Ttz7cjEIS8TYJqJPJXNT6YtylUdmbSjvvd4bFtdW6q/eKrCT7TlygawZvPy6mIhNmSRELy+fAF2oWAAn375PwydNU+Al5GSvl59l9xM8QDCbmxPAQ7yXzeCgW6KCsQkVqdka4pFZDIWKlcu1VXciTCoGoRLMMswbVTdjqVjI2v33ElcRNMJK5t7kzlvxVZt160rDYuqTCvvN9VpMvZqiZCm39XU/jERufPGtH+tHsVBwWC8j0aEMrL3oy88C0f8bR+UB4IS0qwul56iTfCa6JBo/q0ySqVSrM+iWZf2t+RnTOZTDwn1YfMzlYWpNTKdwFrHLlMJNs59Ok4ErJo0gGNEu1Z11uPfHEM6VRHUmgCGnyl4NTU3bD3NBFgmTQhyPed0veJP1mEGlTfnWCb1tsQ52VBtNuWVqzpq2/N0D9IZzzaY8XszfROyaW+ye3Ve65xKFeu1oQ4GmfYzk/viwNV8WRW0ZmIgni2QTdWoROZTFxna1lYGytB3+HSsLy2roVB3bUwzBRxV9yVrN8GsGzzeMBOINVhBl0z8JJ0QR69qV1VihEwGIrN7asajzey5bO8yjT3rYMJgVGdu8Pq7O17VDUrd7/hgatYz216499c0XGU6Vdqdkvnttf12uGf6WKwrLa9WdyYbQrIXnH1LBKkKqPQn79F/yfqU+Xyum0Ra+lN6UNB4h03lKGXOEQ1jo9qiXK2LLX2smkP7GWdVo34QbHJ/o3MV3zOypWRU1TyAnxOI8uJ9vIegl++u2rjyXjphkZ1tjLi+CnTqO883hnWlMftQn7oSnzX3QWIbxVbp6qhL/Zk8o4Qc10/O4VTxgzMpq6nebwGubCBfUnbCtDVNPCmYjcz1wlyNTYu1hwPMRSIaiWDa7ffj6TfeQ76/NlOBzESpDkV6tws8YyCHDlhqz5oAwiQElgGUq7e7OuhKlFFdJ4IR7lVCd1X3v69iytONV21SqVZHNRNWDUOVCMyrSqytXwr6TbBGo4waWQ3E7tgFsOnml8bHra1P/D4xHBhTRTAmLMv3eYDV6wO4dcJg7LP7bojEWHeBz3WwwTX7pyCVZZlOWSZ4bQWtmYxg1T0KWPnT9O5X9W52peX+bjV1akjHsNy3euMuke8kbVPp/a/rFMM5MmYr/6ZDFgEpgQTnFVX/mlhE1aoqIU1iQTMDAuH6OmFlKnldCxXwJHMsy7SsbO+rbW1PV55JhmVbb67vz7YfdVn/tc2p2E4lBDU8Xyrzj1zvC7W1h+3Q+W/Wna3Mcj1maecWgatuCGQ32VjtRG2CbSjwak54qmoiEQfvf/45hs5agEImI6jWI1c1rIHn03XWtXnUK8H3XYhWN7SVxmiN36kmAbEYTZKVKvFShyOGOpKijaCqKerMfqBZdrJy0/Y6s2pqlKt9jP0UESsbndj/NLahEpTBNW1gEP7qlxE2S8BilcNcEgFn1o8ad9VsqwteafLhoDwYwiF7/RkzRw4Sa5H6vKz6rPlTwaxp28ommptPS1ks6jgAOXtM1wUzJ3fOCs9BQWyfssCmXWJz2sBz0M0WU4TKnfsDQSfBq14KXvkdE+rwO2XLea8etvme8kCimbaU4DHjtja0QNRZmfVwj9a5lW296da2VHt5bethbd/nGiPIzpqgYU1PcmSqja2SZm194p3Z1mlGIsn24JFJe9LNhWTPm8BctdtmHOP61pnt3Mz2fo/jOAJc1ebCZIrMzjXEBEzWWJNSV2aloqIS60vX44Krp2FdBcNymUApG9VyalMBZpuSxSrmnGXaqzIVaiy3Vq3yTW5IoI9l3tYar5uAumSgtXomKjdWalUz06c9MLqjj8Wf1V9iZhNGIoWa9rcp+kXAH7NBlexYNVjM6r1ML53MZVcNCNYw7IjliqVTj0SddSQU1rO3z0Nxfn4cUGYLNvT+ZKyrLgLmu5VqYdDP63Pir3WStqAb9FCtQIHrFK/EsHxN1aVk42SaWjUWK9dU/W+MetO9C8n2KKr2NRydtk+TBphmADQhICDlYYPP0GxA3181E9D3kWmDmXFLr8bc2M09kfWb4ZNawjrRmLJqjPmYWEcyIG1+ZoJWc3+oT1tzLdNk4bLq076GflaiCvCl1lNcbRt2YwNYDnogFEQkGMTUW+7FS+9/IvaJiS9zrgQl4DWB+Eu0X03KuOaqAbWUo+2TF0DudRGnss5qBKwvSGONV9WKHgOYMQaawfdNgtp14IqdPeIObY0kvIRqJCcBPAgEynHrxDHYbecdksZ3zKR1iQuJyl8/T/a3jJ6ZaS1jW+1MWrRx3EO5KWjVsHxqetGce8hxzdSWrTn3o7m0LR1A03eMYJM2rFTj01aVP9WWkM9rLHJ1wOI93PsY0oobN8dL07ua+yDLJcglsK1NC9kY8mJfGjNFbH36lGuAVZ+2NMSztfVPQ/QlyxBqtqc23MV7a6urrv3TNVadD1vC+uoJBALRdOE26ioM87m6gic+JzauHqBi7Xp89O3/MPjaeZJSkxOCNqkNMZgOM1HFAUWVk1Vd+5GJDBPLrtmvKltTk8URHtYgIyOGs1omL0MmbcsEYGldzCbmZhdzRPVWPSGDvH7xMWtIeWbSLx5AeCjxFeTj2H32wLhBA+IbQl1kZ46ZCVgTF53a2NZM2r6p3KOAhaBD4+M29bzJRvapYmBnU0brva4EUr2TOkfoMFVSUhI/fNJeVT3+VYYEoASnyWxaOVacZwSyGqKIwJZsrBkqq7mMhzoEqvahJb0XtcmwIfb12urM9ffJzAOS1dGYfdU5krg/abs0c5uZqCDXcslFeXHnrFwUlusyhF0UdTNQVrYBK9esw5nDxsN1E2JGL19aW5Ns2mNOHtcWlhEGXLBI8NXoi4IRastdsN0sXdIOspgumowv6FV9deC1mHbVDd3VIHlDk2RY8zDzGA8azNWrm4ygavdzUfnGQKv8LmlNXZvZuhkBZDO6Ke71AL6oB47lRceSIjw2f5psWHFbnzRxXTNZgFKphZItVI25eOVAco1WhMZorTYujVZ73SsyQZaaNzT3zaDuvW3YJ03mOrEmWUu43sXM3egTofaoCjoJXnU8+JOAlkBUCQCNOiAHbccRoKoJCFhWjdB9zUAzov1R8NoSWLKGnSXpS2/s9bU+Nq25llO2fW8Jaa3FxjXXgspVeQoWOQl4EuaiNGLWjfjwix/gyycM8gkuauhL21EFXnMvsph7mRsxgOrRKOCzorAdDyoqA/D7fejWqQO27tENPbp1QYd27dCmoABenxdlFZVYV1qGP9aux0+//o5lvy2XuKT5efko8DEKAwGvJ87M0nm/LoyiylnsgcU+wcXOltcjYwPY6NaxA7becktszjaWtEVJGzeod0UggNLScqxcvQZLly/H8lVrsW5DKfL9fhTkF8Cxw1KmZEaL2qLCz72U3QOPXvpCUzbhUBj3Th+HbbfZDEVeP6JMSlDPBqQ61WYCeht6TreE8hW0mjEsW0K7k7WxFbxmN3J8d1T1Ty9+rv9mylUtjZ9rWB/eR8DJdZpmAiyD5gAshyyqvP2xQzQzZTGygH7GvwlmW+LhwgzFlp2UN427swVu9ZWKrltmkov6llmf57Ppv2ovTMJAD27ZlFOf9mbyrEc8sxrwqm/xai7AxYng6J2PvsKw625AcUGxmwkpBsIasAuNVDSZSqLwWAYnjwPLk48tu7bB8YcdhMMP+Cu27NYRHoth8gls+T0V7wTwZFejYDYwlvLHqvV488NP8Pp7H+Djb75DIGgjj6HOHDvOTqSzGUvV4TjY9bDOiABhx+NDl45tcOg+f8GR+++DXbbfVrKduaa3sTbRfCH2P/HmB7C+rALvfvotnnntv/joy68RCUfh8Vmw7TAsAkd5pvGuSNjB3w/fD5MGXoxKOwQ/JWtk0cm2Jdm85Nncm207WuL9lAffd/7bGEArx4B9SkxrXd+1sSWObaZtpmx+//13dO/eXdYszgUypWRA1V6VoFRV+BqbleVrYHVVoXPf4OFZgYTuKbSH1UQE3KgZTYBgti5rY6b9aqj79GDE96V1XjWUlJOXy3dbk1noO55pSLzmvPZzHqnTVnNxhtURaBHAVdVAEgrE8uC8a2bi+x9/gU+AjhskujlPgExeI7J7kgDBshAor8CZfU7GBScfga5tSxAMVcLHlKSIwoYPPjEXYJgpl6f1en3CWBLF08ohprUHka3tWHj4hf9i5u13CdjXRbs+TgZ5VhRrKx3s2WtHTBjYD1t274QAM8wU5INsrFcYWSYji8LrdcdIGF8B3ZAkD7QhLvc4KPbmIWzbeO/LxRh57Q0IyzOAIwndGha6mmpGZt9q26YQj8yaiOKSIuQ5gO2BAKeG3Aha+rzNZG5ne4/m1DbTEtZHQ5Bt/Q15P98Fbm6cV60RB9JLWiMBaMxUAk0CUKryyaAmCwvFZwhwOV/UmYq/0/6VjK2q1PlO00TAtGdliCwz3mtDzoNcla2gSQ9GCtxzVX5rObVLgKDVjIGve4aGMUu3xjfX9d+0hTXBeHNpb7MFrrpRqQC5mbleoSEsev49XL9wEfItKsFdlRKBR3MRau1TPckdonK3ECwvxdCBl+K8Yw5GOBRBJBqG1/LCkcQDhK10HfPFCmAQfxfAChAlKHRs2GI7Kl/A9tgozCvAh19+i6HT56IiGBGmlqYIWcHCGFi2LC/Kgg76HLInhg84F17koyJcgZIigmLhllzGQuzOXFZYmGQywuDf5IjdQFQE1VFfFHYkiKL8Ynzxw1Jcds00lIcdeD1ukoCqq2FsQpRdkcMPLNw6eTh6b98TFnwIR8LxuMZ1GtMMHmrRczaD/mV7izoHmCf8lsiApeu3HsS52ZmxE7OV1cZ8v7LuVOEzDJWSEwSgnBsEnLpHKNslK41liWZOCIBAQBhVXryHwFftXWlSQABMZy6Ww9/5kyC5JV/NLVxcS5Zlpm03tSnKtJosbDrio6Ws/83N7rXBgWumg5/qPrVJ0pR8lYFKrFqzBuf9axbscChusWieEOpbZ2M/z7Z7PRaK2xRgdL++OPRve8Km6jwHTgC66XMhX19RiZEzbsDHi7+GZfnF9jXjOgiGo2RMHYwdcC6OOnB/RCIBKubg97mHhroCjPjYWR78/NsfGDvnZnzz86/wWiSNveL5nyXMrtMQ8gDQ9+/HYch5J8NxvFKlyxZHc277lrHc69STlvlQS/FozYV0TTWcmSa2dV5Uly7XfTMUlfktwSfBKMNbmdEAKEN+rskD1DaW7zJBLX9qClgFHQS5ZGjruoblYk7kqoymAK+J+6+bxIf5cuhb4e5l4vQc84/wiMmYS7y4jIcHlhIuuRJEI5WzqdivN6fELy0CuOqJmRMkGAwgGIngysnX4ftffot71us9eupupDlbr2qqXvYoivz5mDNmCHpv1xNReEXdzytXKlIJK0ablWgU/UaMw5IVq+CjZ398UUlv6uyJ2ghGohh5QV+cecIhqCivhMfvR77ljUV5qJco5OGoxwvYIZSHHFxw9UT8smIVPNEIonTCM2N+1b+qpCVwsW1bXIyX77xB5K+MtKquNSZkLqpvBSjVpbipLP7aa333Nc5jLudWLuZncyhD1yZlS81IAOq4pWCT7dVoAZoCmGytMmAau9Xslx4eCFo1McHG8l6aa5buIw05piarqDIU0smhARzgFf8Lgteq9PLUILqaObrlqrmfZsKs2v8ast31LVttQFujOtRXktk932KAqy4y4WAIZcEgHn/+dcx76DG0KcyvplJWhrb524/xFOqiU4Kye2dPwfbduyFM0wDbA8fjnlJzBVwFGIoK34uVa9fivOHjUVoZyNB+M4pgIILTjzscV11wJkKRMHweLyy/Fx7aotZI5ZrdJIzfTfsFAmE7AsfrxakDR2J9aRmC4ZCEz2roiylpV68tw9UDzsEFp5xQjUVWNrC2QNLp2rixbIq5HAd9rykbjZ2Zy/JbQlmmTW/zX7caV6LK8hC88neCV1486ChLqqYCyqgSzGowdYJZHgr4t0YW4FzjvRqRgPcruNsYGFftgx6KGjNSghmmkezqr7+vxNsff4LPF3+H31etQ1nIRiAQQlFBHkqKLHTt0hl77toL++y+G7p0aA8ftYw1Miw27pzLpLZNcd1qTu9GiwGunEyS3SQSRDgUwP+W/Irzxs1CUUEB7Cg93CVKqLgvKXhV4JfJRGz0ewhMJZxXFIftvRemDh0gi3EqcMM+qUNVlCauNpMkxFrNDA2SwtSBJZEJkl/eqIOIZcFygHsfexLX3r0IHduVgEkLxHmqGqupbCwVOhaKi/14eOYU+Au9KPS7oWaStZXRDQgAGd3AE3VjHlApxM9EVZQ09mzN9jqwce/jz2HeQ0+g0OdvtGivTshGcee2eP22+eLlJiovxzWpUNvEbHKFt4LV5HNRGRrNvb6p23o2Nxuyxl4PTc2PAkuCTl6aLEDniNqhErjyM9PUwtXKBUXtrwCX5gEEvPyp7zCfIcu6sR+WGgW8xrJoS6Qby0JlIID3vvgGtz38BD74/CuUlpbJeOTn+cXxlvfIfHcsVFYGUBkKiunGIXvtgcvOOhW77rg18vPyYNNEiwwtTcYM7WNTrKmJoK0pzDEa+51szvW1KODqnpLduHwVFZUYOGUulvy+Gv5YylNOdFXvusH6XVV7fewvG2rwiDl9lgfrN5Th/pljsMv226d01DBZV3lpbeYgoIuT7UYWEDsiDyxmgvK4CQCSXrF8q4SSlWEH/YaPww+/r0Z+1IHjlWwBNR7jIkNbsvNPOhYXnHIMfPkFYmKQ7qqSuWueEM/uJeA6s4tgunxDKY6/aLjbNqPOhjr58eBDldby1b/jtbtuwdabu6F4eOkYsG7KI10Wp6ZYWDOTavO4S0ErF/9WB6WqMdGg5ZxzGzugSjYT9b0m8CQoVccp3qtmAAxZRbW/mlaYyQP0vVPnLAW4boxpCOPaUGtH83izkreioW3HQ3ZEfDTWbSjDS+++j0XPv46vl/wCywmgwJ8XI1UkSrc0UH1uNfM3x82J2gjZUdHi7brt1jjj2CNx+H5/hb/AK6EJqZ10140qTWVTyFwPPpvqO9oUMk9WZ4sBrnoKj4TCCEUchEPlWPT8f3Hr489Lpiie9hIDKDVv5tWDUCiAvf+0I26dNBwRMsYxZ6xki2s1xpVvvMMsVbabgYpwUEhXlpEaVJKYtejJbzGygA9LVqzFmYOvhtcmcBVL+qTzkiHIFs6ejG5d2oi3vWTJil3JTBk0YxdtmlzOMipFs22ZBvV3PKzJxh2PP48bHnhUTuANvumQdfYC4ZCN8VdciL8fdkD8pG8KRtVE/Ky5xbdrLgtLunYo+M+GuW4J/cpFG4ij/lkAACAASURBVHVjVNOJTe0QRMBqqvUpU81mRXtVzhnarmpoK37PSANk9JSRpQwJVnmvAlz+zeeT2SI2+LqSi4lRzzJyyeib8hKn6XAEr3/0GcZfdxPWVgZQRBOyKCPaeN09jf+PpyJ3s9a4EJaOty58ZRZFKvy8jgXbC5SXVaBbl7aYPWIY9uy9AzxcmBk1QkzohH+tp0Syf7ylZvHLvqfN/4kWA1x1AbPDNkIR2lyuw9LlKzFw/GzYPj9shyrtmulDmy14jUYRtB08NPMabN+zp4S6ck+jVSYBOn30M40XZ9sOFv/wP/y6ajXC4Qh6dO2MPXr3gpfhrxy3nGQX2Vif40fQE4FlR+EvzMdpV4zFzytXIGonyI5hqzweBCvKcco/jsfV/U4XdtfLRUfU/smduch0+71+BCM2vl2yBEt+WwkfotiiWzfstP12yPe59mW80m3KPmZL8/qxavUfOHvYFJQHXC/hVPXm6lVzPDaKrCLstnNPXDd+JGikkKqtZAzZnlbHmuykr+YBrfacVXJLVJXr3Mo0kHl2I9D87tb+E5SSadWLDCvXCbKn+p5ppAFlZBNDXeleQTZWIwqQsWUCAo2xmY4kaH7SyU2L9MBohmyqa8m6DlOOV0yYidc+/BQ+rxcery9mWuWC1bLKIHweYMsePdBzi83QvXMnYb7Xl5Zi5YZ1WLrkJyz/fYWYBRS3aetmTZSs5g6csA+RaAQnHXkgxgy4kO4P8DEWuGDWxgWurYftus6Uhnmu2QNXBXNx4BoL4E11LRe1yybNxR9r17k2lZbPtaNMuEyw05QMRqLKv0enEtw1awKKrDxYfLtTXLIgwCNOUUH40H/0RLz9wSfw+vPFC9/yRNCzezcMu/RCnHDgAQiGKuSE6vMyAUEKEBuNIj/fj1FzbsdLb78r5ZuX1+NDJBKEHYrggbmTseM2W4BMalKGlYCWyQ5o/hC18OXSnzFyxhx8tWQJwpFC+Ng320av7bbGLVOvRvf2VPXlu7FdUwBgUR/Bkaxfl0+chW9/XEpT08zDd9Xzfcnz+/HGAzeKfa+k3xVTipoX1XAE4htLhqd6ii3p4wpKWoPvZyddyovzS5npjZ0ZJNvKSzNcrV27VmK4mgccglSuDVz/Ce41GoDprKV7BuVFwMpnaF7QXFJwZjcLcne3rrU8OGoCjLrMKc5J+izQ0ffCERPw7hdfobhNMZxQBGGE4fMVoDwYRDRYgb8f/DdcfuF56LlZVwmP5dqqun2KcEG3LHz348+Yv+A2PPf+p8gvKED74mKEIzYs+kvk+1G5YQMuPLMPBp3zT/i87h6fTrOYK4mZ6xbfRZrvtB62cyXd+pXTooArJ5Iu5poh5Z7Hn8btz/wXHdoWC0PoZpOqeTU35pWL75H77YFxA/vDF/VJooBUFwNCFUSB739fhSsnzcSKNevEPMJvReE4HkQtL0JhG1E7glGXnoczDj8IlVEb+V4y0anLpanBYy//H6YuuBtFhYVxEGnKqkNxMV64ex4ikZCbatZxDfDNiydk26IhvYUX3vsUV0+/HtH8QhR56SrnZjbjuNAYv33bEtw5eQS26tIBdhqzBjLoXJwIiGfdcT8WvfiagPGGPnhIWx0HgUAQU4ZehpMO2QdRi+G4Uh8sWlVIqQ9HKreGCClWv6WvZTy9Kc0tEhHKtjIhgNo/m+lcCUA1eQB/51rEn7z4DP82TVAU6G6KDGuqGa7mKCrfbMEr1/K1G0px1dQb8O7XX6Iozw8n4uaZCYeD2LxTZ5x83JE45uD9sFXXLjFShAZtMRtV+rtKFFddz11t30/LV+LJV17Doy+8jA1lQeT7SBpEhTgoD4Rx4kH74Zor+qNtcWEV+m3g1zhx3cpWVg3cvE22+BYFXDlKaquji9fKP1ai79g58NJGsxbblzggE3a24cMrJc4qhT5ir+s4GH7hGTjtqEMQidAIKI3bkgNErCguHjMN3yz71c18JZmo3OxUIOiN2QDZgQAevWEGenbrJCr9dOFPIxEb3y9dhj5DxqF9+xIpU+yPYg5fPr8fO/TYDPfNHCPAWFyrYvWYffNGPWJ+YIe9OHbAIIRt5jh2ELUceBw6jUHaQjUQbZq23XJzLJw9AU4kHC+m5oJgwRGxRPHMa29i4k13ID8/Bq5zkJgh2Rvvmg7HHPw8wE7bbIO7po6C18M0tEzYkPra1G0T08mmFbTWb39Rpy2uGxuzTbVpl6rmANpnmgqYh0f9nj8ZMcB01qIqmgA2FVjdVMGH2W9dryinbGOQkrG9aMwUfPbDMvg8EYDJWkieRCpx6F92w8RhV6J923wq2eD1xszKuDdLtkY33JWbiMDd8+IMLDV3jger1pfikrGT8M0vv8DvzZd9h2GyAlHgjCMPwahLzhfipiHHkWWrU5uaVjRkffVbITa9p1sccNV4fpxUPGFHoxHMufdRvPDmx3D8BB1WSrBWFXGAxuAxdYN44tMep+EHX+sXT/1IBHNHXI59d+sl2aHSmuxYwMff/YgLRk5Cm4JCAXSua6a6o7k/+XFlMIzzTjkag8/8J2zLCyuJ6YT2lCBtQ2k5jrpwKLx5vjhoFVtSj3siPnjPPTBjxMWSftbLSAbJGG3X6wuLXnwT0265F4VFBa5ZQYK/l+PxwOvYWFO+AXdMnYj9d9k+HRR0M6s4Nj777n/oN3Y6iosK4ERcR6+GuMxi+bvX58Ndk0Zjh216wFcLcNX2qOlAouPRprjo6eJP2TRmLMmGmBtNXaZqm1SWTd2ehqifpATXdFX/J74ziX9zL6ApAAEqwSoBmH5GZ62G1s40hAwau0wNwZguioXsLg5A+3/urzNvX4h7nnkGBV7XA0B2Ho8Hk64cgKMO2FtSlEukGxIBHoaqpMbK3a0Yoztq0S3L66Yol/+4YSytKJ+jFtGBY1l45qXXMf6mu+HnNuDh935UBsox/ooBOOWYg+B1vC45k2OhmaB+U4zukWNxNkhxLRK4qvqMrGsoUI7vfl6BITNuhkMwmimqibF/8oI1EIOXlNWTF9qDsBPBHRNGYOdttoCP6VdTBPHnS2R5PZh3/2O45eGn0b5tm1oclCz8ZeftcOM1w8DcAOkCUMlmGHVw9IVDURYIuhFgNXxYzPz95MMPw+gBZyAcSh1jVkwHosDV827Gi//3Mfx+2iHVPAm4kWujWFO5AWcecwz+NaBvGhtXMr9c7Rz8tOIPnDpkPPJ9UURsMikN8i7UKJTpCicPvBhH7L+bANdM54mmJyZ43VTjk5qgVVnCTRG853qmEmhwfm1s9po6NwhE+c6o+l8/51pPZyt1rlJgSvMC/s6fBLy8p127djEmr5EWilwPciOXl0lMUjeetY1A1IMjzroYldTAOQ4iHhsVlUHc+K/ROGjf3ZFvMN3SjSgQsoPwe31xgMtdyU3jHaNbuU8RzcaUoO7a4Wrs5t+zCLc98jiKi9sCThhRr4U2eQV46pbZ6FBSLD4cZF/rc5nrkmILjQ9cn3Jbn204CbQ44MpJVg24VpYj4njQd+wUlJZHYIuxTYZXTC1uyYmv4Rc5dWzii0bA+OC147DFZh3h9/jTsohMDHDpuDl458uvUVhYIF6bqS46qNFM4L4Z1wgpm8qpiM+7gaDDOGngGCxftQZ+HzMbuJdgxoiDfv88HpefeSLCXKhSIEY32oEfF4ybjK+//yXGBMcydRnPcOx4Gi8LlGOX7bfBA9OvSd0PMS/wwrGDWF8WwAmXjQKiIUSj/sahx0VAXuy3686YPfwK+PxWVob5m7LpQCtjkeH6U8fbNlbTCwUQ5eXl4niliQf4O00FFMwqWKX4yNCSbeU9/F1TwLY60dQ+uUzApnMqVRQL+ipYUQsj596KF958Cz5uQZYHwUgYF5x0Aq684HR45TM3bFV8H6HLbtSLj776Hm99+hm+/Po7lJVXokOHNui9/Y44ZN+/CHlD0Gomz3FsJq2JMLI2rpg0B29+8oVoV/2WF0EHGH5+X5x90pGi1ctV4sZW59Ha50xzuaNFAFcBUgaDpw5afNmClRUIBSsx4+5H8cYni+GC0NqvKiU7mT2qQBrB8YeqE0k8YIlpwMMzJ6B713auiiTN22d5HZx91VQs/nEZ8v0FVLik7KDl9aJrh3Z4aPYECQ+WTtXhpkV0cOawKfjxt9/g8xonV4LaUBiXnXMS+p14LGwuJKmoTnG8As4aNQE/L18pbVMnp8RnaObAzF3FhT68cNvc1GCQ423RfCGMQMjBCZePRHnZeng8+Y0HXKNAMBLECzfPxWbdO8b7VfvsqrpjU0vnqfaYrYkFspklmd+rYEMP7xtbLFztnzL2mmJZ13+CWoJSTd/K8FnKsCbuE5lqSDKX/sZ9Z6pYr2KUFrXx2H9exeBrr0PXLl3hcWzRGnZv3wn/vuN65HH/ErV9dQKI4zbxxjuw8OnnJNwV92c6DHstH8I09diwDqMuOh/9TzsxbuzKZ2g6QMDLvW7Vmg046aJBqPT64Y0y6Y4H68tL8dJt89GzR1d4fen9D2obNdOetTW0YW3Sah7ft0jgqpsjQUE4GEFF5Qa89eknuObmx1BSnC92mNmqJWmT6SaWqjId0MUyVwugtkmTBjwyeyK6d2kv9j6JwNVcwGngfvbIKVj8/TLk5VPlkvryeD3o1q4DFs4ZL9lMfL4qMGpuelyk+Hd+ng+nXzUJS35JAK5kM0IhjL7gTJx+3BFu2tYUJwKC1ogdwtnDJ2H5H6tTNk4WJB4sHBdQv3rHbOT5XBV8Ypgt+ZsdjTDLVxj/uGw0yis3wPH40yS1rd9LZc4ZOr1xnEoDAfzjwH0xfeiliFrk5XnAEWoh48qSgbls52fGlTXhjZxTVOlSjW2Oaa7enybsWk6rNiNzJM6DZH/zs2QM4qbCbGs/CVpNRyz1c9D0rjkdpE20MAWvZsQB+jtUlAdwzrBrsOSP3+GlWj/qgddn4fF507HFZl1jewPXRddfw3FIBnnwxAuv41+33Isin+2arjHJgOVFRDSjHgGyEcfCA9PHYucdt5FI7NwPlceRPSMaxUvvfYhLJkxDh6IS0Y5WBMuwb6/euPPaMZJMp65rjK7NrZmwWtaEb5HAlRNZaf1QKIJgsBzr1m3A2dfMQNSxBHBQvW6ytJkMi8tAuir0hrzEIxJRPDyLjGt7+Gj5mQaNsjmZA1cLm3XoiAdnjxNo5fNVqW4kmkEsNiT7x9MlTQn6DJ2AJb/8DhKuugCIo1cohJH9zsAZxx9ZO3B1wjhnxGQsX7kqrdwlixbJVMuD1+6ai3ymBExyyQbuteCxozHgOgplFRsQtfIkK0vDX9JISepQZpfj3XvvFJbYZYFpNlFdJVZbe/RUz/s2RkclnVe5CG6eSpYbG9hPdTBO7KeGdKJcEjdoc15tDLbE5oFd1yvarfIwpJEFFMyQbWWc12Ryqe19bP0+tQQSwRxJnW+X/oSzho1F1M/QVxF4HAvn//PvGHTWSYhynTRSskqgG4+FgB3Csf2vxLr15cjzAEHRNnpRUVmJ4rbFEiOcjGoEefjbn3bA/KmjJGmBOCsbKQZkv49GccmYaXjn229RQFLD50XpqlV47f7bsVnXThn7EpjvljrScj3eVH0RWup70KKBqzA8gTCCoXJEbQfjbr4X73/zPbweP5wo7WOyt1uVzSQWrkPU3dSA5BgnSYpaOHhklsu4+jyZAtefkF/gdd0zU1yWz0K3kg5YeN14xleoxrhqNh5TjUuwqsCVIFaZTwGu4TBG9TsDpxO4cjWS2Ko1ZRqxubBE0HfEZPxaC3DlkNgRGyUlRXjullmykCW7eDIXDjwKrK8ox8mXj5FwKzZ8WXCd2b+W5sLGtLP5VhS/rV+Hh6dPwF96bQ8Pg1DH7LsyLT1xsXRtgr0bzWKpzh1qlqJzRDOk5WpTqIsGpLmC3VTtSgRuiXFIUx3yuAnrYTTlQbCxvBozfTES7tPwQ2bIL/af4ZcIXDVzHucV07x26NChWtirOlbb+lgK4kDfax5Gn3rtLUycvwBg6Ea/R+Jr3zFlDHpvv7Uk/omTPrCw8KX/4qPFi7HfTr1wx5NPY/lvK+SwTs1cz806Y689d8Hrb32MlWvXwqIjrx3FgXvugeMOOwj/9+En2OtPO+LEow8SXwnuYfJOIIpPv/kJF4ydCDghePwFWL9hHe6cOg4H7tE7q8OLedhTU5TWSdCyJNBigCvFqidt/q6nwihDqAQqURGowCeLl2HcrXfD7yOj6ZEXoi4XT5gazqO2WKhZl8+QUBLDLsa4ZgRcozh75FQs/p7A1Q1blRq4etGtfXssnF0FXFXVRkBhsn38nGYIp8UYV9ORi/cGQiGMION63BFuMt2UpgL09o/gnBGTBLimulgGs62EQ5XoufnmWDRnghvbLx7aLxEUM/i0B7+tWInTh44TVT2TGOTKGD/92EneQUQRhhd5OPXov+GqfmfBpopMor9kfyjS+jYm9RRNAyiLr7/+Gv/73/9wwgknxO2qyYi99957OProo6XriaAsm3eHMT45d7NNgap57FWLku24ZQp8zftqe4bj/9///hevv/46JkyYENdQaNv4PLNIXXbZZTjvvPNw8MEHp51vWl+6LG701idjyY2a9ysIzFYeOma19TGbseW9CloT1yd+R8aV5gCaiIB9YaIC2rnmuh3ZtntjvV/lGopFsRgx4wa88cEnEl2FoSS33nwz3D97AvJ4kI8lkmEUmBsffwIL7lyIvKISlFeWos8Rh+GTb77FLyv+QJ+jDsbQ/ueiwOdFRTCCIdOux9uffIbddtwWndt1wPNvvYU2bdqCZ7C7Jg7F7n/uLcCV/4s6EZQGQuhzxWj8sWGdhOciNdXv5GNx5TmnxYFrbfPBjIm8MWq+Ntb5mNivFgdcEzd/Lnhi61RRgVVr1+HyaxegMliKqAQ7rTu4iDOvDZCsQIJjA3ho1gR0I3AVl8rUbRXnrBEErj/Xzrh6fejSsR0emjkeat5K+Wi6usSNimYIyYAr0WQoGJIkCbRxlQUhBXB1qO4JR3E2Gdc/VqYEuBovt6yyDIfs9RfMH3NlgllBlQwkNKzHRsj24rsffsR5oybAX9QWloQxoxFEmoQNOX57KbMtu3fGo9dNERaAU4uqsfpcov6ybTmAtcRUgnoYUjZ10qRJuPXWW/HGG29gm222EWD00EMPYe7cuXj33XfjojJBk3kYVWCZbOPhZxdccAEOP/xwnHXWWXHQxeeTqc7VMXDlypXyzB133IF9990Xb731FnbZZZe4erkau54kI5y2z6wnsf0mINffV69ejWXLluEvf/lLNcBurl0LFy7EokWL8NRTT1XLWKcaDwL1PffcU4Dt6aefLn1WViuZHb620XTaMus7/vjjMXbsWBx44IEyHp07d8a2225bLUi/1qFyMWWrdrlJbdGNg7QpUx4aPvjgAxx55JHx8Tef1zL1PdC5pMkDlG1mFAFe/J7g+4wzzkCvXr3wr3/9K6610HExgbX+bsqrPu/spvSsajfkUGFHcEL/q7Bi/VphPglmTzv2aIy9vC8sxxdzlmU6AQ+GTpqB1z/4Ap48HyLBILbbogfumT0F5YFydOvYXvYG2rhSmxYJhbFi1Rq0K8zH3mdeiKLCNiJi5sEZN+B8nHTMIZIN0yWsmH3RwaBJs/DWZ1/Bx5sKCrDvTtvhhgkj48A11RixDM6n1tStG8csbrHAVel+ZRmoTiot3YCpty/EJ98tg+W1xd61vpcC2Fxm2mpQ4OrzoQujCswcj6gdjqdATMWspAOu4WAIV8WAq6wmKa4wg0o7wDkjp+CXlSvSAleyxWvLKnDV2Sfjwj4npl5waKMsKWajeO3djzFi5nzkFxdLQgUXuNaNTc92PuiGyLiCT900A1t2KoFjMWd1tiUlvz8xH31uSm3YUhLtWfk3gesTTzyB+fPn46CDqOaDMIbffvstXnrppRp248nAkblZKhDT+8jokmXbbLPNpOxExtDd3KqbslDVSbC6++67C1g99dRTcfPNN6NLly5VJjGxjdEEVPq7tsd8d8w2ahtMsMR7X3zxRbzzzjsYN25ctYEwy33kkUfw6KOPCnjlpW3X8hnaab/99hOwyXabwFVlowDdDWtnx0GcHuY15im///jjj7H11lujU6dO6Nevn4BhAspUGaYUNCaTgYALA+hrO0zGmPdw7MeMGSP9VPCo48SfBKKmmUniGmXa9pqC/OyzzyQ01g477FBtHM05kyjThvZbaNg3rulK5xhUhoI45KzLEIiExCeiMhDCxEGX4tRjDpKIOHTe4nrM9fqeRc9g9r0Pu5o9y0YwbOON+25Gu7YFsKx8MfOKvweMZx4OYdkvv+OoC65E587tY74rNq4ddimOO+QAcbSWtVbiMwKz7rgPdz35HIry8mBbFrbq1hlP3TQzrYD0kM2bWqMGNN1cymXNLRq4qgdkhKE5giFUlJXh1fc+wqQ7H0GHNgVw6OGYi8tIg1pX1ZrZjAYFrl4fOrVrgweuHQefFY17eKcSQ2rgCgQDIYy86CycduzhYkMsGxSXpxpqckdsjfuOnoZfVv4Rz8CVeJ/7vI01ZSE8MWM0dtlpxxpsk7aTi17Y9gprfO+TL2L+A49Kdi8CVydKr9PGAa7anlDQxgWMadv3JPGq9eTQXqElmQ6YMURVNjw0EqAQbBEkXnjhhSDreM4554gX+N133y2q3iVLluCTTz6R38mAMozR999/LzaMvXv3Bk0LPvroIxx22GH44YcfZBPjZ7vuuit+/PFHUQ1vtdVWAogIXnr06CEMooISlvPhhx9i6dKl8syOO+4oAPLPf/4zvvjiC1x33XU47bTTsNtuuwljp4Dvq6++wuLFi9G1a1cccsghMr8J9Lj5/vrrr6A3O9X1v/zyi9y39957Y/vttxfg9fvvv4s5BPtJoMn7yTTzJwHn/vvvH1fR06yC/ScIZ1sJcB977DF5B9i+Tz/9VNpKVpjf/+1vfxO5nnLKKSLbV155RYDeAQccIACe7WHbe/bsiT/++EM+V4D7+eefS10Eq2z7+++/L0Bv1apVuPrqq6UPhx56KPbaa6946DqOD9vBzf2II44QcEjmmGOwdu1a/PbbbyIfji3HiWPNcaO8qM5nHZQVx4SmDgSsL7/8Mq688kppmzpXkU2mmQRlx7HmOHLcWBf7RZlR9m+++SY6duyI7777TuYMP6eceRjhQeRPf/qT1MO/2SbKf4stthD5sr1sF1l39oWHntYrGwm4kVO4NpEVPfL8Qcgv8MOOhBAIRXDPtPH46+69XK2mKMpoxmXj+x9/wRnD/iWe/jSzWrO+DP+5dR522W5z2Y8lYnps/+BeQJb2tbc/xqXjxqNdSWc3GoHHi4XXTcZOPbeIuZs4iNiOMLX3P/0fTLrpHsmiyPZ1KGmDV++5IanJiMmytkYNyGbsm/+9LRa4UrS6iWoYnnKmgK2oxMXTbsHq9atB55pcXcq8yqk+RrclU2tmUp8JXF3nLJ5aUz+pUQW+/v4n5CU4Z2k82irAZ6FL+xI8NHuigL60qfyi0WpRBUwbVyZIoFPaLtttiy026+I6ZwnTWfNif8KOjXc//QwVgVAapzhGCQigXcdueOmWGQg7bjauRKaNNTDdrONEEI46GD3vdrz78RcCZPT+XBwgMhkrvcfniSK/qBiPXjcJ7dq1geSBqYeda2LdygqwzOZie2XOb9VwKGuh7efnBFWXXnqpqPGffvppYV2ffPJJAWUEHGQeu3fvjvvuu09A2ezZswWEXn/99bj//vsFlE6fPl1AIUGVPkt2tFu3bqLqHz9+vAAlgtEBAwbgxhtvFHCirCE32FtuuUVsRwcPHizOOwR+Rx11lJgrcK2YNm2a2IwSHLIcypoA8T//+Y8A2RkzZgi4GzVqlPSBAJRtZXtoAkH7Xfb34Ycflmf4O4EX7yEIJTgiaFfgSlZzn332EQDIeymbG264QeTBugjK7rzzTgHhNAkgSGXdw4cPF/BHoEZ1eJ8+fTBo0CABamRM58yZI/UTZA4cOFCA35AhQ3DMMce4oYNeegkzZ84UmRLYsh08RIwcOVLaSBn/9a9/FeC6xx57CAAnqH7hhRfEfOCee+4REPnggw/itddekzaNHj1aDhPPPPOMgFCaQbB8yoJjy3IuuugiAc6skzJ54IEHpC1XXXWV1EcHK7bvmmuukTn+j3/8Q+YBnyfAJYgeMWKElM/+Uiasn+3l2G6++eYyLuzLTjvtJG1iG1gu/544caL04bbbbpO6KZOffvpJQPa///3vaixxNu/+pnwv19zf/1iNw/sPQrGvEOFoBMFwCA9Nn4jeu24njsXm1sX9aL+zr4Ad3ADbBioqKzB9yECcdNQBgKcqwY3s39xjYGPuXY/h/n8/J65YPk8EXn8R3nrw5moZsVwQGsaLb3+EwZNno21RsTyfl+fD2w/elnSfU2fkVpZ145vBLRq4KuOqqstQMABm3HjohVdx9zP/FRvJXIILDr+or+pp95pL4GpOSVHfeb3o3qkDFs6eINmga8u1nBhVIA6Aqabnxh4KwY4EZVFJddFil9/m5eXDkiQGqdlQOludftShGN7/dEQiaRIpiJmAjfUVlbjwX9Pw2x9rqznn5Xpca321vR5Eww7mjLgM++61K/z1iB2Yrq7mlrBAVbvcBJKlQeT3ZNvOP/983HTTTRg2bBjuvfdeTJ06VYAGmT+CKzJ/asNIFpTghcCI5gUmcKVq/PHHH5d/LI/fM5UnwRNtPsnILViwQFhczm3T5ICgh4wb6xMVZ2WlAFcyrQSQBNYEPgR/ykyaKmwyhASSBIW8j85mfJZMKIEUQRjV72T2br/9dmE8n332WQGjBJEEnCyDDCDBEgGXCf779u2L4447ToAkQTzrIcgl4CPI5vcsl2CN7SDYI3DlM3oooGMSmVy2h6Cean+WRRZZL4J6so48GLB/nFMEewSQlAPrIxgm6DfVwk8BTgAAIABJREFU+/r7//3f/4kMn3/+eSmHbeGYEpDSvpRjQ5aXZRIcclx5mCBLTQBMhpj3kE2fPHmy9FHNKjgu5557rvyj015iTFv2n2ws+8TDCtvEuULATFnwAHH55ZfLwYPypVxodsEDCIEwwSzr5dxiGzi3KC8yuhqFoNZ3vfWGuASoql+xchUOveAKFPsKYFtRBENB3Dd1PHrvvBXy/DQBcPcGWSsAnDZkPJb+stRN24oozjvxeAztd0aMPa2CuRx7EiIXj5mCL/63DIxO4/c66NyhM/69YJa7zxrkgBOx8exb72Ho1NloV9QGNqIoyPfjzfsXyByMM7mOI5oJjdzS6HtF6/xpcAm0aOCqxtZx4BoIoCIQxIbySvQfNweRaBbpX7MQtWlPV5eXItfA1WyP1+eTzFkLZ02A15MZcD11yHj8+OuKaulh6TlKbTz7x1R8dny9qcm8MjwU7ZyqLJ2S08eMresgD3dOGIxddthW7FdTX1FEPR4sW74K54xg+lo10nefqYvcsxjiGrfSXNpyLJxx/BESu7Ahw6g0J9OB2oA020pVMoEImTqCIwKKWbNmCcNHEEVwQUaOKmKyYl9++aVsdgQpZDNN4Ko2kfyc7CnBF+9lWWRcCeYIUOh0xbI0Zz3fAQIt3ke2j9+zPqqJWQYBG0EXvyOgVsDKgSZA5T0EaQTDZOfmzZsn6nfa7hKwUd1NVpXsDRlBssF0ciL43HLLLUVFzvsIsKjiJmAn8NK5yjWKbeFnZFMJtviPjCWZTwJ2gmw+f+2110pfyLjyc4JS/iQoZj8JPKnqp7kFndbI5BLQK4AgcDvzzDMFVJ599tnSBoJlgl0CZLLCBJdkaE3Qwf4SsJMBJptNwMmy2E6OI39nORwbsqQccx5UyG6Tzeb48OLB5NVXX8U333wjfeHzqlUhoCCoJCtKIKoRJwh6eSDhXKA8+T1lxX6RzafZA8E2Dw+cIzRRYP8I6ikfzkOytpSTmilQtmRcCdB5+KBtc6uta+aroO4rpWUVOPjcSyTlq2NZcki4fvQQHL7f7swPI8yoHkpp53rlpJl489Mv4HGi8Pp92OfPu+KmsUMEaJpOrQStJDIOPfcSlJcz1CG/92CvXr2wYFJNhyuO8cJnX8KEG25Dm6JiUQC2KyrCa/feFN8PaluvMu99653NWQIbBXBVAEvbm0DZWnh9bTFo+iwsW7Emrl6u7yBwo+OLxUviutIRxIkiaqZJzbCSXAJXNWFQ8wU35asbDisTxpWH5T48IS9fIbH59PJwVbBohSRbLyz1HGYckgSTATcblgdeRsySrFLJL3qIdurYCQ/OGIMibz48/ipD/RpPeKKwPRYWPvos5jz8NIrz/TKWTXXRXsvjLUK3jm2x8NpxYmNlgp9ct8t0KMg2BFQu2sL6NdSVxtVMPCzoxkb7QjKuZOXIztGWkQwkQQv/EUQSXBDo8Heq6qnuppmAsmJqKkBmlZ72NDMgMOTnBJNkM6meJvikpzoBJc0OpkyZUo01JCgiOCXQ/Oc//ylgkSCUQI/2rQSoVK0roKTNpzKhBMEE37Ql5TO0jyRzzL6wPKqhKQsCSqquCVAJ5gim+U7T/pL9I8AlEFPgyrq4RtGsgO3l83TKIqBjdAHajfJetpUMLgE5yyDAJRAjSGN/CcT4DpDdpDwJQglc+QyBpKxNTG4SjQroJ6hknZQhgSwPFQSXl1xyibCQxx57bNy+leCT5dJ2lyCfbWC5tCdmvQSVBPYsR4ErzS5YB21feQjh3wSmNI2gWQVZZ44Fn+dFwEP5cV4RINMEhM+x7WSO2Re1cybjSmDL78j+8rBDsM1DBRlY2jBzTAhm+ayG0+JYcFxYJ+VLkwf2k21pBa6Zrwx60HAd5Lw4uO8AVJQFJIwrx3jQ2Sfj4jNOjoU3dE2+OLbcGuff+yAWPPof5PvcxARdunTCv2+eLXuD19DccXf55rtlOGnICLT1FSLqsxAMBHFBn5Mx7PzTqzVW2zP/3oW46aGnUFiQL5F4Nu/UGc8smCVznu1SW9bGJjYyl2zrnbmQQIsCruywaQ/J3zWUinjShsOoCIURrijFw6+8g/uffRkFPh8cyyNsWTpQVRdhKmhMTBVbW1kKXBfOHI/uXTvUHg7LsmKZs5aioIBxGKti2iaCJyseDmucxBut1cbV8qLPsHGSOcu0ca2tD5l8L85YtgMrzws75CAYCmDkpf3Q59B94fWmzy/tRDyIIIjD+g2EbefF0qxmUmvD3MNsLmE7hGAgjBnDL8GxB+4XBz8NU6NbaqIzVEMtyKZKOzHtY7L+6f3cLAjwyAISLBAgUGVPVpRAiYCLIIPzkGCFoJBMHO1QaYdItpCAiACHP6nqVRtXqtz5OfvMzwm6yPixTraRQIbAR9lGtongiGwl2UWqhxkGiqp8gjE+S+BKFbuaChBsUzXOz8kUUrVN0EdgTUBOoEn21GRcyXQy9Bf7QWaRJg0cJ/XQJ+Ajw0fgpZ7x/EkgffHFFwvTSfZUIwsQfBFU83vKhKCWgJYAl+w1GUOCM8qK5g/sB8H2dtttJ+wp66MMTLU/5UMHMZo1EMgR+LMsMt8EiKyP5ao6lePGQwbBJMEq66Mc+TvbQuDK3wlcab6hZgqUC8eDAJYHDZUDQQzlz/HjYYJgVTMU6YGHoJ8HBR5AaHbBNpLlJevMOglQqd7nWNJ8gD85VmRg+QwPOSeffLLIRRMwcAx4INJwY2RcyWSzfwTBDfX+NOQa0FRl617L/W3AuOn48LPFsD02fB4Pem+/M+6cNlLWccpU7Ul9HuC59z7CwAnXoWO7QnhsG3n5+Xj53ptQ6Oc6bmjjnCim33Ev7nniBbQp9Mvevnp9OR6cMx779O5VLUGLpmS/cupsvPn+F/B4SZD4sN/uvTF/7BCpn3POjJLRVHJrrbfhJbBRAFdOeA2LVREIIFhWim+W/Yqhc25DQVERGKuJLxvtdRriytZ0IFvgypf9nFGM4+oCV6rYTds+s09NDVx1sYtvonRiikYQ9frRrk0hnr5+Jrx+G5bPDw9TqaS4GHD6rU++xoCJM9GxpAR2LB1vQ4xfJmUyl4XP44Aphnfcemvcf+0YeP2uXVVdMrRlUqce1NR0QJ0MGmrzNQ+CtcWWNQ+QP//8swBXsqdUmRMQEXScdNJJAoboEESbxKFDh4ptKgERwSEBDT3RCW7JYJJpJeAjcCV4I3AlgGR/CWrUE57e6FQHk6UkWCZTyvaQlWO7+SzreO6554RxpJqbTBzV5mQaqepnHFOWS9Uz6yCzSrU/gRF/EsgSkJOtVDtd2p7yInAlwGNdBE50hKJTE/9mPwngWCeBIp2GVI1Ke1k6oBGA8XvGJyVwJoilPK644gpx2iKTSoDIeihHAluy1bTtZL+pKme/V6xYIXInC2mCdzpRcRxYFxlbypGhyQj+CeAJ/Ag8CXppNsGLoJT3sC9vv/222JgSoCrjyvGhdz/bwvoYgYFtInBl3ylfHlQIErkWkyVmlAKyu5Qh/6bmgDInY067ZdZDppcsL8eMbaWJAA8MZO7pnEW2mz85b9asWSOfUzY777yzyIEHIAJ4HgZoa00mmqCVBwCy9gpcaWrAPjfUu5Pp+9zS7tO97ZaHnsCCh5+SVOrMyNomrxALr5+CHh07woqlFedhKRisxNIVq3H8hYPRoX2JRIEJ2TZunXw19u7dS+KycgyEIY04OG/4WCz+8VdYlmuaRn+Jl+6/WUwATLMOmv2FKiI4fdgY8XeIREOw4Eefow/G0PPPjIPWlibf1vbWTQItGriyy8q4unauNkKREEKVAVRUlOHSaTdhdWmZONJEQA/GhrtM9rU2O6o6A9fvfkRevuVmm0oRSLSpgWuihHlUYBiTSCSEIeeehjOOO9xlzRnxIV0GMK+FMdffhtf+7yPA52bQasrL4YItNr8WNpRV4qU756J7h7YCXmkD3JCXbh5kFVIlkqhP/Vq+mmJkE9WAz5Ito2qZYI9mAgRmBEVkSAkg6FBEO1faQRJcnnjiiXFVOkE572U5ZEfJwhFIElCSJSOrxu/I3BGUkIEjKyqHuXPOESCqhzgyurRz5D0ENAREZA7JfJL1JRjjP3VO4nNsG9tO+1QCRtp3KvAhUGI5BGwEtgRVBKEEwARTdFAi6OQ/vtMEbVS307aWgE1ZZqrO2d7ly5dLWwj02VfKgraylAE/J4NLmRHgU45kRQkmWS7BJ+XHwwvNMgiYyVATvBFUUg2uF5lcAmKaLrD/BHW0B+3fv78ASIJ62iCTFWc7WSYBMUEzWWeVA8eBrC0PAOwv7U8pD7aZwJ/2xCyfsiUIJbNNxpsmHQTJBM9k3ylHMtQEq5Qfn2Nf2UfWyagAvI8HBZpHUE6cS4y+QLtbmiIwAgOBLQ8GPMRQ9mw77ZN5H+viAYbsN+cA28wyeMghwCYrS6c8BU2tALb2FaNKCxPFOx9/gYvGX4sif55EeuFqfP01w3Hgn3epljwnEgmjvDKEw/peImZm1PoFIhFcfvrJuOTsPgJceXHOM5vWGUPGIGw7sj8wcM0OW22Oh6+fAsuqHoGAZnor/liLkwaOgBMOS3QDhIBJQy/CPw4/pFoc5NaxrX1sW/odLR64imdiLCMGT/pUSYVoLhAK4v6nX8Ijr72NPAbo9jmwnBzFdU036hoIPU2EehfYRvHQTDdzlp9H2DRxQQlSzx4xEYu/W4a8AqY8Td0PF7iWSAKCpjQV0A2C9rGMTtDG58Fjc6eipH2blAwlT9v0Q6UoAlELx148FKFASBicHEaequM7SwhuSTvoSDBt2EU4/qD95G9PQpiXOlZQ62Nqx6X2ZPqAqeavtRAj2L3em4lpQG3lmm1I9BTnszofeJ+q6c0Dnhls3lR5p/pd25MIRGow/rHDkZaj9Zibm6kx0bbyp9mnZP0zWWf93XR2Mssyx8osy+xfohbFlKNu9lqO2rKmqsNsvymjxDbrYUXsE5MkcTDlrG1I1kct1+yb2rQmqm+1Hm27OTfMcSEgJSNM84rEcTH/Tjd3EudDbfO49fuaEqAP7W8rluPEQWNAlb1jMxqrjQP32gvXjboUlpUXi6vNkFVc8T3oO3QsPv7+B+TncV5Z6LX91nhw5gRxuJVVPurBWx9/jismzQETtBOYhm0bA087GQPOPjnGtvIbN0gNXX9vWvQ0bl34BLxR2rL6sHr9Wjy3YDZ22m77eIYt0X41LcfROoUaQQIbBXDl4qSbL4ErmSmewJf/sRLD592NUIjWAkFYViMAVw0LEsvik+z0lylw1QVdwtmMmozvf1yO/EJf2qRRdM7SlK9uVIHUtqSUm68BbFzZ7qrNJIpQoByv3HsbStrmwSOpeJNfUa6QZDZ9flw6Zgo+/OEn+D22G/+vgcw86vKO0a7rr722xpyrr4JjB+DzF9almDo/o9mG1GmqrgVx/NWpJZexDhMBX2L7UrFeJshIBkDTMSkmIEsEWyZoTAf0Ep9LdSBI/NysOxO2J9v7E+WX6UElUZ6JYD2usg2HpQoFr2L+kuKkmK5uE7xyHWZ5ZFiTPZMog2TjR+BKZpcmFMnGzRzXqoNylbQyGYu6vjub1nNR0FRq7Jz5WPTKW2hXWOiGKly3ATNGDsI/jzoYHoMh5V58z1MvYtZtd8LvZwYtH/xeD565+Tp069KJelLQSozmB7ctelrM+OjxTBO4e6aPx647betqFWNzkHPjq++W4JSBw1DSph3CURuBSBg7bt4DT98yhze2YtVNa0KixQNXPb1rSCxNRkB1XXl5Ba656T78uGY1LDuckxSwmc4Pk71IXEAzBa4KyKNRB/2umYFvvv8ZefnpwXdzYVx1o+FJesawQThkr50lIHW6w7DIzHHw+kdfYODkuSgpITsrCiexU27Ky9wY6WXbrk0RnrllBvIYYsJDJrZhzQWEeDBSmtbXaYsHi8TYrJkComTjkO2z9QVv2cyFTFi3bNufTf11vTcd4EsEoemAXTLgmwjSzflUH8DHeUXQSvV/fcph32nPSrMPOuFlMoZ1lXPrc7VJIIqIE8XSpT9JataOndrBdsi6At6ojdceWIA2BQViviYhDx3ggy+/Rf+rJ8BH4Br1IBCoxIJJY7BHrx3giTpYVxbAiGuvx5ff/CCA1fJGkef34vqrr0KXrh3A4DSsgd8xxOWwyTOwdFUZOrRrI9FmVq9bi1vGjcJRB+wNr7e6WUFtvWn9vuVLYKMErlyE6X1bXlmGh194Ew+9+hYKfW3hiQaNEWsYRy1zShCkcSGPbyoCbqgqJfh0RJ2fylSAC7WG96BTw1kjJuGbHwhcyaAmgrgqOCiMa4cSPDSLUQWYhSk10K3JuNYVfNWEo9y02P4D/7Irrh1+CSyGy/IxVE/qlyaMKCoqAhg0+Tp8+/Nv8Ns2wpYXlkPE29T6H9bvpitkH5iD++ZxV2Cf3r3BiGiNAVxNyenBiDJWp5dMlyN1ZFQv3Eyfa4r7miNgaY5tynRs0gF0PfxnMi+SlaPPm/OxLgcCfUYjBWhklFRAvj4AOVO5ber3RZ2waL6uXXAfHnzuRVgeS1KKl4UimDDwYpx21EGA5RVQyoP8zyv+wGmDRot9qw8ONmwowyV9jscJhx4kpgIbAjYuGj0JoUAFHMsHrxXG5pv1wLVDLkdem0L4GHWRcV5h4a0PPsaU2+5Bod8Hf1F7SSW7+592wa3TRgko9jcCabCpj39z63+LA67KPKkgdQM3kxFwM6d9FYHrTz+txKC5C1CQX0QU2STy1zaKGauHwZr9QDSCB2eMQ/fO7SS9qZi5yonV9bgka6Ghavi5RBX4bin8BX7S5Cn7wcxVXTu2w4Mzx4GhSTINh/XjLyvg9VbVXxdBycZCUO6EYEcZT7YEC6+7BkV5BRKkOpk6kHjU/dxVTz7w7CuYe+8j8DXzU3QwEsb+e+6C+VcPJh/c6MBVx0eZUzJc8Xcjlgc4cUPXwxDvy6VpgNbbEAAi0c7TfO8bor66zPvGfEbBW22AMFtwreUlgleznkT74MTvzJBE6dpXW9sTD2jJ5nF1DUhTH2obcwY0RV2uc6wFB+UOcMx5A1FZWYGI7YC8iM9fgP/cMQ/ti5j+ldnsgDWlG9B/zGT89NtKOCQgystx+AF7YuCZfeDxefHGB19i6k0LJOavbTNUYhinHnUQ+p92kvgMeDw2HNvCmrL1GDD2WhDCMtJMflE7eHw+PDhnIrbr0V32rFaj1qaYE01bZ4sHrrppqo2rhg4i8JNsHNEIpt39MD5cvFTUutXtLxtX+GybPy8PTojp6KK4YfRgdOvaEYX+QoQiQfF6TdyYuch7vRoOaxnyC9LbuBI4ErguJHC1PNVi4SX2topxZeas7OO4mhtQ1UZiiWYfThQPz56IHp3bp8xWI884BLse2HYU7376OS6ZOBsd23VAyA41aJip+o68x5+HSKgMd00ai1227QmPkXKwvmVn+zzHQec9veR5aNN4mswFT3WrMuA8BGl4pmzryfT+bIBJJmUmgrVcl59JGxrznnTMYqbA1VxH+Hsqu+JEkKh/68G5tpTRvF/XXjKtqdqXqzFLdZBpzPHZFOtiKEmq7qlZuu+ZFzDhpjvQoTAfgYgFnzcqKvwHpk9A926dBUeGwjb+df0tePWdjxCxIwhXVqDnZp0wbchA5BcX4ppZN+OTb79HQX4eCvP8KK+swNRhg9Br2y3h8fpgR0JYs6EMV06Zg7LKoJiYCb/hzcOlZ/fBgDNOhN+nycY3xRHZtPu80QBXjS6galBhXQMhBELl+PS7pZh068Pw+/jq8QVsmhO6LLqeKHp07oyeW22O4eediQ7t24qD1KpVKyU2YrKLQQjcOK7LxMY1XfvFxpVM58xsEhDUH7hqu/0WsGpdGa4ffRkO3Xcf+Dw8p6c/MPB72ildOHYavv3xN0QQhpU2HWwzeGm9FiJhG1f2PQXnnHCUjElTMoAEGqWlZWhb0q4qo1c0KuGENtusmwgsV+AhmfQbqmyzXJNFbKj6msHMqpFkxXSW0kNKNoHWE9nXTNhYZec1tTHXU84xDT/IA5Gy/Pxcs7tlUnYuZGwCZJ3btYUhzEW9m24ZbkJvZk20HRvHXzgIv61dB8vjE4IkEgVOPORvGD6gLwryaN8cxZ2Lnsa8+x6GN8+PYGkpSooLcf2owShoU4y+g8cirzgfxxx8MLbu0QM+n4Uj9v8rgpWlwtCWhWzMueUuvLf4a+T7fAgzwYfPh2236IEnbpsnDl1yGGvlWzfJKbnRAFcuZHry508utIFgAIGKACK2jUum3yD2kzw5MkUp07U29sU2Fng92KN3bzm9Djn3dLQrKRTgGgwG0K6dCzp0Idb2ianAaNdUIL+AjkqpW24C19oYV5bClHynXTW+TpmzqsCDg0jUg3yvJSYCk67shyP22RM2Qx8J3UPfKhe8VruYSIFj4bHw2Iv/xew7H2KUf0lMEI3ZAzf2GGVan4Ttghd//fNOmDZkAAry890YhfL/xj8YEaC279BRZEmPXzq5Ud7MOd+tW80DUS6BH8tiMH3G0Uznka6yzaZuBULsB2NxMq2oyR4mAhiZbsY7lM1hoq5mCYngurY6a+u/fs8YpRxXxkXVCBKUA4PyM5GAOkDVVt57770nyQCYccsMZSVrZCAgCSJS9YGfr1z5BwqLClFUWBQf3+XLf8UWW2wRf05NDBg/ljFqmaVKQ3aZ8qCMmSiAa11t7U7FPNN/gfGB6bRFDQMTWTBkFmO9JjqtZcI0Z/rOb6r3ueCw6r9Rx8a7ny3GFZNmweO1XCdPj4WQHcapRxyCsVf0Z+AAvPruRxg8aRby2xQhsGGt+CnMG3klbMvCxaMnY+hF/dC+fYn43XbuWIK9du2N8g1rUFZRifHzFuDz//2EojzXL8Lj9SNSWYm75k7Fvrv1diMJRGNEVJP7P2yqM6Pp+r3RAFeK0ASuZF4JBisqg7BoLnDPo/jkm/+JlyJTwHobH7eKf1Hv7bdFuzZtBVRfevo/sEW3TsI2apDyZIs1F1+Xcf2xVlMBTUCwcMY1chKuzca1PsBVpy3DUTNLdXkohMF9++C8E4+STFdusOnqDl+6kUg+Aaq4wzaeefMDjJpzHTq17wbHYcxW13mtWV8Mwm35aNGFhfMmYYvOXSTyAVtNe97Gvn79dTm6dusuYGD9ujXCgBEkMMg755YehmoDVZm2WwElfzLIOwPiM5j8QQcdVA2QmLaIzPTE+UjTBZMxNG0ndf7rZ/o3MyAx4xOzWqnDYyLDZraJv2soJgWkiSDGjP/J+xPjk5qyMMFwsviq+ixB1dKlSyX5garOtZxEwG1+nih31sFwUMxSpZmx+DzBOzNUMUHD1ltvXeOQmwja2S+ma33jjTck+5TazXOtZFIFpldlOlWdI2Y7+CzHrFOnLgIU5HDUrp30a+XK39GjR49q7DBBJJMaaLIIlYn2m3UyqQSzbTFLGk2jTLOVZHarbIOOjY4XExqcccYZ0q9Vq1YJgGXGs6222ipuCpYYIzgbhjrTd2BTvY/j4cDGXYuewazbHkHbEr/sq/D6UbF+La4ZOhB9jjkIv/62CidfOgxRbz6CpWsQDDu49IyT0b5tIW544HEBrtwDnnvjbZzz9yOx47ZbIRqJ4o5FT+HpV9+Ax6KHliXguHJDGQb374vLzz9LnJsbnxrYVEe7efZ7owOuppNWKBxEZWUAwfIyvPHZYlz34JMoyi+G7YnAijY+uCCw2XvXXWSxLi8rw4j+Z6Fnj27Vwnkkbq66ETVX4OoCiygCYQfjLr8QJx68D7xUHTkWLG46TDeVcLFPNtPwRi28u/hLDJ40F5Y/XwBJbSxMc3mNZJwsC4GKCpxx/CEYfWFfAekErpodpjHbymxDXbq6wLWsdL2wTw19KVAkIGGGJZq6ECgr62kCSaqTmRWJYOnQQw+VewhidbxZhoIY/p4ISgkGmZGLwE3fiWSB5xWga92a7ECZYBMYm9/pc6bMTMZQAVQyRk+f4T1MxTps2DDJtsVMUWa58UObkRQhFTtMGbAcpoJlBihms2J/mXWKIJTMJtOeJrYnsb88wDM9LYEdw0uZB1myt2Q/yZyq7FU++nPt2nViflJaugEX9LsAkyZNkNSpZGnJ+Op9rIfsLYErU9v++c9/lvYmjiPtrwmGWWcyYJsYQSCRCaY8mSaWwJUZvAhc+furr74aB64mANa52NDvwqZUvhtvmyG3Pfi/r7/ApaNnwC/Ra9zQgE4wiNunjsFfev8Jpw8Zi69//BmRig2SLvugv+6FLu0K8Ml3v+Csk48DQg5uWPQwFs6YAk+kEvc9/jwefOFl+P0F8BMeUyMHYNbYEdhxsw7oue2OYHzyVoesTWnG1ezrRgVcuchVMxcIBVEZDKKyvBy/r16DQbNuQoG3GKFopEnABVUsBK5kLKhaHdn/LGyzRQ/ZfLjwk0ngxQWfucf1am6Ma+LGEAyGcNR+u2Py4EuELaWWn+CVsf5cFVP1S0CF5UFZRQgnXToMpYEA8vLyYUfsJrUTzWYpkA2VfYxEUFSUj9fumC9OaRIhognoALKenTp3lblTUV6K9u3bx7tDsMAxI1Cob9ICE6TpPGCyDzKA++67r3z9/vvvY5tttsELL7yAI488En/605/ke6YsPeKII3DsscdKbnvOd6ZXJUvbq1cvaeOLL76I/fffX9KoUrVNFTdBCcEu06KSqXvzzTfl2b///e/CApLFo3r63XffFRaPqVSZnpSpWfnzww8/xEknnSQMoQJYXSdeeeUVSRvK1LEEZBxXpmR9/PHHpe0sk8CI6VOXLVsm7aXq/rDDDpOymO6W9xJE7rXXXpJKlawwU6wSxK1fv15SrHI8+DfNKahaZYpUppelLLbbbjuRWyJQZvu5ThDwM80pwT8/Y5mUJetjPyhbtqNPnz5S/urVq2UMdthhB5EdQSlZVZpZfPLJJ5Jil6w3U8YuXrxYGEuHfJRNAAAgAElEQVQFrgSClB/lTdm++9772H//A/DKyy9j/vzrpf6DDz4YO+20U/yAwlStd911F/bee29h3adPny4Zr9gu9pnXk08+KalnOT9punD44YeLTHlxLDmGe+65p8iX/eV84Fxl6lbKWn/fdtttxQzhzDPPlBSzBLHsNwE+x5f9ZFmci5xHaqPbUg7E2axBTXWvyDKmE2Nuq2uuuwVPvfY2vHk+MFOB7YmiOD8P/15wHebe/SAef/lN2IEyBEMRHHfgX7FibSkCwSBOPe4o+eyR//wHt467Cl8u+RWjZsxBfn6h2NHaoQjKg5U4/6QTcO4p/4ATCWK77XeIra9NsMg2lcBb660hgRYJXM3N0/y9BnBlTuNwWGK6kg2YeOf9+P6HlfDlOWKLmQCnGnx6MMZdzx4uK7ahrBw3/esq9NisI/wePyqDAXEbI4Bje9u2KTKAazRmKvAT8goYK89savUXmBEIunZojwdmjIPPm95UgKUwpt5pwyZlFVWA/bAtL7ywEXF8OPbgvTDivDORL2GvyDkmX1Ti52TbQdhnYdTsO/B/774DL0M5NYHNcf0GXPvowdoN67Fo7lT02m5LMRNoCsaVIEOBD5k+Mp/KEhKM5BcUwY6EUVCQDzrW5OpiHcwlf+KJJwpoIcC4/PLLBfgQSJAdfOihhwTcUbVLwEpASFX6ZZddhqOOOkrYQwIx/k4gR/BJcHLRRRcJy0rA8/HHH4s9I1XbQ4cOlb8JygjQJk+eLGCRgImglqCFoIwgiW0g+Pv000/lHmZi0ov1vvbaa3LPBx98gEWLFgk4JLDbY489BMC+8847cg9BVv/+/QV4sw0DBw4UYHjOOefgtNNOk7oIcNkWPkNgde655+KJJ56Q6lg+x4TsKds8b948AWg77rijgDgCrEQzjqOPPhoHHHCAtJ1A/quvvsL48ePlkDt48GAccsghuP/++0HwTaBIEMq/v//+e7H5pBx33XVXkTXNBChH9on2pTNnzhRmlDJg2xS4EkyzbQSilPGUqdMwa9ZsvPTS87jn7ntkfDh+HEeaO5F943j37NlTshW+/PLLMs6ci5QB/6Zs2FbKgkCb407zB44F72N7KVuWseWWW8ozbC8PPDyc3HPPPQK0jzvuOJE3f7Lsm266SUAvDx0Erl26dMGcOXOk35xznA/77ce0zG6IwVyZyeTq3dkYyuHYrlm/AYMnTMcXP/6CqBUFg2Ixemu/fxyNU48+HIMmz8B3S5Zim26dMbT/hRg1Zy626toVB/HwWlqKn35eguEXn4dJN9yJL79fgvP/eQratSvGZ4u/Q2VFKYZeeCb8lpsBkoe81nHcGGZO/fqwUQJX01yAbBM3IwLXdz7/Btc/+CQcr4WauTYa/gRHu06CPob7oBpd4rh2bQ+/5UNlgMDVEja2rJSMWYmMrGvfxagC0/D1D25UAYiBqHlVIVnGiO3avgQPzLxGwoXUFvqIwPX0qyZhyS8rBOhmcjlk7hwbEU8e9uy1FW4cOxzRSCiW9i+d8bAbUJpeozTbePzfLwFe9wDhgq5mbtdqCIdtjbN3EeCCPsdhwKl/jyWYaHwzlEQVrzaVIIeAr7CojciX4FWZrkzGurZ7WC/ZXoI3gjaaKBDAEagSlBFUTJkyRYAogdPEiRMFqM2fP1+AzqhRowTMEZzdeuutAor49+677y4MK4Ewwdq3334rgJWgccSIEcJWko0ju0bzAzKxLPPzzz+XcsjEkR189tlnQTMKsoRk88jq6bidddZZ4thDGbFto0ePFpBKcEfwRaZ2wIABeOuttwTg8QAwYcIEYS0Jpti3W265Bffdd5+8Z1x3WAfbRxBJdbq+w/y7b9++At6o4t5ll13kbzk8JgArPXCQMaQ967XXXhsH/ryfLDSBG9vMAwIBHAEfATvNCwiICZoJdvn57bffLuw3HZqo3qeMOT4Ep/yM/dN1gvK78cYbRYYcEwWuDJfJOnk/bUlJCKzfsF7G/tYFt8qY8fBE9pZMKC/2j2NEufBQQjMK/s7DCBlYtXWm/TJZU35P8Er2nAcDgmSWRxBLsE3WnGPG9vMn+012mc/ygETzA14cT8qY2RNpWqFApxXw1PY21+17OoP+tno9+o8Yh5WlZbCcCEL0bYhE8PDcqdhh683x5bdLUewFvl3yE4bMug4WNXNeoLIigIv/+Q8UtynC3DsfRLt27XHeqaegc0l7LPv1Rxxz8AHoUFQgZlkcPzLureNYt3HamJ7aqIArB0bDtagqkMCVv/8/e9cBJklVdU9VdZiwEzbnXVhyEhQkKmJAfhATIKIi0QCiGBAkRwEBFVAwgL/+KiACKkYQRAkiSpDMAssGNued2LHC/51XfXte13SentmemS5dZqa76tV79716dd55597b19eL/r44zv3B/2FjTzJPEP/hB00q/wD/p4LrO7jjmosxsaNZbS8nk3E0NbciGomorcCOjrYcDZifgOBNn3HNYTT9UuVgQOZpnW0VAVefcSVwLQ9wMctpGjZmTp2GX151ntoqp87VoDSgiGOS5xnoj/Xi7GtuwtML34TF8GQZJ5qg/KDeHzK2RQUR4Ba8YWL+7Mkq6YPn2ArAb+3JlS9v1oFAgQw+x5Ztp5V0I58jTrX2FuB69NFHK4aLLBqBKwEmAc7JJ5+sts35O4HWFVdcoYAVASu33gnuCDK5cCE4JBikXICLTbJrBC4ExQSTzFlPgEowR1BFMCbAlUCI4InncbueTBzPJ9Bi+QSBLJ9MKkEa5wTWh2wr700wev755ysdKEEuAQ+993lv/mR9yeISgHMhwH8EVGw3JQa8N8siiKVTFYE120bASkBNUMd/4iBFUHfKKacocJdP18mFNtlCgkgCQcomLr74Ytxwww2KTWQdCX5pX+p+KS3itjyZVwJnMq4EyWTX2SZKE6h15UKAAJBgn3ZmWdS/6sCV97v11ltVG477xHH4/b2/V2OGYJGMLvuS8yrB65NPPo3HH/8nLrjgfLUQoT3IvHPsceFA4MoxQrBJIE27E5SyHyUKAMcB+5pgmjpptpX/6PDH8lhvSi3I6nNsEdAK48rFhDC7dFaj/Vk2+5ygnn2aL7pBteO9cV0eC3hM7A08+fIinPSNS9RYce00HNvCzBkd+NPN38aKlSsB18HPf3cf7vjLg2gKh5XD3+aeHtxw7pdxwXduRqS5WYW++vQxH8WUjonYc/ft0WS6KmEPyQ72IyVIjbBnjVE4ZoCrdKXOtkpYLCUXSMSR7O/FTb99EE8//zq8AOU6Ekm1uI0iAI1e+D+66GzMmTkZ4VBUAT6+VBjGqLt7S04yAtG4LmQc10EJCFjmwEA2zTCmTWzD7YwqwKwmIX+LpdBBIPPxr1+eYVzLy5xlRiw48TRu+84l2H72VHiupTKYuLBVhpV8vK3PCAK3//lv+O7PfwMrGkKYmVxNRtal86ihQqiMnsNnXH1G3ELEcvDQz3+k3LMYkmqkgau+FUpQwcUPAREneb5ITCuMVCpJafGwAFeyXmRcCVwJcLgVTIBDXSWBK5k0Ag4yltz+JntKXajoYgmwqGs88sgjFaBiGwhiCe4IYOicRSBKQExWkcwgtaPc5qbMQIArQRC3wOl4xC1sAi3agiCQoJFhpGgTzgkExRdeeKFi6HiwjpQJUA7A+vEeBFDcoue9CVrJHNLWZK333HNPJUPgOQRcLJ/3I1PMa1ku2UNqP7k9TpB61113KdaIdWfbCBIJyHSvd5ZPYMw6kxWl/IEAjcCO7WWd6fxEEM4tdrLKBM8EeWQmeX8C19/85jeqnqwXGUmWxTFBe3IBwS15Ms4EtTpwJVvJf2wDgSIXCJQ5EMSzLAJEspmMrfmffz+Jp576Dy644ALl6MU6sD94sO914Mq2c36mLYVx5XNCxlUHrrwPwSgBNvuI9eYiQBhX9gG/Zx0JUHlPyka4MGDEAv7OevJvgv3GUVsLBGUX6t1pqGjd+Pq1N+GBR/6DCBP5WVFs3LQBD/z4+2g1E0h4IVxx40/w1GsLAc+BGWLigRRuPPcM/OLef2LG9Ha0t7Vg+223wV47b4+prROQshNqbEpCFT47DeBa2/4cjaWNKeAqXukCXvmTA150rrFYD5549jXc+Jv70BT2PZpH/MgETia4+8F5X8QOCxYoj0zGLeWqko41fEmIRlG2NT993tVlhcNiaK1pEztw2zUXlSUVKDcclkpa4lOMisE74xNH4cQPHwaG36I3aSHGVAE7inLNEP786H9wxU0/gcXVtudPdGPj8OClXXzpxOPwiSMOyQEhW6N9BBBcBFmhSIaN9y3NBRGZq1LykXLrLFvadM4hcKUkgDpDAg8CVwLBk046SQFXblmT4eQ5ZAsJKPgSoo5VmGEuNAlcCZT47HKbno5Q/ElwQyBKdlGkAtSsUi9KvSbZRWozCVwZjomAhswegSRBLMGyOBAJA0dQRACle78TQJG9JCNJkEhGk8wjwSDBIUGzvLjlOtqboIrMJqUGlEOQpSXYZttZT0Zd4P0I3sgasc1kgKnNJKvK513Cd7F81pmgnu3i/EUGmPYkE0qQSBBNwEwdLMukfakjpQyDgPG0005TwJVAltcQuFLewHtQN0oWk2wrGUo6oMm9CdLJmPJzAlf2JfuDCwsCRLLH3JJnPGxqqZ9/7gXceecdSlvKBQLtwH7gQdBLgM6DiwHWh22hPpcgXDIFsm/JzrIvuPAhKOV9CbBZHustUgG2WRhX2o3MOj+j3Xlf2oHAmO0jcCXjKuOrIRko98mu7jy6KSxfsxYfPv0sBUo5x8ficVz15S9irx1nwrENnHnFtVi2ZgMsOlJ7HubOnoYvffrjWLq+G5OaWxQJQB+Bg/bdHclYXIXL4t+uR+bVyj471dWwcdVYscCYAq4CRPXIAny5KI1rMolkXy+6+hM4+/v/i76Y72m9NQ5/xejhRxd+GbOmTlMyT6Y8JbpgIHvq0FhvCRfE8ysBrlOpcb22PI1r2cDV8GB6BlKOh2MOOwTnnPwxFWOPE0pRZyTmuLaAF5eswOcvuhauAYRgw3F9G4yFw6Te1wyho60Zf/j+VYiGI1kd5dZoH4EUj3A46rPZroNEIq7Ah4SrqkW9BLgyvBHBA0Ept38JQsiMEkQQuJK9pBc6mUWeR0BDIMUtdQIkghWWRVaN290EvTzIBhLsEHCKUxOBK/WnZFXJNPI76l95HoGLSAXIhBK8USpAEMhwUjyXnviyGCTAIRgkO0kGkZpLOlZR60o2j20g+8v7ENCR6SRI5AtUnk3OLWSHCRZ5L7Kj1HCSzeRzS+BLpy9uxxPcESxyMc0283fKDwgUCbIJCqV/CHTpTU/HK9qRDkm8PyUPBOo8CODJ4nIbfvfdd88uGNg+gnxuzRNcEvgRVBPMcTuf11OLy/vRxqyzyBWEQSbgp615LgElFyQElFd/61rFlPuZsjzFsh7/KV9C8Oqrr6p2sK8oY2C9eL3IA8iCcm4jK0rgSjDK+3KxIZpc3oeMPYErxwvvyUURwT4XMIyuQBDMdpOtJnDluQSu1OVyHBHks/1k8AmSOQapbebnPLbWvF+LZ64+y1BBAFVWSr7EDj3pDGzpjfmaeng46UOH44MH74NU0sUZF1+FNd09Ko560knjhA8ejqM/8D5FyixfuwFp28W8qZ3Yf8/dkLJTCHHxzZcG3z+mqRa7jaNhgTEHXOVlqoNX/k6WkClgbTeJu+57FPc+9mTWoWIkJjIFqlUIJdPf6vCA2791AaZPnYyISkXrO1Lp9Sd45QuC55cbx5WMqw5cS+UaZ7bn0pmzmKXEgWdFsGDuNNx25flwYKgEB56Kh6vrgyWqAL9zFDPzp78/jit/fLsKl6JAQ8bpbKw8fmyxa7hIxlO49qufw2Hv2H+rAleOGzJb/CmxTjmOxIGoVoyr9B8dZLg9TMBK4EpnIkoCCM6oN+WWP7eXGaqIjkIEeWRdCQzJRrI+BCcEamQ2yXbKbgmvJ+NJEEOQx3IJMqmnJaPJbeM33nhDsZxkJwmiCVi51U49KMEewRWZT4IeetgL48pzWT7rT1DP7XMy0gSqZArp1U7nK4Zv4pY7yyeIE70ngS7vwWeWYJx1ITBk+xmeikCagI4glnpLMosEdtzKpi3ImrKu/EkpAZliyWLFurHu/Ix1IsAnoKOtqOEkwCR4I8AlOKRNhKHmZwR1vJ7t4vmM/EDwzbZSr0upAYEpQ1YRaOpjgoCWDlvsD2qJeT5ZaILdJUuW4aijj8bOO+2kctDH4/341+P/UuCY0gWOOzKzjGbA/iUwJmhkWDLKGtg+LjzYzxLnlswobcaFDMEsF0C0F6USBKRkVlk2xxYXQIxowPFGW7JveS2v4S4DxwcPyjjYL7QZFw+8nkC/1mN/rMxhtWiHvwPh4cjPn411m3qQdlJI2Ta++smP4T37767ImZ/8+k/49V/uV/1AWcB3zvka5s+dAcsIYd2GzVi5fiNWrFiJ5evXYaf5s3HIAfvCtEzwPcV3h4SOq0V9G2WMXguMKeDKbpCXNSctMhsiGyArkkj0IpY2sGnDRnzjpp8jzYD3KjXmcGXiGAB02QDrBhlKAjgXd1xzKWZOm6hCfQwKFJBxNGMbotEIPn3eVXj59eVobg6rFHiFDrK30zsn4ZfXXYhIiNrTYNiv3Cv5Ej/2q5epcFgMpaUfWU91rqNNF1u2pPDts07G4e86oLDOiLIAjwDcheulsGxtNz78+a9j0qQOOEzlOjZI1hw7MVKEGwrBSNv44CEH4hufO14lDAuRhTCYV6w8p7eRmEbkmZCsTrVYtHGcSNIAlsd7yIJJttNFSkJgw+/kvvybh+hx9Wv5uaQSZX35u5QrC1P+LbsTIhWSMa+XRWaUwCbowS/24Of8XoA+PydgZbYuAmc5RA8rbZD6S9l6nckuSv2FoZXFg9hL2sNylMY9E7ZJ5i+JuxtM0MDvpUzWiX/7LKgfiSRoK6kXf0pdxZE1GNtXrzPnTbLAnCcIysle83fei58T0NO2/Me/lbNixgOc9+Ln0kcS8kvaImMg2FbRM0oyBflbmHLRKIvtpJ/5Pe0otpFxwTYISz4Sz9j4uwfndUOFRmPEnlPPuQwvLVuFsJfEwjdX4cFbvof2JjqxhmAbwP0PP4YN3T344EH7YeKUaXj2lYX4xz8fxzOvLcXqdXwPhdAyYQKSfTFcf8HZ2Gf7bZGy/PFO5l2OoNZ2/Nl9/LZ4zAHXIGMpLzhOoIwJF08xIJOHb9zwc6ze0g0Tjgp8r2JODdMxoKHz2UmTXueMKnDtRZg5faKK45oPuAoIYBtOvvg6vPbGCkSigwN56dUmoztzUid+ee2FCFshhELF28V7fPysy7Bk5dqCUQXImnqOi7mzp+BX11yAEJ3JCsosDMCzVcYTO+7iK9d+H/99dTFCBreNLGX7sXaoLTE6PZlRTJk0AbdefjYmd7bD8EyqKepOyStsLMFHLYCrLBh1nbM4UOiAi8+mAENhPUXeI6BEvtdBjXzG+0i5/Ew/BOTIOTIPSDk6gNZffLrOnedyZ4Zb3mT3uL3OcskE8ju2JaiT1Osr7Zcyg23kfXUbSZv1uurtlhczP9Pvo9tMrpU26fcsZKty7styOU4EpAbtJABZ2iMLAFmABG3B6wXQ6oscKUe+18dSsIxg3+pt1ceP2KLQmBpr8089tIezOjWupmHjxUXLcMMtP4eLMN6935745EeOxJKli9HXG8fG7i6s27wFi5Ysx4uLl2P5ipXo7utXTYhE/FjGBK6pZBwIRXHEO/bBFz51FOCaCrhKmuNazVv1YLtGHSq3wJgFrsK8CnDlJJxKJNAfT8C2E7jzgSfwxyeehQlbpakbHirQ36qVF4h62FwPhuUDuF9dc0lB4KozQ2zDJ77xTby+dBWamkJFoZ9lWpg+aSJuv+aCsoArHac+dtblWKIY13wgNxMlwLBw5zUXYP7saUWlqeoFTyFBEjj7+z/Aw08vVFm06G1P7nEryYorfzIquEIxqoYDz7GQtJO4+cKv4qA9d/EdozLSiAqKG5FTBWjoTGGtb1yMEalXtoQaWUoKqJ2ko5PoInWgVms7DWd51diZY4NzDseGgEMdKBQqU+QdZDdL7fQMZ5sbZY+sBZS2lTG4ybpypvccpNJp2GmC2JV48F//xN8f+SfWbtqkIlFEQlF/tyCsNqaUj4T/lvHzLKrfTAuplINTjz4Cx3/4CFU+ZS/8J6z+yLaycbd6ssCoBq7yMtENKgyEsDtZ4GrbsBNJxBJJ9Mb7sWjxClxwy+3obGtG2mX4otrGcfXrMcAQ+WyLJBSwYHquSkAwqwDjKgyED3yBT553JV56dRmaWsjWFmZRTcvC9I5O3H7dhSomXqkXCMv+2FmXYjHjuDJWUoHjPfvujUtO/wQiZhOMIvFePTLKnonf/PNfuPbHt4HOX/Qe9VfjjHc1fMz21nqwGL/WNWwYVhh2MoV37rkrrj//K6rDt0YWrXLtMNzgtRrQVG7dh+s8fateZzr953frOHMOpa3l9oGcN5QxIaysMLWl9PVDaVfj2vqxAOV2lN09/eLLeP7V1/DKG8vx2tLl2NjVreKT256JFgJVi28uf/6XZ0stjLgbZzvKMctxbLQ2t2Db2TOxx44LcOaJx2JiW5sCsvJuF2lIIyxW/YyBka7JmASuNGKQcSWApdbJ17om0Bvrx5e+8wMk09yeqH1gJp1pDXYqHziVOeuaSzBrBlO+hvJKBeQ6PuSfOvcqvLxoKSIRsniF44QapoEZnZNwx3UXlWRcTdeEG/Jw7FmXYunKXI2rCn/lAnTq3NCfwk1fOw3v2v+tKsuXvm0oiwcV1J0gG0B/wsFhp34RNp3NRiJA7kg/NXnupy80nFQSf/3ZzZjY4jML9XzIwk70kfVc10bdhscCOuDkHfJpgSu5M8sLaoErub5x7uiygOO5ePzp5/H58y5HtLkFYGZIpXP25SYhgwx8CA5ceIaj3n2wTKQSDmLxBOKpBCZOnIz9d9sRHz3s3dh7lx0Qbm5BczSCZvpdWOEcukOYfZGljC5rNWpbCwuMeeAqzll8QUvoGv5Mx3pw658ewoNPLUSUXv010rjKqrDYanAowLWpiQDRj5uajwFi2dM7Jw4ZuKptG27/GBY6W5twz3evRGsLU9WapE5zxp6snskwpu0kTrrieix8ZRGamlpUZIGxfgS1nd1dPbjxwrPwnn12U3rmemcGdAeo0cgqjvXxNdztEz0rF5+iQy2XqS1Wt6Gwt8Pd5kb5tbMAx8qnzr0cL77yunIkFi2451AjbajIAswWaYCsqYWmSDOmdDRjzqwO7L7Tzth7990xZ+o09HRvwbOvL8Y/n3kObyxZhrfstCPOPeMUTJnUhhBynYx5T5JQEnWndq1plDQaLDBmgatIBXTgyok0y7r29WHFuk244H9/5WtrCNJqcASdS/IVKcD1V9demtG4ls+4UuOqnKUy3sdBoMHQIdM7hg5cqTniFk4iCXz1+I/ixCPfD9dwEDJCXDfntRS1Tk+++Bo+f+m30dzaDMPlGnvsH8GXPDfE3rvPW3HlVz+j+kppuOp0m1nq3mAxxv44zddCCZ2mO1VVa4l8YFeP/lDvC7hq2z3er2Ms7zMvuxYP//dFFcmGmQPTqRScdAop08S0jg7svduueO+B++KAPXdCc1MUr7zxJh555gX888mnsWzlGiRtB01NYSVts4wwbCetYn2ffPQHcObxRw+aQ2WsSdSKxtgaX6NwzAFXdp+wnvnkAty6oFQgwZSFcRtX3XEP3li1XgXS149Cvu9BlRvPU5k9GForE6dVxSnN5iwaKNW/1gcxdIq67aoLMW/mVLWNUszjiZjnMxdfiydfWYSWaCQLBv1QXn553H3heZZpYvbUKfjF1ecjxKgCgRBXgxppevjIly/BqvUb1epYDiWW92yYVjP+fNOVmNje6oN73ieohVWhr/x7X/DDX+LRJ55CmuGoXbKttdEFjqZYBLRDZ2sr7vvRNb6218yfBrfephph3hpbcPXWM7WpTxBYCqgcTgc91lwHx6U097VpaaOUkbQApQLLV63HRTf8QEUM2G7OHOy+/bbYbtv5mDlpEhJOGq8uXoLla9fhpUVLsWT5GnT19KqYr9GmCMKRTBg6RzJkmQi7LmKGgWPeczAuOuMU5bylR9zQf5cQew3wOpK9vnXvNWaBq0yYwrgKoyQxB+PxGFLxBP74xDO45+GnYagc8wNhZ4p1iwBTnsPAyCo0Twa05gtrNYAGDZUxxCPwcxzcctk52GWbOSo9Hu9f8DAcXHHzL3DXQ4+jvaVZOTtlt6eJjMjqSbxW08TOc2filivO4RujuMZSVcPF4aedi+7+mAK+2WgGnp9goL19Iv7yg8uzulZ9W1zq67qO2mJ0PQNHfulCdPf2qu0iAe+1GOJBr+ZalDlcZRCo2mkPd37nMiyYPdlfrIwS5x6CGz4jwbiXtdg6Hi57N8qt3AIS73S4QavUTBZFnCeCuu/G2Kq8/+rpCpI+/NfdG0OsN4G05+GRp5/E48/9F4sWrcSWnm4wfaIRYmRrvjH9Q7k/GNS9+rtSYUb3MS3E4wkk+pPwkMJt370a++25i4q1XuiQOUuiYNSTbRp1GR4LjHrgSrMEnYXkM2FcBbxSKsAJmz9j8ST6e7Zg+bqNuPR/70GYXo/VRMd3M9v2RTzt9a7jPVQQcsfBt8/5Ag58yy7wmBO1iFSBz/ODj/0XX7/uB2htbfKpVe2QmJb04E+6wEcPeTsuPP0kxY7qTHJwu5rgMpZI4dDPnOUnYWDygAGUjagVwg5zZ+PWK89W5RTa7uZ1rMPqjd346BfPV+2r163x4XmMckulXDqedPCBQw7ApWecAKOIJnkk6lPpPYqBjErLapxffxbQkyaMVO0EnApg1pMljOe5YqTsP5z3sWGjpyuOH9z2Gzzx4stYvGIlkmkbrU2tCIf8uOXKWQHUfXgAACAASURBVJmV4LtCES+eckh2bKidQRU20DDQHDKwYPZM7L3bTjjobW/BPnvuBtdg+MjSB2WAXBQ1WP3SthrtZ4xp4Co6V8kQI04onDzTaQddvVvgpWx86/Z7sejNNZU70QhoJZBU6U99JrTYyjC7xeEC53/2E/jgew6SOFmFx5JhIJFI4YTzr8aqtZvgYbDDk5INwEBfPIHbr78Uu287JxM2q/Amu+06WLR0BY75ysXo7JyY2dr3q+G3wsRhB+yDi844PitxyN9GZiDz8OQLr+K0K25AU7R2ge1H4wPGyGqu5aI/mcbvb7gc28yaUfnY2soNF/DK8RrMrLSVq9a4fZUW2NoLEpk7GrrXKjuwTi9zXAenXfBN/PvlNxC2PLi2h1CYvhgOtxcz0jj6TAB85ySSSXi2g/aOVrxtp93wPwcfiPcetD8iEVNJ6CIWo5ybSudqMcsefYSLhGqUcaU7GTbAa50OlhpVa0wAV9oiyJbm07kK86qAazKN3ngfnJSNfz//Am6+92GEuBthmErLWUyVqKQCGQepoK6mmBZTdDq+A5eJY997EM444WiEwyEVvLkw4CUh6+Cfz7+C867/X/U74876Qbz4kNuAa8B2HHzw4P1x8RdOUNEAPNdW8e8KHY7n4P5Hn8RZ19+CKRMmgFqlgcPXGx132CH4yokfV4xwIVDu7/i4ePT5hfjiJd9BS0uTsqFocKsZq7QPJz4PFsIhS5nH327Pz7BXc49hu8Yz1EQb7+/Faccfi88edbiqPBnx0XboKVkbzNho672B+opUKt9W/dZoVS2dwrZG/Rv39C2gvPtTSZx89qV46c3VCKvXjZ/+1baZdMZWiW06Wtswc+o07LQt9a/bYPtttlVpxFeuXY/la9djxco1OGifPfH+g/ZXu5/5k+GUZ3WJI9wAr+XZazSeNeaBazC6gMgFyGAyOHIynkBfIo5zbvoFYrajMjz5ILg4c8pzhiIG9wwDu86bg5su/JpKdcf0rIUOAkPTc5CwPfz9P8/iipt/hk29vWiKUjPkIek4sAwLR+y/N87+/KfR0RJFONICuCkYZrjwuPQ8fPu2u/Hrv/wDVoiIUMetFtKpBE4/9sP47NEfLCoVoKlcx8Ubazbihp/8Qont/SgNHpxizmFFnhjGmGUPuLaDFxcvQ9K2R83zldVAGxZ222Y2vnf+V9DMvrKoZR59x0jrIUefheq7xvXKcOoMsMiLSu1a1belx1ftZAeT2/N33/93nHfd9xBuakYimUJraxTbzZ+Dd+25J/Z7+9swvbNNpR9/adFiPPb0c3hx0VJ0d3UjkUrBM0zloGwaJn553SXYeZt5Q5aaiU6/AV7H5pgc08CVDJEuE9C1rvFkAnYihf5EXKnEr7/j93hxxTognYBHR6cCelcBwtU+EOLcpAL8w8Pd3/sW5nQ0w7MiBUeYYhsVqPSZ2nUbu/HQE89gyap1sNNJzJ4xGYccuD8WzOqE4XKLhdpWTzGVXLkW0gATpn/mkmvw2htvsjI553GrJp2M46yTP4njj3gfYwQUrJ/j+lmxFEtNVlHkEpk6V/fopOHCwuauPnzmkmuxbnNXdRrk6m5em6sMC00hCz+76nxsO3MqbNctukCpzU1rV4oOIhoxOWtn15EsqV77Td/ebSQrGMkRMfR7yW4jF7TUKlOvGovHcf+j/8arS5bjLTvugH33egsikTBeX7wEDz/zLB7811NYtW497HgCViSKpmgLwioDugeHLzdGxnESuPjML+Kj794Phll94hYZWw3wOvS+rtcSxjRwVVAvE6YqGF0gmU4gFUshlk4j1d+PR19YiJ/+5RGElWicW/eDu2xAHuDnVa740NLKEsD2JVI4bJ/d8J2zv+RHGihw+IAQKvEANUBSOdf14DLUkufA8iwlYvcdrDw46SSTryIcGsg3rvPIbMum/jQ+8rmz4BBreoG4BoaLdDqJr538CRx/+HuLgkZGFeBEQy9Ry+RdRHLAulVhJ9qBeigH6O7pxokXX4vNPX1+pALqiAPBqCvuh2G+wKANiOYNDynbwZeO/RBOPOoIGMwmM8z3rnXxOnitV+au1m0eK+XlY8rrjdGU+tQrwB4rY6GW7RCZhw9aDf9VSUdgh+ETLcBN498vLsLJ512GlmgYZijky9DUa0HF74Fl+dF4VExzBuVxPSTSDu684XLsvmA+DImSM4SKc2wRvDaiDQzBiHV66ZgHrrpUQI/rygHNeK6xWEz9W7+5F2fd/H+Y0NwKh9rQgJOVgNaagQ9qHulM1dOFv/zo25gxY4piUxW0UcE/i0Oc4Aso3wtJtnKi0agafj7by9AlPiq/8MZb8cB/GDSat9SDfHF6MZFIxXHuKZ/EcYe/RyUdyAk6MEIDelNXN0656Dps6O4FAfJoOwjm50/vxK++fTmMkAGKO0bzIQtAvnCq3XUYze0fDXXPtwU/GuotCyMVhJ7poks4u46GNo21OsoOpmRZC7aPrxbPs3HVj3+O2//4N7Q0ReCpdwujBpB0cJEmAaFIDguhkIFpkydiwZw5eP879scR7z5QvQNrqacX5lWywo21PhmP7RkzwFUt+gLb+wI2+VMmRZ4nOtfu7m71OQFsf3c/rrrzt1i9oRdG2IQiDjNHIUesIQ0Y7o6EPDgpE6ccewQ+9+HDfOcjlXo2F0QOnhwGohdImws6TrlkTtMgeOV2P8Enna7+/fxCfP7SazGhfZJibOkGpUPlegCuihXu7sapF1+LDV39vsNXNSHLhtRR1V/s66At9PZ147c3Xo0Fc6epzGO1nJSrr13lV+rbuxxTjYgDldtwuK8YrQuL4NgSJ7IGeB3uEVN++QJaqWktNofx/Xr3fQ/hou/fgs72NjDqQDKWQDKdVuGqtp09C3vvtSfetuO2mDdnFqZP6sSMKZMQCYf9t5BBTra2C3yC13pxTCzf4o0zC1lgzAFXHcjJ7zpwFekAX7xbtmxRduGD1tfdg0defBX/d9+jaI5EsppOiZE6FEesvMZXKbeItg1MaG3B7274JlqaQggp4Fpbz3m238/rHFIx9br6+nHapd/F0jVrFRg06RimnKn0zFl1wLh6wKbuHpxy8XXY0NUzKhlX9nEqnsYZJx2Dk//nPWorbbQC1+A45nPDsVXqRdaYfkfGArLDIkkFRus4E8aY9W+MrZEZO6XuIlIOib9b6HwSIKZroLevF+d99/v47ytvYPKkTuy83TbYZ/ddsc/uO2PBnFl+wh3lfQuo6I6Mg66irpCUYem1E1XpmtcGeC3V06Pj+1EPXPUVuUx4ZFDb2tqyPSAshKwYCVgFwHIlxt+poWyBh/N+ehc29/UrQMnzR2p7IRxpwu1XfB2zZkzxU8BmNJKMPjCUhKEqtBcnBNdDf9pBS8TDGZd9F0+/vhqhkJ84QE0TAWkE/04k0zj3lI/h4//z3ppmwSr30WB/buzuwamXXIcNW3qy4bVGE+tKja9pedhu9lz835Vnq6bXfBFUrkFreJ48dw3daw2NOoSixmI/ECyxXQ2N4hAGxhAu1fXHLCaY8axU0UIYKR2raaq+5Htla85/evKNBptfqgfr9/tRD1zFtByEfX19ShvFVWFPTw8mTZqUBagCavn5hAkTEI/HFVvEn/yXoCeQHcdt9/8Lj774mgJJIwkyuF2/w/z5uOyMEzBv+jTfkYfsq+9wWf2hPLKYrYRrWGqP7sYdf30QHRNaMrrW/EXzngSu3zj5YzjucEYVqOUauMzmeMAGSgU04FrmlXVzGu3GVIZhK4r7f3Q1IlE/ru5oZcPyGTaoTawb44+TiozVcGUi0SKAJWjamoBnnAylbDMF1A0ljjPLEAeseprvGuC1+tFcL2B/TAFXgtL29nYFCjjZcXu8ublZ9RIfIALbpqYmBW67urpyzmN4rL6+bryyaAVu+t2DyquR5Uj4quq7urwrXcOE4diYM2MavnXmZ7D9NrN98Mz0zVV60av4AmRcPRe9KQ8/uvsP+O0DD6s8ey7dhHQhb6Cawrh+4+Rjthpwzce4lmfN+jmLumKLERtcA5d/8bM49MA91IJprL2EZWHY2IobubGnb6mP5exmkjxBnLZGzsLj+06iCx1KCm9dulcv1hQmuCFzqqxH+Bz29/fn7GZXVkLtzh71wFVfAVAiQPanpaVFAU5GC+D3BK80em9vr/pOgCt/cvXFB1RFF+jtR0+sC5f+9F7E0v62Bo+R2Jr270Sw7AChZlx6+vF4x+47KKAtDF25q1ZhKnidnXbwwqLFuPCmn2Ljxn6EWw24KQOemQJ93PNFTxDAzkDSZFyVVCAbS7Z2g69kSR58qcClo1kqkKGqHRezp03BPTdePqa9pRthjUqO6pqcwGdcgAVBa70wITVpXJ5CBKSLN3u5c+Fw1Wesl1srZ6Z6Ba4cP0Nhk8d6/+drHzES8ZUuw9xadhj1wDVoOIJXbitJqB5GDiALyweIwJUglt/xd2Fm+ZAm0yn09/fBsR3c8cA/8eCTLyEcZTapkY+9qVhe10XItbHXDvNx0keOxN5v3QPw0ko+4HmB7ebMPr4fCMFG2jXw2rI38ddHHsVfHnsSvSlytmSPA0kGMh76+V4CjCubSqbw5eOPxlEHHwhb8/K0hqRdKG+oMx2tYYXQ1dOFL199MzZ0dQ3ocZWEolhy3fLuMTJnqVgOCFlhbFq/Bt87/6t4zwFvU20bCTuOTBtz7zIW9ZZbw46F7imgVZ/n6ql+ta6LgPIgwzzWwXqt7VhOeeNt56SQzKYxtgaPFpJ/BK+UWm7tY8wBVxp306ZNmDJlSta2dMbq6OjISgW4nUnZAH+SIfJjuvopYFPJBBa/uRZX//pPMEMm3JQDs8q0pUPpXAVeTUsNlEQqiQWzZmDvnbfHHjvvjG1nTUVHWytCJhlawHZt9CfTWLN6PV5YvgJP/fcFvLpsJcipzpjQAQ+UBjBQ9GCwVyhqQojOaSaQSMQUiHa11LGM6Trch+nagBWFxagHTS0Ie74HO/tsJBjwWrdP6b1sG+94+x645itfgGUyL5hVMl5vresxUuVJkHIuEit16hipOo7G+whoHc8OS+K0JQHwR2M/1mOdx9vYEnCqR0dhvzTY/Hocnbl1GpPAleCG4JXOWTz4EqWmlZM9t975PbUa8h21sIlEHMlkAsmEDddO4IKf/A6b+ntgeqaKezrShwrQzO15w4NtGnBtDx4dyOihaQFhy1K5nQ3Tj37AoM6Mz6/4PYPf+8kM0oar2qDHhg06WumRBeShZYsZmstJuypKiadlH9ASgA2fWdh4iYjg+azlaDx0tsgyQ+hob8HPvnkOpna0wVQxXUdjq8qrs86QNcIalWezYmdJuKt8gG28MUR66C9ZzDYAR/VjTB9b4xG8yS6RhJKr3pJj+8p6mWfGLHDlQCSrSpkAD7KqlA1MnDhRragoFZAHVHSufoSBBFw7hdv/9gT+/vwiWC6357cOulCDhNEFssCNAI5pXyU4MzNh+UA1y0Jms275KfUsMpQ+RC8aF0B0seI0pFIgZBCun9RvwAbDz7eqnvHbnUV2I3PX4Zh2BnReJlzHwS2XfhW77bQAZLVVqLIxfojuteEZXn1Hj9XIAdVbxJ/zaJfGuBqKFf045nxXjHfQVmxhODQLj/6r6wWwiiVHHXDNZ0DRXvA7WTmJUxOBmPxOlpVsBSc6nse/VSisRCIbPYDsa3+sH68tX4srfvE7TGLmDzs9KkdeNYONdmmk8hy+7nZcD+/fd29c8qUTlZ3NcZLWUl4KDelAeWNLZ+plK7NU8PfySh5bZ403vW8teq8xtgpbkViCJBczTTYY/Fw7VYMnajFe85Ux6oBrsBEEnfxHwbAOuDjoJOQVIwmIzk6YRb4MhHEVEMtwWmRpY4kY+nsTOPeHP4fV2qHCR42XQ+wjkQXGS7tHrJ2ug2g4ggd/ch2MUBihcaCp0l+UfNb491gO31SrsSRhoCS1bj29OGrVxlqVIymIG3rq8iyqy3gaz+JggEbwOl6cHwuNGH3e5jnEWbQL/YW29jGqgSvBJ52XJDxDVp+ZSR5AOQABLZnV1tbWHMceAa7sAHlByE+GkNrUvRk3/fK3+NeiFWgKW9mt+JGK67q1Boa0TwJHb616jNX70r5k9G+68BwcsOd2CCmd69aRomwtGze2JktbPhi7tAFai9uM9uG44rM0lLijpXtm9J4hY0h2P8Y7MCsG2PgdF0ON2MFQu9IErCQA62WRMyqBqzyAkgVLxPk0LgcbJ31hKUj5c0IjeBW9K68ns8oVBA8+wPwnbCM/X758Fd5cuQzX3fN3hEID4aeyWtLRO3+VXXOx43gDVmUbqIoTLc9E2k3igwcfiAs+f4JKEMHoXirTxDg6BJg1EhYM7nSxTUO7WfkD0VgUFbdZI41uZWOqVvFsK7tr/ZwtLCsJwHpKmjOqgSudrYS2pjaVoJWrAh4ccLr3LR9YrhzIzkqoHsmkxevI3ErK2P5YHJ7rwHFS+M7df8PSVWtUmQRwAubqZ2gNb00Khcsa3ruO3dLp6GYZIbR3tuDeb1+uIjZILu+x2+r8LZPtSn47nh1DdDa1AbyG/hQ0wmUNtmHwWZP32dCtPfZLEMdI4onxtPPBturZSNnTkn55a/f6qASuYjSRAvBvgtjOzk71lR7eSc7lZ1w9kPrnAOR2CYGseKWKKJsAWMV1jSdU/NS/PfMS7n30qWz61/EGXAWsqwgFls88N46hWMAAXA9uKIQ/33glJnW0+BF2x2Aa2HKt1PDm9S3VAK3ljpjS58l8zrl+vIfLauxulB4v+c7QQaoKOZlOZx29qytxdF0lu9fctRaMRTwgO9dbszV1D1yLrXBkNUADCiglcyPgUhcX0+AcfAS7ZF1Fy7lx40aVTUu8UwlaU8kYYvE0+uJxrFq/AdfffT/oDe45aZiWn15xPBw6w5wv1ut4sIFqI/u7RjpUg5nYTKbrdHHCh9+HLxz3EZgM2suwZ+PGoIMbOp6zbYk+k1apFw3ZaB2K+vtC5vTxnKyhkJ51PDGHtRjLtJcsAMZL4guSeLITJiFE6yHdK/uzroGrDBbqU0VjoT9wstUv+lRJ78oVts6MUgYgXqeyZTJ58uSsZIAAmCGzJJ4rf5KN5X0T6TS+8+u/YPXGbsBj2KxILZ6DUVmGaIBZ+XrSuwybMTNxZA0FKX1WVKItDGXxIux1IpnEwz/9HtqaLLimCWscxHQtxmzQLnzRjgcAJ2Mp6IQ1bGN5nBasO22Np4gD+mKokfyjdoNfZIaj2bEt36Il32eCmcTZcfPmzdmkTrWzaHUl1TVwVelOEwlFTfMn9asCmAQ4iM5VGFVJOiCMqjhisQwOOn5P6pvMKyMN8CfLlQHJzuJKg//i8RjSqST+8dyr+PVD/0E0GlZx/PUsUtWZffRdpeydYR2ZAlbA65hduaucCyYsOGhrbcHm3n4llRgKYNV7ncVv7tqCrx5/ND53zJEwDKbvHc+c64B1ZItqrDIbDdA6svMf7S1h2MYDiNMXgOOhvSM7mgaiEI1Gx9LgLjRtVyiUnGhcxY+Iu9Ek9BrhsIqMOIJWvsi5jS+sBCcf/i2HrColjqt0As+TpAMSo5XGFl0rv+PvvIeUL1sq7MR0OoVYLK40rqlEHJu7enDZz38H14jAdNJwt1ImrZF+QIvdT9jXscq8Ko7VtHDIXrvivfvvjWt+dif64gkfuBJkqkxklR85QN8wMGfaRPzim+cjbIVhhRrAVewz1kP2NLKJVf7sDPUKPSf9WFwkCkDn+7IRkWKoo6X49bJzK9GLhvduw1O6kHp8hxP3UAYQ9GMhRpIkTjyfWEvHYMNTs9KljijjKmwVkTt/J4D0gQAA7hCaDGPlwrYNpNJxNDVN4EeAaSBFpyknjeaWCbDgwfGY7jSF3p4+lZK1KToB0aipmKu+nj5YIVP9iyfSaG1pRcgylE61r78XbRPa4blpOK4L1/VX4/5PG6lUGnaGdU0kE+iPxeC6aVx/10NYubYHjhEbd6GLCg0jl1vpLsM50e6jEHQx5SqjULmOSi3LIRjyTDhGGiG3Ca5hY+ftZuHsTxyLH975Ozy5ZDnCDmCbXk30qIrBtV3cdvU3MHvmDIQt2nAU2rH0PFPVGZwbOFeMpWxb+guvwYZVNSyGdFE+8Doad430Ost7VWfORuV8PKSe3ToXF4s4MFLjKt99CDDFMVEn+niuOCtyt5kYjDpWfs6/uTMtu9Xi4yK72jynXhy0hxW46gbVnXtoIBqPRqDhqCF0YSsfGNM00N/Xj5aWVn9n2vBDMkSiETSFW0DI4Jou4rF+eGkTbe0t6O0moEyjvXWiAqseXKSSKcWJNUXC6hoPJlLJBFzPRTQSpWRR5Y2XLSTePG3bsG3fezCeTCCZZDpYsq4JPPT8i/jTw/+FE4qCd2gcvgWEeR2NmbY4vAi+lSaa2Zw4BiwDB+62A2ZM6sRfH38GMEI45+SPYeOWXtz8mz9A+VFx7NQAX6qJwTNw7snH4kPv2k9JExrHYAsQvPLQU56OxkQgskPEuo8nvWW9jemgI+BIAIzhvIe0Rw+WX8n9Kjk3X18WA8kCqnXwJL8Xuy74XbCcSsbUcIJ4YbnZB4WcAPW6S13ks+GoG+dLLtAod5RIS7SXfi8dtIotya5yXpJ5lnUkbqM8gO3jrvVQx0ol/VbsXMNxHG8og0IvvFg58p1krKLOlClZ/XSsFvp6+2EaDkyzF04CaO2cjBAIJE30x7rQHG0FLBfgVr0RRe+WzeicOkOBWxMhrN+wFmHTQ/vkqTDIAHouPc9gGCEFM2PJOFIx6lkpNSD7aiuw4nmG8hpn3Fbbpd7DRtpJI51MIZlIgg40vck41q7ZiKt/9QRa2yy4ru9A0jgGLDA6470qIatqhMnMO6YFLnM+cshBOObQg/Dsq2/g1t/+BW/beUcc8/534aLv3YKN/QkVzmqoUQZ04LXT3Fn48aVfg8dyx/mRb5KnSThv8J/oXodjwh8u08sLgJO/6OLkBVAvL4Lhanu9lquz+cI41WtdC4FFaQO/r6c4yJUA2UI2LwRc9c+He/Garx1B4CmAUBYPQsgVsoFeZ5391O0w1LmNuGrixIlqt4rvZWIt1ot1lLLpaEUHdWFV6YhO0KqIRMNQ/whkOedybPm70m5dhMJSNt+0aZMnoIMfCIMmv+ufyUtFf7nItfp1+a7hZ4Le58yZk73PypUrlWZwyuQ2GJEI3vjrZ2F2L8W8vT6FSHQSHDOJ5c//A2ZsIQyCTNODYzgwHAtN0w/C9Pn7Io00Ut0bsOSFu9HUOgXzdngfIhOmIgkHhpvEusVPoG/ti2iJ+AkEHNeBQbcbrijI4JLqdQwlP1ADEJQqOP4/bg0nbcRtE3f2fARwI2oLuXEMtsBoDJlFqEiec5ft5uPgt+6EqNGEn/zpPmwzdTLOPOEYuCkDN931a5zxyaNwz33/wkPPPAeXMpTqJK6DVqxhz0Uy7eK8Tx+J9hZKZxojKziJ6/MOd0N05nU0WEuYVpEGCFgd7hdvPdsmGPytWvJEf8nz0fG4v1aBbEm218NWqCpz8ZVUCnzlAzulbmbo80Aenwph+li2eH0HbShbwvI+DtpF/i41DgXIlKqzfC/l6vcPfleqrGJ1FbBYqF3693ob9XYGAbDUR3f+1q/Vy5Tfg99Ln+iL06APiNgyaFP9b91+he4VbJfUn/iFgHX69OlZZ3Sxk+wuUw7A7X+ew2PLli1Kt6ozxmRrszvihqGc2gX41oVz1pYtWxTjWgh4CuCUxgd/5gOz+coTZE+DENWz8QQ6io1Q2YQ464TRv/oBLH3wLLTPOQhT5x8EK0y3NweLn78dUadbrQpsx4YBE3HHwry3HAeruVPJA1a+cC/C6Q1I2Gn0JG2YZhsilouIkUbY5L0MtdVLpOI5HjjpkORyGCnA80G77VDr6vGWSFE2YAPplIH+lI0XerfHE6m3otlL+jqQUk/fOPxe+r7SyW6kTKVebkoeQHmKC8O1sMcOc/HZDx2OfhW5YgImtbfiq1fdoJzwPvexD2K3nRdg4cuvIdTUgit/eidge3BrtKvPnYGE4+HjB++DA3ZbANMMKeY1ZBqwM9EbRso2o+E+6uVg+8yB0lsp4OCHK9uahwqZJtXQqpOTVIAAhPOMqujWre/WtNVI3buYhdlfqpsy26EEvCGCV3Yj5/ZM6DsJpiKuGH7Pld93ufjTR7n+nYsfOfeQaC4ia7K5O+ggZFmwTHp8+HdRYEaNL4rj/PcT/T+yB9uk3Tsf6M4CuswKWsZ1sRYHwZmqDzellB9r4YlSsEMQRIr99cQR+XYm5B2jl6P3nbQ733n6d3pP6PcO9lDwnaYDcx3wCkDUgWC+92EQrOp20G2aD9RKf+tAWOpLkDl16lSFlViXTZs2KaZUWHnGrmf5U6ZMUWOGeljOU9z9FpzGcwloJ02alI3kJABXHN9LjeHh/N7o6urKjsl8bCtvXoiRVQ9xBvQGz5NK698LXU3NBLUXNIBfts979fd3o3f9RqSePR4px8KkbY9Ex9R5SLkGela9gP4VDyMapoDAlwGkXQPRaQdg6vx94XoJrH79YZi9r/sg2OX/fY2GAqqZGYhOWH7n8KffNgJa28lMYh7U72mCVrKtjoFk2kEi4SGe7sMdXcfCdkIwMkvi4CpXH3zD2XH1XLa8DGiLeos6QNaeixzToOSDvzn44rEfwLyZM3Ddz+7E3BkTcfqxR+P5xUvw47v+CMuI4LCD3oaj33sgVm7YoqIL9PQznm/pl085fcSRb8HCnJmdOOfYD6hxFwz5Vk454+UcebFIvFfRilbL2NXKbjIe9HqILEqSCmztOtaqrbUoJ/j8VGubassJgqWg01Y+UKW/08qxQbG6Bb8rda4ANzLEPKxwCKZhKufYYFuK1T0fGCunLQKUCoHNHNtkFmjKRaWCebKUTfKVFQSqhe6nnxe0VxC4FgO1+eqYk0gIlAAAIABJREFU7zORDgQdpMSOOvDMd79CwFXOle/l3jrg5u8EryIF0K8h3qGUgPOmL9MMqfeNyDZJBkjZPJdyAWFY+YyQzWUY0a19GN3d3Z40WmfL9ImkEBsbPCcfWNUbKOXQGGw8kwrIA8nPurq2oHnCdMSfuQju5kfQ7QA7vu1UrFn6DJIbX0A0koRFVhQWkpQKTH4rJs3dD2aItCmw8uV7EbbXKjmB55iAYcOjFw2zFSl4LPu7nnKK8YG3D2LZSaJ5JXC1HRcp20OKEQ5sG7G0g0gqhr9274dX4zvANMjXNXzAiw1gifeqHq4KJrBhfShMA1HTxZzpM7Clpxtb+tP46MFvx2H77oNHnnsRe++yA559bRFeWLgI/a6HJW+uVtrq7aZPQSzlYs3mLcphy1PU/dAPxYuYFiKWiW99/jhEQpw4ahcvdug1rN8S6i28kcyjeopNPZOffF+/Fh2fNZOXv+j45GVeLZiuxoqlAB7rIunJFdMXePfoC6dSZVUDXkuVqY/tQmAyH2uqg7bg94WAbJBhzWfvUiBYB3Ol6qWDzeDvQdCpA0k9uUi+CCL6uYXKKQR0g9cG20spABlVfdHM8UMtKzWv/Eend2ph5dBj4tMmHGfEZSQYWX+2h+zttGnTqhniNb3G2Lx5s6drr3ww50sHSgFRnYmV6/SfNKboIqQ8SQJAfYXy5mY4JYNe3S7Wr1+P1rZ2dK14DKGXvqkC/SddC2EjxYhYcAkWbQ+OG0Xb9kdgQudM5ZiVNhzY3WuxYdFfEDHJhqlawPPMbLgtv01+/AKPK1VupbiMZMBtIUoGTKV9JR6hdIDRBVKUCTgG0raBeMpBOuFgRaIV93a/D2Hl1OXAy27F+ECG0QtqcdSGz8utSakNLv2ewXPL/S7YdqUf1jNOaScMRxtZvM2tdiuzVabGgS82J5CeN2sKTv3QYVgwazZ6e7vxkz/cj8WrN+C6Mz+DhO3gZ/f8Hk8vXoFTP3gopk+aiOtv+w0c+GNDP2oFQhQAZlxYDzjtI4fhnbtvg/4k30r0pLdqMZTGbBnC7ItHb/CFORINl5ee/MzH3JV66Y9EPRv3KGwBfdyUSj1cDOTU0sY6EFWkiutmtaxBkKjft5z6BcdjvmvKHbP6eaocH2kNMkW+8grdI1/9dABX7PfgHF3s72A5wUqzHnpdCv2erz66TUVHnS8qin6PYPn55rOgBle/RpcukBmlPEAAKH8GWVXxOeJ5BLFkW0UuwHIp65RyBKtRZlAXwJVSAQlYHOw4nYEVQJqPZQ2uTPP9LeEZiOCJ9mkYon1S2oL6WY/ly5ejpakFzpMfh2v3wzHCCKsIm76ggOBDcZ0T9sTk7d+l2KnE+pXY8OZ9aA31US3rg1U+RKa/ShBeVA2mTBpPJVDIansZZcBnX/mZ47hI2y7Sjgc7bSDl2kikPCRTLvpSJu5c9z7EEVHpXylHGDhyWbgcgX2FsxrBdaFyKywqe3qx+gT1TsFz9e+LfTfo4fdFpdmFkMHYpRVoxKppq89H+Isi5c+X0XWxb7/y0SMxY+5U3PmHB7H/Pm/BPrvuivOu/yF22nY2Pnfsh/HHBx9DV18Sxxy6P/7x7ELc9cAjKt5vIcmDTC76mC930pdnyv8J7Dh/Fq767HHoTcTVLoEvyG4cpSzAfubLgexCLbOblbpv8HvZxhWWo9LrG+fXhwX4LPOFraf1LPRMlwMUq2mVzCtZ57FwOEd7q88dlZYfZOuC7/lSYE+AWvC6UvNe8Pt8i3/5LPgc6yxrPoAZrLP0SxAM6uUEF50CIvPN5cF+lnPztSG4je9jCh/D6Gw+26g7NEsbgv3Dz3W9b/Ce8jeBpmQd5H0ISMVRTMomeGWiAelDCXVFVlVP2sTPWQZ3xsUexGp04qqHUH5GLBbzaNR83royMOUh0Q1WCKwGP+e1NCjvQUOys4jaufqgcQhiaQiRDXDC6OrugffKFQh1/QsOt0UyMlgfjphwDQ4EA02zD0OsZw3srmfQGsqASMN/2fvidLJs/qaKTyBnFOMEqGRdPd85jP/IuNpqcPkgVtlEMa5AKu0iaXuIJygfsPHXDW/HwtQsRBVIFnAhPwcA52CGsxhvmfs45rp+1YabLO6skHv/WjGumoA6+wAMu+7VpHZZ5a1QbP70iR1IpZLY2BfHZz96GOg//I+nX8DH338w5s2YhFVrenD1bb/GEfvuhcMPOUA5SD321LO456HH0JOyFRsaPIpNpJW8SPy4Fn4CB04M3zr9ROy63UzYNh2PGsC1XFuyPziH6bEsy712qOfx3lyYsw/rYVIfanvG8/U6mBGNsuxIFmMN8733qrUj7yOLseB4LgUOh3LPaq7VQVYhG1QC+gVjVBqRoJhdivWb3uYg2C1Ups6EFjtHB6I8T0ClvsAOAusgeC0GZqUeJAM5TghIxW5kUImlxEFMYrBKjFc9+1UQFLNcAlz6IUn9iOFon3rImqXwHYErKycpFiW0RrBD5e9CgFXArX4ey2WgW6J2vcE0Ko0l95K4Y8JUdPX0oX/pI4i8eS4sowWJlINohLpCh0sPGC5DWNlIOaYKBm+FM1vBji9UVxyrn81A6Vf9w89KpMrIphAgaCXIyfzkykjFdKWzlqe2nO001BZyOu0gljBUjNdlPdNw9+aDEXXTsA3Zzs0AZo0pLQU3dTwUPLfUtn6hSSZ3tSjtHrBATr8WmamCns/leMLmK063vj9G/GxllvI2LWWhaqZSn5nnbpXlOTj+f96JPXfaCSnHw6/+fD+WrO5C6wQLXzvuKLy0eClefn0lvnLyh3HvA4/jd4/+GxPb2pSEpDuWVOHR1DgyfD/dWhz5tLEyOcQScey7x4648ISj4CJUI9FJLWo9OsrYGgBS17HVS1aZ0dFbo6OWOVEhiuj0awkoRWurO8qUslYt76/fq1S5hRjnUtcF21PO+aXOyQcCyyUYggC8ECAvBwSXWuDIAlvXn5YCsDpY1sEsdakkBEkAqrd9ZtFDLarsZDNqgMRoJe6SKAM6Myx24mdyL5ZN8EoMR6KxXkCramcikVBSAVaYD6kIwGUS1oFQJaCVhbPBXAXQqEKXE6TSMNRS6Ktb8YJTn5keNq7djA2PfRxTOxdgwvQdse7V36KtmZBEtv6DkCgTOSDwRGRUAxp49UEqGVeGIlJxXLl5TTDMSATKSYsA1VasrmMDcYYfSXuIp5igwEV3ysWdqw9Fyo0iRTouGzolF974UDn38MljtX8Og9vBmcOiBtOPZuJvpBuMnOB/mQsig6F/eBH52fxQ12ee/e8kGItv99yAPOyTnFApGY2zhFbx6+GXozTJasxwIeDHFxt48KQFAa2vCjGTaZNiubmACGfCz/h75Tn8YsBwuaxnJtwLbeT6dmPYFx9jkkUPwzBd7LbdXHz5+GPxm7/+A4l0AovfXIXlmzdjv913wImHfwiX3vpTTGlrwemfOFrpSb/1019h3aZuP+JEiYBFihFn1AROFJkQOtJXXEzlMgYDWillg0zsYDVB8GQZA66JKPpwwzfOQrQpqhhj/aglq1PqRTjavpfxVwy86vNNNe0LvpB0Zx6Z7Kspt3FNfVtAxpRs8wafySDoKBcsBVst9+Hn+pZyJc99JeCumNUraUOpe+r3qfbcIBtaqA/0eSAI9vS/CwFu9Z4ssEAp9/NS58nukGzj6yC52P11ZpRlEJCKoxWvE80qGVjuYIumltcJCBWwumHDBhUyi+UI/tPrzfPIsvIficd8hObWfGqNZDLpb6ILUPE8Vdl8W275Jv4gsJVzaAwR9rJ8gliWy9WBZJDhuXI+P6PBKfx1kmm4ZhTpdQ/Aja9AFAa2rHsJzoaHQICXewz8HXzA9ZfJYACuktSrOK7qn0JNBGQ+wKKuMe24sF2KlJmMwEMyDcTTLlIJG7EkcxaYSDnpAf2mcgDSa5cL3izF+A7oPfW0oRJeS/UFgVAODs04meUZKZnYCFrsvow9eB91vl6hgfoMfriykDn/ePQVF74YU+IKKvDma4qzk4IaR76oQw5iMzqxZVd1mbZRmeGDN/704+qWcxgElozL60ZgejYMOmLZPng1I03Y+Z2nYenLDwOJTTji9Dvw3EO3AtEIOtunY9OqNVi2+Pf4wJd+j/7N/aot6zasBx/k3s2b/Y17i4sYWy1uBo7cbXu2hRNDC3cTlD6oGc3NTVnpi5LAUHNpWjAMUwFZNWlkwK4Ss2TiRco9wtQ88f5MhKFCvpVjjcY5+QCAgMpaZxSSPhPtoR78vZKXcqPXRpcFBGywj/MxZfmAXiXjgdcHdbXFwFUh6xUDuYqcqDK6S753azGQVW7vFqpPsO3l1rvQIkKvTxDc5vsuX/3z1aEUSA2WoxMaEu+1UMQBvWzaI+vMzvcIoMCoxGKl7JIYiwypvGsEZwkpyXOIvxQqyITFEvAsUk5+J/rioJ3K7YNy+34o52WBqxTCBrGCBJlBYa+cU+jh0Acb5QAMXsvPBLmTZZVYYAKOpUNIQ3MFwaOjo005YCW7V8HafB/ghdC3YTHctQ8jZNkZ5i8XFBZ6yBW7qqQAgzOq+NleiVp9eKckAjyXjFgmJFaacgEVEstVkgUC2P4kAWtSgSV4mSDoWWCnAxxOFAPdk7WbQmgEapqnusa+DlzhX59Pb6pPlDm/Z8Axy/DbnDs8Ck6G/vIle7KAyOxqUA9cnVnkqMynKmK3VkP1We6hnKMYFUKD0TyHwF09vMTElomwFiC72ATsmRS1mzCNFAwj7K8aFeBnool27HvUTbAsD4/ecyZmv+1kbLvT3rAcG7F4PyZN3xVLX7ofa9avw077HotEPI0lSxfDdB04atXhT+4KoOTru0zTCEZ5DiedaCSqtlEobo9GIghFIgrUMpWxP4n48WzlnwQFV/fRTGco2QnHNUcg7VJsoTGUx37sXZtvvAwHeB1p7eHY66nR2SIZX0Hda6WtkflXZ//0SAbZuSfP+6rSewXPz/fOkHOCoKQckKIDm2L3Kqfe+e5fqL7Bc4OLhlJ119+BwTYEgW+pulcDZnmN4KxgCLZi/SHkHoEliRGWQUzFz4m3CEr9uPSeIgF1SQJZU2Iu3pvX6FiO53Nc8xoCX/U+zUSxEJArEoJS9hip741UKpV9dcoAkI7lCpCH7iVbDFCIh5rECJOUYpQH8EVOQ9LIFArrDjr8XGQFLIMhr5qbLKScOMxXv4uNG15Cc2INzAg1rUzIyiOjWc0win6d/Rf9QB0zG74KgeQCLAVoJY2Ny3SvzMbDsEdkYBlyi2Gx/CxaBK0qpmuaDiBkXn1nLRUj1o//MQD6FH2Y6T4Bs1lM6Dt/ZYPw5QC+XLinnHayH2V41UxP0ZknKA0YpJGVDD0avlfB9yUFjF4332pZ3Krum1ViCIObRWxZ5pVRGPLB6kHEqSJpM5KMHPmEH5NBojkQ4Int9Mw2A/ytX7JpWZi8/f8glnLQu/RPMCKtmLLgUKxZ8jCiqR5YHTti/49ej9cX3oe1T90Es2kWopGJiPUvw/b7fgUdM+fiuXsvRugtF8JizF8V59fP4OZ3Z0Z2oAPXrIgjsxjJoFrZmVCgNRpV41wcDkUYnwNataQMatILGEuNVHX/fLYdqWlh7NxHXgxq3AjrLY+nFvIvu0ALrPQEYPCSUqGSxo7VGi0pZgG+rziP5pMO6MCD58g/HSgEmSyeI8y9Pt62di+UAoCV1q8W5VVSRi3PLaesSs+R82Ve0XeHggBaB5YEoCT5SJaItlX8hnge30X8TsdxsuUvmlid5RWpADEYQW0hkFpO+yodE9Wer4BroZWTIHE2jC9kfaWiA1hez8C2in2KRlWqMH5PGlseXAmDpRtML4/f85BAt6lEEj2JGNznz8SE1MuA0aJghZVhxbITQRDCDaInRRMrYMC/Ury5sxpYFVmAKw0ftPIqglbHJdtK5yymgx3IqMVoAwPgwt8e97lasmaMzano3IFt9ewWugDBXMQyCHjmcwbKbP/nvluzCFO1S1L9CZzOYVEHlZnLlGavyehRFTgms5gdXaKV9eUB/l+5CDiL4wPX5B2geXMODiw8xITSLpgOHITQPHUP7Pqey+GGknjuD5fASndhj8Ovx4Zl/8Xq566B4Tpo2/ET2PmA4/H0n66B2fcS5r/7SiCRRuvUeVjz/L3Y8MpPEX7rRTCb5/sOf46/GKjm4eSY5T9OPBz//Cn/dNAqE4Iuis9nl3yr/mILxmof/vFyHeNDc35SozUDVqUvdMDK34N/y9Ye+zW44B4v9mu0M9cCHCMSiUelILft7D8BIbJgEgZMB7F6/HPOE/PmzatbE1czH5bTmKGWW+n15Z5fi/MKlZGP6RVbCQOrE3oCKHkdQSV3sGUOI1DluCPGks845nQtqn4/LrYIdql9pT8RvxOGluWQMCRoDeI8qV+5dimn72txjpFOpz2ZnKWh+oMVpOH1F6j8zkazDAleS6ZW8tzq4WFEa8GKb968WT38ejBbWQ243D72wuhP9qB3+R/R+calcEMT4FkhGESVeQ6CTmGrdGNnV7yBrXjHoHOUf6bi/ZScwHfQ8hMSeL5cwGVIrExMV8dnXfiZMLMKqBqk5323K7Xdm9kuH8yC5gax15sRPJf62UKH7tQl7lwD1+uOWn5E06w9ct2ffGZRP0PDwAquZsC8Xjf1cs+QsyopmSIGNYlBRnKQHeh5JRCFWsba+KCfxfqQOZMggtvmiuG2gWgHdjrsu0gmDYRdC4sePh2tsw7HdoechJcf+CHcVffDsVzMPvAydEzZAS/fdzaik3dG25RtsWXdK3A2PAvL7kJk9odhLTgJttEPy2WQrEFccU5FhQ2R50TaKOBUwKuAVokDqQNWAUc6SAqO13qbJGox0Yx0GbShvAxWrlypdntkLtBtr38mLwAdvOovDwKMRrirke7J+r0fY46LTjH4nmStZb6QcSWgRD+X42v77bfXdgn99tbbHFBOffKdE1xw6zYJnh8kw3LejwW0ucUW9PkIAClTB3WVjLBSdhiO74mvJHsV68pFuGzlC+6SuU7mNjKsxFN0jue1/Jx/C0Zj+wlk+VMIF7GJaGmL2a8Smw3HuYZt24OkAvluVGiA0GCijZBVKA1Lg3FVQIQvL3CRBEiGBlmNypYqDUuKm57anunCTtvYvDmE6MKjEE6uhuGFVDatgkcGQInBpc6SyjV3UNENxj/ke9myVilgM9s8tmsq7aPrmArA0mmLTkVMUiDe9P59ZDt/sK40f339a6RO+mIh3/nFHojcB15Ne6qI4MNZlLULgFjKCpRtlGQhV4tZCuCVO1BzQHXGUUnNTwTExK8ZNlclkjAj8NK9yjmP/TRhj7NhRqejY8ZMbF76JHoXfh+de5yL6TvsjYV/PhPhxBo073IG5u16KFa9/g/0vHIj4GREBwZjszbDiHQgsu+P2JmwQuzbwmNLn3B1oCkvGX7PcS1jXWL1cRKQVbDO8uUDrsFyy7Vj47zBFtDnAAIM0Sbms7FM+sFS9IUKv5s/f34DuI7zwaaPicWLFxdMTKKDT1kcBYGrzNHbbbddxVYtBZAqLnAYLxiuuhYDwdU0p5p6lntNtedx7FBqSWaV+IqkIOcrglG+V8ie8nPRrYo/EfEX30EkECdPnqzMQVwm7yWJGiUAWNja4EJeH8fV2HS4rskBrvluUhTsAIpi1hE7mVRuqclDSVQvaRB5nmRnkBWABLmVzFr+94z1ScYkjWTCQOKNn2HC+lvgORYcM8ha5rJk+Va+Upe87ZPgVCqagK93JH5hhi71N1OIKsmAz7L6KWF9CYEKylQ0SHyu53iObjFHSJoJJaBxfjoTGgTrOQ49GccnvW0DBGh+IKYiMOn78Jnb5549WLyQaz/9e00uELhMi/aUEVPopRRmOE3VCBOOZaJpm4+jbf4RWPvarxFaeT/cUALehL0w9+BLsfjJW7Hz20/Fsqd+BHfDk5j2nhvhxuLoXfk3tG9/JNa98luEuPDY8DeEkARccX5iVIgoWva9EUZkOhymXQ0y0mU+dTIpid5VfgZlAvLi0gFsPpYhuPAqsxqN0zQL6DZ88803s5lrdOCq+icU8sOKgKHufE1/oXlw2223LQpUGh0wfizA8UXgGjxEqsU41QyryHDVwUWTfo0wroPKycMw5mMv9fFcyvql3uWlri/2fbnALF8Z5TK1wWsL7QYHyytUt0rY4Jy3VqBvivVLJf2Tr32cowg+JXQVY7ASX0mb+FNi8LMe3OrXd9AJbOV8/i6At1h75LvgzuJQxketrzUcx/EqGdD6YOHvNAZZVRpQ2Ff+LSxGvrL5IBP906ASeoGrCilHVlIMSZRI2OjrWoz2V05VGbOCuLVYCCWdccxmzspYMLuyMDMJCzJJCHzWlQkOCJ4lzayvfeXfTFBANtZPYjDIw6lA//hb374z2IDutVBnVuKWo0CsLlWVKASCXnPDGvi3lHBWAVxbSaSUQguEWg1Qx7RhOSHAbEJkr6sxafo8tdrsXv0ikotugeVsQPt+P8Dmxf9AuH0iJs07GGsfPQeItmLWOy5BS6gJy157DMaSH6j+YtpgxqNgDNoBLzQX1rxTYexwAkJ2DzwlF6j8kEmkkJ6V3wcdtPxuGAzchYmt5JmsvMbj5wraMR9wbW5uQbSpBZYlaaHJbGxSC9bgpC5zxYIFCxrAdfwMnYItlWeTwFUHELyAjqMtLRPUuPJlYza2bNlU1GrVMK7ldoM+xxQDl/U23xSqq86ylmuDckBaqbKC9SkHrFZTprRPtusFuIq+lbiK2EkyjQpI5b1YJ/mbhCJxlmTTYrkEwEIqlrvQKPe8Um2t9fcKuAYLLTWIxbg8jzIBoniyqfybxhF5gK674Hc0JOUAkklLyiErK/S3DzYJLqhzZbrYGGJxG5HnTkIosQYqVVaBQ2E4DQuIwtMP2ZSJ1arJCfx0sD6glJiq4qyl2FUBqOIdqiIO+LBHgVeys4FgVSYYIytzaMDEZ2913WpmTzxzqiepajPNY8nZYpTac6BhOfFfJWuBlCM/FUbOL1vQr69mQPnY26+R0hZrNieQ1uFYtffyYCHkAWnTBkLz0LnPBdjSH8cEqwlo8tD9ws/gtcxGx7YHo+fpK9C564VINKVg/udKxCwHZmgywvYaFSJLLTHcjBY5J8SUByfSifaDf4+knYQ1CMgX17wGJ0QBneoFlslAws/ySQV4TrHJudj31fTZeLtGn8OWLVuWZVylP9raJ2b0036ncwyXAq4EGLrzxHizaaO9vgVkIbNkyZKsjpWfqbSb7RNhmpJNEXCdNLq7txQ0HccTF0Sl3rm1sP1QQMhIgt5C4LSc+pfD3pZjy3LuVaqcSsoQ5pSgVJz9OJ64zU98xHEiUQcELxFH6TInIQ4pySRgFUcrXsty+VPPsFXL+pcqq9bf5wWuxW5Co/AfjSLG5t/ClvJ3alspARjAb/42vMQa01/K9JZjB0n4BgGunpcGvAjSTh/6mCPh1f9F85ZbYYIxyPKD1yAbrD8AahBJOChu/zODkTCPWqQsvwxDyQHU1r7KSpWZrDJYkrrP8o4S2+2aU1MOCFLguDzQpCwR0P0WevAJIlUygIwjG8HhQB8FqNvyGljyrKpXpgT6lgGLkRwMC8nm/TBln9Ox7vWH0Nw0GRPm7oc1r96L6bMPQc/rt8LGWkzd43JsfPWvaOu+C7bJlK8uHLYZIThGEqbLQGL+csZfkxiwkpuB3a+GNfNQmCbTCguQKc/++cCrPu6FaWWfCOgRgJuvnyqZ7EoafxyfIHbkZC7AVT6LRpvQ3NKmrNPbtyUrFeCWW75Ddm4aUoFxPKACTee4InDVGS8SOE3N7fBcB4lEHI7L0I2uel/mhEzUyqImfpttthkR4DqU3qvneanQ+y44Nw+l/ZVeW6m9SAByTAmOkvsRM0koUWFPeR4/J2bSQ5VS38q5iuBUX2Bzp5LfBcvWd6SD7au0/pXaZ6jnGy73wAOHDjakcWJYP7B6SDEYwrZKjDDxuKWhJEuDiH/5kyCVxqNReT3/Vg97U1PeB1dY2lQ6jeTa19D8xokwDebklSoHN9V9D/R8h0g6C61sxVVLvvdX1VKeLxPIQJpMBAH/LtQx+ak5CzPBUp8cWUOQHi4WqqqCXg5IVyu4sh5OJVvNBREjOlgwLE+FtmKEAL4MnMnHYcLOR2HT8zfBDHVi4s7Hor+vD0bP6zDf/CFioZmwvF5E3V4MMN+FAajBeL1Iw2nbDhP2+UUmNHD+84sxIvpDLpOoAFX9Z5CRrRrU10NXjYI6yMJavL9ZZX4WiTLmbqt6jnt7yIZldl4Cixb9hcjFNaMKNBjXUdDxI1BFglGOK/1oaW1DKBSBbacQj/khh0odBBlz5swpdVpdf1/vIEeee/WWLtInW6MdwoZyfiG24k99p5o4SUKNkmmdOHFilvHXZZoKi7iuwl06ichzVIbHlpZBmRoLDaqtYYdKB/gg4BpE4TQGt/dpDJEDZJnKjFSAxqZRSV3LCkD3bpMBw89Ig7MzeB5XDIWMJANMedKlbXT3JtD6yqcRSa1WW+7cWvcdeCplxvKD2+z2f8aCPnDVUuHmRH0aSMHq159b0RQNZCaqstBjrlQg2A6C5oEt+HIZ3kq7v77O90lQf1vfaZ2FtDENiC9Bs7MJjhEBE6LG556OtqlvQ/dL34TltiO6y8mwUz1wFl2PZqdHpUw1GDLL88dIsfFBAUYyBIQTPYi+62/wwp0wVDo9/qtEaTxgRx2c6syq/rs+keo9MBomjPoaMaVrw/kjCFyj0WY0NTOLn4P+vp5AWuTcMmUe4qK8AVxL23u8nEHgSu20LG4IQJqa+f6LKie/WH9vxv/Vjw2t9K5qQZ7L6hNU1HMc11r151ib2wQnDbVdEpKKwJJlcr4i+OR8I47s7ANiMC5yOO4kbav4CnF3W6ISyQ42yUOeL85YhSKnBPt3qO2p1XgpVY4Crvm2R0Vkam03AAAgAElEQVTHIxmt9Bey3mnCpBKI0pDsAAm1IEkFCFAFvEpcRHl5s9xiRuV3djKNnqQNd+kP0bHhdhUUX10f8Mwa7KgVXPEOhIka9A0Z1RwMLFEGfLZV1V9SxMrKTf1N+FMesNTL93f3g575OTBG+6PUyn04yik1dMr9vljdcxcdLtIIeU1ItC+Auf05aO+YhO51byL9+jXosNcjZbhIm20wtr8AMMJwFp0LeK1wjRZMcFbBpg6I4cokplbeKg7Ux1cdNwPeFoTe8j0Y0945oCVWuRcG6lcOe6ID0nxAVf8sX3mjZdIot+fr4TwBrhJ6j3Xyoz74Tlm2zW1c/yD4aG5pV4x/KplEOu1vvfFoANd66M36qYMAV33s0NkvHAopcBGP+wkv/LETVqCWmQFj8RictB/SSLH/4wS4Vtpz42Uu1PEViT0CThKAxFIcI7qEUthT0bBybuL5grsURtHStQZJyHzSgNFq5yxw1RvABnISpyHFaYrf08j8TuhsoaT5GTUXNLjoW2VLjX9LKsxKB2+WdU17iKd60L9+MTpf/zQcqxVR1/GBZI7DU3l3UJ3ruxapC/JrPQbSx6rUAtoWg/JLz2BVyROQ/b5YmINi1aNiIwOUVP0oRjVMFUUhjBDSRgIGQjAQVkBZpSeV5Fx0BKI9PAuemcrEQHXhmBG1Ze4aJiw6J6FwAoTyLOefRec510vDQET56odMD5bKPGXAQRKG2ay0pQokKB82Q6XHVQ5tRhoh12cgbOXYlYZthBSbSg1uxLXRNfWzsK0pSK/7I6btfQH6+lYjuvAiREwbhmugPzoV0Z0uQdeiX2Ni7FEYZrmK4NxWMjeCiTRcL4TIpHfC3ft6GI4NmC5M1yoeMziPwfRnSH4P/vTtl0m9G3DQGq2TSCVjZ6TOFRuLxlUYiWL35zWtEzrV/Mat3nQqoby2eK1kOGpIBUaqB+v7PkHgKrVVRAxfDhkHVn5uWiG0trarU3p7Nuc0jAsiaqfLXRjXt1Xqt3YjObfqRCAZ1XwOUTIf8XvZxmeGPyZk4vUEqcK6su48j//ItkoWUtkBl/isEg9/PEjQjFgs5onGVN/2ECaVhuLnOojl8GS8Vnq8ycqRAJXiYf5No8t1NCIjDVCbUengyQJX20MyHUOsuwttL38Klt0H12RQfFNlrarmCEYD0MsY6Pjc7FX6gFC/E6QGEyJUC1wDjVAA1DMQ4ra5yVsZysueINBN9/tbTxJiy/8FjERgh5theA4sz4LhmiBe9TwnE7xrwBnLv7gCmYXeTsoYTOpOTbgEedyWV3HKmNmMlXXhGXEl5XBdxsYMI8TUsYwSEDLgUM/jhFlbtS1vujbSVhTOxE/BnnMgYv0puG/8AnO9f2NdaC9M3vcCrFv0D8zY9CPYNLkbQhyTETbWoMkLY4AzK2MkDEpgQRs48EJNCL/jQRihCOjC5S9qCmcvKwWA9O/13YpC11X6bJTR0nF/isxnDFtUDBiI7TkndLT7wboTiRjSibhaTMpCngCj0U/jflgpA5DJl6gCwWdddisHdlhMTGjrUNKzvl4/HToPGZ/MnNU4htcCI/ncyr2IiXiQVSd4zeIZx1GglH9zASTfrV69GjNnzsz6/gjgJVCV0FayYy1ZRtVr3POUlIAYK3iMZLuHtwdzSzd6e3s9ya9OA+jJAiRtKz8nqpfsDBIdQGKNiQaWnUHDSgYtni/iYtFlVNI46WiPiQhSNvrjSbiLrsOkLXfDCbWTGCvb+z5430EvsrwYjlpWP1yW6E39SSmTNStPY6odKKo+mToIuau2sp2kAq1omQuzdQHQMh9e8xyYkVYg1OonQVBZEbgF1Q0zvh5ez2vw4kuA/lUwrDA8MwoQvGbAbll9kEm+UEhC7CtAXbieBTg2jLABs2U7uO27wmqeCyM6GZ4VgRdq9VPEujF46TiM1CagdznQ/zLc5FIg5QDmRCSMyXD2uBDOxoXomLkfYt2rEF5yKUxvC3pbj8KkvY7H+ud+hcl9f4KBODwvqsC4a/nAOYPdy2qanESA7xhhGI4Dw+tHaK/rgRmHqnHF/1AGkj23RJBbfTwFx0CpMVHq+4oa1Th5UJ+98cYbBYErbc8oA9zdYB9S/6qAa7xfMa5KRZ9hyBsAozG49N2SfAsifYeFele1J2haCEf4u6GAqy6N45hrjKvajavgXJp/N7V298tXkix0N27cqMg97lRL8iVhR4mhGJuVoFR2rsmoCpAllmJbeC2Br4TEkgxXvIax70kWSlxXAcPlvrOG1wrDW7pBgSsNTLQu4RSom6BhJEmA2v7IMKk0nGRiYAfRsCIaZlV5ntDZvobMzsn0UG5zcthN11PpVpOxGHo2v4api4+FaUyFySQBVTKuZNV8EOqjxRxCUX2Q7f4cSYECSJkYpoxkWiwDbblt9cvMyBFUyFn+Qao0gfTUdyM8/1QYHTvCtcJM9wTTS2bip/rZBvzJ1AVTo4IZoJQUIg2z53V4S24BNjwKJxyFVSSl6SBgLyA6L6B3/RBTbgqRcCcw/xSkZhwOs6lNhTBTwN5j+CkG9CcVLF7bJgx6TcKEZXpIxTcisvwurEuFEZ2wC5y+ZWhZ90PEmvdE8y5fQXztS2hbdSMMI4m+zhOQDEXRufknaHIM2AYZ3xQsRpnIjIFyCGS9vxgaK025gJeGZ7swp7wD5j43w3AodwhX0n15zy0ESGUylZ8N4DpkUw8qQAAGbbx06dKs80LwRMpe2to7s9FIZN7p7+9VCzJd177DDjvUvqKNEkedBWRscVwFQ6jpu5aUnfhyLuV2qvTU8ZjPwslBWQqZ/MYxtixAACoZFNn/wr5Ss0ogKo5VbLVEWhL8JHIkScrEv+mwJZICfk6HLI49XWownt4j2agCNAYBqLCqZFElfZhQ1tIZEs5KGFmeK6lbCXZ5voTMGqomTF4k7Ghu321JhND2ytfRmnwcsCIwKgBj+qMxsHIuHEJrJB8lj97sbgohowkOtarbfw7u7PcjbE1WIbf4Zi1v9einqlXYm+ngmNEyuQ7m4v9DaMU9SEY8NKXDMI0Q0tSGZhIq5GD1QMN9oO4yJQDSloNQyka6eRaMnS5EZOKesC1ugzA7g5NnK1XfbvdjxUo7lBbMNNHX04WoZcDpfglYeBWiVi82Nb8L03f9Ara8+RBa1//Yz8xmhNDkplTaX4PAPu/hR9klIFEr3xJRJ7L5GwwLptEMHPBTRKIz4ZKJrYShrnKwjKfJpkoTVX2ZPAf0/i6YdtMw0KwcZ/xoEp5jI5Wmw4Of/lXmCf5sxHGtuivG3IUSxzXYMGHbfEe/tkxkGgeOYyOdSiqwocd+JRM3GuK4jrkOrHGDgu9mYiWCSjKiMoew74UV5Xf8mzJNnXUV8CqhQ3k+v+dP4jGOO2IsljueD8W4Cv1MQ8hkTyBL5pR6VTG+TOR8CfBzCcOgxxOjUemkJS/kQVvyFVpbrmcdk8kE+hMOkuv+i9mrvoEUkgpMVXWQpdO2ggfKqE7XWFUdtIvMkAs7ZSHsrvl/9s4DzK6qasPfKXd6EpJAQi8R6b0JiIA0Czb0V6xYsWABFX4roL9Ix46gIthQOiqKgHQERBCQ3iVASAKpU2855X/efe6anNzcOz3JJOQ8yXNn7pyy29n73d9eey0Vdz5f4fQDFRV71ewHiqsAlV+mavS8/AvEz4XEUzlM5IWB4kVPS/e8VyHL7M43aiaGDhbdCu8NqVeQH8ZKKhWlEzaRt/OvlPhsFGuRVHKD/lDSl29jxZ5eVZJYQQG/wBW1hk3qfv4ap7Kiy7485a2atNHB6nvop5qcPK7YS1xQAQfSdfzxZXk3F2lDt991bcxtjEsVbP8DhdNfp4pTc0fYtobYGNZA6xALaoSnZSsqqZ5//vmqE/j6N7IoZ85KPMki3y1pS9UJkO87wBjtRHyEWVlz2TgrgUbgamMkn3iuyMavzM1R7cH7v6oEIBhnxT/ukpMfd20ctGhV5urKEm3eA0xpZYXbNl5Z3wO40jZswg2LmRkm35mnpnFXECsoQV6pVEoheSswXjBkbTMH4HeDVHspzVcYswUqx3yFUWF5iB2aQjhwTg1cqTQX2KDUp66uxZr+9BEqRH1KxminfFYAtb5VV1AtuN33odKgWcm2X1Vl6htViCtKvNTtuA/TkXsDcOaaPgN4JD8oKJl1jbwnjpcv7F4z3wqDOdtyEXNTuWhU/oQ9lOzyQ4VxqjQGVqXEj4dsa2z1iVrf2taaAUJKQApqsqzW5nb1/PcSTZ5ztjNH6PLW1wS94Hb/uypS0DC9TmGOsSkbUq6W9dXKQLL2virvdIoKCTZGy2cSswZYl/97lZ8wA670HSM9qC+AdaONNnKDyZpjTQk02pw1UMnUm9ivMRVY9duSMRIrzbbRyvb/5PcDGWOZBybrS+irgFHMAfIKrZVM3uyp0SYsOze/2joW/DVea8erVCqpxVInkSZho5paxilU5Op8oVowAcif6zmXgneOmFtQ4eoftituqIVqFcGnk9/LvSr1VtT09NfV0Xu3c4eF+ubcYo2JwWkW5nX5H5k66CVNUhgrLcUq7/4TpRN3lKdAQRwqCSryUyYVA4HrIJAGfDmbUzTMogK/TcnLNyt8+FglPu61+Nuy6Oo2pDln/llEzCD1VWmeJO16ibxCaxbc3SmxgOfA5VVb10ArL3hUiRUnkQPYRZ2Lte7a07Swc4GmtE/SgvvP0do9v1UShPLSSCkRtZyY6qJCLF09zsY3+woAxko47LckqE1b/tqly45yj1RUuO+t8sP2zF54kE1Zw2knY3mv4Tz3lXBuo/6E7+fMmeMm1KMpfwPXfIjFV0K5rslj/RIAVrBxzcOFgclQy4y2ST/IhCjfNoc6Ng71OWvOW74lQN8C88BE1CNMBOeYp6Xaya79DRXVVnCoc1NizQwg3yYs0qh5a2rUl3FvOIlnmj/95Zv7lXN3ZyrAo/OBAagIMp0HUINXlFh7QfPmAOYIF+Ad6DDlw1TewbKdB1fSUK70qlL2VHnhL1p79slK/FYWYpayRRvsnkP9+2jNHAZ7TuJsR2MpShTv+BOF6+ytoCzF7MsaXAet3n6o6iJ1HCn04syv61PnyZ/5U8XhZOJHZUqmlwdk0sbSaaLA9xT5k1TY/XwpXE9RMHywt7LkRX355ZedvQ4QYO2G31Hv11lnHc2f95La2lu11n8OV8Xrlh9hitDIprV/6Khqx56iGDOI1DkDH467ND8NFEWd0sZHqGnrbzivCWOluo4GmgZrR2v+vqQEak1l6DNM/bB+zj5t6Y1BgZ9tM6kpIHzaSg/LfRtssEE1CtLw2/+aOlq9SsD8A+cVLnJoIhBtzjbn1H6aaYop+dzDzl8DratWO6G+WIEGKPmZMYz6BkIBUIPHvF9W63/MjnWJqZLcdeZO1Lw08Z0FHTD76IHGExP5rE3l7fRXrdJtnFq3OQs1FaUVm1UrRIuPaxuzKAwgg+9x45B/wagACgebDfu+9gXM/25hX4GVwQb0PDwywMQlghEsVuei+drg6fe6pe44DeX5LCUvn6XdZYqvrm3s8JoE4Ui9tEleECnp2Enpzj+Vz8YQMVOqyEtGv6u9NkWeKsSmcu6egMbkztfJL/a5dCSU31LKKZucPGfnmSS9ijb9oFo2OkZ9SZPCcOieU6mz+fPna+2113aqPQCA4kpb4wWlfpkMcY7zd9faouZCkwrs6n/qFJWf/51Cb5LSYXhrxQY2qoD+iZpCaxOZrdmAbcSLHfAGKMmvv1FegA/jkbepwdr28FrMmrOHUwLWX9UqD/n+pF791IKITdL5NAhenZWM4ZTxK/3c/N6QfDsZ7ntvEyXuMf4V/ZH7t14d2wsTGFu+t77Dgg7QDvifd2mFGGhMZdcy/sFdwCl7i3Chxb24D/2XmR8Mt13Ba3l4XZ3K3/lxteV9Cz+Wd8eAgmo+xShYCs+iONhLBrCaucBgMwH7u6kbPGsgu7FacK1UelWMsKXtU8ezX9Wk7n+5kJ+pV5KPneiYmAsMUsVjYErg4nb5gdLiYpV2Pk1NU94g3y+4CFOBX3Iw3vioF3RhcPvcOK0oQEX1EhX8ZpW671N496flI2Ya1/XruJ6zXcVUIfECJXtcID/cWArYrDJ0xYkXEVilbfHS0nZwvWab/3jpaUcuWlFfn6ZOneISE6YVxX0z5f/r3fLCFhcVbID5V85Sd4kCHWNVECcKnd0AfsOqQSMa3MgD0jE7KM9SsOfV8iZuMyRwHW6Hsjp1IOMxL9a3mNJVm8Z6cJoHD37Oryblf6YPXF0Hg/FYl+MxTY3EmeGkNX8Pu8424oxfeF123HH5GE7Gc+eaj+ThXz74WDf8e478CsY06i4v3Fl/YuaTwKftAaJ+DUbNSwDn2yp33vVVvu/J90uDpdbal/nlN4Yb7LpV5e9euVxOLXQYM0izZbUMoIpZJZh0bf7ERjtg52eajQqWc6wSnOJawYYjVqm3T33z/q5pc09zlom4SloRzDqWFevHqaLmQN6eNynFH2mDw9nxemXnI9XZu6axUj+Q50K9ZkES2NnvfkYhzKhYLl5sw24F2bVZ3l1vUdD9kpKlzATcK5IFXkiKSjf+pJJXfa4/zm1tOcd+WUHaJN+5J0hVDBK1RqkLORtFJTcjXWfaNC1Y8JLaWieo0FRQHFXU3Z0psKictLv2jnanurqXWKlKoeTff7Sa5t2uJMQ/bOzMFwbhz6VKMcYLQewpCChDyqOxgoqttJ8UFDelCjb+hNLNjnTPIkoYUcHWHOO/BFwfEcf9y7TLI8XAK8fqNhgsj7Jac8/hlYDFqKdtjRcPFg4w8cnuvLowvsRK+uZJxdmqlBfJj3qlhJDkHJhXNckvdDiTNOdfPGiXAvZFcKOC/EJbNXBOKoWtSj28L2Dux99ZccyCgDQ6nAdM3BXit9wFBxr5qtjwaqfx2YxfZt9qvITiSV8B0NphpgWIOHBXvQ17ziSyXHbemcbisDZlzxuLe67se3jFYtFFzrKj1kDY7LxM9rYZwkgiYTXKbO3LWs/MwL0SzvC4rLSSqFTuUefC2Vr/uY/jzp6FvMyccaTTvxVdEywjRJ1KZxyjvhkfVhgNZBoQKSFsql9WwmauynyF826QemcprXQpaWmV37q5Kmvvr6SpQ4UEoG2S0sjxa/2DmXKTCs+creSF85bxWer8suI7lQ1ae12jSmGyc0XFd3kVnHsDrFEQqxD5KoaeWuOionk3K+2do4WFXRyYpl5Zk6Zvp8XdRU2dOFHyswAGxb6ie3nNM8WSNzyQF3ry594s79Evug1r2XaxYR5VTwNJDGiwdNPYh4IDdZRdL1A8YVNp94sUYD/tNv4N+8nDTOia00dbAiti0M8rGfRHK2swWN62kMv7/qOt69X5elsxGDfwikcZRRixqee5P8h78teKSrPlR3iswfyMfjkfxtYtWVT9aGehwDMXhpkXG/pXN4awsddj3Mv6dfr3TIUdeD9DLEQbqXnbY1XY8LDhRYQc44Zj74lFD82vPBukslkrr6LzvW3ostXm/Eo098I+diw9mNiEfty0qVHWg9fd3Z0aNBiQMEsw42K7v6kYtT7HRvn8/svr7YarXU6xzRRJFKuv3KPuroomzzxObX3/kcfuczbIj4PZ15DKxEW3ChTv/nsl7TPkQ1YNDo+1/KhPadissHeeorsPkxctVKHQ5lbAE1TpSkWV9ikKd/qZkpYtpLSiJEAFrXffrJvw44rU+Q8F939eCmscGjuPAYmSto1V2uOPaqqUl0TAqoOPKYomO/rLz6vprner2DRBi4MD1TJ9X6Uzf6Hmyv3qmXqEJm39Gb3UuVAFr0VRkkVh42U3o3P7xOQDRTpJFim453CFlc7Mc8QwD9pQFjAj86Voz0IZaAT06L1JWlaw919UaV1PBdemhv/sYSZ1lTx9pIAz0usaFRJ9Fv2DKfajXQ0aSmVYn2XwuiKeOZR0rTln1SuBWvODoZrSrZicpmKLQVqZqcXXvFZ+xyZKI8wGi848L8ZdHMJC/+ooQFoFV7cfxMkfTn11eFsVDxJWDNPMT3Km1GZ9bAa3jYUChBCvmY3aiSYf/A/5buxaOf2zc9HZ19e/+sIKIhPovKsrIBVxsHZDOiotY5J9z3X8N+9NY92fUM6kd3XwOOBFUZTitgE522YFZNDMBvIyt7nAsti6YzX45G3O6hkU29+zdElRHKlY7lO5t0fBrD9p6rwzpWCyA60RaHIr5t1f5imJkqZNFe15gZqiCS4iVaMD+05mtklpvprvPkKVdIEKalXiFZ2rKmayLN8EXpuSYLIqe/5BsUcQiFhBUm/2mnUmISYWpU4Ft+8vNRGudQnMeYRU9ZqVTHid0l1OlkqxkoLnNpARVSp/OLepzuOWL+/+TyvsfERzpx2jtuk7qmvWg5q64LsqqMXN2ed3HK4pO31Eadyizq4Frt2FgXOj4IIA9INmGimIfUVhj5rvPVp+90PO80F2DOp5tj95vPyZxwwpwsQ1SqtmA41mCajMqfNkkL76GPmbHpGZaKycfnEltc2hPdYGKs4ebLernWs7/G0FZ2hPGvisRnZcY9U/DfT0wexpxyJ/+XvwPCu7FZG/sU7/eL5f3ixtrKFhKPmut9KYj1a5MtJkvS2mAuVZ16jv7o8paNlUUp+UtDivOCmmVOaqsCpqZIAayE+ySI6+5zuBhYg35CNCffWyuIb9eyYw5QJknaSzLLhmK26pKp7UXCkoil9W+8E3yW/fcFCVdijlP9xzqBuglTGMTeswE30R4ggslV/qN9+ttrHTvCsBkWZ6xDW2OX55vttwHOkYS0V3uGU32vOdO6wsnGrR2RtScOaiCInbKsQ2cJld1/IqWINmW4arzaCprjbTWdTZo81nHu4CETDrY+f8uD6YiTJj5HPK61Xe/jtSTASqRgogb3asJPTlP36qCnP+3L8sUzefQP1G75E/4zgHsxpgkxfAmSpScNdb5ZfmY8zZf8ssWGqkdMOPKdrsqCyka52D+urrKSpJympa9Fd1PHea0rRDfU0TVJz+RbWutZF6HjtHa1fuVepVlKTNWjThPaps8QlNag4VOtvVZUE0m31nz/Qf/z8Fc//qfnamu8PYHFabZB4VOXgFtmo6xxrj2ah1Y3m7XSAvyHZ9rjmWlIC9p0899ZSrP1xFWSSYfN9gMHDTTTdpwYIF+p//+R/9/Oc/1+abb64DDjhgqSKtHZhrVag8WNiFtqGlnr1p7YqNG0sHMfmofWY+gfkJthvQXaS2rA2ZD8d6pgP1+srBnmOKVe3GsHPPPVfve9/73AbH2j6yUflZHhr12bX1xfkMwtxvMA8Ktdc2Kl8rO1OjhlMPeVjPXzfYGJSvr9q6W7ZfyPqgn/zkJ66Nrrfeeiv1dc/nbVzYVKexSs//VaV7PiO1T5Mf+YqdMLJYSbzEb/uSrbGGmbXFmO9za/v9/BhTNc+qjg0FlVUOWySvRQHKLiJJ7zy1HvR3BRNmOEhekQf1k3dnZSaU5tee/oDvYCo3biWJg1wO3gEL31rrdnRF5MH6bj6XN88tr/w4cCUDVrD2gtMB2065fMdnPw/W8Yw2wTZ7qR0IzN8i4Erj6OwNNfH5n2tKz2+VbY9fdY54oyOUzvisW8YeyIKSv5W9ktpuP1RKugZUldm0pXBDlXe/QL4wfG98ZzZkBX5BwX8+K3/BHRIuqPorOFBa6ZS2/o7K0w9rCMvUk7PvmTRRlbn/VPzsHzQ5+bcCP1VvuoGKGx6l5onT1f3kLzW99C/FIcEMAvXuc7NCt5krA8LaQchtpEqbnbcI77lfy3/2bAVqqXo6GEUde6nz3ECgAsA1A9J6Ci6mElJl51+oqWNn4jcMCj2jSNUqdSnvIMff/vY3/fCHP9RWW22lRx55RO985zv1yU9+sl81sEzRRs4880wBuT/72c/0hje8Qfvtt5++/vWvLzUhqNenZGo5ph6xayP33nuvdthhB6doWL9V20cY4OZV4IFAMV/4tbDbCJRqQWju3Ll67rnnXNrqufmrB06Wt0bPzz/b/Mm+7nWv0+9+9ztXlkDsn//856XaDs/JOzUfDGZr+3YD5lmzZmnevHnabrvt+n2TDtRIqR9Ti/I/5+/P/T7+8Y/r0ksv7XcJVO+eVlY24N93331af/313f+h1mO9Ms2npbZcTBChXZ5zzjnacccdx9U7aTaKK8+muqLKrOvV+8+Py29dX6HnqRyXNGGXM6Sm/Caipceb/n7duthGw5H7+xJxgKiRS44sumLS86xKj50hP/aUhp7UD66bVcF1xe5DAESpF1uVpg0Bs8AqQIgpAIfBq63+5VdMLEjByhBGVsSegOX1Enk9PT2pFax1GNb5UTG2cWaw2e3ySCDPBFDzbm1ssGIW6lTX3j71ds/XZi98RJ5bNx9AuVweiRzmPV05+plLqWjzL0vrvTOLQDXAfQgMEHY/I+/ed0j+RPl1FEq7PFGTFHiK97xKaTxxwM3wURDJT9sUPnGywhcvlPwlm/RSokZVXla6/S9VnrJn1Yh+2USSn87Fi+QVUsUv/keTNthUC2c/pea5P9dEvaBiurbiDY9T81rT1PnI6ZoWPaq0vFDJbr9RPGk311lxD+rYgMg9BZ+qaOhMquZeJT1xgpqcP9eoCtFDNxeoPzhmUbZo37DrMgO8kw4q0qZfkDb7eP+uv+U9YRtmc1opp1s/cd111+kf//iHvvKVr+iqq67Sl7/8Zf3zn/90ahUdd74/+f73v69nnnnGKVpve9vbBIAdd9xxrs7tXH7OK3wGoNb3ELjiPe95jy6//HK3DGdu1OoBYF7ZM8XO7jNYHQ4Er3av2oL/8Y9/7OAd6GFCDbwaONu5BoX5vrQWNGvPzQ929MeHHHKILrjgAtde7777br33ve/NXpfqBNWU0lrFNg9ttYNkHjTJH2n61re+5Sakp5122oBx0a2O7R72LteCOr+T/ss3qJ8AACAASURBVL/+9a9617ve1XAFI1/2pIWVwNe85jX63ve+p4MPPtjlM18HA9VlXqm1vsWur6ckM6ZQvj/60Y+0/fbbr5R3azC4tna9okEnTctK5tyhrts/pLBlmmIvka+SCgferJYmXBj2t9wByq3WjVXtWF2juObuFHslJZ3PqHz7Ec41Yhok8noXVhXXTaqrhQa+je8z1pWa9yZg/RXwaoGaauE1/+7XrnSPddqGcj8zdVrVNm15fX19TnFF4q7tbGqDEAylIJbHOXkbEFNe+M5VfHenFlaatfGzH1BzPL9q9z0+4TULoxoodWv0FVW2PEne2gfmbDeXLT1n00MY3blXS49+XX6At4ABVFT02LBF8R6XqxJMceDXyNWCWxknuNSzv1b47PfleUuWfJxyW5qneNc/KJmwg3NT0ujoK/YqTWL1PnCisHpKN3+/2iasp66nbtWExZfLi0vq2vhYRS/foHUr1ygqLVS42cmqbPJOB/D1Bh/slTH8cG1ywc0KH/yyyxdHZk41OnCtjvYu7CxH2B+oIMule0ZQVqV1WxV2+41z2ZKZL6zYWf3yeJ9Ge0/rJ/7+97/r5ptv1ne/+1299NJL2mOPPRxUolYBqXTgqLH0LYArITIBvLe+9a3af//99cUvftHVLyFZUfi23npr1+EToMIi0Lz44ovuezY3PPjggzr22GN1xhlnaNq0aU6Bmz17tl544QXNmDGj33E33z377LN69atf7SKx0VfwDCCI3+msCaLCd/wOxJB+nkFgDPoVnotpwzbbbNNv+28wyP1JL2kgXKcpyiiuX/va17Thhhv2h10EMADZJ5980sEsJhLk+YknnnDpII08lw0cpJMy49nbbrutU3J4Jt9Rnptuuqkru1/+8pfONIPvp0+f7iLR8RzLIyop6iblwv0xKzBwpFzYjLvZZpu5a3gW9TNz5kw3GaAcuS91SpqYXFDO5JdP0sq98SpDuVEWbCZ5+OGHtckmm7j0oAYjhlgoU1OYyC9p5RzKm3JmkkO94Nd53XXXdWIEaaH+aTso2YcffrgrVwCWc6gX8sF9LJqZten8JAY1i3LmHK7j4Lmkb4sttnDlwoBNPh977DGXvw996EP6wQ9+4JTmwSY4o32PRnI99Uh7Mr+gI7nH0nCMu8lsX3/MpCXw5Kc+pqiZqZkL7Y24ECladJcW3fhWtbRtlvW/SUntB9wgr33akDZHuR7budJGlJCCJHUus5zfAWxenXurekcW9CBefJ+Kt+OiMFEcNCnpe0Hth9ymsH2jfneFSzaAESa8kJkVkH7nwaD+Dph6olztd/wOhNJma6OH0n7pA0wAJAe8IwTd4ZlM2Hi3eb9swkEd8j39zcpuZ+TN/FObiLCy0zRYu3aRsyyONx2aLcvx0tM5jRdnyGbM7CI+VePxZv7OSurtK6t99k80ufOqce1vMwNXz/lgVVJRtO1p0uT9lDSANyoPcI39QOGLlyl4/Hhnb9l4R3zmUgQfd5U9Lpea18HlQGNw5QHs6H/+QvlPn+787/V3auz4LC9UvOvvFXdsPyC4+nGilxbPU3vnw2qee5ZenvRFTZu2rkpBIj/x1ffcDSp0Xq0J6paPp4JosZJNPqZ0sy827PAA18yWtQquD31ZXgC4VktxLMA1o1dFUebvFndZS46sw07iBUp3+638yXtmblvWuMXqn+CiuN522236zne+o//85z869NBDdcMNN+jss892Ayv9B6ACtBq4orgCX/vuu6++9KUvuWVvTA722msv/fGPf3RL33/4wx/005/+1ClsDBbABudhGwsYv/GNb9TOO+/sQPCkk07SBz7wAX37299292HAOPXUU/Wxj33M1dXb3/52Z6Zgz0Ahxkb0qKOOcqYNqGsA15FHHukg9Qtf+ILOP/983XnnnQ5A77//fv3pT3/qX6Km7/nmN7/pzv3tb3+r448/3pkHAOHAF/niXgxiDAbA+vvf/369/vWvdwCFKcXnPvc5B9mcD/SdfPLJuuKKK5xau9tuuzkw4T/pAAxRVfkecKc8fvWrX7n7nnLKKbrxxhsdZF577bU67LDDnCkF4GkQiALOOfTrqNVvectb9K9//cuZalAG7373ux24HXTQQa5sP/GJT7iy5d6U3y677OLK6cADD3RL/ExOuI4lf/ID6PEsvqfeANGddtpJF154oT7ykY844LSD/FIW1AVl8Pjjj4s2dOutt7o2Q3mi8ALpW265pUsrKjaTnT333NNNiPhP/X3605/WxRdfrM9//vPOJjWvQDIu0GZoF6j7gC5tlLr83//9X5cunvPrX//a1TEKMMDOPUgT7Yz6Ha/vusGrqfqDDfID/z0Tedg4VZ75e8UvXK+0srAasCWQFxDdMnSuE+MgVvzynfJCVv24aHjgSt9NPEYJn+Q8AjdZmI6Fin2Eikamfjlw/ccnFLsQ7wUVil3y19lXkdeTeR2Py0IZVuzL9wNFLZMUbvNFFSZs5Vx5IRgNZ/N2Hl7hIZssmI/VfPvgnbPAAvn2DuSayg+o2kZSm/iNru7G7mrymg+AUQ/mx+5po7+TF8exi5xlTm9tqcd8u46Hl9cUHnMXYfZt5uA36ulU78IntdFLX5C8Jnmj2Lwz+iJtfIelwTVSst1pSqbsy3b8hhdl4OornHWRgie+pTRYK/Mi0OBI3bp34BTXNJxu2mHds52CxFL5rIvkP3nqUuYA3McrL6oqrtsNCK6xSurrXqBCZVEWZ7klVe+jZ6vFW6S+qYcq7Z6taZWrlCZoqIGSaJHSTY5UMuPooYPrg1+WgmaMYas+AcdAce0vlczmNWv7vjy8G6AGBL6CSo/iybsq2PUCp4xnqmvjycDybD/j5d72PgJLwCZwyPI1nTEKHQrZ1Vdf7SCGn3//+987FcsUV85/7Wtf684FfFAQ6YMACMARlQ2gBBj5GXC6/fbbncIHtABYAB+QBdQBsoAJCt3zzz/vgBa44gBggCXAGeWWe2Fj+5nPfMZdyxL0xhtv7H7n7wAvMAcsoYbwHelA7TOPCGbLCUA+9NBDTgEGyFFVsfnloIxQYQArVE2gj3ShUB9xxBFumZ+/A1e/+c1vHEyS52uuucblkzIC8K688kpXPpQzKiN5ARD5GSDnfLMfJg0oo4AZ1zLYAnzcA6C/5JJLnF0sZYkpAJMEzmWTHGUJrD7wwAO66KKL3M+ApqnpgDcwSjlQtpQT0Ed5Mmng70xEgFngEJBH2STfCCIc3O+jH/2oSw9mJY8++qhrJ6QHcAUkaQ/f+MY3nOLJQR9PW6GemBRQ1nzHOQA5sAvgc5giTv1QnqSLZ/E7/6ljTFQ++MEPukkC4wjPYSLC6gFtDdClLY9ncLX2xcRotEu8GaAkihbcq66b36KwsJHkRQ4hgUyLRImNKcFcQq9dBJzpB9cDb5TXts4QFFdGv1Re1KvyvDvkB1OUrr2lCkmHYgQOh5SNNsAuDa4Z/BKau0Vp0qu46qkACiZAAr/jw9xXh+L2yZqw/5/dQpkLoz6CPbZMIimnPLjCIqxU5E1ymFTy7uZDugK0Fn0033/Xrm6Pl77d9hbVs9MfL2l07/qCBQvSvFydtzEaD9BqhWUVjeJh7hwo5FKlrLjUqwXdfXrVzE/IU+eANqArs/CXNhWIFW93qtK19pGEbenSMNr/QgCu7Ld6/gr5jx+vtKmjGqGqfk4ATmxD4z2uUFpYz7kraWgqwNvspwpmXSQ9dZqbVdtB6FM/6lKy64WKO7Z1Km6jI0n7lJZeVu+Lj6t1rWkq33e8Ogqzs81eabbc5LuNVkUHnl7UrXjjjyl91ZcGAdeql6wFNytYLuCaKbo2ocBdFm0KswEHqG5Zy5NXnK/4gHsV4jKsqgqMp3djRbdpexeBo9NPP90pbqijKH7//ve/nQoJYAEGQBZ2jeedd54DGeDsHe94hwMI4OXNb36zu45BmHNRKylbYA7oAPoAU1Q5BgXABnUSRRMoRolk2Z8NPCyLAzmoeSeccIKDP2AZdQ6AAqwBSZbr+eR6gJYlbWCM5XnShjLJtUAB+TvrrLNcfqzOAUJACvhk+R51GNA1cDWFBVAD7AAmVGbKg3IAjIA17kN+AHh+Run7y1/+4p5DmZBm7s2SP+lgSZJyBmQBdOASxRJwxbwC5RaFlvwC20wiKR9AFOX1rrvucr8D80Ar9ce5ADxlATzyHWkAbEkT6vX8+fO1zz77OIVz9913d+UL8AKuBnqUHWVO2ZInyhWoxvbZBnzSCLTz7GOOOcYt49M27rjjjn5wJQ/33HOPmwighJMHoJj880m98UxsUckH7YW85scJxgjMJih76o1rKDsmCQApEyqUVT5Ry4FW0st13JfJx3g1FagdD81d1mDeHxoKHQgBilR67kqVHj5ZYRq4GIFlNx65OIX9l/peqjhqVxr0ZPyH4jokcK2ObXFFPfceJX/OXSr5iVo2PFxN2x/n1FE5qBwauCJ+RERrJDpjQHTHwHXLSYLbLeA1dT6G8FOO94GWg65WWFhPsU/ogmwcow9jAsS7VutfNV/GNg5biHJT9s121VxeWZ8IqJrPVq5lPOE9Qnld0XbJIx0XbEV7PMOrC/kKCOb9tY40w8v7OjN+5pOOiCNOUlVKkbqKZbW/cLYmF/8kn7By4MiYLSePTc6cuRAwRNeQFpVse6Y0eV/nf7ax26pUOGr2Z12i8IkTlRYmDhLa1lNCZJLdr1TStE7VFrS+XSZRpDg3nHWxvKdPcWq1HWzcClna2PV3Ctt3yWaxS7qwpQokVp/S8nMqPfpzhZt9Qt0Pf1/T0/9kZgu1br48Ka4skDb+pNLNloDrMjZFXiQP/6leRd78WxQ+/KUsbKCLwrXE6crY1MySu7hABSgL+MsCXlnCKhelnX8iTXmd0hRbV4zCXrm2rnkbVzMVoAQZRFFhUbrM1RXKKIAKgLEEDOABZSiBwCKgaGomHT3Lw0AF4AqgAq5vetObHOgBkiiufI/awc/YavI9UAqUsQTOMwAfIBGwBFxQaenjeCaAi7LLEjNKMIrrZz/7Waeuku4Pf/jDDqwZgIBNQIklc+CAfgeoZfMONpLYteIpASAHXHm29VOonOQPwEQtZKAEilBPb7nlFrfsz5I78MUyIukFGrmeZ5BmQI4B5Ktf/aqbsLOkD/gC5MDc9ddf75a9GVh5DuX1qU99ysEhdqKUCYo3Si+A+KpXvcrdj7SjmgKgeXBFASUN//d//+fuCbgCnIAr98EkgLIyxZX6Ij2AHhMWbEeBU0DQ7mUDIPehbAHNo48+2tUzoEwbogxRXEkz5cG5PA8wwB6adACu1B8TC+rJwJ/yzAsupoyTX5Rf4Bw1H4ilPdAmqVfqBMB9+umnXZtFRUONH882rrX9XX6Jd/ghiDM4ZQG//NiPFD1zoQspHqeefC+SAoLEcErkzAUC3DKmkVshZCO0l5YHBddEFflpQWUvlvfSbeq952iFXof8tKQ4aFbrPhcpbdtAoYtO2BCv3b6OuPM+9d1+pEsviqqSVnkFgsWUnMiARyw81bg92r5UwVtPXFTb3ucrnLp7JpIw/sSxM6fh/ab8KLd8+FWboNqGPttkyWZFW/onpbV7gMy+mu+5H+2e+/Nu8zP9x3gXPPLvEe8D6R2Pdq/OVMAt706cuIxLorGGgtHezwYEB6xx7AaRSopbe0/dnX0qdz2ijV46VswZs9jHI1gXGG0iB7w+W2LOwLVPyTZnKZ38uqpHgUZpXRpc1TRpYHDFZt4PlOw2PHD1nz7FBRzo57GkRZX0WaU7/VnRhO3VnAe1GlMM55+1OFPpvUepa/qxCgu+Wp89QU0h8LlsbxRHC5RuBLgusXGtb1ODGpDIR3HFxjVsz4IkLGdmZDIEwAKvvk+M7oK8tQ9WtM231YyXrmB4tlLLtUmthJsbuAJNLNcCV9bJo+wBCwAs0EHHR8dvNq4AHiAIjLC0DNgBMrabnXMBFpZ/L7vsMrf0jVrJfXkuah7fc2+W9AE6oJLrGCxsVz3QBcCxtAycAbv0cUCM2bICMqipLG8Dt5gasIwMNLIEzWYd0p9Xs/CgAOigDgNdwBnQBSgDYkAPB+kBrIAsbH95LvdC/QQ4yQ8DHPkBPFn6N3DletJAmlFXUbFZ4mcAxNYUUESF5TrUQj4ZVKkHwNUU1zy4Yh/LBiRMKsx7A/kC6AB44BXFlfyggqKeMi5wT2xEAXkzFUBxBbgpH9JJGgFXrmFSYBucKB8AOq+4GrhiTkC+UIwpCyY25Mu8iwCSTApY0qetUGZ8sjkP1ZdJCwo+NrSYQJgHgbwnByZSbPTCfpqJAmBNus07AeWMKkz7o+yZSDBJoi7Hu+Ja+9rnNzAPtUtgjIT28CFefPg0xTMvdatP7LkIg3alU7bBQY2DV8z/Y5b5F9ypwJ84ZHBVTNSteeq78TClcbdbPfTSUIEfODOEFsC1YyP5SSHvRrwmC27pKwPXO450G4Hx2x4kJSXT9lRB5o6LJbOyknl3yiu0qxKVFaZFFfY4R03T93c0a0vhfDL55ci7sDKFlHYEpNr5tA3OhznoRwxADVLNPMAmEpzP9fzOOabMjndwrW075jKrkSo91LY21ud5ixcvTs1x+FjffKzvl1dQza9dsVSSV6moNy6pp7Nb68/5klrjl6puk8YZuPYLhYB1Uck2Zw4ZXIMXLx2W4prsdsWwFFf/mVNrFNdUQaWouDBNvo8Su7RfvXzdEh0lCQrySi9rYfOOKpXbNF3/xmChruKaRAuVbnSkkk0bg6vbBeoU80D+y39W8Ng3srC0LhnLy2uEVVDmzSCOUvmBr5TQuU3tSnb7s/ywyXXswRrF1UGTeRWw9gCsAWrYMgIIqISoorWbs1jSBwKBXEASpQtQYqkZEDFwZTkYcwLgBjBFrQVGgUxAC+DDHyxqJku/bAZjcGB5GwBhSR9YYgkYNRaYBU7ZJGU2j4AQEI16iK0n4IdSye8AIeqqLfMBiQAZkAXsAHXAFT8D8iiDqHq2TEi+sYVFQWbwol1xXwCee5IH/oYpRN5UACBESURpJm2/+MUvnOsxnsuSPYorzzLFFYWS3+sprkA2ZUfeOQdQ52BDUh5cKS8DV5RjluyxJcUUBGikTlF8UdBPPPFEV69MKqirvKkAEwXyTTlhKlBPcaXMSAvqLuCIqQdQj2pNOQGqgALKL8/knqSVNsfEhvQxuWAcoB3xn3pFEaaMqTfMJigXzCCYYAHkbCIEsLkOjxJMALiOyQdlB9hTH+PdxrXe2NooglyjcRg11EsLLsJi7wPfkmb91XGmm3h1bK7W1/5avocv8CxUa9r5mBbd/CYVClOHbONaQcF95hKlD3xbcfMEJUns7FBdQMfUV/u+Fyvt2ESBiyzTKKU5cL39SCUeKm4or9ylloNvVtCGx4jMP3fSO1s9N+4vP5ykMI0VpSU17/5DFaYf6DaCYfxA+6CvwdyIiRJtwX43V1b1lvVtAxZ9jYVlJcVcix23+b5ngmkeBABdnmeQPNZMtCLul/epP17MHZby47oiCmGkz8hDqymvWYEmqpRL6i52K+orqWPeLzS552rnK9UbYNPTSNMxqussMpOH8/Q+JVufUQXXgdwsZYor4Bo8caK8wqTM3mCAg5CsyW6XKylMq0bkaiRRJlIQKnjhEvnPLG0qkLlIYWmFWXnueU40rr1f4joN55MV2yLS5kVKCem3TFI9pZW50kbHKJrx2QFsXOmcWuSzPDX71wr/+9NcZK/lZSqQv29mkhCVY3kBofj65G9/npIpuzln2KvazHlU7bZW/6i2P9QywBVVjnfS1C7ULZatOVDgUCEBGSATYAM+bXMWG3RQ8DgYRIAR4IlPgAb4AGoBV9xPAbo8E3AyO1ngg8GEewMoXI8ChRoHsJJOFDxsWRlAAFWWuwFDvBKwfI69JiDGEjZww/1RSjgfoGKQI4+AMXDLYMUOdwAJmERtBexQIVGETYEGoFF18VJA+oFT0k+ZsASHrSdgDuDlTQWANO7DIAhMcQ0wS9qwPwWyKGNADsgD0PgdhRogJ2+oPoAcoMcSPvBreWFSAeyhCPMsPlE9bXkfdZb70M6xNcarA/nE7hQzA9RuvA+gnqO4Aq6Umdm4UhemuFooSyAfAKVemZAAjJQxUEw7IG2YcGBSAlTSrqgzJiqovUxAKGPSxfXUCeDPJ4oxpgaYfVD25jqN9HMdf6euaBMotXwPOJNu4BjllfaEUs9EAc8Iq+LBmGi+ka2Pqr+axfQ/rlqxpup76GQlz/9JcVpxG2j9to3V9rrfyPM6XEhXRIRo3t3quu3tKrRslC3XR2V1HHyjvNbGm7PSJFH83wvV99BJUmEyMeacq3VMD/Cu07rvRfLbN67u9h8oOkGqeOGD6r3jI27M8IJUaXG+Og6+VV7bhm5scB66+map97qD5TW1Oc89SRqrddfvqbDuIW4/h9ExkM87bEv/9Be0RYCUfqhemfEdE3P6BN7LvFss8xjAtfzdvDMZxK7q4wV5N1V/PKivLnLWqvCC1oIrac5UV6J+Ra7RdXX3St1ParMFn1bqT5eflMZX1mrANd76dMmZCjT2kepciDhwvUzBE8e7l38grwJOj/SalOx2mZLC9AE3ZznlsgG4Zv77ltgJj8WLl/lG9ZX2LVS05Xel9d7e0I+r58qkkpkFPHOGwtlswFheSutAzcRTJaIc+lRY9y3ytj3N2VT5uWAN46uRrbjU0PnzDtYa8dtyGRDAxik68fxGCFQICx7AuQy0tvmB1HMu16Bi2GZMsxGzc7kvbZI0MJgAL2azZr+b3RrXAHGkFbgChgBgrmcnOStODDacl4/IZZsq3DyMTXp44ahu6qC/YcmQztx8YNvuY/vdzuf6/HKkKYKWJ/Jq9rPkw/JM/k25BfpwoWUO6Pk035B8co3l3wIg8J3Z3Zm5A2VgA7QNRgA0/82zjEE6gy51weZdzgXCyTPn2tK8hQq3Oicv/N2UJvMowN/JA9CPCUR+0wsAwHNIP/elrMxdkLUP6s9ULfIAqHMd9QWk8x9zCgulyf1JP9ebspZva9wrH3gHEOZ+FuxmpJudVtzb1/hJQ90Z7uCziozFh09XZeblSlXOwHXCq9S+968kr7UKfFLlpdvVd+vh8tvWc+CaRhVNOOR6eS2N/bgmBHnpfU6Lbj5Antow4lPid8jzgeZAbfteIt/5YR1oddTpvYoXPazeO45wwgGnJ6UFmnjQLVIHKwiZZ560OFs9175eCtuVQMhxWa27/Ujh9APl+Zl3AoNSa+/mBtQYg7ZDGzQzJ9oePlntOtoe7zjX04byKmQeeOnT8jax46FtjCYNbhXSbV4eiFdG84ShX7vKgKtrlDnGtkK0GSYdX09vjxYvTrXJ/C+rLf5vVW0cemEs9zNXGLia4joKcB1BYTSa2fffilkxs+B4sYI9/6ZK06YNO6zEKysktB8RUh74koKue6vOsFfcPMvyg3IcRb5YWgv3+JO8jvVNVx5BKa1+l9TWe34AsNzmv6v3s01EDR4bqUUWoYm/m6ppUJkv2dr5ONcBIyh6KKzYtJpCbJ/5Z+b7m/z97fn9baOqNOdtdPlbo3vm080zzBWhxS83pSY/GBrk5T8tfXk4tp/z5WvptQ1LVkb2e+09zf61tt7ydczP/Ddlqrbc83amll8zZQAsUZCtrPNpzqcpny6D5HptgnLDXpbNYqinNskwYDdYzYN7bbrzZWh5GYuJ+sp804eyMzwPrqVHzlT030tFvwsEhhO3UeveF2R9btUF4BJw3cCZ4g0FXN0zYqC0oujFq1R88CS3KleIpTgcPrj23fFhZ+/qER2yOH8pcHXtvjhXXdftJ9+Ba+o8CzTv9TMVpr7WiSD595b6AUrzG6mod5RY4MwmglzDJCgf2pX2bKY/edehNplG3bfJ9cpsB6vrs1dZcLWBzsCVDozwr129ZUXz/6lXd50mf6md8OOgCldzcB1KCeOxL56wtYIdL1CcVBrPtLFxTTyl8csK7/uQvGjRgBHDhvLsUZ1DiN44UmXzr6llw3dK/vjfITqq/A7hYlP/Gp1aCzt5KMhDJ9/bDlYDjDzQDAYRjSDXACsPUiyzY4PKzvc8wBhs5oHNoKtWUanN72Dgkx8s83kxuLK+jDLIx6K35+chrxao8/eonRDkn2Vlkf+uFtTrQXCjvNWDSctnvWvwB4u5BLatKN615WzAmQfyevCcnxBYfmufW9teBppI1UJ3fpIyhFdgXJ9CHdGm8iHTl8pvTnEtPXyG4mdRXEty4b4nba32vX6VuQr02ZORKHr5DhVve6+81vUduCopq+OgGwZUXPGHjWcWL47V9/KNiu8+TlHQoeYErwKFESuuGbgu0MSDb3ZeCTw86eBqsTJPXdce5FxrsQ3aiyMV9rlATZN3q9q4ZuYIpkrTnoBSlFPbPc9KC5Can+zYMrlBKuXKygbXWFh6myRxjkHvYH3XuG5ANYkbVJhagZlZpcGVF9M2aTmfruWyit3d6uyVZsz6kEK/pCAgSgcLFCxNLOft6INV3FLgyuas05Suta8LTdd4GZyOw5devEzhEycoLQwcgMB5LfBCJbterrhpcMWVTip88dJlbFwHy8pSHSCTcpZvWD6qvdAZy4by0qg/Ylhl29PlTz7QeX5odPioOn6qdOGDCh/+qDwPX7cr8TBXZlMPUGnG8So0NSsMc5HGnCPvldy+VmLxjPTRdIYWsWX47nyG/1SUEAYkU0vGE6gMBhrDz+34uYJlU+raws+O5btSD0zHT85XbkqsTdUNVFCNwZp6kcqPn6PKUwRyIDyq5K+1nVr3PE8+JlvVVfxobtVUoL2quMYVdRx0vbzWwUO+UkfxnBtU+veXMv/eLoKkr9Z9LlXQsXEmSgzkDgtUXvywSrd/OBvJMRUoLtAkZyqwvouY6VxNxgvVc+1+GcgmvrwkUss+5yucvHO2Z6ESOZXVzGOAT/oCs0WlVsznpQAAIABJREFUtigzM6fJK/8ArZmrcB7XArRALn0YEMz/sWzbK7f1jN+nr1LgarNxK06z4TKALZVLKvf2aGGloHVnf1EtPU+o4HsKfF4K/BitZLCoAdd4m9OkoYBr4Euzhgqu2LgWlLI5q2la5j6qYY+QSH6oYNaym7OG1WSdYTzP6ZWXti71OKJNEc4vTAtKoopK018jf5vvKSiVlboQrksf1lHEfqRC1Cz/0c9LC2+R5y977rDSOOqT8ZwQy0/WUrLnH1VOMnAdD/Y+o87aSroBg9loHagPN+m1yu54UhGsfzMb3/ESbnu4ZVzvfHNTNl52JY9FnlaVe9h7tgy89oOrp+ipc1V6/Gdye2zTVE3r7KXC7j/JwrBiK8qqyDgHVwedlQxcHdnibxavAnv/WoUpu6ivWFIcL7FLNYUUe2xMWIBX8xZAv8T3/G4H52NGAKjaagjwymF27fy8BlyX/5uxWoCrqTblcqxKtFB9XYEK8/6k6T3nKopw/MvKLjvcV8bmnlwl1lFcNXk/JebUvm59s9QCuF6i4PETpKaBN2fhRipNm5TuMbg7LKfy+oELboAf13wAgmE1vdhTHCbZLk4vXhIQFR+YapFfmKy4Y2dpkw/Lb52hchAodHZyjUPdBqnU03WrOu4/SnEwCfwdVpLG+mTmPElakJ/OUTrjOGnDTzqPFhzjYZflWOd3ed+vFlqXp2pWz2RhvA8uwGu+bY03wB5u+8ibFqzqeRlu3sfD+ZQ5kGWbIl2acuBaefLnKj9xTqbtpFIweRe17HWuczuV7cYfx+Davn5/SHLAte/a/avrq4GUltT62osUt26mSuyroyPz3eqyX91shAILoAKq9Av052ZCQLvFjCBvVsNGvunTCaeeqbPmQms81PMrJQ2rNLjajMnANa5E6iv3Ke7uU1f3HL1qHkvM7arEsXONFYYs567MOPOZPzpUzhTnydvgVQBTAXbpNdp0BLh60qxL5T9xgrwmTAUGcYclFNcrlDSvXXVH1djNCMs1/gsXK8Ad1gh3ymOG4fK1xemK19qOtznTeFleL0xUGrSJcIHOHi+OFHmE3kOZXdo3LKYcCUvu2CaFnuL7P6Kw81H54yCQRBo3yfPxSpgqaOpQusffnArMzJxc5G0TXymdx0jzadBqO9BHep+hXtfIxnS0sJy3seTnoSwTNkpLvby4tpWmS7WtsYa+sb5fozpZUc8ZapuoPW+8p2+s8mV2ma6tul4at3+pKk+ep/KT52RhXtn8NInNWec5Mzbrfp3iehteBbBxjZWuMFOBquK7+CGVbv9I1VQA7zTzNPGgG10Ag8w0IFFaXqie6/Z1Ub8IfpOqoo59r1RnOrUaOCDzKoApgG0EtQAZwKnZt5ottbnEy3uZ4DqUV0wM7HPNyttIW+jIrlulwZUsswRlM6corqhULKlULqq7q6L1531VHdHjLpJUzM7GNFGBZfeGkDiyQhzyVaa4oqAmkeItT5emAK4cjSNnOcUVO9QnvynP2bgO9ERPMbHvdr1SaWFq1UxgABMJ35P/4sXy/4vfzRHakaKcerHi7c5ROnEXFzZwybQ2n6/MHUn9I1GCyyHiTQcFadaFSp89S4HXJC/B8d+K8ybQcPB1QRECJZVF8vf4o5LWLbJd4XFmaz2eYzsPuY0O40QDNzdHGaJ9b63yk4fHevAw0DPyf6tNdu1Go/zfB7tuqEXAffDrigLDwIUPURsEa5fEa/NRb1NVvXKsdW2ED1L8nOKUv94z8jZ5A+W50Qam2jqo3WhV77raZzbaMNYoPUNtO/Vg076zdOfTwnf57+tdj7KNey783OKXluAXhJY1Ra1eWxhJux9qm1oR55lruswUhX41UfnJX6r85NlKCL7KtoQJr1bbay+Q/FYnJND/4lXAbc5qMYf/JXUceKO8tsZ+XPP1M3Ib12zciBbfpxIBCIiKGTYr7ZmldmxsJ2yeeT+Iy1LxJXVff5C8wkQpiZV6sZr3uUKVpnXV2trmvMGYraqtlJkdsNmo4jHAPAJQ17iBM7d+VveYHKHQWqCBFVFva56xpARWeXA1NzQ0JMC1UkpVjjrV05MqXHCNNur+sbwwM9R2Pl+ryutKiall4IrtQlwZIbgS8nUgW92Rgav3zCkj3wDlwDVStO25Sifu5GbySwbAxgp3fpBko1bAJgE/UOG5C+XPPFNp2Fo1TSaS9co183BpdXMez6nl3oyvKtrwfc6EwUPhZj9u7VLcK7CnaaRc8b256Mn7G7VNEo3gpZFCuXTbGf7GuNp0NoLmgaCKa3DDROhSBjBziL/lllvWBXnyjx0dzv5x4bTvvvv2t5B6z7FBMg/7OO8njCrRuIYzYagHjfZMlF36z7zyNNyma/VLoAgCEhBoge/Mz+1Qd/rXA++B2pSVgfnQtTzwvQkagBo2iPnlXrNRBD4AVcLe4iqNnwmesOuuuw55MjbcslqZ51tZOjtqLFgLBJkBXM9X5ckfu01O+A0HTjv2uVie31bVGjJwdX5cW9erRqpaSeDqxoJmeeU5aj/wJonNXZjIJam8RQ+o69b3yG+a5M7yk7LC114ur22jqp/gLNIVpgGUgZnkWLho2hHvMd/jS9jKi02dFnAgD+MjfQdXZhtYHZ69WoArFeHANSKSFo65yyr2dqq7s0+bLjpaLepiu6GzFcUuMUlSNRF8OWt1K64ec4orPvCSrYanuAZPYuMKuA6UZE8Jyya7XDEsxdWB60g3QOFRIK04cNWknWs2gw2ksuZmUGRq8ROKZ35VTb2zlCYYwPc5VypJUo3GteJqqv6TqkEZMPVI2l8l7fBL+UnW0fvVdrS0mrGyE7x8n59XS/OdeT2VLh+sgOuIbAT0XXvttc65d+31tSmvfdZQgHagAaYeuOYHobxa12hw4pz3v//9bikfWLv77rt11FFHuZCsKHi115kLsBtuuMFF3SKggHk1aAR2BmB80rYoL8KkEgWr1iUV5+TVzvy1tXmzv5GHb37zmy6ELi7C8umoNzloBPh2f7wHPPDAAy4KFWFpCfRA5K166jD3su/z9TucSYUFYiDthOo98EC8lWQdJHk59thjdcABB7joZLVtzCYSb3rTm/SOd7zDRVPjvDPPPLM/clYedmvLcKRK8fJ9KxvfvfadISogflaDplDxzN+r9NBZ7uI4CNxY0Lb/nxUWJjtTArfovpLBNe68X6V/fEJxmij1muWX56rjoNuUtgPSrMqFimb9VcV7Piffn6YoiJxZXcfrr1JPMlEdHe0uUhiTRyZUTHIsqlu+bQCpFhTEvI+Y+yt+t3bQaEK1sur3lfTcVR5cbYDJltSIpJWoUimpr69HvV2Rpi76jiZXHqza87hYcyKaRzGWWpuw8+E7NgnFbMdfviBbBVfccmAHmmx1sticxc77AbqbzCfdnMvkP3Gi5EwFBtqo5Cthl/8uVwwtcpYfKJh1qfTsyaNQXEPJKyva5lx5k3Z2E4OhdOqZMltRkISKZ/9A/gvnS0m7kjBVaHXBhjpnirUCJxiD9QBETwo9BXvc5OyCcRmTz2/eNnF17OR45+bNm+fCdLIx4TWveU1/ZJlHHnnExXmnowdgCPmKCxmUrTlz5rhY9Hvvvbduv/12F2oTSNhhhx2cYkm4Uq7hfoT8pEx5BqFS//Wvf7nQoKacEfqU5dx77rnHhWpF5UTtY1DaZ5993KBE2vg73wGKhGPlIPTsvffeq+22284BGwMV9ycNpI3zH3roIRdulpCp667L0uiy5hCUA8DEJ/Ht2eTx1re+1V1DuFLKgrRxX55J2kkzQAeso+zw/f333+/SR7hUOygL1GgiexHSFhBkNzMQeP311ztIw2xgv/32cwBM+ZInQsFyL8qdg+8I08ozCLNLGu+66y4X4pa8s2x6/PHHO9+2wBvBGUgfz+KT5XPqhPSgQm6wwQb9/i2pH2wAUZxRqvbcc0/3TNoGZhOE3yW07WmnnebSk1faqRdLK5BPGXIffLySPqtTzgPYKVOLKjZz5kyXJtoZ6aWNkAfKHsWUa7kf98dv72677ebKj3OpW8LnorhRHowbgOs73/lOF0r2jW98o773ve+5fNMGKCPqgeeRNq6jPihX/kYaGk2iButGxsPfs6hrsbzFt6nnn8c5QcdXk4p+RZNee5WSjmkKFSj1ElXm/0u9txyusGltxb6npqiklgOul9qnORvTekcMGLNellYUz7lFpXuOURJOUKg+F+GxZZ+LFXRs6iwWBlzdYIRe8JB6/3mEfMy1/FRBaYFaD7lZfuuGmbmdl6j4+LmKHztbaVOr/NhT4req4003qqurrPb21v62mwdVfq4NvEGUN+qdd9f8PZs96xrPGCu/5a424JrZqVSqjoVj10F193WrdfHN2qD7R5mtjm1q8rzsvDhVWHCv5YqpibziSrjarU6RN6TNWQauJ1TBdaBl8yWK65BCvubAVV7zCD3dsrlsCbgONYiwMyIgvrRXktf1b4WzL1fy8vXyAmBwIJhfMdXV8CnsRg0rCjb+iqL136OAaVFNx20KY+2MfiWnfMwez1I1MIQ9GO8Sce4BVGLXE6MeGARAzzvvPKde/fa3v3VL3AAMyhYK5T/+8Q/tvvvu+tznPucgE/gAYoAC4s4DV295y1u03nrrOTtSngnQchx88MEOKFm+e/jhhx18ACoALarnu971Ll133XVC3WQQAm6wZQTcUAFJE/BICFIUR8APO7aTTjrJAcv555/vgIm0/O53v3NgV081zIMr6eLZ2KD+9a9/derfj3/8Ywfm5BGA+shHPuKAiWcCUiiCACFpoVwMkCmfq6++2kE7AAmMf/3rX3dqK/cEckknn/wOzFHWACflyvWkGZikzOkfzzrrLJc+nguIEcGKfJ966qnOvyrpIA3vfe973YBNXXz0ox/V97//fVfHgDLlYiDPPQH0J554wqWbPHIeoHrhhRe66GSkizRQ5qasM3nBlIBnApHUK/lkYgJ0Ug+PPfaY9tprLwfBtLMjjzxSH/rQh9xkAGjHzAIw5lomDUxayBeASp1wUN88B9imLZEGJkvWZmirhx12mFNZa8GV9kHbIx+EvOV5XL/LLrs4kwLqlPTzXb1JzZi9aCvgRqxQVhY8pOi290sdE53Tfj+J1bzTSfI3PBTPrmyXVdr5qLpvPFR+8zpK00hB1KOW1//Z2cM2AlfGAiJYoQ8lc25Q+d+flxdMVOrhgaag9r3/oHTCRi70d+g3DiVKwINk4UPqvfNj2Tgehkp7F6v9kJvkt63rNmGRhp67Pq/45X/Lw/0lgk/7BurY50rFSapFnV1aa9KEfhBlwmHmAha1zcwD4AcmWhb22TZtWZCCoQgzK6DqXrGPWC3A1WZMGbhm0UJQAHp7iir3vKxNej6p5kqTcLS85GAHOyYGidivFQQrQNFz6iE2RYQ+jZRsdaq8IfhxdZuz5l6m4InjpXCtgTeXYYNZNRUYNriO0KuAh11UWlZSVVyHCq7s0/JiX7GXKkx9xX5FmoOHgx/172SlvsbjkgxxsP3WTZXueFG1085i2ecPs+mks1uVY5/X6x1RasgvKgQbhYAm1CdAALhiyRhA43vAE5gAAIEIBgmg64Mf/KCDDyAJgEM95PpDDjnEAQJA9fa3v93ZH3Ku+TXluUAF9wQ+MDlAmQSYsQEFWM8+++z+ZXgGJ9JyxhlnOLgF2ojkxP3YeMG9ATLgydQVG9SAOWAPKKu3nG/gCphzzbe//W2XBhRl0ojiCOQcc8wxLk/AF+X1la98Rc8995z7D8TaxhCDY4AJeKcs2QAGQGImABD/8Ic/dM8AxgHvP/7xjw7MzETjk5/8pFOO+RtARihUJgVcd+mll7q0AXWomZQDz+cc0sY9UC2//OUvO/WRtmsbUYBHwJv0c1B2qLTkHVWXssNcAnC96KKLXFkDeXlTAbMtNZMGVE7UVO4L6FPWlBuwTFnQLv7whz+4dvKTn/zE1SHqOiYaJ5xwgoPcT33qUy7t1BHgamXIM7761a+6+9KmUHRpU5QtQEydAL614Argo7ii4NJmgRkmSpwPmAPb3Mfss1d1esAHd9LbqfnX7abWprWEFV2USs2FqQoPuVp+QlCCWEnfXLdjH/tRt1pW7Fb7PudL6+zZGFydh5lsQ3Q05+/qve8rboXK9yKlaYta9v2dvI5NsxDaA5ntEahkzjXqu/eb8vAr60tRpaxJh9wsrzDVLcjFnq/KNQcoShcrjTFDCeVvephat/6K801LSopVMwHzAMIGLRMXbBMWbZQJLhNxjnxwgvE4Fq3q7W8k6V/lwNVAxjJr9ky2M7A/GEGppGKxrK6+ROssPEdrla+W7xUyX64Wf5loTqmvUoxJeqwwXL4qX/bqVME1jZRseYq8tTAVGDhylrOh7AfXSQPWMzNjYk0P31QAd1hLIkENpzGNFFwpCzZdxWmsxG9SkHY712DhoqcUP/kp+QnOnVfKNrpBs+8RnSwpK97+TIUT9nfmDI022KxuDuV551Dqfv/73zt1D8XNBnvA86qrrnKwBSygxKKeoYgBcbbcC7gCY9dcc40DAwCVv2+99dY65ZRTdMsttzi4Qv0zeMgrW4AEwAWQosAxuHAeUAa0AiT0BYAzKux9993n1DYADdgEvtggxTnAEYMWwMVyMPkDGFE8Wbbm/C996Ut1wRVg4gDeqH+A9LbbbtNNN93kwI88sXQPwAGuH/7wh53NJc9GXQQGDz30UB199NFuoDT45H6ESKX8OCjXyy+/3ME5oIqNK2YGgCM74bnXZZdd5gCP+gBYuSdKNM9CsQXwqBfKGBUatRyIM3AFHnk+kwGeYS6BuD/19PTTT7tyoK7sQAVGET733HOdMonJBfXHNYArqivtIW+Py6SH+//97393piNMTABW0ojizeett97qluWBfs4DhHkGcEp7oaxQcwFmJgtMPoBgyjYfyhcAR8klT7QLVH/UVISNO+64w5VXPXDlHK6hfHge7YU6BGhpDyiw1LXZPA7aYYzrExiZSkoe+qEWPnq2mlunKvB8laPFat30gwp3OCFbVUoq6rl2T2fmhucarzJfwVb/q9YtP9UQXJOk20Wvmn//0Wqd85iCpFNFv1kFv+BUW69QUNMG75O/7THuGQ2PNFXXY9+T/nuBUjULnSn2m9Rx0I3yvIIiQPbe4xXNviZzeem1uMhaHfv8Uuk6e8hPmzJzweojagEURRWAxZyHgwm5+W9tZPc9rqt0NU/cKg+uBrIWRctCwNI59vVV1NNXVNo5U6/u/WIW3cnLYhjngYhGXIkyu8xCmIUuHSD+3CiaRHWHvYs0lQfXIdq4Pnm80sLgm7OwmXXg2rRO1TyifofgXt7Ad5Gz9OzI/bh6abOitEfJtmcrmPQaN/BTyhx+gp/TJufqCkXVd6FhGxyufsrOrCNcNFfxQ4fKwx1WMA6intUk2XMu1ipKNvi4wk2OdJMhbJfrmThQHrVhTVfFmTvvFjADiKM+AYmoggAS0MeSMBAGYKFYoNwBXsAMyiIqFYMD7yrg+vGPf9xBCYMFMISixrI2ahvgCNygrLHZiSVwDlPqAFcUN5RFFEZABHAFpFk6B/xQGFEoSQNQ87Wvfc3BJOegRgKNgA3qG0AE/PJM4BDYA3RYCj788MMdpFhfk9+wY8vSLFfT5/A7n4CW2UsCrpQR0AMcAlKk5Q1veIMDJ9IGuAF5Bq62/E3aKXPAlfwB9CiYLIEDbpQbiiQQS1rPOeccB/wzZsxwkMnk4Rvf+IYzySBt2MOiSqIWsnSPyg18ArNMJDiAXu7BAbCicrLTnk+eByzbpjLaMRMH2gJ5IR2AK8outqDkmzLNb9hDEWeyQN4oJ55N/ikPyp3yIX+0HxRVlGFAmPqgrkk/y/0AKuAK3DKB4B6AqwE36ad+uQ8qLvbUqK60Ua5FbaOOAFfKFzMJ0sAkjEkG5wGuPIt7UJ7ch/ZM++GZpJdj1V46ThSlnnwv1qJr91bQV1QSJmr1m9WZdmvK7r9WMm0X580m+tfHFL38oHzfUyXuU2HS7mp73QWZH1UX9rqmf08TxTP/pOK/j1HUtqGCpCSGAOf2MA0VFUI1l8tqeuudbh9DPZMD7ht7Ui/eAhY/6/yap+Uuta7zGvn7/FxKSqr891KV/nO8gnC6YlZW2UDrtWnSG6+R57OhqhqzO6fq0pfQb9CfAalmBmCb9vJRs0Yx6K+5dDmUwGoDrq5xYzcax/1ud0rlXvX29mlRsUlbzfuMWtP5Svyo7rwOVI2JhIStTcgLtDwCFSwLrv7k/Ye0OUuzL5X/1PFKw8HBld2V6S5ZyNfMrndgcPVnXSzhx3WkpgJ0TpTX1udJa22f7aWqPjZJiZ6F14Gour+Kjq1Behzu4hC75PwJhk99U3r5OqcgZ86yx9NRDQzRPEPp9j+XCi3ykyYl+MVtkMxau9dVEV7p1Nmog0rGoI7ShxqFrSMqFd+jsKFgoJyheKKqAYM/+9nPnELFII8KCkix0YgB4t3vfrdbtgZCWNbG6wDAyv2AGwNXK1qeeeKJJzpwBUCBRWAVtRMA5megF6AmjQAJsI0CyYGtJEDHkjv1wuBFeoApABv7SmAGRRd72eOOO64fXPMbOYAXfqcs2HwG2ABAH/jAB9zPPB8IAuDMVAC4YgmbNNEGKAvsTQF+O0g/qiMAR3mxbE25AvR8UpbPP/+8+57yAepQHVl2B7IxzwC0AHzyaeVEOQL2BuEAHBC5/fbbu+uBPsAU2KQvRXUEFvPlB7waiPKJmQZ/x80Xy/KAK+ov4IpKicppiiv5BdApG64B4DEfAd7JB3CP2cPpp5/u/m42z8C5Ka7kBzA3YET9px5Mcc1DZN6rAG0RMxEg3ELQMlkBUKlrrqd9AK60ZfLJZIH2STmSF9LNgR0zUEz7WRXf49ouKhKbZH1Fs/6knge+rSTyFabNStoTNYUbqGW370kdG0lPX6bex0915mgEKkjK89X25vuc+QAbFmp7P9wc6slfqevxM6VCtmEKYQhApbevhKmayr5aDr3T2dEa+PaXKTF7CHZQekFd1x2oIGxzvrSj4lw1v+Z0NW/wfpXn/F3F+0+UF5blsSErShRGRRX2+rGaph3gTAI9n7tnAhH3Blh5781UwNqzBReodX01nkaeNWmhqdla+ypUGrVJ5nf+m5mAmQ2USn0qFfvUWUq0zuKzNbV0S9WVVOMgBM7Xq3OC7ykgYtWYHuMUXF+4eFSKq1Mb00TeOm9W3EIovEzTpssJvQmKJ+6gdALugZrlDwDSdHqJX1YQF9wu07j4nHT/IQr8KUsHNRjTOhnZzbCpct4dklja6dfShJ1c26KTbbRRgSeZ3SvAsCpGW+E9Q+kD5lAF6fgBFmDRFNcLLrjAKayAIEvagCOqJUDIOcAR5gPAnS1zs9zLZhcgiU1d2K0CHaY0Alz55WaURBRX7sc1gCvpYXkdpRXwI13AMOBhihsKow1S9nzAh40YLKUDmtwXYAWOAVhAC/BEzSQfqIA2AJJO0sVmKPIHhKI2cgDjABVwyXXcD8jmE2BDOaQdkHbOA/bcaoXvOzMM8oG6ypI7YMvPgCsqch5ceR5qIs8jvSinTBoALeAP0ONZ3JMyRTFkgxXlwPP5O2UETHMwWSAtDOyUG+VLmpkIkH4zFXArVdXoXjyHsgUCgU4mHUxwUNVJs4XR5BrKmfMoF9oICivQTJkA2yzNA494JqDc2GAHSNPGgNfHH3/c/Uz6KSvSQLpok4C2Ka78nbpk0xYmGmwuQylFTQZMzOSFdADrKLaoryjLADR5Z3JEfaNCY8YA2Fo7fN/73ufq2upsZD3JOLkqkSqsiMUlVe48SqXOh1SOpAJw19KmyJOadvyaWtZ5s7r/vp/8tOLcZKXlHrXs8QOF6x6SKak1AgMeC6Lex9R3/dsyd4tM7Bmv3WbWVEESyJu6jQp7X6iwno2rG9sj9T5wrJKZf5MfTlISVOT5E9Ry4E2KH/u+yk9fIOGpIC4qxq5VkYLNP6WmV39Uceopjnw1N7PxK4uaZTastEnrgw1mAVra36qtoI+TNrUck7FKgqsNGvlyyYOrKa/lMnausUrFxYp6H9Tmi06Q77c7RU9pY3tO4JVdiAXnz26J2cBoZ9Z5G1f8yiZbnCxN3V+JCvJZJq97oOz5SmdfquCp46VgcBtX7C9RXNMC/jGB74EUV0++MxU42dkFjeyomlcQ0aTGQ0Mswrv6ioNWBZP2VnHrE9VU6ciiZLmyXfowfZgNAVEYK3zy/+TNvVIKWvsHjJGlcWyvwq4qSYtukhNM3V/eVt93dlY+k54BJjw26bLNTXScq5oNFWkHSFGb2LyE3SRww6551DyW//kZVQpQAC6x+WQDFHkFAFDZUOZQVrFHxa0S8IrdJcvawCJmBUAO7ols2c7eQUDHVEyAhzRxHsvKmC9gboAyCUSj4uLlAEBBYUMd5QBmUCJZYkdxRRFFRcOTAABLGvkedY9zAF3zAmDp4Nl4NQCEgB3yy8DHwdI58EnauRf3YVkd4CFfuNsCogAh80HKdZQRSh8qNdDEJIB0YVeJQg3IUXZcDzijEuN1AUjnfCYAbGBCQbRNS0wG6BdRdXkmgzbXApvYH1P2wC3PQTFGneSgPAFRVFCAkPJiMkEasQtGHcdeFhMPrsVUALhEAQYCAD8Alt9JF+XGcj3pxyaW52N3DFxSlpQNbqa4N+YkgCKmHbQpbJS5J9cyeeKgPmhrmDQwsQC6qVc7LG94XwBIKVPKFhtZypN2BFwD3vyMKQemE6SJ8/hPuwDibVMakxTKEujO2/uObQ+zou+W9bxuo1alS8U7j1S5+xn5FU8lv0/thLdOelVonqo0LroolFlbDeRN2kIte/0Gb+ryfGxJlxxO0GBCHy1S3PW0vNJiKanIC1sU4UUgKCicsLn8psluZc2OVGWCSzoBSZ3/1bzb36lWTcILq4PRsNDs9mRExQXOLACmjUyKAAAgAElEQVQBoRKkao57FG54uJq2P0HlOLOaLdDH5vpkM92yaIdmLkCbMJdta8B1Rbe/4T1vtQNXU11plJVK5l2gWOpWb/dibbH4KAUeihh+VAcoqKqv1woeB0JfITY11Zna8Iq35mzz40oHwVu55alKp+6nWAUFg4HrnEtFAAIvHBxcs81ZwwNX79lTR2wqMFCZOGtX5MmgrARj/EmvU9/WP1KbR5jUARRt7JRYTlr0H6WPfNo5+F+yfOSc/o2qKkZ/cSLyBqcnwPmeVyv1pzllmInDYId1nnwCr43Cdw52n5X1d7Mp59N2+xt0GZzbSgiqntmm9g9M1RUS20iTtxvlZ0A0f1+u56gtJ95z89hgz8i/q3mVluvtd0srn2a7W5t+S5P9nWutvuwZ9fKVz2Ne/avtQywtedMDKzvgGvXYlEW7tvbTysVsTi1ELGXC/3y58rfB3Pnk72flYcvqdi/qJh8uM7+LP2/7Wjv4W9qtzoBtbAuZTHAPC5kMPGB3DNjySTvA44PZV9e+L7Vto15bya/S5cshX/b5uqxNa74MyJe1idUVcOLOJ7Xo5jeoOZympBIp8j0V0kh+mKmWSx2Vopr2OkuFaW/KoLW/azYYRuXEpVbmVosNudm44CRadz+GCNsXwS3SOJGXeEqCVJWHTlIy80/OzXqCmytnZrDE20waRYqbpbair3TKDmra/RcqM9YGfWpyXniWPag/NmDxjtC+XmnhulfWuDFWz12twJUXYBk711JR5UpR3V2epnafobUr/3DKYmOFs1q0wGuSKsKdh4OLAfc8Dq0+zI+r25wVS1t8V8mU/YcBrsfLa/Ai9g+WVZ+igGtcWLsaHnYwG9dL5I1ic9aAmfcSF27XBZ3CcD8KpB3PU9q+xYDec+nUfMWqJPMV3v8BedHi5bRhbmhVt8xZdKCo9rhmqSxQst058quuzfKz+8HubqCxKrnMsiViOn3zf2jLtnl4tLzztzww1iuTvM2kG7hyg6PBRf67/Pn2vX2XB1D+lk9jHirz0MHPqGp5yK6Fktq85aEwDz2WDoOfRop6vkzyIMT5qMaAKyqilUd+01EevPMwa/kDLvMutix9Q62HfBnmr63nfN3KzqC4dgKQT6vlhbIGHFC0Uatxn4biRV4AVj75ziY/FmWM62vBND9Rsmfl20J+clObtnwd5su5tg3mJx35+l1dndGnhCfuvE/RAycp6XrGLe+XIk8tYbO8pdxKSpHHPv8pCvY7T01tm/SbimXaQu3Yk4fe3N9qtmJUVFKaBvLm36ni7Z+TFxbkXBAyaqQGz5i6EG28ooovJWvtoIk7n6K+sF1t/lrCz2V964OhBcgZrO9e8/eVVwKrLLjWdizWoZkSlAUYKKtcTFWOFqmnp6Jy55Paqu9bzr/bwNGn3N2NYFWJGEhjFYDX0Qh9S4FrRdrilDEHV5do8+PatE5VWR4KuKK4jswd1mDNF7tPOhvm2jiejie9Vtr2x/LixhHAskBZ2JCW5T/+FfmL7xpnrrHoMfGYgK2rL037H6UzjnO+gnEPNhwlhjbLQM4gON7tXi2tBq15EKiFgDw8NIKZPBAYpNQC2mDta7Dn5q+vpwLWA6tGYFgLobWKayOVsR5c2jNqoZJ7YDvJMj3L4lYetYptPQgzSKuniNeD/UZlY3Vh+clPPhqBeG0eB5pIkE7MQ0xtJY94l8CkA4A1s4K8Omp9vMFio/vzfT6N9ZTUvGLOfQdSxmsnRrWTrMHa56r495gJn7OS65Oeu06dj31baTFRRVKLM29aAqCYfFXwzhpOUcs+FypsnZpBZ/9giZ1qzv7V7d6tRp9xP2IZu3RocMA5XvyIiv/8pLwU0wSEo8StbrmxxMeLQezMFtIJr1LbTqdIEzdTKfLVGjY5cy0W9DJttv5R730yrhhO/70q1u+qnubVBlytc6GTMs8CFseaWX1vb496uoua0f1NtaQv5OwQmcENtvSMgTceC7JlXQIWYK+6lJf8/pbQOAoXL54L75oSq6tP3hZnKp7y+myXZUM3UW5LpISpwNMnKA0nDKw8OscIgbTLlUqaBldcecG9F1FcT1UaNGd+bqteAbJ+J3vxMcRfctQC51D93+ILkOWiSMlrbpXnt2beB5xKnJkC2EEX5RGKEBunZ38sf9ZFSp2rMsCwsWeCFfdCZpOBrIPzlQZTlOz+F2fy4ZbBhjnDIe+0Vz5tGXbF5WXgjt06eNLH+8XS2nDy12iAWNn5G+/PH0255euMn82WejT3HGl5mUKPpwkAEVdpbA7DGwGR0LBrxjaX9mWeN1Bhh9PGRpq2NdcNXAKuT+Zf3KnKy3cpevFaVRb8R2nffPlBnwq4QvR85yM9SsoKEk8t2x+rcLP3LYFVt65fZ7yMq+4pUUvB1wSXgrG88iL1Pna2Ss9dqkJYcItajLlRXJLYzFVoU9i2odLJOypc9yCFa++RbXqNEmejuqbdrP6terUBV5sp5RVXW4Z1Pl17+7S4tFjTFl2hdSKcaw9uh7hU9QNWCZG2MEBnRzgA2lgxbIAC1WUUZotF+a8+U/HU/TO/sUkj+Ms2Z2lu5g5L4cQBXUO50HxA8M5DA1fA0Jt1ifyZp0pBfcV12cGudhZb32B42evonkJ5pflKd/iVkon4fF024lRGhJHSJPPrl865UMGzZykOmhVUjZNXtnusvArj7LS8Vmmr85V2bJptWBgmuFp7yWyzK+OmA7Z82mayvN3pSLrHlQFOI0nneLhmtGWVh1fbiLIy1ELSgaswFFVU1unTp7uNZWz44nsgFbMBJmyIDEBs3j53PNTFKzoNVXjF5aHzmlJJlJQXKe36r4pz/yjN+ptSdvPHbIQqqCt+Ue1rv00tO31TSfM0hdXrE9/tCqgemcWr25Dl9IqKYq+gsGuWuu/+lPze2UrDghQVFPtdbhNWMONdmrjRZ6SJG7r9GK6PxR4+ih0kNzU1v6Kr6ZWU+dUWXE15NRBglt9X7JS6ntZmxW/Xd70xQM0vWQZj5scmDalQyJuTD6XZZMshwJsD1y3OUDwFcE2db7qGsAu8zb1YwdPVkK8DxFQFBJ2qu/OVSpsHV1wBV//FSyTA1ePFNwithdPGSvLSdkyc1/jcxPMVlBZJmx+reN2PVcXuZU0ZMvDzlMZlJQuuVvDU1yQfFYayJwLZaGw2hlJXwzkHIC/Ln/Y+pTNwKZSV3XDh1dqYtVkgsXbz0nBSNRbn8h4BE+bOaCzuueYeK74EbBJv4S1XVApMbeV5QCtmAEAqcIo3Cj5RYmlf9NGYCKCarTnGUwmwRhY7P6+Y2FXYqKVAFVaIkkS9d39M6eIH1JI2qRxU1Ba1qddbJL+wlpo3PEzeem9T0DFZXrCWPL/gTNmcxooSlPRJ5T6VumfKf/4vqrxwpTw/VMRYlPa4CF5pHMlf/+1q2/kkxX7ZmWIhwzICRNXgiqOdUI+n0l6TlsFLYLUCV7KbV1wNXlGLisWSSr1d6uqraPPe/1VrMtctf7NE75zeD15WS84ggkicKEkTp7yy430J8A0EVNWIXR5+SotKX32a0imvdzsqWSZpCK6A0MuXyX/qG1LALskBUgvkAsc7XSEV1qnesrGNK7HzgtmXSP81rwJVUwHb/5n2uvtlEaGyZaOqM9z+5Ga7Q1n2yfyvmiFwPcUo8RP5xS5p448r2fjYfrMHt+s0M2ytHpmJhMdO7oU3yXv8C/ICYmRns/7xdKTY4frNWRjEXS6TV1jPwetwwTWfJ8oOYDR/r6NV30ZSXrZsa6YL9Wwb8+kaKI1DTX/t/QaaAORNS0ZT1iMpm1XxmhUNr3h0MdtRoJW2bI7f+R43YbQxglKYLeuq5l1jVWwHI0ozJmhuPm62qFWvKkmsUt//s/cmYLJkZZnweyIis/a7L32Xvkv3vb1304jsKC0O6MzPiNuvgAqDLCLIoICD/IKIKIsCssMwgyMwDwg0DKAoOKgsstPQK0s3t9fbd6+qW1VZucX2P+8X8WWdisq9sqqy6mZA9c3MiDhxtjjnPe95v++bRXDbq4HTX4BxR2SM9k0V+XhY3B7SbaBDsOptgxnaAsdLFiZRUEVYOQFTLcMwyIDDWcaIW8EkcI4HBHMYuupVyF/ydMARkRlcSu0orfLpb51z8MrYZnRVT4ObVqUGNiRwZade6l2gglKpjEIpwJb5L+Di8H2iBV0k3eywyinRCYJQAhW44nWgVahYDUDgAXEF0dG/BLbegNCBrGbrH0ma0emPwbv71S2BK6UCXNGG138SjgDXxn5cWXZu35hTfwdzz1+Kg2gK3gUE0HFzXITZ9wxg6HAyYNFtiSCJxTl1kIOpnkJ46kNw6ZC/ycHBL65Ow9n3PMQHX5K4lGpYcq6qIzjTX4L54R8A3pjEye4rslXqw0VE34Zkgy99JZydv5JolqVo3TPDNlvVqa60w6686HIbNLfasp2bm6tFtdJt6Jtvvlm2gun3UpkQxrNnqE/6Dm2nLDIxBYGwcOosvp7hE417qN/sF13wcup9Je9d2DFKggaou6xePtPeMaB+lcCUiy8CU7Y5/blSLsBQs+wfZFaZF3V11cu8DNJavRoIIx9BeR7Bic/COfa/EFZOw3gjYgdCEMuxkLwMbRYkCpbMI7LvKPIvznAiARMSKU9ECyeaQ7j1MnhX/zfktz0MjuwG8kg8CqjXjH43Zl29VriwnrRhgWvWSKtaqaBULqFUAuaL87i2+nzkGP0DQWIc1BHnqmaRJBgdAa9qAJH4OW7mJJaP8xAzZvNlCXCVMKFNGdcY8RkyrvTjSkfNjdNX4Bpd/0mYFsCVGt2Yzz75MZj7/lKkAgpcI+PBlE8gvv5GmNGfBDwOLCzbUlciHKCi0n3A7c+EQ1+tNFBq4PeWq+q4OlkDrgwJ24gto4EWff6ZqS/B/IjAdTx1fN0RP75Cb/QC4I6kHl24cQBseRSio38FY/IInRhezK2x5WVhNZmydtxzycQTx/ja174mjuo1sIBanjOCFZ3M03G9yh0IWhnXnc7ks8EE7NqxXU4xOhRdQjF9MnFZfSbzQGfxdJVER/TtsrrLa42NcTcBJeuzF1usNihm7dA/q+pW+Z2f2X7Us9JvK6UB/I0Ryxisgb8NjnVcA4ypSh8wfgmBP4foh29GcN9HgfxmxLlNZCpEYkD3hmJ/Ib5b6Y+VO2pJEAOOn/RkYPxJMRIeue5PkLvo52HMMMIcbRuSQVSMsFIfzxvVFdk67gmrlvUNCVzlJQrpBSD5085eLBcRFOcxU87j8NyfYrP5Eai5NARbtNxv+1AdZxoxiq9kGIt8gMEKxCF6HSpXtJnU7IggvYqIwHXL48XJcmPGNXElgrOfgPvjVwMSgKAxcBMGk9sz13+iNXClhT+Ns059FOaeN8I4trbMIPanYK79MMKJh2TCmC6uq5gLgMrdcG9/jrivaojTUoaXfk+d/c9DfKA147oAXF8CuKNteIBouxF7d6FoPdgsOcTeMHDd38K4uyUOdw65njxH+/JKMGWaQQ3f2S4jyshGDD9KQEoQxDzyoPP8733ve3jd614noITvHyM+vfzlL8eXv/xlYWgV/CoglSVRqt1Wl05Mm1GsXvnKV9ZAqYIkBbHve9/7RBfJcKd6vy6EBhNb867H9ubRK/DK9MiAUbvKNuBnAmSyrJQI8Deyr/ydkbHoUWDAmPVkeFjTROS9M74YGHNm8v0ioqnvAPd8EJi9S8BowMiHwr4mIQiIX6PQQd7h/OwjjlyEwyNwdjwa45c+H8Hmo/DEXoM7gLwnV5vPNQDFYKG6ps2+pg9f18BVV2BZ7Z1Oiuq+R4FrueyjUqHOtYothc9hf/QBxAxGIJrJZdJiaTNWg2Q7PUc3ThSQS0z71NAo1Y2ScQX1PZe/DmbLf0gNlOqD0WSCDmHOfQrxXa+Ekxtv7s80NogcD/F1NwL5nU0DECCKEVHjeurjwH2vl9WtLIEFRXiAfxa47u8QjV2XCurr91UTBoj8++Hc/kwqlJobZ5Hd9qcQ73su4ov/IAOI7fSjxA9fFMOcp8b1ZYA7lrDNy9F3rMjrlnDDjgRYKCC65DXArqck/lzZG7r0MJDNqu1DVaNFKeDrVOOZZcl0662VNMAGmGTOGHrz2muvFdB45513yh/dG2nYVN3CZ5jSP/qjP8KXvvQlATBkUo8fPy4hPw8dOlQDpown/8UvflHCp9LqnJGTGH7z+9//Pvbs2YNvfpP+fIGf//mfl3+PHTsmwGjv3r04ceKEhFklm8dQoQqKOq2bFekifZpopy7OsmBBv7PNueAgCLb1quriim1EhpWLFh4DA6w+7RDLzJYuHqvUrZpYIlU6QQnBzG3wT38ReOATiBzqYCkCC5A/8jvwtl4PbLocjjsM4w7VnWtUvrTaxoXLrI7B7StUA+seuNoGGjqpKnBVtlWstBldoxqgXC6iWPIRzt+Nq6svReiMwTF+E6v+zmqei8+Qf2GIPEMuinYg0bYm+h4HQewi8suoHn4NorGfEtmmbDenYTC1TPyXE//WrZuBs58EfvwqOPnNTW2zqE1tF7gmGlfAnKJU4A1dA1cnChFW74N7+zPFjVXqnLVuxYk/AH8K2Ptc0biqBf7Si+sAV2pcxR9gP0gF6hSPEV2iMjB6BLj2oymLn/rh7awbNbxatZ/8V5nR5TAPaoDVSeQu7Z8EkW9/+9uFYf3Upz4lzOgTn/hEiTHP+O6MLa+xvxW4EpQSnPIeSgYoN+C9tDb/zGc+g3e/+914xCMegX379sn5T3/60/jIRz4ikoA77rgDV111FT7/+c8LcKVzfv7OOPfPfe5z5V6C6a985SsCWj/84Q8LqB0wr807n7j4M+lOUYt+ao+3uiDgb9Qac/HDxRXHLNY/x0Ce06hgZF3pRWCwkOjRYNDHySTjFPtDAC83DJc7Mie/gNJ3/xCGO5LCpuYx+vj/DTN6WIb0xFf4UukY01I2f/Au93Gjr2LWNiRwZf3V8y7AgZN/9DBQLE3haPFVGDGnEMf5XpFiKXPkIIwNCkUf86UqgsAFd1EjEaVzm90FKGg/+IdwJh4hz5ZtlAwzp3q/w4cPwpv+tABXuhRpCtwohGdUkTYZV0oFnNMfB+5dyrjGQcK4xqPNGddugCsZVxxoH7jizpfACONqe3BYxTel2aNEKsCILonnhTich7n+s4hGDwqvYMQjQ28P2+K/WyCgOkd1Tt9uDhW8kFUlWHzrW9+KZz/72bjuuutENkBtK5lSAktl1mzGlWBS5QDPf/7z8YIXvAAXX3wxfvmXf1nkBGRLef6Tn/wk/vEf/1E0rm9+85slBCjBMNNnZCnKDv76r/8ahw8fxm/8xm/U3HYxXwS2lCuQte22ftqtjwvlOrY7mVWyplw0cSylcR6lGmTqGfWKv9OgjgZYvJYHwYaGdh0wrRdKb0nKGYQ+YkrxOAae+zKKN70IrjMCRJ7I1EZ/6iNwRg8hYOStOpuetjs+vseDd/nC6j+NSrvugauyrFpAm620fbnyMwdaDqCVShGF+RDbyh/B3vhjiKJxeoXqySHsF+GKcXD8ZAmVMIkfEIrPOieN2EVRegXVwy+DN/5o0ffE6RZ9VvbATF166WG4U58C7noVTG5bEgq10dEB41qTCpz+OMy9rwcyUoF2geuCVOAZ4takqR9XSyrQFXCVpXlPmqp3iVjANaKhQTQF99BrEe36JWGUV4ol6NZoS7fd1NVWpxWh7xgNsMi4Ekg+7WlPE6BKtvRDH/pQTSqgjCu38AlKKRUgu0pm9Nvf/jbe+9734hWveIUA3Oc85znieYBMK8tGJvZzn/sc3v/+9+ONb3yjGGGRWf3ABz6Av/qrv8I3vvENvOlNb8KRI0fwW7/1W8LKkM39p3/6J7ztbW8TZvbo0aOJ5nxwNK2BRqy9/bsaXU1NTUkQAepU2VZsSwJVjl1csFCqQZ0r24tglv1/y5YtNS3tcnYIBs24fmogaeckRGu14iM6/WVUb30pXFeNgB0MP/4TcEcuRiygVAf2xHMAD87ZdjSsQd9ZP+2/kjld98A1KxVQIKvb7rZcgCyVgte5UgH+bAFXxi+j7BuORGHu1REjih3cd6qEIExCmSogNcZHEHvIhw7iw7+PaMtPw9DJfhPjMGFcJz8LHHslkGPkrGZeBehkxADXfxzw9qYgNwlLusQbgbi9qgCnPwVz3xth6HIkBdBkhqPwFMKrb0Ru7BrEprGvPMMtweA+mNufBRpq0aCq/kGxhAvHPwez70UIL35BujW01DDOIT7laiKMEc18Ac6PXoo4NyqY3elDqYDdxpGJEY09Es5Vb4SJafDWfSStVj3S1r2qz0z+Zhso2Ysh1TQux8jLZlzf+c534i/+4i/w1Kc+FTSUuuyyywRY3nLLLXjDG94g28Z8Po2zqHH9t3/7N9x4443CmL7mNa/Be97zHrzwhS8UoMrzBJuqs/3Yxz4mQJaeCwhcuc38O7/zO/KdDCylCgSul1xyCZ7xjGcI8CVQfexjH4unP/3pcu/ll1++ZOEwYG2a96p6YyrrjIBVvUQwiACZVgJTMrD8TvDKvkfQSqDK3wheB2Cj1Vu8Mc9rP1JDysrxz2P+2y/F8PCYsLARPOQe/SE4owcQ+gbekLPIrZ0aew4WnhuzfyynVBsSuLJCOICqvkqZV07aZGUIXkvlMqbnq7ik8m5sx9eSaBy9OqhVhYP7T5fh08IoXT0yOlZsfDjDh+FtOQR35y8Bo1ehUpoBfcJmDx3wDx3ej/zszYjvfDZiZwKJy636R+Q4cGIP0XWfRJTfIp+bHtSkPvDfYU68f7HGVYDrGcRXfhBm/JGA05i1clje6gMwdzyNeogmwJr1koPxT8MceTOinU9u6GeWvv+oeRIgPPXPMMdegcgdE7cq4ty/72hXMYsXQyz6B44Zu/th/ypMvitSgR5R+nUaU4Eqma8wisVIjMExWEcEs2TAdEGnW/RZ11KddH2dkL7zne+IVICM66/92q+JxvUJT3iCbO1T56rAlWkTuFJGQI0rDbL4meCSoPWZz3ymsLAEntS50q8nDwJXAtks48rvb3nLW4RxJfNKsErG9SlPeYqwtPQZS/BKkEwgnWW8B8C1NXC19av6mbtVlAawn5FxZVABurPid3oL4LiqkbE41hLkEswOjgupBhpvhwUn/hXF7/w+jOehVM2jYrZh02PeCXd0D1zjolxJIqclW2qpz/MVHDcvpFbZaGXdkMBVJ1bbl6u6EyJw5QBcKhUwVwowXvo6LsF7JTZUzw5qWY2D+0+WBLgqAI1QwciWRyO/58kI6TZq/HI4Q/tQKMyIO61GxyWHD8MJziC87RfgtWLvDGM7jwDXfQwOxsU/XsOD8gWePvZqmHOfhTEjllcB6hvOIbrs7cDW/5DochscQoBGs8AdTwf86aXAtRaiNgGjCIqIrvs0zMiBxsBVnP0ZhE5FNLjOfW9A7GySmNbCYPYjcE3rJ6a3BpTgHP0rRNueBAL75UbSatU3CR4c18PQEINIJNturKOZmfPCevXyYH/m36233op3vetdIhf43d/9XQGIZEPJvlJb+ud//uc1d1iUClASQBb0hhtuwItf/GI861nPEl3rn/zJn4hO9Rd/8RcFzFIOwOMTn/iEbPuTySXDykmN5wiMqW2lT1jqa2mcRY0rda2UFnz0ox8VWQI/U79LAPySl7xEQBWPAXBtrzeQMaWumEw33ZqxzcmmqmaVrCrBKll1DQusu1rsc8qUqVa/vacOrlrfNZBGXqzjxzs48UVUvvtiVEDQehgT2w7Au/blyI3sQhiFKMzNYts2Ba5aCz2cl9d3xQ5yb9XAugeuLEszuYACVl6njCsH2UKlAr9QQKl8CtdEr4RnIjgEcr0AsEKyGgGuVXqHkiMGnBFMHP09+G6EoWqIIL8LlYlr4TMqAuNAp8ZZ9tYaPx84dClyno/4tl+BV5lMd/0riDGUAjgHsUvnzS5iLwCGjiK8+v3wIv7emHGlZD7HMv/wOUDhFpEDJO6sXEgAgqAAc/gVwG76yJQpv+7LE5sSnHAY8Z2/A1O4KdHKck+fxkpRJC63aMCV+JiNYIYmgKs+1zRvJgrEO4Jcf/w9MCc+mLiVElazcV764e2mn17Rdg0dREjvAuK/l0Cyh6y+VVD2kcnpKWzatFXCD1crZYkDToBBQ5leb9dq/6RGlQCS1vs0lCIQPXDggPwRtLzjHe8Qq372axpZvfSlL63pWqmDpRssMngEmQSdBLW8howr3WFdf/31+Id/+AfxQEAQTAD1ohe9SIAsv992223C6hL0Pu95zxPWl2CLW9ff+ta38Pd///dioPXa175WvhNoDYBre28IvQRwnCRgZZ1yHCV7yt8JRAlouShg+7Kt2Se4eOK/7G+2LrG9Jw6uWrc1QM8RlJhRohRVG9ogxKe+gOKtf4bJksH2fY+hUzS4R56FsrsHJphGZEawbfN4sqtGf+d5D1E8kkTVkrlxAGLXbR/pccY3NHDlAMtDjVg4qJJxFblAqYwivQsUQ+wP34Sd0W0L7B9Bx3K3KAhcT5dR8ReYVHdsD4YPPAduHKJw3wcQ57fAHHwNglhsKpc0rW7n7tt/EUaGxmCmPoPontcLOBEbKIdeCnIw1KnS+T3DqfoFmCteD7P5iYhMrqm3BIIrbinje0+CCeYTYFXTuKbC+h3PQHzohWmg6vrANTARXLqBKjJ61q8jcvNwIheOZxDEPrwoJ+wpY1BTZ+sc+UvEWx/P7Dc86KhaDNYY3ODYa+FMf6Fn/lB7/A4tTS4OEDtjqEankL/8RmDictG6hk4VbhOtcLf5Yr+m/nDT5q3S14vzc8Iusv/zXwJY1b/2im3kM7kQpG9ObhMzXeod+W4RYHIbmYY72of5u0ZKUuaOgEcd0is7RyDLP4JMAiPeR/DEe1kGAiKyfATkvEZ/Zzn5mXng77qNzWep5fty5BHdts16vE+lJ2RXCfeJSi4AACAASURBVEzZty666CL5l21LIy22iQYWYD/Q9upV/1qP9Xah5jmgVUXxHCrfegGi+WMZgLkwyHOucU2EU4VtuOjQQxCEwOzJmzDunUfgDWMklTfRRSN3JHNBDtHBJ2L8Ia9P3UoOgOuF2sey5d4QwFX4zNp2dMpvptuZqnXl4KqTrcgFygXME2uVqvCKP8BV7p8mW9Di0kiiBiyzjxgcP0MtLSN/JFaSueHdGLr0t+FEAYr3fQTVYAbO0XcBHt2DLIDCrGeB3fv3YFNuBFFcRHzsD+DM3Sr5oxzB0MjLi2BCF5FTgNn8JJhL3wiGUnVp4NREECuhWUsPILz9P8Kjmy2JF52ww6IyMi6c0YchuPIdSGKiNGJcuUDgwwKYe96FePLvJDpKiAgufdZ6PhyCV1QQjF8L78g7ELkM/NDE4ItaUfiIgxmY778ApnLv+gCu4q3LIDQBTFiB2f1UhIf+G5yYYhT2q94PvgpcN6fAlb6KVdeqnXglDGRUQ66gUyUECpJVW6rvpuZBr7OBZNaAzE6Tn3URqvcwDRuM6+8Kunjevk+vHwCr9oc1LoLoOYAgld4CKNVg/XLRwAUHDy4uVB5AprzerlH7TxxcuR5rIOJIP307Cl99BnIMriMbY0vnz8QtYICzlTFs3/NQIU1mztyGbfk5IUYiwzmacyX/DHJu4hd7/Oe+CpNjf+v92Lke63uQZ8Kfej1sHdZMI7mA7QTbNtIqVgL4pXmUKvMoFBxca16EYRRAq3+ymIv2OzoAsUmULBHS4cTZKuZLSThZmTiHdmL00LPgIY/iA/8bfuFHiI6+Ac7wQ4WdpDFDHEWyRSeeXdOXf8/uizE+7jF8AeJwBu6pjwBnb4QJZhGjhNgdgePug7/zZ4Hdz0DO3cxAeQKWmhHHHCic058H7n0pkNuSalNJ20aCo+N4CLE7CnP951OdZn3gGtGVSRgjdiI4wTTic58FJj8JlO4Vt18GeYTeOJwtP4dg37PhDe0TUMowfo2OiBIBgt7K/XC+/xtw4lKiEqCPWglC0J+dVCZuSjSkBSJE+f1wLvtbhLkxuATqKzD2ilSArok2bRFgUS7Np0YOSR2RcVQg1yuH/No3FTAmXT7Rc+vnbAvZwNW+1gbVCnwUgNpAVc/Z99Z7hu1dQbexB4Cqu/eFoJT+WKljJdPNQ+UDBK2qc7X71UoskrrL/eCu1agBxg2MZm5H+StPRexOLH6kjNVJEB7pFw4wXRjDtkMPQ1gJMHfuNmzJzYpMjZ4GZisj8Mb2ic1JeeZe7BwNkf+P/5L4fl2JwXM1KmjwjJ7XwIYAro2wN39v5F0gCUZQRblSwOw8cMh/F7blvglX1AWJI/nlHFw1npv2MV0K4NDwyhg4Jod4dDuisAyUZ+FG84g23wBz8P+Dl3MxPDImW73l0pywGDrZksnQbVfmiaY/iObh+JOI/Hk4uQlE3nYYd7QDiQMHFBfhPX8Cd/JzqQ89Cw1KZBNGwfJgrng/4rGrU1DCwacx+hKALkvuEuLgPOLqaRhnFGZ4L2IzQsWA+LmtPwgtaIw5GLr0bDD5aZi7Xw0jA5cerM/ltc9y2rate7locBL3X+4V7wdGrkxuWyHATR0iFzzsP+wraoikesTxic3w5by/aAt/wEC21ZoXxEVqRMUdKS6ieai7NS5+uCDQwAP8V6NkqeHWoC9dEN1kSSEZutWplFG6+RUIzvwLyMDqYGcPd47MKT6mCwbVMA9uCY7kfIwPpQERHQdz1c2Y2H01jDeEyftvwd6f+C/IHXleIo8bHIMa0J610RlXBa+2h4HESIsRtHwxZCmV5jFcuBlHvDchMnQ31dyJflu9JzaYnA0wNUu/pkaiZkVOCCckoElC3lXdKjy/jNzVfwMzdACjY7SaN6JRDAKyrslBYwcyG7WJQcTrBNcJKytAkkyXUJLtOlsnq2pgbvlZOFUfcGitb4FBIkwynjkfZvShiC57F1yGqzUu3DrbQJpXBiCg54BIsDp1u2RWk0FHrN3bjCJF/W0Yh3BueTIQnIMxjdnZttpjNS8SppuyC4q1ygj3Ph3m4j+AQ/FWMy8Py8ijzXLZrCeBLA1pyMby9+I8/W8mRkoDZmwZFb4Bb+UYSf0q2VPKAahn1UhX1AwT0OrCSA1duUhaqQAbG7CKN2SROGtwrKbbP+NPIhaXhRxgnMX8grgKDBCFBi4Nb0WaRq/fnDOof6WRaQEjm7bJb5WZGWy96GLZmeOu5eAY1EANZ1wowFX1eBqQoFoNUanMoVIOUK3Mozw/hWudF8ON6RKKlvXdrfBsMDA9F+HsdAWuod4zBmUEkUNGMoZDUOgCuXgL4n2/BXfnkzA0PJZu9RYkzrMe1Cvu3Llzodcq26iyBNGjplu01m/Nu3mE+Mwn4Dz4BsRkVTMSVvkqAIysdRXmsncCmx8lngGakZ12PlK4msJhDdXazgDEuqKHrX+BufPFgEdL03X60kZAmB+Gue4fYcIRGK/dhUXn5bW34sm+KoNGtmzzlm0CVNXlTLMt/c6fPLhjPdeAao4JVlWvSv+sBKscezQkMPsRx0/uVtl61vVc9kHel18DAcpwoiGZgzjTWdYamcRl5pPw2ImUiuSIg2qpinKpmsxhcYTxiQnAdTE1fQbbt+8GjJ/IrAbHoAbSGtgQUgFlj7KtqpOzLRdQ4OpXA5Sr86hWAlTKFcwXCzgYvh3bnJtgwC33xsZI7fae2WKMU2ercMT6PzF5cpO9cokt5U4cwtjeX5eIVe6mn0HVjREHEcrzBYTC+iYH3fvs2bOnruC9VV4W6Q4l6iyfHMEp3YfgR0+FFw2nelOpxcXJCXrkMBQg3noDYoYxdUZEacRBJwG3lBzUB6Pqvapdh9IBAuToHYFMMoH+sd9DPHcrHHosaJtJblUjq3teBurwPMIrPwhv/BFSNmUPesl4ZtOiMc3w8Ii0URLaNWGsC4VZbBMn3wPGdXV7Qn89ze4vBKx0c0XQyoPBBehBgGwrJShcNKtumN8JZClFGUgD+qtN1y431K/y6RzbFsx4l86gyfySeDRM5kHR508xTDAN/xKdPMdHpjI1N4PtWzfBkOFph+9YuwoYPHmVa2DDANd64FWZBHmlokjYAv7LP42gRWZK3OsUqshVv4ur3L8GaDTUA4qvWI7x4Bl6FRCHIYuAoUQ1mjiM8X1PB0OEBkMXwx26AuXCeZS9CF6g2+uxGEPs27evN12DWDQuIrrrv8Ip3CLbMxxBEqf1jVhmuQnVo2+Bt/kxAr44tNBzAFfI9G7Qi8NEPir0+cqtpMJtiO96Ntwgj8gN1vF2ZJgM6rt/E9j/B2kI3gWfvb2ot3pp0JURWVYBHPSv6DgiiWEbj6cW4b0EzitVjkG6K1sDBK30v8oxhn2F4JWglH8aupX/0h3WQBKwsm1xoaZOw1Iy/CQnhCYJAszNJW7txGC5TjCDC7WuBuVOamBDA1cFs1mdK7/z5SBoVeBanT+PyaKLh5hXYtw5SUcvC1GkuuwtZT/CA6fIYiRhShdrSB3AG0VufK8AiygsAMMPR7TnmQidPLy4FrlAXt6DBw92mYuF24ooI0enz3f/Pszkl2DMVsSg/1Zu3/B5DQAo3cbGvKoMc+n7gE0PQYS8EK1UsDJswXIPHZyiqAL/3CcwdOz1wPBIsgoPIxi3N+B4ufns+H6G+aVLsvxeBNfcCDciCPd6PhhrKFft88qYJUEbjPR3as8WaaU7Lszgho1UA/QWwIPglbs6BKZk51UiQE8CJ0+eFI09/eMukittpIoYlGXVamBhnE98rLPPceHEeZhjFEkl9kX+8eB3MvyDY1ADdg1ccMBVGVdO9DbrWp0vgFv7O6JP4oD3j7Rn71rnqhXsR8B9J/xErL6wb56eXkg/MVjyKUeH2f7/Ir/7afBNEnGILzpfXEYH0qPzFWjqWisOER5/G8zpD8B1NwmgoX5Itm7kc30haSJ04CjDSF0u4is+DIzsgkQUcBklqrOXaiH/yeClYAtxFfHMTYju+X248RBMVELs5NS0q7OH9MvV9Lcbe4hNGc41X0Cco2FU7xhX1iX7MfuKbQmuW7tJPw/heYlFuFqJ8/Ngq7dfOsnq50N3oAga6JOVUgEuavid440GeCCQJcClD9dkG7fDl331izZ4Yp/XgAJUHa8a9SklmFgc1Vn3edEG2VulGrhggKuyrrZcQA0RuNorlkrwi+eBynFckXs97RgR0yqe2xQCYjs/gtjg7geKyYBPVyBpVKoFZjMVEJDNZBQrRroKSoh2/gKGdv8XVF0XTuyJIfrBw4eTsKFk8CSdmq1+AvxEMJTEqE9gZggTe/SwJ2ed8oPAmY8Dp29EmPPFu0FHc5CgWwLpCLG3BfHFL4az5QmInbx4D2CkK2GWTcom1ljYBRMt5oz++ZgnhwZrad0mJYmBqU8hfOAtEqCB6W2MKZLmCiHc2Ee054XA3ufAkTYSp2HLOhS0KlPWLqgYgNdlVfu6vFllU+wj3JrlwX5DDwIErQoiyHQRqPJ36lnJtnYiEeh8Ub0uq3OQ6Q5qwO4TGsWSbH6745Xewz7aSV/sIIuDS9dZDWwo4CoAro6rJo26oyyDehhQuQAZq/lSEfPlMsL5Ii53X4sxZyrd3OdmeOfb1DJRwMG9D5YQkXGLmQ4l5wylmkBL7iDLy2sSICcW/Ax7FxkE+Tzc3S9GMP4TGBodx4GLDiSBAVxexv9oT0tAdWLtz2haQeJ2ibpZUaJWEU5+Bjj5ZphqDHgBXH8YoRskhmIdHw4i10fkl2G2/DRi8UG7H3FE1o/54LYOy8c6iwT0E4Imov3U84FkOEIs7qFCROV74Jx4EzBzkwR/cOKqAOCNccQQD2g0cnMNcPX/BdyxpF5E09VNGyT9nP2WA3mnW2kKYtj/ee9gMtgYPc0uRT0Ayd+OHz+OHTt2CChVt1dkXKnzVz+t/E5dK4ECvQq0CzD0+cqUDViyjdevuimR9kUCUP4RtLa7wLGlBRyvuAOgUfW6ycvgno1RAxcEcNWJWmUCdgQt9UdYKRcxXyyhVAywLfoUDg19Bk7ILfzlaF1dTM+WEQQGrgfk8yYFCgkzypCsCXBNcZ4fAi63cNMIqsSkQy7M0GMQbn44/PGHYXh0vwAeZVfTcFKp31TqQUuIghNwZr4NzHwbcfE7MDFD6uWBcASgYZZH0KweA7royKFB6IWgQ2kT5RCO7IE7/ijEWx4PTFwG40wgYohTQ26Vbk8Si/aEKA4Rh+dhiregPPct5M9/HU7xOALHwJO68BAypnUPvDp0UbKe30LQLusDsu7lBxEffjOw45ekjZNADt0tirhLoKCzE2ChE4Eu8Ah+B5NBz5u97xJkexOcakAKurMi80ojLAWYScQ+jlN5AbWd9CsbtPI+ezu4m3T6rgIHGVpWDXTKtDZaeHW7WF9W5gc3910NbGjgmg0rqTIBZVz1ZeLLUCr7CIsFzFUqCEuT+ImhVybO84Xd7NyJaBTFCKgtHHEE4CVko82upSHwahb59DNAtjUBM5FTlEhb4u0uChFXC8Jchvmd8MavgDt0EeBuF/YOYREITyGonIBbuQemdAKIc0B+ApFJmNgQATwMI3KqiKMYjhmCsQzA2u6ZhnFS6FUgkSdQixoThYUzMNVZxEO7YEb2AUNHAG8b4F0EmDLicAqRPwmn+GNg/j4YM4843gSTH5X8SMABan2dAG7IxcKCO7C289aHF4p0WNyQcbESIRq9Ds6Rd4sMhbKJTglXZVptsNkue5EFF1nwSsZtADL6sBN1mSUGnuDYxu1+ZbvY5vxdmXrVQvNf/lHbSpaVwLXTw14UsR/pMwd66k5rcmNdr158NJjFckqnbL7Ko5aT1uDe9VsDGxq42hM1P9uGWfq5xrhWGEmrLH+FeYMrvT/DhPMgHFNNHPF3cNASPowiuHTt1JGQtMFDRGtL83ogCmOEwZxEHtFJJ5GIJhG0YgxltKudg+4OilrnUrr+SozB+Lfgbp9b48Tu+SSMLM/UNL+kntNIU8t7eN/fHbtDiXGbdxGMy3po/2B9KtPay+0ynQwINpjuALy23yb9eqVGwVIZANuYLodofEVDK3oJIJBQX60cBykh0EMX/cvtC0oWDIBGv/aUlc2XLl56LUnigozHQI6ysu3Xr6lfkMA1KxngS0DAyq00/s0Xq9ga/AOO5D4jPkoTV/vND2EbHJMCy0QaINE9W9/aKunUzyqdOycwhyHziGMdimTdJMpUciRRSdb0IINsl5kZVXgmxLMoXtMs6oXi1iAJkbrBD0onnEteh3jTE2EkGER7kbRWErQqSCF44edONbMbvMnWXfGUSSc4JXAgYKXBFZlXti/1qzTColEWx0LKBXgdAe1KHGoMqCxvpzsEK5GnQZorUwN222q79xq0as4TF3+J151eLbRWplYGqfa6BjYccGUF6cCtlaXf+W8WtPI7WSwFr/xcKs8Cc6dxzdjvw412SwCBdg55UWMHniFolbAg7dzW1TVkdMXHKY1zUrzXNxNCLdYCy58xshLMyvokw9oeaOuqgvr0JpGpTDwU5rJ3w1CyITG7mx8rPQHYT1cmQ63MW+VtcL5/asA2ZKHxFRfj7DvUrJJJ57/848HIagSvBKwc87ZtS4JVrOQxYMlWsnb7K+3VGrOU0R8wr/3V/iudmwsCuCqYtY20sm6xNBABGddSZR6FuSIePfRyRGZOdJyaRt2tMxMhZMzlaoQhMq06ASxHJmCD3mw66Tlh4YIQjush5yZb7RKh1TqW73RppbvgBk9f1i7pAoYaVxppRT7iq/8e4dB+ePQi0SLyGPvkarqCscGrLvqWu2W8wVt5TYtnL1g5rp06dUryQxmAglOyUzzH78qoq/9fBbOrUYiB0dZq1PLaPkMNAdmvVnoxxJIqSLb7cd+QOGvbFBv26RcUcNVObrOu2untKFrlcgnF+Qp2xh/BwZF/AaIEuOphG31RmxmFLoIgRC5HfeDKsaz1e6GBH9CdFuPRU1uaXLUojxu2+66XgqUUNPsGpSf+HOJDfwJs+0VhpBsBV5UHrCZo1RpVoKP+FgcTQf/1NY5dlAAQoFLLyneev1EKoPKAPXv2SMbn5uZqUbEIYAko6FlAx4rVLJ32rbXo16tZzgvxWWs1ZqkB2KBPXRi97oIBrmxOlQrIdm0YLjLWUuDKf8t+CZVCCaXCKTxi4k8FFDY66EQ/DCgSJ2gNUp+vRI+dmN0sp7NRNerC9yM4bgyPutfB0cc1wL5kEE48BNElbxdHYfRxmz3YR8mI6RbYWjCeA8fffdyNADG0ImilVpVtRW8A7C9k6PUcJQKjo6NSEDu05sTERA3srkUplTAYuGJbi9pfmWfqmLVWbTroUyvTrv2Y6gULXLMeBjSKVqJ19VGan8b5gosrht6LXflbljhMVncvfsBQmwaOQ+OitQSNCfNqQOY3VzcQQz92wAstT1HiGwuuN4rw6n+CSRlXG5iuFWtRDzzzNy7mBkxG//VUjlV0X8U/Mq78TkMrfuZv6jGF8gACXJVKSSS/5ciYelQVA6DRo4rsg2TUMwlB62rIAxoV2R47+6Wf90HzbLgsXHDA1TbQsplXDvr6V61WUC0VMDUfYrP/DVw5/iGA3JhTgRPQ12iMIIwQxTFybv/4vpTBI6Tj0BA598IzfFoPbyf58cRJWAQcei+czdeAwmT6wlV5R78FBVAmpZsoXeuhTdZzHs+cOSMsK0Eg/+Xf/Pw8du/eLf5aKfXg9y1bttTCuvZTeRW8su8PDAL7qWU6y4vqpfvBI8laM7+d1dzg6m5qYEMCV1ZE1rOAVk7Ws0A2ilZipOWjWqqiUJmGX5zF9ROvpet+wDAggUEYUUsWimas33bmCYACX+I1waN7g8HRXzVAAzo3gBM7iCceivDwO+FIQAhXwv2q/rCXflp7UQED8NqLWux9GgSlKntin+F3+mOl1wCCVWpbCSZ4jrrXfjyUrbNdsQ001f3YUkvzVK/t+iHn/cIA90NdbMQ8XNDA1WZcOfhz1UjgGtAlVnUe1UKAuVIZR4b+B3bmb4EJhyQCFZlWl5Fm+hAXJupaAz8MxejHEw8H9Bc6OPqiBthAdPArOuvzwFUfg8lfJdHRfAla0b+xuHUyYD0O2LG17026CKe/Vl2os13oCosgVdlM/kb5wFpu4bZTWwN3We3UUv9co+NBvwaXGDCv/dNXep2TCxK4yoAPGlXRQCs10gqjmiasWvFRrpRQLs1hvgiMBN/CdRN/C59buoGPfN6KLkQz/j7Qiy3uGIxaBYRh8q+XS0LO1nRtfZnnXnfttUwvBCL6Z40ROwFM7CVrB5f+a9PfKYmOizBbn47o4pchDAN47nASVKLPD3X8PQCva9tQClZpdEVJAP22cuFDTSs1rmRbaYTF7+vlGLjLWruWaofl1mt6ybSqH56VGvn6Scawdq27sZ58wQJXZSuy/lw5cIpnAQn/WkKpXMF8oYiHj78KDmZkgqAd1no5AoLXKEIu78m//WCUsV7qrut8cmHg5DEzX0VkDsDzpjCem09CB4sRX9KBYrrHcraicskHMJzfCriL3a51/fxVuDHrLst+ZDsT4Cpk8YJ5BCdmSgQ4bqmLKwW16+V9t/uMhgnlwmi95H+9dza7/hu9vzZo7aUOfyWBq+aZ78ZAo7/ee+lC/jcscBVgUCdyFX/Tv3r+XBPgytCvgQDXcrmA6ZkqLs3/DQ5O3L7uwF/CvAJRHCCfz61oNK+N81osryRx6CA0EYq4HuWogmHHwXD0feQZaMC1QvIaA78YwFzzN3BHr2kZiGB5uer93QN/nL2v025S5HhG360qBxgZGVniBaWbdNfyHnXFpn6E1zIvF8qzNUQwAR5ZerL39RYOdLemuun1UDcD8LoeWqmzPPYdcBVQ2aM9g0bAVUBtlIR/JQsZUi6Q+nYVzwLVBLyWykUU54ooVirYGt+Mq7e8FyYcF6v99XTQjj0IxHtoEjVnIBVY0eYrlWM4Xoiy+yh4LuCXC5jIfR8OFgJUiP4wBFyvCueiFyLe/dsJI7tq/n97UwW2SyO1bh+wZL2p21ap2MwYpQEEFHR7pX5btR3qjYOt0u6H8wM/wqvXCnyPqY2WOZHeclJdtLqUUrJHfUuvtl7a7svZft1svMmyx4OQ1qvXp1bySaZSqcSNBjZ7a0Az0QwMNrumEQOa/J78RYhw55mzgBlOwmTK/+kmaIE9leBDhtcu7NfT0l/S4f8s0MtY8Lb8VINaJfdKovIXx3wyt9RjREEVIVnXShWl4ryA2DCowPcn8fQr3wLEo3Ci9QVcte7pc9ZxIniuAqR1pHlYybegjbQZaILAMnJ9eFEeiWVeBYjJboUwZFJjB3NFD97WG5Cb+1cU/RARdmEoN4XhXJCwF9RXR0YswV3XwOT5206c2/W+mi5W+7L261r2erSga6O4bVySRgNDEq0pCIOFrbhFOx16XRtJDi7psAYWd4hyqQRhW9PRsMPE+uxyk+6MRfCDQICUgCjJpV1ujvrJ0e2CqZfSlnbTahXZsN10GjWa1gXfTR4Emtm5W8FouVKG67giNVGWldcPDQ+Joa9GZFPQ2iuPJ83aK1s/3bat3S+0Tm3NazMQ3O4zs9e1uq/Ref291Xlt83aua3WNfb5VOVqVazUHEDM5OSnAVTt1vc+Nztlg1L6m0e/10qlda2L4cYi3fvkHmCzQaj9GAq90AEvyGKW/OrR2Yb7lezKUGQEXC9UXxHxp+YM9lCffYwRJmVPgitBJQEXgIxYPA1XE9NVKXWh1DtWqgw/95r/hwEUBUGYa69NSPwiYbwMSr+uN3VvNF0OfpYNdSDdoYQVz1csx5t6LYcpRnSRONjudgxwm51xM7PtPcL0R4NzfwTUxYjftkzTWMj6iyEPgcyJO2NeIbndRwPcmX47z0d5a/zVpv9Z3ptVEtxZ1k50Usrq39cr0rVVd9uq5651pzfYr9qNkoZc4t28E6oSOaHtxly6obKPVHjRArc/Ley3/qR1J/hZ+aBYd3H536gGGliyj64idBr1LkEkVyYVMd8lcqPeXqxUcPnwY9917LxzjoFKtYiifh5fL1fIehaHUf87LJfWfqWN7bGoFfuwqrgeasvfb+W0GwpqBvux9LIOCVwXq9dLmdXbZlGXO5rvZd63rRvnLpsnr6l3L32yWW6/LXqvf9drsPVqmes+xz+lix/63r4Dr9PS09GQbsHIyZiF028CexG1Qys+6orNfNP2cPdcYuCbb2GSxbrrnFG68/SxGhvLChPIdiRAmL5ysuJOtDH0J+RLxuyOeSxNIWjuICha+wLVeXAHBBKVxkh6fRKAapowr4XAY+Qj9CCE1r8USfu7SU3jZf/4mUMkl49F6JCyNC79albpm8ATW6cBoq/WMVS56qGx+HEa3HUH57M0YCm4Ce4FxuYByUYkqGNr9bETOMMqFBzBc+HwSKtjQk0DC0EdRXtj7JDxwulgk6xobnCw9Eff6TxYZivTkmEEJFvLVj/2tHpim7pW/uypJaV21gyt6XAPLZet6nJ2eJKf+tpV51TLW5hTBockuXTuHvlu1CTxq88ZWiadeQXSOsi/nMxtN/py/Gh1LFoCW5xFhRDM38jkErfv27ZNIamRSH3jgAWHj7bmcdUrQymuPHz9ei7iokh9iAN7LnUiPelfZqVtaBru/tQI3OmbYwMnOvv7eLmDVe+107d80P5qe4ppW4LVeObJgMdteNojU/GQlFVmgqWDRrtd6YFTrOPuM7H02cBVcJO4wk0PBbxa0ZtOs9/xG7dXqdVip8+b8+fOxVnJTRjRj7KRA175n0UtqGUHx9yywXTzwGESxDx85DAdlvO5Ld6HkVyWGuywQyZzKNis/pytusl326pHg09qilIpmHtJtfZ6jhFBXubEJBbAJRiB4pfV9GCAKE06XcoEw9BEFEfywCpRLODtv8H9+88vYt3U6dS+VsLTrAm236gAAIABJREFU51jY3q36ERzDaDuDCFut2o999VxpO3Zc8qtJH3RCnD32T9gx8oD0UePEKNJt2oHngquj0uSPMVL5OgxKiF0XNNbigor9Ked6NelLMkC4iE0VhXgvflR+VbrwSqUsrTLWJ+ftSUPZMWZN2YwlE2+f5HuQjfVTA+xjqqcmsMoCnG5L0qt02n1+vcVePTDYbnr1wBOfQc3z9u3bJQgFj6mpKfE8odv8rEuysfwrVyo4e+aMAFclm6S+40h2h1oZyDUCq43Anw0i6zHLjepIQVi9hVmjZ9mgrR7ItTWvjdj8LJDLtpf9bBvcZvNpyzUageB6v2dBYz0QWY8NtkGrfb5efu0yNWKBG7Vzt311OfeZ2dnZRRrXLBBt9r0ey2qD1OyEVe96AcDppjVflOGhUXzipjvxjePnRd8q/kfjsMakKvNE5/oEtIueodswKn3g7eoCSl0QaW05BhGtY5hyGIhGT0BtykBSMkDwGkfUuAYw1QLOnR/B0x96G5732NvhMcZ8RIuntvemltNOvb83juGHZLoXwOtGZGp6VXFk34vmYRjb9QgYbpcF8zj/wKewbXReRCPFoo+xS14oDH7h7E0Yi26FIdsqkdYIWmnwsJRXiQl8oxCh4+EHwRsQmM1IYK68Sb3K/qqno27mCDKU5eingW/VK2TwwJ7UgDKvCl57kWg7/bIRmOrF8+ul0U6emj2b99NYb8+ePWKQy+/333+/gFNlG7dt2yaGfAS509PTi4KK6PvL61sBxez5dvLeCdhtBD7rtUmzZ+u5rN5Xd4nsPmWnnU2z3ne9vp7RWj3g2ahM2d8bgdZmebLvyYLuZtIEBa/ZexqB7JXq++2kawqFQg24NgKWNhiV7XWCO4tpbMW62hmpB2ZrNHiyQ4p7Tp/F//zuKdR2b0SrqgfBqsZ1J/BcoMIXrkkc70sDCKtK46vkSpUTMA3HJCxYRGDq8tqkXNT0EMxSNkBwa6IyStUIYWUeu4Zn8O5f/XeMcjsUYqq/rg96G+BWtpdjNKd1XZQVzryLQilGfveTkBvej9iJ4c9NoXr2k5gYc3B2OsDOK35XDLXmTn4ZE+bHiRygtmHAPlu/gunPlb3ppPkVTEa/Ac+ZROhwx2CFi7TCydvg1R4MBwzsClf8Bk6e/UiDFPQSvDbrkzpxr+bC3s5PPTDUqomZZ87V3OqnZEDmtSjCgw8+KG7TSqUSdu/eLWwqA1jwu83G8nplYFsBUbteWl2r4Cib/xoGSImgbHs0a4N6z2wXGCuWUVmkeN2x5BB2OnptNm2bCW4EXO3y1gOGNmBtBEpb3Zet20aAuRmwrQdes89t1fdW47yZn59fonFtxaTaQLYRaNVrWrGuUin0KJDqWX0TolKs4q1fuQsFbme7Xm37IulRBKIJWKUytZHvrOS5iRV38i4kgFeABLUfMgBWhCFznXwSQStO9Hky4QYEtPy3Cj8AnPI8fJQQVny881f/DYdGCrJy5f3r/fCDREvsefUWAeu9dL3Jv6igXQfTMyPYcujXYVhXJofZU9/DcPU7mCq42Hn5s4QtnXngs9icfzBZ4FHXVgOg9cLvcqD05bo43oljufcgdudE9xpj/cs4lCFTw5retMYglQu9BuwgBVkGrZu6aQe46qS+GgsvfUYzINgOSCRwpbaVkgDWE6Op0ViLW+QEtPyNbGujQwFwM4avGaBvlUc932pRYKeTBbn18t5uvdnPZZ/id1uKUg9w2iCz1ed6YLIZMG70vCyAbjfdevfZ4DRbl81Abau27Oa96/YeUywWl7jDYmHqvZytQKoNaDVD7YBgfTn02gAhPv29e/D1B4uUACJHhlUo1KWkYDNgLDBBdbApm6t5rNJIRvSGDkJu+dN1VkwGNwG7lAdIaMsoQFSpIPQpHWBgghDPvO4mPO1hxxAiByfmdnByW6IgbULBZhk061Ino5WNFtFtiwFl9lq78QWCWtrfxeZpi7uJ+GRI7RnobYDhRj0yzxQQJMuZJNJTtuJrkoyl3c6hBlkqJGHma+WIk23yZOmQHIvLyEfZuV1icpDcJNnJVGSTel1CiUeUnTAQAKsp1fzWHqUa4ORB1D67Ah5jRI6BE8UIYgfz5YswcfBJAEakes4e/xRQnMfmK34d+TDE9PEvYMy5Gy6GEjdZYpSR7ADIYiukcVaAWHTY+nAaB85hduiPcXb4kUkR15V+uvEQxHd0rfw/djswDu7r7xrQcZ/9KhthqxUIalQyZdSy57PMVfa8DTJXA9TWY/yyc7YNOMmmMqKaas5PnDghDOsll1wiRWHwCjKvjVhPG1xq2RsB2XpMqX1Ptm2y3+02qAdW7bpvBKRaAax6Cx1lStmfuNimP2Qbw2gfqAe0Nc+NmMlmoL8esGwEzFul3wyksiz2/fUAa7vX9MPIIMC13ovYiinVQtYDue2A1WynEKiQAmZO7z8+eQ7v++4ZMYThIdv84us1yW6tEYTwTH9TIzABCIpvFoy2xEOBOFhOvCYQtCZi9NSXKw25Un0CjbSikGC1itj3EVDz6ldQqQa4aOgM/ufT/hmmwu3fZGuhVh4ywnWORoPiwqWLgZoN4hKAZzdTY3BM2LhQt4s9XtW9K708YhSnalIvtNciqEqOpfvVi/zqZsB6cpf64GU7pfVhATTNH/W1i+pukeyDBnlW7QggXmhTG7wuyaFd0JSdX0iJ0J6SEKafgNKFktoPlFVPgtmln7Af5oQdjQIHQf4GjOw8TJ4aCHxMnfh3bD3w+MTXK6oCcovFUwgqkzD+DJywACcuwjhlmLiKoVyEKKb+07eyVkboHsGp8XciRIVOy+r2pfX4o4JX9i/bD2SrSWY9lnWQ55Wrgey81Ezz2knfagU4m43fnTynUc10kkY2r/ZWNdNXKYV6ByKwJ8u6f//+ZHSOY9G7Hjx4UD6ThaXOlXnQiFhq7d6qXpqVJwvo6oFaG0A1e1YWdGWfm11c2IsJXtsIcC7MldyZTcZ/ZfMJ5u177WfWa69GwLFeGsu5v1MgnL3eBu5ZrwO1udl225Z+7qSPrtwIkKRsymVxSlpXs2o36iKAkWGCmoHcbNqN0rSvI2NXLRXwpn+/DzP0O5qyf0oCLqoU60c13FIvWMKfieusBNpQu0rqy6VxTVJ8Md4SrwICXgly6UgeIhMQLwORjygNQhAGPgK/gnIxxK9c/n2MeCWROCyqmzrGWtmXKBk9av9Jvy6GX4uAq/onFHdgZEMbB0AwURKwQY/Q+kx3YIvyan2hzpIQLvBDOG4Mz6Hf0STCWPYQ4KcuCgXFLuSHPhn4MtAVFOvVs4JHiN9TBadMwMmA/Mh23ZE5J6x7rfcsYl2pB7UPIYnTI84AV3qZ4C7/Jbs3YZSuQhaB3IUvUhvGSCCKfH4TRsZ3w8vlUSpNozh7Cn4QY/fBn8HYxLhILNwoBydP4O+KP0SCYuqmndAV1joCZSghIj/A9Lm7MZorIM98i8usVPISE0gXMDf2NMTyeeNJN9SKt5f6xCUddPDDBVUDtmzABpi9nmjrjeONWMp6DdDr/CyMcclYRWMsglWGa1VPAHzfCFpZR3SNtXXrVpnn1C+u5p//EvDyerKxlBhwHCfoVZlPPfBXj0GVmTUDfGyM0Ai0tQNcG3XsZsC2EdDLgmYbaGs4a5t5tZ/dDKRmy1/vezvXdApQNX/d3NcO6F6p/tvNYLUkclanILTGkmYAWyPWdRFwarQVSrAZ+Pjw9+7HradKCNx02zmNAmK/sDWUJgYuZNIWsEgYUb/qcAmaGmDRdVGiGySLGUVUEaqhWfJdmDgac4kluE8EK2AurlIuwL+EgZ0sFBFXEg+dAndqonKxdur4cLJaWYKf9MhyuEuuXYTaHAGbtQHJOrdk8932tCDPS9jHOODWOKOtLMSqdmiIVjvIKiYGcMmheU3bQAySeIUaJOmFqkmuD8jEU0StzIvBuTrkT6QNBIILtUJ5gn1Y+Be8z+aO2fpRGOBJV12EfaNDiIR1rfWohU803nMiXHXlEQwPj8BxvNS7hcHM/Bxuve0ujI26eOTDfgLDQ2NwhkMMORMI+b8oxNZxfnbheWR4XbjGRRgGODddQD6Xh+s6MO4QHHai9AgQIHLzyEdly7NAx12p725gX7Q9CwzCLvZdE63bDOk4Vw+8djvR2mAsC8w6qahun9/JM/RaMqYEq5s3b17iK5Z+WmmAxfzwPMEoD2UpGwFGdT9G4MtrFcTVY067ybPmoV59Z+u9UV3aCxXNQ7v1bgNVO/96P8vPscoGr83yUa8O2r2+FQOrdZUto11P7QJWO6127mm3PrvtA93cZ6rVal2Na20qz3gPsFdd9R5YD/hmO5e9ysumkdwfIwhj/PDBSfyP209jhJE7aPRPMLVU2JBGbk1WnWmcAkmWIJQDmsQwSSNPaF5q+WTUo4gSgsTqMgGuKftK7asEJQgQVCtJOFiff9wurgoAWs6xaBUqiMwGYJQyqHwiAWkLdZ+FsguQlD5F1dftorxZRm1JYksN27T+RNNJ7S7rzOgWfZK3euZFSf2yzpIteHsNs0i2ai0qkjxomevpWW3Jw8I2Tt3BwbFBNBve3vJPIoUldWsQkQD1DY5sH8XPHt0l0dqimoZaxCTSZ/L5IVx66REZ5Pld/Tjz85133lnrc5s2TYgTb04aZCY4gXCgJ6MYBKEMeslfPok+k8vJuUY+A5N2Xv9GWa3eCzIaPNSKt9X1g/ODGmhVA7YLp1bXrsb51Zjw+QyyozxogKVgVOUCanxFAy2e49hEvasevI6glu8hGVkFtbqFzPGM/l/pNsueg9qpv0bAsNG9zUBYu89rdV07QNJm1pV51XHb9qrUCGxmy2Gn16iM2bTaqQsbi3XizUDryH5mMwDbabu3aoNenBfgyoSa0fTLBaOt0teC1BqY2xZRiJnZAl771RNwU3YtJr9pA9clsk9qWzXEZgQ/8lNBOn2+ZsCRSdWyEm0lYQdF0yhMIdnWSIIXEJwyBCxlAglwpe7VpxAmjbjVuBmycKyexrRhvS/awl6s613EZtcxWKvraUFA4uIc2IZSCyrhpDyEq+oihIDMNjpbnDVtBFGgpvSzBSSz1b5o4dFAq7s4UqLkhyZVtRcuY59lB0hjikvdSC08hwx7aCiFyOPZP7k3NRZz4bgMbJH4BeZgdemll9aMPs6fPy8GDFIvjiPnVafJz3v37sXOnTtrrOK5c+cwMTEh19juVfjdjgXeqO17YSXdi8FhpdMQ48c4rm1FrvTzBulv7Brg5EuGjH3KXhz2U6lXAswSXFICwLFFgagCH9YHASkX1qoHZn1wfOLB62dmZsTzAAGwGlHqgt1mWu152mYlFSy3mudbgSO7ndphdTW9JWRURqrQLfCyFwEqrWhXn9+qnVudt/Ncr96a7QTY9dKo73cCWrutv5V874zv+0sY13oP1I6UrbBmgLdVR254LxlQE6JcLOMj3zmGW89X4bl5GAJI+rdsaLmfGlkJy5qAjBoLSyhmR9biZnOKZ+R3jfQlrGsCfglak5c98fWa+HYlC8sIW/QmkOhCGx5LQJvFIlqlSBW4aTIp69rAyCu5KL1Gnp8Jc1hjMeu2YvpjmrFF8o5suMTEjxPLSddhiRZTunASyczegE/DlyanFQCSObQc7suz9BmNAWuSQa0na5M/y7SneUnaLrlLi2MDVzUy037rwYFv2IRlPOXq/bh05yZ4YYyArK0EaDMCWOkqhgcBK93FZK1M7ZeZg9qBAwfEPyIHNjIU3J4jS6H6MO2LNvO/dPBK+OyNDlztMURZsoG7rJUc5i+stLP+g5tN8mtRM50ykc3yyLQ43jCYAMtJQys1gKw3jvB6MqwqGdDvfAbHOJ0jWYc8J6SFHaEyk5ls3WrZ2qnXZuDNTqdVmq3S0by02w/s9PQe1gdBvi6I2gGH+tx282fjJXsxUK8u6+Wx0fMaPb+T39sB2u20ea+uEeCaTawZGFWqvC4sauK+pxXAXZRe6tfV9wPc88ADeMcdsxj2XDghTVwaxUom8KA2lRO/J9GN7A5b81mlBls1/wQpVEq9C6hkQLAaPRcJSA0RRQFi+nWlp4FQtAXq/2px1pvg2GwZbVOgxfXZPBF9mRLfn4m0YulhKzuTzzWYza1x2VG3JAeZbXxa0gs4Sx1XE9U5bk7uoz64piUm2kt1wxLlTBJeAJ41ktc2RmsUbax2GxcOjeugVtq0/Nl4VPVJ3eRXz3FQDql8LeOqi7bgKUd2wUceOY9tzPaOhL1QRuLuu+8WtkLqwgq8oQOLWu7SMIIsrVrlTk5OymfeK8ZqqTW9AldNr9Wg1KsXvV/T0XGBTI8y0v2a10G++r8G2J/4rqlbo3rvbv+XYiGHHC90zs16D9BzBFQ0yOJ1BKUEoLpQtudrnTd4HxfjO3bskHeO19i7RDJXdOCKbzVATbfP6Pa+euOzal51jNd6ahfEtspLq/ON5oxW9/UCoLZ6xmq/UyYIgo6Aq92p7RVMvdVMJ50/ey2/+9UyfL+C//6dk7h/PkCOIDIFSdnnBVVfGEKX1vAZK/NGbPFiYMuXNdn+ly3jKPFxKoEJCIhT8GpSAy66y0qOJaZTVhtmQaWtYY1BS/62jqxLJw2TawHA2qCUSdDucDRWUziYKAcaB09Y7DifjgMSJtqhryw7BpkEeFgAma1Wx22Vt85F9bSyzZiARs/hPcMOUEaMsXweL3ncIZQjD64seBKGngM/GQm2+8mTJ5foo3mdGoPY291kWBmNhufPnDlTY2AVuGr6OgF1MqB0W2/9fp/2F3nffb9mydzJ2NHvZRzkb/VqIMvmJ3r1xEdpo4l/9XLX3ZN0/ODiWLf8dR4m8Dx9+rTIlRSwU8fKsUgX1QrmVa9JkEqGlulR4sR3kO8emVvKChTMdpfb5K6VBDrLTXs59/Ne1hvrupFnlE7Sb/faZgyrtlM7aWWvsd+X9TQf1QWu2Q7b7iTS7nU2+LU7uX2/6CsZw71axTfuPY3/c888PAQIaV1j+XIlGCOo9GgBL+6FFoejtYFUo/zZwFY8xabMbZJPAjZa2hPUJoyuaENr/mOTAVEgah1tZmMApXd1PjyoPGFBMrFE7Fs30Zrtf2013Rg4Z4GruOGi834CPJeygXap5c7LV++ORbraZSQpbem4cP0CcsbDUx95GAc2j8LEHpXNMsGRtaDBFQ8Nk0hGw+4n/ExdmP7OyYMDPicMbteRteXAppOGTj7NGNfsyr2T92kZVdIXt+p7qhpFZcr6InODTKzbGlAjJXsbfD0URt8HBZUckzjecExRAyoth3rpoFSJBzX5BKC81jYmIjDluMRjamqqZpDF61Tnat+zWvXUDuDqNi+9SttuD+ZFDeKywS+y+ezk+e1cq9dk54Zm93Z7rhNA3G37dHufCcOwocZ1uSxqFqDamWzFzPHZ3LavlCs4OzuFd373nFh/awCC5HwkIVcZFlYAK3WjgriWMokCICw9aj1QoMZIInaUkJsJWJV6SBnHgE+hEVfWl20KXlcXziU1uohN6GCLpyn4tNNJw/ImzyJ4D+FK1LHUvKtOXfDaVNXaVd9cTj0247G5yNkxbPCTlx3E/HwJ84USnvWoo5gtlyTQAOtShfhbtmyRvJPBIBjlxKB1zQmRrKxqwJRhVYaHdWO7nbGBaxagZt+Lripsnd5kD8Q6JiiLnZ2g12kRB9leoxrQ/mRrXtebfpxaeY459BjA+YmglItjNfrU8Yi/q4EWy01W1fYywOsItnShzfMc3ziu8aA0qhEoatV89Vi8Vve0Ot8O2FrOwr4VSGx03sZEushuBF7r1Wer5zarl1b3tjrf7Txjp1sPE7Zqy5U4L8C1UcLZjtFNprvtXLxPXzY6/H/fzcdwqkC2LPmdlv6JzdBCdKElhkp1CqbG9Qu79AkwTbaiXVpk1cCq5iEBqWkYXLp7ErdPtqGVBPKUrf9m2szuGrAxhGsW+rW7Z7V3F1nXICR4dWXLZK0PaYs4xvYhF6fL3MbJJdv7qecIRrOCoWcI4Oo9W3D5nh3SXlwG3XL3GTzr4ZfA9RhUIQlWwXsJVrdv314DptSsqlNvlpkTBSPR8Fpa9aqnAX6XZ6eyA9ZNViqg1zSqt04GoLWu+5V6vjJlagyxUs8ZpLvxa4Dvk+1tYK3eL50/FVATlKoG3p5b9byyevaCmawpDx2L+Jn3cgwisCUY5f18fxTM8rOyreoVxXZxxTTWqk560fvWIu/6TNtoy/Y40G65lpv3Tu5fzrXsY/buRbvlW6nrTERaMz26BZntAt92C6H54L8ccCrVMv797nP4h3vnkI8DRGRPaSiU0bK2Sl/SZXEX3Wezs44AYnFwLwB1IQxtLW21oKchEvWujMKVak5bPd8+XzOdSoFSr+u+k7x0ei1fALKuykwmL8RyONJOc7D4evqQRbWK/+ehl+Jr378PU4w6lbad47FNE8O97XmDx111SLTL9As8X6rgaz+6G4+6ZA9+/oqL4dD3arUqAz5X0WwT1azypSWrqoM8f+fBOqChAxkL202WglMFsbZXgQFwba+9Wbd8/9VH7np6R9or4eCq1ayBVgzZSudFAakSIgSb1EvSSMreNVNtqgJPHXOUHSXjqmkpYKUUgmCU/6pkQAErr+VvKgPgPWrAtZwydwKElvOc1by30zJpW6pxqcrDmOd22P1On9dOXSw3zez97I9cRGkUtXbysNLXLAKuKwFglzPZ8F6ZvKpVnD43jbfdfFqc3Mv2rLpmqmtR36DahDhVdnXxNdl8JnieLGtIM/qMlWUqH1hQ29ZstJoYwy96oGS/lW1WU5dYNKlfO7CocowkwAMSv6ZZI7KV7r1p+pR0XLp1FNdcvB2+7+Cfb/khwqFxIPThgf58xdM9HnLRGC7euV3q/f7T5/H9B8+hOjyEcS+HP/6ZI+K+qzA7KwYLHIhUK0YWQxkR1YzxX5aZ2jC+6Nntoixwtb83G1iWO+isUpWv2mN018X2ibtqDx88aN3XgAI8BX+2twE9Z1+zkgXWd5t9miCTYJK/cZzRiFcEp+zrCkR17OE4w9/UOEuZU93+Z755L7/zHtsPq/1cAmXWgQYU0PJmx51W83Y/jVPN8tKqHHZ7L7dMrHudC9rtR8t9ZvY5y03Pvt9mWW2Gv92yreR1dYFr9oGdNH4vM6ua03KxgtLcFP7mjimcKtOvXJgaQhH5dbZVLe6cUv+nNeyrYV+ZXKohoFeBBWRJxi6VCtQApyUVSAExNbSqwe1ZPdQJHLCQNrfAl+pte/bsFglJJ5dgEfRpm4BXgj/pL7Y3rh5kqNnkQnb86p2jOLBrB/ImwomZIr597Dj2bh7DdYf24c7jp3Fsporr92zCoYt2iB/eL/3gbszFQ8iZEIXAwx8/4QhGTYRN4wkzQR0KJwsCc04Y2YGeReJ5ljnrcqceSLWlAwPg2nmH0Njpg0hbndfd4I6kBnTxqdu7azEZcxxQt1UEqzzYt/nH/HGc0S1ZAkyCUF5PWQHzrWyqMn2UNDEd/U4QzM/Ut6rVO8cbpkGwzLRtPetq9I3lgqnVyGO3z8iWTduuldFWt89rtNBYbnq6sNN09B3pV8LA0DJrJYHpctNOpAIMtxrg3++ZxOfuL8FxaIbF7XyNYF+/2ZSQVDmqvfKkUdeiI3XcT/au1hlT3/bUPerAINjWunG55etFh+tVGvUGmEbls+tS6kYCN4TicYDglbWUratWL129Z9nPaVxOF1F1Fk+4/BJMjBqE8DA7X8bYSB6uBJ4I8cUf3oOx3BgecXQPXMdgen4eX7nzJJAfRggHv3blbjzm0BZMTk9j567dSe5jI9a3nOD4InNS4cRD1oITCScRG5Dqy68TpA1g7YGh0UC+kQf4bvuo1qWu/vnvSk8K3eZ1cN/6qQGdmNXbwGq/e1z0ElyqjQBBJb0G6HhC+REPglK9hvfomMP3gL8T8HIsUkOsUonzY+LHluOURupjWhpBaz3MWavdHr3quYoT2t1aX+ty1nt+ux4TelVn3aRjyuVy3I8TATsAXzwerhOj6ANnz53BW26ZRT5nBMgaN5cEAmhwLInympKk8tI3NkkTIx09zWvd2BGWlocY8LTc4++mKdb5PRI5N4ky5ro58fe6agOk6IQ9hKVJPPkh14CNawwlDPTLCtw3OYPbj0/JQuenju7D+LCDnMnhzgdP4PvTZeRyw9i7KYeXPe4y+GEkTOr2bVslChgZDdX2kLVQAKoGV1xh62Rjl1dBqw1Ys5/tFl/rAWw99D7WESdkgg62ST8YBq6HehvkcWkNsC/x3WV/InhdRGqsgqs/jhV0caXGVDp2MB8EnyoB4MKZGliZe+JY9PR6j5ZK/bbqOMTvKkPgu1JvfLpQ+sRajatsK5UO2My3LsRXs/6z2/+N6qTfWdZF82W1Wo05IduhzHoJOLppKLsCuWIkGKr6Iebn5vCum0/jfJn70o6EIzUatanDniAureoeiQY28ZW6AIrJuiajBweQNdSWdljO1bh8gWFMAzaIxwf61U0c+rc62mNVG6dCqQAQ4ujmMRzdvx2uMOSUJhvcfs9J3Dtbgjc0CuPEKM9M4RcefrVIAcqlCr581yk4+RzKYYw/e+KV2Dzk4Pz0FHbuukhkELr6tJ1y63af/qv5VzmD/V1z3aoeWp1vVYcXynnWkxpt2RFsLpTyD8rZfQ3o+2mnoABjtfqSMqX8l5pUsqBKHDF/2e189nUCWe72qFxAXVrp7g+NregKS9k+fuc1eti7Ftnfuq/N9XXnWo2va+EdpdOysn+oy7h+JDHr9TSRCtSr3G4AZ70HtALB9nN0Fcz8aAUuUO8B/PI8/u8PJ/G50z7G8olP0aw/1U5fp8bM64J/1MgykqIj/t67vOo01/17vWB6+ncNfYm2RebVIRtaY6kXFgNOB8ZcUQb/0hUYgakTUTLCwBQx9o66ePgl+4X5lYUNgOOnz+PW0zMCTg0mZNCFAAAgAElEQVQoYwAmwgIO7tqBO05NI3Q8uF4OxaqPX7pyF35y5zC2bNoM43nifIKTRjcumeqB10at1ulA07+tv7o500hb6ku3HSve1c3h4GnrpQZWS0PNd11tNwhc1Ve0cCLpQpn9WrWs/J1glvmjlIBAV9MgkOXB33UMUanAegEg66V/LCefGirW1ovqAmY56fbiXjtvtqykF2mvZBoCXPkAFkC3PXtpANEKuNorQKJ+2Zp33Zr/TM1btUqtawnTU3N42+2zic40DhEt149opHGoGlfzIm5W2NjB0QyEicV9GmmL3hlkW51gVv4WjCS6rUUKOcSHbVDF9pEc9mybgBNGuOnEJC7bOgYv52H7pjFsHqFPARd33HcC9xUN8g5FHvRIQT/AVYAu1UT4kbTo4RHg9264HJ7Ji9yAmaVsoFNjhk6AaCfXdltfG/U+jhUKXns5Zm3U+hqUq8kYv0J9KcvyqmshAkwFneqmipIFHmRM9Zyd42xavI4AVUGq6l3Jtg7Glf7q7Ryr7MAqay1z0vywlvrFH3snLVYDroIDrcrtRcjFTkArG5WHHS1H71cqu1ytwJTO42N3zePmyaqA1168oLL66QCNZtm/Tir8QrpWFhdRsg3BdjIuI0Z05gWiXn3Rw8No5OOa/duxc2IInnFQjgN89QdnMGvof9fDKKp43OX7kXcdVPwI37z7FIrwJMZEEMRJiGANKkE1rDHwKmX84c9dgx3jHhiWY26mIAyHTii9brte9N1e52k9prdalrzrsW4GeW6/BuzJvBdR2+wter7rZEgJLtXAiowrn0Mwyz8N6cocq4xAd3vqzaW8h+BVZQT8rgak7Zd6cOVK14C9q2zLIHvRx7rJ+3rSsjYq3yLgqhdxIuCfLVrvpoIUDNfTFumkrUwvv9drSDY6XUzFfohqEKBcmsOJ8xX8rx/NIIod+hboNmtyn4YlVcMb+S2jy8yC2rUGrvUAT7uLhGVVVgc3J20uPUDuonSABm7UJDtd6JLtSSAXVfDYowcwYnyY/Bii0IfvB/jhg2dw0s8jjn0BzDtzER559GIE1JMVi/jy3efgucNw3Rh+xAhXanDHHCZ96T9fPIafuXYH5qcCjG/eVGP+uwWZjSQ366ENO2juVbk0W2d23drgdVUyM3jIuq6BRu9zlhmrN3e1W3D7GeqfVd3q8Tk0olJ2lPMPd3dsYy0ab6m3gEbPZL9n2iSaNDCBfW2/zQvt1t1Gus7uB9oets/XbueWTutI+zb72no3bq0LXFkhROUaGambUGbtVKpqepoJ47WhdZVQKQcoFc7j3T+YRTEAQiv0ajvPbHRNv7zgOlDSpRS1tbGJ4AWJ79mIW9zGSV3Nkr3k/+nuiedDYTSpv+UGOG3qIxfwqAGlqyrRd3ZAKy+nMhfdmxNPuwSTUh6fVq403HITd1m1RQJ9vzp0TQDfxPCSwsEEEcDrTYA4MmKQ95A9m7Fv67joZueLAe44eRYzxSoCJw93aAhuGCBkkIqggssnXFyy7yKRB5w4W8BtZ6YR5EdhqmW4UQhneBgRA0xQF+sABzcP44UPP4R8nl4RkvCtK3GsVLorkdf1kKa+vxrBZqXGrPVQF4M8Lr8GCAh74b2C/ZLecTgGc/dGddj8TT0H2CSO6l61P9MvKwEpr1c/rln9ql67EcaURgv95bdo/6Sg7cU+sdIYS0utBKHKMPunNrrLSUPgyuRsNlRdOnT3mKV3qSi4lRNoWy7AScmvBqgU53Hjj2dw+/kKvB4Bi0WOAhp6HOhV6Zemw+cTV4r8IfUfG8YBKiGwaSgnzvQPb8rjonEP4zkPQ/m8ANEoiDBfDTDph7h/uowH5io4XShSBYoRgkNiwSBM4zSsDAhrVivUuPomlEi7OcaxisNES82bvJwYSxF4iwZWyh0i77jg/4yJEDBSGstJ6O16MMVZPOGqg/Acg0I1xNd/fBy+R20YdbT0JxsiMI5IAahRjasVPPziTdixeROcKMK5QhkPTs1g+8S4PPN7pycBMwbHDQSozocxXv24o9i7ZVjY4l5PBr1Ob+V65PpMWXWvuoNzIUyE67Ol+jfX2mfsyV41iZ2+v0xLmVTZPYwicYNFplXnVJs0US8C1NXzd71H3e8xLd6b9R/dv7U5yFnz+XHBtmgljKPYf9RjQDdGxv3aek2Bq2ZaYzz3quDK5rZj+WgDV/G7FwSolEv4wak5fPjuAobchHHsZaimBS+uaQ2sAlGpjzAOWcUI20byuG7XJly5cxgHNg1jKO8hjoPEaCgSDlO2tk1Ml1P8TnaWi40YM8UQd0wWcMe5GdxzLkQVEbyY591V7ocGo0MOnv/wSzDilAGTE5RKa/2ArGgY1gzxmDGC7Vwc4rtnCvj4bWcwmjMIjQenPIudYyN4cL6CMc/BT1++H7TJe+D0edw2WRS/sSaoYtwF9uzYjBHHwUypjLunZmGGJ5CvFvGIS/ZifDQnEdAYwEKMxuDgzjPTuHuqjNj1xOCrFAW4ZvsOPP8xe+D0iHHtdLJb5UbakI/jmMVjrXRkG7JSL6BC2dIk9iW+w92QN+p3mGwrQSv9sm7btq0WJIC6Vw0jzfSpcyW7yrnO9iygY4gCW9vdVT83SztscDvX9HMZl5s33cIXLsfzekaWtJJhLjffa3l/W8BV2VfdhmPldstkqBatE+Mv7diqvS1XfZTOT+OdP5xHMY5gghGEbhFu7Al46/WhO+y9lBOQLaX20ondhDWmdwNjcC4o4T9duhVPvnwfXLr7UhFu24ViBKskLcf18MBsBe/5+t2oRPRrOophlFFxPXhRBTFybafa7oX00ZBDFaXYQQ45XLk9j2c8dBdAv65xIg9YOBKrcAJveWEFXAPfPV3AB753AmNDQ4hKU/ipQ/uxaWIId52ewY9OnsUTrjyE3FAME+fwnWMPCvt6ZNd2bB0fRoAAFBrQ9Gq2WMU3jp1AdXgUw1EZjz64A2NDY/AdHy753wC46+w07jgzg/zIMEhPu04Z58ou3vpz12B8mFKBJJABw/naxwCMttsj1u66gdHW2tX9RnqyzVrZbhob6dR5PV1YcY5TWxGyaZQGEHgSnJI5ZVqUAfB6Mqg8RzaW0bIIXvmn7rI0D5QSkI1dzhzcq7bhLljiHpKbWzSu5vaZi8hwRy0Zn0F5WBqWPRnfE+NcmdYYup33iyosQjX24Jl0czAGQgO4Gr1yBeb1XtVDr9JRrwOTk5PihtEm7XRO1z4n87vj1IgfDT3OPkXbJPYPpsfrNqJsqm3gysbRbTh+bgQ8mwFaZW7bYVoXwZtUx6o61xKNx+Zm8Kljc7hjltvMsWwPI/bh0Gx8XRyJXy1DoEVtasSVVoRfOLIVjz+wDeUoSrbP08Gh3SLZ9c/Pbs7DTHEe7/vugzhZTIIq5GIHgeFw0vvRIEpbgJrUUgD89rW7cc2eUXhRDr4TSBSy7LHwUnJrzOCm03P44HdPYNiNcfWuzbh4+4SA2igK8dVjp7BlbBhX7bkInhOJTpWDX+BSp8r6NHD4wYlEXjA1W8U3j58FnFEgKOLizXlcvHUrZspF3H++gPPlCN7whEgMkuowqAQh/uujL8UV2zwYx+PYm46m7bbC4Lp+qQEdM9a7MUK/1OeFmg/dslcf41l3RjqGsb+p0RXZVIJPMqfqmYSAlteoi73sfMn06SlAzzMtficQYRr1DLDWuk1kh5Iu1Tn+ujFK1RDzfoTjhTkcO1fByfPzODU7j2pIo9hE/sDyjOYNtg+N4OD2MRzasRl7J3KYyAMjlH6lejl1VpjsKm78g/3jxIkTy2Jd2b927twpzH63BGO/13RHwFUL00nAAq04Ba2dMK36PF15qC7WD0NUi3P40ekCPvJABXknAoJhRE5VdI39eyzmGwkcQ8cRo6NNwzFe9JOHsCmfgEsaMHXL8Nqd1eeKC6E43//Og0X83Q/PIm/KiGm5tYj/7E29EYhTzRqaGONDebzqsfvFqCwXegjdsGnwBhmkDHDTqVl88HunsNkNcMPRi2mbhbIf4Fs/Pon5yEUY+7hi+xiOXLQFEfLJIBfGOF8s4d6z5zA1V8HRfbtwcPsmWet/454HMR14oDeIxOwrEiMvN9XByurfIVPNnuMiZ4BHHt6KX758BxB7CV9wYYyb/fvqLCNnG80wYRlV0fNb7TFqNXYh1noitg1q1NDKLjcZUwJVZbn4nUCCLKodIEPv4bxIgEsgp8EFNOiJylzsrfS1Ln+WUJK8kWCJAnz/TBFfu28Sd52bQtGP4YksLIcIIULuXNFeIfYkCRG6kXgQz0AAR9kqR+cccPmWMdxwdDcu27UlNTN24DawZemn+ujFy8W2P378+LKAK+uE3ih27dolWVqN97IXZe8kjY6Bq3aU7GTAlaWGpOOLSoDKVaOuTFXH000l2sCV4V8jP0K5Usa52Tm8/84CqgGBByMlRSvAIWawcGpA1UklL1xrg0PugTgiV93hOXjZYw4h9AAvjECdq6CsZWDJhReahlE5RLEPk/Pw+bvO4Iv3FGA8LpGtnPXKOwNcOHGAwOTwC0e24YZDmxCGHKb4eyIFaHQov3zT6Rl84JYz2O/5ePgVFwOBwfHJ87h9uigAnEA1jCOMR5H4XGUErslSGXOyqz8sIHMsLOHRR/fD9QxOnJzDzbNzyCGPWDTCiQcDYQpk0I1k4OTWlIkiGONh01CEV91wuehxhcftkRFgd/2mv+5aj5OF7hb12qrWBhX91Uork5ts2y+n/Mu5d2VK116qjfo/QShJHUoBeA3nQ34nIOX8yN8V0HI+JJvK+ZG/U0bAc+rXlfcSANvzZt+8d7J9n5AM86USvnr/DL56z1mcmavI+j7n0fNNjJABX2hLoK4RaTybBlPn1MP7vdiIZyDZ/XMN3NDAjyNUo1DsGh59aAd+Yu9m7N08ekGMwexD9913X92OqPIAAf6poV+jHvv/s3cecHZUZf//zdyyLcmmkh7SIAmhgy+BgCAoShGw9/63t1dUrChNQcTua++I2FDgfcUC0gUUQk2lBRJIL1tvn5n/53tmn83ksru5W5Is6HwIu3vvzCnPOXPO7/yeBjM/efLk56zM+g1cqwWFAHkBiSZUb6nnPD5r19jRY2pbCXZxly1w/DTVHy869V6zukMPdzDtHXqN2bdhfjEBCW8F59lWKOg9R83SQePixc5OSANlW6u7noxDCNhjcfz6nZgNFJxaPaYSBxcLN1knaXjTXoOisENnHzdX47N8a3Tlzga7tM0ctLrgocIodKYCP13ytCZlAh0zb4YDj5s7C1qyodOVFKDWxySAwwoTL84y6z4jcYBXKWpynXTIrKnyfU9rNm/X0q0FeWnsbPs+DdjmEISh/vuoGZo2rlHZgBSyMVPw7371tHnuTQBi7QEgGCjo7ZBh64fZE6KCLbvwbDErgcNLX85cPfWdcEXUbQ43Nj/s3uRP+64/h6DewEpyTTRyoPpe1kjs5VAbGlCinf25kmX2NM7d70uAHHEU7f39cmH5uuw53RrY9e7yHGs5atKJEyf2qd60NjB29G/MmKHZY/ojk53Xux37DW0y+8JqJyr6CpuWzJgFYHWro++7WKyWPIB7AboW83WgbRvK58KwHMffDtBXAToD3fnYZv1m5RYXuQXHX9+vKAp8Z++Kh4MLJ5gpKFXJKkxHctZYJDyEWWXt9sI4dKOL8V0vqKfIRysnhelAdeW0SsyXtPTSBdN14v6THDUFh4t5GEs5oDfzHDIjYN48/vjjO79HHk6mdcpm6+T7sX8RZnO5znaX9r6nVNcQhzNmzBjKKTCsyho0cGXxyOc5HY5wYMyAFy/imNGjujvbn8W6WkJJEGfx9TiZsFA8umGLfvKUrzFeqGAAge331mgAGlmgJmels0+cqbAcG1rbCXuogOtOiywy8nw9vb1D316yUZlUujtv9mDkkNzcwlSkVD6rKeMr+sBhM/tMlGWbWHefiT4bpnTflrx+fu961aVyevF+s5RO4cgW6q5Vj6slRVIAGOkdLWavLAeRsgDhYodmNtdrwbTxCpRWRhXd9fhGbY3q5UWsnLvW+dvB4ogpY/SGA8c78PsfW4FY3ozZ3Xffra997Wvavn27jjjiCH384x93qqneANRg5lZfzyaBVDVw7YudAhQAkkaMGOWUDu69Cwjk3qZx48b1q7nvfe97tXLlSv3973/vs//J97o/6R7ph6Xipp3WL1NZJ72QkyCZ35cvX65jjjlG9957r9sMf/jDH+rXv/71gJw12FDXrl2rT3ziE7rgggu0//77Ozn95Cc/cY5GZ599dnfbepN9UgZ2aP3LX/6i008/XV/60pd0xRVXuLYmwwL1dlCi3muuucb9s72lrzHv16D24+ZkncwpiwTgIuCUy45NtffG9kYr3uSB/ACpZkYHuOX3XR0E+tHMQd4a26UqAGyWVY6k3927Rjes3qLmBtbitCpeRanAV4VV1ykTfRcG0StnnUlAQ6qgYph1mi2nTMSBOJVVEIQqREWNJClMlFHWSysKy8JbJST1e6WsOj/S1kJB8yaM1duOmqMpTdjAgqFxmh2UYnKQchnax5Ex/3hXbc64tcLz1dhICLQd7z+ANdcZm6H0hK14h2bNmjW0DRxGpQ0auLa2tqmurl7pTEalLnOB2EbT7/aIHIr+2iZlMcnMNqjQ3qKfPlrU5iArD3X4YPTrQ9HQWsvwPGVT0kePmqIxLG5dkzbJkPZeVJXJQY11epyKVVYl8PXzhzZo2eY2d4Krrc4aK5G0tVLUp583V7PHwFLu2t6BBRzVWLmcl7w6Pbi5VVct3aT6UaPVHBb0X3MnK+WzKEb656q1alWdS2BgF+AjW85r6qh6zZg8QfUsjJgCRKG2dBZ1z5rNUjrrUsPWkvXMFoKGtHTO4tkakfWU4tj/n8strNdee63+9Kc/6fzzz3c/AUO/+MUvHFtmm3P1nOLv5AK7gymPP7dFO3lfb/ckh4H7OcC+7nWv03nnnafDDjusuw22+CfBBfdv2rRJY8aMi81EeO+ceYinlpZtzi6sWj2bPGBZ3cZy/Pd//7cee+wxB6Cs70lNAL8/8sgj+uUvf6nPf/7zO7GJJo8k8KoGX/fdd58uvfRS/fznP+8GNtyzevVqvfa1r3Vjgdx31j7E/Vq1apVOPvlk3XTTTXriiSd0+eWX66c//Wm3+KwP9Lcnky5rl8kDwP+KV7xCb33rW/XKV77SsYJveMMbdNZZZ+mNb3xjj32zcbU6zj33XB155JHuGcDd+9//fn33u9/VN77xDTeP/vGPf3QDNmufyT85R5Dnddddp1/96lduvAzkGatrJED1XLF9pD+Hh1pfe8uGxGGCC0CKuZxpAnY64HeteZYC1ph+9jdY/P4eoGpt48DuixQSE9sLdP/mon5711K1hlllnQaUM30FQzDnI5CrlDR+BMTBBB0+rlHjm+pUn/UFbXrZzcvVnq84U7hKuaiTD5iuk+ZMVKESqbUU6MnN7bp7/VY9ubnTlednAlWiQOmwTqHKkpd1drMv2G+8Tls41UXjcSa2sT3Xs/6yucm7bWsfnUqns2poHOH6l893diXL8RSUS71qJ3h3Z8+e/R9Tgd5mRUsLp8Umx1x0tLc61U28+bhlfEi82mxAKdGYBhY9XvpKrk33bMrpuvUEnY+DyA/ni5NmxAvneVo8pVlnzh8TZ8PqQ1sfRxytdG20qGKi2KjdmUV0pcQNIuds5D5zdrjmj7lDGi51bmxtqifa8vrGHU+qMZtRyQvl46w1QDMLNz6cfjkFK9DCcQ16xxEzFJZjj/+eLhtTxtE8b9Oo8j3pqY5Ad67dpoceX6s2v0n7NkgLZ0x0TlWkar394bUq+nUKSR/bVUNTWNSx+03tSmgQq5LWtXTqoae3KapvdJEnMCV5RozeZzTO5fNy5ZBS+F2HTdG8fUbG9fyb27namP3v//6vYMq+/e1vu7E78cQTHfDApgp1O16xU6ZMcd/haMBnc+bM6Y5RiPr60Ucf1aRJk7rVWWzWDz/8sAOOM2fOdLJ++umnXVkLFy50jBRAAJaX7/gc1g+Gi7IAVJdccokDRdOmTeseK9YIGFHacvDBBztTgBUrVmrc+AkaN26snli92rGv06dPc8CQ8mA8aAcsMpoj+jB37ly33jz00EMOjOy3336uPx/5yEccMEUmtJfwRTwHOKZcnHIAY//3f/+nD3/4w65vAF3kw3O0ld+5Nm7c6OoC6BxwwAEOjP32t791TCngzupkHP72t7/pne98pwPMlIE5APWvWbPGtZW/Aa6MDfVTJ4eLn/3sZ9qyZYtrG20BKAFqeYbf2TSRMfUnPdht7C+66CJ3HyB8/fr1DoD+6Ec/0oIFC7RhwwY3LvPnz3cy4hnaQ32UhzkAMjj++OP1ohe9yNWJDPgJg/+b3/zGgVerH9vQzZs3u+dgj6x9zCUDrldeeaUbL1T0U6dOdc8yl+gbDDGMJ31i3GkX48I/5g5j0x+WtvpeY1WZj8wF/lG/hbCKD0Mtbk5Vm6DgtEXbkkkI6B/jkvQN2Vt7mVsnYUWdAl/KFfP6zf1rddeT29RAmMKoJE91ivySwsBXfSatOeNH6OgpI7RwygTVZQCycVYdXIMLxbIuuWmZWvOYlHjKl8o6c+EMnbJgssuAmGYD7HKO3dCe1x2Pb9cD67dqOxkRyQAZwcKmlY2kggIdPHWcXjl/qiaOgn21+Dgusvmz2o/W3hmLQ834Z7P1qquLmfuOjjYXRqwrnljX9NixxybnKO/M8GHth3YmD5pxjfMkxwwYNhf20hmLwgtqi14yJl1/QEASuNJ9i+fKRlLobFeuWNB3HqsoDHBEGt6ONC6sUyrlnIDeesg0zR9b3x2vrrehDf1AqSCrIFVR1ve0aktZT7W1O6e0UQ2NWjAh0tjsSFXKobgXY3iu6lBazgTeTXpPkZ/St/61RuvaCnEigxpU6L21L7YZJJqAr0zK00eOmqWJTVIpJDRV7xPW7L6YM+6Y47uogHqqvaRlm9rkeyndvvIJtUia3dykg6aMdeqkYqmg2x99UlG2ucvZCxOBTh0/ax81NGSVKwVauWaDtlY8Rem6HYyy83erzcbVyS+IdPS+o3XWARMVJ659bnpo9mdJMcYV4PStb33LMeUGXAERbL633HKLvvOd7+grX/mKe1cBYwCdM844w9lcvuY1r3EOK4CS3//+9w7AvuUtb3FlwR5+//vfd8/8v//3/9zCCzDjs7/+9a/66le/6j5DnQpY+tznPqf3ve99riyAwGmnnebAka0vP/7xj/W73/3OgR/U+gZwZ8+e69jCb37z6w6MArwB2GwYsKjHHnus+55nYTsBSgDjFStWuCDyMIeALwOuV199tTOZeMlLXqIXv/jFToV+11136WUve5nrO2AWIEj7KRfghBMGbeZewCtyoX4A6Hve8x5X1tve9jYHZgCi3AcxgIxhOAFmlPvmN79Z//Vf/+VY5+nTp7vhpL0ANhjXW2+91YE7+sE/ZIm5B7KhL29/+9tF+wHfF154oQNe55xzjhvXZAxI3tcbb7zRAWDKuf/++/XBD37QjQsgGbkDIA888EA39vTvHe94h5PrJz/5SQdqkTN95hCBPF/+8pc71hi5UD/94753v/vdetOb3uQYVeYT4Ji9hjkBwMWswNh+5AmYhXH/4x//qKuuuso997GPfcyBVA4E9BOZ/fnPf3YAmwMOBy8LzVgrA8v8Z07TFstghbyZu3wHEEVOSftUwCvjlJQlBykuC5PFfOazpMlNf97Lob43CkJVUr5bv2H2vnrHKq3bWlKY9VSJSkqX0y6MY0cu0sHTmvWKQ6ZqSlM2zm5IbHUXnDUO+YjTa75U0ZduWqHWXNERHLlKpDMXTtVpCzi0dfkpdK2xMR0TqD0f6L6nWvS7peuVU1kjHJhmDYew4GenznnB4Zo8pgEdb5xanJBcu7YGG2pxDWl5rH3MJ7cHRZEDrvX1DQ6sdna0O/vW5JUEq/Y7P/fdd99ew5YOaYP3QmGDBq6o6bh4KdkcePHsdGnfZesa1NbaotGjm7vY2P6xokngyu/GurLI5wslRfkW/Xh1SVvysIzJa+icjoZibGwz5YTZ5EX66LGz1YS9pkew5t7ftjSZocKCNpXSuvye1Xq4vSichwCofpTWiLSvVy2YrOfNbFZYCZyKnMntpQCqyZbjPBHb0WAn+g8WhRWbVR/6qhCqasBnVV8KK1Iqo9HpUJ89fo6KpbJLgFA90kkVMoca5gufsXG0tbWoI5dTq9eoJ9tKSmXTbiO/69FN6ggizZ8wUvuPH6mKT2zaku56cr2iTJNjYjncZ4oFlQt5Rdl6qa6RnAfyBpG+F962IZvVBcfNVppx+jcGrsl3EJbv5ptv1pe//GXdcccdDugBPmDLABWAk+c973lOhQ8IAqBgbwmY/cMf/uBUvNwLKANwAVwBUwBfY+q+973vucUbdTj3ANpQnwJoYC+5D2BHWwB1ABfYSUwFrK0wtM9//vMd0KIO2gngOu+883XQQQc7oPed73xb//znP0V95sUNSILFpX+AXda2T33qUw5wAtgBpIB26vvQhz7kQCHAj3to0wtf+MJu4Eq/AHWwppdddpmbQwBUACbgF7U7sgIoAoZwnrrhhhv0P//zPw6EATq5D3kn3x1Y5OOOO86xpbQbEMa7Aoh/1atepXe9611OVQi4vv32211/MBWg/z/4wQ+0ZMkS9xMZAQYxIWA8Xv3qVzswyftYDeaQKwcP7qdtAFZky7/DDz/c1fuZz3zGgWXGhT4w/oBXLsqDJT7llFMcoKc/yII5w9y4+OKL3XOww8iLuQKYpe/WVgA9oDUJXAHusEvIiXFgfgHKscUFXDNOdvCg3cxF5I2cYWZ3BVqTwIBDBH/3lLnKYrDC3DMWyXsszWt1VAGALgQMBzlAbH8InaHYk3orI2DdJItjWNSP/7VFd61brTblkRMAACAASURBVNFBWoV0SqmIwPY4Y2X1vJn1et2Bc5VO+S5Yi59AjfF7SPZDqVCq6JIq4HrWAVN16gE7gCuLeNz/OHB2JSLQQKBN2zr11X+sVKGIyQLJajIq+WWVgrSmNTfqkyfOE8YEIfuIQwDPbuTKYYv30uYCtq2YY3KVSgV3cEW2zNt0NqNMuk6VoKxysbhTCE0Ow8PJwW8o5+uggasFXLaFLqle4hRZqQRqaGxSrrND9fV13Sfc/nbCNiN+2qnXmQsUii4kxz/Xd+rWrYFSw/i41RXyDr94zZkwRu8+ZJxKASfFvhMnkIr0gW2t+tX9W0UykjD0XUYR3lHAK7afvLBTmrN696FTXdYoVOPPXAR3RNIHwHaGvr5w6yOKwqwCVXbJRvY2Zu4l8sjUUdCJ+0/UadNHODV+tZ2jnSDtJ8DEAm2zaaf9tOoa0rrt8c16eEtOMyeOc0b8uVJZdz6xSZ1l6bDJozR1XLPSirSutVP3P71NytbHMVixw0px6o5P/INJsOCcdpRWrlzU6w6erMXTBnbo6u88H8732wYOSAWEwY7Bnn32s5916vyvf/3rLvMPLKjdC3AA7P3rX/9yYAT2EWDH/Tg0YR4AEwag4XuYONYSwA1sJp6xgEOcwGBLqQtAAwBATU2dLNAAJ4AvTBoXh1vq5XvU0ACDj370o+4e2L99Z87WO97+dv30pz92wBVgxNoFMFu6dKkDsvTxhBNOcGwg7CVMCJ/B2AG4AIKAW4ArgAiGD0cjgBvlwWry85577nHg7pvf/Kably94wQvcvaeeeqpjEgFhgEBADACT+2Gi6SfAlT4D3kztx5q7bNkyVw9sMYAeUI3jFH2gTg6E2KECXG+77bZnMK6MB2AV1TbAD/CIgxWAC7aU5+2glrTB5TPALXJErry/9Ad2lsMI5iLYPiMzgCH94iBjBxLAMaw4IJcLAIvsKAt2m37CjnJg4bDCwQgbXXMCY54ARJEn5iq0g74D0o1xBfwyNjDgHGr4yZgCZOknc3Tx4sXud0wYknbVfa1xyAZWFECatP81UM6cN3W/MbkWGsuiOiTlmkwlO9zee7RNRc/TN295SE9sK7jo10XfVyYsK0iR7TFUUPH0gjkT9cpDZ7g1NzY1xZmIfYY/YhvUvoArjGvkWRhLGNo4DCR7mpEum9pzuuTmVUqVSir5WeEAXFfxlU+VlIlSGttQp/cdu5/26XLa2pVWbbjJuro9rEG8l3bFa2nss2Fz1dbXdKbOmRFgPpDLdTits+27HNZNmznc+9zf9g0auCYrrGZGeclL5cAtpuVS0dm2DPRUmSw7aedaKeWcqcD6lrx+srqiTJhWUIezTtl5HQ6ry2V0SqkUhHrl3DFaPHOCIpUkLx3HFk1cMcil/RUVKqHOvXmN0oQU4VRalQc2ZlBTzvP+LQdN0oHjcfaCh4wtXXu6sD/KpFI6947HVCqE7tmBvvBurfF8VUJP5x89RSMa6lQsojpjvOO0sknWgr9hGdiImQ8s9k71hslAVNFdq7dqfSnS2IYGl+HrkXXb9ERbUR4ZVcK8Dp04TlObm5zt05pNbVq5tUMhJgHIt+u0Pthxj7mCyMUTHNXQpAuPnSUvFcp3Tgpmwz3YWp59z5upAKznF7/4xe4wUHwOQOEngBPtCwwaQAzwCbgDpAEa+c5iVgJUP/CBDzgQBXAFpAFaAYzYLMJesRDjHQ/z+ulPf7obuMIMApAwJTj00EOdehjgyv2sEQATmFFsKGkXoAFQBtsGswk7CCMKg2qM67Zt2wXb9IUvfEGnn3aKYy7xdIfRZJ4CjthUqBtGkefpI2AeYEzbAZQwfgbWYTdhOgGutAOghxwAlYAwPOpRwQOCAaKAcIAWKm+AHHUCAs3ph75hssDzDz74oAOuL33pSx27afaWyG/RokUOUCaBK4APdhOnL8YDkAiDCkiGvaVdvJO01dTWSdKA8pEfanzGCxMP2gWYZXy4eJ5yMPsANMIgUScgEvbVgCv9QI6wpABXxg+gimod4IrZAjawtB958jnA1UwFYFYBrq9//evdGHMooh+MhQFXgDTzEZYVOZrZCPOJ+jhAJYF59e/JdctYU3MagxWzCAiWatNIFfY+S7sJI065RvIMBxvWnveE2EIU07FcuaSv37pUj2wPNTIV85iwJelKnUsmEHhlZb2sWkt5vfOI2Vo0Gx8EQFNV5krCXzlTgbIuvWmlWhKmAmctnKZT5092QDfWZ+3Yr0lawH6UK4X61u0Pa11r0dWLBi3wI6VD6JkyeSAlL9C+zU161+I5GpXNun0Hk7l0mH5Wkq/MM96Znq4kGeTIGTKQNWBPHiqf6+gy2YufZI3rb/i7Z8uONKTAlU5zigSEcDGJGxob3ctdyOeUycTZQQZyVYNii+daCcsq5DuVby/pl090amsp47wfnRPUQCrajc8AhLBOqUSR3nPoVM0fN1IBwBWOtKqx8QQl7mGoR9tK+vo/12hkfb0iTlQ99gwjek+H7lOvNx8yWeVyRaGfVQqb1h4uByqzaV1852pt66go6OW+WsThhaiDfM2fUK//d+gUBRXSHrYrkyHcSeAYCmPKbfE3tsHCxbApjWxuUltrpzpSjVq6uV3ZVEoPPLFBT5dIYO0rVYkUZjxlyjkdse8UjcmmtT2X191PbVOYyXY5EmDt1D9TlN766MBrKqPOfEHnnbCf9hmJmgxK1xJq1yKd59Y9jCPqW5g0QKGprOglwJXxBsABKmAVYctw0AGE4BgEKwhQnTdvXvezgFM2eu4FDMKYnXTSSQ7MYMdqBzPAHOp4GDrAA6AHRhVwgokAIAbQZ6pfQAwABibQwCztpF2AKkAy7CTACODKAZu1K5Otd8BNUdDNfgIqAXmYPWBPC5sJC0ifUW0DvmAsAZAAV0AdgBhwCHClHbSVC+AKAKePqLABdQBjzAZgEQGMgEljIAFcfG5rJzIGiAFcH3jgAedIBhtNH3A4AhCy5tIu7sFGlIMDbWAMksAVEI6NKzI1YAUwBdDBdHNVHzoNRDIegEVMQgDI9BMQjazNXAx5EhWBNYCxpy6YZoAu5cKaM96MNeMEcEW+sKi0ExniXGamAgZckRv2qkngCtNPPxgL+gp4hnViXGCoYYI5KNAmGFcDrvQR7d2uHKN4jrGh3fxugJS/OYyZsxfyt7LQKvF3MkwW95q/x7BZHULCSWLTikOWpz+vfFrXLF2vTCZOww2JWlFFs8aP1hNbO1wMcsAl62HaS+vcF8/TqMY6pwHciQAZIHB10Qq8sq64Z73+sWaDi/sKqZHxWefLKqd8VUqey3LIklwuZzR+dEmfP/4w+Zm00s7YtcvOdtgIubaGMHdwfOztYn3LZNAyhs4cDx8jTAMBrpVKufsgxnzksPhcvIYcuLIBFUs7soe4E2wUOfvFwYb4sAWUhSBp51qoFFVo6dRdm9p183Y8D12UVKdAH1aXyxwSy+Oco2doQgPZmuJMTdWMawxcY9r/jnWd+uPDm5Qm+DMA00JBdUVQcKCesn1Yynp9dvEMxxR6Acxg74xrui6t7/5zjZ5sLXUF9R+YvPJeoMYwq7cdPl77j210aiO8H0ePHusWcFu4HTgdObJ70WdR5+WyA09bO4v/GG3IVbR0Q6vufXK9tpTr1KROTW5u0riRo7Riwza1R1lly22aP2mcHtywTX66Ueqy5w2c3e/gRx3o62IS+imXxPY18yfomGmjnFMbNhoDZacH37K9V4IdPgCuMIAAMVNfG+PKWMNwwaACHmAS77zzTsfO8jcMKesAoMjYg2QopzPPPNMxZpgPwLrBztn3sISwpDCRfAZ4hEGFmQW4AnxgXK2dqOqxUaW93MPFnAPA0E6YTvoAWKIcgCvPjhjZ7ID3Vb//rQNZgCjqBBTBWOJ0BLDkHkAerCDgCzAK88v9AFqAHYALxhZ5mKkAzlvY6gLaAMI8j+kBvyNX3hkAnpkKANYxqzDgStsBYoBFGFfAGbafsKA4ldk6aawswBVTBwuHRR84eADceCcBzPTN1JCYLmAXC5jGsQlTDIslyz3XX3+9kx0yRX6s+ajc6SMOeNU2o7DGAGZAPHJjTDl0UJaNN7IhcgJmEtSJfDCXYOzMCQtnNOYNY0FfzFSAvsNuAn55Bhkid4Arhxpsm5EF4w5bi3xhXOknAD22r4+9/DFvS6ZsTYYlimP/xmGJAJ+sZWYCYOYD/G2OWxZ3F+0SY0L5FsYxaW6w997onWt2B/Wooi3llD557b80ksgqRG+B2ayktWj2aL3isJm69IYHta2TvSUg7LbKYUVTR47Sp4+frVQq1rB1XwMErsDix9sK+urfljvwTJxuP5VRrpzXWw6fq4kNKV14wzKNHzXCRZrJhCV1pn29+dB5WjyjKY7xGgDsqhjg4SLsHtph7y3vE4f9alM/IwmYVw2NO2LkOzvioOSAq4Wuo3jWM4tYMoy7PaCmDTlwjRMDFBzT6sBlpaJCIedecgv9MVADdNuQjD1hMQ3LFeUUKN/ZqW1bO3TF07CUnkoqObXucLrwhox8z9nhfuaY6RqV9lVxOZx7erliMwG8NP/86Fb9fc1mpcK0Qpey1JzOnB9lV+ixtDNOr1ekC06YpbIvZQH4vcgArOtnMrr8/nVaviWnEOZ3QIAvNjkYWd+oDx85Wlm/3pmFMEZmFsKCzz9sIs32C1UIGzH/LPB2OeBELa3JhfrW9cvkj2pQqeJpTqM0f+o4d8q/67GN2h5lVPZCpYkakHJpj5ydVIr+unS5A3PK22leom4iBWMlVCXja/a4rN53yL4u89Zws0DZk3OcdxBABdsFOOAyucFKwtoBtABjALiDDjrIfQZbaTaVqJdxpmEBxkEKL3rKo2xCFqGmB/TBlOEZy1wB1AEuACOYKfAsankYWkATKmhU3TjoEG6Ji/UBtg8QBnPLIQlWDsADyMT73e6DIY3tEeNjCXasb3zD6xzAY44CPgBIzGGYTNTT2GkSh5S+AmJhjKkf8weYTOY/JgKsibQVkAR44lnAEe3Bgx7mGiYPtpa+8Byf009AMiAeeQHWbA1EnjieYYaB7SbvEGAP+VEf7CYy4h5MFmgz8ges0V7kzr1sbrA7fE7bWaNxJgPI8xN2nLGx8FzUz6YKQAaE8gzjT1uRtdkoc0AB3NIP7kfuRx11lAO6gEtMMADaHAwonwMJY86hhmeQLfMEG2jY2UMOOcSND/Z/AFfANwccc2DjsMQYczABVDLGRDlg40YWmGDAsMPG8j0207SD9hqDyhgwVzEBQMUKiGXc2ccsNJoxpdQDwOB+PrPDFQcBZGrf8TnfA2aRE+UNT/VtbBzVWQz09dtWaWNHTpXQV1plFUJfi2fuo9cfPlWZMKXOcllfvmOFNm8vuP0J6yyyMr5o4SydPm+081WIS4v9MAZiKrCtkNMFf12uciX24wiIcFCu6DVHzNUxM5vkRyltKQa67IZV6gg65QVZF0+2XvX61Ivmq3lExu0HyXjfe3KdHEhdBlx5f1nLegOufN7YFIdycyJ2mdZyzkwgqR15LmfPGjRwtROpnbJNbWKZbMz2x+yCeKH5LBkapJZBTpoKcP9Odq4VAth3qq0zr6ueLGlLiVipeN4Nr6DxLv6an3aORec/fxYkoWOGMcSp7p/7TKGyqUh/XLVdtz3VphTRArpj1u2QmjFX2F7S4/OPn6W063/PwN3ux1P+8gc36YHN+Thlbs0M9Q6ES1ntpZJevmCyTpzW7NRHLFYs/sawcw/zgU2RfjIH2BRgHVjQzeaLbCt4pd607DH9cXVJdVkCw5Z15PTRGtvY4Mwpbl65VsXsiC5HgFpmzsDvScq1ToE+d8JcZVlAu8J2DbzkZ+eTNkcBZQAn7AqTFwCU9xKbU+5lE4dtRV0NcLJYrswFHKK4F4aUn6i8mR/YSdqCDUgxVTigj8MPQA7AxT2oyynTzE0AjpggAFbscEvZeODTNp6zNIiUyxw9+uijnef5gQceFKvciFoSBMrnc1qz5kkHvK09AB5AFiDSnMBgMvncQDDsLUAbBzQAm9lQAsAAw4A3mFIAOBsUdqiwgsgLuQKyMSEATJp8aTvyM0BumxP1wLjC8gKGkDfsLiALkwmLO0sfeOdQwVMm/QG80iYAtY0NsuVz+oIMkQ/9gSFOxoNEppgFcKiwdLKs57QfVhzTBfrNHEHOeO4jMxsTyuQeQoLBHAOK2ajZF2gjawPjYhdtwo4YEwvayHPcx/zgWdrDXICRJdIC/QGQMjZs3vQFcwa+Zw4ANhlzfucAgTxp6/jx47sdf+Mwj3FcXwO2/M0cNTMI5MvvfG9OWRxGOGCZ2QAA1xy0LL21zackyNjbK4Lrg+fpgae26mf3POFSbxPpBsfh8aMa9OmTDnaarIrvTF21sb2kr964XGWvrAA70yCUF1Z0zkkHacqYrHzsS53tKuRM7zaup82f3O2cFZIdxpdKQaRLrntQG0tFZ4aAnrIQRDps6mi946j9VJdij4lJm5tXb9eV9z6mLP4HXtbZp88dndV7F89XOusrXW1zu7cFXUP9Fq+4+tad5ktXyEszKeyJdGKu8u49F69BAVcEyeJrLJoJtrcX0jY+nmEhTKb2q0W4SXBni0UypmtHJ5k3irq+JatRClwu5OF0VQPXdKx17tn7vsukIJOK9IdV23X70+1KE6eWN7sHXbhjYjxfJCk57/kxcN0VEM2kpSse2qIlGzqdYX0tWa7cCa8rFIeNc1Au6DMvmK1RKRxp4u/5B9CoTgXKpsRGk3TSs4XeQ60TeXp4c4u+d8fDQj4HT5qoKeNQz0VqLwa6bfUGpbMkvBgQPdzv6WCbTFCJ9KqDJul5Uxqch633b5pJq/uU7zxdd4QI6+lzmysGWJKHW/uOn3aotflkf9sBNWmOwNyxv/k9ORe5P9kmq6N6XWL9SaZKjdNWEwGFMD9xMHlYVtY1NpHqIPHJ9vC7HdKTMrA+JFkTazvAFBYQcGvqeTskmX2qpXLsCeR0z8kuD2Kry0gEvq+WaXIsqmVv6kX7mZS/ybf6eZO91WXPmgyS7baXju+cE2ml0t0+e57+Vs8PYzFt/vQ035L1WN1JU4Xk/DD52/qUvM/ZNmcy3SDTxsHmDqA8CUqtT9TP/LFoA3yeDPNnB/Oe9sThBFxZX8tlT5+64X4V8iS7SSn0y6pU0vrvxXN0wD4jHQAlnSugFoz5t1Wb9NsH16qpgQQ6nsqhNH1kgz7+wtnKkGK7632sHbjGW9CqLW368s1rNCLLXkEYnYomjGjUh4+fo9FZ4pnGSXyweQXsfu/Ox7V8U6vSQUphXVFRpV7vOWam9pvYqDov2+81f28/YElBknhnIG3iXbNkLgN5fjg/M2DgyottLFq1TVNfL6R9x+bB7wZ6axFSNXC1NlTCQKUiNh5FbW7drl+skUIvo/RQGDvW0rAa70kC1wueT1YLhwJ7fNpsYWFcr1rVon883apUV9at6gd2ZlyjPoGr3UsZmXSkKx/aqnsArt0hTGrsTNeixBicMi2twyc2q6F5hNKO5Y29um0BT278gFnLMmMbk9mJjRozxplRbGjv1EMbYzUUzDnndoDjnY8+qWJ6ZAxaq7NYddlS2waaBAy19+iZd3L0SWGKEEbad/QIve95k1wSB1Ll/rteyXfY2Kdqufe06FaDMGOgkkDKwKeBDAM0SfBr9SftuarXnOq67F5ABvMvCT6TgDfZFquTtcqiG1T3qxo4JwFNNWA2wETcVtT7qMmr70+2xe5PzjMDukkwWP2M/Z0EaNbuakCW7E/ynUkC0GQ/ku2tBoJJYJmcD8mxMXBdDVJN7slxSwLoZJ+SQDZ5v/XNgHHy8JDsA8w03yVDUxnghB01FtXWSksgYH+zrlkEB57je+YHz8K+89PsW7sP5V3phavXpeECXtmGrljyuP7+yCaNbEi5kIv5KNJBo1J6/0kHK+XhxR+oFEppzLFInx2G+sL192hjDi//tFKpUNsKFX3mxAXaf8Lobl+AWoFrEMWRxH94z1o9vHad2r206ry0/Kikz558sMY3uGitXYkN+I1YstLarW362s0rpboGBRxKvUiTxzTpA4vnqTE9ML+Nvbm2I1c0C6x9u7p6mz98bozrUO2Fu2rLnvx+QMAVwSYX84E22CID2Kawq3KqNw2et38uGUEu7/LdX7e2rIdzWc6Qz/CI3VUdu/N7F1XA98QZ8MLjAK6xk09Pm7zLckUqPD/Q1StbdevTrXE0gR7SjnZl1nPuaBkv0gXHzVGKhAJ9JDXgmXQq0pVLt2vJxg7nQV0r4+qHvgs3Qkz+VFTU509Y6GLTFjtzampqdJsCajwWdwJTk2RWPqGkYvtBVJDGatkmhAxIGdw0eow2dVb0wNa86jlZh4EKFWnJ6k1qY1lLZZzNU48y62J6HbBMZRwnO1QbgwuLnfb04UOnaPqouudsKr3dOf/3ZtmsE6wRAwnHZwdkwEh/TZySfWYuUhaqbKIamGPi3pTL7qp7qN67oWyfyd/U97ChNgZ8x7qUTM/KZ5bBiHljYNvMAgz4cp/ZtAJa7T4O6fxupizVfeE5DlLMKQt1NpT93VVZrI/OtCtMaVOuoE9fd68a67NKBzEoRetw4Sn7O9ayp2zX3INt68f/8qDCYsWZsZHYZsGkMXrnkbOVcsRRnBCgtVTWZTeuVEt+R+as6nBYQeBrY0eHLvr7w6r4gdsn2cIOnzhBbz1yevdhoBqIEaXnqgdW6+8rtypbn5UXldVZjPSWI2fq+LnjXNICnJRhhWu2htuV8Hbj98wL9k/mJ/MnqZ2u1uAwBqb9SP5O8ziAYbY1mDVrN3ZzUEXXDFyTLEdvTOtAWtKfTaEarLgXpwu8upz3haKKuZw2tOV15fpIYZd9S5JlHEgbh+oZDqrAQ0J4XHAcNq59A1fy12XTkf64osUBV5IKxLavCRvTOO5+nJqPsn2AK96dIbRzr0034Pqrpdt074ZOFwuvK39qDd2NExxwkj6wKa13HLWvyoDSQkltuXbHTuLE4lgH+ersbFNYCjRiTHOcls9FmWjrBq/GpqhSUktHQU/lQi3bXnBG/mu3t2pda05RI7Fp47Bh9Kqap06OMSHDsFXEo3Swp00rF0e/0It0xtyxev7MMd1RBQZbfg3C/s8tg5AAc421wRiIau1QrUXbYX2gICMJ5Mwk4bm4odQqz711HyYhZqcK2GQsAGiABJyqIFGqQbdLjpJO7wRAzbwkGZM1qQHg++rsWT312eYn3yXNV/aMfLqi3CjSPU9s1Q/vXqX6TINLde35kd529DwdOhHVPCRKz8wl6/CP/vW4Hlq3vStxa6h6L6UvnH6osPyK9VK+2koVXXbjCm3vBbiieWSv+PXdq/WPNS3yUhW31hNN4NMnH6YZzc8cF5MRpgv50NMnrr07JkciT4EvNUShLjzjcDXiQOZM2IZ//O3+koJJzUj1nDFsZBqmPTOn9kwtNQFXe5F3lyAo3+xe+zp59gZcDfwWS0XHuirfph8/Fak9JNbZnrGFrGW4YEzx/HfA9VgY164UAT200YXy6gKuMK63rWvrCvG1Mxg1EMeyglob84jzj8VjOzau763/AFeA85XLtuq+jXnHmNbKuLKiUB/5p9+8X7MOnjpW6fq0CwpNaLKUjwqHU66nQme7KgqVTpGEotOFGjKWNWk2wEJPOrtsfZMe2pLTL5duUEMqLT+dUkQ/UAz5vkt16xIA7ELgeFq6DFpDAF4dsObo71U0q7lR7zhssuoIv9UTDVHLRPjPPXtEAklQYCYNg62YdaonkFELw2j3JO+t5bnBtnlPPj+c+0PbAK6sTRZajL8ZU5hWO9SwFuHMBRtr7zhrFaDWIqAgU4AvjCzPsm8Z80WZHEqoo9Y1wkXICcN+mc4Nelwjko/7irxIP7rjCS3b1CrM7ggB2Jjx9NkXzlNjHXFqek8Gzu764LoOfeuWh1Tf0OActHCQetuRs3TkvsT0xd/BVxsZ2W5c2Sdw7SiFuuTGVWovlBVEJYUpX/uNGaGPHLdfHDKylyt0uWalmx/dot8sfVxZovSkpJaCr0+fOEvzxzXHiRXipFzD9jJ81R/zSetMT++daRjMpOe5dFCuCbginGrQOtQLVK2bTBKI8TvtMuBaLpWVK7QrX6jo+qfLeqwQnxKTdlDdp7S9MH27gWsEKzpLfqo2xtWAK0DWPZF4+3oCrucBXP1APuG3erOhdcA11K+Xb9V9G/L9cnbyaYcn1SmjT54wSbnWisaPwhyAhXqHYJ2qjIgCfp3WbNuuWSMzqkRet8ctbbPc3y76RDarlpZWregI9NsVW9SQqVPFo88AR8+pjSCGOf/DfvZ1UW8YlBW6+H8xkOYaqLueS7mnklJRWp85bqaa6+IICbVuTHthuu22KofCjhjZ8W+gDOiuOtfTYXgoxiu55iSdUnfVl97qHoo27UoWe/L7pN3rcHw3kLclDzA7VJMP7TUnPUtGYeCV5ywOtUVHYe/hc4BukkVPmgvUMr52z+4ihnodf2cehrFAWuf834Mql31V/Jy8wNfhU8fpLUfNdCEI4z30mYyr21twTitH+tSf71VUCVRwSXZCLRy/jz6AyZrzncBUIGZcq00FLKoAjOvj2wr61q3LXYpYMmQV/bTeeeQMHTFlvAtB2Os7RB+cfWxJn7h2mTqJiBB68qKUTj9wjE7ef0ac4MdpOIenzasdXHpi/Afz/tr+z+FssKZOg2nHUD9bE3A1cEjHd9dGYx3b1QD2BFwN9FbKZRXKRZU7c3poa1H/ty2jBvdiEioDoDFQ2DI0YgfTxer8ii48dk6Xc1ZfUQWkbFq6euV2x7gCXJ3qupfmACaxcQW4pmFcA+Kb9nyzMxVIl3TlQ+1asqndAcP+XEEU6WX7j9ei6Y2q5CuOfcA8wACJszkm5NXIJl21YoNG1I/Qi2eNVK4z514gFvfqAwWmFOVKqFse36A/Pp5TMGJVTwAAIABJREFUQxbg3aNZb81NNXOSwarhYnOMSLlKoBOnT9DL5o92p3ycFv5dLts4COuEXC0w/UDs83jPCQpPSCUL+F7LJr8rWdv6wHxkE6j27h+KOmiDgQzqYK6TmWq//fbrjuc50HUy2T4Dgbvqs32ffHao+llr3dzH+479LiGqzMSm2pks2VaT40DmT3/alazTZEr4K1uvTDtUbZMaa4FKO2XIsjSvjD8HF8qzzIC99bU/bbV5tWdABg5OoVZuyOnrt65SXdZtMS7F+IePP0AHYiaAsn8XB3QIz2uXP6UbVmxWlCYtq+/8Jz71ggO0z8g6Z/uaL1Z0yU3L1ZovOV+NfCCddcA0nXrA5DipjiJdv3Kjrln5tDKhLz/tKQh9ff7FB2psQ9oRIL1d7OsAUgDvt29/RKs3t6viV5Tx0prUmNHHT1rgwnNVSBU7DLVkSczTn7nSn3vtIG/zam+sD/1p767u7RW47rVTYNemwGD25LRVDVxNPePCYgVllQol5Qs5tXbk9bOnmMwpF4vOC9Nx6Le9eDkHH6fOr+gCgCvHwD7DYe0MXHtzzrIuwU0SDuvzi2f2C7jeu4kUvbUnSsV+aKTv6UP/NVXN6TjrjNl6JVkMPGxLoafP3PG0Xn/QRB0zsUme77uYiYAVU9fZJlcuF5XLFbUyR5iuzUMCXJGNGa2boTuf9ffFZagCHMzCONvZFxfPVH0dNrRxPMHhrYQaukmPLC+77DIHUggqT/YlYnISq7X3jWUHM20HG8teRNICwkLVCl52xVwmWStrD22FQRtqBhBZAGwIlUQWL1KT2nwbDHA1QIca2jI11TqCyIc0qQTcJ0EA10DbUmud9j6RsIDUs8TupQ3EpCWxgKnXk/KnnfQvGRe1lvr6+94my2S8uEjVy5wl4YONF22zKChJmTFP+c6yqvG7hT+z3zErMEetWvqwq3uMxUU2u1u9S6rQqx9aq788ukn1LiBMRul0pEtPPUzE+XYkiSNM+tg8w0hrW3O6+ObHlFYRl2IVKxW9e9FMHT5tvDOPw6zsSzetUEuumACuU3XaAVNiaimUvnv7o1q5tc2BVPaN6WPqdc7z91fGt3W2Z8kBvl2yIS/Sn5av07UrNimdqji22PdS+vIphypFfgJMCPrHz+xqqAb9/Z4ArfZ+8rMWk8xBd2oPFNAn42pe/5ws98TiV73I9BS5oDfg6jasCoxrRaV8QYV8u/6yPtCqQp1Tm6fwhN/Lk9YBV2xc/YrOP8bCYdXGuN6+vr0rWcGuGdd+A9fNHf1iXMsKdeSEBp2xX7NK7QV5BOT3PBdFgEWczdbCGK1ct1lfXrJJbz98khZNGtutrDcTAdvU4jBFvrJ1jbp3U4euWLqlC7gOjY3yYJlXF23LaZs8tZYr+sgR+2q/8X4caNuth3t5cu2BxcIWQFKBAgY/+tGPumxExAoka5O9m7sK+cNYME9OP/10B37J7mTq177AZfLdTzJ61nU2AWPC+Ix7CORPdi2yeRl47a2OXYGi6u8NCFHH+973PpeVyWRUHe6pGrRZ+5KbivWDegDBt956q8vwZfda/dU/7TljE8mQRSICsl/ZgSBZv8ku2YZkO3oav+p77f6k1gS2lQxmpGn9zne+4zJ2kTnM7EerGWFArWXF6kk+vckoOfZ9jVl1fZb4hBi6JGy46KKLuoEhZbLfcA/tTbYH0wIO2cmwfvY999fihFXr65lsM2si86jWQ12tddh9ONSiRfrmP1bpkc04/xJ+0NOcMQ06+7j5LstjvNv0vbbBmLbkSvrSLStVKODH4ZJl68wDpuhF+0102QwLxbK+dPPKZwDXUxdMcYkKykGoz/z5IRVKxJAN1VHy9ZL54/Wag/ftMo/rg3ElYCKmZFGghzZs19duW62RWXJ+VRREvs4+bp7mjScW+PByzmK94qpl7evv2PZ1P/OK+TtYLeRQtqm/Ze0EXJMvzUDirPa38l3db4wGoUiSi3c1wO2OLlCpqBRUVIZ1zeW0anunbthSr8jFcsOzeO9SrjFw5Twa6oJjZ8YOTF3sX7Us4jiuMK6Rrl7ZotvWEQ6rC+T2IrhuU4HFM1xWLssu0tPtcVSBQFcubdO9m9t2CVwJMRXgLEVawHJB7543VrNGZzVy5Cht397iNgDGIZ3OKowqGjVylDPMX7a5U795cI1OnDNez58+wQWvhnGFobVg5LTPeWv72K6mdM+Gdv1q+WY1ZHAuMyvewQND5jesfDqV6T/7Fh/o4xBbkk7cd7xOmdMkRcQE3fXivqu5/mz5HhmSV54N++Mf/7hjzRi7pNNKEsBWg1n7m4PLS17yEhfPlIxIdhkgqLajtbUpqT63e/jOAvYbQ8VnvF9kXCJX/ZVXXunmXE+gLwmIewJoybGpBkr8TRant73tbQ64WuiaJBC0KCw9AUIrLwkA+Z32Al5JB5uUjYFl7uH3pIZjh+aCwPEVB9ST7agupycziuQ6azJMJkNIgsZkW6iPTGFvf/vbXfpXM6EwkyDqSiYZoB7SrtK/xYsX7zT9ezoA8Zm1J9knmw/V8qsug3lqTliEGuJ7SzDBQdu0P70BUbRHlgXS6jfTgqSch5rVt314qG0f6QPrdL4sfemWFWppKypIxdmyXzh3kl5x8LSuMdn12gZgbK94+u4dK7WupSgFJZeF65gZk/TqQ6YpTPsqFkv68s0PazuMK2x7WNGZC6frlAVTnX9FW2dBn/jLKtV5gKqUtuVL+tDx++nIyeO6MnDBuva8SsasMP9F2pYv6lN/Wq76VBz1JqwEOm3hDJ2+YFJXVJ7B7yNDsVYzzwYaoWQo6jcn06FyWh2KNvWnDAdcqxfj4dYp2J3e4i/SdgOulkWLnzA6LZ0d+sN6X51oiIgOtZeDxsfANXRRBc4/dl/nJd+bwaoBV5IEXLuKcFhxVAFOjX3buErnL54mH693VCM9uCO5TcAB11BXLm3VvZuxce172qBmCf2KUqGnueOyeuWc0Ro1oiF2fvJ957jABpDyPbV1dqq+rlGpujrd8uQ2FYKsxgZbNG9cg1J+xjGzpLEkliULvS329I+g0gDXK5ZtVEMGu+T+TOca7vVClYoVZbLZAXOktHd8nXTO4umKwrRbUId6w6qhJ3vlFuYOYIN3EuB6/vnna+rUqXrnO9/pbFZh0bAdZFOHieXvM8880/3EJODCCy90aVRJewrjet5557m89zCvgAPYS3Lcz549u9tOEpUz35Pa9KmnnnIpSQGhpB3l3ed+Uo+SSvS73/2uew5VMO2Dad24caOzP33zm9/sctuT9pT2wgzy70c/+pF+8Ytf6K9//asr72Mf+5hLmUo5SU3Tbbfdph/+8IcuNSjpUkkkQL8wFXjLW97i6iC9LCAIphEZ0T/+BtRdcsklLl3pe97zHqdaRqUOG0z6W9pOOQBg7H6Rq6WSPeecc/T5z3/etZs20EcAPxsfaUy/9rWvuboNUGG+QZlf//rXndxgDPnHvZSPGp90qMgfc4Lf//73uu6669z7a5+///3vd/VTD0CP95XfSckLq0q61FtuucXJgzFlvWUTpP/XXnutfvvb3+qqq65y/xjTc889140R8wJTE9hgUvQyzjDujAey517AL2OMPJA/AJf+kBYWGdIGykUWpL1lHBgz0r5SNozzunXrXF+///3vu3mJloByp0+f7vrFIQMzla9+9auuzxyeSG1rqXORhTGdtj+yL/Is8wIgybgmmfXdtQZYDGLq64th7v+CUNHWzkBfvHGZKuVA8tIqRJHe+7zpOmT6hJqLi6Kyi7py+T1P6a61G5Rhj0qnNGfcKL190WyN8FNqr5R1yY3L1VEIXHrYYlTSqQtn6/T5E1088HvXkURghUY3xGYBLRXpf15yqJpGgEiJ4FIb6URc2U9cc7eKalAUFt1+eeikZr3jaEzzaiuj5o7380YbO0BrMglKP4sZ1O3J+WNhAp+N4PUZjOtwtIFA2OZs0dPi0M24BoFjGhxwLeSV7+jQ9VtCPZpPO5UuWZj25oXiJfAjF1j5vONmKO3i48X2ltVXErhevSJ2zgKyxt7tyft3nCAdGPWlCxYTrJnjpgXJemavdwDXNi3ZBOPadWztvjVRLikEvDgpLD8/tWhfZcvt8uqyymSyrh+oH9gcAS0EWenYtk1bwrSeaJcIIHTA+HpNG1nvFiljbdgQ2Si6X6YIN7ou4Lp0h41rr+h+wIOJWrCkFBmUBmis76mssxftq8kNGccSD7ScAXdhLz1YDVwBbjhpoSonlemHP/xhB0QAieSNf+973+vsXwE3AAMA2IIFC1zWKP4B0LjPGCXsDwEpP/jBD7od/QAkr3rVq3TFFVc4cAXgetOb3uRA48te9jLHqAI8+B2gBpAG7ACgALhnn322exZmjN8BSx/4wAcceAEAwSADpH/3u985YMmVZBZN1AA+bFl/85vfaM6cOc6e08wDzjjjDAdWOWDTf8o68sgjuw80gD6A7MUXX+xkBMADRD/yyCMO2APOyZZz6aWXOhANkATYfuMb33BlUC8qbORjoZcATQDzyZMnu/4YiPrZz37m2FrU9ZQH2Od35AVIv/vuux1A5G+A+5/+9Cd3H4B33Lhxeu1rX+tA/B/+8AcH7DBZoN0AX2SFep/DJ6CVdiJbGGLA9yc/+UlX3uWXX+5k8Je//MWVzUHgtNNOc/OCsWSsDjvsMAfcjznmGCdiABpgFSYeNT7z5XWve50Log4gRYbsT8wZO/ByeEF+f//73926zz2MD0D7Na95jRsTHOc+9KEPuedoO21i7Vm0aFE3U86zHHYM/GPvanOS76iXtSrJ7No82ROvopnB1Jqsp5Y2BVGgze0lXUzWqYAVreJSus6f1KwxDZlaiuh+VwhJ9cS2nNa1dTpnrtD3NSLr6+B9xiqdliqBp3uf2q5KiHrcUzkKNLt5tGaMbXJayK3bOvTQduLldpE5nrRo2linhasligx5vagXB60la7epFISiJiKJTx5Rp0+88CC5e/YC4ZrUFjGPLBrJ7jro1DJwycMYv+8ORr+Wdgz0nm7GlQKSoHVoT3YDbV78nAE7C+mQZEFMhWQhsewFRzXU0ZnXky1FXbutzgG6vTBnd+p47OCDZyMJCACusWXkroDrNc5UAHAZu9g7UNt97QCxzvNdni48bpozrCesSeTCkTzziuO4BrpyWZvu3djRg2ySSQ4ArRWlvXpNaAz10aNmqBIEamtp0ajmZsccMyaAVxgJQsiUIk/fvf1h7T9lgqJUSodObNTUpky3hyoblMU/3KHWA5KntGR9u365DOBqjOuu1VW1z7Ad/apUym4jIrVsfPU1Q3Y+XOBJ+/yZY/XSOaO63dr25kJUe/8Hd6cBVw6SsFzYCwKccHQBsN1www0O1MF2AoIAlYBCgAiABLAEmwb4BMgAJk444QQHOrCR/POf/+yAEqDO3v1ly5Y5wPG3v/3NfQZABpwAgAFuxx9/vM466ywBHmEZGQeYRNo3a9YsB1Z//etfOxD7wQ9+0DGXAD2YxmuuuUbf+9733POwpm984xt3cohJjinADCYS+1Gu17/+9Q4oA2hg9wBsXABWGEXkwTsBOwsoBLgCRAH5tOEjH/mIA3gAP9oAmEI+gC3AFfXxOW14wxveoC9+8YuOjeWC4XzwwQcdcIR55UBgazbPw0bCNiJ3WEbYRsAr9d9///0OJAPm6D8AH/kANNlUkQWsLm1DkwLDCtDmMEHZyAgGk7Zgg8thgnkAc2k2rtwHmGXMkA3zAcaVcmGs+Rs5AYQBrma2sGXLFgdYAd/ME9rI38wv5gQygSllvYdJx46WgwDzgfUE4ArbCzvL+NAO5hX22BxS0ALA9LL+MP8AvcxBQCzjAxNubUmapTAGjA9zmqvalGVwb1VtTw81eAXYbWjtcCp8FHPMn4oXKSyHKvVjs4RtJWV4hrXUByoGXXFTIxXRdKKVi0Jl0r7b81hJSRBDCKtyVHGaRN/PKEtYGRe/PI7Wkg+KikJfZa8ijNTcemD/26l9cZZJF/3A2YxCDvkuVbjnBWpuqNfnTlqoDDG9XR17/jJ8MpySAdh68WxkXh1wNaHumRAc/Z80JmB+Woq8pC0bJSbjufI7G2tnPqfO9pyu3JRWHlbMadp5Q/fO5HVZr6JAqbSni46eIS+NOr8X4Eo7Q9+97Nes2qzb1rV3vbrVpgI7M67ODGHxdKcWAej2Gg6L02g61K/NxjU2Euq+WAJgRyt8Vi5pTDrS5kKkU+ZN1AtnNncv3mxsxkSwuBdynQr8tFrCUN/91zr5pYJmTRyrk/Zt1tTmJhXzne6AhO1btdNBDLJTumdjh361NDYVcKYRjpEeKpuBHfJCku6whu1uV5zXpAT6mqlhlNaITKCPL5rh8mEnTR76P8OfPU8YcOVgCPiAYcPkA3UtTB1MHwwsQIF5wT0AOBg7AAhAB1MBgGuScQVgwZ7BlsIQAgLtQIOHvLGAfAaDCyiCsQOUmtkBgNbsWFFJ4zhGWwCIABsYV4AQwJqfABkYU8qiDgAl7UI1Tz0GYGz9ATTx3D333OMGDBAM2AXAAZQBgVzIAgANs0v70ETAUALcUOvDQmP2gHocMAloRFPBHOK9gIUEwMO48j0XwJXPORSy0bz1rW91zzAOAFOAq9m9wtgCXAGaMN18D6AENNKu++67z7GngHdAK4DQwCt1wWaj2gdQM56wyABaGEnMMqgbQEhbAKWYevDTgCtlATwBkABwwCGgkot1GWCMrGFhAdI8T9tZt7F/Z55QPvMEeXOwefnLX+6ANUCVNiCfL3zhC45Zv/766x37izwwzcBUAGAPuwswBqQzT2kLzBLsNowqc4qDFmPEoYe5aYkDaGuSXUXmHMoZx71xQLU5OJgg9dWrDIfvp9py+urNqxSFMK5lpchO6If9MtEq+3JMrR8QsztSNpKKqZQyQcXFXyWiuHPzwoA2sfUCRWFI06SQ94k6HkcwIClCOYozcGEr6wUVQmP0ukhW7wwR8VormHBhL5t2+8i5Jx+gxmzso7Gnr+EIWqtlUJ0AYzgRlz2Nl1epVCJehuF0EuhrYpnZQDJUCJ9ZyCM7lbJAFvMFlYqtun+7p9vb67sm7VCyd/19BZyVq/yUdNExM+Tb6S98JsB0IM6A68qtjnGN1dF927hyoj1v8RR38nUMbW8XKhg/2AFcqxCu20iiisptLTpy1lRNG5XV7as36D1H7atx9Q3doAK5AxK6c34rUqEjpz+u3qp7t7BwpZRv79Cr543VIfs0dnvnmjNXsnn02VNad29s16+6wmHFwDW27R36K5bPDia/HzFZU1kFpbzeeOBEHTYJj9V/DzvX3oArYJJ/sKUAJZhQgASgETU+bCHf8zmAE9AK42U2mLCDACXYTBg1wIhpU5YuXdoNXDm4nnLKKY4tPfjgg7sZXRg51M+AsCQbhiqeNgAOAU+ATQAlgAhVOGCTenkG4IVKnvsBiqaSN7MBTAV4DvDEBVilPMC2AVfuBZBhBwzT+sADDzigBXDmeYAoNq4AVyIx8DcgHYem5Bz65S9/6cBnknHlXoATdp7EE+UwQNvpI3IEaNOP/gJX5IDcAJq0H3YbgA3wxa6SMduhFfEciMRkgbYAfufNm+fkYFEFkCnAkz7DuKLuZ3wnTZrU/Qon5QRwtfKNcTXgCpsKo87YMuaAeQ4ksKnIFTDNQYG6YEthumkbhwXaz1zhIARwBaTSZkA5cwfgSr2MJ+3nWcYFOSZjs7K+cZlN694Arsm1b6jAK4zr+tZOfeWWVc7utOCllInKCr20/KB2szoX1t+FXIFJ9RT6ZaWjtAOjJALwPbKCRS40FUxN96HQZSXviltALFdsyt1KT7QWF+TKJX2JvHr5UZyxrqdr560LtWOoMPKVpXxihqc8fe7kA9RQl9njwPXZAFpNphZFaijNUYZ+z45L9IrFYjSQFGO7q0G1lMtkAGwY2LYNzl5oM2bPFeKUfB0d7fr15kZVXPqNWmrYXffEwNVLebromOnOkYmrR1OBnYArNq6EK+HuahvXHW11dquer/OOnayUY1yf2Y/uDQj1fsqAqyUgSD7gu5Sw46KCjpq9j3JRRuOyGU1PbdGE8ZO722wHCQ4MbBxEEshVPH3txgfUksJZK6O2YqBXL2jWcdNHOmDKZeAi2cIk43rFg1vUWBcnINjdg0YfgqAivytVbS2jDyuQikIdMWW0XjZvtDP/2NsbWi3tHsw9NncsHJYxrgASwNjRRx/tWDBUv7CJgANjRFElAz4AazCkgFbYTZhCbFpRX8PSwaTBmAHk7L3GVAB7RewxARWAXtg3VMmUD6MLiwdIAfQuXLiwe34BpgBXABsOV9zPT8AY9cCiApKYj9QHAJ0xY4ZTfQPAAEg2V2kngJZnUBlj+gBIZP2kv4C/JCADKCEbGEpkhoMWDCMyALwjM2wzeRbADwC2TZ1y+QzAR59hQQHDHAYAzzhHwdwCZolq0BtwhcnGRjTJuCJr2pJkXAF5MNAAO9hH+g54Rjb0w0AxB04YVMaKtsDiUh4Am0MHZWK+YIwrtrKARsYMeZlmgvJwssJ21RhXvqMvScbVgCttgh0H/GMCwrggI1hQGFnAN/1EljC+MK70h++ILwvYpS2MG9oAxgzbW5vTjDcAmXlpTlj8BKzG61qs+dkb73h1vfZecIjrzWm5lve8okgb2vIuoxXuEFEpVOSn1VwnESqr5ssLHEFRCCoKSrETL+xrJuWprt7lG1STUtpCBBLnMBx7+6fqPNVnMpJfUbEUCWwaQbgQAygVaXSGJASe0lGoStdzPbYpsY8SG72jGCodecQRckzvmMY6nfvCBW6/dQ7Re+gaqgPGHmquqybpCLgn6+1vXd3OWXvrpexvgw3omdlAEnQb3W3CLxTyyuUDBeVtumpjnbYFGaebiKNi9efNHEgre3jG5SyFcfV04dHT+g6HBeoMPWXSnq5etU23YyrggomSDStht5o4brpwWPJ1/rGT3b0utl2CqIwBWuDAPNakzc0j9Otl23XfptyOxnpRzNQSmirw5JXyOnT6GE1prNMhk+vVRDDprsDotpgjyXxHp9J1WdXXpbVic6cebQ119+p1KmQa1VoK9KYFE3TM1BHdC39PwBVQH3lpLdlIHNdNasiwyHEiH0pTgeS4xMJx/w9DZ7dLggRSxLr3IcnyPuMUgJykUXUZffjIKWrK4A0b2yA/V2O62iaPupk5BCBhwwecwVLC2AF0AKw333yzA5IABoAWzkAAFEAFIArwc/LJJzubRIABz6PaBazBlgFS7V1HjQ/Ld+ONN7r5A4MLSESVDLAxxyxAIcAXhg+2kzJpJzaZgGrqxS4UhyOAMIAMZg12EbYN4PjjH//YgUsAAW0DhJmtI6AJ0AnDh0kCHu2we7CfFgaK9h1yyCEOqKKORlaAYZhRTAVwjnrXu97lgCvAk/bxE5YD+XAYx+kLO0zky3eAZcoHxAIWsZelPMAbAJG+Yadp8uIz5Ehf+BxAR52YGtB3GGzU55QN2wtI5XPAJaY/Buq4h7bTX1hq5MM9gEhAIyAX731ANW0B0AMSGWNjXJExzmAcFOgHmjAYXQ4HyJK/mR+w1Fwwrhxs6B/zCCDMPAKA0k7MNDAHsMgGPMO8A8AjPw5HRK/g8AKDTlsxjaB+2gJwpT7aiRyZD4wl4wxrj+mBWxO6gKr9PkQ7wJAWYwTOQBky4q9uyVX0pRuXq1JBiV5WLgz0vkX76dCpY2puK7aqnlfWFQ88qTse3R7bo6ZS2nd0vd57zFyXkatQkC6+9UG15WI71FI50EsXThFxXAOvpDueyOuXdy5THdo8hapUIl165uEakaHsXSn4bS8nRFykj//5HhVKjGGdQMMTRzbpUyfOcxrOXZVUc6d3cWO16n2oyt0d5VRjv2cD81pTytfdIazBlpk8dZptrtm5muCLhaLyxbxKhU79c1tKS3JpZV3Oe9QVu0P13HevqBNwg8YE4OoC9/eaOYsjMAbtka5Z2aZ/bGjrgli9A26CR+P1f8Exk52pAHRl8m42SU7pAIUiwa0jT1evbtV9mwsu4kIUVuQFkYJSWamwpEpdo7LZJgWFFp2xYLoWTWt2dq+5hOrM2dXhUhV52trWosamUbrr6ZzCVKA1m9q1qj1QaxjpTfPHaxHA1WWB6LkPuICFSscJCHDOIhxWvBsPdrrU9DyA3eUfdw5bfZsNuBgLfkqliqe3HzJRC8c2uMDb5GmrNXRLTY0aZjfx3sHWISccnwAAsFLYebKREnqIjRTgBtDBXhRgB6iB6cQxB1AImALQoGYGjBE5AAcgHHZQ7ZqnORsAz/M9AIr6AS8AHVT/1EeZgELmN3FbeR77WsAhzB6sK2UTL5S5T72ATuoCeHEf5cP24fCFsxlqaGxicS4zwE4fLEIB9QKUAG+AL1hhC6GFDSVpTwHFqKFpD+CSVLnUhcxoBzKjbNhBngc0EtUAUEdfYDB5X3mWZ2CYmZcwgZTLu0cZAH0YWANb1IfzEffjUW/y5nOclpADddIH2gN7DZsJoMMBCZBI+xhP2sTBgXHgoICcaRe/mycyMkemMJbUgbodr36cpxgzyuFz+gBIRO7MGcYVFhubY4Axl/UN0Er52OJyMGKsGUfKIvQXsiQcF+1gjLGzpp+AVRjgo446yj3D3ECWtI/oFYBy+o36n3r5Sd+Yg5TDmD+bwgMNhtUjY1VnPtCFtyxXsRC4FKs4Vp2xYKpetGByl09FbQsQmbK+988n9Oimli4yIKWFU0bobUfMcT4dhVKgi29aoVaXOUvKBZHOWjhVp82f5A77a7a16oK/r1KjSyuf0rZCUeedtFCzJjQ5IqAvMgCga9+3lUKdc+09MUgNM86p+MDJY/TeY2aJjXdP8K3PRmen6lFOJp8ajv4bzzrgaqcD20yMeTWgYbauzkGrUFSxRBrRdq1vL+t325vViDFOSHaPPQNtbLtnAAAgAElEQVSGkhPCBQWAdPWjLsY1TjKQPN3b/aiiDbhevaJd/9iAqUD8GcCqp8tFCvA8nQ9w7bKHTd7HIs2G4XJsE7KqpVPXrS/o3o05pYs5TR/dpNnjR6iOQNR+xgWN/tfaTeooZXTG3HodM3eqi1Tg+YHbdNiEuFxwcVWU6+jU1jCrR7eWFYWRbl69UV5do7aWK3rzgglaNKXRsci9AlcPdW1K927q1OVLNzljehwI9uQRA3vaHcHsLdrAM6XN/ElFvkqRNKNJ+sjzpotUuL7zsK1tsX+23WWHxSQLZQ5B/ARAAR4AgDBigFbY0KR6Fdla0PzkgkjZSS9uAzHcYznhe2LBkg40SXlWl5V8lu9ogwXET6qBaQfvCSpnVMk4d1l7sa80G9dkn6rbZXIy565ku5Ixsrtt/boOZvY39yc1ErbWJctL9ru6/mTfk+tltUzsO+x/zUmtepNCRvaOVzMzyXqT35l8+WlXddutT0k5WhnWTuq2THzch+yYY4BLDgusP/a8tQXQYCmlmTfGRhIxgPJxfrN6rHwrh3uqk2k8G95RI2xoe3VSib7aT34rVXxdeutyZzKAKwHkyoGTRuldi+d2kyq7kgFrZluh4mxlWwtFt8bjdHXyvMk6bf5kt+flioEuuWm5WnNkAwO4SmcdMFWnLpikKAyUDyJ99rr7VekK4bitWNabDpmtF++/j9P+9WWiQf1u/MNAD28r6Et/e0BNTfUKy3JJFV66/0S9ZOG0rjgDQw9dk+8Y84+27OlsWLsao4F8z3vIwZl36JnOywMpceieedYB152BYAw+7dRpk9v+LpUrCoo5tZXKKrR16ndb69QeZZ0XY18mM0Mn3qqScKrEPt2LdMGiaV02qzUA14fbdYdjXPuOFOA2GM/X+UdPdCdOTAWq5QXgdB7MfB/6+vmSR/VYa1FHzBinkY31CokPnfJdKkAyq6SV1kNPbdDbDpvm7JZG1Hvy0vXdMRfNy7aj0KmUl9HDbZFaK3nd+UiLtqeQdaRtlYretGCsjp4yoiu2bO+Ma+RlXHiuX5KAoC7rFtM9hlxhxDkbBOTOjjddnyCEPV1uoQzdGHYWA33muImaWD/ChXZ5rjOuBlZZsA3U8Tue4nihAzawU0T9bEHTDewaYEmK1EBHEvABTCzVdHLTSoKvpBOWgb3kAmv3JjeWasBXbbJibTH7wWQ7MX/ADAH20OrhfgPAPfWxJ4Bp65NlGzN59gYQkyCvuk89/V0NPim3GnQm5YX5ApEVUKVbH6qfqQbj1q9qkJx83g4ptkYn50oScCbrMllae7FhRU4GQJlbAFgYYasrKQN7bzl8UAcg10gNTDf420CFgWD+BnDAzMKSPxsvm1P9c7KOY51eec9a3fbEemVZ95VRU72vL55yyE6hGvsCjizST3UU9ZUbV4gspjhhFb2C3n7EXD1vxljHh+aKFX3pZmNcIwdcX7Fwul48f6JbM0nN+pWbVuqplg5FfqhSKC2cNFYfPHpOTPb0wZWaGwRWrTc+tkW/vnet6tK+W5tLYUUfO26+Zu3T7ICr8yDbDRfzNQlarYqe3rvdUP1uKdLWHdZCW4t3S0UDKPQ5AVxtYbQ4tAjc7FwROv9IAXvXtoLuK4xSNiLMRrAXDO1h4ziRpXTBoinu5OnChPRg9I93JtadqVSgaxxwbU+8dM8EfsbW8MwFR0/tduSqzpyFjJBNnIpRunNNqzbkS2puaOAIoM5ypFyxrOb6rLIZGEVPc5tSGpsO5EeBRowYqXQae06vO26rl8oq25BWyq/THU+3aMnardoMMxvFgflbyoHeMH+Mjp7a1AVc45n6jMUwwpw+rSWbu0wFsplEytcBzO5BPkKcVw4AqRTt2CHzJNMEe1woR3r9gRO0aJ8Rbl4Rg9A24x77Och2DcfHkQ9qXdS32BGiNmaO1XJSr2br2ACGQ2i+6vcSJg81tLHIg9mUhkNKbZtHjBs2yKj1+wQoe2jiJeXK7wBOc5BKAgLWMQ7igFp+tzTSgFeAKyCOAxCHay4+BwhzLxtxcn7yOaYFPYH+PdTtQVeTNBuobd1BwxXqttUt+tmSJ9SYDuSFWRVV0fmnHKZ9GlJx0H7Yg77CUYVl3bOuUz+86xHnH4A+L1BKHzturmaNG+FcpNrLZX3lphXaDuOKuVkFU4FpjpHF74O4rn9Y8pRuWrvR7Y9sTnVp6XMnHaKRdTEY7u1y5IYPBI/0s3vWaMmabXF4NXbXVKivnHK4stjKhhATQ68OM1vj4QbuBj2hugrgHQRDJSM5DVXZAy3nOQNcEQAbnsV5tZeYDYLFi5P6po6c/rd1tELsOWMPrT16oYYhBJUBV7JbGXCtboizwXWZsAJd80i7/rE+ZlzjRb3nZvOy0isHXF33es6cxUbgUhpmPC3fVNHT+aIzan98U6se3d4pr75e6UJe/zV7vJqzTXrB9CblC6iSKs58IJlBJkZoFdITaNX2nK5b/rQ2l3xFftZFT0iFkQOub1wwRoumNLnUgLaoVrNvLDVRFAPXXy7bpIZu4LonadekbHeconckKYi/30k960ea0zxS7zxwZBxKxgW+HvoFco9O1n5WZoycmw5dMVBNRrXKwt7Z4QBae+o+/TI1+GBAq5VtDhz9Y8n6OTA13N4T61zDY7v1liRLTvtQ4yfZUGRnn9k6wrrWHZavC/AiWwAFJix2JcfO0oNT9rMZtFrf+mPzSoCpDHLKl/Wpvzzkwkh5SqlSrujMA6fqJQsmd5Mlfa1mqOgvu+1RPb61VSkvUjrKaERDRue+aIHq0rG5V0e54qIXbM8XewSutH/ZhnZ9/66HY5cGYrhGnj567H7OfK2v5dSx7B5awrLOvX6l2vNllaNIaT/S1FEN+vgLFjqHL3w6htqOK2kLWsshfbe+NLuxcN4ZsBTvyHCwAX9OAFdbuGxjMVslJrSBWYBrvpDTn7Y2aguGL3sBV7iDaypeHC44emfG9RnANVbUKO2HuvqRNt2xvt09h7tVTy+xk4E5Zx09VSmHDy0G6s4pLHnZYCRGNTdpxeaKNuTKemTzFj3WFsjL1svDQSlKKRu26lWHzNUh4zIuKDSOGrAbqNRgMSxEDu3pyBf1/Xuf0tYwrUqUVspFCIhtPlsrMeOaBK49vWMufkDka8nmnK5YvlH1OGc5c4c9H4ZmRxiumL2nr/HGVn3gQe5kjanX+cfs4xbQ2L64Z/Xsblxb9mrRPanja5GBPTdcQFxfQnzGQWsQhxPr98BUvEM71NXahKEtfXClsYY7f4Wu/O6YnnC5yChdNqtWAxsrxAXmAFzMKZ7jAsCa2YqZZlAG5RvTOriWDp+na/Voh6PEHQtV/cV/X6H1rRUFqbJSga+po+p19vHzlU3Hdq9EW+ntWrstrwuuf0hNWZT1yD2lUw+cotPmT3TOvI5xLe0auG7sKOnSG5e7GKyloCDPb9CiGY16w+Fz+jYViOLkruvb87rkxhXyiAFLTGN5eum8SToZVrfL4qzWQ3Qto2lOWMytoSy3lrr39D22RvAuVicO2tNtcWNJ5qy9UfFQ1FnddP42Q3XAq9ku2am62N6iJR0ZLSmMEPHe9vjlFoAdjGvSVKC6LQBFZyoA4/pouwOuu2Jc4wDOYWw/W8W4IhdkYsH23SLuhXq0zdPmfKA12zu0fGtefgbImVJagbYXA509v06zp0xxSROIEb1t2xantjPbMwdOymUt6wz0+8dyyviRgjAtPxUHmibaQEu50gVcG535QG9XNXDd+4wrncOeI+gxSYGx356XURAU9KYDR2vhuDFxEO1BgJo9Pi+HoMKegGu1M1Bv1ZjDUnIDqGY0jdE1VmMoGM/BdLtanW1/D2TczaxpMDE5B9OX4fispY9GJsiW9crSSZuMMRMwhtX6wOHaTAZ4jmcwCTCQyvwxW0Q+T4ZT3NtzaiDj0FubawOvFSfbMMrohtVbdd19T6mQzqsuSrs03Z8+YYEmjko70NiXjekfH1ytGx7Z4pILkP8q8D1ddNrBGp0m+QCrul8TcCU17Df/+bge3rjVOQETA7wSFXXpSw9TUybb65oaEudVob56w1KtaQ8VprJq8PLKdxR09kuep9lj6lyCBN+yJAxE0FXPJCMHPBvnzRCIYK8W8ZwCrkiSTcBobU7b5jwBaCvkO7S+o6Kr20epK9BSl/B793Qf0tHB47wbuMaxVt3pIREz0OqzqALpVKhrH+10zlm1nDEwrz//mElK+2mFYdDtdID6FXWYqd0y2YxyuQ49VsyqtYiNkad/Pb5OHZkmJ0MIXz9M6ZxDx6qxPtXtHIFMeWlhNSjLRTLwA/1kaYtWbeuU7+HMtONQAIgjjuvr5++joydjR9v71TNwtRiue4EiTzSVc455WDsnE9ccGNj4pnLkaUFzvd568Hh34Ph3NBfo77ti7ylgoqdTfFKFbfaJ5pRj701/66zl/t7Y456etTaipgYIoZGodphKPtfbJmd2cmZH1tdmuDs2SusHZe8NlWdybUOWAFVzyDKtGSATIIpzqa31lk6Xv00u2CJbCl0+IzQY5k1Wx2AOGbXMn+Fyj5E4PTGC1XPosY3tuvCWpRqZqRfu+Kj3j5ozUW88ZKI8zL4STk0uyKJb+8nOGOiiGx/WhvaC/Kjk/BymNKf0sRMWOBDLGlnxpHyprEtvWqmW3M6mAqd22bhiHxB6vu57cou+96/HVJ8CqIYqhNIrF07ViftPUsbZp2KXu3PkFtrz0IZ2XXbzSo1qAGiHIktsY0a6+LRDlU51OdgOMoGEzZ8dmRZjLdx/rj0vgecccGUBtn+c2o3NcSf4Qpsq7SX9qa1Rm4LeQx3ttmHYiXEdCHDdNcAGMF2wmBh8xHuMM4cBWJNxSZFFEIZqaEjrmuXrNKJhDImmVQ4j3bTiaXkjx7i4e6/ef6yOmdakLVs3a+yY8d2hVthY2ERi1lZ6or2obyzZrJGZSBUWlYQAUUXtAK6o8HpnupPA9VcrNiVMBfaWjWtyJsSyx2GLtQqbV8wG4sWMEE++yuWUPnTkBE0dkXUh1/YGANhtc3eIC64Grb2BRfuctKZk2SKbU19yrWZC+7uxJEGndbm3MowFxgyJ9KFEUSA2aE8xgGsBm2ba1BuQpz1JMN+fvu2qfg72l19+uYtFSxD+/pQ9VFPDDiesV8mwTkmPf2TNd2azmjQZMAKAvmIKZTaxpm2y8H3/v703gZLkqq5Fd0RkZk1d1TX0qFarpUatloSEJpAE/gxmNjbfwLfNe8JmWgxmIeAZ7M83/vDAeAS8zAL/74GFsf2+4fl5ZjQzQgZsTSDQPKs19NxdU46REfHXPpGn6mZ0RGbkVJWVlaFVqq7MO5574959z93nnGay6FZ/+qGcRuDVbF/VB/7vL9+Bk4U8xnIOAi9A3rfwlqefg2vOmxOa2uoTwKMGE8A37zuOf77zcbm94+1ayS/h9VccxLOeMivBcvhfWuDK6/4gqOLD37gLp5Z9VK0KnCCHiTELv/WCi0TrGtAPesSrKzm6H/ve/Ti1XIXll+E7AZYrNt77nAO4eOfWjiKemQcqXbP6yUipH+bYerRh4ICrXH3UeFH8reBVFr+yi2pxCQ8sB/h2IfRBuqZP28B1uaZxVZ5RAvjjVU1g44PPJLcog8XFeblKU6MD5baKV4GJcYxkbfztnUfhejnsnR4RQHZkIY87jucxtWUcb79iN8Z5wrUtLC0siNZCDwXcGLgReIGPT9x2Ao8XShi1Qk2kbnqivSFwLQe47qLtNY1rOuBKjusqVWAdaB1nTIzVQ4No9UmosENuk2V5qFIJgQAvOWcWLzxnWk79IcASS4M1nWZrUVlU+2+OOeuPAh9Nr/xCvo+NjJLM8pmHTu4ZhYs+Ryl/05DGrMusR7VwcQDUTBftCw+7rIshaRlkIOobM7qZEfT9wi/8gkTcOv/88+v6Htc2lU+0DaZsmEYd/JvjyTx0W8WITwx9Gv0u2teoHPX7aB+oyfyt3/otCfxAEG4+jcayW3NNQSv5pnow0YApekjWMSdFwDyMq09pk0bC9UmNsrgHsCxTW9+tdvdbOXGgPA0Xk+fvQ4s+fvdrNyPj2BI6nAa7QBUfeMmV2L6FWtfwoQcArnZ3H1nER2+8B1NZ3jLUogbawEd+9iqMOtw3QhuHtMCVwQ8s5PD9Q0fxNzc9glxGVlFZP5+zfzdeedlZyIrP1lW+Lfv7tfuP4V9//KjYdYg21g5wyZ5ZvPGqfcgwhGybNgfmYVoxxXobUvbbfFuv9mxo4BrdmOSlqvnfVKMHvYKTCCleFcVyCcgX8T+XJlG2srD8AK5YJK4BOBLgGhoa/fa1u8TnahxNIOzXqlcBoQocXm4e+pReCyzgt5+1B/nlRUxMbEE2S8qAL25j1EBBXmSJDuXjf96ziNsfP41nnbsdE44Hz7Jx16HjuGD3NF64fwa+7yBju6iUqytXoH61gvGxcbGgP14o4rdvPoy5zCiqdGsSgWkhVcDHdQcZOWtMnFonP7z0sXHr0Tw+e/eJ8OTfD8rWmAZ7PiON+cgwwhY1r5RTxseOcRtvvnQHxulCy6Ylq/g8G4gnblPke6XGMArIyDMkAIlyVhWcUFvWyKk16+H7S+2agg1qXBkClVGe1CiQmn91daQCZh3Mx/p1PdBDlr5r+ptgjQCIwIZXzoyyxE2ePwStrI/hR03gpv9mH1m3HowZppXAlZGvmIbfs+3aVpUdQS4BlcqGbaOGVh3jaz/YNsqJaaPyZOhWurBidK8o6FYrZ+WGalt4dR4dP64JJphj2zgubBvlSFqQ+kw1N3F+pnQhcw1uV0ur481yeYvDctg2ky6gCgk9REQ9CDC9+pRWGWpULOZRrwED8SK20QmdF0nhYQkaGUHli3c9iX+77zAC20HGr6BiObj63B14w+Vnh2u3HcANHCyWS/jId+9GpejL7Z1rO3ArJVz/zAtw2dlztXeGEQ2aAVdGzloNr83ANfmqi1//lx+LYqUS2MhaPharwCsv3YOXX7BdXBRK6HNYeORkCX/w7Tswmg3gESHTGgwO3v2cc7F/droray/fcc7JzWCE1cbUWpcsAwtcVTPIBTa0Sq1geXkevpeBW1rEt+bH8aifg81IVNQLrgW4qAOuIVUgEbiKrtIXrwKfv5/GWQUJXFAfxLV+zrAsGp198OqzsLzMhZwLSGigwM1Rr9e4QRRKRfiWj688kMePF3zsyLm4cu8cKsgA1SL2j9vYv2ObLFQMhUoCADcCuaajD1gxHLNww+MFfPGB4zVfp4yyo1rGsG3sxaLr478cmMMzzx4HObjRzXa1FyFwve1YoQ64Nurzurw1tUoJXkNKQAbZjINqQKDq491X78FcLgwGIfJYi7m1BoLQQ+EnP/lJmQeMHc+QqX/2Z38mYUkJsj72sY9J3HheN9OxPYHRq171Kvn7n/7pnwSMfOELXzjDpZoCI35HbSL9in71q1/FH/zBH+Dnf/7nJczse9/7XolLz88ZipXA6vWvfz3e9773Se8JWBmx68YbbxStIYEdY9T/8z//s4QG/du//VsBgYx1/9KXvhRf/OIXpcxf+qVfkryvfe1rpSxqMumvlUCOGldSANj3Rx99FK9+9avx9re/Hb/3e7+Hl73sZdJftoMa1z/+4z8WqgCDFNx+++0CYj/1qU9JmFTKhnLjDzdCRuG64447pC6+j5/97GclhC6jjf3iL/6i1MnPfvVXf1VCrDIU7T/+4z9K39gnbqIMe8rwsgx3yofhU6+//nqcOHECn/nMZ/DUpz5VZM+/GWaV48LxeMMb3iD9+qM/+iO5kfm7v/s7AX2si/14xSteIeFVKUsGW/jTP/1TAfCf+MQnZPwoT9b90Y9+FD/zMz+z4v6skylo+lFV2wSlXKjvVYJ7jgMPGQTiXNt5QFHjNtZvHoiEg18LkpHWULCTPvR7XvNQE99WH7Ts/+jXfyIKiCJ9qQY5FN0ifuO5l2L/9nEwsJUTuPjCvQv4yj2PISfBfAI45SrOnh3F9T99KbISyKDmn7wZVeCiXaHXmDoOLXDjQ0fwlzc9iukRH2V/BGNwUfYdvO8lF2FualyC4WSsAJ+44UE8OH8SgTUK1y9LePDLd03ibdccRCXjINfBoER553pIa/eA1kFThlkjEhg44KqgSLk9+luui4oFLOcrcL0CHszbuKEwBccOuTlroG8NOT81jeuHrtnZWONaA65Z28cXHiRVIC+3zqGPu+TW8sD536/ehdPzp7B9Gzc0X67JdDOgfLgBZLIZUFl46xNFfOeRY3hisYwr985iz5ZRbB3N4JJpC8UyMDVFl1S5MNRszXBDmkAusQN88rYTOF2qosgNonZdZM4x+vWjxlWBq6yIiQ8PEQz5Wg9c+xX4ydVuLcqWWKxS6+x6ePG5U3jBuVPIeFzUxYX3wDycAwRfvK7+kz/5E3zta18TQEVNKLWiH//4x1fAK2PcExT9yq/8igCtD3zgAwI8CXqYLo6r+m//9m8CSgl6+XzoQx8SgEwgSw0o89P4Rh3PE4SxLIK0173udXLVTW0pAQzTKjeWeQmuX/SiF4HaUf77Xe96lwRLYHkEZARu7BvzEnwSoD7nOc8RkM3niSeewE/91E/hl3/5lyVK2Hve8x5JQ1D+yle+UuRx4MAB3HfffZKHQJF9JBj+q7/6K3zpS18S2fAzgmKCbn5O7eGf//mfS91MS9BL0H3FFVeIZpUabQJgAlxe51PjSkD5G7/xGwJaWR7BKdtG8Hz55ZcLIOVB9eGHHxaQx3IZOIH9eutb3yprAGVCUMoxZVlvfOMbBbi+4AUvEGDPkLekPrCfpGiw3s9//vPSFv7m2JNzrK7xOpnkqrnnO8U1mzLhvwn42f8o5YIHEKZj3zQiV5RCwPaYWvZO2jcoeRM1r9xbGHLbB77z6Dw+d8vDGM9YcP0KMnYOuYyDdzz7fOzbmsEX75nHV+45JJb64mqGxpXOGN7z3P04azLUmAsQrbGrGlIFYoFrqCz58t1H8a/3HkXOL4kCpmo52D4ygl9//kHkRrL4H//5IH7yRB4e240AWcfC1rEJ/F8vOIAsaQoSSTLZi02jMVWFl6mhjrtxGpR5sdH6seGBq56CVPBR4KrcFPHp55axXCyhtFCUsKT/uri95rZpjYatDrjugmP4xjtTC0ldJf24evjCg4ycVRDgSn5RsiFjIFGbPnjtbgkWwFc3kwnpCHUW8TWfr1UrwH3HSzhacHHzw4dxogQ858JdeO6eKUxmeF03L1xXiVNbB79CbwIPzlfwqTuOIBPk4MsBIIvACmOb6yNUgbKP/3ow1LgSc5vXjvWSj9e4SvCWDi1CezbCHBMGtKiS95pDxvEwknHwgav3hocU/rf2sS560l2OAX8I0KgFo7by5ptvFgBIIMOr8rPPPhtve9vbRDNIUPnd734Xv/ZrvyYAkJ9TW0cQRKDLdzNqyPT1r39dABO1qpy3BISf/vSnBaiqxpWdO3r0qIAyAjwCK2oQf/Znf1a0qOpr8C1veQte/vKXixaUYPDuu++WNlBrSlC7a9cuaQOBNDW6BI4EzdRusl6COYI9gif2m9plgkLWcfXVV4umme1gOgI+aiRZF+u/88478c1vfhP33nuvgEOCav4o9YD1UxbU/vIhsGTYVcqK4Je/CUgp53vuuUfkQRD+l3/5lwIgH3nkEdGY6pgQ6BGU84daWwJXfkdAyPz/8A//gB07dki5HBe2lwCffaL8/uIv/kI+p2wIhilrfsYDx/vf/345gFA+lBO1wf/xH/8h9bAfCp47mXRqj2CGCNbyzFsp/TfTE/zzQM7DBx/VxsZxWYdastXRUVmrdjpcW0lntcSwiTDw0//5EH705CJy8ISjyjV4Ehm89NKd+Pvbn4BjM0AAowTacAPgLc84D5fsmUHW2JxUx9IqcJWxDAIUq1X8yY334dBCEVbgSnAaBhHYMZ3DRDaDnxzJY3Ik1OzSGLnkufhvzzmIA9sn5WaPj3ruSTs3WRaxAh+lBvTt3pO2UwOYbsMD17hrZ+VDmUZa3EyodeVCxwXv9OJpfCs/g1PWhER+WgutGPGi+G4VjmszrwIhx5Uay8/fv4gfHF0Or9iF+5qscRV3WM8kKHZC4Dk1WWfIovJiJCyWfX8+g6OFCtwq8O+PncK0X8CvP/cCubLnphcbtpOLk+/h0eUSjhWBbJ301H2Vvi0eylUb582MYedY6Cgq6amS6uBVcbIU4NACQ8zRQCCMcpatuQUryPU8qVMNVbfr8qp6bhgitlT18c6r9mD/VlrBhjGzB+VRjSvfpXe/+91yPf2Od7xDrv+pwaOmjlo9AlpeeRPkEZxRi0dNH7WzBDsErnz4Xqrmle8FtXgERl/5ylfke2olf/d3f1feW4IpArDvfe97Utfznvc8udInsCIVgFfbtIxXIx5e/RMIqdN6gk62j2WSNsArfOZnWddeey1++MMfSlkErqQnKMdVeZUmcGV6ahsJ0NleAl0FrgSyBJLUBvIdItDn96Q9HDx4UPpLjTJlwb/1Ovv3f//35RBAkE8ZUsbsM6/G+R4SxP71X/+1lEcAyat608sAKRYEoaQoUPPKfATqBOhc8y688EL5nppVjg2v+ekqioCa8uDnpE0Q+NE4jdprypKaXmqKCWQJ1NnO73//+wLYOY4sX4FhJwCRWmMCbj0oKBjl2PNHucHq71bdXqnvVt4sUU5xXh0G5f3rVj/0GlzDlJrgjMD1ZN7Fh796M4BRoZRxMyKYpNGveFexqsh6FspWgOc9ZTdefekugMaqEYt/KlsSgevFe/Cyi86SAC7hErm6N7g81AbAkeUy/vDbdyGwxhF4pwB7HFXPD91ZZkOFTBYOTpcq+K+Xn4sXX7BTPLy08mjfVSacP/3gZL+VPmy2tAMNXJX0rwBWgSt/F/ILuO90GTdUd2PEkWDHPR/78Kqdp1unReB6Gj84WqhxQ6n9TAnXnyYAACAASURBVAJtNY3rM3esLDB6DarGGtz8+ExMboHle7j1SB5LcJANMvjGA49j97ZpvOaccVTcklx3cmFTK24VkE/DLsXQbI0BpGuH8xVZEqjaEk+FGpHot/Ui52ma8Qk8MBghfQQGcmIOe2vjE7ecxDFyc/21j6SVZnKwd2IUWC3hhQf24EXnTEqss0428zT1rlUaPfRQ80YgQRB000034Z3vfKdc59NdFa+rCYQIXAmCvvWtbwkApOaSwJVAh1xXahdN7wAKDqlxJehS4MpreQIlgifWR83fi1/8YgFVH/7whwWYkYrw7Gc/W/icBIN8KPPrrrsOv/M7v4O9e/euRD4j+CRAI+ikBpJl8YeaVgJxgt2LL75YtLdsNwE3NzH2ndfzl112mbTtGc94hvThlltukToIdKkJpSaSgI4aVwJJgnR+TlkQwD/taU+TsqhFvuuuuwR8ansJvAhcn/vc5wodgYcBglS29YYbbpC/qeXlVT0pBApcKTvKkhvuyZMnhaNKKsOtt94qwJpjQEBPIEtOLYE7gTH7TYBNTSsBMX+zneSNEoR/+ctfFjkqOOZnLJ8HCR4eCKo5Hrt37w4BRDa7+t63eUNCzboafnGOsVwCaS2blBHWRxkS6Kp/Vspu0CJg9fq9pgzjYtCLz4DAw71HFvDBG+/CHuTg5hxwmyx6LpBzMIoA5UqAIrL41KuukPDeOVnnI7dzbQJXj2UxEEIQ4ObHj+P/veUJzDoeqr7Le0Tx+UqYzPC0jpPFpeeN4/VP2wfHysJmtJyUj4JWpQYokE+ZfZhsnSQwsMA1TuuqIQD5suaLyygsLUswgpIzunK10MtxaF/juoDvHyHgFLPOhr5QGW70QwwnK+5MqrJha79NAy2G8KMV6A+PFrAQOGL9fsNDhzEzPYVfu3wXAhoaMWxezUtDHcfMp5YsC1fu/cFlxBBbvXqR1+gWybB0dUJSVNDAf64fIJCQuFnh1CoeppKZLrn+8ObjyFfKcuI+M/RqL0cufdliIOd7mBl18N+u2iOaBNWypy+lf1PyvSIQI1Ag0CNwJdj6l3/5FwEz1MDy+p5X2tTQKWWAWkRe3fN6nGCOdAEeqnidzmtr1bqSO0twRaDGuqgZZNnkl/I6ncCNwI50AhpHEaxS48sreF6TE8wRHHIcCKQJOskL5dznXCbwIUAjkCPQIdAmj5Zgj6CVIJxaUPJgWS7rUFDNNpAiQMMsgnP2n/1ivUoV+Ju/+Rtp+3e+8x2pg/KgvAjyyNVkm/hQLrxqZ99UY0mtKMtkmwjGCRAfeughyU9DLWo5qaklmCUFgUBSQa8aIvFvanYJ+Gj8Rf4p+bPsI/tL2b75zW8WcM66CPTZVoLvN73pTSJv+nIlxYJ1Upa6hrBegkWmpXGZAlc1XGO7O3nUgErczdX49LoGcTypHVY+Lb9XTwIKrAflgNiJDFvNSznyUGj6Dpb7PNKCfA9P5Ev4xLcfQDnwUbECjFRDZYJruRixMnjHcw/gnOktopzwrJE6b6/SljaBaxUu7CAMJuB7Ffzxvz+AR48uIBgZh+UGqGYY0DCAZwV4/nm78Iqn7cFIhoA7jNbVyqP2H2YUtVbyD9OuvQQ2PHAN37Ezr851ITeNtJQuEALXEkrLS/jPwijuK9NKnjcdUS5n9weE0UAIusQdlrj1iI+cxasZ9sqxGDkr9OMqxl212M9ntEx4q0xvCcdVfNr5gO2EHCBzg+O/SRUgD/ZQZQxHChWcXq7gtqML2DE1hXddMSuRU0Q/GhPVy9RPW9SSylXS6mN6aCAgZkg+5RzRgXTSQ82tE4TcXl4fha4e2H6C3gz+8KbjWCpV4Pfd3TvHlO0UKdeOFz7+z6u2Cd91NJMZiGAEOo8ImLjZKVWAwJUaV2rCqKkk35RgiJ/zav41r3mNADwaP/Gqn1pXaur4m1QCavuU70ogS03nJZdcItfb5MwSCKsfV4IpGkTRAIpAiWCOmkyWT4DHcml4tX//ftHCEqQS1BLAEoSee+65onGkFpPur8j55LU7wdq3v/1tAaUEpwSV5JRSe8p6FPRSS8myaQxG3izrY9mkAlATTa0s+8k+0xsAtb3k/hJEEjCyLMqO9VA+pBJQe8wbEbaLml/Kj/lp3Ma+UqbUnhL4EhgTNBKA8qqfYJ5zjzxdfkZDMRqBEdiT+kAgT5BNrjEBNseMZZIfzD5Ti8t2M59yXAnaqc2mbFmH0kJoBMfDBtvOQwplpONJQM1DjF7jd8ILNPPy3wQW6odVDxH82wxEoPvAELwm71lJY2KCV6FZSJjW0P80QeJDi2X86fd+BN8bQVlodQSUFXiBg4Lv4nVX7sflZ81g6wjXOfNWLdwpSD3IS+Sse7FQCKNZ5t0qXnHJXvzchdSes8oAgQBOkg1CwOsGAY4tFvD3Pz6Enxxfxkg2A9utIMjQVZeNilXFs/btxi9fvlfoDNxl2HK2Ls0zpAakkVJ/phlI4KobrLrEUqqACVzL5WUU8iUcKlr4Tmmad7xh+FK+uDVXHgr2ujV0tLQUJ8vUil5bM85KAq41IETg+sWHCFwXEPh027Xq866+XeFCw9PmB685C46YfNYbNREI6Ok6NzqCkVwWdx8r41ChgtseOYp8bgK7RnK4/qpt4XV8tzreYTmh9gX4yC0nsVCprIDqDovtWXYuvfQ/+DN7x/G/nT0qhrfZDL04hFdYuoF0srn3rPFNCmabCSL5TpFLSSBDnijBIgEc3SjxipwAkcCIWgxqHWlAQ8Mlai35c8011whIYxpqF/WhxpXAmBzLY8eOSbnMS4BHIMd8vK4mSCJ3lYZB5KryN11akaLA71kXea/UTBKAst3kpdKfJ0EgwSlBFrV2BKzURrIM/WHdLIt9pLEU1w6CQ/JkqUnlFTu1keSN8p1iH/kdg3KQLsC0BN8sn58TZNE4jG3hPCCI5PvIOthuusKiFpRgkxQGAl7Wyb/phovfUdYEvuwLNba8+n/JS14iZbMN/Ixy2rdvn8iVgI9tYRuYn2CPbSJVgvVzHaK2VzWlpD2w3rPOOkvAKmXMOpmG8mLbWSb7TRlznClT8l6pGSYdpJvAUe0RNJSuHqJ5g0TZbYaAAmv5nkf9la6sUwAePraM/+eWB7CwXMW4BAYMDWntgEapGezYmsOz9k3jmWfvxHiO6lAS2ixRvHiwUSh7+KPv3IVThZKA2Xy1gl946rl44cXbhaMqHnNCK1z59wMLy/j+w8dx+5OLKLlF2BaDHFTDoC90zVgp42UH9uClF+/ExOhIopiS1ljOIa5hQy3rWs6w7tU1kMBVwUGU46onLC7y+UoepSUX+XIBX8zPoAIHvliGA06PNK+hi5BQO/fBa3aGXgWaAtcAX3iQxlkErjwNJ0ViClWkduDgv1+zU6766VtUH8qCRgwrMbvlZOzhjuMevnHPEzhONqbl4OzxDN5+xc7Qe0H35llHJZ0JXJPAe0fVdDUz4w5scbL4TY6F56HqugJYNrITaxNwU1imYZDpM1PfP3VTFNXa67UvNaHkUZpW6QSuvOom11XL0QOkybc0bxEULJk3L/qZtkvbYBqCafuVH6r1RDndmpeAmyCUHhQIqM2IWuZhWWkJUYOl6JV2XD3aRy3blIG2PSp3bb8pb6X4mNGk9PqdlAByculVQPsclXW0bWZfo2Ov8ukUtJqGeqyDQJuHC7NuglkCfRpxxblT6+pLvIkKM7mecvtBd4l0hyK2tlXRhhZLHj7+/XtxaJEAEnC8CqqEnTZ9qgLLrotJu4oXXXwunr1/J8azjtg/ZIIqltwAH/v23ZgvuiD7rAwfr7xoD156cCd4a1eyHPHL+vh8AV+68xBuPlLBqOXCyRD+2rB8C57vIjsygUKliOuvuRCX7ByDw4rpezzlw34SoHPuKG96IyoQUnZ3YJMNNHDlqEX9ufKkReBaKdEJ/zJKpTxuWxrHncEkHPoq9Xx44rQ6dCPV3YdlhlSBD15N68cGVAFqXHnVLxrXJfzg6KIAV55z65pV52XAEWOg9101J+0ncNWXkn2hhobXjbKxMrxB1cU/3nEMty9LrDwhtW+fcPCuK6hx7R+/+brhfuSWE6JxDa/k18Tzbrrhr1EaVhN7DB2BZc/Dmy6cxeU7x2QclLu30cMGmgu9+oWMGjVEtcrKX1TQRc0ggSD5pAqaOEfpVYBX0dSCKiDS8de8UdAavVo2QasJAKMASwGftk3Hz+R1m2XRsIsaVraRml+WbYJyc71gm8x2R9uhdcZtmiYAV2DZKD2/47rG91q1+tE+KdhkO6jhJpeV1Am2mT9xADc6+bVd+rsRcGwVDHBNZh7VgOn7ws8JXtkfGpby3aHW3Jwz6V7SYapmEtAxW3mnnQw3IFi2D8tzxOWhazm45dGT+MJPDmOpXKJ/gdBXqlWFE4ygalcYJRbj9gjGRi1MjWSwa3IcM1Mj+O5Dx1GqMCBQANcOcNXuaeyaGMHJ5RIeXyojX/JQ8kqoMtqWY2PEB1waAvs0+nNRdn08Y/8cfu7ivZgbz4bRH1GFkxK4iuFszYhx6Hmi2Wzo7+8HAria2gIVt24cUa6rhnQsVkooL5dQLrmYLyzh895ZEKP3wILjVcUAiJObRkzdesL4IESjwG9fHV7n+4ytHAPCWC9dQfH3Fx9YxA8OL8Kz6a2u5tXZaFTotj/kJdnVKt5/zVmwRp0wqolBl9crNvbLrbrgu//3j3q4c74kJ1rLtrB7PIe3Xz4toV67BttrRlxN5ShK4xq/yvQHyIOEHeBjN53EKa/aV9rg2D4RDNR85R6cyeK6C+aQ4QZg8SC1CjI2sssVfb8ILNqxxDWBnSlDghMa4ZDbqqCt6bxZowTsK6kQ55xzjrhd6v7BtrOOmDHpo7IzwT4BOCkN/OmHR9sd9UrAtnEu6E1FNBBBP7R9UNugmkmuUSbIkwMFgHKlir/70YO45XBFImmFnFi5PhSbhqzcLjrwgyqqgSfuFnPZEXHBKPuaRTpVgKAaYMRhAANbnOUwMlcVXs3WwZfQs061iumJMbzqkl247Kw5MdTlrpn20UOQer4YaurTSq5/0w00cFUtg3Jc9bdY2ZcKKFVI+i+jUizgy4XdWJTr8ZBHSrWe54VunJxMNjE0a0tDK2As9In3m1ftwBaG90jwEkAlnhjhWxa++Xge33hsWaytQhhdr20ULSytNz0Po5kwAIFvE7LWrnpqjZTFohZ32ZbFIsBn7lzAfQSubJVtY/foCK6/fA7UGZpW/S3100hMyoK0QwLY1of2i5Ypikt1hh2JwctT/0duOoEFr+bHtd0GrUm+8HDBLkw5Ft5+2RzGcyPI1LTtOg+5oG5U7atyxDZq+9uZBib4a1Wj2E597eSJcvei7TS1uf0AvE2wHdeefpVzO2OzEfPEacLVmIpX/I+dXsJ3HzmJmw+dRqFaEU8DDFtl+VzvSb0L137171q3c/FaTzirkGAGZK/RnRX3s4LriTZ13/Qknv2U3Xj6vmmMEvQKaE0PW/U2gnPLPBhtxLEYtnlVAgMLXBW0qmbHpAzwZXTLVQGutK4ncL2tOIq7vMlaGFbyakJrfA3p2Q3tK19iy/Lg+zbefeV2bB/LhG5HEnweigeBAPjPw0v4+wfzGMtSCyte9urmMMGh71YlvOiusQze/fSdAnip9QuiALDmJYAgklrAP/vJIh5byotFJpeY3aPkuM7CDVaXhyRWbZoXiWWSLwtbyAlw6Kg14eFyJAEHbFIcQo8GAtMJ8CzgYzcfx0nfTXZjm6ZBa5KmBlxF/jbedNkcDkyNCFcM4sA7fHRRNV3RrEnzOqzE3My0qH4AQR12K3V2E8CmzrSGCZXLH6ct6xYftRvdUZDNCE5Ja6B+PgSw3ZB4e2UodUDnU1Dzo03NK9lu1aqPpUoZNzx8Gt975CSOLy0hl8kgk+H3NU89pOH5Pqyaj1UZT7o85N9Utga+UAhK5SrGRjK4cMcsnn9gOw7MTgjlTe4OLQLi9C7Xh75Z2xvvjZBroIGrglbzqoD/5oSuVEoolSqigcyXijiar+Lr3m7k/AAeXX4QNFlkjBJhkJfjwXacFUOBtgZXQAvJ6Q7efNEEzpujg/rw+vjM6wtfQCfpC4/lfXzytmOYyACeEOZXgav0x3ORtRxUbQfX7J7A/7F/sgZEwzB5cQ8XCvbt47eewrxXhV1liDsHI7kM/vdzcyh73eH4hvGvA+ydnMA2hudryE0NIfJCpYpHFytUAa8A1ynHxf+638Wy74pmuZ+A0pltCYEr/18NHFw+beHVF+8QMG7TK0Tt8KD5OAf5cAPv94eglc9m1V7EcUf7ccy4LkT9c8a1c70AoYIhMxa8tm+92tSP49gvbVLqAPcpO8tYiVTDhH7F5SZNDA/CTw4vl/HEYgnHFpdwZLGKE4sFLFZLqFQDuF6oc7XtDEYyHsadDLaOjWJu6yTOnrKwa8sUzp4cQWY0g1Epk+4WuUn6Enk8VCnVXGY1EI7eLGoUtn7aL/plTDdyOwYGuHIQzGsw/Vu0pr5f98NFk4u6+gfk79NLBXzFPQu+w6vo0AjKfPi3X62G4Rlr1IHWBz4Ao055noWX7J3E8/dNyKVH6DO1vj7T6MOzfPzhzcewVAkNsxjt1CeIFnpABYFvYcJ2UbJyeNNlO7B/MiOW7IHD2M5nGjGtlG1Z+P3/OIYSgTl7bNsokzjv0tee6WKEmsPWe8scnu2gWC7iTRfO4dqzJxsyk7j4kcd7y+EFfPqOeYzRrYq4c2VELRfjdgYZ2xaPCf1jOtZYLoSvQVDF+6/agZHRkUQzAjUc6Eftq75XGsN7s4LW9t6A9culB3alpPTL5j10RbR+c6KTmnU+cT9VitAZVBTCWBr2WjY8Xv0L9uRdW8hw415HZQyhLw2Va36zwmbJDduZB/s0bTY183pgk1vSrhtYp2nNME2vJbApgKuCV6UL6OlRY2CLv8BCETeVx/GQNy3X+XHUb4JLjwZPYjRF7Wv02rvJpTo5q7Yl5PaDkzm8/qnTonENg9glI0PyTR9dAv76zuMo05edk4EVuPCqHmBlhZta9Qp46o5p/JfzpzBS0xaHd+rJxmWFSoDfu+24rCae7cP2Q+fNwk2y6zW16anw9VOWPNkF18evnD+Lq3aNCXE3qSw6kaY7r1uPlfDZe49jnKFQvDAOgUWXLGKCRuAa8kc3wkPdwHLVxRsv3IZLZ21YTi5xMdXbAAUa/WJEwPZorPihNe5GmHX1bYzykddLo2kCn6H/zI03j7TF5iHbBIf186oWwkD8vfIJ96G6ZZu+Xmu3UKQRELh2EhFRtfhqzLdxJTxseTMJDDRwlUNejUNqGmgpB4zXCdyQ+btQKuBkvoJvVfeI1i8ZF4UaXLrN4k02IzqlPtVJ5CuCLlpSZnH9ZdOYcSx4jg0notI0F4HAr4jW8XAe+F/3LeKJpbxwUIUz6jAy0wh+bv8UnjGbRbbm906Y7qKZPBO4atk3Hs7jS48sIcPwsLVFhQsHPQwEFuF17RGf0G2qXG0Li2UPrz0wg6fvHml4yUPOU2DZuOVYEZ+7/zTGMw4sRt6S/6hhpvxEN7xhNK6hLt3HJXOTuO4ADQ/CeO6NDFFMty3qcqnZi9yL7/XApy6JUs/zXjRmWGZHEohzmdVRgW1k1nk9BK1tCK/Psughm/PK9CqitzPhWiHhdkJPOjUlCtfzlcei8TNvHGkQTddW7a3r/Xrg77MhG6jmbBrgavJclTpA0Co+XSsVFJfnxbH1993deNIeFXccAnxrL2DcqIuTbt+TULEEsJ5Y/au7qpDzk/RQE/lLB8dx6cyWlSuSxLSRsKuHFhhAwRUn0aN2gO3jWYw7Ib+o0V28MIP8ABXHQtav4sO3H4VbZJTpLOzaItLt2U3xzZd9vPaCSTx915ZY119aJ0E9DdduO17E5+5bxFiOf0s8sP7y29qKkMTKzMZkNsB7nz4LX9yO0c9C6MO30XhxXnLemjzAtdSW8d3guxLHQ2xFBMO0/SOBqJX4ytk0wUC0Wy1XepaGhO1WucNy1l8C3EdNh/5rNaeGFKb1H/v1asGmAq5Rt1jiXaDGdS3nK1gsncb95Qncge2ho/+VUam34jcHi1cc6rCcvB/VS9KwKqTXmJpKE8gGuGgmi1dfMBM6MqfFZQIfxzTmIZghmHNGckIzCH3x84qdtmThNXrSIz1iTOcA+NGJIv7H3SewNZOFJ5af1LB2//6dGtzTFR+vO9ApcDU0wOv1trRRrziC4RwJAlx/5U6cNRbSS9Jad0ctettoQstZTA2G6RB+qHFtWZR9maGRC6puH4z0xovr1hC09uV06Eqj9ECUxH3tSiWRQjaqV5ZeyGKzlTnwwFVwXY0uEI2iVQdcCwGWyicxX/RwY7AX5Zor/HBCJAM6ufon4dyrivU8/aOGQQvitK0hqJTNQa7yLfzqZduwN+cgEBZ7+CRtHqsW3QTIAWzRxIZEeO1jQ3ARWAjsQJxBf+aeeTy8VAJNsGj5Lpi2XTpAg7eGWLw7wLVNqsI6v9EhP5fA1cElMzlcd+G0GJdJJKWUR4W19EXIecR5NvR7uM4Tp8fVrwV1QA/RBK16ndxtYNxjMQ2Lb0EC5jrV69DW0Yh99RSFFho9TLohJbCpgKtSBBTAcoMOXWNVUC4UUSjnUSqW8Q13J5YxGoLIpkrI1UhWwgn0uOnbsBkur8njBj7O2eLhrU87G5maptT0XWpmN30eKpRe0e4K6gyDEDR8hENq4ZHFCj59xwKyBCnktzKkX5PgAM36kvT9Zgeu4eygT1zG9R7B+66YwnguI/G9W9Vw99ovoYLWqGeDIdhod/b3Zz4dT9Wsc83pVRQ3NerTkLdDrX1/zolutco0wDNDEHe7/LgoWMN1qltS7v9yBgq4qrYyKnbTQMt0jUUgoFrXUqmEcj4v3NFHyg5utrYj5zFmMgFhU/RaV6VE3GLEKFrm25maBjWCKiVKV2g/9ZK9WVy9O/TpSs1tNZtFRkPO1mKJs63tnWLpTyoMCFu2LSxVPPzFTxjlhBri1vrVznSmRnqhHOC6g5O4ZudEEzJC6LCfHNfP3r+ALQ4jYYeEiN63tJ3epc8jh5pKGc/bN40X7dsKm863GeawxSfueswEIvy3GXdeDjkNXMJoXj0Y9WKzabGLw+RrKAEFr6yyvfUlubFUCPSje7c1FO+mrapX2tckjvamFfQm7fimAa4cX57SBEDUeKl63cAFlsC1VCqgXKogXyjiq/65cB1yW8PoVq0+gU/wGqDqVuFXQy6t55Kfyggh9PHkw/EDBDkbluvjzRfPYnTcQsZzYPl5BPaoAA6mn5ubk59G/NWk9jE/wYgLF47v4c/vd/HkiWV4ZAeYFp6tdjBlegLXeRd4zYEtuFaMs5IfCQorxlklfPb+eUxmGLdaw9a2PgYpm9jTZNpfclxpkLVtxMFbLp3EWDYXun9poXZTo0CgeerUKbktIDjgGItzcNteASDqqkZ5Z5xPcV4KVJM7NMJqYTAGKKmuiZwHncwBc36qA/hug+EBEvum6Eo3D8QbKVDLphjcdezkpgCulK8JWKPAlS9XuVRCvlxCpVSGV1jEDdXtOOZMhRbtLQJXXcC9UgGnjx8WNx+0JDcXdl4eB76LwHJQDioYz43h1U/ZgtkRBg0IOZAKOkdHR7Fnz562polEiA08FD0Htx5ZxNcfK8N1bOTIu+wBpzXaSALX05UArzk4iat3TIj+NOkRN9WicS3hs/fNY4tECqvJra3e908mgag17flbL53CrhxnVkaiwbTz8CD02GOPrRgGNivDPPQQwKpmdXZ2FmNjYyta2uFVbjNJDu736iawEz+YpgZ3GKhicOdKKz0z54QesFvNT9Daybxspb5h2v6XwKYDrlGN60oUrVIZxUoZZYLXfB53uxnciX2wA1eCBrTz+G4Zp488Llo1McYKcVno3EkUiDSy8pCxshLH2bZ9PGfPKK6cHQc93IVYx5JYzfv2nROG1BMjKtOTkmoiwzbSaIsX62EdoaP++ZKH/++Bkzi85CBLrwLqF3UNgKttE7jaeM2BcVy9Y1wMypIeAml6Y/jhiSI+d+9pTGTpAdBp+eDQzlj1Oo8GgfUDDy89dxo/tZNBJBzYDPbdxkOQ8eijjwpHexVspjX3Wq2Q4GLv3r1SxhC0tjEQA5hFjUBVW9oKd1A9FgxB6wBOjA67pH58m3keMOebHqaYZxj8pMMBGKDsmwq4NtK6Kl2AxgSFSgGnlyr4kv0UjBO4tqkWC7wqTj3xyAooCCxfnPt7VhZTIz5msqPIjtgCXO8/dQyOn0PRq+Lc6Rk8Y4eNc8YyyPBK3/Fx3rlPCbWwkRgk1FKGzrpCAEQ+rngHCIBTRRc/PuXjhiPzcEs2g2yt+cOAAkslG9cdHMfVO0fqwFFUkc0QgXTrdfuxPD53/yJGs/SWQAi+cUK8NhMw+7xtFHjn5dtDp9tt+s/kXD506JBQUFafcHaYIFTnvBrHRNvHzeCcc86JpRA068vw+8GVgBksQNaVmi/pRm7chqFcB3c+dKNnCkiVRsLDjfhQL5bgeaTQuUJz2rp168oNkLqa7Jcogt2Qw7CMziUwcMCVIonjgpoGWqblo5LIzShapXIJy/klfN09B/lMrhbrqHVhMzTsySceRahUI1+VBhAWdo6P4unnbEPGzsL3iwDG8E93PwZYbhjQADaKHjBi23jW7lFcMZPFRRddKA2g4pYeTdWsh1pKml6F4I7UWR8PL/n49mN5/OhUGZOjGeQkpCvdb60HT9RHsVzFC8/biotnsvC95DZIxC4buG+hgG8dKiOXcSSuNd1JSZiyQXgCIO8FeM+lU9i5xYFjtRB5LdJ/UgV40NKH85rhgEdGw6t/fQ+KheVwbsSMP4HIvn37emZVPghDtln7wLVR/a9SBgSznG8KJsiHVU6seUBSoLtZ5Tbsd7IETG1qsVgEf7ZsmZKDkW1bRIWl5wAAIABJREFUyOeXhbo01NgPZ1EjCQw0cDVfEt20Ta8C+u8Vl1i18K+lYgnl0hLuc0fxo8wuZP02iYhBgBNPPFIDlkHoJsv38NKLQ/dXxBElRouqWvjeg8eQtz3YXgCf7mkC+lcF3KqHbAa49IL9OHtqFDvGHExmHYw49OPqoOz7KFeBkyXgcL6CRwoeThdc0C3saI7h9AhYGJ5WjZzW9oVg3Y7twPV8uJ4HvwEAzQS2uOcahQebxkZWVYyzQq+17V2pr21vm9fGcL8IsnjunhG8aNcIAvr9bUCfaFTik08+KdHe9GE5IyNjyI2M1YHZQn4hNAhMeAhchxtF87HbzClOnjwpV7XjW6bElZvvB1haWsTszHTdXGt3Lm9m2W62vush5+Tp05idCY2OdX8ulYvI5bIYzdHDePi0QlXZbLLcrP0dSOCqkz06qCZVwNS6Ks+V2gWhDJQrKC0XUSidwjedC+AiA4+urURZyLCuaR8LC0ceQ1DzZkCl55ZsFj99/hz8wMKtT57CQsFDNaiiUiXIJMizUKWWsUqDrhpjNXCwdfce2E5OwC65sKveY+udRQkuqmE8ait59T58+kkCpHK42DExhrc9dRqu5WHUD2N1t4pfjx07hsXFxZXOUcs6PrFVtNRgQIza4citFBOBK9OQKsCoRsNnKIE4CVAr5vmQOaIAg3N1YX4e27bNDYU2lEBLEuAcouaec4oae69KugBvHsPHpAq0VPAw8aaRwEAC17grUQWzqmWN8l3JFVwFriUJRFDML+DH/jY8npmFZ2UEsJJRmh64AkvHnkC1Ul65pZ/M5vDCC7aj6gP//sgxzJd9VAMfGZ/aSAcOo1tJGPvQ5l+jxk7t3I3MyFjz06dhn9O6qc6mmffr1lE6xaKXh4xt4TevnEaGmmUxoqOzrNaeEydOYH5+/gzgSuV6oZCHV3Vr865BGOAgEI8V4+PjrVU+TL1pJHD06FHMzG6Tm4FiIQ/XrUjfeVCanp5OHb540whs2NGmEiBQ5VpI4JrPL2F8bGyFrhQNwjPU4jcV56ZLsOmAa5zWlZ9pIIKQ60qqAHmuyzhetnHTyHk1EBnA43V/Si0mX7jF40+iWuJpMuSYjuWyePHB3cL1/MGhoziZr8DjRXiQwVgGmMw5YESt+ZIrQNamr9cgwPi2HRgd31I3QaNXKGo4selm8QbqsFXjIvOw8sr9E7hq+6QcUugHolXgStBK8KoPx58aVwKKUjGParXS1Pcv59DOnTsxNTW1gaQ4bOpaSuDIkSMrwHV5aUHAKp+hJ4q1HIXBqEuVStxn3aovWnyuVfxNEKsKJlKg1D+1fj4YEhj2ohsSGEjgqpM/KqA4nqsGJdDwr6J5JXAtlLBYyiNfquC7mQPwa3fw5J+mDdVJXmb+1DFU8svhIh8AGcfGtftmUSyWcfepPJZKPmwHoG34hXOjuHTnLFzXw9ceOAqXHgJ49e/7GJmdw/iWrWewPU3KQDcmxLCMXkvAEuM6y/KwLZvB9U+bBX3dkkbSWjgCYGlpCdSGmcB1bGyLGGiVy0VUKqW6zqjBVvRGgsEtZmZmet3xYfkbVAKkpMzObYfveVhaXsbszNYVLetKQJVa5K2h9fcGHeQ1bDbXH/EmUCoLYC2XinLjowCVNAJ+Pz4+gWKxIJ8PwesaDtAGqGrTAlfVvCpwpYHWipGWW5FABPliAeV8AT8KtuPx7BwyFrWfvMJPpxujYra0eAqlRV7nhqFLw0eiAogfT7rIEv+sAbB/dgxP27UVtKP50gOH4fmsiX5MPYxNz2JkiqFCN8CsGjYxUQLCZQ088LRSLLt481NncGAro2i1DlyXl5dBbVijR7XymUwOY+MTMn9LxeKKNpYHKnLKtm/fPhy1oQRiJcAIbeO1255CYVkOOXq7Q62/gFXLgVspSYS/4dXucCI1kwAPPFy/NNofgauuVaQRUBtL7wK8/cxlM0Pg2kygm+z7TQlcTbqAGQZWea78TapAoVRCpVjE4XIV3x+9GDmQh7rqSTXNXCktnUZx/lQEuIbglRwf26I7q9BDwP65cVy4bRLlaoCvPnRUNBzifNWvYnTrLMa2TpuRB9JUP0zThxKQTd+HeFo4fzqHNxzcIrxpep1o5cnn8zh8+PAZWUyNql7n2nYG4xOTAlyp4VBtLL8nTWDHjh2tVD1Mu0kkwLkkkQXF7ZqFTMYBI/kpyCBwJajleZo0AkZiGwLXTTI5OuzmqqGfVedZgHNNgStvPznnhsajHQp7wLIPLHAVaBjjt1Jdb/DEp54FFMiqxtWtukIVKFXKKJWKKOUX8Z2RAygH4/AyHixxip/uKS/Po3D65JnANbBAL1t7t4zivNkJZJ0sxrIOsoGHE24VNx46CbvqIWB0JfjIbZ3B+NbpOm8C6VowTNWvEiBFwEIG77pkC2ayduiyrIWHPDC6xDIfggbO7Sj/0OH8IsCgxrVURNUN/b9y7hO4kuc6dDvTgvA3UdJG82J+fgGjY+PiKmtpcV6A6/AZSqBVCZAaQA0sn5CrPynaWBoDjo2NDt31tSrQAU/fMnDdKJtbI88CceBVAxEoeC1R2ypRPYooFQu4C3N4cHQatp8LI1OleAhLKksLKMyfXPUQUMtH7qpvZ3DhTA4Xkx4AB1mviiVkcPODh3G6avjd9AOMTs9itAZcU1Q9TLJBJODAx3UHp3BgkvNKlu3ULY8DrgpGufg7mWxo0EfKiTj4tuF7LorFfJ17rImJCQGuQ35iatFv6oTU9Iv7IrrbcxxsmZiSubO4cHqFRrCpBdSvne8DNzMmftB/8zf5+tSqOhm6fAxWAqicPnUC27aFHi3Mta3XIm6EczYKBuq1jNaz/JaBa68bGwWc0RCD0WtQsz1JYDWpzdFgBOrPVa/GeGXBBbpcLOCJio3vjl6A8aCAIHUsLRvlpfl44GpBAg3s2TKCXROjqAQeiq6PwwsFLPsWbIbZMkDu2MyccFzFGGtdImD1euQ3X/miHfV8XLljC165L9cyVSAJuKokCVxDbuIqGC6XCmcYbRG47tq1a3jFu/mmYMs95tpz/PhxTM/MrRx0lE5QKReFLz18hhJoVQL0R80gKDwI0ebDFaVRATMz06LN7wX9pN19NMl7Ty/a2KocN0t6q1gsBqqBjHY67nMd7OigN/o7KU8UdDabSNH2xE0gs4y4NpmnPAWuynPlb4JW5bqqdWOpXMVyqYDb970Q8EupHRdR41penEdx4VS8xrXmdD48CDMAAU2xqIp1EdDVgAFcx2e3IbtlsgV93GaZwhu3n5yLDDiRg4NfnDuFrL9qvpemV9R80R1W0kLKBZ+RtPib0Q3C+VwSt2xmHhpGDI2z0kh8mIYSOH36NHbu3L3CS6xUyhKqkwcgPtS+rpVrvo0GFrjOp/IEE7l4SeqnuZ+1MjvFN45BTWq295plm21JI39to6mE4j7ryDyhYR9k39UogEyXyWTE0wD3aO7H/Js/cYqtlX3S0Mrys2jb0mht4/KYMo5SsKIyT/N9o7ZF+6JpTRkmpYmOkbZFZRbXt6SxjPajWb9amXvdSGudOnVK7r1NUBj3bxN8RsFhFJhG85vlJwHcJJCcNr05ufTfGlM7DszyM1Pjqn/zBVLNqwJXt+yiWFrCob3PgDt3PuwgdMDd7CFwLS3Mi2eB6C1N+DeRCg20bHjwZEGzGH2AxjsGHYG0gom57chMbBkC12ZC7/PvdW5qMz0rJ5HVnl55ENvdpZQklHBRJidsYWFBijLneHSB1g3DrNtczLhBmI7k+1yEw+atoQR0XVStF/+mVwrX9+SUlXEIKBxkyNGGIwCkVxqypt2WwC3hkwZQ1W30TQtPSNCINWa0xwQbXM9tKi2MIqP73Op9G08C9Sj2DDJRUhtq9assVvJpeqPchmWmkGsSSIyCKf7NOcIn62TCA45seasGWkJZIr1JfASGnH3uyfyc4DX6NAPS+r3pDnBFJpFwhXGALdqHaF4TkMe1xUwfl1fna7N00bLNtsb9O5peqWDReuLymrQx9fwQ3bvafWW6kc9aWFgIonHMo4CvFdCqm2gUSJqba/SUmAQso4A4ukEn5VPBRMFw9G8zilaS1lWiabkuSoUlzGMcRy9+QaixqkW4ajQIfhCgcPIYvGJePAjACg3CzEVM/zbjcZnAQ9L6VcycdQ6QySFDisEQvnZj7vdHGUEGgVXBHi+PK/zHQR8TaVxHcN6QF8YfNcYywag5x/R9jtvMmYfGWbzi7aeFqT8GZ3O3gvNBgWha/rPm4VxTkKEbe79KU7jfBjWrETDqZh9MuUTfzUYH0UZtiHvH4w6y0b00rsxGbTLBVnTdiFtHtK+cTxpYQNuQBOaigJGaV51XSQAzqW5tr/m9Wa+5djaSYRx4jCvTXH8bgeE4oBsHMM3y4oAuPzPzxQFzbUcjkJtURrQP3XwP2inLWlxcFKqACTijINMEgma6RoC2EXiMe2magdS4NkVPqVqnbuSC+WoLUhTkKojl7yjXVX26ilsOBiQoFVGsBKicPoJHD74Ylck5IKiGYLTJU1iYR3lpQdy4MjqWlbFDjYTjIOPkYDs2LMcOuT21k6dcJxkhQKs8odN/LMfJybYc075ZG4ffr58EPG7wgYVsUMHL7YdRDnLIoooqMqG/1wTtEecCD1W8to17d6PvRtK7wrz0yzk5OSmbQqMNfP2kNKy5lxKI2+z1ilZ4hym9XWg5/K3KkDgNWS/70k7Zqokz88YBx3bKTpMn6UBpfh4HDqNrQxwISuqT+Xlc/dF2K3CJW1dUfo0AH8vjvso0Ql1qoBVvVI6CV85LztHo3GzUlyQwF9dX/SxJpnGfx4FaXZuTwHmjcsw8cWVH+xpNH1dns8/i6jRlnGaupJnznaaxlpaW6oCrCrrR7+hGaaaN5tOOKlA0B9L8LFpGXB3aWXOBNF9oc9PVz00QGwXaWn8ScJWwdPTpWi4jXyrDKyzh6NgunDjnyvAqn9cMCdc0snhXGRWLwTyZlMEGoontFUrAGV8ZHxCvsiqfp1Wi28wq/7XTCTDMv74SUFIIr+qenzmBbU4ZfsCAFGGQCnOBN+c0NwEu3kkbir4/cQaIBBV6/cbf1LYyMk2/LErrOyKbu3YFnZwXZgjOduYG5yjLI3htJ38vR6KRlqyX9UbLNjV9zcBkXNqk/CbwigJgcx+NA5CNgLRZX7MxNff+qKaV30VBcBywjBsLE7w2A5jRcY62P+5vXVPNsqMHh7i+Rw9AZjlpALA5FkkgOC5NUtpmYDnavrj2xsliLd+PpLqs5eXlMziumjh6BWlONBMEmoVHP49OzjggmQRamwHiuNOfDqzZ9ri28jMFunGbuxppKXAtlUKfrvlKFQ+e/9OwLB92kEPVpqGLsAdqv/lC+vC98EokJMAr2ah+GNStVjz2XWUd2YEyXi34VReMvsSwnuQGpblW7oeJ1v02pHcb1f26m5WYzl2azFXeCghH1cL5dgXP3nIEleoEnMCFz7ljUEsEysqBqBqCAXLAGBJYDkZGYLa6HTDh81qa2ssP+i7OZLLCvRs+m1ACPBj7oaaUMyCTzYbUEWOeNJsZyuM3+fxVz5OQ1XXgNZV1Um/HoK6tDTom63pazqxuBN1oek1G8n7WbuKSAOcZSg/z3da1wVgGVgCNsUydYYMRIxMzX7gj1VxUMQqksW7UgboAqPKK36Z7vnp+ahLwrSurVk24xq2CXdXo8/AeBZVx4o8DxWZ5JshupMWN9pN1J2mck4B4Uluih4g0YDcJnGpZaeqKA7BxbWl2UOnGtE9bhpXP51embxSYmprNOBCpGsvo6SkJUEY/N8tMyhN9WZP+1s9NwKrtSgLZJo1AtVAKYglY1acrrWZXgGuphIfOvhbF3BZkfUsiaZl7vYeQFyZEcjtDWuvKU3UMfmu4HKYbJwk1GwJkmVAuAxMEshCEwCOKVNIV28+p/Iho6kLdSnhUpbfEGWKkB469kIH5gnPrD/zV9kT7xRi+5EszkPBIYOPVk/QSwCHlgScMJKDvoXl92+1FhGWrFjfu6rQXchqW2T8SUA085xXBQHS976Slurb2k+Y1+v7E7U1mnxXMxGkJm+XtRHZRABH9O03d5hqibYnu2Wa5SWXGrTlxn+kVPsvhmsJxT0M3qVs3a55P4gCUzk21S9F5ZfZJectR4BYHcpP6FTdHGgHBul04CcjXEmlbox44zDrNdTipXhNwRwGoKbtmAFfTxoFls9xO53K38q+4wzIXqmbAMwpotTFxGlpzMqUBrtH0cS9Ys3LMwUxagBV0629duEWjVXOLtQpcSyjTs0CxCPoqfHJ0B47sugy2VxJfAE4NRlGz4DKUgO2EmtbaaV1Bl4IW0ZSeiTiTx7R2kg8Pn/TxGvKFSEMgP3bl5Gu87N2aIOtVTqhNXn2iWgXzsNCcadz9XngRI7v6xgqhIz5yW6RfGkDYCgKUMYZrx5dw5dgSKv4IHKwGoeB4c44qPaD7PQrbq8Y45KGl2RR70Y5hmWsrAa53/IkCjLi1t92WaR3Kmd1oc6vbB8V25RjN10q7VOZxeXRPb6W8RkBN1yuuI0mgNU1dSWl0bipvVjWvJjBvJOM4gGaC2rQgPQ4cpmmDCQbjZN8MTCfladTuRqA7LbDt1rzttBwBrlpIkmbSXGQaaUbZedOCOY5z2kyz2qwtJhCNAtQ4kNys7fye7VTAqn+rgRY1r/yRCFqMplUqYbns4b5zn4NqxgO8UDvBK12/6sEi/1ToASF3gMIV4KpXHkm0WOUaxI2o+t2sFWL7gWjxfL8qANk2fL52OiH6JX8z4ErZhnieGsu1bzXpGuHisXqbf8a16sp34X2+vB9RQE69KjXI9FIBH+MZH6/duiTHIb+GyJUrqJqwXvY2CcT0ss5h2esjAXPNU62VuXnHaac6aekgzq1OAV8n8kyTNw041D21EUhMU5em0fVKQWvaNpgg0KwvSmNQnMHy9aaIn5mGgM3qVOBo4oM0eZqNd7SMRjJNC47jAGcSODYBcTRNI+CaBoA3k08rc6TTtFapVEqkCtRNnphoTWlAaLtpTBDaajui6ZNO96a2VRdxE8SadAEaaBG4lkslcZR8KsjAJbLwPSiPS06W4g2gxv0xeQKyOkSHq86TX+RLArMapyeCzKQYgteadlg0vDWQfCb7wKQnJE+XMFUydUH8y9Ye8pssaZOWXQPqhpZxZZK3BCqNOrTPNUAvhm1GWfQBGJDjSX9/4kKqBiDFSWJLla70ywpCTqmZW8aSADQylpbvieeH0dERcfKfzeYwOjoqfi2zuawsoubCLb7wLHvFZ6GK2hZKQChLgmDPsnF21gPdoxHKqs/DtbTO7ser3U4XumH+egmodj264fdSTqxL/WTr+2HaPPSy7l6X3U+belxfdS9J086kvTcOWJrlqdJHtfdpgVlSe83P45RUK/tREIhyKc7Pa6P+ppVFs/ZFy2kEbhsB26R8SXmi6ZO0sObn0cNoFMwm1ZVGVr1+x+rmQ7lcbqpxNSdI3L9D0BAPFlRQjTSfSWVGAWicYJLqNdvUDLjqC6f8VgWEClzVQEvCvxLA5gvIlytwPRfw3JBv6oTEc8V3Aoo1+nztXpvXwfTtqmBIYNoKVquXX+CHGrrw6/qABF7NTZJAG+URZUPLXSsIr3hX+myAXgYpiX1qGDQJtsrXxpc04KExUShjto1X2mEhYtxjOpNWEL/icq3Wo5p23nwhbMMhtnpg0H5EtaqUrk45ib5iwE0ax+nT2gsXCmh1vtTgfIzlEzmoBKmMr82f8fEJAa45AbAjcqUvwFXcnVkr0YQcEktEWxz+wOA9MwRwDiPwgxLgZ+BWy5Imeg3WywVC31elywy9DfRS2utTtqn5XA9KiNbPuuOiIa2PVLpfa2trT/frbwa4ulGjCYg7vRlqRV5xabk364Eozfqfpr6kNO0A4kZAPs3Bwsyf9O9G/Y6CVEEWMQEYop+nkVM35lIrZViVSmXFHVYaYKibeiPA2AxwNstrAi8d0GjbVgBNJMxbXLo48GwCFNWyNnKLxZdCI2mVS8vwygHK1QCeValxeGqWlWKIE15j22CIOhMIhcY2Yd1EpoY1ZlADvgrwrDC6SPioe6TwL4m4pZOOhj1+qJkTgGOv5iOgC/S+WaJy1UunTrYSeq8BdA3M9oStIJoNy1DSrgGYa1VpVBStmWlXZbDK4Qy/N+PFNGau1s+LujgzK6C6lRfBfFnNFzVpvmfs8IDAzTeXczA6NoLRUWpeM8iM5MSVkG7MGYt0jvCHUXBWQCvo3je3OsYcL8+HZ7kIqi6cTFiGaezQap86ST802OpEev2ZN+qiKqqB6XWrWR/fA41O2Iqf2F63ba3K70cgYK5/7cwJMziAKcd2+9pqPt0PkjSv2qZWyl3dp+q9JkRlFbd3RDGOrvlxn5v5m8muFSCdBEqj89zcj5Lk1Irc1uI9slzXPQO4tqI9ZSPTaD3NE0WdRrBBL5sB3GZ1a51J4MP83NS2qqGWap34W/itlQqqlaq49yiUS/Do5kW0aQRvYUfqrtQjOJBaulXAXbPcUoAXIT8qOK2VGrnG94hlwzpr/FfP9+BVPeSyI5JlVXarADCqE7eMK/VmPFFT42oJIKebG7IyQ/O0OvcJxpgmlRu+CKGmdFVzatAapEIF+fXX/3IY0DqEOxrt2Wqfk707KdheZabWXxro9f2qZnn1pZaLfTl8hFFgbORGcnJwIGAdzY3Kv+leit8xuISEeBQAW9Okq8ZVCq1peq0AbuDCci1kMzTwW9VOp3kXerFgmOC13xavXvR30Mo010A1ZFlL2kmSPNku9ZKR1up80MYmCbD0Yz8bvfvRwALttL+TtSWal+CVB/5Gtwmt1BcHAM31uFFZJu6JU8I1yxsHMnV/N/M2A7TRw4imb5TPbG8r8mpn/FvNEwtczUIagVh98cw0zTbYZt/HgVFTaGlBb1QQ0XpN0KplKnhlXr3OUs2AGmnxJSVlwNSCmSczczGKfh6dcGllkWbSMI2pTVnBdQkUjkYTJam+OC13mj402rzSTthm9cTJutU+NqvDLM+UkXKrCFq5CRO06o9qWpne/LfA1UhEItbPedZv1/OmRXiauZh2TIfp1kYCevjQzXxtak1Xi7ZtM4PXZpLqt3fOBDRRkNirtrZSLtfRqHcUc3+IKysOVJr4ppX6WwWjSftKms/jDj9J/YubZ80Ab78ergS4NnpxmgHXZi9dWjDQi3TmoJgeDuKAufqE03RmdCENRqCgVctNKjMqE/Ol6cW1r9lP07Cm2di0M+7RQ0QndaQFlmnnRidtUb9/rZZBeSgoVV5rqG0NjbPUQEv99elvzaf1qfZJQWsrC2WrbW4n/SBahLcjh42Wp5+jV5lz3wQaG03GvW5vv60F7G/aA0ev2t6sXNPntWpeo+C0GZhNGtdmdWu+tOnSgMM0ADMJd6QFwEntaKUfvX4XVmRbrVaFKpDUuLSgIW06VtxK2nbSx+WJqzOqKY4aZ/F7pQ3wZEm6AAGJgkMVYpwmMjqAURk3knkrg6/lmL8VhLfrPilJVmkmcLf61YoM1jMt+6uaVP3NOaIapOh3CljN3+rzMOpIOyrvNPLvpizMecC6Td+MGm+8m/UNy+pMAtH1TD1SmOuAbt5rPZeSeqbrhdKylBfemST6P3ere2Ba8NGrcTXbaxpuNgNd7bQnDmA2k1dcPSZ4jTr6N8Flq3uW2b5W+tdK2mZyTfN92jnTrKxW270Wb5/VDLhGwVlco5pNqvXMk9T+6CLPv/XHBLB67UB+q57czO/XYpCagWDze+1X1MIzuhisR7sHtU59sVXzqppWlbmC2Kgzbn6vmkwzLnyaKDPrJUuzvdED23q1aVhvvQSiG/ZGkI++CxppKUlLthH6stZtVODVC4ARBXW9pA31qv3cu+nxpVWAGh3HTtvXSv40adOk6QSUpi1/ree79MnzvDqqQKsgtNX0cSCsWx1v1pY0WlfVsio4paaVLyu1FlFA26y+bvWrEXCNexm1XWphOdSO9Wok6ss16QDkQfPF55wZHx+XhTNKE0i6xu3nBYM97uXmtTYjNbi1rEWEtV5IT9exfubj9qLfa1lmp+sK9xM+7d7kddrXdtvf6nrVbj1J/eukvFbydjttK+V1Orat5hfgmuYk0glI6ySvdqidMsyTqGpT4wQU1b7q4smTGh/1Naiglp9pnl5rnRqNTaO6tb8meb7VybEZ0rc7ftH5qNpVdV+lPgU5l/jZ5OSkiJPp+GMGFtCY1Cyzn7WtptZ+6Oe1P94OHRO9GYoCi41408K+cO2N+uTsD4kPZiuSQIoevpu5mVpPqaQBWN0+0KWps5lMOi2j1fy9Tt+sv9383vLpBLT2tAMO0zSm03LTAGsTTDZqU1JbTGCrngQUZOjLy3LTGmSlkUuaNHGA25yAzWQTNfpJU+dmS9NMhmnkoaCTUdV0vujviYkJ8RSgbohMn4fRsexn4BqVg74n7NtGanea8dwIaXTemvzQtQxW0U0Zme+grnkKXvvBfVc3+7qRyooaYUUPQq2CofXse1rwupZ96kVd3SizG2X0cqzrgGtSRZ0Cz0470M36TU1pdHD4nW7GykfURdT8nRYkd9rvbtWjBmbKteymPLvRx34uw1yoTUBqtlnTLC4uYmxsbMVVWj6fx9TU1MpnnFOqaVVOa7ScfpZFXNvMKEjKS1QN8kbry0ZrL+cdwR3f50F0J2X6eWX/+He/b6gbbQ5pe+MO791SevTTmHUa3Ss6vuvZN627G4oX7dd69qeVd2fTAdcoGNRB102AL6uCCtWuRsFr3PVbJ2CwmxMvafBb5fm0Mok2Q1pyVvlQW7ply5YzNIxLS0uYmZkRzxMcT4aB5aOaSM4Z9fYQB1qZdqMsGlGwrRo/vdrt5F3YDHOpW300OYdxa1K36lmvcvSgqHSnQQ4Pu14yNgGLvreUOwGe2naYomFfAAAERElEQVToutTOHOu3NY3t4XxiX3k70U6f+gG89kKuvSizV/M6FXDtpPJ+3MSibeLfJofH/N68qo+7tjdPrCYoXstJ0OjlM0HxELymn8nmgebUqVMCSqlRVABrgk9+RjoAv19eXpYF0TTEYq2UPcepkWHDWs6Z9JJIl1LfoX50cp+uBxsnFWVNYBFGbXM2TsM7aKl6ddks/e1AVG1n1X3EPBCthVIlrsG9Xgv7xb9xr/vZaDKsZ91tT9Jaxp4D104b2Kv8phZVF8Uol0rT6AudBoSbp9Zetb3dctk2vf6hRnAjT9x2ZdBqPsroxIkT2L59+4q8CGS3bt264l6FFIHp6Wn5nv+mFwEFrqzP9O6QJPONPhb6jvBd0khi7Hs3NBqtjtkgplftox4QNpvhknkwGmpeezfDaVSqB+/e1bK2JSetrd2mDaxtr1qrbaPvL9HebkrgquBSXV2pcUkcMI1qX1ubLv2VWkGEktRN36GDNrG7IXlz7Ofn57Ft2zYB/tT6PP7449i9e7eA14WFBdHI8uG/6UHAlCfzNNtsB0H+psaG/6acBqFf3ZhL7ZZhAn/zxmSz8YgVuJtKhuGhqN1ZdWY+rlGU7aAqNFoFr4M0twZxDbbEF1YPnx4X33LLzc1V+azNrkOi4HWjToQobUAB1UbtT8uD32IGU14E++SvqqaVsqN2lSCVYHV2dnYFuJIDqzJNI9s0aVps+ron5ybIfq2Xz8d1F0CXG6C8vCR+dJer6+vi1tufaF8Lp43Gmdb2m+1ARHHpfNLIhW2IsO0sg7j2ty2MFjJuOuCq7j30OrMdYN1OnhbGZM2SRjWva1bxBqlItTy6uJC/So0EwQM/I5DloscfAlfOCxppEcw2OwyZIhjUxSut+5kNMh3WrZnDQ0C96JXjy0+HB6P2p6XSL4YHTKyEs1aDrfal2nrOQV3/W5dE+hybCrhGrZ9NMQ0KGE0/9GHKzcTzaVU2Cj75WzURBK/KYWV5dHlFXtjc3JyAWWpfCTQIbukai3n1ypzfm2B4kBcslV2cx4FB7nercywpPWWkrvk2G5+1mQx1bg0P3s0kFf+9rkH9HFSgvZ51lkvfNw0Py9LWYq1aizo6k0z/5e45cF3PLkeveqltTTpRKXA1wYq2fVAnlgIy0z3Ieo7Xetet8lA3aDruepWkFs3kuxKo8mEegllTy8rPdD4R2Orf+hmpBJuJ/8l+xxlAtqKVXu+50cv6o4dmE7Sqdn9Q16BO5cp3UylfQxmdKU1zbql8CND0cD300lAvM8qLigjl+g7XqE7f0N7kH2jgqsDCPJmnWdw2i/ZVT97UJqoj883MoYtSAxgFi3LhCZxaL26SClJJE1BPAlHNvfKoowcfBbk8PLFMbribIeKUvk9Rv6O9WdI2fqnqQ9N8F3VOpVm/Nr4EknsQBySGbv7Sj7jOLfUznT7n5kipa9Uw5HB/j/f/D4Hs8I0WrcTW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4" name="13 CuadroTexto"/>
          <p:cNvSpPr txBox="1"/>
          <p:nvPr/>
        </p:nvSpPr>
        <p:spPr>
          <a:xfrm>
            <a:off x="6552828" y="6409084"/>
            <a:ext cx="1063352" cy="1477328"/>
          </a:xfrm>
          <a:prstGeom prst="rect">
            <a:avLst/>
          </a:prstGeom>
          <a:solidFill>
            <a:srgbClr val="008683"/>
          </a:solidFill>
        </p:spPr>
        <p:txBody>
          <a:bodyPr wrap="square" rtlCol="0">
            <a:spAutoFit/>
          </a:bodyPr>
          <a:lstStyle/>
          <a:p>
            <a:endParaRPr lang="es-EC" dirty="0" smtClean="0"/>
          </a:p>
          <a:p>
            <a:endParaRPr lang="es-EC" dirty="0"/>
          </a:p>
          <a:p>
            <a:endParaRPr lang="es-EC" dirty="0" smtClean="0"/>
          </a:p>
          <a:p>
            <a:endParaRPr lang="es-EC" dirty="0"/>
          </a:p>
          <a:p>
            <a:endParaRPr lang="es-EC" dirty="0"/>
          </a:p>
        </p:txBody>
      </p:sp>
      <p:sp>
        <p:nvSpPr>
          <p:cNvPr id="22" name="21 CuadroTexto"/>
          <p:cNvSpPr txBox="1"/>
          <p:nvPr/>
        </p:nvSpPr>
        <p:spPr>
          <a:xfrm>
            <a:off x="7785348" y="5592895"/>
            <a:ext cx="1287760" cy="1477328"/>
          </a:xfrm>
          <a:prstGeom prst="rect">
            <a:avLst/>
          </a:prstGeom>
          <a:solidFill>
            <a:srgbClr val="309844"/>
          </a:solidFill>
        </p:spPr>
        <p:txBody>
          <a:bodyPr wrap="square" rtlCol="0">
            <a:spAutoFit/>
          </a:bodyPr>
          <a:lstStyle/>
          <a:p>
            <a:endParaRPr lang="es-EC" dirty="0" smtClean="0"/>
          </a:p>
          <a:p>
            <a:endParaRPr lang="es-EC" dirty="0"/>
          </a:p>
          <a:p>
            <a:endParaRPr lang="es-EC" dirty="0" smtClean="0"/>
          </a:p>
          <a:p>
            <a:endParaRPr lang="es-EC" dirty="0"/>
          </a:p>
          <a:p>
            <a:endParaRPr lang="es-EC" dirty="0"/>
          </a:p>
        </p:txBody>
      </p:sp>
      <p:sp>
        <p:nvSpPr>
          <p:cNvPr id="23" name="22 CuadroTexto"/>
          <p:cNvSpPr txBox="1"/>
          <p:nvPr/>
        </p:nvSpPr>
        <p:spPr>
          <a:xfrm>
            <a:off x="9073108" y="4787740"/>
            <a:ext cx="1368152" cy="1477328"/>
          </a:xfrm>
          <a:prstGeom prst="rect">
            <a:avLst/>
          </a:prstGeom>
          <a:solidFill>
            <a:srgbClr val="C2C535"/>
          </a:solidFill>
        </p:spPr>
        <p:txBody>
          <a:bodyPr wrap="square" rtlCol="0">
            <a:spAutoFit/>
          </a:bodyPr>
          <a:lstStyle/>
          <a:p>
            <a:endParaRPr lang="es-EC" dirty="0" smtClean="0"/>
          </a:p>
          <a:p>
            <a:endParaRPr lang="es-EC" dirty="0"/>
          </a:p>
          <a:p>
            <a:endParaRPr lang="es-EC" dirty="0" smtClean="0"/>
          </a:p>
          <a:p>
            <a:endParaRPr lang="es-EC" dirty="0"/>
          </a:p>
          <a:p>
            <a:endParaRPr lang="es-EC" dirty="0"/>
          </a:p>
        </p:txBody>
      </p:sp>
      <p:sp>
        <p:nvSpPr>
          <p:cNvPr id="24" name="23 CuadroTexto"/>
          <p:cNvSpPr txBox="1"/>
          <p:nvPr/>
        </p:nvSpPr>
        <p:spPr>
          <a:xfrm>
            <a:off x="10400606" y="3888804"/>
            <a:ext cx="1264790" cy="1477328"/>
          </a:xfrm>
          <a:prstGeom prst="rect">
            <a:avLst/>
          </a:prstGeom>
          <a:solidFill>
            <a:srgbClr val="E1B40D"/>
          </a:solidFill>
        </p:spPr>
        <p:txBody>
          <a:bodyPr wrap="square" rtlCol="0">
            <a:spAutoFit/>
          </a:bodyPr>
          <a:lstStyle/>
          <a:p>
            <a:endParaRPr lang="es-EC" dirty="0" smtClean="0"/>
          </a:p>
          <a:p>
            <a:endParaRPr lang="es-EC" dirty="0"/>
          </a:p>
          <a:p>
            <a:endParaRPr lang="es-EC" dirty="0" smtClean="0"/>
          </a:p>
          <a:p>
            <a:endParaRPr lang="es-EC" dirty="0"/>
          </a:p>
          <a:p>
            <a:endParaRPr lang="es-EC" dirty="0" smtClean="0"/>
          </a:p>
        </p:txBody>
      </p:sp>
      <p:sp>
        <p:nvSpPr>
          <p:cNvPr id="25" name="24 CuadroTexto"/>
          <p:cNvSpPr txBox="1"/>
          <p:nvPr/>
        </p:nvSpPr>
        <p:spPr>
          <a:xfrm>
            <a:off x="11737404" y="3096716"/>
            <a:ext cx="1440160" cy="1477328"/>
          </a:xfrm>
          <a:prstGeom prst="rect">
            <a:avLst/>
          </a:prstGeom>
          <a:solidFill>
            <a:srgbClr val="EE8E00"/>
          </a:solidFill>
        </p:spPr>
        <p:txBody>
          <a:bodyPr wrap="square" rtlCol="0">
            <a:spAutoFit/>
          </a:bodyPr>
          <a:lstStyle/>
          <a:p>
            <a:endParaRPr lang="es-EC" dirty="0" smtClean="0"/>
          </a:p>
          <a:p>
            <a:endParaRPr lang="es-EC" dirty="0"/>
          </a:p>
          <a:p>
            <a:endParaRPr lang="es-EC" dirty="0" smtClean="0"/>
          </a:p>
          <a:p>
            <a:endParaRPr lang="es-EC" dirty="0"/>
          </a:p>
          <a:p>
            <a:endParaRPr lang="es-EC" dirty="0"/>
          </a:p>
        </p:txBody>
      </p:sp>
      <p:pic>
        <p:nvPicPr>
          <p:cNvPr id="31758" name="Picture 14" descr="Resultado de imagen para lupa log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852" y="6841132"/>
            <a:ext cx="1129184" cy="10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2" name="Picture 18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391" y="5832439"/>
            <a:ext cx="1296725" cy="129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8" name="Picture 24" descr="Resultado de imagen para matemática 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6394" r="18944" b="7567"/>
          <a:stretch/>
        </p:blipFill>
        <p:spPr bwMode="auto">
          <a:xfrm>
            <a:off x="10585276" y="4078791"/>
            <a:ext cx="1296144" cy="153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0" name="Picture 26" descr="Resultado de imagen para engranaje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952" y="4984660"/>
            <a:ext cx="1099308" cy="12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2" name="Picture 28" descr="Resultado de imagen para tiro al blanco 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210" y="3291769"/>
            <a:ext cx="1322362" cy="131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34" descr="Imagen relacionad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6" name="AutoShape 36" descr="Imagen relacionada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9" name="AutoShape 38" descr="Imagen relacionad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0" name="AutoShape 40" descr="Imagen relacionada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1" name="AutoShape 42" descr="Imagen relacionada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7" name="AutoShape 50" descr="Imagen relacionada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8" name="AutoShape 52" descr="Imagen relacionada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48" name="47 CuadroTexto"/>
          <p:cNvSpPr txBox="1"/>
          <p:nvPr/>
        </p:nvSpPr>
        <p:spPr>
          <a:xfrm>
            <a:off x="196850" y="6081386"/>
            <a:ext cx="2088232" cy="646331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Bernard MT Condensed" panose="02050806060905020404" pitchFamily="18" charset="0"/>
              </a:rPr>
              <a:t>VARIABLES</a:t>
            </a:r>
          </a:p>
          <a:p>
            <a:pPr algn="ctr"/>
            <a:r>
              <a:rPr lang="es-EC" dirty="0" smtClean="0">
                <a:latin typeface="Bernard MT Condensed" panose="02050806060905020404" pitchFamily="18" charset="0"/>
              </a:rPr>
              <a:t>DE INVESTIGACIÓN</a:t>
            </a:r>
          </a:p>
        </p:txBody>
      </p:sp>
      <p:sp>
        <p:nvSpPr>
          <p:cNvPr id="49" name="48 CuadroTexto"/>
          <p:cNvSpPr txBox="1"/>
          <p:nvPr/>
        </p:nvSpPr>
        <p:spPr>
          <a:xfrm>
            <a:off x="2520380" y="5950902"/>
            <a:ext cx="2867496" cy="175432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Variables Independientes: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Indicadores financieros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Aspectos macroeconómicos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Características empresariales</a:t>
            </a:r>
          </a:p>
        </p:txBody>
      </p:sp>
      <p:sp>
        <p:nvSpPr>
          <p:cNvPr id="50" name="49 CuadroTexto"/>
          <p:cNvSpPr txBox="1"/>
          <p:nvPr/>
        </p:nvSpPr>
        <p:spPr>
          <a:xfrm>
            <a:off x="2512418" y="5112940"/>
            <a:ext cx="2867496" cy="64633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Variable Dependiente:</a:t>
            </a:r>
          </a:p>
          <a:p>
            <a:pPr algn="ctr"/>
            <a:r>
              <a:rPr lang="es-EC" b="1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Fracaso empresarial 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11737404" y="3096716"/>
            <a:ext cx="360040" cy="3600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5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endParaRPr lang="es-EC" sz="25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36" name="35 Rectángulo redondeado"/>
          <p:cNvSpPr/>
          <p:nvPr/>
        </p:nvSpPr>
        <p:spPr>
          <a:xfrm>
            <a:off x="6552828" y="6409084"/>
            <a:ext cx="360040" cy="3600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5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1</a:t>
            </a:r>
            <a:endParaRPr lang="es-EC" sz="25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7848972" y="5544988"/>
            <a:ext cx="360040" cy="3600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5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2</a:t>
            </a:r>
            <a:endParaRPr lang="es-EC" sz="25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38" name="37 Rectángulo redondeado"/>
          <p:cNvSpPr/>
          <p:nvPr/>
        </p:nvSpPr>
        <p:spPr>
          <a:xfrm>
            <a:off x="9145116" y="4752900"/>
            <a:ext cx="360040" cy="3600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5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3</a:t>
            </a:r>
            <a:endParaRPr lang="es-EC" sz="25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39" name="38 Rectángulo redondeado"/>
          <p:cNvSpPr/>
          <p:nvPr/>
        </p:nvSpPr>
        <p:spPr>
          <a:xfrm>
            <a:off x="10410292" y="3898771"/>
            <a:ext cx="360040" cy="3600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5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0159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792188" y="433581"/>
            <a:ext cx="4248472" cy="892552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600" dirty="0" smtClean="0">
                <a:latin typeface="Bernard MT Condensed" panose="02050806060905020404" pitchFamily="18" charset="0"/>
              </a:rPr>
              <a:t>TEORÍAS</a:t>
            </a:r>
          </a:p>
          <a:p>
            <a:pPr algn="ctr"/>
            <a:r>
              <a:rPr lang="es-EC" sz="2600" dirty="0" smtClean="0">
                <a:latin typeface="Bernard MT Condensed" panose="02050806060905020404" pitchFamily="18" charset="0"/>
              </a:rPr>
              <a:t>DE INVESTIGACIÓN</a:t>
            </a:r>
          </a:p>
        </p:txBody>
      </p:sp>
      <p:pic>
        <p:nvPicPr>
          <p:cNvPr id="32770" name="Picture 2" descr="Infografía moderna con línea temporal Vector Grat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61502" l="2236" r="896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7" t="2727" r="25446" b="38921"/>
          <a:stretch/>
        </p:blipFill>
        <p:spPr bwMode="auto">
          <a:xfrm>
            <a:off x="270248" y="1442079"/>
            <a:ext cx="8165282" cy="618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Resultado de imagen para fayol y tayl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32774" name="Picture 6" descr="Resultado de imagen para taylor administrac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764" y="1584548"/>
            <a:ext cx="1433022" cy="13541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76164" y="2088604"/>
            <a:ext cx="2098892" cy="1200329"/>
          </a:xfrm>
          <a:prstGeom prst="rect">
            <a:avLst/>
          </a:prstGeom>
          <a:solidFill>
            <a:srgbClr val="AD5B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Teoría de la Administración Científica</a:t>
            </a:r>
            <a:endParaRPr lang="es-EC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48173" y="4065919"/>
            <a:ext cx="3722601" cy="830997"/>
          </a:xfrm>
          <a:prstGeom prst="rect">
            <a:avLst/>
          </a:prstGeom>
          <a:solidFill>
            <a:srgbClr val="5AB2E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Teoría Matemática de la Administración</a:t>
            </a:r>
            <a:endParaRPr lang="es-EC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644420" y="1728564"/>
            <a:ext cx="6037200" cy="1200329"/>
          </a:xfrm>
          <a:prstGeom prst="rect">
            <a:avLst/>
          </a:prstGeom>
          <a:ln>
            <a:solidFill>
              <a:srgbClr val="AD5BFF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s-EC" dirty="0" smtClean="0"/>
              <a:t>Su </a:t>
            </a:r>
            <a:r>
              <a:rPr lang="es-EC" dirty="0"/>
              <a:t>concepto de organización se basa en la sustitución de métodos empíricos por un método científico y se basa en tiempos y </a:t>
            </a:r>
            <a:r>
              <a:rPr lang="es-EC" dirty="0" smtClean="0"/>
              <a:t>movimientos. </a:t>
            </a:r>
            <a:r>
              <a:rPr lang="es-EC" i="1" dirty="0" smtClean="0"/>
              <a:t>Enseña al </a:t>
            </a:r>
            <a:r>
              <a:rPr lang="es-EC" i="1" dirty="0"/>
              <a:t>administrador lo que hay que hacer (cómo hacer) y el por qué.</a:t>
            </a:r>
          </a:p>
        </p:txBody>
      </p:sp>
      <p:pic>
        <p:nvPicPr>
          <p:cNvPr id="16" name="Picture 4" descr="Resultado de imagen para under construction 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9"/>
          <a:stretch/>
        </p:blipFill>
        <p:spPr bwMode="auto">
          <a:xfrm>
            <a:off x="11089332" y="5977036"/>
            <a:ext cx="3312468" cy="230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9649173" y="3816796"/>
            <a:ext cx="4608511" cy="1200329"/>
          </a:xfrm>
          <a:prstGeom prst="rect">
            <a:avLst/>
          </a:prstGeom>
          <a:ln>
            <a:solidFill>
              <a:srgbClr val="5AB2E2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s-EC" dirty="0"/>
              <a:t>E</a:t>
            </a:r>
            <a:r>
              <a:rPr lang="es-EC" dirty="0" smtClean="0"/>
              <a:t>nfatiza </a:t>
            </a:r>
            <a:r>
              <a:rPr lang="es-EC" dirty="0"/>
              <a:t>sus estudios en el proceso de la toma de decisiones, el cual es tratado de manera lógica y racional, a través de un </a:t>
            </a:r>
            <a:r>
              <a:rPr lang="es-EC" i="1" dirty="0"/>
              <a:t>enfoque lógico, cuantitativo y determinístico</a:t>
            </a:r>
            <a:r>
              <a:rPr lang="es-EC" i="1" dirty="0" smtClean="0"/>
              <a:t>.</a:t>
            </a:r>
            <a:endParaRPr lang="es-EC" i="1" dirty="0"/>
          </a:p>
        </p:txBody>
      </p:sp>
      <p:pic>
        <p:nvPicPr>
          <p:cNvPr id="20" name="Picture 8" descr="Resultado de imagen para herbert sim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40" y="5750249"/>
            <a:ext cx="1433574" cy="13069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 descr="JohnvonNeumann-LosAlamos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683" y="3312740"/>
            <a:ext cx="1254449" cy="13668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576164" y="5689004"/>
            <a:ext cx="1861300" cy="1200329"/>
          </a:xfrm>
          <a:prstGeom prst="rect">
            <a:avLst/>
          </a:prstGeom>
          <a:solidFill>
            <a:srgbClr val="F57076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Teoría de laToma de Decisiones</a:t>
            </a:r>
            <a:endParaRPr lang="es-EC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6026798" y="2880692"/>
            <a:ext cx="1428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/>
              <a:t>Taylor , 1903 </a:t>
            </a:r>
            <a:endParaRPr lang="es-EC" dirty="0"/>
          </a:p>
        </p:txBody>
      </p:sp>
      <p:sp>
        <p:nvSpPr>
          <p:cNvPr id="15" name="14 Rectángulo"/>
          <p:cNvSpPr/>
          <p:nvPr/>
        </p:nvSpPr>
        <p:spPr>
          <a:xfrm>
            <a:off x="7704956" y="4607570"/>
            <a:ext cx="1872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/>
              <a:t>Simon, Neumann y Mongesntem 1947 – 1954 </a:t>
            </a:r>
            <a:endParaRPr lang="es-EC" dirty="0"/>
          </a:p>
        </p:txBody>
      </p:sp>
      <p:sp>
        <p:nvSpPr>
          <p:cNvPr id="21" name="20 Rectángulo"/>
          <p:cNvSpPr/>
          <p:nvPr/>
        </p:nvSpPr>
        <p:spPr>
          <a:xfrm>
            <a:off x="7416924" y="5928835"/>
            <a:ext cx="5760690" cy="1200329"/>
          </a:xfrm>
          <a:prstGeom prst="rect">
            <a:avLst/>
          </a:prstGeom>
          <a:ln>
            <a:solidFill>
              <a:srgbClr val="F57076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s-EC" dirty="0" smtClean="0"/>
              <a:t>Se </a:t>
            </a:r>
            <a:r>
              <a:rPr lang="es-EC" dirty="0"/>
              <a:t>apoya en </a:t>
            </a:r>
            <a:r>
              <a:rPr lang="es-EC" i="1" dirty="0"/>
              <a:t>herramientas matemáticas o </a:t>
            </a:r>
            <a:r>
              <a:rPr lang="es-EC" i="1" dirty="0" smtClean="0"/>
              <a:t>estadísticas </a:t>
            </a:r>
            <a:r>
              <a:rPr lang="es-EC" dirty="0" smtClean="0"/>
              <a:t>que permiten </a:t>
            </a:r>
            <a:r>
              <a:rPr lang="es-EC" i="1" dirty="0" smtClean="0"/>
              <a:t>obtener variables </a:t>
            </a:r>
            <a:r>
              <a:rPr lang="es-EC" i="1" dirty="0"/>
              <a:t>con sus respectivas correlaciones </a:t>
            </a:r>
            <a:r>
              <a:rPr lang="es-EC" dirty="0"/>
              <a:t>a fin de seleccionar las que mejores respuestas brinden para tomar decisiones </a:t>
            </a:r>
            <a:r>
              <a:rPr lang="es-EC" dirty="0" smtClean="0"/>
              <a:t>adecuadas.</a:t>
            </a:r>
            <a:endParaRPr lang="es-EC" dirty="0"/>
          </a:p>
        </p:txBody>
      </p:sp>
      <p:sp>
        <p:nvSpPr>
          <p:cNvPr id="27" name="26 Rectángulo"/>
          <p:cNvSpPr/>
          <p:nvPr/>
        </p:nvSpPr>
        <p:spPr>
          <a:xfrm>
            <a:off x="5760740" y="7030580"/>
            <a:ext cx="1398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err="1" smtClean="0"/>
              <a:t>Simon</a:t>
            </a:r>
            <a:r>
              <a:rPr lang="es-EC" dirty="0"/>
              <a:t>,</a:t>
            </a:r>
            <a:r>
              <a:rPr lang="es-EC" dirty="0" smtClean="0"/>
              <a:t> 1903 </a:t>
            </a:r>
            <a:endParaRPr lang="es-EC" dirty="0"/>
          </a:p>
        </p:txBody>
      </p:sp>
      <p:pic>
        <p:nvPicPr>
          <p:cNvPr id="1026" name="Picture 2" descr="Resultado de imagen para administracion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500" y="2016596"/>
            <a:ext cx="1438817" cy="14144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matematica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891" y="3849975"/>
            <a:ext cx="1501813" cy="1373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>
          <a:xfrm>
            <a:off x="3369422" y="5696001"/>
            <a:ext cx="1438817" cy="1200329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30" name="Picture 6" descr="Resultado de imagen para decisiones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593" y="5721559"/>
            <a:ext cx="1530473" cy="113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32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n para herramientas de construccion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036" y="3721"/>
            <a:ext cx="5993110" cy="79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9505156" y="3603674"/>
            <a:ext cx="4248472" cy="1077218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latin typeface="Bernard MT Condensed" panose="02050806060905020404" pitchFamily="18" charset="0"/>
              </a:rPr>
              <a:t>METODOLOGÍA DE INVESTIGACIÓN</a:t>
            </a:r>
          </a:p>
        </p:txBody>
      </p:sp>
      <p:pic>
        <p:nvPicPr>
          <p:cNvPr id="2051" name="Picture 3" descr="C:\Users\Hunter&amp;Hunter\AppData\Local\Temp\Rar$DIa0.161\13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9" t="10986" r="35241" b="60025"/>
          <a:stretch/>
        </p:blipFill>
        <p:spPr bwMode="auto">
          <a:xfrm>
            <a:off x="398312" y="778880"/>
            <a:ext cx="1498004" cy="588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Hunter&amp;Hunter\AppData\Local\Temp\Rar$DIa0.161\13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8" t="10986" r="26344" b="60025"/>
          <a:stretch/>
        </p:blipFill>
        <p:spPr bwMode="auto">
          <a:xfrm>
            <a:off x="2081533" y="778880"/>
            <a:ext cx="1530102" cy="588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Hunter&amp;Hunter\AppData\Local\Temp\Rar$DIa0.161\13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7" t="10986" r="17555" b="60025"/>
          <a:stretch/>
        </p:blipFill>
        <p:spPr bwMode="auto">
          <a:xfrm>
            <a:off x="3782688" y="778880"/>
            <a:ext cx="1485478" cy="588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86344" y="3220167"/>
            <a:ext cx="923330" cy="3276367"/>
          </a:xfrm>
          <a:prstGeom prst="rect">
            <a:avLst/>
          </a:prstGeom>
          <a:solidFill>
            <a:srgbClr val="F68922"/>
          </a:solidFill>
          <a:ln>
            <a:solidFill>
              <a:srgbClr val="F68922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s-EC" sz="2400" dirty="0" smtClean="0">
                <a:solidFill>
                  <a:schemeClr val="bg1"/>
                </a:solidFill>
              </a:rPr>
              <a:t>Por su finalidad:</a:t>
            </a:r>
          </a:p>
          <a:p>
            <a:pPr algn="ctr"/>
            <a:r>
              <a:rPr lang="es-EC" sz="2400" dirty="0" smtClean="0">
                <a:solidFill>
                  <a:schemeClr val="bg1"/>
                </a:solidFill>
              </a:rPr>
              <a:t>Aplicada</a:t>
            </a:r>
            <a:endParaRPr lang="es-EC" sz="2400" dirty="0">
              <a:solidFill>
                <a:schemeClr val="bg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2427310" y="3328182"/>
            <a:ext cx="923330" cy="3335120"/>
          </a:xfrm>
          <a:prstGeom prst="rect">
            <a:avLst/>
          </a:prstGeom>
          <a:solidFill>
            <a:srgbClr val="D04D9B"/>
          </a:solidFill>
          <a:ln>
            <a:noFill/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s-EC" sz="2400" dirty="0" smtClean="0">
                <a:solidFill>
                  <a:schemeClr val="bg1"/>
                </a:solidFill>
              </a:rPr>
              <a:t>Por el alcance:</a:t>
            </a:r>
          </a:p>
          <a:p>
            <a:pPr algn="ctr"/>
            <a:r>
              <a:rPr lang="es-EC" sz="2400" dirty="0" smtClean="0">
                <a:solidFill>
                  <a:schemeClr val="bg1"/>
                </a:solidFill>
              </a:rPr>
              <a:t>Correlacional</a:t>
            </a:r>
            <a:endParaRPr lang="es-EC" sz="2400" dirty="0">
              <a:solidFill>
                <a:schemeClr val="bg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858178" y="2896134"/>
            <a:ext cx="1292662" cy="3600400"/>
          </a:xfrm>
          <a:prstGeom prst="rect">
            <a:avLst/>
          </a:prstGeom>
          <a:solidFill>
            <a:srgbClr val="4AC3BC"/>
          </a:solidFill>
          <a:ln>
            <a:noFill/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s-EC" sz="2400" dirty="0">
                <a:solidFill>
                  <a:schemeClr val="bg1"/>
                </a:solidFill>
              </a:rPr>
              <a:t>Instrumentos de recolección de información: </a:t>
            </a:r>
          </a:p>
          <a:p>
            <a:pPr algn="ctr"/>
            <a:r>
              <a:rPr lang="es-EC" sz="2400" dirty="0">
                <a:solidFill>
                  <a:schemeClr val="bg1"/>
                </a:solidFill>
              </a:rPr>
              <a:t>Datos secundarios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10144" y="1455974"/>
            <a:ext cx="4858022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800" dirty="0">
                <a:latin typeface="Bernard MT Condensed" panose="02050806060905020404" pitchFamily="18" charset="0"/>
              </a:rPr>
              <a:t>TIPOLOGÍA </a:t>
            </a:r>
            <a:endParaRPr lang="es-EC" sz="2800" dirty="0" smtClean="0">
              <a:latin typeface="Bernard MT Condensed" panose="02050806060905020404" pitchFamily="18" charset="0"/>
            </a:endParaRPr>
          </a:p>
          <a:p>
            <a:pPr algn="ctr"/>
            <a:r>
              <a:rPr lang="es-EC" sz="2800" dirty="0" smtClean="0">
                <a:latin typeface="Bernard MT Condensed" panose="02050806060905020404" pitchFamily="18" charset="0"/>
              </a:rPr>
              <a:t>DE </a:t>
            </a:r>
            <a:endParaRPr lang="es-EC" sz="2800" dirty="0">
              <a:latin typeface="Bernard MT Condensed" panose="02050806060905020404" pitchFamily="18" charset="0"/>
            </a:endParaRPr>
          </a:p>
          <a:p>
            <a:pPr algn="ctr"/>
            <a:r>
              <a:rPr lang="es-EC" sz="2800" dirty="0" smtClean="0">
                <a:latin typeface="Bernard MT Condensed" panose="02050806060905020404" pitchFamily="18" charset="0"/>
              </a:rPr>
              <a:t>INVESTIGACIÓN</a:t>
            </a:r>
            <a:endParaRPr lang="es-EC" dirty="0" smtClean="0">
              <a:latin typeface="Bernard MT Condensed" panose="02050806060905020404" pitchFamily="18" charset="0"/>
            </a:endParaRPr>
          </a:p>
        </p:txBody>
      </p:sp>
      <p:pic>
        <p:nvPicPr>
          <p:cNvPr id="2053" name="Picture 5" descr="Resultado de imagen para investigacion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15" y="1556605"/>
            <a:ext cx="1406801" cy="107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Resultado de imagen para investigacion 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8" r="13591"/>
          <a:stretch/>
        </p:blipFill>
        <p:spPr bwMode="auto">
          <a:xfrm>
            <a:off x="4058819" y="1668655"/>
            <a:ext cx="1092021" cy="97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CuadroTexto"/>
          <p:cNvSpPr txBox="1"/>
          <p:nvPr/>
        </p:nvSpPr>
        <p:spPr>
          <a:xfrm>
            <a:off x="5976764" y="1971904"/>
            <a:ext cx="2088232" cy="36933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Bernard MT Condensed" panose="02050806060905020404" pitchFamily="18" charset="0"/>
              </a:rPr>
              <a:t>HIPÓTESIS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5587132" y="4536876"/>
            <a:ext cx="2867496" cy="1477328"/>
          </a:xfrm>
          <a:prstGeom prst="rect">
            <a:avLst/>
          </a:prstGeom>
          <a:solidFill>
            <a:srgbClr val="4AC3BC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ea typeface="Tahoma" panose="020B0604030504040204" pitchFamily="34" charset="0"/>
                <a:cs typeface="Tahoma" panose="020B0604030504040204" pitchFamily="34" charset="0"/>
              </a:rPr>
              <a:t>Ho: </a:t>
            </a:r>
            <a:r>
              <a:rPr lang="es-EC" dirty="0">
                <a:ea typeface="Tahoma" panose="020B0604030504040204" pitchFamily="34" charset="0"/>
                <a:cs typeface="Tahoma" panose="020B0604030504040204" pitchFamily="34" charset="0"/>
              </a:rPr>
              <a:t>Los indicadores financieros </a:t>
            </a:r>
            <a:r>
              <a:rPr lang="es-EC" dirty="0" smtClean="0">
                <a:ea typeface="Tahoma" panose="020B0604030504040204" pitchFamily="34" charset="0"/>
                <a:cs typeface="Tahoma" panose="020B0604030504040204" pitchFamily="34" charset="0"/>
              </a:rPr>
              <a:t>no permiten </a:t>
            </a:r>
            <a:r>
              <a:rPr lang="es-EC" dirty="0">
                <a:ea typeface="Tahoma" panose="020B0604030504040204" pitchFamily="34" charset="0"/>
                <a:cs typeface="Tahoma" panose="020B0604030504040204" pitchFamily="34" charset="0"/>
              </a:rPr>
              <a:t>predecir el fracaso empresarial en el</a:t>
            </a:r>
          </a:p>
          <a:p>
            <a:pPr algn="ctr"/>
            <a:r>
              <a:rPr lang="es-EC" dirty="0">
                <a:ea typeface="Tahoma" panose="020B0604030504040204" pitchFamily="34" charset="0"/>
                <a:cs typeface="Tahoma" panose="020B0604030504040204" pitchFamily="34" charset="0"/>
              </a:rPr>
              <a:t>sector de la construcción.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5557540" y="2808684"/>
            <a:ext cx="2867496" cy="1477328"/>
          </a:xfrm>
          <a:prstGeom prst="rect">
            <a:avLst/>
          </a:prstGeom>
          <a:solidFill>
            <a:srgbClr val="D04D9B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Hi: </a:t>
            </a:r>
            <a:r>
              <a:rPr lang="es-EC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Los indicadores financieros permiten predecir el fracaso empresarial en el</a:t>
            </a:r>
          </a:p>
          <a:p>
            <a:pPr algn="ctr"/>
            <a:r>
              <a:rPr lang="es-EC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sector de la construcción.</a:t>
            </a:r>
            <a:endParaRPr lang="es-EC" dirty="0" smtClean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22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AppData\LocalLow\WINZIP_Pe3ee\67907-OC1SIC-5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8" t="55725" r="9666" b="18801"/>
          <a:stretch/>
        </p:blipFill>
        <p:spPr bwMode="auto">
          <a:xfrm>
            <a:off x="6315699" y="5689004"/>
            <a:ext cx="8086101" cy="223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9361140" y="5977036"/>
            <a:ext cx="2592288" cy="1523494"/>
          </a:xfrm>
          <a:prstGeom prst="rect">
            <a:avLst/>
          </a:prstGeom>
          <a:solidFill>
            <a:srgbClr val="FF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3000" dirty="0" smtClean="0">
                <a:latin typeface="Bernard MT Condensed" panose="02050806060905020404" pitchFamily="18" charset="0"/>
              </a:rPr>
              <a:t>Perspectivas del Sector  de la Construcción</a:t>
            </a:r>
            <a:endParaRPr lang="es-EC" sz="2800" dirty="0">
              <a:latin typeface="Bernard MT Condensed" panose="02050806060905020404" pitchFamily="18" charset="0"/>
            </a:endParaRPr>
          </a:p>
          <a:p>
            <a:pPr algn="ctr"/>
            <a:endParaRPr lang="es-EC" sz="300" dirty="0" smtClean="0">
              <a:latin typeface="Bernard MT Condensed" panose="02050806060905020404" pitchFamily="18" charset="0"/>
            </a:endParaRPr>
          </a:p>
        </p:txBody>
      </p:sp>
      <p:pic>
        <p:nvPicPr>
          <p:cNvPr id="11" name="Picture 2" descr="C:\Users\USER\AppData\LocalLow\WINZIP_Pe3ee\67907-OC1SIC-5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8" t="55725" r="60511" b="18801"/>
          <a:stretch/>
        </p:blipFill>
        <p:spPr bwMode="auto">
          <a:xfrm>
            <a:off x="1" y="5689004"/>
            <a:ext cx="2362200" cy="223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SER\AppData\LocalLow\WINZIP_Pe3ee\67907-OC1SIC-5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8" t="55725" r="9665" b="18801"/>
          <a:stretch/>
        </p:blipFill>
        <p:spPr bwMode="auto">
          <a:xfrm>
            <a:off x="2338424" y="6805312"/>
            <a:ext cx="2414204" cy="11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SER\AppData\LocalLow\WINZIP_Pe3ee\67907-OC1SIC-5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8" t="55725" r="9666" b="18801"/>
          <a:stretch/>
        </p:blipFill>
        <p:spPr bwMode="auto">
          <a:xfrm>
            <a:off x="4320580" y="6158984"/>
            <a:ext cx="2445468" cy="176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Process Chart with Four Elements Template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1" b="21662"/>
          <a:stretch/>
        </p:blipFill>
        <p:spPr bwMode="auto">
          <a:xfrm>
            <a:off x="-1" y="6963"/>
            <a:ext cx="14401801" cy="582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4968652" y="1547961"/>
            <a:ext cx="2520280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C000"/>
                </a:solidFill>
              </a:rPr>
              <a:t>Actividades económicas del sector</a:t>
            </a:r>
            <a:endParaRPr lang="es-EC" sz="1600" b="1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 smtClean="0"/>
              <a:t>Construcción en general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 smtClean="0"/>
              <a:t>Obras de ingeniería civil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 smtClean="0"/>
              <a:t>Actividades especializadas</a:t>
            </a:r>
            <a:endParaRPr lang="es-EC" sz="1600" dirty="0"/>
          </a:p>
        </p:txBody>
      </p:sp>
      <p:sp>
        <p:nvSpPr>
          <p:cNvPr id="4" name="3 CuadroTexto"/>
          <p:cNvSpPr txBox="1"/>
          <p:nvPr/>
        </p:nvSpPr>
        <p:spPr>
          <a:xfrm>
            <a:off x="2232348" y="1224508"/>
            <a:ext cx="2376264" cy="19082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92D050"/>
                </a:solidFill>
              </a:rPr>
              <a:t>Enfoque macroeconómico</a:t>
            </a:r>
          </a:p>
          <a:p>
            <a:r>
              <a:rPr lang="es-EC" b="1" dirty="0" smtClean="0">
                <a:solidFill>
                  <a:srgbClr val="92D050"/>
                </a:solidFill>
              </a:rPr>
              <a:t>PIB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 smtClean="0"/>
              <a:t>3er y 4to lugar de sectores con mayor aportación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 smtClean="0"/>
              <a:t>Crecimiento sostenido</a:t>
            </a:r>
            <a:endParaRPr lang="es-EC" sz="16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7641332" y="4466213"/>
            <a:ext cx="222386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solidFill>
                  <a:srgbClr val="F68922"/>
                </a:solidFill>
              </a:rPr>
              <a:t>Composición del 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 smtClean="0"/>
              <a:t>Panorama nacional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 smtClean="0"/>
              <a:t>Enfoque en Pichincha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 smtClean="0"/>
              <a:t>Enfoque en Quito</a:t>
            </a:r>
            <a:endParaRPr lang="es-EC" sz="1400" b="1" dirty="0" smtClean="0">
              <a:solidFill>
                <a:srgbClr val="F68922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0333709" y="4466212"/>
            <a:ext cx="277184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solidFill>
                  <a:srgbClr val="FF0000"/>
                </a:solidFill>
              </a:rPr>
              <a:t>Estadísticas del 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 smtClean="0"/>
              <a:t>Empleo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Inversión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Tributos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600" dirty="0"/>
              <a:t>Indicadores financieros</a:t>
            </a:r>
          </a:p>
        </p:txBody>
      </p:sp>
      <p:pic>
        <p:nvPicPr>
          <p:cNvPr id="1026" name="Picture 2" descr="Resultado de imagen para pib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292" y="4176836"/>
            <a:ext cx="756667" cy="75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>
          <a:xfrm>
            <a:off x="4536604" y="3942519"/>
            <a:ext cx="792088" cy="5943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28" name="Picture 4" descr="Resultado de imagen para construction icon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612" y="3999967"/>
            <a:ext cx="555202" cy="55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Elipse"/>
          <p:cNvSpPr/>
          <p:nvPr/>
        </p:nvSpPr>
        <p:spPr>
          <a:xfrm>
            <a:off x="7092888" y="3438463"/>
            <a:ext cx="792088" cy="5943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Elipse"/>
          <p:cNvSpPr/>
          <p:nvPr/>
        </p:nvSpPr>
        <p:spPr>
          <a:xfrm>
            <a:off x="9793188" y="2591066"/>
            <a:ext cx="792088" cy="5943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30" name="Picture 6" descr="Resultado de imagen para construction icon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100" y="3384265"/>
            <a:ext cx="601663" cy="61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estadisticas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172" y="2592660"/>
            <a:ext cx="989112" cy="54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24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1548</TotalTime>
  <Words>2424</Words>
  <Application>Microsoft Office PowerPoint</Application>
  <PresentationFormat>Personalizado</PresentationFormat>
  <Paragraphs>971</Paragraphs>
  <Slides>38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50" baseType="lpstr">
      <vt:lpstr>Batang</vt:lpstr>
      <vt:lpstr>Aharoni</vt:lpstr>
      <vt:lpstr>Arial</vt:lpstr>
      <vt:lpstr>Bernard MT Condensed</vt:lpstr>
      <vt:lpstr>Bodoni MT Black</vt:lpstr>
      <vt:lpstr>Calibri</vt:lpstr>
      <vt:lpstr>Cambria Math</vt:lpstr>
      <vt:lpstr>Monotype Corsiva</vt:lpstr>
      <vt:lpstr>Tahoma</vt:lpstr>
      <vt:lpstr>Times New Roman</vt:lpstr>
      <vt:lpstr>Wingdings</vt:lpstr>
      <vt:lpstr>Tema de Office</vt:lpstr>
      <vt:lpstr>DEPARTAMENTO DE CIENCIAS ECONÓMICAS, ADMINISTRATIVAS Y DE COMERCIO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DEPARTAMENTO DE CIENCIAS ECONÓMICAS, ADMINISTRATIVAS Y DE COMERCIO</dc:title>
  <dc:creator>USER</dc:creator>
  <cp:lastModifiedBy>Desk Help</cp:lastModifiedBy>
  <cp:revision>211</cp:revision>
  <dcterms:created xsi:type="dcterms:W3CDTF">2018-03-04T14:13:07Z</dcterms:created>
  <dcterms:modified xsi:type="dcterms:W3CDTF">2018-03-19T20:23:29Z</dcterms:modified>
</cp:coreProperties>
</file>