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2"/>
  </p:notesMasterIdLst>
  <p:sldIdLst>
    <p:sldId id="318" r:id="rId2"/>
    <p:sldId id="319" r:id="rId3"/>
    <p:sldId id="320" r:id="rId4"/>
    <p:sldId id="321" r:id="rId5"/>
    <p:sldId id="322" r:id="rId6"/>
    <p:sldId id="324" r:id="rId7"/>
    <p:sldId id="325" r:id="rId8"/>
    <p:sldId id="326" r:id="rId9"/>
    <p:sldId id="327" r:id="rId10"/>
    <p:sldId id="328" r:id="rId11"/>
    <p:sldId id="330" r:id="rId12"/>
    <p:sldId id="331" r:id="rId13"/>
    <p:sldId id="332" r:id="rId14"/>
    <p:sldId id="333" r:id="rId15"/>
    <p:sldId id="334" r:id="rId16"/>
    <p:sldId id="336" r:id="rId17"/>
    <p:sldId id="338" r:id="rId18"/>
    <p:sldId id="339" r:id="rId19"/>
    <p:sldId id="340" r:id="rId20"/>
    <p:sldId id="341" r:id="rId21"/>
    <p:sldId id="342" r:id="rId22"/>
    <p:sldId id="346" r:id="rId23"/>
    <p:sldId id="347" r:id="rId24"/>
    <p:sldId id="348" r:id="rId25"/>
    <p:sldId id="352" r:id="rId26"/>
    <p:sldId id="350" r:id="rId27"/>
    <p:sldId id="351" r:id="rId28"/>
    <p:sldId id="353" r:id="rId29"/>
    <p:sldId id="354" r:id="rId30"/>
    <p:sldId id="355" r:id="rId31"/>
    <p:sldId id="356" r:id="rId32"/>
    <p:sldId id="357" r:id="rId33"/>
    <p:sldId id="358" r:id="rId34"/>
    <p:sldId id="359" r:id="rId35"/>
    <p:sldId id="360" r:id="rId36"/>
    <p:sldId id="361" r:id="rId37"/>
    <p:sldId id="362" r:id="rId38"/>
    <p:sldId id="363" r:id="rId39"/>
    <p:sldId id="366" r:id="rId40"/>
    <p:sldId id="364" r:id="rId41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  <a:srgbClr val="990000"/>
    <a:srgbClr val="800000"/>
    <a:srgbClr val="27951F"/>
    <a:srgbClr val="FF00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Estilo claro 1 - Énfasis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Énfasi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Énfasis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Estilo temático 2 - Énfasis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85258" autoAdjust="0"/>
  </p:normalViewPr>
  <p:slideViewPr>
    <p:cSldViewPr>
      <p:cViewPr>
        <p:scale>
          <a:sx n="60" d="100"/>
          <a:sy n="60" d="100"/>
        </p:scale>
        <p:origin x="-1080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Hoja1!$G$9</c:f>
              <c:strCache>
                <c:ptCount val="1"/>
                <c:pt idx="0">
                  <c:v>Mortalidad (%)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3"/>
            <c:invertIfNegative val="0"/>
            <c:bubble3D val="0"/>
            <c:spPr>
              <a:solidFill>
                <a:srgbClr val="990000"/>
              </a:solidFill>
            </c:spPr>
          </c:dPt>
          <c:dPt>
            <c:idx val="4"/>
            <c:invertIfNegative val="0"/>
            <c:bubble3D val="0"/>
            <c:spPr>
              <a:solidFill>
                <a:srgbClr val="990000"/>
              </a:solidFill>
            </c:spPr>
          </c:dPt>
          <c:val>
            <c:numRef>
              <c:f>Hoja1!$G$10:$G$14</c:f>
              <c:numCache>
                <c:formatCode>General</c:formatCode>
                <c:ptCount val="5"/>
                <c:pt idx="0">
                  <c:v>0</c:v>
                </c:pt>
                <c:pt idx="1">
                  <c:v>6</c:v>
                </c:pt>
                <c:pt idx="2">
                  <c:v>22</c:v>
                </c:pt>
                <c:pt idx="3">
                  <c:v>6</c:v>
                </c:pt>
                <c:pt idx="4">
                  <c:v>39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64521728"/>
        <c:axId val="64523648"/>
      </c:barChart>
      <c:catAx>
        <c:axId val="645217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s-EC" sz="1200" dirty="0"/>
                  <a:t>Tratamientos</a:t>
                </a:r>
              </a:p>
            </c:rich>
          </c:tx>
          <c:layout/>
          <c:overlay val="0"/>
        </c:title>
        <c:majorTickMark val="none"/>
        <c:minorTickMark val="none"/>
        <c:tickLblPos val="nextTo"/>
        <c:crossAx val="64523648"/>
        <c:crosses val="autoZero"/>
        <c:auto val="1"/>
        <c:lblAlgn val="ctr"/>
        <c:lblOffset val="100"/>
        <c:noMultiLvlLbl val="0"/>
      </c:catAx>
      <c:valAx>
        <c:axId val="6452364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s-EC" sz="1200" dirty="0"/>
                  <a:t>Mortalidad</a:t>
                </a:r>
                <a:r>
                  <a:rPr lang="es-EC" sz="1200" baseline="0" dirty="0"/>
                  <a:t> %</a:t>
                </a:r>
                <a:endParaRPr lang="es-EC" sz="120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6452172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E27306-EBEE-461F-81CE-CA5EB03B2973}" type="doc">
      <dgm:prSet loTypeId="urn:microsoft.com/office/officeart/2005/8/layout/vList2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9F2F1B54-01A4-4043-9D40-B4E57BD557BB}">
      <dgm:prSet phldrT="[Texto]" custT="1"/>
      <dgm:spPr>
        <a:gradFill flip="none" rotWithShape="0">
          <a:gsLst>
            <a:gs pos="0">
              <a:srgbClr val="800000">
                <a:tint val="66000"/>
                <a:satMod val="160000"/>
              </a:srgbClr>
            </a:gs>
            <a:gs pos="50000">
              <a:srgbClr val="800000">
                <a:tint val="44500"/>
                <a:satMod val="160000"/>
              </a:srgbClr>
            </a:gs>
            <a:gs pos="100000">
              <a:srgbClr val="800000">
                <a:tint val="23500"/>
                <a:satMod val="160000"/>
              </a:srgbClr>
            </a:gs>
          </a:gsLst>
          <a:lin ang="16200000" scaled="1"/>
          <a:tileRect/>
        </a:gra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pPr algn="ctr"/>
          <a:r>
            <a:rPr lang="es-EC" sz="2800" b="1" dirty="0" smtClean="0"/>
            <a:t>CARBENDAZIM</a:t>
          </a:r>
          <a:endParaRPr lang="es-EC" sz="2800" b="1" dirty="0"/>
        </a:p>
      </dgm:t>
    </dgm:pt>
    <dgm:pt modelId="{12D05299-2492-411E-8A35-BDC694ED6E21}" type="parTrans" cxnId="{85C4B429-9EAA-46AC-AEBD-7C554E3C17D2}">
      <dgm:prSet/>
      <dgm:spPr/>
      <dgm:t>
        <a:bodyPr/>
        <a:lstStyle/>
        <a:p>
          <a:endParaRPr lang="es-EC"/>
        </a:p>
      </dgm:t>
    </dgm:pt>
    <dgm:pt modelId="{FE28D42D-FC92-489F-B453-400DEEC1D992}" type="sibTrans" cxnId="{85C4B429-9EAA-46AC-AEBD-7C554E3C17D2}">
      <dgm:prSet/>
      <dgm:spPr/>
      <dgm:t>
        <a:bodyPr/>
        <a:lstStyle/>
        <a:p>
          <a:endParaRPr lang="es-EC"/>
        </a:p>
      </dgm:t>
    </dgm:pt>
    <dgm:pt modelId="{642BDA99-4CB6-4969-9F18-C0DD3E0EB4F7}">
      <dgm:prSet phldrT="[Texto]"/>
      <dgm:spPr/>
      <dgm:t>
        <a:bodyPr/>
        <a:lstStyle/>
        <a:p>
          <a:r>
            <a:rPr lang="es-EC" dirty="0" smtClean="0"/>
            <a:t>USOS </a:t>
          </a:r>
          <a:endParaRPr lang="es-EC" dirty="0"/>
        </a:p>
      </dgm:t>
    </dgm:pt>
    <dgm:pt modelId="{2373B2E7-B401-4594-B506-996F3ADAF7E6}" type="parTrans" cxnId="{9A593F6E-F7A3-4B9D-A9C4-8D95561E72BD}">
      <dgm:prSet/>
      <dgm:spPr/>
      <dgm:t>
        <a:bodyPr/>
        <a:lstStyle/>
        <a:p>
          <a:endParaRPr lang="es-EC"/>
        </a:p>
      </dgm:t>
    </dgm:pt>
    <dgm:pt modelId="{ABB1895E-04E4-4D3D-A00C-C7BA105B4B4F}" type="sibTrans" cxnId="{9A593F6E-F7A3-4B9D-A9C4-8D95561E72BD}">
      <dgm:prSet/>
      <dgm:spPr/>
      <dgm:t>
        <a:bodyPr/>
        <a:lstStyle/>
        <a:p>
          <a:endParaRPr lang="es-EC"/>
        </a:p>
      </dgm:t>
    </dgm:pt>
    <dgm:pt modelId="{9A684345-6153-4C89-9E8E-7E8C10A3E75F}">
      <dgm:prSet phldrT="[Texto]"/>
      <dgm:spPr/>
      <dgm:t>
        <a:bodyPr/>
        <a:lstStyle/>
        <a:p>
          <a:r>
            <a:rPr lang="es-EC" dirty="0" smtClean="0"/>
            <a:t>Efectos</a:t>
          </a:r>
          <a:endParaRPr lang="es-EC" dirty="0"/>
        </a:p>
      </dgm:t>
    </dgm:pt>
    <dgm:pt modelId="{E102529C-5FB4-4CFD-A166-7A6F1B80B00B}" type="parTrans" cxnId="{492E67A4-33F8-4706-A056-2225270F72F4}">
      <dgm:prSet/>
      <dgm:spPr/>
      <dgm:t>
        <a:bodyPr/>
        <a:lstStyle/>
        <a:p>
          <a:endParaRPr lang="es-EC"/>
        </a:p>
      </dgm:t>
    </dgm:pt>
    <dgm:pt modelId="{EEC64F6E-5ACA-4938-97E1-EC139456A0B0}" type="sibTrans" cxnId="{492E67A4-33F8-4706-A056-2225270F72F4}">
      <dgm:prSet/>
      <dgm:spPr/>
      <dgm:t>
        <a:bodyPr/>
        <a:lstStyle/>
        <a:p>
          <a:endParaRPr lang="es-EC"/>
        </a:p>
      </dgm:t>
    </dgm:pt>
    <dgm:pt modelId="{1EC5757A-3294-4E9F-AD87-3B287BB492CE}">
      <dgm:prSet/>
      <dgm:spPr/>
      <dgm:t>
        <a:bodyPr/>
        <a:lstStyle/>
        <a:p>
          <a:r>
            <a:rPr lang="es-EC" dirty="0" smtClean="0"/>
            <a:t>Daño hepático en peces </a:t>
          </a:r>
        </a:p>
      </dgm:t>
    </dgm:pt>
    <dgm:pt modelId="{D107A2E1-5889-47A0-B570-042968DD25E6}" type="parTrans" cxnId="{A256E226-FCCB-4417-9F7A-0A47223BD0E2}">
      <dgm:prSet/>
      <dgm:spPr/>
      <dgm:t>
        <a:bodyPr/>
        <a:lstStyle/>
        <a:p>
          <a:endParaRPr lang="es-EC"/>
        </a:p>
      </dgm:t>
    </dgm:pt>
    <dgm:pt modelId="{96976E2D-F70C-40EF-898A-4A9195222B60}" type="sibTrans" cxnId="{A256E226-FCCB-4417-9F7A-0A47223BD0E2}">
      <dgm:prSet/>
      <dgm:spPr/>
      <dgm:t>
        <a:bodyPr/>
        <a:lstStyle/>
        <a:p>
          <a:endParaRPr lang="es-EC"/>
        </a:p>
      </dgm:t>
    </dgm:pt>
    <dgm:pt modelId="{F32DCCCE-FFD4-4663-A34B-16677251617D}">
      <dgm:prSet/>
      <dgm:spPr/>
      <dgm:t>
        <a:bodyPr/>
        <a:lstStyle/>
        <a:p>
          <a:r>
            <a:rPr lang="es-EC" dirty="0" smtClean="0"/>
            <a:t>Benomyl</a:t>
          </a:r>
        </a:p>
        <a:p>
          <a:r>
            <a:rPr lang="es-EC" dirty="0" smtClean="0"/>
            <a:t>Fetotoxicidad, atrofia y degeneración testicular (modelos biológicos mamarios)</a:t>
          </a:r>
        </a:p>
      </dgm:t>
    </dgm:pt>
    <dgm:pt modelId="{C18216D4-E354-42DA-AD57-BE78C7E567E8}" type="parTrans" cxnId="{F394BF40-A6C5-4AE4-BD53-A99C7E69B317}">
      <dgm:prSet/>
      <dgm:spPr/>
      <dgm:t>
        <a:bodyPr/>
        <a:lstStyle/>
        <a:p>
          <a:endParaRPr lang="es-EC"/>
        </a:p>
      </dgm:t>
    </dgm:pt>
    <dgm:pt modelId="{342602FF-104A-4350-A7DC-2A3DE038EBC5}" type="sibTrans" cxnId="{F394BF40-A6C5-4AE4-BD53-A99C7E69B317}">
      <dgm:prSet/>
      <dgm:spPr/>
      <dgm:t>
        <a:bodyPr/>
        <a:lstStyle/>
        <a:p>
          <a:endParaRPr lang="es-EC"/>
        </a:p>
      </dgm:t>
    </dgm:pt>
    <dgm:pt modelId="{192AEC40-2475-445B-A0EB-884A493F5ED0}">
      <dgm:prSet/>
      <dgm:spPr/>
      <dgm:t>
        <a:bodyPr/>
        <a:lstStyle/>
        <a:p>
          <a:r>
            <a:rPr lang="es-EC" dirty="0" smtClean="0"/>
            <a:t>En linfocitos humanos provoca aneugénesis (altera el número normal de cromosomas). </a:t>
          </a:r>
          <a:endParaRPr lang="es-EC" dirty="0"/>
        </a:p>
      </dgm:t>
    </dgm:pt>
    <dgm:pt modelId="{CF0AECBE-EFCC-4241-B133-74F58DCDB36C}" type="parTrans" cxnId="{2C4DAECD-E3B0-4ACC-B03C-07BD1CFC9F68}">
      <dgm:prSet/>
      <dgm:spPr/>
      <dgm:t>
        <a:bodyPr/>
        <a:lstStyle/>
        <a:p>
          <a:endParaRPr lang="es-EC"/>
        </a:p>
      </dgm:t>
    </dgm:pt>
    <dgm:pt modelId="{3259467D-4901-4D3E-A2E4-C9E688E7A7A2}" type="sibTrans" cxnId="{2C4DAECD-E3B0-4ACC-B03C-07BD1CFC9F68}">
      <dgm:prSet/>
      <dgm:spPr/>
      <dgm:t>
        <a:bodyPr/>
        <a:lstStyle/>
        <a:p>
          <a:endParaRPr lang="es-EC"/>
        </a:p>
      </dgm:t>
    </dgm:pt>
    <dgm:pt modelId="{4825418F-6636-4E36-8098-B9CCBD6C6088}">
      <dgm:prSet phldrT="[Texto]"/>
      <dgm:spPr/>
      <dgm:t>
        <a:bodyPr/>
        <a:lstStyle/>
        <a:p>
          <a:pPr algn="just"/>
          <a:r>
            <a:rPr lang="es-EC" dirty="0" smtClean="0"/>
            <a:t>Fungicida con una demanda en el mercado global mayor a doscientos millones de dólares, equivalente a más de doce mil toneladas de ingrediente activo al año</a:t>
          </a:r>
          <a:endParaRPr lang="es-EC" dirty="0"/>
        </a:p>
      </dgm:t>
    </dgm:pt>
    <dgm:pt modelId="{26BC901C-7E49-40C3-8659-5056130B85AC}" type="sibTrans" cxnId="{C56A6476-B760-4307-912A-C313A1619E96}">
      <dgm:prSet/>
      <dgm:spPr/>
      <dgm:t>
        <a:bodyPr/>
        <a:lstStyle/>
        <a:p>
          <a:endParaRPr lang="es-EC"/>
        </a:p>
      </dgm:t>
    </dgm:pt>
    <dgm:pt modelId="{F1175B46-2084-48F1-A1A2-9F6B57837CED}" type="parTrans" cxnId="{C56A6476-B760-4307-912A-C313A1619E96}">
      <dgm:prSet/>
      <dgm:spPr/>
      <dgm:t>
        <a:bodyPr/>
        <a:lstStyle/>
        <a:p>
          <a:endParaRPr lang="es-EC"/>
        </a:p>
      </dgm:t>
    </dgm:pt>
    <dgm:pt modelId="{9008C26C-4D09-4072-8BAC-E0797343ECF6}" type="pres">
      <dgm:prSet presAssocID="{21E27306-EBEE-461F-81CE-CA5EB03B297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2807C96-ED18-436D-9712-0C4631B9C16E}" type="pres">
      <dgm:prSet presAssocID="{9F2F1B54-01A4-4043-9D40-B4E57BD557BB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F2317F5-FE31-4EF1-AD83-14C2FC24EBA3}" type="pres">
      <dgm:prSet presAssocID="{9F2F1B54-01A4-4043-9D40-B4E57BD557BB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BD06A5B-CAB1-46B7-91D9-82CCA0362EA3}" type="pres">
      <dgm:prSet presAssocID="{4825418F-6636-4E36-8098-B9CCBD6C6088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00ED67E-EA7B-42BD-978D-D66BD304C224}" type="pres">
      <dgm:prSet presAssocID="{4825418F-6636-4E36-8098-B9CCBD6C6088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85D3E0D-DDBA-404F-8940-1E0E12EE17D2}" type="pres">
      <dgm:prSet presAssocID="{1EC5757A-3294-4E9F-AD87-3B287BB492CE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CEE83B-03BA-4793-B8E7-16240C401D5D}" type="pres">
      <dgm:prSet presAssocID="{96976E2D-F70C-40EF-898A-4A9195222B60}" presName="spacer" presStyleCnt="0"/>
      <dgm:spPr/>
    </dgm:pt>
    <dgm:pt modelId="{EA0FD7FC-7E2A-4A3E-A616-86CF52F03063}" type="pres">
      <dgm:prSet presAssocID="{F32DCCCE-FFD4-4663-A34B-16677251617D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B339721-DD4E-44B5-A315-DC206E15A6DD}" type="pres">
      <dgm:prSet presAssocID="{342602FF-104A-4350-A7DC-2A3DE038EBC5}" presName="spacer" presStyleCnt="0"/>
      <dgm:spPr/>
    </dgm:pt>
    <dgm:pt modelId="{87EBBADF-655D-4837-9145-8EC33D3161E0}" type="pres">
      <dgm:prSet presAssocID="{192AEC40-2475-445B-A0EB-884A493F5ED0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5C4B429-9EAA-46AC-AEBD-7C554E3C17D2}" srcId="{21E27306-EBEE-461F-81CE-CA5EB03B2973}" destId="{9F2F1B54-01A4-4043-9D40-B4E57BD557BB}" srcOrd="0" destOrd="0" parTransId="{12D05299-2492-411E-8A35-BDC694ED6E21}" sibTransId="{FE28D42D-FC92-489F-B453-400DEEC1D992}"/>
    <dgm:cxn modelId="{D3407FB9-9B5A-43E0-B3E4-4DE7D81FAD1E}" type="presOf" srcId="{642BDA99-4CB6-4969-9F18-C0DD3E0EB4F7}" destId="{CF2317F5-FE31-4EF1-AD83-14C2FC24EBA3}" srcOrd="0" destOrd="0" presId="urn:microsoft.com/office/officeart/2005/8/layout/vList2"/>
    <dgm:cxn modelId="{308FDC7F-6396-4A9A-AED8-2F1727A67CF9}" type="presOf" srcId="{192AEC40-2475-445B-A0EB-884A493F5ED0}" destId="{87EBBADF-655D-4837-9145-8EC33D3161E0}" srcOrd="0" destOrd="0" presId="urn:microsoft.com/office/officeart/2005/8/layout/vList2"/>
    <dgm:cxn modelId="{F394BF40-A6C5-4AE4-BD53-A99C7E69B317}" srcId="{21E27306-EBEE-461F-81CE-CA5EB03B2973}" destId="{F32DCCCE-FFD4-4663-A34B-16677251617D}" srcOrd="3" destOrd="0" parTransId="{C18216D4-E354-42DA-AD57-BE78C7E567E8}" sibTransId="{342602FF-104A-4350-A7DC-2A3DE038EBC5}"/>
    <dgm:cxn modelId="{A256E226-FCCB-4417-9F7A-0A47223BD0E2}" srcId="{21E27306-EBEE-461F-81CE-CA5EB03B2973}" destId="{1EC5757A-3294-4E9F-AD87-3B287BB492CE}" srcOrd="2" destOrd="0" parTransId="{D107A2E1-5889-47A0-B570-042968DD25E6}" sibTransId="{96976E2D-F70C-40EF-898A-4A9195222B60}"/>
    <dgm:cxn modelId="{9A593F6E-F7A3-4B9D-A9C4-8D95561E72BD}" srcId="{9F2F1B54-01A4-4043-9D40-B4E57BD557BB}" destId="{642BDA99-4CB6-4969-9F18-C0DD3E0EB4F7}" srcOrd="0" destOrd="0" parTransId="{2373B2E7-B401-4594-B506-996F3ADAF7E6}" sibTransId="{ABB1895E-04E4-4D3D-A00C-C7BA105B4B4F}"/>
    <dgm:cxn modelId="{C56A6476-B760-4307-912A-C313A1619E96}" srcId="{21E27306-EBEE-461F-81CE-CA5EB03B2973}" destId="{4825418F-6636-4E36-8098-B9CCBD6C6088}" srcOrd="1" destOrd="0" parTransId="{F1175B46-2084-48F1-A1A2-9F6B57837CED}" sibTransId="{26BC901C-7E49-40C3-8659-5056130B85AC}"/>
    <dgm:cxn modelId="{5C0B12B6-E56D-41D5-A5E1-D404EB9CC96C}" type="presOf" srcId="{9A684345-6153-4C89-9E8E-7E8C10A3E75F}" destId="{C00ED67E-EA7B-42BD-978D-D66BD304C224}" srcOrd="0" destOrd="0" presId="urn:microsoft.com/office/officeart/2005/8/layout/vList2"/>
    <dgm:cxn modelId="{371AD052-EC22-4886-A9D6-60AF4F1DB245}" type="presOf" srcId="{4825418F-6636-4E36-8098-B9CCBD6C6088}" destId="{1BD06A5B-CAB1-46B7-91D9-82CCA0362EA3}" srcOrd="0" destOrd="0" presId="urn:microsoft.com/office/officeart/2005/8/layout/vList2"/>
    <dgm:cxn modelId="{DF724062-EF76-439D-861A-67CFC035BC0C}" type="presOf" srcId="{F32DCCCE-FFD4-4663-A34B-16677251617D}" destId="{EA0FD7FC-7E2A-4A3E-A616-86CF52F03063}" srcOrd="0" destOrd="0" presId="urn:microsoft.com/office/officeart/2005/8/layout/vList2"/>
    <dgm:cxn modelId="{025940F6-8925-4853-B809-044B8ACBEFFF}" type="presOf" srcId="{9F2F1B54-01A4-4043-9D40-B4E57BD557BB}" destId="{B2807C96-ED18-436D-9712-0C4631B9C16E}" srcOrd="0" destOrd="0" presId="urn:microsoft.com/office/officeart/2005/8/layout/vList2"/>
    <dgm:cxn modelId="{2C4DAECD-E3B0-4ACC-B03C-07BD1CFC9F68}" srcId="{21E27306-EBEE-461F-81CE-CA5EB03B2973}" destId="{192AEC40-2475-445B-A0EB-884A493F5ED0}" srcOrd="4" destOrd="0" parTransId="{CF0AECBE-EFCC-4241-B133-74F58DCDB36C}" sibTransId="{3259467D-4901-4D3E-A2E4-C9E688E7A7A2}"/>
    <dgm:cxn modelId="{492E67A4-33F8-4706-A056-2225270F72F4}" srcId="{4825418F-6636-4E36-8098-B9CCBD6C6088}" destId="{9A684345-6153-4C89-9E8E-7E8C10A3E75F}" srcOrd="0" destOrd="0" parTransId="{E102529C-5FB4-4CFD-A166-7A6F1B80B00B}" sibTransId="{EEC64F6E-5ACA-4938-97E1-EC139456A0B0}"/>
    <dgm:cxn modelId="{2F0A01A3-9585-4E03-B830-C0391D4931BF}" type="presOf" srcId="{1EC5757A-3294-4E9F-AD87-3B287BB492CE}" destId="{285D3E0D-DDBA-404F-8940-1E0E12EE17D2}" srcOrd="0" destOrd="0" presId="urn:microsoft.com/office/officeart/2005/8/layout/vList2"/>
    <dgm:cxn modelId="{DA19C612-723D-4600-8342-ADC70EF68EB1}" type="presOf" srcId="{21E27306-EBEE-461F-81CE-CA5EB03B2973}" destId="{9008C26C-4D09-4072-8BAC-E0797343ECF6}" srcOrd="0" destOrd="0" presId="urn:microsoft.com/office/officeart/2005/8/layout/vList2"/>
    <dgm:cxn modelId="{8FE6B4A1-3771-4DEA-81A0-EC209671CF09}" type="presParOf" srcId="{9008C26C-4D09-4072-8BAC-E0797343ECF6}" destId="{B2807C96-ED18-436D-9712-0C4631B9C16E}" srcOrd="0" destOrd="0" presId="urn:microsoft.com/office/officeart/2005/8/layout/vList2"/>
    <dgm:cxn modelId="{4F663BE0-C158-4342-A3FF-143A6463E45F}" type="presParOf" srcId="{9008C26C-4D09-4072-8BAC-E0797343ECF6}" destId="{CF2317F5-FE31-4EF1-AD83-14C2FC24EBA3}" srcOrd="1" destOrd="0" presId="urn:microsoft.com/office/officeart/2005/8/layout/vList2"/>
    <dgm:cxn modelId="{9142F086-0FC2-49F0-801F-65C754A01EDF}" type="presParOf" srcId="{9008C26C-4D09-4072-8BAC-E0797343ECF6}" destId="{1BD06A5B-CAB1-46B7-91D9-82CCA0362EA3}" srcOrd="2" destOrd="0" presId="urn:microsoft.com/office/officeart/2005/8/layout/vList2"/>
    <dgm:cxn modelId="{61D864A8-B59D-4214-8325-AB13556D281C}" type="presParOf" srcId="{9008C26C-4D09-4072-8BAC-E0797343ECF6}" destId="{C00ED67E-EA7B-42BD-978D-D66BD304C224}" srcOrd="3" destOrd="0" presId="urn:microsoft.com/office/officeart/2005/8/layout/vList2"/>
    <dgm:cxn modelId="{6E72ACD4-C5E6-4F5B-A838-121E8214F3EA}" type="presParOf" srcId="{9008C26C-4D09-4072-8BAC-E0797343ECF6}" destId="{285D3E0D-DDBA-404F-8940-1E0E12EE17D2}" srcOrd="4" destOrd="0" presId="urn:microsoft.com/office/officeart/2005/8/layout/vList2"/>
    <dgm:cxn modelId="{1B53DAC3-4DEF-4C7A-B1D9-F25B77AB2648}" type="presParOf" srcId="{9008C26C-4D09-4072-8BAC-E0797343ECF6}" destId="{5CCEE83B-03BA-4793-B8E7-16240C401D5D}" srcOrd="5" destOrd="0" presId="urn:microsoft.com/office/officeart/2005/8/layout/vList2"/>
    <dgm:cxn modelId="{688A8084-24A6-4382-BCCE-9262D1A068DF}" type="presParOf" srcId="{9008C26C-4D09-4072-8BAC-E0797343ECF6}" destId="{EA0FD7FC-7E2A-4A3E-A616-86CF52F03063}" srcOrd="6" destOrd="0" presId="urn:microsoft.com/office/officeart/2005/8/layout/vList2"/>
    <dgm:cxn modelId="{7F2F7899-7605-4BE5-958E-FC1ABC40B928}" type="presParOf" srcId="{9008C26C-4D09-4072-8BAC-E0797343ECF6}" destId="{8B339721-DD4E-44B5-A315-DC206E15A6DD}" srcOrd="7" destOrd="0" presId="urn:microsoft.com/office/officeart/2005/8/layout/vList2"/>
    <dgm:cxn modelId="{4B920633-F7C1-4D3F-8D11-B11DFECC789C}" type="presParOf" srcId="{9008C26C-4D09-4072-8BAC-E0797343ECF6}" destId="{87EBBADF-655D-4837-9145-8EC33D3161E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F69FF8-6290-4A8C-8DB0-72250724FF5F}" type="doc">
      <dgm:prSet loTypeId="urn:microsoft.com/office/officeart/2005/8/layout/hProcess7#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38BA69E1-E768-4B95-B801-16B48603966D}">
      <dgm:prSet phldrT="[Texto]" phldr="1"/>
      <dgm:spPr/>
      <dgm:t>
        <a:bodyPr/>
        <a:lstStyle/>
        <a:p>
          <a:endParaRPr lang="es-EC" dirty="0">
            <a:solidFill>
              <a:schemeClr val="tx1"/>
            </a:solidFill>
          </a:endParaRPr>
        </a:p>
      </dgm:t>
    </dgm:pt>
    <dgm:pt modelId="{A6ED52DD-D34A-4693-9204-72666BC306F7}" type="parTrans" cxnId="{CF6BF9D2-8EAC-492E-8D9F-2237B7DE2A70}">
      <dgm:prSet/>
      <dgm:spPr/>
      <dgm:t>
        <a:bodyPr/>
        <a:lstStyle/>
        <a:p>
          <a:endParaRPr lang="es-EC"/>
        </a:p>
      </dgm:t>
    </dgm:pt>
    <dgm:pt modelId="{608EAE6E-EB66-49C8-8FD4-B9513DE6CC72}" type="sibTrans" cxnId="{CF6BF9D2-8EAC-492E-8D9F-2237B7DE2A70}">
      <dgm:prSet/>
      <dgm:spPr/>
      <dgm:t>
        <a:bodyPr/>
        <a:lstStyle/>
        <a:p>
          <a:endParaRPr lang="es-EC"/>
        </a:p>
      </dgm:t>
    </dgm:pt>
    <dgm:pt modelId="{F5AED085-44D5-40D5-BDBA-EEA6327C1490}">
      <dgm:prSet phldrT="[Texto]" custT="1"/>
      <dgm:spPr/>
      <dgm:t>
        <a:bodyPr/>
        <a:lstStyle/>
        <a:p>
          <a:endParaRPr lang="es-EC" sz="1300" dirty="0" smtClean="0"/>
        </a:p>
        <a:p>
          <a:endParaRPr lang="es-EC" sz="1300" dirty="0" smtClean="0"/>
        </a:p>
        <a:p>
          <a:endParaRPr lang="es-EC" sz="1300" b="1" dirty="0" smtClean="0"/>
        </a:p>
        <a:p>
          <a:r>
            <a:rPr lang="es-EC" sz="2000" b="1" dirty="0" smtClean="0">
              <a:solidFill>
                <a:schemeClr val="tx1"/>
              </a:solidFill>
            </a:rPr>
            <a:t>MICROALGAS</a:t>
          </a:r>
          <a:endParaRPr lang="es-EC" sz="1200" b="1" dirty="0">
            <a:solidFill>
              <a:schemeClr val="tx1"/>
            </a:solidFill>
          </a:endParaRPr>
        </a:p>
      </dgm:t>
    </dgm:pt>
    <dgm:pt modelId="{A6444B44-8684-4EFB-9B40-ABC0A33E0D45}" type="parTrans" cxnId="{D025E420-A4A5-4C09-8AF4-E806A0FE1215}">
      <dgm:prSet/>
      <dgm:spPr/>
      <dgm:t>
        <a:bodyPr/>
        <a:lstStyle/>
        <a:p>
          <a:endParaRPr lang="es-EC"/>
        </a:p>
      </dgm:t>
    </dgm:pt>
    <dgm:pt modelId="{04AA8335-2683-4295-AB2C-F533F705A350}" type="sibTrans" cxnId="{D025E420-A4A5-4C09-8AF4-E806A0FE1215}">
      <dgm:prSet/>
      <dgm:spPr/>
      <dgm:t>
        <a:bodyPr/>
        <a:lstStyle/>
        <a:p>
          <a:endParaRPr lang="es-EC"/>
        </a:p>
      </dgm:t>
    </dgm:pt>
    <dgm:pt modelId="{56313E08-47F4-4246-81FC-B760E3FD9582}">
      <dgm:prSet phldrT="[Texto]"/>
      <dgm:spPr/>
      <dgm:t>
        <a:bodyPr/>
        <a:lstStyle/>
        <a:p>
          <a:endParaRPr lang="es-EC" dirty="0">
            <a:solidFill>
              <a:schemeClr val="tx1"/>
            </a:solidFill>
          </a:endParaRPr>
        </a:p>
      </dgm:t>
    </dgm:pt>
    <dgm:pt modelId="{FBE2C346-2FF7-4EE1-989F-13CF58FB75FA}" type="parTrans" cxnId="{E4AC8451-ABA0-4E91-82CA-31847544B359}">
      <dgm:prSet/>
      <dgm:spPr/>
      <dgm:t>
        <a:bodyPr/>
        <a:lstStyle/>
        <a:p>
          <a:endParaRPr lang="es-EC"/>
        </a:p>
      </dgm:t>
    </dgm:pt>
    <dgm:pt modelId="{CC107C59-C7CD-4B7E-BED4-2F3C68EB5AFB}" type="sibTrans" cxnId="{E4AC8451-ABA0-4E91-82CA-31847544B359}">
      <dgm:prSet/>
      <dgm:spPr/>
      <dgm:t>
        <a:bodyPr/>
        <a:lstStyle/>
        <a:p>
          <a:endParaRPr lang="es-EC"/>
        </a:p>
      </dgm:t>
    </dgm:pt>
    <dgm:pt modelId="{FA8F47F5-0ED6-41D5-A63F-47ED671C6527}">
      <dgm:prSet phldrT="[Texto]"/>
      <dgm:spPr/>
      <dgm:t>
        <a:bodyPr/>
        <a:lstStyle/>
        <a:p>
          <a:pPr algn="l"/>
          <a:endParaRPr lang="es-EC" dirty="0" smtClean="0">
            <a:solidFill>
              <a:schemeClr val="tx1"/>
            </a:solidFill>
          </a:endParaRPr>
        </a:p>
        <a:p>
          <a:pPr algn="l"/>
          <a:r>
            <a:rPr lang="es-EC" dirty="0" smtClean="0">
              <a:solidFill>
                <a:schemeClr val="tx1"/>
              </a:solidFill>
            </a:rPr>
            <a:t>-Organismos unicelulares</a:t>
          </a:r>
        </a:p>
        <a:p>
          <a:pPr algn="l"/>
          <a:endParaRPr lang="es-EC" dirty="0" smtClean="0">
            <a:solidFill>
              <a:schemeClr val="tx1"/>
            </a:solidFill>
          </a:endParaRPr>
        </a:p>
        <a:p>
          <a:pPr algn="l"/>
          <a:r>
            <a:rPr lang="es-EC" dirty="0" smtClean="0">
              <a:solidFill>
                <a:schemeClr val="tx1"/>
              </a:solidFill>
            </a:rPr>
            <a:t>-Eficiente tasa fotosintética</a:t>
          </a:r>
        </a:p>
        <a:p>
          <a:pPr algn="l"/>
          <a:endParaRPr lang="es-EC" dirty="0" smtClean="0">
            <a:solidFill>
              <a:schemeClr val="tx1"/>
            </a:solidFill>
          </a:endParaRPr>
        </a:p>
        <a:p>
          <a:pPr algn="l"/>
          <a:r>
            <a:rPr lang="es-ES" dirty="0" smtClean="0">
              <a:solidFill>
                <a:schemeClr val="tx1"/>
              </a:solidFill>
            </a:rPr>
            <a:t>-Son ricas en diversos fitoquímicos: </a:t>
          </a:r>
        </a:p>
        <a:p>
          <a:pPr algn="l"/>
          <a:r>
            <a:rPr lang="es-ES" dirty="0" smtClean="0">
              <a:solidFill>
                <a:schemeClr val="tx1"/>
              </a:solidFill>
            </a:rPr>
            <a:t>Carotenoides</a:t>
          </a:r>
        </a:p>
        <a:p>
          <a:pPr algn="l"/>
          <a:r>
            <a:rPr lang="es-ES" dirty="0" smtClean="0">
              <a:solidFill>
                <a:schemeClr val="tx1"/>
              </a:solidFill>
            </a:rPr>
            <a:t>Alcaloides</a:t>
          </a:r>
        </a:p>
        <a:p>
          <a:pPr algn="l"/>
          <a:r>
            <a:rPr lang="es-ES" dirty="0" smtClean="0">
              <a:solidFill>
                <a:schemeClr val="tx1"/>
              </a:solidFill>
            </a:rPr>
            <a:t>Compuestos fenólicos</a:t>
          </a:r>
        </a:p>
        <a:p>
          <a:pPr algn="l"/>
          <a:r>
            <a:rPr lang="es-ES" dirty="0" smtClean="0">
              <a:solidFill>
                <a:schemeClr val="tx1"/>
              </a:solidFill>
            </a:rPr>
            <a:t>Aminoácidos </a:t>
          </a:r>
        </a:p>
        <a:p>
          <a:pPr algn="l"/>
          <a:r>
            <a:rPr lang="es-ES" dirty="0" smtClean="0">
              <a:solidFill>
                <a:schemeClr val="tx1"/>
              </a:solidFill>
            </a:rPr>
            <a:t>Ácidos grasos poliinsaturados </a:t>
          </a:r>
          <a:endParaRPr lang="es-EC" dirty="0">
            <a:solidFill>
              <a:schemeClr val="tx1"/>
            </a:solidFill>
          </a:endParaRPr>
        </a:p>
      </dgm:t>
    </dgm:pt>
    <dgm:pt modelId="{AEA8C691-D590-491A-A050-359F0F06DD71}" type="parTrans" cxnId="{B5D0410E-D4A4-4D98-86E5-C3EC4A7D7435}">
      <dgm:prSet/>
      <dgm:spPr/>
      <dgm:t>
        <a:bodyPr/>
        <a:lstStyle/>
        <a:p>
          <a:endParaRPr lang="es-EC"/>
        </a:p>
      </dgm:t>
    </dgm:pt>
    <dgm:pt modelId="{8DAEF4DC-75AB-4722-8098-864145E02F50}" type="sibTrans" cxnId="{B5D0410E-D4A4-4D98-86E5-C3EC4A7D7435}">
      <dgm:prSet/>
      <dgm:spPr/>
      <dgm:t>
        <a:bodyPr/>
        <a:lstStyle/>
        <a:p>
          <a:endParaRPr lang="es-EC"/>
        </a:p>
      </dgm:t>
    </dgm:pt>
    <dgm:pt modelId="{EF18EF0F-EB44-4414-A995-6D4E0C941966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USOS</a:t>
          </a:r>
          <a:endParaRPr lang="es-EC" dirty="0">
            <a:solidFill>
              <a:schemeClr val="tx1"/>
            </a:solidFill>
          </a:endParaRPr>
        </a:p>
      </dgm:t>
    </dgm:pt>
    <dgm:pt modelId="{7E20D34F-130D-46F1-B43A-228E298714B9}" type="parTrans" cxnId="{88400CB9-FA2E-4055-A841-F7951D8FCC84}">
      <dgm:prSet/>
      <dgm:spPr/>
      <dgm:t>
        <a:bodyPr/>
        <a:lstStyle/>
        <a:p>
          <a:endParaRPr lang="es-EC"/>
        </a:p>
      </dgm:t>
    </dgm:pt>
    <dgm:pt modelId="{EEF809BB-9962-47DC-A5B2-E0426696012F}" type="sibTrans" cxnId="{88400CB9-FA2E-4055-A841-F7951D8FCC84}">
      <dgm:prSet/>
      <dgm:spPr/>
      <dgm:t>
        <a:bodyPr/>
        <a:lstStyle/>
        <a:p>
          <a:endParaRPr lang="es-EC"/>
        </a:p>
      </dgm:t>
    </dgm:pt>
    <dgm:pt modelId="{D4620189-6EA3-400D-90A2-5C2F307117D0}">
      <dgm:prSet phldrT="[Texto]"/>
      <dgm:spPr/>
      <dgm:t>
        <a:bodyPr/>
        <a:lstStyle/>
        <a:p>
          <a:endParaRPr lang="es-EC" dirty="0"/>
        </a:p>
      </dgm:t>
    </dgm:pt>
    <dgm:pt modelId="{DD9DB2C4-2F8D-4ED1-9E3E-B0A8A6A21BC8}" type="parTrans" cxnId="{3FA242D3-9776-4E72-8D02-1E89FE72C049}">
      <dgm:prSet/>
      <dgm:spPr/>
      <dgm:t>
        <a:bodyPr/>
        <a:lstStyle/>
        <a:p>
          <a:endParaRPr lang="es-EC"/>
        </a:p>
      </dgm:t>
    </dgm:pt>
    <dgm:pt modelId="{F5CE9135-BA43-4012-B89B-9A1FBE8637C4}" type="sibTrans" cxnId="{3FA242D3-9776-4E72-8D02-1E89FE72C049}">
      <dgm:prSet/>
      <dgm:spPr/>
      <dgm:t>
        <a:bodyPr/>
        <a:lstStyle/>
        <a:p>
          <a:endParaRPr lang="es-EC"/>
        </a:p>
      </dgm:t>
    </dgm:pt>
    <dgm:pt modelId="{917185B0-F9DC-46C9-99A3-FA8B91E2EFA4}" type="pres">
      <dgm:prSet presAssocID="{ACF69FF8-6290-4A8C-8DB0-72250724FF5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0F7ECEC-3EF8-418F-A15A-44460AD5B631}" type="pres">
      <dgm:prSet presAssocID="{38BA69E1-E768-4B95-B801-16B48603966D}" presName="compositeNode" presStyleCnt="0">
        <dgm:presLayoutVars>
          <dgm:bulletEnabled val="1"/>
        </dgm:presLayoutVars>
      </dgm:prSet>
      <dgm:spPr/>
    </dgm:pt>
    <dgm:pt modelId="{0E4430B3-E629-4A3B-8A00-EA2437BA0632}" type="pres">
      <dgm:prSet presAssocID="{38BA69E1-E768-4B95-B801-16B48603966D}" presName="bgRect" presStyleLbl="node1" presStyleIdx="0" presStyleCnt="3" custScaleX="113177" custLinFactNeighborX="-236" custLinFactNeighborY="116"/>
      <dgm:spPr/>
      <dgm:t>
        <a:bodyPr/>
        <a:lstStyle/>
        <a:p>
          <a:endParaRPr lang="es-EC"/>
        </a:p>
      </dgm:t>
    </dgm:pt>
    <dgm:pt modelId="{3BCFA681-1841-467B-9E0D-211C3991D552}" type="pres">
      <dgm:prSet presAssocID="{38BA69E1-E768-4B95-B801-16B48603966D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C0E1607-A22A-4EA9-A41E-CC8E3FA738CA}" type="pres">
      <dgm:prSet presAssocID="{38BA69E1-E768-4B95-B801-16B48603966D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079C158-F448-49A5-BB25-3D231163A07E}" type="pres">
      <dgm:prSet presAssocID="{608EAE6E-EB66-49C8-8FD4-B9513DE6CC72}" presName="hSp" presStyleCnt="0"/>
      <dgm:spPr/>
    </dgm:pt>
    <dgm:pt modelId="{D651D972-5BA4-48A8-90C2-A81FE5C5D9DD}" type="pres">
      <dgm:prSet presAssocID="{608EAE6E-EB66-49C8-8FD4-B9513DE6CC72}" presName="vProcSp" presStyleCnt="0"/>
      <dgm:spPr/>
    </dgm:pt>
    <dgm:pt modelId="{56FC26EB-397D-41AC-B4BE-E4009B269B70}" type="pres">
      <dgm:prSet presAssocID="{608EAE6E-EB66-49C8-8FD4-B9513DE6CC72}" presName="vSp1" presStyleCnt="0"/>
      <dgm:spPr/>
    </dgm:pt>
    <dgm:pt modelId="{263B2E12-BF22-49D5-A392-BF193DA87143}" type="pres">
      <dgm:prSet presAssocID="{608EAE6E-EB66-49C8-8FD4-B9513DE6CC72}" presName="simulatedConn" presStyleLbl="solidFgAcc1" presStyleIdx="0" presStyleCnt="2"/>
      <dgm:spPr/>
    </dgm:pt>
    <dgm:pt modelId="{D0B847A3-B4D5-49A8-BC17-DD64037301BB}" type="pres">
      <dgm:prSet presAssocID="{608EAE6E-EB66-49C8-8FD4-B9513DE6CC72}" presName="vSp2" presStyleCnt="0"/>
      <dgm:spPr/>
    </dgm:pt>
    <dgm:pt modelId="{1BD129CC-8BA7-485C-AF5F-0B2997FAB3C6}" type="pres">
      <dgm:prSet presAssocID="{608EAE6E-EB66-49C8-8FD4-B9513DE6CC72}" presName="sibTrans" presStyleCnt="0"/>
      <dgm:spPr/>
    </dgm:pt>
    <dgm:pt modelId="{175CEA91-BD98-44CA-978F-0D8879D9495D}" type="pres">
      <dgm:prSet presAssocID="{56313E08-47F4-4246-81FC-B760E3FD9582}" presName="compositeNode" presStyleCnt="0">
        <dgm:presLayoutVars>
          <dgm:bulletEnabled val="1"/>
        </dgm:presLayoutVars>
      </dgm:prSet>
      <dgm:spPr/>
    </dgm:pt>
    <dgm:pt modelId="{A7464570-5221-422E-9E84-6278F175D49B}" type="pres">
      <dgm:prSet presAssocID="{56313E08-47F4-4246-81FC-B760E3FD9582}" presName="bgRect" presStyleLbl="node1" presStyleIdx="1" presStyleCnt="3" custScaleX="120734"/>
      <dgm:spPr/>
      <dgm:t>
        <a:bodyPr/>
        <a:lstStyle/>
        <a:p>
          <a:endParaRPr lang="es-EC"/>
        </a:p>
      </dgm:t>
    </dgm:pt>
    <dgm:pt modelId="{F9AD9B20-32B6-403D-B5A4-2B2697C24AB4}" type="pres">
      <dgm:prSet presAssocID="{56313E08-47F4-4246-81FC-B760E3FD9582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0E6904B-6C16-4370-A409-53D59D733E2C}" type="pres">
      <dgm:prSet presAssocID="{56313E08-47F4-4246-81FC-B760E3FD9582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6F95137-3850-4448-883A-9CF65C2610BA}" type="pres">
      <dgm:prSet presAssocID="{CC107C59-C7CD-4B7E-BED4-2F3C68EB5AFB}" presName="hSp" presStyleCnt="0"/>
      <dgm:spPr/>
    </dgm:pt>
    <dgm:pt modelId="{AD8EE32F-3252-4434-8C75-B55AECB4DB76}" type="pres">
      <dgm:prSet presAssocID="{CC107C59-C7CD-4B7E-BED4-2F3C68EB5AFB}" presName="vProcSp" presStyleCnt="0"/>
      <dgm:spPr/>
    </dgm:pt>
    <dgm:pt modelId="{03A1157D-798B-4A07-A9D6-927F0971FFEC}" type="pres">
      <dgm:prSet presAssocID="{CC107C59-C7CD-4B7E-BED4-2F3C68EB5AFB}" presName="vSp1" presStyleCnt="0"/>
      <dgm:spPr/>
    </dgm:pt>
    <dgm:pt modelId="{BC5BC449-8646-4C31-A448-8F11D9BC77E4}" type="pres">
      <dgm:prSet presAssocID="{CC107C59-C7CD-4B7E-BED4-2F3C68EB5AFB}" presName="simulatedConn" presStyleLbl="solidFgAcc1" presStyleIdx="1" presStyleCnt="2"/>
      <dgm:spPr/>
    </dgm:pt>
    <dgm:pt modelId="{CFA82039-D6DA-453B-8A5A-40C417033AA6}" type="pres">
      <dgm:prSet presAssocID="{CC107C59-C7CD-4B7E-BED4-2F3C68EB5AFB}" presName="vSp2" presStyleCnt="0"/>
      <dgm:spPr/>
    </dgm:pt>
    <dgm:pt modelId="{F073A2B7-DCDA-4815-B811-9D7A8EB59B0A}" type="pres">
      <dgm:prSet presAssocID="{CC107C59-C7CD-4B7E-BED4-2F3C68EB5AFB}" presName="sibTrans" presStyleCnt="0"/>
      <dgm:spPr/>
    </dgm:pt>
    <dgm:pt modelId="{0A525E73-ABC8-4A68-9451-9100FFEE12B9}" type="pres">
      <dgm:prSet presAssocID="{EF18EF0F-EB44-4414-A995-6D4E0C941966}" presName="compositeNode" presStyleCnt="0">
        <dgm:presLayoutVars>
          <dgm:bulletEnabled val="1"/>
        </dgm:presLayoutVars>
      </dgm:prSet>
      <dgm:spPr/>
    </dgm:pt>
    <dgm:pt modelId="{4D447DC6-021C-427A-8C8A-B836EC4EAE41}" type="pres">
      <dgm:prSet presAssocID="{EF18EF0F-EB44-4414-A995-6D4E0C941966}" presName="bgRect" presStyleLbl="node1" presStyleIdx="2" presStyleCnt="3"/>
      <dgm:spPr/>
      <dgm:t>
        <a:bodyPr/>
        <a:lstStyle/>
        <a:p>
          <a:endParaRPr lang="es-EC"/>
        </a:p>
      </dgm:t>
    </dgm:pt>
    <dgm:pt modelId="{E0C98820-B632-490A-BCFE-C122D3B2E71E}" type="pres">
      <dgm:prSet presAssocID="{EF18EF0F-EB44-4414-A995-6D4E0C941966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3A7EEA6-F5BF-4F9B-ABFD-41FADDD83A73}" type="pres">
      <dgm:prSet presAssocID="{EF18EF0F-EB44-4414-A995-6D4E0C941966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6F691E7-DDE2-47B5-8B21-5EE67D845C31}" type="presOf" srcId="{ACF69FF8-6290-4A8C-8DB0-72250724FF5F}" destId="{917185B0-F9DC-46C9-99A3-FA8B91E2EFA4}" srcOrd="0" destOrd="0" presId="urn:microsoft.com/office/officeart/2005/8/layout/hProcess7#1"/>
    <dgm:cxn modelId="{D025E420-A4A5-4C09-8AF4-E806A0FE1215}" srcId="{38BA69E1-E768-4B95-B801-16B48603966D}" destId="{F5AED085-44D5-40D5-BDBA-EEA6327C1490}" srcOrd="0" destOrd="0" parTransId="{A6444B44-8684-4EFB-9B40-ABC0A33E0D45}" sibTransId="{04AA8335-2683-4295-AB2C-F533F705A350}"/>
    <dgm:cxn modelId="{CF20B7C5-9EAD-4A26-8344-F042BED5200E}" type="presOf" srcId="{56313E08-47F4-4246-81FC-B760E3FD9582}" destId="{A7464570-5221-422E-9E84-6278F175D49B}" srcOrd="0" destOrd="0" presId="urn:microsoft.com/office/officeart/2005/8/layout/hProcess7#1"/>
    <dgm:cxn modelId="{148547E4-861F-4071-81C9-446B654F90ED}" type="presOf" srcId="{F5AED085-44D5-40D5-BDBA-EEA6327C1490}" destId="{DC0E1607-A22A-4EA9-A41E-CC8E3FA738CA}" srcOrd="0" destOrd="0" presId="urn:microsoft.com/office/officeart/2005/8/layout/hProcess7#1"/>
    <dgm:cxn modelId="{B5D0410E-D4A4-4D98-86E5-C3EC4A7D7435}" srcId="{56313E08-47F4-4246-81FC-B760E3FD9582}" destId="{FA8F47F5-0ED6-41D5-A63F-47ED671C6527}" srcOrd="0" destOrd="0" parTransId="{AEA8C691-D590-491A-A050-359F0F06DD71}" sibTransId="{8DAEF4DC-75AB-4722-8098-864145E02F50}"/>
    <dgm:cxn modelId="{3FA242D3-9776-4E72-8D02-1E89FE72C049}" srcId="{EF18EF0F-EB44-4414-A995-6D4E0C941966}" destId="{D4620189-6EA3-400D-90A2-5C2F307117D0}" srcOrd="0" destOrd="0" parTransId="{DD9DB2C4-2F8D-4ED1-9E3E-B0A8A6A21BC8}" sibTransId="{F5CE9135-BA43-4012-B89B-9A1FBE8637C4}"/>
    <dgm:cxn modelId="{A11BC8FF-2357-401A-A33D-381C5AAD2BFD}" type="presOf" srcId="{38BA69E1-E768-4B95-B801-16B48603966D}" destId="{3BCFA681-1841-467B-9E0D-211C3991D552}" srcOrd="1" destOrd="0" presId="urn:microsoft.com/office/officeart/2005/8/layout/hProcess7#1"/>
    <dgm:cxn modelId="{CF6BF9D2-8EAC-492E-8D9F-2237B7DE2A70}" srcId="{ACF69FF8-6290-4A8C-8DB0-72250724FF5F}" destId="{38BA69E1-E768-4B95-B801-16B48603966D}" srcOrd="0" destOrd="0" parTransId="{A6ED52DD-D34A-4693-9204-72666BC306F7}" sibTransId="{608EAE6E-EB66-49C8-8FD4-B9513DE6CC72}"/>
    <dgm:cxn modelId="{42E2015E-6040-4038-AC4A-4187EE33A4B6}" type="presOf" srcId="{38BA69E1-E768-4B95-B801-16B48603966D}" destId="{0E4430B3-E629-4A3B-8A00-EA2437BA0632}" srcOrd="0" destOrd="0" presId="urn:microsoft.com/office/officeart/2005/8/layout/hProcess7#1"/>
    <dgm:cxn modelId="{51A42779-1F75-45AC-9F6C-6B85107B06FD}" type="presOf" srcId="{56313E08-47F4-4246-81FC-B760E3FD9582}" destId="{F9AD9B20-32B6-403D-B5A4-2B2697C24AB4}" srcOrd="1" destOrd="0" presId="urn:microsoft.com/office/officeart/2005/8/layout/hProcess7#1"/>
    <dgm:cxn modelId="{C6FA989B-23EC-4A86-900B-412C3B793845}" type="presOf" srcId="{D4620189-6EA3-400D-90A2-5C2F307117D0}" destId="{93A7EEA6-F5BF-4F9B-ABFD-41FADDD83A73}" srcOrd="0" destOrd="0" presId="urn:microsoft.com/office/officeart/2005/8/layout/hProcess7#1"/>
    <dgm:cxn modelId="{E4AC8451-ABA0-4E91-82CA-31847544B359}" srcId="{ACF69FF8-6290-4A8C-8DB0-72250724FF5F}" destId="{56313E08-47F4-4246-81FC-B760E3FD9582}" srcOrd="1" destOrd="0" parTransId="{FBE2C346-2FF7-4EE1-989F-13CF58FB75FA}" sibTransId="{CC107C59-C7CD-4B7E-BED4-2F3C68EB5AFB}"/>
    <dgm:cxn modelId="{88400CB9-FA2E-4055-A841-F7951D8FCC84}" srcId="{ACF69FF8-6290-4A8C-8DB0-72250724FF5F}" destId="{EF18EF0F-EB44-4414-A995-6D4E0C941966}" srcOrd="2" destOrd="0" parTransId="{7E20D34F-130D-46F1-B43A-228E298714B9}" sibTransId="{EEF809BB-9962-47DC-A5B2-E0426696012F}"/>
    <dgm:cxn modelId="{959A43D1-80FE-4671-B253-34A4B67CFCDA}" type="presOf" srcId="{EF18EF0F-EB44-4414-A995-6D4E0C941966}" destId="{E0C98820-B632-490A-BCFE-C122D3B2E71E}" srcOrd="1" destOrd="0" presId="urn:microsoft.com/office/officeart/2005/8/layout/hProcess7#1"/>
    <dgm:cxn modelId="{BC460328-B364-402B-90D8-3AF1F8299315}" type="presOf" srcId="{EF18EF0F-EB44-4414-A995-6D4E0C941966}" destId="{4D447DC6-021C-427A-8C8A-B836EC4EAE41}" srcOrd="0" destOrd="0" presId="urn:microsoft.com/office/officeart/2005/8/layout/hProcess7#1"/>
    <dgm:cxn modelId="{9FE75BE0-4CEF-4702-B01D-4D33046AA3DF}" type="presOf" srcId="{FA8F47F5-0ED6-41D5-A63F-47ED671C6527}" destId="{50E6904B-6C16-4370-A409-53D59D733E2C}" srcOrd="0" destOrd="0" presId="urn:microsoft.com/office/officeart/2005/8/layout/hProcess7#1"/>
    <dgm:cxn modelId="{758D515C-40F0-4448-A3B0-719B89BAD0EB}" type="presParOf" srcId="{917185B0-F9DC-46C9-99A3-FA8B91E2EFA4}" destId="{00F7ECEC-3EF8-418F-A15A-44460AD5B631}" srcOrd="0" destOrd="0" presId="urn:microsoft.com/office/officeart/2005/8/layout/hProcess7#1"/>
    <dgm:cxn modelId="{F6DFC774-5FA6-48DA-A896-FA0CC716A6F0}" type="presParOf" srcId="{00F7ECEC-3EF8-418F-A15A-44460AD5B631}" destId="{0E4430B3-E629-4A3B-8A00-EA2437BA0632}" srcOrd="0" destOrd="0" presId="urn:microsoft.com/office/officeart/2005/8/layout/hProcess7#1"/>
    <dgm:cxn modelId="{412A264C-86F3-4FEB-A3A9-84BE8AB61E2E}" type="presParOf" srcId="{00F7ECEC-3EF8-418F-A15A-44460AD5B631}" destId="{3BCFA681-1841-467B-9E0D-211C3991D552}" srcOrd="1" destOrd="0" presId="urn:microsoft.com/office/officeart/2005/8/layout/hProcess7#1"/>
    <dgm:cxn modelId="{8CEE0492-57E2-4CC6-8C18-B4EA2086DCEE}" type="presParOf" srcId="{00F7ECEC-3EF8-418F-A15A-44460AD5B631}" destId="{DC0E1607-A22A-4EA9-A41E-CC8E3FA738CA}" srcOrd="2" destOrd="0" presId="urn:microsoft.com/office/officeart/2005/8/layout/hProcess7#1"/>
    <dgm:cxn modelId="{35F656E8-153B-4A12-9A08-1E92B2D4ACD7}" type="presParOf" srcId="{917185B0-F9DC-46C9-99A3-FA8B91E2EFA4}" destId="{D079C158-F448-49A5-BB25-3D231163A07E}" srcOrd="1" destOrd="0" presId="urn:microsoft.com/office/officeart/2005/8/layout/hProcess7#1"/>
    <dgm:cxn modelId="{009D32AD-A2FB-4D01-80AC-70ECAB3482E0}" type="presParOf" srcId="{917185B0-F9DC-46C9-99A3-FA8B91E2EFA4}" destId="{D651D972-5BA4-48A8-90C2-A81FE5C5D9DD}" srcOrd="2" destOrd="0" presId="urn:microsoft.com/office/officeart/2005/8/layout/hProcess7#1"/>
    <dgm:cxn modelId="{34F3BFF6-1729-409C-8A24-36C1FDC057C1}" type="presParOf" srcId="{D651D972-5BA4-48A8-90C2-A81FE5C5D9DD}" destId="{56FC26EB-397D-41AC-B4BE-E4009B269B70}" srcOrd="0" destOrd="0" presId="urn:microsoft.com/office/officeart/2005/8/layout/hProcess7#1"/>
    <dgm:cxn modelId="{ECFBB345-4934-4338-897F-F4B82D32C24B}" type="presParOf" srcId="{D651D972-5BA4-48A8-90C2-A81FE5C5D9DD}" destId="{263B2E12-BF22-49D5-A392-BF193DA87143}" srcOrd="1" destOrd="0" presId="urn:microsoft.com/office/officeart/2005/8/layout/hProcess7#1"/>
    <dgm:cxn modelId="{67215E3D-CA41-47B1-A6F1-785F727DD41C}" type="presParOf" srcId="{D651D972-5BA4-48A8-90C2-A81FE5C5D9DD}" destId="{D0B847A3-B4D5-49A8-BC17-DD64037301BB}" srcOrd="2" destOrd="0" presId="urn:microsoft.com/office/officeart/2005/8/layout/hProcess7#1"/>
    <dgm:cxn modelId="{A6480177-54B6-49B3-BA33-8F61837C7563}" type="presParOf" srcId="{917185B0-F9DC-46C9-99A3-FA8B91E2EFA4}" destId="{1BD129CC-8BA7-485C-AF5F-0B2997FAB3C6}" srcOrd="3" destOrd="0" presId="urn:microsoft.com/office/officeart/2005/8/layout/hProcess7#1"/>
    <dgm:cxn modelId="{3E0AF871-D192-42FA-A168-713B49FC05C7}" type="presParOf" srcId="{917185B0-F9DC-46C9-99A3-FA8B91E2EFA4}" destId="{175CEA91-BD98-44CA-978F-0D8879D9495D}" srcOrd="4" destOrd="0" presId="urn:microsoft.com/office/officeart/2005/8/layout/hProcess7#1"/>
    <dgm:cxn modelId="{AA23D690-90B1-4FA5-81B6-241FE06CE551}" type="presParOf" srcId="{175CEA91-BD98-44CA-978F-0D8879D9495D}" destId="{A7464570-5221-422E-9E84-6278F175D49B}" srcOrd="0" destOrd="0" presId="urn:microsoft.com/office/officeart/2005/8/layout/hProcess7#1"/>
    <dgm:cxn modelId="{2B1C8CF6-C7BD-42BB-98E9-AE4821154B85}" type="presParOf" srcId="{175CEA91-BD98-44CA-978F-0D8879D9495D}" destId="{F9AD9B20-32B6-403D-B5A4-2B2697C24AB4}" srcOrd="1" destOrd="0" presId="urn:microsoft.com/office/officeart/2005/8/layout/hProcess7#1"/>
    <dgm:cxn modelId="{62135979-38C8-42CA-8A13-FE89CE5D6B84}" type="presParOf" srcId="{175CEA91-BD98-44CA-978F-0D8879D9495D}" destId="{50E6904B-6C16-4370-A409-53D59D733E2C}" srcOrd="2" destOrd="0" presId="urn:microsoft.com/office/officeart/2005/8/layout/hProcess7#1"/>
    <dgm:cxn modelId="{EB43C760-DD8C-4D0C-9AC2-AC43CAA299FC}" type="presParOf" srcId="{917185B0-F9DC-46C9-99A3-FA8B91E2EFA4}" destId="{46F95137-3850-4448-883A-9CF65C2610BA}" srcOrd="5" destOrd="0" presId="urn:microsoft.com/office/officeart/2005/8/layout/hProcess7#1"/>
    <dgm:cxn modelId="{ABA45B2F-8525-4828-8DF1-03F7262E67E9}" type="presParOf" srcId="{917185B0-F9DC-46C9-99A3-FA8B91E2EFA4}" destId="{AD8EE32F-3252-4434-8C75-B55AECB4DB76}" srcOrd="6" destOrd="0" presId="urn:microsoft.com/office/officeart/2005/8/layout/hProcess7#1"/>
    <dgm:cxn modelId="{70F65086-A3E1-4BA4-A6A5-944755E670BA}" type="presParOf" srcId="{AD8EE32F-3252-4434-8C75-B55AECB4DB76}" destId="{03A1157D-798B-4A07-A9D6-927F0971FFEC}" srcOrd="0" destOrd="0" presId="urn:microsoft.com/office/officeart/2005/8/layout/hProcess7#1"/>
    <dgm:cxn modelId="{9212B958-6619-412E-B6C0-040A8FDD9A8F}" type="presParOf" srcId="{AD8EE32F-3252-4434-8C75-B55AECB4DB76}" destId="{BC5BC449-8646-4C31-A448-8F11D9BC77E4}" srcOrd="1" destOrd="0" presId="urn:microsoft.com/office/officeart/2005/8/layout/hProcess7#1"/>
    <dgm:cxn modelId="{89FBEE47-CE36-4F66-AC88-B4133289611C}" type="presParOf" srcId="{AD8EE32F-3252-4434-8C75-B55AECB4DB76}" destId="{CFA82039-D6DA-453B-8A5A-40C417033AA6}" srcOrd="2" destOrd="0" presId="urn:microsoft.com/office/officeart/2005/8/layout/hProcess7#1"/>
    <dgm:cxn modelId="{06BBF595-5FD0-455C-91CB-CC285A10017A}" type="presParOf" srcId="{917185B0-F9DC-46C9-99A3-FA8B91E2EFA4}" destId="{F073A2B7-DCDA-4815-B811-9D7A8EB59B0A}" srcOrd="7" destOrd="0" presId="urn:microsoft.com/office/officeart/2005/8/layout/hProcess7#1"/>
    <dgm:cxn modelId="{2F59F599-3AE9-4247-9856-56B7D824F521}" type="presParOf" srcId="{917185B0-F9DC-46C9-99A3-FA8B91E2EFA4}" destId="{0A525E73-ABC8-4A68-9451-9100FFEE12B9}" srcOrd="8" destOrd="0" presId="urn:microsoft.com/office/officeart/2005/8/layout/hProcess7#1"/>
    <dgm:cxn modelId="{CFE989E7-E002-42D3-ADEA-4EDEC0B094BC}" type="presParOf" srcId="{0A525E73-ABC8-4A68-9451-9100FFEE12B9}" destId="{4D447DC6-021C-427A-8C8A-B836EC4EAE41}" srcOrd="0" destOrd="0" presId="urn:microsoft.com/office/officeart/2005/8/layout/hProcess7#1"/>
    <dgm:cxn modelId="{64D2CD81-E139-4B4C-ACB4-4704CB7070D1}" type="presParOf" srcId="{0A525E73-ABC8-4A68-9451-9100FFEE12B9}" destId="{E0C98820-B632-490A-BCFE-C122D3B2E71E}" srcOrd="1" destOrd="0" presId="urn:microsoft.com/office/officeart/2005/8/layout/hProcess7#1"/>
    <dgm:cxn modelId="{EE52C2DB-2B64-4EF9-8131-16092099A107}" type="presParOf" srcId="{0A525E73-ABC8-4A68-9451-9100FFEE12B9}" destId="{93A7EEA6-F5BF-4F9B-ABFD-41FADDD83A73}" srcOrd="2" destOrd="0" presId="urn:microsoft.com/office/officeart/2005/8/layout/hProcess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8037F9-A4B8-B749-AA7B-D7C492C9E434}" type="doc">
      <dgm:prSet loTypeId="urn:microsoft.com/office/officeart/2005/8/layout/radial4" loCatId="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A4C4DEF7-AFFD-0041-8184-43403C378E8E}">
      <dgm:prSet phldrT="[Texto]" custT="1"/>
      <dgm:spPr/>
      <dgm:t>
        <a:bodyPr/>
        <a:lstStyle/>
        <a:p>
          <a:r>
            <a:rPr lang="es-ES" sz="2400" b="1" dirty="0" smtClean="0">
              <a:solidFill>
                <a:schemeClr val="tx1"/>
              </a:solidFill>
            </a:rPr>
            <a:t>Carbendazim</a:t>
          </a:r>
          <a:endParaRPr lang="es-ES" sz="2400" b="1" dirty="0">
            <a:solidFill>
              <a:schemeClr val="tx1"/>
            </a:solidFill>
          </a:endParaRPr>
        </a:p>
      </dgm:t>
    </dgm:pt>
    <dgm:pt modelId="{BB04B698-7282-7145-AF0F-4FFC7BE68168}" type="parTrans" cxnId="{8BA0E0A3-0ED2-A44B-8C8A-D46AB6702BF5}">
      <dgm:prSet/>
      <dgm:spPr/>
      <dgm:t>
        <a:bodyPr/>
        <a:lstStyle/>
        <a:p>
          <a:endParaRPr lang="es-ES"/>
        </a:p>
      </dgm:t>
    </dgm:pt>
    <dgm:pt modelId="{DD834AE4-D37A-F94D-A7A3-91149876BE94}" type="sibTrans" cxnId="{8BA0E0A3-0ED2-A44B-8C8A-D46AB6702BF5}">
      <dgm:prSet/>
      <dgm:spPr/>
      <dgm:t>
        <a:bodyPr/>
        <a:lstStyle/>
        <a:p>
          <a:endParaRPr lang="es-ES"/>
        </a:p>
      </dgm:t>
    </dgm:pt>
    <dgm:pt modelId="{BBF04843-4A25-004D-849C-BE949C34DAEC}">
      <dgm:prSet phldrT="[Texto]" custT="1"/>
      <dgm:spPr/>
      <dgm:t>
        <a:bodyPr/>
        <a:lstStyle/>
        <a:p>
          <a:r>
            <a:rPr lang="es-ES" sz="1800" dirty="0" smtClean="0">
              <a:solidFill>
                <a:schemeClr val="tx1"/>
              </a:solidFill>
            </a:rPr>
            <a:t>Fungicida sistémico</a:t>
          </a:r>
          <a:endParaRPr lang="es-ES" sz="1800" dirty="0">
            <a:solidFill>
              <a:schemeClr val="tx1"/>
            </a:solidFill>
          </a:endParaRPr>
        </a:p>
      </dgm:t>
    </dgm:pt>
    <dgm:pt modelId="{E81F867D-ACEC-DD49-BCBD-C050E3831B49}" type="parTrans" cxnId="{1D7B97F4-92E9-8447-9D83-D359CB52F46A}">
      <dgm:prSet/>
      <dgm:spPr/>
      <dgm:t>
        <a:bodyPr/>
        <a:lstStyle/>
        <a:p>
          <a:endParaRPr lang="es-ES"/>
        </a:p>
      </dgm:t>
    </dgm:pt>
    <dgm:pt modelId="{5F41A947-88B5-1348-A13D-0A2FF5D0C4B3}" type="sibTrans" cxnId="{1D7B97F4-92E9-8447-9D83-D359CB52F46A}">
      <dgm:prSet/>
      <dgm:spPr/>
      <dgm:t>
        <a:bodyPr/>
        <a:lstStyle/>
        <a:p>
          <a:endParaRPr lang="es-ES"/>
        </a:p>
      </dgm:t>
    </dgm:pt>
    <dgm:pt modelId="{0EAA17A3-4577-9742-90F3-09FEF7C816CE}">
      <dgm:prSet phldrT="[Texto]" custT="1"/>
      <dgm:spPr/>
      <dgm:t>
        <a:bodyPr/>
        <a:lstStyle/>
        <a:p>
          <a:r>
            <a:rPr lang="es-ES" sz="1800" dirty="0" smtClean="0">
              <a:solidFill>
                <a:schemeClr val="tx1"/>
              </a:solidFill>
            </a:rPr>
            <a:t>Controla enfermedades en cultivos</a:t>
          </a:r>
          <a:endParaRPr lang="es-ES" sz="1800" dirty="0">
            <a:solidFill>
              <a:schemeClr val="tx1"/>
            </a:solidFill>
          </a:endParaRPr>
        </a:p>
      </dgm:t>
    </dgm:pt>
    <dgm:pt modelId="{02EF6EB8-F322-8648-8359-20AB22BE67E8}" type="parTrans" cxnId="{4836B75B-E952-BE40-BAA3-084965488225}">
      <dgm:prSet/>
      <dgm:spPr/>
      <dgm:t>
        <a:bodyPr/>
        <a:lstStyle/>
        <a:p>
          <a:endParaRPr lang="es-ES"/>
        </a:p>
      </dgm:t>
    </dgm:pt>
    <dgm:pt modelId="{15E1140E-A69B-AF4A-8084-665CFCB47A7E}" type="sibTrans" cxnId="{4836B75B-E952-BE40-BAA3-084965488225}">
      <dgm:prSet/>
      <dgm:spPr/>
      <dgm:t>
        <a:bodyPr/>
        <a:lstStyle/>
        <a:p>
          <a:endParaRPr lang="es-ES"/>
        </a:p>
      </dgm:t>
    </dgm:pt>
    <dgm:pt modelId="{EF964A55-1059-B645-8088-B307A2869EC5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tx1"/>
              </a:solidFill>
            </a:rPr>
            <a:t>Usado: poscosecha y tratamientos preventivos de semillas</a:t>
          </a:r>
          <a:r>
            <a:rPr lang="es-ES" sz="1100" dirty="0" smtClean="0">
              <a:solidFill>
                <a:schemeClr val="tx1"/>
              </a:solidFill>
            </a:rPr>
            <a:t>.</a:t>
          </a:r>
          <a:endParaRPr lang="es-ES" sz="1100" dirty="0">
            <a:solidFill>
              <a:schemeClr val="tx1"/>
            </a:solidFill>
          </a:endParaRPr>
        </a:p>
      </dgm:t>
    </dgm:pt>
    <dgm:pt modelId="{C856D53E-9742-6B47-9AAC-55C2AD03EBBB}" type="parTrans" cxnId="{A50463CF-58E1-E84E-B713-480C050DA020}">
      <dgm:prSet/>
      <dgm:spPr/>
      <dgm:t>
        <a:bodyPr/>
        <a:lstStyle/>
        <a:p>
          <a:endParaRPr lang="es-ES"/>
        </a:p>
      </dgm:t>
    </dgm:pt>
    <dgm:pt modelId="{58080CFA-E253-CF4E-8AC0-8D65F4794387}" type="sibTrans" cxnId="{A50463CF-58E1-E84E-B713-480C050DA020}">
      <dgm:prSet/>
      <dgm:spPr/>
      <dgm:t>
        <a:bodyPr/>
        <a:lstStyle/>
        <a:p>
          <a:endParaRPr lang="es-ES"/>
        </a:p>
      </dgm:t>
    </dgm:pt>
    <dgm:pt modelId="{A15C98B3-741A-C44C-A44F-FE90A202FE2F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Dispersión acuosa</a:t>
          </a:r>
        </a:p>
        <a:p>
          <a:r>
            <a:rPr lang="es-EC" dirty="0" smtClean="0">
              <a:solidFill>
                <a:schemeClr val="tx1"/>
              </a:solidFill>
            </a:rPr>
            <a:t>500g/L</a:t>
          </a:r>
        </a:p>
        <a:p>
          <a:endParaRPr lang="es-EC" dirty="0" smtClean="0">
            <a:solidFill>
              <a:schemeClr val="tx1"/>
            </a:solidFill>
          </a:endParaRPr>
        </a:p>
        <a:p>
          <a:r>
            <a:rPr lang="es-EC" dirty="0" smtClean="0">
              <a:solidFill>
                <a:schemeClr val="tx1"/>
              </a:solidFill>
            </a:rPr>
            <a:t>Suspensión acuosa</a:t>
          </a:r>
        </a:p>
        <a:p>
          <a:r>
            <a:rPr lang="es-EC" dirty="0" smtClean="0">
              <a:solidFill>
                <a:schemeClr val="tx1"/>
              </a:solidFill>
            </a:rPr>
            <a:t>200g/L</a:t>
          </a:r>
        </a:p>
        <a:p>
          <a:endParaRPr lang="es-EC" dirty="0" smtClean="0">
            <a:solidFill>
              <a:schemeClr val="tx1"/>
            </a:solidFill>
          </a:endParaRPr>
        </a:p>
        <a:p>
          <a:r>
            <a:rPr lang="es-EC" dirty="0" smtClean="0">
              <a:solidFill>
                <a:schemeClr val="tx1"/>
              </a:solidFill>
            </a:rPr>
            <a:t>Líquido soluble en agua como fosfato</a:t>
          </a:r>
        </a:p>
        <a:p>
          <a:r>
            <a:rPr lang="es-EC" dirty="0" smtClean="0">
              <a:solidFill>
                <a:schemeClr val="tx1"/>
              </a:solidFill>
            </a:rPr>
            <a:t>7g/L</a:t>
          </a:r>
          <a:endParaRPr lang="es-ES" dirty="0">
            <a:solidFill>
              <a:schemeClr val="tx1"/>
            </a:solidFill>
          </a:endParaRPr>
        </a:p>
      </dgm:t>
    </dgm:pt>
    <dgm:pt modelId="{A2D9E958-9EDC-0649-9C38-A019A679D6C6}" type="parTrans" cxnId="{DD134658-C3A9-464F-9E79-EDEAFAFD5265}">
      <dgm:prSet/>
      <dgm:spPr/>
      <dgm:t>
        <a:bodyPr/>
        <a:lstStyle/>
        <a:p>
          <a:endParaRPr lang="es-ES"/>
        </a:p>
      </dgm:t>
    </dgm:pt>
    <dgm:pt modelId="{1D7ED235-5726-9B4E-81F1-BEF402B72DF5}" type="sibTrans" cxnId="{DD134658-C3A9-464F-9E79-EDEAFAFD5265}">
      <dgm:prSet/>
      <dgm:spPr/>
      <dgm:t>
        <a:bodyPr/>
        <a:lstStyle/>
        <a:p>
          <a:endParaRPr lang="es-ES"/>
        </a:p>
      </dgm:t>
    </dgm:pt>
    <dgm:pt modelId="{DF91D57C-D3A0-EA4E-8265-7CF923D9B4AB}" type="pres">
      <dgm:prSet presAssocID="{0F8037F9-A4B8-B749-AA7B-D7C492C9E43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D4E170D-38DA-8746-B6F1-93835619340A}" type="pres">
      <dgm:prSet presAssocID="{A4C4DEF7-AFFD-0041-8184-43403C378E8E}" presName="centerShape" presStyleLbl="node0" presStyleIdx="0" presStyleCnt="1" custScaleX="123128"/>
      <dgm:spPr/>
      <dgm:t>
        <a:bodyPr/>
        <a:lstStyle/>
        <a:p>
          <a:endParaRPr lang="es-ES"/>
        </a:p>
      </dgm:t>
    </dgm:pt>
    <dgm:pt modelId="{59BF3AE2-AAF7-844E-A566-9C3F77AC9886}" type="pres">
      <dgm:prSet presAssocID="{E81F867D-ACEC-DD49-BCBD-C050E3831B49}" presName="parTrans" presStyleLbl="bgSibTrans2D1" presStyleIdx="0" presStyleCnt="4"/>
      <dgm:spPr/>
      <dgm:t>
        <a:bodyPr/>
        <a:lstStyle/>
        <a:p>
          <a:endParaRPr lang="es-EC"/>
        </a:p>
      </dgm:t>
    </dgm:pt>
    <dgm:pt modelId="{4548064E-F553-A84A-9311-4B9863A99644}" type="pres">
      <dgm:prSet presAssocID="{BBF04843-4A25-004D-849C-BE949C34DAE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378D261-9023-4444-A471-C64DE1714A29}" type="pres">
      <dgm:prSet presAssocID="{02EF6EB8-F322-8648-8359-20AB22BE67E8}" presName="parTrans" presStyleLbl="bgSibTrans2D1" presStyleIdx="1" presStyleCnt="4"/>
      <dgm:spPr/>
      <dgm:t>
        <a:bodyPr/>
        <a:lstStyle/>
        <a:p>
          <a:endParaRPr lang="es-EC"/>
        </a:p>
      </dgm:t>
    </dgm:pt>
    <dgm:pt modelId="{F795FFD8-0958-0946-BA0C-863B9BC303BC}" type="pres">
      <dgm:prSet presAssocID="{0EAA17A3-4577-9742-90F3-09FEF7C816CE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1DAD52-12BC-DA45-B612-898D21931A81}" type="pres">
      <dgm:prSet presAssocID="{C856D53E-9742-6B47-9AAC-55C2AD03EBBB}" presName="parTrans" presStyleLbl="bgSibTrans2D1" presStyleIdx="2" presStyleCnt="4"/>
      <dgm:spPr/>
      <dgm:t>
        <a:bodyPr/>
        <a:lstStyle/>
        <a:p>
          <a:endParaRPr lang="es-EC"/>
        </a:p>
      </dgm:t>
    </dgm:pt>
    <dgm:pt modelId="{72F3D892-5A59-034E-BECF-1B5B82B49B29}" type="pres">
      <dgm:prSet presAssocID="{EF964A55-1059-B645-8088-B307A2869EC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4EDD90E-03B5-4B45-ACF0-30F253D46C1A}" type="pres">
      <dgm:prSet presAssocID="{A2D9E958-9EDC-0649-9C38-A019A679D6C6}" presName="parTrans" presStyleLbl="bgSibTrans2D1" presStyleIdx="3" presStyleCnt="4"/>
      <dgm:spPr/>
      <dgm:t>
        <a:bodyPr/>
        <a:lstStyle/>
        <a:p>
          <a:endParaRPr lang="es-EC"/>
        </a:p>
      </dgm:t>
    </dgm:pt>
    <dgm:pt modelId="{B6C17B9D-093D-9C4B-9AE0-F62DB056444C}" type="pres">
      <dgm:prSet presAssocID="{A15C98B3-741A-C44C-A44F-FE90A202FE2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6957ADA-1AEF-47F8-B19D-5F777DD85DF5}" type="presOf" srcId="{C856D53E-9742-6B47-9AAC-55C2AD03EBBB}" destId="{5A1DAD52-12BC-DA45-B612-898D21931A81}" srcOrd="0" destOrd="0" presId="urn:microsoft.com/office/officeart/2005/8/layout/radial4"/>
    <dgm:cxn modelId="{4836B75B-E952-BE40-BAA3-084965488225}" srcId="{A4C4DEF7-AFFD-0041-8184-43403C378E8E}" destId="{0EAA17A3-4577-9742-90F3-09FEF7C816CE}" srcOrd="1" destOrd="0" parTransId="{02EF6EB8-F322-8648-8359-20AB22BE67E8}" sibTransId="{15E1140E-A69B-AF4A-8084-665CFCB47A7E}"/>
    <dgm:cxn modelId="{1405C1C5-3B2A-4437-A9AE-BF2C913C3EA0}" type="presOf" srcId="{E81F867D-ACEC-DD49-BCBD-C050E3831B49}" destId="{59BF3AE2-AAF7-844E-A566-9C3F77AC9886}" srcOrd="0" destOrd="0" presId="urn:microsoft.com/office/officeart/2005/8/layout/radial4"/>
    <dgm:cxn modelId="{8BA0E0A3-0ED2-A44B-8C8A-D46AB6702BF5}" srcId="{0F8037F9-A4B8-B749-AA7B-D7C492C9E434}" destId="{A4C4DEF7-AFFD-0041-8184-43403C378E8E}" srcOrd="0" destOrd="0" parTransId="{BB04B698-7282-7145-AF0F-4FFC7BE68168}" sibTransId="{DD834AE4-D37A-F94D-A7A3-91149876BE94}"/>
    <dgm:cxn modelId="{DD134658-C3A9-464F-9E79-EDEAFAFD5265}" srcId="{A4C4DEF7-AFFD-0041-8184-43403C378E8E}" destId="{A15C98B3-741A-C44C-A44F-FE90A202FE2F}" srcOrd="3" destOrd="0" parTransId="{A2D9E958-9EDC-0649-9C38-A019A679D6C6}" sibTransId="{1D7ED235-5726-9B4E-81F1-BEF402B72DF5}"/>
    <dgm:cxn modelId="{625C35A0-334D-47FF-853A-571889E216BB}" type="presOf" srcId="{BBF04843-4A25-004D-849C-BE949C34DAEC}" destId="{4548064E-F553-A84A-9311-4B9863A99644}" srcOrd="0" destOrd="0" presId="urn:microsoft.com/office/officeart/2005/8/layout/radial4"/>
    <dgm:cxn modelId="{CB28CF62-B423-4536-8437-6188A25D7921}" type="presOf" srcId="{02EF6EB8-F322-8648-8359-20AB22BE67E8}" destId="{A378D261-9023-4444-A471-C64DE1714A29}" srcOrd="0" destOrd="0" presId="urn:microsoft.com/office/officeart/2005/8/layout/radial4"/>
    <dgm:cxn modelId="{1B03F2C8-D317-43EC-8A9F-962E12BA0D56}" type="presOf" srcId="{0F8037F9-A4B8-B749-AA7B-D7C492C9E434}" destId="{DF91D57C-D3A0-EA4E-8265-7CF923D9B4AB}" srcOrd="0" destOrd="0" presId="urn:microsoft.com/office/officeart/2005/8/layout/radial4"/>
    <dgm:cxn modelId="{1D7B97F4-92E9-8447-9D83-D359CB52F46A}" srcId="{A4C4DEF7-AFFD-0041-8184-43403C378E8E}" destId="{BBF04843-4A25-004D-849C-BE949C34DAEC}" srcOrd="0" destOrd="0" parTransId="{E81F867D-ACEC-DD49-BCBD-C050E3831B49}" sibTransId="{5F41A947-88B5-1348-A13D-0A2FF5D0C4B3}"/>
    <dgm:cxn modelId="{862F9892-AB63-4F17-8389-0866C97453C0}" type="presOf" srcId="{A2D9E958-9EDC-0649-9C38-A019A679D6C6}" destId="{C4EDD90E-03B5-4B45-ACF0-30F253D46C1A}" srcOrd="0" destOrd="0" presId="urn:microsoft.com/office/officeart/2005/8/layout/radial4"/>
    <dgm:cxn modelId="{BEDFDB9C-22E6-41AF-BD77-D790FFBCA88E}" type="presOf" srcId="{A4C4DEF7-AFFD-0041-8184-43403C378E8E}" destId="{1D4E170D-38DA-8746-B6F1-93835619340A}" srcOrd="0" destOrd="0" presId="urn:microsoft.com/office/officeart/2005/8/layout/radial4"/>
    <dgm:cxn modelId="{79C41256-A76F-41B0-AD9D-59D7C8D4BDCC}" type="presOf" srcId="{0EAA17A3-4577-9742-90F3-09FEF7C816CE}" destId="{F795FFD8-0958-0946-BA0C-863B9BC303BC}" srcOrd="0" destOrd="0" presId="urn:microsoft.com/office/officeart/2005/8/layout/radial4"/>
    <dgm:cxn modelId="{9D1E63FE-647C-46FD-94F2-5097AC85BC78}" type="presOf" srcId="{A15C98B3-741A-C44C-A44F-FE90A202FE2F}" destId="{B6C17B9D-093D-9C4B-9AE0-F62DB056444C}" srcOrd="0" destOrd="0" presId="urn:microsoft.com/office/officeart/2005/8/layout/radial4"/>
    <dgm:cxn modelId="{A50463CF-58E1-E84E-B713-480C050DA020}" srcId="{A4C4DEF7-AFFD-0041-8184-43403C378E8E}" destId="{EF964A55-1059-B645-8088-B307A2869EC5}" srcOrd="2" destOrd="0" parTransId="{C856D53E-9742-6B47-9AAC-55C2AD03EBBB}" sibTransId="{58080CFA-E253-CF4E-8AC0-8D65F4794387}"/>
    <dgm:cxn modelId="{C8155B6A-6295-469D-A41E-1A9FF143F318}" type="presOf" srcId="{EF964A55-1059-B645-8088-B307A2869EC5}" destId="{72F3D892-5A59-034E-BECF-1B5B82B49B29}" srcOrd="0" destOrd="0" presId="urn:microsoft.com/office/officeart/2005/8/layout/radial4"/>
    <dgm:cxn modelId="{DD844C4A-7EC5-483B-9DA4-3511CB122099}" type="presParOf" srcId="{DF91D57C-D3A0-EA4E-8265-7CF923D9B4AB}" destId="{1D4E170D-38DA-8746-B6F1-93835619340A}" srcOrd="0" destOrd="0" presId="urn:microsoft.com/office/officeart/2005/8/layout/radial4"/>
    <dgm:cxn modelId="{F6A4B2BB-59F8-496F-A1BB-09E73C3CA109}" type="presParOf" srcId="{DF91D57C-D3A0-EA4E-8265-7CF923D9B4AB}" destId="{59BF3AE2-AAF7-844E-A566-9C3F77AC9886}" srcOrd="1" destOrd="0" presId="urn:microsoft.com/office/officeart/2005/8/layout/radial4"/>
    <dgm:cxn modelId="{4ECDAEA5-FF43-4140-96F4-743A3D9DD402}" type="presParOf" srcId="{DF91D57C-D3A0-EA4E-8265-7CF923D9B4AB}" destId="{4548064E-F553-A84A-9311-4B9863A99644}" srcOrd="2" destOrd="0" presId="urn:microsoft.com/office/officeart/2005/8/layout/radial4"/>
    <dgm:cxn modelId="{757B3867-2BA5-4950-BDDA-A6556F0D5313}" type="presParOf" srcId="{DF91D57C-D3A0-EA4E-8265-7CF923D9B4AB}" destId="{A378D261-9023-4444-A471-C64DE1714A29}" srcOrd="3" destOrd="0" presId="urn:microsoft.com/office/officeart/2005/8/layout/radial4"/>
    <dgm:cxn modelId="{AA11B462-9B01-485E-8950-A2C6097CCB21}" type="presParOf" srcId="{DF91D57C-D3A0-EA4E-8265-7CF923D9B4AB}" destId="{F795FFD8-0958-0946-BA0C-863B9BC303BC}" srcOrd="4" destOrd="0" presId="urn:microsoft.com/office/officeart/2005/8/layout/radial4"/>
    <dgm:cxn modelId="{B7701B9D-9690-4851-9B68-3C9043D35239}" type="presParOf" srcId="{DF91D57C-D3A0-EA4E-8265-7CF923D9B4AB}" destId="{5A1DAD52-12BC-DA45-B612-898D21931A81}" srcOrd="5" destOrd="0" presId="urn:microsoft.com/office/officeart/2005/8/layout/radial4"/>
    <dgm:cxn modelId="{76B679CA-A05B-4713-913B-3733F47FB0FC}" type="presParOf" srcId="{DF91D57C-D3A0-EA4E-8265-7CF923D9B4AB}" destId="{72F3D892-5A59-034E-BECF-1B5B82B49B29}" srcOrd="6" destOrd="0" presId="urn:microsoft.com/office/officeart/2005/8/layout/radial4"/>
    <dgm:cxn modelId="{4B33F061-ED96-4310-BD10-2BE71A8156E0}" type="presParOf" srcId="{DF91D57C-D3A0-EA4E-8265-7CF923D9B4AB}" destId="{C4EDD90E-03B5-4B45-ACF0-30F253D46C1A}" srcOrd="7" destOrd="0" presId="urn:microsoft.com/office/officeart/2005/8/layout/radial4"/>
    <dgm:cxn modelId="{5BF6B6A2-038F-4BEB-BFC8-293174E0F1DF}" type="presParOf" srcId="{DF91D57C-D3A0-EA4E-8265-7CF923D9B4AB}" destId="{B6C17B9D-093D-9C4B-9AE0-F62DB056444C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125A4B8-35F6-764A-B6DF-99451E627803}" type="doc">
      <dgm:prSet loTypeId="urn:microsoft.com/office/officeart/2005/8/layout/chevron2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C2382F08-9A7A-844B-ABE2-FBE10CEC174A}">
      <dgm:prSet phldrT="[Texto]"/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General</a:t>
          </a:r>
          <a:endParaRPr lang="es-ES" dirty="0">
            <a:solidFill>
              <a:schemeClr val="tx1"/>
            </a:solidFill>
          </a:endParaRPr>
        </a:p>
      </dgm:t>
    </dgm:pt>
    <dgm:pt modelId="{F5D45843-4748-0044-AAF2-8F92290121C6}" type="parTrans" cxnId="{6F41807D-D89D-E64F-A7CB-313D7E50B27F}">
      <dgm:prSet/>
      <dgm:spPr/>
      <dgm:t>
        <a:bodyPr/>
        <a:lstStyle/>
        <a:p>
          <a:endParaRPr lang="es-ES"/>
        </a:p>
      </dgm:t>
    </dgm:pt>
    <dgm:pt modelId="{4D685407-BBDE-784E-82CB-DB5BD41EA6FC}" type="sibTrans" cxnId="{6F41807D-D89D-E64F-A7CB-313D7E50B27F}">
      <dgm:prSet/>
      <dgm:spPr/>
      <dgm:t>
        <a:bodyPr/>
        <a:lstStyle/>
        <a:p>
          <a:endParaRPr lang="es-ES"/>
        </a:p>
      </dgm:t>
    </dgm:pt>
    <dgm:pt modelId="{6702406E-286F-F449-8AE8-2985A6699D7B}">
      <dgm:prSet phldrT="[Texto]"/>
      <dgm:spPr/>
      <dgm:t>
        <a:bodyPr/>
        <a:lstStyle/>
        <a:p>
          <a:r>
            <a:rPr lang="es-EC" dirty="0" smtClean="0"/>
            <a:t>Evaluar el efecto terapéutico de la microalga andina </a:t>
          </a:r>
          <a:r>
            <a:rPr lang="es-EC" i="1" dirty="0" smtClean="0"/>
            <a:t>Chlorella sp; </a:t>
          </a:r>
          <a:r>
            <a:rPr lang="es-EC" i="0" dirty="0" smtClean="0"/>
            <a:t>biotipo 1 </a:t>
          </a:r>
          <a:r>
            <a:rPr lang="es-EC" dirty="0" smtClean="0"/>
            <a:t>en aguas expuestas a carbendazim y su impacto en el bienestar de tilapia híbrida (</a:t>
          </a:r>
          <a:r>
            <a:rPr lang="es-EC" i="1" dirty="0" smtClean="0"/>
            <a:t>Oreochromis sp</a:t>
          </a:r>
          <a:r>
            <a:rPr lang="es-EC" dirty="0" smtClean="0"/>
            <a:t>.)</a:t>
          </a:r>
          <a:endParaRPr lang="es-ES" dirty="0"/>
        </a:p>
      </dgm:t>
    </dgm:pt>
    <dgm:pt modelId="{60586A7D-6CE9-7949-A60F-8C3714ECDF56}" type="parTrans" cxnId="{1F799303-A677-A746-8EBB-3FD6EE000B82}">
      <dgm:prSet/>
      <dgm:spPr/>
      <dgm:t>
        <a:bodyPr/>
        <a:lstStyle/>
        <a:p>
          <a:endParaRPr lang="es-ES"/>
        </a:p>
      </dgm:t>
    </dgm:pt>
    <dgm:pt modelId="{F4F17034-A5B5-0348-8042-A8D61F11D25E}" type="sibTrans" cxnId="{1F799303-A677-A746-8EBB-3FD6EE000B82}">
      <dgm:prSet/>
      <dgm:spPr/>
      <dgm:t>
        <a:bodyPr/>
        <a:lstStyle/>
        <a:p>
          <a:endParaRPr lang="es-ES"/>
        </a:p>
      </dgm:t>
    </dgm:pt>
    <dgm:pt modelId="{D458423C-201D-A64B-90DB-4DC716B7B316}">
      <dgm:prSet phldrT="[Texto]"/>
      <dgm:spPr/>
      <dgm:t>
        <a:bodyPr/>
        <a:lstStyle/>
        <a:p>
          <a:r>
            <a:rPr lang="es-EC" b="1" dirty="0" smtClean="0"/>
            <a:t>Específicos</a:t>
          </a:r>
          <a:endParaRPr lang="es-ES" dirty="0"/>
        </a:p>
      </dgm:t>
    </dgm:pt>
    <dgm:pt modelId="{E019311D-E28C-B545-AB08-0D4833AD6AFD}" type="parTrans" cxnId="{B4FAF91E-C0CF-5349-B9DE-EBD8E53E58DA}">
      <dgm:prSet/>
      <dgm:spPr/>
      <dgm:t>
        <a:bodyPr/>
        <a:lstStyle/>
        <a:p>
          <a:endParaRPr lang="es-ES"/>
        </a:p>
      </dgm:t>
    </dgm:pt>
    <dgm:pt modelId="{F4C90AE5-9F66-6349-AA0B-702074BC46A3}" type="sibTrans" cxnId="{B4FAF91E-C0CF-5349-B9DE-EBD8E53E58DA}">
      <dgm:prSet/>
      <dgm:spPr/>
      <dgm:t>
        <a:bodyPr/>
        <a:lstStyle/>
        <a:p>
          <a:endParaRPr lang="es-ES"/>
        </a:p>
      </dgm:t>
    </dgm:pt>
    <dgm:pt modelId="{AB52F0E8-1F5B-BD4C-A010-00A5147BE65F}">
      <dgm:prSet phldrT="[Texto]"/>
      <dgm:spPr/>
      <dgm:t>
        <a:bodyPr/>
        <a:lstStyle/>
        <a:p>
          <a:r>
            <a:rPr lang="es-ES" dirty="0" smtClean="0"/>
            <a:t>Determinar la toxicidad de carbendazim y su grado de afectación hematológico e histológico en juveniles de tilapia </a:t>
          </a:r>
          <a:r>
            <a:rPr lang="es-ES" i="1" dirty="0" smtClean="0"/>
            <a:t>Oreochromis sp.</a:t>
          </a:r>
          <a:endParaRPr lang="es-ES" dirty="0"/>
        </a:p>
      </dgm:t>
    </dgm:pt>
    <dgm:pt modelId="{FBF396BB-6D65-E741-8131-E4EC369A3A84}" type="parTrans" cxnId="{6E1DDB49-2DAC-1C4F-8FED-84EDFF877065}">
      <dgm:prSet/>
      <dgm:spPr/>
      <dgm:t>
        <a:bodyPr/>
        <a:lstStyle/>
        <a:p>
          <a:endParaRPr lang="es-ES"/>
        </a:p>
      </dgm:t>
    </dgm:pt>
    <dgm:pt modelId="{44061A73-51C2-1D47-970E-00462720522B}" type="sibTrans" cxnId="{6E1DDB49-2DAC-1C4F-8FED-84EDFF877065}">
      <dgm:prSet/>
      <dgm:spPr/>
      <dgm:t>
        <a:bodyPr/>
        <a:lstStyle/>
        <a:p>
          <a:endParaRPr lang="es-ES"/>
        </a:p>
      </dgm:t>
    </dgm:pt>
    <dgm:pt modelId="{3AC7EEA1-0EE7-B94C-856E-C64392D238B7}">
      <dgm:prSet/>
      <dgm:spPr/>
      <dgm:t>
        <a:bodyPr/>
        <a:lstStyle/>
        <a:p>
          <a:r>
            <a:rPr lang="es-ES" dirty="0" smtClean="0"/>
            <a:t>Analizar el efecto terapéutico de la microalga andina </a:t>
          </a:r>
          <a:r>
            <a:rPr lang="es-ES" i="1" dirty="0" smtClean="0"/>
            <a:t>Chlorella sp</a:t>
          </a:r>
          <a:r>
            <a:rPr lang="es-ES" dirty="0" smtClean="0"/>
            <a:t> biotipo 1, incluida en la dieta balanceada para tilapias expuestas a carbendazim.</a:t>
          </a:r>
          <a:endParaRPr lang="es-EC" dirty="0"/>
        </a:p>
      </dgm:t>
    </dgm:pt>
    <dgm:pt modelId="{1F464C34-6F67-364D-9BE4-4823374D7E79}" type="parTrans" cxnId="{60BF9126-27BF-A04D-9052-E41A074F0753}">
      <dgm:prSet/>
      <dgm:spPr/>
      <dgm:t>
        <a:bodyPr/>
        <a:lstStyle/>
        <a:p>
          <a:endParaRPr lang="es-ES"/>
        </a:p>
      </dgm:t>
    </dgm:pt>
    <dgm:pt modelId="{5E94FCBF-CA2B-2940-91C9-0C10A520CE08}" type="sibTrans" cxnId="{60BF9126-27BF-A04D-9052-E41A074F0753}">
      <dgm:prSet/>
      <dgm:spPr/>
      <dgm:t>
        <a:bodyPr/>
        <a:lstStyle/>
        <a:p>
          <a:endParaRPr lang="es-ES"/>
        </a:p>
      </dgm:t>
    </dgm:pt>
    <dgm:pt modelId="{FF64E358-4FF1-CC47-9ADC-3E2E67AE6325}">
      <dgm:prSet/>
      <dgm:spPr/>
      <dgm:t>
        <a:bodyPr/>
        <a:lstStyle/>
        <a:p>
          <a:endParaRPr lang="es-EC" dirty="0"/>
        </a:p>
      </dgm:t>
    </dgm:pt>
    <dgm:pt modelId="{6BD58A81-F230-BC45-83FF-2DE6AD2CFE56}" type="sibTrans" cxnId="{2EE4B7D7-28A1-C041-BC98-7F547DF7D14F}">
      <dgm:prSet/>
      <dgm:spPr/>
      <dgm:t>
        <a:bodyPr/>
        <a:lstStyle/>
        <a:p>
          <a:endParaRPr lang="es-ES"/>
        </a:p>
      </dgm:t>
    </dgm:pt>
    <dgm:pt modelId="{D9CA60DC-9C3C-5443-92E5-DD2D446DB4AC}" type="parTrans" cxnId="{2EE4B7D7-28A1-C041-BC98-7F547DF7D14F}">
      <dgm:prSet/>
      <dgm:spPr/>
      <dgm:t>
        <a:bodyPr/>
        <a:lstStyle/>
        <a:p>
          <a:endParaRPr lang="es-ES"/>
        </a:p>
      </dgm:t>
    </dgm:pt>
    <dgm:pt modelId="{DFE08089-022D-2149-8ACA-CA22A26165E9}" type="pres">
      <dgm:prSet presAssocID="{6125A4B8-35F6-764A-B6DF-99451E62780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3938E29-30E4-5547-B1C6-4C98DB670214}" type="pres">
      <dgm:prSet presAssocID="{C2382F08-9A7A-844B-ABE2-FBE10CEC174A}" presName="composite" presStyleCnt="0"/>
      <dgm:spPr/>
      <dgm:t>
        <a:bodyPr/>
        <a:lstStyle/>
        <a:p>
          <a:endParaRPr lang="es-EC"/>
        </a:p>
      </dgm:t>
    </dgm:pt>
    <dgm:pt modelId="{C58046B9-AD3B-5642-AADD-E3153AB030CD}" type="pres">
      <dgm:prSet presAssocID="{C2382F08-9A7A-844B-ABE2-FBE10CEC174A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5EB66B4-D51F-D444-B1AF-4FB14563C8BF}" type="pres">
      <dgm:prSet presAssocID="{C2382F08-9A7A-844B-ABE2-FBE10CEC174A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8131B20-0312-AA4E-9D20-1B4212B5D377}" type="pres">
      <dgm:prSet presAssocID="{4D685407-BBDE-784E-82CB-DB5BD41EA6FC}" presName="sp" presStyleCnt="0"/>
      <dgm:spPr/>
      <dgm:t>
        <a:bodyPr/>
        <a:lstStyle/>
        <a:p>
          <a:endParaRPr lang="es-EC"/>
        </a:p>
      </dgm:t>
    </dgm:pt>
    <dgm:pt modelId="{E2A6790E-8F5B-1C49-8898-32664D390670}" type="pres">
      <dgm:prSet presAssocID="{D458423C-201D-A64B-90DB-4DC716B7B316}" presName="composite" presStyleCnt="0"/>
      <dgm:spPr/>
      <dgm:t>
        <a:bodyPr/>
        <a:lstStyle/>
        <a:p>
          <a:endParaRPr lang="es-EC"/>
        </a:p>
      </dgm:t>
    </dgm:pt>
    <dgm:pt modelId="{62D064E5-7530-1A44-8053-5DD30A1EA437}" type="pres">
      <dgm:prSet presAssocID="{D458423C-201D-A64B-90DB-4DC716B7B316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8436B73-93C4-6449-8546-21F2D086D1D0}" type="pres">
      <dgm:prSet presAssocID="{D458423C-201D-A64B-90DB-4DC716B7B316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0BF9126-27BF-A04D-9052-E41A074F0753}" srcId="{D458423C-201D-A64B-90DB-4DC716B7B316}" destId="{3AC7EEA1-0EE7-B94C-856E-C64392D238B7}" srcOrd="2" destOrd="0" parTransId="{1F464C34-6F67-364D-9BE4-4823374D7E79}" sibTransId="{5E94FCBF-CA2B-2940-91C9-0C10A520CE08}"/>
    <dgm:cxn modelId="{25473B85-5D02-441F-B196-EC3F9829E662}" type="presOf" srcId="{C2382F08-9A7A-844B-ABE2-FBE10CEC174A}" destId="{C58046B9-AD3B-5642-AADD-E3153AB030CD}" srcOrd="0" destOrd="0" presId="urn:microsoft.com/office/officeart/2005/8/layout/chevron2"/>
    <dgm:cxn modelId="{2EE4B7D7-28A1-C041-BC98-7F547DF7D14F}" srcId="{D458423C-201D-A64B-90DB-4DC716B7B316}" destId="{FF64E358-4FF1-CC47-9ADC-3E2E67AE6325}" srcOrd="1" destOrd="0" parTransId="{D9CA60DC-9C3C-5443-92E5-DD2D446DB4AC}" sibTransId="{6BD58A81-F230-BC45-83FF-2DE6AD2CFE56}"/>
    <dgm:cxn modelId="{97659D08-A076-4EB7-8512-B9C98E4E4EBE}" type="presOf" srcId="{D458423C-201D-A64B-90DB-4DC716B7B316}" destId="{62D064E5-7530-1A44-8053-5DD30A1EA437}" srcOrd="0" destOrd="0" presId="urn:microsoft.com/office/officeart/2005/8/layout/chevron2"/>
    <dgm:cxn modelId="{6F41807D-D89D-E64F-A7CB-313D7E50B27F}" srcId="{6125A4B8-35F6-764A-B6DF-99451E627803}" destId="{C2382F08-9A7A-844B-ABE2-FBE10CEC174A}" srcOrd="0" destOrd="0" parTransId="{F5D45843-4748-0044-AAF2-8F92290121C6}" sibTransId="{4D685407-BBDE-784E-82CB-DB5BD41EA6FC}"/>
    <dgm:cxn modelId="{A1A02B42-5F2E-4E98-B611-710BD384925F}" type="presOf" srcId="{FF64E358-4FF1-CC47-9ADC-3E2E67AE6325}" destId="{68436B73-93C4-6449-8546-21F2D086D1D0}" srcOrd="0" destOrd="1" presId="urn:microsoft.com/office/officeart/2005/8/layout/chevron2"/>
    <dgm:cxn modelId="{955AB15F-1183-43E6-B583-3B0E6645041B}" type="presOf" srcId="{6702406E-286F-F449-8AE8-2985A6699D7B}" destId="{65EB66B4-D51F-D444-B1AF-4FB14563C8BF}" srcOrd="0" destOrd="0" presId="urn:microsoft.com/office/officeart/2005/8/layout/chevron2"/>
    <dgm:cxn modelId="{1F799303-A677-A746-8EBB-3FD6EE000B82}" srcId="{C2382F08-9A7A-844B-ABE2-FBE10CEC174A}" destId="{6702406E-286F-F449-8AE8-2985A6699D7B}" srcOrd="0" destOrd="0" parTransId="{60586A7D-6CE9-7949-A60F-8C3714ECDF56}" sibTransId="{F4F17034-A5B5-0348-8042-A8D61F11D25E}"/>
    <dgm:cxn modelId="{6E1DDB49-2DAC-1C4F-8FED-84EDFF877065}" srcId="{D458423C-201D-A64B-90DB-4DC716B7B316}" destId="{AB52F0E8-1F5B-BD4C-A010-00A5147BE65F}" srcOrd="0" destOrd="0" parTransId="{FBF396BB-6D65-E741-8131-E4EC369A3A84}" sibTransId="{44061A73-51C2-1D47-970E-00462720522B}"/>
    <dgm:cxn modelId="{2F44E754-6838-4D86-8E7A-F9E7F44E38CD}" type="presOf" srcId="{3AC7EEA1-0EE7-B94C-856E-C64392D238B7}" destId="{68436B73-93C4-6449-8546-21F2D086D1D0}" srcOrd="0" destOrd="2" presId="urn:microsoft.com/office/officeart/2005/8/layout/chevron2"/>
    <dgm:cxn modelId="{0CD54845-DD06-4C28-983D-12C335CB11BB}" type="presOf" srcId="{AB52F0E8-1F5B-BD4C-A010-00A5147BE65F}" destId="{68436B73-93C4-6449-8546-21F2D086D1D0}" srcOrd="0" destOrd="0" presId="urn:microsoft.com/office/officeart/2005/8/layout/chevron2"/>
    <dgm:cxn modelId="{B4FAF91E-C0CF-5349-B9DE-EBD8E53E58DA}" srcId="{6125A4B8-35F6-764A-B6DF-99451E627803}" destId="{D458423C-201D-A64B-90DB-4DC716B7B316}" srcOrd="1" destOrd="0" parTransId="{E019311D-E28C-B545-AB08-0D4833AD6AFD}" sibTransId="{F4C90AE5-9F66-6349-AA0B-702074BC46A3}"/>
    <dgm:cxn modelId="{35068F7B-2B3A-4A5F-9EEA-294EC0DB45B9}" type="presOf" srcId="{6125A4B8-35F6-764A-B6DF-99451E627803}" destId="{DFE08089-022D-2149-8ACA-CA22A26165E9}" srcOrd="0" destOrd="0" presId="urn:microsoft.com/office/officeart/2005/8/layout/chevron2"/>
    <dgm:cxn modelId="{0940226B-4087-4FD6-ACF2-EA6A65DB697F}" type="presParOf" srcId="{DFE08089-022D-2149-8ACA-CA22A26165E9}" destId="{83938E29-30E4-5547-B1C6-4C98DB670214}" srcOrd="0" destOrd="0" presId="urn:microsoft.com/office/officeart/2005/8/layout/chevron2"/>
    <dgm:cxn modelId="{785E4AC5-F748-402A-8DAB-6EBD23A9D053}" type="presParOf" srcId="{83938E29-30E4-5547-B1C6-4C98DB670214}" destId="{C58046B9-AD3B-5642-AADD-E3153AB030CD}" srcOrd="0" destOrd="0" presId="urn:microsoft.com/office/officeart/2005/8/layout/chevron2"/>
    <dgm:cxn modelId="{25CAFB0F-62FA-461B-8F2E-72B172021B2E}" type="presParOf" srcId="{83938E29-30E4-5547-B1C6-4C98DB670214}" destId="{65EB66B4-D51F-D444-B1AF-4FB14563C8BF}" srcOrd="1" destOrd="0" presId="urn:microsoft.com/office/officeart/2005/8/layout/chevron2"/>
    <dgm:cxn modelId="{628CE094-13BF-413B-871E-EF179F77759C}" type="presParOf" srcId="{DFE08089-022D-2149-8ACA-CA22A26165E9}" destId="{A8131B20-0312-AA4E-9D20-1B4212B5D377}" srcOrd="1" destOrd="0" presId="urn:microsoft.com/office/officeart/2005/8/layout/chevron2"/>
    <dgm:cxn modelId="{505A51BA-B15F-48CE-8E26-394BF040744F}" type="presParOf" srcId="{DFE08089-022D-2149-8ACA-CA22A26165E9}" destId="{E2A6790E-8F5B-1C49-8898-32664D390670}" srcOrd="2" destOrd="0" presId="urn:microsoft.com/office/officeart/2005/8/layout/chevron2"/>
    <dgm:cxn modelId="{148DF938-F784-4F07-8E2C-4F8968277EE1}" type="presParOf" srcId="{E2A6790E-8F5B-1C49-8898-32664D390670}" destId="{62D064E5-7530-1A44-8053-5DD30A1EA437}" srcOrd="0" destOrd="0" presId="urn:microsoft.com/office/officeart/2005/8/layout/chevron2"/>
    <dgm:cxn modelId="{08ADF699-61C2-4F29-BCA8-7C20C36369F3}" type="presParOf" srcId="{E2A6790E-8F5B-1C49-8898-32664D390670}" destId="{68436B73-93C4-6449-8546-21F2D086D1D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A9B8963-5E27-2049-8CF9-0604A7AAEBB8}" type="doc">
      <dgm:prSet loTypeId="urn:microsoft.com/office/officeart/2008/layout/LinedList" loCatId="" qsTypeId="urn:microsoft.com/office/officeart/2005/8/quickstyle/simple4" qsCatId="simple" csTypeId="urn:microsoft.com/office/officeart/2005/8/colors/accent2_3" csCatId="accent2" phldr="1"/>
      <dgm:spPr/>
      <dgm:t>
        <a:bodyPr/>
        <a:lstStyle/>
        <a:p>
          <a:endParaRPr lang="es-ES"/>
        </a:p>
      </dgm:t>
    </dgm:pt>
    <dgm:pt modelId="{56D4D75E-C8F7-C842-9140-D518427A647B}">
      <dgm:prSet phldrT="[Texto]"/>
      <dgm:spPr/>
      <dgm:t>
        <a:bodyPr/>
        <a:lstStyle/>
        <a:p>
          <a:r>
            <a:rPr lang="es-EC" dirty="0" smtClean="0"/>
            <a:t>Extracción de sangre por vena caudal</a:t>
          </a:r>
        </a:p>
        <a:p>
          <a:r>
            <a:rPr lang="es-EC" dirty="0" smtClean="0">
              <a:solidFill>
                <a:schemeClr val="tx2"/>
              </a:solidFill>
            </a:rPr>
            <a:t>--------------------</a:t>
          </a:r>
        </a:p>
        <a:p>
          <a:r>
            <a:rPr lang="es-EC" dirty="0" smtClean="0"/>
            <a:t>Centrifugación 3600 rpm por 10 minutos</a:t>
          </a:r>
        </a:p>
        <a:p>
          <a:r>
            <a:rPr lang="es-EC" dirty="0" smtClean="0">
              <a:solidFill>
                <a:srgbClr val="FF8600"/>
              </a:solidFill>
            </a:rPr>
            <a:t>--------------------</a:t>
          </a:r>
        </a:p>
        <a:p>
          <a:r>
            <a:rPr lang="es-EC" dirty="0" smtClean="0"/>
            <a:t>Sangre total y plasma</a:t>
          </a:r>
        </a:p>
        <a:p>
          <a:r>
            <a:rPr lang="es-EC" dirty="0" smtClean="0">
              <a:solidFill>
                <a:srgbClr val="FF8600"/>
              </a:solidFill>
            </a:rPr>
            <a:t>--------------------</a:t>
          </a:r>
        </a:p>
        <a:p>
          <a:r>
            <a:rPr lang="es-EC" dirty="0" smtClean="0"/>
            <a:t>Fotometría</a:t>
          </a:r>
          <a:endParaRPr lang="es-ES" dirty="0"/>
        </a:p>
      </dgm:t>
    </dgm:pt>
    <dgm:pt modelId="{313E57D2-E49A-8447-9C7A-FF984C52D259}" type="parTrans" cxnId="{E35CF286-AB17-8C42-8A96-D34C90350632}">
      <dgm:prSet/>
      <dgm:spPr/>
      <dgm:t>
        <a:bodyPr/>
        <a:lstStyle/>
        <a:p>
          <a:endParaRPr lang="es-ES"/>
        </a:p>
      </dgm:t>
    </dgm:pt>
    <dgm:pt modelId="{0D697373-D2E7-3645-BE9C-ED456850EF43}" type="sibTrans" cxnId="{E35CF286-AB17-8C42-8A96-D34C90350632}">
      <dgm:prSet/>
      <dgm:spPr/>
      <dgm:t>
        <a:bodyPr/>
        <a:lstStyle/>
        <a:p>
          <a:endParaRPr lang="es-ES"/>
        </a:p>
      </dgm:t>
    </dgm:pt>
    <dgm:pt modelId="{8C92880E-AB15-3A45-8114-DB583692200A}">
      <dgm:prSet phldrT="[Texto]"/>
      <dgm:spPr/>
      <dgm:t>
        <a:bodyPr/>
        <a:lstStyle/>
        <a:p>
          <a:r>
            <a:rPr lang="es-ES" dirty="0" smtClean="0"/>
            <a:t>Glucosa</a:t>
          </a:r>
          <a:endParaRPr lang="es-ES" dirty="0"/>
        </a:p>
      </dgm:t>
    </dgm:pt>
    <dgm:pt modelId="{B42DE7F4-F0DE-2A4A-A2AF-93DC20CE4362}" type="parTrans" cxnId="{77998F37-FDDC-E04E-B0DE-957836E056C4}">
      <dgm:prSet/>
      <dgm:spPr/>
      <dgm:t>
        <a:bodyPr/>
        <a:lstStyle/>
        <a:p>
          <a:endParaRPr lang="es-ES"/>
        </a:p>
      </dgm:t>
    </dgm:pt>
    <dgm:pt modelId="{A15E883E-AC51-714D-B5E7-367A8F622CCA}" type="sibTrans" cxnId="{77998F37-FDDC-E04E-B0DE-957836E056C4}">
      <dgm:prSet/>
      <dgm:spPr/>
      <dgm:t>
        <a:bodyPr/>
        <a:lstStyle/>
        <a:p>
          <a:endParaRPr lang="es-ES"/>
        </a:p>
      </dgm:t>
    </dgm:pt>
    <dgm:pt modelId="{01DCE870-7E92-9F45-837F-61BAEF89F617}">
      <dgm:prSet phldrT="[Texto]"/>
      <dgm:spPr/>
      <dgm:t>
        <a:bodyPr/>
        <a:lstStyle/>
        <a:p>
          <a:r>
            <a:rPr lang="es-ES" dirty="0" smtClean="0"/>
            <a:t>Proteína Total</a:t>
          </a:r>
          <a:endParaRPr lang="es-ES" dirty="0"/>
        </a:p>
      </dgm:t>
    </dgm:pt>
    <dgm:pt modelId="{4A2B0EFF-D1BA-B748-9759-DF166C1C872E}" type="parTrans" cxnId="{34459655-3494-0C4E-BD37-64BE3B3AAF8A}">
      <dgm:prSet/>
      <dgm:spPr/>
      <dgm:t>
        <a:bodyPr/>
        <a:lstStyle/>
        <a:p>
          <a:endParaRPr lang="es-ES"/>
        </a:p>
      </dgm:t>
    </dgm:pt>
    <dgm:pt modelId="{94B58F35-DBD0-024F-91A2-629ABFA1974A}" type="sibTrans" cxnId="{34459655-3494-0C4E-BD37-64BE3B3AAF8A}">
      <dgm:prSet/>
      <dgm:spPr/>
      <dgm:t>
        <a:bodyPr/>
        <a:lstStyle/>
        <a:p>
          <a:endParaRPr lang="es-ES"/>
        </a:p>
      </dgm:t>
    </dgm:pt>
    <dgm:pt modelId="{D3439445-530D-0A4A-91F3-2812B83F8E74}">
      <dgm:prSet phldrT="[Texto]"/>
      <dgm:spPr/>
      <dgm:t>
        <a:bodyPr/>
        <a:lstStyle/>
        <a:p>
          <a:r>
            <a:rPr lang="es-ES" dirty="0" smtClean="0"/>
            <a:t>Hemoglobina</a:t>
          </a:r>
          <a:endParaRPr lang="es-ES" dirty="0"/>
        </a:p>
      </dgm:t>
    </dgm:pt>
    <dgm:pt modelId="{13E8222C-85C3-D54B-811B-32471A4C6B3F}" type="parTrans" cxnId="{E40705C0-D587-C645-AC48-696E3FCAD93B}">
      <dgm:prSet/>
      <dgm:spPr/>
      <dgm:t>
        <a:bodyPr/>
        <a:lstStyle/>
        <a:p>
          <a:endParaRPr lang="es-ES"/>
        </a:p>
      </dgm:t>
    </dgm:pt>
    <dgm:pt modelId="{A1A7883A-07BF-834E-9A1D-4916DDBC63E3}" type="sibTrans" cxnId="{E40705C0-D587-C645-AC48-696E3FCAD93B}">
      <dgm:prSet/>
      <dgm:spPr/>
      <dgm:t>
        <a:bodyPr/>
        <a:lstStyle/>
        <a:p>
          <a:endParaRPr lang="es-ES"/>
        </a:p>
      </dgm:t>
    </dgm:pt>
    <dgm:pt modelId="{B5EA37CC-0256-434D-AC50-FDF0B8077A66}">
      <dgm:prSet phldrT="[Texto]"/>
      <dgm:spPr/>
      <dgm:t>
        <a:bodyPr/>
        <a:lstStyle/>
        <a:p>
          <a:r>
            <a:rPr lang="es-ES" dirty="0" smtClean="0"/>
            <a:t>Albumina</a:t>
          </a:r>
          <a:endParaRPr lang="es-ES" dirty="0"/>
        </a:p>
      </dgm:t>
    </dgm:pt>
    <dgm:pt modelId="{A797D588-D641-BC40-9F54-DFD022F8FFC2}" type="parTrans" cxnId="{79DBC12F-28DF-E544-BD5A-3EB59358FC97}">
      <dgm:prSet/>
      <dgm:spPr/>
      <dgm:t>
        <a:bodyPr/>
        <a:lstStyle/>
        <a:p>
          <a:endParaRPr lang="es-ES"/>
        </a:p>
      </dgm:t>
    </dgm:pt>
    <dgm:pt modelId="{4335F3B1-525F-5E40-9FEC-69CB273C87A6}" type="sibTrans" cxnId="{79DBC12F-28DF-E544-BD5A-3EB59358FC97}">
      <dgm:prSet/>
      <dgm:spPr/>
      <dgm:t>
        <a:bodyPr/>
        <a:lstStyle/>
        <a:p>
          <a:endParaRPr lang="es-ES"/>
        </a:p>
      </dgm:t>
    </dgm:pt>
    <dgm:pt modelId="{98B3C5FD-9020-1046-B7F7-C8ECAED5EC16}">
      <dgm:prSet phldrT="[Texto]"/>
      <dgm:spPr/>
      <dgm:t>
        <a:bodyPr/>
        <a:lstStyle/>
        <a:p>
          <a:r>
            <a:rPr lang="es-ES" dirty="0" smtClean="0"/>
            <a:t>Hematocrito</a:t>
          </a:r>
          <a:endParaRPr lang="es-ES" dirty="0"/>
        </a:p>
      </dgm:t>
    </dgm:pt>
    <dgm:pt modelId="{F448FFE2-721B-D446-8610-7E731DE1E2B1}" type="parTrans" cxnId="{9661DE5D-6B06-CC4E-9549-9F5E8781E8DE}">
      <dgm:prSet/>
      <dgm:spPr/>
      <dgm:t>
        <a:bodyPr/>
        <a:lstStyle/>
        <a:p>
          <a:endParaRPr lang="es-ES"/>
        </a:p>
      </dgm:t>
    </dgm:pt>
    <dgm:pt modelId="{87A20D12-77FF-8D42-B3ED-7A83D468BF9F}" type="sibTrans" cxnId="{9661DE5D-6B06-CC4E-9549-9F5E8781E8DE}">
      <dgm:prSet/>
      <dgm:spPr/>
      <dgm:t>
        <a:bodyPr/>
        <a:lstStyle/>
        <a:p>
          <a:endParaRPr lang="es-ES"/>
        </a:p>
      </dgm:t>
    </dgm:pt>
    <dgm:pt modelId="{8CE90D30-BB04-CA43-B46C-F6CAEAEF8A3A}">
      <dgm:prSet phldrT="[Texto]"/>
      <dgm:spPr/>
      <dgm:t>
        <a:bodyPr/>
        <a:lstStyle/>
        <a:p>
          <a:r>
            <a:rPr lang="es-ES" dirty="0" smtClean="0"/>
            <a:t>Creatinina</a:t>
          </a:r>
          <a:endParaRPr lang="es-ES" dirty="0"/>
        </a:p>
      </dgm:t>
    </dgm:pt>
    <dgm:pt modelId="{935A568D-3BD7-2840-80B3-79C7B9D191D8}" type="parTrans" cxnId="{3A383FD8-565C-074A-8C25-0BDDE0C022EE}">
      <dgm:prSet/>
      <dgm:spPr/>
      <dgm:t>
        <a:bodyPr/>
        <a:lstStyle/>
        <a:p>
          <a:endParaRPr lang="es-ES"/>
        </a:p>
      </dgm:t>
    </dgm:pt>
    <dgm:pt modelId="{B852ABB3-D62F-0549-B1A4-AA30C72978A6}" type="sibTrans" cxnId="{3A383FD8-565C-074A-8C25-0BDDE0C022EE}">
      <dgm:prSet/>
      <dgm:spPr/>
      <dgm:t>
        <a:bodyPr/>
        <a:lstStyle/>
        <a:p>
          <a:endParaRPr lang="es-ES"/>
        </a:p>
      </dgm:t>
    </dgm:pt>
    <dgm:pt modelId="{DBCB3639-0C87-AF40-80C6-A116D7685C6E}">
      <dgm:prSet phldrT="[Texto]"/>
      <dgm:spPr/>
      <dgm:t>
        <a:bodyPr/>
        <a:lstStyle/>
        <a:p>
          <a:r>
            <a:rPr lang="es-ES" dirty="0" smtClean="0"/>
            <a:t>Colinesterasa</a:t>
          </a:r>
          <a:endParaRPr lang="es-ES" dirty="0"/>
        </a:p>
      </dgm:t>
    </dgm:pt>
    <dgm:pt modelId="{5BD7124F-1D97-7545-82B2-B7ADC442CF3C}" type="parTrans" cxnId="{5E933675-64FA-2742-BFF8-B7D3278EDCEB}">
      <dgm:prSet/>
      <dgm:spPr/>
      <dgm:t>
        <a:bodyPr/>
        <a:lstStyle/>
        <a:p>
          <a:endParaRPr lang="es-ES"/>
        </a:p>
      </dgm:t>
    </dgm:pt>
    <dgm:pt modelId="{91BDD506-7A93-AB46-9496-D286A23F5B99}" type="sibTrans" cxnId="{5E933675-64FA-2742-BFF8-B7D3278EDCEB}">
      <dgm:prSet/>
      <dgm:spPr/>
      <dgm:t>
        <a:bodyPr/>
        <a:lstStyle/>
        <a:p>
          <a:endParaRPr lang="es-ES"/>
        </a:p>
      </dgm:t>
    </dgm:pt>
    <dgm:pt modelId="{B0D67DFB-9C2A-0548-8606-171F65CD8599}">
      <dgm:prSet phldrT="[Texto]"/>
      <dgm:spPr/>
      <dgm:t>
        <a:bodyPr/>
        <a:lstStyle/>
        <a:p>
          <a:r>
            <a:rPr lang="es-ES" dirty="0" smtClean="0"/>
            <a:t>TGO (AST)</a:t>
          </a:r>
          <a:endParaRPr lang="es-ES" dirty="0"/>
        </a:p>
      </dgm:t>
    </dgm:pt>
    <dgm:pt modelId="{80957526-5AFD-904E-A1F9-CA678BC95397}" type="parTrans" cxnId="{35C23591-626D-7A4B-84DB-A56894B5157C}">
      <dgm:prSet/>
      <dgm:spPr/>
      <dgm:t>
        <a:bodyPr/>
        <a:lstStyle/>
        <a:p>
          <a:endParaRPr lang="es-ES"/>
        </a:p>
      </dgm:t>
    </dgm:pt>
    <dgm:pt modelId="{E8FF585F-51D8-D141-874D-00FFB51ED566}" type="sibTrans" cxnId="{35C23591-626D-7A4B-84DB-A56894B5157C}">
      <dgm:prSet/>
      <dgm:spPr/>
      <dgm:t>
        <a:bodyPr/>
        <a:lstStyle/>
        <a:p>
          <a:endParaRPr lang="es-ES"/>
        </a:p>
      </dgm:t>
    </dgm:pt>
    <dgm:pt modelId="{37E9D9D8-029A-E648-B508-C2B544D650B2}">
      <dgm:prSet phldrT="[Texto]"/>
      <dgm:spPr/>
      <dgm:t>
        <a:bodyPr/>
        <a:lstStyle/>
        <a:p>
          <a:r>
            <a:rPr lang="es-ES" dirty="0" smtClean="0"/>
            <a:t>TGP (ALT)</a:t>
          </a:r>
          <a:endParaRPr lang="es-ES" dirty="0"/>
        </a:p>
      </dgm:t>
    </dgm:pt>
    <dgm:pt modelId="{C9F94DD2-F211-B74C-8BFD-A5CDA7D2A1A1}" type="parTrans" cxnId="{703F397B-B2A4-6942-90E3-D7D1A0E64871}">
      <dgm:prSet/>
      <dgm:spPr/>
      <dgm:t>
        <a:bodyPr/>
        <a:lstStyle/>
        <a:p>
          <a:endParaRPr lang="es-ES"/>
        </a:p>
      </dgm:t>
    </dgm:pt>
    <dgm:pt modelId="{C3DEE0EF-DB91-CB49-B542-8FF31284B604}" type="sibTrans" cxnId="{703F397B-B2A4-6942-90E3-D7D1A0E64871}">
      <dgm:prSet/>
      <dgm:spPr/>
      <dgm:t>
        <a:bodyPr/>
        <a:lstStyle/>
        <a:p>
          <a:endParaRPr lang="es-ES"/>
        </a:p>
      </dgm:t>
    </dgm:pt>
    <dgm:pt modelId="{05ABFF12-8462-3340-8933-04BE0C267B44}">
      <dgm:prSet phldrT="[Texto]"/>
      <dgm:spPr/>
      <dgm:t>
        <a:bodyPr/>
        <a:lstStyle/>
        <a:p>
          <a:r>
            <a:rPr lang="es-ES" dirty="0" smtClean="0"/>
            <a:t>Fosfatasa </a:t>
          </a:r>
          <a:r>
            <a:rPr lang="es-ES" dirty="0" smtClean="0"/>
            <a:t>alcalina </a:t>
          </a:r>
          <a:endParaRPr lang="es-ES" dirty="0"/>
        </a:p>
      </dgm:t>
    </dgm:pt>
    <dgm:pt modelId="{D20FC909-67A9-1F49-813D-607601C29882}" type="parTrans" cxnId="{5EB9157C-25FF-094E-A47E-7E66817630EA}">
      <dgm:prSet/>
      <dgm:spPr/>
      <dgm:t>
        <a:bodyPr/>
        <a:lstStyle/>
        <a:p>
          <a:endParaRPr lang="es-ES"/>
        </a:p>
      </dgm:t>
    </dgm:pt>
    <dgm:pt modelId="{F3482C67-E471-3246-93F2-09C4965D1DA5}" type="sibTrans" cxnId="{5EB9157C-25FF-094E-A47E-7E66817630EA}">
      <dgm:prSet/>
      <dgm:spPr/>
      <dgm:t>
        <a:bodyPr/>
        <a:lstStyle/>
        <a:p>
          <a:endParaRPr lang="es-ES"/>
        </a:p>
      </dgm:t>
    </dgm:pt>
    <dgm:pt modelId="{E7E03C45-D339-034F-99DC-FB39B568633A}" type="pres">
      <dgm:prSet presAssocID="{2A9B8963-5E27-2049-8CF9-0604A7AAEBB8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52D6A328-06AF-5349-9AF0-E1D5D245FA9B}" type="pres">
      <dgm:prSet presAssocID="{56D4D75E-C8F7-C842-9140-D518427A647B}" presName="thickLine" presStyleLbl="alignNode1" presStyleIdx="0" presStyleCnt="1"/>
      <dgm:spPr/>
    </dgm:pt>
    <dgm:pt modelId="{D8EBBE43-EC06-ED45-98FE-DC098F41CDE6}" type="pres">
      <dgm:prSet presAssocID="{56D4D75E-C8F7-C842-9140-D518427A647B}" presName="horz1" presStyleCnt="0"/>
      <dgm:spPr/>
    </dgm:pt>
    <dgm:pt modelId="{D2652D90-FAA9-EE43-921E-AE8D6F5A8AEA}" type="pres">
      <dgm:prSet presAssocID="{56D4D75E-C8F7-C842-9140-D518427A647B}" presName="tx1" presStyleLbl="revTx" presStyleIdx="0" presStyleCnt="11" custScaleX="226706"/>
      <dgm:spPr/>
      <dgm:t>
        <a:bodyPr/>
        <a:lstStyle/>
        <a:p>
          <a:endParaRPr lang="es-ES"/>
        </a:p>
      </dgm:t>
    </dgm:pt>
    <dgm:pt modelId="{09BBBF96-893F-3947-8BA2-1A50CFE60084}" type="pres">
      <dgm:prSet presAssocID="{56D4D75E-C8F7-C842-9140-D518427A647B}" presName="vert1" presStyleCnt="0"/>
      <dgm:spPr/>
    </dgm:pt>
    <dgm:pt modelId="{4EEBBCD8-A98C-B24B-B794-700DC2B51081}" type="pres">
      <dgm:prSet presAssocID="{8C92880E-AB15-3A45-8114-DB583692200A}" presName="vertSpace2a" presStyleCnt="0"/>
      <dgm:spPr/>
    </dgm:pt>
    <dgm:pt modelId="{8D830999-A2AA-0B47-9F36-1DEE1BEC120E}" type="pres">
      <dgm:prSet presAssocID="{8C92880E-AB15-3A45-8114-DB583692200A}" presName="horz2" presStyleCnt="0"/>
      <dgm:spPr/>
    </dgm:pt>
    <dgm:pt modelId="{77C2E482-F7D6-4747-9FA3-ACDFF20F457D}" type="pres">
      <dgm:prSet presAssocID="{8C92880E-AB15-3A45-8114-DB583692200A}" presName="horzSpace2" presStyleCnt="0"/>
      <dgm:spPr/>
    </dgm:pt>
    <dgm:pt modelId="{BDE9D8F8-ACEA-7A47-B999-4E69D635B86E}" type="pres">
      <dgm:prSet presAssocID="{8C92880E-AB15-3A45-8114-DB583692200A}" presName="tx2" presStyleLbl="revTx" presStyleIdx="1" presStyleCnt="11"/>
      <dgm:spPr/>
      <dgm:t>
        <a:bodyPr/>
        <a:lstStyle/>
        <a:p>
          <a:endParaRPr lang="es-EC"/>
        </a:p>
      </dgm:t>
    </dgm:pt>
    <dgm:pt modelId="{661C1C56-F6FA-DF48-A9C2-936EC4A60799}" type="pres">
      <dgm:prSet presAssocID="{8C92880E-AB15-3A45-8114-DB583692200A}" presName="vert2" presStyleCnt="0"/>
      <dgm:spPr/>
    </dgm:pt>
    <dgm:pt modelId="{E94EAF89-70E3-344C-A718-9C9FCEB63E7D}" type="pres">
      <dgm:prSet presAssocID="{8C92880E-AB15-3A45-8114-DB583692200A}" presName="thinLine2b" presStyleLbl="callout" presStyleIdx="0" presStyleCnt="10"/>
      <dgm:spPr/>
    </dgm:pt>
    <dgm:pt modelId="{219AC0E0-152B-6741-AD36-877B2FE6394D}" type="pres">
      <dgm:prSet presAssocID="{8C92880E-AB15-3A45-8114-DB583692200A}" presName="vertSpace2b" presStyleCnt="0"/>
      <dgm:spPr/>
    </dgm:pt>
    <dgm:pt modelId="{F8DC7091-0AF1-3842-8C75-494CA6CC8124}" type="pres">
      <dgm:prSet presAssocID="{B5EA37CC-0256-434D-AC50-FDF0B8077A66}" presName="horz2" presStyleCnt="0"/>
      <dgm:spPr/>
    </dgm:pt>
    <dgm:pt modelId="{51D0A3B7-EAEC-8747-895D-C38EA5E5E09F}" type="pres">
      <dgm:prSet presAssocID="{B5EA37CC-0256-434D-AC50-FDF0B8077A66}" presName="horzSpace2" presStyleCnt="0"/>
      <dgm:spPr/>
    </dgm:pt>
    <dgm:pt modelId="{B28FAB3D-3CB6-9944-AA24-8BCDE37E9FD5}" type="pres">
      <dgm:prSet presAssocID="{B5EA37CC-0256-434D-AC50-FDF0B8077A66}" presName="tx2" presStyleLbl="revTx" presStyleIdx="2" presStyleCnt="11"/>
      <dgm:spPr/>
      <dgm:t>
        <a:bodyPr/>
        <a:lstStyle/>
        <a:p>
          <a:endParaRPr lang="es-EC"/>
        </a:p>
      </dgm:t>
    </dgm:pt>
    <dgm:pt modelId="{6C2CBFBA-C8D1-8D42-870A-8F3F74B20EC5}" type="pres">
      <dgm:prSet presAssocID="{B5EA37CC-0256-434D-AC50-FDF0B8077A66}" presName="vert2" presStyleCnt="0"/>
      <dgm:spPr/>
    </dgm:pt>
    <dgm:pt modelId="{5E011714-9F15-1644-B9A8-2E4E837A91B9}" type="pres">
      <dgm:prSet presAssocID="{B5EA37CC-0256-434D-AC50-FDF0B8077A66}" presName="thinLine2b" presStyleLbl="callout" presStyleIdx="1" presStyleCnt="10"/>
      <dgm:spPr/>
    </dgm:pt>
    <dgm:pt modelId="{FC73DD2D-21E7-5644-833E-114113DE6950}" type="pres">
      <dgm:prSet presAssocID="{B5EA37CC-0256-434D-AC50-FDF0B8077A66}" presName="vertSpace2b" presStyleCnt="0"/>
      <dgm:spPr/>
    </dgm:pt>
    <dgm:pt modelId="{1BDD607B-E386-0D45-9A51-650696DD7EBB}" type="pres">
      <dgm:prSet presAssocID="{01DCE870-7E92-9F45-837F-61BAEF89F617}" presName="horz2" presStyleCnt="0"/>
      <dgm:spPr/>
    </dgm:pt>
    <dgm:pt modelId="{47CF2514-CB9C-A34C-81FA-0F203D30D70F}" type="pres">
      <dgm:prSet presAssocID="{01DCE870-7E92-9F45-837F-61BAEF89F617}" presName="horzSpace2" presStyleCnt="0"/>
      <dgm:spPr/>
    </dgm:pt>
    <dgm:pt modelId="{3F19C19B-BF43-A24A-9E12-015C4024ABFB}" type="pres">
      <dgm:prSet presAssocID="{01DCE870-7E92-9F45-837F-61BAEF89F617}" presName="tx2" presStyleLbl="revTx" presStyleIdx="3" presStyleCnt="11"/>
      <dgm:spPr/>
      <dgm:t>
        <a:bodyPr/>
        <a:lstStyle/>
        <a:p>
          <a:endParaRPr lang="es-ES"/>
        </a:p>
      </dgm:t>
    </dgm:pt>
    <dgm:pt modelId="{B5F9EAAC-6533-2143-83E0-2CE491F74168}" type="pres">
      <dgm:prSet presAssocID="{01DCE870-7E92-9F45-837F-61BAEF89F617}" presName="vert2" presStyleCnt="0"/>
      <dgm:spPr/>
    </dgm:pt>
    <dgm:pt modelId="{32B25B38-4D7D-1248-9872-F17ACDF11D64}" type="pres">
      <dgm:prSet presAssocID="{01DCE870-7E92-9F45-837F-61BAEF89F617}" presName="thinLine2b" presStyleLbl="callout" presStyleIdx="2" presStyleCnt="10"/>
      <dgm:spPr/>
    </dgm:pt>
    <dgm:pt modelId="{B80DE6B1-D8C3-7846-87AF-FE93A4BCA048}" type="pres">
      <dgm:prSet presAssocID="{01DCE870-7E92-9F45-837F-61BAEF89F617}" presName="vertSpace2b" presStyleCnt="0"/>
      <dgm:spPr/>
    </dgm:pt>
    <dgm:pt modelId="{6501704A-8FEB-0B4C-88D9-6EDA5A2CA72B}" type="pres">
      <dgm:prSet presAssocID="{D3439445-530D-0A4A-91F3-2812B83F8E74}" presName="horz2" presStyleCnt="0"/>
      <dgm:spPr/>
    </dgm:pt>
    <dgm:pt modelId="{5F90B087-3179-874D-BF00-AD1F19C6D1EC}" type="pres">
      <dgm:prSet presAssocID="{D3439445-530D-0A4A-91F3-2812B83F8E74}" presName="horzSpace2" presStyleCnt="0"/>
      <dgm:spPr/>
    </dgm:pt>
    <dgm:pt modelId="{200CC7D8-7ADE-874A-8320-D68DCFE491A8}" type="pres">
      <dgm:prSet presAssocID="{D3439445-530D-0A4A-91F3-2812B83F8E74}" presName="tx2" presStyleLbl="revTx" presStyleIdx="4" presStyleCnt="11"/>
      <dgm:spPr/>
      <dgm:t>
        <a:bodyPr/>
        <a:lstStyle/>
        <a:p>
          <a:endParaRPr lang="es-EC"/>
        </a:p>
      </dgm:t>
    </dgm:pt>
    <dgm:pt modelId="{5935462F-9791-8043-9889-1216DB11285C}" type="pres">
      <dgm:prSet presAssocID="{D3439445-530D-0A4A-91F3-2812B83F8E74}" presName="vert2" presStyleCnt="0"/>
      <dgm:spPr/>
    </dgm:pt>
    <dgm:pt modelId="{20A2F8CD-6269-1F4E-B227-2C589E4F4F65}" type="pres">
      <dgm:prSet presAssocID="{D3439445-530D-0A4A-91F3-2812B83F8E74}" presName="thinLine2b" presStyleLbl="callout" presStyleIdx="3" presStyleCnt="10"/>
      <dgm:spPr/>
    </dgm:pt>
    <dgm:pt modelId="{BC418A48-06C2-DC4B-8CB0-93BACE147C84}" type="pres">
      <dgm:prSet presAssocID="{D3439445-530D-0A4A-91F3-2812B83F8E74}" presName="vertSpace2b" presStyleCnt="0"/>
      <dgm:spPr/>
    </dgm:pt>
    <dgm:pt modelId="{C91A9F04-4559-D147-A867-1BC43B1D4C6E}" type="pres">
      <dgm:prSet presAssocID="{98B3C5FD-9020-1046-B7F7-C8ECAED5EC16}" presName="horz2" presStyleCnt="0"/>
      <dgm:spPr/>
    </dgm:pt>
    <dgm:pt modelId="{9E7F6D3F-03B3-2D46-BA91-EA736A6E41CB}" type="pres">
      <dgm:prSet presAssocID="{98B3C5FD-9020-1046-B7F7-C8ECAED5EC16}" presName="horzSpace2" presStyleCnt="0"/>
      <dgm:spPr/>
    </dgm:pt>
    <dgm:pt modelId="{E7F60BBC-40B7-D14B-89C2-95772E3B254C}" type="pres">
      <dgm:prSet presAssocID="{98B3C5FD-9020-1046-B7F7-C8ECAED5EC16}" presName="tx2" presStyleLbl="revTx" presStyleIdx="5" presStyleCnt="11"/>
      <dgm:spPr/>
      <dgm:t>
        <a:bodyPr/>
        <a:lstStyle/>
        <a:p>
          <a:endParaRPr lang="es-ES"/>
        </a:p>
      </dgm:t>
    </dgm:pt>
    <dgm:pt modelId="{33369AA1-2B7A-1B4F-A8AB-D6888F3ED9E6}" type="pres">
      <dgm:prSet presAssocID="{98B3C5FD-9020-1046-B7F7-C8ECAED5EC16}" presName="vert2" presStyleCnt="0"/>
      <dgm:spPr/>
    </dgm:pt>
    <dgm:pt modelId="{091005C4-3FC8-3F41-8EC8-6D159D9BF8C0}" type="pres">
      <dgm:prSet presAssocID="{98B3C5FD-9020-1046-B7F7-C8ECAED5EC16}" presName="thinLine2b" presStyleLbl="callout" presStyleIdx="4" presStyleCnt="10"/>
      <dgm:spPr/>
    </dgm:pt>
    <dgm:pt modelId="{49266A23-C974-8340-8591-4539BC42BC3A}" type="pres">
      <dgm:prSet presAssocID="{98B3C5FD-9020-1046-B7F7-C8ECAED5EC16}" presName="vertSpace2b" presStyleCnt="0"/>
      <dgm:spPr/>
    </dgm:pt>
    <dgm:pt modelId="{50B51AC7-F254-3846-AA8D-0991B065A5E2}" type="pres">
      <dgm:prSet presAssocID="{8CE90D30-BB04-CA43-B46C-F6CAEAEF8A3A}" presName="horz2" presStyleCnt="0"/>
      <dgm:spPr/>
    </dgm:pt>
    <dgm:pt modelId="{30AF985E-E5C8-384F-9513-46A18DD044D6}" type="pres">
      <dgm:prSet presAssocID="{8CE90D30-BB04-CA43-B46C-F6CAEAEF8A3A}" presName="horzSpace2" presStyleCnt="0"/>
      <dgm:spPr/>
    </dgm:pt>
    <dgm:pt modelId="{CCCF1EAA-EC79-084B-BFAD-6CD042F67128}" type="pres">
      <dgm:prSet presAssocID="{8CE90D30-BB04-CA43-B46C-F6CAEAEF8A3A}" presName="tx2" presStyleLbl="revTx" presStyleIdx="6" presStyleCnt="11"/>
      <dgm:spPr/>
      <dgm:t>
        <a:bodyPr/>
        <a:lstStyle/>
        <a:p>
          <a:endParaRPr lang="es-EC"/>
        </a:p>
      </dgm:t>
    </dgm:pt>
    <dgm:pt modelId="{5405A339-3D13-4E44-9A4B-39CE1D8D28ED}" type="pres">
      <dgm:prSet presAssocID="{8CE90D30-BB04-CA43-B46C-F6CAEAEF8A3A}" presName="vert2" presStyleCnt="0"/>
      <dgm:spPr/>
    </dgm:pt>
    <dgm:pt modelId="{FF2E9B53-D41A-9E46-811C-A2A6A4C38686}" type="pres">
      <dgm:prSet presAssocID="{8CE90D30-BB04-CA43-B46C-F6CAEAEF8A3A}" presName="thinLine2b" presStyleLbl="callout" presStyleIdx="5" presStyleCnt="10"/>
      <dgm:spPr/>
    </dgm:pt>
    <dgm:pt modelId="{5AF68642-B717-9348-99BF-1AC39BE4E212}" type="pres">
      <dgm:prSet presAssocID="{8CE90D30-BB04-CA43-B46C-F6CAEAEF8A3A}" presName="vertSpace2b" presStyleCnt="0"/>
      <dgm:spPr/>
    </dgm:pt>
    <dgm:pt modelId="{D56D120F-1F10-A84F-90EF-CAC3A5A68131}" type="pres">
      <dgm:prSet presAssocID="{DBCB3639-0C87-AF40-80C6-A116D7685C6E}" presName="horz2" presStyleCnt="0"/>
      <dgm:spPr/>
    </dgm:pt>
    <dgm:pt modelId="{7E816373-0101-1A45-8166-B6B888D886EB}" type="pres">
      <dgm:prSet presAssocID="{DBCB3639-0C87-AF40-80C6-A116D7685C6E}" presName="horzSpace2" presStyleCnt="0"/>
      <dgm:spPr/>
    </dgm:pt>
    <dgm:pt modelId="{A3F91A71-74BF-1A4D-81B6-AFD7298E3894}" type="pres">
      <dgm:prSet presAssocID="{DBCB3639-0C87-AF40-80C6-A116D7685C6E}" presName="tx2" presStyleLbl="revTx" presStyleIdx="7" presStyleCnt="11"/>
      <dgm:spPr/>
      <dgm:t>
        <a:bodyPr/>
        <a:lstStyle/>
        <a:p>
          <a:endParaRPr lang="es-EC"/>
        </a:p>
      </dgm:t>
    </dgm:pt>
    <dgm:pt modelId="{E6EE1DA1-D9D1-934F-9CCE-B0C32918BEC8}" type="pres">
      <dgm:prSet presAssocID="{DBCB3639-0C87-AF40-80C6-A116D7685C6E}" presName="vert2" presStyleCnt="0"/>
      <dgm:spPr/>
    </dgm:pt>
    <dgm:pt modelId="{501293F9-C2B0-A74B-8318-34E61988074B}" type="pres">
      <dgm:prSet presAssocID="{DBCB3639-0C87-AF40-80C6-A116D7685C6E}" presName="thinLine2b" presStyleLbl="callout" presStyleIdx="6" presStyleCnt="10"/>
      <dgm:spPr/>
    </dgm:pt>
    <dgm:pt modelId="{C973B27F-A7BC-FD43-BD86-C9D2038A59EE}" type="pres">
      <dgm:prSet presAssocID="{DBCB3639-0C87-AF40-80C6-A116D7685C6E}" presName="vertSpace2b" presStyleCnt="0"/>
      <dgm:spPr/>
    </dgm:pt>
    <dgm:pt modelId="{4975DF73-14A9-514E-A415-0CE74519179C}" type="pres">
      <dgm:prSet presAssocID="{B0D67DFB-9C2A-0548-8606-171F65CD8599}" presName="horz2" presStyleCnt="0"/>
      <dgm:spPr/>
    </dgm:pt>
    <dgm:pt modelId="{3DAAEC9D-8F18-5B4F-87F2-AFCA40B1F680}" type="pres">
      <dgm:prSet presAssocID="{B0D67DFB-9C2A-0548-8606-171F65CD8599}" presName="horzSpace2" presStyleCnt="0"/>
      <dgm:spPr/>
    </dgm:pt>
    <dgm:pt modelId="{CC7C8EFB-BBFF-9D4B-81BC-1749F9A8D0E3}" type="pres">
      <dgm:prSet presAssocID="{B0D67DFB-9C2A-0548-8606-171F65CD8599}" presName="tx2" presStyleLbl="revTx" presStyleIdx="8" presStyleCnt="11"/>
      <dgm:spPr/>
      <dgm:t>
        <a:bodyPr/>
        <a:lstStyle/>
        <a:p>
          <a:endParaRPr lang="es-EC"/>
        </a:p>
      </dgm:t>
    </dgm:pt>
    <dgm:pt modelId="{5BBB36A8-FA7E-8644-A649-B8E935F4E76A}" type="pres">
      <dgm:prSet presAssocID="{B0D67DFB-9C2A-0548-8606-171F65CD8599}" presName="vert2" presStyleCnt="0"/>
      <dgm:spPr/>
    </dgm:pt>
    <dgm:pt modelId="{D20203C4-6BE6-1B4E-8F74-5C21BF600D26}" type="pres">
      <dgm:prSet presAssocID="{B0D67DFB-9C2A-0548-8606-171F65CD8599}" presName="thinLine2b" presStyleLbl="callout" presStyleIdx="7" presStyleCnt="10"/>
      <dgm:spPr/>
    </dgm:pt>
    <dgm:pt modelId="{FD1684E6-A959-5449-8DE9-7ACEBD6D3406}" type="pres">
      <dgm:prSet presAssocID="{B0D67DFB-9C2A-0548-8606-171F65CD8599}" presName="vertSpace2b" presStyleCnt="0"/>
      <dgm:spPr/>
    </dgm:pt>
    <dgm:pt modelId="{AD32D8F1-971E-9C4B-9DDE-AFF2969B8810}" type="pres">
      <dgm:prSet presAssocID="{37E9D9D8-029A-E648-B508-C2B544D650B2}" presName="horz2" presStyleCnt="0"/>
      <dgm:spPr/>
    </dgm:pt>
    <dgm:pt modelId="{06DDD0DA-274B-AE48-8055-AA28DD819955}" type="pres">
      <dgm:prSet presAssocID="{37E9D9D8-029A-E648-B508-C2B544D650B2}" presName="horzSpace2" presStyleCnt="0"/>
      <dgm:spPr/>
    </dgm:pt>
    <dgm:pt modelId="{91FC59C3-C945-A740-AEEC-5105B87ABC18}" type="pres">
      <dgm:prSet presAssocID="{37E9D9D8-029A-E648-B508-C2B544D650B2}" presName="tx2" presStyleLbl="revTx" presStyleIdx="9" presStyleCnt="11"/>
      <dgm:spPr/>
      <dgm:t>
        <a:bodyPr/>
        <a:lstStyle/>
        <a:p>
          <a:endParaRPr lang="es-EC"/>
        </a:p>
      </dgm:t>
    </dgm:pt>
    <dgm:pt modelId="{2DF1E4F6-1DFA-6A45-9870-85FAE6D1A39C}" type="pres">
      <dgm:prSet presAssocID="{37E9D9D8-029A-E648-B508-C2B544D650B2}" presName="vert2" presStyleCnt="0"/>
      <dgm:spPr/>
    </dgm:pt>
    <dgm:pt modelId="{D66A1FB4-C994-A743-881C-D17020324B91}" type="pres">
      <dgm:prSet presAssocID="{37E9D9D8-029A-E648-B508-C2B544D650B2}" presName="thinLine2b" presStyleLbl="callout" presStyleIdx="8" presStyleCnt="10"/>
      <dgm:spPr/>
    </dgm:pt>
    <dgm:pt modelId="{CF823E42-A094-CE4B-977D-2E9747913097}" type="pres">
      <dgm:prSet presAssocID="{37E9D9D8-029A-E648-B508-C2B544D650B2}" presName="vertSpace2b" presStyleCnt="0"/>
      <dgm:spPr/>
    </dgm:pt>
    <dgm:pt modelId="{60F27DC2-C5E9-334E-82D0-896760B98635}" type="pres">
      <dgm:prSet presAssocID="{05ABFF12-8462-3340-8933-04BE0C267B44}" presName="horz2" presStyleCnt="0"/>
      <dgm:spPr/>
    </dgm:pt>
    <dgm:pt modelId="{A4BD6015-62BE-B94F-A57C-34B9DAC1C3E3}" type="pres">
      <dgm:prSet presAssocID="{05ABFF12-8462-3340-8933-04BE0C267B44}" presName="horzSpace2" presStyleCnt="0"/>
      <dgm:spPr/>
    </dgm:pt>
    <dgm:pt modelId="{5523E35B-6C71-1642-BBD2-9EBC2704C75B}" type="pres">
      <dgm:prSet presAssocID="{05ABFF12-8462-3340-8933-04BE0C267B44}" presName="tx2" presStyleLbl="revTx" presStyleIdx="10" presStyleCnt="11"/>
      <dgm:spPr/>
      <dgm:t>
        <a:bodyPr/>
        <a:lstStyle/>
        <a:p>
          <a:endParaRPr lang="es-ES"/>
        </a:p>
      </dgm:t>
    </dgm:pt>
    <dgm:pt modelId="{2E3BE41D-4025-F748-B45F-7936CF6337BA}" type="pres">
      <dgm:prSet presAssocID="{05ABFF12-8462-3340-8933-04BE0C267B44}" presName="vert2" presStyleCnt="0"/>
      <dgm:spPr/>
    </dgm:pt>
    <dgm:pt modelId="{4345AC3A-8F98-C641-A310-C02FBCF5D98B}" type="pres">
      <dgm:prSet presAssocID="{05ABFF12-8462-3340-8933-04BE0C267B44}" presName="thinLine2b" presStyleLbl="callout" presStyleIdx="9" presStyleCnt="10"/>
      <dgm:spPr/>
    </dgm:pt>
    <dgm:pt modelId="{014FC4C8-85E9-4F40-8925-559FA4EE4A1D}" type="pres">
      <dgm:prSet presAssocID="{05ABFF12-8462-3340-8933-04BE0C267B44}" presName="vertSpace2b" presStyleCnt="0"/>
      <dgm:spPr/>
    </dgm:pt>
  </dgm:ptLst>
  <dgm:cxnLst>
    <dgm:cxn modelId="{C327BCE2-6E37-4055-B6F4-AA1BBBB1E8C8}" type="presOf" srcId="{DBCB3639-0C87-AF40-80C6-A116D7685C6E}" destId="{A3F91A71-74BF-1A4D-81B6-AFD7298E3894}" srcOrd="0" destOrd="0" presId="urn:microsoft.com/office/officeart/2008/layout/LinedList"/>
    <dgm:cxn modelId="{D10982BE-E8B9-4D8C-A054-271A43F07FC2}" type="presOf" srcId="{8CE90D30-BB04-CA43-B46C-F6CAEAEF8A3A}" destId="{CCCF1EAA-EC79-084B-BFAD-6CD042F67128}" srcOrd="0" destOrd="0" presId="urn:microsoft.com/office/officeart/2008/layout/LinedList"/>
    <dgm:cxn modelId="{0F3636A9-49AB-4167-A042-54E7E7E8CEDB}" type="presOf" srcId="{8C92880E-AB15-3A45-8114-DB583692200A}" destId="{BDE9D8F8-ACEA-7A47-B999-4E69D635B86E}" srcOrd="0" destOrd="0" presId="urn:microsoft.com/office/officeart/2008/layout/LinedList"/>
    <dgm:cxn modelId="{703F397B-B2A4-6942-90E3-D7D1A0E64871}" srcId="{56D4D75E-C8F7-C842-9140-D518427A647B}" destId="{37E9D9D8-029A-E648-B508-C2B544D650B2}" srcOrd="8" destOrd="0" parTransId="{C9F94DD2-F211-B74C-8BFD-A5CDA7D2A1A1}" sibTransId="{C3DEE0EF-DB91-CB49-B542-8FF31284B604}"/>
    <dgm:cxn modelId="{35C23591-626D-7A4B-84DB-A56894B5157C}" srcId="{56D4D75E-C8F7-C842-9140-D518427A647B}" destId="{B0D67DFB-9C2A-0548-8606-171F65CD8599}" srcOrd="7" destOrd="0" parTransId="{80957526-5AFD-904E-A1F9-CA678BC95397}" sibTransId="{E8FF585F-51D8-D141-874D-00FFB51ED566}"/>
    <dgm:cxn modelId="{224C338C-4CF8-46D7-A258-8E0272D6F2A1}" type="presOf" srcId="{B5EA37CC-0256-434D-AC50-FDF0B8077A66}" destId="{B28FAB3D-3CB6-9944-AA24-8BCDE37E9FD5}" srcOrd="0" destOrd="0" presId="urn:microsoft.com/office/officeart/2008/layout/LinedList"/>
    <dgm:cxn modelId="{E35CF286-AB17-8C42-8A96-D34C90350632}" srcId="{2A9B8963-5E27-2049-8CF9-0604A7AAEBB8}" destId="{56D4D75E-C8F7-C842-9140-D518427A647B}" srcOrd="0" destOrd="0" parTransId="{313E57D2-E49A-8447-9C7A-FF984C52D259}" sibTransId="{0D697373-D2E7-3645-BE9C-ED456850EF43}"/>
    <dgm:cxn modelId="{BE84C189-95A4-4F5A-AF3E-5791B01C06DF}" type="presOf" srcId="{B0D67DFB-9C2A-0548-8606-171F65CD8599}" destId="{CC7C8EFB-BBFF-9D4B-81BC-1749F9A8D0E3}" srcOrd="0" destOrd="0" presId="urn:microsoft.com/office/officeart/2008/layout/LinedList"/>
    <dgm:cxn modelId="{5E933675-64FA-2742-BFF8-B7D3278EDCEB}" srcId="{56D4D75E-C8F7-C842-9140-D518427A647B}" destId="{DBCB3639-0C87-AF40-80C6-A116D7685C6E}" srcOrd="6" destOrd="0" parTransId="{5BD7124F-1D97-7545-82B2-B7ADC442CF3C}" sibTransId="{91BDD506-7A93-AB46-9496-D286A23F5B99}"/>
    <dgm:cxn modelId="{79DBC12F-28DF-E544-BD5A-3EB59358FC97}" srcId="{56D4D75E-C8F7-C842-9140-D518427A647B}" destId="{B5EA37CC-0256-434D-AC50-FDF0B8077A66}" srcOrd="1" destOrd="0" parTransId="{A797D588-D641-BC40-9F54-DFD022F8FFC2}" sibTransId="{4335F3B1-525F-5E40-9FEC-69CB273C87A6}"/>
    <dgm:cxn modelId="{A589140D-1480-44A1-9248-31E3CB50515B}" type="presOf" srcId="{D3439445-530D-0A4A-91F3-2812B83F8E74}" destId="{200CC7D8-7ADE-874A-8320-D68DCFE491A8}" srcOrd="0" destOrd="0" presId="urn:microsoft.com/office/officeart/2008/layout/LinedList"/>
    <dgm:cxn modelId="{6E2367CA-EAE7-46F5-9F57-2E7694E120B9}" type="presOf" srcId="{2A9B8963-5E27-2049-8CF9-0604A7AAEBB8}" destId="{E7E03C45-D339-034F-99DC-FB39B568633A}" srcOrd="0" destOrd="0" presId="urn:microsoft.com/office/officeart/2008/layout/LinedList"/>
    <dgm:cxn modelId="{AA873F8E-F08A-4EC8-94A1-413EE9264E54}" type="presOf" srcId="{98B3C5FD-9020-1046-B7F7-C8ECAED5EC16}" destId="{E7F60BBC-40B7-D14B-89C2-95772E3B254C}" srcOrd="0" destOrd="0" presId="urn:microsoft.com/office/officeart/2008/layout/LinedList"/>
    <dgm:cxn modelId="{34459655-3494-0C4E-BD37-64BE3B3AAF8A}" srcId="{56D4D75E-C8F7-C842-9140-D518427A647B}" destId="{01DCE870-7E92-9F45-837F-61BAEF89F617}" srcOrd="2" destOrd="0" parTransId="{4A2B0EFF-D1BA-B748-9759-DF166C1C872E}" sibTransId="{94B58F35-DBD0-024F-91A2-629ABFA1974A}"/>
    <dgm:cxn modelId="{6F54D3A2-78FE-4AE3-84A7-1F62414F066A}" type="presOf" srcId="{01DCE870-7E92-9F45-837F-61BAEF89F617}" destId="{3F19C19B-BF43-A24A-9E12-015C4024ABFB}" srcOrd="0" destOrd="0" presId="urn:microsoft.com/office/officeart/2008/layout/LinedList"/>
    <dgm:cxn modelId="{3A383FD8-565C-074A-8C25-0BDDE0C022EE}" srcId="{56D4D75E-C8F7-C842-9140-D518427A647B}" destId="{8CE90D30-BB04-CA43-B46C-F6CAEAEF8A3A}" srcOrd="5" destOrd="0" parTransId="{935A568D-3BD7-2840-80B3-79C7B9D191D8}" sibTransId="{B852ABB3-D62F-0549-B1A4-AA30C72978A6}"/>
    <dgm:cxn modelId="{9661DE5D-6B06-CC4E-9549-9F5E8781E8DE}" srcId="{56D4D75E-C8F7-C842-9140-D518427A647B}" destId="{98B3C5FD-9020-1046-B7F7-C8ECAED5EC16}" srcOrd="4" destOrd="0" parTransId="{F448FFE2-721B-D446-8610-7E731DE1E2B1}" sibTransId="{87A20D12-77FF-8D42-B3ED-7A83D468BF9F}"/>
    <dgm:cxn modelId="{526C8C49-4A54-4DB2-96BA-13F92D663388}" type="presOf" srcId="{56D4D75E-C8F7-C842-9140-D518427A647B}" destId="{D2652D90-FAA9-EE43-921E-AE8D6F5A8AEA}" srcOrd="0" destOrd="0" presId="urn:microsoft.com/office/officeart/2008/layout/LinedList"/>
    <dgm:cxn modelId="{E40705C0-D587-C645-AC48-696E3FCAD93B}" srcId="{56D4D75E-C8F7-C842-9140-D518427A647B}" destId="{D3439445-530D-0A4A-91F3-2812B83F8E74}" srcOrd="3" destOrd="0" parTransId="{13E8222C-85C3-D54B-811B-32471A4C6B3F}" sibTransId="{A1A7883A-07BF-834E-9A1D-4916DDBC63E3}"/>
    <dgm:cxn modelId="{77998F37-FDDC-E04E-B0DE-957836E056C4}" srcId="{56D4D75E-C8F7-C842-9140-D518427A647B}" destId="{8C92880E-AB15-3A45-8114-DB583692200A}" srcOrd="0" destOrd="0" parTransId="{B42DE7F4-F0DE-2A4A-A2AF-93DC20CE4362}" sibTransId="{A15E883E-AC51-714D-B5E7-367A8F622CCA}"/>
    <dgm:cxn modelId="{5EB9157C-25FF-094E-A47E-7E66817630EA}" srcId="{56D4D75E-C8F7-C842-9140-D518427A647B}" destId="{05ABFF12-8462-3340-8933-04BE0C267B44}" srcOrd="9" destOrd="0" parTransId="{D20FC909-67A9-1F49-813D-607601C29882}" sibTransId="{F3482C67-E471-3246-93F2-09C4965D1DA5}"/>
    <dgm:cxn modelId="{ECACB086-4A84-41F5-A28C-6969C4655C1F}" type="presOf" srcId="{05ABFF12-8462-3340-8933-04BE0C267B44}" destId="{5523E35B-6C71-1642-BBD2-9EBC2704C75B}" srcOrd="0" destOrd="0" presId="urn:microsoft.com/office/officeart/2008/layout/LinedList"/>
    <dgm:cxn modelId="{FEF0567A-164C-4F19-9CA3-0C6A96C736F2}" type="presOf" srcId="{37E9D9D8-029A-E648-B508-C2B544D650B2}" destId="{91FC59C3-C945-A740-AEEC-5105B87ABC18}" srcOrd="0" destOrd="0" presId="urn:microsoft.com/office/officeart/2008/layout/LinedList"/>
    <dgm:cxn modelId="{71664C95-AC09-4C63-844D-380EE11B5756}" type="presParOf" srcId="{E7E03C45-D339-034F-99DC-FB39B568633A}" destId="{52D6A328-06AF-5349-9AF0-E1D5D245FA9B}" srcOrd="0" destOrd="0" presId="urn:microsoft.com/office/officeart/2008/layout/LinedList"/>
    <dgm:cxn modelId="{FDFC6C06-B023-47F3-B05F-E0696697D977}" type="presParOf" srcId="{E7E03C45-D339-034F-99DC-FB39B568633A}" destId="{D8EBBE43-EC06-ED45-98FE-DC098F41CDE6}" srcOrd="1" destOrd="0" presId="urn:microsoft.com/office/officeart/2008/layout/LinedList"/>
    <dgm:cxn modelId="{4F9A6151-8BE9-4D60-9009-EB08373AC6D4}" type="presParOf" srcId="{D8EBBE43-EC06-ED45-98FE-DC098F41CDE6}" destId="{D2652D90-FAA9-EE43-921E-AE8D6F5A8AEA}" srcOrd="0" destOrd="0" presId="urn:microsoft.com/office/officeart/2008/layout/LinedList"/>
    <dgm:cxn modelId="{FC1F07BF-BB4C-47A4-B209-3312A6E5FCC6}" type="presParOf" srcId="{D8EBBE43-EC06-ED45-98FE-DC098F41CDE6}" destId="{09BBBF96-893F-3947-8BA2-1A50CFE60084}" srcOrd="1" destOrd="0" presId="urn:microsoft.com/office/officeart/2008/layout/LinedList"/>
    <dgm:cxn modelId="{138DFC7F-9604-4943-A7D8-C116F117DEF5}" type="presParOf" srcId="{09BBBF96-893F-3947-8BA2-1A50CFE60084}" destId="{4EEBBCD8-A98C-B24B-B794-700DC2B51081}" srcOrd="0" destOrd="0" presId="urn:microsoft.com/office/officeart/2008/layout/LinedList"/>
    <dgm:cxn modelId="{B099FD5C-C82C-4D29-BE1E-F27A022F378D}" type="presParOf" srcId="{09BBBF96-893F-3947-8BA2-1A50CFE60084}" destId="{8D830999-A2AA-0B47-9F36-1DEE1BEC120E}" srcOrd="1" destOrd="0" presId="urn:microsoft.com/office/officeart/2008/layout/LinedList"/>
    <dgm:cxn modelId="{BE3F265E-2A01-4A02-8FD3-27F2C272594E}" type="presParOf" srcId="{8D830999-A2AA-0B47-9F36-1DEE1BEC120E}" destId="{77C2E482-F7D6-4747-9FA3-ACDFF20F457D}" srcOrd="0" destOrd="0" presId="urn:microsoft.com/office/officeart/2008/layout/LinedList"/>
    <dgm:cxn modelId="{733B551B-E9AF-4448-A050-D3B87EB1C886}" type="presParOf" srcId="{8D830999-A2AA-0B47-9F36-1DEE1BEC120E}" destId="{BDE9D8F8-ACEA-7A47-B999-4E69D635B86E}" srcOrd="1" destOrd="0" presId="urn:microsoft.com/office/officeart/2008/layout/LinedList"/>
    <dgm:cxn modelId="{3A0F59EE-F1DC-4F46-B885-78031F1E0D11}" type="presParOf" srcId="{8D830999-A2AA-0B47-9F36-1DEE1BEC120E}" destId="{661C1C56-F6FA-DF48-A9C2-936EC4A60799}" srcOrd="2" destOrd="0" presId="urn:microsoft.com/office/officeart/2008/layout/LinedList"/>
    <dgm:cxn modelId="{FBF26531-93DB-43F9-BE51-D32EC332C8F6}" type="presParOf" srcId="{09BBBF96-893F-3947-8BA2-1A50CFE60084}" destId="{E94EAF89-70E3-344C-A718-9C9FCEB63E7D}" srcOrd="2" destOrd="0" presId="urn:microsoft.com/office/officeart/2008/layout/LinedList"/>
    <dgm:cxn modelId="{71A0C68E-A446-4486-B82B-D0CC3A1F4EEE}" type="presParOf" srcId="{09BBBF96-893F-3947-8BA2-1A50CFE60084}" destId="{219AC0E0-152B-6741-AD36-877B2FE6394D}" srcOrd="3" destOrd="0" presId="urn:microsoft.com/office/officeart/2008/layout/LinedList"/>
    <dgm:cxn modelId="{AA05388E-81B9-411C-B789-17B2CF373250}" type="presParOf" srcId="{09BBBF96-893F-3947-8BA2-1A50CFE60084}" destId="{F8DC7091-0AF1-3842-8C75-494CA6CC8124}" srcOrd="4" destOrd="0" presId="urn:microsoft.com/office/officeart/2008/layout/LinedList"/>
    <dgm:cxn modelId="{6FE5A7D6-4DAF-41F6-A649-FF18ADCBE8C8}" type="presParOf" srcId="{F8DC7091-0AF1-3842-8C75-494CA6CC8124}" destId="{51D0A3B7-EAEC-8747-895D-C38EA5E5E09F}" srcOrd="0" destOrd="0" presId="urn:microsoft.com/office/officeart/2008/layout/LinedList"/>
    <dgm:cxn modelId="{907CF1A4-A4CB-4450-BF99-B95669177275}" type="presParOf" srcId="{F8DC7091-0AF1-3842-8C75-494CA6CC8124}" destId="{B28FAB3D-3CB6-9944-AA24-8BCDE37E9FD5}" srcOrd="1" destOrd="0" presId="urn:microsoft.com/office/officeart/2008/layout/LinedList"/>
    <dgm:cxn modelId="{A450E1F3-D9A1-485C-8632-12CC98C27A8C}" type="presParOf" srcId="{F8DC7091-0AF1-3842-8C75-494CA6CC8124}" destId="{6C2CBFBA-C8D1-8D42-870A-8F3F74B20EC5}" srcOrd="2" destOrd="0" presId="urn:microsoft.com/office/officeart/2008/layout/LinedList"/>
    <dgm:cxn modelId="{E0570254-155A-4568-8047-9FC1212B0747}" type="presParOf" srcId="{09BBBF96-893F-3947-8BA2-1A50CFE60084}" destId="{5E011714-9F15-1644-B9A8-2E4E837A91B9}" srcOrd="5" destOrd="0" presId="urn:microsoft.com/office/officeart/2008/layout/LinedList"/>
    <dgm:cxn modelId="{4808DB10-0CA9-424C-B9EB-9223E03AA10E}" type="presParOf" srcId="{09BBBF96-893F-3947-8BA2-1A50CFE60084}" destId="{FC73DD2D-21E7-5644-833E-114113DE6950}" srcOrd="6" destOrd="0" presId="urn:microsoft.com/office/officeart/2008/layout/LinedList"/>
    <dgm:cxn modelId="{67FD2247-9055-4D27-A3A3-BB59AA2E62ED}" type="presParOf" srcId="{09BBBF96-893F-3947-8BA2-1A50CFE60084}" destId="{1BDD607B-E386-0D45-9A51-650696DD7EBB}" srcOrd="7" destOrd="0" presId="urn:microsoft.com/office/officeart/2008/layout/LinedList"/>
    <dgm:cxn modelId="{7FCF9EBA-BE1A-4D92-B565-B5395F47ADD1}" type="presParOf" srcId="{1BDD607B-E386-0D45-9A51-650696DD7EBB}" destId="{47CF2514-CB9C-A34C-81FA-0F203D30D70F}" srcOrd="0" destOrd="0" presId="urn:microsoft.com/office/officeart/2008/layout/LinedList"/>
    <dgm:cxn modelId="{7DE18866-56EB-4700-8A19-7B39EB6E5D5F}" type="presParOf" srcId="{1BDD607B-E386-0D45-9A51-650696DD7EBB}" destId="{3F19C19B-BF43-A24A-9E12-015C4024ABFB}" srcOrd="1" destOrd="0" presId="urn:microsoft.com/office/officeart/2008/layout/LinedList"/>
    <dgm:cxn modelId="{665FDC10-C2A3-4D17-A78F-8320900AB256}" type="presParOf" srcId="{1BDD607B-E386-0D45-9A51-650696DD7EBB}" destId="{B5F9EAAC-6533-2143-83E0-2CE491F74168}" srcOrd="2" destOrd="0" presId="urn:microsoft.com/office/officeart/2008/layout/LinedList"/>
    <dgm:cxn modelId="{25CD34EA-E6A1-4903-8C5C-0ACB3E660458}" type="presParOf" srcId="{09BBBF96-893F-3947-8BA2-1A50CFE60084}" destId="{32B25B38-4D7D-1248-9872-F17ACDF11D64}" srcOrd="8" destOrd="0" presId="urn:microsoft.com/office/officeart/2008/layout/LinedList"/>
    <dgm:cxn modelId="{E1E03190-4CB0-45EC-8AFD-0730A9A09A51}" type="presParOf" srcId="{09BBBF96-893F-3947-8BA2-1A50CFE60084}" destId="{B80DE6B1-D8C3-7846-87AF-FE93A4BCA048}" srcOrd="9" destOrd="0" presId="urn:microsoft.com/office/officeart/2008/layout/LinedList"/>
    <dgm:cxn modelId="{8015BA35-213F-4EBA-8841-592D9C8CE583}" type="presParOf" srcId="{09BBBF96-893F-3947-8BA2-1A50CFE60084}" destId="{6501704A-8FEB-0B4C-88D9-6EDA5A2CA72B}" srcOrd="10" destOrd="0" presId="urn:microsoft.com/office/officeart/2008/layout/LinedList"/>
    <dgm:cxn modelId="{5CFD0AD9-42A6-45FE-9E9F-FB7483C01CEC}" type="presParOf" srcId="{6501704A-8FEB-0B4C-88D9-6EDA5A2CA72B}" destId="{5F90B087-3179-874D-BF00-AD1F19C6D1EC}" srcOrd="0" destOrd="0" presId="urn:microsoft.com/office/officeart/2008/layout/LinedList"/>
    <dgm:cxn modelId="{5EE9673B-E261-483C-8A14-917CEE21B6C4}" type="presParOf" srcId="{6501704A-8FEB-0B4C-88D9-6EDA5A2CA72B}" destId="{200CC7D8-7ADE-874A-8320-D68DCFE491A8}" srcOrd="1" destOrd="0" presId="urn:microsoft.com/office/officeart/2008/layout/LinedList"/>
    <dgm:cxn modelId="{06001CE1-3B45-41D9-922B-5C1B280AF48E}" type="presParOf" srcId="{6501704A-8FEB-0B4C-88D9-6EDA5A2CA72B}" destId="{5935462F-9791-8043-9889-1216DB11285C}" srcOrd="2" destOrd="0" presId="urn:microsoft.com/office/officeart/2008/layout/LinedList"/>
    <dgm:cxn modelId="{A7311F6A-C33D-42E6-A6E7-DF4A7D19E86B}" type="presParOf" srcId="{09BBBF96-893F-3947-8BA2-1A50CFE60084}" destId="{20A2F8CD-6269-1F4E-B227-2C589E4F4F65}" srcOrd="11" destOrd="0" presId="urn:microsoft.com/office/officeart/2008/layout/LinedList"/>
    <dgm:cxn modelId="{0E266D7B-B874-4516-B3D2-45C8FCBB362C}" type="presParOf" srcId="{09BBBF96-893F-3947-8BA2-1A50CFE60084}" destId="{BC418A48-06C2-DC4B-8CB0-93BACE147C84}" srcOrd="12" destOrd="0" presId="urn:microsoft.com/office/officeart/2008/layout/LinedList"/>
    <dgm:cxn modelId="{5A8FD174-A44A-483B-B69B-E4BD96085A40}" type="presParOf" srcId="{09BBBF96-893F-3947-8BA2-1A50CFE60084}" destId="{C91A9F04-4559-D147-A867-1BC43B1D4C6E}" srcOrd="13" destOrd="0" presId="urn:microsoft.com/office/officeart/2008/layout/LinedList"/>
    <dgm:cxn modelId="{C73FA68E-AAD1-4C43-8EB7-31426643613F}" type="presParOf" srcId="{C91A9F04-4559-D147-A867-1BC43B1D4C6E}" destId="{9E7F6D3F-03B3-2D46-BA91-EA736A6E41CB}" srcOrd="0" destOrd="0" presId="urn:microsoft.com/office/officeart/2008/layout/LinedList"/>
    <dgm:cxn modelId="{11B02F6A-EE0E-4E18-AEB3-7C2CC7C08F4B}" type="presParOf" srcId="{C91A9F04-4559-D147-A867-1BC43B1D4C6E}" destId="{E7F60BBC-40B7-D14B-89C2-95772E3B254C}" srcOrd="1" destOrd="0" presId="urn:microsoft.com/office/officeart/2008/layout/LinedList"/>
    <dgm:cxn modelId="{6F2352A2-020B-41CF-8497-C8CA5090326F}" type="presParOf" srcId="{C91A9F04-4559-D147-A867-1BC43B1D4C6E}" destId="{33369AA1-2B7A-1B4F-A8AB-D6888F3ED9E6}" srcOrd="2" destOrd="0" presId="urn:microsoft.com/office/officeart/2008/layout/LinedList"/>
    <dgm:cxn modelId="{DEB784EF-3D29-4E61-87DA-10986358D32F}" type="presParOf" srcId="{09BBBF96-893F-3947-8BA2-1A50CFE60084}" destId="{091005C4-3FC8-3F41-8EC8-6D159D9BF8C0}" srcOrd="14" destOrd="0" presId="urn:microsoft.com/office/officeart/2008/layout/LinedList"/>
    <dgm:cxn modelId="{9F172927-04FC-4262-9F56-43AA5FAED990}" type="presParOf" srcId="{09BBBF96-893F-3947-8BA2-1A50CFE60084}" destId="{49266A23-C974-8340-8591-4539BC42BC3A}" srcOrd="15" destOrd="0" presId="urn:microsoft.com/office/officeart/2008/layout/LinedList"/>
    <dgm:cxn modelId="{43498F38-90F5-4384-85B7-4B56351852B4}" type="presParOf" srcId="{09BBBF96-893F-3947-8BA2-1A50CFE60084}" destId="{50B51AC7-F254-3846-AA8D-0991B065A5E2}" srcOrd="16" destOrd="0" presId="urn:microsoft.com/office/officeart/2008/layout/LinedList"/>
    <dgm:cxn modelId="{10C7EA1E-E530-4688-BE20-2610B17145A6}" type="presParOf" srcId="{50B51AC7-F254-3846-AA8D-0991B065A5E2}" destId="{30AF985E-E5C8-384F-9513-46A18DD044D6}" srcOrd="0" destOrd="0" presId="urn:microsoft.com/office/officeart/2008/layout/LinedList"/>
    <dgm:cxn modelId="{18BC5595-B883-404B-A59C-CA2444CF8089}" type="presParOf" srcId="{50B51AC7-F254-3846-AA8D-0991B065A5E2}" destId="{CCCF1EAA-EC79-084B-BFAD-6CD042F67128}" srcOrd="1" destOrd="0" presId="urn:microsoft.com/office/officeart/2008/layout/LinedList"/>
    <dgm:cxn modelId="{786BCA0B-CF4E-4D9B-88A4-471EA36752A3}" type="presParOf" srcId="{50B51AC7-F254-3846-AA8D-0991B065A5E2}" destId="{5405A339-3D13-4E44-9A4B-39CE1D8D28ED}" srcOrd="2" destOrd="0" presId="urn:microsoft.com/office/officeart/2008/layout/LinedList"/>
    <dgm:cxn modelId="{1A64B754-C159-424B-9447-0A4892899479}" type="presParOf" srcId="{09BBBF96-893F-3947-8BA2-1A50CFE60084}" destId="{FF2E9B53-D41A-9E46-811C-A2A6A4C38686}" srcOrd="17" destOrd="0" presId="urn:microsoft.com/office/officeart/2008/layout/LinedList"/>
    <dgm:cxn modelId="{B9783CBD-8A38-4E85-B767-B0A93C9422CD}" type="presParOf" srcId="{09BBBF96-893F-3947-8BA2-1A50CFE60084}" destId="{5AF68642-B717-9348-99BF-1AC39BE4E212}" srcOrd="18" destOrd="0" presId="urn:microsoft.com/office/officeart/2008/layout/LinedList"/>
    <dgm:cxn modelId="{C0B15435-6949-4DEF-B7CD-C339E2BA1612}" type="presParOf" srcId="{09BBBF96-893F-3947-8BA2-1A50CFE60084}" destId="{D56D120F-1F10-A84F-90EF-CAC3A5A68131}" srcOrd="19" destOrd="0" presId="urn:microsoft.com/office/officeart/2008/layout/LinedList"/>
    <dgm:cxn modelId="{93DA2DFA-5671-4A6E-BBF0-FF8B4DD82B1C}" type="presParOf" srcId="{D56D120F-1F10-A84F-90EF-CAC3A5A68131}" destId="{7E816373-0101-1A45-8166-B6B888D886EB}" srcOrd="0" destOrd="0" presId="urn:microsoft.com/office/officeart/2008/layout/LinedList"/>
    <dgm:cxn modelId="{B2E58D5F-2183-4590-A347-2C969EAD7636}" type="presParOf" srcId="{D56D120F-1F10-A84F-90EF-CAC3A5A68131}" destId="{A3F91A71-74BF-1A4D-81B6-AFD7298E3894}" srcOrd="1" destOrd="0" presId="urn:microsoft.com/office/officeart/2008/layout/LinedList"/>
    <dgm:cxn modelId="{A6A20C41-035B-4E9D-91F3-955543BAE653}" type="presParOf" srcId="{D56D120F-1F10-A84F-90EF-CAC3A5A68131}" destId="{E6EE1DA1-D9D1-934F-9CCE-B0C32918BEC8}" srcOrd="2" destOrd="0" presId="urn:microsoft.com/office/officeart/2008/layout/LinedList"/>
    <dgm:cxn modelId="{41212392-C60A-4429-9F41-F3A902ED3821}" type="presParOf" srcId="{09BBBF96-893F-3947-8BA2-1A50CFE60084}" destId="{501293F9-C2B0-A74B-8318-34E61988074B}" srcOrd="20" destOrd="0" presId="urn:microsoft.com/office/officeart/2008/layout/LinedList"/>
    <dgm:cxn modelId="{BB807DA8-EA18-4C62-A04F-46C72A5EC5E1}" type="presParOf" srcId="{09BBBF96-893F-3947-8BA2-1A50CFE60084}" destId="{C973B27F-A7BC-FD43-BD86-C9D2038A59EE}" srcOrd="21" destOrd="0" presId="urn:microsoft.com/office/officeart/2008/layout/LinedList"/>
    <dgm:cxn modelId="{9B6F492D-DAE6-48CF-A7EF-CA942FA155B2}" type="presParOf" srcId="{09BBBF96-893F-3947-8BA2-1A50CFE60084}" destId="{4975DF73-14A9-514E-A415-0CE74519179C}" srcOrd="22" destOrd="0" presId="urn:microsoft.com/office/officeart/2008/layout/LinedList"/>
    <dgm:cxn modelId="{B2BAA3D5-CD6F-47F7-9C09-91E578D0086F}" type="presParOf" srcId="{4975DF73-14A9-514E-A415-0CE74519179C}" destId="{3DAAEC9D-8F18-5B4F-87F2-AFCA40B1F680}" srcOrd="0" destOrd="0" presId="urn:microsoft.com/office/officeart/2008/layout/LinedList"/>
    <dgm:cxn modelId="{0079A5FF-E8B9-4BFF-87AA-140B1868A81A}" type="presParOf" srcId="{4975DF73-14A9-514E-A415-0CE74519179C}" destId="{CC7C8EFB-BBFF-9D4B-81BC-1749F9A8D0E3}" srcOrd="1" destOrd="0" presId="urn:microsoft.com/office/officeart/2008/layout/LinedList"/>
    <dgm:cxn modelId="{D3AE4D44-B496-4FAF-9FF3-96358C6ED804}" type="presParOf" srcId="{4975DF73-14A9-514E-A415-0CE74519179C}" destId="{5BBB36A8-FA7E-8644-A649-B8E935F4E76A}" srcOrd="2" destOrd="0" presId="urn:microsoft.com/office/officeart/2008/layout/LinedList"/>
    <dgm:cxn modelId="{24E7CB76-426A-4169-AB67-DE5817D4D516}" type="presParOf" srcId="{09BBBF96-893F-3947-8BA2-1A50CFE60084}" destId="{D20203C4-6BE6-1B4E-8F74-5C21BF600D26}" srcOrd="23" destOrd="0" presId="urn:microsoft.com/office/officeart/2008/layout/LinedList"/>
    <dgm:cxn modelId="{BBA00287-B47B-42C6-B581-2F0FF3CDB11C}" type="presParOf" srcId="{09BBBF96-893F-3947-8BA2-1A50CFE60084}" destId="{FD1684E6-A959-5449-8DE9-7ACEBD6D3406}" srcOrd="24" destOrd="0" presId="urn:microsoft.com/office/officeart/2008/layout/LinedList"/>
    <dgm:cxn modelId="{F2CB6651-A530-4875-9673-2D776353FDE9}" type="presParOf" srcId="{09BBBF96-893F-3947-8BA2-1A50CFE60084}" destId="{AD32D8F1-971E-9C4B-9DDE-AFF2969B8810}" srcOrd="25" destOrd="0" presId="urn:microsoft.com/office/officeart/2008/layout/LinedList"/>
    <dgm:cxn modelId="{E4B3EAFE-E7BC-4DF1-B5C9-FE6EC7AD6629}" type="presParOf" srcId="{AD32D8F1-971E-9C4B-9DDE-AFF2969B8810}" destId="{06DDD0DA-274B-AE48-8055-AA28DD819955}" srcOrd="0" destOrd="0" presId="urn:microsoft.com/office/officeart/2008/layout/LinedList"/>
    <dgm:cxn modelId="{2EF39B7D-3A0F-4718-BBAC-D98D8C8B5556}" type="presParOf" srcId="{AD32D8F1-971E-9C4B-9DDE-AFF2969B8810}" destId="{91FC59C3-C945-A740-AEEC-5105B87ABC18}" srcOrd="1" destOrd="0" presId="urn:microsoft.com/office/officeart/2008/layout/LinedList"/>
    <dgm:cxn modelId="{E510BE3C-66E6-4A20-B301-330DA57AAEAE}" type="presParOf" srcId="{AD32D8F1-971E-9C4B-9DDE-AFF2969B8810}" destId="{2DF1E4F6-1DFA-6A45-9870-85FAE6D1A39C}" srcOrd="2" destOrd="0" presId="urn:microsoft.com/office/officeart/2008/layout/LinedList"/>
    <dgm:cxn modelId="{2DE13CDD-709A-453A-8F11-C59FE468B2EC}" type="presParOf" srcId="{09BBBF96-893F-3947-8BA2-1A50CFE60084}" destId="{D66A1FB4-C994-A743-881C-D17020324B91}" srcOrd="26" destOrd="0" presId="urn:microsoft.com/office/officeart/2008/layout/LinedList"/>
    <dgm:cxn modelId="{F6F01866-2AD5-4F82-9A29-B0C13EB2938E}" type="presParOf" srcId="{09BBBF96-893F-3947-8BA2-1A50CFE60084}" destId="{CF823E42-A094-CE4B-977D-2E9747913097}" srcOrd="27" destOrd="0" presId="urn:microsoft.com/office/officeart/2008/layout/LinedList"/>
    <dgm:cxn modelId="{138022B9-72AC-4A6A-84AA-19312E62E64B}" type="presParOf" srcId="{09BBBF96-893F-3947-8BA2-1A50CFE60084}" destId="{60F27DC2-C5E9-334E-82D0-896760B98635}" srcOrd="28" destOrd="0" presId="urn:microsoft.com/office/officeart/2008/layout/LinedList"/>
    <dgm:cxn modelId="{68F20D65-FFDF-4770-8F76-8C718D7EEF51}" type="presParOf" srcId="{60F27DC2-C5E9-334E-82D0-896760B98635}" destId="{A4BD6015-62BE-B94F-A57C-34B9DAC1C3E3}" srcOrd="0" destOrd="0" presId="urn:microsoft.com/office/officeart/2008/layout/LinedList"/>
    <dgm:cxn modelId="{7687D625-256A-491B-9847-9127F0D3ED9F}" type="presParOf" srcId="{60F27DC2-C5E9-334E-82D0-896760B98635}" destId="{5523E35B-6C71-1642-BBD2-9EBC2704C75B}" srcOrd="1" destOrd="0" presId="urn:microsoft.com/office/officeart/2008/layout/LinedList"/>
    <dgm:cxn modelId="{EFF0B49F-E8E8-4FEC-8DD2-6FC263A67574}" type="presParOf" srcId="{60F27DC2-C5E9-334E-82D0-896760B98635}" destId="{2E3BE41D-4025-F748-B45F-7936CF6337BA}" srcOrd="2" destOrd="0" presId="urn:microsoft.com/office/officeart/2008/layout/LinedList"/>
    <dgm:cxn modelId="{D36FFDA1-021F-4CD7-A66C-617E9F440582}" type="presParOf" srcId="{09BBBF96-893F-3947-8BA2-1A50CFE60084}" destId="{4345AC3A-8F98-C641-A310-C02FBCF5D98B}" srcOrd="29" destOrd="0" presId="urn:microsoft.com/office/officeart/2008/layout/LinedList"/>
    <dgm:cxn modelId="{98FC6369-22AF-42D3-8E73-4437E71342AB}" type="presParOf" srcId="{09BBBF96-893F-3947-8BA2-1A50CFE60084}" destId="{014FC4C8-85E9-4F40-8925-559FA4EE4A1D}" srcOrd="30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807C96-ED18-436D-9712-0C4631B9C16E}">
      <dsp:nvSpPr>
        <dsp:cNvPr id="0" name=""/>
        <dsp:cNvSpPr/>
      </dsp:nvSpPr>
      <dsp:spPr>
        <a:xfrm>
          <a:off x="0" y="158544"/>
          <a:ext cx="4267200" cy="760054"/>
        </a:xfrm>
        <a:prstGeom prst="roundRect">
          <a:avLst/>
        </a:prstGeom>
        <a:gradFill flip="none" rotWithShape="0">
          <a:gsLst>
            <a:gs pos="0">
              <a:srgbClr val="800000">
                <a:tint val="66000"/>
                <a:satMod val="160000"/>
              </a:srgbClr>
            </a:gs>
            <a:gs pos="50000">
              <a:srgbClr val="800000">
                <a:tint val="44500"/>
                <a:satMod val="160000"/>
              </a:srgbClr>
            </a:gs>
            <a:gs pos="100000">
              <a:srgbClr val="800000">
                <a:tint val="23500"/>
                <a:satMod val="160000"/>
              </a:srgbClr>
            </a:gs>
          </a:gsLst>
          <a:lin ang="16200000" scaled="1"/>
          <a:tileRect/>
        </a:gradFill>
        <a:ln>
          <a:solidFill>
            <a:schemeClr val="accent1">
              <a:lumMod val="75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/>
            <a:t>CARBENDAZIM</a:t>
          </a:r>
          <a:endParaRPr lang="es-EC" sz="2800" b="1" kern="1200" dirty="0"/>
        </a:p>
      </dsp:txBody>
      <dsp:txXfrm>
        <a:off x="37103" y="195647"/>
        <a:ext cx="4192994" cy="685848"/>
      </dsp:txXfrm>
    </dsp:sp>
    <dsp:sp modelId="{CF2317F5-FE31-4EF1-AD83-14C2FC24EBA3}">
      <dsp:nvSpPr>
        <dsp:cNvPr id="0" name=""/>
        <dsp:cNvSpPr/>
      </dsp:nvSpPr>
      <dsp:spPr>
        <a:xfrm>
          <a:off x="0" y="918598"/>
          <a:ext cx="4267200" cy="215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484" tIns="16510" rIns="92456" bIns="165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000" kern="1200" dirty="0" smtClean="0"/>
            <a:t>USOS </a:t>
          </a:r>
          <a:endParaRPr lang="es-EC" sz="1000" kern="1200" dirty="0"/>
        </a:p>
      </dsp:txBody>
      <dsp:txXfrm>
        <a:off x="0" y="918598"/>
        <a:ext cx="4267200" cy="215280"/>
      </dsp:txXfrm>
    </dsp:sp>
    <dsp:sp modelId="{1BD06A5B-CAB1-46B7-91D9-82CCA0362EA3}">
      <dsp:nvSpPr>
        <dsp:cNvPr id="0" name=""/>
        <dsp:cNvSpPr/>
      </dsp:nvSpPr>
      <dsp:spPr>
        <a:xfrm>
          <a:off x="0" y="1133878"/>
          <a:ext cx="4267200" cy="76005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Fungicida con una demanda en el mercado global mayor a doscientos millones de dólares, equivalente a más de doce mil toneladas de ingrediente activo al año</a:t>
          </a:r>
          <a:endParaRPr lang="es-EC" sz="1300" kern="1200" dirty="0"/>
        </a:p>
      </dsp:txBody>
      <dsp:txXfrm>
        <a:off x="37103" y="1170981"/>
        <a:ext cx="4192994" cy="685848"/>
      </dsp:txXfrm>
    </dsp:sp>
    <dsp:sp modelId="{C00ED67E-EA7B-42BD-978D-D66BD304C224}">
      <dsp:nvSpPr>
        <dsp:cNvPr id="0" name=""/>
        <dsp:cNvSpPr/>
      </dsp:nvSpPr>
      <dsp:spPr>
        <a:xfrm>
          <a:off x="0" y="1893932"/>
          <a:ext cx="4267200" cy="215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484" tIns="16510" rIns="92456" bIns="165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000" kern="1200" dirty="0" smtClean="0"/>
            <a:t>Efectos</a:t>
          </a:r>
          <a:endParaRPr lang="es-EC" sz="1000" kern="1200" dirty="0"/>
        </a:p>
      </dsp:txBody>
      <dsp:txXfrm>
        <a:off x="0" y="1893932"/>
        <a:ext cx="4267200" cy="215280"/>
      </dsp:txXfrm>
    </dsp:sp>
    <dsp:sp modelId="{285D3E0D-DDBA-404F-8940-1E0E12EE17D2}">
      <dsp:nvSpPr>
        <dsp:cNvPr id="0" name=""/>
        <dsp:cNvSpPr/>
      </dsp:nvSpPr>
      <dsp:spPr>
        <a:xfrm>
          <a:off x="0" y="2109212"/>
          <a:ext cx="4267200" cy="76005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Daño hepático en peces </a:t>
          </a:r>
        </a:p>
      </dsp:txBody>
      <dsp:txXfrm>
        <a:off x="37103" y="2146315"/>
        <a:ext cx="4192994" cy="685848"/>
      </dsp:txXfrm>
    </dsp:sp>
    <dsp:sp modelId="{EA0FD7FC-7E2A-4A3E-A616-86CF52F03063}">
      <dsp:nvSpPr>
        <dsp:cNvPr id="0" name=""/>
        <dsp:cNvSpPr/>
      </dsp:nvSpPr>
      <dsp:spPr>
        <a:xfrm>
          <a:off x="0" y="2906707"/>
          <a:ext cx="4267200" cy="76005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Benomyl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Fetotoxicidad, atrofia y degeneración testicular (modelos biológicos mamarios)</a:t>
          </a:r>
        </a:p>
      </dsp:txBody>
      <dsp:txXfrm>
        <a:off x="37103" y="2943810"/>
        <a:ext cx="4192994" cy="685848"/>
      </dsp:txXfrm>
    </dsp:sp>
    <dsp:sp modelId="{87EBBADF-655D-4837-9145-8EC33D3161E0}">
      <dsp:nvSpPr>
        <dsp:cNvPr id="0" name=""/>
        <dsp:cNvSpPr/>
      </dsp:nvSpPr>
      <dsp:spPr>
        <a:xfrm>
          <a:off x="0" y="3704201"/>
          <a:ext cx="4267200" cy="76005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En linfocitos humanos provoca aneugénesis (altera el número normal de cromosomas). </a:t>
          </a:r>
          <a:endParaRPr lang="es-EC" sz="1300" kern="1200" dirty="0"/>
        </a:p>
      </dsp:txBody>
      <dsp:txXfrm>
        <a:off x="37103" y="3741304"/>
        <a:ext cx="4192994" cy="6858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4430B3-E629-4A3B-8A00-EA2437BA0632}">
      <dsp:nvSpPr>
        <dsp:cNvPr id="0" name=""/>
        <dsp:cNvSpPr/>
      </dsp:nvSpPr>
      <dsp:spPr>
        <a:xfrm>
          <a:off x="0" y="819728"/>
          <a:ext cx="2728715" cy="2893218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99441" rIns="128905" bIns="0" numCol="1" spcCol="1270" anchor="t" anchorCtr="0">
          <a:noAutofit/>
        </a:bodyPr>
        <a:lstStyle/>
        <a:p>
          <a:pPr lvl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900" kern="1200" dirty="0">
            <a:solidFill>
              <a:schemeClr val="tx1"/>
            </a:solidFill>
          </a:endParaRPr>
        </a:p>
      </dsp:txBody>
      <dsp:txXfrm rot="16200000">
        <a:off x="-913348" y="1733076"/>
        <a:ext cx="2372439" cy="545743"/>
      </dsp:txXfrm>
    </dsp:sp>
    <dsp:sp modelId="{DC0E1607-A22A-4EA9-A41E-CC8E3FA738CA}">
      <dsp:nvSpPr>
        <dsp:cNvPr id="0" name=""/>
        <dsp:cNvSpPr/>
      </dsp:nvSpPr>
      <dsp:spPr>
        <a:xfrm>
          <a:off x="522709" y="819728"/>
          <a:ext cx="2032892" cy="2893218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4577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 dirty="0" smtClean="0"/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 dirty="0" smtClean="0"/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b="1" kern="1200" dirty="0" smtClean="0"/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solidFill>
                <a:schemeClr val="tx1"/>
              </a:solidFill>
            </a:rPr>
            <a:t>MICROALGAS</a:t>
          </a:r>
          <a:endParaRPr lang="es-EC" sz="1200" b="1" kern="1200" dirty="0">
            <a:solidFill>
              <a:schemeClr val="tx1"/>
            </a:solidFill>
          </a:endParaRPr>
        </a:p>
      </dsp:txBody>
      <dsp:txXfrm>
        <a:off x="522709" y="819728"/>
        <a:ext cx="2032892" cy="2893218"/>
      </dsp:txXfrm>
    </dsp:sp>
    <dsp:sp modelId="{A7464570-5221-422E-9E84-6278F175D49B}">
      <dsp:nvSpPr>
        <dsp:cNvPr id="0" name=""/>
        <dsp:cNvSpPr/>
      </dsp:nvSpPr>
      <dsp:spPr>
        <a:xfrm>
          <a:off x="2818191" y="816372"/>
          <a:ext cx="2910915" cy="2893218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99441" rIns="128905" bIns="0" numCol="1" spcCol="1270" anchor="t" anchorCtr="0">
          <a:noAutofit/>
        </a:bodyPr>
        <a:lstStyle/>
        <a:p>
          <a:pPr lvl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900" kern="1200" dirty="0">
            <a:solidFill>
              <a:schemeClr val="tx1"/>
            </a:solidFill>
          </a:endParaRPr>
        </a:p>
      </dsp:txBody>
      <dsp:txXfrm rot="16200000">
        <a:off x="1923063" y="1711500"/>
        <a:ext cx="2372439" cy="582183"/>
      </dsp:txXfrm>
    </dsp:sp>
    <dsp:sp modelId="{263B2E12-BF22-49D5-A392-BF193DA87143}">
      <dsp:nvSpPr>
        <dsp:cNvPr id="0" name=""/>
        <dsp:cNvSpPr/>
      </dsp:nvSpPr>
      <dsp:spPr>
        <a:xfrm rot="5400000">
          <a:off x="2617748" y="3114701"/>
          <a:ext cx="424998" cy="36165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0E6904B-6C16-4370-A409-53D59D733E2C}">
      <dsp:nvSpPr>
        <dsp:cNvPr id="0" name=""/>
        <dsp:cNvSpPr/>
      </dsp:nvSpPr>
      <dsp:spPr>
        <a:xfrm>
          <a:off x="3364132" y="816372"/>
          <a:ext cx="2168632" cy="2893218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1148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 dirty="0" smtClean="0">
            <a:solidFill>
              <a:schemeClr val="tx1"/>
            </a:solidFill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tx1"/>
              </a:solidFill>
            </a:rPr>
            <a:t>-Organismos unicelulares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 dirty="0" smtClean="0">
            <a:solidFill>
              <a:schemeClr val="tx1"/>
            </a:solidFill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tx1"/>
              </a:solidFill>
            </a:rPr>
            <a:t>-Eficiente tasa fotosintética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 dirty="0" smtClean="0">
            <a:solidFill>
              <a:schemeClr val="tx1"/>
            </a:solidFill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solidFill>
                <a:schemeClr val="tx1"/>
              </a:solidFill>
            </a:rPr>
            <a:t>-Son ricas en diversos fitoquímicos: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solidFill>
                <a:schemeClr val="tx1"/>
              </a:solidFill>
            </a:rPr>
            <a:t>Carotenoides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solidFill>
                <a:schemeClr val="tx1"/>
              </a:solidFill>
            </a:rPr>
            <a:t>Alcaloides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solidFill>
                <a:schemeClr val="tx1"/>
              </a:solidFill>
            </a:rPr>
            <a:t>Compuestos fenólicos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solidFill>
                <a:schemeClr val="tx1"/>
              </a:solidFill>
            </a:rPr>
            <a:t>Aminoácidos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solidFill>
                <a:schemeClr val="tx1"/>
              </a:solidFill>
            </a:rPr>
            <a:t>Ácidos grasos poliinsaturados </a:t>
          </a:r>
          <a:endParaRPr lang="es-EC" sz="1200" kern="1200" dirty="0">
            <a:solidFill>
              <a:schemeClr val="tx1"/>
            </a:solidFill>
          </a:endParaRPr>
        </a:p>
      </dsp:txBody>
      <dsp:txXfrm>
        <a:off x="3364132" y="816372"/>
        <a:ext cx="2168632" cy="2893218"/>
      </dsp:txXfrm>
    </dsp:sp>
    <dsp:sp modelId="{4D447DC6-021C-427A-8C8A-B836EC4EAE41}">
      <dsp:nvSpPr>
        <dsp:cNvPr id="0" name=""/>
        <dsp:cNvSpPr/>
      </dsp:nvSpPr>
      <dsp:spPr>
        <a:xfrm>
          <a:off x="5813493" y="816372"/>
          <a:ext cx="2411015" cy="2893218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99441" rIns="128905" bIns="0" numCol="1" spcCol="1270" anchor="t" anchorCtr="0">
          <a:noAutofit/>
        </a:bodyPr>
        <a:lstStyle/>
        <a:p>
          <a:pPr lvl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kern="1200" dirty="0" smtClean="0">
              <a:solidFill>
                <a:schemeClr val="tx1"/>
              </a:solidFill>
            </a:rPr>
            <a:t>USOS</a:t>
          </a:r>
          <a:endParaRPr lang="es-EC" sz="2900" kern="1200" dirty="0">
            <a:solidFill>
              <a:schemeClr val="tx1"/>
            </a:solidFill>
          </a:endParaRPr>
        </a:p>
      </dsp:txBody>
      <dsp:txXfrm rot="16200000">
        <a:off x="4868374" y="1761490"/>
        <a:ext cx="2372439" cy="482203"/>
      </dsp:txXfrm>
    </dsp:sp>
    <dsp:sp modelId="{BC5BC449-8646-4C31-A448-8F11D9BC77E4}">
      <dsp:nvSpPr>
        <dsp:cNvPr id="0" name=""/>
        <dsp:cNvSpPr/>
      </dsp:nvSpPr>
      <dsp:spPr>
        <a:xfrm rot="5400000">
          <a:off x="5613049" y="3114701"/>
          <a:ext cx="424998" cy="36165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3A7EEA6-F5BF-4F9B-ABFD-41FADDD83A73}">
      <dsp:nvSpPr>
        <dsp:cNvPr id="0" name=""/>
        <dsp:cNvSpPr/>
      </dsp:nvSpPr>
      <dsp:spPr>
        <a:xfrm>
          <a:off x="6295696" y="816372"/>
          <a:ext cx="1796206" cy="2893218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1148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 dirty="0"/>
        </a:p>
      </dsp:txBody>
      <dsp:txXfrm>
        <a:off x="6295696" y="816372"/>
        <a:ext cx="1796206" cy="28932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4E170D-38DA-8746-B6F1-93835619340A}">
      <dsp:nvSpPr>
        <dsp:cNvPr id="0" name=""/>
        <dsp:cNvSpPr/>
      </dsp:nvSpPr>
      <dsp:spPr>
        <a:xfrm>
          <a:off x="3042167" y="3197375"/>
          <a:ext cx="3030031" cy="246087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solidFill>
                <a:schemeClr val="tx1"/>
              </a:solidFill>
            </a:rPr>
            <a:t>Carbendazim</a:t>
          </a:r>
          <a:endParaRPr lang="es-ES" sz="2400" b="1" kern="1200" dirty="0">
            <a:solidFill>
              <a:schemeClr val="tx1"/>
            </a:solidFill>
          </a:endParaRPr>
        </a:p>
      </dsp:txBody>
      <dsp:txXfrm>
        <a:off x="3485905" y="3557762"/>
        <a:ext cx="2142555" cy="1740105"/>
      </dsp:txXfrm>
    </dsp:sp>
    <dsp:sp modelId="{59BF3AE2-AAF7-844E-A566-9C3F77AC9886}">
      <dsp:nvSpPr>
        <dsp:cNvPr id="0" name=""/>
        <dsp:cNvSpPr/>
      </dsp:nvSpPr>
      <dsp:spPr>
        <a:xfrm rot="11700000">
          <a:off x="1137979" y="3416294"/>
          <a:ext cx="1905797" cy="70135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548064E-F553-A84A-9311-4B9863A99644}">
      <dsp:nvSpPr>
        <dsp:cNvPr id="0" name=""/>
        <dsp:cNvSpPr/>
      </dsp:nvSpPr>
      <dsp:spPr>
        <a:xfrm>
          <a:off x="1530" y="2585207"/>
          <a:ext cx="2337835" cy="18702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chemeClr val="tx1"/>
              </a:solidFill>
            </a:rPr>
            <a:t>Fungicida sistémico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56308" y="2639985"/>
        <a:ext cx="2228279" cy="1760712"/>
      </dsp:txXfrm>
    </dsp:sp>
    <dsp:sp modelId="{A378D261-9023-4444-A471-C64DE1714A29}">
      <dsp:nvSpPr>
        <dsp:cNvPr id="0" name=""/>
        <dsp:cNvSpPr/>
      </dsp:nvSpPr>
      <dsp:spPr>
        <a:xfrm rot="14700000">
          <a:off x="2465232" y="1857203"/>
          <a:ext cx="2113555" cy="70135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4800000"/>
                <a:satOff val="-16668"/>
                <a:lumOff val="20000"/>
                <a:alphaOff val="0"/>
                <a:shade val="51000"/>
                <a:satMod val="130000"/>
              </a:schemeClr>
            </a:gs>
            <a:gs pos="80000">
              <a:schemeClr val="accent2">
                <a:hueOff val="-4800000"/>
                <a:satOff val="-16668"/>
                <a:lumOff val="20000"/>
                <a:alphaOff val="0"/>
                <a:shade val="93000"/>
                <a:satMod val="130000"/>
              </a:schemeClr>
            </a:gs>
            <a:gs pos="100000">
              <a:schemeClr val="accent2">
                <a:hueOff val="-4800000"/>
                <a:satOff val="-16668"/>
                <a:lumOff val="2000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95FFD8-0958-0946-BA0C-863B9BC303BC}">
      <dsp:nvSpPr>
        <dsp:cNvPr id="0" name=""/>
        <dsp:cNvSpPr/>
      </dsp:nvSpPr>
      <dsp:spPr>
        <a:xfrm>
          <a:off x="1906479" y="314978"/>
          <a:ext cx="2337835" cy="18702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4800000"/>
                <a:satOff val="-16668"/>
                <a:lumOff val="20000"/>
                <a:alphaOff val="0"/>
                <a:shade val="51000"/>
                <a:satMod val="130000"/>
              </a:schemeClr>
            </a:gs>
            <a:gs pos="80000">
              <a:schemeClr val="accent2">
                <a:hueOff val="-4800000"/>
                <a:satOff val="-16668"/>
                <a:lumOff val="20000"/>
                <a:alphaOff val="0"/>
                <a:shade val="93000"/>
                <a:satMod val="130000"/>
              </a:schemeClr>
            </a:gs>
            <a:gs pos="100000">
              <a:schemeClr val="accent2">
                <a:hueOff val="-4800000"/>
                <a:satOff val="-16668"/>
                <a:lumOff val="2000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chemeClr val="tx1"/>
              </a:solidFill>
            </a:rPr>
            <a:t>Controla enfermedades en cultivos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1961257" y="369756"/>
        <a:ext cx="2228279" cy="1760712"/>
      </dsp:txXfrm>
    </dsp:sp>
    <dsp:sp modelId="{5A1DAD52-12BC-DA45-B612-898D21931A81}">
      <dsp:nvSpPr>
        <dsp:cNvPr id="0" name=""/>
        <dsp:cNvSpPr/>
      </dsp:nvSpPr>
      <dsp:spPr>
        <a:xfrm rot="17700000">
          <a:off x="4535578" y="1857203"/>
          <a:ext cx="2113555" cy="70135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9600000"/>
                <a:satOff val="-33335"/>
                <a:lumOff val="40001"/>
                <a:alphaOff val="0"/>
                <a:shade val="51000"/>
                <a:satMod val="130000"/>
              </a:schemeClr>
            </a:gs>
            <a:gs pos="80000">
              <a:schemeClr val="accent2">
                <a:hueOff val="-9600000"/>
                <a:satOff val="-33335"/>
                <a:lumOff val="40001"/>
                <a:alphaOff val="0"/>
                <a:shade val="93000"/>
                <a:satMod val="130000"/>
              </a:schemeClr>
            </a:gs>
            <a:gs pos="100000">
              <a:schemeClr val="accent2">
                <a:hueOff val="-9600000"/>
                <a:satOff val="-33335"/>
                <a:lumOff val="4000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2F3D892-5A59-034E-BECF-1B5B82B49B29}">
      <dsp:nvSpPr>
        <dsp:cNvPr id="0" name=""/>
        <dsp:cNvSpPr/>
      </dsp:nvSpPr>
      <dsp:spPr>
        <a:xfrm>
          <a:off x="4870052" y="314978"/>
          <a:ext cx="2337835" cy="18702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9600000"/>
                <a:satOff val="-33335"/>
                <a:lumOff val="40001"/>
                <a:alphaOff val="0"/>
                <a:shade val="51000"/>
                <a:satMod val="130000"/>
              </a:schemeClr>
            </a:gs>
            <a:gs pos="80000">
              <a:schemeClr val="accent2">
                <a:hueOff val="-9600000"/>
                <a:satOff val="-33335"/>
                <a:lumOff val="40001"/>
                <a:alphaOff val="0"/>
                <a:shade val="93000"/>
                <a:satMod val="130000"/>
              </a:schemeClr>
            </a:gs>
            <a:gs pos="100000">
              <a:schemeClr val="accent2">
                <a:hueOff val="-9600000"/>
                <a:satOff val="-33335"/>
                <a:lumOff val="4000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</a:rPr>
            <a:t>Usado: poscosecha y tratamientos preventivos de semillas</a:t>
          </a:r>
          <a:r>
            <a:rPr lang="es-ES" sz="1100" kern="1200" dirty="0" smtClean="0">
              <a:solidFill>
                <a:schemeClr val="tx1"/>
              </a:solidFill>
            </a:rPr>
            <a:t>.</a:t>
          </a:r>
          <a:endParaRPr lang="es-ES" sz="1100" kern="1200" dirty="0">
            <a:solidFill>
              <a:schemeClr val="tx1"/>
            </a:solidFill>
          </a:endParaRPr>
        </a:p>
      </dsp:txBody>
      <dsp:txXfrm>
        <a:off x="4924830" y="369756"/>
        <a:ext cx="2228279" cy="1760712"/>
      </dsp:txXfrm>
    </dsp:sp>
    <dsp:sp modelId="{C4EDD90E-03B5-4B45-ACF0-30F253D46C1A}">
      <dsp:nvSpPr>
        <dsp:cNvPr id="0" name=""/>
        <dsp:cNvSpPr/>
      </dsp:nvSpPr>
      <dsp:spPr>
        <a:xfrm rot="20700000">
          <a:off x="6070590" y="3416294"/>
          <a:ext cx="1905797" cy="70135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4400000"/>
                <a:satOff val="-50003"/>
                <a:lumOff val="60001"/>
                <a:alphaOff val="0"/>
                <a:shade val="51000"/>
                <a:satMod val="130000"/>
              </a:schemeClr>
            </a:gs>
            <a:gs pos="80000">
              <a:schemeClr val="accent2">
                <a:hueOff val="-14400000"/>
                <a:satOff val="-50003"/>
                <a:lumOff val="60001"/>
                <a:alphaOff val="0"/>
                <a:shade val="93000"/>
                <a:satMod val="130000"/>
              </a:schemeClr>
            </a:gs>
            <a:gs pos="100000">
              <a:schemeClr val="accent2">
                <a:hueOff val="-14400000"/>
                <a:satOff val="-50003"/>
                <a:lumOff val="6000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C17B9D-093D-9C4B-9AE0-F62DB056444C}">
      <dsp:nvSpPr>
        <dsp:cNvPr id="0" name=""/>
        <dsp:cNvSpPr/>
      </dsp:nvSpPr>
      <dsp:spPr>
        <a:xfrm>
          <a:off x="6775000" y="2585207"/>
          <a:ext cx="2337835" cy="18702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4400000"/>
                <a:satOff val="-50003"/>
                <a:lumOff val="60001"/>
                <a:alphaOff val="0"/>
                <a:shade val="51000"/>
                <a:satMod val="130000"/>
              </a:schemeClr>
            </a:gs>
            <a:gs pos="80000">
              <a:schemeClr val="accent2">
                <a:hueOff val="-14400000"/>
                <a:satOff val="-50003"/>
                <a:lumOff val="60001"/>
                <a:alphaOff val="0"/>
                <a:shade val="93000"/>
                <a:satMod val="130000"/>
              </a:schemeClr>
            </a:gs>
            <a:gs pos="100000">
              <a:schemeClr val="accent2">
                <a:hueOff val="-14400000"/>
                <a:satOff val="-50003"/>
                <a:lumOff val="6000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solidFill>
                <a:schemeClr val="tx1"/>
              </a:solidFill>
            </a:rPr>
            <a:t>Dispersión acuosa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solidFill>
                <a:schemeClr val="tx1"/>
              </a:solidFill>
            </a:rPr>
            <a:t>500g/L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 dirty="0" smtClean="0">
            <a:solidFill>
              <a:schemeClr val="tx1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solidFill>
                <a:schemeClr val="tx1"/>
              </a:solidFill>
            </a:rPr>
            <a:t>Suspensión acuosa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solidFill>
                <a:schemeClr val="tx1"/>
              </a:solidFill>
            </a:rPr>
            <a:t>200g/L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 dirty="0" smtClean="0">
            <a:solidFill>
              <a:schemeClr val="tx1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solidFill>
                <a:schemeClr val="tx1"/>
              </a:solidFill>
            </a:rPr>
            <a:t>Líquido soluble en agua como fosfato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solidFill>
                <a:schemeClr val="tx1"/>
              </a:solidFill>
            </a:rPr>
            <a:t>7g/L</a:t>
          </a:r>
          <a:endParaRPr lang="es-ES" sz="1100" kern="1200" dirty="0">
            <a:solidFill>
              <a:schemeClr val="tx1"/>
            </a:solidFill>
          </a:endParaRPr>
        </a:p>
      </dsp:txBody>
      <dsp:txXfrm>
        <a:off x="6829778" y="2639985"/>
        <a:ext cx="2228279" cy="17607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8046B9-AD3B-5642-AADD-E3153AB030CD}">
      <dsp:nvSpPr>
        <dsp:cNvPr id="0" name=""/>
        <dsp:cNvSpPr/>
      </dsp:nvSpPr>
      <dsp:spPr>
        <a:xfrm rot="5400000">
          <a:off x="-435711" y="436054"/>
          <a:ext cx="2904745" cy="2033321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solidFill>
                <a:schemeClr val="tx1"/>
              </a:solidFill>
            </a:rPr>
            <a:t>General</a:t>
          </a:r>
          <a:endParaRPr lang="es-ES" sz="2800" kern="1200" dirty="0">
            <a:solidFill>
              <a:schemeClr val="tx1"/>
            </a:solidFill>
          </a:endParaRPr>
        </a:p>
      </dsp:txBody>
      <dsp:txXfrm rot="-5400000">
        <a:off x="2" y="1017003"/>
        <a:ext cx="2033321" cy="871424"/>
      </dsp:txXfrm>
    </dsp:sp>
    <dsp:sp modelId="{65EB66B4-D51F-D444-B1AF-4FB14563C8BF}">
      <dsp:nvSpPr>
        <dsp:cNvPr id="0" name=""/>
        <dsp:cNvSpPr/>
      </dsp:nvSpPr>
      <dsp:spPr>
        <a:xfrm rot="5400000">
          <a:off x="4568418" y="-2534754"/>
          <a:ext cx="1888084" cy="69582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Evaluar el efecto terapéutico de la microalga andina </a:t>
          </a:r>
          <a:r>
            <a:rPr lang="es-EC" sz="1700" i="1" kern="1200" dirty="0" smtClean="0"/>
            <a:t>Chlorella sp; </a:t>
          </a:r>
          <a:r>
            <a:rPr lang="es-EC" sz="1700" i="0" kern="1200" dirty="0" smtClean="0"/>
            <a:t>biotipo 1 </a:t>
          </a:r>
          <a:r>
            <a:rPr lang="es-EC" sz="1700" kern="1200" dirty="0" smtClean="0"/>
            <a:t>en aguas expuestas a carbendazim y su impacto en el bienestar de tilapia híbrida (</a:t>
          </a:r>
          <a:r>
            <a:rPr lang="es-EC" sz="1700" i="1" kern="1200" dirty="0" smtClean="0"/>
            <a:t>Oreochromis sp</a:t>
          </a:r>
          <a:r>
            <a:rPr lang="es-EC" sz="1700" kern="1200" dirty="0" smtClean="0"/>
            <a:t>.)</a:t>
          </a:r>
          <a:endParaRPr lang="es-ES" sz="1700" kern="1200" dirty="0"/>
        </a:p>
      </dsp:txBody>
      <dsp:txXfrm rot="-5400000">
        <a:off x="2033322" y="92511"/>
        <a:ext cx="6866109" cy="1703746"/>
      </dsp:txXfrm>
    </dsp:sp>
    <dsp:sp modelId="{62D064E5-7530-1A44-8053-5DD30A1EA437}">
      <dsp:nvSpPr>
        <dsp:cNvPr id="0" name=""/>
        <dsp:cNvSpPr/>
      </dsp:nvSpPr>
      <dsp:spPr>
        <a:xfrm rot="5400000">
          <a:off x="-435711" y="3059358"/>
          <a:ext cx="2904745" cy="2033321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-10000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-10000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-10000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-10000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/>
            <a:t>Específicos</a:t>
          </a:r>
          <a:endParaRPr lang="es-ES" sz="2800" kern="1200" dirty="0"/>
        </a:p>
      </dsp:txBody>
      <dsp:txXfrm rot="-5400000">
        <a:off x="2" y="3640307"/>
        <a:ext cx="2033321" cy="871424"/>
      </dsp:txXfrm>
    </dsp:sp>
    <dsp:sp modelId="{68436B73-93C4-6449-8546-21F2D086D1D0}">
      <dsp:nvSpPr>
        <dsp:cNvPr id="0" name=""/>
        <dsp:cNvSpPr/>
      </dsp:nvSpPr>
      <dsp:spPr>
        <a:xfrm rot="5400000">
          <a:off x="4568418" y="88549"/>
          <a:ext cx="1888084" cy="69582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-10000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kern="1200" dirty="0" smtClean="0"/>
            <a:t>Determinar la toxicidad de carbendazim y su grado de afectación hematológico e histológico en juveniles de tilapia </a:t>
          </a:r>
          <a:r>
            <a:rPr lang="es-ES" sz="1700" i="1" kern="1200" dirty="0" smtClean="0"/>
            <a:t>Oreochromis sp.</a:t>
          </a:r>
          <a:endParaRPr lang="es-E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kern="1200" dirty="0" smtClean="0"/>
            <a:t>Analizar el efecto terapéutico de la microalga andina </a:t>
          </a:r>
          <a:r>
            <a:rPr lang="es-ES" sz="1700" i="1" kern="1200" dirty="0" smtClean="0"/>
            <a:t>Chlorella sp</a:t>
          </a:r>
          <a:r>
            <a:rPr lang="es-ES" sz="1700" kern="1200" dirty="0" smtClean="0"/>
            <a:t> biotipo 1, incluida en la dieta balanceada para tilapias expuestas a carbendazim.</a:t>
          </a:r>
          <a:endParaRPr lang="es-EC" sz="1700" kern="1200" dirty="0"/>
        </a:p>
      </dsp:txBody>
      <dsp:txXfrm rot="-5400000">
        <a:off x="2033322" y="2715815"/>
        <a:ext cx="6866109" cy="17037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D6A328-06AF-5349-9AF0-E1D5D245FA9B}">
      <dsp:nvSpPr>
        <dsp:cNvPr id="0" name=""/>
        <dsp:cNvSpPr/>
      </dsp:nvSpPr>
      <dsp:spPr>
        <a:xfrm>
          <a:off x="0" y="0"/>
          <a:ext cx="5181600" cy="0"/>
        </a:xfrm>
        <a:prstGeom prst="line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652D90-FAA9-EE43-921E-AE8D6F5A8AEA}">
      <dsp:nvSpPr>
        <dsp:cNvPr id="0" name=""/>
        <dsp:cNvSpPr/>
      </dsp:nvSpPr>
      <dsp:spPr>
        <a:xfrm>
          <a:off x="0" y="0"/>
          <a:ext cx="1872177" cy="4942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Extracción de sangre por vena caudal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2"/>
              </a:solidFill>
            </a:rPr>
            <a:t>--------------------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Centrifugación 3600 rpm por 10 minutos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rgbClr val="FF8600"/>
              </a:solidFill>
            </a:rPr>
            <a:t>--------------------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Sangre total y plasma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rgbClr val="FF8600"/>
              </a:solidFill>
            </a:rPr>
            <a:t>--------------------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Fotometría</a:t>
          </a:r>
          <a:endParaRPr lang="es-ES" sz="2000" kern="1200" dirty="0"/>
        </a:p>
      </dsp:txBody>
      <dsp:txXfrm>
        <a:off x="0" y="0"/>
        <a:ext cx="1872177" cy="4942490"/>
      </dsp:txXfrm>
    </dsp:sp>
    <dsp:sp modelId="{BDE9D8F8-ACEA-7A47-B999-4E69D635B86E}">
      <dsp:nvSpPr>
        <dsp:cNvPr id="0" name=""/>
        <dsp:cNvSpPr/>
      </dsp:nvSpPr>
      <dsp:spPr>
        <a:xfrm>
          <a:off x="1934114" y="23409"/>
          <a:ext cx="3241333" cy="468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Glucosa</a:t>
          </a:r>
          <a:endParaRPr lang="es-ES" sz="2200" kern="1200" dirty="0"/>
        </a:p>
      </dsp:txBody>
      <dsp:txXfrm>
        <a:off x="1934114" y="23409"/>
        <a:ext cx="3241333" cy="468185"/>
      </dsp:txXfrm>
    </dsp:sp>
    <dsp:sp modelId="{E94EAF89-70E3-344C-A718-9C9FCEB63E7D}">
      <dsp:nvSpPr>
        <dsp:cNvPr id="0" name=""/>
        <dsp:cNvSpPr/>
      </dsp:nvSpPr>
      <dsp:spPr>
        <a:xfrm>
          <a:off x="1872177" y="491594"/>
          <a:ext cx="330326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28FAB3D-3CB6-9944-AA24-8BCDE37E9FD5}">
      <dsp:nvSpPr>
        <dsp:cNvPr id="0" name=""/>
        <dsp:cNvSpPr/>
      </dsp:nvSpPr>
      <dsp:spPr>
        <a:xfrm>
          <a:off x="1934114" y="515003"/>
          <a:ext cx="3241333" cy="468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Albumina</a:t>
          </a:r>
          <a:endParaRPr lang="es-ES" sz="2200" kern="1200" dirty="0"/>
        </a:p>
      </dsp:txBody>
      <dsp:txXfrm>
        <a:off x="1934114" y="515003"/>
        <a:ext cx="3241333" cy="468185"/>
      </dsp:txXfrm>
    </dsp:sp>
    <dsp:sp modelId="{5E011714-9F15-1644-B9A8-2E4E837A91B9}">
      <dsp:nvSpPr>
        <dsp:cNvPr id="0" name=""/>
        <dsp:cNvSpPr/>
      </dsp:nvSpPr>
      <dsp:spPr>
        <a:xfrm>
          <a:off x="1872177" y="983188"/>
          <a:ext cx="330326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F19C19B-BF43-A24A-9E12-015C4024ABFB}">
      <dsp:nvSpPr>
        <dsp:cNvPr id="0" name=""/>
        <dsp:cNvSpPr/>
      </dsp:nvSpPr>
      <dsp:spPr>
        <a:xfrm>
          <a:off x="1934114" y="1006597"/>
          <a:ext cx="3241333" cy="468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Proteína Total</a:t>
          </a:r>
          <a:endParaRPr lang="es-ES" sz="2200" kern="1200" dirty="0"/>
        </a:p>
      </dsp:txBody>
      <dsp:txXfrm>
        <a:off x="1934114" y="1006597"/>
        <a:ext cx="3241333" cy="468185"/>
      </dsp:txXfrm>
    </dsp:sp>
    <dsp:sp modelId="{32B25B38-4D7D-1248-9872-F17ACDF11D64}">
      <dsp:nvSpPr>
        <dsp:cNvPr id="0" name=""/>
        <dsp:cNvSpPr/>
      </dsp:nvSpPr>
      <dsp:spPr>
        <a:xfrm>
          <a:off x="1872177" y="1474783"/>
          <a:ext cx="330326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00CC7D8-7ADE-874A-8320-D68DCFE491A8}">
      <dsp:nvSpPr>
        <dsp:cNvPr id="0" name=""/>
        <dsp:cNvSpPr/>
      </dsp:nvSpPr>
      <dsp:spPr>
        <a:xfrm>
          <a:off x="1934114" y="1498192"/>
          <a:ext cx="3241333" cy="468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Hemoglobina</a:t>
          </a:r>
          <a:endParaRPr lang="es-ES" sz="2200" kern="1200" dirty="0"/>
        </a:p>
      </dsp:txBody>
      <dsp:txXfrm>
        <a:off x="1934114" y="1498192"/>
        <a:ext cx="3241333" cy="468185"/>
      </dsp:txXfrm>
    </dsp:sp>
    <dsp:sp modelId="{20A2F8CD-6269-1F4E-B227-2C589E4F4F65}">
      <dsp:nvSpPr>
        <dsp:cNvPr id="0" name=""/>
        <dsp:cNvSpPr/>
      </dsp:nvSpPr>
      <dsp:spPr>
        <a:xfrm>
          <a:off x="1872177" y="1966377"/>
          <a:ext cx="330326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7F60BBC-40B7-D14B-89C2-95772E3B254C}">
      <dsp:nvSpPr>
        <dsp:cNvPr id="0" name=""/>
        <dsp:cNvSpPr/>
      </dsp:nvSpPr>
      <dsp:spPr>
        <a:xfrm>
          <a:off x="1934114" y="1989786"/>
          <a:ext cx="3241333" cy="468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Hematocrito</a:t>
          </a:r>
          <a:endParaRPr lang="es-ES" sz="2200" kern="1200" dirty="0"/>
        </a:p>
      </dsp:txBody>
      <dsp:txXfrm>
        <a:off x="1934114" y="1989786"/>
        <a:ext cx="3241333" cy="468185"/>
      </dsp:txXfrm>
    </dsp:sp>
    <dsp:sp modelId="{091005C4-3FC8-3F41-8EC8-6D159D9BF8C0}">
      <dsp:nvSpPr>
        <dsp:cNvPr id="0" name=""/>
        <dsp:cNvSpPr/>
      </dsp:nvSpPr>
      <dsp:spPr>
        <a:xfrm>
          <a:off x="1872177" y="2457971"/>
          <a:ext cx="330326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CCF1EAA-EC79-084B-BFAD-6CD042F67128}">
      <dsp:nvSpPr>
        <dsp:cNvPr id="0" name=""/>
        <dsp:cNvSpPr/>
      </dsp:nvSpPr>
      <dsp:spPr>
        <a:xfrm>
          <a:off x="1934114" y="2481380"/>
          <a:ext cx="3241333" cy="468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Creatinina</a:t>
          </a:r>
          <a:endParaRPr lang="es-ES" sz="2200" kern="1200" dirty="0"/>
        </a:p>
      </dsp:txBody>
      <dsp:txXfrm>
        <a:off x="1934114" y="2481380"/>
        <a:ext cx="3241333" cy="468185"/>
      </dsp:txXfrm>
    </dsp:sp>
    <dsp:sp modelId="{FF2E9B53-D41A-9E46-811C-A2A6A4C38686}">
      <dsp:nvSpPr>
        <dsp:cNvPr id="0" name=""/>
        <dsp:cNvSpPr/>
      </dsp:nvSpPr>
      <dsp:spPr>
        <a:xfrm>
          <a:off x="1872177" y="2949566"/>
          <a:ext cx="330326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3F91A71-74BF-1A4D-81B6-AFD7298E3894}">
      <dsp:nvSpPr>
        <dsp:cNvPr id="0" name=""/>
        <dsp:cNvSpPr/>
      </dsp:nvSpPr>
      <dsp:spPr>
        <a:xfrm>
          <a:off x="1934114" y="2972975"/>
          <a:ext cx="3241333" cy="468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Colinesterasa</a:t>
          </a:r>
          <a:endParaRPr lang="es-ES" sz="2200" kern="1200" dirty="0"/>
        </a:p>
      </dsp:txBody>
      <dsp:txXfrm>
        <a:off x="1934114" y="2972975"/>
        <a:ext cx="3241333" cy="468185"/>
      </dsp:txXfrm>
    </dsp:sp>
    <dsp:sp modelId="{501293F9-C2B0-A74B-8318-34E61988074B}">
      <dsp:nvSpPr>
        <dsp:cNvPr id="0" name=""/>
        <dsp:cNvSpPr/>
      </dsp:nvSpPr>
      <dsp:spPr>
        <a:xfrm>
          <a:off x="1872177" y="3441160"/>
          <a:ext cx="330326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C7C8EFB-BBFF-9D4B-81BC-1749F9A8D0E3}">
      <dsp:nvSpPr>
        <dsp:cNvPr id="0" name=""/>
        <dsp:cNvSpPr/>
      </dsp:nvSpPr>
      <dsp:spPr>
        <a:xfrm>
          <a:off x="1934114" y="3464569"/>
          <a:ext cx="3241333" cy="468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TGO (AST)</a:t>
          </a:r>
          <a:endParaRPr lang="es-ES" sz="2200" kern="1200" dirty="0"/>
        </a:p>
      </dsp:txBody>
      <dsp:txXfrm>
        <a:off x="1934114" y="3464569"/>
        <a:ext cx="3241333" cy="468185"/>
      </dsp:txXfrm>
    </dsp:sp>
    <dsp:sp modelId="{D20203C4-6BE6-1B4E-8F74-5C21BF600D26}">
      <dsp:nvSpPr>
        <dsp:cNvPr id="0" name=""/>
        <dsp:cNvSpPr/>
      </dsp:nvSpPr>
      <dsp:spPr>
        <a:xfrm>
          <a:off x="1872177" y="3932754"/>
          <a:ext cx="330326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1FC59C3-C945-A740-AEEC-5105B87ABC18}">
      <dsp:nvSpPr>
        <dsp:cNvPr id="0" name=""/>
        <dsp:cNvSpPr/>
      </dsp:nvSpPr>
      <dsp:spPr>
        <a:xfrm>
          <a:off x="1934114" y="3956163"/>
          <a:ext cx="3241333" cy="468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TGP (ALT)</a:t>
          </a:r>
          <a:endParaRPr lang="es-ES" sz="2200" kern="1200" dirty="0"/>
        </a:p>
      </dsp:txBody>
      <dsp:txXfrm>
        <a:off x="1934114" y="3956163"/>
        <a:ext cx="3241333" cy="468185"/>
      </dsp:txXfrm>
    </dsp:sp>
    <dsp:sp modelId="{D66A1FB4-C994-A743-881C-D17020324B91}">
      <dsp:nvSpPr>
        <dsp:cNvPr id="0" name=""/>
        <dsp:cNvSpPr/>
      </dsp:nvSpPr>
      <dsp:spPr>
        <a:xfrm>
          <a:off x="1872177" y="4424349"/>
          <a:ext cx="330326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523E35B-6C71-1642-BBD2-9EBC2704C75B}">
      <dsp:nvSpPr>
        <dsp:cNvPr id="0" name=""/>
        <dsp:cNvSpPr/>
      </dsp:nvSpPr>
      <dsp:spPr>
        <a:xfrm>
          <a:off x="1934114" y="4447758"/>
          <a:ext cx="3241333" cy="468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Fosfatasa </a:t>
          </a:r>
          <a:r>
            <a:rPr lang="es-ES" sz="2200" kern="1200" dirty="0" smtClean="0"/>
            <a:t>alcalina </a:t>
          </a:r>
          <a:endParaRPr lang="es-ES" sz="2200" kern="1200" dirty="0"/>
        </a:p>
      </dsp:txBody>
      <dsp:txXfrm>
        <a:off x="1934114" y="4447758"/>
        <a:ext cx="3241333" cy="468185"/>
      </dsp:txXfrm>
    </dsp:sp>
    <dsp:sp modelId="{4345AC3A-8F98-C641-A310-C02FBCF5D98B}">
      <dsp:nvSpPr>
        <dsp:cNvPr id="0" name=""/>
        <dsp:cNvSpPr/>
      </dsp:nvSpPr>
      <dsp:spPr>
        <a:xfrm>
          <a:off x="1872177" y="4915943"/>
          <a:ext cx="330326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#1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F902A8-1D14-473F-B22B-5C7FE4550731}" type="datetimeFigureOut">
              <a:rPr lang="es-EC" smtClean="0"/>
              <a:pPr/>
              <a:t>20/03/2018</a:t>
            </a:fld>
            <a:endParaRPr lang="es-EC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6897D-9913-4EF8-A3AF-B8381FBFC670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507134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9BF24-CF83-4FC7-881D-1E7E66A9238C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585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81B01-CB2B-424A-B99C-FB8F1382D8F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005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8B7A0-EF28-45A8-A8C4-E991F5A12410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811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6EB55-A863-4D7E-84F1-0B9FF72D05E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4691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DAF22-33DB-4B92-9B04-E78DE1A275A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2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75C0C-2BC6-42E9-966F-213401B7C3C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158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s-E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9D14A-68F2-4109-AF16-77922D6B261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632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7F754-95E4-4097-8658-5BEBEC89762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294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363BC-E50B-4D88-B1AA-AFE609E06BB8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069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2428F-7B71-4471-BE18-5F0B1C63B43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02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29FAA-38B2-4A6F-8A0D-192B76C3986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968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0670A-61D9-41B0-BE74-9D25830CC77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998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F23C3-0D16-4136-9D69-841548B1AD3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32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D55D-11E4-4C4F-9EFE-DB982663090C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420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5789B-9739-470C-8E71-D6553E3BCDF8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323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26667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5BC0BE-42E2-4393-A54B-91589F5EAB27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1031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549275"/>
          </a:xfrm>
          <a:prstGeom prst="rect">
            <a:avLst/>
          </a:prstGeom>
          <a:gradFill rotWithShape="1">
            <a:gsLst>
              <a:gs pos="0">
                <a:srgbClr val="336600"/>
              </a:gs>
              <a:gs pos="100000">
                <a:srgbClr val="B3C6A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 dirty="0" smtClean="0">
              <a:solidFill>
                <a:srgbClr val="000000"/>
              </a:solidFill>
            </a:endParaRPr>
          </a:p>
        </p:txBody>
      </p:sp>
      <p:sp>
        <p:nvSpPr>
          <p:cNvPr id="1032" name="Rectangle 14"/>
          <p:cNvSpPr>
            <a:spLocks noChangeArrowheads="1"/>
          </p:cNvSpPr>
          <p:nvPr userDrawn="1"/>
        </p:nvSpPr>
        <p:spPr bwMode="auto">
          <a:xfrm>
            <a:off x="7938" y="6623050"/>
            <a:ext cx="9144000" cy="261938"/>
          </a:xfrm>
          <a:prstGeom prst="rect">
            <a:avLst/>
          </a:prstGeom>
          <a:gradFill rotWithShape="1">
            <a:gsLst>
              <a:gs pos="0">
                <a:srgbClr val="B3C6A0"/>
              </a:gs>
              <a:gs pos="100000">
                <a:srgbClr val="3366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 dirty="0" smtClean="0">
              <a:solidFill>
                <a:srgbClr val="000000"/>
              </a:solidFill>
            </a:endParaRPr>
          </a:p>
        </p:txBody>
      </p:sp>
      <p:pic>
        <p:nvPicPr>
          <p:cNvPr id="1033" name="Picture 7" descr="logo_espe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79613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1924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152400" y="2362200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C" sz="3500" dirty="0" smtClean="0">
                <a:ea typeface="Calibri"/>
              </a:rPr>
              <a:t>EFECTO TERAPÉUTICO DE </a:t>
            </a:r>
            <a:r>
              <a:rPr lang="es-EC" sz="3500" i="1" dirty="0" smtClean="0">
                <a:ea typeface="Calibri"/>
              </a:rPr>
              <a:t>Chlorella sp.</a:t>
            </a:r>
            <a:r>
              <a:rPr lang="es-EC" sz="3500" dirty="0" smtClean="0">
                <a:ea typeface="Calibri"/>
              </a:rPr>
              <a:t> BIOTIPO 1 EN TILAPIAS HÍBRIDAS (O</a:t>
            </a:r>
            <a:r>
              <a:rPr lang="es-EC" sz="3500" i="1" dirty="0" smtClean="0">
                <a:ea typeface="Calibri"/>
              </a:rPr>
              <a:t>reochromis sp.)</a:t>
            </a:r>
            <a:r>
              <a:rPr lang="es-EC" sz="3500" dirty="0" smtClean="0">
                <a:ea typeface="Calibri"/>
              </a:rPr>
              <a:t> EXPUESTAS A CARBENDAZIM</a:t>
            </a:r>
            <a:endParaRPr lang="es-EC" sz="3500" dirty="0"/>
          </a:p>
        </p:txBody>
      </p:sp>
      <p:sp>
        <p:nvSpPr>
          <p:cNvPr id="5" name="4 CuadroTexto"/>
          <p:cNvSpPr txBox="1"/>
          <p:nvPr/>
        </p:nvSpPr>
        <p:spPr>
          <a:xfrm>
            <a:off x="1084006" y="5029200"/>
            <a:ext cx="3465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AUTOR: Felipe Pazmiño</a:t>
            </a:r>
            <a:endParaRPr lang="es-EC" dirty="0"/>
          </a:p>
        </p:txBody>
      </p:sp>
      <p:sp>
        <p:nvSpPr>
          <p:cNvPr id="6" name="5 CuadroTexto"/>
          <p:cNvSpPr txBox="1"/>
          <p:nvPr/>
        </p:nvSpPr>
        <p:spPr>
          <a:xfrm>
            <a:off x="5058882" y="5105400"/>
            <a:ext cx="3551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DIRECTOR: Juan Ortiz, </a:t>
            </a:r>
            <a:r>
              <a:rPr lang="es-EC" dirty="0" smtClean="0"/>
              <a:t>PhD </a:t>
            </a:r>
            <a:endParaRPr lang="es-EC" dirty="0"/>
          </a:p>
        </p:txBody>
      </p:sp>
      <p:sp>
        <p:nvSpPr>
          <p:cNvPr id="7" name="6 CuadroTexto"/>
          <p:cNvSpPr txBox="1"/>
          <p:nvPr/>
        </p:nvSpPr>
        <p:spPr>
          <a:xfrm>
            <a:off x="322006" y="6019800"/>
            <a:ext cx="1735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Marzo 2018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7637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5181600" y="325515"/>
            <a:ext cx="3276600" cy="96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C" dirty="0" smtClean="0"/>
              <a:t>PROBLEMA</a:t>
            </a:r>
            <a:endParaRPr lang="es-EC" dirty="0"/>
          </a:p>
        </p:txBody>
      </p:sp>
      <p:sp>
        <p:nvSpPr>
          <p:cNvPr id="5" name="2 Marcador de contenido"/>
          <p:cNvSpPr txBox="1">
            <a:spLocks/>
          </p:cNvSpPr>
          <p:nvPr/>
        </p:nvSpPr>
        <p:spPr bwMode="auto">
          <a:xfrm>
            <a:off x="533400" y="1981200"/>
            <a:ext cx="8153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" indent="0" algn="just">
              <a:buFontTx/>
              <a:buNone/>
            </a:pPr>
            <a:r>
              <a:rPr lang="es-ES_tradnl" sz="3600" dirty="0" smtClean="0"/>
              <a:t>El uso de carbendazim genera </a:t>
            </a:r>
            <a:r>
              <a:rPr lang="es-ES_tradnl" sz="3600" u="sng" dirty="0" smtClean="0"/>
              <a:t>contaminación ambiental</a:t>
            </a:r>
            <a:r>
              <a:rPr lang="es-ES_tradnl" sz="3600" dirty="0" smtClean="0"/>
              <a:t>, afectando la biota acuática y generando </a:t>
            </a:r>
            <a:r>
              <a:rPr lang="es-ES_tradnl" sz="3600" u="sng" dirty="0" smtClean="0"/>
              <a:t>efectos negativos en peces a nivel hepático</a:t>
            </a:r>
            <a:r>
              <a:rPr lang="es-ES_tradnl" sz="3600" dirty="0" smtClean="0"/>
              <a:t>, branquial, reproductivo, entre otros. </a:t>
            </a:r>
          </a:p>
          <a:p>
            <a:pPr marL="45720" indent="0" algn="just">
              <a:buFontTx/>
              <a:buNone/>
            </a:pP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146652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5181600" y="401715"/>
            <a:ext cx="3276600" cy="96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C" dirty="0" smtClean="0"/>
              <a:t>HIPÓTESIS</a:t>
            </a:r>
            <a:endParaRPr lang="es-EC" dirty="0"/>
          </a:p>
        </p:txBody>
      </p:sp>
      <p:sp>
        <p:nvSpPr>
          <p:cNvPr id="5" name="2 Marcador de contenido"/>
          <p:cNvSpPr txBox="1">
            <a:spLocks/>
          </p:cNvSpPr>
          <p:nvPr/>
        </p:nvSpPr>
        <p:spPr bwMode="auto">
          <a:xfrm>
            <a:off x="533400" y="2514600"/>
            <a:ext cx="8153400" cy="228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" indent="0" algn="just">
              <a:buFontTx/>
              <a:buNone/>
            </a:pPr>
            <a:r>
              <a:rPr lang="es-EC" sz="2800" dirty="0" smtClean="0"/>
              <a:t>El uso de algas endémicas como </a:t>
            </a:r>
            <a:r>
              <a:rPr lang="es-EC" sz="2800" i="1" dirty="0" smtClean="0"/>
              <a:t>Chlorella sp </a:t>
            </a:r>
            <a:r>
              <a:rPr lang="es-EC" sz="2800" dirty="0" smtClean="0"/>
              <a:t>biotipo 1 presenta un efecto terapéutico en peces del género </a:t>
            </a:r>
            <a:r>
              <a:rPr lang="es-EC" sz="2800" i="1" dirty="0" smtClean="0"/>
              <a:t>Oreochromis sp</a:t>
            </a:r>
            <a:r>
              <a:rPr lang="es-EC" sz="2800" dirty="0" smtClean="0"/>
              <a:t> expuestos al fungicida carbendazim.</a:t>
            </a:r>
            <a:endParaRPr lang="es-EC" sz="2800" b="1" dirty="0"/>
          </a:p>
        </p:txBody>
      </p:sp>
    </p:spTree>
    <p:extLst>
      <p:ext uri="{BB962C8B-B14F-4D97-AF65-F5344CB8AC3E}">
        <p14:creationId xmlns:p14="http://schemas.microsoft.com/office/powerpoint/2010/main" val="10471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5181600" y="325515"/>
            <a:ext cx="3276600" cy="96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C" dirty="0" smtClean="0">
                <a:solidFill>
                  <a:schemeClr val="tx1"/>
                </a:solidFill>
              </a:rPr>
              <a:t>OBJETIVOS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5" name="Diagrama 3"/>
          <p:cNvGraphicFramePr/>
          <p:nvPr>
            <p:extLst>
              <p:ext uri="{D42A27DB-BD31-4B8C-83A1-F6EECF244321}">
                <p14:modId xmlns:p14="http://schemas.microsoft.com/office/powerpoint/2010/main" val="1269875240"/>
              </p:ext>
            </p:extLst>
          </p:nvPr>
        </p:nvGraphicFramePr>
        <p:xfrm>
          <a:off x="-71470" y="1043538"/>
          <a:ext cx="8991600" cy="5528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661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6"/>
          <p:cNvGrpSpPr/>
          <p:nvPr/>
        </p:nvGrpSpPr>
        <p:grpSpPr>
          <a:xfrm rot="5400000">
            <a:off x="1561562" y="-642927"/>
            <a:ext cx="5759646" cy="8874299"/>
            <a:chOff x="840534" y="-16859"/>
            <a:chExt cx="6957463" cy="6784824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5" name="Forma libre 7"/>
            <p:cNvSpPr/>
            <p:nvPr/>
          </p:nvSpPr>
          <p:spPr>
            <a:xfrm rot="16200000">
              <a:off x="769785" y="3895239"/>
              <a:ext cx="3035522" cy="2709930"/>
            </a:xfrm>
            <a:custGeom>
              <a:avLst/>
              <a:gdLst>
                <a:gd name="connsiteX0" fmla="*/ 0 w 3035522"/>
                <a:gd name="connsiteY0" fmla="*/ 1354966 h 2709931"/>
                <a:gd name="connsiteX1" fmla="*/ 1517761 w 3035522"/>
                <a:gd name="connsiteY1" fmla="*/ 0 h 2709931"/>
                <a:gd name="connsiteX2" fmla="*/ 3035522 w 3035522"/>
                <a:gd name="connsiteY2" fmla="*/ 1354966 h 2709931"/>
                <a:gd name="connsiteX3" fmla="*/ 1517761 w 3035522"/>
                <a:gd name="connsiteY3" fmla="*/ 2709932 h 2709931"/>
                <a:gd name="connsiteX4" fmla="*/ 0 w 3035522"/>
                <a:gd name="connsiteY4" fmla="*/ 1354966 h 270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5522" h="2709931">
                  <a:moveTo>
                    <a:pt x="0" y="1354966"/>
                  </a:moveTo>
                  <a:cubicBezTo>
                    <a:pt x="0" y="606639"/>
                    <a:pt x="679525" y="0"/>
                    <a:pt x="1517761" y="0"/>
                  </a:cubicBezTo>
                  <a:cubicBezTo>
                    <a:pt x="2355997" y="0"/>
                    <a:pt x="3035522" y="606639"/>
                    <a:pt x="3035522" y="1354966"/>
                  </a:cubicBezTo>
                  <a:cubicBezTo>
                    <a:pt x="3035522" y="2103293"/>
                    <a:pt x="2355997" y="2709932"/>
                    <a:pt x="1517761" y="2709932"/>
                  </a:cubicBezTo>
                  <a:cubicBezTo>
                    <a:pt x="679525" y="2709932"/>
                    <a:pt x="0" y="2103293"/>
                    <a:pt x="0" y="1354966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4862" tIns="417180" rIns="464862" bIns="4171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b="1" dirty="0" smtClean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1. </a:t>
              </a:r>
              <a:r>
                <a:rPr lang="es-ES" sz="1600" b="1" kern="1200" dirty="0" smtClean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Ensayo de toxicidad para microalga</a:t>
              </a:r>
            </a:p>
          </p:txBody>
        </p:sp>
        <p:sp>
          <p:nvSpPr>
            <p:cNvPr id="6" name="Forma libre 9"/>
            <p:cNvSpPr/>
            <p:nvPr/>
          </p:nvSpPr>
          <p:spPr>
            <a:xfrm>
              <a:off x="1889801" y="2809622"/>
              <a:ext cx="881125" cy="881125"/>
            </a:xfrm>
            <a:custGeom>
              <a:avLst/>
              <a:gdLst>
                <a:gd name="connsiteX0" fmla="*/ 116793 w 881125"/>
                <a:gd name="connsiteY0" fmla="*/ 336942 h 881125"/>
                <a:gd name="connsiteX1" fmla="*/ 336942 w 881125"/>
                <a:gd name="connsiteY1" fmla="*/ 336942 h 881125"/>
                <a:gd name="connsiteX2" fmla="*/ 336942 w 881125"/>
                <a:gd name="connsiteY2" fmla="*/ 116793 h 881125"/>
                <a:gd name="connsiteX3" fmla="*/ 544183 w 881125"/>
                <a:gd name="connsiteY3" fmla="*/ 116793 h 881125"/>
                <a:gd name="connsiteX4" fmla="*/ 544183 w 881125"/>
                <a:gd name="connsiteY4" fmla="*/ 336942 h 881125"/>
                <a:gd name="connsiteX5" fmla="*/ 764332 w 881125"/>
                <a:gd name="connsiteY5" fmla="*/ 336942 h 881125"/>
                <a:gd name="connsiteX6" fmla="*/ 764332 w 881125"/>
                <a:gd name="connsiteY6" fmla="*/ 544183 h 881125"/>
                <a:gd name="connsiteX7" fmla="*/ 544183 w 881125"/>
                <a:gd name="connsiteY7" fmla="*/ 544183 h 881125"/>
                <a:gd name="connsiteX8" fmla="*/ 544183 w 881125"/>
                <a:gd name="connsiteY8" fmla="*/ 764332 h 881125"/>
                <a:gd name="connsiteX9" fmla="*/ 336942 w 881125"/>
                <a:gd name="connsiteY9" fmla="*/ 764332 h 881125"/>
                <a:gd name="connsiteX10" fmla="*/ 336942 w 881125"/>
                <a:gd name="connsiteY10" fmla="*/ 544183 h 881125"/>
                <a:gd name="connsiteX11" fmla="*/ 116793 w 881125"/>
                <a:gd name="connsiteY11" fmla="*/ 544183 h 881125"/>
                <a:gd name="connsiteX12" fmla="*/ 116793 w 881125"/>
                <a:gd name="connsiteY12" fmla="*/ 336942 h 8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1125" h="881125">
                  <a:moveTo>
                    <a:pt x="116793" y="336942"/>
                  </a:moveTo>
                  <a:lnTo>
                    <a:pt x="336942" y="336942"/>
                  </a:lnTo>
                  <a:lnTo>
                    <a:pt x="336942" y="116793"/>
                  </a:lnTo>
                  <a:lnTo>
                    <a:pt x="544183" y="116793"/>
                  </a:lnTo>
                  <a:lnTo>
                    <a:pt x="544183" y="336942"/>
                  </a:lnTo>
                  <a:lnTo>
                    <a:pt x="764332" y="336942"/>
                  </a:lnTo>
                  <a:lnTo>
                    <a:pt x="764332" y="544183"/>
                  </a:lnTo>
                  <a:lnTo>
                    <a:pt x="544183" y="544183"/>
                  </a:lnTo>
                  <a:lnTo>
                    <a:pt x="544183" y="764332"/>
                  </a:lnTo>
                  <a:lnTo>
                    <a:pt x="336942" y="764332"/>
                  </a:lnTo>
                  <a:lnTo>
                    <a:pt x="336942" y="544183"/>
                  </a:lnTo>
                  <a:lnTo>
                    <a:pt x="116793" y="544183"/>
                  </a:lnTo>
                  <a:lnTo>
                    <a:pt x="116793" y="336942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6793" tIns="336942" rIns="116793" bIns="336942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3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7" name="Forma libre 10"/>
            <p:cNvSpPr/>
            <p:nvPr/>
          </p:nvSpPr>
          <p:spPr>
            <a:xfrm rot="16200000">
              <a:off x="946254" y="-122579"/>
              <a:ext cx="2768222" cy="2979662"/>
            </a:xfrm>
            <a:custGeom>
              <a:avLst/>
              <a:gdLst>
                <a:gd name="connsiteX0" fmla="*/ 0 w 2768222"/>
                <a:gd name="connsiteY0" fmla="*/ 1489831 h 2979662"/>
                <a:gd name="connsiteX1" fmla="*/ 1384111 w 2768222"/>
                <a:gd name="connsiteY1" fmla="*/ 0 h 2979662"/>
                <a:gd name="connsiteX2" fmla="*/ 2768222 w 2768222"/>
                <a:gd name="connsiteY2" fmla="*/ 1489831 h 2979662"/>
                <a:gd name="connsiteX3" fmla="*/ 1384111 w 2768222"/>
                <a:gd name="connsiteY3" fmla="*/ 2979662 h 2979662"/>
                <a:gd name="connsiteX4" fmla="*/ 0 w 2768222"/>
                <a:gd name="connsiteY4" fmla="*/ 1489831 h 297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8222" h="2979662">
                  <a:moveTo>
                    <a:pt x="0" y="1489831"/>
                  </a:moveTo>
                  <a:cubicBezTo>
                    <a:pt x="0" y="667020"/>
                    <a:pt x="619688" y="0"/>
                    <a:pt x="1384111" y="0"/>
                  </a:cubicBezTo>
                  <a:cubicBezTo>
                    <a:pt x="2148534" y="0"/>
                    <a:pt x="2768222" y="667020"/>
                    <a:pt x="2768222" y="1489831"/>
                  </a:cubicBezTo>
                  <a:cubicBezTo>
                    <a:pt x="2768222" y="2312642"/>
                    <a:pt x="2148534" y="2979662"/>
                    <a:pt x="1384111" y="2979662"/>
                  </a:cubicBezTo>
                  <a:cubicBezTo>
                    <a:pt x="619688" y="2979662"/>
                    <a:pt x="0" y="2312642"/>
                    <a:pt x="0" y="1489831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5717" tIns="456681" rIns="425717" bIns="456681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b="1" kern="1200" dirty="0" smtClean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2. Ensayo de toxicidad aguda para carbendazim</a:t>
              </a:r>
              <a:endParaRPr lang="es-ES" sz="1600" b="1" kern="12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8" name="Forma libre 11"/>
            <p:cNvSpPr/>
            <p:nvPr/>
          </p:nvSpPr>
          <p:spPr>
            <a:xfrm>
              <a:off x="3509900" y="2929027"/>
              <a:ext cx="957153" cy="565135"/>
            </a:xfrm>
            <a:custGeom>
              <a:avLst/>
              <a:gdLst>
                <a:gd name="connsiteX0" fmla="*/ 0 w 483099"/>
                <a:gd name="connsiteY0" fmla="*/ 113027 h 565135"/>
                <a:gd name="connsiteX1" fmla="*/ 241550 w 483099"/>
                <a:gd name="connsiteY1" fmla="*/ 113027 h 565135"/>
                <a:gd name="connsiteX2" fmla="*/ 241550 w 483099"/>
                <a:gd name="connsiteY2" fmla="*/ 0 h 565135"/>
                <a:gd name="connsiteX3" fmla="*/ 483099 w 483099"/>
                <a:gd name="connsiteY3" fmla="*/ 282568 h 565135"/>
                <a:gd name="connsiteX4" fmla="*/ 241550 w 483099"/>
                <a:gd name="connsiteY4" fmla="*/ 565135 h 565135"/>
                <a:gd name="connsiteX5" fmla="*/ 241550 w 483099"/>
                <a:gd name="connsiteY5" fmla="*/ 452108 h 565135"/>
                <a:gd name="connsiteX6" fmla="*/ 0 w 483099"/>
                <a:gd name="connsiteY6" fmla="*/ 452108 h 565135"/>
                <a:gd name="connsiteX7" fmla="*/ 0 w 483099"/>
                <a:gd name="connsiteY7" fmla="*/ 113027 h 565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3099" h="565135">
                  <a:moveTo>
                    <a:pt x="0" y="113027"/>
                  </a:moveTo>
                  <a:lnTo>
                    <a:pt x="241550" y="113027"/>
                  </a:lnTo>
                  <a:lnTo>
                    <a:pt x="241550" y="0"/>
                  </a:lnTo>
                  <a:lnTo>
                    <a:pt x="483099" y="282568"/>
                  </a:lnTo>
                  <a:lnTo>
                    <a:pt x="241550" y="565135"/>
                  </a:lnTo>
                  <a:lnTo>
                    <a:pt x="241550" y="452108"/>
                  </a:lnTo>
                  <a:lnTo>
                    <a:pt x="0" y="452108"/>
                  </a:lnTo>
                  <a:lnTo>
                    <a:pt x="0" y="113027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13027" rIns="144930" bIns="113027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3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9" name="Forma libre 12"/>
            <p:cNvSpPr/>
            <p:nvPr/>
          </p:nvSpPr>
          <p:spPr>
            <a:xfrm rot="16200000">
              <a:off x="4759634" y="1691776"/>
              <a:ext cx="3038363" cy="3038363"/>
            </a:xfrm>
            <a:custGeom>
              <a:avLst/>
              <a:gdLst>
                <a:gd name="connsiteX0" fmla="*/ 0 w 3038363"/>
                <a:gd name="connsiteY0" fmla="*/ 1519182 h 3038363"/>
                <a:gd name="connsiteX1" fmla="*/ 1519182 w 3038363"/>
                <a:gd name="connsiteY1" fmla="*/ 0 h 3038363"/>
                <a:gd name="connsiteX2" fmla="*/ 3038364 w 3038363"/>
                <a:gd name="connsiteY2" fmla="*/ 1519182 h 3038363"/>
                <a:gd name="connsiteX3" fmla="*/ 1519182 w 3038363"/>
                <a:gd name="connsiteY3" fmla="*/ 3038364 h 3038363"/>
                <a:gd name="connsiteX4" fmla="*/ 0 w 3038363"/>
                <a:gd name="connsiteY4" fmla="*/ 1519182 h 3038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8363" h="3038363">
                  <a:moveTo>
                    <a:pt x="0" y="1519182"/>
                  </a:moveTo>
                  <a:cubicBezTo>
                    <a:pt x="0" y="680161"/>
                    <a:pt x="680161" y="0"/>
                    <a:pt x="1519182" y="0"/>
                  </a:cubicBezTo>
                  <a:cubicBezTo>
                    <a:pt x="2358203" y="0"/>
                    <a:pt x="3038364" y="680161"/>
                    <a:pt x="3038364" y="1519182"/>
                  </a:cubicBezTo>
                  <a:cubicBezTo>
                    <a:pt x="3038364" y="2358203"/>
                    <a:pt x="2358203" y="3038364"/>
                    <a:pt x="1519182" y="3038364"/>
                  </a:cubicBezTo>
                  <a:cubicBezTo>
                    <a:pt x="680161" y="3038364"/>
                    <a:pt x="0" y="2358203"/>
                    <a:pt x="0" y="1519182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72898" tIns="472898" rIns="472898" bIns="472898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kern="1200" dirty="0" smtClean="0">
                  <a:ln w="18415" cmpd="sng">
                    <a:solidFill>
                      <a:schemeClr val="tx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3. Ensayo toxicológico de carbendazim y administración de microalgas en tilapia híbrida</a:t>
              </a:r>
              <a:endParaRPr lang="es-ES" sz="2200" kern="12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10" name="1 Título"/>
          <p:cNvSpPr txBox="1">
            <a:spLocks/>
          </p:cNvSpPr>
          <p:nvPr/>
        </p:nvSpPr>
        <p:spPr bwMode="auto">
          <a:xfrm>
            <a:off x="4286248" y="-142900"/>
            <a:ext cx="4205294" cy="96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dirty="0" smtClean="0">
                <a:solidFill>
                  <a:schemeClr val="tx1"/>
                </a:solidFill>
              </a:rPr>
              <a:t>METODOLOGÍA</a:t>
            </a:r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57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bre 7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25963"/>
          </a:xfrm>
          <a:custGeom>
            <a:avLst/>
            <a:gdLst>
              <a:gd name="connsiteX0" fmla="*/ 0 w 3035522"/>
              <a:gd name="connsiteY0" fmla="*/ 1354966 h 2709931"/>
              <a:gd name="connsiteX1" fmla="*/ 1517761 w 3035522"/>
              <a:gd name="connsiteY1" fmla="*/ 0 h 2709931"/>
              <a:gd name="connsiteX2" fmla="*/ 3035522 w 3035522"/>
              <a:gd name="connsiteY2" fmla="*/ 1354966 h 2709931"/>
              <a:gd name="connsiteX3" fmla="*/ 1517761 w 3035522"/>
              <a:gd name="connsiteY3" fmla="*/ 2709932 h 2709931"/>
              <a:gd name="connsiteX4" fmla="*/ 0 w 3035522"/>
              <a:gd name="connsiteY4" fmla="*/ 1354966 h 270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5522" h="2709931">
                <a:moveTo>
                  <a:pt x="0" y="1354966"/>
                </a:moveTo>
                <a:cubicBezTo>
                  <a:pt x="0" y="606639"/>
                  <a:pt x="679525" y="0"/>
                  <a:pt x="1517761" y="0"/>
                </a:cubicBezTo>
                <a:cubicBezTo>
                  <a:pt x="2355997" y="0"/>
                  <a:pt x="3035522" y="606639"/>
                  <a:pt x="3035522" y="1354966"/>
                </a:cubicBezTo>
                <a:cubicBezTo>
                  <a:pt x="3035522" y="2103293"/>
                  <a:pt x="2355997" y="2709932"/>
                  <a:pt x="1517761" y="2709932"/>
                </a:cubicBezTo>
                <a:cubicBezTo>
                  <a:pt x="679525" y="2709932"/>
                  <a:pt x="0" y="2103293"/>
                  <a:pt x="0" y="1354966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464862" tIns="417180" rIns="464862" bIns="4171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1.1 </a:t>
            </a:r>
            <a:r>
              <a:rPr lang="es-ES" sz="36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Obtención de biomasa de </a:t>
            </a:r>
            <a:r>
              <a:rPr lang="es-ES" sz="3600" i="1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Chlorella sp.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1.2 </a:t>
            </a:r>
            <a:r>
              <a:rPr lang="es-ES" sz="36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Bioensayo de </a:t>
            </a:r>
            <a:r>
              <a:rPr lang="es-ES" sz="3600" i="1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Artemia </a:t>
            </a:r>
            <a:r>
              <a:rPr lang="es-ES" sz="36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para microalga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1.3 </a:t>
            </a:r>
            <a:r>
              <a:rPr lang="es-ES" sz="36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Preparación de pellets</a:t>
            </a:r>
            <a:endParaRPr lang="es-ES" sz="3600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 bwMode="auto">
          <a:xfrm>
            <a:off x="21021" y="561998"/>
            <a:ext cx="9144000" cy="96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C" sz="3600" dirty="0" smtClean="0"/>
              <a:t>1. Ensayo de toxicidad para microalga</a:t>
            </a:r>
            <a:endParaRPr lang="es-EC" sz="3600" dirty="0"/>
          </a:p>
        </p:txBody>
      </p:sp>
    </p:spTree>
    <p:extLst>
      <p:ext uri="{BB962C8B-B14F-4D97-AF65-F5344CB8AC3E}">
        <p14:creationId xmlns:p14="http://schemas.microsoft.com/office/powerpoint/2010/main" val="153033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216181" y="285728"/>
            <a:ext cx="8458200" cy="96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C" sz="3000" dirty="0" smtClean="0"/>
              <a:t>1.1 Obtención de la biomasa de microalga </a:t>
            </a:r>
            <a:endParaRPr lang="es-EC" sz="3000" dirty="0"/>
          </a:p>
        </p:txBody>
      </p:sp>
      <p:pic>
        <p:nvPicPr>
          <p:cNvPr id="5" name="Picture 3" descr="C:\Users\Feloman\Desktop\total\fotos\microalgas\tesis1 (12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t="14587" r="10365" b="23741"/>
          <a:stretch/>
        </p:blipFill>
        <p:spPr bwMode="auto">
          <a:xfrm>
            <a:off x="0" y="1572491"/>
            <a:ext cx="1714104" cy="166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Feloman\Desktop\total\fotos\microalgas\tesis1 (207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7" r="24206"/>
          <a:stretch/>
        </p:blipFill>
        <p:spPr bwMode="auto">
          <a:xfrm>
            <a:off x="3418062" y="1565907"/>
            <a:ext cx="1321210" cy="166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Feloman\Desktop\total\fotos\microalgas\tesis1 (186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776" y="1565907"/>
            <a:ext cx="1276286" cy="166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Feloman\Desktop\total\fotos\microalgas\tesis2 (29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10" t="2085" r="3710" b="29172"/>
          <a:stretch/>
        </p:blipFill>
        <p:spPr bwMode="auto">
          <a:xfrm>
            <a:off x="5380411" y="4461164"/>
            <a:ext cx="3249964" cy="167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Feloman\Desktop\total\fotos\microalgas\tesis3 (55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411" y="1519438"/>
            <a:ext cx="2281839" cy="171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Feloman\Desktop\total\fotos\microalgas\tesis2 (188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741" y="4461931"/>
            <a:ext cx="12954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Feloman\Desktop\total\fotos\microalgas\tesis3 (45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28" y="4461931"/>
            <a:ext cx="1267076" cy="168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0" y="998079"/>
            <a:ext cx="1714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Purificación de la cepa</a:t>
            </a:r>
            <a:endParaRPr lang="es-EC" dirty="0"/>
          </a:p>
        </p:txBody>
      </p:sp>
      <p:cxnSp>
        <p:nvCxnSpPr>
          <p:cNvPr id="13" name="12 Conector recto de flecha"/>
          <p:cNvCxnSpPr/>
          <p:nvPr/>
        </p:nvCxnSpPr>
        <p:spPr>
          <a:xfrm flipV="1">
            <a:off x="1714104" y="2279416"/>
            <a:ext cx="474666" cy="65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>
            <a:off x="2188770" y="1203159"/>
            <a:ext cx="2550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Escalamiento</a:t>
            </a:r>
            <a:endParaRPr lang="es-EC" dirty="0"/>
          </a:p>
        </p:txBody>
      </p:sp>
      <p:sp>
        <p:nvSpPr>
          <p:cNvPr id="15" name="14 CuadroTexto"/>
          <p:cNvSpPr txBox="1"/>
          <p:nvPr/>
        </p:nvSpPr>
        <p:spPr>
          <a:xfrm>
            <a:off x="5359629" y="1192202"/>
            <a:ext cx="2281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Masificación</a:t>
            </a:r>
            <a:endParaRPr lang="es-EC" dirty="0"/>
          </a:p>
        </p:txBody>
      </p:sp>
      <p:sp>
        <p:nvSpPr>
          <p:cNvPr id="16" name="15 CuadroTexto"/>
          <p:cNvSpPr txBox="1"/>
          <p:nvPr/>
        </p:nvSpPr>
        <p:spPr>
          <a:xfrm>
            <a:off x="7641468" y="1519438"/>
            <a:ext cx="149560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/>
              <a:t>-Aireación </a:t>
            </a:r>
          </a:p>
          <a:p>
            <a:r>
              <a:rPr lang="es-EC" sz="1600" b="1" dirty="0" smtClean="0"/>
              <a:t>-Luz</a:t>
            </a:r>
            <a:r>
              <a:rPr lang="es-EC" sz="1600" dirty="0" smtClean="0"/>
              <a:t>:</a:t>
            </a:r>
            <a:r>
              <a:rPr lang="pt-BR" sz="1600" dirty="0" smtClean="0"/>
              <a:t> </a:t>
            </a:r>
            <a:r>
              <a:rPr lang="pt-BR" sz="1100" dirty="0" smtClean="0"/>
              <a:t>(78,8 </a:t>
            </a:r>
            <a:r>
              <a:rPr lang="pt-BR" sz="1100" dirty="0"/>
              <a:t>μmol quanta m-2 </a:t>
            </a:r>
            <a:r>
              <a:rPr lang="pt-BR" sz="1100" dirty="0" smtClean="0"/>
              <a:t>s-1)</a:t>
            </a:r>
            <a:endParaRPr lang="es-EC" sz="1100" dirty="0" smtClean="0"/>
          </a:p>
          <a:p>
            <a:r>
              <a:rPr lang="es-EC" sz="1600" b="1" dirty="0" smtClean="0"/>
              <a:t>-T° ambiente</a:t>
            </a:r>
          </a:p>
          <a:p>
            <a:r>
              <a:rPr lang="es-EC" sz="1600" b="1" dirty="0" smtClean="0"/>
              <a:t>-Medio</a:t>
            </a:r>
            <a:r>
              <a:rPr lang="es-EC" sz="1600" dirty="0" smtClean="0"/>
              <a:t>: (</a:t>
            </a:r>
            <a:r>
              <a:rPr lang="es-EC" sz="1200" dirty="0" smtClean="0"/>
              <a:t>17</a:t>
            </a:r>
            <a:r>
              <a:rPr lang="es-EC" sz="1200" dirty="0"/>
              <a:t>% N, 6% P y 18% K (1 g/l</a:t>
            </a:r>
            <a:r>
              <a:rPr lang="es-EC" sz="1200" dirty="0" smtClean="0"/>
              <a:t>).) </a:t>
            </a:r>
          </a:p>
          <a:p>
            <a:r>
              <a:rPr lang="es-EC" sz="1600" b="1" dirty="0" smtClean="0"/>
              <a:t>-PH</a:t>
            </a:r>
            <a:r>
              <a:rPr lang="es-EC" sz="1200" dirty="0" smtClean="0"/>
              <a:t>: 7,5±1</a:t>
            </a:r>
            <a:endParaRPr lang="es-EC" sz="1200" dirty="0"/>
          </a:p>
        </p:txBody>
      </p:sp>
      <p:sp>
        <p:nvSpPr>
          <p:cNvPr id="17" name="16 CuadroTexto"/>
          <p:cNvSpPr txBox="1"/>
          <p:nvPr/>
        </p:nvSpPr>
        <p:spPr>
          <a:xfrm>
            <a:off x="2188770" y="3230817"/>
            <a:ext cx="2688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/>
              <a:t>2 ml gradualmente a 1 L </a:t>
            </a:r>
            <a:endParaRPr lang="es-EC" sz="1400" dirty="0"/>
          </a:p>
        </p:txBody>
      </p:sp>
      <p:sp>
        <p:nvSpPr>
          <p:cNvPr id="18" name="17 CuadroTexto"/>
          <p:cNvSpPr txBox="1"/>
          <p:nvPr/>
        </p:nvSpPr>
        <p:spPr>
          <a:xfrm>
            <a:off x="6626086" y="4006334"/>
            <a:ext cx="2030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Sedimentación</a:t>
            </a:r>
            <a:endParaRPr lang="es-EC" dirty="0"/>
          </a:p>
        </p:txBody>
      </p:sp>
      <p:cxnSp>
        <p:nvCxnSpPr>
          <p:cNvPr id="19" name="18 Conector recto de flecha"/>
          <p:cNvCxnSpPr>
            <a:stCxn id="8" idx="1"/>
          </p:cNvCxnSpPr>
          <p:nvPr/>
        </p:nvCxnSpPr>
        <p:spPr>
          <a:xfrm flipH="1" flipV="1">
            <a:off x="4412141" y="5298954"/>
            <a:ext cx="968270" cy="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 flipH="1">
            <a:off x="1714104" y="5325531"/>
            <a:ext cx="140263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20 CuadroTexto"/>
          <p:cNvSpPr txBox="1"/>
          <p:nvPr/>
        </p:nvSpPr>
        <p:spPr>
          <a:xfrm>
            <a:off x="2874673" y="4056354"/>
            <a:ext cx="1779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Centrifugación</a:t>
            </a:r>
            <a:endParaRPr lang="es-EC" dirty="0"/>
          </a:p>
        </p:txBody>
      </p:sp>
      <p:sp>
        <p:nvSpPr>
          <p:cNvPr id="22" name="21 CuadroTexto"/>
          <p:cNvSpPr txBox="1"/>
          <p:nvPr/>
        </p:nvSpPr>
        <p:spPr>
          <a:xfrm>
            <a:off x="447028" y="4029948"/>
            <a:ext cx="1267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Secado</a:t>
            </a:r>
            <a:endParaRPr lang="es-EC" dirty="0"/>
          </a:p>
        </p:txBody>
      </p:sp>
      <p:sp>
        <p:nvSpPr>
          <p:cNvPr id="23" name="22 CuadroTexto"/>
          <p:cNvSpPr txBox="1"/>
          <p:nvPr/>
        </p:nvSpPr>
        <p:spPr>
          <a:xfrm>
            <a:off x="1457892" y="5523815"/>
            <a:ext cx="1960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/>
              <a:t>(40 °C - 24h)</a:t>
            </a:r>
            <a:endParaRPr lang="es-EC" sz="1400" dirty="0"/>
          </a:p>
        </p:txBody>
      </p:sp>
      <p:sp>
        <p:nvSpPr>
          <p:cNvPr id="24" name="23 CuadroTexto"/>
          <p:cNvSpPr txBox="1"/>
          <p:nvPr/>
        </p:nvSpPr>
        <p:spPr>
          <a:xfrm>
            <a:off x="4905124" y="3227597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/>
              <a:t>20L -19 días</a:t>
            </a:r>
            <a:endParaRPr lang="es-EC" sz="1400" dirty="0"/>
          </a:p>
        </p:txBody>
      </p:sp>
      <p:sp>
        <p:nvSpPr>
          <p:cNvPr id="25" name="24 CuadroTexto"/>
          <p:cNvSpPr txBox="1"/>
          <p:nvPr/>
        </p:nvSpPr>
        <p:spPr>
          <a:xfrm>
            <a:off x="5486400" y="6161371"/>
            <a:ext cx="3143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/>
              <a:t>En ausencia de los parámetros de cultivo</a:t>
            </a:r>
            <a:endParaRPr lang="es-EC" sz="1400" dirty="0"/>
          </a:p>
        </p:txBody>
      </p:sp>
      <p:sp>
        <p:nvSpPr>
          <p:cNvPr id="26" name="25 CuadroTexto"/>
          <p:cNvSpPr txBox="1"/>
          <p:nvPr/>
        </p:nvSpPr>
        <p:spPr>
          <a:xfrm>
            <a:off x="6521331" y="3538594"/>
            <a:ext cx="2615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/>
              <a:t>13.5 millones cel/ml</a:t>
            </a:r>
          </a:p>
        </p:txBody>
      </p:sp>
      <p:cxnSp>
        <p:nvCxnSpPr>
          <p:cNvPr id="27" name="26 Conector recto de flecha"/>
          <p:cNvCxnSpPr/>
          <p:nvPr/>
        </p:nvCxnSpPr>
        <p:spPr>
          <a:xfrm flipV="1">
            <a:off x="4739272" y="2375128"/>
            <a:ext cx="641139" cy="2323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27 Conector recto de flecha"/>
          <p:cNvCxnSpPr/>
          <p:nvPr/>
        </p:nvCxnSpPr>
        <p:spPr>
          <a:xfrm flipH="1">
            <a:off x="6521330" y="3230817"/>
            <a:ext cx="1" cy="12107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28 CuadroTexto"/>
          <p:cNvSpPr txBox="1"/>
          <p:nvPr/>
        </p:nvSpPr>
        <p:spPr>
          <a:xfrm>
            <a:off x="3149881" y="6151367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/>
              <a:t>3000 rpm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113216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-381000" y="457200"/>
            <a:ext cx="9525000" cy="96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2" algn="l"/>
            <a:r>
              <a:rPr lang="es-EC" sz="2900" dirty="0" smtClean="0"/>
              <a:t>1.2 Bioensayo de toxicidad de la biomasa de </a:t>
            </a:r>
            <a:r>
              <a:rPr lang="es-EC" sz="2900" i="1" dirty="0" smtClean="0"/>
              <a:t>Chlorella sp</a:t>
            </a:r>
            <a:r>
              <a:rPr lang="es-EC" sz="2400" i="1" dirty="0" smtClean="0"/>
              <a:t>.</a:t>
            </a:r>
            <a:endParaRPr lang="es-EC" sz="2400" dirty="0"/>
          </a:p>
        </p:txBody>
      </p:sp>
      <p:sp>
        <p:nvSpPr>
          <p:cNvPr id="5" name="2 Marcador de contenido"/>
          <p:cNvSpPr txBox="1">
            <a:spLocks/>
          </p:cNvSpPr>
          <p:nvPr/>
        </p:nvSpPr>
        <p:spPr bwMode="auto">
          <a:xfrm>
            <a:off x="266700" y="1752600"/>
            <a:ext cx="8534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" indent="0" algn="just">
              <a:buFontTx/>
              <a:buNone/>
            </a:pPr>
            <a:r>
              <a:rPr lang="es-EC" sz="1800" dirty="0" smtClean="0"/>
              <a:t>Se preparó una solución de 10 000 ppm con biomasa de </a:t>
            </a:r>
            <a:r>
              <a:rPr lang="es-EC" sz="1800" i="1" dirty="0" smtClean="0"/>
              <a:t>Chlorella sp. con </a:t>
            </a:r>
            <a:r>
              <a:rPr lang="es-EC" sz="1800" dirty="0" smtClean="0"/>
              <a:t>dimetilsulfóxido en agua y se realizaron diluciones en triplicado de 0, 1, 10, 100, 250, 500, 1000, 1500, 2000, 3000  ppm, y controles de DMSO. </a:t>
            </a:r>
          </a:p>
          <a:p>
            <a:pPr marL="45720" indent="0" algn="just">
              <a:buFontTx/>
              <a:buNone/>
            </a:pPr>
            <a:endParaRPr lang="es-EC" sz="1800" dirty="0" smtClean="0"/>
          </a:p>
          <a:p>
            <a:pPr marL="45720" indent="0" algn="just">
              <a:buFontTx/>
              <a:buNone/>
            </a:pPr>
            <a:r>
              <a:rPr lang="es-EC" sz="1800" dirty="0" smtClean="0"/>
              <a:t>En solución salina a 25 ppt., se colocaron 10 nauplios de </a:t>
            </a:r>
            <a:r>
              <a:rPr lang="es-EC" sz="1800" i="1" dirty="0" smtClean="0"/>
              <a:t>Artemia salina</a:t>
            </a:r>
            <a:r>
              <a:rPr lang="es-EC" sz="1800" dirty="0" smtClean="0"/>
              <a:t> y transcurridas 24 horas se observó la mortalidad.</a:t>
            </a:r>
            <a:endParaRPr lang="es-EC" sz="1800" dirty="0"/>
          </a:p>
        </p:txBody>
      </p:sp>
      <p:pic>
        <p:nvPicPr>
          <p:cNvPr id="6" name="Picture 2" descr="C:\Users\Feloman\Desktop\total\fotos\microalgas\tesis3 (9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89292"/>
            <a:ext cx="2535877" cy="190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Feloman\Desktop\total\fotos\microalgas\tesis3 (15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077" y="3886200"/>
            <a:ext cx="1428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Feloman\Desktop\total\fotos\microalgas\tesis3 (97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668" y="3889292"/>
            <a:ext cx="1428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Feloman\Desktop\total\fotos\microalgas\tesis3 (16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735" y="3889292"/>
            <a:ext cx="1428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6096000" y="60960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Variable: mortalidad (CL50)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8205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-131480" y="850727"/>
            <a:ext cx="8915400" cy="96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45720"/>
            <a:r>
              <a:rPr lang="es-ES_tradnl" dirty="0" smtClean="0"/>
              <a:t>1.3 Preparación de pellets</a:t>
            </a:r>
            <a:endParaRPr lang="es-EC" dirty="0"/>
          </a:p>
        </p:txBody>
      </p:sp>
      <p:sp>
        <p:nvSpPr>
          <p:cNvPr id="5" name="4 CuadroTexto"/>
          <p:cNvSpPr txBox="1"/>
          <p:nvPr/>
        </p:nvSpPr>
        <p:spPr>
          <a:xfrm>
            <a:off x="289560" y="4419600"/>
            <a:ext cx="8618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 smtClean="0"/>
              <a:t>Se elaboró un balanceado con una relación de 300 mg de </a:t>
            </a:r>
            <a:r>
              <a:rPr lang="es-EC" i="1" dirty="0" smtClean="0"/>
              <a:t>Chlorrella sp. </a:t>
            </a:r>
            <a:r>
              <a:rPr lang="es-EC" dirty="0" smtClean="0"/>
              <a:t>por kg de biomasa de tilapia en referencia a otros estudios ya realizados (Mohd </a:t>
            </a:r>
            <a:r>
              <a:rPr lang="es-EC" i="1" dirty="0" smtClean="0"/>
              <a:t>et al</a:t>
            </a:r>
            <a:r>
              <a:rPr lang="es-EC" dirty="0" smtClean="0"/>
              <a:t>., 2009). Se trituró el alimento para etapa juvenil y posteriormente se pelletizó con el complemento de biomasa microalgal.</a:t>
            </a:r>
            <a:endParaRPr lang="es-EC" dirty="0"/>
          </a:p>
        </p:txBody>
      </p:sp>
      <p:pic>
        <p:nvPicPr>
          <p:cNvPr id="6" name="Picture 2" descr="C:\Users\Feloman\Desktop\total\fotos\mantenimiento y experimento\tesis3 (48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360" y="1828800"/>
            <a:ext cx="3139440" cy="235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Feloman\Desktop\total\fotos\mantenimiento y experimento\tesis3 (43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1828800"/>
            <a:ext cx="3139440" cy="235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Feloman\Desktop\total\fotos\mantenimiento y experimento\tesis3 (437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488" y="1828800"/>
            <a:ext cx="1743529" cy="232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41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21021" y="561998"/>
            <a:ext cx="9144000" cy="96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C" sz="3600" dirty="0" smtClean="0"/>
              <a:t>2. Ensayo de toxicidad aguda en alevines de tilapia </a:t>
            </a:r>
            <a:endParaRPr lang="es-EC" sz="3600" dirty="0"/>
          </a:p>
        </p:txBody>
      </p:sp>
      <p:sp>
        <p:nvSpPr>
          <p:cNvPr id="5" name="4 CuadroTexto"/>
          <p:cNvSpPr txBox="1"/>
          <p:nvPr/>
        </p:nvSpPr>
        <p:spPr>
          <a:xfrm>
            <a:off x="4059621" y="2314598"/>
            <a:ext cx="5029200" cy="255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s-ES" sz="2400" dirty="0" smtClean="0"/>
              <a:t>Concentración </a:t>
            </a:r>
            <a:r>
              <a:rPr lang="es-ES" sz="2400" dirty="0"/>
              <a:t>letal </a:t>
            </a:r>
            <a:r>
              <a:rPr lang="es-ES" sz="2400" dirty="0" smtClean="0"/>
              <a:t>CL</a:t>
            </a:r>
            <a:r>
              <a:rPr lang="es-ES" sz="2400" baseline="-25000" dirty="0" smtClean="0"/>
              <a:t>50</a:t>
            </a:r>
          </a:p>
          <a:p>
            <a:pPr marL="342900" indent="-342900" algn="just">
              <a:buFontTx/>
              <a:buChar char="-"/>
            </a:pPr>
            <a:endParaRPr lang="es-ES" sz="2400" baseline="-25000" dirty="0" smtClean="0"/>
          </a:p>
          <a:p>
            <a:pPr marL="342900" indent="-342900" algn="just">
              <a:buFontTx/>
              <a:buChar char="-"/>
            </a:pPr>
            <a:r>
              <a:rPr lang="es-ES" sz="2400" dirty="0" smtClean="0"/>
              <a:t>Solución madre </a:t>
            </a:r>
            <a:r>
              <a:rPr lang="es-ES" sz="2400" dirty="0"/>
              <a:t>de 15000 ppm </a:t>
            </a:r>
            <a:endParaRPr lang="es-ES" sz="2400" dirty="0" smtClean="0"/>
          </a:p>
          <a:p>
            <a:pPr marL="342900" indent="-342900" algn="just">
              <a:buFontTx/>
              <a:buChar char="-"/>
            </a:pPr>
            <a:endParaRPr lang="es-ES" sz="2400" dirty="0" smtClean="0"/>
          </a:p>
          <a:p>
            <a:pPr marL="342900" indent="-342900" algn="just">
              <a:buFontTx/>
              <a:buChar char="-"/>
            </a:pPr>
            <a:r>
              <a:rPr lang="es-ES" sz="2400" dirty="0" smtClean="0"/>
              <a:t>Concentraciones</a:t>
            </a:r>
            <a:r>
              <a:rPr lang="es-ES" sz="2400" dirty="0"/>
              <a:t>:</a:t>
            </a:r>
            <a:r>
              <a:rPr lang="es-ES" sz="2400" dirty="0" smtClean="0"/>
              <a:t> </a:t>
            </a:r>
            <a:r>
              <a:rPr lang="es-ES" sz="2400" dirty="0"/>
              <a:t>0, 2, 4 y </a:t>
            </a:r>
            <a:r>
              <a:rPr lang="es-ES" sz="2400" dirty="0" smtClean="0"/>
              <a:t>8 ppm</a:t>
            </a:r>
          </a:p>
          <a:p>
            <a:pPr marL="342900" indent="-342900" algn="just">
              <a:buFontTx/>
              <a:buChar char="-"/>
            </a:pPr>
            <a:endParaRPr lang="es-ES" sz="2400" dirty="0" smtClean="0"/>
          </a:p>
          <a:p>
            <a:pPr marL="342900" indent="-342900" algn="just">
              <a:buFontTx/>
              <a:buChar char="-"/>
            </a:pPr>
            <a:r>
              <a:rPr lang="es-ES" sz="2400" dirty="0" smtClean="0"/>
              <a:t>DCA con 3 repeticiones</a:t>
            </a:r>
            <a:endParaRPr lang="es-EC" sz="2400" dirty="0" smtClean="0"/>
          </a:p>
        </p:txBody>
      </p:sp>
      <p:sp>
        <p:nvSpPr>
          <p:cNvPr id="6" name="5 CuadroTexto"/>
          <p:cNvSpPr txBox="1"/>
          <p:nvPr/>
        </p:nvSpPr>
        <p:spPr>
          <a:xfrm>
            <a:off x="3697013" y="4869144"/>
            <a:ext cx="533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Este ensayo se </a:t>
            </a:r>
            <a:r>
              <a:rPr lang="es-ES" dirty="0" smtClean="0"/>
              <a:t>procedió </a:t>
            </a:r>
            <a:r>
              <a:rPr lang="es-ES" dirty="0"/>
              <a:t>de acuerdo con métodos estandarizados (ASMT, 1980).</a:t>
            </a:r>
            <a:endParaRPr lang="es-EC" dirty="0"/>
          </a:p>
          <a:p>
            <a:endParaRPr lang="es-EC" dirty="0"/>
          </a:p>
        </p:txBody>
      </p:sp>
      <p:pic>
        <p:nvPicPr>
          <p:cNvPr id="7" name="Picture 3" descr="C:\Users\Feloman\Desktop\total\fotos\lc 50\14543368_1087669941324460_1040692041_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31" b="20132"/>
          <a:stretch/>
        </p:blipFill>
        <p:spPr bwMode="auto">
          <a:xfrm>
            <a:off x="402021" y="4684681"/>
            <a:ext cx="3276599" cy="186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Feloman\Desktop\total\fotos\lc 50\tesis3 (18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933598"/>
            <a:ext cx="3221421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6364013" y="6096000"/>
            <a:ext cx="2475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Variable: Mortalidad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2335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33867" y="483700"/>
            <a:ext cx="9110133" cy="96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C" sz="2800" dirty="0" smtClean="0"/>
              <a:t>3. Ensayo toxicológico de carbendazim y administración de microalgas en tilapia </a:t>
            </a:r>
            <a:endParaRPr lang="es-EC" sz="2800" dirty="0"/>
          </a:p>
        </p:txBody>
      </p:sp>
      <p:sp>
        <p:nvSpPr>
          <p:cNvPr id="5" name="4 CuadroTexto"/>
          <p:cNvSpPr txBox="1"/>
          <p:nvPr/>
        </p:nvSpPr>
        <p:spPr>
          <a:xfrm>
            <a:off x="-57805" y="1563517"/>
            <a:ext cx="40675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600" u="sng" dirty="0" smtClean="0"/>
              <a:t>Diseño experimental</a:t>
            </a:r>
            <a:r>
              <a:rPr lang="es-EC" sz="1600" dirty="0" smtClean="0"/>
              <a:t>: </a:t>
            </a:r>
          </a:p>
          <a:p>
            <a:pPr algn="just"/>
            <a:r>
              <a:rPr lang="es-EC" sz="1600" dirty="0" smtClean="0"/>
              <a:t>DCA 2x2+1 con tres repeticiones.</a:t>
            </a:r>
          </a:p>
          <a:p>
            <a:pPr algn="just"/>
            <a:endParaRPr lang="es-EC" sz="1600" u="sng" dirty="0" smtClean="0"/>
          </a:p>
          <a:p>
            <a:pPr algn="just"/>
            <a:r>
              <a:rPr lang="es-EC" sz="1600" u="sng" dirty="0" smtClean="0"/>
              <a:t>Unidad experimental</a:t>
            </a:r>
            <a:r>
              <a:rPr lang="es-EC" sz="1600" dirty="0" smtClean="0"/>
              <a:t>: </a:t>
            </a:r>
          </a:p>
          <a:p>
            <a:pPr algn="just"/>
            <a:r>
              <a:rPr lang="es-EC" sz="1600" dirty="0" smtClean="0"/>
              <a:t>Tanques de 40 L con 6 juveniles de tilapia.</a:t>
            </a:r>
          </a:p>
          <a:p>
            <a:pPr algn="just"/>
            <a:endParaRPr lang="es-EC" sz="1600" dirty="0"/>
          </a:p>
          <a:p>
            <a:pPr algn="just"/>
            <a:r>
              <a:rPr lang="es-EC" sz="1600" dirty="0" smtClean="0"/>
              <a:t>Total de 15 unidades experimentales</a:t>
            </a:r>
          </a:p>
          <a:p>
            <a:pPr algn="just"/>
            <a:r>
              <a:rPr lang="es-EC" sz="1600" dirty="0" smtClean="0"/>
              <a:t>  n = 90</a:t>
            </a:r>
          </a:p>
          <a:p>
            <a:endParaRPr lang="es-EC" sz="1600" dirty="0" smtClean="0"/>
          </a:p>
        </p:txBody>
      </p:sp>
      <p:pic>
        <p:nvPicPr>
          <p:cNvPr id="6" name="5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" t="36715" r="4529" b="20048"/>
          <a:stretch/>
        </p:blipFill>
        <p:spPr bwMode="auto">
          <a:xfrm>
            <a:off x="4009697" y="1955679"/>
            <a:ext cx="4876800" cy="152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4051221"/>
              </p:ext>
            </p:extLst>
          </p:nvPr>
        </p:nvGraphicFramePr>
        <p:xfrm>
          <a:off x="513696" y="3810000"/>
          <a:ext cx="7591751" cy="2590801"/>
        </p:xfrm>
        <a:graphic>
          <a:graphicData uri="http://schemas.openxmlformats.org/drawingml/2006/table">
            <a:tbl>
              <a:tblPr firstRow="1" bandCol="1">
                <a:tableStyleId>{1E171933-4619-4E11-9A3F-F7608DF75F80}</a:tableStyleId>
              </a:tblPr>
              <a:tblGrid>
                <a:gridCol w="2530584"/>
                <a:gridCol w="2317968"/>
                <a:gridCol w="2743199"/>
              </a:tblGrid>
              <a:tr h="76093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TRATAMIENTO</a:t>
                      </a:r>
                      <a:endParaRPr lang="es-EC" sz="20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Administración de microalga</a:t>
                      </a:r>
                      <a:endParaRPr lang="es-EC" sz="20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 </a:t>
                      </a:r>
                      <a:r>
                        <a:rPr lang="es-EC" sz="2000" u="none" strike="noStrike" dirty="0" smtClean="0">
                          <a:effectLst/>
                        </a:rPr>
                        <a:t>Carbendazim</a:t>
                      </a:r>
                      <a:endParaRPr lang="es-EC" sz="20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62349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T1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-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 smtClean="0">
                          <a:effectLst/>
                        </a:rPr>
                        <a:t>0 ppm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62349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T2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X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 smtClean="0">
                          <a:effectLst/>
                        </a:rPr>
                        <a:t>0.5 ppm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62349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T3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X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 smtClean="0">
                          <a:effectLst/>
                        </a:rPr>
                        <a:t>0.75 ppm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62349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T4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-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 smtClean="0">
                          <a:effectLst/>
                        </a:rPr>
                        <a:t>0.5 ppm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80467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T5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-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 smtClean="0">
                          <a:effectLst/>
                        </a:rPr>
                        <a:t>0.75 ppm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5029200" y="1771013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CROQUIS EXPERIMENTAL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85128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1905000" y="533400"/>
            <a:ext cx="4572000" cy="969885"/>
          </a:xfrm>
        </p:spPr>
        <p:txBody>
          <a:bodyPr>
            <a:noAutofit/>
          </a:bodyPr>
          <a:lstStyle/>
          <a:p>
            <a:r>
              <a:rPr lang="es-EC" sz="4400" dirty="0" smtClean="0"/>
              <a:t>INTRODUCCIÓN</a:t>
            </a:r>
            <a:endParaRPr lang="es-EC" sz="4400" dirty="0"/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043556940"/>
              </p:ext>
            </p:extLst>
          </p:nvPr>
        </p:nvGraphicFramePr>
        <p:xfrm>
          <a:off x="762000" y="1600200"/>
          <a:ext cx="4267200" cy="462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008" y="1524000"/>
            <a:ext cx="3705420" cy="234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Resultado de imagen para fotos mar de invernadero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009" y="3869531"/>
            <a:ext cx="3705419" cy="246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0" y="6215082"/>
            <a:ext cx="18371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smtClean="0"/>
              <a:t>Muilerman, 2011</a:t>
            </a:r>
          </a:p>
          <a:p>
            <a:r>
              <a:rPr lang="es-EC" sz="1200" dirty="0" smtClean="0"/>
              <a:t>Du Pont, 1991</a:t>
            </a:r>
          </a:p>
          <a:p>
            <a:r>
              <a:rPr lang="es-EC" sz="1200" dirty="0" smtClean="0"/>
              <a:t>Mahmood &amp; Parry, 2001</a:t>
            </a:r>
          </a:p>
          <a:p>
            <a:endParaRPr lang="es-ES" sz="1200" dirty="0" smtClean="0"/>
          </a:p>
          <a:p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142074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1219200" y="325515"/>
            <a:ext cx="7010400" cy="96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C" dirty="0" smtClean="0"/>
              <a:t>Descripción metodológica</a:t>
            </a:r>
            <a:endParaRPr lang="es-EC" dirty="0"/>
          </a:p>
        </p:txBody>
      </p:sp>
      <p:pic>
        <p:nvPicPr>
          <p:cNvPr id="5" name="Picture 1" descr="C:\Users\Feloman\Desktop\total\fotos\mantenimiento y experimento\tesis3 (71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67" y="1104900"/>
            <a:ext cx="401320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Feloman\Desktop\total\calculos y practico\fotos tesis 10 dic resp\GO PRO\2016_1106_071906_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571" y="3769178"/>
            <a:ext cx="4016829" cy="301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Feloman\Desktop\total\fotos\mantenimiento y experimento\tesis3 (548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74066"/>
            <a:ext cx="1955800" cy="260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Feloman\Desktop\total\fotos\mantenimiento y experimento\tesis3 (53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265" y="4156287"/>
            <a:ext cx="1969135" cy="262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Feloman\Desktop\total\fotos\mantenimiento y experimento\tesis3 (396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409700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07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Variables a evaluar</a:t>
            </a:r>
            <a:endParaRPr lang="es-EC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0979249"/>
              </p:ext>
            </p:extLst>
          </p:nvPr>
        </p:nvGraphicFramePr>
        <p:xfrm>
          <a:off x="1219200" y="1143000"/>
          <a:ext cx="6248400" cy="5402340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2742790"/>
                <a:gridCol w="1935096"/>
                <a:gridCol w="1570514"/>
              </a:tblGrid>
              <a:tr h="299196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400" b="1" u="none" strike="noStrike" dirty="0">
                          <a:effectLst/>
                        </a:rPr>
                        <a:t>Bioensayo de </a:t>
                      </a:r>
                      <a:r>
                        <a:rPr lang="es-EC" sz="1400" b="1" i="1" u="none" strike="noStrike" dirty="0">
                          <a:effectLst/>
                        </a:rPr>
                        <a:t>Artemia salina</a:t>
                      </a:r>
                      <a:endParaRPr lang="es-EC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65" marR="8265" marT="82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 smtClean="0">
                          <a:effectLst/>
                        </a:rPr>
                        <a:t>CL50 </a:t>
                      </a:r>
                      <a:r>
                        <a:rPr lang="es-EC" sz="1400" i="1" u="none" strike="noStrike" dirty="0" smtClean="0">
                          <a:effectLst/>
                        </a:rPr>
                        <a:t>Chlorella sp</a:t>
                      </a:r>
                      <a:r>
                        <a:rPr lang="es-EC" sz="1400" u="none" strike="noStrike" dirty="0" smtClean="0">
                          <a:effectLst/>
                        </a:rPr>
                        <a:t>.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65" marR="8265" marT="826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65" marR="8265" marT="8265" marB="0" anchor="ctr">
                    <a:solidFill>
                      <a:schemeClr val="accent1"/>
                    </a:solidFill>
                  </a:tcPr>
                </a:tc>
              </a:tr>
              <a:tr h="330604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400" b="1" u="none" strike="noStrike" dirty="0">
                          <a:effectLst/>
                        </a:rPr>
                        <a:t>Toxicidad aguda en alevines de tilapia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65" marR="8265" marT="82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 smtClean="0">
                          <a:effectLst/>
                        </a:rPr>
                        <a:t>CL50 </a:t>
                      </a:r>
                      <a:r>
                        <a:rPr lang="es-EC" sz="1400" u="none" strike="noStrike" dirty="0">
                          <a:effectLst/>
                        </a:rPr>
                        <a:t>Carbendazim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65" marR="8265" marT="82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65" marR="8265" marT="8265" marB="0" anchor="ctr"/>
                </a:tc>
              </a:tr>
              <a:tr h="590127">
                <a:tc rowSpan="16">
                  <a:txBody>
                    <a:bodyPr/>
                    <a:lstStyle/>
                    <a:p>
                      <a:pPr algn="just" fontAlgn="ctr"/>
                      <a:r>
                        <a:rPr lang="es-EC" sz="1400" b="1" u="none" strike="noStrike" dirty="0">
                          <a:effectLst/>
                        </a:rPr>
                        <a:t>Toxicidad crónica de c</a:t>
                      </a:r>
                      <a:r>
                        <a:rPr lang="es-EC" sz="1400" b="1" u="none" strike="noStrike" dirty="0" smtClean="0">
                          <a:effectLst/>
                        </a:rPr>
                        <a:t>arbendazim </a:t>
                      </a:r>
                      <a:r>
                        <a:rPr lang="es-EC" sz="1400" b="1" u="none" strike="noStrike" dirty="0">
                          <a:effectLst/>
                        </a:rPr>
                        <a:t>y administración de m</a:t>
                      </a:r>
                      <a:r>
                        <a:rPr lang="es-EC" sz="1400" b="1" u="none" strike="noStrike" dirty="0" smtClean="0">
                          <a:effectLst/>
                        </a:rPr>
                        <a:t>icroalga </a:t>
                      </a:r>
                      <a:r>
                        <a:rPr lang="es-EC" sz="1400" b="1" u="none" strike="noStrike" dirty="0">
                          <a:effectLst/>
                        </a:rPr>
                        <a:t>en tilapia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65" marR="8265" marT="82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 smtClean="0">
                          <a:effectLst/>
                        </a:rPr>
                        <a:t>Parámetros: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65" marR="8265" marT="8265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Oxígeno disuelto, Temperatura, pH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65" marR="8265" marT="826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6530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 smtClean="0">
                          <a:effectLst/>
                        </a:rPr>
                        <a:t>% mortalidad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65" marR="8265" marT="826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65" marR="8265" marT="8265" marB="0" anchor="ctr"/>
                </a:tc>
              </a:tr>
              <a:tr h="16530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s-EC" sz="1400" u="sng" strike="noStrike" dirty="0">
                          <a:effectLst/>
                        </a:rPr>
                        <a:t>Parámetros hematológicos</a:t>
                      </a:r>
                      <a:endParaRPr lang="es-EC" sz="1400" b="0" i="0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65" marR="8265" marT="8265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Hemoglobina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65" marR="8265" marT="826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30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Hematocrito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65" marR="8265" marT="826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30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Glucosa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65" marR="8265" marT="826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30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Albúmina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65" marR="8265" marT="826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30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 smtClean="0">
                          <a:effectLst/>
                        </a:rPr>
                        <a:t>Proteína </a:t>
                      </a:r>
                      <a:r>
                        <a:rPr lang="es-EC" sz="1400" u="none" strike="noStrike" dirty="0">
                          <a:effectLst/>
                        </a:rPr>
                        <a:t>total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65" marR="8265" marT="826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30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Creatinina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65" marR="8265" marT="826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30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Colinesterasa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65" marR="8265" marT="826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30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AST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65" marR="8265" marT="826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30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ALT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65" marR="8265" marT="826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3060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Fosfatasa alcalina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65" marR="8265" marT="826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3060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400" u="sng" strike="noStrike" dirty="0">
                          <a:effectLst/>
                        </a:rPr>
                        <a:t>Histología </a:t>
                      </a:r>
                      <a:r>
                        <a:rPr lang="es-EC" sz="1400" u="sng" strike="noStrike" dirty="0" smtClean="0">
                          <a:effectLst/>
                        </a:rPr>
                        <a:t>clásica </a:t>
                      </a:r>
                      <a:r>
                        <a:rPr lang="es-EC" sz="1400" u="sng" strike="noStrike" dirty="0">
                          <a:effectLst/>
                        </a:rPr>
                        <a:t>H&amp;E</a:t>
                      </a:r>
                      <a:endParaRPr lang="es-EC" sz="1400" b="0" i="0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65" marR="8265" marT="82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Tejido branquial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65" marR="8265" marT="8265" marB="0" anchor="ctr"/>
                </a:tc>
              </a:tr>
              <a:tr h="33060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Tejido hepático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65" marR="8265" marT="8265" marB="0" anchor="ctr"/>
                </a:tc>
              </a:tr>
              <a:tr h="33060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400" u="sng" strike="noStrike" dirty="0">
                          <a:effectLst/>
                        </a:rPr>
                        <a:t>Microscopía </a:t>
                      </a:r>
                      <a:r>
                        <a:rPr lang="es-EC" sz="1400" u="sng" strike="noStrike" dirty="0" smtClean="0">
                          <a:effectLst/>
                        </a:rPr>
                        <a:t>electrónica</a:t>
                      </a:r>
                      <a:endParaRPr lang="es-EC" sz="1400" b="0" i="0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65" marR="8265" marT="8265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 smtClean="0">
                          <a:effectLst/>
                        </a:rPr>
                        <a:t>Tejido branquial MEB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65" marR="8265" marT="826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3060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 smtClean="0">
                          <a:effectLst/>
                        </a:rPr>
                        <a:t>Tejido hepático MET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65" marR="8265" marT="826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235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762000" y="391510"/>
            <a:ext cx="7696200" cy="911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C" sz="4800" dirty="0" smtClean="0"/>
              <a:t>Parámetros Hematológicos</a:t>
            </a:r>
            <a:endParaRPr lang="es-EC" sz="4800" dirty="0"/>
          </a:p>
        </p:txBody>
      </p:sp>
      <p:pic>
        <p:nvPicPr>
          <p:cNvPr id="5" name="Picture 1" descr="C:\Users\Feloman\Desktop\total\fotos\mantenimiento y experimento\tesis3 (840).JPG"/>
          <p:cNvPicPr>
            <a:picLocks noChangeAspect="1" noChangeArrowheads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448910"/>
            <a:ext cx="3352800" cy="293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a 7"/>
          <p:cNvGraphicFramePr/>
          <p:nvPr>
            <p:extLst>
              <p:ext uri="{D42A27DB-BD31-4B8C-83A1-F6EECF244321}">
                <p14:modId xmlns:p14="http://schemas.microsoft.com/office/powerpoint/2010/main" val="2466205889"/>
              </p:ext>
            </p:extLst>
          </p:nvPr>
        </p:nvGraphicFramePr>
        <p:xfrm>
          <a:off x="228600" y="1534510"/>
          <a:ext cx="5181600" cy="4942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3066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81000" y="2057400"/>
            <a:ext cx="838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 smtClean="0"/>
              <a:t>Al finalizar el ensayo, se prepararon placas procesadas para seccionamiento del micrótomo a 5μm y luego teñidos con hematoxilina, eosina de cortes en </a:t>
            </a:r>
            <a:r>
              <a:rPr lang="es-EC" dirty="0"/>
              <a:t>branquia e hígado.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52662"/>
            <a:ext cx="3436143" cy="2577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 descr="D:\pez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3430717"/>
            <a:ext cx="4990777" cy="185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3790867" y="5315958"/>
            <a:ext cx="1340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Branquias</a:t>
            </a:r>
            <a:endParaRPr lang="es-EC" dirty="0"/>
          </a:p>
        </p:txBody>
      </p:sp>
      <p:sp>
        <p:nvSpPr>
          <p:cNvPr id="9" name="8 CuadroTexto"/>
          <p:cNvSpPr txBox="1"/>
          <p:nvPr/>
        </p:nvSpPr>
        <p:spPr>
          <a:xfrm>
            <a:off x="6262900" y="5773158"/>
            <a:ext cx="128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Hígado</a:t>
            </a:r>
          </a:p>
        </p:txBody>
      </p:sp>
      <p:cxnSp>
        <p:nvCxnSpPr>
          <p:cNvPr id="10" name="9 Conector recto de flecha"/>
          <p:cNvCxnSpPr/>
          <p:nvPr/>
        </p:nvCxnSpPr>
        <p:spPr>
          <a:xfrm>
            <a:off x="6796300" y="5042477"/>
            <a:ext cx="0" cy="49440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/>
          <p:nvPr/>
        </p:nvCxnSpPr>
        <p:spPr>
          <a:xfrm flipH="1">
            <a:off x="4153223" y="4314885"/>
            <a:ext cx="1309254" cy="8526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 bwMode="auto">
          <a:xfrm>
            <a:off x="762000" y="391510"/>
            <a:ext cx="7696200" cy="911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45720" indent="0">
              <a:buFontTx/>
              <a:buNone/>
            </a:pPr>
            <a:r>
              <a:rPr lang="es-EC" sz="4800" dirty="0" smtClean="0"/>
              <a:t>Histología</a:t>
            </a:r>
            <a:endParaRPr lang="es-EC" sz="4800" dirty="0"/>
          </a:p>
        </p:txBody>
      </p:sp>
    </p:spTree>
    <p:extLst>
      <p:ext uri="{BB962C8B-B14F-4D97-AF65-F5344CB8AC3E}">
        <p14:creationId xmlns:p14="http://schemas.microsoft.com/office/powerpoint/2010/main" val="217898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5029200" y="1752600"/>
            <a:ext cx="4114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600" dirty="0" smtClean="0"/>
              <a:t>Hígado y branquia fueron colocados en </a:t>
            </a:r>
            <a:r>
              <a:rPr lang="es-EC" sz="1600" dirty="0"/>
              <a:t>glutaraldehido al 3% </a:t>
            </a:r>
            <a:r>
              <a:rPr lang="es-EC" sz="1600" dirty="0" smtClean="0"/>
              <a:t>buferado </a:t>
            </a:r>
          </a:p>
          <a:p>
            <a:pPr algn="just"/>
            <a:endParaRPr lang="es-EC" sz="1600" dirty="0"/>
          </a:p>
          <a:p>
            <a:pPr algn="just"/>
            <a:r>
              <a:rPr lang="es-EC" sz="1600" dirty="0" smtClean="0"/>
              <a:t>Procesamiento de muestras  </a:t>
            </a:r>
          </a:p>
          <a:p>
            <a:pPr algn="just"/>
            <a:r>
              <a:rPr lang="es-EC" sz="1600" dirty="0" smtClean="0"/>
              <a:t>Fijación </a:t>
            </a:r>
          </a:p>
          <a:p>
            <a:pPr algn="just"/>
            <a:r>
              <a:rPr lang="es-EC" sz="1600" dirty="0" smtClean="0"/>
              <a:t>Pos fijación </a:t>
            </a:r>
          </a:p>
          <a:p>
            <a:pPr algn="just"/>
            <a:r>
              <a:rPr lang="es-EC" sz="1600" dirty="0" smtClean="0"/>
              <a:t>Deshidratación (30 al 99%) .</a:t>
            </a:r>
          </a:p>
          <a:p>
            <a:pPr algn="just"/>
            <a:endParaRPr lang="es-EC" sz="1600" dirty="0"/>
          </a:p>
          <a:p>
            <a:pPr algn="just"/>
            <a:r>
              <a:rPr lang="es-EC" sz="1600" dirty="0"/>
              <a:t>L</a:t>
            </a:r>
            <a:r>
              <a:rPr lang="es-EC" sz="1600" dirty="0" smtClean="0"/>
              <a:t>os tejidos hepáticos se colocaron en resinas </a:t>
            </a:r>
          </a:p>
          <a:p>
            <a:pPr algn="just"/>
            <a:r>
              <a:rPr lang="es-EC" sz="1600" dirty="0" smtClean="0"/>
              <a:t>Cortes en el ultra micrótomo (100nm)  cubrimiento y tinción </a:t>
            </a:r>
          </a:p>
          <a:p>
            <a:pPr algn="just"/>
            <a:r>
              <a:rPr lang="es-EC" sz="1600" dirty="0" smtClean="0"/>
              <a:t>Observación </a:t>
            </a:r>
            <a:r>
              <a:rPr lang="es-EC" sz="1600" b="1" dirty="0" smtClean="0"/>
              <a:t>(MET)</a:t>
            </a:r>
            <a:endParaRPr lang="es-EC" sz="1600" b="1" dirty="0"/>
          </a:p>
          <a:p>
            <a:pPr algn="just"/>
            <a:endParaRPr lang="es-EC" sz="1600" dirty="0" smtClean="0"/>
          </a:p>
          <a:p>
            <a:pPr algn="just"/>
            <a:r>
              <a:rPr lang="es-EC" sz="1600" dirty="0" smtClean="0"/>
              <a:t>Las branquias pasaron por un proceso de secado químico y fueron colocadas en una cinta de doble capa para su recubrimiento y posterior observación SEM (</a:t>
            </a:r>
            <a:r>
              <a:rPr lang="es-EC" sz="1600" b="1" dirty="0" smtClean="0"/>
              <a:t>Scanning </a:t>
            </a:r>
            <a:r>
              <a:rPr lang="es-EC" sz="1600" b="1" dirty="0"/>
              <a:t>Electron Microscopy)</a:t>
            </a:r>
          </a:p>
          <a:p>
            <a:pPr algn="just"/>
            <a:r>
              <a:rPr lang="es-EC" sz="1600" dirty="0" smtClean="0"/>
              <a:t> </a:t>
            </a:r>
            <a:endParaRPr lang="es-EC" sz="1600" dirty="0"/>
          </a:p>
        </p:txBody>
      </p:sp>
      <p:pic>
        <p:nvPicPr>
          <p:cNvPr id="6" name="Picture 2" descr="C:\Users\Feloman\Desktop\total\fotos\microscol+pia electronica\duc2016 2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64" y="1734576"/>
            <a:ext cx="2272615" cy="170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Feloman\Desktop\total\fotos\microscol+pia electronica\tesis4 (158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691" y="2813179"/>
            <a:ext cx="1947766" cy="259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Feloman\Desktop\total\fotos\microscol+pia electronica\tesis5 (76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64" y="5151452"/>
            <a:ext cx="2279542" cy="170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Feloman\Desktop\total\fotos\microscol+pia electronica\tesis4 (208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2295706" cy="170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1 Título"/>
          <p:cNvSpPr txBox="1">
            <a:spLocks/>
          </p:cNvSpPr>
          <p:nvPr/>
        </p:nvSpPr>
        <p:spPr bwMode="auto">
          <a:xfrm>
            <a:off x="762000" y="391510"/>
            <a:ext cx="7696200" cy="911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45720" indent="0">
              <a:buFontTx/>
              <a:buNone/>
            </a:pPr>
            <a:r>
              <a:rPr lang="es-EC" sz="4800" dirty="0" smtClean="0"/>
              <a:t>Microscopía electrónica</a:t>
            </a:r>
            <a:endParaRPr lang="es-EC" sz="4800" dirty="0"/>
          </a:p>
        </p:txBody>
      </p:sp>
    </p:spTree>
    <p:extLst>
      <p:ext uri="{BB962C8B-B14F-4D97-AF65-F5344CB8AC3E}">
        <p14:creationId xmlns:p14="http://schemas.microsoft.com/office/powerpoint/2010/main" val="176169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Estadística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10000"/>
          </a:xfrm>
        </p:spPr>
        <p:txBody>
          <a:bodyPr/>
          <a:lstStyle/>
          <a:p>
            <a:pPr marL="0" indent="0" algn="just">
              <a:buNone/>
            </a:pPr>
            <a:r>
              <a:rPr lang="es-EC" dirty="0" smtClean="0"/>
              <a:t> </a:t>
            </a:r>
          </a:p>
          <a:p>
            <a:pPr algn="just"/>
            <a:r>
              <a:rPr lang="es-EC" dirty="0" smtClean="0"/>
              <a:t>La verificación de los supuestos </a:t>
            </a:r>
            <a:r>
              <a:rPr lang="es-EC" u="sng" dirty="0" smtClean="0"/>
              <a:t>Normalidad </a:t>
            </a:r>
            <a:r>
              <a:rPr lang="es-EC" dirty="0" smtClean="0"/>
              <a:t>se aprobaron mediante la determinación estandarizada de sesgo y curtosis  (-2 a +2) </a:t>
            </a:r>
          </a:p>
          <a:p>
            <a:pPr algn="just"/>
            <a:r>
              <a:rPr lang="es-EC" u="sng" dirty="0" smtClean="0"/>
              <a:t>Homogeneidad de varianza</a:t>
            </a:r>
            <a:r>
              <a:rPr lang="es-EC" dirty="0" smtClean="0"/>
              <a:t>: Levene</a:t>
            </a:r>
            <a:endParaRPr lang="es-EC" dirty="0"/>
          </a:p>
          <a:p>
            <a:r>
              <a:rPr lang="es-EC" dirty="0" smtClean="0"/>
              <a:t>ANAVA </a:t>
            </a:r>
          </a:p>
          <a:p>
            <a:r>
              <a:rPr lang="es-EC" dirty="0" smtClean="0"/>
              <a:t>Comparación de medias, usando el test LSD Fisher </a:t>
            </a:r>
          </a:p>
          <a:p>
            <a:r>
              <a:rPr lang="es-EC" dirty="0" smtClean="0"/>
              <a:t>valor p ≤ 0.05 o alfa del 95 %</a:t>
            </a:r>
          </a:p>
          <a:p>
            <a:r>
              <a:rPr lang="es-EC" dirty="0" smtClean="0"/>
              <a:t>Poder de la prueba </a:t>
            </a:r>
            <a:r>
              <a:rPr lang="el-GR" dirty="0" smtClean="0"/>
              <a:t>β</a:t>
            </a:r>
            <a:r>
              <a:rPr lang="es-EC" dirty="0" smtClean="0"/>
              <a:t> 80%</a:t>
            </a:r>
          </a:p>
          <a:p>
            <a:r>
              <a:rPr lang="es-EC" dirty="0" smtClean="0"/>
              <a:t>n=90</a:t>
            </a:r>
          </a:p>
          <a:p>
            <a:r>
              <a:rPr lang="es-EC" dirty="0" smtClean="0"/>
              <a:t>software Statgraph </a:t>
            </a:r>
          </a:p>
          <a:p>
            <a:pPr marL="0" indent="0">
              <a:buNone/>
            </a:pPr>
            <a:r>
              <a:rPr lang="es-EC" dirty="0" smtClean="0"/>
              <a:t>Para las variables colinesterasa sérica y fosfatasa alcalina se realizó una transformación de datos Log de base 10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1460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4800600" y="304800"/>
            <a:ext cx="3657600" cy="96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C" dirty="0" smtClean="0"/>
              <a:t>RESULTADOS</a:t>
            </a:r>
            <a:endParaRPr lang="es-EC" dirty="0"/>
          </a:p>
        </p:txBody>
      </p:sp>
      <p:sp>
        <p:nvSpPr>
          <p:cNvPr id="5" name="2 Marcador de contenido"/>
          <p:cNvSpPr txBox="1">
            <a:spLocks/>
          </p:cNvSpPr>
          <p:nvPr/>
        </p:nvSpPr>
        <p:spPr bwMode="auto">
          <a:xfrm>
            <a:off x="304800" y="1385455"/>
            <a:ext cx="8153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" indent="0" algn="just">
              <a:buFontTx/>
              <a:buNone/>
            </a:pPr>
            <a:r>
              <a:rPr lang="es-EC" sz="2400" dirty="0" smtClean="0">
                <a:solidFill>
                  <a:schemeClr val="tx2"/>
                </a:solidFill>
              </a:rPr>
              <a:t>Toxicidad de biomasa de </a:t>
            </a:r>
            <a:r>
              <a:rPr lang="es-EC" sz="2400" i="1" dirty="0" smtClean="0">
                <a:solidFill>
                  <a:schemeClr val="tx2"/>
                </a:solidFill>
              </a:rPr>
              <a:t>Chlorella sp.</a:t>
            </a:r>
            <a:endParaRPr lang="es-EC" sz="2400" dirty="0">
              <a:solidFill>
                <a:schemeClr val="tx2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81000" y="2046238"/>
            <a:ext cx="8153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300" dirty="0" smtClean="0"/>
              <a:t>En el bioensayo de </a:t>
            </a:r>
            <a:r>
              <a:rPr lang="es-EC" sz="2300" i="1" dirty="0" smtClean="0"/>
              <a:t>Artemia salina</a:t>
            </a:r>
            <a:r>
              <a:rPr lang="es-EC" sz="2300" dirty="0" smtClean="0"/>
              <a:t>, en concentraciones de hasta 3000 ppm de microalga </a:t>
            </a:r>
            <a:r>
              <a:rPr lang="es-EC" sz="2300" i="1" dirty="0" smtClean="0"/>
              <a:t>Chlorella sp. </a:t>
            </a:r>
            <a:r>
              <a:rPr lang="es-EC" sz="2300" i="1" dirty="0"/>
              <a:t>b</a:t>
            </a:r>
            <a:r>
              <a:rPr lang="es-EC" sz="2300" i="1" dirty="0" smtClean="0"/>
              <a:t>iotipo 1, no se </a:t>
            </a:r>
            <a:r>
              <a:rPr lang="es-EC" sz="2300" dirty="0" smtClean="0"/>
              <a:t>evidenció mortalidad.</a:t>
            </a:r>
          </a:p>
          <a:p>
            <a:pPr algn="just"/>
            <a:endParaRPr lang="es-EC" sz="2300" dirty="0" smtClean="0"/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927602"/>
              </p:ext>
            </p:extLst>
          </p:nvPr>
        </p:nvGraphicFramePr>
        <p:xfrm>
          <a:off x="990600" y="3886200"/>
          <a:ext cx="6705600" cy="1828798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584000"/>
                <a:gridCol w="3537600"/>
                <a:gridCol w="1584000"/>
              </a:tblGrid>
              <a:tr h="272374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Categoría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Nivel de toxicidad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ppm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9404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I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Extremadamente tóxico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1 </a:t>
                      </a:r>
                      <a:r>
                        <a:rPr lang="es-EC" sz="1100" u="none" strike="noStrike" dirty="0" smtClean="0">
                          <a:effectLst/>
                        </a:rPr>
                        <a:t>- </a:t>
                      </a:r>
                      <a:r>
                        <a:rPr lang="es-EC" sz="1100" u="none" strike="noStrike" dirty="0">
                          <a:effectLst/>
                        </a:rPr>
                        <a:t>10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9404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II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Altamente tóxico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10 - 100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9404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III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Moderadamente tóxico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100 -500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9404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IV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Ligeramente tóxico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500 - 1000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9404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V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Prácticamente no tóxico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1000 - 1500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940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VI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Relativamente inocuo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&gt; 1500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2209800" y="3333690"/>
            <a:ext cx="502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dirty="0"/>
              <a:t>Clasificación toxicidad según CYTED 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066800" y="5715000"/>
            <a:ext cx="3886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50" dirty="0"/>
              <a:t>Fuente: </a:t>
            </a:r>
            <a:r>
              <a:rPr lang="es-EC" sz="1050" dirty="0"/>
              <a:t>(Sánchez &amp; Neira, 2005)</a:t>
            </a:r>
          </a:p>
          <a:p>
            <a:endParaRPr lang="es-EC" sz="1050" dirty="0"/>
          </a:p>
        </p:txBody>
      </p:sp>
      <p:sp>
        <p:nvSpPr>
          <p:cNvPr id="16" name="15 CuadroTexto"/>
          <p:cNvSpPr txBox="1"/>
          <p:nvPr/>
        </p:nvSpPr>
        <p:spPr>
          <a:xfrm>
            <a:off x="6287814" y="6324600"/>
            <a:ext cx="2819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(Villafuerte, 2016;  Mihae, 2016)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114373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3214851" y="-152400"/>
            <a:ext cx="6400800" cy="95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C" sz="3300" dirty="0" smtClean="0"/>
              <a:t>Ensayo de toxicidad aguda</a:t>
            </a:r>
            <a:endParaRPr lang="es-EC" sz="3300" dirty="0"/>
          </a:p>
        </p:txBody>
      </p:sp>
      <p:sp>
        <p:nvSpPr>
          <p:cNvPr id="5" name="4 CuadroTexto"/>
          <p:cNvSpPr txBox="1"/>
          <p:nvPr/>
        </p:nvSpPr>
        <p:spPr>
          <a:xfrm>
            <a:off x="4264561" y="3144467"/>
            <a:ext cx="449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/>
              <a:t>Modelo ajustado Probit de letalidad media en tilapia híbrida (n = 120) (p ≤ 0.05)</a:t>
            </a:r>
          </a:p>
          <a:p>
            <a:pPr marL="342900" indent="-342900" algn="just">
              <a:buFontTx/>
              <a:buChar char="-"/>
            </a:pPr>
            <a:r>
              <a:rPr lang="es-EC" dirty="0" smtClean="0"/>
              <a:t>CL</a:t>
            </a:r>
            <a:r>
              <a:rPr lang="es-EC" baseline="-25000" dirty="0" smtClean="0"/>
              <a:t>50</a:t>
            </a:r>
            <a:r>
              <a:rPr lang="es-EC" dirty="0" smtClean="0"/>
              <a:t> = 7.5 ppm.</a:t>
            </a:r>
          </a:p>
          <a:p>
            <a:pPr algn="just"/>
            <a:endParaRPr lang="es-EC" dirty="0"/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422400"/>
              </p:ext>
            </p:extLst>
          </p:nvPr>
        </p:nvGraphicFramePr>
        <p:xfrm>
          <a:off x="0" y="7524"/>
          <a:ext cx="3810000" cy="6637901"/>
        </p:xfrm>
        <a:graphic>
          <a:graphicData uri="http://schemas.openxmlformats.org/drawingml/2006/table">
            <a:tbl>
              <a:tblPr bandRow="1">
                <a:tableStyleId>{8A107856-5554-42FB-B03E-39F5DBC370BA}</a:tableStyleId>
              </a:tblPr>
              <a:tblGrid>
                <a:gridCol w="792373"/>
                <a:gridCol w="1069707"/>
                <a:gridCol w="977261"/>
                <a:gridCol w="970659"/>
              </a:tblGrid>
              <a:tr h="33989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 smtClean="0">
                          <a:effectLst/>
                        </a:rPr>
                        <a:t>Probit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62" marR="4762" marT="4762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Concentración </a:t>
                      </a:r>
                      <a:r>
                        <a:rPr lang="es-EC" sz="1100" u="none" strike="noStrike" dirty="0" smtClean="0">
                          <a:effectLst/>
                        </a:rPr>
                        <a:t>(ppm)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62" marR="4762" marT="4762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 smtClean="0">
                          <a:effectLst/>
                        </a:rPr>
                        <a:t>Límite de confianza al 95%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</a:tr>
              <a:tr h="18187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Inferior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Superior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62" marR="4762" marT="4762" marB="0" anchor="b"/>
                </a:tc>
              </a:tr>
              <a:tr h="17321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0.01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2.203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0.910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3.118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</a:tr>
              <a:tr h="17321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0.02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2.545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1.183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3.461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</a:tr>
              <a:tr h="17321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0.03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2.789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1.396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3.702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</a:tr>
              <a:tr h="17321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0.04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2.987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1.581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3.896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</a:tr>
              <a:tr h="17321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0.05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3.160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1.748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4.065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</a:tr>
              <a:tr h="17321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0.06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3.314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1.903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4.215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</a:tr>
              <a:tr h="17321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0.07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3.455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2.049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4.354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</a:tr>
              <a:tr h="17321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0.08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3.587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2.188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4.484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</a:tr>
              <a:tr h="17321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0.09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3.711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2.322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4.608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</a:tr>
              <a:tr h="17321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0.1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3.829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2.452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4.726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</a:tr>
              <a:tr h="17321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0.15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4.360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3.055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5.277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</a:tr>
              <a:tr h="17321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0.2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4.833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3.608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5.811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</a:tr>
              <a:tr h="17321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0.25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5.280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4.122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6.370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</a:tr>
              <a:tr h="17321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0.3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5.716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4.602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6.984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</a:tr>
              <a:tr h="17321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0.35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6.153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5.050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7.676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</a:tr>
              <a:tr h="17321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0.4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6.598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5.471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8.465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</a:tr>
              <a:tr h="17321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0.45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7.059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5.872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9.367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</a:tr>
              <a:tr h="181877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0.5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</a:rPr>
                        <a:t>7.544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>
                    <a:cell3D prstMaterial="dkEdge">
                      <a:bevel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6.262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10.404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</a:tr>
              <a:tr h="181877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0.55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8.063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6.651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11.602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</a:tr>
              <a:tr h="17321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0.6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8.627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7.049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13.003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</a:tr>
              <a:tr h="17321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0.65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9.251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7.466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14.665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</a:tr>
              <a:tr h="17321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0.7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9.957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7.916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16.682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</a:tr>
              <a:tr h="17321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0.75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10.780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8.417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19.205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</a:tr>
              <a:tr h="17321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0.8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11.777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8.999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22.501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</a:tr>
              <a:tr h="17321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0.85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13.056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9.712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27.104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</a:tr>
              <a:tr h="17321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0.9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14.864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10.674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34.315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</a:tr>
              <a:tr h="17321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0.91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15.337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10.917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36.334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</a:tr>
              <a:tr h="17321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0.92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15.868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11.188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38.665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</a:tr>
              <a:tr h="17321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0.93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16.473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11.492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41.406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</a:tr>
              <a:tr h="17321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0.94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17.176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11.840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44.701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</a:tr>
              <a:tr h="17321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0.95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18.015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12.249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48.785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</a:tr>
              <a:tr h="17321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0.96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19.052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12.745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54.070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</a:tr>
              <a:tr h="17321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0.97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20.410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13.381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61.368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</a:tr>
              <a:tr h="17321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0.98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22.366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14.272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72.635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</a:tr>
              <a:tr h="17321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0.99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25.837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15.791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u="none" strike="noStrike" dirty="0">
                          <a:effectLst/>
                        </a:rPr>
                        <a:t>94.782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62" marR="4762" marT="4762" marB="0" anchor="b"/>
                </a:tc>
              </a:tr>
            </a:tbl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6096000" y="623789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Fuente: (EPA, </a:t>
            </a:r>
            <a:r>
              <a:rPr lang="es-ES" dirty="0" smtClean="0"/>
              <a:t>2016)</a:t>
            </a:r>
            <a:endParaRPr lang="es-EC" dirty="0"/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0181942"/>
              </p:ext>
            </p:extLst>
          </p:nvPr>
        </p:nvGraphicFramePr>
        <p:xfrm>
          <a:off x="4038600" y="4724400"/>
          <a:ext cx="5105400" cy="1319112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914400"/>
                <a:gridCol w="1676400"/>
                <a:gridCol w="762000"/>
                <a:gridCol w="838200"/>
                <a:gridCol w="914400"/>
              </a:tblGrid>
              <a:tr h="42812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Nombre común 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Nombre científico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Edad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Duración 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Toxicidad ppm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3257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Carpa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i="1" u="none" strike="noStrike" dirty="0">
                          <a:effectLst/>
                        </a:rPr>
                        <a:t>Pimephales promelas</a:t>
                      </a:r>
                      <a:endParaRPr lang="es-EC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0.7 g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96 hr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10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38384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Trucha arcoíris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i="1" u="none" strike="noStrike" dirty="0">
                          <a:effectLst/>
                        </a:rPr>
                        <a:t>Oncorhynchus mykiss</a:t>
                      </a:r>
                      <a:endParaRPr lang="es-EC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2.7 g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96 hr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1.32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38384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Camarón mísido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i="1" u="none" strike="noStrike" dirty="0">
                          <a:effectLst/>
                        </a:rPr>
                        <a:t>Americamysis bahia</a:t>
                      </a:r>
                      <a:endParaRPr lang="es-EC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24 hr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96 hr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effectLst/>
                        </a:rPr>
                        <a:t>0.098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9" name="8 Imagen"/>
          <p:cNvPicPr/>
          <p:nvPr/>
        </p:nvPicPr>
        <p:blipFill>
          <a:blip r:embed="rId2"/>
          <a:srcRect l="17267" t="31003" r="34801" b="24316"/>
          <a:stretch>
            <a:fillRect/>
          </a:stretch>
        </p:blipFill>
        <p:spPr bwMode="auto">
          <a:xfrm>
            <a:off x="4296092" y="802450"/>
            <a:ext cx="4314508" cy="2321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446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914400"/>
            <a:ext cx="9372600" cy="1143000"/>
          </a:xfrm>
        </p:spPr>
        <p:txBody>
          <a:bodyPr/>
          <a:lstStyle/>
          <a:p>
            <a:r>
              <a:rPr lang="es-EC" sz="2800" dirty="0" smtClean="0"/>
              <a:t>Mortalidad en el ensayo toxicológico de carbendazim y administración de microalgas en tilapia </a:t>
            </a:r>
            <a:endParaRPr lang="es-EC" sz="2800" dirty="0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3371969"/>
              </p:ext>
            </p:extLst>
          </p:nvPr>
        </p:nvGraphicFramePr>
        <p:xfrm>
          <a:off x="5334000" y="2667000"/>
          <a:ext cx="3505200" cy="2133600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2086429"/>
                <a:gridCol w="1418771"/>
              </a:tblGrid>
              <a:tr h="4572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2000" b="1" u="none" strike="noStrike" dirty="0" smtClean="0">
                          <a:effectLst/>
                        </a:rPr>
                        <a:t>Parámetros (Promedio)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PH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7.1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6096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Temperatura 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24.4 °C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6096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Oxígeno disuelto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u="none" strike="noStrike" dirty="0">
                          <a:effectLst/>
                        </a:rPr>
                        <a:t>4.46 mg/L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graphicFrame>
        <p:nvGraphicFramePr>
          <p:cNvPr id="4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6907360"/>
              </p:ext>
            </p:extLst>
          </p:nvPr>
        </p:nvGraphicFramePr>
        <p:xfrm>
          <a:off x="228600" y="2895600"/>
          <a:ext cx="480060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3942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Hemoglobina y Hematocrito</a:t>
            </a:r>
            <a:endParaRPr lang="es-EC" dirty="0"/>
          </a:p>
        </p:txBody>
      </p:sp>
      <p:sp>
        <p:nvSpPr>
          <p:cNvPr id="4" name="3 Rectángulo"/>
          <p:cNvSpPr/>
          <p:nvPr/>
        </p:nvSpPr>
        <p:spPr>
          <a:xfrm>
            <a:off x="5257800" y="6172200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Ramesh y Saravanan, 2008</a:t>
            </a:r>
          </a:p>
        </p:txBody>
      </p:sp>
      <p:pic>
        <p:nvPicPr>
          <p:cNvPr id="5" name="1 Imagen"/>
          <p:cNvPicPr/>
          <p:nvPr/>
        </p:nvPicPr>
        <p:blipFill rotWithShape="1">
          <a:blip r:embed="rId2"/>
          <a:srcRect l="10887" t="14938" r="13233" b="8741"/>
          <a:stretch/>
        </p:blipFill>
        <p:spPr bwMode="auto">
          <a:xfrm>
            <a:off x="214282" y="3500438"/>
            <a:ext cx="4286280" cy="237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3443113"/>
              </p:ext>
            </p:extLst>
          </p:nvPr>
        </p:nvGraphicFramePr>
        <p:xfrm>
          <a:off x="1285852" y="1285860"/>
          <a:ext cx="6429421" cy="1724025"/>
        </p:xfrm>
        <a:graphic>
          <a:graphicData uri="http://schemas.openxmlformats.org/drawingml/2006/table">
            <a:tbl>
              <a:tblPr firstRow="1">
                <a:tableStyleId>{9DCAF9ED-07DC-4A11-8D7F-57B35C25682E}</a:tableStyleId>
              </a:tblPr>
              <a:tblGrid>
                <a:gridCol w="3415631"/>
                <a:gridCol w="1506895"/>
                <a:gridCol w="1506895"/>
              </a:tblGrid>
              <a:tr h="6096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Tratamientos 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 smtClean="0">
                          <a:effectLst/>
                        </a:rPr>
                        <a:t>Hemoglobina </a:t>
                      </a:r>
                      <a:r>
                        <a:rPr lang="es-EC" sz="1400" u="none" strike="noStrike" dirty="0">
                          <a:effectLst/>
                        </a:rPr>
                        <a:t>(</a:t>
                      </a:r>
                      <a:r>
                        <a:rPr lang="es-EC" sz="1400" u="none" strike="noStrike" dirty="0" smtClean="0">
                          <a:effectLst/>
                        </a:rPr>
                        <a:t>g/dL)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 smtClean="0">
                          <a:effectLst/>
                        </a:rPr>
                        <a:t>Hematocrito (%)</a:t>
                      </a:r>
                      <a:endParaRPr lang="es-EC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 smtClean="0">
                          <a:effectLst/>
                        </a:rPr>
                        <a:t> T1: Control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10.4 ± </a:t>
                      </a:r>
                      <a:r>
                        <a:rPr lang="es-EC" sz="1400" u="none" strike="noStrike" dirty="0" smtClean="0">
                          <a:effectLst/>
                        </a:rPr>
                        <a:t>1.64**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32.9 ± </a:t>
                      </a:r>
                      <a:r>
                        <a:rPr lang="es-EC" sz="1200" u="none" strike="noStrike" dirty="0" smtClean="0">
                          <a:effectLst/>
                        </a:rPr>
                        <a:t>5.63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75" marR="9175" marT="917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smtClean="0">
                          <a:effectLst/>
                        </a:rPr>
                        <a:t>T2: 0.5 </a:t>
                      </a:r>
                      <a:r>
                        <a:rPr lang="it-IT" sz="1400" u="none" strike="noStrike" dirty="0">
                          <a:effectLst/>
                        </a:rPr>
                        <a:t>(</a:t>
                      </a:r>
                      <a:r>
                        <a:rPr lang="it-IT" sz="1400" u="none" strike="noStrike" dirty="0" smtClean="0">
                          <a:effectLst/>
                        </a:rPr>
                        <a:t>mg/L) </a:t>
                      </a:r>
                      <a:r>
                        <a:rPr lang="it-IT" sz="1400" u="none" strike="noStrike" dirty="0">
                          <a:effectLst/>
                        </a:rPr>
                        <a:t>CBM </a:t>
                      </a:r>
                      <a:r>
                        <a:rPr lang="it-IT" sz="1400" i="1" u="none" strike="noStrike" dirty="0">
                          <a:effectLst/>
                        </a:rPr>
                        <a:t>+ Chlorella sp</a:t>
                      </a:r>
                      <a:r>
                        <a:rPr lang="it-IT" sz="1400" u="none" strike="noStrike" dirty="0">
                          <a:effectLst/>
                        </a:rPr>
                        <a:t>.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8.9 ± 1.25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26.6 ± </a:t>
                      </a:r>
                      <a:r>
                        <a:rPr lang="es-EC" sz="1200" u="none" strike="noStrike" dirty="0" smtClean="0">
                          <a:effectLst/>
                        </a:rPr>
                        <a:t>5.17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75" marR="9175" marT="917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smtClean="0">
                          <a:effectLst/>
                        </a:rPr>
                        <a:t>T3: 0.75 </a:t>
                      </a:r>
                      <a:r>
                        <a:rPr lang="it-IT" sz="1400" u="none" strike="noStrike" dirty="0">
                          <a:effectLst/>
                        </a:rPr>
                        <a:t>(</a:t>
                      </a:r>
                      <a:r>
                        <a:rPr lang="it-IT" sz="1400" u="none" strike="noStrike" dirty="0" smtClean="0">
                          <a:effectLst/>
                        </a:rPr>
                        <a:t>mg/L) </a:t>
                      </a:r>
                      <a:r>
                        <a:rPr lang="it-IT" sz="1400" u="none" strike="noStrike" dirty="0">
                          <a:effectLst/>
                        </a:rPr>
                        <a:t>CBM + </a:t>
                      </a:r>
                      <a:r>
                        <a:rPr lang="it-IT" sz="1400" i="1" u="none" strike="noStrike" dirty="0">
                          <a:effectLst/>
                        </a:rPr>
                        <a:t>Chlorella sp</a:t>
                      </a:r>
                      <a:r>
                        <a:rPr lang="it-IT" sz="1400" u="none" strike="noStrike" dirty="0">
                          <a:effectLst/>
                        </a:rPr>
                        <a:t>.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7.3 ± 0.63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22.7 ± </a:t>
                      </a:r>
                      <a:r>
                        <a:rPr lang="es-EC" sz="1200" u="none" strike="noStrike" dirty="0" smtClean="0">
                          <a:effectLst/>
                        </a:rPr>
                        <a:t>2.14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75" marR="9175" marT="917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 smtClean="0">
                          <a:effectLst/>
                        </a:rPr>
                        <a:t>T4: 0.5 </a:t>
                      </a:r>
                      <a:r>
                        <a:rPr lang="es-EC" sz="1400" u="none" strike="noStrike" dirty="0">
                          <a:effectLst/>
                        </a:rPr>
                        <a:t>(</a:t>
                      </a:r>
                      <a:r>
                        <a:rPr lang="es-EC" sz="1400" u="none" strike="noStrike" dirty="0" smtClean="0">
                          <a:effectLst/>
                        </a:rPr>
                        <a:t>mg/L) </a:t>
                      </a:r>
                      <a:r>
                        <a:rPr lang="es-EC" sz="1400" u="none" strike="noStrike" dirty="0">
                          <a:effectLst/>
                        </a:rPr>
                        <a:t>CBM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7.7 ± 0.62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24.1 ± </a:t>
                      </a:r>
                      <a:r>
                        <a:rPr lang="es-EC" sz="1200" u="none" strike="noStrike" dirty="0" smtClean="0">
                          <a:effectLst/>
                        </a:rPr>
                        <a:t>1.98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75" marR="9175" marT="917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 smtClean="0">
                          <a:effectLst/>
                        </a:rPr>
                        <a:t>T5:</a:t>
                      </a:r>
                      <a:r>
                        <a:rPr lang="es-EC" sz="1400" u="none" strike="noStrike" baseline="0" dirty="0" smtClean="0">
                          <a:effectLst/>
                        </a:rPr>
                        <a:t> </a:t>
                      </a:r>
                      <a:r>
                        <a:rPr lang="es-EC" sz="1400" u="none" strike="noStrike" dirty="0" smtClean="0">
                          <a:effectLst/>
                        </a:rPr>
                        <a:t>0.75 </a:t>
                      </a:r>
                      <a:r>
                        <a:rPr lang="es-EC" sz="1400" u="none" strike="noStrike" dirty="0">
                          <a:effectLst/>
                        </a:rPr>
                        <a:t>(</a:t>
                      </a:r>
                      <a:r>
                        <a:rPr lang="es-EC" sz="1400" u="none" strike="noStrike" dirty="0" smtClean="0">
                          <a:effectLst/>
                        </a:rPr>
                        <a:t>mg/L) </a:t>
                      </a:r>
                      <a:r>
                        <a:rPr lang="es-EC" sz="1400" u="none" strike="noStrike" dirty="0">
                          <a:effectLst/>
                        </a:rPr>
                        <a:t>CBM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6.6 ± </a:t>
                      </a:r>
                      <a:r>
                        <a:rPr lang="es-EC" sz="1400" u="none" strike="noStrike" dirty="0" smtClean="0">
                          <a:effectLst/>
                        </a:rPr>
                        <a:t>0.7*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23.2 ± </a:t>
                      </a:r>
                      <a:r>
                        <a:rPr lang="es-EC" sz="1200" u="none" strike="noStrike" dirty="0" smtClean="0">
                          <a:effectLst/>
                        </a:rPr>
                        <a:t>2.06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75" marR="9175" marT="9175" marB="0" anchor="b"/>
                </a:tc>
              </a:tr>
            </a:tbl>
          </a:graphicData>
        </a:graphic>
      </p:graphicFrame>
      <p:pic>
        <p:nvPicPr>
          <p:cNvPr id="7" name="2 Imagen"/>
          <p:cNvPicPr/>
          <p:nvPr/>
        </p:nvPicPr>
        <p:blipFill rotWithShape="1">
          <a:blip r:embed="rId3"/>
          <a:srcRect l="13069" t="14173" r="18534" b="9985"/>
          <a:stretch/>
        </p:blipFill>
        <p:spPr bwMode="auto">
          <a:xfrm>
            <a:off x="4572000" y="3500438"/>
            <a:ext cx="435771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 rot="16200000">
            <a:off x="-539206" y="4405553"/>
            <a:ext cx="1801480" cy="276999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000" dirty="0" smtClean="0">
                <a:solidFill>
                  <a:schemeClr val="tx1"/>
                </a:solidFill>
              </a:rPr>
              <a:t>Hemoglobina</a:t>
            </a:r>
            <a:r>
              <a:rPr lang="es-ES" sz="1200" dirty="0" smtClean="0">
                <a:solidFill>
                  <a:schemeClr val="tx1"/>
                </a:solidFill>
              </a:rPr>
              <a:t> (</a:t>
            </a:r>
            <a:r>
              <a:rPr lang="es-ES" sz="1000" dirty="0" smtClean="0">
                <a:solidFill>
                  <a:schemeClr val="tx1"/>
                </a:solidFill>
              </a:rPr>
              <a:t>mg/dl)</a:t>
            </a:r>
            <a:endParaRPr lang="es-EC" sz="1000" dirty="0">
              <a:solidFill>
                <a:schemeClr val="tx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 rot="16200000">
            <a:off x="3809760" y="4492382"/>
            <a:ext cx="1801480" cy="24622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000" dirty="0" smtClean="0">
                <a:solidFill>
                  <a:schemeClr val="tx1"/>
                </a:solidFill>
              </a:rPr>
              <a:t>Hematocrito %</a:t>
            </a:r>
            <a:endParaRPr lang="es-EC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33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2338588"/>
              </p:ext>
            </p:extLst>
          </p:nvPr>
        </p:nvGraphicFramePr>
        <p:xfrm>
          <a:off x="381000" y="2332037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AutoShape 2" descr="Resultado de imagen para cultivo de microalg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sp>
        <p:nvSpPr>
          <p:cNvPr id="6" name="AutoShape 4" descr="Resultado de imagen para cultivo de microalga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pic>
        <p:nvPicPr>
          <p:cNvPr id="24583" name="Picture 7" descr="Resultado de imagen para cultivo de microalga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762000"/>
            <a:ext cx="31496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6629400" y="3169936"/>
            <a:ext cx="1905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sz="1400" dirty="0"/>
          </a:p>
          <a:p>
            <a:pPr marL="285750" indent="-285750">
              <a:buFontTx/>
              <a:buChar char="-"/>
            </a:pPr>
            <a:r>
              <a:rPr lang="es-EC" sz="1400" dirty="0" smtClean="0"/>
              <a:t>Bioremediación</a:t>
            </a:r>
          </a:p>
          <a:p>
            <a:pPr marL="285750" indent="-285750">
              <a:buFontTx/>
              <a:buChar char="-"/>
            </a:pPr>
            <a:endParaRPr lang="es-EC" sz="1400" dirty="0" smtClean="0"/>
          </a:p>
          <a:p>
            <a:pPr marL="285750" indent="-285750">
              <a:buFontTx/>
              <a:buChar char="-"/>
            </a:pPr>
            <a:r>
              <a:rPr lang="es-EC" sz="1400" dirty="0" smtClean="0"/>
              <a:t>Biocombustibles</a:t>
            </a:r>
          </a:p>
          <a:p>
            <a:pPr marL="285750" indent="-285750">
              <a:buFontTx/>
              <a:buChar char="-"/>
            </a:pPr>
            <a:endParaRPr lang="es-EC" sz="1400" dirty="0" smtClean="0"/>
          </a:p>
          <a:p>
            <a:pPr marL="285750" indent="-285750">
              <a:buFontTx/>
              <a:buChar char="-"/>
            </a:pPr>
            <a:r>
              <a:rPr lang="es-EC" sz="1400" dirty="0"/>
              <a:t>Alimentación animal y </a:t>
            </a:r>
            <a:r>
              <a:rPr lang="es-EC" sz="1400" dirty="0" smtClean="0"/>
              <a:t>humana</a:t>
            </a:r>
          </a:p>
          <a:p>
            <a:pPr marL="285750" indent="-285750">
              <a:buFontTx/>
              <a:buChar char="-"/>
            </a:pPr>
            <a:endParaRPr lang="es-EC" sz="1400" dirty="0" smtClean="0"/>
          </a:p>
          <a:p>
            <a:pPr marL="285750" indent="-285750">
              <a:buFontTx/>
              <a:buChar char="-"/>
            </a:pPr>
            <a:r>
              <a:rPr lang="es-EC" sz="1400" dirty="0" smtClean="0"/>
              <a:t>Nutracéuticos y farmacéuticos</a:t>
            </a:r>
            <a:endParaRPr lang="es-EC" sz="1400" dirty="0"/>
          </a:p>
          <a:p>
            <a:pPr marL="285750" indent="-285750">
              <a:buFontTx/>
              <a:buChar char="-"/>
            </a:pPr>
            <a:endParaRPr lang="es-EC" sz="1400" dirty="0" smtClean="0"/>
          </a:p>
          <a:p>
            <a:pPr marL="285750" indent="-285750">
              <a:buFontTx/>
              <a:buChar char="-"/>
            </a:pPr>
            <a:endParaRPr lang="es-EC" sz="1400" dirty="0"/>
          </a:p>
        </p:txBody>
      </p:sp>
      <p:sp>
        <p:nvSpPr>
          <p:cNvPr id="8" name="7 CuadroTexto"/>
          <p:cNvSpPr txBox="1"/>
          <p:nvPr/>
        </p:nvSpPr>
        <p:spPr>
          <a:xfrm>
            <a:off x="762000" y="4508764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i="1" dirty="0" smtClean="0"/>
              <a:t>Spirulina</a:t>
            </a:r>
          </a:p>
          <a:p>
            <a:r>
              <a:rPr lang="es-EC" i="1" dirty="0" smtClean="0"/>
              <a:t>Chlorella</a:t>
            </a:r>
          </a:p>
          <a:p>
            <a:endParaRPr lang="es-EC" dirty="0"/>
          </a:p>
        </p:txBody>
      </p:sp>
      <p:sp>
        <p:nvSpPr>
          <p:cNvPr id="9" name="8 Rectángulo"/>
          <p:cNvSpPr/>
          <p:nvPr/>
        </p:nvSpPr>
        <p:spPr>
          <a:xfrm>
            <a:off x="6033238" y="6350113"/>
            <a:ext cx="30973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 smtClean="0"/>
              <a:t>OMS; Herrero</a:t>
            </a:r>
            <a:r>
              <a:rPr lang="es-ES" sz="1200" dirty="0"/>
              <a:t>, Cifuentes, &amp; </a:t>
            </a:r>
            <a:r>
              <a:rPr lang="es-ES" sz="1200" dirty="0" smtClean="0"/>
              <a:t>Ibáñez, </a:t>
            </a:r>
            <a:r>
              <a:rPr lang="es-ES" sz="1200" dirty="0" smtClean="0"/>
              <a:t>(2006)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382229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96159" y="304800"/>
            <a:ext cx="8229600" cy="1143000"/>
          </a:xfrm>
        </p:spPr>
        <p:txBody>
          <a:bodyPr/>
          <a:lstStyle/>
          <a:p>
            <a:r>
              <a:rPr lang="es-EC" dirty="0" smtClean="0"/>
              <a:t>Glucosa</a:t>
            </a:r>
            <a:endParaRPr lang="es-EC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961768"/>
              </p:ext>
            </p:extLst>
          </p:nvPr>
        </p:nvGraphicFramePr>
        <p:xfrm>
          <a:off x="2547711" y="1295400"/>
          <a:ext cx="4922526" cy="1724025"/>
        </p:xfrm>
        <a:graphic>
          <a:graphicData uri="http://schemas.openxmlformats.org/drawingml/2006/table">
            <a:tbl>
              <a:tblPr firstRow="1">
                <a:tableStyleId>{9DCAF9ED-07DC-4A11-8D7F-57B35C25682E}</a:tableStyleId>
              </a:tblPr>
              <a:tblGrid>
                <a:gridCol w="3415631"/>
                <a:gridCol w="1506895"/>
              </a:tblGrid>
              <a:tr h="6096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Tratamientos 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Glucosa          (</a:t>
                      </a:r>
                      <a:r>
                        <a:rPr lang="es-EC" sz="1200" u="none" strike="noStrike" dirty="0" smtClean="0">
                          <a:effectLst/>
                        </a:rPr>
                        <a:t>mg/dL)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75" marR="9175" marT="917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 smtClean="0">
                          <a:effectLst/>
                        </a:rPr>
                        <a:t> T1: Control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50.1 ± </a:t>
                      </a:r>
                      <a:r>
                        <a:rPr lang="es-EC" sz="1200" u="none" strike="noStrike" dirty="0" smtClean="0">
                          <a:effectLst/>
                        </a:rPr>
                        <a:t>8.68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75" marR="9175" marT="917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smtClean="0">
                          <a:effectLst/>
                        </a:rPr>
                        <a:t>T2: 0.5 </a:t>
                      </a:r>
                      <a:r>
                        <a:rPr lang="it-IT" sz="1400" u="none" strike="noStrike" dirty="0">
                          <a:effectLst/>
                        </a:rPr>
                        <a:t>(</a:t>
                      </a:r>
                      <a:r>
                        <a:rPr lang="it-IT" sz="1400" u="none" strike="noStrike" dirty="0" smtClean="0">
                          <a:effectLst/>
                        </a:rPr>
                        <a:t>mg/L) </a:t>
                      </a:r>
                      <a:r>
                        <a:rPr lang="it-IT" sz="1400" u="none" strike="noStrike" dirty="0">
                          <a:effectLst/>
                        </a:rPr>
                        <a:t>CBM + </a:t>
                      </a:r>
                      <a:r>
                        <a:rPr lang="it-IT" sz="1400" i="1" u="none" strike="noStrike" dirty="0">
                          <a:effectLst/>
                        </a:rPr>
                        <a:t>Chlorella sp</a:t>
                      </a:r>
                      <a:r>
                        <a:rPr lang="it-IT" sz="1400" u="none" strike="noStrike" dirty="0">
                          <a:effectLst/>
                        </a:rPr>
                        <a:t>.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43.4 ± </a:t>
                      </a:r>
                      <a:r>
                        <a:rPr lang="es-EC" sz="1200" u="none" strike="noStrike" dirty="0" smtClean="0">
                          <a:effectLst/>
                        </a:rPr>
                        <a:t>6.22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75" marR="9175" marT="917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smtClean="0">
                          <a:effectLst/>
                        </a:rPr>
                        <a:t>T3: 0.75 </a:t>
                      </a:r>
                      <a:r>
                        <a:rPr lang="it-IT" sz="1400" u="none" strike="noStrike" dirty="0">
                          <a:effectLst/>
                        </a:rPr>
                        <a:t>(</a:t>
                      </a:r>
                      <a:r>
                        <a:rPr lang="it-IT" sz="1400" u="none" strike="noStrike" dirty="0" smtClean="0">
                          <a:effectLst/>
                        </a:rPr>
                        <a:t>mg/L) </a:t>
                      </a:r>
                      <a:r>
                        <a:rPr lang="it-IT" sz="1400" u="none" strike="noStrike" dirty="0">
                          <a:effectLst/>
                        </a:rPr>
                        <a:t>CBM + </a:t>
                      </a:r>
                      <a:r>
                        <a:rPr lang="it-IT" sz="1400" i="1" u="none" strike="noStrike" dirty="0">
                          <a:effectLst/>
                        </a:rPr>
                        <a:t>Chlorella sp</a:t>
                      </a:r>
                      <a:r>
                        <a:rPr lang="it-IT" sz="1400" u="none" strike="noStrike" dirty="0">
                          <a:effectLst/>
                        </a:rPr>
                        <a:t>.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41.9 ± </a:t>
                      </a:r>
                      <a:r>
                        <a:rPr lang="es-EC" sz="1200" u="none" strike="noStrike" dirty="0" smtClean="0">
                          <a:effectLst/>
                        </a:rPr>
                        <a:t>8.85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75" marR="9175" marT="917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 smtClean="0">
                          <a:effectLst/>
                        </a:rPr>
                        <a:t>T4: 0.5 </a:t>
                      </a:r>
                      <a:r>
                        <a:rPr lang="es-EC" sz="1400" u="none" strike="noStrike" dirty="0">
                          <a:effectLst/>
                        </a:rPr>
                        <a:t>(</a:t>
                      </a:r>
                      <a:r>
                        <a:rPr lang="es-EC" sz="1400" u="none" strike="noStrike" dirty="0" smtClean="0">
                          <a:effectLst/>
                        </a:rPr>
                        <a:t>mg/L) </a:t>
                      </a:r>
                      <a:r>
                        <a:rPr lang="es-EC" sz="1400" u="none" strike="noStrike" dirty="0">
                          <a:effectLst/>
                        </a:rPr>
                        <a:t>CBM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41.6 ± </a:t>
                      </a:r>
                      <a:r>
                        <a:rPr lang="es-EC" sz="1200" u="none" strike="noStrike" dirty="0" smtClean="0">
                          <a:effectLst/>
                        </a:rPr>
                        <a:t>7.77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75" marR="9175" marT="917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 smtClean="0">
                          <a:effectLst/>
                        </a:rPr>
                        <a:t>T5:</a:t>
                      </a:r>
                      <a:r>
                        <a:rPr lang="es-EC" sz="1400" u="none" strike="noStrike" baseline="0" dirty="0" smtClean="0">
                          <a:effectLst/>
                        </a:rPr>
                        <a:t> </a:t>
                      </a:r>
                      <a:r>
                        <a:rPr lang="es-EC" sz="1400" u="none" strike="noStrike" dirty="0" smtClean="0">
                          <a:effectLst/>
                        </a:rPr>
                        <a:t>0.75 </a:t>
                      </a:r>
                      <a:r>
                        <a:rPr lang="es-EC" sz="1400" u="none" strike="noStrike" dirty="0">
                          <a:effectLst/>
                        </a:rPr>
                        <a:t>(</a:t>
                      </a:r>
                      <a:r>
                        <a:rPr lang="es-EC" sz="1400" u="none" strike="noStrike" dirty="0" smtClean="0">
                          <a:effectLst/>
                        </a:rPr>
                        <a:t>mg/L) </a:t>
                      </a:r>
                      <a:r>
                        <a:rPr lang="es-EC" sz="1400" u="none" strike="noStrike" dirty="0">
                          <a:effectLst/>
                        </a:rPr>
                        <a:t>CBM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38.2 ± </a:t>
                      </a:r>
                      <a:r>
                        <a:rPr lang="es-EC" sz="1200" u="none" strike="noStrike" dirty="0" smtClean="0">
                          <a:effectLst/>
                        </a:rPr>
                        <a:t>3.13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175" marR="9175" marT="9175" marB="0" anchor="b"/>
                </a:tc>
              </a:tr>
            </a:tbl>
          </a:graphicData>
        </a:graphic>
      </p:graphicFrame>
      <p:pic>
        <p:nvPicPr>
          <p:cNvPr id="5" name="1 Imagen"/>
          <p:cNvPicPr/>
          <p:nvPr/>
        </p:nvPicPr>
        <p:blipFill rotWithShape="1">
          <a:blip r:embed="rId2"/>
          <a:srcRect l="12729" t="18160" r="19213" b="9218"/>
          <a:stretch/>
        </p:blipFill>
        <p:spPr bwMode="auto">
          <a:xfrm>
            <a:off x="2500298" y="3214686"/>
            <a:ext cx="4714908" cy="2314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 rot="16200000">
            <a:off x="1762199" y="4135192"/>
            <a:ext cx="1801480" cy="24622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000" dirty="0" smtClean="0">
                <a:solidFill>
                  <a:schemeClr val="tx1"/>
                </a:solidFill>
              </a:rPr>
              <a:t>Glucosa (mg/dL)</a:t>
            </a:r>
            <a:endParaRPr lang="es-EC" sz="1000" dirty="0">
              <a:solidFill>
                <a:schemeClr val="tx1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352800" y="6128266"/>
            <a:ext cx="563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Van der Boon </a:t>
            </a:r>
            <a:r>
              <a:rPr lang="es-EC" i="1" dirty="0"/>
              <a:t>et al.,</a:t>
            </a:r>
            <a:r>
              <a:rPr lang="es-EC" dirty="0"/>
              <a:t> 1991 y Mommsen </a:t>
            </a:r>
            <a:r>
              <a:rPr lang="es-EC" i="1" dirty="0"/>
              <a:t>et al</a:t>
            </a:r>
            <a:r>
              <a:rPr lang="es-EC" dirty="0"/>
              <a:t>., 1999</a:t>
            </a:r>
          </a:p>
        </p:txBody>
      </p:sp>
    </p:spTree>
    <p:extLst>
      <p:ext uri="{BB962C8B-B14F-4D97-AF65-F5344CB8AC3E}">
        <p14:creationId xmlns:p14="http://schemas.microsoft.com/office/powerpoint/2010/main" val="26697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18" y="533400"/>
            <a:ext cx="8915400" cy="1143000"/>
          </a:xfrm>
        </p:spPr>
        <p:txBody>
          <a:bodyPr/>
          <a:lstStyle/>
          <a:p>
            <a:r>
              <a:rPr lang="es-EC" dirty="0" smtClean="0"/>
              <a:t>Aspartato y Alanina transaminasa</a:t>
            </a:r>
            <a:endParaRPr lang="es-EC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858087"/>
              </p:ext>
            </p:extLst>
          </p:nvPr>
        </p:nvGraphicFramePr>
        <p:xfrm>
          <a:off x="1357289" y="1905000"/>
          <a:ext cx="6429421" cy="1724025"/>
        </p:xfrm>
        <a:graphic>
          <a:graphicData uri="http://schemas.openxmlformats.org/drawingml/2006/table">
            <a:tbl>
              <a:tblPr firstRow="1">
                <a:tableStyleId>{9DCAF9ED-07DC-4A11-8D7F-57B35C25682E}</a:tableStyleId>
              </a:tblPr>
              <a:tblGrid>
                <a:gridCol w="3415631"/>
                <a:gridCol w="1506895"/>
                <a:gridCol w="1506895"/>
              </a:tblGrid>
              <a:tr h="6096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Tratamientos 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AST (</a:t>
                      </a:r>
                      <a:r>
                        <a:rPr lang="es-EC" sz="1400" u="none" strike="noStrike" dirty="0" smtClean="0">
                          <a:effectLst/>
                        </a:rPr>
                        <a:t>U/L)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ALT (</a:t>
                      </a:r>
                      <a:r>
                        <a:rPr lang="es-EC" sz="1400" u="none" strike="noStrike" dirty="0" smtClean="0">
                          <a:effectLst/>
                        </a:rPr>
                        <a:t>U/L)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 smtClean="0">
                          <a:effectLst/>
                        </a:rPr>
                        <a:t> T1: Control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15.3 ± </a:t>
                      </a:r>
                      <a:r>
                        <a:rPr lang="es-EC" sz="1400" u="none" strike="noStrike" dirty="0" smtClean="0">
                          <a:effectLst/>
                        </a:rPr>
                        <a:t>2.81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164.0 ± </a:t>
                      </a:r>
                      <a:r>
                        <a:rPr lang="es-EC" sz="1400" u="none" strike="noStrike" dirty="0" smtClean="0">
                          <a:effectLst/>
                        </a:rPr>
                        <a:t>99.9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smtClean="0">
                          <a:effectLst/>
                        </a:rPr>
                        <a:t>T2: 0.5 </a:t>
                      </a:r>
                      <a:r>
                        <a:rPr lang="it-IT" sz="1400" u="none" strike="noStrike" dirty="0">
                          <a:effectLst/>
                        </a:rPr>
                        <a:t>(</a:t>
                      </a:r>
                      <a:r>
                        <a:rPr lang="it-IT" sz="1400" u="none" strike="noStrike" dirty="0" smtClean="0">
                          <a:effectLst/>
                        </a:rPr>
                        <a:t>mg/L) </a:t>
                      </a:r>
                      <a:r>
                        <a:rPr lang="it-IT" sz="1400" u="none" strike="noStrike" dirty="0">
                          <a:effectLst/>
                        </a:rPr>
                        <a:t>CBM + </a:t>
                      </a:r>
                      <a:r>
                        <a:rPr lang="it-IT" sz="1400" i="1" u="none" strike="noStrike" dirty="0">
                          <a:effectLst/>
                        </a:rPr>
                        <a:t>Chlorella sp</a:t>
                      </a:r>
                      <a:r>
                        <a:rPr lang="it-IT" sz="1400" u="none" strike="noStrike" dirty="0">
                          <a:effectLst/>
                        </a:rPr>
                        <a:t>.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39.2 ± </a:t>
                      </a:r>
                      <a:r>
                        <a:rPr lang="es-EC" sz="1400" u="none" strike="noStrike" dirty="0" smtClean="0">
                          <a:effectLst/>
                        </a:rPr>
                        <a:t>18.05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92.6 ± </a:t>
                      </a:r>
                      <a:r>
                        <a:rPr lang="es-EC" sz="1400" u="none" strike="noStrike" dirty="0" smtClean="0">
                          <a:effectLst/>
                        </a:rPr>
                        <a:t>46.04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smtClean="0">
                          <a:effectLst/>
                        </a:rPr>
                        <a:t>T3: 0.75 </a:t>
                      </a:r>
                      <a:r>
                        <a:rPr lang="it-IT" sz="1400" u="none" strike="noStrike" dirty="0">
                          <a:effectLst/>
                        </a:rPr>
                        <a:t>(</a:t>
                      </a:r>
                      <a:r>
                        <a:rPr lang="it-IT" sz="1400" u="none" strike="noStrike" dirty="0" smtClean="0">
                          <a:effectLst/>
                        </a:rPr>
                        <a:t>mg/L) </a:t>
                      </a:r>
                      <a:r>
                        <a:rPr lang="it-IT" sz="1400" u="none" strike="noStrike" dirty="0">
                          <a:effectLst/>
                        </a:rPr>
                        <a:t>CBM + </a:t>
                      </a:r>
                      <a:r>
                        <a:rPr lang="it-IT" sz="1400" i="1" u="none" strike="noStrike" dirty="0">
                          <a:effectLst/>
                        </a:rPr>
                        <a:t>Chlorella sp</a:t>
                      </a:r>
                      <a:r>
                        <a:rPr lang="it-IT" sz="1400" u="none" strike="noStrike" dirty="0">
                          <a:effectLst/>
                        </a:rPr>
                        <a:t>.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40.9 ± </a:t>
                      </a:r>
                      <a:r>
                        <a:rPr lang="es-EC" sz="1400" u="none" strike="noStrike" dirty="0" smtClean="0">
                          <a:effectLst/>
                        </a:rPr>
                        <a:t>19.46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136.4 ± </a:t>
                      </a:r>
                      <a:r>
                        <a:rPr lang="es-EC" sz="1400" u="none" strike="noStrike" dirty="0" smtClean="0">
                          <a:effectLst/>
                        </a:rPr>
                        <a:t>84.35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 smtClean="0">
                          <a:effectLst/>
                        </a:rPr>
                        <a:t>T4: 0.5 </a:t>
                      </a:r>
                      <a:r>
                        <a:rPr lang="es-EC" sz="1400" u="none" strike="noStrike" dirty="0">
                          <a:effectLst/>
                        </a:rPr>
                        <a:t>(</a:t>
                      </a:r>
                      <a:r>
                        <a:rPr lang="es-EC" sz="1400" u="none" strike="noStrike" dirty="0" smtClean="0">
                          <a:effectLst/>
                        </a:rPr>
                        <a:t>mg/L) </a:t>
                      </a:r>
                      <a:r>
                        <a:rPr lang="es-EC" sz="1400" u="none" strike="noStrike" dirty="0">
                          <a:effectLst/>
                        </a:rPr>
                        <a:t>CBM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19.0 ± </a:t>
                      </a:r>
                      <a:r>
                        <a:rPr lang="es-EC" sz="1400" u="none" strike="noStrike" dirty="0" smtClean="0">
                          <a:effectLst/>
                        </a:rPr>
                        <a:t>13.25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192.6 ± </a:t>
                      </a:r>
                      <a:r>
                        <a:rPr lang="es-EC" sz="1400" u="none" strike="noStrike" dirty="0" smtClean="0">
                          <a:effectLst/>
                        </a:rPr>
                        <a:t>38.92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 smtClean="0">
                          <a:effectLst/>
                        </a:rPr>
                        <a:t>T5:</a:t>
                      </a:r>
                      <a:r>
                        <a:rPr lang="es-EC" sz="1400" u="none" strike="noStrike" baseline="0" dirty="0" smtClean="0">
                          <a:effectLst/>
                        </a:rPr>
                        <a:t> </a:t>
                      </a:r>
                      <a:r>
                        <a:rPr lang="es-EC" sz="1400" u="none" strike="noStrike" dirty="0" smtClean="0">
                          <a:effectLst/>
                        </a:rPr>
                        <a:t>0.75 </a:t>
                      </a:r>
                      <a:r>
                        <a:rPr lang="es-EC" sz="1400" u="none" strike="noStrike" dirty="0">
                          <a:effectLst/>
                        </a:rPr>
                        <a:t>(</a:t>
                      </a:r>
                      <a:r>
                        <a:rPr lang="es-EC" sz="1400" u="none" strike="noStrike" dirty="0" smtClean="0">
                          <a:effectLst/>
                        </a:rPr>
                        <a:t>mg/L) </a:t>
                      </a:r>
                      <a:r>
                        <a:rPr lang="es-EC" sz="1400" u="none" strike="noStrike" dirty="0">
                          <a:effectLst/>
                        </a:rPr>
                        <a:t>CBM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21.4 ± </a:t>
                      </a:r>
                      <a:r>
                        <a:rPr lang="es-EC" sz="1400" u="none" strike="noStrike" dirty="0" smtClean="0">
                          <a:effectLst/>
                        </a:rPr>
                        <a:t>4.79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261.0 ± </a:t>
                      </a:r>
                      <a:r>
                        <a:rPr lang="es-EC" sz="1400" u="none" strike="noStrike" dirty="0" smtClean="0">
                          <a:effectLst/>
                        </a:rPr>
                        <a:t>87.97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5" name="1 Imagen"/>
          <p:cNvPicPr/>
          <p:nvPr/>
        </p:nvPicPr>
        <p:blipFill rotWithShape="1">
          <a:blip r:embed="rId2"/>
          <a:srcRect l="11711" t="15926" r="19992" b="9985"/>
          <a:stretch/>
        </p:blipFill>
        <p:spPr bwMode="auto">
          <a:xfrm>
            <a:off x="4572000" y="3857628"/>
            <a:ext cx="435771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 rot="16200000">
            <a:off x="3865810" y="4976956"/>
            <a:ext cx="1801480" cy="24622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solidFill>
                  <a:schemeClr val="tx1"/>
                </a:solidFill>
              </a:rPr>
              <a:t>(</a:t>
            </a:r>
            <a:r>
              <a:rPr lang="es-ES" sz="1000" dirty="0" smtClean="0">
                <a:solidFill>
                  <a:schemeClr val="tx1"/>
                </a:solidFill>
              </a:rPr>
              <a:t>ALT) U/L</a:t>
            </a:r>
            <a:endParaRPr lang="es-EC" sz="1200" dirty="0">
              <a:solidFill>
                <a:schemeClr val="tx1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7687070" y="6377802"/>
            <a:ext cx="12426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smtClean="0"/>
              <a:t>Lee </a:t>
            </a:r>
            <a:r>
              <a:rPr lang="es-EC" sz="1200" i="1" dirty="0"/>
              <a:t>et </a:t>
            </a:r>
            <a:r>
              <a:rPr lang="es-EC" sz="1200" i="1" dirty="0" smtClean="0"/>
              <a:t>al.,</a:t>
            </a:r>
            <a:r>
              <a:rPr lang="es-EC" sz="1200" dirty="0" smtClean="0"/>
              <a:t> 2014</a:t>
            </a:r>
            <a:endParaRPr lang="es-EC" sz="1200" dirty="0"/>
          </a:p>
        </p:txBody>
      </p:sp>
      <p:sp>
        <p:nvSpPr>
          <p:cNvPr id="10" name="9 Rectángulo"/>
          <p:cNvSpPr/>
          <p:nvPr/>
        </p:nvSpPr>
        <p:spPr>
          <a:xfrm>
            <a:off x="685800" y="6373347"/>
            <a:ext cx="2590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/>
              <a:t>Van der Oost </a:t>
            </a:r>
            <a:r>
              <a:rPr lang="es-EC" sz="1200" i="1" dirty="0"/>
              <a:t>et </a:t>
            </a:r>
            <a:r>
              <a:rPr lang="es-EC" sz="1200" i="1" dirty="0" smtClean="0"/>
              <a:t>al.,</a:t>
            </a:r>
            <a:r>
              <a:rPr lang="es-EC" sz="1200" dirty="0" smtClean="0"/>
              <a:t> 2003</a:t>
            </a:r>
          </a:p>
          <a:p>
            <a:r>
              <a:rPr lang="es-EC" sz="1200" dirty="0" smtClean="0"/>
              <a:t> glutatión </a:t>
            </a:r>
            <a:r>
              <a:rPr lang="es-EC" sz="1200" dirty="0"/>
              <a:t>S-transferasa GSTs </a:t>
            </a:r>
          </a:p>
        </p:txBody>
      </p:sp>
      <p:pic>
        <p:nvPicPr>
          <p:cNvPr id="11" name="1 Imagen"/>
          <p:cNvPicPr/>
          <p:nvPr/>
        </p:nvPicPr>
        <p:blipFill rotWithShape="1">
          <a:blip r:embed="rId3"/>
          <a:srcRect l="11710" t="16504" r="18905" b="9602"/>
          <a:stretch/>
        </p:blipFill>
        <p:spPr bwMode="auto">
          <a:xfrm>
            <a:off x="214282" y="3857628"/>
            <a:ext cx="442915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CuadroTexto"/>
          <p:cNvSpPr txBox="1"/>
          <p:nvPr/>
        </p:nvSpPr>
        <p:spPr>
          <a:xfrm rot="16200000">
            <a:off x="-572249" y="4858475"/>
            <a:ext cx="1970371" cy="25443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000" dirty="0" smtClean="0">
                <a:solidFill>
                  <a:schemeClr val="tx1"/>
                </a:solidFill>
              </a:rPr>
              <a:t> (AST) U/L</a:t>
            </a:r>
            <a:endParaRPr lang="es-EC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47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31531" y="609600"/>
            <a:ext cx="9144000" cy="838200"/>
          </a:xfrm>
        </p:spPr>
        <p:txBody>
          <a:bodyPr/>
          <a:lstStyle/>
          <a:p>
            <a:r>
              <a:rPr lang="es-EC" sz="3600" dirty="0" smtClean="0"/>
              <a:t>Resumen comparativo de medias en resultados hematológicos</a:t>
            </a:r>
            <a:endParaRPr lang="es-EC" sz="3600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1833725"/>
              </p:ext>
            </p:extLst>
          </p:nvPr>
        </p:nvGraphicFramePr>
        <p:xfrm>
          <a:off x="1219200" y="1582533"/>
          <a:ext cx="7239002" cy="4589667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752601"/>
                <a:gridCol w="742943"/>
                <a:gridCol w="925084"/>
                <a:gridCol w="1034143"/>
                <a:gridCol w="1034143"/>
                <a:gridCol w="795494"/>
                <a:gridCol w="954594"/>
              </a:tblGrid>
              <a:tr h="9730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Variables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s-ES" sz="1100" dirty="0" smtClean="0">
                          <a:solidFill>
                            <a:schemeClr val="tx1"/>
                          </a:solidFill>
                          <a:effectLst/>
                        </a:rPr>
                        <a:t>Estándar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solidFill>
                            <a:schemeClr val="tx1"/>
                          </a:solidFill>
                          <a:effectLst/>
                        </a:rPr>
                        <a:t>Control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0.5 </a:t>
                      </a:r>
                      <a:r>
                        <a:rPr lang="es-ES" sz="1100" dirty="0" smtClean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ppm) CBM + </a:t>
                      </a:r>
                      <a:r>
                        <a:rPr lang="es-ES" sz="1100" i="1" dirty="0">
                          <a:solidFill>
                            <a:schemeClr val="tx1"/>
                          </a:solidFill>
                          <a:effectLst/>
                        </a:rPr>
                        <a:t>Chlorella sp.</a:t>
                      </a:r>
                      <a:endParaRPr lang="es-EC" sz="1100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0.75 (ppm) CBM + </a:t>
                      </a:r>
                      <a:r>
                        <a:rPr lang="es-ES" sz="1100" i="1" dirty="0">
                          <a:solidFill>
                            <a:schemeClr val="tx1"/>
                          </a:solidFill>
                          <a:effectLst/>
                        </a:rPr>
                        <a:t>Chlorella sp.</a:t>
                      </a:r>
                      <a:endParaRPr lang="es-EC" sz="1100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0.5 (ppm) CBM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0.75 (ppm) CBM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</a:tr>
              <a:tr h="3892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</a:rPr>
                        <a:t>Hemoglobina (g/dL)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10.52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10.4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8.9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7.3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7.7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6.6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</a:tr>
              <a:tr h="3892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</a:rPr>
                        <a:t>Hematocrito (%)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33.63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32.9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26.6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22.7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24.1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23.2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</a:tr>
              <a:tr h="3892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</a:rPr>
                        <a:t>Creatinina </a:t>
                      </a:r>
                      <a:r>
                        <a:rPr lang="es-ES" sz="1100" b="0" dirty="0" smtClean="0">
                          <a:effectLst/>
                        </a:rPr>
                        <a:t>(</a:t>
                      </a:r>
                      <a:r>
                        <a:rPr lang="es-ES" sz="1100" b="0" dirty="0">
                          <a:effectLst/>
                        </a:rPr>
                        <a:t>mg/dL)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0.2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0.2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0.2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0.2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0.2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0.18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</a:tr>
              <a:tr h="3892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</a:rPr>
                        <a:t>Glucosa </a:t>
                      </a:r>
                      <a:r>
                        <a:rPr lang="es-ES" sz="1100" b="0" dirty="0" smtClean="0">
                          <a:effectLst/>
                        </a:rPr>
                        <a:t>(</a:t>
                      </a:r>
                      <a:r>
                        <a:rPr lang="es-ES" sz="1100" b="0" dirty="0">
                          <a:effectLst/>
                        </a:rPr>
                        <a:t>mg/dL)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46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50.1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43.4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41.9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41.6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38.2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</a:tr>
              <a:tr h="3892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</a:rPr>
                        <a:t>Albúmina (g/dL)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1.4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0.2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0.1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0.1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0.2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0.1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</a:tr>
              <a:tr h="3892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</a:rPr>
                        <a:t>Proteína </a:t>
                      </a:r>
                      <a:r>
                        <a:rPr lang="es-ES" sz="1100" b="0" dirty="0" smtClean="0">
                          <a:effectLst/>
                        </a:rPr>
                        <a:t>total (g/dL</a:t>
                      </a:r>
                      <a:r>
                        <a:rPr lang="es-ES" sz="1100" b="0" dirty="0">
                          <a:effectLst/>
                        </a:rPr>
                        <a:t>)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3.5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2.2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2.8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2.2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2.8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2.1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</a:tr>
              <a:tr h="2432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</a:rPr>
                        <a:t>AST (U/L)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26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15.3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39.2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40.9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19.0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21.4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</a:tr>
              <a:tr h="1959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</a:rPr>
                        <a:t>ALT (U/L)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-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164.0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92.6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136.4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192.6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261.0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</a:tr>
              <a:tr h="3892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</a:rPr>
                        <a:t>Fosfatasa </a:t>
                      </a:r>
                      <a:r>
                        <a:rPr lang="es-ES" sz="1100" b="0" dirty="0" smtClean="0">
                          <a:effectLst/>
                        </a:rPr>
                        <a:t>Alcalina</a:t>
                      </a:r>
                      <a:r>
                        <a:rPr lang="es-ES" sz="1100" b="0" baseline="0" dirty="0" smtClean="0">
                          <a:effectLst/>
                        </a:rPr>
                        <a:t> </a:t>
                      </a:r>
                      <a:r>
                        <a:rPr lang="es-ES" sz="1100" b="0" dirty="0" smtClean="0">
                          <a:effectLst/>
                        </a:rPr>
                        <a:t>(U/L</a:t>
                      </a:r>
                      <a:r>
                        <a:rPr lang="es-ES" sz="1100" b="0" dirty="0">
                          <a:effectLst/>
                        </a:rPr>
                        <a:t>)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-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41.4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25.5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29.7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40.8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33.4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</a:tr>
              <a:tr h="3892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0" dirty="0">
                          <a:effectLst/>
                        </a:rPr>
                        <a:t>Colinesterasa sérica (U/L)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-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2003.1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1488.1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1606.3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1598.0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1283.74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652" marR="48652" marT="0" marB="0"/>
                </a:tc>
              </a:tr>
            </a:tbl>
          </a:graphicData>
        </a:graphic>
      </p:graphicFrame>
      <p:sp>
        <p:nvSpPr>
          <p:cNvPr id="7" name="6 Rectángulo"/>
          <p:cNvSpPr/>
          <p:nvPr/>
        </p:nvSpPr>
        <p:spPr>
          <a:xfrm>
            <a:off x="4495800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da-DK" sz="1200" dirty="0"/>
              <a:t>Hahn-Von-Hessberg </a:t>
            </a:r>
            <a:r>
              <a:rPr lang="da-DK" sz="1200" i="1" dirty="0"/>
              <a:t>et al</a:t>
            </a:r>
            <a:r>
              <a:rPr lang="da-DK" sz="1200" dirty="0"/>
              <a:t>., </a:t>
            </a:r>
            <a:r>
              <a:rPr lang="da-DK" sz="1200" dirty="0" smtClean="0"/>
              <a:t>2011</a:t>
            </a:r>
            <a:endParaRPr lang="da-DK" sz="1200" dirty="0"/>
          </a:p>
          <a:p>
            <a:pPr algn="r"/>
            <a:r>
              <a:rPr lang="da-DK" sz="1200" dirty="0"/>
              <a:t>Rodríguez </a:t>
            </a:r>
            <a:r>
              <a:rPr lang="da-DK" sz="1200" i="1" dirty="0"/>
              <a:t>et al</a:t>
            </a:r>
            <a:r>
              <a:rPr lang="da-DK" sz="1200" dirty="0"/>
              <a:t>., </a:t>
            </a:r>
            <a:r>
              <a:rPr lang="da-DK" sz="1200" dirty="0" smtClean="0"/>
              <a:t>2003</a:t>
            </a:r>
            <a:endParaRPr lang="da-DK" sz="1200" dirty="0"/>
          </a:p>
          <a:p>
            <a:pPr algn="r"/>
            <a:r>
              <a:rPr lang="da-DK" sz="1200" dirty="0" smtClean="0"/>
              <a:t>Mauel., </a:t>
            </a:r>
            <a:r>
              <a:rPr lang="da-DK" sz="1200" i="1" dirty="0"/>
              <a:t>et al</a:t>
            </a:r>
            <a:r>
              <a:rPr lang="da-DK" sz="1200" dirty="0"/>
              <a:t> </a:t>
            </a:r>
            <a:r>
              <a:rPr lang="da-DK" sz="1200" dirty="0" smtClean="0"/>
              <a:t>2007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389809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Histología en branquias</a:t>
            </a:r>
            <a:endParaRPr lang="es-EC" dirty="0"/>
          </a:p>
        </p:txBody>
      </p:sp>
      <p:pic>
        <p:nvPicPr>
          <p:cNvPr id="4" name="Imagen 16"/>
          <p:cNvPicPr>
            <a:picLocks noChangeAspect="1" noChangeArrowheads="1"/>
          </p:cNvPicPr>
          <p:nvPr/>
        </p:nvPicPr>
        <p:blipFill>
          <a:blip r:embed="rId2">
            <a:lum bright="-20000" contrast="20000"/>
          </a:blip>
          <a:srcRect l="11874" r="21875" b="13055"/>
          <a:stretch>
            <a:fillRect/>
          </a:stretch>
        </p:blipFill>
        <p:spPr bwMode="auto">
          <a:xfrm>
            <a:off x="4932040" y="2033033"/>
            <a:ext cx="2264967" cy="2222232"/>
          </a:xfrm>
          <a:prstGeom prst="rect">
            <a:avLst/>
          </a:prstGeom>
          <a:noFill/>
        </p:spPr>
      </p:pic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7070229"/>
              </p:ext>
            </p:extLst>
          </p:nvPr>
        </p:nvGraphicFramePr>
        <p:xfrm>
          <a:off x="5076056" y="4427218"/>
          <a:ext cx="4470948" cy="5486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235474"/>
                <a:gridCol w="2235474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Filamentos </a:t>
                      </a:r>
                      <a:r>
                        <a:rPr lang="es-EC" sz="1200" dirty="0" smtClean="0">
                          <a:effectLst/>
                        </a:rPr>
                        <a:t>branquiales </a:t>
                      </a:r>
                      <a:r>
                        <a:rPr lang="es-EC" sz="1200" dirty="0">
                          <a:effectLst/>
                        </a:rPr>
                        <a:t>Control. H-E 40X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6 Imagen"/>
          <p:cNvPicPr/>
          <p:nvPr/>
        </p:nvPicPr>
        <p:blipFill>
          <a:blip r:embed="rId3"/>
          <a:srcRect l="42467" t="31307" r="13738" b="25228"/>
          <a:stretch>
            <a:fillRect/>
          </a:stretch>
        </p:blipFill>
        <p:spPr bwMode="auto">
          <a:xfrm>
            <a:off x="228600" y="1905000"/>
            <a:ext cx="3599815" cy="222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231227" y="4147540"/>
            <a:ext cx="362609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dirty="0"/>
              <a:t>Filamento branquial de  </a:t>
            </a:r>
            <a:r>
              <a:rPr lang="pt-BR" sz="1200" dirty="0" smtClean="0"/>
              <a:t>tilapia  H-E 40X </a:t>
            </a:r>
          </a:p>
          <a:p>
            <a:pPr algn="just"/>
            <a:r>
              <a:rPr lang="pt-BR" sz="1200" b="1" dirty="0" smtClean="0"/>
              <a:t>(</a:t>
            </a:r>
            <a:r>
              <a:rPr lang="pt-BR" sz="1200" b="1" dirty="0"/>
              <a:t>Cm)</a:t>
            </a:r>
            <a:r>
              <a:rPr lang="pt-BR" sz="1200" dirty="0"/>
              <a:t> Células </a:t>
            </a:r>
            <a:r>
              <a:rPr lang="pt-BR" sz="1200" dirty="0" smtClean="0"/>
              <a:t>mucosas </a:t>
            </a:r>
          </a:p>
          <a:p>
            <a:pPr algn="just"/>
            <a:r>
              <a:rPr lang="pt-BR" sz="1200" b="1" dirty="0" smtClean="0"/>
              <a:t>(</a:t>
            </a:r>
            <a:r>
              <a:rPr lang="pt-BR" sz="1200" b="1" dirty="0"/>
              <a:t>Ep) </a:t>
            </a:r>
            <a:r>
              <a:rPr lang="pt-BR" sz="1200" dirty="0"/>
              <a:t>Epitelio </a:t>
            </a:r>
            <a:r>
              <a:rPr lang="pt-BR" sz="1200" dirty="0" smtClean="0"/>
              <a:t>interlamelar </a:t>
            </a:r>
          </a:p>
          <a:p>
            <a:pPr algn="just"/>
            <a:r>
              <a:rPr lang="pt-BR" sz="1200" b="1" dirty="0" smtClean="0"/>
              <a:t>(</a:t>
            </a:r>
            <a:r>
              <a:rPr lang="pt-BR" sz="1200" b="1" dirty="0"/>
              <a:t>C)</a:t>
            </a:r>
            <a:r>
              <a:rPr lang="pt-BR" sz="1200" dirty="0"/>
              <a:t> </a:t>
            </a:r>
            <a:r>
              <a:rPr lang="pt-BR" sz="1200" dirty="0" smtClean="0"/>
              <a:t>Cartílago</a:t>
            </a:r>
          </a:p>
          <a:p>
            <a:pPr algn="just"/>
            <a:r>
              <a:rPr lang="pt-BR" sz="1200" b="1" dirty="0" smtClean="0"/>
              <a:t>(</a:t>
            </a:r>
            <a:r>
              <a:rPr lang="pt-BR" sz="1200" b="1" dirty="0"/>
              <a:t>Lp)</a:t>
            </a:r>
            <a:r>
              <a:rPr lang="pt-BR" sz="1200" dirty="0"/>
              <a:t> Lámina </a:t>
            </a:r>
            <a:r>
              <a:rPr lang="pt-BR" sz="1200" dirty="0" smtClean="0"/>
              <a:t>propia</a:t>
            </a:r>
            <a:r>
              <a:rPr lang="pt-BR" dirty="0" smtClean="0"/>
              <a:t>  </a:t>
            </a:r>
            <a:endParaRPr lang="es-EC" dirty="0"/>
          </a:p>
        </p:txBody>
      </p:sp>
      <p:sp>
        <p:nvSpPr>
          <p:cNvPr id="9" name="8 Rectángulo"/>
          <p:cNvSpPr/>
          <p:nvPr/>
        </p:nvSpPr>
        <p:spPr>
          <a:xfrm>
            <a:off x="231227" y="5244844"/>
            <a:ext cx="14147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/>
              <a:t>Torres </a:t>
            </a:r>
            <a:r>
              <a:rPr lang="es-EC" sz="1200" i="1" dirty="0"/>
              <a:t>et al</a:t>
            </a:r>
            <a:r>
              <a:rPr lang="es-EC" sz="1200" dirty="0"/>
              <a:t>., 2010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1295400" y="1524000"/>
            <a:ext cx="1981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Referencia</a:t>
            </a:r>
            <a:endParaRPr lang="es-EC" dirty="0"/>
          </a:p>
        </p:txBody>
      </p:sp>
      <p:sp>
        <p:nvSpPr>
          <p:cNvPr id="11" name="10 CuadroTexto"/>
          <p:cNvSpPr txBox="1"/>
          <p:nvPr/>
        </p:nvSpPr>
        <p:spPr>
          <a:xfrm>
            <a:off x="4419600" y="1524000"/>
            <a:ext cx="3810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Resultados del presente estudio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0005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 Título"/>
          <p:cNvSpPr txBox="1">
            <a:spLocks/>
          </p:cNvSpPr>
          <p:nvPr/>
        </p:nvSpPr>
        <p:spPr bwMode="auto">
          <a:xfrm>
            <a:off x="1017939" y="-296865"/>
            <a:ext cx="7315200" cy="115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C" dirty="0" smtClean="0"/>
              <a:t>Tejido branquial</a:t>
            </a:r>
            <a:endParaRPr lang="es-EC" dirty="0"/>
          </a:p>
        </p:txBody>
      </p:sp>
      <p:pic>
        <p:nvPicPr>
          <p:cNvPr id="17" name="Imagen 16"/>
          <p:cNvPicPr>
            <a:picLocks noChangeAspect="1" noChangeArrowheads="1"/>
          </p:cNvPicPr>
          <p:nvPr/>
        </p:nvPicPr>
        <p:blipFill>
          <a:blip r:embed="rId2">
            <a:lum bright="-20000" contrast="20000"/>
          </a:blip>
          <a:srcRect l="11874" r="21875" b="13055"/>
          <a:stretch>
            <a:fillRect/>
          </a:stretch>
        </p:blipFill>
        <p:spPr bwMode="auto">
          <a:xfrm>
            <a:off x="5885344" y="963209"/>
            <a:ext cx="1811598" cy="1777417"/>
          </a:xfrm>
          <a:prstGeom prst="rect">
            <a:avLst/>
          </a:prstGeom>
          <a:noFill/>
        </p:spPr>
      </p:pic>
      <p:pic>
        <p:nvPicPr>
          <p:cNvPr id="19" name="Imagen 17"/>
          <p:cNvPicPr>
            <a:picLocks noChangeAspect="1" noChangeArrowheads="1"/>
          </p:cNvPicPr>
          <p:nvPr/>
        </p:nvPicPr>
        <p:blipFill>
          <a:blip r:embed="rId3">
            <a:lum bright="-20000" contrast="30000"/>
          </a:blip>
          <a:srcRect l="12500" r="21664" b="12221"/>
          <a:stretch>
            <a:fillRect/>
          </a:stretch>
        </p:blipFill>
        <p:spPr bwMode="auto">
          <a:xfrm>
            <a:off x="1776475" y="2819402"/>
            <a:ext cx="1835727" cy="1828799"/>
          </a:xfrm>
          <a:prstGeom prst="rect">
            <a:avLst/>
          </a:prstGeom>
          <a:noFill/>
          <a:effectLst>
            <a:glow rad="139700">
              <a:srgbClr val="339933">
                <a:alpha val="40000"/>
              </a:srgbClr>
            </a:glow>
          </a:effectLst>
        </p:spPr>
      </p:pic>
      <p:pic>
        <p:nvPicPr>
          <p:cNvPr id="21" name="Imagen 18"/>
          <p:cNvPicPr>
            <a:picLocks noChangeAspect="1" noChangeArrowheads="1"/>
          </p:cNvPicPr>
          <p:nvPr/>
        </p:nvPicPr>
        <p:blipFill>
          <a:blip r:embed="rId4">
            <a:lum bright="-20000" contrast="30000"/>
          </a:blip>
          <a:srcRect l="12709" r="22496" b="12778"/>
          <a:stretch>
            <a:fillRect/>
          </a:stretch>
        </p:blipFill>
        <p:spPr bwMode="auto">
          <a:xfrm>
            <a:off x="5868144" y="2819402"/>
            <a:ext cx="1828799" cy="1849502"/>
          </a:xfrm>
          <a:prstGeom prst="rect">
            <a:avLst/>
          </a:prstGeom>
          <a:noFill/>
          <a:effectLst>
            <a:glow rad="139700">
              <a:srgbClr val="339933">
                <a:alpha val="40000"/>
              </a:srgbClr>
            </a:glow>
          </a:effectLst>
        </p:spPr>
      </p:pic>
      <p:pic>
        <p:nvPicPr>
          <p:cNvPr id="23" name="Imagen 19"/>
          <p:cNvPicPr>
            <a:picLocks noChangeAspect="1" noChangeArrowheads="1"/>
          </p:cNvPicPr>
          <p:nvPr/>
        </p:nvPicPr>
        <p:blipFill>
          <a:blip r:embed="rId5">
            <a:lum bright="-20000" contrast="30000"/>
          </a:blip>
          <a:srcRect l="11874" r="22289" b="11945"/>
          <a:stretch>
            <a:fillRect/>
          </a:stretch>
        </p:blipFill>
        <p:spPr bwMode="auto">
          <a:xfrm>
            <a:off x="1779940" y="4771940"/>
            <a:ext cx="1828800" cy="1828800"/>
          </a:xfrm>
          <a:prstGeom prst="rect">
            <a:avLst/>
          </a:prstGeom>
          <a:noFill/>
          <a:effectLst>
            <a:glow rad="139700">
              <a:srgbClr val="FF0000">
                <a:alpha val="40000"/>
              </a:srgbClr>
            </a:glow>
          </a:effectLst>
        </p:spPr>
      </p:pic>
      <p:pic>
        <p:nvPicPr>
          <p:cNvPr id="25" name="Imagen 20"/>
          <p:cNvPicPr>
            <a:picLocks noChangeAspect="1" noChangeArrowheads="1"/>
          </p:cNvPicPr>
          <p:nvPr/>
        </p:nvPicPr>
        <p:blipFill>
          <a:blip r:embed="rId6">
            <a:lum bright="-20000" contrast="40000"/>
          </a:blip>
          <a:srcRect/>
          <a:stretch>
            <a:fillRect/>
          </a:stretch>
        </p:blipFill>
        <p:spPr bwMode="auto">
          <a:xfrm>
            <a:off x="5868143" y="4745544"/>
            <a:ext cx="1828799" cy="1849502"/>
          </a:xfrm>
          <a:prstGeom prst="rect">
            <a:avLst/>
          </a:prstGeom>
          <a:noFill/>
          <a:effectLst>
            <a:glow rad="139700">
              <a:srgbClr val="FF0000">
                <a:alpha val="40000"/>
              </a:srgbClr>
            </a:glow>
          </a:effectLst>
        </p:spPr>
      </p:pic>
      <p:pic>
        <p:nvPicPr>
          <p:cNvPr id="27" name="26 Imagen"/>
          <p:cNvPicPr/>
          <p:nvPr/>
        </p:nvPicPr>
        <p:blipFill>
          <a:blip r:embed="rId7"/>
          <a:srcRect l="42467" t="31307" r="13738" b="25228"/>
          <a:stretch>
            <a:fillRect/>
          </a:stretch>
        </p:blipFill>
        <p:spPr bwMode="auto">
          <a:xfrm>
            <a:off x="1118570" y="720545"/>
            <a:ext cx="3151538" cy="1980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70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Histología en hígado</a:t>
            </a:r>
            <a:endParaRPr lang="es-EC" dirty="0"/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3188590"/>
              </p:ext>
            </p:extLst>
          </p:nvPr>
        </p:nvGraphicFramePr>
        <p:xfrm>
          <a:off x="5076056" y="4826248"/>
          <a:ext cx="4443644" cy="5486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221822"/>
                <a:gridCol w="2221822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Tejido hepático. Control. H-E 40X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Imagen 11"/>
          <p:cNvPicPr>
            <a:picLocks noChangeAspect="1" noChangeArrowheads="1"/>
          </p:cNvPicPr>
          <p:nvPr/>
        </p:nvPicPr>
        <p:blipFill>
          <a:blip r:embed="rId2">
            <a:lum bright="-20000" contrast="30000"/>
          </a:blip>
          <a:srcRect l="18542" t="1389" r="16875" b="11111"/>
          <a:stretch>
            <a:fillRect/>
          </a:stretch>
        </p:blipFill>
        <p:spPr bwMode="auto">
          <a:xfrm>
            <a:off x="4788024" y="1975680"/>
            <a:ext cx="2750348" cy="2781485"/>
          </a:xfrm>
          <a:prstGeom prst="rect">
            <a:avLst/>
          </a:prstGeom>
          <a:noFill/>
        </p:spPr>
      </p:pic>
      <p:pic>
        <p:nvPicPr>
          <p:cNvPr id="7" name="3 Marcador de contenido"/>
          <p:cNvPicPr>
            <a:picLocks/>
          </p:cNvPicPr>
          <p:nvPr/>
        </p:nvPicPr>
        <p:blipFill rotWithShape="1">
          <a:blip r:embed="rId3"/>
          <a:srcRect l="51196" t="13070" r="5579" b="26140"/>
          <a:stretch/>
        </p:blipFill>
        <p:spPr bwMode="auto">
          <a:xfrm>
            <a:off x="-53732" y="1981200"/>
            <a:ext cx="3635132" cy="2775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-2628" y="479873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1200" dirty="0" smtClean="0"/>
              <a:t>Tejido hepático H-E 10X</a:t>
            </a:r>
          </a:p>
          <a:p>
            <a:r>
              <a:rPr lang="es-EC" sz="1200" dirty="0" smtClean="0"/>
              <a:t>Lobulillo </a:t>
            </a:r>
            <a:r>
              <a:rPr lang="es-EC" sz="1200" dirty="0"/>
              <a:t>hepático clásico (círculo</a:t>
            </a:r>
            <a:r>
              <a:rPr lang="es-EC" sz="1200" dirty="0" smtClean="0"/>
              <a:t>)</a:t>
            </a:r>
          </a:p>
          <a:p>
            <a:r>
              <a:rPr lang="es-EC" sz="1200" b="1" dirty="0" smtClean="0"/>
              <a:t>(</a:t>
            </a:r>
            <a:r>
              <a:rPr lang="es-EC" sz="1200" b="1" dirty="0"/>
              <a:t>Tr)</a:t>
            </a:r>
            <a:r>
              <a:rPr lang="es-EC" sz="1200" dirty="0"/>
              <a:t> </a:t>
            </a:r>
            <a:r>
              <a:rPr lang="es-EC" sz="1200" dirty="0" smtClean="0"/>
              <a:t>Triadas </a:t>
            </a:r>
          </a:p>
          <a:p>
            <a:r>
              <a:rPr lang="es-EC" sz="1200" b="1" dirty="0" smtClean="0"/>
              <a:t>(</a:t>
            </a:r>
            <a:r>
              <a:rPr lang="es-EC" sz="1200" b="1" dirty="0"/>
              <a:t>H)</a:t>
            </a:r>
            <a:r>
              <a:rPr lang="es-EC" sz="1200" dirty="0"/>
              <a:t> </a:t>
            </a:r>
            <a:r>
              <a:rPr lang="es-EC" sz="1200" dirty="0" smtClean="0"/>
              <a:t>Hepatocitos </a:t>
            </a:r>
          </a:p>
          <a:p>
            <a:r>
              <a:rPr lang="es-EC" sz="1200" b="1" dirty="0" smtClean="0"/>
              <a:t>(</a:t>
            </a:r>
            <a:r>
              <a:rPr lang="es-EC" sz="1200" b="1" dirty="0"/>
              <a:t>S)</a:t>
            </a:r>
            <a:r>
              <a:rPr lang="es-EC" sz="1200" dirty="0"/>
              <a:t> </a:t>
            </a:r>
            <a:r>
              <a:rPr lang="es-EC" sz="1200" dirty="0" smtClean="0"/>
              <a:t>Sinusoides</a:t>
            </a:r>
            <a:endParaRPr lang="es-EC" sz="1200" dirty="0"/>
          </a:p>
        </p:txBody>
      </p:sp>
      <p:sp>
        <p:nvSpPr>
          <p:cNvPr id="9" name="8 Rectángulo"/>
          <p:cNvSpPr/>
          <p:nvPr/>
        </p:nvSpPr>
        <p:spPr>
          <a:xfrm>
            <a:off x="33054" y="5799793"/>
            <a:ext cx="14147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/>
              <a:t>Torres </a:t>
            </a:r>
            <a:r>
              <a:rPr lang="es-EC" sz="1200" i="1" dirty="0"/>
              <a:t>et al</a:t>
            </a:r>
            <a:r>
              <a:rPr lang="es-EC" sz="1200" dirty="0"/>
              <a:t>., 2010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1066800" y="1524000"/>
            <a:ext cx="1981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Referencia</a:t>
            </a:r>
            <a:endParaRPr lang="es-EC" dirty="0"/>
          </a:p>
        </p:txBody>
      </p:sp>
      <p:sp>
        <p:nvSpPr>
          <p:cNvPr id="11" name="10 CuadroTexto"/>
          <p:cNvSpPr txBox="1"/>
          <p:nvPr/>
        </p:nvSpPr>
        <p:spPr>
          <a:xfrm>
            <a:off x="4619652" y="1524000"/>
            <a:ext cx="3810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Resultados del presente estudio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19523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 bwMode="auto">
          <a:xfrm>
            <a:off x="853966" y="-285776"/>
            <a:ext cx="7315200" cy="115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dirty="0" smtClean="0"/>
              <a:t>Tejido hepático</a:t>
            </a:r>
            <a:endParaRPr lang="es-ES" dirty="0"/>
          </a:p>
        </p:txBody>
      </p:sp>
      <p:pic>
        <p:nvPicPr>
          <p:cNvPr id="5" name="Imagen 11"/>
          <p:cNvPicPr>
            <a:picLocks noChangeAspect="1" noChangeArrowheads="1"/>
          </p:cNvPicPr>
          <p:nvPr/>
        </p:nvPicPr>
        <p:blipFill>
          <a:blip r:embed="rId2">
            <a:lum bright="-20000" contrast="30000"/>
          </a:blip>
          <a:srcRect l="18542" t="1389" r="16875" b="11111"/>
          <a:stretch>
            <a:fillRect/>
          </a:stretch>
        </p:blipFill>
        <p:spPr bwMode="auto">
          <a:xfrm>
            <a:off x="5220072" y="673840"/>
            <a:ext cx="1959875" cy="1982063"/>
          </a:xfrm>
          <a:prstGeom prst="rect">
            <a:avLst/>
          </a:prstGeom>
          <a:noFill/>
        </p:spPr>
      </p:pic>
      <p:pic>
        <p:nvPicPr>
          <p:cNvPr id="7" name="Imagen 1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 l="12083" r="22292" b="12500"/>
          <a:stretch>
            <a:fillRect/>
          </a:stretch>
        </p:blipFill>
        <p:spPr bwMode="auto">
          <a:xfrm>
            <a:off x="971600" y="2732103"/>
            <a:ext cx="1981200" cy="1973724"/>
          </a:xfrm>
          <a:prstGeom prst="rect">
            <a:avLst/>
          </a:prstGeom>
          <a:noFill/>
          <a:effectLst>
            <a:glow rad="139700">
              <a:srgbClr val="27951F">
                <a:alpha val="40000"/>
              </a:srgbClr>
            </a:glow>
          </a:effectLst>
        </p:spPr>
      </p:pic>
      <p:pic>
        <p:nvPicPr>
          <p:cNvPr id="9" name="Imagen 13"/>
          <p:cNvPicPr>
            <a:picLocks noChangeAspect="1" noChangeArrowheads="1"/>
          </p:cNvPicPr>
          <p:nvPr/>
        </p:nvPicPr>
        <p:blipFill>
          <a:blip r:embed="rId4">
            <a:lum bright="-10000" contrast="10000"/>
          </a:blip>
          <a:srcRect l="13329" r="22289" b="12500"/>
          <a:stretch>
            <a:fillRect/>
          </a:stretch>
        </p:blipFill>
        <p:spPr bwMode="auto">
          <a:xfrm>
            <a:off x="5220072" y="2732103"/>
            <a:ext cx="1959023" cy="1981200"/>
          </a:xfrm>
          <a:prstGeom prst="rect">
            <a:avLst/>
          </a:prstGeom>
          <a:noFill/>
          <a:effectLst>
            <a:glow rad="139700">
              <a:srgbClr val="339933">
                <a:alpha val="40000"/>
              </a:srgbClr>
            </a:glow>
          </a:effectLst>
        </p:spPr>
      </p:pic>
      <p:pic>
        <p:nvPicPr>
          <p:cNvPr id="11" name="Imagen 14"/>
          <p:cNvPicPr>
            <a:picLocks noChangeAspect="1" noChangeArrowheads="1"/>
          </p:cNvPicPr>
          <p:nvPr/>
        </p:nvPicPr>
        <p:blipFill>
          <a:blip r:embed="rId5">
            <a:lum bright="-20000" contrast="20000"/>
          </a:blip>
          <a:srcRect l="14661" r="21663" b="12778"/>
          <a:stretch>
            <a:fillRect/>
          </a:stretch>
        </p:blipFill>
        <p:spPr bwMode="auto">
          <a:xfrm>
            <a:off x="971600" y="4865703"/>
            <a:ext cx="1981200" cy="2033534"/>
          </a:xfrm>
          <a:prstGeom prst="rect">
            <a:avLst/>
          </a:prstGeom>
          <a:noFill/>
          <a:effectLst>
            <a:glow rad="228600">
              <a:srgbClr val="FF0000">
                <a:alpha val="40000"/>
              </a:srgbClr>
            </a:glow>
          </a:effectLst>
        </p:spPr>
      </p:pic>
      <p:pic>
        <p:nvPicPr>
          <p:cNvPr id="13" name="Imagen 15"/>
          <p:cNvPicPr>
            <a:picLocks noChangeAspect="1" noChangeArrowheads="1"/>
          </p:cNvPicPr>
          <p:nvPr/>
        </p:nvPicPr>
        <p:blipFill>
          <a:blip r:embed="rId6">
            <a:lum bright="-20000" contrast="40000"/>
          </a:blip>
          <a:srcRect l="12502" r="22079" b="11945"/>
          <a:stretch>
            <a:fillRect/>
          </a:stretch>
        </p:blipFill>
        <p:spPr bwMode="auto">
          <a:xfrm>
            <a:off x="5220072" y="4856058"/>
            <a:ext cx="1905001" cy="1926568"/>
          </a:xfrm>
          <a:prstGeom prst="rect">
            <a:avLst/>
          </a:prstGeom>
          <a:noFill/>
          <a:effectLst>
            <a:glow rad="228600">
              <a:srgbClr val="FF0000">
                <a:alpha val="40000"/>
              </a:srgbClr>
            </a:glow>
          </a:effectLst>
        </p:spPr>
      </p:pic>
      <p:pic>
        <p:nvPicPr>
          <p:cNvPr id="15" name="3 Marcador de contenido"/>
          <p:cNvPicPr>
            <a:picLocks/>
          </p:cNvPicPr>
          <p:nvPr/>
        </p:nvPicPr>
        <p:blipFill rotWithShape="1">
          <a:blip r:embed="rId7"/>
          <a:srcRect l="51196" t="13070" r="5579" b="26140"/>
          <a:stretch/>
        </p:blipFill>
        <p:spPr bwMode="auto">
          <a:xfrm>
            <a:off x="832944" y="673839"/>
            <a:ext cx="2596055" cy="198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51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20262" y="762000"/>
            <a:ext cx="8229600" cy="4525963"/>
          </a:xfrm>
        </p:spPr>
        <p:txBody>
          <a:bodyPr/>
          <a:lstStyle/>
          <a:p>
            <a:r>
              <a:rPr lang="es-EC" sz="1600" dirty="0" smtClean="0"/>
              <a:t>La </a:t>
            </a:r>
            <a:r>
              <a:rPr lang="es-EC" sz="1600" dirty="0"/>
              <a:t>microalga </a:t>
            </a:r>
            <a:r>
              <a:rPr lang="es-EC" sz="1600" i="1" dirty="0"/>
              <a:t>Chlorella sp</a:t>
            </a:r>
            <a:r>
              <a:rPr lang="es-EC" sz="1600" dirty="0"/>
              <a:t>. biotipo 1, tiene un efecto terapéutico positivo reduciendo el efecto tóxico de carbendazim a nivel hematológico e histológico, en tilapia híbrida </a:t>
            </a:r>
            <a:r>
              <a:rPr lang="es-EC" sz="1600" i="1" dirty="0"/>
              <a:t>Oreochromis sp</a:t>
            </a:r>
            <a:r>
              <a:rPr lang="es-EC" sz="1600" dirty="0"/>
              <a:t>. </a:t>
            </a:r>
          </a:p>
          <a:p>
            <a:endParaRPr lang="es-EC" sz="1600" dirty="0" smtClean="0"/>
          </a:p>
          <a:p>
            <a:r>
              <a:rPr lang="es-EC" sz="1600" dirty="0" smtClean="0"/>
              <a:t>Carbendazim </a:t>
            </a:r>
            <a:r>
              <a:rPr lang="es-EC" sz="1600" dirty="0"/>
              <a:t>se ubicó en una escala de toxicidad aguda 7.5 ppm (CL50).</a:t>
            </a:r>
          </a:p>
          <a:p>
            <a:endParaRPr lang="es-EC" sz="1600" dirty="0" smtClean="0"/>
          </a:p>
          <a:p>
            <a:r>
              <a:rPr lang="es-EC" sz="1600" dirty="0" smtClean="0"/>
              <a:t>En </a:t>
            </a:r>
            <a:r>
              <a:rPr lang="es-EC" sz="1600" dirty="0"/>
              <a:t>tilapia a nivel hematológico, el fungicida carbendazim ocasiona disminución en los parámetros normales: hemoglobina; hematocrito; glucosa y AST.</a:t>
            </a:r>
          </a:p>
          <a:p>
            <a:endParaRPr lang="es-EC" sz="1600" dirty="0" smtClean="0"/>
          </a:p>
          <a:p>
            <a:r>
              <a:rPr lang="es-EC" sz="1600" dirty="0" smtClean="0"/>
              <a:t>Carbendazim </a:t>
            </a:r>
            <a:r>
              <a:rPr lang="es-EC" sz="1600" dirty="0"/>
              <a:t>a dosis sub letales (0.5 y 0.75 ppm), produce daños en órganos de  juveniles de tilapia </a:t>
            </a:r>
            <a:r>
              <a:rPr lang="es-EC" sz="1600" i="1" dirty="0"/>
              <a:t>Oreochromis sp</a:t>
            </a:r>
            <a:r>
              <a:rPr lang="es-EC" sz="1600" dirty="0"/>
              <a:t>. En branquias, causa hiperplasia severa en el epitelio interlamelar y en tejido hepático, provoca vacuolización lipídica.</a:t>
            </a:r>
          </a:p>
          <a:p>
            <a:endParaRPr lang="es-EC" sz="1600" dirty="0" smtClean="0"/>
          </a:p>
          <a:p>
            <a:r>
              <a:rPr lang="es-EC" sz="1600" i="1" dirty="0" smtClean="0"/>
              <a:t>Chlorella </a:t>
            </a:r>
            <a:r>
              <a:rPr lang="es-EC" sz="1600" i="1" dirty="0"/>
              <a:t>sp</a:t>
            </a:r>
            <a:r>
              <a:rPr lang="es-EC" sz="1600" dirty="0"/>
              <a:t> biotipo 1 presentó un efecto terapéutico positivo, disminuyendo los daños por la exposición a carbendazim en tilapia, mostrando niveles de hemoglobina, hematocrito y glucosa cercanos a los niveles normales.   </a:t>
            </a:r>
          </a:p>
          <a:p>
            <a:endParaRPr lang="es-EC" sz="1600" dirty="0"/>
          </a:p>
          <a:p>
            <a:r>
              <a:rPr lang="es-EC" sz="1600" dirty="0" smtClean="0"/>
              <a:t>La </a:t>
            </a:r>
            <a:r>
              <a:rPr lang="es-EC" sz="1600" dirty="0"/>
              <a:t>microalga </a:t>
            </a:r>
            <a:r>
              <a:rPr lang="es-EC" sz="1600" i="1" dirty="0"/>
              <a:t>Chlorella sp</a:t>
            </a:r>
            <a:r>
              <a:rPr lang="es-EC" sz="1600" dirty="0"/>
              <a:t>. biotipo 1 incluida en la dieta balanceada para tilapia reduce el efecto </a:t>
            </a:r>
            <a:r>
              <a:rPr lang="es-EC" sz="1600" dirty="0" smtClean="0"/>
              <a:t>tóxico </a:t>
            </a:r>
            <a:r>
              <a:rPr lang="es-EC" sz="1600" dirty="0"/>
              <a:t>de carbendazim </a:t>
            </a:r>
            <a:r>
              <a:rPr lang="es-EC" sz="1600" dirty="0" smtClean="0"/>
              <a:t>en </a:t>
            </a:r>
            <a:r>
              <a:rPr lang="es-EC" sz="1600" dirty="0"/>
              <a:t>parámetros hematológicos e histológicos. </a:t>
            </a:r>
          </a:p>
        </p:txBody>
      </p:sp>
      <p:sp>
        <p:nvSpPr>
          <p:cNvPr id="4" name="1 Título"/>
          <p:cNvSpPr txBox="1">
            <a:spLocks/>
          </p:cNvSpPr>
          <p:nvPr/>
        </p:nvSpPr>
        <p:spPr bwMode="auto">
          <a:xfrm>
            <a:off x="3904593" y="-228600"/>
            <a:ext cx="4876800" cy="115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C" dirty="0" smtClean="0"/>
              <a:t>CONCLUSIONES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37121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 bwMode="auto">
          <a:xfrm>
            <a:off x="3473669" y="-152400"/>
            <a:ext cx="5486400" cy="99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4000" dirty="0" smtClean="0"/>
              <a:t>RECOMENDACIONES</a:t>
            </a:r>
            <a:endParaRPr lang="es-ES" sz="4000" dirty="0"/>
          </a:p>
        </p:txBody>
      </p:sp>
      <p:sp>
        <p:nvSpPr>
          <p:cNvPr id="2" name="1 Rectángulo"/>
          <p:cNvSpPr/>
          <p:nvPr/>
        </p:nvSpPr>
        <p:spPr>
          <a:xfrm>
            <a:off x="391510" y="1066800"/>
            <a:ext cx="829529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s-EC" dirty="0">
                <a:ea typeface="Calibri"/>
              </a:rPr>
              <a:t>Es recomendable el avance de estudios en modelos biológicos mamarios  para conocer a profundidad los efectos tóxicos de carbendazim</a:t>
            </a:r>
            <a:r>
              <a:rPr lang="es-EC" dirty="0" smtClean="0">
                <a:ea typeface="Calibri"/>
              </a:rPr>
              <a:t>.</a:t>
            </a: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endParaRPr lang="es-EC" dirty="0">
              <a:ea typeface="Calibri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s-EC" dirty="0">
                <a:ea typeface="Calibri"/>
              </a:rPr>
              <a:t>Incluir la microalga </a:t>
            </a:r>
            <a:r>
              <a:rPr lang="es-EC" i="1" dirty="0">
                <a:ea typeface="Calibri"/>
              </a:rPr>
              <a:t>Chlorella </a:t>
            </a:r>
            <a:r>
              <a:rPr lang="es-EC" i="1" dirty="0" smtClean="0">
                <a:ea typeface="Calibri"/>
              </a:rPr>
              <a:t>sp. </a:t>
            </a:r>
            <a:r>
              <a:rPr lang="es-EC" dirty="0" smtClean="0">
                <a:ea typeface="Calibri"/>
              </a:rPr>
              <a:t>biotipo 1 </a:t>
            </a:r>
            <a:r>
              <a:rPr lang="es-EC" dirty="0">
                <a:ea typeface="Calibri"/>
              </a:rPr>
              <a:t>en la dieta balanceada para tilapia híbrida con el fin de reducir el efecto tóxico de pesticidas. </a:t>
            </a: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endParaRPr lang="es-EC" dirty="0" smtClean="0">
              <a:ea typeface="Calibri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s-EC" dirty="0" smtClean="0">
                <a:ea typeface="Calibri"/>
              </a:rPr>
              <a:t>Para </a:t>
            </a:r>
            <a:r>
              <a:rPr lang="es-EC" dirty="0">
                <a:ea typeface="Calibri"/>
              </a:rPr>
              <a:t>establecer el  potencial </a:t>
            </a:r>
            <a:r>
              <a:rPr lang="es-EC" dirty="0" smtClean="0">
                <a:ea typeface="Calibri"/>
              </a:rPr>
              <a:t>terapéutico </a:t>
            </a:r>
            <a:r>
              <a:rPr lang="es-EC" dirty="0">
                <a:ea typeface="Calibri"/>
              </a:rPr>
              <a:t>de la microalga </a:t>
            </a:r>
            <a:r>
              <a:rPr lang="es-EC" i="1" dirty="0">
                <a:ea typeface="Calibri"/>
              </a:rPr>
              <a:t>Chlorella sp</a:t>
            </a:r>
            <a:r>
              <a:rPr lang="es-EC" dirty="0">
                <a:ea typeface="Calibri"/>
              </a:rPr>
              <a:t>. es importante realizar estudios complementarios con fines farmacéuticos y </a:t>
            </a:r>
            <a:r>
              <a:rPr lang="es-EC" dirty="0" smtClean="0">
                <a:ea typeface="Calibri"/>
              </a:rPr>
              <a:t>nutracéuticos</a:t>
            </a:r>
            <a:r>
              <a:rPr lang="es-EC" dirty="0">
                <a:ea typeface="Calibri"/>
              </a:rPr>
              <a:t>.</a:t>
            </a: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endParaRPr lang="es-EC" dirty="0" smtClean="0">
              <a:ea typeface="Calibri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s-EC" dirty="0" smtClean="0">
                <a:ea typeface="Calibri"/>
              </a:rPr>
              <a:t>Se </a:t>
            </a:r>
            <a:r>
              <a:rPr lang="es-EC" dirty="0">
                <a:ea typeface="Calibri"/>
              </a:rPr>
              <a:t>recomienda utilizar </a:t>
            </a:r>
            <a:r>
              <a:rPr lang="es-EC" i="1" dirty="0">
                <a:ea typeface="Calibri"/>
              </a:rPr>
              <a:t>Artemia salina</a:t>
            </a:r>
            <a:r>
              <a:rPr lang="es-EC" dirty="0">
                <a:ea typeface="Calibri"/>
              </a:rPr>
              <a:t> como modelo biológico para conocer el efecto tóxico de sustancias naturales o químicas. </a:t>
            </a:r>
            <a:endParaRPr lang="es-EC" dirty="0">
              <a:effectLst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840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2132856"/>
            <a:ext cx="8229600" cy="2332856"/>
          </a:xfrm>
        </p:spPr>
        <p:txBody>
          <a:bodyPr/>
          <a:lstStyle/>
          <a:p>
            <a:pPr marL="0" indent="0" algn="ctr">
              <a:buNone/>
            </a:pPr>
            <a:r>
              <a:rPr lang="es-EC" dirty="0" smtClean="0">
                <a:solidFill>
                  <a:srgbClr val="000000"/>
                </a:solidFill>
                <a:latin typeface="Helvetica Neue"/>
              </a:rPr>
              <a:t>«</a:t>
            </a:r>
            <a:r>
              <a:rPr lang="es-EC" sz="3200" i="1" dirty="0" smtClean="0">
                <a:solidFill>
                  <a:srgbClr val="000000"/>
                </a:solidFill>
                <a:latin typeface="+mj-lt"/>
              </a:rPr>
              <a:t>Dios </a:t>
            </a:r>
            <a:r>
              <a:rPr lang="es-EC" sz="3200" i="1" dirty="0">
                <a:solidFill>
                  <a:srgbClr val="000000"/>
                </a:solidFill>
                <a:latin typeface="+mj-lt"/>
              </a:rPr>
              <a:t>hace que la tierra produzca sustancias </a:t>
            </a:r>
            <a:r>
              <a:rPr lang="es-EC" sz="3200" i="1" dirty="0" smtClean="0">
                <a:solidFill>
                  <a:srgbClr val="000000"/>
                </a:solidFill>
                <a:latin typeface="+mj-lt"/>
              </a:rPr>
              <a:t>medicinales, y </a:t>
            </a:r>
            <a:r>
              <a:rPr lang="es-EC" sz="3200" i="1" dirty="0">
                <a:solidFill>
                  <a:srgbClr val="000000"/>
                </a:solidFill>
                <a:latin typeface="+mj-lt"/>
              </a:rPr>
              <a:t>el hombre inteligente no debe despreciarlas</a:t>
            </a:r>
            <a:r>
              <a:rPr lang="es-EC" dirty="0" smtClean="0">
                <a:solidFill>
                  <a:srgbClr val="000000"/>
                </a:solidFill>
                <a:latin typeface="Helvetica Neue"/>
              </a:rPr>
              <a:t>.» </a:t>
            </a:r>
          </a:p>
          <a:p>
            <a:pPr marL="0" indent="0" algn="r">
              <a:buNone/>
            </a:pPr>
            <a:r>
              <a:rPr lang="es-EC" b="1" dirty="0" smtClean="0">
                <a:solidFill>
                  <a:srgbClr val="000000"/>
                </a:solidFill>
                <a:latin typeface="Helvetica Neue"/>
              </a:rPr>
              <a:t>Eclo 38:4 (DHH)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352828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4419600" y="315975"/>
            <a:ext cx="4038600" cy="96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85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C" dirty="0" smtClean="0">
                <a:solidFill>
                  <a:schemeClr val="tx1"/>
                </a:solidFill>
              </a:rPr>
              <a:t>JUSTIFICACIÓN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177596795"/>
              </p:ext>
            </p:extLst>
          </p:nvPr>
        </p:nvGraphicFramePr>
        <p:xfrm>
          <a:off x="29633" y="928670"/>
          <a:ext cx="9114367" cy="5973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108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 bwMode="auto">
          <a:xfrm>
            <a:off x="228600" y="914400"/>
            <a:ext cx="8230844" cy="77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MUCHAS GRACIAS</a:t>
            </a:r>
            <a:endParaRPr lang="es-ES" sz="6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8674" name="Picture 2" descr="Resultado de imagen para cencin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125" y="5002723"/>
            <a:ext cx="3429000" cy="126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Resultado de imagen para ia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772" y="1803111"/>
            <a:ext cx="2596055" cy="259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388640"/>
            <a:ext cx="29337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0" t="8169" r="12257" b="11781"/>
          <a:stretch/>
        </p:blipFill>
        <p:spPr bwMode="auto">
          <a:xfrm>
            <a:off x="1143000" y="4876800"/>
            <a:ext cx="2118854" cy="1520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004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936156"/>
            <a:ext cx="8229600" cy="1143000"/>
          </a:xfrm>
        </p:spPr>
        <p:txBody>
          <a:bodyPr/>
          <a:lstStyle/>
          <a:p>
            <a:r>
              <a:rPr lang="es-EC" dirty="0" smtClean="0"/>
              <a:t>Propiedades terapéuticas de la microalga </a:t>
            </a:r>
            <a:r>
              <a:rPr lang="es-EC" i="1" dirty="0" smtClean="0"/>
              <a:t>Chlorella:</a:t>
            </a:r>
            <a:r>
              <a:rPr lang="es-EC" dirty="0" smtClean="0"/>
              <a:t/>
            </a:r>
            <a:br>
              <a:rPr lang="es-EC" dirty="0" smtClean="0"/>
            </a:br>
            <a:endParaRPr lang="es-EC" dirty="0"/>
          </a:p>
        </p:txBody>
      </p:sp>
      <p:sp>
        <p:nvSpPr>
          <p:cNvPr id="4" name="2 Marcador de contenido"/>
          <p:cNvSpPr txBox="1">
            <a:spLocks/>
          </p:cNvSpPr>
          <p:nvPr/>
        </p:nvSpPr>
        <p:spPr bwMode="auto">
          <a:xfrm>
            <a:off x="4800600" y="2286000"/>
            <a:ext cx="4343400" cy="3039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" indent="0" algn="just">
              <a:buFontTx/>
              <a:buNone/>
            </a:pPr>
            <a:endParaRPr lang="es-EC" sz="1800" dirty="0" smtClean="0"/>
          </a:p>
          <a:p>
            <a:pPr algn="just">
              <a:buFont typeface="Wingdings" pitchFamily="2" charset="2"/>
              <a:buChar char="ü"/>
            </a:pPr>
            <a:r>
              <a:rPr lang="es-EC" sz="2800" b="1" dirty="0" smtClean="0"/>
              <a:t>Antioxidante</a:t>
            </a:r>
          </a:p>
          <a:p>
            <a:pPr algn="just">
              <a:buFont typeface="Wingdings" pitchFamily="2" charset="2"/>
              <a:buChar char="ü"/>
            </a:pPr>
            <a:r>
              <a:rPr lang="es-EC" sz="2800" b="1" dirty="0" smtClean="0"/>
              <a:t>Anti-colesterolémica</a:t>
            </a:r>
          </a:p>
          <a:p>
            <a:pPr algn="just">
              <a:buFont typeface="Wingdings" pitchFamily="2" charset="2"/>
              <a:buChar char="ü"/>
            </a:pPr>
            <a:r>
              <a:rPr lang="es-EC" sz="2800" b="1" dirty="0" smtClean="0"/>
              <a:t>Anti-inflamatoria </a:t>
            </a:r>
          </a:p>
          <a:p>
            <a:pPr algn="just">
              <a:buFont typeface="Wingdings" pitchFamily="2" charset="2"/>
              <a:buChar char="ü"/>
            </a:pPr>
            <a:r>
              <a:rPr lang="es-EC" sz="2800" b="1" dirty="0" smtClean="0"/>
              <a:t>Anti-tumoral 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810000" y="6227134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(Sano y Tanaka, 1987, Hasegawa et al., 2000). </a:t>
            </a:r>
          </a:p>
          <a:p>
            <a:endParaRPr lang="es-EC" dirty="0"/>
          </a:p>
        </p:txBody>
      </p:sp>
      <p:pic>
        <p:nvPicPr>
          <p:cNvPr id="6" name="Picture 5" descr="C:\Users\Feloman\Desktop\total\otros\microalgas\microalgas latacunga\circulares\A16.jpg"/>
          <p:cNvPicPr>
            <a:picLocks noChangeAspect="1" noChangeArrowheads="1"/>
          </p:cNvPicPr>
          <p:nvPr/>
        </p:nvPicPr>
        <p:blipFill>
          <a:blip r:embed="rId2">
            <a:alphaModFix amt="9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533" y="1664563"/>
            <a:ext cx="5071533" cy="44314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52400" y="7620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4215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 txBox="1">
            <a:spLocks/>
          </p:cNvSpPr>
          <p:nvPr/>
        </p:nvSpPr>
        <p:spPr bwMode="auto">
          <a:xfrm>
            <a:off x="457200" y="1343020"/>
            <a:ext cx="8458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" indent="0" algn="just">
              <a:buFontTx/>
              <a:buNone/>
            </a:pPr>
            <a:r>
              <a:rPr lang="es-ES" dirty="0" smtClean="0"/>
              <a:t>Tilapia (</a:t>
            </a:r>
            <a:r>
              <a:rPr lang="es-ES" i="1" dirty="0" smtClean="0"/>
              <a:t>Oreochromis spp</a:t>
            </a:r>
            <a:r>
              <a:rPr lang="es-ES" dirty="0" smtClean="0"/>
              <a:t>.) Es un pez teleósteo con distribución mundial; llegando a ser un buen modelo de evaluación de los ecosistemas acuáticos y de estudios ecotoxicológicos.</a:t>
            </a:r>
            <a:endParaRPr lang="es-EC" dirty="0"/>
          </a:p>
        </p:txBody>
      </p:sp>
      <p:pic>
        <p:nvPicPr>
          <p:cNvPr id="5" name="Picture 2" descr="C:\Users\Feloman\Desktop\total\fotos\mantenimiento y experimento\tesis3 (23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323" y="2438400"/>
            <a:ext cx="54102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Tilapia modelo biológico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3424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Branquias de tilapia</a:t>
            </a:r>
            <a:endParaRPr lang="es-EC" dirty="0"/>
          </a:p>
        </p:txBody>
      </p:sp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>
          <a:blip r:embed="rId2"/>
          <a:srcRect l="15370" t="37386" r="43909" b="6383"/>
          <a:stretch>
            <a:fillRect/>
          </a:stretch>
        </p:blipFill>
        <p:spPr bwMode="auto">
          <a:xfrm>
            <a:off x="591185" y="1524000"/>
            <a:ext cx="3917466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/>
          <p:cNvPicPr/>
          <p:nvPr/>
        </p:nvPicPr>
        <p:blipFill>
          <a:blip r:embed="rId3"/>
          <a:srcRect l="42467" t="31307" r="13738" b="25228"/>
          <a:stretch>
            <a:fillRect/>
          </a:stretch>
        </p:blipFill>
        <p:spPr bwMode="auto">
          <a:xfrm>
            <a:off x="4629785" y="1531462"/>
            <a:ext cx="3599815" cy="222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4603509" y="3763310"/>
            <a:ext cx="362609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/>
              <a:t>Filamento branquial </a:t>
            </a:r>
            <a:r>
              <a:rPr lang="pt-BR" dirty="0" smtClean="0"/>
              <a:t>de </a:t>
            </a:r>
            <a:r>
              <a:rPr lang="pt-BR" dirty="0"/>
              <a:t>tilapia </a:t>
            </a:r>
            <a:r>
              <a:rPr lang="pt-BR" b="1" dirty="0"/>
              <a:t>(Cm)</a:t>
            </a:r>
            <a:r>
              <a:rPr lang="pt-BR" dirty="0"/>
              <a:t> Células </a:t>
            </a:r>
            <a:r>
              <a:rPr lang="pt-BR" dirty="0" smtClean="0"/>
              <a:t>mucosas </a:t>
            </a:r>
          </a:p>
          <a:p>
            <a:pPr algn="just"/>
            <a:r>
              <a:rPr lang="pt-BR" b="1" dirty="0" smtClean="0"/>
              <a:t>(</a:t>
            </a:r>
            <a:r>
              <a:rPr lang="pt-BR" b="1" dirty="0"/>
              <a:t>Ep) </a:t>
            </a:r>
            <a:r>
              <a:rPr lang="pt-BR" dirty="0"/>
              <a:t>Epitelio </a:t>
            </a:r>
            <a:r>
              <a:rPr lang="pt-BR" dirty="0" smtClean="0"/>
              <a:t>interlamelar </a:t>
            </a:r>
          </a:p>
          <a:p>
            <a:pPr algn="just"/>
            <a:r>
              <a:rPr lang="pt-BR" b="1" dirty="0" smtClean="0"/>
              <a:t>(</a:t>
            </a:r>
            <a:r>
              <a:rPr lang="pt-BR" b="1" dirty="0"/>
              <a:t>C)</a:t>
            </a:r>
            <a:r>
              <a:rPr lang="pt-BR" dirty="0"/>
              <a:t> </a:t>
            </a:r>
            <a:r>
              <a:rPr lang="pt-BR" dirty="0" smtClean="0"/>
              <a:t>Cartílago </a:t>
            </a:r>
          </a:p>
          <a:p>
            <a:pPr algn="just"/>
            <a:r>
              <a:rPr lang="pt-BR" b="1" dirty="0" smtClean="0"/>
              <a:t>(</a:t>
            </a:r>
            <a:r>
              <a:rPr lang="pt-BR" b="1" dirty="0"/>
              <a:t>Lp)</a:t>
            </a:r>
            <a:r>
              <a:rPr lang="pt-BR" dirty="0"/>
              <a:t> Lámina </a:t>
            </a:r>
            <a:r>
              <a:rPr lang="pt-BR" dirty="0" smtClean="0"/>
              <a:t>propia  </a:t>
            </a:r>
            <a:endParaRPr lang="es-EC" dirty="0"/>
          </a:p>
        </p:txBody>
      </p:sp>
      <p:sp>
        <p:nvSpPr>
          <p:cNvPr id="7" name="6 Rectángulo"/>
          <p:cNvSpPr/>
          <p:nvPr/>
        </p:nvSpPr>
        <p:spPr>
          <a:xfrm>
            <a:off x="6858000" y="6172200"/>
            <a:ext cx="2031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Torres </a:t>
            </a:r>
            <a:r>
              <a:rPr lang="es-EC" i="1" dirty="0"/>
              <a:t>et al</a:t>
            </a:r>
            <a:r>
              <a:rPr lang="es-EC" dirty="0"/>
              <a:t>., 2010</a:t>
            </a:r>
          </a:p>
        </p:txBody>
      </p:sp>
      <p:sp>
        <p:nvSpPr>
          <p:cNvPr id="8" name="7 Rectángulo"/>
          <p:cNvSpPr/>
          <p:nvPr/>
        </p:nvSpPr>
        <p:spPr>
          <a:xfrm>
            <a:off x="514985" y="4799132"/>
            <a:ext cx="3886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/>
              <a:t>Arco </a:t>
            </a:r>
            <a:r>
              <a:rPr lang="es-EC" dirty="0"/>
              <a:t>branquial y los filamentos </a:t>
            </a:r>
            <a:r>
              <a:rPr lang="es-EC" b="1" dirty="0" smtClean="0"/>
              <a:t>(B</a:t>
            </a:r>
            <a:r>
              <a:rPr lang="es-EC" b="1" dirty="0"/>
              <a:t>)</a:t>
            </a:r>
            <a:r>
              <a:rPr lang="es-EC" dirty="0"/>
              <a:t>. Del arco se originan dos hileras de filamentos </a:t>
            </a:r>
            <a:r>
              <a:rPr lang="es-EC" b="1" dirty="0"/>
              <a:t>(AB)</a:t>
            </a:r>
            <a:r>
              <a:rPr lang="es-EC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08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Hígado de tilapia</a:t>
            </a:r>
            <a:endParaRPr lang="es-EC" dirty="0"/>
          </a:p>
        </p:txBody>
      </p:sp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>
          <a:blip r:embed="rId2"/>
          <a:srcRect l="7970" t="13070" r="5579" b="26140"/>
          <a:stretch>
            <a:fillRect/>
          </a:stretch>
        </p:blipFill>
        <p:spPr bwMode="auto">
          <a:xfrm>
            <a:off x="762000" y="1371600"/>
            <a:ext cx="7924800" cy="3537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4724400" y="50292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 smtClean="0"/>
              <a:t>Lobulillo </a:t>
            </a:r>
            <a:r>
              <a:rPr lang="es-EC" dirty="0"/>
              <a:t>hepático clásico (círculo</a:t>
            </a:r>
            <a:r>
              <a:rPr lang="es-EC" dirty="0" smtClean="0"/>
              <a:t>)</a:t>
            </a:r>
          </a:p>
          <a:p>
            <a:r>
              <a:rPr lang="es-EC" b="1" dirty="0" smtClean="0"/>
              <a:t>(</a:t>
            </a:r>
            <a:r>
              <a:rPr lang="es-EC" b="1" dirty="0"/>
              <a:t>Tr)</a:t>
            </a:r>
            <a:r>
              <a:rPr lang="es-EC" dirty="0"/>
              <a:t> </a:t>
            </a:r>
            <a:r>
              <a:rPr lang="es-EC" dirty="0" smtClean="0"/>
              <a:t>Triadas </a:t>
            </a:r>
          </a:p>
          <a:p>
            <a:r>
              <a:rPr lang="es-EC" b="1" dirty="0" smtClean="0"/>
              <a:t>(</a:t>
            </a:r>
            <a:r>
              <a:rPr lang="es-EC" b="1" dirty="0"/>
              <a:t>H)</a:t>
            </a:r>
            <a:r>
              <a:rPr lang="es-EC" dirty="0"/>
              <a:t> </a:t>
            </a:r>
            <a:r>
              <a:rPr lang="es-EC" dirty="0" smtClean="0"/>
              <a:t>Hepatocitos  </a:t>
            </a:r>
          </a:p>
          <a:p>
            <a:r>
              <a:rPr lang="es-EC" b="1" dirty="0" smtClean="0"/>
              <a:t>(</a:t>
            </a:r>
            <a:r>
              <a:rPr lang="es-EC" b="1" dirty="0"/>
              <a:t>S)</a:t>
            </a:r>
            <a:r>
              <a:rPr lang="es-EC" dirty="0"/>
              <a:t> </a:t>
            </a:r>
            <a:r>
              <a:rPr lang="es-EC" dirty="0" smtClean="0"/>
              <a:t>Sinusoides</a:t>
            </a:r>
            <a:endParaRPr lang="es-EC" dirty="0"/>
          </a:p>
        </p:txBody>
      </p:sp>
      <p:sp>
        <p:nvSpPr>
          <p:cNvPr id="6" name="5 Rectángulo"/>
          <p:cNvSpPr/>
          <p:nvPr/>
        </p:nvSpPr>
        <p:spPr>
          <a:xfrm>
            <a:off x="685800" y="5029200"/>
            <a:ext cx="373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/>
              <a:t>(H)</a:t>
            </a:r>
            <a:r>
              <a:rPr lang="es-EC" dirty="0" smtClean="0"/>
              <a:t> Hígado  </a:t>
            </a:r>
          </a:p>
          <a:p>
            <a:r>
              <a:rPr lang="es-EC" b="1" dirty="0"/>
              <a:t>(V</a:t>
            </a:r>
            <a:r>
              <a:rPr lang="es-EC" b="1" dirty="0" smtClean="0"/>
              <a:t>)</a:t>
            </a:r>
            <a:r>
              <a:rPr lang="es-EC" dirty="0" smtClean="0"/>
              <a:t> Vesícula biliar </a:t>
            </a:r>
            <a:endParaRPr lang="es-EC" dirty="0"/>
          </a:p>
        </p:txBody>
      </p:sp>
      <p:sp>
        <p:nvSpPr>
          <p:cNvPr id="7" name="6 Rectángulo"/>
          <p:cNvSpPr/>
          <p:nvPr/>
        </p:nvSpPr>
        <p:spPr>
          <a:xfrm>
            <a:off x="6858000" y="6172200"/>
            <a:ext cx="2031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Torres </a:t>
            </a:r>
            <a:r>
              <a:rPr lang="es-EC" i="1" dirty="0"/>
              <a:t>et al</a:t>
            </a:r>
            <a:r>
              <a:rPr lang="es-EC" dirty="0"/>
              <a:t>., 2010</a:t>
            </a:r>
          </a:p>
        </p:txBody>
      </p:sp>
    </p:spTree>
    <p:extLst>
      <p:ext uri="{BB962C8B-B14F-4D97-AF65-F5344CB8AC3E}">
        <p14:creationId xmlns:p14="http://schemas.microsoft.com/office/powerpoint/2010/main" val="392960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Parámetros hematológicos </a:t>
            </a:r>
            <a:endParaRPr lang="es-EC" dirty="0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5926604"/>
              </p:ext>
            </p:extLst>
          </p:nvPr>
        </p:nvGraphicFramePr>
        <p:xfrm>
          <a:off x="2209800" y="1752600"/>
          <a:ext cx="4791404" cy="2961037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711876"/>
                <a:gridCol w="2079528"/>
              </a:tblGrid>
              <a:tr h="36195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1" u="none" strike="noStrike" dirty="0" smtClean="0">
                          <a:effectLst/>
                        </a:rPr>
                        <a:t>Parámetros</a:t>
                      </a:r>
                      <a:endParaRPr lang="es-EC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1" u="none" strike="noStrike" dirty="0">
                          <a:effectLst/>
                        </a:rPr>
                        <a:t>Referencia </a:t>
                      </a:r>
                      <a:endParaRPr lang="es-EC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51187">
                <a:tc>
                  <a:txBody>
                    <a:bodyPr/>
                    <a:lstStyle/>
                    <a:p>
                      <a:pPr algn="l" fontAlgn="ctr"/>
                      <a:r>
                        <a:rPr lang="es-EC" sz="1800" u="none" strike="noStrike" dirty="0">
                          <a:effectLst/>
                        </a:rPr>
                        <a:t>Hemoglobina (g/dL)</a:t>
                      </a:r>
                      <a:endParaRPr lang="es-EC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</a:rPr>
                        <a:t>10.52 (6.58 – 15.98)</a:t>
                      </a:r>
                      <a:endParaRPr lang="es-EC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800" u="none" strike="noStrike" dirty="0">
                          <a:effectLst/>
                        </a:rPr>
                        <a:t>Hematocrito (%)</a:t>
                      </a:r>
                      <a:endParaRPr lang="es-EC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</a:rPr>
                        <a:t>33.63 (15 - 45)</a:t>
                      </a:r>
                      <a:endParaRPr lang="es-EC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800" u="none" strike="noStrike" dirty="0">
                          <a:effectLst/>
                        </a:rPr>
                        <a:t>Creatinina </a:t>
                      </a:r>
                      <a:r>
                        <a:rPr lang="es-EC" sz="1800" u="none" strike="noStrike" dirty="0" smtClean="0">
                          <a:effectLst/>
                        </a:rPr>
                        <a:t>(</a:t>
                      </a:r>
                      <a:r>
                        <a:rPr lang="es-EC" sz="1800" u="none" strike="noStrike" dirty="0">
                          <a:effectLst/>
                        </a:rPr>
                        <a:t>mg/dL)</a:t>
                      </a:r>
                      <a:endParaRPr lang="es-EC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</a:rPr>
                        <a:t>0.2 (0 - 0.8) </a:t>
                      </a:r>
                      <a:endParaRPr lang="es-EC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800" u="none" strike="noStrike" dirty="0">
                          <a:effectLst/>
                        </a:rPr>
                        <a:t>Glucosa </a:t>
                      </a:r>
                      <a:r>
                        <a:rPr lang="es-EC" sz="1800" u="none" strike="noStrike" dirty="0" smtClean="0">
                          <a:effectLst/>
                        </a:rPr>
                        <a:t>(</a:t>
                      </a:r>
                      <a:r>
                        <a:rPr lang="es-EC" sz="1800" u="none" strike="noStrike" dirty="0">
                          <a:effectLst/>
                        </a:rPr>
                        <a:t>mg/dL)</a:t>
                      </a:r>
                      <a:endParaRPr lang="es-EC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</a:rPr>
                        <a:t>46 (32- 137)</a:t>
                      </a:r>
                      <a:endParaRPr lang="es-EC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800" u="none" strike="noStrike" dirty="0" smtClean="0">
                          <a:effectLst/>
                        </a:rPr>
                        <a:t>Albúmina </a:t>
                      </a:r>
                      <a:r>
                        <a:rPr lang="es-EC" sz="1800" u="none" strike="noStrike" dirty="0">
                          <a:effectLst/>
                        </a:rPr>
                        <a:t>(g/dL)</a:t>
                      </a:r>
                      <a:endParaRPr lang="es-EC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</a:rPr>
                        <a:t>1.4 (0.8 - 1.9)</a:t>
                      </a:r>
                      <a:endParaRPr lang="es-EC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800" u="none" strike="noStrike" dirty="0" smtClean="0">
                          <a:effectLst/>
                        </a:rPr>
                        <a:t>Proteína total (</a:t>
                      </a:r>
                      <a:r>
                        <a:rPr lang="es-EC" sz="1800" u="none" strike="noStrike" dirty="0">
                          <a:effectLst/>
                        </a:rPr>
                        <a:t>g/dL)</a:t>
                      </a:r>
                      <a:endParaRPr lang="es-EC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</a:rPr>
                        <a:t>3.5 (2.5 - 5)</a:t>
                      </a:r>
                      <a:endParaRPr lang="es-EC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429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800" u="none" strike="noStrike" dirty="0">
                          <a:effectLst/>
                        </a:rPr>
                        <a:t>AST (U/L)</a:t>
                      </a:r>
                      <a:endParaRPr lang="es-EC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</a:rPr>
                        <a:t>26 (16 - 120)</a:t>
                      </a:r>
                      <a:endParaRPr lang="es-EC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876800"/>
            <a:ext cx="3762375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6781800" y="5953835"/>
            <a:ext cx="236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/>
              <a:t>Mauel </a:t>
            </a:r>
            <a:r>
              <a:rPr lang="es-EC" sz="1400" i="1" dirty="0"/>
              <a:t>et al</a:t>
            </a:r>
            <a:r>
              <a:rPr lang="es-EC" sz="1400" dirty="0"/>
              <a:t>., 2007</a:t>
            </a:r>
          </a:p>
          <a:p>
            <a:r>
              <a:rPr lang="es-EC" sz="1400" dirty="0" smtClean="0"/>
              <a:t>Rodríguez </a:t>
            </a:r>
            <a:r>
              <a:rPr lang="es-EC" sz="1400" i="1" dirty="0"/>
              <a:t>et al</a:t>
            </a:r>
            <a:r>
              <a:rPr lang="es-EC" sz="1400" dirty="0"/>
              <a:t>., </a:t>
            </a:r>
            <a:r>
              <a:rPr lang="es-EC" sz="1400" dirty="0" smtClean="0"/>
              <a:t>2003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247360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2154</TotalTime>
  <Words>2393</Words>
  <Application>Microsoft Office PowerPoint</Application>
  <PresentationFormat>Presentación en pantalla (4:3)</PresentationFormat>
  <Paragraphs>650</Paragraphs>
  <Slides>40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1" baseType="lpstr">
      <vt:lpstr>Diseño predeterminado</vt:lpstr>
      <vt:lpstr>Presentación de PowerPoint</vt:lpstr>
      <vt:lpstr>INTRODUCCIÓN</vt:lpstr>
      <vt:lpstr>Presentación de PowerPoint</vt:lpstr>
      <vt:lpstr>Presentación de PowerPoint</vt:lpstr>
      <vt:lpstr>Propiedades terapéuticas de la microalga Chlorella: </vt:lpstr>
      <vt:lpstr>Tilapia modelo biológico</vt:lpstr>
      <vt:lpstr>Branquias de tilapia</vt:lpstr>
      <vt:lpstr>Hígado de tilapia</vt:lpstr>
      <vt:lpstr>Parámetros hematológicos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Variables a evaluar</vt:lpstr>
      <vt:lpstr>Presentación de PowerPoint</vt:lpstr>
      <vt:lpstr>Presentación de PowerPoint</vt:lpstr>
      <vt:lpstr>Presentación de PowerPoint</vt:lpstr>
      <vt:lpstr>Estadística</vt:lpstr>
      <vt:lpstr>Presentación de PowerPoint</vt:lpstr>
      <vt:lpstr>Presentación de PowerPoint</vt:lpstr>
      <vt:lpstr>Mortalidad en el ensayo toxicológico de carbendazim y administración de microalgas en tilapia </vt:lpstr>
      <vt:lpstr>Hemoglobina y Hematocrito</vt:lpstr>
      <vt:lpstr>Glucosa</vt:lpstr>
      <vt:lpstr>Aspartato y Alanina transaminasa</vt:lpstr>
      <vt:lpstr>Resumen comparativo de medias en resultados hematológicos</vt:lpstr>
      <vt:lpstr>Histología en branquias</vt:lpstr>
      <vt:lpstr>Presentación de PowerPoint</vt:lpstr>
      <vt:lpstr>Histología en hígado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EFECTO TERAPÉUTICO DE Chlorella sp. BIOTIPO 1 EN TILAPIAS HÍBRIDAS (Oreochromis sp.) EXPUESTAS A CARBENDAZIM</dc:title>
  <dc:creator>Feloman</dc:creator>
  <cp:lastModifiedBy>Felipe</cp:lastModifiedBy>
  <cp:revision>188</cp:revision>
  <dcterms:created xsi:type="dcterms:W3CDTF">2017-04-20T01:58:44Z</dcterms:created>
  <dcterms:modified xsi:type="dcterms:W3CDTF">2018-03-20T15:23:14Z</dcterms:modified>
</cp:coreProperties>
</file>