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omments/comment1.xml" ContentType="application/vnd.openxmlformats-officedocument.presentationml.comment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8" r:id="rId1"/>
  </p:sldMasterIdLst>
  <p:notesMasterIdLst>
    <p:notesMasterId r:id="rId41"/>
  </p:notesMasterIdLst>
  <p:sldIdLst>
    <p:sldId id="256" r:id="rId2"/>
    <p:sldId id="279" r:id="rId3"/>
    <p:sldId id="257" r:id="rId4"/>
    <p:sldId id="259" r:id="rId5"/>
    <p:sldId id="258" r:id="rId6"/>
    <p:sldId id="260" r:id="rId7"/>
    <p:sldId id="261" r:id="rId8"/>
    <p:sldId id="282" r:id="rId9"/>
    <p:sldId id="262" r:id="rId10"/>
    <p:sldId id="283" r:id="rId11"/>
    <p:sldId id="284" r:id="rId12"/>
    <p:sldId id="319" r:id="rId13"/>
    <p:sldId id="320" r:id="rId14"/>
    <p:sldId id="321" r:id="rId15"/>
    <p:sldId id="322" r:id="rId16"/>
    <p:sldId id="286" r:id="rId17"/>
    <p:sldId id="289" r:id="rId18"/>
    <p:sldId id="291" r:id="rId19"/>
    <p:sldId id="293" r:id="rId20"/>
    <p:sldId id="296" r:id="rId21"/>
    <p:sldId id="297" r:id="rId22"/>
    <p:sldId id="298" r:id="rId23"/>
    <p:sldId id="301" r:id="rId24"/>
    <p:sldId id="302" r:id="rId25"/>
    <p:sldId id="303" r:id="rId26"/>
    <p:sldId id="306" r:id="rId27"/>
    <p:sldId id="307" r:id="rId28"/>
    <p:sldId id="308" r:id="rId29"/>
    <p:sldId id="311" r:id="rId30"/>
    <p:sldId id="312" r:id="rId31"/>
    <p:sldId id="266" r:id="rId32"/>
    <p:sldId id="313" r:id="rId33"/>
    <p:sldId id="314" r:id="rId34"/>
    <p:sldId id="317" r:id="rId35"/>
    <p:sldId id="318" r:id="rId36"/>
    <p:sldId id="316" r:id="rId37"/>
    <p:sldId id="273" r:id="rId38"/>
    <p:sldId id="278" r:id="rId39"/>
    <p:sldId id="27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ladimir Ballesteros" initials="WB" lastIdx="1" clrIdx="0">
    <p:extLst>
      <p:ext uri="{19B8F6BF-5375-455C-9EA6-DF929625EA0E}">
        <p15:presenceInfo xmlns:p15="http://schemas.microsoft.com/office/powerpoint/2012/main" userId="32112800f018b25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9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Hoja_de_c_lculo_de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Hoja_de_c_lculo_de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Hoja_de_c_lculo_de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Hoja_de_c_lculo_de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Hoja_de_c_lculo_de_Microsoft_Excel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Hoja_de_c_lculo_de_Microsoft_Excel1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Hoja_de_c_lculo_de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Hoja_de_c_lculo_de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Hoja_de_c_lculo_de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Hoja_de_c_lculo_de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GYV!$A$70</c:f>
              <c:strCache>
                <c:ptCount val="1"/>
                <c:pt idx="0">
                  <c:v>Margen Bruto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GYV!$B$69:$D$69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GYV!$B$70:$D$70</c:f>
              <c:numCache>
                <c:formatCode>0.00</c:formatCode>
                <c:ptCount val="3"/>
                <c:pt idx="0">
                  <c:v>65.960542328455091</c:v>
                </c:pt>
                <c:pt idx="1">
                  <c:v>66.363252463360112</c:v>
                </c:pt>
                <c:pt idx="2">
                  <c:v>60.152956152935744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GYV!$A$71</c:f>
              <c:strCache>
                <c:ptCount val="1"/>
                <c:pt idx="0">
                  <c:v>Margen Neto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GYV!$B$69:$D$69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GYV!$B$71:$D$71</c:f>
              <c:numCache>
                <c:formatCode>0.00</c:formatCode>
                <c:ptCount val="3"/>
                <c:pt idx="0">
                  <c:v>10.689551457408045</c:v>
                </c:pt>
                <c:pt idx="1">
                  <c:v>14.285004554111127</c:v>
                </c:pt>
                <c:pt idx="2">
                  <c:v>8.1643456531225329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GYV!$A$72</c:f>
              <c:strCache>
                <c:ptCount val="1"/>
                <c:pt idx="0">
                  <c:v>Rendimiento sobre el activo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GYV!$B$69:$D$69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GYV!$B$72:$D$72</c:f>
              <c:numCache>
                <c:formatCode>0.00</c:formatCode>
                <c:ptCount val="3"/>
                <c:pt idx="0">
                  <c:v>16.887636679835406</c:v>
                </c:pt>
                <c:pt idx="1">
                  <c:v>20.583341834162848</c:v>
                </c:pt>
                <c:pt idx="2">
                  <c:v>11.457735580973983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GYV!$A$73</c:f>
              <c:strCache>
                <c:ptCount val="1"/>
                <c:pt idx="0">
                  <c:v>Rendimiento sobre el patrimonio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GYV!$B$69:$D$69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GYV!$B$73:$D$73</c:f>
              <c:numCache>
                <c:formatCode>0.00</c:formatCode>
                <c:ptCount val="3"/>
                <c:pt idx="0">
                  <c:v>58.415451077739647</c:v>
                </c:pt>
                <c:pt idx="1">
                  <c:v>60.985481835503251</c:v>
                </c:pt>
                <c:pt idx="2">
                  <c:v>43.360532820771944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1089360"/>
        <c:axId val="201090480"/>
      </c:lineChart>
      <c:catAx>
        <c:axId val="20108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1090480"/>
        <c:crosses val="autoZero"/>
        <c:auto val="1"/>
        <c:lblAlgn val="ctr"/>
        <c:lblOffset val="100"/>
        <c:noMultiLvlLbl val="0"/>
      </c:catAx>
      <c:valAx>
        <c:axId val="20109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10893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GYV!$A$106</c:f>
              <c:strCache>
                <c:ptCount val="1"/>
                <c:pt idx="0">
                  <c:v>Margen Bruto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GYV!$B$105:$D$105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GYV!$B$106:$D$106</c:f>
              <c:numCache>
                <c:formatCode>0.00</c:formatCode>
                <c:ptCount val="3"/>
                <c:pt idx="0">
                  <c:v>71.428578768843337</c:v>
                </c:pt>
                <c:pt idx="1">
                  <c:v>69.067923851253084</c:v>
                </c:pt>
                <c:pt idx="2">
                  <c:v>67.271869116428405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GYV!$A$107</c:f>
              <c:strCache>
                <c:ptCount val="1"/>
                <c:pt idx="0">
                  <c:v>Margen Neto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GYV!$B$105:$D$105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GYV!$B$107:$D$107</c:f>
              <c:numCache>
                <c:formatCode>0.00</c:formatCode>
                <c:ptCount val="3"/>
                <c:pt idx="0">
                  <c:v>23.80965471103973</c:v>
                </c:pt>
                <c:pt idx="1">
                  <c:v>23.0226491529585</c:v>
                </c:pt>
                <c:pt idx="2">
                  <c:v>22.422648911788471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GYV!$A$108</c:f>
              <c:strCache>
                <c:ptCount val="1"/>
                <c:pt idx="0">
                  <c:v>Rendimiento sobre el activo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GYV!$B$105:$D$105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GYV!$B$108:$D$108</c:f>
              <c:numCache>
                <c:formatCode>_-* #,##0.00\ _€_-;\-* #,##0.00\ _€_-;_-* "-"??\ _€_-;_-@_-</c:formatCode>
                <c:ptCount val="3"/>
                <c:pt idx="0">
                  <c:v>27.634718402391545</c:v>
                </c:pt>
                <c:pt idx="1">
                  <c:v>26.748004228243978</c:v>
                </c:pt>
                <c:pt idx="2">
                  <c:v>28.128963780189242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GYV!$A$109</c:f>
              <c:strCache>
                <c:ptCount val="1"/>
                <c:pt idx="0">
                  <c:v>Rendimiento sobre el patrimonio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GYV!$B$105:$D$105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GYV!$B$109:$D$109</c:f>
              <c:numCache>
                <c:formatCode>_-* #,##0.00\ _€_-;\-* #,##0.00\ _€_-;_-* "-"??\ _€_-;_-@_-</c:formatCode>
                <c:ptCount val="3"/>
                <c:pt idx="0">
                  <c:v>109.15335284522203</c:v>
                </c:pt>
                <c:pt idx="1">
                  <c:v>82.168019533863202</c:v>
                </c:pt>
                <c:pt idx="2">
                  <c:v>87.504122754050456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4801968"/>
        <c:axId val="244802528"/>
      </c:lineChart>
      <c:catAx>
        <c:axId val="24480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4802528"/>
        <c:crosses val="autoZero"/>
        <c:auto val="1"/>
        <c:lblAlgn val="ctr"/>
        <c:lblOffset val="100"/>
        <c:noMultiLvlLbl val="0"/>
      </c:catAx>
      <c:valAx>
        <c:axId val="244802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48019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GYV!$A$113</c:f>
              <c:strCache>
                <c:ptCount val="1"/>
                <c:pt idx="0">
                  <c:v>Razón Corriente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GYV!$B$112:$D$112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GYV!$B$113:$D$113</c:f>
              <c:numCache>
                <c:formatCode>0.00</c:formatCode>
                <c:ptCount val="3"/>
                <c:pt idx="0">
                  <c:v>1.6911962117531198</c:v>
                </c:pt>
                <c:pt idx="1">
                  <c:v>1.9561963489271434</c:v>
                </c:pt>
                <c:pt idx="2">
                  <c:v>1.6911962117531198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4805328"/>
        <c:axId val="244805888"/>
      </c:lineChart>
      <c:catAx>
        <c:axId val="24480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4805888"/>
        <c:crosses val="autoZero"/>
        <c:auto val="1"/>
        <c:lblAlgn val="ctr"/>
        <c:lblOffset val="100"/>
        <c:noMultiLvlLbl val="0"/>
      </c:catAx>
      <c:valAx>
        <c:axId val="24480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48053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GYV!$A$114</c:f>
              <c:strCache>
                <c:ptCount val="1"/>
                <c:pt idx="0">
                  <c:v>Capital de Trabajo Neto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GYV!$B$112:$D$112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GYV!$B$114:$D$114</c:f>
              <c:numCache>
                <c:formatCode>#,##0.00\ _€</c:formatCode>
                <c:ptCount val="3"/>
                <c:pt idx="0">
                  <c:v>5490.5016818181812</c:v>
                </c:pt>
                <c:pt idx="1">
                  <c:v>8708.52</c:v>
                </c:pt>
                <c:pt idx="2">
                  <c:v>6022.2134236363636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9370480"/>
        <c:axId val="2493710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GYV!$A$113</c15:sqref>
                        </c15:formulaRef>
                      </c:ext>
                    </c:extLst>
                    <c:strCache>
                      <c:ptCount val="1"/>
                      <c:pt idx="0">
                        <c:v>Razón Corriente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GYV!$B$112:$D$112</c15:sqref>
                        </c15:formulaRef>
                      </c:ext>
                    </c:extLst>
                    <c:strCache>
                      <c:ptCount val="3"/>
                      <c:pt idx="0">
                        <c:v>Año 2014</c:v>
                      </c:pt>
                      <c:pt idx="1">
                        <c:v>Año 2015</c:v>
                      </c:pt>
                      <c:pt idx="2">
                        <c:v>Año 2016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GYV!$B$113:$D$113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1.6911962117531198</c:v>
                      </c:pt>
                      <c:pt idx="1">
                        <c:v>1.9561963489271434</c:v>
                      </c:pt>
                      <c:pt idx="2">
                        <c:v>1.6911962117531198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24937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9371040"/>
        <c:crosses val="autoZero"/>
        <c:auto val="1"/>
        <c:lblAlgn val="ctr"/>
        <c:lblOffset val="100"/>
        <c:noMultiLvlLbl val="0"/>
      </c:catAx>
      <c:valAx>
        <c:axId val="249371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\ _€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93704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GYV!$A$118</c:f>
              <c:strCache>
                <c:ptCount val="1"/>
                <c:pt idx="0">
                  <c:v>Margen Bruto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GYV!$B$117:$D$117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GYV!$B$118:$D$118</c:f>
              <c:numCache>
                <c:formatCode>0.00</c:formatCode>
                <c:ptCount val="3"/>
                <c:pt idx="0">
                  <c:v>62.428708174243361</c:v>
                </c:pt>
                <c:pt idx="1">
                  <c:v>62.201291405011816</c:v>
                </c:pt>
                <c:pt idx="2">
                  <c:v>59.963966019582607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GYV!$A$119</c:f>
              <c:strCache>
                <c:ptCount val="1"/>
                <c:pt idx="0">
                  <c:v>Margen Neto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GYV!$B$117:$D$117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GYV!$B$119:$D$119</c:f>
              <c:numCache>
                <c:formatCode>0.00</c:formatCode>
                <c:ptCount val="3"/>
                <c:pt idx="0">
                  <c:v>7.8566695503687782</c:v>
                </c:pt>
                <c:pt idx="1">
                  <c:v>7.7304301809967972</c:v>
                </c:pt>
                <c:pt idx="2">
                  <c:v>6.9131197440330503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GYV!$A$120</c:f>
              <c:strCache>
                <c:ptCount val="1"/>
                <c:pt idx="0">
                  <c:v>Rendimiento sobre el activo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GYV!$B$117:$D$117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GYV!$B$120:$D$120</c:f>
              <c:numCache>
                <c:formatCode>_-* #,##0.00\ _€_-;\-* #,##0.00\ _€_-;_-* "-"??\ _€_-;_-@_-</c:formatCode>
                <c:ptCount val="3"/>
                <c:pt idx="0">
                  <c:v>17.26680919404555</c:v>
                </c:pt>
                <c:pt idx="1">
                  <c:v>20.482303341982476</c:v>
                </c:pt>
                <c:pt idx="2">
                  <c:v>15.941017948054725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GYV!$A$121</c:f>
              <c:strCache>
                <c:ptCount val="1"/>
                <c:pt idx="0">
                  <c:v>Rendimiento sobre el patrimonio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GYV!$B$117:$D$117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GYV!$B$121:$D$121</c:f>
              <c:numCache>
                <c:formatCode>_-* #,##0.00\ _€_-;\-* #,##0.00\ _€_-;_-* "-"??\ _€_-;_-@_-</c:formatCode>
                <c:ptCount val="3"/>
                <c:pt idx="0">
                  <c:v>45.476861966199849</c:v>
                </c:pt>
                <c:pt idx="1">
                  <c:v>56.577094112017626</c:v>
                </c:pt>
                <c:pt idx="2">
                  <c:v>44.310480430659034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6032624"/>
        <c:axId val="246031504"/>
      </c:lineChart>
      <c:catAx>
        <c:axId val="24603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6031504"/>
        <c:crosses val="autoZero"/>
        <c:auto val="1"/>
        <c:lblAlgn val="ctr"/>
        <c:lblOffset val="100"/>
        <c:noMultiLvlLbl val="0"/>
      </c:catAx>
      <c:valAx>
        <c:axId val="24603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60326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GYV!$A$125</c:f>
              <c:strCache>
                <c:ptCount val="1"/>
                <c:pt idx="0">
                  <c:v>Razón Corriente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GYV!$B$124:$D$124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GYV!$B$125:$D$125</c:f>
              <c:numCache>
                <c:formatCode>0.00</c:formatCode>
                <c:ptCount val="3"/>
                <c:pt idx="0">
                  <c:v>1.203707407570636</c:v>
                </c:pt>
                <c:pt idx="1">
                  <c:v>1.1390888721363654</c:v>
                </c:pt>
                <c:pt idx="2">
                  <c:v>1.1555963358764285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7720400"/>
        <c:axId val="247718160"/>
      </c:lineChart>
      <c:catAx>
        <c:axId val="24772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7718160"/>
        <c:crosses val="autoZero"/>
        <c:auto val="1"/>
        <c:lblAlgn val="ctr"/>
        <c:lblOffset val="100"/>
        <c:noMultiLvlLbl val="0"/>
      </c:catAx>
      <c:valAx>
        <c:axId val="247718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77204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GYV!$A$126</c:f>
              <c:strCache>
                <c:ptCount val="1"/>
                <c:pt idx="0">
                  <c:v>Capital de Trabajo Neto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GYV!$B$124:$D$124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GYV!$B$126:$D$126</c:f>
              <c:numCache>
                <c:formatCode>#,##0.00\ _€</c:formatCode>
                <c:ptCount val="3"/>
                <c:pt idx="0">
                  <c:v>70072.260000000009</c:v>
                </c:pt>
                <c:pt idx="1">
                  <c:v>45165.939999999944</c:v>
                </c:pt>
                <c:pt idx="2">
                  <c:v>53009.679999999993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9375520"/>
        <c:axId val="24937496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GYV!$A$125</c15:sqref>
                        </c15:formulaRef>
                      </c:ext>
                    </c:extLst>
                    <c:strCache>
                      <c:ptCount val="1"/>
                      <c:pt idx="0">
                        <c:v>Razón Corriente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GYV!$B$124:$D$124</c15:sqref>
                        </c15:formulaRef>
                      </c:ext>
                    </c:extLst>
                    <c:strCache>
                      <c:ptCount val="3"/>
                      <c:pt idx="0">
                        <c:v>Año 2014</c:v>
                      </c:pt>
                      <c:pt idx="1">
                        <c:v>Año 2015</c:v>
                      </c:pt>
                      <c:pt idx="2">
                        <c:v>Año 2016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GYV!$B$125:$D$125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1.203707407570636</c:v>
                      </c:pt>
                      <c:pt idx="1">
                        <c:v>1.1390888721363654</c:v>
                      </c:pt>
                      <c:pt idx="2">
                        <c:v>1.1555963358764285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24937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9374960"/>
        <c:crosses val="autoZero"/>
        <c:auto val="1"/>
        <c:lblAlgn val="ctr"/>
        <c:lblOffset val="100"/>
        <c:noMultiLvlLbl val="0"/>
      </c:catAx>
      <c:valAx>
        <c:axId val="24937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\ _€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93755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EC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3343247555364805"/>
          <c:y val="0.1220744836859186"/>
          <c:w val="0.61880194157762147"/>
          <c:h val="0.62861621627468411"/>
        </c:manualLayout>
      </c:layout>
      <c:lineChart>
        <c:grouping val="stacked"/>
        <c:varyColors val="0"/>
        <c:ser>
          <c:idx val="0"/>
          <c:order val="0"/>
          <c:tx>
            <c:strRef>
              <c:f>GYV!$A$77</c:f>
              <c:strCache>
                <c:ptCount val="1"/>
                <c:pt idx="0">
                  <c:v>Razón Corriente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GYV!$B$76:$D$76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GYV!$B$77:$D$77</c:f>
              <c:numCache>
                <c:formatCode>0.00</c:formatCode>
                <c:ptCount val="3"/>
                <c:pt idx="0">
                  <c:v>1.3368304353115685</c:v>
                </c:pt>
                <c:pt idx="1">
                  <c:v>1.7530948931086201</c:v>
                </c:pt>
                <c:pt idx="2">
                  <c:v>1.6289501033538789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1092160"/>
        <c:axId val="201094400"/>
      </c:lineChart>
      <c:catAx>
        <c:axId val="20109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1094400"/>
        <c:crosses val="autoZero"/>
        <c:auto val="1"/>
        <c:lblAlgn val="ctr"/>
        <c:lblOffset val="100"/>
        <c:noMultiLvlLbl val="0"/>
      </c:catAx>
      <c:valAx>
        <c:axId val="20109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10921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EC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33489875684747633"/>
          <c:y val="0.16684567641822817"/>
          <c:w val="0.6142387458589742"/>
          <c:h val="0.56403572310999706"/>
        </c:manualLayout>
      </c:layout>
      <c:lineChart>
        <c:grouping val="stacked"/>
        <c:varyColors val="0"/>
        <c:ser>
          <c:idx val="1"/>
          <c:order val="1"/>
          <c:tx>
            <c:strRef>
              <c:f>GYV!$A$78</c:f>
              <c:strCache>
                <c:ptCount val="1"/>
                <c:pt idx="0">
                  <c:v>Capital de Trabajo Neto</c:v>
                </c:pt>
              </c:strCache>
            </c:strRef>
          </c:tx>
          <c:spPr>
            <a:ln w="25400" cap="flat" cmpd="sng" algn="ctr">
              <a:solidFill>
                <a:schemeClr val="accent3">
                  <a:shade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GYV!$B$76:$D$76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GYV!$B$78:$D$78</c:f>
              <c:numCache>
                <c:formatCode>#,##0.00\ _€</c:formatCode>
                <c:ptCount val="3"/>
                <c:pt idx="0">
                  <c:v>23235.517500000016</c:v>
                </c:pt>
                <c:pt idx="1">
                  <c:v>35551.200000000004</c:v>
                </c:pt>
                <c:pt idx="2">
                  <c:v>47588.424773684266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1095520"/>
        <c:axId val="755274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GYV!$A$77</c15:sqref>
                        </c15:formulaRef>
                      </c:ext>
                    </c:extLst>
                    <c:strCache>
                      <c:ptCount val="1"/>
                      <c:pt idx="0">
                        <c:v>Razón Corriente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GYV!$B$76:$D$76</c15:sqref>
                        </c15:formulaRef>
                      </c:ext>
                    </c:extLst>
                    <c:strCache>
                      <c:ptCount val="3"/>
                      <c:pt idx="0">
                        <c:v>Año 2014</c:v>
                      </c:pt>
                      <c:pt idx="1">
                        <c:v>Año 2015</c:v>
                      </c:pt>
                      <c:pt idx="2">
                        <c:v>Año 2016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GYV!$B$77:$D$77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1.3368304353115685</c:v>
                      </c:pt>
                      <c:pt idx="1">
                        <c:v>1.7530948931086201</c:v>
                      </c:pt>
                      <c:pt idx="2">
                        <c:v>1.6289501033538789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20109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75527440"/>
        <c:crosses val="autoZero"/>
        <c:auto val="1"/>
        <c:lblAlgn val="ctr"/>
        <c:lblOffset val="100"/>
        <c:noMultiLvlLbl val="0"/>
      </c:catAx>
      <c:valAx>
        <c:axId val="7552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\ _€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10955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GYV!$A$82</c:f>
              <c:strCache>
                <c:ptCount val="1"/>
                <c:pt idx="0">
                  <c:v>Margen Bruto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GYV!$B$81:$D$81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GYV!$B$82:$D$82</c:f>
              <c:numCache>
                <c:formatCode>0.00</c:formatCode>
                <c:ptCount val="3"/>
                <c:pt idx="0">
                  <c:v>61.310706833723358</c:v>
                </c:pt>
                <c:pt idx="1">
                  <c:v>61.28241279069767</c:v>
                </c:pt>
                <c:pt idx="2">
                  <c:v>61.479406707534025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GYV!$A$83</c:f>
              <c:strCache>
                <c:ptCount val="1"/>
                <c:pt idx="0">
                  <c:v>Margen Neto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GYV!$B$81:$D$81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GYV!$B$83:$D$83</c:f>
              <c:numCache>
                <c:formatCode>0.00</c:formatCode>
                <c:ptCount val="3"/>
                <c:pt idx="0">
                  <c:v>22.638494508172847</c:v>
                </c:pt>
                <c:pt idx="1">
                  <c:v>22.492187499999993</c:v>
                </c:pt>
                <c:pt idx="2">
                  <c:v>22.957559494607359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GYV!$A$84</c:f>
              <c:strCache>
                <c:ptCount val="1"/>
                <c:pt idx="0">
                  <c:v>Rendimiento sobre el activo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GYV!$B$81:$D$81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GYV!$B$84:$D$84</c:f>
              <c:numCache>
                <c:formatCode>0.00</c:formatCode>
                <c:ptCount val="3"/>
                <c:pt idx="0">
                  <c:v>28.877255135095787</c:v>
                </c:pt>
                <c:pt idx="1">
                  <c:v>28.068954258739449</c:v>
                </c:pt>
                <c:pt idx="2">
                  <c:v>39.937057872728424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GYV!$A$85</c:f>
              <c:strCache>
                <c:ptCount val="1"/>
                <c:pt idx="0">
                  <c:v>Rendimiento sobre el patrimonio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GYV!$B$81:$D$81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GYV!$B$85:$D$85</c:f>
              <c:numCache>
                <c:formatCode>0.00</c:formatCode>
                <c:ptCount val="3"/>
                <c:pt idx="0">
                  <c:v>103.02267365945505</c:v>
                </c:pt>
                <c:pt idx="1">
                  <c:v>97.672374616559551</c:v>
                </c:pt>
                <c:pt idx="2">
                  <c:v>206.40192776517341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3769312"/>
        <c:axId val="243769872"/>
      </c:lineChart>
      <c:catAx>
        <c:axId val="24376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3769872"/>
        <c:crosses val="autoZero"/>
        <c:auto val="1"/>
        <c:lblAlgn val="ctr"/>
        <c:lblOffset val="100"/>
        <c:noMultiLvlLbl val="0"/>
      </c:catAx>
      <c:valAx>
        <c:axId val="24376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37693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GYV!$A$89</c:f>
              <c:strCache>
                <c:ptCount val="1"/>
                <c:pt idx="0">
                  <c:v>Razón Corriente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GYV!$B$88:$D$88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GYV!$B$89:$D$89</c:f>
              <c:numCache>
                <c:formatCode>0.00</c:formatCode>
                <c:ptCount val="3"/>
                <c:pt idx="0">
                  <c:v>1.3578410525041924</c:v>
                </c:pt>
                <c:pt idx="1">
                  <c:v>1.9036003631773164</c:v>
                </c:pt>
                <c:pt idx="2">
                  <c:v>1.3459211182095514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4743536"/>
        <c:axId val="244744096"/>
      </c:lineChart>
      <c:catAx>
        <c:axId val="24474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4744096"/>
        <c:crosses val="autoZero"/>
        <c:auto val="1"/>
        <c:lblAlgn val="ctr"/>
        <c:lblOffset val="100"/>
        <c:noMultiLvlLbl val="0"/>
      </c:catAx>
      <c:valAx>
        <c:axId val="244744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47435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EC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GYV!$A$90</c:f>
              <c:strCache>
                <c:ptCount val="1"/>
                <c:pt idx="0">
                  <c:v>Capital de Trabajo Neto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GYV!$B$88:$D$88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GYV!$B$90:$D$90</c:f>
              <c:numCache>
                <c:formatCode>#,##0.00\ _€</c:formatCode>
                <c:ptCount val="3"/>
                <c:pt idx="0">
                  <c:v>2069.8599999999997</c:v>
                </c:pt>
                <c:pt idx="1">
                  <c:v>4374.2394736842098</c:v>
                </c:pt>
                <c:pt idx="2">
                  <c:v>1744.9016515789472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4747456"/>
        <c:axId val="24474857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GYV!$A$89</c15:sqref>
                        </c15:formulaRef>
                      </c:ext>
                    </c:extLst>
                    <c:strCache>
                      <c:ptCount val="1"/>
                      <c:pt idx="0">
                        <c:v>Razón Corriente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GYV!$B$88:$D$88</c15:sqref>
                        </c15:formulaRef>
                      </c:ext>
                    </c:extLst>
                    <c:strCache>
                      <c:ptCount val="3"/>
                      <c:pt idx="0">
                        <c:v>Año 2014</c:v>
                      </c:pt>
                      <c:pt idx="1">
                        <c:v>Año 2015</c:v>
                      </c:pt>
                      <c:pt idx="2">
                        <c:v>Año 2016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GYV!$B$89:$D$89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1.3578410525041924</c:v>
                      </c:pt>
                      <c:pt idx="1">
                        <c:v>1.9036003631773164</c:v>
                      </c:pt>
                      <c:pt idx="2">
                        <c:v>1.3459211182095514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24474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4748576"/>
        <c:crosses val="autoZero"/>
        <c:auto val="1"/>
        <c:lblAlgn val="ctr"/>
        <c:lblOffset val="100"/>
        <c:noMultiLvlLbl val="0"/>
      </c:catAx>
      <c:valAx>
        <c:axId val="24474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\ _€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47474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EC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706036745406817E-2"/>
          <c:y val="6.0185185185185182E-2"/>
          <c:w val="0.85862729658792647"/>
          <c:h val="0.66459025955088946"/>
        </c:manualLayout>
      </c:layout>
      <c:lineChart>
        <c:grouping val="standard"/>
        <c:varyColors val="0"/>
        <c:ser>
          <c:idx val="0"/>
          <c:order val="0"/>
          <c:tx>
            <c:strRef>
              <c:f>GYV!$A$94</c:f>
              <c:strCache>
                <c:ptCount val="1"/>
                <c:pt idx="0">
                  <c:v>Margen Bruto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GYV!$B$93:$D$93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GYV!$B$94:$D$94</c:f>
              <c:numCache>
                <c:formatCode>0.00</c:formatCode>
                <c:ptCount val="3"/>
                <c:pt idx="0">
                  <c:v>65.507712027863874</c:v>
                </c:pt>
                <c:pt idx="1">
                  <c:v>65.507597109115039</c:v>
                </c:pt>
                <c:pt idx="2">
                  <c:v>65.508975682219372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GYV!$A$95</c:f>
              <c:strCache>
                <c:ptCount val="1"/>
                <c:pt idx="0">
                  <c:v>Margen Neto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GYV!$B$93:$D$93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GYV!$B$95:$D$95</c:f>
              <c:numCache>
                <c:formatCode>0.00</c:formatCode>
                <c:ptCount val="3"/>
                <c:pt idx="0">
                  <c:v>17.486933925521694</c:v>
                </c:pt>
                <c:pt idx="1">
                  <c:v>17.270312120930765</c:v>
                </c:pt>
                <c:pt idx="2">
                  <c:v>11.695203001861696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GYV!$A$96</c:f>
              <c:strCache>
                <c:ptCount val="1"/>
                <c:pt idx="0">
                  <c:v>Rendimiento sobre el activo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GYV!$B$93:$D$93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GYV!$B$96:$D$96</c:f>
              <c:numCache>
                <c:formatCode>0.00</c:formatCode>
                <c:ptCount val="3"/>
                <c:pt idx="0">
                  <c:v>20.220947248775339</c:v>
                </c:pt>
                <c:pt idx="1">
                  <c:v>20.731068055410752</c:v>
                </c:pt>
                <c:pt idx="2">
                  <c:v>13.355068378593385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GYV!$A$97</c:f>
              <c:strCache>
                <c:ptCount val="1"/>
                <c:pt idx="0">
                  <c:v>Rendimiento sobre el patrimonio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GYV!$B$93:$D$93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GYV!$B$97:$D$97</c:f>
              <c:numCache>
                <c:formatCode>0.00</c:formatCode>
                <c:ptCount val="3"/>
                <c:pt idx="0">
                  <c:v>149.02076108567994</c:v>
                </c:pt>
                <c:pt idx="1">
                  <c:v>108.19570006267148</c:v>
                </c:pt>
                <c:pt idx="2">
                  <c:v>78.648529430843709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4986064"/>
        <c:axId val="244986624"/>
      </c:lineChart>
      <c:catAx>
        <c:axId val="24498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4986624"/>
        <c:crosses val="autoZero"/>
        <c:auto val="1"/>
        <c:lblAlgn val="ctr"/>
        <c:lblOffset val="100"/>
        <c:noMultiLvlLbl val="0"/>
      </c:catAx>
      <c:valAx>
        <c:axId val="24498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49860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EC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GYV!$A$101</c:f>
              <c:strCache>
                <c:ptCount val="1"/>
                <c:pt idx="0">
                  <c:v>Razón Corriente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GYV!$B$100:$D$100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GYV!$B$101:$D$101</c:f>
              <c:numCache>
                <c:formatCode>0.00</c:formatCode>
                <c:ptCount val="3"/>
                <c:pt idx="0">
                  <c:v>1.284399495375804</c:v>
                </c:pt>
                <c:pt idx="1">
                  <c:v>0.77917887366471084</c:v>
                </c:pt>
                <c:pt idx="2">
                  <c:v>1.2677292230476958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4990544"/>
        <c:axId val="244991104"/>
      </c:lineChart>
      <c:catAx>
        <c:axId val="24499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4991104"/>
        <c:crosses val="autoZero"/>
        <c:auto val="1"/>
        <c:lblAlgn val="ctr"/>
        <c:lblOffset val="100"/>
        <c:noMultiLvlLbl val="0"/>
      </c:catAx>
      <c:valAx>
        <c:axId val="24499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49905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3312906263579282"/>
          <c:y val="3.1037040386032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48748031496063"/>
          <c:y val="0.19721055701370663"/>
          <c:w val="0.82069641294838147"/>
          <c:h val="0.77736111111111106"/>
        </c:manualLayout>
      </c:layout>
      <c:lineChart>
        <c:grouping val="standard"/>
        <c:varyColors val="0"/>
        <c:ser>
          <c:idx val="1"/>
          <c:order val="1"/>
          <c:tx>
            <c:strRef>
              <c:f>GYV!$A$102</c:f>
              <c:strCache>
                <c:ptCount val="1"/>
                <c:pt idx="0">
                  <c:v>Capital de Trabajo Neto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GYV!$B$100:$D$100</c:f>
              <c:strCache>
                <c:ptCount val="3"/>
                <c:pt idx="0">
                  <c:v>Año 2014</c:v>
                </c:pt>
                <c:pt idx="1">
                  <c:v>Año 2015</c:v>
                </c:pt>
                <c:pt idx="2">
                  <c:v>Año 2016</c:v>
                </c:pt>
              </c:strCache>
            </c:strRef>
          </c:cat>
          <c:val>
            <c:numRef>
              <c:f>GYV!$B$102:$D$102</c:f>
              <c:numCache>
                <c:formatCode>#,##0.00\ _€</c:formatCode>
                <c:ptCount val="3"/>
                <c:pt idx="0">
                  <c:v>3106.49</c:v>
                </c:pt>
                <c:pt idx="1">
                  <c:v>-2705.92</c:v>
                </c:pt>
                <c:pt idx="2">
                  <c:v>3183.5200000000004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7715360"/>
        <c:axId val="24771592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GYV!$A$101</c15:sqref>
                        </c15:formulaRef>
                      </c:ext>
                    </c:extLst>
                    <c:strCache>
                      <c:ptCount val="1"/>
                      <c:pt idx="0">
                        <c:v>Razón Corriente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GYV!$B$100:$D$100</c15:sqref>
                        </c15:formulaRef>
                      </c:ext>
                    </c:extLst>
                    <c:strCache>
                      <c:ptCount val="3"/>
                      <c:pt idx="0">
                        <c:v>Año 2014</c:v>
                      </c:pt>
                      <c:pt idx="1">
                        <c:v>Año 2015</c:v>
                      </c:pt>
                      <c:pt idx="2">
                        <c:v>Año 2016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GYV!$B$101:$D$101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1.284399495375804</c:v>
                      </c:pt>
                      <c:pt idx="1">
                        <c:v>0.77917887366471084</c:v>
                      </c:pt>
                      <c:pt idx="2">
                        <c:v>1.2677292230476958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24771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7715920"/>
        <c:crosses val="autoZero"/>
        <c:auto val="1"/>
        <c:lblAlgn val="ctr"/>
        <c:lblOffset val="100"/>
        <c:noMultiLvlLbl val="0"/>
      </c:catAx>
      <c:valAx>
        <c:axId val="247715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\ _€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77153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2T12:37:50.442" idx="1">
    <p:pos x="10" y="10"/>
    <p:text>todos los indices de rentabilidad disminuyen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986057-4F4E-4584-9A8B-6473C8D79EC2}" type="doc">
      <dgm:prSet loTypeId="urn:microsoft.com/office/officeart/2005/8/layout/hierarchy4" loCatId="hierarchy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s-EC"/>
        </a:p>
      </dgm:t>
    </dgm:pt>
    <dgm:pt modelId="{1849A4C1-0710-4A58-83EA-B7B26E52EE17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b="1" dirty="0" smtClean="0"/>
            <a:t>Impuesto al Valor Agregado:</a:t>
          </a:r>
        </a:p>
        <a:p>
          <a:r>
            <a:rPr lang="es-EC" dirty="0" smtClean="0"/>
            <a:t>El IVA es un impuesto que grava los bienes en las distintas fases de producción.</a:t>
          </a:r>
          <a:endParaRPr lang="es-EC" dirty="0"/>
        </a:p>
      </dgm:t>
    </dgm:pt>
    <dgm:pt modelId="{9B8EA200-B945-4F30-85CC-FC4BC1B57F1B}" type="parTrans" cxnId="{412229E4-DAC7-48F5-93FB-7275CAD53142}">
      <dgm:prSet/>
      <dgm:spPr/>
      <dgm:t>
        <a:bodyPr/>
        <a:lstStyle/>
        <a:p>
          <a:endParaRPr lang="es-EC"/>
        </a:p>
      </dgm:t>
    </dgm:pt>
    <dgm:pt modelId="{36EDB598-727C-44AA-A55D-0401BDE2EB21}" type="sibTrans" cxnId="{412229E4-DAC7-48F5-93FB-7275CAD53142}">
      <dgm:prSet/>
      <dgm:spPr/>
      <dgm:t>
        <a:bodyPr/>
        <a:lstStyle/>
        <a:p>
          <a:endParaRPr lang="es-EC"/>
        </a:p>
      </dgm:t>
    </dgm:pt>
    <dgm:pt modelId="{69289D47-5E5C-4E5F-ABB3-0F34B38646C8}">
      <dgm:prSet phldrT="[Texto]"/>
      <dgm:spPr/>
      <dgm:t>
        <a:bodyPr/>
        <a:lstStyle/>
        <a:p>
          <a:r>
            <a:rPr lang="es-EC" dirty="0" smtClean="0"/>
            <a:t>Es un tributo obligatorio</a:t>
          </a:r>
          <a:endParaRPr lang="es-EC" dirty="0"/>
        </a:p>
      </dgm:t>
    </dgm:pt>
    <dgm:pt modelId="{41CAEA3F-D9D7-429A-87CE-DAFC86098CCE}" type="parTrans" cxnId="{29CDFF82-7081-4F49-B417-19C8E6966482}">
      <dgm:prSet/>
      <dgm:spPr/>
      <dgm:t>
        <a:bodyPr/>
        <a:lstStyle/>
        <a:p>
          <a:endParaRPr lang="es-EC"/>
        </a:p>
      </dgm:t>
    </dgm:pt>
    <dgm:pt modelId="{59BBE6FD-503C-4560-9800-759CCAFC5991}" type="sibTrans" cxnId="{29CDFF82-7081-4F49-B417-19C8E6966482}">
      <dgm:prSet/>
      <dgm:spPr/>
      <dgm:t>
        <a:bodyPr/>
        <a:lstStyle/>
        <a:p>
          <a:endParaRPr lang="es-EC"/>
        </a:p>
      </dgm:t>
    </dgm:pt>
    <dgm:pt modelId="{281F2DD8-E7CF-4825-BC07-A5274A5B6F03}">
      <dgm:prSet phldrT="[Texto]"/>
      <dgm:spPr/>
      <dgm:t>
        <a:bodyPr/>
        <a:lstStyle/>
        <a:p>
          <a:r>
            <a:rPr lang="es-EC" dirty="0" smtClean="0"/>
            <a:t>Se especializa en la transferencia de bienes</a:t>
          </a:r>
          <a:endParaRPr lang="es-EC" dirty="0"/>
        </a:p>
      </dgm:t>
    </dgm:pt>
    <dgm:pt modelId="{75F22140-2A8D-4F3B-8855-F67D37A8E927}" type="parTrans" cxnId="{8A897AD9-EBA3-44C1-9F5F-5C344236DD45}">
      <dgm:prSet/>
      <dgm:spPr/>
      <dgm:t>
        <a:bodyPr/>
        <a:lstStyle/>
        <a:p>
          <a:endParaRPr lang="es-EC"/>
        </a:p>
      </dgm:t>
    </dgm:pt>
    <dgm:pt modelId="{3D7584A6-9E4E-4DC1-94F5-5D645A00E512}" type="sibTrans" cxnId="{8A897AD9-EBA3-44C1-9F5F-5C344236DD45}">
      <dgm:prSet/>
      <dgm:spPr/>
      <dgm:t>
        <a:bodyPr/>
        <a:lstStyle/>
        <a:p>
          <a:endParaRPr lang="es-EC"/>
        </a:p>
      </dgm:t>
    </dgm:pt>
    <dgm:pt modelId="{A7AD7839-EB28-4E6E-9602-E8045A265D36}" type="pres">
      <dgm:prSet presAssocID="{01986057-4F4E-4584-9A8B-6473C8D79EC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D5098125-D494-4D69-82B6-DF9DF0D8293B}" type="pres">
      <dgm:prSet presAssocID="{1849A4C1-0710-4A58-83EA-B7B26E52EE17}" presName="vertOne" presStyleCnt="0"/>
      <dgm:spPr/>
    </dgm:pt>
    <dgm:pt modelId="{3BD19687-1DFB-4753-9068-CD27DD39C76C}" type="pres">
      <dgm:prSet presAssocID="{1849A4C1-0710-4A58-83EA-B7B26E52EE17}" presName="txOne" presStyleLbl="node0" presStyleIdx="0" presStyleCnt="1" custLinFactY="-41699" custLinFactNeighborX="935" custLinFactNeighborY="-1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2F235B6-9588-4FCF-9B67-B7191BEABEC1}" type="pres">
      <dgm:prSet presAssocID="{1849A4C1-0710-4A58-83EA-B7B26E52EE17}" presName="parTransOne" presStyleCnt="0"/>
      <dgm:spPr/>
    </dgm:pt>
    <dgm:pt modelId="{00ED5CB6-F056-4C1B-A1D8-40E2F87762C6}" type="pres">
      <dgm:prSet presAssocID="{1849A4C1-0710-4A58-83EA-B7B26E52EE17}" presName="horzOne" presStyleCnt="0"/>
      <dgm:spPr/>
    </dgm:pt>
    <dgm:pt modelId="{905512C4-6345-469F-BC1E-CFEC711CFCE1}" type="pres">
      <dgm:prSet presAssocID="{69289D47-5E5C-4E5F-ABB3-0F34B38646C8}" presName="vertTwo" presStyleCnt="0"/>
      <dgm:spPr/>
    </dgm:pt>
    <dgm:pt modelId="{BBB2BCA2-1D55-4D42-B40F-759FE17BF7A2}" type="pres">
      <dgm:prSet presAssocID="{69289D47-5E5C-4E5F-ABB3-0F34B38646C8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ED5F6A4-4631-4D93-BD85-3E57C04A3C62}" type="pres">
      <dgm:prSet presAssocID="{69289D47-5E5C-4E5F-ABB3-0F34B38646C8}" presName="horzTwo" presStyleCnt="0"/>
      <dgm:spPr/>
    </dgm:pt>
    <dgm:pt modelId="{A4B7B408-7367-4FB1-9676-D5ED6E150553}" type="pres">
      <dgm:prSet presAssocID="{59BBE6FD-503C-4560-9800-759CCAFC5991}" presName="sibSpaceTwo" presStyleCnt="0"/>
      <dgm:spPr/>
    </dgm:pt>
    <dgm:pt modelId="{64ED272D-97B0-484D-9A9F-D1A2D75A51AC}" type="pres">
      <dgm:prSet presAssocID="{281F2DD8-E7CF-4825-BC07-A5274A5B6F03}" presName="vertTwo" presStyleCnt="0"/>
      <dgm:spPr/>
    </dgm:pt>
    <dgm:pt modelId="{0C8242A6-75CE-400E-902E-EA5F500A7918}" type="pres">
      <dgm:prSet presAssocID="{281F2DD8-E7CF-4825-BC07-A5274A5B6F03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ADD06F6-2100-4D3D-B190-3B422030A6CF}" type="pres">
      <dgm:prSet presAssocID="{281F2DD8-E7CF-4825-BC07-A5274A5B6F03}" presName="horzTwo" presStyleCnt="0"/>
      <dgm:spPr/>
    </dgm:pt>
  </dgm:ptLst>
  <dgm:cxnLst>
    <dgm:cxn modelId="{F804B642-F02E-48B9-8797-4208B8E7DEC9}" type="presOf" srcId="{69289D47-5E5C-4E5F-ABB3-0F34B38646C8}" destId="{BBB2BCA2-1D55-4D42-B40F-759FE17BF7A2}" srcOrd="0" destOrd="0" presId="urn:microsoft.com/office/officeart/2005/8/layout/hierarchy4"/>
    <dgm:cxn modelId="{78001142-1C4C-4B7D-BB7F-703785F9BBF9}" type="presOf" srcId="{281F2DD8-E7CF-4825-BC07-A5274A5B6F03}" destId="{0C8242A6-75CE-400E-902E-EA5F500A7918}" srcOrd="0" destOrd="0" presId="urn:microsoft.com/office/officeart/2005/8/layout/hierarchy4"/>
    <dgm:cxn modelId="{8A897AD9-EBA3-44C1-9F5F-5C344236DD45}" srcId="{1849A4C1-0710-4A58-83EA-B7B26E52EE17}" destId="{281F2DD8-E7CF-4825-BC07-A5274A5B6F03}" srcOrd="1" destOrd="0" parTransId="{75F22140-2A8D-4F3B-8855-F67D37A8E927}" sibTransId="{3D7584A6-9E4E-4DC1-94F5-5D645A00E512}"/>
    <dgm:cxn modelId="{412229E4-DAC7-48F5-93FB-7275CAD53142}" srcId="{01986057-4F4E-4584-9A8B-6473C8D79EC2}" destId="{1849A4C1-0710-4A58-83EA-B7B26E52EE17}" srcOrd="0" destOrd="0" parTransId="{9B8EA200-B945-4F30-85CC-FC4BC1B57F1B}" sibTransId="{36EDB598-727C-44AA-A55D-0401BDE2EB21}"/>
    <dgm:cxn modelId="{29CDFF82-7081-4F49-B417-19C8E6966482}" srcId="{1849A4C1-0710-4A58-83EA-B7B26E52EE17}" destId="{69289D47-5E5C-4E5F-ABB3-0F34B38646C8}" srcOrd="0" destOrd="0" parTransId="{41CAEA3F-D9D7-429A-87CE-DAFC86098CCE}" sibTransId="{59BBE6FD-503C-4560-9800-759CCAFC5991}"/>
    <dgm:cxn modelId="{A718E201-D683-426C-AD08-4900310EEBCB}" type="presOf" srcId="{1849A4C1-0710-4A58-83EA-B7B26E52EE17}" destId="{3BD19687-1DFB-4753-9068-CD27DD39C76C}" srcOrd="0" destOrd="0" presId="urn:microsoft.com/office/officeart/2005/8/layout/hierarchy4"/>
    <dgm:cxn modelId="{5FE27176-F2A5-4246-8782-82FECEACD35D}" type="presOf" srcId="{01986057-4F4E-4584-9A8B-6473C8D79EC2}" destId="{A7AD7839-EB28-4E6E-9602-E8045A265D36}" srcOrd="0" destOrd="0" presId="urn:microsoft.com/office/officeart/2005/8/layout/hierarchy4"/>
    <dgm:cxn modelId="{1D31DE61-ED9F-4D31-A000-F795FF406117}" type="presParOf" srcId="{A7AD7839-EB28-4E6E-9602-E8045A265D36}" destId="{D5098125-D494-4D69-82B6-DF9DF0D8293B}" srcOrd="0" destOrd="0" presId="urn:microsoft.com/office/officeart/2005/8/layout/hierarchy4"/>
    <dgm:cxn modelId="{A968B286-2BD7-45FC-972B-D283D7383AD7}" type="presParOf" srcId="{D5098125-D494-4D69-82B6-DF9DF0D8293B}" destId="{3BD19687-1DFB-4753-9068-CD27DD39C76C}" srcOrd="0" destOrd="0" presId="urn:microsoft.com/office/officeart/2005/8/layout/hierarchy4"/>
    <dgm:cxn modelId="{E21C27B3-F8F7-4E0C-B5A1-D82431DE0CEC}" type="presParOf" srcId="{D5098125-D494-4D69-82B6-DF9DF0D8293B}" destId="{72F235B6-9588-4FCF-9B67-B7191BEABEC1}" srcOrd="1" destOrd="0" presId="urn:microsoft.com/office/officeart/2005/8/layout/hierarchy4"/>
    <dgm:cxn modelId="{74F2D2A8-E221-4837-A770-8D9E27BB4D1F}" type="presParOf" srcId="{D5098125-D494-4D69-82B6-DF9DF0D8293B}" destId="{00ED5CB6-F056-4C1B-A1D8-40E2F87762C6}" srcOrd="2" destOrd="0" presId="urn:microsoft.com/office/officeart/2005/8/layout/hierarchy4"/>
    <dgm:cxn modelId="{84F298CE-381D-46C4-AC2F-196EE0745567}" type="presParOf" srcId="{00ED5CB6-F056-4C1B-A1D8-40E2F87762C6}" destId="{905512C4-6345-469F-BC1E-CFEC711CFCE1}" srcOrd="0" destOrd="0" presId="urn:microsoft.com/office/officeart/2005/8/layout/hierarchy4"/>
    <dgm:cxn modelId="{ED02BE29-049A-4D4B-95CE-65CAE6473191}" type="presParOf" srcId="{905512C4-6345-469F-BC1E-CFEC711CFCE1}" destId="{BBB2BCA2-1D55-4D42-B40F-759FE17BF7A2}" srcOrd="0" destOrd="0" presId="urn:microsoft.com/office/officeart/2005/8/layout/hierarchy4"/>
    <dgm:cxn modelId="{598F7B2B-7B94-4AEF-A717-641C6497E773}" type="presParOf" srcId="{905512C4-6345-469F-BC1E-CFEC711CFCE1}" destId="{7ED5F6A4-4631-4D93-BD85-3E57C04A3C62}" srcOrd="1" destOrd="0" presId="urn:microsoft.com/office/officeart/2005/8/layout/hierarchy4"/>
    <dgm:cxn modelId="{109CBFB8-0132-450B-9280-AED28DA18168}" type="presParOf" srcId="{00ED5CB6-F056-4C1B-A1D8-40E2F87762C6}" destId="{A4B7B408-7367-4FB1-9676-D5ED6E150553}" srcOrd="1" destOrd="0" presId="urn:microsoft.com/office/officeart/2005/8/layout/hierarchy4"/>
    <dgm:cxn modelId="{38490426-704E-4D70-9F47-E6BBE7FAE6FA}" type="presParOf" srcId="{00ED5CB6-F056-4C1B-A1D8-40E2F87762C6}" destId="{64ED272D-97B0-484D-9A9F-D1A2D75A51AC}" srcOrd="2" destOrd="0" presId="urn:microsoft.com/office/officeart/2005/8/layout/hierarchy4"/>
    <dgm:cxn modelId="{753ECD9E-1FDF-4AD3-B132-2E917AD92850}" type="presParOf" srcId="{64ED272D-97B0-484D-9A9F-D1A2D75A51AC}" destId="{0C8242A6-75CE-400E-902E-EA5F500A7918}" srcOrd="0" destOrd="0" presId="urn:microsoft.com/office/officeart/2005/8/layout/hierarchy4"/>
    <dgm:cxn modelId="{C0348BF2-A63B-473D-8A5E-54E6A7217911}" type="presParOf" srcId="{64ED272D-97B0-484D-9A9F-D1A2D75A51AC}" destId="{9ADD06F6-2100-4D3D-B190-3B422030A6C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986057-4F4E-4584-9A8B-6473C8D79EC2}" type="doc">
      <dgm:prSet loTypeId="urn:microsoft.com/office/officeart/2005/8/layout/hierarchy4" loCatId="hierarchy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s-EC"/>
        </a:p>
      </dgm:t>
    </dgm:pt>
    <dgm:pt modelId="{1849A4C1-0710-4A58-83EA-B7B26E52EE17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S" sz="1400" b="1" dirty="0" smtClean="0"/>
            <a:t>Impacto: </a:t>
          </a:r>
          <a:r>
            <a:rPr lang="es-ES" sz="1400" dirty="0" smtClean="0"/>
            <a:t>El impacto puede verse como un cambio en el resultado de un proceso. Este cambio también puede verse en la forma como se realiza el proceso o las prácticas que se utilizan y que dependen, en gran medida, de la persona o personas que las ejecutan</a:t>
          </a:r>
          <a:r>
            <a:rPr lang="es-EC" sz="1400" dirty="0" smtClean="0"/>
            <a:t>.</a:t>
          </a:r>
          <a:endParaRPr lang="es-EC" sz="1400" dirty="0"/>
        </a:p>
      </dgm:t>
    </dgm:pt>
    <dgm:pt modelId="{9B8EA200-B945-4F30-85CC-FC4BC1B57F1B}" type="parTrans" cxnId="{412229E4-DAC7-48F5-93FB-7275CAD53142}">
      <dgm:prSet/>
      <dgm:spPr/>
      <dgm:t>
        <a:bodyPr/>
        <a:lstStyle/>
        <a:p>
          <a:pPr algn="just"/>
          <a:endParaRPr lang="es-EC" sz="2000"/>
        </a:p>
      </dgm:t>
    </dgm:pt>
    <dgm:pt modelId="{36EDB598-727C-44AA-A55D-0401BDE2EB21}" type="sibTrans" cxnId="{412229E4-DAC7-48F5-93FB-7275CAD53142}">
      <dgm:prSet/>
      <dgm:spPr/>
      <dgm:t>
        <a:bodyPr/>
        <a:lstStyle/>
        <a:p>
          <a:pPr algn="just"/>
          <a:endParaRPr lang="es-EC" sz="2000"/>
        </a:p>
      </dgm:t>
    </dgm:pt>
    <dgm:pt modelId="{69289D47-5E5C-4E5F-ABB3-0F34B38646C8}">
      <dgm:prSet phldrT="[Texto]" custT="1"/>
      <dgm:spPr/>
      <dgm:t>
        <a:bodyPr/>
        <a:lstStyle/>
        <a:p>
          <a:pPr algn="just"/>
          <a:r>
            <a:rPr lang="es-ES" sz="1400" b="1" dirty="0" smtClean="0"/>
            <a:t>PYMES: </a:t>
          </a:r>
          <a:r>
            <a:rPr lang="es-ES" sz="1400" dirty="0" smtClean="0"/>
            <a:t>Se conoce como PYMES al conjunto de pequeñas y medianas empresas de acuerdo a su volumen de ventas, capital social, cantidad de trabajadores, y su nivel de producción o activos.</a:t>
          </a:r>
          <a:endParaRPr lang="es-EC" sz="1400" dirty="0"/>
        </a:p>
      </dgm:t>
    </dgm:pt>
    <dgm:pt modelId="{41CAEA3F-D9D7-429A-87CE-DAFC86098CCE}" type="parTrans" cxnId="{29CDFF82-7081-4F49-B417-19C8E6966482}">
      <dgm:prSet/>
      <dgm:spPr/>
      <dgm:t>
        <a:bodyPr/>
        <a:lstStyle/>
        <a:p>
          <a:pPr algn="just"/>
          <a:endParaRPr lang="es-EC" sz="2000"/>
        </a:p>
      </dgm:t>
    </dgm:pt>
    <dgm:pt modelId="{59BBE6FD-503C-4560-9800-759CCAFC5991}" type="sibTrans" cxnId="{29CDFF82-7081-4F49-B417-19C8E6966482}">
      <dgm:prSet/>
      <dgm:spPr/>
      <dgm:t>
        <a:bodyPr/>
        <a:lstStyle/>
        <a:p>
          <a:pPr algn="just"/>
          <a:endParaRPr lang="es-EC" sz="2000"/>
        </a:p>
      </dgm:t>
    </dgm:pt>
    <dgm:pt modelId="{A7AD7839-EB28-4E6E-9602-E8045A265D36}" type="pres">
      <dgm:prSet presAssocID="{01986057-4F4E-4584-9A8B-6473C8D79EC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D5098125-D494-4D69-82B6-DF9DF0D8293B}" type="pres">
      <dgm:prSet presAssocID="{1849A4C1-0710-4A58-83EA-B7B26E52EE17}" presName="vertOne" presStyleCnt="0"/>
      <dgm:spPr/>
    </dgm:pt>
    <dgm:pt modelId="{3BD19687-1DFB-4753-9068-CD27DD39C76C}" type="pres">
      <dgm:prSet presAssocID="{1849A4C1-0710-4A58-83EA-B7B26E52EE17}" presName="txOne" presStyleLbl="node0" presStyleIdx="0" presStyleCnt="1" custLinFactY="-41699" custLinFactNeighborX="935" custLinFactNeighborY="-1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2F235B6-9588-4FCF-9B67-B7191BEABEC1}" type="pres">
      <dgm:prSet presAssocID="{1849A4C1-0710-4A58-83EA-B7B26E52EE17}" presName="parTransOne" presStyleCnt="0"/>
      <dgm:spPr/>
    </dgm:pt>
    <dgm:pt modelId="{00ED5CB6-F056-4C1B-A1D8-40E2F87762C6}" type="pres">
      <dgm:prSet presAssocID="{1849A4C1-0710-4A58-83EA-B7B26E52EE17}" presName="horzOne" presStyleCnt="0"/>
      <dgm:spPr/>
    </dgm:pt>
    <dgm:pt modelId="{905512C4-6345-469F-BC1E-CFEC711CFCE1}" type="pres">
      <dgm:prSet presAssocID="{69289D47-5E5C-4E5F-ABB3-0F34B38646C8}" presName="vertTwo" presStyleCnt="0"/>
      <dgm:spPr/>
    </dgm:pt>
    <dgm:pt modelId="{BBB2BCA2-1D55-4D42-B40F-759FE17BF7A2}" type="pres">
      <dgm:prSet presAssocID="{69289D47-5E5C-4E5F-ABB3-0F34B38646C8}" presName="txTwo" presStyleLbl="node2" presStyleIdx="0" presStyleCnt="1" custScaleY="78919" custLinFactNeighborX="-62213" custLinFactNeighborY="674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ED5F6A4-4631-4D93-BD85-3E57C04A3C62}" type="pres">
      <dgm:prSet presAssocID="{69289D47-5E5C-4E5F-ABB3-0F34B38646C8}" presName="horzTwo" presStyleCnt="0"/>
      <dgm:spPr/>
    </dgm:pt>
  </dgm:ptLst>
  <dgm:cxnLst>
    <dgm:cxn modelId="{77908A91-1D91-489B-A7D4-091FFBEB631F}" type="presOf" srcId="{69289D47-5E5C-4E5F-ABB3-0F34B38646C8}" destId="{BBB2BCA2-1D55-4D42-B40F-759FE17BF7A2}" srcOrd="0" destOrd="0" presId="urn:microsoft.com/office/officeart/2005/8/layout/hierarchy4"/>
    <dgm:cxn modelId="{29CDFF82-7081-4F49-B417-19C8E6966482}" srcId="{1849A4C1-0710-4A58-83EA-B7B26E52EE17}" destId="{69289D47-5E5C-4E5F-ABB3-0F34B38646C8}" srcOrd="0" destOrd="0" parTransId="{41CAEA3F-D9D7-429A-87CE-DAFC86098CCE}" sibTransId="{59BBE6FD-503C-4560-9800-759CCAFC5991}"/>
    <dgm:cxn modelId="{EE4DF12F-DE90-4468-A808-B3B0899FBF78}" type="presOf" srcId="{01986057-4F4E-4584-9A8B-6473C8D79EC2}" destId="{A7AD7839-EB28-4E6E-9602-E8045A265D36}" srcOrd="0" destOrd="0" presId="urn:microsoft.com/office/officeart/2005/8/layout/hierarchy4"/>
    <dgm:cxn modelId="{412229E4-DAC7-48F5-93FB-7275CAD53142}" srcId="{01986057-4F4E-4584-9A8B-6473C8D79EC2}" destId="{1849A4C1-0710-4A58-83EA-B7B26E52EE17}" srcOrd="0" destOrd="0" parTransId="{9B8EA200-B945-4F30-85CC-FC4BC1B57F1B}" sibTransId="{36EDB598-727C-44AA-A55D-0401BDE2EB21}"/>
    <dgm:cxn modelId="{79C9E4A1-0578-40AA-9C3B-A48157E239A1}" type="presOf" srcId="{1849A4C1-0710-4A58-83EA-B7B26E52EE17}" destId="{3BD19687-1DFB-4753-9068-CD27DD39C76C}" srcOrd="0" destOrd="0" presId="urn:microsoft.com/office/officeart/2005/8/layout/hierarchy4"/>
    <dgm:cxn modelId="{3C838283-2179-4464-A1DE-8FAFE3CF0849}" type="presParOf" srcId="{A7AD7839-EB28-4E6E-9602-E8045A265D36}" destId="{D5098125-D494-4D69-82B6-DF9DF0D8293B}" srcOrd="0" destOrd="0" presId="urn:microsoft.com/office/officeart/2005/8/layout/hierarchy4"/>
    <dgm:cxn modelId="{F3D0DD1A-EE3B-4326-9783-FF1105EDCBBC}" type="presParOf" srcId="{D5098125-D494-4D69-82B6-DF9DF0D8293B}" destId="{3BD19687-1DFB-4753-9068-CD27DD39C76C}" srcOrd="0" destOrd="0" presId="urn:microsoft.com/office/officeart/2005/8/layout/hierarchy4"/>
    <dgm:cxn modelId="{B62A46DF-1A1E-4A6C-ABE6-5D3B60FC8AF4}" type="presParOf" srcId="{D5098125-D494-4D69-82B6-DF9DF0D8293B}" destId="{72F235B6-9588-4FCF-9B67-B7191BEABEC1}" srcOrd="1" destOrd="0" presId="urn:microsoft.com/office/officeart/2005/8/layout/hierarchy4"/>
    <dgm:cxn modelId="{91CA7DE8-8CF1-4DAE-ABFE-F0BBA6D79C4B}" type="presParOf" srcId="{D5098125-D494-4D69-82B6-DF9DF0D8293B}" destId="{00ED5CB6-F056-4C1B-A1D8-40E2F87762C6}" srcOrd="2" destOrd="0" presId="urn:microsoft.com/office/officeart/2005/8/layout/hierarchy4"/>
    <dgm:cxn modelId="{2F78AF2E-CA07-4A6D-989B-765ED40948FA}" type="presParOf" srcId="{00ED5CB6-F056-4C1B-A1D8-40E2F87762C6}" destId="{905512C4-6345-469F-BC1E-CFEC711CFCE1}" srcOrd="0" destOrd="0" presId="urn:microsoft.com/office/officeart/2005/8/layout/hierarchy4"/>
    <dgm:cxn modelId="{AFB4D9A2-2C87-4014-B0D6-ECFEB37F1769}" type="presParOf" srcId="{905512C4-6345-469F-BC1E-CFEC711CFCE1}" destId="{BBB2BCA2-1D55-4D42-B40F-759FE17BF7A2}" srcOrd="0" destOrd="0" presId="urn:microsoft.com/office/officeart/2005/8/layout/hierarchy4"/>
    <dgm:cxn modelId="{0CE46C5B-48B5-4B97-8ADB-7729E20C9941}" type="presParOf" srcId="{905512C4-6345-469F-BC1E-CFEC711CFCE1}" destId="{7ED5F6A4-4631-4D93-BD85-3E57C04A3C6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96393A-2A8B-4D9C-9205-22B78CA5C3D9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08AA168F-A1B6-4D65-A760-53089B271CC8}">
      <dgm:prSet phldrT="[Texto]"/>
      <dgm:spPr/>
      <dgm:t>
        <a:bodyPr/>
        <a:lstStyle/>
        <a:p>
          <a:r>
            <a:rPr lang="es-EC" dirty="0" smtClean="0"/>
            <a:t>Análisis financiero</a:t>
          </a:r>
          <a:endParaRPr lang="es-EC" dirty="0"/>
        </a:p>
      </dgm:t>
    </dgm:pt>
    <dgm:pt modelId="{8B1DADBD-16E9-4E04-8D3F-19741CFD23F6}" type="parTrans" cxnId="{CF00C473-144F-4AF4-BC6A-BB9EB4596774}">
      <dgm:prSet/>
      <dgm:spPr/>
      <dgm:t>
        <a:bodyPr/>
        <a:lstStyle/>
        <a:p>
          <a:endParaRPr lang="es-EC"/>
        </a:p>
      </dgm:t>
    </dgm:pt>
    <dgm:pt modelId="{BD49C16C-BC3F-44C2-992C-09B561A9A3F0}" type="sibTrans" cxnId="{CF00C473-144F-4AF4-BC6A-BB9EB4596774}">
      <dgm:prSet/>
      <dgm:spPr/>
      <dgm:t>
        <a:bodyPr/>
        <a:lstStyle/>
        <a:p>
          <a:endParaRPr lang="es-EC"/>
        </a:p>
      </dgm:t>
    </dgm:pt>
    <dgm:pt modelId="{C25F9B78-EBF3-4048-A0DB-14E5874D2647}">
      <dgm:prSet phldrT="[Texto]"/>
      <dgm:spPr/>
      <dgm:t>
        <a:bodyPr/>
        <a:lstStyle/>
        <a:p>
          <a:r>
            <a:rPr lang="es-EC" dirty="0" smtClean="0"/>
            <a:t>Horizontal</a:t>
          </a:r>
          <a:endParaRPr lang="es-EC" dirty="0"/>
        </a:p>
      </dgm:t>
    </dgm:pt>
    <dgm:pt modelId="{7706035F-C387-4C7E-98AE-71D82DD4A4AA}" type="parTrans" cxnId="{DAFB9129-8529-4B79-B8DC-CBBF43916DF8}">
      <dgm:prSet/>
      <dgm:spPr/>
      <dgm:t>
        <a:bodyPr/>
        <a:lstStyle/>
        <a:p>
          <a:endParaRPr lang="es-EC"/>
        </a:p>
      </dgm:t>
    </dgm:pt>
    <dgm:pt modelId="{4433C987-B1B7-43F2-A0BF-BC4D7AD5B13A}" type="sibTrans" cxnId="{DAFB9129-8529-4B79-B8DC-CBBF43916DF8}">
      <dgm:prSet/>
      <dgm:spPr/>
      <dgm:t>
        <a:bodyPr/>
        <a:lstStyle/>
        <a:p>
          <a:endParaRPr lang="es-EC"/>
        </a:p>
      </dgm:t>
    </dgm:pt>
    <dgm:pt modelId="{A6BFBE9F-BF0A-414F-8B7E-96E513FC008D}">
      <dgm:prSet phldrT="[Texto]"/>
      <dgm:spPr/>
      <dgm:t>
        <a:bodyPr/>
        <a:lstStyle/>
        <a:p>
          <a:r>
            <a:rPr lang="es-EC" dirty="0" smtClean="0"/>
            <a:t>Vertical</a:t>
          </a:r>
          <a:endParaRPr lang="es-EC" dirty="0"/>
        </a:p>
      </dgm:t>
    </dgm:pt>
    <dgm:pt modelId="{3B96029A-2C41-4E63-BB2A-8C8F7683D4F4}" type="parTrans" cxnId="{790B9AB6-E443-41CD-85E9-B30204CEB8CB}">
      <dgm:prSet/>
      <dgm:spPr/>
      <dgm:t>
        <a:bodyPr/>
        <a:lstStyle/>
        <a:p>
          <a:endParaRPr lang="es-EC"/>
        </a:p>
      </dgm:t>
    </dgm:pt>
    <dgm:pt modelId="{24E57A33-4795-4ECF-B573-BBC3DCA62DAE}" type="sibTrans" cxnId="{790B9AB6-E443-41CD-85E9-B30204CEB8CB}">
      <dgm:prSet/>
      <dgm:spPr/>
      <dgm:t>
        <a:bodyPr/>
        <a:lstStyle/>
        <a:p>
          <a:endParaRPr lang="es-EC"/>
        </a:p>
      </dgm:t>
    </dgm:pt>
    <dgm:pt modelId="{9E75B8AA-5D49-488F-966A-45FC8CC06741}" type="pres">
      <dgm:prSet presAssocID="{7596393A-2A8B-4D9C-9205-22B78CA5C3D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24B5354-13E7-45FB-9D88-52A0F519F0F7}" type="pres">
      <dgm:prSet presAssocID="{08AA168F-A1B6-4D65-A760-53089B271CC8}" presName="root1" presStyleCnt="0"/>
      <dgm:spPr/>
    </dgm:pt>
    <dgm:pt modelId="{018D8CE0-FBA4-41B7-BCF9-995C682BC9C7}" type="pres">
      <dgm:prSet presAssocID="{08AA168F-A1B6-4D65-A760-53089B271CC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41B7322-6EEC-4602-A50D-A599B9A430D1}" type="pres">
      <dgm:prSet presAssocID="{08AA168F-A1B6-4D65-A760-53089B271CC8}" presName="level2hierChild" presStyleCnt="0"/>
      <dgm:spPr/>
    </dgm:pt>
    <dgm:pt modelId="{CA0818AD-F297-41DA-96E2-4079FCD03A24}" type="pres">
      <dgm:prSet presAssocID="{7706035F-C387-4C7E-98AE-71D82DD4A4AA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D950E2C8-1743-46AD-B40B-1AA3EFDC4F55}" type="pres">
      <dgm:prSet presAssocID="{7706035F-C387-4C7E-98AE-71D82DD4A4AA}" presName="connTx" presStyleLbl="parChTrans1D2" presStyleIdx="0" presStyleCnt="2"/>
      <dgm:spPr/>
      <dgm:t>
        <a:bodyPr/>
        <a:lstStyle/>
        <a:p>
          <a:endParaRPr lang="es-EC"/>
        </a:p>
      </dgm:t>
    </dgm:pt>
    <dgm:pt modelId="{B5E7B9A7-715B-4D66-9BA5-9EA23DE9217B}" type="pres">
      <dgm:prSet presAssocID="{C25F9B78-EBF3-4048-A0DB-14E5874D2647}" presName="root2" presStyleCnt="0"/>
      <dgm:spPr/>
    </dgm:pt>
    <dgm:pt modelId="{E65B1D93-63DF-459F-B84B-65834080A9B1}" type="pres">
      <dgm:prSet presAssocID="{C25F9B78-EBF3-4048-A0DB-14E5874D264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D4306D5-4B1A-4E7C-B7CA-1C46B2032019}" type="pres">
      <dgm:prSet presAssocID="{C25F9B78-EBF3-4048-A0DB-14E5874D2647}" presName="level3hierChild" presStyleCnt="0"/>
      <dgm:spPr/>
    </dgm:pt>
    <dgm:pt modelId="{A918DC95-54EA-4EF4-9693-9D110A4C2EA3}" type="pres">
      <dgm:prSet presAssocID="{3B96029A-2C41-4E63-BB2A-8C8F7683D4F4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0F55B163-4F88-40DE-B264-F49B2B7E9992}" type="pres">
      <dgm:prSet presAssocID="{3B96029A-2C41-4E63-BB2A-8C8F7683D4F4}" presName="connTx" presStyleLbl="parChTrans1D2" presStyleIdx="1" presStyleCnt="2"/>
      <dgm:spPr/>
      <dgm:t>
        <a:bodyPr/>
        <a:lstStyle/>
        <a:p>
          <a:endParaRPr lang="es-EC"/>
        </a:p>
      </dgm:t>
    </dgm:pt>
    <dgm:pt modelId="{CCFD4141-B98E-43E2-B4CB-127090772853}" type="pres">
      <dgm:prSet presAssocID="{A6BFBE9F-BF0A-414F-8B7E-96E513FC008D}" presName="root2" presStyleCnt="0"/>
      <dgm:spPr/>
    </dgm:pt>
    <dgm:pt modelId="{C95A1790-29AC-4E50-A61C-38F29A17A05C}" type="pres">
      <dgm:prSet presAssocID="{A6BFBE9F-BF0A-414F-8B7E-96E513FC008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7D9E41E-104D-4F1A-8DFA-C42119256E66}" type="pres">
      <dgm:prSet presAssocID="{A6BFBE9F-BF0A-414F-8B7E-96E513FC008D}" presName="level3hierChild" presStyleCnt="0"/>
      <dgm:spPr/>
    </dgm:pt>
  </dgm:ptLst>
  <dgm:cxnLst>
    <dgm:cxn modelId="{DAFB9129-8529-4B79-B8DC-CBBF43916DF8}" srcId="{08AA168F-A1B6-4D65-A760-53089B271CC8}" destId="{C25F9B78-EBF3-4048-A0DB-14E5874D2647}" srcOrd="0" destOrd="0" parTransId="{7706035F-C387-4C7E-98AE-71D82DD4A4AA}" sibTransId="{4433C987-B1B7-43F2-A0BF-BC4D7AD5B13A}"/>
    <dgm:cxn modelId="{AA32E297-7D97-4FC2-A197-2203FFEA5A2F}" type="presOf" srcId="{08AA168F-A1B6-4D65-A760-53089B271CC8}" destId="{018D8CE0-FBA4-41B7-BCF9-995C682BC9C7}" srcOrd="0" destOrd="0" presId="urn:microsoft.com/office/officeart/2008/layout/HorizontalMultiLevelHierarchy"/>
    <dgm:cxn modelId="{CF00C473-144F-4AF4-BC6A-BB9EB4596774}" srcId="{7596393A-2A8B-4D9C-9205-22B78CA5C3D9}" destId="{08AA168F-A1B6-4D65-A760-53089B271CC8}" srcOrd="0" destOrd="0" parTransId="{8B1DADBD-16E9-4E04-8D3F-19741CFD23F6}" sibTransId="{BD49C16C-BC3F-44C2-992C-09B561A9A3F0}"/>
    <dgm:cxn modelId="{71CDB819-B88B-4E31-A6C5-FA3A4B72732D}" type="presOf" srcId="{7706035F-C387-4C7E-98AE-71D82DD4A4AA}" destId="{D950E2C8-1743-46AD-B40B-1AA3EFDC4F55}" srcOrd="1" destOrd="0" presId="urn:microsoft.com/office/officeart/2008/layout/HorizontalMultiLevelHierarchy"/>
    <dgm:cxn modelId="{EE04310C-19F6-4F58-BB41-57DF9D9E60EA}" type="presOf" srcId="{3B96029A-2C41-4E63-BB2A-8C8F7683D4F4}" destId="{0F55B163-4F88-40DE-B264-F49B2B7E9992}" srcOrd="1" destOrd="0" presId="urn:microsoft.com/office/officeart/2008/layout/HorizontalMultiLevelHierarchy"/>
    <dgm:cxn modelId="{55BEB752-2546-4A43-B608-C07885BC5EB2}" type="presOf" srcId="{7706035F-C387-4C7E-98AE-71D82DD4A4AA}" destId="{CA0818AD-F297-41DA-96E2-4079FCD03A24}" srcOrd="0" destOrd="0" presId="urn:microsoft.com/office/officeart/2008/layout/HorizontalMultiLevelHierarchy"/>
    <dgm:cxn modelId="{2B5CEF56-9C28-463B-912A-EE6D3F695F6A}" type="presOf" srcId="{3B96029A-2C41-4E63-BB2A-8C8F7683D4F4}" destId="{A918DC95-54EA-4EF4-9693-9D110A4C2EA3}" srcOrd="0" destOrd="0" presId="urn:microsoft.com/office/officeart/2008/layout/HorizontalMultiLevelHierarchy"/>
    <dgm:cxn modelId="{A1D3CFEB-5001-4F54-8DA5-238C2C6DDCE3}" type="presOf" srcId="{A6BFBE9F-BF0A-414F-8B7E-96E513FC008D}" destId="{C95A1790-29AC-4E50-A61C-38F29A17A05C}" srcOrd="0" destOrd="0" presId="urn:microsoft.com/office/officeart/2008/layout/HorizontalMultiLevelHierarchy"/>
    <dgm:cxn modelId="{6B41003D-92AC-4D40-AC0A-F6C90F1EDB12}" type="presOf" srcId="{7596393A-2A8B-4D9C-9205-22B78CA5C3D9}" destId="{9E75B8AA-5D49-488F-966A-45FC8CC06741}" srcOrd="0" destOrd="0" presId="urn:microsoft.com/office/officeart/2008/layout/HorizontalMultiLevelHierarchy"/>
    <dgm:cxn modelId="{790B9AB6-E443-41CD-85E9-B30204CEB8CB}" srcId="{08AA168F-A1B6-4D65-A760-53089B271CC8}" destId="{A6BFBE9F-BF0A-414F-8B7E-96E513FC008D}" srcOrd="1" destOrd="0" parTransId="{3B96029A-2C41-4E63-BB2A-8C8F7683D4F4}" sibTransId="{24E57A33-4795-4ECF-B573-BBC3DCA62DAE}"/>
    <dgm:cxn modelId="{C2A2B3DF-949D-4304-9C51-6AD62F20A21E}" type="presOf" srcId="{C25F9B78-EBF3-4048-A0DB-14E5874D2647}" destId="{E65B1D93-63DF-459F-B84B-65834080A9B1}" srcOrd="0" destOrd="0" presId="urn:microsoft.com/office/officeart/2008/layout/HorizontalMultiLevelHierarchy"/>
    <dgm:cxn modelId="{40B0FAE0-849C-4FFB-A411-C2B1349A5C05}" type="presParOf" srcId="{9E75B8AA-5D49-488F-966A-45FC8CC06741}" destId="{D24B5354-13E7-45FB-9D88-52A0F519F0F7}" srcOrd="0" destOrd="0" presId="urn:microsoft.com/office/officeart/2008/layout/HorizontalMultiLevelHierarchy"/>
    <dgm:cxn modelId="{E799767E-7033-4EF6-8C34-E21489BCD60A}" type="presParOf" srcId="{D24B5354-13E7-45FB-9D88-52A0F519F0F7}" destId="{018D8CE0-FBA4-41B7-BCF9-995C682BC9C7}" srcOrd="0" destOrd="0" presId="urn:microsoft.com/office/officeart/2008/layout/HorizontalMultiLevelHierarchy"/>
    <dgm:cxn modelId="{DEA351B9-2C78-41BD-B3D1-73A23467AF02}" type="presParOf" srcId="{D24B5354-13E7-45FB-9D88-52A0F519F0F7}" destId="{341B7322-6EEC-4602-A50D-A599B9A430D1}" srcOrd="1" destOrd="0" presId="urn:microsoft.com/office/officeart/2008/layout/HorizontalMultiLevelHierarchy"/>
    <dgm:cxn modelId="{78DEEC51-833D-4DC2-B425-5257E12ED5CC}" type="presParOf" srcId="{341B7322-6EEC-4602-A50D-A599B9A430D1}" destId="{CA0818AD-F297-41DA-96E2-4079FCD03A24}" srcOrd="0" destOrd="0" presId="urn:microsoft.com/office/officeart/2008/layout/HorizontalMultiLevelHierarchy"/>
    <dgm:cxn modelId="{BB13F898-591E-46F6-87FD-5A2A3EEE43EA}" type="presParOf" srcId="{CA0818AD-F297-41DA-96E2-4079FCD03A24}" destId="{D950E2C8-1743-46AD-B40B-1AA3EFDC4F55}" srcOrd="0" destOrd="0" presId="urn:microsoft.com/office/officeart/2008/layout/HorizontalMultiLevelHierarchy"/>
    <dgm:cxn modelId="{726F311E-4FD8-4E4C-9B60-F4B413BC1648}" type="presParOf" srcId="{341B7322-6EEC-4602-A50D-A599B9A430D1}" destId="{B5E7B9A7-715B-4D66-9BA5-9EA23DE9217B}" srcOrd="1" destOrd="0" presId="urn:microsoft.com/office/officeart/2008/layout/HorizontalMultiLevelHierarchy"/>
    <dgm:cxn modelId="{A5C42A74-44C6-4CA3-8EE4-266F4FC89B40}" type="presParOf" srcId="{B5E7B9A7-715B-4D66-9BA5-9EA23DE9217B}" destId="{E65B1D93-63DF-459F-B84B-65834080A9B1}" srcOrd="0" destOrd="0" presId="urn:microsoft.com/office/officeart/2008/layout/HorizontalMultiLevelHierarchy"/>
    <dgm:cxn modelId="{C64F16A1-F51A-4BBA-B261-7321EF55662D}" type="presParOf" srcId="{B5E7B9A7-715B-4D66-9BA5-9EA23DE9217B}" destId="{6D4306D5-4B1A-4E7C-B7CA-1C46B2032019}" srcOrd="1" destOrd="0" presId="urn:microsoft.com/office/officeart/2008/layout/HorizontalMultiLevelHierarchy"/>
    <dgm:cxn modelId="{95E1B05C-117D-4D36-B23F-65A43D2938A2}" type="presParOf" srcId="{341B7322-6EEC-4602-A50D-A599B9A430D1}" destId="{A918DC95-54EA-4EF4-9693-9D110A4C2EA3}" srcOrd="2" destOrd="0" presId="urn:microsoft.com/office/officeart/2008/layout/HorizontalMultiLevelHierarchy"/>
    <dgm:cxn modelId="{8176F2A5-02D5-4477-A90D-56AF236B0DAA}" type="presParOf" srcId="{A918DC95-54EA-4EF4-9693-9D110A4C2EA3}" destId="{0F55B163-4F88-40DE-B264-F49B2B7E9992}" srcOrd="0" destOrd="0" presId="urn:microsoft.com/office/officeart/2008/layout/HorizontalMultiLevelHierarchy"/>
    <dgm:cxn modelId="{2922DB2E-B39D-4212-BDC4-C181434C0A82}" type="presParOf" srcId="{341B7322-6EEC-4602-A50D-A599B9A430D1}" destId="{CCFD4141-B98E-43E2-B4CB-127090772853}" srcOrd="3" destOrd="0" presId="urn:microsoft.com/office/officeart/2008/layout/HorizontalMultiLevelHierarchy"/>
    <dgm:cxn modelId="{AFCA433C-0D19-4918-A2C5-8460549F2550}" type="presParOf" srcId="{CCFD4141-B98E-43E2-B4CB-127090772853}" destId="{C95A1790-29AC-4E50-A61C-38F29A17A05C}" srcOrd="0" destOrd="0" presId="urn:microsoft.com/office/officeart/2008/layout/HorizontalMultiLevelHierarchy"/>
    <dgm:cxn modelId="{3A4E87D1-61D0-4DAB-94F1-A2F2E90557E1}" type="presParOf" srcId="{CCFD4141-B98E-43E2-B4CB-127090772853}" destId="{97D9E41E-104D-4F1A-8DFA-C42119256E6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F746D9-15F6-4DB7-9359-05AC61FB9D9B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ECD0D993-DB1A-43C5-A490-61BEF31DCF4D}">
      <dgm:prSet phldrT="[Texto]"/>
      <dgm:spPr/>
      <dgm:t>
        <a:bodyPr/>
        <a:lstStyle/>
        <a:p>
          <a:r>
            <a:rPr lang="es-EC" dirty="0" smtClean="0"/>
            <a:t>Razones financieras</a:t>
          </a:r>
          <a:endParaRPr lang="es-EC" dirty="0"/>
        </a:p>
      </dgm:t>
    </dgm:pt>
    <dgm:pt modelId="{C8FA95B0-64B0-450F-A32F-1AD63E1A48FD}" type="parTrans" cxnId="{E42BE9C4-316C-40E8-8FA4-AE08D24618D4}">
      <dgm:prSet/>
      <dgm:spPr/>
      <dgm:t>
        <a:bodyPr/>
        <a:lstStyle/>
        <a:p>
          <a:endParaRPr lang="es-EC"/>
        </a:p>
      </dgm:t>
    </dgm:pt>
    <dgm:pt modelId="{455C57D7-86BA-47CE-81A6-75926C542581}" type="sibTrans" cxnId="{E42BE9C4-316C-40E8-8FA4-AE08D24618D4}">
      <dgm:prSet/>
      <dgm:spPr/>
      <dgm:t>
        <a:bodyPr/>
        <a:lstStyle/>
        <a:p>
          <a:endParaRPr lang="es-EC"/>
        </a:p>
      </dgm:t>
    </dgm:pt>
    <dgm:pt modelId="{9CF399D5-D156-4D48-963C-B6BD4D5A8357}">
      <dgm:prSet phldrT="[Texto]"/>
      <dgm:spPr/>
      <dgm:t>
        <a:bodyPr/>
        <a:lstStyle/>
        <a:p>
          <a:r>
            <a:rPr lang="es-EC" dirty="0" smtClean="0"/>
            <a:t>Liquidez</a:t>
          </a:r>
          <a:endParaRPr lang="es-EC" dirty="0"/>
        </a:p>
      </dgm:t>
    </dgm:pt>
    <dgm:pt modelId="{163AADC8-64BB-477A-982C-2953F0556895}" type="parTrans" cxnId="{0D5CDEE3-178F-466D-80F0-367EEA6677B0}">
      <dgm:prSet/>
      <dgm:spPr/>
      <dgm:t>
        <a:bodyPr/>
        <a:lstStyle/>
        <a:p>
          <a:endParaRPr lang="es-EC"/>
        </a:p>
      </dgm:t>
    </dgm:pt>
    <dgm:pt modelId="{9E260F08-6CD1-4A0D-A3B3-DE2BD34E1BA1}" type="sibTrans" cxnId="{0D5CDEE3-178F-466D-80F0-367EEA6677B0}">
      <dgm:prSet/>
      <dgm:spPr/>
      <dgm:t>
        <a:bodyPr/>
        <a:lstStyle/>
        <a:p>
          <a:endParaRPr lang="es-EC"/>
        </a:p>
      </dgm:t>
    </dgm:pt>
    <dgm:pt modelId="{0ACB9361-B6F5-4E3F-B049-1C21139807AB}">
      <dgm:prSet phldrT="[Texto]"/>
      <dgm:spPr/>
      <dgm:t>
        <a:bodyPr/>
        <a:lstStyle/>
        <a:p>
          <a:r>
            <a:rPr lang="es-EC" dirty="0" smtClean="0"/>
            <a:t>Rentabilidad</a:t>
          </a:r>
          <a:endParaRPr lang="es-EC" dirty="0"/>
        </a:p>
      </dgm:t>
    </dgm:pt>
    <dgm:pt modelId="{C06FEE45-2B51-404D-8FDB-44434FC01F86}" type="parTrans" cxnId="{5A50B4B9-4EE8-4E49-9742-6D8D2688FB62}">
      <dgm:prSet/>
      <dgm:spPr/>
      <dgm:t>
        <a:bodyPr/>
        <a:lstStyle/>
        <a:p>
          <a:endParaRPr lang="es-EC"/>
        </a:p>
      </dgm:t>
    </dgm:pt>
    <dgm:pt modelId="{4100556D-343B-43D6-A260-71F75341A896}" type="sibTrans" cxnId="{5A50B4B9-4EE8-4E49-9742-6D8D2688FB62}">
      <dgm:prSet/>
      <dgm:spPr/>
      <dgm:t>
        <a:bodyPr/>
        <a:lstStyle/>
        <a:p>
          <a:endParaRPr lang="es-EC"/>
        </a:p>
      </dgm:t>
    </dgm:pt>
    <dgm:pt modelId="{E5C1D658-A5CD-4BF9-A5DC-A0D46B4280AE}">
      <dgm:prSet phldrT="[Texto]"/>
      <dgm:spPr/>
      <dgm:t>
        <a:bodyPr/>
        <a:lstStyle/>
        <a:p>
          <a:r>
            <a:rPr lang="es-EC" dirty="0" smtClean="0"/>
            <a:t>Razón corriente</a:t>
          </a:r>
          <a:endParaRPr lang="es-EC" dirty="0"/>
        </a:p>
      </dgm:t>
    </dgm:pt>
    <dgm:pt modelId="{EC0095EF-343F-4F61-8289-ECCD579C89DF}" type="parTrans" cxnId="{541C0DA1-6751-4BD4-A17D-7208CFA5C551}">
      <dgm:prSet/>
      <dgm:spPr/>
      <dgm:t>
        <a:bodyPr/>
        <a:lstStyle/>
        <a:p>
          <a:endParaRPr lang="es-EC"/>
        </a:p>
      </dgm:t>
    </dgm:pt>
    <dgm:pt modelId="{D4A5ECC0-F908-47F3-ABE9-12CB84B5DAE3}" type="sibTrans" cxnId="{541C0DA1-6751-4BD4-A17D-7208CFA5C551}">
      <dgm:prSet/>
      <dgm:spPr/>
      <dgm:t>
        <a:bodyPr/>
        <a:lstStyle/>
        <a:p>
          <a:endParaRPr lang="es-EC"/>
        </a:p>
      </dgm:t>
    </dgm:pt>
    <dgm:pt modelId="{83F7E51C-D909-4121-A5F5-1BF42B568B4D}">
      <dgm:prSet phldrT="[Texto]"/>
      <dgm:spPr/>
      <dgm:t>
        <a:bodyPr/>
        <a:lstStyle/>
        <a:p>
          <a:r>
            <a:rPr lang="es-EC" dirty="0" smtClean="0"/>
            <a:t>Capital de trabajo neto</a:t>
          </a:r>
          <a:endParaRPr lang="es-EC" dirty="0"/>
        </a:p>
      </dgm:t>
    </dgm:pt>
    <dgm:pt modelId="{0374A262-CBD6-41D2-B48A-53726A879704}" type="parTrans" cxnId="{D9D81234-4819-4350-8F73-A3233CD5FDBB}">
      <dgm:prSet/>
      <dgm:spPr/>
      <dgm:t>
        <a:bodyPr/>
        <a:lstStyle/>
        <a:p>
          <a:endParaRPr lang="es-EC"/>
        </a:p>
      </dgm:t>
    </dgm:pt>
    <dgm:pt modelId="{14F6FD8F-009D-4786-9159-34B31705E067}" type="sibTrans" cxnId="{D9D81234-4819-4350-8F73-A3233CD5FDBB}">
      <dgm:prSet/>
      <dgm:spPr/>
      <dgm:t>
        <a:bodyPr/>
        <a:lstStyle/>
        <a:p>
          <a:endParaRPr lang="es-EC"/>
        </a:p>
      </dgm:t>
    </dgm:pt>
    <dgm:pt modelId="{F1BE348B-794A-42F6-ADD1-6C5EB86E6077}">
      <dgm:prSet phldrT="[Texto]"/>
      <dgm:spPr/>
      <dgm:t>
        <a:bodyPr/>
        <a:lstStyle/>
        <a:p>
          <a:r>
            <a:rPr lang="es-EC" dirty="0" smtClean="0"/>
            <a:t>Margen:           bruto y neto</a:t>
          </a:r>
          <a:endParaRPr lang="es-EC" dirty="0"/>
        </a:p>
      </dgm:t>
    </dgm:pt>
    <dgm:pt modelId="{92156230-9920-4633-A091-A31AF0C4E921}" type="parTrans" cxnId="{3FFA8CDB-5ACF-471A-B994-441C0BA0A52F}">
      <dgm:prSet/>
      <dgm:spPr/>
      <dgm:t>
        <a:bodyPr/>
        <a:lstStyle/>
        <a:p>
          <a:endParaRPr lang="es-EC"/>
        </a:p>
      </dgm:t>
    </dgm:pt>
    <dgm:pt modelId="{BCAAB19E-D1F7-4790-ACD6-2EC9B66294BF}" type="sibTrans" cxnId="{3FFA8CDB-5ACF-471A-B994-441C0BA0A52F}">
      <dgm:prSet/>
      <dgm:spPr/>
      <dgm:t>
        <a:bodyPr/>
        <a:lstStyle/>
        <a:p>
          <a:endParaRPr lang="es-EC"/>
        </a:p>
      </dgm:t>
    </dgm:pt>
    <dgm:pt modelId="{B4FCE14A-0256-443E-A227-E0B91A9B1380}">
      <dgm:prSet phldrT="[Texto]"/>
      <dgm:spPr/>
      <dgm:t>
        <a:bodyPr/>
        <a:lstStyle/>
        <a:p>
          <a:r>
            <a:rPr lang="es-EC" dirty="0" smtClean="0"/>
            <a:t>Rendimiento sobre: activo y patrimonio</a:t>
          </a:r>
          <a:endParaRPr lang="es-EC" dirty="0"/>
        </a:p>
      </dgm:t>
    </dgm:pt>
    <dgm:pt modelId="{C51773BE-2B11-4FE6-A225-3E7C61C317D1}" type="parTrans" cxnId="{E4124DF0-7FA2-44BB-8ABE-E58D132069EF}">
      <dgm:prSet/>
      <dgm:spPr/>
      <dgm:t>
        <a:bodyPr/>
        <a:lstStyle/>
        <a:p>
          <a:endParaRPr lang="es-EC"/>
        </a:p>
      </dgm:t>
    </dgm:pt>
    <dgm:pt modelId="{C6C9F630-C65C-4898-B1FA-B4DB410B0139}" type="sibTrans" cxnId="{E4124DF0-7FA2-44BB-8ABE-E58D132069EF}">
      <dgm:prSet/>
      <dgm:spPr/>
      <dgm:t>
        <a:bodyPr/>
        <a:lstStyle/>
        <a:p>
          <a:endParaRPr lang="es-EC"/>
        </a:p>
      </dgm:t>
    </dgm:pt>
    <dgm:pt modelId="{1EFABCFF-156E-40C4-9407-8E553670C727}" type="pres">
      <dgm:prSet presAssocID="{88F746D9-15F6-4DB7-9359-05AC61FB9D9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D18DC9E-45BA-43C2-82BF-AD7A6527D21E}" type="pres">
      <dgm:prSet presAssocID="{ECD0D993-DB1A-43C5-A490-61BEF31DCF4D}" presName="root1" presStyleCnt="0"/>
      <dgm:spPr/>
    </dgm:pt>
    <dgm:pt modelId="{C3A37481-D403-4D45-B3E1-C8F3369F627F}" type="pres">
      <dgm:prSet presAssocID="{ECD0D993-DB1A-43C5-A490-61BEF31DCF4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81FFFCD-A2AF-48AB-ADF8-E5945F5081D4}" type="pres">
      <dgm:prSet presAssocID="{ECD0D993-DB1A-43C5-A490-61BEF31DCF4D}" presName="level2hierChild" presStyleCnt="0"/>
      <dgm:spPr/>
    </dgm:pt>
    <dgm:pt modelId="{AAAEAA24-6706-4975-A1F5-6C16DFCE5D9D}" type="pres">
      <dgm:prSet presAssocID="{163AADC8-64BB-477A-982C-2953F0556895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EE92E553-EBAB-4189-BD8D-E1DB5CD1B67B}" type="pres">
      <dgm:prSet presAssocID="{163AADC8-64BB-477A-982C-2953F0556895}" presName="connTx" presStyleLbl="parChTrans1D2" presStyleIdx="0" presStyleCnt="2"/>
      <dgm:spPr/>
      <dgm:t>
        <a:bodyPr/>
        <a:lstStyle/>
        <a:p>
          <a:endParaRPr lang="es-EC"/>
        </a:p>
      </dgm:t>
    </dgm:pt>
    <dgm:pt modelId="{4645B70E-229E-4A46-A9CA-703006B5FFED}" type="pres">
      <dgm:prSet presAssocID="{9CF399D5-D156-4D48-963C-B6BD4D5A8357}" presName="root2" presStyleCnt="0"/>
      <dgm:spPr/>
    </dgm:pt>
    <dgm:pt modelId="{D99C2A87-1CDF-44EB-9946-70B10A6F6AFF}" type="pres">
      <dgm:prSet presAssocID="{9CF399D5-D156-4D48-963C-B6BD4D5A835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AD2262D-AD16-40F7-B3FC-09ABFB9735FF}" type="pres">
      <dgm:prSet presAssocID="{9CF399D5-D156-4D48-963C-B6BD4D5A8357}" presName="level3hierChild" presStyleCnt="0"/>
      <dgm:spPr/>
    </dgm:pt>
    <dgm:pt modelId="{DA1F0337-8A79-4549-A9E8-D8D435BDB3A4}" type="pres">
      <dgm:prSet presAssocID="{EC0095EF-343F-4F61-8289-ECCD579C89DF}" presName="conn2-1" presStyleLbl="parChTrans1D3" presStyleIdx="0" presStyleCnt="4"/>
      <dgm:spPr/>
      <dgm:t>
        <a:bodyPr/>
        <a:lstStyle/>
        <a:p>
          <a:endParaRPr lang="es-EC"/>
        </a:p>
      </dgm:t>
    </dgm:pt>
    <dgm:pt modelId="{B8857320-7C21-4BAE-B345-93F59293C3A7}" type="pres">
      <dgm:prSet presAssocID="{EC0095EF-343F-4F61-8289-ECCD579C89DF}" presName="connTx" presStyleLbl="parChTrans1D3" presStyleIdx="0" presStyleCnt="4"/>
      <dgm:spPr/>
      <dgm:t>
        <a:bodyPr/>
        <a:lstStyle/>
        <a:p>
          <a:endParaRPr lang="es-EC"/>
        </a:p>
      </dgm:t>
    </dgm:pt>
    <dgm:pt modelId="{7C1BCB9E-B2EB-42BF-97AB-9491B3311714}" type="pres">
      <dgm:prSet presAssocID="{E5C1D658-A5CD-4BF9-A5DC-A0D46B4280AE}" presName="root2" presStyleCnt="0"/>
      <dgm:spPr/>
    </dgm:pt>
    <dgm:pt modelId="{1EFC6E52-D0C7-458A-BF5C-97992750ECB9}" type="pres">
      <dgm:prSet presAssocID="{E5C1D658-A5CD-4BF9-A5DC-A0D46B4280AE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ACE8669-3234-4A24-BAC9-8BE95A1BD80D}" type="pres">
      <dgm:prSet presAssocID="{E5C1D658-A5CD-4BF9-A5DC-A0D46B4280AE}" presName="level3hierChild" presStyleCnt="0"/>
      <dgm:spPr/>
    </dgm:pt>
    <dgm:pt modelId="{DF9C5838-41B2-4526-8495-ED0019D54FD1}" type="pres">
      <dgm:prSet presAssocID="{0374A262-CBD6-41D2-B48A-53726A879704}" presName="conn2-1" presStyleLbl="parChTrans1D3" presStyleIdx="1" presStyleCnt="4"/>
      <dgm:spPr/>
      <dgm:t>
        <a:bodyPr/>
        <a:lstStyle/>
        <a:p>
          <a:endParaRPr lang="es-EC"/>
        </a:p>
      </dgm:t>
    </dgm:pt>
    <dgm:pt modelId="{645552E1-1C44-4594-9B2D-0617D7E2E497}" type="pres">
      <dgm:prSet presAssocID="{0374A262-CBD6-41D2-B48A-53726A879704}" presName="connTx" presStyleLbl="parChTrans1D3" presStyleIdx="1" presStyleCnt="4"/>
      <dgm:spPr/>
      <dgm:t>
        <a:bodyPr/>
        <a:lstStyle/>
        <a:p>
          <a:endParaRPr lang="es-EC"/>
        </a:p>
      </dgm:t>
    </dgm:pt>
    <dgm:pt modelId="{EEDEBC85-6293-403A-9EAA-E11FF0F85C79}" type="pres">
      <dgm:prSet presAssocID="{83F7E51C-D909-4121-A5F5-1BF42B568B4D}" presName="root2" presStyleCnt="0"/>
      <dgm:spPr/>
    </dgm:pt>
    <dgm:pt modelId="{32A50927-E0A8-493F-9DAA-C1359F053D53}" type="pres">
      <dgm:prSet presAssocID="{83F7E51C-D909-4121-A5F5-1BF42B568B4D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ED141A8-2978-4A51-B99C-727DE7B59001}" type="pres">
      <dgm:prSet presAssocID="{83F7E51C-D909-4121-A5F5-1BF42B568B4D}" presName="level3hierChild" presStyleCnt="0"/>
      <dgm:spPr/>
    </dgm:pt>
    <dgm:pt modelId="{1A5CDB64-CC1F-4615-BE91-BAFB98335D47}" type="pres">
      <dgm:prSet presAssocID="{C06FEE45-2B51-404D-8FDB-44434FC01F86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E4C84D9D-6FCE-4397-A9D8-04EFE876442B}" type="pres">
      <dgm:prSet presAssocID="{C06FEE45-2B51-404D-8FDB-44434FC01F86}" presName="connTx" presStyleLbl="parChTrans1D2" presStyleIdx="1" presStyleCnt="2"/>
      <dgm:spPr/>
      <dgm:t>
        <a:bodyPr/>
        <a:lstStyle/>
        <a:p>
          <a:endParaRPr lang="es-EC"/>
        </a:p>
      </dgm:t>
    </dgm:pt>
    <dgm:pt modelId="{50F5DE77-07DF-4986-B939-5C37E48C5A8C}" type="pres">
      <dgm:prSet presAssocID="{0ACB9361-B6F5-4E3F-B049-1C21139807AB}" presName="root2" presStyleCnt="0"/>
      <dgm:spPr/>
    </dgm:pt>
    <dgm:pt modelId="{872C898B-08AA-4C8B-98BC-C37B65263107}" type="pres">
      <dgm:prSet presAssocID="{0ACB9361-B6F5-4E3F-B049-1C21139807AB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CE79A2C-5867-4B62-9F56-2F9AC6FF142E}" type="pres">
      <dgm:prSet presAssocID="{0ACB9361-B6F5-4E3F-B049-1C21139807AB}" presName="level3hierChild" presStyleCnt="0"/>
      <dgm:spPr/>
    </dgm:pt>
    <dgm:pt modelId="{B04B5E09-41E1-4B55-AF8E-F523EBA42209}" type="pres">
      <dgm:prSet presAssocID="{92156230-9920-4633-A091-A31AF0C4E921}" presName="conn2-1" presStyleLbl="parChTrans1D3" presStyleIdx="2" presStyleCnt="4"/>
      <dgm:spPr/>
      <dgm:t>
        <a:bodyPr/>
        <a:lstStyle/>
        <a:p>
          <a:endParaRPr lang="es-EC"/>
        </a:p>
      </dgm:t>
    </dgm:pt>
    <dgm:pt modelId="{88A10C43-D33C-410A-8BA9-17A68410F452}" type="pres">
      <dgm:prSet presAssocID="{92156230-9920-4633-A091-A31AF0C4E921}" presName="connTx" presStyleLbl="parChTrans1D3" presStyleIdx="2" presStyleCnt="4"/>
      <dgm:spPr/>
      <dgm:t>
        <a:bodyPr/>
        <a:lstStyle/>
        <a:p>
          <a:endParaRPr lang="es-EC"/>
        </a:p>
      </dgm:t>
    </dgm:pt>
    <dgm:pt modelId="{6563A981-E1BB-475E-B3E3-ED154C75BBE0}" type="pres">
      <dgm:prSet presAssocID="{F1BE348B-794A-42F6-ADD1-6C5EB86E6077}" presName="root2" presStyleCnt="0"/>
      <dgm:spPr/>
    </dgm:pt>
    <dgm:pt modelId="{2D73DE81-8BEC-41C9-B146-852C3B8CDD74}" type="pres">
      <dgm:prSet presAssocID="{F1BE348B-794A-42F6-ADD1-6C5EB86E6077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EE202D3-08FC-4E07-A659-85B05EB23E5A}" type="pres">
      <dgm:prSet presAssocID="{F1BE348B-794A-42F6-ADD1-6C5EB86E6077}" presName="level3hierChild" presStyleCnt="0"/>
      <dgm:spPr/>
    </dgm:pt>
    <dgm:pt modelId="{144CE9CB-0FEA-40FA-AEB1-2A23145123AA}" type="pres">
      <dgm:prSet presAssocID="{C51773BE-2B11-4FE6-A225-3E7C61C317D1}" presName="conn2-1" presStyleLbl="parChTrans1D3" presStyleIdx="3" presStyleCnt="4"/>
      <dgm:spPr/>
      <dgm:t>
        <a:bodyPr/>
        <a:lstStyle/>
        <a:p>
          <a:endParaRPr lang="es-EC"/>
        </a:p>
      </dgm:t>
    </dgm:pt>
    <dgm:pt modelId="{CC8064E6-2522-4B6B-85F3-9EACCDA08514}" type="pres">
      <dgm:prSet presAssocID="{C51773BE-2B11-4FE6-A225-3E7C61C317D1}" presName="connTx" presStyleLbl="parChTrans1D3" presStyleIdx="3" presStyleCnt="4"/>
      <dgm:spPr/>
      <dgm:t>
        <a:bodyPr/>
        <a:lstStyle/>
        <a:p>
          <a:endParaRPr lang="es-EC"/>
        </a:p>
      </dgm:t>
    </dgm:pt>
    <dgm:pt modelId="{5AFFDD22-B778-4EBF-B3AE-15EEF92050A1}" type="pres">
      <dgm:prSet presAssocID="{B4FCE14A-0256-443E-A227-E0B91A9B1380}" presName="root2" presStyleCnt="0"/>
      <dgm:spPr/>
    </dgm:pt>
    <dgm:pt modelId="{50CCB19E-56D1-4D90-B92D-16390BDCD5EC}" type="pres">
      <dgm:prSet presAssocID="{B4FCE14A-0256-443E-A227-E0B91A9B1380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3789DD6-7A8D-48E9-A424-1FCEF75ABEFF}" type="pres">
      <dgm:prSet presAssocID="{B4FCE14A-0256-443E-A227-E0B91A9B1380}" presName="level3hierChild" presStyleCnt="0"/>
      <dgm:spPr/>
    </dgm:pt>
  </dgm:ptLst>
  <dgm:cxnLst>
    <dgm:cxn modelId="{D9D81234-4819-4350-8F73-A3233CD5FDBB}" srcId="{9CF399D5-D156-4D48-963C-B6BD4D5A8357}" destId="{83F7E51C-D909-4121-A5F5-1BF42B568B4D}" srcOrd="1" destOrd="0" parTransId="{0374A262-CBD6-41D2-B48A-53726A879704}" sibTransId="{14F6FD8F-009D-4786-9159-34B31705E067}"/>
    <dgm:cxn modelId="{E4124DF0-7FA2-44BB-8ABE-E58D132069EF}" srcId="{0ACB9361-B6F5-4E3F-B049-1C21139807AB}" destId="{B4FCE14A-0256-443E-A227-E0B91A9B1380}" srcOrd="1" destOrd="0" parTransId="{C51773BE-2B11-4FE6-A225-3E7C61C317D1}" sibTransId="{C6C9F630-C65C-4898-B1FA-B4DB410B0139}"/>
    <dgm:cxn modelId="{528585CD-A01C-4D05-AE00-6714F065A50E}" type="presOf" srcId="{B4FCE14A-0256-443E-A227-E0B91A9B1380}" destId="{50CCB19E-56D1-4D90-B92D-16390BDCD5EC}" srcOrd="0" destOrd="0" presId="urn:microsoft.com/office/officeart/2008/layout/HorizontalMultiLevelHierarchy"/>
    <dgm:cxn modelId="{80D320E7-3424-40A6-A582-09F75B8723C8}" type="presOf" srcId="{0ACB9361-B6F5-4E3F-B049-1C21139807AB}" destId="{872C898B-08AA-4C8B-98BC-C37B65263107}" srcOrd="0" destOrd="0" presId="urn:microsoft.com/office/officeart/2008/layout/HorizontalMultiLevelHierarchy"/>
    <dgm:cxn modelId="{0D5CDEE3-178F-466D-80F0-367EEA6677B0}" srcId="{ECD0D993-DB1A-43C5-A490-61BEF31DCF4D}" destId="{9CF399D5-D156-4D48-963C-B6BD4D5A8357}" srcOrd="0" destOrd="0" parTransId="{163AADC8-64BB-477A-982C-2953F0556895}" sibTransId="{9E260F08-6CD1-4A0D-A3B3-DE2BD34E1BA1}"/>
    <dgm:cxn modelId="{B701E80B-9AA6-4AF3-AB6E-A6A1FB97B8B6}" type="presOf" srcId="{88F746D9-15F6-4DB7-9359-05AC61FB9D9B}" destId="{1EFABCFF-156E-40C4-9407-8E553670C727}" srcOrd="0" destOrd="0" presId="urn:microsoft.com/office/officeart/2008/layout/HorizontalMultiLevelHierarchy"/>
    <dgm:cxn modelId="{690DD543-3ECD-4842-89BE-51A8A9A002A1}" type="presOf" srcId="{9CF399D5-D156-4D48-963C-B6BD4D5A8357}" destId="{D99C2A87-1CDF-44EB-9946-70B10A6F6AFF}" srcOrd="0" destOrd="0" presId="urn:microsoft.com/office/officeart/2008/layout/HorizontalMultiLevelHierarchy"/>
    <dgm:cxn modelId="{0F054313-4AEA-45DF-A43A-C61EA1E0D79C}" type="presOf" srcId="{163AADC8-64BB-477A-982C-2953F0556895}" destId="{AAAEAA24-6706-4975-A1F5-6C16DFCE5D9D}" srcOrd="0" destOrd="0" presId="urn:microsoft.com/office/officeart/2008/layout/HorizontalMultiLevelHierarchy"/>
    <dgm:cxn modelId="{1DEAFAA5-52D0-4A0E-B3A9-202DA595BAE8}" type="presOf" srcId="{92156230-9920-4633-A091-A31AF0C4E921}" destId="{B04B5E09-41E1-4B55-AF8E-F523EBA42209}" srcOrd="0" destOrd="0" presId="urn:microsoft.com/office/officeart/2008/layout/HorizontalMultiLevelHierarchy"/>
    <dgm:cxn modelId="{667BC0FB-9B1C-479C-9C0A-274C8A4C89F9}" type="presOf" srcId="{C06FEE45-2B51-404D-8FDB-44434FC01F86}" destId="{1A5CDB64-CC1F-4615-BE91-BAFB98335D47}" srcOrd="0" destOrd="0" presId="urn:microsoft.com/office/officeart/2008/layout/HorizontalMultiLevelHierarchy"/>
    <dgm:cxn modelId="{C7A5041B-79D5-45CE-8265-64A87BD8BFF1}" type="presOf" srcId="{0374A262-CBD6-41D2-B48A-53726A879704}" destId="{645552E1-1C44-4594-9B2D-0617D7E2E497}" srcOrd="1" destOrd="0" presId="urn:microsoft.com/office/officeart/2008/layout/HorizontalMultiLevelHierarchy"/>
    <dgm:cxn modelId="{A972EC27-5FC1-4C8B-81D3-780B2BB3420F}" type="presOf" srcId="{C06FEE45-2B51-404D-8FDB-44434FC01F86}" destId="{E4C84D9D-6FCE-4397-A9D8-04EFE876442B}" srcOrd="1" destOrd="0" presId="urn:microsoft.com/office/officeart/2008/layout/HorizontalMultiLevelHierarchy"/>
    <dgm:cxn modelId="{B380E430-4273-40A6-B1BD-C635CAB63725}" type="presOf" srcId="{F1BE348B-794A-42F6-ADD1-6C5EB86E6077}" destId="{2D73DE81-8BEC-41C9-B146-852C3B8CDD74}" srcOrd="0" destOrd="0" presId="urn:microsoft.com/office/officeart/2008/layout/HorizontalMultiLevelHierarchy"/>
    <dgm:cxn modelId="{5A50B4B9-4EE8-4E49-9742-6D8D2688FB62}" srcId="{ECD0D993-DB1A-43C5-A490-61BEF31DCF4D}" destId="{0ACB9361-B6F5-4E3F-B049-1C21139807AB}" srcOrd="1" destOrd="0" parTransId="{C06FEE45-2B51-404D-8FDB-44434FC01F86}" sibTransId="{4100556D-343B-43D6-A260-71F75341A896}"/>
    <dgm:cxn modelId="{1B806F3D-F56B-4E63-A59A-098C286B5150}" type="presOf" srcId="{92156230-9920-4633-A091-A31AF0C4E921}" destId="{88A10C43-D33C-410A-8BA9-17A68410F452}" srcOrd="1" destOrd="0" presId="urn:microsoft.com/office/officeart/2008/layout/HorizontalMultiLevelHierarchy"/>
    <dgm:cxn modelId="{98AE2C6D-AE7E-422D-AEA6-61C13A833DFF}" type="presOf" srcId="{EC0095EF-343F-4F61-8289-ECCD579C89DF}" destId="{B8857320-7C21-4BAE-B345-93F59293C3A7}" srcOrd="1" destOrd="0" presId="urn:microsoft.com/office/officeart/2008/layout/HorizontalMultiLevelHierarchy"/>
    <dgm:cxn modelId="{A2E0B5EA-AEBA-4436-9276-102272E63898}" type="presOf" srcId="{163AADC8-64BB-477A-982C-2953F0556895}" destId="{EE92E553-EBAB-4189-BD8D-E1DB5CD1B67B}" srcOrd="1" destOrd="0" presId="urn:microsoft.com/office/officeart/2008/layout/HorizontalMultiLevelHierarchy"/>
    <dgm:cxn modelId="{C4C75CFB-ED0B-49D9-ACB5-E649F3216988}" type="presOf" srcId="{83F7E51C-D909-4121-A5F5-1BF42B568B4D}" destId="{32A50927-E0A8-493F-9DAA-C1359F053D53}" srcOrd="0" destOrd="0" presId="urn:microsoft.com/office/officeart/2008/layout/HorizontalMultiLevelHierarchy"/>
    <dgm:cxn modelId="{A3FED4FA-D2AF-4571-93EC-2A0510F68187}" type="presOf" srcId="{C51773BE-2B11-4FE6-A225-3E7C61C317D1}" destId="{CC8064E6-2522-4B6B-85F3-9EACCDA08514}" srcOrd="1" destOrd="0" presId="urn:microsoft.com/office/officeart/2008/layout/HorizontalMultiLevelHierarchy"/>
    <dgm:cxn modelId="{B8A44CFD-EDA2-49BD-8425-4E7E8A850363}" type="presOf" srcId="{C51773BE-2B11-4FE6-A225-3E7C61C317D1}" destId="{144CE9CB-0FEA-40FA-AEB1-2A23145123AA}" srcOrd="0" destOrd="0" presId="urn:microsoft.com/office/officeart/2008/layout/HorizontalMultiLevelHierarchy"/>
    <dgm:cxn modelId="{BA8B844C-4010-4FB1-AF04-F32EB870BCBE}" type="presOf" srcId="{ECD0D993-DB1A-43C5-A490-61BEF31DCF4D}" destId="{C3A37481-D403-4D45-B3E1-C8F3369F627F}" srcOrd="0" destOrd="0" presId="urn:microsoft.com/office/officeart/2008/layout/HorizontalMultiLevelHierarchy"/>
    <dgm:cxn modelId="{9B5C6437-120F-44DC-88A3-BB4FF95F72B7}" type="presOf" srcId="{E5C1D658-A5CD-4BF9-A5DC-A0D46B4280AE}" destId="{1EFC6E52-D0C7-458A-BF5C-97992750ECB9}" srcOrd="0" destOrd="0" presId="urn:microsoft.com/office/officeart/2008/layout/HorizontalMultiLevelHierarchy"/>
    <dgm:cxn modelId="{3FFA8CDB-5ACF-471A-B994-441C0BA0A52F}" srcId="{0ACB9361-B6F5-4E3F-B049-1C21139807AB}" destId="{F1BE348B-794A-42F6-ADD1-6C5EB86E6077}" srcOrd="0" destOrd="0" parTransId="{92156230-9920-4633-A091-A31AF0C4E921}" sibTransId="{BCAAB19E-D1F7-4790-ACD6-2EC9B66294BF}"/>
    <dgm:cxn modelId="{541C0DA1-6751-4BD4-A17D-7208CFA5C551}" srcId="{9CF399D5-D156-4D48-963C-B6BD4D5A8357}" destId="{E5C1D658-A5CD-4BF9-A5DC-A0D46B4280AE}" srcOrd="0" destOrd="0" parTransId="{EC0095EF-343F-4F61-8289-ECCD579C89DF}" sibTransId="{D4A5ECC0-F908-47F3-ABE9-12CB84B5DAE3}"/>
    <dgm:cxn modelId="{E42BE9C4-316C-40E8-8FA4-AE08D24618D4}" srcId="{88F746D9-15F6-4DB7-9359-05AC61FB9D9B}" destId="{ECD0D993-DB1A-43C5-A490-61BEF31DCF4D}" srcOrd="0" destOrd="0" parTransId="{C8FA95B0-64B0-450F-A32F-1AD63E1A48FD}" sibTransId="{455C57D7-86BA-47CE-81A6-75926C542581}"/>
    <dgm:cxn modelId="{4E20166F-8FA9-4673-A832-663642168A7F}" type="presOf" srcId="{0374A262-CBD6-41D2-B48A-53726A879704}" destId="{DF9C5838-41B2-4526-8495-ED0019D54FD1}" srcOrd="0" destOrd="0" presId="urn:microsoft.com/office/officeart/2008/layout/HorizontalMultiLevelHierarchy"/>
    <dgm:cxn modelId="{CF5DF6D2-485A-40CE-9F82-A35B7CFE0305}" type="presOf" srcId="{EC0095EF-343F-4F61-8289-ECCD579C89DF}" destId="{DA1F0337-8A79-4549-A9E8-D8D435BDB3A4}" srcOrd="0" destOrd="0" presId="urn:microsoft.com/office/officeart/2008/layout/HorizontalMultiLevelHierarchy"/>
    <dgm:cxn modelId="{0DFA992B-EBD9-4AD8-A7E6-10A564DB3001}" type="presParOf" srcId="{1EFABCFF-156E-40C4-9407-8E553670C727}" destId="{CD18DC9E-45BA-43C2-82BF-AD7A6527D21E}" srcOrd="0" destOrd="0" presId="urn:microsoft.com/office/officeart/2008/layout/HorizontalMultiLevelHierarchy"/>
    <dgm:cxn modelId="{98F79359-B272-4C14-8F30-8C31DA9D97FD}" type="presParOf" srcId="{CD18DC9E-45BA-43C2-82BF-AD7A6527D21E}" destId="{C3A37481-D403-4D45-B3E1-C8F3369F627F}" srcOrd="0" destOrd="0" presId="urn:microsoft.com/office/officeart/2008/layout/HorizontalMultiLevelHierarchy"/>
    <dgm:cxn modelId="{544474E7-2FDA-447D-9F8B-BD3A3D971421}" type="presParOf" srcId="{CD18DC9E-45BA-43C2-82BF-AD7A6527D21E}" destId="{581FFFCD-A2AF-48AB-ADF8-E5945F5081D4}" srcOrd="1" destOrd="0" presId="urn:microsoft.com/office/officeart/2008/layout/HorizontalMultiLevelHierarchy"/>
    <dgm:cxn modelId="{B6C52609-65E5-4407-975B-975BDAE8C50A}" type="presParOf" srcId="{581FFFCD-A2AF-48AB-ADF8-E5945F5081D4}" destId="{AAAEAA24-6706-4975-A1F5-6C16DFCE5D9D}" srcOrd="0" destOrd="0" presId="urn:microsoft.com/office/officeart/2008/layout/HorizontalMultiLevelHierarchy"/>
    <dgm:cxn modelId="{837F4707-A8A8-416B-A1E2-E9389E5D5EE4}" type="presParOf" srcId="{AAAEAA24-6706-4975-A1F5-6C16DFCE5D9D}" destId="{EE92E553-EBAB-4189-BD8D-E1DB5CD1B67B}" srcOrd="0" destOrd="0" presId="urn:microsoft.com/office/officeart/2008/layout/HorizontalMultiLevelHierarchy"/>
    <dgm:cxn modelId="{CAA882F6-AB95-4420-8992-18CA5E5F6B65}" type="presParOf" srcId="{581FFFCD-A2AF-48AB-ADF8-E5945F5081D4}" destId="{4645B70E-229E-4A46-A9CA-703006B5FFED}" srcOrd="1" destOrd="0" presId="urn:microsoft.com/office/officeart/2008/layout/HorizontalMultiLevelHierarchy"/>
    <dgm:cxn modelId="{13B25422-1353-4FD1-BB0D-ED4FEEA6682D}" type="presParOf" srcId="{4645B70E-229E-4A46-A9CA-703006B5FFED}" destId="{D99C2A87-1CDF-44EB-9946-70B10A6F6AFF}" srcOrd="0" destOrd="0" presId="urn:microsoft.com/office/officeart/2008/layout/HorizontalMultiLevelHierarchy"/>
    <dgm:cxn modelId="{AD8C8496-C063-4493-90EC-9A2734A9B0E6}" type="presParOf" srcId="{4645B70E-229E-4A46-A9CA-703006B5FFED}" destId="{0AD2262D-AD16-40F7-B3FC-09ABFB9735FF}" srcOrd="1" destOrd="0" presId="urn:microsoft.com/office/officeart/2008/layout/HorizontalMultiLevelHierarchy"/>
    <dgm:cxn modelId="{8CA898A5-50F9-4939-8BEF-E5AE7452979F}" type="presParOf" srcId="{0AD2262D-AD16-40F7-B3FC-09ABFB9735FF}" destId="{DA1F0337-8A79-4549-A9E8-D8D435BDB3A4}" srcOrd="0" destOrd="0" presId="urn:microsoft.com/office/officeart/2008/layout/HorizontalMultiLevelHierarchy"/>
    <dgm:cxn modelId="{3F7B5762-52A6-47FE-A035-7394EF5FC543}" type="presParOf" srcId="{DA1F0337-8A79-4549-A9E8-D8D435BDB3A4}" destId="{B8857320-7C21-4BAE-B345-93F59293C3A7}" srcOrd="0" destOrd="0" presId="urn:microsoft.com/office/officeart/2008/layout/HorizontalMultiLevelHierarchy"/>
    <dgm:cxn modelId="{21E55B40-FBE0-41CA-A997-F805BD07E724}" type="presParOf" srcId="{0AD2262D-AD16-40F7-B3FC-09ABFB9735FF}" destId="{7C1BCB9E-B2EB-42BF-97AB-9491B3311714}" srcOrd="1" destOrd="0" presId="urn:microsoft.com/office/officeart/2008/layout/HorizontalMultiLevelHierarchy"/>
    <dgm:cxn modelId="{883A2AF6-591D-4948-A085-13345BE54CBC}" type="presParOf" srcId="{7C1BCB9E-B2EB-42BF-97AB-9491B3311714}" destId="{1EFC6E52-D0C7-458A-BF5C-97992750ECB9}" srcOrd="0" destOrd="0" presId="urn:microsoft.com/office/officeart/2008/layout/HorizontalMultiLevelHierarchy"/>
    <dgm:cxn modelId="{25465812-539C-49DD-8949-168B3A90F1C5}" type="presParOf" srcId="{7C1BCB9E-B2EB-42BF-97AB-9491B3311714}" destId="{5ACE8669-3234-4A24-BAC9-8BE95A1BD80D}" srcOrd="1" destOrd="0" presId="urn:microsoft.com/office/officeart/2008/layout/HorizontalMultiLevelHierarchy"/>
    <dgm:cxn modelId="{45C16165-CD5B-4BA3-B7DC-927D10C92550}" type="presParOf" srcId="{0AD2262D-AD16-40F7-B3FC-09ABFB9735FF}" destId="{DF9C5838-41B2-4526-8495-ED0019D54FD1}" srcOrd="2" destOrd="0" presId="urn:microsoft.com/office/officeart/2008/layout/HorizontalMultiLevelHierarchy"/>
    <dgm:cxn modelId="{29F6744F-43CD-4D42-8B5B-3CF7C2F2BACA}" type="presParOf" srcId="{DF9C5838-41B2-4526-8495-ED0019D54FD1}" destId="{645552E1-1C44-4594-9B2D-0617D7E2E497}" srcOrd="0" destOrd="0" presId="urn:microsoft.com/office/officeart/2008/layout/HorizontalMultiLevelHierarchy"/>
    <dgm:cxn modelId="{92D3B21D-98F2-43BA-9E59-F6628148F3E8}" type="presParOf" srcId="{0AD2262D-AD16-40F7-B3FC-09ABFB9735FF}" destId="{EEDEBC85-6293-403A-9EAA-E11FF0F85C79}" srcOrd="3" destOrd="0" presId="urn:microsoft.com/office/officeart/2008/layout/HorizontalMultiLevelHierarchy"/>
    <dgm:cxn modelId="{B21F518E-3188-4BFE-BC06-E8C2EAFF45FC}" type="presParOf" srcId="{EEDEBC85-6293-403A-9EAA-E11FF0F85C79}" destId="{32A50927-E0A8-493F-9DAA-C1359F053D53}" srcOrd="0" destOrd="0" presId="urn:microsoft.com/office/officeart/2008/layout/HorizontalMultiLevelHierarchy"/>
    <dgm:cxn modelId="{664FF099-BF60-4154-AE54-7B9364FEC63A}" type="presParOf" srcId="{EEDEBC85-6293-403A-9EAA-E11FF0F85C79}" destId="{EED141A8-2978-4A51-B99C-727DE7B59001}" srcOrd="1" destOrd="0" presId="urn:microsoft.com/office/officeart/2008/layout/HorizontalMultiLevelHierarchy"/>
    <dgm:cxn modelId="{EDD1F301-E8A4-472B-909E-9EB2809AD7EE}" type="presParOf" srcId="{581FFFCD-A2AF-48AB-ADF8-E5945F5081D4}" destId="{1A5CDB64-CC1F-4615-BE91-BAFB98335D47}" srcOrd="2" destOrd="0" presId="urn:microsoft.com/office/officeart/2008/layout/HorizontalMultiLevelHierarchy"/>
    <dgm:cxn modelId="{14F77E05-EBA8-4EE5-BA39-C04C2E9EA794}" type="presParOf" srcId="{1A5CDB64-CC1F-4615-BE91-BAFB98335D47}" destId="{E4C84D9D-6FCE-4397-A9D8-04EFE876442B}" srcOrd="0" destOrd="0" presId="urn:microsoft.com/office/officeart/2008/layout/HorizontalMultiLevelHierarchy"/>
    <dgm:cxn modelId="{28C00FB1-04DF-4605-81E8-6282F0E2B9D6}" type="presParOf" srcId="{581FFFCD-A2AF-48AB-ADF8-E5945F5081D4}" destId="{50F5DE77-07DF-4986-B939-5C37E48C5A8C}" srcOrd="3" destOrd="0" presId="urn:microsoft.com/office/officeart/2008/layout/HorizontalMultiLevelHierarchy"/>
    <dgm:cxn modelId="{D5ACD8E1-1F41-46F3-9DDF-0664D0349CF7}" type="presParOf" srcId="{50F5DE77-07DF-4986-B939-5C37E48C5A8C}" destId="{872C898B-08AA-4C8B-98BC-C37B65263107}" srcOrd="0" destOrd="0" presId="urn:microsoft.com/office/officeart/2008/layout/HorizontalMultiLevelHierarchy"/>
    <dgm:cxn modelId="{737B546B-5F3F-4EA7-8F9D-1F03E6E68892}" type="presParOf" srcId="{50F5DE77-07DF-4986-B939-5C37E48C5A8C}" destId="{FCE79A2C-5867-4B62-9F56-2F9AC6FF142E}" srcOrd="1" destOrd="0" presId="urn:microsoft.com/office/officeart/2008/layout/HorizontalMultiLevelHierarchy"/>
    <dgm:cxn modelId="{54D0B570-48C6-419F-97E8-3F0585F2A9B1}" type="presParOf" srcId="{FCE79A2C-5867-4B62-9F56-2F9AC6FF142E}" destId="{B04B5E09-41E1-4B55-AF8E-F523EBA42209}" srcOrd="0" destOrd="0" presId="urn:microsoft.com/office/officeart/2008/layout/HorizontalMultiLevelHierarchy"/>
    <dgm:cxn modelId="{3CCA0910-BAC3-413A-9EDD-D3D1A16FF659}" type="presParOf" srcId="{B04B5E09-41E1-4B55-AF8E-F523EBA42209}" destId="{88A10C43-D33C-410A-8BA9-17A68410F452}" srcOrd="0" destOrd="0" presId="urn:microsoft.com/office/officeart/2008/layout/HorizontalMultiLevelHierarchy"/>
    <dgm:cxn modelId="{8F7036D4-F29E-470D-942E-9D7EFDD81793}" type="presParOf" srcId="{FCE79A2C-5867-4B62-9F56-2F9AC6FF142E}" destId="{6563A981-E1BB-475E-B3E3-ED154C75BBE0}" srcOrd="1" destOrd="0" presId="urn:microsoft.com/office/officeart/2008/layout/HorizontalMultiLevelHierarchy"/>
    <dgm:cxn modelId="{766E96D0-9D81-4301-A85E-4FF330B22760}" type="presParOf" srcId="{6563A981-E1BB-475E-B3E3-ED154C75BBE0}" destId="{2D73DE81-8BEC-41C9-B146-852C3B8CDD74}" srcOrd="0" destOrd="0" presId="urn:microsoft.com/office/officeart/2008/layout/HorizontalMultiLevelHierarchy"/>
    <dgm:cxn modelId="{B6F333C9-BED7-437B-889E-851487ADEDA0}" type="presParOf" srcId="{6563A981-E1BB-475E-B3E3-ED154C75BBE0}" destId="{FEE202D3-08FC-4E07-A659-85B05EB23E5A}" srcOrd="1" destOrd="0" presId="urn:microsoft.com/office/officeart/2008/layout/HorizontalMultiLevelHierarchy"/>
    <dgm:cxn modelId="{F7D42980-B4DD-44B2-ABAB-8F191BB451EA}" type="presParOf" srcId="{FCE79A2C-5867-4B62-9F56-2F9AC6FF142E}" destId="{144CE9CB-0FEA-40FA-AEB1-2A23145123AA}" srcOrd="2" destOrd="0" presId="urn:microsoft.com/office/officeart/2008/layout/HorizontalMultiLevelHierarchy"/>
    <dgm:cxn modelId="{03857659-53FC-4444-99BC-E4F3A6284921}" type="presParOf" srcId="{144CE9CB-0FEA-40FA-AEB1-2A23145123AA}" destId="{CC8064E6-2522-4B6B-85F3-9EACCDA08514}" srcOrd="0" destOrd="0" presId="urn:microsoft.com/office/officeart/2008/layout/HorizontalMultiLevelHierarchy"/>
    <dgm:cxn modelId="{3C6CF32A-A623-4A0F-906C-8971C0A21535}" type="presParOf" srcId="{FCE79A2C-5867-4B62-9F56-2F9AC6FF142E}" destId="{5AFFDD22-B778-4EBF-B3AE-15EEF92050A1}" srcOrd="3" destOrd="0" presId="urn:microsoft.com/office/officeart/2008/layout/HorizontalMultiLevelHierarchy"/>
    <dgm:cxn modelId="{887468E4-99FB-4B12-B66F-56D64CE70D8C}" type="presParOf" srcId="{5AFFDD22-B778-4EBF-B3AE-15EEF92050A1}" destId="{50CCB19E-56D1-4D90-B92D-16390BDCD5EC}" srcOrd="0" destOrd="0" presId="urn:microsoft.com/office/officeart/2008/layout/HorizontalMultiLevelHierarchy"/>
    <dgm:cxn modelId="{F540DF20-9D13-416C-9ABA-034CEA1A91C0}" type="presParOf" srcId="{5AFFDD22-B778-4EBF-B3AE-15EEF92050A1}" destId="{03789DD6-7A8D-48E9-A424-1FCEF75ABEF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07E254-BE13-4711-B200-64370DF241C5}" type="doc">
      <dgm:prSet loTypeId="urn:microsoft.com/office/officeart/2005/8/layout/hProcess7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DE636D5-46C7-42A8-863E-B6A9564185BB}">
      <dgm:prSet phldrT="[Texto]"/>
      <dgm:spPr/>
      <dgm:t>
        <a:bodyPr/>
        <a:lstStyle/>
        <a:p>
          <a:r>
            <a:rPr lang="es-ES" dirty="0" smtClean="0"/>
            <a:t>Costo de Oportunidad </a:t>
          </a:r>
          <a:endParaRPr lang="es-EC" dirty="0"/>
        </a:p>
      </dgm:t>
    </dgm:pt>
    <dgm:pt modelId="{AA86F779-D2B0-41E0-8CFB-C7D15B287182}" type="parTrans" cxnId="{B9D0C68F-938E-437F-A7AE-753172D9D183}">
      <dgm:prSet/>
      <dgm:spPr/>
      <dgm:t>
        <a:bodyPr/>
        <a:lstStyle/>
        <a:p>
          <a:endParaRPr lang="es-EC"/>
        </a:p>
      </dgm:t>
    </dgm:pt>
    <dgm:pt modelId="{E16B0434-ECE7-4A4F-93C3-BB5C8450F215}" type="sibTrans" cxnId="{B9D0C68F-938E-437F-A7AE-753172D9D183}">
      <dgm:prSet/>
      <dgm:spPr/>
      <dgm:t>
        <a:bodyPr/>
        <a:lstStyle/>
        <a:p>
          <a:endParaRPr lang="es-EC"/>
        </a:p>
      </dgm:t>
    </dgm:pt>
    <dgm:pt modelId="{22F05992-8447-480E-BA0D-20233786180B}">
      <dgm:prSet phldrT="[Texto]"/>
      <dgm:spPr/>
      <dgm:t>
        <a:bodyPr/>
        <a:lstStyle/>
        <a:p>
          <a:r>
            <a:rPr lang="es-ES" dirty="0" smtClean="0"/>
            <a:t>Es el valor de la mejor alternativa posible a la que se renuncia para llevar a cabo una acción o decisión económica. En toda decisión que una empresa tome hay una renunciación implícita a la utilidad o beneficios que se hubieran podido obtener si se hubiera tomado cualquier otra decisión. </a:t>
          </a:r>
          <a:endParaRPr lang="es-EC" dirty="0"/>
        </a:p>
      </dgm:t>
    </dgm:pt>
    <dgm:pt modelId="{6A0AC92E-B331-43DF-AF82-3DA855E44D2E}" type="parTrans" cxnId="{AA5FACFD-86DE-4641-A4F3-F7B18423630A}">
      <dgm:prSet/>
      <dgm:spPr/>
      <dgm:t>
        <a:bodyPr/>
        <a:lstStyle/>
        <a:p>
          <a:endParaRPr lang="es-EC"/>
        </a:p>
      </dgm:t>
    </dgm:pt>
    <dgm:pt modelId="{63F9FB03-B7AC-4C88-82FA-6BEB2AA24AAE}" type="sibTrans" cxnId="{AA5FACFD-86DE-4641-A4F3-F7B18423630A}">
      <dgm:prSet/>
      <dgm:spPr/>
      <dgm:t>
        <a:bodyPr/>
        <a:lstStyle/>
        <a:p>
          <a:endParaRPr lang="es-EC"/>
        </a:p>
      </dgm:t>
    </dgm:pt>
    <dgm:pt modelId="{FACC8EB9-C568-4C85-8CAF-9B4506E34CD1}">
      <dgm:prSet phldrT="[Texto]"/>
      <dgm:spPr/>
      <dgm:t>
        <a:bodyPr/>
        <a:lstStyle/>
        <a:p>
          <a:r>
            <a:rPr lang="es-ES" dirty="0" smtClean="0"/>
            <a:t>El punto de equilibrio </a:t>
          </a:r>
          <a:endParaRPr lang="es-EC" dirty="0"/>
        </a:p>
      </dgm:t>
    </dgm:pt>
    <dgm:pt modelId="{2CF10143-8A95-4751-904C-FE105A3CC409}" type="parTrans" cxnId="{FFCEC57E-DA79-4C73-A9C9-A82DE09A1D1E}">
      <dgm:prSet/>
      <dgm:spPr/>
      <dgm:t>
        <a:bodyPr/>
        <a:lstStyle/>
        <a:p>
          <a:endParaRPr lang="es-EC"/>
        </a:p>
      </dgm:t>
    </dgm:pt>
    <dgm:pt modelId="{EE63444A-F047-448E-A725-E6A18FB536AB}" type="sibTrans" cxnId="{FFCEC57E-DA79-4C73-A9C9-A82DE09A1D1E}">
      <dgm:prSet/>
      <dgm:spPr/>
      <dgm:t>
        <a:bodyPr/>
        <a:lstStyle/>
        <a:p>
          <a:endParaRPr lang="es-EC"/>
        </a:p>
      </dgm:t>
    </dgm:pt>
    <dgm:pt modelId="{9DB2C449-2CAA-450E-8741-7635BEC9BE77}">
      <dgm:prSet phldrT="[Texto]"/>
      <dgm:spPr/>
      <dgm:t>
        <a:bodyPr/>
        <a:lstStyle/>
        <a:p>
          <a:r>
            <a:rPr lang="es-ES" dirty="0" smtClean="0"/>
            <a:t>Este es el punto en el cual los ingresos son equivalentes a los gastos y costos, es decir no se gana ni se pierde por la producción realizada. Es el volumen mínimo de ventas que debe lograrse para comenzar a obtener utilidades. </a:t>
          </a:r>
          <a:endParaRPr lang="es-EC" dirty="0"/>
        </a:p>
      </dgm:t>
    </dgm:pt>
    <dgm:pt modelId="{7BE24620-A938-48E3-B0DF-FA21AFA64781}" type="parTrans" cxnId="{97110F68-D5BE-40E7-B47F-26A4FB0D8791}">
      <dgm:prSet/>
      <dgm:spPr/>
      <dgm:t>
        <a:bodyPr/>
        <a:lstStyle/>
        <a:p>
          <a:endParaRPr lang="es-EC"/>
        </a:p>
      </dgm:t>
    </dgm:pt>
    <dgm:pt modelId="{FBC2DA02-FCFC-487A-933F-046F92A54024}" type="sibTrans" cxnId="{97110F68-D5BE-40E7-B47F-26A4FB0D8791}">
      <dgm:prSet/>
      <dgm:spPr/>
      <dgm:t>
        <a:bodyPr/>
        <a:lstStyle/>
        <a:p>
          <a:endParaRPr lang="es-EC"/>
        </a:p>
      </dgm:t>
    </dgm:pt>
    <dgm:pt modelId="{CFCA9BE8-BB74-4038-9089-42AEE4840DD7}" type="pres">
      <dgm:prSet presAssocID="{D407E254-BE13-4711-B200-64370DF241C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4775FC2-755E-4932-BC94-B03F3126A6C3}" type="pres">
      <dgm:prSet presAssocID="{0DE636D5-46C7-42A8-863E-B6A9564185BB}" presName="compositeNode" presStyleCnt="0">
        <dgm:presLayoutVars>
          <dgm:bulletEnabled val="1"/>
        </dgm:presLayoutVars>
      </dgm:prSet>
      <dgm:spPr/>
    </dgm:pt>
    <dgm:pt modelId="{3205B8CC-3E9D-403C-B509-C25750E525BC}" type="pres">
      <dgm:prSet presAssocID="{0DE636D5-46C7-42A8-863E-B6A9564185BB}" presName="bgRect" presStyleLbl="node1" presStyleIdx="0" presStyleCnt="2"/>
      <dgm:spPr/>
      <dgm:t>
        <a:bodyPr/>
        <a:lstStyle/>
        <a:p>
          <a:endParaRPr lang="es-EC"/>
        </a:p>
      </dgm:t>
    </dgm:pt>
    <dgm:pt modelId="{0D8B04F7-6337-4DCD-BBE5-DFBE3701F0FE}" type="pres">
      <dgm:prSet presAssocID="{0DE636D5-46C7-42A8-863E-B6A9564185BB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E10421-CA8F-410A-9072-9CC4EA9A5D3B}" type="pres">
      <dgm:prSet presAssocID="{0DE636D5-46C7-42A8-863E-B6A9564185BB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A09B03-7868-4FF4-B9E2-217E33121617}" type="pres">
      <dgm:prSet presAssocID="{E16B0434-ECE7-4A4F-93C3-BB5C8450F215}" presName="hSp" presStyleCnt="0"/>
      <dgm:spPr/>
    </dgm:pt>
    <dgm:pt modelId="{4AA527E8-5045-4DDF-9CBF-10D0C4087115}" type="pres">
      <dgm:prSet presAssocID="{E16B0434-ECE7-4A4F-93C3-BB5C8450F215}" presName="vProcSp" presStyleCnt="0"/>
      <dgm:spPr/>
    </dgm:pt>
    <dgm:pt modelId="{D50425A3-BA71-4913-8BDD-7A3A52D7E6BB}" type="pres">
      <dgm:prSet presAssocID="{E16B0434-ECE7-4A4F-93C3-BB5C8450F215}" presName="vSp1" presStyleCnt="0"/>
      <dgm:spPr/>
    </dgm:pt>
    <dgm:pt modelId="{8684E293-A1E6-4EC5-B70C-63E4EC3819C4}" type="pres">
      <dgm:prSet presAssocID="{E16B0434-ECE7-4A4F-93C3-BB5C8450F215}" presName="simulatedConn" presStyleLbl="solidFgAcc1" presStyleIdx="0" presStyleCnt="1"/>
      <dgm:spPr/>
    </dgm:pt>
    <dgm:pt modelId="{7B2A9B67-4204-44EE-8C95-BDFFA25BBDB1}" type="pres">
      <dgm:prSet presAssocID="{E16B0434-ECE7-4A4F-93C3-BB5C8450F215}" presName="vSp2" presStyleCnt="0"/>
      <dgm:spPr/>
    </dgm:pt>
    <dgm:pt modelId="{890CD218-F9AB-478F-BB0D-2BFB58424BAC}" type="pres">
      <dgm:prSet presAssocID="{E16B0434-ECE7-4A4F-93C3-BB5C8450F215}" presName="sibTrans" presStyleCnt="0"/>
      <dgm:spPr/>
    </dgm:pt>
    <dgm:pt modelId="{816515F0-8F0A-4192-B6C4-0E8520A87CDF}" type="pres">
      <dgm:prSet presAssocID="{FACC8EB9-C568-4C85-8CAF-9B4506E34CD1}" presName="compositeNode" presStyleCnt="0">
        <dgm:presLayoutVars>
          <dgm:bulletEnabled val="1"/>
        </dgm:presLayoutVars>
      </dgm:prSet>
      <dgm:spPr/>
    </dgm:pt>
    <dgm:pt modelId="{DECA6E8F-F18F-4027-A254-21FDFF977B1E}" type="pres">
      <dgm:prSet presAssocID="{FACC8EB9-C568-4C85-8CAF-9B4506E34CD1}" presName="bgRect" presStyleLbl="node1" presStyleIdx="1" presStyleCnt="2"/>
      <dgm:spPr/>
      <dgm:t>
        <a:bodyPr/>
        <a:lstStyle/>
        <a:p>
          <a:endParaRPr lang="es-EC"/>
        </a:p>
      </dgm:t>
    </dgm:pt>
    <dgm:pt modelId="{FA33BAB0-1B06-4CDF-AB6C-7F872730EC8F}" type="pres">
      <dgm:prSet presAssocID="{FACC8EB9-C568-4C85-8CAF-9B4506E34CD1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8E0EF1-33C1-495C-801F-B6B7D2DFEFFE}" type="pres">
      <dgm:prSet presAssocID="{FACC8EB9-C568-4C85-8CAF-9B4506E34CD1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9D0C68F-938E-437F-A7AE-753172D9D183}" srcId="{D407E254-BE13-4711-B200-64370DF241C5}" destId="{0DE636D5-46C7-42A8-863E-B6A9564185BB}" srcOrd="0" destOrd="0" parTransId="{AA86F779-D2B0-41E0-8CFB-C7D15B287182}" sibTransId="{E16B0434-ECE7-4A4F-93C3-BB5C8450F215}"/>
    <dgm:cxn modelId="{AA5FACFD-86DE-4641-A4F3-F7B18423630A}" srcId="{0DE636D5-46C7-42A8-863E-B6A9564185BB}" destId="{22F05992-8447-480E-BA0D-20233786180B}" srcOrd="0" destOrd="0" parTransId="{6A0AC92E-B331-43DF-AF82-3DA855E44D2E}" sibTransId="{63F9FB03-B7AC-4C88-82FA-6BEB2AA24AAE}"/>
    <dgm:cxn modelId="{97110F68-D5BE-40E7-B47F-26A4FB0D8791}" srcId="{FACC8EB9-C568-4C85-8CAF-9B4506E34CD1}" destId="{9DB2C449-2CAA-450E-8741-7635BEC9BE77}" srcOrd="0" destOrd="0" parTransId="{7BE24620-A938-48E3-B0DF-FA21AFA64781}" sibTransId="{FBC2DA02-FCFC-487A-933F-046F92A54024}"/>
    <dgm:cxn modelId="{B8C9213C-0269-4405-A1E9-39A90C3F4BC9}" type="presOf" srcId="{0DE636D5-46C7-42A8-863E-B6A9564185BB}" destId="{0D8B04F7-6337-4DCD-BBE5-DFBE3701F0FE}" srcOrd="1" destOrd="0" presId="urn:microsoft.com/office/officeart/2005/8/layout/hProcess7"/>
    <dgm:cxn modelId="{8A781CB3-904D-420F-B601-D0B045E17143}" type="presOf" srcId="{0DE636D5-46C7-42A8-863E-B6A9564185BB}" destId="{3205B8CC-3E9D-403C-B509-C25750E525BC}" srcOrd="0" destOrd="0" presId="urn:microsoft.com/office/officeart/2005/8/layout/hProcess7"/>
    <dgm:cxn modelId="{7D0A9825-CA4B-402E-86DE-0B5C9DAEA99E}" type="presOf" srcId="{D407E254-BE13-4711-B200-64370DF241C5}" destId="{CFCA9BE8-BB74-4038-9089-42AEE4840DD7}" srcOrd="0" destOrd="0" presId="urn:microsoft.com/office/officeart/2005/8/layout/hProcess7"/>
    <dgm:cxn modelId="{FFCEC57E-DA79-4C73-A9C9-A82DE09A1D1E}" srcId="{D407E254-BE13-4711-B200-64370DF241C5}" destId="{FACC8EB9-C568-4C85-8CAF-9B4506E34CD1}" srcOrd="1" destOrd="0" parTransId="{2CF10143-8A95-4751-904C-FE105A3CC409}" sibTransId="{EE63444A-F047-448E-A725-E6A18FB536AB}"/>
    <dgm:cxn modelId="{E95C74A0-78E0-44CB-AA43-5102CE1F27FA}" type="presOf" srcId="{FACC8EB9-C568-4C85-8CAF-9B4506E34CD1}" destId="{FA33BAB0-1B06-4CDF-AB6C-7F872730EC8F}" srcOrd="1" destOrd="0" presId="urn:microsoft.com/office/officeart/2005/8/layout/hProcess7"/>
    <dgm:cxn modelId="{EC2C81BF-899F-44C1-88F0-1B744A8F6A5E}" type="presOf" srcId="{22F05992-8447-480E-BA0D-20233786180B}" destId="{64E10421-CA8F-410A-9072-9CC4EA9A5D3B}" srcOrd="0" destOrd="0" presId="urn:microsoft.com/office/officeart/2005/8/layout/hProcess7"/>
    <dgm:cxn modelId="{88F3976A-C502-4766-A2E7-25CD472B1C5A}" type="presOf" srcId="{9DB2C449-2CAA-450E-8741-7635BEC9BE77}" destId="{378E0EF1-33C1-495C-801F-B6B7D2DFEFFE}" srcOrd="0" destOrd="0" presId="urn:microsoft.com/office/officeart/2005/8/layout/hProcess7"/>
    <dgm:cxn modelId="{4DA45321-5017-4F69-B5D3-17EC220E405A}" type="presOf" srcId="{FACC8EB9-C568-4C85-8CAF-9B4506E34CD1}" destId="{DECA6E8F-F18F-4027-A254-21FDFF977B1E}" srcOrd="0" destOrd="0" presId="urn:microsoft.com/office/officeart/2005/8/layout/hProcess7"/>
    <dgm:cxn modelId="{A05F4352-AD51-4434-BDCE-FC72B04DD93E}" type="presParOf" srcId="{CFCA9BE8-BB74-4038-9089-42AEE4840DD7}" destId="{C4775FC2-755E-4932-BC94-B03F3126A6C3}" srcOrd="0" destOrd="0" presId="urn:microsoft.com/office/officeart/2005/8/layout/hProcess7"/>
    <dgm:cxn modelId="{F9D8CDE4-D908-47B7-87B1-AB4AA521AE7E}" type="presParOf" srcId="{C4775FC2-755E-4932-BC94-B03F3126A6C3}" destId="{3205B8CC-3E9D-403C-B509-C25750E525BC}" srcOrd="0" destOrd="0" presId="urn:microsoft.com/office/officeart/2005/8/layout/hProcess7"/>
    <dgm:cxn modelId="{C9774F4A-1F43-4FD8-839E-A9678F7313B1}" type="presParOf" srcId="{C4775FC2-755E-4932-BC94-B03F3126A6C3}" destId="{0D8B04F7-6337-4DCD-BBE5-DFBE3701F0FE}" srcOrd="1" destOrd="0" presId="urn:microsoft.com/office/officeart/2005/8/layout/hProcess7"/>
    <dgm:cxn modelId="{1F9F25EE-369C-44AB-AD53-487A8726F46A}" type="presParOf" srcId="{C4775FC2-755E-4932-BC94-B03F3126A6C3}" destId="{64E10421-CA8F-410A-9072-9CC4EA9A5D3B}" srcOrd="2" destOrd="0" presId="urn:microsoft.com/office/officeart/2005/8/layout/hProcess7"/>
    <dgm:cxn modelId="{C418532A-5AD1-49D4-8A4A-D81A578774EF}" type="presParOf" srcId="{CFCA9BE8-BB74-4038-9089-42AEE4840DD7}" destId="{7BA09B03-7868-4FF4-B9E2-217E33121617}" srcOrd="1" destOrd="0" presId="urn:microsoft.com/office/officeart/2005/8/layout/hProcess7"/>
    <dgm:cxn modelId="{62FCB9F3-91C3-4CF4-B752-8A552CB6CF90}" type="presParOf" srcId="{CFCA9BE8-BB74-4038-9089-42AEE4840DD7}" destId="{4AA527E8-5045-4DDF-9CBF-10D0C4087115}" srcOrd="2" destOrd="0" presId="urn:microsoft.com/office/officeart/2005/8/layout/hProcess7"/>
    <dgm:cxn modelId="{87A790D9-2A85-4EA7-BD96-6095BEEEE83E}" type="presParOf" srcId="{4AA527E8-5045-4DDF-9CBF-10D0C4087115}" destId="{D50425A3-BA71-4913-8BDD-7A3A52D7E6BB}" srcOrd="0" destOrd="0" presId="urn:microsoft.com/office/officeart/2005/8/layout/hProcess7"/>
    <dgm:cxn modelId="{351853B4-BE08-4EBC-BB55-84BBC6FBFDF3}" type="presParOf" srcId="{4AA527E8-5045-4DDF-9CBF-10D0C4087115}" destId="{8684E293-A1E6-4EC5-B70C-63E4EC3819C4}" srcOrd="1" destOrd="0" presId="urn:microsoft.com/office/officeart/2005/8/layout/hProcess7"/>
    <dgm:cxn modelId="{F4F27FC2-54F5-43F7-8CBF-61E8AA224F1B}" type="presParOf" srcId="{4AA527E8-5045-4DDF-9CBF-10D0C4087115}" destId="{7B2A9B67-4204-44EE-8C95-BDFFA25BBDB1}" srcOrd="2" destOrd="0" presId="urn:microsoft.com/office/officeart/2005/8/layout/hProcess7"/>
    <dgm:cxn modelId="{57DC747E-FE4A-43B6-B567-B3B7D88CB0BE}" type="presParOf" srcId="{CFCA9BE8-BB74-4038-9089-42AEE4840DD7}" destId="{890CD218-F9AB-478F-BB0D-2BFB58424BAC}" srcOrd="3" destOrd="0" presId="urn:microsoft.com/office/officeart/2005/8/layout/hProcess7"/>
    <dgm:cxn modelId="{03E4CBE5-7C09-46FE-A305-358DD2E7BF13}" type="presParOf" srcId="{CFCA9BE8-BB74-4038-9089-42AEE4840DD7}" destId="{816515F0-8F0A-4192-B6C4-0E8520A87CDF}" srcOrd="4" destOrd="0" presId="urn:microsoft.com/office/officeart/2005/8/layout/hProcess7"/>
    <dgm:cxn modelId="{0D70FD38-0517-4C79-B8BD-945E8DF811F1}" type="presParOf" srcId="{816515F0-8F0A-4192-B6C4-0E8520A87CDF}" destId="{DECA6E8F-F18F-4027-A254-21FDFF977B1E}" srcOrd="0" destOrd="0" presId="urn:microsoft.com/office/officeart/2005/8/layout/hProcess7"/>
    <dgm:cxn modelId="{E444001F-7B01-488B-9377-8684EFCAE5A5}" type="presParOf" srcId="{816515F0-8F0A-4192-B6C4-0E8520A87CDF}" destId="{FA33BAB0-1B06-4CDF-AB6C-7F872730EC8F}" srcOrd="1" destOrd="0" presId="urn:microsoft.com/office/officeart/2005/8/layout/hProcess7"/>
    <dgm:cxn modelId="{740EC709-C487-4398-A6BD-763C9AC5C71E}" type="presParOf" srcId="{816515F0-8F0A-4192-B6C4-0E8520A87CDF}" destId="{378E0EF1-33C1-495C-801F-B6B7D2DFEFFE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C8BF31-0259-46A5-A852-28F25D5F8445}" type="doc">
      <dgm:prSet loTypeId="urn:microsoft.com/office/officeart/2005/8/layout/lProcess1" loCatId="process" qsTypeId="urn:microsoft.com/office/officeart/2005/8/quickstyle/simple3" qsCatId="simple" csTypeId="urn:microsoft.com/office/officeart/2005/8/colors/colorful1" csCatId="colorful" phldr="1"/>
      <dgm:spPr/>
    </dgm:pt>
    <dgm:pt modelId="{AAA303AA-0190-4C99-82C5-3B37B5426742}">
      <dgm:prSet phldrT="[Texto]" custT="1"/>
      <dgm:spPr/>
      <dgm:t>
        <a:bodyPr/>
        <a:lstStyle/>
        <a:p>
          <a:pPr algn="just"/>
          <a:r>
            <a:rPr lang="es-ES" sz="2000" dirty="0" smtClean="0"/>
            <a:t>La investigación tendrá que abordar un enfoque mixto cualitativo y cuantitativo que de paso al cumplimiento de los objetivos propuestos. </a:t>
          </a:r>
          <a:endParaRPr lang="es-EC" sz="2000" dirty="0"/>
        </a:p>
      </dgm:t>
    </dgm:pt>
    <dgm:pt modelId="{51F6F95A-D595-491D-BD4E-11493F3462CC}" type="parTrans" cxnId="{3DE3C0CA-7A0F-408A-8D17-662D078A5054}">
      <dgm:prSet/>
      <dgm:spPr/>
      <dgm:t>
        <a:bodyPr/>
        <a:lstStyle/>
        <a:p>
          <a:endParaRPr lang="es-EC"/>
        </a:p>
      </dgm:t>
    </dgm:pt>
    <dgm:pt modelId="{E6E124D2-36E1-425E-9B32-976D7F03CE7A}" type="sibTrans" cxnId="{3DE3C0CA-7A0F-408A-8D17-662D078A5054}">
      <dgm:prSet/>
      <dgm:spPr/>
      <dgm:t>
        <a:bodyPr/>
        <a:lstStyle/>
        <a:p>
          <a:endParaRPr lang="es-EC"/>
        </a:p>
      </dgm:t>
    </dgm:pt>
    <dgm:pt modelId="{7CA691FD-2856-4400-90D5-A21C987EF310}">
      <dgm:prSet custT="1"/>
      <dgm:spPr/>
      <dgm:t>
        <a:bodyPr/>
        <a:lstStyle/>
        <a:p>
          <a:pPr algn="just"/>
          <a:r>
            <a:rPr lang="es-ES" sz="2000" dirty="0" smtClean="0"/>
            <a:t>Se realizó un análisis de revisión mediante estudios empíricos e información de las PYMES alimenticias registradas en el CAPEIPI para justificar el estudio y definir la muestra utilizando el método de muestra del sector alimenticio dedicadas a la producción de chocolate para determinar el impacto del incremento del IVA. </a:t>
          </a:r>
          <a:endParaRPr lang="es-EC" sz="2000" dirty="0"/>
        </a:p>
      </dgm:t>
    </dgm:pt>
    <dgm:pt modelId="{B746C416-2154-4D9A-957C-FA3B2B793771}" type="parTrans" cxnId="{81AD41F1-622F-477D-A30F-6283CCE9AE1E}">
      <dgm:prSet/>
      <dgm:spPr/>
      <dgm:t>
        <a:bodyPr/>
        <a:lstStyle/>
        <a:p>
          <a:endParaRPr lang="es-EC"/>
        </a:p>
      </dgm:t>
    </dgm:pt>
    <dgm:pt modelId="{037E38F3-1F02-4BEC-87C0-561D08534C09}" type="sibTrans" cxnId="{81AD41F1-622F-477D-A30F-6283CCE9AE1E}">
      <dgm:prSet/>
      <dgm:spPr/>
      <dgm:t>
        <a:bodyPr/>
        <a:lstStyle/>
        <a:p>
          <a:endParaRPr lang="es-EC"/>
        </a:p>
      </dgm:t>
    </dgm:pt>
    <dgm:pt modelId="{FDD6DFC8-21E0-4C81-A7DE-F1C0963EDFF8}">
      <dgm:prSet phldrT="[Texto]" custT="1"/>
      <dgm:spPr/>
      <dgm:t>
        <a:bodyPr/>
        <a:lstStyle/>
        <a:p>
          <a:r>
            <a:rPr lang="es-EC" sz="3200" dirty="0" smtClean="0"/>
            <a:t>Enfoque</a:t>
          </a:r>
          <a:endParaRPr lang="es-EC" sz="3200" dirty="0"/>
        </a:p>
      </dgm:t>
    </dgm:pt>
    <dgm:pt modelId="{5796BE9B-15C4-4899-B810-FFDF9A67D4CF}" type="parTrans" cxnId="{CC307A8B-7883-4F35-929D-0F60C079E71F}">
      <dgm:prSet/>
      <dgm:spPr/>
      <dgm:t>
        <a:bodyPr/>
        <a:lstStyle/>
        <a:p>
          <a:endParaRPr lang="es-EC"/>
        </a:p>
      </dgm:t>
    </dgm:pt>
    <dgm:pt modelId="{A60E25B5-7B20-4C70-A344-E6F3357D6FDF}" type="sibTrans" cxnId="{CC307A8B-7883-4F35-929D-0F60C079E71F}">
      <dgm:prSet/>
      <dgm:spPr/>
      <dgm:t>
        <a:bodyPr/>
        <a:lstStyle/>
        <a:p>
          <a:endParaRPr lang="es-EC"/>
        </a:p>
      </dgm:t>
    </dgm:pt>
    <dgm:pt modelId="{CE9A1C44-B8BB-4F4A-8FBF-7378FBA4B2EF}">
      <dgm:prSet phldrT="[Texto]" custT="1"/>
      <dgm:spPr/>
      <dgm:t>
        <a:bodyPr/>
        <a:lstStyle/>
        <a:p>
          <a:r>
            <a:rPr lang="es-EC" sz="3200" dirty="0" smtClean="0"/>
            <a:t>Tipología</a:t>
          </a:r>
          <a:endParaRPr lang="es-EC" sz="3200" dirty="0"/>
        </a:p>
      </dgm:t>
    </dgm:pt>
    <dgm:pt modelId="{32875079-356D-4C51-9966-42C943472AB0}" type="parTrans" cxnId="{51CD8F3F-26C7-483A-83EC-27DC7C5E0CF0}">
      <dgm:prSet/>
      <dgm:spPr/>
      <dgm:t>
        <a:bodyPr/>
        <a:lstStyle/>
        <a:p>
          <a:endParaRPr lang="es-EC"/>
        </a:p>
      </dgm:t>
    </dgm:pt>
    <dgm:pt modelId="{E1DCC151-0188-4AC8-A666-D1BA23C84C4B}" type="sibTrans" cxnId="{51CD8F3F-26C7-483A-83EC-27DC7C5E0CF0}">
      <dgm:prSet/>
      <dgm:spPr/>
      <dgm:t>
        <a:bodyPr/>
        <a:lstStyle/>
        <a:p>
          <a:endParaRPr lang="es-EC"/>
        </a:p>
      </dgm:t>
    </dgm:pt>
    <dgm:pt modelId="{A145CD92-11B8-4AA3-B38E-57F5ACDA9C3E}" type="pres">
      <dgm:prSet presAssocID="{A0C8BF31-0259-46A5-A852-28F25D5F8445}" presName="Name0" presStyleCnt="0">
        <dgm:presLayoutVars>
          <dgm:dir/>
          <dgm:animLvl val="lvl"/>
          <dgm:resizeHandles val="exact"/>
        </dgm:presLayoutVars>
      </dgm:prSet>
      <dgm:spPr/>
    </dgm:pt>
    <dgm:pt modelId="{77CB970C-D94E-4FA5-803B-A86FCC18EC8D}" type="pres">
      <dgm:prSet presAssocID="{FDD6DFC8-21E0-4C81-A7DE-F1C0963EDFF8}" presName="vertFlow" presStyleCnt="0"/>
      <dgm:spPr/>
    </dgm:pt>
    <dgm:pt modelId="{61CA2642-9ACB-4BCB-A2A6-E17E4AF423BA}" type="pres">
      <dgm:prSet presAssocID="{FDD6DFC8-21E0-4C81-A7DE-F1C0963EDFF8}" presName="header" presStyleLbl="node1" presStyleIdx="0" presStyleCnt="2" custScaleY="59294"/>
      <dgm:spPr/>
      <dgm:t>
        <a:bodyPr/>
        <a:lstStyle/>
        <a:p>
          <a:endParaRPr lang="es-EC"/>
        </a:p>
      </dgm:t>
    </dgm:pt>
    <dgm:pt modelId="{013A2A79-8F6A-4016-BB33-0CD3D3200C85}" type="pres">
      <dgm:prSet presAssocID="{51F6F95A-D595-491D-BD4E-11493F3462CC}" presName="parTrans" presStyleLbl="sibTrans2D1" presStyleIdx="0" presStyleCnt="2"/>
      <dgm:spPr/>
      <dgm:t>
        <a:bodyPr/>
        <a:lstStyle/>
        <a:p>
          <a:endParaRPr lang="es-EC"/>
        </a:p>
      </dgm:t>
    </dgm:pt>
    <dgm:pt modelId="{C18CE374-3C73-40E5-B560-90C574C3D2A4}" type="pres">
      <dgm:prSet presAssocID="{AAA303AA-0190-4C99-82C5-3B37B5426742}" presName="child" presStyleLbl="alignAccFollowNode1" presStyleIdx="0" presStyleCnt="2" custScaleY="21495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2620FC-E842-44DE-9DFD-AA9F3F4B1197}" type="pres">
      <dgm:prSet presAssocID="{FDD6DFC8-21E0-4C81-A7DE-F1C0963EDFF8}" presName="hSp" presStyleCnt="0"/>
      <dgm:spPr/>
    </dgm:pt>
    <dgm:pt modelId="{B5607964-7645-4800-A289-E59E88D991FC}" type="pres">
      <dgm:prSet presAssocID="{CE9A1C44-B8BB-4F4A-8FBF-7378FBA4B2EF}" presName="vertFlow" presStyleCnt="0"/>
      <dgm:spPr/>
    </dgm:pt>
    <dgm:pt modelId="{27959612-0047-4437-B41E-35732FA75E8A}" type="pres">
      <dgm:prSet presAssocID="{CE9A1C44-B8BB-4F4A-8FBF-7378FBA4B2EF}" presName="header" presStyleLbl="node1" presStyleIdx="1" presStyleCnt="2" custScaleY="56621"/>
      <dgm:spPr/>
      <dgm:t>
        <a:bodyPr/>
        <a:lstStyle/>
        <a:p>
          <a:endParaRPr lang="es-EC"/>
        </a:p>
      </dgm:t>
    </dgm:pt>
    <dgm:pt modelId="{7D911C37-C435-4355-AA4B-97F9F7BFDF6F}" type="pres">
      <dgm:prSet presAssocID="{B746C416-2154-4D9A-957C-FA3B2B793771}" presName="parTrans" presStyleLbl="sibTrans2D1" presStyleIdx="1" presStyleCnt="2"/>
      <dgm:spPr/>
      <dgm:t>
        <a:bodyPr/>
        <a:lstStyle/>
        <a:p>
          <a:endParaRPr lang="es-EC"/>
        </a:p>
      </dgm:t>
    </dgm:pt>
    <dgm:pt modelId="{14313280-8D07-4A9B-850D-C7C7D28170C1}" type="pres">
      <dgm:prSet presAssocID="{7CA691FD-2856-4400-90D5-A21C987EF310}" presName="child" presStyleLbl="alignAccFollowNode1" presStyleIdx="1" presStyleCnt="2" custScaleY="21495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C307A8B-7883-4F35-929D-0F60C079E71F}" srcId="{A0C8BF31-0259-46A5-A852-28F25D5F8445}" destId="{FDD6DFC8-21E0-4C81-A7DE-F1C0963EDFF8}" srcOrd="0" destOrd="0" parTransId="{5796BE9B-15C4-4899-B810-FFDF9A67D4CF}" sibTransId="{A60E25B5-7B20-4C70-A344-E6F3357D6FDF}"/>
    <dgm:cxn modelId="{90C60F3E-376C-47C7-B4D8-E9B9DBCA4AC6}" type="presOf" srcId="{7CA691FD-2856-4400-90D5-A21C987EF310}" destId="{14313280-8D07-4A9B-850D-C7C7D28170C1}" srcOrd="0" destOrd="0" presId="urn:microsoft.com/office/officeart/2005/8/layout/lProcess1"/>
    <dgm:cxn modelId="{289ED07C-E5B4-4C9C-AFA0-8C110668067E}" type="presOf" srcId="{A0C8BF31-0259-46A5-A852-28F25D5F8445}" destId="{A145CD92-11B8-4AA3-B38E-57F5ACDA9C3E}" srcOrd="0" destOrd="0" presId="urn:microsoft.com/office/officeart/2005/8/layout/lProcess1"/>
    <dgm:cxn modelId="{3FC2C940-EF53-473C-8F99-AFAB8EC61387}" type="presOf" srcId="{B746C416-2154-4D9A-957C-FA3B2B793771}" destId="{7D911C37-C435-4355-AA4B-97F9F7BFDF6F}" srcOrd="0" destOrd="0" presId="urn:microsoft.com/office/officeart/2005/8/layout/lProcess1"/>
    <dgm:cxn modelId="{3DE3C0CA-7A0F-408A-8D17-662D078A5054}" srcId="{FDD6DFC8-21E0-4C81-A7DE-F1C0963EDFF8}" destId="{AAA303AA-0190-4C99-82C5-3B37B5426742}" srcOrd="0" destOrd="0" parTransId="{51F6F95A-D595-491D-BD4E-11493F3462CC}" sibTransId="{E6E124D2-36E1-425E-9B32-976D7F03CE7A}"/>
    <dgm:cxn modelId="{81AD41F1-622F-477D-A30F-6283CCE9AE1E}" srcId="{CE9A1C44-B8BB-4F4A-8FBF-7378FBA4B2EF}" destId="{7CA691FD-2856-4400-90D5-A21C987EF310}" srcOrd="0" destOrd="0" parTransId="{B746C416-2154-4D9A-957C-FA3B2B793771}" sibTransId="{037E38F3-1F02-4BEC-87C0-561D08534C09}"/>
    <dgm:cxn modelId="{51CD8F3F-26C7-483A-83EC-27DC7C5E0CF0}" srcId="{A0C8BF31-0259-46A5-A852-28F25D5F8445}" destId="{CE9A1C44-B8BB-4F4A-8FBF-7378FBA4B2EF}" srcOrd="1" destOrd="0" parTransId="{32875079-356D-4C51-9966-42C943472AB0}" sibTransId="{E1DCC151-0188-4AC8-A666-D1BA23C84C4B}"/>
    <dgm:cxn modelId="{02F29341-2DB8-4DC6-AB38-FDB51D184824}" type="presOf" srcId="{51F6F95A-D595-491D-BD4E-11493F3462CC}" destId="{013A2A79-8F6A-4016-BB33-0CD3D3200C85}" srcOrd="0" destOrd="0" presId="urn:microsoft.com/office/officeart/2005/8/layout/lProcess1"/>
    <dgm:cxn modelId="{7A498F13-71C9-472E-BF34-D055A089DA7C}" type="presOf" srcId="{CE9A1C44-B8BB-4F4A-8FBF-7378FBA4B2EF}" destId="{27959612-0047-4437-B41E-35732FA75E8A}" srcOrd="0" destOrd="0" presId="urn:microsoft.com/office/officeart/2005/8/layout/lProcess1"/>
    <dgm:cxn modelId="{1070FB06-D945-4D6F-8591-8DD91F4A121D}" type="presOf" srcId="{AAA303AA-0190-4C99-82C5-3B37B5426742}" destId="{C18CE374-3C73-40E5-B560-90C574C3D2A4}" srcOrd="0" destOrd="0" presId="urn:microsoft.com/office/officeart/2005/8/layout/lProcess1"/>
    <dgm:cxn modelId="{6DF35646-12B1-4625-8CEA-3A6BA6632A55}" type="presOf" srcId="{FDD6DFC8-21E0-4C81-A7DE-F1C0963EDFF8}" destId="{61CA2642-9ACB-4BCB-A2A6-E17E4AF423BA}" srcOrd="0" destOrd="0" presId="urn:microsoft.com/office/officeart/2005/8/layout/lProcess1"/>
    <dgm:cxn modelId="{D99F31D1-25B4-4B5F-91F0-E3B2DB1EB26D}" type="presParOf" srcId="{A145CD92-11B8-4AA3-B38E-57F5ACDA9C3E}" destId="{77CB970C-D94E-4FA5-803B-A86FCC18EC8D}" srcOrd="0" destOrd="0" presId="urn:microsoft.com/office/officeart/2005/8/layout/lProcess1"/>
    <dgm:cxn modelId="{44B6E40F-2D19-495C-A16A-D73B91B4C202}" type="presParOf" srcId="{77CB970C-D94E-4FA5-803B-A86FCC18EC8D}" destId="{61CA2642-9ACB-4BCB-A2A6-E17E4AF423BA}" srcOrd="0" destOrd="0" presId="urn:microsoft.com/office/officeart/2005/8/layout/lProcess1"/>
    <dgm:cxn modelId="{205821F3-0159-4A29-A972-68493406BE0E}" type="presParOf" srcId="{77CB970C-D94E-4FA5-803B-A86FCC18EC8D}" destId="{013A2A79-8F6A-4016-BB33-0CD3D3200C85}" srcOrd="1" destOrd="0" presId="urn:microsoft.com/office/officeart/2005/8/layout/lProcess1"/>
    <dgm:cxn modelId="{6A2E6482-65B0-4A6F-8719-6D8A77B12821}" type="presParOf" srcId="{77CB970C-D94E-4FA5-803B-A86FCC18EC8D}" destId="{C18CE374-3C73-40E5-B560-90C574C3D2A4}" srcOrd="2" destOrd="0" presId="urn:microsoft.com/office/officeart/2005/8/layout/lProcess1"/>
    <dgm:cxn modelId="{FCAC1C4E-5FEE-417A-8858-318E6DD5D409}" type="presParOf" srcId="{A145CD92-11B8-4AA3-B38E-57F5ACDA9C3E}" destId="{AE2620FC-E842-44DE-9DFD-AA9F3F4B1197}" srcOrd="1" destOrd="0" presId="urn:microsoft.com/office/officeart/2005/8/layout/lProcess1"/>
    <dgm:cxn modelId="{1A351C50-D360-4135-8B0C-505F9A9AA9DD}" type="presParOf" srcId="{A145CD92-11B8-4AA3-B38E-57F5ACDA9C3E}" destId="{B5607964-7645-4800-A289-E59E88D991FC}" srcOrd="2" destOrd="0" presId="urn:microsoft.com/office/officeart/2005/8/layout/lProcess1"/>
    <dgm:cxn modelId="{683D7DD2-E41D-48E3-BE9D-377ECB44FFBB}" type="presParOf" srcId="{B5607964-7645-4800-A289-E59E88D991FC}" destId="{27959612-0047-4437-B41E-35732FA75E8A}" srcOrd="0" destOrd="0" presId="urn:microsoft.com/office/officeart/2005/8/layout/lProcess1"/>
    <dgm:cxn modelId="{718D6D77-D30B-4E93-AC69-035596470561}" type="presParOf" srcId="{B5607964-7645-4800-A289-E59E88D991FC}" destId="{7D911C37-C435-4355-AA4B-97F9F7BFDF6F}" srcOrd="1" destOrd="0" presId="urn:microsoft.com/office/officeart/2005/8/layout/lProcess1"/>
    <dgm:cxn modelId="{2005B22E-0C9A-4FC2-902E-8FBE016058D7}" type="presParOf" srcId="{B5607964-7645-4800-A289-E59E88D991FC}" destId="{14313280-8D07-4A9B-850D-C7C7D28170C1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5253CC5-4E6E-42F5-9929-BD2730943608}" type="doc">
      <dgm:prSet loTypeId="urn:microsoft.com/office/officeart/2005/8/layout/defaul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634FDE4E-F565-41A5-B848-F352422DA56C}">
      <dgm:prSet phldrT="[Texto]"/>
      <dgm:spPr/>
      <dgm:t>
        <a:bodyPr/>
        <a:lstStyle/>
        <a:p>
          <a:r>
            <a:rPr lang="es-ES" smtClean="0"/>
            <a:t>Impacto MODERADO</a:t>
          </a:r>
          <a:endParaRPr lang="es-EC"/>
        </a:p>
      </dgm:t>
    </dgm:pt>
    <dgm:pt modelId="{90BF86A7-AC0C-430C-9030-D5FB01CECD22}" type="parTrans" cxnId="{E5BB36F1-F125-4FA9-AE31-4B8EA02F3D5E}">
      <dgm:prSet/>
      <dgm:spPr/>
      <dgm:t>
        <a:bodyPr/>
        <a:lstStyle/>
        <a:p>
          <a:endParaRPr lang="es-EC"/>
        </a:p>
      </dgm:t>
    </dgm:pt>
    <dgm:pt modelId="{FD0CCC6B-6F62-47C0-BA45-728425E71F16}" type="sibTrans" cxnId="{E5BB36F1-F125-4FA9-AE31-4B8EA02F3D5E}">
      <dgm:prSet/>
      <dgm:spPr/>
      <dgm:t>
        <a:bodyPr/>
        <a:lstStyle/>
        <a:p>
          <a:endParaRPr lang="es-EC"/>
        </a:p>
      </dgm:t>
    </dgm:pt>
    <dgm:pt modelId="{9BBCB8DF-E374-47E6-AF5B-A277FDE40BC9}">
      <dgm:prSet/>
      <dgm:spPr/>
      <dgm:t>
        <a:bodyPr/>
        <a:lstStyle/>
        <a:p>
          <a:r>
            <a:rPr lang="es-ES" smtClean="0"/>
            <a:t>Ventas -4,96% tomando en cuenta los años 2015 y 2016</a:t>
          </a:r>
          <a:endParaRPr lang="es-ES" dirty="0" smtClean="0"/>
        </a:p>
      </dgm:t>
    </dgm:pt>
    <dgm:pt modelId="{5A9A4AA0-A052-416C-B1C6-07020FFEFC1C}" type="parTrans" cxnId="{42D638D6-7C66-4F01-AA84-CBC8EE979B57}">
      <dgm:prSet/>
      <dgm:spPr/>
      <dgm:t>
        <a:bodyPr/>
        <a:lstStyle/>
        <a:p>
          <a:endParaRPr lang="es-EC"/>
        </a:p>
      </dgm:t>
    </dgm:pt>
    <dgm:pt modelId="{E4FBE10B-547B-4568-A956-0CD3BBBD704D}" type="sibTrans" cxnId="{42D638D6-7C66-4F01-AA84-CBC8EE979B57}">
      <dgm:prSet/>
      <dgm:spPr/>
      <dgm:t>
        <a:bodyPr/>
        <a:lstStyle/>
        <a:p>
          <a:endParaRPr lang="es-EC"/>
        </a:p>
      </dgm:t>
    </dgm:pt>
    <dgm:pt modelId="{982378F1-D6AC-4356-B736-ECD6D3422E59}">
      <dgm:prSet/>
      <dgm:spPr/>
      <dgm:t>
        <a:bodyPr/>
        <a:lstStyle/>
        <a:p>
          <a:r>
            <a:rPr lang="es-ES" dirty="0" smtClean="0"/>
            <a:t>Empresa E: 72.94% de las ventas del sector </a:t>
          </a:r>
        </a:p>
      </dgm:t>
    </dgm:pt>
    <dgm:pt modelId="{42CAE0FA-781A-4C8D-99C5-97E599377D46}" type="parTrans" cxnId="{A4F67691-455A-4DEB-9D80-6E283CB38BF3}">
      <dgm:prSet/>
      <dgm:spPr/>
      <dgm:t>
        <a:bodyPr/>
        <a:lstStyle/>
        <a:p>
          <a:endParaRPr lang="es-EC"/>
        </a:p>
      </dgm:t>
    </dgm:pt>
    <dgm:pt modelId="{7B523D77-F51E-4244-89A8-DE6819D51A3D}" type="sibTrans" cxnId="{A4F67691-455A-4DEB-9D80-6E283CB38BF3}">
      <dgm:prSet/>
      <dgm:spPr/>
      <dgm:t>
        <a:bodyPr/>
        <a:lstStyle/>
        <a:p>
          <a:endParaRPr lang="es-EC"/>
        </a:p>
      </dgm:t>
    </dgm:pt>
    <dgm:pt modelId="{315AD94A-A3CA-4019-86F4-95911B5DA8A2}">
      <dgm:prSet/>
      <dgm:spPr/>
      <dgm:t>
        <a:bodyPr/>
        <a:lstStyle/>
        <a:p>
          <a:r>
            <a:rPr lang="es-ES" dirty="0" smtClean="0"/>
            <a:t>Empresas con menos participación sin afección.</a:t>
          </a:r>
          <a:endParaRPr lang="es-EC" dirty="0"/>
        </a:p>
      </dgm:t>
    </dgm:pt>
    <dgm:pt modelId="{7A72BBB2-4BED-48FD-A0E3-5DCCF9AA815E}" type="parTrans" cxnId="{7EE378BE-6F57-44ED-89C2-1D750835D404}">
      <dgm:prSet/>
      <dgm:spPr/>
      <dgm:t>
        <a:bodyPr/>
        <a:lstStyle/>
        <a:p>
          <a:endParaRPr lang="es-EC"/>
        </a:p>
      </dgm:t>
    </dgm:pt>
    <dgm:pt modelId="{1249DECA-509C-42C6-8959-7A2536104ECF}" type="sibTrans" cxnId="{7EE378BE-6F57-44ED-89C2-1D750835D404}">
      <dgm:prSet/>
      <dgm:spPr/>
      <dgm:t>
        <a:bodyPr/>
        <a:lstStyle/>
        <a:p>
          <a:endParaRPr lang="es-EC"/>
        </a:p>
      </dgm:t>
    </dgm:pt>
    <dgm:pt modelId="{72018ACE-CD9E-4091-8428-7BF96CBF92F6}">
      <dgm:prSet/>
      <dgm:spPr/>
      <dgm:t>
        <a:bodyPr/>
        <a:lstStyle/>
        <a:p>
          <a:r>
            <a:rPr lang="es-EC" smtClean="0"/>
            <a:t>Utilidad neta -10,45%, tomando en cuenta los años 2014 al 2016, costo de ventas incrementa un 12,13% y los egresos incrementan en un 0,16%</a:t>
          </a:r>
          <a:endParaRPr lang="es-EC" dirty="0"/>
        </a:p>
      </dgm:t>
    </dgm:pt>
    <dgm:pt modelId="{E68371D2-E8F7-40B9-B161-A5DF2C7EF7B2}" type="parTrans" cxnId="{10567C24-80B7-4741-96F3-1BE19EE3FF2A}">
      <dgm:prSet/>
      <dgm:spPr/>
      <dgm:t>
        <a:bodyPr/>
        <a:lstStyle/>
        <a:p>
          <a:endParaRPr lang="es-EC"/>
        </a:p>
      </dgm:t>
    </dgm:pt>
    <dgm:pt modelId="{2700CB3B-38BC-4671-B63D-545964EA2AAB}" type="sibTrans" cxnId="{10567C24-80B7-4741-96F3-1BE19EE3FF2A}">
      <dgm:prSet/>
      <dgm:spPr/>
      <dgm:t>
        <a:bodyPr/>
        <a:lstStyle/>
        <a:p>
          <a:endParaRPr lang="es-EC"/>
        </a:p>
      </dgm:t>
    </dgm:pt>
    <dgm:pt modelId="{6D075C42-5BC3-4A2D-A571-698D6777B864}">
      <dgm:prSet/>
      <dgm:spPr/>
      <dgm:t>
        <a:bodyPr/>
        <a:lstStyle/>
        <a:p>
          <a:r>
            <a:rPr lang="es-EC" dirty="0" smtClean="0"/>
            <a:t>A más reformas tributarias las ventas disminuyen, en promedio existe una correlación de -0,9097. </a:t>
          </a:r>
          <a:endParaRPr lang="es-EC" dirty="0"/>
        </a:p>
      </dgm:t>
    </dgm:pt>
    <dgm:pt modelId="{D5A2B845-13D6-4F9E-9ABD-D17C485037BD}" type="parTrans" cxnId="{1CF2F9FF-F17C-4A0B-8C3E-58630AFB8F22}">
      <dgm:prSet/>
      <dgm:spPr/>
      <dgm:t>
        <a:bodyPr/>
        <a:lstStyle/>
        <a:p>
          <a:endParaRPr lang="es-EC"/>
        </a:p>
      </dgm:t>
    </dgm:pt>
    <dgm:pt modelId="{CB82AE5B-07C1-4CAE-8E91-9CB825D26D82}" type="sibTrans" cxnId="{1CF2F9FF-F17C-4A0B-8C3E-58630AFB8F22}">
      <dgm:prSet/>
      <dgm:spPr/>
      <dgm:t>
        <a:bodyPr/>
        <a:lstStyle/>
        <a:p>
          <a:endParaRPr lang="es-EC"/>
        </a:p>
      </dgm:t>
    </dgm:pt>
    <dgm:pt modelId="{DA9DBF3A-D86C-4E9C-8B62-27965B1A0162}">
      <dgm:prSet/>
      <dgm:spPr/>
      <dgm:t>
        <a:bodyPr/>
        <a:lstStyle/>
        <a:p>
          <a:r>
            <a:rPr lang="es-EC" dirty="0" smtClean="0"/>
            <a:t>Proyecciones</a:t>
          </a:r>
          <a:endParaRPr lang="es-EC" dirty="0"/>
        </a:p>
      </dgm:t>
    </dgm:pt>
    <dgm:pt modelId="{CDDCAC3A-2058-4696-A635-573A14442E59}" type="parTrans" cxnId="{4C1F6A04-E0CF-4DDB-9F92-8E9A9EC5C0C3}">
      <dgm:prSet/>
      <dgm:spPr/>
      <dgm:t>
        <a:bodyPr/>
        <a:lstStyle/>
        <a:p>
          <a:endParaRPr lang="es-EC"/>
        </a:p>
      </dgm:t>
    </dgm:pt>
    <dgm:pt modelId="{4C3DBF53-4481-48F9-A849-1C3D76E73562}" type="sibTrans" cxnId="{4C1F6A04-E0CF-4DDB-9F92-8E9A9EC5C0C3}">
      <dgm:prSet/>
      <dgm:spPr/>
      <dgm:t>
        <a:bodyPr/>
        <a:lstStyle/>
        <a:p>
          <a:endParaRPr lang="es-EC"/>
        </a:p>
      </dgm:t>
    </dgm:pt>
    <dgm:pt modelId="{558D994C-8950-41B6-AD51-B7BDB3754A7D}" type="pres">
      <dgm:prSet presAssocID="{F5253CC5-4E6E-42F5-9929-BD273094360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91A843E-064C-4E34-8ADC-AB9E6E03D77E}" type="pres">
      <dgm:prSet presAssocID="{634FDE4E-F565-41A5-B848-F352422DA56C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57613A-967E-4906-85F5-4A9579EDBE42}" type="pres">
      <dgm:prSet presAssocID="{FD0CCC6B-6F62-47C0-BA45-728425E71F16}" presName="sibTrans" presStyleCnt="0"/>
      <dgm:spPr/>
    </dgm:pt>
    <dgm:pt modelId="{FFCE34F2-BE25-4F8C-A59F-032644286302}" type="pres">
      <dgm:prSet presAssocID="{9BBCB8DF-E374-47E6-AF5B-A277FDE40BC9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9D4CC7-6771-4F32-979C-D55C5023BB1A}" type="pres">
      <dgm:prSet presAssocID="{E4FBE10B-547B-4568-A956-0CD3BBBD704D}" presName="sibTrans" presStyleCnt="0"/>
      <dgm:spPr/>
    </dgm:pt>
    <dgm:pt modelId="{4AA695F1-CD97-49A9-9719-1A1BC96E6C3C}" type="pres">
      <dgm:prSet presAssocID="{982378F1-D6AC-4356-B736-ECD6D3422E5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B9FA0A-16BF-49A9-9022-7EB6CF0F14EB}" type="pres">
      <dgm:prSet presAssocID="{7B523D77-F51E-4244-89A8-DE6819D51A3D}" presName="sibTrans" presStyleCnt="0"/>
      <dgm:spPr/>
    </dgm:pt>
    <dgm:pt modelId="{68F8CFBD-1AD0-4CC9-8FB8-7D83FA3C87F7}" type="pres">
      <dgm:prSet presAssocID="{315AD94A-A3CA-4019-86F4-95911B5DA8A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BD66C0-0347-4A0F-AF21-E7C1F1905CEB}" type="pres">
      <dgm:prSet presAssocID="{1249DECA-509C-42C6-8959-7A2536104ECF}" presName="sibTrans" presStyleCnt="0"/>
      <dgm:spPr/>
    </dgm:pt>
    <dgm:pt modelId="{71480E09-A8B5-449D-9EA4-AB27D5DC3B95}" type="pres">
      <dgm:prSet presAssocID="{72018ACE-CD9E-4091-8428-7BF96CBF92F6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BA9273-13B4-4E52-BFF3-E9E0A861930A}" type="pres">
      <dgm:prSet presAssocID="{2700CB3B-38BC-4671-B63D-545964EA2AAB}" presName="sibTrans" presStyleCnt="0"/>
      <dgm:spPr/>
    </dgm:pt>
    <dgm:pt modelId="{DBC70936-6CB7-423F-9B4A-4DF2CEBEF2ED}" type="pres">
      <dgm:prSet presAssocID="{6D075C42-5BC3-4A2D-A571-698D6777B864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FA4FC1-AC5A-44B4-AA67-C3D327DD6377}" type="pres">
      <dgm:prSet presAssocID="{CB82AE5B-07C1-4CAE-8E91-9CB825D26D82}" presName="sibTrans" presStyleCnt="0"/>
      <dgm:spPr/>
    </dgm:pt>
    <dgm:pt modelId="{4D8911AF-9D54-4E9B-89E0-FF96C4CC6CF9}" type="pres">
      <dgm:prSet presAssocID="{DA9DBF3A-D86C-4E9C-8B62-27965B1A0162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2D638D6-7C66-4F01-AA84-CBC8EE979B57}" srcId="{F5253CC5-4E6E-42F5-9929-BD2730943608}" destId="{9BBCB8DF-E374-47E6-AF5B-A277FDE40BC9}" srcOrd="1" destOrd="0" parTransId="{5A9A4AA0-A052-416C-B1C6-07020FFEFC1C}" sibTransId="{E4FBE10B-547B-4568-A956-0CD3BBBD704D}"/>
    <dgm:cxn modelId="{10567C24-80B7-4741-96F3-1BE19EE3FF2A}" srcId="{F5253CC5-4E6E-42F5-9929-BD2730943608}" destId="{72018ACE-CD9E-4091-8428-7BF96CBF92F6}" srcOrd="4" destOrd="0" parTransId="{E68371D2-E8F7-40B9-B161-A5DF2C7EF7B2}" sibTransId="{2700CB3B-38BC-4671-B63D-545964EA2AAB}"/>
    <dgm:cxn modelId="{BCAC31EB-F112-47DF-B1A9-6333A6624DBA}" type="presOf" srcId="{315AD94A-A3CA-4019-86F4-95911B5DA8A2}" destId="{68F8CFBD-1AD0-4CC9-8FB8-7D83FA3C87F7}" srcOrd="0" destOrd="0" presId="urn:microsoft.com/office/officeart/2005/8/layout/default"/>
    <dgm:cxn modelId="{A2433316-B775-450D-9894-18BF6B066BFB}" type="presOf" srcId="{634FDE4E-F565-41A5-B848-F352422DA56C}" destId="{A91A843E-064C-4E34-8ADC-AB9E6E03D77E}" srcOrd="0" destOrd="0" presId="urn:microsoft.com/office/officeart/2005/8/layout/default"/>
    <dgm:cxn modelId="{A4F67691-455A-4DEB-9D80-6E283CB38BF3}" srcId="{F5253CC5-4E6E-42F5-9929-BD2730943608}" destId="{982378F1-D6AC-4356-B736-ECD6D3422E59}" srcOrd="2" destOrd="0" parTransId="{42CAE0FA-781A-4C8D-99C5-97E599377D46}" sibTransId="{7B523D77-F51E-4244-89A8-DE6819D51A3D}"/>
    <dgm:cxn modelId="{71DEE841-A853-4419-9A27-28BA3A575DB1}" type="presOf" srcId="{DA9DBF3A-D86C-4E9C-8B62-27965B1A0162}" destId="{4D8911AF-9D54-4E9B-89E0-FF96C4CC6CF9}" srcOrd="0" destOrd="0" presId="urn:microsoft.com/office/officeart/2005/8/layout/default"/>
    <dgm:cxn modelId="{22ED322A-E033-4FF4-AFE3-8CC8FA18B471}" type="presOf" srcId="{9BBCB8DF-E374-47E6-AF5B-A277FDE40BC9}" destId="{FFCE34F2-BE25-4F8C-A59F-032644286302}" srcOrd="0" destOrd="0" presId="urn:microsoft.com/office/officeart/2005/8/layout/default"/>
    <dgm:cxn modelId="{7EE378BE-6F57-44ED-89C2-1D750835D404}" srcId="{F5253CC5-4E6E-42F5-9929-BD2730943608}" destId="{315AD94A-A3CA-4019-86F4-95911B5DA8A2}" srcOrd="3" destOrd="0" parTransId="{7A72BBB2-4BED-48FD-A0E3-5DCCF9AA815E}" sibTransId="{1249DECA-509C-42C6-8959-7A2536104ECF}"/>
    <dgm:cxn modelId="{030F2D23-F8C3-45FB-BC9B-F3106EF67769}" type="presOf" srcId="{6D075C42-5BC3-4A2D-A571-698D6777B864}" destId="{DBC70936-6CB7-423F-9B4A-4DF2CEBEF2ED}" srcOrd="0" destOrd="0" presId="urn:microsoft.com/office/officeart/2005/8/layout/default"/>
    <dgm:cxn modelId="{5847A0FB-AAB2-4A56-8119-BBED16316B9E}" type="presOf" srcId="{F5253CC5-4E6E-42F5-9929-BD2730943608}" destId="{558D994C-8950-41B6-AD51-B7BDB3754A7D}" srcOrd="0" destOrd="0" presId="urn:microsoft.com/office/officeart/2005/8/layout/default"/>
    <dgm:cxn modelId="{1CF2F9FF-F17C-4A0B-8C3E-58630AFB8F22}" srcId="{F5253CC5-4E6E-42F5-9929-BD2730943608}" destId="{6D075C42-5BC3-4A2D-A571-698D6777B864}" srcOrd="5" destOrd="0" parTransId="{D5A2B845-13D6-4F9E-9ABD-D17C485037BD}" sibTransId="{CB82AE5B-07C1-4CAE-8E91-9CB825D26D82}"/>
    <dgm:cxn modelId="{E5BB36F1-F125-4FA9-AE31-4B8EA02F3D5E}" srcId="{F5253CC5-4E6E-42F5-9929-BD2730943608}" destId="{634FDE4E-F565-41A5-B848-F352422DA56C}" srcOrd="0" destOrd="0" parTransId="{90BF86A7-AC0C-430C-9030-D5FB01CECD22}" sibTransId="{FD0CCC6B-6F62-47C0-BA45-728425E71F16}"/>
    <dgm:cxn modelId="{4C1F6A04-E0CF-4DDB-9F92-8E9A9EC5C0C3}" srcId="{F5253CC5-4E6E-42F5-9929-BD2730943608}" destId="{DA9DBF3A-D86C-4E9C-8B62-27965B1A0162}" srcOrd="6" destOrd="0" parTransId="{CDDCAC3A-2058-4696-A635-573A14442E59}" sibTransId="{4C3DBF53-4481-48F9-A849-1C3D76E73562}"/>
    <dgm:cxn modelId="{DD38BAC0-B0E7-4243-9B7A-41130AABF258}" type="presOf" srcId="{72018ACE-CD9E-4091-8428-7BF96CBF92F6}" destId="{71480E09-A8B5-449D-9EA4-AB27D5DC3B95}" srcOrd="0" destOrd="0" presId="urn:microsoft.com/office/officeart/2005/8/layout/default"/>
    <dgm:cxn modelId="{F86B9354-FBEB-4FDC-AFA1-EE90B927CEEB}" type="presOf" srcId="{982378F1-D6AC-4356-B736-ECD6D3422E59}" destId="{4AA695F1-CD97-49A9-9719-1A1BC96E6C3C}" srcOrd="0" destOrd="0" presId="urn:microsoft.com/office/officeart/2005/8/layout/default"/>
    <dgm:cxn modelId="{13147E7D-81CE-443C-909B-0853732BCBBD}" type="presParOf" srcId="{558D994C-8950-41B6-AD51-B7BDB3754A7D}" destId="{A91A843E-064C-4E34-8ADC-AB9E6E03D77E}" srcOrd="0" destOrd="0" presId="urn:microsoft.com/office/officeart/2005/8/layout/default"/>
    <dgm:cxn modelId="{01A324A7-24CD-4AC5-8340-CF181E7C5CAF}" type="presParOf" srcId="{558D994C-8950-41B6-AD51-B7BDB3754A7D}" destId="{F157613A-967E-4906-85F5-4A9579EDBE42}" srcOrd="1" destOrd="0" presId="urn:microsoft.com/office/officeart/2005/8/layout/default"/>
    <dgm:cxn modelId="{F2FDCD0B-D1DB-4C81-B76E-5B32DA196B9E}" type="presParOf" srcId="{558D994C-8950-41B6-AD51-B7BDB3754A7D}" destId="{FFCE34F2-BE25-4F8C-A59F-032644286302}" srcOrd="2" destOrd="0" presId="urn:microsoft.com/office/officeart/2005/8/layout/default"/>
    <dgm:cxn modelId="{FCB8A263-93DB-45F4-AF55-9DA051305E2C}" type="presParOf" srcId="{558D994C-8950-41B6-AD51-B7BDB3754A7D}" destId="{7D9D4CC7-6771-4F32-979C-D55C5023BB1A}" srcOrd="3" destOrd="0" presId="urn:microsoft.com/office/officeart/2005/8/layout/default"/>
    <dgm:cxn modelId="{232EF011-7F44-40C0-A7FB-C0452D25AEF4}" type="presParOf" srcId="{558D994C-8950-41B6-AD51-B7BDB3754A7D}" destId="{4AA695F1-CD97-49A9-9719-1A1BC96E6C3C}" srcOrd="4" destOrd="0" presId="urn:microsoft.com/office/officeart/2005/8/layout/default"/>
    <dgm:cxn modelId="{848F6983-6E64-4F5A-947D-0205842765D0}" type="presParOf" srcId="{558D994C-8950-41B6-AD51-B7BDB3754A7D}" destId="{A2B9FA0A-16BF-49A9-9022-7EB6CF0F14EB}" srcOrd="5" destOrd="0" presId="urn:microsoft.com/office/officeart/2005/8/layout/default"/>
    <dgm:cxn modelId="{DB4424C5-1B99-4D6B-96F8-9118186A92B8}" type="presParOf" srcId="{558D994C-8950-41B6-AD51-B7BDB3754A7D}" destId="{68F8CFBD-1AD0-4CC9-8FB8-7D83FA3C87F7}" srcOrd="6" destOrd="0" presId="urn:microsoft.com/office/officeart/2005/8/layout/default"/>
    <dgm:cxn modelId="{926977EA-9CFF-4249-8C2E-7C36BDF37604}" type="presParOf" srcId="{558D994C-8950-41B6-AD51-B7BDB3754A7D}" destId="{21BD66C0-0347-4A0F-AF21-E7C1F1905CEB}" srcOrd="7" destOrd="0" presId="urn:microsoft.com/office/officeart/2005/8/layout/default"/>
    <dgm:cxn modelId="{ED16F979-782C-4B94-B5CC-1AFE06644C36}" type="presParOf" srcId="{558D994C-8950-41B6-AD51-B7BDB3754A7D}" destId="{71480E09-A8B5-449D-9EA4-AB27D5DC3B95}" srcOrd="8" destOrd="0" presId="urn:microsoft.com/office/officeart/2005/8/layout/default"/>
    <dgm:cxn modelId="{56266D02-96A8-4E6A-8908-23248CB1556D}" type="presParOf" srcId="{558D994C-8950-41B6-AD51-B7BDB3754A7D}" destId="{60BA9273-13B4-4E52-BFF3-E9E0A861930A}" srcOrd="9" destOrd="0" presId="urn:microsoft.com/office/officeart/2005/8/layout/default"/>
    <dgm:cxn modelId="{CF832EA6-BC4A-4F24-8C2F-F7A4AD44C860}" type="presParOf" srcId="{558D994C-8950-41B6-AD51-B7BDB3754A7D}" destId="{DBC70936-6CB7-423F-9B4A-4DF2CEBEF2ED}" srcOrd="10" destOrd="0" presId="urn:microsoft.com/office/officeart/2005/8/layout/default"/>
    <dgm:cxn modelId="{B5A4D02B-DDA2-4BDC-9EB3-7BD3D9339D20}" type="presParOf" srcId="{558D994C-8950-41B6-AD51-B7BDB3754A7D}" destId="{C2FA4FC1-AC5A-44B4-AA67-C3D327DD6377}" srcOrd="11" destOrd="0" presId="urn:microsoft.com/office/officeart/2005/8/layout/default"/>
    <dgm:cxn modelId="{146D692E-64F9-47AC-810F-20D46D9BFC24}" type="presParOf" srcId="{558D994C-8950-41B6-AD51-B7BDB3754A7D}" destId="{4D8911AF-9D54-4E9B-89E0-FF96C4CC6CF9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74B0F81-451E-4C20-92DE-52D5D0B7D0A2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 phldr="1"/>
      <dgm:spPr/>
    </dgm:pt>
    <dgm:pt modelId="{7ADD25AC-43B3-47E2-8E11-B5645BCF09AF}">
      <dgm:prSet phldrT="[Texto]"/>
      <dgm:spPr/>
      <dgm:t>
        <a:bodyPr/>
        <a:lstStyle/>
        <a:p>
          <a:r>
            <a:rPr lang="es-ES" smtClean="0"/>
            <a:t>Aplicación de estrategias</a:t>
          </a:r>
          <a:endParaRPr lang="es-EC"/>
        </a:p>
      </dgm:t>
    </dgm:pt>
    <dgm:pt modelId="{43161EE3-9A95-4876-84A0-02D9C58BA5F6}" type="parTrans" cxnId="{DA30D7C0-AA96-42E0-BF75-5873872AE9A4}">
      <dgm:prSet/>
      <dgm:spPr/>
      <dgm:t>
        <a:bodyPr/>
        <a:lstStyle/>
        <a:p>
          <a:endParaRPr lang="es-EC"/>
        </a:p>
      </dgm:t>
    </dgm:pt>
    <dgm:pt modelId="{BA8E143F-4D92-4531-A946-F925E078457C}" type="sibTrans" cxnId="{DA30D7C0-AA96-42E0-BF75-5873872AE9A4}">
      <dgm:prSet/>
      <dgm:spPr/>
      <dgm:t>
        <a:bodyPr/>
        <a:lstStyle/>
        <a:p>
          <a:endParaRPr lang="es-EC"/>
        </a:p>
      </dgm:t>
    </dgm:pt>
    <dgm:pt modelId="{03CA5E02-C9D1-4E3A-B62C-3C6FC2E6DEAF}">
      <dgm:prSet phldrT="[Texto]"/>
      <dgm:spPr/>
      <dgm:t>
        <a:bodyPr/>
        <a:lstStyle/>
        <a:p>
          <a:r>
            <a:rPr lang="es-ES" smtClean="0"/>
            <a:t>Adecuada toma de decisiones frente a cambios tributarios</a:t>
          </a:r>
          <a:endParaRPr lang="es-EC" dirty="0"/>
        </a:p>
      </dgm:t>
    </dgm:pt>
    <dgm:pt modelId="{A53E8AEA-BCC6-4AB8-A55B-6DCDF2D28168}" type="parTrans" cxnId="{16E37920-AC38-4F33-9500-FEFD0E0EF800}">
      <dgm:prSet/>
      <dgm:spPr/>
      <dgm:t>
        <a:bodyPr/>
        <a:lstStyle/>
        <a:p>
          <a:endParaRPr lang="es-EC"/>
        </a:p>
      </dgm:t>
    </dgm:pt>
    <dgm:pt modelId="{7D9F4F41-DADA-471C-87E1-5D8AC441A7D9}" type="sibTrans" cxnId="{16E37920-AC38-4F33-9500-FEFD0E0EF800}">
      <dgm:prSet/>
      <dgm:spPr/>
      <dgm:t>
        <a:bodyPr/>
        <a:lstStyle/>
        <a:p>
          <a:endParaRPr lang="es-EC"/>
        </a:p>
      </dgm:t>
    </dgm:pt>
    <dgm:pt modelId="{0803132E-216E-4B21-B8D0-D0D20D330E42}">
      <dgm:prSet phldrT="[Texto]"/>
      <dgm:spPr/>
      <dgm:t>
        <a:bodyPr/>
        <a:lstStyle/>
        <a:p>
          <a:r>
            <a:rPr lang="es-ES" dirty="0" smtClean="0"/>
            <a:t>Manejar instrumentos de análisis financieros </a:t>
          </a:r>
          <a:endParaRPr lang="es-EC" dirty="0"/>
        </a:p>
      </dgm:t>
    </dgm:pt>
    <dgm:pt modelId="{1C62F481-0C3D-4855-AB9F-1EDA704FA55E}" type="parTrans" cxnId="{DB56B684-42AF-4E26-9585-FBA8CF7B8BE7}">
      <dgm:prSet/>
      <dgm:spPr/>
      <dgm:t>
        <a:bodyPr/>
        <a:lstStyle/>
        <a:p>
          <a:endParaRPr lang="es-EC"/>
        </a:p>
      </dgm:t>
    </dgm:pt>
    <dgm:pt modelId="{F46359DA-FD00-4F2F-AAA7-F69B4735F295}" type="sibTrans" cxnId="{DB56B684-42AF-4E26-9585-FBA8CF7B8BE7}">
      <dgm:prSet/>
      <dgm:spPr/>
      <dgm:t>
        <a:bodyPr/>
        <a:lstStyle/>
        <a:p>
          <a:endParaRPr lang="es-EC"/>
        </a:p>
      </dgm:t>
    </dgm:pt>
    <dgm:pt modelId="{8B595876-BAEE-4E92-918A-9C2A969D3E2F}">
      <dgm:prSet phldrT="[Texto]"/>
      <dgm:spPr/>
      <dgm:t>
        <a:bodyPr/>
        <a:lstStyle/>
        <a:p>
          <a:r>
            <a:rPr lang="es-EC" smtClean="0"/>
            <a:t>Ajustar precios</a:t>
          </a:r>
          <a:endParaRPr lang="es-EC" dirty="0"/>
        </a:p>
      </dgm:t>
    </dgm:pt>
    <dgm:pt modelId="{CFA19389-9BA1-46A5-87FF-FB5C9A19C091}" type="parTrans" cxnId="{CE8602B3-F558-4CAD-8A71-80391005ED7E}">
      <dgm:prSet/>
      <dgm:spPr/>
      <dgm:t>
        <a:bodyPr/>
        <a:lstStyle/>
        <a:p>
          <a:endParaRPr lang="es-EC"/>
        </a:p>
      </dgm:t>
    </dgm:pt>
    <dgm:pt modelId="{59CBDE25-3538-4F18-9682-B9A1B35A4514}" type="sibTrans" cxnId="{CE8602B3-F558-4CAD-8A71-80391005ED7E}">
      <dgm:prSet/>
      <dgm:spPr/>
      <dgm:t>
        <a:bodyPr/>
        <a:lstStyle/>
        <a:p>
          <a:endParaRPr lang="es-EC"/>
        </a:p>
      </dgm:t>
    </dgm:pt>
    <dgm:pt modelId="{BB381B94-967E-4445-82A1-6BF598554BD9}" type="pres">
      <dgm:prSet presAssocID="{074B0F81-451E-4C20-92DE-52D5D0B7D0A2}" presName="Name0" presStyleCnt="0">
        <dgm:presLayoutVars>
          <dgm:dir/>
          <dgm:resizeHandles val="exact"/>
        </dgm:presLayoutVars>
      </dgm:prSet>
      <dgm:spPr/>
    </dgm:pt>
    <dgm:pt modelId="{70EE5CA6-0022-42DB-8369-902297B160A3}" type="pres">
      <dgm:prSet presAssocID="{7ADD25AC-43B3-47E2-8E11-B5645BCF09A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DACBD3-37E8-4A15-9749-E4C4B2E29437}" type="pres">
      <dgm:prSet presAssocID="{BA8E143F-4D92-4531-A946-F925E078457C}" presName="sibTrans" presStyleLbl="sibTrans2D1" presStyleIdx="0" presStyleCnt="3"/>
      <dgm:spPr/>
      <dgm:t>
        <a:bodyPr/>
        <a:lstStyle/>
        <a:p>
          <a:endParaRPr lang="es-EC"/>
        </a:p>
      </dgm:t>
    </dgm:pt>
    <dgm:pt modelId="{5EA41FAE-763F-496D-86D7-3450B0FF07A0}" type="pres">
      <dgm:prSet presAssocID="{BA8E143F-4D92-4531-A946-F925E078457C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4CB15CEB-A49D-4D5F-969B-36ED562F3BAB}" type="pres">
      <dgm:prSet presAssocID="{03CA5E02-C9D1-4E3A-B62C-3C6FC2E6DEA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A4CFE1-9D2C-4350-95AA-655B5E37E0E5}" type="pres">
      <dgm:prSet presAssocID="{7D9F4F41-DADA-471C-87E1-5D8AC441A7D9}" presName="sibTrans" presStyleLbl="sibTrans2D1" presStyleIdx="1" presStyleCnt="3"/>
      <dgm:spPr/>
      <dgm:t>
        <a:bodyPr/>
        <a:lstStyle/>
        <a:p>
          <a:endParaRPr lang="es-EC"/>
        </a:p>
      </dgm:t>
    </dgm:pt>
    <dgm:pt modelId="{19F766C2-4F5A-4732-9C90-CF698B750C47}" type="pres">
      <dgm:prSet presAssocID="{7D9F4F41-DADA-471C-87E1-5D8AC441A7D9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98F776BB-5746-434A-AD49-7EFE99488D60}" type="pres">
      <dgm:prSet presAssocID="{0803132E-216E-4B21-B8D0-D0D20D330E4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ADA9C4-D6B9-4E3C-9882-0E8725285E34}" type="pres">
      <dgm:prSet presAssocID="{F46359DA-FD00-4F2F-AAA7-F69B4735F295}" presName="sibTrans" presStyleLbl="sibTrans2D1" presStyleIdx="2" presStyleCnt="3"/>
      <dgm:spPr/>
      <dgm:t>
        <a:bodyPr/>
        <a:lstStyle/>
        <a:p>
          <a:endParaRPr lang="es-EC"/>
        </a:p>
      </dgm:t>
    </dgm:pt>
    <dgm:pt modelId="{0C2F2D9B-716C-4C31-9843-DD4B30CD8EAC}" type="pres">
      <dgm:prSet presAssocID="{F46359DA-FD00-4F2F-AAA7-F69B4735F295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E53B6158-A76F-4205-9A79-FBFB39B65E1B}" type="pres">
      <dgm:prSet presAssocID="{8B595876-BAEE-4E92-918A-9C2A969D3E2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B940036-BCD8-4979-BCD6-00AA0A76BF40}" type="presOf" srcId="{7ADD25AC-43B3-47E2-8E11-B5645BCF09AF}" destId="{70EE5CA6-0022-42DB-8369-902297B160A3}" srcOrd="0" destOrd="0" presId="urn:microsoft.com/office/officeart/2005/8/layout/process1"/>
    <dgm:cxn modelId="{16E37920-AC38-4F33-9500-FEFD0E0EF800}" srcId="{074B0F81-451E-4C20-92DE-52D5D0B7D0A2}" destId="{03CA5E02-C9D1-4E3A-B62C-3C6FC2E6DEAF}" srcOrd="1" destOrd="0" parTransId="{A53E8AEA-BCC6-4AB8-A55B-6DCDF2D28168}" sibTransId="{7D9F4F41-DADA-471C-87E1-5D8AC441A7D9}"/>
    <dgm:cxn modelId="{F2E33ACD-D309-43F6-95D7-B605BA9A4BE2}" type="presOf" srcId="{BA8E143F-4D92-4531-A946-F925E078457C}" destId="{5EA41FAE-763F-496D-86D7-3450B0FF07A0}" srcOrd="1" destOrd="0" presId="urn:microsoft.com/office/officeart/2005/8/layout/process1"/>
    <dgm:cxn modelId="{CE8602B3-F558-4CAD-8A71-80391005ED7E}" srcId="{074B0F81-451E-4C20-92DE-52D5D0B7D0A2}" destId="{8B595876-BAEE-4E92-918A-9C2A969D3E2F}" srcOrd="3" destOrd="0" parTransId="{CFA19389-9BA1-46A5-87FF-FB5C9A19C091}" sibTransId="{59CBDE25-3538-4F18-9682-B9A1B35A4514}"/>
    <dgm:cxn modelId="{65713EBD-F4EA-4E85-90B9-F63059E03D4D}" type="presOf" srcId="{03CA5E02-C9D1-4E3A-B62C-3C6FC2E6DEAF}" destId="{4CB15CEB-A49D-4D5F-969B-36ED562F3BAB}" srcOrd="0" destOrd="0" presId="urn:microsoft.com/office/officeart/2005/8/layout/process1"/>
    <dgm:cxn modelId="{11119171-585C-414B-8805-37D0FCF51ED5}" type="presOf" srcId="{F46359DA-FD00-4F2F-AAA7-F69B4735F295}" destId="{0C2F2D9B-716C-4C31-9843-DD4B30CD8EAC}" srcOrd="1" destOrd="0" presId="urn:microsoft.com/office/officeart/2005/8/layout/process1"/>
    <dgm:cxn modelId="{FA9A3F3D-0E70-4029-975D-7AFA7C1BE53D}" type="presOf" srcId="{8B595876-BAEE-4E92-918A-9C2A969D3E2F}" destId="{E53B6158-A76F-4205-9A79-FBFB39B65E1B}" srcOrd="0" destOrd="0" presId="urn:microsoft.com/office/officeart/2005/8/layout/process1"/>
    <dgm:cxn modelId="{BA504F08-1CA2-4DE4-B3CD-F7BF8DD5C273}" type="presOf" srcId="{7D9F4F41-DADA-471C-87E1-5D8AC441A7D9}" destId="{26A4CFE1-9D2C-4350-95AA-655B5E37E0E5}" srcOrd="0" destOrd="0" presId="urn:microsoft.com/office/officeart/2005/8/layout/process1"/>
    <dgm:cxn modelId="{DA30D7C0-AA96-42E0-BF75-5873872AE9A4}" srcId="{074B0F81-451E-4C20-92DE-52D5D0B7D0A2}" destId="{7ADD25AC-43B3-47E2-8E11-B5645BCF09AF}" srcOrd="0" destOrd="0" parTransId="{43161EE3-9A95-4876-84A0-02D9C58BA5F6}" sibTransId="{BA8E143F-4D92-4531-A946-F925E078457C}"/>
    <dgm:cxn modelId="{ABBDCBDC-CC56-44C0-B8C5-1CC00D243663}" type="presOf" srcId="{074B0F81-451E-4C20-92DE-52D5D0B7D0A2}" destId="{BB381B94-967E-4445-82A1-6BF598554BD9}" srcOrd="0" destOrd="0" presId="urn:microsoft.com/office/officeart/2005/8/layout/process1"/>
    <dgm:cxn modelId="{37490487-0BC9-4EE5-9780-333FD6959994}" type="presOf" srcId="{7D9F4F41-DADA-471C-87E1-5D8AC441A7D9}" destId="{19F766C2-4F5A-4732-9C90-CF698B750C47}" srcOrd="1" destOrd="0" presId="urn:microsoft.com/office/officeart/2005/8/layout/process1"/>
    <dgm:cxn modelId="{EBE031CF-E185-444E-82D5-6A420FFE64F4}" type="presOf" srcId="{0803132E-216E-4B21-B8D0-D0D20D330E42}" destId="{98F776BB-5746-434A-AD49-7EFE99488D60}" srcOrd="0" destOrd="0" presId="urn:microsoft.com/office/officeart/2005/8/layout/process1"/>
    <dgm:cxn modelId="{F2B8B0A5-B572-4748-B113-EA06FEB5DCB1}" type="presOf" srcId="{F46359DA-FD00-4F2F-AAA7-F69B4735F295}" destId="{33ADA9C4-D6B9-4E3C-9882-0E8725285E34}" srcOrd="0" destOrd="0" presId="urn:microsoft.com/office/officeart/2005/8/layout/process1"/>
    <dgm:cxn modelId="{DB56B684-42AF-4E26-9585-FBA8CF7B8BE7}" srcId="{074B0F81-451E-4C20-92DE-52D5D0B7D0A2}" destId="{0803132E-216E-4B21-B8D0-D0D20D330E42}" srcOrd="2" destOrd="0" parTransId="{1C62F481-0C3D-4855-AB9F-1EDA704FA55E}" sibTransId="{F46359DA-FD00-4F2F-AAA7-F69B4735F295}"/>
    <dgm:cxn modelId="{B6268AC8-27B2-4CDE-BE99-85D598C28C68}" type="presOf" srcId="{BA8E143F-4D92-4531-A946-F925E078457C}" destId="{B9DACBD3-37E8-4A15-9749-E4C4B2E29437}" srcOrd="0" destOrd="0" presId="urn:microsoft.com/office/officeart/2005/8/layout/process1"/>
    <dgm:cxn modelId="{2382945A-9DF9-47E5-A73F-BF0B9853959F}" type="presParOf" srcId="{BB381B94-967E-4445-82A1-6BF598554BD9}" destId="{70EE5CA6-0022-42DB-8369-902297B160A3}" srcOrd="0" destOrd="0" presId="urn:microsoft.com/office/officeart/2005/8/layout/process1"/>
    <dgm:cxn modelId="{F39A1BD2-9EEE-4E25-88F7-DA93A9138F0F}" type="presParOf" srcId="{BB381B94-967E-4445-82A1-6BF598554BD9}" destId="{B9DACBD3-37E8-4A15-9749-E4C4B2E29437}" srcOrd="1" destOrd="0" presId="urn:microsoft.com/office/officeart/2005/8/layout/process1"/>
    <dgm:cxn modelId="{D04A5F11-266A-41DA-B4EC-74030699A322}" type="presParOf" srcId="{B9DACBD3-37E8-4A15-9749-E4C4B2E29437}" destId="{5EA41FAE-763F-496D-86D7-3450B0FF07A0}" srcOrd="0" destOrd="0" presId="urn:microsoft.com/office/officeart/2005/8/layout/process1"/>
    <dgm:cxn modelId="{A4841E8F-9842-480F-98E8-5D863C2FD751}" type="presParOf" srcId="{BB381B94-967E-4445-82A1-6BF598554BD9}" destId="{4CB15CEB-A49D-4D5F-969B-36ED562F3BAB}" srcOrd="2" destOrd="0" presId="urn:microsoft.com/office/officeart/2005/8/layout/process1"/>
    <dgm:cxn modelId="{CCE5BFBE-19A9-4032-9538-E627A7ED92D3}" type="presParOf" srcId="{BB381B94-967E-4445-82A1-6BF598554BD9}" destId="{26A4CFE1-9D2C-4350-95AA-655B5E37E0E5}" srcOrd="3" destOrd="0" presId="urn:microsoft.com/office/officeart/2005/8/layout/process1"/>
    <dgm:cxn modelId="{52EC8EC2-D6AD-4CCB-AE7D-6AF2C45028F9}" type="presParOf" srcId="{26A4CFE1-9D2C-4350-95AA-655B5E37E0E5}" destId="{19F766C2-4F5A-4732-9C90-CF698B750C47}" srcOrd="0" destOrd="0" presId="urn:microsoft.com/office/officeart/2005/8/layout/process1"/>
    <dgm:cxn modelId="{9B5ECF57-B49A-4986-BDE5-30EFEBBE0090}" type="presParOf" srcId="{BB381B94-967E-4445-82A1-6BF598554BD9}" destId="{98F776BB-5746-434A-AD49-7EFE99488D60}" srcOrd="4" destOrd="0" presId="urn:microsoft.com/office/officeart/2005/8/layout/process1"/>
    <dgm:cxn modelId="{34DCD452-D72A-4B46-B5F1-8B18F31B55E1}" type="presParOf" srcId="{BB381B94-967E-4445-82A1-6BF598554BD9}" destId="{33ADA9C4-D6B9-4E3C-9882-0E8725285E34}" srcOrd="5" destOrd="0" presId="urn:microsoft.com/office/officeart/2005/8/layout/process1"/>
    <dgm:cxn modelId="{F11BB432-DFC2-4278-B526-7E461CB6D8AE}" type="presParOf" srcId="{33ADA9C4-D6B9-4E3C-9882-0E8725285E34}" destId="{0C2F2D9B-716C-4C31-9843-DD4B30CD8EAC}" srcOrd="0" destOrd="0" presId="urn:microsoft.com/office/officeart/2005/8/layout/process1"/>
    <dgm:cxn modelId="{EC85254A-6E7A-4178-9B2C-640E0EC63133}" type="presParOf" srcId="{BB381B94-967E-4445-82A1-6BF598554BD9}" destId="{E53B6158-A76F-4205-9A79-FBFB39B65E1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A843E-064C-4E34-8ADC-AB9E6E03D77E}">
      <dsp:nvSpPr>
        <dsp:cNvPr id="0" name=""/>
        <dsp:cNvSpPr/>
      </dsp:nvSpPr>
      <dsp:spPr>
        <a:xfrm>
          <a:off x="3372" y="528598"/>
          <a:ext cx="2675536" cy="160532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Impacto MODERADO</a:t>
          </a:r>
          <a:endParaRPr lang="es-EC" sz="1800" kern="1200"/>
        </a:p>
      </dsp:txBody>
      <dsp:txXfrm>
        <a:off x="3372" y="528598"/>
        <a:ext cx="2675536" cy="1605322"/>
      </dsp:txXfrm>
    </dsp:sp>
    <dsp:sp modelId="{FFCE34F2-BE25-4F8C-A59F-032644286302}">
      <dsp:nvSpPr>
        <dsp:cNvPr id="0" name=""/>
        <dsp:cNvSpPr/>
      </dsp:nvSpPr>
      <dsp:spPr>
        <a:xfrm>
          <a:off x="2946463" y="528598"/>
          <a:ext cx="2675536" cy="1605322"/>
        </a:xfrm>
        <a:prstGeom prst="rect">
          <a:avLst/>
        </a:prstGeom>
        <a:gradFill rotWithShape="0">
          <a:gsLst>
            <a:gs pos="0">
              <a:schemeClr val="accent3">
                <a:hueOff val="1009856"/>
                <a:satOff val="6090"/>
                <a:lumOff val="-3692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1009856"/>
                <a:satOff val="6090"/>
                <a:lumOff val="-3692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Ventas -4,96% tomando en cuenta los años 2015 y 2016</a:t>
          </a:r>
          <a:endParaRPr lang="es-ES" sz="1800" kern="1200" dirty="0" smtClean="0"/>
        </a:p>
      </dsp:txBody>
      <dsp:txXfrm>
        <a:off x="2946463" y="528598"/>
        <a:ext cx="2675536" cy="1605322"/>
      </dsp:txXfrm>
    </dsp:sp>
    <dsp:sp modelId="{4AA695F1-CD97-49A9-9719-1A1BC96E6C3C}">
      <dsp:nvSpPr>
        <dsp:cNvPr id="0" name=""/>
        <dsp:cNvSpPr/>
      </dsp:nvSpPr>
      <dsp:spPr>
        <a:xfrm>
          <a:off x="5889553" y="528598"/>
          <a:ext cx="2675536" cy="1605322"/>
        </a:xfrm>
        <a:prstGeom prst="rect">
          <a:avLst/>
        </a:prstGeom>
        <a:gradFill rotWithShape="0">
          <a:gsLst>
            <a:gs pos="0">
              <a:schemeClr val="accent3">
                <a:hueOff val="2019711"/>
                <a:satOff val="12180"/>
                <a:lumOff val="-7385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2019711"/>
                <a:satOff val="12180"/>
                <a:lumOff val="-7385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Empresa E: 72.94% de las ventas del sector </a:t>
          </a:r>
        </a:p>
      </dsp:txBody>
      <dsp:txXfrm>
        <a:off x="5889553" y="528598"/>
        <a:ext cx="2675536" cy="1605322"/>
      </dsp:txXfrm>
    </dsp:sp>
    <dsp:sp modelId="{68F8CFBD-1AD0-4CC9-8FB8-7D83FA3C87F7}">
      <dsp:nvSpPr>
        <dsp:cNvPr id="0" name=""/>
        <dsp:cNvSpPr/>
      </dsp:nvSpPr>
      <dsp:spPr>
        <a:xfrm>
          <a:off x="8832644" y="528598"/>
          <a:ext cx="2675536" cy="1605322"/>
        </a:xfrm>
        <a:prstGeom prst="rect">
          <a:avLst/>
        </a:prstGeom>
        <a:gradFill rotWithShape="0">
          <a:gsLst>
            <a:gs pos="0">
              <a:schemeClr val="accent3">
                <a:hueOff val="3029567"/>
                <a:satOff val="18270"/>
                <a:lumOff val="-11077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3029567"/>
                <a:satOff val="18270"/>
                <a:lumOff val="-11077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Empresas con menos participación sin afección.</a:t>
          </a:r>
          <a:endParaRPr lang="es-EC" sz="1800" kern="1200" dirty="0"/>
        </a:p>
      </dsp:txBody>
      <dsp:txXfrm>
        <a:off x="8832644" y="528598"/>
        <a:ext cx="2675536" cy="1605322"/>
      </dsp:txXfrm>
    </dsp:sp>
    <dsp:sp modelId="{71480E09-A8B5-449D-9EA4-AB27D5DC3B95}">
      <dsp:nvSpPr>
        <dsp:cNvPr id="0" name=""/>
        <dsp:cNvSpPr/>
      </dsp:nvSpPr>
      <dsp:spPr>
        <a:xfrm>
          <a:off x="1474917" y="2401474"/>
          <a:ext cx="2675536" cy="1605322"/>
        </a:xfrm>
        <a:prstGeom prst="rect">
          <a:avLst/>
        </a:prstGeom>
        <a:gradFill rotWithShape="0">
          <a:gsLst>
            <a:gs pos="0">
              <a:schemeClr val="accent3">
                <a:hueOff val="4039423"/>
                <a:satOff val="24360"/>
                <a:lumOff val="-1477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4039423"/>
                <a:satOff val="24360"/>
                <a:lumOff val="-1477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/>
            <a:t>Utilidad neta -10,45%, tomando en cuenta los años 2014 al 2016, costo de ventas incrementa un 12,13% y los egresos incrementan en un 0,16%</a:t>
          </a:r>
          <a:endParaRPr lang="es-EC" sz="1800" kern="1200" dirty="0"/>
        </a:p>
      </dsp:txBody>
      <dsp:txXfrm>
        <a:off x="1474917" y="2401474"/>
        <a:ext cx="2675536" cy="1605322"/>
      </dsp:txXfrm>
    </dsp:sp>
    <dsp:sp modelId="{DBC70936-6CB7-423F-9B4A-4DF2CEBEF2ED}">
      <dsp:nvSpPr>
        <dsp:cNvPr id="0" name=""/>
        <dsp:cNvSpPr/>
      </dsp:nvSpPr>
      <dsp:spPr>
        <a:xfrm>
          <a:off x="4418008" y="2401474"/>
          <a:ext cx="2675536" cy="1605322"/>
        </a:xfrm>
        <a:prstGeom prst="rect">
          <a:avLst/>
        </a:prstGeom>
        <a:gradFill rotWithShape="0">
          <a:gsLst>
            <a:gs pos="0">
              <a:schemeClr val="accent3">
                <a:hueOff val="5049278"/>
                <a:satOff val="30450"/>
                <a:lumOff val="-18462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5049278"/>
                <a:satOff val="30450"/>
                <a:lumOff val="-18462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 más reformas tributarias las ventas disminuyen, en promedio existe una correlación de -0,9097. </a:t>
          </a:r>
          <a:endParaRPr lang="es-EC" sz="1800" kern="1200" dirty="0"/>
        </a:p>
      </dsp:txBody>
      <dsp:txXfrm>
        <a:off x="4418008" y="2401474"/>
        <a:ext cx="2675536" cy="1605322"/>
      </dsp:txXfrm>
    </dsp:sp>
    <dsp:sp modelId="{4D8911AF-9D54-4E9B-89E0-FF96C4CC6CF9}">
      <dsp:nvSpPr>
        <dsp:cNvPr id="0" name=""/>
        <dsp:cNvSpPr/>
      </dsp:nvSpPr>
      <dsp:spPr>
        <a:xfrm>
          <a:off x="7361099" y="2401474"/>
          <a:ext cx="2675536" cy="1605322"/>
        </a:xfrm>
        <a:prstGeom prst="rect">
          <a:avLst/>
        </a:prstGeom>
        <a:gradFill rotWithShape="0">
          <a:gsLst>
            <a:gs pos="0">
              <a:schemeClr val="accent3">
                <a:hueOff val="6059134"/>
                <a:satOff val="36540"/>
                <a:lumOff val="-22155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6059134"/>
                <a:satOff val="36540"/>
                <a:lumOff val="-22155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Proyecciones</a:t>
          </a:r>
          <a:endParaRPr lang="es-EC" sz="1800" kern="1200" dirty="0"/>
        </a:p>
      </dsp:txBody>
      <dsp:txXfrm>
        <a:off x="7361099" y="2401474"/>
        <a:ext cx="2675536" cy="16053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E5CA6-0022-42DB-8369-902297B160A3}">
      <dsp:nvSpPr>
        <dsp:cNvPr id="0" name=""/>
        <dsp:cNvSpPr/>
      </dsp:nvSpPr>
      <dsp:spPr>
        <a:xfrm>
          <a:off x="4212" y="1109391"/>
          <a:ext cx="1841599" cy="1208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Aplicación de estrategias</a:t>
          </a:r>
          <a:endParaRPr lang="es-EC" sz="1800" kern="1200"/>
        </a:p>
      </dsp:txBody>
      <dsp:txXfrm>
        <a:off x="39609" y="1144788"/>
        <a:ext cx="1770805" cy="1137755"/>
      </dsp:txXfrm>
    </dsp:sp>
    <dsp:sp modelId="{B9DACBD3-37E8-4A15-9749-E4C4B2E29437}">
      <dsp:nvSpPr>
        <dsp:cNvPr id="0" name=""/>
        <dsp:cNvSpPr/>
      </dsp:nvSpPr>
      <dsp:spPr>
        <a:xfrm>
          <a:off x="2029971" y="1485307"/>
          <a:ext cx="390419" cy="4567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2029971" y="1576650"/>
        <a:ext cx="273293" cy="274030"/>
      </dsp:txXfrm>
    </dsp:sp>
    <dsp:sp modelId="{4CB15CEB-A49D-4D5F-969B-36ED562F3BAB}">
      <dsp:nvSpPr>
        <dsp:cNvPr id="0" name=""/>
        <dsp:cNvSpPr/>
      </dsp:nvSpPr>
      <dsp:spPr>
        <a:xfrm>
          <a:off x="2582451" y="1109391"/>
          <a:ext cx="1841599" cy="1208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019711"/>
                <a:satOff val="12180"/>
                <a:lumOff val="-7385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2019711"/>
                <a:satOff val="12180"/>
                <a:lumOff val="-7385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Adecuada toma de decisiones frente a cambios tributarios</a:t>
          </a:r>
          <a:endParaRPr lang="es-EC" sz="1800" kern="1200" dirty="0"/>
        </a:p>
      </dsp:txBody>
      <dsp:txXfrm>
        <a:off x="2617848" y="1144788"/>
        <a:ext cx="1770805" cy="1137755"/>
      </dsp:txXfrm>
    </dsp:sp>
    <dsp:sp modelId="{26A4CFE1-9D2C-4350-95AA-655B5E37E0E5}">
      <dsp:nvSpPr>
        <dsp:cNvPr id="0" name=""/>
        <dsp:cNvSpPr/>
      </dsp:nvSpPr>
      <dsp:spPr>
        <a:xfrm>
          <a:off x="4608211" y="1485307"/>
          <a:ext cx="390419" cy="4567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029567"/>
                <a:satOff val="18270"/>
                <a:lumOff val="-11077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3029567"/>
                <a:satOff val="18270"/>
                <a:lumOff val="-11077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4608211" y="1576650"/>
        <a:ext cx="273293" cy="274030"/>
      </dsp:txXfrm>
    </dsp:sp>
    <dsp:sp modelId="{98F776BB-5746-434A-AD49-7EFE99488D60}">
      <dsp:nvSpPr>
        <dsp:cNvPr id="0" name=""/>
        <dsp:cNvSpPr/>
      </dsp:nvSpPr>
      <dsp:spPr>
        <a:xfrm>
          <a:off x="5160691" y="1109391"/>
          <a:ext cx="1841599" cy="1208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039423"/>
                <a:satOff val="24360"/>
                <a:lumOff val="-1477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4039423"/>
                <a:satOff val="24360"/>
                <a:lumOff val="-1477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Manejar instrumentos de análisis financieros </a:t>
          </a:r>
          <a:endParaRPr lang="es-EC" sz="1800" kern="1200" dirty="0"/>
        </a:p>
      </dsp:txBody>
      <dsp:txXfrm>
        <a:off x="5196088" y="1144788"/>
        <a:ext cx="1770805" cy="1137755"/>
      </dsp:txXfrm>
    </dsp:sp>
    <dsp:sp modelId="{33ADA9C4-D6B9-4E3C-9882-0E8725285E34}">
      <dsp:nvSpPr>
        <dsp:cNvPr id="0" name=""/>
        <dsp:cNvSpPr/>
      </dsp:nvSpPr>
      <dsp:spPr>
        <a:xfrm>
          <a:off x="7186451" y="1485307"/>
          <a:ext cx="390419" cy="4567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6059134"/>
                <a:satOff val="36540"/>
                <a:lumOff val="-22155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6059134"/>
                <a:satOff val="36540"/>
                <a:lumOff val="-22155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7186451" y="1576650"/>
        <a:ext cx="273293" cy="274030"/>
      </dsp:txXfrm>
    </dsp:sp>
    <dsp:sp modelId="{E53B6158-A76F-4205-9A79-FBFB39B65E1B}">
      <dsp:nvSpPr>
        <dsp:cNvPr id="0" name=""/>
        <dsp:cNvSpPr/>
      </dsp:nvSpPr>
      <dsp:spPr>
        <a:xfrm>
          <a:off x="7738931" y="1109391"/>
          <a:ext cx="1841599" cy="1208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6059134"/>
                <a:satOff val="36540"/>
                <a:lumOff val="-22155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6059134"/>
                <a:satOff val="36540"/>
                <a:lumOff val="-22155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/>
            <a:t>Ajustar precios</a:t>
          </a:r>
          <a:endParaRPr lang="es-EC" sz="1800" kern="1200" dirty="0"/>
        </a:p>
      </dsp:txBody>
      <dsp:txXfrm>
        <a:off x="7774328" y="1144788"/>
        <a:ext cx="1770805" cy="1137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C86E6-C4E1-4DF7-8D14-67D90BA95EDC}" type="datetimeFigureOut">
              <a:rPr lang="es-EC" smtClean="0"/>
              <a:t>15/03/2018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16797-19E6-4FA8-8E1F-8194A946CC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128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LOS ELEMENTOS DEL ER INCREMENTAN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16797-19E6-4FA8-8E1F-8194A946CC44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8120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LOS GASTOS SE INREMENTAN Y LA UTILIDAD NETA DISMINUYE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16797-19E6-4FA8-8E1F-8194A946CC44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721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16797-19E6-4FA8-8E1F-8194A946CC44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1425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TODAS</a:t>
            </a:r>
            <a:r>
              <a:rPr lang="es-EC" baseline="0" dirty="0" smtClean="0"/>
              <a:t> LA CUENTAS DEL ER DISMINUYEN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16797-19E6-4FA8-8E1F-8194A946CC44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3706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TODOS LOS INDICES</a:t>
            </a:r>
            <a:r>
              <a:rPr lang="es-EC" baseline="0" dirty="0" smtClean="0"/>
              <a:t> DE RENTABILIDAD DISMINUYEN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16797-19E6-4FA8-8E1F-8194A946CC44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958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855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730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62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81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0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607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03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1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2A54C80-263E-416B-A8E0-580EDEADCBDC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9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2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867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95460" y="1382221"/>
            <a:ext cx="10290219" cy="4826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CIENCIAS ECONÓMICAS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ADMINISTRATIVAS Y DE COMERCIO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es-EC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CARRERA DE INGENIERÍA EN FINANZAS Y AUDITORÍA, </a:t>
            </a:r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CPA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es-EC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PROYECTO DE INVESTIGACIÓN PREVIO A LA OBTENCIÓN DEL TÍTULO DE INGENIERO </a:t>
            </a:r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FINANZAS</a:t>
            </a: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CONTADOR PÚBLICO – AUDITOR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es-EC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AUTOR: </a:t>
            </a:r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LASCANO CINEROS EDITH CAROLINA</a:t>
            </a:r>
            <a:endParaRPr lang="es-EC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727" y="65371"/>
            <a:ext cx="5285690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73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14588" y="508905"/>
            <a:ext cx="82269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RESULTADOS Y </a:t>
            </a:r>
            <a:r>
              <a:rPr lang="es-EC" sz="3200" b="1" kern="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ANÁLISIS DE VENTAS</a:t>
            </a:r>
            <a:endParaRPr lang="es-EC" sz="40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r="20101"/>
          <a:stretch/>
        </p:blipFill>
        <p:spPr bwMode="auto">
          <a:xfrm>
            <a:off x="2933599" y="1991171"/>
            <a:ext cx="5807921" cy="443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83592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25290" y="663452"/>
            <a:ext cx="70070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RESULTADOS </a:t>
            </a:r>
            <a:r>
              <a:rPr lang="es-EC" sz="3200" b="1" kern="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 LA ENCUESTA</a:t>
            </a:r>
            <a:endParaRPr lang="es-EC" sz="40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23742" y="2011131"/>
            <a:ext cx="3610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1.	¿Cuál ha sido el comportamiento de la curva de ventas en los años 2014 al 2016?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r="19852"/>
          <a:stretch/>
        </p:blipFill>
        <p:spPr bwMode="auto">
          <a:xfrm>
            <a:off x="757707" y="3136051"/>
            <a:ext cx="3142445" cy="3200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r="20071"/>
          <a:stretch/>
        </p:blipFill>
        <p:spPr bwMode="auto">
          <a:xfrm>
            <a:off x="4803262" y="2292492"/>
            <a:ext cx="2808154" cy="275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616798" y="1826465"/>
            <a:ext cx="2871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dirty="0" smtClean="0"/>
              <a:t>Factores de incremento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r="4231"/>
          <a:stretch/>
        </p:blipFill>
        <p:spPr bwMode="auto">
          <a:xfrm>
            <a:off x="7801370" y="3863625"/>
            <a:ext cx="4152011" cy="275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8441380" y="3301110"/>
            <a:ext cx="2871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dirty="0" smtClean="0"/>
              <a:t>Factores de reducción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4378817" y="2011131"/>
            <a:ext cx="38637" cy="460839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7082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25290" y="663452"/>
            <a:ext cx="70070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RESULTADOS </a:t>
            </a:r>
            <a:r>
              <a:rPr lang="es-EC" sz="3200" b="1" kern="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 LA ENCUESTA</a:t>
            </a:r>
            <a:endParaRPr lang="es-EC" sz="40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23742" y="2011131"/>
            <a:ext cx="3610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2.	¿Cuál ha sido el comportamiento de la rentabilidad?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616798" y="1826465"/>
            <a:ext cx="2871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dirty="0" smtClean="0"/>
              <a:t>Factores de incremento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r="4231"/>
          <a:stretch/>
        </p:blipFill>
        <p:spPr bwMode="auto">
          <a:xfrm>
            <a:off x="7911201" y="3670442"/>
            <a:ext cx="4152011" cy="275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8441380" y="3086456"/>
            <a:ext cx="2871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dirty="0" smtClean="0"/>
              <a:t>Factores de reducción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4378817" y="2011131"/>
            <a:ext cx="38637" cy="460839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8" r="19933"/>
          <a:stretch/>
        </p:blipFill>
        <p:spPr bwMode="auto">
          <a:xfrm>
            <a:off x="725290" y="3056580"/>
            <a:ext cx="3228524" cy="332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r="19655"/>
          <a:stretch/>
        </p:blipFill>
        <p:spPr bwMode="auto">
          <a:xfrm>
            <a:off x="5047369" y="2451157"/>
            <a:ext cx="2684967" cy="275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0717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25290" y="663452"/>
            <a:ext cx="70070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RESULTADOS </a:t>
            </a:r>
            <a:r>
              <a:rPr lang="es-EC" sz="3200" b="1" kern="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 LA ENCUESTA</a:t>
            </a:r>
            <a:endParaRPr lang="es-EC" sz="40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23742" y="2011131"/>
            <a:ext cx="3610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3.	¿Cuál ha sido el comportamiento de la liquidez?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r="20071"/>
          <a:stretch/>
        </p:blipFill>
        <p:spPr bwMode="auto">
          <a:xfrm>
            <a:off x="4906293" y="2334296"/>
            <a:ext cx="2929074" cy="2874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616798" y="1826465"/>
            <a:ext cx="2871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dirty="0" smtClean="0"/>
              <a:t>Factores de incremento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8380065" y="3120562"/>
            <a:ext cx="2871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dirty="0" smtClean="0"/>
              <a:t>Factores de reducción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4378817" y="2011131"/>
            <a:ext cx="38637" cy="460839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15914"/>
          <a:stretch/>
        </p:blipFill>
        <p:spPr bwMode="auto">
          <a:xfrm>
            <a:off x="691167" y="2975977"/>
            <a:ext cx="3275526" cy="299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r="16981"/>
          <a:stretch/>
        </p:blipFill>
        <p:spPr bwMode="auto">
          <a:xfrm>
            <a:off x="8483096" y="3591277"/>
            <a:ext cx="3135562" cy="2885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0717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25290" y="663452"/>
            <a:ext cx="70070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RESULTADOS </a:t>
            </a:r>
            <a:r>
              <a:rPr lang="es-EC" sz="3200" b="1" kern="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 LA ENCUESTA</a:t>
            </a:r>
            <a:endParaRPr lang="es-EC" sz="40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23742" y="2011131"/>
            <a:ext cx="3610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4.	¿Cuál ha sido el comportamiento del endeudamiento?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616798" y="1826465"/>
            <a:ext cx="2871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dirty="0" smtClean="0"/>
              <a:t>Factores de incremento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8441380" y="3120562"/>
            <a:ext cx="2871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dirty="0" smtClean="0"/>
              <a:t>Factores de reducción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4378817" y="2011131"/>
            <a:ext cx="38637" cy="460839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9" r="19186"/>
          <a:stretch/>
        </p:blipFill>
        <p:spPr bwMode="auto">
          <a:xfrm>
            <a:off x="725290" y="3108280"/>
            <a:ext cx="2992190" cy="2973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4" r="16700"/>
          <a:stretch/>
        </p:blipFill>
        <p:spPr bwMode="auto">
          <a:xfrm>
            <a:off x="4971246" y="2382644"/>
            <a:ext cx="2910625" cy="275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r="18074"/>
          <a:stretch/>
        </p:blipFill>
        <p:spPr bwMode="auto">
          <a:xfrm>
            <a:off x="8544855" y="3593206"/>
            <a:ext cx="3123404" cy="2923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0717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25290" y="663452"/>
            <a:ext cx="70070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RESULTADOS </a:t>
            </a:r>
            <a:r>
              <a:rPr lang="es-EC" sz="3200" b="1" kern="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 LA ENCUESTA</a:t>
            </a:r>
            <a:endParaRPr lang="es-EC" sz="40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23742" y="2011131"/>
            <a:ext cx="3610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5.	¿Se implementaron estrategias para disminuir el incremento del IVA?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617992" y="2301061"/>
            <a:ext cx="4707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dirty="0"/>
              <a:t>5.1	Si su respuesta es sí, estas estrategias han funcionado:</a:t>
            </a:r>
            <a:endParaRPr lang="es-ES" dirty="0" smtClean="0"/>
          </a:p>
        </p:txBody>
      </p:sp>
      <p:cxnSp>
        <p:nvCxnSpPr>
          <p:cNvPr id="6" name="5 Conector recto"/>
          <p:cNvCxnSpPr/>
          <p:nvPr/>
        </p:nvCxnSpPr>
        <p:spPr>
          <a:xfrm>
            <a:off x="4378817" y="2011131"/>
            <a:ext cx="38637" cy="460839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4" r="20311"/>
          <a:stretch/>
        </p:blipFill>
        <p:spPr bwMode="auto">
          <a:xfrm>
            <a:off x="944450" y="3120561"/>
            <a:ext cx="2959344" cy="2945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r="14734"/>
          <a:stretch/>
        </p:blipFill>
        <p:spPr bwMode="auto">
          <a:xfrm>
            <a:off x="6542467" y="3082830"/>
            <a:ext cx="3258355" cy="275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76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4304" y="605158"/>
            <a:ext cx="11295080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ANÁLISIS E INTERPRETACIÓN DE LA INFORMACIÓN</a:t>
            </a:r>
            <a:endParaRPr lang="es-EC" sz="40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73768" y="1928882"/>
            <a:ext cx="1883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Empresa A</a:t>
            </a:r>
            <a:endParaRPr lang="es-EC" sz="2800" b="1" dirty="0"/>
          </a:p>
        </p:txBody>
      </p:sp>
      <p:sp>
        <p:nvSpPr>
          <p:cNvPr id="3" name="Rectángulo 2"/>
          <p:cNvSpPr/>
          <p:nvPr/>
        </p:nvSpPr>
        <p:spPr>
          <a:xfrm>
            <a:off x="673768" y="2602358"/>
            <a:ext cx="434741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just">
              <a:lnSpc>
                <a:spcPct val="150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Empresa fundada en 1978, dedicada a la producción y comercialización de chocolate, entre sus productos principales se encuentra los confites blandos en base al chocolate, chocolate blanco y negro. Elabora productos de confitería: caramelos, turrón, grageas y pastillas de confitería, goma de mascar (chicles), confites blandos, confitería a base de chocolate y chocolate blanco, etcétera.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55" y="2190492"/>
            <a:ext cx="2350939" cy="1563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30" y="2823536"/>
            <a:ext cx="2543686" cy="1694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03" y="4861985"/>
            <a:ext cx="3144382" cy="1572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9779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82603" y="745095"/>
            <a:ext cx="5283819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ANÁLISIS HORIZONTAL</a:t>
            </a:r>
            <a:endParaRPr lang="es-EC" sz="3200" b="1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9" y="2389159"/>
            <a:ext cx="6605283" cy="31262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7287"/>
          <a:stretch/>
        </p:blipFill>
        <p:spPr>
          <a:xfrm>
            <a:off x="6710512" y="3143776"/>
            <a:ext cx="5481487" cy="355366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82603" y="1945186"/>
            <a:ext cx="2319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Balance General de A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6847117" y="2682568"/>
            <a:ext cx="2719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Estado de resultados de A</a:t>
            </a:r>
            <a:endParaRPr lang="es-EC" dirty="0"/>
          </a:p>
        </p:txBody>
      </p:sp>
      <p:sp>
        <p:nvSpPr>
          <p:cNvPr id="2" name="Elipse 1"/>
          <p:cNvSpPr/>
          <p:nvPr/>
        </p:nvSpPr>
        <p:spPr>
          <a:xfrm>
            <a:off x="3361340" y="5194300"/>
            <a:ext cx="660400" cy="321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Elipse 8"/>
          <p:cNvSpPr/>
          <p:nvPr/>
        </p:nvSpPr>
        <p:spPr>
          <a:xfrm>
            <a:off x="5788215" y="5194299"/>
            <a:ext cx="660400" cy="321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lipse 9"/>
          <p:cNvSpPr/>
          <p:nvPr/>
        </p:nvSpPr>
        <p:spPr>
          <a:xfrm>
            <a:off x="11071415" y="6396519"/>
            <a:ext cx="660400" cy="321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/>
          <p:cNvSpPr/>
          <p:nvPr/>
        </p:nvSpPr>
        <p:spPr>
          <a:xfrm>
            <a:off x="8507943" y="6396519"/>
            <a:ext cx="660400" cy="321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196958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54691" y="502424"/>
            <a:ext cx="6093336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RENTABILIDAD Y LIQUIDEZ</a:t>
            </a:r>
            <a:endParaRPr lang="es-EC" sz="4000" b="1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863927" y="1331852"/>
            <a:ext cx="1268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Liquidez A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61738" y="2286986"/>
            <a:ext cx="1678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</a:rPr>
              <a:t>Rentabilidad A</a:t>
            </a:r>
            <a:endParaRPr lang="es-EC" dirty="0"/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5010257"/>
              </p:ext>
            </p:extLst>
          </p:nvPr>
        </p:nvGraphicFramePr>
        <p:xfrm>
          <a:off x="261738" y="2774221"/>
          <a:ext cx="4924936" cy="3160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5483"/>
              </p:ext>
            </p:extLst>
          </p:nvPr>
        </p:nvGraphicFramePr>
        <p:xfrm>
          <a:off x="6324586" y="1731630"/>
          <a:ext cx="3924314" cy="2499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2660768"/>
              </p:ext>
            </p:extLst>
          </p:nvPr>
        </p:nvGraphicFramePr>
        <p:xfrm>
          <a:off x="7879415" y="4230890"/>
          <a:ext cx="4312585" cy="2595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Elipse 1"/>
          <p:cNvSpPr/>
          <p:nvPr/>
        </p:nvSpPr>
        <p:spPr>
          <a:xfrm>
            <a:off x="4254500" y="486410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Elipse 15"/>
          <p:cNvSpPr/>
          <p:nvPr/>
        </p:nvSpPr>
        <p:spPr>
          <a:xfrm>
            <a:off x="7814788" y="395149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57714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4304" y="605158"/>
            <a:ext cx="11295080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ANÁLISIS E INTERPRETACIÓN DE LA INFORMACIÓN</a:t>
            </a:r>
            <a:endParaRPr lang="es-EC" sz="40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73768" y="1928882"/>
            <a:ext cx="1882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Empresa </a:t>
            </a:r>
            <a:r>
              <a:rPr lang="es-E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endParaRPr lang="es-EC" sz="2800" b="1" dirty="0"/>
          </a:p>
        </p:txBody>
      </p:sp>
      <p:sp>
        <p:nvSpPr>
          <p:cNvPr id="3" name="Rectángulo 2"/>
          <p:cNvSpPr/>
          <p:nvPr/>
        </p:nvSpPr>
        <p:spPr>
          <a:xfrm>
            <a:off x="673768" y="2602358"/>
            <a:ext cx="4347411" cy="336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Empresa fundada en 2012, dedicada a la producción y comercialización de chocolate, entre sus productos principales se encuentra frutos secos recubiertos de chocolate, entres estos tenemos: avellana, menta, coco, nuez, cascara de naranja, pepa de zambo, café. Se utiliza ambos productos: chocolate negro y chocolate blanco.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44" y="1928882"/>
            <a:ext cx="2067060" cy="1689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121" y="3085028"/>
            <a:ext cx="2356834" cy="1569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64" y="4379899"/>
            <a:ext cx="2612829" cy="1739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1585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69701" y="2072380"/>
            <a:ext cx="9105363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TEMA: </a:t>
            </a:r>
            <a:r>
              <a:rPr kumimoji="0" lang="es-EC" altLang="es-EC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INCREMENTO DEL IVA E</a:t>
            </a:r>
            <a:r>
              <a:rPr kumimoji="0" lang="es-EC" altLang="es-EC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IMPACTO FINANCIERO EN LAS PYMES ALIMENTICIAS DE QUITO</a:t>
            </a:r>
            <a:endParaRPr kumimoji="0" lang="es-EC" alt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219718" y="5738146"/>
            <a:ext cx="46879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DIRECTOR: ING. </a:t>
            </a:r>
            <a:r>
              <a:rPr lang="es-ES" altLang="es-EC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ÁLVARO CARRILLO</a:t>
            </a:r>
            <a:endParaRPr kumimoji="0" lang="es-EC" alt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SANGOLQU</a:t>
            </a: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MARZO 2018</a:t>
            </a:r>
            <a:endParaRPr kumimoji="0" lang="es-ES" altLang="es-EC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5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82603" y="745095"/>
            <a:ext cx="5283819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ANÁLISIS HORIZONTAL</a:t>
            </a:r>
            <a:endParaRPr lang="es-EC" sz="3200" b="1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82603" y="1945186"/>
            <a:ext cx="2319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Balance General de B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6847117" y="2682568"/>
            <a:ext cx="2719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Estado de resultados de B</a:t>
            </a:r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5" y="2407567"/>
            <a:ext cx="6577309" cy="32154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957" y="3538899"/>
            <a:ext cx="5522043" cy="3319101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5448922" y="4919049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lipse 9"/>
          <p:cNvSpPr/>
          <p:nvPr/>
        </p:nvSpPr>
        <p:spPr>
          <a:xfrm>
            <a:off x="3962400" y="4779349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/>
          <p:cNvSpPr/>
          <p:nvPr/>
        </p:nvSpPr>
        <p:spPr>
          <a:xfrm>
            <a:off x="10947400" y="618490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98072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54691" y="505181"/>
            <a:ext cx="6093336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RENTABILIDAD Y LIQUIDEZ</a:t>
            </a:r>
            <a:endParaRPr lang="es-EC" sz="4000" b="1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648027" y="1397462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Liquidez </a:t>
            </a:r>
            <a:r>
              <a:rPr lang="es-E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50423" y="2286986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</a:rPr>
              <a:t>Rentabilidad </a:t>
            </a: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endParaRPr lang="es-EC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9502039"/>
              </p:ext>
            </p:extLst>
          </p:nvPr>
        </p:nvGraphicFramePr>
        <p:xfrm>
          <a:off x="242137" y="2774460"/>
          <a:ext cx="5142663" cy="3298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0064866"/>
              </p:ext>
            </p:extLst>
          </p:nvPr>
        </p:nvGraphicFramePr>
        <p:xfrm>
          <a:off x="6419426" y="1766794"/>
          <a:ext cx="3727873" cy="2397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4165325"/>
              </p:ext>
            </p:extLst>
          </p:nvPr>
        </p:nvGraphicFramePr>
        <p:xfrm>
          <a:off x="8155567" y="4164614"/>
          <a:ext cx="3983464" cy="2538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Elipse 14"/>
          <p:cNvSpPr/>
          <p:nvPr/>
        </p:nvSpPr>
        <p:spPr>
          <a:xfrm>
            <a:off x="9357638" y="3885214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Elipse 15"/>
          <p:cNvSpPr/>
          <p:nvPr/>
        </p:nvSpPr>
        <p:spPr>
          <a:xfrm>
            <a:off x="11252200" y="6273800"/>
            <a:ext cx="6985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66250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4304" y="605158"/>
            <a:ext cx="11295080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ANÁLISIS E INTERPRETACIÓN DE LA INFORMACIÓN</a:t>
            </a:r>
            <a:endParaRPr lang="es-EC" sz="40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73768" y="1928882"/>
            <a:ext cx="1903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Empresa </a:t>
            </a:r>
            <a:r>
              <a:rPr lang="es-E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s-EC" sz="2800" b="1" dirty="0"/>
          </a:p>
        </p:txBody>
      </p:sp>
      <p:sp>
        <p:nvSpPr>
          <p:cNvPr id="3" name="Rectángulo 2"/>
          <p:cNvSpPr/>
          <p:nvPr/>
        </p:nvSpPr>
        <p:spPr>
          <a:xfrm>
            <a:off x="673768" y="2602358"/>
            <a:ext cx="4347411" cy="2535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Empresa fundada en 2013, dedicada a la producción y comercialización de chocolate, entre sus productos principales se encuentra la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cocoa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fino aroma, de aquí se derivan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Licor de cacao, Manteca de cacao, Polvo de cacao y Semillas de cacao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395" y="2114963"/>
            <a:ext cx="2722245" cy="1529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824" y="3057018"/>
            <a:ext cx="2621119" cy="1744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355" y="4245346"/>
            <a:ext cx="2677732" cy="1785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9401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82603" y="745095"/>
            <a:ext cx="5283819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ANÁLISIS HORIZONTAL</a:t>
            </a:r>
            <a:endParaRPr lang="es-EC" sz="3200" b="1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82603" y="1945186"/>
            <a:ext cx="2332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Balance General de C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6861631" y="2885768"/>
            <a:ext cx="273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Estado de resultados de C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34" y="2327218"/>
            <a:ext cx="6580134" cy="28961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232" y="3494586"/>
            <a:ext cx="5595768" cy="3363414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5321300" y="478790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lipse 9"/>
          <p:cNvSpPr/>
          <p:nvPr/>
        </p:nvSpPr>
        <p:spPr>
          <a:xfrm>
            <a:off x="1013948" y="478790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/>
          <p:cNvSpPr/>
          <p:nvPr/>
        </p:nvSpPr>
        <p:spPr>
          <a:xfrm>
            <a:off x="11023600" y="628650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/>
          <p:cNvSpPr/>
          <p:nvPr/>
        </p:nvSpPr>
        <p:spPr>
          <a:xfrm>
            <a:off x="10172700" y="628650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98644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54691" y="505181"/>
            <a:ext cx="6093336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RENTABILIDAD Y LIQUIDEZ</a:t>
            </a:r>
            <a:endParaRPr lang="es-EC" sz="4000" b="1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648027" y="1397462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Liquidez C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50423" y="2286986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</a:rPr>
              <a:t>Rentabilidad C</a:t>
            </a:r>
            <a:endParaRPr lang="es-EC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2736702"/>
              </p:ext>
            </p:extLst>
          </p:nvPr>
        </p:nvGraphicFramePr>
        <p:xfrm>
          <a:off x="554691" y="2886868"/>
          <a:ext cx="5073276" cy="3171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1410928"/>
              </p:ext>
            </p:extLst>
          </p:nvPr>
        </p:nvGraphicFramePr>
        <p:xfrm>
          <a:off x="6196597" y="1739912"/>
          <a:ext cx="3863976" cy="2434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603019"/>
              </p:ext>
            </p:extLst>
          </p:nvPr>
        </p:nvGraphicFramePr>
        <p:xfrm>
          <a:off x="8098715" y="4182938"/>
          <a:ext cx="3923715" cy="2455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Elipse 11"/>
          <p:cNvSpPr/>
          <p:nvPr/>
        </p:nvSpPr>
        <p:spPr>
          <a:xfrm>
            <a:off x="4648200" y="577850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/>
          <p:cNvSpPr/>
          <p:nvPr/>
        </p:nvSpPr>
        <p:spPr>
          <a:xfrm>
            <a:off x="8496300" y="3859484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/>
          <p:cNvSpPr/>
          <p:nvPr/>
        </p:nvSpPr>
        <p:spPr>
          <a:xfrm>
            <a:off x="10248900" y="6314615"/>
            <a:ext cx="863600" cy="3234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99062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4304" y="605158"/>
            <a:ext cx="11295080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ANÁLISIS E INTERPRETACIÓN DE LA INFORMACIÓN</a:t>
            </a:r>
            <a:endParaRPr lang="es-EC" sz="40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73767" y="2791322"/>
            <a:ext cx="1903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Empresa D</a:t>
            </a:r>
            <a:endParaRPr lang="es-EC" sz="2800" b="1" dirty="0"/>
          </a:p>
        </p:txBody>
      </p:sp>
      <p:sp>
        <p:nvSpPr>
          <p:cNvPr id="3" name="Rectángulo 2"/>
          <p:cNvSpPr/>
          <p:nvPr/>
        </p:nvSpPr>
        <p:spPr>
          <a:xfrm>
            <a:off x="673768" y="3314542"/>
            <a:ext cx="4347411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Empresa fundada en 2012, dedicada a la producción y comercialización de chocolate artesanal orgánico, su producto final son bombones de chocolate finos de aroma.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597" y="1994099"/>
            <a:ext cx="2853358" cy="2140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916" y="3931986"/>
            <a:ext cx="3080468" cy="2121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4909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82603" y="745095"/>
            <a:ext cx="5283819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ANÁLISIS HORIZONTAL</a:t>
            </a:r>
            <a:endParaRPr lang="es-EC" sz="3200" b="1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82603" y="1945186"/>
            <a:ext cx="2332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Balance General de D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6861631" y="2885768"/>
            <a:ext cx="273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Estado de resultados de D</a:t>
            </a:r>
            <a:endParaRPr lang="es-EC" dirty="0"/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5" y="2458635"/>
            <a:ext cx="6180473" cy="2959526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201" y="3391577"/>
            <a:ext cx="5460614" cy="3282178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5041900" y="457200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/>
          <p:cNvSpPr/>
          <p:nvPr/>
        </p:nvSpPr>
        <p:spPr>
          <a:xfrm>
            <a:off x="1013948" y="4791366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/>
          <p:cNvSpPr/>
          <p:nvPr/>
        </p:nvSpPr>
        <p:spPr>
          <a:xfrm>
            <a:off x="8534400" y="596900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2753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54691" y="505181"/>
            <a:ext cx="6093336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RENTABILIDAD Y LIQUIDEZ</a:t>
            </a:r>
            <a:endParaRPr lang="es-EC" sz="4000" b="1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648027" y="1397462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Liquidez D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50423" y="2286986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</a:rPr>
              <a:t>Rentabilidad </a:t>
            </a: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endParaRPr lang="es-EC" dirty="0"/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126117"/>
              </p:ext>
            </p:extLst>
          </p:nvPr>
        </p:nvGraphicFramePr>
        <p:xfrm>
          <a:off x="450423" y="2902697"/>
          <a:ext cx="5086778" cy="3264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610730"/>
              </p:ext>
            </p:extLst>
          </p:nvPr>
        </p:nvGraphicFramePr>
        <p:xfrm>
          <a:off x="6364784" y="1766794"/>
          <a:ext cx="3553915" cy="234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6358991"/>
              </p:ext>
            </p:extLst>
          </p:nvPr>
        </p:nvGraphicFramePr>
        <p:xfrm>
          <a:off x="8141741" y="4229100"/>
          <a:ext cx="3796921" cy="242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Elipse 13"/>
          <p:cNvSpPr/>
          <p:nvPr/>
        </p:nvSpPr>
        <p:spPr>
          <a:xfrm>
            <a:off x="8305800" y="375285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Elipse 14"/>
          <p:cNvSpPr/>
          <p:nvPr/>
        </p:nvSpPr>
        <p:spPr>
          <a:xfrm>
            <a:off x="4540771" y="506730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89883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4304" y="605158"/>
            <a:ext cx="11295080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ANÁLISIS E INTERPRETACIÓN DE LA INFORMACIÓN</a:t>
            </a:r>
            <a:endParaRPr lang="es-EC" sz="40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73768" y="2501192"/>
            <a:ext cx="1882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Empresa </a:t>
            </a:r>
            <a:r>
              <a:rPr lang="es-E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endParaRPr lang="es-EC" sz="2800" b="1" dirty="0"/>
          </a:p>
        </p:txBody>
      </p:sp>
      <p:sp>
        <p:nvSpPr>
          <p:cNvPr id="3" name="Rectángulo 2"/>
          <p:cNvSpPr/>
          <p:nvPr/>
        </p:nvSpPr>
        <p:spPr>
          <a:xfrm>
            <a:off x="673767" y="3001603"/>
            <a:ext cx="4347411" cy="2120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Empresa fundada en 1936, dedicada a la producción y comercialización de chocolate, entre sus productos principales se encuentran bombones, chocolates, caramelos y elaboración de cacao en polvo.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08" y="2818011"/>
            <a:ext cx="2225295" cy="2225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44" y="2154051"/>
            <a:ext cx="2259370" cy="1695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44" y="4554546"/>
            <a:ext cx="2305318" cy="1535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4116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82603" y="745095"/>
            <a:ext cx="5283819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ANÁLISIS HORIZONTAL</a:t>
            </a:r>
            <a:endParaRPr lang="es-EC" sz="3200" b="1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82603" y="1945186"/>
            <a:ext cx="2319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Balance General de E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6861631" y="2885768"/>
            <a:ext cx="2719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Estado de resultados de E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13" y="2436231"/>
            <a:ext cx="6397137" cy="29251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177" y="3255100"/>
            <a:ext cx="5261319" cy="3175178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3911600" y="443230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lipse 9"/>
          <p:cNvSpPr/>
          <p:nvPr/>
        </p:nvSpPr>
        <p:spPr>
          <a:xfrm>
            <a:off x="10731500" y="575310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78009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98764" y="641179"/>
            <a:ext cx="4178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solidFill>
                  <a:schemeClr val="bg1"/>
                </a:solidFill>
              </a:rPr>
              <a:t>INTRODUCCIÓN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458692" y="1073274"/>
            <a:ext cx="6608618" cy="1219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La investigación propuesta toma como base la aplicación de una visión sistémica basada en el impacto del incremento del IVA en las PYMES alimenticias de Quito registradas en el CAPEIPI.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458692" y="2369829"/>
            <a:ext cx="6608618" cy="1219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 El incremento del IVA obliga a las empresas establecer estrategias para que  no impacten en gran proporción a sus resultados. </a:t>
            </a:r>
            <a:r>
              <a:rPr lang="es-EC" dirty="0" smtClean="0">
                <a:solidFill>
                  <a:schemeClr val="tx1"/>
                </a:solidFill>
              </a:rPr>
              <a:t>Por </a:t>
            </a:r>
            <a:r>
              <a:rPr lang="es-EC" dirty="0">
                <a:solidFill>
                  <a:schemeClr val="tx1"/>
                </a:solidFill>
              </a:rPr>
              <a:t>ello, es fundamental establecer acciones que permitan disminuir el impacto en las empresas.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39303" y="1560330"/>
            <a:ext cx="5084616" cy="19741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>
                <a:solidFill>
                  <a:schemeClr val="tx1"/>
                </a:solidFill>
              </a:rPr>
              <a:t>El incremento del IVA al 14% afectará los precios de </a:t>
            </a:r>
            <a:r>
              <a:rPr lang="es-EC">
                <a:solidFill>
                  <a:schemeClr val="tx1"/>
                </a:solidFill>
              </a:rPr>
              <a:t>los </a:t>
            </a:r>
            <a:r>
              <a:rPr lang="es-EC" smtClean="0">
                <a:solidFill>
                  <a:schemeClr val="tx1"/>
                </a:solidFill>
              </a:rPr>
              <a:t>bienes </a:t>
            </a:r>
            <a:r>
              <a:rPr lang="es-EC" dirty="0" smtClean="0">
                <a:solidFill>
                  <a:schemeClr val="tx1"/>
                </a:solidFill>
              </a:rPr>
              <a:t>que producen y comercializan las PYMES alimenticias de Quito, </a:t>
            </a:r>
            <a:r>
              <a:rPr lang="es-EC" dirty="0">
                <a:solidFill>
                  <a:schemeClr val="tx1"/>
                </a:solidFill>
              </a:rPr>
              <a:t>disminuyendo sus volúmenes de </a:t>
            </a:r>
            <a:r>
              <a:rPr lang="es-EC" dirty="0" smtClean="0">
                <a:solidFill>
                  <a:schemeClr val="tx1"/>
                </a:solidFill>
              </a:rPr>
              <a:t>ventas </a:t>
            </a:r>
            <a:r>
              <a:rPr lang="es-EC" dirty="0">
                <a:solidFill>
                  <a:schemeClr val="tx1"/>
                </a:solidFill>
              </a:rPr>
              <a:t>lo que afectará </a:t>
            </a:r>
            <a:r>
              <a:rPr lang="es-EC" dirty="0" smtClean="0">
                <a:solidFill>
                  <a:schemeClr val="tx1"/>
                </a:solidFill>
              </a:rPr>
              <a:t>sus índices de rentabilidad, liquidez y endeudamiento.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8736" y="1161959"/>
            <a:ext cx="2798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Planteamiento del problema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39303" y="4296078"/>
            <a:ext cx="5144658" cy="18613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>
                <a:solidFill>
                  <a:schemeClr val="tx1"/>
                </a:solidFill>
              </a:rPr>
              <a:t>Determinar el impacto del incremento del IVA en las PYMES alimenticias registradas en el CAPEIPI de Quito-Ecuador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98764" y="3767978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Objetivo General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458692" y="3767978"/>
            <a:ext cx="6608618" cy="90747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dirty="0">
                <a:solidFill>
                  <a:schemeClr val="tx1"/>
                </a:solidFill>
              </a:rPr>
              <a:t>•	Identificar las decisiones que tomaron las PYMES alimenticias frente al incremento del IVA.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458692" y="4830161"/>
            <a:ext cx="6608618" cy="79317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dirty="0">
                <a:solidFill>
                  <a:schemeClr val="tx1"/>
                </a:solidFill>
              </a:rPr>
              <a:t>•	Establecer en porcentajes el impacto de la Ley sobre las utilidades de las empresas.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458692" y="5802283"/>
            <a:ext cx="6608618" cy="953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dirty="0">
                <a:solidFill>
                  <a:schemeClr val="tx1"/>
                </a:solidFill>
              </a:rPr>
              <a:t>•	Plantear estrategias para que las PYMES alimenticias apliquen a futuro frente a un incremento de impuestos</a:t>
            </a:r>
          </a:p>
        </p:txBody>
      </p:sp>
    </p:spTree>
    <p:extLst>
      <p:ext uri="{BB962C8B-B14F-4D97-AF65-F5344CB8AC3E}">
        <p14:creationId xmlns:p14="http://schemas.microsoft.com/office/powerpoint/2010/main" val="14074935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54691" y="505181"/>
            <a:ext cx="6093336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RENTABILIDAD Y LIQUIDEZ</a:t>
            </a:r>
            <a:endParaRPr lang="es-EC" sz="4000" b="1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648027" y="1397462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Liquidez E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50423" y="2286986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</a:rPr>
              <a:t>Rentabilidad </a:t>
            </a: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endParaRPr lang="es-EC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666080"/>
              </p:ext>
            </p:extLst>
          </p:nvPr>
        </p:nvGraphicFramePr>
        <p:xfrm>
          <a:off x="450423" y="2858247"/>
          <a:ext cx="5074077" cy="3311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091691"/>
              </p:ext>
            </p:extLst>
          </p:nvPr>
        </p:nvGraphicFramePr>
        <p:xfrm>
          <a:off x="5797550" y="1766794"/>
          <a:ext cx="3956050" cy="2259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07307"/>
              </p:ext>
            </p:extLst>
          </p:nvPr>
        </p:nvGraphicFramePr>
        <p:xfrm>
          <a:off x="7916323" y="4025900"/>
          <a:ext cx="3960272" cy="276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Elipse 11"/>
          <p:cNvSpPr/>
          <p:nvPr/>
        </p:nvSpPr>
        <p:spPr>
          <a:xfrm>
            <a:off x="4546600" y="510540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/>
          <p:cNvSpPr/>
          <p:nvPr/>
        </p:nvSpPr>
        <p:spPr>
          <a:xfrm>
            <a:off x="8978900" y="3721100"/>
            <a:ext cx="635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45609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39545" y="711255"/>
            <a:ext cx="10227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s-ES" sz="3200" b="1" dirty="0" smtClean="0">
                <a:solidFill>
                  <a:schemeClr val="bg1"/>
                </a:solidFill>
              </a:rPr>
              <a:t>COEFICIENTE DE CORRELACIÓN DE PEARSON</a:t>
            </a:r>
            <a:endParaRPr lang="es-EC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34494" y="2020841"/>
            <a:ext cx="530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Reformas </a:t>
            </a:r>
            <a:r>
              <a:rPr lang="es-EC" b="1" dirty="0"/>
              <a:t>tributarias de IVA y ventas del sector.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952806"/>
              </p:ext>
            </p:extLst>
          </p:nvPr>
        </p:nvGraphicFramePr>
        <p:xfrm>
          <a:off x="646689" y="2912469"/>
          <a:ext cx="4015463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1346357"/>
                <a:gridCol w="1219668"/>
                <a:gridCol w="1449438"/>
              </a:tblGrid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Año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Reformas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Sector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3457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1.715.716,69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363457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1.868.779,23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457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1.776.777,43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363457">
                <a:tc gridSpan="2"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Coeficiente de correlación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-0,11592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5430591" y="320019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coeficiente de correlación es -0.11592, es decir existe una relación inversa entre las variables mientras aumentan las reformas disminuyen las ventas del sector de las PYMES chocolateras.</a:t>
            </a:r>
          </a:p>
        </p:txBody>
      </p:sp>
    </p:spTree>
    <p:extLst>
      <p:ext uri="{BB962C8B-B14F-4D97-AF65-F5344CB8AC3E}">
        <p14:creationId xmlns:p14="http://schemas.microsoft.com/office/powerpoint/2010/main" val="25391565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39545" y="711255"/>
            <a:ext cx="10227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s-ES" sz="3200" b="1" dirty="0" smtClean="0">
                <a:solidFill>
                  <a:schemeClr val="bg1"/>
                </a:solidFill>
              </a:rPr>
              <a:t>COEFICIENTE DE CORRELACIÓN DE PEARSON</a:t>
            </a:r>
            <a:endParaRPr lang="es-EC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701478"/>
              </p:ext>
            </p:extLst>
          </p:nvPr>
        </p:nvGraphicFramePr>
        <p:xfrm>
          <a:off x="1313646" y="2373644"/>
          <a:ext cx="9066728" cy="4103681"/>
        </p:xfrm>
        <a:graphic>
          <a:graphicData uri="http://schemas.openxmlformats.org/drawingml/2006/table">
            <a:tbl>
              <a:tblPr firstRow="1" firstCol="1" bandRow="1"/>
              <a:tblGrid>
                <a:gridCol w="2259182"/>
                <a:gridCol w="1367695"/>
                <a:gridCol w="1365821"/>
                <a:gridCol w="1368634"/>
                <a:gridCol w="1368634"/>
                <a:gridCol w="1336762"/>
              </a:tblGrid>
              <a:tr h="283275"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79006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Reformas tributarias de IVA y ventas del sector.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-0,11592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38675">
                <a:tc>
                  <a:txBody>
                    <a:bodyPr/>
                    <a:lstStyle/>
                    <a:p>
                      <a:pPr marL="457200" indent="14414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Reformas tributarias de IVA y ventas por empresa.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0,89426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0,94131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0,73457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0,87972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-0,46791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337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Reformas tributarias y costo de ventas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0,99420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0,93731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0,73457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0,86736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0,17185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519337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Reformas tributarias de IVA y gastos.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0,96804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0,93376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0,93775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0,89415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-0,64996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337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Reformas tributarias de IVA y utilidad neta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-0,71758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0,95747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-0,97585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0,89397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3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-0,90978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11" marR="68211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34495" y="2008189"/>
            <a:ext cx="39054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44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444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Resumen de correlación de variables.</a:t>
            </a:r>
            <a:endParaRPr kumimoji="0" lang="es-EC" alt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1444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18239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39545" y="509268"/>
            <a:ext cx="102271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s-EC" sz="2800" b="1" dirty="0" smtClean="0">
                <a:solidFill>
                  <a:schemeClr val="bg1"/>
                </a:solidFill>
              </a:rPr>
              <a:t>ANÁLISIS Y COMPARACIÓN DE CADA EMPRESA CON EL SECTOR</a:t>
            </a:r>
            <a:endParaRPr lang="es-EC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97515" y="1992012"/>
            <a:ext cx="902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Ventas</a:t>
            </a:r>
            <a:endParaRPr lang="es-EC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21024" r="24388"/>
          <a:stretch/>
        </p:blipFill>
        <p:spPr>
          <a:xfrm>
            <a:off x="913749" y="2770038"/>
            <a:ext cx="3103810" cy="345542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20385" r="25481"/>
          <a:stretch/>
        </p:blipFill>
        <p:spPr>
          <a:xfrm>
            <a:off x="4017559" y="2770037"/>
            <a:ext cx="3078052" cy="345542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l="20050"/>
          <a:stretch/>
        </p:blipFill>
        <p:spPr>
          <a:xfrm>
            <a:off x="7095611" y="2770036"/>
            <a:ext cx="4545956" cy="3455429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7581900" y="5130800"/>
            <a:ext cx="520700" cy="33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Elipse 7"/>
          <p:cNvSpPr/>
          <p:nvPr/>
        </p:nvSpPr>
        <p:spPr>
          <a:xfrm>
            <a:off x="8885989" y="3835400"/>
            <a:ext cx="520700" cy="33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904029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39545" y="509268"/>
            <a:ext cx="102271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s-EC" sz="2800" b="1" dirty="0" smtClean="0">
                <a:solidFill>
                  <a:schemeClr val="bg1"/>
                </a:solidFill>
              </a:rPr>
              <a:t>ANÁLISIS Y COMPARACIÓN DE CADA EMPRESA CON EL SECTOR</a:t>
            </a:r>
            <a:endParaRPr lang="es-EC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97515" y="2030649"/>
            <a:ext cx="1904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Costo de ventas</a:t>
            </a:r>
            <a:endParaRPr lang="es-EC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730" r="21074"/>
          <a:stretch/>
        </p:blipFill>
        <p:spPr>
          <a:xfrm>
            <a:off x="797515" y="2821555"/>
            <a:ext cx="3348508" cy="34375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0491" r="22817"/>
          <a:stretch/>
        </p:blipFill>
        <p:spPr>
          <a:xfrm>
            <a:off x="4049721" y="2821555"/>
            <a:ext cx="3206840" cy="343757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0922"/>
          <a:stretch/>
        </p:blipFill>
        <p:spPr>
          <a:xfrm>
            <a:off x="7109137" y="2821555"/>
            <a:ext cx="4473117" cy="34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918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39545" y="509268"/>
            <a:ext cx="102271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s-EC" sz="2800" b="1" dirty="0" smtClean="0">
                <a:solidFill>
                  <a:schemeClr val="bg1"/>
                </a:solidFill>
              </a:rPr>
              <a:t>ANÁLISIS Y COMPARACIÓN DE CADA EMPRESA CON EL SECTOR</a:t>
            </a:r>
            <a:endParaRPr lang="es-EC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093" r="30039"/>
          <a:stretch/>
        </p:blipFill>
        <p:spPr>
          <a:xfrm>
            <a:off x="1221720" y="2846228"/>
            <a:ext cx="2641942" cy="338821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97515" y="2030649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Utilidad neta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1626" r="27654"/>
          <a:stretch/>
        </p:blipFill>
        <p:spPr>
          <a:xfrm>
            <a:off x="3863662" y="2846226"/>
            <a:ext cx="2859109" cy="33882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21397"/>
          <a:stretch/>
        </p:blipFill>
        <p:spPr>
          <a:xfrm>
            <a:off x="6722771" y="2846227"/>
            <a:ext cx="4430846" cy="3388211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4104689" y="4952464"/>
            <a:ext cx="520700" cy="33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Elipse 8"/>
          <p:cNvSpPr/>
          <p:nvPr/>
        </p:nvSpPr>
        <p:spPr>
          <a:xfrm>
            <a:off x="8449244" y="3898900"/>
            <a:ext cx="520700" cy="33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Elipse 10"/>
          <p:cNvSpPr/>
          <p:nvPr/>
        </p:nvSpPr>
        <p:spPr>
          <a:xfrm>
            <a:off x="8588762" y="5142964"/>
            <a:ext cx="520700" cy="33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78904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39545" y="509268"/>
            <a:ext cx="102271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s-EC" sz="2800" b="1" dirty="0" smtClean="0">
                <a:solidFill>
                  <a:schemeClr val="bg1"/>
                </a:solidFill>
              </a:rPr>
              <a:t>PROYECCIONES DE VENTAS DEL SECTOR PARA LOS PROXIMOS 5 AÑOS</a:t>
            </a:r>
            <a:endParaRPr lang="es-EC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050154"/>
              </p:ext>
            </p:extLst>
          </p:nvPr>
        </p:nvGraphicFramePr>
        <p:xfrm>
          <a:off x="1494218" y="2230868"/>
          <a:ext cx="8976307" cy="3384319"/>
        </p:xfrm>
        <a:graphic>
          <a:graphicData uri="http://schemas.openxmlformats.org/drawingml/2006/table">
            <a:tbl>
              <a:tblPr firstRow="1" firstCol="1" bandRow="1"/>
              <a:tblGrid>
                <a:gridCol w="1388492"/>
                <a:gridCol w="1410985"/>
                <a:gridCol w="1645231"/>
                <a:gridCol w="1630798"/>
                <a:gridCol w="1394971"/>
                <a:gridCol w="1505830"/>
              </a:tblGrid>
              <a:tr h="966949">
                <a:tc>
                  <a:txBody>
                    <a:bodyPr/>
                    <a:lstStyle/>
                    <a:p>
                      <a:pPr algn="ctr"/>
                      <a:endParaRPr lang="es-ES" sz="16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VENTAS</a:t>
                      </a:r>
                      <a:endParaRPr lang="es-E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COSTO DE VENTAS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UTILIDAD BRUTA</a:t>
                      </a:r>
                      <a:endParaRPr lang="es-E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GASTOS</a:t>
                      </a:r>
                      <a:endParaRPr lang="es-E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UTILIDAD NETA</a:t>
                      </a:r>
                      <a:endParaRPr lang="es-E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3474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es-ES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1.815.742,95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749.298,08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1.066.444,87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926.525,54</a:t>
                      </a:r>
                      <a:endParaRPr lang="es-E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139.919,33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483474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es-ES" sz="18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1.856.807,83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799.125,10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1.057.682,73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929.064,62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128.618,11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474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es-ES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1.900.129,14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853.937,42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1.046.191,72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932.384,24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113.807,48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483474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es-ES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1.945.877,83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914.369,90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1.031.507,93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936.572,25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94.935,68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474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es-ES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1.994.240,21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981.145,88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1.013.094,33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941.727,09</a:t>
                      </a:r>
                      <a:endParaRPr lang="es-E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71.367,24</a:t>
                      </a:r>
                      <a:endParaRPr lang="es-E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6416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2919" y="781592"/>
            <a:ext cx="4152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CONCLUSIONES</a:t>
            </a:r>
            <a:endParaRPr lang="es-EC" sz="36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730138989"/>
              </p:ext>
            </p:extLst>
          </p:nvPr>
        </p:nvGraphicFramePr>
        <p:xfrm>
          <a:off x="452919" y="1891161"/>
          <a:ext cx="11511554" cy="4535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73202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1"/>
          <p:cNvSpPr/>
          <p:nvPr/>
        </p:nvSpPr>
        <p:spPr>
          <a:xfrm>
            <a:off x="452919" y="665017"/>
            <a:ext cx="5204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 smtClean="0">
                <a:solidFill>
                  <a:schemeClr val="bg1"/>
                </a:solidFill>
                <a:latin typeface="+mj-lt"/>
              </a:rPr>
              <a:t>RECOMENDACIONES</a:t>
            </a:r>
            <a:endParaRPr lang="es-EC" sz="36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699587609"/>
              </p:ext>
            </p:extLst>
          </p:nvPr>
        </p:nvGraphicFramePr>
        <p:xfrm>
          <a:off x="1259267" y="2200737"/>
          <a:ext cx="9584743" cy="3427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0395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03671" y="3003155"/>
            <a:ext cx="55095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800" b="1" dirty="0" smtClean="0"/>
              <a:t>GRACIAS</a:t>
            </a:r>
            <a:endParaRPr lang="es-EC" sz="8800" b="1" dirty="0"/>
          </a:p>
        </p:txBody>
      </p:sp>
    </p:spTree>
    <p:extLst>
      <p:ext uri="{BB962C8B-B14F-4D97-AF65-F5344CB8AC3E}">
        <p14:creationId xmlns:p14="http://schemas.microsoft.com/office/powerpoint/2010/main" val="2749954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1807" y="545925"/>
            <a:ext cx="4410182" cy="825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600" b="1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C" sz="44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389898" y="1057646"/>
            <a:ext cx="2416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Análisis financiero </a:t>
            </a:r>
            <a:endParaRPr lang="es-EC" sz="20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271496" y="1509489"/>
            <a:ext cx="6608618" cy="206654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El análisis financiero es el estudio </a:t>
            </a:r>
            <a:r>
              <a:rPr lang="es-ES" dirty="0" smtClean="0">
                <a:solidFill>
                  <a:schemeClr val="tx1"/>
                </a:solidFill>
              </a:rPr>
              <a:t>que se realiza </a:t>
            </a:r>
            <a:r>
              <a:rPr lang="es-ES" dirty="0">
                <a:solidFill>
                  <a:schemeClr val="tx1"/>
                </a:solidFill>
              </a:rPr>
              <a:t>sobre la información contable, utilizando los indicadores y razones financieras. El análisis financiero nos permite conocer si la empresa se encuentra en una situación buena o mala, de esta manera los gerentes pueden proyectar posibles soluciones </a:t>
            </a:r>
            <a:r>
              <a:rPr lang="es-ES" dirty="0" smtClean="0">
                <a:solidFill>
                  <a:schemeClr val="tx1"/>
                </a:solidFill>
              </a:rPr>
              <a:t>y alternativas </a:t>
            </a:r>
            <a:r>
              <a:rPr lang="es-ES" dirty="0">
                <a:solidFill>
                  <a:schemeClr val="tx1"/>
                </a:solidFill>
              </a:rPr>
              <a:t>para enfrentar los problemas encontrados, o también para establecer estrategias que permitan aprovechar los aspectos positivos que la organización tenga.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5337783" y="4198375"/>
            <a:ext cx="6608618" cy="206654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Las razones financieras son indicadores utilizados para calcular y medir la realidad económica y financiera de una </a:t>
            </a:r>
            <a:r>
              <a:rPr lang="es-EC" dirty="0" smtClean="0">
                <a:solidFill>
                  <a:schemeClr val="tx1"/>
                </a:solidFill>
              </a:rPr>
              <a:t>organización.</a:t>
            </a:r>
            <a:endParaRPr lang="es-EC" dirty="0">
              <a:solidFill>
                <a:schemeClr val="tx1"/>
              </a:solidFill>
            </a:endParaRPr>
          </a:p>
          <a:p>
            <a:pPr algn="ctr"/>
            <a:r>
              <a:rPr lang="es-EC" dirty="0">
                <a:solidFill>
                  <a:schemeClr val="tx1"/>
                </a:solidFill>
              </a:rPr>
              <a:t>Las razones financieras permiten hacer los estados financieros comparativos entre los diferentes periodos contables </a:t>
            </a:r>
            <a:r>
              <a:rPr lang="es-EC" dirty="0" smtClean="0">
                <a:solidFill>
                  <a:schemeClr val="tx1"/>
                </a:solidFill>
              </a:rPr>
              <a:t>para </a:t>
            </a:r>
            <a:r>
              <a:rPr lang="es-EC" dirty="0">
                <a:solidFill>
                  <a:schemeClr val="tx1"/>
                </a:solidFill>
              </a:rPr>
              <a:t>conocer cuál ha sido el comportamiento de esta durante el tiempo y así poder tomar decisiones de proyecciones a corto, mediano o largo plazo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389898" y="3708617"/>
            <a:ext cx="2523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Razones financieras</a:t>
            </a:r>
            <a:endParaRPr lang="es-EC" sz="2000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994820257"/>
              </p:ext>
            </p:extLst>
          </p:nvPr>
        </p:nvGraphicFramePr>
        <p:xfrm>
          <a:off x="1154581" y="1928967"/>
          <a:ext cx="3618708" cy="1979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3776427518"/>
              </p:ext>
            </p:extLst>
          </p:nvPr>
        </p:nvGraphicFramePr>
        <p:xfrm>
          <a:off x="1099196" y="4108728"/>
          <a:ext cx="3729478" cy="2500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184263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531807" y="545925"/>
            <a:ext cx="4410182" cy="825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600" b="1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C" sz="44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1444124889"/>
              </p:ext>
            </p:extLst>
          </p:nvPr>
        </p:nvGraphicFramePr>
        <p:xfrm>
          <a:off x="1008326" y="2092817"/>
          <a:ext cx="4136980" cy="3768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789558327"/>
              </p:ext>
            </p:extLst>
          </p:nvPr>
        </p:nvGraphicFramePr>
        <p:xfrm>
          <a:off x="5496417" y="2092817"/>
          <a:ext cx="6261994" cy="3936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661341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606798" y="663705"/>
            <a:ext cx="4410183" cy="825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600" b="1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C" sz="4400" b="1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306729245"/>
              </p:ext>
            </p:extLst>
          </p:nvPr>
        </p:nvGraphicFramePr>
        <p:xfrm>
          <a:off x="2032000" y="2176530"/>
          <a:ext cx="8128000" cy="3961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3374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4074" y="435089"/>
            <a:ext cx="6343403" cy="825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600" b="1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MARCO METODOLÓGICO</a:t>
            </a:r>
            <a:endParaRPr lang="es-EC" sz="44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955626467"/>
              </p:ext>
            </p:extLst>
          </p:nvPr>
        </p:nvGraphicFramePr>
        <p:xfrm>
          <a:off x="780715" y="2374231"/>
          <a:ext cx="10288337" cy="3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45093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4074" y="435089"/>
            <a:ext cx="6343403" cy="825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600" b="1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MARCO METODOLÓGICO</a:t>
            </a:r>
            <a:endParaRPr lang="es-EC" sz="44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482427" y="2410163"/>
            <a:ext cx="5018840" cy="49462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Clasificación de las empresas por subsectores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22224" y="1593009"/>
            <a:ext cx="5140790" cy="48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Clasificación de las empresas por su tamaño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821979" y="5613831"/>
            <a:ext cx="1885978" cy="94361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000" b="1" dirty="0" smtClean="0">
                <a:solidFill>
                  <a:schemeClr val="tx1"/>
                </a:solidFill>
              </a:rPr>
              <a:t>5</a:t>
            </a:r>
            <a:endParaRPr lang="es-EC" sz="4000" b="1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336968" y="4858352"/>
            <a:ext cx="263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b="1" dirty="0" smtClean="0"/>
              <a:t>Muestra intencionada no probabilística</a:t>
            </a:r>
            <a:endParaRPr lang="es-EC" b="1" dirty="0"/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06955"/>
              </p:ext>
            </p:extLst>
          </p:nvPr>
        </p:nvGraphicFramePr>
        <p:xfrm>
          <a:off x="538114" y="2267789"/>
          <a:ext cx="5324900" cy="1600200"/>
        </p:xfrm>
        <a:graphic>
          <a:graphicData uri="http://schemas.openxmlformats.org/drawingml/2006/table">
            <a:tbl>
              <a:tblPr firstRow="1" firstCol="1" bandRow="1"/>
              <a:tblGrid>
                <a:gridCol w="2662450"/>
                <a:gridCol w="2662450"/>
              </a:tblGrid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TAMAÑO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NUMERO DE EMPRESAS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Microempresas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Pequeñas y medianas empresas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Empresas grandes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Rectángulo 15"/>
          <p:cNvSpPr/>
          <p:nvPr/>
        </p:nvSpPr>
        <p:spPr>
          <a:xfrm>
            <a:off x="538115" y="3852113"/>
            <a:ext cx="159770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just">
              <a:lnSpc>
                <a:spcPct val="150000"/>
              </a:lnSpc>
              <a:spcAft>
                <a:spcPts val="800"/>
              </a:spcAft>
            </a:pPr>
            <a:r>
              <a:rPr lang="es-ES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CAPEIPI</a:t>
            </a:r>
            <a:endParaRPr lang="es-EC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310813"/>
              </p:ext>
            </p:extLst>
          </p:nvPr>
        </p:nvGraphicFramePr>
        <p:xfrm>
          <a:off x="6247377" y="3067889"/>
          <a:ext cx="5488940" cy="3017520"/>
        </p:xfrm>
        <a:graphic>
          <a:graphicData uri="http://schemas.openxmlformats.org/drawingml/2006/table">
            <a:tbl>
              <a:tblPr firstRow="1" firstCol="1" bandRow="1"/>
              <a:tblGrid>
                <a:gridCol w="3193649"/>
                <a:gridCol w="2295291"/>
              </a:tblGrid>
              <a:tr h="0"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SUBSECTOR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NÚMERO DE EMPRESAS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Confitería y chocolates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Conservas y bebidas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Esencias, Condimentos y Soluciones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Harinas, Panificación y Cereales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Insumos veterinarios, Balanceados y Agrícolas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Lácteos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Cárnicos, Embutidos, Avícola y Piscicultura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Restaurante, Bocaditos y otros.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</a:tbl>
          </a:graphicData>
        </a:graphic>
      </p:graphicFrame>
      <p:sp>
        <p:nvSpPr>
          <p:cNvPr id="13" name="Rectángulo 12"/>
          <p:cNvSpPr/>
          <p:nvPr/>
        </p:nvSpPr>
        <p:spPr>
          <a:xfrm>
            <a:off x="6407050" y="6052516"/>
            <a:ext cx="159770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just">
              <a:lnSpc>
                <a:spcPct val="150000"/>
              </a:lnSpc>
              <a:spcAft>
                <a:spcPts val="800"/>
              </a:spcAft>
            </a:pPr>
            <a:r>
              <a:rPr lang="es-ES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CAPEIPI</a:t>
            </a:r>
            <a:endParaRPr lang="es-EC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956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38022" y="531458"/>
            <a:ext cx="82269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200" b="1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RESULTADOS Y </a:t>
            </a:r>
            <a:r>
              <a:rPr lang="es-EC" sz="3200" b="1" kern="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ANÁLISIS DE VENTAS</a:t>
            </a:r>
            <a:endParaRPr lang="es-EC" sz="4000" b="1" kern="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32" y="2715921"/>
            <a:ext cx="5482947" cy="329560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1799419"/>
            <a:ext cx="6096000" cy="8735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144145" algn="ctr">
              <a:lnSpc>
                <a:spcPct val="150000"/>
              </a:lnSpc>
              <a:spcAft>
                <a:spcPts val="800"/>
              </a:spcAft>
            </a:pP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Ventas anuales de las empresas productoras de chocolate (Dólares)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372169" y="1799419"/>
            <a:ext cx="5550568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144145" algn="ctr"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Ventas anuales totales, variación porcentual (Dólares)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337" y="2715922"/>
            <a:ext cx="5482947" cy="329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32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o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TM03457464[[fn=Dividendo]]</Template>
  <TotalTime>2384</TotalTime>
  <Words>1591</Words>
  <Application>Microsoft Office PowerPoint</Application>
  <PresentationFormat>Panorámica</PresentationFormat>
  <Paragraphs>285</Paragraphs>
  <Slides>39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5" baseType="lpstr">
      <vt:lpstr>Arial</vt:lpstr>
      <vt:lpstr>Calibri</vt:lpstr>
      <vt:lpstr>Gill Sans MT</vt:lpstr>
      <vt:lpstr>Times New Roman</vt:lpstr>
      <vt:lpstr>Wingdings 2</vt:lpstr>
      <vt:lpstr>Dividendo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laptop</dc:creator>
  <cp:lastModifiedBy>pc3</cp:lastModifiedBy>
  <cp:revision>90</cp:revision>
  <dcterms:created xsi:type="dcterms:W3CDTF">2017-01-16T12:47:38Z</dcterms:created>
  <dcterms:modified xsi:type="dcterms:W3CDTF">2018-03-16T01:52:12Z</dcterms:modified>
</cp:coreProperties>
</file>