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60" r:id="rId1"/>
  </p:sldMasterIdLst>
  <p:notesMasterIdLst>
    <p:notesMasterId r:id="rId33"/>
  </p:notesMasterIdLst>
  <p:sldIdLst>
    <p:sldId id="413" r:id="rId2"/>
    <p:sldId id="454" r:id="rId3"/>
    <p:sldId id="414" r:id="rId4"/>
    <p:sldId id="415" r:id="rId5"/>
    <p:sldId id="417" r:id="rId6"/>
    <p:sldId id="455" r:id="rId7"/>
    <p:sldId id="418" r:id="rId8"/>
    <p:sldId id="444" r:id="rId9"/>
    <p:sldId id="443" r:id="rId10"/>
    <p:sldId id="419" r:id="rId11"/>
    <p:sldId id="446" r:id="rId12"/>
    <p:sldId id="456" r:id="rId13"/>
    <p:sldId id="420" r:id="rId14"/>
    <p:sldId id="422" r:id="rId15"/>
    <p:sldId id="423" r:id="rId16"/>
    <p:sldId id="424" r:id="rId17"/>
    <p:sldId id="426" r:id="rId18"/>
    <p:sldId id="427" r:id="rId19"/>
    <p:sldId id="428" r:id="rId20"/>
    <p:sldId id="429" r:id="rId21"/>
    <p:sldId id="430" r:id="rId22"/>
    <p:sldId id="432" r:id="rId23"/>
    <p:sldId id="435" r:id="rId24"/>
    <p:sldId id="436" r:id="rId25"/>
    <p:sldId id="449" r:id="rId26"/>
    <p:sldId id="439" r:id="rId27"/>
    <p:sldId id="463" r:id="rId28"/>
    <p:sldId id="440" r:id="rId29"/>
    <p:sldId id="441" r:id="rId30"/>
    <p:sldId id="462" r:id="rId31"/>
    <p:sldId id="45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D557"/>
    <a:srgbClr val="FFFF00"/>
    <a:srgbClr val="939B27"/>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7" autoAdjust="0"/>
    <p:restoredTop sz="94660"/>
  </p:normalViewPr>
  <p:slideViewPr>
    <p:cSldViewPr>
      <p:cViewPr>
        <p:scale>
          <a:sx n="70" d="100"/>
          <a:sy n="70" d="100"/>
        </p:scale>
        <p:origin x="-150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PAUL\MAESTRIA\Tesis\DATOS%20J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'Problemas relaciones'!$B$16:$B$22</c:f>
              <c:strCache>
                <c:ptCount val="1"/>
                <c:pt idx="0">
                  <c:v>1 2 3 4 5 6 7</c:v>
                </c:pt>
              </c:strCache>
            </c:strRef>
          </c:tx>
          <c:invertIfNegative val="0"/>
          <c:val>
            <c:numRef>
              <c:f>'Problemas relaciones'!$D$16:$D$22</c:f>
              <c:numCache>
                <c:formatCode>0.00</c:formatCode>
                <c:ptCount val="7"/>
                <c:pt idx="0">
                  <c:v>392.13</c:v>
                </c:pt>
                <c:pt idx="1">
                  <c:v>269.79999999999995</c:v>
                </c:pt>
                <c:pt idx="2">
                  <c:v>245.2</c:v>
                </c:pt>
                <c:pt idx="3">
                  <c:v>120</c:v>
                </c:pt>
                <c:pt idx="4">
                  <c:v>79.2</c:v>
                </c:pt>
                <c:pt idx="5">
                  <c:v>0</c:v>
                </c:pt>
                <c:pt idx="6">
                  <c:v>0</c:v>
                </c:pt>
              </c:numCache>
            </c:numRef>
          </c:val>
        </c:ser>
        <c:dLbls>
          <c:showLegendKey val="0"/>
          <c:showVal val="0"/>
          <c:showCatName val="0"/>
          <c:showSerName val="0"/>
          <c:showPercent val="0"/>
          <c:showBubbleSize val="0"/>
        </c:dLbls>
        <c:gapWidth val="150"/>
        <c:axId val="39869440"/>
        <c:axId val="39879808"/>
      </c:barChart>
      <c:lineChart>
        <c:grouping val="standard"/>
        <c:varyColors val="0"/>
        <c:ser>
          <c:idx val="1"/>
          <c:order val="1"/>
          <c:tx>
            <c:strRef>
              <c:f>'Problemas relaciones'!$B$16:$B$22</c:f>
              <c:strCache>
                <c:ptCount val="1"/>
                <c:pt idx="0">
                  <c:v>1 2 3 4 5 6 7</c:v>
                </c:pt>
              </c:strCache>
            </c:strRef>
          </c:tx>
          <c:val>
            <c:numRef>
              <c:f>'Problemas relaciones'!$E$16:$E$22</c:f>
              <c:numCache>
                <c:formatCode>0%</c:formatCode>
                <c:ptCount val="7"/>
                <c:pt idx="0">
                  <c:v>0.35444216463442196</c:v>
                </c:pt>
                <c:pt idx="1">
                  <c:v>0.59831153453309593</c:v>
                </c:pt>
                <c:pt idx="2">
                  <c:v>0.8199452243001637</c:v>
                </c:pt>
                <c:pt idx="3">
                  <c:v>0.92841195664946274</c:v>
                </c:pt>
                <c:pt idx="4">
                  <c:v>1</c:v>
                </c:pt>
                <c:pt idx="5">
                  <c:v>1</c:v>
                </c:pt>
                <c:pt idx="6">
                  <c:v>1</c:v>
                </c:pt>
              </c:numCache>
            </c:numRef>
          </c:val>
          <c:smooth val="0"/>
        </c:ser>
        <c:dLbls>
          <c:showLegendKey val="0"/>
          <c:showVal val="0"/>
          <c:showCatName val="0"/>
          <c:showSerName val="0"/>
          <c:showPercent val="0"/>
          <c:showBubbleSize val="0"/>
        </c:dLbls>
        <c:marker val="1"/>
        <c:smooth val="0"/>
        <c:axId val="39887616"/>
        <c:axId val="39881728"/>
      </c:lineChart>
      <c:catAx>
        <c:axId val="39869440"/>
        <c:scaling>
          <c:orientation val="minMax"/>
        </c:scaling>
        <c:delete val="0"/>
        <c:axPos val="b"/>
        <c:title>
          <c:tx>
            <c:rich>
              <a:bodyPr/>
              <a:lstStyle/>
              <a:p>
                <a:pPr>
                  <a:defRPr/>
                </a:pPr>
                <a:r>
                  <a:rPr lang="en-US" dirty="0"/>
                  <a:t>PROBLEMAS</a:t>
                </a:r>
              </a:p>
            </c:rich>
          </c:tx>
          <c:layout/>
          <c:overlay val="0"/>
        </c:title>
        <c:majorTickMark val="none"/>
        <c:minorTickMark val="none"/>
        <c:tickLblPos val="nextTo"/>
        <c:crossAx val="39879808"/>
        <c:crosses val="autoZero"/>
        <c:auto val="1"/>
        <c:lblAlgn val="ctr"/>
        <c:lblOffset val="100"/>
        <c:noMultiLvlLbl val="0"/>
      </c:catAx>
      <c:valAx>
        <c:axId val="39879808"/>
        <c:scaling>
          <c:orientation val="minMax"/>
          <c:max val="400"/>
        </c:scaling>
        <c:delete val="0"/>
        <c:axPos val="l"/>
        <c:majorGridlines/>
        <c:title>
          <c:tx>
            <c:rich>
              <a:bodyPr/>
              <a:lstStyle/>
              <a:p>
                <a:pPr>
                  <a:defRPr/>
                </a:pPr>
                <a:r>
                  <a:rPr lang="en-US" dirty="0"/>
                  <a:t>COSTO </a:t>
                </a:r>
              </a:p>
            </c:rich>
          </c:tx>
          <c:layout/>
          <c:overlay val="0"/>
        </c:title>
        <c:numFmt formatCode="0.00" sourceLinked="1"/>
        <c:majorTickMark val="out"/>
        <c:minorTickMark val="none"/>
        <c:tickLblPos val="nextTo"/>
        <c:crossAx val="39869440"/>
        <c:crosses val="autoZero"/>
        <c:crossBetween val="between"/>
      </c:valAx>
      <c:valAx>
        <c:axId val="39881728"/>
        <c:scaling>
          <c:orientation val="minMax"/>
          <c:max val="1"/>
        </c:scaling>
        <c:delete val="0"/>
        <c:axPos val="r"/>
        <c:numFmt formatCode="0%" sourceLinked="1"/>
        <c:majorTickMark val="out"/>
        <c:minorTickMark val="none"/>
        <c:tickLblPos val="nextTo"/>
        <c:crossAx val="39887616"/>
        <c:crosses val="max"/>
        <c:crossBetween val="between"/>
      </c:valAx>
      <c:catAx>
        <c:axId val="39887616"/>
        <c:scaling>
          <c:orientation val="minMax"/>
        </c:scaling>
        <c:delete val="1"/>
        <c:axPos val="b"/>
        <c:majorTickMark val="out"/>
        <c:minorTickMark val="none"/>
        <c:tickLblPos val="nextTo"/>
        <c:crossAx val="39881728"/>
        <c:crosses val="autoZero"/>
        <c:auto val="1"/>
        <c:lblAlgn val="ctr"/>
        <c:lblOffset val="100"/>
        <c:noMultiLvlLbl val="0"/>
      </c:catAx>
    </c:plotArea>
    <c:plotVisOnly val="1"/>
    <c:dispBlanksAs val="gap"/>
    <c:showDLblsOverMax val="0"/>
  </c:chart>
  <c:txPr>
    <a:bodyPr/>
    <a:lstStyle/>
    <a:p>
      <a:pPr>
        <a:defRPr sz="1050"/>
      </a:pPr>
      <a:endParaRPr lang="es-EC"/>
    </a:p>
  </c:txPr>
  <c:externalData r:id="rId1">
    <c:autoUpdate val="0"/>
  </c:externalData>
  <c:userShapes r:id="rId2"/>
</c:chartSpace>
</file>

<file path=ppt/diagrams/_rels/data2.xml.rels><?xml version="1.0" encoding="UTF-8" standalone="yes"?>
<Relationships xmlns="http://schemas.openxmlformats.org/package/2006/relationships"><Relationship Id="rId1" Type="http://schemas.openxmlformats.org/officeDocument/2006/relationships/image" Target="../media/image20.png"/></Relationships>
</file>

<file path=ppt/diagrams/_rels/data3.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1C32B-3BE6-46BE-88E3-174C92B53924}" type="doc">
      <dgm:prSet loTypeId="urn:microsoft.com/office/officeart/2005/8/layout/vList4" loCatId="list" qsTypeId="urn:microsoft.com/office/officeart/2005/8/quickstyle/simple1" qsCatId="simple" csTypeId="urn:microsoft.com/office/officeart/2005/8/colors/accent3_4" csCatId="accent3" phldr="1"/>
      <dgm:spPr/>
      <dgm:t>
        <a:bodyPr/>
        <a:lstStyle/>
        <a:p>
          <a:endParaRPr lang="es-EC"/>
        </a:p>
      </dgm:t>
    </dgm:pt>
    <dgm:pt modelId="{5E45028B-FFC2-4F63-84A6-DD5323A9332A}">
      <dgm:prSet phldrT="[Texto]" custT="1"/>
      <dgm:spPr>
        <a:solidFill>
          <a:schemeClr val="accent5">
            <a:lumMod val="60000"/>
            <a:lumOff val="40000"/>
          </a:schemeClr>
        </a:solidFill>
      </dgm:spPr>
      <dgm:t>
        <a:bodyPr/>
        <a:lstStyle/>
        <a:p>
          <a:pPr algn="l"/>
          <a:r>
            <a:rPr lang="es-EC" sz="2800" b="1" dirty="0" smtClean="0">
              <a:latin typeface="Arial" pitchFamily="34" charset="0"/>
              <a:cs typeface="Arial" pitchFamily="34" charset="0"/>
            </a:rPr>
            <a:t>    DISEÑO</a:t>
          </a:r>
          <a:endParaRPr lang="es-EC" sz="2800" b="1" dirty="0">
            <a:latin typeface="Arial" pitchFamily="34" charset="0"/>
            <a:cs typeface="Arial" pitchFamily="34" charset="0"/>
          </a:endParaRPr>
        </a:p>
      </dgm:t>
    </dgm:pt>
    <dgm:pt modelId="{359FB4C4-0D71-4FF5-9508-8E0D7067E335}" type="parTrans" cxnId="{70750B03-427B-48AE-B1AB-09D14551AA2A}">
      <dgm:prSet/>
      <dgm:spPr/>
      <dgm:t>
        <a:bodyPr/>
        <a:lstStyle/>
        <a:p>
          <a:endParaRPr lang="es-EC" sz="6000">
            <a:latin typeface="Arial" pitchFamily="34" charset="0"/>
            <a:cs typeface="Arial" pitchFamily="34" charset="0"/>
          </a:endParaRPr>
        </a:p>
      </dgm:t>
    </dgm:pt>
    <dgm:pt modelId="{8D47B4C8-52FD-44DC-8573-BC6DA1AA52FC}" type="sibTrans" cxnId="{70750B03-427B-48AE-B1AB-09D14551AA2A}">
      <dgm:prSet/>
      <dgm:spPr/>
      <dgm:t>
        <a:bodyPr/>
        <a:lstStyle/>
        <a:p>
          <a:endParaRPr lang="es-EC" sz="6000">
            <a:latin typeface="Arial" pitchFamily="34" charset="0"/>
            <a:cs typeface="Arial" pitchFamily="34" charset="0"/>
          </a:endParaRPr>
        </a:p>
      </dgm:t>
    </dgm:pt>
    <dgm:pt modelId="{1EB29D9B-6FFA-4149-A784-44C5C711A341}">
      <dgm:prSet phldrT="[Texto]" custT="1"/>
      <dgm:spPr>
        <a:solidFill>
          <a:schemeClr val="accent5">
            <a:lumMod val="60000"/>
            <a:lumOff val="40000"/>
          </a:schemeClr>
        </a:solidFill>
      </dgm:spPr>
      <dgm:t>
        <a:bodyPr/>
        <a:lstStyle/>
        <a:p>
          <a:pPr algn="just"/>
          <a:r>
            <a:rPr lang="es-ES" sz="2000" dirty="0" smtClean="0">
              <a:solidFill>
                <a:schemeClr val="tx1"/>
              </a:solidFill>
              <a:latin typeface="Arial" pitchFamily="34" charset="0"/>
              <a:cs typeface="Arial" pitchFamily="34" charset="0"/>
            </a:rPr>
            <a:t>- Es necesario mejorar el equipo informático para aumentar la velocidad de renderizado en el diseño.</a:t>
          </a:r>
          <a:endParaRPr lang="es-EC" sz="2000" dirty="0">
            <a:solidFill>
              <a:schemeClr val="tx1"/>
            </a:solidFill>
            <a:latin typeface="Arial" pitchFamily="34" charset="0"/>
            <a:cs typeface="Arial" pitchFamily="34" charset="0"/>
          </a:endParaRPr>
        </a:p>
      </dgm:t>
    </dgm:pt>
    <dgm:pt modelId="{1F1AC54E-5A52-488A-8304-D01E4EE2E8AE}" type="parTrans" cxnId="{E4A8DA91-1B5E-4425-9765-36518B26D3FE}">
      <dgm:prSet/>
      <dgm:spPr/>
      <dgm:t>
        <a:bodyPr/>
        <a:lstStyle/>
        <a:p>
          <a:endParaRPr lang="es-EC" sz="6000">
            <a:latin typeface="Arial" pitchFamily="34" charset="0"/>
            <a:cs typeface="Arial" pitchFamily="34" charset="0"/>
          </a:endParaRPr>
        </a:p>
      </dgm:t>
    </dgm:pt>
    <dgm:pt modelId="{348B7B4E-CE3E-4963-A5AA-ADB3BC4B10CC}" type="sibTrans" cxnId="{E4A8DA91-1B5E-4425-9765-36518B26D3FE}">
      <dgm:prSet/>
      <dgm:spPr/>
      <dgm:t>
        <a:bodyPr/>
        <a:lstStyle/>
        <a:p>
          <a:endParaRPr lang="es-EC" sz="6000">
            <a:latin typeface="Arial" pitchFamily="34" charset="0"/>
            <a:cs typeface="Arial" pitchFamily="34" charset="0"/>
          </a:endParaRPr>
        </a:p>
      </dgm:t>
    </dgm:pt>
    <dgm:pt modelId="{FC10389C-03F9-4C79-B667-29A677E033EA}">
      <dgm:prSet phldrT="[Texto]" custT="1"/>
      <dgm:spPr>
        <a:solidFill>
          <a:schemeClr val="accent5">
            <a:lumMod val="60000"/>
            <a:lumOff val="40000"/>
          </a:schemeClr>
        </a:solidFill>
      </dgm:spPr>
      <dgm:t>
        <a:bodyPr/>
        <a:lstStyle/>
        <a:p>
          <a:pPr algn="just"/>
          <a:r>
            <a:rPr lang="es-ES" sz="2000" dirty="0" smtClean="0">
              <a:solidFill>
                <a:schemeClr val="tx1"/>
              </a:solidFill>
              <a:latin typeface="Arial" pitchFamily="34" charset="0"/>
              <a:cs typeface="Arial" pitchFamily="34" charset="0"/>
            </a:rPr>
            <a:t>- El 40% de los encuestados indican que no se suministra toda la información al Departamento de Diseño</a:t>
          </a:r>
          <a:endParaRPr lang="es-EC" sz="2000" dirty="0">
            <a:solidFill>
              <a:schemeClr val="tx1"/>
            </a:solidFill>
            <a:latin typeface="Arial" pitchFamily="34" charset="0"/>
            <a:cs typeface="Arial" pitchFamily="34" charset="0"/>
          </a:endParaRPr>
        </a:p>
      </dgm:t>
    </dgm:pt>
    <dgm:pt modelId="{DE1CDA2C-48F7-431F-B756-FE15A6513E9F}" type="parTrans" cxnId="{044232F5-12A7-4EE1-A5F5-6B0B16440E0C}">
      <dgm:prSet/>
      <dgm:spPr/>
      <dgm:t>
        <a:bodyPr/>
        <a:lstStyle/>
        <a:p>
          <a:endParaRPr lang="es-EC" sz="6000">
            <a:latin typeface="Arial" pitchFamily="34" charset="0"/>
            <a:cs typeface="Arial" pitchFamily="34" charset="0"/>
          </a:endParaRPr>
        </a:p>
      </dgm:t>
    </dgm:pt>
    <dgm:pt modelId="{1142EC44-81B5-4226-BE3E-26113C811CE6}" type="sibTrans" cxnId="{044232F5-12A7-4EE1-A5F5-6B0B16440E0C}">
      <dgm:prSet/>
      <dgm:spPr/>
      <dgm:t>
        <a:bodyPr/>
        <a:lstStyle/>
        <a:p>
          <a:endParaRPr lang="es-EC" sz="6000">
            <a:latin typeface="Arial" pitchFamily="34" charset="0"/>
            <a:cs typeface="Arial" pitchFamily="34" charset="0"/>
          </a:endParaRPr>
        </a:p>
      </dgm:t>
    </dgm:pt>
    <dgm:pt modelId="{C7FFE5F4-2990-4E85-B0F9-2E8658AA989E}" type="pres">
      <dgm:prSet presAssocID="{5B91C32B-3BE6-46BE-88E3-174C92B53924}" presName="linear" presStyleCnt="0">
        <dgm:presLayoutVars>
          <dgm:dir/>
          <dgm:resizeHandles val="exact"/>
        </dgm:presLayoutVars>
      </dgm:prSet>
      <dgm:spPr/>
      <dgm:t>
        <a:bodyPr/>
        <a:lstStyle/>
        <a:p>
          <a:endParaRPr lang="es-EC"/>
        </a:p>
      </dgm:t>
    </dgm:pt>
    <dgm:pt modelId="{5C09EC4C-A404-46F9-BF26-43EA732D9FE2}" type="pres">
      <dgm:prSet presAssocID="{5E45028B-FFC2-4F63-84A6-DD5323A9332A}" presName="comp" presStyleCnt="0"/>
      <dgm:spPr/>
    </dgm:pt>
    <dgm:pt modelId="{DB7CBCA9-12D8-4A75-9D66-E0D1CB7DDD1C}" type="pres">
      <dgm:prSet presAssocID="{5E45028B-FFC2-4F63-84A6-DD5323A9332A}" presName="box" presStyleLbl="node1" presStyleIdx="0" presStyleCnt="1"/>
      <dgm:spPr/>
      <dgm:t>
        <a:bodyPr/>
        <a:lstStyle/>
        <a:p>
          <a:endParaRPr lang="es-EC"/>
        </a:p>
      </dgm:t>
    </dgm:pt>
    <dgm:pt modelId="{625787AB-AA67-4135-8805-574A05781136}" type="pres">
      <dgm:prSet presAssocID="{5E45028B-FFC2-4F63-84A6-DD5323A9332A}" presName="img" presStyleLbl="fgImgPlace1" presStyleIdx="0" presStyleCnt="1" custScaleX="128299"/>
      <dgm:spPr/>
    </dgm:pt>
    <dgm:pt modelId="{F751E903-30A4-4170-AFAD-6DC6EC1AE574}" type="pres">
      <dgm:prSet presAssocID="{5E45028B-FFC2-4F63-84A6-DD5323A9332A}" presName="text" presStyleLbl="node1" presStyleIdx="0" presStyleCnt="1">
        <dgm:presLayoutVars>
          <dgm:bulletEnabled val="1"/>
        </dgm:presLayoutVars>
      </dgm:prSet>
      <dgm:spPr/>
      <dgm:t>
        <a:bodyPr/>
        <a:lstStyle/>
        <a:p>
          <a:endParaRPr lang="es-EC"/>
        </a:p>
      </dgm:t>
    </dgm:pt>
  </dgm:ptLst>
  <dgm:cxnLst>
    <dgm:cxn modelId="{DE11D247-93AB-4027-923E-3AE4CA0CE277}" type="presOf" srcId="{FC10389C-03F9-4C79-B667-29A677E033EA}" destId="{F751E903-30A4-4170-AFAD-6DC6EC1AE574}" srcOrd="1" destOrd="2" presId="urn:microsoft.com/office/officeart/2005/8/layout/vList4"/>
    <dgm:cxn modelId="{6AE1CCEE-B924-474F-A459-DBC0E7730580}" type="presOf" srcId="{5E45028B-FFC2-4F63-84A6-DD5323A9332A}" destId="{F751E903-30A4-4170-AFAD-6DC6EC1AE574}" srcOrd="1" destOrd="0" presId="urn:microsoft.com/office/officeart/2005/8/layout/vList4"/>
    <dgm:cxn modelId="{A136BE81-5472-4132-9E3B-3D1BA02421F5}" type="presOf" srcId="{5B91C32B-3BE6-46BE-88E3-174C92B53924}" destId="{C7FFE5F4-2990-4E85-B0F9-2E8658AA989E}" srcOrd="0" destOrd="0" presId="urn:microsoft.com/office/officeart/2005/8/layout/vList4"/>
    <dgm:cxn modelId="{70750B03-427B-48AE-B1AB-09D14551AA2A}" srcId="{5B91C32B-3BE6-46BE-88E3-174C92B53924}" destId="{5E45028B-FFC2-4F63-84A6-DD5323A9332A}" srcOrd="0" destOrd="0" parTransId="{359FB4C4-0D71-4FF5-9508-8E0D7067E335}" sibTransId="{8D47B4C8-52FD-44DC-8573-BC6DA1AA52FC}"/>
    <dgm:cxn modelId="{0D123A18-A71D-4FF3-9687-042E67CDF64D}" type="presOf" srcId="{1EB29D9B-6FFA-4149-A784-44C5C711A341}" destId="{DB7CBCA9-12D8-4A75-9D66-E0D1CB7DDD1C}" srcOrd="0" destOrd="1" presId="urn:microsoft.com/office/officeart/2005/8/layout/vList4"/>
    <dgm:cxn modelId="{E123ADE3-94D8-490A-A4FC-2FD967DAD015}" type="presOf" srcId="{FC10389C-03F9-4C79-B667-29A677E033EA}" destId="{DB7CBCA9-12D8-4A75-9D66-E0D1CB7DDD1C}" srcOrd="0" destOrd="2" presId="urn:microsoft.com/office/officeart/2005/8/layout/vList4"/>
    <dgm:cxn modelId="{044232F5-12A7-4EE1-A5F5-6B0B16440E0C}" srcId="{5E45028B-FFC2-4F63-84A6-DD5323A9332A}" destId="{FC10389C-03F9-4C79-B667-29A677E033EA}" srcOrd="1" destOrd="0" parTransId="{DE1CDA2C-48F7-431F-B756-FE15A6513E9F}" sibTransId="{1142EC44-81B5-4226-BE3E-26113C811CE6}"/>
    <dgm:cxn modelId="{E4A8DA91-1B5E-4425-9765-36518B26D3FE}" srcId="{5E45028B-FFC2-4F63-84A6-DD5323A9332A}" destId="{1EB29D9B-6FFA-4149-A784-44C5C711A341}" srcOrd="0" destOrd="0" parTransId="{1F1AC54E-5A52-488A-8304-D01E4EE2E8AE}" sibTransId="{348B7B4E-CE3E-4963-A5AA-ADB3BC4B10CC}"/>
    <dgm:cxn modelId="{2A1D7807-65C8-4D95-8DD1-1B72A8001BDE}" type="presOf" srcId="{1EB29D9B-6FFA-4149-A784-44C5C711A341}" destId="{F751E903-30A4-4170-AFAD-6DC6EC1AE574}" srcOrd="1" destOrd="1" presId="urn:microsoft.com/office/officeart/2005/8/layout/vList4"/>
    <dgm:cxn modelId="{94FB74CF-E69A-4D23-ADD8-5D8081C46241}" type="presOf" srcId="{5E45028B-FFC2-4F63-84A6-DD5323A9332A}" destId="{DB7CBCA9-12D8-4A75-9D66-E0D1CB7DDD1C}" srcOrd="0" destOrd="0" presId="urn:microsoft.com/office/officeart/2005/8/layout/vList4"/>
    <dgm:cxn modelId="{213BBF75-AE3E-40E2-801B-0B61B3683FED}" type="presParOf" srcId="{C7FFE5F4-2990-4E85-B0F9-2E8658AA989E}" destId="{5C09EC4C-A404-46F9-BF26-43EA732D9FE2}" srcOrd="0" destOrd="0" presId="urn:microsoft.com/office/officeart/2005/8/layout/vList4"/>
    <dgm:cxn modelId="{9844D202-1615-4095-AE20-AC8BAB3F320D}" type="presParOf" srcId="{5C09EC4C-A404-46F9-BF26-43EA732D9FE2}" destId="{DB7CBCA9-12D8-4A75-9D66-E0D1CB7DDD1C}" srcOrd="0" destOrd="0" presId="urn:microsoft.com/office/officeart/2005/8/layout/vList4"/>
    <dgm:cxn modelId="{590694BA-0142-4F31-9679-F7ADE15D74CC}" type="presParOf" srcId="{5C09EC4C-A404-46F9-BF26-43EA732D9FE2}" destId="{625787AB-AA67-4135-8805-574A05781136}" srcOrd="1" destOrd="0" presId="urn:microsoft.com/office/officeart/2005/8/layout/vList4"/>
    <dgm:cxn modelId="{9685ED81-EAC3-48FB-901C-D386AF96491E}" type="presParOf" srcId="{5C09EC4C-A404-46F9-BF26-43EA732D9FE2}" destId="{F751E903-30A4-4170-AFAD-6DC6EC1AE574}"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1C32B-3BE6-46BE-88E3-174C92B53924}" type="doc">
      <dgm:prSet loTypeId="urn:microsoft.com/office/officeart/2005/8/layout/vList4" loCatId="list" qsTypeId="urn:microsoft.com/office/officeart/2005/8/quickstyle/simple1" qsCatId="simple" csTypeId="urn:microsoft.com/office/officeart/2005/8/colors/accent3_4" csCatId="accent3" phldr="1"/>
      <dgm:spPr/>
      <dgm:t>
        <a:bodyPr/>
        <a:lstStyle/>
        <a:p>
          <a:endParaRPr lang="es-EC"/>
        </a:p>
      </dgm:t>
    </dgm:pt>
    <dgm:pt modelId="{212F0EB5-E5DA-4E9B-90B9-EB70C0D10147}">
      <dgm:prSet phldrT="[Texto]" custT="1"/>
      <dgm:spPr>
        <a:solidFill>
          <a:srgbClr val="CCFFFF"/>
        </a:solidFill>
        <a:ln>
          <a:solidFill>
            <a:schemeClr val="tx1"/>
          </a:solidFill>
        </a:ln>
      </dgm:spPr>
      <dgm:t>
        <a:bodyPr/>
        <a:lstStyle/>
        <a:p>
          <a:pPr algn="l"/>
          <a:r>
            <a:rPr lang="es-EC" sz="2800" b="1" dirty="0" smtClean="0">
              <a:solidFill>
                <a:schemeClr val="accent2"/>
              </a:solidFill>
              <a:latin typeface="Arial" pitchFamily="34" charset="0"/>
              <a:cs typeface="Arial" pitchFamily="34" charset="0"/>
            </a:rPr>
            <a:t>PRODUCCIÓN</a:t>
          </a:r>
          <a:endParaRPr lang="es-EC" sz="2800" b="1" dirty="0">
            <a:solidFill>
              <a:schemeClr val="accent2"/>
            </a:solidFill>
            <a:latin typeface="Arial" pitchFamily="34" charset="0"/>
            <a:cs typeface="Arial" pitchFamily="34" charset="0"/>
          </a:endParaRPr>
        </a:p>
      </dgm:t>
    </dgm:pt>
    <dgm:pt modelId="{C46B9068-BFCC-4E73-861F-586071A03F6F}" type="parTrans" cxnId="{56A7394D-5244-4404-A52A-C95D31A5B235}">
      <dgm:prSet/>
      <dgm:spPr/>
      <dgm:t>
        <a:bodyPr/>
        <a:lstStyle/>
        <a:p>
          <a:endParaRPr lang="es-EC" sz="2800">
            <a:latin typeface="Arial" pitchFamily="34" charset="0"/>
            <a:cs typeface="Arial" pitchFamily="34" charset="0"/>
          </a:endParaRPr>
        </a:p>
      </dgm:t>
    </dgm:pt>
    <dgm:pt modelId="{5519C348-3E8A-4E67-98DD-6271CA3005C0}" type="sibTrans" cxnId="{56A7394D-5244-4404-A52A-C95D31A5B235}">
      <dgm:prSet/>
      <dgm:spPr/>
      <dgm:t>
        <a:bodyPr/>
        <a:lstStyle/>
        <a:p>
          <a:endParaRPr lang="es-EC" sz="2800">
            <a:latin typeface="Arial" pitchFamily="34" charset="0"/>
            <a:cs typeface="Arial" pitchFamily="34" charset="0"/>
          </a:endParaRPr>
        </a:p>
      </dgm:t>
    </dgm:pt>
    <dgm:pt modelId="{CBF13B77-A37E-47F7-B249-536D2B9A15F6}">
      <dgm:prSet phldrT="[Texto]" custT="1"/>
      <dgm:spPr>
        <a:solidFill>
          <a:srgbClr val="CCFFFF"/>
        </a:solidFill>
        <a:ln>
          <a:solidFill>
            <a:schemeClr val="tx1"/>
          </a:solidFill>
        </a:ln>
      </dgm:spPr>
      <dgm:t>
        <a:bodyPr/>
        <a:lstStyle/>
        <a:p>
          <a:pPr algn="just"/>
          <a:r>
            <a:rPr lang="es-ES" sz="2000" dirty="0" smtClean="0">
              <a:solidFill>
                <a:schemeClr val="tx1"/>
              </a:solidFill>
              <a:latin typeface="Arial" pitchFamily="34" charset="0"/>
              <a:cs typeface="Arial" pitchFamily="34" charset="0"/>
            </a:rPr>
            <a:t>Existe un 50% de personas que indican que la planificación en los trabajos es deficiente.</a:t>
          </a:r>
          <a:endParaRPr lang="es-EC" sz="2000" dirty="0">
            <a:solidFill>
              <a:schemeClr val="tx1"/>
            </a:solidFill>
            <a:latin typeface="Arial" pitchFamily="34" charset="0"/>
            <a:cs typeface="Arial" pitchFamily="34" charset="0"/>
          </a:endParaRPr>
        </a:p>
      </dgm:t>
    </dgm:pt>
    <dgm:pt modelId="{0DF4F40E-CC99-4E7D-B44E-5C4609F22EC7}" type="parTrans" cxnId="{8656B224-EE64-4080-BBA4-E13D2B2DA2F0}">
      <dgm:prSet/>
      <dgm:spPr/>
      <dgm:t>
        <a:bodyPr/>
        <a:lstStyle/>
        <a:p>
          <a:endParaRPr lang="es-EC" sz="2800">
            <a:latin typeface="Arial" pitchFamily="34" charset="0"/>
            <a:cs typeface="Arial" pitchFamily="34" charset="0"/>
          </a:endParaRPr>
        </a:p>
      </dgm:t>
    </dgm:pt>
    <dgm:pt modelId="{B2926203-FA71-4997-9B47-3BD1A7CA712D}" type="sibTrans" cxnId="{8656B224-EE64-4080-BBA4-E13D2B2DA2F0}">
      <dgm:prSet/>
      <dgm:spPr/>
      <dgm:t>
        <a:bodyPr/>
        <a:lstStyle/>
        <a:p>
          <a:endParaRPr lang="es-EC" sz="2800">
            <a:latin typeface="Arial" pitchFamily="34" charset="0"/>
            <a:cs typeface="Arial" pitchFamily="34" charset="0"/>
          </a:endParaRPr>
        </a:p>
      </dgm:t>
    </dgm:pt>
    <dgm:pt modelId="{C709A828-AA09-4B16-BC11-11135FC0A4CE}">
      <dgm:prSet custT="1"/>
      <dgm:spPr>
        <a:solidFill>
          <a:srgbClr val="CCFFFF"/>
        </a:solidFill>
        <a:ln>
          <a:solidFill>
            <a:schemeClr val="tx1"/>
          </a:solidFill>
        </a:ln>
      </dgm:spPr>
      <dgm:t>
        <a:bodyPr/>
        <a:lstStyle/>
        <a:p>
          <a:pPr algn="just"/>
          <a:r>
            <a:rPr lang="es-ES" sz="2000" dirty="0" smtClean="0">
              <a:solidFill>
                <a:schemeClr val="tx1"/>
              </a:solidFill>
              <a:latin typeface="Arial" pitchFamily="34" charset="0"/>
              <a:cs typeface="Arial" pitchFamily="34" charset="0"/>
            </a:rPr>
            <a:t>El 82% de las personas dice que hay problemas en la elaboración de planos.</a:t>
          </a:r>
          <a:endParaRPr lang="es-EC" sz="2000" dirty="0">
            <a:solidFill>
              <a:schemeClr val="tx1"/>
            </a:solidFill>
            <a:latin typeface="Arial" pitchFamily="34" charset="0"/>
            <a:cs typeface="Arial" pitchFamily="34" charset="0"/>
          </a:endParaRPr>
        </a:p>
      </dgm:t>
    </dgm:pt>
    <dgm:pt modelId="{8B54643C-F8C8-4CB8-85CF-BAE340924226}" type="parTrans" cxnId="{A438C234-58A0-441B-9005-C421745EBE42}">
      <dgm:prSet/>
      <dgm:spPr/>
      <dgm:t>
        <a:bodyPr/>
        <a:lstStyle/>
        <a:p>
          <a:endParaRPr lang="es-EC" sz="2800">
            <a:latin typeface="Arial" pitchFamily="34" charset="0"/>
            <a:cs typeface="Arial" pitchFamily="34" charset="0"/>
          </a:endParaRPr>
        </a:p>
      </dgm:t>
    </dgm:pt>
    <dgm:pt modelId="{5DE100C0-768A-4756-BC84-A3AC4F9D2C83}" type="sibTrans" cxnId="{A438C234-58A0-441B-9005-C421745EBE42}">
      <dgm:prSet/>
      <dgm:spPr/>
      <dgm:t>
        <a:bodyPr/>
        <a:lstStyle/>
        <a:p>
          <a:endParaRPr lang="es-EC" sz="2800">
            <a:latin typeface="Arial" pitchFamily="34" charset="0"/>
            <a:cs typeface="Arial" pitchFamily="34" charset="0"/>
          </a:endParaRPr>
        </a:p>
      </dgm:t>
    </dgm:pt>
    <dgm:pt modelId="{74DD4CB6-E500-47EC-9206-E710E536AF10}">
      <dgm:prSet custT="1"/>
      <dgm:spPr>
        <a:solidFill>
          <a:srgbClr val="CCFFFF"/>
        </a:solidFill>
        <a:ln>
          <a:solidFill>
            <a:schemeClr val="tx1"/>
          </a:solidFill>
        </a:ln>
      </dgm:spPr>
      <dgm:t>
        <a:bodyPr/>
        <a:lstStyle/>
        <a:p>
          <a:pPr algn="just"/>
          <a:r>
            <a:rPr lang="es-ES" sz="2000" dirty="0" smtClean="0">
              <a:solidFill>
                <a:schemeClr val="tx1"/>
              </a:solidFill>
              <a:latin typeface="Arial" pitchFamily="34" charset="0"/>
              <a:cs typeface="Arial" pitchFamily="34" charset="0"/>
            </a:rPr>
            <a:t>Falta de herramientas, </a:t>
          </a:r>
          <a:r>
            <a:rPr lang="es-EC" sz="2000" dirty="0" smtClean="0">
              <a:solidFill>
                <a:schemeClr val="tx1"/>
              </a:solidFill>
              <a:latin typeface="Arial" pitchFamily="34" charset="0"/>
              <a:cs typeface="Arial" pitchFamily="34" charset="0"/>
            </a:rPr>
            <a:t>máquinas de trabajo y </a:t>
          </a:r>
          <a:r>
            <a:rPr lang="es-ES" sz="2000" dirty="0" smtClean="0">
              <a:solidFill>
                <a:schemeClr val="tx1"/>
              </a:solidFill>
              <a:latin typeface="Arial" pitchFamily="34" charset="0"/>
              <a:cs typeface="Arial" pitchFamily="34" charset="0"/>
            </a:rPr>
            <a:t>equipo de protección personal </a:t>
          </a:r>
          <a:endParaRPr lang="es-EC" sz="2000" dirty="0">
            <a:solidFill>
              <a:schemeClr val="tx1"/>
            </a:solidFill>
            <a:latin typeface="Arial" pitchFamily="34" charset="0"/>
            <a:cs typeface="Arial" pitchFamily="34" charset="0"/>
          </a:endParaRPr>
        </a:p>
      </dgm:t>
    </dgm:pt>
    <dgm:pt modelId="{BF35D6DC-1153-49A9-993F-C34254972C4E}" type="parTrans" cxnId="{7749DC90-9D3E-48D7-AC38-7ADC0ABCD37D}">
      <dgm:prSet/>
      <dgm:spPr/>
      <dgm:t>
        <a:bodyPr/>
        <a:lstStyle/>
        <a:p>
          <a:endParaRPr lang="es-EC"/>
        </a:p>
      </dgm:t>
    </dgm:pt>
    <dgm:pt modelId="{A6FD18D1-AE1B-4C07-9C35-EE20DD4CB151}" type="sibTrans" cxnId="{7749DC90-9D3E-48D7-AC38-7ADC0ABCD37D}">
      <dgm:prSet/>
      <dgm:spPr/>
      <dgm:t>
        <a:bodyPr/>
        <a:lstStyle/>
        <a:p>
          <a:endParaRPr lang="es-EC"/>
        </a:p>
      </dgm:t>
    </dgm:pt>
    <dgm:pt modelId="{C7FFE5F4-2990-4E85-B0F9-2E8658AA989E}" type="pres">
      <dgm:prSet presAssocID="{5B91C32B-3BE6-46BE-88E3-174C92B53924}" presName="linear" presStyleCnt="0">
        <dgm:presLayoutVars>
          <dgm:dir/>
          <dgm:resizeHandles val="exact"/>
        </dgm:presLayoutVars>
      </dgm:prSet>
      <dgm:spPr/>
      <dgm:t>
        <a:bodyPr/>
        <a:lstStyle/>
        <a:p>
          <a:endParaRPr lang="es-EC"/>
        </a:p>
      </dgm:t>
    </dgm:pt>
    <dgm:pt modelId="{A51B4745-6FE2-4FE6-8B1D-243C580B88DF}" type="pres">
      <dgm:prSet presAssocID="{212F0EB5-E5DA-4E9B-90B9-EB70C0D10147}" presName="comp" presStyleCnt="0"/>
      <dgm:spPr/>
    </dgm:pt>
    <dgm:pt modelId="{FC2F0819-D387-49E5-84AB-E25D0FA1994B}" type="pres">
      <dgm:prSet presAssocID="{212F0EB5-E5DA-4E9B-90B9-EB70C0D10147}" presName="box" presStyleLbl="node1" presStyleIdx="0" presStyleCnt="1" custLinFactNeighborX="24984" custLinFactNeighborY="3390"/>
      <dgm:spPr/>
      <dgm:t>
        <a:bodyPr/>
        <a:lstStyle/>
        <a:p>
          <a:endParaRPr lang="es-EC"/>
        </a:p>
      </dgm:t>
    </dgm:pt>
    <dgm:pt modelId="{5A4D1E6F-10BC-4589-9D20-7D9EA1FAD12D}" type="pres">
      <dgm:prSet presAssocID="{212F0EB5-E5DA-4E9B-90B9-EB70C0D10147}" presName="img" presStyleLbl="fgImgPlace1" presStyleIdx="0" presStyleCnt="1" custScaleY="59066" custLinFactNeighborX="-7855" custLinFactNeighborY="-2747"/>
      <dgm:spPr>
        <a:blipFill rotWithShape="1">
          <a:blip xmlns:r="http://schemas.openxmlformats.org/officeDocument/2006/relationships" r:embed="rId1"/>
          <a:stretch>
            <a:fillRect/>
          </a:stretch>
        </a:blipFill>
      </dgm:spPr>
      <dgm:t>
        <a:bodyPr/>
        <a:lstStyle/>
        <a:p>
          <a:endParaRPr lang="es-EC"/>
        </a:p>
      </dgm:t>
    </dgm:pt>
    <dgm:pt modelId="{42C9E045-1448-4A1A-8446-00BC56D77972}" type="pres">
      <dgm:prSet presAssocID="{212F0EB5-E5DA-4E9B-90B9-EB70C0D10147}" presName="text" presStyleLbl="node1" presStyleIdx="0" presStyleCnt="1">
        <dgm:presLayoutVars>
          <dgm:bulletEnabled val="1"/>
        </dgm:presLayoutVars>
      </dgm:prSet>
      <dgm:spPr/>
      <dgm:t>
        <a:bodyPr/>
        <a:lstStyle/>
        <a:p>
          <a:endParaRPr lang="es-EC"/>
        </a:p>
      </dgm:t>
    </dgm:pt>
  </dgm:ptLst>
  <dgm:cxnLst>
    <dgm:cxn modelId="{9199B991-C1D7-4D5E-8B9C-20FAAFF85298}" type="presOf" srcId="{CBF13B77-A37E-47F7-B249-536D2B9A15F6}" destId="{FC2F0819-D387-49E5-84AB-E25D0FA1994B}" srcOrd="0" destOrd="1" presId="urn:microsoft.com/office/officeart/2005/8/layout/vList4"/>
    <dgm:cxn modelId="{7749DC90-9D3E-48D7-AC38-7ADC0ABCD37D}" srcId="{212F0EB5-E5DA-4E9B-90B9-EB70C0D10147}" destId="{74DD4CB6-E500-47EC-9206-E710E536AF10}" srcOrd="2" destOrd="0" parTransId="{BF35D6DC-1153-49A9-993F-C34254972C4E}" sibTransId="{A6FD18D1-AE1B-4C07-9C35-EE20DD4CB151}"/>
    <dgm:cxn modelId="{9A7C281A-E6EE-4ED2-BC5E-6D7112459F8A}" type="presOf" srcId="{212F0EB5-E5DA-4E9B-90B9-EB70C0D10147}" destId="{FC2F0819-D387-49E5-84AB-E25D0FA1994B}" srcOrd="0" destOrd="0" presId="urn:microsoft.com/office/officeart/2005/8/layout/vList4"/>
    <dgm:cxn modelId="{FB5B99AC-33A0-42DE-936B-46E1AFC2F47F}" type="presOf" srcId="{74DD4CB6-E500-47EC-9206-E710E536AF10}" destId="{FC2F0819-D387-49E5-84AB-E25D0FA1994B}" srcOrd="0" destOrd="3" presId="urn:microsoft.com/office/officeart/2005/8/layout/vList4"/>
    <dgm:cxn modelId="{8656B224-EE64-4080-BBA4-E13D2B2DA2F0}" srcId="{212F0EB5-E5DA-4E9B-90B9-EB70C0D10147}" destId="{CBF13B77-A37E-47F7-B249-536D2B9A15F6}" srcOrd="0" destOrd="0" parTransId="{0DF4F40E-CC99-4E7D-B44E-5C4609F22EC7}" sibTransId="{B2926203-FA71-4997-9B47-3BD1A7CA712D}"/>
    <dgm:cxn modelId="{56A7394D-5244-4404-A52A-C95D31A5B235}" srcId="{5B91C32B-3BE6-46BE-88E3-174C92B53924}" destId="{212F0EB5-E5DA-4E9B-90B9-EB70C0D10147}" srcOrd="0" destOrd="0" parTransId="{C46B9068-BFCC-4E73-861F-586071A03F6F}" sibTransId="{5519C348-3E8A-4E67-98DD-6271CA3005C0}"/>
    <dgm:cxn modelId="{6BC4F586-8C48-4D5E-8849-6E74B2C6355E}" type="presOf" srcId="{212F0EB5-E5DA-4E9B-90B9-EB70C0D10147}" destId="{42C9E045-1448-4A1A-8446-00BC56D77972}" srcOrd="1" destOrd="0" presId="urn:microsoft.com/office/officeart/2005/8/layout/vList4"/>
    <dgm:cxn modelId="{02A4A17B-A652-401B-9D4E-7A0955735961}" type="presOf" srcId="{5B91C32B-3BE6-46BE-88E3-174C92B53924}" destId="{C7FFE5F4-2990-4E85-B0F9-2E8658AA989E}" srcOrd="0" destOrd="0" presId="urn:microsoft.com/office/officeart/2005/8/layout/vList4"/>
    <dgm:cxn modelId="{D893BADF-75ED-4C73-B4F2-4576BD1AD55A}" type="presOf" srcId="{74DD4CB6-E500-47EC-9206-E710E536AF10}" destId="{42C9E045-1448-4A1A-8446-00BC56D77972}" srcOrd="1" destOrd="3" presId="urn:microsoft.com/office/officeart/2005/8/layout/vList4"/>
    <dgm:cxn modelId="{6230E027-37BA-4AFE-BA1D-0659C313CC36}" type="presOf" srcId="{C709A828-AA09-4B16-BC11-11135FC0A4CE}" destId="{FC2F0819-D387-49E5-84AB-E25D0FA1994B}" srcOrd="0" destOrd="2" presId="urn:microsoft.com/office/officeart/2005/8/layout/vList4"/>
    <dgm:cxn modelId="{A438C234-58A0-441B-9005-C421745EBE42}" srcId="{212F0EB5-E5DA-4E9B-90B9-EB70C0D10147}" destId="{C709A828-AA09-4B16-BC11-11135FC0A4CE}" srcOrd="1" destOrd="0" parTransId="{8B54643C-F8C8-4CB8-85CF-BAE340924226}" sibTransId="{5DE100C0-768A-4756-BC84-A3AC4F9D2C83}"/>
    <dgm:cxn modelId="{7050FA16-5C11-4CD3-BDBA-04E3356CCCB0}" type="presOf" srcId="{C709A828-AA09-4B16-BC11-11135FC0A4CE}" destId="{42C9E045-1448-4A1A-8446-00BC56D77972}" srcOrd="1" destOrd="2" presId="urn:microsoft.com/office/officeart/2005/8/layout/vList4"/>
    <dgm:cxn modelId="{BFBFB192-7C5A-4F1F-A0E7-8C3C09EDDEA4}" type="presOf" srcId="{CBF13B77-A37E-47F7-B249-536D2B9A15F6}" destId="{42C9E045-1448-4A1A-8446-00BC56D77972}" srcOrd="1" destOrd="1" presId="urn:microsoft.com/office/officeart/2005/8/layout/vList4"/>
    <dgm:cxn modelId="{DCA7D1F6-285B-46D2-ACA8-1DD5B7D86198}" type="presParOf" srcId="{C7FFE5F4-2990-4E85-B0F9-2E8658AA989E}" destId="{A51B4745-6FE2-4FE6-8B1D-243C580B88DF}" srcOrd="0" destOrd="0" presId="urn:microsoft.com/office/officeart/2005/8/layout/vList4"/>
    <dgm:cxn modelId="{5F8BE396-D23B-4CF5-A21D-0C1077D9AB16}" type="presParOf" srcId="{A51B4745-6FE2-4FE6-8B1D-243C580B88DF}" destId="{FC2F0819-D387-49E5-84AB-E25D0FA1994B}" srcOrd="0" destOrd="0" presId="urn:microsoft.com/office/officeart/2005/8/layout/vList4"/>
    <dgm:cxn modelId="{2E6458CF-9CE9-49E7-B805-CAB783722848}" type="presParOf" srcId="{A51B4745-6FE2-4FE6-8B1D-243C580B88DF}" destId="{5A4D1E6F-10BC-4589-9D20-7D9EA1FAD12D}" srcOrd="1" destOrd="0" presId="urn:microsoft.com/office/officeart/2005/8/layout/vList4"/>
    <dgm:cxn modelId="{A89AFC90-A302-44F6-A08D-E622B05DA58C}" type="presParOf" srcId="{A51B4745-6FE2-4FE6-8B1D-243C580B88DF}" destId="{42C9E045-1448-4A1A-8446-00BC56D7797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91C32B-3BE6-46BE-88E3-174C92B53924}" type="doc">
      <dgm:prSet loTypeId="urn:microsoft.com/office/officeart/2005/8/layout/vList4" loCatId="list" qsTypeId="urn:microsoft.com/office/officeart/2005/8/quickstyle/simple1" qsCatId="simple" csTypeId="urn:microsoft.com/office/officeart/2005/8/colors/accent3_4" csCatId="accent3" phldr="1"/>
      <dgm:spPr/>
      <dgm:t>
        <a:bodyPr/>
        <a:lstStyle/>
        <a:p>
          <a:endParaRPr lang="es-EC"/>
        </a:p>
      </dgm:t>
    </dgm:pt>
    <dgm:pt modelId="{7F2D1DCE-1C27-4C73-8FF3-698F493E55B6}">
      <dgm:prSet phldrT="[Texto]" custT="1"/>
      <dgm:spPr/>
      <dgm:t>
        <a:bodyPr/>
        <a:lstStyle/>
        <a:p>
          <a:pPr algn="l"/>
          <a:r>
            <a:rPr lang="es-EC" sz="2800" b="1" dirty="0" smtClean="0">
              <a:latin typeface="Arial" pitchFamily="34" charset="0"/>
              <a:cs typeface="Arial" pitchFamily="34" charset="0"/>
            </a:rPr>
            <a:t>INSTALACIÓN</a:t>
          </a:r>
          <a:endParaRPr lang="es-EC" sz="2800" b="1" dirty="0">
            <a:latin typeface="Arial" pitchFamily="34" charset="0"/>
            <a:cs typeface="Arial" pitchFamily="34" charset="0"/>
          </a:endParaRPr>
        </a:p>
      </dgm:t>
    </dgm:pt>
    <dgm:pt modelId="{FAFCC89D-C4DA-4405-8E2B-AA05FC89872A}" type="parTrans" cxnId="{9770FC52-E529-4C8C-86EF-CCD693EDADF9}">
      <dgm:prSet/>
      <dgm:spPr/>
      <dgm:t>
        <a:bodyPr/>
        <a:lstStyle/>
        <a:p>
          <a:endParaRPr lang="es-EC" sz="2800">
            <a:latin typeface="Arial" pitchFamily="34" charset="0"/>
            <a:cs typeface="Arial" pitchFamily="34" charset="0"/>
          </a:endParaRPr>
        </a:p>
      </dgm:t>
    </dgm:pt>
    <dgm:pt modelId="{D0E3C2B4-7DFE-497A-8DC2-09B22CAD7A59}" type="sibTrans" cxnId="{9770FC52-E529-4C8C-86EF-CCD693EDADF9}">
      <dgm:prSet/>
      <dgm:spPr/>
      <dgm:t>
        <a:bodyPr/>
        <a:lstStyle/>
        <a:p>
          <a:endParaRPr lang="es-EC" sz="2800">
            <a:latin typeface="Arial" pitchFamily="34" charset="0"/>
            <a:cs typeface="Arial" pitchFamily="34" charset="0"/>
          </a:endParaRPr>
        </a:p>
      </dgm:t>
    </dgm:pt>
    <dgm:pt modelId="{E98BF8C0-9E9E-45C1-9ECB-2617CEFFB2C2}">
      <dgm:prSet phldrT="[Texto]" custT="1"/>
      <dgm:spPr/>
      <dgm:t>
        <a:bodyPr/>
        <a:lstStyle/>
        <a:p>
          <a:pPr algn="just"/>
          <a:r>
            <a:rPr lang="es-ES" sz="2000" b="1" dirty="0" smtClean="0">
              <a:latin typeface="Arial" pitchFamily="34" charset="0"/>
              <a:cs typeface="Arial" pitchFamily="34" charset="0"/>
            </a:rPr>
            <a:t>Hay una deficiencia en la planificación de los trabajos.</a:t>
          </a:r>
          <a:endParaRPr lang="es-EC" sz="2000" b="1" dirty="0">
            <a:latin typeface="Arial" pitchFamily="34" charset="0"/>
            <a:cs typeface="Arial" pitchFamily="34" charset="0"/>
          </a:endParaRPr>
        </a:p>
      </dgm:t>
    </dgm:pt>
    <dgm:pt modelId="{D330966B-658B-45AA-8C18-167AEA5D1FB8}" type="parTrans" cxnId="{74DC7803-7E05-4A2F-A146-86DDFFB09049}">
      <dgm:prSet/>
      <dgm:spPr/>
      <dgm:t>
        <a:bodyPr/>
        <a:lstStyle/>
        <a:p>
          <a:endParaRPr lang="es-EC" sz="2800">
            <a:latin typeface="Arial" pitchFamily="34" charset="0"/>
            <a:cs typeface="Arial" pitchFamily="34" charset="0"/>
          </a:endParaRPr>
        </a:p>
      </dgm:t>
    </dgm:pt>
    <dgm:pt modelId="{7811200B-F282-4BA7-B18B-BD364AAFB0BE}" type="sibTrans" cxnId="{74DC7803-7E05-4A2F-A146-86DDFFB09049}">
      <dgm:prSet/>
      <dgm:spPr/>
      <dgm:t>
        <a:bodyPr/>
        <a:lstStyle/>
        <a:p>
          <a:endParaRPr lang="es-EC" sz="2800">
            <a:latin typeface="Arial" pitchFamily="34" charset="0"/>
            <a:cs typeface="Arial" pitchFamily="34" charset="0"/>
          </a:endParaRPr>
        </a:p>
      </dgm:t>
    </dgm:pt>
    <dgm:pt modelId="{C172602B-E80E-41EB-B206-C35C637E3E26}">
      <dgm:prSet custT="1"/>
      <dgm:spPr/>
      <dgm:t>
        <a:bodyPr/>
        <a:lstStyle/>
        <a:p>
          <a:pPr algn="just"/>
          <a:r>
            <a:rPr lang="es-ES" sz="2000" b="1" dirty="0" smtClean="0">
              <a:latin typeface="Arial" pitchFamily="34" charset="0"/>
              <a:cs typeface="Arial" pitchFamily="34" charset="0"/>
            </a:rPr>
            <a:t>El 50% de los trabajadores dicen que la información de los planos  es incompleta.</a:t>
          </a:r>
          <a:endParaRPr lang="es-EC" sz="2000" b="1" dirty="0">
            <a:latin typeface="Arial" pitchFamily="34" charset="0"/>
            <a:cs typeface="Arial" pitchFamily="34" charset="0"/>
          </a:endParaRPr>
        </a:p>
      </dgm:t>
    </dgm:pt>
    <dgm:pt modelId="{F40EA3EF-490A-4279-AAF3-7693C478C469}" type="parTrans" cxnId="{C8777C85-FA5C-49AB-B3CB-DCF96F12C276}">
      <dgm:prSet/>
      <dgm:spPr/>
      <dgm:t>
        <a:bodyPr/>
        <a:lstStyle/>
        <a:p>
          <a:endParaRPr lang="es-EC" sz="2800">
            <a:latin typeface="Arial" pitchFamily="34" charset="0"/>
            <a:cs typeface="Arial" pitchFamily="34" charset="0"/>
          </a:endParaRPr>
        </a:p>
      </dgm:t>
    </dgm:pt>
    <dgm:pt modelId="{FB51D633-A5E7-4C19-96F7-2E357DE1354E}" type="sibTrans" cxnId="{C8777C85-FA5C-49AB-B3CB-DCF96F12C276}">
      <dgm:prSet/>
      <dgm:spPr/>
      <dgm:t>
        <a:bodyPr/>
        <a:lstStyle/>
        <a:p>
          <a:endParaRPr lang="es-EC" sz="2800">
            <a:latin typeface="Arial" pitchFamily="34" charset="0"/>
            <a:cs typeface="Arial" pitchFamily="34" charset="0"/>
          </a:endParaRPr>
        </a:p>
      </dgm:t>
    </dgm:pt>
    <dgm:pt modelId="{7DB2187E-23BC-40C0-8196-FB02F2C8237E}">
      <dgm:prSet custT="1"/>
      <dgm:spPr/>
      <dgm:t>
        <a:bodyPr/>
        <a:lstStyle/>
        <a:p>
          <a:pPr algn="just"/>
          <a:r>
            <a:rPr lang="es-ES" sz="2000" b="1" dirty="0" smtClean="0">
              <a:latin typeface="Arial" pitchFamily="34" charset="0"/>
              <a:cs typeface="Arial" pitchFamily="34" charset="0"/>
            </a:rPr>
            <a:t>Los vehículos tiene problemas mecánicos.</a:t>
          </a:r>
          <a:endParaRPr lang="es-EC" sz="2000" b="1" dirty="0">
            <a:latin typeface="Arial" pitchFamily="34" charset="0"/>
            <a:cs typeface="Arial" pitchFamily="34" charset="0"/>
          </a:endParaRPr>
        </a:p>
      </dgm:t>
    </dgm:pt>
    <dgm:pt modelId="{9E41CE3D-B78A-4021-85C4-6A206C5C37D4}" type="parTrans" cxnId="{C42AB196-B8A6-4CD8-948C-7019F149FA4E}">
      <dgm:prSet/>
      <dgm:spPr/>
      <dgm:t>
        <a:bodyPr/>
        <a:lstStyle/>
        <a:p>
          <a:endParaRPr lang="es-EC" sz="2800">
            <a:latin typeface="Arial" pitchFamily="34" charset="0"/>
            <a:cs typeface="Arial" pitchFamily="34" charset="0"/>
          </a:endParaRPr>
        </a:p>
      </dgm:t>
    </dgm:pt>
    <dgm:pt modelId="{1BAC8DBA-66B1-49D2-BC0B-DDBF101A41F8}" type="sibTrans" cxnId="{C42AB196-B8A6-4CD8-948C-7019F149FA4E}">
      <dgm:prSet/>
      <dgm:spPr/>
      <dgm:t>
        <a:bodyPr/>
        <a:lstStyle/>
        <a:p>
          <a:endParaRPr lang="es-EC" sz="2800">
            <a:latin typeface="Arial" pitchFamily="34" charset="0"/>
            <a:cs typeface="Arial" pitchFamily="34" charset="0"/>
          </a:endParaRPr>
        </a:p>
      </dgm:t>
    </dgm:pt>
    <dgm:pt modelId="{FC0B6871-123E-4A4D-A1D2-F0CFB0545083}">
      <dgm:prSet custT="1"/>
      <dgm:spPr/>
      <dgm:t>
        <a:bodyPr/>
        <a:lstStyle/>
        <a:p>
          <a:pPr algn="just"/>
          <a:r>
            <a:rPr lang="es-ES" sz="2000" b="1" dirty="0" smtClean="0">
              <a:latin typeface="Arial" pitchFamily="34" charset="0"/>
              <a:cs typeface="Arial" pitchFamily="34" charset="0"/>
            </a:rPr>
            <a:t>Falta de herramientas y equipo de protección personal.</a:t>
          </a:r>
          <a:endParaRPr lang="es-EC" sz="2000" b="1" dirty="0">
            <a:latin typeface="Arial" pitchFamily="34" charset="0"/>
            <a:cs typeface="Arial" pitchFamily="34" charset="0"/>
          </a:endParaRPr>
        </a:p>
      </dgm:t>
    </dgm:pt>
    <dgm:pt modelId="{D40D4F9C-C42C-4888-ABA6-D4008B76E976}" type="parTrans" cxnId="{657756D0-167A-4B00-8B28-7AFD25D24A7E}">
      <dgm:prSet/>
      <dgm:spPr/>
      <dgm:t>
        <a:bodyPr/>
        <a:lstStyle/>
        <a:p>
          <a:endParaRPr lang="es-EC"/>
        </a:p>
      </dgm:t>
    </dgm:pt>
    <dgm:pt modelId="{910D8549-7386-4C28-891B-5048E892C89C}" type="sibTrans" cxnId="{657756D0-167A-4B00-8B28-7AFD25D24A7E}">
      <dgm:prSet/>
      <dgm:spPr/>
      <dgm:t>
        <a:bodyPr/>
        <a:lstStyle/>
        <a:p>
          <a:endParaRPr lang="es-EC"/>
        </a:p>
      </dgm:t>
    </dgm:pt>
    <dgm:pt modelId="{C7FFE5F4-2990-4E85-B0F9-2E8658AA989E}" type="pres">
      <dgm:prSet presAssocID="{5B91C32B-3BE6-46BE-88E3-174C92B53924}" presName="linear" presStyleCnt="0">
        <dgm:presLayoutVars>
          <dgm:dir/>
          <dgm:resizeHandles val="exact"/>
        </dgm:presLayoutVars>
      </dgm:prSet>
      <dgm:spPr/>
      <dgm:t>
        <a:bodyPr/>
        <a:lstStyle/>
        <a:p>
          <a:endParaRPr lang="es-EC"/>
        </a:p>
      </dgm:t>
    </dgm:pt>
    <dgm:pt modelId="{43D9D2B0-74D2-4B3C-826B-A018291B7F1D}" type="pres">
      <dgm:prSet presAssocID="{7F2D1DCE-1C27-4C73-8FF3-698F493E55B6}" presName="comp" presStyleCnt="0"/>
      <dgm:spPr/>
    </dgm:pt>
    <dgm:pt modelId="{B94D0A85-E1D7-4885-A7FD-E1EFD495D0DE}" type="pres">
      <dgm:prSet presAssocID="{7F2D1DCE-1C27-4C73-8FF3-698F493E55B6}" presName="box" presStyleLbl="node1" presStyleIdx="0" presStyleCnt="1"/>
      <dgm:spPr/>
      <dgm:t>
        <a:bodyPr/>
        <a:lstStyle/>
        <a:p>
          <a:endParaRPr lang="es-EC"/>
        </a:p>
      </dgm:t>
    </dgm:pt>
    <dgm:pt modelId="{9C5B2637-5314-40AA-AC34-B1A4556461DC}" type="pres">
      <dgm:prSet presAssocID="{7F2D1DCE-1C27-4C73-8FF3-698F493E55B6}" presName="img" presStyleLbl="fgImgPlace1" presStyleIdx="0" presStyleCnt="1" custScaleY="46875"/>
      <dgm:spPr>
        <a:blipFill rotWithShape="1">
          <a:blip xmlns:r="http://schemas.openxmlformats.org/officeDocument/2006/relationships" r:embed="rId1"/>
          <a:stretch>
            <a:fillRect/>
          </a:stretch>
        </a:blipFill>
      </dgm:spPr>
      <dgm:t>
        <a:bodyPr/>
        <a:lstStyle/>
        <a:p>
          <a:endParaRPr lang="es-EC"/>
        </a:p>
      </dgm:t>
    </dgm:pt>
    <dgm:pt modelId="{573CD99C-8460-45CB-B5DF-1754732EB179}" type="pres">
      <dgm:prSet presAssocID="{7F2D1DCE-1C27-4C73-8FF3-698F493E55B6}" presName="text" presStyleLbl="node1" presStyleIdx="0" presStyleCnt="1">
        <dgm:presLayoutVars>
          <dgm:bulletEnabled val="1"/>
        </dgm:presLayoutVars>
      </dgm:prSet>
      <dgm:spPr/>
      <dgm:t>
        <a:bodyPr/>
        <a:lstStyle/>
        <a:p>
          <a:endParaRPr lang="es-EC"/>
        </a:p>
      </dgm:t>
    </dgm:pt>
  </dgm:ptLst>
  <dgm:cxnLst>
    <dgm:cxn modelId="{657756D0-167A-4B00-8B28-7AFD25D24A7E}" srcId="{7F2D1DCE-1C27-4C73-8FF3-698F493E55B6}" destId="{FC0B6871-123E-4A4D-A1D2-F0CFB0545083}" srcOrd="2" destOrd="0" parTransId="{D40D4F9C-C42C-4888-ABA6-D4008B76E976}" sibTransId="{910D8549-7386-4C28-891B-5048E892C89C}"/>
    <dgm:cxn modelId="{205FD0A8-A759-4E36-9D78-6B63C49759F8}" type="presOf" srcId="{C172602B-E80E-41EB-B206-C35C637E3E26}" destId="{573CD99C-8460-45CB-B5DF-1754732EB179}" srcOrd="1" destOrd="2" presId="urn:microsoft.com/office/officeart/2005/8/layout/vList4"/>
    <dgm:cxn modelId="{E211C19C-628B-4F00-8BBC-548418298875}" type="presOf" srcId="{7DB2187E-23BC-40C0-8196-FB02F2C8237E}" destId="{B94D0A85-E1D7-4885-A7FD-E1EFD495D0DE}" srcOrd="0" destOrd="4" presId="urn:microsoft.com/office/officeart/2005/8/layout/vList4"/>
    <dgm:cxn modelId="{C8777C85-FA5C-49AB-B3CB-DCF96F12C276}" srcId="{7F2D1DCE-1C27-4C73-8FF3-698F493E55B6}" destId="{C172602B-E80E-41EB-B206-C35C637E3E26}" srcOrd="1" destOrd="0" parTransId="{F40EA3EF-490A-4279-AAF3-7693C478C469}" sibTransId="{FB51D633-A5E7-4C19-96F7-2E357DE1354E}"/>
    <dgm:cxn modelId="{96F04D3D-3F46-4C45-BF47-9FD1F17FC462}" type="presOf" srcId="{5B91C32B-3BE6-46BE-88E3-174C92B53924}" destId="{C7FFE5F4-2990-4E85-B0F9-2E8658AA989E}" srcOrd="0" destOrd="0" presId="urn:microsoft.com/office/officeart/2005/8/layout/vList4"/>
    <dgm:cxn modelId="{864A59BF-5D8C-4310-AC50-4EE961E228F6}" type="presOf" srcId="{FC0B6871-123E-4A4D-A1D2-F0CFB0545083}" destId="{573CD99C-8460-45CB-B5DF-1754732EB179}" srcOrd="1" destOrd="3" presId="urn:microsoft.com/office/officeart/2005/8/layout/vList4"/>
    <dgm:cxn modelId="{E47D15AF-8A3A-4ADF-9075-35AC6A50EA0E}" type="presOf" srcId="{7DB2187E-23BC-40C0-8196-FB02F2C8237E}" destId="{573CD99C-8460-45CB-B5DF-1754732EB179}" srcOrd="1" destOrd="4" presId="urn:microsoft.com/office/officeart/2005/8/layout/vList4"/>
    <dgm:cxn modelId="{6ADC7D68-A147-44F8-808F-9275344F7CCB}" type="presOf" srcId="{E98BF8C0-9E9E-45C1-9ECB-2617CEFFB2C2}" destId="{B94D0A85-E1D7-4885-A7FD-E1EFD495D0DE}" srcOrd="0" destOrd="1" presId="urn:microsoft.com/office/officeart/2005/8/layout/vList4"/>
    <dgm:cxn modelId="{74DC7803-7E05-4A2F-A146-86DDFFB09049}" srcId="{7F2D1DCE-1C27-4C73-8FF3-698F493E55B6}" destId="{E98BF8C0-9E9E-45C1-9ECB-2617CEFFB2C2}" srcOrd="0" destOrd="0" parTransId="{D330966B-658B-45AA-8C18-167AEA5D1FB8}" sibTransId="{7811200B-F282-4BA7-B18B-BD364AAFB0BE}"/>
    <dgm:cxn modelId="{9770FC52-E529-4C8C-86EF-CCD693EDADF9}" srcId="{5B91C32B-3BE6-46BE-88E3-174C92B53924}" destId="{7F2D1DCE-1C27-4C73-8FF3-698F493E55B6}" srcOrd="0" destOrd="0" parTransId="{FAFCC89D-C4DA-4405-8E2B-AA05FC89872A}" sibTransId="{D0E3C2B4-7DFE-497A-8DC2-09B22CAD7A59}"/>
    <dgm:cxn modelId="{4E564CF3-A30C-4A5C-9EC8-BB90CBE00BC4}" type="presOf" srcId="{C172602B-E80E-41EB-B206-C35C637E3E26}" destId="{B94D0A85-E1D7-4885-A7FD-E1EFD495D0DE}" srcOrd="0" destOrd="2" presId="urn:microsoft.com/office/officeart/2005/8/layout/vList4"/>
    <dgm:cxn modelId="{B5AF28D3-8F45-4761-927B-7C5ECE70C623}" type="presOf" srcId="{E98BF8C0-9E9E-45C1-9ECB-2617CEFFB2C2}" destId="{573CD99C-8460-45CB-B5DF-1754732EB179}" srcOrd="1" destOrd="1" presId="urn:microsoft.com/office/officeart/2005/8/layout/vList4"/>
    <dgm:cxn modelId="{C42AB196-B8A6-4CD8-948C-7019F149FA4E}" srcId="{7F2D1DCE-1C27-4C73-8FF3-698F493E55B6}" destId="{7DB2187E-23BC-40C0-8196-FB02F2C8237E}" srcOrd="3" destOrd="0" parTransId="{9E41CE3D-B78A-4021-85C4-6A206C5C37D4}" sibTransId="{1BAC8DBA-66B1-49D2-BC0B-DDBF101A41F8}"/>
    <dgm:cxn modelId="{10B1AC8A-9B76-4CCB-B238-B7AA61AFF994}" type="presOf" srcId="{7F2D1DCE-1C27-4C73-8FF3-698F493E55B6}" destId="{B94D0A85-E1D7-4885-A7FD-E1EFD495D0DE}" srcOrd="0" destOrd="0" presId="urn:microsoft.com/office/officeart/2005/8/layout/vList4"/>
    <dgm:cxn modelId="{690CC439-E668-4B08-BBBC-6BA711EC3491}" type="presOf" srcId="{7F2D1DCE-1C27-4C73-8FF3-698F493E55B6}" destId="{573CD99C-8460-45CB-B5DF-1754732EB179}" srcOrd="1" destOrd="0" presId="urn:microsoft.com/office/officeart/2005/8/layout/vList4"/>
    <dgm:cxn modelId="{A880FF08-F74B-4C71-87A7-D9A7E7F2A3FA}" type="presOf" srcId="{FC0B6871-123E-4A4D-A1D2-F0CFB0545083}" destId="{B94D0A85-E1D7-4885-A7FD-E1EFD495D0DE}" srcOrd="0" destOrd="3" presId="urn:microsoft.com/office/officeart/2005/8/layout/vList4"/>
    <dgm:cxn modelId="{ED2C051D-C543-4268-AC92-7ED7E0625EEA}" type="presParOf" srcId="{C7FFE5F4-2990-4E85-B0F9-2E8658AA989E}" destId="{43D9D2B0-74D2-4B3C-826B-A018291B7F1D}" srcOrd="0" destOrd="0" presId="urn:microsoft.com/office/officeart/2005/8/layout/vList4"/>
    <dgm:cxn modelId="{FC971D80-A21D-4460-A103-67A2ACAB07CB}" type="presParOf" srcId="{43D9D2B0-74D2-4B3C-826B-A018291B7F1D}" destId="{B94D0A85-E1D7-4885-A7FD-E1EFD495D0DE}" srcOrd="0" destOrd="0" presId="urn:microsoft.com/office/officeart/2005/8/layout/vList4"/>
    <dgm:cxn modelId="{3379099F-4EA4-4D14-8BE9-5B5E7F07E6AA}" type="presParOf" srcId="{43D9D2B0-74D2-4B3C-826B-A018291B7F1D}" destId="{9C5B2637-5314-40AA-AC34-B1A4556461DC}" srcOrd="1" destOrd="0" presId="urn:microsoft.com/office/officeart/2005/8/layout/vList4"/>
    <dgm:cxn modelId="{63AD5C92-C4FD-4D97-9242-E57274319D47}" type="presParOf" srcId="{43D9D2B0-74D2-4B3C-826B-A018291B7F1D}" destId="{573CD99C-8460-45CB-B5DF-1754732EB17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CBCA9-12D8-4A75-9D66-E0D1CB7DDD1C}">
      <dsp:nvSpPr>
        <dsp:cNvPr id="0" name=""/>
        <dsp:cNvSpPr/>
      </dsp:nvSpPr>
      <dsp:spPr>
        <a:xfrm>
          <a:off x="0" y="0"/>
          <a:ext cx="7800782" cy="2592288"/>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b="1" kern="1200" dirty="0" smtClean="0">
              <a:latin typeface="Arial" pitchFamily="34" charset="0"/>
              <a:cs typeface="Arial" pitchFamily="34" charset="0"/>
            </a:rPr>
            <a:t>    DISEÑO</a:t>
          </a:r>
          <a:endParaRPr lang="es-EC" sz="2800" b="1" kern="1200" dirty="0">
            <a:latin typeface="Arial" pitchFamily="34" charset="0"/>
            <a:cs typeface="Arial" pitchFamily="34" charset="0"/>
          </a:endParaRPr>
        </a:p>
        <a:p>
          <a:pPr marL="228600" lvl="1" indent="-228600" algn="just" defTabSz="889000">
            <a:lnSpc>
              <a:spcPct val="90000"/>
            </a:lnSpc>
            <a:spcBef>
              <a:spcPct val="0"/>
            </a:spcBef>
            <a:spcAft>
              <a:spcPct val="15000"/>
            </a:spcAft>
            <a:buChar char="••"/>
          </a:pPr>
          <a:r>
            <a:rPr lang="es-ES" sz="2000" kern="1200" dirty="0" smtClean="0">
              <a:solidFill>
                <a:schemeClr val="tx1"/>
              </a:solidFill>
              <a:latin typeface="Arial" pitchFamily="34" charset="0"/>
              <a:cs typeface="Arial" pitchFamily="34" charset="0"/>
            </a:rPr>
            <a:t>- Es necesario mejorar el equipo informático para aumentar la velocidad de renderizado en el diseño.</a:t>
          </a:r>
          <a:endParaRPr lang="es-EC" sz="2000" kern="1200" dirty="0">
            <a:solidFill>
              <a:schemeClr val="tx1"/>
            </a:solidFill>
            <a:latin typeface="Arial" pitchFamily="34" charset="0"/>
            <a:cs typeface="Arial" pitchFamily="34" charset="0"/>
          </a:endParaRPr>
        </a:p>
        <a:p>
          <a:pPr marL="228600" lvl="1" indent="-228600" algn="just" defTabSz="889000">
            <a:lnSpc>
              <a:spcPct val="90000"/>
            </a:lnSpc>
            <a:spcBef>
              <a:spcPct val="0"/>
            </a:spcBef>
            <a:spcAft>
              <a:spcPct val="15000"/>
            </a:spcAft>
            <a:buChar char="••"/>
          </a:pPr>
          <a:r>
            <a:rPr lang="es-ES" sz="2000" kern="1200" dirty="0" smtClean="0">
              <a:solidFill>
                <a:schemeClr val="tx1"/>
              </a:solidFill>
              <a:latin typeface="Arial" pitchFamily="34" charset="0"/>
              <a:cs typeface="Arial" pitchFamily="34" charset="0"/>
            </a:rPr>
            <a:t>- El 40% de los encuestados indican que no se suministra toda la información al Departamento de Diseño</a:t>
          </a:r>
          <a:endParaRPr lang="es-EC" sz="2000" kern="1200" dirty="0">
            <a:solidFill>
              <a:schemeClr val="tx1"/>
            </a:solidFill>
            <a:latin typeface="Arial" pitchFamily="34" charset="0"/>
            <a:cs typeface="Arial" pitchFamily="34" charset="0"/>
          </a:endParaRPr>
        </a:p>
      </dsp:txBody>
      <dsp:txXfrm>
        <a:off x="1819385" y="0"/>
        <a:ext cx="5981396" cy="2592288"/>
      </dsp:txXfrm>
    </dsp:sp>
    <dsp:sp modelId="{625787AB-AA67-4135-8805-574A05781136}">
      <dsp:nvSpPr>
        <dsp:cNvPr id="0" name=""/>
        <dsp:cNvSpPr/>
      </dsp:nvSpPr>
      <dsp:spPr>
        <a:xfrm>
          <a:off x="38474" y="259228"/>
          <a:ext cx="2001665" cy="2073830"/>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F0819-D387-49E5-84AB-E25D0FA1994B}">
      <dsp:nvSpPr>
        <dsp:cNvPr id="0" name=""/>
        <dsp:cNvSpPr/>
      </dsp:nvSpPr>
      <dsp:spPr>
        <a:xfrm>
          <a:off x="0" y="0"/>
          <a:ext cx="7104620" cy="3276364"/>
        </a:xfrm>
        <a:prstGeom prst="roundRect">
          <a:avLst>
            <a:gd name="adj" fmla="val 10000"/>
          </a:avLst>
        </a:prstGeom>
        <a:solidFill>
          <a:srgbClr val="CCFFFF"/>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b="1" kern="1200" dirty="0" smtClean="0">
              <a:solidFill>
                <a:schemeClr val="accent2"/>
              </a:solidFill>
              <a:latin typeface="Arial" pitchFamily="34" charset="0"/>
              <a:cs typeface="Arial" pitchFamily="34" charset="0"/>
            </a:rPr>
            <a:t>PRODUCCIÓN</a:t>
          </a:r>
          <a:endParaRPr lang="es-EC" sz="2800" b="1" kern="1200" dirty="0">
            <a:solidFill>
              <a:schemeClr val="accent2"/>
            </a:solidFill>
            <a:latin typeface="Arial" pitchFamily="34" charset="0"/>
            <a:cs typeface="Arial" pitchFamily="34" charset="0"/>
          </a:endParaRPr>
        </a:p>
        <a:p>
          <a:pPr marL="228600" lvl="1" indent="-228600" algn="just" defTabSz="889000">
            <a:lnSpc>
              <a:spcPct val="90000"/>
            </a:lnSpc>
            <a:spcBef>
              <a:spcPct val="0"/>
            </a:spcBef>
            <a:spcAft>
              <a:spcPct val="15000"/>
            </a:spcAft>
            <a:buChar char="••"/>
          </a:pPr>
          <a:r>
            <a:rPr lang="es-ES" sz="2000" kern="1200" dirty="0" smtClean="0">
              <a:solidFill>
                <a:schemeClr val="tx1"/>
              </a:solidFill>
              <a:latin typeface="Arial" pitchFamily="34" charset="0"/>
              <a:cs typeface="Arial" pitchFamily="34" charset="0"/>
            </a:rPr>
            <a:t>Existe un 50% de personas que indican que la planificación en los trabajos es deficiente.</a:t>
          </a:r>
          <a:endParaRPr lang="es-EC" sz="2000" kern="1200" dirty="0">
            <a:solidFill>
              <a:schemeClr val="tx1"/>
            </a:solidFill>
            <a:latin typeface="Arial" pitchFamily="34" charset="0"/>
            <a:cs typeface="Arial" pitchFamily="34" charset="0"/>
          </a:endParaRPr>
        </a:p>
        <a:p>
          <a:pPr marL="228600" lvl="1" indent="-228600" algn="just" defTabSz="889000">
            <a:lnSpc>
              <a:spcPct val="90000"/>
            </a:lnSpc>
            <a:spcBef>
              <a:spcPct val="0"/>
            </a:spcBef>
            <a:spcAft>
              <a:spcPct val="15000"/>
            </a:spcAft>
            <a:buChar char="••"/>
          </a:pPr>
          <a:r>
            <a:rPr lang="es-ES" sz="2000" kern="1200" dirty="0" smtClean="0">
              <a:solidFill>
                <a:schemeClr val="tx1"/>
              </a:solidFill>
              <a:latin typeface="Arial" pitchFamily="34" charset="0"/>
              <a:cs typeface="Arial" pitchFamily="34" charset="0"/>
            </a:rPr>
            <a:t>El 82% de las personas dice que hay problemas en la elaboración de planos.</a:t>
          </a:r>
          <a:endParaRPr lang="es-EC" sz="2000" kern="1200" dirty="0">
            <a:solidFill>
              <a:schemeClr val="tx1"/>
            </a:solidFill>
            <a:latin typeface="Arial" pitchFamily="34" charset="0"/>
            <a:cs typeface="Arial" pitchFamily="34" charset="0"/>
          </a:endParaRPr>
        </a:p>
        <a:p>
          <a:pPr marL="228600" lvl="1" indent="-228600" algn="just" defTabSz="889000">
            <a:lnSpc>
              <a:spcPct val="90000"/>
            </a:lnSpc>
            <a:spcBef>
              <a:spcPct val="0"/>
            </a:spcBef>
            <a:spcAft>
              <a:spcPct val="15000"/>
            </a:spcAft>
            <a:buChar char="••"/>
          </a:pPr>
          <a:r>
            <a:rPr lang="es-ES" sz="2000" kern="1200" dirty="0" smtClean="0">
              <a:solidFill>
                <a:schemeClr val="tx1"/>
              </a:solidFill>
              <a:latin typeface="Arial" pitchFamily="34" charset="0"/>
              <a:cs typeface="Arial" pitchFamily="34" charset="0"/>
            </a:rPr>
            <a:t>Falta de herramientas, </a:t>
          </a:r>
          <a:r>
            <a:rPr lang="es-EC" sz="2000" kern="1200" dirty="0" smtClean="0">
              <a:solidFill>
                <a:schemeClr val="tx1"/>
              </a:solidFill>
              <a:latin typeface="Arial" pitchFamily="34" charset="0"/>
              <a:cs typeface="Arial" pitchFamily="34" charset="0"/>
            </a:rPr>
            <a:t>máquinas de trabajo y </a:t>
          </a:r>
          <a:r>
            <a:rPr lang="es-ES" sz="2000" kern="1200" dirty="0" smtClean="0">
              <a:solidFill>
                <a:schemeClr val="tx1"/>
              </a:solidFill>
              <a:latin typeface="Arial" pitchFamily="34" charset="0"/>
              <a:cs typeface="Arial" pitchFamily="34" charset="0"/>
            </a:rPr>
            <a:t>equipo de protección personal </a:t>
          </a:r>
          <a:endParaRPr lang="es-EC" sz="2000" kern="1200" dirty="0">
            <a:solidFill>
              <a:schemeClr val="tx1"/>
            </a:solidFill>
            <a:latin typeface="Arial" pitchFamily="34" charset="0"/>
            <a:cs typeface="Arial" pitchFamily="34" charset="0"/>
          </a:endParaRPr>
        </a:p>
      </dsp:txBody>
      <dsp:txXfrm>
        <a:off x="1748560" y="0"/>
        <a:ext cx="5356059" cy="3276364"/>
      </dsp:txXfrm>
    </dsp:sp>
    <dsp:sp modelId="{5A4D1E6F-10BC-4589-9D20-7D9EA1FAD12D}">
      <dsp:nvSpPr>
        <dsp:cNvPr id="0" name=""/>
        <dsp:cNvSpPr/>
      </dsp:nvSpPr>
      <dsp:spPr>
        <a:xfrm>
          <a:off x="216022" y="792093"/>
          <a:ext cx="1420924" cy="154817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0A85-E1D7-4885-A7FD-E1EFD495D0DE}">
      <dsp:nvSpPr>
        <dsp:cNvPr id="0" name=""/>
        <dsp:cNvSpPr/>
      </dsp:nvSpPr>
      <dsp:spPr>
        <a:xfrm>
          <a:off x="0" y="0"/>
          <a:ext cx="7418712" cy="3456384"/>
        </a:xfrm>
        <a:prstGeom prst="roundRect">
          <a:avLst>
            <a:gd name="adj" fmla="val 1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b="1" kern="1200" dirty="0" smtClean="0">
              <a:latin typeface="Arial" pitchFamily="34" charset="0"/>
              <a:cs typeface="Arial" pitchFamily="34" charset="0"/>
            </a:rPr>
            <a:t>INSTALACIÓN</a:t>
          </a:r>
          <a:endParaRPr lang="es-EC" sz="2800" b="1" kern="1200" dirty="0">
            <a:latin typeface="Arial" pitchFamily="34" charset="0"/>
            <a:cs typeface="Arial" pitchFamily="34" charset="0"/>
          </a:endParaRPr>
        </a:p>
        <a:p>
          <a:pPr marL="228600" lvl="1" indent="-228600" algn="just" defTabSz="889000">
            <a:lnSpc>
              <a:spcPct val="90000"/>
            </a:lnSpc>
            <a:spcBef>
              <a:spcPct val="0"/>
            </a:spcBef>
            <a:spcAft>
              <a:spcPct val="15000"/>
            </a:spcAft>
            <a:buChar char="••"/>
          </a:pPr>
          <a:r>
            <a:rPr lang="es-ES" sz="2000" b="1" kern="1200" dirty="0" smtClean="0">
              <a:latin typeface="Arial" pitchFamily="34" charset="0"/>
              <a:cs typeface="Arial" pitchFamily="34" charset="0"/>
            </a:rPr>
            <a:t>Hay una deficiencia en la planificación de los trabajos.</a:t>
          </a:r>
          <a:endParaRPr lang="es-EC" sz="2000" b="1" kern="1200" dirty="0">
            <a:latin typeface="Arial" pitchFamily="34" charset="0"/>
            <a:cs typeface="Arial" pitchFamily="34" charset="0"/>
          </a:endParaRPr>
        </a:p>
        <a:p>
          <a:pPr marL="228600" lvl="1" indent="-228600" algn="just" defTabSz="889000">
            <a:lnSpc>
              <a:spcPct val="90000"/>
            </a:lnSpc>
            <a:spcBef>
              <a:spcPct val="0"/>
            </a:spcBef>
            <a:spcAft>
              <a:spcPct val="15000"/>
            </a:spcAft>
            <a:buChar char="••"/>
          </a:pPr>
          <a:r>
            <a:rPr lang="es-ES" sz="2000" b="1" kern="1200" dirty="0" smtClean="0">
              <a:latin typeface="Arial" pitchFamily="34" charset="0"/>
              <a:cs typeface="Arial" pitchFamily="34" charset="0"/>
            </a:rPr>
            <a:t>El 50% de los trabajadores dicen que la información de los planos  es incompleta.</a:t>
          </a:r>
          <a:endParaRPr lang="es-EC" sz="2000" b="1" kern="1200" dirty="0">
            <a:latin typeface="Arial" pitchFamily="34" charset="0"/>
            <a:cs typeface="Arial" pitchFamily="34" charset="0"/>
          </a:endParaRPr>
        </a:p>
        <a:p>
          <a:pPr marL="228600" lvl="1" indent="-228600" algn="just" defTabSz="889000">
            <a:lnSpc>
              <a:spcPct val="90000"/>
            </a:lnSpc>
            <a:spcBef>
              <a:spcPct val="0"/>
            </a:spcBef>
            <a:spcAft>
              <a:spcPct val="15000"/>
            </a:spcAft>
            <a:buChar char="••"/>
          </a:pPr>
          <a:r>
            <a:rPr lang="es-ES" sz="2000" b="1" kern="1200" dirty="0" smtClean="0">
              <a:latin typeface="Arial" pitchFamily="34" charset="0"/>
              <a:cs typeface="Arial" pitchFamily="34" charset="0"/>
            </a:rPr>
            <a:t>Falta de herramientas y equipo de protección personal.</a:t>
          </a:r>
          <a:endParaRPr lang="es-EC" sz="2000" b="1" kern="1200" dirty="0">
            <a:latin typeface="Arial" pitchFamily="34" charset="0"/>
            <a:cs typeface="Arial" pitchFamily="34" charset="0"/>
          </a:endParaRPr>
        </a:p>
        <a:p>
          <a:pPr marL="228600" lvl="1" indent="-228600" algn="just" defTabSz="889000">
            <a:lnSpc>
              <a:spcPct val="90000"/>
            </a:lnSpc>
            <a:spcBef>
              <a:spcPct val="0"/>
            </a:spcBef>
            <a:spcAft>
              <a:spcPct val="15000"/>
            </a:spcAft>
            <a:buChar char="••"/>
          </a:pPr>
          <a:r>
            <a:rPr lang="es-ES" sz="2000" b="1" kern="1200" dirty="0" smtClean="0">
              <a:latin typeface="Arial" pitchFamily="34" charset="0"/>
              <a:cs typeface="Arial" pitchFamily="34" charset="0"/>
            </a:rPr>
            <a:t>Los vehículos tiene problemas mecánicos.</a:t>
          </a:r>
          <a:endParaRPr lang="es-EC" sz="2000" b="1" kern="1200" dirty="0">
            <a:latin typeface="Arial" pitchFamily="34" charset="0"/>
            <a:cs typeface="Arial" pitchFamily="34" charset="0"/>
          </a:endParaRPr>
        </a:p>
      </dsp:txBody>
      <dsp:txXfrm>
        <a:off x="1829380" y="0"/>
        <a:ext cx="5589331" cy="3456384"/>
      </dsp:txXfrm>
    </dsp:sp>
    <dsp:sp modelId="{9C5B2637-5314-40AA-AC34-B1A4556461DC}">
      <dsp:nvSpPr>
        <dsp:cNvPr id="0" name=""/>
        <dsp:cNvSpPr/>
      </dsp:nvSpPr>
      <dsp:spPr>
        <a:xfrm>
          <a:off x="345638" y="1080120"/>
          <a:ext cx="1483742" cy="129614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0.433</cdr:x>
      <cdr:y>0.2034</cdr:y>
    </cdr:from>
    <cdr:to>
      <cdr:x>0.89362</cdr:x>
      <cdr:y>0.2034</cdr:y>
    </cdr:to>
    <cdr:cxnSp macro="">
      <cdr:nvCxnSpPr>
        <cdr:cNvPr id="3" name="2 Conector recto"/>
        <cdr:cNvCxnSpPr/>
      </cdr:nvCxnSpPr>
      <cdr:spPr>
        <a:xfrm xmlns:a="http://schemas.openxmlformats.org/drawingml/2006/main" flipH="1">
          <a:off x="1827625" y="462785"/>
          <a:ext cx="1944216" cy="0"/>
        </a:xfrm>
        <a:prstGeom xmlns:a="http://schemas.openxmlformats.org/drawingml/2006/main" prst="line">
          <a:avLst/>
        </a:prstGeom>
        <a:ln xmlns:a="http://schemas.openxmlformats.org/drawingml/2006/main">
          <a:solidFill>
            <a:srgbClr val="92D050"/>
          </a:solidFill>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0.433</cdr:x>
      <cdr:y>0.2034</cdr:y>
    </cdr:from>
    <cdr:to>
      <cdr:x>0.433</cdr:x>
      <cdr:y>0.74144</cdr:y>
    </cdr:to>
    <cdr:cxnSp macro="">
      <cdr:nvCxnSpPr>
        <cdr:cNvPr id="5" name="4 Conector recto"/>
        <cdr:cNvCxnSpPr/>
      </cdr:nvCxnSpPr>
      <cdr:spPr>
        <a:xfrm xmlns:a="http://schemas.openxmlformats.org/drawingml/2006/main">
          <a:off x="1827625" y="462785"/>
          <a:ext cx="0" cy="1224136"/>
        </a:xfrm>
        <a:prstGeom xmlns:a="http://schemas.openxmlformats.org/drawingml/2006/main" prst="line">
          <a:avLst/>
        </a:prstGeom>
        <a:ln xmlns:a="http://schemas.openxmlformats.org/drawingml/2006/main">
          <a:solidFill>
            <a:srgbClr val="92D050"/>
          </a:solidFill>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FE61B-1922-4EDA-9C1C-9F968F4E77A3}" type="datetimeFigureOut">
              <a:rPr lang="pt-BR" smtClean="0"/>
              <a:pPr/>
              <a:t>10/04/2018</a:t>
            </a:fld>
            <a:endParaRPr lang="pt-B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E4C99-FCCD-4950-8878-3FED2590193A}" type="slidenum">
              <a:rPr lang="pt-BR" smtClean="0"/>
              <a:pPr/>
              <a:t>‹Nº›</a:t>
            </a:fld>
            <a:endParaRPr lang="pt-BR" dirty="0"/>
          </a:p>
        </p:txBody>
      </p:sp>
    </p:spTree>
    <p:extLst>
      <p:ext uri="{BB962C8B-B14F-4D97-AF65-F5344CB8AC3E}">
        <p14:creationId xmlns:p14="http://schemas.microsoft.com/office/powerpoint/2010/main" val="272606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a:t>
            </a:r>
            <a:r>
              <a:rPr lang="es-EC" noProof="0" dirty="0" smtClean="0"/>
              <a:t>continuación</a:t>
            </a:r>
            <a:r>
              <a:rPr lang="en-US" dirty="0" smtClean="0"/>
              <a:t>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2F1FC3-EE67-481D-A62C-25341860C500}" type="slidenum">
              <a:rPr lang="es-EC" smtClean="0"/>
              <a:pPr fontAlgn="base">
                <a:spcBef>
                  <a:spcPct val="0"/>
                </a:spcBef>
                <a:spcAft>
                  <a:spcPct val="0"/>
                </a:spcAft>
                <a:defRPr/>
              </a:pPr>
              <a:t>1</a:t>
            </a:fld>
            <a:endParaRPr lang="es-EC"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04E4C99-FCCD-4950-8878-3FED2590193A}" type="slidenum">
              <a:rPr lang="pt-BR" smtClean="0"/>
              <a:pPr/>
              <a:t>3</a:t>
            </a:fld>
            <a:endParaRPr lang="pt-BR" dirty="0"/>
          </a:p>
        </p:txBody>
      </p:sp>
    </p:spTree>
    <p:extLst>
      <p:ext uri="{BB962C8B-B14F-4D97-AF65-F5344CB8AC3E}">
        <p14:creationId xmlns:p14="http://schemas.microsoft.com/office/powerpoint/2010/main" val="58913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2673005-D16B-4A1B-AC67-447473EDBBAB}" type="datetimeFigureOut">
              <a:rPr lang="pt-BR" smtClean="0"/>
              <a:pPr/>
              <a:t>10/04/2018</a:t>
            </a:fld>
            <a:endParaRPr lang="pt-BR" dirty="0"/>
          </a:p>
        </p:txBody>
      </p:sp>
      <p:sp>
        <p:nvSpPr>
          <p:cNvPr id="17" name="16 Marcador de pie de página"/>
          <p:cNvSpPr>
            <a:spLocks noGrp="1"/>
          </p:cNvSpPr>
          <p:nvPr>
            <p:ph type="ftr" sz="quarter" idx="11"/>
          </p:nvPr>
        </p:nvSpPr>
        <p:spPr/>
        <p:txBody>
          <a:bodyPr/>
          <a:lstStyle/>
          <a:p>
            <a:endParaRPr lang="pt-BR"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A39A8B63-B3D7-4397-B783-FB6E4FB73F0B}" type="slidenum">
              <a:rPr lang="pt-BR" smtClean="0"/>
              <a:pPr/>
              <a:t>‹Nº›</a:t>
            </a:fld>
            <a:endParaRPr lang="pt-BR"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2673005-D16B-4A1B-AC67-447473EDBBAB}" type="datetimeFigureOut">
              <a:rPr lang="pt-BR" smtClean="0"/>
              <a:pPr/>
              <a:t>10/04/2018</a:t>
            </a:fld>
            <a:endParaRPr lang="pt-BR" dirty="0"/>
          </a:p>
        </p:txBody>
      </p:sp>
      <p:sp>
        <p:nvSpPr>
          <p:cNvPr id="5" name="4 Marcador de pie de página"/>
          <p:cNvSpPr>
            <a:spLocks noGrp="1"/>
          </p:cNvSpPr>
          <p:nvPr>
            <p:ph type="ftr" sz="quarter" idx="11"/>
          </p:nvPr>
        </p:nvSpPr>
        <p:spPr/>
        <p:txBody>
          <a:bodyPr/>
          <a:lstStyle/>
          <a:p>
            <a:endParaRPr lang="pt-BR" dirty="0"/>
          </a:p>
        </p:txBody>
      </p:sp>
      <p:sp>
        <p:nvSpPr>
          <p:cNvPr id="6" name="5 Marcador de número de diapositiva"/>
          <p:cNvSpPr>
            <a:spLocks noGrp="1"/>
          </p:cNvSpPr>
          <p:nvPr>
            <p:ph type="sldNum" sz="quarter" idx="12"/>
          </p:nvPr>
        </p:nvSpPr>
        <p:spPr/>
        <p:txBody>
          <a:bodyPr/>
          <a:lstStyle/>
          <a:p>
            <a:fld id="{A39A8B63-B3D7-4397-B783-FB6E4FB73F0B}"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2673005-D16B-4A1B-AC67-447473EDBBAB}" type="datetimeFigureOut">
              <a:rPr lang="pt-BR" smtClean="0"/>
              <a:pPr/>
              <a:t>10/04/2018</a:t>
            </a:fld>
            <a:endParaRPr lang="pt-BR" dirty="0"/>
          </a:p>
        </p:txBody>
      </p:sp>
      <p:sp>
        <p:nvSpPr>
          <p:cNvPr id="5" name="4 Marcador de pie de página"/>
          <p:cNvSpPr>
            <a:spLocks noGrp="1"/>
          </p:cNvSpPr>
          <p:nvPr>
            <p:ph type="ftr" sz="quarter" idx="11"/>
          </p:nvPr>
        </p:nvSpPr>
        <p:spPr/>
        <p:txBody>
          <a:bodyPr/>
          <a:lstStyle/>
          <a:p>
            <a:endParaRPr lang="pt-BR" dirty="0"/>
          </a:p>
        </p:txBody>
      </p:sp>
      <p:sp>
        <p:nvSpPr>
          <p:cNvPr id="6" name="5 Marcador de número de diapositiva"/>
          <p:cNvSpPr>
            <a:spLocks noGrp="1"/>
          </p:cNvSpPr>
          <p:nvPr>
            <p:ph type="sldNum" sz="quarter" idx="12"/>
          </p:nvPr>
        </p:nvSpPr>
        <p:spPr/>
        <p:txBody>
          <a:bodyPr/>
          <a:lstStyle/>
          <a:p>
            <a:fld id="{A39A8B63-B3D7-4397-B783-FB6E4FB73F0B}"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2673005-D16B-4A1B-AC67-447473EDBBAB}" type="datetimeFigureOut">
              <a:rPr lang="pt-BR" smtClean="0"/>
              <a:pPr/>
              <a:t>10/04/2018</a:t>
            </a:fld>
            <a:endParaRPr lang="pt-BR" dirty="0"/>
          </a:p>
        </p:txBody>
      </p:sp>
      <p:sp>
        <p:nvSpPr>
          <p:cNvPr id="5" name="4 Marcador de pie de página"/>
          <p:cNvSpPr>
            <a:spLocks noGrp="1"/>
          </p:cNvSpPr>
          <p:nvPr>
            <p:ph type="ftr" sz="quarter" idx="11"/>
          </p:nvPr>
        </p:nvSpPr>
        <p:spPr/>
        <p:txBody>
          <a:bodyPr/>
          <a:lstStyle/>
          <a:p>
            <a:endParaRPr lang="pt-BR" dirty="0"/>
          </a:p>
        </p:txBody>
      </p:sp>
      <p:sp>
        <p:nvSpPr>
          <p:cNvPr id="6" name="5 Marcador de número de diapositiva"/>
          <p:cNvSpPr>
            <a:spLocks noGrp="1"/>
          </p:cNvSpPr>
          <p:nvPr>
            <p:ph type="sldNum" sz="quarter" idx="12"/>
          </p:nvPr>
        </p:nvSpPr>
        <p:spPr/>
        <p:txBody>
          <a:bodyPr/>
          <a:lstStyle/>
          <a:p>
            <a:fld id="{A39A8B63-B3D7-4397-B783-FB6E4FB73F0B}" type="slidenum">
              <a:rPr lang="pt-BR" smtClean="0"/>
              <a:pPr/>
              <a:t>‹Nº›</a:t>
            </a:fld>
            <a:endParaRPr lang="pt-BR"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2673005-D16B-4A1B-AC67-447473EDBBAB}" type="datetimeFigureOut">
              <a:rPr lang="pt-BR" smtClean="0"/>
              <a:pPr/>
              <a:t>10/04/2018</a:t>
            </a:fld>
            <a:endParaRPr lang="pt-BR" dirty="0"/>
          </a:p>
        </p:txBody>
      </p:sp>
      <p:sp>
        <p:nvSpPr>
          <p:cNvPr id="5" name="4 Marcador de pie de página"/>
          <p:cNvSpPr>
            <a:spLocks noGrp="1"/>
          </p:cNvSpPr>
          <p:nvPr>
            <p:ph type="ftr" sz="quarter" idx="11"/>
          </p:nvPr>
        </p:nvSpPr>
        <p:spPr>
          <a:xfrm>
            <a:off x="800100" y="6172200"/>
            <a:ext cx="4000500" cy="457200"/>
          </a:xfrm>
        </p:spPr>
        <p:txBody>
          <a:bodyPr/>
          <a:lstStyle/>
          <a:p>
            <a:endParaRPr lang="pt-BR"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A39A8B63-B3D7-4397-B783-FB6E4FB73F0B}" type="slidenum">
              <a:rPr lang="pt-BR" smtClean="0"/>
              <a:pPr/>
              <a:t>‹Nº›</a:t>
            </a:fld>
            <a:endParaRPr lang="pt-B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2673005-D16B-4A1B-AC67-447473EDBBAB}" type="datetimeFigureOut">
              <a:rPr lang="pt-BR" smtClean="0"/>
              <a:pPr/>
              <a:t>10/04/2018</a:t>
            </a:fld>
            <a:endParaRPr lang="pt-BR" dirty="0"/>
          </a:p>
        </p:txBody>
      </p:sp>
      <p:sp>
        <p:nvSpPr>
          <p:cNvPr id="6" name="5 Marcador de pie de página"/>
          <p:cNvSpPr>
            <a:spLocks noGrp="1"/>
          </p:cNvSpPr>
          <p:nvPr>
            <p:ph type="ftr" sz="quarter" idx="11"/>
          </p:nvPr>
        </p:nvSpPr>
        <p:spPr/>
        <p:txBody>
          <a:bodyPr/>
          <a:lstStyle/>
          <a:p>
            <a:endParaRPr lang="pt-BR" dirty="0"/>
          </a:p>
        </p:txBody>
      </p:sp>
      <p:sp>
        <p:nvSpPr>
          <p:cNvPr id="7" name="6 Marcador de número de diapositiva"/>
          <p:cNvSpPr>
            <a:spLocks noGrp="1"/>
          </p:cNvSpPr>
          <p:nvPr>
            <p:ph type="sldNum" sz="quarter" idx="12"/>
          </p:nvPr>
        </p:nvSpPr>
        <p:spPr/>
        <p:txBody>
          <a:bodyPr/>
          <a:lstStyle/>
          <a:p>
            <a:fld id="{A39A8B63-B3D7-4397-B783-FB6E4FB73F0B}" type="slidenum">
              <a:rPr lang="pt-BR" smtClean="0"/>
              <a:pPr/>
              <a:t>‹Nº›</a:t>
            </a:fld>
            <a:endParaRPr lang="pt-BR"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2673005-D16B-4A1B-AC67-447473EDBBAB}" type="datetimeFigureOut">
              <a:rPr lang="pt-BR" smtClean="0"/>
              <a:pPr/>
              <a:t>10/04/2018</a:t>
            </a:fld>
            <a:endParaRPr lang="pt-BR" dirty="0"/>
          </a:p>
        </p:txBody>
      </p:sp>
      <p:sp>
        <p:nvSpPr>
          <p:cNvPr id="8" name="7 Marcador de pie de página"/>
          <p:cNvSpPr>
            <a:spLocks noGrp="1"/>
          </p:cNvSpPr>
          <p:nvPr>
            <p:ph type="ftr" sz="quarter" idx="11"/>
          </p:nvPr>
        </p:nvSpPr>
        <p:spPr/>
        <p:txBody>
          <a:bodyPr/>
          <a:lstStyle/>
          <a:p>
            <a:endParaRPr lang="pt-BR" dirty="0"/>
          </a:p>
        </p:txBody>
      </p:sp>
      <p:sp>
        <p:nvSpPr>
          <p:cNvPr id="9" name="8 Marcador de número de diapositiva"/>
          <p:cNvSpPr>
            <a:spLocks noGrp="1"/>
          </p:cNvSpPr>
          <p:nvPr>
            <p:ph type="sldNum" sz="quarter" idx="12"/>
          </p:nvPr>
        </p:nvSpPr>
        <p:spPr/>
        <p:txBody>
          <a:bodyPr/>
          <a:lstStyle/>
          <a:p>
            <a:fld id="{A39A8B63-B3D7-4397-B783-FB6E4FB73F0B}" type="slidenum">
              <a:rPr lang="pt-BR" smtClean="0"/>
              <a:pPr/>
              <a:t>‹Nº›</a:t>
            </a:fld>
            <a:endParaRPr lang="pt-BR"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2673005-D16B-4A1B-AC67-447473EDBBAB}" type="datetimeFigureOut">
              <a:rPr lang="pt-BR" smtClean="0"/>
              <a:pPr/>
              <a:t>10/04/2018</a:t>
            </a:fld>
            <a:endParaRPr lang="pt-BR" dirty="0"/>
          </a:p>
        </p:txBody>
      </p:sp>
      <p:sp>
        <p:nvSpPr>
          <p:cNvPr id="4" name="3 Marcador de pie de página"/>
          <p:cNvSpPr>
            <a:spLocks noGrp="1"/>
          </p:cNvSpPr>
          <p:nvPr>
            <p:ph type="ftr" sz="quarter" idx="11"/>
          </p:nvPr>
        </p:nvSpPr>
        <p:spPr/>
        <p:txBody>
          <a:bodyPr/>
          <a:lstStyle/>
          <a:p>
            <a:endParaRPr lang="pt-BR" dirty="0"/>
          </a:p>
        </p:txBody>
      </p:sp>
      <p:sp>
        <p:nvSpPr>
          <p:cNvPr id="5" name="4 Marcador de número de diapositiva"/>
          <p:cNvSpPr>
            <a:spLocks noGrp="1"/>
          </p:cNvSpPr>
          <p:nvPr>
            <p:ph type="sldNum" sz="quarter" idx="12"/>
          </p:nvPr>
        </p:nvSpPr>
        <p:spPr/>
        <p:txBody>
          <a:bodyPr/>
          <a:lstStyle/>
          <a:p>
            <a:fld id="{A39A8B63-B3D7-4397-B783-FB6E4FB73F0B}"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673005-D16B-4A1B-AC67-447473EDBBAB}" type="datetimeFigureOut">
              <a:rPr lang="pt-BR" smtClean="0"/>
              <a:pPr/>
              <a:t>10/04/2018</a:t>
            </a:fld>
            <a:endParaRPr lang="pt-BR" dirty="0"/>
          </a:p>
        </p:txBody>
      </p:sp>
      <p:sp>
        <p:nvSpPr>
          <p:cNvPr id="3" name="2 Marcador de pie de página"/>
          <p:cNvSpPr>
            <a:spLocks noGrp="1"/>
          </p:cNvSpPr>
          <p:nvPr>
            <p:ph type="ftr" sz="quarter" idx="11"/>
          </p:nvPr>
        </p:nvSpPr>
        <p:spPr/>
        <p:txBody>
          <a:bodyPr/>
          <a:lstStyle/>
          <a:p>
            <a:endParaRPr lang="pt-BR" dirty="0"/>
          </a:p>
        </p:txBody>
      </p:sp>
      <p:sp>
        <p:nvSpPr>
          <p:cNvPr id="4" name="3 Marcador de número de diapositiva"/>
          <p:cNvSpPr>
            <a:spLocks noGrp="1"/>
          </p:cNvSpPr>
          <p:nvPr>
            <p:ph type="sldNum" sz="quarter" idx="12"/>
          </p:nvPr>
        </p:nvSpPr>
        <p:spPr/>
        <p:txBody>
          <a:bodyPr/>
          <a:lstStyle/>
          <a:p>
            <a:fld id="{A39A8B63-B3D7-4397-B783-FB6E4FB73F0B}"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2673005-D16B-4A1B-AC67-447473EDBBAB}" type="datetimeFigureOut">
              <a:rPr lang="pt-BR" smtClean="0"/>
              <a:pPr/>
              <a:t>10/04/2018</a:t>
            </a:fld>
            <a:endParaRPr lang="pt-BR" dirty="0"/>
          </a:p>
        </p:txBody>
      </p:sp>
      <p:sp>
        <p:nvSpPr>
          <p:cNvPr id="6" name="5 Marcador de pie de página"/>
          <p:cNvSpPr>
            <a:spLocks noGrp="1"/>
          </p:cNvSpPr>
          <p:nvPr>
            <p:ph type="ftr" sz="quarter" idx="11"/>
          </p:nvPr>
        </p:nvSpPr>
        <p:spPr/>
        <p:txBody>
          <a:bodyPr/>
          <a:lstStyle/>
          <a:p>
            <a:endParaRPr lang="pt-BR" dirty="0"/>
          </a:p>
        </p:txBody>
      </p:sp>
      <p:sp>
        <p:nvSpPr>
          <p:cNvPr id="7" name="6 Marcador de número de diapositiva"/>
          <p:cNvSpPr>
            <a:spLocks noGrp="1"/>
          </p:cNvSpPr>
          <p:nvPr>
            <p:ph type="sldNum" sz="quarter" idx="12"/>
          </p:nvPr>
        </p:nvSpPr>
        <p:spPr/>
        <p:txBody>
          <a:bodyPr/>
          <a:lstStyle/>
          <a:p>
            <a:fld id="{A39A8B63-B3D7-4397-B783-FB6E4FB73F0B}" type="slidenum">
              <a:rPr lang="pt-BR" smtClean="0"/>
              <a:pPr/>
              <a:t>‹Nº›</a:t>
            </a:fld>
            <a:endParaRPr lang="pt-BR"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2673005-D16B-4A1B-AC67-447473EDBBAB}" type="datetimeFigureOut">
              <a:rPr lang="pt-BR" smtClean="0"/>
              <a:pPr/>
              <a:t>10/04/2018</a:t>
            </a:fld>
            <a:endParaRPr lang="pt-BR" dirty="0"/>
          </a:p>
        </p:txBody>
      </p:sp>
      <p:sp>
        <p:nvSpPr>
          <p:cNvPr id="6" name="5 Marcador de pie de página"/>
          <p:cNvSpPr>
            <a:spLocks noGrp="1"/>
          </p:cNvSpPr>
          <p:nvPr>
            <p:ph type="ftr" sz="quarter" idx="11"/>
          </p:nvPr>
        </p:nvSpPr>
        <p:spPr>
          <a:xfrm>
            <a:off x="914400" y="6172200"/>
            <a:ext cx="3886200" cy="457200"/>
          </a:xfrm>
        </p:spPr>
        <p:txBody>
          <a:bodyPr/>
          <a:lstStyle/>
          <a:p>
            <a:endParaRPr lang="pt-BR" dirty="0"/>
          </a:p>
        </p:txBody>
      </p:sp>
      <p:sp>
        <p:nvSpPr>
          <p:cNvPr id="7" name="6 Marcador de número de diapositiva"/>
          <p:cNvSpPr>
            <a:spLocks noGrp="1"/>
          </p:cNvSpPr>
          <p:nvPr>
            <p:ph type="sldNum" sz="quarter" idx="12"/>
          </p:nvPr>
        </p:nvSpPr>
        <p:spPr>
          <a:xfrm>
            <a:off x="146304" y="6208776"/>
            <a:ext cx="457200" cy="457200"/>
          </a:xfrm>
        </p:spPr>
        <p:txBody>
          <a:bodyPr/>
          <a:lstStyle/>
          <a:p>
            <a:fld id="{A39A8B63-B3D7-4397-B783-FB6E4FB73F0B}" type="slidenum">
              <a:rPr lang="pt-BR" smtClean="0"/>
              <a:pPr/>
              <a:t>‹Nº›</a:t>
            </a:fld>
            <a:endParaRPr lang="pt-BR"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2673005-D16B-4A1B-AC67-447473EDBBAB}" type="datetimeFigureOut">
              <a:rPr lang="pt-BR" smtClean="0"/>
              <a:pPr/>
              <a:t>10/04/2018</a:t>
            </a:fld>
            <a:endParaRPr lang="pt-BR"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t-BR"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39A8B63-B3D7-4397-B783-FB6E4FB73F0B}"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3.jpe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9.jpeg"/><Relationship Id="rId4" Type="http://schemas.openxmlformats.org/officeDocument/2006/relationships/diagramData" Target="../diagrams/data1.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55640" y="-242757"/>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3" y="714375"/>
            <a:ext cx="8643937" cy="4857750"/>
          </a:xfrm>
        </p:spPr>
        <p:txBody>
          <a:bodyPr/>
          <a:lstStyle/>
          <a:p>
            <a:pPr eaLnBrk="1" hangingPunct="1"/>
            <a:r>
              <a:rPr lang="es-EC" sz="2400" dirty="0" smtClean="0"/>
              <a:t/>
            </a:r>
            <a:br>
              <a:rPr lang="es-EC" sz="2400" dirty="0" smtClean="0"/>
            </a:br>
            <a:r>
              <a:rPr lang="es-EC" sz="2400" dirty="0" smtClean="0"/>
              <a:t/>
            </a:r>
            <a:br>
              <a:rPr lang="es-EC" sz="2400" dirty="0" smtClean="0"/>
            </a:br>
            <a:endParaRPr lang="es-EC" dirty="0" smtClean="0"/>
          </a:p>
        </p:txBody>
      </p:sp>
      <p:sp>
        <p:nvSpPr>
          <p:cNvPr id="5" name="4 CuadroTexto"/>
          <p:cNvSpPr txBox="1"/>
          <p:nvPr/>
        </p:nvSpPr>
        <p:spPr>
          <a:xfrm>
            <a:off x="671736" y="1108553"/>
            <a:ext cx="8064896" cy="4555093"/>
          </a:xfrm>
          <a:prstGeom prst="rect">
            <a:avLst/>
          </a:prstGeom>
          <a:noFill/>
        </p:spPr>
        <p:txBody>
          <a:bodyPr wrap="square" rtlCol="0">
            <a:spAutoFit/>
          </a:bodyPr>
          <a:lstStyle/>
          <a:p>
            <a:pPr algn="ctr"/>
            <a:r>
              <a:rPr lang="en-US" sz="2000" b="1" dirty="0" smtClean="0"/>
              <a:t>UNIVERSIDAD DE LAS FUERZAS ARMADAS - ESPE</a:t>
            </a:r>
          </a:p>
          <a:p>
            <a:pPr algn="ctr"/>
            <a:endParaRPr lang="en-US" sz="2000" i="1" dirty="0" smtClean="0"/>
          </a:p>
          <a:p>
            <a:pPr algn="ctr"/>
            <a:r>
              <a:rPr lang="es-ES" dirty="0" smtClean="0"/>
              <a:t> </a:t>
            </a:r>
            <a:r>
              <a:rPr lang="es-ES" sz="2000" dirty="0"/>
              <a:t>DEPARTAMENTO DE CIENCIAS ECONÓMICAS, ADMINISTRATIVAS </a:t>
            </a:r>
            <a:r>
              <a:rPr lang="es-ES" sz="2000" dirty="0" smtClean="0"/>
              <a:t> Y </a:t>
            </a:r>
            <a:r>
              <a:rPr lang="es-ES" sz="2000" dirty="0"/>
              <a:t>DE </a:t>
            </a:r>
            <a:r>
              <a:rPr lang="es-ES" sz="2000" dirty="0" smtClean="0"/>
              <a:t>COMERCIO</a:t>
            </a:r>
            <a:endParaRPr lang="en-US" i="1" dirty="0" smtClean="0"/>
          </a:p>
          <a:p>
            <a:pPr algn="ctr"/>
            <a:r>
              <a:rPr lang="es-ES" dirty="0" smtClean="0"/>
              <a:t> </a:t>
            </a:r>
            <a:endParaRPr lang="en-US" dirty="0" smtClean="0"/>
          </a:p>
          <a:p>
            <a:pPr algn="ctr"/>
            <a:r>
              <a:rPr lang="es-ES" dirty="0" smtClean="0"/>
              <a:t> </a:t>
            </a:r>
            <a:r>
              <a:rPr lang="es-ES" sz="2400" b="1" dirty="0"/>
              <a:t>“DISEÑO DE UNA PROPUESTA DE MEJORA DEL SISTEMA PRODUCTIVO DE LA EMPRESA JAVIER DIEZ CÍA. LTDA</a:t>
            </a:r>
            <a:r>
              <a:rPr lang="es-ES" sz="2400" b="1" dirty="0" smtClean="0"/>
              <a:t>.”</a:t>
            </a:r>
            <a:endParaRPr lang="en-US" sz="2400" dirty="0" smtClean="0"/>
          </a:p>
          <a:p>
            <a:pPr algn="ctr"/>
            <a:r>
              <a:rPr lang="es-ES" b="1" dirty="0" smtClean="0"/>
              <a:t> </a:t>
            </a:r>
            <a:endParaRPr lang="en-US" dirty="0" smtClean="0"/>
          </a:p>
          <a:p>
            <a:pPr algn="ctr"/>
            <a:r>
              <a:rPr lang="es-ES" dirty="0" smtClean="0"/>
              <a:t> </a:t>
            </a:r>
            <a:endParaRPr lang="en-US" dirty="0" smtClean="0"/>
          </a:p>
          <a:p>
            <a:pPr algn="ctr"/>
            <a:r>
              <a:rPr lang="es-ES" dirty="0" smtClean="0"/>
              <a:t>AUTOR: ING. PAÚL MARCELO MANZANO SÁNCHEZ</a:t>
            </a:r>
            <a:endParaRPr lang="en-US" dirty="0" smtClean="0"/>
          </a:p>
          <a:p>
            <a:pPr algn="ctr"/>
            <a:r>
              <a:rPr lang="es-ES" dirty="0" smtClean="0"/>
              <a:t> </a:t>
            </a:r>
            <a:endParaRPr lang="en-US" dirty="0" smtClean="0"/>
          </a:p>
          <a:p>
            <a:pPr algn="ctr"/>
            <a:r>
              <a:rPr lang="es-ES" dirty="0" smtClean="0"/>
              <a:t>DIRECTOR: ING. EMILIO TUMIPAMBA</a:t>
            </a:r>
            <a:endParaRPr lang="en-US" dirty="0" smtClean="0"/>
          </a:p>
          <a:p>
            <a:pPr algn="ctr"/>
            <a:endParaRPr lang="es-ES" dirty="0" smtClean="0"/>
          </a:p>
          <a:p>
            <a:pPr algn="ctr"/>
            <a:r>
              <a:rPr lang="es-ES" dirty="0" smtClean="0"/>
              <a:t>2018</a:t>
            </a:r>
            <a:endParaRPr lang="en-US" dirty="0" smtClean="0"/>
          </a:p>
          <a:p>
            <a:endParaRPr lang="pt-BR" dirty="0"/>
          </a:p>
        </p:txBody>
      </p:sp>
      <p:pic>
        <p:nvPicPr>
          <p:cNvPr id="6" name="5 Imagen" descr="UF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9392"/>
            <a:ext cx="3441065" cy="892810"/>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238349645"/>
              </p:ext>
            </p:extLst>
          </p:nvPr>
        </p:nvGraphicFramePr>
        <p:xfrm>
          <a:off x="773444" y="2358172"/>
          <a:ext cx="3240360" cy="2734056"/>
        </p:xfrm>
        <a:graphic>
          <a:graphicData uri="http://schemas.openxmlformats.org/drawingml/2006/table">
            <a:tbl>
              <a:tblPr firstRow="1" firstCol="1" bandRow="1">
                <a:tableStyleId>{073A0DAA-6AF3-43AB-8588-CEC1D06C72B9}</a:tableStyleId>
              </a:tblPr>
              <a:tblGrid>
                <a:gridCol w="502285"/>
                <a:gridCol w="525780"/>
                <a:gridCol w="844143"/>
                <a:gridCol w="648072"/>
                <a:gridCol w="720080"/>
              </a:tblGrid>
              <a:tr h="190500">
                <a:tc>
                  <a:txBody>
                    <a:bodyPr/>
                    <a:lstStyle/>
                    <a:p>
                      <a:pPr algn="ctr">
                        <a:lnSpc>
                          <a:spcPct val="115000"/>
                        </a:lnSpc>
                        <a:spcAft>
                          <a:spcPts val="0"/>
                        </a:spcAft>
                      </a:pPr>
                      <a:r>
                        <a:rPr lang="es-EC" sz="1300" dirty="0">
                          <a:effectLst/>
                          <a:latin typeface="Arial" pitchFamily="34" charset="0"/>
                          <a:cs typeface="Arial" pitchFamily="34" charset="0"/>
                        </a:rPr>
                        <a:t>Ítem</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OP</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Material</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Mes</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Valor ($)</a:t>
                      </a:r>
                      <a:endParaRPr lang="es-EC" sz="1300" dirty="0">
                        <a:effectLst/>
                        <a:latin typeface="Arial" pitchFamily="34" charset="0"/>
                        <a:ea typeface="Calibri"/>
                        <a:cs typeface="Arial" pitchFamily="34" charset="0"/>
                      </a:endParaRPr>
                    </a:p>
                  </a:txBody>
                  <a:tcPr marL="68580" marR="68580" marT="0" marB="0" anchor="ctr"/>
                </a:tc>
              </a:tr>
              <a:tr h="190500">
                <a:tc>
                  <a:txBody>
                    <a:bodyPr/>
                    <a:lstStyle/>
                    <a:p>
                      <a:pPr algn="ctr">
                        <a:lnSpc>
                          <a:spcPct val="115000"/>
                        </a:lnSpc>
                        <a:spcAft>
                          <a:spcPts val="0"/>
                        </a:spcAft>
                      </a:pPr>
                      <a:r>
                        <a:rPr lang="es-EC" sz="1300" dirty="0">
                          <a:effectLst/>
                          <a:latin typeface="Arial" pitchFamily="34" charset="0"/>
                          <a:cs typeface="Arial" pitchFamily="34" charset="0"/>
                        </a:rPr>
                        <a:t>1</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3230</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Mdf</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Marzo</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39</a:t>
                      </a:r>
                      <a:endParaRPr lang="es-EC" sz="1300" dirty="0">
                        <a:effectLst/>
                        <a:latin typeface="Arial" pitchFamily="34" charset="0"/>
                        <a:ea typeface="Calibri"/>
                        <a:cs typeface="Arial" pitchFamily="34" charset="0"/>
                      </a:endParaRPr>
                    </a:p>
                  </a:txBody>
                  <a:tcPr marL="68580" marR="68580" marT="0" marB="0" anchor="ctr"/>
                </a:tc>
              </a:tr>
              <a:tr h="81915">
                <a:tc>
                  <a:txBody>
                    <a:bodyPr/>
                    <a:lstStyle/>
                    <a:p>
                      <a:pPr algn="ctr">
                        <a:lnSpc>
                          <a:spcPct val="115000"/>
                        </a:lnSpc>
                        <a:spcAft>
                          <a:spcPts val="0"/>
                        </a:spcAft>
                      </a:pPr>
                      <a:r>
                        <a:rPr lang="es-EC" sz="1300" dirty="0">
                          <a:effectLst/>
                          <a:latin typeface="Arial" pitchFamily="34" charset="0"/>
                          <a:cs typeface="Arial" pitchFamily="34" charset="0"/>
                        </a:rPr>
                        <a:t> </a:t>
                      </a:r>
                      <a:endParaRPr lang="es-EC" sz="1300" dirty="0">
                        <a:effectLst/>
                        <a:latin typeface="Arial" pitchFamily="34" charset="0"/>
                        <a:ea typeface="Calibri"/>
                        <a:cs typeface="Arial" pitchFamily="34" charset="0"/>
                      </a:endParaRPr>
                    </a:p>
                  </a:txBody>
                  <a:tcPr marL="68580" marR="68580" marT="0" marB="0" anchor="ctr"/>
                </a:tc>
                <a:tc>
                  <a:txBody>
                    <a:bodyPr/>
                    <a:lstStyle/>
                    <a:p>
                      <a:endParaRPr lang="es-EC" sz="1300" dirty="0">
                        <a:effectLst/>
                        <a:latin typeface="Arial" pitchFamily="34" charset="0"/>
                        <a:cs typeface="Arial" pitchFamily="34" charset="0"/>
                      </a:endParaRPr>
                    </a:p>
                  </a:txBody>
                  <a:tcPr marL="68580" marR="68580" marT="0" marB="0" anchor="ctr"/>
                </a:tc>
                <a:tc>
                  <a:txBody>
                    <a:bodyPr/>
                    <a:lstStyle/>
                    <a:p>
                      <a:endParaRPr lang="es-EC" sz="1300" dirty="0">
                        <a:effectLst/>
                        <a:latin typeface="Arial" pitchFamily="34" charset="0"/>
                        <a:cs typeface="Arial" pitchFamily="34" charset="0"/>
                      </a:endParaRPr>
                    </a:p>
                  </a:txBody>
                  <a:tcPr marL="68580" marR="68580" marT="0" marB="0" anchor="ctr"/>
                </a:tc>
                <a:tc>
                  <a:txBody>
                    <a:bodyPr/>
                    <a:lstStyle/>
                    <a:p>
                      <a:endParaRPr lang="es-EC" sz="1300" dirty="0">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 </a:t>
                      </a:r>
                      <a:endParaRPr lang="es-EC" sz="1300" dirty="0">
                        <a:effectLst/>
                        <a:latin typeface="Arial" pitchFamily="34" charset="0"/>
                        <a:ea typeface="Calibri"/>
                        <a:cs typeface="Arial" pitchFamily="34" charset="0"/>
                      </a:endParaRPr>
                    </a:p>
                  </a:txBody>
                  <a:tcPr marL="68580" marR="68580" marT="0" marB="0" anchor="ctr"/>
                </a:tc>
              </a:tr>
              <a:tr h="190500">
                <a:tc>
                  <a:txBody>
                    <a:bodyPr/>
                    <a:lstStyle/>
                    <a:p>
                      <a:pPr algn="ctr">
                        <a:lnSpc>
                          <a:spcPct val="115000"/>
                        </a:lnSpc>
                        <a:spcAft>
                          <a:spcPts val="0"/>
                        </a:spcAft>
                      </a:pPr>
                      <a:r>
                        <a:rPr lang="es-EC" sz="1300" dirty="0">
                          <a:effectLst/>
                          <a:latin typeface="Arial" pitchFamily="34" charset="0"/>
                          <a:cs typeface="Arial" pitchFamily="34" charset="0"/>
                        </a:rPr>
                        <a:t>1</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3361</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Vinil</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Abril</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22,61</a:t>
                      </a:r>
                      <a:endParaRPr lang="es-EC" sz="1300" dirty="0">
                        <a:effectLst/>
                        <a:latin typeface="Arial" pitchFamily="34" charset="0"/>
                        <a:ea typeface="Calibri"/>
                        <a:cs typeface="Arial" pitchFamily="34" charset="0"/>
                      </a:endParaRPr>
                    </a:p>
                  </a:txBody>
                  <a:tcPr marL="68580" marR="68580" marT="0" marB="0" anchor="ctr"/>
                </a:tc>
              </a:tr>
              <a:tr h="200025">
                <a:tc>
                  <a:txBody>
                    <a:bodyPr/>
                    <a:lstStyle/>
                    <a:p>
                      <a:pPr algn="ctr">
                        <a:lnSpc>
                          <a:spcPct val="115000"/>
                        </a:lnSpc>
                        <a:spcAft>
                          <a:spcPts val="0"/>
                        </a:spcAft>
                      </a:pPr>
                      <a:r>
                        <a:rPr lang="es-EC" sz="1300" dirty="0">
                          <a:effectLst/>
                          <a:latin typeface="Arial" pitchFamily="34" charset="0"/>
                          <a:cs typeface="Arial" pitchFamily="34" charset="0"/>
                        </a:rPr>
                        <a:t>2</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3331</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Vinil</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Abril</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6,02</a:t>
                      </a:r>
                      <a:endParaRPr lang="es-EC" sz="1300" dirty="0">
                        <a:effectLst/>
                        <a:latin typeface="Arial" pitchFamily="34" charset="0"/>
                        <a:ea typeface="Calibri"/>
                        <a:cs typeface="Arial" pitchFamily="34" charset="0"/>
                      </a:endParaRPr>
                    </a:p>
                  </a:txBody>
                  <a:tcPr marL="68580" marR="68580" marT="0" marB="0" anchor="ctr"/>
                </a:tc>
              </a:tr>
              <a:tr h="190500">
                <a:tc>
                  <a:txBody>
                    <a:bodyPr/>
                    <a:lstStyle/>
                    <a:p>
                      <a:pPr algn="ctr">
                        <a:lnSpc>
                          <a:spcPct val="115000"/>
                        </a:lnSpc>
                        <a:spcAft>
                          <a:spcPts val="0"/>
                        </a:spcAft>
                      </a:pPr>
                      <a:r>
                        <a:rPr lang="es-EC" sz="1300" dirty="0">
                          <a:effectLst/>
                          <a:latin typeface="Arial" pitchFamily="34" charset="0"/>
                          <a:cs typeface="Arial" pitchFamily="34" charset="0"/>
                        </a:rPr>
                        <a:t>3</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3401</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Vinil</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Abril</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38,19</a:t>
                      </a:r>
                      <a:endParaRPr lang="es-EC" sz="1300" dirty="0">
                        <a:effectLst/>
                        <a:latin typeface="Arial" pitchFamily="34" charset="0"/>
                        <a:ea typeface="Calibri"/>
                        <a:cs typeface="Arial" pitchFamily="34" charset="0"/>
                      </a:endParaRPr>
                    </a:p>
                  </a:txBody>
                  <a:tcPr marL="68580" marR="68580" marT="0" marB="0" anchor="ctr"/>
                </a:tc>
              </a:tr>
              <a:tr h="190500">
                <a:tc>
                  <a:txBody>
                    <a:bodyPr/>
                    <a:lstStyle/>
                    <a:p>
                      <a:pPr algn="ctr">
                        <a:lnSpc>
                          <a:spcPct val="115000"/>
                        </a:lnSpc>
                        <a:spcAft>
                          <a:spcPts val="0"/>
                        </a:spcAft>
                      </a:pPr>
                      <a:r>
                        <a:rPr lang="es-EC" sz="1300" dirty="0">
                          <a:effectLst/>
                          <a:latin typeface="Arial" pitchFamily="34" charset="0"/>
                          <a:cs typeface="Arial" pitchFamily="34" charset="0"/>
                        </a:rPr>
                        <a:t> </a:t>
                      </a:r>
                      <a:endParaRPr lang="es-EC" sz="1300" dirty="0">
                        <a:effectLst/>
                        <a:latin typeface="Arial" pitchFamily="34" charset="0"/>
                        <a:ea typeface="Calibri"/>
                        <a:cs typeface="Arial" pitchFamily="34" charset="0"/>
                      </a:endParaRPr>
                    </a:p>
                  </a:txBody>
                  <a:tcPr marL="68580" marR="68580" marT="0" marB="0" anchor="ctr"/>
                </a:tc>
                <a:tc>
                  <a:txBody>
                    <a:bodyPr/>
                    <a:lstStyle/>
                    <a:p>
                      <a:endParaRPr lang="es-EC" sz="1300" dirty="0">
                        <a:effectLst/>
                        <a:latin typeface="Arial" pitchFamily="34" charset="0"/>
                        <a:cs typeface="Arial" pitchFamily="34" charset="0"/>
                      </a:endParaRPr>
                    </a:p>
                  </a:txBody>
                  <a:tcPr marL="68580" marR="68580" marT="0" marB="0" anchor="ctr"/>
                </a:tc>
                <a:tc>
                  <a:txBody>
                    <a:bodyPr/>
                    <a:lstStyle/>
                    <a:p>
                      <a:endParaRPr lang="es-EC" sz="1300" dirty="0">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Total</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66,82</a:t>
                      </a:r>
                      <a:endParaRPr lang="es-EC" sz="1300" dirty="0">
                        <a:effectLst/>
                        <a:latin typeface="Arial" pitchFamily="34" charset="0"/>
                        <a:ea typeface="Calibri"/>
                        <a:cs typeface="Arial" pitchFamily="34" charset="0"/>
                      </a:endParaRPr>
                    </a:p>
                  </a:txBody>
                  <a:tcPr marL="68580" marR="68580" marT="0" marB="0" anchor="ctr"/>
                </a:tc>
              </a:tr>
              <a:tr h="104775">
                <a:tc>
                  <a:txBody>
                    <a:bodyPr/>
                    <a:lstStyle/>
                    <a:p>
                      <a:pPr algn="ctr">
                        <a:lnSpc>
                          <a:spcPct val="115000"/>
                        </a:lnSpc>
                        <a:spcAft>
                          <a:spcPts val="0"/>
                        </a:spcAft>
                      </a:pPr>
                      <a:r>
                        <a:rPr lang="es-EC" sz="1300" dirty="0">
                          <a:effectLst/>
                          <a:latin typeface="Arial" pitchFamily="34" charset="0"/>
                          <a:cs typeface="Arial" pitchFamily="34" charset="0"/>
                        </a:rPr>
                        <a:t> </a:t>
                      </a:r>
                      <a:endParaRPr lang="es-EC" sz="1300" dirty="0">
                        <a:effectLst/>
                        <a:latin typeface="Arial" pitchFamily="34" charset="0"/>
                        <a:ea typeface="Calibri"/>
                        <a:cs typeface="Arial" pitchFamily="34" charset="0"/>
                      </a:endParaRPr>
                    </a:p>
                  </a:txBody>
                  <a:tcPr marL="68580" marR="68580" marT="0" marB="0" anchor="ctr"/>
                </a:tc>
                <a:tc>
                  <a:txBody>
                    <a:bodyPr/>
                    <a:lstStyle/>
                    <a:p>
                      <a:endParaRPr lang="es-EC" sz="1300" dirty="0">
                        <a:effectLst/>
                        <a:latin typeface="Arial" pitchFamily="34" charset="0"/>
                        <a:cs typeface="Arial" pitchFamily="34" charset="0"/>
                      </a:endParaRPr>
                    </a:p>
                  </a:txBody>
                  <a:tcPr marL="68580" marR="68580" marT="0" marB="0" anchor="ctr"/>
                </a:tc>
                <a:tc>
                  <a:txBody>
                    <a:bodyPr/>
                    <a:lstStyle/>
                    <a:p>
                      <a:endParaRPr lang="es-EC" sz="1300" dirty="0">
                        <a:effectLst/>
                        <a:latin typeface="Arial" pitchFamily="34" charset="0"/>
                        <a:cs typeface="Arial" pitchFamily="34" charset="0"/>
                      </a:endParaRPr>
                    </a:p>
                  </a:txBody>
                  <a:tcPr marL="68580" marR="68580" marT="0" marB="0" anchor="ctr"/>
                </a:tc>
                <a:tc>
                  <a:txBody>
                    <a:bodyPr/>
                    <a:lstStyle/>
                    <a:p>
                      <a:endParaRPr lang="es-EC" sz="1300" dirty="0">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 </a:t>
                      </a:r>
                      <a:endParaRPr lang="es-EC" sz="1300" dirty="0">
                        <a:effectLst/>
                        <a:latin typeface="Arial" pitchFamily="34" charset="0"/>
                        <a:ea typeface="Calibri"/>
                        <a:cs typeface="Arial" pitchFamily="34" charset="0"/>
                      </a:endParaRPr>
                    </a:p>
                  </a:txBody>
                  <a:tcPr marL="68580" marR="68580" marT="0" marB="0" anchor="ctr"/>
                </a:tc>
              </a:tr>
              <a:tr h="190500">
                <a:tc>
                  <a:txBody>
                    <a:bodyPr/>
                    <a:lstStyle/>
                    <a:p>
                      <a:pPr algn="ctr">
                        <a:lnSpc>
                          <a:spcPct val="115000"/>
                        </a:lnSpc>
                        <a:spcAft>
                          <a:spcPts val="0"/>
                        </a:spcAft>
                      </a:pPr>
                      <a:r>
                        <a:rPr lang="es-EC" sz="1300" dirty="0">
                          <a:effectLst/>
                          <a:latin typeface="Arial" pitchFamily="34" charset="0"/>
                          <a:cs typeface="Arial" pitchFamily="34" charset="0"/>
                        </a:rPr>
                        <a:t>1</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3440</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Vinil</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Mayo</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12,73</a:t>
                      </a:r>
                      <a:endParaRPr lang="es-EC" sz="1300" dirty="0">
                        <a:effectLst/>
                        <a:latin typeface="Arial" pitchFamily="34" charset="0"/>
                        <a:ea typeface="Calibri"/>
                        <a:cs typeface="Arial" pitchFamily="34" charset="0"/>
                      </a:endParaRPr>
                    </a:p>
                  </a:txBody>
                  <a:tcPr marL="68580" marR="68580" marT="0" marB="0" anchor="ctr"/>
                </a:tc>
              </a:tr>
              <a:tr h="190500">
                <a:tc>
                  <a:txBody>
                    <a:bodyPr/>
                    <a:lstStyle/>
                    <a:p>
                      <a:pPr algn="ctr">
                        <a:lnSpc>
                          <a:spcPct val="115000"/>
                        </a:lnSpc>
                        <a:spcAft>
                          <a:spcPts val="0"/>
                        </a:spcAft>
                      </a:pPr>
                      <a:r>
                        <a:rPr lang="es-EC" sz="1300" dirty="0">
                          <a:effectLst/>
                          <a:latin typeface="Arial" pitchFamily="34" charset="0"/>
                          <a:cs typeface="Arial" pitchFamily="34" charset="0"/>
                        </a:rPr>
                        <a:t>2</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3669</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Acm</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Mayo</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126,69</a:t>
                      </a:r>
                      <a:endParaRPr lang="es-EC" sz="1300" dirty="0">
                        <a:effectLst/>
                        <a:latin typeface="Arial" pitchFamily="34" charset="0"/>
                        <a:ea typeface="Calibri"/>
                        <a:cs typeface="Arial" pitchFamily="34" charset="0"/>
                      </a:endParaRPr>
                    </a:p>
                  </a:txBody>
                  <a:tcPr marL="68580" marR="68580" marT="0" marB="0" anchor="ctr"/>
                </a:tc>
              </a:tr>
              <a:tr h="200025">
                <a:tc>
                  <a:txBody>
                    <a:bodyPr/>
                    <a:lstStyle/>
                    <a:p>
                      <a:pPr algn="ctr">
                        <a:lnSpc>
                          <a:spcPct val="115000"/>
                        </a:lnSpc>
                        <a:spcAft>
                          <a:spcPts val="0"/>
                        </a:spcAft>
                      </a:pPr>
                      <a:r>
                        <a:rPr lang="es-EC" sz="1300" dirty="0">
                          <a:effectLst/>
                          <a:latin typeface="Arial" pitchFamily="34" charset="0"/>
                          <a:cs typeface="Arial" pitchFamily="34" charset="0"/>
                        </a:rPr>
                        <a:t> </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 </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 </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Total</a:t>
                      </a:r>
                      <a:endParaRPr lang="es-EC" sz="13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300" dirty="0">
                          <a:effectLst/>
                          <a:latin typeface="Arial" pitchFamily="34" charset="0"/>
                          <a:cs typeface="Arial" pitchFamily="34" charset="0"/>
                        </a:rPr>
                        <a:t>139,42</a:t>
                      </a:r>
                      <a:endParaRPr lang="es-EC" sz="1300" dirty="0">
                        <a:effectLst/>
                        <a:latin typeface="Arial" pitchFamily="34" charset="0"/>
                        <a:ea typeface="Calibri"/>
                        <a:cs typeface="Arial" pitchFamily="34" charset="0"/>
                      </a:endParaRPr>
                    </a:p>
                  </a:txBody>
                  <a:tcPr marL="68580" marR="68580" marT="0" marB="0" anchor="ct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046656872"/>
              </p:ext>
            </p:extLst>
          </p:nvPr>
        </p:nvGraphicFramePr>
        <p:xfrm>
          <a:off x="5260657" y="2114107"/>
          <a:ext cx="3245168" cy="1139190"/>
        </p:xfrm>
        <a:graphic>
          <a:graphicData uri="http://schemas.openxmlformats.org/drawingml/2006/table">
            <a:tbl>
              <a:tblPr firstRow="1" firstCol="1" bandRow="1">
                <a:tableStyleId>{5C22544A-7EE6-4342-B048-85BDC9FD1C3A}</a:tableStyleId>
              </a:tblPr>
              <a:tblGrid>
                <a:gridCol w="522923"/>
                <a:gridCol w="551497"/>
                <a:gridCol w="808673"/>
                <a:gridCol w="588010"/>
                <a:gridCol w="774065"/>
              </a:tblGrid>
              <a:tr h="190500">
                <a:tc>
                  <a:txBody>
                    <a:bodyPr/>
                    <a:lstStyle/>
                    <a:p>
                      <a:pPr algn="ctr">
                        <a:lnSpc>
                          <a:spcPct val="115000"/>
                        </a:lnSpc>
                        <a:spcAft>
                          <a:spcPts val="0"/>
                        </a:spcAft>
                      </a:pPr>
                      <a:r>
                        <a:rPr lang="es-EC" sz="1300" dirty="0">
                          <a:effectLst/>
                          <a:latin typeface="Arial" pitchFamily="34" charset="0"/>
                          <a:cs typeface="Arial" pitchFamily="34" charset="0"/>
                        </a:rPr>
                        <a:t>Ítem</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OP</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Material</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Mes</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Valor ($)</a:t>
                      </a:r>
                      <a:endParaRPr lang="es-EC" sz="1300" dirty="0">
                        <a:effectLst/>
                        <a:latin typeface="Arial" pitchFamily="34" charset="0"/>
                        <a:ea typeface="Calibri"/>
                        <a:cs typeface="Arial" pitchFamily="34" charset="0"/>
                      </a:endParaRPr>
                    </a:p>
                  </a:txBody>
                  <a:tcPr marL="68580" marR="68580" marT="0" marB="0"/>
                </a:tc>
              </a:tr>
              <a:tr h="190500">
                <a:tc>
                  <a:txBody>
                    <a:bodyPr/>
                    <a:lstStyle/>
                    <a:p>
                      <a:pPr algn="ctr">
                        <a:lnSpc>
                          <a:spcPct val="115000"/>
                        </a:lnSpc>
                        <a:spcAft>
                          <a:spcPts val="0"/>
                        </a:spcAft>
                      </a:pPr>
                      <a:r>
                        <a:rPr lang="es-EC" sz="1300" dirty="0">
                          <a:effectLst/>
                          <a:latin typeface="Arial" pitchFamily="34" charset="0"/>
                          <a:cs typeface="Arial" pitchFamily="34" charset="0"/>
                        </a:rPr>
                        <a:t>1</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3669</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Led</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Mayo</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253,39</a:t>
                      </a:r>
                      <a:endParaRPr lang="es-EC" sz="1300" dirty="0">
                        <a:effectLst/>
                        <a:latin typeface="Arial" pitchFamily="34" charset="0"/>
                        <a:ea typeface="Calibri"/>
                        <a:cs typeface="Arial" pitchFamily="34" charset="0"/>
                      </a:endParaRPr>
                    </a:p>
                  </a:txBody>
                  <a:tcPr marL="68580" marR="68580" marT="0" marB="0"/>
                </a:tc>
              </a:tr>
              <a:tr h="190500">
                <a:tc>
                  <a:txBody>
                    <a:bodyPr/>
                    <a:lstStyle/>
                    <a:p>
                      <a:pPr algn="ctr">
                        <a:lnSpc>
                          <a:spcPct val="115000"/>
                        </a:lnSpc>
                        <a:spcAft>
                          <a:spcPts val="0"/>
                        </a:spcAft>
                      </a:pPr>
                      <a:r>
                        <a:rPr lang="es-EC" sz="1300" dirty="0">
                          <a:effectLst/>
                          <a:latin typeface="Arial" pitchFamily="34" charset="0"/>
                          <a:cs typeface="Arial" pitchFamily="34" charset="0"/>
                        </a:rPr>
                        <a:t>2</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3669</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Varios</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Mayo</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138,74</a:t>
                      </a:r>
                      <a:endParaRPr lang="es-EC" sz="1300" dirty="0">
                        <a:effectLst/>
                        <a:latin typeface="Arial" pitchFamily="34" charset="0"/>
                        <a:ea typeface="Calibri"/>
                        <a:cs typeface="Arial" pitchFamily="34" charset="0"/>
                      </a:endParaRPr>
                    </a:p>
                  </a:txBody>
                  <a:tcPr marL="68580" marR="68580" marT="0" marB="0"/>
                </a:tc>
              </a:tr>
              <a:tr h="200025">
                <a:tc>
                  <a:txBody>
                    <a:bodyPr/>
                    <a:lstStyle/>
                    <a:p>
                      <a:pPr algn="ctr">
                        <a:lnSpc>
                          <a:spcPct val="115000"/>
                        </a:lnSpc>
                        <a:spcAft>
                          <a:spcPts val="0"/>
                        </a:spcAft>
                      </a:pPr>
                      <a:r>
                        <a:rPr lang="es-EC" sz="1300" dirty="0">
                          <a:effectLst/>
                          <a:latin typeface="Arial" pitchFamily="34" charset="0"/>
                          <a:cs typeface="Arial" pitchFamily="34" charset="0"/>
                        </a:rPr>
                        <a:t> </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 </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 </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Total</a:t>
                      </a:r>
                      <a:endParaRPr lang="es-EC" sz="13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C" sz="1300" dirty="0">
                          <a:effectLst/>
                          <a:latin typeface="Arial" pitchFamily="34" charset="0"/>
                          <a:cs typeface="Arial" pitchFamily="34" charset="0"/>
                        </a:rPr>
                        <a:t>392,13</a:t>
                      </a:r>
                      <a:endParaRPr lang="es-EC" sz="1300" dirty="0">
                        <a:effectLst/>
                        <a:latin typeface="Arial" pitchFamily="34" charset="0"/>
                        <a:ea typeface="Calibri"/>
                        <a:cs typeface="Arial" pitchFamily="34" charset="0"/>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564696195"/>
              </p:ext>
            </p:extLst>
          </p:nvPr>
        </p:nvGraphicFramePr>
        <p:xfrm>
          <a:off x="5256619" y="3895327"/>
          <a:ext cx="3146358" cy="1822704"/>
        </p:xfrm>
        <a:graphic>
          <a:graphicData uri="http://schemas.openxmlformats.org/drawingml/2006/table">
            <a:tbl>
              <a:tblPr firstRow="1" firstCol="1" bandRow="1">
                <a:tableStyleId>{46F890A9-2807-4EBB-B81D-B2AA78EC7F39}</a:tableStyleId>
              </a:tblPr>
              <a:tblGrid>
                <a:gridCol w="558800"/>
                <a:gridCol w="1763949"/>
                <a:gridCol w="823609"/>
              </a:tblGrid>
              <a:tr h="200025">
                <a:tc>
                  <a:txBody>
                    <a:bodyPr/>
                    <a:lstStyle/>
                    <a:p>
                      <a:pPr algn="ctr">
                        <a:lnSpc>
                          <a:spcPct val="115000"/>
                        </a:lnSpc>
                        <a:spcAft>
                          <a:spcPts val="0"/>
                        </a:spcAft>
                      </a:pPr>
                      <a:r>
                        <a:rPr lang="es-EC" sz="1300" dirty="0">
                          <a:effectLst/>
                          <a:latin typeface="Arial" pitchFamily="34" charset="0"/>
                          <a:cs typeface="Arial" pitchFamily="34" charset="0"/>
                        </a:rPr>
                        <a:t>Mes</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Cantidad de trabajos con pérdida económica</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Valor ($)</a:t>
                      </a:r>
                      <a:endParaRPr lang="es-EC" sz="1300" dirty="0">
                        <a:effectLst/>
                        <a:latin typeface="Arial" pitchFamily="34" charset="0"/>
                        <a:ea typeface="Calibri"/>
                        <a:cs typeface="Arial" pitchFamily="34" charset="0"/>
                      </a:endParaRPr>
                    </a:p>
                  </a:txBody>
                  <a:tcPr marL="44450" marR="44450" marT="0" marB="0" anchor="ctr"/>
                </a:tc>
              </a:tr>
              <a:tr h="190500">
                <a:tc>
                  <a:txBody>
                    <a:bodyPr/>
                    <a:lstStyle/>
                    <a:p>
                      <a:pPr algn="ctr">
                        <a:lnSpc>
                          <a:spcPct val="115000"/>
                        </a:lnSpc>
                        <a:spcAft>
                          <a:spcPts val="0"/>
                        </a:spcAft>
                      </a:pPr>
                      <a:r>
                        <a:rPr lang="es-EC" sz="1300" dirty="0">
                          <a:effectLst/>
                          <a:latin typeface="Arial" pitchFamily="34" charset="0"/>
                          <a:cs typeface="Arial" pitchFamily="34" charset="0"/>
                        </a:rPr>
                        <a:t>Ene</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1</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40,1</a:t>
                      </a:r>
                      <a:endParaRPr lang="es-EC" sz="1300" dirty="0">
                        <a:effectLst/>
                        <a:latin typeface="Arial" pitchFamily="34" charset="0"/>
                        <a:ea typeface="Calibri"/>
                        <a:cs typeface="Arial" pitchFamily="34" charset="0"/>
                      </a:endParaRPr>
                    </a:p>
                  </a:txBody>
                  <a:tcPr marL="44450" marR="44450" marT="0" marB="0" anchor="ctr"/>
                </a:tc>
              </a:tr>
              <a:tr h="190500">
                <a:tc>
                  <a:txBody>
                    <a:bodyPr/>
                    <a:lstStyle/>
                    <a:p>
                      <a:pPr algn="ctr">
                        <a:lnSpc>
                          <a:spcPct val="115000"/>
                        </a:lnSpc>
                        <a:spcAft>
                          <a:spcPts val="0"/>
                        </a:spcAft>
                      </a:pPr>
                      <a:r>
                        <a:rPr lang="es-EC" sz="1300" dirty="0">
                          <a:effectLst/>
                          <a:latin typeface="Arial" pitchFamily="34" charset="0"/>
                          <a:cs typeface="Arial" pitchFamily="34" charset="0"/>
                        </a:rPr>
                        <a:t>Feb</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2</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90,5</a:t>
                      </a:r>
                      <a:endParaRPr lang="es-EC" sz="1300" dirty="0">
                        <a:effectLst/>
                        <a:latin typeface="Arial" pitchFamily="34" charset="0"/>
                        <a:ea typeface="Calibri"/>
                        <a:cs typeface="Arial" pitchFamily="34" charset="0"/>
                      </a:endParaRPr>
                    </a:p>
                  </a:txBody>
                  <a:tcPr marL="44450" marR="44450" marT="0" marB="0" anchor="ctr"/>
                </a:tc>
              </a:tr>
              <a:tr h="190500">
                <a:tc>
                  <a:txBody>
                    <a:bodyPr/>
                    <a:lstStyle/>
                    <a:p>
                      <a:pPr algn="ctr">
                        <a:lnSpc>
                          <a:spcPct val="115000"/>
                        </a:lnSpc>
                        <a:spcAft>
                          <a:spcPts val="0"/>
                        </a:spcAft>
                      </a:pPr>
                      <a:r>
                        <a:rPr lang="es-EC" sz="1300" dirty="0">
                          <a:effectLst/>
                          <a:latin typeface="Arial" pitchFamily="34" charset="0"/>
                          <a:cs typeface="Arial" pitchFamily="34" charset="0"/>
                        </a:rPr>
                        <a:t>Mar</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1</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25,1</a:t>
                      </a:r>
                      <a:endParaRPr lang="es-EC" sz="1300" dirty="0">
                        <a:effectLst/>
                        <a:latin typeface="Arial" pitchFamily="34" charset="0"/>
                        <a:ea typeface="Calibri"/>
                        <a:cs typeface="Arial" pitchFamily="34" charset="0"/>
                      </a:endParaRPr>
                    </a:p>
                  </a:txBody>
                  <a:tcPr marL="44450" marR="44450" marT="0" marB="0" anchor="ctr"/>
                </a:tc>
              </a:tr>
              <a:tr h="190500">
                <a:tc>
                  <a:txBody>
                    <a:bodyPr/>
                    <a:lstStyle/>
                    <a:p>
                      <a:pPr algn="ctr">
                        <a:lnSpc>
                          <a:spcPct val="115000"/>
                        </a:lnSpc>
                        <a:spcAft>
                          <a:spcPts val="0"/>
                        </a:spcAft>
                      </a:pPr>
                      <a:r>
                        <a:rPr lang="es-EC" sz="1300" dirty="0">
                          <a:effectLst/>
                          <a:latin typeface="Arial" pitchFamily="34" charset="0"/>
                          <a:cs typeface="Arial" pitchFamily="34" charset="0"/>
                        </a:rPr>
                        <a:t>Abr</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No hay</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0</a:t>
                      </a:r>
                      <a:endParaRPr lang="es-EC" sz="1300" dirty="0">
                        <a:effectLst/>
                        <a:latin typeface="Arial" pitchFamily="34" charset="0"/>
                        <a:ea typeface="Calibri"/>
                        <a:cs typeface="Arial" pitchFamily="34" charset="0"/>
                      </a:endParaRPr>
                    </a:p>
                  </a:txBody>
                  <a:tcPr marL="44450" marR="44450" marT="0" marB="0" anchor="ctr"/>
                </a:tc>
              </a:tr>
              <a:tr h="190500">
                <a:tc>
                  <a:txBody>
                    <a:bodyPr/>
                    <a:lstStyle/>
                    <a:p>
                      <a:pPr algn="ctr">
                        <a:lnSpc>
                          <a:spcPct val="115000"/>
                        </a:lnSpc>
                        <a:spcAft>
                          <a:spcPts val="0"/>
                        </a:spcAft>
                      </a:pPr>
                      <a:r>
                        <a:rPr lang="es-EC" sz="1300" dirty="0" smtClean="0">
                          <a:effectLst/>
                          <a:latin typeface="Arial" pitchFamily="34" charset="0"/>
                          <a:cs typeface="Arial" pitchFamily="34" charset="0"/>
                        </a:rPr>
                        <a:t>Mayo</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2</a:t>
                      </a:r>
                      <a:endParaRPr lang="es-EC" sz="13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C" sz="1300" dirty="0">
                          <a:effectLst/>
                          <a:latin typeface="Arial" pitchFamily="34" charset="0"/>
                          <a:cs typeface="Arial" pitchFamily="34" charset="0"/>
                        </a:rPr>
                        <a:t>114,1</a:t>
                      </a:r>
                      <a:endParaRPr lang="es-EC" sz="1300" dirty="0">
                        <a:effectLst/>
                        <a:latin typeface="Arial" pitchFamily="34" charset="0"/>
                        <a:ea typeface="Calibri"/>
                        <a:cs typeface="Arial" pitchFamily="34" charset="0"/>
                      </a:endParaRPr>
                    </a:p>
                  </a:txBody>
                  <a:tcPr marL="44450" marR="44450" marT="0" marB="0" anchor="ctr"/>
                </a:tc>
              </a:tr>
            </a:tbl>
          </a:graphicData>
        </a:graphic>
      </p:graphicFrame>
      <p:sp>
        <p:nvSpPr>
          <p:cNvPr id="12" name="11 Rectángulo"/>
          <p:cNvSpPr/>
          <p:nvPr/>
        </p:nvSpPr>
        <p:spPr>
          <a:xfrm>
            <a:off x="971600" y="1988840"/>
            <a:ext cx="2844048" cy="369332"/>
          </a:xfrm>
          <a:prstGeom prst="rect">
            <a:avLst/>
          </a:prstGeom>
        </p:spPr>
        <p:txBody>
          <a:bodyPr wrap="none">
            <a:spAutoFit/>
          </a:bodyPr>
          <a:lstStyle/>
          <a:p>
            <a:r>
              <a:rPr lang="es-ES" b="1" dirty="0" smtClean="0"/>
              <a:t>Re procesos en Producción</a:t>
            </a:r>
            <a:endParaRPr lang="es-EC" b="1" dirty="0"/>
          </a:p>
        </p:txBody>
      </p:sp>
      <p:sp>
        <p:nvSpPr>
          <p:cNvPr id="13" name="12 Rectángulo"/>
          <p:cNvSpPr/>
          <p:nvPr/>
        </p:nvSpPr>
        <p:spPr>
          <a:xfrm>
            <a:off x="5260657" y="1673024"/>
            <a:ext cx="2983509" cy="369332"/>
          </a:xfrm>
          <a:prstGeom prst="rect">
            <a:avLst/>
          </a:prstGeom>
        </p:spPr>
        <p:txBody>
          <a:bodyPr wrap="none">
            <a:spAutoFit/>
          </a:bodyPr>
          <a:lstStyle/>
          <a:p>
            <a:r>
              <a:rPr lang="es-ES" b="1" dirty="0" smtClean="0"/>
              <a:t>Re procesos en Instalaciones</a:t>
            </a:r>
            <a:endParaRPr lang="es-EC" b="1" dirty="0"/>
          </a:p>
        </p:txBody>
      </p:sp>
      <p:sp>
        <p:nvSpPr>
          <p:cNvPr id="14" name="13 Rectángulo"/>
          <p:cNvSpPr/>
          <p:nvPr/>
        </p:nvSpPr>
        <p:spPr>
          <a:xfrm>
            <a:off x="5080468" y="3525995"/>
            <a:ext cx="3352713" cy="369332"/>
          </a:xfrm>
          <a:prstGeom prst="rect">
            <a:avLst/>
          </a:prstGeom>
        </p:spPr>
        <p:txBody>
          <a:bodyPr wrap="none">
            <a:spAutoFit/>
          </a:bodyPr>
          <a:lstStyle/>
          <a:p>
            <a:r>
              <a:rPr lang="es-ES" b="1" dirty="0" smtClean="0"/>
              <a:t>Trabajos con pérdida económica</a:t>
            </a:r>
            <a:endParaRPr lang="es-EC" b="1" dirty="0"/>
          </a:p>
        </p:txBody>
      </p:sp>
      <p:pic>
        <p:nvPicPr>
          <p:cNvPr id="11"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7821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3285789735"/>
              </p:ext>
            </p:extLst>
          </p:nvPr>
        </p:nvGraphicFramePr>
        <p:xfrm>
          <a:off x="380256" y="1133245"/>
          <a:ext cx="4176464" cy="4767072"/>
        </p:xfrm>
        <a:graphic>
          <a:graphicData uri="http://schemas.openxmlformats.org/drawingml/2006/table">
            <a:tbl>
              <a:tblPr firstRow="1" firstCol="1" bandRow="1">
                <a:tableStyleId>{5C22544A-7EE6-4342-B048-85BDC9FD1C3A}</a:tableStyleId>
              </a:tblPr>
              <a:tblGrid>
                <a:gridCol w="2011680"/>
                <a:gridCol w="2164784"/>
              </a:tblGrid>
              <a:tr h="160655">
                <a:tc>
                  <a:txBody>
                    <a:bodyPr/>
                    <a:lstStyle/>
                    <a:p>
                      <a:pPr algn="ctr">
                        <a:lnSpc>
                          <a:spcPct val="115000"/>
                        </a:lnSpc>
                        <a:spcAft>
                          <a:spcPts val="0"/>
                        </a:spcAft>
                      </a:pPr>
                      <a:r>
                        <a:rPr lang="es-EC" sz="1600" dirty="0">
                          <a:effectLst/>
                        </a:rPr>
                        <a:t>Áreas</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Tiempo /unidad  (min)</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Plotter-Metalmecánica</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4</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Plotter-Acrílicos</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4</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Plotter-Vinilos</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3</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Metalmecánica-Pintura</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10</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Metalmecánica-Carpintería</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4</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Pintura-Vinilos</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7</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Pintura-Acrílicos</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7</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Vinilos-iluminación</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3</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Router-Pintura</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7</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Router-Carpintería</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4</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Router-Acrílicos</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3</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Impresión-Acabados</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5</a:t>
                      </a:r>
                      <a:endParaRPr lang="es-EC" sz="1600" dirty="0">
                        <a:solidFill>
                          <a:srgbClr val="365F91"/>
                        </a:solidFill>
                        <a:effectLst/>
                        <a:latin typeface="Calibri"/>
                        <a:ea typeface="Calibri"/>
                        <a:cs typeface="Times New Roman"/>
                      </a:endParaRPr>
                    </a:p>
                  </a:txBody>
                  <a:tcPr marL="68580" marR="68580" marT="0" marB="0" anchor="ctr"/>
                </a:tc>
              </a:tr>
              <a:tr h="190500">
                <a:tc>
                  <a:txBody>
                    <a:bodyPr/>
                    <a:lstStyle/>
                    <a:p>
                      <a:pPr algn="ctr">
                        <a:lnSpc>
                          <a:spcPct val="115000"/>
                        </a:lnSpc>
                        <a:spcAft>
                          <a:spcPts val="0"/>
                        </a:spcAft>
                      </a:pPr>
                      <a:r>
                        <a:rPr lang="es-EC" sz="1600" dirty="0">
                          <a:effectLst/>
                        </a:rPr>
                        <a:t>Carpintería-Pintura</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10</a:t>
                      </a:r>
                      <a:endParaRPr lang="es-EC" sz="1600" dirty="0">
                        <a:solidFill>
                          <a:srgbClr val="365F91"/>
                        </a:solidFill>
                        <a:effectLst/>
                        <a:latin typeface="Calibri"/>
                        <a:ea typeface="Calibri"/>
                        <a:cs typeface="Times New Roman"/>
                      </a:endParaRPr>
                    </a:p>
                  </a:txBody>
                  <a:tcPr marL="68580" marR="68580" marT="0" marB="0" anchor="ctr"/>
                </a:tc>
              </a:tr>
            </a:tbl>
          </a:graphicData>
        </a:graphic>
      </p:graphicFrame>
      <p:sp>
        <p:nvSpPr>
          <p:cNvPr id="8" name="7 Rectángulo"/>
          <p:cNvSpPr/>
          <p:nvPr/>
        </p:nvSpPr>
        <p:spPr>
          <a:xfrm>
            <a:off x="2762446" y="692696"/>
            <a:ext cx="3421129" cy="369332"/>
          </a:xfrm>
          <a:prstGeom prst="rect">
            <a:avLst/>
          </a:prstGeom>
        </p:spPr>
        <p:txBody>
          <a:bodyPr wrap="none">
            <a:spAutoFit/>
          </a:bodyPr>
          <a:lstStyle/>
          <a:p>
            <a:r>
              <a:rPr lang="es-ES" b="1" dirty="0"/>
              <a:t>Tiempo de traslado </a:t>
            </a:r>
            <a:r>
              <a:rPr lang="es-ES" b="1" dirty="0" smtClean="0"/>
              <a:t>de productos</a:t>
            </a:r>
            <a:endParaRPr lang="es-EC" b="1" dirty="0"/>
          </a:p>
        </p:txBody>
      </p:sp>
      <p:pic>
        <p:nvPicPr>
          <p:cNvPr id="7" name="1 Imagen"/>
          <p:cNvPicPr/>
          <p:nvPr/>
        </p:nvPicPr>
        <p:blipFill rotWithShape="1">
          <a:blip r:embed="rId4"/>
          <a:srcRect l="50346" t="18581" r="34625" b="62470"/>
          <a:stretch/>
        </p:blipFill>
        <p:spPr bwMode="auto">
          <a:xfrm>
            <a:off x="408307" y="6021638"/>
            <a:ext cx="1266825" cy="781049"/>
          </a:xfrm>
          <a:prstGeom prst="rect">
            <a:avLst/>
          </a:prstGeom>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619" y="1050363"/>
            <a:ext cx="4139952" cy="332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619" y="4111783"/>
            <a:ext cx="4167516" cy="272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196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9" name="2 Rectángulo redondeado"/>
          <p:cNvSpPr/>
          <p:nvPr/>
        </p:nvSpPr>
        <p:spPr>
          <a:xfrm>
            <a:off x="6825129" y="1543325"/>
            <a:ext cx="119913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No hay control en re procesos</a:t>
            </a:r>
          </a:p>
        </p:txBody>
      </p:sp>
      <p:sp>
        <p:nvSpPr>
          <p:cNvPr id="10" name="3 Rectángulo redondeado"/>
          <p:cNvSpPr/>
          <p:nvPr/>
        </p:nvSpPr>
        <p:spPr>
          <a:xfrm>
            <a:off x="7046919" y="3280859"/>
            <a:ext cx="1816155" cy="628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No se realizan cotizaciones con costos reales</a:t>
            </a:r>
          </a:p>
        </p:txBody>
      </p:sp>
      <p:sp>
        <p:nvSpPr>
          <p:cNvPr id="11" name="4 Rectángulo redondeado"/>
          <p:cNvSpPr/>
          <p:nvPr/>
        </p:nvSpPr>
        <p:spPr>
          <a:xfrm>
            <a:off x="7046918" y="4005846"/>
            <a:ext cx="1816155" cy="460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Falta de información en planos de taller</a:t>
            </a:r>
          </a:p>
        </p:txBody>
      </p:sp>
      <p:sp>
        <p:nvSpPr>
          <p:cNvPr id="12" name="5 Rectángulo redondeado"/>
          <p:cNvSpPr/>
          <p:nvPr/>
        </p:nvSpPr>
        <p:spPr>
          <a:xfrm>
            <a:off x="6754268" y="5085112"/>
            <a:ext cx="119913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Internet lento</a:t>
            </a:r>
          </a:p>
        </p:txBody>
      </p:sp>
      <p:sp>
        <p:nvSpPr>
          <p:cNvPr id="13" name="6 Rectángulo redondeado"/>
          <p:cNvSpPr/>
          <p:nvPr/>
        </p:nvSpPr>
        <p:spPr>
          <a:xfrm>
            <a:off x="4211960" y="5674659"/>
            <a:ext cx="119913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No hay stock de materiales</a:t>
            </a:r>
          </a:p>
        </p:txBody>
      </p:sp>
      <p:sp>
        <p:nvSpPr>
          <p:cNvPr id="14" name="7 Rectángulo redondeado"/>
          <p:cNvSpPr/>
          <p:nvPr/>
        </p:nvSpPr>
        <p:spPr>
          <a:xfrm>
            <a:off x="7067117" y="2089974"/>
            <a:ext cx="179595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No hay suficientes herramientas de trabajo</a:t>
            </a:r>
          </a:p>
        </p:txBody>
      </p:sp>
      <p:sp>
        <p:nvSpPr>
          <p:cNvPr id="15" name="8 Rectángulo redondeado"/>
          <p:cNvSpPr/>
          <p:nvPr/>
        </p:nvSpPr>
        <p:spPr>
          <a:xfrm>
            <a:off x="3851920" y="708170"/>
            <a:ext cx="1662545" cy="644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Pérdida de tiempo en el transporte de productos</a:t>
            </a:r>
          </a:p>
        </p:txBody>
      </p:sp>
      <p:sp>
        <p:nvSpPr>
          <p:cNvPr id="16" name="9 Rectángulo redondeado"/>
          <p:cNvSpPr/>
          <p:nvPr/>
        </p:nvSpPr>
        <p:spPr>
          <a:xfrm>
            <a:off x="5555130" y="5583667"/>
            <a:ext cx="119913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Mala lectura de plano</a:t>
            </a:r>
          </a:p>
        </p:txBody>
      </p:sp>
      <p:sp>
        <p:nvSpPr>
          <p:cNvPr id="17" name="10 Rectángulo redondeado"/>
          <p:cNvSpPr/>
          <p:nvPr/>
        </p:nvSpPr>
        <p:spPr>
          <a:xfrm>
            <a:off x="7046918" y="4545470"/>
            <a:ext cx="119913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Descuido del personal</a:t>
            </a:r>
          </a:p>
        </p:txBody>
      </p:sp>
      <p:sp>
        <p:nvSpPr>
          <p:cNvPr id="18" name="11 Rectángulo redondeado"/>
          <p:cNvSpPr/>
          <p:nvPr/>
        </p:nvSpPr>
        <p:spPr>
          <a:xfrm>
            <a:off x="7067117" y="2707381"/>
            <a:ext cx="1772579"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Falta de planificación de trabajo</a:t>
            </a:r>
          </a:p>
        </p:txBody>
      </p:sp>
      <p:sp>
        <p:nvSpPr>
          <p:cNvPr id="19" name="12 Rectángulo redondeado"/>
          <p:cNvSpPr/>
          <p:nvPr/>
        </p:nvSpPr>
        <p:spPr>
          <a:xfrm>
            <a:off x="2843808" y="5624859"/>
            <a:ext cx="119913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Desmotivación del personal</a:t>
            </a:r>
          </a:p>
        </p:txBody>
      </p:sp>
      <p:sp>
        <p:nvSpPr>
          <p:cNvPr id="21" name="14 Rectángulo redondeado"/>
          <p:cNvSpPr/>
          <p:nvPr/>
        </p:nvSpPr>
        <p:spPr>
          <a:xfrm>
            <a:off x="5605110" y="1100485"/>
            <a:ext cx="119913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a:cs typeface="Times New Roman"/>
              </a:rPr>
              <a:t>Mal estado de </a:t>
            </a:r>
            <a:r>
              <a:rPr lang="es-EC" sz="1400" dirty="0" smtClean="0">
                <a:effectLst/>
                <a:ea typeface="Calibri"/>
                <a:cs typeface="Times New Roman"/>
              </a:rPr>
              <a:t>herramientas</a:t>
            </a:r>
            <a:endParaRPr lang="es-EC" sz="1400" dirty="0">
              <a:effectLst/>
              <a:ea typeface="Calibri"/>
              <a:cs typeface="Times New Roman"/>
            </a:endParaRPr>
          </a:p>
        </p:txBody>
      </p:sp>
      <p:sp>
        <p:nvSpPr>
          <p:cNvPr id="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30"/>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23 Rectángulo"/>
          <p:cNvSpPr/>
          <p:nvPr/>
        </p:nvSpPr>
        <p:spPr>
          <a:xfrm>
            <a:off x="450795" y="707373"/>
            <a:ext cx="2785023" cy="369332"/>
          </a:xfrm>
          <a:prstGeom prst="rect">
            <a:avLst/>
          </a:prstGeom>
        </p:spPr>
        <p:txBody>
          <a:bodyPr wrap="square">
            <a:spAutoFit/>
          </a:bodyPr>
          <a:lstStyle/>
          <a:p>
            <a:pPr algn="ctr"/>
            <a:r>
              <a:rPr lang="es-ES" b="1" dirty="0" smtClean="0"/>
              <a:t>Análisis de los problemas</a:t>
            </a:r>
            <a:endParaRPr lang="es-EC" b="1" dirty="0"/>
          </a:p>
        </p:txBody>
      </p:sp>
      <p:pic>
        <p:nvPicPr>
          <p:cNvPr id="25"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
        <p:nvSpPr>
          <p:cNvPr id="23" name="14 Rectángulo redondeado"/>
          <p:cNvSpPr/>
          <p:nvPr/>
        </p:nvSpPr>
        <p:spPr>
          <a:xfrm>
            <a:off x="755576" y="4437112"/>
            <a:ext cx="1491933" cy="680820"/>
          </a:xfrm>
          <a:prstGeom prst="round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dirty="0">
                <a:solidFill>
                  <a:schemeClr val="tx1"/>
                </a:solidFill>
                <a:ea typeface="Calibri"/>
                <a:cs typeface="Times New Roman"/>
              </a:rPr>
              <a:t>Incumplimiento en </a:t>
            </a:r>
            <a:r>
              <a:rPr lang="es-EC" sz="1400" dirty="0">
                <a:solidFill>
                  <a:schemeClr val="tx1"/>
                </a:solidFill>
                <a:ea typeface="Calibri"/>
                <a:cs typeface="Times New Roman"/>
              </a:rPr>
              <a:t>fechas</a:t>
            </a:r>
            <a:r>
              <a:rPr lang="en-US" sz="1400" dirty="0">
                <a:solidFill>
                  <a:schemeClr val="tx1"/>
                </a:solidFill>
                <a:ea typeface="Calibri"/>
                <a:cs typeface="Times New Roman"/>
              </a:rPr>
              <a:t> de </a:t>
            </a:r>
            <a:r>
              <a:rPr lang="es-EC" sz="1400" dirty="0">
                <a:solidFill>
                  <a:schemeClr val="tx1"/>
                </a:solidFill>
                <a:ea typeface="Calibri"/>
                <a:cs typeface="Times New Roman"/>
              </a:rPr>
              <a:t>entrega producción</a:t>
            </a:r>
          </a:p>
        </p:txBody>
      </p:sp>
      <p:cxnSp>
        <p:nvCxnSpPr>
          <p:cNvPr id="31" name="30 Conector recto de flecha"/>
          <p:cNvCxnSpPr/>
          <p:nvPr/>
        </p:nvCxnSpPr>
        <p:spPr>
          <a:xfrm flipH="1">
            <a:off x="2247509" y="1409213"/>
            <a:ext cx="2111615" cy="295589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5" name="10 Rectángulo redondeado"/>
          <p:cNvSpPr/>
          <p:nvPr/>
        </p:nvSpPr>
        <p:spPr>
          <a:xfrm>
            <a:off x="1116950" y="1229181"/>
            <a:ext cx="1199138" cy="704697"/>
          </a:xfrm>
          <a:prstGeom prst="round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smtClean="0">
                <a:solidFill>
                  <a:schemeClr val="tx1"/>
                </a:solidFill>
                <a:ea typeface="Calibri"/>
                <a:cs typeface="Times New Roman"/>
              </a:rPr>
              <a:t>Productos</a:t>
            </a:r>
            <a:r>
              <a:rPr lang="en-US" sz="1400" dirty="0" smtClean="0">
                <a:solidFill>
                  <a:schemeClr val="tx1"/>
                </a:solidFill>
                <a:ea typeface="Calibri"/>
                <a:cs typeface="Times New Roman"/>
              </a:rPr>
              <a:t> con </a:t>
            </a:r>
            <a:r>
              <a:rPr lang="es-EC" sz="1400" dirty="0" smtClean="0">
                <a:solidFill>
                  <a:schemeClr val="tx1"/>
                </a:solidFill>
                <a:ea typeface="Calibri"/>
                <a:cs typeface="Times New Roman"/>
              </a:rPr>
              <a:t>perdida económica</a:t>
            </a:r>
            <a:endParaRPr lang="es-EC" sz="1400" dirty="0">
              <a:solidFill>
                <a:schemeClr val="tx1"/>
              </a:solidFill>
              <a:effectLst/>
              <a:ea typeface="Calibri"/>
              <a:cs typeface="Times New Roman"/>
            </a:endParaRPr>
          </a:p>
        </p:txBody>
      </p:sp>
      <p:sp>
        <p:nvSpPr>
          <p:cNvPr id="46" name="10 Rectángulo redondeado"/>
          <p:cNvSpPr/>
          <p:nvPr/>
        </p:nvSpPr>
        <p:spPr>
          <a:xfrm>
            <a:off x="611560" y="2060848"/>
            <a:ext cx="1199138" cy="704697"/>
          </a:xfrm>
          <a:prstGeom prst="round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solidFill>
                  <a:schemeClr val="tx1"/>
                </a:solidFill>
                <a:ea typeface="Calibri"/>
                <a:cs typeface="Times New Roman"/>
              </a:rPr>
              <a:t>Re procesos en los productos</a:t>
            </a:r>
          </a:p>
        </p:txBody>
      </p:sp>
      <p:sp>
        <p:nvSpPr>
          <p:cNvPr id="47" name="10 Rectángulo redondeado"/>
          <p:cNvSpPr/>
          <p:nvPr/>
        </p:nvSpPr>
        <p:spPr>
          <a:xfrm>
            <a:off x="352969" y="2859858"/>
            <a:ext cx="1337650" cy="704697"/>
          </a:xfrm>
          <a:prstGeom prst="round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solidFill>
                  <a:schemeClr val="tx1"/>
                </a:solidFill>
                <a:ea typeface="Calibri"/>
                <a:cs typeface="Times New Roman"/>
              </a:rPr>
              <a:t>Incumplimiento en fechas de instalación</a:t>
            </a:r>
          </a:p>
        </p:txBody>
      </p:sp>
      <p:sp>
        <p:nvSpPr>
          <p:cNvPr id="48" name="10 Rectángulo redondeado"/>
          <p:cNvSpPr/>
          <p:nvPr/>
        </p:nvSpPr>
        <p:spPr>
          <a:xfrm>
            <a:off x="539552" y="3660407"/>
            <a:ext cx="1199138" cy="704697"/>
          </a:xfrm>
          <a:prstGeom prst="round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solidFill>
                  <a:schemeClr val="tx1"/>
                </a:solidFill>
                <a:ea typeface="Calibri"/>
                <a:cs typeface="Times New Roman"/>
              </a:rPr>
              <a:t>Vehículos en mal estado</a:t>
            </a:r>
          </a:p>
        </p:txBody>
      </p:sp>
      <p:cxnSp>
        <p:nvCxnSpPr>
          <p:cNvPr id="35" name="34 Conector recto de flecha"/>
          <p:cNvCxnSpPr/>
          <p:nvPr/>
        </p:nvCxnSpPr>
        <p:spPr>
          <a:xfrm flipH="1">
            <a:off x="2483768" y="1605310"/>
            <a:ext cx="3383569" cy="2759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6" name="35 Conector recto de flecha"/>
          <p:cNvCxnSpPr/>
          <p:nvPr/>
        </p:nvCxnSpPr>
        <p:spPr>
          <a:xfrm flipH="1">
            <a:off x="2483768" y="2290501"/>
            <a:ext cx="4563151" cy="22549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8" name="37 Conector recto de flecha"/>
          <p:cNvCxnSpPr/>
          <p:nvPr/>
        </p:nvCxnSpPr>
        <p:spPr>
          <a:xfrm flipH="1">
            <a:off x="2483768" y="3065255"/>
            <a:ext cx="4395472" cy="171226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39 Conector recto de flecha"/>
          <p:cNvCxnSpPr/>
          <p:nvPr/>
        </p:nvCxnSpPr>
        <p:spPr>
          <a:xfrm flipH="1">
            <a:off x="2485456" y="4165004"/>
            <a:ext cx="4395472" cy="85613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41 Conector recto de flecha"/>
          <p:cNvCxnSpPr/>
          <p:nvPr/>
        </p:nvCxnSpPr>
        <p:spPr>
          <a:xfrm flipH="1" flipV="1">
            <a:off x="2485456" y="5117932"/>
            <a:ext cx="2338556" cy="4657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9" name="48 Conector recto de flecha"/>
          <p:cNvCxnSpPr/>
          <p:nvPr/>
        </p:nvCxnSpPr>
        <p:spPr>
          <a:xfrm flipH="1" flipV="1">
            <a:off x="2247509" y="5270332"/>
            <a:ext cx="988309" cy="3133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00817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pic>
        <p:nvPicPr>
          <p:cNvPr id="9728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051"/>
          <a:stretch/>
        </p:blipFill>
        <p:spPr bwMode="auto">
          <a:xfrm>
            <a:off x="1979712" y="1556792"/>
            <a:ext cx="5318125" cy="201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14 Gráfico"/>
          <p:cNvGraphicFramePr/>
          <p:nvPr>
            <p:extLst>
              <p:ext uri="{D42A27DB-BD31-4B8C-83A1-F6EECF244321}">
                <p14:modId xmlns:p14="http://schemas.microsoft.com/office/powerpoint/2010/main" val="1278930670"/>
              </p:ext>
            </p:extLst>
          </p:nvPr>
        </p:nvGraphicFramePr>
        <p:xfrm>
          <a:off x="2528351" y="3614287"/>
          <a:ext cx="4220845" cy="2275205"/>
        </p:xfrm>
        <a:graphic>
          <a:graphicData uri="http://schemas.openxmlformats.org/drawingml/2006/chart">
            <c:chart xmlns:c="http://schemas.openxmlformats.org/drawingml/2006/chart" xmlns:r="http://schemas.openxmlformats.org/officeDocument/2006/relationships" r:id="rId5"/>
          </a:graphicData>
        </a:graphic>
      </p:graphicFrame>
      <p:sp>
        <p:nvSpPr>
          <p:cNvPr id="7" name="6 Rectángulo"/>
          <p:cNvSpPr/>
          <p:nvPr/>
        </p:nvSpPr>
        <p:spPr>
          <a:xfrm>
            <a:off x="395536" y="764704"/>
            <a:ext cx="7488832"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de análisis de problemas: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1 Imagen"/>
          <p:cNvPicPr/>
          <p:nvPr/>
        </p:nvPicPr>
        <p:blipFill rotWithShape="1">
          <a:blip r:embed="rId6"/>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2055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2" cstate="print"/>
          <a:srcRect b="13397"/>
          <a:stretch/>
        </p:blipFill>
        <p:spPr bwMode="auto">
          <a:xfrm>
            <a:off x="-15280" y="0"/>
            <a:ext cx="9144000" cy="5977719"/>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6283640"/>
            <a:ext cx="2016224" cy="532770"/>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2846419190"/>
              </p:ext>
            </p:extLst>
          </p:nvPr>
        </p:nvGraphicFramePr>
        <p:xfrm>
          <a:off x="200234" y="702499"/>
          <a:ext cx="8712969" cy="5390797"/>
        </p:xfrm>
        <a:graphic>
          <a:graphicData uri="http://schemas.openxmlformats.org/drawingml/2006/table">
            <a:tbl>
              <a:tblPr firstRow="1" firstCol="1" bandRow="1">
                <a:tableStyleId>{5C22544A-7EE6-4342-B048-85BDC9FD1C3A}</a:tableStyleId>
              </a:tblPr>
              <a:tblGrid>
                <a:gridCol w="285145"/>
                <a:gridCol w="1299032"/>
                <a:gridCol w="2376264"/>
                <a:gridCol w="792088"/>
                <a:gridCol w="720080"/>
                <a:gridCol w="864096"/>
                <a:gridCol w="627749"/>
                <a:gridCol w="554085"/>
                <a:gridCol w="690374"/>
                <a:gridCol w="504056"/>
              </a:tblGrid>
              <a:tr h="692589">
                <a:tc rowSpan="26">
                  <a:txBody>
                    <a:bodyPr/>
                    <a:lstStyle/>
                    <a:p>
                      <a:pPr algn="ctr">
                        <a:lnSpc>
                          <a:spcPct val="115000"/>
                        </a:lnSpc>
                        <a:spcAft>
                          <a:spcPts val="0"/>
                        </a:spcAft>
                      </a:pPr>
                      <a:r>
                        <a:rPr lang="es-EC" sz="1050" dirty="0">
                          <a:effectLst/>
                          <a:latin typeface="Arial" pitchFamily="34" charset="0"/>
                          <a:cs typeface="Arial" pitchFamily="34" charset="0"/>
                        </a:rPr>
                        <a:t>PROBLEMA 1: Re procesos en los productos instalados</a:t>
                      </a:r>
                      <a:endParaRPr lang="es-EC" sz="1200" dirty="0">
                        <a:effectLst/>
                        <a:latin typeface="Arial" pitchFamily="34" charset="0"/>
                        <a:ea typeface="Calibri"/>
                        <a:cs typeface="Arial" pitchFamily="34" charset="0"/>
                      </a:endParaRPr>
                    </a:p>
                  </a:txBody>
                  <a:tcPr marL="31367" marR="31367" marT="0" marB="0" vert="vert27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000" dirty="0">
                          <a:solidFill>
                            <a:schemeClr val="tx1"/>
                          </a:solidFill>
                          <a:effectLst/>
                        </a:rPr>
                        <a:t>Causas del problema</a:t>
                      </a:r>
                      <a:endParaRPr lang="es-EC" sz="1100" dirty="0">
                        <a:solidFill>
                          <a:schemeClr val="tx1"/>
                        </a:solidFill>
                        <a:effectLst/>
                        <a:latin typeface="Calibri"/>
                        <a:ea typeface="Calibri"/>
                        <a:cs typeface="Times New Roman"/>
                      </a:endParaRPr>
                    </a:p>
                  </a:txBody>
                  <a:tcPr marL="31367" marR="31367" marT="0" marB="0" anchor="ctr">
                    <a:lnB w="38100" cmpd="sng">
                      <a:noFill/>
                    </a:lnB>
                    <a:solidFill>
                      <a:srgbClr val="92D050"/>
                    </a:solidFill>
                  </a:tcPr>
                </a:tc>
                <a:tc>
                  <a:txBody>
                    <a:bodyPr/>
                    <a:lstStyle/>
                    <a:p>
                      <a:pPr algn="ctr">
                        <a:lnSpc>
                          <a:spcPct val="115000"/>
                        </a:lnSpc>
                        <a:spcAft>
                          <a:spcPts val="0"/>
                        </a:spcAft>
                      </a:pPr>
                      <a:r>
                        <a:rPr lang="es-EC" sz="1000" dirty="0">
                          <a:solidFill>
                            <a:schemeClr val="tx1"/>
                          </a:solidFill>
                          <a:effectLst/>
                        </a:rPr>
                        <a:t>Plan de implementación</a:t>
                      </a:r>
                      <a:endParaRPr lang="es-EC" sz="1100" dirty="0">
                        <a:solidFill>
                          <a:schemeClr val="tx1"/>
                        </a:solidFill>
                        <a:effectLst/>
                        <a:latin typeface="Calibri"/>
                        <a:ea typeface="Calibri"/>
                        <a:cs typeface="Times New Roman"/>
                      </a:endParaRPr>
                    </a:p>
                  </a:txBody>
                  <a:tcPr marL="31367" marR="31367" marT="0" marB="0" anchor="ctr">
                    <a:lnB w="38100" cmpd="sng">
                      <a:noFill/>
                    </a:lnB>
                    <a:solidFill>
                      <a:srgbClr val="92D050"/>
                    </a:solidFill>
                  </a:tcPr>
                </a:tc>
                <a:tc>
                  <a:txBody>
                    <a:bodyPr/>
                    <a:lstStyle/>
                    <a:p>
                      <a:pPr algn="ctr">
                        <a:lnSpc>
                          <a:spcPct val="115000"/>
                        </a:lnSpc>
                        <a:spcAft>
                          <a:spcPts val="0"/>
                        </a:spcAft>
                      </a:pPr>
                      <a:r>
                        <a:rPr lang="es-EC" sz="1000" dirty="0">
                          <a:solidFill>
                            <a:schemeClr val="tx1"/>
                          </a:solidFill>
                          <a:effectLst/>
                        </a:rPr>
                        <a:t>Aporta a solucionar el problema</a:t>
                      </a:r>
                      <a:endParaRPr lang="es-EC" sz="1100" dirty="0">
                        <a:solidFill>
                          <a:schemeClr val="tx1"/>
                        </a:solidFill>
                        <a:effectLst/>
                        <a:latin typeface="Calibri"/>
                        <a:ea typeface="Calibri"/>
                        <a:cs typeface="Times New Roman"/>
                      </a:endParaRPr>
                    </a:p>
                  </a:txBody>
                  <a:tcPr marL="31367" marR="31367" marT="0" marB="0" anchor="ctr">
                    <a:lnB w="38100" cmpd="sng">
                      <a:noFill/>
                    </a:lnB>
                    <a:solidFill>
                      <a:srgbClr val="92D050"/>
                    </a:solidFill>
                  </a:tcPr>
                </a:tc>
                <a:tc>
                  <a:txBody>
                    <a:bodyPr/>
                    <a:lstStyle/>
                    <a:p>
                      <a:pPr algn="ctr">
                        <a:lnSpc>
                          <a:spcPct val="115000"/>
                        </a:lnSpc>
                        <a:spcAft>
                          <a:spcPts val="0"/>
                        </a:spcAft>
                      </a:pPr>
                      <a:r>
                        <a:rPr lang="es-EC" sz="1000" dirty="0">
                          <a:solidFill>
                            <a:schemeClr val="tx1"/>
                          </a:solidFill>
                          <a:effectLst/>
                        </a:rPr>
                        <a:t>Es causa directa de solución</a:t>
                      </a:r>
                      <a:endParaRPr lang="es-EC" sz="1100" dirty="0">
                        <a:solidFill>
                          <a:schemeClr val="tx1"/>
                        </a:solidFill>
                        <a:effectLst/>
                        <a:latin typeface="Calibri"/>
                        <a:ea typeface="Calibri"/>
                        <a:cs typeface="Times New Roman"/>
                      </a:endParaRPr>
                    </a:p>
                  </a:txBody>
                  <a:tcPr marL="31367" marR="31367" marT="0" marB="0" anchor="ctr">
                    <a:lnB w="38100" cmpd="sng">
                      <a:noFill/>
                    </a:lnB>
                    <a:solidFill>
                      <a:srgbClr val="92D050"/>
                    </a:solidFill>
                  </a:tcPr>
                </a:tc>
                <a:tc>
                  <a:txBody>
                    <a:bodyPr/>
                    <a:lstStyle/>
                    <a:p>
                      <a:pPr algn="ctr">
                        <a:lnSpc>
                          <a:spcPct val="115000"/>
                        </a:lnSpc>
                        <a:spcAft>
                          <a:spcPts val="0"/>
                        </a:spcAft>
                      </a:pPr>
                      <a:r>
                        <a:rPr lang="es-EC" sz="1000" dirty="0">
                          <a:solidFill>
                            <a:schemeClr val="tx1"/>
                          </a:solidFill>
                          <a:effectLst/>
                        </a:rPr>
                        <a:t>La solución corrige el problema</a:t>
                      </a:r>
                      <a:endParaRPr lang="es-EC" sz="1100" dirty="0">
                        <a:solidFill>
                          <a:schemeClr val="tx1"/>
                        </a:solidFill>
                        <a:effectLst/>
                        <a:latin typeface="Calibri"/>
                        <a:ea typeface="Calibri"/>
                        <a:cs typeface="Times New Roman"/>
                      </a:endParaRPr>
                    </a:p>
                  </a:txBody>
                  <a:tcPr marL="31367" marR="31367" marT="0" marB="0" anchor="ctr">
                    <a:lnB w="38100" cmpd="sng">
                      <a:noFill/>
                    </a:lnB>
                    <a:solidFill>
                      <a:srgbClr val="92D050"/>
                    </a:solidFill>
                  </a:tcPr>
                </a:tc>
                <a:tc>
                  <a:txBody>
                    <a:bodyPr/>
                    <a:lstStyle/>
                    <a:p>
                      <a:pPr algn="ctr">
                        <a:lnSpc>
                          <a:spcPct val="115000"/>
                        </a:lnSpc>
                        <a:spcAft>
                          <a:spcPts val="0"/>
                        </a:spcAft>
                      </a:pPr>
                      <a:r>
                        <a:rPr lang="es-EC" sz="1000" dirty="0">
                          <a:solidFill>
                            <a:schemeClr val="tx1"/>
                          </a:solidFill>
                          <a:effectLst/>
                        </a:rPr>
                        <a:t>Es una solución factible</a:t>
                      </a:r>
                      <a:endParaRPr lang="es-EC" sz="1100" dirty="0">
                        <a:solidFill>
                          <a:schemeClr val="tx1"/>
                        </a:solidFill>
                        <a:effectLst/>
                        <a:latin typeface="Calibri"/>
                        <a:ea typeface="Calibri"/>
                        <a:cs typeface="Times New Roman"/>
                      </a:endParaRPr>
                    </a:p>
                  </a:txBody>
                  <a:tcPr marL="31367" marR="31367" marT="0" marB="0" anchor="ctr">
                    <a:lnB w="38100" cmpd="sng">
                      <a:noFill/>
                    </a:lnB>
                    <a:solidFill>
                      <a:srgbClr val="92D050"/>
                    </a:solidFill>
                  </a:tcPr>
                </a:tc>
                <a:tc>
                  <a:txBody>
                    <a:bodyPr/>
                    <a:lstStyle/>
                    <a:p>
                      <a:pPr algn="ctr">
                        <a:lnSpc>
                          <a:spcPct val="115000"/>
                        </a:lnSpc>
                        <a:spcAft>
                          <a:spcPts val="0"/>
                        </a:spcAft>
                      </a:pPr>
                      <a:r>
                        <a:rPr lang="es-EC" sz="1000" dirty="0">
                          <a:solidFill>
                            <a:schemeClr val="tx1"/>
                          </a:solidFill>
                          <a:effectLst/>
                        </a:rPr>
                        <a:t>Se puede medir la solución</a:t>
                      </a:r>
                      <a:endParaRPr lang="es-EC" sz="1100" dirty="0">
                        <a:solidFill>
                          <a:schemeClr val="tx1"/>
                        </a:solidFill>
                        <a:effectLst/>
                        <a:latin typeface="Calibri"/>
                        <a:ea typeface="Calibri"/>
                        <a:cs typeface="Times New Roman"/>
                      </a:endParaRPr>
                    </a:p>
                  </a:txBody>
                  <a:tcPr marL="31367" marR="31367" marT="0" marB="0" anchor="ctr">
                    <a:lnB w="38100" cmpd="sng">
                      <a:noFill/>
                    </a:lnB>
                    <a:solidFill>
                      <a:srgbClr val="92D050"/>
                    </a:solidFill>
                  </a:tcPr>
                </a:tc>
                <a:tc>
                  <a:txBody>
                    <a:bodyPr/>
                    <a:lstStyle/>
                    <a:p>
                      <a:pPr algn="ctr">
                        <a:lnSpc>
                          <a:spcPct val="115000"/>
                        </a:lnSpc>
                        <a:spcAft>
                          <a:spcPts val="0"/>
                        </a:spcAft>
                      </a:pPr>
                      <a:r>
                        <a:rPr lang="es-EC" sz="1000" dirty="0">
                          <a:solidFill>
                            <a:schemeClr val="tx1"/>
                          </a:solidFill>
                          <a:effectLst/>
                        </a:rPr>
                        <a:t>La solución es de bajo costo</a:t>
                      </a:r>
                      <a:endParaRPr lang="es-EC" sz="1100" dirty="0">
                        <a:solidFill>
                          <a:schemeClr val="tx1"/>
                        </a:solidFill>
                        <a:effectLst/>
                        <a:latin typeface="Calibri"/>
                        <a:ea typeface="Calibri"/>
                        <a:cs typeface="Times New Roman"/>
                      </a:endParaRPr>
                    </a:p>
                  </a:txBody>
                  <a:tcPr marL="31367" marR="31367" marT="0" marB="0" anchor="ctr">
                    <a:lnB w="38100" cmpd="sng">
                      <a:noFill/>
                    </a:lnB>
                    <a:solidFill>
                      <a:srgbClr val="92D050"/>
                    </a:solidFill>
                  </a:tcPr>
                </a:tc>
                <a:tc>
                  <a:txBody>
                    <a:bodyPr/>
                    <a:lstStyle/>
                    <a:p>
                      <a:pPr algn="ctr">
                        <a:lnSpc>
                          <a:spcPct val="115000"/>
                        </a:lnSpc>
                        <a:spcAft>
                          <a:spcPts val="0"/>
                        </a:spcAft>
                      </a:pPr>
                      <a:r>
                        <a:rPr lang="es-EC" sz="1000" dirty="0">
                          <a:solidFill>
                            <a:schemeClr val="tx1"/>
                          </a:solidFill>
                          <a:effectLst/>
                        </a:rPr>
                        <a:t>TOTAL</a:t>
                      </a:r>
                      <a:endParaRPr lang="es-EC" sz="1100" dirty="0">
                        <a:solidFill>
                          <a:schemeClr val="tx1"/>
                        </a:solidFill>
                        <a:effectLst/>
                        <a:latin typeface="Calibri"/>
                        <a:ea typeface="Calibri"/>
                        <a:cs typeface="Times New Roman"/>
                      </a:endParaRPr>
                    </a:p>
                  </a:txBody>
                  <a:tcPr marL="31367" marR="31367" marT="0" marB="0" anchor="ctr">
                    <a:lnB w="38100" cmpd="sng">
                      <a:noFill/>
                    </a:lnB>
                    <a:solidFill>
                      <a:srgbClr val="92D050"/>
                    </a:solidFill>
                  </a:tcPr>
                </a:tc>
              </a:tr>
              <a:tr h="197882">
                <a:tc vMerge="1">
                  <a:txBody>
                    <a:bodyPr/>
                    <a:lstStyle/>
                    <a:p>
                      <a:endParaRPr lang="es-EC"/>
                    </a:p>
                  </a:txBody>
                  <a:tcPr/>
                </a:tc>
                <a:tc rowSpan="5">
                  <a:txBody>
                    <a:bodyPr/>
                    <a:lstStyle/>
                    <a:p>
                      <a:pPr algn="ctr">
                        <a:lnSpc>
                          <a:spcPct val="115000"/>
                        </a:lnSpc>
                        <a:spcAft>
                          <a:spcPts val="0"/>
                        </a:spcAft>
                      </a:pPr>
                      <a:r>
                        <a:rPr lang="es-EC" sz="1000" dirty="0">
                          <a:effectLst/>
                        </a:rPr>
                        <a:t>Materiales caducados y  de mala calidad</a:t>
                      </a:r>
                      <a:endParaRPr lang="es-EC" sz="1100" dirty="0">
                        <a:effectLst/>
                        <a:latin typeface="Calibri"/>
                        <a:ea typeface="Calibri"/>
                        <a:cs typeface="Times New Roman"/>
                      </a:endParaRPr>
                    </a:p>
                  </a:txBody>
                  <a:tcPr marL="31367" marR="31367"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s-EC" sz="1000" dirty="0">
                          <a:effectLst/>
                        </a:rPr>
                        <a:t>Establecer funciones a Compras y Bodega</a:t>
                      </a:r>
                      <a:endParaRPr lang="es-EC" sz="1100" dirty="0">
                        <a:effectLst/>
                        <a:latin typeface="Calibri"/>
                        <a:ea typeface="Calibri"/>
                        <a:cs typeface="Times New Roman"/>
                      </a:endParaRPr>
                    </a:p>
                  </a:txBody>
                  <a:tcPr marL="31367" marR="3136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21</a:t>
                      </a:r>
                      <a:endParaRPr lang="es-EC" sz="1100" dirty="0">
                        <a:effectLst/>
                        <a:latin typeface="Calibri"/>
                        <a:ea typeface="Calibri"/>
                        <a:cs typeface="Times New Roman"/>
                      </a:endParaRPr>
                    </a:p>
                  </a:txBody>
                  <a:tcPr marL="31367" marR="31367"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788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Contratar otra persona para compras o bodega</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788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Realizar una lista de proveedores a nivel nacional </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082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Seleccionar a proveedores</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082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Evaluar a los proveedores</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0823">
                <a:tc vMerge="1">
                  <a:txBody>
                    <a:bodyPr/>
                    <a:lstStyle/>
                    <a:p>
                      <a:endParaRPr lang="es-EC"/>
                    </a:p>
                  </a:txBody>
                  <a:tcPr/>
                </a:tc>
                <a:tc rowSpan="4">
                  <a:txBody>
                    <a:bodyPr/>
                    <a:lstStyle/>
                    <a:p>
                      <a:pPr algn="ctr">
                        <a:lnSpc>
                          <a:spcPct val="115000"/>
                        </a:lnSpc>
                        <a:spcAft>
                          <a:spcPts val="0"/>
                        </a:spcAft>
                      </a:pPr>
                      <a:r>
                        <a:rPr lang="es-EC" sz="1000" dirty="0">
                          <a:effectLst/>
                        </a:rPr>
                        <a:t>Mala lectura de planos al instalar</a:t>
                      </a:r>
                      <a:endParaRPr lang="es-EC" sz="1100" dirty="0">
                        <a:effectLst/>
                        <a:latin typeface="Calibri"/>
                        <a:ea typeface="Calibri"/>
                        <a:cs typeface="Times New Roman"/>
                      </a:endParaRPr>
                    </a:p>
                  </a:txBody>
                  <a:tcPr marL="31367" marR="3136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lnSpc>
                          <a:spcPct val="115000"/>
                        </a:lnSpc>
                        <a:spcAft>
                          <a:spcPts val="0"/>
                        </a:spcAft>
                      </a:pPr>
                      <a:r>
                        <a:rPr lang="es-EC" sz="1000" dirty="0">
                          <a:effectLst/>
                        </a:rPr>
                        <a:t>Evaluar a personal de instalaciones</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rowSpan="4">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rowSpan="4">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rowSpan="4">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rowSpan="4">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rowSpan="4">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rowSpan="4">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rowSpan="4">
                  <a:txBody>
                    <a:bodyPr/>
                    <a:lstStyle/>
                    <a:p>
                      <a:pPr algn="ctr">
                        <a:lnSpc>
                          <a:spcPct val="115000"/>
                        </a:lnSpc>
                        <a:spcAft>
                          <a:spcPts val="0"/>
                        </a:spcAft>
                      </a:pPr>
                      <a:r>
                        <a:rPr lang="es-EC" sz="1000" dirty="0">
                          <a:effectLst/>
                        </a:rPr>
                        <a:t>24</a:t>
                      </a:r>
                      <a:endParaRPr lang="es-EC" sz="1100" dirty="0">
                        <a:effectLst/>
                        <a:latin typeface="Calibri"/>
                        <a:ea typeface="Calibri"/>
                        <a:cs typeface="Times New Roman"/>
                      </a:endParaRPr>
                    </a:p>
                  </a:txBody>
                  <a:tcPr marL="31367" marR="3136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r>
              <a:tr h="19788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Difundir los procesos establecidos en la empresa </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082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Establecer un plan de capacitación </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082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Capacitar al personal</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0823">
                <a:tc vMerge="1">
                  <a:txBody>
                    <a:bodyPr/>
                    <a:lstStyle/>
                    <a:p>
                      <a:endParaRPr lang="es-EC"/>
                    </a:p>
                  </a:txBody>
                  <a:tcPr/>
                </a:tc>
                <a:tc rowSpan="4">
                  <a:txBody>
                    <a:bodyPr/>
                    <a:lstStyle/>
                    <a:p>
                      <a:pPr algn="ctr">
                        <a:lnSpc>
                          <a:spcPct val="115000"/>
                        </a:lnSpc>
                        <a:spcAft>
                          <a:spcPts val="0"/>
                        </a:spcAft>
                      </a:pPr>
                      <a:r>
                        <a:rPr lang="es-EC" sz="1000" dirty="0">
                          <a:effectLst/>
                        </a:rPr>
                        <a:t>Descuido del personal al realizar el trabajo</a:t>
                      </a:r>
                      <a:endParaRPr lang="es-EC" sz="1100" dirty="0">
                        <a:effectLst/>
                        <a:latin typeface="Calibri"/>
                        <a:ea typeface="Calibri"/>
                        <a:cs typeface="Times New Roman"/>
                      </a:endParaRPr>
                    </a:p>
                  </a:txBody>
                  <a:tcPr marL="31367" marR="3136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15000"/>
                        </a:lnSpc>
                        <a:spcAft>
                          <a:spcPts val="0"/>
                        </a:spcAft>
                      </a:pPr>
                      <a:r>
                        <a:rPr lang="es-EC" sz="1000" dirty="0">
                          <a:effectLst/>
                        </a:rPr>
                        <a:t>Incentivar a los trabajadores </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rowSpan="4">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4">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4">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4">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4">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4">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4">
                  <a:txBody>
                    <a:bodyPr/>
                    <a:lstStyle/>
                    <a:p>
                      <a:pPr algn="ctr">
                        <a:lnSpc>
                          <a:spcPct val="115000"/>
                        </a:lnSpc>
                        <a:spcAft>
                          <a:spcPts val="0"/>
                        </a:spcAft>
                      </a:pPr>
                      <a:r>
                        <a:rPr lang="es-EC" sz="1000" dirty="0">
                          <a:effectLst/>
                        </a:rPr>
                        <a:t>22</a:t>
                      </a:r>
                      <a:endParaRPr lang="es-EC" sz="1100" dirty="0">
                        <a:effectLst/>
                        <a:latin typeface="Calibri"/>
                        <a:ea typeface="Calibri"/>
                        <a:cs typeface="Times New Roman"/>
                      </a:endParaRPr>
                    </a:p>
                  </a:txBody>
                  <a:tcPr marL="31367" marR="3136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9788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Planificar y realizar charlas de motivación</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788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Realizar talleres para mejorar la concentración</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788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Planificar  y realizar charlas de calidad</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7882">
                <a:tc vMerge="1">
                  <a:txBody>
                    <a:bodyPr/>
                    <a:lstStyle/>
                    <a:p>
                      <a:endParaRPr lang="es-EC"/>
                    </a:p>
                  </a:txBody>
                  <a:tcPr/>
                </a:tc>
                <a:tc rowSpan="2">
                  <a:txBody>
                    <a:bodyPr/>
                    <a:lstStyle/>
                    <a:p>
                      <a:pPr algn="ctr">
                        <a:lnSpc>
                          <a:spcPct val="115000"/>
                        </a:lnSpc>
                        <a:spcAft>
                          <a:spcPts val="0"/>
                        </a:spcAft>
                      </a:pPr>
                      <a:r>
                        <a:rPr lang="es-EC" sz="1000" dirty="0">
                          <a:effectLst/>
                        </a:rPr>
                        <a:t>La persona comete errores al instalar </a:t>
                      </a:r>
                      <a:endParaRPr lang="es-EC" sz="1100" dirty="0">
                        <a:effectLst/>
                        <a:latin typeface="Calibri"/>
                        <a:ea typeface="Calibri"/>
                        <a:cs typeface="Times New Roman"/>
                      </a:endParaRPr>
                    </a:p>
                  </a:txBody>
                  <a:tcPr marL="31367" marR="3136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s-EC" sz="1000" dirty="0">
                          <a:effectLst/>
                        </a:rPr>
                        <a:t>Evaluar las actividades que realiza cada persona</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rowSpan="2">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ctr">
                        <a:lnSpc>
                          <a:spcPct val="115000"/>
                        </a:lnSpc>
                        <a:spcAft>
                          <a:spcPts val="0"/>
                        </a:spcAft>
                      </a:pPr>
                      <a:r>
                        <a:rPr lang="es-EC" sz="1000" dirty="0">
                          <a:effectLst/>
                        </a:rPr>
                        <a:t>5</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ctr">
                        <a:lnSpc>
                          <a:spcPct val="115000"/>
                        </a:lnSpc>
                        <a:spcAft>
                          <a:spcPts val="0"/>
                        </a:spcAft>
                      </a:pPr>
                      <a:r>
                        <a:rPr lang="es-EC" sz="1000" dirty="0">
                          <a:effectLst/>
                        </a:rPr>
                        <a:t>5</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ctr">
                        <a:lnSpc>
                          <a:spcPct val="115000"/>
                        </a:lnSpc>
                        <a:spcAft>
                          <a:spcPts val="0"/>
                        </a:spcAft>
                      </a:pPr>
                      <a:r>
                        <a:rPr lang="es-EC" sz="1000" dirty="0">
                          <a:effectLst/>
                        </a:rPr>
                        <a:t>26</a:t>
                      </a:r>
                      <a:endParaRPr lang="es-EC" sz="1100" dirty="0">
                        <a:effectLst/>
                        <a:latin typeface="Calibri"/>
                        <a:ea typeface="Calibri"/>
                        <a:cs typeface="Times New Roman"/>
                      </a:endParaRPr>
                    </a:p>
                  </a:txBody>
                  <a:tcPr marL="31367" marR="3136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19788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Capacitar en las actividades que no se conocen</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7882">
                <a:tc vMerge="1">
                  <a:txBody>
                    <a:bodyPr/>
                    <a:lstStyle/>
                    <a:p>
                      <a:endParaRPr lang="es-EC"/>
                    </a:p>
                  </a:txBody>
                  <a:tcPr/>
                </a:tc>
                <a:tc rowSpan="5">
                  <a:txBody>
                    <a:bodyPr/>
                    <a:lstStyle/>
                    <a:p>
                      <a:pPr algn="ctr">
                        <a:lnSpc>
                          <a:spcPct val="115000"/>
                        </a:lnSpc>
                        <a:spcAft>
                          <a:spcPts val="0"/>
                        </a:spcAft>
                      </a:pPr>
                      <a:r>
                        <a:rPr lang="es-EC" sz="1000" dirty="0">
                          <a:effectLst/>
                        </a:rPr>
                        <a:t>Falta de herramientas</a:t>
                      </a:r>
                      <a:endParaRPr lang="es-EC" sz="1100" dirty="0">
                        <a:effectLst/>
                        <a:latin typeface="Calibri"/>
                        <a:ea typeface="Calibri"/>
                        <a:cs typeface="Times New Roman"/>
                      </a:endParaRPr>
                    </a:p>
                  </a:txBody>
                  <a:tcPr marL="31367" marR="3136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s-EC" sz="1000" dirty="0">
                          <a:effectLst/>
                        </a:rPr>
                        <a:t>Asignar responsables y evaluar las herramientas</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2</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ct val="115000"/>
                        </a:lnSpc>
                        <a:spcAft>
                          <a:spcPts val="0"/>
                        </a:spcAft>
                      </a:pPr>
                      <a:r>
                        <a:rPr lang="es-EC" sz="1000" dirty="0">
                          <a:effectLst/>
                        </a:rPr>
                        <a:t>19</a:t>
                      </a:r>
                      <a:endParaRPr lang="es-EC" sz="1100" dirty="0">
                        <a:effectLst/>
                        <a:latin typeface="Calibri"/>
                        <a:ea typeface="Calibri"/>
                        <a:cs typeface="Times New Roman"/>
                      </a:endParaRPr>
                    </a:p>
                  </a:txBody>
                  <a:tcPr marL="31367" marR="3136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788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Diseñar un formato para análisis de herramientas</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788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Analizar uso de herramientas en Áreas</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082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Adquirir nuevas herramientas</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082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Adquirir herramientas</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7882">
                <a:tc vMerge="1">
                  <a:txBody>
                    <a:bodyPr/>
                    <a:lstStyle/>
                    <a:p>
                      <a:endParaRPr lang="es-EC"/>
                    </a:p>
                  </a:txBody>
                  <a:tcPr/>
                </a:tc>
                <a:tc rowSpan="3">
                  <a:txBody>
                    <a:bodyPr/>
                    <a:lstStyle/>
                    <a:p>
                      <a:pPr algn="ctr">
                        <a:lnSpc>
                          <a:spcPct val="115000"/>
                        </a:lnSpc>
                        <a:spcAft>
                          <a:spcPts val="0"/>
                        </a:spcAft>
                      </a:pPr>
                      <a:r>
                        <a:rPr lang="es-EC" sz="1000" dirty="0">
                          <a:effectLst/>
                        </a:rPr>
                        <a:t>Herramientas en mal estado</a:t>
                      </a:r>
                      <a:endParaRPr lang="es-EC" sz="1100" dirty="0">
                        <a:effectLst/>
                        <a:latin typeface="Calibri"/>
                        <a:ea typeface="Calibri"/>
                        <a:cs typeface="Times New Roman"/>
                      </a:endParaRPr>
                    </a:p>
                  </a:txBody>
                  <a:tcPr marL="31367" marR="3136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s-EC" sz="1000" dirty="0">
                          <a:effectLst/>
                        </a:rPr>
                        <a:t>Asignar responsables para mantenimiento </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3">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lnSpc>
                          <a:spcPct val="115000"/>
                        </a:lnSpc>
                        <a:spcAft>
                          <a:spcPts val="0"/>
                        </a:spcAft>
                      </a:pPr>
                      <a:r>
                        <a:rPr lang="es-EC" sz="1000" dirty="0">
                          <a:effectLst/>
                        </a:rPr>
                        <a:t>2</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lnSpc>
                          <a:spcPct val="115000"/>
                        </a:lnSpc>
                        <a:spcAft>
                          <a:spcPts val="0"/>
                        </a:spcAft>
                      </a:pPr>
                      <a:r>
                        <a:rPr lang="es-EC" sz="1000" dirty="0">
                          <a:effectLst/>
                        </a:rPr>
                        <a:t>18</a:t>
                      </a:r>
                      <a:endParaRPr lang="es-EC" sz="1100" dirty="0">
                        <a:effectLst/>
                        <a:latin typeface="Calibri"/>
                        <a:ea typeface="Calibri"/>
                        <a:cs typeface="Times New Roman"/>
                      </a:endParaRPr>
                    </a:p>
                  </a:txBody>
                  <a:tcPr marL="31367" marR="3136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788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Capacitar al personal en uso de herramientas</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082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Establecer un plan de  mantenimiento </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0823">
                <a:tc vMerge="1">
                  <a:txBody>
                    <a:bodyPr/>
                    <a:lstStyle/>
                    <a:p>
                      <a:endParaRPr lang="es-EC"/>
                    </a:p>
                  </a:txBody>
                  <a:tcPr/>
                </a:tc>
                <a:tc rowSpan="2">
                  <a:txBody>
                    <a:bodyPr/>
                    <a:lstStyle/>
                    <a:p>
                      <a:pPr algn="ctr">
                        <a:lnSpc>
                          <a:spcPct val="115000"/>
                        </a:lnSpc>
                        <a:spcAft>
                          <a:spcPts val="0"/>
                        </a:spcAft>
                      </a:pPr>
                      <a:r>
                        <a:rPr lang="es-EC" sz="1000" dirty="0">
                          <a:effectLst/>
                        </a:rPr>
                        <a:t>Falta de información en planos de instalación</a:t>
                      </a:r>
                      <a:endParaRPr lang="es-EC" sz="1100" dirty="0">
                        <a:effectLst/>
                        <a:latin typeface="Calibri"/>
                        <a:ea typeface="Calibri"/>
                        <a:cs typeface="Times New Roman"/>
                      </a:endParaRPr>
                    </a:p>
                  </a:txBody>
                  <a:tcPr marL="31367" marR="3136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s-EC" sz="1000" dirty="0">
                          <a:effectLst/>
                        </a:rPr>
                        <a:t>Evaluar a personal de Diseño </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2">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15000"/>
                        </a:lnSpc>
                        <a:spcAft>
                          <a:spcPts val="0"/>
                        </a:spcAft>
                      </a:pPr>
                      <a:r>
                        <a:rPr lang="es-EC" sz="1000" dirty="0">
                          <a:effectLst/>
                        </a:rPr>
                        <a:t>3</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15000"/>
                        </a:lnSpc>
                        <a:spcAft>
                          <a:spcPts val="0"/>
                        </a:spcAft>
                      </a:pPr>
                      <a:r>
                        <a:rPr lang="es-EC" sz="1000" dirty="0">
                          <a:effectLst/>
                        </a:rPr>
                        <a:t>4</a:t>
                      </a:r>
                      <a:endParaRPr lang="es-EC" sz="1100" dirty="0">
                        <a:effectLst/>
                        <a:latin typeface="Calibri"/>
                        <a:ea typeface="Calibri"/>
                        <a:cs typeface="Times New Roman"/>
                      </a:endParaRPr>
                    </a:p>
                  </a:txBody>
                  <a:tcPr marL="31367" marR="3136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15000"/>
                        </a:lnSpc>
                        <a:spcAft>
                          <a:spcPts val="0"/>
                        </a:spcAft>
                      </a:pPr>
                      <a:r>
                        <a:rPr lang="es-EC" sz="1000" dirty="0">
                          <a:effectLst/>
                        </a:rPr>
                        <a:t>21</a:t>
                      </a:r>
                      <a:endParaRPr lang="es-EC" sz="1100" dirty="0">
                        <a:effectLst/>
                        <a:latin typeface="Calibri"/>
                        <a:ea typeface="Calibri"/>
                        <a:cs typeface="Times New Roman"/>
                      </a:endParaRPr>
                    </a:p>
                  </a:txBody>
                  <a:tcPr marL="31367" marR="3136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82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Establecer un plan y capacitar </a:t>
                      </a:r>
                      <a:endParaRPr lang="es-EC" sz="1100" dirty="0">
                        <a:effectLst/>
                        <a:latin typeface="Calibri"/>
                        <a:ea typeface="Calibri"/>
                        <a:cs typeface="Times New Roman"/>
                      </a:endParaRPr>
                    </a:p>
                  </a:txBody>
                  <a:tcPr marL="31367" marR="3136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pic>
        <p:nvPicPr>
          <p:cNvPr id="7" name="1 Imagen"/>
          <p:cNvPicPr/>
          <p:nvPr/>
        </p:nvPicPr>
        <p:blipFill rotWithShape="1">
          <a:blip r:embed="rId4"/>
          <a:srcRect l="50346" t="18581" r="34625" b="62470"/>
          <a:stretch/>
        </p:blipFill>
        <p:spPr bwMode="auto">
          <a:xfrm>
            <a:off x="408309" y="6251670"/>
            <a:ext cx="851324" cy="564740"/>
          </a:xfrm>
          <a:prstGeom prst="rect">
            <a:avLst/>
          </a:prstGeom>
          <a:ln>
            <a:noFill/>
          </a:ln>
          <a:extLst>
            <a:ext uri="{53640926-AAD7-44D8-BBD7-CCE9431645EC}">
              <a14:shadowObscured xmlns:a14="http://schemas.microsoft.com/office/drawing/2010/main"/>
            </a:ext>
          </a:extLst>
        </p:spPr>
      </p:pic>
      <p:sp>
        <p:nvSpPr>
          <p:cNvPr id="8" name="7 Rectángulo"/>
          <p:cNvSpPr/>
          <p:nvPr/>
        </p:nvSpPr>
        <p:spPr>
          <a:xfrm>
            <a:off x="-484982" y="0"/>
            <a:ext cx="5041701"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de causas</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Tree>
    <p:extLst>
      <p:ext uri="{BB962C8B-B14F-4D97-AF65-F5344CB8AC3E}">
        <p14:creationId xmlns:p14="http://schemas.microsoft.com/office/powerpoint/2010/main" val="1532972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7" name="1 Título"/>
          <p:cNvSpPr>
            <a:spLocks noGrp="1"/>
          </p:cNvSpPr>
          <p:nvPr>
            <p:ph type="title"/>
          </p:nvPr>
        </p:nvSpPr>
        <p:spPr>
          <a:xfrm>
            <a:off x="395536" y="841795"/>
            <a:ext cx="7772400" cy="868164"/>
          </a:xfrm>
        </p:spPr>
        <p:txBody>
          <a:bodyPr>
            <a:normAutofit/>
          </a:bodyPr>
          <a:lstStyle/>
          <a:p>
            <a:r>
              <a:rPr lang="es-EC" sz="4400" dirty="0" smtClean="0"/>
              <a:t>JUSTIFICACIÓN E IMPORTANCIA</a:t>
            </a:r>
            <a:endParaRPr lang="pt-BR" sz="4400" dirty="0"/>
          </a:p>
        </p:txBody>
      </p:sp>
      <p:pic>
        <p:nvPicPr>
          <p:cNvPr id="1003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88" y="1665993"/>
            <a:ext cx="39878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656963"/>
            <a:ext cx="38957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601880" y="4756371"/>
            <a:ext cx="2984215" cy="369332"/>
          </a:xfrm>
          <a:prstGeom prst="rect">
            <a:avLst/>
          </a:prstGeom>
        </p:spPr>
        <p:txBody>
          <a:bodyPr wrap="none">
            <a:spAutoFit/>
          </a:bodyPr>
          <a:lstStyle/>
          <a:p>
            <a:r>
              <a:rPr lang="es-ES" dirty="0"/>
              <a:t>Pareto de costos de los problemas</a:t>
            </a:r>
            <a:endParaRPr lang="es-EC" dirty="0"/>
          </a:p>
        </p:txBody>
      </p:sp>
      <p:sp>
        <p:nvSpPr>
          <p:cNvPr id="9" name="8 Rectángulo"/>
          <p:cNvSpPr/>
          <p:nvPr/>
        </p:nvSpPr>
        <p:spPr>
          <a:xfrm>
            <a:off x="4782019" y="2467442"/>
            <a:ext cx="3321807" cy="369332"/>
          </a:xfrm>
          <a:prstGeom prst="rect">
            <a:avLst/>
          </a:prstGeom>
        </p:spPr>
        <p:txBody>
          <a:bodyPr wrap="none">
            <a:spAutoFit/>
          </a:bodyPr>
          <a:lstStyle/>
          <a:p>
            <a:r>
              <a:rPr lang="es-ES" dirty="0"/>
              <a:t>Pareto de frecuencia de los problemas</a:t>
            </a:r>
            <a:endParaRPr lang="es-EC" dirty="0"/>
          </a:p>
        </p:txBody>
      </p:sp>
      <p:pic>
        <p:nvPicPr>
          <p:cNvPr id="10" name="1 Imagen"/>
          <p:cNvPicPr/>
          <p:nvPr/>
        </p:nvPicPr>
        <p:blipFill rotWithShape="1">
          <a:blip r:embed="rId6"/>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2829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7" name="1 Título"/>
          <p:cNvSpPr>
            <a:spLocks noGrp="1"/>
          </p:cNvSpPr>
          <p:nvPr>
            <p:ph type="title"/>
          </p:nvPr>
        </p:nvSpPr>
        <p:spPr>
          <a:xfrm>
            <a:off x="395536" y="841795"/>
            <a:ext cx="7772400" cy="868164"/>
          </a:xfrm>
        </p:spPr>
        <p:txBody>
          <a:bodyPr>
            <a:normAutofit/>
          </a:bodyPr>
          <a:lstStyle/>
          <a:p>
            <a:r>
              <a:rPr lang="es-EC" sz="4400" dirty="0" smtClean="0"/>
              <a:t>OBJETIVOS</a:t>
            </a:r>
            <a:endParaRPr lang="pt-BR" sz="4400" dirty="0"/>
          </a:p>
        </p:txBody>
      </p:sp>
      <p:sp>
        <p:nvSpPr>
          <p:cNvPr id="3" name="2 Rectángulo"/>
          <p:cNvSpPr/>
          <p:nvPr/>
        </p:nvSpPr>
        <p:spPr>
          <a:xfrm>
            <a:off x="957540" y="1772816"/>
            <a:ext cx="7430884" cy="3108543"/>
          </a:xfrm>
          <a:prstGeom prst="rect">
            <a:avLst/>
          </a:prstGeom>
        </p:spPr>
        <p:txBody>
          <a:bodyPr wrap="square">
            <a:spAutoFit/>
          </a:bodyPr>
          <a:lstStyle/>
          <a:p>
            <a:pPr lvl="2" algn="just"/>
            <a:r>
              <a:rPr lang="es-ES" b="1" dirty="0"/>
              <a:t>Objetivo General </a:t>
            </a:r>
            <a:endParaRPr lang="es-EC" sz="2000" b="1" dirty="0"/>
          </a:p>
          <a:p>
            <a:pPr algn="just"/>
            <a:r>
              <a:rPr lang="es-ES" dirty="0"/>
              <a:t>Diseñar una propuesta de mejora para el sistema productivo de la empresa Javier Diez Cía. Ltda., aplicando metodologías de análisis y evaluación para aumentar la </a:t>
            </a:r>
            <a:r>
              <a:rPr lang="es-ES" dirty="0" smtClean="0"/>
              <a:t>productividad</a:t>
            </a:r>
          </a:p>
          <a:p>
            <a:pPr algn="just"/>
            <a:endParaRPr lang="es-EC" sz="1600" dirty="0"/>
          </a:p>
          <a:p>
            <a:pPr lvl="2" algn="just"/>
            <a:r>
              <a:rPr lang="es-ES" b="1" dirty="0"/>
              <a:t>Objetivos Específicos </a:t>
            </a:r>
            <a:endParaRPr lang="es-EC" sz="2000" b="1" dirty="0"/>
          </a:p>
          <a:p>
            <a:pPr marL="285750" lvl="0" indent="-285750" algn="just">
              <a:buFont typeface="Arial" pitchFamily="34" charset="0"/>
              <a:buChar char="•"/>
            </a:pPr>
            <a:r>
              <a:rPr lang="es-ES" dirty="0"/>
              <a:t>Establecer la situación actual de los procesos productivos de la empresa.</a:t>
            </a:r>
            <a:endParaRPr lang="es-EC" dirty="0"/>
          </a:p>
          <a:p>
            <a:pPr marL="285750" lvl="0" indent="-285750" algn="just">
              <a:buFont typeface="Arial" pitchFamily="34" charset="0"/>
              <a:buChar char="•"/>
            </a:pPr>
            <a:r>
              <a:rPr lang="es-ES" dirty="0"/>
              <a:t>Priorizar los problemas encontrados en el sistema de producción y determinar causas raíces.</a:t>
            </a:r>
            <a:endParaRPr lang="es-EC" dirty="0"/>
          </a:p>
          <a:p>
            <a:pPr marL="285750" lvl="0" indent="-285750" algn="just">
              <a:buFont typeface="Arial" pitchFamily="34" charset="0"/>
              <a:buChar char="•"/>
            </a:pPr>
            <a:r>
              <a:rPr lang="es-ES" dirty="0"/>
              <a:t>Identificar oportunidades de mejora en los procesos del área productiva.</a:t>
            </a:r>
            <a:endParaRPr lang="es-EC" dirty="0"/>
          </a:p>
          <a:p>
            <a:pPr marL="285750" indent="-285750" algn="just">
              <a:buFont typeface="Arial" pitchFamily="34" charset="0"/>
              <a:buChar char="•"/>
            </a:pPr>
            <a:r>
              <a:rPr lang="es-ES" dirty="0"/>
              <a:t>Diseñar una propuesta de mejora </a:t>
            </a:r>
            <a:r>
              <a:rPr lang="es-ES" dirty="0" smtClean="0"/>
              <a:t>sistemática.</a:t>
            </a:r>
            <a:endParaRPr lang="es-EC" sz="1600" dirty="0"/>
          </a:p>
        </p:txBody>
      </p:sp>
      <p:pic>
        <p:nvPicPr>
          <p:cNvPr id="12290" name="Picture 2" descr="Resultado de imagen para solucion de problem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274" y="4881359"/>
            <a:ext cx="2081440" cy="1208072"/>
          </a:xfrm>
          <a:prstGeom prst="rect">
            <a:avLst/>
          </a:prstGeom>
          <a:noFill/>
          <a:extLst>
            <a:ext uri="{909E8E84-426E-40DD-AFC4-6F175D3DCCD1}">
              <a14:hiddenFill xmlns:a14="http://schemas.microsoft.com/office/drawing/2010/main">
                <a:solidFill>
                  <a:srgbClr val="FFFFFF"/>
                </a:solidFill>
              </a14:hiddenFill>
            </a:ext>
          </a:extLst>
        </p:spPr>
      </p:pic>
      <p:pic>
        <p:nvPicPr>
          <p:cNvPr id="8" name="1 Imagen"/>
          <p:cNvPicPr/>
          <p:nvPr/>
        </p:nvPicPr>
        <p:blipFill rotWithShape="1">
          <a:blip r:embed="rId5"/>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0424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7" name="1 Título"/>
          <p:cNvSpPr>
            <a:spLocks noGrp="1"/>
          </p:cNvSpPr>
          <p:nvPr>
            <p:ph type="title"/>
          </p:nvPr>
        </p:nvSpPr>
        <p:spPr>
          <a:xfrm>
            <a:off x="389069" y="1036767"/>
            <a:ext cx="9001000" cy="868164"/>
          </a:xfrm>
        </p:spPr>
        <p:txBody>
          <a:bodyPr>
            <a:normAutofit/>
          </a:bodyPr>
          <a:lstStyle/>
          <a:p>
            <a:r>
              <a:rPr lang="es-EC" sz="3600" dirty="0" smtClean="0"/>
              <a:t>SITUACIÓN ACTUAL DE LOS PROCESOS</a:t>
            </a:r>
            <a:endParaRPr lang="pt-BR" sz="3600" dirty="0"/>
          </a:p>
        </p:txBody>
      </p:sp>
      <p:sp>
        <p:nvSpPr>
          <p:cNvPr id="11" name="10 Rectángulo"/>
          <p:cNvSpPr/>
          <p:nvPr/>
        </p:nvSpPr>
        <p:spPr>
          <a:xfrm>
            <a:off x="3304005" y="1869559"/>
            <a:ext cx="2505429" cy="369332"/>
          </a:xfrm>
          <a:prstGeom prst="rect">
            <a:avLst/>
          </a:prstGeom>
        </p:spPr>
        <p:txBody>
          <a:bodyPr wrap="none">
            <a:spAutoFit/>
          </a:bodyPr>
          <a:lstStyle/>
          <a:p>
            <a:r>
              <a:rPr lang="es-ES" dirty="0" smtClean="0"/>
              <a:t>Procesos de Ventas y Diseño</a:t>
            </a:r>
            <a:endParaRPr lang="es-EC" dirty="0"/>
          </a:p>
        </p:txBody>
      </p:sp>
      <p:sp>
        <p:nvSpPr>
          <p:cNvPr id="3" name="AutoShape 2" descr="Resultado de imagen para ventas"/>
          <p:cNvSpPr>
            <a:spLocks noChangeAspect="1" noChangeArrowheads="1"/>
          </p:cNvSpPr>
          <p:nvPr/>
        </p:nvSpPr>
        <p:spPr bwMode="auto">
          <a:xfrm>
            <a:off x="155575" y="-1889125"/>
            <a:ext cx="3943350"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8" name="AutoShape 4" descr="Resultado de imagen para ventas"/>
          <p:cNvSpPr>
            <a:spLocks noChangeAspect="1" noChangeArrowheads="1"/>
          </p:cNvSpPr>
          <p:nvPr/>
        </p:nvSpPr>
        <p:spPr bwMode="auto">
          <a:xfrm>
            <a:off x="307975" y="-1736725"/>
            <a:ext cx="3943350"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2" name="AutoShape 6" descr="Resultado de imagen para ventas"/>
          <p:cNvSpPr>
            <a:spLocks noChangeAspect="1" noChangeArrowheads="1"/>
          </p:cNvSpPr>
          <p:nvPr/>
        </p:nvSpPr>
        <p:spPr bwMode="auto">
          <a:xfrm>
            <a:off x="460375" y="-1584325"/>
            <a:ext cx="3943350"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3320" name="Picture 8" descr="Resultado de imagen para vent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300" y="4834370"/>
            <a:ext cx="1104849" cy="110484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0" descr="Imagen relacionada"/>
          <p:cNvSpPr>
            <a:spLocks noChangeAspect="1" noChangeArrowheads="1"/>
          </p:cNvSpPr>
          <p:nvPr/>
        </p:nvSpPr>
        <p:spPr bwMode="auto">
          <a:xfrm>
            <a:off x="155575" y="-1889125"/>
            <a:ext cx="6134100"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4" name="1 Imagen"/>
          <p:cNvPicPr/>
          <p:nvPr/>
        </p:nvPicPr>
        <p:blipFill rotWithShape="1">
          <a:blip r:embed="rId5"/>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
        <p:nvSpPr>
          <p:cNvPr id="15" name="1 Título"/>
          <p:cNvSpPr txBox="1">
            <a:spLocks/>
          </p:cNvSpPr>
          <p:nvPr/>
        </p:nvSpPr>
        <p:spPr>
          <a:xfrm>
            <a:off x="251520" y="197768"/>
            <a:ext cx="7584952" cy="1143000"/>
          </a:xfrm>
          <a:prstGeom prst="rect">
            <a:avLst/>
          </a:prstGeom>
        </p:spPr>
        <p:txBody>
          <a:bodyPr bIns="91440" anchor="b" anchorCtr="0">
            <a:normAutofit fontScale="85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C" sz="4700" b="1" dirty="0"/>
              <a:t>2. </a:t>
            </a:r>
            <a:r>
              <a:rPr lang="es-EC" sz="4700" b="1" dirty="0" smtClean="0"/>
              <a:t>DISEÑO </a:t>
            </a:r>
            <a:r>
              <a:rPr lang="es-EC" sz="4700" b="1" dirty="0"/>
              <a:t>DEL PLAN DE </a:t>
            </a:r>
            <a:r>
              <a:rPr lang="es-EC" sz="4700" b="1" dirty="0" smtClean="0"/>
              <a:t>MEJORA</a:t>
            </a:r>
            <a:endParaRPr lang="pt-BR" sz="4700" b="1" dirty="0"/>
          </a:p>
        </p:txBody>
      </p:sp>
      <p:graphicFrame>
        <p:nvGraphicFramePr>
          <p:cNvPr id="9" name="8 Tabla"/>
          <p:cNvGraphicFramePr>
            <a:graphicFrameLocks noGrp="1"/>
          </p:cNvGraphicFramePr>
          <p:nvPr>
            <p:extLst>
              <p:ext uri="{D42A27DB-BD31-4B8C-83A1-F6EECF244321}">
                <p14:modId xmlns:p14="http://schemas.microsoft.com/office/powerpoint/2010/main" val="1308439776"/>
              </p:ext>
            </p:extLst>
          </p:nvPr>
        </p:nvGraphicFramePr>
        <p:xfrm>
          <a:off x="460374" y="2595372"/>
          <a:ext cx="8432106" cy="2105025"/>
        </p:xfrm>
        <a:graphic>
          <a:graphicData uri="http://schemas.openxmlformats.org/drawingml/2006/table">
            <a:tbl>
              <a:tblPr firstRow="1" firstCol="1" bandRow="1"/>
              <a:tblGrid>
                <a:gridCol w="745528"/>
                <a:gridCol w="822947"/>
                <a:gridCol w="885075"/>
                <a:gridCol w="1089617"/>
                <a:gridCol w="1089617"/>
                <a:gridCol w="1089617"/>
                <a:gridCol w="677664"/>
                <a:gridCol w="812434"/>
                <a:gridCol w="1219607"/>
              </a:tblGrid>
              <a:tr h="809625">
                <a:tc>
                  <a:txBody>
                    <a:bodyPr/>
                    <a:lstStyle/>
                    <a:p>
                      <a:pPr algn="ctr">
                        <a:lnSpc>
                          <a:spcPct val="115000"/>
                        </a:lnSpc>
                        <a:spcAft>
                          <a:spcPts val="0"/>
                        </a:spcAft>
                      </a:pPr>
                      <a:r>
                        <a:rPr lang="es-EC" sz="900" b="1">
                          <a:solidFill>
                            <a:srgbClr val="000000"/>
                          </a:solidFill>
                          <a:effectLst/>
                          <a:latin typeface="Arial"/>
                          <a:ea typeface="Times New Roman"/>
                          <a:cs typeface="Times New Roman"/>
                        </a:rPr>
                        <a:t>Código</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Proceso</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Entradas del proceso</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Salidas del proceso</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Cantidad de actividades que agregan valor</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Cantidad de actividades que no agregan valor</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900" b="1">
                          <a:effectLst/>
                          <a:latin typeface="Arial"/>
                          <a:ea typeface="Times New Roman"/>
                          <a:cs typeface="Times New Roman"/>
                        </a:rPr>
                        <a:t>Tiempo ciclo (min)</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900" b="1">
                          <a:effectLst/>
                          <a:latin typeface="Arial"/>
                          <a:ea typeface="Times New Roman"/>
                          <a:cs typeface="Times New Roman"/>
                        </a:rPr>
                        <a:t>Costo ciclo ($)</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900" b="1">
                          <a:effectLst/>
                          <a:latin typeface="Arial"/>
                          <a:ea typeface="Times New Roman"/>
                          <a:cs typeface="Times New Roman"/>
                        </a:rPr>
                        <a:t>Indicador de tiempo que agrega valor</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485775">
                <a:tc>
                  <a:txBody>
                    <a:bodyPr/>
                    <a:lstStyle/>
                    <a:p>
                      <a:pPr algn="ctr">
                        <a:lnSpc>
                          <a:spcPct val="115000"/>
                        </a:lnSpc>
                        <a:spcAft>
                          <a:spcPts val="0"/>
                        </a:spcAft>
                      </a:pPr>
                      <a:r>
                        <a:rPr lang="es-EC" sz="900">
                          <a:solidFill>
                            <a:srgbClr val="000000"/>
                          </a:solidFill>
                          <a:effectLst/>
                          <a:latin typeface="Arial"/>
                          <a:ea typeface="Times New Roman"/>
                          <a:cs typeface="Times New Roman"/>
                        </a:rPr>
                        <a:t>PP.1.2</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Ventas</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Clientes</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Propuesta de venta, cotización</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6</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665</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39,9</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63%</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9625">
                <a:tc>
                  <a:txBody>
                    <a:bodyPr/>
                    <a:lstStyle/>
                    <a:p>
                      <a:pPr algn="ctr">
                        <a:lnSpc>
                          <a:spcPct val="115000"/>
                        </a:lnSpc>
                        <a:spcAft>
                          <a:spcPts val="0"/>
                        </a:spcAft>
                      </a:pPr>
                      <a:r>
                        <a:rPr lang="es-EC" sz="900">
                          <a:solidFill>
                            <a:srgbClr val="000000"/>
                          </a:solidFill>
                          <a:effectLst/>
                          <a:latin typeface="Arial"/>
                          <a:ea typeface="Times New Roman"/>
                          <a:cs typeface="Times New Roman"/>
                        </a:rPr>
                        <a:t>PP.1.3</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Diseño</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Datos de contacto de clientes, requerimientos de cliente</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Orden de producción, Planos de construcción</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12</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10</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1205</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42,8</a:t>
                      </a:r>
                      <a:endParaRPr lang="es-EC"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96%</a:t>
                      </a:r>
                      <a:endParaRPr lang="es-EC"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19153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9" name="8 Rectángulo"/>
          <p:cNvSpPr/>
          <p:nvPr/>
        </p:nvSpPr>
        <p:spPr>
          <a:xfrm>
            <a:off x="899592" y="652046"/>
            <a:ext cx="3391954" cy="369332"/>
          </a:xfrm>
          <a:prstGeom prst="rect">
            <a:avLst/>
          </a:prstGeom>
        </p:spPr>
        <p:txBody>
          <a:bodyPr wrap="none">
            <a:spAutoFit/>
          </a:bodyPr>
          <a:lstStyle/>
          <a:p>
            <a:r>
              <a:rPr lang="es-ES" dirty="0" smtClean="0"/>
              <a:t>Procesos y Subprocesos de Producción</a:t>
            </a:r>
            <a:endParaRPr lang="es-EC" dirty="0"/>
          </a:p>
        </p:txBody>
      </p:sp>
      <p:pic>
        <p:nvPicPr>
          <p:cNvPr id="7"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0866" y="1008802"/>
            <a:ext cx="4775350" cy="555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51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9" name="8 Rectángulo"/>
          <p:cNvSpPr/>
          <p:nvPr/>
        </p:nvSpPr>
        <p:spPr>
          <a:xfrm>
            <a:off x="3235970" y="1036767"/>
            <a:ext cx="2394566" cy="369332"/>
          </a:xfrm>
          <a:prstGeom prst="rect">
            <a:avLst/>
          </a:prstGeom>
        </p:spPr>
        <p:txBody>
          <a:bodyPr wrap="none">
            <a:spAutoFit/>
          </a:bodyPr>
          <a:lstStyle/>
          <a:p>
            <a:r>
              <a:rPr lang="es-ES" dirty="0" smtClean="0"/>
              <a:t>Subprocesos de Instalación</a:t>
            </a:r>
            <a:endParaRPr lang="es-EC" dirty="0"/>
          </a:p>
        </p:txBody>
      </p:sp>
      <p:sp>
        <p:nvSpPr>
          <p:cNvPr id="3" name="AutoShape 2" descr="Resultado de imagen para instalacion de rotulo"/>
          <p:cNvSpPr>
            <a:spLocks noChangeAspect="1" noChangeArrowheads="1"/>
          </p:cNvSpPr>
          <p:nvPr/>
        </p:nvSpPr>
        <p:spPr bwMode="auto">
          <a:xfrm>
            <a:off x="155575" y="-1744663"/>
            <a:ext cx="4857750" cy="363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915" y="4228123"/>
            <a:ext cx="2128118" cy="159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1 Imagen"/>
          <p:cNvPicPr/>
          <p:nvPr/>
        </p:nvPicPr>
        <p:blipFill rotWithShape="1">
          <a:blip r:embed="rId5"/>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graphicFrame>
        <p:nvGraphicFramePr>
          <p:cNvPr id="4" name="3 Tabla"/>
          <p:cNvGraphicFramePr>
            <a:graphicFrameLocks noGrp="1"/>
          </p:cNvGraphicFramePr>
          <p:nvPr>
            <p:extLst>
              <p:ext uri="{D42A27DB-BD31-4B8C-83A1-F6EECF244321}">
                <p14:modId xmlns:p14="http://schemas.microsoft.com/office/powerpoint/2010/main" val="1680179492"/>
              </p:ext>
            </p:extLst>
          </p:nvPr>
        </p:nvGraphicFramePr>
        <p:xfrm>
          <a:off x="1041720" y="1480468"/>
          <a:ext cx="7418713" cy="2685405"/>
        </p:xfrm>
        <a:graphic>
          <a:graphicData uri="http://schemas.openxmlformats.org/drawingml/2006/table">
            <a:tbl>
              <a:tblPr firstRow="1" firstCol="1" bandRow="1"/>
              <a:tblGrid>
                <a:gridCol w="666486"/>
                <a:gridCol w="1013239"/>
                <a:gridCol w="1020445"/>
                <a:gridCol w="830110"/>
                <a:gridCol w="864096"/>
                <a:gridCol w="864096"/>
                <a:gridCol w="648072"/>
                <a:gridCol w="576064"/>
                <a:gridCol w="936105"/>
              </a:tblGrid>
              <a:tr h="580380">
                <a:tc>
                  <a:txBody>
                    <a:bodyPr/>
                    <a:lstStyle/>
                    <a:p>
                      <a:pPr algn="ctr">
                        <a:lnSpc>
                          <a:spcPct val="115000"/>
                        </a:lnSpc>
                        <a:spcAft>
                          <a:spcPts val="0"/>
                        </a:spcAft>
                      </a:pPr>
                      <a:r>
                        <a:rPr lang="es-EC" sz="750" b="1">
                          <a:solidFill>
                            <a:srgbClr val="000000"/>
                          </a:solidFill>
                          <a:effectLst/>
                          <a:latin typeface="Arial"/>
                          <a:ea typeface="Times New Roman"/>
                          <a:cs typeface="Times New Roman"/>
                        </a:rPr>
                        <a:t>Código</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750" b="1">
                          <a:solidFill>
                            <a:srgbClr val="000000"/>
                          </a:solidFill>
                          <a:effectLst/>
                          <a:latin typeface="Arial"/>
                          <a:ea typeface="Times New Roman"/>
                          <a:cs typeface="Times New Roman"/>
                        </a:rPr>
                        <a:t>Proceso</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750" b="1">
                          <a:solidFill>
                            <a:srgbClr val="000000"/>
                          </a:solidFill>
                          <a:effectLst/>
                          <a:latin typeface="Arial"/>
                          <a:ea typeface="Times New Roman"/>
                          <a:cs typeface="Times New Roman"/>
                        </a:rPr>
                        <a:t>Entradas del proceso</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750" b="1">
                          <a:solidFill>
                            <a:srgbClr val="000000"/>
                          </a:solidFill>
                          <a:effectLst/>
                          <a:latin typeface="Arial"/>
                          <a:ea typeface="Times New Roman"/>
                          <a:cs typeface="Times New Roman"/>
                        </a:rPr>
                        <a:t>Salidas del proceso</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750" b="1">
                          <a:solidFill>
                            <a:srgbClr val="000000"/>
                          </a:solidFill>
                          <a:effectLst/>
                          <a:latin typeface="Arial"/>
                          <a:ea typeface="Times New Roman"/>
                          <a:cs typeface="Times New Roman"/>
                        </a:rPr>
                        <a:t>Cantidad de actividades que agregan valor</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750" b="1">
                          <a:solidFill>
                            <a:srgbClr val="000000"/>
                          </a:solidFill>
                          <a:effectLst/>
                          <a:latin typeface="Arial"/>
                          <a:ea typeface="Times New Roman"/>
                          <a:cs typeface="Times New Roman"/>
                        </a:rPr>
                        <a:t>Cantidad de actividades que no agregan valor</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750" b="1">
                          <a:effectLst/>
                          <a:latin typeface="Arial"/>
                          <a:ea typeface="Times New Roman"/>
                          <a:cs typeface="Times New Roman"/>
                        </a:rPr>
                        <a:t>Tiempo ciclo (min)</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750" b="1">
                          <a:effectLst/>
                          <a:latin typeface="Arial"/>
                          <a:ea typeface="Times New Roman"/>
                          <a:cs typeface="Times New Roman"/>
                        </a:rPr>
                        <a:t>Costo ciclo ($)</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750" b="1">
                          <a:effectLst/>
                          <a:latin typeface="Arial"/>
                          <a:ea typeface="Times New Roman"/>
                          <a:cs typeface="Times New Roman"/>
                        </a:rPr>
                        <a:t>Indicador de tiempo que agrega valor</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971550">
                <a:tc>
                  <a:txBody>
                    <a:bodyPr/>
                    <a:lstStyle/>
                    <a:p>
                      <a:pPr algn="ctr">
                        <a:lnSpc>
                          <a:spcPct val="115000"/>
                        </a:lnSpc>
                        <a:spcAft>
                          <a:spcPts val="0"/>
                        </a:spcAft>
                      </a:pPr>
                      <a:r>
                        <a:rPr lang="es-EC" sz="750">
                          <a:solidFill>
                            <a:srgbClr val="000000"/>
                          </a:solidFill>
                          <a:effectLst/>
                          <a:latin typeface="Arial"/>
                          <a:ea typeface="Times New Roman"/>
                          <a:cs typeface="Times New Roman"/>
                        </a:rPr>
                        <a:t>PP.3.1</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Levantamiento de información</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Datos de contacto del cliente, requerimientos del cliente</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Formato de levantamiento de información con datos requeridos, fotografías </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7</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6</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968</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16,44</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84%</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3475">
                <a:tc>
                  <a:txBody>
                    <a:bodyPr/>
                    <a:lstStyle/>
                    <a:p>
                      <a:pPr algn="ctr">
                        <a:lnSpc>
                          <a:spcPct val="115000"/>
                        </a:lnSpc>
                        <a:spcAft>
                          <a:spcPts val="0"/>
                        </a:spcAft>
                      </a:pPr>
                      <a:r>
                        <a:rPr lang="es-EC" sz="750">
                          <a:solidFill>
                            <a:srgbClr val="000000"/>
                          </a:solidFill>
                          <a:effectLst/>
                          <a:latin typeface="Arial"/>
                          <a:ea typeface="Times New Roman"/>
                          <a:cs typeface="Times New Roman"/>
                        </a:rPr>
                        <a:t>PP.3.2</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Instalación</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Producto terminado, planos de instalación, datos de contacto del cliente</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Producto instalado, Formato de producto instalado para facturación</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15</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10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728</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a:solidFill>
                            <a:srgbClr val="000000"/>
                          </a:solidFill>
                          <a:effectLst/>
                          <a:latin typeface="Arial"/>
                          <a:ea typeface="Times New Roman"/>
                          <a:cs typeface="Times New Roman"/>
                        </a:rPr>
                        <a:t>22,83</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750" dirty="0">
                          <a:solidFill>
                            <a:srgbClr val="000000"/>
                          </a:solidFill>
                          <a:effectLst/>
                          <a:latin typeface="Arial"/>
                          <a:ea typeface="Times New Roman"/>
                          <a:cs typeface="Times New Roman"/>
                        </a:rPr>
                        <a:t>60%</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7696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4400" dirty="0" smtClean="0"/>
              <a:t>TEMARIO</a:t>
            </a:r>
            <a:endParaRPr lang="pt-BR" sz="4400" dirty="0"/>
          </a:p>
        </p:txBody>
      </p:sp>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9" name="8 Rectángulo"/>
          <p:cNvSpPr/>
          <p:nvPr/>
        </p:nvSpPr>
        <p:spPr>
          <a:xfrm>
            <a:off x="1041721" y="1412776"/>
            <a:ext cx="7060558" cy="3574825"/>
          </a:xfrm>
          <a:prstGeom prst="rect">
            <a:avLst/>
          </a:prstGeom>
        </p:spPr>
        <p:txBody>
          <a:bodyPr wrap="square">
            <a:spAutoFit/>
          </a:bodyPr>
          <a:lstStyle/>
          <a:p>
            <a:pPr marL="342900" lvl="0" indent="-342900">
              <a:lnSpc>
                <a:spcPct val="115000"/>
              </a:lnSpc>
              <a:spcBef>
                <a:spcPts val="600"/>
              </a:spcBef>
              <a:spcAft>
                <a:spcPts val="0"/>
              </a:spcAft>
              <a:buFont typeface="+mj-lt"/>
              <a:buAutoNum type="arabicPeriod"/>
            </a:pPr>
            <a:r>
              <a:rPr lang="es-ES" dirty="0">
                <a:solidFill>
                  <a:srgbClr val="000000"/>
                </a:solidFill>
                <a:latin typeface="Arial"/>
                <a:ea typeface="Calibri"/>
                <a:cs typeface="Times New Roman"/>
              </a:rPr>
              <a:t>GENERALIDADES</a:t>
            </a:r>
            <a:endParaRPr lang="es-EC" dirty="0">
              <a:latin typeface="Calibri"/>
              <a:ea typeface="Calibri"/>
              <a:cs typeface="Times New Roman"/>
            </a:endParaRPr>
          </a:p>
          <a:p>
            <a:pPr lvl="1">
              <a:lnSpc>
                <a:spcPct val="115000"/>
              </a:lnSpc>
              <a:spcBef>
                <a:spcPts val="600"/>
              </a:spcBef>
              <a:spcAft>
                <a:spcPts val="0"/>
              </a:spcAft>
            </a:pPr>
            <a:r>
              <a:rPr lang="es-ES" dirty="0" smtClean="0">
                <a:solidFill>
                  <a:srgbClr val="000000"/>
                </a:solidFill>
                <a:latin typeface="Arial"/>
                <a:ea typeface="Calibri"/>
                <a:cs typeface="Times New Roman"/>
              </a:rPr>
              <a:t>1.1. Antecedentes</a:t>
            </a:r>
            <a:endParaRPr lang="es-EC" dirty="0">
              <a:latin typeface="Calibri"/>
              <a:ea typeface="Calibri"/>
              <a:cs typeface="Times New Roman"/>
            </a:endParaRPr>
          </a:p>
          <a:p>
            <a:pPr lvl="1">
              <a:lnSpc>
                <a:spcPct val="115000"/>
              </a:lnSpc>
              <a:spcBef>
                <a:spcPts val="600"/>
              </a:spcBef>
              <a:spcAft>
                <a:spcPts val="0"/>
              </a:spcAft>
            </a:pPr>
            <a:r>
              <a:rPr lang="es-ES" dirty="0" smtClean="0">
                <a:latin typeface="Calibri"/>
                <a:ea typeface="Calibri"/>
                <a:cs typeface="Times New Roman"/>
              </a:rPr>
              <a:t>1.2. Definición </a:t>
            </a:r>
            <a:r>
              <a:rPr lang="es-ES" dirty="0">
                <a:latin typeface="Calibri"/>
                <a:ea typeface="Calibri"/>
                <a:cs typeface="Times New Roman"/>
              </a:rPr>
              <a:t>de los </a:t>
            </a:r>
            <a:r>
              <a:rPr lang="es-ES" dirty="0" smtClean="0">
                <a:latin typeface="Calibri"/>
                <a:ea typeface="Calibri"/>
                <a:cs typeface="Times New Roman"/>
              </a:rPr>
              <a:t>problemas</a:t>
            </a:r>
            <a:endParaRPr lang="es-EC" dirty="0" smtClean="0">
              <a:latin typeface="Calibri"/>
              <a:ea typeface="Calibri"/>
              <a:cs typeface="Times New Roman"/>
            </a:endParaRPr>
          </a:p>
          <a:p>
            <a:pPr lvl="1">
              <a:lnSpc>
                <a:spcPct val="115000"/>
              </a:lnSpc>
              <a:spcBef>
                <a:spcPts val="600"/>
              </a:spcBef>
              <a:spcAft>
                <a:spcPts val="0"/>
              </a:spcAft>
            </a:pPr>
            <a:r>
              <a:rPr lang="es-EC" dirty="0" smtClean="0">
                <a:solidFill>
                  <a:srgbClr val="000000"/>
                </a:solidFill>
                <a:latin typeface="Calibri"/>
                <a:ea typeface="Calibri"/>
                <a:cs typeface="Times New Roman"/>
              </a:rPr>
              <a:t>1.3. </a:t>
            </a:r>
            <a:r>
              <a:rPr lang="es-ES" dirty="0" smtClean="0">
                <a:solidFill>
                  <a:srgbClr val="000000"/>
                </a:solidFill>
                <a:latin typeface="Arial"/>
                <a:ea typeface="Calibri"/>
                <a:cs typeface="Times New Roman"/>
              </a:rPr>
              <a:t>Justificación </a:t>
            </a:r>
            <a:r>
              <a:rPr lang="es-ES" dirty="0">
                <a:solidFill>
                  <a:srgbClr val="000000"/>
                </a:solidFill>
                <a:latin typeface="Arial"/>
                <a:ea typeface="Calibri"/>
                <a:cs typeface="Times New Roman"/>
              </a:rPr>
              <a:t>e importancia</a:t>
            </a:r>
            <a:endParaRPr lang="es-EC" dirty="0">
              <a:latin typeface="Calibri"/>
              <a:ea typeface="Calibri"/>
              <a:cs typeface="Times New Roman"/>
            </a:endParaRPr>
          </a:p>
          <a:p>
            <a:pPr lvl="1">
              <a:lnSpc>
                <a:spcPct val="115000"/>
              </a:lnSpc>
              <a:spcBef>
                <a:spcPts val="600"/>
              </a:spcBef>
              <a:spcAft>
                <a:spcPts val="0"/>
              </a:spcAft>
            </a:pPr>
            <a:r>
              <a:rPr lang="es-ES" dirty="0" smtClean="0">
                <a:solidFill>
                  <a:srgbClr val="000000"/>
                </a:solidFill>
                <a:latin typeface="Arial"/>
                <a:ea typeface="Calibri"/>
                <a:cs typeface="Times New Roman"/>
              </a:rPr>
              <a:t>1.4. Objetivos</a:t>
            </a:r>
            <a:endParaRPr lang="es-EC" dirty="0">
              <a:latin typeface="Calibri"/>
              <a:ea typeface="Calibri"/>
              <a:cs typeface="Times New Roman"/>
            </a:endParaRPr>
          </a:p>
          <a:p>
            <a:pPr marL="342900" lvl="0" indent="-342900">
              <a:lnSpc>
                <a:spcPct val="115000"/>
              </a:lnSpc>
              <a:spcBef>
                <a:spcPts val="600"/>
              </a:spcBef>
              <a:spcAft>
                <a:spcPts val="0"/>
              </a:spcAft>
              <a:buFont typeface="+mj-lt"/>
              <a:buAutoNum type="arabicPeriod"/>
            </a:pPr>
            <a:r>
              <a:rPr lang="es-ES" dirty="0" smtClean="0">
                <a:solidFill>
                  <a:srgbClr val="000000"/>
                </a:solidFill>
                <a:latin typeface="Arial"/>
                <a:ea typeface="Calibri"/>
                <a:cs typeface="Times New Roman"/>
              </a:rPr>
              <a:t>DISEÑO </a:t>
            </a:r>
            <a:r>
              <a:rPr lang="es-ES" dirty="0">
                <a:solidFill>
                  <a:srgbClr val="000000"/>
                </a:solidFill>
                <a:latin typeface="Arial"/>
                <a:ea typeface="Calibri"/>
                <a:cs typeface="Times New Roman"/>
              </a:rPr>
              <a:t>DEL PLAN DE </a:t>
            </a:r>
            <a:r>
              <a:rPr lang="es-ES" dirty="0" smtClean="0">
                <a:solidFill>
                  <a:srgbClr val="000000"/>
                </a:solidFill>
                <a:latin typeface="Arial"/>
                <a:ea typeface="Calibri"/>
                <a:cs typeface="Times New Roman"/>
              </a:rPr>
              <a:t>MEJORA</a:t>
            </a:r>
            <a:endParaRPr lang="es-EC" dirty="0">
              <a:latin typeface="Calibri"/>
              <a:ea typeface="Calibri"/>
              <a:cs typeface="Times New Roman"/>
            </a:endParaRPr>
          </a:p>
          <a:p>
            <a:pPr lvl="1">
              <a:lnSpc>
                <a:spcPct val="115000"/>
              </a:lnSpc>
              <a:spcBef>
                <a:spcPts val="600"/>
              </a:spcBef>
              <a:spcAft>
                <a:spcPts val="0"/>
              </a:spcAft>
            </a:pPr>
            <a:r>
              <a:rPr lang="es-ES" dirty="0" smtClean="0">
                <a:solidFill>
                  <a:srgbClr val="000000"/>
                </a:solidFill>
                <a:latin typeface="Arial"/>
                <a:ea typeface="Calibri"/>
                <a:cs typeface="Times New Roman"/>
              </a:rPr>
              <a:t>3.1. Situación </a:t>
            </a:r>
            <a:r>
              <a:rPr lang="es-ES" dirty="0">
                <a:solidFill>
                  <a:srgbClr val="000000"/>
                </a:solidFill>
                <a:latin typeface="Arial"/>
                <a:ea typeface="Calibri"/>
                <a:cs typeface="Times New Roman"/>
              </a:rPr>
              <a:t>actual de los procesos productivos</a:t>
            </a:r>
            <a:endParaRPr lang="es-EC" dirty="0">
              <a:latin typeface="Calibri"/>
              <a:ea typeface="Calibri"/>
              <a:cs typeface="Times New Roman"/>
            </a:endParaRPr>
          </a:p>
          <a:p>
            <a:pPr lvl="1">
              <a:lnSpc>
                <a:spcPct val="115000"/>
              </a:lnSpc>
              <a:spcBef>
                <a:spcPts val="600"/>
              </a:spcBef>
              <a:spcAft>
                <a:spcPts val="0"/>
              </a:spcAft>
            </a:pPr>
            <a:r>
              <a:rPr lang="es-ES" dirty="0" smtClean="0">
                <a:solidFill>
                  <a:srgbClr val="000000"/>
                </a:solidFill>
                <a:latin typeface="Arial"/>
                <a:ea typeface="Calibri"/>
                <a:cs typeface="Times New Roman"/>
              </a:rPr>
              <a:t>3.2. Propuesta </a:t>
            </a:r>
            <a:r>
              <a:rPr lang="es-ES" dirty="0">
                <a:solidFill>
                  <a:srgbClr val="000000"/>
                </a:solidFill>
                <a:latin typeface="Arial"/>
                <a:ea typeface="Calibri"/>
                <a:cs typeface="Times New Roman"/>
              </a:rPr>
              <a:t>de mejora</a:t>
            </a:r>
            <a:endParaRPr lang="es-EC" dirty="0">
              <a:latin typeface="Calibri"/>
              <a:ea typeface="Calibri"/>
              <a:cs typeface="Times New Roman"/>
            </a:endParaRPr>
          </a:p>
          <a:p>
            <a:pPr marL="342900" lvl="0" indent="-342900">
              <a:lnSpc>
                <a:spcPct val="115000"/>
              </a:lnSpc>
              <a:spcBef>
                <a:spcPts val="600"/>
              </a:spcBef>
              <a:spcAft>
                <a:spcPts val="1000"/>
              </a:spcAft>
              <a:buFont typeface="+mj-lt"/>
              <a:buAutoNum type="arabicPeriod"/>
            </a:pPr>
            <a:r>
              <a:rPr lang="es-ES" dirty="0" smtClean="0">
                <a:solidFill>
                  <a:srgbClr val="000000"/>
                </a:solidFill>
                <a:latin typeface="Arial"/>
                <a:ea typeface="Calibri"/>
                <a:cs typeface="Times New Roman"/>
              </a:rPr>
              <a:t>CONCLUSIONES </a:t>
            </a:r>
            <a:r>
              <a:rPr lang="es-ES" dirty="0">
                <a:solidFill>
                  <a:srgbClr val="000000"/>
                </a:solidFill>
                <a:latin typeface="Arial"/>
                <a:ea typeface="Calibri"/>
                <a:cs typeface="Times New Roman"/>
              </a:rPr>
              <a:t>Y RECOMENDACIONES</a:t>
            </a:r>
            <a:endParaRPr lang="es-EC" dirty="0">
              <a:effectLst/>
              <a:latin typeface="Calibri"/>
              <a:ea typeface="Calibri"/>
              <a:cs typeface="Times New Roman"/>
            </a:endParaRPr>
          </a:p>
        </p:txBody>
      </p:sp>
      <p:pic>
        <p:nvPicPr>
          <p:cNvPr id="7"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6333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8" name="1 Título"/>
          <p:cNvSpPr>
            <a:spLocks noGrp="1"/>
          </p:cNvSpPr>
          <p:nvPr>
            <p:ph type="title"/>
          </p:nvPr>
        </p:nvSpPr>
        <p:spPr>
          <a:xfrm>
            <a:off x="370915" y="1340768"/>
            <a:ext cx="7772400" cy="868164"/>
          </a:xfrm>
        </p:spPr>
        <p:txBody>
          <a:bodyPr>
            <a:normAutofit fontScale="90000"/>
          </a:bodyPr>
          <a:lstStyle/>
          <a:p>
            <a:pPr algn="ctr"/>
            <a:r>
              <a:rPr lang="es-EC" sz="4400" dirty="0" smtClean="0"/>
              <a:t>PROPUESTA DE MEJORA EN LOS PROCESOS</a:t>
            </a:r>
            <a:endParaRPr lang="pt-BR" sz="44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9 Rectángulo"/>
          <p:cNvSpPr/>
          <p:nvPr/>
        </p:nvSpPr>
        <p:spPr>
          <a:xfrm>
            <a:off x="481726" y="2204864"/>
            <a:ext cx="5890474" cy="1477328"/>
          </a:xfrm>
          <a:prstGeom prst="rect">
            <a:avLst/>
          </a:prstGeom>
        </p:spPr>
        <p:txBody>
          <a:bodyPr wrap="square">
            <a:spAutoFit/>
          </a:bodyPr>
          <a:lstStyle/>
          <a:p>
            <a:pPr lvl="0"/>
            <a:r>
              <a:rPr lang="es-ES" dirty="0" smtClean="0"/>
              <a:t>- Revisión </a:t>
            </a:r>
            <a:r>
              <a:rPr lang="es-ES" dirty="0"/>
              <a:t>de materiales entre </a:t>
            </a:r>
            <a:r>
              <a:rPr lang="es-ES" dirty="0" smtClean="0"/>
              <a:t>Producción y Diseño</a:t>
            </a:r>
            <a:endParaRPr lang="es-EC" dirty="0"/>
          </a:p>
          <a:p>
            <a:pPr lvl="0"/>
            <a:r>
              <a:rPr lang="es-ES" dirty="0" smtClean="0"/>
              <a:t>- Elaboración </a:t>
            </a:r>
            <a:r>
              <a:rPr lang="es-ES" dirty="0"/>
              <a:t>de cotización con costos de producción. </a:t>
            </a:r>
            <a:endParaRPr lang="es-EC" dirty="0"/>
          </a:p>
          <a:p>
            <a:pPr lvl="0"/>
            <a:r>
              <a:rPr lang="es-ES" dirty="0" smtClean="0"/>
              <a:t>- Definir </a:t>
            </a:r>
            <a:r>
              <a:rPr lang="es-ES" dirty="0"/>
              <a:t>fecha de entrega de diseño para entregar a coordinador.</a:t>
            </a:r>
            <a:endParaRPr lang="es-EC" dirty="0"/>
          </a:p>
          <a:p>
            <a:pPr lvl="0"/>
            <a:r>
              <a:rPr lang="es-ES" dirty="0" smtClean="0"/>
              <a:t>- Ajuste </a:t>
            </a:r>
            <a:r>
              <a:rPr lang="es-ES" dirty="0"/>
              <a:t>y revisión del diseño. </a:t>
            </a:r>
            <a:endParaRPr lang="es-EC" dirty="0"/>
          </a:p>
          <a:p>
            <a:pPr lvl="0"/>
            <a:r>
              <a:rPr lang="es-ES" dirty="0" smtClean="0"/>
              <a:t>- Ajuste </a:t>
            </a:r>
            <a:r>
              <a:rPr lang="es-ES" dirty="0"/>
              <a:t>de </a:t>
            </a:r>
            <a:r>
              <a:rPr lang="es-ES" dirty="0" smtClean="0"/>
              <a:t>cotización</a:t>
            </a:r>
            <a:r>
              <a:rPr lang="es-ES" dirty="0"/>
              <a:t>.</a:t>
            </a:r>
            <a:endParaRPr lang="es-EC" dirty="0"/>
          </a:p>
        </p:txBody>
      </p:sp>
      <p:pic>
        <p:nvPicPr>
          <p:cNvPr id="9"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3366461083"/>
                  </p:ext>
                </p:extLst>
              </p:nvPr>
            </p:nvGraphicFramePr>
            <p:xfrm>
              <a:off x="1912937" y="3861048"/>
              <a:ext cx="5318125" cy="1778318"/>
            </p:xfrm>
            <a:graphic>
              <a:graphicData uri="http://schemas.openxmlformats.org/drawingml/2006/table">
                <a:tbl>
                  <a:tblPr firstRow="1" firstCol="1" bandRow="1"/>
                  <a:tblGrid>
                    <a:gridCol w="1958975"/>
                    <a:gridCol w="3359150"/>
                  </a:tblGrid>
                  <a:tr h="0">
                    <a:tc>
                      <a:txBody>
                        <a:bodyPr/>
                        <a:lstStyle/>
                        <a:p>
                          <a:pPr algn="ctr">
                            <a:lnSpc>
                              <a:spcPct val="150000"/>
                            </a:lnSpc>
                            <a:spcAft>
                              <a:spcPts val="0"/>
                            </a:spcAft>
                          </a:pPr>
                          <a:r>
                            <a:rPr lang="es-ES_tradnl" sz="1100" b="1">
                              <a:effectLst/>
                              <a:latin typeface="Arial"/>
                              <a:ea typeface="Calibri"/>
                              <a:cs typeface="Times New Roman"/>
                            </a:rPr>
                            <a:t>Nombre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C" sz="1100">
                              <a:effectLst/>
                              <a:latin typeface="Arial"/>
                              <a:ea typeface="Calibri"/>
                              <a:cs typeface="Times New Roman"/>
                            </a:rPr>
                            <a:t>Falta de información en planos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_tradnl" sz="1100">
                              <a:effectLst/>
                              <a:latin typeface="Arial"/>
                              <a:ea typeface="Calibri"/>
                              <a:cs typeface="Times New Roman"/>
                            </a:rPr>
                            <a:t>Jefe de Diseño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100" i="1">
                                        <a:effectLst/>
                                        <a:latin typeface="Cambria Math"/>
                                        <a:ea typeface="Calibri"/>
                                        <a:cs typeface="Arial"/>
                                      </a:rPr>
                                    </m:ctrlPr>
                                  </m:fPr>
                                  <m:num>
                                    <m:r>
                                      <a:rPr lang="es-ES_tradnl" sz="1100" i="1">
                                        <a:effectLst/>
                                        <a:latin typeface="Cambria Math"/>
                                        <a:ea typeface="Calibri"/>
                                        <a:cs typeface="Arial"/>
                                      </a:rPr>
                                      <m:t>𝐶𝑎𝑛𝑡𝑖𝑑𝑎𝑑</m:t>
                                    </m:r>
                                    <m:r>
                                      <a:rPr lang="es-ES_tradnl" sz="1100" i="1">
                                        <a:effectLst/>
                                        <a:latin typeface="Cambria Math"/>
                                        <a:ea typeface="Calibri"/>
                                        <a:cs typeface="Arial"/>
                                      </a:rPr>
                                      <m:t> </m:t>
                                    </m:r>
                                    <m:r>
                                      <a:rPr lang="es-ES_tradnl" sz="1100" i="1">
                                        <a:effectLst/>
                                        <a:latin typeface="Cambria Math"/>
                                        <a:ea typeface="Calibri"/>
                                        <a:cs typeface="Arial"/>
                                      </a:rPr>
                                      <m:t>𝑑𝑒</m:t>
                                    </m:r>
                                    <m:r>
                                      <a:rPr lang="es-ES_tradnl" sz="1100" i="1">
                                        <a:effectLst/>
                                        <a:latin typeface="Cambria Math"/>
                                        <a:ea typeface="Calibri"/>
                                        <a:cs typeface="Arial"/>
                                      </a:rPr>
                                      <m:t> </m:t>
                                    </m:r>
                                    <m:r>
                                      <a:rPr lang="es-ES_tradnl" sz="1100" i="1">
                                        <a:effectLst/>
                                        <a:latin typeface="Cambria Math"/>
                                        <a:ea typeface="Calibri"/>
                                        <a:cs typeface="Arial"/>
                                      </a:rPr>
                                      <m:t>𝑝𝑙𝑎𝑛𝑜𝑠</m:t>
                                    </m:r>
                                    <m:func>
                                      <m:funcPr>
                                        <m:ctrlPr>
                                          <a:rPr lang="es-EC" sz="1100" i="1">
                                            <a:effectLst/>
                                            <a:latin typeface="Cambria Math"/>
                                            <a:ea typeface="Calibri"/>
                                            <a:cs typeface="Arial"/>
                                          </a:rPr>
                                        </m:ctrlPr>
                                      </m:funcPr>
                                      <m:fName>
                                        <m:r>
                                          <m:rPr>
                                            <m:sty m:val="p"/>
                                          </m:rPr>
                                          <a:rPr lang="es-ES_tradnl" sz="1100">
                                            <a:effectLst/>
                                            <a:latin typeface="Cambria Math"/>
                                            <a:ea typeface="Calibri"/>
                                            <a:cs typeface="Arial"/>
                                          </a:rPr>
                                          <m:t>sin</m:t>
                                        </m:r>
                                      </m:fName>
                                      <m:e>
                                        <m:r>
                                          <a:rPr lang="es-ES_tradnl" sz="1100" i="1">
                                            <a:effectLst/>
                                            <a:latin typeface="Cambria Math"/>
                                            <a:ea typeface="Calibri"/>
                                            <a:cs typeface="Arial"/>
                                          </a:rPr>
                                          <m:t>𝑖𝑛𝑓𝑜𝑟𝑚𝑎𝑐𝑖</m:t>
                                        </m:r>
                                        <m:r>
                                          <a:rPr lang="es-ES_tradnl" sz="1100" i="1">
                                            <a:effectLst/>
                                            <a:latin typeface="Cambria Math"/>
                                            <a:ea typeface="Calibri"/>
                                            <a:cs typeface="Arial"/>
                                          </a:rPr>
                                          <m:t>ó</m:t>
                                        </m:r>
                                        <m:r>
                                          <a:rPr lang="es-ES_tradnl" sz="1100" i="1">
                                            <a:effectLst/>
                                            <a:latin typeface="Cambria Math"/>
                                            <a:ea typeface="Calibri"/>
                                            <a:cs typeface="Arial"/>
                                          </a:rPr>
                                          <m:t>𝑛</m:t>
                                        </m:r>
                                        <m:r>
                                          <a:rPr lang="es-ES_tradnl" sz="1100" i="1">
                                            <a:effectLst/>
                                            <a:latin typeface="Cambria Math"/>
                                            <a:ea typeface="Calibri"/>
                                            <a:cs typeface="Arial"/>
                                          </a:rPr>
                                          <m:t> </m:t>
                                        </m:r>
                                        <m:r>
                                          <a:rPr lang="es-ES_tradnl" sz="1100" i="1">
                                            <a:effectLst/>
                                            <a:latin typeface="Cambria Math"/>
                                            <a:ea typeface="Calibri"/>
                                            <a:cs typeface="Arial"/>
                                          </a:rPr>
                                          <m:t>𝑐𝑜𝑚𝑝𝑙𝑒𝑡𝑎</m:t>
                                        </m:r>
                                      </m:e>
                                    </m:func>
                                    <m:r>
                                      <a:rPr lang="es-ES_tradnl" sz="1100" i="1">
                                        <a:effectLst/>
                                        <a:latin typeface="Cambria Math"/>
                                        <a:ea typeface="Calibri"/>
                                        <a:cs typeface="Arial"/>
                                      </a:rPr>
                                      <m:t> </m:t>
                                    </m:r>
                                  </m:num>
                                  <m:den>
                                    <m:r>
                                      <m:rPr>
                                        <m:sty m:val="p"/>
                                      </m:rPr>
                                      <a:rPr lang="es-ES_tradnl" sz="1100">
                                        <a:effectLst/>
                                        <a:latin typeface="Cambria Math"/>
                                        <a:ea typeface="Calibri"/>
                                        <a:cs typeface="Cambria Math"/>
                                      </a:rPr>
                                      <m:t>Cantidad</m:t>
                                    </m:r>
                                    <m:r>
                                      <a:rPr lang="es-ES_tradnl" sz="1100">
                                        <a:effectLst/>
                                        <a:latin typeface="Cambria Math"/>
                                        <a:ea typeface="Calibri"/>
                                        <a:cs typeface="Cambria Math"/>
                                      </a:rPr>
                                      <m:t> </m:t>
                                    </m:r>
                                    <m:r>
                                      <m:rPr>
                                        <m:sty m:val="p"/>
                                      </m:rPr>
                                      <a:rPr lang="es-ES_tradnl" sz="1100">
                                        <a:effectLst/>
                                        <a:latin typeface="Cambria Math"/>
                                        <a:ea typeface="Calibri"/>
                                        <a:cs typeface="Cambria Math"/>
                                      </a:rPr>
                                      <m:t>de</m:t>
                                    </m:r>
                                    <m:r>
                                      <a:rPr lang="es-ES_tradnl" sz="1100">
                                        <a:effectLst/>
                                        <a:latin typeface="Cambria Math"/>
                                        <a:ea typeface="Calibri"/>
                                        <a:cs typeface="Cambria Math"/>
                                      </a:rPr>
                                      <m:t> </m:t>
                                    </m:r>
                                    <m:r>
                                      <m:rPr>
                                        <m:sty m:val="p"/>
                                      </m:rPr>
                                      <a:rPr lang="es-ES_tradnl" sz="1100">
                                        <a:effectLst/>
                                        <a:latin typeface="Cambria Math"/>
                                        <a:ea typeface="Calibri"/>
                                        <a:cs typeface="Cambria Math"/>
                                      </a:rPr>
                                      <m:t>planos</m:t>
                                    </m:r>
                                    <m:r>
                                      <a:rPr lang="es-ES_tradnl" sz="1100">
                                        <a:effectLst/>
                                        <a:latin typeface="Cambria Math"/>
                                        <a:ea typeface="Calibri"/>
                                        <a:cs typeface="Cambria Math"/>
                                      </a:rPr>
                                      <m:t> </m:t>
                                    </m:r>
                                    <m:r>
                                      <m:rPr>
                                        <m:sty m:val="p"/>
                                      </m:rPr>
                                      <a:rPr lang="es-ES_tradnl" sz="1100">
                                        <a:effectLst/>
                                        <a:latin typeface="Cambria Math"/>
                                        <a:ea typeface="Calibri"/>
                                        <a:cs typeface="Cambria Math"/>
                                      </a:rPr>
                                      <m:t>realizados</m:t>
                                    </m:r>
                                  </m:den>
                                </m:f>
                                <m:r>
                                  <a:rPr lang="es-ES_tradnl" sz="1100" i="1">
                                    <a:effectLst/>
                                    <a:latin typeface="Cambria Math"/>
                                    <a:ea typeface="Calibri"/>
                                    <a:cs typeface="Arial"/>
                                  </a:rPr>
                                  <m:t>𝑥</m:t>
                                </m:r>
                                <m:r>
                                  <a:rPr lang="es-ES_tradnl" sz="1100" i="1">
                                    <a:effectLst/>
                                    <a:latin typeface="Cambria Math"/>
                                    <a:ea typeface="Calibri"/>
                                    <a:cs typeface="Arial"/>
                                  </a:rPr>
                                  <m:t>100</m:t>
                                </m:r>
                              </m:oMath>
                            </m:oMathPara>
                          </a14:m>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_tradnl" sz="1100">
                              <a:effectLst/>
                              <a:latin typeface="Arial"/>
                              <a:ea typeface="Calibri"/>
                              <a:cs typeface="Times New Roman"/>
                            </a:rPr>
                            <a:t>Semanal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_tradnl" sz="1100">
                              <a:effectLst/>
                              <a:latin typeface="Arial"/>
                              <a:ea typeface="Calibri"/>
                              <a:cs typeface="Times New Roman"/>
                            </a:rPr>
                            <a:t>20% de planos con información faltante</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_tradnl" sz="1100" dirty="0">
                              <a:effectLst/>
                              <a:latin typeface="Arial"/>
                              <a:ea typeface="Calibri"/>
                              <a:cs typeface="Times New Roman"/>
                            </a:rPr>
                            <a:t>Jefe de Producción</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3366461083"/>
                  </p:ext>
                </p:extLst>
              </p:nvPr>
            </p:nvGraphicFramePr>
            <p:xfrm>
              <a:off x="1912937" y="3861048"/>
              <a:ext cx="5318125" cy="1778318"/>
            </p:xfrm>
            <a:graphic>
              <a:graphicData uri="http://schemas.openxmlformats.org/drawingml/2006/table">
                <a:tbl>
                  <a:tblPr firstRow="1" firstCol="1" bandRow="1"/>
                  <a:tblGrid>
                    <a:gridCol w="1958975"/>
                    <a:gridCol w="3359150"/>
                  </a:tblGrid>
                  <a:tr h="251460">
                    <a:tc>
                      <a:txBody>
                        <a:bodyPr/>
                        <a:lstStyle/>
                        <a:p>
                          <a:pPr algn="ctr">
                            <a:lnSpc>
                              <a:spcPct val="150000"/>
                            </a:lnSpc>
                            <a:spcAft>
                              <a:spcPts val="0"/>
                            </a:spcAft>
                          </a:pPr>
                          <a:r>
                            <a:rPr lang="es-ES_tradnl" sz="1100" b="1">
                              <a:effectLst/>
                              <a:latin typeface="Arial"/>
                              <a:ea typeface="Calibri"/>
                              <a:cs typeface="Times New Roman"/>
                            </a:rPr>
                            <a:t>Nombre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C" sz="1100">
                              <a:effectLst/>
                              <a:latin typeface="Arial"/>
                              <a:ea typeface="Calibri"/>
                              <a:cs typeface="Times New Roman"/>
                            </a:rPr>
                            <a:t>Falta de información en planos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_tradnl" sz="1100">
                              <a:effectLst/>
                              <a:latin typeface="Arial"/>
                              <a:ea typeface="Calibri"/>
                              <a:cs typeface="Times New Roman"/>
                            </a:rPr>
                            <a:t>Jefe de Diseño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018">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5"/>
                          <a:stretch>
                            <a:fillRect l="-58439" t="-97647" r="-181" b="-160000"/>
                          </a:stretch>
                        </a:blipFill>
                      </a:tcPr>
                    </a:tc>
                  </a:tr>
                  <a:tr h="25146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_tradnl" sz="1100">
                              <a:effectLst/>
                              <a:latin typeface="Arial"/>
                              <a:ea typeface="Calibri"/>
                              <a:cs typeface="Times New Roman"/>
                            </a:rPr>
                            <a:t>Semanal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_tradnl" sz="1100">
                              <a:effectLst/>
                              <a:latin typeface="Arial"/>
                              <a:ea typeface="Calibri"/>
                              <a:cs typeface="Times New Roman"/>
                            </a:rPr>
                            <a:t>20% de planos con información faltante</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_tradnl" sz="1100" dirty="0">
                              <a:effectLst/>
                              <a:latin typeface="Arial"/>
                              <a:ea typeface="Calibri"/>
                              <a:cs typeface="Times New Roman"/>
                            </a:rPr>
                            <a:t>Jefe de Producción</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369789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7" name="6 Rectángulo"/>
          <p:cNvSpPr/>
          <p:nvPr/>
        </p:nvSpPr>
        <p:spPr>
          <a:xfrm>
            <a:off x="2915200" y="1024978"/>
            <a:ext cx="3313599" cy="923330"/>
          </a:xfrm>
          <a:prstGeom prst="rect">
            <a:avLst/>
          </a:prstGeom>
        </p:spPr>
        <p:txBody>
          <a:bodyPr wrap="none">
            <a:spAutoFit/>
          </a:bodyPr>
          <a:lstStyle/>
          <a:p>
            <a:pPr algn="just"/>
            <a:r>
              <a:rPr lang="es-ES" dirty="0" smtClean="0"/>
              <a:t>Sub </a:t>
            </a:r>
            <a:r>
              <a:rPr lang="es-ES" dirty="0"/>
              <a:t>proceso de impresión y </a:t>
            </a:r>
            <a:r>
              <a:rPr lang="es-ES" dirty="0" smtClean="0"/>
              <a:t>acabado.</a:t>
            </a:r>
          </a:p>
          <a:p>
            <a:pPr algn="just"/>
            <a:r>
              <a:rPr lang="es-ES" dirty="0" smtClean="0"/>
              <a:t>Actual: 30m2</a:t>
            </a:r>
            <a:r>
              <a:rPr lang="en-US" dirty="0" smtClean="0"/>
              <a:t>/h</a:t>
            </a:r>
          </a:p>
          <a:p>
            <a:pPr algn="just"/>
            <a:r>
              <a:rPr lang="en-US" dirty="0" smtClean="0"/>
              <a:t>Nueva: 50m2/h (HP LX600)</a:t>
            </a:r>
            <a:r>
              <a:rPr lang="es-ES" dirty="0" smtClean="0"/>
              <a:t> </a:t>
            </a:r>
            <a:endParaRPr lang="es-EC" dirty="0"/>
          </a:p>
        </p:txBody>
      </p:sp>
      <p:sp>
        <p:nvSpPr>
          <p:cNvPr id="9" name="8 Rectángulo"/>
          <p:cNvSpPr/>
          <p:nvPr/>
        </p:nvSpPr>
        <p:spPr>
          <a:xfrm>
            <a:off x="5107762" y="4378807"/>
            <a:ext cx="3352670" cy="1200329"/>
          </a:xfrm>
          <a:prstGeom prst="rect">
            <a:avLst/>
          </a:prstGeom>
        </p:spPr>
        <p:txBody>
          <a:bodyPr wrap="square">
            <a:spAutoFit/>
          </a:bodyPr>
          <a:lstStyle/>
          <a:p>
            <a:pPr algn="just"/>
            <a:r>
              <a:rPr lang="es-ES" dirty="0" smtClean="0"/>
              <a:t>Sub </a:t>
            </a:r>
            <a:r>
              <a:rPr lang="es-ES" dirty="0"/>
              <a:t>proceso de fabricación de </a:t>
            </a:r>
            <a:r>
              <a:rPr lang="es-ES" dirty="0" smtClean="0"/>
              <a:t>letras.</a:t>
            </a:r>
          </a:p>
          <a:p>
            <a:pPr algn="just"/>
            <a:r>
              <a:rPr lang="es-EC" dirty="0" smtClean="0"/>
              <a:t>Actual: 40-60min</a:t>
            </a:r>
          </a:p>
          <a:p>
            <a:pPr algn="just"/>
            <a:r>
              <a:rPr lang="en-US" dirty="0" smtClean="0"/>
              <a:t>Máquina: 10 min (</a:t>
            </a:r>
            <a:r>
              <a:rPr lang="es-ES" dirty="0" smtClean="0"/>
              <a:t>KAMWAY </a:t>
            </a:r>
            <a:r>
              <a:rPr lang="es-ES" dirty="0"/>
              <a:t>2,5m</a:t>
            </a:r>
            <a:r>
              <a:rPr lang="es-EC" dirty="0" smtClean="0"/>
              <a:t>/min)</a:t>
            </a:r>
            <a:endParaRPr lang="es-ES" dirty="0" smtClean="0"/>
          </a:p>
        </p:txBody>
      </p:sp>
      <p:sp>
        <p:nvSpPr>
          <p:cNvPr id="12" name="11 Rectángulo"/>
          <p:cNvSpPr/>
          <p:nvPr/>
        </p:nvSpPr>
        <p:spPr>
          <a:xfrm>
            <a:off x="3597357" y="3081893"/>
            <a:ext cx="1284326" cy="369332"/>
          </a:xfrm>
          <a:prstGeom prst="rect">
            <a:avLst/>
          </a:prstGeom>
        </p:spPr>
        <p:txBody>
          <a:bodyPr wrap="none">
            <a:spAutoFit/>
          </a:bodyPr>
          <a:lstStyle/>
          <a:p>
            <a:r>
              <a:rPr lang="es-ES" dirty="0" smtClean="0"/>
              <a:t>Instalaciones </a:t>
            </a:r>
            <a:endParaRPr lang="es-EC" dirty="0"/>
          </a:p>
        </p:txBody>
      </p:sp>
      <p:pic>
        <p:nvPicPr>
          <p:cNvPr id="4098" name="Picture 2" descr="Resultado de imagen para impresiones grafic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88" y="871448"/>
            <a:ext cx="2215624" cy="14789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instalaciones de una empre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1353" y="2434358"/>
            <a:ext cx="1238317" cy="18778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fabricacion de letr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4437112"/>
            <a:ext cx="2520280" cy="1083721"/>
          </a:xfrm>
          <a:prstGeom prst="rect">
            <a:avLst/>
          </a:prstGeom>
          <a:noFill/>
          <a:extLst>
            <a:ext uri="{909E8E84-426E-40DD-AFC4-6F175D3DCCD1}">
              <a14:hiddenFill xmlns:a14="http://schemas.microsoft.com/office/drawing/2010/main">
                <a:solidFill>
                  <a:srgbClr val="FFFFFF"/>
                </a:solidFill>
              </a14:hiddenFill>
            </a:ext>
          </a:extLst>
        </p:spPr>
      </p:pic>
      <p:pic>
        <p:nvPicPr>
          <p:cNvPr id="13" name="1 Imagen"/>
          <p:cNvPicPr/>
          <p:nvPr/>
        </p:nvPicPr>
        <p:blipFill rotWithShape="1">
          <a:blip r:embed="rId7"/>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8497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7" name="6 Rectángulo"/>
          <p:cNvSpPr/>
          <p:nvPr/>
        </p:nvSpPr>
        <p:spPr>
          <a:xfrm>
            <a:off x="395536" y="713601"/>
            <a:ext cx="4824536" cy="369332"/>
          </a:xfrm>
          <a:prstGeom prst="rect">
            <a:avLst/>
          </a:prstGeom>
        </p:spPr>
        <p:txBody>
          <a:bodyPr wrap="square">
            <a:spAutoFit/>
          </a:bodyPr>
          <a:lstStyle/>
          <a:p>
            <a:r>
              <a:rPr lang="es-ES" dirty="0"/>
              <a:t>PROBLEMA 1 Re procesos en los productos instalados</a:t>
            </a:r>
            <a:endParaRPr lang="es-EC" dirty="0"/>
          </a:p>
        </p:txBody>
      </p:sp>
      <p:sp>
        <p:nvSpPr>
          <p:cNvPr id="10" name="Rectangle 3"/>
          <p:cNvSpPr>
            <a:spLocks noChangeArrowheads="1"/>
          </p:cNvSpPr>
          <p:nvPr/>
        </p:nvSpPr>
        <p:spPr bwMode="auto">
          <a:xfrm>
            <a:off x="914400" y="1741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751846196"/>
              </p:ext>
            </p:extLst>
          </p:nvPr>
        </p:nvGraphicFramePr>
        <p:xfrm>
          <a:off x="251521" y="1082934"/>
          <a:ext cx="8737050" cy="4832653"/>
        </p:xfrm>
        <a:graphic>
          <a:graphicData uri="http://schemas.openxmlformats.org/drawingml/2006/table">
            <a:tbl>
              <a:tblPr firstRow="1" firstCol="1" bandRow="1">
                <a:tableStyleId>{5C22544A-7EE6-4342-B048-85BDC9FD1C3A}</a:tableStyleId>
              </a:tblPr>
              <a:tblGrid>
                <a:gridCol w="864095"/>
                <a:gridCol w="936104"/>
                <a:gridCol w="2088232"/>
                <a:gridCol w="1008112"/>
                <a:gridCol w="648072"/>
                <a:gridCol w="864096"/>
                <a:gridCol w="720080"/>
                <a:gridCol w="792088"/>
                <a:gridCol w="816171"/>
              </a:tblGrid>
              <a:tr h="692025">
                <a:tc>
                  <a:txBody>
                    <a:bodyPr/>
                    <a:lstStyle/>
                    <a:p>
                      <a:pPr algn="ctr">
                        <a:lnSpc>
                          <a:spcPct val="115000"/>
                        </a:lnSpc>
                        <a:spcAft>
                          <a:spcPts val="0"/>
                        </a:spcAft>
                      </a:pPr>
                      <a:r>
                        <a:rPr lang="es-EC" sz="1000" dirty="0">
                          <a:effectLst/>
                        </a:rPr>
                        <a:t>Causas del problema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Objetivo</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Plan de implementación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Responsable de tarea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Equipo de apoyo</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Lugar a implementar</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Medios de verificación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Fecha límite para implementar</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Costo para implementar ($)</a:t>
                      </a:r>
                      <a:endParaRPr lang="es-EC" sz="1100" dirty="0">
                        <a:effectLst/>
                        <a:latin typeface="Calibri"/>
                        <a:ea typeface="Calibri"/>
                        <a:cs typeface="Times New Roman"/>
                      </a:endParaRPr>
                    </a:p>
                  </a:txBody>
                  <a:tcPr marL="31321" marR="31321" marT="0" marB="0" anchor="ctr"/>
                </a:tc>
              </a:tr>
              <a:tr h="519019">
                <a:tc rowSpan="5">
                  <a:txBody>
                    <a:bodyPr/>
                    <a:lstStyle/>
                    <a:p>
                      <a:pPr algn="ctr">
                        <a:lnSpc>
                          <a:spcPct val="115000"/>
                        </a:lnSpc>
                        <a:spcAft>
                          <a:spcPts val="0"/>
                        </a:spcAft>
                      </a:pPr>
                      <a:r>
                        <a:rPr lang="es-EC" sz="1000" dirty="0">
                          <a:effectLst/>
                        </a:rPr>
                        <a:t>Materiales caducados y  de mala calidad</a:t>
                      </a:r>
                      <a:endParaRPr lang="es-EC" sz="1100" dirty="0">
                        <a:effectLst/>
                        <a:latin typeface="Calibri"/>
                        <a:ea typeface="Calibri"/>
                        <a:cs typeface="Times New Roman"/>
                      </a:endParaRPr>
                    </a:p>
                  </a:txBody>
                  <a:tcPr marL="31321" marR="31321" marT="0" marB="0" anchor="ctr"/>
                </a:tc>
                <a:tc rowSpan="5">
                  <a:txBody>
                    <a:bodyPr/>
                    <a:lstStyle/>
                    <a:p>
                      <a:pPr algn="ctr">
                        <a:lnSpc>
                          <a:spcPct val="115000"/>
                        </a:lnSpc>
                        <a:spcAft>
                          <a:spcPts val="0"/>
                        </a:spcAft>
                      </a:pPr>
                      <a:r>
                        <a:rPr lang="es-EC" sz="1000" dirty="0">
                          <a:effectLst/>
                        </a:rPr>
                        <a:t>Adquirir materias primas que cumplan con las especificaciones de la empresa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Establecer funciones al personal de Compras y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Talento Humano</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Dep.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Hoja de descripción de cargo</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2017/07/07</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100" dirty="0" smtClean="0">
                          <a:effectLst/>
                          <a:latin typeface="Calibri"/>
                          <a:ea typeface="Calibri"/>
                          <a:cs typeface="Times New Roman"/>
                        </a:rPr>
                        <a:t>104</a:t>
                      </a:r>
                      <a:endParaRPr lang="es-EC" sz="1100" dirty="0">
                        <a:effectLst/>
                        <a:latin typeface="Calibri"/>
                        <a:ea typeface="Calibri"/>
                        <a:cs typeface="Times New Roman"/>
                      </a:endParaRPr>
                    </a:p>
                  </a:txBody>
                  <a:tcPr marL="31321" marR="31321" marT="0" marB="0" anchor="ctr"/>
                </a:tc>
              </a:tr>
              <a:tr h="519019">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Evaluar la necesidad de contratar otra persona para compras o recepción de material</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Talento Humano</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Dep.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Requisición de personal</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2017/07/10</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n-US" sz="1000" dirty="0" smtClean="0">
                          <a:effectLst/>
                          <a:latin typeface="+mn-lt"/>
                          <a:ea typeface="+mn-ea"/>
                          <a:cs typeface="+mn-cs"/>
                        </a:rPr>
                        <a:t>30</a:t>
                      </a:r>
                      <a:endParaRPr lang="es-EC" sz="1100" dirty="0">
                        <a:effectLst/>
                        <a:latin typeface="Calibri"/>
                        <a:ea typeface="Calibri"/>
                        <a:cs typeface="Times New Roman"/>
                      </a:endParaRPr>
                    </a:p>
                  </a:txBody>
                  <a:tcPr marL="31321" marR="31321" marT="0" marB="0" anchor="ctr"/>
                </a:tc>
              </a:tr>
              <a:tr h="34601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Realizar una lista de proveedores a nivel nacional (datos de proveedor)</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Asistente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Dep.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Listas</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2017/07/06</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smtClean="0">
                          <a:effectLst/>
                        </a:rPr>
                        <a:t>48</a:t>
                      </a:r>
                      <a:endParaRPr lang="es-EC" sz="1100" dirty="0">
                        <a:effectLst/>
                        <a:latin typeface="Calibri"/>
                        <a:ea typeface="Calibri"/>
                        <a:cs typeface="Times New Roman"/>
                      </a:endParaRPr>
                    </a:p>
                  </a:txBody>
                  <a:tcPr marL="31321" marR="31321" marT="0" marB="0" anchor="ctr"/>
                </a:tc>
              </a:tr>
              <a:tr h="34601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Seleccionar a proveedores</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Asistente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Dep.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Lista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2017/07/10</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smtClean="0">
                          <a:effectLst/>
                        </a:rPr>
                        <a:t>24</a:t>
                      </a:r>
                      <a:endParaRPr lang="es-EC" sz="1100" dirty="0">
                        <a:effectLst/>
                        <a:latin typeface="Calibri"/>
                        <a:ea typeface="Calibri"/>
                        <a:cs typeface="Times New Roman"/>
                      </a:endParaRPr>
                    </a:p>
                  </a:txBody>
                  <a:tcPr marL="31321" marR="31321" marT="0" marB="0" anchor="ctr"/>
                </a:tc>
              </a:tr>
              <a:tr h="34601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Evaluar a los proveedores</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Asistente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Dep. Bodega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Evaluación</a:t>
                      </a:r>
                      <a:endParaRPr lang="es-EC" sz="1100" dirty="0">
                        <a:effectLst/>
                        <a:latin typeface="Calibri"/>
                        <a:ea typeface="Calibri"/>
                        <a:cs typeface="Times New Roman"/>
                      </a:endParaRPr>
                    </a:p>
                  </a:txBody>
                  <a:tcPr marL="31321" marR="31321" marT="0" marB="0" anchor="ctr"/>
                </a:tc>
                <a:tc>
                  <a:txBody>
                    <a:bodyPr/>
                    <a:lstStyle/>
                    <a:p>
                      <a:pPr>
                        <a:lnSpc>
                          <a:spcPct val="115000"/>
                        </a:lnSpc>
                        <a:spcAft>
                          <a:spcPts val="0"/>
                        </a:spcAft>
                      </a:pPr>
                      <a:r>
                        <a:rPr lang="es-EC" sz="1000" dirty="0">
                          <a:effectLst/>
                        </a:rPr>
                        <a:t>  2017/07/13</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smtClean="0">
                          <a:effectLst/>
                        </a:rPr>
                        <a:t>24</a:t>
                      </a:r>
                      <a:endParaRPr lang="es-EC" sz="1100" dirty="0">
                        <a:effectLst/>
                        <a:latin typeface="Calibri"/>
                        <a:ea typeface="Calibri"/>
                        <a:cs typeface="Times New Roman"/>
                      </a:endParaRPr>
                    </a:p>
                  </a:txBody>
                  <a:tcPr marL="31321" marR="31321" marT="0" marB="0" anchor="ctr"/>
                </a:tc>
              </a:tr>
              <a:tr h="673580">
                <a:tc rowSpan="4">
                  <a:txBody>
                    <a:bodyPr/>
                    <a:lstStyle/>
                    <a:p>
                      <a:pPr algn="ctr">
                        <a:lnSpc>
                          <a:spcPct val="115000"/>
                        </a:lnSpc>
                        <a:spcAft>
                          <a:spcPts val="0"/>
                        </a:spcAft>
                      </a:pPr>
                      <a:r>
                        <a:rPr lang="es-EC" sz="1000" dirty="0">
                          <a:effectLst/>
                        </a:rPr>
                        <a:t>Mala lectura de planos al instalar</a:t>
                      </a:r>
                      <a:endParaRPr lang="es-EC" sz="1100" dirty="0">
                        <a:effectLst/>
                        <a:latin typeface="Calibri"/>
                        <a:ea typeface="Calibri"/>
                        <a:cs typeface="Times New Roman"/>
                      </a:endParaRPr>
                    </a:p>
                  </a:txBody>
                  <a:tcPr marL="31321" marR="31321" marT="0" marB="0" anchor="ctr"/>
                </a:tc>
                <a:tc rowSpan="4">
                  <a:txBody>
                    <a:bodyPr/>
                    <a:lstStyle/>
                    <a:p>
                      <a:pPr algn="ctr">
                        <a:lnSpc>
                          <a:spcPct val="115000"/>
                        </a:lnSpc>
                        <a:spcAft>
                          <a:spcPts val="0"/>
                        </a:spcAft>
                      </a:pPr>
                      <a:r>
                        <a:rPr lang="es-EC" sz="1000" dirty="0">
                          <a:effectLst/>
                        </a:rPr>
                        <a:t>Disminuir los re procesos por mala lectura de plano, levantamiento de información y procesos</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Evaluar a personal de instalaciones (lectura de planos de instalación, procesos, levantamiento de información) </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Talento Humano </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Instalación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Dep. Instalación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Evaluación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  2017/07/10</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n-US" sz="1000" dirty="0" smtClean="0">
                          <a:effectLst/>
                          <a:latin typeface="+mn-lt"/>
                          <a:ea typeface="+mn-ea"/>
                          <a:cs typeface="+mn-cs"/>
                        </a:rPr>
                        <a:t>56</a:t>
                      </a:r>
                      <a:endParaRPr lang="es-EC" sz="1100" dirty="0">
                        <a:effectLst/>
                        <a:latin typeface="Calibri"/>
                        <a:ea typeface="Calibri"/>
                        <a:cs typeface="Times New Roman"/>
                      </a:endParaRPr>
                    </a:p>
                  </a:txBody>
                  <a:tcPr marL="31321" marR="31321" marT="0" marB="0" anchor="ctr"/>
                </a:tc>
              </a:tr>
              <a:tr h="34601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Difundir los procesos establecidos en la empresa (charla)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Talento Humano</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Instalación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Dep. Instalación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Hoja de asistencia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  2017/07/12</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n-US" sz="1000" dirty="0" smtClean="0">
                          <a:effectLst/>
                          <a:latin typeface="+mn-lt"/>
                          <a:ea typeface="+mn-ea"/>
                          <a:cs typeface="+mn-cs"/>
                        </a:rPr>
                        <a:t>36</a:t>
                      </a:r>
                      <a:endParaRPr lang="es-EC" sz="1100" dirty="0">
                        <a:effectLst/>
                        <a:latin typeface="Calibri"/>
                        <a:ea typeface="Calibri"/>
                        <a:cs typeface="Times New Roman"/>
                      </a:endParaRPr>
                    </a:p>
                  </a:txBody>
                  <a:tcPr marL="31321" marR="31321" marT="0" marB="0" anchor="ctr"/>
                </a:tc>
              </a:tr>
              <a:tr h="519019">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Establecer un plan de capacitación (lectura de planos de instalación, levantamiento de información)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Talento Humano</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Instalación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Dep. Instalación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Plan </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  2017/07/13</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n-US" sz="1100" dirty="0" smtClean="0">
                          <a:effectLst/>
                          <a:latin typeface="Calibri"/>
                          <a:ea typeface="Calibri"/>
                          <a:cs typeface="Times New Roman"/>
                        </a:rPr>
                        <a:t>24</a:t>
                      </a:r>
                      <a:endParaRPr lang="es-EC" sz="1100" dirty="0">
                        <a:effectLst/>
                        <a:latin typeface="Calibri"/>
                        <a:ea typeface="Calibri"/>
                        <a:cs typeface="Times New Roman"/>
                      </a:endParaRPr>
                    </a:p>
                  </a:txBody>
                  <a:tcPr marL="31321" marR="31321" marT="0" marB="0" anchor="ctr"/>
                </a:tc>
              </a:tr>
              <a:tr h="487628">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a:effectLst/>
                        </a:rPr>
                        <a:t>Capacitar al personal en levantamiento de información y lectura de planos</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Talento Humano</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Jefe de Instalación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Dep. Instalación</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Hoja de asistencia</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000" dirty="0">
                          <a:effectLst/>
                        </a:rPr>
                        <a:t>  2017/07/17</a:t>
                      </a:r>
                      <a:endParaRPr lang="es-EC" sz="1100" dirty="0">
                        <a:effectLst/>
                        <a:latin typeface="Calibri"/>
                        <a:ea typeface="Calibri"/>
                        <a:cs typeface="Times New Roman"/>
                      </a:endParaRPr>
                    </a:p>
                  </a:txBody>
                  <a:tcPr marL="31321" marR="31321" marT="0" marB="0" anchor="ctr"/>
                </a:tc>
                <a:tc>
                  <a:txBody>
                    <a:bodyPr/>
                    <a:lstStyle/>
                    <a:p>
                      <a:pPr algn="ctr">
                        <a:lnSpc>
                          <a:spcPct val="115000"/>
                        </a:lnSpc>
                        <a:spcAft>
                          <a:spcPts val="0"/>
                        </a:spcAft>
                      </a:pPr>
                      <a:r>
                        <a:rPr lang="es-EC" sz="1100" dirty="0" smtClean="0">
                          <a:effectLst/>
                        </a:rPr>
                        <a:t>57,5</a:t>
                      </a:r>
                      <a:endParaRPr lang="es-EC" sz="1100" dirty="0">
                        <a:effectLst/>
                      </a:endParaRPr>
                    </a:p>
                    <a:p>
                      <a:pPr algn="ctr">
                        <a:lnSpc>
                          <a:spcPct val="115000"/>
                        </a:lnSpc>
                        <a:spcAft>
                          <a:spcPts val="0"/>
                        </a:spcAft>
                      </a:pPr>
                      <a:r>
                        <a:rPr lang="es-EC" sz="1000" dirty="0">
                          <a:effectLst/>
                        </a:rPr>
                        <a:t>CONTINUA</a:t>
                      </a:r>
                      <a:endParaRPr lang="es-EC" sz="1100" dirty="0">
                        <a:effectLst/>
                        <a:latin typeface="Calibri"/>
                        <a:ea typeface="Calibri"/>
                        <a:cs typeface="Times New Roman"/>
                      </a:endParaRPr>
                    </a:p>
                  </a:txBody>
                  <a:tcPr marL="31321" marR="31321" marT="0" marB="0" anchor="ctr"/>
                </a:tc>
              </a:tr>
            </a:tbl>
          </a:graphicData>
        </a:graphic>
      </p:graphicFrame>
      <p:pic>
        <p:nvPicPr>
          <p:cNvPr id="9" name="1 Imagen"/>
          <p:cNvPicPr/>
          <p:nvPr/>
        </p:nvPicPr>
        <p:blipFill rotWithShape="1">
          <a:blip r:embed="rId4"/>
          <a:srcRect l="50346" t="18581" r="34625" b="62470"/>
          <a:stretch/>
        </p:blipFill>
        <p:spPr bwMode="auto">
          <a:xfrm>
            <a:off x="280987" y="5960319"/>
            <a:ext cx="1266825" cy="781049"/>
          </a:xfrm>
          <a:prstGeom prst="rect">
            <a:avLst/>
          </a:prstGeom>
          <a:ln>
            <a:noFill/>
          </a:ln>
          <a:extLst>
            <a:ext uri="{53640926-AAD7-44D8-BBD7-CCE9431645EC}">
              <a14:shadowObscured xmlns:a14="http://schemas.microsoft.com/office/drawing/2010/main"/>
            </a:ext>
          </a:extLst>
        </p:spPr>
      </p:pic>
      <p:sp>
        <p:nvSpPr>
          <p:cNvPr id="11" name="1 Título"/>
          <p:cNvSpPr>
            <a:spLocks noGrp="1"/>
          </p:cNvSpPr>
          <p:nvPr>
            <p:ph type="title"/>
          </p:nvPr>
        </p:nvSpPr>
        <p:spPr>
          <a:xfrm>
            <a:off x="0" y="-31452"/>
            <a:ext cx="9793089" cy="868164"/>
          </a:xfrm>
        </p:spPr>
        <p:txBody>
          <a:bodyPr>
            <a:noAutofit/>
          </a:bodyPr>
          <a:lstStyle/>
          <a:p>
            <a:r>
              <a:rPr lang="es-EC" sz="3600" b="1" dirty="0" smtClean="0"/>
              <a:t>PROPUESTA DE MEJORA</a:t>
            </a:r>
            <a:endParaRPr lang="pt-BR" sz="3600" b="1" dirty="0"/>
          </a:p>
        </p:txBody>
      </p:sp>
    </p:spTree>
    <p:extLst>
      <p:ext uri="{BB962C8B-B14F-4D97-AF65-F5344CB8AC3E}">
        <p14:creationId xmlns:p14="http://schemas.microsoft.com/office/powerpoint/2010/main" val="561872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3"/>
          <p:cNvSpPr>
            <a:spLocks noChangeArrowheads="1"/>
          </p:cNvSpPr>
          <p:nvPr/>
        </p:nvSpPr>
        <p:spPr bwMode="auto">
          <a:xfrm>
            <a:off x="914400" y="1741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211388" y="3030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8" name="7 Tabla"/>
              <p:cNvGraphicFramePr>
                <a:graphicFrameLocks noGrp="1"/>
              </p:cNvGraphicFramePr>
              <p:nvPr>
                <p:extLst>
                  <p:ext uri="{D42A27DB-BD31-4B8C-83A1-F6EECF244321}">
                    <p14:modId xmlns:p14="http://schemas.microsoft.com/office/powerpoint/2010/main" val="746013742"/>
                  </p:ext>
                </p:extLst>
              </p:nvPr>
            </p:nvGraphicFramePr>
            <p:xfrm>
              <a:off x="408308" y="584116"/>
              <a:ext cx="5179695" cy="1653667"/>
            </p:xfrm>
            <a:graphic>
              <a:graphicData uri="http://schemas.openxmlformats.org/drawingml/2006/table">
                <a:tbl>
                  <a:tblPr firstRow="1" firstCol="1" bandRow="1"/>
                  <a:tblGrid>
                    <a:gridCol w="1958975"/>
                    <a:gridCol w="3220720"/>
                  </a:tblGrid>
                  <a:tr h="0">
                    <a:tc>
                      <a:txBody>
                        <a:bodyPr/>
                        <a:lstStyle/>
                        <a:p>
                          <a:pPr algn="ctr">
                            <a:lnSpc>
                              <a:spcPct val="150000"/>
                            </a:lnSpc>
                            <a:spcAft>
                              <a:spcPts val="0"/>
                            </a:spcAft>
                          </a:pPr>
                          <a:r>
                            <a:rPr lang="es-ES_tradnl" sz="1100" b="1" dirty="0">
                              <a:effectLst/>
                              <a:latin typeface="Arial"/>
                              <a:ea typeface="Calibri"/>
                              <a:cs typeface="Times New Roman"/>
                            </a:rPr>
                            <a:t>Nombre del indicador</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es-ES_tradnl" sz="1100" dirty="0">
                              <a:effectLst/>
                              <a:latin typeface="Arial"/>
                              <a:ea typeface="Calibri"/>
                              <a:cs typeface="Times New Roman"/>
                            </a:rPr>
                            <a:t>Evaluación a proveedores</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es-ES_tradnl" sz="1100">
                              <a:effectLst/>
                              <a:latin typeface="Arial"/>
                              <a:ea typeface="Calibri"/>
                              <a:cs typeface="Times New Roman"/>
                            </a:rPr>
                            <a:t>Jefe de Bodega</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14:m>
                            <m:oMath xmlns:m="http://schemas.openxmlformats.org/officeDocument/2006/math">
                              <m:f>
                                <m:fPr>
                                  <m:ctrlPr>
                                    <a:rPr lang="es-EC" sz="1100" i="1">
                                      <a:effectLst/>
                                      <a:latin typeface="Cambria Math"/>
                                      <a:ea typeface="Calibri"/>
                                      <a:cs typeface="Arial"/>
                                    </a:rPr>
                                  </m:ctrlPr>
                                </m:fPr>
                                <m:num>
                                  <m:r>
                                    <a:rPr lang="es-ES_tradnl" sz="1100" i="1">
                                      <a:effectLst/>
                                      <a:latin typeface="Cambria Math"/>
                                      <a:ea typeface="Calibri"/>
                                      <a:cs typeface="Arial"/>
                                    </a:rPr>
                                    <m:t>𝐶𝑎𝑛𝑡𝑖𝑑𝑎𝑑</m:t>
                                  </m:r>
                                  <m:r>
                                    <a:rPr lang="es-ES_tradnl" sz="1100" i="1">
                                      <a:effectLst/>
                                      <a:latin typeface="Cambria Math"/>
                                      <a:ea typeface="Calibri"/>
                                      <a:cs typeface="Arial"/>
                                    </a:rPr>
                                    <m:t>  </m:t>
                                  </m:r>
                                  <m:r>
                                    <a:rPr lang="es-ES_tradnl" sz="1100" i="1">
                                      <a:effectLst/>
                                      <a:latin typeface="Cambria Math"/>
                                      <a:ea typeface="Calibri"/>
                                      <a:cs typeface="Arial"/>
                                    </a:rPr>
                                    <m:t>𝑑𝑒</m:t>
                                  </m:r>
                                  <m:r>
                                    <a:rPr lang="es-ES_tradnl" sz="1100" i="1">
                                      <a:effectLst/>
                                      <a:latin typeface="Cambria Math"/>
                                      <a:ea typeface="Calibri"/>
                                      <a:cs typeface="Arial"/>
                                    </a:rPr>
                                    <m:t> </m:t>
                                  </m:r>
                                  <m:r>
                                    <a:rPr lang="es-ES_tradnl" sz="1100" i="1">
                                      <a:effectLst/>
                                      <a:latin typeface="Cambria Math"/>
                                      <a:ea typeface="Calibri"/>
                                      <a:cs typeface="Arial"/>
                                    </a:rPr>
                                    <m:t>𝑝𝑟𝑜𝑣𝑒𝑒𝑑𝑜𝑟𝑒𝑠</m:t>
                                  </m:r>
                                  <m:func>
                                    <m:funcPr>
                                      <m:ctrlPr>
                                        <a:rPr lang="es-EC" sz="1100" i="1">
                                          <a:effectLst/>
                                          <a:latin typeface="Cambria Math"/>
                                          <a:ea typeface="Calibri"/>
                                          <a:cs typeface="Arial"/>
                                        </a:rPr>
                                      </m:ctrlPr>
                                    </m:funcPr>
                                    <m:fName>
                                      <m:r>
                                        <m:rPr>
                                          <m:sty m:val="p"/>
                                        </m:rPr>
                                        <a:rPr lang="es-ES_tradnl" sz="1100">
                                          <a:effectLst/>
                                          <a:latin typeface="Cambria Math"/>
                                          <a:ea typeface="Calibri"/>
                                          <a:cs typeface="Arial"/>
                                        </a:rPr>
                                        <m:t>sin</m:t>
                                      </m:r>
                                    </m:fName>
                                    <m:e>
                                      <m:r>
                                        <a:rPr lang="es-ES_tradnl" sz="1100" i="1">
                                          <a:effectLst/>
                                          <a:latin typeface="Cambria Math"/>
                                          <a:ea typeface="Calibri"/>
                                          <a:cs typeface="Arial"/>
                                        </a:rPr>
                                        <m:t>𝑒𝑣𝑎𝑙𝑢𝑎𝑟</m:t>
                                      </m:r>
                                    </m:e>
                                  </m:func>
                                </m:num>
                                <m:den>
                                  <m:r>
                                    <m:rPr>
                                      <m:sty m:val="p"/>
                                    </m:rPr>
                                    <a:rPr lang="es-ES_tradnl" sz="1100">
                                      <a:effectLst/>
                                      <a:latin typeface="Cambria Math"/>
                                      <a:ea typeface="Calibri"/>
                                      <a:cs typeface="Cambria Math"/>
                                    </a:rPr>
                                    <m:t>Cantidad</m:t>
                                  </m:r>
                                  <m:r>
                                    <a:rPr lang="es-ES_tradnl" sz="1100">
                                      <a:effectLst/>
                                      <a:latin typeface="Cambria Math"/>
                                      <a:ea typeface="Calibri"/>
                                      <a:cs typeface="Cambria Math"/>
                                    </a:rPr>
                                    <m:t>  </m:t>
                                  </m:r>
                                  <m:r>
                                    <m:rPr>
                                      <m:sty m:val="p"/>
                                    </m:rPr>
                                    <a:rPr lang="es-ES_tradnl" sz="1100">
                                      <a:effectLst/>
                                      <a:latin typeface="Cambria Math"/>
                                      <a:ea typeface="Calibri"/>
                                      <a:cs typeface="Cambria Math"/>
                                    </a:rPr>
                                    <m:t>de</m:t>
                                  </m:r>
                                  <m:r>
                                    <a:rPr lang="es-ES_tradnl" sz="1100">
                                      <a:effectLst/>
                                      <a:latin typeface="Cambria Math"/>
                                      <a:ea typeface="Calibri"/>
                                      <a:cs typeface="Cambria Math"/>
                                    </a:rPr>
                                    <m:t> </m:t>
                                  </m:r>
                                  <m:r>
                                    <m:rPr>
                                      <m:sty m:val="p"/>
                                    </m:rPr>
                                    <a:rPr lang="es-ES_tradnl" sz="1100">
                                      <a:effectLst/>
                                      <a:latin typeface="Cambria Math"/>
                                      <a:ea typeface="Calibri"/>
                                      <a:cs typeface="Cambria Math"/>
                                    </a:rPr>
                                    <m:t>proveedores</m:t>
                                  </m:r>
                                  <m:r>
                                    <a:rPr lang="es-ES_tradnl" sz="1100">
                                      <a:effectLst/>
                                      <a:latin typeface="Cambria Math"/>
                                      <a:ea typeface="Calibri"/>
                                      <a:cs typeface="Cambria Math"/>
                                    </a:rPr>
                                    <m:t> </m:t>
                                  </m:r>
                                  <m:r>
                                    <m:rPr>
                                      <m:sty m:val="p"/>
                                    </m:rPr>
                                    <a:rPr lang="es-ES_tradnl" sz="1100">
                                      <a:effectLst/>
                                      <a:latin typeface="Cambria Math"/>
                                      <a:ea typeface="Calibri"/>
                                      <a:cs typeface="Cambria Math"/>
                                    </a:rPr>
                                    <m:t>total</m:t>
                                  </m:r>
                                </m:den>
                              </m:f>
                            </m:oMath>
                          </a14:m>
                          <a:r>
                            <a:rPr lang="es-ES_tradnl" sz="1100">
                              <a:effectLst/>
                              <a:latin typeface="Arial"/>
                              <a:ea typeface="Calibri"/>
                              <a:cs typeface="Times New Roman"/>
                            </a:rPr>
                            <a:t>x100</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es-ES_tradnl" sz="1100">
                              <a:effectLst/>
                              <a:latin typeface="Arial"/>
                              <a:ea typeface="Calibri"/>
                              <a:cs typeface="Times New Roman"/>
                            </a:rPr>
                            <a:t>Semestral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es-ES_tradnl" sz="1100">
                              <a:effectLst/>
                              <a:latin typeface="Arial"/>
                              <a:ea typeface="Calibri"/>
                              <a:cs typeface="Times New Roman"/>
                            </a:rPr>
                            <a:t>5% de proveedores sin evaluar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es-ES_tradnl" sz="1100" dirty="0">
                              <a:effectLst/>
                              <a:latin typeface="Arial"/>
                              <a:ea typeface="Calibri"/>
                              <a:cs typeface="Times New Roman"/>
                            </a:rPr>
                            <a:t>Jefe Financiero</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8" name="7 Tabla"/>
              <p:cNvGraphicFramePr>
                <a:graphicFrameLocks noGrp="1"/>
              </p:cNvGraphicFramePr>
              <p:nvPr>
                <p:extLst>
                  <p:ext uri="{D42A27DB-BD31-4B8C-83A1-F6EECF244321}">
                    <p14:modId xmlns:p14="http://schemas.microsoft.com/office/powerpoint/2010/main" val="746013742"/>
                  </p:ext>
                </p:extLst>
              </p:nvPr>
            </p:nvGraphicFramePr>
            <p:xfrm>
              <a:off x="408308" y="584116"/>
              <a:ext cx="5179695" cy="1653667"/>
            </p:xfrm>
            <a:graphic>
              <a:graphicData uri="http://schemas.openxmlformats.org/drawingml/2006/table">
                <a:tbl>
                  <a:tblPr firstRow="1" firstCol="1" bandRow="1"/>
                  <a:tblGrid>
                    <a:gridCol w="1958975"/>
                    <a:gridCol w="3220720"/>
                  </a:tblGrid>
                  <a:tr h="251460">
                    <a:tc>
                      <a:txBody>
                        <a:bodyPr/>
                        <a:lstStyle/>
                        <a:p>
                          <a:pPr algn="ctr">
                            <a:lnSpc>
                              <a:spcPct val="150000"/>
                            </a:lnSpc>
                            <a:spcAft>
                              <a:spcPts val="0"/>
                            </a:spcAft>
                          </a:pPr>
                          <a:r>
                            <a:rPr lang="es-ES_tradnl" sz="1100" b="1" dirty="0">
                              <a:effectLst/>
                              <a:latin typeface="Arial"/>
                              <a:ea typeface="Calibri"/>
                              <a:cs typeface="Times New Roman"/>
                            </a:rPr>
                            <a:t>Nombre del indicador</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es-ES_tradnl" sz="1100" dirty="0">
                              <a:effectLst/>
                              <a:latin typeface="Arial"/>
                              <a:ea typeface="Calibri"/>
                              <a:cs typeface="Times New Roman"/>
                            </a:rPr>
                            <a:t>Evaluación a proveedores</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es-ES_tradnl" sz="1100">
                              <a:effectLst/>
                              <a:latin typeface="Arial"/>
                              <a:ea typeface="Calibri"/>
                              <a:cs typeface="Times New Roman"/>
                            </a:rPr>
                            <a:t>Jefe de Bodega</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367">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5"/>
                          <a:stretch>
                            <a:fillRect l="-60870" t="-127692" b="-209231"/>
                          </a:stretch>
                        </a:blipFill>
                      </a:tcPr>
                    </a:tc>
                  </a:tr>
                  <a:tr h="25146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es-ES_tradnl" sz="1100">
                              <a:effectLst/>
                              <a:latin typeface="Arial"/>
                              <a:ea typeface="Calibri"/>
                              <a:cs typeface="Times New Roman"/>
                            </a:rPr>
                            <a:t>Semestral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es-ES_tradnl" sz="1100">
                              <a:effectLst/>
                              <a:latin typeface="Arial"/>
                              <a:ea typeface="Calibri"/>
                              <a:cs typeface="Times New Roman"/>
                            </a:rPr>
                            <a:t>5% de proveedores sin evaluar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es-ES_tradnl" sz="1100" dirty="0">
                              <a:effectLst/>
                              <a:latin typeface="Arial"/>
                              <a:ea typeface="Calibri"/>
                              <a:cs typeface="Times New Roman"/>
                            </a:rPr>
                            <a:t>Jefe Financiero</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3" name="12 Tabla"/>
              <p:cNvGraphicFramePr>
                <a:graphicFrameLocks noGrp="1"/>
              </p:cNvGraphicFramePr>
              <p:nvPr>
                <p:extLst>
                  <p:ext uri="{D42A27DB-BD31-4B8C-83A1-F6EECF244321}">
                    <p14:modId xmlns:p14="http://schemas.microsoft.com/office/powerpoint/2010/main" val="2803305968"/>
                  </p:ext>
                </p:extLst>
              </p:nvPr>
            </p:nvGraphicFramePr>
            <p:xfrm>
              <a:off x="1377915" y="2387969"/>
              <a:ext cx="5179695" cy="1905127"/>
            </p:xfrm>
            <a:graphic>
              <a:graphicData uri="http://schemas.openxmlformats.org/drawingml/2006/table">
                <a:tbl>
                  <a:tblPr firstRow="1" firstCol="1" bandRow="1"/>
                  <a:tblGrid>
                    <a:gridCol w="1958975"/>
                    <a:gridCol w="3220720"/>
                  </a:tblGrid>
                  <a:tr h="0">
                    <a:tc>
                      <a:txBody>
                        <a:bodyPr/>
                        <a:lstStyle/>
                        <a:p>
                          <a:pPr algn="ctr">
                            <a:lnSpc>
                              <a:spcPct val="150000"/>
                            </a:lnSpc>
                            <a:spcAft>
                              <a:spcPts val="0"/>
                            </a:spcAft>
                          </a:pPr>
                          <a:r>
                            <a:rPr lang="es-ES_tradnl" sz="1100" b="1" dirty="0">
                              <a:effectLst/>
                              <a:latin typeface="Arial"/>
                              <a:ea typeface="Calibri"/>
                              <a:cs typeface="Times New Roman"/>
                            </a:rPr>
                            <a:t>Nombre del indicador</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100">
                              <a:effectLst/>
                              <a:latin typeface="Arial"/>
                              <a:ea typeface="Calibri"/>
                              <a:cs typeface="Times New Roman"/>
                            </a:rPr>
                            <a:t>Certificados de calidad y fichas de proveedores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100" dirty="0">
                              <a:effectLst/>
                              <a:latin typeface="Arial"/>
                              <a:ea typeface="Calibri"/>
                              <a:cs typeface="Times New Roman"/>
                            </a:rPr>
                            <a:t>Jefe de Bodega</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14:m>
                            <m:oMath xmlns:m="http://schemas.openxmlformats.org/officeDocument/2006/math">
                              <m:f>
                                <m:fPr>
                                  <m:ctrlPr>
                                    <a:rPr lang="es-EC" sz="1100" i="1">
                                      <a:effectLst/>
                                      <a:latin typeface="Cambria Math"/>
                                      <a:ea typeface="Calibri"/>
                                      <a:cs typeface="Arial"/>
                                    </a:rPr>
                                  </m:ctrlPr>
                                </m:fPr>
                                <m:num>
                                  <m:r>
                                    <a:rPr lang="es-ES_tradnl" sz="1100" i="1">
                                      <a:effectLst/>
                                      <a:latin typeface="Cambria Math"/>
                                      <a:ea typeface="Calibri"/>
                                      <a:cs typeface="Arial"/>
                                    </a:rPr>
                                    <m:t>𝐶𝑎𝑛𝑡𝑖𝑑𝑎𝑑</m:t>
                                  </m:r>
                                  <m:r>
                                    <a:rPr lang="es-ES_tradnl" sz="1100" i="1">
                                      <a:effectLst/>
                                      <a:latin typeface="Cambria Math"/>
                                      <a:ea typeface="Calibri"/>
                                      <a:cs typeface="Arial"/>
                                    </a:rPr>
                                    <m:t>  </m:t>
                                  </m:r>
                                  <m:r>
                                    <a:rPr lang="es-ES_tradnl" sz="1100" i="1">
                                      <a:effectLst/>
                                      <a:latin typeface="Cambria Math"/>
                                      <a:ea typeface="Calibri"/>
                                      <a:cs typeface="Arial"/>
                                    </a:rPr>
                                    <m:t>𝑑𝑒</m:t>
                                  </m:r>
                                  <m:r>
                                    <a:rPr lang="es-ES_tradnl" sz="1100" i="1">
                                      <a:effectLst/>
                                      <a:latin typeface="Cambria Math"/>
                                      <a:ea typeface="Calibri"/>
                                      <a:cs typeface="Arial"/>
                                    </a:rPr>
                                    <m:t> </m:t>
                                  </m:r>
                                  <m:r>
                                    <a:rPr lang="es-ES_tradnl" sz="1100" i="1">
                                      <a:effectLst/>
                                      <a:latin typeface="Cambria Math"/>
                                      <a:ea typeface="Calibri"/>
                                      <a:cs typeface="Arial"/>
                                    </a:rPr>
                                    <m:t>𝑝𝑟𝑜𝑣𝑒𝑒𝑑𝑜𝑟𝑒𝑠</m:t>
                                  </m:r>
                                  <m:func>
                                    <m:funcPr>
                                      <m:ctrlPr>
                                        <a:rPr lang="es-EC" sz="1100" i="1">
                                          <a:effectLst/>
                                          <a:latin typeface="Cambria Math"/>
                                          <a:ea typeface="Calibri"/>
                                          <a:cs typeface="Arial"/>
                                        </a:rPr>
                                      </m:ctrlPr>
                                    </m:funcPr>
                                    <m:fName>
                                      <m:r>
                                        <m:rPr>
                                          <m:sty m:val="p"/>
                                        </m:rPr>
                                        <a:rPr lang="es-ES_tradnl" sz="1100">
                                          <a:effectLst/>
                                          <a:latin typeface="Cambria Math"/>
                                          <a:ea typeface="Calibri"/>
                                          <a:cs typeface="Arial"/>
                                        </a:rPr>
                                        <m:t>sin</m:t>
                                      </m:r>
                                    </m:fName>
                                    <m:e>
                                      <m:r>
                                        <a:rPr lang="es-ES_tradnl" sz="1100" i="1">
                                          <a:effectLst/>
                                          <a:latin typeface="Cambria Math"/>
                                          <a:ea typeface="Calibri"/>
                                          <a:cs typeface="Arial"/>
                                        </a:rPr>
                                        <m:t>𝑝𝑟𝑒𝑠𝑒𝑛𝑡𝑎𝑟</m:t>
                                      </m:r>
                                      <m:r>
                                        <a:rPr lang="es-ES_tradnl" sz="1100" i="1">
                                          <a:effectLst/>
                                          <a:latin typeface="Cambria Math"/>
                                          <a:ea typeface="Calibri"/>
                                          <a:cs typeface="Arial"/>
                                        </a:rPr>
                                        <m:t> </m:t>
                                      </m:r>
                                      <m:r>
                                        <a:rPr lang="es-ES_tradnl" sz="1100" i="1">
                                          <a:effectLst/>
                                          <a:latin typeface="Cambria Math"/>
                                          <a:ea typeface="Calibri"/>
                                          <a:cs typeface="Arial"/>
                                        </a:rPr>
                                        <m:t>𝑐𝑒𝑟𝑡𝑖𝑓𝑖𝑐𝑎𝑑𝑜𝑠</m:t>
                                      </m:r>
                                    </m:e>
                                  </m:func>
                                </m:num>
                                <m:den>
                                  <m:r>
                                    <m:rPr>
                                      <m:sty m:val="p"/>
                                    </m:rPr>
                                    <a:rPr lang="es-ES_tradnl" sz="1100">
                                      <a:effectLst/>
                                      <a:latin typeface="Cambria Math"/>
                                      <a:ea typeface="Calibri"/>
                                      <a:cs typeface="Cambria Math"/>
                                    </a:rPr>
                                    <m:t>Cant</m:t>
                                  </m:r>
                                  <m:r>
                                    <a:rPr lang="es-ES_tradnl" sz="1100">
                                      <a:effectLst/>
                                      <a:latin typeface="Cambria Math"/>
                                      <a:ea typeface="Calibri"/>
                                      <a:cs typeface="Cambria Math"/>
                                    </a:rPr>
                                    <m:t>.</m:t>
                                  </m:r>
                                  <m:r>
                                    <m:rPr>
                                      <m:sty m:val="p"/>
                                    </m:rPr>
                                    <a:rPr lang="es-ES_tradnl" sz="1100">
                                      <a:effectLst/>
                                      <a:latin typeface="Cambria Math"/>
                                      <a:ea typeface="Calibri"/>
                                      <a:cs typeface="Cambria Math"/>
                                    </a:rPr>
                                    <m:t>idad</m:t>
                                  </m:r>
                                  <m:r>
                                    <a:rPr lang="es-ES_tradnl" sz="1100">
                                      <a:effectLst/>
                                      <a:latin typeface="Cambria Math"/>
                                      <a:ea typeface="Calibri"/>
                                      <a:cs typeface="Cambria Math"/>
                                    </a:rPr>
                                    <m:t> </m:t>
                                  </m:r>
                                  <m:r>
                                    <m:rPr>
                                      <m:sty m:val="p"/>
                                    </m:rPr>
                                    <a:rPr lang="es-ES_tradnl" sz="1100">
                                      <a:effectLst/>
                                      <a:latin typeface="Cambria Math"/>
                                      <a:ea typeface="Calibri"/>
                                      <a:cs typeface="Cambria Math"/>
                                    </a:rPr>
                                    <m:t>de</m:t>
                                  </m:r>
                                  <m:r>
                                    <a:rPr lang="es-ES_tradnl" sz="1100">
                                      <a:effectLst/>
                                      <a:latin typeface="Cambria Math"/>
                                      <a:ea typeface="Calibri"/>
                                      <a:cs typeface="Cambria Math"/>
                                    </a:rPr>
                                    <m:t> </m:t>
                                  </m:r>
                                  <m:r>
                                    <m:rPr>
                                      <m:sty m:val="p"/>
                                    </m:rPr>
                                    <a:rPr lang="es-ES_tradnl" sz="1100">
                                      <a:effectLst/>
                                      <a:latin typeface="Cambria Math"/>
                                      <a:ea typeface="Calibri"/>
                                      <a:cs typeface="Cambria Math"/>
                                    </a:rPr>
                                    <m:t>proveedores</m:t>
                                  </m:r>
                                  <m:r>
                                    <a:rPr lang="es-ES_tradnl" sz="1100">
                                      <a:effectLst/>
                                      <a:latin typeface="Cambria Math"/>
                                      <a:ea typeface="Calibri"/>
                                      <a:cs typeface="Cambria Math"/>
                                    </a:rPr>
                                    <m:t> </m:t>
                                  </m:r>
                                  <m:r>
                                    <m:rPr>
                                      <m:sty m:val="p"/>
                                    </m:rPr>
                                    <a:rPr lang="es-ES_tradnl" sz="1100">
                                      <a:effectLst/>
                                      <a:latin typeface="Cambria Math"/>
                                      <a:ea typeface="Calibri"/>
                                      <a:cs typeface="Cambria Math"/>
                                    </a:rPr>
                                    <m:t>total</m:t>
                                  </m:r>
                                </m:den>
                              </m:f>
                            </m:oMath>
                          </a14:m>
                          <a:r>
                            <a:rPr lang="es-ES_tradnl" sz="1100" dirty="0">
                              <a:effectLst/>
                              <a:latin typeface="Arial"/>
                              <a:ea typeface="Calibri"/>
                              <a:cs typeface="Times New Roman"/>
                            </a:rPr>
                            <a:t>x100</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100">
                              <a:effectLst/>
                              <a:latin typeface="Arial"/>
                              <a:ea typeface="Calibri"/>
                              <a:cs typeface="Times New Roman"/>
                            </a:rPr>
                            <a:t>Semestral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100">
                              <a:effectLst/>
                              <a:latin typeface="Arial"/>
                              <a:ea typeface="Calibri"/>
                              <a:cs typeface="Times New Roman"/>
                            </a:rPr>
                            <a:t>8% de proveedores sin presentar certificados de calidad y fichas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100" dirty="0">
                              <a:effectLst/>
                              <a:latin typeface="Arial"/>
                              <a:ea typeface="Calibri"/>
                              <a:cs typeface="Times New Roman"/>
                            </a:rPr>
                            <a:t>Jefe financiero</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3" name="12 Tabla"/>
              <p:cNvGraphicFramePr>
                <a:graphicFrameLocks noGrp="1"/>
              </p:cNvGraphicFramePr>
              <p:nvPr>
                <p:extLst>
                  <p:ext uri="{D42A27DB-BD31-4B8C-83A1-F6EECF244321}">
                    <p14:modId xmlns:p14="http://schemas.microsoft.com/office/powerpoint/2010/main" val="2803305968"/>
                  </p:ext>
                </p:extLst>
              </p:nvPr>
            </p:nvGraphicFramePr>
            <p:xfrm>
              <a:off x="1377915" y="2387969"/>
              <a:ext cx="5179695" cy="1905127"/>
            </p:xfrm>
            <a:graphic>
              <a:graphicData uri="http://schemas.openxmlformats.org/drawingml/2006/table">
                <a:tbl>
                  <a:tblPr firstRow="1" firstCol="1" bandRow="1"/>
                  <a:tblGrid>
                    <a:gridCol w="1958975"/>
                    <a:gridCol w="3220720"/>
                  </a:tblGrid>
                  <a:tr h="251460">
                    <a:tc>
                      <a:txBody>
                        <a:bodyPr/>
                        <a:lstStyle/>
                        <a:p>
                          <a:pPr algn="ctr">
                            <a:lnSpc>
                              <a:spcPct val="150000"/>
                            </a:lnSpc>
                            <a:spcAft>
                              <a:spcPts val="0"/>
                            </a:spcAft>
                          </a:pPr>
                          <a:r>
                            <a:rPr lang="es-ES_tradnl" sz="1100" b="1" dirty="0">
                              <a:effectLst/>
                              <a:latin typeface="Arial"/>
                              <a:ea typeface="Calibri"/>
                              <a:cs typeface="Times New Roman"/>
                            </a:rPr>
                            <a:t>Nombre del indicador</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100">
                              <a:effectLst/>
                              <a:latin typeface="Arial"/>
                              <a:ea typeface="Calibri"/>
                              <a:cs typeface="Times New Roman"/>
                            </a:rPr>
                            <a:t>Certificados de calidad y fichas de proveedores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100" dirty="0">
                              <a:effectLst/>
                              <a:latin typeface="Arial"/>
                              <a:ea typeface="Calibri"/>
                              <a:cs typeface="Times New Roman"/>
                            </a:rPr>
                            <a:t>Jefe de Bodega</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367">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l="-60681" t="-127692" b="-272308"/>
                          </a:stretch>
                        </a:blipFill>
                      </a:tcPr>
                    </a:tc>
                  </a:tr>
                  <a:tr h="25146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100">
                              <a:effectLst/>
                              <a:latin typeface="Arial"/>
                              <a:ea typeface="Calibri"/>
                              <a:cs typeface="Times New Roman"/>
                            </a:rPr>
                            <a:t>Semestral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100">
                              <a:effectLst/>
                              <a:latin typeface="Arial"/>
                              <a:ea typeface="Calibri"/>
                              <a:cs typeface="Times New Roman"/>
                            </a:rPr>
                            <a:t>8% de proveedores sin presentar certificados de calidad y fichas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100" dirty="0">
                              <a:effectLst/>
                              <a:latin typeface="Arial"/>
                              <a:ea typeface="Calibri"/>
                              <a:cs typeface="Times New Roman"/>
                            </a:rPr>
                            <a:t>Jefe financiero</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4" name="13 Tabla"/>
              <p:cNvGraphicFramePr>
                <a:graphicFrameLocks noGrp="1"/>
              </p:cNvGraphicFramePr>
              <p:nvPr>
                <p:extLst>
                  <p:ext uri="{D42A27DB-BD31-4B8C-83A1-F6EECF244321}">
                    <p14:modId xmlns:p14="http://schemas.microsoft.com/office/powerpoint/2010/main" val="1808297241"/>
                  </p:ext>
                </p:extLst>
              </p:nvPr>
            </p:nvGraphicFramePr>
            <p:xfrm>
              <a:off x="1982152" y="4364573"/>
              <a:ext cx="5179695" cy="1656715"/>
            </p:xfrm>
            <a:graphic>
              <a:graphicData uri="http://schemas.openxmlformats.org/drawingml/2006/table">
                <a:tbl>
                  <a:tblPr firstRow="1" firstCol="1" bandRow="1"/>
                  <a:tblGrid>
                    <a:gridCol w="1958975"/>
                    <a:gridCol w="3220720"/>
                  </a:tblGrid>
                  <a:tr h="0">
                    <a:tc>
                      <a:txBody>
                        <a:bodyPr/>
                        <a:lstStyle/>
                        <a:p>
                          <a:pPr algn="ctr">
                            <a:lnSpc>
                              <a:spcPct val="150000"/>
                            </a:lnSpc>
                            <a:spcAft>
                              <a:spcPts val="0"/>
                            </a:spcAft>
                          </a:pPr>
                          <a:r>
                            <a:rPr lang="es-ES_tradnl" sz="1100" b="1" dirty="0">
                              <a:effectLst/>
                              <a:latin typeface="Arial"/>
                              <a:ea typeface="Calibri"/>
                              <a:cs typeface="Times New Roman"/>
                            </a:rPr>
                            <a:t>Nombre del indicador</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Re procesos en instalaciones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Jefe de Instalaciones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14:m>
                            <m:oMath xmlns:m="http://schemas.openxmlformats.org/officeDocument/2006/math">
                              <m:f>
                                <m:fPr>
                                  <m:ctrlPr>
                                    <a:rPr lang="es-EC" sz="1100" i="1">
                                      <a:effectLst/>
                                      <a:latin typeface="Cambria Math"/>
                                      <a:ea typeface="Calibri"/>
                                      <a:cs typeface="Arial"/>
                                    </a:rPr>
                                  </m:ctrlPr>
                                </m:fPr>
                                <m:num>
                                  <m:r>
                                    <a:rPr lang="es-ES_tradnl" sz="1100" i="1">
                                      <a:effectLst/>
                                      <a:latin typeface="Cambria Math"/>
                                      <a:ea typeface="Calibri"/>
                                      <a:cs typeface="Arial"/>
                                    </a:rPr>
                                    <m:t>𝐶𝑎𝑛𝑡𝑖𝑑𝑎𝑑</m:t>
                                  </m:r>
                                  <m:r>
                                    <a:rPr lang="es-ES_tradnl" sz="1100" i="1">
                                      <a:effectLst/>
                                      <a:latin typeface="Cambria Math"/>
                                      <a:ea typeface="Calibri"/>
                                      <a:cs typeface="Arial"/>
                                    </a:rPr>
                                    <m:t>  </m:t>
                                  </m:r>
                                  <m:r>
                                    <a:rPr lang="es-ES_tradnl" sz="1100" i="1">
                                      <a:effectLst/>
                                      <a:latin typeface="Cambria Math"/>
                                      <a:ea typeface="Calibri"/>
                                      <a:cs typeface="Arial"/>
                                    </a:rPr>
                                    <m:t>𝑑𝑒</m:t>
                                  </m:r>
                                  <m:r>
                                    <a:rPr lang="es-ES_tradnl" sz="1100" i="1">
                                      <a:effectLst/>
                                      <a:latin typeface="Cambria Math"/>
                                      <a:ea typeface="Calibri"/>
                                      <a:cs typeface="Arial"/>
                                    </a:rPr>
                                    <m:t> </m:t>
                                  </m:r>
                                  <m:r>
                                    <a:rPr lang="es-ES_tradnl" sz="1100" i="1">
                                      <a:effectLst/>
                                      <a:latin typeface="Cambria Math"/>
                                      <a:ea typeface="Calibri"/>
                                      <a:cs typeface="Arial"/>
                                    </a:rPr>
                                    <m:t>𝑟𝑒</m:t>
                                  </m:r>
                                  <m:r>
                                    <a:rPr lang="es-ES_tradnl" sz="1100" i="1">
                                      <a:effectLst/>
                                      <a:latin typeface="Cambria Math"/>
                                      <a:ea typeface="Calibri"/>
                                      <a:cs typeface="Arial"/>
                                    </a:rPr>
                                    <m:t> </m:t>
                                  </m:r>
                                  <m:r>
                                    <a:rPr lang="es-ES_tradnl" sz="1100" i="1">
                                      <a:effectLst/>
                                      <a:latin typeface="Cambria Math"/>
                                      <a:ea typeface="Calibri"/>
                                      <a:cs typeface="Arial"/>
                                    </a:rPr>
                                    <m:t>𝑝𝑟𝑜𝑐𝑒𝑠𝑜𝑠</m:t>
                                  </m:r>
                                  <m:r>
                                    <a:rPr lang="es-ES_tradnl" sz="1100" i="1">
                                      <a:effectLst/>
                                      <a:latin typeface="Cambria Math"/>
                                      <a:ea typeface="Calibri"/>
                                      <a:cs typeface="Arial"/>
                                    </a:rPr>
                                    <m:t> </m:t>
                                  </m:r>
                                  <m:r>
                                    <a:rPr lang="es-ES_tradnl" sz="1100" i="1">
                                      <a:effectLst/>
                                      <a:latin typeface="Cambria Math"/>
                                      <a:ea typeface="Calibri"/>
                                      <a:cs typeface="Arial"/>
                                    </a:rPr>
                                    <m:t>𝑒𝑛</m:t>
                                  </m:r>
                                  <m:r>
                                    <a:rPr lang="es-ES_tradnl" sz="1100" i="1">
                                      <a:effectLst/>
                                      <a:latin typeface="Cambria Math"/>
                                      <a:ea typeface="Calibri"/>
                                      <a:cs typeface="Arial"/>
                                    </a:rPr>
                                    <m:t> </m:t>
                                  </m:r>
                                  <m:r>
                                    <a:rPr lang="es-ES_tradnl" sz="1100" i="1">
                                      <a:effectLst/>
                                      <a:latin typeface="Cambria Math"/>
                                      <a:ea typeface="Calibri"/>
                                      <a:cs typeface="Arial"/>
                                    </a:rPr>
                                    <m:t>𝑖𝑛𝑠𝑡𝑎𝑙𝑎𝑐𝑖</m:t>
                                  </m:r>
                                  <m:r>
                                    <a:rPr lang="es-EC" sz="1100" i="1">
                                      <a:effectLst/>
                                      <a:latin typeface="Cambria Math"/>
                                      <a:ea typeface="Calibri"/>
                                      <a:cs typeface="Arial"/>
                                    </a:rPr>
                                    <m:t>ó</m:t>
                                  </m:r>
                                  <m:r>
                                    <a:rPr lang="es-EC" sz="1100" i="1">
                                      <a:effectLst/>
                                      <a:latin typeface="Cambria Math"/>
                                      <a:ea typeface="Calibri"/>
                                      <a:cs typeface="Arial"/>
                                    </a:rPr>
                                    <m:t>𝑛</m:t>
                                  </m:r>
                                  <m:r>
                                    <a:rPr lang="es-EC" sz="1100" i="1">
                                      <a:effectLst/>
                                      <a:latin typeface="Cambria Math"/>
                                      <a:ea typeface="Calibri"/>
                                      <a:cs typeface="Arial"/>
                                    </a:rPr>
                                    <m:t> </m:t>
                                  </m:r>
                                </m:num>
                                <m:den>
                                  <m:r>
                                    <m:rPr>
                                      <m:sty m:val="p"/>
                                    </m:rPr>
                                    <a:rPr lang="es-ES_tradnl" sz="1100">
                                      <a:effectLst/>
                                      <a:latin typeface="Cambria Math"/>
                                      <a:ea typeface="Calibri"/>
                                      <a:cs typeface="Cambria Math"/>
                                    </a:rPr>
                                    <m:t>Cantidad</m:t>
                                  </m:r>
                                  <m:r>
                                    <a:rPr lang="es-ES_tradnl" sz="1100">
                                      <a:effectLst/>
                                      <a:latin typeface="Cambria Math"/>
                                      <a:ea typeface="Calibri"/>
                                      <a:cs typeface="Cambria Math"/>
                                    </a:rPr>
                                    <m:t>  </m:t>
                                  </m:r>
                                  <m:r>
                                    <m:rPr>
                                      <m:sty m:val="p"/>
                                    </m:rPr>
                                    <a:rPr lang="es-ES_tradnl" sz="1100">
                                      <a:effectLst/>
                                      <a:latin typeface="Cambria Math"/>
                                      <a:ea typeface="Calibri"/>
                                      <a:cs typeface="Cambria Math"/>
                                    </a:rPr>
                                    <m:t>total</m:t>
                                  </m:r>
                                  <m:r>
                                    <a:rPr lang="es-ES_tradnl" sz="1100">
                                      <a:effectLst/>
                                      <a:latin typeface="Cambria Math"/>
                                      <a:ea typeface="Calibri"/>
                                      <a:cs typeface="Cambria Math"/>
                                    </a:rPr>
                                    <m:t> </m:t>
                                  </m:r>
                                  <m:r>
                                    <m:rPr>
                                      <m:sty m:val="p"/>
                                    </m:rPr>
                                    <a:rPr lang="es-ES_tradnl" sz="1100">
                                      <a:effectLst/>
                                      <a:latin typeface="Cambria Math"/>
                                      <a:ea typeface="Calibri"/>
                                      <a:cs typeface="Cambria Math"/>
                                    </a:rPr>
                                    <m:t>de</m:t>
                                  </m:r>
                                  <m:r>
                                    <a:rPr lang="es-ES_tradnl" sz="1100">
                                      <a:effectLst/>
                                      <a:latin typeface="Cambria Math"/>
                                      <a:ea typeface="Calibri"/>
                                      <a:cs typeface="Cambria Math"/>
                                    </a:rPr>
                                    <m:t> </m:t>
                                  </m:r>
                                  <m:r>
                                    <m:rPr>
                                      <m:sty m:val="p"/>
                                    </m:rPr>
                                    <a:rPr lang="es-ES_tradnl" sz="1100">
                                      <a:effectLst/>
                                      <a:latin typeface="Cambria Math"/>
                                      <a:ea typeface="Calibri"/>
                                      <a:cs typeface="Cambria Math"/>
                                    </a:rPr>
                                    <m:t>trabajos</m:t>
                                  </m:r>
                                  <m:r>
                                    <a:rPr lang="es-ES_tradnl" sz="1100">
                                      <a:effectLst/>
                                      <a:latin typeface="Cambria Math"/>
                                      <a:ea typeface="Calibri"/>
                                      <a:cs typeface="Cambria Math"/>
                                    </a:rPr>
                                    <m:t> </m:t>
                                  </m:r>
                                  <m:r>
                                    <m:rPr>
                                      <m:sty m:val="p"/>
                                    </m:rPr>
                                    <a:rPr lang="es-ES_tradnl" sz="1100">
                                      <a:effectLst/>
                                      <a:latin typeface="Cambria Math"/>
                                      <a:ea typeface="Calibri"/>
                                      <a:cs typeface="Cambria Math"/>
                                    </a:rPr>
                                    <m:t>instalados</m:t>
                                  </m:r>
                                </m:den>
                              </m:f>
                            </m:oMath>
                          </a14:m>
                          <a:r>
                            <a:rPr lang="es-ES_tradnl" sz="1100" dirty="0">
                              <a:effectLst/>
                              <a:latin typeface="Arial"/>
                              <a:ea typeface="Calibri"/>
                              <a:cs typeface="Times New Roman"/>
                            </a:rPr>
                            <a:t>x100</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Semanal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20% de re procesos al instalar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dirty="0">
                              <a:effectLst/>
                              <a:latin typeface="Arial"/>
                              <a:ea typeface="Calibri"/>
                              <a:cs typeface="Times New Roman"/>
                            </a:rPr>
                            <a:t>Control de calidad</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4" name="13 Tabla"/>
              <p:cNvGraphicFramePr>
                <a:graphicFrameLocks noGrp="1"/>
              </p:cNvGraphicFramePr>
              <p:nvPr>
                <p:extLst>
                  <p:ext uri="{D42A27DB-BD31-4B8C-83A1-F6EECF244321}">
                    <p14:modId xmlns:p14="http://schemas.microsoft.com/office/powerpoint/2010/main" val="1808297241"/>
                  </p:ext>
                </p:extLst>
              </p:nvPr>
            </p:nvGraphicFramePr>
            <p:xfrm>
              <a:off x="1982152" y="4364573"/>
              <a:ext cx="5179695" cy="1656715"/>
            </p:xfrm>
            <a:graphic>
              <a:graphicData uri="http://schemas.openxmlformats.org/drawingml/2006/table">
                <a:tbl>
                  <a:tblPr firstRow="1" firstCol="1" bandRow="1"/>
                  <a:tblGrid>
                    <a:gridCol w="1958975"/>
                    <a:gridCol w="3220720"/>
                  </a:tblGrid>
                  <a:tr h="251460">
                    <a:tc>
                      <a:txBody>
                        <a:bodyPr/>
                        <a:lstStyle/>
                        <a:p>
                          <a:pPr algn="ctr">
                            <a:lnSpc>
                              <a:spcPct val="150000"/>
                            </a:lnSpc>
                            <a:spcAft>
                              <a:spcPts val="0"/>
                            </a:spcAft>
                          </a:pPr>
                          <a:r>
                            <a:rPr lang="es-ES_tradnl" sz="1100" b="1" dirty="0">
                              <a:effectLst/>
                              <a:latin typeface="Arial"/>
                              <a:ea typeface="Calibri"/>
                              <a:cs typeface="Times New Roman"/>
                            </a:rPr>
                            <a:t>Nombre del indicador</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Re procesos en instalaciones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Jefe de Instalaciones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15">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7"/>
                          <a:stretch>
                            <a:fillRect l="-60681" t="-129231" b="-207692"/>
                          </a:stretch>
                        </a:blipFill>
                      </a:tcPr>
                    </a:tc>
                  </a:tr>
                  <a:tr h="25146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Semanal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20% de re procesos al instalar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dirty="0">
                              <a:effectLst/>
                              <a:latin typeface="Arial"/>
                              <a:ea typeface="Calibri"/>
                              <a:cs typeface="Times New Roman"/>
                            </a:rPr>
                            <a:t>Control de calidad</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15" name="Rectangle 1"/>
          <p:cNvSpPr>
            <a:spLocks noChangeArrowheads="1"/>
          </p:cNvSpPr>
          <p:nvPr/>
        </p:nvSpPr>
        <p:spPr bwMode="auto">
          <a:xfrm>
            <a:off x="2211388" y="2905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3235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7" name="6 Rectángulo"/>
          <p:cNvSpPr/>
          <p:nvPr/>
        </p:nvSpPr>
        <p:spPr>
          <a:xfrm>
            <a:off x="395536" y="713601"/>
            <a:ext cx="4572000" cy="646331"/>
          </a:xfrm>
          <a:prstGeom prst="rect">
            <a:avLst/>
          </a:prstGeom>
        </p:spPr>
        <p:txBody>
          <a:bodyPr>
            <a:spAutoFit/>
          </a:bodyPr>
          <a:lstStyle/>
          <a:p>
            <a:r>
              <a:rPr lang="es-ES" dirty="0"/>
              <a:t>PROBLEMA 2 Producción de productos con pérdida económica</a:t>
            </a: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635055568"/>
              </p:ext>
            </p:extLst>
          </p:nvPr>
        </p:nvGraphicFramePr>
        <p:xfrm>
          <a:off x="300583" y="1556792"/>
          <a:ext cx="8591897" cy="3043001"/>
        </p:xfrm>
        <a:graphic>
          <a:graphicData uri="http://schemas.openxmlformats.org/drawingml/2006/table">
            <a:tbl>
              <a:tblPr firstRow="1" firstCol="1" bandRow="1"/>
              <a:tblGrid>
                <a:gridCol w="1280673"/>
                <a:gridCol w="902512"/>
                <a:gridCol w="1584176"/>
                <a:gridCol w="864096"/>
                <a:gridCol w="864096"/>
                <a:gridCol w="792088"/>
                <a:gridCol w="720080"/>
                <a:gridCol w="792088"/>
                <a:gridCol w="792088"/>
              </a:tblGrid>
              <a:tr h="519257">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Causas del problema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Objetivo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Plan de implementación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Responsable de tarea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Equipo de apoyo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Lugar a implementar</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Medios de verificación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Fecha límite para implementar</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Costo para implementar ($)</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r>
              <a:tr h="264567">
                <a:tc rowSpan="3">
                  <a:txBody>
                    <a:bodyPr/>
                    <a:lstStyle/>
                    <a:p>
                      <a:pPr algn="ctr">
                        <a:lnSpc>
                          <a:spcPct val="115000"/>
                        </a:lnSpc>
                        <a:spcAft>
                          <a:spcPts val="0"/>
                        </a:spcAft>
                      </a:pPr>
                      <a:r>
                        <a:rPr lang="es-EC" sz="900" dirty="0">
                          <a:solidFill>
                            <a:srgbClr val="000000"/>
                          </a:solidFill>
                          <a:effectLst/>
                          <a:latin typeface="Arial"/>
                          <a:ea typeface="Times New Roman"/>
                          <a:cs typeface="Times New Roman"/>
                        </a:rPr>
                        <a:t>Diseñadores no conocen materiales, medidas de materiales en el mercado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s-EC" sz="900" dirty="0">
                          <a:solidFill>
                            <a:srgbClr val="000000"/>
                          </a:solidFill>
                          <a:effectLst/>
                          <a:latin typeface="Arial"/>
                          <a:ea typeface="Times New Roman"/>
                          <a:cs typeface="Times New Roman"/>
                        </a:rPr>
                        <a:t>Capacitar a los diseñadores en materiales, medidas</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Establecer una lista de materiales medidas comerciales</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Jefe de Bodega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Asistente Bodega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Oficina de Bodega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Lista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2017/07/07</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smtClean="0">
                          <a:effectLst/>
                          <a:latin typeface="Calibri"/>
                          <a:ea typeface="Calibri"/>
                          <a:cs typeface="Times New Roman"/>
                        </a:rPr>
                        <a:t>42,5</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135">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Establecer un plan de inducción de materiales para todo el departamento de Diseño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Jefe de Talento Humano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Jefe de Diseño y Jefe de Bodega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Oficina de Talento Humano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Plan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2017/07/14</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smtClean="0">
                          <a:solidFill>
                            <a:srgbClr val="000000"/>
                          </a:solidFill>
                          <a:effectLst/>
                          <a:latin typeface="Arial"/>
                          <a:ea typeface="Calibri"/>
                          <a:cs typeface="Times New Roman"/>
                        </a:rPr>
                        <a:t>30</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7">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Inducir y capacitar al personal de Diseño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Jefe de Talento Humano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Jefe de Diseño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Oficina de Diseño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Hoja de asistencia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2017/07/17</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smtClean="0">
                          <a:solidFill>
                            <a:srgbClr val="000000"/>
                          </a:solidFill>
                          <a:effectLst/>
                          <a:latin typeface="Arial"/>
                          <a:ea typeface="Calibri"/>
                          <a:cs typeface="Times New Roman"/>
                        </a:rPr>
                        <a:t>51</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072">
                <a:tc>
                  <a:txBody>
                    <a:bodyPr/>
                    <a:lstStyle/>
                    <a:p>
                      <a:pPr algn="ctr">
                        <a:lnSpc>
                          <a:spcPct val="115000"/>
                        </a:lnSpc>
                        <a:spcAft>
                          <a:spcPts val="0"/>
                        </a:spcAft>
                      </a:pPr>
                      <a:r>
                        <a:rPr lang="es-EC" sz="900" dirty="0">
                          <a:solidFill>
                            <a:srgbClr val="000000"/>
                          </a:solidFill>
                          <a:effectLst/>
                          <a:latin typeface="Arial"/>
                          <a:ea typeface="Times New Roman"/>
                          <a:cs typeface="Times New Roman"/>
                        </a:rPr>
                        <a:t>No se recopiló toda la información para realizar un producto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Obtener toda la información para el desarrollo del producto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Crear un formato en el que se establezcan parámetros necesarios para realizar una cotización (materiales, medidas, formas del producto)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Jefe de Diseño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Jefe de Producción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Oficina de Diseño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Evaluación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2017/07/13</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smtClean="0">
                          <a:solidFill>
                            <a:srgbClr val="000000"/>
                          </a:solidFill>
                          <a:effectLst/>
                          <a:latin typeface="Arial"/>
                          <a:ea typeface="Calibri"/>
                          <a:cs typeface="Times New Roman"/>
                        </a:rPr>
                        <a:t>18,5</a:t>
                      </a:r>
                    </a:p>
                    <a:p>
                      <a:pPr algn="ctr">
                        <a:lnSpc>
                          <a:spcPct val="115000"/>
                        </a:lnSpc>
                        <a:spcAft>
                          <a:spcPts val="0"/>
                        </a:spcAft>
                      </a:pPr>
                      <a:r>
                        <a:rPr lang="en-US" sz="900" dirty="0" smtClean="0">
                          <a:solidFill>
                            <a:srgbClr val="000000"/>
                          </a:solidFill>
                          <a:effectLst/>
                          <a:latin typeface="Arial"/>
                          <a:ea typeface="Calibri"/>
                          <a:cs typeface="Times New Roman"/>
                        </a:rPr>
                        <a:t>CONTINUA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7728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1"/>
          <p:cNvSpPr>
            <a:spLocks noChangeArrowheads="1"/>
          </p:cNvSpPr>
          <p:nvPr/>
        </p:nvSpPr>
        <p:spPr bwMode="auto">
          <a:xfrm>
            <a:off x="2211388" y="3046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12" name="11 Tabla"/>
              <p:cNvGraphicFramePr>
                <a:graphicFrameLocks noGrp="1"/>
              </p:cNvGraphicFramePr>
              <p:nvPr>
                <p:extLst>
                  <p:ext uri="{D42A27DB-BD31-4B8C-83A1-F6EECF244321}">
                    <p14:modId xmlns:p14="http://schemas.microsoft.com/office/powerpoint/2010/main" val="768180483"/>
                  </p:ext>
                </p:extLst>
              </p:nvPr>
            </p:nvGraphicFramePr>
            <p:xfrm>
              <a:off x="1982152" y="1236822"/>
              <a:ext cx="5179695" cy="1656715"/>
            </p:xfrm>
            <a:graphic>
              <a:graphicData uri="http://schemas.openxmlformats.org/drawingml/2006/table">
                <a:tbl>
                  <a:tblPr firstRow="1" firstCol="1" bandRow="1"/>
                  <a:tblGrid>
                    <a:gridCol w="1958975"/>
                    <a:gridCol w="3220720"/>
                  </a:tblGrid>
                  <a:tr h="0">
                    <a:tc>
                      <a:txBody>
                        <a:bodyPr/>
                        <a:lstStyle/>
                        <a:p>
                          <a:pPr algn="ctr">
                            <a:lnSpc>
                              <a:spcPct val="150000"/>
                            </a:lnSpc>
                            <a:spcAft>
                              <a:spcPts val="0"/>
                            </a:spcAft>
                          </a:pPr>
                          <a:r>
                            <a:rPr lang="es-ES_tradnl" sz="1100" b="1">
                              <a:effectLst/>
                              <a:latin typeface="Arial"/>
                              <a:ea typeface="Calibri"/>
                              <a:cs typeface="Times New Roman"/>
                            </a:rPr>
                            <a:t>Nombre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S_tradnl" sz="1100">
                              <a:effectLst/>
                              <a:latin typeface="Arial"/>
                              <a:ea typeface="Calibri"/>
                              <a:cs typeface="Times New Roman"/>
                            </a:rPr>
                            <a:t>Cotizaciones con pérdida económica </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S_tradnl" sz="1100">
                              <a:effectLst/>
                              <a:latin typeface="Arial"/>
                              <a:ea typeface="Calibri"/>
                              <a:cs typeface="Times New Roman"/>
                            </a:rPr>
                            <a:t>Jefe de Ventas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14:m>
                            <m:oMath xmlns:m="http://schemas.openxmlformats.org/officeDocument/2006/math">
                              <m:f>
                                <m:fPr>
                                  <m:ctrlPr>
                                    <a:rPr lang="es-EC" sz="1100" i="1">
                                      <a:effectLst/>
                                      <a:latin typeface="Cambria Math"/>
                                      <a:ea typeface="Calibri"/>
                                      <a:cs typeface="Arial"/>
                                    </a:rPr>
                                  </m:ctrlPr>
                                </m:fPr>
                                <m:num>
                                  <m:r>
                                    <a:rPr lang="es-ES_tradnl" sz="1100" i="1">
                                      <a:effectLst/>
                                      <a:latin typeface="Cambria Math"/>
                                      <a:ea typeface="Calibri"/>
                                      <a:cs typeface="Arial"/>
                                    </a:rPr>
                                    <m:t>𝐶𝑎𝑛𝑡𝑖𝑑𝑎𝑑</m:t>
                                  </m:r>
                                  <m:r>
                                    <a:rPr lang="es-ES_tradnl" sz="1100" i="1">
                                      <a:effectLst/>
                                      <a:latin typeface="Cambria Math"/>
                                      <a:ea typeface="Calibri"/>
                                      <a:cs typeface="Arial"/>
                                    </a:rPr>
                                    <m:t> </m:t>
                                  </m:r>
                                  <m:r>
                                    <a:rPr lang="es-ES_tradnl" sz="1100" i="1">
                                      <a:effectLst/>
                                      <a:latin typeface="Cambria Math"/>
                                      <a:ea typeface="Calibri"/>
                                      <a:cs typeface="Arial"/>
                                    </a:rPr>
                                    <m:t>𝑑𝑒</m:t>
                                  </m:r>
                                  <m:r>
                                    <a:rPr lang="es-ES_tradnl" sz="1100" i="1">
                                      <a:effectLst/>
                                      <a:latin typeface="Cambria Math"/>
                                      <a:ea typeface="Calibri"/>
                                      <a:cs typeface="Arial"/>
                                    </a:rPr>
                                    <m:t> </m:t>
                                  </m:r>
                                  <m:r>
                                    <a:rPr lang="es-ES_tradnl" sz="1100" i="1">
                                      <a:effectLst/>
                                      <a:latin typeface="Cambria Math"/>
                                      <a:ea typeface="Calibri"/>
                                      <a:cs typeface="Arial"/>
                                    </a:rPr>
                                    <m:t>𝑡𝑟𝑎𝑏𝑎𝑗𝑜𝑠</m:t>
                                  </m:r>
                                  <m:r>
                                    <a:rPr lang="es-ES_tradnl" sz="1100" i="1">
                                      <a:effectLst/>
                                      <a:latin typeface="Cambria Math"/>
                                      <a:ea typeface="Calibri"/>
                                      <a:cs typeface="Arial"/>
                                    </a:rPr>
                                    <m:t> </m:t>
                                  </m:r>
                                  <m:r>
                                    <a:rPr lang="es-ES_tradnl" sz="1100" i="1">
                                      <a:effectLst/>
                                      <a:latin typeface="Cambria Math"/>
                                      <a:ea typeface="Calibri"/>
                                      <a:cs typeface="Arial"/>
                                    </a:rPr>
                                    <m:t>𝑐𝑜𝑛</m:t>
                                  </m:r>
                                  <m:r>
                                    <a:rPr lang="es-ES_tradnl" sz="1100" i="1">
                                      <a:effectLst/>
                                      <a:latin typeface="Cambria Math"/>
                                      <a:ea typeface="Calibri"/>
                                      <a:cs typeface="Arial"/>
                                    </a:rPr>
                                    <m:t> </m:t>
                                  </m:r>
                                  <m:r>
                                    <a:rPr lang="es-ES_tradnl" sz="1100" i="1">
                                      <a:effectLst/>
                                      <a:latin typeface="Cambria Math"/>
                                      <a:ea typeface="Calibri"/>
                                      <a:cs typeface="Arial"/>
                                    </a:rPr>
                                    <m:t>𝑝</m:t>
                                  </m:r>
                                  <m:r>
                                    <a:rPr lang="es-ES_tradnl" sz="1100" i="1">
                                      <a:effectLst/>
                                      <a:latin typeface="Cambria Math"/>
                                      <a:ea typeface="Calibri"/>
                                      <a:cs typeface="Arial"/>
                                    </a:rPr>
                                    <m:t>é</m:t>
                                  </m:r>
                                  <m:r>
                                    <a:rPr lang="es-ES_tradnl" sz="1100" i="1">
                                      <a:effectLst/>
                                      <a:latin typeface="Cambria Math"/>
                                      <a:ea typeface="Calibri"/>
                                      <a:cs typeface="Arial"/>
                                    </a:rPr>
                                    <m:t>𝑟𝑑𝑖𝑑𝑎</m:t>
                                  </m:r>
                                  <m:r>
                                    <a:rPr lang="es-ES_tradnl" sz="1100" i="1">
                                      <a:effectLst/>
                                      <a:latin typeface="Cambria Math"/>
                                      <a:ea typeface="Calibri"/>
                                      <a:cs typeface="Arial"/>
                                    </a:rPr>
                                    <m:t> </m:t>
                                  </m:r>
                                  <m:r>
                                    <a:rPr lang="es-ES_tradnl" sz="1100" i="1">
                                      <a:effectLst/>
                                      <a:latin typeface="Cambria Math"/>
                                      <a:ea typeface="Calibri"/>
                                      <a:cs typeface="Arial"/>
                                    </a:rPr>
                                    <m:t>𝑒𝑐𝑜𝑛</m:t>
                                  </m:r>
                                  <m:r>
                                    <a:rPr lang="es-ES_tradnl" sz="1100" i="1">
                                      <a:effectLst/>
                                      <a:latin typeface="Cambria Math"/>
                                      <a:ea typeface="Calibri"/>
                                      <a:cs typeface="Arial"/>
                                    </a:rPr>
                                    <m:t>ó</m:t>
                                  </m:r>
                                  <m:r>
                                    <a:rPr lang="es-ES_tradnl" sz="1100" i="1">
                                      <a:effectLst/>
                                      <a:latin typeface="Cambria Math"/>
                                      <a:ea typeface="Calibri"/>
                                      <a:cs typeface="Arial"/>
                                    </a:rPr>
                                    <m:t>𝑚𝑖𝑐𝑎</m:t>
                                  </m:r>
                                </m:num>
                                <m:den>
                                  <m:r>
                                    <m:rPr>
                                      <m:sty m:val="p"/>
                                    </m:rPr>
                                    <a:rPr lang="es-ES_tradnl" sz="1100">
                                      <a:effectLst/>
                                      <a:latin typeface="Cambria Math"/>
                                      <a:ea typeface="Calibri"/>
                                      <a:cs typeface="Cambria Math"/>
                                    </a:rPr>
                                    <m:t>Cantidad</m:t>
                                  </m:r>
                                  <m:r>
                                    <a:rPr lang="es-ES_tradnl" sz="1100">
                                      <a:effectLst/>
                                      <a:latin typeface="Cambria Math"/>
                                      <a:ea typeface="Calibri"/>
                                      <a:cs typeface="Cambria Math"/>
                                    </a:rPr>
                                    <m:t>  </m:t>
                                  </m:r>
                                  <m:r>
                                    <m:rPr>
                                      <m:sty m:val="p"/>
                                    </m:rPr>
                                    <a:rPr lang="es-ES_tradnl" sz="1100">
                                      <a:effectLst/>
                                      <a:latin typeface="Cambria Math"/>
                                      <a:ea typeface="Calibri"/>
                                      <a:cs typeface="Cambria Math"/>
                                    </a:rPr>
                                    <m:t>total</m:t>
                                  </m:r>
                                  <m:r>
                                    <a:rPr lang="es-ES_tradnl" sz="1100">
                                      <a:effectLst/>
                                      <a:latin typeface="Cambria Math"/>
                                      <a:ea typeface="Calibri"/>
                                      <a:cs typeface="Cambria Math"/>
                                    </a:rPr>
                                    <m:t> </m:t>
                                  </m:r>
                                  <m:r>
                                    <m:rPr>
                                      <m:sty m:val="p"/>
                                    </m:rPr>
                                    <a:rPr lang="es-ES_tradnl" sz="1100">
                                      <a:effectLst/>
                                      <a:latin typeface="Cambria Math"/>
                                      <a:ea typeface="Calibri"/>
                                      <a:cs typeface="Cambria Math"/>
                                    </a:rPr>
                                    <m:t>de</m:t>
                                  </m:r>
                                  <m:r>
                                    <a:rPr lang="es-ES_tradnl" sz="1100">
                                      <a:effectLst/>
                                      <a:latin typeface="Cambria Math"/>
                                      <a:ea typeface="Calibri"/>
                                      <a:cs typeface="Cambria Math"/>
                                    </a:rPr>
                                    <m:t> </m:t>
                                  </m:r>
                                  <m:r>
                                    <m:rPr>
                                      <m:sty m:val="p"/>
                                    </m:rPr>
                                    <a:rPr lang="es-ES_tradnl" sz="1100">
                                      <a:effectLst/>
                                      <a:latin typeface="Cambria Math"/>
                                      <a:ea typeface="Calibri"/>
                                      <a:cs typeface="Cambria Math"/>
                                    </a:rPr>
                                    <m:t>trabajos</m:t>
                                  </m:r>
                                </m:den>
                              </m:f>
                            </m:oMath>
                          </a14:m>
                          <a:r>
                            <a:rPr lang="es-ES_tradnl" sz="1100">
                              <a:effectLst/>
                              <a:latin typeface="Arial"/>
                              <a:ea typeface="Calibri"/>
                              <a:cs typeface="Times New Roman"/>
                            </a:rPr>
                            <a:t>x100</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S_tradnl" sz="1100">
                              <a:effectLst/>
                              <a:latin typeface="Arial"/>
                              <a:ea typeface="Calibri"/>
                              <a:cs typeface="Times New Roman"/>
                            </a:rPr>
                            <a:t>Semanal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S_tradnl" sz="1100">
                              <a:effectLst/>
                              <a:latin typeface="Arial"/>
                              <a:ea typeface="Calibri"/>
                              <a:cs typeface="Times New Roman"/>
                            </a:rPr>
                            <a:t>20% de trabajos con pérdidas económica</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S_tradnl" sz="1100" dirty="0">
                              <a:effectLst/>
                              <a:latin typeface="Arial"/>
                              <a:ea typeface="Calibri"/>
                              <a:cs typeface="Times New Roman"/>
                            </a:rPr>
                            <a:t>Jefe Financiero</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2" name="11 Tabla"/>
              <p:cNvGraphicFramePr>
                <a:graphicFrameLocks noGrp="1"/>
              </p:cNvGraphicFramePr>
              <p:nvPr>
                <p:extLst>
                  <p:ext uri="{D42A27DB-BD31-4B8C-83A1-F6EECF244321}">
                    <p14:modId xmlns:p14="http://schemas.microsoft.com/office/powerpoint/2010/main" val="768180483"/>
                  </p:ext>
                </p:extLst>
              </p:nvPr>
            </p:nvGraphicFramePr>
            <p:xfrm>
              <a:off x="1982152" y="1236822"/>
              <a:ext cx="5179695" cy="1656715"/>
            </p:xfrm>
            <a:graphic>
              <a:graphicData uri="http://schemas.openxmlformats.org/drawingml/2006/table">
                <a:tbl>
                  <a:tblPr firstRow="1" firstCol="1" bandRow="1"/>
                  <a:tblGrid>
                    <a:gridCol w="1958975"/>
                    <a:gridCol w="3220720"/>
                  </a:tblGrid>
                  <a:tr h="251460">
                    <a:tc>
                      <a:txBody>
                        <a:bodyPr/>
                        <a:lstStyle/>
                        <a:p>
                          <a:pPr algn="ctr">
                            <a:lnSpc>
                              <a:spcPct val="150000"/>
                            </a:lnSpc>
                            <a:spcAft>
                              <a:spcPts val="0"/>
                            </a:spcAft>
                          </a:pPr>
                          <a:r>
                            <a:rPr lang="es-ES_tradnl" sz="1100" b="1">
                              <a:effectLst/>
                              <a:latin typeface="Arial"/>
                              <a:ea typeface="Calibri"/>
                              <a:cs typeface="Times New Roman"/>
                            </a:rPr>
                            <a:t>Nombre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S_tradnl" sz="1100">
                              <a:effectLst/>
                              <a:latin typeface="Arial"/>
                              <a:ea typeface="Calibri"/>
                              <a:cs typeface="Times New Roman"/>
                            </a:rPr>
                            <a:t>Cotizaciones con pérdida económica </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S_tradnl" sz="1100">
                              <a:effectLst/>
                              <a:latin typeface="Arial"/>
                              <a:ea typeface="Calibri"/>
                              <a:cs typeface="Times New Roman"/>
                            </a:rPr>
                            <a:t>Jefe de Ventas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15">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5"/>
                          <a:stretch>
                            <a:fillRect l="-60681" t="-129231" b="-207692"/>
                          </a:stretch>
                        </a:blipFill>
                      </a:tcPr>
                    </a:tc>
                  </a:tr>
                  <a:tr h="25146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S_tradnl" sz="1100">
                              <a:effectLst/>
                              <a:latin typeface="Arial"/>
                              <a:ea typeface="Calibri"/>
                              <a:cs typeface="Times New Roman"/>
                            </a:rPr>
                            <a:t>Semanal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S_tradnl" sz="1100">
                              <a:effectLst/>
                              <a:latin typeface="Arial"/>
                              <a:ea typeface="Calibri"/>
                              <a:cs typeface="Times New Roman"/>
                            </a:rPr>
                            <a:t>20% de trabajos con pérdidas económica</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S_tradnl" sz="1100" dirty="0">
                              <a:effectLst/>
                              <a:latin typeface="Arial"/>
                              <a:ea typeface="Calibri"/>
                              <a:cs typeface="Times New Roman"/>
                            </a:rPr>
                            <a:t>Jefe Financiero</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3" name="12 Tabla"/>
              <p:cNvGraphicFramePr>
                <a:graphicFrameLocks noGrp="1"/>
              </p:cNvGraphicFramePr>
              <p:nvPr>
                <p:extLst>
                  <p:ext uri="{D42A27DB-BD31-4B8C-83A1-F6EECF244321}">
                    <p14:modId xmlns:p14="http://schemas.microsoft.com/office/powerpoint/2010/main" val="120790895"/>
                  </p:ext>
                </p:extLst>
              </p:nvPr>
            </p:nvGraphicFramePr>
            <p:xfrm>
              <a:off x="2130838" y="3451225"/>
              <a:ext cx="5179695" cy="1625537"/>
            </p:xfrm>
            <a:graphic>
              <a:graphicData uri="http://schemas.openxmlformats.org/drawingml/2006/table">
                <a:tbl>
                  <a:tblPr firstRow="1" firstCol="1" bandRow="1"/>
                  <a:tblGrid>
                    <a:gridCol w="1958975"/>
                    <a:gridCol w="3220720"/>
                  </a:tblGrid>
                  <a:tr h="0">
                    <a:tc>
                      <a:txBody>
                        <a:bodyPr/>
                        <a:lstStyle/>
                        <a:p>
                          <a:pPr algn="ctr">
                            <a:lnSpc>
                              <a:spcPct val="150000"/>
                            </a:lnSpc>
                            <a:spcAft>
                              <a:spcPts val="0"/>
                            </a:spcAft>
                          </a:pPr>
                          <a:r>
                            <a:rPr lang="es-ES_tradnl" sz="1100" b="1">
                              <a:effectLst/>
                              <a:latin typeface="Arial"/>
                              <a:ea typeface="Calibri"/>
                              <a:cs typeface="Times New Roman"/>
                            </a:rPr>
                            <a:t>Nombre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Falta de información en levantamientos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Jefe de Instalaciones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14:m>
                            <m:oMath xmlns:m="http://schemas.openxmlformats.org/officeDocument/2006/math">
                              <m:f>
                                <m:fPr>
                                  <m:ctrlPr>
                                    <a:rPr lang="es-EC" sz="1100" i="1">
                                      <a:effectLst/>
                                      <a:latin typeface="Cambria Math"/>
                                      <a:ea typeface="Calibri"/>
                                      <a:cs typeface="Arial"/>
                                    </a:rPr>
                                  </m:ctrlPr>
                                </m:fPr>
                                <m:num>
                                  <m:r>
                                    <a:rPr lang="es-ES_tradnl" sz="1100" i="1">
                                      <a:effectLst/>
                                      <a:latin typeface="Cambria Math"/>
                                      <a:ea typeface="Calibri"/>
                                      <a:cs typeface="Arial"/>
                                    </a:rPr>
                                    <m:t>𝐿𝑒𝑣𝑎𝑛𝑡𝑎𝑚𝑖𝑒𝑛𝑡𝑜</m:t>
                                  </m:r>
                                  <m:r>
                                    <a:rPr lang="es-ES_tradnl" sz="1100" i="1">
                                      <a:effectLst/>
                                      <a:latin typeface="Cambria Math"/>
                                      <a:ea typeface="Calibri"/>
                                      <a:cs typeface="Arial"/>
                                    </a:rPr>
                                    <m:t> </m:t>
                                  </m:r>
                                  <m:r>
                                    <a:rPr lang="es-ES_tradnl" sz="1100" i="1">
                                      <a:effectLst/>
                                      <a:latin typeface="Cambria Math"/>
                                      <a:ea typeface="Calibri"/>
                                      <a:cs typeface="Arial"/>
                                    </a:rPr>
                                    <m:t>𝑑𝑒</m:t>
                                  </m:r>
                                  <m:r>
                                    <a:rPr lang="es-ES_tradnl" sz="1100" i="1">
                                      <a:effectLst/>
                                      <a:latin typeface="Cambria Math"/>
                                      <a:ea typeface="Calibri"/>
                                      <a:cs typeface="Arial"/>
                                    </a:rPr>
                                    <m:t> </m:t>
                                  </m:r>
                                  <m:r>
                                    <a:rPr lang="es-ES_tradnl" sz="1100" i="1">
                                      <a:effectLst/>
                                      <a:latin typeface="Cambria Math"/>
                                      <a:ea typeface="Calibri"/>
                                      <a:cs typeface="Arial"/>
                                    </a:rPr>
                                    <m:t>𝑖𝑛𝑓𝑜𝑟𝑚𝑎𝑐𝑖</m:t>
                                  </m:r>
                                  <m:r>
                                    <a:rPr lang="es-ES_tradnl" sz="1100" i="1">
                                      <a:effectLst/>
                                      <a:latin typeface="Cambria Math"/>
                                      <a:ea typeface="Calibri"/>
                                      <a:cs typeface="Arial"/>
                                    </a:rPr>
                                    <m:t>ó</m:t>
                                  </m:r>
                                  <m:r>
                                    <a:rPr lang="es-ES_tradnl" sz="1100" i="1">
                                      <a:effectLst/>
                                      <a:latin typeface="Cambria Math"/>
                                      <a:ea typeface="Calibri"/>
                                      <a:cs typeface="Arial"/>
                                    </a:rPr>
                                    <m:t>𝑛</m:t>
                                  </m:r>
                                  <m:r>
                                    <a:rPr lang="es-ES_tradnl" sz="1100" i="1">
                                      <a:effectLst/>
                                      <a:latin typeface="Cambria Math"/>
                                      <a:ea typeface="Calibri"/>
                                      <a:cs typeface="Arial"/>
                                    </a:rPr>
                                    <m:t>  </m:t>
                                  </m:r>
                                  <m:r>
                                    <a:rPr lang="es-ES_tradnl" sz="1100" i="1">
                                      <a:effectLst/>
                                      <a:latin typeface="Cambria Math"/>
                                      <a:ea typeface="Calibri"/>
                                      <a:cs typeface="Arial"/>
                                    </a:rPr>
                                    <m:t>𝑐𝑜𝑛</m:t>
                                  </m:r>
                                  <m:r>
                                    <a:rPr lang="es-ES_tradnl" sz="1100" i="1">
                                      <a:effectLst/>
                                      <a:latin typeface="Cambria Math"/>
                                      <a:ea typeface="Calibri"/>
                                      <a:cs typeface="Arial"/>
                                    </a:rPr>
                                    <m:t> </m:t>
                                  </m:r>
                                  <m:r>
                                    <a:rPr lang="es-ES_tradnl" sz="1100" i="1">
                                      <a:effectLst/>
                                      <a:latin typeface="Cambria Math"/>
                                      <a:ea typeface="Calibri"/>
                                      <a:cs typeface="Arial"/>
                                    </a:rPr>
                                    <m:t>𝑜𝑏𝑠𝑒𝑟𝑣𝑎𝑐𝑖𝑜𝑛𝑒𝑠</m:t>
                                  </m:r>
                                </m:num>
                                <m:den>
                                  <m:r>
                                    <m:rPr>
                                      <m:sty m:val="p"/>
                                    </m:rPr>
                                    <a:rPr lang="es-ES_tradnl" sz="1100">
                                      <a:effectLst/>
                                      <a:latin typeface="Cambria Math"/>
                                      <a:ea typeface="Calibri"/>
                                      <a:cs typeface="Cambria Math"/>
                                    </a:rPr>
                                    <m:t>Cantidad</m:t>
                                  </m:r>
                                  <m:r>
                                    <a:rPr lang="es-ES_tradnl" sz="1100">
                                      <a:effectLst/>
                                      <a:latin typeface="Cambria Math"/>
                                      <a:ea typeface="Calibri"/>
                                      <a:cs typeface="Cambria Math"/>
                                    </a:rPr>
                                    <m:t>  </m:t>
                                  </m:r>
                                  <m:r>
                                    <m:rPr>
                                      <m:sty m:val="p"/>
                                    </m:rPr>
                                    <a:rPr lang="es-ES_tradnl" sz="1100">
                                      <a:effectLst/>
                                      <a:latin typeface="Cambria Math"/>
                                      <a:ea typeface="Calibri"/>
                                      <a:cs typeface="Cambria Math"/>
                                    </a:rPr>
                                    <m:t>total</m:t>
                                  </m:r>
                                  <m:r>
                                    <a:rPr lang="es-ES_tradnl" sz="1100">
                                      <a:effectLst/>
                                      <a:latin typeface="Cambria Math"/>
                                      <a:ea typeface="Calibri"/>
                                      <a:cs typeface="Cambria Math"/>
                                    </a:rPr>
                                    <m:t> </m:t>
                                  </m:r>
                                  <m:r>
                                    <m:rPr>
                                      <m:sty m:val="p"/>
                                    </m:rPr>
                                    <a:rPr lang="es-ES_tradnl" sz="1100">
                                      <a:effectLst/>
                                      <a:latin typeface="Cambria Math"/>
                                      <a:ea typeface="Calibri"/>
                                      <a:cs typeface="Cambria Math"/>
                                    </a:rPr>
                                    <m:t>de</m:t>
                                  </m:r>
                                  <m:r>
                                    <a:rPr lang="es-ES_tradnl" sz="1100">
                                      <a:effectLst/>
                                      <a:latin typeface="Cambria Math"/>
                                      <a:ea typeface="Calibri"/>
                                      <a:cs typeface="Cambria Math"/>
                                    </a:rPr>
                                    <m:t> </m:t>
                                  </m:r>
                                  <m:r>
                                    <m:rPr>
                                      <m:sty m:val="p"/>
                                    </m:rPr>
                                    <a:rPr lang="es-ES_tradnl" sz="1100">
                                      <a:effectLst/>
                                      <a:latin typeface="Cambria Math"/>
                                      <a:ea typeface="Calibri"/>
                                      <a:cs typeface="Cambria Math"/>
                                    </a:rPr>
                                    <m:t>levantamientos</m:t>
                                  </m:r>
                                  <m:r>
                                    <a:rPr lang="es-ES_tradnl" sz="1100">
                                      <a:effectLst/>
                                      <a:latin typeface="Cambria Math"/>
                                      <a:ea typeface="Calibri"/>
                                      <a:cs typeface="Cambria Math"/>
                                    </a:rPr>
                                    <m:t> </m:t>
                                  </m:r>
                                  <m:r>
                                    <m:rPr>
                                      <m:sty m:val="p"/>
                                    </m:rPr>
                                    <a:rPr lang="es-ES_tradnl" sz="1100">
                                      <a:effectLst/>
                                      <a:latin typeface="Cambria Math"/>
                                      <a:ea typeface="Calibri"/>
                                      <a:cs typeface="Cambria Math"/>
                                    </a:rPr>
                                    <m:t>de</m:t>
                                  </m:r>
                                  <m:r>
                                    <a:rPr lang="es-ES_tradnl" sz="1100">
                                      <a:effectLst/>
                                      <a:latin typeface="Cambria Math"/>
                                      <a:ea typeface="Calibri"/>
                                      <a:cs typeface="Cambria Math"/>
                                    </a:rPr>
                                    <m:t> </m:t>
                                  </m:r>
                                  <m:r>
                                    <m:rPr>
                                      <m:sty m:val="p"/>
                                    </m:rPr>
                                    <a:rPr lang="es-ES_tradnl" sz="1100">
                                      <a:effectLst/>
                                      <a:latin typeface="Cambria Math"/>
                                      <a:ea typeface="Calibri"/>
                                      <a:cs typeface="Cambria Math"/>
                                    </a:rPr>
                                    <m:t>informaci</m:t>
                                  </m:r>
                                  <m:r>
                                    <a:rPr lang="es-ES_tradnl" sz="1100">
                                      <a:effectLst/>
                                      <a:latin typeface="Cambria Math"/>
                                      <a:ea typeface="Calibri"/>
                                      <a:cs typeface="Cambria Math"/>
                                    </a:rPr>
                                    <m:t>ó</m:t>
                                  </m:r>
                                  <m:r>
                                    <m:rPr>
                                      <m:sty m:val="p"/>
                                    </m:rPr>
                                    <a:rPr lang="es-ES_tradnl" sz="1100">
                                      <a:effectLst/>
                                      <a:latin typeface="Cambria Math"/>
                                      <a:ea typeface="Calibri"/>
                                      <a:cs typeface="Cambria Math"/>
                                    </a:rPr>
                                    <m:t>n</m:t>
                                  </m:r>
                                </m:den>
                              </m:f>
                            </m:oMath>
                          </a14:m>
                          <a:r>
                            <a:rPr lang="es-ES_tradnl" sz="1100">
                              <a:effectLst/>
                              <a:latin typeface="Arial"/>
                              <a:ea typeface="Calibri"/>
                              <a:cs typeface="Times New Roman"/>
                            </a:rPr>
                            <a:t>x100</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Semanal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20% de re procesos al instalar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dirty="0">
                              <a:effectLst/>
                              <a:latin typeface="Arial"/>
                              <a:ea typeface="Calibri"/>
                              <a:cs typeface="Times New Roman"/>
                            </a:rPr>
                            <a:t>Jefe de Diseño</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3" name="12 Tabla"/>
              <p:cNvGraphicFramePr>
                <a:graphicFrameLocks noGrp="1"/>
              </p:cNvGraphicFramePr>
              <p:nvPr>
                <p:extLst>
                  <p:ext uri="{D42A27DB-BD31-4B8C-83A1-F6EECF244321}">
                    <p14:modId xmlns:p14="http://schemas.microsoft.com/office/powerpoint/2010/main" val="120790895"/>
                  </p:ext>
                </p:extLst>
              </p:nvPr>
            </p:nvGraphicFramePr>
            <p:xfrm>
              <a:off x="2130838" y="3451225"/>
              <a:ext cx="5179695" cy="1625537"/>
            </p:xfrm>
            <a:graphic>
              <a:graphicData uri="http://schemas.openxmlformats.org/drawingml/2006/table">
                <a:tbl>
                  <a:tblPr firstRow="1" firstCol="1" bandRow="1"/>
                  <a:tblGrid>
                    <a:gridCol w="1958975"/>
                    <a:gridCol w="3220720"/>
                  </a:tblGrid>
                  <a:tr h="251460">
                    <a:tc>
                      <a:txBody>
                        <a:bodyPr/>
                        <a:lstStyle/>
                        <a:p>
                          <a:pPr algn="ctr">
                            <a:lnSpc>
                              <a:spcPct val="150000"/>
                            </a:lnSpc>
                            <a:spcAft>
                              <a:spcPts val="0"/>
                            </a:spcAft>
                          </a:pPr>
                          <a:r>
                            <a:rPr lang="es-ES_tradnl" sz="1100" b="1">
                              <a:effectLst/>
                              <a:latin typeface="Arial"/>
                              <a:ea typeface="Calibri"/>
                              <a:cs typeface="Times New Roman"/>
                            </a:rPr>
                            <a:t>Nombre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Falta de información en levantamientos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Jefe de Instalaciones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237">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l="-60985" t="-138333" r="-189" b="-225000"/>
                          </a:stretch>
                        </a:blipFill>
                      </a:tcPr>
                    </a:tc>
                  </a:tr>
                  <a:tr h="25146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Semanal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a:effectLst/>
                              <a:latin typeface="Arial"/>
                              <a:ea typeface="Calibri"/>
                              <a:cs typeface="Times New Roman"/>
                            </a:rPr>
                            <a:t>20% de re procesos al instalar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s-ES_tradnl" sz="1100" dirty="0">
                              <a:effectLst/>
                              <a:latin typeface="Arial"/>
                              <a:ea typeface="Calibri"/>
                              <a:cs typeface="Times New Roman"/>
                            </a:rPr>
                            <a:t>Jefe de Diseño</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1546073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5280" y="0"/>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2" name="1 Rectángulo"/>
          <p:cNvSpPr/>
          <p:nvPr/>
        </p:nvSpPr>
        <p:spPr>
          <a:xfrm>
            <a:off x="515440" y="836712"/>
            <a:ext cx="646331" cy="400110"/>
          </a:xfrm>
          <a:prstGeom prst="rect">
            <a:avLst/>
          </a:prstGeom>
        </p:spPr>
        <p:txBody>
          <a:bodyPr wrap="none">
            <a:spAutoFit/>
          </a:bodyPr>
          <a:lstStyle/>
          <a:p>
            <a:pPr lvl="1"/>
            <a:endParaRPr lang="es-EC" sz="2000"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7" name="6 Rectángulo"/>
          <p:cNvSpPr/>
          <p:nvPr/>
        </p:nvSpPr>
        <p:spPr>
          <a:xfrm>
            <a:off x="395536" y="713601"/>
            <a:ext cx="6696744" cy="369332"/>
          </a:xfrm>
          <a:prstGeom prst="rect">
            <a:avLst/>
          </a:prstGeom>
        </p:spPr>
        <p:txBody>
          <a:bodyPr wrap="square">
            <a:spAutoFit/>
          </a:bodyPr>
          <a:lstStyle/>
          <a:p>
            <a:r>
              <a:rPr lang="es-ES" dirty="0"/>
              <a:t>PROBLEMA 3 Re procesos en los productos (vinilos, pintura, medidas)</a:t>
            </a:r>
            <a:endParaRPr lang="es-EC" dirty="0"/>
          </a:p>
        </p:txBody>
      </p:sp>
      <p:graphicFrame>
        <p:nvGraphicFramePr>
          <p:cNvPr id="10" name="9 Tabla"/>
          <p:cNvGraphicFramePr>
            <a:graphicFrameLocks noGrp="1"/>
          </p:cNvGraphicFramePr>
          <p:nvPr>
            <p:extLst>
              <p:ext uri="{D42A27DB-BD31-4B8C-83A1-F6EECF244321}">
                <p14:modId xmlns:p14="http://schemas.microsoft.com/office/powerpoint/2010/main" val="2469361236"/>
              </p:ext>
            </p:extLst>
          </p:nvPr>
        </p:nvGraphicFramePr>
        <p:xfrm>
          <a:off x="200236" y="1484784"/>
          <a:ext cx="8712967" cy="2254331"/>
        </p:xfrm>
        <a:graphic>
          <a:graphicData uri="http://schemas.openxmlformats.org/drawingml/2006/table">
            <a:tbl>
              <a:tblPr firstRow="1" firstCol="1" bandRow="1"/>
              <a:tblGrid>
                <a:gridCol w="1296143"/>
                <a:gridCol w="1008112"/>
                <a:gridCol w="1296144"/>
                <a:gridCol w="864096"/>
                <a:gridCol w="720080"/>
                <a:gridCol w="864096"/>
                <a:gridCol w="864096"/>
                <a:gridCol w="936104"/>
                <a:gridCol w="864096"/>
              </a:tblGrid>
              <a:tr h="519257">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Causas del problema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Objetivo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Plan de implementación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Responsable de tarea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Equipo de apoyo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Lugar a implementar</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Medios de verificación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Fecha límite para implementar</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Costo para implementar ($)</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r>
              <a:tr h="389443">
                <a:tc rowSpan="3">
                  <a:txBody>
                    <a:bodyPr/>
                    <a:lstStyle/>
                    <a:p>
                      <a:pPr algn="ctr">
                        <a:lnSpc>
                          <a:spcPct val="115000"/>
                        </a:lnSpc>
                        <a:spcAft>
                          <a:spcPts val="0"/>
                        </a:spcAft>
                      </a:pPr>
                      <a:r>
                        <a:rPr lang="es-EC" sz="900" dirty="0">
                          <a:solidFill>
                            <a:srgbClr val="000000"/>
                          </a:solidFill>
                          <a:effectLst/>
                          <a:latin typeface="Arial"/>
                          <a:ea typeface="Times New Roman"/>
                          <a:cs typeface="Times New Roman"/>
                        </a:rPr>
                        <a:t>Mala lectura de planos de construcción por parte de trabajadores</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s-EC" sz="900" dirty="0">
                          <a:solidFill>
                            <a:srgbClr val="000000"/>
                          </a:solidFill>
                          <a:effectLst/>
                          <a:latin typeface="Arial"/>
                          <a:ea typeface="Times New Roman"/>
                          <a:cs typeface="Times New Roman"/>
                        </a:rPr>
                        <a:t>Disminuir los re procesos</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Evaluar a personal de producción (lectura de planos de construcción, procesos) </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Jefe de Talento Humano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Jefe de Producción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Taller</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Evaluación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2017/07/14</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smtClean="0">
                          <a:solidFill>
                            <a:srgbClr val="000000"/>
                          </a:solidFill>
                          <a:effectLst/>
                          <a:latin typeface="Arial"/>
                          <a:ea typeface="Times New Roman"/>
                          <a:cs typeface="Times New Roman"/>
                        </a:rPr>
                        <a:t>70</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44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Establecer un plan de capacitación (lectura de planos de construcción, procesos)</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Jefe de Talento Humano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 Jefe de Producción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Sala de reuniones</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Plan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2017/07/15</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100</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44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Capacitar al personal en procesos, lectura de planos de construcción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Jefe de Talento Humano</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 Jefe de Producción</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Taller</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Hoja de asistencia</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2017/07/17</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smtClean="0">
                          <a:solidFill>
                            <a:srgbClr val="000000"/>
                          </a:solidFill>
                          <a:effectLst/>
                          <a:latin typeface="Arial"/>
                          <a:ea typeface="Times New Roman"/>
                          <a:cs typeface="Times New Roman"/>
                        </a:rPr>
                        <a:t>70</a:t>
                      </a:r>
                      <a:endParaRPr lang="es-EC" sz="1100" dirty="0">
                        <a:effectLst/>
                        <a:latin typeface="Calibri"/>
                        <a:ea typeface="Calibri"/>
                        <a:cs typeface="Times New Roman"/>
                      </a:endParaRPr>
                    </a:p>
                  </a:txBody>
                  <a:tcPr marL="41155" marR="411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687117694"/>
                  </p:ext>
                </p:extLst>
              </p:nvPr>
            </p:nvGraphicFramePr>
            <p:xfrm>
              <a:off x="1921123" y="3861048"/>
              <a:ext cx="5179695" cy="1656715"/>
            </p:xfrm>
            <a:graphic>
              <a:graphicData uri="http://schemas.openxmlformats.org/drawingml/2006/table">
                <a:tbl>
                  <a:tblPr firstRow="1" firstCol="1" bandRow="1"/>
                  <a:tblGrid>
                    <a:gridCol w="1958975"/>
                    <a:gridCol w="3220720"/>
                  </a:tblGrid>
                  <a:tr h="0">
                    <a:tc>
                      <a:txBody>
                        <a:bodyPr/>
                        <a:lstStyle/>
                        <a:p>
                          <a:pPr algn="ctr">
                            <a:lnSpc>
                              <a:spcPct val="150000"/>
                            </a:lnSpc>
                            <a:spcAft>
                              <a:spcPts val="0"/>
                            </a:spcAft>
                          </a:pPr>
                          <a:r>
                            <a:rPr lang="es-ES_tradnl" sz="1100" b="1">
                              <a:effectLst/>
                              <a:latin typeface="Arial"/>
                              <a:ea typeface="Calibri"/>
                              <a:cs typeface="Times New Roman"/>
                            </a:rPr>
                            <a:t>Nombre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_tradnl" sz="1100">
                              <a:effectLst/>
                              <a:latin typeface="Arial"/>
                              <a:ea typeface="Calibri"/>
                              <a:cs typeface="Times New Roman"/>
                            </a:rPr>
                            <a:t>Re procesos en Producción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_tradnl" sz="1100">
                              <a:effectLst/>
                              <a:latin typeface="Arial"/>
                              <a:ea typeface="Calibri"/>
                              <a:cs typeface="Times New Roman"/>
                            </a:rPr>
                            <a:t>Jefe de Producción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14:m>
                            <m:oMath xmlns:m="http://schemas.openxmlformats.org/officeDocument/2006/math">
                              <m:f>
                                <m:fPr>
                                  <m:ctrlPr>
                                    <a:rPr lang="es-EC" sz="1100" i="1">
                                      <a:effectLst/>
                                      <a:latin typeface="Cambria Math"/>
                                      <a:ea typeface="Calibri"/>
                                      <a:cs typeface="Arial"/>
                                    </a:rPr>
                                  </m:ctrlPr>
                                </m:fPr>
                                <m:num>
                                  <m:r>
                                    <a:rPr lang="es-ES_tradnl" sz="1100" i="1">
                                      <a:effectLst/>
                                      <a:latin typeface="Cambria Math"/>
                                      <a:ea typeface="Calibri"/>
                                      <a:cs typeface="Arial"/>
                                    </a:rPr>
                                    <m:t>𝐶𝑎𝑛𝑡𝑖𝑑𝑎𝑑</m:t>
                                  </m:r>
                                  <m:r>
                                    <a:rPr lang="es-ES_tradnl" sz="1100" i="1">
                                      <a:effectLst/>
                                      <a:latin typeface="Cambria Math"/>
                                      <a:ea typeface="Calibri"/>
                                      <a:cs typeface="Arial"/>
                                    </a:rPr>
                                    <m:t>  </m:t>
                                  </m:r>
                                  <m:r>
                                    <a:rPr lang="es-ES_tradnl" sz="1100" i="1">
                                      <a:effectLst/>
                                      <a:latin typeface="Cambria Math"/>
                                      <a:ea typeface="Calibri"/>
                                      <a:cs typeface="Arial"/>
                                    </a:rPr>
                                    <m:t>𝑑𝑒</m:t>
                                  </m:r>
                                  <m:r>
                                    <a:rPr lang="es-ES_tradnl" sz="1100" i="1">
                                      <a:effectLst/>
                                      <a:latin typeface="Cambria Math"/>
                                      <a:ea typeface="Calibri"/>
                                      <a:cs typeface="Arial"/>
                                    </a:rPr>
                                    <m:t> </m:t>
                                  </m:r>
                                  <m:r>
                                    <a:rPr lang="es-ES_tradnl" sz="1100" i="1">
                                      <a:effectLst/>
                                      <a:latin typeface="Cambria Math"/>
                                      <a:ea typeface="Calibri"/>
                                      <a:cs typeface="Arial"/>
                                    </a:rPr>
                                    <m:t>𝑟𝑒</m:t>
                                  </m:r>
                                  <m:r>
                                    <a:rPr lang="es-ES_tradnl" sz="1100" i="1">
                                      <a:effectLst/>
                                      <a:latin typeface="Cambria Math"/>
                                      <a:ea typeface="Calibri"/>
                                      <a:cs typeface="Arial"/>
                                    </a:rPr>
                                    <m:t> </m:t>
                                  </m:r>
                                  <m:r>
                                    <a:rPr lang="es-ES_tradnl" sz="1100" i="1">
                                      <a:effectLst/>
                                      <a:latin typeface="Cambria Math"/>
                                      <a:ea typeface="Calibri"/>
                                      <a:cs typeface="Arial"/>
                                    </a:rPr>
                                    <m:t>𝑝𝑟𝑜𝑐𝑒𝑠𝑜𝑠</m:t>
                                  </m:r>
                                  <m:r>
                                    <a:rPr lang="es-ES_tradnl" sz="1100" i="1">
                                      <a:effectLst/>
                                      <a:latin typeface="Cambria Math"/>
                                      <a:ea typeface="Calibri"/>
                                      <a:cs typeface="Arial"/>
                                    </a:rPr>
                                    <m:t> </m:t>
                                  </m:r>
                                  <m:r>
                                    <a:rPr lang="es-ES_tradnl" sz="1100" i="1">
                                      <a:effectLst/>
                                      <a:latin typeface="Cambria Math"/>
                                      <a:ea typeface="Calibri"/>
                                      <a:cs typeface="Arial"/>
                                    </a:rPr>
                                    <m:t>𝑒𝑛</m:t>
                                  </m:r>
                                  <m:r>
                                    <a:rPr lang="es-ES_tradnl" sz="1100" i="1">
                                      <a:effectLst/>
                                      <a:latin typeface="Cambria Math"/>
                                      <a:ea typeface="Calibri"/>
                                      <a:cs typeface="Arial"/>
                                    </a:rPr>
                                    <m:t> </m:t>
                                  </m:r>
                                  <m:r>
                                    <a:rPr lang="es-ES_tradnl" sz="1100" i="1">
                                      <a:effectLst/>
                                      <a:latin typeface="Cambria Math"/>
                                      <a:ea typeface="Calibri"/>
                                      <a:cs typeface="Arial"/>
                                    </a:rPr>
                                    <m:t>𝑝𝑟𝑜𝑑𝑢𝑐𝑐𝑖</m:t>
                                  </m:r>
                                  <m:r>
                                    <a:rPr lang="es-ES_tradnl" sz="1100" i="1">
                                      <a:effectLst/>
                                      <a:latin typeface="Cambria Math"/>
                                      <a:ea typeface="Calibri"/>
                                      <a:cs typeface="Arial"/>
                                    </a:rPr>
                                    <m:t>ó</m:t>
                                  </m:r>
                                  <m:r>
                                    <a:rPr lang="es-ES_tradnl" sz="1100" i="1">
                                      <a:effectLst/>
                                      <a:latin typeface="Cambria Math"/>
                                      <a:ea typeface="Calibri"/>
                                      <a:cs typeface="Arial"/>
                                    </a:rPr>
                                    <m:t>𝑛</m:t>
                                  </m:r>
                                </m:num>
                                <m:den>
                                  <m:r>
                                    <m:rPr>
                                      <m:sty m:val="p"/>
                                    </m:rPr>
                                    <a:rPr lang="es-ES_tradnl" sz="1100">
                                      <a:effectLst/>
                                      <a:latin typeface="Cambria Math"/>
                                      <a:ea typeface="Calibri"/>
                                      <a:cs typeface="Cambria Math"/>
                                    </a:rPr>
                                    <m:t>Cantidad</m:t>
                                  </m:r>
                                  <m:r>
                                    <a:rPr lang="es-ES_tradnl" sz="1100">
                                      <a:effectLst/>
                                      <a:latin typeface="Cambria Math"/>
                                      <a:ea typeface="Calibri"/>
                                      <a:cs typeface="Cambria Math"/>
                                    </a:rPr>
                                    <m:t>  </m:t>
                                  </m:r>
                                  <m:r>
                                    <m:rPr>
                                      <m:sty m:val="p"/>
                                    </m:rPr>
                                    <a:rPr lang="es-ES_tradnl" sz="1100">
                                      <a:effectLst/>
                                      <a:latin typeface="Cambria Math"/>
                                      <a:ea typeface="Calibri"/>
                                      <a:cs typeface="Cambria Math"/>
                                    </a:rPr>
                                    <m:t>total</m:t>
                                  </m:r>
                                  <m:r>
                                    <a:rPr lang="es-ES_tradnl" sz="1100">
                                      <a:effectLst/>
                                      <a:latin typeface="Cambria Math"/>
                                      <a:ea typeface="Calibri"/>
                                      <a:cs typeface="Cambria Math"/>
                                    </a:rPr>
                                    <m:t> </m:t>
                                  </m:r>
                                  <m:r>
                                    <m:rPr>
                                      <m:sty m:val="p"/>
                                    </m:rPr>
                                    <a:rPr lang="es-ES_tradnl" sz="1100">
                                      <a:effectLst/>
                                      <a:latin typeface="Cambria Math"/>
                                      <a:ea typeface="Calibri"/>
                                      <a:cs typeface="Cambria Math"/>
                                    </a:rPr>
                                    <m:t>de</m:t>
                                  </m:r>
                                  <m:r>
                                    <a:rPr lang="es-ES_tradnl" sz="1100">
                                      <a:effectLst/>
                                      <a:latin typeface="Cambria Math"/>
                                      <a:ea typeface="Calibri"/>
                                      <a:cs typeface="Cambria Math"/>
                                    </a:rPr>
                                    <m:t> </m:t>
                                  </m:r>
                                  <m:r>
                                    <m:rPr>
                                      <m:sty m:val="p"/>
                                    </m:rPr>
                                    <a:rPr lang="es-ES_tradnl" sz="1100">
                                      <a:effectLst/>
                                      <a:latin typeface="Cambria Math"/>
                                      <a:ea typeface="Calibri"/>
                                      <a:cs typeface="Cambria Math"/>
                                    </a:rPr>
                                    <m:t>trabajos</m:t>
                                  </m:r>
                                </m:den>
                              </m:f>
                            </m:oMath>
                          </a14:m>
                          <a:r>
                            <a:rPr lang="es-ES_tradnl" sz="1100">
                              <a:effectLst/>
                              <a:latin typeface="Arial"/>
                              <a:ea typeface="Calibri"/>
                              <a:cs typeface="Times New Roman"/>
                            </a:rPr>
                            <a:t>x100</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_tradnl" sz="1100">
                              <a:effectLst/>
                              <a:latin typeface="Arial"/>
                              <a:ea typeface="Calibri"/>
                              <a:cs typeface="Times New Roman"/>
                            </a:rPr>
                            <a:t>Semanal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_tradnl" sz="1100">
                              <a:effectLst/>
                              <a:latin typeface="Arial"/>
                              <a:ea typeface="Calibri"/>
                              <a:cs typeface="Times New Roman"/>
                            </a:rPr>
                            <a:t>20% de re procesos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_tradnl" sz="1100" dirty="0">
                              <a:effectLst/>
                              <a:latin typeface="Arial"/>
                              <a:ea typeface="Calibri"/>
                              <a:cs typeface="Times New Roman"/>
                            </a:rPr>
                            <a:t>Control de calidad</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687117694"/>
                  </p:ext>
                </p:extLst>
              </p:nvPr>
            </p:nvGraphicFramePr>
            <p:xfrm>
              <a:off x="1921123" y="3861048"/>
              <a:ext cx="5179695" cy="1656715"/>
            </p:xfrm>
            <a:graphic>
              <a:graphicData uri="http://schemas.openxmlformats.org/drawingml/2006/table">
                <a:tbl>
                  <a:tblPr firstRow="1" firstCol="1" bandRow="1"/>
                  <a:tblGrid>
                    <a:gridCol w="1958975"/>
                    <a:gridCol w="3220720"/>
                  </a:tblGrid>
                  <a:tr h="251460">
                    <a:tc>
                      <a:txBody>
                        <a:bodyPr/>
                        <a:lstStyle/>
                        <a:p>
                          <a:pPr algn="ctr">
                            <a:lnSpc>
                              <a:spcPct val="150000"/>
                            </a:lnSpc>
                            <a:spcAft>
                              <a:spcPts val="0"/>
                            </a:spcAft>
                          </a:pPr>
                          <a:r>
                            <a:rPr lang="es-ES_tradnl" sz="1100" b="1">
                              <a:effectLst/>
                              <a:latin typeface="Arial"/>
                              <a:ea typeface="Calibri"/>
                              <a:cs typeface="Times New Roman"/>
                            </a:rPr>
                            <a:t>Nombre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_tradnl" sz="1100">
                              <a:effectLst/>
                              <a:latin typeface="Arial"/>
                              <a:ea typeface="Calibri"/>
                              <a:cs typeface="Times New Roman"/>
                            </a:rPr>
                            <a:t>Re procesos en Producción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Responsable del indicador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_tradnl" sz="1100">
                              <a:effectLst/>
                              <a:latin typeface="Arial"/>
                              <a:ea typeface="Calibri"/>
                              <a:cs typeface="Times New Roman"/>
                            </a:rPr>
                            <a:t>Jefe de Producción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15">
                    <a:tc>
                      <a:txBody>
                        <a:bodyPr/>
                        <a:lstStyle/>
                        <a:p>
                          <a:pPr algn="ctr">
                            <a:lnSpc>
                              <a:spcPct val="150000"/>
                            </a:lnSpc>
                            <a:spcAft>
                              <a:spcPts val="0"/>
                            </a:spcAft>
                          </a:pPr>
                          <a:r>
                            <a:rPr lang="es-ES_tradnl" sz="1100" b="1">
                              <a:effectLst/>
                              <a:latin typeface="Arial"/>
                              <a:ea typeface="Calibri"/>
                              <a:cs typeface="Times New Roman"/>
                            </a:rPr>
                            <a:t>Fórmula de cálculo</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5"/>
                          <a:stretch>
                            <a:fillRect l="-60681" t="-127692" b="-209231"/>
                          </a:stretch>
                        </a:blipFill>
                      </a:tcPr>
                    </a:tc>
                  </a:tr>
                  <a:tr h="251460">
                    <a:tc>
                      <a:txBody>
                        <a:bodyPr/>
                        <a:lstStyle/>
                        <a:p>
                          <a:pPr algn="ctr">
                            <a:lnSpc>
                              <a:spcPct val="150000"/>
                            </a:lnSpc>
                            <a:spcAft>
                              <a:spcPts val="0"/>
                            </a:spcAft>
                          </a:pPr>
                          <a:r>
                            <a:rPr lang="es-ES_tradnl" sz="1100" b="1">
                              <a:effectLst/>
                              <a:latin typeface="Arial"/>
                              <a:ea typeface="Calibri"/>
                              <a:cs typeface="Times New Roman"/>
                            </a:rPr>
                            <a:t>Frecuencia de medición</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_tradnl" sz="1100">
                              <a:effectLst/>
                              <a:latin typeface="Arial"/>
                              <a:ea typeface="Calibri"/>
                              <a:cs typeface="Times New Roman"/>
                            </a:rPr>
                            <a:t>Semanal</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Límite superior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_tradnl" sz="1100">
                              <a:effectLst/>
                              <a:latin typeface="Arial"/>
                              <a:ea typeface="Calibri"/>
                              <a:cs typeface="Times New Roman"/>
                            </a:rPr>
                            <a:t>20% de re procesos</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algn="ctr">
                            <a:lnSpc>
                              <a:spcPct val="150000"/>
                            </a:lnSpc>
                            <a:spcAft>
                              <a:spcPts val="0"/>
                            </a:spcAft>
                          </a:pPr>
                          <a:r>
                            <a:rPr lang="es-ES_tradnl" sz="1100" b="1">
                              <a:effectLst/>
                              <a:latin typeface="Arial"/>
                              <a:ea typeface="Calibri"/>
                              <a:cs typeface="Times New Roman"/>
                            </a:rPr>
                            <a:t>Evaluador</a:t>
                          </a:r>
                          <a:endParaRPr lang="es-EC"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_tradnl" sz="1100" dirty="0">
                              <a:effectLst/>
                              <a:latin typeface="Arial"/>
                              <a:ea typeface="Calibri"/>
                              <a:cs typeface="Times New Roman"/>
                            </a:rPr>
                            <a:t>Control de calidad</a:t>
                          </a:r>
                          <a:endParaRPr lang="es-EC"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3403297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4" name="3 CuadroTexto"/>
          <p:cNvSpPr txBox="1"/>
          <p:nvPr/>
        </p:nvSpPr>
        <p:spPr>
          <a:xfrm>
            <a:off x="1670062" y="1048143"/>
            <a:ext cx="5184576" cy="769441"/>
          </a:xfrm>
          <a:prstGeom prst="rect">
            <a:avLst/>
          </a:prstGeom>
          <a:noFill/>
        </p:spPr>
        <p:txBody>
          <a:bodyPr wrap="square" rtlCol="0">
            <a:spAutoFit/>
          </a:bodyPr>
          <a:lstStyle/>
          <a:p>
            <a:pPr algn="ctr"/>
            <a:r>
              <a:rPr lang="es-EC" sz="4400" dirty="0" smtClean="0"/>
              <a:t>IMPLEMENTACIÓN</a:t>
            </a:r>
            <a:endParaRPr lang="pt-BR" sz="4400" dirty="0"/>
          </a:p>
        </p:txBody>
      </p:sp>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pic>
        <p:nvPicPr>
          <p:cNvPr id="7"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graphicFrame>
        <p:nvGraphicFramePr>
          <p:cNvPr id="9" name="8 Tabla"/>
          <p:cNvGraphicFramePr>
            <a:graphicFrameLocks noGrp="1"/>
          </p:cNvGraphicFramePr>
          <p:nvPr>
            <p:extLst>
              <p:ext uri="{D42A27DB-BD31-4B8C-83A1-F6EECF244321}">
                <p14:modId xmlns:p14="http://schemas.microsoft.com/office/powerpoint/2010/main" val="2287305551"/>
              </p:ext>
            </p:extLst>
          </p:nvPr>
        </p:nvGraphicFramePr>
        <p:xfrm>
          <a:off x="2520800" y="2060848"/>
          <a:ext cx="3483099" cy="2123440"/>
        </p:xfrm>
        <a:graphic>
          <a:graphicData uri="http://schemas.openxmlformats.org/drawingml/2006/table">
            <a:tbl>
              <a:tblPr firstRow="1" bandRow="1">
                <a:tableStyleId>{2D5ABB26-0587-4C30-8999-92F81FD0307C}</a:tableStyleId>
              </a:tblPr>
              <a:tblGrid>
                <a:gridCol w="1180529"/>
                <a:gridCol w="2302570"/>
              </a:tblGrid>
              <a:tr h="370840">
                <a:tc>
                  <a:txBody>
                    <a:bodyPr/>
                    <a:lstStyle/>
                    <a:p>
                      <a:pPr algn="ct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noProof="0" dirty="0" smtClean="0"/>
                        <a:t>Costo</a:t>
                      </a:r>
                      <a:r>
                        <a:rPr lang="en-US" dirty="0" smtClean="0"/>
                        <a:t> de </a:t>
                      </a:r>
                      <a:r>
                        <a:rPr lang="es-EC" noProof="0" dirty="0" smtClean="0"/>
                        <a:t>implementación</a:t>
                      </a:r>
                      <a:r>
                        <a:rPr lang="en-US" dirty="0" smtClean="0"/>
                        <a:t>  ($)</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pPr algn="ctr"/>
                      <a:r>
                        <a:rPr lang="es-EC" noProof="0" dirty="0" smtClean="0"/>
                        <a:t>Problema</a:t>
                      </a:r>
                      <a:r>
                        <a:rPr lang="en-US" dirty="0" smtClean="0"/>
                        <a:t> 1</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smtClean="0"/>
                        <a:t>933,5</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C" noProof="0" dirty="0" smtClean="0"/>
                        <a:t>Problema</a:t>
                      </a:r>
                      <a:r>
                        <a:rPr lang="en-US" dirty="0" smtClean="0"/>
                        <a:t> 2</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dirty="0" smtClean="0"/>
                        <a:t>421</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noProof="0" dirty="0" smtClean="0"/>
                        <a:t>Problema</a:t>
                      </a:r>
                      <a:r>
                        <a:rPr lang="en-US" dirty="0" smtClean="0"/>
                        <a:t> 3</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smtClean="0"/>
                        <a:t>240</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Total</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1594,5</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2928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4" name="3 CuadroTexto"/>
          <p:cNvSpPr txBox="1"/>
          <p:nvPr/>
        </p:nvSpPr>
        <p:spPr>
          <a:xfrm>
            <a:off x="365202" y="692696"/>
            <a:ext cx="5184576" cy="769441"/>
          </a:xfrm>
          <a:prstGeom prst="rect">
            <a:avLst/>
          </a:prstGeom>
          <a:noFill/>
        </p:spPr>
        <p:txBody>
          <a:bodyPr wrap="square" rtlCol="0">
            <a:spAutoFit/>
          </a:bodyPr>
          <a:lstStyle/>
          <a:p>
            <a:pPr algn="ctr"/>
            <a:r>
              <a:rPr lang="es-EC" sz="4400" dirty="0" smtClean="0"/>
              <a:t>3. CONCLUSIONES</a:t>
            </a:r>
            <a:endParaRPr lang="pt-BR" sz="4400" dirty="0"/>
          </a:p>
        </p:txBody>
      </p:sp>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pic>
        <p:nvPicPr>
          <p:cNvPr id="7"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
        <p:nvSpPr>
          <p:cNvPr id="8" name="7 Rectángulo"/>
          <p:cNvSpPr/>
          <p:nvPr/>
        </p:nvSpPr>
        <p:spPr>
          <a:xfrm>
            <a:off x="365202" y="1462137"/>
            <a:ext cx="8352928" cy="4093428"/>
          </a:xfrm>
          <a:prstGeom prst="rect">
            <a:avLst/>
          </a:prstGeom>
        </p:spPr>
        <p:txBody>
          <a:bodyPr wrap="square">
            <a:spAutoFit/>
          </a:bodyPr>
          <a:lstStyle/>
          <a:p>
            <a:pPr marL="342900" lvl="0" indent="-342900" algn="just">
              <a:buFont typeface="Arial" pitchFamily="34" charset="0"/>
              <a:buChar char="•"/>
            </a:pPr>
            <a:r>
              <a:rPr lang="es-ES" sz="2000" dirty="0"/>
              <a:t>La recopilación de información para determinar la situación actual de la empresa fue realizada con las herramientas correctas, ya que los datos reflejaron que existen problemas en los procesos de Adquisiciones, Bodega, Producción, Diseño e Instalaciones, las cuales ocasionaron una pérdida económica de 1106,33 dólares. Estos datos fueron obtenidos desde enero hasta mayo del 2017. </a:t>
            </a:r>
            <a:endParaRPr lang="es-EC" sz="2000" dirty="0"/>
          </a:p>
          <a:p>
            <a:pPr marL="342900" indent="-342900" algn="just">
              <a:buFont typeface="Arial" pitchFamily="34" charset="0"/>
              <a:buChar char="•"/>
            </a:pPr>
            <a:r>
              <a:rPr lang="es-ES" sz="2000" dirty="0"/>
              <a:t>Según el análisis de Pareto (frecuencia y costo) de los problemas, se debe solucionar los re procesos en los productos instalados, producción de productos con pérdida económica y los re procesos en los productos.</a:t>
            </a:r>
            <a:endParaRPr lang="es-EC" sz="2000" dirty="0"/>
          </a:p>
          <a:p>
            <a:pPr marL="342900" lvl="0" indent="-342900" algn="just">
              <a:buFont typeface="Arial" pitchFamily="34" charset="0"/>
              <a:buChar char="•"/>
            </a:pPr>
            <a:r>
              <a:rPr lang="es-ES" sz="2000" dirty="0"/>
              <a:t>Al implementar la propuesta de mejora la empresa ahorrará recursos económicos, talento humano y maquinaria, debido a que se disminuirá la ocurrencia de re procesos. El valor que se ahorrará es variable, ya que depende del área en la que se generó el re proceso. De acuerdo a los datos obtenidos de la situación actual de la empresa, se ahorraría 1106,33 dólares</a:t>
            </a:r>
            <a:r>
              <a:rPr lang="es-ES" sz="2000" dirty="0" smtClean="0"/>
              <a:t>.</a:t>
            </a:r>
            <a:endParaRPr lang="es-EC" sz="2000" dirty="0"/>
          </a:p>
        </p:txBody>
      </p:sp>
    </p:spTree>
    <p:extLst>
      <p:ext uri="{BB962C8B-B14F-4D97-AF65-F5344CB8AC3E}">
        <p14:creationId xmlns:p14="http://schemas.microsoft.com/office/powerpoint/2010/main" val="2415922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7" name="6 Rectángulo"/>
          <p:cNvSpPr/>
          <p:nvPr/>
        </p:nvSpPr>
        <p:spPr>
          <a:xfrm>
            <a:off x="408308" y="1412776"/>
            <a:ext cx="8352928" cy="3170099"/>
          </a:xfrm>
          <a:prstGeom prst="rect">
            <a:avLst/>
          </a:prstGeom>
        </p:spPr>
        <p:txBody>
          <a:bodyPr wrap="square">
            <a:spAutoFit/>
          </a:bodyPr>
          <a:lstStyle/>
          <a:p>
            <a:pPr marL="342900" lvl="0" indent="-342900" algn="just">
              <a:buFont typeface="Arial" pitchFamily="34" charset="0"/>
              <a:buChar char="•"/>
            </a:pPr>
            <a:r>
              <a:rPr lang="es-ES" sz="2000" dirty="0"/>
              <a:t>El indicador de tiempo que agregan valor es la relación entre el tiempo que genera valor al cliente y el tiempo total del proceso, este porcentaje nos permiten determinar si el proceso necesita o no implementar mejoras. Los subprocesos de Ventas, impresión-acabado e instalación tienen valores de 63%, 66% y 60% respectivamente, por lo que es necesario realizar las mejoras propuestas en el plan.</a:t>
            </a:r>
            <a:endParaRPr lang="es-EC" sz="2000" dirty="0"/>
          </a:p>
          <a:p>
            <a:pPr marL="342900" lvl="0" indent="-342900" algn="just">
              <a:buFont typeface="Arial" pitchFamily="34" charset="0"/>
              <a:buChar char="•"/>
            </a:pPr>
            <a:r>
              <a:rPr lang="es-ES" sz="2000" dirty="0"/>
              <a:t>El plan de implementación se enfoca en el área de Talento Humano, ya que se debe evaluar y capacitar al personal en las áreas de Diseño, Producción e Instalaciones. Además es importante la aplicación de formatos para que exista control en los procesos, siendo esto el soporte o evidencia para la mejora de los mismos.</a:t>
            </a:r>
            <a:endParaRPr lang="es-EC" sz="2000" dirty="0"/>
          </a:p>
          <a:p>
            <a:pPr marL="285750" indent="-285750" algn="just">
              <a:buFont typeface="Arial" pitchFamily="34" charset="0"/>
              <a:buChar char="•"/>
            </a:pPr>
            <a:endParaRPr lang="es-EC" sz="2000" dirty="0"/>
          </a:p>
        </p:txBody>
      </p:sp>
      <p:pic>
        <p:nvPicPr>
          <p:cNvPr id="8"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5311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905290" y="456173"/>
            <a:ext cx="7772400" cy="1143000"/>
          </a:xfrm>
        </p:spPr>
        <p:txBody>
          <a:bodyPr>
            <a:normAutofit/>
          </a:bodyPr>
          <a:lstStyle/>
          <a:p>
            <a:r>
              <a:rPr lang="es-EC" dirty="0" smtClean="0"/>
              <a:t>ANTECEDENTES</a:t>
            </a:r>
            <a:endParaRPr lang="pt-BR" dirty="0"/>
          </a:p>
        </p:txBody>
      </p:sp>
      <p:pic>
        <p:nvPicPr>
          <p:cNvPr id="6" name="5 Imagen" descr="UF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3" name="2 Rectángulo"/>
          <p:cNvSpPr/>
          <p:nvPr/>
        </p:nvSpPr>
        <p:spPr>
          <a:xfrm>
            <a:off x="438337" y="3429000"/>
            <a:ext cx="3511809" cy="2123658"/>
          </a:xfrm>
          <a:prstGeom prst="rect">
            <a:avLst/>
          </a:prstGeom>
        </p:spPr>
        <p:txBody>
          <a:bodyPr wrap="square">
            <a:spAutoFit/>
          </a:bodyPr>
          <a:lstStyle/>
          <a:p>
            <a:pPr marL="285750" lvl="0" indent="-285750" algn="just">
              <a:buFont typeface="Wingdings" pitchFamily="2" charset="2"/>
              <a:buChar char="§"/>
            </a:pPr>
            <a:r>
              <a:rPr lang="es-ES" sz="1600" b="1" dirty="0"/>
              <a:t>Actividad económica</a:t>
            </a:r>
            <a:r>
              <a:rPr lang="es-ES" sz="1600" dirty="0"/>
              <a:t>: </a:t>
            </a:r>
            <a:r>
              <a:rPr lang="es-ES" sz="1600" dirty="0" smtClean="0"/>
              <a:t>Elaboración </a:t>
            </a:r>
            <a:r>
              <a:rPr lang="es-ES" sz="1600" dirty="0"/>
              <a:t>de publicidad en lonas, pancartas, letreros luminosos.</a:t>
            </a:r>
            <a:endParaRPr lang="es-EC" sz="1600" dirty="0"/>
          </a:p>
          <a:p>
            <a:pPr marL="285750" lvl="0" indent="-285750" algn="just">
              <a:buFont typeface="Wingdings" pitchFamily="2" charset="2"/>
              <a:buChar char="§"/>
            </a:pPr>
            <a:r>
              <a:rPr lang="es-ES" sz="1600" b="1" dirty="0"/>
              <a:t>Cantidad de trabajadores</a:t>
            </a:r>
            <a:r>
              <a:rPr lang="es-ES" sz="1600" dirty="0"/>
              <a:t>: 23 personas administrativas y 40 personas técnicas y ayudantes.</a:t>
            </a:r>
            <a:endParaRPr lang="es-EC" sz="1600" dirty="0"/>
          </a:p>
          <a:p>
            <a:pPr marL="285750" lvl="0" indent="-285750" algn="just">
              <a:buFont typeface="Wingdings" pitchFamily="2" charset="2"/>
              <a:buChar char="§"/>
            </a:pPr>
            <a:r>
              <a:rPr lang="es-ES" sz="1600" b="1" dirty="0"/>
              <a:t>Categoría Mi PYMES</a:t>
            </a:r>
            <a:r>
              <a:rPr lang="es-ES" sz="1600" dirty="0"/>
              <a:t>: </a:t>
            </a:r>
            <a:r>
              <a:rPr lang="es-ES" sz="1600" dirty="0" smtClean="0"/>
              <a:t>Mediana</a:t>
            </a:r>
          </a:p>
          <a:p>
            <a:pPr marL="285750" lvl="0" indent="-285750" algn="just">
              <a:buFont typeface="Wingdings" pitchFamily="2" charset="2"/>
              <a:buChar char="§"/>
            </a:pPr>
            <a:r>
              <a:rPr lang="es-ES" sz="1600" b="1" dirty="0"/>
              <a:t>Ventas anuales 2016</a:t>
            </a:r>
            <a:r>
              <a:rPr lang="es-ES" sz="1600" dirty="0" smtClean="0"/>
              <a:t>: $3 307 000  </a:t>
            </a:r>
            <a:endParaRPr lang="es-EC" sz="1600" dirty="0"/>
          </a:p>
        </p:txBody>
      </p:sp>
      <p:pic>
        <p:nvPicPr>
          <p:cNvPr id="10" name="9 Imagen"/>
          <p:cNvPicPr/>
          <p:nvPr/>
        </p:nvPicPr>
        <p:blipFill rotWithShape="1">
          <a:blip r:embed="rId5">
            <a:extLst>
              <a:ext uri="{28A0092B-C50C-407E-A947-70E740481C1C}">
                <a14:useLocalDpi xmlns:a14="http://schemas.microsoft.com/office/drawing/2010/main" val="0"/>
              </a:ext>
            </a:extLst>
          </a:blip>
          <a:srcRect l="41531" r="-1" b="35892"/>
          <a:stretch/>
        </p:blipFill>
        <p:spPr bwMode="auto">
          <a:xfrm>
            <a:off x="5442178" y="1014652"/>
            <a:ext cx="3108943" cy="2040874"/>
          </a:xfrm>
          <a:prstGeom prst="rect">
            <a:avLst/>
          </a:prstGeom>
          <a:noFill/>
          <a:ln>
            <a:solidFill>
              <a:schemeClr val="accent1"/>
            </a:solidFill>
          </a:ln>
        </p:spPr>
      </p:pic>
      <p:pic>
        <p:nvPicPr>
          <p:cNvPr id="91142" name="Picture 6" descr="logo"/>
          <p:cNvPicPr>
            <a:picLocks noChangeAspect="1" noChangeArrowheads="1"/>
          </p:cNvPicPr>
          <p:nvPr/>
        </p:nvPicPr>
        <p:blipFill rotWithShape="1">
          <a:blip r:embed="rId6">
            <a:extLst>
              <a:ext uri="{28A0092B-C50C-407E-A947-70E740481C1C}">
                <a14:useLocalDpi xmlns:a14="http://schemas.microsoft.com/office/drawing/2010/main" val="0"/>
              </a:ext>
            </a:extLst>
          </a:blip>
          <a:srcRect l="6950" t="1" r="10544" b="32855"/>
          <a:stretch/>
        </p:blipFill>
        <p:spPr bwMode="auto">
          <a:xfrm>
            <a:off x="1433530" y="2035089"/>
            <a:ext cx="1798206" cy="1250007"/>
          </a:xfrm>
          <a:prstGeom prst="rect">
            <a:avLst/>
          </a:prstGeom>
          <a:noFill/>
          <a:extLst>
            <a:ext uri="{909E8E84-426E-40DD-AFC4-6F175D3DCCD1}">
              <a14:hiddenFill xmlns:a14="http://schemas.microsoft.com/office/drawing/2010/main">
                <a:solidFill>
                  <a:srgbClr val="FFFFFF"/>
                </a:solidFill>
              </a14:hiddenFill>
            </a:ext>
          </a:extLst>
        </p:spPr>
      </p:pic>
      <p:pic>
        <p:nvPicPr>
          <p:cNvPr id="91144"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5128" r="6060" b="39372"/>
          <a:stretch/>
        </p:blipFill>
        <p:spPr bwMode="auto">
          <a:xfrm>
            <a:off x="7357439" y="5157192"/>
            <a:ext cx="1280425" cy="46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5"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5728" b="16272"/>
          <a:stretch/>
        </p:blipFill>
        <p:spPr bwMode="auto">
          <a:xfrm>
            <a:off x="6948264" y="3645024"/>
            <a:ext cx="1596246" cy="144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4512832" y="3275692"/>
            <a:ext cx="1067280" cy="369332"/>
          </a:xfrm>
          <a:prstGeom prst="rect">
            <a:avLst/>
          </a:prstGeom>
        </p:spPr>
        <p:txBody>
          <a:bodyPr wrap="none">
            <a:spAutoFit/>
          </a:bodyPr>
          <a:lstStyle/>
          <a:p>
            <a:r>
              <a:rPr lang="es-ES" b="1" dirty="0" smtClean="0"/>
              <a:t>Servicios</a:t>
            </a:r>
            <a:endParaRPr lang="es-EC" dirty="0"/>
          </a:p>
        </p:txBody>
      </p:sp>
      <p:sp>
        <p:nvSpPr>
          <p:cNvPr id="17" name="16 Rectángulo"/>
          <p:cNvSpPr/>
          <p:nvPr/>
        </p:nvSpPr>
        <p:spPr>
          <a:xfrm>
            <a:off x="7308304" y="3284984"/>
            <a:ext cx="1188146" cy="369332"/>
          </a:xfrm>
          <a:prstGeom prst="rect">
            <a:avLst/>
          </a:prstGeom>
        </p:spPr>
        <p:txBody>
          <a:bodyPr wrap="none">
            <a:spAutoFit/>
          </a:bodyPr>
          <a:lstStyle/>
          <a:p>
            <a:r>
              <a:rPr lang="es-ES" b="1" dirty="0" smtClean="0"/>
              <a:t>Productos</a:t>
            </a:r>
            <a:endParaRPr lang="es-EC" dirty="0"/>
          </a:p>
        </p:txBody>
      </p:sp>
      <p:sp>
        <p:nvSpPr>
          <p:cNvPr id="18" name="17 Rectángulo"/>
          <p:cNvSpPr/>
          <p:nvPr/>
        </p:nvSpPr>
        <p:spPr>
          <a:xfrm>
            <a:off x="4361768" y="1781439"/>
            <a:ext cx="974947" cy="369332"/>
          </a:xfrm>
          <a:prstGeom prst="rect">
            <a:avLst/>
          </a:prstGeom>
        </p:spPr>
        <p:txBody>
          <a:bodyPr wrap="none">
            <a:spAutoFit/>
          </a:bodyPr>
          <a:lstStyle/>
          <a:p>
            <a:r>
              <a:rPr lang="es-ES" b="1" dirty="0" smtClean="0"/>
              <a:t>Clientes</a:t>
            </a:r>
            <a:endParaRPr lang="es-EC" dirty="0"/>
          </a:p>
        </p:txBody>
      </p:sp>
      <p:pic>
        <p:nvPicPr>
          <p:cNvPr id="15" name="1 Imagen"/>
          <p:cNvPicPr/>
          <p:nvPr/>
        </p:nvPicPr>
        <p:blipFill rotWithShape="1">
          <a:blip r:embed="rId9"/>
          <a:srcRect l="50346" t="18581" r="34625" b="62470"/>
          <a:stretch/>
        </p:blipFill>
        <p:spPr bwMode="auto">
          <a:xfrm>
            <a:off x="408308" y="5861144"/>
            <a:ext cx="1266825" cy="781049"/>
          </a:xfrm>
          <a:prstGeom prst="rect">
            <a:avLst/>
          </a:prstGeom>
          <a:ln>
            <a:noFill/>
          </a:ln>
          <a:extLst>
            <a:ext uri="{53640926-AAD7-44D8-BBD7-CCE9431645EC}">
              <a14:shadowObscured xmlns:a14="http://schemas.microsoft.com/office/drawing/2010/main"/>
            </a:ext>
          </a:extLst>
        </p:spPr>
      </p:pic>
      <p:sp>
        <p:nvSpPr>
          <p:cNvPr id="16" name="1 Título"/>
          <p:cNvSpPr txBox="1">
            <a:spLocks/>
          </p:cNvSpPr>
          <p:nvPr/>
        </p:nvSpPr>
        <p:spPr>
          <a:xfrm>
            <a:off x="247626" y="0"/>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C" b="1" dirty="0" smtClean="0"/>
              <a:t>1. GENERALIDADES</a:t>
            </a:r>
            <a:endParaRPr lang="pt-BR" b="1" dirty="0"/>
          </a:p>
        </p:txBody>
      </p:sp>
      <p:pic>
        <p:nvPicPr>
          <p:cNvPr id="1026" name="Picture 2" descr="D:\PAUL\MAESTRIA\Tesis\Fotografias\IMG_433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65918" y="4869160"/>
            <a:ext cx="1518250" cy="11386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AUL\MAESTRIA\Tesis\Fotografias\IMG_433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6799" y="3717032"/>
            <a:ext cx="1517329" cy="113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556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4" name="3 CuadroTexto"/>
          <p:cNvSpPr txBox="1"/>
          <p:nvPr/>
        </p:nvSpPr>
        <p:spPr>
          <a:xfrm>
            <a:off x="442563" y="1116026"/>
            <a:ext cx="5184576" cy="769441"/>
          </a:xfrm>
          <a:prstGeom prst="rect">
            <a:avLst/>
          </a:prstGeom>
          <a:noFill/>
        </p:spPr>
        <p:txBody>
          <a:bodyPr wrap="square" rtlCol="0">
            <a:spAutoFit/>
          </a:bodyPr>
          <a:lstStyle/>
          <a:p>
            <a:pPr algn="ctr"/>
            <a:r>
              <a:rPr lang="es-EC" sz="4400" dirty="0" smtClean="0"/>
              <a:t>RECOMENDACIONES</a:t>
            </a:r>
            <a:endParaRPr lang="pt-BR" sz="4400" dirty="0"/>
          </a:p>
        </p:txBody>
      </p:sp>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pic>
        <p:nvPicPr>
          <p:cNvPr id="7"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
        <p:nvSpPr>
          <p:cNvPr id="8" name="7 Rectángulo"/>
          <p:cNvSpPr/>
          <p:nvPr/>
        </p:nvSpPr>
        <p:spPr>
          <a:xfrm>
            <a:off x="774855" y="2605353"/>
            <a:ext cx="7560840" cy="923330"/>
          </a:xfrm>
          <a:prstGeom prst="rect">
            <a:avLst/>
          </a:prstGeom>
        </p:spPr>
        <p:txBody>
          <a:bodyPr wrap="square">
            <a:spAutoFit/>
          </a:bodyPr>
          <a:lstStyle/>
          <a:p>
            <a:pPr marL="285750" lvl="0" indent="-285750" algn="just">
              <a:buFont typeface="Arial" pitchFamily="34" charset="0"/>
              <a:buChar char="•"/>
            </a:pPr>
            <a:r>
              <a:rPr lang="es-ES" dirty="0"/>
              <a:t>Se recomienda a la empresa implementar el plan de mejora, debido a que se va a disminuir la ocurrencia de los problemas, el gasto no programado de material y mano de obra.</a:t>
            </a:r>
            <a:endParaRPr lang="es-EC" dirty="0"/>
          </a:p>
        </p:txBody>
      </p:sp>
    </p:spTree>
    <p:extLst>
      <p:ext uri="{BB962C8B-B14F-4D97-AF65-F5344CB8AC3E}">
        <p14:creationId xmlns:p14="http://schemas.microsoft.com/office/powerpoint/2010/main" val="303231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4" name="3 CuadroTexto"/>
          <p:cNvSpPr txBox="1"/>
          <p:nvPr/>
        </p:nvSpPr>
        <p:spPr>
          <a:xfrm>
            <a:off x="2123728" y="1772816"/>
            <a:ext cx="5184576" cy="1446550"/>
          </a:xfrm>
          <a:prstGeom prst="rect">
            <a:avLst/>
          </a:prstGeom>
          <a:noFill/>
        </p:spPr>
        <p:txBody>
          <a:bodyPr wrap="square" rtlCol="0">
            <a:spAutoFit/>
          </a:bodyPr>
          <a:lstStyle/>
          <a:p>
            <a:pPr algn="ctr"/>
            <a:r>
              <a:rPr lang="es-EC" sz="4400" b="1" dirty="0" smtClean="0"/>
              <a:t>GRACIAS POR SU ATENCIÓN</a:t>
            </a:r>
            <a:endParaRPr lang="pt-BR" sz="4400" b="1" dirty="0"/>
          </a:p>
        </p:txBody>
      </p:sp>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pic>
        <p:nvPicPr>
          <p:cNvPr id="1026" name="Picture 2" descr="Resultado de imagen para pregun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0304" y="3429000"/>
            <a:ext cx="2160240" cy="216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578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8" name="7 Rectángulo"/>
          <p:cNvSpPr/>
          <p:nvPr/>
        </p:nvSpPr>
        <p:spPr>
          <a:xfrm>
            <a:off x="3429874" y="1101561"/>
            <a:ext cx="2262671" cy="369332"/>
          </a:xfrm>
          <a:prstGeom prst="rect">
            <a:avLst/>
          </a:prstGeom>
        </p:spPr>
        <p:txBody>
          <a:bodyPr wrap="none">
            <a:spAutoFit/>
          </a:bodyPr>
          <a:lstStyle/>
          <a:p>
            <a:r>
              <a:rPr lang="es-ES" b="1" dirty="0" smtClean="0"/>
              <a:t>MAPA DE PROCESOS</a:t>
            </a:r>
            <a:endParaRPr lang="es-EC" dirty="0"/>
          </a:p>
        </p:txBody>
      </p:sp>
      <p:pic>
        <p:nvPicPr>
          <p:cNvPr id="7"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pic>
        <p:nvPicPr>
          <p:cNvPr id="206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95" y="1916832"/>
            <a:ext cx="8734176" cy="259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982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sp>
        <p:nvSpPr>
          <p:cNvPr id="9" name="1 Título"/>
          <p:cNvSpPr>
            <a:spLocks noGrp="1"/>
          </p:cNvSpPr>
          <p:nvPr>
            <p:ph type="title"/>
          </p:nvPr>
        </p:nvSpPr>
        <p:spPr>
          <a:xfrm>
            <a:off x="395536" y="764704"/>
            <a:ext cx="7772400" cy="868164"/>
          </a:xfrm>
        </p:spPr>
        <p:txBody>
          <a:bodyPr>
            <a:normAutofit/>
          </a:bodyPr>
          <a:lstStyle/>
          <a:p>
            <a:r>
              <a:rPr lang="es-EC" dirty="0"/>
              <a:t>DEFINICIÓN DE PROBLEMAS</a:t>
            </a:r>
            <a:endParaRPr lang="pt-BR" dirty="0"/>
          </a:p>
        </p:txBody>
      </p:sp>
      <p:sp>
        <p:nvSpPr>
          <p:cNvPr id="7" name="6 CuadroTexto"/>
          <p:cNvSpPr txBox="1"/>
          <p:nvPr/>
        </p:nvSpPr>
        <p:spPr>
          <a:xfrm>
            <a:off x="813418" y="1906954"/>
            <a:ext cx="4896544" cy="3970318"/>
          </a:xfrm>
          <a:prstGeom prst="rect">
            <a:avLst/>
          </a:prstGeom>
          <a:noFill/>
        </p:spPr>
        <p:txBody>
          <a:bodyPr wrap="square" rtlCol="0">
            <a:spAutoFit/>
          </a:bodyPr>
          <a:lstStyle/>
          <a:p>
            <a:pPr marL="285750" indent="-285750">
              <a:buFont typeface="Wingdings" pitchFamily="2" charset="2"/>
              <a:buChar char="q"/>
            </a:pPr>
            <a:r>
              <a:rPr lang="es-EC" dirty="0" smtClean="0"/>
              <a:t>Identificación de problemas</a:t>
            </a:r>
          </a:p>
          <a:p>
            <a:pPr marL="742950" lvl="1" indent="-285750">
              <a:buFont typeface="Wingdings" pitchFamily="2" charset="2"/>
              <a:buChar char="§"/>
            </a:pPr>
            <a:r>
              <a:rPr lang="es-EC" dirty="0" smtClean="0"/>
              <a:t>Recopilación de datos</a:t>
            </a:r>
          </a:p>
          <a:p>
            <a:pPr marL="742950" lvl="1" indent="-285750">
              <a:buFont typeface="Wingdings" pitchFamily="2" charset="2"/>
              <a:buChar char="§"/>
            </a:pPr>
            <a:endParaRPr lang="en-US" dirty="0" smtClean="0"/>
          </a:p>
          <a:p>
            <a:pPr marL="742950" lvl="1" indent="-285750">
              <a:buFont typeface="Wingdings" pitchFamily="2" charset="2"/>
              <a:buChar char="§"/>
            </a:pPr>
            <a:endParaRPr lang="es-EC" dirty="0" smtClean="0"/>
          </a:p>
          <a:p>
            <a:pPr lvl="1"/>
            <a:endParaRPr lang="es-EC" dirty="0" smtClean="0"/>
          </a:p>
          <a:p>
            <a:pPr marL="285750" indent="-285750">
              <a:buFont typeface="Wingdings" pitchFamily="2" charset="2"/>
              <a:buChar char="q"/>
            </a:pPr>
            <a:r>
              <a:rPr lang="es-EC" dirty="0" smtClean="0"/>
              <a:t>Análisis del problema</a:t>
            </a:r>
          </a:p>
          <a:p>
            <a:pPr marL="742950" lvl="1" indent="-285750">
              <a:buFont typeface="Wingdings" pitchFamily="2" charset="2"/>
              <a:buChar char="§"/>
            </a:pPr>
            <a:r>
              <a:rPr lang="es-EC" dirty="0" smtClean="0"/>
              <a:t>Análisis de Pareto</a:t>
            </a:r>
          </a:p>
          <a:p>
            <a:pPr marL="742950" lvl="1" indent="-285750">
              <a:buFont typeface="Wingdings" pitchFamily="2" charset="2"/>
              <a:buChar char="§"/>
            </a:pPr>
            <a:endParaRPr lang="en-US" dirty="0" smtClean="0"/>
          </a:p>
          <a:p>
            <a:pPr marL="742950" lvl="1" indent="-285750">
              <a:buFont typeface="Wingdings" pitchFamily="2" charset="2"/>
              <a:buChar char="§"/>
            </a:pPr>
            <a:endParaRPr lang="es-EC" dirty="0" smtClean="0"/>
          </a:p>
          <a:p>
            <a:pPr lvl="1"/>
            <a:endParaRPr lang="es-EC" dirty="0" smtClean="0"/>
          </a:p>
          <a:p>
            <a:pPr marL="285750" indent="-285750">
              <a:buFont typeface="Wingdings" pitchFamily="2" charset="2"/>
              <a:buChar char="q"/>
            </a:pPr>
            <a:r>
              <a:rPr lang="es-EC" dirty="0" smtClean="0"/>
              <a:t>Análisis de causas</a:t>
            </a:r>
          </a:p>
          <a:p>
            <a:pPr marL="742950" lvl="1" indent="-285750">
              <a:buFont typeface="Wingdings" pitchFamily="2" charset="2"/>
              <a:buChar char="§"/>
            </a:pPr>
            <a:r>
              <a:rPr lang="es-EC" dirty="0"/>
              <a:t>Diagrama de Ishikawa</a:t>
            </a:r>
          </a:p>
          <a:p>
            <a:pPr marL="742950" lvl="1" indent="-285750">
              <a:buFont typeface="Wingdings" pitchFamily="2" charset="2"/>
              <a:buChar char="§"/>
            </a:pPr>
            <a:r>
              <a:rPr lang="es-EC" dirty="0"/>
              <a:t>5 Por qué</a:t>
            </a:r>
          </a:p>
          <a:p>
            <a:endParaRPr lang="es-EC" dirty="0"/>
          </a:p>
        </p:txBody>
      </p:sp>
      <p:pic>
        <p:nvPicPr>
          <p:cNvPr id="8" name="1 Imagen"/>
          <p:cNvPicPr/>
          <p:nvPr/>
        </p:nvPicPr>
        <p:blipFill rotWithShape="1">
          <a:blip r:embed="rId4"/>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pic>
        <p:nvPicPr>
          <p:cNvPr id="10" name="9 Imagen" descr="D:\PAUL\MAESTRIA\Tesis\Fotografias\IMG_432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1808820"/>
            <a:ext cx="864096" cy="1080120"/>
          </a:xfrm>
          <a:prstGeom prst="rect">
            <a:avLst/>
          </a:prstGeom>
          <a:noFill/>
          <a:ln>
            <a:noFill/>
          </a:ln>
        </p:spPr>
      </p:pic>
      <p:pic>
        <p:nvPicPr>
          <p:cNvPr id="11" name="10 Imagen" descr="D:\PAUL\MAESTRIA\Tesis\Fotografias\IMG_433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1718" y="1696410"/>
            <a:ext cx="1590675" cy="1192530"/>
          </a:xfrm>
          <a:prstGeom prst="rect">
            <a:avLst/>
          </a:prstGeom>
          <a:noFill/>
          <a:ln>
            <a:noFill/>
          </a:ln>
        </p:spPr>
      </p:pic>
      <p:pic>
        <p:nvPicPr>
          <p:cNvPr id="409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89" b="5512"/>
          <a:stretch/>
        </p:blipFill>
        <p:spPr bwMode="auto">
          <a:xfrm>
            <a:off x="3538968" y="3421622"/>
            <a:ext cx="2622750" cy="139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Resultado de imagen para diagrama de ishikaw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9952" y="4885582"/>
            <a:ext cx="2232248" cy="111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163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pic>
        <p:nvPicPr>
          <p:cNvPr id="1028" name="Picture 4" descr="Resultado de imagen para encuestas satisfacc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2132856"/>
            <a:ext cx="1266825" cy="72704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685800" y="1045155"/>
            <a:ext cx="7772400" cy="1143000"/>
          </a:xfrm>
        </p:spPr>
        <p:txBody>
          <a:bodyPr>
            <a:normAutofit fontScale="90000"/>
          </a:bodyPr>
          <a:lstStyle/>
          <a:p>
            <a:r>
              <a:rPr lang="es-EC" b="1" dirty="0" smtClean="0"/>
              <a:t>RECOPILACIÓN DE DATOS</a:t>
            </a:r>
            <a:r>
              <a:rPr lang="es-EC" dirty="0" smtClean="0"/>
              <a:t/>
            </a:r>
            <a:br>
              <a:rPr lang="es-EC" dirty="0" smtClean="0"/>
            </a:br>
            <a:r>
              <a:rPr lang="es-EC" dirty="0" smtClean="0"/>
              <a:t>Encuestas:</a:t>
            </a:r>
            <a:endParaRPr lang="es-EC" dirty="0"/>
          </a:p>
        </p:txBody>
      </p:sp>
      <p:pic>
        <p:nvPicPr>
          <p:cNvPr id="7" name="1 Imagen"/>
          <p:cNvPicPr/>
          <p:nvPr/>
        </p:nvPicPr>
        <p:blipFill rotWithShape="1">
          <a:blip r:embed="rId5"/>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pic>
        <p:nvPicPr>
          <p:cNvPr id="10" name="9 Imagen" descr="D:\PAUL\MAESTRIA\Tesis\Fotografias\IMG_432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4108" y="3405593"/>
            <a:ext cx="1132664" cy="1498766"/>
          </a:xfrm>
          <a:prstGeom prst="rect">
            <a:avLst/>
          </a:prstGeom>
          <a:noFill/>
          <a:ln>
            <a:noFill/>
          </a:ln>
        </p:spPr>
      </p:pic>
      <p:sp>
        <p:nvSpPr>
          <p:cNvPr id="3" name="2 CuadroTexto"/>
          <p:cNvSpPr txBox="1"/>
          <p:nvPr/>
        </p:nvSpPr>
        <p:spPr>
          <a:xfrm>
            <a:off x="1835696" y="2276872"/>
            <a:ext cx="3600400" cy="3416320"/>
          </a:xfrm>
          <a:prstGeom prst="rect">
            <a:avLst/>
          </a:prstGeom>
          <a:noFill/>
        </p:spPr>
        <p:txBody>
          <a:bodyPr wrap="square" rtlCol="0">
            <a:spAutoFit/>
          </a:bodyPr>
          <a:lstStyle/>
          <a:p>
            <a:pPr algn="just"/>
            <a:r>
              <a:rPr lang="es-EC" b="1" dirty="0" smtClean="0"/>
              <a:t>Preguntas: </a:t>
            </a:r>
            <a:r>
              <a:rPr lang="es-EC" dirty="0" smtClean="0"/>
              <a:t>Cerradas y Abiertas</a:t>
            </a:r>
          </a:p>
          <a:p>
            <a:pPr algn="just"/>
            <a:endParaRPr lang="es-EC" dirty="0" smtClean="0"/>
          </a:p>
          <a:p>
            <a:pPr algn="just"/>
            <a:r>
              <a:rPr lang="es-EC" b="1" dirty="0" smtClean="0"/>
              <a:t>Objetivo: </a:t>
            </a:r>
            <a:r>
              <a:rPr lang="es-EC" dirty="0" smtClean="0"/>
              <a:t>Opinión de las personas </a:t>
            </a:r>
          </a:p>
          <a:p>
            <a:pPr algn="just"/>
            <a:endParaRPr lang="es-EC" dirty="0" smtClean="0"/>
          </a:p>
          <a:p>
            <a:pPr algn="just"/>
            <a:r>
              <a:rPr lang="es-EC" b="1" dirty="0" smtClean="0"/>
              <a:t>Aplicación:</a:t>
            </a:r>
            <a:r>
              <a:rPr lang="es-EC" dirty="0" smtClean="0"/>
              <a:t> Personal </a:t>
            </a:r>
          </a:p>
          <a:p>
            <a:pPr algn="just"/>
            <a:endParaRPr lang="es-EC" dirty="0"/>
          </a:p>
          <a:p>
            <a:pPr algn="just"/>
            <a:r>
              <a:rPr lang="es-EC" b="1" dirty="0" smtClean="0"/>
              <a:t>Departamentos: </a:t>
            </a:r>
            <a:r>
              <a:rPr lang="es-EC" dirty="0" smtClean="0"/>
              <a:t>Marketing y ventas (5), Producción (18), Instalaciones (6)</a:t>
            </a:r>
          </a:p>
          <a:p>
            <a:pPr algn="just"/>
            <a:endParaRPr lang="es-EC" dirty="0"/>
          </a:p>
          <a:p>
            <a:pPr algn="just"/>
            <a:r>
              <a:rPr lang="es-EC" b="1" dirty="0" smtClean="0"/>
              <a:t>Temas: </a:t>
            </a:r>
            <a:r>
              <a:rPr lang="es-EC" dirty="0" smtClean="0"/>
              <a:t>Información, ambiente laboral, capacitación, herramientas, vehículos</a:t>
            </a:r>
          </a:p>
          <a:p>
            <a:pPr algn="just"/>
            <a:r>
              <a:rPr lang="es-EC" dirty="0" smtClean="0"/>
              <a:t> </a:t>
            </a:r>
            <a:endParaRPr lang="es-EC" dirty="0"/>
          </a:p>
        </p:txBody>
      </p:sp>
    </p:spTree>
    <p:extLst>
      <p:ext uri="{BB962C8B-B14F-4D97-AF65-F5344CB8AC3E}">
        <p14:creationId xmlns:p14="http://schemas.microsoft.com/office/powerpoint/2010/main" val="572445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graphicFrame>
        <p:nvGraphicFramePr>
          <p:cNvPr id="3" name="2 Diagrama"/>
          <p:cNvGraphicFramePr/>
          <p:nvPr>
            <p:extLst>
              <p:ext uri="{D42A27DB-BD31-4B8C-83A1-F6EECF244321}">
                <p14:modId xmlns:p14="http://schemas.microsoft.com/office/powerpoint/2010/main" val="4092419688"/>
              </p:ext>
            </p:extLst>
          </p:nvPr>
        </p:nvGraphicFramePr>
        <p:xfrm>
          <a:off x="671609" y="2132856"/>
          <a:ext cx="7800782" cy="2592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p:cNvSpPr/>
          <p:nvPr/>
        </p:nvSpPr>
        <p:spPr>
          <a:xfrm>
            <a:off x="971600" y="1153337"/>
            <a:ext cx="4310795" cy="584775"/>
          </a:xfrm>
          <a:prstGeom prst="rect">
            <a:avLst/>
          </a:prstGeom>
        </p:spPr>
        <p:txBody>
          <a:bodyPr wrap="none">
            <a:spAutoFit/>
          </a:bodyPr>
          <a:lstStyle/>
          <a:p>
            <a:r>
              <a:rPr lang="es-ES" sz="3200" dirty="0"/>
              <a:t>R</a:t>
            </a:r>
            <a:r>
              <a:rPr lang="es-ES" sz="3200" dirty="0" smtClean="0"/>
              <a:t>esultados de las encuestas:</a:t>
            </a:r>
            <a:endParaRPr lang="es-EC" sz="3200" dirty="0"/>
          </a:p>
        </p:txBody>
      </p:sp>
      <p:pic>
        <p:nvPicPr>
          <p:cNvPr id="7" name="1 Imagen"/>
          <p:cNvPicPr/>
          <p:nvPr/>
        </p:nvPicPr>
        <p:blipFill rotWithShape="1">
          <a:blip r:embed="rId9"/>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pic>
        <p:nvPicPr>
          <p:cNvPr id="8" name="7 Imagen" descr="D:\PAUL\MAESTRIA\Tesis\Fotografias\IMG_4331.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1580" y="2564904"/>
            <a:ext cx="1836204" cy="1728192"/>
          </a:xfrm>
          <a:prstGeom prst="rect">
            <a:avLst/>
          </a:prstGeom>
          <a:noFill/>
          <a:ln>
            <a:noFill/>
          </a:ln>
        </p:spPr>
      </p:pic>
    </p:spTree>
    <p:extLst>
      <p:ext uri="{BB962C8B-B14F-4D97-AF65-F5344CB8AC3E}">
        <p14:creationId xmlns:p14="http://schemas.microsoft.com/office/powerpoint/2010/main" val="2746163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graphicFrame>
        <p:nvGraphicFramePr>
          <p:cNvPr id="3" name="2 Diagrama"/>
          <p:cNvGraphicFramePr/>
          <p:nvPr>
            <p:extLst>
              <p:ext uri="{D42A27DB-BD31-4B8C-83A1-F6EECF244321}">
                <p14:modId xmlns:p14="http://schemas.microsoft.com/office/powerpoint/2010/main" val="1739646303"/>
              </p:ext>
            </p:extLst>
          </p:nvPr>
        </p:nvGraphicFramePr>
        <p:xfrm>
          <a:off x="1259632" y="1340768"/>
          <a:ext cx="7104620" cy="3276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1 Imagen"/>
          <p:cNvPicPr/>
          <p:nvPr/>
        </p:nvPicPr>
        <p:blipFill rotWithShape="1">
          <a:blip r:embed="rId9"/>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3122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pic>
        <p:nvPicPr>
          <p:cNvPr id="6" name="5 Imagen" descr="UF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77272"/>
            <a:ext cx="2472355" cy="748794"/>
          </a:xfrm>
          <a:prstGeom prst="rect">
            <a:avLst/>
          </a:prstGeom>
          <a:noFill/>
          <a:ln>
            <a:noFill/>
          </a:ln>
        </p:spPr>
      </p:pic>
      <p:graphicFrame>
        <p:nvGraphicFramePr>
          <p:cNvPr id="3" name="2 Diagrama"/>
          <p:cNvGraphicFramePr/>
          <p:nvPr>
            <p:extLst>
              <p:ext uri="{D42A27DB-BD31-4B8C-83A1-F6EECF244321}">
                <p14:modId xmlns:p14="http://schemas.microsoft.com/office/powerpoint/2010/main" val="3787909177"/>
              </p:ext>
            </p:extLst>
          </p:nvPr>
        </p:nvGraphicFramePr>
        <p:xfrm>
          <a:off x="1041720" y="1412776"/>
          <a:ext cx="7418712"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1 Imagen"/>
          <p:cNvPicPr/>
          <p:nvPr/>
        </p:nvPicPr>
        <p:blipFill rotWithShape="1">
          <a:blip r:embed="rId9"/>
          <a:srcRect l="50346" t="18581" r="34625" b="62470"/>
          <a:stretch/>
        </p:blipFill>
        <p:spPr bwMode="auto">
          <a:xfrm>
            <a:off x="408308" y="5813908"/>
            <a:ext cx="1266825" cy="78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3122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11181</TotalTime>
  <Words>2511</Words>
  <Application>Microsoft Office PowerPoint</Application>
  <PresentationFormat>Presentación en pantalla (4:3)</PresentationFormat>
  <Paragraphs>646</Paragraphs>
  <Slides>31</Slides>
  <Notes>2</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Equidad</vt:lpstr>
      <vt:lpstr>  </vt:lpstr>
      <vt:lpstr>TEMARIO</vt:lpstr>
      <vt:lpstr>ANTECEDENTES</vt:lpstr>
      <vt:lpstr>Presentación de PowerPoint</vt:lpstr>
      <vt:lpstr>DEFINICIÓN DE PROBLEMAS</vt:lpstr>
      <vt:lpstr>RECOPILACIÓN DE DATOS Encuestas: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JUSTIFICACIÓN E IMPORTANCIA</vt:lpstr>
      <vt:lpstr>OBJETIVOS</vt:lpstr>
      <vt:lpstr>SITUACIÓN ACTUAL DE LOS PROCESOS</vt:lpstr>
      <vt:lpstr>Presentación de PowerPoint</vt:lpstr>
      <vt:lpstr>Presentación de PowerPoint</vt:lpstr>
      <vt:lpstr>PROPUESTA DE MEJORA EN LOS PROCESOS</vt:lpstr>
      <vt:lpstr>Presentación de PowerPoint</vt:lpstr>
      <vt:lpstr>PROPUESTA DE MEJORA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Pwner</dc:creator>
  <cp:lastModifiedBy>Paúl</cp:lastModifiedBy>
  <cp:revision>295</cp:revision>
  <dcterms:created xsi:type="dcterms:W3CDTF">2013-01-14T16:38:44Z</dcterms:created>
  <dcterms:modified xsi:type="dcterms:W3CDTF">2018-04-10T09:58:43Z</dcterms:modified>
</cp:coreProperties>
</file>