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46" r:id="rId3"/>
    <p:sldId id="350" r:id="rId4"/>
    <p:sldId id="351" r:id="rId5"/>
    <p:sldId id="352" r:id="rId6"/>
    <p:sldId id="391" r:id="rId7"/>
    <p:sldId id="353" r:id="rId8"/>
    <p:sldId id="354" r:id="rId9"/>
    <p:sldId id="363" r:id="rId10"/>
    <p:sldId id="355" r:id="rId11"/>
    <p:sldId id="356" r:id="rId12"/>
    <p:sldId id="357" r:id="rId13"/>
    <p:sldId id="358" r:id="rId14"/>
    <p:sldId id="359" r:id="rId15"/>
    <p:sldId id="360" r:id="rId16"/>
    <p:sldId id="361" r:id="rId17"/>
    <p:sldId id="389" r:id="rId18"/>
    <p:sldId id="390" r:id="rId19"/>
    <p:sldId id="362" r:id="rId20"/>
    <p:sldId id="364" r:id="rId21"/>
    <p:sldId id="368" r:id="rId22"/>
    <p:sldId id="365" r:id="rId23"/>
    <p:sldId id="366" r:id="rId24"/>
    <p:sldId id="393" r:id="rId25"/>
    <p:sldId id="394" r:id="rId26"/>
    <p:sldId id="395" r:id="rId27"/>
    <p:sldId id="369" r:id="rId28"/>
    <p:sldId id="371" r:id="rId29"/>
    <p:sldId id="372" r:id="rId30"/>
    <p:sldId id="377" r:id="rId31"/>
    <p:sldId id="384" r:id="rId32"/>
    <p:sldId id="370" r:id="rId33"/>
    <p:sldId id="382" r:id="rId34"/>
    <p:sldId id="383" r:id="rId35"/>
    <p:sldId id="396" r:id="rId36"/>
    <p:sldId id="367" r:id="rId37"/>
    <p:sldId id="379" r:id="rId38"/>
    <p:sldId id="381" r:id="rId39"/>
    <p:sldId id="380" r:id="rId40"/>
    <p:sldId id="397" r:id="rId41"/>
    <p:sldId id="399" r:id="rId42"/>
    <p:sldId id="387" r:id="rId43"/>
    <p:sldId id="388" r:id="rId44"/>
    <p:sldId id="392" r:id="rId45"/>
  </p:sldIdLst>
  <p:sldSz cx="9144000" cy="6858000" type="screen4x3"/>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C8"/>
    <a:srgbClr val="EEEEEE"/>
    <a:srgbClr val="D1D1D1"/>
    <a:srgbClr val="005CB8"/>
    <a:srgbClr val="03080D"/>
    <a:srgbClr val="00246C"/>
    <a:srgbClr val="152B47"/>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58" autoAdjust="0"/>
  </p:normalViewPr>
  <p:slideViewPr>
    <p:cSldViewPr>
      <p:cViewPr varScale="1">
        <p:scale>
          <a:sx n="56" d="100"/>
          <a:sy n="56" d="100"/>
        </p:scale>
        <p:origin x="1758" y="72"/>
      </p:cViewPr>
      <p:guideLst>
        <p:guide orient="horz" pos="2069"/>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COPIAS%20DE%20TESIS\2015-2016\EDDY%20LEON%20Y%20LUIS%20CASTRO\MUESTRA%20MARIN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OPIAS%20DE%20TESIS\2015-2016\EDDY%20LEON%20Y%20LUIS%20CASTRO\MUESTRA%20MARIN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0151927735155761"/>
          <c:y val="0.3715353793599811"/>
          <c:w val="0.62801701351244554"/>
          <c:h val="0.46432759343008456"/>
        </c:manualLayout>
      </c:layout>
      <c:pie3DChart>
        <c:varyColors val="1"/>
        <c:ser>
          <c:idx val="0"/>
          <c:order val="0"/>
          <c:explosion val="25"/>
          <c:dPt>
            <c:idx val="0"/>
            <c:bubble3D val="0"/>
            <c:explosion val="17"/>
            <c:spPr>
              <a:solidFill>
                <a:srgbClr val="FFFF00"/>
              </a:solidFill>
            </c:spPr>
          </c:dPt>
          <c:dPt>
            <c:idx val="1"/>
            <c:bubble3D val="0"/>
            <c:explosion val="16"/>
          </c:dPt>
          <c:dPt>
            <c:idx val="2"/>
            <c:bubble3D val="0"/>
            <c:spPr>
              <a:solidFill>
                <a:srgbClr val="7030A0"/>
              </a:solidFill>
            </c:spPr>
          </c:dPt>
          <c:dPt>
            <c:idx val="3"/>
            <c:bubble3D val="0"/>
            <c:spPr>
              <a:solidFill>
                <a:srgbClr val="00B050"/>
              </a:solidFill>
            </c:spPr>
          </c:dPt>
          <c:dLbls>
            <c:dLbl>
              <c:idx val="0"/>
              <c:layout>
                <c:manualLayout>
                  <c:x val="1.5054406526997955E-2"/>
                  <c:y val="-6.9096174124222198E-2"/>
                </c:manualLayout>
              </c:layout>
              <c:numFmt formatCode="0%" sourceLinked="0"/>
              <c:spPr/>
              <c:txPr>
                <a:bodyPr/>
                <a:lstStyle/>
                <a:p>
                  <a:pPr>
                    <a:defRPr/>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3.4986898450617018E-2"/>
                  <c:y val="-6.9095834085668634E-2"/>
                </c:manualLayout>
              </c:layout>
              <c:numFmt formatCode="0%" sourceLinked="0"/>
              <c:spPr/>
              <c:txPr>
                <a:bodyPr/>
                <a:lstStyle/>
                <a:p>
                  <a:pPr>
                    <a:defRPr/>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5920393887289123E-2"/>
                  <c:y val="2.1592102300946499E-2"/>
                </c:manualLayout>
              </c:layout>
              <c:numFmt formatCode="0%" sourceLinked="0"/>
              <c:spPr/>
              <c:txPr>
                <a:bodyPr/>
                <a:lstStyle/>
                <a:p>
                  <a:pPr>
                    <a:defRPr/>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7.8516786131914623E-2"/>
                  <c:y val="-4.3184896303542896E-3"/>
                </c:manualLayout>
              </c:layout>
              <c:numFmt formatCode="0%" sourceLinked="0"/>
              <c:spPr/>
              <c:txPr>
                <a:bodyPr/>
                <a:lstStyle/>
                <a:p>
                  <a:pPr>
                    <a:defRPr/>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3.9056139869501919E-2"/>
                  <c:y val="-7.7732786914232785E-2"/>
                </c:manualLayout>
              </c:layout>
              <c:numFmt formatCode="0%" sourceLinked="0"/>
              <c:spPr/>
              <c:txPr>
                <a:bodyPr/>
                <a:lstStyle/>
                <a:p>
                  <a:pPr>
                    <a:defRPr/>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 sourceLinked="0"/>
            <c:spPr>
              <a:noFill/>
              <a:ln w="25400">
                <a:noFill/>
              </a:ln>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ENCUES!$C$143:$C$147</c:f>
              <c:strCache>
                <c:ptCount val="5"/>
                <c:pt idx="0">
                  <c:v>Siempre </c:v>
                </c:pt>
                <c:pt idx="1">
                  <c:v>Con frecuencia</c:v>
                </c:pt>
                <c:pt idx="2">
                  <c:v>A veces</c:v>
                </c:pt>
                <c:pt idx="3">
                  <c:v>Rara vez</c:v>
                </c:pt>
                <c:pt idx="4">
                  <c:v>Nunca</c:v>
                </c:pt>
              </c:strCache>
            </c:strRef>
          </c:cat>
          <c:val>
            <c:numRef>
              <c:f>ENCUES!$D$143:$D$147</c:f>
              <c:numCache>
                <c:formatCode>General</c:formatCode>
                <c:ptCount val="5"/>
                <c:pt idx="0">
                  <c:v>17</c:v>
                </c:pt>
                <c:pt idx="1">
                  <c:v>39</c:v>
                </c:pt>
                <c:pt idx="2">
                  <c:v>48</c:v>
                </c:pt>
                <c:pt idx="3">
                  <c:v>28</c:v>
                </c:pt>
                <c:pt idx="4">
                  <c:v>17</c:v>
                </c:pt>
              </c:numCache>
            </c:numRef>
          </c:val>
        </c:ser>
        <c:dLbls>
          <c:showLegendKey val="0"/>
          <c:showVal val="0"/>
          <c:showCatName val="0"/>
          <c:showSerName val="0"/>
          <c:showPercent val="0"/>
          <c:showBubbleSize val="0"/>
          <c:showLeaderLines val="1"/>
        </c:dLbls>
      </c:pie3DChart>
      <c:spPr>
        <a:noFill/>
        <a:ln w="25400">
          <a:noFill/>
        </a:ln>
      </c:spPr>
    </c:plotArea>
    <c:legend>
      <c:legendPos val="t"/>
      <c:layout>
        <c:manualLayout>
          <c:xMode val="edge"/>
          <c:yMode val="edge"/>
          <c:x val="9.2386413340290532E-3"/>
          <c:y val="7.5387567442396622E-2"/>
          <c:w val="0.96963779835542896"/>
          <c:h val="0.1646102835139448"/>
        </c:manualLayout>
      </c:layout>
      <c:overlay val="0"/>
      <c:txPr>
        <a:bodyPr/>
        <a:lstStyle/>
        <a:p>
          <a:pPr rtl="0">
            <a:defRPr/>
          </a:pPr>
          <a:endParaRPr lang="es-EC"/>
        </a:p>
      </c:txPr>
    </c:legend>
    <c:plotVisOnly val="1"/>
    <c:dispBlanksAs val="zero"/>
    <c:showDLblsOverMax val="0"/>
  </c:chart>
  <c:txPr>
    <a:bodyPr/>
    <a:lstStyle/>
    <a:p>
      <a:pPr>
        <a:defRPr sz="2400" b="0" i="0" u="none" strike="noStrike" baseline="0">
          <a:solidFill>
            <a:srgbClr val="000000"/>
          </a:solidFill>
          <a:latin typeface="Calibri"/>
          <a:ea typeface="Calibri"/>
          <a:cs typeface="Calibri"/>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552286791661121"/>
          <c:y val="0.36057641955846687"/>
          <c:w val="0.67430267785689102"/>
          <c:h val="0.49700819639100896"/>
        </c:manualLayout>
      </c:layout>
      <c:pie3DChart>
        <c:varyColors val="1"/>
        <c:ser>
          <c:idx val="0"/>
          <c:order val="0"/>
          <c:explosion val="25"/>
          <c:dPt>
            <c:idx val="0"/>
            <c:bubble3D val="0"/>
            <c:explosion val="17"/>
            <c:spPr>
              <a:solidFill>
                <a:srgbClr val="FFFF00"/>
              </a:solidFill>
            </c:spPr>
          </c:dPt>
          <c:dPt>
            <c:idx val="1"/>
            <c:bubble3D val="0"/>
            <c:explosion val="16"/>
          </c:dPt>
          <c:dLbls>
            <c:dLbl>
              <c:idx val="0"/>
              <c:layout>
                <c:manualLayout>
                  <c:x val="4.3775228896730418E-2"/>
                  <c:y val="3.3190747983267245E-2"/>
                </c:manualLayout>
              </c:layout>
              <c:numFmt formatCode="0%" sourceLinked="0"/>
              <c:spPr/>
              <c:txPr>
                <a:bodyPr/>
                <a:lstStyle/>
                <a:p>
                  <a:pPr>
                    <a:defRPr sz="2400"/>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2.9615204896429648E-2"/>
                  <c:y val="-6.5068646044118578E-2"/>
                </c:manualLayout>
              </c:layout>
              <c:numFmt formatCode="0%" sourceLinked="0"/>
              <c:spPr/>
              <c:txPr>
                <a:bodyPr/>
                <a:lstStyle/>
                <a:p>
                  <a:pPr>
                    <a:defRPr sz="2400"/>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9.7630684810561096E-3"/>
                  <c:y val="-8.2051275076134605E-2"/>
                </c:manualLayout>
              </c:layout>
              <c:numFmt formatCode="0%" sourceLinked="0"/>
              <c:spPr/>
              <c:txPr>
                <a:bodyPr/>
                <a:lstStyle/>
                <a:p>
                  <a:pPr>
                    <a:defRPr sz="2400"/>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3.4848741821168108E-2"/>
                  <c:y val="4.3184881619018213E-2"/>
                </c:manualLayout>
              </c:layout>
              <c:numFmt formatCode="0%" sourceLinked="0"/>
              <c:spPr/>
              <c:txPr>
                <a:bodyPr/>
                <a:lstStyle/>
                <a:p>
                  <a:pPr>
                    <a:defRPr sz="2400"/>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3.9056128514473376E-2"/>
                  <c:y val="-1.7274292686045231E-2"/>
                </c:manualLayout>
              </c:layout>
              <c:numFmt formatCode="0%" sourceLinked="0"/>
              <c:spPr/>
              <c:txPr>
                <a:bodyPr/>
                <a:lstStyle/>
                <a:p>
                  <a:pPr>
                    <a:defRPr sz="2400"/>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numFmt formatCode="0%" sourceLinked="0"/>
            <c:spPr>
              <a:noFill/>
              <a:ln w="25400">
                <a:noFill/>
              </a:ln>
            </c:spPr>
            <c:txPr>
              <a:bodyPr/>
              <a:lstStyle/>
              <a:p>
                <a:pPr>
                  <a:defRPr sz="2400"/>
                </a:pPr>
                <a:endParaRPr lang="es-EC"/>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ENCUES!$C$283:$C$284</c:f>
              <c:strCache>
                <c:ptCount val="2"/>
                <c:pt idx="0">
                  <c:v>Si</c:v>
                </c:pt>
                <c:pt idx="1">
                  <c:v>No</c:v>
                </c:pt>
              </c:strCache>
            </c:strRef>
          </c:cat>
          <c:val>
            <c:numRef>
              <c:f>ENCUES!$D$283:$D$284</c:f>
              <c:numCache>
                <c:formatCode>General</c:formatCode>
                <c:ptCount val="2"/>
                <c:pt idx="0">
                  <c:v>136</c:v>
                </c:pt>
                <c:pt idx="1">
                  <c:v>13</c:v>
                </c:pt>
              </c:numCache>
            </c:numRef>
          </c:val>
        </c:ser>
        <c:dLbls>
          <c:showLegendKey val="0"/>
          <c:showVal val="0"/>
          <c:showCatName val="0"/>
          <c:showSerName val="0"/>
          <c:showPercent val="0"/>
          <c:showBubbleSize val="0"/>
          <c:showLeaderLines val="1"/>
        </c:dLbls>
      </c:pie3DChart>
      <c:spPr>
        <a:noFill/>
        <a:ln w="25400">
          <a:noFill/>
        </a:ln>
      </c:spPr>
    </c:plotArea>
    <c:legend>
      <c:legendPos val="t"/>
      <c:layout>
        <c:manualLayout>
          <c:xMode val="edge"/>
          <c:yMode val="edge"/>
          <c:x val="4.2452733364475137E-2"/>
          <c:y val="3.8270823810735412E-2"/>
          <c:w val="0.90780205583556561"/>
          <c:h val="0.14733627489251383"/>
        </c:manualLayout>
      </c:layout>
      <c:overlay val="0"/>
      <c:txPr>
        <a:bodyPr/>
        <a:lstStyle/>
        <a:p>
          <a:pPr rtl="0">
            <a:defRPr sz="2800"/>
          </a:pPr>
          <a:endParaRPr lang="es-EC"/>
        </a:p>
      </c:txPr>
    </c:legend>
    <c:plotVisOnly val="1"/>
    <c:dispBlanksAs val="zero"/>
    <c:showDLblsOverMax val="0"/>
  </c:chart>
  <c:txPr>
    <a:bodyPr/>
    <a:lstStyle/>
    <a:p>
      <a:pPr>
        <a:defRPr sz="1200" b="0" i="0" u="none" strike="noStrike" baseline="0">
          <a:solidFill>
            <a:srgbClr val="000000"/>
          </a:solidFill>
          <a:latin typeface="Calibri"/>
          <a:ea typeface="Calibri"/>
          <a:cs typeface="Calibri"/>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9C45D-D3FE-4893-806F-7FAC6E1B80A3}" type="doc">
      <dgm:prSet loTypeId="urn:microsoft.com/office/officeart/2008/layout/VerticalCurvedList" loCatId="list" qsTypeId="urn:microsoft.com/office/officeart/2005/8/quickstyle/3d2" qsCatId="3D" csTypeId="urn:microsoft.com/office/officeart/2005/8/colors/accent1_3" csCatId="accent1" phldr="1"/>
      <dgm:spPr/>
      <dgm:t>
        <a:bodyPr/>
        <a:lstStyle/>
        <a:p>
          <a:endParaRPr lang="es-EC"/>
        </a:p>
      </dgm:t>
    </dgm:pt>
    <dgm:pt modelId="{66F21F42-91A5-45AB-A4CE-1185B0020801}">
      <dgm:prSet phldrT="[Texto]"/>
      <dgm:spPr/>
      <dgm:t>
        <a:bodyPr/>
        <a:lstStyle/>
        <a:p>
          <a:r>
            <a:rPr lang="es-EC" dirty="0" smtClean="0"/>
            <a:t>PROBLEMA	</a:t>
          </a:r>
          <a:endParaRPr lang="es-EC" dirty="0"/>
        </a:p>
      </dgm:t>
    </dgm:pt>
    <dgm:pt modelId="{32B0C253-6509-4C4A-BB85-878D7588F9DD}" type="parTrans" cxnId="{0AB1DAC0-7E5C-40F3-BF45-E64714B921E1}">
      <dgm:prSet/>
      <dgm:spPr/>
      <dgm:t>
        <a:bodyPr/>
        <a:lstStyle/>
        <a:p>
          <a:endParaRPr lang="es-EC"/>
        </a:p>
      </dgm:t>
    </dgm:pt>
    <dgm:pt modelId="{A148F3B2-61A9-4AE9-A9A5-F5164B1D94D4}" type="sibTrans" cxnId="{0AB1DAC0-7E5C-40F3-BF45-E64714B921E1}">
      <dgm:prSet/>
      <dgm:spPr/>
      <dgm:t>
        <a:bodyPr/>
        <a:lstStyle/>
        <a:p>
          <a:endParaRPr lang="es-EC"/>
        </a:p>
      </dgm:t>
    </dgm:pt>
    <dgm:pt modelId="{79D7DA41-F439-4A0E-A8FF-2C6483C30FA9}">
      <dgm:prSet phldrT="[Texto]"/>
      <dgm:spPr/>
      <dgm:t>
        <a:bodyPr/>
        <a:lstStyle/>
        <a:p>
          <a:r>
            <a:rPr lang="es-EC" dirty="0" smtClean="0"/>
            <a:t>IDEA A DEFENDER</a:t>
          </a:r>
          <a:endParaRPr lang="es-EC" dirty="0"/>
        </a:p>
      </dgm:t>
    </dgm:pt>
    <dgm:pt modelId="{F60DC9EC-7CB7-48BD-876C-9225D37805F3}" type="parTrans" cxnId="{65C56404-3BB6-4B91-9A58-8FF652C3CA69}">
      <dgm:prSet/>
      <dgm:spPr/>
      <dgm:t>
        <a:bodyPr/>
        <a:lstStyle/>
        <a:p>
          <a:endParaRPr lang="es-EC"/>
        </a:p>
      </dgm:t>
    </dgm:pt>
    <dgm:pt modelId="{4D2AEA6D-CB9A-4C2C-9F0C-AEF260024C22}" type="sibTrans" cxnId="{65C56404-3BB6-4B91-9A58-8FF652C3CA69}">
      <dgm:prSet/>
      <dgm:spPr/>
      <dgm:t>
        <a:bodyPr/>
        <a:lstStyle/>
        <a:p>
          <a:endParaRPr lang="es-EC"/>
        </a:p>
      </dgm:t>
    </dgm:pt>
    <dgm:pt modelId="{BD27C241-1CC2-45A5-AF8F-B9167E2A6227}">
      <dgm:prSet phldrT="[Texto]"/>
      <dgm:spPr/>
      <dgm:t>
        <a:bodyPr/>
        <a:lstStyle/>
        <a:p>
          <a:r>
            <a:rPr lang="es-EC" dirty="0" smtClean="0"/>
            <a:t>JUSTIFICACIÓN</a:t>
          </a:r>
          <a:endParaRPr lang="es-EC" dirty="0"/>
        </a:p>
      </dgm:t>
    </dgm:pt>
    <dgm:pt modelId="{A6596979-2C97-40C5-A72B-4F43D6267910}" type="parTrans" cxnId="{D9F3FC73-7005-44D6-A138-BB23C3088C93}">
      <dgm:prSet/>
      <dgm:spPr/>
      <dgm:t>
        <a:bodyPr/>
        <a:lstStyle/>
        <a:p>
          <a:endParaRPr lang="es-EC"/>
        </a:p>
      </dgm:t>
    </dgm:pt>
    <dgm:pt modelId="{12EEF72A-579B-48ED-B323-CBB352D6F212}" type="sibTrans" cxnId="{D9F3FC73-7005-44D6-A138-BB23C3088C93}">
      <dgm:prSet/>
      <dgm:spPr/>
      <dgm:t>
        <a:bodyPr/>
        <a:lstStyle/>
        <a:p>
          <a:endParaRPr lang="es-EC"/>
        </a:p>
      </dgm:t>
    </dgm:pt>
    <dgm:pt modelId="{E48C9B5D-B44A-4148-9591-73AB68F073B2}">
      <dgm:prSet phldrT="[Texto]"/>
      <dgm:spPr/>
      <dgm:t>
        <a:bodyPr/>
        <a:lstStyle/>
        <a:p>
          <a:r>
            <a:rPr lang="es-EC" dirty="0" smtClean="0"/>
            <a:t>OBJETIVOS</a:t>
          </a:r>
          <a:endParaRPr lang="es-EC" dirty="0"/>
        </a:p>
      </dgm:t>
    </dgm:pt>
    <dgm:pt modelId="{5E0CF933-91F5-4155-84E4-F38E4A979619}" type="parTrans" cxnId="{1F04137B-311B-4506-89B2-DF9E0181CE53}">
      <dgm:prSet/>
      <dgm:spPr/>
      <dgm:t>
        <a:bodyPr/>
        <a:lstStyle/>
        <a:p>
          <a:endParaRPr lang="es-EC"/>
        </a:p>
      </dgm:t>
    </dgm:pt>
    <dgm:pt modelId="{C931E85A-C309-4DE5-BD1F-D1007A9AE435}" type="sibTrans" cxnId="{1F04137B-311B-4506-89B2-DF9E0181CE53}">
      <dgm:prSet/>
      <dgm:spPr/>
      <dgm:t>
        <a:bodyPr/>
        <a:lstStyle/>
        <a:p>
          <a:endParaRPr lang="es-EC"/>
        </a:p>
      </dgm:t>
    </dgm:pt>
    <dgm:pt modelId="{F2E86155-02D1-474E-A73B-0481F7E347F0}">
      <dgm:prSet phldrT="[Texto]"/>
      <dgm:spPr/>
      <dgm:t>
        <a:bodyPr/>
        <a:lstStyle/>
        <a:p>
          <a:r>
            <a:rPr lang="es-EC" dirty="0" smtClean="0"/>
            <a:t>MARCO LEGAL</a:t>
          </a:r>
          <a:endParaRPr lang="es-EC" dirty="0"/>
        </a:p>
      </dgm:t>
    </dgm:pt>
    <dgm:pt modelId="{2863D15D-FEEC-4ED0-BAC4-C652B716C980}" type="parTrans" cxnId="{D9E38785-E02E-4063-AF1A-EF5CE9A644C1}">
      <dgm:prSet/>
      <dgm:spPr/>
      <dgm:t>
        <a:bodyPr/>
        <a:lstStyle/>
        <a:p>
          <a:endParaRPr lang="es-EC"/>
        </a:p>
      </dgm:t>
    </dgm:pt>
    <dgm:pt modelId="{550FA368-C572-4CFF-AEDD-B362BB517612}" type="sibTrans" cxnId="{D9E38785-E02E-4063-AF1A-EF5CE9A644C1}">
      <dgm:prSet/>
      <dgm:spPr/>
      <dgm:t>
        <a:bodyPr/>
        <a:lstStyle/>
        <a:p>
          <a:endParaRPr lang="es-EC"/>
        </a:p>
      </dgm:t>
    </dgm:pt>
    <dgm:pt modelId="{45C88378-B554-4F0F-8133-B2CCA1CC3DA1}">
      <dgm:prSet phldrT="[Texto]"/>
      <dgm:spPr/>
      <dgm:t>
        <a:bodyPr/>
        <a:lstStyle/>
        <a:p>
          <a:r>
            <a:rPr lang="es-EC" dirty="0" smtClean="0"/>
            <a:t>FUNDAMENTACIÓN METODOLÓGICA</a:t>
          </a:r>
          <a:endParaRPr lang="es-EC" dirty="0"/>
        </a:p>
      </dgm:t>
    </dgm:pt>
    <dgm:pt modelId="{FA2A61B8-5BAB-47BD-A590-7C2910B1D962}" type="parTrans" cxnId="{CF6C65B4-E030-4C84-880B-E5094A4409BA}">
      <dgm:prSet/>
      <dgm:spPr/>
      <dgm:t>
        <a:bodyPr/>
        <a:lstStyle/>
        <a:p>
          <a:endParaRPr lang="es-EC"/>
        </a:p>
      </dgm:t>
    </dgm:pt>
    <dgm:pt modelId="{6EB90CDF-B41E-4949-9FC1-2A55B0B9703C}" type="sibTrans" cxnId="{CF6C65B4-E030-4C84-880B-E5094A4409BA}">
      <dgm:prSet/>
      <dgm:spPr/>
      <dgm:t>
        <a:bodyPr/>
        <a:lstStyle/>
        <a:p>
          <a:endParaRPr lang="es-EC"/>
        </a:p>
      </dgm:t>
    </dgm:pt>
    <dgm:pt modelId="{BA2D6B5D-A544-4391-84AC-B20355F0DAD7}">
      <dgm:prSet phldrT="[Texto]"/>
      <dgm:spPr/>
      <dgm:t>
        <a:bodyPr/>
        <a:lstStyle/>
        <a:p>
          <a:r>
            <a:rPr lang="es-EC" dirty="0" smtClean="0"/>
            <a:t>PROPUESTA</a:t>
          </a:r>
          <a:endParaRPr lang="es-EC" dirty="0"/>
        </a:p>
      </dgm:t>
    </dgm:pt>
    <dgm:pt modelId="{27369433-1967-438B-ADC4-73A6ABCA01BC}" type="parTrans" cxnId="{E04726D6-40B5-4CE8-9AA5-3F386CF507B9}">
      <dgm:prSet/>
      <dgm:spPr/>
      <dgm:t>
        <a:bodyPr/>
        <a:lstStyle/>
        <a:p>
          <a:endParaRPr lang="es-EC"/>
        </a:p>
      </dgm:t>
    </dgm:pt>
    <dgm:pt modelId="{546D0FCE-39A0-4EE9-A6E0-6EF08A636C06}" type="sibTrans" cxnId="{E04726D6-40B5-4CE8-9AA5-3F386CF507B9}">
      <dgm:prSet/>
      <dgm:spPr/>
      <dgm:t>
        <a:bodyPr/>
        <a:lstStyle/>
        <a:p>
          <a:endParaRPr lang="es-EC"/>
        </a:p>
      </dgm:t>
    </dgm:pt>
    <dgm:pt modelId="{EE894D55-B3A1-4735-BA1E-1F5F884BE75A}" type="pres">
      <dgm:prSet presAssocID="{BF19C45D-D3FE-4893-806F-7FAC6E1B80A3}" presName="Name0" presStyleCnt="0">
        <dgm:presLayoutVars>
          <dgm:chMax val="7"/>
          <dgm:chPref val="7"/>
          <dgm:dir/>
        </dgm:presLayoutVars>
      </dgm:prSet>
      <dgm:spPr/>
      <dgm:t>
        <a:bodyPr/>
        <a:lstStyle/>
        <a:p>
          <a:endParaRPr lang="es-EC"/>
        </a:p>
      </dgm:t>
    </dgm:pt>
    <dgm:pt modelId="{D2F62508-0186-47EB-A1FC-8C9BFCBC48EF}" type="pres">
      <dgm:prSet presAssocID="{BF19C45D-D3FE-4893-806F-7FAC6E1B80A3}" presName="Name1" presStyleCnt="0"/>
      <dgm:spPr/>
      <dgm:t>
        <a:bodyPr/>
        <a:lstStyle/>
        <a:p>
          <a:endParaRPr lang="es-EC"/>
        </a:p>
      </dgm:t>
    </dgm:pt>
    <dgm:pt modelId="{B881D429-9AC1-49DA-9203-E8F22E8797A7}" type="pres">
      <dgm:prSet presAssocID="{BF19C45D-D3FE-4893-806F-7FAC6E1B80A3}" presName="cycle" presStyleCnt="0"/>
      <dgm:spPr/>
      <dgm:t>
        <a:bodyPr/>
        <a:lstStyle/>
        <a:p>
          <a:endParaRPr lang="es-EC"/>
        </a:p>
      </dgm:t>
    </dgm:pt>
    <dgm:pt modelId="{0BA82095-EF43-4BBB-B427-D84D31804A62}" type="pres">
      <dgm:prSet presAssocID="{BF19C45D-D3FE-4893-806F-7FAC6E1B80A3}" presName="srcNode" presStyleLbl="node1" presStyleIdx="0" presStyleCnt="7"/>
      <dgm:spPr/>
      <dgm:t>
        <a:bodyPr/>
        <a:lstStyle/>
        <a:p>
          <a:endParaRPr lang="es-EC"/>
        </a:p>
      </dgm:t>
    </dgm:pt>
    <dgm:pt modelId="{F07BFE11-19D8-4B14-A49B-E5340FACAB9B}" type="pres">
      <dgm:prSet presAssocID="{BF19C45D-D3FE-4893-806F-7FAC6E1B80A3}" presName="conn" presStyleLbl="parChTrans1D2" presStyleIdx="0" presStyleCnt="1"/>
      <dgm:spPr/>
      <dgm:t>
        <a:bodyPr/>
        <a:lstStyle/>
        <a:p>
          <a:endParaRPr lang="es-EC"/>
        </a:p>
      </dgm:t>
    </dgm:pt>
    <dgm:pt modelId="{ACFFDE37-3777-4760-AABE-8FE30E3AA73E}" type="pres">
      <dgm:prSet presAssocID="{BF19C45D-D3FE-4893-806F-7FAC6E1B80A3}" presName="extraNode" presStyleLbl="node1" presStyleIdx="0" presStyleCnt="7"/>
      <dgm:spPr/>
      <dgm:t>
        <a:bodyPr/>
        <a:lstStyle/>
        <a:p>
          <a:endParaRPr lang="es-EC"/>
        </a:p>
      </dgm:t>
    </dgm:pt>
    <dgm:pt modelId="{8952581A-C511-4CED-B012-B85AC553A4F4}" type="pres">
      <dgm:prSet presAssocID="{BF19C45D-D3FE-4893-806F-7FAC6E1B80A3}" presName="dstNode" presStyleLbl="node1" presStyleIdx="0" presStyleCnt="7"/>
      <dgm:spPr/>
      <dgm:t>
        <a:bodyPr/>
        <a:lstStyle/>
        <a:p>
          <a:endParaRPr lang="es-EC"/>
        </a:p>
      </dgm:t>
    </dgm:pt>
    <dgm:pt modelId="{534FB486-18B1-4F28-BB12-45EED095144E}" type="pres">
      <dgm:prSet presAssocID="{66F21F42-91A5-45AB-A4CE-1185B0020801}" presName="text_1" presStyleLbl="node1" presStyleIdx="0" presStyleCnt="7">
        <dgm:presLayoutVars>
          <dgm:bulletEnabled val="1"/>
        </dgm:presLayoutVars>
      </dgm:prSet>
      <dgm:spPr/>
      <dgm:t>
        <a:bodyPr/>
        <a:lstStyle/>
        <a:p>
          <a:endParaRPr lang="es-EC"/>
        </a:p>
      </dgm:t>
    </dgm:pt>
    <dgm:pt modelId="{AE87817E-98CB-44E0-8D85-E7862FCB07EF}" type="pres">
      <dgm:prSet presAssocID="{66F21F42-91A5-45AB-A4CE-1185B0020801}" presName="accent_1" presStyleCnt="0"/>
      <dgm:spPr/>
      <dgm:t>
        <a:bodyPr/>
        <a:lstStyle/>
        <a:p>
          <a:endParaRPr lang="es-EC"/>
        </a:p>
      </dgm:t>
    </dgm:pt>
    <dgm:pt modelId="{192221BD-9E97-4024-97DD-33CAF6A9EAF2}" type="pres">
      <dgm:prSet presAssocID="{66F21F42-91A5-45AB-A4CE-1185B0020801}" presName="accentRepeatNode" presStyleLbl="solidFgAcc1" presStyleIdx="0" presStyleCnt="7"/>
      <dgm:spPr/>
      <dgm:t>
        <a:bodyPr/>
        <a:lstStyle/>
        <a:p>
          <a:endParaRPr lang="es-EC"/>
        </a:p>
      </dgm:t>
    </dgm:pt>
    <dgm:pt modelId="{8CC4CA0C-0078-4344-9766-13897C27892C}" type="pres">
      <dgm:prSet presAssocID="{79D7DA41-F439-4A0E-A8FF-2C6483C30FA9}" presName="text_2" presStyleLbl="node1" presStyleIdx="1" presStyleCnt="7">
        <dgm:presLayoutVars>
          <dgm:bulletEnabled val="1"/>
        </dgm:presLayoutVars>
      </dgm:prSet>
      <dgm:spPr/>
      <dgm:t>
        <a:bodyPr/>
        <a:lstStyle/>
        <a:p>
          <a:endParaRPr lang="es-EC"/>
        </a:p>
      </dgm:t>
    </dgm:pt>
    <dgm:pt modelId="{C36CA80A-E987-4AEB-A3B4-75965006602F}" type="pres">
      <dgm:prSet presAssocID="{79D7DA41-F439-4A0E-A8FF-2C6483C30FA9}" presName="accent_2" presStyleCnt="0"/>
      <dgm:spPr/>
      <dgm:t>
        <a:bodyPr/>
        <a:lstStyle/>
        <a:p>
          <a:endParaRPr lang="es-EC"/>
        </a:p>
      </dgm:t>
    </dgm:pt>
    <dgm:pt modelId="{5BD7EFBB-1564-4D45-BBB5-063E8FAE319B}" type="pres">
      <dgm:prSet presAssocID="{79D7DA41-F439-4A0E-A8FF-2C6483C30FA9}" presName="accentRepeatNode" presStyleLbl="solidFgAcc1" presStyleIdx="1" presStyleCnt="7"/>
      <dgm:spPr/>
      <dgm:t>
        <a:bodyPr/>
        <a:lstStyle/>
        <a:p>
          <a:endParaRPr lang="es-EC"/>
        </a:p>
      </dgm:t>
    </dgm:pt>
    <dgm:pt modelId="{E6E60C4F-4305-4A83-81A0-533B0963A202}" type="pres">
      <dgm:prSet presAssocID="{BD27C241-1CC2-45A5-AF8F-B9167E2A6227}" presName="text_3" presStyleLbl="node1" presStyleIdx="2" presStyleCnt="7">
        <dgm:presLayoutVars>
          <dgm:bulletEnabled val="1"/>
        </dgm:presLayoutVars>
      </dgm:prSet>
      <dgm:spPr/>
      <dgm:t>
        <a:bodyPr/>
        <a:lstStyle/>
        <a:p>
          <a:endParaRPr lang="es-EC"/>
        </a:p>
      </dgm:t>
    </dgm:pt>
    <dgm:pt modelId="{511247FC-4574-47F6-9C1B-7977A0D67E4D}" type="pres">
      <dgm:prSet presAssocID="{BD27C241-1CC2-45A5-AF8F-B9167E2A6227}" presName="accent_3" presStyleCnt="0"/>
      <dgm:spPr/>
      <dgm:t>
        <a:bodyPr/>
        <a:lstStyle/>
        <a:p>
          <a:endParaRPr lang="es-EC"/>
        </a:p>
      </dgm:t>
    </dgm:pt>
    <dgm:pt modelId="{EDA291B0-BD47-426A-A62D-84AB28D2E8AF}" type="pres">
      <dgm:prSet presAssocID="{BD27C241-1CC2-45A5-AF8F-B9167E2A6227}" presName="accentRepeatNode" presStyleLbl="solidFgAcc1" presStyleIdx="2" presStyleCnt="7"/>
      <dgm:spPr/>
      <dgm:t>
        <a:bodyPr/>
        <a:lstStyle/>
        <a:p>
          <a:endParaRPr lang="es-EC"/>
        </a:p>
      </dgm:t>
    </dgm:pt>
    <dgm:pt modelId="{C96F61FF-701F-4198-A885-5EA6617149B8}" type="pres">
      <dgm:prSet presAssocID="{E48C9B5D-B44A-4148-9591-73AB68F073B2}" presName="text_4" presStyleLbl="node1" presStyleIdx="3" presStyleCnt="7">
        <dgm:presLayoutVars>
          <dgm:bulletEnabled val="1"/>
        </dgm:presLayoutVars>
      </dgm:prSet>
      <dgm:spPr/>
      <dgm:t>
        <a:bodyPr/>
        <a:lstStyle/>
        <a:p>
          <a:endParaRPr lang="es-EC"/>
        </a:p>
      </dgm:t>
    </dgm:pt>
    <dgm:pt modelId="{C84C3F28-647C-41FC-97F6-1301CFB896A3}" type="pres">
      <dgm:prSet presAssocID="{E48C9B5D-B44A-4148-9591-73AB68F073B2}" presName="accent_4" presStyleCnt="0"/>
      <dgm:spPr/>
      <dgm:t>
        <a:bodyPr/>
        <a:lstStyle/>
        <a:p>
          <a:endParaRPr lang="es-EC"/>
        </a:p>
      </dgm:t>
    </dgm:pt>
    <dgm:pt modelId="{45243693-E689-4B45-85A6-9744D9DF5175}" type="pres">
      <dgm:prSet presAssocID="{E48C9B5D-B44A-4148-9591-73AB68F073B2}" presName="accentRepeatNode" presStyleLbl="solidFgAcc1" presStyleIdx="3" presStyleCnt="7"/>
      <dgm:spPr/>
      <dgm:t>
        <a:bodyPr/>
        <a:lstStyle/>
        <a:p>
          <a:endParaRPr lang="es-EC"/>
        </a:p>
      </dgm:t>
    </dgm:pt>
    <dgm:pt modelId="{8D2B3A83-7A86-4237-ADF4-D0DCABE4EE44}" type="pres">
      <dgm:prSet presAssocID="{F2E86155-02D1-474E-A73B-0481F7E347F0}" presName="text_5" presStyleLbl="node1" presStyleIdx="4" presStyleCnt="7">
        <dgm:presLayoutVars>
          <dgm:bulletEnabled val="1"/>
        </dgm:presLayoutVars>
      </dgm:prSet>
      <dgm:spPr/>
      <dgm:t>
        <a:bodyPr/>
        <a:lstStyle/>
        <a:p>
          <a:endParaRPr lang="es-EC"/>
        </a:p>
      </dgm:t>
    </dgm:pt>
    <dgm:pt modelId="{606E821C-14C8-46A5-A0B5-4D95F3583BA0}" type="pres">
      <dgm:prSet presAssocID="{F2E86155-02D1-474E-A73B-0481F7E347F0}" presName="accent_5" presStyleCnt="0"/>
      <dgm:spPr/>
      <dgm:t>
        <a:bodyPr/>
        <a:lstStyle/>
        <a:p>
          <a:endParaRPr lang="es-EC"/>
        </a:p>
      </dgm:t>
    </dgm:pt>
    <dgm:pt modelId="{1E00BE30-B28A-47BB-AE63-DA2E80A5392A}" type="pres">
      <dgm:prSet presAssocID="{F2E86155-02D1-474E-A73B-0481F7E347F0}" presName="accentRepeatNode" presStyleLbl="solidFgAcc1" presStyleIdx="4" presStyleCnt="7"/>
      <dgm:spPr/>
      <dgm:t>
        <a:bodyPr/>
        <a:lstStyle/>
        <a:p>
          <a:endParaRPr lang="es-EC"/>
        </a:p>
      </dgm:t>
    </dgm:pt>
    <dgm:pt modelId="{93D8FF19-65C6-4626-B162-19AF58C7396C}" type="pres">
      <dgm:prSet presAssocID="{45C88378-B554-4F0F-8133-B2CCA1CC3DA1}" presName="text_6" presStyleLbl="node1" presStyleIdx="5" presStyleCnt="7">
        <dgm:presLayoutVars>
          <dgm:bulletEnabled val="1"/>
        </dgm:presLayoutVars>
      </dgm:prSet>
      <dgm:spPr/>
      <dgm:t>
        <a:bodyPr/>
        <a:lstStyle/>
        <a:p>
          <a:endParaRPr lang="es-EC"/>
        </a:p>
      </dgm:t>
    </dgm:pt>
    <dgm:pt modelId="{CE676D1F-7079-469E-97F6-AE64536783F3}" type="pres">
      <dgm:prSet presAssocID="{45C88378-B554-4F0F-8133-B2CCA1CC3DA1}" presName="accent_6" presStyleCnt="0"/>
      <dgm:spPr/>
      <dgm:t>
        <a:bodyPr/>
        <a:lstStyle/>
        <a:p>
          <a:endParaRPr lang="es-EC"/>
        </a:p>
      </dgm:t>
    </dgm:pt>
    <dgm:pt modelId="{8EE29C1D-F196-4DCE-B4D5-2A5C85030D59}" type="pres">
      <dgm:prSet presAssocID="{45C88378-B554-4F0F-8133-B2CCA1CC3DA1}" presName="accentRepeatNode" presStyleLbl="solidFgAcc1" presStyleIdx="5" presStyleCnt="7"/>
      <dgm:spPr/>
      <dgm:t>
        <a:bodyPr/>
        <a:lstStyle/>
        <a:p>
          <a:endParaRPr lang="es-EC"/>
        </a:p>
      </dgm:t>
    </dgm:pt>
    <dgm:pt modelId="{45E20C28-D2CA-4AE2-AA1D-64FC12015467}" type="pres">
      <dgm:prSet presAssocID="{BA2D6B5D-A544-4391-84AC-B20355F0DAD7}" presName="text_7" presStyleLbl="node1" presStyleIdx="6" presStyleCnt="7">
        <dgm:presLayoutVars>
          <dgm:bulletEnabled val="1"/>
        </dgm:presLayoutVars>
      </dgm:prSet>
      <dgm:spPr/>
      <dgm:t>
        <a:bodyPr/>
        <a:lstStyle/>
        <a:p>
          <a:endParaRPr lang="es-EC"/>
        </a:p>
      </dgm:t>
    </dgm:pt>
    <dgm:pt modelId="{999781DC-EF69-41E3-94C1-EABE425A444D}" type="pres">
      <dgm:prSet presAssocID="{BA2D6B5D-A544-4391-84AC-B20355F0DAD7}" presName="accent_7" presStyleCnt="0"/>
      <dgm:spPr/>
      <dgm:t>
        <a:bodyPr/>
        <a:lstStyle/>
        <a:p>
          <a:endParaRPr lang="es-EC"/>
        </a:p>
      </dgm:t>
    </dgm:pt>
    <dgm:pt modelId="{2217895A-33FD-49DA-BD10-B195C4519424}" type="pres">
      <dgm:prSet presAssocID="{BA2D6B5D-A544-4391-84AC-B20355F0DAD7}" presName="accentRepeatNode" presStyleLbl="solidFgAcc1" presStyleIdx="6" presStyleCnt="7"/>
      <dgm:spPr/>
      <dgm:t>
        <a:bodyPr/>
        <a:lstStyle/>
        <a:p>
          <a:endParaRPr lang="es-EC"/>
        </a:p>
      </dgm:t>
    </dgm:pt>
  </dgm:ptLst>
  <dgm:cxnLst>
    <dgm:cxn modelId="{E04726D6-40B5-4CE8-9AA5-3F386CF507B9}" srcId="{BF19C45D-D3FE-4893-806F-7FAC6E1B80A3}" destId="{BA2D6B5D-A544-4391-84AC-B20355F0DAD7}" srcOrd="6" destOrd="0" parTransId="{27369433-1967-438B-ADC4-73A6ABCA01BC}" sibTransId="{546D0FCE-39A0-4EE9-A6E0-6EF08A636C06}"/>
    <dgm:cxn modelId="{6F9FD109-B69B-421B-AD8B-5108F7848174}" type="presOf" srcId="{A148F3B2-61A9-4AE9-A9A5-F5164B1D94D4}" destId="{F07BFE11-19D8-4B14-A49B-E5340FACAB9B}" srcOrd="0" destOrd="0" presId="urn:microsoft.com/office/officeart/2008/layout/VerticalCurvedList"/>
    <dgm:cxn modelId="{405D6152-AF48-4593-A5FC-CED299DAA5FC}" type="presOf" srcId="{F2E86155-02D1-474E-A73B-0481F7E347F0}" destId="{8D2B3A83-7A86-4237-ADF4-D0DCABE4EE44}" srcOrd="0" destOrd="0" presId="urn:microsoft.com/office/officeart/2008/layout/VerticalCurvedList"/>
    <dgm:cxn modelId="{481D818C-AEF2-41FC-A771-0EB8B8FECF5F}" type="presOf" srcId="{BF19C45D-D3FE-4893-806F-7FAC6E1B80A3}" destId="{EE894D55-B3A1-4735-BA1E-1F5F884BE75A}" srcOrd="0" destOrd="0" presId="urn:microsoft.com/office/officeart/2008/layout/VerticalCurvedList"/>
    <dgm:cxn modelId="{7FB32B87-F819-485C-B28B-9242C86B088C}" type="presOf" srcId="{79D7DA41-F439-4A0E-A8FF-2C6483C30FA9}" destId="{8CC4CA0C-0078-4344-9766-13897C27892C}" srcOrd="0" destOrd="0" presId="urn:microsoft.com/office/officeart/2008/layout/VerticalCurvedList"/>
    <dgm:cxn modelId="{FF6A44EB-F5DB-4A37-B280-914C3F54E5E9}" type="presOf" srcId="{BA2D6B5D-A544-4391-84AC-B20355F0DAD7}" destId="{45E20C28-D2CA-4AE2-AA1D-64FC12015467}" srcOrd="0" destOrd="0" presId="urn:microsoft.com/office/officeart/2008/layout/VerticalCurvedList"/>
    <dgm:cxn modelId="{CF6C65B4-E030-4C84-880B-E5094A4409BA}" srcId="{BF19C45D-D3FE-4893-806F-7FAC6E1B80A3}" destId="{45C88378-B554-4F0F-8133-B2CCA1CC3DA1}" srcOrd="5" destOrd="0" parTransId="{FA2A61B8-5BAB-47BD-A590-7C2910B1D962}" sibTransId="{6EB90CDF-B41E-4949-9FC1-2A55B0B9703C}"/>
    <dgm:cxn modelId="{0AB1DAC0-7E5C-40F3-BF45-E64714B921E1}" srcId="{BF19C45D-D3FE-4893-806F-7FAC6E1B80A3}" destId="{66F21F42-91A5-45AB-A4CE-1185B0020801}" srcOrd="0" destOrd="0" parTransId="{32B0C253-6509-4C4A-BB85-878D7588F9DD}" sibTransId="{A148F3B2-61A9-4AE9-A9A5-F5164B1D94D4}"/>
    <dgm:cxn modelId="{DDF55C38-154F-4ECC-9D96-79C54FDF4325}" type="presOf" srcId="{BD27C241-1CC2-45A5-AF8F-B9167E2A6227}" destId="{E6E60C4F-4305-4A83-81A0-533B0963A202}" srcOrd="0" destOrd="0" presId="urn:microsoft.com/office/officeart/2008/layout/VerticalCurvedList"/>
    <dgm:cxn modelId="{503EEA7A-D090-47C4-95FD-6040701806F3}" type="presOf" srcId="{E48C9B5D-B44A-4148-9591-73AB68F073B2}" destId="{C96F61FF-701F-4198-A885-5EA6617149B8}" srcOrd="0" destOrd="0" presId="urn:microsoft.com/office/officeart/2008/layout/VerticalCurvedList"/>
    <dgm:cxn modelId="{65C56404-3BB6-4B91-9A58-8FF652C3CA69}" srcId="{BF19C45D-D3FE-4893-806F-7FAC6E1B80A3}" destId="{79D7DA41-F439-4A0E-A8FF-2C6483C30FA9}" srcOrd="1" destOrd="0" parTransId="{F60DC9EC-7CB7-48BD-876C-9225D37805F3}" sibTransId="{4D2AEA6D-CB9A-4C2C-9F0C-AEF260024C22}"/>
    <dgm:cxn modelId="{D9E38785-E02E-4063-AF1A-EF5CE9A644C1}" srcId="{BF19C45D-D3FE-4893-806F-7FAC6E1B80A3}" destId="{F2E86155-02D1-474E-A73B-0481F7E347F0}" srcOrd="4" destOrd="0" parTransId="{2863D15D-FEEC-4ED0-BAC4-C652B716C980}" sibTransId="{550FA368-C572-4CFF-AEDD-B362BB517612}"/>
    <dgm:cxn modelId="{E2041B1A-59CD-4680-8B86-86B45F9F4E31}" type="presOf" srcId="{45C88378-B554-4F0F-8133-B2CCA1CC3DA1}" destId="{93D8FF19-65C6-4626-B162-19AF58C7396C}" srcOrd="0" destOrd="0" presId="urn:microsoft.com/office/officeart/2008/layout/VerticalCurvedList"/>
    <dgm:cxn modelId="{7D265D22-D068-4FB4-B4F5-5B37A010F842}" type="presOf" srcId="{66F21F42-91A5-45AB-A4CE-1185B0020801}" destId="{534FB486-18B1-4F28-BB12-45EED095144E}" srcOrd="0" destOrd="0" presId="urn:microsoft.com/office/officeart/2008/layout/VerticalCurvedList"/>
    <dgm:cxn modelId="{1F04137B-311B-4506-89B2-DF9E0181CE53}" srcId="{BF19C45D-D3FE-4893-806F-7FAC6E1B80A3}" destId="{E48C9B5D-B44A-4148-9591-73AB68F073B2}" srcOrd="3" destOrd="0" parTransId="{5E0CF933-91F5-4155-84E4-F38E4A979619}" sibTransId="{C931E85A-C309-4DE5-BD1F-D1007A9AE435}"/>
    <dgm:cxn modelId="{D9F3FC73-7005-44D6-A138-BB23C3088C93}" srcId="{BF19C45D-D3FE-4893-806F-7FAC6E1B80A3}" destId="{BD27C241-1CC2-45A5-AF8F-B9167E2A6227}" srcOrd="2" destOrd="0" parTransId="{A6596979-2C97-40C5-A72B-4F43D6267910}" sibTransId="{12EEF72A-579B-48ED-B323-CBB352D6F212}"/>
    <dgm:cxn modelId="{DD0996F1-4007-4027-986E-BA3C27194886}" type="presParOf" srcId="{EE894D55-B3A1-4735-BA1E-1F5F884BE75A}" destId="{D2F62508-0186-47EB-A1FC-8C9BFCBC48EF}" srcOrd="0" destOrd="0" presId="urn:microsoft.com/office/officeart/2008/layout/VerticalCurvedList"/>
    <dgm:cxn modelId="{5F5E4AE1-B6D2-417E-AC28-BAB3EA6AECCF}" type="presParOf" srcId="{D2F62508-0186-47EB-A1FC-8C9BFCBC48EF}" destId="{B881D429-9AC1-49DA-9203-E8F22E8797A7}" srcOrd="0" destOrd="0" presId="urn:microsoft.com/office/officeart/2008/layout/VerticalCurvedList"/>
    <dgm:cxn modelId="{61D370AC-4B74-409C-9DD6-1C6321CEE6A2}" type="presParOf" srcId="{B881D429-9AC1-49DA-9203-E8F22E8797A7}" destId="{0BA82095-EF43-4BBB-B427-D84D31804A62}" srcOrd="0" destOrd="0" presId="urn:microsoft.com/office/officeart/2008/layout/VerticalCurvedList"/>
    <dgm:cxn modelId="{A9A743B3-8BDB-45BF-BB42-0F8233E79BF9}" type="presParOf" srcId="{B881D429-9AC1-49DA-9203-E8F22E8797A7}" destId="{F07BFE11-19D8-4B14-A49B-E5340FACAB9B}" srcOrd="1" destOrd="0" presId="urn:microsoft.com/office/officeart/2008/layout/VerticalCurvedList"/>
    <dgm:cxn modelId="{04084E03-140D-42DC-A827-FFA18D306BB0}" type="presParOf" srcId="{B881D429-9AC1-49DA-9203-E8F22E8797A7}" destId="{ACFFDE37-3777-4760-AABE-8FE30E3AA73E}" srcOrd="2" destOrd="0" presId="urn:microsoft.com/office/officeart/2008/layout/VerticalCurvedList"/>
    <dgm:cxn modelId="{37DA4001-98CA-4D9F-80FC-8AC97496A2B2}" type="presParOf" srcId="{B881D429-9AC1-49DA-9203-E8F22E8797A7}" destId="{8952581A-C511-4CED-B012-B85AC553A4F4}" srcOrd="3" destOrd="0" presId="urn:microsoft.com/office/officeart/2008/layout/VerticalCurvedList"/>
    <dgm:cxn modelId="{229B3AE5-3BCF-4573-8006-74E7AAB2228F}" type="presParOf" srcId="{D2F62508-0186-47EB-A1FC-8C9BFCBC48EF}" destId="{534FB486-18B1-4F28-BB12-45EED095144E}" srcOrd="1" destOrd="0" presId="urn:microsoft.com/office/officeart/2008/layout/VerticalCurvedList"/>
    <dgm:cxn modelId="{59523EC7-30AA-4B2D-BB76-D35200B35F1D}" type="presParOf" srcId="{D2F62508-0186-47EB-A1FC-8C9BFCBC48EF}" destId="{AE87817E-98CB-44E0-8D85-E7862FCB07EF}" srcOrd="2" destOrd="0" presId="urn:microsoft.com/office/officeart/2008/layout/VerticalCurvedList"/>
    <dgm:cxn modelId="{A8074458-6821-46B4-84E8-DAE0D0E8149A}" type="presParOf" srcId="{AE87817E-98CB-44E0-8D85-E7862FCB07EF}" destId="{192221BD-9E97-4024-97DD-33CAF6A9EAF2}" srcOrd="0" destOrd="0" presId="urn:microsoft.com/office/officeart/2008/layout/VerticalCurvedList"/>
    <dgm:cxn modelId="{2EDE1D20-A822-4A7D-863F-387B58153222}" type="presParOf" srcId="{D2F62508-0186-47EB-A1FC-8C9BFCBC48EF}" destId="{8CC4CA0C-0078-4344-9766-13897C27892C}" srcOrd="3" destOrd="0" presId="urn:microsoft.com/office/officeart/2008/layout/VerticalCurvedList"/>
    <dgm:cxn modelId="{D2812C8D-7F8A-474C-A73E-12628E2CA34A}" type="presParOf" srcId="{D2F62508-0186-47EB-A1FC-8C9BFCBC48EF}" destId="{C36CA80A-E987-4AEB-A3B4-75965006602F}" srcOrd="4" destOrd="0" presId="urn:microsoft.com/office/officeart/2008/layout/VerticalCurvedList"/>
    <dgm:cxn modelId="{95C03770-37EE-4AEB-A179-1B87141B7665}" type="presParOf" srcId="{C36CA80A-E987-4AEB-A3B4-75965006602F}" destId="{5BD7EFBB-1564-4D45-BBB5-063E8FAE319B}" srcOrd="0" destOrd="0" presId="urn:microsoft.com/office/officeart/2008/layout/VerticalCurvedList"/>
    <dgm:cxn modelId="{49A73BD6-8A17-477A-8808-8E03A8A10376}" type="presParOf" srcId="{D2F62508-0186-47EB-A1FC-8C9BFCBC48EF}" destId="{E6E60C4F-4305-4A83-81A0-533B0963A202}" srcOrd="5" destOrd="0" presId="urn:microsoft.com/office/officeart/2008/layout/VerticalCurvedList"/>
    <dgm:cxn modelId="{97DE181C-F2EF-4230-9617-6C01584AE744}" type="presParOf" srcId="{D2F62508-0186-47EB-A1FC-8C9BFCBC48EF}" destId="{511247FC-4574-47F6-9C1B-7977A0D67E4D}" srcOrd="6" destOrd="0" presId="urn:microsoft.com/office/officeart/2008/layout/VerticalCurvedList"/>
    <dgm:cxn modelId="{D8F240AB-0A4A-4F74-AE47-568C3598C966}" type="presParOf" srcId="{511247FC-4574-47F6-9C1B-7977A0D67E4D}" destId="{EDA291B0-BD47-426A-A62D-84AB28D2E8AF}" srcOrd="0" destOrd="0" presId="urn:microsoft.com/office/officeart/2008/layout/VerticalCurvedList"/>
    <dgm:cxn modelId="{5F2A9374-71B6-4479-ADB0-E45217B7806B}" type="presParOf" srcId="{D2F62508-0186-47EB-A1FC-8C9BFCBC48EF}" destId="{C96F61FF-701F-4198-A885-5EA6617149B8}" srcOrd="7" destOrd="0" presId="urn:microsoft.com/office/officeart/2008/layout/VerticalCurvedList"/>
    <dgm:cxn modelId="{2FE8DA18-7A23-470F-9238-61DC5CA70F4C}" type="presParOf" srcId="{D2F62508-0186-47EB-A1FC-8C9BFCBC48EF}" destId="{C84C3F28-647C-41FC-97F6-1301CFB896A3}" srcOrd="8" destOrd="0" presId="urn:microsoft.com/office/officeart/2008/layout/VerticalCurvedList"/>
    <dgm:cxn modelId="{8880D84E-FB29-4A33-91FD-1F1BB7F4E3C8}" type="presParOf" srcId="{C84C3F28-647C-41FC-97F6-1301CFB896A3}" destId="{45243693-E689-4B45-85A6-9744D9DF5175}" srcOrd="0" destOrd="0" presId="urn:microsoft.com/office/officeart/2008/layout/VerticalCurvedList"/>
    <dgm:cxn modelId="{161991D7-292B-421D-B5D5-3291C54559B3}" type="presParOf" srcId="{D2F62508-0186-47EB-A1FC-8C9BFCBC48EF}" destId="{8D2B3A83-7A86-4237-ADF4-D0DCABE4EE44}" srcOrd="9" destOrd="0" presId="urn:microsoft.com/office/officeart/2008/layout/VerticalCurvedList"/>
    <dgm:cxn modelId="{8980499B-66E4-4E03-975C-A22354A23E26}" type="presParOf" srcId="{D2F62508-0186-47EB-A1FC-8C9BFCBC48EF}" destId="{606E821C-14C8-46A5-A0B5-4D95F3583BA0}" srcOrd="10" destOrd="0" presId="urn:microsoft.com/office/officeart/2008/layout/VerticalCurvedList"/>
    <dgm:cxn modelId="{E14DE624-2238-4C15-9871-BEE6C9F2CB3E}" type="presParOf" srcId="{606E821C-14C8-46A5-A0B5-4D95F3583BA0}" destId="{1E00BE30-B28A-47BB-AE63-DA2E80A5392A}" srcOrd="0" destOrd="0" presId="urn:microsoft.com/office/officeart/2008/layout/VerticalCurvedList"/>
    <dgm:cxn modelId="{0B386329-EE08-4860-8BAD-2359A4AFD80C}" type="presParOf" srcId="{D2F62508-0186-47EB-A1FC-8C9BFCBC48EF}" destId="{93D8FF19-65C6-4626-B162-19AF58C7396C}" srcOrd="11" destOrd="0" presId="urn:microsoft.com/office/officeart/2008/layout/VerticalCurvedList"/>
    <dgm:cxn modelId="{43A535FA-F159-49E7-B623-5F846491B072}" type="presParOf" srcId="{D2F62508-0186-47EB-A1FC-8C9BFCBC48EF}" destId="{CE676D1F-7079-469E-97F6-AE64536783F3}" srcOrd="12" destOrd="0" presId="urn:microsoft.com/office/officeart/2008/layout/VerticalCurvedList"/>
    <dgm:cxn modelId="{A4EB0DC3-27A4-4C50-A501-6B73E896DDE1}" type="presParOf" srcId="{CE676D1F-7079-469E-97F6-AE64536783F3}" destId="{8EE29C1D-F196-4DCE-B4D5-2A5C85030D59}" srcOrd="0" destOrd="0" presId="urn:microsoft.com/office/officeart/2008/layout/VerticalCurvedList"/>
    <dgm:cxn modelId="{1158D2AA-A586-4E2B-B253-9EAEC85BA85E}" type="presParOf" srcId="{D2F62508-0186-47EB-A1FC-8C9BFCBC48EF}" destId="{45E20C28-D2CA-4AE2-AA1D-64FC12015467}" srcOrd="13" destOrd="0" presId="urn:microsoft.com/office/officeart/2008/layout/VerticalCurvedList"/>
    <dgm:cxn modelId="{9DD134CF-08AE-48E0-8E94-B7C14B5261B7}" type="presParOf" srcId="{D2F62508-0186-47EB-A1FC-8C9BFCBC48EF}" destId="{999781DC-EF69-41E3-94C1-EABE425A444D}" srcOrd="14" destOrd="0" presId="urn:microsoft.com/office/officeart/2008/layout/VerticalCurvedList"/>
    <dgm:cxn modelId="{35D103CC-FBE4-467C-88CA-B2B95F8D973A}" type="presParOf" srcId="{999781DC-EF69-41E3-94C1-EABE425A444D}" destId="{2217895A-33FD-49DA-BD10-B195C451942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7EF176-9347-49F3-B8CB-7053CB5A2477}"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C"/>
        </a:p>
      </dgm:t>
    </dgm:pt>
    <dgm:pt modelId="{CEA653F4-F7E0-4793-831E-D2EDAE79E513}">
      <dgm:prSet phldrT="[Texto]" custT="1"/>
      <dgm:spPr/>
      <dgm:t>
        <a:bodyPr/>
        <a:lstStyle/>
        <a:p>
          <a:r>
            <a:rPr lang="es-EC" sz="2000" b="1" dirty="0" smtClean="0"/>
            <a:t>PROCESO LOGÍSTICO DE COGUAR </a:t>
          </a:r>
          <a:endParaRPr lang="es-EC" sz="2000" b="1" dirty="0"/>
        </a:p>
      </dgm:t>
    </dgm:pt>
    <dgm:pt modelId="{8AAFAAFC-D449-4A25-9EEF-355E03E3DCCA}" type="parTrans" cxnId="{4DC29456-3142-4042-9978-07B77E511B25}">
      <dgm:prSet/>
      <dgm:spPr/>
      <dgm:t>
        <a:bodyPr/>
        <a:lstStyle/>
        <a:p>
          <a:endParaRPr lang="es-EC" sz="2400" b="1"/>
        </a:p>
      </dgm:t>
    </dgm:pt>
    <dgm:pt modelId="{EC4E3892-AA05-499D-9CE8-91741FDCD565}" type="sibTrans" cxnId="{4DC29456-3142-4042-9978-07B77E511B25}">
      <dgm:prSet/>
      <dgm:spPr/>
      <dgm:t>
        <a:bodyPr/>
        <a:lstStyle/>
        <a:p>
          <a:endParaRPr lang="es-EC" sz="2400" b="1"/>
        </a:p>
      </dgm:t>
    </dgm:pt>
    <dgm:pt modelId="{EF75FC6F-EACA-4367-B7F0-CD31B42AEE51}">
      <dgm:prSet phldrT="[Texto]" custT="1"/>
      <dgm:spPr/>
      <dgm:t>
        <a:bodyPr/>
        <a:lstStyle/>
        <a:p>
          <a:r>
            <a:rPr lang="es-EC" sz="2000" b="1" dirty="0" smtClean="0"/>
            <a:t>EXTENSO Y DEMORADO</a:t>
          </a:r>
          <a:endParaRPr lang="es-EC" sz="2000" b="1" dirty="0"/>
        </a:p>
      </dgm:t>
    </dgm:pt>
    <dgm:pt modelId="{EE6B7A21-33DF-4559-9AFF-78446C30380C}" type="parTrans" cxnId="{11FCF729-EC6D-44CD-A3FC-715B78421CDE}">
      <dgm:prSet/>
      <dgm:spPr/>
      <dgm:t>
        <a:bodyPr/>
        <a:lstStyle/>
        <a:p>
          <a:endParaRPr lang="es-EC" sz="2400" b="1"/>
        </a:p>
      </dgm:t>
    </dgm:pt>
    <dgm:pt modelId="{660E4E12-581F-4986-A7ED-C124CC210E5F}" type="sibTrans" cxnId="{11FCF729-EC6D-44CD-A3FC-715B78421CDE}">
      <dgm:prSet/>
      <dgm:spPr/>
      <dgm:t>
        <a:bodyPr/>
        <a:lstStyle/>
        <a:p>
          <a:endParaRPr lang="es-EC" sz="2400" b="1"/>
        </a:p>
      </dgm:t>
    </dgm:pt>
    <dgm:pt modelId="{EDDE6DAB-AD97-448F-A867-EADF973D4ED2}">
      <dgm:prSet phldrT="[Texto]" custT="1"/>
      <dgm:spPr/>
      <dgm:t>
        <a:bodyPr/>
        <a:lstStyle/>
        <a:p>
          <a:pPr algn="just"/>
          <a:r>
            <a:rPr lang="es-EC" sz="1800" b="1" dirty="0" smtClean="0">
              <a:solidFill>
                <a:schemeClr val="tx1"/>
              </a:solidFill>
              <a:effectLst/>
              <a:latin typeface="+mn-lt"/>
              <a:ea typeface="+mn-ea"/>
              <a:cs typeface="+mn-cs"/>
            </a:rPr>
            <a:t>PARTICIPANDO </a:t>
          </a:r>
        </a:p>
        <a:p>
          <a:pPr algn="just"/>
          <a:r>
            <a:rPr lang="es-EC" sz="1800" b="1" dirty="0" smtClean="0">
              <a:solidFill>
                <a:schemeClr val="tx1"/>
              </a:solidFill>
              <a:effectLst/>
              <a:latin typeface="+mn-lt"/>
              <a:ea typeface="+mn-ea"/>
              <a:cs typeface="+mn-cs"/>
            </a:rPr>
            <a:t>-PERSONAL FINANCIERO</a:t>
          </a:r>
        </a:p>
        <a:p>
          <a:pPr algn="just"/>
          <a:r>
            <a:rPr lang="es-EC" sz="1800" b="1" dirty="0" smtClean="0">
              <a:solidFill>
                <a:schemeClr val="tx1"/>
              </a:solidFill>
              <a:effectLst/>
              <a:latin typeface="+mn-lt"/>
              <a:ea typeface="+mn-ea"/>
              <a:cs typeface="+mn-cs"/>
            </a:rPr>
            <a:t>-UNIDAD DE COMPRAS PÚBLICAS</a:t>
          </a:r>
        </a:p>
        <a:p>
          <a:pPr algn="just"/>
          <a:r>
            <a:rPr lang="es-EC" sz="1800" b="1" dirty="0" smtClean="0">
              <a:solidFill>
                <a:schemeClr val="tx1"/>
              </a:solidFill>
              <a:effectLst/>
              <a:latin typeface="+mn-lt"/>
              <a:ea typeface="+mn-ea"/>
              <a:cs typeface="+mn-cs"/>
            </a:rPr>
            <a:t>-DIRNEA </a:t>
          </a:r>
        </a:p>
      </dgm:t>
    </dgm:pt>
    <dgm:pt modelId="{352C3EDD-2482-4AA7-9DC0-3F46DB4C8842}" type="parTrans" cxnId="{1C37AA47-7597-4221-AB08-56DDA6B50D66}">
      <dgm:prSet/>
      <dgm:spPr/>
      <dgm:t>
        <a:bodyPr/>
        <a:lstStyle/>
        <a:p>
          <a:endParaRPr lang="es-EC" sz="2400" b="1"/>
        </a:p>
      </dgm:t>
    </dgm:pt>
    <dgm:pt modelId="{997779D3-10B5-48B9-8D21-CDD7D926F74C}" type="sibTrans" cxnId="{1C37AA47-7597-4221-AB08-56DDA6B50D66}">
      <dgm:prSet/>
      <dgm:spPr/>
      <dgm:t>
        <a:bodyPr/>
        <a:lstStyle/>
        <a:p>
          <a:endParaRPr lang="es-EC" sz="2400" b="1"/>
        </a:p>
      </dgm:t>
    </dgm:pt>
    <dgm:pt modelId="{91F60FE9-7902-47BC-AF97-FBCE37857C8F}">
      <dgm:prSet phldrT="[Texto]" custT="1"/>
      <dgm:spPr/>
      <dgm:t>
        <a:bodyPr/>
        <a:lstStyle/>
        <a:p>
          <a:r>
            <a:rPr lang="es-EC" sz="2000" b="1" dirty="0" smtClean="0"/>
            <a:t>FALLAS</a:t>
          </a:r>
          <a:endParaRPr lang="es-EC" sz="2000" b="1" dirty="0"/>
        </a:p>
      </dgm:t>
    </dgm:pt>
    <dgm:pt modelId="{8C0F7114-BFF7-4DAE-8548-7F68C03B4800}" type="parTrans" cxnId="{7BC7A1F8-FAF5-4FDE-A6CD-280AD3D25524}">
      <dgm:prSet/>
      <dgm:spPr/>
      <dgm:t>
        <a:bodyPr/>
        <a:lstStyle/>
        <a:p>
          <a:endParaRPr lang="es-EC" sz="2400" b="1"/>
        </a:p>
      </dgm:t>
    </dgm:pt>
    <dgm:pt modelId="{A3C0E8CE-5569-44F4-86D1-66F644FB44CD}" type="sibTrans" cxnId="{7BC7A1F8-FAF5-4FDE-A6CD-280AD3D25524}">
      <dgm:prSet/>
      <dgm:spPr/>
      <dgm:t>
        <a:bodyPr/>
        <a:lstStyle/>
        <a:p>
          <a:endParaRPr lang="es-EC" sz="2400" b="1"/>
        </a:p>
      </dgm:t>
    </dgm:pt>
    <dgm:pt modelId="{75E18C06-3E58-4C0B-BAE2-0BCD03597CCB}">
      <dgm:prSet phldrT="[Texto]" custT="1"/>
      <dgm:spPr/>
      <dgm:t>
        <a:bodyPr/>
        <a:lstStyle/>
        <a:p>
          <a:r>
            <a:rPr lang="es-EC" sz="2000" b="1" dirty="0" smtClean="0"/>
            <a:t>ATRASO EN LAS ACTIVIDADES DE CONTROL MARÍTIMO</a:t>
          </a:r>
          <a:endParaRPr lang="es-EC" sz="2000" b="1" dirty="0"/>
        </a:p>
      </dgm:t>
    </dgm:pt>
    <dgm:pt modelId="{A003FE8E-6A42-48AD-8470-6DB1C5AF31FD}" type="parTrans" cxnId="{9184E29F-835B-400C-8060-C5654DD1C6C7}">
      <dgm:prSet/>
      <dgm:spPr/>
      <dgm:t>
        <a:bodyPr/>
        <a:lstStyle/>
        <a:p>
          <a:endParaRPr lang="es-EC" sz="2400" b="1"/>
        </a:p>
      </dgm:t>
    </dgm:pt>
    <dgm:pt modelId="{04666492-25AD-44EC-90A8-31F16665457F}" type="sibTrans" cxnId="{9184E29F-835B-400C-8060-C5654DD1C6C7}">
      <dgm:prSet/>
      <dgm:spPr/>
      <dgm:t>
        <a:bodyPr/>
        <a:lstStyle/>
        <a:p>
          <a:endParaRPr lang="es-EC" sz="2400" b="1"/>
        </a:p>
      </dgm:t>
    </dgm:pt>
    <dgm:pt modelId="{1A6602E0-5447-4753-A0A4-EA706672642A}" type="pres">
      <dgm:prSet presAssocID="{257EF176-9347-49F3-B8CB-7053CB5A2477}" presName="Name0" presStyleCnt="0">
        <dgm:presLayoutVars>
          <dgm:chMax val="7"/>
          <dgm:chPref val="5"/>
        </dgm:presLayoutVars>
      </dgm:prSet>
      <dgm:spPr/>
      <dgm:t>
        <a:bodyPr/>
        <a:lstStyle/>
        <a:p>
          <a:endParaRPr lang="es-EC"/>
        </a:p>
      </dgm:t>
    </dgm:pt>
    <dgm:pt modelId="{2172B45E-39FD-47ED-90DD-4B371B362107}" type="pres">
      <dgm:prSet presAssocID="{257EF176-9347-49F3-B8CB-7053CB5A2477}" presName="arrowNode" presStyleLbl="node1" presStyleIdx="0" presStyleCnt="1"/>
      <dgm:spPr/>
    </dgm:pt>
    <dgm:pt modelId="{A3A91A80-7AF1-4371-A3D1-DCD40B75632F}" type="pres">
      <dgm:prSet presAssocID="{CEA653F4-F7E0-4793-831E-D2EDAE79E513}" presName="txNode1" presStyleLbl="revTx" presStyleIdx="0" presStyleCnt="5">
        <dgm:presLayoutVars>
          <dgm:bulletEnabled val="1"/>
        </dgm:presLayoutVars>
      </dgm:prSet>
      <dgm:spPr/>
      <dgm:t>
        <a:bodyPr/>
        <a:lstStyle/>
        <a:p>
          <a:endParaRPr lang="es-EC"/>
        </a:p>
      </dgm:t>
    </dgm:pt>
    <dgm:pt modelId="{B1580D17-5C0D-4B6E-AB91-F78960CAFA2D}" type="pres">
      <dgm:prSet presAssocID="{EF75FC6F-EACA-4367-B7F0-CD31B42AEE51}" presName="txNode2" presStyleLbl="revTx" presStyleIdx="1" presStyleCnt="5">
        <dgm:presLayoutVars>
          <dgm:bulletEnabled val="1"/>
        </dgm:presLayoutVars>
      </dgm:prSet>
      <dgm:spPr/>
      <dgm:t>
        <a:bodyPr/>
        <a:lstStyle/>
        <a:p>
          <a:endParaRPr lang="es-EC"/>
        </a:p>
      </dgm:t>
    </dgm:pt>
    <dgm:pt modelId="{55F36D77-7CBB-4241-A979-19655441184B}" type="pres">
      <dgm:prSet presAssocID="{660E4E12-581F-4986-A7ED-C124CC210E5F}" presName="dotNode2" presStyleCnt="0"/>
      <dgm:spPr/>
    </dgm:pt>
    <dgm:pt modelId="{1D37B3C5-89CC-42CC-873C-80470F5D475C}" type="pres">
      <dgm:prSet presAssocID="{660E4E12-581F-4986-A7ED-C124CC210E5F}" presName="dotRepeatNode" presStyleLbl="fgShp" presStyleIdx="0" presStyleCnt="3"/>
      <dgm:spPr/>
      <dgm:t>
        <a:bodyPr/>
        <a:lstStyle/>
        <a:p>
          <a:endParaRPr lang="es-EC"/>
        </a:p>
      </dgm:t>
    </dgm:pt>
    <dgm:pt modelId="{B3CDFD63-AEC4-4BBE-90F1-7046EF347987}" type="pres">
      <dgm:prSet presAssocID="{EDDE6DAB-AD97-448F-A867-EADF973D4ED2}" presName="txNode3" presStyleLbl="revTx" presStyleIdx="2" presStyleCnt="5" custScaleX="162512" custScaleY="252544" custLinFactNeighborX="5697" custLinFactNeighborY="63415">
        <dgm:presLayoutVars>
          <dgm:bulletEnabled val="1"/>
        </dgm:presLayoutVars>
      </dgm:prSet>
      <dgm:spPr/>
      <dgm:t>
        <a:bodyPr/>
        <a:lstStyle/>
        <a:p>
          <a:endParaRPr lang="es-EC"/>
        </a:p>
      </dgm:t>
    </dgm:pt>
    <dgm:pt modelId="{115047D5-5F2D-46EE-A14A-3C513138BB00}" type="pres">
      <dgm:prSet presAssocID="{997779D3-10B5-48B9-8D21-CDD7D926F74C}" presName="dotNode3" presStyleCnt="0"/>
      <dgm:spPr/>
    </dgm:pt>
    <dgm:pt modelId="{9B3E5552-B22C-4104-82D2-97AA54741CE3}" type="pres">
      <dgm:prSet presAssocID="{997779D3-10B5-48B9-8D21-CDD7D926F74C}" presName="dotRepeatNode" presStyleLbl="fgShp" presStyleIdx="1" presStyleCnt="3"/>
      <dgm:spPr/>
      <dgm:t>
        <a:bodyPr/>
        <a:lstStyle/>
        <a:p>
          <a:endParaRPr lang="es-EC"/>
        </a:p>
      </dgm:t>
    </dgm:pt>
    <dgm:pt modelId="{C87DC1C6-E94D-4468-8BEF-356B990DC27D}" type="pres">
      <dgm:prSet presAssocID="{91F60FE9-7902-47BC-AF97-FBCE37857C8F}" presName="txNode4" presStyleLbl="revTx" presStyleIdx="3" presStyleCnt="5">
        <dgm:presLayoutVars>
          <dgm:bulletEnabled val="1"/>
        </dgm:presLayoutVars>
      </dgm:prSet>
      <dgm:spPr/>
      <dgm:t>
        <a:bodyPr/>
        <a:lstStyle/>
        <a:p>
          <a:endParaRPr lang="es-EC"/>
        </a:p>
      </dgm:t>
    </dgm:pt>
    <dgm:pt modelId="{9A24B38E-BB0D-432F-A93C-E29E115759CC}" type="pres">
      <dgm:prSet presAssocID="{A3C0E8CE-5569-44F4-86D1-66F644FB44CD}" presName="dotNode4" presStyleCnt="0"/>
      <dgm:spPr/>
    </dgm:pt>
    <dgm:pt modelId="{549085E1-DD99-4B55-8FD9-D0CF686CE5B1}" type="pres">
      <dgm:prSet presAssocID="{A3C0E8CE-5569-44F4-86D1-66F644FB44CD}" presName="dotRepeatNode" presStyleLbl="fgShp" presStyleIdx="2" presStyleCnt="3"/>
      <dgm:spPr/>
      <dgm:t>
        <a:bodyPr/>
        <a:lstStyle/>
        <a:p>
          <a:endParaRPr lang="es-EC"/>
        </a:p>
      </dgm:t>
    </dgm:pt>
    <dgm:pt modelId="{ED31E5EE-CF53-4BE9-8E3A-4704F49A7967}" type="pres">
      <dgm:prSet presAssocID="{75E18C06-3E58-4C0B-BAE2-0BCD03597CCB}" presName="txNode5" presStyleLbl="revTx" presStyleIdx="4" presStyleCnt="5">
        <dgm:presLayoutVars>
          <dgm:bulletEnabled val="1"/>
        </dgm:presLayoutVars>
      </dgm:prSet>
      <dgm:spPr/>
      <dgm:t>
        <a:bodyPr/>
        <a:lstStyle/>
        <a:p>
          <a:endParaRPr lang="es-EC"/>
        </a:p>
      </dgm:t>
    </dgm:pt>
  </dgm:ptLst>
  <dgm:cxnLst>
    <dgm:cxn modelId="{5252DFEB-EF85-403A-8DA4-C7175528BC9A}" type="presOf" srcId="{CEA653F4-F7E0-4793-831E-D2EDAE79E513}" destId="{A3A91A80-7AF1-4371-A3D1-DCD40B75632F}" srcOrd="0" destOrd="0" presId="urn:microsoft.com/office/officeart/2009/3/layout/DescendingProcess"/>
    <dgm:cxn modelId="{9184E29F-835B-400C-8060-C5654DD1C6C7}" srcId="{257EF176-9347-49F3-B8CB-7053CB5A2477}" destId="{75E18C06-3E58-4C0B-BAE2-0BCD03597CCB}" srcOrd="4" destOrd="0" parTransId="{A003FE8E-6A42-48AD-8470-6DB1C5AF31FD}" sibTransId="{04666492-25AD-44EC-90A8-31F16665457F}"/>
    <dgm:cxn modelId="{1C37AA47-7597-4221-AB08-56DDA6B50D66}" srcId="{257EF176-9347-49F3-B8CB-7053CB5A2477}" destId="{EDDE6DAB-AD97-448F-A867-EADF973D4ED2}" srcOrd="2" destOrd="0" parTransId="{352C3EDD-2482-4AA7-9DC0-3F46DB4C8842}" sibTransId="{997779D3-10B5-48B9-8D21-CDD7D926F74C}"/>
    <dgm:cxn modelId="{C8245F54-D97B-4B32-8229-A83E11CEB15A}" type="presOf" srcId="{660E4E12-581F-4986-A7ED-C124CC210E5F}" destId="{1D37B3C5-89CC-42CC-873C-80470F5D475C}" srcOrd="0" destOrd="0" presId="urn:microsoft.com/office/officeart/2009/3/layout/DescendingProcess"/>
    <dgm:cxn modelId="{D412DC4A-2399-463C-9036-92789F0CBA3F}" type="presOf" srcId="{EF75FC6F-EACA-4367-B7F0-CD31B42AEE51}" destId="{B1580D17-5C0D-4B6E-AB91-F78960CAFA2D}" srcOrd="0" destOrd="0" presId="urn:microsoft.com/office/officeart/2009/3/layout/DescendingProcess"/>
    <dgm:cxn modelId="{3CC8A326-5EBA-4182-844D-0E71E3D6A4F7}" type="presOf" srcId="{A3C0E8CE-5569-44F4-86D1-66F644FB44CD}" destId="{549085E1-DD99-4B55-8FD9-D0CF686CE5B1}" srcOrd="0" destOrd="0" presId="urn:microsoft.com/office/officeart/2009/3/layout/DescendingProcess"/>
    <dgm:cxn modelId="{11FCF729-EC6D-44CD-A3FC-715B78421CDE}" srcId="{257EF176-9347-49F3-B8CB-7053CB5A2477}" destId="{EF75FC6F-EACA-4367-B7F0-CD31B42AEE51}" srcOrd="1" destOrd="0" parTransId="{EE6B7A21-33DF-4559-9AFF-78446C30380C}" sibTransId="{660E4E12-581F-4986-A7ED-C124CC210E5F}"/>
    <dgm:cxn modelId="{55586253-88C3-45BD-BD52-46E20ACC7BC3}" type="presOf" srcId="{EDDE6DAB-AD97-448F-A867-EADF973D4ED2}" destId="{B3CDFD63-AEC4-4BBE-90F1-7046EF347987}" srcOrd="0" destOrd="0" presId="urn:microsoft.com/office/officeart/2009/3/layout/DescendingProcess"/>
    <dgm:cxn modelId="{D5C919A7-BCCE-4FAE-BA1B-A06592526DC8}" type="presOf" srcId="{997779D3-10B5-48B9-8D21-CDD7D926F74C}" destId="{9B3E5552-B22C-4104-82D2-97AA54741CE3}" srcOrd="0" destOrd="0" presId="urn:microsoft.com/office/officeart/2009/3/layout/DescendingProcess"/>
    <dgm:cxn modelId="{29FF73AF-AD14-4F7E-AB31-2E60B5DD939E}" type="presOf" srcId="{91F60FE9-7902-47BC-AF97-FBCE37857C8F}" destId="{C87DC1C6-E94D-4468-8BEF-356B990DC27D}" srcOrd="0" destOrd="0" presId="urn:microsoft.com/office/officeart/2009/3/layout/DescendingProcess"/>
    <dgm:cxn modelId="{778DAEFF-EC61-422A-B7A6-93E4D938EF98}" type="presOf" srcId="{75E18C06-3E58-4C0B-BAE2-0BCD03597CCB}" destId="{ED31E5EE-CF53-4BE9-8E3A-4704F49A7967}" srcOrd="0" destOrd="0" presId="urn:microsoft.com/office/officeart/2009/3/layout/DescendingProcess"/>
    <dgm:cxn modelId="{4DC29456-3142-4042-9978-07B77E511B25}" srcId="{257EF176-9347-49F3-B8CB-7053CB5A2477}" destId="{CEA653F4-F7E0-4793-831E-D2EDAE79E513}" srcOrd="0" destOrd="0" parTransId="{8AAFAAFC-D449-4A25-9EEF-355E03E3DCCA}" sibTransId="{EC4E3892-AA05-499D-9CE8-91741FDCD565}"/>
    <dgm:cxn modelId="{ECB3F746-794B-4703-9C16-6A6341067F16}" type="presOf" srcId="{257EF176-9347-49F3-B8CB-7053CB5A2477}" destId="{1A6602E0-5447-4753-A0A4-EA706672642A}" srcOrd="0" destOrd="0" presId="urn:microsoft.com/office/officeart/2009/3/layout/DescendingProcess"/>
    <dgm:cxn modelId="{7BC7A1F8-FAF5-4FDE-A6CD-280AD3D25524}" srcId="{257EF176-9347-49F3-B8CB-7053CB5A2477}" destId="{91F60FE9-7902-47BC-AF97-FBCE37857C8F}" srcOrd="3" destOrd="0" parTransId="{8C0F7114-BFF7-4DAE-8548-7F68C03B4800}" sibTransId="{A3C0E8CE-5569-44F4-86D1-66F644FB44CD}"/>
    <dgm:cxn modelId="{533CDBA1-EBE9-4DB0-BFE4-A31AA43ECCBA}" type="presParOf" srcId="{1A6602E0-5447-4753-A0A4-EA706672642A}" destId="{2172B45E-39FD-47ED-90DD-4B371B362107}" srcOrd="0" destOrd="0" presId="urn:microsoft.com/office/officeart/2009/3/layout/DescendingProcess"/>
    <dgm:cxn modelId="{3799E985-E372-4833-8254-E71BA463F59D}" type="presParOf" srcId="{1A6602E0-5447-4753-A0A4-EA706672642A}" destId="{A3A91A80-7AF1-4371-A3D1-DCD40B75632F}" srcOrd="1" destOrd="0" presId="urn:microsoft.com/office/officeart/2009/3/layout/DescendingProcess"/>
    <dgm:cxn modelId="{D1E371FA-1D5F-4AD2-B9C8-6AA92A0ECDE3}" type="presParOf" srcId="{1A6602E0-5447-4753-A0A4-EA706672642A}" destId="{B1580D17-5C0D-4B6E-AB91-F78960CAFA2D}" srcOrd="2" destOrd="0" presId="urn:microsoft.com/office/officeart/2009/3/layout/DescendingProcess"/>
    <dgm:cxn modelId="{8F97D82A-DA0F-4D33-94EA-41CAC2C80876}" type="presParOf" srcId="{1A6602E0-5447-4753-A0A4-EA706672642A}" destId="{55F36D77-7CBB-4241-A979-19655441184B}" srcOrd="3" destOrd="0" presId="urn:microsoft.com/office/officeart/2009/3/layout/DescendingProcess"/>
    <dgm:cxn modelId="{6C1DA951-FD99-4925-B0D1-6DFA74DEE785}" type="presParOf" srcId="{55F36D77-7CBB-4241-A979-19655441184B}" destId="{1D37B3C5-89CC-42CC-873C-80470F5D475C}" srcOrd="0" destOrd="0" presId="urn:microsoft.com/office/officeart/2009/3/layout/DescendingProcess"/>
    <dgm:cxn modelId="{6470920D-E826-4CC7-BD88-C2B9FE9A67C0}" type="presParOf" srcId="{1A6602E0-5447-4753-A0A4-EA706672642A}" destId="{B3CDFD63-AEC4-4BBE-90F1-7046EF347987}" srcOrd="4" destOrd="0" presId="urn:microsoft.com/office/officeart/2009/3/layout/DescendingProcess"/>
    <dgm:cxn modelId="{E921DB3E-BE11-4C7E-9B9D-1B2E00A17330}" type="presParOf" srcId="{1A6602E0-5447-4753-A0A4-EA706672642A}" destId="{115047D5-5F2D-46EE-A14A-3C513138BB00}" srcOrd="5" destOrd="0" presId="urn:microsoft.com/office/officeart/2009/3/layout/DescendingProcess"/>
    <dgm:cxn modelId="{FBCACEF1-75A0-493F-B42C-E6A7C617A771}" type="presParOf" srcId="{115047D5-5F2D-46EE-A14A-3C513138BB00}" destId="{9B3E5552-B22C-4104-82D2-97AA54741CE3}" srcOrd="0" destOrd="0" presId="urn:microsoft.com/office/officeart/2009/3/layout/DescendingProcess"/>
    <dgm:cxn modelId="{377CB659-C8B3-41EC-BA4C-930D43734888}" type="presParOf" srcId="{1A6602E0-5447-4753-A0A4-EA706672642A}" destId="{C87DC1C6-E94D-4468-8BEF-356B990DC27D}" srcOrd="6" destOrd="0" presId="urn:microsoft.com/office/officeart/2009/3/layout/DescendingProcess"/>
    <dgm:cxn modelId="{06006964-9F7F-44E1-82B2-A2BA4D13FE80}" type="presParOf" srcId="{1A6602E0-5447-4753-A0A4-EA706672642A}" destId="{9A24B38E-BB0D-432F-A93C-E29E115759CC}" srcOrd="7" destOrd="0" presId="urn:microsoft.com/office/officeart/2009/3/layout/DescendingProcess"/>
    <dgm:cxn modelId="{7139EF15-6394-4C1E-A26C-06EAF54809AF}" type="presParOf" srcId="{9A24B38E-BB0D-432F-A93C-E29E115759CC}" destId="{549085E1-DD99-4B55-8FD9-D0CF686CE5B1}" srcOrd="0" destOrd="0" presId="urn:microsoft.com/office/officeart/2009/3/layout/DescendingProcess"/>
    <dgm:cxn modelId="{7C42C471-3D89-4975-AF46-75448E7529E9}" type="presParOf" srcId="{1A6602E0-5447-4753-A0A4-EA706672642A}" destId="{ED31E5EE-CF53-4BE9-8E3A-4704F49A7967}"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79B49D-BE68-4D16-939B-38E323C7CD64}" type="doc">
      <dgm:prSet loTypeId="urn:microsoft.com/office/officeart/2009/3/layout/PlusandMinus" loCatId="relationship" qsTypeId="urn:microsoft.com/office/officeart/2009/2/quickstyle/3d8" qsCatId="3D" csTypeId="urn:microsoft.com/office/officeart/2005/8/colors/accent1_3" csCatId="accent1" phldr="1"/>
      <dgm:spPr/>
      <dgm:t>
        <a:bodyPr/>
        <a:lstStyle/>
        <a:p>
          <a:endParaRPr lang="es-EC"/>
        </a:p>
      </dgm:t>
    </dgm:pt>
    <dgm:pt modelId="{85306A15-D442-44E7-A53E-92EE369888C5}">
      <dgm:prSet phldrT="[Texto]"/>
      <dgm:spPr/>
      <dgm:t>
        <a:bodyPr/>
        <a:lstStyle/>
        <a:p>
          <a:r>
            <a:rPr lang="es-EC" dirty="0" smtClean="0"/>
            <a:t>2015</a:t>
          </a:r>
        </a:p>
        <a:p>
          <a:r>
            <a:rPr lang="es-EC" dirty="0" smtClean="0"/>
            <a:t>4.836.984</a:t>
          </a:r>
          <a:endParaRPr lang="es-EC" dirty="0"/>
        </a:p>
      </dgm:t>
    </dgm:pt>
    <dgm:pt modelId="{03C6DC2C-51A4-483E-95A2-824C2897DBDD}" type="parTrans" cxnId="{831B57CA-A406-4603-8B49-C9B5376C3B36}">
      <dgm:prSet/>
      <dgm:spPr/>
      <dgm:t>
        <a:bodyPr/>
        <a:lstStyle/>
        <a:p>
          <a:endParaRPr lang="es-EC"/>
        </a:p>
      </dgm:t>
    </dgm:pt>
    <dgm:pt modelId="{03E917EC-505B-423F-A0C1-55F451810EF4}" type="sibTrans" cxnId="{831B57CA-A406-4603-8B49-C9B5376C3B36}">
      <dgm:prSet/>
      <dgm:spPr/>
      <dgm:t>
        <a:bodyPr/>
        <a:lstStyle/>
        <a:p>
          <a:endParaRPr lang="es-EC"/>
        </a:p>
      </dgm:t>
    </dgm:pt>
    <dgm:pt modelId="{577892AB-3309-41F8-A962-272D5A173C57}">
      <dgm:prSet phldrT="[Texto]"/>
      <dgm:spPr/>
      <dgm:t>
        <a:bodyPr/>
        <a:lstStyle/>
        <a:p>
          <a:r>
            <a:rPr lang="es-EC" dirty="0" smtClean="0"/>
            <a:t>2016</a:t>
          </a:r>
        </a:p>
        <a:p>
          <a:r>
            <a:rPr lang="es-EC" dirty="0" smtClean="0"/>
            <a:t>2.466.715</a:t>
          </a:r>
          <a:endParaRPr lang="es-EC" dirty="0"/>
        </a:p>
      </dgm:t>
    </dgm:pt>
    <dgm:pt modelId="{05FDA7DA-4C12-4D29-87FD-7BE489D213F3}" type="parTrans" cxnId="{0DA90AE7-C6E4-4276-9734-0CCBF778B757}">
      <dgm:prSet/>
      <dgm:spPr/>
      <dgm:t>
        <a:bodyPr/>
        <a:lstStyle/>
        <a:p>
          <a:endParaRPr lang="es-EC"/>
        </a:p>
      </dgm:t>
    </dgm:pt>
    <dgm:pt modelId="{6184E5D4-F7C7-434D-9C9D-C3311FECE383}" type="sibTrans" cxnId="{0DA90AE7-C6E4-4276-9734-0CCBF778B757}">
      <dgm:prSet/>
      <dgm:spPr/>
      <dgm:t>
        <a:bodyPr/>
        <a:lstStyle/>
        <a:p>
          <a:endParaRPr lang="es-EC"/>
        </a:p>
      </dgm:t>
    </dgm:pt>
    <dgm:pt modelId="{8F9621F2-5A3C-4F81-B6EE-5027A6E66583}" type="pres">
      <dgm:prSet presAssocID="{3179B49D-BE68-4D16-939B-38E323C7CD64}" presName="Name0" presStyleCnt="0">
        <dgm:presLayoutVars>
          <dgm:chMax val="2"/>
          <dgm:chPref val="2"/>
          <dgm:dir/>
          <dgm:animOne/>
          <dgm:resizeHandles val="exact"/>
        </dgm:presLayoutVars>
      </dgm:prSet>
      <dgm:spPr/>
      <dgm:t>
        <a:bodyPr/>
        <a:lstStyle/>
        <a:p>
          <a:endParaRPr lang="es-EC"/>
        </a:p>
      </dgm:t>
    </dgm:pt>
    <dgm:pt modelId="{6DBED8EE-F603-459F-9957-FA559FA31798}" type="pres">
      <dgm:prSet presAssocID="{3179B49D-BE68-4D16-939B-38E323C7CD64}" presName="Background" presStyleLbl="bgImgPlace1" presStyleIdx="0" presStyleCnt="1" custLinFactNeighborX="10983" custLinFactNeighborY="-932"/>
      <dgm:spPr/>
    </dgm:pt>
    <dgm:pt modelId="{408BDFBE-5867-493C-8E88-7DBC2563DBB7}" type="pres">
      <dgm:prSet presAssocID="{3179B49D-BE68-4D16-939B-38E323C7CD64}" presName="ParentText1" presStyleLbl="revTx" presStyleIdx="0" presStyleCnt="2">
        <dgm:presLayoutVars>
          <dgm:chMax val="0"/>
          <dgm:chPref val="0"/>
          <dgm:bulletEnabled val="1"/>
        </dgm:presLayoutVars>
      </dgm:prSet>
      <dgm:spPr/>
      <dgm:t>
        <a:bodyPr/>
        <a:lstStyle/>
        <a:p>
          <a:endParaRPr lang="es-EC"/>
        </a:p>
      </dgm:t>
    </dgm:pt>
    <dgm:pt modelId="{4DE29EB9-6AE1-455D-828F-3540F00207F2}" type="pres">
      <dgm:prSet presAssocID="{3179B49D-BE68-4D16-939B-38E323C7CD64}" presName="ParentText2" presStyleLbl="revTx" presStyleIdx="1" presStyleCnt="2">
        <dgm:presLayoutVars>
          <dgm:chMax val="0"/>
          <dgm:chPref val="0"/>
          <dgm:bulletEnabled val="1"/>
        </dgm:presLayoutVars>
      </dgm:prSet>
      <dgm:spPr/>
      <dgm:t>
        <a:bodyPr/>
        <a:lstStyle/>
        <a:p>
          <a:endParaRPr lang="es-EC"/>
        </a:p>
      </dgm:t>
    </dgm:pt>
    <dgm:pt modelId="{7988D66E-947C-4B33-9067-6D1AF611A218}" type="pres">
      <dgm:prSet presAssocID="{3179B49D-BE68-4D16-939B-38E323C7CD64}" presName="Plus" presStyleLbl="alignNode1" presStyleIdx="0" presStyleCnt="2"/>
      <dgm:spPr/>
    </dgm:pt>
    <dgm:pt modelId="{453EFD07-77E0-45DC-A13C-961EEE5B734A}" type="pres">
      <dgm:prSet presAssocID="{3179B49D-BE68-4D16-939B-38E323C7CD64}" presName="Minus" presStyleLbl="alignNode1" presStyleIdx="1" presStyleCnt="2"/>
      <dgm:spPr/>
    </dgm:pt>
    <dgm:pt modelId="{F587C7BC-2EFB-4318-ADB9-3ACC4F3A6833}" type="pres">
      <dgm:prSet presAssocID="{3179B49D-BE68-4D16-939B-38E323C7CD64}" presName="Divider" presStyleLbl="parChTrans1D1" presStyleIdx="0" presStyleCnt="1"/>
      <dgm:spPr/>
    </dgm:pt>
  </dgm:ptLst>
  <dgm:cxnLst>
    <dgm:cxn modelId="{831B57CA-A406-4603-8B49-C9B5376C3B36}" srcId="{3179B49D-BE68-4D16-939B-38E323C7CD64}" destId="{85306A15-D442-44E7-A53E-92EE369888C5}" srcOrd="0" destOrd="0" parTransId="{03C6DC2C-51A4-483E-95A2-824C2897DBDD}" sibTransId="{03E917EC-505B-423F-A0C1-55F451810EF4}"/>
    <dgm:cxn modelId="{0EBD5F31-14B5-46CF-9790-C0D2FCF84FC9}" type="presOf" srcId="{577892AB-3309-41F8-A962-272D5A173C57}" destId="{4DE29EB9-6AE1-455D-828F-3540F00207F2}" srcOrd="0" destOrd="0" presId="urn:microsoft.com/office/officeart/2009/3/layout/PlusandMinus"/>
    <dgm:cxn modelId="{E82B3384-340C-456D-811B-BB62E76D4071}" type="presOf" srcId="{3179B49D-BE68-4D16-939B-38E323C7CD64}" destId="{8F9621F2-5A3C-4F81-B6EE-5027A6E66583}" srcOrd="0" destOrd="0" presId="urn:microsoft.com/office/officeart/2009/3/layout/PlusandMinus"/>
    <dgm:cxn modelId="{C0525F80-10E3-4FB3-B0F0-3FB18FD04C6F}" type="presOf" srcId="{85306A15-D442-44E7-A53E-92EE369888C5}" destId="{408BDFBE-5867-493C-8E88-7DBC2563DBB7}" srcOrd="0" destOrd="0" presId="urn:microsoft.com/office/officeart/2009/3/layout/PlusandMinus"/>
    <dgm:cxn modelId="{0DA90AE7-C6E4-4276-9734-0CCBF778B757}" srcId="{3179B49D-BE68-4D16-939B-38E323C7CD64}" destId="{577892AB-3309-41F8-A962-272D5A173C57}" srcOrd="1" destOrd="0" parTransId="{05FDA7DA-4C12-4D29-87FD-7BE489D213F3}" sibTransId="{6184E5D4-F7C7-434D-9C9D-C3311FECE383}"/>
    <dgm:cxn modelId="{12A27FB5-343D-449C-B244-0906C20CFE9D}" type="presParOf" srcId="{8F9621F2-5A3C-4F81-B6EE-5027A6E66583}" destId="{6DBED8EE-F603-459F-9957-FA559FA31798}" srcOrd="0" destOrd="0" presId="urn:microsoft.com/office/officeart/2009/3/layout/PlusandMinus"/>
    <dgm:cxn modelId="{655D2FBB-234E-4046-BE5D-2D086F568F8A}" type="presParOf" srcId="{8F9621F2-5A3C-4F81-B6EE-5027A6E66583}" destId="{408BDFBE-5867-493C-8E88-7DBC2563DBB7}" srcOrd="1" destOrd="0" presId="urn:microsoft.com/office/officeart/2009/3/layout/PlusandMinus"/>
    <dgm:cxn modelId="{89B5F821-8236-4D17-B06A-75630D3FFB50}" type="presParOf" srcId="{8F9621F2-5A3C-4F81-B6EE-5027A6E66583}" destId="{4DE29EB9-6AE1-455D-828F-3540F00207F2}" srcOrd="2" destOrd="0" presId="urn:microsoft.com/office/officeart/2009/3/layout/PlusandMinus"/>
    <dgm:cxn modelId="{243B5167-FDDD-490E-9FE7-E75799C041EB}" type="presParOf" srcId="{8F9621F2-5A3C-4F81-B6EE-5027A6E66583}" destId="{7988D66E-947C-4B33-9067-6D1AF611A218}" srcOrd="3" destOrd="0" presId="urn:microsoft.com/office/officeart/2009/3/layout/PlusandMinus"/>
    <dgm:cxn modelId="{D6F95DEA-55F2-43E3-9959-89D1E88583D9}" type="presParOf" srcId="{8F9621F2-5A3C-4F81-B6EE-5027A6E66583}" destId="{453EFD07-77E0-45DC-A13C-961EEE5B734A}" srcOrd="4" destOrd="0" presId="urn:microsoft.com/office/officeart/2009/3/layout/PlusandMinus"/>
    <dgm:cxn modelId="{0338B6DD-25FB-4772-824C-451895011E0B}" type="presParOf" srcId="{8F9621F2-5A3C-4F81-B6EE-5027A6E66583}" destId="{F587C7BC-2EFB-4318-ADB9-3ACC4F3A68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5BD7EC-A7D1-4607-B04A-A19D52D499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E1DB337-4566-4A5B-83B2-3E8E7DB5BC4F}">
      <dgm:prSet phldrT="[Texto]" custT="1"/>
      <dgm:spPr/>
      <dgm:t>
        <a:bodyPr/>
        <a:lstStyle/>
        <a:p>
          <a:r>
            <a:rPr lang="es-EC" sz="2400" b="1" dirty="0" smtClean="0"/>
            <a:t>Objetivo</a:t>
          </a:r>
          <a:endParaRPr lang="es-EC" sz="2400" dirty="0"/>
        </a:p>
      </dgm:t>
    </dgm:pt>
    <dgm:pt modelId="{398B8EF7-0D11-4554-A2C9-171DEB3CC561}" type="parTrans" cxnId="{8C9D1941-8BE7-413A-B432-FDB5768D2621}">
      <dgm:prSet/>
      <dgm:spPr/>
      <dgm:t>
        <a:bodyPr/>
        <a:lstStyle/>
        <a:p>
          <a:endParaRPr lang="es-EC" sz="3600"/>
        </a:p>
      </dgm:t>
    </dgm:pt>
    <dgm:pt modelId="{C53AF3EC-3DA1-4936-AEB9-460D347CC8BA}" type="sibTrans" cxnId="{8C9D1941-8BE7-413A-B432-FDB5768D2621}">
      <dgm:prSet/>
      <dgm:spPr/>
      <dgm:t>
        <a:bodyPr/>
        <a:lstStyle/>
        <a:p>
          <a:endParaRPr lang="es-EC" sz="3600"/>
        </a:p>
      </dgm:t>
    </dgm:pt>
    <dgm:pt modelId="{484AE64C-4B2D-40B7-891B-D54209714926}">
      <dgm:prSet phldrT="[Texto]" custT="1"/>
      <dgm:spPr/>
      <dgm:t>
        <a:bodyPr/>
        <a:lstStyle/>
        <a:p>
          <a:r>
            <a:rPr lang="es-EC" sz="2400" b="1" dirty="0" smtClean="0"/>
            <a:t>Responsable de la Aplicación</a:t>
          </a:r>
          <a:endParaRPr lang="es-EC" sz="2400" dirty="0"/>
        </a:p>
      </dgm:t>
    </dgm:pt>
    <dgm:pt modelId="{A0F13DF0-B5A9-4DF8-B8B6-C544C0A6438E}" type="parTrans" cxnId="{468EA716-8307-48B2-BD62-265F8BE1DB64}">
      <dgm:prSet/>
      <dgm:spPr/>
      <dgm:t>
        <a:bodyPr/>
        <a:lstStyle/>
        <a:p>
          <a:endParaRPr lang="es-EC" sz="3600"/>
        </a:p>
      </dgm:t>
    </dgm:pt>
    <dgm:pt modelId="{830D0867-F180-421E-AE9A-622CD5F0FEB5}" type="sibTrans" cxnId="{468EA716-8307-48B2-BD62-265F8BE1DB64}">
      <dgm:prSet/>
      <dgm:spPr/>
      <dgm:t>
        <a:bodyPr/>
        <a:lstStyle/>
        <a:p>
          <a:endParaRPr lang="es-EC" sz="3600"/>
        </a:p>
      </dgm:t>
    </dgm:pt>
    <dgm:pt modelId="{33A77845-961C-426B-9C2B-79EF4FAFE223}">
      <dgm:prSet phldrT="[Texto]" custT="1"/>
      <dgm:spPr/>
      <dgm:t>
        <a:bodyPr/>
        <a:lstStyle/>
        <a:p>
          <a:r>
            <a:rPr lang="es-EC" sz="2400" b="1" dirty="0" smtClean="0"/>
            <a:t>Política</a:t>
          </a:r>
          <a:endParaRPr lang="es-EC" sz="2400" dirty="0"/>
        </a:p>
      </dgm:t>
    </dgm:pt>
    <dgm:pt modelId="{A1EF8EC3-706B-4554-A740-CFADFF742463}" type="parTrans" cxnId="{6E5E10BF-7B2A-45C5-80E9-B57CF88F82E9}">
      <dgm:prSet/>
      <dgm:spPr/>
      <dgm:t>
        <a:bodyPr/>
        <a:lstStyle/>
        <a:p>
          <a:endParaRPr lang="es-EC" sz="3600"/>
        </a:p>
      </dgm:t>
    </dgm:pt>
    <dgm:pt modelId="{0D223075-3650-4CC4-AF44-B116CA2A2DD1}" type="sibTrans" cxnId="{6E5E10BF-7B2A-45C5-80E9-B57CF88F82E9}">
      <dgm:prSet/>
      <dgm:spPr/>
      <dgm:t>
        <a:bodyPr/>
        <a:lstStyle/>
        <a:p>
          <a:endParaRPr lang="es-EC" sz="3600"/>
        </a:p>
      </dgm:t>
    </dgm:pt>
    <dgm:pt modelId="{7C0DFA97-0ECF-46AD-A482-EA6FBD039098}">
      <dgm:prSet/>
      <dgm:spPr/>
      <dgm:t>
        <a:bodyPr/>
        <a:lstStyle/>
        <a:p>
          <a:r>
            <a:rPr lang="es-EC" smtClean="0"/>
            <a:t>Optimizar el proceso de abastecimiento de recursos materiales e insumos en las Unidades del Comando de Guardacostas, para mejorar la seguridad en el control marítimo. </a:t>
          </a:r>
          <a:endParaRPr lang="es-EC"/>
        </a:p>
      </dgm:t>
    </dgm:pt>
    <dgm:pt modelId="{E0875B95-E707-462F-93C1-CD59BC311D35}" type="parTrans" cxnId="{CBA179B3-D30F-4525-BC2E-4B6D2BBFD23F}">
      <dgm:prSet/>
      <dgm:spPr/>
      <dgm:t>
        <a:bodyPr/>
        <a:lstStyle/>
        <a:p>
          <a:endParaRPr lang="es-EC"/>
        </a:p>
      </dgm:t>
    </dgm:pt>
    <dgm:pt modelId="{8E08CF36-6E1D-4489-A038-E5904CD739E4}" type="sibTrans" cxnId="{CBA179B3-D30F-4525-BC2E-4B6D2BBFD23F}">
      <dgm:prSet/>
      <dgm:spPr/>
      <dgm:t>
        <a:bodyPr/>
        <a:lstStyle/>
        <a:p>
          <a:endParaRPr lang="es-EC"/>
        </a:p>
      </dgm:t>
    </dgm:pt>
    <dgm:pt modelId="{B30A9C0D-100F-40A1-93A4-E2C16F363109}">
      <dgm:prSet/>
      <dgm:spPr/>
      <dgm:t>
        <a:bodyPr/>
        <a:lstStyle/>
        <a:p>
          <a:r>
            <a:rPr lang="es-EC" dirty="0" smtClean="0"/>
            <a:t>Comandante del Comando de Guardacostas de la Armada del Ecuador.</a:t>
          </a:r>
          <a:endParaRPr lang="es-EC" dirty="0"/>
        </a:p>
      </dgm:t>
    </dgm:pt>
    <dgm:pt modelId="{8D9B49C4-B9EB-406F-828F-BE844226114A}" type="parTrans" cxnId="{F16780DD-5F6D-4B22-8A7F-2AB139465F44}">
      <dgm:prSet/>
      <dgm:spPr/>
      <dgm:t>
        <a:bodyPr/>
        <a:lstStyle/>
        <a:p>
          <a:endParaRPr lang="es-EC"/>
        </a:p>
      </dgm:t>
    </dgm:pt>
    <dgm:pt modelId="{B103C908-E6E6-428D-A532-3166AA704A75}" type="sibTrans" cxnId="{F16780DD-5F6D-4B22-8A7F-2AB139465F44}">
      <dgm:prSet/>
      <dgm:spPr/>
      <dgm:t>
        <a:bodyPr/>
        <a:lstStyle/>
        <a:p>
          <a:endParaRPr lang="es-EC"/>
        </a:p>
      </dgm:t>
    </dgm:pt>
    <dgm:pt modelId="{11C1D344-44E1-45B4-85CA-161095455990}">
      <dgm:prSet/>
      <dgm:spPr/>
      <dgm:t>
        <a:bodyPr/>
        <a:lstStyle/>
        <a:p>
          <a:r>
            <a:rPr lang="es-EC" dirty="0" smtClean="0"/>
            <a:t>Mantener disponible  suficiente de recursos materiales e insumos. </a:t>
          </a:r>
          <a:endParaRPr lang="es-EC" dirty="0"/>
        </a:p>
      </dgm:t>
    </dgm:pt>
    <dgm:pt modelId="{2CA15698-5BCC-4FDF-8D2B-3853A82F3322}" type="parTrans" cxnId="{CEC770BA-4668-4618-B650-40B84200E7DF}">
      <dgm:prSet/>
      <dgm:spPr/>
      <dgm:t>
        <a:bodyPr/>
        <a:lstStyle/>
        <a:p>
          <a:endParaRPr lang="es-EC"/>
        </a:p>
      </dgm:t>
    </dgm:pt>
    <dgm:pt modelId="{859D2F21-F331-4AD1-986A-DF53B6DF1710}" type="sibTrans" cxnId="{CEC770BA-4668-4618-B650-40B84200E7DF}">
      <dgm:prSet/>
      <dgm:spPr/>
      <dgm:t>
        <a:bodyPr/>
        <a:lstStyle/>
        <a:p>
          <a:endParaRPr lang="es-EC"/>
        </a:p>
      </dgm:t>
    </dgm:pt>
    <dgm:pt modelId="{C67F4D84-D108-45AA-A148-DBD4704EDBE1}" type="pres">
      <dgm:prSet presAssocID="{345BD7EC-A7D1-4607-B04A-A19D52D499B0}" presName="linear" presStyleCnt="0">
        <dgm:presLayoutVars>
          <dgm:dir/>
          <dgm:animLvl val="lvl"/>
          <dgm:resizeHandles val="exact"/>
        </dgm:presLayoutVars>
      </dgm:prSet>
      <dgm:spPr/>
      <dgm:t>
        <a:bodyPr/>
        <a:lstStyle/>
        <a:p>
          <a:endParaRPr lang="es-EC"/>
        </a:p>
      </dgm:t>
    </dgm:pt>
    <dgm:pt modelId="{F321946A-9CB1-4503-B960-8428E6E9F04E}" type="pres">
      <dgm:prSet presAssocID="{FE1DB337-4566-4A5B-83B2-3E8E7DB5BC4F}" presName="parentLin" presStyleCnt="0"/>
      <dgm:spPr/>
    </dgm:pt>
    <dgm:pt modelId="{A4F1E4E7-F410-432F-B167-81A8E70748AB}" type="pres">
      <dgm:prSet presAssocID="{FE1DB337-4566-4A5B-83B2-3E8E7DB5BC4F}" presName="parentLeftMargin" presStyleLbl="node1" presStyleIdx="0" presStyleCnt="3"/>
      <dgm:spPr/>
      <dgm:t>
        <a:bodyPr/>
        <a:lstStyle/>
        <a:p>
          <a:endParaRPr lang="es-EC"/>
        </a:p>
      </dgm:t>
    </dgm:pt>
    <dgm:pt modelId="{EE0D0113-2593-45C3-845D-A378DF25A79E}" type="pres">
      <dgm:prSet presAssocID="{FE1DB337-4566-4A5B-83B2-3E8E7DB5BC4F}" presName="parentText" presStyleLbl="node1" presStyleIdx="0" presStyleCnt="3">
        <dgm:presLayoutVars>
          <dgm:chMax val="0"/>
          <dgm:bulletEnabled val="1"/>
        </dgm:presLayoutVars>
      </dgm:prSet>
      <dgm:spPr/>
      <dgm:t>
        <a:bodyPr/>
        <a:lstStyle/>
        <a:p>
          <a:endParaRPr lang="es-EC"/>
        </a:p>
      </dgm:t>
    </dgm:pt>
    <dgm:pt modelId="{458B50AD-9979-4F3D-88A9-4B9A5681075B}" type="pres">
      <dgm:prSet presAssocID="{FE1DB337-4566-4A5B-83B2-3E8E7DB5BC4F}" presName="negativeSpace" presStyleCnt="0"/>
      <dgm:spPr/>
    </dgm:pt>
    <dgm:pt modelId="{D0C9B5DA-C07F-4816-8420-C4222DC0BB7B}" type="pres">
      <dgm:prSet presAssocID="{FE1DB337-4566-4A5B-83B2-3E8E7DB5BC4F}" presName="childText" presStyleLbl="conFgAcc1" presStyleIdx="0" presStyleCnt="3">
        <dgm:presLayoutVars>
          <dgm:bulletEnabled val="1"/>
        </dgm:presLayoutVars>
      </dgm:prSet>
      <dgm:spPr/>
      <dgm:t>
        <a:bodyPr/>
        <a:lstStyle/>
        <a:p>
          <a:endParaRPr lang="es-EC"/>
        </a:p>
      </dgm:t>
    </dgm:pt>
    <dgm:pt modelId="{C68AFCFD-3B04-4BD7-B4DC-534C563A3E08}" type="pres">
      <dgm:prSet presAssocID="{C53AF3EC-3DA1-4936-AEB9-460D347CC8BA}" presName="spaceBetweenRectangles" presStyleCnt="0"/>
      <dgm:spPr/>
    </dgm:pt>
    <dgm:pt modelId="{1493B908-D350-4D64-9771-5484C241FF28}" type="pres">
      <dgm:prSet presAssocID="{484AE64C-4B2D-40B7-891B-D54209714926}" presName="parentLin" presStyleCnt="0"/>
      <dgm:spPr/>
    </dgm:pt>
    <dgm:pt modelId="{D486AA98-60A4-40FA-918F-BADC438A5E4B}" type="pres">
      <dgm:prSet presAssocID="{484AE64C-4B2D-40B7-891B-D54209714926}" presName="parentLeftMargin" presStyleLbl="node1" presStyleIdx="0" presStyleCnt="3"/>
      <dgm:spPr/>
      <dgm:t>
        <a:bodyPr/>
        <a:lstStyle/>
        <a:p>
          <a:endParaRPr lang="es-EC"/>
        </a:p>
      </dgm:t>
    </dgm:pt>
    <dgm:pt modelId="{C234705D-46A2-4AD2-A03B-8DF86AA7152B}" type="pres">
      <dgm:prSet presAssocID="{484AE64C-4B2D-40B7-891B-D54209714926}" presName="parentText" presStyleLbl="node1" presStyleIdx="1" presStyleCnt="3">
        <dgm:presLayoutVars>
          <dgm:chMax val="0"/>
          <dgm:bulletEnabled val="1"/>
        </dgm:presLayoutVars>
      </dgm:prSet>
      <dgm:spPr/>
      <dgm:t>
        <a:bodyPr/>
        <a:lstStyle/>
        <a:p>
          <a:endParaRPr lang="es-EC"/>
        </a:p>
      </dgm:t>
    </dgm:pt>
    <dgm:pt modelId="{3FAF6BB8-D618-4E9A-AADB-322A64A34513}" type="pres">
      <dgm:prSet presAssocID="{484AE64C-4B2D-40B7-891B-D54209714926}" presName="negativeSpace" presStyleCnt="0"/>
      <dgm:spPr/>
    </dgm:pt>
    <dgm:pt modelId="{41D9D95D-B2EA-4B8C-B147-7077002860A0}" type="pres">
      <dgm:prSet presAssocID="{484AE64C-4B2D-40B7-891B-D54209714926}" presName="childText" presStyleLbl="conFgAcc1" presStyleIdx="1" presStyleCnt="3">
        <dgm:presLayoutVars>
          <dgm:bulletEnabled val="1"/>
        </dgm:presLayoutVars>
      </dgm:prSet>
      <dgm:spPr/>
      <dgm:t>
        <a:bodyPr/>
        <a:lstStyle/>
        <a:p>
          <a:endParaRPr lang="es-EC"/>
        </a:p>
      </dgm:t>
    </dgm:pt>
    <dgm:pt modelId="{DF425214-0AF7-4156-B304-A136F246FDBC}" type="pres">
      <dgm:prSet presAssocID="{830D0867-F180-421E-AE9A-622CD5F0FEB5}" presName="spaceBetweenRectangles" presStyleCnt="0"/>
      <dgm:spPr/>
    </dgm:pt>
    <dgm:pt modelId="{FF5A5396-2F22-45E1-A383-B9EAC0CE219A}" type="pres">
      <dgm:prSet presAssocID="{33A77845-961C-426B-9C2B-79EF4FAFE223}" presName="parentLin" presStyleCnt="0"/>
      <dgm:spPr/>
    </dgm:pt>
    <dgm:pt modelId="{3289CE3B-01FD-446C-AB83-9B6652295E10}" type="pres">
      <dgm:prSet presAssocID="{33A77845-961C-426B-9C2B-79EF4FAFE223}" presName="parentLeftMargin" presStyleLbl="node1" presStyleIdx="1" presStyleCnt="3"/>
      <dgm:spPr/>
      <dgm:t>
        <a:bodyPr/>
        <a:lstStyle/>
        <a:p>
          <a:endParaRPr lang="es-EC"/>
        </a:p>
      </dgm:t>
    </dgm:pt>
    <dgm:pt modelId="{8D10E570-9BAC-4CE3-8830-2E1249375660}" type="pres">
      <dgm:prSet presAssocID="{33A77845-961C-426B-9C2B-79EF4FAFE223}" presName="parentText" presStyleLbl="node1" presStyleIdx="2" presStyleCnt="3">
        <dgm:presLayoutVars>
          <dgm:chMax val="0"/>
          <dgm:bulletEnabled val="1"/>
        </dgm:presLayoutVars>
      </dgm:prSet>
      <dgm:spPr/>
      <dgm:t>
        <a:bodyPr/>
        <a:lstStyle/>
        <a:p>
          <a:endParaRPr lang="es-EC"/>
        </a:p>
      </dgm:t>
    </dgm:pt>
    <dgm:pt modelId="{1E8C85CE-56C6-42D6-B75D-2A6D2DFB30EF}" type="pres">
      <dgm:prSet presAssocID="{33A77845-961C-426B-9C2B-79EF4FAFE223}" presName="negativeSpace" presStyleCnt="0"/>
      <dgm:spPr/>
    </dgm:pt>
    <dgm:pt modelId="{31D302C4-FFAE-4536-8BE2-C38344ED8863}" type="pres">
      <dgm:prSet presAssocID="{33A77845-961C-426B-9C2B-79EF4FAFE223}" presName="childText" presStyleLbl="conFgAcc1" presStyleIdx="2" presStyleCnt="3">
        <dgm:presLayoutVars>
          <dgm:bulletEnabled val="1"/>
        </dgm:presLayoutVars>
      </dgm:prSet>
      <dgm:spPr/>
      <dgm:t>
        <a:bodyPr/>
        <a:lstStyle/>
        <a:p>
          <a:endParaRPr lang="es-EC"/>
        </a:p>
      </dgm:t>
    </dgm:pt>
  </dgm:ptLst>
  <dgm:cxnLst>
    <dgm:cxn modelId="{BAD2733F-F043-43E4-8573-36C40DAD159C}" type="presOf" srcId="{7C0DFA97-0ECF-46AD-A482-EA6FBD039098}" destId="{D0C9B5DA-C07F-4816-8420-C4222DC0BB7B}" srcOrd="0" destOrd="0" presId="urn:microsoft.com/office/officeart/2005/8/layout/list1"/>
    <dgm:cxn modelId="{2290FA9C-7FB7-4DEE-948E-74C4D64F465C}" type="presOf" srcId="{345BD7EC-A7D1-4607-B04A-A19D52D499B0}" destId="{C67F4D84-D108-45AA-A148-DBD4704EDBE1}" srcOrd="0" destOrd="0" presId="urn:microsoft.com/office/officeart/2005/8/layout/list1"/>
    <dgm:cxn modelId="{73AEE88E-FE3F-427D-BB02-FE45DFF76C80}" type="presOf" srcId="{FE1DB337-4566-4A5B-83B2-3E8E7DB5BC4F}" destId="{EE0D0113-2593-45C3-845D-A378DF25A79E}" srcOrd="1" destOrd="0" presId="urn:microsoft.com/office/officeart/2005/8/layout/list1"/>
    <dgm:cxn modelId="{CEC770BA-4668-4618-B650-40B84200E7DF}" srcId="{33A77845-961C-426B-9C2B-79EF4FAFE223}" destId="{11C1D344-44E1-45B4-85CA-161095455990}" srcOrd="0" destOrd="0" parTransId="{2CA15698-5BCC-4FDF-8D2B-3853A82F3322}" sibTransId="{859D2F21-F331-4AD1-986A-DF53B6DF1710}"/>
    <dgm:cxn modelId="{7187A976-B98A-4879-B2B1-7B0A07F33C81}" type="presOf" srcId="{FE1DB337-4566-4A5B-83B2-3E8E7DB5BC4F}" destId="{A4F1E4E7-F410-432F-B167-81A8E70748AB}" srcOrd="0" destOrd="0" presId="urn:microsoft.com/office/officeart/2005/8/layout/list1"/>
    <dgm:cxn modelId="{00F2934D-3EE2-4A6A-84FD-E7A5CE0961B5}" type="presOf" srcId="{484AE64C-4B2D-40B7-891B-D54209714926}" destId="{C234705D-46A2-4AD2-A03B-8DF86AA7152B}" srcOrd="1" destOrd="0" presId="urn:microsoft.com/office/officeart/2005/8/layout/list1"/>
    <dgm:cxn modelId="{03D42201-9A60-4113-BA65-5C0222AD7274}" type="presOf" srcId="{B30A9C0D-100F-40A1-93A4-E2C16F363109}" destId="{41D9D95D-B2EA-4B8C-B147-7077002860A0}" srcOrd="0" destOrd="0" presId="urn:microsoft.com/office/officeart/2005/8/layout/list1"/>
    <dgm:cxn modelId="{1326887F-F8C6-475A-8686-543B8F5777DB}" type="presOf" srcId="{11C1D344-44E1-45B4-85CA-161095455990}" destId="{31D302C4-FFAE-4536-8BE2-C38344ED8863}" srcOrd="0" destOrd="0" presId="urn:microsoft.com/office/officeart/2005/8/layout/list1"/>
    <dgm:cxn modelId="{DB868633-5100-4BBF-B3CB-B36D4D908536}" type="presOf" srcId="{33A77845-961C-426B-9C2B-79EF4FAFE223}" destId="{3289CE3B-01FD-446C-AB83-9B6652295E10}" srcOrd="0" destOrd="0" presId="urn:microsoft.com/office/officeart/2005/8/layout/list1"/>
    <dgm:cxn modelId="{B6B5047E-B7BF-4DA7-8DB6-86F2F7F32E9A}" type="presOf" srcId="{484AE64C-4B2D-40B7-891B-D54209714926}" destId="{D486AA98-60A4-40FA-918F-BADC438A5E4B}" srcOrd="0" destOrd="0" presId="urn:microsoft.com/office/officeart/2005/8/layout/list1"/>
    <dgm:cxn modelId="{CBA179B3-D30F-4525-BC2E-4B6D2BBFD23F}" srcId="{FE1DB337-4566-4A5B-83B2-3E8E7DB5BC4F}" destId="{7C0DFA97-0ECF-46AD-A482-EA6FBD039098}" srcOrd="0" destOrd="0" parTransId="{E0875B95-E707-462F-93C1-CD59BC311D35}" sibTransId="{8E08CF36-6E1D-4489-A038-E5904CD739E4}"/>
    <dgm:cxn modelId="{AD632492-34B9-4839-873C-A2EB06C8D588}" type="presOf" srcId="{33A77845-961C-426B-9C2B-79EF4FAFE223}" destId="{8D10E570-9BAC-4CE3-8830-2E1249375660}" srcOrd="1" destOrd="0" presId="urn:microsoft.com/office/officeart/2005/8/layout/list1"/>
    <dgm:cxn modelId="{8C9D1941-8BE7-413A-B432-FDB5768D2621}" srcId="{345BD7EC-A7D1-4607-B04A-A19D52D499B0}" destId="{FE1DB337-4566-4A5B-83B2-3E8E7DB5BC4F}" srcOrd="0" destOrd="0" parTransId="{398B8EF7-0D11-4554-A2C9-171DEB3CC561}" sibTransId="{C53AF3EC-3DA1-4936-AEB9-460D347CC8BA}"/>
    <dgm:cxn modelId="{F16780DD-5F6D-4B22-8A7F-2AB139465F44}" srcId="{484AE64C-4B2D-40B7-891B-D54209714926}" destId="{B30A9C0D-100F-40A1-93A4-E2C16F363109}" srcOrd="0" destOrd="0" parTransId="{8D9B49C4-B9EB-406F-828F-BE844226114A}" sibTransId="{B103C908-E6E6-428D-A532-3166AA704A75}"/>
    <dgm:cxn modelId="{468EA716-8307-48B2-BD62-265F8BE1DB64}" srcId="{345BD7EC-A7D1-4607-B04A-A19D52D499B0}" destId="{484AE64C-4B2D-40B7-891B-D54209714926}" srcOrd="1" destOrd="0" parTransId="{A0F13DF0-B5A9-4DF8-B8B6-C544C0A6438E}" sibTransId="{830D0867-F180-421E-AE9A-622CD5F0FEB5}"/>
    <dgm:cxn modelId="{6E5E10BF-7B2A-45C5-80E9-B57CF88F82E9}" srcId="{345BD7EC-A7D1-4607-B04A-A19D52D499B0}" destId="{33A77845-961C-426B-9C2B-79EF4FAFE223}" srcOrd="2" destOrd="0" parTransId="{A1EF8EC3-706B-4554-A740-CFADFF742463}" sibTransId="{0D223075-3650-4CC4-AF44-B116CA2A2DD1}"/>
    <dgm:cxn modelId="{3EED0A99-A9C7-471F-8E4F-CEB8C5B9717E}" type="presParOf" srcId="{C67F4D84-D108-45AA-A148-DBD4704EDBE1}" destId="{F321946A-9CB1-4503-B960-8428E6E9F04E}" srcOrd="0" destOrd="0" presId="urn:microsoft.com/office/officeart/2005/8/layout/list1"/>
    <dgm:cxn modelId="{4860F5EA-8E71-401F-B29A-1EFA48D6906C}" type="presParOf" srcId="{F321946A-9CB1-4503-B960-8428E6E9F04E}" destId="{A4F1E4E7-F410-432F-B167-81A8E70748AB}" srcOrd="0" destOrd="0" presId="urn:microsoft.com/office/officeart/2005/8/layout/list1"/>
    <dgm:cxn modelId="{1058ACAF-E9A8-4D70-AF64-0C5304DF0308}" type="presParOf" srcId="{F321946A-9CB1-4503-B960-8428E6E9F04E}" destId="{EE0D0113-2593-45C3-845D-A378DF25A79E}" srcOrd="1" destOrd="0" presId="urn:microsoft.com/office/officeart/2005/8/layout/list1"/>
    <dgm:cxn modelId="{03F98512-236B-4DF0-B7B1-170AE4C43824}" type="presParOf" srcId="{C67F4D84-D108-45AA-A148-DBD4704EDBE1}" destId="{458B50AD-9979-4F3D-88A9-4B9A5681075B}" srcOrd="1" destOrd="0" presId="urn:microsoft.com/office/officeart/2005/8/layout/list1"/>
    <dgm:cxn modelId="{2871B5A0-AE45-4DC8-9189-8F6D2035D39D}" type="presParOf" srcId="{C67F4D84-D108-45AA-A148-DBD4704EDBE1}" destId="{D0C9B5DA-C07F-4816-8420-C4222DC0BB7B}" srcOrd="2" destOrd="0" presId="urn:microsoft.com/office/officeart/2005/8/layout/list1"/>
    <dgm:cxn modelId="{C7BD8270-B493-4265-A451-3AD26A727F20}" type="presParOf" srcId="{C67F4D84-D108-45AA-A148-DBD4704EDBE1}" destId="{C68AFCFD-3B04-4BD7-B4DC-534C563A3E08}" srcOrd="3" destOrd="0" presId="urn:microsoft.com/office/officeart/2005/8/layout/list1"/>
    <dgm:cxn modelId="{BBC616F9-F38C-42BC-846E-BDAFC6CD986A}" type="presParOf" srcId="{C67F4D84-D108-45AA-A148-DBD4704EDBE1}" destId="{1493B908-D350-4D64-9771-5484C241FF28}" srcOrd="4" destOrd="0" presId="urn:microsoft.com/office/officeart/2005/8/layout/list1"/>
    <dgm:cxn modelId="{5D7CD5D7-7EE3-4B1A-AAB0-B8B7E0A5C336}" type="presParOf" srcId="{1493B908-D350-4D64-9771-5484C241FF28}" destId="{D486AA98-60A4-40FA-918F-BADC438A5E4B}" srcOrd="0" destOrd="0" presId="urn:microsoft.com/office/officeart/2005/8/layout/list1"/>
    <dgm:cxn modelId="{733C33CA-6285-4DCD-BA7C-C0FB5DE2BF4C}" type="presParOf" srcId="{1493B908-D350-4D64-9771-5484C241FF28}" destId="{C234705D-46A2-4AD2-A03B-8DF86AA7152B}" srcOrd="1" destOrd="0" presId="urn:microsoft.com/office/officeart/2005/8/layout/list1"/>
    <dgm:cxn modelId="{FF07BC1D-BE8D-4F8C-BD6F-735ABB90C32A}" type="presParOf" srcId="{C67F4D84-D108-45AA-A148-DBD4704EDBE1}" destId="{3FAF6BB8-D618-4E9A-AADB-322A64A34513}" srcOrd="5" destOrd="0" presId="urn:microsoft.com/office/officeart/2005/8/layout/list1"/>
    <dgm:cxn modelId="{9DF44EF5-AFC2-41A8-A406-8D8D859A6C4C}" type="presParOf" srcId="{C67F4D84-D108-45AA-A148-DBD4704EDBE1}" destId="{41D9D95D-B2EA-4B8C-B147-7077002860A0}" srcOrd="6" destOrd="0" presId="urn:microsoft.com/office/officeart/2005/8/layout/list1"/>
    <dgm:cxn modelId="{8D6C6E16-FEFB-4F1F-882C-787E9C08E5B5}" type="presParOf" srcId="{C67F4D84-D108-45AA-A148-DBD4704EDBE1}" destId="{DF425214-0AF7-4156-B304-A136F246FDBC}" srcOrd="7" destOrd="0" presId="urn:microsoft.com/office/officeart/2005/8/layout/list1"/>
    <dgm:cxn modelId="{D44B90D4-36A8-444E-A3C6-97556D5A20A6}" type="presParOf" srcId="{C67F4D84-D108-45AA-A148-DBD4704EDBE1}" destId="{FF5A5396-2F22-45E1-A383-B9EAC0CE219A}" srcOrd="8" destOrd="0" presId="urn:microsoft.com/office/officeart/2005/8/layout/list1"/>
    <dgm:cxn modelId="{8E9C9039-6564-473F-A4D6-C656B1B5669D}" type="presParOf" srcId="{FF5A5396-2F22-45E1-A383-B9EAC0CE219A}" destId="{3289CE3B-01FD-446C-AB83-9B6652295E10}" srcOrd="0" destOrd="0" presId="urn:microsoft.com/office/officeart/2005/8/layout/list1"/>
    <dgm:cxn modelId="{CEB91CFA-B488-4BE6-ABC4-460A03E80F45}" type="presParOf" srcId="{FF5A5396-2F22-45E1-A383-B9EAC0CE219A}" destId="{8D10E570-9BAC-4CE3-8830-2E1249375660}" srcOrd="1" destOrd="0" presId="urn:microsoft.com/office/officeart/2005/8/layout/list1"/>
    <dgm:cxn modelId="{D39B9B31-98E5-42EC-A67E-6A0FD9BE316F}" type="presParOf" srcId="{C67F4D84-D108-45AA-A148-DBD4704EDBE1}" destId="{1E8C85CE-56C6-42D6-B75D-2A6D2DFB30EF}" srcOrd="9" destOrd="0" presId="urn:microsoft.com/office/officeart/2005/8/layout/list1"/>
    <dgm:cxn modelId="{C4FC88CA-52C7-400B-9A89-8179A3095DC3}" type="presParOf" srcId="{C67F4D84-D108-45AA-A148-DBD4704EDBE1}" destId="{31D302C4-FFAE-4536-8BE2-C38344ED886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6F8A19-7894-454F-A817-077E5E1367C1}"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s-EC"/>
        </a:p>
      </dgm:t>
    </dgm:pt>
    <dgm:pt modelId="{193EA663-A14E-4DF1-96B7-94AD974A725C}">
      <dgm:prSet phldrT="[Texto]"/>
      <dgm:spPr/>
      <dgm:t>
        <a:bodyPr/>
        <a:lstStyle/>
        <a:p>
          <a:r>
            <a:rPr lang="es-ES" b="0" dirty="0" smtClean="0">
              <a:latin typeface="Arial" panose="020B0604020202020204" pitchFamily="34" charset="0"/>
              <a:cs typeface="Arial" panose="020B0604020202020204" pitchFamily="34" charset="0"/>
            </a:rPr>
            <a:t>Demanda promedio o requerimiento (R).</a:t>
          </a:r>
          <a:endParaRPr lang="es-EC" dirty="0"/>
        </a:p>
      </dgm:t>
    </dgm:pt>
    <dgm:pt modelId="{2EC97B9A-07A4-4741-9D1E-C9F5A16886A5}" type="parTrans" cxnId="{38CD27D7-8903-4D31-B321-D9A14D0B1165}">
      <dgm:prSet/>
      <dgm:spPr/>
      <dgm:t>
        <a:bodyPr/>
        <a:lstStyle/>
        <a:p>
          <a:endParaRPr lang="es-EC"/>
        </a:p>
      </dgm:t>
    </dgm:pt>
    <dgm:pt modelId="{B283E0E7-E953-4DEA-BC34-EA9C648D9E8F}" type="sibTrans" cxnId="{38CD27D7-8903-4D31-B321-D9A14D0B1165}">
      <dgm:prSet/>
      <dgm:spPr/>
      <dgm:t>
        <a:bodyPr/>
        <a:lstStyle/>
        <a:p>
          <a:endParaRPr lang="es-EC"/>
        </a:p>
      </dgm:t>
    </dgm:pt>
    <dgm:pt modelId="{99DF6BF1-F1D9-4E4C-81A6-666137F083AE}">
      <dgm:prSet phldrT="[Texto]"/>
      <dgm:spPr/>
      <dgm:t>
        <a:bodyPr/>
        <a:lstStyle/>
        <a:p>
          <a:r>
            <a:rPr lang="es-ES" b="0" dirty="0" smtClean="0">
              <a:latin typeface="Arial" panose="020B0604020202020204" pitchFamily="34" charset="0"/>
              <a:cs typeface="Arial" panose="020B0604020202020204" pitchFamily="34" charset="0"/>
            </a:rPr>
            <a:t>Se calcula el costo de cada orden del pedido (S).</a:t>
          </a:r>
          <a:endParaRPr lang="es-EC" dirty="0"/>
        </a:p>
      </dgm:t>
    </dgm:pt>
    <dgm:pt modelId="{BA126659-F660-46E4-AB86-36860AC09348}" type="parTrans" cxnId="{4403B4EC-9A63-4D61-A212-B28BEDDC909A}">
      <dgm:prSet/>
      <dgm:spPr/>
      <dgm:t>
        <a:bodyPr/>
        <a:lstStyle/>
        <a:p>
          <a:endParaRPr lang="es-EC"/>
        </a:p>
      </dgm:t>
    </dgm:pt>
    <dgm:pt modelId="{5D21F164-80D5-467F-AA6C-D3EB73AD6E61}" type="sibTrans" cxnId="{4403B4EC-9A63-4D61-A212-B28BEDDC909A}">
      <dgm:prSet/>
      <dgm:spPr/>
      <dgm:t>
        <a:bodyPr/>
        <a:lstStyle/>
        <a:p>
          <a:endParaRPr lang="es-EC"/>
        </a:p>
      </dgm:t>
    </dgm:pt>
    <dgm:pt modelId="{092B7E2C-4AF8-426C-B163-1679BCDD8913}">
      <dgm:prSet phldrT="[Texto]"/>
      <dgm:spPr/>
      <dgm:t>
        <a:bodyPr/>
        <a:lstStyle/>
        <a:p>
          <a:r>
            <a:rPr lang="es-ES" b="0" dirty="0" smtClean="0">
              <a:latin typeface="Arial" panose="020B0604020202020204" pitchFamily="34" charset="0"/>
              <a:cs typeface="Arial" panose="020B0604020202020204" pitchFamily="34" charset="0"/>
            </a:rPr>
            <a:t>Se calcula el costo por mantener el inventario (Ci). </a:t>
          </a:r>
          <a:endParaRPr lang="es-EC" dirty="0"/>
        </a:p>
      </dgm:t>
    </dgm:pt>
    <dgm:pt modelId="{63A829CF-2B90-4B9F-8E74-8CB8287D7601}" type="parTrans" cxnId="{3ED6FE07-95B8-4C98-8F4B-36E9298A6A0D}">
      <dgm:prSet/>
      <dgm:spPr/>
      <dgm:t>
        <a:bodyPr/>
        <a:lstStyle/>
        <a:p>
          <a:endParaRPr lang="es-EC"/>
        </a:p>
      </dgm:t>
    </dgm:pt>
    <dgm:pt modelId="{C9DACFD7-11BC-487A-AB2F-631CF4A76309}" type="sibTrans" cxnId="{3ED6FE07-95B8-4C98-8F4B-36E9298A6A0D}">
      <dgm:prSet/>
      <dgm:spPr/>
      <dgm:t>
        <a:bodyPr/>
        <a:lstStyle/>
        <a:p>
          <a:endParaRPr lang="es-EC"/>
        </a:p>
      </dgm:t>
    </dgm:pt>
    <dgm:pt modelId="{16839845-BDA1-40F6-A363-72CEF4EF49C8}">
      <dgm:prSet phldrT="[Texto]"/>
      <dgm:spPr/>
      <dgm:t>
        <a:bodyPr/>
        <a:lstStyle/>
        <a:p>
          <a:r>
            <a:rPr lang="es-ES" b="0" smtClean="0">
              <a:latin typeface="Arial" panose="020B0604020202020204" pitchFamily="34" charset="0"/>
              <a:cs typeface="Arial" panose="020B0604020202020204" pitchFamily="34" charset="0"/>
            </a:rPr>
            <a:t>Se determina el lote económico del pedido (Q)</a:t>
          </a:r>
          <a:endParaRPr lang="es-EC" dirty="0"/>
        </a:p>
      </dgm:t>
    </dgm:pt>
    <dgm:pt modelId="{DAC28A25-EF05-41C5-9122-11188527A25B}" type="parTrans" cxnId="{00B01410-00DB-4854-AC40-BA265072F16E}">
      <dgm:prSet/>
      <dgm:spPr/>
      <dgm:t>
        <a:bodyPr/>
        <a:lstStyle/>
        <a:p>
          <a:endParaRPr lang="es-EC"/>
        </a:p>
      </dgm:t>
    </dgm:pt>
    <dgm:pt modelId="{7C3874A0-830D-418F-813A-BD144F3B15DA}" type="sibTrans" cxnId="{00B01410-00DB-4854-AC40-BA265072F16E}">
      <dgm:prSet/>
      <dgm:spPr/>
      <dgm:t>
        <a:bodyPr/>
        <a:lstStyle/>
        <a:p>
          <a:endParaRPr lang="es-EC"/>
        </a:p>
      </dgm:t>
    </dgm:pt>
    <dgm:pt modelId="{C7633160-3624-45CB-A6D7-1283E01C7770}" type="pres">
      <dgm:prSet presAssocID="{636F8A19-7894-454F-A817-077E5E1367C1}" presName="Name0" presStyleCnt="0">
        <dgm:presLayoutVars>
          <dgm:chMax val="7"/>
          <dgm:chPref val="7"/>
          <dgm:dir/>
        </dgm:presLayoutVars>
      </dgm:prSet>
      <dgm:spPr/>
      <dgm:t>
        <a:bodyPr/>
        <a:lstStyle/>
        <a:p>
          <a:endParaRPr lang="es-EC"/>
        </a:p>
      </dgm:t>
    </dgm:pt>
    <dgm:pt modelId="{84341290-01A5-475A-9FA0-F03B945A8D94}" type="pres">
      <dgm:prSet presAssocID="{636F8A19-7894-454F-A817-077E5E1367C1}" presName="Name1" presStyleCnt="0"/>
      <dgm:spPr/>
    </dgm:pt>
    <dgm:pt modelId="{3D3E0C47-73F2-4840-9FE5-DE2F23981269}" type="pres">
      <dgm:prSet presAssocID="{636F8A19-7894-454F-A817-077E5E1367C1}" presName="cycle" presStyleCnt="0"/>
      <dgm:spPr/>
    </dgm:pt>
    <dgm:pt modelId="{390BBF01-7982-4508-8669-3E869E4B8500}" type="pres">
      <dgm:prSet presAssocID="{636F8A19-7894-454F-A817-077E5E1367C1}" presName="srcNode" presStyleLbl="node1" presStyleIdx="0" presStyleCnt="4"/>
      <dgm:spPr/>
    </dgm:pt>
    <dgm:pt modelId="{6764F371-C814-4747-9511-08AB5C7D0DE0}" type="pres">
      <dgm:prSet presAssocID="{636F8A19-7894-454F-A817-077E5E1367C1}" presName="conn" presStyleLbl="parChTrans1D2" presStyleIdx="0" presStyleCnt="1"/>
      <dgm:spPr/>
      <dgm:t>
        <a:bodyPr/>
        <a:lstStyle/>
        <a:p>
          <a:endParaRPr lang="es-EC"/>
        </a:p>
      </dgm:t>
    </dgm:pt>
    <dgm:pt modelId="{42FDA63D-15EB-4355-9D59-6941462AF0E5}" type="pres">
      <dgm:prSet presAssocID="{636F8A19-7894-454F-A817-077E5E1367C1}" presName="extraNode" presStyleLbl="node1" presStyleIdx="0" presStyleCnt="4"/>
      <dgm:spPr/>
    </dgm:pt>
    <dgm:pt modelId="{7D68CB71-F403-45A1-B033-8F75AE76155C}" type="pres">
      <dgm:prSet presAssocID="{636F8A19-7894-454F-A817-077E5E1367C1}" presName="dstNode" presStyleLbl="node1" presStyleIdx="0" presStyleCnt="4"/>
      <dgm:spPr/>
    </dgm:pt>
    <dgm:pt modelId="{2F5F602A-B852-4679-AD3C-08568C53CEA5}" type="pres">
      <dgm:prSet presAssocID="{193EA663-A14E-4DF1-96B7-94AD974A725C}" presName="text_1" presStyleLbl="node1" presStyleIdx="0" presStyleCnt="4">
        <dgm:presLayoutVars>
          <dgm:bulletEnabled val="1"/>
        </dgm:presLayoutVars>
      </dgm:prSet>
      <dgm:spPr/>
      <dgm:t>
        <a:bodyPr/>
        <a:lstStyle/>
        <a:p>
          <a:endParaRPr lang="es-EC"/>
        </a:p>
      </dgm:t>
    </dgm:pt>
    <dgm:pt modelId="{BD9886E4-AF83-4245-BA59-ED183A3FCCDD}" type="pres">
      <dgm:prSet presAssocID="{193EA663-A14E-4DF1-96B7-94AD974A725C}" presName="accent_1" presStyleCnt="0"/>
      <dgm:spPr/>
    </dgm:pt>
    <dgm:pt modelId="{C28E3FF7-C9A9-43C0-9952-9D77E00E4466}" type="pres">
      <dgm:prSet presAssocID="{193EA663-A14E-4DF1-96B7-94AD974A725C}" presName="accentRepeatNode" presStyleLbl="solidFgAcc1" presStyleIdx="0" presStyleCnt="4"/>
      <dgm:spPr/>
    </dgm:pt>
    <dgm:pt modelId="{173F41A2-9871-4111-9021-977979082D79}" type="pres">
      <dgm:prSet presAssocID="{99DF6BF1-F1D9-4E4C-81A6-666137F083AE}" presName="text_2" presStyleLbl="node1" presStyleIdx="1" presStyleCnt="4">
        <dgm:presLayoutVars>
          <dgm:bulletEnabled val="1"/>
        </dgm:presLayoutVars>
      </dgm:prSet>
      <dgm:spPr/>
      <dgm:t>
        <a:bodyPr/>
        <a:lstStyle/>
        <a:p>
          <a:endParaRPr lang="es-EC"/>
        </a:p>
      </dgm:t>
    </dgm:pt>
    <dgm:pt modelId="{137D3F2F-833C-4C6A-A59F-D17EAE2CAF9F}" type="pres">
      <dgm:prSet presAssocID="{99DF6BF1-F1D9-4E4C-81A6-666137F083AE}" presName="accent_2" presStyleCnt="0"/>
      <dgm:spPr/>
    </dgm:pt>
    <dgm:pt modelId="{39DC0824-A621-4A87-9BB7-6DC293F1EE94}" type="pres">
      <dgm:prSet presAssocID="{99DF6BF1-F1D9-4E4C-81A6-666137F083AE}" presName="accentRepeatNode" presStyleLbl="solidFgAcc1" presStyleIdx="1" presStyleCnt="4"/>
      <dgm:spPr/>
    </dgm:pt>
    <dgm:pt modelId="{4D36E56D-CD6E-4135-8743-12AE3F81D676}" type="pres">
      <dgm:prSet presAssocID="{092B7E2C-4AF8-426C-B163-1679BCDD8913}" presName="text_3" presStyleLbl="node1" presStyleIdx="2" presStyleCnt="4">
        <dgm:presLayoutVars>
          <dgm:bulletEnabled val="1"/>
        </dgm:presLayoutVars>
      </dgm:prSet>
      <dgm:spPr/>
      <dgm:t>
        <a:bodyPr/>
        <a:lstStyle/>
        <a:p>
          <a:endParaRPr lang="es-EC"/>
        </a:p>
      </dgm:t>
    </dgm:pt>
    <dgm:pt modelId="{FC2F35CD-C417-4B92-912F-46CF848B19C9}" type="pres">
      <dgm:prSet presAssocID="{092B7E2C-4AF8-426C-B163-1679BCDD8913}" presName="accent_3" presStyleCnt="0"/>
      <dgm:spPr/>
    </dgm:pt>
    <dgm:pt modelId="{8F73A2A5-9397-42D3-BB97-AC6F46507312}" type="pres">
      <dgm:prSet presAssocID="{092B7E2C-4AF8-426C-B163-1679BCDD8913}" presName="accentRepeatNode" presStyleLbl="solidFgAcc1" presStyleIdx="2" presStyleCnt="4"/>
      <dgm:spPr/>
    </dgm:pt>
    <dgm:pt modelId="{1BA43628-4097-4FED-8892-E09DDEAA3766}" type="pres">
      <dgm:prSet presAssocID="{16839845-BDA1-40F6-A363-72CEF4EF49C8}" presName="text_4" presStyleLbl="node1" presStyleIdx="3" presStyleCnt="4">
        <dgm:presLayoutVars>
          <dgm:bulletEnabled val="1"/>
        </dgm:presLayoutVars>
      </dgm:prSet>
      <dgm:spPr/>
      <dgm:t>
        <a:bodyPr/>
        <a:lstStyle/>
        <a:p>
          <a:endParaRPr lang="es-EC"/>
        </a:p>
      </dgm:t>
    </dgm:pt>
    <dgm:pt modelId="{9DFEDB76-58BB-4519-857C-018754AE1C39}" type="pres">
      <dgm:prSet presAssocID="{16839845-BDA1-40F6-A363-72CEF4EF49C8}" presName="accent_4" presStyleCnt="0"/>
      <dgm:spPr/>
    </dgm:pt>
    <dgm:pt modelId="{9E97E14D-8F32-4D90-BA2C-1728137EC9BD}" type="pres">
      <dgm:prSet presAssocID="{16839845-BDA1-40F6-A363-72CEF4EF49C8}" presName="accentRepeatNode" presStyleLbl="solidFgAcc1" presStyleIdx="3" presStyleCnt="4"/>
      <dgm:spPr/>
    </dgm:pt>
  </dgm:ptLst>
  <dgm:cxnLst>
    <dgm:cxn modelId="{2B007C54-A91D-41E6-AF44-E1C5C6C0C2EB}" type="presOf" srcId="{B283E0E7-E953-4DEA-BC34-EA9C648D9E8F}" destId="{6764F371-C814-4747-9511-08AB5C7D0DE0}" srcOrd="0" destOrd="0" presId="urn:microsoft.com/office/officeart/2008/layout/VerticalCurvedList"/>
    <dgm:cxn modelId="{A7FA5606-752A-4EF9-B81B-D4BE0123F9E5}" type="presOf" srcId="{16839845-BDA1-40F6-A363-72CEF4EF49C8}" destId="{1BA43628-4097-4FED-8892-E09DDEAA3766}" srcOrd="0" destOrd="0" presId="urn:microsoft.com/office/officeart/2008/layout/VerticalCurvedList"/>
    <dgm:cxn modelId="{A78788E6-92D8-4A58-823A-ECB150716AD4}" type="presOf" srcId="{99DF6BF1-F1D9-4E4C-81A6-666137F083AE}" destId="{173F41A2-9871-4111-9021-977979082D79}" srcOrd="0" destOrd="0" presId="urn:microsoft.com/office/officeart/2008/layout/VerticalCurvedList"/>
    <dgm:cxn modelId="{4BD0588B-D74C-409C-ADA1-3718E87F55E8}" type="presOf" srcId="{193EA663-A14E-4DF1-96B7-94AD974A725C}" destId="{2F5F602A-B852-4679-AD3C-08568C53CEA5}" srcOrd="0" destOrd="0" presId="urn:microsoft.com/office/officeart/2008/layout/VerticalCurvedList"/>
    <dgm:cxn modelId="{90177BB0-1096-442A-B901-D58E7ED16F1D}" type="presOf" srcId="{636F8A19-7894-454F-A817-077E5E1367C1}" destId="{C7633160-3624-45CB-A6D7-1283E01C7770}" srcOrd="0" destOrd="0" presId="urn:microsoft.com/office/officeart/2008/layout/VerticalCurvedList"/>
    <dgm:cxn modelId="{3ED6FE07-95B8-4C98-8F4B-36E9298A6A0D}" srcId="{636F8A19-7894-454F-A817-077E5E1367C1}" destId="{092B7E2C-4AF8-426C-B163-1679BCDD8913}" srcOrd="2" destOrd="0" parTransId="{63A829CF-2B90-4B9F-8E74-8CB8287D7601}" sibTransId="{C9DACFD7-11BC-487A-AB2F-631CF4A76309}"/>
    <dgm:cxn modelId="{4403B4EC-9A63-4D61-A212-B28BEDDC909A}" srcId="{636F8A19-7894-454F-A817-077E5E1367C1}" destId="{99DF6BF1-F1D9-4E4C-81A6-666137F083AE}" srcOrd="1" destOrd="0" parTransId="{BA126659-F660-46E4-AB86-36860AC09348}" sibTransId="{5D21F164-80D5-467F-AA6C-D3EB73AD6E61}"/>
    <dgm:cxn modelId="{00B01410-00DB-4854-AC40-BA265072F16E}" srcId="{636F8A19-7894-454F-A817-077E5E1367C1}" destId="{16839845-BDA1-40F6-A363-72CEF4EF49C8}" srcOrd="3" destOrd="0" parTransId="{DAC28A25-EF05-41C5-9122-11188527A25B}" sibTransId="{7C3874A0-830D-418F-813A-BD144F3B15DA}"/>
    <dgm:cxn modelId="{38CD27D7-8903-4D31-B321-D9A14D0B1165}" srcId="{636F8A19-7894-454F-A817-077E5E1367C1}" destId="{193EA663-A14E-4DF1-96B7-94AD974A725C}" srcOrd="0" destOrd="0" parTransId="{2EC97B9A-07A4-4741-9D1E-C9F5A16886A5}" sibTransId="{B283E0E7-E953-4DEA-BC34-EA9C648D9E8F}"/>
    <dgm:cxn modelId="{1158EAFB-60E4-4471-98C7-027CD0C67888}" type="presOf" srcId="{092B7E2C-4AF8-426C-B163-1679BCDD8913}" destId="{4D36E56D-CD6E-4135-8743-12AE3F81D676}" srcOrd="0" destOrd="0" presId="urn:microsoft.com/office/officeart/2008/layout/VerticalCurvedList"/>
    <dgm:cxn modelId="{C78FFCD0-8F89-4206-808F-194362B226A5}" type="presParOf" srcId="{C7633160-3624-45CB-A6D7-1283E01C7770}" destId="{84341290-01A5-475A-9FA0-F03B945A8D94}" srcOrd="0" destOrd="0" presId="urn:microsoft.com/office/officeart/2008/layout/VerticalCurvedList"/>
    <dgm:cxn modelId="{6C6A1D66-A035-4B17-A375-F80B1612FF88}" type="presParOf" srcId="{84341290-01A5-475A-9FA0-F03B945A8D94}" destId="{3D3E0C47-73F2-4840-9FE5-DE2F23981269}" srcOrd="0" destOrd="0" presId="urn:microsoft.com/office/officeart/2008/layout/VerticalCurvedList"/>
    <dgm:cxn modelId="{57FED5FF-1855-4812-A2F0-813F3CF0C317}" type="presParOf" srcId="{3D3E0C47-73F2-4840-9FE5-DE2F23981269}" destId="{390BBF01-7982-4508-8669-3E869E4B8500}" srcOrd="0" destOrd="0" presId="urn:microsoft.com/office/officeart/2008/layout/VerticalCurvedList"/>
    <dgm:cxn modelId="{A5CF98A6-C1E7-4EF3-8253-F4260F1F5EC4}" type="presParOf" srcId="{3D3E0C47-73F2-4840-9FE5-DE2F23981269}" destId="{6764F371-C814-4747-9511-08AB5C7D0DE0}" srcOrd="1" destOrd="0" presId="urn:microsoft.com/office/officeart/2008/layout/VerticalCurvedList"/>
    <dgm:cxn modelId="{B069B0CD-1083-4534-8DC0-CFD4487035AA}" type="presParOf" srcId="{3D3E0C47-73F2-4840-9FE5-DE2F23981269}" destId="{42FDA63D-15EB-4355-9D59-6941462AF0E5}" srcOrd="2" destOrd="0" presId="urn:microsoft.com/office/officeart/2008/layout/VerticalCurvedList"/>
    <dgm:cxn modelId="{616D5655-6CE7-4D15-B114-41AC5D67796C}" type="presParOf" srcId="{3D3E0C47-73F2-4840-9FE5-DE2F23981269}" destId="{7D68CB71-F403-45A1-B033-8F75AE76155C}" srcOrd="3" destOrd="0" presId="urn:microsoft.com/office/officeart/2008/layout/VerticalCurvedList"/>
    <dgm:cxn modelId="{0EAC9DA4-C1A0-45F7-AB40-2A66FCF857D8}" type="presParOf" srcId="{84341290-01A5-475A-9FA0-F03B945A8D94}" destId="{2F5F602A-B852-4679-AD3C-08568C53CEA5}" srcOrd="1" destOrd="0" presId="urn:microsoft.com/office/officeart/2008/layout/VerticalCurvedList"/>
    <dgm:cxn modelId="{44ED64FE-7530-4A50-A730-2CDF19335B9D}" type="presParOf" srcId="{84341290-01A5-475A-9FA0-F03B945A8D94}" destId="{BD9886E4-AF83-4245-BA59-ED183A3FCCDD}" srcOrd="2" destOrd="0" presId="urn:microsoft.com/office/officeart/2008/layout/VerticalCurvedList"/>
    <dgm:cxn modelId="{E3DF1C23-D631-468E-A2DE-2275FBE199F7}" type="presParOf" srcId="{BD9886E4-AF83-4245-BA59-ED183A3FCCDD}" destId="{C28E3FF7-C9A9-43C0-9952-9D77E00E4466}" srcOrd="0" destOrd="0" presId="urn:microsoft.com/office/officeart/2008/layout/VerticalCurvedList"/>
    <dgm:cxn modelId="{B32003E4-B01F-40CE-AE76-992D9B1B4015}" type="presParOf" srcId="{84341290-01A5-475A-9FA0-F03B945A8D94}" destId="{173F41A2-9871-4111-9021-977979082D79}" srcOrd="3" destOrd="0" presId="urn:microsoft.com/office/officeart/2008/layout/VerticalCurvedList"/>
    <dgm:cxn modelId="{0AEC1277-FB82-4F37-80E6-5AF0719A3F2F}" type="presParOf" srcId="{84341290-01A5-475A-9FA0-F03B945A8D94}" destId="{137D3F2F-833C-4C6A-A59F-D17EAE2CAF9F}" srcOrd="4" destOrd="0" presId="urn:microsoft.com/office/officeart/2008/layout/VerticalCurvedList"/>
    <dgm:cxn modelId="{D3082789-E708-4DDA-876D-09458B473F62}" type="presParOf" srcId="{137D3F2F-833C-4C6A-A59F-D17EAE2CAF9F}" destId="{39DC0824-A621-4A87-9BB7-6DC293F1EE94}" srcOrd="0" destOrd="0" presId="urn:microsoft.com/office/officeart/2008/layout/VerticalCurvedList"/>
    <dgm:cxn modelId="{5A185F9E-6393-4B32-953E-7EB884115ABD}" type="presParOf" srcId="{84341290-01A5-475A-9FA0-F03B945A8D94}" destId="{4D36E56D-CD6E-4135-8743-12AE3F81D676}" srcOrd="5" destOrd="0" presId="urn:microsoft.com/office/officeart/2008/layout/VerticalCurvedList"/>
    <dgm:cxn modelId="{4FD7C75A-CD00-4152-A6FF-1C67F59445BF}" type="presParOf" srcId="{84341290-01A5-475A-9FA0-F03B945A8D94}" destId="{FC2F35CD-C417-4B92-912F-46CF848B19C9}" srcOrd="6" destOrd="0" presId="urn:microsoft.com/office/officeart/2008/layout/VerticalCurvedList"/>
    <dgm:cxn modelId="{A4D0DA26-4E25-4568-8320-E4CB9B398F19}" type="presParOf" srcId="{FC2F35CD-C417-4B92-912F-46CF848B19C9}" destId="{8F73A2A5-9397-42D3-BB97-AC6F46507312}" srcOrd="0" destOrd="0" presId="urn:microsoft.com/office/officeart/2008/layout/VerticalCurvedList"/>
    <dgm:cxn modelId="{5D1F5F9B-949F-43C4-8B61-BB3C946A0F96}" type="presParOf" srcId="{84341290-01A5-475A-9FA0-F03B945A8D94}" destId="{1BA43628-4097-4FED-8892-E09DDEAA3766}" srcOrd="7" destOrd="0" presId="urn:microsoft.com/office/officeart/2008/layout/VerticalCurvedList"/>
    <dgm:cxn modelId="{432BAE2D-06DF-46E0-9B2F-7CE5D104AA67}" type="presParOf" srcId="{84341290-01A5-475A-9FA0-F03B945A8D94}" destId="{9DFEDB76-58BB-4519-857C-018754AE1C39}" srcOrd="8" destOrd="0" presId="urn:microsoft.com/office/officeart/2008/layout/VerticalCurvedList"/>
    <dgm:cxn modelId="{029645B9-8634-4B28-9E40-ACF3F0C175C0}" type="presParOf" srcId="{9DFEDB76-58BB-4519-857C-018754AE1C39}" destId="{9E97E14D-8F32-4D90-BA2C-1728137EC9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2AA30-B750-4832-9500-3BDC3256C97F}" type="doc">
      <dgm:prSet loTypeId="urn:microsoft.com/office/officeart/2009/3/layout/StepUpProcess" loCatId="process" qsTypeId="urn:microsoft.com/office/officeart/2005/8/quickstyle/3d2" qsCatId="3D" csTypeId="urn:microsoft.com/office/officeart/2005/8/colors/accent5_3" csCatId="accent5" phldr="1"/>
      <dgm:spPr/>
      <dgm:t>
        <a:bodyPr/>
        <a:lstStyle/>
        <a:p>
          <a:endParaRPr lang="es-EC"/>
        </a:p>
      </dgm:t>
    </dgm:pt>
    <dgm:pt modelId="{A932C14E-6289-4ED5-9DB2-F3C0BEFDBD82}">
      <dgm:prSet phldrT="[Texto]" custT="1"/>
      <dgm:spPr/>
      <dgm:t>
        <a:bodyPr/>
        <a:lstStyle/>
        <a:p>
          <a:pPr algn="just"/>
          <a:r>
            <a:rPr lang="es-EC" sz="2000" dirty="0" smtClean="0"/>
            <a:t>Resolución de problemas logísticos</a:t>
          </a:r>
          <a:endParaRPr lang="es-EC" sz="2000" dirty="0"/>
        </a:p>
      </dgm:t>
    </dgm:pt>
    <dgm:pt modelId="{A4A9AC14-695A-4761-B485-DD7F2B44A6B3}" type="parTrans" cxnId="{5706FC74-EB68-4423-B2EA-8184D7C36F66}">
      <dgm:prSet/>
      <dgm:spPr/>
      <dgm:t>
        <a:bodyPr/>
        <a:lstStyle/>
        <a:p>
          <a:pPr algn="just"/>
          <a:endParaRPr lang="es-EC" sz="2000"/>
        </a:p>
      </dgm:t>
    </dgm:pt>
    <dgm:pt modelId="{5C199F94-9A49-4A08-AB32-DCA4DDA8F1AF}" type="sibTrans" cxnId="{5706FC74-EB68-4423-B2EA-8184D7C36F66}">
      <dgm:prSet/>
      <dgm:spPr/>
      <dgm:t>
        <a:bodyPr/>
        <a:lstStyle/>
        <a:p>
          <a:pPr algn="just"/>
          <a:endParaRPr lang="es-EC" sz="2000"/>
        </a:p>
      </dgm:t>
    </dgm:pt>
    <dgm:pt modelId="{3D500FD4-99CB-484D-8D05-351B50EF5F13}">
      <dgm:prSet phldrT="[Texto]" custT="1"/>
      <dgm:spPr/>
      <dgm:t>
        <a:bodyPr/>
        <a:lstStyle/>
        <a:p>
          <a:pPr algn="just"/>
          <a:r>
            <a:rPr lang="es-EC" sz="2000" dirty="0" smtClean="0"/>
            <a:t>Estrategia clave para las fuerzas de combate</a:t>
          </a:r>
          <a:endParaRPr lang="es-EC" sz="2000" dirty="0"/>
        </a:p>
      </dgm:t>
    </dgm:pt>
    <dgm:pt modelId="{A3AD6319-2422-45C8-8CA2-14B1363AA09B}" type="parTrans" cxnId="{66FBC976-63D3-4DDA-8925-F1AD2A63DF71}">
      <dgm:prSet/>
      <dgm:spPr/>
      <dgm:t>
        <a:bodyPr/>
        <a:lstStyle/>
        <a:p>
          <a:pPr algn="just"/>
          <a:endParaRPr lang="es-EC" sz="2000"/>
        </a:p>
      </dgm:t>
    </dgm:pt>
    <dgm:pt modelId="{D7070288-C009-401C-B846-6448DE40ECC7}" type="sibTrans" cxnId="{66FBC976-63D3-4DDA-8925-F1AD2A63DF71}">
      <dgm:prSet/>
      <dgm:spPr/>
      <dgm:t>
        <a:bodyPr/>
        <a:lstStyle/>
        <a:p>
          <a:pPr algn="just"/>
          <a:endParaRPr lang="es-EC" sz="2000"/>
        </a:p>
      </dgm:t>
    </dgm:pt>
    <dgm:pt modelId="{ECF6164E-0F9F-4108-99BF-0FA8B4C0118D}">
      <dgm:prSet phldrT="[Texto]" custT="1"/>
      <dgm:spPr/>
      <dgm:t>
        <a:bodyPr/>
        <a:lstStyle/>
        <a:p>
          <a:pPr algn="just"/>
          <a:r>
            <a:rPr lang="es-EC" sz="2000" dirty="0" smtClean="0"/>
            <a:t>Soluciona problemas de abastecimiento  y distribución de recursos</a:t>
          </a:r>
          <a:endParaRPr lang="es-EC" sz="2000" dirty="0"/>
        </a:p>
      </dgm:t>
    </dgm:pt>
    <dgm:pt modelId="{0E1D2491-DFB4-41F6-B7AE-6B97448C3780}" type="parTrans" cxnId="{B6548612-BC73-4506-85B3-ED4FC5AA9054}">
      <dgm:prSet/>
      <dgm:spPr/>
      <dgm:t>
        <a:bodyPr/>
        <a:lstStyle/>
        <a:p>
          <a:pPr algn="just"/>
          <a:endParaRPr lang="es-EC" sz="2000"/>
        </a:p>
      </dgm:t>
    </dgm:pt>
    <dgm:pt modelId="{27CD2FC6-72C4-4369-BF14-719A20991CA3}" type="sibTrans" cxnId="{B6548612-BC73-4506-85B3-ED4FC5AA9054}">
      <dgm:prSet/>
      <dgm:spPr/>
      <dgm:t>
        <a:bodyPr/>
        <a:lstStyle/>
        <a:p>
          <a:pPr algn="just"/>
          <a:endParaRPr lang="es-EC" sz="2000"/>
        </a:p>
      </dgm:t>
    </dgm:pt>
    <dgm:pt modelId="{0F736615-93A1-43D2-A16C-634BD3CAF0F2}">
      <dgm:prSet phldrT="[Texto]" custT="1"/>
      <dgm:spPr/>
      <dgm:t>
        <a:bodyPr/>
        <a:lstStyle/>
        <a:p>
          <a:pPr algn="just"/>
          <a:r>
            <a:rPr lang="es-EC" sz="2000" baseline="0" dirty="0" smtClean="0"/>
            <a:t>satisfacer las necesidades de diferentes escenarios</a:t>
          </a:r>
          <a:endParaRPr lang="es-EC" sz="2000" dirty="0"/>
        </a:p>
      </dgm:t>
    </dgm:pt>
    <dgm:pt modelId="{1BA93B54-E6DE-4D63-9FEE-B1436AEEFA58}" type="parTrans" cxnId="{9769016D-D766-488C-A4AE-17422F088A8E}">
      <dgm:prSet/>
      <dgm:spPr/>
      <dgm:t>
        <a:bodyPr/>
        <a:lstStyle/>
        <a:p>
          <a:pPr algn="just"/>
          <a:endParaRPr lang="es-EC" sz="2000"/>
        </a:p>
      </dgm:t>
    </dgm:pt>
    <dgm:pt modelId="{2589D0A1-7DD1-4C7F-B1F1-586B95828E87}" type="sibTrans" cxnId="{9769016D-D766-488C-A4AE-17422F088A8E}">
      <dgm:prSet/>
      <dgm:spPr/>
      <dgm:t>
        <a:bodyPr/>
        <a:lstStyle/>
        <a:p>
          <a:pPr algn="just"/>
          <a:endParaRPr lang="es-EC" sz="2000"/>
        </a:p>
      </dgm:t>
    </dgm:pt>
    <dgm:pt modelId="{C2028CD1-C070-49F2-95B4-6C9DAED59AB8}" type="pres">
      <dgm:prSet presAssocID="{0402AA30-B750-4832-9500-3BDC3256C97F}" presName="rootnode" presStyleCnt="0">
        <dgm:presLayoutVars>
          <dgm:chMax/>
          <dgm:chPref/>
          <dgm:dir/>
          <dgm:animLvl val="lvl"/>
        </dgm:presLayoutVars>
      </dgm:prSet>
      <dgm:spPr/>
      <dgm:t>
        <a:bodyPr/>
        <a:lstStyle/>
        <a:p>
          <a:endParaRPr lang="es-EC"/>
        </a:p>
      </dgm:t>
    </dgm:pt>
    <dgm:pt modelId="{F6ED466A-FCFC-46AE-8A57-A3513B2B9989}" type="pres">
      <dgm:prSet presAssocID="{A932C14E-6289-4ED5-9DB2-F3C0BEFDBD82}" presName="composite" presStyleCnt="0"/>
      <dgm:spPr/>
      <dgm:t>
        <a:bodyPr/>
        <a:lstStyle/>
        <a:p>
          <a:endParaRPr lang="es-EC"/>
        </a:p>
      </dgm:t>
    </dgm:pt>
    <dgm:pt modelId="{7A5D102D-0B72-4F3A-8A9A-7B184BC2328F}" type="pres">
      <dgm:prSet presAssocID="{A932C14E-6289-4ED5-9DB2-F3C0BEFDBD82}" presName="LShape" presStyleLbl="alignNode1" presStyleIdx="0" presStyleCnt="7"/>
      <dgm:spPr/>
      <dgm:t>
        <a:bodyPr/>
        <a:lstStyle/>
        <a:p>
          <a:endParaRPr lang="es-EC"/>
        </a:p>
      </dgm:t>
    </dgm:pt>
    <dgm:pt modelId="{8D05689F-8A36-4A70-A04A-AA0F65F0AC75}" type="pres">
      <dgm:prSet presAssocID="{A932C14E-6289-4ED5-9DB2-F3C0BEFDBD82}" presName="ParentText" presStyleLbl="revTx" presStyleIdx="0" presStyleCnt="4">
        <dgm:presLayoutVars>
          <dgm:chMax val="0"/>
          <dgm:chPref val="0"/>
          <dgm:bulletEnabled val="1"/>
        </dgm:presLayoutVars>
      </dgm:prSet>
      <dgm:spPr/>
      <dgm:t>
        <a:bodyPr/>
        <a:lstStyle/>
        <a:p>
          <a:endParaRPr lang="es-EC"/>
        </a:p>
      </dgm:t>
    </dgm:pt>
    <dgm:pt modelId="{FAF7F229-0C61-44EE-9354-9E87FFC09404}" type="pres">
      <dgm:prSet presAssocID="{A932C14E-6289-4ED5-9DB2-F3C0BEFDBD82}" presName="Triangle" presStyleLbl="alignNode1" presStyleIdx="1" presStyleCnt="7"/>
      <dgm:spPr/>
      <dgm:t>
        <a:bodyPr/>
        <a:lstStyle/>
        <a:p>
          <a:endParaRPr lang="es-EC"/>
        </a:p>
      </dgm:t>
    </dgm:pt>
    <dgm:pt modelId="{185CB067-B8AA-4A60-9907-2D6DBFDA2170}" type="pres">
      <dgm:prSet presAssocID="{5C199F94-9A49-4A08-AB32-DCA4DDA8F1AF}" presName="sibTrans" presStyleCnt="0"/>
      <dgm:spPr/>
      <dgm:t>
        <a:bodyPr/>
        <a:lstStyle/>
        <a:p>
          <a:endParaRPr lang="es-EC"/>
        </a:p>
      </dgm:t>
    </dgm:pt>
    <dgm:pt modelId="{E16EC74F-3748-491A-BCAE-A8EB50BE597E}" type="pres">
      <dgm:prSet presAssocID="{5C199F94-9A49-4A08-AB32-DCA4DDA8F1AF}" presName="space" presStyleCnt="0"/>
      <dgm:spPr/>
      <dgm:t>
        <a:bodyPr/>
        <a:lstStyle/>
        <a:p>
          <a:endParaRPr lang="es-EC"/>
        </a:p>
      </dgm:t>
    </dgm:pt>
    <dgm:pt modelId="{78F1AA3B-3963-47E0-94AC-556C6B5D536F}" type="pres">
      <dgm:prSet presAssocID="{3D500FD4-99CB-484D-8D05-351B50EF5F13}" presName="composite" presStyleCnt="0"/>
      <dgm:spPr/>
      <dgm:t>
        <a:bodyPr/>
        <a:lstStyle/>
        <a:p>
          <a:endParaRPr lang="es-EC"/>
        </a:p>
      </dgm:t>
    </dgm:pt>
    <dgm:pt modelId="{964F218F-6346-428C-8B4A-42514FBBCDA0}" type="pres">
      <dgm:prSet presAssocID="{3D500FD4-99CB-484D-8D05-351B50EF5F13}" presName="LShape" presStyleLbl="alignNode1" presStyleIdx="2" presStyleCnt="7"/>
      <dgm:spPr/>
      <dgm:t>
        <a:bodyPr/>
        <a:lstStyle/>
        <a:p>
          <a:endParaRPr lang="es-EC"/>
        </a:p>
      </dgm:t>
    </dgm:pt>
    <dgm:pt modelId="{A13A3362-7BED-4714-9826-871DBF18F4AF}" type="pres">
      <dgm:prSet presAssocID="{3D500FD4-99CB-484D-8D05-351B50EF5F13}" presName="ParentText" presStyleLbl="revTx" presStyleIdx="1" presStyleCnt="4">
        <dgm:presLayoutVars>
          <dgm:chMax val="0"/>
          <dgm:chPref val="0"/>
          <dgm:bulletEnabled val="1"/>
        </dgm:presLayoutVars>
      </dgm:prSet>
      <dgm:spPr/>
      <dgm:t>
        <a:bodyPr/>
        <a:lstStyle/>
        <a:p>
          <a:endParaRPr lang="es-EC"/>
        </a:p>
      </dgm:t>
    </dgm:pt>
    <dgm:pt modelId="{252F6C5D-6E14-4EB4-9C81-FE08FEB3C87E}" type="pres">
      <dgm:prSet presAssocID="{3D500FD4-99CB-484D-8D05-351B50EF5F13}" presName="Triangle" presStyleLbl="alignNode1" presStyleIdx="3" presStyleCnt="7"/>
      <dgm:spPr/>
      <dgm:t>
        <a:bodyPr/>
        <a:lstStyle/>
        <a:p>
          <a:endParaRPr lang="es-EC"/>
        </a:p>
      </dgm:t>
    </dgm:pt>
    <dgm:pt modelId="{BF1F5D3F-BAFE-4657-9364-52C82AEBE574}" type="pres">
      <dgm:prSet presAssocID="{D7070288-C009-401C-B846-6448DE40ECC7}" presName="sibTrans" presStyleCnt="0"/>
      <dgm:spPr/>
      <dgm:t>
        <a:bodyPr/>
        <a:lstStyle/>
        <a:p>
          <a:endParaRPr lang="es-EC"/>
        </a:p>
      </dgm:t>
    </dgm:pt>
    <dgm:pt modelId="{20C5A759-CBA0-4F0F-A577-897E5725CB25}" type="pres">
      <dgm:prSet presAssocID="{D7070288-C009-401C-B846-6448DE40ECC7}" presName="space" presStyleCnt="0"/>
      <dgm:spPr/>
      <dgm:t>
        <a:bodyPr/>
        <a:lstStyle/>
        <a:p>
          <a:endParaRPr lang="es-EC"/>
        </a:p>
      </dgm:t>
    </dgm:pt>
    <dgm:pt modelId="{A0C465A3-0F1F-4C37-9ADD-D2DA2D013BB2}" type="pres">
      <dgm:prSet presAssocID="{0F736615-93A1-43D2-A16C-634BD3CAF0F2}" presName="composite" presStyleCnt="0"/>
      <dgm:spPr/>
      <dgm:t>
        <a:bodyPr/>
        <a:lstStyle/>
        <a:p>
          <a:endParaRPr lang="es-EC"/>
        </a:p>
      </dgm:t>
    </dgm:pt>
    <dgm:pt modelId="{7CDB3457-AB24-4698-BDFA-BEC06DD0997E}" type="pres">
      <dgm:prSet presAssocID="{0F736615-93A1-43D2-A16C-634BD3CAF0F2}" presName="LShape" presStyleLbl="alignNode1" presStyleIdx="4" presStyleCnt="7"/>
      <dgm:spPr/>
      <dgm:t>
        <a:bodyPr/>
        <a:lstStyle/>
        <a:p>
          <a:endParaRPr lang="es-EC"/>
        </a:p>
      </dgm:t>
    </dgm:pt>
    <dgm:pt modelId="{EC6BD933-6A02-4701-B7C3-ADB4DD1670B4}" type="pres">
      <dgm:prSet presAssocID="{0F736615-93A1-43D2-A16C-634BD3CAF0F2}" presName="ParentText" presStyleLbl="revTx" presStyleIdx="2" presStyleCnt="4">
        <dgm:presLayoutVars>
          <dgm:chMax val="0"/>
          <dgm:chPref val="0"/>
          <dgm:bulletEnabled val="1"/>
        </dgm:presLayoutVars>
      </dgm:prSet>
      <dgm:spPr/>
      <dgm:t>
        <a:bodyPr/>
        <a:lstStyle/>
        <a:p>
          <a:endParaRPr lang="es-EC"/>
        </a:p>
      </dgm:t>
    </dgm:pt>
    <dgm:pt modelId="{71E15F4B-04F3-4C97-B323-C06BC8979B3D}" type="pres">
      <dgm:prSet presAssocID="{0F736615-93A1-43D2-A16C-634BD3CAF0F2}" presName="Triangle" presStyleLbl="alignNode1" presStyleIdx="5" presStyleCnt="7"/>
      <dgm:spPr/>
      <dgm:t>
        <a:bodyPr/>
        <a:lstStyle/>
        <a:p>
          <a:endParaRPr lang="es-EC"/>
        </a:p>
      </dgm:t>
    </dgm:pt>
    <dgm:pt modelId="{051669F7-1D72-43C6-BA68-1E928107B07B}" type="pres">
      <dgm:prSet presAssocID="{2589D0A1-7DD1-4C7F-B1F1-586B95828E87}" presName="sibTrans" presStyleCnt="0"/>
      <dgm:spPr/>
      <dgm:t>
        <a:bodyPr/>
        <a:lstStyle/>
        <a:p>
          <a:endParaRPr lang="es-EC"/>
        </a:p>
      </dgm:t>
    </dgm:pt>
    <dgm:pt modelId="{2378E37A-E469-4C74-9B77-DA96BDBAFF2A}" type="pres">
      <dgm:prSet presAssocID="{2589D0A1-7DD1-4C7F-B1F1-586B95828E87}" presName="space" presStyleCnt="0"/>
      <dgm:spPr/>
      <dgm:t>
        <a:bodyPr/>
        <a:lstStyle/>
        <a:p>
          <a:endParaRPr lang="es-EC"/>
        </a:p>
      </dgm:t>
    </dgm:pt>
    <dgm:pt modelId="{DA9655B0-90FF-421C-AE07-47729680243E}" type="pres">
      <dgm:prSet presAssocID="{ECF6164E-0F9F-4108-99BF-0FA8B4C0118D}" presName="composite" presStyleCnt="0"/>
      <dgm:spPr/>
      <dgm:t>
        <a:bodyPr/>
        <a:lstStyle/>
        <a:p>
          <a:endParaRPr lang="es-EC"/>
        </a:p>
      </dgm:t>
    </dgm:pt>
    <dgm:pt modelId="{427141AB-C077-424F-A1B4-9E899DDDC59E}" type="pres">
      <dgm:prSet presAssocID="{ECF6164E-0F9F-4108-99BF-0FA8B4C0118D}" presName="LShape" presStyleLbl="alignNode1" presStyleIdx="6" presStyleCnt="7"/>
      <dgm:spPr/>
      <dgm:t>
        <a:bodyPr/>
        <a:lstStyle/>
        <a:p>
          <a:endParaRPr lang="es-EC"/>
        </a:p>
      </dgm:t>
    </dgm:pt>
    <dgm:pt modelId="{8A8A8AEE-E4F9-4E23-96E4-0F34ABEC03B0}" type="pres">
      <dgm:prSet presAssocID="{ECF6164E-0F9F-4108-99BF-0FA8B4C0118D}" presName="ParentText" presStyleLbl="revTx" presStyleIdx="3" presStyleCnt="4">
        <dgm:presLayoutVars>
          <dgm:chMax val="0"/>
          <dgm:chPref val="0"/>
          <dgm:bulletEnabled val="1"/>
        </dgm:presLayoutVars>
      </dgm:prSet>
      <dgm:spPr/>
      <dgm:t>
        <a:bodyPr/>
        <a:lstStyle/>
        <a:p>
          <a:endParaRPr lang="es-EC"/>
        </a:p>
      </dgm:t>
    </dgm:pt>
  </dgm:ptLst>
  <dgm:cxnLst>
    <dgm:cxn modelId="{B6548612-BC73-4506-85B3-ED4FC5AA9054}" srcId="{0402AA30-B750-4832-9500-3BDC3256C97F}" destId="{ECF6164E-0F9F-4108-99BF-0FA8B4C0118D}" srcOrd="3" destOrd="0" parTransId="{0E1D2491-DFB4-41F6-B7AE-6B97448C3780}" sibTransId="{27CD2FC6-72C4-4369-BF14-719A20991CA3}"/>
    <dgm:cxn modelId="{9769016D-D766-488C-A4AE-17422F088A8E}" srcId="{0402AA30-B750-4832-9500-3BDC3256C97F}" destId="{0F736615-93A1-43D2-A16C-634BD3CAF0F2}" srcOrd="2" destOrd="0" parTransId="{1BA93B54-E6DE-4D63-9FEE-B1436AEEFA58}" sibTransId="{2589D0A1-7DD1-4C7F-B1F1-586B95828E87}"/>
    <dgm:cxn modelId="{5706FC74-EB68-4423-B2EA-8184D7C36F66}" srcId="{0402AA30-B750-4832-9500-3BDC3256C97F}" destId="{A932C14E-6289-4ED5-9DB2-F3C0BEFDBD82}" srcOrd="0" destOrd="0" parTransId="{A4A9AC14-695A-4761-B485-DD7F2B44A6B3}" sibTransId="{5C199F94-9A49-4A08-AB32-DCA4DDA8F1AF}"/>
    <dgm:cxn modelId="{105D4884-3EFD-4B34-85FD-8B6A434CEA8D}" type="presOf" srcId="{0F736615-93A1-43D2-A16C-634BD3CAF0F2}" destId="{EC6BD933-6A02-4701-B7C3-ADB4DD1670B4}" srcOrd="0" destOrd="0" presId="urn:microsoft.com/office/officeart/2009/3/layout/StepUpProcess"/>
    <dgm:cxn modelId="{67B0B6CF-C823-4C55-B6FC-B6E3212C8190}" type="presOf" srcId="{A932C14E-6289-4ED5-9DB2-F3C0BEFDBD82}" destId="{8D05689F-8A36-4A70-A04A-AA0F65F0AC75}" srcOrd="0" destOrd="0" presId="urn:microsoft.com/office/officeart/2009/3/layout/StepUpProcess"/>
    <dgm:cxn modelId="{58C003B7-6C97-45C5-8E2B-4FC117BDC7F0}" type="presOf" srcId="{0402AA30-B750-4832-9500-3BDC3256C97F}" destId="{C2028CD1-C070-49F2-95B4-6C9DAED59AB8}" srcOrd="0" destOrd="0" presId="urn:microsoft.com/office/officeart/2009/3/layout/StepUpProcess"/>
    <dgm:cxn modelId="{2FC204C5-D6EE-4CE6-B7E2-0BF1B3EA7F5D}" type="presOf" srcId="{ECF6164E-0F9F-4108-99BF-0FA8B4C0118D}" destId="{8A8A8AEE-E4F9-4E23-96E4-0F34ABEC03B0}" srcOrd="0" destOrd="0" presId="urn:microsoft.com/office/officeart/2009/3/layout/StepUpProcess"/>
    <dgm:cxn modelId="{66FBC976-63D3-4DDA-8925-F1AD2A63DF71}" srcId="{0402AA30-B750-4832-9500-3BDC3256C97F}" destId="{3D500FD4-99CB-484D-8D05-351B50EF5F13}" srcOrd="1" destOrd="0" parTransId="{A3AD6319-2422-45C8-8CA2-14B1363AA09B}" sibTransId="{D7070288-C009-401C-B846-6448DE40ECC7}"/>
    <dgm:cxn modelId="{8FBBA754-9050-402C-B28B-D1784D05E6CA}" type="presOf" srcId="{3D500FD4-99CB-484D-8D05-351B50EF5F13}" destId="{A13A3362-7BED-4714-9826-871DBF18F4AF}" srcOrd="0" destOrd="0" presId="urn:microsoft.com/office/officeart/2009/3/layout/StepUpProcess"/>
    <dgm:cxn modelId="{C7FE135B-21D3-4158-8717-58A166A27540}" type="presParOf" srcId="{C2028CD1-C070-49F2-95B4-6C9DAED59AB8}" destId="{F6ED466A-FCFC-46AE-8A57-A3513B2B9989}" srcOrd="0" destOrd="0" presId="urn:microsoft.com/office/officeart/2009/3/layout/StepUpProcess"/>
    <dgm:cxn modelId="{3E21E6CF-1B80-46C5-B4C5-6403EC5C19F5}" type="presParOf" srcId="{F6ED466A-FCFC-46AE-8A57-A3513B2B9989}" destId="{7A5D102D-0B72-4F3A-8A9A-7B184BC2328F}" srcOrd="0" destOrd="0" presId="urn:microsoft.com/office/officeart/2009/3/layout/StepUpProcess"/>
    <dgm:cxn modelId="{03C6D45B-2555-491E-B3E5-C166863E65D6}" type="presParOf" srcId="{F6ED466A-FCFC-46AE-8A57-A3513B2B9989}" destId="{8D05689F-8A36-4A70-A04A-AA0F65F0AC75}" srcOrd="1" destOrd="0" presId="urn:microsoft.com/office/officeart/2009/3/layout/StepUpProcess"/>
    <dgm:cxn modelId="{34B5BA1E-DACC-42D4-8339-4C00ECEE811F}" type="presParOf" srcId="{F6ED466A-FCFC-46AE-8A57-A3513B2B9989}" destId="{FAF7F229-0C61-44EE-9354-9E87FFC09404}" srcOrd="2" destOrd="0" presId="urn:microsoft.com/office/officeart/2009/3/layout/StepUpProcess"/>
    <dgm:cxn modelId="{410EFEA9-44DA-483E-B1C6-D91F5AC3F1E4}" type="presParOf" srcId="{C2028CD1-C070-49F2-95B4-6C9DAED59AB8}" destId="{185CB067-B8AA-4A60-9907-2D6DBFDA2170}" srcOrd="1" destOrd="0" presId="urn:microsoft.com/office/officeart/2009/3/layout/StepUpProcess"/>
    <dgm:cxn modelId="{FD36D442-A9C6-4625-AB31-B3A05386823A}" type="presParOf" srcId="{185CB067-B8AA-4A60-9907-2D6DBFDA2170}" destId="{E16EC74F-3748-491A-BCAE-A8EB50BE597E}" srcOrd="0" destOrd="0" presId="urn:microsoft.com/office/officeart/2009/3/layout/StepUpProcess"/>
    <dgm:cxn modelId="{7332125A-0DE2-4CDD-B249-62A1271567E9}" type="presParOf" srcId="{C2028CD1-C070-49F2-95B4-6C9DAED59AB8}" destId="{78F1AA3B-3963-47E0-94AC-556C6B5D536F}" srcOrd="2" destOrd="0" presId="urn:microsoft.com/office/officeart/2009/3/layout/StepUpProcess"/>
    <dgm:cxn modelId="{81E85FD1-511F-41AD-BF25-52D70B6AC88D}" type="presParOf" srcId="{78F1AA3B-3963-47E0-94AC-556C6B5D536F}" destId="{964F218F-6346-428C-8B4A-42514FBBCDA0}" srcOrd="0" destOrd="0" presId="urn:microsoft.com/office/officeart/2009/3/layout/StepUpProcess"/>
    <dgm:cxn modelId="{312BDF06-6345-42AE-9810-BD932D3AF09F}" type="presParOf" srcId="{78F1AA3B-3963-47E0-94AC-556C6B5D536F}" destId="{A13A3362-7BED-4714-9826-871DBF18F4AF}" srcOrd="1" destOrd="0" presId="urn:microsoft.com/office/officeart/2009/3/layout/StepUpProcess"/>
    <dgm:cxn modelId="{7DEA2B6D-1BB1-40DF-8736-ABA7319F48F1}" type="presParOf" srcId="{78F1AA3B-3963-47E0-94AC-556C6B5D536F}" destId="{252F6C5D-6E14-4EB4-9C81-FE08FEB3C87E}" srcOrd="2" destOrd="0" presId="urn:microsoft.com/office/officeart/2009/3/layout/StepUpProcess"/>
    <dgm:cxn modelId="{B342DDF8-EC7B-4367-B0DE-DD5FF4FDEA26}" type="presParOf" srcId="{C2028CD1-C070-49F2-95B4-6C9DAED59AB8}" destId="{BF1F5D3F-BAFE-4657-9364-52C82AEBE574}" srcOrd="3" destOrd="0" presId="urn:microsoft.com/office/officeart/2009/3/layout/StepUpProcess"/>
    <dgm:cxn modelId="{CD5A480F-FC21-4A9B-AA52-FCE7467EAF04}" type="presParOf" srcId="{BF1F5D3F-BAFE-4657-9364-52C82AEBE574}" destId="{20C5A759-CBA0-4F0F-A577-897E5725CB25}" srcOrd="0" destOrd="0" presId="urn:microsoft.com/office/officeart/2009/3/layout/StepUpProcess"/>
    <dgm:cxn modelId="{6720701E-BADB-4CE4-8C18-3C19E0611203}" type="presParOf" srcId="{C2028CD1-C070-49F2-95B4-6C9DAED59AB8}" destId="{A0C465A3-0F1F-4C37-9ADD-D2DA2D013BB2}" srcOrd="4" destOrd="0" presId="urn:microsoft.com/office/officeart/2009/3/layout/StepUpProcess"/>
    <dgm:cxn modelId="{4C69705C-68FF-494F-B25E-F2DD77D7A8DA}" type="presParOf" srcId="{A0C465A3-0F1F-4C37-9ADD-D2DA2D013BB2}" destId="{7CDB3457-AB24-4698-BDFA-BEC06DD0997E}" srcOrd="0" destOrd="0" presId="urn:microsoft.com/office/officeart/2009/3/layout/StepUpProcess"/>
    <dgm:cxn modelId="{32BCB6B8-C236-4686-92CE-2C2B95B8BBAE}" type="presParOf" srcId="{A0C465A3-0F1F-4C37-9ADD-D2DA2D013BB2}" destId="{EC6BD933-6A02-4701-B7C3-ADB4DD1670B4}" srcOrd="1" destOrd="0" presId="urn:microsoft.com/office/officeart/2009/3/layout/StepUpProcess"/>
    <dgm:cxn modelId="{FAAD3167-01A8-4F64-B42F-9E1B1E69D950}" type="presParOf" srcId="{A0C465A3-0F1F-4C37-9ADD-D2DA2D013BB2}" destId="{71E15F4B-04F3-4C97-B323-C06BC8979B3D}" srcOrd="2" destOrd="0" presId="urn:microsoft.com/office/officeart/2009/3/layout/StepUpProcess"/>
    <dgm:cxn modelId="{5CCD31B4-C19D-4551-AEC3-80BA5AE717B6}" type="presParOf" srcId="{C2028CD1-C070-49F2-95B4-6C9DAED59AB8}" destId="{051669F7-1D72-43C6-BA68-1E928107B07B}" srcOrd="5" destOrd="0" presId="urn:microsoft.com/office/officeart/2009/3/layout/StepUpProcess"/>
    <dgm:cxn modelId="{05D4E228-8BFD-4055-97B4-8E58CB299856}" type="presParOf" srcId="{051669F7-1D72-43C6-BA68-1E928107B07B}" destId="{2378E37A-E469-4C74-9B77-DA96BDBAFF2A}" srcOrd="0" destOrd="0" presId="urn:microsoft.com/office/officeart/2009/3/layout/StepUpProcess"/>
    <dgm:cxn modelId="{95935E0B-4CE2-4A12-B61B-6DA8ACE1783C}" type="presParOf" srcId="{C2028CD1-C070-49F2-95B4-6C9DAED59AB8}" destId="{DA9655B0-90FF-421C-AE07-47729680243E}" srcOrd="6" destOrd="0" presId="urn:microsoft.com/office/officeart/2009/3/layout/StepUpProcess"/>
    <dgm:cxn modelId="{9B14007C-70BB-45D2-A354-DC51F4FC827D}" type="presParOf" srcId="{DA9655B0-90FF-421C-AE07-47729680243E}" destId="{427141AB-C077-424F-A1B4-9E899DDDC59E}" srcOrd="0" destOrd="0" presId="urn:microsoft.com/office/officeart/2009/3/layout/StepUpProcess"/>
    <dgm:cxn modelId="{5DBF0871-ACF1-4339-9570-E410B2AF1E49}" type="presParOf" srcId="{DA9655B0-90FF-421C-AE07-47729680243E}" destId="{8A8A8AEE-E4F9-4E23-96E4-0F34ABEC03B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59ECF-273D-4FD3-825E-44EB98CC5C70}" type="doc">
      <dgm:prSet loTypeId="urn:microsoft.com/office/officeart/2005/8/layout/hProcess9" loCatId="process" qsTypeId="urn:microsoft.com/office/officeart/2005/8/quickstyle/3d2" qsCatId="3D" csTypeId="urn:microsoft.com/office/officeart/2005/8/colors/colorful3" csCatId="colorful" phldr="1"/>
      <dgm:spPr/>
    </dgm:pt>
    <dgm:pt modelId="{48AB15DC-1B7E-41A2-9198-700C26BD51E9}">
      <dgm:prSet phldrT="[Texto]" custT="1"/>
      <dgm:spPr/>
      <dgm:t>
        <a:bodyPr/>
        <a:lstStyle/>
        <a:p>
          <a:pPr algn="just"/>
          <a:r>
            <a:rPr lang="es-EC" sz="1800" dirty="0" smtClean="0"/>
            <a:t>Órgano operativo de control marítimo</a:t>
          </a:r>
          <a:endParaRPr lang="es-EC" sz="1800" dirty="0"/>
        </a:p>
      </dgm:t>
    </dgm:pt>
    <dgm:pt modelId="{B2834981-B258-4BB9-815A-0E711274278E}" type="parTrans" cxnId="{69C16197-4DBC-4C72-BD06-9D4299FE9C67}">
      <dgm:prSet/>
      <dgm:spPr/>
      <dgm:t>
        <a:bodyPr/>
        <a:lstStyle/>
        <a:p>
          <a:pPr algn="just"/>
          <a:endParaRPr lang="es-EC"/>
        </a:p>
      </dgm:t>
    </dgm:pt>
    <dgm:pt modelId="{0BAC1697-E6D5-43EE-A9C3-DDF445DC50F3}" type="sibTrans" cxnId="{69C16197-4DBC-4C72-BD06-9D4299FE9C67}">
      <dgm:prSet/>
      <dgm:spPr/>
      <dgm:t>
        <a:bodyPr/>
        <a:lstStyle/>
        <a:p>
          <a:pPr algn="just"/>
          <a:endParaRPr lang="es-EC"/>
        </a:p>
      </dgm:t>
    </dgm:pt>
    <dgm:pt modelId="{0C50C771-DDDD-4391-B520-65FD2A324964}">
      <dgm:prSet phldrT="[Texto]" custT="1"/>
      <dgm:spPr/>
      <dgm:t>
        <a:bodyPr/>
        <a:lstStyle/>
        <a:p>
          <a:pPr algn="just"/>
          <a:r>
            <a:rPr lang="es-EC" sz="1800" dirty="0" smtClean="0"/>
            <a:t>Busca velar por el cumplimiento de las leyes y reglamentos nacionales y convenios internacionales</a:t>
          </a:r>
          <a:endParaRPr lang="es-EC" sz="1800" dirty="0"/>
        </a:p>
      </dgm:t>
    </dgm:pt>
    <dgm:pt modelId="{FB7D2063-AF89-49F3-AA0B-5AD28DAE0B9D}" type="parTrans" cxnId="{3CB9D7A0-FEE9-441F-874C-C0D043D9CEF3}">
      <dgm:prSet/>
      <dgm:spPr/>
      <dgm:t>
        <a:bodyPr/>
        <a:lstStyle/>
        <a:p>
          <a:pPr algn="just"/>
          <a:endParaRPr lang="es-EC"/>
        </a:p>
      </dgm:t>
    </dgm:pt>
    <dgm:pt modelId="{70944A23-3E36-480D-82CC-8880373573A1}" type="sibTrans" cxnId="{3CB9D7A0-FEE9-441F-874C-C0D043D9CEF3}">
      <dgm:prSet/>
      <dgm:spPr/>
      <dgm:t>
        <a:bodyPr/>
        <a:lstStyle/>
        <a:p>
          <a:pPr algn="just"/>
          <a:endParaRPr lang="es-EC"/>
        </a:p>
      </dgm:t>
    </dgm:pt>
    <dgm:pt modelId="{C1C209B5-2C14-4DEC-B45D-FD268EF9E1B3}">
      <dgm:prSet phldrT="[Texto]" custT="1"/>
      <dgm:spPr/>
      <dgm:t>
        <a:bodyPr/>
        <a:lstStyle/>
        <a:p>
          <a:pPr algn="just"/>
          <a:r>
            <a:rPr lang="es-EC" sz="1800" dirty="0" smtClean="0"/>
            <a:t>-Seguridad de la vida humana en el mar</a:t>
          </a:r>
        </a:p>
        <a:p>
          <a:pPr algn="just"/>
          <a:r>
            <a:rPr lang="es-EC" sz="1800" dirty="0" smtClean="0"/>
            <a:t>-Actividad marítima</a:t>
          </a:r>
        </a:p>
        <a:p>
          <a:pPr algn="just"/>
          <a:r>
            <a:rPr lang="es-EC" sz="1800" dirty="0" smtClean="0"/>
            <a:t>-Neutralizar las actividades ilícitas</a:t>
          </a:r>
        </a:p>
        <a:p>
          <a:pPr algn="just"/>
          <a:r>
            <a:rPr lang="es-EC" sz="1800" dirty="0" smtClean="0"/>
            <a:t>-Dar protección a los recursos y al medio marino costero.</a:t>
          </a:r>
          <a:endParaRPr lang="es-EC" sz="1800" dirty="0"/>
        </a:p>
      </dgm:t>
    </dgm:pt>
    <dgm:pt modelId="{F323C0D5-58DC-4F23-843C-31E13328E29C}" type="parTrans" cxnId="{5115A76B-6552-44EB-AB00-5549EB9FF85E}">
      <dgm:prSet/>
      <dgm:spPr/>
      <dgm:t>
        <a:bodyPr/>
        <a:lstStyle/>
        <a:p>
          <a:pPr algn="just"/>
          <a:endParaRPr lang="es-EC"/>
        </a:p>
      </dgm:t>
    </dgm:pt>
    <dgm:pt modelId="{AFCC7F61-902B-4BBC-9126-B31684DDF264}" type="sibTrans" cxnId="{5115A76B-6552-44EB-AB00-5549EB9FF85E}">
      <dgm:prSet/>
      <dgm:spPr/>
      <dgm:t>
        <a:bodyPr/>
        <a:lstStyle/>
        <a:p>
          <a:pPr algn="just"/>
          <a:endParaRPr lang="es-EC"/>
        </a:p>
      </dgm:t>
    </dgm:pt>
    <dgm:pt modelId="{CC724905-D248-4E6C-BC0C-4F8CFF1B6BA3}" type="pres">
      <dgm:prSet presAssocID="{74159ECF-273D-4FD3-825E-44EB98CC5C70}" presName="CompostProcess" presStyleCnt="0">
        <dgm:presLayoutVars>
          <dgm:dir/>
          <dgm:resizeHandles val="exact"/>
        </dgm:presLayoutVars>
      </dgm:prSet>
      <dgm:spPr/>
    </dgm:pt>
    <dgm:pt modelId="{951760C3-D36C-4110-B711-417E7C721BBD}" type="pres">
      <dgm:prSet presAssocID="{74159ECF-273D-4FD3-825E-44EB98CC5C70}" presName="arrow" presStyleLbl="bgShp" presStyleIdx="0" presStyleCnt="1"/>
      <dgm:spPr/>
    </dgm:pt>
    <dgm:pt modelId="{1C292B70-8486-47DE-A0B1-A03129DAC551}" type="pres">
      <dgm:prSet presAssocID="{74159ECF-273D-4FD3-825E-44EB98CC5C70}" presName="linearProcess" presStyleCnt="0"/>
      <dgm:spPr/>
    </dgm:pt>
    <dgm:pt modelId="{785D70F2-DCFE-4580-BD82-65BDD7170502}" type="pres">
      <dgm:prSet presAssocID="{48AB15DC-1B7E-41A2-9198-700C26BD51E9}" presName="textNode" presStyleLbl="node1" presStyleIdx="0" presStyleCnt="3" custScaleY="118535">
        <dgm:presLayoutVars>
          <dgm:bulletEnabled val="1"/>
        </dgm:presLayoutVars>
      </dgm:prSet>
      <dgm:spPr/>
      <dgm:t>
        <a:bodyPr/>
        <a:lstStyle/>
        <a:p>
          <a:endParaRPr lang="es-EC"/>
        </a:p>
      </dgm:t>
    </dgm:pt>
    <dgm:pt modelId="{DFBE143E-91DE-4E2E-8DA3-9E811EAC5F03}" type="pres">
      <dgm:prSet presAssocID="{0BAC1697-E6D5-43EE-A9C3-DDF445DC50F3}" presName="sibTrans" presStyleCnt="0"/>
      <dgm:spPr/>
    </dgm:pt>
    <dgm:pt modelId="{0D82D90A-4DD5-4093-A812-BA1B9599DA60}" type="pres">
      <dgm:prSet presAssocID="{0C50C771-DDDD-4391-B520-65FD2A324964}" presName="textNode" presStyleLbl="node1" presStyleIdx="1" presStyleCnt="3" custScaleY="118535">
        <dgm:presLayoutVars>
          <dgm:bulletEnabled val="1"/>
        </dgm:presLayoutVars>
      </dgm:prSet>
      <dgm:spPr/>
      <dgm:t>
        <a:bodyPr/>
        <a:lstStyle/>
        <a:p>
          <a:endParaRPr lang="es-EC"/>
        </a:p>
      </dgm:t>
    </dgm:pt>
    <dgm:pt modelId="{589BCF1D-D9E2-459C-BBD5-73CA2BB88B19}" type="pres">
      <dgm:prSet presAssocID="{70944A23-3E36-480D-82CC-8880373573A1}" presName="sibTrans" presStyleCnt="0"/>
      <dgm:spPr/>
    </dgm:pt>
    <dgm:pt modelId="{3C594A4B-41C8-4281-A40D-6120C109F69C}" type="pres">
      <dgm:prSet presAssocID="{C1C209B5-2C14-4DEC-B45D-FD268EF9E1B3}" presName="textNode" presStyleLbl="node1" presStyleIdx="2" presStyleCnt="3" custScaleY="118535">
        <dgm:presLayoutVars>
          <dgm:bulletEnabled val="1"/>
        </dgm:presLayoutVars>
      </dgm:prSet>
      <dgm:spPr/>
      <dgm:t>
        <a:bodyPr/>
        <a:lstStyle/>
        <a:p>
          <a:endParaRPr lang="es-EC"/>
        </a:p>
      </dgm:t>
    </dgm:pt>
  </dgm:ptLst>
  <dgm:cxnLst>
    <dgm:cxn modelId="{69C16197-4DBC-4C72-BD06-9D4299FE9C67}" srcId="{74159ECF-273D-4FD3-825E-44EB98CC5C70}" destId="{48AB15DC-1B7E-41A2-9198-700C26BD51E9}" srcOrd="0" destOrd="0" parTransId="{B2834981-B258-4BB9-815A-0E711274278E}" sibTransId="{0BAC1697-E6D5-43EE-A9C3-DDF445DC50F3}"/>
    <dgm:cxn modelId="{058EB790-6F20-47F9-9FA2-FFA3070F648D}" type="presOf" srcId="{C1C209B5-2C14-4DEC-B45D-FD268EF9E1B3}" destId="{3C594A4B-41C8-4281-A40D-6120C109F69C}" srcOrd="0" destOrd="0" presId="urn:microsoft.com/office/officeart/2005/8/layout/hProcess9"/>
    <dgm:cxn modelId="{3CB9D7A0-FEE9-441F-874C-C0D043D9CEF3}" srcId="{74159ECF-273D-4FD3-825E-44EB98CC5C70}" destId="{0C50C771-DDDD-4391-B520-65FD2A324964}" srcOrd="1" destOrd="0" parTransId="{FB7D2063-AF89-49F3-AA0B-5AD28DAE0B9D}" sibTransId="{70944A23-3E36-480D-82CC-8880373573A1}"/>
    <dgm:cxn modelId="{283D8B41-F9B7-45C0-B7CE-D42CE322994D}" type="presOf" srcId="{74159ECF-273D-4FD3-825E-44EB98CC5C70}" destId="{CC724905-D248-4E6C-BC0C-4F8CFF1B6BA3}" srcOrd="0" destOrd="0" presId="urn:microsoft.com/office/officeart/2005/8/layout/hProcess9"/>
    <dgm:cxn modelId="{49AE41DE-F1A9-40A4-8DB5-E3B3C2062F10}" type="presOf" srcId="{0C50C771-DDDD-4391-B520-65FD2A324964}" destId="{0D82D90A-4DD5-4093-A812-BA1B9599DA60}" srcOrd="0" destOrd="0" presId="urn:microsoft.com/office/officeart/2005/8/layout/hProcess9"/>
    <dgm:cxn modelId="{AD63FDE2-E75D-461D-876A-846B140758F2}" type="presOf" srcId="{48AB15DC-1B7E-41A2-9198-700C26BD51E9}" destId="{785D70F2-DCFE-4580-BD82-65BDD7170502}" srcOrd="0" destOrd="0" presId="urn:microsoft.com/office/officeart/2005/8/layout/hProcess9"/>
    <dgm:cxn modelId="{5115A76B-6552-44EB-AB00-5549EB9FF85E}" srcId="{74159ECF-273D-4FD3-825E-44EB98CC5C70}" destId="{C1C209B5-2C14-4DEC-B45D-FD268EF9E1B3}" srcOrd="2" destOrd="0" parTransId="{F323C0D5-58DC-4F23-843C-31E13328E29C}" sibTransId="{AFCC7F61-902B-4BBC-9126-B31684DDF264}"/>
    <dgm:cxn modelId="{229D897F-E019-4129-8C2E-4F194218ABDF}" type="presParOf" srcId="{CC724905-D248-4E6C-BC0C-4F8CFF1B6BA3}" destId="{951760C3-D36C-4110-B711-417E7C721BBD}" srcOrd="0" destOrd="0" presId="urn:microsoft.com/office/officeart/2005/8/layout/hProcess9"/>
    <dgm:cxn modelId="{1481B099-0BDE-4577-A685-EBCEDEFD5B71}" type="presParOf" srcId="{CC724905-D248-4E6C-BC0C-4F8CFF1B6BA3}" destId="{1C292B70-8486-47DE-A0B1-A03129DAC551}" srcOrd="1" destOrd="0" presId="urn:microsoft.com/office/officeart/2005/8/layout/hProcess9"/>
    <dgm:cxn modelId="{52C8B4E1-CA38-44B5-B44D-45E4421ED808}" type="presParOf" srcId="{1C292B70-8486-47DE-A0B1-A03129DAC551}" destId="{785D70F2-DCFE-4580-BD82-65BDD7170502}" srcOrd="0" destOrd="0" presId="urn:microsoft.com/office/officeart/2005/8/layout/hProcess9"/>
    <dgm:cxn modelId="{014A6E7E-1F0B-464A-8CAA-3FC30C6B5A93}" type="presParOf" srcId="{1C292B70-8486-47DE-A0B1-A03129DAC551}" destId="{DFBE143E-91DE-4E2E-8DA3-9E811EAC5F03}" srcOrd="1" destOrd="0" presId="urn:microsoft.com/office/officeart/2005/8/layout/hProcess9"/>
    <dgm:cxn modelId="{C1257A1B-FF0D-4212-84FB-0075BAB433C6}" type="presParOf" srcId="{1C292B70-8486-47DE-A0B1-A03129DAC551}" destId="{0D82D90A-4DD5-4093-A812-BA1B9599DA60}" srcOrd="2" destOrd="0" presId="urn:microsoft.com/office/officeart/2005/8/layout/hProcess9"/>
    <dgm:cxn modelId="{B4ECBB7E-58A4-4A96-A7D6-73022CC9229F}" type="presParOf" srcId="{1C292B70-8486-47DE-A0B1-A03129DAC551}" destId="{589BCF1D-D9E2-459C-BBD5-73CA2BB88B19}" srcOrd="3" destOrd="0" presId="urn:microsoft.com/office/officeart/2005/8/layout/hProcess9"/>
    <dgm:cxn modelId="{B6B1C73F-3AD9-4DDF-A24F-C49060E76614}" type="presParOf" srcId="{1C292B70-8486-47DE-A0B1-A03129DAC551}" destId="{3C594A4B-41C8-4281-A40D-6120C109F69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32C89-17D3-4253-9661-5FD9C2127DBC}" type="doc">
      <dgm:prSet loTypeId="urn:microsoft.com/office/officeart/2005/8/layout/arrow2" loCatId="process" qsTypeId="urn:microsoft.com/office/officeart/2005/8/quickstyle/3d3" qsCatId="3D" csTypeId="urn:microsoft.com/office/officeart/2005/8/colors/accent1_2" csCatId="accent1" phldr="1"/>
      <dgm:spPr/>
    </dgm:pt>
    <dgm:pt modelId="{EE888D4D-6216-42A4-892E-7CC9B3C944E8}">
      <dgm:prSet phldrT="[Texto]"/>
      <dgm:spPr/>
      <dgm:t>
        <a:bodyPr/>
        <a:lstStyle/>
        <a:p>
          <a:pPr algn="just"/>
          <a:r>
            <a:rPr lang="es-EC" dirty="0" smtClean="0"/>
            <a:t>No conformidades en la previsión y obtención de requerimientos</a:t>
          </a:r>
          <a:endParaRPr lang="es-EC" dirty="0"/>
        </a:p>
      </dgm:t>
    </dgm:pt>
    <dgm:pt modelId="{B2D59DE5-08ED-478F-90B7-ABE04765FEEA}" type="parTrans" cxnId="{310D2310-2505-40E0-A6E9-69D08E4D0775}">
      <dgm:prSet/>
      <dgm:spPr/>
      <dgm:t>
        <a:bodyPr/>
        <a:lstStyle/>
        <a:p>
          <a:pPr algn="just"/>
          <a:endParaRPr lang="es-EC"/>
        </a:p>
      </dgm:t>
    </dgm:pt>
    <dgm:pt modelId="{8AA38D3A-89F6-4660-9CFC-15174C9AFD49}" type="sibTrans" cxnId="{310D2310-2505-40E0-A6E9-69D08E4D0775}">
      <dgm:prSet/>
      <dgm:spPr/>
      <dgm:t>
        <a:bodyPr/>
        <a:lstStyle/>
        <a:p>
          <a:pPr algn="just"/>
          <a:endParaRPr lang="es-EC"/>
        </a:p>
      </dgm:t>
    </dgm:pt>
    <dgm:pt modelId="{E7542A92-1D60-4D5C-852F-2DD5142628A3}">
      <dgm:prSet phldrT="[Texto]"/>
      <dgm:spPr/>
      <dgm:t>
        <a:bodyPr/>
        <a:lstStyle/>
        <a:p>
          <a:pPr algn="just"/>
          <a:r>
            <a:rPr lang="es-EC" dirty="0" smtClean="0"/>
            <a:t>Interrupción de las operaciones de control o retrasos de las diferentes unidades</a:t>
          </a:r>
          <a:endParaRPr lang="es-EC" dirty="0"/>
        </a:p>
      </dgm:t>
    </dgm:pt>
    <dgm:pt modelId="{CA6FA352-78D2-4ADA-8266-947899CA875E}" type="parTrans" cxnId="{553E15E2-4574-4ED6-B6DD-6DBA41808C44}">
      <dgm:prSet/>
      <dgm:spPr/>
      <dgm:t>
        <a:bodyPr/>
        <a:lstStyle/>
        <a:p>
          <a:pPr algn="just"/>
          <a:endParaRPr lang="es-EC"/>
        </a:p>
      </dgm:t>
    </dgm:pt>
    <dgm:pt modelId="{3ACB0D29-9FE1-47C6-BA61-F693D5A5C73A}" type="sibTrans" cxnId="{553E15E2-4574-4ED6-B6DD-6DBA41808C44}">
      <dgm:prSet/>
      <dgm:spPr/>
      <dgm:t>
        <a:bodyPr/>
        <a:lstStyle/>
        <a:p>
          <a:pPr algn="just"/>
          <a:endParaRPr lang="es-EC"/>
        </a:p>
      </dgm:t>
    </dgm:pt>
    <dgm:pt modelId="{C2667E3A-C638-4060-8B93-A85B3BF1972D}">
      <dgm:prSet phldrT="[Texto]"/>
      <dgm:spPr/>
      <dgm:t>
        <a:bodyPr/>
        <a:lstStyle/>
        <a:p>
          <a:pPr algn="just"/>
          <a:r>
            <a:rPr lang="es-EC" dirty="0" smtClean="0"/>
            <a:t>No se lleva un control idóneo de las diferentes actividades.</a:t>
          </a:r>
          <a:endParaRPr lang="es-EC" dirty="0"/>
        </a:p>
      </dgm:t>
    </dgm:pt>
    <dgm:pt modelId="{505A9689-F57D-42E8-B6E0-67EB51880E37}" type="parTrans" cxnId="{BE7D67C7-888C-4A13-A84A-05A001FE4F46}">
      <dgm:prSet/>
      <dgm:spPr/>
      <dgm:t>
        <a:bodyPr/>
        <a:lstStyle/>
        <a:p>
          <a:pPr algn="just"/>
          <a:endParaRPr lang="es-EC"/>
        </a:p>
      </dgm:t>
    </dgm:pt>
    <dgm:pt modelId="{BD27EC55-1EA7-4FC4-A936-F9A0DCB3AF67}" type="sibTrans" cxnId="{BE7D67C7-888C-4A13-A84A-05A001FE4F46}">
      <dgm:prSet/>
      <dgm:spPr/>
      <dgm:t>
        <a:bodyPr/>
        <a:lstStyle/>
        <a:p>
          <a:pPr algn="just"/>
          <a:endParaRPr lang="es-EC"/>
        </a:p>
      </dgm:t>
    </dgm:pt>
    <dgm:pt modelId="{A75DE848-9A78-427A-BC52-E2635CCC5B5D}" type="pres">
      <dgm:prSet presAssocID="{1BA32C89-17D3-4253-9661-5FD9C2127DBC}" presName="arrowDiagram" presStyleCnt="0">
        <dgm:presLayoutVars>
          <dgm:chMax val="5"/>
          <dgm:dir/>
          <dgm:resizeHandles val="exact"/>
        </dgm:presLayoutVars>
      </dgm:prSet>
      <dgm:spPr/>
    </dgm:pt>
    <dgm:pt modelId="{5F1FCD8A-1716-4A96-8416-792CAB278AD0}" type="pres">
      <dgm:prSet presAssocID="{1BA32C89-17D3-4253-9661-5FD9C2127DBC}" presName="arrow" presStyleLbl="bgShp" presStyleIdx="0" presStyleCnt="1"/>
      <dgm:spPr/>
    </dgm:pt>
    <dgm:pt modelId="{1B79BF62-300F-414F-B66B-D0855EF9F290}" type="pres">
      <dgm:prSet presAssocID="{1BA32C89-17D3-4253-9661-5FD9C2127DBC}" presName="arrowDiagram3" presStyleCnt="0"/>
      <dgm:spPr/>
    </dgm:pt>
    <dgm:pt modelId="{DD38C203-FE2C-4150-9F35-CC28DFEFB175}" type="pres">
      <dgm:prSet presAssocID="{EE888D4D-6216-42A4-892E-7CC9B3C944E8}" presName="bullet3a" presStyleLbl="node1" presStyleIdx="0" presStyleCnt="3"/>
      <dgm:spPr/>
    </dgm:pt>
    <dgm:pt modelId="{2B561832-29E4-4B6F-86C6-45AD5B90DD9A}" type="pres">
      <dgm:prSet presAssocID="{EE888D4D-6216-42A4-892E-7CC9B3C944E8}" presName="textBox3a" presStyleLbl="revTx" presStyleIdx="0" presStyleCnt="3">
        <dgm:presLayoutVars>
          <dgm:bulletEnabled val="1"/>
        </dgm:presLayoutVars>
      </dgm:prSet>
      <dgm:spPr/>
      <dgm:t>
        <a:bodyPr/>
        <a:lstStyle/>
        <a:p>
          <a:endParaRPr lang="es-EC"/>
        </a:p>
      </dgm:t>
    </dgm:pt>
    <dgm:pt modelId="{050005BB-6C2F-4205-8467-1802C7ECDF29}" type="pres">
      <dgm:prSet presAssocID="{E7542A92-1D60-4D5C-852F-2DD5142628A3}" presName="bullet3b" presStyleLbl="node1" presStyleIdx="1" presStyleCnt="3"/>
      <dgm:spPr/>
    </dgm:pt>
    <dgm:pt modelId="{56682579-8C39-430F-9583-898F93BFDA94}" type="pres">
      <dgm:prSet presAssocID="{E7542A92-1D60-4D5C-852F-2DD5142628A3}" presName="textBox3b" presStyleLbl="revTx" presStyleIdx="1" presStyleCnt="3">
        <dgm:presLayoutVars>
          <dgm:bulletEnabled val="1"/>
        </dgm:presLayoutVars>
      </dgm:prSet>
      <dgm:spPr/>
      <dgm:t>
        <a:bodyPr/>
        <a:lstStyle/>
        <a:p>
          <a:endParaRPr lang="es-EC"/>
        </a:p>
      </dgm:t>
    </dgm:pt>
    <dgm:pt modelId="{D84E5453-CEEB-444F-B4DE-6F755A5B099E}" type="pres">
      <dgm:prSet presAssocID="{C2667E3A-C638-4060-8B93-A85B3BF1972D}" presName="bullet3c" presStyleLbl="node1" presStyleIdx="2" presStyleCnt="3"/>
      <dgm:spPr/>
    </dgm:pt>
    <dgm:pt modelId="{4EE89B74-4420-427F-94DF-06967C3E35A0}" type="pres">
      <dgm:prSet presAssocID="{C2667E3A-C638-4060-8B93-A85B3BF1972D}" presName="textBox3c" presStyleLbl="revTx" presStyleIdx="2" presStyleCnt="3">
        <dgm:presLayoutVars>
          <dgm:bulletEnabled val="1"/>
        </dgm:presLayoutVars>
      </dgm:prSet>
      <dgm:spPr/>
      <dgm:t>
        <a:bodyPr/>
        <a:lstStyle/>
        <a:p>
          <a:endParaRPr lang="es-EC"/>
        </a:p>
      </dgm:t>
    </dgm:pt>
  </dgm:ptLst>
  <dgm:cxnLst>
    <dgm:cxn modelId="{553E15E2-4574-4ED6-B6DD-6DBA41808C44}" srcId="{1BA32C89-17D3-4253-9661-5FD9C2127DBC}" destId="{E7542A92-1D60-4D5C-852F-2DD5142628A3}" srcOrd="1" destOrd="0" parTransId="{CA6FA352-78D2-4ADA-8266-947899CA875E}" sibTransId="{3ACB0D29-9FE1-47C6-BA61-F693D5A5C73A}"/>
    <dgm:cxn modelId="{AE35C702-684B-499C-92F2-48634D38C70B}" type="presOf" srcId="{E7542A92-1D60-4D5C-852F-2DD5142628A3}" destId="{56682579-8C39-430F-9583-898F93BFDA94}" srcOrd="0" destOrd="0" presId="urn:microsoft.com/office/officeart/2005/8/layout/arrow2"/>
    <dgm:cxn modelId="{310D2310-2505-40E0-A6E9-69D08E4D0775}" srcId="{1BA32C89-17D3-4253-9661-5FD9C2127DBC}" destId="{EE888D4D-6216-42A4-892E-7CC9B3C944E8}" srcOrd="0" destOrd="0" parTransId="{B2D59DE5-08ED-478F-90B7-ABE04765FEEA}" sibTransId="{8AA38D3A-89F6-4660-9CFC-15174C9AFD49}"/>
    <dgm:cxn modelId="{649B001D-C276-456D-AA64-86CA60DFAEC8}" type="presOf" srcId="{EE888D4D-6216-42A4-892E-7CC9B3C944E8}" destId="{2B561832-29E4-4B6F-86C6-45AD5B90DD9A}" srcOrd="0" destOrd="0" presId="urn:microsoft.com/office/officeart/2005/8/layout/arrow2"/>
    <dgm:cxn modelId="{25EFEEEB-66C0-4834-9837-53E35A48A099}" type="presOf" srcId="{1BA32C89-17D3-4253-9661-5FD9C2127DBC}" destId="{A75DE848-9A78-427A-BC52-E2635CCC5B5D}" srcOrd="0" destOrd="0" presId="urn:microsoft.com/office/officeart/2005/8/layout/arrow2"/>
    <dgm:cxn modelId="{09018E3F-2AFE-4935-96F7-AAAD31E2CC61}" type="presOf" srcId="{C2667E3A-C638-4060-8B93-A85B3BF1972D}" destId="{4EE89B74-4420-427F-94DF-06967C3E35A0}" srcOrd="0" destOrd="0" presId="urn:microsoft.com/office/officeart/2005/8/layout/arrow2"/>
    <dgm:cxn modelId="{BE7D67C7-888C-4A13-A84A-05A001FE4F46}" srcId="{1BA32C89-17D3-4253-9661-5FD9C2127DBC}" destId="{C2667E3A-C638-4060-8B93-A85B3BF1972D}" srcOrd="2" destOrd="0" parTransId="{505A9689-F57D-42E8-B6E0-67EB51880E37}" sibTransId="{BD27EC55-1EA7-4FC4-A936-F9A0DCB3AF67}"/>
    <dgm:cxn modelId="{6A1D229F-0F7F-48EE-AE6C-160E5D9EFF7C}" type="presParOf" srcId="{A75DE848-9A78-427A-BC52-E2635CCC5B5D}" destId="{5F1FCD8A-1716-4A96-8416-792CAB278AD0}" srcOrd="0" destOrd="0" presId="urn:microsoft.com/office/officeart/2005/8/layout/arrow2"/>
    <dgm:cxn modelId="{552467B3-F920-45FF-9467-C7DB90C26AA6}" type="presParOf" srcId="{A75DE848-9A78-427A-BC52-E2635CCC5B5D}" destId="{1B79BF62-300F-414F-B66B-D0855EF9F290}" srcOrd="1" destOrd="0" presId="urn:microsoft.com/office/officeart/2005/8/layout/arrow2"/>
    <dgm:cxn modelId="{1EB48362-4E5A-4B5D-8D97-4BD983AB0614}" type="presParOf" srcId="{1B79BF62-300F-414F-B66B-D0855EF9F290}" destId="{DD38C203-FE2C-4150-9F35-CC28DFEFB175}" srcOrd="0" destOrd="0" presId="urn:microsoft.com/office/officeart/2005/8/layout/arrow2"/>
    <dgm:cxn modelId="{0A00F6A6-A549-432E-9241-7F02E124A4FA}" type="presParOf" srcId="{1B79BF62-300F-414F-B66B-D0855EF9F290}" destId="{2B561832-29E4-4B6F-86C6-45AD5B90DD9A}" srcOrd="1" destOrd="0" presId="urn:microsoft.com/office/officeart/2005/8/layout/arrow2"/>
    <dgm:cxn modelId="{0D8A1DA0-DA0C-44E0-ADC3-068CC3E7672F}" type="presParOf" srcId="{1B79BF62-300F-414F-B66B-D0855EF9F290}" destId="{050005BB-6C2F-4205-8467-1802C7ECDF29}" srcOrd="2" destOrd="0" presId="urn:microsoft.com/office/officeart/2005/8/layout/arrow2"/>
    <dgm:cxn modelId="{89FAD411-7E2A-453A-B623-C0734534B7E9}" type="presParOf" srcId="{1B79BF62-300F-414F-B66B-D0855EF9F290}" destId="{56682579-8C39-430F-9583-898F93BFDA94}" srcOrd="3" destOrd="0" presId="urn:microsoft.com/office/officeart/2005/8/layout/arrow2"/>
    <dgm:cxn modelId="{C8E5DFD0-C480-4F70-B1C0-EC069A17A663}" type="presParOf" srcId="{1B79BF62-300F-414F-B66B-D0855EF9F290}" destId="{D84E5453-CEEB-444F-B4DE-6F755A5B099E}" srcOrd="4" destOrd="0" presId="urn:microsoft.com/office/officeart/2005/8/layout/arrow2"/>
    <dgm:cxn modelId="{7F767C4B-33D1-4B16-B1AC-B64758ED6907}" type="presParOf" srcId="{1B79BF62-300F-414F-B66B-D0855EF9F290}" destId="{4EE89B74-4420-427F-94DF-06967C3E35A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77421B-B6FF-42D0-A2D4-933E1E74DE56}" type="doc">
      <dgm:prSet loTypeId="urn:microsoft.com/office/officeart/2009/3/layout/StepUpProcess" loCatId="process" qsTypeId="urn:microsoft.com/office/officeart/2005/8/quickstyle/3d2" qsCatId="3D" csTypeId="urn:microsoft.com/office/officeart/2005/8/colors/accent4_2" csCatId="accent4" phldr="1"/>
      <dgm:spPr/>
      <dgm:t>
        <a:bodyPr/>
        <a:lstStyle/>
        <a:p>
          <a:endParaRPr lang="es-EC"/>
        </a:p>
      </dgm:t>
    </dgm:pt>
    <dgm:pt modelId="{48B26572-E5A2-429C-B31D-C836B2FD8502}">
      <dgm:prSet phldrT="[Texto]" custT="1"/>
      <dgm:spPr/>
      <dgm:t>
        <a:bodyPr/>
        <a:lstStyle/>
        <a:p>
          <a:pPr algn="just"/>
          <a:r>
            <a:rPr lang="es-EC" sz="2000" dirty="0" smtClean="0"/>
            <a:t>El diseño de un Plan de Logística Operativa Naval </a:t>
          </a:r>
          <a:endParaRPr lang="es-EC" sz="2000" dirty="0"/>
        </a:p>
      </dgm:t>
    </dgm:pt>
    <dgm:pt modelId="{554F7358-2CF3-47C6-9836-DFE8C27AD9E9}" type="parTrans" cxnId="{7BFFBF82-63BC-43D4-A3E9-C79733A857AF}">
      <dgm:prSet/>
      <dgm:spPr/>
      <dgm:t>
        <a:bodyPr/>
        <a:lstStyle/>
        <a:p>
          <a:pPr algn="just"/>
          <a:endParaRPr lang="es-EC" sz="2000"/>
        </a:p>
      </dgm:t>
    </dgm:pt>
    <dgm:pt modelId="{9BDA7021-AD0D-4578-AD2D-842E1EDE835C}" type="sibTrans" cxnId="{7BFFBF82-63BC-43D4-A3E9-C79733A857AF}">
      <dgm:prSet/>
      <dgm:spPr/>
      <dgm:t>
        <a:bodyPr/>
        <a:lstStyle/>
        <a:p>
          <a:pPr algn="just"/>
          <a:endParaRPr lang="es-EC" sz="2000"/>
        </a:p>
      </dgm:t>
    </dgm:pt>
    <dgm:pt modelId="{67A69BA3-5EC5-41E9-9E60-026769611A32}">
      <dgm:prSet phldrT="[Texto]" custT="1"/>
      <dgm:spPr/>
      <dgm:t>
        <a:bodyPr/>
        <a:lstStyle/>
        <a:p>
          <a:pPr algn="just"/>
          <a:r>
            <a:rPr lang="es-EC" sz="2000" dirty="0" smtClean="0"/>
            <a:t>Aplicado a las Unidades del Comando de Guardacostas</a:t>
          </a:r>
          <a:endParaRPr lang="es-EC" sz="2000" dirty="0"/>
        </a:p>
      </dgm:t>
    </dgm:pt>
    <dgm:pt modelId="{C287F4E0-E7D9-4E56-8519-39DE366F6CE9}" type="parTrans" cxnId="{24637CDD-F194-4965-9C02-7FBA1DD2DD29}">
      <dgm:prSet/>
      <dgm:spPr/>
      <dgm:t>
        <a:bodyPr/>
        <a:lstStyle/>
        <a:p>
          <a:pPr algn="just"/>
          <a:endParaRPr lang="es-EC" sz="2000"/>
        </a:p>
      </dgm:t>
    </dgm:pt>
    <dgm:pt modelId="{2FA0706B-F41D-4F61-96A8-7E090F9B4F04}" type="sibTrans" cxnId="{24637CDD-F194-4965-9C02-7FBA1DD2DD29}">
      <dgm:prSet/>
      <dgm:spPr/>
      <dgm:t>
        <a:bodyPr/>
        <a:lstStyle/>
        <a:p>
          <a:pPr algn="just"/>
          <a:endParaRPr lang="es-EC" sz="2000"/>
        </a:p>
      </dgm:t>
    </dgm:pt>
    <dgm:pt modelId="{60024222-2945-4ED6-B435-6A18085B0B9C}">
      <dgm:prSet phldrT="[Texto]" custT="1"/>
      <dgm:spPr/>
      <dgm:t>
        <a:bodyPr/>
        <a:lstStyle/>
        <a:p>
          <a:pPr algn="just"/>
          <a:r>
            <a:rPr lang="es-EC" sz="2000" dirty="0" smtClean="0"/>
            <a:t>Contribuirá a la optimización en la planeación y control de las actividades de abastecimiento y distribución de recursos.</a:t>
          </a:r>
          <a:endParaRPr lang="es-EC" sz="2000" dirty="0"/>
        </a:p>
      </dgm:t>
    </dgm:pt>
    <dgm:pt modelId="{7C210BBC-CE42-4B3A-B3A6-0B55F70A6DE3}" type="parTrans" cxnId="{9124BD81-11F7-4D41-9079-29458E3159DB}">
      <dgm:prSet/>
      <dgm:spPr/>
      <dgm:t>
        <a:bodyPr/>
        <a:lstStyle/>
        <a:p>
          <a:pPr algn="just"/>
          <a:endParaRPr lang="es-EC" sz="2000"/>
        </a:p>
      </dgm:t>
    </dgm:pt>
    <dgm:pt modelId="{A93979E0-C927-4549-977D-94279786F461}" type="sibTrans" cxnId="{9124BD81-11F7-4D41-9079-29458E3159DB}">
      <dgm:prSet/>
      <dgm:spPr/>
      <dgm:t>
        <a:bodyPr/>
        <a:lstStyle/>
        <a:p>
          <a:pPr algn="just"/>
          <a:endParaRPr lang="es-EC" sz="2000"/>
        </a:p>
      </dgm:t>
    </dgm:pt>
    <dgm:pt modelId="{7BDE7112-F3A7-481F-9B12-9565CB5C8D40}" type="pres">
      <dgm:prSet presAssocID="{2E77421B-B6FF-42D0-A2D4-933E1E74DE56}" presName="rootnode" presStyleCnt="0">
        <dgm:presLayoutVars>
          <dgm:chMax/>
          <dgm:chPref/>
          <dgm:dir/>
          <dgm:animLvl val="lvl"/>
        </dgm:presLayoutVars>
      </dgm:prSet>
      <dgm:spPr/>
      <dgm:t>
        <a:bodyPr/>
        <a:lstStyle/>
        <a:p>
          <a:endParaRPr lang="es-EC"/>
        </a:p>
      </dgm:t>
    </dgm:pt>
    <dgm:pt modelId="{A2959B3F-E99E-4628-98EC-74B88374FBC1}" type="pres">
      <dgm:prSet presAssocID="{48B26572-E5A2-429C-B31D-C836B2FD8502}" presName="composite" presStyleCnt="0"/>
      <dgm:spPr/>
    </dgm:pt>
    <dgm:pt modelId="{F3F76D5C-35AA-4DFC-9160-FCB723FCF50E}" type="pres">
      <dgm:prSet presAssocID="{48B26572-E5A2-429C-B31D-C836B2FD8502}" presName="LShape" presStyleLbl="alignNode1" presStyleIdx="0" presStyleCnt="5"/>
      <dgm:spPr/>
    </dgm:pt>
    <dgm:pt modelId="{BC283A14-2897-4564-8572-BB126F0B74AB}" type="pres">
      <dgm:prSet presAssocID="{48B26572-E5A2-429C-B31D-C836B2FD8502}" presName="ParentText" presStyleLbl="revTx" presStyleIdx="0" presStyleCnt="3">
        <dgm:presLayoutVars>
          <dgm:chMax val="0"/>
          <dgm:chPref val="0"/>
          <dgm:bulletEnabled val="1"/>
        </dgm:presLayoutVars>
      </dgm:prSet>
      <dgm:spPr/>
      <dgm:t>
        <a:bodyPr/>
        <a:lstStyle/>
        <a:p>
          <a:endParaRPr lang="es-EC"/>
        </a:p>
      </dgm:t>
    </dgm:pt>
    <dgm:pt modelId="{2F6E54F4-6EDA-4634-9D66-3ED046F28B2B}" type="pres">
      <dgm:prSet presAssocID="{48B26572-E5A2-429C-B31D-C836B2FD8502}" presName="Triangle" presStyleLbl="alignNode1" presStyleIdx="1" presStyleCnt="5"/>
      <dgm:spPr/>
    </dgm:pt>
    <dgm:pt modelId="{7CD121F4-D04F-4247-A228-12AEE1BA7EE9}" type="pres">
      <dgm:prSet presAssocID="{9BDA7021-AD0D-4578-AD2D-842E1EDE835C}" presName="sibTrans" presStyleCnt="0"/>
      <dgm:spPr/>
    </dgm:pt>
    <dgm:pt modelId="{50AE8950-3535-4680-BC03-23B125E2196C}" type="pres">
      <dgm:prSet presAssocID="{9BDA7021-AD0D-4578-AD2D-842E1EDE835C}" presName="space" presStyleCnt="0"/>
      <dgm:spPr/>
    </dgm:pt>
    <dgm:pt modelId="{32A3DA11-41CE-4AC1-B816-EC6CA624D6A6}" type="pres">
      <dgm:prSet presAssocID="{67A69BA3-5EC5-41E9-9E60-026769611A32}" presName="composite" presStyleCnt="0"/>
      <dgm:spPr/>
    </dgm:pt>
    <dgm:pt modelId="{F9AA5926-8D1F-4938-9E09-BFEB56E8C378}" type="pres">
      <dgm:prSet presAssocID="{67A69BA3-5EC5-41E9-9E60-026769611A32}" presName="LShape" presStyleLbl="alignNode1" presStyleIdx="2" presStyleCnt="5"/>
      <dgm:spPr/>
    </dgm:pt>
    <dgm:pt modelId="{78A4E6AC-AACB-4B1D-9CFB-C9890C76DB6E}" type="pres">
      <dgm:prSet presAssocID="{67A69BA3-5EC5-41E9-9E60-026769611A32}" presName="ParentText" presStyleLbl="revTx" presStyleIdx="1" presStyleCnt="3">
        <dgm:presLayoutVars>
          <dgm:chMax val="0"/>
          <dgm:chPref val="0"/>
          <dgm:bulletEnabled val="1"/>
        </dgm:presLayoutVars>
      </dgm:prSet>
      <dgm:spPr/>
      <dgm:t>
        <a:bodyPr/>
        <a:lstStyle/>
        <a:p>
          <a:endParaRPr lang="es-EC"/>
        </a:p>
      </dgm:t>
    </dgm:pt>
    <dgm:pt modelId="{DC063557-7E0B-416C-B35B-A0D834408B39}" type="pres">
      <dgm:prSet presAssocID="{67A69BA3-5EC5-41E9-9E60-026769611A32}" presName="Triangle" presStyleLbl="alignNode1" presStyleIdx="3" presStyleCnt="5"/>
      <dgm:spPr/>
    </dgm:pt>
    <dgm:pt modelId="{16B75A31-3EFA-4D73-A726-6B9A000A10A0}" type="pres">
      <dgm:prSet presAssocID="{2FA0706B-F41D-4F61-96A8-7E090F9B4F04}" presName="sibTrans" presStyleCnt="0"/>
      <dgm:spPr/>
    </dgm:pt>
    <dgm:pt modelId="{278C67D4-3D47-4305-AA2F-E134327F6399}" type="pres">
      <dgm:prSet presAssocID="{2FA0706B-F41D-4F61-96A8-7E090F9B4F04}" presName="space" presStyleCnt="0"/>
      <dgm:spPr/>
    </dgm:pt>
    <dgm:pt modelId="{DDDF2EDC-BD91-48C1-8CE3-BE22CDB6623D}" type="pres">
      <dgm:prSet presAssocID="{60024222-2945-4ED6-B435-6A18085B0B9C}" presName="composite" presStyleCnt="0"/>
      <dgm:spPr/>
    </dgm:pt>
    <dgm:pt modelId="{AD7A151E-D1AC-47E9-9289-91CD77DD066B}" type="pres">
      <dgm:prSet presAssocID="{60024222-2945-4ED6-B435-6A18085B0B9C}" presName="LShape" presStyleLbl="alignNode1" presStyleIdx="4" presStyleCnt="5"/>
      <dgm:spPr/>
    </dgm:pt>
    <dgm:pt modelId="{54E7485B-80FF-42D8-9B55-8AF8CFC73A4C}" type="pres">
      <dgm:prSet presAssocID="{60024222-2945-4ED6-B435-6A18085B0B9C}" presName="ParentText" presStyleLbl="revTx" presStyleIdx="2" presStyleCnt="3">
        <dgm:presLayoutVars>
          <dgm:chMax val="0"/>
          <dgm:chPref val="0"/>
          <dgm:bulletEnabled val="1"/>
        </dgm:presLayoutVars>
      </dgm:prSet>
      <dgm:spPr/>
      <dgm:t>
        <a:bodyPr/>
        <a:lstStyle/>
        <a:p>
          <a:endParaRPr lang="es-EC"/>
        </a:p>
      </dgm:t>
    </dgm:pt>
  </dgm:ptLst>
  <dgm:cxnLst>
    <dgm:cxn modelId="{E1F08B55-496A-437C-8206-9A84B56C34EE}" type="presOf" srcId="{48B26572-E5A2-429C-B31D-C836B2FD8502}" destId="{BC283A14-2897-4564-8572-BB126F0B74AB}" srcOrd="0" destOrd="0" presId="urn:microsoft.com/office/officeart/2009/3/layout/StepUpProcess"/>
    <dgm:cxn modelId="{76481A21-5F0E-4A73-A2C7-68FD142BD2F7}" type="presOf" srcId="{67A69BA3-5EC5-41E9-9E60-026769611A32}" destId="{78A4E6AC-AACB-4B1D-9CFB-C9890C76DB6E}" srcOrd="0" destOrd="0" presId="urn:microsoft.com/office/officeart/2009/3/layout/StepUpProcess"/>
    <dgm:cxn modelId="{7BFFBF82-63BC-43D4-A3E9-C79733A857AF}" srcId="{2E77421B-B6FF-42D0-A2D4-933E1E74DE56}" destId="{48B26572-E5A2-429C-B31D-C836B2FD8502}" srcOrd="0" destOrd="0" parTransId="{554F7358-2CF3-47C6-9836-DFE8C27AD9E9}" sibTransId="{9BDA7021-AD0D-4578-AD2D-842E1EDE835C}"/>
    <dgm:cxn modelId="{24637CDD-F194-4965-9C02-7FBA1DD2DD29}" srcId="{2E77421B-B6FF-42D0-A2D4-933E1E74DE56}" destId="{67A69BA3-5EC5-41E9-9E60-026769611A32}" srcOrd="1" destOrd="0" parTransId="{C287F4E0-E7D9-4E56-8519-39DE366F6CE9}" sibTransId="{2FA0706B-F41D-4F61-96A8-7E090F9B4F04}"/>
    <dgm:cxn modelId="{7E81C59F-040D-4DC2-AF30-8976A0CF1D31}" type="presOf" srcId="{60024222-2945-4ED6-B435-6A18085B0B9C}" destId="{54E7485B-80FF-42D8-9B55-8AF8CFC73A4C}" srcOrd="0" destOrd="0" presId="urn:microsoft.com/office/officeart/2009/3/layout/StepUpProcess"/>
    <dgm:cxn modelId="{9124BD81-11F7-4D41-9079-29458E3159DB}" srcId="{2E77421B-B6FF-42D0-A2D4-933E1E74DE56}" destId="{60024222-2945-4ED6-B435-6A18085B0B9C}" srcOrd="2" destOrd="0" parTransId="{7C210BBC-CE42-4B3A-B3A6-0B55F70A6DE3}" sibTransId="{A93979E0-C927-4549-977D-94279786F461}"/>
    <dgm:cxn modelId="{C6024B85-393F-43F9-A858-8B9E54BEE159}" type="presOf" srcId="{2E77421B-B6FF-42D0-A2D4-933E1E74DE56}" destId="{7BDE7112-F3A7-481F-9B12-9565CB5C8D40}" srcOrd="0" destOrd="0" presId="urn:microsoft.com/office/officeart/2009/3/layout/StepUpProcess"/>
    <dgm:cxn modelId="{3AD014F4-4212-4753-92E4-18B974483B80}" type="presParOf" srcId="{7BDE7112-F3A7-481F-9B12-9565CB5C8D40}" destId="{A2959B3F-E99E-4628-98EC-74B88374FBC1}" srcOrd="0" destOrd="0" presId="urn:microsoft.com/office/officeart/2009/3/layout/StepUpProcess"/>
    <dgm:cxn modelId="{DB5B4F40-FF45-4778-8635-941FFC8BFBEE}" type="presParOf" srcId="{A2959B3F-E99E-4628-98EC-74B88374FBC1}" destId="{F3F76D5C-35AA-4DFC-9160-FCB723FCF50E}" srcOrd="0" destOrd="0" presId="urn:microsoft.com/office/officeart/2009/3/layout/StepUpProcess"/>
    <dgm:cxn modelId="{2B83D38B-5188-4794-979B-A4AC03C6E3D7}" type="presParOf" srcId="{A2959B3F-E99E-4628-98EC-74B88374FBC1}" destId="{BC283A14-2897-4564-8572-BB126F0B74AB}" srcOrd="1" destOrd="0" presId="urn:microsoft.com/office/officeart/2009/3/layout/StepUpProcess"/>
    <dgm:cxn modelId="{834988EF-7C4F-4027-BB02-1B065F4F48CA}" type="presParOf" srcId="{A2959B3F-E99E-4628-98EC-74B88374FBC1}" destId="{2F6E54F4-6EDA-4634-9D66-3ED046F28B2B}" srcOrd="2" destOrd="0" presId="urn:microsoft.com/office/officeart/2009/3/layout/StepUpProcess"/>
    <dgm:cxn modelId="{6F87D762-BD24-4815-A27F-770EECFC62BE}" type="presParOf" srcId="{7BDE7112-F3A7-481F-9B12-9565CB5C8D40}" destId="{7CD121F4-D04F-4247-A228-12AEE1BA7EE9}" srcOrd="1" destOrd="0" presId="urn:microsoft.com/office/officeart/2009/3/layout/StepUpProcess"/>
    <dgm:cxn modelId="{2D0D4EB6-E198-4A8B-9D32-6914CBC0CF8D}" type="presParOf" srcId="{7CD121F4-D04F-4247-A228-12AEE1BA7EE9}" destId="{50AE8950-3535-4680-BC03-23B125E2196C}" srcOrd="0" destOrd="0" presId="urn:microsoft.com/office/officeart/2009/3/layout/StepUpProcess"/>
    <dgm:cxn modelId="{79CD1644-3CC5-47A9-9C73-DD56E98F1467}" type="presParOf" srcId="{7BDE7112-F3A7-481F-9B12-9565CB5C8D40}" destId="{32A3DA11-41CE-4AC1-B816-EC6CA624D6A6}" srcOrd="2" destOrd="0" presId="urn:microsoft.com/office/officeart/2009/3/layout/StepUpProcess"/>
    <dgm:cxn modelId="{0CBBD3C1-D4E9-4961-BB0E-9332AAC5EFB3}" type="presParOf" srcId="{32A3DA11-41CE-4AC1-B816-EC6CA624D6A6}" destId="{F9AA5926-8D1F-4938-9E09-BFEB56E8C378}" srcOrd="0" destOrd="0" presId="urn:microsoft.com/office/officeart/2009/3/layout/StepUpProcess"/>
    <dgm:cxn modelId="{26F70F51-DFE0-4DE8-AF8D-835DE7843BF1}" type="presParOf" srcId="{32A3DA11-41CE-4AC1-B816-EC6CA624D6A6}" destId="{78A4E6AC-AACB-4B1D-9CFB-C9890C76DB6E}" srcOrd="1" destOrd="0" presId="urn:microsoft.com/office/officeart/2009/3/layout/StepUpProcess"/>
    <dgm:cxn modelId="{4D32FDF0-805F-4990-BCC9-34CEEE48AB10}" type="presParOf" srcId="{32A3DA11-41CE-4AC1-B816-EC6CA624D6A6}" destId="{DC063557-7E0B-416C-B35B-A0D834408B39}" srcOrd="2" destOrd="0" presId="urn:microsoft.com/office/officeart/2009/3/layout/StepUpProcess"/>
    <dgm:cxn modelId="{F7901B6F-4E61-4EE3-8C74-9FB338F883C8}" type="presParOf" srcId="{7BDE7112-F3A7-481F-9B12-9565CB5C8D40}" destId="{16B75A31-3EFA-4D73-A726-6B9A000A10A0}" srcOrd="3" destOrd="0" presId="urn:microsoft.com/office/officeart/2009/3/layout/StepUpProcess"/>
    <dgm:cxn modelId="{E008D68E-253C-4A4B-888A-6B72C3611192}" type="presParOf" srcId="{16B75A31-3EFA-4D73-A726-6B9A000A10A0}" destId="{278C67D4-3D47-4305-AA2F-E134327F6399}" srcOrd="0" destOrd="0" presId="urn:microsoft.com/office/officeart/2009/3/layout/StepUpProcess"/>
    <dgm:cxn modelId="{F8C22867-F780-4856-A563-B5E4605AE0E8}" type="presParOf" srcId="{7BDE7112-F3A7-481F-9B12-9565CB5C8D40}" destId="{DDDF2EDC-BD91-48C1-8CE3-BE22CDB6623D}" srcOrd="4" destOrd="0" presId="urn:microsoft.com/office/officeart/2009/3/layout/StepUpProcess"/>
    <dgm:cxn modelId="{2E98B094-D34B-486F-8D7F-BB2088A35A40}" type="presParOf" srcId="{DDDF2EDC-BD91-48C1-8CE3-BE22CDB6623D}" destId="{AD7A151E-D1AC-47E9-9289-91CD77DD066B}" srcOrd="0" destOrd="0" presId="urn:microsoft.com/office/officeart/2009/3/layout/StepUpProcess"/>
    <dgm:cxn modelId="{38D1DAC9-8958-4575-A3A0-108A4FB40FB2}" type="presParOf" srcId="{DDDF2EDC-BD91-48C1-8CE3-BE22CDB6623D}" destId="{54E7485B-80FF-42D8-9B55-8AF8CFC73A4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5A6FAF-5485-4768-9E33-3805802FDF5C}"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s-EC"/>
        </a:p>
      </dgm:t>
    </dgm:pt>
    <dgm:pt modelId="{CE7C4E78-CFA1-469F-ACE1-844E848BAD42}">
      <dgm:prSet phldrT="[Texto]" custT="1"/>
      <dgm:spPr/>
      <dgm:t>
        <a:bodyPr/>
        <a:lstStyle/>
        <a:p>
          <a:r>
            <a:rPr lang="es-EC" sz="1600" b="1" dirty="0" smtClean="0"/>
            <a:t>En el mar territorial ecuatoriano se realizan varias actividades</a:t>
          </a:r>
          <a:endParaRPr lang="es-EC" sz="1600" b="1" dirty="0"/>
        </a:p>
      </dgm:t>
    </dgm:pt>
    <dgm:pt modelId="{173802C2-0FA5-4C3B-A4C6-FC728DFB025E}" type="parTrans" cxnId="{36BC96EA-F2DF-41AF-A106-B6FAB5717366}">
      <dgm:prSet/>
      <dgm:spPr/>
      <dgm:t>
        <a:bodyPr/>
        <a:lstStyle/>
        <a:p>
          <a:endParaRPr lang="es-EC" sz="2000" b="1"/>
        </a:p>
      </dgm:t>
    </dgm:pt>
    <dgm:pt modelId="{EBA4F499-A69C-4665-A8E1-DF8824BB02A7}" type="sibTrans" cxnId="{36BC96EA-F2DF-41AF-A106-B6FAB5717366}">
      <dgm:prSet/>
      <dgm:spPr/>
      <dgm:t>
        <a:bodyPr/>
        <a:lstStyle/>
        <a:p>
          <a:endParaRPr lang="es-EC" sz="2000" b="1"/>
        </a:p>
      </dgm:t>
    </dgm:pt>
    <dgm:pt modelId="{4B7F10AA-28F4-4432-924C-9457E9E6E7E0}">
      <dgm:prSet phldrT="[Texto]" custT="1"/>
      <dgm:spPr/>
      <dgm:t>
        <a:bodyPr/>
        <a:lstStyle/>
        <a:p>
          <a:r>
            <a:rPr lang="es-EC" sz="1600" b="1" dirty="0" smtClean="0"/>
            <a:t>Controles para minimizar diferentes actos delictivos </a:t>
          </a:r>
          <a:endParaRPr lang="es-EC" sz="1600" b="1" dirty="0"/>
        </a:p>
      </dgm:t>
    </dgm:pt>
    <dgm:pt modelId="{C716B479-2F43-4CD2-A323-D76EA03027C8}" type="parTrans" cxnId="{94429E8C-29CD-4587-B5B9-8B4BAFC75CA5}">
      <dgm:prSet/>
      <dgm:spPr/>
      <dgm:t>
        <a:bodyPr/>
        <a:lstStyle/>
        <a:p>
          <a:endParaRPr lang="es-EC" sz="2000" b="1"/>
        </a:p>
      </dgm:t>
    </dgm:pt>
    <dgm:pt modelId="{BC565CB4-B8FD-45A7-90FE-FFCF5CC8C8AD}" type="sibTrans" cxnId="{94429E8C-29CD-4587-B5B9-8B4BAFC75CA5}">
      <dgm:prSet/>
      <dgm:spPr/>
      <dgm:t>
        <a:bodyPr/>
        <a:lstStyle/>
        <a:p>
          <a:endParaRPr lang="es-EC" sz="2000" b="1"/>
        </a:p>
      </dgm:t>
    </dgm:pt>
    <dgm:pt modelId="{83D0A24B-5261-4F37-9C67-11FF6A6F85C6}">
      <dgm:prSet phldrT="[Texto]" custT="1"/>
      <dgm:spPr/>
      <dgm:t>
        <a:bodyPr/>
        <a:lstStyle/>
        <a:p>
          <a:r>
            <a:rPr lang="es-EC" sz="1600" b="1" dirty="0" smtClean="0"/>
            <a:t>Seguir criterios de previsión de los requerimientos logísticos</a:t>
          </a:r>
          <a:endParaRPr lang="es-EC" sz="1600" b="1" dirty="0"/>
        </a:p>
      </dgm:t>
    </dgm:pt>
    <dgm:pt modelId="{79A6B77A-529E-415E-BB97-64DBB79488C8}" type="parTrans" cxnId="{2D5B12B4-682C-4626-9227-BEBDA8B0B8D5}">
      <dgm:prSet/>
      <dgm:spPr/>
      <dgm:t>
        <a:bodyPr/>
        <a:lstStyle/>
        <a:p>
          <a:endParaRPr lang="es-EC" sz="2000" b="1"/>
        </a:p>
      </dgm:t>
    </dgm:pt>
    <dgm:pt modelId="{A832546E-EAFC-437F-BD0B-B9ED758DFBD1}" type="sibTrans" cxnId="{2D5B12B4-682C-4626-9227-BEBDA8B0B8D5}">
      <dgm:prSet/>
      <dgm:spPr/>
      <dgm:t>
        <a:bodyPr/>
        <a:lstStyle/>
        <a:p>
          <a:endParaRPr lang="es-EC" sz="2000" b="1"/>
        </a:p>
      </dgm:t>
    </dgm:pt>
    <dgm:pt modelId="{886688B5-6146-4A96-8DA7-454373FC116C}">
      <dgm:prSet phldrT="[Texto]" custT="1"/>
      <dgm:spPr/>
      <dgm:t>
        <a:bodyPr/>
        <a:lstStyle/>
        <a:p>
          <a:r>
            <a:rPr lang="es-EC" sz="1600" b="1" dirty="0" smtClean="0"/>
            <a:t>Disponibilidad de unidades operativas para las operaciones de patrullaje </a:t>
          </a:r>
          <a:endParaRPr lang="es-EC" sz="1600" b="1" dirty="0"/>
        </a:p>
      </dgm:t>
    </dgm:pt>
    <dgm:pt modelId="{0FF9CC2E-551C-434E-8A21-BAABA445D254}" type="parTrans" cxnId="{FB36E3B1-6065-4180-BF6E-E2DEC33F9A7C}">
      <dgm:prSet/>
      <dgm:spPr/>
      <dgm:t>
        <a:bodyPr/>
        <a:lstStyle/>
        <a:p>
          <a:endParaRPr lang="es-EC" b="1"/>
        </a:p>
      </dgm:t>
    </dgm:pt>
    <dgm:pt modelId="{FED8F8BA-B292-4343-926E-3065096EBCE3}" type="sibTrans" cxnId="{FB36E3B1-6065-4180-BF6E-E2DEC33F9A7C}">
      <dgm:prSet/>
      <dgm:spPr/>
      <dgm:t>
        <a:bodyPr/>
        <a:lstStyle/>
        <a:p>
          <a:endParaRPr lang="es-EC" b="1"/>
        </a:p>
      </dgm:t>
    </dgm:pt>
    <dgm:pt modelId="{CDF902AF-93B5-472B-A0FA-7CC589C4FA8B}">
      <dgm:prSet phldrT="[Texto]" custT="1"/>
      <dgm:spPr/>
      <dgm:t>
        <a:bodyPr/>
        <a:lstStyle/>
        <a:p>
          <a:r>
            <a:rPr lang="es-EC" sz="1600" b="1" dirty="0" smtClean="0"/>
            <a:t>Control marítimo contra la piratería, el narcotráfico etc.</a:t>
          </a:r>
          <a:endParaRPr lang="es-EC" sz="1600" b="1" dirty="0"/>
        </a:p>
      </dgm:t>
    </dgm:pt>
    <dgm:pt modelId="{5E8A4052-FF00-4D39-9BBD-D1F1A3E75DE9}" type="parTrans" cxnId="{FC9E08D2-F84E-4D9C-9787-6C022C4A8B60}">
      <dgm:prSet/>
      <dgm:spPr/>
      <dgm:t>
        <a:bodyPr/>
        <a:lstStyle/>
        <a:p>
          <a:endParaRPr lang="es-EC" b="1"/>
        </a:p>
      </dgm:t>
    </dgm:pt>
    <dgm:pt modelId="{76AE11C2-4E99-49F4-BDB2-AF23B53603B7}" type="sibTrans" cxnId="{FC9E08D2-F84E-4D9C-9787-6C022C4A8B60}">
      <dgm:prSet/>
      <dgm:spPr/>
      <dgm:t>
        <a:bodyPr/>
        <a:lstStyle/>
        <a:p>
          <a:endParaRPr lang="es-EC" b="1"/>
        </a:p>
      </dgm:t>
    </dgm:pt>
    <dgm:pt modelId="{AE4EFA08-2B47-4158-A093-EF54D8545CAE}" type="pres">
      <dgm:prSet presAssocID="{AA5A6FAF-5485-4768-9E33-3805802FDF5C}" presName="cycle" presStyleCnt="0">
        <dgm:presLayoutVars>
          <dgm:dir/>
          <dgm:resizeHandles val="exact"/>
        </dgm:presLayoutVars>
      </dgm:prSet>
      <dgm:spPr/>
      <dgm:t>
        <a:bodyPr/>
        <a:lstStyle/>
        <a:p>
          <a:endParaRPr lang="es-EC"/>
        </a:p>
      </dgm:t>
    </dgm:pt>
    <dgm:pt modelId="{325A1230-E25D-447C-BA97-DF418DD48F9B}" type="pres">
      <dgm:prSet presAssocID="{CE7C4E78-CFA1-469F-ACE1-844E848BAD42}" presName="node" presStyleLbl="node1" presStyleIdx="0" presStyleCnt="5" custRadScaleRad="100822" custRadScaleInc="-775">
        <dgm:presLayoutVars>
          <dgm:bulletEnabled val="1"/>
        </dgm:presLayoutVars>
      </dgm:prSet>
      <dgm:spPr/>
      <dgm:t>
        <a:bodyPr/>
        <a:lstStyle/>
        <a:p>
          <a:endParaRPr lang="es-EC"/>
        </a:p>
      </dgm:t>
    </dgm:pt>
    <dgm:pt modelId="{7C84F6E1-4C5F-476C-8ABE-6A9689E35DC8}" type="pres">
      <dgm:prSet presAssocID="{CE7C4E78-CFA1-469F-ACE1-844E848BAD42}" presName="spNode" presStyleCnt="0"/>
      <dgm:spPr/>
      <dgm:t>
        <a:bodyPr/>
        <a:lstStyle/>
        <a:p>
          <a:endParaRPr lang="es-EC"/>
        </a:p>
      </dgm:t>
    </dgm:pt>
    <dgm:pt modelId="{C734B281-4196-4730-9F91-EC24F7393408}" type="pres">
      <dgm:prSet presAssocID="{EBA4F499-A69C-4665-A8E1-DF8824BB02A7}" presName="sibTrans" presStyleLbl="sibTrans1D1" presStyleIdx="0" presStyleCnt="5"/>
      <dgm:spPr/>
      <dgm:t>
        <a:bodyPr/>
        <a:lstStyle/>
        <a:p>
          <a:endParaRPr lang="es-EC"/>
        </a:p>
      </dgm:t>
    </dgm:pt>
    <dgm:pt modelId="{1D13100A-A089-4B7F-A43E-36FA208587F9}" type="pres">
      <dgm:prSet presAssocID="{4B7F10AA-28F4-4432-924C-9457E9E6E7E0}" presName="node" presStyleLbl="node1" presStyleIdx="1" presStyleCnt="5" custRadScaleRad="100843" custRadScaleInc="-8212">
        <dgm:presLayoutVars>
          <dgm:bulletEnabled val="1"/>
        </dgm:presLayoutVars>
      </dgm:prSet>
      <dgm:spPr/>
      <dgm:t>
        <a:bodyPr/>
        <a:lstStyle/>
        <a:p>
          <a:endParaRPr lang="es-EC"/>
        </a:p>
      </dgm:t>
    </dgm:pt>
    <dgm:pt modelId="{976F344E-8966-4B7C-BCF9-6943708E6123}" type="pres">
      <dgm:prSet presAssocID="{4B7F10AA-28F4-4432-924C-9457E9E6E7E0}" presName="spNode" presStyleCnt="0"/>
      <dgm:spPr/>
      <dgm:t>
        <a:bodyPr/>
        <a:lstStyle/>
        <a:p>
          <a:endParaRPr lang="es-EC"/>
        </a:p>
      </dgm:t>
    </dgm:pt>
    <dgm:pt modelId="{AC79DC18-F389-437D-800E-115F955137B9}" type="pres">
      <dgm:prSet presAssocID="{BC565CB4-B8FD-45A7-90FE-FFCF5CC8C8AD}" presName="sibTrans" presStyleLbl="sibTrans1D1" presStyleIdx="1" presStyleCnt="5"/>
      <dgm:spPr/>
      <dgm:t>
        <a:bodyPr/>
        <a:lstStyle/>
        <a:p>
          <a:endParaRPr lang="es-EC"/>
        </a:p>
      </dgm:t>
    </dgm:pt>
    <dgm:pt modelId="{8C147F22-09A6-41CC-8742-8F46133A77CE}" type="pres">
      <dgm:prSet presAssocID="{83D0A24B-5261-4F37-9C67-11FF6A6F85C6}" presName="node" presStyleLbl="node1" presStyleIdx="2" presStyleCnt="5" custRadScaleRad="96961" custRadScaleInc="-4472">
        <dgm:presLayoutVars>
          <dgm:bulletEnabled val="1"/>
        </dgm:presLayoutVars>
      </dgm:prSet>
      <dgm:spPr/>
      <dgm:t>
        <a:bodyPr/>
        <a:lstStyle/>
        <a:p>
          <a:endParaRPr lang="es-EC"/>
        </a:p>
      </dgm:t>
    </dgm:pt>
    <dgm:pt modelId="{25A7E7AF-2887-4FDE-B45E-EDD9FF103732}" type="pres">
      <dgm:prSet presAssocID="{83D0A24B-5261-4F37-9C67-11FF6A6F85C6}" presName="spNode" presStyleCnt="0"/>
      <dgm:spPr/>
      <dgm:t>
        <a:bodyPr/>
        <a:lstStyle/>
        <a:p>
          <a:endParaRPr lang="es-EC"/>
        </a:p>
      </dgm:t>
    </dgm:pt>
    <dgm:pt modelId="{922D1CE3-9421-48EE-A655-77BEEFC2D2D1}" type="pres">
      <dgm:prSet presAssocID="{A832546E-EAFC-437F-BD0B-B9ED758DFBD1}" presName="sibTrans" presStyleLbl="sibTrans1D1" presStyleIdx="2" presStyleCnt="5"/>
      <dgm:spPr/>
      <dgm:t>
        <a:bodyPr/>
        <a:lstStyle/>
        <a:p>
          <a:endParaRPr lang="es-EC"/>
        </a:p>
      </dgm:t>
    </dgm:pt>
    <dgm:pt modelId="{82122765-BD7F-4A27-8ABF-415FED6879C9}" type="pres">
      <dgm:prSet presAssocID="{886688B5-6146-4A96-8DA7-454373FC116C}" presName="node" presStyleLbl="node1" presStyleIdx="3" presStyleCnt="5">
        <dgm:presLayoutVars>
          <dgm:bulletEnabled val="1"/>
        </dgm:presLayoutVars>
      </dgm:prSet>
      <dgm:spPr/>
      <dgm:t>
        <a:bodyPr/>
        <a:lstStyle/>
        <a:p>
          <a:endParaRPr lang="es-EC"/>
        </a:p>
      </dgm:t>
    </dgm:pt>
    <dgm:pt modelId="{DA4421C3-9368-42B4-892E-16E4BCBCF4E3}" type="pres">
      <dgm:prSet presAssocID="{886688B5-6146-4A96-8DA7-454373FC116C}" presName="spNode" presStyleCnt="0"/>
      <dgm:spPr/>
      <dgm:t>
        <a:bodyPr/>
        <a:lstStyle/>
        <a:p>
          <a:endParaRPr lang="es-EC"/>
        </a:p>
      </dgm:t>
    </dgm:pt>
    <dgm:pt modelId="{0027E16E-4720-46F0-B1C7-07B3A4483669}" type="pres">
      <dgm:prSet presAssocID="{FED8F8BA-B292-4343-926E-3065096EBCE3}" presName="sibTrans" presStyleLbl="sibTrans1D1" presStyleIdx="3" presStyleCnt="5"/>
      <dgm:spPr/>
      <dgm:t>
        <a:bodyPr/>
        <a:lstStyle/>
        <a:p>
          <a:endParaRPr lang="es-EC"/>
        </a:p>
      </dgm:t>
    </dgm:pt>
    <dgm:pt modelId="{9C31E10D-9F5E-4C30-8582-9D624964BF6C}" type="pres">
      <dgm:prSet presAssocID="{CDF902AF-93B5-472B-A0FA-7CC589C4FA8B}" presName="node" presStyleLbl="node1" presStyleIdx="4" presStyleCnt="5">
        <dgm:presLayoutVars>
          <dgm:bulletEnabled val="1"/>
        </dgm:presLayoutVars>
      </dgm:prSet>
      <dgm:spPr/>
      <dgm:t>
        <a:bodyPr/>
        <a:lstStyle/>
        <a:p>
          <a:endParaRPr lang="es-EC"/>
        </a:p>
      </dgm:t>
    </dgm:pt>
    <dgm:pt modelId="{5C1B7CCE-7841-4ABE-92FE-ABCCE1449834}" type="pres">
      <dgm:prSet presAssocID="{CDF902AF-93B5-472B-A0FA-7CC589C4FA8B}" presName="spNode" presStyleCnt="0"/>
      <dgm:spPr/>
      <dgm:t>
        <a:bodyPr/>
        <a:lstStyle/>
        <a:p>
          <a:endParaRPr lang="es-EC"/>
        </a:p>
      </dgm:t>
    </dgm:pt>
    <dgm:pt modelId="{84080BB5-44D9-4F22-935F-41958A064099}" type="pres">
      <dgm:prSet presAssocID="{76AE11C2-4E99-49F4-BDB2-AF23B53603B7}" presName="sibTrans" presStyleLbl="sibTrans1D1" presStyleIdx="4" presStyleCnt="5"/>
      <dgm:spPr/>
      <dgm:t>
        <a:bodyPr/>
        <a:lstStyle/>
        <a:p>
          <a:endParaRPr lang="es-EC"/>
        </a:p>
      </dgm:t>
    </dgm:pt>
  </dgm:ptLst>
  <dgm:cxnLst>
    <dgm:cxn modelId="{33CD70AD-7B76-429F-A653-C11AB40C2712}" type="presOf" srcId="{4B7F10AA-28F4-4432-924C-9457E9E6E7E0}" destId="{1D13100A-A089-4B7F-A43E-36FA208587F9}" srcOrd="0" destOrd="0" presId="urn:microsoft.com/office/officeart/2005/8/layout/cycle5"/>
    <dgm:cxn modelId="{4FC94B7A-41C1-4E28-B969-3FB89679CAA5}" type="presOf" srcId="{CE7C4E78-CFA1-469F-ACE1-844E848BAD42}" destId="{325A1230-E25D-447C-BA97-DF418DD48F9B}" srcOrd="0" destOrd="0" presId="urn:microsoft.com/office/officeart/2005/8/layout/cycle5"/>
    <dgm:cxn modelId="{7CCB11E7-547D-4D1D-A9CD-83D396E6ED10}" type="presOf" srcId="{AA5A6FAF-5485-4768-9E33-3805802FDF5C}" destId="{AE4EFA08-2B47-4158-A093-EF54D8545CAE}" srcOrd="0" destOrd="0" presId="urn:microsoft.com/office/officeart/2005/8/layout/cycle5"/>
    <dgm:cxn modelId="{B5484F06-68DB-4E24-A34B-6C4DAA7A45F1}" type="presOf" srcId="{A832546E-EAFC-437F-BD0B-B9ED758DFBD1}" destId="{922D1CE3-9421-48EE-A655-77BEEFC2D2D1}" srcOrd="0" destOrd="0" presId="urn:microsoft.com/office/officeart/2005/8/layout/cycle5"/>
    <dgm:cxn modelId="{B6240E63-6CA7-4C8B-99BF-E149649305E9}" type="presOf" srcId="{CDF902AF-93B5-472B-A0FA-7CC589C4FA8B}" destId="{9C31E10D-9F5E-4C30-8582-9D624964BF6C}" srcOrd="0" destOrd="0" presId="urn:microsoft.com/office/officeart/2005/8/layout/cycle5"/>
    <dgm:cxn modelId="{648797A6-91AC-4203-A301-2997A3F414A7}" type="presOf" srcId="{EBA4F499-A69C-4665-A8E1-DF8824BB02A7}" destId="{C734B281-4196-4730-9F91-EC24F7393408}" srcOrd="0" destOrd="0" presId="urn:microsoft.com/office/officeart/2005/8/layout/cycle5"/>
    <dgm:cxn modelId="{7EC797D5-2EB5-4416-9FFA-1CF84A51C69E}" type="presOf" srcId="{BC565CB4-B8FD-45A7-90FE-FFCF5CC8C8AD}" destId="{AC79DC18-F389-437D-800E-115F955137B9}" srcOrd="0" destOrd="0" presId="urn:microsoft.com/office/officeart/2005/8/layout/cycle5"/>
    <dgm:cxn modelId="{AD174165-0A87-4A1D-853E-928DE5A8B79C}" type="presOf" srcId="{FED8F8BA-B292-4343-926E-3065096EBCE3}" destId="{0027E16E-4720-46F0-B1C7-07B3A4483669}" srcOrd="0" destOrd="0" presId="urn:microsoft.com/office/officeart/2005/8/layout/cycle5"/>
    <dgm:cxn modelId="{2D5B12B4-682C-4626-9227-BEBDA8B0B8D5}" srcId="{AA5A6FAF-5485-4768-9E33-3805802FDF5C}" destId="{83D0A24B-5261-4F37-9C67-11FF6A6F85C6}" srcOrd="2" destOrd="0" parTransId="{79A6B77A-529E-415E-BB97-64DBB79488C8}" sibTransId="{A832546E-EAFC-437F-BD0B-B9ED758DFBD1}"/>
    <dgm:cxn modelId="{36BC96EA-F2DF-41AF-A106-B6FAB5717366}" srcId="{AA5A6FAF-5485-4768-9E33-3805802FDF5C}" destId="{CE7C4E78-CFA1-469F-ACE1-844E848BAD42}" srcOrd="0" destOrd="0" parTransId="{173802C2-0FA5-4C3B-A4C6-FC728DFB025E}" sibTransId="{EBA4F499-A69C-4665-A8E1-DF8824BB02A7}"/>
    <dgm:cxn modelId="{B70D3DA5-32F2-4216-A5F1-B4199D34DC0A}" type="presOf" srcId="{886688B5-6146-4A96-8DA7-454373FC116C}" destId="{82122765-BD7F-4A27-8ABF-415FED6879C9}" srcOrd="0" destOrd="0" presId="urn:microsoft.com/office/officeart/2005/8/layout/cycle5"/>
    <dgm:cxn modelId="{50D665D8-B82E-4648-B46D-7772DCA9CA52}" type="presOf" srcId="{83D0A24B-5261-4F37-9C67-11FF6A6F85C6}" destId="{8C147F22-09A6-41CC-8742-8F46133A77CE}" srcOrd="0" destOrd="0" presId="urn:microsoft.com/office/officeart/2005/8/layout/cycle5"/>
    <dgm:cxn modelId="{BF650618-A73E-40F6-A0CF-61FD5EED5351}" type="presOf" srcId="{76AE11C2-4E99-49F4-BDB2-AF23B53603B7}" destId="{84080BB5-44D9-4F22-935F-41958A064099}" srcOrd="0" destOrd="0" presId="urn:microsoft.com/office/officeart/2005/8/layout/cycle5"/>
    <dgm:cxn modelId="{FB36E3B1-6065-4180-BF6E-E2DEC33F9A7C}" srcId="{AA5A6FAF-5485-4768-9E33-3805802FDF5C}" destId="{886688B5-6146-4A96-8DA7-454373FC116C}" srcOrd="3" destOrd="0" parTransId="{0FF9CC2E-551C-434E-8A21-BAABA445D254}" sibTransId="{FED8F8BA-B292-4343-926E-3065096EBCE3}"/>
    <dgm:cxn modelId="{FC9E08D2-F84E-4D9C-9787-6C022C4A8B60}" srcId="{AA5A6FAF-5485-4768-9E33-3805802FDF5C}" destId="{CDF902AF-93B5-472B-A0FA-7CC589C4FA8B}" srcOrd="4" destOrd="0" parTransId="{5E8A4052-FF00-4D39-9BBD-D1F1A3E75DE9}" sibTransId="{76AE11C2-4E99-49F4-BDB2-AF23B53603B7}"/>
    <dgm:cxn modelId="{94429E8C-29CD-4587-B5B9-8B4BAFC75CA5}" srcId="{AA5A6FAF-5485-4768-9E33-3805802FDF5C}" destId="{4B7F10AA-28F4-4432-924C-9457E9E6E7E0}" srcOrd="1" destOrd="0" parTransId="{C716B479-2F43-4CD2-A323-D76EA03027C8}" sibTransId="{BC565CB4-B8FD-45A7-90FE-FFCF5CC8C8AD}"/>
    <dgm:cxn modelId="{87C06671-8BD8-4C59-92F4-3315C54569A0}" type="presParOf" srcId="{AE4EFA08-2B47-4158-A093-EF54D8545CAE}" destId="{325A1230-E25D-447C-BA97-DF418DD48F9B}" srcOrd="0" destOrd="0" presId="urn:microsoft.com/office/officeart/2005/8/layout/cycle5"/>
    <dgm:cxn modelId="{DD3B91CF-B276-45B6-B0E8-C313F857D649}" type="presParOf" srcId="{AE4EFA08-2B47-4158-A093-EF54D8545CAE}" destId="{7C84F6E1-4C5F-476C-8ABE-6A9689E35DC8}" srcOrd="1" destOrd="0" presId="urn:microsoft.com/office/officeart/2005/8/layout/cycle5"/>
    <dgm:cxn modelId="{128D87FE-1E96-4A49-A739-1A688880C436}" type="presParOf" srcId="{AE4EFA08-2B47-4158-A093-EF54D8545CAE}" destId="{C734B281-4196-4730-9F91-EC24F7393408}" srcOrd="2" destOrd="0" presId="urn:microsoft.com/office/officeart/2005/8/layout/cycle5"/>
    <dgm:cxn modelId="{BF7B9B18-E99C-448F-927D-C58A8CE2B2BF}" type="presParOf" srcId="{AE4EFA08-2B47-4158-A093-EF54D8545CAE}" destId="{1D13100A-A089-4B7F-A43E-36FA208587F9}" srcOrd="3" destOrd="0" presId="urn:microsoft.com/office/officeart/2005/8/layout/cycle5"/>
    <dgm:cxn modelId="{833F24C9-C9E4-4A0F-B06C-B7A842ECC634}" type="presParOf" srcId="{AE4EFA08-2B47-4158-A093-EF54D8545CAE}" destId="{976F344E-8966-4B7C-BCF9-6943708E6123}" srcOrd="4" destOrd="0" presId="urn:microsoft.com/office/officeart/2005/8/layout/cycle5"/>
    <dgm:cxn modelId="{A4D6D1CB-1776-47E4-845E-300B46F9F2CA}" type="presParOf" srcId="{AE4EFA08-2B47-4158-A093-EF54D8545CAE}" destId="{AC79DC18-F389-437D-800E-115F955137B9}" srcOrd="5" destOrd="0" presId="urn:microsoft.com/office/officeart/2005/8/layout/cycle5"/>
    <dgm:cxn modelId="{4C14AD20-E4C2-4F4C-886F-F79C3DFC4646}" type="presParOf" srcId="{AE4EFA08-2B47-4158-A093-EF54D8545CAE}" destId="{8C147F22-09A6-41CC-8742-8F46133A77CE}" srcOrd="6" destOrd="0" presId="urn:microsoft.com/office/officeart/2005/8/layout/cycle5"/>
    <dgm:cxn modelId="{9BCC3D52-F0F6-4092-8DC4-568AFC1998F2}" type="presParOf" srcId="{AE4EFA08-2B47-4158-A093-EF54D8545CAE}" destId="{25A7E7AF-2887-4FDE-B45E-EDD9FF103732}" srcOrd="7" destOrd="0" presId="urn:microsoft.com/office/officeart/2005/8/layout/cycle5"/>
    <dgm:cxn modelId="{AF83BC7B-188A-47BC-AB5F-17BC7FA5704A}" type="presParOf" srcId="{AE4EFA08-2B47-4158-A093-EF54D8545CAE}" destId="{922D1CE3-9421-48EE-A655-77BEEFC2D2D1}" srcOrd="8" destOrd="0" presId="urn:microsoft.com/office/officeart/2005/8/layout/cycle5"/>
    <dgm:cxn modelId="{2504811C-65E2-401A-BA9C-BB403EC46896}" type="presParOf" srcId="{AE4EFA08-2B47-4158-A093-EF54D8545CAE}" destId="{82122765-BD7F-4A27-8ABF-415FED6879C9}" srcOrd="9" destOrd="0" presId="urn:microsoft.com/office/officeart/2005/8/layout/cycle5"/>
    <dgm:cxn modelId="{DF83098D-7D74-4FA5-B322-04839E2E6727}" type="presParOf" srcId="{AE4EFA08-2B47-4158-A093-EF54D8545CAE}" destId="{DA4421C3-9368-42B4-892E-16E4BCBCF4E3}" srcOrd="10" destOrd="0" presId="urn:microsoft.com/office/officeart/2005/8/layout/cycle5"/>
    <dgm:cxn modelId="{F6BF7DBA-9582-4081-8D9C-3CD4BA426460}" type="presParOf" srcId="{AE4EFA08-2B47-4158-A093-EF54D8545CAE}" destId="{0027E16E-4720-46F0-B1C7-07B3A4483669}" srcOrd="11" destOrd="0" presId="urn:microsoft.com/office/officeart/2005/8/layout/cycle5"/>
    <dgm:cxn modelId="{067DF922-9BB0-4F0D-8F73-09DBBC4C8D7A}" type="presParOf" srcId="{AE4EFA08-2B47-4158-A093-EF54D8545CAE}" destId="{9C31E10D-9F5E-4C30-8582-9D624964BF6C}" srcOrd="12" destOrd="0" presId="urn:microsoft.com/office/officeart/2005/8/layout/cycle5"/>
    <dgm:cxn modelId="{0F53F906-6C52-4E7C-8320-D89B63C5A63E}" type="presParOf" srcId="{AE4EFA08-2B47-4158-A093-EF54D8545CAE}" destId="{5C1B7CCE-7841-4ABE-92FE-ABCCE1449834}" srcOrd="13" destOrd="0" presId="urn:microsoft.com/office/officeart/2005/8/layout/cycle5"/>
    <dgm:cxn modelId="{2F0B40B8-E9F6-4F5B-B749-B88153892B79}" type="presParOf" srcId="{AE4EFA08-2B47-4158-A093-EF54D8545CAE}" destId="{84080BB5-44D9-4F22-935F-41958A06409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60D628-3713-4863-9801-6AF97CF4D8EE}" type="doc">
      <dgm:prSet loTypeId="urn:microsoft.com/office/officeart/2005/8/layout/hList1" loCatId="list" qsTypeId="urn:microsoft.com/office/officeart/2005/8/quickstyle/3d5" qsCatId="3D" csTypeId="urn:microsoft.com/office/officeart/2005/8/colors/accent1_2" csCatId="accent1" phldr="1"/>
      <dgm:spPr/>
      <dgm:t>
        <a:bodyPr/>
        <a:lstStyle/>
        <a:p>
          <a:endParaRPr lang="es-EC"/>
        </a:p>
      </dgm:t>
    </dgm:pt>
    <dgm:pt modelId="{BF1DD798-C1B8-48F1-9C14-1A3334E95E74}">
      <dgm:prSet phldrT="[Texto]"/>
      <dgm:spPr/>
      <dgm:t>
        <a:bodyPr/>
        <a:lstStyle/>
        <a:p>
          <a:r>
            <a:rPr lang="es-EC" b="1" dirty="0" smtClean="0"/>
            <a:t>Modalidad de la investigación</a:t>
          </a:r>
          <a:endParaRPr lang="es-EC" b="1" dirty="0"/>
        </a:p>
      </dgm:t>
    </dgm:pt>
    <dgm:pt modelId="{0D189AB0-6F7A-4E67-831B-6A9BF7912A46}" type="parTrans" cxnId="{5521884F-8D3C-47B1-9EF7-036C6584D3E5}">
      <dgm:prSet/>
      <dgm:spPr/>
      <dgm:t>
        <a:bodyPr/>
        <a:lstStyle/>
        <a:p>
          <a:endParaRPr lang="es-EC" b="1"/>
        </a:p>
      </dgm:t>
    </dgm:pt>
    <dgm:pt modelId="{A15726D1-9A60-4130-83D3-364BEEE5E400}" type="sibTrans" cxnId="{5521884F-8D3C-47B1-9EF7-036C6584D3E5}">
      <dgm:prSet/>
      <dgm:spPr/>
      <dgm:t>
        <a:bodyPr/>
        <a:lstStyle/>
        <a:p>
          <a:endParaRPr lang="es-EC" b="1"/>
        </a:p>
      </dgm:t>
    </dgm:pt>
    <dgm:pt modelId="{29F549F8-4EF8-4F0A-871E-E2BCF212CFC8}">
      <dgm:prSet phldrT="[Texto]"/>
      <dgm:spPr/>
      <dgm:t>
        <a:bodyPr/>
        <a:lstStyle/>
        <a:p>
          <a:r>
            <a:rPr lang="es-EC" b="1" dirty="0" smtClean="0"/>
            <a:t>Bibliográfica</a:t>
          </a:r>
          <a:endParaRPr lang="es-EC" b="1" dirty="0"/>
        </a:p>
      </dgm:t>
    </dgm:pt>
    <dgm:pt modelId="{2FC49093-4470-4FC8-976B-449389D17FB9}" type="parTrans" cxnId="{ED5AF38D-21EF-4CDE-94F9-56D9DC239959}">
      <dgm:prSet/>
      <dgm:spPr/>
      <dgm:t>
        <a:bodyPr/>
        <a:lstStyle/>
        <a:p>
          <a:endParaRPr lang="es-EC" b="1"/>
        </a:p>
      </dgm:t>
    </dgm:pt>
    <dgm:pt modelId="{87EE96DF-9AE4-4D55-9A3A-D0EF81B17002}" type="sibTrans" cxnId="{ED5AF38D-21EF-4CDE-94F9-56D9DC239959}">
      <dgm:prSet/>
      <dgm:spPr/>
      <dgm:t>
        <a:bodyPr/>
        <a:lstStyle/>
        <a:p>
          <a:endParaRPr lang="es-EC" b="1"/>
        </a:p>
      </dgm:t>
    </dgm:pt>
    <dgm:pt modelId="{620B5A6E-17A4-4F88-8DB6-1EEA9B2B0BB8}">
      <dgm:prSet phldrT="[Texto]"/>
      <dgm:spPr/>
      <dgm:t>
        <a:bodyPr/>
        <a:lstStyle/>
        <a:p>
          <a:r>
            <a:rPr lang="es-EC" b="1" dirty="0" smtClean="0"/>
            <a:t>De campo</a:t>
          </a:r>
          <a:endParaRPr lang="es-EC" b="1" dirty="0"/>
        </a:p>
      </dgm:t>
    </dgm:pt>
    <dgm:pt modelId="{DAC54F33-0D06-4239-B653-1A3FCA59CC66}" type="parTrans" cxnId="{489FC4E0-1B63-4B5D-BE7D-E37451600C38}">
      <dgm:prSet/>
      <dgm:spPr/>
      <dgm:t>
        <a:bodyPr/>
        <a:lstStyle/>
        <a:p>
          <a:endParaRPr lang="es-EC" b="1"/>
        </a:p>
      </dgm:t>
    </dgm:pt>
    <dgm:pt modelId="{351D24D2-BE3A-4182-A621-2E2FC05C816A}" type="sibTrans" cxnId="{489FC4E0-1B63-4B5D-BE7D-E37451600C38}">
      <dgm:prSet/>
      <dgm:spPr/>
      <dgm:t>
        <a:bodyPr/>
        <a:lstStyle/>
        <a:p>
          <a:endParaRPr lang="es-EC" b="1"/>
        </a:p>
      </dgm:t>
    </dgm:pt>
    <dgm:pt modelId="{868A2AA4-2C33-43DA-BEB7-6DEF88FC6BE1}">
      <dgm:prSet phldrT="[Texto]"/>
      <dgm:spPr/>
      <dgm:t>
        <a:bodyPr/>
        <a:lstStyle/>
        <a:p>
          <a:r>
            <a:rPr lang="es-EC" b="1" dirty="0" smtClean="0"/>
            <a:t>Enfoques</a:t>
          </a:r>
          <a:endParaRPr lang="es-EC" b="1" dirty="0"/>
        </a:p>
      </dgm:t>
    </dgm:pt>
    <dgm:pt modelId="{3625DF69-67CC-4487-A0C9-05D7555088FB}" type="parTrans" cxnId="{EB9000FA-CAE0-4844-BB7F-81B882B2F8EC}">
      <dgm:prSet/>
      <dgm:spPr/>
      <dgm:t>
        <a:bodyPr/>
        <a:lstStyle/>
        <a:p>
          <a:endParaRPr lang="es-EC" b="1"/>
        </a:p>
      </dgm:t>
    </dgm:pt>
    <dgm:pt modelId="{47B4B848-A16A-4494-8BDD-5F3595CDED28}" type="sibTrans" cxnId="{EB9000FA-CAE0-4844-BB7F-81B882B2F8EC}">
      <dgm:prSet/>
      <dgm:spPr/>
      <dgm:t>
        <a:bodyPr/>
        <a:lstStyle/>
        <a:p>
          <a:endParaRPr lang="es-EC" b="1"/>
        </a:p>
      </dgm:t>
    </dgm:pt>
    <dgm:pt modelId="{B59319B2-4700-49C7-BABA-AD633CBA5E92}">
      <dgm:prSet phldrT="[Texto]"/>
      <dgm:spPr/>
      <dgm:t>
        <a:bodyPr/>
        <a:lstStyle/>
        <a:p>
          <a:r>
            <a:rPr lang="es-EC" b="1" dirty="0" smtClean="0"/>
            <a:t>Mixto(Cuantitativo-Cualitativo)</a:t>
          </a:r>
          <a:endParaRPr lang="es-EC" b="1" dirty="0"/>
        </a:p>
      </dgm:t>
    </dgm:pt>
    <dgm:pt modelId="{2CB20EEF-EBE5-4781-A008-164723AC529B}" type="parTrans" cxnId="{583AC65D-C78F-4E9C-A921-096B884CA8A6}">
      <dgm:prSet/>
      <dgm:spPr/>
      <dgm:t>
        <a:bodyPr/>
        <a:lstStyle/>
        <a:p>
          <a:endParaRPr lang="es-EC" b="1"/>
        </a:p>
      </dgm:t>
    </dgm:pt>
    <dgm:pt modelId="{69074DF1-9CF7-4D4A-9590-E7CBA81AD2E5}" type="sibTrans" cxnId="{583AC65D-C78F-4E9C-A921-096B884CA8A6}">
      <dgm:prSet/>
      <dgm:spPr/>
      <dgm:t>
        <a:bodyPr/>
        <a:lstStyle/>
        <a:p>
          <a:endParaRPr lang="es-EC" b="1"/>
        </a:p>
      </dgm:t>
    </dgm:pt>
    <dgm:pt modelId="{273792FF-DE89-42FB-B151-AB43F085A798}">
      <dgm:prSet phldrT="[Texto]"/>
      <dgm:spPr/>
      <dgm:t>
        <a:bodyPr/>
        <a:lstStyle/>
        <a:p>
          <a:r>
            <a:rPr lang="es-EC" b="1" dirty="0" smtClean="0"/>
            <a:t>Niveles</a:t>
          </a:r>
          <a:endParaRPr lang="es-EC" b="1" dirty="0"/>
        </a:p>
      </dgm:t>
    </dgm:pt>
    <dgm:pt modelId="{A178F512-2CD7-4ECD-ABB3-C7E10CE5BC91}" type="parTrans" cxnId="{E3E61B89-9D64-4B3B-85A3-E10A877605EE}">
      <dgm:prSet/>
      <dgm:spPr/>
      <dgm:t>
        <a:bodyPr/>
        <a:lstStyle/>
        <a:p>
          <a:endParaRPr lang="es-EC" b="1"/>
        </a:p>
      </dgm:t>
    </dgm:pt>
    <dgm:pt modelId="{9B9A1D44-B22C-46E5-8614-214697EE779B}" type="sibTrans" cxnId="{E3E61B89-9D64-4B3B-85A3-E10A877605EE}">
      <dgm:prSet/>
      <dgm:spPr/>
      <dgm:t>
        <a:bodyPr/>
        <a:lstStyle/>
        <a:p>
          <a:endParaRPr lang="es-EC" b="1"/>
        </a:p>
      </dgm:t>
    </dgm:pt>
    <dgm:pt modelId="{660600D0-C2FD-48E7-8151-07BC4C7A3421}">
      <dgm:prSet phldrT="[Texto]"/>
      <dgm:spPr/>
      <dgm:t>
        <a:bodyPr/>
        <a:lstStyle/>
        <a:p>
          <a:r>
            <a:rPr lang="es-EC" b="1" dirty="0" smtClean="0"/>
            <a:t>Descriptivo</a:t>
          </a:r>
          <a:endParaRPr lang="es-EC" b="1" dirty="0"/>
        </a:p>
      </dgm:t>
    </dgm:pt>
    <dgm:pt modelId="{2E4B727D-BE59-4204-88BE-FB63751EE25F}" type="parTrans" cxnId="{6463BE82-052A-46F1-AB32-6BC382558F76}">
      <dgm:prSet/>
      <dgm:spPr/>
      <dgm:t>
        <a:bodyPr/>
        <a:lstStyle/>
        <a:p>
          <a:endParaRPr lang="es-EC" b="1"/>
        </a:p>
      </dgm:t>
    </dgm:pt>
    <dgm:pt modelId="{969071EB-DE79-4B1D-B784-AA6AFAE51590}" type="sibTrans" cxnId="{6463BE82-052A-46F1-AB32-6BC382558F76}">
      <dgm:prSet/>
      <dgm:spPr/>
      <dgm:t>
        <a:bodyPr/>
        <a:lstStyle/>
        <a:p>
          <a:endParaRPr lang="es-EC" b="1"/>
        </a:p>
      </dgm:t>
    </dgm:pt>
    <dgm:pt modelId="{FAF7D6DE-99DE-4880-8E33-2F91D633CAF7}">
      <dgm:prSet phldrT="[Texto]"/>
      <dgm:spPr/>
      <dgm:t>
        <a:bodyPr/>
        <a:lstStyle/>
        <a:p>
          <a:r>
            <a:rPr lang="es-EC" b="1" dirty="0" smtClean="0"/>
            <a:t>Exploratoria</a:t>
          </a:r>
          <a:endParaRPr lang="es-EC" b="1" dirty="0"/>
        </a:p>
      </dgm:t>
    </dgm:pt>
    <dgm:pt modelId="{B37C70A8-4534-4698-9A78-FF60529F600E}" type="parTrans" cxnId="{C2F3CB7B-1B99-421A-B4A5-771EA6437B71}">
      <dgm:prSet/>
      <dgm:spPr/>
      <dgm:t>
        <a:bodyPr/>
        <a:lstStyle/>
        <a:p>
          <a:endParaRPr lang="es-EC" b="1"/>
        </a:p>
      </dgm:t>
    </dgm:pt>
    <dgm:pt modelId="{72E66FD4-D0F5-4535-BAED-70F78C89114F}" type="sibTrans" cxnId="{C2F3CB7B-1B99-421A-B4A5-771EA6437B71}">
      <dgm:prSet/>
      <dgm:spPr/>
      <dgm:t>
        <a:bodyPr/>
        <a:lstStyle/>
        <a:p>
          <a:endParaRPr lang="es-EC" b="1"/>
        </a:p>
      </dgm:t>
    </dgm:pt>
    <dgm:pt modelId="{3EF933C1-5FF0-4483-A026-4CD5E91CC8F0}" type="pres">
      <dgm:prSet presAssocID="{BF60D628-3713-4863-9801-6AF97CF4D8EE}" presName="Name0" presStyleCnt="0">
        <dgm:presLayoutVars>
          <dgm:dir/>
          <dgm:animLvl val="lvl"/>
          <dgm:resizeHandles val="exact"/>
        </dgm:presLayoutVars>
      </dgm:prSet>
      <dgm:spPr/>
      <dgm:t>
        <a:bodyPr/>
        <a:lstStyle/>
        <a:p>
          <a:endParaRPr lang="es-EC"/>
        </a:p>
      </dgm:t>
    </dgm:pt>
    <dgm:pt modelId="{6255B692-585F-411A-91B9-950AD73DEBEB}" type="pres">
      <dgm:prSet presAssocID="{BF1DD798-C1B8-48F1-9C14-1A3334E95E74}" presName="composite" presStyleCnt="0"/>
      <dgm:spPr/>
    </dgm:pt>
    <dgm:pt modelId="{BA5F42E8-FF8F-42B4-94CB-CDDD45A62933}" type="pres">
      <dgm:prSet presAssocID="{BF1DD798-C1B8-48F1-9C14-1A3334E95E74}" presName="parTx" presStyleLbl="alignNode1" presStyleIdx="0" presStyleCnt="3">
        <dgm:presLayoutVars>
          <dgm:chMax val="0"/>
          <dgm:chPref val="0"/>
          <dgm:bulletEnabled val="1"/>
        </dgm:presLayoutVars>
      </dgm:prSet>
      <dgm:spPr/>
      <dgm:t>
        <a:bodyPr/>
        <a:lstStyle/>
        <a:p>
          <a:endParaRPr lang="es-EC"/>
        </a:p>
      </dgm:t>
    </dgm:pt>
    <dgm:pt modelId="{0A24EA27-364C-46E8-95C3-414DE6E2C5C6}" type="pres">
      <dgm:prSet presAssocID="{BF1DD798-C1B8-48F1-9C14-1A3334E95E74}" presName="desTx" presStyleLbl="alignAccFollowNode1" presStyleIdx="0" presStyleCnt="3">
        <dgm:presLayoutVars>
          <dgm:bulletEnabled val="1"/>
        </dgm:presLayoutVars>
      </dgm:prSet>
      <dgm:spPr/>
      <dgm:t>
        <a:bodyPr/>
        <a:lstStyle/>
        <a:p>
          <a:endParaRPr lang="es-EC"/>
        </a:p>
      </dgm:t>
    </dgm:pt>
    <dgm:pt modelId="{EAB8E13B-5A7F-4A59-91E4-68A799848365}" type="pres">
      <dgm:prSet presAssocID="{A15726D1-9A60-4130-83D3-364BEEE5E400}" presName="space" presStyleCnt="0"/>
      <dgm:spPr/>
    </dgm:pt>
    <dgm:pt modelId="{BD1EF371-7D19-43E0-B369-E208216634D6}" type="pres">
      <dgm:prSet presAssocID="{868A2AA4-2C33-43DA-BEB7-6DEF88FC6BE1}" presName="composite" presStyleCnt="0"/>
      <dgm:spPr/>
    </dgm:pt>
    <dgm:pt modelId="{1FB905E1-75DC-43C1-8E86-650E5AF03B11}" type="pres">
      <dgm:prSet presAssocID="{868A2AA4-2C33-43DA-BEB7-6DEF88FC6BE1}" presName="parTx" presStyleLbl="alignNode1" presStyleIdx="1" presStyleCnt="3">
        <dgm:presLayoutVars>
          <dgm:chMax val="0"/>
          <dgm:chPref val="0"/>
          <dgm:bulletEnabled val="1"/>
        </dgm:presLayoutVars>
      </dgm:prSet>
      <dgm:spPr/>
      <dgm:t>
        <a:bodyPr/>
        <a:lstStyle/>
        <a:p>
          <a:endParaRPr lang="es-EC"/>
        </a:p>
      </dgm:t>
    </dgm:pt>
    <dgm:pt modelId="{5707B172-7317-43EB-97AB-F0D9D9344459}" type="pres">
      <dgm:prSet presAssocID="{868A2AA4-2C33-43DA-BEB7-6DEF88FC6BE1}" presName="desTx" presStyleLbl="alignAccFollowNode1" presStyleIdx="1" presStyleCnt="3">
        <dgm:presLayoutVars>
          <dgm:bulletEnabled val="1"/>
        </dgm:presLayoutVars>
      </dgm:prSet>
      <dgm:spPr/>
      <dgm:t>
        <a:bodyPr/>
        <a:lstStyle/>
        <a:p>
          <a:endParaRPr lang="es-EC"/>
        </a:p>
      </dgm:t>
    </dgm:pt>
    <dgm:pt modelId="{CD65365B-7304-48BE-AA1A-E1673BC6021B}" type="pres">
      <dgm:prSet presAssocID="{47B4B848-A16A-4494-8BDD-5F3595CDED28}" presName="space" presStyleCnt="0"/>
      <dgm:spPr/>
    </dgm:pt>
    <dgm:pt modelId="{05439F2A-1939-43E6-99A1-E41E57D45EBF}" type="pres">
      <dgm:prSet presAssocID="{273792FF-DE89-42FB-B151-AB43F085A798}" presName="composite" presStyleCnt="0"/>
      <dgm:spPr/>
    </dgm:pt>
    <dgm:pt modelId="{EBAE2D3F-46B4-486B-B212-52340A37CD8C}" type="pres">
      <dgm:prSet presAssocID="{273792FF-DE89-42FB-B151-AB43F085A798}" presName="parTx" presStyleLbl="alignNode1" presStyleIdx="2" presStyleCnt="3">
        <dgm:presLayoutVars>
          <dgm:chMax val="0"/>
          <dgm:chPref val="0"/>
          <dgm:bulletEnabled val="1"/>
        </dgm:presLayoutVars>
      </dgm:prSet>
      <dgm:spPr/>
      <dgm:t>
        <a:bodyPr/>
        <a:lstStyle/>
        <a:p>
          <a:endParaRPr lang="es-EC"/>
        </a:p>
      </dgm:t>
    </dgm:pt>
    <dgm:pt modelId="{C086D23F-625A-4616-8220-B2EDBB2C4576}" type="pres">
      <dgm:prSet presAssocID="{273792FF-DE89-42FB-B151-AB43F085A798}" presName="desTx" presStyleLbl="alignAccFollowNode1" presStyleIdx="2" presStyleCnt="3">
        <dgm:presLayoutVars>
          <dgm:bulletEnabled val="1"/>
        </dgm:presLayoutVars>
      </dgm:prSet>
      <dgm:spPr/>
      <dgm:t>
        <a:bodyPr/>
        <a:lstStyle/>
        <a:p>
          <a:endParaRPr lang="es-EC"/>
        </a:p>
      </dgm:t>
    </dgm:pt>
  </dgm:ptLst>
  <dgm:cxnLst>
    <dgm:cxn modelId="{E2B1D56C-9E16-4939-BFB7-3B8765672F41}" type="presOf" srcId="{620B5A6E-17A4-4F88-8DB6-1EEA9B2B0BB8}" destId="{0A24EA27-364C-46E8-95C3-414DE6E2C5C6}" srcOrd="0" destOrd="1" presId="urn:microsoft.com/office/officeart/2005/8/layout/hList1"/>
    <dgm:cxn modelId="{1EA4DB6E-B875-42FC-887D-50FDBC418ECD}" type="presOf" srcId="{BF1DD798-C1B8-48F1-9C14-1A3334E95E74}" destId="{BA5F42E8-FF8F-42B4-94CB-CDDD45A62933}" srcOrd="0" destOrd="0" presId="urn:microsoft.com/office/officeart/2005/8/layout/hList1"/>
    <dgm:cxn modelId="{AC32B523-FA4E-49D4-8DA0-2510F53427EA}" type="presOf" srcId="{B59319B2-4700-49C7-BABA-AD633CBA5E92}" destId="{5707B172-7317-43EB-97AB-F0D9D9344459}" srcOrd="0" destOrd="0" presId="urn:microsoft.com/office/officeart/2005/8/layout/hList1"/>
    <dgm:cxn modelId="{E3E61B89-9D64-4B3B-85A3-E10A877605EE}" srcId="{BF60D628-3713-4863-9801-6AF97CF4D8EE}" destId="{273792FF-DE89-42FB-B151-AB43F085A798}" srcOrd="2" destOrd="0" parTransId="{A178F512-2CD7-4ECD-ABB3-C7E10CE5BC91}" sibTransId="{9B9A1D44-B22C-46E5-8614-214697EE779B}"/>
    <dgm:cxn modelId="{ED5AF38D-21EF-4CDE-94F9-56D9DC239959}" srcId="{BF1DD798-C1B8-48F1-9C14-1A3334E95E74}" destId="{29F549F8-4EF8-4F0A-871E-E2BCF212CFC8}" srcOrd="0" destOrd="0" parTransId="{2FC49093-4470-4FC8-976B-449389D17FB9}" sibTransId="{87EE96DF-9AE4-4D55-9A3A-D0EF81B17002}"/>
    <dgm:cxn modelId="{FA980DB6-FCF8-4D1D-84D8-0DD5A60CDDF5}" type="presOf" srcId="{273792FF-DE89-42FB-B151-AB43F085A798}" destId="{EBAE2D3F-46B4-486B-B212-52340A37CD8C}" srcOrd="0" destOrd="0" presId="urn:microsoft.com/office/officeart/2005/8/layout/hList1"/>
    <dgm:cxn modelId="{948B87E5-18BD-46B6-AAE2-E07358F45EF9}" type="presOf" srcId="{29F549F8-4EF8-4F0A-871E-E2BCF212CFC8}" destId="{0A24EA27-364C-46E8-95C3-414DE6E2C5C6}" srcOrd="0" destOrd="0" presId="urn:microsoft.com/office/officeart/2005/8/layout/hList1"/>
    <dgm:cxn modelId="{489FC4E0-1B63-4B5D-BE7D-E37451600C38}" srcId="{BF1DD798-C1B8-48F1-9C14-1A3334E95E74}" destId="{620B5A6E-17A4-4F88-8DB6-1EEA9B2B0BB8}" srcOrd="1" destOrd="0" parTransId="{DAC54F33-0D06-4239-B653-1A3FCA59CC66}" sibTransId="{351D24D2-BE3A-4182-A621-2E2FC05C816A}"/>
    <dgm:cxn modelId="{EB9000FA-CAE0-4844-BB7F-81B882B2F8EC}" srcId="{BF60D628-3713-4863-9801-6AF97CF4D8EE}" destId="{868A2AA4-2C33-43DA-BEB7-6DEF88FC6BE1}" srcOrd="1" destOrd="0" parTransId="{3625DF69-67CC-4487-A0C9-05D7555088FB}" sibTransId="{47B4B848-A16A-4494-8BDD-5F3595CDED28}"/>
    <dgm:cxn modelId="{F02238F4-136E-47DB-9BA7-72F32D8F83A8}" type="presOf" srcId="{868A2AA4-2C33-43DA-BEB7-6DEF88FC6BE1}" destId="{1FB905E1-75DC-43C1-8E86-650E5AF03B11}" srcOrd="0" destOrd="0" presId="urn:microsoft.com/office/officeart/2005/8/layout/hList1"/>
    <dgm:cxn modelId="{7B6C1617-B2D4-40B6-9496-03BE36CDE4E9}" type="presOf" srcId="{FAF7D6DE-99DE-4880-8E33-2F91D633CAF7}" destId="{C086D23F-625A-4616-8220-B2EDBB2C4576}" srcOrd="0" destOrd="1" presId="urn:microsoft.com/office/officeart/2005/8/layout/hList1"/>
    <dgm:cxn modelId="{5521884F-8D3C-47B1-9EF7-036C6584D3E5}" srcId="{BF60D628-3713-4863-9801-6AF97CF4D8EE}" destId="{BF1DD798-C1B8-48F1-9C14-1A3334E95E74}" srcOrd="0" destOrd="0" parTransId="{0D189AB0-6F7A-4E67-831B-6A9BF7912A46}" sibTransId="{A15726D1-9A60-4130-83D3-364BEEE5E400}"/>
    <dgm:cxn modelId="{6463BE82-052A-46F1-AB32-6BC382558F76}" srcId="{273792FF-DE89-42FB-B151-AB43F085A798}" destId="{660600D0-C2FD-48E7-8151-07BC4C7A3421}" srcOrd="0" destOrd="0" parTransId="{2E4B727D-BE59-4204-88BE-FB63751EE25F}" sibTransId="{969071EB-DE79-4B1D-B784-AA6AFAE51590}"/>
    <dgm:cxn modelId="{B1CFC8A3-2BC9-4C67-A870-D37E305D4858}" type="presOf" srcId="{BF60D628-3713-4863-9801-6AF97CF4D8EE}" destId="{3EF933C1-5FF0-4483-A026-4CD5E91CC8F0}" srcOrd="0" destOrd="0" presId="urn:microsoft.com/office/officeart/2005/8/layout/hList1"/>
    <dgm:cxn modelId="{C2F3CB7B-1B99-421A-B4A5-771EA6437B71}" srcId="{273792FF-DE89-42FB-B151-AB43F085A798}" destId="{FAF7D6DE-99DE-4880-8E33-2F91D633CAF7}" srcOrd="1" destOrd="0" parTransId="{B37C70A8-4534-4698-9A78-FF60529F600E}" sibTransId="{72E66FD4-D0F5-4535-BAED-70F78C89114F}"/>
    <dgm:cxn modelId="{822FD7A1-8FAE-4E4C-859D-3FA07A1C10D1}" type="presOf" srcId="{660600D0-C2FD-48E7-8151-07BC4C7A3421}" destId="{C086D23F-625A-4616-8220-B2EDBB2C4576}" srcOrd="0" destOrd="0" presId="urn:microsoft.com/office/officeart/2005/8/layout/hList1"/>
    <dgm:cxn modelId="{583AC65D-C78F-4E9C-A921-096B884CA8A6}" srcId="{868A2AA4-2C33-43DA-BEB7-6DEF88FC6BE1}" destId="{B59319B2-4700-49C7-BABA-AD633CBA5E92}" srcOrd="0" destOrd="0" parTransId="{2CB20EEF-EBE5-4781-A008-164723AC529B}" sibTransId="{69074DF1-9CF7-4D4A-9590-E7CBA81AD2E5}"/>
    <dgm:cxn modelId="{2BDB5FB3-F734-44C7-A1FE-2BCA7D66B9C6}" type="presParOf" srcId="{3EF933C1-5FF0-4483-A026-4CD5E91CC8F0}" destId="{6255B692-585F-411A-91B9-950AD73DEBEB}" srcOrd="0" destOrd="0" presId="urn:microsoft.com/office/officeart/2005/8/layout/hList1"/>
    <dgm:cxn modelId="{ED287F32-B90A-4699-8877-3868AEECDF23}" type="presParOf" srcId="{6255B692-585F-411A-91B9-950AD73DEBEB}" destId="{BA5F42E8-FF8F-42B4-94CB-CDDD45A62933}" srcOrd="0" destOrd="0" presId="urn:microsoft.com/office/officeart/2005/8/layout/hList1"/>
    <dgm:cxn modelId="{102F0F6F-5710-4A05-B400-6ACE3B710FC1}" type="presParOf" srcId="{6255B692-585F-411A-91B9-950AD73DEBEB}" destId="{0A24EA27-364C-46E8-95C3-414DE6E2C5C6}" srcOrd="1" destOrd="0" presId="urn:microsoft.com/office/officeart/2005/8/layout/hList1"/>
    <dgm:cxn modelId="{E6D6D798-C69C-4ED9-B436-64391F1DC6DC}" type="presParOf" srcId="{3EF933C1-5FF0-4483-A026-4CD5E91CC8F0}" destId="{EAB8E13B-5A7F-4A59-91E4-68A799848365}" srcOrd="1" destOrd="0" presId="urn:microsoft.com/office/officeart/2005/8/layout/hList1"/>
    <dgm:cxn modelId="{B6FCB855-1B80-46F6-A490-483B97C9CBC6}" type="presParOf" srcId="{3EF933C1-5FF0-4483-A026-4CD5E91CC8F0}" destId="{BD1EF371-7D19-43E0-B369-E208216634D6}" srcOrd="2" destOrd="0" presId="urn:microsoft.com/office/officeart/2005/8/layout/hList1"/>
    <dgm:cxn modelId="{78D37778-8AE7-4DBA-8700-D23ECD409E45}" type="presParOf" srcId="{BD1EF371-7D19-43E0-B369-E208216634D6}" destId="{1FB905E1-75DC-43C1-8E86-650E5AF03B11}" srcOrd="0" destOrd="0" presId="urn:microsoft.com/office/officeart/2005/8/layout/hList1"/>
    <dgm:cxn modelId="{36978CD4-5B93-4EAC-83E1-C6196C71A0F8}" type="presParOf" srcId="{BD1EF371-7D19-43E0-B369-E208216634D6}" destId="{5707B172-7317-43EB-97AB-F0D9D9344459}" srcOrd="1" destOrd="0" presId="urn:microsoft.com/office/officeart/2005/8/layout/hList1"/>
    <dgm:cxn modelId="{6028E158-FAF7-44BF-B4D4-F78E1BFCC59B}" type="presParOf" srcId="{3EF933C1-5FF0-4483-A026-4CD5E91CC8F0}" destId="{CD65365B-7304-48BE-AA1A-E1673BC6021B}" srcOrd="3" destOrd="0" presId="urn:microsoft.com/office/officeart/2005/8/layout/hList1"/>
    <dgm:cxn modelId="{D7946B54-28F6-4DE3-A0CB-5C9F5588EFBE}" type="presParOf" srcId="{3EF933C1-5FF0-4483-A026-4CD5E91CC8F0}" destId="{05439F2A-1939-43E6-99A1-E41E57D45EBF}" srcOrd="4" destOrd="0" presId="urn:microsoft.com/office/officeart/2005/8/layout/hList1"/>
    <dgm:cxn modelId="{CC9F6B71-5283-4375-BC98-1AA16D0EE248}" type="presParOf" srcId="{05439F2A-1939-43E6-99A1-E41E57D45EBF}" destId="{EBAE2D3F-46B4-486B-B212-52340A37CD8C}" srcOrd="0" destOrd="0" presId="urn:microsoft.com/office/officeart/2005/8/layout/hList1"/>
    <dgm:cxn modelId="{5253CFC7-5AB6-45BC-9ADB-B9E27D6BE8ED}" type="presParOf" srcId="{05439F2A-1939-43E6-99A1-E41E57D45EBF}" destId="{C086D23F-625A-4616-8220-B2EDBB2C45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1821E2-57E9-4882-8E0C-5D377AC50BAE}" type="doc">
      <dgm:prSet loTypeId="urn:microsoft.com/office/officeart/2005/8/layout/hProcess9" loCatId="process" qsTypeId="urn:microsoft.com/office/officeart/2005/8/quickstyle/3d5" qsCatId="3D" csTypeId="urn:microsoft.com/office/officeart/2005/8/colors/colorful2" csCatId="colorful" phldr="1"/>
      <dgm:spPr/>
    </dgm:pt>
    <dgm:pt modelId="{F202B0E6-5FF6-4B57-A707-6D0382EDE487}">
      <dgm:prSet phldrT="[Texto]"/>
      <dgm:spPr/>
      <dgm:t>
        <a:bodyPr/>
        <a:lstStyle/>
        <a:p>
          <a:r>
            <a:rPr lang="es-EC" b="1" dirty="0" smtClean="0"/>
            <a:t>ENCUESTA</a:t>
          </a:r>
          <a:endParaRPr lang="es-EC" b="1" dirty="0"/>
        </a:p>
      </dgm:t>
    </dgm:pt>
    <dgm:pt modelId="{63EA9254-9101-4D1D-AE45-64233DB1AA28}" type="parTrans" cxnId="{6EAA364B-9FB5-480D-A2FC-93CC4AD5AC39}">
      <dgm:prSet/>
      <dgm:spPr/>
      <dgm:t>
        <a:bodyPr/>
        <a:lstStyle/>
        <a:p>
          <a:endParaRPr lang="es-EC" b="1"/>
        </a:p>
      </dgm:t>
    </dgm:pt>
    <dgm:pt modelId="{5F2E8A90-C9D4-4F4D-BB2C-A2B916A50327}" type="sibTrans" cxnId="{6EAA364B-9FB5-480D-A2FC-93CC4AD5AC39}">
      <dgm:prSet/>
      <dgm:spPr/>
      <dgm:t>
        <a:bodyPr/>
        <a:lstStyle/>
        <a:p>
          <a:endParaRPr lang="es-EC" b="1"/>
        </a:p>
      </dgm:t>
    </dgm:pt>
    <dgm:pt modelId="{24EECE9A-0810-4CDB-A1B8-D363C5AB7C5D}">
      <dgm:prSet phldrT="[Texto]"/>
      <dgm:spPr/>
      <dgm:t>
        <a:bodyPr/>
        <a:lstStyle/>
        <a:p>
          <a:r>
            <a:rPr lang="es-EC" b="1" dirty="0" smtClean="0"/>
            <a:t>ENTREVISTA</a:t>
          </a:r>
          <a:endParaRPr lang="es-EC" b="1" dirty="0"/>
        </a:p>
      </dgm:t>
    </dgm:pt>
    <dgm:pt modelId="{F8EBAA31-E224-41A1-A91E-E64E04F91E70}" type="parTrans" cxnId="{E22073A3-1777-4099-8C98-14511649A305}">
      <dgm:prSet/>
      <dgm:spPr/>
      <dgm:t>
        <a:bodyPr/>
        <a:lstStyle/>
        <a:p>
          <a:endParaRPr lang="es-EC" b="1"/>
        </a:p>
      </dgm:t>
    </dgm:pt>
    <dgm:pt modelId="{4E47BFA0-580D-45AB-8E06-17AD427A1260}" type="sibTrans" cxnId="{E22073A3-1777-4099-8C98-14511649A305}">
      <dgm:prSet/>
      <dgm:spPr/>
      <dgm:t>
        <a:bodyPr/>
        <a:lstStyle/>
        <a:p>
          <a:endParaRPr lang="es-EC" b="1"/>
        </a:p>
      </dgm:t>
    </dgm:pt>
    <dgm:pt modelId="{334BB2D6-E8C7-4D29-9E61-E46B989B9D66}">
      <dgm:prSet phldrT="[Texto]"/>
      <dgm:spPr/>
      <dgm:t>
        <a:bodyPr/>
        <a:lstStyle/>
        <a:p>
          <a:r>
            <a:rPr lang="es-EC" b="1" dirty="0" smtClean="0"/>
            <a:t>OBSERVACIÓN DIRECTA</a:t>
          </a:r>
          <a:endParaRPr lang="es-EC" b="1" dirty="0"/>
        </a:p>
      </dgm:t>
    </dgm:pt>
    <dgm:pt modelId="{5ADBA9FD-01BA-445C-A317-20D093B353FC}" type="parTrans" cxnId="{EA8E9148-4DA8-41B8-8E16-8BE4466E4702}">
      <dgm:prSet/>
      <dgm:spPr/>
      <dgm:t>
        <a:bodyPr/>
        <a:lstStyle/>
        <a:p>
          <a:endParaRPr lang="es-EC" b="1"/>
        </a:p>
      </dgm:t>
    </dgm:pt>
    <dgm:pt modelId="{F6EF5967-95CD-4A6C-9B5C-2B7FE43656A3}" type="sibTrans" cxnId="{EA8E9148-4DA8-41B8-8E16-8BE4466E4702}">
      <dgm:prSet/>
      <dgm:spPr/>
      <dgm:t>
        <a:bodyPr/>
        <a:lstStyle/>
        <a:p>
          <a:endParaRPr lang="es-EC" b="1"/>
        </a:p>
      </dgm:t>
    </dgm:pt>
    <dgm:pt modelId="{E4065F44-9702-4011-9E3D-550C441878AC}" type="pres">
      <dgm:prSet presAssocID="{601821E2-57E9-4882-8E0C-5D377AC50BAE}" presName="CompostProcess" presStyleCnt="0">
        <dgm:presLayoutVars>
          <dgm:dir/>
          <dgm:resizeHandles val="exact"/>
        </dgm:presLayoutVars>
      </dgm:prSet>
      <dgm:spPr/>
    </dgm:pt>
    <dgm:pt modelId="{A4857676-2DF9-4F73-B525-792F3D055C10}" type="pres">
      <dgm:prSet presAssocID="{601821E2-57E9-4882-8E0C-5D377AC50BAE}" presName="arrow" presStyleLbl="bgShp" presStyleIdx="0" presStyleCnt="1"/>
      <dgm:spPr/>
    </dgm:pt>
    <dgm:pt modelId="{AF42C153-4659-41F8-8CB9-2E86DD0AD028}" type="pres">
      <dgm:prSet presAssocID="{601821E2-57E9-4882-8E0C-5D377AC50BAE}" presName="linearProcess" presStyleCnt="0"/>
      <dgm:spPr/>
    </dgm:pt>
    <dgm:pt modelId="{1D7482EE-7E2A-459A-9466-ABC50C2B834A}" type="pres">
      <dgm:prSet presAssocID="{F202B0E6-5FF6-4B57-A707-6D0382EDE487}" presName="textNode" presStyleLbl="node1" presStyleIdx="0" presStyleCnt="3">
        <dgm:presLayoutVars>
          <dgm:bulletEnabled val="1"/>
        </dgm:presLayoutVars>
      </dgm:prSet>
      <dgm:spPr/>
      <dgm:t>
        <a:bodyPr/>
        <a:lstStyle/>
        <a:p>
          <a:endParaRPr lang="es-EC"/>
        </a:p>
      </dgm:t>
    </dgm:pt>
    <dgm:pt modelId="{2581B779-408D-4E64-BD53-FFE0AA582191}" type="pres">
      <dgm:prSet presAssocID="{5F2E8A90-C9D4-4F4D-BB2C-A2B916A50327}" presName="sibTrans" presStyleCnt="0"/>
      <dgm:spPr/>
    </dgm:pt>
    <dgm:pt modelId="{DCED452F-C614-40E4-AFAD-78E20BD9E1CF}" type="pres">
      <dgm:prSet presAssocID="{24EECE9A-0810-4CDB-A1B8-D363C5AB7C5D}" presName="textNode" presStyleLbl="node1" presStyleIdx="1" presStyleCnt="3">
        <dgm:presLayoutVars>
          <dgm:bulletEnabled val="1"/>
        </dgm:presLayoutVars>
      </dgm:prSet>
      <dgm:spPr/>
      <dgm:t>
        <a:bodyPr/>
        <a:lstStyle/>
        <a:p>
          <a:endParaRPr lang="es-EC"/>
        </a:p>
      </dgm:t>
    </dgm:pt>
    <dgm:pt modelId="{73659A70-13C5-4E8D-AE93-314E3FC7C943}" type="pres">
      <dgm:prSet presAssocID="{4E47BFA0-580D-45AB-8E06-17AD427A1260}" presName="sibTrans" presStyleCnt="0"/>
      <dgm:spPr/>
    </dgm:pt>
    <dgm:pt modelId="{4EEED088-1455-4DC8-B339-8E8BD6D5DE75}" type="pres">
      <dgm:prSet presAssocID="{334BB2D6-E8C7-4D29-9E61-E46B989B9D66}" presName="textNode" presStyleLbl="node1" presStyleIdx="2" presStyleCnt="3">
        <dgm:presLayoutVars>
          <dgm:bulletEnabled val="1"/>
        </dgm:presLayoutVars>
      </dgm:prSet>
      <dgm:spPr/>
      <dgm:t>
        <a:bodyPr/>
        <a:lstStyle/>
        <a:p>
          <a:endParaRPr lang="es-EC"/>
        </a:p>
      </dgm:t>
    </dgm:pt>
  </dgm:ptLst>
  <dgm:cxnLst>
    <dgm:cxn modelId="{E22073A3-1777-4099-8C98-14511649A305}" srcId="{601821E2-57E9-4882-8E0C-5D377AC50BAE}" destId="{24EECE9A-0810-4CDB-A1B8-D363C5AB7C5D}" srcOrd="1" destOrd="0" parTransId="{F8EBAA31-E224-41A1-A91E-E64E04F91E70}" sibTransId="{4E47BFA0-580D-45AB-8E06-17AD427A1260}"/>
    <dgm:cxn modelId="{EA8E9148-4DA8-41B8-8E16-8BE4466E4702}" srcId="{601821E2-57E9-4882-8E0C-5D377AC50BAE}" destId="{334BB2D6-E8C7-4D29-9E61-E46B989B9D66}" srcOrd="2" destOrd="0" parTransId="{5ADBA9FD-01BA-445C-A317-20D093B353FC}" sibTransId="{F6EF5967-95CD-4A6C-9B5C-2B7FE43656A3}"/>
    <dgm:cxn modelId="{886CE350-2D7A-4274-9F9E-B99B8A2BCED6}" type="presOf" srcId="{24EECE9A-0810-4CDB-A1B8-D363C5AB7C5D}" destId="{DCED452F-C614-40E4-AFAD-78E20BD9E1CF}" srcOrd="0" destOrd="0" presId="urn:microsoft.com/office/officeart/2005/8/layout/hProcess9"/>
    <dgm:cxn modelId="{6EAA364B-9FB5-480D-A2FC-93CC4AD5AC39}" srcId="{601821E2-57E9-4882-8E0C-5D377AC50BAE}" destId="{F202B0E6-5FF6-4B57-A707-6D0382EDE487}" srcOrd="0" destOrd="0" parTransId="{63EA9254-9101-4D1D-AE45-64233DB1AA28}" sibTransId="{5F2E8A90-C9D4-4F4D-BB2C-A2B916A50327}"/>
    <dgm:cxn modelId="{A508347A-32ED-4AD2-A346-6FC4408A2A50}" type="presOf" srcId="{334BB2D6-E8C7-4D29-9E61-E46B989B9D66}" destId="{4EEED088-1455-4DC8-B339-8E8BD6D5DE75}" srcOrd="0" destOrd="0" presId="urn:microsoft.com/office/officeart/2005/8/layout/hProcess9"/>
    <dgm:cxn modelId="{C1352EEA-17AE-4E4D-9C2C-38422FC76611}" type="presOf" srcId="{601821E2-57E9-4882-8E0C-5D377AC50BAE}" destId="{E4065F44-9702-4011-9E3D-550C441878AC}" srcOrd="0" destOrd="0" presId="urn:microsoft.com/office/officeart/2005/8/layout/hProcess9"/>
    <dgm:cxn modelId="{C8D618DF-A485-49FA-8579-BB15FB08ED3F}" type="presOf" srcId="{F202B0E6-5FF6-4B57-A707-6D0382EDE487}" destId="{1D7482EE-7E2A-459A-9466-ABC50C2B834A}" srcOrd="0" destOrd="0" presId="urn:microsoft.com/office/officeart/2005/8/layout/hProcess9"/>
    <dgm:cxn modelId="{0518A907-3391-4A27-A94C-A099B8D338C2}" type="presParOf" srcId="{E4065F44-9702-4011-9E3D-550C441878AC}" destId="{A4857676-2DF9-4F73-B525-792F3D055C10}" srcOrd="0" destOrd="0" presId="urn:microsoft.com/office/officeart/2005/8/layout/hProcess9"/>
    <dgm:cxn modelId="{E039C6A4-CC56-4A93-8A4D-4B7247E7676A}" type="presParOf" srcId="{E4065F44-9702-4011-9E3D-550C441878AC}" destId="{AF42C153-4659-41F8-8CB9-2E86DD0AD028}" srcOrd="1" destOrd="0" presId="urn:microsoft.com/office/officeart/2005/8/layout/hProcess9"/>
    <dgm:cxn modelId="{C81D48CE-64DE-4AFE-A2B6-E17A0FF4F8E3}" type="presParOf" srcId="{AF42C153-4659-41F8-8CB9-2E86DD0AD028}" destId="{1D7482EE-7E2A-459A-9466-ABC50C2B834A}" srcOrd="0" destOrd="0" presId="urn:microsoft.com/office/officeart/2005/8/layout/hProcess9"/>
    <dgm:cxn modelId="{CE5403FA-D322-46C2-BA9A-FC842B66AED1}" type="presParOf" srcId="{AF42C153-4659-41F8-8CB9-2E86DD0AD028}" destId="{2581B779-408D-4E64-BD53-FFE0AA582191}" srcOrd="1" destOrd="0" presId="urn:microsoft.com/office/officeart/2005/8/layout/hProcess9"/>
    <dgm:cxn modelId="{D1747AE7-1FF3-4D1D-AAB1-631DC73C68B7}" type="presParOf" srcId="{AF42C153-4659-41F8-8CB9-2E86DD0AD028}" destId="{DCED452F-C614-40E4-AFAD-78E20BD9E1CF}" srcOrd="2" destOrd="0" presId="urn:microsoft.com/office/officeart/2005/8/layout/hProcess9"/>
    <dgm:cxn modelId="{D4419448-C99D-4750-A712-6742B1257926}" type="presParOf" srcId="{AF42C153-4659-41F8-8CB9-2E86DD0AD028}" destId="{73659A70-13C5-4E8D-AE93-314E3FC7C943}" srcOrd="3" destOrd="0" presId="urn:microsoft.com/office/officeart/2005/8/layout/hProcess9"/>
    <dgm:cxn modelId="{BAA296AB-F16E-49FB-9722-8FE15A611F74}" type="presParOf" srcId="{AF42C153-4659-41F8-8CB9-2E86DD0AD028}" destId="{4EEED088-1455-4DC8-B339-8E8BD6D5DE7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3F874E-3094-44CA-862E-780DD3ABDEF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DC4DA52E-82AA-4013-B8D5-94F521D9673D}">
      <dgm:prSet phldrT="[Texto]" custT="1"/>
      <dgm:spPr/>
      <dgm:t>
        <a:bodyPr/>
        <a:lstStyle/>
        <a:p>
          <a:r>
            <a:rPr lang="es-ES" sz="1800" dirty="0" smtClean="0">
              <a:solidFill>
                <a:schemeClr val="tx1"/>
              </a:solidFill>
              <a:effectLst/>
              <a:latin typeface="+mn-lt"/>
              <a:ea typeface="+mn-ea"/>
              <a:cs typeface="+mn-cs"/>
            </a:rPr>
            <a:t>Demoras en el abastecimiento de recursos</a:t>
          </a:r>
          <a:endParaRPr lang="es-EC" sz="1800" dirty="0"/>
        </a:p>
      </dgm:t>
    </dgm:pt>
    <dgm:pt modelId="{75A8CC48-5749-4E85-B032-CA84B97F6B98}" type="parTrans" cxnId="{31EFEA5F-B385-496F-A765-7D67BDBDA9BC}">
      <dgm:prSet/>
      <dgm:spPr/>
      <dgm:t>
        <a:bodyPr/>
        <a:lstStyle/>
        <a:p>
          <a:endParaRPr lang="es-EC" sz="2400"/>
        </a:p>
      </dgm:t>
    </dgm:pt>
    <dgm:pt modelId="{91F00CA2-63B2-4F40-BC9A-5BB2EA95A6A1}" type="sibTrans" cxnId="{31EFEA5F-B385-496F-A765-7D67BDBDA9BC}">
      <dgm:prSet/>
      <dgm:spPr/>
      <dgm:t>
        <a:bodyPr/>
        <a:lstStyle/>
        <a:p>
          <a:endParaRPr lang="es-EC" sz="2400"/>
        </a:p>
      </dgm:t>
    </dgm:pt>
    <dgm:pt modelId="{63421FD8-E69C-44F8-AD73-E606FFB25831}">
      <dgm:prSet phldrT="[Texto]" custT="1"/>
      <dgm:spPr/>
      <dgm:t>
        <a:bodyPr/>
        <a:lstStyle/>
        <a:p>
          <a:r>
            <a:rPr lang="es-ES" sz="1800" dirty="0" smtClean="0">
              <a:solidFill>
                <a:schemeClr val="tx1"/>
              </a:solidFill>
              <a:effectLst/>
              <a:latin typeface="+mn-lt"/>
              <a:ea typeface="+mn-ea"/>
              <a:cs typeface="+mn-cs"/>
            </a:rPr>
            <a:t>Falta de aplicación de una metodología </a:t>
          </a:r>
          <a:endParaRPr lang="es-EC" sz="1800" dirty="0"/>
        </a:p>
      </dgm:t>
    </dgm:pt>
    <dgm:pt modelId="{E930B1EA-CE6C-40B7-85D1-2D3189ADD8E3}" type="parTrans" cxnId="{745316B0-953A-45C2-BA00-53288B1B67C7}">
      <dgm:prSet/>
      <dgm:spPr/>
      <dgm:t>
        <a:bodyPr/>
        <a:lstStyle/>
        <a:p>
          <a:endParaRPr lang="es-EC" sz="2400"/>
        </a:p>
      </dgm:t>
    </dgm:pt>
    <dgm:pt modelId="{6F0C9917-1979-4735-BECA-0EDDA92226A1}" type="sibTrans" cxnId="{745316B0-953A-45C2-BA00-53288B1B67C7}">
      <dgm:prSet/>
      <dgm:spPr/>
      <dgm:t>
        <a:bodyPr/>
        <a:lstStyle/>
        <a:p>
          <a:endParaRPr lang="es-EC" sz="2400"/>
        </a:p>
      </dgm:t>
    </dgm:pt>
    <dgm:pt modelId="{00F04F40-9ADB-4456-A42D-1C0F1C28F416}">
      <dgm:prSet phldrT="[Texto]" custT="1"/>
      <dgm:spPr/>
      <dgm:t>
        <a:bodyPr/>
        <a:lstStyle/>
        <a:p>
          <a:r>
            <a:rPr lang="es-EC" sz="1800" dirty="0" smtClean="0"/>
            <a:t>No se cuenta con un plan de gestión</a:t>
          </a:r>
          <a:endParaRPr lang="es-EC" sz="1800" dirty="0"/>
        </a:p>
      </dgm:t>
    </dgm:pt>
    <dgm:pt modelId="{63116D7A-6660-4CB9-A904-EEAD89BA9D44}" type="parTrans" cxnId="{A8192CC0-D127-409E-8425-DEA6BC079492}">
      <dgm:prSet/>
      <dgm:spPr/>
      <dgm:t>
        <a:bodyPr/>
        <a:lstStyle/>
        <a:p>
          <a:endParaRPr lang="es-EC" sz="2400"/>
        </a:p>
      </dgm:t>
    </dgm:pt>
    <dgm:pt modelId="{BF2DF605-EFCA-4446-8560-0CD718DE2E07}" type="sibTrans" cxnId="{A8192CC0-D127-409E-8425-DEA6BC079492}">
      <dgm:prSet/>
      <dgm:spPr/>
      <dgm:t>
        <a:bodyPr/>
        <a:lstStyle/>
        <a:p>
          <a:endParaRPr lang="es-EC" sz="2400"/>
        </a:p>
      </dgm:t>
    </dgm:pt>
    <dgm:pt modelId="{99EAF41F-F97D-4704-BA36-656394BE4434}" type="pres">
      <dgm:prSet presAssocID="{433F874E-3094-44CA-862E-780DD3ABDEF3}" presName="Name0" presStyleCnt="0">
        <dgm:presLayoutVars>
          <dgm:chMax val="7"/>
          <dgm:chPref val="7"/>
          <dgm:dir/>
          <dgm:animLvl val="lvl"/>
        </dgm:presLayoutVars>
      </dgm:prSet>
      <dgm:spPr/>
      <dgm:t>
        <a:bodyPr/>
        <a:lstStyle/>
        <a:p>
          <a:endParaRPr lang="es-EC"/>
        </a:p>
      </dgm:t>
    </dgm:pt>
    <dgm:pt modelId="{D37F8184-A6E0-4F3F-AC97-27D65BD24528}" type="pres">
      <dgm:prSet presAssocID="{DC4DA52E-82AA-4013-B8D5-94F521D9673D}" presName="Accent1" presStyleCnt="0"/>
      <dgm:spPr/>
    </dgm:pt>
    <dgm:pt modelId="{63C4D0DF-A00B-48C4-903B-977BB973B3E4}" type="pres">
      <dgm:prSet presAssocID="{DC4DA52E-82AA-4013-B8D5-94F521D9673D}" presName="Accent" presStyleLbl="node1" presStyleIdx="0" presStyleCnt="3" custLinFactNeighborX="610" custLinFactNeighborY="-80"/>
      <dgm:spPr/>
    </dgm:pt>
    <dgm:pt modelId="{46C0CE8D-FAAB-44CF-9E0E-04FB1D16EC3E}" type="pres">
      <dgm:prSet presAssocID="{DC4DA52E-82AA-4013-B8D5-94F521D9673D}" presName="Parent1" presStyleLbl="revTx" presStyleIdx="0" presStyleCnt="3">
        <dgm:presLayoutVars>
          <dgm:chMax val="1"/>
          <dgm:chPref val="1"/>
          <dgm:bulletEnabled val="1"/>
        </dgm:presLayoutVars>
      </dgm:prSet>
      <dgm:spPr/>
      <dgm:t>
        <a:bodyPr/>
        <a:lstStyle/>
        <a:p>
          <a:endParaRPr lang="es-EC"/>
        </a:p>
      </dgm:t>
    </dgm:pt>
    <dgm:pt modelId="{F89B9A50-BD58-4C8F-9A3E-E06B829B1B2A}" type="pres">
      <dgm:prSet presAssocID="{63421FD8-E69C-44F8-AD73-E606FFB25831}" presName="Accent2" presStyleCnt="0"/>
      <dgm:spPr/>
    </dgm:pt>
    <dgm:pt modelId="{B1A2CF79-156B-462E-8BC6-8009252D9616}" type="pres">
      <dgm:prSet presAssocID="{63421FD8-E69C-44F8-AD73-E606FFB25831}" presName="Accent" presStyleLbl="node1" presStyleIdx="1" presStyleCnt="3"/>
      <dgm:spPr/>
    </dgm:pt>
    <dgm:pt modelId="{4E7D2040-DE70-4125-8AAB-DF0AB6A8BB0A}" type="pres">
      <dgm:prSet presAssocID="{63421FD8-E69C-44F8-AD73-E606FFB25831}" presName="Parent2" presStyleLbl="revTx" presStyleIdx="1" presStyleCnt="3">
        <dgm:presLayoutVars>
          <dgm:chMax val="1"/>
          <dgm:chPref val="1"/>
          <dgm:bulletEnabled val="1"/>
        </dgm:presLayoutVars>
      </dgm:prSet>
      <dgm:spPr/>
      <dgm:t>
        <a:bodyPr/>
        <a:lstStyle/>
        <a:p>
          <a:endParaRPr lang="es-EC"/>
        </a:p>
      </dgm:t>
    </dgm:pt>
    <dgm:pt modelId="{E5C98A99-8F89-49EC-A75B-A588E4AB37CC}" type="pres">
      <dgm:prSet presAssocID="{00F04F40-9ADB-4456-A42D-1C0F1C28F416}" presName="Accent3" presStyleCnt="0"/>
      <dgm:spPr/>
    </dgm:pt>
    <dgm:pt modelId="{12A9023B-F092-4289-86CE-A30B88141B94}" type="pres">
      <dgm:prSet presAssocID="{00F04F40-9ADB-4456-A42D-1C0F1C28F416}" presName="Accent" presStyleLbl="node1" presStyleIdx="2" presStyleCnt="3"/>
      <dgm:spPr/>
    </dgm:pt>
    <dgm:pt modelId="{52D70246-5681-46F0-9B30-D48B4C8BE0E9}" type="pres">
      <dgm:prSet presAssocID="{00F04F40-9ADB-4456-A42D-1C0F1C28F416}" presName="Parent3" presStyleLbl="revTx" presStyleIdx="2" presStyleCnt="3">
        <dgm:presLayoutVars>
          <dgm:chMax val="1"/>
          <dgm:chPref val="1"/>
          <dgm:bulletEnabled val="1"/>
        </dgm:presLayoutVars>
      </dgm:prSet>
      <dgm:spPr/>
      <dgm:t>
        <a:bodyPr/>
        <a:lstStyle/>
        <a:p>
          <a:endParaRPr lang="es-EC"/>
        </a:p>
      </dgm:t>
    </dgm:pt>
  </dgm:ptLst>
  <dgm:cxnLst>
    <dgm:cxn modelId="{A8192CC0-D127-409E-8425-DEA6BC079492}" srcId="{433F874E-3094-44CA-862E-780DD3ABDEF3}" destId="{00F04F40-9ADB-4456-A42D-1C0F1C28F416}" srcOrd="2" destOrd="0" parTransId="{63116D7A-6660-4CB9-A904-EEAD89BA9D44}" sibTransId="{BF2DF605-EFCA-4446-8560-0CD718DE2E07}"/>
    <dgm:cxn modelId="{E15E7C6A-BCBB-44F5-BB1B-9962E5679D4F}" type="presOf" srcId="{433F874E-3094-44CA-862E-780DD3ABDEF3}" destId="{99EAF41F-F97D-4704-BA36-656394BE4434}" srcOrd="0" destOrd="0" presId="urn:microsoft.com/office/officeart/2009/layout/CircleArrowProcess"/>
    <dgm:cxn modelId="{7DC2C53B-2B4D-46DF-910D-418CCA1189A9}" type="presOf" srcId="{63421FD8-E69C-44F8-AD73-E606FFB25831}" destId="{4E7D2040-DE70-4125-8AAB-DF0AB6A8BB0A}" srcOrd="0" destOrd="0" presId="urn:microsoft.com/office/officeart/2009/layout/CircleArrowProcess"/>
    <dgm:cxn modelId="{A0515502-CB9D-4B9D-BAE9-40E20AFAD27E}" type="presOf" srcId="{DC4DA52E-82AA-4013-B8D5-94F521D9673D}" destId="{46C0CE8D-FAAB-44CF-9E0E-04FB1D16EC3E}" srcOrd="0" destOrd="0" presId="urn:microsoft.com/office/officeart/2009/layout/CircleArrowProcess"/>
    <dgm:cxn modelId="{9DFE4373-1EB8-4264-8F77-E25976CC630E}" type="presOf" srcId="{00F04F40-9ADB-4456-A42D-1C0F1C28F416}" destId="{52D70246-5681-46F0-9B30-D48B4C8BE0E9}" srcOrd="0" destOrd="0" presId="urn:microsoft.com/office/officeart/2009/layout/CircleArrowProcess"/>
    <dgm:cxn modelId="{31EFEA5F-B385-496F-A765-7D67BDBDA9BC}" srcId="{433F874E-3094-44CA-862E-780DD3ABDEF3}" destId="{DC4DA52E-82AA-4013-B8D5-94F521D9673D}" srcOrd="0" destOrd="0" parTransId="{75A8CC48-5749-4E85-B032-CA84B97F6B98}" sibTransId="{91F00CA2-63B2-4F40-BC9A-5BB2EA95A6A1}"/>
    <dgm:cxn modelId="{745316B0-953A-45C2-BA00-53288B1B67C7}" srcId="{433F874E-3094-44CA-862E-780DD3ABDEF3}" destId="{63421FD8-E69C-44F8-AD73-E606FFB25831}" srcOrd="1" destOrd="0" parTransId="{E930B1EA-CE6C-40B7-85D1-2D3189ADD8E3}" sibTransId="{6F0C9917-1979-4735-BECA-0EDDA92226A1}"/>
    <dgm:cxn modelId="{E161DC77-DE4E-48BD-86D4-99A648C6E07F}" type="presParOf" srcId="{99EAF41F-F97D-4704-BA36-656394BE4434}" destId="{D37F8184-A6E0-4F3F-AC97-27D65BD24528}" srcOrd="0" destOrd="0" presId="urn:microsoft.com/office/officeart/2009/layout/CircleArrowProcess"/>
    <dgm:cxn modelId="{77BB6842-D2DC-4E7F-B065-BE40AB96D80F}" type="presParOf" srcId="{D37F8184-A6E0-4F3F-AC97-27D65BD24528}" destId="{63C4D0DF-A00B-48C4-903B-977BB973B3E4}" srcOrd="0" destOrd="0" presId="urn:microsoft.com/office/officeart/2009/layout/CircleArrowProcess"/>
    <dgm:cxn modelId="{014C882C-7F62-48CC-804F-F92E75D6BB97}" type="presParOf" srcId="{99EAF41F-F97D-4704-BA36-656394BE4434}" destId="{46C0CE8D-FAAB-44CF-9E0E-04FB1D16EC3E}" srcOrd="1" destOrd="0" presId="urn:microsoft.com/office/officeart/2009/layout/CircleArrowProcess"/>
    <dgm:cxn modelId="{0B06E73E-E250-4C56-B3A1-A96488265271}" type="presParOf" srcId="{99EAF41F-F97D-4704-BA36-656394BE4434}" destId="{F89B9A50-BD58-4C8F-9A3E-E06B829B1B2A}" srcOrd="2" destOrd="0" presId="urn:microsoft.com/office/officeart/2009/layout/CircleArrowProcess"/>
    <dgm:cxn modelId="{1583B3ED-9804-4D33-B9F4-52427EBD0ECD}" type="presParOf" srcId="{F89B9A50-BD58-4C8F-9A3E-E06B829B1B2A}" destId="{B1A2CF79-156B-462E-8BC6-8009252D9616}" srcOrd="0" destOrd="0" presId="urn:microsoft.com/office/officeart/2009/layout/CircleArrowProcess"/>
    <dgm:cxn modelId="{8A8AA80F-1C9C-4DF0-8572-A4F37DCE71C9}" type="presParOf" srcId="{99EAF41F-F97D-4704-BA36-656394BE4434}" destId="{4E7D2040-DE70-4125-8AAB-DF0AB6A8BB0A}" srcOrd="3" destOrd="0" presId="urn:microsoft.com/office/officeart/2009/layout/CircleArrowProcess"/>
    <dgm:cxn modelId="{BFF3BAA0-6E93-4233-A09B-C545A28516D2}" type="presParOf" srcId="{99EAF41F-F97D-4704-BA36-656394BE4434}" destId="{E5C98A99-8F89-49EC-A75B-A588E4AB37CC}" srcOrd="4" destOrd="0" presId="urn:microsoft.com/office/officeart/2009/layout/CircleArrowProcess"/>
    <dgm:cxn modelId="{DD418508-F97C-4AD9-ABDA-1EBC41AF9F88}" type="presParOf" srcId="{E5C98A99-8F89-49EC-A75B-A588E4AB37CC}" destId="{12A9023B-F092-4289-86CE-A30B88141B94}" srcOrd="0" destOrd="0" presId="urn:microsoft.com/office/officeart/2009/layout/CircleArrowProcess"/>
    <dgm:cxn modelId="{55E8CDF5-DFC5-4A3D-87CD-3D297C094202}" type="presParOf" srcId="{99EAF41F-F97D-4704-BA36-656394BE4434}" destId="{52D70246-5681-46F0-9B30-D48B4C8BE0E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BFE11-19D8-4B14-A49B-E5340FACAB9B}">
      <dsp:nvSpPr>
        <dsp:cNvPr id="0" name=""/>
        <dsp:cNvSpPr/>
      </dsp:nvSpPr>
      <dsp:spPr>
        <a:xfrm>
          <a:off x="-5114931" y="-783865"/>
          <a:ext cx="6093694" cy="6093694"/>
        </a:xfrm>
        <a:prstGeom prst="blockArc">
          <a:avLst>
            <a:gd name="adj1" fmla="val 18900000"/>
            <a:gd name="adj2" fmla="val 2700000"/>
            <a:gd name="adj3" fmla="val 354"/>
          </a:avLst>
        </a:prstGeom>
        <a:noFill/>
        <a:ln w="25400" cap="flat" cmpd="sng" algn="ctr">
          <a:solidFill>
            <a:schemeClr val="accent1">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4FB486-18B1-4F28-BB12-45EED095144E}">
      <dsp:nvSpPr>
        <dsp:cNvPr id="0" name=""/>
        <dsp:cNvSpPr/>
      </dsp:nvSpPr>
      <dsp:spPr>
        <a:xfrm>
          <a:off x="317496" y="205750"/>
          <a:ext cx="7851682" cy="411319"/>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PROBLEMA	</a:t>
          </a:r>
          <a:endParaRPr lang="es-EC" sz="2100" kern="1200" dirty="0"/>
        </a:p>
      </dsp:txBody>
      <dsp:txXfrm>
        <a:off x="317496" y="205750"/>
        <a:ext cx="7851682" cy="411319"/>
      </dsp:txXfrm>
    </dsp:sp>
    <dsp:sp modelId="{192221BD-9E97-4024-97DD-33CAF6A9EAF2}">
      <dsp:nvSpPr>
        <dsp:cNvPr id="0" name=""/>
        <dsp:cNvSpPr/>
      </dsp:nvSpPr>
      <dsp:spPr>
        <a:xfrm>
          <a:off x="60421" y="154335"/>
          <a:ext cx="514149" cy="514149"/>
        </a:xfrm>
        <a:prstGeom prst="ellipse">
          <a:avLst/>
        </a:prstGeom>
        <a:solidFill>
          <a:schemeClr val="lt1">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CC4CA0C-0078-4344-9766-13897C27892C}">
      <dsp:nvSpPr>
        <dsp:cNvPr id="0" name=""/>
        <dsp:cNvSpPr/>
      </dsp:nvSpPr>
      <dsp:spPr>
        <a:xfrm>
          <a:off x="689983" y="823091"/>
          <a:ext cx="7479195" cy="411319"/>
        </a:xfrm>
        <a:prstGeom prst="rect">
          <a:avLst/>
        </a:prstGeom>
        <a:gradFill rotWithShape="0">
          <a:gsLst>
            <a:gs pos="0">
              <a:schemeClr val="accent1">
                <a:shade val="80000"/>
                <a:hueOff val="51041"/>
                <a:satOff val="-732"/>
                <a:lumOff val="4269"/>
                <a:alphaOff val="0"/>
                <a:shade val="51000"/>
                <a:satMod val="130000"/>
              </a:schemeClr>
            </a:gs>
            <a:gs pos="80000">
              <a:schemeClr val="accent1">
                <a:shade val="80000"/>
                <a:hueOff val="51041"/>
                <a:satOff val="-732"/>
                <a:lumOff val="4269"/>
                <a:alphaOff val="0"/>
                <a:shade val="93000"/>
                <a:satMod val="130000"/>
              </a:schemeClr>
            </a:gs>
            <a:gs pos="100000">
              <a:schemeClr val="accent1">
                <a:shade val="80000"/>
                <a:hueOff val="51041"/>
                <a:satOff val="-732"/>
                <a:lumOff val="4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IDEA A DEFENDER</a:t>
          </a:r>
          <a:endParaRPr lang="es-EC" sz="2100" kern="1200" dirty="0"/>
        </a:p>
      </dsp:txBody>
      <dsp:txXfrm>
        <a:off x="689983" y="823091"/>
        <a:ext cx="7479195" cy="411319"/>
      </dsp:txXfrm>
    </dsp:sp>
    <dsp:sp modelId="{5BD7EFBB-1564-4D45-BBB5-063E8FAE319B}">
      <dsp:nvSpPr>
        <dsp:cNvPr id="0" name=""/>
        <dsp:cNvSpPr/>
      </dsp:nvSpPr>
      <dsp:spPr>
        <a:xfrm>
          <a:off x="432908" y="771676"/>
          <a:ext cx="514149" cy="514149"/>
        </a:xfrm>
        <a:prstGeom prst="ellipse">
          <a:avLst/>
        </a:prstGeom>
        <a:solidFill>
          <a:schemeClr val="lt1">
            <a:hueOff val="0"/>
            <a:satOff val="0"/>
            <a:lumOff val="0"/>
            <a:alphaOff val="0"/>
          </a:schemeClr>
        </a:solidFill>
        <a:ln w="9525" cap="flat" cmpd="sng" algn="ctr">
          <a:solidFill>
            <a:schemeClr val="accent1">
              <a:shade val="80000"/>
              <a:hueOff val="51041"/>
              <a:satOff val="-732"/>
              <a:lumOff val="42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6E60C4F-4305-4A83-81A0-533B0963A202}">
      <dsp:nvSpPr>
        <dsp:cNvPr id="0" name=""/>
        <dsp:cNvSpPr/>
      </dsp:nvSpPr>
      <dsp:spPr>
        <a:xfrm>
          <a:off x="894103" y="1439980"/>
          <a:ext cx="7275074" cy="411319"/>
        </a:xfrm>
        <a:prstGeom prst="rect">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JUSTIFICACIÓN</a:t>
          </a:r>
          <a:endParaRPr lang="es-EC" sz="2100" kern="1200" dirty="0"/>
        </a:p>
      </dsp:txBody>
      <dsp:txXfrm>
        <a:off x="894103" y="1439980"/>
        <a:ext cx="7275074" cy="411319"/>
      </dsp:txXfrm>
    </dsp:sp>
    <dsp:sp modelId="{EDA291B0-BD47-426A-A62D-84AB28D2E8AF}">
      <dsp:nvSpPr>
        <dsp:cNvPr id="0" name=""/>
        <dsp:cNvSpPr/>
      </dsp:nvSpPr>
      <dsp:spPr>
        <a:xfrm>
          <a:off x="637029" y="1388565"/>
          <a:ext cx="514149" cy="514149"/>
        </a:xfrm>
        <a:prstGeom prst="ellipse">
          <a:avLst/>
        </a:prstGeom>
        <a:solidFill>
          <a:schemeClr val="lt1">
            <a:hueOff val="0"/>
            <a:satOff val="0"/>
            <a:lumOff val="0"/>
            <a:alphaOff val="0"/>
          </a:schemeClr>
        </a:soli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96F61FF-701F-4198-A885-5EA6617149B8}">
      <dsp:nvSpPr>
        <dsp:cNvPr id="0" name=""/>
        <dsp:cNvSpPr/>
      </dsp:nvSpPr>
      <dsp:spPr>
        <a:xfrm>
          <a:off x="959277" y="2057321"/>
          <a:ext cx="7209900" cy="411319"/>
        </a:xfrm>
        <a:prstGeom prst="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OBJETIVOS</a:t>
          </a:r>
          <a:endParaRPr lang="es-EC" sz="2100" kern="1200" dirty="0"/>
        </a:p>
      </dsp:txBody>
      <dsp:txXfrm>
        <a:off x="959277" y="2057321"/>
        <a:ext cx="7209900" cy="411319"/>
      </dsp:txXfrm>
    </dsp:sp>
    <dsp:sp modelId="{45243693-E689-4B45-85A6-9744D9DF5175}">
      <dsp:nvSpPr>
        <dsp:cNvPr id="0" name=""/>
        <dsp:cNvSpPr/>
      </dsp:nvSpPr>
      <dsp:spPr>
        <a:xfrm>
          <a:off x="702203" y="2005906"/>
          <a:ext cx="514149" cy="514149"/>
        </a:xfrm>
        <a:prstGeom prst="ellipse">
          <a:avLst/>
        </a:prstGeom>
        <a:solidFill>
          <a:schemeClr val="lt1">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D2B3A83-7A86-4237-ADF4-D0DCABE4EE44}">
      <dsp:nvSpPr>
        <dsp:cNvPr id="0" name=""/>
        <dsp:cNvSpPr/>
      </dsp:nvSpPr>
      <dsp:spPr>
        <a:xfrm>
          <a:off x="894103" y="2674663"/>
          <a:ext cx="7275074" cy="411319"/>
        </a:xfrm>
        <a:prstGeom prst="rect">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MARCO LEGAL</a:t>
          </a:r>
          <a:endParaRPr lang="es-EC" sz="2100" kern="1200" dirty="0"/>
        </a:p>
      </dsp:txBody>
      <dsp:txXfrm>
        <a:off x="894103" y="2674663"/>
        <a:ext cx="7275074" cy="411319"/>
      </dsp:txXfrm>
    </dsp:sp>
    <dsp:sp modelId="{1E00BE30-B28A-47BB-AE63-DA2E80A5392A}">
      <dsp:nvSpPr>
        <dsp:cNvPr id="0" name=""/>
        <dsp:cNvSpPr/>
      </dsp:nvSpPr>
      <dsp:spPr>
        <a:xfrm>
          <a:off x="637029" y="2623248"/>
          <a:ext cx="514149" cy="514149"/>
        </a:xfrm>
        <a:prstGeom prst="ellipse">
          <a:avLst/>
        </a:prstGeom>
        <a:solidFill>
          <a:schemeClr val="lt1">
            <a:hueOff val="0"/>
            <a:satOff val="0"/>
            <a:lumOff val="0"/>
            <a:alphaOff val="0"/>
          </a:schemeClr>
        </a:soli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3D8FF19-65C6-4626-B162-19AF58C7396C}">
      <dsp:nvSpPr>
        <dsp:cNvPr id="0" name=""/>
        <dsp:cNvSpPr/>
      </dsp:nvSpPr>
      <dsp:spPr>
        <a:xfrm>
          <a:off x="689983" y="3291551"/>
          <a:ext cx="7479195" cy="411319"/>
        </a:xfrm>
        <a:prstGeom prst="rect">
          <a:avLst/>
        </a:prstGeom>
        <a:gradFill rotWithShape="0">
          <a:gsLst>
            <a:gs pos="0">
              <a:schemeClr val="accent1">
                <a:shade val="80000"/>
                <a:hueOff val="255205"/>
                <a:satOff val="-3660"/>
                <a:lumOff val="21346"/>
                <a:alphaOff val="0"/>
                <a:shade val="51000"/>
                <a:satMod val="130000"/>
              </a:schemeClr>
            </a:gs>
            <a:gs pos="80000">
              <a:schemeClr val="accent1">
                <a:shade val="80000"/>
                <a:hueOff val="255205"/>
                <a:satOff val="-3660"/>
                <a:lumOff val="21346"/>
                <a:alphaOff val="0"/>
                <a:shade val="93000"/>
                <a:satMod val="130000"/>
              </a:schemeClr>
            </a:gs>
            <a:gs pos="100000">
              <a:schemeClr val="accent1">
                <a:shade val="80000"/>
                <a:hueOff val="255205"/>
                <a:satOff val="-3660"/>
                <a:lumOff val="213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FUNDAMENTACIÓN METODOLÓGICA</a:t>
          </a:r>
          <a:endParaRPr lang="es-EC" sz="2100" kern="1200" dirty="0"/>
        </a:p>
      </dsp:txBody>
      <dsp:txXfrm>
        <a:off x="689983" y="3291551"/>
        <a:ext cx="7479195" cy="411319"/>
      </dsp:txXfrm>
    </dsp:sp>
    <dsp:sp modelId="{8EE29C1D-F196-4DCE-B4D5-2A5C85030D59}">
      <dsp:nvSpPr>
        <dsp:cNvPr id="0" name=""/>
        <dsp:cNvSpPr/>
      </dsp:nvSpPr>
      <dsp:spPr>
        <a:xfrm>
          <a:off x="432908" y="3240136"/>
          <a:ext cx="514149" cy="514149"/>
        </a:xfrm>
        <a:prstGeom prst="ellipse">
          <a:avLst/>
        </a:prstGeom>
        <a:solidFill>
          <a:schemeClr val="lt1">
            <a:hueOff val="0"/>
            <a:satOff val="0"/>
            <a:lumOff val="0"/>
            <a:alphaOff val="0"/>
          </a:schemeClr>
        </a:solidFill>
        <a:ln w="9525" cap="flat" cmpd="sng" algn="ctr">
          <a:solidFill>
            <a:schemeClr val="accent1">
              <a:shade val="80000"/>
              <a:hueOff val="255205"/>
              <a:satOff val="-3660"/>
              <a:lumOff val="2134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E20C28-D2CA-4AE2-AA1D-64FC12015467}">
      <dsp:nvSpPr>
        <dsp:cNvPr id="0" name=""/>
        <dsp:cNvSpPr/>
      </dsp:nvSpPr>
      <dsp:spPr>
        <a:xfrm>
          <a:off x="317496" y="3908893"/>
          <a:ext cx="7851682" cy="411319"/>
        </a:xfrm>
        <a:prstGeom prst="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PROPUESTA</a:t>
          </a:r>
          <a:endParaRPr lang="es-EC" sz="2100" kern="1200" dirty="0"/>
        </a:p>
      </dsp:txBody>
      <dsp:txXfrm>
        <a:off x="317496" y="3908893"/>
        <a:ext cx="7851682" cy="411319"/>
      </dsp:txXfrm>
    </dsp:sp>
    <dsp:sp modelId="{2217895A-33FD-49DA-BD10-B195C4519424}">
      <dsp:nvSpPr>
        <dsp:cNvPr id="0" name=""/>
        <dsp:cNvSpPr/>
      </dsp:nvSpPr>
      <dsp:spPr>
        <a:xfrm>
          <a:off x="60421" y="3857478"/>
          <a:ext cx="514149" cy="514149"/>
        </a:xfrm>
        <a:prstGeom prst="ellipse">
          <a:avLst/>
        </a:prstGeom>
        <a:solidFill>
          <a:schemeClr val="lt1">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2B45E-39FD-47ED-90DD-4B371B362107}">
      <dsp:nvSpPr>
        <dsp:cNvPr id="0" name=""/>
        <dsp:cNvSpPr/>
      </dsp:nvSpPr>
      <dsp:spPr>
        <a:xfrm rot="4396374">
          <a:off x="2127785" y="994393"/>
          <a:ext cx="4313837" cy="3008364"/>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7B3C5-89CC-42CC-873C-80470F5D475C}">
      <dsp:nvSpPr>
        <dsp:cNvPr id="0" name=""/>
        <dsp:cNvSpPr/>
      </dsp:nvSpPr>
      <dsp:spPr>
        <a:xfrm>
          <a:off x="3743762" y="1387209"/>
          <a:ext cx="108937" cy="10893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5552-B22C-4104-82D2-97AA54741CE3}">
      <dsp:nvSpPr>
        <dsp:cNvPr id="0" name=""/>
        <dsp:cNvSpPr/>
      </dsp:nvSpPr>
      <dsp:spPr>
        <a:xfrm>
          <a:off x="4489687" y="1988866"/>
          <a:ext cx="108937" cy="10893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085E1-DD99-4B55-8FD9-D0CF686CE5B1}">
      <dsp:nvSpPr>
        <dsp:cNvPr id="0" name=""/>
        <dsp:cNvSpPr/>
      </dsp:nvSpPr>
      <dsp:spPr>
        <a:xfrm>
          <a:off x="5048718" y="2692465"/>
          <a:ext cx="108937" cy="10893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91A80-7AF1-4371-A3D1-DCD40B75632F}">
      <dsp:nvSpPr>
        <dsp:cNvPr id="0" name=""/>
        <dsp:cNvSpPr/>
      </dsp:nvSpPr>
      <dsp:spPr>
        <a:xfrm>
          <a:off x="1838598" y="0"/>
          <a:ext cx="203384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s-EC" sz="2000" b="1" kern="1200" dirty="0" smtClean="0"/>
            <a:t>PROCESO LOGÍSTICO DE COGUAR </a:t>
          </a:r>
          <a:endParaRPr lang="es-EC" sz="2000" b="1" kern="1200" dirty="0"/>
        </a:p>
      </dsp:txBody>
      <dsp:txXfrm>
        <a:off x="1838598" y="0"/>
        <a:ext cx="2033840" cy="799544"/>
      </dsp:txXfrm>
    </dsp:sp>
    <dsp:sp modelId="{B1580D17-5C0D-4B6E-AB91-F78960CAFA2D}">
      <dsp:nvSpPr>
        <dsp:cNvPr id="0" name=""/>
        <dsp:cNvSpPr/>
      </dsp:nvSpPr>
      <dsp:spPr>
        <a:xfrm>
          <a:off x="4367156" y="1041906"/>
          <a:ext cx="2968308"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C" sz="2000" b="1" kern="1200" dirty="0" smtClean="0"/>
            <a:t>EXTENSO Y DEMORADO</a:t>
          </a:r>
          <a:endParaRPr lang="es-EC" sz="2000" b="1" kern="1200" dirty="0"/>
        </a:p>
      </dsp:txBody>
      <dsp:txXfrm>
        <a:off x="4367156" y="1041906"/>
        <a:ext cx="2968308" cy="799544"/>
      </dsp:txXfrm>
    </dsp:sp>
    <dsp:sp modelId="{B3CDFD63-AEC4-4BBE-90F1-7046EF347987}">
      <dsp:nvSpPr>
        <dsp:cNvPr id="0" name=""/>
        <dsp:cNvSpPr/>
      </dsp:nvSpPr>
      <dsp:spPr>
        <a:xfrm>
          <a:off x="1234472" y="1540765"/>
          <a:ext cx="3841219" cy="2019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effectLst/>
              <a:latin typeface="+mn-lt"/>
              <a:ea typeface="+mn-ea"/>
              <a:cs typeface="+mn-cs"/>
            </a:rPr>
            <a:t>PARTICIPANDO </a:t>
          </a:r>
        </a:p>
        <a:p>
          <a:pPr lvl="0" algn="just" defTabSz="800100">
            <a:lnSpc>
              <a:spcPct val="90000"/>
            </a:lnSpc>
            <a:spcBef>
              <a:spcPct val="0"/>
            </a:spcBef>
            <a:spcAft>
              <a:spcPct val="35000"/>
            </a:spcAft>
          </a:pPr>
          <a:r>
            <a:rPr lang="es-EC" sz="1800" b="1" kern="1200" dirty="0" smtClean="0">
              <a:solidFill>
                <a:schemeClr val="tx1"/>
              </a:solidFill>
              <a:effectLst/>
              <a:latin typeface="+mn-lt"/>
              <a:ea typeface="+mn-ea"/>
              <a:cs typeface="+mn-cs"/>
            </a:rPr>
            <a:t>-PERSONAL FINANCIERO</a:t>
          </a:r>
        </a:p>
        <a:p>
          <a:pPr lvl="0" algn="just" defTabSz="800100">
            <a:lnSpc>
              <a:spcPct val="90000"/>
            </a:lnSpc>
            <a:spcBef>
              <a:spcPct val="0"/>
            </a:spcBef>
            <a:spcAft>
              <a:spcPct val="35000"/>
            </a:spcAft>
          </a:pPr>
          <a:r>
            <a:rPr lang="es-EC" sz="1800" b="1" kern="1200" dirty="0" smtClean="0">
              <a:solidFill>
                <a:schemeClr val="tx1"/>
              </a:solidFill>
              <a:effectLst/>
              <a:latin typeface="+mn-lt"/>
              <a:ea typeface="+mn-ea"/>
              <a:cs typeface="+mn-cs"/>
            </a:rPr>
            <a:t>-UNIDAD DE COMPRAS PÚBLICAS</a:t>
          </a:r>
        </a:p>
        <a:p>
          <a:pPr lvl="0" algn="just" defTabSz="800100">
            <a:lnSpc>
              <a:spcPct val="90000"/>
            </a:lnSpc>
            <a:spcBef>
              <a:spcPct val="0"/>
            </a:spcBef>
            <a:spcAft>
              <a:spcPct val="35000"/>
            </a:spcAft>
          </a:pPr>
          <a:r>
            <a:rPr lang="es-EC" sz="1800" b="1" kern="1200" dirty="0" smtClean="0">
              <a:solidFill>
                <a:schemeClr val="tx1"/>
              </a:solidFill>
              <a:effectLst/>
              <a:latin typeface="+mn-lt"/>
              <a:ea typeface="+mn-ea"/>
              <a:cs typeface="+mn-cs"/>
            </a:rPr>
            <a:t>-DIRNEA </a:t>
          </a:r>
        </a:p>
      </dsp:txBody>
      <dsp:txXfrm>
        <a:off x="1234472" y="1540765"/>
        <a:ext cx="3841219" cy="2019201"/>
      </dsp:txXfrm>
    </dsp:sp>
    <dsp:sp modelId="{C87DC1C6-E94D-4468-8BEF-356B990DC27D}">
      <dsp:nvSpPr>
        <dsp:cNvPr id="0" name=""/>
        <dsp:cNvSpPr/>
      </dsp:nvSpPr>
      <dsp:spPr>
        <a:xfrm>
          <a:off x="5521499" y="2347162"/>
          <a:ext cx="1813966"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C" sz="2000" b="1" kern="1200" dirty="0" smtClean="0"/>
            <a:t>FALLAS</a:t>
          </a:r>
          <a:endParaRPr lang="es-EC" sz="2000" b="1" kern="1200" dirty="0"/>
        </a:p>
      </dsp:txBody>
      <dsp:txXfrm>
        <a:off x="5521499" y="2347162"/>
        <a:ext cx="1813966" cy="799544"/>
      </dsp:txXfrm>
    </dsp:sp>
    <dsp:sp modelId="{ED31E5EE-CF53-4BE9-8E3A-4704F49A7967}">
      <dsp:nvSpPr>
        <dsp:cNvPr id="0" name=""/>
        <dsp:cNvSpPr/>
      </dsp:nvSpPr>
      <dsp:spPr>
        <a:xfrm>
          <a:off x="4587031" y="4197607"/>
          <a:ext cx="2748433"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s-EC" sz="2000" b="1" kern="1200" dirty="0" smtClean="0"/>
            <a:t>ATRASO EN LAS ACTIVIDADES DE CONTROL MARÍTIMO</a:t>
          </a:r>
          <a:endParaRPr lang="es-EC" sz="2000" b="1" kern="1200" dirty="0"/>
        </a:p>
      </dsp:txBody>
      <dsp:txXfrm>
        <a:off x="4587031" y="4197607"/>
        <a:ext cx="2748433" cy="7995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D8EE-F603-459F-9957-FA559FA31798}">
      <dsp:nvSpPr>
        <dsp:cNvPr id="0" name=""/>
        <dsp:cNvSpPr/>
      </dsp:nvSpPr>
      <dsp:spPr>
        <a:xfrm>
          <a:off x="1069847" y="748675"/>
          <a:ext cx="7159752" cy="3700116"/>
        </a:xfrm>
        <a:prstGeom prst="rect">
          <a:avLst/>
        </a:prstGeom>
        <a:solidFill>
          <a:schemeClr val="accent1">
            <a:tint val="50000"/>
            <a:hueOff val="0"/>
            <a:satOff val="0"/>
            <a:lumOff val="0"/>
            <a:alphaOff val="0"/>
          </a:schemeClr>
        </a:solidFill>
        <a:ln>
          <a:noFill/>
        </a:ln>
        <a:effectLst/>
        <a:sp3d z="-30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08BDFBE-5867-493C-8E88-7DBC2563DBB7}">
      <dsp:nvSpPr>
        <dsp:cNvPr id="0" name=""/>
        <dsp:cNvSpPr/>
      </dsp:nvSpPr>
      <dsp:spPr>
        <a:xfrm>
          <a:off x="954633" y="1215893"/>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2667000">
            <a:lnSpc>
              <a:spcPct val="90000"/>
            </a:lnSpc>
            <a:spcBef>
              <a:spcPct val="0"/>
            </a:spcBef>
            <a:spcAft>
              <a:spcPct val="35000"/>
            </a:spcAft>
          </a:pPr>
          <a:r>
            <a:rPr lang="es-EC" sz="6000" kern="1200" dirty="0" smtClean="0"/>
            <a:t>2015</a:t>
          </a:r>
        </a:p>
        <a:p>
          <a:pPr lvl="0" algn="l" defTabSz="2667000">
            <a:lnSpc>
              <a:spcPct val="90000"/>
            </a:lnSpc>
            <a:spcBef>
              <a:spcPct val="0"/>
            </a:spcBef>
            <a:spcAft>
              <a:spcPct val="35000"/>
            </a:spcAft>
          </a:pPr>
          <a:r>
            <a:rPr lang="es-EC" sz="6000" kern="1200" dirty="0" smtClean="0"/>
            <a:t>4.836.984</a:t>
          </a:r>
          <a:endParaRPr lang="es-EC" sz="6000" kern="1200" dirty="0"/>
        </a:p>
      </dsp:txBody>
      <dsp:txXfrm>
        <a:off x="954633" y="1215893"/>
        <a:ext cx="3324758" cy="3165404"/>
      </dsp:txXfrm>
    </dsp:sp>
    <dsp:sp modelId="{4DE29EB9-6AE1-455D-828F-3540F00207F2}">
      <dsp:nvSpPr>
        <dsp:cNvPr id="0" name=""/>
        <dsp:cNvSpPr/>
      </dsp:nvSpPr>
      <dsp:spPr>
        <a:xfrm>
          <a:off x="4353458" y="1215893"/>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2667000">
            <a:lnSpc>
              <a:spcPct val="90000"/>
            </a:lnSpc>
            <a:spcBef>
              <a:spcPct val="0"/>
            </a:spcBef>
            <a:spcAft>
              <a:spcPct val="35000"/>
            </a:spcAft>
          </a:pPr>
          <a:r>
            <a:rPr lang="es-EC" sz="6000" kern="1200" dirty="0" smtClean="0"/>
            <a:t>2016</a:t>
          </a:r>
        </a:p>
        <a:p>
          <a:pPr lvl="0" algn="l" defTabSz="2667000">
            <a:lnSpc>
              <a:spcPct val="90000"/>
            </a:lnSpc>
            <a:spcBef>
              <a:spcPct val="0"/>
            </a:spcBef>
            <a:spcAft>
              <a:spcPct val="35000"/>
            </a:spcAft>
          </a:pPr>
          <a:r>
            <a:rPr lang="es-EC" sz="6000" kern="1200" dirty="0" smtClean="0"/>
            <a:t>2.466.715</a:t>
          </a:r>
          <a:endParaRPr lang="es-EC" sz="6000" kern="1200" dirty="0"/>
        </a:p>
      </dsp:txBody>
      <dsp:txXfrm>
        <a:off x="4353458" y="1215893"/>
        <a:ext cx="3324758" cy="3165404"/>
      </dsp:txXfrm>
    </dsp:sp>
    <dsp:sp modelId="{7988D66E-947C-4B33-9067-6D1AF611A218}">
      <dsp:nvSpPr>
        <dsp:cNvPr id="0" name=""/>
        <dsp:cNvSpPr/>
      </dsp:nvSpPr>
      <dsp:spPr>
        <a:xfrm>
          <a:off x="0" y="42686"/>
          <a:ext cx="1399032" cy="1399032"/>
        </a:xfrm>
        <a:prstGeom prst="plus">
          <a:avLst>
            <a:gd name="adj" fmla="val 3281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3EFD07-77E0-45DC-A13C-961EEE5B734A}">
      <dsp:nvSpPr>
        <dsp:cNvPr id="0" name=""/>
        <dsp:cNvSpPr/>
      </dsp:nvSpPr>
      <dsp:spPr>
        <a:xfrm>
          <a:off x="6912864" y="545811"/>
          <a:ext cx="1316736" cy="451233"/>
        </a:xfrm>
        <a:prstGeom prst="rect">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87C7BC-2EFB-4318-ADB9-3ACC4F3A6833}">
      <dsp:nvSpPr>
        <dsp:cNvPr id="0" name=""/>
        <dsp:cNvSpPr/>
      </dsp:nvSpPr>
      <dsp:spPr>
        <a:xfrm>
          <a:off x="4320539" y="1222662"/>
          <a:ext cx="822" cy="3023265"/>
        </a:xfrm>
        <a:prstGeom prst="line">
          <a:avLst/>
        </a:pr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9B5DA-C07F-4816-8420-C4222DC0BB7B}">
      <dsp:nvSpPr>
        <dsp:cNvPr id="0" name=""/>
        <dsp:cNvSpPr/>
      </dsp:nvSpPr>
      <dsp:spPr>
        <a:xfrm>
          <a:off x="0" y="404211"/>
          <a:ext cx="8229600" cy="134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s-EC" sz="1900" kern="1200" smtClean="0"/>
            <a:t>Optimizar el proceso de abastecimiento de recursos materiales e insumos en las Unidades del Comando de Guardacostas, para mejorar la seguridad en el control marítimo. </a:t>
          </a:r>
          <a:endParaRPr lang="es-EC" sz="1900" kern="1200"/>
        </a:p>
      </dsp:txBody>
      <dsp:txXfrm>
        <a:off x="0" y="404211"/>
        <a:ext cx="8229600" cy="1346625"/>
      </dsp:txXfrm>
    </dsp:sp>
    <dsp:sp modelId="{EE0D0113-2593-45C3-845D-A378DF25A79E}">
      <dsp:nvSpPr>
        <dsp:cNvPr id="0" name=""/>
        <dsp:cNvSpPr/>
      </dsp:nvSpPr>
      <dsp:spPr>
        <a:xfrm>
          <a:off x="411480" y="123771"/>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EC" sz="2400" b="1" kern="1200" dirty="0" smtClean="0"/>
            <a:t>Objetivo</a:t>
          </a:r>
          <a:endParaRPr lang="es-EC" sz="2400" kern="1200" dirty="0"/>
        </a:p>
      </dsp:txBody>
      <dsp:txXfrm>
        <a:off x="438860" y="151151"/>
        <a:ext cx="5705960" cy="506120"/>
      </dsp:txXfrm>
    </dsp:sp>
    <dsp:sp modelId="{41D9D95D-B2EA-4B8C-B147-7077002860A0}">
      <dsp:nvSpPr>
        <dsp:cNvPr id="0" name=""/>
        <dsp:cNvSpPr/>
      </dsp:nvSpPr>
      <dsp:spPr>
        <a:xfrm>
          <a:off x="0" y="2133876"/>
          <a:ext cx="8229600"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Comandante del Comando de Guardacostas de la Armada del Ecuador.</a:t>
          </a:r>
          <a:endParaRPr lang="es-EC" sz="1900" kern="1200" dirty="0"/>
        </a:p>
      </dsp:txBody>
      <dsp:txXfrm>
        <a:off x="0" y="2133876"/>
        <a:ext cx="8229600" cy="1077300"/>
      </dsp:txXfrm>
    </dsp:sp>
    <dsp:sp modelId="{C234705D-46A2-4AD2-A03B-8DF86AA7152B}">
      <dsp:nvSpPr>
        <dsp:cNvPr id="0" name=""/>
        <dsp:cNvSpPr/>
      </dsp:nvSpPr>
      <dsp:spPr>
        <a:xfrm>
          <a:off x="411480" y="1853436"/>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EC" sz="2400" b="1" kern="1200" dirty="0" smtClean="0"/>
            <a:t>Responsable de la Aplicación</a:t>
          </a:r>
          <a:endParaRPr lang="es-EC" sz="2400" kern="1200" dirty="0"/>
        </a:p>
      </dsp:txBody>
      <dsp:txXfrm>
        <a:off x="438860" y="1880816"/>
        <a:ext cx="5705960" cy="506120"/>
      </dsp:txXfrm>
    </dsp:sp>
    <dsp:sp modelId="{31D302C4-FFAE-4536-8BE2-C38344ED8863}">
      <dsp:nvSpPr>
        <dsp:cNvPr id="0" name=""/>
        <dsp:cNvSpPr/>
      </dsp:nvSpPr>
      <dsp:spPr>
        <a:xfrm>
          <a:off x="0" y="3594216"/>
          <a:ext cx="8229600" cy="8079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Mantener disponible  suficiente de recursos materiales e insumos. </a:t>
          </a:r>
          <a:endParaRPr lang="es-EC" sz="1900" kern="1200" dirty="0"/>
        </a:p>
      </dsp:txBody>
      <dsp:txXfrm>
        <a:off x="0" y="3594216"/>
        <a:ext cx="8229600" cy="807975"/>
      </dsp:txXfrm>
    </dsp:sp>
    <dsp:sp modelId="{8D10E570-9BAC-4CE3-8830-2E1249375660}">
      <dsp:nvSpPr>
        <dsp:cNvPr id="0" name=""/>
        <dsp:cNvSpPr/>
      </dsp:nvSpPr>
      <dsp:spPr>
        <a:xfrm>
          <a:off x="411480" y="3313776"/>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EC" sz="2400" b="1" kern="1200" dirty="0" smtClean="0"/>
            <a:t>Política</a:t>
          </a:r>
          <a:endParaRPr lang="es-EC" sz="2400" kern="1200" dirty="0"/>
        </a:p>
      </dsp:txBody>
      <dsp:txXfrm>
        <a:off x="438860" y="3341156"/>
        <a:ext cx="5705960"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F371-C814-4747-9511-08AB5C7D0DE0}">
      <dsp:nvSpPr>
        <dsp:cNvPr id="0" name=""/>
        <dsp:cNvSpPr/>
      </dsp:nvSpPr>
      <dsp:spPr>
        <a:xfrm>
          <a:off x="-4820892" y="-738850"/>
          <a:ext cx="5741949" cy="5741949"/>
        </a:xfrm>
        <a:prstGeom prst="blockArc">
          <a:avLst>
            <a:gd name="adj1" fmla="val 18900000"/>
            <a:gd name="adj2" fmla="val 2700000"/>
            <a:gd name="adj3" fmla="val 376"/>
          </a:avLst>
        </a:pr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5F602A-B852-4679-AD3C-08568C53CEA5}">
      <dsp:nvSpPr>
        <dsp:cNvPr id="0" name=""/>
        <dsp:cNvSpPr/>
      </dsp:nvSpPr>
      <dsp:spPr>
        <a:xfrm>
          <a:off x="482357" y="327835"/>
          <a:ext cx="7380173" cy="65601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9" tIns="55880" rIns="55880" bIns="55880" numCol="1" spcCol="1270" anchor="ctr" anchorCtr="0">
          <a:noAutofit/>
        </a:bodyPr>
        <a:lstStyle/>
        <a:p>
          <a:pPr lvl="0" algn="l" defTabSz="977900">
            <a:lnSpc>
              <a:spcPct val="90000"/>
            </a:lnSpc>
            <a:spcBef>
              <a:spcPct val="0"/>
            </a:spcBef>
            <a:spcAft>
              <a:spcPct val="35000"/>
            </a:spcAft>
          </a:pPr>
          <a:r>
            <a:rPr lang="es-ES" sz="2200" b="0" kern="1200" dirty="0" smtClean="0">
              <a:latin typeface="Arial" panose="020B0604020202020204" pitchFamily="34" charset="0"/>
              <a:cs typeface="Arial" panose="020B0604020202020204" pitchFamily="34" charset="0"/>
            </a:rPr>
            <a:t>Demanda promedio o requerimiento (R).</a:t>
          </a:r>
          <a:endParaRPr lang="es-EC" sz="2200" kern="1200" dirty="0"/>
        </a:p>
      </dsp:txBody>
      <dsp:txXfrm>
        <a:off x="482357" y="327835"/>
        <a:ext cx="7380173" cy="656011"/>
      </dsp:txXfrm>
    </dsp:sp>
    <dsp:sp modelId="{C28E3FF7-C9A9-43C0-9952-9D77E00E4466}">
      <dsp:nvSpPr>
        <dsp:cNvPr id="0" name=""/>
        <dsp:cNvSpPr/>
      </dsp:nvSpPr>
      <dsp:spPr>
        <a:xfrm>
          <a:off x="72349" y="245833"/>
          <a:ext cx="820014" cy="8200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73F41A2-9871-4111-9021-977979082D79}">
      <dsp:nvSpPr>
        <dsp:cNvPr id="0" name=""/>
        <dsp:cNvSpPr/>
      </dsp:nvSpPr>
      <dsp:spPr>
        <a:xfrm>
          <a:off x="858464" y="1312023"/>
          <a:ext cx="7004066" cy="656011"/>
        </a:xfrm>
        <a:prstGeom prst="rect">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9" tIns="55880" rIns="55880" bIns="55880" numCol="1" spcCol="1270" anchor="ctr" anchorCtr="0">
          <a:noAutofit/>
        </a:bodyPr>
        <a:lstStyle/>
        <a:p>
          <a:pPr lvl="0" algn="l" defTabSz="977900">
            <a:lnSpc>
              <a:spcPct val="90000"/>
            </a:lnSpc>
            <a:spcBef>
              <a:spcPct val="0"/>
            </a:spcBef>
            <a:spcAft>
              <a:spcPct val="35000"/>
            </a:spcAft>
          </a:pPr>
          <a:r>
            <a:rPr lang="es-ES" sz="2200" b="0" kern="1200" dirty="0" smtClean="0">
              <a:latin typeface="Arial" panose="020B0604020202020204" pitchFamily="34" charset="0"/>
              <a:cs typeface="Arial" panose="020B0604020202020204" pitchFamily="34" charset="0"/>
            </a:rPr>
            <a:t>Se calcula el costo de cada orden del pedido (S).</a:t>
          </a:r>
          <a:endParaRPr lang="es-EC" sz="2200" kern="1200" dirty="0"/>
        </a:p>
      </dsp:txBody>
      <dsp:txXfrm>
        <a:off x="858464" y="1312023"/>
        <a:ext cx="7004066" cy="656011"/>
      </dsp:txXfrm>
    </dsp:sp>
    <dsp:sp modelId="{39DC0824-A621-4A87-9BB7-6DC293F1EE94}">
      <dsp:nvSpPr>
        <dsp:cNvPr id="0" name=""/>
        <dsp:cNvSpPr/>
      </dsp:nvSpPr>
      <dsp:spPr>
        <a:xfrm>
          <a:off x="448456" y="1230022"/>
          <a:ext cx="820014" cy="8200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D36E56D-CD6E-4135-8743-12AE3F81D676}">
      <dsp:nvSpPr>
        <dsp:cNvPr id="0" name=""/>
        <dsp:cNvSpPr/>
      </dsp:nvSpPr>
      <dsp:spPr>
        <a:xfrm>
          <a:off x="858464" y="2296212"/>
          <a:ext cx="7004066" cy="656011"/>
        </a:xfrm>
        <a:prstGeom prst="rect">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9" tIns="55880" rIns="55880" bIns="55880" numCol="1" spcCol="1270" anchor="ctr" anchorCtr="0">
          <a:noAutofit/>
        </a:bodyPr>
        <a:lstStyle/>
        <a:p>
          <a:pPr lvl="0" algn="l" defTabSz="977900">
            <a:lnSpc>
              <a:spcPct val="90000"/>
            </a:lnSpc>
            <a:spcBef>
              <a:spcPct val="0"/>
            </a:spcBef>
            <a:spcAft>
              <a:spcPct val="35000"/>
            </a:spcAft>
          </a:pPr>
          <a:r>
            <a:rPr lang="es-ES" sz="2200" b="0" kern="1200" dirty="0" smtClean="0">
              <a:latin typeface="Arial" panose="020B0604020202020204" pitchFamily="34" charset="0"/>
              <a:cs typeface="Arial" panose="020B0604020202020204" pitchFamily="34" charset="0"/>
            </a:rPr>
            <a:t>Se calcula el costo por mantener el inventario (Ci). </a:t>
          </a:r>
          <a:endParaRPr lang="es-EC" sz="2200" kern="1200" dirty="0"/>
        </a:p>
      </dsp:txBody>
      <dsp:txXfrm>
        <a:off x="858464" y="2296212"/>
        <a:ext cx="7004066" cy="656011"/>
      </dsp:txXfrm>
    </dsp:sp>
    <dsp:sp modelId="{8F73A2A5-9397-42D3-BB97-AC6F46507312}">
      <dsp:nvSpPr>
        <dsp:cNvPr id="0" name=""/>
        <dsp:cNvSpPr/>
      </dsp:nvSpPr>
      <dsp:spPr>
        <a:xfrm>
          <a:off x="448456" y="2214210"/>
          <a:ext cx="820014" cy="8200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BA43628-4097-4FED-8892-E09DDEAA3766}">
      <dsp:nvSpPr>
        <dsp:cNvPr id="0" name=""/>
        <dsp:cNvSpPr/>
      </dsp:nvSpPr>
      <dsp:spPr>
        <a:xfrm>
          <a:off x="482357" y="3280400"/>
          <a:ext cx="7380173" cy="656011"/>
        </a:xfrm>
        <a:prstGeom prst="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9" tIns="55880" rIns="55880" bIns="55880" numCol="1" spcCol="1270" anchor="ctr" anchorCtr="0">
          <a:noAutofit/>
        </a:bodyPr>
        <a:lstStyle/>
        <a:p>
          <a:pPr lvl="0" algn="l" defTabSz="977900">
            <a:lnSpc>
              <a:spcPct val="90000"/>
            </a:lnSpc>
            <a:spcBef>
              <a:spcPct val="0"/>
            </a:spcBef>
            <a:spcAft>
              <a:spcPct val="35000"/>
            </a:spcAft>
          </a:pPr>
          <a:r>
            <a:rPr lang="es-ES" sz="2200" b="0" kern="1200" smtClean="0">
              <a:latin typeface="Arial" panose="020B0604020202020204" pitchFamily="34" charset="0"/>
              <a:cs typeface="Arial" panose="020B0604020202020204" pitchFamily="34" charset="0"/>
            </a:rPr>
            <a:t>Se determina el lote económico del pedido (Q)</a:t>
          </a:r>
          <a:endParaRPr lang="es-EC" sz="2200" kern="1200" dirty="0"/>
        </a:p>
      </dsp:txBody>
      <dsp:txXfrm>
        <a:off x="482357" y="3280400"/>
        <a:ext cx="7380173" cy="656011"/>
      </dsp:txXfrm>
    </dsp:sp>
    <dsp:sp modelId="{9E97E14D-8F32-4D90-BA2C-1728137EC9BD}">
      <dsp:nvSpPr>
        <dsp:cNvPr id="0" name=""/>
        <dsp:cNvSpPr/>
      </dsp:nvSpPr>
      <dsp:spPr>
        <a:xfrm>
          <a:off x="72349" y="3198399"/>
          <a:ext cx="820014" cy="8200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D102D-0B72-4F3A-8A9A-7B184BC2328F}">
      <dsp:nvSpPr>
        <dsp:cNvPr id="0" name=""/>
        <dsp:cNvSpPr/>
      </dsp:nvSpPr>
      <dsp:spPr>
        <a:xfrm rot="5400000">
          <a:off x="401295" y="1792533"/>
          <a:ext cx="1205122" cy="2005296"/>
        </a:xfrm>
        <a:prstGeom prst="corner">
          <a:avLst>
            <a:gd name="adj1" fmla="val 16120"/>
            <a:gd name="adj2" fmla="val 1611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05689F-8A36-4A70-A04A-AA0F65F0AC75}">
      <dsp:nvSpPr>
        <dsp:cNvPr id="0" name=""/>
        <dsp:cNvSpPr/>
      </dsp:nvSpPr>
      <dsp:spPr>
        <a:xfrm>
          <a:off x="200130" y="2391685"/>
          <a:ext cx="1810393" cy="158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Resolución de problemas logísticos</a:t>
          </a:r>
          <a:endParaRPr lang="es-EC" sz="2000" kern="1200" dirty="0"/>
        </a:p>
      </dsp:txBody>
      <dsp:txXfrm>
        <a:off x="200130" y="2391685"/>
        <a:ext cx="1810393" cy="1586915"/>
      </dsp:txXfrm>
    </dsp:sp>
    <dsp:sp modelId="{FAF7F229-0C61-44EE-9354-9E87FFC09404}">
      <dsp:nvSpPr>
        <dsp:cNvPr id="0" name=""/>
        <dsp:cNvSpPr/>
      </dsp:nvSpPr>
      <dsp:spPr>
        <a:xfrm>
          <a:off x="1668940" y="1644901"/>
          <a:ext cx="341583" cy="341583"/>
        </a:xfrm>
        <a:prstGeom prst="triangle">
          <a:avLst>
            <a:gd name="adj" fmla="val 100000"/>
          </a:avLst>
        </a:prstGeom>
        <a:gradFill rotWithShape="0">
          <a:gsLst>
            <a:gs pos="0">
              <a:schemeClr val="accent5">
                <a:shade val="80000"/>
                <a:hueOff val="34203"/>
                <a:satOff val="-373"/>
                <a:lumOff val="4263"/>
                <a:alphaOff val="0"/>
                <a:shade val="51000"/>
                <a:satMod val="130000"/>
              </a:schemeClr>
            </a:gs>
            <a:gs pos="80000">
              <a:schemeClr val="accent5">
                <a:shade val="80000"/>
                <a:hueOff val="34203"/>
                <a:satOff val="-373"/>
                <a:lumOff val="4263"/>
                <a:alphaOff val="0"/>
                <a:shade val="93000"/>
                <a:satMod val="130000"/>
              </a:schemeClr>
            </a:gs>
            <a:gs pos="100000">
              <a:schemeClr val="accent5">
                <a:shade val="80000"/>
                <a:hueOff val="34203"/>
                <a:satOff val="-373"/>
                <a:lumOff val="42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4F218F-6346-428C-8B4A-42514FBBCDA0}">
      <dsp:nvSpPr>
        <dsp:cNvPr id="0" name=""/>
        <dsp:cNvSpPr/>
      </dsp:nvSpPr>
      <dsp:spPr>
        <a:xfrm rot="5400000">
          <a:off x="2617570" y="1244113"/>
          <a:ext cx="1205122" cy="2005296"/>
        </a:xfrm>
        <a:prstGeom prst="corner">
          <a:avLst>
            <a:gd name="adj1" fmla="val 16120"/>
            <a:gd name="adj2" fmla="val 16110"/>
          </a:avLst>
        </a:prstGeom>
        <a:gradFill rotWithShape="0">
          <a:gsLst>
            <a:gs pos="0">
              <a:schemeClr val="accent5">
                <a:shade val="80000"/>
                <a:hueOff val="68407"/>
                <a:satOff val="-746"/>
                <a:lumOff val="8526"/>
                <a:alphaOff val="0"/>
                <a:shade val="51000"/>
                <a:satMod val="130000"/>
              </a:schemeClr>
            </a:gs>
            <a:gs pos="80000">
              <a:schemeClr val="accent5">
                <a:shade val="80000"/>
                <a:hueOff val="68407"/>
                <a:satOff val="-746"/>
                <a:lumOff val="8526"/>
                <a:alphaOff val="0"/>
                <a:shade val="93000"/>
                <a:satMod val="130000"/>
              </a:schemeClr>
            </a:gs>
            <a:gs pos="100000">
              <a:schemeClr val="accent5">
                <a:shade val="80000"/>
                <a:hueOff val="68407"/>
                <a:satOff val="-746"/>
                <a:lumOff val="85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3A3362-7BED-4714-9826-871DBF18F4AF}">
      <dsp:nvSpPr>
        <dsp:cNvPr id="0" name=""/>
        <dsp:cNvSpPr/>
      </dsp:nvSpPr>
      <dsp:spPr>
        <a:xfrm>
          <a:off x="2416405" y="1843265"/>
          <a:ext cx="1810393" cy="158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Estrategia clave para las fuerzas de combate</a:t>
          </a:r>
          <a:endParaRPr lang="es-EC" sz="2000" kern="1200" dirty="0"/>
        </a:p>
      </dsp:txBody>
      <dsp:txXfrm>
        <a:off x="2416405" y="1843265"/>
        <a:ext cx="1810393" cy="1586915"/>
      </dsp:txXfrm>
    </dsp:sp>
    <dsp:sp modelId="{252F6C5D-6E14-4EB4-9C81-FE08FEB3C87E}">
      <dsp:nvSpPr>
        <dsp:cNvPr id="0" name=""/>
        <dsp:cNvSpPr/>
      </dsp:nvSpPr>
      <dsp:spPr>
        <a:xfrm>
          <a:off x="3885215" y="1096481"/>
          <a:ext cx="341583" cy="341583"/>
        </a:xfrm>
        <a:prstGeom prst="triangle">
          <a:avLst>
            <a:gd name="adj" fmla="val 100000"/>
          </a:avLst>
        </a:prstGeom>
        <a:gradFill rotWithShape="0">
          <a:gsLst>
            <a:gs pos="0">
              <a:schemeClr val="accent5">
                <a:shade val="80000"/>
                <a:hueOff val="102610"/>
                <a:satOff val="-1119"/>
                <a:lumOff val="12789"/>
                <a:alphaOff val="0"/>
                <a:shade val="51000"/>
                <a:satMod val="130000"/>
              </a:schemeClr>
            </a:gs>
            <a:gs pos="80000">
              <a:schemeClr val="accent5">
                <a:shade val="80000"/>
                <a:hueOff val="102610"/>
                <a:satOff val="-1119"/>
                <a:lumOff val="12789"/>
                <a:alphaOff val="0"/>
                <a:shade val="93000"/>
                <a:satMod val="130000"/>
              </a:schemeClr>
            </a:gs>
            <a:gs pos="100000">
              <a:schemeClr val="accent5">
                <a:shade val="80000"/>
                <a:hueOff val="102610"/>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DB3457-AB24-4698-BDFA-BEC06DD0997E}">
      <dsp:nvSpPr>
        <dsp:cNvPr id="0" name=""/>
        <dsp:cNvSpPr/>
      </dsp:nvSpPr>
      <dsp:spPr>
        <a:xfrm rot="5400000">
          <a:off x="4833845" y="695694"/>
          <a:ext cx="1205122" cy="2005296"/>
        </a:xfrm>
        <a:prstGeom prst="corner">
          <a:avLst>
            <a:gd name="adj1" fmla="val 16120"/>
            <a:gd name="adj2" fmla="val 16110"/>
          </a:avLst>
        </a:prstGeom>
        <a:gradFill rotWithShape="0">
          <a:gsLst>
            <a:gs pos="0">
              <a:schemeClr val="accent5">
                <a:shade val="80000"/>
                <a:hueOff val="136814"/>
                <a:satOff val="-1492"/>
                <a:lumOff val="17053"/>
                <a:alphaOff val="0"/>
                <a:shade val="51000"/>
                <a:satMod val="130000"/>
              </a:schemeClr>
            </a:gs>
            <a:gs pos="80000">
              <a:schemeClr val="accent5">
                <a:shade val="80000"/>
                <a:hueOff val="136814"/>
                <a:satOff val="-1492"/>
                <a:lumOff val="17053"/>
                <a:alphaOff val="0"/>
                <a:shade val="93000"/>
                <a:satMod val="130000"/>
              </a:schemeClr>
            </a:gs>
            <a:gs pos="100000">
              <a:schemeClr val="accent5">
                <a:shade val="80000"/>
                <a:hueOff val="136814"/>
                <a:satOff val="-1492"/>
                <a:lumOff val="170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6BD933-6A02-4701-B7C3-ADB4DD1670B4}">
      <dsp:nvSpPr>
        <dsp:cNvPr id="0" name=""/>
        <dsp:cNvSpPr/>
      </dsp:nvSpPr>
      <dsp:spPr>
        <a:xfrm>
          <a:off x="4632680" y="1294846"/>
          <a:ext cx="1810393" cy="158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baseline="0" dirty="0" smtClean="0"/>
            <a:t>satisfacer las necesidades de diferentes escenarios</a:t>
          </a:r>
          <a:endParaRPr lang="es-EC" sz="2000" kern="1200" dirty="0"/>
        </a:p>
      </dsp:txBody>
      <dsp:txXfrm>
        <a:off x="4632680" y="1294846"/>
        <a:ext cx="1810393" cy="1586915"/>
      </dsp:txXfrm>
    </dsp:sp>
    <dsp:sp modelId="{71E15F4B-04F3-4C97-B323-C06BC8979B3D}">
      <dsp:nvSpPr>
        <dsp:cNvPr id="0" name=""/>
        <dsp:cNvSpPr/>
      </dsp:nvSpPr>
      <dsp:spPr>
        <a:xfrm>
          <a:off x="6101490" y="548062"/>
          <a:ext cx="341583" cy="341583"/>
        </a:xfrm>
        <a:prstGeom prst="triangle">
          <a:avLst>
            <a:gd name="adj" fmla="val 100000"/>
          </a:avLst>
        </a:prstGeom>
        <a:gradFill rotWithShape="0">
          <a:gsLst>
            <a:gs pos="0">
              <a:schemeClr val="accent5">
                <a:shade val="80000"/>
                <a:hueOff val="171017"/>
                <a:satOff val="-1865"/>
                <a:lumOff val="21316"/>
                <a:alphaOff val="0"/>
                <a:shade val="51000"/>
                <a:satMod val="130000"/>
              </a:schemeClr>
            </a:gs>
            <a:gs pos="80000">
              <a:schemeClr val="accent5">
                <a:shade val="80000"/>
                <a:hueOff val="171017"/>
                <a:satOff val="-1865"/>
                <a:lumOff val="21316"/>
                <a:alphaOff val="0"/>
                <a:shade val="93000"/>
                <a:satMod val="130000"/>
              </a:schemeClr>
            </a:gs>
            <a:gs pos="100000">
              <a:schemeClr val="accent5">
                <a:shade val="80000"/>
                <a:hueOff val="171017"/>
                <a:satOff val="-1865"/>
                <a:lumOff val="21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27141AB-C077-424F-A1B4-9E899DDDC59E}">
      <dsp:nvSpPr>
        <dsp:cNvPr id="0" name=""/>
        <dsp:cNvSpPr/>
      </dsp:nvSpPr>
      <dsp:spPr>
        <a:xfrm rot="5400000">
          <a:off x="7050120" y="147275"/>
          <a:ext cx="1205122" cy="2005296"/>
        </a:xfrm>
        <a:prstGeom prst="corner">
          <a:avLst>
            <a:gd name="adj1" fmla="val 16120"/>
            <a:gd name="adj2" fmla="val 16110"/>
          </a:avLst>
        </a:prstGeom>
        <a:gradFill rotWithShape="0">
          <a:gsLst>
            <a:gs pos="0">
              <a:schemeClr val="accent5">
                <a:shade val="80000"/>
                <a:hueOff val="205221"/>
                <a:satOff val="-2238"/>
                <a:lumOff val="25579"/>
                <a:alphaOff val="0"/>
                <a:shade val="51000"/>
                <a:satMod val="130000"/>
              </a:schemeClr>
            </a:gs>
            <a:gs pos="80000">
              <a:schemeClr val="accent5">
                <a:shade val="80000"/>
                <a:hueOff val="205221"/>
                <a:satOff val="-2238"/>
                <a:lumOff val="25579"/>
                <a:alphaOff val="0"/>
                <a:shade val="93000"/>
                <a:satMod val="130000"/>
              </a:schemeClr>
            </a:gs>
            <a:gs pos="100000">
              <a:schemeClr val="accent5">
                <a:shade val="80000"/>
                <a:hueOff val="205221"/>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8A8AEE-E4F9-4E23-96E4-0F34ABEC03B0}">
      <dsp:nvSpPr>
        <dsp:cNvPr id="0" name=""/>
        <dsp:cNvSpPr/>
      </dsp:nvSpPr>
      <dsp:spPr>
        <a:xfrm>
          <a:off x="6848955" y="746426"/>
          <a:ext cx="1810393" cy="158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Soluciona problemas de abastecimiento  y distribución de recursos</a:t>
          </a:r>
          <a:endParaRPr lang="es-EC" sz="2000" kern="1200" dirty="0"/>
        </a:p>
      </dsp:txBody>
      <dsp:txXfrm>
        <a:off x="6848955" y="746426"/>
        <a:ext cx="1810393" cy="1586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760C3-D36C-4110-B711-417E7C721BBD}">
      <dsp:nvSpPr>
        <dsp:cNvPr id="0" name=""/>
        <dsp:cNvSpPr/>
      </dsp:nvSpPr>
      <dsp:spPr>
        <a:xfrm>
          <a:off x="637270" y="0"/>
          <a:ext cx="7222402" cy="5373216"/>
        </a:xfrm>
        <a:prstGeom prs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85D70F2-DCFE-4580-BD82-65BDD7170502}">
      <dsp:nvSpPr>
        <dsp:cNvPr id="0" name=""/>
        <dsp:cNvSpPr/>
      </dsp:nvSpPr>
      <dsp:spPr>
        <a:xfrm>
          <a:off x="466" y="1412779"/>
          <a:ext cx="2607686" cy="25476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Órgano operativo de control marítimo</a:t>
          </a:r>
          <a:endParaRPr lang="es-EC" sz="1800" kern="1200" dirty="0"/>
        </a:p>
      </dsp:txBody>
      <dsp:txXfrm>
        <a:off x="124832" y="1537145"/>
        <a:ext cx="2358954" cy="2298924"/>
      </dsp:txXfrm>
    </dsp:sp>
    <dsp:sp modelId="{0D82D90A-4DD5-4093-A812-BA1B9599DA60}">
      <dsp:nvSpPr>
        <dsp:cNvPr id="0" name=""/>
        <dsp:cNvSpPr/>
      </dsp:nvSpPr>
      <dsp:spPr>
        <a:xfrm>
          <a:off x="2944628" y="1412779"/>
          <a:ext cx="2607686" cy="2547656"/>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Busca velar por el cumplimiento de las leyes y reglamentos nacionales y convenios internacionales</a:t>
          </a:r>
          <a:endParaRPr lang="es-EC" sz="1800" kern="1200" dirty="0"/>
        </a:p>
      </dsp:txBody>
      <dsp:txXfrm>
        <a:off x="3068994" y="1537145"/>
        <a:ext cx="2358954" cy="2298924"/>
      </dsp:txXfrm>
    </dsp:sp>
    <dsp:sp modelId="{3C594A4B-41C8-4281-A40D-6120C109F69C}">
      <dsp:nvSpPr>
        <dsp:cNvPr id="0" name=""/>
        <dsp:cNvSpPr/>
      </dsp:nvSpPr>
      <dsp:spPr>
        <a:xfrm>
          <a:off x="5888790" y="1412779"/>
          <a:ext cx="2607686" cy="254765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-Seguridad de la vida humana en el mar</a:t>
          </a:r>
        </a:p>
        <a:p>
          <a:pPr lvl="0" algn="just" defTabSz="800100">
            <a:lnSpc>
              <a:spcPct val="90000"/>
            </a:lnSpc>
            <a:spcBef>
              <a:spcPct val="0"/>
            </a:spcBef>
            <a:spcAft>
              <a:spcPct val="35000"/>
            </a:spcAft>
          </a:pPr>
          <a:r>
            <a:rPr lang="es-EC" sz="1800" kern="1200" dirty="0" smtClean="0"/>
            <a:t>-Actividad marítima</a:t>
          </a:r>
        </a:p>
        <a:p>
          <a:pPr lvl="0" algn="just" defTabSz="800100">
            <a:lnSpc>
              <a:spcPct val="90000"/>
            </a:lnSpc>
            <a:spcBef>
              <a:spcPct val="0"/>
            </a:spcBef>
            <a:spcAft>
              <a:spcPct val="35000"/>
            </a:spcAft>
          </a:pPr>
          <a:r>
            <a:rPr lang="es-EC" sz="1800" kern="1200" dirty="0" smtClean="0"/>
            <a:t>-Neutralizar las actividades ilícitas</a:t>
          </a:r>
        </a:p>
        <a:p>
          <a:pPr lvl="0" algn="just" defTabSz="800100">
            <a:lnSpc>
              <a:spcPct val="90000"/>
            </a:lnSpc>
            <a:spcBef>
              <a:spcPct val="0"/>
            </a:spcBef>
            <a:spcAft>
              <a:spcPct val="35000"/>
            </a:spcAft>
          </a:pPr>
          <a:r>
            <a:rPr lang="es-EC" sz="1800" kern="1200" dirty="0" smtClean="0"/>
            <a:t>-Dar protección a los recursos y al medio marino costero.</a:t>
          </a:r>
          <a:endParaRPr lang="es-EC" sz="1800" kern="1200" dirty="0"/>
        </a:p>
      </dsp:txBody>
      <dsp:txXfrm>
        <a:off x="6013156" y="1537145"/>
        <a:ext cx="2358954" cy="2298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FCD8A-1716-4A96-8416-792CAB278AD0}">
      <dsp:nvSpPr>
        <dsp:cNvPr id="0" name=""/>
        <dsp:cNvSpPr/>
      </dsp:nvSpPr>
      <dsp:spPr>
        <a:xfrm>
          <a:off x="0" y="129691"/>
          <a:ext cx="8686800" cy="5429250"/>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D38C203-FE2C-4150-9F35-CC28DFEFB175}">
      <dsp:nvSpPr>
        <dsp:cNvPr id="0" name=""/>
        <dsp:cNvSpPr/>
      </dsp:nvSpPr>
      <dsp:spPr>
        <a:xfrm>
          <a:off x="1103223" y="3876959"/>
          <a:ext cx="225856" cy="22585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561832-29E4-4B6F-86C6-45AD5B90DD9A}">
      <dsp:nvSpPr>
        <dsp:cNvPr id="0" name=""/>
        <dsp:cNvSpPr/>
      </dsp:nvSpPr>
      <dsp:spPr>
        <a:xfrm>
          <a:off x="1216152" y="3989888"/>
          <a:ext cx="2024024" cy="156905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9677" tIns="0" rIns="0" bIns="0" numCol="1" spcCol="1270" anchor="t" anchorCtr="0">
          <a:noAutofit/>
        </a:bodyPr>
        <a:lstStyle/>
        <a:p>
          <a:pPr lvl="0" algn="just" defTabSz="977900">
            <a:lnSpc>
              <a:spcPct val="90000"/>
            </a:lnSpc>
            <a:spcBef>
              <a:spcPct val="0"/>
            </a:spcBef>
            <a:spcAft>
              <a:spcPct val="35000"/>
            </a:spcAft>
          </a:pPr>
          <a:r>
            <a:rPr lang="es-EC" sz="2200" kern="1200" dirty="0" smtClean="0"/>
            <a:t>No conformidades en la previsión y obtención de requerimientos</a:t>
          </a:r>
          <a:endParaRPr lang="es-EC" sz="2200" kern="1200" dirty="0"/>
        </a:p>
      </dsp:txBody>
      <dsp:txXfrm>
        <a:off x="1216152" y="3989888"/>
        <a:ext cx="2024024" cy="1569053"/>
      </dsp:txXfrm>
    </dsp:sp>
    <dsp:sp modelId="{050005BB-6C2F-4205-8467-1802C7ECDF29}">
      <dsp:nvSpPr>
        <dsp:cNvPr id="0" name=""/>
        <dsp:cNvSpPr/>
      </dsp:nvSpPr>
      <dsp:spPr>
        <a:xfrm>
          <a:off x="3096844" y="2401289"/>
          <a:ext cx="408279" cy="40827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682579-8C39-430F-9583-898F93BFDA94}">
      <dsp:nvSpPr>
        <dsp:cNvPr id="0" name=""/>
        <dsp:cNvSpPr/>
      </dsp:nvSpPr>
      <dsp:spPr>
        <a:xfrm>
          <a:off x="3300984" y="2605429"/>
          <a:ext cx="2084832" cy="29535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6339" tIns="0" rIns="0" bIns="0" numCol="1" spcCol="1270" anchor="t" anchorCtr="0">
          <a:noAutofit/>
        </a:bodyPr>
        <a:lstStyle/>
        <a:p>
          <a:pPr lvl="0" algn="just" defTabSz="977900">
            <a:lnSpc>
              <a:spcPct val="90000"/>
            </a:lnSpc>
            <a:spcBef>
              <a:spcPct val="0"/>
            </a:spcBef>
            <a:spcAft>
              <a:spcPct val="35000"/>
            </a:spcAft>
          </a:pPr>
          <a:r>
            <a:rPr lang="es-EC" sz="2200" kern="1200" dirty="0" smtClean="0"/>
            <a:t>Interrupción de las operaciones de control o retrasos de las diferentes unidades</a:t>
          </a:r>
          <a:endParaRPr lang="es-EC" sz="2200" kern="1200" dirty="0"/>
        </a:p>
      </dsp:txBody>
      <dsp:txXfrm>
        <a:off x="3300984" y="2605429"/>
        <a:ext cx="2084832" cy="2953512"/>
      </dsp:txXfrm>
    </dsp:sp>
    <dsp:sp modelId="{D84E5453-CEEB-444F-B4DE-6F755A5B099E}">
      <dsp:nvSpPr>
        <dsp:cNvPr id="0" name=""/>
        <dsp:cNvSpPr/>
      </dsp:nvSpPr>
      <dsp:spPr>
        <a:xfrm>
          <a:off x="5494401" y="1503291"/>
          <a:ext cx="564642" cy="56464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E89B74-4420-427F-94DF-06967C3E35A0}">
      <dsp:nvSpPr>
        <dsp:cNvPr id="0" name=""/>
        <dsp:cNvSpPr/>
      </dsp:nvSpPr>
      <dsp:spPr>
        <a:xfrm>
          <a:off x="5776722" y="1785612"/>
          <a:ext cx="2084832" cy="37733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9192" tIns="0" rIns="0" bIns="0" numCol="1" spcCol="1270" anchor="t" anchorCtr="0">
          <a:noAutofit/>
        </a:bodyPr>
        <a:lstStyle/>
        <a:p>
          <a:pPr lvl="0" algn="just" defTabSz="977900">
            <a:lnSpc>
              <a:spcPct val="90000"/>
            </a:lnSpc>
            <a:spcBef>
              <a:spcPct val="0"/>
            </a:spcBef>
            <a:spcAft>
              <a:spcPct val="35000"/>
            </a:spcAft>
          </a:pPr>
          <a:r>
            <a:rPr lang="es-EC" sz="2200" kern="1200" dirty="0" smtClean="0"/>
            <a:t>No se lleva un control idóneo de las diferentes actividades.</a:t>
          </a:r>
          <a:endParaRPr lang="es-EC" sz="2200" kern="1200" dirty="0"/>
        </a:p>
      </dsp:txBody>
      <dsp:txXfrm>
        <a:off x="5776722" y="1785612"/>
        <a:ext cx="2084832" cy="3773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76D5C-35AA-4DFC-9160-FCB723FCF50E}">
      <dsp:nvSpPr>
        <dsp:cNvPr id="0" name=""/>
        <dsp:cNvSpPr/>
      </dsp:nvSpPr>
      <dsp:spPr>
        <a:xfrm rot="5400000">
          <a:off x="513948" y="1312414"/>
          <a:ext cx="1538357" cy="2559791"/>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283A14-2897-4564-8572-BB126F0B74AB}">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El diseño de un Plan de Logística Operativa Naval </a:t>
          </a:r>
          <a:endParaRPr lang="es-EC" sz="2000" kern="1200" dirty="0"/>
        </a:p>
      </dsp:txBody>
      <dsp:txXfrm>
        <a:off x="257157" y="2077240"/>
        <a:ext cx="2310994" cy="2025722"/>
      </dsp:txXfrm>
    </dsp:sp>
    <dsp:sp modelId="{2F6E54F4-6EDA-4634-9D66-3ED046F28B2B}">
      <dsp:nvSpPr>
        <dsp:cNvPr id="0" name=""/>
        <dsp:cNvSpPr/>
      </dsp:nvSpPr>
      <dsp:spPr>
        <a:xfrm>
          <a:off x="2132115" y="1123959"/>
          <a:ext cx="436036" cy="436036"/>
        </a:xfrm>
        <a:prstGeom prst="triangle">
          <a:avLst>
            <a:gd name="adj" fmla="val 1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AA5926-8D1F-4938-9E09-BFEB56E8C378}">
      <dsp:nvSpPr>
        <dsp:cNvPr id="0" name=""/>
        <dsp:cNvSpPr/>
      </dsp:nvSpPr>
      <dsp:spPr>
        <a:xfrm rot="5400000">
          <a:off x="3343056" y="612348"/>
          <a:ext cx="1538357" cy="2559791"/>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A4E6AC-AACB-4B1D-9CFB-C9890C76DB6E}">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Aplicado a las Unidades del Comando de Guardacostas</a:t>
          </a:r>
          <a:endParaRPr lang="es-EC" sz="2000" kern="1200" dirty="0"/>
        </a:p>
      </dsp:txBody>
      <dsp:txXfrm>
        <a:off x="3086266" y="1377174"/>
        <a:ext cx="2310994" cy="2025722"/>
      </dsp:txXfrm>
    </dsp:sp>
    <dsp:sp modelId="{DC063557-7E0B-416C-B35B-A0D834408B39}">
      <dsp:nvSpPr>
        <dsp:cNvPr id="0" name=""/>
        <dsp:cNvSpPr/>
      </dsp:nvSpPr>
      <dsp:spPr>
        <a:xfrm>
          <a:off x="4961224" y="423894"/>
          <a:ext cx="436036" cy="436036"/>
        </a:xfrm>
        <a:prstGeom prst="triangle">
          <a:avLst>
            <a:gd name="adj" fmla="val 1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7A151E-D1AC-47E9-9289-91CD77DD066B}">
      <dsp:nvSpPr>
        <dsp:cNvPr id="0" name=""/>
        <dsp:cNvSpPr/>
      </dsp:nvSpPr>
      <dsp:spPr>
        <a:xfrm rot="5400000">
          <a:off x="6172165" y="-87716"/>
          <a:ext cx="1538357" cy="2559791"/>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E7485B-80FF-42D8-9B55-8AF8CFC73A4C}">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Contribuirá a la optimización en la planeación y control de las actividades de abastecimiento y distribución de recursos.</a:t>
          </a:r>
          <a:endParaRPr lang="es-EC" sz="2000" kern="1200" dirty="0"/>
        </a:p>
      </dsp:txBody>
      <dsp:txXfrm>
        <a:off x="5915374" y="677109"/>
        <a:ext cx="2310994" cy="20257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A1230-E25D-447C-BA97-DF418DD48F9B}">
      <dsp:nvSpPr>
        <dsp:cNvPr id="0" name=""/>
        <dsp:cNvSpPr/>
      </dsp:nvSpPr>
      <dsp:spPr>
        <a:xfrm>
          <a:off x="3390743" y="0"/>
          <a:ext cx="1843798" cy="11984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En el mar territorial ecuatoriano se realizan varias actividades</a:t>
          </a:r>
          <a:endParaRPr lang="es-EC" sz="1600" b="1" kern="1200" dirty="0"/>
        </a:p>
      </dsp:txBody>
      <dsp:txXfrm>
        <a:off x="3449247" y="58504"/>
        <a:ext cx="1726790" cy="1081461"/>
      </dsp:txXfrm>
    </dsp:sp>
    <dsp:sp modelId="{C734B281-4196-4730-9F91-EC24F7393408}">
      <dsp:nvSpPr>
        <dsp:cNvPr id="0" name=""/>
        <dsp:cNvSpPr/>
      </dsp:nvSpPr>
      <dsp:spPr>
        <a:xfrm>
          <a:off x="1957675" y="611708"/>
          <a:ext cx="4788800" cy="4788800"/>
        </a:xfrm>
        <a:custGeom>
          <a:avLst/>
          <a:gdLst/>
          <a:ahLst/>
          <a:cxnLst/>
          <a:rect l="0" t="0" r="0" b="0"/>
          <a:pathLst>
            <a:path>
              <a:moveTo>
                <a:pt x="3513728" y="277738"/>
              </a:moveTo>
              <a:arcTo wR="2394400" hR="2394400" stAng="17872240" swAng="114793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D13100A-A089-4B7F-A43E-36FA208587F9}">
      <dsp:nvSpPr>
        <dsp:cNvPr id="0" name=""/>
        <dsp:cNvSpPr/>
      </dsp:nvSpPr>
      <dsp:spPr>
        <a:xfrm>
          <a:off x="5667967" y="1573383"/>
          <a:ext cx="1843798" cy="11984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Controles para minimizar diferentes actos delictivos </a:t>
          </a:r>
          <a:endParaRPr lang="es-EC" sz="1600" b="1" kern="1200" dirty="0"/>
        </a:p>
      </dsp:txBody>
      <dsp:txXfrm>
        <a:off x="5726471" y="1631887"/>
        <a:ext cx="1726790" cy="1081461"/>
      </dsp:txXfrm>
    </dsp:sp>
    <dsp:sp modelId="{AC79DC18-F389-437D-800E-115F955137B9}">
      <dsp:nvSpPr>
        <dsp:cNvPr id="0" name=""/>
        <dsp:cNvSpPr/>
      </dsp:nvSpPr>
      <dsp:spPr>
        <a:xfrm>
          <a:off x="1937050" y="457365"/>
          <a:ext cx="4788800" cy="4788800"/>
        </a:xfrm>
        <a:custGeom>
          <a:avLst/>
          <a:gdLst/>
          <a:ahLst/>
          <a:cxnLst/>
          <a:rect l="0" t="0" r="0" b="0"/>
          <a:pathLst>
            <a:path>
              <a:moveTo>
                <a:pt x="4777843" y="2623207"/>
              </a:moveTo>
              <a:arcTo wR="2394400" hR="2394400" stAng="21929010" swAng="137173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C147F22-09A6-41CC-8742-8F46133A77CE}">
      <dsp:nvSpPr>
        <dsp:cNvPr id="0" name=""/>
        <dsp:cNvSpPr/>
      </dsp:nvSpPr>
      <dsp:spPr>
        <a:xfrm>
          <a:off x="4798145" y="4250417"/>
          <a:ext cx="1843798" cy="11984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Seguir criterios de previsión de los requerimientos logísticos</a:t>
          </a:r>
          <a:endParaRPr lang="es-EC" sz="1600" b="1" kern="1200" dirty="0"/>
        </a:p>
      </dsp:txBody>
      <dsp:txXfrm>
        <a:off x="4856649" y="4308921"/>
        <a:ext cx="1726790" cy="1081461"/>
      </dsp:txXfrm>
    </dsp:sp>
    <dsp:sp modelId="{922D1CE3-9421-48EE-A655-77BEEFC2D2D1}">
      <dsp:nvSpPr>
        <dsp:cNvPr id="0" name=""/>
        <dsp:cNvSpPr/>
      </dsp:nvSpPr>
      <dsp:spPr>
        <a:xfrm>
          <a:off x="1745652" y="572678"/>
          <a:ext cx="4788800" cy="4788800"/>
        </a:xfrm>
        <a:custGeom>
          <a:avLst/>
          <a:gdLst/>
          <a:ahLst/>
          <a:cxnLst/>
          <a:rect l="0" t="0" r="0" b="0"/>
          <a:pathLst>
            <a:path>
              <a:moveTo>
                <a:pt x="2864813" y="4742136"/>
              </a:moveTo>
              <a:arcTo wR="2394400" hR="2394400" stAng="4720184" swAng="841650"/>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2122765-BD7F-4A27-8ABF-415FED6879C9}">
      <dsp:nvSpPr>
        <dsp:cNvPr id="0" name=""/>
        <dsp:cNvSpPr/>
      </dsp:nvSpPr>
      <dsp:spPr>
        <a:xfrm>
          <a:off x="1991187" y="4335177"/>
          <a:ext cx="1843798" cy="11984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Disponibilidad de unidades operativas para las operaciones de patrullaje </a:t>
          </a:r>
          <a:endParaRPr lang="es-EC" sz="1600" b="1" kern="1200" dirty="0"/>
        </a:p>
      </dsp:txBody>
      <dsp:txXfrm>
        <a:off x="2049691" y="4393681"/>
        <a:ext cx="1726790" cy="1081461"/>
      </dsp:txXfrm>
    </dsp:sp>
    <dsp:sp modelId="{0027E16E-4720-46F0-B1C7-07B3A4483669}">
      <dsp:nvSpPr>
        <dsp:cNvPr id="0" name=""/>
        <dsp:cNvSpPr/>
      </dsp:nvSpPr>
      <dsp:spPr>
        <a:xfrm>
          <a:off x="1926079" y="602901"/>
          <a:ext cx="4788800" cy="4788800"/>
        </a:xfrm>
        <a:custGeom>
          <a:avLst/>
          <a:gdLst/>
          <a:ahLst/>
          <a:cxnLst/>
          <a:rect l="0" t="0" r="0" b="0"/>
          <a:pathLst>
            <a:path>
              <a:moveTo>
                <a:pt x="254062" y="3467763"/>
              </a:moveTo>
              <a:arcTo wR="2394400" hR="2394400" stAng="9201994" swAng="1359930"/>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C31E10D-9F5E-4C30-8582-9D624964BF6C}">
      <dsp:nvSpPr>
        <dsp:cNvPr id="0" name=""/>
        <dsp:cNvSpPr/>
      </dsp:nvSpPr>
      <dsp:spPr>
        <a:xfrm>
          <a:off x="1121370" y="1658156"/>
          <a:ext cx="1843798" cy="11984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Control marítimo contra la piratería, el narcotráfico etc.</a:t>
          </a:r>
          <a:endParaRPr lang="es-EC" sz="1600" b="1" kern="1200" dirty="0"/>
        </a:p>
      </dsp:txBody>
      <dsp:txXfrm>
        <a:off x="1179874" y="1716660"/>
        <a:ext cx="1726790" cy="1081461"/>
      </dsp:txXfrm>
    </dsp:sp>
    <dsp:sp modelId="{84080BB5-44D9-4F22-935F-41958A064099}">
      <dsp:nvSpPr>
        <dsp:cNvPr id="0" name=""/>
        <dsp:cNvSpPr/>
      </dsp:nvSpPr>
      <dsp:spPr>
        <a:xfrm>
          <a:off x="1929830" y="597324"/>
          <a:ext cx="4788800" cy="4788800"/>
        </a:xfrm>
        <a:custGeom>
          <a:avLst/>
          <a:gdLst/>
          <a:ahLst/>
          <a:cxnLst/>
          <a:rect l="0" t="0" r="0" b="0"/>
          <a:pathLst>
            <a:path>
              <a:moveTo>
                <a:pt x="570824" y="842716"/>
              </a:moveTo>
              <a:arcTo wR="2394400" hR="2394400" stAng="13223671" swAng="1206623"/>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F42E8-FF8F-42B4-94CB-CDDD45A62933}">
      <dsp:nvSpPr>
        <dsp:cNvPr id="0" name=""/>
        <dsp:cNvSpPr/>
      </dsp:nvSpPr>
      <dsp:spPr>
        <a:xfrm>
          <a:off x="2571" y="1500925"/>
          <a:ext cx="2507456" cy="689632"/>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b="1" kern="1200" dirty="0" smtClean="0"/>
            <a:t>Modalidad de la investigación</a:t>
          </a:r>
          <a:endParaRPr lang="es-EC" sz="1900" b="1" kern="1200" dirty="0"/>
        </a:p>
      </dsp:txBody>
      <dsp:txXfrm>
        <a:off x="2571" y="1500925"/>
        <a:ext cx="2507456" cy="689632"/>
      </dsp:txXfrm>
    </dsp:sp>
    <dsp:sp modelId="{0A24EA27-364C-46E8-95C3-414DE6E2C5C6}">
      <dsp:nvSpPr>
        <dsp:cNvPr id="0" name=""/>
        <dsp:cNvSpPr/>
      </dsp:nvSpPr>
      <dsp:spPr>
        <a:xfrm>
          <a:off x="2571" y="2190557"/>
          <a:ext cx="2507456" cy="834480"/>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b="1" kern="1200" dirty="0" smtClean="0"/>
            <a:t>Bibliográfica</a:t>
          </a:r>
          <a:endParaRPr lang="es-EC" sz="1900" b="1" kern="1200" dirty="0"/>
        </a:p>
        <a:p>
          <a:pPr marL="171450" lvl="1" indent="-171450" algn="l" defTabSz="844550">
            <a:lnSpc>
              <a:spcPct val="90000"/>
            </a:lnSpc>
            <a:spcBef>
              <a:spcPct val="0"/>
            </a:spcBef>
            <a:spcAft>
              <a:spcPct val="15000"/>
            </a:spcAft>
            <a:buChar char="••"/>
          </a:pPr>
          <a:r>
            <a:rPr lang="es-EC" sz="1900" b="1" kern="1200" dirty="0" smtClean="0"/>
            <a:t>De campo</a:t>
          </a:r>
          <a:endParaRPr lang="es-EC" sz="1900" b="1" kern="1200" dirty="0"/>
        </a:p>
      </dsp:txBody>
      <dsp:txXfrm>
        <a:off x="2571" y="2190557"/>
        <a:ext cx="2507456" cy="834480"/>
      </dsp:txXfrm>
    </dsp:sp>
    <dsp:sp modelId="{1FB905E1-75DC-43C1-8E86-650E5AF03B11}">
      <dsp:nvSpPr>
        <dsp:cNvPr id="0" name=""/>
        <dsp:cNvSpPr/>
      </dsp:nvSpPr>
      <dsp:spPr>
        <a:xfrm>
          <a:off x="2861071" y="1500925"/>
          <a:ext cx="2507456" cy="689632"/>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b="1" kern="1200" dirty="0" smtClean="0"/>
            <a:t>Enfoques</a:t>
          </a:r>
          <a:endParaRPr lang="es-EC" sz="1900" b="1" kern="1200" dirty="0"/>
        </a:p>
      </dsp:txBody>
      <dsp:txXfrm>
        <a:off x="2861071" y="1500925"/>
        <a:ext cx="2507456" cy="689632"/>
      </dsp:txXfrm>
    </dsp:sp>
    <dsp:sp modelId="{5707B172-7317-43EB-97AB-F0D9D9344459}">
      <dsp:nvSpPr>
        <dsp:cNvPr id="0" name=""/>
        <dsp:cNvSpPr/>
      </dsp:nvSpPr>
      <dsp:spPr>
        <a:xfrm>
          <a:off x="2861071" y="2190557"/>
          <a:ext cx="2507456" cy="834480"/>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b="1" kern="1200" dirty="0" smtClean="0"/>
            <a:t>Mixto(Cuantitativo-Cualitativo)</a:t>
          </a:r>
          <a:endParaRPr lang="es-EC" sz="1900" b="1" kern="1200" dirty="0"/>
        </a:p>
      </dsp:txBody>
      <dsp:txXfrm>
        <a:off x="2861071" y="2190557"/>
        <a:ext cx="2507456" cy="834480"/>
      </dsp:txXfrm>
    </dsp:sp>
    <dsp:sp modelId="{EBAE2D3F-46B4-486B-B212-52340A37CD8C}">
      <dsp:nvSpPr>
        <dsp:cNvPr id="0" name=""/>
        <dsp:cNvSpPr/>
      </dsp:nvSpPr>
      <dsp:spPr>
        <a:xfrm>
          <a:off x="5719571" y="1500925"/>
          <a:ext cx="2507456" cy="689632"/>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b="1" kern="1200" dirty="0" smtClean="0"/>
            <a:t>Niveles</a:t>
          </a:r>
          <a:endParaRPr lang="es-EC" sz="1900" b="1" kern="1200" dirty="0"/>
        </a:p>
      </dsp:txBody>
      <dsp:txXfrm>
        <a:off x="5719571" y="1500925"/>
        <a:ext cx="2507456" cy="689632"/>
      </dsp:txXfrm>
    </dsp:sp>
    <dsp:sp modelId="{C086D23F-625A-4616-8220-B2EDBB2C4576}">
      <dsp:nvSpPr>
        <dsp:cNvPr id="0" name=""/>
        <dsp:cNvSpPr/>
      </dsp:nvSpPr>
      <dsp:spPr>
        <a:xfrm>
          <a:off x="5719571" y="2190557"/>
          <a:ext cx="2507456" cy="834480"/>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b="1" kern="1200" dirty="0" smtClean="0"/>
            <a:t>Descriptivo</a:t>
          </a:r>
          <a:endParaRPr lang="es-EC" sz="1900" b="1" kern="1200" dirty="0"/>
        </a:p>
        <a:p>
          <a:pPr marL="171450" lvl="1" indent="-171450" algn="l" defTabSz="844550">
            <a:lnSpc>
              <a:spcPct val="90000"/>
            </a:lnSpc>
            <a:spcBef>
              <a:spcPct val="0"/>
            </a:spcBef>
            <a:spcAft>
              <a:spcPct val="15000"/>
            </a:spcAft>
            <a:buChar char="••"/>
          </a:pPr>
          <a:r>
            <a:rPr lang="es-EC" sz="1900" b="1" kern="1200" dirty="0" smtClean="0"/>
            <a:t>Exploratoria</a:t>
          </a:r>
          <a:endParaRPr lang="es-EC" sz="1900" b="1" kern="1200" dirty="0"/>
        </a:p>
      </dsp:txBody>
      <dsp:txXfrm>
        <a:off x="5719571" y="2190557"/>
        <a:ext cx="2507456" cy="834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57676-2DF9-4F73-B525-792F3D055C10}">
      <dsp:nvSpPr>
        <dsp:cNvPr id="0" name=""/>
        <dsp:cNvSpPr/>
      </dsp:nvSpPr>
      <dsp:spPr>
        <a:xfrm>
          <a:off x="584595" y="0"/>
          <a:ext cx="6625420" cy="4404338"/>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D7482EE-7E2A-459A-9466-ABC50C2B834A}">
      <dsp:nvSpPr>
        <dsp:cNvPr id="0" name=""/>
        <dsp:cNvSpPr/>
      </dsp:nvSpPr>
      <dsp:spPr>
        <a:xfrm>
          <a:off x="8373" y="1321301"/>
          <a:ext cx="2508890" cy="1761735"/>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t>ENCUESTA</a:t>
          </a:r>
          <a:endParaRPr lang="es-EC" sz="2700" b="1" kern="1200" dirty="0"/>
        </a:p>
      </dsp:txBody>
      <dsp:txXfrm>
        <a:off x="94374" y="1407302"/>
        <a:ext cx="2336888" cy="1589733"/>
      </dsp:txXfrm>
    </dsp:sp>
    <dsp:sp modelId="{DCED452F-C614-40E4-AFAD-78E20BD9E1CF}">
      <dsp:nvSpPr>
        <dsp:cNvPr id="0" name=""/>
        <dsp:cNvSpPr/>
      </dsp:nvSpPr>
      <dsp:spPr>
        <a:xfrm>
          <a:off x="2642860" y="1321301"/>
          <a:ext cx="2508890" cy="1761735"/>
        </a:xfrm>
        <a:prstGeom prst="roundRect">
          <a:avLst/>
        </a:prstGeom>
        <a:solidFill>
          <a:schemeClr val="accent2">
            <a:hueOff val="2340759"/>
            <a:satOff val="-2919"/>
            <a:lumOff val="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t>ENTREVISTA</a:t>
          </a:r>
          <a:endParaRPr lang="es-EC" sz="2700" b="1" kern="1200" dirty="0"/>
        </a:p>
      </dsp:txBody>
      <dsp:txXfrm>
        <a:off x="2728861" y="1407302"/>
        <a:ext cx="2336888" cy="1589733"/>
      </dsp:txXfrm>
    </dsp:sp>
    <dsp:sp modelId="{4EEED088-1455-4DC8-B339-8E8BD6D5DE75}">
      <dsp:nvSpPr>
        <dsp:cNvPr id="0" name=""/>
        <dsp:cNvSpPr/>
      </dsp:nvSpPr>
      <dsp:spPr>
        <a:xfrm>
          <a:off x="5277348" y="1321301"/>
          <a:ext cx="2508890" cy="1761735"/>
        </a:xfrm>
        <a:prstGeom prst="roundRect">
          <a:avLst/>
        </a:prstGeom>
        <a:solidFill>
          <a:schemeClr val="accent2">
            <a:hueOff val="4681519"/>
            <a:satOff val="-5839"/>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t>OBSERVACIÓN DIRECTA</a:t>
          </a:r>
          <a:endParaRPr lang="es-EC" sz="2700" b="1" kern="1200" dirty="0"/>
        </a:p>
      </dsp:txBody>
      <dsp:txXfrm>
        <a:off x="5363349" y="1407302"/>
        <a:ext cx="2336888" cy="15897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4D0DF-A00B-48C4-903B-977BB973B3E4}">
      <dsp:nvSpPr>
        <dsp:cNvPr id="0" name=""/>
        <dsp:cNvSpPr/>
      </dsp:nvSpPr>
      <dsp:spPr>
        <a:xfrm>
          <a:off x="2016236" y="-2190"/>
          <a:ext cx="2738090" cy="273850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0CE8D-FAAB-44CF-9E0E-04FB1D16EC3E}">
      <dsp:nvSpPr>
        <dsp:cNvPr id="0" name=""/>
        <dsp:cNvSpPr/>
      </dsp:nvSpPr>
      <dsp:spPr>
        <a:xfrm>
          <a:off x="2604742" y="988684"/>
          <a:ext cx="1521504" cy="76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effectLst/>
              <a:latin typeface="+mn-lt"/>
              <a:ea typeface="+mn-ea"/>
              <a:cs typeface="+mn-cs"/>
            </a:rPr>
            <a:t>Demoras en el abastecimiento de recursos</a:t>
          </a:r>
          <a:endParaRPr lang="es-EC" sz="1800" kern="1200" dirty="0"/>
        </a:p>
      </dsp:txBody>
      <dsp:txXfrm>
        <a:off x="2604742" y="988684"/>
        <a:ext cx="1521504" cy="760570"/>
      </dsp:txXfrm>
    </dsp:sp>
    <dsp:sp modelId="{B1A2CF79-156B-462E-8BC6-8009252D9616}">
      <dsp:nvSpPr>
        <dsp:cNvPr id="0" name=""/>
        <dsp:cNvSpPr/>
      </dsp:nvSpPr>
      <dsp:spPr>
        <a:xfrm>
          <a:off x="1239039" y="1573475"/>
          <a:ext cx="2738090" cy="273850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D2040-DE70-4125-8AAB-DF0AB6A8BB0A}">
      <dsp:nvSpPr>
        <dsp:cNvPr id="0" name=""/>
        <dsp:cNvSpPr/>
      </dsp:nvSpPr>
      <dsp:spPr>
        <a:xfrm>
          <a:off x="1847332" y="2571261"/>
          <a:ext cx="1521504" cy="76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effectLst/>
              <a:latin typeface="+mn-lt"/>
              <a:ea typeface="+mn-ea"/>
              <a:cs typeface="+mn-cs"/>
            </a:rPr>
            <a:t>Falta de aplicación de una metodología </a:t>
          </a:r>
          <a:endParaRPr lang="es-EC" sz="1800" kern="1200" dirty="0"/>
        </a:p>
      </dsp:txBody>
      <dsp:txXfrm>
        <a:off x="1847332" y="2571261"/>
        <a:ext cx="1521504" cy="760570"/>
      </dsp:txXfrm>
    </dsp:sp>
    <dsp:sp modelId="{12A9023B-F092-4289-86CE-A30B88141B94}">
      <dsp:nvSpPr>
        <dsp:cNvPr id="0" name=""/>
        <dsp:cNvSpPr/>
      </dsp:nvSpPr>
      <dsp:spPr>
        <a:xfrm>
          <a:off x="2194414" y="3335244"/>
          <a:ext cx="2352444" cy="235338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70246-5681-46F0-9B30-D48B4C8BE0E9}">
      <dsp:nvSpPr>
        <dsp:cNvPr id="0" name=""/>
        <dsp:cNvSpPr/>
      </dsp:nvSpPr>
      <dsp:spPr>
        <a:xfrm>
          <a:off x="2608341" y="4156114"/>
          <a:ext cx="1521504" cy="76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No se cuenta con un plan de gestión</a:t>
          </a:r>
          <a:endParaRPr lang="es-EC" sz="1800" kern="1200" dirty="0"/>
        </a:p>
      </dsp:txBody>
      <dsp:txXfrm>
        <a:off x="2608341" y="4156114"/>
        <a:ext cx="1521504" cy="76057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29/11/2016</a:t>
            </a:fld>
            <a:endParaRPr lang="es-EC"/>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dirty="0" smtClean="0"/>
              <a:t>LA LOGÍSTICA OPERATIVA APLICADA AL COMANDO DE LAS UNIDADES GUARDACOSTAS EN LAS OPERACIONES DE CONTROL DEL ÁREA MARÍTIMA</a:t>
            </a:r>
            <a:endParaRPr lang="es-EC" sz="12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smtClean="0"/>
              <a:t>Aplica tres técnicas, encuesta, entrevista y observación directa</a:t>
            </a:r>
          </a:p>
          <a:p>
            <a:r>
              <a:rPr lang="es-EC" baseline="0" dirty="0" smtClean="0"/>
              <a:t>Aplica tres instrumentos, </a:t>
            </a:r>
          </a:p>
          <a:p>
            <a:r>
              <a:rPr lang="es-EC" baseline="0" dirty="0" smtClean="0"/>
              <a:t>Para encuesta, ..cuestionario de preguntas cerradas ( como el a veces, siempre, con frecuencia)..  </a:t>
            </a:r>
          </a:p>
          <a:p>
            <a:r>
              <a:rPr lang="es-EC" baseline="0" dirty="0" smtClean="0"/>
              <a:t>Para entrevista  al director del </a:t>
            </a:r>
            <a:r>
              <a:rPr lang="es-EC" baseline="0" dirty="0" err="1" smtClean="0"/>
              <a:t>coguar</a:t>
            </a:r>
            <a:r>
              <a:rPr lang="es-EC" baseline="0" dirty="0" smtClean="0"/>
              <a:t>.. Por medio de un instrumentos y la técnica es la guía no estructurada .- preguntar sin llevar un formato elaborado, hacerla ahí mismo</a:t>
            </a:r>
          </a:p>
          <a:p>
            <a:r>
              <a:rPr lang="es-EC" baseline="0" dirty="0" smtClean="0"/>
              <a:t>Y la guía estructurada.- cuando se lleva ya las preguntas </a:t>
            </a:r>
          </a:p>
          <a:p>
            <a:r>
              <a:rPr lang="es-EC" baseline="0" dirty="0" smtClean="0"/>
              <a:t>La entrevista es cualitativas, porque no tiene números son respuestas abiertas.</a:t>
            </a:r>
          </a:p>
          <a:p>
            <a:r>
              <a:rPr lang="es-EC" baseline="0" dirty="0" smtClean="0"/>
              <a:t>Observación directa</a:t>
            </a:r>
          </a:p>
          <a:p>
            <a:r>
              <a:rPr lang="es-EC" dirty="0"/>
              <a:t>Es una técnica que consiste en observar el fenómeno, hecho o caso, tomar información y registrarla para su posterior análisis; en ella se apoya el investigador para obtener el mayor numero de datos.</a:t>
            </a:r>
            <a:endParaRPr lang="es-EC" baseline="0" dirty="0" smtClean="0"/>
          </a:p>
          <a:p>
            <a:r>
              <a:rPr lang="es-EC" baseline="0" dirty="0" smtClean="0"/>
              <a:t>Se hizo cuando se observó y se verifico el proceso de la logística ( ficha de </a:t>
            </a:r>
            <a:r>
              <a:rPr lang="es-EC" baseline="0" dirty="0" err="1" smtClean="0"/>
              <a:t>observacion</a:t>
            </a:r>
            <a:r>
              <a:rPr lang="es-EC" baseline="0" dirty="0" smtClean="0"/>
              <a:t>) y se transcribió en el formato y se hizo el flujograma </a:t>
            </a:r>
          </a:p>
          <a:p>
            <a:endParaRPr lang="es-EC" dirty="0"/>
          </a:p>
        </p:txBody>
      </p:sp>
      <p:sp>
        <p:nvSpPr>
          <p:cNvPr id="4" name="3 Marcador de número de diapositiva"/>
          <p:cNvSpPr>
            <a:spLocks noGrp="1"/>
          </p:cNvSpPr>
          <p:nvPr>
            <p:ph type="sldNum" sz="quarter" idx="10"/>
          </p:nvPr>
        </p:nvSpPr>
        <p:spPr/>
        <p:txBody>
          <a:bodyPr/>
          <a:lstStyle/>
          <a:p>
            <a:fld id="{36E08136-9C88-47A2-930F-DFCDF126C053}" type="slidenum">
              <a:rPr lang="es-EC" smtClean="0"/>
              <a:t>12</a:t>
            </a:fld>
            <a:endParaRPr lang="es-EC"/>
          </a:p>
        </p:txBody>
      </p:sp>
    </p:spTree>
    <p:extLst>
      <p:ext uri="{BB962C8B-B14F-4D97-AF65-F5344CB8AC3E}">
        <p14:creationId xmlns:p14="http://schemas.microsoft.com/office/powerpoint/2010/main" val="145925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se obtiene que el 32% a veces los recibió, el 26% con frecuencia, el 19% rara vez, el 12% siempre los recibido de manera oportuna y el 11% nunca los recibió. La información obtenida permite conocer que los recursos materiales, insumos o suministros a veces son receptados en el tiempo oportuno, los mismos que sirven para el cumplimiento de las operaciones de control de las unidades del Comando de Guardacostas, por lo tanto al no contar con estos equipos se puede dificultar la actividad de control de actos ilícitos en el mar territorial ecuatoriano</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13</a:t>
            </a:fld>
            <a:endParaRPr lang="es-EC"/>
          </a:p>
        </p:txBody>
      </p:sp>
    </p:spTree>
    <p:extLst>
      <p:ext uri="{BB962C8B-B14F-4D97-AF65-F5344CB8AC3E}">
        <p14:creationId xmlns:p14="http://schemas.microsoft.com/office/powerpoint/2010/main" val="422337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se obtiene que el 91% consideran que es pertinente un plan logístico, mientras que el 9% señala que no requiere un plan. Los resultados evidencian que a criterio del personal de la institución se requiere que se implemente un plan logístico en la cadena de abastecimiento para optimizar la eficiencia de las operaciones navales del COGUAR, para conseguir que las actividades de control se realicen correctamente y no se genere pérdida de tiempo que se ve reflejado en el incremento de las actividades ilícitas en el mar. </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14</a:t>
            </a:fld>
            <a:endParaRPr lang="es-EC"/>
          </a:p>
        </p:txBody>
      </p:sp>
    </p:spTree>
    <p:extLst>
      <p:ext uri="{BB962C8B-B14F-4D97-AF65-F5344CB8AC3E}">
        <p14:creationId xmlns:p14="http://schemas.microsoft.com/office/powerpoint/2010/main" val="413465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entrevista efectuada al Director del COGUAR fundamentó la causa de la problemática inherente a las demoras en el abastecimiento de recursos, indicando que esta se debe a la falta de aplicación de una metodología para el pronóstico de los inventarios y para determinar el lote económico del pedido, además que no se cuenta con un manual o PLAN de gestión que coordine las actividades correspondientes a este elemento de la logística operativa, lo que a su vez tiene un impacto negativo en el cumplimiento de la misión institucional.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Nos damos</a:t>
            </a:r>
            <a:r>
              <a:rPr lang="es-ES" sz="1200" kern="1200" baseline="0" dirty="0" smtClean="0">
                <a:solidFill>
                  <a:schemeClr val="tx1"/>
                </a:solidFill>
                <a:effectLst/>
                <a:latin typeface="+mn-lt"/>
                <a:ea typeface="+mn-ea"/>
                <a:cs typeface="+mn-cs"/>
              </a:rPr>
              <a:t> cuenta que </a:t>
            </a:r>
            <a:r>
              <a:rPr lang="es-EC" sz="1200" kern="1200" dirty="0" smtClean="0">
                <a:solidFill>
                  <a:schemeClr val="tx1"/>
                </a:solidFill>
                <a:effectLst/>
                <a:latin typeface="+mn-lt"/>
                <a:ea typeface="+mn-ea"/>
                <a:cs typeface="+mn-cs"/>
              </a:rPr>
              <a:t>Tanto el personal como el Director del COGUAR indicaron que este Reparto Naval requiere de un PLAN logístico operativo para optimizar las labores operacionales que se realizan en altamar</a:t>
            </a: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176732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smtClean="0"/>
              <a:t>Observación directa</a:t>
            </a:r>
          </a:p>
          <a:p>
            <a:r>
              <a:rPr lang="es-EC" dirty="0" smtClean="0"/>
              <a:t>Es una técnica que consiste en observar el fenómeno, hecho o caso, tomar información y registrarla para su posterior análisis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primer hallazgo encontrado fue que el personal operativo del COGUAR solicita los materiales cuando no hay existencias de los recursos materiales significando que es necesario llevar a cabo el proceso de adquisiciones, el cual es demorado, porque no solo participa el personal financiero del Reparto Naval, sino también la DIRNEA y la Unidad de Compras Públicas </a:t>
            </a:r>
            <a:r>
              <a:rPr lang="es-ES" sz="1200" kern="1200" dirty="0" smtClean="0">
                <a:solidFill>
                  <a:schemeClr val="tx1"/>
                </a:solidFill>
                <a:effectLst/>
                <a:latin typeface="+mn-lt"/>
                <a:ea typeface="+mn-ea"/>
                <a:cs typeface="+mn-cs"/>
              </a:rPr>
              <a:t>por lo que en cualquier parte del proceso se pueden presentar fallas que pueden afectar la eficiencia del abastecimiento, que a su vez constituye una causa de atraso de las actividades en el control marítimo.</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2412694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El resumen del presupuesto evidencia del 2015 al 2016, disminuyó en un 50% aproximadamente desde 4,8 hasta 2,5 millones de dólares, lo que sustentó la problemática de la investigación, además que en el 2015 se cumplió con el 100% de la ejecución presupuestaria, indicador que bajó a 71% en el 2016, evidenciando la existencia del problema.</a:t>
            </a: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17</a:t>
            </a:fld>
            <a:endParaRPr lang="es-EC"/>
          </a:p>
        </p:txBody>
      </p:sp>
    </p:spTree>
    <p:extLst>
      <p:ext uri="{BB962C8B-B14F-4D97-AF65-F5344CB8AC3E}">
        <p14:creationId xmlns:p14="http://schemas.microsoft.com/office/powerpoint/2010/main" val="190645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pudo observar que en el año 2015  la planificación de operaciones anuales fue de 4212 patrullajes, mientras que en el 2016 fue de 3328, por lo que disminuye  un 21% de patrullajes lo que se asocia a un impacto por motivo de la ejecución presupuestaria que también</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18</a:t>
            </a:fld>
            <a:endParaRPr lang="es-EC"/>
          </a:p>
        </p:txBody>
      </p:sp>
    </p:spTree>
    <p:extLst>
      <p:ext uri="{BB962C8B-B14F-4D97-AF65-F5344CB8AC3E}">
        <p14:creationId xmlns:p14="http://schemas.microsoft.com/office/powerpoint/2010/main" val="3581416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está sustentado en la investigación de campo, porque los resultados evidenciaron un proceso inadecuado de abastecimiento de recursos materiales e insumos, que estuvo ligado a la falta de planeación de las compras y de los inventarios, además de la descoordinación entre las áreas que intervienen en el proceso de adquisiciones.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fallas en el proceso de adquisiciones repercuten en pérdida de tiempo durante el abastecimiento de recursos materiales, lo que a su vez genera demoras en la llegada de los requerimientos del COGUAR evitando que se cumpla el control marítimo que es función de este Reparto, además que se minimiza la seguridad para la ciudadanía en el mar territorial ecuatoriano.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se justifica debido a que el Reparto Naval carece de este tipo de documentación, al establecerla dentro del Comando de Guardacostas, se podrá implementar políticas adecuadas de abastecimiento a través de la aplicación de la cadena de suministro, de modo que se mantengan disponibles suficientes de materiales e insumos, que permitan operar de manera eficiente en el control marítimo.</a:t>
            </a:r>
            <a:endParaRPr lang="es-EC"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19</a:t>
            </a:fld>
            <a:endParaRPr lang="es-EC"/>
          </a:p>
        </p:txBody>
      </p:sp>
    </p:spTree>
    <p:extLst>
      <p:ext uri="{BB962C8B-B14F-4D97-AF65-F5344CB8AC3E}">
        <p14:creationId xmlns:p14="http://schemas.microsoft.com/office/powerpoint/2010/main" val="236848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Fundamentación de la Propuesta </a:t>
            </a:r>
          </a:p>
          <a:p>
            <a:r>
              <a:rPr lang="es-EC" sz="1200" kern="1200" dirty="0" smtClean="0">
                <a:solidFill>
                  <a:schemeClr val="tx1"/>
                </a:solidFill>
                <a:effectLst/>
                <a:latin typeface="+mn-lt"/>
                <a:ea typeface="+mn-ea"/>
                <a:cs typeface="+mn-cs"/>
              </a:rPr>
              <a:t>la cadena de abastecimiento</a:t>
            </a:r>
          </a:p>
          <a:p>
            <a:r>
              <a:rPr lang="es-EC" sz="1200" kern="1200" dirty="0" smtClean="0">
                <a:solidFill>
                  <a:schemeClr val="tx1"/>
                </a:solidFill>
                <a:effectLst/>
                <a:latin typeface="+mn-lt"/>
                <a:ea typeface="+mn-ea"/>
                <a:cs typeface="+mn-cs"/>
              </a:rPr>
              <a:t>fue sustentada por (</a:t>
            </a:r>
            <a:r>
              <a:rPr lang="es-EC" sz="1200" kern="1200" dirty="0" err="1" smtClean="0">
                <a:solidFill>
                  <a:schemeClr val="tx1"/>
                </a:solidFill>
                <a:effectLst/>
                <a:latin typeface="+mn-lt"/>
                <a:ea typeface="+mn-ea"/>
                <a:cs typeface="+mn-cs"/>
              </a:rPr>
              <a:t>Ballou</a:t>
            </a:r>
            <a:r>
              <a:rPr lang="es-EC" sz="1200" kern="1200" dirty="0" smtClean="0">
                <a:solidFill>
                  <a:schemeClr val="tx1"/>
                </a:solidFill>
                <a:effectLst/>
                <a:latin typeface="+mn-lt"/>
                <a:ea typeface="+mn-ea"/>
                <a:cs typeface="+mn-cs"/>
              </a:rPr>
              <a:t>, 2011), para quien “los modelos logísticos se interrelacionan con la gestión administrativa y operativa” (p. 11), así como con (</a:t>
            </a:r>
            <a:r>
              <a:rPr lang="es-EC" sz="1200" kern="1200" dirty="0" err="1" smtClean="0">
                <a:solidFill>
                  <a:schemeClr val="tx1"/>
                </a:solidFill>
                <a:effectLst/>
                <a:latin typeface="+mn-lt"/>
                <a:ea typeface="+mn-ea"/>
                <a:cs typeface="+mn-cs"/>
              </a:rPr>
              <a:t>Bowersox</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Closs</a:t>
            </a:r>
            <a:r>
              <a:rPr lang="es-EC" sz="1200" kern="1200" dirty="0" smtClean="0">
                <a:solidFill>
                  <a:schemeClr val="tx1"/>
                </a:solidFill>
                <a:effectLst/>
                <a:latin typeface="+mn-lt"/>
                <a:ea typeface="+mn-ea"/>
                <a:cs typeface="+mn-cs"/>
              </a:rPr>
              <a:t> &amp; Cooper, 2012), quien enfatiza en la cadena de abastecimiento como “un esquema sistemático de la logística, optimiza la distribución de materiales, bienes e información desde el proveedor hasta el usuario final” </a:t>
            </a:r>
          </a:p>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D901BE0-F7A3-4EB3-8352-246AA94A3E19}" type="slidenum">
              <a:rPr lang="es-EC" smtClean="0"/>
              <a:t>20</a:t>
            </a:fld>
            <a:endParaRPr lang="es-EC"/>
          </a:p>
        </p:txBody>
      </p:sp>
    </p:spTree>
    <p:extLst>
      <p:ext uri="{BB962C8B-B14F-4D97-AF65-F5344CB8AC3E}">
        <p14:creationId xmlns:p14="http://schemas.microsoft.com/office/powerpoint/2010/main" val="329710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 decir no tener en demasía que vaya afectar</a:t>
            </a:r>
            <a:r>
              <a:rPr lang="es-EC" baseline="0" dirty="0" smtClean="0"/>
              <a:t> el presupuesto de la institución en gastar mucho dinero en algo que estará por gusto almacenado.. Hay que tener una disponibilidad pero no en exceso sino en cantidad suficiente , es por eso que se aplica el método del lote económico e inventario de seguridad</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21</a:t>
            </a:fld>
            <a:endParaRPr lang="es-EC"/>
          </a:p>
        </p:txBody>
      </p:sp>
    </p:spTree>
    <p:extLst>
      <p:ext uri="{BB962C8B-B14F-4D97-AF65-F5344CB8AC3E}">
        <p14:creationId xmlns:p14="http://schemas.microsoft.com/office/powerpoint/2010/main" val="204743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proceso logístico</a:t>
            </a:r>
            <a:r>
              <a:rPr lang="es-EC" baseline="0" dirty="0" smtClean="0"/>
              <a:t> comienza con los proveedores posterior ellos entregan los materiales e insumos a las bodegas del comando de guardacostas donde se realiza el proceso interno que es el proceso de adquisición   y finaliza el proceso cuando se entrega los materiales al personal operativo para que sea de provecho para la seguridad marítima </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22</a:t>
            </a:fld>
            <a:endParaRPr lang="es-EC"/>
          </a:p>
        </p:txBody>
      </p:sp>
    </p:spTree>
    <p:extLst>
      <p:ext uri="{BB962C8B-B14F-4D97-AF65-F5344CB8AC3E}">
        <p14:creationId xmlns:p14="http://schemas.microsoft.com/office/powerpoint/2010/main" val="3123759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0" i="0" kern="1200" baseline="0" dirty="0" smtClean="0">
                <a:solidFill>
                  <a:schemeClr val="tx1"/>
                </a:solidFill>
                <a:effectLst/>
                <a:latin typeface="+mn-lt"/>
                <a:ea typeface="+mn-ea"/>
                <a:cs typeface="+mn-cs"/>
              </a:rPr>
              <a:t>La cadena de valor es una forma muy útil para analizar como funciona una empresa, ver su funcionamiento se puede ver donde hay fallas y donde hay aciertos el objetivo es reducir costes</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Para entender una cadena de valor, imagínenos</a:t>
            </a:r>
            <a:r>
              <a:rPr lang="es-EC" sz="1200" b="0" i="0" kern="1200" baseline="0" dirty="0" smtClean="0">
                <a:solidFill>
                  <a:schemeClr val="tx1"/>
                </a:solidFill>
                <a:effectLst/>
                <a:latin typeface="+mn-lt"/>
                <a:ea typeface="+mn-ea"/>
                <a:cs typeface="+mn-cs"/>
              </a:rPr>
              <a:t> una cadena con sus eslabones, donde cada eslabón son las actividades de una empresa como diseño, producción , distribución, venta, hasta ofrecer el producto o el servicio, </a:t>
            </a:r>
          </a:p>
          <a:p>
            <a:r>
              <a:rPr lang="es-EC" sz="1200" b="0" i="0" kern="1200" baseline="0" dirty="0" smtClean="0">
                <a:solidFill>
                  <a:schemeClr val="tx1"/>
                </a:solidFill>
                <a:effectLst/>
                <a:latin typeface="+mn-lt"/>
                <a:ea typeface="+mn-ea"/>
                <a:cs typeface="+mn-cs"/>
              </a:rPr>
              <a:t>Existen dos tipos las actividades primarias  o de línea</a:t>
            </a:r>
          </a:p>
          <a:p>
            <a:r>
              <a:rPr lang="es-EC" sz="1200" b="0" i="0" kern="1200" baseline="0" dirty="0" smtClean="0">
                <a:solidFill>
                  <a:schemeClr val="tx1"/>
                </a:solidFill>
                <a:effectLst/>
                <a:latin typeface="+mn-lt"/>
                <a:ea typeface="+mn-ea"/>
                <a:cs typeface="+mn-cs"/>
              </a:rPr>
              <a:t>Y las actividades de apoyo o de soporte</a:t>
            </a:r>
          </a:p>
          <a:p>
            <a:endParaRPr lang="es-EC" sz="1200" b="0" i="0" kern="1200" baseline="0" dirty="0" smtClean="0">
              <a:solidFill>
                <a:schemeClr val="tx1"/>
              </a:solidFill>
              <a:effectLst/>
              <a:latin typeface="+mn-lt"/>
              <a:ea typeface="+mn-ea"/>
              <a:cs typeface="+mn-cs"/>
            </a:endParaRPr>
          </a:p>
          <a:p>
            <a:r>
              <a:rPr lang="es-EC" sz="1200" b="0" i="0" kern="1200" baseline="0" dirty="0" smtClean="0">
                <a:solidFill>
                  <a:schemeClr val="tx1"/>
                </a:solidFill>
                <a:effectLst/>
                <a:latin typeface="+mn-lt"/>
                <a:ea typeface="+mn-ea"/>
                <a:cs typeface="+mn-cs"/>
              </a:rPr>
              <a:t>Primaria, son las que tienen que ver directamente con la producción  y comercialización del producto</a:t>
            </a:r>
          </a:p>
          <a:p>
            <a:r>
              <a:rPr lang="es-EC" sz="1200" b="0" i="0" kern="1200" baseline="0" dirty="0" smtClean="0">
                <a:solidFill>
                  <a:schemeClr val="tx1"/>
                </a:solidFill>
                <a:effectLst/>
                <a:latin typeface="+mn-lt"/>
                <a:ea typeface="+mn-ea"/>
                <a:cs typeface="+mn-cs"/>
              </a:rPr>
              <a:t>Logística de entrada o interior.. Es gestionar, controlar, recibir, almacenar las materias primas o existencias </a:t>
            </a:r>
          </a:p>
          <a:p>
            <a:r>
              <a:rPr lang="es-EC" sz="1200" b="0" i="0" kern="1200" baseline="0" dirty="0" smtClean="0">
                <a:solidFill>
                  <a:schemeClr val="tx1"/>
                </a:solidFill>
                <a:effectLst/>
                <a:latin typeface="+mn-lt"/>
                <a:ea typeface="+mn-ea"/>
                <a:cs typeface="+mn-cs"/>
              </a:rPr>
              <a:t>Operaciones.  Transformación física  </a:t>
            </a:r>
          </a:p>
          <a:p>
            <a:r>
              <a:rPr lang="es-EC" sz="1200" b="0" i="0" kern="1200" baseline="0" dirty="0" smtClean="0">
                <a:solidFill>
                  <a:schemeClr val="tx1"/>
                </a:solidFill>
                <a:effectLst/>
                <a:latin typeface="+mn-lt"/>
                <a:ea typeface="+mn-ea"/>
                <a:cs typeface="+mn-cs"/>
              </a:rPr>
              <a:t>Logística de salida o externa, es la entrega de recursos, materiales e insumos es decir es la distribución </a:t>
            </a:r>
          </a:p>
          <a:p>
            <a:r>
              <a:rPr lang="es-EC" sz="1200" b="0" i="0" kern="1200" baseline="0" dirty="0" err="1" smtClean="0">
                <a:solidFill>
                  <a:schemeClr val="tx1"/>
                </a:solidFill>
                <a:effectLst/>
                <a:latin typeface="+mn-lt"/>
                <a:ea typeface="+mn-ea"/>
                <a:cs typeface="+mn-cs"/>
              </a:rPr>
              <a:t>Marketin</a:t>
            </a:r>
            <a:r>
              <a:rPr lang="es-EC" sz="1200" b="0" i="0" kern="1200" baseline="0" dirty="0" smtClean="0">
                <a:solidFill>
                  <a:schemeClr val="tx1"/>
                </a:solidFill>
                <a:effectLst/>
                <a:latin typeface="+mn-lt"/>
                <a:ea typeface="+mn-ea"/>
                <a:cs typeface="+mn-cs"/>
              </a:rPr>
              <a:t> y ventas, actividades que da a conocer el producto</a:t>
            </a:r>
          </a:p>
          <a:p>
            <a:r>
              <a:rPr lang="es-EC" sz="1200" b="0" i="0" kern="1200" dirty="0" smtClean="0">
                <a:solidFill>
                  <a:schemeClr val="tx1"/>
                </a:solidFill>
                <a:effectLst/>
                <a:latin typeface="+mn-lt"/>
                <a:ea typeface="+mn-ea"/>
                <a:cs typeface="+mn-cs"/>
              </a:rPr>
              <a:t>Servicios, incluye </a:t>
            </a:r>
            <a:r>
              <a:rPr lang="es-EC" sz="1200" b="0" i="0" kern="1200" dirty="0" err="1" smtClean="0">
                <a:solidFill>
                  <a:schemeClr val="tx1"/>
                </a:solidFill>
                <a:effectLst/>
                <a:latin typeface="+mn-lt"/>
                <a:ea typeface="+mn-ea"/>
                <a:cs typeface="+mn-cs"/>
              </a:rPr>
              <a:t>garantias</a:t>
            </a:r>
            <a:r>
              <a:rPr lang="es-EC" sz="1200" b="0" i="0" kern="1200" dirty="0" smtClean="0">
                <a:solidFill>
                  <a:schemeClr val="tx1"/>
                </a:solidFill>
                <a:effectLst/>
                <a:latin typeface="+mn-lt"/>
                <a:ea typeface="+mn-ea"/>
                <a:cs typeface="+mn-cs"/>
              </a:rPr>
              <a:t>, realzan el valor del producto</a:t>
            </a:r>
          </a:p>
          <a:p>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ACTIVIDADES DE APOYO Y SOPORTE</a:t>
            </a:r>
          </a:p>
          <a:p>
            <a:r>
              <a:rPr lang="es-EC" sz="1200" b="0" i="0" kern="1200" dirty="0" smtClean="0">
                <a:solidFill>
                  <a:schemeClr val="tx1"/>
                </a:solidFill>
                <a:effectLst/>
                <a:latin typeface="+mn-lt"/>
                <a:ea typeface="+mn-ea"/>
                <a:cs typeface="+mn-cs"/>
              </a:rPr>
              <a:t>No están</a:t>
            </a:r>
            <a:r>
              <a:rPr lang="es-EC" sz="1200" b="0" i="0" kern="1200" baseline="0" dirty="0" smtClean="0">
                <a:solidFill>
                  <a:schemeClr val="tx1"/>
                </a:solidFill>
                <a:effectLst/>
                <a:latin typeface="+mn-lt"/>
                <a:ea typeface="+mn-ea"/>
                <a:cs typeface="+mn-cs"/>
              </a:rPr>
              <a:t> relacionas con la </a:t>
            </a:r>
            <a:r>
              <a:rPr lang="es-EC" sz="1200" b="0" i="0" kern="1200" baseline="0" dirty="0" err="1" smtClean="0">
                <a:solidFill>
                  <a:schemeClr val="tx1"/>
                </a:solidFill>
                <a:effectLst/>
                <a:latin typeface="+mn-lt"/>
                <a:ea typeface="+mn-ea"/>
                <a:cs typeface="+mn-cs"/>
              </a:rPr>
              <a:t>produccion</a:t>
            </a:r>
            <a:r>
              <a:rPr lang="es-EC" sz="1200" b="0" i="0" kern="1200" baseline="0" dirty="0" smtClean="0">
                <a:solidFill>
                  <a:schemeClr val="tx1"/>
                </a:solidFill>
                <a:effectLst/>
                <a:latin typeface="+mn-lt"/>
                <a:ea typeface="+mn-ea"/>
                <a:cs typeface="+mn-cs"/>
              </a:rPr>
              <a:t> y </a:t>
            </a:r>
            <a:r>
              <a:rPr lang="es-EC" sz="1200" b="0" i="0" kern="1200" baseline="0" dirty="0" err="1" smtClean="0">
                <a:solidFill>
                  <a:schemeClr val="tx1"/>
                </a:solidFill>
                <a:effectLst/>
                <a:latin typeface="+mn-lt"/>
                <a:ea typeface="+mn-ea"/>
                <a:cs typeface="+mn-cs"/>
              </a:rPr>
              <a:t>comercializacion</a:t>
            </a:r>
            <a:r>
              <a:rPr lang="es-EC" sz="1200" b="0" i="0" kern="1200" baseline="0" dirty="0" smtClean="0">
                <a:solidFill>
                  <a:schemeClr val="tx1"/>
                </a:solidFill>
                <a:effectLst/>
                <a:latin typeface="+mn-lt"/>
                <a:ea typeface="+mn-ea"/>
                <a:cs typeface="+mn-cs"/>
              </a:rPr>
              <a:t> pero son </a:t>
            </a:r>
            <a:r>
              <a:rPr lang="es-EC" sz="1200" b="0" i="0" kern="1200" baseline="0" dirty="0" err="1" smtClean="0">
                <a:solidFill>
                  <a:schemeClr val="tx1"/>
                </a:solidFill>
                <a:effectLst/>
                <a:latin typeface="+mn-lt"/>
                <a:ea typeface="+mn-ea"/>
                <a:cs typeface="+mn-cs"/>
              </a:rPr>
              <a:t>impresendibles</a:t>
            </a:r>
            <a:r>
              <a:rPr lang="es-EC" sz="1200" b="0" i="0" kern="1200" baseline="0" dirty="0" smtClean="0">
                <a:solidFill>
                  <a:schemeClr val="tx1"/>
                </a:solidFill>
                <a:effectLst/>
                <a:latin typeface="+mn-lt"/>
                <a:ea typeface="+mn-ea"/>
                <a:cs typeface="+mn-cs"/>
              </a:rPr>
              <a:t>, actividades necesarias para que se den las principales</a:t>
            </a:r>
          </a:p>
          <a:p>
            <a:r>
              <a:rPr lang="es-EC" sz="1200" b="0" i="0" kern="1200" baseline="0" dirty="0" smtClean="0">
                <a:solidFill>
                  <a:schemeClr val="tx1"/>
                </a:solidFill>
                <a:effectLst/>
                <a:latin typeface="+mn-lt"/>
                <a:ea typeface="+mn-ea"/>
                <a:cs typeface="+mn-cs"/>
              </a:rPr>
              <a:t>Infraestructura presta apoyo a toda empresa como </a:t>
            </a:r>
            <a:r>
              <a:rPr lang="es-EC" sz="1200" b="0" i="0" kern="1200" baseline="0" dirty="0" err="1" smtClean="0">
                <a:solidFill>
                  <a:schemeClr val="tx1"/>
                </a:solidFill>
                <a:effectLst/>
                <a:latin typeface="+mn-lt"/>
                <a:ea typeface="+mn-ea"/>
                <a:cs typeface="+mn-cs"/>
              </a:rPr>
              <a:t>planificacion</a:t>
            </a:r>
            <a:r>
              <a:rPr lang="es-EC" sz="1200" b="0" i="0" kern="1200" baseline="0" dirty="0" smtClean="0">
                <a:solidFill>
                  <a:schemeClr val="tx1"/>
                </a:solidFill>
                <a:effectLst/>
                <a:latin typeface="+mn-lt"/>
                <a:ea typeface="+mn-ea"/>
                <a:cs typeface="+mn-cs"/>
              </a:rPr>
              <a:t> , contabilidad finanzas</a:t>
            </a:r>
          </a:p>
          <a:p>
            <a:r>
              <a:rPr lang="es-EC" sz="1200" b="0" i="0" kern="1200" baseline="0" dirty="0" smtClean="0">
                <a:solidFill>
                  <a:schemeClr val="tx1"/>
                </a:solidFill>
                <a:effectLst/>
                <a:latin typeface="+mn-lt"/>
                <a:ea typeface="+mn-ea"/>
                <a:cs typeface="+mn-cs"/>
              </a:rPr>
              <a:t>Talento humano, desarrollo de personal, entrenamiento</a:t>
            </a:r>
          </a:p>
          <a:p>
            <a:r>
              <a:rPr lang="es-EC" sz="1200" b="0" i="0" kern="1200" baseline="0" dirty="0" smtClean="0">
                <a:solidFill>
                  <a:schemeClr val="tx1"/>
                </a:solidFill>
                <a:effectLst/>
                <a:latin typeface="+mn-lt"/>
                <a:ea typeface="+mn-ea"/>
                <a:cs typeface="+mn-cs"/>
              </a:rPr>
              <a:t>Desarrollo de </a:t>
            </a:r>
            <a:r>
              <a:rPr lang="es-EC" sz="1200" b="0" i="0" kern="1200" baseline="0" dirty="0" err="1" smtClean="0">
                <a:solidFill>
                  <a:schemeClr val="tx1"/>
                </a:solidFill>
                <a:effectLst/>
                <a:latin typeface="+mn-lt"/>
                <a:ea typeface="+mn-ea"/>
                <a:cs typeface="+mn-cs"/>
              </a:rPr>
              <a:t>tecnologia</a:t>
            </a:r>
            <a:r>
              <a:rPr lang="es-EC" sz="1200" b="0" i="0" kern="1200" baseline="0" dirty="0" smtClean="0">
                <a:solidFill>
                  <a:schemeClr val="tx1"/>
                </a:solidFill>
                <a:effectLst/>
                <a:latin typeface="+mn-lt"/>
                <a:ea typeface="+mn-ea"/>
                <a:cs typeface="+mn-cs"/>
              </a:rPr>
              <a:t>. </a:t>
            </a:r>
            <a:r>
              <a:rPr lang="es-EC" sz="1200" b="0" i="0" kern="1200" baseline="0" dirty="0" err="1" smtClean="0">
                <a:solidFill>
                  <a:schemeClr val="tx1"/>
                </a:solidFill>
                <a:effectLst/>
                <a:latin typeface="+mn-lt"/>
                <a:ea typeface="+mn-ea"/>
                <a:cs typeface="+mn-cs"/>
              </a:rPr>
              <a:t>Investigacion</a:t>
            </a:r>
            <a:r>
              <a:rPr lang="es-EC" sz="1200" b="0" i="0" kern="1200" baseline="0" dirty="0" smtClean="0">
                <a:solidFill>
                  <a:schemeClr val="tx1"/>
                </a:solidFill>
                <a:effectLst/>
                <a:latin typeface="+mn-lt"/>
                <a:ea typeface="+mn-ea"/>
                <a:cs typeface="+mn-cs"/>
              </a:rPr>
              <a:t> </a:t>
            </a:r>
            <a:r>
              <a:rPr lang="es-EC" sz="1200" b="0" i="0" kern="1200" baseline="0" dirty="0" err="1" smtClean="0">
                <a:solidFill>
                  <a:schemeClr val="tx1"/>
                </a:solidFill>
                <a:effectLst/>
                <a:latin typeface="+mn-lt"/>
                <a:ea typeface="+mn-ea"/>
                <a:cs typeface="+mn-cs"/>
              </a:rPr>
              <a:t>tecnologica</a:t>
            </a:r>
            <a:endParaRPr lang="es-EC" sz="1200" b="0" i="0" kern="1200" baseline="0" dirty="0" smtClean="0">
              <a:solidFill>
                <a:schemeClr val="tx1"/>
              </a:solidFill>
              <a:effectLst/>
              <a:latin typeface="+mn-lt"/>
              <a:ea typeface="+mn-ea"/>
              <a:cs typeface="+mn-cs"/>
            </a:endParaRPr>
          </a:p>
          <a:p>
            <a:r>
              <a:rPr lang="es-EC" sz="1200" b="0" i="0" kern="1200" baseline="0" dirty="0" smtClean="0">
                <a:solidFill>
                  <a:schemeClr val="tx1"/>
                </a:solidFill>
                <a:effectLst/>
                <a:latin typeface="+mn-lt"/>
                <a:ea typeface="+mn-ea"/>
                <a:cs typeface="+mn-cs"/>
              </a:rPr>
              <a:t>Abastecimiento, almacenaje acumulación de mercadería artículos </a:t>
            </a:r>
          </a:p>
        </p:txBody>
      </p:sp>
      <p:sp>
        <p:nvSpPr>
          <p:cNvPr id="4" name="3 Marcador de número de diapositiva"/>
          <p:cNvSpPr>
            <a:spLocks noGrp="1"/>
          </p:cNvSpPr>
          <p:nvPr>
            <p:ph type="sldNum" sz="quarter" idx="10"/>
          </p:nvPr>
        </p:nvSpPr>
        <p:spPr/>
        <p:txBody>
          <a:bodyPr/>
          <a:lstStyle/>
          <a:p>
            <a:fld id="{0D901BE0-F7A3-4EB3-8352-246AA94A3E19}" type="slidenum">
              <a:rPr lang="es-EC" smtClean="0"/>
              <a:t>23</a:t>
            </a:fld>
            <a:endParaRPr lang="es-EC"/>
          </a:p>
        </p:txBody>
      </p:sp>
    </p:spTree>
    <p:extLst>
      <p:ext uri="{BB962C8B-B14F-4D97-AF65-F5344CB8AC3E}">
        <p14:creationId xmlns:p14="http://schemas.microsoft.com/office/powerpoint/2010/main" val="1957273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a:t>
            </a:r>
            <a:r>
              <a:rPr lang="es-EC" baseline="0" dirty="0" smtClean="0"/>
              <a:t> lote económico nos indica cuanto de inventario deberíamos pedir al proveedor para que nuestros costos y gastos se minimicen</a:t>
            </a:r>
          </a:p>
          <a:p>
            <a:r>
              <a:rPr lang="es-EC" dirty="0" smtClean="0"/>
              <a:t>Para su</a:t>
            </a:r>
            <a:r>
              <a:rPr lang="es-EC" baseline="0" dirty="0" smtClean="0"/>
              <a:t> calculo le hablare de 5 supuestos , es decir, que en la realidad no se puede dar</a:t>
            </a:r>
          </a:p>
          <a:p>
            <a:r>
              <a:rPr lang="es-EC" baseline="0" dirty="0" smtClean="0"/>
              <a:t>La demanda es constante, es decir si pronosticamos que se utilizaran 100 municiones , pues eso se utilizara</a:t>
            </a:r>
          </a:p>
          <a:p>
            <a:r>
              <a:rPr lang="es-EC" baseline="0" dirty="0" smtClean="0"/>
              <a:t>Los dos </a:t>
            </a:r>
            <a:r>
              <a:rPr lang="es-EC" baseline="0" dirty="0" err="1" smtClean="0"/>
              <a:t>unicos</a:t>
            </a:r>
            <a:r>
              <a:rPr lang="es-EC" baseline="0" dirty="0" smtClean="0"/>
              <a:t> costos son </a:t>
            </a:r>
          </a:p>
          <a:p>
            <a:r>
              <a:rPr lang="es-EC" baseline="0" dirty="0" smtClean="0"/>
              <a:t>el costo de hacer el pedido  </a:t>
            </a:r>
          </a:p>
          <a:p>
            <a:r>
              <a:rPr lang="es-EC" baseline="0" dirty="0" smtClean="0"/>
              <a:t>el costo de mantener el inventario gastos de cuidar el </a:t>
            </a:r>
            <a:r>
              <a:rPr lang="es-EC" baseline="0" dirty="0" err="1" smtClean="0"/>
              <a:t>iinv</a:t>
            </a:r>
            <a:endParaRPr lang="es-EC" baseline="0" dirty="0" smtClean="0"/>
          </a:p>
          <a:p>
            <a:r>
              <a:rPr lang="es-EC" baseline="0" dirty="0" smtClean="0"/>
              <a:t>Tiempo de llegada del producto, cualquier cosa </a:t>
            </a:r>
            <a:r>
              <a:rPr lang="es-EC" baseline="0" dirty="0" err="1" smtClean="0"/>
              <a:t>podria</a:t>
            </a:r>
            <a:r>
              <a:rPr lang="es-EC" baseline="0" dirty="0" smtClean="0"/>
              <a:t> pasar, suponer que si llegan en el tiempo que queremos</a:t>
            </a:r>
          </a:p>
          <a:p>
            <a:r>
              <a:rPr lang="es-EC" baseline="0" dirty="0" smtClean="0"/>
              <a:t>No existen restricciones en el tamaño del lote, es decir queremos 1000 municiones pero el proveedor tiene 700, supondremos que lo que pedimos nos llegara</a:t>
            </a:r>
          </a:p>
          <a:p>
            <a:r>
              <a:rPr lang="es-EC" baseline="0" dirty="0" smtClean="0"/>
              <a:t>La toma de decisiones de un producto es independiente de otro, es decir queremos municiones pero para adquirir esto debemos llevar un motor, supondremos que no </a:t>
            </a:r>
            <a:r>
              <a:rPr lang="es-EC" baseline="0" dirty="0" err="1" smtClean="0"/>
              <a:t>existira</a:t>
            </a:r>
            <a:r>
              <a:rPr lang="es-EC" baseline="0" dirty="0" smtClean="0"/>
              <a:t> esto</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27</a:t>
            </a:fld>
            <a:endParaRPr lang="es-EC"/>
          </a:p>
        </p:txBody>
      </p:sp>
    </p:spTree>
    <p:extLst>
      <p:ext uri="{BB962C8B-B14F-4D97-AF65-F5344CB8AC3E}">
        <p14:creationId xmlns:p14="http://schemas.microsoft.com/office/powerpoint/2010/main" val="227252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Mientras</a:t>
            </a:r>
            <a:r>
              <a:rPr lang="es-EC" baseline="0" dirty="0" smtClean="0"/>
              <a:t> mas alto  sea nuestro pedido, nuestro costo va hacer  significativamente disminuido, si pedimos en poca cantidad el costo será alto</a:t>
            </a:r>
          </a:p>
          <a:p>
            <a:r>
              <a:rPr lang="es-EC" baseline="0" dirty="0" smtClean="0"/>
              <a:t>El costo de mantener inventario como observamos la grafica entre mayor sea nuestro inventario almacenado su mantenimiento será mas costoso  es decir, supongamos si tenemos 10 motores, será menos costos  y mas fácil mantener los 10 motores, pero si tenemos 50 motores será mucho mas costoso mantener los 100 motores, necesitaremos quizá incrementar el numero de personal, numero de suministros que necesitamos para mantener los motores</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28</a:t>
            </a:fld>
            <a:endParaRPr lang="es-EC"/>
          </a:p>
        </p:txBody>
      </p:sp>
    </p:spTree>
    <p:extLst>
      <p:ext uri="{BB962C8B-B14F-4D97-AF65-F5344CB8AC3E}">
        <p14:creationId xmlns:p14="http://schemas.microsoft.com/office/powerpoint/2010/main" val="230996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Buscar un costo reducido  este va a ser el lote económico</a:t>
            </a:r>
            <a:r>
              <a:rPr lang="es-EC" baseline="0" dirty="0" smtClean="0"/>
              <a:t> del pedido, pero ustedes dirán porque lo coloco arriba y no en el cruce porque nosotros necesitamos tener mas inventario de lo que vamos a requerir , es decir un inventario de seguridad </a:t>
            </a:r>
            <a:r>
              <a:rPr lang="es-EC" sz="1200" b="0" i="0" kern="1200" baseline="0" dirty="0" smtClean="0">
                <a:solidFill>
                  <a:schemeClr val="tx1"/>
                </a:solidFill>
                <a:effectLst/>
                <a:latin typeface="+mn-lt"/>
                <a:ea typeface="+mn-ea"/>
                <a:cs typeface="+mn-cs"/>
              </a:rPr>
              <a:t>cubrir las necesidades en caso de que falle el aprovisionamiento </a:t>
            </a: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29</a:t>
            </a:fld>
            <a:endParaRPr lang="es-EC"/>
          </a:p>
        </p:txBody>
      </p:sp>
    </p:spTree>
    <p:extLst>
      <p:ext uri="{BB962C8B-B14F-4D97-AF65-F5344CB8AC3E}">
        <p14:creationId xmlns:p14="http://schemas.microsoft.com/office/powerpoint/2010/main" val="1361206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Buscar un costo reducido  este va a ser el lote económico</a:t>
            </a:r>
            <a:r>
              <a:rPr lang="es-EC" baseline="0" dirty="0" smtClean="0"/>
              <a:t> del pedido, pero ustedes dirán porque lo coloco arriba y no en el cruce porque nosotros necesitamos tener mas inventario de lo que vamos a requerir , es decir un inventario de seguridad </a:t>
            </a:r>
            <a:r>
              <a:rPr lang="es-EC" sz="1200" b="0" i="0" kern="1200" baseline="0" dirty="0" smtClean="0">
                <a:solidFill>
                  <a:schemeClr val="tx1"/>
                </a:solidFill>
                <a:effectLst/>
                <a:latin typeface="+mn-lt"/>
                <a:ea typeface="+mn-ea"/>
                <a:cs typeface="+mn-cs"/>
              </a:rPr>
              <a:t>cubrir las necesidades en caso de que falle el </a:t>
            </a:r>
            <a:r>
              <a:rPr lang="es-EC" sz="1200" b="0" i="0" kern="1200" baseline="0" dirty="0" err="1" smtClean="0">
                <a:solidFill>
                  <a:schemeClr val="tx1"/>
                </a:solidFill>
                <a:effectLst/>
                <a:latin typeface="+mn-lt"/>
                <a:ea typeface="+mn-ea"/>
                <a:cs typeface="+mn-cs"/>
              </a:rPr>
              <a:t>aprovicionamiento</a:t>
            </a:r>
            <a:r>
              <a:rPr lang="es-EC" sz="1200" b="0" i="0" kern="1200" baseline="0" dirty="0" smtClean="0">
                <a:solidFill>
                  <a:schemeClr val="tx1"/>
                </a:solidFill>
                <a:effectLst/>
                <a:latin typeface="+mn-lt"/>
                <a:ea typeface="+mn-ea"/>
                <a:cs typeface="+mn-cs"/>
              </a:rPr>
              <a:t> </a:t>
            </a: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30</a:t>
            </a:fld>
            <a:endParaRPr lang="es-EC"/>
          </a:p>
        </p:txBody>
      </p:sp>
    </p:spTree>
    <p:extLst>
      <p:ext uri="{BB962C8B-B14F-4D97-AF65-F5344CB8AC3E}">
        <p14:creationId xmlns:p14="http://schemas.microsoft.com/office/powerpoint/2010/main" val="1361206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Buscar un costo reducido  este va a ser el lote económico</a:t>
            </a:r>
            <a:r>
              <a:rPr lang="es-EC" baseline="0" dirty="0" smtClean="0"/>
              <a:t> del pedido, pero ustedes dirán porque lo coloco arriba y no en el cruce porque nosotros necesitamos tener mas inventario de lo que vamos a requerir , es decir un inventario de seguridad </a:t>
            </a:r>
            <a:r>
              <a:rPr lang="es-EC" sz="1200" b="0" i="0" kern="1200" baseline="0" dirty="0" smtClean="0">
                <a:solidFill>
                  <a:schemeClr val="tx1"/>
                </a:solidFill>
                <a:effectLst/>
                <a:latin typeface="+mn-lt"/>
                <a:ea typeface="+mn-ea"/>
                <a:cs typeface="+mn-cs"/>
              </a:rPr>
              <a:t>cubrir las necesidades en caso de que falle el aprovisionamiento </a:t>
            </a: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31</a:t>
            </a:fld>
            <a:endParaRPr lang="es-EC"/>
          </a:p>
        </p:txBody>
      </p:sp>
    </p:spTree>
    <p:extLst>
      <p:ext uri="{BB962C8B-B14F-4D97-AF65-F5344CB8AC3E}">
        <p14:creationId xmlns:p14="http://schemas.microsoft.com/office/powerpoint/2010/main" val="1361206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32</a:t>
            </a:fld>
            <a:endParaRPr lang="es-EC"/>
          </a:p>
        </p:txBody>
      </p:sp>
    </p:spTree>
    <p:extLst>
      <p:ext uri="{BB962C8B-B14F-4D97-AF65-F5344CB8AC3E}">
        <p14:creationId xmlns:p14="http://schemas.microsoft.com/office/powerpoint/2010/main" val="1305063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 decir en cada pedido</a:t>
            </a:r>
            <a:r>
              <a:rPr lang="es-EC" baseline="0" dirty="0" smtClean="0"/>
              <a:t> que haga, debo pedir 467,97 para así reducir nuestros costos</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33</a:t>
            </a:fld>
            <a:endParaRPr lang="es-EC"/>
          </a:p>
        </p:txBody>
      </p:sp>
    </p:spTree>
    <p:extLst>
      <p:ext uri="{BB962C8B-B14F-4D97-AF65-F5344CB8AC3E}">
        <p14:creationId xmlns:p14="http://schemas.microsoft.com/office/powerpoint/2010/main" val="568373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kern="1200" dirty="0" smtClean="0">
                <a:solidFill>
                  <a:schemeClr val="tx1"/>
                </a:solidFill>
                <a:effectLst/>
                <a:latin typeface="+mn-lt"/>
                <a:ea typeface="+mn-ea"/>
                <a:cs typeface="+mn-cs"/>
              </a:rPr>
              <a:t>Punto</a:t>
            </a:r>
            <a:r>
              <a:rPr lang="es-EC" sz="1200" b="0" i="0" kern="1200" baseline="0" dirty="0" smtClean="0">
                <a:solidFill>
                  <a:schemeClr val="tx1"/>
                </a:solidFill>
                <a:effectLst/>
                <a:latin typeface="+mn-lt"/>
                <a:ea typeface="+mn-ea"/>
                <a:cs typeface="+mn-cs"/>
              </a:rPr>
              <a:t> de repedido</a:t>
            </a:r>
          </a:p>
          <a:p>
            <a:r>
              <a:rPr lang="es-EC" sz="1200" b="0" i="0" kern="1200" dirty="0" smtClean="0">
                <a:solidFill>
                  <a:schemeClr val="tx1"/>
                </a:solidFill>
                <a:effectLst/>
                <a:latin typeface="+mn-lt"/>
                <a:ea typeface="+mn-ea"/>
                <a:cs typeface="+mn-cs"/>
              </a:rPr>
              <a:t>Es el momento en que debemos realizar un pedido para evitar roturas de stock y problemas en el suministro a nuestro personal operativo</a:t>
            </a:r>
          </a:p>
          <a:p>
            <a:endParaRPr lang="es-EC" sz="1200" b="0" i="0" kern="1200" dirty="0" smtClean="0">
              <a:solidFill>
                <a:schemeClr val="tx1"/>
              </a:solidFill>
              <a:effectLst/>
              <a:latin typeface="+mn-lt"/>
              <a:ea typeface="+mn-ea"/>
              <a:cs typeface="+mn-cs"/>
            </a:endParaRPr>
          </a:p>
          <a:p>
            <a:r>
              <a:rPr lang="es-EC" sz="1200" b="1" i="0" kern="1200" dirty="0" smtClean="0">
                <a:solidFill>
                  <a:schemeClr val="tx1"/>
                </a:solidFill>
                <a:effectLst/>
                <a:latin typeface="+mn-lt"/>
                <a:ea typeface="+mn-ea"/>
                <a:cs typeface="+mn-cs"/>
              </a:rPr>
              <a:t>Rotura de stocks</a:t>
            </a:r>
            <a:r>
              <a:rPr lang="es-EC" sz="1200" b="0" i="0" kern="1200" dirty="0" smtClean="0">
                <a:solidFill>
                  <a:schemeClr val="tx1"/>
                </a:solidFill>
                <a:effectLst/>
                <a:latin typeface="+mn-lt"/>
                <a:ea typeface="+mn-ea"/>
                <a:cs typeface="+mn-cs"/>
              </a:rPr>
              <a:t>. Circunstancia lamentable que refleja la ausencia o escasez de suficiente stock de productos en un momento dado debido a falta de previsión.</a:t>
            </a:r>
          </a:p>
          <a:p>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Inventario máximo, es el cantidad</a:t>
            </a:r>
            <a:r>
              <a:rPr lang="es-EC" sz="1200" b="0" i="0" kern="1200" baseline="0" dirty="0" smtClean="0">
                <a:solidFill>
                  <a:schemeClr val="tx1"/>
                </a:solidFill>
                <a:effectLst/>
                <a:latin typeface="+mn-lt"/>
                <a:ea typeface="+mn-ea"/>
                <a:cs typeface="+mn-cs"/>
              </a:rPr>
              <a:t> de inventario o bienes máximo que debemos tener en bodega</a:t>
            </a:r>
          </a:p>
          <a:p>
            <a:r>
              <a:rPr lang="es-EC" sz="1200" b="0" i="0" kern="1200" baseline="0" dirty="0" smtClean="0">
                <a:solidFill>
                  <a:schemeClr val="tx1"/>
                </a:solidFill>
                <a:effectLst/>
                <a:latin typeface="+mn-lt"/>
                <a:ea typeface="+mn-ea"/>
                <a:cs typeface="+mn-cs"/>
              </a:rPr>
              <a:t>Inventario mínimo o de seguridad es el cantidad de inventario mínimo que debemos tener en bodega para cubrir las necesidades en caso de que falle el aprovisionamiento </a:t>
            </a:r>
          </a:p>
          <a:p>
            <a:r>
              <a:rPr lang="es-EC" sz="1200" b="0" dirty="0" smtClean="0"/>
              <a:t>Tiempo que dura el proveedor en abastecer tiempo</a:t>
            </a:r>
            <a:r>
              <a:rPr lang="es-EC" sz="1200" b="0" baseline="0" dirty="0" smtClean="0"/>
              <a:t> que demora el proveedor en abastecer desde que hizo el pedido</a:t>
            </a:r>
            <a:endParaRPr lang="es-EC" sz="1200" b="0" i="0" kern="1200" baseline="0" dirty="0" smtClean="0">
              <a:solidFill>
                <a:schemeClr val="tx1"/>
              </a:solidFill>
              <a:effectLst/>
              <a:latin typeface="+mn-lt"/>
              <a:ea typeface="+mn-ea"/>
              <a:cs typeface="+mn-cs"/>
            </a:endParaRPr>
          </a:p>
          <a:p>
            <a:endParaRPr lang="es-EC" sz="1200" b="0" i="0" kern="1200" baseline="0" dirty="0" smtClean="0">
              <a:solidFill>
                <a:schemeClr val="tx1"/>
              </a:solidFill>
              <a:effectLst/>
              <a:latin typeface="+mn-lt"/>
              <a:ea typeface="+mn-ea"/>
              <a:cs typeface="+mn-cs"/>
            </a:endParaRPr>
          </a:p>
          <a:p>
            <a:r>
              <a:rPr lang="es-EC" sz="1200" b="0" i="0" kern="1200" baseline="0" dirty="0" smtClean="0">
                <a:solidFill>
                  <a:schemeClr val="tx1"/>
                </a:solidFill>
                <a:effectLst/>
                <a:latin typeface="+mn-lt"/>
                <a:ea typeface="+mn-ea"/>
                <a:cs typeface="+mn-cs"/>
              </a:rPr>
              <a:t>Tiempo que dura el abasto es el tiempo que indica cada cuanto nos vamos a abastecer de recursos </a:t>
            </a:r>
          </a:p>
          <a:p>
            <a:r>
              <a:rPr lang="es-EC" sz="1200" b="0" i="0" kern="1200" baseline="0" dirty="0" smtClean="0">
                <a:solidFill>
                  <a:schemeClr val="tx1"/>
                </a:solidFill>
                <a:effectLst/>
                <a:latin typeface="+mn-lt"/>
                <a:ea typeface="+mn-ea"/>
                <a:cs typeface="+mn-cs"/>
              </a:rPr>
              <a:t>Tiempo critico es el tiempo que demora el proveedor en darnos los bienes desde que se hizo el pedido</a:t>
            </a:r>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36</a:t>
            </a:fld>
            <a:endParaRPr lang="es-EC"/>
          </a:p>
        </p:txBody>
      </p:sp>
    </p:spTree>
    <p:extLst>
      <p:ext uri="{BB962C8B-B14F-4D97-AF65-F5344CB8AC3E}">
        <p14:creationId xmlns:p14="http://schemas.microsoft.com/office/powerpoint/2010/main" val="282686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Se interesa por la </a:t>
            </a:r>
            <a:r>
              <a:rPr lang="es-EC" dirty="0" err="1" smtClean="0"/>
              <a:t>resolucion</a:t>
            </a:r>
            <a:r>
              <a:rPr lang="es-EC" baseline="0" dirty="0" smtClean="0"/>
              <a:t> de los problemas </a:t>
            </a:r>
            <a:r>
              <a:rPr lang="es-EC" baseline="0" dirty="0" err="1" smtClean="0"/>
              <a:t>logisticos</a:t>
            </a:r>
            <a:r>
              <a:rPr lang="es-EC" baseline="0" dirty="0" smtClean="0"/>
              <a:t>, siendo una estrategia clave para las fuerzas de combate, como naval, </a:t>
            </a:r>
            <a:r>
              <a:rPr lang="es-EC" baseline="0" dirty="0" err="1" smtClean="0"/>
              <a:t>aerea</a:t>
            </a:r>
            <a:r>
              <a:rPr lang="es-EC" baseline="0" dirty="0" smtClean="0"/>
              <a:t> o terrestre.</a:t>
            </a:r>
          </a:p>
          <a:p>
            <a:pPr defTabSz="933237"/>
            <a:r>
              <a:rPr lang="es-EC" baseline="0" dirty="0" smtClean="0"/>
              <a:t>Se encarga de satisfacer las necesidades de diferentes escenarios,</a:t>
            </a:r>
            <a:r>
              <a:rPr lang="es-ES_tradnl" dirty="0"/>
              <a:t> debido a que la finalidad de las milicias de un país, es optimizar recursos y procesos, minimizando costos y obteniendo la máxima eficiencia posible en el desarrollo de sus operaciones cotidianas.</a:t>
            </a:r>
            <a:endParaRPr lang="es-EC" dirty="0"/>
          </a:p>
          <a:p>
            <a:endParaRPr lang="es-EC" dirty="0"/>
          </a:p>
        </p:txBody>
      </p:sp>
      <p:sp>
        <p:nvSpPr>
          <p:cNvPr id="4" name="3 Marcador de número de diapositiva"/>
          <p:cNvSpPr>
            <a:spLocks noGrp="1"/>
          </p:cNvSpPr>
          <p:nvPr>
            <p:ph type="sldNum" sz="quarter" idx="10"/>
          </p:nvPr>
        </p:nvSpPr>
        <p:spPr/>
        <p:txBody>
          <a:bodyPr/>
          <a:lstStyle/>
          <a:p>
            <a:fld id="{36E08136-9C88-47A2-930F-DFCDF126C053}" type="slidenum">
              <a:rPr lang="es-EC" smtClean="0"/>
              <a:t>3</a:t>
            </a:fld>
            <a:endParaRPr lang="es-EC"/>
          </a:p>
        </p:txBody>
      </p:sp>
    </p:spTree>
    <p:extLst>
      <p:ext uri="{BB962C8B-B14F-4D97-AF65-F5344CB8AC3E}">
        <p14:creationId xmlns:p14="http://schemas.microsoft.com/office/powerpoint/2010/main" val="2657741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37</a:t>
            </a:fld>
            <a:endParaRPr lang="es-EC"/>
          </a:p>
        </p:txBody>
      </p:sp>
    </p:spTree>
    <p:extLst>
      <p:ext uri="{BB962C8B-B14F-4D97-AF65-F5344CB8AC3E}">
        <p14:creationId xmlns:p14="http://schemas.microsoft.com/office/powerpoint/2010/main" val="2084816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kern="1200" dirty="0" smtClean="0">
                <a:solidFill>
                  <a:schemeClr val="tx1"/>
                </a:solidFill>
                <a:effectLst/>
                <a:latin typeface="+mn-lt"/>
                <a:ea typeface="+mn-ea"/>
                <a:cs typeface="+mn-cs"/>
              </a:rPr>
              <a:t>Punto</a:t>
            </a:r>
            <a:r>
              <a:rPr lang="es-EC" sz="1200" b="0" i="0" kern="1200" baseline="0" dirty="0" smtClean="0">
                <a:solidFill>
                  <a:schemeClr val="tx1"/>
                </a:solidFill>
                <a:effectLst/>
                <a:latin typeface="+mn-lt"/>
                <a:ea typeface="+mn-ea"/>
                <a:cs typeface="+mn-cs"/>
              </a:rPr>
              <a:t> de repedido</a:t>
            </a:r>
          </a:p>
          <a:p>
            <a:r>
              <a:rPr lang="es-EC" sz="1200" b="0" i="0" kern="1200" dirty="0" smtClean="0">
                <a:solidFill>
                  <a:schemeClr val="tx1"/>
                </a:solidFill>
                <a:effectLst/>
                <a:latin typeface="+mn-lt"/>
                <a:ea typeface="+mn-ea"/>
                <a:cs typeface="+mn-cs"/>
              </a:rPr>
              <a:t>Es el momento en que debemos realizar un pedido para evitar roturas de stock y problemas en el suministro a nuestro personal operativo</a:t>
            </a:r>
          </a:p>
          <a:p>
            <a:endParaRPr lang="es-EC" sz="1200" b="0" i="0" kern="1200" dirty="0" smtClean="0">
              <a:solidFill>
                <a:schemeClr val="tx1"/>
              </a:solidFill>
              <a:effectLst/>
              <a:latin typeface="+mn-lt"/>
              <a:ea typeface="+mn-ea"/>
              <a:cs typeface="+mn-cs"/>
            </a:endParaRPr>
          </a:p>
          <a:p>
            <a:r>
              <a:rPr lang="es-EC" sz="1200" b="1" i="0" kern="1200" dirty="0" smtClean="0">
                <a:solidFill>
                  <a:schemeClr val="tx1"/>
                </a:solidFill>
                <a:effectLst/>
                <a:latin typeface="+mn-lt"/>
                <a:ea typeface="+mn-ea"/>
                <a:cs typeface="+mn-cs"/>
              </a:rPr>
              <a:t>Rotura de stocks</a:t>
            </a:r>
            <a:r>
              <a:rPr lang="es-EC" sz="1200" b="0" i="0" kern="1200" dirty="0" smtClean="0">
                <a:solidFill>
                  <a:schemeClr val="tx1"/>
                </a:solidFill>
                <a:effectLst/>
                <a:latin typeface="+mn-lt"/>
                <a:ea typeface="+mn-ea"/>
                <a:cs typeface="+mn-cs"/>
              </a:rPr>
              <a:t>. Circunstancia lamentable que refleja la ausencia o escasez de suficiente stock de productos en un momento dado debido a falta de previsión.</a:t>
            </a:r>
          </a:p>
          <a:p>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Inventario máximo, es el cantidad</a:t>
            </a:r>
            <a:r>
              <a:rPr lang="es-EC" sz="1200" b="0" i="0" kern="1200" baseline="0" dirty="0" smtClean="0">
                <a:solidFill>
                  <a:schemeClr val="tx1"/>
                </a:solidFill>
                <a:effectLst/>
                <a:latin typeface="+mn-lt"/>
                <a:ea typeface="+mn-ea"/>
                <a:cs typeface="+mn-cs"/>
              </a:rPr>
              <a:t> de inventario o bienes máximo que debemos tener en bodega</a:t>
            </a:r>
          </a:p>
          <a:p>
            <a:r>
              <a:rPr lang="es-EC" sz="1200" b="0" i="0" kern="1200" baseline="0" dirty="0" smtClean="0">
                <a:solidFill>
                  <a:schemeClr val="tx1"/>
                </a:solidFill>
                <a:effectLst/>
                <a:latin typeface="+mn-lt"/>
                <a:ea typeface="+mn-ea"/>
                <a:cs typeface="+mn-cs"/>
              </a:rPr>
              <a:t>Inventario mínimo o de seguridad es el cantidad de inventario mínimo que debemos tener en bodega para cubrir las necesidades en caso de que falle el aprovisionamiento </a:t>
            </a:r>
          </a:p>
          <a:p>
            <a:r>
              <a:rPr lang="es-EC" sz="1200" b="0" dirty="0" smtClean="0"/>
              <a:t>Tiempo que dura el proveedor en abastecer tiempo</a:t>
            </a:r>
            <a:r>
              <a:rPr lang="es-EC" sz="1200" b="0" baseline="0" dirty="0" smtClean="0"/>
              <a:t> que demora el proveedor en abastecer desde que hizo el pedido</a:t>
            </a:r>
            <a:endParaRPr lang="es-EC" sz="1200" b="0" i="0" kern="1200" baseline="0" dirty="0" smtClean="0">
              <a:solidFill>
                <a:schemeClr val="tx1"/>
              </a:solidFill>
              <a:effectLst/>
              <a:latin typeface="+mn-lt"/>
              <a:ea typeface="+mn-ea"/>
              <a:cs typeface="+mn-cs"/>
            </a:endParaRPr>
          </a:p>
          <a:p>
            <a:endParaRPr lang="es-EC" sz="1200" b="0" i="0" kern="1200" baseline="0" dirty="0" smtClean="0">
              <a:solidFill>
                <a:schemeClr val="tx1"/>
              </a:solidFill>
              <a:effectLst/>
              <a:latin typeface="+mn-lt"/>
              <a:ea typeface="+mn-ea"/>
              <a:cs typeface="+mn-cs"/>
            </a:endParaRPr>
          </a:p>
          <a:p>
            <a:r>
              <a:rPr lang="es-EC" sz="1200" b="0" i="0" kern="1200" baseline="0" dirty="0" smtClean="0">
                <a:solidFill>
                  <a:schemeClr val="tx1"/>
                </a:solidFill>
                <a:effectLst/>
                <a:latin typeface="+mn-lt"/>
                <a:ea typeface="+mn-ea"/>
                <a:cs typeface="+mn-cs"/>
              </a:rPr>
              <a:t>Tiempo que dura el abasto es el tiempo que indica cada cuanto nos vamos a abastecer de recursos </a:t>
            </a:r>
          </a:p>
          <a:p>
            <a:r>
              <a:rPr lang="es-EC" sz="1200" b="0" i="0" kern="1200" baseline="0" dirty="0" smtClean="0">
                <a:solidFill>
                  <a:schemeClr val="tx1"/>
                </a:solidFill>
                <a:effectLst/>
                <a:latin typeface="+mn-lt"/>
                <a:ea typeface="+mn-ea"/>
                <a:cs typeface="+mn-cs"/>
              </a:rPr>
              <a:t>Tiempo critico es el tiempo que demora el proveedor en darnos los bienes desde que se hizo el pedido</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38</a:t>
            </a:fld>
            <a:endParaRPr lang="es-EC"/>
          </a:p>
        </p:txBody>
      </p:sp>
    </p:spTree>
    <p:extLst>
      <p:ext uri="{BB962C8B-B14F-4D97-AF65-F5344CB8AC3E}">
        <p14:creationId xmlns:p14="http://schemas.microsoft.com/office/powerpoint/2010/main" val="2615036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kern="1200" dirty="0" smtClean="0">
                <a:solidFill>
                  <a:schemeClr val="tx1"/>
                </a:solidFill>
                <a:effectLst/>
                <a:latin typeface="+mn-lt"/>
                <a:ea typeface="+mn-ea"/>
                <a:cs typeface="+mn-cs"/>
              </a:rPr>
              <a:t>Punto</a:t>
            </a:r>
            <a:r>
              <a:rPr lang="es-EC" sz="1200" b="0" i="0" kern="1200" baseline="0" dirty="0" smtClean="0">
                <a:solidFill>
                  <a:schemeClr val="tx1"/>
                </a:solidFill>
                <a:effectLst/>
                <a:latin typeface="+mn-lt"/>
                <a:ea typeface="+mn-ea"/>
                <a:cs typeface="+mn-cs"/>
              </a:rPr>
              <a:t> de repedido</a:t>
            </a:r>
          </a:p>
          <a:p>
            <a:r>
              <a:rPr lang="es-EC" sz="1200" b="0" i="0" kern="1200" dirty="0" smtClean="0">
                <a:solidFill>
                  <a:schemeClr val="tx1"/>
                </a:solidFill>
                <a:effectLst/>
                <a:latin typeface="+mn-lt"/>
                <a:ea typeface="+mn-ea"/>
                <a:cs typeface="+mn-cs"/>
              </a:rPr>
              <a:t>Es el momento en que debemos realizar un pedido para evitar roturas de stock y problemas en el suministro a nuestro personal operativo</a:t>
            </a:r>
          </a:p>
          <a:p>
            <a:endParaRPr lang="es-EC" sz="1200" b="0" i="0" kern="1200" dirty="0" smtClean="0">
              <a:solidFill>
                <a:schemeClr val="tx1"/>
              </a:solidFill>
              <a:effectLst/>
              <a:latin typeface="+mn-lt"/>
              <a:ea typeface="+mn-ea"/>
              <a:cs typeface="+mn-cs"/>
            </a:endParaRPr>
          </a:p>
          <a:p>
            <a:r>
              <a:rPr lang="es-EC" sz="1200" b="1" i="0" kern="1200" dirty="0" smtClean="0">
                <a:solidFill>
                  <a:schemeClr val="tx1"/>
                </a:solidFill>
                <a:effectLst/>
                <a:latin typeface="+mn-lt"/>
                <a:ea typeface="+mn-ea"/>
                <a:cs typeface="+mn-cs"/>
              </a:rPr>
              <a:t>Rotura de stocks</a:t>
            </a:r>
            <a:r>
              <a:rPr lang="es-EC" sz="1200" b="0" i="0" kern="1200" dirty="0" smtClean="0">
                <a:solidFill>
                  <a:schemeClr val="tx1"/>
                </a:solidFill>
                <a:effectLst/>
                <a:latin typeface="+mn-lt"/>
                <a:ea typeface="+mn-ea"/>
                <a:cs typeface="+mn-cs"/>
              </a:rPr>
              <a:t>. Circunstancia lamentable que refleja la ausencia o escasez de suficiente stock de productos en un momento dado debido a falta de previsión.</a:t>
            </a:r>
          </a:p>
          <a:p>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Inventario máximo, es el cantidad</a:t>
            </a:r>
            <a:r>
              <a:rPr lang="es-EC" sz="1200" b="0" i="0" kern="1200" baseline="0" dirty="0" smtClean="0">
                <a:solidFill>
                  <a:schemeClr val="tx1"/>
                </a:solidFill>
                <a:effectLst/>
                <a:latin typeface="+mn-lt"/>
                <a:ea typeface="+mn-ea"/>
                <a:cs typeface="+mn-cs"/>
              </a:rPr>
              <a:t> de inventario o bienes máximo que debemos tener en bodega</a:t>
            </a:r>
          </a:p>
          <a:p>
            <a:r>
              <a:rPr lang="es-EC" sz="1200" b="0" i="0" kern="1200" baseline="0" dirty="0" smtClean="0">
                <a:solidFill>
                  <a:schemeClr val="tx1"/>
                </a:solidFill>
                <a:effectLst/>
                <a:latin typeface="+mn-lt"/>
                <a:ea typeface="+mn-ea"/>
                <a:cs typeface="+mn-cs"/>
              </a:rPr>
              <a:t>Inventario mínimo o de seguridad es el cantidad de inventario mínimo que debemos tener en bodega para cubrir las necesidades en caso de que falle el aprovisionamiento </a:t>
            </a:r>
          </a:p>
          <a:p>
            <a:r>
              <a:rPr lang="es-EC" sz="1200" b="0" dirty="0" smtClean="0"/>
              <a:t>Tiempo que dura el proveedor en abastecer tiempo</a:t>
            </a:r>
            <a:r>
              <a:rPr lang="es-EC" sz="1200" b="0" baseline="0" dirty="0" smtClean="0"/>
              <a:t> que demora el proveedor en abastecer desde que hizo el pedido</a:t>
            </a:r>
            <a:endParaRPr lang="es-EC" sz="1200" b="0" i="0" kern="1200" baseline="0" dirty="0" smtClean="0">
              <a:solidFill>
                <a:schemeClr val="tx1"/>
              </a:solidFill>
              <a:effectLst/>
              <a:latin typeface="+mn-lt"/>
              <a:ea typeface="+mn-ea"/>
              <a:cs typeface="+mn-cs"/>
            </a:endParaRPr>
          </a:p>
          <a:p>
            <a:endParaRPr lang="es-EC" sz="1200" b="0" i="0" kern="1200" baseline="0" dirty="0" smtClean="0">
              <a:solidFill>
                <a:schemeClr val="tx1"/>
              </a:solidFill>
              <a:effectLst/>
              <a:latin typeface="+mn-lt"/>
              <a:ea typeface="+mn-ea"/>
              <a:cs typeface="+mn-cs"/>
            </a:endParaRPr>
          </a:p>
          <a:p>
            <a:r>
              <a:rPr lang="es-EC" sz="1200" b="0" i="0" kern="1200" baseline="0" dirty="0" smtClean="0">
                <a:solidFill>
                  <a:schemeClr val="tx1"/>
                </a:solidFill>
                <a:effectLst/>
                <a:latin typeface="+mn-lt"/>
                <a:ea typeface="+mn-ea"/>
                <a:cs typeface="+mn-cs"/>
              </a:rPr>
              <a:t>Tiempo que dura el abasto es el tiempo que indica cada cuanto nos vamos a abastecer de recursos </a:t>
            </a:r>
          </a:p>
          <a:p>
            <a:r>
              <a:rPr lang="es-EC" sz="1200" b="0" i="0" kern="1200" baseline="0" dirty="0" smtClean="0">
                <a:solidFill>
                  <a:schemeClr val="tx1"/>
                </a:solidFill>
                <a:effectLst/>
                <a:latin typeface="+mn-lt"/>
                <a:ea typeface="+mn-ea"/>
                <a:cs typeface="+mn-cs"/>
              </a:rPr>
              <a:t>Tiempo critico es el tiempo que demora el proveedor en darnos los bienes desde que se hizo el pedido</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40</a:t>
            </a:fld>
            <a:endParaRPr lang="es-EC"/>
          </a:p>
        </p:txBody>
      </p:sp>
    </p:spTree>
    <p:extLst>
      <p:ext uri="{BB962C8B-B14F-4D97-AF65-F5344CB8AC3E}">
        <p14:creationId xmlns:p14="http://schemas.microsoft.com/office/powerpoint/2010/main" val="2615036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kern="1200" dirty="0" smtClean="0">
                <a:solidFill>
                  <a:schemeClr val="tx1"/>
                </a:solidFill>
                <a:effectLst/>
                <a:latin typeface="+mn-lt"/>
                <a:ea typeface="+mn-ea"/>
                <a:cs typeface="+mn-cs"/>
              </a:rPr>
              <a:t>Punto</a:t>
            </a:r>
            <a:r>
              <a:rPr lang="es-EC" sz="1200" b="0" i="0" kern="1200" baseline="0" dirty="0" smtClean="0">
                <a:solidFill>
                  <a:schemeClr val="tx1"/>
                </a:solidFill>
                <a:effectLst/>
                <a:latin typeface="+mn-lt"/>
                <a:ea typeface="+mn-ea"/>
                <a:cs typeface="+mn-cs"/>
              </a:rPr>
              <a:t> de repedido</a:t>
            </a:r>
          </a:p>
          <a:p>
            <a:r>
              <a:rPr lang="es-EC" sz="1200" b="0" i="0" kern="1200" dirty="0" smtClean="0">
                <a:solidFill>
                  <a:schemeClr val="tx1"/>
                </a:solidFill>
                <a:effectLst/>
                <a:latin typeface="+mn-lt"/>
                <a:ea typeface="+mn-ea"/>
                <a:cs typeface="+mn-cs"/>
              </a:rPr>
              <a:t>Es el momento en que debemos realizar un pedido para evitar roturas de stock y problemas en el suministro a nuestro personal operativo</a:t>
            </a:r>
          </a:p>
          <a:p>
            <a:endParaRPr lang="es-EC" sz="1200" b="0" i="0" kern="1200" dirty="0" smtClean="0">
              <a:solidFill>
                <a:schemeClr val="tx1"/>
              </a:solidFill>
              <a:effectLst/>
              <a:latin typeface="+mn-lt"/>
              <a:ea typeface="+mn-ea"/>
              <a:cs typeface="+mn-cs"/>
            </a:endParaRPr>
          </a:p>
          <a:p>
            <a:r>
              <a:rPr lang="es-EC" sz="1200" b="1" i="0" kern="1200" dirty="0" smtClean="0">
                <a:solidFill>
                  <a:schemeClr val="tx1"/>
                </a:solidFill>
                <a:effectLst/>
                <a:latin typeface="+mn-lt"/>
                <a:ea typeface="+mn-ea"/>
                <a:cs typeface="+mn-cs"/>
              </a:rPr>
              <a:t>Rotura de stocks</a:t>
            </a:r>
            <a:r>
              <a:rPr lang="es-EC" sz="1200" b="0" i="0" kern="1200" dirty="0" smtClean="0">
                <a:solidFill>
                  <a:schemeClr val="tx1"/>
                </a:solidFill>
                <a:effectLst/>
                <a:latin typeface="+mn-lt"/>
                <a:ea typeface="+mn-ea"/>
                <a:cs typeface="+mn-cs"/>
              </a:rPr>
              <a:t>. Circunstancia lamentable que refleja la ausencia o escasez de suficiente stock de productos en un momento dado debido a falta de previsión.</a:t>
            </a:r>
          </a:p>
          <a:p>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Inventario máximo, es el cantidad</a:t>
            </a:r>
            <a:r>
              <a:rPr lang="es-EC" sz="1200" b="0" i="0" kern="1200" baseline="0" dirty="0" smtClean="0">
                <a:solidFill>
                  <a:schemeClr val="tx1"/>
                </a:solidFill>
                <a:effectLst/>
                <a:latin typeface="+mn-lt"/>
                <a:ea typeface="+mn-ea"/>
                <a:cs typeface="+mn-cs"/>
              </a:rPr>
              <a:t> de inventario o bienes máximo que debemos tener en bodega</a:t>
            </a:r>
          </a:p>
          <a:p>
            <a:r>
              <a:rPr lang="es-EC" sz="1200" b="0" i="0" kern="1200" baseline="0" dirty="0" smtClean="0">
                <a:solidFill>
                  <a:schemeClr val="tx1"/>
                </a:solidFill>
                <a:effectLst/>
                <a:latin typeface="+mn-lt"/>
                <a:ea typeface="+mn-ea"/>
                <a:cs typeface="+mn-cs"/>
              </a:rPr>
              <a:t>Inventario mínimo o de seguridad es el cantidad de inventario mínimo que debemos tener en bodega para cubrir las necesidades en caso de que falle el aprovisionamiento </a:t>
            </a:r>
          </a:p>
          <a:p>
            <a:r>
              <a:rPr lang="es-EC" sz="1200" b="0" dirty="0" smtClean="0"/>
              <a:t>Tiempo que dura el proveedor en abastecer tiempo</a:t>
            </a:r>
            <a:r>
              <a:rPr lang="es-EC" sz="1200" b="0" baseline="0" dirty="0" smtClean="0"/>
              <a:t> que demora el proveedor en abastecer desde que hizo el pedido</a:t>
            </a:r>
            <a:endParaRPr lang="es-EC" sz="1200" b="0" i="0" kern="1200" baseline="0" dirty="0" smtClean="0">
              <a:solidFill>
                <a:schemeClr val="tx1"/>
              </a:solidFill>
              <a:effectLst/>
              <a:latin typeface="+mn-lt"/>
              <a:ea typeface="+mn-ea"/>
              <a:cs typeface="+mn-cs"/>
            </a:endParaRPr>
          </a:p>
          <a:p>
            <a:endParaRPr lang="es-EC" sz="1200" b="0" i="0" kern="1200" baseline="0" dirty="0" smtClean="0">
              <a:solidFill>
                <a:schemeClr val="tx1"/>
              </a:solidFill>
              <a:effectLst/>
              <a:latin typeface="+mn-lt"/>
              <a:ea typeface="+mn-ea"/>
              <a:cs typeface="+mn-cs"/>
            </a:endParaRPr>
          </a:p>
          <a:p>
            <a:r>
              <a:rPr lang="es-EC" sz="1200" b="0" i="0" kern="1200" baseline="0" dirty="0" smtClean="0">
                <a:solidFill>
                  <a:schemeClr val="tx1"/>
                </a:solidFill>
                <a:effectLst/>
                <a:latin typeface="+mn-lt"/>
                <a:ea typeface="+mn-ea"/>
                <a:cs typeface="+mn-cs"/>
              </a:rPr>
              <a:t>Tiempo que dura el abasto es el tiempo que indica cada cuanto nos vamos a abastecer de recursos </a:t>
            </a:r>
          </a:p>
          <a:p>
            <a:r>
              <a:rPr lang="es-EC" sz="1200" b="0" i="0" kern="1200" baseline="0" dirty="0" smtClean="0">
                <a:solidFill>
                  <a:schemeClr val="tx1"/>
                </a:solidFill>
                <a:effectLst/>
                <a:latin typeface="+mn-lt"/>
                <a:ea typeface="+mn-ea"/>
                <a:cs typeface="+mn-cs"/>
              </a:rPr>
              <a:t>Tiempo critico es el tiempo que demora el proveedor en darnos los bienes desde que se hizo el pedido</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41</a:t>
            </a:fld>
            <a:endParaRPr lang="es-EC"/>
          </a:p>
        </p:txBody>
      </p:sp>
    </p:spTree>
    <p:extLst>
      <p:ext uri="{BB962C8B-B14F-4D97-AF65-F5344CB8AC3E}">
        <p14:creationId xmlns:p14="http://schemas.microsoft.com/office/powerpoint/2010/main" val="261503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33237"/>
            <a:r>
              <a:rPr lang="es-EC" dirty="0"/>
              <a:t>El Comando de Guardacostas con su puerto base en Guayaquil es un órgano operativo de control marítimo encargado de velar por el cumplimiento de las leyes y reglamentos nacionales y convenios internacionales relacionados con la seguridad de la vida humana en el mar, la actividad marítima, neutralizar las actividades ilícitas, dar protección a los recursos y al medio marino costero.</a:t>
            </a:r>
          </a:p>
          <a:p>
            <a:r>
              <a:rPr lang="es-EC" dirty="0"/>
              <a:t>Las unidades del Comando de Guardacostas han participado en múltiples operaciones de búsqueda y salvamento marítimo, lo que ha permitido salvar muchas vidas humanas en el mar y rescatar embarcaciones que se encontraban en grave riesgo de zozobrar o hundirse contribuyendo con ello a la seguridad de las actividades marítimas</a:t>
            </a:r>
          </a:p>
        </p:txBody>
      </p:sp>
      <p:sp>
        <p:nvSpPr>
          <p:cNvPr id="4" name="3 Marcador de número de diapositiva"/>
          <p:cNvSpPr>
            <a:spLocks noGrp="1"/>
          </p:cNvSpPr>
          <p:nvPr>
            <p:ph type="sldNum" sz="quarter" idx="10"/>
          </p:nvPr>
        </p:nvSpPr>
        <p:spPr/>
        <p:txBody>
          <a:bodyPr/>
          <a:lstStyle/>
          <a:p>
            <a:fld id="{36E08136-9C88-47A2-930F-DFCDF126C053}" type="slidenum">
              <a:rPr lang="es-EC" smtClean="0"/>
              <a:t>4</a:t>
            </a:fld>
            <a:endParaRPr lang="es-EC"/>
          </a:p>
        </p:txBody>
      </p:sp>
    </p:spTree>
    <p:extLst>
      <p:ext uri="{BB962C8B-B14F-4D97-AF65-F5344CB8AC3E}">
        <p14:creationId xmlns:p14="http://schemas.microsoft.com/office/powerpoint/2010/main" val="205123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33237"/>
            <a:r>
              <a:rPr lang="es-EC" dirty="0"/>
              <a:t>Las no conformidades en lo que respecta a la previsión y obtención de requerimientos sean estos repuestos, combustibles, víveres, entre otros para el cumplimiento de las operaciones de control de las unidades del Comando de Guardacostas </a:t>
            </a:r>
          </a:p>
          <a:p>
            <a:pPr defTabSz="933237"/>
            <a:endParaRPr lang="es-EC" dirty="0"/>
          </a:p>
          <a:p>
            <a:pPr defTabSz="933237"/>
            <a:r>
              <a:rPr lang="es-EC" dirty="0"/>
              <a:t>presentando problemas, interrupción de las operaciones de control o retrasos de las diferentes unidades  al incurrir en averías no contando con los repuestos necesarios para las reparaciones existiendo demora en la adquisición de estos recursos materiales, así como extensión de los días de navegación</a:t>
            </a:r>
          </a:p>
          <a:p>
            <a:pPr defTabSz="933237"/>
            <a:endParaRPr lang="es-EC" dirty="0"/>
          </a:p>
          <a:p>
            <a:pPr defTabSz="933237"/>
            <a:r>
              <a:rPr lang="es-EC" dirty="0"/>
              <a:t>además de incurrir en desabastecimiento de combustible, lubricantes o víveres, porque no se lleva un control idóneo de las diferentes actividades, disminuyendo su efectividad e incluso incumpliendo con patrullajes y navegaciones.</a:t>
            </a:r>
          </a:p>
          <a:p>
            <a:r>
              <a:rPr lang="es-EC" dirty="0"/>
              <a:t> </a:t>
            </a:r>
          </a:p>
          <a:p>
            <a:pPr defTabSz="933237"/>
            <a:endParaRPr lang="es-EC" dirty="0"/>
          </a:p>
          <a:p>
            <a:pPr defTabSz="933237"/>
            <a:r>
              <a:rPr lang="es-EC" dirty="0"/>
              <a:t>Por este motivo, es fundamental aplicar criterios de previsión en las unidades navales para el mejoramiento del abastecimiento de los materiales y equipos necesarios para no interrumpir los periodos de navegación</a:t>
            </a:r>
            <a:endParaRPr lang="es-EC" dirty="0" smtClean="0"/>
          </a:p>
          <a:p>
            <a:pPr defTabSz="933237"/>
            <a:endParaRPr lang="es-EC" dirty="0"/>
          </a:p>
          <a:p>
            <a:endParaRPr lang="es-EC" dirty="0"/>
          </a:p>
        </p:txBody>
      </p:sp>
      <p:sp>
        <p:nvSpPr>
          <p:cNvPr id="4" name="3 Marcador de número de diapositiva"/>
          <p:cNvSpPr>
            <a:spLocks noGrp="1"/>
          </p:cNvSpPr>
          <p:nvPr>
            <p:ph type="sldNum" sz="quarter" idx="10"/>
          </p:nvPr>
        </p:nvSpPr>
        <p:spPr/>
        <p:txBody>
          <a:bodyPr/>
          <a:lstStyle/>
          <a:p>
            <a:fld id="{36E08136-9C88-47A2-930F-DFCDF126C053}" type="slidenum">
              <a:rPr lang="es-EC" smtClean="0"/>
              <a:t>5</a:t>
            </a:fld>
            <a:endParaRPr lang="es-EC"/>
          </a:p>
        </p:txBody>
      </p:sp>
    </p:spTree>
    <p:extLst>
      <p:ext uri="{BB962C8B-B14F-4D97-AF65-F5344CB8AC3E}">
        <p14:creationId xmlns:p14="http://schemas.microsoft.com/office/powerpoint/2010/main" val="425616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a:t>En el mar territorial ecuatoriano se realiza un sin número de actividades comerciales</a:t>
            </a:r>
            <a:r>
              <a:rPr lang="es-EC" sz="1200" b="1" dirty="0"/>
              <a:t>, pesca turísticas entre otras, por lo que es necesario que la fuerza naval realice </a:t>
            </a:r>
            <a:r>
              <a:rPr lang="es-EC" dirty="0"/>
              <a:t>controles para minimizar diferentes actos delictivos por lo que requiere de recursos materiales para el mantenimiento y reparación de las embarcaciones de la Armada del Ecuador, siendo fundamental que se siga criterios de previsión de los requerimientos logísticos y lograr el cumplimiento de periodos de navegación eficientes, así como un grado alto de disponibilidad de unidades operativas para las operaciones de patrullaje en las diferentes zonas marítimas del Ecuador, en procura de efectuar exitosamente el control marítimo contra la piratería, el narcotráfico, en cooperación con la comunidad que se desenvuelve en sus actividades pesqueras, para el beneficio de la sociedad ecuatoriana que explota sus recursos marinos.</a:t>
            </a:r>
          </a:p>
        </p:txBody>
      </p:sp>
      <p:sp>
        <p:nvSpPr>
          <p:cNvPr id="4" name="3 Marcador de número de diapositiva"/>
          <p:cNvSpPr>
            <a:spLocks noGrp="1"/>
          </p:cNvSpPr>
          <p:nvPr>
            <p:ph type="sldNum" sz="quarter" idx="10"/>
          </p:nvPr>
        </p:nvSpPr>
        <p:spPr/>
        <p:txBody>
          <a:bodyPr/>
          <a:lstStyle/>
          <a:p>
            <a:fld id="{36E08136-9C88-47A2-930F-DFCDF126C053}" type="slidenum">
              <a:rPr lang="es-EC" smtClean="0"/>
              <a:t>7</a:t>
            </a:fld>
            <a:endParaRPr lang="es-EC"/>
          </a:p>
        </p:txBody>
      </p:sp>
    </p:spTree>
    <p:extLst>
      <p:ext uri="{BB962C8B-B14F-4D97-AF65-F5344CB8AC3E}">
        <p14:creationId xmlns:p14="http://schemas.microsoft.com/office/powerpoint/2010/main" val="17352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6E08136-9C88-47A2-930F-DFCDF126C053}" type="slidenum">
              <a:rPr lang="es-EC" smtClean="0"/>
              <a:t>8</a:t>
            </a:fld>
            <a:endParaRPr lang="es-EC"/>
          </a:p>
        </p:txBody>
      </p:sp>
    </p:spTree>
    <p:extLst>
      <p:ext uri="{BB962C8B-B14F-4D97-AF65-F5344CB8AC3E}">
        <p14:creationId xmlns:p14="http://schemas.microsoft.com/office/powerpoint/2010/main" val="283229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El Art. 162 de la Constitución refiere que la Armada del Ecuador, como una de las instituciones pertenecientes a las tres ramas de las Fuerzas Armadas, requiere de equipamiento, entrenamiento y formación para sus operaciones, en este caso en el mar</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Ley Orgánica de las Fuerzas Armadas, destaca algunos elementos de gran relevancia para el estudio, por ejemplo, en el Art. 17, literal e) se señala que el Comando Conjunto de las Fuerzas Armadas deben planificar los procesos de adquisiciones de materiales bélicos y demás equipamiento para la formación y entrenamiento del personal militar y naval</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Cabe señalar que el estudio presente también se sustenta en el Plan Nacional del Buen Vivir, el cual tiene implicaciones directas en la optimización de los recursos del Estado a través de los planes estratégicos, tácticos y operativos, que pueden mantener las condiciones de eficiencia, eficacia y calidad de los procesos aplicados por las instituciones militares o navales y del Estado</a:t>
            </a:r>
            <a:endParaRPr lang="es-EC"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158388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smtClean="0"/>
              <a:t>La investigación es bibliográfica  se utilizo fuentes secundarias, es decir algo que ya esta hecho  </a:t>
            </a:r>
            <a:r>
              <a:rPr lang="es-EC" sz="1200" kern="1200" dirty="0" smtClean="0">
                <a:solidFill>
                  <a:schemeClr val="tx1"/>
                </a:solidFill>
                <a:effectLst/>
                <a:latin typeface="+mn-lt"/>
                <a:ea typeface="+mn-ea"/>
                <a:cs typeface="+mn-cs"/>
              </a:rPr>
              <a:t>fuentes documentales como libros, enciclopedias, registros de la institución y en portales de internet </a:t>
            </a:r>
          </a:p>
          <a:p>
            <a:endParaRPr lang="es-EC" baseline="0" dirty="0" smtClean="0"/>
          </a:p>
          <a:p>
            <a:r>
              <a:rPr lang="es-EC" baseline="0" dirty="0" smtClean="0"/>
              <a:t>Investigación  de campo , es lo que no esta hecho, o lo que se va hacer,  </a:t>
            </a:r>
            <a:r>
              <a:rPr lang="es-EC" sz="1200" kern="1200" dirty="0" smtClean="0">
                <a:solidFill>
                  <a:schemeClr val="tx1"/>
                </a:solidFill>
                <a:effectLst/>
                <a:latin typeface="+mn-lt"/>
                <a:ea typeface="+mn-ea"/>
                <a:cs typeface="+mn-cs"/>
              </a:rPr>
              <a:t>debiendo trasladarse hasta las instalaciones de las Unidades Guardacostas para aplicar el instrumento que permita la recolección de la información </a:t>
            </a:r>
            <a:r>
              <a:rPr lang="es-EC" baseline="0" dirty="0" smtClean="0"/>
              <a:t>realizando la encuestas o entrevistas al personal involucrado de </a:t>
            </a:r>
            <a:r>
              <a:rPr lang="es-EC" baseline="0" dirty="0" err="1" smtClean="0"/>
              <a:t>coguar</a:t>
            </a:r>
            <a:r>
              <a:rPr lang="es-EC" baseline="0" dirty="0" smtClean="0"/>
              <a:t> así como el señor director</a:t>
            </a:r>
          </a:p>
          <a:p>
            <a:endParaRPr lang="es-EC" dirty="0" smtClean="0"/>
          </a:p>
          <a:p>
            <a:r>
              <a:rPr lang="es-EC" dirty="0" smtClean="0"/>
              <a:t>Deductivo</a:t>
            </a:r>
          </a:p>
          <a:p>
            <a:r>
              <a:rPr lang="es-EC" dirty="0" smtClean="0"/>
              <a:t>Es</a:t>
            </a:r>
            <a:r>
              <a:rPr lang="es-EC" baseline="0" dirty="0" smtClean="0"/>
              <a:t> de macro a micro, de lo general a lo particular, de lo grande a lo pequeño, en nuestro caso hablamos de la </a:t>
            </a:r>
            <a:r>
              <a:rPr lang="es-EC" baseline="0" dirty="0" err="1" smtClean="0"/>
              <a:t>logistica</a:t>
            </a:r>
            <a:r>
              <a:rPr lang="es-EC" baseline="0" dirty="0" smtClean="0"/>
              <a:t> en general, para luego hablar de la logística naval, posterior la logística naval en el ecuador, se hablo de la armada del ecuador, posterior de la </a:t>
            </a:r>
            <a:r>
              <a:rPr lang="es-EC" baseline="0" dirty="0" err="1" smtClean="0"/>
              <a:t>dirnea</a:t>
            </a:r>
            <a:r>
              <a:rPr lang="es-EC" baseline="0" dirty="0" smtClean="0"/>
              <a:t> y concluir profundizar en el comando de guardacostas , es decir no vamos directo al problema.</a:t>
            </a:r>
          </a:p>
          <a:p>
            <a:endParaRPr lang="es-EC" baseline="0" dirty="0" smtClean="0"/>
          </a:p>
          <a:p>
            <a:r>
              <a:rPr lang="es-EC" baseline="0" dirty="0" smtClean="0"/>
              <a:t>Enfoque cuantitativo porque se baso en numero y porcentajes siendo cantidades numéricas y porcentuales como la encuesta</a:t>
            </a:r>
          </a:p>
          <a:p>
            <a:r>
              <a:rPr lang="es-EC" baseline="0" dirty="0" smtClean="0"/>
              <a:t>Enfoque cualitativa hicimos como la entrevista </a:t>
            </a:r>
            <a:r>
              <a:rPr lang="es-EC" sz="1200" kern="1200" baseline="0" dirty="0" smtClean="0">
                <a:solidFill>
                  <a:schemeClr val="tx1"/>
                </a:solidFill>
                <a:effectLst/>
                <a:latin typeface="+mn-lt"/>
                <a:ea typeface="+mn-ea"/>
                <a:cs typeface="+mn-cs"/>
              </a:rPr>
              <a:t>para observar que</a:t>
            </a:r>
            <a:r>
              <a:rPr lang="es-EC" sz="1200" kern="1200" dirty="0" smtClean="0">
                <a:solidFill>
                  <a:schemeClr val="tx1"/>
                </a:solidFill>
                <a:effectLst/>
                <a:latin typeface="+mn-lt"/>
                <a:ea typeface="+mn-ea"/>
                <a:cs typeface="+mn-cs"/>
              </a:rPr>
              <a:t> ocasiono el problema de las no conformidades en las actividades operativas del control marítimo naval</a:t>
            </a:r>
            <a:endParaRPr lang="es-EC" baseline="0" dirty="0" smtClean="0"/>
          </a:p>
          <a:p>
            <a:endParaRPr lang="es-EC" baseline="0" dirty="0" smtClean="0"/>
          </a:p>
          <a:p>
            <a:endParaRPr lang="es-EC" baseline="0" dirty="0" smtClean="0"/>
          </a:p>
          <a:p>
            <a:r>
              <a:rPr lang="es-EC" baseline="0" dirty="0" smtClean="0"/>
              <a:t>El estudio es también DESCRIPTIVO</a:t>
            </a:r>
          </a:p>
          <a:p>
            <a:r>
              <a:rPr lang="es-EC" sz="1200" kern="1200" dirty="0" smtClean="0">
                <a:solidFill>
                  <a:schemeClr val="tx1"/>
                </a:solidFill>
                <a:effectLst/>
                <a:latin typeface="+mn-lt"/>
                <a:ea typeface="+mn-ea"/>
                <a:cs typeface="+mn-cs"/>
              </a:rPr>
              <a:t>se procedió a la medición de la problemática correspondiente a las no conformidades en la previsión y obtención de los requerimientos de repuestos, combustibles, víveres, entre otros para el cumplimiento de las operaciones </a:t>
            </a:r>
            <a:endParaRPr lang="es-EC" baseline="0" dirty="0" smtClean="0"/>
          </a:p>
          <a:p>
            <a:r>
              <a:rPr lang="es-EC" baseline="0" dirty="0" smtClean="0"/>
              <a:t>es correlación de variables, donde las variables son la gestión de abastecimiento y el control operativo marítimo</a:t>
            </a:r>
          </a:p>
          <a:p>
            <a:endParaRPr lang="es-EC" baseline="0" dirty="0" smtClean="0"/>
          </a:p>
          <a:p>
            <a:r>
              <a:rPr lang="es-EC" baseline="0" dirty="0" smtClean="0"/>
              <a:t>Exploratoria</a:t>
            </a:r>
          </a:p>
          <a:p>
            <a:r>
              <a:rPr lang="es-EC" sz="1200" kern="1200" dirty="0" smtClean="0">
                <a:solidFill>
                  <a:schemeClr val="tx1"/>
                </a:solidFill>
                <a:effectLst/>
                <a:latin typeface="+mn-lt"/>
                <a:ea typeface="+mn-ea"/>
                <a:cs typeface="+mn-cs"/>
              </a:rPr>
              <a:t>Porque reconoce e </a:t>
            </a:r>
            <a:r>
              <a:rPr lang="es-EC" sz="1200" kern="1200" dirty="0" err="1" smtClean="0">
                <a:solidFill>
                  <a:schemeClr val="tx1"/>
                </a:solidFill>
                <a:effectLst/>
                <a:latin typeface="+mn-lt"/>
                <a:ea typeface="+mn-ea"/>
                <a:cs typeface="+mn-cs"/>
              </a:rPr>
              <a:t>idéntifica</a:t>
            </a:r>
            <a:r>
              <a:rPr lang="es-EC" sz="1200" kern="1200" dirty="0" smtClean="0">
                <a:solidFill>
                  <a:schemeClr val="tx1"/>
                </a:solidFill>
                <a:effectLst/>
                <a:latin typeface="+mn-lt"/>
                <a:ea typeface="+mn-ea"/>
                <a:cs typeface="+mn-cs"/>
              </a:rPr>
              <a:t> las causas que ocasionaron los problemas bajo una óptica profunda</a:t>
            </a:r>
          </a:p>
          <a:p>
            <a:r>
              <a:rPr lang="es-EC" sz="1200" kern="1200" dirty="0" smtClean="0">
                <a:solidFill>
                  <a:schemeClr val="tx1"/>
                </a:solidFill>
                <a:effectLst/>
                <a:latin typeface="+mn-lt"/>
                <a:ea typeface="+mn-ea"/>
                <a:cs typeface="+mn-cs"/>
              </a:rPr>
              <a:t>aborda datos cualitativos para definir cuál es la raíz que dio origen al fenómeno de las no conformidades </a:t>
            </a:r>
          </a:p>
          <a:p>
            <a:endParaRPr lang="es-EC" baseline="0" dirty="0" smtClean="0"/>
          </a:p>
          <a:p>
            <a:endParaRPr lang="es-EC" baseline="0" dirty="0" smtClean="0"/>
          </a:p>
          <a:p>
            <a:endParaRPr lang="es-EC" baseline="0" dirty="0" smtClean="0"/>
          </a:p>
          <a:p>
            <a:r>
              <a:rPr lang="es-EC" baseline="0" dirty="0" smtClean="0"/>
              <a:t>Pasos del método científico. O inv. descriptivo</a:t>
            </a:r>
          </a:p>
          <a:p>
            <a:r>
              <a:rPr lang="es-EC" baseline="0" dirty="0" smtClean="0"/>
              <a:t>1er paso Diseño de lo instrumentos, diseño de la encuesta, guía estructurada de entrevista  y la observación directa( ficha de observación)</a:t>
            </a:r>
          </a:p>
          <a:p>
            <a:r>
              <a:rPr lang="es-EC" baseline="0" dirty="0" smtClean="0"/>
              <a:t>2do paso Determinación de la población , es decir personal de </a:t>
            </a:r>
            <a:r>
              <a:rPr lang="es-EC" baseline="0" dirty="0" err="1" smtClean="0"/>
              <a:t>coguar</a:t>
            </a:r>
            <a:endParaRPr lang="es-EC" baseline="0" dirty="0" smtClean="0"/>
          </a:p>
          <a:p>
            <a:r>
              <a:rPr lang="es-EC" baseline="0" dirty="0" smtClean="0"/>
              <a:t>3er paso Calculo de la muestra, </a:t>
            </a:r>
          </a:p>
          <a:p>
            <a:r>
              <a:rPr lang="es-EC" baseline="0" dirty="0" smtClean="0"/>
              <a:t>4to paso Solicitud de autorización a las autoridades respectivas para hacer la investigación, solicitar al director</a:t>
            </a:r>
          </a:p>
          <a:p>
            <a:r>
              <a:rPr lang="es-EC" baseline="0" dirty="0" smtClean="0"/>
              <a:t>5to paso recolección de la información aplicar la encuesta y entrevista a los involucrados</a:t>
            </a:r>
          </a:p>
          <a:p>
            <a:r>
              <a:rPr lang="es-EC" baseline="0" dirty="0" smtClean="0"/>
              <a:t>6to paso la tabulación y procesamiento de la información con Excel, donde se tabula y hace las tablas y los gráficos, como pasteles o gráficos de barra</a:t>
            </a:r>
          </a:p>
          <a:p>
            <a:r>
              <a:rPr lang="es-EC" baseline="0" dirty="0" smtClean="0"/>
              <a:t>7mo paso análisis e interpretación de los resultados de cuadros y gráficos</a:t>
            </a:r>
          </a:p>
          <a:p>
            <a:r>
              <a:rPr lang="es-EC" baseline="0" dirty="0" smtClean="0"/>
              <a:t>Siempre se analiza y interpreta la mayor, no todas, máximo dos </a:t>
            </a:r>
          </a:p>
          <a:p>
            <a:r>
              <a:rPr lang="es-EC" baseline="0" dirty="0" smtClean="0"/>
              <a:t>9no paso Al final a la discusión para comprobar si nuestra idea a defender es verdadera o  falsa</a:t>
            </a:r>
          </a:p>
          <a:p>
            <a:r>
              <a:rPr lang="es-EC" baseline="0" dirty="0" smtClean="0"/>
              <a:t>10mo paso, propuesta</a:t>
            </a:r>
          </a:p>
          <a:p>
            <a:r>
              <a:rPr lang="es-EC" baseline="0" dirty="0" smtClean="0"/>
              <a:t>Conclusiones</a:t>
            </a:r>
          </a:p>
          <a:p>
            <a:r>
              <a:rPr lang="es-EC" baseline="0" dirty="0" smtClean="0"/>
              <a:t>recomendaciones</a:t>
            </a:r>
          </a:p>
          <a:p>
            <a:endParaRPr lang="es-EC" baseline="0" dirty="0" smtClean="0"/>
          </a:p>
          <a:p>
            <a:endParaRPr lang="es-EC" baseline="0" dirty="0" smtClean="0"/>
          </a:p>
        </p:txBody>
      </p:sp>
      <p:sp>
        <p:nvSpPr>
          <p:cNvPr id="4" name="3 Marcador de número de diapositiva"/>
          <p:cNvSpPr>
            <a:spLocks noGrp="1"/>
          </p:cNvSpPr>
          <p:nvPr>
            <p:ph type="sldNum" sz="quarter" idx="10"/>
          </p:nvPr>
        </p:nvSpPr>
        <p:spPr/>
        <p:txBody>
          <a:bodyPr/>
          <a:lstStyle/>
          <a:p>
            <a:fld id="{36E08136-9C88-47A2-930F-DFCDF126C053}" type="slidenum">
              <a:rPr lang="es-EC" smtClean="0"/>
              <a:t>10</a:t>
            </a:fld>
            <a:endParaRPr lang="es-EC"/>
          </a:p>
        </p:txBody>
      </p:sp>
    </p:spTree>
    <p:extLst>
      <p:ext uri="{BB962C8B-B14F-4D97-AF65-F5344CB8AC3E}">
        <p14:creationId xmlns:p14="http://schemas.microsoft.com/office/powerpoint/2010/main" val="5757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3F2E918-3D1A-434D-AF2B-44EB31CBBBFB}" type="datetime1">
              <a:rPr lang="es-EC" smtClean="0"/>
              <a:t>29/11/2016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7F766D0-B6EE-4E6E-AF3F-C1BAC8455904}" type="datetime1">
              <a:rPr lang="es-EC" smtClean="0"/>
              <a:t>29/11/2016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3AE7469-D23F-46AF-995F-4F48DBE832FD}" type="datetime1">
              <a:rPr lang="es-EC" smtClean="0"/>
              <a:t>29/11/2016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8B60C57-F8AA-4543-9EB2-02D2D06CE508}" type="datetime1">
              <a:rPr lang="es-EC" smtClean="0"/>
              <a:t>29/11/2016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77A7600-BAB2-454B-92D5-0BACFD6FC33D}" type="datetime1">
              <a:rPr lang="es-EC" smtClean="0"/>
              <a:t>29/11/2016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EA4B511-260D-47A5-ADF4-E674A49E49F8}" type="datetime1">
              <a:rPr lang="es-EC" smtClean="0"/>
              <a:t>29/11/2016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0FB3BE0F-7199-4A59-8772-9CD74227B003}" type="datetime1">
              <a:rPr lang="es-EC" smtClean="0"/>
              <a:t>29/11/2016</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CBFEB568-103E-42D3-B721-8757FCFBA54B}" type="datetime1">
              <a:rPr lang="es-EC" smtClean="0"/>
              <a:t>29/11/2016</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0E245061-8B5E-43A1-9FE8-C072BA58B820}" type="datetime1">
              <a:rPr lang="es-EC" smtClean="0"/>
              <a:t>29/11/2016</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75451DE-12F7-47B3-A821-EAD1A64E17CE}" type="datetime1">
              <a:rPr lang="es-EC" smtClean="0"/>
              <a:t>29/11/2016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812CC23-76E3-49A8-97B3-528F75EDB978}" type="datetime1">
              <a:rPr lang="es-EC" smtClean="0"/>
              <a:t>29/11/2016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3025387" y="3348914"/>
            <a:ext cx="6831501"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Onda"/>
          <p:cNvSpPr/>
          <p:nvPr userDrawn="1"/>
        </p:nvSpPr>
        <p:spPr>
          <a:xfrm rot="5400000">
            <a:off x="-3178633" y="3286114"/>
            <a:ext cx="6858027" cy="285752"/>
          </a:xfrm>
          <a:prstGeom prst="wav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5008"/>
            <a:ext cx="3240360" cy="451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5292080" y="-65182"/>
            <a:ext cx="3539009" cy="541854"/>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605494" y="511572"/>
            <a:ext cx="8387874" cy="6863417"/>
          </a:xfrm>
          <a:prstGeom prst="rect">
            <a:avLst/>
          </a:prstGeom>
          <a:noFill/>
        </p:spPr>
        <p:txBody>
          <a:bodyPr wrap="none" rtlCol="0">
            <a:spAutoFit/>
          </a:bodyPr>
          <a:lstStyle/>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DEPARTAMENTO DE SEGURIDAD Y DEFENSA</a:t>
            </a:r>
          </a:p>
          <a:p>
            <a:pPr algn="ctr"/>
            <a:endPar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CARRERA DE LICENCIATURA EN LOGÍSTICA NAVAL</a:t>
            </a:r>
          </a:p>
          <a:p>
            <a:pPr algn="ctr"/>
            <a:endPar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TRABAJO DE TITULACIÓN PREVIO A LA OBTENCIÓN</a:t>
            </a: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DEL TÍTULO DE LICENCIADO EN LOGÍSTICA NAVAL</a:t>
            </a:r>
            <a:endPar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endPar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TEMA:</a:t>
            </a:r>
            <a:endPar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LA LOGÍSTICA OPERATIVA APLICADA</a:t>
            </a: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AL COMANDO DE LAS UNIDADES GUARDACOSTAS</a:t>
            </a: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EN LAS OPERACIONES DE CONTROL DEL ÁREA MARÍTIMA</a:t>
            </a:r>
          </a:p>
          <a:p>
            <a:pPr algn="ctr"/>
            <a:endPar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AUTORES:</a:t>
            </a:r>
            <a:endParaRPr lang="es-EC" sz="2000" b="1" dirty="0">
              <a:effectLst>
                <a:outerShdw blurRad="38100" dist="38100" dir="2700000" algn="tl">
                  <a:srgbClr val="000000">
                    <a:alpha val="43137"/>
                  </a:srgbClr>
                </a:outerShdw>
              </a:effectLst>
            </a:endParaRPr>
          </a:p>
          <a:p>
            <a:pPr algn="ctr"/>
            <a:r>
              <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EDDY BYRON LEÓN SÁNCHEZ</a:t>
            </a:r>
          </a:p>
          <a:p>
            <a:pPr algn="ctr"/>
            <a:r>
              <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LUIS JOSÉ CASTRO </a:t>
            </a: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MAGALLANES</a:t>
            </a:r>
          </a:p>
          <a:p>
            <a:pPr algn="ctr"/>
            <a:endPar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DIRECTOR: TNNV-AB GERMAN LUNA GUALACATA</a:t>
            </a:r>
          </a:p>
          <a:p>
            <a:pPr algn="ctr"/>
            <a:r>
              <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CODIRECTORA: </a:t>
            </a:r>
            <a:r>
              <a:rPr lang="es-ES"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MGS. MARJORIE PESANTES PIGUAVE</a:t>
            </a:r>
            <a:endPar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endParaRPr lang="es-EC" sz="2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C" sz="16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SALINAS</a:t>
            </a:r>
          </a:p>
          <a:p>
            <a:pPr algn="ctr"/>
            <a:r>
              <a:rPr lang="es-EC" sz="16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2016 </a:t>
            </a:r>
            <a:endParaRPr lang="es-EC" sz="16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endParaRPr lang="es-EC" sz="20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Marcador de número de diapositiva 5"/>
          <p:cNvSpPr>
            <a:spLocks noGrp="1"/>
          </p:cNvSpPr>
          <p:nvPr>
            <p:ph type="sldNum" sz="quarter" idx="12"/>
          </p:nvPr>
        </p:nvSpPr>
        <p:spPr>
          <a:xfrm>
            <a:off x="8441142" y="6229777"/>
            <a:ext cx="539080" cy="385018"/>
          </a:xfrm>
        </p:spPr>
        <p:txBody>
          <a:bodyPr/>
          <a:lstStyle/>
          <a:p>
            <a:fld id="{9C45796D-F81B-42E6-8076-DF0575147E93}" type="slidenum">
              <a:rPr lang="es-EC" sz="2400" b="1" smtClean="0">
                <a:solidFill>
                  <a:schemeClr val="bg1"/>
                </a:solidFill>
              </a:rPr>
              <a:pPr/>
              <a:t>1</a:t>
            </a:fld>
            <a:endParaRPr lang="es-EC" sz="2400" b="1" dirty="0">
              <a:solidFill>
                <a:schemeClr val="bg1"/>
              </a:solidFill>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539552" y="188640"/>
            <a:ext cx="8229600" cy="1143000"/>
          </a:xfrm>
        </p:spPr>
        <p:txBody>
          <a:bodyPr>
            <a:normAutofit fontScale="90000"/>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FUNDAMENTACIÓN METODOLÓGICA</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8148967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8114544" y="6174950"/>
            <a:ext cx="539080" cy="461293"/>
          </a:xfrm>
        </p:spPr>
        <p:txBody>
          <a:bodyPr/>
          <a:lstStyle/>
          <a:p>
            <a:fld id="{9C45796D-F81B-42E6-8076-DF0575147E93}" type="slidenum">
              <a:rPr lang="es-EC" sz="2400" b="1"/>
              <a:pPr/>
              <a:t>10</a:t>
            </a:fld>
            <a:endParaRPr lang="es-EC" sz="2400" b="1" dirty="0"/>
          </a:p>
        </p:txBody>
      </p:sp>
    </p:spTree>
    <p:extLst>
      <p:ext uri="{BB962C8B-B14F-4D97-AF65-F5344CB8AC3E}">
        <p14:creationId xmlns:p14="http://schemas.microsoft.com/office/powerpoint/2010/main" val="13350417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71769" y="2708920"/>
            <a:ext cx="7600479" cy="1754326"/>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Técnica de recolección de </a:t>
            </a:r>
          </a:p>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información</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6" name="Marcador de número de diapositiva 5"/>
          <p:cNvSpPr>
            <a:spLocks noGrp="1"/>
          </p:cNvSpPr>
          <p:nvPr>
            <p:ph type="sldNum" sz="quarter" idx="12"/>
          </p:nvPr>
        </p:nvSpPr>
        <p:spPr>
          <a:xfrm>
            <a:off x="8372248" y="6263446"/>
            <a:ext cx="557656" cy="279042"/>
          </a:xfrm>
        </p:spPr>
        <p:txBody>
          <a:bodyPr/>
          <a:lstStyle/>
          <a:p>
            <a:fld id="{9C45796D-F81B-42E6-8076-DF0575147E93}" type="slidenum">
              <a:rPr lang="es-EC" sz="2400" b="1"/>
              <a:pPr/>
              <a:t>11</a:t>
            </a:fld>
            <a:endParaRPr lang="es-EC" sz="2400" b="1" dirty="0"/>
          </a:p>
        </p:txBody>
      </p:sp>
    </p:spTree>
    <p:extLst>
      <p:ext uri="{BB962C8B-B14F-4D97-AF65-F5344CB8AC3E}">
        <p14:creationId xmlns:p14="http://schemas.microsoft.com/office/powerpoint/2010/main" val="3826874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467544" y="4462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graphicFrame>
        <p:nvGraphicFramePr>
          <p:cNvPr id="4" name="3 Diagrama"/>
          <p:cNvGraphicFramePr/>
          <p:nvPr>
            <p:extLst>
              <p:ext uri="{D42A27DB-BD31-4B8C-83A1-F6EECF244321}">
                <p14:modId xmlns:p14="http://schemas.microsoft.com/office/powerpoint/2010/main" val="3226324362"/>
              </p:ext>
            </p:extLst>
          </p:nvPr>
        </p:nvGraphicFramePr>
        <p:xfrm>
          <a:off x="737828" y="2132856"/>
          <a:ext cx="7794612" cy="440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611560" y="913944"/>
            <a:ext cx="8064896" cy="1938992"/>
          </a:xfrm>
          <a:prstGeom prst="rect">
            <a:avLst/>
          </a:prstGeom>
          <a:noFill/>
        </p:spPr>
        <p:txBody>
          <a:bodyPr wrap="square" rtlCol="0">
            <a:spAutoFit/>
          </a:bodyPr>
          <a:lstStyle/>
          <a:p>
            <a:pPr lvl="0" algn="just"/>
            <a:r>
              <a:rPr lang="es-EC" sz="2400" b="1" dirty="0"/>
              <a:t>Técnicas de Recolección de Datos. </a:t>
            </a:r>
            <a:endParaRPr lang="es-EC" sz="2400" b="1" dirty="0" smtClean="0"/>
          </a:p>
          <a:p>
            <a:pPr algn="just"/>
            <a:r>
              <a:rPr lang="es-EC" sz="2400" dirty="0"/>
              <a:t>Las técnicas de la investigación utilizadas en la presente  investigación son las siguientes: </a:t>
            </a:r>
          </a:p>
          <a:p>
            <a:pPr lvl="0" algn="just"/>
            <a:endParaRPr lang="es-EC" sz="2400" dirty="0"/>
          </a:p>
          <a:p>
            <a:pPr algn="just"/>
            <a:endParaRPr lang="es-EC" sz="2400" dirty="0"/>
          </a:p>
        </p:txBody>
      </p:sp>
      <p:sp>
        <p:nvSpPr>
          <p:cNvPr id="7" name="Marcador de número de diapositiva 6"/>
          <p:cNvSpPr>
            <a:spLocks noGrp="1"/>
          </p:cNvSpPr>
          <p:nvPr>
            <p:ph type="sldNum" sz="quarter" idx="12"/>
          </p:nvPr>
        </p:nvSpPr>
        <p:spPr>
          <a:xfrm>
            <a:off x="8065368" y="6205856"/>
            <a:ext cx="539080" cy="313010"/>
          </a:xfrm>
        </p:spPr>
        <p:txBody>
          <a:bodyPr/>
          <a:lstStyle/>
          <a:p>
            <a:fld id="{9C45796D-F81B-42E6-8076-DF0575147E93}" type="slidenum">
              <a:rPr lang="es-EC" sz="2400" b="1"/>
              <a:pPr/>
              <a:t>12</a:t>
            </a:fld>
            <a:endParaRPr lang="es-EC" sz="2400" b="1" dirty="0"/>
          </a:p>
        </p:txBody>
      </p:sp>
    </p:spTree>
    <p:extLst>
      <p:ext uri="{BB962C8B-B14F-4D97-AF65-F5344CB8AC3E}">
        <p14:creationId xmlns:p14="http://schemas.microsoft.com/office/powerpoint/2010/main" val="2255820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561020" y="947212"/>
            <a:ext cx="8229600" cy="1143000"/>
          </a:xfrm>
        </p:spPr>
        <p:txBody>
          <a:bodyPr>
            <a:noAutofit/>
          </a:bodyPr>
          <a:lstStyle/>
          <a:p>
            <a:pPr lvl="0" algn="l"/>
            <a:r>
              <a:rPr lang="es-ES" sz="2400" b="1" dirty="0"/>
              <a:t>¿Recibió los recursos materiales, insumos o suministros en el tiempo oportuno</a:t>
            </a:r>
            <a:r>
              <a:rPr lang="es-ES" sz="2400" b="1" dirty="0" smtClean="0"/>
              <a:t>?</a:t>
            </a:r>
            <a:r>
              <a:rPr lang="es-EC" sz="2400" dirty="0"/>
              <a:t/>
            </a:r>
            <a:br>
              <a:rPr lang="es-EC" sz="2400" dirty="0"/>
            </a:br>
            <a:endParaRPr lang="es-EC" sz="2400" dirty="0"/>
          </a:p>
        </p:txBody>
      </p:sp>
      <p:graphicFrame>
        <p:nvGraphicFramePr>
          <p:cNvPr id="5" name="4 Gráfico"/>
          <p:cNvGraphicFramePr/>
          <p:nvPr>
            <p:extLst>
              <p:ext uri="{D42A27DB-BD31-4B8C-83A1-F6EECF244321}">
                <p14:modId xmlns:p14="http://schemas.microsoft.com/office/powerpoint/2010/main" val="251222185"/>
              </p:ext>
            </p:extLst>
          </p:nvPr>
        </p:nvGraphicFramePr>
        <p:xfrm>
          <a:off x="395536" y="1772816"/>
          <a:ext cx="856895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4" name="1 Título"/>
          <p:cNvSpPr txBox="1">
            <a:spLocks/>
          </p:cNvSpPr>
          <p:nvPr/>
        </p:nvSpPr>
        <p:spPr>
          <a:xfrm>
            <a:off x="3491880" y="188640"/>
            <a:ext cx="2367880" cy="7585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3600" b="1" dirty="0" smtClean="0">
                <a:ln w="12700">
                  <a:solidFill>
                    <a:schemeClr val="accent5"/>
                  </a:solidFill>
                  <a:prstDash val="solid"/>
                </a:ln>
                <a:pattFill prst="ltDnDiag">
                  <a:fgClr>
                    <a:schemeClr val="accent5">
                      <a:lumMod val="60000"/>
                      <a:lumOff val="40000"/>
                    </a:schemeClr>
                  </a:fgClr>
                  <a:bgClr>
                    <a:schemeClr val="bg1"/>
                  </a:bgClr>
                </a:pattFill>
              </a:rPr>
              <a:t>ENCUESTA</a:t>
            </a:r>
            <a:endParaRPr lang="es-EC" sz="36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8" name="Marcador de número de diapositiva 7"/>
          <p:cNvSpPr>
            <a:spLocks noGrp="1"/>
          </p:cNvSpPr>
          <p:nvPr>
            <p:ph type="sldNum" sz="quarter" idx="12"/>
          </p:nvPr>
        </p:nvSpPr>
        <p:spPr>
          <a:xfrm>
            <a:off x="8179532" y="6338022"/>
            <a:ext cx="611088" cy="313010"/>
          </a:xfrm>
        </p:spPr>
        <p:txBody>
          <a:bodyPr/>
          <a:lstStyle/>
          <a:p>
            <a:fld id="{9C45796D-F81B-42E6-8076-DF0575147E93}" type="slidenum">
              <a:rPr lang="es-EC" sz="2400" b="1"/>
              <a:pPr/>
              <a:t>13</a:t>
            </a:fld>
            <a:endParaRPr lang="es-EC" sz="2400" b="1" dirty="0"/>
          </a:p>
        </p:txBody>
      </p:sp>
    </p:spTree>
    <p:extLst>
      <p:ext uri="{BB962C8B-B14F-4D97-AF65-F5344CB8AC3E}">
        <p14:creationId xmlns:p14="http://schemas.microsoft.com/office/powerpoint/2010/main" val="2337871386"/>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539552" y="836712"/>
            <a:ext cx="8136904" cy="1440160"/>
          </a:xfrm>
        </p:spPr>
        <p:txBody>
          <a:bodyPr>
            <a:noAutofit/>
          </a:bodyPr>
          <a:lstStyle/>
          <a:p>
            <a:pPr lvl="0" algn="l"/>
            <a:r>
              <a:rPr lang="es-ES" sz="2400" b="1" dirty="0"/>
              <a:t>¿Se requiere de un plan logístico basado en la cadena de abastecimiento para optimizar la eficiencia de las operaciones navales del COGUAR?</a:t>
            </a:r>
            <a:r>
              <a:rPr lang="es-EC" sz="2400" dirty="0"/>
              <a:t/>
            </a:r>
            <a:br>
              <a:rPr lang="es-EC" sz="2400" dirty="0"/>
            </a:br>
            <a:endParaRPr lang="es-EC" sz="2400" dirty="0"/>
          </a:p>
        </p:txBody>
      </p:sp>
      <p:graphicFrame>
        <p:nvGraphicFramePr>
          <p:cNvPr id="4" name="3 Gráfico"/>
          <p:cNvGraphicFramePr/>
          <p:nvPr>
            <p:extLst>
              <p:ext uri="{D42A27DB-BD31-4B8C-83A1-F6EECF244321}">
                <p14:modId xmlns:p14="http://schemas.microsoft.com/office/powerpoint/2010/main" val="2181236613"/>
              </p:ext>
            </p:extLst>
          </p:nvPr>
        </p:nvGraphicFramePr>
        <p:xfrm>
          <a:off x="683568" y="1772816"/>
          <a:ext cx="8280920"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7" name="Marcador de número de diapositiva 6"/>
          <p:cNvSpPr>
            <a:spLocks noGrp="1"/>
          </p:cNvSpPr>
          <p:nvPr>
            <p:ph type="sldNum" sz="quarter" idx="12"/>
          </p:nvPr>
        </p:nvSpPr>
        <p:spPr>
          <a:xfrm>
            <a:off x="7995616" y="6356350"/>
            <a:ext cx="683096" cy="313010"/>
          </a:xfrm>
        </p:spPr>
        <p:txBody>
          <a:bodyPr/>
          <a:lstStyle/>
          <a:p>
            <a:fld id="{9C45796D-F81B-42E6-8076-DF0575147E93}" type="slidenum">
              <a:rPr lang="es-EC" sz="2400" b="1"/>
              <a:pPr/>
              <a:t>14</a:t>
            </a:fld>
            <a:endParaRPr lang="es-EC" sz="2400" b="1" dirty="0"/>
          </a:p>
        </p:txBody>
      </p:sp>
    </p:spTree>
    <p:extLst>
      <p:ext uri="{BB962C8B-B14F-4D97-AF65-F5344CB8AC3E}">
        <p14:creationId xmlns:p14="http://schemas.microsoft.com/office/powerpoint/2010/main" val="2445685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16632"/>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RESULTADOS DE LA ENTREVISTA</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71807718"/>
              </p:ext>
            </p:extLst>
          </p:nvPr>
        </p:nvGraphicFramePr>
        <p:xfrm>
          <a:off x="539552" y="980728"/>
          <a:ext cx="597666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errar llave"/>
          <p:cNvSpPr/>
          <p:nvPr/>
        </p:nvSpPr>
        <p:spPr>
          <a:xfrm>
            <a:off x="6156176" y="1268760"/>
            <a:ext cx="216024" cy="51845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Pentágono"/>
          <p:cNvSpPr/>
          <p:nvPr/>
        </p:nvSpPr>
        <p:spPr>
          <a:xfrm>
            <a:off x="6516216" y="2924944"/>
            <a:ext cx="2376264" cy="15841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ES" sz="2000" b="1" dirty="0" smtClean="0">
                <a:solidFill>
                  <a:schemeClr val="tx1"/>
                </a:solidFill>
              </a:rPr>
              <a:t>Impacto </a:t>
            </a:r>
            <a:r>
              <a:rPr lang="es-ES" sz="2000" b="1" dirty="0">
                <a:solidFill>
                  <a:schemeClr val="tx1"/>
                </a:solidFill>
              </a:rPr>
              <a:t>negativo en el cumplimiento de la misión institucional.</a:t>
            </a:r>
            <a:endParaRPr lang="es-EC" sz="2000" b="1" dirty="0">
              <a:solidFill>
                <a:schemeClr val="tx1"/>
              </a:solidFill>
            </a:endParaRPr>
          </a:p>
        </p:txBody>
      </p:sp>
      <p:sp>
        <p:nvSpPr>
          <p:cNvPr id="9" name="Marcador de número de diapositiva 8"/>
          <p:cNvSpPr>
            <a:spLocks noGrp="1"/>
          </p:cNvSpPr>
          <p:nvPr>
            <p:ph type="sldNum" sz="quarter" idx="12"/>
          </p:nvPr>
        </p:nvSpPr>
        <p:spPr>
          <a:xfrm>
            <a:off x="8276848" y="6301446"/>
            <a:ext cx="539080" cy="313010"/>
          </a:xfrm>
        </p:spPr>
        <p:txBody>
          <a:bodyPr/>
          <a:lstStyle/>
          <a:p>
            <a:fld id="{9C45796D-F81B-42E6-8076-DF0575147E93}" type="slidenum">
              <a:rPr lang="es-EC" sz="2400" b="1"/>
              <a:pPr/>
              <a:t>15</a:t>
            </a:fld>
            <a:endParaRPr lang="es-EC" sz="2400" b="1" dirty="0"/>
          </a:p>
        </p:txBody>
      </p:sp>
    </p:spTree>
    <p:extLst>
      <p:ext uri="{BB962C8B-B14F-4D97-AF65-F5344CB8AC3E}">
        <p14:creationId xmlns:p14="http://schemas.microsoft.com/office/powerpoint/2010/main" val="3301570809"/>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88640"/>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OBSERVACIÓN DIRECTA</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65803123"/>
              </p:ext>
            </p:extLst>
          </p:nvPr>
        </p:nvGraphicFramePr>
        <p:xfrm>
          <a:off x="457200" y="1600200"/>
          <a:ext cx="843528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8003704" y="6094518"/>
            <a:ext cx="683096" cy="501650"/>
          </a:xfrm>
        </p:spPr>
        <p:txBody>
          <a:bodyPr/>
          <a:lstStyle/>
          <a:p>
            <a:fld id="{9C45796D-F81B-42E6-8076-DF0575147E93}" type="slidenum">
              <a:rPr lang="es-EC" sz="2400" b="1"/>
              <a:pPr/>
              <a:t>16</a:t>
            </a:fld>
            <a:endParaRPr lang="es-EC" sz="2400" b="1" dirty="0"/>
          </a:p>
        </p:txBody>
      </p:sp>
    </p:spTree>
    <p:extLst>
      <p:ext uri="{BB962C8B-B14F-4D97-AF65-F5344CB8AC3E}">
        <p14:creationId xmlns:p14="http://schemas.microsoft.com/office/powerpoint/2010/main" val="3021475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88640"/>
            <a:ext cx="8229600" cy="1143000"/>
          </a:xfrm>
        </p:spPr>
        <p:txBody>
          <a:bodyPr/>
          <a:lstStyle/>
          <a:p>
            <a:r>
              <a:rPr lang="es-EC" sz="3600" b="1" dirty="0" smtClean="0">
                <a:ln w="12700">
                  <a:solidFill>
                    <a:schemeClr val="accent5"/>
                  </a:solidFill>
                  <a:prstDash val="solid"/>
                </a:ln>
                <a:pattFill prst="ltDnDiag">
                  <a:fgClr>
                    <a:schemeClr val="accent5">
                      <a:lumMod val="60000"/>
                      <a:lumOff val="40000"/>
                    </a:schemeClr>
                  </a:fgClr>
                  <a:bgClr>
                    <a:schemeClr val="bg1"/>
                  </a:bgClr>
                </a:pattFill>
              </a:rPr>
              <a:t>PRESUPUESTO 2015-2016 </a:t>
            </a:r>
            <a:br>
              <a:rPr lang="es-EC" sz="3600" b="1" dirty="0" smtClean="0">
                <a:ln w="12700">
                  <a:solidFill>
                    <a:schemeClr val="accent5"/>
                  </a:solidFill>
                  <a:prstDash val="solid"/>
                </a:ln>
                <a:pattFill prst="ltDnDiag">
                  <a:fgClr>
                    <a:schemeClr val="accent5">
                      <a:lumMod val="60000"/>
                      <a:lumOff val="40000"/>
                    </a:schemeClr>
                  </a:fgClr>
                  <a:bgClr>
                    <a:schemeClr val="bg1"/>
                  </a:bgClr>
                </a:pattFill>
              </a:rPr>
            </a:br>
            <a:endParaRPr lang="es-EC" sz="3600"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95873779"/>
              </p:ext>
            </p:extLst>
          </p:nvPr>
        </p:nvGraphicFramePr>
        <p:xfrm>
          <a:off x="895411" y="155679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8169408" y="6251590"/>
            <a:ext cx="539080" cy="374477"/>
          </a:xfrm>
        </p:spPr>
        <p:txBody>
          <a:bodyPr/>
          <a:lstStyle/>
          <a:p>
            <a:fld id="{9C45796D-F81B-42E6-8076-DF0575147E93}" type="slidenum">
              <a:rPr lang="es-EC" sz="2400" b="1"/>
              <a:pPr/>
              <a:t>17</a:t>
            </a:fld>
            <a:endParaRPr lang="es-EC" sz="2400" b="1" dirty="0"/>
          </a:p>
        </p:txBody>
      </p:sp>
    </p:spTree>
    <p:extLst>
      <p:ext uri="{BB962C8B-B14F-4D97-AF65-F5344CB8AC3E}">
        <p14:creationId xmlns:p14="http://schemas.microsoft.com/office/powerpoint/2010/main" val="415374971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16632"/>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PLAN OPERATIVO ANUAL</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160825701"/>
              </p:ext>
            </p:extLst>
          </p:nvPr>
        </p:nvGraphicFramePr>
        <p:xfrm>
          <a:off x="683568" y="1772816"/>
          <a:ext cx="8280921" cy="2816840"/>
        </p:xfrm>
        <a:graphic>
          <a:graphicData uri="http://schemas.openxmlformats.org/drawingml/2006/table">
            <a:tbl>
              <a:tblPr firstRow="1" bandRow="1">
                <a:tableStyleId>{073A0DAA-6AF3-43AB-8588-CEC1D06C72B9}</a:tableStyleId>
              </a:tblPr>
              <a:tblGrid>
                <a:gridCol w="2760307"/>
                <a:gridCol w="2760307"/>
                <a:gridCol w="2760307"/>
              </a:tblGrid>
              <a:tr h="1309674">
                <a:tc>
                  <a:txBody>
                    <a:bodyPr/>
                    <a:lstStyle/>
                    <a:p>
                      <a:r>
                        <a:rPr lang="es-EC" sz="2800" dirty="0" smtClean="0"/>
                        <a:t>PLANIFICACIÓN</a:t>
                      </a:r>
                      <a:r>
                        <a:rPr lang="es-EC" sz="2800" baseline="0" dirty="0" smtClean="0"/>
                        <a:t> OPERACIÓNES </a:t>
                      </a:r>
                      <a:endParaRPr lang="es-EC" sz="2800" dirty="0"/>
                    </a:p>
                  </a:txBody>
                  <a:tcPr/>
                </a:tc>
                <a:tc>
                  <a:txBody>
                    <a:bodyPr/>
                    <a:lstStyle/>
                    <a:p>
                      <a:r>
                        <a:rPr lang="es-EC" sz="2800" dirty="0" smtClean="0"/>
                        <a:t>PLANIFICACIÓN MENSUAL</a:t>
                      </a:r>
                      <a:endParaRPr lang="es-EC" sz="2800" dirty="0"/>
                    </a:p>
                  </a:txBody>
                  <a:tcPr/>
                </a:tc>
                <a:tc>
                  <a:txBody>
                    <a:bodyPr/>
                    <a:lstStyle/>
                    <a:p>
                      <a:r>
                        <a:rPr lang="es-EC" sz="2800" dirty="0" smtClean="0"/>
                        <a:t>PLANIFICACION ANUAL</a:t>
                      </a:r>
                      <a:endParaRPr lang="es-EC" sz="2800" dirty="0"/>
                    </a:p>
                  </a:txBody>
                  <a:tcPr/>
                </a:tc>
              </a:tr>
              <a:tr h="758780">
                <a:tc>
                  <a:txBody>
                    <a:bodyPr/>
                    <a:lstStyle/>
                    <a:p>
                      <a:r>
                        <a:rPr lang="es-EC" sz="2800" dirty="0" smtClean="0"/>
                        <a:t>2015</a:t>
                      </a:r>
                      <a:endParaRPr lang="es-EC" sz="2800" dirty="0"/>
                    </a:p>
                  </a:txBody>
                  <a:tcPr/>
                </a:tc>
                <a:tc>
                  <a:txBody>
                    <a:bodyPr/>
                    <a:lstStyle/>
                    <a:p>
                      <a:r>
                        <a:rPr lang="es-EC" sz="2800" dirty="0" smtClean="0"/>
                        <a:t>321</a:t>
                      </a:r>
                      <a:endParaRPr lang="es-EC" sz="2800" dirty="0"/>
                    </a:p>
                  </a:txBody>
                  <a:tcPr/>
                </a:tc>
                <a:tc>
                  <a:txBody>
                    <a:bodyPr/>
                    <a:lstStyle/>
                    <a:p>
                      <a:r>
                        <a:rPr lang="es-EC" sz="2800" dirty="0" smtClean="0"/>
                        <a:t>4212</a:t>
                      </a:r>
                      <a:endParaRPr lang="es-EC" sz="2800" dirty="0"/>
                    </a:p>
                  </a:txBody>
                  <a:tcPr/>
                </a:tc>
              </a:tr>
              <a:tr h="748386">
                <a:tc>
                  <a:txBody>
                    <a:bodyPr/>
                    <a:lstStyle/>
                    <a:p>
                      <a:r>
                        <a:rPr lang="es-EC" sz="2800" dirty="0" smtClean="0"/>
                        <a:t>2016</a:t>
                      </a:r>
                      <a:endParaRPr lang="es-EC" sz="2800" dirty="0"/>
                    </a:p>
                  </a:txBody>
                  <a:tcPr/>
                </a:tc>
                <a:tc>
                  <a:txBody>
                    <a:bodyPr/>
                    <a:lstStyle/>
                    <a:p>
                      <a:r>
                        <a:rPr lang="es-EC" sz="2800" dirty="0" smtClean="0">
                          <a:solidFill>
                            <a:srgbClr val="FF0000"/>
                          </a:solidFill>
                        </a:rPr>
                        <a:t>277</a:t>
                      </a:r>
                      <a:endParaRPr lang="es-EC" sz="2800" dirty="0">
                        <a:solidFill>
                          <a:srgbClr val="FF0000"/>
                        </a:solidFill>
                      </a:endParaRPr>
                    </a:p>
                  </a:txBody>
                  <a:tcPr/>
                </a:tc>
                <a:tc>
                  <a:txBody>
                    <a:bodyPr/>
                    <a:lstStyle/>
                    <a:p>
                      <a:r>
                        <a:rPr lang="es-EC" sz="2800" dirty="0" smtClean="0">
                          <a:solidFill>
                            <a:srgbClr val="FF0000"/>
                          </a:solidFill>
                        </a:rPr>
                        <a:t>3328</a:t>
                      </a:r>
                      <a:endParaRPr lang="es-EC" sz="2800" dirty="0">
                        <a:solidFill>
                          <a:srgbClr val="FF0000"/>
                        </a:solidFill>
                      </a:endParaRPr>
                    </a:p>
                  </a:txBody>
                  <a:tcPr/>
                </a:tc>
              </a:tr>
            </a:tbl>
          </a:graphicData>
        </a:graphic>
      </p:graphicFrame>
      <p:sp>
        <p:nvSpPr>
          <p:cNvPr id="7" name="Marcador de número de diapositiva 6"/>
          <p:cNvSpPr>
            <a:spLocks noGrp="1"/>
          </p:cNvSpPr>
          <p:nvPr>
            <p:ph type="sldNum" sz="quarter" idx="12"/>
          </p:nvPr>
        </p:nvSpPr>
        <p:spPr>
          <a:xfrm>
            <a:off x="8172745" y="6165304"/>
            <a:ext cx="549455" cy="360040"/>
          </a:xfrm>
        </p:spPr>
        <p:txBody>
          <a:bodyPr/>
          <a:lstStyle/>
          <a:p>
            <a:fld id="{9C45796D-F81B-42E6-8076-DF0575147E93}" type="slidenum">
              <a:rPr lang="es-EC" sz="2400" b="1"/>
              <a:pPr/>
              <a:t>18</a:t>
            </a:fld>
            <a:endParaRPr lang="es-EC" sz="24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770" y="4589656"/>
            <a:ext cx="3382516" cy="1989715"/>
          </a:xfrm>
          <a:prstGeom prst="rect">
            <a:avLst/>
          </a:prstGeom>
          <a:ln>
            <a:noFill/>
          </a:ln>
          <a:effectLst>
            <a:softEdge rad="112500"/>
          </a:effectLst>
        </p:spPr>
      </p:pic>
    </p:spTree>
    <p:extLst>
      <p:ext uri="{BB962C8B-B14F-4D97-AF65-F5344CB8AC3E}">
        <p14:creationId xmlns:p14="http://schemas.microsoft.com/office/powerpoint/2010/main" val="2319947317"/>
      </p:ext>
    </p:extLst>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14537" y="2996952"/>
            <a:ext cx="8229600" cy="1800200"/>
          </a:xfrm>
        </p:spPr>
        <p:style>
          <a:lnRef idx="1">
            <a:schemeClr val="accent4"/>
          </a:lnRef>
          <a:fillRef idx="2">
            <a:schemeClr val="accent4"/>
          </a:fillRef>
          <a:effectRef idx="1">
            <a:schemeClr val="accent4"/>
          </a:effectRef>
          <a:fontRef idx="minor">
            <a:schemeClr val="dk1"/>
          </a:fontRef>
        </p:style>
        <p:txBody>
          <a:bodyPr/>
          <a:lstStyle/>
          <a:p>
            <a:pPr algn="just"/>
            <a:r>
              <a:rPr lang="es-EC" sz="3600" dirty="0"/>
              <a:t>Diseño de Plan de Logística Operativa Naval aplicado a las Unidades del Comando de Guardacostas. </a:t>
            </a:r>
          </a:p>
        </p:txBody>
      </p:sp>
      <p:sp>
        <p:nvSpPr>
          <p:cNvPr id="5" name="4 Rectángulo"/>
          <p:cNvSpPr/>
          <p:nvPr/>
        </p:nvSpPr>
        <p:spPr>
          <a:xfrm>
            <a:off x="1907704" y="1340768"/>
            <a:ext cx="5843267" cy="1446550"/>
          </a:xfrm>
          <a:prstGeom prst="rect">
            <a:avLst/>
          </a:prstGeom>
          <a:noFill/>
        </p:spPr>
        <p:txBody>
          <a:bodyPr wrap="none" lIns="91440" tIns="45720" rIns="91440" bIns="45720">
            <a:spAutoFit/>
          </a:bodyPr>
          <a:lstStyle/>
          <a:p>
            <a:pPr algn="ctr"/>
            <a:r>
              <a:rPr lang="es-ES" sz="8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PROPUESTA</a:t>
            </a:r>
            <a:endParaRPr lang="es-ES" sz="8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6"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7" name="Marcador de número de diapositiva 6"/>
          <p:cNvSpPr>
            <a:spLocks noGrp="1"/>
          </p:cNvSpPr>
          <p:nvPr>
            <p:ph type="sldNum" sz="quarter" idx="12"/>
          </p:nvPr>
        </p:nvSpPr>
        <p:spPr>
          <a:xfrm>
            <a:off x="8317017" y="6309320"/>
            <a:ext cx="611088" cy="385018"/>
          </a:xfrm>
        </p:spPr>
        <p:txBody>
          <a:bodyPr/>
          <a:lstStyle/>
          <a:p>
            <a:fld id="{9C45796D-F81B-42E6-8076-DF0575147E93}" type="slidenum">
              <a:rPr lang="es-EC" sz="2400" b="1"/>
              <a:pPr/>
              <a:t>19</a:t>
            </a:fld>
            <a:endParaRPr lang="es-EC" sz="2400" b="1" dirty="0"/>
          </a:p>
        </p:txBody>
      </p:sp>
    </p:spTree>
    <p:extLst>
      <p:ext uri="{BB962C8B-B14F-4D97-AF65-F5344CB8AC3E}">
        <p14:creationId xmlns:p14="http://schemas.microsoft.com/office/powerpoint/2010/main" val="3850998925"/>
      </p:ext>
    </p:extLst>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9353" y="4193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AGENDA</a:t>
            </a:r>
            <a:endParaRPr lang="es-EC" sz="3600" b="1" dirty="0">
              <a:latin typeface="Consolas" panose="020B0609020204030204" pitchFamily="49" charset="0"/>
              <a:cs typeface="Consolas" panose="020B0609020204030204" pitchFamily="49" charset="0"/>
            </a:endParaRPr>
          </a:p>
        </p:txBody>
      </p:sp>
      <p:sp>
        <p:nvSpPr>
          <p:cNvPr id="5" name="Marcador de número de diapositiva 4"/>
          <p:cNvSpPr>
            <a:spLocks noGrp="1"/>
          </p:cNvSpPr>
          <p:nvPr>
            <p:ph type="sldNum" sz="quarter" idx="12"/>
          </p:nvPr>
        </p:nvSpPr>
        <p:spPr>
          <a:xfrm>
            <a:off x="8643964" y="6302216"/>
            <a:ext cx="467072" cy="501650"/>
          </a:xfrm>
        </p:spPr>
        <p:txBody>
          <a:bodyPr/>
          <a:lstStyle/>
          <a:p>
            <a:fld id="{9C45796D-F81B-42E6-8076-DF0575147E93}" type="slidenum">
              <a:rPr lang="es-EC" sz="2400" b="1"/>
              <a:pPr/>
              <a:t>2</a:t>
            </a:fld>
            <a:endParaRPr lang="es-EC" sz="2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8382534"/>
              </p:ext>
            </p:extLst>
          </p:nvPr>
        </p:nvGraphicFramePr>
        <p:xfrm>
          <a:off x="925840" y="162477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353" y="3140968"/>
            <a:ext cx="1242805" cy="1152128"/>
          </a:xfrm>
          <a:prstGeom prst="rect">
            <a:avLst/>
          </a:prstGeom>
          <a:ln>
            <a:noFill/>
          </a:ln>
          <a:effectLst>
            <a:softEdge rad="112500"/>
          </a:effectLst>
        </p:spPr>
      </p:pic>
    </p:spTree>
    <p:extLst>
      <p:ext uri="{BB962C8B-B14F-4D97-AF65-F5344CB8AC3E}">
        <p14:creationId xmlns:p14="http://schemas.microsoft.com/office/powerpoint/2010/main" val="555527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07BFE11-19D8-4B14-A49B-E5340FACAB9B}"/>
                                            </p:graphicEl>
                                          </p:spTgt>
                                        </p:tgtEl>
                                        <p:attrNameLst>
                                          <p:attrName>style.visibility</p:attrName>
                                        </p:attrNameLst>
                                      </p:cBhvr>
                                      <p:to>
                                        <p:strVal val="visible"/>
                                      </p:to>
                                    </p:set>
                                    <p:animEffect transition="in" filter="fade">
                                      <p:cBhvr>
                                        <p:cTn id="7" dur="1000"/>
                                        <p:tgtEl>
                                          <p:spTgt spid="4">
                                            <p:graphicEl>
                                              <a:dgm id="{F07BFE11-19D8-4B14-A49B-E5340FACAB9B}"/>
                                            </p:graphicEl>
                                          </p:spTgt>
                                        </p:tgtEl>
                                      </p:cBhvr>
                                    </p:animEffect>
                                    <p:anim calcmode="lin" valueType="num">
                                      <p:cBhvr>
                                        <p:cTn id="8" dur="1000" fill="hold"/>
                                        <p:tgtEl>
                                          <p:spTgt spid="4">
                                            <p:graphicEl>
                                              <a:dgm id="{F07BFE11-19D8-4B14-A49B-E5340FACAB9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07BFE11-19D8-4B14-A49B-E5340FACAB9B}"/>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192221BD-9E97-4024-97DD-33CAF6A9EAF2}"/>
                                            </p:graphicEl>
                                          </p:spTgt>
                                        </p:tgtEl>
                                        <p:attrNameLst>
                                          <p:attrName>style.visibility</p:attrName>
                                        </p:attrNameLst>
                                      </p:cBhvr>
                                      <p:to>
                                        <p:strVal val="visible"/>
                                      </p:to>
                                    </p:set>
                                    <p:animEffect transition="in" filter="fade">
                                      <p:cBhvr>
                                        <p:cTn id="12" dur="1000"/>
                                        <p:tgtEl>
                                          <p:spTgt spid="4">
                                            <p:graphicEl>
                                              <a:dgm id="{192221BD-9E97-4024-97DD-33CAF6A9EAF2}"/>
                                            </p:graphicEl>
                                          </p:spTgt>
                                        </p:tgtEl>
                                      </p:cBhvr>
                                    </p:animEffect>
                                    <p:anim calcmode="lin" valueType="num">
                                      <p:cBhvr>
                                        <p:cTn id="13" dur="1000" fill="hold"/>
                                        <p:tgtEl>
                                          <p:spTgt spid="4">
                                            <p:graphicEl>
                                              <a:dgm id="{192221BD-9E97-4024-97DD-33CAF6A9EAF2}"/>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192221BD-9E97-4024-97DD-33CAF6A9EAF2}"/>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534FB486-18B1-4F28-BB12-45EED095144E}"/>
                                            </p:graphicEl>
                                          </p:spTgt>
                                        </p:tgtEl>
                                        <p:attrNameLst>
                                          <p:attrName>style.visibility</p:attrName>
                                        </p:attrNameLst>
                                      </p:cBhvr>
                                      <p:to>
                                        <p:strVal val="visible"/>
                                      </p:to>
                                    </p:set>
                                    <p:animEffect transition="in" filter="fade">
                                      <p:cBhvr>
                                        <p:cTn id="17" dur="1000"/>
                                        <p:tgtEl>
                                          <p:spTgt spid="4">
                                            <p:graphicEl>
                                              <a:dgm id="{534FB486-18B1-4F28-BB12-45EED095144E}"/>
                                            </p:graphicEl>
                                          </p:spTgt>
                                        </p:tgtEl>
                                      </p:cBhvr>
                                    </p:animEffect>
                                    <p:anim calcmode="lin" valueType="num">
                                      <p:cBhvr>
                                        <p:cTn id="18" dur="1000" fill="hold"/>
                                        <p:tgtEl>
                                          <p:spTgt spid="4">
                                            <p:graphicEl>
                                              <a:dgm id="{534FB486-18B1-4F28-BB12-45EED095144E}"/>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534FB486-18B1-4F28-BB12-45EED095144E}"/>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5BD7EFBB-1564-4D45-BBB5-063E8FAE319B}"/>
                                            </p:graphicEl>
                                          </p:spTgt>
                                        </p:tgtEl>
                                        <p:attrNameLst>
                                          <p:attrName>style.visibility</p:attrName>
                                        </p:attrNameLst>
                                      </p:cBhvr>
                                      <p:to>
                                        <p:strVal val="visible"/>
                                      </p:to>
                                    </p:set>
                                    <p:animEffect transition="in" filter="fade">
                                      <p:cBhvr>
                                        <p:cTn id="24" dur="1000"/>
                                        <p:tgtEl>
                                          <p:spTgt spid="4">
                                            <p:graphicEl>
                                              <a:dgm id="{5BD7EFBB-1564-4D45-BBB5-063E8FAE319B}"/>
                                            </p:graphicEl>
                                          </p:spTgt>
                                        </p:tgtEl>
                                      </p:cBhvr>
                                    </p:animEffect>
                                    <p:anim calcmode="lin" valueType="num">
                                      <p:cBhvr>
                                        <p:cTn id="25" dur="1000" fill="hold"/>
                                        <p:tgtEl>
                                          <p:spTgt spid="4">
                                            <p:graphicEl>
                                              <a:dgm id="{5BD7EFBB-1564-4D45-BBB5-063E8FAE319B}"/>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5BD7EFBB-1564-4D45-BBB5-063E8FAE319B}"/>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8CC4CA0C-0078-4344-9766-13897C27892C}"/>
                                            </p:graphicEl>
                                          </p:spTgt>
                                        </p:tgtEl>
                                        <p:attrNameLst>
                                          <p:attrName>style.visibility</p:attrName>
                                        </p:attrNameLst>
                                      </p:cBhvr>
                                      <p:to>
                                        <p:strVal val="visible"/>
                                      </p:to>
                                    </p:set>
                                    <p:animEffect transition="in" filter="fade">
                                      <p:cBhvr>
                                        <p:cTn id="29" dur="1000"/>
                                        <p:tgtEl>
                                          <p:spTgt spid="4">
                                            <p:graphicEl>
                                              <a:dgm id="{8CC4CA0C-0078-4344-9766-13897C27892C}"/>
                                            </p:graphicEl>
                                          </p:spTgt>
                                        </p:tgtEl>
                                      </p:cBhvr>
                                    </p:animEffect>
                                    <p:anim calcmode="lin" valueType="num">
                                      <p:cBhvr>
                                        <p:cTn id="30" dur="1000" fill="hold"/>
                                        <p:tgtEl>
                                          <p:spTgt spid="4">
                                            <p:graphicEl>
                                              <a:dgm id="{8CC4CA0C-0078-4344-9766-13897C27892C}"/>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8CC4CA0C-0078-4344-9766-13897C27892C}"/>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EDA291B0-BD47-426A-A62D-84AB28D2E8AF}"/>
                                            </p:graphicEl>
                                          </p:spTgt>
                                        </p:tgtEl>
                                        <p:attrNameLst>
                                          <p:attrName>style.visibility</p:attrName>
                                        </p:attrNameLst>
                                      </p:cBhvr>
                                      <p:to>
                                        <p:strVal val="visible"/>
                                      </p:to>
                                    </p:set>
                                    <p:animEffect transition="in" filter="fade">
                                      <p:cBhvr>
                                        <p:cTn id="36" dur="1000"/>
                                        <p:tgtEl>
                                          <p:spTgt spid="4">
                                            <p:graphicEl>
                                              <a:dgm id="{EDA291B0-BD47-426A-A62D-84AB28D2E8AF}"/>
                                            </p:graphicEl>
                                          </p:spTgt>
                                        </p:tgtEl>
                                      </p:cBhvr>
                                    </p:animEffect>
                                    <p:anim calcmode="lin" valueType="num">
                                      <p:cBhvr>
                                        <p:cTn id="37" dur="1000" fill="hold"/>
                                        <p:tgtEl>
                                          <p:spTgt spid="4">
                                            <p:graphicEl>
                                              <a:dgm id="{EDA291B0-BD47-426A-A62D-84AB28D2E8AF}"/>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EDA291B0-BD47-426A-A62D-84AB28D2E8AF}"/>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E6E60C4F-4305-4A83-81A0-533B0963A202}"/>
                                            </p:graphicEl>
                                          </p:spTgt>
                                        </p:tgtEl>
                                        <p:attrNameLst>
                                          <p:attrName>style.visibility</p:attrName>
                                        </p:attrNameLst>
                                      </p:cBhvr>
                                      <p:to>
                                        <p:strVal val="visible"/>
                                      </p:to>
                                    </p:set>
                                    <p:animEffect transition="in" filter="fade">
                                      <p:cBhvr>
                                        <p:cTn id="41" dur="1000"/>
                                        <p:tgtEl>
                                          <p:spTgt spid="4">
                                            <p:graphicEl>
                                              <a:dgm id="{E6E60C4F-4305-4A83-81A0-533B0963A202}"/>
                                            </p:graphicEl>
                                          </p:spTgt>
                                        </p:tgtEl>
                                      </p:cBhvr>
                                    </p:animEffect>
                                    <p:anim calcmode="lin" valueType="num">
                                      <p:cBhvr>
                                        <p:cTn id="42" dur="1000" fill="hold"/>
                                        <p:tgtEl>
                                          <p:spTgt spid="4">
                                            <p:graphicEl>
                                              <a:dgm id="{E6E60C4F-4305-4A83-81A0-533B0963A202}"/>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E6E60C4F-4305-4A83-81A0-533B0963A20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45243693-E689-4B45-85A6-9744D9DF5175}"/>
                                            </p:graphicEl>
                                          </p:spTgt>
                                        </p:tgtEl>
                                        <p:attrNameLst>
                                          <p:attrName>style.visibility</p:attrName>
                                        </p:attrNameLst>
                                      </p:cBhvr>
                                      <p:to>
                                        <p:strVal val="visible"/>
                                      </p:to>
                                    </p:set>
                                    <p:animEffect transition="in" filter="fade">
                                      <p:cBhvr>
                                        <p:cTn id="48" dur="1000"/>
                                        <p:tgtEl>
                                          <p:spTgt spid="4">
                                            <p:graphicEl>
                                              <a:dgm id="{45243693-E689-4B45-85A6-9744D9DF5175}"/>
                                            </p:graphicEl>
                                          </p:spTgt>
                                        </p:tgtEl>
                                      </p:cBhvr>
                                    </p:animEffect>
                                    <p:anim calcmode="lin" valueType="num">
                                      <p:cBhvr>
                                        <p:cTn id="49" dur="1000" fill="hold"/>
                                        <p:tgtEl>
                                          <p:spTgt spid="4">
                                            <p:graphicEl>
                                              <a:dgm id="{45243693-E689-4B45-85A6-9744D9DF5175}"/>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45243693-E689-4B45-85A6-9744D9DF5175}"/>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C96F61FF-701F-4198-A885-5EA6617149B8}"/>
                                            </p:graphicEl>
                                          </p:spTgt>
                                        </p:tgtEl>
                                        <p:attrNameLst>
                                          <p:attrName>style.visibility</p:attrName>
                                        </p:attrNameLst>
                                      </p:cBhvr>
                                      <p:to>
                                        <p:strVal val="visible"/>
                                      </p:to>
                                    </p:set>
                                    <p:animEffect transition="in" filter="fade">
                                      <p:cBhvr>
                                        <p:cTn id="53" dur="1000"/>
                                        <p:tgtEl>
                                          <p:spTgt spid="4">
                                            <p:graphicEl>
                                              <a:dgm id="{C96F61FF-701F-4198-A885-5EA6617149B8}"/>
                                            </p:graphicEl>
                                          </p:spTgt>
                                        </p:tgtEl>
                                      </p:cBhvr>
                                    </p:animEffect>
                                    <p:anim calcmode="lin" valueType="num">
                                      <p:cBhvr>
                                        <p:cTn id="54" dur="1000" fill="hold"/>
                                        <p:tgtEl>
                                          <p:spTgt spid="4">
                                            <p:graphicEl>
                                              <a:dgm id="{C96F61FF-701F-4198-A885-5EA6617149B8}"/>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C96F61FF-701F-4198-A885-5EA6617149B8}"/>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1E00BE30-B28A-47BB-AE63-DA2E80A5392A}"/>
                                            </p:graphicEl>
                                          </p:spTgt>
                                        </p:tgtEl>
                                        <p:attrNameLst>
                                          <p:attrName>style.visibility</p:attrName>
                                        </p:attrNameLst>
                                      </p:cBhvr>
                                      <p:to>
                                        <p:strVal val="visible"/>
                                      </p:to>
                                    </p:set>
                                    <p:animEffect transition="in" filter="fade">
                                      <p:cBhvr>
                                        <p:cTn id="60" dur="1000"/>
                                        <p:tgtEl>
                                          <p:spTgt spid="4">
                                            <p:graphicEl>
                                              <a:dgm id="{1E00BE30-B28A-47BB-AE63-DA2E80A5392A}"/>
                                            </p:graphicEl>
                                          </p:spTgt>
                                        </p:tgtEl>
                                      </p:cBhvr>
                                    </p:animEffect>
                                    <p:anim calcmode="lin" valueType="num">
                                      <p:cBhvr>
                                        <p:cTn id="61" dur="1000" fill="hold"/>
                                        <p:tgtEl>
                                          <p:spTgt spid="4">
                                            <p:graphicEl>
                                              <a:dgm id="{1E00BE30-B28A-47BB-AE63-DA2E80A5392A}"/>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1E00BE30-B28A-47BB-AE63-DA2E80A5392A}"/>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graphicEl>
                                              <a:dgm id="{8D2B3A83-7A86-4237-ADF4-D0DCABE4EE44}"/>
                                            </p:graphicEl>
                                          </p:spTgt>
                                        </p:tgtEl>
                                        <p:attrNameLst>
                                          <p:attrName>style.visibility</p:attrName>
                                        </p:attrNameLst>
                                      </p:cBhvr>
                                      <p:to>
                                        <p:strVal val="visible"/>
                                      </p:to>
                                    </p:set>
                                    <p:animEffect transition="in" filter="fade">
                                      <p:cBhvr>
                                        <p:cTn id="65" dur="1000"/>
                                        <p:tgtEl>
                                          <p:spTgt spid="4">
                                            <p:graphicEl>
                                              <a:dgm id="{8D2B3A83-7A86-4237-ADF4-D0DCABE4EE44}"/>
                                            </p:graphicEl>
                                          </p:spTgt>
                                        </p:tgtEl>
                                      </p:cBhvr>
                                    </p:animEffect>
                                    <p:anim calcmode="lin" valueType="num">
                                      <p:cBhvr>
                                        <p:cTn id="66" dur="1000" fill="hold"/>
                                        <p:tgtEl>
                                          <p:spTgt spid="4">
                                            <p:graphicEl>
                                              <a:dgm id="{8D2B3A83-7A86-4237-ADF4-D0DCABE4EE44}"/>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8D2B3A83-7A86-4237-ADF4-D0DCABE4EE4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
                                            <p:graphicEl>
                                              <a:dgm id="{8EE29C1D-F196-4DCE-B4D5-2A5C85030D59}"/>
                                            </p:graphicEl>
                                          </p:spTgt>
                                        </p:tgtEl>
                                        <p:attrNameLst>
                                          <p:attrName>style.visibility</p:attrName>
                                        </p:attrNameLst>
                                      </p:cBhvr>
                                      <p:to>
                                        <p:strVal val="visible"/>
                                      </p:to>
                                    </p:set>
                                    <p:animEffect transition="in" filter="fade">
                                      <p:cBhvr>
                                        <p:cTn id="72" dur="1000"/>
                                        <p:tgtEl>
                                          <p:spTgt spid="4">
                                            <p:graphicEl>
                                              <a:dgm id="{8EE29C1D-F196-4DCE-B4D5-2A5C85030D59}"/>
                                            </p:graphicEl>
                                          </p:spTgt>
                                        </p:tgtEl>
                                      </p:cBhvr>
                                    </p:animEffect>
                                    <p:anim calcmode="lin" valueType="num">
                                      <p:cBhvr>
                                        <p:cTn id="73" dur="1000" fill="hold"/>
                                        <p:tgtEl>
                                          <p:spTgt spid="4">
                                            <p:graphicEl>
                                              <a:dgm id="{8EE29C1D-F196-4DCE-B4D5-2A5C85030D59}"/>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8EE29C1D-F196-4DCE-B4D5-2A5C85030D59}"/>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graphicEl>
                                              <a:dgm id="{93D8FF19-65C6-4626-B162-19AF58C7396C}"/>
                                            </p:graphicEl>
                                          </p:spTgt>
                                        </p:tgtEl>
                                        <p:attrNameLst>
                                          <p:attrName>style.visibility</p:attrName>
                                        </p:attrNameLst>
                                      </p:cBhvr>
                                      <p:to>
                                        <p:strVal val="visible"/>
                                      </p:to>
                                    </p:set>
                                    <p:animEffect transition="in" filter="fade">
                                      <p:cBhvr>
                                        <p:cTn id="77" dur="1000"/>
                                        <p:tgtEl>
                                          <p:spTgt spid="4">
                                            <p:graphicEl>
                                              <a:dgm id="{93D8FF19-65C6-4626-B162-19AF58C7396C}"/>
                                            </p:graphicEl>
                                          </p:spTgt>
                                        </p:tgtEl>
                                      </p:cBhvr>
                                    </p:animEffect>
                                    <p:anim calcmode="lin" valueType="num">
                                      <p:cBhvr>
                                        <p:cTn id="78" dur="1000" fill="hold"/>
                                        <p:tgtEl>
                                          <p:spTgt spid="4">
                                            <p:graphicEl>
                                              <a:dgm id="{93D8FF19-65C6-4626-B162-19AF58C7396C}"/>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93D8FF19-65C6-4626-B162-19AF58C7396C}"/>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graphicEl>
                                              <a:dgm id="{2217895A-33FD-49DA-BD10-B195C4519424}"/>
                                            </p:graphicEl>
                                          </p:spTgt>
                                        </p:tgtEl>
                                        <p:attrNameLst>
                                          <p:attrName>style.visibility</p:attrName>
                                        </p:attrNameLst>
                                      </p:cBhvr>
                                      <p:to>
                                        <p:strVal val="visible"/>
                                      </p:to>
                                    </p:set>
                                    <p:animEffect transition="in" filter="fade">
                                      <p:cBhvr>
                                        <p:cTn id="84" dur="1000"/>
                                        <p:tgtEl>
                                          <p:spTgt spid="4">
                                            <p:graphicEl>
                                              <a:dgm id="{2217895A-33FD-49DA-BD10-B195C4519424}"/>
                                            </p:graphicEl>
                                          </p:spTgt>
                                        </p:tgtEl>
                                      </p:cBhvr>
                                    </p:animEffect>
                                    <p:anim calcmode="lin" valueType="num">
                                      <p:cBhvr>
                                        <p:cTn id="85" dur="1000" fill="hold"/>
                                        <p:tgtEl>
                                          <p:spTgt spid="4">
                                            <p:graphicEl>
                                              <a:dgm id="{2217895A-33FD-49DA-BD10-B195C4519424}"/>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2217895A-33FD-49DA-BD10-B195C4519424}"/>
                                            </p:graphic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
                                            <p:graphicEl>
                                              <a:dgm id="{45E20C28-D2CA-4AE2-AA1D-64FC12015467}"/>
                                            </p:graphicEl>
                                          </p:spTgt>
                                        </p:tgtEl>
                                        <p:attrNameLst>
                                          <p:attrName>style.visibility</p:attrName>
                                        </p:attrNameLst>
                                      </p:cBhvr>
                                      <p:to>
                                        <p:strVal val="visible"/>
                                      </p:to>
                                    </p:set>
                                    <p:animEffect transition="in" filter="fade">
                                      <p:cBhvr>
                                        <p:cTn id="89" dur="1000"/>
                                        <p:tgtEl>
                                          <p:spTgt spid="4">
                                            <p:graphicEl>
                                              <a:dgm id="{45E20C28-D2CA-4AE2-AA1D-64FC12015467}"/>
                                            </p:graphicEl>
                                          </p:spTgt>
                                        </p:tgtEl>
                                      </p:cBhvr>
                                    </p:animEffect>
                                    <p:anim calcmode="lin" valueType="num">
                                      <p:cBhvr>
                                        <p:cTn id="90" dur="1000" fill="hold"/>
                                        <p:tgtEl>
                                          <p:spTgt spid="4">
                                            <p:graphicEl>
                                              <a:dgm id="{45E20C28-D2CA-4AE2-AA1D-64FC12015467}"/>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45E20C28-D2CA-4AE2-AA1D-64FC1201546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4" name="3 Elipse"/>
          <p:cNvSpPr/>
          <p:nvPr/>
        </p:nvSpPr>
        <p:spPr>
          <a:xfrm>
            <a:off x="3055326" y="233211"/>
            <a:ext cx="2952328" cy="1080120"/>
          </a:xfrm>
          <a:prstGeom prst="ellipse">
            <a:avLst/>
          </a:prstGeom>
          <a:effectLst>
            <a:glow rad="228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5" name="4 Elipse"/>
          <p:cNvSpPr/>
          <p:nvPr/>
        </p:nvSpPr>
        <p:spPr>
          <a:xfrm>
            <a:off x="3224328" y="116632"/>
            <a:ext cx="2608687" cy="98067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b="1" dirty="0" smtClean="0"/>
              <a:t>OBJETIVOS DE LA</a:t>
            </a:r>
          </a:p>
          <a:p>
            <a:pPr algn="ctr"/>
            <a:r>
              <a:rPr lang="es-EC" b="1" dirty="0" smtClean="0"/>
              <a:t>PROPUESTA</a:t>
            </a:r>
            <a:endParaRPr lang="es-EC" b="1" dirty="0"/>
          </a:p>
        </p:txBody>
      </p:sp>
      <p:sp>
        <p:nvSpPr>
          <p:cNvPr id="6" name="5 Rectángulo redondeado"/>
          <p:cNvSpPr/>
          <p:nvPr/>
        </p:nvSpPr>
        <p:spPr>
          <a:xfrm>
            <a:off x="389598" y="2607796"/>
            <a:ext cx="3697987" cy="35553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b="1" dirty="0" smtClean="0"/>
              <a:t>Objetivo General</a:t>
            </a:r>
          </a:p>
          <a:p>
            <a:pPr marL="342900" indent="-342900" algn="just">
              <a:buFont typeface="Arial" panose="020B0604020202020204" pitchFamily="34" charset="0"/>
              <a:buChar char="•"/>
            </a:pPr>
            <a:r>
              <a:rPr lang="es-EC" sz="2000" dirty="0"/>
              <a:t>Diseñar el Plan de Logística Operativa Naval aplicado a las Unidades del Comando de Guardacostas, para optimizar el abastecimiento de recursos y las operaciones de control marítimo.</a:t>
            </a:r>
          </a:p>
          <a:p>
            <a:pPr algn="ctr"/>
            <a:endParaRPr lang="es-EC" sz="2000" dirty="0"/>
          </a:p>
        </p:txBody>
      </p:sp>
      <p:sp>
        <p:nvSpPr>
          <p:cNvPr id="7" name="6 Rectángulo redondeado"/>
          <p:cNvSpPr/>
          <p:nvPr/>
        </p:nvSpPr>
        <p:spPr>
          <a:xfrm>
            <a:off x="5153058" y="2607796"/>
            <a:ext cx="3821689" cy="35553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b="1" dirty="0" smtClean="0"/>
              <a:t>Objetivos específicos</a:t>
            </a:r>
          </a:p>
          <a:p>
            <a:pPr marL="342900" lvl="0" indent="-342900">
              <a:buFont typeface="Arial" panose="020B0604020202020204" pitchFamily="34" charset="0"/>
              <a:buChar char="•"/>
            </a:pPr>
            <a:r>
              <a:rPr lang="es-EC" sz="2000" dirty="0"/>
              <a:t>Delinear las políticas de abastecimiento de materiales, insumos y suministros mediante la cadena de suministro.</a:t>
            </a:r>
          </a:p>
          <a:p>
            <a:pPr marL="342900" lvl="0" indent="-342900">
              <a:buFont typeface="Arial" panose="020B0604020202020204" pitchFamily="34" charset="0"/>
              <a:buChar char="•"/>
            </a:pPr>
            <a:r>
              <a:rPr lang="es-EC" sz="2000" dirty="0"/>
              <a:t>Identificar los inventarios mínimos, máximos.</a:t>
            </a:r>
          </a:p>
          <a:p>
            <a:pPr marL="342900" lvl="0" indent="-342900">
              <a:buFont typeface="Arial" panose="020B0604020202020204" pitchFamily="34" charset="0"/>
              <a:buChar char="•"/>
            </a:pPr>
            <a:r>
              <a:rPr lang="es-EC" sz="2000" dirty="0"/>
              <a:t>Establecer el lote económico del pedido.</a:t>
            </a:r>
          </a:p>
          <a:p>
            <a:pPr algn="ctr"/>
            <a:endParaRPr lang="es-EC" dirty="0"/>
          </a:p>
        </p:txBody>
      </p:sp>
      <p:sp>
        <p:nvSpPr>
          <p:cNvPr id="8" name="7 Flecha izquierda, derecha y arriba"/>
          <p:cNvSpPr/>
          <p:nvPr/>
        </p:nvSpPr>
        <p:spPr>
          <a:xfrm>
            <a:off x="4087585" y="1313331"/>
            <a:ext cx="1065473" cy="217272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Marcador de número de diapositiva 9"/>
          <p:cNvSpPr>
            <a:spLocks noGrp="1"/>
          </p:cNvSpPr>
          <p:nvPr>
            <p:ph type="sldNum" sz="quarter" idx="12"/>
          </p:nvPr>
        </p:nvSpPr>
        <p:spPr>
          <a:xfrm>
            <a:off x="8402491" y="6198584"/>
            <a:ext cx="539080" cy="385018"/>
          </a:xfrm>
        </p:spPr>
        <p:txBody>
          <a:bodyPr/>
          <a:lstStyle/>
          <a:p>
            <a:fld id="{9C45796D-F81B-42E6-8076-DF0575147E93}" type="slidenum">
              <a:rPr lang="es-EC" sz="2400" b="1"/>
              <a:pPr/>
              <a:t>20</a:t>
            </a:fld>
            <a:endParaRPr lang="es-EC" sz="2400" b="1" dirty="0"/>
          </a:p>
        </p:txBody>
      </p:sp>
    </p:spTree>
    <p:extLst>
      <p:ext uri="{BB962C8B-B14F-4D97-AF65-F5344CB8AC3E}">
        <p14:creationId xmlns:p14="http://schemas.microsoft.com/office/powerpoint/2010/main" val="42559195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1115616" y="-93050"/>
            <a:ext cx="8229600" cy="1143000"/>
          </a:xfrm>
        </p:spPr>
        <p:txBody>
          <a:bodyPr/>
          <a:lstStyle/>
          <a:p>
            <a:r>
              <a:rPr lang="es-EC" sz="3200" b="1" dirty="0" smtClean="0">
                <a:ln w="12700">
                  <a:solidFill>
                    <a:schemeClr val="accent5"/>
                  </a:solidFill>
                  <a:prstDash val="solid"/>
                </a:ln>
                <a:pattFill prst="ltDnDiag">
                  <a:fgClr>
                    <a:schemeClr val="accent5">
                      <a:lumMod val="60000"/>
                      <a:lumOff val="40000"/>
                    </a:schemeClr>
                  </a:fgClr>
                  <a:bgClr>
                    <a:schemeClr val="bg1"/>
                  </a:bgClr>
                </a:pattFill>
              </a:rPr>
              <a:t>PLAN DE LOGÍSTICA NAVAL OPERATIVA PARA OPTIMIZACIÓN DEL CONTROL MARÍTIMO</a:t>
            </a:r>
            <a:endParaRPr lang="es-EC" sz="3200"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233000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8151120" y="6336878"/>
            <a:ext cx="539080" cy="461293"/>
          </a:xfrm>
        </p:spPr>
        <p:txBody>
          <a:bodyPr/>
          <a:lstStyle/>
          <a:p>
            <a:fld id="{9C45796D-F81B-42E6-8076-DF0575147E93}" type="slidenum">
              <a:rPr lang="es-EC" sz="2400" b="1"/>
              <a:pPr/>
              <a:t>21</a:t>
            </a:fld>
            <a:endParaRPr lang="es-EC" sz="2400" b="1" dirty="0"/>
          </a:p>
        </p:txBody>
      </p:sp>
    </p:spTree>
    <p:extLst>
      <p:ext uri="{BB962C8B-B14F-4D97-AF65-F5344CB8AC3E}">
        <p14:creationId xmlns:p14="http://schemas.microsoft.com/office/powerpoint/2010/main" val="239864915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44624"/>
            <a:ext cx="8229600" cy="1143000"/>
          </a:xfrm>
        </p:spPr>
        <p:txBody>
          <a:bodyPr/>
          <a:lstStyle/>
          <a:p>
            <a:r>
              <a:rPr lang="es-EC" sz="2800" b="1" dirty="0" smtClean="0">
                <a:ln w="12700">
                  <a:solidFill>
                    <a:schemeClr val="accent5"/>
                  </a:solidFill>
                  <a:prstDash val="solid"/>
                </a:ln>
                <a:pattFill prst="ltDnDiag">
                  <a:fgClr>
                    <a:schemeClr val="accent5">
                      <a:lumMod val="60000"/>
                      <a:lumOff val="40000"/>
                    </a:schemeClr>
                  </a:fgClr>
                  <a:bgClr>
                    <a:schemeClr val="bg1"/>
                  </a:bgClr>
                </a:pattFill>
              </a:rPr>
              <a:t>ESQUEMA DEL PLAN DE LOGÍSTICA NAVAL OPERATIVA BAJO LA CADENA DE ABASTECIMIENTO</a:t>
            </a:r>
            <a:endParaRPr lang="es-EC" sz="2800" b="1" dirty="0">
              <a:ln w="12700">
                <a:solidFill>
                  <a:schemeClr val="accent5"/>
                </a:solidFill>
                <a:prstDash val="solid"/>
              </a:ln>
              <a:pattFill prst="ltDnDiag">
                <a:fgClr>
                  <a:schemeClr val="accent5">
                    <a:lumMod val="60000"/>
                    <a:lumOff val="40000"/>
                  </a:schemeClr>
                </a:fgClr>
                <a:bgClr>
                  <a:schemeClr val="bg1"/>
                </a:bgClr>
              </a:pattFill>
            </a:endParaRPr>
          </a:p>
        </p:txBody>
      </p:sp>
      <p:pic>
        <p:nvPicPr>
          <p:cNvPr id="4" name="3 Marcador de contenido" descr="D:\Pictures\procesos vdd.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268760"/>
            <a:ext cx="6264696" cy="5400600"/>
          </a:xfrm>
          <a:prstGeom prst="rect">
            <a:avLst/>
          </a:prstGeom>
          <a:noFill/>
          <a:ln>
            <a:noFill/>
          </a:ln>
        </p:spPr>
      </p:pic>
      <p:sp>
        <p:nvSpPr>
          <p:cNvPr id="7" name="Marcador de número de diapositiva 6"/>
          <p:cNvSpPr>
            <a:spLocks noGrp="1"/>
          </p:cNvSpPr>
          <p:nvPr>
            <p:ph type="sldNum" sz="quarter" idx="12"/>
          </p:nvPr>
        </p:nvSpPr>
        <p:spPr>
          <a:xfrm>
            <a:off x="8003704" y="6274030"/>
            <a:ext cx="683096" cy="394146"/>
          </a:xfrm>
        </p:spPr>
        <p:txBody>
          <a:bodyPr/>
          <a:lstStyle/>
          <a:p>
            <a:fld id="{9C45796D-F81B-42E6-8076-DF0575147E93}" type="slidenum">
              <a:rPr lang="es-EC" sz="2400" b="1"/>
              <a:pPr/>
              <a:t>22</a:t>
            </a:fld>
            <a:endParaRPr lang="es-EC" sz="2400" b="1" dirty="0"/>
          </a:p>
        </p:txBody>
      </p:sp>
    </p:spTree>
    <p:extLst>
      <p:ext uri="{BB962C8B-B14F-4D97-AF65-F5344CB8AC3E}">
        <p14:creationId xmlns:p14="http://schemas.microsoft.com/office/powerpoint/2010/main" val="2095303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88640"/>
            <a:ext cx="8229600" cy="1143000"/>
          </a:xfrm>
        </p:spPr>
        <p:txBody>
          <a:bodyPr/>
          <a:lstStyle/>
          <a:p>
            <a:r>
              <a:rPr lang="es-EC" sz="4000" b="1" dirty="0" smtClean="0">
                <a:ln w="12700">
                  <a:solidFill>
                    <a:schemeClr val="accent5"/>
                  </a:solidFill>
                  <a:prstDash val="solid"/>
                </a:ln>
                <a:pattFill prst="ltDnDiag">
                  <a:fgClr>
                    <a:schemeClr val="accent5">
                      <a:lumMod val="60000"/>
                      <a:lumOff val="40000"/>
                    </a:schemeClr>
                  </a:fgClr>
                  <a:bgClr>
                    <a:schemeClr val="bg1"/>
                  </a:bgClr>
                </a:pattFill>
              </a:rPr>
              <a:t>CADENA DE VALOR</a:t>
            </a:r>
            <a:endParaRPr lang="es-EC" sz="4000" b="1" dirty="0">
              <a:ln w="12700">
                <a:solidFill>
                  <a:schemeClr val="accent5"/>
                </a:solidFill>
                <a:prstDash val="solid"/>
              </a:ln>
              <a:pattFill prst="ltDnDiag">
                <a:fgClr>
                  <a:schemeClr val="accent5">
                    <a:lumMod val="60000"/>
                    <a:lumOff val="40000"/>
                  </a:schemeClr>
                </a:fgClr>
                <a:bgClr>
                  <a:schemeClr val="bg1"/>
                </a:bgClr>
              </a:pattFill>
            </a:endParaRPr>
          </a:p>
        </p:txBody>
      </p:sp>
      <p:pic>
        <p:nvPicPr>
          <p:cNvPr id="4" name="3 Marcador de contenido" descr="D:\Pictures\jjj.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3584" y="954248"/>
            <a:ext cx="7928856" cy="5402102"/>
          </a:xfrm>
          <a:prstGeom prst="rect">
            <a:avLst/>
          </a:prstGeom>
          <a:noFill/>
          <a:ln>
            <a:noFill/>
          </a:ln>
        </p:spPr>
      </p:pic>
      <p:sp>
        <p:nvSpPr>
          <p:cNvPr id="7" name="Marcador de número de diapositiva 6"/>
          <p:cNvSpPr>
            <a:spLocks noGrp="1"/>
          </p:cNvSpPr>
          <p:nvPr>
            <p:ph type="sldNum" sz="quarter" idx="12"/>
          </p:nvPr>
        </p:nvSpPr>
        <p:spPr>
          <a:xfrm>
            <a:off x="8114544" y="6356350"/>
            <a:ext cx="539080" cy="385018"/>
          </a:xfrm>
        </p:spPr>
        <p:txBody>
          <a:bodyPr/>
          <a:lstStyle/>
          <a:p>
            <a:fld id="{9C45796D-F81B-42E6-8076-DF0575147E93}" type="slidenum">
              <a:rPr lang="es-EC" sz="2400" b="1"/>
              <a:pPr/>
              <a:t>23</a:t>
            </a:fld>
            <a:endParaRPr lang="es-EC" sz="2400" b="1" dirty="0"/>
          </a:p>
        </p:txBody>
      </p:sp>
    </p:spTree>
    <p:extLst>
      <p:ext uri="{BB962C8B-B14F-4D97-AF65-F5344CB8AC3E}">
        <p14:creationId xmlns:p14="http://schemas.microsoft.com/office/powerpoint/2010/main" val="2922649945"/>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7597890" y="6414789"/>
            <a:ext cx="790534" cy="365125"/>
          </a:xfrm>
        </p:spPr>
        <p:txBody>
          <a:bodyPr/>
          <a:lstStyle/>
          <a:p>
            <a:fld id="{9C45796D-F81B-42E6-8076-DF0575147E93}" type="slidenum">
              <a:rPr lang="es-EC" smtClean="0"/>
              <a:pPr/>
              <a:t>24</a:t>
            </a:fld>
            <a:endParaRPr lang="es-EC" dirty="0"/>
          </a:p>
        </p:txBody>
      </p:sp>
      <p:sp>
        <p:nvSpPr>
          <p:cNvPr id="8" name="Rectángulo 7"/>
          <p:cNvSpPr/>
          <p:nvPr/>
        </p:nvSpPr>
        <p:spPr>
          <a:xfrm>
            <a:off x="1187624" y="260648"/>
            <a:ext cx="64087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t>Flujograma del Proceso Propuesto de Abastecimiento de Recursos</a:t>
            </a:r>
            <a:endParaRPr lang="es-EC"/>
          </a:p>
        </p:txBody>
      </p:sp>
      <p:pic>
        <p:nvPicPr>
          <p:cNvPr id="9" name="Imagen 8"/>
          <p:cNvPicPr>
            <a:picLocks noChangeAspect="1"/>
          </p:cNvPicPr>
          <p:nvPr/>
        </p:nvPicPr>
        <p:blipFill rotWithShape="1">
          <a:blip r:embed="rId2"/>
          <a:srcRect l="11068" t="22640" r="56832" b="8455"/>
          <a:stretch/>
        </p:blipFill>
        <p:spPr>
          <a:xfrm>
            <a:off x="1331640" y="620688"/>
            <a:ext cx="6264696" cy="5904656"/>
          </a:xfrm>
          <a:prstGeom prst="rect">
            <a:avLst/>
          </a:prstGeom>
        </p:spPr>
      </p:pic>
    </p:spTree>
    <p:extLst>
      <p:ext uri="{BB962C8B-B14F-4D97-AF65-F5344CB8AC3E}">
        <p14:creationId xmlns:p14="http://schemas.microsoft.com/office/powerpoint/2010/main" val="849959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a:xfrm>
            <a:off x="457200" y="1600201"/>
            <a:ext cx="8229600" cy="3714998"/>
          </a:xfrm>
        </p:spPr>
        <p:txBody>
          <a:bodyPr/>
          <a:lstStyle/>
          <a:p>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25</a:t>
            </a:fld>
            <a:endParaRPr lang="es-EC"/>
          </a:p>
        </p:txBody>
      </p:sp>
      <p:pic>
        <p:nvPicPr>
          <p:cNvPr id="9" name="Imagen 8"/>
          <p:cNvPicPr>
            <a:picLocks noChangeAspect="1"/>
          </p:cNvPicPr>
          <p:nvPr/>
        </p:nvPicPr>
        <p:blipFill rotWithShape="1">
          <a:blip r:embed="rId2"/>
          <a:srcRect l="60515" t="22438" r="9600" b="7672"/>
          <a:stretch/>
        </p:blipFill>
        <p:spPr>
          <a:xfrm>
            <a:off x="790966" y="92075"/>
            <a:ext cx="7355268" cy="5415517"/>
          </a:xfrm>
          <a:prstGeom prst="rect">
            <a:avLst/>
          </a:prstGeom>
        </p:spPr>
      </p:pic>
      <p:pic>
        <p:nvPicPr>
          <p:cNvPr id="8" name="Imagen 7"/>
          <p:cNvPicPr>
            <a:picLocks noChangeAspect="1"/>
          </p:cNvPicPr>
          <p:nvPr/>
        </p:nvPicPr>
        <p:blipFill rotWithShape="1">
          <a:blip r:embed="rId3"/>
          <a:srcRect l="53130" t="43312" r="26947" b="47829"/>
          <a:stretch/>
        </p:blipFill>
        <p:spPr>
          <a:xfrm>
            <a:off x="4716016" y="5495589"/>
            <a:ext cx="3430218" cy="830705"/>
          </a:xfrm>
          <a:prstGeom prst="rect">
            <a:avLst/>
          </a:prstGeom>
        </p:spPr>
      </p:pic>
    </p:spTree>
    <p:extLst>
      <p:ext uri="{BB962C8B-B14F-4D97-AF65-F5344CB8AC3E}">
        <p14:creationId xmlns:p14="http://schemas.microsoft.com/office/powerpoint/2010/main" val="39232954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26</a:t>
            </a:fld>
            <a:endParaRPr lang="es-EC"/>
          </a:p>
        </p:txBody>
      </p:sp>
      <p:pic>
        <p:nvPicPr>
          <p:cNvPr id="5" name="Imagen 4"/>
          <p:cNvPicPr>
            <a:picLocks noChangeAspect="1"/>
          </p:cNvPicPr>
          <p:nvPr/>
        </p:nvPicPr>
        <p:blipFill rotWithShape="1">
          <a:blip r:embed="rId2"/>
          <a:srcRect l="32844" t="22438" r="28969" b="9641"/>
          <a:stretch/>
        </p:blipFill>
        <p:spPr>
          <a:xfrm>
            <a:off x="1107166" y="389731"/>
            <a:ext cx="7571184" cy="5851525"/>
          </a:xfrm>
          <a:prstGeom prst="rect">
            <a:avLst/>
          </a:prstGeom>
        </p:spPr>
      </p:pic>
    </p:spTree>
    <p:extLst>
      <p:ext uri="{BB962C8B-B14F-4D97-AF65-F5344CB8AC3E}">
        <p14:creationId xmlns:p14="http://schemas.microsoft.com/office/powerpoint/2010/main" val="3254218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909627" y="125760"/>
            <a:ext cx="8229600" cy="1143000"/>
          </a:xfrm>
        </p:spPr>
        <p:txBody>
          <a:bodyPr/>
          <a:lstStyle/>
          <a:p>
            <a:r>
              <a:rPr lang="es-EC" sz="3600" b="1" dirty="0">
                <a:ln w="12700">
                  <a:solidFill>
                    <a:schemeClr val="accent5"/>
                  </a:solidFill>
                  <a:prstDash val="solid"/>
                </a:ln>
                <a:pattFill prst="ltDnDiag">
                  <a:fgClr>
                    <a:schemeClr val="accent5">
                      <a:lumMod val="60000"/>
                      <a:lumOff val="40000"/>
                    </a:schemeClr>
                  </a:fgClr>
                  <a:bgClr>
                    <a:schemeClr val="bg1"/>
                  </a:bgClr>
                </a:pattFill>
              </a:rPr>
              <a:t>Método del Lote Económico del </a:t>
            </a:r>
            <a:r>
              <a:rPr lang="es-EC" sz="3600" b="1" dirty="0" smtClean="0">
                <a:ln w="12700">
                  <a:solidFill>
                    <a:schemeClr val="accent5"/>
                  </a:solidFill>
                  <a:prstDash val="solid"/>
                </a:ln>
                <a:pattFill prst="ltDnDiag">
                  <a:fgClr>
                    <a:schemeClr val="accent5">
                      <a:lumMod val="60000"/>
                      <a:lumOff val="40000"/>
                    </a:schemeClr>
                  </a:fgClr>
                  <a:bgClr>
                    <a:schemeClr val="bg1"/>
                  </a:bgClr>
                </a:pattFill>
              </a:rPr>
              <a:t>Pedido</a:t>
            </a:r>
            <a:endParaRPr lang="es-EC" sz="3600"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5" name="4 Diagrama"/>
          <p:cNvGraphicFramePr/>
          <p:nvPr>
            <p:extLst>
              <p:ext uri="{D42A27DB-BD31-4B8C-83A1-F6EECF244321}">
                <p14:modId xmlns:p14="http://schemas.microsoft.com/office/powerpoint/2010/main" val="304962112"/>
              </p:ext>
            </p:extLst>
          </p:nvPr>
        </p:nvGraphicFramePr>
        <p:xfrm>
          <a:off x="755576" y="1628800"/>
          <a:ext cx="7920880"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8311480" y="6253088"/>
            <a:ext cx="729952" cy="365125"/>
          </a:xfrm>
        </p:spPr>
        <p:txBody>
          <a:bodyPr/>
          <a:lstStyle/>
          <a:p>
            <a:fld id="{9C45796D-F81B-42E6-8076-DF0575147E93}" type="slidenum">
              <a:rPr lang="es-EC" b="1" smtClean="0"/>
              <a:pPr/>
              <a:t>27</a:t>
            </a:fld>
            <a:endParaRPr lang="es-EC" b="1" dirty="0"/>
          </a:p>
        </p:txBody>
      </p:sp>
    </p:spTree>
    <p:extLst>
      <p:ext uri="{BB962C8B-B14F-4D97-AF65-F5344CB8AC3E}">
        <p14:creationId xmlns:p14="http://schemas.microsoft.com/office/powerpoint/2010/main" val="158869212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cxnSp>
        <p:nvCxnSpPr>
          <p:cNvPr id="5" name="4 Conector recto"/>
          <p:cNvCxnSpPr/>
          <p:nvPr/>
        </p:nvCxnSpPr>
        <p:spPr>
          <a:xfrm>
            <a:off x="1369398" y="1378441"/>
            <a:ext cx="0" cy="3096344"/>
          </a:xfrm>
          <a:prstGeom prst="line">
            <a:avLst/>
          </a:prstGeom>
        </p:spPr>
        <p:style>
          <a:lnRef idx="1">
            <a:schemeClr val="dk1"/>
          </a:lnRef>
          <a:fillRef idx="0">
            <a:schemeClr val="dk1"/>
          </a:fillRef>
          <a:effectRef idx="0">
            <a:schemeClr val="dk1"/>
          </a:effectRef>
          <a:fontRef idx="minor">
            <a:schemeClr val="tx1"/>
          </a:fontRef>
        </p:style>
      </p:cxnSp>
      <p:cxnSp>
        <p:nvCxnSpPr>
          <p:cNvPr id="6" name="5 Conector recto"/>
          <p:cNvCxnSpPr/>
          <p:nvPr/>
        </p:nvCxnSpPr>
        <p:spPr>
          <a:xfrm flipH="1">
            <a:off x="1369398" y="4495013"/>
            <a:ext cx="2952328" cy="0"/>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a:off x="5545862" y="1398669"/>
            <a:ext cx="0" cy="3096344"/>
          </a:xfrm>
          <a:prstGeom prst="line">
            <a:avLst/>
          </a:prstGeom>
        </p:spPr>
        <p:style>
          <a:lnRef idx="1">
            <a:schemeClr val="dk1"/>
          </a:lnRef>
          <a:fillRef idx="0">
            <a:schemeClr val="dk1"/>
          </a:fillRef>
          <a:effectRef idx="0">
            <a:schemeClr val="dk1"/>
          </a:effectRef>
          <a:fontRef idx="minor">
            <a:schemeClr val="tx1"/>
          </a:fontRef>
        </p:style>
      </p:cxnSp>
      <p:cxnSp>
        <p:nvCxnSpPr>
          <p:cNvPr id="10" name="9 Conector recto"/>
          <p:cNvCxnSpPr/>
          <p:nvPr/>
        </p:nvCxnSpPr>
        <p:spPr>
          <a:xfrm flipH="1">
            <a:off x="5509858" y="4495013"/>
            <a:ext cx="2952328" cy="0"/>
          </a:xfrm>
          <a:prstGeom prst="line">
            <a:avLst/>
          </a:prstGeom>
        </p:spPr>
        <p:style>
          <a:lnRef idx="1">
            <a:schemeClr val="dk1"/>
          </a:lnRef>
          <a:fillRef idx="0">
            <a:schemeClr val="dk1"/>
          </a:fillRef>
          <a:effectRef idx="0">
            <a:schemeClr val="dk1"/>
          </a:effectRef>
          <a:fontRef idx="minor">
            <a:schemeClr val="tx1"/>
          </a:fontRef>
        </p:style>
      </p:cxnSp>
      <p:sp>
        <p:nvSpPr>
          <p:cNvPr id="21" name="20 Forma libre"/>
          <p:cNvSpPr/>
          <p:nvPr/>
        </p:nvSpPr>
        <p:spPr>
          <a:xfrm>
            <a:off x="1513414" y="1834695"/>
            <a:ext cx="2140361" cy="2568082"/>
          </a:xfrm>
          <a:custGeom>
            <a:avLst/>
            <a:gdLst>
              <a:gd name="connsiteX0" fmla="*/ 0 w 304800"/>
              <a:gd name="connsiteY0" fmla="*/ 0 h 2198914"/>
              <a:gd name="connsiteX1" fmla="*/ 304800 w 304800"/>
              <a:gd name="connsiteY1" fmla="*/ 2198914 h 2198914"/>
            </a:gdLst>
            <a:ahLst/>
            <a:cxnLst>
              <a:cxn ang="0">
                <a:pos x="connsiteX0" y="connsiteY0"/>
              </a:cxn>
              <a:cxn ang="0">
                <a:pos x="connsiteX1" y="connsiteY1"/>
              </a:cxn>
            </a:cxnLst>
            <a:rect l="l" t="t" r="r" b="b"/>
            <a:pathLst>
              <a:path w="304800" h="2198914">
                <a:moveTo>
                  <a:pt x="0" y="0"/>
                </a:moveTo>
                <a:cubicBezTo>
                  <a:pt x="27214" y="872671"/>
                  <a:pt x="54429" y="1745343"/>
                  <a:pt x="304800" y="21989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4" name="23 Conector recto"/>
          <p:cNvCxnSpPr/>
          <p:nvPr/>
        </p:nvCxnSpPr>
        <p:spPr>
          <a:xfrm flipH="1">
            <a:off x="5905902" y="1711779"/>
            <a:ext cx="2160240" cy="24701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4231842" y="4554329"/>
            <a:ext cx="340158" cy="369332"/>
          </a:xfrm>
          <a:prstGeom prst="rect">
            <a:avLst/>
          </a:prstGeom>
        </p:spPr>
        <p:txBody>
          <a:bodyPr wrap="none">
            <a:spAutoFit/>
          </a:bodyPr>
          <a:lstStyle/>
          <a:p>
            <a:r>
              <a:rPr lang="es-EC" dirty="0"/>
              <a:t>Q</a:t>
            </a:r>
          </a:p>
        </p:txBody>
      </p:sp>
      <p:sp>
        <p:nvSpPr>
          <p:cNvPr id="28" name="27 Rectángulo"/>
          <p:cNvSpPr/>
          <p:nvPr/>
        </p:nvSpPr>
        <p:spPr>
          <a:xfrm>
            <a:off x="1061300" y="1029337"/>
            <a:ext cx="308098" cy="369332"/>
          </a:xfrm>
          <a:prstGeom prst="rect">
            <a:avLst/>
          </a:prstGeom>
        </p:spPr>
        <p:txBody>
          <a:bodyPr wrap="none">
            <a:spAutoFit/>
          </a:bodyPr>
          <a:lstStyle/>
          <a:p>
            <a:r>
              <a:rPr lang="es-EC" dirty="0"/>
              <a:t>C</a:t>
            </a:r>
          </a:p>
        </p:txBody>
      </p:sp>
      <p:sp>
        <p:nvSpPr>
          <p:cNvPr id="29" name="28 Rectángulo"/>
          <p:cNvSpPr/>
          <p:nvPr/>
        </p:nvSpPr>
        <p:spPr>
          <a:xfrm>
            <a:off x="8451996" y="4474785"/>
            <a:ext cx="566839" cy="369332"/>
          </a:xfrm>
          <a:prstGeom prst="rect">
            <a:avLst/>
          </a:prstGeom>
        </p:spPr>
        <p:txBody>
          <a:bodyPr wrap="square">
            <a:spAutoFit/>
          </a:bodyPr>
          <a:lstStyle/>
          <a:p>
            <a:r>
              <a:rPr lang="es-EC" dirty="0"/>
              <a:t>Q</a:t>
            </a:r>
          </a:p>
        </p:txBody>
      </p:sp>
      <p:sp>
        <p:nvSpPr>
          <p:cNvPr id="30" name="29 Rectángulo"/>
          <p:cNvSpPr/>
          <p:nvPr/>
        </p:nvSpPr>
        <p:spPr>
          <a:xfrm>
            <a:off x="5355809" y="979935"/>
            <a:ext cx="308098" cy="369332"/>
          </a:xfrm>
          <a:prstGeom prst="rect">
            <a:avLst/>
          </a:prstGeom>
        </p:spPr>
        <p:txBody>
          <a:bodyPr wrap="none">
            <a:spAutoFit/>
          </a:bodyPr>
          <a:lstStyle/>
          <a:p>
            <a:r>
              <a:rPr lang="es-EC" dirty="0"/>
              <a:t>C</a:t>
            </a:r>
          </a:p>
        </p:txBody>
      </p:sp>
      <p:sp>
        <p:nvSpPr>
          <p:cNvPr id="31" name="30 CuadroTexto"/>
          <p:cNvSpPr txBox="1"/>
          <p:nvPr/>
        </p:nvSpPr>
        <p:spPr>
          <a:xfrm>
            <a:off x="1256815" y="4581203"/>
            <a:ext cx="3332559" cy="369332"/>
          </a:xfrm>
          <a:prstGeom prst="rect">
            <a:avLst/>
          </a:prstGeom>
          <a:noFill/>
        </p:spPr>
        <p:txBody>
          <a:bodyPr wrap="square" rtlCol="0">
            <a:spAutoFit/>
          </a:bodyPr>
          <a:lstStyle/>
          <a:p>
            <a:r>
              <a:rPr lang="es-EC" dirty="0" smtClean="0"/>
              <a:t>COSTO DE PEDIDO</a:t>
            </a:r>
            <a:endParaRPr lang="es-EC" dirty="0"/>
          </a:p>
        </p:txBody>
      </p:sp>
      <p:sp>
        <p:nvSpPr>
          <p:cNvPr id="32" name="31 CuadroTexto"/>
          <p:cNvSpPr txBox="1"/>
          <p:nvPr/>
        </p:nvSpPr>
        <p:spPr>
          <a:xfrm>
            <a:off x="4584488" y="4579043"/>
            <a:ext cx="3944627" cy="369332"/>
          </a:xfrm>
          <a:prstGeom prst="rect">
            <a:avLst/>
          </a:prstGeom>
          <a:noFill/>
        </p:spPr>
        <p:txBody>
          <a:bodyPr wrap="square" rtlCol="0">
            <a:spAutoFit/>
          </a:bodyPr>
          <a:lstStyle/>
          <a:p>
            <a:r>
              <a:rPr lang="es-EC" dirty="0" smtClean="0"/>
              <a:t>COSTO DE MANTENER EL INVENTARIO</a:t>
            </a:r>
            <a:endParaRPr lang="es-EC" dirty="0"/>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150" name="Picture 6" descr="C:\Users\leon1_000\Documents\4TO AÑO AB\TESIS\FORMULA costo inv.jpg"/>
          <p:cNvPicPr>
            <a:picLocks noChangeAspect="1" noChangeArrowheads="1"/>
          </p:cNvPicPr>
          <p:nvPr/>
        </p:nvPicPr>
        <p:blipFill rotWithShape="1">
          <a:blip r:embed="rId3">
            <a:extLst>
              <a:ext uri="{28A0092B-C50C-407E-A947-70E740481C1C}">
                <a14:useLocalDpi xmlns:a14="http://schemas.microsoft.com/office/drawing/2010/main" val="0"/>
              </a:ext>
            </a:extLst>
          </a:blip>
          <a:srcRect t="17310" b="10882"/>
          <a:stretch/>
        </p:blipFill>
        <p:spPr bwMode="auto">
          <a:xfrm>
            <a:off x="6106064" y="5044035"/>
            <a:ext cx="2120700" cy="123402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leon1_000\Documents\4TO AÑO AB\TESIS\FORMULA costo pedido.jpg"/>
          <p:cNvPicPr>
            <a:picLocks noChangeAspect="1" noChangeArrowheads="1"/>
          </p:cNvPicPr>
          <p:nvPr/>
        </p:nvPicPr>
        <p:blipFill rotWithShape="1">
          <a:blip r:embed="rId4">
            <a:extLst>
              <a:ext uri="{28A0092B-C50C-407E-A947-70E740481C1C}">
                <a14:useLocalDpi xmlns:a14="http://schemas.microsoft.com/office/drawing/2010/main" val="0"/>
              </a:ext>
            </a:extLst>
          </a:blip>
          <a:srcRect t="7873" r="18165"/>
          <a:stretch/>
        </p:blipFill>
        <p:spPr bwMode="auto">
          <a:xfrm>
            <a:off x="2050371" y="5018495"/>
            <a:ext cx="872723" cy="150684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p:txBody>
          <a:bodyPr/>
          <a:lstStyle/>
          <a:p>
            <a:endParaRPr lang="es-EC"/>
          </a:p>
        </p:txBody>
      </p:sp>
      <p:sp>
        <p:nvSpPr>
          <p:cNvPr id="8" name="Marcador de número de diapositiva 7"/>
          <p:cNvSpPr>
            <a:spLocks noGrp="1"/>
          </p:cNvSpPr>
          <p:nvPr>
            <p:ph type="sldNum" sz="quarter" idx="12"/>
          </p:nvPr>
        </p:nvSpPr>
        <p:spPr>
          <a:xfrm>
            <a:off x="8373427" y="6278058"/>
            <a:ext cx="611088" cy="385018"/>
          </a:xfrm>
        </p:spPr>
        <p:txBody>
          <a:bodyPr/>
          <a:lstStyle/>
          <a:p>
            <a:fld id="{9C45796D-F81B-42E6-8076-DF0575147E93}" type="slidenum">
              <a:rPr lang="es-EC" sz="2000" b="1" smtClean="0"/>
              <a:pPr/>
              <a:t>28</a:t>
            </a:fld>
            <a:endParaRPr lang="es-EC" sz="2000" b="1" dirty="0"/>
          </a:p>
        </p:txBody>
      </p:sp>
    </p:spTree>
    <p:extLst>
      <p:ext uri="{BB962C8B-B14F-4D97-AF65-F5344CB8AC3E}">
        <p14:creationId xmlns:p14="http://schemas.microsoft.com/office/powerpoint/2010/main" val="7521900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cxnSp>
        <p:nvCxnSpPr>
          <p:cNvPr id="5" name="4 Conector recto"/>
          <p:cNvCxnSpPr/>
          <p:nvPr/>
        </p:nvCxnSpPr>
        <p:spPr>
          <a:xfrm>
            <a:off x="3050425" y="1784742"/>
            <a:ext cx="0" cy="3096344"/>
          </a:xfrm>
          <a:prstGeom prst="line">
            <a:avLst/>
          </a:prstGeom>
        </p:spPr>
        <p:style>
          <a:lnRef idx="1">
            <a:schemeClr val="dk1"/>
          </a:lnRef>
          <a:fillRef idx="0">
            <a:schemeClr val="dk1"/>
          </a:fillRef>
          <a:effectRef idx="0">
            <a:schemeClr val="dk1"/>
          </a:effectRef>
          <a:fontRef idx="minor">
            <a:schemeClr val="tx1"/>
          </a:fontRef>
        </p:style>
      </p:cxnSp>
      <p:cxnSp>
        <p:nvCxnSpPr>
          <p:cNvPr id="6" name="5 Conector recto"/>
          <p:cNvCxnSpPr/>
          <p:nvPr/>
        </p:nvCxnSpPr>
        <p:spPr>
          <a:xfrm flipH="1">
            <a:off x="3050425" y="4901314"/>
            <a:ext cx="2952328" cy="0"/>
          </a:xfrm>
          <a:prstGeom prst="line">
            <a:avLst/>
          </a:prstGeom>
        </p:spPr>
        <p:style>
          <a:lnRef idx="1">
            <a:schemeClr val="dk1"/>
          </a:lnRef>
          <a:fillRef idx="0">
            <a:schemeClr val="dk1"/>
          </a:fillRef>
          <a:effectRef idx="0">
            <a:schemeClr val="dk1"/>
          </a:effectRef>
          <a:fontRef idx="minor">
            <a:schemeClr val="tx1"/>
          </a:fontRef>
        </p:style>
      </p:cxnSp>
      <p:cxnSp>
        <p:nvCxnSpPr>
          <p:cNvPr id="7" name="6 Conector recto"/>
          <p:cNvCxnSpPr/>
          <p:nvPr/>
        </p:nvCxnSpPr>
        <p:spPr>
          <a:xfrm flipH="1">
            <a:off x="4058537" y="2124554"/>
            <a:ext cx="3024336" cy="1726381"/>
          </a:xfrm>
          <a:prstGeom prst="line">
            <a:avLst/>
          </a:prstGeom>
        </p:spPr>
        <p:style>
          <a:lnRef idx="1">
            <a:schemeClr val="accent1"/>
          </a:lnRef>
          <a:fillRef idx="0">
            <a:schemeClr val="accent1"/>
          </a:fillRef>
          <a:effectRef idx="0">
            <a:schemeClr val="accent1"/>
          </a:effectRef>
          <a:fontRef idx="minor">
            <a:schemeClr val="tx1"/>
          </a:fontRef>
        </p:style>
      </p:cxnSp>
      <p:sp>
        <p:nvSpPr>
          <p:cNvPr id="8" name="7 Forma libre"/>
          <p:cNvSpPr/>
          <p:nvPr/>
        </p:nvSpPr>
        <p:spPr>
          <a:xfrm>
            <a:off x="3194441" y="2220768"/>
            <a:ext cx="2140361" cy="2568082"/>
          </a:xfrm>
          <a:custGeom>
            <a:avLst/>
            <a:gdLst>
              <a:gd name="connsiteX0" fmla="*/ 0 w 304800"/>
              <a:gd name="connsiteY0" fmla="*/ 0 h 2198914"/>
              <a:gd name="connsiteX1" fmla="*/ 304800 w 304800"/>
              <a:gd name="connsiteY1" fmla="*/ 2198914 h 2198914"/>
            </a:gdLst>
            <a:ahLst/>
            <a:cxnLst>
              <a:cxn ang="0">
                <a:pos x="connsiteX0" y="connsiteY0"/>
              </a:cxn>
              <a:cxn ang="0">
                <a:pos x="connsiteX1" y="connsiteY1"/>
              </a:cxn>
            </a:cxnLst>
            <a:rect l="l" t="t" r="r" b="b"/>
            <a:pathLst>
              <a:path w="304800" h="2198914">
                <a:moveTo>
                  <a:pt x="0" y="0"/>
                </a:moveTo>
                <a:cubicBezTo>
                  <a:pt x="27214" y="872671"/>
                  <a:pt x="54429" y="1745343"/>
                  <a:pt x="304800" y="21989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orma libre"/>
          <p:cNvSpPr/>
          <p:nvPr/>
        </p:nvSpPr>
        <p:spPr>
          <a:xfrm rot="18203924">
            <a:off x="3405430" y="1129314"/>
            <a:ext cx="2223172" cy="2047542"/>
          </a:xfrm>
          <a:custGeom>
            <a:avLst/>
            <a:gdLst>
              <a:gd name="connsiteX0" fmla="*/ 89849 w 194352"/>
              <a:gd name="connsiteY0" fmla="*/ 0 h 1306286"/>
              <a:gd name="connsiteX1" fmla="*/ 194352 w 194352"/>
              <a:gd name="connsiteY1" fmla="*/ 1306286 h 1306286"/>
            </a:gdLst>
            <a:ahLst/>
            <a:cxnLst>
              <a:cxn ang="0">
                <a:pos x="connsiteX0" y="connsiteY0"/>
              </a:cxn>
              <a:cxn ang="0">
                <a:pos x="connsiteX1" y="connsiteY1"/>
              </a:cxn>
            </a:cxnLst>
            <a:rect l="l" t="t" r="r" b="b"/>
            <a:pathLst>
              <a:path w="194352" h="1306286">
                <a:moveTo>
                  <a:pt x="89849" y="0"/>
                </a:moveTo>
                <a:cubicBezTo>
                  <a:pt x="-1591" y="653143"/>
                  <a:pt x="-93031" y="1306286"/>
                  <a:pt x="194352" y="1306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Elipse"/>
          <p:cNvSpPr/>
          <p:nvPr/>
        </p:nvSpPr>
        <p:spPr>
          <a:xfrm flipV="1">
            <a:off x="4238024" y="3188473"/>
            <a:ext cx="216024" cy="168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21 Rectángulo"/>
          <p:cNvSpPr/>
          <p:nvPr/>
        </p:nvSpPr>
        <p:spPr>
          <a:xfrm>
            <a:off x="6063725" y="4716648"/>
            <a:ext cx="566839" cy="369332"/>
          </a:xfrm>
          <a:prstGeom prst="rect">
            <a:avLst/>
          </a:prstGeom>
        </p:spPr>
        <p:txBody>
          <a:bodyPr wrap="square">
            <a:spAutoFit/>
          </a:bodyPr>
          <a:lstStyle/>
          <a:p>
            <a:r>
              <a:rPr lang="es-EC" dirty="0"/>
              <a:t>Q</a:t>
            </a:r>
          </a:p>
        </p:txBody>
      </p:sp>
      <p:sp>
        <p:nvSpPr>
          <p:cNvPr id="23" name="22 Rectángulo"/>
          <p:cNvSpPr/>
          <p:nvPr/>
        </p:nvSpPr>
        <p:spPr>
          <a:xfrm>
            <a:off x="2742327" y="1349267"/>
            <a:ext cx="308098" cy="369332"/>
          </a:xfrm>
          <a:prstGeom prst="rect">
            <a:avLst/>
          </a:prstGeom>
        </p:spPr>
        <p:txBody>
          <a:bodyPr wrap="none">
            <a:spAutoFit/>
          </a:bodyPr>
          <a:lstStyle/>
          <a:p>
            <a:r>
              <a:rPr lang="es-EC" dirty="0"/>
              <a:t>C</a:t>
            </a:r>
          </a:p>
        </p:txBody>
      </p:sp>
      <p:graphicFrame>
        <p:nvGraphicFramePr>
          <p:cNvPr id="24" name="23 Objeto"/>
          <p:cNvGraphicFramePr>
            <a:graphicFrameLocks noChangeAspect="1"/>
          </p:cNvGraphicFramePr>
          <p:nvPr>
            <p:extLst>
              <p:ext uri="{D42A27DB-BD31-4B8C-83A1-F6EECF244321}">
                <p14:modId xmlns:p14="http://schemas.microsoft.com/office/powerpoint/2010/main" val="3806920916"/>
              </p:ext>
            </p:extLst>
          </p:nvPr>
        </p:nvGraphicFramePr>
        <p:xfrm>
          <a:off x="683568" y="5085980"/>
          <a:ext cx="8139112" cy="1581150"/>
        </p:xfrm>
        <a:graphic>
          <a:graphicData uri="http://schemas.openxmlformats.org/presentationml/2006/ole">
            <mc:AlternateContent xmlns:mc="http://schemas.openxmlformats.org/markup-compatibility/2006">
              <mc:Choice xmlns:v="urn:schemas-microsoft-com:vml" Requires="v">
                <p:oleObj spid="_x0000_s7294" name="Ecuación" r:id="rId4" imgW="1955520" imgH="406080" progId="Equation.3">
                  <p:embed/>
                </p:oleObj>
              </mc:Choice>
              <mc:Fallback>
                <p:oleObj name="Ecuación" r:id="rId4" imgW="1955520" imgH="406080" progId="Equation.3">
                  <p:embed/>
                  <p:pic>
                    <p:nvPicPr>
                      <p:cNvPr id="0" name="10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085980"/>
                        <a:ext cx="813911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24 CuadroTexto"/>
          <p:cNvSpPr txBox="1"/>
          <p:nvPr/>
        </p:nvSpPr>
        <p:spPr>
          <a:xfrm>
            <a:off x="5549695" y="3188473"/>
            <a:ext cx="2061127" cy="369332"/>
          </a:xfrm>
          <a:prstGeom prst="rect">
            <a:avLst/>
          </a:prstGeom>
          <a:noFill/>
        </p:spPr>
        <p:txBody>
          <a:bodyPr wrap="square" rtlCol="0">
            <a:spAutoFit/>
          </a:bodyPr>
          <a:lstStyle/>
          <a:p>
            <a:r>
              <a:rPr lang="es-EC" b="1" dirty="0" smtClean="0"/>
              <a:t>Lote económico</a:t>
            </a:r>
            <a:endParaRPr lang="es-EC" b="1" dirty="0"/>
          </a:p>
        </p:txBody>
      </p:sp>
      <p:cxnSp>
        <p:nvCxnSpPr>
          <p:cNvPr id="27" name="26 Conector recto de flecha"/>
          <p:cNvCxnSpPr/>
          <p:nvPr/>
        </p:nvCxnSpPr>
        <p:spPr>
          <a:xfrm flipH="1" flipV="1">
            <a:off x="4517016" y="3356992"/>
            <a:ext cx="1032679" cy="147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ítulo 2"/>
          <p:cNvSpPr>
            <a:spLocks noGrp="1"/>
          </p:cNvSpPr>
          <p:nvPr>
            <p:ph type="title"/>
          </p:nvPr>
        </p:nvSpPr>
        <p:spPr/>
        <p:txBody>
          <a:bodyPr/>
          <a:lstStyle/>
          <a:p>
            <a:endParaRPr lang="es-EC"/>
          </a:p>
        </p:txBody>
      </p:sp>
      <p:sp>
        <p:nvSpPr>
          <p:cNvPr id="10" name="Marcador de número de diapositiva 9"/>
          <p:cNvSpPr>
            <a:spLocks noGrp="1"/>
          </p:cNvSpPr>
          <p:nvPr>
            <p:ph type="sldNum" sz="quarter" idx="12"/>
          </p:nvPr>
        </p:nvSpPr>
        <p:spPr>
          <a:xfrm>
            <a:off x="8557843" y="6356350"/>
            <a:ext cx="529673" cy="310780"/>
          </a:xfrm>
        </p:spPr>
        <p:txBody>
          <a:bodyPr/>
          <a:lstStyle/>
          <a:p>
            <a:fld id="{9C45796D-F81B-42E6-8076-DF0575147E93}" type="slidenum">
              <a:rPr lang="es-EC" sz="2000" b="1" smtClean="0"/>
              <a:pPr/>
              <a:t>29</a:t>
            </a:fld>
            <a:endParaRPr lang="es-EC" sz="2000" b="1" dirty="0"/>
          </a:p>
        </p:txBody>
      </p:sp>
    </p:spTree>
    <p:extLst>
      <p:ext uri="{BB962C8B-B14F-4D97-AF65-F5344CB8AC3E}">
        <p14:creationId xmlns:p14="http://schemas.microsoft.com/office/powerpoint/2010/main" val="168295130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938963"/>
              </p:ext>
            </p:extLst>
          </p:nvPr>
        </p:nvGraphicFramePr>
        <p:xfrm>
          <a:off x="457199" y="1600200"/>
          <a:ext cx="866055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14"/>
          <p:cNvSpPr/>
          <p:nvPr/>
        </p:nvSpPr>
        <p:spPr>
          <a:xfrm>
            <a:off x="446074" y="11159"/>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28094" y="188640"/>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LOGÍSTICA OPERATIVA</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7" name="Marcador de número de diapositiva 6"/>
          <p:cNvSpPr>
            <a:spLocks noGrp="1"/>
          </p:cNvSpPr>
          <p:nvPr>
            <p:ph type="sldNum" sz="quarter" idx="12"/>
          </p:nvPr>
        </p:nvSpPr>
        <p:spPr>
          <a:xfrm>
            <a:off x="8460162" y="6394723"/>
            <a:ext cx="395064" cy="385018"/>
          </a:xfrm>
        </p:spPr>
        <p:txBody>
          <a:bodyPr/>
          <a:lstStyle/>
          <a:p>
            <a:fld id="{9C45796D-F81B-42E6-8076-DF0575147E93}" type="slidenum">
              <a:rPr lang="es-EC" sz="2400" b="1"/>
              <a:pPr/>
              <a:t>3</a:t>
            </a:fld>
            <a:endParaRPr lang="es-EC" sz="2400" b="1" dirty="0"/>
          </a:p>
        </p:txBody>
      </p:sp>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5936" y="4386680"/>
            <a:ext cx="3002680" cy="2008043"/>
          </a:xfrm>
          <a:prstGeom prst="rect">
            <a:avLst/>
          </a:prstGeom>
          <a:ln>
            <a:noFill/>
          </a:ln>
          <a:effectLst>
            <a:softEdge rad="112500"/>
          </a:effectLst>
        </p:spPr>
      </p:pic>
    </p:spTree>
    <p:extLst>
      <p:ext uri="{BB962C8B-B14F-4D97-AF65-F5344CB8AC3E}">
        <p14:creationId xmlns:p14="http://schemas.microsoft.com/office/powerpoint/2010/main" val="3333589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4"/>
          <p:cNvSpPr/>
          <p:nvPr/>
        </p:nvSpPr>
        <p:spPr>
          <a:xfrm>
            <a:off x="467544" y="4462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cxnSp>
        <p:nvCxnSpPr>
          <p:cNvPr id="5" name="4 Conector recto"/>
          <p:cNvCxnSpPr/>
          <p:nvPr/>
        </p:nvCxnSpPr>
        <p:spPr>
          <a:xfrm>
            <a:off x="3050425" y="1784742"/>
            <a:ext cx="0" cy="3096344"/>
          </a:xfrm>
          <a:prstGeom prst="line">
            <a:avLst/>
          </a:prstGeom>
        </p:spPr>
        <p:style>
          <a:lnRef idx="1">
            <a:schemeClr val="dk1"/>
          </a:lnRef>
          <a:fillRef idx="0">
            <a:schemeClr val="dk1"/>
          </a:fillRef>
          <a:effectRef idx="0">
            <a:schemeClr val="dk1"/>
          </a:effectRef>
          <a:fontRef idx="minor">
            <a:schemeClr val="tx1"/>
          </a:fontRef>
        </p:style>
      </p:cxnSp>
      <p:cxnSp>
        <p:nvCxnSpPr>
          <p:cNvPr id="6" name="5 Conector recto"/>
          <p:cNvCxnSpPr/>
          <p:nvPr/>
        </p:nvCxnSpPr>
        <p:spPr>
          <a:xfrm flipH="1">
            <a:off x="3050425" y="4901314"/>
            <a:ext cx="2952328" cy="0"/>
          </a:xfrm>
          <a:prstGeom prst="line">
            <a:avLst/>
          </a:prstGeom>
        </p:spPr>
        <p:style>
          <a:lnRef idx="1">
            <a:schemeClr val="dk1"/>
          </a:lnRef>
          <a:fillRef idx="0">
            <a:schemeClr val="dk1"/>
          </a:fillRef>
          <a:effectRef idx="0">
            <a:schemeClr val="dk1"/>
          </a:effectRef>
          <a:fontRef idx="minor">
            <a:schemeClr val="tx1"/>
          </a:fontRef>
        </p:style>
      </p:cxnSp>
      <p:cxnSp>
        <p:nvCxnSpPr>
          <p:cNvPr id="7" name="6 Conector recto"/>
          <p:cNvCxnSpPr/>
          <p:nvPr/>
        </p:nvCxnSpPr>
        <p:spPr>
          <a:xfrm flipH="1">
            <a:off x="3419872" y="2124554"/>
            <a:ext cx="3663001" cy="2096534"/>
          </a:xfrm>
          <a:prstGeom prst="line">
            <a:avLst/>
          </a:prstGeom>
        </p:spPr>
        <p:style>
          <a:lnRef idx="1">
            <a:schemeClr val="accent1"/>
          </a:lnRef>
          <a:fillRef idx="0">
            <a:schemeClr val="accent1"/>
          </a:fillRef>
          <a:effectRef idx="0">
            <a:schemeClr val="accent1"/>
          </a:effectRef>
          <a:fontRef idx="minor">
            <a:schemeClr val="tx1"/>
          </a:fontRef>
        </p:style>
      </p:cxnSp>
      <p:sp>
        <p:nvSpPr>
          <p:cNvPr id="8" name="7 Forma libre"/>
          <p:cNvSpPr/>
          <p:nvPr/>
        </p:nvSpPr>
        <p:spPr>
          <a:xfrm>
            <a:off x="3194441" y="2220768"/>
            <a:ext cx="2140361" cy="2568082"/>
          </a:xfrm>
          <a:custGeom>
            <a:avLst/>
            <a:gdLst>
              <a:gd name="connsiteX0" fmla="*/ 0 w 304800"/>
              <a:gd name="connsiteY0" fmla="*/ 0 h 2198914"/>
              <a:gd name="connsiteX1" fmla="*/ 304800 w 304800"/>
              <a:gd name="connsiteY1" fmla="*/ 2198914 h 2198914"/>
            </a:gdLst>
            <a:ahLst/>
            <a:cxnLst>
              <a:cxn ang="0">
                <a:pos x="connsiteX0" y="connsiteY0"/>
              </a:cxn>
              <a:cxn ang="0">
                <a:pos x="connsiteX1" y="connsiteY1"/>
              </a:cxn>
            </a:cxnLst>
            <a:rect l="l" t="t" r="r" b="b"/>
            <a:pathLst>
              <a:path w="304800" h="2198914">
                <a:moveTo>
                  <a:pt x="0" y="0"/>
                </a:moveTo>
                <a:cubicBezTo>
                  <a:pt x="27214" y="872671"/>
                  <a:pt x="54429" y="1745343"/>
                  <a:pt x="304800" y="21989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orma libre"/>
          <p:cNvSpPr/>
          <p:nvPr/>
        </p:nvSpPr>
        <p:spPr>
          <a:xfrm rot="18203924">
            <a:off x="3405430" y="1129314"/>
            <a:ext cx="2223172" cy="2047542"/>
          </a:xfrm>
          <a:custGeom>
            <a:avLst/>
            <a:gdLst>
              <a:gd name="connsiteX0" fmla="*/ 89849 w 194352"/>
              <a:gd name="connsiteY0" fmla="*/ 0 h 1306286"/>
              <a:gd name="connsiteX1" fmla="*/ 194352 w 194352"/>
              <a:gd name="connsiteY1" fmla="*/ 1306286 h 1306286"/>
            </a:gdLst>
            <a:ahLst/>
            <a:cxnLst>
              <a:cxn ang="0">
                <a:pos x="connsiteX0" y="connsiteY0"/>
              </a:cxn>
              <a:cxn ang="0">
                <a:pos x="connsiteX1" y="connsiteY1"/>
              </a:cxn>
            </a:cxnLst>
            <a:rect l="l" t="t" r="r" b="b"/>
            <a:pathLst>
              <a:path w="194352" h="1306286">
                <a:moveTo>
                  <a:pt x="89849" y="0"/>
                </a:moveTo>
                <a:cubicBezTo>
                  <a:pt x="-1591" y="653143"/>
                  <a:pt x="-93031" y="1306286"/>
                  <a:pt x="194352" y="1306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Elipse"/>
          <p:cNvSpPr/>
          <p:nvPr/>
        </p:nvSpPr>
        <p:spPr>
          <a:xfrm flipV="1">
            <a:off x="3779912" y="3836545"/>
            <a:ext cx="216024" cy="168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21 Rectángulo"/>
          <p:cNvSpPr/>
          <p:nvPr/>
        </p:nvSpPr>
        <p:spPr>
          <a:xfrm>
            <a:off x="6063725" y="4716648"/>
            <a:ext cx="566839" cy="369332"/>
          </a:xfrm>
          <a:prstGeom prst="rect">
            <a:avLst/>
          </a:prstGeom>
        </p:spPr>
        <p:txBody>
          <a:bodyPr wrap="square">
            <a:spAutoFit/>
          </a:bodyPr>
          <a:lstStyle/>
          <a:p>
            <a:r>
              <a:rPr lang="es-EC" dirty="0"/>
              <a:t>Q</a:t>
            </a:r>
          </a:p>
        </p:txBody>
      </p:sp>
      <p:sp>
        <p:nvSpPr>
          <p:cNvPr id="23" name="22 Rectángulo"/>
          <p:cNvSpPr/>
          <p:nvPr/>
        </p:nvSpPr>
        <p:spPr>
          <a:xfrm>
            <a:off x="2742327" y="1349267"/>
            <a:ext cx="308098" cy="369332"/>
          </a:xfrm>
          <a:prstGeom prst="rect">
            <a:avLst/>
          </a:prstGeom>
        </p:spPr>
        <p:txBody>
          <a:bodyPr wrap="none">
            <a:spAutoFit/>
          </a:bodyPr>
          <a:lstStyle/>
          <a:p>
            <a:r>
              <a:rPr lang="es-EC" dirty="0"/>
              <a:t>C</a:t>
            </a:r>
          </a:p>
        </p:txBody>
      </p:sp>
      <p:graphicFrame>
        <p:nvGraphicFramePr>
          <p:cNvPr id="4" name="3 Objeto"/>
          <p:cNvGraphicFramePr>
            <a:graphicFrameLocks noChangeAspect="1"/>
          </p:cNvGraphicFramePr>
          <p:nvPr>
            <p:extLst>
              <p:ext uri="{D42A27DB-BD31-4B8C-83A1-F6EECF244321}">
                <p14:modId xmlns:p14="http://schemas.microsoft.com/office/powerpoint/2010/main" val="2544283228"/>
              </p:ext>
            </p:extLst>
          </p:nvPr>
        </p:nvGraphicFramePr>
        <p:xfrm>
          <a:off x="755576" y="5085980"/>
          <a:ext cx="8139112" cy="1581150"/>
        </p:xfrm>
        <a:graphic>
          <a:graphicData uri="http://schemas.openxmlformats.org/presentationml/2006/ole">
            <mc:AlternateContent xmlns:mc="http://schemas.openxmlformats.org/markup-compatibility/2006">
              <mc:Choice xmlns:v="urn:schemas-microsoft-com:vml" Requires="v">
                <p:oleObj spid="_x0000_s8313" name="Ecuación" r:id="rId4" imgW="1955520" imgH="406080" progId="Equation.3">
                  <p:embed/>
                </p:oleObj>
              </mc:Choice>
              <mc:Fallback>
                <p:oleObj name="Ecuación" r:id="rId4" imgW="1955520" imgH="406080" progId="Equation.3">
                  <p:embed/>
                  <p:pic>
                    <p:nvPicPr>
                      <p:cNvPr id="0" name="10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5085980"/>
                        <a:ext cx="813911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ítulo 2"/>
          <p:cNvSpPr>
            <a:spLocks noGrp="1"/>
          </p:cNvSpPr>
          <p:nvPr>
            <p:ph type="title"/>
          </p:nvPr>
        </p:nvSpPr>
        <p:spPr/>
        <p:txBody>
          <a:bodyPr/>
          <a:lstStyle/>
          <a:p>
            <a:endParaRPr lang="es-EC"/>
          </a:p>
        </p:txBody>
      </p:sp>
      <p:sp>
        <p:nvSpPr>
          <p:cNvPr id="11" name="Marcador de número de diapositiva 10"/>
          <p:cNvSpPr>
            <a:spLocks noGrp="1"/>
          </p:cNvSpPr>
          <p:nvPr>
            <p:ph type="sldNum" sz="quarter" idx="12"/>
          </p:nvPr>
        </p:nvSpPr>
        <p:spPr>
          <a:xfrm>
            <a:off x="8601574" y="6356350"/>
            <a:ext cx="529673" cy="310780"/>
          </a:xfrm>
        </p:spPr>
        <p:txBody>
          <a:bodyPr/>
          <a:lstStyle/>
          <a:p>
            <a:fld id="{9C45796D-F81B-42E6-8076-DF0575147E93}" type="slidenum">
              <a:rPr lang="es-EC" sz="2000" b="1" smtClean="0"/>
              <a:pPr/>
              <a:t>30</a:t>
            </a:fld>
            <a:endParaRPr lang="es-EC" sz="2000" b="1" dirty="0"/>
          </a:p>
        </p:txBody>
      </p:sp>
    </p:spTree>
    <p:extLst>
      <p:ext uri="{BB962C8B-B14F-4D97-AF65-F5344CB8AC3E}">
        <p14:creationId xmlns:p14="http://schemas.microsoft.com/office/powerpoint/2010/main" val="211279137"/>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896869" y="173196"/>
            <a:ext cx="8229600" cy="1143000"/>
          </a:xfrm>
        </p:spPr>
        <p:txBody>
          <a:bodyPr/>
          <a:lstStyle/>
          <a:p>
            <a:r>
              <a:rPr lang="es-EC" sz="3600" b="1" dirty="0">
                <a:ln w="12700">
                  <a:solidFill>
                    <a:schemeClr val="accent5"/>
                  </a:solidFill>
                  <a:prstDash val="solid"/>
                </a:ln>
                <a:pattFill prst="ltDnDiag">
                  <a:fgClr>
                    <a:schemeClr val="accent5">
                      <a:lumMod val="60000"/>
                      <a:lumOff val="40000"/>
                    </a:schemeClr>
                  </a:fgClr>
                  <a:bgClr>
                    <a:schemeClr val="bg1"/>
                  </a:bgClr>
                </a:pattFill>
              </a:rPr>
              <a:t>Método del Lote Económico del Pedido.</a:t>
            </a:r>
          </a:p>
        </p:txBody>
      </p:sp>
      <p:cxnSp>
        <p:nvCxnSpPr>
          <p:cNvPr id="5" name="4 Conector recto"/>
          <p:cNvCxnSpPr/>
          <p:nvPr/>
        </p:nvCxnSpPr>
        <p:spPr>
          <a:xfrm>
            <a:off x="3050425" y="1784742"/>
            <a:ext cx="0" cy="3096344"/>
          </a:xfrm>
          <a:prstGeom prst="line">
            <a:avLst/>
          </a:prstGeom>
        </p:spPr>
        <p:style>
          <a:lnRef idx="1">
            <a:schemeClr val="dk1"/>
          </a:lnRef>
          <a:fillRef idx="0">
            <a:schemeClr val="dk1"/>
          </a:fillRef>
          <a:effectRef idx="0">
            <a:schemeClr val="dk1"/>
          </a:effectRef>
          <a:fontRef idx="minor">
            <a:schemeClr val="tx1"/>
          </a:fontRef>
        </p:style>
      </p:cxnSp>
      <p:cxnSp>
        <p:nvCxnSpPr>
          <p:cNvPr id="6" name="5 Conector recto"/>
          <p:cNvCxnSpPr/>
          <p:nvPr/>
        </p:nvCxnSpPr>
        <p:spPr>
          <a:xfrm flipH="1">
            <a:off x="3050425" y="4901314"/>
            <a:ext cx="2952328" cy="0"/>
          </a:xfrm>
          <a:prstGeom prst="line">
            <a:avLst/>
          </a:prstGeom>
        </p:spPr>
        <p:style>
          <a:lnRef idx="1">
            <a:schemeClr val="dk1"/>
          </a:lnRef>
          <a:fillRef idx="0">
            <a:schemeClr val="dk1"/>
          </a:fillRef>
          <a:effectRef idx="0">
            <a:schemeClr val="dk1"/>
          </a:effectRef>
          <a:fontRef idx="minor">
            <a:schemeClr val="tx1"/>
          </a:fontRef>
        </p:style>
      </p:cxnSp>
      <p:cxnSp>
        <p:nvCxnSpPr>
          <p:cNvPr id="7" name="6 Conector recto"/>
          <p:cNvCxnSpPr/>
          <p:nvPr/>
        </p:nvCxnSpPr>
        <p:spPr>
          <a:xfrm flipH="1">
            <a:off x="4058537" y="2124554"/>
            <a:ext cx="3024336" cy="1726381"/>
          </a:xfrm>
          <a:prstGeom prst="line">
            <a:avLst/>
          </a:prstGeom>
        </p:spPr>
        <p:style>
          <a:lnRef idx="1">
            <a:schemeClr val="accent1"/>
          </a:lnRef>
          <a:fillRef idx="0">
            <a:schemeClr val="accent1"/>
          </a:fillRef>
          <a:effectRef idx="0">
            <a:schemeClr val="accent1"/>
          </a:effectRef>
          <a:fontRef idx="minor">
            <a:schemeClr val="tx1"/>
          </a:fontRef>
        </p:style>
      </p:cxnSp>
      <p:sp>
        <p:nvSpPr>
          <p:cNvPr id="8" name="7 Forma libre"/>
          <p:cNvSpPr/>
          <p:nvPr/>
        </p:nvSpPr>
        <p:spPr>
          <a:xfrm>
            <a:off x="3194441" y="2220768"/>
            <a:ext cx="2140361" cy="2568082"/>
          </a:xfrm>
          <a:custGeom>
            <a:avLst/>
            <a:gdLst>
              <a:gd name="connsiteX0" fmla="*/ 0 w 304800"/>
              <a:gd name="connsiteY0" fmla="*/ 0 h 2198914"/>
              <a:gd name="connsiteX1" fmla="*/ 304800 w 304800"/>
              <a:gd name="connsiteY1" fmla="*/ 2198914 h 2198914"/>
            </a:gdLst>
            <a:ahLst/>
            <a:cxnLst>
              <a:cxn ang="0">
                <a:pos x="connsiteX0" y="connsiteY0"/>
              </a:cxn>
              <a:cxn ang="0">
                <a:pos x="connsiteX1" y="connsiteY1"/>
              </a:cxn>
            </a:cxnLst>
            <a:rect l="l" t="t" r="r" b="b"/>
            <a:pathLst>
              <a:path w="304800" h="2198914">
                <a:moveTo>
                  <a:pt x="0" y="0"/>
                </a:moveTo>
                <a:cubicBezTo>
                  <a:pt x="27214" y="872671"/>
                  <a:pt x="54429" y="1745343"/>
                  <a:pt x="304800" y="21989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orma libre"/>
          <p:cNvSpPr/>
          <p:nvPr/>
        </p:nvSpPr>
        <p:spPr>
          <a:xfrm rot="18203924">
            <a:off x="3405430" y="1129314"/>
            <a:ext cx="2223172" cy="2047542"/>
          </a:xfrm>
          <a:custGeom>
            <a:avLst/>
            <a:gdLst>
              <a:gd name="connsiteX0" fmla="*/ 89849 w 194352"/>
              <a:gd name="connsiteY0" fmla="*/ 0 h 1306286"/>
              <a:gd name="connsiteX1" fmla="*/ 194352 w 194352"/>
              <a:gd name="connsiteY1" fmla="*/ 1306286 h 1306286"/>
            </a:gdLst>
            <a:ahLst/>
            <a:cxnLst>
              <a:cxn ang="0">
                <a:pos x="connsiteX0" y="connsiteY0"/>
              </a:cxn>
              <a:cxn ang="0">
                <a:pos x="connsiteX1" y="connsiteY1"/>
              </a:cxn>
            </a:cxnLst>
            <a:rect l="l" t="t" r="r" b="b"/>
            <a:pathLst>
              <a:path w="194352" h="1306286">
                <a:moveTo>
                  <a:pt x="89849" y="0"/>
                </a:moveTo>
                <a:cubicBezTo>
                  <a:pt x="-1591" y="653143"/>
                  <a:pt x="-93031" y="1306286"/>
                  <a:pt x="194352" y="1306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Elipse"/>
          <p:cNvSpPr/>
          <p:nvPr/>
        </p:nvSpPr>
        <p:spPr>
          <a:xfrm flipV="1">
            <a:off x="4238024" y="3188473"/>
            <a:ext cx="216024" cy="168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21 Rectángulo"/>
          <p:cNvSpPr/>
          <p:nvPr/>
        </p:nvSpPr>
        <p:spPr>
          <a:xfrm>
            <a:off x="6063725" y="4716648"/>
            <a:ext cx="566839" cy="369332"/>
          </a:xfrm>
          <a:prstGeom prst="rect">
            <a:avLst/>
          </a:prstGeom>
        </p:spPr>
        <p:txBody>
          <a:bodyPr wrap="square">
            <a:spAutoFit/>
          </a:bodyPr>
          <a:lstStyle/>
          <a:p>
            <a:r>
              <a:rPr lang="es-EC" dirty="0"/>
              <a:t>Q</a:t>
            </a:r>
          </a:p>
        </p:txBody>
      </p:sp>
      <p:sp>
        <p:nvSpPr>
          <p:cNvPr id="23" name="22 Rectángulo"/>
          <p:cNvSpPr/>
          <p:nvPr/>
        </p:nvSpPr>
        <p:spPr>
          <a:xfrm>
            <a:off x="2742327" y="1349267"/>
            <a:ext cx="308098" cy="369332"/>
          </a:xfrm>
          <a:prstGeom prst="rect">
            <a:avLst/>
          </a:prstGeom>
        </p:spPr>
        <p:txBody>
          <a:bodyPr wrap="none">
            <a:spAutoFit/>
          </a:bodyPr>
          <a:lstStyle/>
          <a:p>
            <a:r>
              <a:rPr lang="es-EC" dirty="0"/>
              <a:t>C</a:t>
            </a:r>
          </a:p>
        </p:txBody>
      </p:sp>
      <p:graphicFrame>
        <p:nvGraphicFramePr>
          <p:cNvPr id="24" name="23 Objeto"/>
          <p:cNvGraphicFramePr>
            <a:graphicFrameLocks noChangeAspect="1"/>
          </p:cNvGraphicFramePr>
          <p:nvPr>
            <p:extLst>
              <p:ext uri="{D42A27DB-BD31-4B8C-83A1-F6EECF244321}">
                <p14:modId xmlns:p14="http://schemas.microsoft.com/office/powerpoint/2010/main" val="2214204267"/>
              </p:ext>
            </p:extLst>
          </p:nvPr>
        </p:nvGraphicFramePr>
        <p:xfrm>
          <a:off x="683568" y="5085980"/>
          <a:ext cx="8139112" cy="1581150"/>
        </p:xfrm>
        <a:graphic>
          <a:graphicData uri="http://schemas.openxmlformats.org/presentationml/2006/ole">
            <mc:AlternateContent xmlns:mc="http://schemas.openxmlformats.org/markup-compatibility/2006">
              <mc:Choice xmlns:v="urn:schemas-microsoft-com:vml" Requires="v">
                <p:oleObj spid="_x0000_s12402" name="Ecuación" r:id="rId4" imgW="1955520" imgH="406080" progId="Equation.3">
                  <p:embed/>
                </p:oleObj>
              </mc:Choice>
              <mc:Fallback>
                <p:oleObj name="Ecuación" r:id="rId4" imgW="195552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085980"/>
                        <a:ext cx="813911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24 CuadroTexto"/>
          <p:cNvSpPr txBox="1"/>
          <p:nvPr/>
        </p:nvSpPr>
        <p:spPr>
          <a:xfrm>
            <a:off x="5549695" y="3188473"/>
            <a:ext cx="2061127" cy="369332"/>
          </a:xfrm>
          <a:prstGeom prst="rect">
            <a:avLst/>
          </a:prstGeom>
          <a:noFill/>
        </p:spPr>
        <p:txBody>
          <a:bodyPr wrap="square" rtlCol="0">
            <a:spAutoFit/>
          </a:bodyPr>
          <a:lstStyle/>
          <a:p>
            <a:r>
              <a:rPr lang="es-EC" b="1" dirty="0" smtClean="0"/>
              <a:t>Lote económico</a:t>
            </a:r>
            <a:endParaRPr lang="es-EC" b="1" dirty="0"/>
          </a:p>
        </p:txBody>
      </p:sp>
      <p:cxnSp>
        <p:nvCxnSpPr>
          <p:cNvPr id="27" name="26 Conector recto de flecha"/>
          <p:cNvCxnSpPr/>
          <p:nvPr/>
        </p:nvCxnSpPr>
        <p:spPr>
          <a:xfrm flipH="1" flipV="1">
            <a:off x="4517016" y="3356992"/>
            <a:ext cx="1032679" cy="147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Marcador de número de diapositiva 9"/>
          <p:cNvSpPr>
            <a:spLocks noGrp="1"/>
          </p:cNvSpPr>
          <p:nvPr>
            <p:ph type="sldNum" sz="quarter" idx="12"/>
          </p:nvPr>
        </p:nvSpPr>
        <p:spPr>
          <a:xfrm>
            <a:off x="8557843" y="6356350"/>
            <a:ext cx="529673" cy="310780"/>
          </a:xfrm>
        </p:spPr>
        <p:txBody>
          <a:bodyPr/>
          <a:lstStyle/>
          <a:p>
            <a:fld id="{9C45796D-F81B-42E6-8076-DF0575147E93}" type="slidenum">
              <a:rPr lang="es-EC" b="1" smtClean="0"/>
              <a:pPr/>
              <a:t>31</a:t>
            </a:fld>
            <a:endParaRPr lang="es-EC" b="1" dirty="0"/>
          </a:p>
        </p:txBody>
      </p:sp>
    </p:spTree>
    <p:extLst>
      <p:ext uri="{BB962C8B-B14F-4D97-AF65-F5344CB8AC3E}">
        <p14:creationId xmlns:p14="http://schemas.microsoft.com/office/powerpoint/2010/main" val="61881138"/>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4"/>
          <p:cNvSpPr/>
          <p:nvPr/>
        </p:nvSpPr>
        <p:spPr>
          <a:xfrm>
            <a:off x="467544" y="4462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cxnSp>
        <p:nvCxnSpPr>
          <p:cNvPr id="5" name="Line 846"/>
          <p:cNvCxnSpPr>
            <a:cxnSpLocks noChangeShapeType="1"/>
          </p:cNvCxnSpPr>
          <p:nvPr/>
        </p:nvCxnSpPr>
        <p:spPr bwMode="auto">
          <a:xfrm flipH="1">
            <a:off x="6783388" y="12553950"/>
            <a:ext cx="228600" cy="441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 name="Line 848"/>
          <p:cNvCxnSpPr>
            <a:cxnSpLocks noChangeShapeType="1"/>
          </p:cNvCxnSpPr>
          <p:nvPr/>
        </p:nvCxnSpPr>
        <p:spPr bwMode="auto">
          <a:xfrm>
            <a:off x="6784975" y="12761913"/>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30" name="Picture 10" descr="C:\Users\leon1_000\Documents\4TO AÑO AB\TESIS\formula lote e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25" y="4622254"/>
            <a:ext cx="793432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leon1_000\Documents\4TO AÑO AB\TESIS\FORMULA costo inv.jpg"/>
          <p:cNvPicPr>
            <a:picLocks noChangeAspect="1" noChangeArrowheads="1"/>
          </p:cNvPicPr>
          <p:nvPr/>
        </p:nvPicPr>
        <p:blipFill rotWithShape="1">
          <a:blip r:embed="rId4">
            <a:extLst>
              <a:ext uri="{28A0092B-C50C-407E-A947-70E740481C1C}">
                <a14:useLocalDpi xmlns:a14="http://schemas.microsoft.com/office/drawing/2010/main" val="0"/>
              </a:ext>
            </a:extLst>
          </a:blip>
          <a:srcRect t="17310" b="10882"/>
          <a:stretch/>
        </p:blipFill>
        <p:spPr bwMode="auto">
          <a:xfrm>
            <a:off x="5724625" y="2334065"/>
            <a:ext cx="2120700" cy="12340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leon1_000\Documents\4TO AÑO AB\TESIS\FORMULA costo pedido.jpg"/>
          <p:cNvPicPr>
            <a:picLocks noChangeAspect="1" noChangeArrowheads="1"/>
          </p:cNvPicPr>
          <p:nvPr/>
        </p:nvPicPr>
        <p:blipFill rotWithShape="1">
          <a:blip r:embed="rId5">
            <a:extLst>
              <a:ext uri="{28A0092B-C50C-407E-A947-70E740481C1C}">
                <a14:useLocalDpi xmlns:a14="http://schemas.microsoft.com/office/drawing/2010/main" val="0"/>
              </a:ext>
            </a:extLst>
          </a:blip>
          <a:srcRect t="7873" r="18165"/>
          <a:stretch/>
        </p:blipFill>
        <p:spPr bwMode="auto">
          <a:xfrm>
            <a:off x="3203848" y="2197653"/>
            <a:ext cx="872723" cy="15068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14 Conector recto"/>
          <p:cNvCxnSpPr/>
          <p:nvPr/>
        </p:nvCxnSpPr>
        <p:spPr>
          <a:xfrm>
            <a:off x="4572000" y="2708920"/>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20" name="19 Conector recto"/>
          <p:cNvCxnSpPr/>
          <p:nvPr/>
        </p:nvCxnSpPr>
        <p:spPr>
          <a:xfrm>
            <a:off x="4572000" y="2996952"/>
            <a:ext cx="720080" cy="0"/>
          </a:xfrm>
          <a:prstGeom prst="line">
            <a:avLst/>
          </a:prstGeom>
        </p:spPr>
        <p:style>
          <a:lnRef idx="1">
            <a:schemeClr val="dk1"/>
          </a:lnRef>
          <a:fillRef idx="0">
            <a:schemeClr val="dk1"/>
          </a:fillRef>
          <a:effectRef idx="0">
            <a:schemeClr val="dk1"/>
          </a:effectRef>
          <a:fontRef idx="minor">
            <a:schemeClr val="tx1"/>
          </a:fontRef>
        </p:style>
      </p:cxnSp>
      <p:sp>
        <p:nvSpPr>
          <p:cNvPr id="3" name="Título 2"/>
          <p:cNvSpPr>
            <a:spLocks noGrp="1"/>
          </p:cNvSpPr>
          <p:nvPr>
            <p:ph type="title"/>
          </p:nvPr>
        </p:nvSpPr>
        <p:spPr/>
        <p:txBody>
          <a:bodyPr/>
          <a:lstStyle/>
          <a:p>
            <a:endParaRPr lang="es-EC"/>
          </a:p>
        </p:txBody>
      </p:sp>
      <p:sp>
        <p:nvSpPr>
          <p:cNvPr id="8" name="Marcador de número de diapositiva 7"/>
          <p:cNvSpPr>
            <a:spLocks noGrp="1"/>
          </p:cNvSpPr>
          <p:nvPr>
            <p:ph type="sldNum" sz="quarter" idx="12"/>
          </p:nvPr>
        </p:nvSpPr>
        <p:spPr>
          <a:xfrm>
            <a:off x="8289056" y="6174347"/>
            <a:ext cx="458788" cy="416354"/>
          </a:xfrm>
        </p:spPr>
        <p:txBody>
          <a:bodyPr/>
          <a:lstStyle/>
          <a:p>
            <a:fld id="{9C45796D-F81B-42E6-8076-DF0575147E93}" type="slidenum">
              <a:rPr lang="es-EC" b="1" smtClean="0"/>
              <a:pPr/>
              <a:t>32</a:t>
            </a:fld>
            <a:endParaRPr lang="es-EC" b="1" dirty="0"/>
          </a:p>
        </p:txBody>
      </p:sp>
    </p:spTree>
    <p:extLst>
      <p:ext uri="{BB962C8B-B14F-4D97-AF65-F5344CB8AC3E}">
        <p14:creationId xmlns:p14="http://schemas.microsoft.com/office/powerpoint/2010/main" val="394003911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4"/>
          <p:cNvSpPr/>
          <p:nvPr/>
        </p:nvSpPr>
        <p:spPr>
          <a:xfrm>
            <a:off x="487718" y="5464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4" name="1 Título"/>
          <p:cNvSpPr>
            <a:spLocks noGrp="1"/>
          </p:cNvSpPr>
          <p:nvPr>
            <p:ph type="title"/>
          </p:nvPr>
        </p:nvSpPr>
        <p:spPr>
          <a:xfrm>
            <a:off x="933450" y="172278"/>
            <a:ext cx="8229600" cy="1143000"/>
          </a:xfrm>
        </p:spPr>
        <p:txBody>
          <a:bodyPr/>
          <a:lstStyle/>
          <a:p>
            <a:r>
              <a:rPr lang="pt-BR" sz="3600" b="1" dirty="0">
                <a:ln w="12700">
                  <a:solidFill>
                    <a:schemeClr val="accent5"/>
                  </a:solidFill>
                  <a:prstDash val="solid"/>
                </a:ln>
                <a:pattFill prst="ltDnDiag">
                  <a:fgClr>
                    <a:schemeClr val="accent5">
                      <a:lumMod val="60000"/>
                      <a:lumOff val="40000"/>
                    </a:schemeClr>
                  </a:fgClr>
                  <a:bgClr>
                    <a:schemeClr val="bg1"/>
                  </a:bgClr>
                </a:pattFill>
              </a:rPr>
              <a:t>Desarrollo del ejercicio con combustible</a:t>
            </a:r>
            <a:r>
              <a:rPr lang="pt-BR" sz="3600" b="1" dirty="0"/>
              <a:t>:</a:t>
            </a:r>
            <a:r>
              <a:rPr lang="es-EC" sz="3600" dirty="0"/>
              <a:t/>
            </a:r>
            <a:br>
              <a:rPr lang="es-EC" sz="3600" dirty="0"/>
            </a:br>
            <a:endParaRPr lang="es-EC" sz="3600" dirty="0"/>
          </a:p>
        </p:txBody>
      </p:sp>
      <p:sp>
        <p:nvSpPr>
          <p:cNvPr id="5" name="1 Título"/>
          <p:cNvSpPr txBox="1">
            <a:spLocks/>
          </p:cNvSpPr>
          <p:nvPr/>
        </p:nvSpPr>
        <p:spPr>
          <a:xfrm>
            <a:off x="826710" y="1668066"/>
            <a:ext cx="691364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s-EC" sz="2800" dirty="0" smtClean="0"/>
              <a:t>Calcular el lote económico del pedido</a:t>
            </a:r>
            <a:endParaRPr lang="es-EC" sz="2800" dirty="0"/>
          </a:p>
        </p:txBody>
      </p:sp>
      <p:sp>
        <p:nvSpPr>
          <p:cNvPr id="6" name="5 CuadroTexto"/>
          <p:cNvSpPr txBox="1"/>
          <p:nvPr/>
        </p:nvSpPr>
        <p:spPr>
          <a:xfrm>
            <a:off x="668572" y="2239566"/>
            <a:ext cx="8298808" cy="3539430"/>
          </a:xfrm>
          <a:prstGeom prst="rect">
            <a:avLst/>
          </a:prstGeom>
          <a:noFill/>
        </p:spPr>
        <p:txBody>
          <a:bodyPr wrap="square" rtlCol="0">
            <a:spAutoFit/>
          </a:bodyPr>
          <a:lstStyle/>
          <a:p>
            <a:r>
              <a:rPr lang="es-EC" sz="3200" b="1" dirty="0" smtClean="0"/>
              <a:t>CI= $10,00</a:t>
            </a:r>
          </a:p>
          <a:p>
            <a:r>
              <a:rPr lang="es-EC" sz="3200" b="1" dirty="0" smtClean="0"/>
              <a:t>R</a:t>
            </a:r>
            <a:r>
              <a:rPr lang="es-EC" sz="3200" b="1" dirty="0"/>
              <a:t>= </a:t>
            </a:r>
            <a:r>
              <a:rPr lang="es-EC" sz="3200" b="1" dirty="0" smtClean="0"/>
              <a:t> 90 galones diarios (32800 </a:t>
            </a:r>
            <a:r>
              <a:rPr lang="es-EC" sz="3200" b="1" dirty="0" err="1" smtClean="0"/>
              <a:t>gl</a:t>
            </a:r>
            <a:r>
              <a:rPr lang="es-EC" sz="3200" b="1" dirty="0" smtClean="0"/>
              <a:t> anuales)</a:t>
            </a:r>
          </a:p>
          <a:p>
            <a:r>
              <a:rPr lang="es-EC" sz="3200" b="1" dirty="0" smtClean="0"/>
              <a:t>S=   $100,00</a:t>
            </a:r>
          </a:p>
          <a:p>
            <a:pPr lvl="0"/>
            <a:endParaRPr lang="es-EC" sz="3200" b="1" dirty="0" smtClean="0"/>
          </a:p>
          <a:p>
            <a:pPr lvl="0"/>
            <a:r>
              <a:rPr lang="es-EC" sz="3200" dirty="0" smtClean="0"/>
              <a:t>Q </a:t>
            </a:r>
            <a:r>
              <a:rPr lang="es-EC" sz="3200" dirty="0"/>
              <a:t>=    </a:t>
            </a:r>
            <a:r>
              <a:rPr lang="es-EC" sz="3200" dirty="0" smtClean="0"/>
              <a:t>2RS/CI</a:t>
            </a:r>
            <a:endParaRPr lang="es-EC" sz="3200" dirty="0"/>
          </a:p>
          <a:p>
            <a:endParaRPr lang="es-EC" sz="3200" b="1" dirty="0" smtClean="0"/>
          </a:p>
          <a:p>
            <a:r>
              <a:rPr lang="es-EC" sz="3200" b="1" dirty="0" smtClean="0"/>
              <a:t>Q=     2(32800 )(100)/10     = 809,94 galones </a:t>
            </a:r>
          </a:p>
        </p:txBody>
      </p:sp>
      <p:cxnSp>
        <p:nvCxnSpPr>
          <p:cNvPr id="8" name="7 Conector recto"/>
          <p:cNvCxnSpPr/>
          <p:nvPr/>
        </p:nvCxnSpPr>
        <p:spPr>
          <a:xfrm>
            <a:off x="1423982" y="4378456"/>
            <a:ext cx="72008" cy="216024"/>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flipH="1">
            <a:off x="1495990" y="4230248"/>
            <a:ext cx="175828" cy="364232"/>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1671818" y="4230248"/>
            <a:ext cx="1072176" cy="0"/>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p:nvPr/>
        </p:nvCxnSpPr>
        <p:spPr>
          <a:xfrm>
            <a:off x="1348576" y="5387920"/>
            <a:ext cx="72008" cy="216024"/>
          </a:xfrm>
          <a:prstGeom prst="line">
            <a:avLst/>
          </a:prstGeom>
        </p:spPr>
        <p:style>
          <a:lnRef idx="1">
            <a:schemeClr val="dk1"/>
          </a:lnRef>
          <a:fillRef idx="0">
            <a:schemeClr val="dk1"/>
          </a:fillRef>
          <a:effectRef idx="0">
            <a:schemeClr val="dk1"/>
          </a:effectRef>
          <a:fontRef idx="minor">
            <a:schemeClr val="tx1"/>
          </a:fontRef>
        </p:style>
      </p:cxnSp>
      <p:cxnSp>
        <p:nvCxnSpPr>
          <p:cNvPr id="19" name="18 Conector recto"/>
          <p:cNvCxnSpPr/>
          <p:nvPr/>
        </p:nvCxnSpPr>
        <p:spPr>
          <a:xfrm flipH="1">
            <a:off x="1420584" y="5239712"/>
            <a:ext cx="175828" cy="364232"/>
          </a:xfrm>
          <a:prstGeom prst="line">
            <a:avLst/>
          </a:prstGeom>
        </p:spPr>
        <p:style>
          <a:lnRef idx="1">
            <a:schemeClr val="dk1"/>
          </a:lnRef>
          <a:fillRef idx="0">
            <a:schemeClr val="dk1"/>
          </a:fillRef>
          <a:effectRef idx="0">
            <a:schemeClr val="dk1"/>
          </a:effectRef>
          <a:fontRef idx="minor">
            <a:schemeClr val="tx1"/>
          </a:fontRef>
        </p:style>
      </p:cxnSp>
      <p:cxnSp>
        <p:nvCxnSpPr>
          <p:cNvPr id="20" name="19 Conector recto"/>
          <p:cNvCxnSpPr/>
          <p:nvPr/>
        </p:nvCxnSpPr>
        <p:spPr>
          <a:xfrm>
            <a:off x="1596412" y="5239712"/>
            <a:ext cx="3451838" cy="0"/>
          </a:xfrm>
          <a:prstGeom prst="line">
            <a:avLst/>
          </a:prstGeom>
        </p:spPr>
        <p:style>
          <a:lnRef idx="1">
            <a:schemeClr val="dk1"/>
          </a:lnRef>
          <a:fillRef idx="0">
            <a:schemeClr val="dk1"/>
          </a:fillRef>
          <a:effectRef idx="0">
            <a:schemeClr val="dk1"/>
          </a:effectRef>
          <a:fontRef idx="minor">
            <a:schemeClr val="tx1"/>
          </a:fontRef>
        </p:style>
      </p:cxnSp>
      <p:sp>
        <p:nvSpPr>
          <p:cNvPr id="7" name="Marcador de número de diapositiva 6"/>
          <p:cNvSpPr>
            <a:spLocks noGrp="1"/>
          </p:cNvSpPr>
          <p:nvPr>
            <p:ph type="sldNum" sz="quarter" idx="12"/>
          </p:nvPr>
        </p:nvSpPr>
        <p:spPr>
          <a:xfrm>
            <a:off x="8244408" y="6356350"/>
            <a:ext cx="539080" cy="346934"/>
          </a:xfrm>
        </p:spPr>
        <p:txBody>
          <a:bodyPr/>
          <a:lstStyle/>
          <a:p>
            <a:fld id="{9C45796D-F81B-42E6-8076-DF0575147E93}" type="slidenum">
              <a:rPr lang="es-EC" sz="2000" b="1" smtClean="0"/>
              <a:pPr/>
              <a:t>33</a:t>
            </a:fld>
            <a:endParaRPr lang="es-EC" sz="2000" b="1" dirty="0"/>
          </a:p>
        </p:txBody>
      </p:sp>
    </p:spTree>
    <p:extLst>
      <p:ext uri="{BB962C8B-B14F-4D97-AF65-F5344CB8AC3E}">
        <p14:creationId xmlns:p14="http://schemas.microsoft.com/office/powerpoint/2010/main" val="88232112"/>
      </p:ext>
    </p:extLst>
  </p:cSld>
  <p:clrMapOvr>
    <a:masterClrMapping/>
  </p:clrMapOvr>
  <p:transition spd="slow">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1405222696"/>
              </p:ext>
            </p:extLst>
          </p:nvPr>
        </p:nvGraphicFramePr>
        <p:xfrm>
          <a:off x="539552" y="2492896"/>
          <a:ext cx="8137525" cy="1581150"/>
        </p:xfrm>
        <a:graphic>
          <a:graphicData uri="http://schemas.openxmlformats.org/presentationml/2006/ole">
            <mc:AlternateContent xmlns:mc="http://schemas.openxmlformats.org/markup-compatibility/2006">
              <mc:Choice xmlns:v="urn:schemas-microsoft-com:vml" Requires="v">
                <p:oleObj spid="_x0000_s11383" name="Ecuación" r:id="rId3" imgW="1954951" imgH="406224" progId="Equation.3">
                  <p:embed/>
                </p:oleObj>
              </mc:Choice>
              <mc:Fallback>
                <p:oleObj name="Ecuación" r:id="rId3" imgW="1954951" imgH="406224" progId="Equation.3">
                  <p:embed/>
                  <p:pic>
                    <p:nvPicPr>
                      <p:cNvPr id="0" name="2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92896"/>
                        <a:ext cx="81375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1 Título"/>
          <p:cNvSpPr txBox="1">
            <a:spLocks/>
          </p:cNvSpPr>
          <p:nvPr/>
        </p:nvSpPr>
        <p:spPr>
          <a:xfrm>
            <a:off x="826710" y="1668066"/>
            <a:ext cx="691364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s-EC" sz="2800" dirty="0" smtClean="0"/>
              <a:t>Calcular el costo total del lote económico</a:t>
            </a:r>
            <a:endParaRPr lang="es-EC" sz="2800" dirty="0"/>
          </a:p>
        </p:txBody>
      </p:sp>
      <p:sp>
        <p:nvSpPr>
          <p:cNvPr id="6" name="5 Rectángulo"/>
          <p:cNvSpPr/>
          <p:nvPr/>
        </p:nvSpPr>
        <p:spPr>
          <a:xfrm>
            <a:off x="584483" y="3960638"/>
            <a:ext cx="3744416" cy="461665"/>
          </a:xfrm>
          <a:prstGeom prst="rect">
            <a:avLst/>
          </a:prstGeom>
        </p:spPr>
        <p:txBody>
          <a:bodyPr wrap="square">
            <a:spAutoFit/>
          </a:bodyPr>
          <a:lstStyle/>
          <a:p>
            <a:pPr lvl="0"/>
            <a:r>
              <a:rPr lang="es-EC" sz="2400" dirty="0"/>
              <a:t>E = </a:t>
            </a:r>
            <a:r>
              <a:rPr lang="es-EC" sz="2400" dirty="0" smtClean="0"/>
              <a:t>(R/Q) S + (Q/2) CI</a:t>
            </a:r>
            <a:endParaRPr lang="es-EC" sz="2400" dirty="0"/>
          </a:p>
        </p:txBody>
      </p:sp>
      <p:sp>
        <p:nvSpPr>
          <p:cNvPr id="7" name="6 Rectángulo"/>
          <p:cNvSpPr/>
          <p:nvPr/>
        </p:nvSpPr>
        <p:spPr>
          <a:xfrm>
            <a:off x="615737" y="4565252"/>
            <a:ext cx="6476543" cy="461665"/>
          </a:xfrm>
          <a:prstGeom prst="rect">
            <a:avLst/>
          </a:prstGeom>
        </p:spPr>
        <p:txBody>
          <a:bodyPr wrap="square">
            <a:spAutoFit/>
          </a:bodyPr>
          <a:lstStyle/>
          <a:p>
            <a:r>
              <a:rPr lang="es-EC" sz="2400" dirty="0"/>
              <a:t>E = </a:t>
            </a:r>
            <a:r>
              <a:rPr lang="es-EC" sz="2400" dirty="0" smtClean="0"/>
              <a:t>(809,94/2</a:t>
            </a:r>
            <a:r>
              <a:rPr lang="es-EC" sz="2400" dirty="0"/>
              <a:t>) </a:t>
            </a:r>
            <a:r>
              <a:rPr lang="es-EC" sz="2400" dirty="0" smtClean="0"/>
              <a:t>10 + (32800/809,94) 100</a:t>
            </a:r>
            <a:endParaRPr lang="es-EC" sz="2400" dirty="0"/>
          </a:p>
        </p:txBody>
      </p:sp>
      <p:sp>
        <p:nvSpPr>
          <p:cNvPr id="8" name="7 Rectángulo"/>
          <p:cNvSpPr/>
          <p:nvPr/>
        </p:nvSpPr>
        <p:spPr>
          <a:xfrm>
            <a:off x="615736" y="5192562"/>
            <a:ext cx="5162515" cy="1261884"/>
          </a:xfrm>
          <a:prstGeom prst="rect">
            <a:avLst/>
          </a:prstGeom>
        </p:spPr>
        <p:txBody>
          <a:bodyPr wrap="square">
            <a:spAutoFit/>
          </a:bodyPr>
          <a:lstStyle/>
          <a:p>
            <a:pPr lvl="0"/>
            <a:r>
              <a:rPr lang="es-EC" sz="2400" dirty="0"/>
              <a:t>E = </a:t>
            </a:r>
            <a:r>
              <a:rPr lang="es-EC" sz="2400" dirty="0" smtClean="0"/>
              <a:t>$4049,7 + $4049,6 </a:t>
            </a:r>
          </a:p>
          <a:p>
            <a:pPr lvl="0"/>
            <a:endParaRPr lang="es-EC" sz="2400" dirty="0" smtClean="0"/>
          </a:p>
          <a:p>
            <a:pPr lvl="0"/>
            <a:r>
              <a:rPr lang="es-EC" sz="2800" b="1" dirty="0" smtClean="0"/>
              <a:t>E=  </a:t>
            </a:r>
            <a:r>
              <a:rPr lang="es-EC" sz="2800" b="1" smtClean="0"/>
              <a:t>$8099,38</a:t>
            </a:r>
            <a:endParaRPr lang="es-EC" sz="2800" b="1" dirty="0"/>
          </a:p>
        </p:txBody>
      </p:sp>
      <p:sp>
        <p:nvSpPr>
          <p:cNvPr id="3" name="Título 2"/>
          <p:cNvSpPr>
            <a:spLocks noGrp="1"/>
          </p:cNvSpPr>
          <p:nvPr>
            <p:ph type="title"/>
          </p:nvPr>
        </p:nvSpPr>
        <p:spPr/>
        <p:txBody>
          <a:bodyPr/>
          <a:lstStyle/>
          <a:p>
            <a:endParaRPr lang="es-EC"/>
          </a:p>
        </p:txBody>
      </p:sp>
      <p:sp>
        <p:nvSpPr>
          <p:cNvPr id="12" name="Marcador de número de diapositiva 11"/>
          <p:cNvSpPr>
            <a:spLocks noGrp="1"/>
          </p:cNvSpPr>
          <p:nvPr>
            <p:ph type="sldNum" sz="quarter" idx="12"/>
          </p:nvPr>
        </p:nvSpPr>
        <p:spPr>
          <a:xfrm>
            <a:off x="8149976" y="6261937"/>
            <a:ext cx="539080" cy="385018"/>
          </a:xfrm>
        </p:spPr>
        <p:txBody>
          <a:bodyPr/>
          <a:lstStyle/>
          <a:p>
            <a:fld id="{9C45796D-F81B-42E6-8076-DF0575147E93}" type="slidenum">
              <a:rPr lang="es-EC" sz="2000" b="1" smtClean="0"/>
              <a:pPr/>
              <a:t>34</a:t>
            </a:fld>
            <a:endParaRPr lang="es-EC" b="1" dirty="0"/>
          </a:p>
        </p:txBody>
      </p:sp>
    </p:spTree>
    <p:extLst>
      <p:ext uri="{BB962C8B-B14F-4D97-AF65-F5344CB8AC3E}">
        <p14:creationId xmlns:p14="http://schemas.microsoft.com/office/powerpoint/2010/main" val="751981909"/>
      </p:ext>
    </p:extLst>
  </p:cSld>
  <p:clrMapOvr>
    <a:masterClrMapping/>
  </p:clrMapOvr>
  <p:transition spd="slow">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4" name="3 Marcador de número de diapositiva"/>
          <p:cNvSpPr>
            <a:spLocks noGrp="1"/>
          </p:cNvSpPr>
          <p:nvPr>
            <p:ph type="sldNum" sz="quarter" idx="12"/>
          </p:nvPr>
        </p:nvSpPr>
        <p:spPr>
          <a:xfrm>
            <a:off x="8495928" y="6237312"/>
            <a:ext cx="648072" cy="365125"/>
          </a:xfrm>
        </p:spPr>
        <p:txBody>
          <a:bodyPr/>
          <a:lstStyle/>
          <a:p>
            <a:fld id="{9C45796D-F81B-42E6-8076-DF0575147E93}" type="slidenum">
              <a:rPr lang="es-EC" smtClean="0"/>
              <a:pPr/>
              <a:t>35</a:t>
            </a:fld>
            <a:endParaRPr lang="es-EC" dirty="0"/>
          </a:p>
        </p:txBody>
      </p:sp>
      <p:graphicFrame>
        <p:nvGraphicFramePr>
          <p:cNvPr id="10" name="9 Marcador de contenido"/>
          <p:cNvGraphicFramePr>
            <a:graphicFrameLocks noGrp="1" noChangeAspect="1"/>
          </p:cNvGraphicFramePr>
          <p:nvPr>
            <p:ph idx="1"/>
            <p:extLst>
              <p:ext uri="{D42A27DB-BD31-4B8C-83A1-F6EECF244321}">
                <p14:modId xmlns:p14="http://schemas.microsoft.com/office/powerpoint/2010/main" val="1036186541"/>
              </p:ext>
            </p:extLst>
          </p:nvPr>
        </p:nvGraphicFramePr>
        <p:xfrm>
          <a:off x="599620" y="310602"/>
          <a:ext cx="8545512" cy="6547398"/>
        </p:xfrm>
        <a:graphic>
          <a:graphicData uri="http://schemas.openxmlformats.org/presentationml/2006/ole">
            <mc:AlternateContent xmlns:mc="http://schemas.openxmlformats.org/markup-compatibility/2006">
              <mc:Choice xmlns:v="urn:schemas-microsoft-com:vml" Requires="v">
                <p:oleObj spid="_x0000_s13359" name="Hoja de cálculo" r:id="rId3" imgW="6476942" imgH="4962564" progId="Excel.Sheet.12">
                  <p:embed/>
                </p:oleObj>
              </mc:Choice>
              <mc:Fallback>
                <p:oleObj name="Hoja de cálculo" r:id="rId3" imgW="6476942" imgH="4962564" progId="Excel.Sheet.12">
                  <p:embed/>
                  <p:pic>
                    <p:nvPicPr>
                      <p:cNvPr id="0" name=""/>
                      <p:cNvPicPr/>
                      <p:nvPr/>
                    </p:nvPicPr>
                    <p:blipFill>
                      <a:blip r:embed="rId4"/>
                      <a:stretch>
                        <a:fillRect/>
                      </a:stretch>
                    </p:blipFill>
                    <p:spPr>
                      <a:xfrm>
                        <a:off x="599620" y="310602"/>
                        <a:ext cx="8545512" cy="6547398"/>
                      </a:xfrm>
                      <a:prstGeom prst="rect">
                        <a:avLst/>
                      </a:prstGeom>
                    </p:spPr>
                  </p:pic>
                </p:oleObj>
              </mc:Fallback>
            </mc:AlternateContent>
          </a:graphicData>
        </a:graphic>
      </p:graphicFrame>
    </p:spTree>
    <p:extLst>
      <p:ext uri="{BB962C8B-B14F-4D97-AF65-F5344CB8AC3E}">
        <p14:creationId xmlns:p14="http://schemas.microsoft.com/office/powerpoint/2010/main" val="803954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199" y="188640"/>
            <a:ext cx="8682027"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MÉTODO DEL PUNTO DE REPEDIDO</a:t>
            </a:r>
            <a:br>
              <a:rPr lang="es-EC" b="1" dirty="0" smtClean="0">
                <a:ln w="12700">
                  <a:solidFill>
                    <a:schemeClr val="accent5"/>
                  </a:solidFill>
                  <a:prstDash val="solid"/>
                </a:ln>
                <a:pattFill prst="ltDnDiag">
                  <a:fgClr>
                    <a:schemeClr val="accent5">
                      <a:lumMod val="60000"/>
                      <a:lumOff val="40000"/>
                    </a:schemeClr>
                  </a:fgClr>
                  <a:bgClr>
                    <a:schemeClr val="bg1"/>
                  </a:bgClr>
                </a:pattFill>
              </a:rPr>
            </a:b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19 CuadroTexto"/>
          <p:cNvSpPr txBox="1"/>
          <p:nvPr/>
        </p:nvSpPr>
        <p:spPr>
          <a:xfrm>
            <a:off x="1259632" y="3878250"/>
            <a:ext cx="2880320" cy="523220"/>
          </a:xfrm>
          <a:prstGeom prst="rect">
            <a:avLst/>
          </a:prstGeom>
          <a:noFill/>
        </p:spPr>
        <p:txBody>
          <a:bodyPr wrap="square" rtlCol="0">
            <a:spAutoFit/>
          </a:bodyPr>
          <a:lstStyle/>
          <a:p>
            <a:r>
              <a:rPr lang="es-EC" sz="2800" b="1" dirty="0" smtClean="0"/>
              <a:t>PR= ES + ( R * TP )</a:t>
            </a:r>
            <a:endParaRPr lang="es-EC" sz="2800" b="1" dirty="0"/>
          </a:p>
        </p:txBody>
      </p:sp>
      <p:sp>
        <p:nvSpPr>
          <p:cNvPr id="21" name="20 Rectángulo"/>
          <p:cNvSpPr/>
          <p:nvPr/>
        </p:nvSpPr>
        <p:spPr>
          <a:xfrm>
            <a:off x="755576" y="1196752"/>
            <a:ext cx="7776864" cy="1569660"/>
          </a:xfrm>
          <a:prstGeom prst="rect">
            <a:avLst/>
          </a:prstGeom>
        </p:spPr>
        <p:txBody>
          <a:bodyPr wrap="square">
            <a:spAutoFit/>
          </a:bodyPr>
          <a:lstStyle/>
          <a:p>
            <a:pPr marL="742950" lvl="1" indent="-285750">
              <a:buFont typeface="Arial" panose="020B0604020202020204" pitchFamily="34" charset="0"/>
              <a:buChar char="•"/>
            </a:pPr>
            <a:r>
              <a:rPr lang="es-EC" sz="2400" b="1" dirty="0" smtClean="0"/>
              <a:t>Punto de repedido (PR)</a:t>
            </a:r>
          </a:p>
          <a:p>
            <a:pPr marL="742950" lvl="1" indent="-285750">
              <a:buFont typeface="Arial" panose="020B0604020202020204" pitchFamily="34" charset="0"/>
              <a:buChar char="•"/>
            </a:pPr>
            <a:r>
              <a:rPr lang="es-EC" sz="2400" b="1" dirty="0" smtClean="0"/>
              <a:t>Stock de seguridad(ES)</a:t>
            </a:r>
          </a:p>
          <a:p>
            <a:pPr marL="742950" lvl="1" indent="-285750">
              <a:buFont typeface="Arial" panose="020B0604020202020204" pitchFamily="34" charset="0"/>
              <a:buChar char="•"/>
            </a:pPr>
            <a:r>
              <a:rPr lang="es-EC" sz="2400" b="1" dirty="0" smtClean="0"/>
              <a:t>Requerimiento diario(R)</a:t>
            </a:r>
            <a:endParaRPr lang="es-EC" sz="2400" b="1" dirty="0"/>
          </a:p>
          <a:p>
            <a:pPr marL="742950" lvl="1" indent="-285750">
              <a:buFont typeface="Arial" panose="020B0604020202020204" pitchFamily="34" charset="0"/>
              <a:buChar char="•"/>
            </a:pPr>
            <a:r>
              <a:rPr lang="es-EC" sz="2400" b="1" dirty="0" smtClean="0"/>
              <a:t>Tiempo </a:t>
            </a:r>
            <a:r>
              <a:rPr lang="es-EC" sz="2400" b="1" dirty="0"/>
              <a:t>que dura el proveedor en abastecer(TP</a:t>
            </a:r>
            <a:r>
              <a:rPr lang="es-EC" sz="2400" b="1" dirty="0" smtClean="0"/>
              <a:t>)</a:t>
            </a:r>
            <a:endParaRPr lang="es-EC" sz="2400" b="1" dirty="0"/>
          </a:p>
        </p:txBody>
      </p:sp>
      <p:sp>
        <p:nvSpPr>
          <p:cNvPr id="7" name="Marcador de número de diapositiva 6"/>
          <p:cNvSpPr>
            <a:spLocks noGrp="1"/>
          </p:cNvSpPr>
          <p:nvPr>
            <p:ph type="sldNum" sz="quarter" idx="12"/>
          </p:nvPr>
        </p:nvSpPr>
        <p:spPr>
          <a:xfrm>
            <a:off x="8100392" y="6165304"/>
            <a:ext cx="576064" cy="360040"/>
          </a:xfrm>
        </p:spPr>
        <p:txBody>
          <a:bodyPr/>
          <a:lstStyle/>
          <a:p>
            <a:fld id="{9C45796D-F81B-42E6-8076-DF0575147E93}" type="slidenum">
              <a:rPr lang="es-EC" sz="2400" b="1"/>
              <a:pPr/>
              <a:t>36</a:t>
            </a:fld>
            <a:endParaRPr lang="es-EC" sz="2400" b="1" dirty="0"/>
          </a:p>
        </p:txBody>
      </p:sp>
    </p:spTree>
    <p:extLst>
      <p:ext uri="{BB962C8B-B14F-4D97-AF65-F5344CB8AC3E}">
        <p14:creationId xmlns:p14="http://schemas.microsoft.com/office/powerpoint/2010/main" val="2498073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269776" y="188640"/>
            <a:ext cx="9324528" cy="1143000"/>
          </a:xfrm>
        </p:spPr>
        <p:txBody>
          <a:bodyPr/>
          <a:lstStyle/>
          <a:p>
            <a:r>
              <a:rPr lang="pt-BR" sz="3200" b="1" dirty="0" smtClean="0">
                <a:ln w="12700">
                  <a:solidFill>
                    <a:schemeClr val="accent5"/>
                  </a:solidFill>
                  <a:prstDash val="solid"/>
                </a:ln>
                <a:pattFill prst="ltDnDiag">
                  <a:fgClr>
                    <a:schemeClr val="accent5">
                      <a:lumMod val="60000"/>
                      <a:lumOff val="40000"/>
                    </a:schemeClr>
                  </a:fgClr>
                  <a:bgClr>
                    <a:schemeClr val="bg1"/>
                  </a:bgClr>
                </a:pattFill>
              </a:rPr>
              <a:t>DESARROLLO DEL EJERCICIO CON COMBUSTIBLE</a:t>
            </a:r>
            <a:r>
              <a:rPr lang="es-EC" sz="3200" b="1" dirty="0" smtClean="0">
                <a:ln w="12700">
                  <a:solidFill>
                    <a:schemeClr val="accent5"/>
                  </a:solidFill>
                  <a:prstDash val="solid"/>
                </a:ln>
                <a:pattFill prst="ltDnDiag">
                  <a:fgClr>
                    <a:schemeClr val="accent5">
                      <a:lumMod val="60000"/>
                      <a:lumOff val="40000"/>
                    </a:schemeClr>
                  </a:fgClr>
                  <a:bgClr>
                    <a:schemeClr val="bg1"/>
                  </a:bgClr>
                </a:pattFill>
              </a:rPr>
              <a:t/>
            </a:r>
            <a:br>
              <a:rPr lang="es-EC" sz="3200" b="1" dirty="0" smtClean="0">
                <a:ln w="12700">
                  <a:solidFill>
                    <a:schemeClr val="accent5"/>
                  </a:solidFill>
                  <a:prstDash val="solid"/>
                </a:ln>
                <a:pattFill prst="ltDnDiag">
                  <a:fgClr>
                    <a:schemeClr val="accent5">
                      <a:lumMod val="60000"/>
                      <a:lumOff val="40000"/>
                    </a:schemeClr>
                  </a:fgClr>
                  <a:bgClr>
                    <a:schemeClr val="bg1"/>
                  </a:bgClr>
                </a:pattFill>
              </a:rPr>
            </a:br>
            <a:endParaRPr lang="es-EC" sz="32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3" name="2 Marcador de contenido"/>
          <p:cNvSpPr>
            <a:spLocks noGrp="1"/>
          </p:cNvSpPr>
          <p:nvPr>
            <p:ph idx="1"/>
          </p:nvPr>
        </p:nvSpPr>
        <p:spPr>
          <a:xfrm>
            <a:off x="395536" y="1196752"/>
            <a:ext cx="9073008" cy="5328592"/>
          </a:xfrm>
        </p:spPr>
        <p:txBody>
          <a:bodyPr/>
          <a:lstStyle/>
          <a:p>
            <a:pPr marL="457200" lvl="1" indent="0">
              <a:buNone/>
            </a:pPr>
            <a:r>
              <a:rPr lang="es-EC" sz="2400" b="1" dirty="0" smtClean="0"/>
              <a:t>DATOS</a:t>
            </a:r>
          </a:p>
          <a:p>
            <a:pPr lvl="1"/>
            <a:r>
              <a:rPr lang="es-EC" sz="2400" b="1" dirty="0" smtClean="0"/>
              <a:t>Requerimiento diario(R)= 90 galones</a:t>
            </a:r>
          </a:p>
          <a:p>
            <a:pPr lvl="1"/>
            <a:r>
              <a:rPr lang="es-EC" sz="2400" b="1" dirty="0" smtClean="0"/>
              <a:t>Tiempo que dura el reabastecimiento(TR)= </a:t>
            </a:r>
            <a:r>
              <a:rPr lang="es-EC" sz="2400" b="1" dirty="0"/>
              <a:t>9</a:t>
            </a:r>
            <a:r>
              <a:rPr lang="es-EC" sz="2400" b="1" dirty="0" smtClean="0"/>
              <a:t> días</a:t>
            </a:r>
          </a:p>
          <a:p>
            <a:pPr lvl="1"/>
            <a:r>
              <a:rPr lang="es-EC" sz="2400" b="1" dirty="0" smtClean="0"/>
              <a:t>Tiempo que dura el proveedor en abastecer(TP)= 2 días</a:t>
            </a:r>
          </a:p>
          <a:p>
            <a:pPr lvl="1"/>
            <a:r>
              <a:rPr lang="es-EC" sz="2400" b="1" dirty="0" smtClean="0"/>
              <a:t>Nivel de stock(NS)= 5 días </a:t>
            </a:r>
          </a:p>
          <a:p>
            <a:pPr lvl="1"/>
            <a:r>
              <a:rPr lang="es-EC" sz="2400" b="1" dirty="0" smtClean="0"/>
              <a:t>Tiempo crítico (TC)= 14 días</a:t>
            </a:r>
          </a:p>
          <a:p>
            <a:pPr lvl="1"/>
            <a:r>
              <a:rPr lang="es-EC" sz="2400" b="1" dirty="0" smtClean="0"/>
              <a:t>Inventario </a:t>
            </a:r>
            <a:r>
              <a:rPr lang="es-EC" sz="2400" b="1" dirty="0"/>
              <a:t>mínimo </a:t>
            </a:r>
            <a:r>
              <a:rPr lang="es-EC" sz="2400" b="1" dirty="0" smtClean="0"/>
              <a:t>= NS*R          </a:t>
            </a:r>
          </a:p>
          <a:p>
            <a:pPr lvl="1"/>
            <a:r>
              <a:rPr lang="es-EC" sz="2400" b="1" dirty="0" smtClean="0"/>
              <a:t>Inventario máximo= TC*R</a:t>
            </a:r>
            <a:endParaRPr lang="es-EC" sz="2400" b="1" dirty="0"/>
          </a:p>
        </p:txBody>
      </p:sp>
      <p:sp>
        <p:nvSpPr>
          <p:cNvPr id="7" name="Marcador de número de diapositiva 6"/>
          <p:cNvSpPr>
            <a:spLocks noGrp="1"/>
          </p:cNvSpPr>
          <p:nvPr>
            <p:ph type="sldNum" sz="quarter" idx="12"/>
          </p:nvPr>
        </p:nvSpPr>
        <p:spPr>
          <a:xfrm>
            <a:off x="8028384" y="6296831"/>
            <a:ext cx="611088" cy="457026"/>
          </a:xfrm>
        </p:spPr>
        <p:txBody>
          <a:bodyPr/>
          <a:lstStyle/>
          <a:p>
            <a:fld id="{9C45796D-F81B-42E6-8076-DF0575147E93}" type="slidenum">
              <a:rPr lang="es-EC" sz="2400" b="1"/>
              <a:pPr/>
              <a:t>37</a:t>
            </a:fld>
            <a:endParaRPr lang="es-EC" sz="2400" b="1" dirty="0"/>
          </a:p>
        </p:txBody>
      </p:sp>
    </p:spTree>
    <p:extLst>
      <p:ext uri="{BB962C8B-B14F-4D97-AF65-F5344CB8AC3E}">
        <p14:creationId xmlns:p14="http://schemas.microsoft.com/office/powerpoint/2010/main" val="188077135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cxnSp>
        <p:nvCxnSpPr>
          <p:cNvPr id="5" name="4 Conector recto"/>
          <p:cNvCxnSpPr/>
          <p:nvPr/>
        </p:nvCxnSpPr>
        <p:spPr>
          <a:xfrm>
            <a:off x="1312241" y="1916832"/>
            <a:ext cx="0" cy="42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flipH="1">
            <a:off x="1312242" y="6165304"/>
            <a:ext cx="7364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1312241" y="4941168"/>
            <a:ext cx="64281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1312241" y="2780928"/>
            <a:ext cx="4528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flipV="1">
            <a:off x="1312241" y="3140968"/>
            <a:ext cx="792088"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2104329" y="2780928"/>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137147" y="2780928"/>
            <a:ext cx="4078966"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2174105" y="5582199"/>
            <a:ext cx="2097458" cy="7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623595" y="5120534"/>
            <a:ext cx="6855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646126" y="5589240"/>
            <a:ext cx="1656184" cy="461665"/>
          </a:xfrm>
          <a:prstGeom prst="rect">
            <a:avLst/>
          </a:prstGeom>
          <a:noFill/>
        </p:spPr>
        <p:txBody>
          <a:bodyPr wrap="square" rtlCol="0">
            <a:spAutoFit/>
          </a:bodyPr>
          <a:lstStyle/>
          <a:p>
            <a:r>
              <a:rPr lang="es-EC" sz="2400" dirty="0" smtClean="0"/>
              <a:t>TR=9 días</a:t>
            </a:r>
            <a:endParaRPr lang="es-EC" sz="2400" dirty="0"/>
          </a:p>
        </p:txBody>
      </p:sp>
      <p:sp>
        <p:nvSpPr>
          <p:cNvPr id="33" name="32 CuadroTexto"/>
          <p:cNvSpPr txBox="1"/>
          <p:nvPr/>
        </p:nvSpPr>
        <p:spPr>
          <a:xfrm>
            <a:off x="3386582" y="5097302"/>
            <a:ext cx="1185418" cy="338554"/>
          </a:xfrm>
          <a:prstGeom prst="rect">
            <a:avLst/>
          </a:prstGeom>
          <a:noFill/>
        </p:spPr>
        <p:txBody>
          <a:bodyPr wrap="square" rtlCol="0">
            <a:spAutoFit/>
          </a:bodyPr>
          <a:lstStyle/>
          <a:p>
            <a:r>
              <a:rPr lang="es-EC" sz="1600" dirty="0" smtClean="0"/>
              <a:t>TP=2 días</a:t>
            </a:r>
            <a:endParaRPr lang="es-EC" sz="1600" dirty="0"/>
          </a:p>
        </p:txBody>
      </p:sp>
      <p:cxnSp>
        <p:nvCxnSpPr>
          <p:cNvPr id="36" name="35 Conector recto de flecha"/>
          <p:cNvCxnSpPr/>
          <p:nvPr/>
        </p:nvCxnSpPr>
        <p:spPr>
          <a:xfrm>
            <a:off x="2174105" y="6597352"/>
            <a:ext cx="347801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3325463" y="6525344"/>
            <a:ext cx="1656184" cy="461665"/>
          </a:xfrm>
          <a:prstGeom prst="rect">
            <a:avLst/>
          </a:prstGeom>
          <a:noFill/>
        </p:spPr>
        <p:txBody>
          <a:bodyPr wrap="square" rtlCol="0">
            <a:spAutoFit/>
          </a:bodyPr>
          <a:lstStyle/>
          <a:p>
            <a:r>
              <a:rPr lang="es-EC" sz="2400" dirty="0" smtClean="0"/>
              <a:t>TC=14 días</a:t>
            </a:r>
            <a:endParaRPr lang="es-EC" sz="2400" dirty="0"/>
          </a:p>
        </p:txBody>
      </p:sp>
      <p:sp>
        <p:nvSpPr>
          <p:cNvPr id="39" name="38 Elipse"/>
          <p:cNvSpPr/>
          <p:nvPr/>
        </p:nvSpPr>
        <p:spPr>
          <a:xfrm flipH="1">
            <a:off x="3563903" y="4221088"/>
            <a:ext cx="14400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56 CuadroTexto"/>
          <p:cNvSpPr txBox="1"/>
          <p:nvPr/>
        </p:nvSpPr>
        <p:spPr>
          <a:xfrm>
            <a:off x="380336" y="2122571"/>
            <a:ext cx="1423416" cy="584775"/>
          </a:xfrm>
          <a:prstGeom prst="rect">
            <a:avLst/>
          </a:prstGeom>
          <a:noFill/>
        </p:spPr>
        <p:txBody>
          <a:bodyPr wrap="square" rtlCol="0">
            <a:spAutoFit/>
          </a:bodyPr>
          <a:lstStyle/>
          <a:p>
            <a:r>
              <a:rPr lang="es-EC" sz="1600" b="1" dirty="0" smtClean="0"/>
              <a:t>Inv. Max O</a:t>
            </a:r>
          </a:p>
          <a:p>
            <a:r>
              <a:rPr lang="es-EC" sz="1600" b="1" dirty="0" smtClean="0"/>
              <a:t>NO</a:t>
            </a:r>
          </a:p>
        </p:txBody>
      </p:sp>
      <p:sp>
        <p:nvSpPr>
          <p:cNvPr id="58" name="57 CuadroTexto"/>
          <p:cNvSpPr txBox="1"/>
          <p:nvPr/>
        </p:nvSpPr>
        <p:spPr>
          <a:xfrm>
            <a:off x="381857" y="4414623"/>
            <a:ext cx="1423416" cy="584775"/>
          </a:xfrm>
          <a:prstGeom prst="rect">
            <a:avLst/>
          </a:prstGeom>
          <a:noFill/>
        </p:spPr>
        <p:txBody>
          <a:bodyPr wrap="square" rtlCol="0">
            <a:spAutoFit/>
          </a:bodyPr>
          <a:lstStyle/>
          <a:p>
            <a:r>
              <a:rPr lang="es-EC" sz="1600" b="1" dirty="0" smtClean="0"/>
              <a:t>Inv. Min O</a:t>
            </a:r>
          </a:p>
          <a:p>
            <a:r>
              <a:rPr lang="es-EC" sz="1600" b="1" dirty="0" smtClean="0"/>
              <a:t>ES</a:t>
            </a:r>
          </a:p>
        </p:txBody>
      </p:sp>
      <p:cxnSp>
        <p:nvCxnSpPr>
          <p:cNvPr id="60" name="59 Conector recto"/>
          <p:cNvCxnSpPr/>
          <p:nvPr/>
        </p:nvCxnSpPr>
        <p:spPr>
          <a:xfrm flipH="1">
            <a:off x="4355976" y="4648766"/>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flipH="1">
            <a:off x="4355976" y="4230173"/>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flipH="1">
            <a:off x="4355976" y="3849216"/>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H="1">
            <a:off x="4355976" y="3501008"/>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flipH="1">
            <a:off x="4355976" y="3140968"/>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H="1">
            <a:off x="4355976" y="2780928"/>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flipH="1">
            <a:off x="539552" y="6165304"/>
            <a:ext cx="7364214"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73 CuadroTexto"/>
          <p:cNvSpPr txBox="1"/>
          <p:nvPr/>
        </p:nvSpPr>
        <p:spPr>
          <a:xfrm>
            <a:off x="8316416" y="6189196"/>
            <a:ext cx="984820" cy="369332"/>
          </a:xfrm>
          <a:prstGeom prst="rect">
            <a:avLst/>
          </a:prstGeom>
          <a:noFill/>
        </p:spPr>
        <p:txBody>
          <a:bodyPr wrap="square" rtlCol="0">
            <a:spAutoFit/>
          </a:bodyPr>
          <a:lstStyle/>
          <a:p>
            <a:r>
              <a:rPr lang="es-EC" dirty="0" smtClean="0"/>
              <a:t>Tiempo</a:t>
            </a:r>
            <a:endParaRPr lang="es-EC" dirty="0"/>
          </a:p>
        </p:txBody>
      </p:sp>
      <p:sp>
        <p:nvSpPr>
          <p:cNvPr id="75" name="74 CuadroTexto"/>
          <p:cNvSpPr txBox="1"/>
          <p:nvPr/>
        </p:nvSpPr>
        <p:spPr>
          <a:xfrm>
            <a:off x="499913" y="1547500"/>
            <a:ext cx="1208371" cy="369332"/>
          </a:xfrm>
          <a:prstGeom prst="rect">
            <a:avLst/>
          </a:prstGeom>
          <a:noFill/>
        </p:spPr>
        <p:txBody>
          <a:bodyPr wrap="square" rtlCol="0">
            <a:spAutoFit/>
          </a:bodyPr>
          <a:lstStyle/>
          <a:p>
            <a:r>
              <a:rPr lang="es-EC" dirty="0" smtClean="0"/>
              <a:t>Cantidad</a:t>
            </a:r>
            <a:endParaRPr lang="es-EC" dirty="0"/>
          </a:p>
        </p:txBody>
      </p:sp>
      <p:cxnSp>
        <p:nvCxnSpPr>
          <p:cNvPr id="76" name="75 Conector recto de flecha"/>
          <p:cNvCxnSpPr/>
          <p:nvPr/>
        </p:nvCxnSpPr>
        <p:spPr>
          <a:xfrm>
            <a:off x="4358689" y="6307648"/>
            <a:ext cx="129343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4355976" y="6273816"/>
            <a:ext cx="1656184" cy="369332"/>
          </a:xfrm>
          <a:prstGeom prst="rect">
            <a:avLst/>
          </a:prstGeom>
          <a:noFill/>
        </p:spPr>
        <p:txBody>
          <a:bodyPr wrap="square" rtlCol="0">
            <a:spAutoFit/>
          </a:bodyPr>
          <a:lstStyle/>
          <a:p>
            <a:r>
              <a:rPr lang="es-EC" dirty="0" smtClean="0"/>
              <a:t>NS= 5 días</a:t>
            </a:r>
            <a:endParaRPr lang="es-EC" dirty="0"/>
          </a:p>
        </p:txBody>
      </p:sp>
      <p:cxnSp>
        <p:nvCxnSpPr>
          <p:cNvPr id="90" name="89 Conector recto"/>
          <p:cNvCxnSpPr/>
          <p:nvPr/>
        </p:nvCxnSpPr>
        <p:spPr>
          <a:xfrm>
            <a:off x="3635896" y="4797152"/>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3635896" y="4581128"/>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3635896" y="4365104"/>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flipV="1">
            <a:off x="6216113" y="5820072"/>
            <a:ext cx="1148485" cy="4875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8" name="107 CuadroTexto"/>
          <p:cNvSpPr txBox="1"/>
          <p:nvPr/>
        </p:nvSpPr>
        <p:spPr>
          <a:xfrm>
            <a:off x="7308304" y="5589240"/>
            <a:ext cx="1584176" cy="369332"/>
          </a:xfrm>
          <a:prstGeom prst="rect">
            <a:avLst/>
          </a:prstGeom>
          <a:noFill/>
        </p:spPr>
        <p:txBody>
          <a:bodyPr wrap="square" rtlCol="0">
            <a:spAutoFit/>
          </a:bodyPr>
          <a:lstStyle/>
          <a:p>
            <a:r>
              <a:rPr lang="es-EC" dirty="0" smtClean="0"/>
              <a:t>Falta</a:t>
            </a:r>
          </a:p>
        </p:txBody>
      </p:sp>
      <p:cxnSp>
        <p:nvCxnSpPr>
          <p:cNvPr id="109" name="108 Conector recto"/>
          <p:cNvCxnSpPr/>
          <p:nvPr/>
        </p:nvCxnSpPr>
        <p:spPr>
          <a:xfrm flipH="1">
            <a:off x="4355976" y="5877272"/>
            <a:ext cx="1" cy="28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a:off x="4355976" y="5373216"/>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a:off x="4355976" y="5629890"/>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4355976" y="5085184"/>
            <a:ext cx="1"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21" name="120 Rectángulo"/>
          <p:cNvSpPr/>
          <p:nvPr/>
        </p:nvSpPr>
        <p:spPr>
          <a:xfrm>
            <a:off x="4408834" y="1707073"/>
            <a:ext cx="4572000" cy="707886"/>
          </a:xfrm>
          <a:prstGeom prst="rect">
            <a:avLst/>
          </a:prstGeom>
        </p:spPr>
        <p:txBody>
          <a:bodyPr>
            <a:spAutoFit/>
          </a:bodyPr>
          <a:lstStyle/>
          <a:p>
            <a:pPr lvl="1"/>
            <a:r>
              <a:rPr lang="es-EC" sz="2000" b="1" dirty="0"/>
              <a:t>Inventario mínimo = NS*R            5X90= 450 galones</a:t>
            </a:r>
          </a:p>
        </p:txBody>
      </p:sp>
      <p:sp>
        <p:nvSpPr>
          <p:cNvPr id="122" name="121 Rectángulo"/>
          <p:cNvSpPr/>
          <p:nvPr/>
        </p:nvSpPr>
        <p:spPr>
          <a:xfrm>
            <a:off x="4338310" y="904771"/>
            <a:ext cx="4572000" cy="707886"/>
          </a:xfrm>
          <a:prstGeom prst="rect">
            <a:avLst/>
          </a:prstGeom>
        </p:spPr>
        <p:txBody>
          <a:bodyPr>
            <a:spAutoFit/>
          </a:bodyPr>
          <a:lstStyle/>
          <a:p>
            <a:pPr lvl="1"/>
            <a:r>
              <a:rPr lang="es-EC" sz="2000" b="1" dirty="0"/>
              <a:t>Inventario máximo= TC*R           </a:t>
            </a:r>
            <a:r>
              <a:rPr lang="es-EC" sz="2000" b="1" dirty="0" smtClean="0"/>
              <a:t>14x90</a:t>
            </a:r>
            <a:r>
              <a:rPr lang="es-EC" sz="2000" b="1" dirty="0"/>
              <a:t>= </a:t>
            </a:r>
            <a:r>
              <a:rPr lang="es-EC" sz="2000" b="1" dirty="0" smtClean="0"/>
              <a:t>1260 </a:t>
            </a:r>
            <a:r>
              <a:rPr lang="es-EC" sz="2000" b="1" dirty="0"/>
              <a:t>galones</a:t>
            </a:r>
          </a:p>
        </p:txBody>
      </p:sp>
      <p:sp>
        <p:nvSpPr>
          <p:cNvPr id="123" name="122 CuadroTexto"/>
          <p:cNvSpPr txBox="1"/>
          <p:nvPr/>
        </p:nvSpPr>
        <p:spPr>
          <a:xfrm>
            <a:off x="4007582" y="3849216"/>
            <a:ext cx="4009156" cy="369332"/>
          </a:xfrm>
          <a:prstGeom prst="rect">
            <a:avLst/>
          </a:prstGeom>
          <a:noFill/>
        </p:spPr>
        <p:txBody>
          <a:bodyPr wrap="square" rtlCol="0">
            <a:spAutoFit/>
          </a:bodyPr>
          <a:lstStyle/>
          <a:p>
            <a:r>
              <a:rPr lang="es-EC" dirty="0" smtClean="0"/>
              <a:t>Punto de repedido</a:t>
            </a:r>
            <a:endParaRPr lang="es-EC" dirty="0"/>
          </a:p>
        </p:txBody>
      </p:sp>
      <p:cxnSp>
        <p:nvCxnSpPr>
          <p:cNvPr id="124" name="123 Conector recto de flecha"/>
          <p:cNvCxnSpPr>
            <a:endCxn id="123" idx="1"/>
          </p:cNvCxnSpPr>
          <p:nvPr/>
        </p:nvCxnSpPr>
        <p:spPr>
          <a:xfrm flipV="1">
            <a:off x="3686816" y="4033882"/>
            <a:ext cx="320766" cy="193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Marcador de número de diapositiva 10"/>
          <p:cNvSpPr>
            <a:spLocks noGrp="1"/>
          </p:cNvSpPr>
          <p:nvPr>
            <p:ph type="sldNum" sz="quarter" idx="12"/>
          </p:nvPr>
        </p:nvSpPr>
        <p:spPr>
          <a:xfrm>
            <a:off x="8613796" y="6448007"/>
            <a:ext cx="593028" cy="385018"/>
          </a:xfrm>
        </p:spPr>
        <p:txBody>
          <a:bodyPr/>
          <a:lstStyle/>
          <a:p>
            <a:fld id="{9C45796D-F81B-42E6-8076-DF0575147E93}" type="slidenum">
              <a:rPr lang="es-EC" sz="2400" b="1"/>
              <a:pPr/>
              <a:t>38</a:t>
            </a:fld>
            <a:endParaRPr lang="es-EC" sz="2400" b="1" dirty="0"/>
          </a:p>
        </p:txBody>
      </p:sp>
      <p:sp>
        <p:nvSpPr>
          <p:cNvPr id="2" name="1 Elipse"/>
          <p:cNvSpPr/>
          <p:nvPr/>
        </p:nvSpPr>
        <p:spPr>
          <a:xfrm>
            <a:off x="4329160" y="4927713"/>
            <a:ext cx="637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45 Elipse"/>
          <p:cNvSpPr/>
          <p:nvPr/>
        </p:nvSpPr>
        <p:spPr>
          <a:xfrm>
            <a:off x="2125701" y="4904853"/>
            <a:ext cx="637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47 Elipse"/>
          <p:cNvSpPr/>
          <p:nvPr/>
        </p:nvSpPr>
        <p:spPr>
          <a:xfrm>
            <a:off x="3591742" y="4912567"/>
            <a:ext cx="63705" cy="45719"/>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49" name="48 Elipse"/>
          <p:cNvSpPr/>
          <p:nvPr/>
        </p:nvSpPr>
        <p:spPr>
          <a:xfrm>
            <a:off x="4349872" y="4927713"/>
            <a:ext cx="63705" cy="45719"/>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 name="2 Elipse"/>
          <p:cNvSpPr/>
          <p:nvPr/>
        </p:nvSpPr>
        <p:spPr>
          <a:xfrm>
            <a:off x="4355976" y="6119585"/>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
        <p:nvSpPr>
          <p:cNvPr id="51" name="50 Elipse"/>
          <p:cNvSpPr/>
          <p:nvPr/>
        </p:nvSpPr>
        <p:spPr>
          <a:xfrm>
            <a:off x="5678409" y="6165304"/>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
        <p:nvSpPr>
          <p:cNvPr id="14" name="13 Rectángulo"/>
          <p:cNvSpPr/>
          <p:nvPr/>
        </p:nvSpPr>
        <p:spPr>
          <a:xfrm>
            <a:off x="539552" y="4773620"/>
            <a:ext cx="700833" cy="369332"/>
          </a:xfrm>
          <a:prstGeom prst="rect">
            <a:avLst/>
          </a:prstGeom>
        </p:spPr>
        <p:txBody>
          <a:bodyPr wrap="none">
            <a:spAutoFit/>
          </a:bodyPr>
          <a:lstStyle/>
          <a:p>
            <a:r>
              <a:rPr lang="es-EC" b="1" dirty="0"/>
              <a:t>450gl</a:t>
            </a:r>
          </a:p>
        </p:txBody>
      </p:sp>
      <p:sp>
        <p:nvSpPr>
          <p:cNvPr id="16" name="15 Rectángulo"/>
          <p:cNvSpPr/>
          <p:nvPr/>
        </p:nvSpPr>
        <p:spPr>
          <a:xfrm>
            <a:off x="499913" y="2586391"/>
            <a:ext cx="817853" cy="369332"/>
          </a:xfrm>
          <a:prstGeom prst="rect">
            <a:avLst/>
          </a:prstGeom>
        </p:spPr>
        <p:txBody>
          <a:bodyPr wrap="none">
            <a:spAutoFit/>
          </a:bodyPr>
          <a:lstStyle/>
          <a:p>
            <a:r>
              <a:rPr lang="es-EC" b="1" dirty="0"/>
              <a:t>1260gl</a:t>
            </a:r>
          </a:p>
        </p:txBody>
      </p:sp>
    </p:spTree>
    <p:extLst>
      <p:ext uri="{BB962C8B-B14F-4D97-AF65-F5344CB8AC3E}">
        <p14:creationId xmlns:p14="http://schemas.microsoft.com/office/powerpoint/2010/main" val="4122994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anim calcmode="lin" valueType="num">
                                      <p:cBhvr>
                                        <p:cTn id="49" dur="1000" fill="hold"/>
                                        <p:tgtEl>
                                          <p:spTgt spid="49"/>
                                        </p:tgtEl>
                                        <p:attrNameLst>
                                          <p:attrName>ppt_x</p:attrName>
                                        </p:attrNameLst>
                                      </p:cBhvr>
                                      <p:tavLst>
                                        <p:tav tm="0">
                                          <p:val>
                                            <p:strVal val="#ppt_x"/>
                                          </p:val>
                                        </p:tav>
                                        <p:tav tm="100000">
                                          <p:val>
                                            <p:strVal val="#ppt_x"/>
                                          </p:val>
                                        </p:tav>
                                      </p:tavLst>
                                    </p:anim>
                                    <p:anim calcmode="lin" valueType="num">
                                      <p:cBhvr>
                                        <p:cTn id="50" dur="1000" fill="hold"/>
                                        <p:tgtEl>
                                          <p:spTgt spid="4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anim calcmode="lin" valueType="num">
                                      <p:cBhvr>
                                        <p:cTn id="71" dur="1000" fill="hold"/>
                                        <p:tgtEl>
                                          <p:spTgt spid="76"/>
                                        </p:tgtEl>
                                        <p:attrNameLst>
                                          <p:attrName>ppt_x</p:attrName>
                                        </p:attrNameLst>
                                      </p:cBhvr>
                                      <p:tavLst>
                                        <p:tav tm="0">
                                          <p:val>
                                            <p:strVal val="#ppt_x"/>
                                          </p:val>
                                        </p:tav>
                                        <p:tav tm="100000">
                                          <p:val>
                                            <p:strVal val="#ppt_x"/>
                                          </p:val>
                                        </p:tav>
                                      </p:tavLst>
                                    </p:anim>
                                    <p:anim calcmode="lin" valueType="num">
                                      <p:cBhvr>
                                        <p:cTn id="72" dur="1000" fill="hold"/>
                                        <p:tgtEl>
                                          <p:spTgt spid="7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1000"/>
                                        <p:tgtEl>
                                          <p:spTgt spid="80"/>
                                        </p:tgtEl>
                                      </p:cBhvr>
                                    </p:animEffect>
                                    <p:anim calcmode="lin" valueType="num">
                                      <p:cBhvr>
                                        <p:cTn id="81" dur="1000" fill="hold"/>
                                        <p:tgtEl>
                                          <p:spTgt spid="80"/>
                                        </p:tgtEl>
                                        <p:attrNameLst>
                                          <p:attrName>ppt_x</p:attrName>
                                        </p:attrNameLst>
                                      </p:cBhvr>
                                      <p:tavLst>
                                        <p:tav tm="0">
                                          <p:val>
                                            <p:strVal val="#ppt_x"/>
                                          </p:val>
                                        </p:tav>
                                        <p:tav tm="100000">
                                          <p:val>
                                            <p:strVal val="#ppt_x"/>
                                          </p:val>
                                        </p:tav>
                                      </p:tavLst>
                                    </p:anim>
                                    <p:anim calcmode="lin" valueType="num">
                                      <p:cBhvr>
                                        <p:cTn id="8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fade">
                                      <p:cBhvr>
                                        <p:cTn id="87" dur="1000"/>
                                        <p:tgtEl>
                                          <p:spTgt spid="107"/>
                                        </p:tgtEl>
                                      </p:cBhvr>
                                    </p:animEffect>
                                    <p:anim calcmode="lin" valueType="num">
                                      <p:cBhvr>
                                        <p:cTn id="88" dur="1000" fill="hold"/>
                                        <p:tgtEl>
                                          <p:spTgt spid="107"/>
                                        </p:tgtEl>
                                        <p:attrNameLst>
                                          <p:attrName>ppt_x</p:attrName>
                                        </p:attrNameLst>
                                      </p:cBhvr>
                                      <p:tavLst>
                                        <p:tav tm="0">
                                          <p:val>
                                            <p:strVal val="#ppt_x"/>
                                          </p:val>
                                        </p:tav>
                                        <p:tav tm="100000">
                                          <p:val>
                                            <p:strVal val="#ppt_x"/>
                                          </p:val>
                                        </p:tav>
                                      </p:tavLst>
                                    </p:anim>
                                    <p:anim calcmode="lin" valueType="num">
                                      <p:cBhvr>
                                        <p:cTn id="89" dur="1000" fill="hold"/>
                                        <p:tgtEl>
                                          <p:spTgt spid="10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1000"/>
                                        <p:tgtEl>
                                          <p:spTgt spid="108"/>
                                        </p:tgtEl>
                                      </p:cBhvr>
                                    </p:animEffect>
                                    <p:anim calcmode="lin" valueType="num">
                                      <p:cBhvr>
                                        <p:cTn id="93" dur="1000" fill="hold"/>
                                        <p:tgtEl>
                                          <p:spTgt spid="108"/>
                                        </p:tgtEl>
                                        <p:attrNameLst>
                                          <p:attrName>ppt_x</p:attrName>
                                        </p:attrNameLst>
                                      </p:cBhvr>
                                      <p:tavLst>
                                        <p:tav tm="0">
                                          <p:val>
                                            <p:strVal val="#ppt_x"/>
                                          </p:val>
                                        </p:tav>
                                        <p:tav tm="100000">
                                          <p:val>
                                            <p:strVal val="#ppt_x"/>
                                          </p:val>
                                        </p:tav>
                                      </p:tavLst>
                                    </p:anim>
                                    <p:anim calcmode="lin" valueType="num">
                                      <p:cBhvr>
                                        <p:cTn id="9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22"/>
                                        </p:tgtEl>
                                        <p:attrNameLst>
                                          <p:attrName>style.visibility</p:attrName>
                                        </p:attrNameLst>
                                      </p:cBhvr>
                                      <p:to>
                                        <p:strVal val="visible"/>
                                      </p:to>
                                    </p:set>
                                    <p:animEffect transition="in" filter="fade">
                                      <p:cBhvr>
                                        <p:cTn id="109" dur="1000"/>
                                        <p:tgtEl>
                                          <p:spTgt spid="122"/>
                                        </p:tgtEl>
                                      </p:cBhvr>
                                    </p:animEffect>
                                    <p:anim calcmode="lin" valueType="num">
                                      <p:cBhvr>
                                        <p:cTn id="110" dur="1000" fill="hold"/>
                                        <p:tgtEl>
                                          <p:spTgt spid="122"/>
                                        </p:tgtEl>
                                        <p:attrNameLst>
                                          <p:attrName>ppt_x</p:attrName>
                                        </p:attrNameLst>
                                      </p:cBhvr>
                                      <p:tavLst>
                                        <p:tav tm="0">
                                          <p:val>
                                            <p:strVal val="#ppt_x"/>
                                          </p:val>
                                        </p:tav>
                                        <p:tav tm="100000">
                                          <p:val>
                                            <p:strVal val="#ppt_x"/>
                                          </p:val>
                                        </p:tav>
                                      </p:tavLst>
                                    </p:anim>
                                    <p:anim calcmode="lin" valueType="num">
                                      <p:cBhvr>
                                        <p:cTn id="111" dur="1000" fill="hold"/>
                                        <p:tgtEl>
                                          <p:spTgt spid="12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21"/>
                                        </p:tgtEl>
                                        <p:attrNameLst>
                                          <p:attrName>style.visibility</p:attrName>
                                        </p:attrNameLst>
                                      </p:cBhvr>
                                      <p:to>
                                        <p:strVal val="visible"/>
                                      </p:to>
                                    </p:set>
                                    <p:animEffect transition="in" filter="fade">
                                      <p:cBhvr>
                                        <p:cTn id="114" dur="1000"/>
                                        <p:tgtEl>
                                          <p:spTgt spid="121"/>
                                        </p:tgtEl>
                                      </p:cBhvr>
                                    </p:animEffect>
                                    <p:anim calcmode="lin" valueType="num">
                                      <p:cBhvr>
                                        <p:cTn id="115" dur="1000" fill="hold"/>
                                        <p:tgtEl>
                                          <p:spTgt spid="121"/>
                                        </p:tgtEl>
                                        <p:attrNameLst>
                                          <p:attrName>ppt_x</p:attrName>
                                        </p:attrNameLst>
                                      </p:cBhvr>
                                      <p:tavLst>
                                        <p:tav tm="0">
                                          <p:val>
                                            <p:strVal val="#ppt_x"/>
                                          </p:val>
                                        </p:tav>
                                        <p:tav tm="100000">
                                          <p:val>
                                            <p:strVal val="#ppt_x"/>
                                          </p:val>
                                        </p:tav>
                                      </p:tavLst>
                                    </p:anim>
                                    <p:anim calcmode="lin" valueType="num">
                                      <p:cBhvr>
                                        <p:cTn id="11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animBg="1"/>
      <p:bldP spid="80" grpId="0"/>
      <p:bldP spid="108" grpId="0"/>
      <p:bldP spid="121" grpId="0"/>
      <p:bldP spid="122" grpId="0"/>
      <p:bldP spid="123" grpId="0"/>
      <p:bldP spid="2" grpId="0" animBg="1"/>
      <p:bldP spid="46" grpId="0" animBg="1"/>
      <p:bldP spid="48" grpId="0" animBg="1"/>
      <p:bldP spid="49" grpId="0" animBg="1"/>
      <p:bldP spid="3" grpId="0" animBg="1"/>
      <p:bldP spid="51" grpId="0" animBg="1"/>
      <p:bldP spid="14"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7" name="6 CuadroTexto"/>
          <p:cNvSpPr txBox="1"/>
          <p:nvPr/>
        </p:nvSpPr>
        <p:spPr>
          <a:xfrm>
            <a:off x="644468" y="2618810"/>
            <a:ext cx="8298808" cy="1569660"/>
          </a:xfrm>
          <a:prstGeom prst="rect">
            <a:avLst/>
          </a:prstGeom>
          <a:noFill/>
        </p:spPr>
        <p:txBody>
          <a:bodyPr wrap="square" rtlCol="0">
            <a:spAutoFit/>
          </a:bodyPr>
          <a:lstStyle/>
          <a:p>
            <a:r>
              <a:rPr lang="es-EC" sz="3200" b="1" dirty="0"/>
              <a:t>PR= ES + ( R * TP </a:t>
            </a:r>
            <a:r>
              <a:rPr lang="es-EC" sz="3200" b="1" dirty="0" smtClean="0"/>
              <a:t>)</a:t>
            </a:r>
          </a:p>
          <a:p>
            <a:r>
              <a:rPr lang="es-EC" sz="3200" b="1" dirty="0" smtClean="0"/>
              <a:t>PR  = 450 + (90 * 2)</a:t>
            </a:r>
          </a:p>
          <a:p>
            <a:r>
              <a:rPr lang="es-EC" sz="3200" b="1" dirty="0" smtClean="0"/>
              <a:t>PR  = 630  galones</a:t>
            </a:r>
            <a:endParaRPr lang="es-EC" sz="3200" b="1" dirty="0"/>
          </a:p>
        </p:txBody>
      </p:sp>
      <p:sp>
        <p:nvSpPr>
          <p:cNvPr id="13" name="1 Título"/>
          <p:cNvSpPr txBox="1">
            <a:spLocks/>
          </p:cNvSpPr>
          <p:nvPr/>
        </p:nvSpPr>
        <p:spPr>
          <a:xfrm>
            <a:off x="826710" y="1668066"/>
            <a:ext cx="576749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s-EC" sz="2800" dirty="0" smtClean="0"/>
              <a:t>Calcular del punto de repedido</a:t>
            </a:r>
            <a:endParaRPr lang="es-EC" sz="2800" dirty="0"/>
          </a:p>
        </p:txBody>
      </p:sp>
      <p:sp>
        <p:nvSpPr>
          <p:cNvPr id="3" name="Título 2"/>
          <p:cNvSpPr>
            <a:spLocks noGrp="1"/>
          </p:cNvSpPr>
          <p:nvPr>
            <p:ph type="title"/>
          </p:nvPr>
        </p:nvSpPr>
        <p:spPr/>
        <p:txBody>
          <a:bodyPr/>
          <a:lstStyle/>
          <a:p>
            <a:endParaRPr lang="es-EC"/>
          </a:p>
        </p:txBody>
      </p:sp>
      <p:sp>
        <p:nvSpPr>
          <p:cNvPr id="8" name="Marcador de número de diapositiva 7"/>
          <p:cNvSpPr>
            <a:spLocks noGrp="1"/>
          </p:cNvSpPr>
          <p:nvPr>
            <p:ph type="sldNum" sz="quarter" idx="12"/>
          </p:nvPr>
        </p:nvSpPr>
        <p:spPr>
          <a:xfrm>
            <a:off x="8332188" y="6237312"/>
            <a:ext cx="611088" cy="365125"/>
          </a:xfrm>
        </p:spPr>
        <p:txBody>
          <a:bodyPr/>
          <a:lstStyle/>
          <a:p>
            <a:fld id="{9C45796D-F81B-42E6-8076-DF0575147E93}" type="slidenum">
              <a:rPr lang="es-EC" sz="2000" b="1" smtClean="0"/>
              <a:pPr/>
              <a:t>39</a:t>
            </a:fld>
            <a:endParaRPr lang="es-EC" b="1" dirty="0"/>
          </a:p>
        </p:txBody>
      </p:sp>
    </p:spTree>
    <p:extLst>
      <p:ext uri="{BB962C8B-B14F-4D97-AF65-F5344CB8AC3E}">
        <p14:creationId xmlns:p14="http://schemas.microsoft.com/office/powerpoint/2010/main" val="1667964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67544" y="-27384"/>
            <a:ext cx="8229600" cy="994122"/>
          </a:xfrm>
        </p:spPr>
        <p:txBody>
          <a:bodyPr>
            <a:noAutofit/>
          </a:bodyPr>
          <a:lstStyle/>
          <a:p>
            <a:r>
              <a:rPr lang="es-EC" sz="2800" b="1" dirty="0" smtClean="0">
                <a:ln w="12700">
                  <a:solidFill>
                    <a:schemeClr val="accent5"/>
                  </a:solidFill>
                  <a:prstDash val="solid"/>
                </a:ln>
                <a:pattFill prst="ltDnDiag">
                  <a:fgClr>
                    <a:schemeClr val="accent5">
                      <a:lumMod val="60000"/>
                      <a:lumOff val="40000"/>
                    </a:schemeClr>
                  </a:fgClr>
                  <a:bgClr>
                    <a:schemeClr val="bg1"/>
                  </a:bgClr>
                </a:pattFill>
              </a:rPr>
              <a:t>COMANDO DE GUARDACOSTAS DE LA ARMADA DEL ECUADOR</a:t>
            </a:r>
            <a:endParaRPr lang="es-EC" sz="2800"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152768841"/>
              </p:ext>
            </p:extLst>
          </p:nvPr>
        </p:nvGraphicFramePr>
        <p:xfrm>
          <a:off x="539552" y="1484784"/>
          <a:ext cx="8496944"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8535616" y="6356350"/>
            <a:ext cx="323056" cy="501650"/>
          </a:xfrm>
        </p:spPr>
        <p:txBody>
          <a:bodyPr/>
          <a:lstStyle/>
          <a:p>
            <a:fld id="{9C45796D-F81B-42E6-8076-DF0575147E93}" type="slidenum">
              <a:rPr lang="es-EC" sz="2400" b="1"/>
              <a:pPr/>
              <a:t>4</a:t>
            </a:fld>
            <a:endParaRPr lang="es-EC" sz="2400" b="1" dirty="0"/>
          </a:p>
        </p:txBody>
      </p:sp>
    </p:spTree>
    <p:extLst>
      <p:ext uri="{BB962C8B-B14F-4D97-AF65-F5344CB8AC3E}">
        <p14:creationId xmlns:p14="http://schemas.microsoft.com/office/powerpoint/2010/main" val="30111106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cxnSp>
        <p:nvCxnSpPr>
          <p:cNvPr id="5" name="4 Conector recto"/>
          <p:cNvCxnSpPr/>
          <p:nvPr/>
        </p:nvCxnSpPr>
        <p:spPr>
          <a:xfrm>
            <a:off x="1312241" y="1916832"/>
            <a:ext cx="0" cy="42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flipH="1">
            <a:off x="1312242" y="6165304"/>
            <a:ext cx="7364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1312241" y="4941168"/>
            <a:ext cx="64281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1312241" y="2780928"/>
            <a:ext cx="4528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flipV="1">
            <a:off x="1312241" y="3140968"/>
            <a:ext cx="792088"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2104329" y="2780928"/>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H="1" flipV="1">
            <a:off x="2157554" y="2807139"/>
            <a:ext cx="4036856" cy="3836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2174105" y="5582199"/>
            <a:ext cx="2097458" cy="7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623595" y="5120534"/>
            <a:ext cx="6855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646126" y="5589240"/>
            <a:ext cx="1656184" cy="461665"/>
          </a:xfrm>
          <a:prstGeom prst="rect">
            <a:avLst/>
          </a:prstGeom>
          <a:noFill/>
        </p:spPr>
        <p:txBody>
          <a:bodyPr wrap="square" rtlCol="0">
            <a:spAutoFit/>
          </a:bodyPr>
          <a:lstStyle/>
          <a:p>
            <a:r>
              <a:rPr lang="es-EC" sz="2400" dirty="0" smtClean="0"/>
              <a:t>TR=9 días</a:t>
            </a:r>
            <a:endParaRPr lang="es-EC" sz="2400" dirty="0"/>
          </a:p>
        </p:txBody>
      </p:sp>
      <p:sp>
        <p:nvSpPr>
          <p:cNvPr id="33" name="32 CuadroTexto"/>
          <p:cNvSpPr txBox="1"/>
          <p:nvPr/>
        </p:nvSpPr>
        <p:spPr>
          <a:xfrm>
            <a:off x="3386582" y="5097302"/>
            <a:ext cx="1185418" cy="338554"/>
          </a:xfrm>
          <a:prstGeom prst="rect">
            <a:avLst/>
          </a:prstGeom>
          <a:noFill/>
        </p:spPr>
        <p:txBody>
          <a:bodyPr wrap="square" rtlCol="0">
            <a:spAutoFit/>
          </a:bodyPr>
          <a:lstStyle/>
          <a:p>
            <a:r>
              <a:rPr lang="es-EC" sz="1600" dirty="0" smtClean="0"/>
              <a:t>TP=2 días</a:t>
            </a:r>
            <a:endParaRPr lang="es-EC" sz="1600" dirty="0"/>
          </a:p>
        </p:txBody>
      </p:sp>
      <p:cxnSp>
        <p:nvCxnSpPr>
          <p:cNvPr id="36" name="35 Conector recto de flecha"/>
          <p:cNvCxnSpPr/>
          <p:nvPr/>
        </p:nvCxnSpPr>
        <p:spPr>
          <a:xfrm>
            <a:off x="2174105" y="6597352"/>
            <a:ext cx="347801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3325463" y="6525344"/>
            <a:ext cx="1656184" cy="461665"/>
          </a:xfrm>
          <a:prstGeom prst="rect">
            <a:avLst/>
          </a:prstGeom>
          <a:noFill/>
        </p:spPr>
        <p:txBody>
          <a:bodyPr wrap="square" rtlCol="0">
            <a:spAutoFit/>
          </a:bodyPr>
          <a:lstStyle/>
          <a:p>
            <a:r>
              <a:rPr lang="es-EC" sz="2400" dirty="0" smtClean="0"/>
              <a:t>TC=14 días</a:t>
            </a:r>
            <a:endParaRPr lang="es-EC" sz="2400" dirty="0"/>
          </a:p>
        </p:txBody>
      </p:sp>
      <p:sp>
        <p:nvSpPr>
          <p:cNvPr id="39" name="38 Elipse"/>
          <p:cNvSpPr/>
          <p:nvPr/>
        </p:nvSpPr>
        <p:spPr>
          <a:xfrm flipH="1">
            <a:off x="3563903" y="4221088"/>
            <a:ext cx="14400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56 CuadroTexto"/>
          <p:cNvSpPr txBox="1"/>
          <p:nvPr/>
        </p:nvSpPr>
        <p:spPr>
          <a:xfrm>
            <a:off x="453108" y="2522652"/>
            <a:ext cx="1423416" cy="830997"/>
          </a:xfrm>
          <a:prstGeom prst="rect">
            <a:avLst/>
          </a:prstGeom>
          <a:noFill/>
        </p:spPr>
        <p:txBody>
          <a:bodyPr wrap="square" rtlCol="0">
            <a:spAutoFit/>
          </a:bodyPr>
          <a:lstStyle/>
          <a:p>
            <a:r>
              <a:rPr lang="es-EC" sz="1600" b="1" dirty="0" smtClean="0"/>
              <a:t>Inv. Max O</a:t>
            </a:r>
          </a:p>
          <a:p>
            <a:r>
              <a:rPr lang="es-EC" sz="1600" b="1" dirty="0" smtClean="0"/>
              <a:t>NO</a:t>
            </a:r>
          </a:p>
          <a:p>
            <a:r>
              <a:rPr lang="es-EC" sz="1600" b="1" dirty="0" smtClean="0"/>
              <a:t>1260gl</a:t>
            </a:r>
            <a:endParaRPr lang="es-EC" sz="1600" b="1" dirty="0"/>
          </a:p>
        </p:txBody>
      </p:sp>
      <p:sp>
        <p:nvSpPr>
          <p:cNvPr id="58" name="57 CuadroTexto"/>
          <p:cNvSpPr txBox="1"/>
          <p:nvPr/>
        </p:nvSpPr>
        <p:spPr>
          <a:xfrm>
            <a:off x="412280" y="4648766"/>
            <a:ext cx="1423416" cy="738664"/>
          </a:xfrm>
          <a:prstGeom prst="rect">
            <a:avLst/>
          </a:prstGeom>
          <a:noFill/>
        </p:spPr>
        <p:txBody>
          <a:bodyPr wrap="square" rtlCol="0">
            <a:spAutoFit/>
          </a:bodyPr>
          <a:lstStyle/>
          <a:p>
            <a:r>
              <a:rPr lang="es-EC" sz="1400" b="1" dirty="0" smtClean="0"/>
              <a:t>Inv. Min O</a:t>
            </a:r>
          </a:p>
          <a:p>
            <a:r>
              <a:rPr lang="es-EC" sz="1400" b="1" dirty="0" smtClean="0"/>
              <a:t>ES</a:t>
            </a:r>
          </a:p>
          <a:p>
            <a:r>
              <a:rPr lang="es-EC" sz="1400" b="1" dirty="0" smtClean="0"/>
              <a:t>450gl</a:t>
            </a:r>
            <a:endParaRPr lang="es-EC" sz="1400" b="1" dirty="0"/>
          </a:p>
        </p:txBody>
      </p:sp>
      <p:cxnSp>
        <p:nvCxnSpPr>
          <p:cNvPr id="60" name="59 Conector recto"/>
          <p:cNvCxnSpPr/>
          <p:nvPr/>
        </p:nvCxnSpPr>
        <p:spPr>
          <a:xfrm flipH="1">
            <a:off x="4355976" y="4648766"/>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flipH="1">
            <a:off x="4355976" y="4230173"/>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flipH="1">
            <a:off x="4355976" y="3849216"/>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H="1">
            <a:off x="4355976" y="3501008"/>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flipH="1">
            <a:off x="4355976" y="3140968"/>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H="1">
            <a:off x="4355976" y="2780928"/>
            <a:ext cx="2713" cy="27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flipH="1">
            <a:off x="589456" y="6165304"/>
            <a:ext cx="7364214"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73 CuadroTexto"/>
          <p:cNvSpPr txBox="1"/>
          <p:nvPr/>
        </p:nvSpPr>
        <p:spPr>
          <a:xfrm>
            <a:off x="8316416" y="6189196"/>
            <a:ext cx="984820" cy="369332"/>
          </a:xfrm>
          <a:prstGeom prst="rect">
            <a:avLst/>
          </a:prstGeom>
          <a:noFill/>
        </p:spPr>
        <p:txBody>
          <a:bodyPr wrap="square" rtlCol="0">
            <a:spAutoFit/>
          </a:bodyPr>
          <a:lstStyle/>
          <a:p>
            <a:r>
              <a:rPr lang="es-EC" dirty="0" smtClean="0"/>
              <a:t>Tiempo</a:t>
            </a:r>
            <a:endParaRPr lang="es-EC" dirty="0"/>
          </a:p>
        </p:txBody>
      </p:sp>
      <p:sp>
        <p:nvSpPr>
          <p:cNvPr id="75" name="74 CuadroTexto"/>
          <p:cNvSpPr txBox="1"/>
          <p:nvPr/>
        </p:nvSpPr>
        <p:spPr>
          <a:xfrm>
            <a:off x="499913" y="1547500"/>
            <a:ext cx="1208371" cy="369332"/>
          </a:xfrm>
          <a:prstGeom prst="rect">
            <a:avLst/>
          </a:prstGeom>
          <a:noFill/>
        </p:spPr>
        <p:txBody>
          <a:bodyPr wrap="square" rtlCol="0">
            <a:spAutoFit/>
          </a:bodyPr>
          <a:lstStyle/>
          <a:p>
            <a:r>
              <a:rPr lang="es-EC" dirty="0" smtClean="0"/>
              <a:t>Cantidad</a:t>
            </a:r>
            <a:endParaRPr lang="es-EC" dirty="0"/>
          </a:p>
        </p:txBody>
      </p:sp>
      <p:cxnSp>
        <p:nvCxnSpPr>
          <p:cNvPr id="76" name="75 Conector recto de flecha"/>
          <p:cNvCxnSpPr/>
          <p:nvPr/>
        </p:nvCxnSpPr>
        <p:spPr>
          <a:xfrm>
            <a:off x="4358689" y="6307648"/>
            <a:ext cx="129343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4355976" y="6273816"/>
            <a:ext cx="1656184" cy="369332"/>
          </a:xfrm>
          <a:prstGeom prst="rect">
            <a:avLst/>
          </a:prstGeom>
          <a:noFill/>
        </p:spPr>
        <p:txBody>
          <a:bodyPr wrap="square" rtlCol="0">
            <a:spAutoFit/>
          </a:bodyPr>
          <a:lstStyle/>
          <a:p>
            <a:r>
              <a:rPr lang="es-EC" dirty="0" smtClean="0"/>
              <a:t>NS= 5 días</a:t>
            </a:r>
            <a:endParaRPr lang="es-EC" dirty="0"/>
          </a:p>
        </p:txBody>
      </p:sp>
      <p:cxnSp>
        <p:nvCxnSpPr>
          <p:cNvPr id="90" name="89 Conector recto"/>
          <p:cNvCxnSpPr/>
          <p:nvPr/>
        </p:nvCxnSpPr>
        <p:spPr>
          <a:xfrm>
            <a:off x="3635896" y="4797152"/>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3635896" y="4581128"/>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3635896" y="4365104"/>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flipV="1">
            <a:off x="6216113" y="5820072"/>
            <a:ext cx="1148485" cy="4875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8" name="107 CuadroTexto"/>
          <p:cNvSpPr txBox="1"/>
          <p:nvPr/>
        </p:nvSpPr>
        <p:spPr>
          <a:xfrm>
            <a:off x="7308304" y="5589240"/>
            <a:ext cx="1584176" cy="369332"/>
          </a:xfrm>
          <a:prstGeom prst="rect">
            <a:avLst/>
          </a:prstGeom>
          <a:noFill/>
        </p:spPr>
        <p:txBody>
          <a:bodyPr wrap="square" rtlCol="0">
            <a:spAutoFit/>
          </a:bodyPr>
          <a:lstStyle/>
          <a:p>
            <a:r>
              <a:rPr lang="es-EC" dirty="0" smtClean="0"/>
              <a:t>Falta</a:t>
            </a:r>
          </a:p>
        </p:txBody>
      </p:sp>
      <p:cxnSp>
        <p:nvCxnSpPr>
          <p:cNvPr id="109" name="108 Conector recto"/>
          <p:cNvCxnSpPr/>
          <p:nvPr/>
        </p:nvCxnSpPr>
        <p:spPr>
          <a:xfrm flipH="1">
            <a:off x="4355976" y="5877272"/>
            <a:ext cx="1" cy="28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a:off x="4355976" y="5373216"/>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a:off x="4355976" y="5629890"/>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4355976" y="5085184"/>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123 Conector recto de flecha"/>
          <p:cNvCxnSpPr/>
          <p:nvPr/>
        </p:nvCxnSpPr>
        <p:spPr>
          <a:xfrm flipV="1">
            <a:off x="3686816" y="4033882"/>
            <a:ext cx="320766" cy="193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Marcador de número de diapositiva 10"/>
          <p:cNvSpPr>
            <a:spLocks noGrp="1"/>
          </p:cNvSpPr>
          <p:nvPr>
            <p:ph type="sldNum" sz="quarter" idx="12"/>
          </p:nvPr>
        </p:nvSpPr>
        <p:spPr>
          <a:xfrm>
            <a:off x="8613796" y="6448007"/>
            <a:ext cx="593028" cy="385018"/>
          </a:xfrm>
        </p:spPr>
        <p:txBody>
          <a:bodyPr/>
          <a:lstStyle/>
          <a:p>
            <a:fld id="{9C45796D-F81B-42E6-8076-DF0575147E93}" type="slidenum">
              <a:rPr lang="es-EC" sz="2400" b="1"/>
              <a:pPr/>
              <a:t>40</a:t>
            </a:fld>
            <a:endParaRPr lang="es-EC" sz="2400" b="1" dirty="0"/>
          </a:p>
        </p:txBody>
      </p:sp>
      <p:sp>
        <p:nvSpPr>
          <p:cNvPr id="45" name="44 CuadroTexto"/>
          <p:cNvSpPr txBox="1"/>
          <p:nvPr/>
        </p:nvSpPr>
        <p:spPr>
          <a:xfrm>
            <a:off x="4025255" y="3664550"/>
            <a:ext cx="4009156" cy="369332"/>
          </a:xfrm>
          <a:prstGeom prst="rect">
            <a:avLst/>
          </a:prstGeom>
          <a:noFill/>
        </p:spPr>
        <p:txBody>
          <a:bodyPr wrap="square" rtlCol="0">
            <a:spAutoFit/>
          </a:bodyPr>
          <a:lstStyle/>
          <a:p>
            <a:r>
              <a:rPr lang="es-EC" dirty="0" smtClean="0"/>
              <a:t>Punto de repedido = 630 galones</a:t>
            </a:r>
            <a:endParaRPr lang="es-EC" dirty="0"/>
          </a:p>
        </p:txBody>
      </p:sp>
    </p:spTree>
    <p:extLst>
      <p:ext uri="{BB962C8B-B14F-4D97-AF65-F5344CB8AC3E}">
        <p14:creationId xmlns:p14="http://schemas.microsoft.com/office/powerpoint/2010/main" val="12113966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cxnSp>
        <p:nvCxnSpPr>
          <p:cNvPr id="5" name="4 Conector recto"/>
          <p:cNvCxnSpPr/>
          <p:nvPr/>
        </p:nvCxnSpPr>
        <p:spPr>
          <a:xfrm>
            <a:off x="1312241" y="1916832"/>
            <a:ext cx="0" cy="42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flipH="1">
            <a:off x="1312242" y="6165304"/>
            <a:ext cx="7364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1312241" y="4941168"/>
            <a:ext cx="64281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1312241" y="2780928"/>
            <a:ext cx="4528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flipV="1">
            <a:off x="1312241" y="3140968"/>
            <a:ext cx="792088"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2104329" y="2780928"/>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H="1" flipV="1">
            <a:off x="2157554" y="2807140"/>
            <a:ext cx="2990510" cy="285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2174105" y="5582199"/>
            <a:ext cx="2097458" cy="7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576301" y="5043426"/>
            <a:ext cx="78238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646126" y="5589240"/>
            <a:ext cx="1656184" cy="461665"/>
          </a:xfrm>
          <a:prstGeom prst="rect">
            <a:avLst/>
          </a:prstGeom>
          <a:noFill/>
        </p:spPr>
        <p:txBody>
          <a:bodyPr wrap="square" rtlCol="0">
            <a:spAutoFit/>
          </a:bodyPr>
          <a:lstStyle/>
          <a:p>
            <a:r>
              <a:rPr lang="es-EC" sz="2400" dirty="0" smtClean="0"/>
              <a:t>TR=9 días</a:t>
            </a:r>
            <a:endParaRPr lang="es-EC" sz="2400" dirty="0"/>
          </a:p>
        </p:txBody>
      </p:sp>
      <p:sp>
        <p:nvSpPr>
          <p:cNvPr id="33" name="32 CuadroTexto"/>
          <p:cNvSpPr txBox="1"/>
          <p:nvPr/>
        </p:nvSpPr>
        <p:spPr>
          <a:xfrm>
            <a:off x="3674614" y="5085184"/>
            <a:ext cx="1185418" cy="338554"/>
          </a:xfrm>
          <a:prstGeom prst="rect">
            <a:avLst/>
          </a:prstGeom>
          <a:noFill/>
        </p:spPr>
        <p:txBody>
          <a:bodyPr wrap="square" rtlCol="0">
            <a:spAutoFit/>
          </a:bodyPr>
          <a:lstStyle/>
          <a:p>
            <a:r>
              <a:rPr lang="es-EC" sz="1600" dirty="0" smtClean="0"/>
              <a:t>TP=2 días</a:t>
            </a:r>
            <a:endParaRPr lang="es-EC" sz="1600" dirty="0"/>
          </a:p>
        </p:txBody>
      </p:sp>
      <p:cxnSp>
        <p:nvCxnSpPr>
          <p:cNvPr id="36" name="35 Conector recto de flecha"/>
          <p:cNvCxnSpPr/>
          <p:nvPr/>
        </p:nvCxnSpPr>
        <p:spPr>
          <a:xfrm>
            <a:off x="2174105" y="6597352"/>
            <a:ext cx="347801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3325463" y="6525344"/>
            <a:ext cx="1656184" cy="461665"/>
          </a:xfrm>
          <a:prstGeom prst="rect">
            <a:avLst/>
          </a:prstGeom>
          <a:noFill/>
        </p:spPr>
        <p:txBody>
          <a:bodyPr wrap="square" rtlCol="0">
            <a:spAutoFit/>
          </a:bodyPr>
          <a:lstStyle/>
          <a:p>
            <a:r>
              <a:rPr lang="es-EC" sz="2400" dirty="0" smtClean="0"/>
              <a:t>TC=14 días</a:t>
            </a:r>
            <a:endParaRPr lang="es-EC" sz="2400" dirty="0"/>
          </a:p>
        </p:txBody>
      </p:sp>
      <p:sp>
        <p:nvSpPr>
          <p:cNvPr id="39" name="38 Elipse"/>
          <p:cNvSpPr/>
          <p:nvPr/>
        </p:nvSpPr>
        <p:spPr>
          <a:xfrm flipH="1">
            <a:off x="3563888" y="4221088"/>
            <a:ext cx="14400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56 CuadroTexto"/>
          <p:cNvSpPr txBox="1"/>
          <p:nvPr/>
        </p:nvSpPr>
        <p:spPr>
          <a:xfrm>
            <a:off x="472600" y="1976143"/>
            <a:ext cx="1423416" cy="830997"/>
          </a:xfrm>
          <a:prstGeom prst="rect">
            <a:avLst/>
          </a:prstGeom>
          <a:noFill/>
        </p:spPr>
        <p:txBody>
          <a:bodyPr wrap="square" rtlCol="0">
            <a:spAutoFit/>
          </a:bodyPr>
          <a:lstStyle/>
          <a:p>
            <a:r>
              <a:rPr lang="es-EC" sz="1600" b="1" dirty="0" smtClean="0"/>
              <a:t>Inv. Max O</a:t>
            </a:r>
          </a:p>
          <a:p>
            <a:r>
              <a:rPr lang="es-EC" sz="1600" b="1" dirty="0" smtClean="0"/>
              <a:t>NO</a:t>
            </a:r>
          </a:p>
          <a:p>
            <a:r>
              <a:rPr lang="es-EC" sz="1600" b="1" dirty="0" smtClean="0"/>
              <a:t>1260gl</a:t>
            </a:r>
            <a:endParaRPr lang="es-EC" sz="1600" b="1" dirty="0"/>
          </a:p>
        </p:txBody>
      </p:sp>
      <p:sp>
        <p:nvSpPr>
          <p:cNvPr id="58" name="57 CuadroTexto"/>
          <p:cNvSpPr txBox="1"/>
          <p:nvPr/>
        </p:nvSpPr>
        <p:spPr>
          <a:xfrm>
            <a:off x="441688" y="4280000"/>
            <a:ext cx="1423416" cy="738664"/>
          </a:xfrm>
          <a:prstGeom prst="rect">
            <a:avLst/>
          </a:prstGeom>
          <a:noFill/>
        </p:spPr>
        <p:txBody>
          <a:bodyPr wrap="square" rtlCol="0">
            <a:spAutoFit/>
          </a:bodyPr>
          <a:lstStyle/>
          <a:p>
            <a:r>
              <a:rPr lang="es-EC" sz="1400" b="1" dirty="0" smtClean="0"/>
              <a:t>Inv. Min O</a:t>
            </a:r>
          </a:p>
          <a:p>
            <a:r>
              <a:rPr lang="es-EC" sz="1400" b="1" dirty="0" smtClean="0"/>
              <a:t>ES</a:t>
            </a:r>
          </a:p>
          <a:p>
            <a:r>
              <a:rPr lang="es-EC" sz="1400" b="1" dirty="0" smtClean="0"/>
              <a:t>450gl</a:t>
            </a:r>
            <a:endParaRPr lang="es-EC" sz="1400" b="1" dirty="0"/>
          </a:p>
        </p:txBody>
      </p:sp>
      <p:cxnSp>
        <p:nvCxnSpPr>
          <p:cNvPr id="71" name="70 Conector recto"/>
          <p:cNvCxnSpPr/>
          <p:nvPr/>
        </p:nvCxnSpPr>
        <p:spPr>
          <a:xfrm flipH="1">
            <a:off x="589456" y="6165304"/>
            <a:ext cx="7364214"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73 CuadroTexto"/>
          <p:cNvSpPr txBox="1"/>
          <p:nvPr/>
        </p:nvSpPr>
        <p:spPr>
          <a:xfrm>
            <a:off x="8316416" y="6189196"/>
            <a:ext cx="984820" cy="369332"/>
          </a:xfrm>
          <a:prstGeom prst="rect">
            <a:avLst/>
          </a:prstGeom>
          <a:noFill/>
        </p:spPr>
        <p:txBody>
          <a:bodyPr wrap="square" rtlCol="0">
            <a:spAutoFit/>
          </a:bodyPr>
          <a:lstStyle/>
          <a:p>
            <a:r>
              <a:rPr lang="es-EC" dirty="0" smtClean="0"/>
              <a:t>Tiempo</a:t>
            </a:r>
            <a:endParaRPr lang="es-EC" dirty="0"/>
          </a:p>
        </p:txBody>
      </p:sp>
      <p:sp>
        <p:nvSpPr>
          <p:cNvPr id="75" name="74 CuadroTexto"/>
          <p:cNvSpPr txBox="1"/>
          <p:nvPr/>
        </p:nvSpPr>
        <p:spPr>
          <a:xfrm>
            <a:off x="499913" y="1547500"/>
            <a:ext cx="1208371" cy="369332"/>
          </a:xfrm>
          <a:prstGeom prst="rect">
            <a:avLst/>
          </a:prstGeom>
          <a:noFill/>
        </p:spPr>
        <p:txBody>
          <a:bodyPr wrap="square" rtlCol="0">
            <a:spAutoFit/>
          </a:bodyPr>
          <a:lstStyle/>
          <a:p>
            <a:r>
              <a:rPr lang="es-EC" dirty="0" smtClean="0"/>
              <a:t>Cantidad</a:t>
            </a:r>
            <a:endParaRPr lang="es-EC" dirty="0"/>
          </a:p>
        </p:txBody>
      </p:sp>
      <p:cxnSp>
        <p:nvCxnSpPr>
          <p:cNvPr id="76" name="75 Conector recto de flecha"/>
          <p:cNvCxnSpPr/>
          <p:nvPr/>
        </p:nvCxnSpPr>
        <p:spPr>
          <a:xfrm>
            <a:off x="4358689" y="6307648"/>
            <a:ext cx="129343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4355976" y="6273816"/>
            <a:ext cx="1656184" cy="369332"/>
          </a:xfrm>
          <a:prstGeom prst="rect">
            <a:avLst/>
          </a:prstGeom>
          <a:noFill/>
        </p:spPr>
        <p:txBody>
          <a:bodyPr wrap="square" rtlCol="0">
            <a:spAutoFit/>
          </a:bodyPr>
          <a:lstStyle/>
          <a:p>
            <a:r>
              <a:rPr lang="es-EC" dirty="0" smtClean="0"/>
              <a:t>NS= 5 días</a:t>
            </a:r>
            <a:endParaRPr lang="es-EC" dirty="0"/>
          </a:p>
        </p:txBody>
      </p:sp>
      <p:cxnSp>
        <p:nvCxnSpPr>
          <p:cNvPr id="107" name="106 Conector recto de flecha"/>
          <p:cNvCxnSpPr/>
          <p:nvPr/>
        </p:nvCxnSpPr>
        <p:spPr>
          <a:xfrm flipV="1">
            <a:off x="7066265" y="5805264"/>
            <a:ext cx="1148485" cy="487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107 CuadroTexto"/>
          <p:cNvSpPr txBox="1"/>
          <p:nvPr/>
        </p:nvSpPr>
        <p:spPr>
          <a:xfrm>
            <a:off x="7760488" y="5132119"/>
            <a:ext cx="1584176" cy="646331"/>
          </a:xfrm>
          <a:prstGeom prst="rect">
            <a:avLst/>
          </a:prstGeom>
          <a:noFill/>
        </p:spPr>
        <p:txBody>
          <a:bodyPr wrap="square" rtlCol="0">
            <a:spAutoFit/>
          </a:bodyPr>
          <a:lstStyle/>
          <a:p>
            <a:r>
              <a:rPr lang="es-EC" dirty="0" smtClean="0"/>
              <a:t>Falta o rotura de stock</a:t>
            </a:r>
          </a:p>
        </p:txBody>
      </p:sp>
      <p:cxnSp>
        <p:nvCxnSpPr>
          <p:cNvPr id="109" name="108 Conector recto"/>
          <p:cNvCxnSpPr/>
          <p:nvPr/>
        </p:nvCxnSpPr>
        <p:spPr>
          <a:xfrm flipH="1">
            <a:off x="4355975" y="5768389"/>
            <a:ext cx="1" cy="28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a:off x="4355976" y="5373216"/>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a:off x="4355976" y="5629890"/>
            <a:ext cx="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4355976" y="5085184"/>
            <a:ext cx="1"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Marcador de número de diapositiva 10"/>
          <p:cNvSpPr>
            <a:spLocks noGrp="1"/>
          </p:cNvSpPr>
          <p:nvPr>
            <p:ph type="sldNum" sz="quarter" idx="12"/>
          </p:nvPr>
        </p:nvSpPr>
        <p:spPr>
          <a:xfrm>
            <a:off x="8613796" y="6448007"/>
            <a:ext cx="593028" cy="385018"/>
          </a:xfrm>
        </p:spPr>
        <p:txBody>
          <a:bodyPr/>
          <a:lstStyle/>
          <a:p>
            <a:fld id="{9C45796D-F81B-42E6-8076-DF0575147E93}" type="slidenum">
              <a:rPr lang="es-EC" sz="2400" b="1"/>
              <a:pPr/>
              <a:t>41</a:t>
            </a:fld>
            <a:endParaRPr lang="es-EC" sz="2400" b="1" dirty="0"/>
          </a:p>
        </p:txBody>
      </p:sp>
      <p:cxnSp>
        <p:nvCxnSpPr>
          <p:cNvPr id="13" name="12 Conector recto"/>
          <p:cNvCxnSpPr/>
          <p:nvPr/>
        </p:nvCxnSpPr>
        <p:spPr>
          <a:xfrm>
            <a:off x="5148064" y="5206995"/>
            <a:ext cx="0" cy="454253"/>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50 Conector recto"/>
          <p:cNvCxnSpPr/>
          <p:nvPr/>
        </p:nvCxnSpPr>
        <p:spPr>
          <a:xfrm>
            <a:off x="5148064" y="5206995"/>
            <a:ext cx="1639440" cy="1436153"/>
          </a:xfrm>
          <a:prstGeom prst="line">
            <a:avLst/>
          </a:prstGeom>
        </p:spPr>
        <p:style>
          <a:lnRef idx="1">
            <a:schemeClr val="accent2"/>
          </a:lnRef>
          <a:fillRef idx="0">
            <a:schemeClr val="accent2"/>
          </a:fillRef>
          <a:effectRef idx="0">
            <a:schemeClr val="accent2"/>
          </a:effectRef>
          <a:fontRef idx="minor">
            <a:schemeClr val="tx1"/>
          </a:fontRef>
        </p:style>
      </p:cxnSp>
      <p:sp>
        <p:nvSpPr>
          <p:cNvPr id="72" name="71 CuadroTexto"/>
          <p:cNvSpPr txBox="1"/>
          <p:nvPr/>
        </p:nvSpPr>
        <p:spPr>
          <a:xfrm>
            <a:off x="755576" y="5497487"/>
            <a:ext cx="1423416" cy="307777"/>
          </a:xfrm>
          <a:prstGeom prst="rect">
            <a:avLst/>
          </a:prstGeom>
          <a:noFill/>
        </p:spPr>
        <p:txBody>
          <a:bodyPr wrap="square" rtlCol="0">
            <a:spAutoFit/>
          </a:bodyPr>
          <a:lstStyle/>
          <a:p>
            <a:r>
              <a:rPr lang="es-EC" sz="1400" b="1" dirty="0" smtClean="0"/>
              <a:t>180gl</a:t>
            </a:r>
            <a:endParaRPr lang="es-EC" sz="1400" b="1" dirty="0"/>
          </a:p>
        </p:txBody>
      </p:sp>
      <p:sp>
        <p:nvSpPr>
          <p:cNvPr id="73" name="72 CuadroTexto"/>
          <p:cNvSpPr txBox="1"/>
          <p:nvPr/>
        </p:nvSpPr>
        <p:spPr>
          <a:xfrm>
            <a:off x="3900657" y="3946142"/>
            <a:ext cx="1423416" cy="307777"/>
          </a:xfrm>
          <a:prstGeom prst="rect">
            <a:avLst/>
          </a:prstGeom>
          <a:noFill/>
        </p:spPr>
        <p:txBody>
          <a:bodyPr wrap="square" rtlCol="0">
            <a:spAutoFit/>
          </a:bodyPr>
          <a:lstStyle/>
          <a:p>
            <a:r>
              <a:rPr lang="es-EC" sz="1400" b="1" dirty="0" smtClean="0"/>
              <a:t>Q= 180gl</a:t>
            </a:r>
            <a:endParaRPr lang="es-EC" sz="1400" b="1" dirty="0"/>
          </a:p>
        </p:txBody>
      </p:sp>
      <p:cxnSp>
        <p:nvCxnSpPr>
          <p:cNvPr id="77" name="76 Conector recto de flecha"/>
          <p:cNvCxnSpPr/>
          <p:nvPr/>
        </p:nvCxnSpPr>
        <p:spPr>
          <a:xfrm>
            <a:off x="4355975" y="5717002"/>
            <a:ext cx="78238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8" name="77 CuadroTexto"/>
          <p:cNvSpPr txBox="1"/>
          <p:nvPr/>
        </p:nvSpPr>
        <p:spPr>
          <a:xfrm>
            <a:off x="4394694" y="5723332"/>
            <a:ext cx="789374" cy="338554"/>
          </a:xfrm>
          <a:prstGeom prst="rect">
            <a:avLst/>
          </a:prstGeom>
          <a:noFill/>
        </p:spPr>
        <p:txBody>
          <a:bodyPr wrap="square" rtlCol="0">
            <a:spAutoFit/>
          </a:bodyPr>
          <a:lstStyle/>
          <a:p>
            <a:r>
              <a:rPr lang="es-EC" sz="1600" dirty="0" smtClean="0"/>
              <a:t>3 días</a:t>
            </a:r>
            <a:endParaRPr lang="es-EC" sz="1600" dirty="0"/>
          </a:p>
        </p:txBody>
      </p:sp>
      <p:sp>
        <p:nvSpPr>
          <p:cNvPr id="81" name="80 CuadroTexto"/>
          <p:cNvSpPr txBox="1"/>
          <p:nvPr/>
        </p:nvSpPr>
        <p:spPr>
          <a:xfrm>
            <a:off x="5076056" y="4956839"/>
            <a:ext cx="1423416" cy="307777"/>
          </a:xfrm>
          <a:prstGeom prst="rect">
            <a:avLst/>
          </a:prstGeom>
          <a:noFill/>
        </p:spPr>
        <p:txBody>
          <a:bodyPr wrap="square" rtlCol="0">
            <a:spAutoFit/>
          </a:bodyPr>
          <a:lstStyle/>
          <a:p>
            <a:r>
              <a:rPr lang="es-EC" sz="1400" b="1" dirty="0" smtClean="0"/>
              <a:t>360gl</a:t>
            </a:r>
            <a:endParaRPr lang="es-EC" sz="1400" b="1" dirty="0"/>
          </a:p>
        </p:txBody>
      </p:sp>
      <p:sp>
        <p:nvSpPr>
          <p:cNvPr id="82" name="81 CuadroTexto"/>
          <p:cNvSpPr txBox="1"/>
          <p:nvPr/>
        </p:nvSpPr>
        <p:spPr>
          <a:xfrm>
            <a:off x="5364088" y="5209455"/>
            <a:ext cx="1423416" cy="307777"/>
          </a:xfrm>
          <a:prstGeom prst="rect">
            <a:avLst/>
          </a:prstGeom>
          <a:noFill/>
        </p:spPr>
        <p:txBody>
          <a:bodyPr wrap="square" rtlCol="0">
            <a:spAutoFit/>
          </a:bodyPr>
          <a:lstStyle/>
          <a:p>
            <a:r>
              <a:rPr lang="es-EC" sz="1400" b="1" dirty="0" smtClean="0"/>
              <a:t>270gl</a:t>
            </a:r>
            <a:endParaRPr lang="es-EC" sz="1400" b="1" dirty="0"/>
          </a:p>
        </p:txBody>
      </p:sp>
      <p:sp>
        <p:nvSpPr>
          <p:cNvPr id="83" name="82 CuadroTexto"/>
          <p:cNvSpPr txBox="1"/>
          <p:nvPr/>
        </p:nvSpPr>
        <p:spPr>
          <a:xfrm>
            <a:off x="5652120" y="5445224"/>
            <a:ext cx="1423416" cy="307777"/>
          </a:xfrm>
          <a:prstGeom prst="rect">
            <a:avLst/>
          </a:prstGeom>
          <a:noFill/>
        </p:spPr>
        <p:txBody>
          <a:bodyPr wrap="square" rtlCol="0">
            <a:spAutoFit/>
          </a:bodyPr>
          <a:lstStyle/>
          <a:p>
            <a:r>
              <a:rPr lang="es-EC" sz="1400" b="1" dirty="0" smtClean="0"/>
              <a:t>180gl</a:t>
            </a:r>
            <a:endParaRPr lang="es-EC" sz="1400" b="1" dirty="0"/>
          </a:p>
        </p:txBody>
      </p:sp>
      <p:sp>
        <p:nvSpPr>
          <p:cNvPr id="84" name="83 CuadroTexto"/>
          <p:cNvSpPr txBox="1"/>
          <p:nvPr/>
        </p:nvSpPr>
        <p:spPr>
          <a:xfrm>
            <a:off x="5940152" y="5733257"/>
            <a:ext cx="850203" cy="307777"/>
          </a:xfrm>
          <a:prstGeom prst="rect">
            <a:avLst/>
          </a:prstGeom>
          <a:noFill/>
        </p:spPr>
        <p:txBody>
          <a:bodyPr wrap="square" rtlCol="0">
            <a:spAutoFit/>
          </a:bodyPr>
          <a:lstStyle/>
          <a:p>
            <a:r>
              <a:rPr lang="es-EC" sz="1400" b="1" dirty="0" smtClean="0"/>
              <a:t>90gl</a:t>
            </a:r>
            <a:endParaRPr lang="es-EC" sz="1400" b="1" dirty="0"/>
          </a:p>
        </p:txBody>
      </p:sp>
      <p:sp>
        <p:nvSpPr>
          <p:cNvPr id="85" name="84 CuadroTexto"/>
          <p:cNvSpPr txBox="1"/>
          <p:nvPr/>
        </p:nvSpPr>
        <p:spPr>
          <a:xfrm>
            <a:off x="6211720" y="5927903"/>
            <a:ext cx="575784" cy="307777"/>
          </a:xfrm>
          <a:prstGeom prst="rect">
            <a:avLst/>
          </a:prstGeom>
          <a:noFill/>
        </p:spPr>
        <p:txBody>
          <a:bodyPr wrap="square" rtlCol="0">
            <a:spAutoFit/>
          </a:bodyPr>
          <a:lstStyle/>
          <a:p>
            <a:r>
              <a:rPr lang="es-EC" sz="1400" b="1" dirty="0" smtClean="0"/>
              <a:t>0gl</a:t>
            </a:r>
            <a:endParaRPr lang="es-EC" sz="1400" b="1" dirty="0"/>
          </a:p>
        </p:txBody>
      </p:sp>
      <p:sp>
        <p:nvSpPr>
          <p:cNvPr id="52" name="51 Triángulo rectángulo"/>
          <p:cNvSpPr/>
          <p:nvPr/>
        </p:nvSpPr>
        <p:spPr>
          <a:xfrm rot="10800000">
            <a:off x="6362650" y="6189196"/>
            <a:ext cx="703615" cy="56698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52 Rectángulo"/>
          <p:cNvSpPr/>
          <p:nvPr/>
        </p:nvSpPr>
        <p:spPr>
          <a:xfrm>
            <a:off x="5652120" y="1052736"/>
            <a:ext cx="3156706"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dirty="0" smtClean="0"/>
              <a:t>Falta de material</a:t>
            </a:r>
          </a:p>
          <a:p>
            <a:pPr algn="just"/>
            <a:r>
              <a:rPr lang="es-EC" dirty="0" smtClean="0"/>
              <a:t>Gastar demasiado dinero</a:t>
            </a:r>
          </a:p>
          <a:p>
            <a:pPr algn="just"/>
            <a:r>
              <a:rPr lang="es-EC" dirty="0" smtClean="0"/>
              <a:t>Hacer compras  de emergencia</a:t>
            </a:r>
          </a:p>
          <a:p>
            <a:pPr algn="just"/>
            <a:r>
              <a:rPr lang="es-EC" dirty="0" smtClean="0"/>
              <a:t>Maquina o embarcaciones paradas</a:t>
            </a:r>
            <a:endParaRPr lang="es-EC" dirty="0"/>
          </a:p>
        </p:txBody>
      </p:sp>
    </p:spTree>
    <p:extLst>
      <p:ext uri="{BB962C8B-B14F-4D97-AF65-F5344CB8AC3E}">
        <p14:creationId xmlns:p14="http://schemas.microsoft.com/office/powerpoint/2010/main" val="35969811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ircle(in)">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circle(in)">
                                      <p:cBhvr>
                                        <p:cTn id="12" dur="2000"/>
                                        <p:tgtEl>
                                          <p:spTgt spid="7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circle(in)">
                                      <p:cBhvr>
                                        <p:cTn id="15" dur="20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circle(in)">
                                      <p:cBhvr>
                                        <p:cTn id="20" dur="20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circle(in)">
                                      <p:cBhvr>
                                        <p:cTn id="34" dur="20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par>
                                <p:cTn id="56" presetID="22" presetClass="entr" presetSubtype="4" fill="hold"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ipe(down)">
                                      <p:cBhvr>
                                        <p:cTn id="58" dur="500"/>
                                        <p:tgtEl>
                                          <p:spTgt spid="10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down)">
                                      <p:cBhvr>
                                        <p:cTn id="61" dur="500"/>
                                        <p:tgtEl>
                                          <p:spTgt spid="10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72" grpId="0"/>
      <p:bldP spid="73" grpId="0"/>
      <p:bldP spid="78" grpId="0"/>
      <p:bldP spid="81" grpId="0"/>
      <p:bldP spid="82" grpId="0"/>
      <p:bldP spid="83" grpId="0"/>
      <p:bldP spid="84" grpId="0"/>
      <p:bldP spid="85" grpId="0"/>
      <p:bldP spid="52" grpId="0" animBg="1"/>
      <p:bldP spid="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88640"/>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CONCLUSIONES</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3" name="2 Marcador de contenido"/>
          <p:cNvSpPr>
            <a:spLocks noGrp="1"/>
          </p:cNvSpPr>
          <p:nvPr>
            <p:ph idx="1"/>
          </p:nvPr>
        </p:nvSpPr>
        <p:spPr>
          <a:xfrm>
            <a:off x="467544" y="1340768"/>
            <a:ext cx="8229600" cy="4525963"/>
          </a:xfrm>
        </p:spPr>
        <p:txBody>
          <a:bodyPr/>
          <a:lstStyle/>
          <a:p>
            <a:pPr lvl="0" algn="just"/>
            <a:r>
              <a:rPr lang="es-EC" sz="1800" dirty="0"/>
              <a:t>La falta de la aplicación de la Logística Operativa en el Comando de Guardacostas, evidencia que el proceso de abastecimiento es demorado, debido a que el personal operativo del COGUAR notifica los requerimientos de recursos materiales al </a:t>
            </a:r>
            <a:r>
              <a:rPr lang="es-EC" sz="1800" dirty="0" smtClean="0"/>
              <a:t>Comandante, </a:t>
            </a:r>
            <a:r>
              <a:rPr lang="es-EC" sz="1800" dirty="0"/>
              <a:t>las bodegas no tienen existencias para suplirlas, </a:t>
            </a:r>
            <a:r>
              <a:rPr lang="es-EC" sz="1800" dirty="0" smtClean="0"/>
              <a:t>lo </a:t>
            </a:r>
            <a:r>
              <a:rPr lang="es-EC" sz="1800" dirty="0"/>
              <a:t>que perjudica la eficiencia de las operaciones de patrullaje en el área marítima del Ecuador.</a:t>
            </a:r>
          </a:p>
          <a:p>
            <a:pPr algn="just"/>
            <a:endParaRPr lang="es-EC" sz="1800" dirty="0"/>
          </a:p>
          <a:p>
            <a:pPr lvl="0" algn="just"/>
            <a:r>
              <a:rPr lang="es-EC" sz="1800" dirty="0"/>
              <a:t>La falta de asignación de recursos económicos por parte </a:t>
            </a:r>
            <a:r>
              <a:rPr lang="es-EC" sz="1800" dirty="0" smtClean="0"/>
              <a:t>del </a:t>
            </a:r>
            <a:r>
              <a:rPr lang="es-EC" sz="1800" dirty="0"/>
              <a:t>E</a:t>
            </a:r>
            <a:r>
              <a:rPr lang="es-EC" sz="1800" dirty="0" smtClean="0"/>
              <a:t>stado</a:t>
            </a:r>
            <a:r>
              <a:rPr lang="es-EC" sz="1800" dirty="0"/>
              <a:t>, es </a:t>
            </a:r>
            <a:r>
              <a:rPr lang="es-EC" sz="1800" dirty="0" smtClean="0"/>
              <a:t>una de las  causas </a:t>
            </a:r>
            <a:r>
              <a:rPr lang="es-EC" sz="1800" dirty="0"/>
              <a:t>por la cual, no se ha podido cumplir la totalidad de las operaciones de control marítimo, ocasionando un aumento de amenazas asimétricas en contra de la población. </a:t>
            </a:r>
          </a:p>
          <a:p>
            <a:pPr marL="0" indent="0" algn="just">
              <a:buNone/>
            </a:pPr>
            <a:endParaRPr lang="es-EC" sz="1800" dirty="0"/>
          </a:p>
          <a:p>
            <a:pPr lvl="0" algn="just"/>
            <a:r>
              <a:rPr lang="es-EC" sz="1800" dirty="0"/>
              <a:t>La ausencia de un adecuado método para el manejo de un inventario, así como la falta de un Plan Operativo Anual acorde a la realidad económica que está atravesando la institución, perjudica el abastecimiento de las unidades guardacostas produciendo una demora en la satisfacción de los requerimientos de las mismas. </a:t>
            </a:r>
          </a:p>
          <a:p>
            <a:pPr algn="just"/>
            <a:endParaRPr lang="es-EC" sz="1800" dirty="0"/>
          </a:p>
          <a:p>
            <a:pPr algn="just"/>
            <a:endParaRPr lang="es-EC" sz="1800" dirty="0"/>
          </a:p>
        </p:txBody>
      </p:sp>
      <p:sp>
        <p:nvSpPr>
          <p:cNvPr id="7" name="Marcador de número de diapositiva 6"/>
          <p:cNvSpPr>
            <a:spLocks noGrp="1"/>
          </p:cNvSpPr>
          <p:nvPr>
            <p:ph type="sldNum" sz="quarter" idx="12"/>
          </p:nvPr>
        </p:nvSpPr>
        <p:spPr>
          <a:xfrm>
            <a:off x="8233472" y="6407537"/>
            <a:ext cx="467072" cy="385018"/>
          </a:xfrm>
        </p:spPr>
        <p:txBody>
          <a:bodyPr/>
          <a:lstStyle/>
          <a:p>
            <a:fld id="{9C45796D-F81B-42E6-8076-DF0575147E93}" type="slidenum">
              <a:rPr lang="es-EC" sz="2000" b="1" smtClean="0"/>
              <a:pPr/>
              <a:t>42</a:t>
            </a:fld>
            <a:endParaRPr lang="es-EC" sz="2000" b="1" dirty="0"/>
          </a:p>
        </p:txBody>
      </p:sp>
    </p:spTree>
    <p:extLst>
      <p:ext uri="{BB962C8B-B14F-4D97-AF65-F5344CB8AC3E}">
        <p14:creationId xmlns:p14="http://schemas.microsoft.com/office/powerpoint/2010/main" val="2226570490"/>
      </p:ext>
    </p:extLst>
  </p:cSld>
  <p:clrMapOvr>
    <a:masterClrMapping/>
  </p:clrMapOvr>
  <p:transition spd="slow">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16632"/>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RECOMENDACIONES</a:t>
            </a:r>
            <a:br>
              <a:rPr lang="es-EC" b="1" dirty="0" smtClean="0">
                <a:ln w="12700">
                  <a:solidFill>
                    <a:schemeClr val="accent5"/>
                  </a:solidFill>
                  <a:prstDash val="solid"/>
                </a:ln>
                <a:pattFill prst="ltDnDiag">
                  <a:fgClr>
                    <a:schemeClr val="accent5">
                      <a:lumMod val="60000"/>
                      <a:lumOff val="40000"/>
                    </a:schemeClr>
                  </a:fgClr>
                  <a:bgClr>
                    <a:schemeClr val="bg1"/>
                  </a:bgClr>
                </a:pattFill>
              </a:rPr>
            </a:b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3" name="2 Marcador de contenido"/>
          <p:cNvSpPr>
            <a:spLocks noGrp="1"/>
          </p:cNvSpPr>
          <p:nvPr>
            <p:ph idx="1"/>
          </p:nvPr>
        </p:nvSpPr>
        <p:spPr>
          <a:xfrm>
            <a:off x="683568" y="1268760"/>
            <a:ext cx="8229600" cy="4525963"/>
          </a:xfrm>
        </p:spPr>
        <p:txBody>
          <a:bodyPr/>
          <a:lstStyle/>
          <a:p>
            <a:pPr lvl="0" algn="just"/>
            <a:r>
              <a:rPr lang="es-EC" sz="1800" dirty="0"/>
              <a:t>Aplicar un sistema de gestión administrativa adecuado que les permita planificar los recursos y la previsión de los materiales e insumos, contribuirá en la reducción de riesgos de paralizaciones en los procesos operativos de patrullaje y control marítimo.</a:t>
            </a:r>
          </a:p>
          <a:p>
            <a:pPr algn="just"/>
            <a:endParaRPr lang="es-EC" sz="1800" dirty="0"/>
          </a:p>
          <a:p>
            <a:pPr lvl="0" algn="just"/>
            <a:r>
              <a:rPr lang="es-EC" sz="1800" dirty="0"/>
              <a:t>Concienciar a las autoridades políticas de turno, que la lucha en contra de las amenazas asimétricas que afectan a la población civil, contribuye a la seguridad interna del Estado, consagrada en la Constitución de la República, en su art.162, para obtener los recursos económicos necesarios que permitan cumplir con todas las operaciones marítimas planificadas.</a:t>
            </a:r>
          </a:p>
          <a:p>
            <a:pPr algn="just"/>
            <a:endParaRPr lang="es-EC" sz="1800" dirty="0"/>
          </a:p>
          <a:p>
            <a:pPr lvl="0" algn="just"/>
            <a:r>
              <a:rPr lang="es-EC" sz="1800" dirty="0"/>
              <a:t>Emplear métodos adecuados para el manejo de inventarios, de acuerdo a las políticas establecidas en el Plan de Logística Operativa propuesto, siendo importante la coordinación de estas actividades para mejorar la eficiencia del abastecimiento entre las diferentes unidades operativas y administrativas, lo que contribuirá en  la optimización de los materiales y repuestos, evitando la compra innecesaria de los mismos.</a:t>
            </a:r>
          </a:p>
          <a:p>
            <a:pPr algn="just"/>
            <a:endParaRPr lang="es-EC" sz="1800" dirty="0"/>
          </a:p>
          <a:p>
            <a:pPr algn="just"/>
            <a:endParaRPr lang="es-EC" sz="1800" dirty="0"/>
          </a:p>
        </p:txBody>
      </p:sp>
      <p:sp>
        <p:nvSpPr>
          <p:cNvPr id="7" name="Marcador de número de diapositiva 6"/>
          <p:cNvSpPr>
            <a:spLocks noGrp="1"/>
          </p:cNvSpPr>
          <p:nvPr>
            <p:ph type="sldNum" sz="quarter" idx="12"/>
          </p:nvPr>
        </p:nvSpPr>
        <p:spPr>
          <a:xfrm>
            <a:off x="8446096" y="6309320"/>
            <a:ext cx="467072" cy="385018"/>
          </a:xfrm>
        </p:spPr>
        <p:txBody>
          <a:bodyPr/>
          <a:lstStyle/>
          <a:p>
            <a:fld id="{9C45796D-F81B-42E6-8076-DF0575147E93}" type="slidenum">
              <a:rPr lang="es-EC" sz="2000" b="1" smtClean="0"/>
              <a:pPr/>
              <a:t>43</a:t>
            </a:fld>
            <a:endParaRPr lang="es-EC" sz="2000" b="1" dirty="0"/>
          </a:p>
        </p:txBody>
      </p:sp>
    </p:spTree>
    <p:extLst>
      <p:ext uri="{BB962C8B-B14F-4D97-AF65-F5344CB8AC3E}">
        <p14:creationId xmlns:p14="http://schemas.microsoft.com/office/powerpoint/2010/main" val="39269812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636912"/>
            <a:ext cx="8229600" cy="1143000"/>
          </a:xfrm>
          <a:solidFill>
            <a:srgbClr val="EAEAC8"/>
          </a:solidFill>
          <a:scene3d>
            <a:camera prst="orthographicFront"/>
            <a:lightRig rig="threePt" dir="t"/>
          </a:scene3d>
          <a:sp3d>
            <a:bevelT w="152400" h="50800" prst="softRound"/>
          </a:sp3d>
        </p:spPr>
        <p:txBody>
          <a:bodyPr/>
          <a:lstStyle/>
          <a:p>
            <a:r>
              <a:rPr lang="es-EC" dirty="0" smtClean="0">
                <a:ln w="0"/>
                <a:solidFill>
                  <a:schemeClr val="accent1"/>
                </a:solidFill>
                <a:effectLst>
                  <a:outerShdw blurRad="38100" dist="25400" dir="5400000" algn="ctr" rotWithShape="0">
                    <a:srgbClr val="6E747A">
                      <a:alpha val="43000"/>
                    </a:srgbClr>
                  </a:outerShdw>
                </a:effectLst>
              </a:rPr>
              <a:t>FIN DE LA PRESENTACIÓN</a:t>
            </a:r>
            <a:endParaRPr lang="es-EC" dirty="0">
              <a:ln w="0"/>
              <a:solidFill>
                <a:schemeClr val="accent1"/>
              </a:solidFill>
              <a:effectLst>
                <a:outerShdw blurRad="38100" dist="25400" dir="5400000" algn="ctr" rotWithShape="0">
                  <a:srgbClr val="6E747A">
                    <a:alpha val="43000"/>
                  </a:srgbClr>
                </a:outerShdw>
              </a:effectLst>
            </a:endParaRPr>
          </a:p>
        </p:txBody>
      </p:sp>
      <p:sp>
        <p:nvSpPr>
          <p:cNvPr id="4" name="Marcador de número de diapositiva 3"/>
          <p:cNvSpPr>
            <a:spLocks noGrp="1"/>
          </p:cNvSpPr>
          <p:nvPr>
            <p:ph type="sldNum" sz="quarter" idx="12"/>
          </p:nvPr>
        </p:nvSpPr>
        <p:spPr/>
        <p:txBody>
          <a:bodyPr/>
          <a:lstStyle/>
          <a:p>
            <a:fld id="{9C45796D-F81B-42E6-8076-DF0575147E93}" type="slidenum">
              <a:rPr lang="es-EC" smtClean="0">
                <a:solidFill>
                  <a:schemeClr val="bg1"/>
                </a:solidFill>
              </a:rPr>
              <a:pPr/>
              <a:t>44</a:t>
            </a:fld>
            <a:endParaRPr lang="es-EC" dirty="0">
              <a:solidFill>
                <a:schemeClr val="bg1"/>
              </a:solidFill>
            </a:endParaRPr>
          </a:p>
        </p:txBody>
      </p:sp>
    </p:spTree>
    <p:extLst>
      <p:ext uri="{BB962C8B-B14F-4D97-AF65-F5344CB8AC3E}">
        <p14:creationId xmlns:p14="http://schemas.microsoft.com/office/powerpoint/2010/main" val="7501713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2000" fill="hold" grpId="0" nodeType="click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75401"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44624"/>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PROBLEMA</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91600864"/>
              </p:ext>
            </p:extLst>
          </p:nvPr>
        </p:nvGraphicFramePr>
        <p:xfrm>
          <a:off x="457200" y="1052736"/>
          <a:ext cx="8686800" cy="5688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8525272" y="6336878"/>
            <a:ext cx="323056" cy="385019"/>
          </a:xfrm>
        </p:spPr>
        <p:txBody>
          <a:bodyPr/>
          <a:lstStyle/>
          <a:p>
            <a:fld id="{9C45796D-F81B-42E6-8076-DF0575147E93}" type="slidenum">
              <a:rPr lang="es-EC" sz="2400" b="1"/>
              <a:pPr/>
              <a:t>5</a:t>
            </a:fld>
            <a:endParaRPr lang="es-EC" sz="2400" b="1" dirty="0"/>
          </a:p>
        </p:txBody>
      </p:sp>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584" y="1331640"/>
            <a:ext cx="2664296" cy="1769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62090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57200" y="116632"/>
            <a:ext cx="8229600" cy="1143000"/>
          </a:xfrm>
        </p:spPr>
        <p:txBody>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IDEA A DEFENDER</a:t>
            </a:r>
            <a:endParaRPr lang="es-EC" b="1" dirty="0">
              <a:ln w="12700">
                <a:solidFill>
                  <a:schemeClr val="accent5"/>
                </a:solidFill>
                <a:prstDash val="solid"/>
              </a:ln>
              <a:pattFill prst="ltDnDiag">
                <a:fgClr>
                  <a:schemeClr val="accent5">
                    <a:lumMod val="60000"/>
                    <a:lumOff val="40000"/>
                  </a:schemeClr>
                </a:fgClr>
                <a:bgClr>
                  <a:schemeClr val="bg1"/>
                </a:bgClr>
              </a:patt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09702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número de diapositiva 6"/>
          <p:cNvSpPr>
            <a:spLocks noGrp="1"/>
          </p:cNvSpPr>
          <p:nvPr>
            <p:ph type="sldNum" sz="quarter" idx="12"/>
          </p:nvPr>
        </p:nvSpPr>
        <p:spPr>
          <a:xfrm>
            <a:off x="8291736" y="6238131"/>
            <a:ext cx="395064" cy="457200"/>
          </a:xfrm>
        </p:spPr>
        <p:txBody>
          <a:bodyPr/>
          <a:lstStyle/>
          <a:p>
            <a:fld id="{9C45796D-F81B-42E6-8076-DF0575147E93}" type="slidenum">
              <a:rPr lang="es-EC" sz="2400" b="1"/>
              <a:pPr/>
              <a:t>6</a:t>
            </a:fld>
            <a:endParaRPr lang="es-EC" sz="2400" b="1" dirty="0"/>
          </a:p>
        </p:txBody>
      </p:sp>
    </p:spTree>
    <p:extLst>
      <p:ext uri="{BB962C8B-B14F-4D97-AF65-F5344CB8AC3E}">
        <p14:creationId xmlns:p14="http://schemas.microsoft.com/office/powerpoint/2010/main" val="1001241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4818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2" name="1 Título"/>
          <p:cNvSpPr>
            <a:spLocks noGrp="1"/>
          </p:cNvSpPr>
          <p:nvPr>
            <p:ph type="title"/>
          </p:nvPr>
        </p:nvSpPr>
        <p:spPr>
          <a:xfrm>
            <a:off x="467544" y="188640"/>
            <a:ext cx="8229600" cy="1143000"/>
          </a:xfrm>
        </p:spPr>
        <p:txBody>
          <a:bodyPr>
            <a:normAutofit/>
          </a:bodyPr>
          <a:lstStyle/>
          <a:p>
            <a:r>
              <a:rPr lang="es-EC" b="1" dirty="0" smtClean="0">
                <a:ln w="12700">
                  <a:solidFill>
                    <a:schemeClr val="accent5"/>
                  </a:solidFill>
                  <a:prstDash val="solid"/>
                </a:ln>
                <a:pattFill prst="ltDnDiag">
                  <a:fgClr>
                    <a:schemeClr val="accent5">
                      <a:lumMod val="60000"/>
                      <a:lumOff val="40000"/>
                    </a:schemeClr>
                  </a:fgClr>
                  <a:bgClr>
                    <a:schemeClr val="bg1"/>
                  </a:bgClr>
                </a:pattFill>
              </a:rPr>
              <a:t>JUSTIFICACIÓN</a:t>
            </a:r>
            <a:r>
              <a:rPr lang="es-EC" b="1" dirty="0" smtClean="0"/>
              <a:t> </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10463109"/>
              </p:ext>
            </p:extLst>
          </p:nvPr>
        </p:nvGraphicFramePr>
        <p:xfrm>
          <a:off x="323528" y="1052736"/>
          <a:ext cx="864096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a:xfrm>
            <a:off x="7884368" y="6355166"/>
            <a:ext cx="467072" cy="313010"/>
          </a:xfrm>
        </p:spPr>
        <p:txBody>
          <a:bodyPr/>
          <a:lstStyle/>
          <a:p>
            <a:fld id="{9C45796D-F81B-42E6-8076-DF0575147E93}" type="slidenum">
              <a:rPr lang="es-EC" sz="2400" b="1"/>
              <a:pPr/>
              <a:t>7</a:t>
            </a:fld>
            <a:endParaRPr lang="es-EC" sz="2400" b="1" dirty="0"/>
          </a:p>
        </p:txBody>
      </p:sp>
    </p:spTree>
    <p:extLst>
      <p:ext uri="{BB962C8B-B14F-4D97-AF65-F5344CB8AC3E}">
        <p14:creationId xmlns:p14="http://schemas.microsoft.com/office/powerpoint/2010/main" val="16493920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4"/>
          <p:cNvSpPr/>
          <p:nvPr/>
        </p:nvSpPr>
        <p:spPr>
          <a:xfrm>
            <a:off x="467544" y="62881"/>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5" name="4 Elipse"/>
          <p:cNvSpPr/>
          <p:nvPr/>
        </p:nvSpPr>
        <p:spPr>
          <a:xfrm>
            <a:off x="3055326" y="233211"/>
            <a:ext cx="2952328" cy="1080120"/>
          </a:xfrm>
          <a:prstGeom prst="ellipse">
            <a:avLst/>
          </a:prstGeom>
          <a:effectLst>
            <a:glow rad="228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4" name="3 Elipse"/>
          <p:cNvSpPr/>
          <p:nvPr/>
        </p:nvSpPr>
        <p:spPr>
          <a:xfrm>
            <a:off x="3224328" y="116632"/>
            <a:ext cx="2608687" cy="980675"/>
          </a:xfrm>
          <a:prstGeom prst="ellipse">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OBJETIVOS DE LA</a:t>
            </a:r>
          </a:p>
          <a:p>
            <a:pPr algn="ctr"/>
            <a:r>
              <a:rPr lang="es-EC" b="1" dirty="0" smtClean="0"/>
              <a:t>INVESTIGACIÓN</a:t>
            </a:r>
            <a:endParaRPr lang="es-EC" b="1" dirty="0"/>
          </a:p>
        </p:txBody>
      </p:sp>
      <p:sp>
        <p:nvSpPr>
          <p:cNvPr id="10" name="9 Rectángulo redondeado"/>
          <p:cNvSpPr/>
          <p:nvPr/>
        </p:nvSpPr>
        <p:spPr>
          <a:xfrm>
            <a:off x="389597" y="2276872"/>
            <a:ext cx="3981965" cy="38863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dirty="0" smtClean="0"/>
              <a:t>Objetivo General</a:t>
            </a:r>
          </a:p>
          <a:p>
            <a:pPr lvl="0" algn="just"/>
            <a:r>
              <a:rPr lang="es-EC" sz="1600" dirty="0"/>
              <a:t>Analizar las necesidades de Logística Operativa en las Unidades del Comando de Guardacostas, mediante la verificación de las diferentes actividades y los requerimientos materiales para optimizar el control de área marítima territorial ecuatoriana.</a:t>
            </a:r>
          </a:p>
          <a:p>
            <a:pPr algn="ctr"/>
            <a:endParaRPr lang="es-EC" sz="1600" dirty="0"/>
          </a:p>
        </p:txBody>
      </p:sp>
      <p:sp>
        <p:nvSpPr>
          <p:cNvPr id="11" name="10 Rectángulo redondeado"/>
          <p:cNvSpPr/>
          <p:nvPr/>
        </p:nvSpPr>
        <p:spPr>
          <a:xfrm>
            <a:off x="4685779" y="1313331"/>
            <a:ext cx="4288969" cy="52157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600" b="1" dirty="0" smtClean="0"/>
          </a:p>
          <a:p>
            <a:pPr algn="ctr"/>
            <a:endParaRPr lang="es-EC" sz="1600" b="1" dirty="0"/>
          </a:p>
          <a:p>
            <a:pPr algn="ctr"/>
            <a:r>
              <a:rPr lang="es-EC" b="1" dirty="0" smtClean="0"/>
              <a:t>Objetivos específicos</a:t>
            </a:r>
          </a:p>
          <a:p>
            <a:pPr marL="171450" lvl="0" indent="-171450">
              <a:buFont typeface="Arial" panose="020B0604020202020204" pitchFamily="34" charset="0"/>
              <a:buChar char="•"/>
            </a:pPr>
            <a:endParaRPr lang="es-EC" sz="1600" dirty="0" smtClean="0"/>
          </a:p>
          <a:p>
            <a:pPr marL="171450" lvl="0" indent="-171450" algn="just">
              <a:buFont typeface="Arial" panose="020B0604020202020204" pitchFamily="34" charset="0"/>
              <a:buChar char="•"/>
            </a:pPr>
            <a:r>
              <a:rPr lang="es-EC" sz="1600" dirty="0" smtClean="0"/>
              <a:t>Realizar </a:t>
            </a:r>
            <a:r>
              <a:rPr lang="es-EC" sz="1600" dirty="0"/>
              <a:t>un diagnóstico de la Logística Operativa en el Comando de Guardacostas, a través de la aplicación de instrumentos investigativos que identifiquen el grado de eficiencia en que se obtienen los recursos materiales necesitados para cumplir con las operaciones de patrullaje en las zonas marítimas del Ecuador.</a:t>
            </a:r>
          </a:p>
          <a:p>
            <a:pPr marL="171450" lvl="0" indent="-171450" algn="just">
              <a:buFont typeface="Arial" panose="020B0604020202020204" pitchFamily="34" charset="0"/>
              <a:buChar char="•"/>
            </a:pPr>
            <a:r>
              <a:rPr lang="es-EC" sz="1600" dirty="0"/>
              <a:t>Identificar las necesidades de las </a:t>
            </a:r>
            <a:r>
              <a:rPr lang="es-EC" sz="1600" dirty="0" smtClean="0"/>
              <a:t>Unidades </a:t>
            </a:r>
            <a:r>
              <a:rPr lang="es-EC" sz="1600" dirty="0"/>
              <a:t>Guardacostas mediante la adecuación de sus procedimientos logísticos que puedan mejorar la previsión de recursos durante los periodos de navegación.</a:t>
            </a:r>
          </a:p>
          <a:p>
            <a:pPr marL="171450" lvl="0" indent="-171450" algn="just">
              <a:buFont typeface="Arial" panose="020B0604020202020204" pitchFamily="34" charset="0"/>
              <a:buChar char="•"/>
            </a:pPr>
            <a:r>
              <a:rPr lang="es-EC" sz="1600" dirty="0"/>
              <a:t>Proponer un plan de acción para optimizar la Logística Operativa en las </a:t>
            </a:r>
            <a:r>
              <a:rPr lang="es-EC" sz="1600" dirty="0" smtClean="0"/>
              <a:t>Unidades </a:t>
            </a:r>
            <a:r>
              <a:rPr lang="es-EC" sz="1600" dirty="0"/>
              <a:t>Guardacostas en los periodos de navegación para el control del área </a:t>
            </a:r>
            <a:r>
              <a:rPr lang="es-EC" sz="1600" dirty="0" smtClean="0"/>
              <a:t>marítima.</a:t>
            </a:r>
            <a:endParaRPr lang="es-EC" sz="1600" dirty="0"/>
          </a:p>
          <a:p>
            <a:pPr algn="ctr"/>
            <a:r>
              <a:rPr lang="es-EC" sz="1400" dirty="0" smtClean="0"/>
              <a:t> </a:t>
            </a:r>
          </a:p>
          <a:p>
            <a:pPr algn="ctr"/>
            <a:endParaRPr lang="es-EC" sz="1200" dirty="0"/>
          </a:p>
        </p:txBody>
      </p:sp>
      <p:sp>
        <p:nvSpPr>
          <p:cNvPr id="17" name="16 Flecha izquierda, derecha y arriba"/>
          <p:cNvSpPr/>
          <p:nvPr/>
        </p:nvSpPr>
        <p:spPr>
          <a:xfrm>
            <a:off x="4371562" y="1313332"/>
            <a:ext cx="314217" cy="201607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Marcador de número de diapositiva 5"/>
          <p:cNvSpPr>
            <a:spLocks noGrp="1"/>
          </p:cNvSpPr>
          <p:nvPr>
            <p:ph type="sldNum" sz="quarter" idx="12"/>
          </p:nvPr>
        </p:nvSpPr>
        <p:spPr>
          <a:xfrm>
            <a:off x="8388424" y="6355166"/>
            <a:ext cx="395064" cy="501650"/>
          </a:xfrm>
        </p:spPr>
        <p:txBody>
          <a:bodyPr/>
          <a:lstStyle/>
          <a:p>
            <a:fld id="{9C45796D-F81B-42E6-8076-DF0575147E93}" type="slidenum">
              <a:rPr lang="es-EC" sz="2400" b="1"/>
              <a:pPr/>
              <a:t>8</a:t>
            </a:fld>
            <a:endParaRPr lang="es-EC" sz="2400" b="1" dirty="0"/>
          </a:p>
        </p:txBody>
      </p:sp>
    </p:spTree>
    <p:extLst>
      <p:ext uri="{BB962C8B-B14F-4D97-AF65-F5344CB8AC3E}">
        <p14:creationId xmlns:p14="http://schemas.microsoft.com/office/powerpoint/2010/main" val="35546986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467544" y="4462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4" name="3 Terminador"/>
          <p:cNvSpPr/>
          <p:nvPr/>
        </p:nvSpPr>
        <p:spPr>
          <a:xfrm>
            <a:off x="683568" y="260648"/>
            <a:ext cx="7632848" cy="539891"/>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extrusionH="57150">
              <a:bevelT w="38100" h="38100" prst="convex"/>
            </a:sp3d>
          </a:bodyPr>
          <a:lstStyle/>
          <a:p>
            <a:pPr algn="ctr"/>
            <a:r>
              <a:rPr lang="es-EC" sz="2400" b="1" dirty="0" smtClean="0"/>
              <a:t>MARCO LEGAL</a:t>
            </a:r>
            <a:endParaRPr lang="es-EC" sz="2400" b="1" dirty="0"/>
          </a:p>
        </p:txBody>
      </p:sp>
      <p:pic>
        <p:nvPicPr>
          <p:cNvPr id="1026" name="Picture 2" descr="https://http2.mlstatic.com/constitucion-de-la-republica-del-ecuador-D_NQ_NP_994901-MEC20425879691_092015-F.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167" l="10000" r="90000"/>
                    </a14:imgEffect>
                  </a14:imgLayer>
                </a14:imgProps>
              </a:ext>
              <a:ext uri="{28A0092B-C50C-407E-A947-70E740481C1C}">
                <a14:useLocalDpi xmlns:a14="http://schemas.microsoft.com/office/drawing/2010/main" val="0"/>
              </a:ext>
            </a:extLst>
          </a:blip>
          <a:srcRect/>
          <a:stretch>
            <a:fillRect/>
          </a:stretch>
        </p:blipFill>
        <p:spPr bwMode="auto">
          <a:xfrm>
            <a:off x="713329" y="785675"/>
            <a:ext cx="2068950" cy="26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2lW0WsEGZNI/VPnX__VDmyI/AAAAAAAAADU/9M77OzJVZ4I/s1600/image_galle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937" y="3940961"/>
            <a:ext cx="1956465" cy="2415389"/>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p:cNvSpPr>
            <a:spLocks noGrp="1"/>
          </p:cNvSpPr>
          <p:nvPr>
            <p:ph type="sldNum" sz="quarter" idx="12"/>
          </p:nvPr>
        </p:nvSpPr>
        <p:spPr>
          <a:xfrm>
            <a:off x="7957696" y="6366764"/>
            <a:ext cx="358720" cy="385018"/>
          </a:xfrm>
        </p:spPr>
        <p:txBody>
          <a:bodyPr/>
          <a:lstStyle/>
          <a:p>
            <a:fld id="{9C45796D-F81B-42E6-8076-DF0575147E93}" type="slidenum">
              <a:rPr lang="es-EC" sz="2400" b="1"/>
              <a:pPr/>
              <a:t>9</a:t>
            </a:fld>
            <a:endParaRPr lang="es-EC" sz="2400" b="1" dirty="0"/>
          </a:p>
        </p:txBody>
      </p:sp>
      <p:sp>
        <p:nvSpPr>
          <p:cNvPr id="2" name="Rectángulo redondeado 1"/>
          <p:cNvSpPr/>
          <p:nvPr/>
        </p:nvSpPr>
        <p:spPr>
          <a:xfrm>
            <a:off x="3023488" y="1199010"/>
            <a:ext cx="3888432" cy="113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Art. 162 de la Constitución</a:t>
            </a:r>
            <a:endParaRPr lang="es-EC" dirty="0"/>
          </a:p>
        </p:txBody>
      </p:sp>
      <p:sp>
        <p:nvSpPr>
          <p:cNvPr id="9" name="Rectángulo redondeado 8"/>
          <p:cNvSpPr/>
          <p:nvPr/>
        </p:nvSpPr>
        <p:spPr>
          <a:xfrm>
            <a:off x="2980553" y="2781031"/>
            <a:ext cx="3888432" cy="113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Art. 17 literal e) de la Ley Orgánica de las Fuerzas Armadas.</a:t>
            </a:r>
            <a:endParaRPr lang="es-EC" dirty="0"/>
          </a:p>
        </p:txBody>
      </p:sp>
      <p:sp>
        <p:nvSpPr>
          <p:cNvPr id="10" name="Rectángulo redondeado 9"/>
          <p:cNvSpPr/>
          <p:nvPr/>
        </p:nvSpPr>
        <p:spPr>
          <a:xfrm>
            <a:off x="2980553" y="4354181"/>
            <a:ext cx="3888432" cy="113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Plan Nacional del Buen Vivir</a:t>
            </a:r>
            <a:endParaRPr lang="es-EC" dirty="0"/>
          </a:p>
        </p:txBody>
      </p:sp>
    </p:spTree>
    <p:extLst>
      <p:ext uri="{BB962C8B-B14F-4D97-AF65-F5344CB8AC3E}">
        <p14:creationId xmlns:p14="http://schemas.microsoft.com/office/powerpoint/2010/main" val="20015877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18950</TotalTime>
  <Words>5066</Words>
  <Application>Microsoft Office PowerPoint</Application>
  <PresentationFormat>Presentación en pantalla (4:3)</PresentationFormat>
  <Paragraphs>504</Paragraphs>
  <Slides>44</Slides>
  <Notes>33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44</vt:i4>
      </vt:variant>
    </vt:vector>
  </HeadingPairs>
  <TitlesOfParts>
    <vt:vector size="52" baseType="lpstr">
      <vt:lpstr>Arial</vt:lpstr>
      <vt:lpstr>Arial Black</vt:lpstr>
      <vt:lpstr>Arial Rounded MT Bold</vt:lpstr>
      <vt:lpstr>Calibri</vt:lpstr>
      <vt:lpstr>Consolas</vt:lpstr>
      <vt:lpstr>Tema de Office</vt:lpstr>
      <vt:lpstr>Ecuación</vt:lpstr>
      <vt:lpstr>Hoja de cálculo</vt:lpstr>
      <vt:lpstr>Presentación de PowerPoint</vt:lpstr>
      <vt:lpstr>Presentación de PowerPoint</vt:lpstr>
      <vt:lpstr>LOGÍSTICA OPERATIVA</vt:lpstr>
      <vt:lpstr>COMANDO DE GUARDACOSTAS DE LA ARMADA DEL ECUADOR</vt:lpstr>
      <vt:lpstr>PROBLEMA</vt:lpstr>
      <vt:lpstr>IDEA A DEFENDER</vt:lpstr>
      <vt:lpstr>JUSTIFICACIÓN </vt:lpstr>
      <vt:lpstr>Presentación de PowerPoint</vt:lpstr>
      <vt:lpstr>Presentación de PowerPoint</vt:lpstr>
      <vt:lpstr>FUNDAMENTACIÓN METODOLÓGICA</vt:lpstr>
      <vt:lpstr>Presentación de PowerPoint</vt:lpstr>
      <vt:lpstr>Presentación de PowerPoint</vt:lpstr>
      <vt:lpstr>¿Recibió los recursos materiales, insumos o suministros en el tiempo oportuno? </vt:lpstr>
      <vt:lpstr>¿Se requiere de un plan logístico basado en la cadena de abastecimiento para optimizar la eficiencia de las operaciones navales del COGUAR? </vt:lpstr>
      <vt:lpstr>RESULTADOS DE LA ENTREVISTA</vt:lpstr>
      <vt:lpstr>OBSERVACIÓN DIRECTA</vt:lpstr>
      <vt:lpstr>PRESUPUESTO 2015-2016  </vt:lpstr>
      <vt:lpstr>PLAN OPERATIVO ANUAL</vt:lpstr>
      <vt:lpstr>Diseño de Plan de Logística Operativa Naval aplicado a las Unidades del Comando de Guardacostas. </vt:lpstr>
      <vt:lpstr>Presentación de PowerPoint</vt:lpstr>
      <vt:lpstr>PLAN DE LOGÍSTICA NAVAL OPERATIVA PARA OPTIMIZACIÓN DEL CONTROL MARÍTIMO</vt:lpstr>
      <vt:lpstr>ESQUEMA DEL PLAN DE LOGÍSTICA NAVAL OPERATIVA BAJO LA CADENA DE ABASTECIMIENTO</vt:lpstr>
      <vt:lpstr>CADENA DE VALOR</vt:lpstr>
      <vt:lpstr>Presentación de PowerPoint</vt:lpstr>
      <vt:lpstr>Presentación de PowerPoint</vt:lpstr>
      <vt:lpstr>Presentación de PowerPoint</vt:lpstr>
      <vt:lpstr>Método del Lote Económico del Pedido</vt:lpstr>
      <vt:lpstr>Presentación de PowerPoint</vt:lpstr>
      <vt:lpstr>Presentación de PowerPoint</vt:lpstr>
      <vt:lpstr>Presentación de PowerPoint</vt:lpstr>
      <vt:lpstr>Método del Lote Económico del Pedido.</vt:lpstr>
      <vt:lpstr>Presentación de PowerPoint</vt:lpstr>
      <vt:lpstr>Desarrollo del ejercicio con combustible: </vt:lpstr>
      <vt:lpstr>Presentación de PowerPoint</vt:lpstr>
      <vt:lpstr>Presentación de PowerPoint</vt:lpstr>
      <vt:lpstr>MÉTODO DEL PUNTO DE REPEDIDO </vt:lpstr>
      <vt:lpstr>DESARROLLO DEL EJERCICIO CON COMBUSTIBLE </vt:lpstr>
      <vt:lpstr>Presentación de PowerPoint</vt:lpstr>
      <vt:lpstr>Presentación de PowerPoint</vt:lpstr>
      <vt:lpstr>Presentación de PowerPoint</vt:lpstr>
      <vt:lpstr>Presentación de PowerPoint</vt:lpstr>
      <vt:lpstr>CONCLUSIONES</vt:lpstr>
      <vt:lpstr>RECOMENDACIONES </vt:lpstr>
      <vt:lpstr>FIN DE LA PRESENTACIÓN</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Gama Castro</cp:lastModifiedBy>
  <cp:revision>566</cp:revision>
  <cp:lastPrinted>2016-08-01T05:52:50Z</cp:lastPrinted>
  <dcterms:created xsi:type="dcterms:W3CDTF">2014-05-07T23:33:20Z</dcterms:created>
  <dcterms:modified xsi:type="dcterms:W3CDTF">2016-11-29T16:57:19Z</dcterms:modified>
</cp:coreProperties>
</file>