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17"/>
  </p:notesMasterIdLst>
  <p:sldIdLst>
    <p:sldId id="257" r:id="rId2"/>
    <p:sldId id="268" r:id="rId3"/>
    <p:sldId id="258" r:id="rId4"/>
    <p:sldId id="259" r:id="rId5"/>
    <p:sldId id="261" r:id="rId6"/>
    <p:sldId id="269" r:id="rId7"/>
    <p:sldId id="262" r:id="rId8"/>
    <p:sldId id="276" r:id="rId9"/>
    <p:sldId id="283" r:id="rId10"/>
    <p:sldId id="270" r:id="rId11"/>
    <p:sldId id="273" r:id="rId12"/>
    <p:sldId id="280" r:id="rId13"/>
    <p:sldId id="278" r:id="rId14"/>
    <p:sldId id="265" r:id="rId15"/>
    <p:sldId id="28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0C0C0"/>
    <a:srgbClr val="236A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922" autoAdjust="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OME\Desktop\TESIS%20WILLIAM%20CALVOPI&#209;A\comparaci&#243;n%20de%20la%20mejor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s-EC"/>
              <a:t>COMPARACIÓN</a:t>
            </a:r>
            <a:r>
              <a:rPr lang="es-EC" baseline="0"/>
              <a:t> DE DATOS OBTENIDOS EN EL ESTUDIO DE TIEMPOS</a:t>
            </a:r>
            <a:endParaRPr lang="es-EC"/>
          </a:p>
        </c:rich>
      </c:tx>
      <c:layout/>
      <c:overlay val="0"/>
      <c:spPr>
        <a:noFill/>
        <a:ln>
          <a:noFill/>
        </a:ln>
        <a:effectLst/>
      </c:spPr>
    </c:title>
    <c:autoTitleDeleted val="0"/>
    <c:plotArea>
      <c:layout/>
      <c:lineChart>
        <c:grouping val="standard"/>
        <c:varyColors val="0"/>
        <c:ser>
          <c:idx val="0"/>
          <c:order val="0"/>
          <c:tx>
            <c:strRef>
              <c:f>fae!$B$5</c:f>
              <c:strCache>
                <c:ptCount val="1"/>
                <c:pt idx="0">
                  <c:v>METODO ANTERIOR</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dLbl>
              <c:idx val="2"/>
              <c:layout>
                <c:manualLayout>
                  <c:x val="-0.10351785777395039"/>
                  <c:y val="3.71401934097504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9.3083589827037891E-2"/>
                  <c:y val="-4.451467683356631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1488812848640519"/>
                  <c:y val="5.7495442788349791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10122789100190915"/>
                  <c:y val="3.342617406877538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l"/>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fae!$C$3:$J$3</c:f>
              <c:strCache>
                <c:ptCount val="8"/>
                <c:pt idx="0">
                  <c:v>CORTE COMELZ</c:v>
                </c:pt>
                <c:pt idx="1">
                  <c:v>CORTE MANUAL</c:v>
                </c:pt>
                <c:pt idx="2">
                  <c:v>CORTE TROQUEL</c:v>
                </c:pt>
                <c:pt idx="3">
                  <c:v>DESBASTE</c:v>
                </c:pt>
                <c:pt idx="4">
                  <c:v>DESPACHO</c:v>
                </c:pt>
                <c:pt idx="5">
                  <c:v> APARADO INT. </c:v>
                </c:pt>
                <c:pt idx="6">
                  <c:v>PREMONTAJE</c:v>
                </c:pt>
                <c:pt idx="7">
                  <c:v>MONTAJE</c:v>
                </c:pt>
              </c:strCache>
            </c:strRef>
          </c:cat>
          <c:val>
            <c:numRef>
              <c:f>fae!$C$5:$J$5</c:f>
              <c:numCache>
                <c:formatCode>0.00</c:formatCode>
                <c:ptCount val="8"/>
                <c:pt idx="0">
                  <c:v>0.9</c:v>
                </c:pt>
                <c:pt idx="1">
                  <c:v>1.61</c:v>
                </c:pt>
                <c:pt idx="2">
                  <c:v>0.87</c:v>
                </c:pt>
                <c:pt idx="3">
                  <c:v>0.9</c:v>
                </c:pt>
                <c:pt idx="4">
                  <c:v>1.76</c:v>
                </c:pt>
                <c:pt idx="5">
                  <c:v>0</c:v>
                </c:pt>
                <c:pt idx="6">
                  <c:v>1.5</c:v>
                </c:pt>
                <c:pt idx="7">
                  <c:v>2.88</c:v>
                </c:pt>
              </c:numCache>
            </c:numRef>
          </c:val>
          <c:smooth val="0"/>
          <c:extLst xmlns:c16r2="http://schemas.microsoft.com/office/drawing/2015/06/chart">
            <c:ext xmlns:c16="http://schemas.microsoft.com/office/drawing/2014/chart" uri="{C3380CC4-5D6E-409C-BE32-E72D297353CC}">
              <c16:uniqueId val="{00000000-B63B-4B99-A5F1-D53909CA06E0}"/>
            </c:ext>
          </c:extLst>
        </c:ser>
        <c:ser>
          <c:idx val="1"/>
          <c:order val="1"/>
          <c:tx>
            <c:strRef>
              <c:f>fae!$B$4</c:f>
              <c:strCache>
                <c:ptCount val="1"/>
                <c:pt idx="0">
                  <c:v>METODO ACTUAL CON PROPUESTAS</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dLbl>
              <c:idx val="0"/>
              <c:layout>
                <c:manualLayout>
                  <c:x val="-9.2480217932711758E-2"/>
                  <c:y val="-3.216726572922316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0190251160670559E-2"/>
                  <c:y val="-3.538399230214547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10063249964117843"/>
                  <c:y val="-2.006184573308892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9651899974139347E-2"/>
                  <c:y val="6.054031381478048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0292246641321963"/>
                  <c:y val="-4.085421275072555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10063249964117843"/>
                  <c:y val="-2.971215472780040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l"/>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fae!$C$3:$J$3</c:f>
              <c:strCache>
                <c:ptCount val="8"/>
                <c:pt idx="0">
                  <c:v>CORTE COMELZ</c:v>
                </c:pt>
                <c:pt idx="1">
                  <c:v>CORTE MANUAL</c:v>
                </c:pt>
                <c:pt idx="2">
                  <c:v>CORTE TROQUEL</c:v>
                </c:pt>
                <c:pt idx="3">
                  <c:v>DESBASTE</c:v>
                </c:pt>
                <c:pt idx="4">
                  <c:v>DESPACHO</c:v>
                </c:pt>
                <c:pt idx="5">
                  <c:v> APARADO INT. </c:v>
                </c:pt>
                <c:pt idx="6">
                  <c:v>PREMONTAJE</c:v>
                </c:pt>
                <c:pt idx="7">
                  <c:v>MONTAJE</c:v>
                </c:pt>
              </c:strCache>
            </c:strRef>
          </c:cat>
          <c:val>
            <c:numRef>
              <c:f>fae!$C$4:$J$4</c:f>
              <c:numCache>
                <c:formatCode>0.00</c:formatCode>
                <c:ptCount val="8"/>
                <c:pt idx="0">
                  <c:v>0.9</c:v>
                </c:pt>
                <c:pt idx="1">
                  <c:v>0.94</c:v>
                </c:pt>
                <c:pt idx="2">
                  <c:v>0.77</c:v>
                </c:pt>
                <c:pt idx="3">
                  <c:v>0.74</c:v>
                </c:pt>
                <c:pt idx="4">
                  <c:v>0.86</c:v>
                </c:pt>
                <c:pt idx="5">
                  <c:v>1.1499999999999999</c:v>
                </c:pt>
                <c:pt idx="6">
                  <c:v>1.1399999999999999</c:v>
                </c:pt>
                <c:pt idx="7">
                  <c:v>1.08</c:v>
                </c:pt>
              </c:numCache>
            </c:numRef>
          </c:val>
          <c:smooth val="0"/>
          <c:extLst xmlns:c16r2="http://schemas.microsoft.com/office/drawing/2015/06/chart">
            <c:ext xmlns:c16="http://schemas.microsoft.com/office/drawing/2014/chart" uri="{C3380CC4-5D6E-409C-BE32-E72D297353CC}">
              <c16:uniqueId val="{00000001-B63B-4B99-A5F1-D53909CA06E0}"/>
            </c:ext>
          </c:extLst>
        </c:ser>
        <c:dLbls>
          <c:dLblPos val="l"/>
          <c:showLegendKey val="0"/>
          <c:showVal val="1"/>
          <c:showCatName val="0"/>
          <c:showSerName val="0"/>
          <c:showPercent val="0"/>
          <c:showBubbleSize val="0"/>
        </c:dLbls>
        <c:marker val="1"/>
        <c:smooth val="0"/>
        <c:axId val="125418960"/>
        <c:axId val="123912224"/>
      </c:lineChart>
      <c:catAx>
        <c:axId val="1254189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3912224"/>
        <c:crosses val="autoZero"/>
        <c:auto val="1"/>
        <c:lblAlgn val="ctr"/>
        <c:lblOffset val="100"/>
        <c:noMultiLvlLbl val="1"/>
      </c:catAx>
      <c:valAx>
        <c:axId val="1239122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541896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60BBF-A9A6-4079-8720-86DA0D84DFA1}" type="datetimeFigureOut">
              <a:rPr lang="en-GB" smtClean="0"/>
              <a:t>17/05/2018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3EA8F5-A042-4785-8F39-0FD8BCB10E15}" type="slidenum">
              <a:rPr lang="en-GB" smtClean="0"/>
              <a:t>‹Nº›</a:t>
            </a:fld>
            <a:endParaRPr lang="en-GB"/>
          </a:p>
        </p:txBody>
      </p:sp>
    </p:spTree>
    <p:extLst>
      <p:ext uri="{BB962C8B-B14F-4D97-AF65-F5344CB8AC3E}">
        <p14:creationId xmlns:p14="http://schemas.microsoft.com/office/powerpoint/2010/main" val="636607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3EA8F5-A042-4785-8F39-0FD8BCB10E15}" type="slidenum">
              <a:rPr lang="en-GB" smtClean="0"/>
              <a:t>12</a:t>
            </a:fld>
            <a:endParaRPr lang="en-GB"/>
          </a:p>
        </p:txBody>
      </p:sp>
    </p:spTree>
    <p:extLst>
      <p:ext uri="{BB962C8B-B14F-4D97-AF65-F5344CB8AC3E}">
        <p14:creationId xmlns:p14="http://schemas.microsoft.com/office/powerpoint/2010/main" val="228189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3EA8F5-A042-4785-8F39-0FD8BCB10E15}" type="slidenum">
              <a:rPr lang="en-GB" smtClean="0"/>
              <a:t>13</a:t>
            </a:fld>
            <a:endParaRPr lang="en-GB"/>
          </a:p>
        </p:txBody>
      </p:sp>
    </p:spTree>
    <p:extLst>
      <p:ext uri="{BB962C8B-B14F-4D97-AF65-F5344CB8AC3E}">
        <p14:creationId xmlns:p14="http://schemas.microsoft.com/office/powerpoint/2010/main" val="27983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F7D1A0-E3A8-4BE0-B3B0-A1F4E0B815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ABFC30-9342-4E4A-A730-E28B45A72A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714ECAB-410C-4EC0-ACC4-387A2702E760}"/>
              </a:ext>
            </a:extLst>
          </p:cNvPr>
          <p:cNvSpPr>
            <a:spLocks noGrp="1"/>
          </p:cNvSpPr>
          <p:nvPr>
            <p:ph type="dt" sz="half" idx="10"/>
          </p:nvPr>
        </p:nvSpPr>
        <p:spPr/>
        <p:txBody>
          <a:bodyPr/>
          <a:lstStyle/>
          <a:p>
            <a:fld id="{66E6A1E7-D9FF-4691-9C6D-3F9EA1DD50FB}" type="datetimeFigureOut">
              <a:rPr lang="en-US" smtClean="0"/>
              <a:t>5/17/2018</a:t>
            </a:fld>
            <a:endParaRPr lang="en-US"/>
          </a:p>
        </p:txBody>
      </p:sp>
      <p:sp>
        <p:nvSpPr>
          <p:cNvPr id="5" name="Footer Placeholder 4">
            <a:extLst>
              <a:ext uri="{FF2B5EF4-FFF2-40B4-BE49-F238E27FC236}">
                <a16:creationId xmlns:a16="http://schemas.microsoft.com/office/drawing/2014/main" xmlns="" id="{A87472FB-958D-4280-9B20-9363E9B631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60DE972-76CD-4082-9423-97A423280C30}"/>
              </a:ext>
            </a:extLst>
          </p:cNvPr>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1456193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9A2D4E-4046-4A03-819A-A0312B1FDB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64B0B7A-F58D-4F10-8B10-CFF865759E3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8F6ADEE-A9F8-4EFE-86FD-1DAE61DC1CC6}"/>
              </a:ext>
            </a:extLst>
          </p:cNvPr>
          <p:cNvSpPr>
            <a:spLocks noGrp="1"/>
          </p:cNvSpPr>
          <p:nvPr>
            <p:ph type="dt" sz="half" idx="10"/>
          </p:nvPr>
        </p:nvSpPr>
        <p:spPr/>
        <p:txBody>
          <a:bodyPr/>
          <a:lstStyle/>
          <a:p>
            <a:fld id="{66E6A1E7-D9FF-4691-9C6D-3F9EA1DD50FB}" type="datetimeFigureOut">
              <a:rPr lang="en-US" smtClean="0"/>
              <a:t>5/17/2018</a:t>
            </a:fld>
            <a:endParaRPr lang="en-US"/>
          </a:p>
        </p:txBody>
      </p:sp>
      <p:sp>
        <p:nvSpPr>
          <p:cNvPr id="5" name="Footer Placeholder 4">
            <a:extLst>
              <a:ext uri="{FF2B5EF4-FFF2-40B4-BE49-F238E27FC236}">
                <a16:creationId xmlns:a16="http://schemas.microsoft.com/office/drawing/2014/main" xmlns="" id="{B642C405-7A81-439C-AA8D-F64C47CF7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9403D9-2FDC-410F-8303-26AB15E27632}"/>
              </a:ext>
            </a:extLst>
          </p:cNvPr>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969303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656842B-7AAC-4B2B-A69C-DC47262879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6158F84-B1C8-4C1C-8E79-7C85FAB740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1BE4D7D-C968-4995-8A8C-FDD37A4DD21E}"/>
              </a:ext>
            </a:extLst>
          </p:cNvPr>
          <p:cNvSpPr>
            <a:spLocks noGrp="1"/>
          </p:cNvSpPr>
          <p:nvPr>
            <p:ph type="dt" sz="half" idx="10"/>
          </p:nvPr>
        </p:nvSpPr>
        <p:spPr/>
        <p:txBody>
          <a:bodyPr/>
          <a:lstStyle/>
          <a:p>
            <a:fld id="{66E6A1E7-D9FF-4691-9C6D-3F9EA1DD50FB}" type="datetimeFigureOut">
              <a:rPr lang="en-US" smtClean="0"/>
              <a:t>5/17/2018</a:t>
            </a:fld>
            <a:endParaRPr lang="en-US"/>
          </a:p>
        </p:txBody>
      </p:sp>
      <p:sp>
        <p:nvSpPr>
          <p:cNvPr id="5" name="Footer Placeholder 4">
            <a:extLst>
              <a:ext uri="{FF2B5EF4-FFF2-40B4-BE49-F238E27FC236}">
                <a16:creationId xmlns:a16="http://schemas.microsoft.com/office/drawing/2014/main" xmlns="" id="{8BB7A5FF-A188-409A-A3FF-CFF8356F5B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6F33534-FB47-4707-B815-2B96D70C91F7}"/>
              </a:ext>
            </a:extLst>
          </p:cNvPr>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623720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A87CF7-5460-4E01-9425-7D688B33B2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1F6357F-0ED9-4161-AEC8-112AAED387E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FD39AB7-7172-418E-B800-D347E8CBF3B9}"/>
              </a:ext>
            </a:extLst>
          </p:cNvPr>
          <p:cNvSpPr>
            <a:spLocks noGrp="1"/>
          </p:cNvSpPr>
          <p:nvPr>
            <p:ph type="dt" sz="half" idx="10"/>
          </p:nvPr>
        </p:nvSpPr>
        <p:spPr/>
        <p:txBody>
          <a:bodyPr/>
          <a:lstStyle/>
          <a:p>
            <a:fld id="{66E6A1E7-D9FF-4691-9C6D-3F9EA1DD50FB}" type="datetimeFigureOut">
              <a:rPr lang="en-US" smtClean="0"/>
              <a:t>5/17/2018</a:t>
            </a:fld>
            <a:endParaRPr lang="en-US"/>
          </a:p>
        </p:txBody>
      </p:sp>
      <p:sp>
        <p:nvSpPr>
          <p:cNvPr id="5" name="Footer Placeholder 4">
            <a:extLst>
              <a:ext uri="{FF2B5EF4-FFF2-40B4-BE49-F238E27FC236}">
                <a16:creationId xmlns:a16="http://schemas.microsoft.com/office/drawing/2014/main" xmlns="" id="{E849A514-12E2-49E7-852E-0763E191DE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EB534FA-ACB2-40E0-BB06-3721BF661AC6}"/>
              </a:ext>
            </a:extLst>
          </p:cNvPr>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171456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625235-98D6-4602-BCD4-03D78294A9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59E53F1-CD1A-4446-B30C-0994BAB5DE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1F3C290-826B-4245-94EF-A1CCAF415EBF}"/>
              </a:ext>
            </a:extLst>
          </p:cNvPr>
          <p:cNvSpPr>
            <a:spLocks noGrp="1"/>
          </p:cNvSpPr>
          <p:nvPr>
            <p:ph type="dt" sz="half" idx="10"/>
          </p:nvPr>
        </p:nvSpPr>
        <p:spPr/>
        <p:txBody>
          <a:bodyPr/>
          <a:lstStyle/>
          <a:p>
            <a:fld id="{66E6A1E7-D9FF-4691-9C6D-3F9EA1DD50FB}" type="datetimeFigureOut">
              <a:rPr lang="en-US" smtClean="0"/>
              <a:t>5/17/2018</a:t>
            </a:fld>
            <a:endParaRPr lang="en-US"/>
          </a:p>
        </p:txBody>
      </p:sp>
      <p:sp>
        <p:nvSpPr>
          <p:cNvPr id="5" name="Footer Placeholder 4">
            <a:extLst>
              <a:ext uri="{FF2B5EF4-FFF2-40B4-BE49-F238E27FC236}">
                <a16:creationId xmlns:a16="http://schemas.microsoft.com/office/drawing/2014/main" xmlns="" id="{F5D6BA98-4923-488E-9DBA-C9F6C8570C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DF1A6C0-97D7-4D6A-835E-BCFD2954ABED}"/>
              </a:ext>
            </a:extLst>
          </p:cNvPr>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172029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429941-A598-4B14-AE23-2223383896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6C56DF6-30E1-4DA5-ACDE-772332BC456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19FC450-07D1-4235-8017-4030B45D834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9B7F45B-F52C-4337-9ED8-F8201C86CD6D}"/>
              </a:ext>
            </a:extLst>
          </p:cNvPr>
          <p:cNvSpPr>
            <a:spLocks noGrp="1"/>
          </p:cNvSpPr>
          <p:nvPr>
            <p:ph type="dt" sz="half" idx="10"/>
          </p:nvPr>
        </p:nvSpPr>
        <p:spPr/>
        <p:txBody>
          <a:bodyPr/>
          <a:lstStyle/>
          <a:p>
            <a:fld id="{66E6A1E7-D9FF-4691-9C6D-3F9EA1DD50FB}" type="datetimeFigureOut">
              <a:rPr lang="en-US" smtClean="0"/>
              <a:t>5/17/2018</a:t>
            </a:fld>
            <a:endParaRPr lang="en-US"/>
          </a:p>
        </p:txBody>
      </p:sp>
      <p:sp>
        <p:nvSpPr>
          <p:cNvPr id="6" name="Footer Placeholder 5">
            <a:extLst>
              <a:ext uri="{FF2B5EF4-FFF2-40B4-BE49-F238E27FC236}">
                <a16:creationId xmlns:a16="http://schemas.microsoft.com/office/drawing/2014/main" xmlns="" id="{FEE20D19-D966-48ED-BC1A-CADB7EDBC9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BC54C84-8967-40B8-A0D2-863F02AEE886}"/>
              </a:ext>
            </a:extLst>
          </p:cNvPr>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1852286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2502E4-6DBD-48D7-8A2C-43EB84E858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C3E86F0-6CD2-4510-9078-2EB46798A8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8B77068-5FE3-42BD-AEDB-5D030AE764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196682F-619A-439E-BB87-CF8BB5E7F9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5FFC5B83-B795-45A8-A84C-4DB58EDD45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39D0904-35AC-4350-AE66-07FDAB98407E}"/>
              </a:ext>
            </a:extLst>
          </p:cNvPr>
          <p:cNvSpPr>
            <a:spLocks noGrp="1"/>
          </p:cNvSpPr>
          <p:nvPr>
            <p:ph type="dt" sz="half" idx="10"/>
          </p:nvPr>
        </p:nvSpPr>
        <p:spPr/>
        <p:txBody>
          <a:bodyPr/>
          <a:lstStyle/>
          <a:p>
            <a:fld id="{66E6A1E7-D9FF-4691-9C6D-3F9EA1DD50FB}" type="datetimeFigureOut">
              <a:rPr lang="en-US" smtClean="0"/>
              <a:t>5/17/2018</a:t>
            </a:fld>
            <a:endParaRPr lang="en-US"/>
          </a:p>
        </p:txBody>
      </p:sp>
      <p:sp>
        <p:nvSpPr>
          <p:cNvPr id="8" name="Footer Placeholder 7">
            <a:extLst>
              <a:ext uri="{FF2B5EF4-FFF2-40B4-BE49-F238E27FC236}">
                <a16:creationId xmlns:a16="http://schemas.microsoft.com/office/drawing/2014/main" xmlns="" id="{9C045FDD-6402-4B91-B432-B99FB0FFA4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8F9507C-D746-4E2F-B239-B79877DE10AD}"/>
              </a:ext>
            </a:extLst>
          </p:cNvPr>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349945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3EC90A-5467-4FFD-BFB0-3697B31836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57BB1A6-F4E8-4F66-A711-0204E6543FC1}"/>
              </a:ext>
            </a:extLst>
          </p:cNvPr>
          <p:cNvSpPr>
            <a:spLocks noGrp="1"/>
          </p:cNvSpPr>
          <p:nvPr>
            <p:ph type="dt" sz="half" idx="10"/>
          </p:nvPr>
        </p:nvSpPr>
        <p:spPr/>
        <p:txBody>
          <a:bodyPr/>
          <a:lstStyle/>
          <a:p>
            <a:fld id="{66E6A1E7-D9FF-4691-9C6D-3F9EA1DD50FB}" type="datetimeFigureOut">
              <a:rPr lang="en-US" smtClean="0"/>
              <a:t>5/17/2018</a:t>
            </a:fld>
            <a:endParaRPr lang="en-US"/>
          </a:p>
        </p:txBody>
      </p:sp>
      <p:sp>
        <p:nvSpPr>
          <p:cNvPr id="4" name="Footer Placeholder 3">
            <a:extLst>
              <a:ext uri="{FF2B5EF4-FFF2-40B4-BE49-F238E27FC236}">
                <a16:creationId xmlns:a16="http://schemas.microsoft.com/office/drawing/2014/main" xmlns="" id="{E3952655-5DAC-4D80-B714-92FA6B7867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82BCBD4-7DD3-4DD2-B356-9EC1CF223998}"/>
              </a:ext>
            </a:extLst>
          </p:cNvPr>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3172591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3739FAF-4DC6-4865-858F-84145309CA1D}"/>
              </a:ext>
            </a:extLst>
          </p:cNvPr>
          <p:cNvSpPr>
            <a:spLocks noGrp="1"/>
          </p:cNvSpPr>
          <p:nvPr>
            <p:ph type="dt" sz="half" idx="10"/>
          </p:nvPr>
        </p:nvSpPr>
        <p:spPr/>
        <p:txBody>
          <a:bodyPr/>
          <a:lstStyle/>
          <a:p>
            <a:fld id="{66E6A1E7-D9FF-4691-9C6D-3F9EA1DD50FB}" type="datetimeFigureOut">
              <a:rPr lang="en-US" smtClean="0"/>
              <a:t>5/17/2018</a:t>
            </a:fld>
            <a:endParaRPr lang="en-US"/>
          </a:p>
        </p:txBody>
      </p:sp>
      <p:sp>
        <p:nvSpPr>
          <p:cNvPr id="3" name="Footer Placeholder 2">
            <a:extLst>
              <a:ext uri="{FF2B5EF4-FFF2-40B4-BE49-F238E27FC236}">
                <a16:creationId xmlns:a16="http://schemas.microsoft.com/office/drawing/2014/main" xmlns="" id="{E6B7834A-BE44-4368-B7F8-9397370CC6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459EF8E-0672-4E44-AE5F-9E8503EB19E8}"/>
              </a:ext>
            </a:extLst>
          </p:cNvPr>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3035495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842034-ED62-405C-9FE8-9FB54EAB23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F1CFB56-0F31-44F2-A126-A33484CB64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6ADB3F1-AADB-4590-8AFE-4E0CE7C76D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19E898C-D127-4F16-8D80-FD71330C1263}"/>
              </a:ext>
            </a:extLst>
          </p:cNvPr>
          <p:cNvSpPr>
            <a:spLocks noGrp="1"/>
          </p:cNvSpPr>
          <p:nvPr>
            <p:ph type="dt" sz="half" idx="10"/>
          </p:nvPr>
        </p:nvSpPr>
        <p:spPr/>
        <p:txBody>
          <a:bodyPr/>
          <a:lstStyle/>
          <a:p>
            <a:fld id="{66E6A1E7-D9FF-4691-9C6D-3F9EA1DD50FB}" type="datetimeFigureOut">
              <a:rPr lang="en-US" smtClean="0"/>
              <a:t>5/17/2018</a:t>
            </a:fld>
            <a:endParaRPr lang="en-US"/>
          </a:p>
        </p:txBody>
      </p:sp>
      <p:sp>
        <p:nvSpPr>
          <p:cNvPr id="6" name="Footer Placeholder 5">
            <a:extLst>
              <a:ext uri="{FF2B5EF4-FFF2-40B4-BE49-F238E27FC236}">
                <a16:creationId xmlns:a16="http://schemas.microsoft.com/office/drawing/2014/main" xmlns="" id="{4937D058-9EB2-4C32-A288-DCC77CBFE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37A03B1-E43E-41E8-90CA-2486AF12EE02}"/>
              </a:ext>
            </a:extLst>
          </p:cNvPr>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229102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8D6332-6A07-4DDF-A6BC-54A223DE62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AAD36A2-36EB-43AA-BDCF-358F469E09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BE72D66-3CC0-4FCE-9975-A816153796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D18B56F-F267-42BC-842F-9E55D3A4070B}"/>
              </a:ext>
            </a:extLst>
          </p:cNvPr>
          <p:cNvSpPr>
            <a:spLocks noGrp="1"/>
          </p:cNvSpPr>
          <p:nvPr>
            <p:ph type="dt" sz="half" idx="10"/>
          </p:nvPr>
        </p:nvSpPr>
        <p:spPr/>
        <p:txBody>
          <a:bodyPr/>
          <a:lstStyle/>
          <a:p>
            <a:fld id="{66E6A1E7-D9FF-4691-9C6D-3F9EA1DD50FB}" type="datetimeFigureOut">
              <a:rPr lang="en-US" smtClean="0"/>
              <a:t>5/17/2018</a:t>
            </a:fld>
            <a:endParaRPr lang="en-US"/>
          </a:p>
        </p:txBody>
      </p:sp>
      <p:sp>
        <p:nvSpPr>
          <p:cNvPr id="6" name="Footer Placeholder 5">
            <a:extLst>
              <a:ext uri="{FF2B5EF4-FFF2-40B4-BE49-F238E27FC236}">
                <a16:creationId xmlns:a16="http://schemas.microsoft.com/office/drawing/2014/main" xmlns="" id="{84F5F626-B7EA-43FB-9297-5554B0EDE0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E26217B-786C-4103-8014-DE00DA851309}"/>
              </a:ext>
            </a:extLst>
          </p:cNvPr>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2470379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E94C753-865E-4F15-8015-6219BB5881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496AA8A-CA87-4BB3-820F-8C9E9FC94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2F7B488-AFB2-424A-8E34-F69CE23EF0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6A1E7-D9FF-4691-9C6D-3F9EA1DD50FB}" type="datetimeFigureOut">
              <a:rPr lang="en-US" smtClean="0"/>
              <a:t>5/17/2018</a:t>
            </a:fld>
            <a:endParaRPr lang="en-US"/>
          </a:p>
        </p:txBody>
      </p:sp>
      <p:sp>
        <p:nvSpPr>
          <p:cNvPr id="5" name="Footer Placeholder 4">
            <a:extLst>
              <a:ext uri="{FF2B5EF4-FFF2-40B4-BE49-F238E27FC236}">
                <a16:creationId xmlns:a16="http://schemas.microsoft.com/office/drawing/2014/main" xmlns="" id="{90FD4B91-9955-466B-858E-8610F8D3F9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4063BB0-F258-4990-B615-B760A2BBE7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5470B-8DB2-4F3F-AE6C-4D5A30F1C959}" type="slidenum">
              <a:rPr lang="en-US" smtClean="0"/>
              <a:t>‹Nº›</a:t>
            </a:fld>
            <a:endParaRPr lang="en-US"/>
          </a:p>
        </p:txBody>
      </p:sp>
    </p:spTree>
    <p:extLst>
      <p:ext uri="{BB962C8B-B14F-4D97-AF65-F5344CB8AC3E}">
        <p14:creationId xmlns:p14="http://schemas.microsoft.com/office/powerpoint/2010/main" val="3057823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858416" y="365126"/>
            <a:ext cx="11016115" cy="1159066"/>
          </a:xfrm>
          <a:prstGeom prst="bentConnector3">
            <a:avLst>
              <a:gd name="adj1" fmla="val 38481"/>
            </a:avLst>
          </a:prstGeom>
          <a:ln w="47625">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pic>
        <p:nvPicPr>
          <p:cNvPr id="1026" name="Picture 2" descr="Image result for espe ecuador">
            <a:extLst>
              <a:ext uri="{FF2B5EF4-FFF2-40B4-BE49-F238E27FC236}">
                <a16:creationId xmlns:a16="http://schemas.microsoft.com/office/drawing/2014/main" xmlns="" id="{46116C4C-DD57-4C24-921E-5DF801D411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1353" y="550718"/>
            <a:ext cx="2887878" cy="787882"/>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23">
            <a:extLst>
              <a:ext uri="{FF2B5EF4-FFF2-40B4-BE49-F238E27FC236}">
                <a16:creationId xmlns:a16="http://schemas.microsoft.com/office/drawing/2014/main" xmlns="" id="{6F7CF18C-FB83-4EBF-9F1A-4D3D29EE111C}"/>
              </a:ext>
            </a:extLst>
          </p:cNvPr>
          <p:cNvSpPr txBox="1">
            <a:spLocks noChangeArrowheads="1"/>
          </p:cNvSpPr>
          <p:nvPr/>
        </p:nvSpPr>
        <p:spPr bwMode="auto">
          <a:xfrm>
            <a:off x="5329298" y="531076"/>
            <a:ext cx="66560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ES" b="1" dirty="0">
                <a:ln w="0"/>
                <a:solidFill>
                  <a:schemeClr val="accent1">
                    <a:lumMod val="50000"/>
                  </a:schemeClr>
                </a:solidFill>
                <a:effectLst>
                  <a:outerShdw blurRad="38100" dist="19050" dir="2700000" algn="tl" rotWithShape="0">
                    <a:schemeClr val="dk1">
                      <a:alpha val="40000"/>
                    </a:schemeClr>
                  </a:outerShdw>
                </a:effectLst>
              </a:rPr>
              <a:t>UNIDAD DE GESTIÓN DE POSGRADOS</a:t>
            </a:r>
            <a:endParaRPr lang="es-EC" altLang="es-ES" b="1" dirty="0">
              <a:ln w="0"/>
              <a:solidFill>
                <a:schemeClr val="accent1">
                  <a:lumMod val="50000"/>
                </a:schemeClr>
              </a:solidFill>
              <a:effectLst>
                <a:outerShdw blurRad="38100" dist="19050" dir="2700000" algn="tl" rotWithShape="0">
                  <a:schemeClr val="dk1">
                    <a:alpha val="40000"/>
                  </a:schemeClr>
                </a:outerShdw>
              </a:effectLst>
            </a:endParaRPr>
          </a:p>
        </p:txBody>
      </p:sp>
      <p:sp>
        <p:nvSpPr>
          <p:cNvPr id="15" name="Text Box 23">
            <a:extLst>
              <a:ext uri="{FF2B5EF4-FFF2-40B4-BE49-F238E27FC236}">
                <a16:creationId xmlns:a16="http://schemas.microsoft.com/office/drawing/2014/main" xmlns="" id="{E200FE87-98B2-4636-BDFF-EC2F1DB7E6B8}"/>
              </a:ext>
            </a:extLst>
          </p:cNvPr>
          <p:cNvSpPr txBox="1">
            <a:spLocks noChangeArrowheads="1"/>
          </p:cNvSpPr>
          <p:nvPr/>
        </p:nvSpPr>
        <p:spPr bwMode="auto">
          <a:xfrm>
            <a:off x="2508848" y="1830116"/>
            <a:ext cx="77152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ES" sz="2400" b="1" dirty="0"/>
              <a:t>MAESTRÍA EN GESTIÓN DE LA CALIDAD Y PRODUCTIVIDAD</a:t>
            </a:r>
            <a:endParaRPr lang="es-EC" altLang="es-ES" sz="2400" b="1" dirty="0"/>
          </a:p>
          <a:p>
            <a:pPr algn="ctr">
              <a:spcBef>
                <a:spcPct val="0"/>
              </a:spcBef>
              <a:buFontTx/>
              <a:buNone/>
            </a:pPr>
            <a:r>
              <a:rPr lang="es-ES" altLang="es-ES" sz="2400" b="1" dirty="0"/>
              <a:t>PROMOCIÓN XVI</a:t>
            </a:r>
            <a:endParaRPr lang="es-EC" altLang="es-ES" sz="2400" b="1" dirty="0"/>
          </a:p>
        </p:txBody>
      </p:sp>
      <p:sp>
        <p:nvSpPr>
          <p:cNvPr id="16" name="Text Box 23">
            <a:extLst>
              <a:ext uri="{FF2B5EF4-FFF2-40B4-BE49-F238E27FC236}">
                <a16:creationId xmlns:a16="http://schemas.microsoft.com/office/drawing/2014/main" xmlns="" id="{8300257C-9AF1-48D8-898E-4B356CC64A70}"/>
              </a:ext>
            </a:extLst>
          </p:cNvPr>
          <p:cNvSpPr txBox="1">
            <a:spLocks noChangeArrowheads="1"/>
          </p:cNvSpPr>
          <p:nvPr/>
        </p:nvSpPr>
        <p:spPr bwMode="auto">
          <a:xfrm>
            <a:off x="2508848" y="2967038"/>
            <a:ext cx="7715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s-ES" sz="2400" b="1" dirty="0">
                <a:cs typeface="Arial" panose="020B0604020202020204" pitchFamily="34" charset="0"/>
              </a:rPr>
              <a:t>PROYECTO </a:t>
            </a:r>
            <a:r>
              <a:rPr lang="en-US" altLang="es-ES" sz="2400" b="1" dirty="0" smtClean="0">
                <a:cs typeface="Arial" panose="020B0604020202020204" pitchFamily="34" charset="0"/>
              </a:rPr>
              <a:t>2</a:t>
            </a:r>
            <a:endParaRPr lang="es-EC" altLang="es-ES" sz="2400" dirty="0">
              <a:cs typeface="Arial" panose="020B0604020202020204" pitchFamily="34" charset="0"/>
            </a:endParaRPr>
          </a:p>
        </p:txBody>
      </p:sp>
      <p:sp>
        <p:nvSpPr>
          <p:cNvPr id="12" name="Rectangle 11">
            <a:extLst>
              <a:ext uri="{FF2B5EF4-FFF2-40B4-BE49-F238E27FC236}">
                <a16:creationId xmlns:a16="http://schemas.microsoft.com/office/drawing/2014/main" xmlns="" id="{CEFCD497-8642-430E-A3C7-A412D943C025}"/>
              </a:ext>
            </a:extLst>
          </p:cNvPr>
          <p:cNvSpPr/>
          <p:nvPr/>
        </p:nvSpPr>
        <p:spPr>
          <a:xfrm>
            <a:off x="615133" y="5714809"/>
            <a:ext cx="6096000" cy="677108"/>
          </a:xfrm>
          <a:prstGeom prst="rect">
            <a:avLst/>
          </a:prstGeom>
        </p:spPr>
        <p:txBody>
          <a:bodyPr>
            <a:spAutoFit/>
          </a:bodyPr>
          <a:lstStyle/>
          <a:p>
            <a:pPr algn="ctr">
              <a:spcBef>
                <a:spcPts val="1200"/>
              </a:spcBef>
              <a:spcAft>
                <a:spcPts val="0"/>
              </a:spcAft>
            </a:pPr>
            <a:r>
              <a:rPr lang="es-EC" sz="1400" b="1" dirty="0" smtClean="0">
                <a:latin typeface="Calibri" panose="020F0502020204030204" pitchFamily="34" charset="0"/>
                <a:ea typeface="MS PGothic" panose="020B0600070205080204" pitchFamily="34" charset="-128"/>
                <a:cs typeface="Arial" panose="020B0604020202020204" pitchFamily="34" charset="0"/>
              </a:rPr>
              <a:t>AUTOR: </a:t>
            </a:r>
            <a:endParaRPr lang="en-US" sz="1400" b="1" dirty="0">
              <a:latin typeface="Calibri" panose="020F0502020204030204" pitchFamily="34" charset="0"/>
              <a:ea typeface="MS PGothic" panose="020B0600070205080204" pitchFamily="34" charset="-128"/>
              <a:cs typeface="Arial" panose="020B0604020202020204" pitchFamily="34" charset="0"/>
            </a:endParaRPr>
          </a:p>
          <a:p>
            <a:pPr algn="ctr">
              <a:spcBef>
                <a:spcPts val="1200"/>
              </a:spcBef>
              <a:spcAft>
                <a:spcPts val="0"/>
              </a:spcAft>
            </a:pPr>
            <a:r>
              <a:rPr lang="es-EC" sz="1400" b="1" dirty="0">
                <a:latin typeface="Calibri" panose="020F0502020204030204" pitchFamily="34" charset="0"/>
                <a:ea typeface="MS PGothic" panose="020B0600070205080204" pitchFamily="34" charset="-128"/>
                <a:cs typeface="Arial" panose="020B0604020202020204" pitchFamily="34" charset="0"/>
              </a:rPr>
              <a:t>Ing. </a:t>
            </a:r>
            <a:r>
              <a:rPr lang="es-EC" sz="1400" b="1" dirty="0" smtClean="0">
                <a:latin typeface="Calibri" panose="020F0502020204030204" pitchFamily="34" charset="0"/>
                <a:ea typeface="MS PGothic" panose="020B0600070205080204" pitchFamily="34" charset="-128"/>
                <a:cs typeface="Arial" panose="020B0604020202020204" pitchFamily="34" charset="0"/>
              </a:rPr>
              <a:t>Calvopiña Cruz, William David</a:t>
            </a:r>
            <a:endParaRPr lang="en-US" sz="1400" b="1" dirty="0">
              <a:latin typeface="Calibri" panose="020F0502020204030204" pitchFamily="34" charset="0"/>
              <a:ea typeface="MS PGothic" panose="020B0600070205080204" pitchFamily="34" charset="-128"/>
              <a:cs typeface="Arial" panose="020B0604020202020204" pitchFamily="34" charset="0"/>
            </a:endParaRPr>
          </a:p>
        </p:txBody>
      </p:sp>
      <p:sp>
        <p:nvSpPr>
          <p:cNvPr id="20" name="Rectangle 19">
            <a:extLst>
              <a:ext uri="{FF2B5EF4-FFF2-40B4-BE49-F238E27FC236}">
                <a16:creationId xmlns:a16="http://schemas.microsoft.com/office/drawing/2014/main" xmlns="" id="{D675D23B-82B4-4C21-8DF3-27CDEFCC57FE}"/>
              </a:ext>
            </a:extLst>
          </p:cNvPr>
          <p:cNvSpPr/>
          <p:nvPr/>
        </p:nvSpPr>
        <p:spPr>
          <a:xfrm>
            <a:off x="2226791" y="3979952"/>
            <a:ext cx="8279363" cy="1569660"/>
          </a:xfrm>
          <a:prstGeom prst="rect">
            <a:avLst/>
          </a:prstGeom>
        </p:spPr>
        <p:txBody>
          <a:bodyPr wrap="square">
            <a:spAutoFit/>
          </a:bodyPr>
          <a:lstStyle/>
          <a:p>
            <a:pPr algn="ctr"/>
            <a:r>
              <a:rPr lang="es-ES" sz="2400" b="1" dirty="0" smtClean="0">
                <a:ea typeface="Calibri" panose="020F0502020204030204" pitchFamily="34" charset="0"/>
              </a:rPr>
              <a:t>“</a:t>
            </a:r>
            <a:r>
              <a:rPr lang="es-EC" sz="2400" b="1" dirty="0" smtClean="0"/>
              <a:t>IMPLEMENTACIÓN </a:t>
            </a:r>
            <a:r>
              <a:rPr lang="es-EC" sz="2400" b="1" dirty="0"/>
              <a:t>Y EVALUACIÓN DE LOS RESULTADOS OBTENIDOS EN EL PROYECTO DE DISEÑO DE UNA PROPUESTA DE MEJORAMIENTO DE LOS PROCESOS DE PRODUCCIÓN DE LA EMPRESA TECNOCALZA S.A</a:t>
            </a:r>
            <a:r>
              <a:rPr lang="es-EC" sz="2400" b="1" dirty="0" smtClean="0"/>
              <a:t>.”</a:t>
            </a:r>
            <a:endParaRPr lang="en-US" sz="2400" b="1" dirty="0"/>
          </a:p>
        </p:txBody>
      </p:sp>
      <p:sp>
        <p:nvSpPr>
          <p:cNvPr id="22" name="Rectangle 21">
            <a:extLst>
              <a:ext uri="{FF2B5EF4-FFF2-40B4-BE49-F238E27FC236}">
                <a16:creationId xmlns:a16="http://schemas.microsoft.com/office/drawing/2014/main" xmlns="" id="{8F8756F4-3C01-40D5-98E5-92C6D1DEA0DC}"/>
              </a:ext>
            </a:extLst>
          </p:cNvPr>
          <p:cNvSpPr/>
          <p:nvPr/>
        </p:nvSpPr>
        <p:spPr>
          <a:xfrm>
            <a:off x="5974015" y="5714809"/>
            <a:ext cx="6096000" cy="677108"/>
          </a:xfrm>
          <a:prstGeom prst="rect">
            <a:avLst/>
          </a:prstGeom>
        </p:spPr>
        <p:txBody>
          <a:bodyPr>
            <a:spAutoFit/>
          </a:bodyPr>
          <a:lstStyle/>
          <a:p>
            <a:pPr algn="ctr">
              <a:spcBef>
                <a:spcPts val="1200"/>
              </a:spcBef>
              <a:spcAft>
                <a:spcPts val="0"/>
              </a:spcAft>
            </a:pPr>
            <a:r>
              <a:rPr lang="es-EC" sz="1400" b="1" dirty="0">
                <a:latin typeface="Calibri" panose="020F0502020204030204" pitchFamily="34" charset="0"/>
                <a:ea typeface="MS PGothic" panose="020B0600070205080204" pitchFamily="34" charset="-128"/>
                <a:cs typeface="Arial" panose="020B0604020202020204" pitchFamily="34" charset="0"/>
              </a:rPr>
              <a:t>DIRECTOR:</a:t>
            </a:r>
            <a:endParaRPr lang="en-US" sz="1400" b="1" dirty="0">
              <a:latin typeface="Calibri" panose="020F0502020204030204" pitchFamily="34" charset="0"/>
              <a:ea typeface="MS PGothic" panose="020B0600070205080204" pitchFamily="34" charset="-128"/>
              <a:cs typeface="Arial" panose="020B0604020202020204" pitchFamily="34" charset="0"/>
            </a:endParaRPr>
          </a:p>
          <a:p>
            <a:pPr algn="ctr">
              <a:spcBef>
                <a:spcPts val="1200"/>
              </a:spcBef>
              <a:spcAft>
                <a:spcPts val="0"/>
              </a:spcAft>
            </a:pPr>
            <a:r>
              <a:rPr lang="es-EC" sz="1400" b="1" dirty="0">
                <a:latin typeface="Calibri" panose="020F0502020204030204" pitchFamily="34" charset="0"/>
                <a:ea typeface="MS PGothic" panose="020B0600070205080204" pitchFamily="34" charset="-128"/>
                <a:cs typeface="Arial" panose="020B0604020202020204" pitchFamily="34" charset="0"/>
              </a:rPr>
              <a:t>Ing. </a:t>
            </a:r>
            <a:r>
              <a:rPr lang="es-EC" sz="1400" b="1" dirty="0" smtClean="0">
                <a:latin typeface="Calibri" panose="020F0502020204030204" pitchFamily="34" charset="0"/>
                <a:ea typeface="MS PGothic" panose="020B0600070205080204" pitchFamily="34" charset="-128"/>
                <a:cs typeface="Arial" panose="020B0604020202020204" pitchFamily="34" charset="0"/>
              </a:rPr>
              <a:t>Pablo Figueroa. </a:t>
            </a:r>
            <a:r>
              <a:rPr lang="es-EC" sz="1400" b="1" dirty="0">
                <a:latin typeface="Calibri" panose="020F0502020204030204" pitchFamily="34" charset="0"/>
                <a:ea typeface="MS PGothic" panose="020B0600070205080204" pitchFamily="34" charset="-128"/>
                <a:cs typeface="Arial" panose="020B0604020202020204" pitchFamily="34" charset="0"/>
              </a:rPr>
              <a:t>MGCP.</a:t>
            </a:r>
          </a:p>
        </p:txBody>
      </p:sp>
    </p:spTree>
    <p:extLst>
      <p:ext uri="{BB962C8B-B14F-4D97-AF65-F5344CB8AC3E}">
        <p14:creationId xmlns:p14="http://schemas.microsoft.com/office/powerpoint/2010/main" val="3203139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A7DBE-038B-4FE4-A35C-7C22B16EC587}"/>
              </a:ext>
            </a:extLst>
          </p:cNvPr>
          <p:cNvSpPr>
            <a:spLocks noGrp="1"/>
          </p:cNvSpPr>
          <p:nvPr>
            <p:ph type="title"/>
          </p:nvPr>
        </p:nvSpPr>
        <p:spPr>
          <a:xfrm>
            <a:off x="3333868" y="365126"/>
            <a:ext cx="8209383" cy="661242"/>
          </a:xfrm>
        </p:spPr>
        <p:txBody>
          <a:bodyPr>
            <a:normAutofit/>
          </a:bodyPr>
          <a:lstStyle/>
          <a:p>
            <a:r>
              <a:rPr lang="es-EC"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rPr>
              <a:t>6. Implementación de la propuesta de mejora</a:t>
            </a:r>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4" name="Rectangle 3">
            <a:extLst>
              <a:ext uri="{FF2B5EF4-FFF2-40B4-BE49-F238E27FC236}">
                <a16:creationId xmlns:a16="http://schemas.microsoft.com/office/drawing/2014/main" xmlns=""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sp>
        <p:nvSpPr>
          <p:cNvPr id="11" name="Rectángulo 10"/>
          <p:cNvSpPr/>
          <p:nvPr/>
        </p:nvSpPr>
        <p:spPr>
          <a:xfrm>
            <a:off x="8202427" y="2070400"/>
            <a:ext cx="3662315" cy="707886"/>
          </a:xfrm>
          <a:prstGeom prst="rect">
            <a:avLst/>
          </a:prstGeom>
        </p:spPr>
        <p:txBody>
          <a:bodyPr wrap="square">
            <a:spAutoFit/>
          </a:bodyPr>
          <a:lstStyle/>
          <a:p>
            <a:pPr algn="ctr"/>
            <a:r>
              <a:rPr lang="es-EC" sz="2000" b="1" dirty="0" smtClean="0">
                <a:solidFill>
                  <a:srgbClr val="000000"/>
                </a:solidFill>
              </a:rPr>
              <a:t>Proceso de aparado actual con nuevas máquinas de coser</a:t>
            </a:r>
            <a:endParaRPr lang="es-EC" sz="2000" dirty="0"/>
          </a:p>
        </p:txBody>
      </p:sp>
      <p:sp>
        <p:nvSpPr>
          <p:cNvPr id="27" name="Rectángulo 26"/>
          <p:cNvSpPr/>
          <p:nvPr/>
        </p:nvSpPr>
        <p:spPr>
          <a:xfrm>
            <a:off x="2859505" y="1228475"/>
            <a:ext cx="2483500" cy="400110"/>
          </a:xfrm>
          <a:prstGeom prst="rect">
            <a:avLst/>
          </a:prstGeom>
        </p:spPr>
        <p:txBody>
          <a:bodyPr wrap="none">
            <a:spAutoFit/>
          </a:bodyPr>
          <a:lstStyle/>
          <a:p>
            <a:r>
              <a:rPr lang="es-EC" sz="2000" b="1" dirty="0" smtClean="0"/>
              <a:t>Orden de Producción </a:t>
            </a:r>
            <a:endParaRPr lang="es-EC" sz="2000" b="1" dirty="0"/>
          </a:p>
        </p:txBody>
      </p:sp>
      <p:pic>
        <p:nvPicPr>
          <p:cNvPr id="13" name="Imagen 12"/>
          <p:cNvPicPr/>
          <p:nvPr/>
        </p:nvPicPr>
        <p:blipFill rotWithShape="1">
          <a:blip r:embed="rId2"/>
          <a:srcRect l="3151" t="23285" r="53918" b="24820"/>
          <a:stretch/>
        </p:blipFill>
        <p:spPr bwMode="auto">
          <a:xfrm>
            <a:off x="8105613" y="2884869"/>
            <a:ext cx="3955255" cy="2430710"/>
          </a:xfrm>
          <a:prstGeom prst="rect">
            <a:avLst/>
          </a:prstGeom>
          <a:ln>
            <a:noFill/>
          </a:ln>
          <a:extLst>
            <a:ext uri="{53640926-AAD7-44D8-BBD7-CCE9431645EC}">
              <a14:shadowObscured xmlns:a14="http://schemas.microsoft.com/office/drawing/2010/main"/>
            </a:ext>
          </a:extLst>
        </p:spPr>
      </p:pic>
      <p:pic>
        <p:nvPicPr>
          <p:cNvPr id="10" name="Imagen 9"/>
          <p:cNvPicPr/>
          <p:nvPr/>
        </p:nvPicPr>
        <p:blipFill>
          <a:blip r:embed="rId3">
            <a:extLst>
              <a:ext uri="{28A0092B-C50C-407E-A947-70E740481C1C}">
                <a14:useLocalDpi xmlns:a14="http://schemas.microsoft.com/office/drawing/2010/main" val="0"/>
              </a:ext>
            </a:extLst>
          </a:blip>
          <a:srcRect/>
          <a:stretch>
            <a:fillRect/>
          </a:stretch>
        </p:blipFill>
        <p:spPr bwMode="auto">
          <a:xfrm>
            <a:off x="858416" y="1628585"/>
            <a:ext cx="7129653" cy="5107066"/>
          </a:xfrm>
          <a:prstGeom prst="rect">
            <a:avLst/>
          </a:prstGeom>
          <a:noFill/>
          <a:ln>
            <a:noFill/>
          </a:ln>
        </p:spPr>
      </p:pic>
    </p:spTree>
    <p:extLst>
      <p:ext uri="{BB962C8B-B14F-4D97-AF65-F5344CB8AC3E}">
        <p14:creationId xmlns:p14="http://schemas.microsoft.com/office/powerpoint/2010/main" val="1365664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A7DBE-038B-4FE4-A35C-7C22B16EC587}"/>
              </a:ext>
            </a:extLst>
          </p:cNvPr>
          <p:cNvSpPr>
            <a:spLocks noGrp="1"/>
          </p:cNvSpPr>
          <p:nvPr>
            <p:ph type="title"/>
          </p:nvPr>
        </p:nvSpPr>
        <p:spPr>
          <a:xfrm>
            <a:off x="3333868" y="365126"/>
            <a:ext cx="8209383" cy="661242"/>
          </a:xfrm>
        </p:spPr>
        <p:txBody>
          <a:bodyPr>
            <a:normAutofit/>
          </a:bodyPr>
          <a:lstStyle/>
          <a:p>
            <a:r>
              <a:rPr lang="es-EC"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7</a:t>
            </a:r>
            <a:r>
              <a:rPr lang="es-EC" sz="3200" b="1" dirty="0" smtClean="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 Evaluación de la propuesta de mejora </a:t>
            </a:r>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4" name="Rectangle 3">
            <a:extLst>
              <a:ext uri="{FF2B5EF4-FFF2-40B4-BE49-F238E27FC236}">
                <a16:creationId xmlns:a16="http://schemas.microsoft.com/office/drawing/2014/main" xmlns=""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22" name="Rectángulo 21"/>
              <p:cNvSpPr/>
              <p:nvPr/>
            </p:nvSpPr>
            <p:spPr>
              <a:xfrm>
                <a:off x="7216297" y="1728989"/>
                <a:ext cx="4612050" cy="3323987"/>
              </a:xfrm>
              <a:prstGeom prst="rect">
                <a:avLst/>
              </a:prstGeom>
            </p:spPr>
            <p:txBody>
              <a:bodyPr wrap="square">
                <a:spAutoFit/>
              </a:bodyPr>
              <a:lstStyle/>
              <a:p>
                <a:pPr algn="just"/>
                <a:r>
                  <a:rPr lang="es-EC" sz="1400" dirty="0">
                    <a:latin typeface="Arial" panose="020B0604020202020204" pitchFamily="34" charset="0"/>
                    <a:cs typeface="Arial" panose="020B0604020202020204" pitchFamily="34" charset="0"/>
                  </a:rPr>
                  <a:t>A través del estudio de tiempos se determina que el tiempo estándar para la elaboración de un par de zapatos del modelo CAPPO con las implementaciones realizadas actualmente es de 7.58 (min/par). </a:t>
                </a:r>
                <a:endParaRPr lang="es-EC" sz="1400" dirty="0" smtClean="0">
                  <a:latin typeface="Arial" panose="020B0604020202020204" pitchFamily="34" charset="0"/>
                  <a:cs typeface="Arial" panose="020B0604020202020204" pitchFamily="34" charset="0"/>
                </a:endParaRPr>
              </a:p>
              <a:p>
                <a:pPr algn="just"/>
                <a:r>
                  <a:rPr lang="es-EC" sz="1400" dirty="0" smtClean="0">
                    <a:latin typeface="Arial" panose="020B0604020202020204" pitchFamily="34" charset="0"/>
                    <a:cs typeface="Arial" panose="020B0604020202020204" pitchFamily="34" charset="0"/>
                  </a:rPr>
                  <a:t>Es </a:t>
                </a:r>
                <a:r>
                  <a:rPr lang="es-EC" sz="1400" dirty="0">
                    <a:latin typeface="Arial" panose="020B0604020202020204" pitchFamily="34" charset="0"/>
                    <a:cs typeface="Arial" panose="020B0604020202020204" pitchFamily="34" charset="0"/>
                  </a:rPr>
                  <a:t>decir la tasa de producción estándar por una hora es de 7,91 pares.      </a:t>
                </a:r>
              </a:p>
              <a:p>
                <a:pPr algn="just"/>
                <a:r>
                  <a:rPr lang="es-EC" sz="1400" dirty="0">
                    <a:latin typeface="Arial" panose="020B0604020202020204" pitchFamily="34" charset="0"/>
                    <a:cs typeface="Arial" panose="020B0604020202020204" pitchFamily="34" charset="0"/>
                  </a:rPr>
                  <a:t>Una vez determinado la tasa de producción estándar tenemos un rendimiento del 95% y una eficiencia del 90%, para calcular cuántos pares de zapatos se puede producir en un turno de ocho horas del modelo CAPPO seguimos la siguiente fórmula: </a:t>
                </a:r>
              </a:p>
              <a:p>
                <a:pPr algn="just"/>
                <a:r>
                  <a:rPr lang="es-EC" sz="1400" dirty="0">
                    <a:latin typeface="Arial" panose="020B0604020202020204" pitchFamily="34" charset="0"/>
                    <a:cs typeface="Arial" panose="020B0604020202020204" pitchFamily="34" charset="0"/>
                  </a:rPr>
                  <a:t> </a:t>
                </a:r>
              </a:p>
              <a:p>
                <a:pPr algn="just"/>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rPr>
                        <m:t>𝐶𝑃</m:t>
                      </m:r>
                      <m:r>
                        <a:rPr lang="es-EC" sz="1400" i="1">
                          <a:latin typeface="Cambria Math" panose="02040503050406030204" pitchFamily="18" charset="0"/>
                        </a:rPr>
                        <m:t>=</m:t>
                      </m:r>
                      <m:r>
                        <a:rPr lang="es-EC" sz="1400" i="1">
                          <a:latin typeface="Cambria Math" panose="02040503050406030204" pitchFamily="18" charset="0"/>
                        </a:rPr>
                        <m:t>𝑇𝑃𝑥𝑇𝑅𝑥𝑇𝐸𝑥𝑇𝑆</m:t>
                      </m:r>
                    </m:oMath>
                  </m:oMathPara>
                </a14:m>
                <a:endParaRPr lang="es-EC" sz="1400" dirty="0">
                  <a:latin typeface="Arial" panose="020B0604020202020204" pitchFamily="34" charset="0"/>
                  <a:cs typeface="Arial" panose="020B0604020202020204" pitchFamily="34" charset="0"/>
                </a:endParaRPr>
              </a:p>
              <a:p>
                <a:pPr algn="just"/>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rPr>
                        <m:t>𝐶𝑃</m:t>
                      </m:r>
                      <m:r>
                        <a:rPr lang="es-EC" sz="1400" i="1">
                          <a:latin typeface="Cambria Math" panose="02040503050406030204" pitchFamily="18" charset="0"/>
                        </a:rPr>
                        <m:t>=7,91 </m:t>
                      </m:r>
                      <m:r>
                        <a:rPr lang="es-EC" sz="1400" i="1">
                          <a:latin typeface="Cambria Math" panose="02040503050406030204" pitchFamily="18" charset="0"/>
                        </a:rPr>
                        <m:t>𝑃𝐴𝑅𝐸𝑆𝑥</m:t>
                      </m:r>
                      <m:r>
                        <a:rPr lang="es-EC" sz="1400" i="1">
                          <a:latin typeface="Cambria Math" panose="02040503050406030204" pitchFamily="18" charset="0"/>
                        </a:rPr>
                        <m:t>0,95</m:t>
                      </m:r>
                      <m:r>
                        <a:rPr lang="es-EC" sz="1400" i="1">
                          <a:latin typeface="Cambria Math" panose="02040503050406030204" pitchFamily="18" charset="0"/>
                        </a:rPr>
                        <m:t>𝑥</m:t>
                      </m:r>
                      <m:r>
                        <a:rPr lang="es-EC" sz="1400" i="1">
                          <a:latin typeface="Cambria Math" panose="02040503050406030204" pitchFamily="18" charset="0"/>
                        </a:rPr>
                        <m:t>0,90</m:t>
                      </m:r>
                      <m:r>
                        <a:rPr lang="es-EC" sz="1400" i="1">
                          <a:latin typeface="Cambria Math" panose="02040503050406030204" pitchFamily="18" charset="0"/>
                        </a:rPr>
                        <m:t>𝑥</m:t>
                      </m:r>
                      <m:r>
                        <a:rPr lang="es-EC" sz="1400" i="1">
                          <a:latin typeface="Cambria Math" panose="02040503050406030204" pitchFamily="18" charset="0"/>
                        </a:rPr>
                        <m:t>8</m:t>
                      </m:r>
                    </m:oMath>
                  </m:oMathPara>
                </a14:m>
                <a:endParaRPr lang="es-EC" sz="1400" dirty="0">
                  <a:latin typeface="Arial" panose="020B0604020202020204" pitchFamily="34" charset="0"/>
                  <a:cs typeface="Arial" panose="020B0604020202020204" pitchFamily="34" charset="0"/>
                </a:endParaRPr>
              </a:p>
              <a:p>
                <a:pPr algn="just"/>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rPr>
                        <m:t>𝐶𝑃</m:t>
                      </m:r>
                      <m:r>
                        <a:rPr lang="es-EC" sz="1400" i="1">
                          <a:latin typeface="Cambria Math" panose="02040503050406030204" pitchFamily="18" charset="0"/>
                        </a:rPr>
                        <m:t>=54 </m:t>
                      </m:r>
                      <m:r>
                        <a:rPr lang="es-EC" sz="1400" i="1">
                          <a:latin typeface="Cambria Math" panose="02040503050406030204" pitchFamily="18" charset="0"/>
                        </a:rPr>
                        <m:t>𝑝𝑎𝑟𝑒𝑠</m:t>
                      </m:r>
                      <m:r>
                        <a:rPr lang="es-EC" sz="1400" i="1">
                          <a:latin typeface="Cambria Math" panose="02040503050406030204" pitchFamily="18" charset="0"/>
                        </a:rPr>
                        <m:t> </m:t>
                      </m:r>
                      <m:r>
                        <a:rPr lang="es-EC" sz="1400" i="1">
                          <a:latin typeface="Cambria Math" panose="02040503050406030204" pitchFamily="18" charset="0"/>
                        </a:rPr>
                        <m:t>𝑒𝑛</m:t>
                      </m:r>
                      <m:r>
                        <a:rPr lang="es-EC" sz="1400" i="1">
                          <a:latin typeface="Cambria Math" panose="02040503050406030204" pitchFamily="18" charset="0"/>
                        </a:rPr>
                        <m:t> </m:t>
                      </m:r>
                      <m:r>
                        <a:rPr lang="es-EC" sz="1400" i="1">
                          <a:latin typeface="Cambria Math" panose="02040503050406030204" pitchFamily="18" charset="0"/>
                        </a:rPr>
                        <m:t>𝑢𝑛</m:t>
                      </m:r>
                      <m:r>
                        <a:rPr lang="es-EC" sz="1400" i="1">
                          <a:latin typeface="Cambria Math" panose="02040503050406030204" pitchFamily="18" charset="0"/>
                        </a:rPr>
                        <m:t> </m:t>
                      </m:r>
                      <m:r>
                        <a:rPr lang="es-EC" sz="1400" i="1">
                          <a:latin typeface="Cambria Math" panose="02040503050406030204" pitchFamily="18" charset="0"/>
                        </a:rPr>
                        <m:t>𝑡𝑢𝑟𝑛𝑜</m:t>
                      </m:r>
                      <m:r>
                        <a:rPr lang="es-EC" sz="1400" i="1">
                          <a:latin typeface="Cambria Math" panose="02040503050406030204" pitchFamily="18" charset="0"/>
                        </a:rPr>
                        <m:t> </m:t>
                      </m:r>
                      <m:r>
                        <a:rPr lang="es-EC" sz="1400" i="1">
                          <a:latin typeface="Cambria Math" panose="02040503050406030204" pitchFamily="18" charset="0"/>
                        </a:rPr>
                        <m:t>𝑑𝑒</m:t>
                      </m:r>
                      <m:r>
                        <a:rPr lang="es-EC" sz="1400" i="1">
                          <a:latin typeface="Cambria Math" panose="02040503050406030204" pitchFamily="18" charset="0"/>
                        </a:rPr>
                        <m:t> 8 </m:t>
                      </m:r>
                      <m:r>
                        <a:rPr lang="es-EC" sz="1400" i="1">
                          <a:latin typeface="Cambria Math" panose="02040503050406030204" pitchFamily="18" charset="0"/>
                        </a:rPr>
                        <m:t>h𝑜𝑟𝑎𝑠</m:t>
                      </m:r>
                    </m:oMath>
                  </m:oMathPara>
                </a14:m>
                <a:endParaRPr lang="es-EC" sz="1400" dirty="0">
                  <a:latin typeface="Arial" panose="020B0604020202020204" pitchFamily="34" charset="0"/>
                  <a:cs typeface="Arial" panose="020B0604020202020204" pitchFamily="34" charset="0"/>
                </a:endParaRPr>
              </a:p>
            </p:txBody>
          </p:sp>
        </mc:Choice>
        <mc:Fallback xmlns="">
          <p:sp>
            <p:nvSpPr>
              <p:cNvPr id="22" name="Rectángulo 21"/>
              <p:cNvSpPr>
                <a:spLocks noRot="1" noChangeAspect="1" noMove="1" noResize="1" noEditPoints="1" noAdjustHandles="1" noChangeArrowheads="1" noChangeShapeType="1" noTextEdit="1"/>
              </p:cNvSpPr>
              <p:nvPr/>
            </p:nvSpPr>
            <p:spPr>
              <a:xfrm>
                <a:off x="7216297" y="1728989"/>
                <a:ext cx="4612050" cy="3323987"/>
              </a:xfrm>
              <a:prstGeom prst="rect">
                <a:avLst/>
              </a:prstGeom>
              <a:blipFill rotWithShape="0">
                <a:blip r:embed="rId2"/>
                <a:stretch>
                  <a:fillRect l="-397" t="-367" r="-529"/>
                </a:stretch>
              </a:blipFill>
            </p:spPr>
            <p:txBody>
              <a:bodyPr/>
              <a:lstStyle/>
              <a:p>
                <a:r>
                  <a:rPr lang="es-EC">
                    <a:noFill/>
                  </a:rPr>
                  <a:t> </a:t>
                </a:r>
              </a:p>
            </p:txBody>
          </p:sp>
        </mc:Fallback>
      </mc:AlternateContent>
      <p:graphicFrame>
        <p:nvGraphicFramePr>
          <p:cNvPr id="10" name="Tabla 9"/>
          <p:cNvGraphicFramePr>
            <a:graphicFrameLocks noGrp="1"/>
          </p:cNvGraphicFramePr>
          <p:nvPr>
            <p:extLst>
              <p:ext uri="{D42A27DB-BD31-4B8C-83A1-F6EECF244321}">
                <p14:modId xmlns:p14="http://schemas.microsoft.com/office/powerpoint/2010/main" val="2928935292"/>
              </p:ext>
            </p:extLst>
          </p:nvPr>
        </p:nvGraphicFramePr>
        <p:xfrm>
          <a:off x="838201" y="1728989"/>
          <a:ext cx="6155028" cy="3400022"/>
        </p:xfrm>
        <a:graphic>
          <a:graphicData uri="http://schemas.openxmlformats.org/drawingml/2006/table">
            <a:tbl>
              <a:tblPr firstRow="1" firstCol="1" bandRow="1"/>
              <a:tblGrid>
                <a:gridCol w="456703"/>
                <a:gridCol w="454241"/>
                <a:gridCol w="542874"/>
                <a:gridCol w="549028"/>
                <a:gridCol w="665974"/>
                <a:gridCol w="683208"/>
                <a:gridCol w="721369"/>
                <a:gridCol w="633968"/>
                <a:gridCol w="813695"/>
                <a:gridCol w="633968"/>
              </a:tblGrid>
              <a:tr h="188402">
                <a:tc gridSpan="10">
                  <a:txBody>
                    <a:bodyPr/>
                    <a:lstStyle/>
                    <a:p>
                      <a:pPr marL="13970" marR="32385" indent="-6350" algn="ctr">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ESTUDIO DE TIEMPOS</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8402">
                <a:tc gridSpan="5">
                  <a:txBody>
                    <a:bodyPr/>
                    <a:lstStyle/>
                    <a:p>
                      <a:pPr marL="13970" marR="32385" indent="-6350" algn="l">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Área: Producción de calzado</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marL="13970" marR="32385" indent="-6350" algn="l">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Fecha: 08/01/2018</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8402">
                <a:tc gridSpan="5">
                  <a:txBody>
                    <a:bodyPr/>
                    <a:lstStyle/>
                    <a:p>
                      <a:pPr marL="13970" marR="32385" indent="-6350" algn="l">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Modelo: CAPPO</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marL="13970" marR="32385" indent="-6350" algn="l">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Observador: William Calvopiña</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76803">
                <a:tc>
                  <a:txBody>
                    <a:bodyPr/>
                    <a:lstStyle/>
                    <a:p>
                      <a:pPr marL="13970" marR="32385" indent="-6350" algn="ctr">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LÍNEA</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13970" marR="32385" indent="-6350" algn="ctr">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CICLO</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13970" marR="32385" indent="-6350" algn="ctr">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CORTE COMELZ</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13970" marR="32385" indent="-6350" algn="ctr">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CORTE MANUAL</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13970" marR="32385" indent="-6350" algn="ctr">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CORTE TROQUEL</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13970" marR="32385" indent="-6350" algn="ctr">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DESBASTE</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13970" marR="32385" indent="-6350" algn="ctr">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DESPACHO</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13970" marR="32385" indent="-6350" algn="ctr">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 APARADO INT. </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13970" marR="32385" indent="-6350" algn="ctr">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PREMONTAJE</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13970" marR="32385" indent="-6350" algn="ctr">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MONTAJE</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r>
              <a:tr h="190414">
                <a:tc>
                  <a:txBody>
                    <a:bodyPr/>
                    <a:lstStyle/>
                    <a:p>
                      <a:pPr marL="13970" marR="32385" indent="-6350" algn="l">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CAPPO</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r">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1</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0.75</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0.95</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0.721</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0.603</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0.759</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0.95</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1.10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1.10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14">
                <a:tc>
                  <a:txBody>
                    <a:bodyPr/>
                    <a:lstStyle/>
                    <a:p>
                      <a:pPr marL="13970" marR="32385" indent="-6350" algn="l">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CAPPO</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r">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2</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0.82</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0.86</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0.721</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0.603</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0.759</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0.86</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1.00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0.95</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14">
                <a:tc>
                  <a:txBody>
                    <a:bodyPr/>
                    <a:lstStyle/>
                    <a:p>
                      <a:pPr marL="13970" marR="32385" indent="-6350" algn="l">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CAPPO</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r">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3</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0.95</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0.85</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0.721</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0.603</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0.759</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0.91</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1.10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1.00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14">
                <a:tc>
                  <a:txBody>
                    <a:bodyPr/>
                    <a:lstStyle/>
                    <a:p>
                      <a:pPr marL="13970" marR="32385" indent="-6350" algn="l">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CAPPO</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r">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4</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0.79</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0.95</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0.721</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0.703</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0.759</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0.89</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0.95</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0.99</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145">
                <a:tc gridSpan="2">
                  <a:txBody>
                    <a:bodyPr/>
                    <a:lstStyle/>
                    <a:p>
                      <a:pPr marL="13970" marR="32385" indent="-6350" algn="ctr">
                        <a:lnSpc>
                          <a:spcPct val="151000"/>
                        </a:lnSpc>
                        <a:spcAft>
                          <a:spcPts val="0"/>
                        </a:spcAft>
                      </a:pPr>
                      <a:r>
                        <a:rPr lang="es-EC" sz="700" b="1">
                          <a:solidFill>
                            <a:srgbClr val="000000"/>
                          </a:solidFill>
                          <a:effectLst/>
                          <a:latin typeface="Arial" panose="020B0604020202020204" pitchFamily="34" charset="0"/>
                          <a:ea typeface="Times New Roman" panose="02020603050405020304" pitchFamily="18" charset="0"/>
                        </a:rPr>
                        <a:t>PROMEDIO (MIN)</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0.83</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0.90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0.72</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0.63</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0.76</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0.90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1.04</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1.01</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803">
                <a:tc gridSpan="2">
                  <a:txBody>
                    <a:bodyPr/>
                    <a:lstStyle/>
                    <a:p>
                      <a:pPr marL="13970" marR="32385" indent="-6350" algn="ctr">
                        <a:lnSpc>
                          <a:spcPct val="151000"/>
                        </a:lnSpc>
                        <a:spcAft>
                          <a:spcPts val="0"/>
                        </a:spcAft>
                      </a:pPr>
                      <a:r>
                        <a:rPr lang="es-EC" sz="700" b="1">
                          <a:solidFill>
                            <a:srgbClr val="000000"/>
                          </a:solidFill>
                          <a:effectLst/>
                          <a:latin typeface="Arial" panose="020B0604020202020204" pitchFamily="34" charset="0"/>
                          <a:ea typeface="Times New Roman" panose="02020603050405020304" pitchFamily="18" charset="0"/>
                        </a:rPr>
                        <a:t>TIEMPO BASICO (MIN)</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0.85</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0.89</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0.72</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0.64</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0.76</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0.90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1.04</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0.98</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803">
                <a:tc gridSpan="2">
                  <a:txBody>
                    <a:bodyPr/>
                    <a:lstStyle/>
                    <a:p>
                      <a:pPr marL="13970" marR="32385" indent="-6350" algn="ctr">
                        <a:lnSpc>
                          <a:spcPct val="151000"/>
                        </a:lnSpc>
                        <a:spcAft>
                          <a:spcPts val="0"/>
                        </a:spcAft>
                      </a:pPr>
                      <a:r>
                        <a:rPr lang="es-EC" sz="700" b="1">
                          <a:solidFill>
                            <a:srgbClr val="000000"/>
                          </a:solidFill>
                          <a:effectLst/>
                          <a:latin typeface="Arial" panose="020B0604020202020204" pitchFamily="34" charset="0"/>
                          <a:ea typeface="Times New Roman" panose="02020603050405020304" pitchFamily="18" charset="0"/>
                        </a:rPr>
                        <a:t>SUPLEMENTO (MIN)</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0.05</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0.05</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0.05</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0.10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0.10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0.25</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0.10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0.10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803">
                <a:tc gridSpan="2">
                  <a:txBody>
                    <a:bodyPr/>
                    <a:lstStyle/>
                    <a:p>
                      <a:pPr marL="13970" marR="32385" indent="-6350" algn="ctr">
                        <a:lnSpc>
                          <a:spcPct val="151000"/>
                        </a:lnSpc>
                        <a:spcAft>
                          <a:spcPts val="0"/>
                        </a:spcAft>
                      </a:pPr>
                      <a:r>
                        <a:rPr lang="es-EC" sz="700" b="1">
                          <a:solidFill>
                            <a:srgbClr val="000000"/>
                          </a:solidFill>
                          <a:effectLst/>
                          <a:latin typeface="Arial" panose="020B0604020202020204" pitchFamily="34" charset="0"/>
                          <a:ea typeface="Times New Roman" panose="02020603050405020304" pitchFamily="18" charset="0"/>
                        </a:rPr>
                        <a:t>TIEMPO ESTANDAR (MIN)</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s-EC"/>
                    </a:p>
                  </a:txBody>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0.90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EAADB"/>
                    </a:solidFill>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0.94</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EAADB"/>
                    </a:solidFill>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0.77</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EAADB"/>
                    </a:solidFill>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0.74</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0.86</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1.15</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1.14</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1.08</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r>
              <a:tr h="376803">
                <a:tc gridSpan="5">
                  <a:txBody>
                    <a:bodyPr/>
                    <a:lstStyle/>
                    <a:p>
                      <a:pPr marL="13970" marR="32385" indent="-6350" algn="ctr">
                        <a:lnSpc>
                          <a:spcPct val="151000"/>
                        </a:lnSpc>
                        <a:spcAft>
                          <a:spcPts val="0"/>
                        </a:spcAft>
                      </a:pPr>
                      <a:r>
                        <a:rPr lang="es-EC" sz="700" b="1">
                          <a:solidFill>
                            <a:srgbClr val="000000"/>
                          </a:solidFill>
                          <a:effectLst/>
                          <a:latin typeface="Arial" panose="020B0604020202020204" pitchFamily="34" charset="0"/>
                          <a:ea typeface="Times New Roman" panose="02020603050405020304" pitchFamily="18" charset="0"/>
                        </a:rPr>
                        <a:t>TIEMPO ESTANDAR TOTAL PARA UN PAR DE ZAPATOS (MIN)</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marL="13970" marR="32385" indent="-6350" algn="ctr">
                        <a:lnSpc>
                          <a:spcPct val="151000"/>
                        </a:lnSpc>
                        <a:spcAft>
                          <a:spcPts val="0"/>
                        </a:spcAft>
                      </a:pPr>
                      <a:r>
                        <a:rPr lang="es-EC" sz="700" b="1" dirty="0">
                          <a:solidFill>
                            <a:srgbClr val="000000"/>
                          </a:solidFill>
                          <a:effectLst/>
                          <a:latin typeface="Arial" panose="020B0604020202020204" pitchFamily="34" charset="0"/>
                          <a:ea typeface="Times New Roman" panose="02020603050405020304" pitchFamily="18" charset="0"/>
                        </a:rPr>
                        <a:t>7.58</a:t>
                      </a:r>
                      <a:endParaRPr lang="es-EC" sz="1000" dirty="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Tree>
    <p:extLst>
      <p:ext uri="{BB962C8B-B14F-4D97-AF65-F5344CB8AC3E}">
        <p14:creationId xmlns:p14="http://schemas.microsoft.com/office/powerpoint/2010/main" val="3512808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A7DBE-038B-4FE4-A35C-7C22B16EC587}"/>
              </a:ext>
            </a:extLst>
          </p:cNvPr>
          <p:cNvSpPr>
            <a:spLocks noGrp="1"/>
          </p:cNvSpPr>
          <p:nvPr>
            <p:ph type="title"/>
          </p:nvPr>
        </p:nvSpPr>
        <p:spPr>
          <a:xfrm>
            <a:off x="3333868" y="365126"/>
            <a:ext cx="8209383" cy="661242"/>
          </a:xfrm>
        </p:spPr>
        <p:txBody>
          <a:bodyPr>
            <a:normAutofit/>
          </a:bodyPr>
          <a:lstStyle/>
          <a:p>
            <a:r>
              <a:rPr lang="es-EC"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rPr>
              <a:t>7. Evaluación de la propuesta de mejora </a:t>
            </a:r>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4" name="Rectangle 3">
            <a:extLst>
              <a:ext uri="{FF2B5EF4-FFF2-40B4-BE49-F238E27FC236}">
                <a16:creationId xmlns:a16="http://schemas.microsoft.com/office/drawing/2014/main" xmlns=""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sp>
        <p:nvSpPr>
          <p:cNvPr id="6" name="Rectángulo 5"/>
          <p:cNvSpPr/>
          <p:nvPr/>
        </p:nvSpPr>
        <p:spPr>
          <a:xfrm>
            <a:off x="858416" y="1226228"/>
            <a:ext cx="10861359" cy="2601866"/>
          </a:xfrm>
          <a:prstGeom prst="rect">
            <a:avLst/>
          </a:prstGeom>
        </p:spPr>
        <p:txBody>
          <a:bodyPr wrap="square">
            <a:spAutoFit/>
          </a:bodyPr>
          <a:lstStyle/>
          <a:p>
            <a:pPr marL="13970" marR="32385" indent="-6350" algn="just">
              <a:lnSpc>
                <a:spcPct val="151000"/>
              </a:lnSpc>
              <a:spcAft>
                <a:spcPts val="15"/>
              </a:spcAft>
            </a:pPr>
            <a:r>
              <a:rPr lang="es-EC" dirty="0">
                <a:latin typeface="Arial" panose="020B0604020202020204" pitchFamily="34" charset="0"/>
                <a:cs typeface="Arial" panose="020B0604020202020204" pitchFamily="34" charset="0"/>
              </a:rPr>
              <a:t>Mediante el análisis de costos realizado con la capacidad actual de producción se obtuvo por cada par de zapatos del modelo </a:t>
            </a:r>
            <a:r>
              <a:rPr lang="es-EC" dirty="0" err="1">
                <a:latin typeface="Arial" panose="020B0604020202020204" pitchFamily="34" charset="0"/>
                <a:cs typeface="Arial" panose="020B0604020202020204" pitchFamily="34" charset="0"/>
              </a:rPr>
              <a:t>cappo</a:t>
            </a:r>
            <a:r>
              <a:rPr lang="es-EC" dirty="0">
                <a:latin typeface="Arial" panose="020B0604020202020204" pitchFamily="34" charset="0"/>
                <a:cs typeface="Arial" panose="020B0604020202020204" pitchFamily="34" charset="0"/>
              </a:rPr>
              <a:t> para hombre existe una utilidad actual a inicio del año 2018 de $ 1.33, incluso con la adquisición de nuevas máquinas coser, por lo cual se mejoró comparado con la perdida de $ 3.61 obtenida en el año 2017 por cada par de zapatos de este modelo</a:t>
            </a:r>
            <a:r>
              <a:rPr lang="es-EC" dirty="0" smtClean="0">
                <a:latin typeface="Arial" panose="020B0604020202020204" pitchFamily="34" charset="0"/>
                <a:cs typeface="Arial" panose="020B0604020202020204" pitchFamily="34" charset="0"/>
              </a:rPr>
              <a:t>. </a:t>
            </a:r>
          </a:p>
          <a:p>
            <a:pPr marL="13970" marR="32385" indent="-6350" algn="just">
              <a:lnSpc>
                <a:spcPct val="151000"/>
              </a:lnSpc>
              <a:spcAft>
                <a:spcPts val="15"/>
              </a:spcAft>
            </a:pPr>
            <a:r>
              <a:rPr lang="es-EC" dirty="0">
                <a:latin typeface="Arial" panose="020B0604020202020204" pitchFamily="34" charset="0"/>
                <a:ea typeface="Times New Roman" panose="02020603050405020304" pitchFamily="18" charset="0"/>
              </a:rPr>
              <a:t/>
            </a:r>
            <a:br>
              <a:rPr lang="es-EC" dirty="0">
                <a:latin typeface="Arial" panose="020B0604020202020204" pitchFamily="34" charset="0"/>
                <a:ea typeface="Times New Roman" panose="02020603050405020304" pitchFamily="18" charset="0"/>
              </a:rPr>
            </a:br>
            <a:endParaRPr lang="es-EC" dirty="0"/>
          </a:p>
        </p:txBody>
      </p:sp>
      <p:pic>
        <p:nvPicPr>
          <p:cNvPr id="11" name="Imagen 10"/>
          <p:cNvPicPr/>
          <p:nvPr/>
        </p:nvPicPr>
        <p:blipFill rotWithShape="1">
          <a:blip r:embed="rId3">
            <a:extLst>
              <a:ext uri="{28A0092B-C50C-407E-A947-70E740481C1C}">
                <a14:useLocalDpi xmlns:a14="http://schemas.microsoft.com/office/drawing/2010/main" val="0"/>
              </a:ext>
            </a:extLst>
          </a:blip>
          <a:srcRect t="50342" r="52434"/>
          <a:stretch/>
        </p:blipFill>
        <p:spPr bwMode="auto">
          <a:xfrm>
            <a:off x="964156" y="4027954"/>
            <a:ext cx="4881093" cy="2535875"/>
          </a:xfrm>
          <a:prstGeom prst="rect">
            <a:avLst/>
          </a:prstGeom>
          <a:noFill/>
          <a:ln>
            <a:noFill/>
          </a:ln>
        </p:spPr>
      </p:pic>
      <p:pic>
        <p:nvPicPr>
          <p:cNvPr id="12" name="Imagen 11"/>
          <p:cNvPicPr/>
          <p:nvPr/>
        </p:nvPicPr>
        <p:blipFill rotWithShape="1">
          <a:blip r:embed="rId3">
            <a:extLst>
              <a:ext uri="{28A0092B-C50C-407E-A947-70E740481C1C}">
                <a14:useLocalDpi xmlns:a14="http://schemas.microsoft.com/office/drawing/2010/main" val="0"/>
              </a:ext>
            </a:extLst>
          </a:blip>
          <a:srcRect t="38982" b="53277"/>
          <a:stretch/>
        </p:blipFill>
        <p:spPr bwMode="auto">
          <a:xfrm>
            <a:off x="964156" y="3229452"/>
            <a:ext cx="4881093" cy="376633"/>
          </a:xfrm>
          <a:prstGeom prst="rect">
            <a:avLst/>
          </a:prstGeom>
          <a:noFill/>
          <a:ln>
            <a:noFill/>
          </a:ln>
        </p:spPr>
      </p:pic>
      <p:graphicFrame>
        <p:nvGraphicFramePr>
          <p:cNvPr id="13" name="Gráfico 12">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xdr="http://schemas.openxmlformats.org/drawingml/2006/spreadsheetDrawing" xmlns="" xmlns:a16="http://schemas.microsoft.com/office/drawing/2014/main" xmlns:lc="http://schemas.openxmlformats.org/drawingml/2006/lockedCanvas" id="{00000000-0008-0000-0000-000004000000}"/>
              </a:ext>
            </a:extLst>
          </p:cNvPr>
          <p:cNvGraphicFramePr/>
          <p:nvPr>
            <p:extLst>
              <p:ext uri="{D42A27DB-BD31-4B8C-83A1-F6EECF244321}">
                <p14:modId xmlns:p14="http://schemas.microsoft.com/office/powerpoint/2010/main" val="33794922"/>
              </p:ext>
            </p:extLst>
          </p:nvPr>
        </p:nvGraphicFramePr>
        <p:xfrm>
          <a:off x="5950989" y="3229453"/>
          <a:ext cx="6012069" cy="33343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9819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A7DBE-038B-4FE4-A35C-7C22B16EC587}"/>
              </a:ext>
            </a:extLst>
          </p:cNvPr>
          <p:cNvSpPr>
            <a:spLocks noGrp="1"/>
          </p:cNvSpPr>
          <p:nvPr>
            <p:ph type="title"/>
          </p:nvPr>
        </p:nvSpPr>
        <p:spPr>
          <a:xfrm>
            <a:off x="3333868" y="365126"/>
            <a:ext cx="8209383" cy="661242"/>
          </a:xfrm>
        </p:spPr>
        <p:txBody>
          <a:bodyPr>
            <a:normAutofit/>
          </a:bodyPr>
          <a:lstStyle/>
          <a:p>
            <a:r>
              <a:rPr lang="es-EC"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rPr>
              <a:t>7. Evaluación de la propuesta de mejora </a:t>
            </a:r>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4" name="Rectangle 3">
            <a:extLst>
              <a:ext uri="{FF2B5EF4-FFF2-40B4-BE49-F238E27FC236}">
                <a16:creationId xmlns:a16="http://schemas.microsoft.com/office/drawing/2014/main" xmlns=""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sp>
        <p:nvSpPr>
          <p:cNvPr id="6" name="Rectángulo 5"/>
          <p:cNvSpPr/>
          <p:nvPr/>
        </p:nvSpPr>
        <p:spPr>
          <a:xfrm>
            <a:off x="4310918" y="1509139"/>
            <a:ext cx="3595921" cy="369332"/>
          </a:xfrm>
          <a:prstGeom prst="rect">
            <a:avLst/>
          </a:prstGeom>
        </p:spPr>
        <p:txBody>
          <a:bodyPr wrap="none">
            <a:spAutoFit/>
          </a:bodyPr>
          <a:lstStyle/>
          <a:p>
            <a:r>
              <a:rPr lang="es-EC" dirty="0">
                <a:solidFill>
                  <a:srgbClr val="000000"/>
                </a:solidFill>
                <a:latin typeface="Arial" panose="020B0604020202020204" pitchFamily="34" charset="0"/>
                <a:ea typeface="Arial" panose="020B0604020202020204" pitchFamily="34" charset="0"/>
              </a:rPr>
              <a:t>Evaluación de Procesos Actuales</a:t>
            </a:r>
            <a:endParaRPr lang="es-EC" dirty="0"/>
          </a:p>
        </p:txBody>
      </p:sp>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2147239" y="1993658"/>
            <a:ext cx="8489950" cy="4709795"/>
          </a:xfrm>
          <a:prstGeom prst="rect">
            <a:avLst/>
          </a:prstGeom>
          <a:noFill/>
          <a:ln>
            <a:noFill/>
          </a:ln>
        </p:spPr>
      </p:pic>
    </p:spTree>
    <p:extLst>
      <p:ext uri="{BB962C8B-B14F-4D97-AF65-F5344CB8AC3E}">
        <p14:creationId xmlns:p14="http://schemas.microsoft.com/office/powerpoint/2010/main" val="2930351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A7DBE-038B-4FE4-A35C-7C22B16EC587}"/>
              </a:ext>
            </a:extLst>
          </p:cNvPr>
          <p:cNvSpPr>
            <a:spLocks noGrp="1"/>
          </p:cNvSpPr>
          <p:nvPr>
            <p:ph type="title"/>
          </p:nvPr>
        </p:nvSpPr>
        <p:spPr>
          <a:xfrm>
            <a:off x="3333868" y="365126"/>
            <a:ext cx="8209383" cy="661242"/>
          </a:xfrm>
        </p:spPr>
        <p:txBody>
          <a:bodyPr>
            <a:normAutofit/>
          </a:bodyPr>
          <a:lstStyle/>
          <a:p>
            <a:r>
              <a:rPr lang="es-EC"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8</a:t>
            </a:r>
            <a:r>
              <a:rPr lang="es-EC" sz="3200" b="1" dirty="0" smtClean="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 </a:t>
            </a:r>
            <a:r>
              <a:rPr lang="es-EC"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Conclusiones</a:t>
            </a:r>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4" name="Rectangle 3">
            <a:extLst>
              <a:ext uri="{FF2B5EF4-FFF2-40B4-BE49-F238E27FC236}">
                <a16:creationId xmlns:a16="http://schemas.microsoft.com/office/drawing/2014/main" xmlns=""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pic>
        <p:nvPicPr>
          <p:cNvPr id="8" name="Picture 2" descr="http://i.istockimg.com/file_thumbview_approve/18042008/3/stock-photo-18042008-green-check-mark.jpg">
            <a:extLst>
              <a:ext uri="{FF2B5EF4-FFF2-40B4-BE49-F238E27FC236}">
                <a16:creationId xmlns:a16="http://schemas.microsoft.com/office/drawing/2014/main" xmlns="" id="{1AD6F570-FA2E-4B1A-8029-A4889F50BF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954" y="2992021"/>
            <a:ext cx="18097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Image result for check icon">
            <a:extLst>
              <a:ext uri="{FF2B5EF4-FFF2-40B4-BE49-F238E27FC236}">
                <a16:creationId xmlns:a16="http://schemas.microsoft.com/office/drawing/2014/main" xmlns="" id="{B177C311-E7E9-417F-8D23-7912A6A580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2748" y="1576605"/>
            <a:ext cx="489857" cy="4898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check icon">
            <a:extLst>
              <a:ext uri="{FF2B5EF4-FFF2-40B4-BE49-F238E27FC236}">
                <a16:creationId xmlns:a16="http://schemas.microsoft.com/office/drawing/2014/main" xmlns="" id="{C936EA32-3004-440C-BAC5-0E016834BB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6641" y="4013530"/>
            <a:ext cx="489857" cy="4898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check icon">
            <a:extLst>
              <a:ext uri="{FF2B5EF4-FFF2-40B4-BE49-F238E27FC236}">
                <a16:creationId xmlns:a16="http://schemas.microsoft.com/office/drawing/2014/main" xmlns="" id="{C859C6EE-D7E9-4423-8282-64950D173D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2748" y="5452487"/>
            <a:ext cx="489857" cy="48985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C0CA7BD0-B5A8-48B1-8FA4-DD3D75E242FD}"/>
              </a:ext>
            </a:extLst>
          </p:cNvPr>
          <p:cNvSpPr txBox="1"/>
          <p:nvPr/>
        </p:nvSpPr>
        <p:spPr>
          <a:xfrm>
            <a:off x="3193961" y="1313568"/>
            <a:ext cx="8540646" cy="2554545"/>
          </a:xfrm>
          <a:prstGeom prst="rect">
            <a:avLst/>
          </a:prstGeom>
          <a:noFill/>
        </p:spPr>
        <p:txBody>
          <a:bodyPr wrap="square" rtlCol="0">
            <a:spAutoFit/>
          </a:bodyPr>
          <a:lstStyle/>
          <a:p>
            <a:pPr algn="just"/>
            <a:r>
              <a:rPr lang="es-EC" sz="2000" dirty="0"/>
              <a:t>La situación actual de las actividades y procesos productivos con las propuestas implementadas indican que la capacidad productiva de la empresa es de 162 pares de zapatos al día en tres turnos de trabajo, con un rendimiento del 95% y una eficiencia del 90%, los parámetros de rendimiento y eficiencia usados para calcular la capacidad actual de producción después de la implementación son los mismos que se tenían en la producción antes de las mejoras propuestas, debido a que estos parámetros se deben seguir verificando y actualizando conforme se continúe con la implementación de las propuestas de mejora.</a:t>
            </a:r>
            <a:endParaRPr lang="en-US" sz="2000" dirty="0"/>
          </a:p>
        </p:txBody>
      </p:sp>
      <p:sp>
        <p:nvSpPr>
          <p:cNvPr id="15" name="TextBox 14">
            <a:extLst>
              <a:ext uri="{FF2B5EF4-FFF2-40B4-BE49-F238E27FC236}">
                <a16:creationId xmlns:a16="http://schemas.microsoft.com/office/drawing/2014/main" xmlns="" id="{C99336D4-2300-4D18-8039-4203371BDBF4}"/>
              </a:ext>
            </a:extLst>
          </p:cNvPr>
          <p:cNvSpPr txBox="1"/>
          <p:nvPr/>
        </p:nvSpPr>
        <p:spPr>
          <a:xfrm>
            <a:off x="3193961" y="5358556"/>
            <a:ext cx="8540647" cy="1631216"/>
          </a:xfrm>
          <a:prstGeom prst="rect">
            <a:avLst/>
          </a:prstGeom>
          <a:noFill/>
        </p:spPr>
        <p:txBody>
          <a:bodyPr wrap="square" rtlCol="0">
            <a:spAutoFit/>
          </a:bodyPr>
          <a:lstStyle/>
          <a:p>
            <a:pPr lvl="0" algn="just" fontAlgn="base"/>
            <a:r>
              <a:rPr lang="es-EC" sz="2000" dirty="0" smtClean="0"/>
              <a:t>El </a:t>
            </a:r>
            <a:r>
              <a:rPr lang="es-EC" sz="2000" dirty="0"/>
              <a:t>tiempo estándar de la planta de producción </a:t>
            </a:r>
            <a:r>
              <a:rPr lang="es-EC" sz="2000" dirty="0" err="1"/>
              <a:t>Tecnocalza</a:t>
            </a:r>
            <a:r>
              <a:rPr lang="es-EC" sz="2000" dirty="0"/>
              <a:t> S.A., se redujo de 10.42 minutos a 7.58 minutos, disminuyendo 2.84 minutos improductivos y permitiendo un incremento en la capacidad de producción de 38,46 %.</a:t>
            </a:r>
          </a:p>
          <a:p>
            <a:pPr fontAlgn="base"/>
            <a:endParaRPr lang="es-EC" sz="2000" dirty="0"/>
          </a:p>
          <a:p>
            <a:pPr lvl="0" fontAlgn="base"/>
            <a:endParaRPr lang="es-EC" sz="2000" dirty="0"/>
          </a:p>
        </p:txBody>
      </p:sp>
      <p:sp>
        <p:nvSpPr>
          <p:cNvPr id="18" name="TextBox 17">
            <a:extLst>
              <a:ext uri="{FF2B5EF4-FFF2-40B4-BE49-F238E27FC236}">
                <a16:creationId xmlns:a16="http://schemas.microsoft.com/office/drawing/2014/main" xmlns="" id="{CB7AB4C5-1BB8-4915-BFE5-4D3F4FAA5011}"/>
              </a:ext>
            </a:extLst>
          </p:cNvPr>
          <p:cNvSpPr txBox="1"/>
          <p:nvPr/>
        </p:nvSpPr>
        <p:spPr>
          <a:xfrm>
            <a:off x="3193961" y="3951615"/>
            <a:ext cx="8540647" cy="1323439"/>
          </a:xfrm>
          <a:prstGeom prst="rect">
            <a:avLst/>
          </a:prstGeom>
          <a:noFill/>
        </p:spPr>
        <p:txBody>
          <a:bodyPr wrap="square" rtlCol="0">
            <a:spAutoFit/>
          </a:bodyPr>
          <a:lstStyle/>
          <a:p>
            <a:pPr algn="just"/>
            <a:r>
              <a:rPr lang="es-EC" sz="2000" dirty="0"/>
              <a:t>Por cada par de zapatos del modelo </a:t>
            </a:r>
            <a:r>
              <a:rPr lang="es-EC" sz="2000" dirty="0" err="1"/>
              <a:t>cappo</a:t>
            </a:r>
            <a:r>
              <a:rPr lang="es-EC" sz="2000" dirty="0"/>
              <a:t> para hombre existe una utilidad actual a inicio del año 2018 de $ 1.33, incluso realizada la adquisición de nuevas máquinas de coser, por lo cual se mejoró comparado con la perdida de $ 3.61 obtenida en el año 2017 por cada par de zapatos de este modelo.</a:t>
            </a:r>
            <a:endParaRPr lang="en-US" sz="2000" dirty="0"/>
          </a:p>
        </p:txBody>
      </p:sp>
    </p:spTree>
    <p:extLst>
      <p:ext uri="{BB962C8B-B14F-4D97-AF65-F5344CB8AC3E}">
        <p14:creationId xmlns:p14="http://schemas.microsoft.com/office/powerpoint/2010/main" val="2090712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A7DBE-038B-4FE4-A35C-7C22B16EC587}"/>
              </a:ext>
            </a:extLst>
          </p:cNvPr>
          <p:cNvSpPr>
            <a:spLocks noGrp="1"/>
          </p:cNvSpPr>
          <p:nvPr>
            <p:ph type="title"/>
          </p:nvPr>
        </p:nvSpPr>
        <p:spPr>
          <a:xfrm>
            <a:off x="3333868" y="365126"/>
            <a:ext cx="8209383" cy="661242"/>
          </a:xfrm>
        </p:spPr>
        <p:txBody>
          <a:bodyPr>
            <a:normAutofit/>
          </a:bodyPr>
          <a:lstStyle/>
          <a:p>
            <a:r>
              <a:rPr lang="es-EC"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9</a:t>
            </a:r>
            <a:r>
              <a:rPr lang="es-EC" sz="3200" b="1" dirty="0" smtClean="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 Recomendaciones</a:t>
            </a:r>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4" name="Rectangle 3">
            <a:extLst>
              <a:ext uri="{FF2B5EF4-FFF2-40B4-BE49-F238E27FC236}">
                <a16:creationId xmlns:a16="http://schemas.microsoft.com/office/drawing/2014/main" xmlns=""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pic>
        <p:nvPicPr>
          <p:cNvPr id="9" name="Picture 4" descr="Image result for check icon">
            <a:extLst>
              <a:ext uri="{FF2B5EF4-FFF2-40B4-BE49-F238E27FC236}">
                <a16:creationId xmlns:a16="http://schemas.microsoft.com/office/drawing/2014/main" xmlns="" id="{B177C311-E7E9-417F-8D23-7912A6A580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6560" y="2031697"/>
            <a:ext cx="489857" cy="4898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check icon">
            <a:extLst>
              <a:ext uri="{FF2B5EF4-FFF2-40B4-BE49-F238E27FC236}">
                <a16:creationId xmlns:a16="http://schemas.microsoft.com/office/drawing/2014/main" xmlns="" id="{C936EA32-3004-440C-BAC5-0E016834BB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8585" y="3405459"/>
            <a:ext cx="489857" cy="48985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C0CA7BD0-B5A8-48B1-8FA4-DD3D75E242FD}"/>
              </a:ext>
            </a:extLst>
          </p:cNvPr>
          <p:cNvSpPr txBox="1"/>
          <p:nvPr/>
        </p:nvSpPr>
        <p:spPr>
          <a:xfrm>
            <a:off x="3193961" y="1958036"/>
            <a:ext cx="8540646" cy="1015663"/>
          </a:xfrm>
          <a:prstGeom prst="rect">
            <a:avLst/>
          </a:prstGeom>
          <a:noFill/>
        </p:spPr>
        <p:txBody>
          <a:bodyPr wrap="square" rtlCol="0">
            <a:spAutoFit/>
          </a:bodyPr>
          <a:lstStyle/>
          <a:p>
            <a:pPr lvl="0" algn="just" fontAlgn="base"/>
            <a:r>
              <a:rPr lang="es-EC" sz="2000" dirty="0"/>
              <a:t>Se recomienda seguir el método de trabajo propuesto ya que el mismo ayudado a reducir tiempos improductivos y ataca directamente a las causas que lo generan, para aumentar la capacidad de producción de la empresa.  </a:t>
            </a:r>
          </a:p>
        </p:txBody>
      </p:sp>
      <p:sp>
        <p:nvSpPr>
          <p:cNvPr id="18" name="TextBox 17">
            <a:extLst>
              <a:ext uri="{FF2B5EF4-FFF2-40B4-BE49-F238E27FC236}">
                <a16:creationId xmlns:a16="http://schemas.microsoft.com/office/drawing/2014/main" xmlns="" id="{CB7AB4C5-1BB8-4915-BFE5-4D3F4FAA5011}"/>
              </a:ext>
            </a:extLst>
          </p:cNvPr>
          <p:cNvSpPr txBox="1"/>
          <p:nvPr/>
        </p:nvSpPr>
        <p:spPr>
          <a:xfrm>
            <a:off x="3193960" y="3220152"/>
            <a:ext cx="8540647" cy="1631216"/>
          </a:xfrm>
          <a:prstGeom prst="rect">
            <a:avLst/>
          </a:prstGeom>
          <a:noFill/>
        </p:spPr>
        <p:txBody>
          <a:bodyPr wrap="square" rtlCol="0">
            <a:spAutoFit/>
          </a:bodyPr>
          <a:lstStyle/>
          <a:p>
            <a:pPr lvl="0" algn="just" fontAlgn="base"/>
            <a:r>
              <a:rPr lang="es-EC" sz="2000" dirty="0"/>
              <a:t>Se recomienda involucrar a los empleados en el mejoramiento y desarrollo de sus áreas de trabajo, por consiguiente de su proceso. Los empleados forman la base de una empresa, y cada uno de ellos demuestra su importancia a través del trabajo, por lo que es obligación de los gerentes hacer que ellos se sientan conformes con su trabajo.</a:t>
            </a:r>
          </a:p>
        </p:txBody>
      </p:sp>
      <p:pic>
        <p:nvPicPr>
          <p:cNvPr id="19" name="Imagen 4">
            <a:extLst>
              <a:ext uri="{FF2B5EF4-FFF2-40B4-BE49-F238E27FC236}">
                <a16:creationId xmlns:a16="http://schemas.microsoft.com/office/drawing/2014/main" xmlns="" id="{BDA7650C-6175-4D76-A5D0-3CE7F549EB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107" y="2912155"/>
            <a:ext cx="1608284"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131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A7DBE-038B-4FE4-A35C-7C22B16EC587}"/>
              </a:ext>
            </a:extLst>
          </p:cNvPr>
          <p:cNvSpPr>
            <a:spLocks noGrp="1"/>
          </p:cNvSpPr>
          <p:nvPr>
            <p:ph type="title"/>
          </p:nvPr>
        </p:nvSpPr>
        <p:spPr>
          <a:xfrm>
            <a:off x="3333868" y="365126"/>
            <a:ext cx="8209383" cy="661242"/>
          </a:xfrm>
        </p:spPr>
        <p:txBody>
          <a:bodyPr>
            <a:normAutofit/>
          </a:bodyPr>
          <a:lstStyle/>
          <a:p>
            <a:r>
              <a:rPr lang="es-EC" sz="3200" b="1" noProof="1">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Sumario</a:t>
            </a:r>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4" name="Rectangle 3">
            <a:extLst>
              <a:ext uri="{FF2B5EF4-FFF2-40B4-BE49-F238E27FC236}">
                <a16:creationId xmlns:a16="http://schemas.microsoft.com/office/drawing/2014/main" xmlns=""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sp>
        <p:nvSpPr>
          <p:cNvPr id="27" name="Rectangle 26">
            <a:extLst>
              <a:ext uri="{FF2B5EF4-FFF2-40B4-BE49-F238E27FC236}">
                <a16:creationId xmlns:a16="http://schemas.microsoft.com/office/drawing/2014/main" xmlns="" id="{0EE0090D-6EBC-476F-A269-4406E86617F8}"/>
              </a:ext>
            </a:extLst>
          </p:cNvPr>
          <p:cNvSpPr/>
          <p:nvPr/>
        </p:nvSpPr>
        <p:spPr>
          <a:xfrm>
            <a:off x="6242283" y="1630993"/>
            <a:ext cx="5300967" cy="4247317"/>
          </a:xfrm>
          <a:prstGeom prst="rect">
            <a:avLst/>
          </a:prstGeom>
        </p:spPr>
        <p:txBody>
          <a:bodyPr wrap="square">
            <a:spAutoFit/>
          </a:bodyPr>
          <a:lstStyle/>
          <a:p>
            <a:pPr marL="342900" lvl="0" indent="-342900">
              <a:lnSpc>
                <a:spcPct val="150000"/>
              </a:lnSpc>
              <a:spcAft>
                <a:spcPts val="0"/>
              </a:spcAft>
              <a:buFont typeface="+mj-lt"/>
              <a:buAutoNum type="arabicPeriod"/>
            </a:pPr>
            <a:r>
              <a:rPr lang="es-EC" sz="2000" b="1" dirty="0">
                <a:solidFill>
                  <a:schemeClr val="accent1">
                    <a:lumMod val="75000"/>
                  </a:schemeClr>
                </a:solidFill>
              </a:rPr>
              <a:t>La Organización</a:t>
            </a:r>
            <a:endParaRPr lang="en-US" sz="2000" b="1" dirty="0">
              <a:solidFill>
                <a:schemeClr val="accent1">
                  <a:lumMod val="75000"/>
                </a:schemeClr>
              </a:solidFill>
            </a:endParaRPr>
          </a:p>
          <a:p>
            <a:pPr marL="342900" lvl="0" indent="-342900">
              <a:lnSpc>
                <a:spcPct val="150000"/>
              </a:lnSpc>
              <a:spcAft>
                <a:spcPts val="0"/>
              </a:spcAft>
              <a:buFont typeface="+mj-lt"/>
              <a:buAutoNum type="arabicPeriod"/>
            </a:pPr>
            <a:r>
              <a:rPr lang="es-EC" sz="2000" b="1" dirty="0">
                <a:solidFill>
                  <a:schemeClr val="accent1">
                    <a:lumMod val="75000"/>
                  </a:schemeClr>
                </a:solidFill>
              </a:rPr>
              <a:t>Problema</a:t>
            </a:r>
            <a:endParaRPr lang="en-US" sz="2000" b="1" dirty="0">
              <a:solidFill>
                <a:schemeClr val="accent1">
                  <a:lumMod val="75000"/>
                </a:schemeClr>
              </a:solidFill>
            </a:endParaRPr>
          </a:p>
          <a:p>
            <a:pPr marL="342900" lvl="0" indent="-342900">
              <a:lnSpc>
                <a:spcPct val="150000"/>
              </a:lnSpc>
              <a:spcAft>
                <a:spcPts val="0"/>
              </a:spcAft>
              <a:buFont typeface="+mj-lt"/>
              <a:buAutoNum type="arabicPeriod"/>
            </a:pPr>
            <a:r>
              <a:rPr lang="es-EC" sz="2000" b="1" dirty="0">
                <a:solidFill>
                  <a:schemeClr val="accent1">
                    <a:lumMod val="75000"/>
                  </a:schemeClr>
                </a:solidFill>
              </a:rPr>
              <a:t>Objetivos</a:t>
            </a:r>
            <a:endParaRPr lang="en-US" sz="2000" b="1" dirty="0">
              <a:solidFill>
                <a:schemeClr val="accent1">
                  <a:lumMod val="75000"/>
                </a:schemeClr>
              </a:solidFill>
            </a:endParaRPr>
          </a:p>
          <a:p>
            <a:pPr marL="342900" lvl="0" indent="-342900">
              <a:lnSpc>
                <a:spcPct val="150000"/>
              </a:lnSpc>
              <a:spcAft>
                <a:spcPts val="0"/>
              </a:spcAft>
              <a:buFont typeface="+mj-lt"/>
              <a:buAutoNum type="arabicPeriod"/>
            </a:pPr>
            <a:r>
              <a:rPr lang="es-EC" sz="2000" b="1" dirty="0">
                <a:solidFill>
                  <a:schemeClr val="accent1">
                    <a:lumMod val="75000"/>
                  </a:schemeClr>
                </a:solidFill>
              </a:rPr>
              <a:t>Metodología</a:t>
            </a:r>
            <a:endParaRPr lang="en-US" sz="2000" b="1" dirty="0">
              <a:solidFill>
                <a:schemeClr val="accent1">
                  <a:lumMod val="75000"/>
                </a:schemeClr>
              </a:solidFill>
            </a:endParaRPr>
          </a:p>
          <a:p>
            <a:pPr marL="342900" lvl="0" indent="-342900">
              <a:lnSpc>
                <a:spcPct val="150000"/>
              </a:lnSpc>
              <a:spcAft>
                <a:spcPts val="0"/>
              </a:spcAft>
              <a:buFont typeface="+mj-lt"/>
              <a:buAutoNum type="arabicPeriod"/>
            </a:pPr>
            <a:r>
              <a:rPr lang="es-EC" sz="2000" b="1" dirty="0">
                <a:solidFill>
                  <a:schemeClr val="accent1">
                    <a:lumMod val="75000"/>
                  </a:schemeClr>
                </a:solidFill>
              </a:rPr>
              <a:t>Marco Teórico</a:t>
            </a:r>
            <a:endParaRPr lang="en-US" sz="2000" b="1" dirty="0">
              <a:solidFill>
                <a:schemeClr val="accent1">
                  <a:lumMod val="75000"/>
                </a:schemeClr>
              </a:solidFill>
            </a:endParaRPr>
          </a:p>
          <a:p>
            <a:pPr marL="342900" lvl="0" indent="-342900">
              <a:lnSpc>
                <a:spcPct val="150000"/>
              </a:lnSpc>
              <a:spcAft>
                <a:spcPts val="0"/>
              </a:spcAft>
              <a:buFont typeface="+mj-lt"/>
              <a:buAutoNum type="arabicPeriod"/>
            </a:pPr>
            <a:r>
              <a:rPr lang="es-EC" sz="2000" b="1" dirty="0" smtClean="0">
                <a:solidFill>
                  <a:schemeClr val="accent1">
                    <a:lumMod val="75000"/>
                  </a:schemeClr>
                </a:solidFill>
              </a:rPr>
              <a:t>Implementación de la propuesta de mejora</a:t>
            </a:r>
            <a:endParaRPr lang="en-US" sz="2000" b="1" dirty="0">
              <a:solidFill>
                <a:schemeClr val="accent1">
                  <a:lumMod val="75000"/>
                </a:schemeClr>
              </a:solidFill>
            </a:endParaRPr>
          </a:p>
          <a:p>
            <a:pPr marL="342900" indent="-342900">
              <a:lnSpc>
                <a:spcPct val="150000"/>
              </a:lnSpc>
              <a:buFont typeface="+mj-lt"/>
              <a:buAutoNum type="arabicPeriod"/>
            </a:pPr>
            <a:r>
              <a:rPr lang="es-EC" sz="2000" b="1" dirty="0">
                <a:solidFill>
                  <a:schemeClr val="accent1">
                    <a:lumMod val="75000"/>
                  </a:schemeClr>
                </a:solidFill>
              </a:rPr>
              <a:t>Evaluación de la propuesta de </a:t>
            </a:r>
            <a:r>
              <a:rPr lang="es-EC" sz="2000" b="1" dirty="0" smtClean="0">
                <a:solidFill>
                  <a:schemeClr val="accent1">
                    <a:lumMod val="75000"/>
                  </a:schemeClr>
                </a:solidFill>
              </a:rPr>
              <a:t>mejora</a:t>
            </a:r>
            <a:endParaRPr lang="en-US" sz="2000" b="1" dirty="0">
              <a:solidFill>
                <a:schemeClr val="accent1">
                  <a:lumMod val="75000"/>
                </a:schemeClr>
              </a:solidFill>
            </a:endParaRPr>
          </a:p>
          <a:p>
            <a:pPr marL="342900" lvl="0" indent="-342900">
              <a:lnSpc>
                <a:spcPct val="150000"/>
              </a:lnSpc>
              <a:spcAft>
                <a:spcPts val="0"/>
              </a:spcAft>
              <a:buFont typeface="+mj-lt"/>
              <a:buAutoNum type="arabicPeriod"/>
            </a:pPr>
            <a:r>
              <a:rPr lang="es-EC" sz="2000" b="1" dirty="0" smtClean="0">
                <a:solidFill>
                  <a:schemeClr val="accent1">
                    <a:lumMod val="75000"/>
                  </a:schemeClr>
                </a:solidFill>
              </a:rPr>
              <a:t>Conclusiones</a:t>
            </a:r>
            <a:endParaRPr lang="en-US" sz="2000" b="1" dirty="0">
              <a:solidFill>
                <a:schemeClr val="accent1">
                  <a:lumMod val="75000"/>
                </a:schemeClr>
              </a:solidFill>
            </a:endParaRPr>
          </a:p>
          <a:p>
            <a:pPr marL="342900" lvl="0" indent="-342900">
              <a:lnSpc>
                <a:spcPct val="150000"/>
              </a:lnSpc>
              <a:spcAft>
                <a:spcPts val="800"/>
              </a:spcAft>
              <a:buFont typeface="+mj-lt"/>
              <a:buAutoNum type="arabicPeriod"/>
            </a:pPr>
            <a:r>
              <a:rPr lang="es-EC" sz="2000" b="1" dirty="0">
                <a:solidFill>
                  <a:schemeClr val="accent1">
                    <a:lumMod val="75000"/>
                  </a:schemeClr>
                </a:solidFill>
              </a:rPr>
              <a:t>Recomendaciones</a:t>
            </a:r>
            <a:endParaRPr lang="en-US" sz="2000" b="1" dirty="0">
              <a:solidFill>
                <a:schemeClr val="accent1">
                  <a:lumMod val="75000"/>
                </a:schemeClr>
              </a:solidFill>
            </a:endParaRPr>
          </a:p>
        </p:txBody>
      </p:sp>
      <p:pic>
        <p:nvPicPr>
          <p:cNvPr id="10" name="Imagen 9"/>
          <p:cNvPicPr/>
          <p:nvPr/>
        </p:nvPicPr>
        <p:blipFill rotWithShape="1">
          <a:blip r:embed="rId2"/>
          <a:srcRect l="7978" t="32301" r="45688" b="19400"/>
          <a:stretch/>
        </p:blipFill>
        <p:spPr bwMode="auto">
          <a:xfrm>
            <a:off x="1437412" y="2817812"/>
            <a:ext cx="3614090" cy="20998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6311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A7DBE-038B-4FE4-A35C-7C22B16EC587}"/>
              </a:ext>
            </a:extLst>
          </p:cNvPr>
          <p:cNvSpPr>
            <a:spLocks noGrp="1"/>
          </p:cNvSpPr>
          <p:nvPr>
            <p:ph type="title"/>
          </p:nvPr>
        </p:nvSpPr>
        <p:spPr>
          <a:xfrm>
            <a:off x="3333868" y="365126"/>
            <a:ext cx="8209383" cy="661242"/>
          </a:xfrm>
        </p:spPr>
        <p:txBody>
          <a:bodyPr>
            <a:normAutofit/>
          </a:bodyPr>
          <a:lstStyle/>
          <a:p>
            <a:r>
              <a:rPr lang="es-EC" sz="3200" b="1" noProof="1">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1. </a:t>
            </a:r>
            <a:r>
              <a:rPr lang="es-ES" sz="3200" b="1" noProof="1">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La Organización</a:t>
            </a:r>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4" name="Rectangle 3">
            <a:extLst>
              <a:ext uri="{FF2B5EF4-FFF2-40B4-BE49-F238E27FC236}">
                <a16:creationId xmlns:a16="http://schemas.microsoft.com/office/drawing/2014/main" xmlns=""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pic>
        <p:nvPicPr>
          <p:cNvPr id="9" name="Picture 4" descr="Image result for check icon">
            <a:extLst>
              <a:ext uri="{FF2B5EF4-FFF2-40B4-BE49-F238E27FC236}">
                <a16:creationId xmlns:a16="http://schemas.microsoft.com/office/drawing/2014/main" xmlns="" id="{1D680C55-ADD1-473F-B179-7907002647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1207" y="1940318"/>
            <a:ext cx="489857" cy="4898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check icon">
            <a:extLst>
              <a:ext uri="{FF2B5EF4-FFF2-40B4-BE49-F238E27FC236}">
                <a16:creationId xmlns:a16="http://schemas.microsoft.com/office/drawing/2014/main" xmlns="" id="{72DFAC68-A63C-4997-A471-C9995ADE2B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5799" y="2899267"/>
            <a:ext cx="489857" cy="4898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check icon">
            <a:extLst>
              <a:ext uri="{FF2B5EF4-FFF2-40B4-BE49-F238E27FC236}">
                <a16:creationId xmlns:a16="http://schemas.microsoft.com/office/drawing/2014/main" xmlns="" id="{AB8E3282-5D1E-40B1-98CE-FD0E58A830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9848" y="4640842"/>
            <a:ext cx="489857" cy="4898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check icon">
            <a:extLst>
              <a:ext uri="{FF2B5EF4-FFF2-40B4-BE49-F238E27FC236}">
                <a16:creationId xmlns:a16="http://schemas.microsoft.com/office/drawing/2014/main" xmlns="" id="{E42E629A-FA49-45EA-9145-9FACD3046A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9848" y="3761645"/>
            <a:ext cx="489857" cy="4898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check icon">
            <a:extLst>
              <a:ext uri="{FF2B5EF4-FFF2-40B4-BE49-F238E27FC236}">
                <a16:creationId xmlns:a16="http://schemas.microsoft.com/office/drawing/2014/main" xmlns="" id="{AF4C634A-DD4C-4215-B074-DB98CBF3CE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6924" y="5477811"/>
            <a:ext cx="489857" cy="48985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C3460043-381F-4E51-81BD-ADE285DA0CDD}"/>
              </a:ext>
            </a:extLst>
          </p:cNvPr>
          <p:cNvSpPr txBox="1"/>
          <p:nvPr/>
        </p:nvSpPr>
        <p:spPr>
          <a:xfrm>
            <a:off x="4490326" y="1993344"/>
            <a:ext cx="5122364" cy="400110"/>
          </a:xfrm>
          <a:prstGeom prst="rect">
            <a:avLst/>
          </a:prstGeom>
          <a:noFill/>
        </p:spPr>
        <p:txBody>
          <a:bodyPr wrap="square" rtlCol="0">
            <a:spAutoFit/>
          </a:bodyPr>
          <a:lstStyle/>
          <a:p>
            <a:r>
              <a:rPr lang="es-EC" sz="2000" dirty="0"/>
              <a:t>Empresa </a:t>
            </a:r>
            <a:r>
              <a:rPr lang="es-EC" sz="2000" dirty="0" smtClean="0"/>
              <a:t>Productiva </a:t>
            </a:r>
            <a:r>
              <a:rPr lang="es-EC" sz="2000" dirty="0"/>
              <a:t>– </a:t>
            </a:r>
            <a:r>
              <a:rPr lang="es-EC" sz="2000" dirty="0" smtClean="0"/>
              <a:t>Fabricación de Calzado.</a:t>
            </a:r>
            <a:endParaRPr lang="en-US" sz="2000" dirty="0"/>
          </a:p>
        </p:txBody>
      </p:sp>
      <p:sp>
        <p:nvSpPr>
          <p:cNvPr id="15" name="TextBox 14">
            <a:extLst>
              <a:ext uri="{FF2B5EF4-FFF2-40B4-BE49-F238E27FC236}">
                <a16:creationId xmlns:a16="http://schemas.microsoft.com/office/drawing/2014/main" xmlns="" id="{E92C4C41-F496-454E-9BAA-B238B66CB612}"/>
              </a:ext>
            </a:extLst>
          </p:cNvPr>
          <p:cNvSpPr txBox="1"/>
          <p:nvPr/>
        </p:nvSpPr>
        <p:spPr>
          <a:xfrm>
            <a:off x="4490326" y="2899267"/>
            <a:ext cx="5987152" cy="707886"/>
          </a:xfrm>
          <a:prstGeom prst="rect">
            <a:avLst/>
          </a:prstGeom>
          <a:noFill/>
        </p:spPr>
        <p:txBody>
          <a:bodyPr wrap="square" rtlCol="0">
            <a:spAutoFit/>
          </a:bodyPr>
          <a:lstStyle/>
          <a:p>
            <a:r>
              <a:rPr lang="es-EC" sz="2000" dirty="0" smtClean="0"/>
              <a:t>Desde el 2003 se encuentra en el mercado de la producción de calzado </a:t>
            </a:r>
            <a:r>
              <a:rPr lang="es-EC" sz="2000" dirty="0"/>
              <a:t>en Ecuador.</a:t>
            </a:r>
            <a:endParaRPr lang="en-US" sz="2000" dirty="0"/>
          </a:p>
        </p:txBody>
      </p:sp>
      <p:sp>
        <p:nvSpPr>
          <p:cNvPr id="16" name="TextBox 15">
            <a:extLst>
              <a:ext uri="{FF2B5EF4-FFF2-40B4-BE49-F238E27FC236}">
                <a16:creationId xmlns:a16="http://schemas.microsoft.com/office/drawing/2014/main" xmlns="" id="{C87717B3-B54D-49A5-8C39-897453DF218C}"/>
              </a:ext>
            </a:extLst>
          </p:cNvPr>
          <p:cNvSpPr txBox="1"/>
          <p:nvPr/>
        </p:nvSpPr>
        <p:spPr>
          <a:xfrm>
            <a:off x="4490326" y="3851392"/>
            <a:ext cx="6175858" cy="400110"/>
          </a:xfrm>
          <a:prstGeom prst="rect">
            <a:avLst/>
          </a:prstGeom>
          <a:noFill/>
        </p:spPr>
        <p:txBody>
          <a:bodyPr wrap="square" rtlCol="0">
            <a:spAutoFit/>
          </a:bodyPr>
          <a:lstStyle/>
          <a:p>
            <a:r>
              <a:rPr lang="es-EC" sz="2000" dirty="0" smtClean="0"/>
              <a:t>Categoría MIPYMES - Mediana.</a:t>
            </a:r>
            <a:endParaRPr lang="en-US" sz="2000" dirty="0"/>
          </a:p>
        </p:txBody>
      </p:sp>
      <p:sp>
        <p:nvSpPr>
          <p:cNvPr id="17" name="TextBox 16">
            <a:extLst>
              <a:ext uri="{FF2B5EF4-FFF2-40B4-BE49-F238E27FC236}">
                <a16:creationId xmlns:a16="http://schemas.microsoft.com/office/drawing/2014/main" xmlns="" id="{83BD8A38-4624-4800-980A-F112BFB55433}"/>
              </a:ext>
            </a:extLst>
          </p:cNvPr>
          <p:cNvSpPr txBox="1"/>
          <p:nvPr/>
        </p:nvSpPr>
        <p:spPr>
          <a:xfrm>
            <a:off x="4490326" y="5465422"/>
            <a:ext cx="7202548" cy="707886"/>
          </a:xfrm>
          <a:prstGeom prst="rect">
            <a:avLst/>
          </a:prstGeom>
          <a:noFill/>
        </p:spPr>
        <p:txBody>
          <a:bodyPr wrap="square" rtlCol="0">
            <a:spAutoFit/>
          </a:bodyPr>
          <a:lstStyle/>
          <a:p>
            <a:r>
              <a:rPr lang="es-EC" sz="2000" dirty="0" err="1" smtClean="0"/>
              <a:t>Tecnocalza</a:t>
            </a:r>
            <a:r>
              <a:rPr lang="es-EC" sz="2000" dirty="0" smtClean="0"/>
              <a:t> </a:t>
            </a:r>
            <a:r>
              <a:rPr lang="es-EC" sz="2000" dirty="0"/>
              <a:t>S.A. </a:t>
            </a:r>
            <a:r>
              <a:rPr lang="es-EC" sz="2000" dirty="0" smtClean="0"/>
              <a:t>entrega sus productos a las </a:t>
            </a:r>
            <a:r>
              <a:rPr lang="es-EC" sz="2000" dirty="0"/>
              <a:t>siguientes empresas: De </a:t>
            </a:r>
            <a:r>
              <a:rPr lang="es-EC" sz="2000" dirty="0" err="1"/>
              <a:t>Prati</a:t>
            </a:r>
            <a:r>
              <a:rPr lang="es-EC" sz="2000" dirty="0"/>
              <a:t>, </a:t>
            </a:r>
            <a:r>
              <a:rPr lang="es-EC" sz="2000" dirty="0" err="1"/>
              <a:t>Megamaxi</a:t>
            </a:r>
            <a:r>
              <a:rPr lang="es-EC" sz="2000" dirty="0"/>
              <a:t>, </a:t>
            </a:r>
            <a:r>
              <a:rPr lang="es-EC" sz="2000" dirty="0" err="1"/>
              <a:t>EtaFashion</a:t>
            </a:r>
            <a:r>
              <a:rPr lang="es-EC" sz="2000" dirty="0"/>
              <a:t>, Rio Store entre </a:t>
            </a:r>
            <a:r>
              <a:rPr lang="es-EC" sz="2000" dirty="0" smtClean="0"/>
              <a:t>otras.</a:t>
            </a:r>
            <a:endParaRPr lang="en-US" sz="2000" b="1" dirty="0">
              <a:solidFill>
                <a:schemeClr val="accent1">
                  <a:lumMod val="50000"/>
                </a:schemeClr>
              </a:solidFill>
            </a:endParaRPr>
          </a:p>
        </p:txBody>
      </p:sp>
      <p:sp>
        <p:nvSpPr>
          <p:cNvPr id="18" name="TextBox 17">
            <a:extLst>
              <a:ext uri="{FF2B5EF4-FFF2-40B4-BE49-F238E27FC236}">
                <a16:creationId xmlns:a16="http://schemas.microsoft.com/office/drawing/2014/main" xmlns="" id="{9B673FFA-BDC3-47EE-BF4D-8E8226EC1E66}"/>
              </a:ext>
            </a:extLst>
          </p:cNvPr>
          <p:cNvSpPr txBox="1"/>
          <p:nvPr/>
        </p:nvSpPr>
        <p:spPr>
          <a:xfrm>
            <a:off x="4490326" y="4664601"/>
            <a:ext cx="6273769" cy="707886"/>
          </a:xfrm>
          <a:prstGeom prst="rect">
            <a:avLst/>
          </a:prstGeom>
          <a:noFill/>
        </p:spPr>
        <p:txBody>
          <a:bodyPr wrap="square" rtlCol="0">
            <a:spAutoFit/>
          </a:bodyPr>
          <a:lstStyle/>
          <a:p>
            <a:r>
              <a:rPr lang="es-EC" sz="2000" dirty="0"/>
              <a:t>Cuenta </a:t>
            </a:r>
            <a:r>
              <a:rPr lang="es-EC" sz="2000" dirty="0" smtClean="0"/>
              <a:t>con una solo planta de fabricación de calzado</a:t>
            </a:r>
            <a:r>
              <a:rPr lang="es-EC" sz="2000" b="1" dirty="0" smtClean="0"/>
              <a:t> </a:t>
            </a:r>
            <a:r>
              <a:rPr lang="es-EC" sz="2000" dirty="0"/>
              <a:t>y </a:t>
            </a:r>
            <a:r>
              <a:rPr lang="es-EC" sz="2000" dirty="0" smtClean="0"/>
              <a:t>55 </a:t>
            </a:r>
            <a:r>
              <a:rPr lang="es-EC" sz="2000" dirty="0"/>
              <a:t>colaboradores.</a:t>
            </a:r>
            <a:endParaRPr lang="en-US" sz="2000" dirty="0"/>
          </a:p>
        </p:txBody>
      </p:sp>
      <p:pic>
        <p:nvPicPr>
          <p:cNvPr id="20" name="Imagen 19"/>
          <p:cNvPicPr/>
          <p:nvPr/>
        </p:nvPicPr>
        <p:blipFill rotWithShape="1">
          <a:blip r:embed="rId3"/>
          <a:srcRect l="21215" t="37734" r="57230" b="24834"/>
          <a:stretch/>
        </p:blipFill>
        <p:spPr bwMode="auto">
          <a:xfrm>
            <a:off x="935754" y="2676375"/>
            <a:ext cx="1954672" cy="18733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2631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A7DBE-038B-4FE4-A35C-7C22B16EC587}"/>
              </a:ext>
            </a:extLst>
          </p:cNvPr>
          <p:cNvSpPr>
            <a:spLocks noGrp="1"/>
          </p:cNvSpPr>
          <p:nvPr>
            <p:ph type="title"/>
          </p:nvPr>
        </p:nvSpPr>
        <p:spPr>
          <a:xfrm>
            <a:off x="3333868" y="365126"/>
            <a:ext cx="8209383" cy="661242"/>
          </a:xfrm>
        </p:spPr>
        <p:txBody>
          <a:bodyPr>
            <a:normAutofit/>
          </a:bodyPr>
          <a:lstStyle/>
          <a:p>
            <a:r>
              <a:rPr lang="es-EC" sz="3200" b="1" noProof="1">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2. Problema</a:t>
            </a:r>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4" name="Rectangle 3">
            <a:extLst>
              <a:ext uri="{FF2B5EF4-FFF2-40B4-BE49-F238E27FC236}">
                <a16:creationId xmlns:a16="http://schemas.microsoft.com/office/drawing/2014/main" xmlns=""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pic>
        <p:nvPicPr>
          <p:cNvPr id="10" name="Picture 4" descr="Image result for check icon">
            <a:extLst>
              <a:ext uri="{FF2B5EF4-FFF2-40B4-BE49-F238E27FC236}">
                <a16:creationId xmlns:a16="http://schemas.microsoft.com/office/drawing/2014/main" xmlns="" id="{8B512457-37B8-4656-966E-7D9E366F23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3487" y="2384459"/>
            <a:ext cx="489857" cy="48985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xmlns="" id="{EB362D6D-BDA3-42E5-BCC0-056C774C694F}"/>
              </a:ext>
            </a:extLst>
          </p:cNvPr>
          <p:cNvSpPr/>
          <p:nvPr/>
        </p:nvSpPr>
        <p:spPr>
          <a:xfrm>
            <a:off x="4382528" y="2444721"/>
            <a:ext cx="7473767" cy="1323439"/>
          </a:xfrm>
          <a:prstGeom prst="rect">
            <a:avLst/>
          </a:prstGeom>
        </p:spPr>
        <p:txBody>
          <a:bodyPr wrap="square">
            <a:spAutoFit/>
          </a:bodyPr>
          <a:lstStyle/>
          <a:p>
            <a:pPr lvl="0" algn="just">
              <a:spcAft>
                <a:spcPts val="0"/>
              </a:spcAft>
            </a:pPr>
            <a:r>
              <a:rPr lang="es-ES" sz="2000" b="1" dirty="0" smtClean="0">
                <a:solidFill>
                  <a:schemeClr val="accent1">
                    <a:lumMod val="75000"/>
                  </a:schemeClr>
                </a:solidFill>
              </a:rPr>
              <a:t>Competencia en la producción de calzado, </a:t>
            </a:r>
            <a:r>
              <a:rPr lang="es-ES" sz="2000" dirty="0" err="1" smtClean="0"/>
              <a:t>Tecnocalza</a:t>
            </a:r>
            <a:r>
              <a:rPr lang="es-ES" sz="2000" dirty="0" smtClean="0"/>
              <a:t> S.A. ocupó el decimo lugar dentro del ranking de empresas de calzado que generaron </a:t>
            </a:r>
            <a:r>
              <a:rPr lang="es-ES" sz="2000" dirty="0" err="1" smtClean="0"/>
              <a:t>ing</a:t>
            </a:r>
            <a:r>
              <a:rPr lang="es-EC" sz="2000" dirty="0" err="1" smtClean="0"/>
              <a:t>resos</a:t>
            </a:r>
            <a:r>
              <a:rPr lang="es-EC" sz="2000" dirty="0" smtClean="0"/>
              <a:t> </a:t>
            </a:r>
            <a:r>
              <a:rPr lang="es-EC" sz="2000" dirty="0"/>
              <a:t>anuales superiores a los USD 2’000.000 dedicados a la venta de calzado que </a:t>
            </a:r>
            <a:r>
              <a:rPr lang="es-EC" sz="2000" dirty="0" smtClean="0"/>
              <a:t>tuvieron </a:t>
            </a:r>
            <a:r>
              <a:rPr lang="es-EC" sz="2000" dirty="0"/>
              <a:t>durante todo el año </a:t>
            </a:r>
            <a:r>
              <a:rPr lang="es-EC" sz="2000" dirty="0" smtClean="0"/>
              <a:t>2016.</a:t>
            </a:r>
            <a:endParaRPr lang="en-US" sz="2000" dirty="0">
              <a:solidFill>
                <a:srgbClr val="000000"/>
              </a:solidFill>
              <a:ea typeface="Calibri" panose="020F0502020204030204" pitchFamily="34" charset="0"/>
            </a:endParaRPr>
          </a:p>
        </p:txBody>
      </p:sp>
      <p:pic>
        <p:nvPicPr>
          <p:cNvPr id="12" name="Picture 4" descr="Image result for check icon">
            <a:extLst>
              <a:ext uri="{FF2B5EF4-FFF2-40B4-BE49-F238E27FC236}">
                <a16:creationId xmlns:a16="http://schemas.microsoft.com/office/drawing/2014/main" xmlns="" id="{876C0BC5-4CB0-4D65-BAE8-A6A5FEC635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3486" y="3841155"/>
            <a:ext cx="489857" cy="4898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check icon">
            <a:extLst>
              <a:ext uri="{FF2B5EF4-FFF2-40B4-BE49-F238E27FC236}">
                <a16:creationId xmlns:a16="http://schemas.microsoft.com/office/drawing/2014/main" xmlns="" id="{457A756F-6E5E-40A4-843B-EE8810F732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2121" y="4524691"/>
            <a:ext cx="489857" cy="4898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check icon">
            <a:extLst>
              <a:ext uri="{FF2B5EF4-FFF2-40B4-BE49-F238E27FC236}">
                <a16:creationId xmlns:a16="http://schemas.microsoft.com/office/drawing/2014/main" xmlns="" id="{93C5764D-B862-4DDE-B499-CF8E8CCD7E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4258" y="5156222"/>
            <a:ext cx="489857" cy="48985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xmlns="" id="{A37A75DD-3745-426E-BE5F-7A262EBC3088}"/>
              </a:ext>
            </a:extLst>
          </p:cNvPr>
          <p:cNvSpPr/>
          <p:nvPr/>
        </p:nvSpPr>
        <p:spPr>
          <a:xfrm>
            <a:off x="4382526" y="3886028"/>
            <a:ext cx="7473767" cy="400110"/>
          </a:xfrm>
          <a:prstGeom prst="rect">
            <a:avLst/>
          </a:prstGeom>
        </p:spPr>
        <p:txBody>
          <a:bodyPr wrap="square">
            <a:spAutoFit/>
          </a:bodyPr>
          <a:lstStyle/>
          <a:p>
            <a:pPr lvl="0" algn="just">
              <a:spcAft>
                <a:spcPts val="0"/>
              </a:spcAft>
            </a:pPr>
            <a:r>
              <a:rPr lang="en-US" sz="2000" b="1" dirty="0" err="1" smtClean="0">
                <a:solidFill>
                  <a:schemeClr val="accent1">
                    <a:lumMod val="75000"/>
                  </a:schemeClr>
                </a:solidFill>
              </a:rPr>
              <a:t>Capacidad</a:t>
            </a:r>
            <a:r>
              <a:rPr lang="en-US" sz="2000" b="1" dirty="0" smtClean="0">
                <a:solidFill>
                  <a:schemeClr val="accent1">
                    <a:lumMod val="75000"/>
                  </a:schemeClr>
                </a:solidFill>
              </a:rPr>
              <a:t> de </a:t>
            </a:r>
            <a:r>
              <a:rPr lang="en-US" sz="2000" b="1" dirty="0" err="1" smtClean="0">
                <a:solidFill>
                  <a:schemeClr val="accent1">
                    <a:lumMod val="75000"/>
                  </a:schemeClr>
                </a:solidFill>
              </a:rPr>
              <a:t>producción</a:t>
            </a:r>
            <a:r>
              <a:rPr lang="en-US" sz="2000" b="1" dirty="0" smtClean="0">
                <a:solidFill>
                  <a:schemeClr val="accent1">
                    <a:lumMod val="75000"/>
                  </a:schemeClr>
                </a:solidFill>
              </a:rPr>
              <a:t> </a:t>
            </a:r>
            <a:r>
              <a:rPr lang="en-US" sz="2000" dirty="0" err="1" smtClean="0"/>
              <a:t>desconocida</a:t>
            </a:r>
            <a:r>
              <a:rPr lang="en-US" sz="2000" dirty="0" smtClean="0"/>
              <a:t> </a:t>
            </a:r>
            <a:r>
              <a:rPr lang="en-US" sz="2000" dirty="0" err="1" smtClean="0"/>
              <a:t>por</a:t>
            </a:r>
            <a:r>
              <a:rPr lang="en-US" sz="2000" dirty="0" smtClean="0"/>
              <a:t> parte de </a:t>
            </a:r>
            <a:r>
              <a:rPr lang="en-US" sz="2000" dirty="0" err="1" smtClean="0"/>
              <a:t>sus</a:t>
            </a:r>
            <a:r>
              <a:rPr lang="en-US" sz="2000" dirty="0" smtClean="0"/>
              <a:t> </a:t>
            </a:r>
            <a:r>
              <a:rPr lang="en-US" sz="2000" dirty="0" err="1" smtClean="0"/>
              <a:t>trabajadores</a:t>
            </a:r>
            <a:endParaRPr lang="en-US" sz="2000" b="1" dirty="0">
              <a:solidFill>
                <a:schemeClr val="accent1">
                  <a:lumMod val="75000"/>
                </a:schemeClr>
              </a:solidFill>
            </a:endParaRPr>
          </a:p>
        </p:txBody>
      </p:sp>
      <p:sp>
        <p:nvSpPr>
          <p:cNvPr id="16" name="Rectangle 15">
            <a:extLst>
              <a:ext uri="{FF2B5EF4-FFF2-40B4-BE49-F238E27FC236}">
                <a16:creationId xmlns:a16="http://schemas.microsoft.com/office/drawing/2014/main" xmlns="" id="{683FD6CE-DD07-4E15-AE82-DC79A3684ED9}"/>
              </a:ext>
            </a:extLst>
          </p:cNvPr>
          <p:cNvSpPr/>
          <p:nvPr/>
        </p:nvSpPr>
        <p:spPr>
          <a:xfrm>
            <a:off x="4382526" y="4614438"/>
            <a:ext cx="6989044" cy="400110"/>
          </a:xfrm>
          <a:prstGeom prst="rect">
            <a:avLst/>
          </a:prstGeom>
        </p:spPr>
        <p:txBody>
          <a:bodyPr wrap="square">
            <a:spAutoFit/>
          </a:bodyPr>
          <a:lstStyle/>
          <a:p>
            <a:pPr lvl="0" algn="just">
              <a:spcAft>
                <a:spcPts val="0"/>
              </a:spcAft>
            </a:pPr>
            <a:r>
              <a:rPr lang="es-ES" sz="2000" b="1" dirty="0" smtClean="0">
                <a:solidFill>
                  <a:schemeClr val="accent1">
                    <a:lumMod val="75000"/>
                  </a:schemeClr>
                </a:solidFill>
              </a:rPr>
              <a:t>Contratos externos </a:t>
            </a:r>
            <a:r>
              <a:rPr lang="es-ES" sz="2000" dirty="0" smtClean="0"/>
              <a:t>para el proceso de aparado de calzado</a:t>
            </a:r>
            <a:r>
              <a:rPr lang="es-ES" sz="2000" dirty="0" smtClean="0">
                <a:solidFill>
                  <a:srgbClr val="000000"/>
                </a:solidFill>
                <a:ea typeface="Calibri" panose="020F0502020204030204" pitchFamily="34" charset="0"/>
              </a:rPr>
              <a:t>. </a:t>
            </a:r>
            <a:endParaRPr lang="en-US" sz="2000" dirty="0">
              <a:solidFill>
                <a:srgbClr val="000000"/>
              </a:solidFill>
              <a:ea typeface="Calibri" panose="020F0502020204030204" pitchFamily="34" charset="0"/>
            </a:endParaRPr>
          </a:p>
        </p:txBody>
      </p:sp>
      <p:sp>
        <p:nvSpPr>
          <p:cNvPr id="17" name="Rectangle 16">
            <a:extLst>
              <a:ext uri="{FF2B5EF4-FFF2-40B4-BE49-F238E27FC236}">
                <a16:creationId xmlns:a16="http://schemas.microsoft.com/office/drawing/2014/main" xmlns="" id="{4573F8DD-E6CE-45AF-8DB1-A4F7A423BDE6}"/>
              </a:ext>
            </a:extLst>
          </p:cNvPr>
          <p:cNvSpPr/>
          <p:nvPr/>
        </p:nvSpPr>
        <p:spPr>
          <a:xfrm>
            <a:off x="4382526" y="5227723"/>
            <a:ext cx="7473767" cy="400110"/>
          </a:xfrm>
          <a:prstGeom prst="rect">
            <a:avLst/>
          </a:prstGeom>
        </p:spPr>
        <p:txBody>
          <a:bodyPr wrap="square">
            <a:spAutoFit/>
          </a:bodyPr>
          <a:lstStyle/>
          <a:p>
            <a:pPr lvl="0" algn="just">
              <a:spcAft>
                <a:spcPts val="0"/>
              </a:spcAft>
            </a:pPr>
            <a:r>
              <a:rPr lang="es-ES" sz="2000" b="1" dirty="0" smtClean="0">
                <a:solidFill>
                  <a:schemeClr val="accent1">
                    <a:lumMod val="75000"/>
                  </a:schemeClr>
                </a:solidFill>
              </a:rPr>
              <a:t>Distancias y tiempos extensos </a:t>
            </a:r>
            <a:r>
              <a:rPr lang="es-ES" sz="2000" dirty="0" smtClean="0"/>
              <a:t>para el proceso de montaje</a:t>
            </a:r>
            <a:r>
              <a:rPr lang="es-ES" sz="2000" dirty="0" smtClean="0">
                <a:solidFill>
                  <a:srgbClr val="000000"/>
                </a:solidFill>
                <a:ea typeface="Calibri" panose="020F0502020204030204" pitchFamily="34" charset="0"/>
              </a:rPr>
              <a:t>.</a:t>
            </a:r>
            <a:endParaRPr lang="en-US" sz="2000" dirty="0">
              <a:solidFill>
                <a:srgbClr val="000000"/>
              </a:solidFill>
              <a:ea typeface="Calibri" panose="020F0502020204030204" pitchFamily="34" charset="0"/>
            </a:endParaRPr>
          </a:p>
        </p:txBody>
      </p:sp>
      <p:pic>
        <p:nvPicPr>
          <p:cNvPr id="19" name="Picture 4" descr="Image result for check icon">
            <a:extLst>
              <a:ext uri="{FF2B5EF4-FFF2-40B4-BE49-F238E27FC236}">
                <a16:creationId xmlns:a16="http://schemas.microsoft.com/office/drawing/2014/main" xmlns="" id="{1F87F580-3DCC-4139-BFDC-7F9A8CC664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3750" y="1524021"/>
            <a:ext cx="489857" cy="48985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0">
            <a:extLst>
              <a:ext uri="{FF2B5EF4-FFF2-40B4-BE49-F238E27FC236}">
                <a16:creationId xmlns:a16="http://schemas.microsoft.com/office/drawing/2014/main" xmlns="" id="{D932E9D7-DEA2-415C-B0CE-B0CC71415843}"/>
              </a:ext>
            </a:extLst>
          </p:cNvPr>
          <p:cNvSpPr/>
          <p:nvPr/>
        </p:nvSpPr>
        <p:spPr>
          <a:xfrm>
            <a:off x="4412791" y="1584283"/>
            <a:ext cx="7473767" cy="707886"/>
          </a:xfrm>
          <a:prstGeom prst="rect">
            <a:avLst/>
          </a:prstGeom>
        </p:spPr>
        <p:txBody>
          <a:bodyPr wrap="square">
            <a:spAutoFit/>
          </a:bodyPr>
          <a:lstStyle/>
          <a:p>
            <a:pPr lvl="0" algn="just">
              <a:spcAft>
                <a:spcPts val="0"/>
              </a:spcAft>
            </a:pPr>
            <a:r>
              <a:rPr lang="en-US" sz="2000" b="1" dirty="0" err="1">
                <a:solidFill>
                  <a:schemeClr val="accent1">
                    <a:lumMod val="75000"/>
                  </a:schemeClr>
                </a:solidFill>
              </a:rPr>
              <a:t>D</a:t>
            </a:r>
            <a:r>
              <a:rPr lang="en-US" sz="2000" b="1" dirty="0" err="1" smtClean="0">
                <a:solidFill>
                  <a:schemeClr val="accent1">
                    <a:lumMod val="75000"/>
                  </a:schemeClr>
                </a:solidFill>
              </a:rPr>
              <a:t>ecrecimiento</a:t>
            </a:r>
            <a:r>
              <a:rPr lang="en-US" sz="2000" b="1" dirty="0" smtClean="0">
                <a:solidFill>
                  <a:schemeClr val="accent1">
                    <a:lumMod val="75000"/>
                  </a:schemeClr>
                </a:solidFill>
              </a:rPr>
              <a:t> de la </a:t>
            </a:r>
            <a:r>
              <a:rPr lang="en-US" sz="2000" b="1" dirty="0" err="1" smtClean="0">
                <a:solidFill>
                  <a:schemeClr val="accent1">
                    <a:lumMod val="75000"/>
                  </a:schemeClr>
                </a:solidFill>
              </a:rPr>
              <a:t>producción</a:t>
            </a:r>
            <a:r>
              <a:rPr lang="en-US" sz="2000" b="1" dirty="0" smtClean="0">
                <a:solidFill>
                  <a:schemeClr val="accent1">
                    <a:lumMod val="75000"/>
                  </a:schemeClr>
                </a:solidFill>
              </a:rPr>
              <a:t> </a:t>
            </a:r>
            <a:r>
              <a:rPr lang="en-US" sz="2000" b="1" dirty="0" smtClean="0">
                <a:solidFill>
                  <a:schemeClr val="accent1">
                    <a:lumMod val="75000"/>
                  </a:schemeClr>
                </a:solidFill>
              </a:rPr>
              <a:t>de </a:t>
            </a:r>
            <a:r>
              <a:rPr lang="en-US" sz="2000" b="1" dirty="0" err="1" smtClean="0">
                <a:solidFill>
                  <a:schemeClr val="accent1">
                    <a:lumMod val="75000"/>
                  </a:schemeClr>
                </a:solidFill>
              </a:rPr>
              <a:t>calzado</a:t>
            </a:r>
            <a:r>
              <a:rPr lang="en-US" sz="2000" b="1" dirty="0" smtClean="0">
                <a:solidFill>
                  <a:schemeClr val="accent1">
                    <a:lumMod val="75000"/>
                  </a:schemeClr>
                </a:solidFill>
              </a:rPr>
              <a:t>, </a:t>
            </a:r>
            <a:r>
              <a:rPr lang="en-US" sz="2000" dirty="0" err="1" smtClean="0"/>
              <a:t>principalmente</a:t>
            </a:r>
            <a:r>
              <a:rPr lang="en-US" sz="2000" dirty="0" smtClean="0"/>
              <a:t> </a:t>
            </a:r>
            <a:r>
              <a:rPr lang="en-US" sz="2000" dirty="0" err="1" smtClean="0"/>
              <a:t>por</a:t>
            </a:r>
            <a:r>
              <a:rPr lang="en-US" sz="2000" dirty="0" smtClean="0"/>
              <a:t> el </a:t>
            </a:r>
            <a:r>
              <a:rPr lang="en-US" sz="2000" dirty="0" err="1" smtClean="0"/>
              <a:t>contrabando</a:t>
            </a:r>
            <a:r>
              <a:rPr lang="en-US" sz="2000" dirty="0" smtClean="0"/>
              <a:t> que se da </a:t>
            </a:r>
            <a:r>
              <a:rPr lang="en-US" sz="2000" dirty="0" err="1" smtClean="0"/>
              <a:t>en</a:t>
            </a:r>
            <a:r>
              <a:rPr lang="en-US" sz="2000" dirty="0" smtClean="0"/>
              <a:t> las </a:t>
            </a:r>
            <a:r>
              <a:rPr lang="en-US" sz="2000" dirty="0" err="1" smtClean="0"/>
              <a:t>fronteras</a:t>
            </a:r>
            <a:r>
              <a:rPr lang="en-US" sz="2000" dirty="0" smtClean="0"/>
              <a:t> de Colombia y </a:t>
            </a:r>
            <a:r>
              <a:rPr lang="en-US" sz="2000" dirty="0" err="1" smtClean="0"/>
              <a:t>Perú</a:t>
            </a:r>
            <a:r>
              <a:rPr lang="en-US" sz="2000" dirty="0" smtClean="0"/>
              <a:t>.  </a:t>
            </a:r>
            <a:endParaRPr lang="en-US" sz="2000" dirty="0"/>
          </a:p>
        </p:txBody>
      </p:sp>
      <p:pic>
        <p:nvPicPr>
          <p:cNvPr id="22" name="Imagen 21"/>
          <p:cNvPicPr/>
          <p:nvPr/>
        </p:nvPicPr>
        <p:blipFill rotWithShape="1">
          <a:blip r:embed="rId3"/>
          <a:srcRect l="18839" t="32301" r="55194" b="20306"/>
          <a:stretch/>
        </p:blipFill>
        <p:spPr bwMode="auto">
          <a:xfrm>
            <a:off x="904318" y="2991123"/>
            <a:ext cx="1948029" cy="1799790"/>
          </a:xfrm>
          <a:prstGeom prst="rect">
            <a:avLst/>
          </a:prstGeom>
          <a:ln>
            <a:noFill/>
          </a:ln>
          <a:extLst>
            <a:ext uri="{53640926-AAD7-44D8-BBD7-CCE9431645EC}">
              <a14:shadowObscured xmlns:a14="http://schemas.microsoft.com/office/drawing/2010/main"/>
            </a:ext>
          </a:extLst>
        </p:spPr>
      </p:pic>
      <p:sp>
        <p:nvSpPr>
          <p:cNvPr id="18" name="Rectangle 16">
            <a:extLst>
              <a:ext uri="{FF2B5EF4-FFF2-40B4-BE49-F238E27FC236}">
                <a16:creationId xmlns:a16="http://schemas.microsoft.com/office/drawing/2014/main" xmlns="" id="{4573F8DD-E6CE-45AF-8DB1-A4F7A423BDE6}"/>
              </a:ext>
            </a:extLst>
          </p:cNvPr>
          <p:cNvSpPr/>
          <p:nvPr/>
        </p:nvSpPr>
        <p:spPr>
          <a:xfrm>
            <a:off x="4412790" y="5841008"/>
            <a:ext cx="7473767" cy="1015663"/>
          </a:xfrm>
          <a:prstGeom prst="rect">
            <a:avLst/>
          </a:prstGeom>
        </p:spPr>
        <p:txBody>
          <a:bodyPr wrap="square">
            <a:spAutoFit/>
          </a:bodyPr>
          <a:lstStyle/>
          <a:p>
            <a:pPr lvl="0" algn="just">
              <a:spcAft>
                <a:spcPts val="0"/>
              </a:spcAft>
            </a:pPr>
            <a:r>
              <a:rPr lang="es-EC" sz="2000" dirty="0"/>
              <a:t>La empresa </a:t>
            </a:r>
            <a:r>
              <a:rPr lang="es-EC" sz="2000" dirty="0" err="1"/>
              <a:t>Tecnocalza</a:t>
            </a:r>
            <a:r>
              <a:rPr lang="es-EC" sz="2000" dirty="0"/>
              <a:t> S.A., es una empresa pequeña que </a:t>
            </a:r>
            <a:r>
              <a:rPr lang="es-EC" sz="2000" b="1" dirty="0" smtClean="0">
                <a:solidFill>
                  <a:schemeClr val="accent1">
                    <a:lumMod val="75000"/>
                  </a:schemeClr>
                </a:solidFill>
              </a:rPr>
              <a:t>no </a:t>
            </a:r>
            <a:r>
              <a:rPr lang="es-EC" sz="2000" b="1" dirty="0">
                <a:solidFill>
                  <a:schemeClr val="accent1">
                    <a:lumMod val="75000"/>
                  </a:schemeClr>
                </a:solidFill>
              </a:rPr>
              <a:t>tiene un departamento que se encargue de analizar sus procesos</a:t>
            </a:r>
            <a:r>
              <a:rPr lang="es-EC" sz="2000" dirty="0">
                <a:solidFill>
                  <a:srgbClr val="000099"/>
                </a:solidFill>
              </a:rPr>
              <a:t> </a:t>
            </a:r>
            <a:r>
              <a:rPr lang="es-EC" sz="2000" dirty="0"/>
              <a:t>y enfocarse en la mejora continua de los </a:t>
            </a:r>
            <a:r>
              <a:rPr lang="es-EC" sz="2000" dirty="0" smtClean="0"/>
              <a:t>mismos.</a:t>
            </a:r>
            <a:endParaRPr lang="en-US" sz="2000" dirty="0">
              <a:solidFill>
                <a:srgbClr val="000000"/>
              </a:solidFill>
              <a:ea typeface="Calibri" panose="020F0502020204030204" pitchFamily="34" charset="0"/>
            </a:endParaRPr>
          </a:p>
        </p:txBody>
      </p:sp>
      <p:pic>
        <p:nvPicPr>
          <p:cNvPr id="21" name="Picture 4" descr="Image result for check icon">
            <a:extLst>
              <a:ext uri="{FF2B5EF4-FFF2-40B4-BE49-F238E27FC236}">
                <a16:creationId xmlns:a16="http://schemas.microsoft.com/office/drawing/2014/main" xmlns="" id="{93C5764D-B862-4DDE-B499-CF8E8CCD7E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3750" y="5858982"/>
            <a:ext cx="489857" cy="489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135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A7DBE-038B-4FE4-A35C-7C22B16EC587}"/>
              </a:ext>
            </a:extLst>
          </p:cNvPr>
          <p:cNvSpPr>
            <a:spLocks noGrp="1"/>
          </p:cNvSpPr>
          <p:nvPr>
            <p:ph type="title"/>
          </p:nvPr>
        </p:nvSpPr>
        <p:spPr>
          <a:xfrm>
            <a:off x="3333868" y="365126"/>
            <a:ext cx="8209383" cy="661242"/>
          </a:xfrm>
        </p:spPr>
        <p:txBody>
          <a:bodyPr>
            <a:normAutofit/>
          </a:bodyPr>
          <a:lstStyle/>
          <a:p>
            <a:r>
              <a:rPr lang="es-EC" sz="3200" b="1" noProof="1">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3</a:t>
            </a:r>
            <a:r>
              <a:rPr lang="es-EC" sz="3200" b="1" noProof="1" smtClean="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 </a:t>
            </a:r>
            <a:r>
              <a:rPr lang="es-EC" sz="3200" b="1" noProof="1">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Objetivos</a:t>
            </a:r>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4" name="Rectangle 3">
            <a:extLst>
              <a:ext uri="{FF2B5EF4-FFF2-40B4-BE49-F238E27FC236}">
                <a16:creationId xmlns:a16="http://schemas.microsoft.com/office/drawing/2014/main" xmlns=""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sp>
        <p:nvSpPr>
          <p:cNvPr id="8" name="Rectangle 10">
            <a:extLst>
              <a:ext uri="{FF2B5EF4-FFF2-40B4-BE49-F238E27FC236}">
                <a16:creationId xmlns:a16="http://schemas.microsoft.com/office/drawing/2014/main" xmlns="" id="{3C20747C-9D6B-48D7-8541-C2BF88ABB224}"/>
              </a:ext>
            </a:extLst>
          </p:cNvPr>
          <p:cNvSpPr>
            <a:spLocks noChangeArrowheads="1"/>
          </p:cNvSpPr>
          <p:nvPr/>
        </p:nvSpPr>
        <p:spPr bwMode="auto">
          <a:xfrm>
            <a:off x="3213100" y="1409846"/>
            <a:ext cx="1368425" cy="476250"/>
          </a:xfrm>
          <a:prstGeom prst="rect">
            <a:avLst/>
          </a:prstGeom>
          <a:noFill/>
          <a:ln w="9525">
            <a:noFill/>
            <a:miter lim="800000"/>
            <a:headEnd/>
            <a:tailEnd/>
          </a:ln>
        </p:spPr>
        <p:txBody>
          <a:bodyPr>
            <a:spAutoFit/>
          </a:bodyPr>
          <a:lstStyle/>
          <a:p>
            <a:pPr>
              <a:defRPr/>
            </a:pPr>
            <a:r>
              <a:rPr lang="es-EC" sz="2500" b="1" dirty="0">
                <a:solidFill>
                  <a:schemeClr val="tx1">
                    <a:lumMod val="65000"/>
                    <a:lumOff val="35000"/>
                  </a:schemeClr>
                </a:solidFill>
              </a:rPr>
              <a:t>General</a:t>
            </a:r>
            <a:endParaRPr lang="es-ES" sz="2500" b="1" dirty="0">
              <a:solidFill>
                <a:schemeClr val="tx1">
                  <a:lumMod val="65000"/>
                  <a:lumOff val="35000"/>
                </a:schemeClr>
              </a:solidFill>
            </a:endParaRPr>
          </a:p>
        </p:txBody>
      </p:sp>
      <p:sp>
        <p:nvSpPr>
          <p:cNvPr id="9" name="Rectangle 10">
            <a:extLst>
              <a:ext uri="{FF2B5EF4-FFF2-40B4-BE49-F238E27FC236}">
                <a16:creationId xmlns:a16="http://schemas.microsoft.com/office/drawing/2014/main" xmlns="" id="{249500A8-5FA0-466C-9339-A0A7B94DDBE3}"/>
              </a:ext>
            </a:extLst>
          </p:cNvPr>
          <p:cNvSpPr>
            <a:spLocks noChangeArrowheads="1"/>
          </p:cNvSpPr>
          <p:nvPr/>
        </p:nvSpPr>
        <p:spPr bwMode="auto">
          <a:xfrm>
            <a:off x="3133651" y="3282686"/>
            <a:ext cx="1909763" cy="477837"/>
          </a:xfrm>
          <a:prstGeom prst="rect">
            <a:avLst/>
          </a:prstGeom>
          <a:noFill/>
          <a:ln w="9525">
            <a:noFill/>
            <a:miter lim="800000"/>
            <a:headEnd/>
            <a:tailEnd/>
          </a:ln>
        </p:spPr>
        <p:txBody>
          <a:bodyPr>
            <a:spAutoFit/>
          </a:bodyPr>
          <a:lstStyle/>
          <a:p>
            <a:pPr>
              <a:defRPr/>
            </a:pPr>
            <a:r>
              <a:rPr lang="es-EC" sz="2500" b="1" dirty="0">
                <a:solidFill>
                  <a:schemeClr val="tx1">
                    <a:lumMod val="65000"/>
                    <a:lumOff val="35000"/>
                  </a:schemeClr>
                </a:solidFill>
              </a:rPr>
              <a:t>Específicos</a:t>
            </a:r>
            <a:endParaRPr lang="es-ES" sz="2500" b="1" dirty="0">
              <a:solidFill>
                <a:schemeClr val="tx1">
                  <a:lumMod val="65000"/>
                  <a:lumOff val="35000"/>
                </a:schemeClr>
              </a:solidFill>
            </a:endParaRPr>
          </a:p>
        </p:txBody>
      </p:sp>
      <p:pic>
        <p:nvPicPr>
          <p:cNvPr id="10" name="Picture 4" descr="Image result for check icon">
            <a:extLst>
              <a:ext uri="{FF2B5EF4-FFF2-40B4-BE49-F238E27FC236}">
                <a16:creationId xmlns:a16="http://schemas.microsoft.com/office/drawing/2014/main" xmlns="" id="{DD423D42-5765-475C-B039-52217C401C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8510" y="4667256"/>
            <a:ext cx="489857" cy="4898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check icon">
            <a:extLst>
              <a:ext uri="{FF2B5EF4-FFF2-40B4-BE49-F238E27FC236}">
                <a16:creationId xmlns:a16="http://schemas.microsoft.com/office/drawing/2014/main" xmlns="" id="{554DE2F4-6BEE-4461-B782-9E53CA08D1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8510" y="3795904"/>
            <a:ext cx="489857" cy="48985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xmlns="" id="{409F7347-97C3-4B90-8B54-7B4814D64DAB}"/>
              </a:ext>
            </a:extLst>
          </p:cNvPr>
          <p:cNvSpPr/>
          <p:nvPr/>
        </p:nvSpPr>
        <p:spPr>
          <a:xfrm>
            <a:off x="4088533" y="3744493"/>
            <a:ext cx="7723087" cy="707886"/>
          </a:xfrm>
          <a:prstGeom prst="rect">
            <a:avLst/>
          </a:prstGeom>
        </p:spPr>
        <p:txBody>
          <a:bodyPr wrap="square">
            <a:spAutoFit/>
          </a:bodyPr>
          <a:lstStyle/>
          <a:p>
            <a:pPr lvl="0" algn="just" fontAlgn="base"/>
            <a:r>
              <a:rPr lang="es-EC" sz="2000" dirty="0"/>
              <a:t>Priorizar la propuesta de mejora de los procesos de acuerdo a su factibilidad de implementación.</a:t>
            </a:r>
          </a:p>
        </p:txBody>
      </p:sp>
      <p:sp>
        <p:nvSpPr>
          <p:cNvPr id="16" name="Rectangle 15">
            <a:extLst>
              <a:ext uri="{FF2B5EF4-FFF2-40B4-BE49-F238E27FC236}">
                <a16:creationId xmlns:a16="http://schemas.microsoft.com/office/drawing/2014/main" xmlns="" id="{AC90D122-83EE-42C0-8B46-0C84229E205F}"/>
              </a:ext>
            </a:extLst>
          </p:cNvPr>
          <p:cNvSpPr/>
          <p:nvPr/>
        </p:nvSpPr>
        <p:spPr>
          <a:xfrm>
            <a:off x="3213101" y="1975276"/>
            <a:ext cx="8598520" cy="1323439"/>
          </a:xfrm>
          <a:prstGeom prst="rect">
            <a:avLst/>
          </a:prstGeom>
        </p:spPr>
        <p:txBody>
          <a:bodyPr wrap="square">
            <a:spAutoFit/>
          </a:bodyPr>
          <a:lstStyle/>
          <a:p>
            <a:pPr algn="just"/>
            <a:r>
              <a:rPr lang="es-EC" sz="2000" dirty="0"/>
              <a:t>Implementar mejoras a los problemas identificados en el proyecto de diseño de una propuesta de mejoramiento de los procesos de producción de la empresa </a:t>
            </a:r>
            <a:r>
              <a:rPr lang="es-EC" sz="2000" dirty="0" err="1"/>
              <a:t>Tecnocalza</a:t>
            </a:r>
            <a:r>
              <a:rPr lang="es-EC" sz="2000" dirty="0"/>
              <a:t> S.A., aplicando metodologías de análisis y evaluación para valorar resultados y orientarlos a mejorar los procesos.</a:t>
            </a:r>
          </a:p>
        </p:txBody>
      </p:sp>
      <p:sp>
        <p:nvSpPr>
          <p:cNvPr id="17" name="Rectangle 16">
            <a:extLst>
              <a:ext uri="{FF2B5EF4-FFF2-40B4-BE49-F238E27FC236}">
                <a16:creationId xmlns:a16="http://schemas.microsoft.com/office/drawing/2014/main" xmlns="" id="{FADA7D65-74EF-449F-9D53-9EDB1465C1D8}"/>
              </a:ext>
            </a:extLst>
          </p:cNvPr>
          <p:cNvSpPr/>
          <p:nvPr/>
        </p:nvSpPr>
        <p:spPr>
          <a:xfrm>
            <a:off x="4088532" y="4577600"/>
            <a:ext cx="7723088" cy="707886"/>
          </a:xfrm>
          <a:prstGeom prst="rect">
            <a:avLst/>
          </a:prstGeom>
        </p:spPr>
        <p:txBody>
          <a:bodyPr wrap="square">
            <a:spAutoFit/>
          </a:bodyPr>
          <a:lstStyle/>
          <a:p>
            <a:pPr lvl="0" algn="just" fontAlgn="base"/>
            <a:r>
              <a:rPr lang="es-EC" sz="2000" dirty="0"/>
              <a:t>Socializar y capacitar al personal de la empresa las propuestas de mejora planteadas en el primer proyecto.</a:t>
            </a:r>
          </a:p>
        </p:txBody>
      </p:sp>
      <p:sp>
        <p:nvSpPr>
          <p:cNvPr id="18" name="Rectangle 17">
            <a:extLst>
              <a:ext uri="{FF2B5EF4-FFF2-40B4-BE49-F238E27FC236}">
                <a16:creationId xmlns:a16="http://schemas.microsoft.com/office/drawing/2014/main" xmlns="" id="{6DD5C1F8-A801-43A5-AC6F-973398B32F53}"/>
              </a:ext>
            </a:extLst>
          </p:cNvPr>
          <p:cNvSpPr/>
          <p:nvPr/>
        </p:nvSpPr>
        <p:spPr>
          <a:xfrm>
            <a:off x="4088533" y="5285486"/>
            <a:ext cx="7723087" cy="707886"/>
          </a:xfrm>
          <a:prstGeom prst="rect">
            <a:avLst/>
          </a:prstGeom>
        </p:spPr>
        <p:txBody>
          <a:bodyPr wrap="square">
            <a:spAutoFit/>
          </a:bodyPr>
          <a:lstStyle/>
          <a:p>
            <a:pPr lvl="0" algn="just" fontAlgn="base"/>
            <a:r>
              <a:rPr lang="es-EC" sz="2000" dirty="0"/>
              <a:t>Evaluar el desempeño de los procesos de producción mejorados en tiempo y en costo.</a:t>
            </a:r>
          </a:p>
        </p:txBody>
      </p:sp>
      <p:pic>
        <p:nvPicPr>
          <p:cNvPr id="19" name="Picture 4" descr="Image result for check icon">
            <a:extLst>
              <a:ext uri="{FF2B5EF4-FFF2-40B4-BE49-F238E27FC236}">
                <a16:creationId xmlns:a16="http://schemas.microsoft.com/office/drawing/2014/main" xmlns="" id="{6E493854-A010-4791-AC03-79CBA9FF3B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8510" y="5367754"/>
            <a:ext cx="489857" cy="489857"/>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p:cNvPicPr/>
          <p:nvPr/>
        </p:nvPicPr>
        <p:blipFill rotWithShape="1">
          <a:blip r:embed="rId3"/>
          <a:srcRect l="21215" t="37734" r="57230" b="24834"/>
          <a:stretch/>
        </p:blipFill>
        <p:spPr bwMode="auto">
          <a:xfrm>
            <a:off x="834075" y="2872737"/>
            <a:ext cx="1954672" cy="1873322"/>
          </a:xfrm>
          <a:prstGeom prst="rect">
            <a:avLst/>
          </a:prstGeom>
          <a:ln>
            <a:noFill/>
          </a:ln>
          <a:extLst>
            <a:ext uri="{53640926-AAD7-44D8-BBD7-CCE9431645EC}">
              <a14:shadowObscured xmlns:a14="http://schemas.microsoft.com/office/drawing/2010/main"/>
            </a:ext>
          </a:extLst>
        </p:spPr>
      </p:pic>
      <p:sp>
        <p:nvSpPr>
          <p:cNvPr id="20" name="Rectangle 17">
            <a:extLst>
              <a:ext uri="{FF2B5EF4-FFF2-40B4-BE49-F238E27FC236}">
                <a16:creationId xmlns:a16="http://schemas.microsoft.com/office/drawing/2014/main" xmlns="" id="{6DD5C1F8-A801-43A5-AC6F-973398B32F53}"/>
              </a:ext>
            </a:extLst>
          </p:cNvPr>
          <p:cNvSpPr/>
          <p:nvPr/>
        </p:nvSpPr>
        <p:spPr>
          <a:xfrm>
            <a:off x="4088532" y="5986107"/>
            <a:ext cx="7723087" cy="707886"/>
          </a:xfrm>
          <a:prstGeom prst="rect">
            <a:avLst/>
          </a:prstGeom>
        </p:spPr>
        <p:txBody>
          <a:bodyPr wrap="square">
            <a:spAutoFit/>
          </a:bodyPr>
          <a:lstStyle/>
          <a:p>
            <a:pPr lvl="0" fontAlgn="base"/>
            <a:r>
              <a:rPr lang="es-ES" sz="2000" dirty="0"/>
              <a:t>Determinar la capacidad de producción mejorada de los </a:t>
            </a:r>
            <a:r>
              <a:rPr lang="es-EC" sz="2000" dirty="0"/>
              <a:t>procesos de producción de zapatos en </a:t>
            </a:r>
            <a:r>
              <a:rPr lang="es-EC" sz="2000" dirty="0" err="1"/>
              <a:t>Tecnocalza</a:t>
            </a:r>
            <a:r>
              <a:rPr lang="es-EC" sz="2000" dirty="0"/>
              <a:t> S.A.</a:t>
            </a:r>
          </a:p>
        </p:txBody>
      </p:sp>
      <p:pic>
        <p:nvPicPr>
          <p:cNvPr id="22" name="Picture 4" descr="Image result for check icon">
            <a:extLst>
              <a:ext uri="{FF2B5EF4-FFF2-40B4-BE49-F238E27FC236}">
                <a16:creationId xmlns:a16="http://schemas.microsoft.com/office/drawing/2014/main" xmlns="" id="{6E493854-A010-4791-AC03-79CBA9FF3B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8509" y="6029502"/>
            <a:ext cx="489857" cy="489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452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A7DBE-038B-4FE4-A35C-7C22B16EC587}"/>
              </a:ext>
            </a:extLst>
          </p:cNvPr>
          <p:cNvSpPr>
            <a:spLocks noGrp="1"/>
          </p:cNvSpPr>
          <p:nvPr>
            <p:ph type="title"/>
          </p:nvPr>
        </p:nvSpPr>
        <p:spPr>
          <a:xfrm>
            <a:off x="3333868" y="365126"/>
            <a:ext cx="8209383" cy="661242"/>
          </a:xfrm>
        </p:spPr>
        <p:txBody>
          <a:bodyPr>
            <a:normAutofit/>
          </a:bodyPr>
          <a:lstStyle/>
          <a:p>
            <a:r>
              <a:rPr lang="es-EC" sz="3200" b="1" noProof="1">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4</a:t>
            </a:r>
            <a:r>
              <a:rPr lang="es-EC" sz="3200" b="1" noProof="1" smtClean="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 Metodología</a:t>
            </a:r>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4" name="Rectangle 3">
            <a:extLst>
              <a:ext uri="{FF2B5EF4-FFF2-40B4-BE49-F238E27FC236}">
                <a16:creationId xmlns:a16="http://schemas.microsoft.com/office/drawing/2014/main" xmlns=""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pic>
        <p:nvPicPr>
          <p:cNvPr id="10" name="Picture 4" descr="Image result for check icon">
            <a:extLst>
              <a:ext uri="{FF2B5EF4-FFF2-40B4-BE49-F238E27FC236}">
                <a16:creationId xmlns:a16="http://schemas.microsoft.com/office/drawing/2014/main" xmlns="" id="{FE6892EF-16C3-46E1-885A-7931390AC6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3380" y="2236183"/>
            <a:ext cx="489857" cy="48985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xmlns="" id="{6C5C8F90-ABBF-4CD2-8A86-709FE41E4AF7}"/>
              </a:ext>
            </a:extLst>
          </p:cNvPr>
          <p:cNvSpPr/>
          <p:nvPr/>
        </p:nvSpPr>
        <p:spPr>
          <a:xfrm>
            <a:off x="6062156" y="2325930"/>
            <a:ext cx="7473767" cy="400110"/>
          </a:xfrm>
          <a:prstGeom prst="rect">
            <a:avLst/>
          </a:prstGeom>
        </p:spPr>
        <p:txBody>
          <a:bodyPr wrap="square">
            <a:spAutoFit/>
          </a:bodyPr>
          <a:lstStyle/>
          <a:p>
            <a:pPr lvl="0" algn="just">
              <a:spcAft>
                <a:spcPts val="0"/>
              </a:spcAft>
            </a:pPr>
            <a:r>
              <a:rPr lang="es-ES" sz="2000" dirty="0">
                <a:solidFill>
                  <a:srgbClr val="000000"/>
                </a:solidFill>
                <a:ea typeface="Calibri" panose="020F0502020204030204" pitchFamily="34" charset="0"/>
              </a:rPr>
              <a:t>Deductiva - Observación y análisis.</a:t>
            </a:r>
            <a:endParaRPr lang="en-US" sz="2000" dirty="0">
              <a:solidFill>
                <a:srgbClr val="000000"/>
              </a:solidFill>
              <a:ea typeface="Calibri" panose="020F0502020204030204" pitchFamily="34" charset="0"/>
            </a:endParaRPr>
          </a:p>
        </p:txBody>
      </p:sp>
      <p:pic>
        <p:nvPicPr>
          <p:cNvPr id="12" name="Picture 4" descr="Image result for check icon">
            <a:extLst>
              <a:ext uri="{FF2B5EF4-FFF2-40B4-BE49-F238E27FC236}">
                <a16:creationId xmlns:a16="http://schemas.microsoft.com/office/drawing/2014/main" xmlns="" id="{08AD086D-4BEA-4076-BEFD-5515068F94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3381" y="3214348"/>
            <a:ext cx="489857" cy="4898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check icon">
            <a:extLst>
              <a:ext uri="{FF2B5EF4-FFF2-40B4-BE49-F238E27FC236}">
                <a16:creationId xmlns:a16="http://schemas.microsoft.com/office/drawing/2014/main" xmlns="" id="{65EACAAF-BE5D-4F2A-9C31-07B4E253C0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3380" y="4177425"/>
            <a:ext cx="489857" cy="4898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check icon">
            <a:extLst>
              <a:ext uri="{FF2B5EF4-FFF2-40B4-BE49-F238E27FC236}">
                <a16:creationId xmlns:a16="http://schemas.microsoft.com/office/drawing/2014/main" xmlns="" id="{5EC5CE28-FC5F-4D8F-8470-32A138EC5E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3381" y="5086653"/>
            <a:ext cx="489857" cy="48985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xmlns="" id="{4A2D7340-7324-476D-8A40-EFE5DD309677}"/>
              </a:ext>
            </a:extLst>
          </p:cNvPr>
          <p:cNvSpPr/>
          <p:nvPr/>
        </p:nvSpPr>
        <p:spPr>
          <a:xfrm>
            <a:off x="6062157" y="3271340"/>
            <a:ext cx="7473767" cy="707886"/>
          </a:xfrm>
          <a:prstGeom prst="rect">
            <a:avLst/>
          </a:prstGeom>
        </p:spPr>
        <p:txBody>
          <a:bodyPr wrap="square">
            <a:spAutoFit/>
          </a:bodyPr>
          <a:lstStyle/>
          <a:p>
            <a:pPr algn="just"/>
            <a:r>
              <a:rPr lang="es-ES" sz="2000" dirty="0"/>
              <a:t>Matriz de </a:t>
            </a:r>
            <a:r>
              <a:rPr lang="es-ES" sz="2000" dirty="0" smtClean="0"/>
              <a:t>priorización del plan de mejora</a:t>
            </a:r>
            <a:endParaRPr lang="en-US" sz="2000" dirty="0">
              <a:solidFill>
                <a:srgbClr val="000000"/>
              </a:solidFill>
              <a:ea typeface="Calibri" panose="020F0502020204030204" pitchFamily="34" charset="0"/>
            </a:endParaRPr>
          </a:p>
          <a:p>
            <a:pPr lvl="0" algn="just">
              <a:spcAft>
                <a:spcPts val="0"/>
              </a:spcAft>
            </a:pPr>
            <a:endParaRPr lang="en-US" sz="2000" dirty="0">
              <a:solidFill>
                <a:srgbClr val="000000"/>
              </a:solidFill>
              <a:ea typeface="Calibri" panose="020F0502020204030204" pitchFamily="34" charset="0"/>
            </a:endParaRPr>
          </a:p>
        </p:txBody>
      </p:sp>
      <p:sp>
        <p:nvSpPr>
          <p:cNvPr id="16" name="Rectangle 15">
            <a:extLst>
              <a:ext uri="{FF2B5EF4-FFF2-40B4-BE49-F238E27FC236}">
                <a16:creationId xmlns:a16="http://schemas.microsoft.com/office/drawing/2014/main" xmlns="" id="{9D297E61-B892-487B-B4B0-3C2310AF369E}"/>
              </a:ext>
            </a:extLst>
          </p:cNvPr>
          <p:cNvSpPr/>
          <p:nvPr/>
        </p:nvSpPr>
        <p:spPr>
          <a:xfrm>
            <a:off x="6062156" y="4183178"/>
            <a:ext cx="6989044" cy="400110"/>
          </a:xfrm>
          <a:prstGeom prst="rect">
            <a:avLst/>
          </a:prstGeom>
        </p:spPr>
        <p:txBody>
          <a:bodyPr wrap="square">
            <a:spAutoFit/>
          </a:bodyPr>
          <a:lstStyle/>
          <a:p>
            <a:pPr lvl="0" algn="just">
              <a:spcAft>
                <a:spcPts val="0"/>
              </a:spcAft>
            </a:pPr>
            <a:r>
              <a:rPr lang="es-ES" sz="2000" dirty="0" smtClean="0"/>
              <a:t>Estudio de tiempos y movimientos</a:t>
            </a:r>
            <a:endParaRPr lang="en-US" sz="2000" dirty="0">
              <a:solidFill>
                <a:srgbClr val="000000"/>
              </a:solidFill>
              <a:ea typeface="Calibri" panose="020F0502020204030204" pitchFamily="34" charset="0"/>
            </a:endParaRPr>
          </a:p>
        </p:txBody>
      </p:sp>
      <p:sp>
        <p:nvSpPr>
          <p:cNvPr id="18" name="Rectangle 17">
            <a:extLst>
              <a:ext uri="{FF2B5EF4-FFF2-40B4-BE49-F238E27FC236}">
                <a16:creationId xmlns:a16="http://schemas.microsoft.com/office/drawing/2014/main" xmlns="" id="{1A674DE1-44F7-4F8A-A5AA-5442A9FC2F18}"/>
              </a:ext>
            </a:extLst>
          </p:cNvPr>
          <p:cNvSpPr/>
          <p:nvPr/>
        </p:nvSpPr>
        <p:spPr>
          <a:xfrm>
            <a:off x="6062158" y="5131526"/>
            <a:ext cx="7473767" cy="400110"/>
          </a:xfrm>
          <a:prstGeom prst="rect">
            <a:avLst/>
          </a:prstGeom>
        </p:spPr>
        <p:txBody>
          <a:bodyPr wrap="square">
            <a:spAutoFit/>
          </a:bodyPr>
          <a:lstStyle/>
          <a:p>
            <a:pPr lvl="0" algn="just">
              <a:spcAft>
                <a:spcPts val="0"/>
              </a:spcAft>
            </a:pPr>
            <a:r>
              <a:rPr lang="es-ES" sz="2000" dirty="0" smtClean="0">
                <a:solidFill>
                  <a:srgbClr val="000000"/>
                </a:solidFill>
                <a:ea typeface="Calibri" panose="020F0502020204030204" pitchFamily="34" charset="0"/>
              </a:rPr>
              <a:t>Implementación y evaluación del plan de mejora</a:t>
            </a:r>
            <a:endParaRPr lang="en-US" sz="2000" dirty="0">
              <a:solidFill>
                <a:srgbClr val="000000"/>
              </a:solidFill>
              <a:ea typeface="Calibri" panose="020F0502020204030204" pitchFamily="34" charset="0"/>
            </a:endParaRPr>
          </a:p>
        </p:txBody>
      </p:sp>
      <p:pic>
        <p:nvPicPr>
          <p:cNvPr id="23" name="Picture 22" descr="A close up of a sign&#10;&#10;Description generated with high confidence">
            <a:extLst>
              <a:ext uri="{FF2B5EF4-FFF2-40B4-BE49-F238E27FC236}">
                <a16:creationId xmlns:a16="http://schemas.microsoft.com/office/drawing/2014/main" xmlns="" id="{DC9E7B0A-174D-4089-AC1A-708B9404B1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689" y="2677708"/>
            <a:ext cx="2462789" cy="2868174"/>
          </a:xfrm>
          <a:prstGeom prst="rect">
            <a:avLst/>
          </a:prstGeom>
        </p:spPr>
      </p:pic>
    </p:spTree>
    <p:extLst>
      <p:ext uri="{BB962C8B-B14F-4D97-AF65-F5344CB8AC3E}">
        <p14:creationId xmlns:p14="http://schemas.microsoft.com/office/powerpoint/2010/main" val="296786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A7DBE-038B-4FE4-A35C-7C22B16EC587}"/>
              </a:ext>
            </a:extLst>
          </p:cNvPr>
          <p:cNvSpPr>
            <a:spLocks noGrp="1"/>
          </p:cNvSpPr>
          <p:nvPr>
            <p:ph type="title"/>
          </p:nvPr>
        </p:nvSpPr>
        <p:spPr>
          <a:xfrm>
            <a:off x="3333868" y="365126"/>
            <a:ext cx="8209383" cy="661242"/>
          </a:xfrm>
        </p:spPr>
        <p:txBody>
          <a:bodyPr>
            <a:normAutofit/>
          </a:bodyPr>
          <a:lstStyle/>
          <a:p>
            <a:r>
              <a:rPr lang="es-EC" sz="3200" b="1" noProof="1" smtClean="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5. </a:t>
            </a:r>
            <a:r>
              <a:rPr lang="es-EC" sz="3200" b="1" noProof="1">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Marco Teórico</a:t>
            </a:r>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4" name="Rectangle 3">
            <a:extLst>
              <a:ext uri="{FF2B5EF4-FFF2-40B4-BE49-F238E27FC236}">
                <a16:creationId xmlns:a16="http://schemas.microsoft.com/office/drawing/2014/main" xmlns=""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sp>
        <p:nvSpPr>
          <p:cNvPr id="8" name="7 Rectángulo">
            <a:extLst>
              <a:ext uri="{FF2B5EF4-FFF2-40B4-BE49-F238E27FC236}">
                <a16:creationId xmlns:a16="http://schemas.microsoft.com/office/drawing/2014/main" xmlns="" id="{D12C41AB-2020-4134-9C8D-783B46A43B74}"/>
              </a:ext>
            </a:extLst>
          </p:cNvPr>
          <p:cNvSpPr/>
          <p:nvPr/>
        </p:nvSpPr>
        <p:spPr bwMode="auto">
          <a:xfrm>
            <a:off x="2147288" y="4871649"/>
            <a:ext cx="1874765" cy="647700"/>
          </a:xfrm>
          <a:prstGeom prst="rect">
            <a:avLst/>
          </a:prstGeom>
          <a:noFill/>
          <a:ln w="9525" cap="flat" cmpd="sng" algn="ctr">
            <a:noFill/>
            <a:prstDash val="solid"/>
            <a:round/>
            <a:headEnd type="none" w="med" len="med"/>
            <a:tailEnd type="none" w="med" len="med"/>
          </a:ln>
          <a:effectLst/>
        </p:spPr>
        <p:txBody>
          <a:bodyPr/>
          <a:lstStyle/>
          <a:p>
            <a:pPr algn="ctr" fontAlgn="auto">
              <a:spcBef>
                <a:spcPts val="0"/>
              </a:spcBef>
              <a:spcAft>
                <a:spcPts val="0"/>
              </a:spcAft>
              <a:defRPr/>
            </a:pPr>
            <a:r>
              <a:rPr lang="es-EC" sz="1600" b="1" dirty="0" smtClean="0">
                <a:solidFill>
                  <a:schemeClr val="tx1">
                    <a:lumMod val="75000"/>
                    <a:lumOff val="25000"/>
                  </a:schemeClr>
                </a:solidFill>
                <a:latin typeface="+mn-lt"/>
              </a:rPr>
              <a:t>Matriz de Priorización</a:t>
            </a:r>
            <a:endParaRPr lang="es-ES" sz="1600" dirty="0">
              <a:solidFill>
                <a:schemeClr val="tx1">
                  <a:lumMod val="75000"/>
                  <a:lumOff val="25000"/>
                </a:schemeClr>
              </a:solidFill>
              <a:latin typeface="+mn-lt"/>
            </a:endParaRPr>
          </a:p>
        </p:txBody>
      </p:sp>
      <p:sp>
        <p:nvSpPr>
          <p:cNvPr id="10" name="9 Rectángulo">
            <a:extLst>
              <a:ext uri="{FF2B5EF4-FFF2-40B4-BE49-F238E27FC236}">
                <a16:creationId xmlns:a16="http://schemas.microsoft.com/office/drawing/2014/main" xmlns="" id="{6634E898-BB1C-4EB3-8E7B-BB801503DA4D}"/>
              </a:ext>
            </a:extLst>
          </p:cNvPr>
          <p:cNvSpPr/>
          <p:nvPr/>
        </p:nvSpPr>
        <p:spPr bwMode="auto">
          <a:xfrm>
            <a:off x="8864007" y="4950545"/>
            <a:ext cx="2092959" cy="431800"/>
          </a:xfrm>
          <a:prstGeom prst="rect">
            <a:avLst/>
          </a:prstGeom>
          <a:no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s-ES" sz="1600" b="1" dirty="0">
              <a:solidFill>
                <a:schemeClr val="tx1">
                  <a:lumMod val="75000"/>
                  <a:lumOff val="25000"/>
                </a:schemeClr>
              </a:solidFill>
              <a:latin typeface="+mn-lt"/>
            </a:endParaRPr>
          </a:p>
        </p:txBody>
      </p:sp>
      <p:sp>
        <p:nvSpPr>
          <p:cNvPr id="12" name="15 Rectángulo">
            <a:extLst>
              <a:ext uri="{FF2B5EF4-FFF2-40B4-BE49-F238E27FC236}">
                <a16:creationId xmlns:a16="http://schemas.microsoft.com/office/drawing/2014/main" xmlns="" id="{F8FA80C5-287A-4977-81BA-AFA42A88D43C}"/>
              </a:ext>
            </a:extLst>
          </p:cNvPr>
          <p:cNvSpPr/>
          <p:nvPr/>
        </p:nvSpPr>
        <p:spPr bwMode="auto">
          <a:xfrm>
            <a:off x="4219290" y="4863436"/>
            <a:ext cx="2472485" cy="376472"/>
          </a:xfrm>
          <a:prstGeom prst="rect">
            <a:avLst/>
          </a:prstGeom>
          <a:noFill/>
          <a:ln w="9525" cap="flat" cmpd="sng" algn="ctr">
            <a:noFill/>
            <a:prstDash val="solid"/>
            <a:round/>
            <a:headEnd type="none" w="med" len="med"/>
            <a:tailEnd type="none" w="med" len="med"/>
          </a:ln>
          <a:effectLst/>
        </p:spPr>
        <p:txBody>
          <a:bodyPr/>
          <a:lstStyle/>
          <a:p>
            <a:pPr algn="ctr" fontAlgn="auto">
              <a:spcBef>
                <a:spcPts val="0"/>
              </a:spcBef>
              <a:spcAft>
                <a:spcPts val="0"/>
              </a:spcAft>
              <a:defRPr/>
            </a:pPr>
            <a:r>
              <a:rPr lang="es-EC" sz="1600" b="1" dirty="0" smtClean="0">
                <a:solidFill>
                  <a:schemeClr val="tx1">
                    <a:lumMod val="75000"/>
                    <a:lumOff val="25000"/>
                  </a:schemeClr>
                </a:solidFill>
              </a:rPr>
              <a:t>Socialización y capacitación del personal</a:t>
            </a:r>
            <a:endParaRPr lang="es-ES" sz="1600" b="1" dirty="0">
              <a:solidFill>
                <a:schemeClr val="tx1">
                  <a:lumMod val="75000"/>
                  <a:lumOff val="25000"/>
                </a:schemeClr>
              </a:solidFill>
              <a:latin typeface="+mn-lt"/>
            </a:endParaRPr>
          </a:p>
        </p:txBody>
      </p:sp>
      <p:sp>
        <p:nvSpPr>
          <p:cNvPr id="13" name="16 Rectángulo">
            <a:extLst>
              <a:ext uri="{FF2B5EF4-FFF2-40B4-BE49-F238E27FC236}">
                <a16:creationId xmlns:a16="http://schemas.microsoft.com/office/drawing/2014/main" xmlns="" id="{5F876F1B-6259-4492-83D4-761F7310786D}"/>
              </a:ext>
            </a:extLst>
          </p:cNvPr>
          <p:cNvSpPr/>
          <p:nvPr/>
        </p:nvSpPr>
        <p:spPr bwMode="auto">
          <a:xfrm>
            <a:off x="6320178" y="4866718"/>
            <a:ext cx="4018109" cy="576263"/>
          </a:xfrm>
          <a:prstGeom prst="rect">
            <a:avLst/>
          </a:prstGeom>
          <a:noFill/>
          <a:ln w="9525" cap="flat" cmpd="sng" algn="ctr">
            <a:noFill/>
            <a:prstDash val="solid"/>
            <a:round/>
            <a:headEnd type="none" w="med" len="med"/>
            <a:tailEnd type="none" w="med" len="med"/>
          </a:ln>
          <a:effectLst/>
        </p:spPr>
        <p:txBody>
          <a:bodyPr/>
          <a:lstStyle/>
          <a:p>
            <a:pPr lvl="1" algn="ctr"/>
            <a:r>
              <a:rPr lang="es-EC" sz="1600" b="1" dirty="0"/>
              <a:t>Evaluación del desempeño de los procesos de producción mejorados.</a:t>
            </a:r>
          </a:p>
        </p:txBody>
      </p:sp>
      <p:pic>
        <p:nvPicPr>
          <p:cNvPr id="2054" name="Picture 6" descr="Image result for internal audit icon">
            <a:extLst>
              <a:ext uri="{FF2B5EF4-FFF2-40B4-BE49-F238E27FC236}">
                <a16:creationId xmlns:a16="http://schemas.microsoft.com/office/drawing/2014/main" xmlns="" id="{7D17EBAB-F66F-41E7-B6BE-9E505AF6C4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1271" y="5476992"/>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lated image">
            <a:extLst>
              <a:ext uri="{FF2B5EF4-FFF2-40B4-BE49-F238E27FC236}">
                <a16:creationId xmlns:a16="http://schemas.microsoft.com/office/drawing/2014/main" xmlns="" id="{1482B387-89E8-465F-8741-3EBAE003B3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0453" y="5539581"/>
            <a:ext cx="1028700" cy="10287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22">
            <a:extLst>
              <a:ext uri="{FF2B5EF4-FFF2-40B4-BE49-F238E27FC236}">
                <a16:creationId xmlns:a16="http://schemas.microsoft.com/office/drawing/2014/main" xmlns="" id="{200B28A8-C83A-409C-8558-9C08D35F702B}"/>
              </a:ext>
            </a:extLst>
          </p:cNvPr>
          <p:cNvCxnSpPr/>
          <p:nvPr/>
        </p:nvCxnSpPr>
        <p:spPr>
          <a:xfrm>
            <a:off x="2289828" y="4857870"/>
            <a:ext cx="7896225" cy="0"/>
          </a:xfrm>
          <a:prstGeom prst="straightConnector1">
            <a:avLst/>
          </a:prstGeom>
          <a:ln w="3810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7" name="Rectangle: Rounded Corners 28">
            <a:extLst>
              <a:ext uri="{FF2B5EF4-FFF2-40B4-BE49-F238E27FC236}">
                <a16:creationId xmlns:a16="http://schemas.microsoft.com/office/drawing/2014/main" xmlns="" id="{E20A7895-8826-4C67-A120-A5066D60D5BA}"/>
              </a:ext>
            </a:extLst>
          </p:cNvPr>
          <p:cNvSpPr/>
          <p:nvPr/>
        </p:nvSpPr>
        <p:spPr>
          <a:xfrm>
            <a:off x="3177061" y="1222127"/>
            <a:ext cx="6678161" cy="349091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8" name="Oval 29">
            <a:extLst>
              <a:ext uri="{FF2B5EF4-FFF2-40B4-BE49-F238E27FC236}">
                <a16:creationId xmlns:a16="http://schemas.microsoft.com/office/drawing/2014/main" xmlns="" id="{C9918B07-7329-4D97-BC10-B853D7D248F5}"/>
              </a:ext>
            </a:extLst>
          </p:cNvPr>
          <p:cNvSpPr/>
          <p:nvPr/>
        </p:nvSpPr>
        <p:spPr>
          <a:xfrm>
            <a:off x="3524113" y="1264525"/>
            <a:ext cx="5838989" cy="3409015"/>
          </a:xfrm>
          <a:prstGeom prst="ellipse">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GB"/>
          </a:p>
        </p:txBody>
      </p:sp>
      <p:sp>
        <p:nvSpPr>
          <p:cNvPr id="20" name="Rectangle 40">
            <a:extLst>
              <a:ext uri="{FF2B5EF4-FFF2-40B4-BE49-F238E27FC236}">
                <a16:creationId xmlns:a16="http://schemas.microsoft.com/office/drawing/2014/main" xmlns="" id="{BC3842BB-9559-4576-AD21-95EBE3F9764D}"/>
              </a:ext>
            </a:extLst>
          </p:cNvPr>
          <p:cNvSpPr/>
          <p:nvPr/>
        </p:nvSpPr>
        <p:spPr>
          <a:xfrm>
            <a:off x="5622286" y="3867699"/>
            <a:ext cx="1631746" cy="528456"/>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s-EC" sz="1600" b="1" dirty="0"/>
              <a:t>Mejora</a:t>
            </a:r>
            <a:endParaRPr lang="en-GB" sz="1600" b="1" dirty="0"/>
          </a:p>
        </p:txBody>
      </p:sp>
      <p:sp>
        <p:nvSpPr>
          <p:cNvPr id="21" name="Rectangle 41">
            <a:extLst>
              <a:ext uri="{FF2B5EF4-FFF2-40B4-BE49-F238E27FC236}">
                <a16:creationId xmlns:a16="http://schemas.microsoft.com/office/drawing/2014/main" xmlns="" id="{C4625A84-B576-4DBD-A50A-77D05100E678}"/>
              </a:ext>
            </a:extLst>
          </p:cNvPr>
          <p:cNvSpPr/>
          <p:nvPr/>
        </p:nvSpPr>
        <p:spPr>
          <a:xfrm>
            <a:off x="7692492" y="2744938"/>
            <a:ext cx="1631746" cy="528456"/>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s-EC" sz="1600" b="1" dirty="0"/>
              <a:t>Evaluación del desempeño</a:t>
            </a:r>
            <a:endParaRPr lang="en-GB" sz="1600" b="1" dirty="0"/>
          </a:p>
        </p:txBody>
      </p:sp>
      <p:sp>
        <p:nvSpPr>
          <p:cNvPr id="22" name="Rectangle 42">
            <a:extLst>
              <a:ext uri="{FF2B5EF4-FFF2-40B4-BE49-F238E27FC236}">
                <a16:creationId xmlns:a16="http://schemas.microsoft.com/office/drawing/2014/main" xmlns="" id="{1516C9D0-F1E3-450E-AF14-37C8353893F2}"/>
              </a:ext>
            </a:extLst>
          </p:cNvPr>
          <p:cNvSpPr/>
          <p:nvPr/>
        </p:nvSpPr>
        <p:spPr>
          <a:xfrm>
            <a:off x="3525449" y="2744938"/>
            <a:ext cx="1631746" cy="528456"/>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s-EC" sz="1600" b="1" dirty="0"/>
              <a:t>Planificación</a:t>
            </a:r>
            <a:endParaRPr lang="en-GB" sz="1600" b="1" dirty="0"/>
          </a:p>
        </p:txBody>
      </p:sp>
      <p:sp>
        <p:nvSpPr>
          <p:cNvPr id="24" name="Rectangle 43">
            <a:extLst>
              <a:ext uri="{FF2B5EF4-FFF2-40B4-BE49-F238E27FC236}">
                <a16:creationId xmlns:a16="http://schemas.microsoft.com/office/drawing/2014/main" xmlns="" id="{B356BECB-A0BB-4B28-985F-D8252FA9FECC}"/>
              </a:ext>
            </a:extLst>
          </p:cNvPr>
          <p:cNvSpPr/>
          <p:nvPr/>
        </p:nvSpPr>
        <p:spPr>
          <a:xfrm>
            <a:off x="5598880" y="1563872"/>
            <a:ext cx="1631746" cy="528456"/>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s-EC" sz="1600" b="1" dirty="0"/>
              <a:t>Apoyo y Operación</a:t>
            </a:r>
            <a:endParaRPr lang="en-GB" sz="1600" b="1" dirty="0"/>
          </a:p>
        </p:txBody>
      </p:sp>
      <p:sp>
        <p:nvSpPr>
          <p:cNvPr id="25" name="Rectangle 44">
            <a:extLst>
              <a:ext uri="{FF2B5EF4-FFF2-40B4-BE49-F238E27FC236}">
                <a16:creationId xmlns:a16="http://schemas.microsoft.com/office/drawing/2014/main" xmlns="" id="{4BF4C60F-CEF1-4401-B7DC-9E18E15A1824}"/>
              </a:ext>
            </a:extLst>
          </p:cNvPr>
          <p:cNvSpPr/>
          <p:nvPr/>
        </p:nvSpPr>
        <p:spPr>
          <a:xfrm>
            <a:off x="5598880" y="2746792"/>
            <a:ext cx="1631746" cy="528456"/>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s-EC" sz="1600" b="1" dirty="0"/>
              <a:t>Liderazgo</a:t>
            </a:r>
            <a:endParaRPr lang="en-GB" sz="1600" b="1" dirty="0"/>
          </a:p>
        </p:txBody>
      </p:sp>
      <p:cxnSp>
        <p:nvCxnSpPr>
          <p:cNvPr id="26" name="Straight Arrow Connector 2050">
            <a:extLst>
              <a:ext uri="{FF2B5EF4-FFF2-40B4-BE49-F238E27FC236}">
                <a16:creationId xmlns:a16="http://schemas.microsoft.com/office/drawing/2014/main" xmlns="" id="{278445EA-227F-43EB-B768-F586D09DB461}"/>
              </a:ext>
            </a:extLst>
          </p:cNvPr>
          <p:cNvCxnSpPr/>
          <p:nvPr/>
        </p:nvCxnSpPr>
        <p:spPr>
          <a:xfrm>
            <a:off x="6438159" y="2133600"/>
            <a:ext cx="0" cy="564446"/>
          </a:xfrm>
          <a:prstGeom prst="straightConnector1">
            <a:avLst/>
          </a:prstGeom>
          <a:ln w="12700">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27" name="Straight Arrow Connector 47">
            <a:extLst>
              <a:ext uri="{FF2B5EF4-FFF2-40B4-BE49-F238E27FC236}">
                <a16:creationId xmlns:a16="http://schemas.microsoft.com/office/drawing/2014/main" xmlns="" id="{015BBAB3-9B35-4304-9F56-D12FD6E46E6E}"/>
              </a:ext>
            </a:extLst>
          </p:cNvPr>
          <p:cNvCxnSpPr/>
          <p:nvPr/>
        </p:nvCxnSpPr>
        <p:spPr>
          <a:xfrm>
            <a:off x="6438159" y="3273394"/>
            <a:ext cx="0" cy="564446"/>
          </a:xfrm>
          <a:prstGeom prst="straightConnector1">
            <a:avLst/>
          </a:prstGeom>
          <a:ln w="12700">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28" name="Straight Arrow Connector 2054">
            <a:extLst>
              <a:ext uri="{FF2B5EF4-FFF2-40B4-BE49-F238E27FC236}">
                <a16:creationId xmlns:a16="http://schemas.microsoft.com/office/drawing/2014/main" xmlns="" id="{DFDC6F1C-FBB3-4F8F-8CBD-706FDEE186C0}"/>
              </a:ext>
            </a:extLst>
          </p:cNvPr>
          <p:cNvCxnSpPr/>
          <p:nvPr/>
        </p:nvCxnSpPr>
        <p:spPr>
          <a:xfrm>
            <a:off x="5182031" y="3001108"/>
            <a:ext cx="370263" cy="0"/>
          </a:xfrm>
          <a:prstGeom prst="straightConnector1">
            <a:avLst/>
          </a:prstGeom>
          <a:ln w="12700">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29" name="Straight Arrow Connector 50">
            <a:extLst>
              <a:ext uri="{FF2B5EF4-FFF2-40B4-BE49-F238E27FC236}">
                <a16:creationId xmlns:a16="http://schemas.microsoft.com/office/drawing/2014/main" xmlns="" id="{18359F1D-84F4-4942-BEE4-46ACA83E1DC9}"/>
              </a:ext>
            </a:extLst>
          </p:cNvPr>
          <p:cNvCxnSpPr/>
          <p:nvPr/>
        </p:nvCxnSpPr>
        <p:spPr>
          <a:xfrm>
            <a:off x="7254032" y="3001108"/>
            <a:ext cx="370263" cy="0"/>
          </a:xfrm>
          <a:prstGeom prst="straightConnector1">
            <a:avLst/>
          </a:prstGeom>
          <a:ln w="12700">
            <a:headEnd type="triangle"/>
            <a:tailEnd type="triangle"/>
          </a:ln>
        </p:spPr>
        <p:style>
          <a:lnRef idx="1">
            <a:schemeClr val="accent6"/>
          </a:lnRef>
          <a:fillRef idx="0">
            <a:schemeClr val="accent6"/>
          </a:fillRef>
          <a:effectRef idx="0">
            <a:schemeClr val="accent6"/>
          </a:effectRef>
          <a:fontRef idx="minor">
            <a:schemeClr val="tx1"/>
          </a:fontRef>
        </p:style>
      </p:cxnSp>
      <p:sp>
        <p:nvSpPr>
          <p:cNvPr id="30" name="Arrow: Bent 2056">
            <a:extLst>
              <a:ext uri="{FF2B5EF4-FFF2-40B4-BE49-F238E27FC236}">
                <a16:creationId xmlns:a16="http://schemas.microsoft.com/office/drawing/2014/main" xmlns="" id="{F21423CA-23AA-43DB-8327-94A5512B3EE6}"/>
              </a:ext>
            </a:extLst>
          </p:cNvPr>
          <p:cNvSpPr/>
          <p:nvPr/>
        </p:nvSpPr>
        <p:spPr>
          <a:xfrm>
            <a:off x="4351747" y="1613667"/>
            <a:ext cx="993974" cy="956997"/>
          </a:xfrm>
          <a:prstGeom prst="bentArrow">
            <a:avLst>
              <a:gd name="adj1" fmla="val 15200"/>
              <a:gd name="adj2" fmla="val 20100"/>
              <a:gd name="adj3" fmla="val 25000"/>
              <a:gd name="adj4" fmla="val 3762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solidFill>
                <a:schemeClr val="tx1"/>
              </a:solidFill>
            </a:endParaRPr>
          </a:p>
        </p:txBody>
      </p:sp>
      <p:sp>
        <p:nvSpPr>
          <p:cNvPr id="31" name="Arrow: Bent 52">
            <a:extLst>
              <a:ext uri="{FF2B5EF4-FFF2-40B4-BE49-F238E27FC236}">
                <a16:creationId xmlns:a16="http://schemas.microsoft.com/office/drawing/2014/main" xmlns="" id="{6FBF0EBE-F8FD-4691-87FE-87587F2B8016}"/>
              </a:ext>
            </a:extLst>
          </p:cNvPr>
          <p:cNvSpPr/>
          <p:nvPr/>
        </p:nvSpPr>
        <p:spPr>
          <a:xfrm rot="10800000">
            <a:off x="7441305" y="3359341"/>
            <a:ext cx="993974" cy="956997"/>
          </a:xfrm>
          <a:prstGeom prst="bentArrow">
            <a:avLst>
              <a:gd name="adj1" fmla="val 15200"/>
              <a:gd name="adj2" fmla="val 20100"/>
              <a:gd name="adj3" fmla="val 25000"/>
              <a:gd name="adj4" fmla="val 3762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solidFill>
                <a:schemeClr val="tx1"/>
              </a:solidFill>
            </a:endParaRPr>
          </a:p>
        </p:txBody>
      </p:sp>
      <p:sp>
        <p:nvSpPr>
          <p:cNvPr id="32" name="Arrow: Bent 53">
            <a:extLst>
              <a:ext uri="{FF2B5EF4-FFF2-40B4-BE49-F238E27FC236}">
                <a16:creationId xmlns:a16="http://schemas.microsoft.com/office/drawing/2014/main" xmlns="" id="{9F333DAC-71AB-420F-A972-0494BE92A7F8}"/>
              </a:ext>
            </a:extLst>
          </p:cNvPr>
          <p:cNvSpPr/>
          <p:nvPr/>
        </p:nvSpPr>
        <p:spPr>
          <a:xfrm rot="5400000">
            <a:off x="7532879" y="1661960"/>
            <a:ext cx="993974" cy="956997"/>
          </a:xfrm>
          <a:prstGeom prst="bentArrow">
            <a:avLst>
              <a:gd name="adj1" fmla="val 15200"/>
              <a:gd name="adj2" fmla="val 20100"/>
              <a:gd name="adj3" fmla="val 25000"/>
              <a:gd name="adj4" fmla="val 3762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solidFill>
                <a:schemeClr val="tx1"/>
              </a:solidFill>
            </a:endParaRPr>
          </a:p>
        </p:txBody>
      </p:sp>
      <p:sp>
        <p:nvSpPr>
          <p:cNvPr id="33" name="Arrow: Bent 54">
            <a:extLst>
              <a:ext uri="{FF2B5EF4-FFF2-40B4-BE49-F238E27FC236}">
                <a16:creationId xmlns:a16="http://schemas.microsoft.com/office/drawing/2014/main" xmlns="" id="{5EBCA8BD-5812-4431-84B9-466F7243187F}"/>
              </a:ext>
            </a:extLst>
          </p:cNvPr>
          <p:cNvSpPr/>
          <p:nvPr/>
        </p:nvSpPr>
        <p:spPr>
          <a:xfrm rot="16200000">
            <a:off x="4285974" y="3327700"/>
            <a:ext cx="993974" cy="956997"/>
          </a:xfrm>
          <a:prstGeom prst="bentArrow">
            <a:avLst>
              <a:gd name="adj1" fmla="val 15200"/>
              <a:gd name="adj2" fmla="val 20100"/>
              <a:gd name="adj3" fmla="val 25000"/>
              <a:gd name="adj4" fmla="val 3762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solidFill>
                <a:schemeClr val="tx1"/>
              </a:solidFill>
            </a:endParaRPr>
          </a:p>
        </p:txBody>
      </p:sp>
      <p:sp>
        <p:nvSpPr>
          <p:cNvPr id="34" name="Arrow: Right 2058">
            <a:extLst>
              <a:ext uri="{FF2B5EF4-FFF2-40B4-BE49-F238E27FC236}">
                <a16:creationId xmlns:a16="http://schemas.microsoft.com/office/drawing/2014/main" xmlns="" id="{BF0AD0CA-04D0-4FAA-AE05-505302B795FA}"/>
              </a:ext>
            </a:extLst>
          </p:cNvPr>
          <p:cNvSpPr/>
          <p:nvPr/>
        </p:nvSpPr>
        <p:spPr>
          <a:xfrm rot="1303433">
            <a:off x="2888630" y="1617156"/>
            <a:ext cx="1373777" cy="314198"/>
          </a:xfrm>
          <a:prstGeom prst="rightArrow">
            <a:avLst>
              <a:gd name="adj1" fmla="val 50000"/>
              <a:gd name="adj2" fmla="val 81838"/>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35" name="Arrow: Right 56">
            <a:extLst>
              <a:ext uri="{FF2B5EF4-FFF2-40B4-BE49-F238E27FC236}">
                <a16:creationId xmlns:a16="http://schemas.microsoft.com/office/drawing/2014/main" xmlns="" id="{7FD4C876-6E1C-402A-8E34-3F910811C446}"/>
              </a:ext>
            </a:extLst>
          </p:cNvPr>
          <p:cNvSpPr/>
          <p:nvPr/>
        </p:nvSpPr>
        <p:spPr>
          <a:xfrm rot="20092982">
            <a:off x="2891293" y="3856012"/>
            <a:ext cx="1326615" cy="314198"/>
          </a:xfrm>
          <a:prstGeom prst="rightArrow">
            <a:avLst>
              <a:gd name="adj1" fmla="val 50000"/>
              <a:gd name="adj2" fmla="val 81838"/>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36" name="Arrow: Right 57">
            <a:extLst>
              <a:ext uri="{FF2B5EF4-FFF2-40B4-BE49-F238E27FC236}">
                <a16:creationId xmlns:a16="http://schemas.microsoft.com/office/drawing/2014/main" xmlns="" id="{96C76DB4-9B6D-4169-9810-B546D71B0B2E}"/>
              </a:ext>
            </a:extLst>
          </p:cNvPr>
          <p:cNvSpPr/>
          <p:nvPr/>
        </p:nvSpPr>
        <p:spPr>
          <a:xfrm rot="1625947">
            <a:off x="9671998" y="3047744"/>
            <a:ext cx="947569" cy="314198"/>
          </a:xfrm>
          <a:prstGeom prst="rightArrow">
            <a:avLst>
              <a:gd name="adj1" fmla="val 50000"/>
              <a:gd name="adj2" fmla="val 81838"/>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37" name="Arrow: Right 58">
            <a:extLst>
              <a:ext uri="{FF2B5EF4-FFF2-40B4-BE49-F238E27FC236}">
                <a16:creationId xmlns:a16="http://schemas.microsoft.com/office/drawing/2014/main" xmlns="" id="{C321B644-A116-44C6-A8CC-2B5D058F3655}"/>
              </a:ext>
            </a:extLst>
          </p:cNvPr>
          <p:cNvSpPr/>
          <p:nvPr/>
        </p:nvSpPr>
        <p:spPr>
          <a:xfrm rot="18776450">
            <a:off x="9624881" y="2510405"/>
            <a:ext cx="947569" cy="314198"/>
          </a:xfrm>
          <a:prstGeom prst="rightArrow">
            <a:avLst>
              <a:gd name="adj1" fmla="val 50000"/>
              <a:gd name="adj2" fmla="val 81838"/>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38" name="Arrow: Left-Right 2059">
            <a:extLst>
              <a:ext uri="{FF2B5EF4-FFF2-40B4-BE49-F238E27FC236}">
                <a16:creationId xmlns:a16="http://schemas.microsoft.com/office/drawing/2014/main" xmlns="" id="{4C0D14D2-4D46-43CB-BFCB-FB872573431E}"/>
              </a:ext>
            </a:extLst>
          </p:cNvPr>
          <p:cNvSpPr/>
          <p:nvPr/>
        </p:nvSpPr>
        <p:spPr>
          <a:xfrm>
            <a:off x="9304057" y="2766555"/>
            <a:ext cx="713681" cy="416670"/>
          </a:xfrm>
          <a:prstGeom prst="leftRigh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9" name="TextBox 2060">
            <a:extLst>
              <a:ext uri="{FF2B5EF4-FFF2-40B4-BE49-F238E27FC236}">
                <a16:creationId xmlns:a16="http://schemas.microsoft.com/office/drawing/2014/main" xmlns="" id="{4AB82EC1-78DE-40D3-89E8-4E1CF51F338D}"/>
              </a:ext>
            </a:extLst>
          </p:cNvPr>
          <p:cNvSpPr txBox="1"/>
          <p:nvPr/>
        </p:nvSpPr>
        <p:spPr>
          <a:xfrm>
            <a:off x="1581963" y="1189480"/>
            <a:ext cx="1297303" cy="584775"/>
          </a:xfrm>
          <a:prstGeom prst="rect">
            <a:avLst/>
          </a:prstGeom>
          <a:noFill/>
        </p:spPr>
        <p:txBody>
          <a:bodyPr wrap="square" rtlCol="0">
            <a:spAutoFit/>
          </a:bodyPr>
          <a:lstStyle/>
          <a:p>
            <a:pPr algn="ctr"/>
            <a:r>
              <a:rPr lang="es-EC" sz="1600" b="1" dirty="0"/>
              <a:t>Operación y su contexto</a:t>
            </a:r>
            <a:endParaRPr lang="en-GB" sz="1600" b="1" dirty="0"/>
          </a:p>
        </p:txBody>
      </p:sp>
      <p:sp>
        <p:nvSpPr>
          <p:cNvPr id="40" name="TextBox 61">
            <a:extLst>
              <a:ext uri="{FF2B5EF4-FFF2-40B4-BE49-F238E27FC236}">
                <a16:creationId xmlns:a16="http://schemas.microsoft.com/office/drawing/2014/main" xmlns="" id="{5AC727DC-4BD3-46A2-AB3F-12A8075DFE7E}"/>
              </a:ext>
            </a:extLst>
          </p:cNvPr>
          <p:cNvSpPr txBox="1"/>
          <p:nvPr/>
        </p:nvSpPr>
        <p:spPr>
          <a:xfrm>
            <a:off x="990843" y="3848879"/>
            <a:ext cx="2111979" cy="830997"/>
          </a:xfrm>
          <a:prstGeom prst="rect">
            <a:avLst/>
          </a:prstGeom>
          <a:noFill/>
        </p:spPr>
        <p:txBody>
          <a:bodyPr wrap="square" rtlCol="0">
            <a:spAutoFit/>
          </a:bodyPr>
          <a:lstStyle/>
          <a:p>
            <a:pPr algn="ctr"/>
            <a:r>
              <a:rPr lang="es-EC" sz="1600" b="1" dirty="0"/>
              <a:t>Necesidades y expectativas de las partes interesadas</a:t>
            </a:r>
            <a:endParaRPr lang="en-GB" sz="1600" b="1" dirty="0"/>
          </a:p>
        </p:txBody>
      </p:sp>
      <p:sp>
        <p:nvSpPr>
          <p:cNvPr id="41" name="TextBox 62">
            <a:extLst>
              <a:ext uri="{FF2B5EF4-FFF2-40B4-BE49-F238E27FC236}">
                <a16:creationId xmlns:a16="http://schemas.microsoft.com/office/drawing/2014/main" xmlns="" id="{E97BC35A-8EEB-4595-B8E9-2B74D6B15FAC}"/>
              </a:ext>
            </a:extLst>
          </p:cNvPr>
          <p:cNvSpPr txBox="1"/>
          <p:nvPr/>
        </p:nvSpPr>
        <p:spPr>
          <a:xfrm>
            <a:off x="1458467" y="2766555"/>
            <a:ext cx="1297303" cy="584775"/>
          </a:xfrm>
          <a:prstGeom prst="rect">
            <a:avLst/>
          </a:prstGeom>
          <a:noFill/>
        </p:spPr>
        <p:txBody>
          <a:bodyPr wrap="square" rtlCol="0">
            <a:spAutoFit/>
          </a:bodyPr>
          <a:lstStyle/>
          <a:p>
            <a:pPr algn="ctr"/>
            <a:r>
              <a:rPr lang="es-EC" sz="1600" b="1" dirty="0"/>
              <a:t>Requisitos del cliente</a:t>
            </a:r>
            <a:endParaRPr lang="en-GB" sz="1600" b="1" dirty="0"/>
          </a:p>
        </p:txBody>
      </p:sp>
      <p:sp>
        <p:nvSpPr>
          <p:cNvPr id="42" name="Arrow: Right 63">
            <a:extLst>
              <a:ext uri="{FF2B5EF4-FFF2-40B4-BE49-F238E27FC236}">
                <a16:creationId xmlns:a16="http://schemas.microsoft.com/office/drawing/2014/main" xmlns="" id="{D736D663-4CA7-4032-BA1E-AC2FFE9E12CF}"/>
              </a:ext>
            </a:extLst>
          </p:cNvPr>
          <p:cNvSpPr/>
          <p:nvPr/>
        </p:nvSpPr>
        <p:spPr>
          <a:xfrm>
            <a:off x="2755770" y="2879376"/>
            <a:ext cx="705300" cy="314198"/>
          </a:xfrm>
          <a:prstGeom prst="rightArrow">
            <a:avLst>
              <a:gd name="adj1" fmla="val 50000"/>
              <a:gd name="adj2" fmla="val 81838"/>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43" name="TextBox 64">
            <a:extLst>
              <a:ext uri="{FF2B5EF4-FFF2-40B4-BE49-F238E27FC236}">
                <a16:creationId xmlns:a16="http://schemas.microsoft.com/office/drawing/2014/main" xmlns="" id="{7CC01EE9-F139-489B-A54C-AA7B14CBC753}"/>
              </a:ext>
            </a:extLst>
          </p:cNvPr>
          <p:cNvSpPr txBox="1"/>
          <p:nvPr/>
        </p:nvSpPr>
        <p:spPr>
          <a:xfrm>
            <a:off x="10338287" y="1919966"/>
            <a:ext cx="1297303" cy="584775"/>
          </a:xfrm>
          <a:prstGeom prst="rect">
            <a:avLst/>
          </a:prstGeom>
          <a:noFill/>
        </p:spPr>
        <p:txBody>
          <a:bodyPr wrap="square" rtlCol="0">
            <a:spAutoFit/>
          </a:bodyPr>
          <a:lstStyle/>
          <a:p>
            <a:pPr algn="ctr"/>
            <a:r>
              <a:rPr lang="es-EC" sz="1600" b="1" dirty="0"/>
              <a:t>Satisfacción del cliente</a:t>
            </a:r>
            <a:endParaRPr lang="en-GB" sz="1600" b="1" dirty="0"/>
          </a:p>
        </p:txBody>
      </p:sp>
      <p:sp>
        <p:nvSpPr>
          <p:cNvPr id="44" name="TextBox 65">
            <a:extLst>
              <a:ext uri="{FF2B5EF4-FFF2-40B4-BE49-F238E27FC236}">
                <a16:creationId xmlns:a16="http://schemas.microsoft.com/office/drawing/2014/main" xmlns="" id="{5FFED63C-2570-4DA4-A779-879D05091532}"/>
              </a:ext>
            </a:extLst>
          </p:cNvPr>
          <p:cNvSpPr txBox="1"/>
          <p:nvPr/>
        </p:nvSpPr>
        <p:spPr>
          <a:xfrm>
            <a:off x="10423737" y="3261352"/>
            <a:ext cx="1297303" cy="584775"/>
          </a:xfrm>
          <a:prstGeom prst="rect">
            <a:avLst/>
          </a:prstGeom>
          <a:noFill/>
        </p:spPr>
        <p:txBody>
          <a:bodyPr wrap="square" rtlCol="0">
            <a:spAutoFit/>
          </a:bodyPr>
          <a:lstStyle/>
          <a:p>
            <a:pPr algn="ctr"/>
            <a:r>
              <a:rPr lang="es-EC" sz="1600" b="1" dirty="0"/>
              <a:t>Productos y servicios</a:t>
            </a:r>
            <a:endParaRPr lang="en-GB" sz="1600" b="1" dirty="0"/>
          </a:p>
        </p:txBody>
      </p:sp>
      <p:sp>
        <p:nvSpPr>
          <p:cNvPr id="45" name="TextBox 66">
            <a:extLst>
              <a:ext uri="{FF2B5EF4-FFF2-40B4-BE49-F238E27FC236}">
                <a16:creationId xmlns:a16="http://schemas.microsoft.com/office/drawing/2014/main" xmlns="" id="{FEB5A8C3-4D82-428E-8A8F-7E4719634770}"/>
              </a:ext>
            </a:extLst>
          </p:cNvPr>
          <p:cNvSpPr txBox="1"/>
          <p:nvPr/>
        </p:nvSpPr>
        <p:spPr>
          <a:xfrm>
            <a:off x="10063011" y="2646018"/>
            <a:ext cx="1297303" cy="584775"/>
          </a:xfrm>
          <a:prstGeom prst="rect">
            <a:avLst/>
          </a:prstGeom>
          <a:noFill/>
        </p:spPr>
        <p:txBody>
          <a:bodyPr wrap="square" rtlCol="0">
            <a:spAutoFit/>
          </a:bodyPr>
          <a:lstStyle/>
          <a:p>
            <a:pPr algn="ctr"/>
            <a:r>
              <a:rPr lang="es-EC" sz="1600" b="1" dirty="0">
                <a:solidFill>
                  <a:srgbClr val="7030A0"/>
                </a:solidFill>
              </a:rPr>
              <a:t>Resultados del SGC</a:t>
            </a:r>
            <a:endParaRPr lang="en-GB" sz="1600" b="1" dirty="0">
              <a:solidFill>
                <a:srgbClr val="7030A0"/>
              </a:solidFill>
            </a:endParaRPr>
          </a:p>
        </p:txBody>
      </p:sp>
      <p:sp>
        <p:nvSpPr>
          <p:cNvPr id="46" name="TextBox 67">
            <a:extLst>
              <a:ext uri="{FF2B5EF4-FFF2-40B4-BE49-F238E27FC236}">
                <a16:creationId xmlns:a16="http://schemas.microsoft.com/office/drawing/2014/main" xmlns="" id="{C00DBCCA-0AEF-4DD6-A111-3F3381DFE112}"/>
              </a:ext>
            </a:extLst>
          </p:cNvPr>
          <p:cNvSpPr txBox="1"/>
          <p:nvPr/>
        </p:nvSpPr>
        <p:spPr>
          <a:xfrm>
            <a:off x="8380884" y="1335191"/>
            <a:ext cx="1297303" cy="461665"/>
          </a:xfrm>
          <a:prstGeom prst="rect">
            <a:avLst/>
          </a:prstGeom>
          <a:noFill/>
        </p:spPr>
        <p:txBody>
          <a:bodyPr wrap="square" rtlCol="0">
            <a:spAutoFit/>
          </a:bodyPr>
          <a:lstStyle/>
          <a:p>
            <a:pPr algn="ctr"/>
            <a:r>
              <a:rPr lang="es-EC" sz="2400" b="1" dirty="0">
                <a:solidFill>
                  <a:schemeClr val="accent2">
                    <a:lumMod val="75000"/>
                  </a:schemeClr>
                </a:solidFill>
              </a:rPr>
              <a:t>SGC</a:t>
            </a:r>
            <a:endParaRPr lang="en-GB" sz="2400" b="1" dirty="0">
              <a:solidFill>
                <a:schemeClr val="accent2">
                  <a:lumMod val="75000"/>
                </a:schemeClr>
              </a:solidFill>
            </a:endParaRPr>
          </a:p>
        </p:txBody>
      </p:sp>
      <p:sp>
        <p:nvSpPr>
          <p:cNvPr id="47" name="TextBox 68">
            <a:extLst>
              <a:ext uri="{FF2B5EF4-FFF2-40B4-BE49-F238E27FC236}">
                <a16:creationId xmlns:a16="http://schemas.microsoft.com/office/drawing/2014/main" xmlns="" id="{90DE2C35-5CDD-4331-9301-82EEDEA451DB}"/>
              </a:ext>
            </a:extLst>
          </p:cNvPr>
          <p:cNvSpPr txBox="1"/>
          <p:nvPr/>
        </p:nvSpPr>
        <p:spPr>
          <a:xfrm>
            <a:off x="4385077" y="2164995"/>
            <a:ext cx="1297303" cy="307777"/>
          </a:xfrm>
          <a:prstGeom prst="rect">
            <a:avLst/>
          </a:prstGeom>
          <a:noFill/>
        </p:spPr>
        <p:txBody>
          <a:bodyPr wrap="square" rtlCol="0">
            <a:spAutoFit/>
          </a:bodyPr>
          <a:lstStyle/>
          <a:p>
            <a:pPr algn="ctr"/>
            <a:r>
              <a:rPr lang="es-EC" sz="1400" b="1" dirty="0">
                <a:solidFill>
                  <a:srgbClr val="CC0000"/>
                </a:solidFill>
              </a:rPr>
              <a:t>Planificar</a:t>
            </a:r>
            <a:endParaRPr lang="en-GB" sz="1400" b="1" dirty="0">
              <a:solidFill>
                <a:srgbClr val="CC0000"/>
              </a:solidFill>
            </a:endParaRPr>
          </a:p>
        </p:txBody>
      </p:sp>
      <p:sp>
        <p:nvSpPr>
          <p:cNvPr id="48" name="TextBox 69">
            <a:extLst>
              <a:ext uri="{FF2B5EF4-FFF2-40B4-BE49-F238E27FC236}">
                <a16:creationId xmlns:a16="http://schemas.microsoft.com/office/drawing/2014/main" xmlns="" id="{7971FCF7-B5D4-4DAD-8442-18C91096E506}"/>
              </a:ext>
            </a:extLst>
          </p:cNvPr>
          <p:cNvSpPr txBox="1"/>
          <p:nvPr/>
        </p:nvSpPr>
        <p:spPr>
          <a:xfrm>
            <a:off x="7072935" y="2169567"/>
            <a:ext cx="1297303" cy="307777"/>
          </a:xfrm>
          <a:prstGeom prst="rect">
            <a:avLst/>
          </a:prstGeom>
          <a:noFill/>
        </p:spPr>
        <p:txBody>
          <a:bodyPr wrap="square" rtlCol="0">
            <a:spAutoFit/>
          </a:bodyPr>
          <a:lstStyle/>
          <a:p>
            <a:pPr algn="ctr"/>
            <a:r>
              <a:rPr lang="es-EC" sz="1400" b="1" dirty="0">
                <a:solidFill>
                  <a:srgbClr val="CC0000"/>
                </a:solidFill>
              </a:rPr>
              <a:t>Hacer</a:t>
            </a:r>
            <a:endParaRPr lang="en-GB" sz="1400" b="1" dirty="0">
              <a:solidFill>
                <a:srgbClr val="CC0000"/>
              </a:solidFill>
            </a:endParaRPr>
          </a:p>
        </p:txBody>
      </p:sp>
      <p:sp>
        <p:nvSpPr>
          <p:cNvPr id="49" name="TextBox 70">
            <a:extLst>
              <a:ext uri="{FF2B5EF4-FFF2-40B4-BE49-F238E27FC236}">
                <a16:creationId xmlns:a16="http://schemas.microsoft.com/office/drawing/2014/main" xmlns="" id="{100D41EE-5F92-4785-9C47-AC598A06EEC0}"/>
              </a:ext>
            </a:extLst>
          </p:cNvPr>
          <p:cNvSpPr txBox="1"/>
          <p:nvPr/>
        </p:nvSpPr>
        <p:spPr>
          <a:xfrm>
            <a:off x="4405119" y="3647841"/>
            <a:ext cx="1297303" cy="307777"/>
          </a:xfrm>
          <a:prstGeom prst="rect">
            <a:avLst/>
          </a:prstGeom>
          <a:noFill/>
        </p:spPr>
        <p:txBody>
          <a:bodyPr wrap="square" rtlCol="0">
            <a:spAutoFit/>
          </a:bodyPr>
          <a:lstStyle/>
          <a:p>
            <a:pPr algn="ctr"/>
            <a:r>
              <a:rPr lang="es-EC" sz="1400" b="1" dirty="0">
                <a:solidFill>
                  <a:srgbClr val="CC0000"/>
                </a:solidFill>
              </a:rPr>
              <a:t>Actuar</a:t>
            </a:r>
            <a:endParaRPr lang="en-GB" sz="1400" b="1" dirty="0">
              <a:solidFill>
                <a:srgbClr val="CC0000"/>
              </a:solidFill>
            </a:endParaRPr>
          </a:p>
        </p:txBody>
      </p:sp>
      <p:sp>
        <p:nvSpPr>
          <p:cNvPr id="50" name="TextBox 71">
            <a:extLst>
              <a:ext uri="{FF2B5EF4-FFF2-40B4-BE49-F238E27FC236}">
                <a16:creationId xmlns:a16="http://schemas.microsoft.com/office/drawing/2014/main" xmlns="" id="{4DEAED90-6709-435E-8733-94463268D44C}"/>
              </a:ext>
            </a:extLst>
          </p:cNvPr>
          <p:cNvSpPr txBox="1"/>
          <p:nvPr/>
        </p:nvSpPr>
        <p:spPr>
          <a:xfrm>
            <a:off x="6913150" y="3560520"/>
            <a:ext cx="1297303" cy="307777"/>
          </a:xfrm>
          <a:prstGeom prst="rect">
            <a:avLst/>
          </a:prstGeom>
          <a:noFill/>
        </p:spPr>
        <p:txBody>
          <a:bodyPr wrap="square" rtlCol="0">
            <a:spAutoFit/>
          </a:bodyPr>
          <a:lstStyle/>
          <a:p>
            <a:pPr algn="ctr"/>
            <a:r>
              <a:rPr lang="es-EC" sz="1400" b="1" dirty="0">
                <a:solidFill>
                  <a:srgbClr val="CC0000"/>
                </a:solidFill>
              </a:rPr>
              <a:t>Verificar</a:t>
            </a:r>
            <a:endParaRPr lang="en-GB" sz="1400" b="1" dirty="0">
              <a:solidFill>
                <a:srgbClr val="CC0000"/>
              </a:solidFill>
            </a:endParaRPr>
          </a:p>
        </p:txBody>
      </p:sp>
      <p:pic>
        <p:nvPicPr>
          <p:cNvPr id="1026" name="Picture 2" descr="Resultado de imagen para socializacion y capacitac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0445" y="5502131"/>
            <a:ext cx="1816870" cy="110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3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A7DBE-038B-4FE4-A35C-7C22B16EC587}"/>
              </a:ext>
            </a:extLst>
          </p:cNvPr>
          <p:cNvSpPr>
            <a:spLocks noGrp="1"/>
          </p:cNvSpPr>
          <p:nvPr>
            <p:ph type="title"/>
          </p:nvPr>
        </p:nvSpPr>
        <p:spPr>
          <a:xfrm>
            <a:off x="3333868" y="365126"/>
            <a:ext cx="8209383" cy="661242"/>
          </a:xfrm>
        </p:spPr>
        <p:txBody>
          <a:bodyPr>
            <a:normAutofit/>
          </a:bodyPr>
          <a:lstStyle/>
          <a:p>
            <a:r>
              <a:rPr lang="es-EC"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rPr>
              <a:t>6. Implementación de la propuesta de mejora</a:t>
            </a:r>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4" name="Rectangle 3">
            <a:extLst>
              <a:ext uri="{FF2B5EF4-FFF2-40B4-BE49-F238E27FC236}">
                <a16:creationId xmlns:a16="http://schemas.microsoft.com/office/drawing/2014/main" xmlns=""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sp>
        <p:nvSpPr>
          <p:cNvPr id="6" name="Rectángulo 5"/>
          <p:cNvSpPr/>
          <p:nvPr/>
        </p:nvSpPr>
        <p:spPr>
          <a:xfrm>
            <a:off x="948744" y="1475812"/>
            <a:ext cx="4550535" cy="2103333"/>
          </a:xfrm>
          <a:prstGeom prst="rect">
            <a:avLst/>
          </a:prstGeom>
        </p:spPr>
        <p:txBody>
          <a:bodyPr wrap="square">
            <a:spAutoFit/>
          </a:bodyPr>
          <a:lstStyle/>
          <a:p>
            <a:pPr marL="13970" marR="32385" indent="-6350" algn="just">
              <a:lnSpc>
                <a:spcPct val="151000"/>
              </a:lnSpc>
              <a:spcAft>
                <a:spcPts val="15"/>
              </a:spcAft>
            </a:pPr>
            <a:r>
              <a:rPr lang="es-EC" dirty="0">
                <a:solidFill>
                  <a:srgbClr val="000000"/>
                </a:solidFill>
                <a:latin typeface="Arial" panose="020B0604020202020204" pitchFamily="34" charset="0"/>
                <a:ea typeface="Arial" panose="020B0604020202020204" pitchFamily="34" charset="0"/>
              </a:rPr>
              <a:t>Lista de criterios:</a:t>
            </a:r>
          </a:p>
          <a:p>
            <a:pPr marL="342900" lvl="0" indent="-342900">
              <a:lnSpc>
                <a:spcPct val="115000"/>
              </a:lnSpc>
              <a:spcAft>
                <a:spcPts val="0"/>
              </a:spcAft>
              <a:buFont typeface="Symbol" panose="05050102010706020507" pitchFamily="18" charset="2"/>
              <a:buChar char=""/>
            </a:pPr>
            <a:r>
              <a:rPr lang="es-ES" dirty="0">
                <a:latin typeface="Arial" panose="020B0604020202020204" pitchFamily="34" charset="0"/>
                <a:ea typeface="Calibri" panose="020F0502020204030204" pitchFamily="34" charset="0"/>
                <a:cs typeface="Times New Roman" panose="02020603050405020304" pitchFamily="18" charset="0"/>
              </a:rPr>
              <a:t>Disponibilidad de recursos económicos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s-ES" dirty="0">
                <a:latin typeface="Arial" panose="020B0604020202020204" pitchFamily="34" charset="0"/>
                <a:ea typeface="Calibri" panose="020F0502020204030204" pitchFamily="34" charset="0"/>
                <a:cs typeface="Times New Roman" panose="02020603050405020304" pitchFamily="18" charset="0"/>
              </a:rPr>
              <a:t>Costos de montaje e instalación</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s-ES" dirty="0">
                <a:latin typeface="Arial" panose="020B0604020202020204" pitchFamily="34" charset="0"/>
                <a:ea typeface="Calibri" panose="020F0502020204030204" pitchFamily="34" charset="0"/>
                <a:cs typeface="Times New Roman" panose="02020603050405020304" pitchFamily="18" charset="0"/>
              </a:rPr>
              <a:t>Disponibilidad de tiempo</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s-ES" dirty="0">
                <a:latin typeface="Arial" panose="020B0604020202020204" pitchFamily="34" charset="0"/>
                <a:ea typeface="Calibri" panose="020F0502020204030204" pitchFamily="34" charset="0"/>
                <a:cs typeface="Times New Roman" panose="02020603050405020304" pitchFamily="18" charset="0"/>
              </a:rPr>
              <a:t>Disponibilidad de mano obra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s-ES" dirty="0">
                <a:latin typeface="Arial" panose="020B0604020202020204" pitchFamily="34" charset="0"/>
                <a:ea typeface="Calibri" panose="020F0502020204030204" pitchFamily="34" charset="0"/>
                <a:cs typeface="Times New Roman" panose="02020603050405020304" pitchFamily="18" charset="0"/>
              </a:rPr>
              <a:t>Impacto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5997262" y="1389122"/>
            <a:ext cx="5452056" cy="2231573"/>
          </a:xfrm>
          <a:prstGeom prst="rect">
            <a:avLst/>
          </a:prstGeom>
        </p:spPr>
        <p:txBody>
          <a:bodyPr wrap="square">
            <a:spAutoFit/>
          </a:bodyPr>
          <a:lstStyle/>
          <a:p>
            <a:pPr marL="13970" marR="32385" indent="-6350" algn="just">
              <a:lnSpc>
                <a:spcPct val="151000"/>
              </a:lnSpc>
              <a:spcAft>
                <a:spcPts val="15"/>
              </a:spcAft>
            </a:pPr>
            <a:r>
              <a:rPr lang="es-EC" dirty="0">
                <a:solidFill>
                  <a:srgbClr val="000000"/>
                </a:solidFill>
                <a:latin typeface="Arial" panose="020B0604020202020204" pitchFamily="34" charset="0"/>
                <a:ea typeface="Arial" panose="020B0604020202020204" pitchFamily="34" charset="0"/>
              </a:rPr>
              <a:t>Lista de </a:t>
            </a:r>
            <a:r>
              <a:rPr lang="es-EC" dirty="0" smtClean="0">
                <a:solidFill>
                  <a:srgbClr val="000000"/>
                </a:solidFill>
                <a:latin typeface="Arial" panose="020B0604020202020204" pitchFamily="34" charset="0"/>
                <a:ea typeface="Arial" panose="020B0604020202020204" pitchFamily="34" charset="0"/>
              </a:rPr>
              <a:t>propuestas </a:t>
            </a:r>
            <a:r>
              <a:rPr lang="es-EC" dirty="0">
                <a:solidFill>
                  <a:srgbClr val="000000"/>
                </a:solidFill>
                <a:latin typeface="Arial" panose="020B0604020202020204" pitchFamily="34" charset="0"/>
                <a:ea typeface="Arial" panose="020B0604020202020204" pitchFamily="34" charset="0"/>
              </a:rPr>
              <a:t>a priorizar:</a:t>
            </a:r>
          </a:p>
          <a:p>
            <a:pPr marL="342900" lvl="0" indent="-342900" algn="just">
              <a:lnSpc>
                <a:spcPct val="115000"/>
              </a:lnSpc>
              <a:spcAft>
                <a:spcPts val="0"/>
              </a:spcAft>
              <a:buFont typeface="+mj-lt"/>
              <a:buAutoNum type="arabicPeriod"/>
            </a:pPr>
            <a:r>
              <a:rPr lang="es-ES" dirty="0">
                <a:latin typeface="Arial" panose="020B0604020202020204" pitchFamily="34" charset="0"/>
                <a:ea typeface="Calibri" panose="020F0502020204030204" pitchFamily="34" charset="0"/>
                <a:cs typeface="Times New Roman" panose="02020603050405020304" pitchFamily="18" charset="0"/>
              </a:rPr>
              <a:t>Asignar responsables y evaluar las máquinas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es-ES" dirty="0">
                <a:latin typeface="Arial" panose="020B0604020202020204" pitchFamily="34" charset="0"/>
                <a:ea typeface="Calibri" panose="020F0502020204030204" pitchFamily="34" charset="0"/>
                <a:cs typeface="Times New Roman" panose="02020603050405020304" pitchFamily="18" charset="0"/>
              </a:rPr>
              <a:t>Diseñar un formato para análisis de estado de maquinas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s-ES" dirty="0">
                <a:latin typeface="Arial" panose="020B0604020202020204" pitchFamily="34" charset="0"/>
                <a:ea typeface="Calibri" panose="020F0502020204030204" pitchFamily="34" charset="0"/>
                <a:cs typeface="Times New Roman" panose="02020603050405020304" pitchFamily="18" charset="0"/>
              </a:rPr>
              <a:t>Analizar el uso de máquinas en Diversas </a:t>
            </a:r>
            <a:r>
              <a:rPr lang="es-ES" dirty="0" smtClean="0">
                <a:latin typeface="Arial" panose="020B0604020202020204" pitchFamily="34" charset="0"/>
                <a:ea typeface="Calibri" panose="020F0502020204030204" pitchFamily="34" charset="0"/>
                <a:cs typeface="Times New Roman" panose="02020603050405020304" pitchFamily="18" charset="0"/>
              </a:rPr>
              <a:t>Áreas</a:t>
            </a:r>
            <a:endParaRPr lang="es-EC" sz="16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s-EC" dirty="0" smtClean="0">
                <a:solidFill>
                  <a:srgbClr val="000000"/>
                </a:solidFill>
                <a:latin typeface="Arial" panose="020B0604020202020204" pitchFamily="34" charset="0"/>
                <a:ea typeface="Arial" panose="020B0604020202020204" pitchFamily="34" charset="0"/>
              </a:rPr>
              <a:t>Adquirir </a:t>
            </a:r>
            <a:r>
              <a:rPr lang="es-EC" dirty="0">
                <a:solidFill>
                  <a:srgbClr val="000000"/>
                </a:solidFill>
                <a:latin typeface="Arial" panose="020B0604020202020204" pitchFamily="34" charset="0"/>
                <a:ea typeface="Arial" panose="020B0604020202020204" pitchFamily="34" charset="0"/>
              </a:rPr>
              <a:t>nuevas máquinas</a:t>
            </a:r>
            <a:endParaRPr lang="es-EC" dirty="0"/>
          </a:p>
        </p:txBody>
      </p:sp>
      <p:graphicFrame>
        <p:nvGraphicFramePr>
          <p:cNvPr id="13" name="Tabla 12"/>
          <p:cNvGraphicFramePr>
            <a:graphicFrameLocks noGrp="1"/>
          </p:cNvGraphicFramePr>
          <p:nvPr>
            <p:extLst>
              <p:ext uri="{D42A27DB-BD31-4B8C-83A1-F6EECF244321}">
                <p14:modId xmlns:p14="http://schemas.microsoft.com/office/powerpoint/2010/main" val="1786435235"/>
              </p:ext>
            </p:extLst>
          </p:nvPr>
        </p:nvGraphicFramePr>
        <p:xfrm>
          <a:off x="948746" y="3620695"/>
          <a:ext cx="10594507" cy="2824335"/>
        </p:xfrm>
        <a:graphic>
          <a:graphicData uri="http://schemas.openxmlformats.org/drawingml/2006/table">
            <a:tbl>
              <a:tblPr firstRow="1" firstCol="1" bandRow="1"/>
              <a:tblGrid>
                <a:gridCol w="517653"/>
                <a:gridCol w="2294232"/>
                <a:gridCol w="714590"/>
                <a:gridCol w="941892"/>
                <a:gridCol w="928810"/>
                <a:gridCol w="954973"/>
                <a:gridCol w="1007302"/>
                <a:gridCol w="822923"/>
                <a:gridCol w="837127"/>
                <a:gridCol w="930153"/>
                <a:gridCol w="644852"/>
              </a:tblGrid>
              <a:tr h="255846">
                <a:tc rowSpan="3">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rPr>
                        <a:t>ORD</a:t>
                      </a:r>
                      <a:endParaRPr lang="es-EC" sz="1100" dirty="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rPr>
                        <a:t>CRITERIOS</a:t>
                      </a:r>
                      <a:endParaRPr lang="es-EC" sz="1100" dirty="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rPr>
                        <a:t>WF</a:t>
                      </a:r>
                      <a:endParaRPr lang="es-EC" sz="1100" dirty="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rPr>
                        <a:t>ALTERNATIVAS DE IMPLEMENTACIÓN</a:t>
                      </a:r>
                      <a:endParaRPr lang="es-EC" sz="1100" dirty="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70456">
                <a:tc vMerge="1">
                  <a:txBody>
                    <a:bodyPr/>
                    <a:lstStyle/>
                    <a:p>
                      <a:endParaRPr lang="es-EC"/>
                    </a:p>
                  </a:txBody>
                  <a:tcPr/>
                </a:tc>
                <a:tc vMerge="1">
                  <a:txBody>
                    <a:bodyPr/>
                    <a:lstStyle/>
                    <a:p>
                      <a:endParaRPr lang="es-EC"/>
                    </a:p>
                  </a:txBody>
                  <a:tcPr/>
                </a:tc>
                <a:tc vMerge="1">
                  <a:txBody>
                    <a:bodyPr/>
                    <a:lstStyle/>
                    <a:p>
                      <a:endParaRPr lang="es-EC"/>
                    </a:p>
                  </a:txBody>
                  <a:tcPr/>
                </a:tc>
                <a:tc gridSpan="2">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IMPLEMENTACIÓN 1</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rPr>
                        <a:t>IMPLEMENTACIÓN 2</a:t>
                      </a:r>
                      <a:endParaRPr lang="es-EC" sz="1100" dirty="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rPr>
                        <a:t>IMPLEMENTACIÓN 3</a:t>
                      </a:r>
                      <a:endParaRPr lang="es-EC" sz="1100" dirty="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IMPLEMENTACIÓN 4</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230805">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RF1</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AG1</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RF2</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AG2</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RF3</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AG3</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RF4</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AG4</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740">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1</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rPr>
                        <a:t>Disponibilidad de recursos económicos</a:t>
                      </a:r>
                      <a:endParaRPr lang="es-EC" sz="1100" dirty="0">
                        <a:solidFill>
                          <a:srgbClr val="000000"/>
                        </a:solidFill>
                        <a:effectLst/>
                        <a:latin typeface="Arial" panose="020B0604020202020204" pitchFamily="34" charset="0"/>
                        <a:ea typeface="Arial" panose="020B0604020202020204" pitchFamily="34" charset="0"/>
                      </a:endParaRPr>
                    </a:p>
                  </a:txBody>
                  <a:tcPr marL="28016" marR="28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rPr>
                        <a:t>0.32</a:t>
                      </a:r>
                      <a:endParaRPr lang="es-EC" sz="1100" dirty="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10.20</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3.26</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1.40</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0.45</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2.20</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0.70</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11</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3.52</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740">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2</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Costos de montaje e instalación</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0.41</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rPr>
                        <a:t>6.20</a:t>
                      </a:r>
                      <a:endParaRPr lang="es-EC" sz="1100" dirty="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rPr>
                        <a:t>2.54</a:t>
                      </a:r>
                      <a:endParaRPr lang="es-EC" sz="1100" dirty="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rPr>
                        <a:t>1.40</a:t>
                      </a:r>
                      <a:endParaRPr lang="es-EC" sz="1100" dirty="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0.57</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3</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rPr>
                        <a:t>1.23</a:t>
                      </a:r>
                      <a:endParaRPr lang="es-EC" sz="1100" dirty="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11</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4.51</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740">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3</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Disponibilidad de tiempo</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0.13</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7</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0.91</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7</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0.91</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7</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0.91</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rPr>
                        <a:t>0.60</a:t>
                      </a:r>
                      <a:endParaRPr lang="es-EC" sz="1100" dirty="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0.08</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740">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4</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 Disponibilidad de mano obra  </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0.13</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11</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1.43</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6.20</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0.81</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3</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0.39</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rPr>
                        <a:t>1.40</a:t>
                      </a:r>
                      <a:endParaRPr lang="es-EC" sz="1100" dirty="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rPr>
                        <a:t>0.18</a:t>
                      </a:r>
                      <a:endParaRPr lang="es-EC" sz="1100" dirty="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740">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5</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Impacto </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0.01</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10.20</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0.10</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1.30</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0.01</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1.40</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0.01</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20</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rPr>
                        <a:t>0.20</a:t>
                      </a:r>
                      <a:endParaRPr lang="es-EC" sz="1100" dirty="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740">
                <a:tc>
                  <a:txBody>
                    <a:bodyPr/>
                    <a:lstStyle/>
                    <a:p>
                      <a:pPr>
                        <a:lnSpc>
                          <a:spcPct val="107000"/>
                        </a:lnSpc>
                      </a:pPr>
                      <a:endParaRPr lang="es-EC" sz="1100">
                        <a:effectLst/>
                        <a:latin typeface="Calibri" panose="020F0502020204030204" pitchFamily="34" charset="0"/>
                      </a:endParaRPr>
                    </a:p>
                  </a:txBody>
                  <a:tcPr marL="28016" marR="28016"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SUMAN</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dirty="0" smtClean="0">
                          <a:solidFill>
                            <a:srgbClr val="000000"/>
                          </a:solidFill>
                          <a:effectLst/>
                          <a:latin typeface="Arial" panose="020B0604020202020204" pitchFamily="34" charset="0"/>
                          <a:ea typeface="Times New Roman" panose="02020603050405020304" pitchFamily="18" charset="0"/>
                        </a:rPr>
                        <a:t>1.00</a:t>
                      </a:r>
                      <a:endParaRPr lang="es-EC" sz="1100" dirty="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100">
                        <a:effectLst/>
                        <a:latin typeface="Calibri" panose="020F050202020403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8.25</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100">
                        <a:effectLst/>
                        <a:latin typeface="Calibri" panose="020F050202020403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2.75</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100">
                        <a:effectLst/>
                        <a:latin typeface="Calibri" panose="020F050202020403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rPr>
                        <a:t>3.25</a:t>
                      </a:r>
                      <a:endParaRPr lang="es-EC" sz="110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100">
                        <a:effectLst/>
                        <a:latin typeface="Calibri" panose="020F050202020403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rPr>
                        <a:t>8.49</a:t>
                      </a:r>
                      <a:endParaRPr lang="es-EC" sz="1100" dirty="0">
                        <a:solidFill>
                          <a:srgbClr val="000000"/>
                        </a:solidFill>
                        <a:effectLst/>
                        <a:latin typeface="Arial" panose="020B0604020202020204" pitchFamily="34" charset="0"/>
                        <a:ea typeface="Arial" panose="020B0604020202020204" pitchFamily="34" charset="0"/>
                      </a:endParaRPr>
                    </a:p>
                  </a:txBody>
                  <a:tcPr marL="28016" marR="280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bl>
          </a:graphicData>
        </a:graphic>
      </p:graphicFrame>
    </p:spTree>
    <p:extLst>
      <p:ext uri="{BB962C8B-B14F-4D97-AF65-F5344CB8AC3E}">
        <p14:creationId xmlns:p14="http://schemas.microsoft.com/office/powerpoint/2010/main" val="398298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A7DBE-038B-4FE4-A35C-7C22B16EC587}"/>
              </a:ext>
            </a:extLst>
          </p:cNvPr>
          <p:cNvSpPr>
            <a:spLocks noGrp="1"/>
          </p:cNvSpPr>
          <p:nvPr>
            <p:ph type="title"/>
          </p:nvPr>
        </p:nvSpPr>
        <p:spPr>
          <a:xfrm>
            <a:off x="3333868" y="365126"/>
            <a:ext cx="8209383" cy="661242"/>
          </a:xfrm>
        </p:spPr>
        <p:txBody>
          <a:bodyPr>
            <a:normAutofit/>
          </a:bodyPr>
          <a:lstStyle/>
          <a:p>
            <a:r>
              <a:rPr lang="es-EC"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rPr>
              <a:t>6. Implementación de la propuesta de mejora</a:t>
            </a:r>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4" name="Rectangle 3">
            <a:extLst>
              <a:ext uri="{FF2B5EF4-FFF2-40B4-BE49-F238E27FC236}">
                <a16:creationId xmlns:a16="http://schemas.microsoft.com/office/drawing/2014/main" xmlns=""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a16="http://schemas.microsoft.com/office/drawing/2014/main" xmlns=""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sp>
        <p:nvSpPr>
          <p:cNvPr id="6" name="Rectángulo 5"/>
          <p:cNvSpPr/>
          <p:nvPr/>
        </p:nvSpPr>
        <p:spPr>
          <a:xfrm>
            <a:off x="948744" y="1475812"/>
            <a:ext cx="4550535" cy="2103333"/>
          </a:xfrm>
          <a:prstGeom prst="rect">
            <a:avLst/>
          </a:prstGeom>
        </p:spPr>
        <p:txBody>
          <a:bodyPr wrap="square">
            <a:spAutoFit/>
          </a:bodyPr>
          <a:lstStyle/>
          <a:p>
            <a:pPr marL="13970" marR="32385" indent="-6350" algn="just">
              <a:lnSpc>
                <a:spcPct val="151000"/>
              </a:lnSpc>
              <a:spcAft>
                <a:spcPts val="15"/>
              </a:spcAft>
            </a:pPr>
            <a:r>
              <a:rPr lang="es-EC" dirty="0">
                <a:solidFill>
                  <a:srgbClr val="000000"/>
                </a:solidFill>
                <a:latin typeface="Arial" panose="020B0604020202020204" pitchFamily="34" charset="0"/>
                <a:ea typeface="Arial" panose="020B0604020202020204" pitchFamily="34" charset="0"/>
              </a:rPr>
              <a:t>Lista de criterios:</a:t>
            </a:r>
          </a:p>
          <a:p>
            <a:pPr marL="342900" lvl="0" indent="-342900">
              <a:lnSpc>
                <a:spcPct val="115000"/>
              </a:lnSpc>
              <a:spcAft>
                <a:spcPts val="0"/>
              </a:spcAft>
              <a:buFont typeface="Symbol" panose="05050102010706020507" pitchFamily="18" charset="2"/>
              <a:buChar char=""/>
            </a:pPr>
            <a:r>
              <a:rPr lang="es-ES" dirty="0">
                <a:latin typeface="Arial" panose="020B0604020202020204" pitchFamily="34" charset="0"/>
                <a:ea typeface="Calibri" panose="020F0502020204030204" pitchFamily="34" charset="0"/>
                <a:cs typeface="Times New Roman" panose="02020603050405020304" pitchFamily="18" charset="0"/>
              </a:rPr>
              <a:t>Disponibilidad de recursos económicos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s-ES" dirty="0">
                <a:latin typeface="Arial" panose="020B0604020202020204" pitchFamily="34" charset="0"/>
                <a:ea typeface="Calibri" panose="020F0502020204030204" pitchFamily="34" charset="0"/>
                <a:cs typeface="Times New Roman" panose="02020603050405020304" pitchFamily="18" charset="0"/>
              </a:rPr>
              <a:t>Costos de montaje e instalación</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s-ES" dirty="0">
                <a:latin typeface="Arial" panose="020B0604020202020204" pitchFamily="34" charset="0"/>
                <a:ea typeface="Calibri" panose="020F0502020204030204" pitchFamily="34" charset="0"/>
                <a:cs typeface="Times New Roman" panose="02020603050405020304" pitchFamily="18" charset="0"/>
              </a:rPr>
              <a:t>Disponibilidad de tiempo</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s-ES" dirty="0">
                <a:latin typeface="Arial" panose="020B0604020202020204" pitchFamily="34" charset="0"/>
                <a:ea typeface="Calibri" panose="020F0502020204030204" pitchFamily="34" charset="0"/>
                <a:cs typeface="Times New Roman" panose="02020603050405020304" pitchFamily="18" charset="0"/>
              </a:rPr>
              <a:t>Disponibilidad de mano obra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s-ES" dirty="0">
                <a:latin typeface="Arial" panose="020B0604020202020204" pitchFamily="34" charset="0"/>
                <a:ea typeface="Calibri" panose="020F0502020204030204" pitchFamily="34" charset="0"/>
                <a:cs typeface="Times New Roman" panose="02020603050405020304" pitchFamily="18" charset="0"/>
              </a:rPr>
              <a:t>Impacto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5997262" y="1389122"/>
            <a:ext cx="5452056" cy="2421881"/>
          </a:xfrm>
          <a:prstGeom prst="rect">
            <a:avLst/>
          </a:prstGeom>
        </p:spPr>
        <p:txBody>
          <a:bodyPr wrap="square">
            <a:spAutoFit/>
          </a:bodyPr>
          <a:lstStyle/>
          <a:p>
            <a:pPr marL="13970" marR="32385" indent="-6350" algn="just">
              <a:lnSpc>
                <a:spcPct val="151000"/>
              </a:lnSpc>
              <a:spcAft>
                <a:spcPts val="15"/>
              </a:spcAft>
            </a:pPr>
            <a:r>
              <a:rPr lang="es-EC" dirty="0" smtClean="0">
                <a:solidFill>
                  <a:srgbClr val="000000"/>
                </a:solidFill>
                <a:latin typeface="Arial" panose="020B0604020202020204" pitchFamily="34" charset="0"/>
                <a:ea typeface="Arial" panose="020B0604020202020204" pitchFamily="34" charset="0"/>
              </a:rPr>
              <a:t>Lista de propuestas a priorizar:</a:t>
            </a:r>
          </a:p>
          <a:p>
            <a:pPr marL="342900" lvl="0" indent="-342900" algn="just">
              <a:lnSpc>
                <a:spcPct val="115000"/>
              </a:lnSpc>
              <a:buFont typeface="+mj-lt"/>
              <a:buAutoNum type="arabicPeriod"/>
            </a:pPr>
            <a:r>
              <a:rPr lang="es-ES" dirty="0" smtClean="0">
                <a:latin typeface="Arial" panose="020B0604020202020204" pitchFamily="34" charset="0"/>
                <a:cs typeface="Arial" panose="020B0604020202020204" pitchFamily="34" charset="0"/>
              </a:rPr>
              <a:t>Evaluar </a:t>
            </a:r>
            <a:r>
              <a:rPr lang="es-ES" dirty="0">
                <a:latin typeface="Arial" panose="020B0604020202020204" pitchFamily="34" charset="0"/>
                <a:cs typeface="Arial" panose="020B0604020202020204" pitchFamily="34" charset="0"/>
              </a:rPr>
              <a:t>las distancias entre </a:t>
            </a:r>
            <a:r>
              <a:rPr lang="es-ES" dirty="0" smtClean="0">
                <a:latin typeface="Arial" panose="020B0604020202020204" pitchFamily="34" charset="0"/>
                <a:cs typeface="Arial" panose="020B0604020202020204" pitchFamily="34" charset="0"/>
              </a:rPr>
              <a:t>procesos</a:t>
            </a:r>
          </a:p>
          <a:p>
            <a:pPr marL="342900" lvl="0" indent="-342900" algn="just">
              <a:lnSpc>
                <a:spcPct val="115000"/>
              </a:lnSpc>
              <a:buFont typeface="+mj-lt"/>
              <a:buAutoNum type="arabicPeriod"/>
            </a:pPr>
            <a:r>
              <a:rPr lang="es-ES" dirty="0" smtClean="0">
                <a:latin typeface="Arial" panose="020B0604020202020204" pitchFamily="34" charset="0"/>
                <a:cs typeface="Arial" panose="020B0604020202020204" pitchFamily="34" charset="0"/>
              </a:rPr>
              <a:t>Implementar </a:t>
            </a:r>
            <a:r>
              <a:rPr lang="es-ES" dirty="0">
                <a:latin typeface="Arial" panose="020B0604020202020204" pitchFamily="34" charset="0"/>
                <a:cs typeface="Arial" panose="020B0604020202020204" pitchFamily="34" charset="0"/>
              </a:rPr>
              <a:t>un sistema integrado de </a:t>
            </a:r>
            <a:r>
              <a:rPr lang="es-ES" dirty="0" smtClean="0">
                <a:latin typeface="Arial" panose="020B0604020202020204" pitchFamily="34" charset="0"/>
                <a:cs typeface="Arial" panose="020B0604020202020204" pitchFamily="34" charset="0"/>
              </a:rPr>
              <a:t>gestión</a:t>
            </a:r>
            <a:endParaRPr lang="es-EC" dirty="0">
              <a:latin typeface="Arial" panose="020B0604020202020204" pitchFamily="34" charset="0"/>
              <a:cs typeface="Arial" panose="020B0604020202020204" pitchFamily="34" charset="0"/>
            </a:endParaRPr>
          </a:p>
          <a:p>
            <a:pPr marL="342900" lvl="0" indent="-342900" algn="just">
              <a:lnSpc>
                <a:spcPct val="115000"/>
              </a:lnSpc>
              <a:buFont typeface="+mj-lt"/>
              <a:buAutoNum type="arabicPeriod"/>
            </a:pPr>
            <a:r>
              <a:rPr lang="es-ES" dirty="0" smtClean="0">
                <a:latin typeface="Arial" panose="020B0604020202020204" pitchFamily="34" charset="0"/>
                <a:cs typeface="Arial" panose="020B0604020202020204" pitchFamily="34" charset="0"/>
              </a:rPr>
              <a:t>Diseñar </a:t>
            </a:r>
            <a:r>
              <a:rPr lang="es-ES" dirty="0">
                <a:latin typeface="Arial" panose="020B0604020202020204" pitchFamily="34" charset="0"/>
                <a:cs typeface="Arial" panose="020B0604020202020204" pitchFamily="34" charset="0"/>
              </a:rPr>
              <a:t>una adecuada distribución para los procesos </a:t>
            </a:r>
            <a:r>
              <a:rPr lang="es-ES" dirty="0" smtClean="0">
                <a:latin typeface="Arial" panose="020B0604020202020204" pitchFamily="34" charset="0"/>
                <a:cs typeface="Arial" panose="020B0604020202020204" pitchFamily="34" charset="0"/>
              </a:rPr>
              <a:t>productivos</a:t>
            </a:r>
          </a:p>
          <a:p>
            <a:pPr marL="342900" lvl="0" indent="-342900" algn="just">
              <a:lnSpc>
                <a:spcPct val="115000"/>
              </a:lnSpc>
              <a:buFont typeface="+mj-lt"/>
              <a:buAutoNum type="arabicPeriod"/>
            </a:pPr>
            <a:r>
              <a:rPr lang="es-ES" dirty="0" smtClean="0">
                <a:latin typeface="Arial" panose="020B0604020202020204" pitchFamily="34" charset="0"/>
                <a:cs typeface="Arial" panose="020B0604020202020204" pitchFamily="34" charset="0"/>
              </a:rPr>
              <a:t>Establecer </a:t>
            </a:r>
            <a:r>
              <a:rPr lang="es-ES" dirty="0">
                <a:latin typeface="Arial" panose="020B0604020202020204" pitchFamily="34" charset="0"/>
                <a:cs typeface="Arial" panose="020B0604020202020204" pitchFamily="34" charset="0"/>
              </a:rPr>
              <a:t>un nuevo proceso de logística y transporte </a:t>
            </a:r>
            <a:r>
              <a:rPr lang="es-ES" dirty="0" smtClean="0">
                <a:latin typeface="Arial" panose="020B0604020202020204" pitchFamily="34" charset="0"/>
                <a:cs typeface="Arial" panose="020B0604020202020204" pitchFamily="34" charset="0"/>
              </a:rPr>
              <a:t>interno</a:t>
            </a:r>
            <a:endParaRPr lang="es-EC" dirty="0">
              <a:latin typeface="Arial" panose="020B0604020202020204" pitchFamily="34" charset="0"/>
              <a:cs typeface="Arial" panose="020B0604020202020204" pitchFamily="34" charset="0"/>
            </a:endParaRPr>
          </a:p>
        </p:txBody>
      </p:sp>
      <p:graphicFrame>
        <p:nvGraphicFramePr>
          <p:cNvPr id="9" name="Tabla 8"/>
          <p:cNvGraphicFramePr>
            <a:graphicFrameLocks noGrp="1"/>
          </p:cNvGraphicFramePr>
          <p:nvPr>
            <p:extLst>
              <p:ext uri="{D42A27DB-BD31-4B8C-83A1-F6EECF244321}">
                <p14:modId xmlns:p14="http://schemas.microsoft.com/office/powerpoint/2010/main" val="2717733890"/>
              </p:ext>
            </p:extLst>
          </p:nvPr>
        </p:nvGraphicFramePr>
        <p:xfrm>
          <a:off x="1120463" y="3811003"/>
          <a:ext cx="10650827" cy="3011605"/>
        </p:xfrm>
        <a:graphic>
          <a:graphicData uri="http://schemas.openxmlformats.org/drawingml/2006/table">
            <a:tbl>
              <a:tblPr firstRow="1" firstCol="1" bandRow="1"/>
              <a:tblGrid>
                <a:gridCol w="605306"/>
                <a:gridCol w="1996225"/>
                <a:gridCol w="850006"/>
                <a:gridCol w="862885"/>
                <a:gridCol w="978794"/>
                <a:gridCol w="927279"/>
                <a:gridCol w="940157"/>
                <a:gridCol w="927279"/>
                <a:gridCol w="953037"/>
                <a:gridCol w="824248"/>
                <a:gridCol w="785611"/>
              </a:tblGrid>
              <a:tr h="203570">
                <a:tc rowSpan="3">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ORD</a:t>
                      </a:r>
                      <a:endParaRPr lang="es-EC"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CRITERIOS</a:t>
                      </a:r>
                      <a:endParaRPr lang="es-EC"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WF</a:t>
                      </a:r>
                      <a:endParaRPr lang="es-EC"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ALTERNATIVAS DE IMPLEMENTACIÓN</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50309">
                <a:tc vMerge="1">
                  <a:txBody>
                    <a:bodyPr/>
                    <a:lstStyle/>
                    <a:p>
                      <a:endParaRPr lang="es-EC"/>
                    </a:p>
                  </a:txBody>
                  <a:tcPr/>
                </a:tc>
                <a:tc vMerge="1">
                  <a:txBody>
                    <a:bodyPr/>
                    <a:lstStyle/>
                    <a:p>
                      <a:endParaRPr lang="es-EC"/>
                    </a:p>
                  </a:txBody>
                  <a:tcPr/>
                </a:tc>
                <a:tc vMerge="1">
                  <a:txBody>
                    <a:bodyPr/>
                    <a:lstStyle/>
                    <a:p>
                      <a:endParaRPr lang="es-EC"/>
                    </a:p>
                  </a:txBody>
                  <a:tcPr/>
                </a:tc>
                <a:tc gridSpan="2">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IMPLEMENTACIÓN 1</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IMPLEMENTACIÓN 2</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IMPLEMENTACIÓN 3</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IMPLEMENTACIÓN 4</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77273">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RF1</a:t>
                      </a:r>
                      <a:endParaRPr lang="es-EC"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AG1</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RF2</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AG2</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RF3</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AG3</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RF4</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AG4</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608">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Disponibilidad de recursos económicos</a:t>
                      </a:r>
                      <a:endParaRPr lang="es-EC"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0.32</a:t>
                      </a:r>
                      <a:endParaRPr lang="es-EC"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0.60</a:t>
                      </a:r>
                      <a:endParaRPr lang="es-EC"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0.19</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3.52</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5.4</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1.73</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3.52</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579">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Costos de montaje e instalación</a:t>
                      </a:r>
                      <a:endParaRPr lang="es-EC"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0.41</a:t>
                      </a:r>
                      <a:endParaRPr lang="es-EC"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0.60</a:t>
                      </a:r>
                      <a:endParaRPr lang="es-EC"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0.25</a:t>
                      </a:r>
                      <a:endParaRPr lang="es-EC"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s-EC"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4.51</a:t>
                      </a:r>
                      <a:endParaRPr lang="es-EC"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5.4</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2.21</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4.41</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216">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Disponibilidad de tiempo</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0.13</a:t>
                      </a:r>
                      <a:endParaRPr lang="es-EC"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0.39</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6.20</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0.81</a:t>
                      </a:r>
                      <a:endParaRPr lang="es-EC"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0.29</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0.91</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820">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Disponibilidad de mano obra  </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0.13</a:t>
                      </a:r>
                      <a:endParaRPr lang="es-EC"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2.20</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0.29</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1.43</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a:t>
                      </a:r>
                      <a:endParaRPr lang="es-EC"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0.18</a:t>
                      </a:r>
                      <a:endParaRPr lang="es-EC"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0.91</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214">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Impacto </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0.01</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1.40</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0.01</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10.20</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0.10</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0.01</a:t>
                      </a:r>
                      <a:endParaRPr lang="es-EC"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a:t>
                      </a:r>
                      <a:endParaRPr lang="es-EC"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0.15</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578">
                <a:tc>
                  <a:txBody>
                    <a:bodyPr/>
                    <a:lstStyle/>
                    <a:p>
                      <a:pPr>
                        <a:lnSpc>
                          <a:spcPct val="107000"/>
                        </a:lnSpc>
                      </a:pPr>
                      <a:endParaRPr lang="es-EC" sz="1100">
                        <a:effectLst/>
                        <a:latin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SUMAN</a:t>
                      </a:r>
                      <a:endParaRPr lang="es-EC"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l">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es-EC"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100">
                        <a:effectLst/>
                        <a:latin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1.13</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100">
                        <a:effectLst/>
                        <a:latin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10.37</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pPr>
                      <a:endParaRPr lang="es-EC" sz="1100">
                        <a:effectLst/>
                        <a:latin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4.42</a:t>
                      </a:r>
                      <a:endParaRPr lang="es-EC" sz="1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C" sz="1100" dirty="0">
                        <a:effectLst/>
                        <a:latin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51000"/>
                        </a:lnSpc>
                        <a:spcAft>
                          <a:spcPts val="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10.00</a:t>
                      </a:r>
                      <a:endParaRPr lang="es-EC"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27113" marR="271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58779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6021</TotalTime>
  <Words>1474</Words>
  <Application>Microsoft Office PowerPoint</Application>
  <PresentationFormat>Panorámica</PresentationFormat>
  <Paragraphs>372</Paragraphs>
  <Slides>15</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15</vt:i4>
      </vt:variant>
    </vt:vector>
  </HeadingPairs>
  <TitlesOfParts>
    <vt:vector size="23" baseType="lpstr">
      <vt:lpstr>MS PGothic</vt:lpstr>
      <vt:lpstr>Arial</vt:lpstr>
      <vt:lpstr>Calibri</vt:lpstr>
      <vt:lpstr>Calibri Light</vt:lpstr>
      <vt:lpstr>Cambria Math</vt:lpstr>
      <vt:lpstr>Symbol</vt:lpstr>
      <vt:lpstr>Times New Roman</vt:lpstr>
      <vt:lpstr>Office Theme</vt:lpstr>
      <vt:lpstr>Presentación de PowerPoint</vt:lpstr>
      <vt:lpstr>Sumario</vt:lpstr>
      <vt:lpstr>1. La Organización</vt:lpstr>
      <vt:lpstr>2. Problema</vt:lpstr>
      <vt:lpstr>3. Objetivos</vt:lpstr>
      <vt:lpstr>4. Metodología</vt:lpstr>
      <vt:lpstr>5. Marco Teórico</vt:lpstr>
      <vt:lpstr>6. Implementación de la propuesta de mejora</vt:lpstr>
      <vt:lpstr>6. Implementación de la propuesta de mejora</vt:lpstr>
      <vt:lpstr>6. Implementación de la propuesta de mejora</vt:lpstr>
      <vt:lpstr>7. Evaluación de la propuesta de mejora </vt:lpstr>
      <vt:lpstr>7. Evaluación de la propuesta de mejora </vt:lpstr>
      <vt:lpstr>7. Evaluación de la propuesta de mejora </vt:lpstr>
      <vt:lpstr>8. Conclusiones</vt:lpstr>
      <vt:lpstr>9. Recomendaciones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Carolina Cárdenas</dc:creator>
  <cp:lastModifiedBy>william calvopiña cruz</cp:lastModifiedBy>
  <cp:revision>79</cp:revision>
  <dcterms:created xsi:type="dcterms:W3CDTF">2018-01-16T13:40:08Z</dcterms:created>
  <dcterms:modified xsi:type="dcterms:W3CDTF">2018-05-18T02:47:26Z</dcterms:modified>
</cp:coreProperties>
</file>