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84" r:id="rId1"/>
  </p:sldMasterIdLst>
  <p:notesMasterIdLst>
    <p:notesMasterId r:id="rId70"/>
  </p:notesMasterIdLst>
  <p:sldIdLst>
    <p:sldId id="256" r:id="rId2"/>
    <p:sldId id="262" r:id="rId3"/>
    <p:sldId id="273" r:id="rId4"/>
    <p:sldId id="307" r:id="rId5"/>
    <p:sldId id="308" r:id="rId6"/>
    <p:sldId id="264" r:id="rId7"/>
    <p:sldId id="265" r:id="rId8"/>
    <p:sldId id="266" r:id="rId9"/>
    <p:sldId id="267" r:id="rId10"/>
    <p:sldId id="269" r:id="rId11"/>
    <p:sldId id="274" r:id="rId12"/>
    <p:sldId id="275" r:id="rId13"/>
    <p:sldId id="270" r:id="rId14"/>
    <p:sldId id="276" r:id="rId15"/>
    <p:sldId id="277" r:id="rId16"/>
    <p:sldId id="278" r:id="rId17"/>
    <p:sldId id="305" r:id="rId18"/>
    <p:sldId id="279" r:id="rId19"/>
    <p:sldId id="281" r:id="rId20"/>
    <p:sldId id="282" r:id="rId21"/>
    <p:sldId id="283" r:id="rId22"/>
    <p:sldId id="284" r:id="rId23"/>
    <p:sldId id="285" r:id="rId24"/>
    <p:sldId id="286" r:id="rId25"/>
    <p:sldId id="302" r:id="rId26"/>
    <p:sldId id="334" r:id="rId27"/>
    <p:sldId id="301" r:id="rId28"/>
    <p:sldId id="287" r:id="rId29"/>
    <p:sldId id="288" r:id="rId30"/>
    <p:sldId id="294" r:id="rId31"/>
    <p:sldId id="290" r:id="rId32"/>
    <p:sldId id="291" r:id="rId33"/>
    <p:sldId id="292" r:id="rId34"/>
    <p:sldId id="293" r:id="rId35"/>
    <p:sldId id="295" r:id="rId36"/>
    <p:sldId id="296" r:id="rId37"/>
    <p:sldId id="297" r:id="rId38"/>
    <p:sldId id="304" r:id="rId39"/>
    <p:sldId id="298" r:id="rId40"/>
    <p:sldId id="289" r:id="rId41"/>
    <p:sldId id="299" r:id="rId42"/>
    <p:sldId id="300" r:id="rId43"/>
    <p:sldId id="306" r:id="rId44"/>
    <p:sldId id="309" r:id="rId45"/>
    <p:sldId id="310" r:id="rId46"/>
    <p:sldId id="311" r:id="rId47"/>
    <p:sldId id="312" r:id="rId48"/>
    <p:sldId id="313" r:id="rId49"/>
    <p:sldId id="314" r:id="rId50"/>
    <p:sldId id="315" r:id="rId51"/>
    <p:sldId id="316" r:id="rId52"/>
    <p:sldId id="317" r:id="rId53"/>
    <p:sldId id="319" r:id="rId54"/>
    <p:sldId id="320" r:id="rId55"/>
    <p:sldId id="321" r:id="rId56"/>
    <p:sldId id="322" r:id="rId57"/>
    <p:sldId id="323" r:id="rId58"/>
    <p:sldId id="335" r:id="rId59"/>
    <p:sldId id="324" r:id="rId60"/>
    <p:sldId id="325" r:id="rId61"/>
    <p:sldId id="326" r:id="rId62"/>
    <p:sldId id="327" r:id="rId63"/>
    <p:sldId id="328" r:id="rId64"/>
    <p:sldId id="329" r:id="rId65"/>
    <p:sldId id="330" r:id="rId66"/>
    <p:sldId id="331" r:id="rId67"/>
    <p:sldId id="332" r:id="rId68"/>
    <p:sldId id="333"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62" autoAdjust="0"/>
    <p:restoredTop sz="95341" autoAdjust="0"/>
  </p:normalViewPr>
  <p:slideViewPr>
    <p:cSldViewPr>
      <p:cViewPr>
        <p:scale>
          <a:sx n="70" d="100"/>
          <a:sy n="70" d="100"/>
        </p:scale>
        <p:origin x="-1152" y="-72"/>
      </p:cViewPr>
      <p:guideLst>
        <p:guide orient="horz" pos="2160"/>
        <p:guide pos="2880"/>
      </p:guideLst>
    </p:cSldViewPr>
  </p:slideViewPr>
  <p:outlineViewPr>
    <p:cViewPr>
      <p:scale>
        <a:sx n="33" d="100"/>
        <a:sy n="33" d="100"/>
      </p:scale>
      <p:origin x="0" y="1565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B7E509-78AB-4E87-8D5C-E44738846384}" type="datetimeFigureOut">
              <a:rPr lang="en-US" smtClean="0"/>
              <a:pPr/>
              <a:t>5/31/2018</a:t>
            </a:fld>
            <a:endParaRPr lang="en-U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4A6BA2-6B94-4806-A2ED-1B23AF6DB713}" type="slidenum">
              <a:rPr lang="en-US" smtClean="0"/>
              <a:pPr/>
              <a:t>‹Nº›</a:t>
            </a:fld>
            <a:endParaRPr lang="en-US"/>
          </a:p>
        </p:txBody>
      </p:sp>
    </p:spTree>
    <p:extLst>
      <p:ext uri="{BB962C8B-B14F-4D97-AF65-F5344CB8AC3E}">
        <p14:creationId xmlns:p14="http://schemas.microsoft.com/office/powerpoint/2010/main" val="478996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C74A6BA2-6B94-4806-A2ED-1B23AF6DB713}" type="slidenum">
              <a:rPr lang="en-US" smtClean="0"/>
              <a:pPr/>
              <a:t>40</a:t>
            </a:fld>
            <a:endParaRPr lang="en-US"/>
          </a:p>
        </p:txBody>
      </p:sp>
    </p:spTree>
    <p:extLst>
      <p:ext uri="{BB962C8B-B14F-4D97-AF65-F5344CB8AC3E}">
        <p14:creationId xmlns:p14="http://schemas.microsoft.com/office/powerpoint/2010/main" val="2639859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a:p>
        </p:txBody>
      </p:sp>
      <p:sp>
        <p:nvSpPr>
          <p:cNvPr id="4" name="3 Marcador de fecha"/>
          <p:cNvSpPr>
            <a:spLocks noGrp="1"/>
          </p:cNvSpPr>
          <p:nvPr>
            <p:ph type="dt" sz="half" idx="10"/>
          </p:nvPr>
        </p:nvSpPr>
        <p:spPr/>
        <p:txBody>
          <a:bodyPr/>
          <a:lstStyle/>
          <a:p>
            <a:fld id="{C208EE13-73C9-44AB-9C59-EFAEF4E9288F}" type="datetime1">
              <a:rPr lang="en-US" smtClean="0"/>
              <a:pPr/>
              <a:t>5/31/2018</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1E347D1C-8629-4182-8A37-B0CFE054FDA0}" type="slidenum">
              <a:rPr lang="en-US" smtClean="0"/>
              <a:pPr/>
              <a:t>‹Nº›</a:t>
            </a:fld>
            <a:endParaRPr lang="en-US"/>
          </a:p>
        </p:txBody>
      </p:sp>
    </p:spTree>
    <p:extLst>
      <p:ext uri="{BB962C8B-B14F-4D97-AF65-F5344CB8AC3E}">
        <p14:creationId xmlns:p14="http://schemas.microsoft.com/office/powerpoint/2010/main" val="2884547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BA8EEBE5-A1AD-4DFF-A266-BBB8FE3E3A29}" type="datetime1">
              <a:rPr lang="en-US" smtClean="0"/>
              <a:pPr/>
              <a:t>5/31/2018</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1E347D1C-8629-4182-8A37-B0CFE054FDA0}" type="slidenum">
              <a:rPr lang="en-US" smtClean="0"/>
              <a:pPr/>
              <a:t>‹Nº›</a:t>
            </a:fld>
            <a:endParaRPr lang="en-US"/>
          </a:p>
        </p:txBody>
      </p:sp>
    </p:spTree>
    <p:extLst>
      <p:ext uri="{BB962C8B-B14F-4D97-AF65-F5344CB8AC3E}">
        <p14:creationId xmlns:p14="http://schemas.microsoft.com/office/powerpoint/2010/main" val="3511828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DCECE088-4594-4D90-A32A-D3104072484B}" type="datetime1">
              <a:rPr lang="en-US" smtClean="0"/>
              <a:pPr/>
              <a:t>5/31/2018</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1E347D1C-8629-4182-8A37-B0CFE054FDA0}" type="slidenum">
              <a:rPr lang="en-US" smtClean="0"/>
              <a:pPr/>
              <a:t>‹Nº›</a:t>
            </a:fld>
            <a:endParaRPr lang="en-US"/>
          </a:p>
        </p:txBody>
      </p:sp>
    </p:spTree>
    <p:extLst>
      <p:ext uri="{BB962C8B-B14F-4D97-AF65-F5344CB8AC3E}">
        <p14:creationId xmlns:p14="http://schemas.microsoft.com/office/powerpoint/2010/main" val="29256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p>
            <a:fld id="{812F517E-0931-40FB-A91A-0346D46699AE}" type="datetime1">
              <a:rPr lang="en-US" smtClean="0"/>
              <a:pPr/>
              <a:t>5/31/2018</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1E347D1C-8629-4182-8A37-B0CFE054FDA0}" type="slidenum">
              <a:rPr lang="en-US" smtClean="0"/>
              <a:pPr/>
              <a:t>‹Nº›</a:t>
            </a:fld>
            <a:endParaRPr lang="en-US"/>
          </a:p>
        </p:txBody>
      </p:sp>
    </p:spTree>
    <p:extLst>
      <p:ext uri="{BB962C8B-B14F-4D97-AF65-F5344CB8AC3E}">
        <p14:creationId xmlns:p14="http://schemas.microsoft.com/office/powerpoint/2010/main" val="3576449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0203BC0C-D9CF-44B5-A5FE-72E9E62A95C6}" type="datetime1">
              <a:rPr lang="en-US" smtClean="0"/>
              <a:pPr/>
              <a:t>5/31/2018</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1E347D1C-8629-4182-8A37-B0CFE054FDA0}" type="slidenum">
              <a:rPr lang="en-US" smtClean="0"/>
              <a:pPr/>
              <a:t>‹Nº›</a:t>
            </a:fld>
            <a:endParaRPr lang="en-US"/>
          </a:p>
        </p:txBody>
      </p:sp>
    </p:spTree>
    <p:extLst>
      <p:ext uri="{BB962C8B-B14F-4D97-AF65-F5344CB8AC3E}">
        <p14:creationId xmlns:p14="http://schemas.microsoft.com/office/powerpoint/2010/main" val="2220063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p:txBody>
          <a:bodyPr/>
          <a:lstStyle/>
          <a:p>
            <a:fld id="{CCF32955-CE32-4ACE-9CD4-DCDA0561F103}" type="datetime1">
              <a:rPr lang="en-US" smtClean="0"/>
              <a:pPr/>
              <a:t>5/31/2018</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1E347D1C-8629-4182-8A37-B0CFE054FDA0}" type="slidenum">
              <a:rPr lang="en-US" smtClean="0"/>
              <a:pPr/>
              <a:t>‹Nº›</a:t>
            </a:fld>
            <a:endParaRPr lang="en-US"/>
          </a:p>
        </p:txBody>
      </p:sp>
    </p:spTree>
    <p:extLst>
      <p:ext uri="{BB962C8B-B14F-4D97-AF65-F5344CB8AC3E}">
        <p14:creationId xmlns:p14="http://schemas.microsoft.com/office/powerpoint/2010/main" val="3379339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6 Marcador de fecha"/>
          <p:cNvSpPr>
            <a:spLocks noGrp="1"/>
          </p:cNvSpPr>
          <p:nvPr>
            <p:ph type="dt" sz="half" idx="10"/>
          </p:nvPr>
        </p:nvSpPr>
        <p:spPr/>
        <p:txBody>
          <a:bodyPr/>
          <a:lstStyle/>
          <a:p>
            <a:fld id="{01420465-BFA3-4001-A8E4-B8BBABA17EF4}" type="datetime1">
              <a:rPr lang="en-US" smtClean="0"/>
              <a:pPr/>
              <a:t>5/31/2018</a:t>
            </a:fld>
            <a:endParaRPr lang="en-US"/>
          </a:p>
        </p:txBody>
      </p:sp>
      <p:sp>
        <p:nvSpPr>
          <p:cNvPr id="8" name="7 Marcador de pie de página"/>
          <p:cNvSpPr>
            <a:spLocks noGrp="1"/>
          </p:cNvSpPr>
          <p:nvPr>
            <p:ph type="ftr" sz="quarter" idx="11"/>
          </p:nvPr>
        </p:nvSpPr>
        <p:spPr/>
        <p:txBody>
          <a:bodyPr/>
          <a:lstStyle/>
          <a:p>
            <a:endParaRPr lang="en-US"/>
          </a:p>
        </p:txBody>
      </p:sp>
      <p:sp>
        <p:nvSpPr>
          <p:cNvPr id="9" name="8 Marcador de número de diapositiva"/>
          <p:cNvSpPr>
            <a:spLocks noGrp="1"/>
          </p:cNvSpPr>
          <p:nvPr>
            <p:ph type="sldNum" sz="quarter" idx="12"/>
          </p:nvPr>
        </p:nvSpPr>
        <p:spPr/>
        <p:txBody>
          <a:bodyPr/>
          <a:lstStyle/>
          <a:p>
            <a:fld id="{1E347D1C-8629-4182-8A37-B0CFE054FDA0}" type="slidenum">
              <a:rPr lang="en-US" smtClean="0"/>
              <a:pPr/>
              <a:t>‹Nº›</a:t>
            </a:fld>
            <a:endParaRPr lang="en-US"/>
          </a:p>
        </p:txBody>
      </p:sp>
    </p:spTree>
    <p:extLst>
      <p:ext uri="{BB962C8B-B14F-4D97-AF65-F5344CB8AC3E}">
        <p14:creationId xmlns:p14="http://schemas.microsoft.com/office/powerpoint/2010/main" val="3495370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fecha"/>
          <p:cNvSpPr>
            <a:spLocks noGrp="1"/>
          </p:cNvSpPr>
          <p:nvPr>
            <p:ph type="dt" sz="half" idx="10"/>
          </p:nvPr>
        </p:nvSpPr>
        <p:spPr/>
        <p:txBody>
          <a:bodyPr/>
          <a:lstStyle/>
          <a:p>
            <a:fld id="{5051C6B7-92D8-4353-9593-016626A5F9CA}" type="datetime1">
              <a:rPr lang="en-US" smtClean="0"/>
              <a:pPr/>
              <a:t>5/31/2018</a:t>
            </a:fld>
            <a:endParaRPr lang="en-US"/>
          </a:p>
        </p:txBody>
      </p:sp>
      <p:sp>
        <p:nvSpPr>
          <p:cNvPr id="4" name="3 Marcador de pie de página"/>
          <p:cNvSpPr>
            <a:spLocks noGrp="1"/>
          </p:cNvSpPr>
          <p:nvPr>
            <p:ph type="ftr" sz="quarter" idx="11"/>
          </p:nvPr>
        </p:nvSpPr>
        <p:spPr/>
        <p:txBody>
          <a:bodyPr/>
          <a:lstStyle/>
          <a:p>
            <a:endParaRPr lang="en-US"/>
          </a:p>
        </p:txBody>
      </p:sp>
      <p:sp>
        <p:nvSpPr>
          <p:cNvPr id="5" name="4 Marcador de número de diapositiva"/>
          <p:cNvSpPr>
            <a:spLocks noGrp="1"/>
          </p:cNvSpPr>
          <p:nvPr>
            <p:ph type="sldNum" sz="quarter" idx="12"/>
          </p:nvPr>
        </p:nvSpPr>
        <p:spPr/>
        <p:txBody>
          <a:bodyPr/>
          <a:lstStyle/>
          <a:p>
            <a:fld id="{1E347D1C-8629-4182-8A37-B0CFE054FDA0}" type="slidenum">
              <a:rPr lang="en-US" smtClean="0"/>
              <a:pPr/>
              <a:t>‹Nº›</a:t>
            </a:fld>
            <a:endParaRPr lang="en-US"/>
          </a:p>
        </p:txBody>
      </p:sp>
    </p:spTree>
    <p:extLst>
      <p:ext uri="{BB962C8B-B14F-4D97-AF65-F5344CB8AC3E}">
        <p14:creationId xmlns:p14="http://schemas.microsoft.com/office/powerpoint/2010/main" val="3954056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F9A6349-E731-4C97-943E-3482AA245713}" type="datetime1">
              <a:rPr lang="en-US" smtClean="0"/>
              <a:pPr/>
              <a:t>5/31/2018</a:t>
            </a:fld>
            <a:endParaRPr lang="en-US"/>
          </a:p>
        </p:txBody>
      </p:sp>
      <p:sp>
        <p:nvSpPr>
          <p:cNvPr id="3" name="2 Marcador de pie de página"/>
          <p:cNvSpPr>
            <a:spLocks noGrp="1"/>
          </p:cNvSpPr>
          <p:nvPr>
            <p:ph type="ftr" sz="quarter" idx="11"/>
          </p:nvPr>
        </p:nvSpPr>
        <p:spPr/>
        <p:txBody>
          <a:bodyPr/>
          <a:lstStyle/>
          <a:p>
            <a:endParaRPr lang="en-US"/>
          </a:p>
        </p:txBody>
      </p:sp>
      <p:sp>
        <p:nvSpPr>
          <p:cNvPr id="4" name="3 Marcador de número de diapositiva"/>
          <p:cNvSpPr>
            <a:spLocks noGrp="1"/>
          </p:cNvSpPr>
          <p:nvPr>
            <p:ph type="sldNum" sz="quarter" idx="12"/>
          </p:nvPr>
        </p:nvSpPr>
        <p:spPr/>
        <p:txBody>
          <a:bodyPr/>
          <a:lstStyle/>
          <a:p>
            <a:fld id="{1E347D1C-8629-4182-8A37-B0CFE054FDA0}" type="slidenum">
              <a:rPr lang="en-US" smtClean="0"/>
              <a:pPr/>
              <a:t>‹Nº›</a:t>
            </a:fld>
            <a:endParaRPr lang="en-US"/>
          </a:p>
        </p:txBody>
      </p:sp>
    </p:spTree>
    <p:extLst>
      <p:ext uri="{BB962C8B-B14F-4D97-AF65-F5344CB8AC3E}">
        <p14:creationId xmlns:p14="http://schemas.microsoft.com/office/powerpoint/2010/main" val="915977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8B54F73-091B-408E-AF88-D474315678FC}" type="datetime1">
              <a:rPr lang="en-US" smtClean="0"/>
              <a:pPr/>
              <a:t>5/31/2018</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1E347D1C-8629-4182-8A37-B0CFE054FDA0}" type="slidenum">
              <a:rPr lang="en-US" smtClean="0"/>
              <a:pPr/>
              <a:t>‹Nº›</a:t>
            </a:fld>
            <a:endParaRPr lang="en-US"/>
          </a:p>
        </p:txBody>
      </p:sp>
    </p:spTree>
    <p:extLst>
      <p:ext uri="{BB962C8B-B14F-4D97-AF65-F5344CB8AC3E}">
        <p14:creationId xmlns:p14="http://schemas.microsoft.com/office/powerpoint/2010/main" val="2870706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8DC17016-9917-4056-A961-7FF39E6F25DA}" type="datetime1">
              <a:rPr lang="en-US" smtClean="0"/>
              <a:pPr/>
              <a:t>5/31/2018</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1E347D1C-8629-4182-8A37-B0CFE054FDA0}" type="slidenum">
              <a:rPr lang="en-US" smtClean="0"/>
              <a:pPr/>
              <a:t>‹Nº›</a:t>
            </a:fld>
            <a:endParaRPr lang="en-US"/>
          </a:p>
        </p:txBody>
      </p:sp>
    </p:spTree>
    <p:extLst>
      <p:ext uri="{BB962C8B-B14F-4D97-AF65-F5344CB8AC3E}">
        <p14:creationId xmlns:p14="http://schemas.microsoft.com/office/powerpoint/2010/main" val="3187049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FA5041-9F9A-4C5F-BF42-C6DE18335E33}" type="datetime1">
              <a:rPr lang="en-US" smtClean="0"/>
              <a:pPr/>
              <a:t>5/31/2018</a:t>
            </a:fld>
            <a:endParaRPr lang="en-U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347D1C-8629-4182-8A37-B0CFE054FDA0}" type="slidenum">
              <a:rPr lang="en-US" smtClean="0"/>
              <a:pPr/>
              <a:t>‹Nº›</a:t>
            </a:fld>
            <a:endParaRPr lang="en-US"/>
          </a:p>
        </p:txBody>
      </p:sp>
    </p:spTree>
    <p:extLst>
      <p:ext uri="{BB962C8B-B14F-4D97-AF65-F5344CB8AC3E}">
        <p14:creationId xmlns:p14="http://schemas.microsoft.com/office/powerpoint/2010/main" val="277118557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5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FORMATOCARATULA.jpg"/>
          <p:cNvPicPr>
            <a:picLocks noChangeAspect="1"/>
          </p:cNvPicPr>
          <p:nvPr/>
        </p:nvPicPr>
        <p:blipFill>
          <a:blip r:embed="rId2" cstate="print"/>
          <a:srcRect t="2222"/>
          <a:stretch>
            <a:fillRect/>
          </a:stretch>
        </p:blipFill>
        <p:spPr>
          <a:xfrm>
            <a:off x="0" y="0"/>
            <a:ext cx="9144000" cy="6858000"/>
          </a:xfrm>
          <a:prstGeom prst="rect">
            <a:avLst/>
          </a:prstGeom>
          <a:ln>
            <a:noFill/>
          </a:ln>
          <a:effectLst>
            <a:outerShdw blurRad="292100" dist="139700" dir="2700000" algn="tl" rotWithShape="0">
              <a:srgbClr val="333333">
                <a:alpha val="65000"/>
              </a:srgbClr>
            </a:outerShdw>
          </a:effectLst>
        </p:spPr>
      </p:pic>
      <p:sp>
        <p:nvSpPr>
          <p:cNvPr id="2" name="1 Título"/>
          <p:cNvSpPr>
            <a:spLocks noGrp="1"/>
          </p:cNvSpPr>
          <p:nvPr>
            <p:ph type="ctrTitle"/>
          </p:nvPr>
        </p:nvSpPr>
        <p:spPr>
          <a:xfrm>
            <a:off x="914400" y="1219200"/>
            <a:ext cx="7772400" cy="4572000"/>
          </a:xfrm>
        </p:spPr>
        <p:txBody>
          <a:bodyPr>
            <a:normAutofit fontScale="90000"/>
          </a:bodyPr>
          <a:lstStyle/>
          <a:p>
            <a:r>
              <a:rPr lang="es-EC" sz="1600" b="1" dirty="0" smtClean="0"/>
              <a:t/>
            </a:r>
            <a:br>
              <a:rPr lang="es-EC" sz="1600" b="1" dirty="0" smtClean="0"/>
            </a:br>
            <a:r>
              <a:rPr lang="es-EC" sz="2700" b="1" dirty="0" smtClean="0">
                <a:cs typeface="Times New Roman" pitchFamily="18" charset="0"/>
              </a:rPr>
              <a:t>MAESTRIA EN MANUFACTURA Y DISEÑO ASISTIDO POR COMPUTADOR </a:t>
            </a:r>
            <a:br>
              <a:rPr lang="es-EC" sz="2700" b="1" dirty="0" smtClean="0">
                <a:cs typeface="Times New Roman" pitchFamily="18" charset="0"/>
              </a:rPr>
            </a:br>
            <a:r>
              <a:rPr lang="es-EC" altLang="en-US" sz="2700" dirty="0" smtClean="0">
                <a:cs typeface="Times New Roman" pitchFamily="18" charset="0"/>
              </a:rPr>
              <a:t/>
            </a:r>
            <a:br>
              <a:rPr lang="es-EC" altLang="en-US" sz="2700" dirty="0" smtClean="0">
                <a:cs typeface="Times New Roman" pitchFamily="18" charset="0"/>
              </a:rPr>
            </a:br>
            <a:r>
              <a:rPr lang="es-EC" sz="2700" b="1" dirty="0" smtClean="0"/>
              <a:t>DISEÑO </a:t>
            </a:r>
            <a:r>
              <a:rPr lang="es-EC" sz="2700" b="1" dirty="0"/>
              <a:t>Y MANUFACTURA DE UN ALERÓN PARA APLICACIÓN AUTOMOTRIZ CON MATERIALES COMPUESTOS DE MATRIZ POLIÉSTER CON REFUERZO DE FIBRA DE VIDRIO POR MEDIO DE CAD / CAE / CAM</a:t>
            </a:r>
            <a:r>
              <a:rPr lang="es-EC" sz="2700" dirty="0"/>
              <a:t>.</a:t>
            </a:r>
            <a:r>
              <a:rPr lang="es-EC" sz="3600" dirty="0"/>
              <a:t/>
            </a:r>
            <a:br>
              <a:rPr lang="es-EC" sz="3600" dirty="0"/>
            </a:br>
            <a:r>
              <a:rPr lang="es-EC" sz="2700" b="1" dirty="0" smtClean="0"/>
              <a:t/>
            </a:r>
            <a:br>
              <a:rPr lang="es-EC" sz="2700" b="1" dirty="0" smtClean="0"/>
            </a:br>
            <a:r>
              <a:rPr lang="es-EC" sz="2700" b="1" dirty="0" smtClean="0"/>
              <a:t>Autor</a:t>
            </a:r>
            <a:r>
              <a:rPr lang="en-US" sz="2700" b="1" dirty="0" smtClean="0"/>
              <a:t>: </a:t>
            </a:r>
            <a:r>
              <a:rPr lang="es-EC" sz="2700" b="1" dirty="0"/>
              <a:t>SAMANIEGO FLOR, GIOVANNI </a:t>
            </a:r>
            <a:r>
              <a:rPr lang="es-EC" sz="2700" b="1" dirty="0" smtClean="0"/>
              <a:t>FRANCISCO</a:t>
            </a:r>
            <a:r>
              <a:rPr lang="en-US" sz="2700" dirty="0"/>
              <a:t/>
            </a:r>
            <a:br>
              <a:rPr lang="en-US" sz="2700" dirty="0"/>
            </a:br>
            <a:r>
              <a:rPr lang="en-US" sz="2700" dirty="0" smtClean="0"/>
              <a:t/>
            </a:r>
            <a:br>
              <a:rPr lang="en-US" sz="2700" dirty="0" smtClean="0"/>
            </a:br>
            <a:r>
              <a:rPr lang="es-EC" sz="2700" b="1" dirty="0"/>
              <a:t>Tutor: </a:t>
            </a:r>
            <a:r>
              <a:rPr lang="pt-BR" sz="2700" b="1" dirty="0" err="1" smtClean="0"/>
              <a:t>MSc</a:t>
            </a:r>
            <a:r>
              <a:rPr lang="pt-BR" altLang="en-US" sz="2700" b="1" dirty="0" smtClean="0"/>
              <a:t>. </a:t>
            </a:r>
            <a:r>
              <a:rPr lang="pt-BR" altLang="en-US" sz="2700" b="1" dirty="0"/>
              <a:t>GUERRERO HINOJOSA, BYRON </a:t>
            </a:r>
            <a:r>
              <a:rPr lang="pt-BR" altLang="en-US" sz="2700" b="1" dirty="0" smtClean="0"/>
              <a:t>ANDRÉS</a:t>
            </a:r>
            <a:r>
              <a:rPr lang="en-US" altLang="en-US" sz="2700" dirty="0">
                <a:latin typeface="Arial" panose="020B0604020202020204" pitchFamily="34" charset="0"/>
                <a:ea typeface="Times New Roman" panose="02020603050405020304" pitchFamily="18" charset="0"/>
                <a:cs typeface="Arial" panose="020B0604020202020204" pitchFamily="34" charset="0"/>
              </a:rPr>
              <a:t/>
            </a:r>
            <a:br>
              <a:rPr lang="en-US" altLang="en-US" sz="2700" dirty="0">
                <a:latin typeface="Arial" panose="020B0604020202020204" pitchFamily="34" charset="0"/>
                <a:ea typeface="Times New Roman" panose="02020603050405020304" pitchFamily="18" charset="0"/>
                <a:cs typeface="Arial" panose="020B0604020202020204" pitchFamily="34" charset="0"/>
              </a:rPr>
            </a:br>
            <a:r>
              <a:rPr lang="es-EC" sz="1800" b="1" dirty="0" smtClean="0"/>
              <a:t/>
            </a:r>
            <a:br>
              <a:rPr lang="es-EC" sz="1800" b="1" dirty="0" smtClean="0"/>
            </a:br>
            <a:r>
              <a:rPr lang="es-EC" sz="1800" b="1" dirty="0"/>
              <a:t/>
            </a:r>
            <a:br>
              <a:rPr lang="es-EC" sz="1800" b="1" dirty="0"/>
            </a:br>
            <a:endParaRPr lang="en-US" sz="1600" dirty="0"/>
          </a:p>
        </p:txBody>
      </p:sp>
      <p:sp>
        <p:nvSpPr>
          <p:cNvPr id="6" name="5 Rectángulo"/>
          <p:cNvSpPr/>
          <p:nvPr/>
        </p:nvSpPr>
        <p:spPr>
          <a:xfrm>
            <a:off x="228600" y="36286"/>
            <a:ext cx="3352800" cy="878114"/>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n>
                <a:solidFill>
                  <a:schemeClr val="bg1"/>
                </a:solidFill>
              </a:ln>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7782" y="228600"/>
            <a:ext cx="2040618" cy="545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Marcador de número de diapositiva"/>
          <p:cNvSpPr>
            <a:spLocks noGrp="1"/>
          </p:cNvSpPr>
          <p:nvPr>
            <p:ph type="sldNum" sz="quarter" idx="12"/>
          </p:nvPr>
        </p:nvSpPr>
        <p:spPr/>
        <p:txBody>
          <a:bodyPr/>
          <a:lstStyle/>
          <a:p>
            <a:fld id="{1E347D1C-8629-4182-8A37-B0CFE054FDA0}" type="slidenum">
              <a:rPr lang="en-US" smtClean="0"/>
              <a:pPr/>
              <a:t>1</a:t>
            </a:fld>
            <a:endParaRPr lang="en-US"/>
          </a:p>
        </p:txBody>
      </p:sp>
    </p:spTree>
    <p:extLst>
      <p:ext uri="{BB962C8B-B14F-4D97-AF65-F5344CB8AC3E}">
        <p14:creationId xmlns:p14="http://schemas.microsoft.com/office/powerpoint/2010/main" val="303105568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2176"/>
            <a:ext cx="8229600" cy="1143000"/>
          </a:xfrm>
        </p:spPr>
        <p:txBody>
          <a:bodyPr>
            <a:normAutofit/>
          </a:bodyPr>
          <a:lstStyle/>
          <a:p>
            <a:r>
              <a:rPr lang="es-EC" sz="2800" b="1" dirty="0" smtClean="0"/>
              <a:t>Ensayos mecánicos tracción </a:t>
            </a:r>
            <a:endParaRPr lang="es-EC" sz="2800" b="1" dirty="0"/>
          </a:p>
        </p:txBody>
      </p:sp>
      <p:sp>
        <p:nvSpPr>
          <p:cNvPr id="3" name="Marcador de número de diapositiva 2"/>
          <p:cNvSpPr>
            <a:spLocks noGrp="1"/>
          </p:cNvSpPr>
          <p:nvPr>
            <p:ph type="sldNum" sz="quarter" idx="12"/>
          </p:nvPr>
        </p:nvSpPr>
        <p:spPr/>
        <p:txBody>
          <a:bodyPr/>
          <a:lstStyle/>
          <a:p>
            <a:fld id="{1E347D1C-8629-4182-8A37-B0CFE054FDA0}" type="slidenum">
              <a:rPr lang="en-US" smtClean="0"/>
              <a:pPr/>
              <a:t>10</a:t>
            </a:fld>
            <a:endParaRPr lang="en-US"/>
          </a:p>
        </p:txBody>
      </p:sp>
      <p:pic>
        <p:nvPicPr>
          <p:cNvPr id="4" name="Imagen 3" descr="C:\Users\GeovannyFrancisco\Documents\MAESTRIA TESIS\Tesis\TESIS FINAL\Capitulos Tesis\CAPITULO III CARACTERIZACIÓN\ENSAYOS MECÁNICOS\FOTOS ENSAYOS\UPS\ENSAYOS PROBETAS TRACCIÓN FINALES\IMG-20171005-WA003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990600"/>
            <a:ext cx="2819400" cy="4120832"/>
          </a:xfrm>
          <a:prstGeom prst="rect">
            <a:avLst/>
          </a:prstGeom>
          <a:noFill/>
          <a:ln>
            <a:noFill/>
          </a:ln>
        </p:spPr>
      </p:pic>
      <p:pic>
        <p:nvPicPr>
          <p:cNvPr id="5" name="Imagen 4" descr="C:\Users\GeovannyFrancisco\Documents\MAESTRIA TESIS\Tesis\TESIS FINAL\Capitulos Tesis\CAPITULO III CARACTERIZACIÓN\ENSAYOS MECÁNICOS\FOTOS ENSAYOS\UPS\ENSAYOS PROBETAS TRACCIÓN ISOTROPIA\DSC05773.JPG"/>
          <p:cNvPicPr/>
          <p:nvPr/>
        </p:nvPicPr>
        <p:blipFill rotWithShape="1">
          <a:blip r:embed="rId3" cstate="print">
            <a:extLst>
              <a:ext uri="{28A0092B-C50C-407E-A947-70E740481C1C}">
                <a14:useLocalDpi xmlns:a14="http://schemas.microsoft.com/office/drawing/2010/main" val="0"/>
              </a:ext>
            </a:extLst>
          </a:blip>
          <a:srcRect l="5838" t="21454" r="2423" b="8856"/>
          <a:stretch/>
        </p:blipFill>
        <p:spPr bwMode="auto">
          <a:xfrm>
            <a:off x="4182570" y="2241927"/>
            <a:ext cx="4267200" cy="2625566"/>
          </a:xfrm>
          <a:prstGeom prst="rect">
            <a:avLst/>
          </a:prstGeom>
          <a:noFill/>
          <a:ln>
            <a:noFill/>
          </a:ln>
          <a:extLst>
            <a:ext uri="{53640926-AAD7-44D8-BBD7-CCE9431645EC}">
              <a14:shadowObscured xmlns:a14="http://schemas.microsoft.com/office/drawing/2010/main"/>
            </a:ext>
          </a:extLst>
        </p:spPr>
      </p:pic>
      <p:sp>
        <p:nvSpPr>
          <p:cNvPr id="6" name="Rectángulo 5"/>
          <p:cNvSpPr/>
          <p:nvPr/>
        </p:nvSpPr>
        <p:spPr>
          <a:xfrm>
            <a:off x="4495800" y="1330543"/>
            <a:ext cx="3640740" cy="461665"/>
          </a:xfrm>
          <a:prstGeom prst="rect">
            <a:avLst/>
          </a:prstGeom>
        </p:spPr>
        <p:txBody>
          <a:bodyPr wrap="none">
            <a:spAutoFit/>
          </a:bodyPr>
          <a:lstStyle/>
          <a:p>
            <a:r>
              <a:rPr lang="es-EC" sz="2400" dirty="0">
                <a:latin typeface="Times New Roman" panose="02020603050405020304" pitchFamily="18" charset="0"/>
                <a:ea typeface="Calibri" panose="020F0502020204030204" pitchFamily="34" charset="0"/>
              </a:rPr>
              <a:t>ASTM D3039/D3019M-14 </a:t>
            </a:r>
            <a:endParaRPr lang="es-EC" sz="2400" dirty="0"/>
          </a:p>
        </p:txBody>
      </p:sp>
    </p:spTree>
    <p:extLst>
      <p:ext uri="{BB962C8B-B14F-4D97-AF65-F5344CB8AC3E}">
        <p14:creationId xmlns:p14="http://schemas.microsoft.com/office/powerpoint/2010/main" val="425217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33571"/>
            <a:ext cx="8229600" cy="1143000"/>
          </a:xfrm>
        </p:spPr>
        <p:txBody>
          <a:bodyPr>
            <a:normAutofit/>
          </a:bodyPr>
          <a:lstStyle/>
          <a:p>
            <a:r>
              <a:rPr lang="es-EC" sz="2800" b="1" dirty="0" smtClean="0"/>
              <a:t>Procesamiento de datos ensayo a tracción </a:t>
            </a:r>
            <a:endParaRPr lang="es-EC" sz="2800" b="1" dirty="0"/>
          </a:p>
        </p:txBody>
      </p:sp>
      <p:sp>
        <p:nvSpPr>
          <p:cNvPr id="3" name="Marcador de número de diapositiva 2"/>
          <p:cNvSpPr>
            <a:spLocks noGrp="1"/>
          </p:cNvSpPr>
          <p:nvPr>
            <p:ph type="sldNum" sz="quarter" idx="12"/>
          </p:nvPr>
        </p:nvSpPr>
        <p:spPr/>
        <p:txBody>
          <a:bodyPr/>
          <a:lstStyle/>
          <a:p>
            <a:fld id="{1E347D1C-8629-4182-8A37-B0CFE054FDA0}" type="slidenum">
              <a:rPr lang="en-US" smtClean="0"/>
              <a:pPr/>
              <a:t>11</a:t>
            </a:fld>
            <a:endParaRPr lang="en-US"/>
          </a:p>
        </p:txBody>
      </p:sp>
      <p:pic>
        <p:nvPicPr>
          <p:cNvPr id="4" name="Imagen 3"/>
          <p:cNvPicPr/>
          <p:nvPr/>
        </p:nvPicPr>
        <p:blipFill rotWithShape="1">
          <a:blip r:embed="rId2"/>
          <a:srcRect l="18089" t="37309" r="41621" b="17960"/>
          <a:stretch/>
        </p:blipFill>
        <p:spPr bwMode="auto">
          <a:xfrm>
            <a:off x="465667" y="939485"/>
            <a:ext cx="3721100" cy="2323465"/>
          </a:xfrm>
          <a:prstGeom prst="rect">
            <a:avLst/>
          </a:prstGeom>
          <a:ln>
            <a:noFill/>
          </a:ln>
          <a:extLst>
            <a:ext uri="{53640926-AAD7-44D8-BBD7-CCE9431645EC}">
              <a14:shadowObscured xmlns:a14="http://schemas.microsoft.com/office/drawing/2010/main"/>
            </a:ext>
          </a:extLst>
        </p:spPr>
      </p:pic>
      <p:pic>
        <p:nvPicPr>
          <p:cNvPr id="5" name="Imagen 4"/>
          <p:cNvPicPr/>
          <p:nvPr/>
        </p:nvPicPr>
        <p:blipFill rotWithShape="1">
          <a:blip r:embed="rId3"/>
          <a:srcRect l="7588" t="16550" r="40435" b="38213"/>
          <a:stretch/>
        </p:blipFill>
        <p:spPr>
          <a:xfrm>
            <a:off x="4741227" y="900538"/>
            <a:ext cx="3623945" cy="2422525"/>
          </a:xfrm>
          <a:prstGeom prst="rect">
            <a:avLst/>
          </a:prstGeom>
        </p:spPr>
      </p:pic>
      <p:pic>
        <p:nvPicPr>
          <p:cNvPr id="6" name="Imagen 5"/>
          <p:cNvPicPr/>
          <p:nvPr/>
        </p:nvPicPr>
        <p:blipFill rotWithShape="1">
          <a:blip r:embed="rId4"/>
          <a:srcRect l="33031" t="32718" r="16981" b="13153"/>
          <a:stretch/>
        </p:blipFill>
        <p:spPr bwMode="auto">
          <a:xfrm>
            <a:off x="491067" y="3323063"/>
            <a:ext cx="4409440" cy="2686050"/>
          </a:xfrm>
          <a:prstGeom prst="rect">
            <a:avLst/>
          </a:prstGeom>
          <a:ln>
            <a:noFill/>
          </a:ln>
          <a:extLst>
            <a:ext uri="{53640926-AAD7-44D8-BBD7-CCE9431645EC}">
              <a14:shadowObscured xmlns:a14="http://schemas.microsoft.com/office/drawing/2010/main"/>
            </a:ext>
          </a:extLst>
        </p:spPr>
      </p:pic>
      <p:pic>
        <p:nvPicPr>
          <p:cNvPr id="7" name="Imagen 6"/>
          <p:cNvPicPr/>
          <p:nvPr/>
        </p:nvPicPr>
        <p:blipFill rotWithShape="1">
          <a:blip r:embed="rId3"/>
          <a:srcRect l="61879" t="22980" r="2878" b="34977"/>
          <a:stretch/>
        </p:blipFill>
        <p:spPr bwMode="auto">
          <a:xfrm>
            <a:off x="5334000" y="3400110"/>
            <a:ext cx="2685415" cy="24618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1178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23333" y="-228600"/>
            <a:ext cx="8229600" cy="1143000"/>
          </a:xfrm>
        </p:spPr>
        <p:txBody>
          <a:bodyPr>
            <a:normAutofit/>
          </a:bodyPr>
          <a:lstStyle/>
          <a:p>
            <a:r>
              <a:rPr lang="es-EC" sz="2800" b="1" dirty="0" smtClean="0"/>
              <a:t>Resultados ensayo a tracción</a:t>
            </a:r>
            <a:endParaRPr lang="es-EC" sz="2800" b="1" dirty="0"/>
          </a:p>
        </p:txBody>
      </p:sp>
      <p:sp>
        <p:nvSpPr>
          <p:cNvPr id="3" name="Marcador de número de diapositiva 2"/>
          <p:cNvSpPr>
            <a:spLocks noGrp="1"/>
          </p:cNvSpPr>
          <p:nvPr>
            <p:ph type="sldNum" sz="quarter" idx="12"/>
          </p:nvPr>
        </p:nvSpPr>
        <p:spPr/>
        <p:txBody>
          <a:bodyPr/>
          <a:lstStyle/>
          <a:p>
            <a:fld id="{1E347D1C-8629-4182-8A37-B0CFE054FDA0}" type="slidenum">
              <a:rPr lang="en-US" smtClean="0"/>
              <a:pPr/>
              <a:t>12</a:t>
            </a:fld>
            <a:endParaRPr lang="en-US"/>
          </a:p>
        </p:txBody>
      </p:sp>
      <p:pic>
        <p:nvPicPr>
          <p:cNvPr id="9" name="Imagen 8"/>
          <p:cNvPicPr>
            <a:picLocks noChangeAspect="1"/>
          </p:cNvPicPr>
          <p:nvPr/>
        </p:nvPicPr>
        <p:blipFill rotWithShape="1">
          <a:blip r:embed="rId2"/>
          <a:srcRect l="26667" t="37408" r="18333" b="27778"/>
          <a:stretch/>
        </p:blipFill>
        <p:spPr>
          <a:xfrm>
            <a:off x="1147232" y="633268"/>
            <a:ext cx="6781800" cy="2414732"/>
          </a:xfrm>
          <a:prstGeom prst="rect">
            <a:avLst/>
          </a:prstGeom>
        </p:spPr>
      </p:pic>
      <p:pic>
        <p:nvPicPr>
          <p:cNvPr id="11" name="Imagen 10"/>
          <p:cNvPicPr>
            <a:picLocks noChangeAspect="1"/>
          </p:cNvPicPr>
          <p:nvPr/>
        </p:nvPicPr>
        <p:blipFill rotWithShape="1">
          <a:blip r:embed="rId3"/>
          <a:srcRect l="26666" t="18889" r="16667" b="46296"/>
          <a:stretch/>
        </p:blipFill>
        <p:spPr>
          <a:xfrm>
            <a:off x="1147232" y="3480386"/>
            <a:ext cx="6781800" cy="2343710"/>
          </a:xfrm>
          <a:prstGeom prst="rect">
            <a:avLst/>
          </a:prstGeom>
        </p:spPr>
      </p:pic>
    </p:spTree>
    <p:extLst>
      <p:ext uri="{BB962C8B-B14F-4D97-AF65-F5344CB8AC3E}">
        <p14:creationId xmlns:p14="http://schemas.microsoft.com/office/powerpoint/2010/main" val="160642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1E347D1C-8629-4182-8A37-B0CFE054FDA0}" type="slidenum">
              <a:rPr lang="en-US" smtClean="0"/>
              <a:pPr/>
              <a:t>13</a:t>
            </a:fld>
            <a:endParaRPr lang="en-US"/>
          </a:p>
        </p:txBody>
      </p:sp>
      <p:pic>
        <p:nvPicPr>
          <p:cNvPr id="4" name="Imagen 3" descr="C:\Users\GeovannyFrancisco\Documents\MAESTRIA TESIS\Tesis\TESIS FINAL\Capitulos Tesis\CAPITULO III CARACTERIZACIÓN\ENSAYOS MECÁNICOS\FOTOS ENSAYOS\ESPE\ENSAYOS DE FLEXION FINALES\DSC05576.JPG"/>
          <p:cNvPicPr/>
          <p:nvPr/>
        </p:nvPicPr>
        <p:blipFill rotWithShape="1">
          <a:blip r:embed="rId2" cstate="print">
            <a:extLst>
              <a:ext uri="{28A0092B-C50C-407E-A947-70E740481C1C}">
                <a14:useLocalDpi xmlns:a14="http://schemas.microsoft.com/office/drawing/2010/main" val="0"/>
              </a:ext>
            </a:extLst>
          </a:blip>
          <a:srcRect l="11961" r="16410" b="23657"/>
          <a:stretch/>
        </p:blipFill>
        <p:spPr bwMode="auto">
          <a:xfrm>
            <a:off x="685800" y="1565490"/>
            <a:ext cx="3962400" cy="3429000"/>
          </a:xfrm>
          <a:prstGeom prst="rect">
            <a:avLst/>
          </a:prstGeom>
          <a:noFill/>
          <a:ln>
            <a:noFill/>
          </a:ln>
          <a:extLst>
            <a:ext uri="{53640926-AAD7-44D8-BBD7-CCE9431645EC}">
              <a14:shadowObscured xmlns:a14="http://schemas.microsoft.com/office/drawing/2010/main"/>
            </a:ext>
          </a:extLst>
        </p:spPr>
      </p:pic>
      <p:pic>
        <p:nvPicPr>
          <p:cNvPr id="5" name="Imagen 4" descr="C:\Users\GeovannyFrancisco\Documents\MAESTRIA TESIS\Tesis\TESIS FINAL\Capitulos Tesis\CAPITULO III CARACTERIZACIÓN\ENSAYOS MECÁNICOS\FOTOS ENSAYOS\ESPE\ENSAYOS DE FLEXION FINALES\DSC05582.JPG"/>
          <p:cNvPicPr/>
          <p:nvPr/>
        </p:nvPicPr>
        <p:blipFill rotWithShape="1">
          <a:blip r:embed="rId3" cstate="print">
            <a:extLst>
              <a:ext uri="{28A0092B-C50C-407E-A947-70E740481C1C}">
                <a14:useLocalDpi xmlns:a14="http://schemas.microsoft.com/office/drawing/2010/main" val="0"/>
              </a:ext>
            </a:extLst>
          </a:blip>
          <a:srcRect l="17514" t="4178" r="18551" b="1990"/>
          <a:stretch/>
        </p:blipFill>
        <p:spPr bwMode="auto">
          <a:xfrm>
            <a:off x="5638800" y="1981200"/>
            <a:ext cx="2621280" cy="3357245"/>
          </a:xfrm>
          <a:prstGeom prst="rect">
            <a:avLst/>
          </a:prstGeom>
          <a:noFill/>
          <a:ln>
            <a:noFill/>
          </a:ln>
          <a:extLst>
            <a:ext uri="{53640926-AAD7-44D8-BBD7-CCE9431645EC}">
              <a14:shadowObscured xmlns:a14="http://schemas.microsoft.com/office/drawing/2010/main"/>
            </a:ext>
          </a:extLst>
        </p:spPr>
      </p:pic>
      <p:sp>
        <p:nvSpPr>
          <p:cNvPr id="6" name="Título 1"/>
          <p:cNvSpPr>
            <a:spLocks noGrp="1"/>
          </p:cNvSpPr>
          <p:nvPr>
            <p:ph type="title"/>
          </p:nvPr>
        </p:nvSpPr>
        <p:spPr>
          <a:xfrm>
            <a:off x="304800" y="-248056"/>
            <a:ext cx="8229600" cy="1143000"/>
          </a:xfrm>
        </p:spPr>
        <p:txBody>
          <a:bodyPr>
            <a:normAutofit/>
          </a:bodyPr>
          <a:lstStyle/>
          <a:p>
            <a:r>
              <a:rPr lang="es-EC" sz="2800" b="1" dirty="0" smtClean="0"/>
              <a:t>Ensayos mecánicos flexión </a:t>
            </a:r>
            <a:endParaRPr lang="es-EC" sz="2800" b="1" dirty="0"/>
          </a:p>
        </p:txBody>
      </p:sp>
      <p:sp>
        <p:nvSpPr>
          <p:cNvPr id="7" name="Rectángulo 6"/>
          <p:cNvSpPr/>
          <p:nvPr/>
        </p:nvSpPr>
        <p:spPr>
          <a:xfrm>
            <a:off x="5046060" y="1092939"/>
            <a:ext cx="3640740" cy="461665"/>
          </a:xfrm>
          <a:prstGeom prst="rect">
            <a:avLst/>
          </a:prstGeom>
        </p:spPr>
        <p:txBody>
          <a:bodyPr wrap="none">
            <a:spAutoFit/>
          </a:bodyPr>
          <a:lstStyle/>
          <a:p>
            <a:r>
              <a:rPr lang="es-EC" sz="2400" dirty="0" smtClean="0">
                <a:latin typeface="Times New Roman" panose="02020603050405020304" pitchFamily="18" charset="0"/>
                <a:ea typeface="Calibri" panose="020F0502020204030204" pitchFamily="34" charset="0"/>
              </a:rPr>
              <a:t>ASTM D7264/D7264M-15 </a:t>
            </a:r>
            <a:endParaRPr lang="es-EC" sz="2400" dirty="0"/>
          </a:p>
        </p:txBody>
      </p:sp>
    </p:spTree>
    <p:extLst>
      <p:ext uri="{BB962C8B-B14F-4D97-AF65-F5344CB8AC3E}">
        <p14:creationId xmlns:p14="http://schemas.microsoft.com/office/powerpoint/2010/main" val="50533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33571"/>
            <a:ext cx="8229600" cy="1143000"/>
          </a:xfrm>
        </p:spPr>
        <p:txBody>
          <a:bodyPr>
            <a:normAutofit/>
          </a:bodyPr>
          <a:lstStyle/>
          <a:p>
            <a:r>
              <a:rPr lang="es-EC" sz="2800" b="1" dirty="0" smtClean="0"/>
              <a:t>Procesamiento de datos ensayo a flexión </a:t>
            </a:r>
            <a:endParaRPr lang="es-EC" sz="2800" b="1" dirty="0"/>
          </a:p>
        </p:txBody>
      </p:sp>
      <p:sp>
        <p:nvSpPr>
          <p:cNvPr id="3" name="Marcador de número de diapositiva 2"/>
          <p:cNvSpPr>
            <a:spLocks noGrp="1"/>
          </p:cNvSpPr>
          <p:nvPr>
            <p:ph type="sldNum" sz="quarter" idx="12"/>
          </p:nvPr>
        </p:nvSpPr>
        <p:spPr/>
        <p:txBody>
          <a:bodyPr/>
          <a:lstStyle/>
          <a:p>
            <a:fld id="{1E347D1C-8629-4182-8A37-B0CFE054FDA0}" type="slidenum">
              <a:rPr lang="en-US" smtClean="0"/>
              <a:pPr/>
              <a:t>14</a:t>
            </a:fld>
            <a:endParaRPr lang="en-US"/>
          </a:p>
        </p:txBody>
      </p:sp>
      <p:pic>
        <p:nvPicPr>
          <p:cNvPr id="8" name="Imagen 7"/>
          <p:cNvPicPr/>
          <p:nvPr/>
        </p:nvPicPr>
        <p:blipFill rotWithShape="1">
          <a:blip r:embed="rId2"/>
          <a:srcRect l="47778" t="28971" r="7435" b="21118"/>
          <a:stretch/>
        </p:blipFill>
        <p:spPr bwMode="auto">
          <a:xfrm>
            <a:off x="304800" y="909430"/>
            <a:ext cx="4006850" cy="2487186"/>
          </a:xfrm>
          <a:prstGeom prst="rect">
            <a:avLst/>
          </a:prstGeom>
          <a:ln>
            <a:noFill/>
          </a:ln>
          <a:extLst>
            <a:ext uri="{53640926-AAD7-44D8-BBD7-CCE9431645EC}">
              <a14:shadowObscured xmlns:a14="http://schemas.microsoft.com/office/drawing/2010/main"/>
            </a:ext>
          </a:extLst>
        </p:spPr>
      </p:pic>
      <p:pic>
        <p:nvPicPr>
          <p:cNvPr id="9" name="Imagen 8"/>
          <p:cNvPicPr/>
          <p:nvPr/>
        </p:nvPicPr>
        <p:blipFill rotWithShape="1">
          <a:blip r:embed="rId3"/>
          <a:srcRect l="47595" t="29258" r="7922" b="22266"/>
          <a:stretch/>
        </p:blipFill>
        <p:spPr bwMode="auto">
          <a:xfrm>
            <a:off x="4540250" y="3200400"/>
            <a:ext cx="4146550" cy="2667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8364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23333" y="-228600"/>
            <a:ext cx="8229600" cy="1143000"/>
          </a:xfrm>
        </p:spPr>
        <p:txBody>
          <a:bodyPr>
            <a:normAutofit/>
          </a:bodyPr>
          <a:lstStyle/>
          <a:p>
            <a:r>
              <a:rPr lang="es-EC" sz="2800" b="1" dirty="0" smtClean="0"/>
              <a:t>Resultados ensayo a flexión</a:t>
            </a:r>
            <a:endParaRPr lang="es-EC" sz="2800" b="1" dirty="0"/>
          </a:p>
        </p:txBody>
      </p:sp>
      <p:sp>
        <p:nvSpPr>
          <p:cNvPr id="3" name="Marcador de número de diapositiva 2"/>
          <p:cNvSpPr>
            <a:spLocks noGrp="1"/>
          </p:cNvSpPr>
          <p:nvPr>
            <p:ph type="sldNum" sz="quarter" idx="12"/>
          </p:nvPr>
        </p:nvSpPr>
        <p:spPr/>
        <p:txBody>
          <a:bodyPr/>
          <a:lstStyle/>
          <a:p>
            <a:fld id="{1E347D1C-8629-4182-8A37-B0CFE054FDA0}" type="slidenum">
              <a:rPr lang="en-US" smtClean="0"/>
              <a:pPr/>
              <a:t>15</a:t>
            </a:fld>
            <a:endParaRPr lang="en-US"/>
          </a:p>
        </p:txBody>
      </p:sp>
      <p:pic>
        <p:nvPicPr>
          <p:cNvPr id="4" name="Imagen 3"/>
          <p:cNvPicPr>
            <a:picLocks noChangeAspect="1"/>
          </p:cNvPicPr>
          <p:nvPr/>
        </p:nvPicPr>
        <p:blipFill rotWithShape="1">
          <a:blip r:embed="rId2"/>
          <a:srcRect l="26667" t="19630" r="34583" b="46296"/>
          <a:stretch/>
        </p:blipFill>
        <p:spPr>
          <a:xfrm>
            <a:off x="1992086" y="637458"/>
            <a:ext cx="5181600" cy="2562942"/>
          </a:xfrm>
          <a:prstGeom prst="rect">
            <a:avLst/>
          </a:prstGeom>
        </p:spPr>
      </p:pic>
      <p:pic>
        <p:nvPicPr>
          <p:cNvPr id="5" name="Imagen 4"/>
          <p:cNvPicPr>
            <a:picLocks noChangeAspect="1"/>
          </p:cNvPicPr>
          <p:nvPr/>
        </p:nvPicPr>
        <p:blipFill rotWithShape="1">
          <a:blip r:embed="rId3"/>
          <a:srcRect l="26250" t="26296" r="34583" b="39630"/>
          <a:stretch/>
        </p:blipFill>
        <p:spPr>
          <a:xfrm>
            <a:off x="1992086" y="3200400"/>
            <a:ext cx="5351171" cy="2618658"/>
          </a:xfrm>
          <a:prstGeom prst="rect">
            <a:avLst/>
          </a:prstGeom>
        </p:spPr>
      </p:pic>
    </p:spTree>
    <p:extLst>
      <p:ext uri="{BB962C8B-B14F-4D97-AF65-F5344CB8AC3E}">
        <p14:creationId xmlns:p14="http://schemas.microsoft.com/office/powerpoint/2010/main" val="168585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78971" y="-274590"/>
            <a:ext cx="8229600" cy="1143000"/>
          </a:xfrm>
        </p:spPr>
        <p:txBody>
          <a:bodyPr>
            <a:normAutofit/>
          </a:bodyPr>
          <a:lstStyle/>
          <a:p>
            <a:r>
              <a:rPr lang="es-EC" sz="2800" b="1" dirty="0"/>
              <a:t>Análisis de isotropía por ANOVA</a:t>
            </a:r>
          </a:p>
        </p:txBody>
      </p:sp>
      <p:sp>
        <p:nvSpPr>
          <p:cNvPr id="3" name="Marcador de número de diapositiva 2"/>
          <p:cNvSpPr>
            <a:spLocks noGrp="1"/>
          </p:cNvSpPr>
          <p:nvPr>
            <p:ph type="sldNum" sz="quarter" idx="12"/>
          </p:nvPr>
        </p:nvSpPr>
        <p:spPr/>
        <p:txBody>
          <a:bodyPr/>
          <a:lstStyle/>
          <a:p>
            <a:fld id="{1E347D1C-8629-4182-8A37-B0CFE054FDA0}" type="slidenum">
              <a:rPr lang="en-US" smtClean="0"/>
              <a:pPr/>
              <a:t>16</a:t>
            </a:fld>
            <a:endParaRPr lang="en-US"/>
          </a:p>
        </p:txBody>
      </p:sp>
      <p:pic>
        <p:nvPicPr>
          <p:cNvPr id="5" name="Imagen 4"/>
          <p:cNvPicPr>
            <a:picLocks noChangeAspect="1"/>
          </p:cNvPicPr>
          <p:nvPr/>
        </p:nvPicPr>
        <p:blipFill rotWithShape="1">
          <a:blip r:embed="rId2"/>
          <a:srcRect l="26666" t="29259" r="16667" b="25555"/>
          <a:stretch/>
        </p:blipFill>
        <p:spPr>
          <a:xfrm>
            <a:off x="304800" y="1385046"/>
            <a:ext cx="8434465" cy="3783106"/>
          </a:xfrm>
          <a:prstGeom prst="rect">
            <a:avLst/>
          </a:prstGeom>
        </p:spPr>
      </p:pic>
      <p:pic>
        <p:nvPicPr>
          <p:cNvPr id="6" name="5 Imagen" descr="C:\Users\GiovanniFrancisco\Desktop\MAESTRIA TESIS\Tesis\TESIS FINAL\Capitulos Tesis\CAPITULO III CARACTERIZACIÓN\ENSAYOS MECÁNICOS\FOTOS ENSAYOS\FABRICACIÓN DE PROBETAS\Fabricación probetas preliminares\DSC05422.JPG"/>
          <p:cNvPicPr/>
          <p:nvPr/>
        </p:nvPicPr>
        <p:blipFill rotWithShape="1">
          <a:blip r:embed="rId3" cstate="print">
            <a:extLst>
              <a:ext uri="{28A0092B-C50C-407E-A947-70E740481C1C}">
                <a14:useLocalDpi xmlns:a14="http://schemas.microsoft.com/office/drawing/2010/main" val="0"/>
              </a:ext>
            </a:extLst>
          </a:blip>
          <a:srcRect t="21022"/>
          <a:stretch/>
        </p:blipFill>
        <p:spPr bwMode="auto">
          <a:xfrm>
            <a:off x="6421269" y="1385046"/>
            <a:ext cx="2624919" cy="175259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3002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91180"/>
            <a:ext cx="8229600" cy="1143000"/>
          </a:xfrm>
        </p:spPr>
        <p:txBody>
          <a:bodyPr>
            <a:normAutofit/>
          </a:bodyPr>
          <a:lstStyle/>
          <a:p>
            <a:r>
              <a:rPr lang="es-EC" sz="2800" b="1" dirty="0" smtClean="0"/>
              <a:t>Conclusiones </a:t>
            </a:r>
            <a:endParaRPr lang="es-EC" sz="2800" b="1" dirty="0"/>
          </a:p>
        </p:txBody>
      </p:sp>
      <p:sp>
        <p:nvSpPr>
          <p:cNvPr id="3" name="Marcador de número de diapositiva 2"/>
          <p:cNvSpPr>
            <a:spLocks noGrp="1"/>
          </p:cNvSpPr>
          <p:nvPr>
            <p:ph type="sldNum" sz="quarter" idx="12"/>
          </p:nvPr>
        </p:nvSpPr>
        <p:spPr/>
        <p:txBody>
          <a:bodyPr/>
          <a:lstStyle/>
          <a:p>
            <a:fld id="{1E347D1C-8629-4182-8A37-B0CFE054FDA0}" type="slidenum">
              <a:rPr lang="en-US" smtClean="0"/>
              <a:pPr/>
              <a:t>17</a:t>
            </a:fld>
            <a:endParaRPr lang="en-US"/>
          </a:p>
        </p:txBody>
      </p:sp>
      <p:sp>
        <p:nvSpPr>
          <p:cNvPr id="4" name="Rectángulo 3"/>
          <p:cNvSpPr/>
          <p:nvPr/>
        </p:nvSpPr>
        <p:spPr>
          <a:xfrm>
            <a:off x="152400" y="685800"/>
            <a:ext cx="8534400" cy="3323987"/>
          </a:xfrm>
          <a:prstGeom prst="rect">
            <a:avLst/>
          </a:prstGeom>
        </p:spPr>
        <p:txBody>
          <a:bodyPr wrap="square">
            <a:spAutoFit/>
          </a:bodyPr>
          <a:lstStyle/>
          <a:p>
            <a:pPr marL="342900" lvl="0" indent="-342900" algn="just">
              <a:lnSpc>
                <a:spcPct val="150000"/>
              </a:lnSpc>
              <a:spcAft>
                <a:spcPts val="0"/>
              </a:spcAft>
              <a:buFont typeface="+mj-lt"/>
              <a:buAutoNum type="arabicPeriod"/>
            </a:pPr>
            <a:r>
              <a:rPr lang="es-EC" sz="2000" dirty="0">
                <a:latin typeface="Times New Roman" panose="02020603050405020304" pitchFamily="18" charset="0"/>
                <a:ea typeface="Calibri" panose="020F0502020204030204" pitchFamily="34" charset="0"/>
                <a:cs typeface="Times New Roman" panose="02020603050405020304" pitchFamily="18" charset="0"/>
              </a:rPr>
              <a:t>En la validación de los ensayos de tracción con investigaciones semejantes se evidencia que tanto la resistencia a la tracción (Su) como el módulo de elasticidad (E) los valores están muy cercanos a los que obtuvimos en nuestros ensayos, adicionalmente con el uso de extensómetro pudimos obtener el coeficiente de </a:t>
            </a:r>
            <a:r>
              <a:rPr lang="es-EC" sz="2000" dirty="0" err="1">
                <a:latin typeface="Times New Roman" panose="02020603050405020304" pitchFamily="18" charset="0"/>
                <a:ea typeface="Calibri" panose="020F0502020204030204" pitchFamily="34" charset="0"/>
                <a:cs typeface="Times New Roman" panose="02020603050405020304" pitchFamily="18" charset="0"/>
              </a:rPr>
              <a:t>Poisson</a:t>
            </a:r>
            <a:r>
              <a:rPr lang="es-EC" sz="2000" dirty="0">
                <a:latin typeface="Times New Roman" panose="02020603050405020304" pitchFamily="18" charset="0"/>
                <a:ea typeface="Calibri" panose="020F0502020204030204" pitchFamily="34" charset="0"/>
                <a:cs typeface="Times New Roman" panose="02020603050405020304" pitchFamily="18" charset="0"/>
              </a:rPr>
              <a:t>. Los resultados obtenidos son confiables para ingresarlos como propiedades del material en la simulación estructural del alerón. </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ángulo 4"/>
          <p:cNvSpPr/>
          <p:nvPr/>
        </p:nvSpPr>
        <p:spPr>
          <a:xfrm>
            <a:off x="134203" y="4107976"/>
            <a:ext cx="8534400" cy="1938992"/>
          </a:xfrm>
          <a:prstGeom prst="rect">
            <a:avLst/>
          </a:prstGeom>
        </p:spPr>
        <p:txBody>
          <a:bodyPr wrap="square">
            <a:spAutoFit/>
          </a:bodyPr>
          <a:lstStyle/>
          <a:p>
            <a:pPr marL="457200" lvl="0" indent="-457200" algn="just">
              <a:lnSpc>
                <a:spcPct val="150000"/>
              </a:lnSpc>
              <a:spcAft>
                <a:spcPts val="0"/>
              </a:spcAft>
              <a:buFont typeface="+mj-lt"/>
              <a:buAutoNum type="arabicPeriod" startAt="2"/>
            </a:pPr>
            <a:r>
              <a:rPr lang="es-EC" sz="2000" dirty="0" smtClean="0">
                <a:latin typeface="Times New Roman" panose="02020603050405020304" pitchFamily="18" charset="0"/>
                <a:ea typeface="Calibri" panose="020F0502020204030204" pitchFamily="34" charset="0"/>
                <a:cs typeface="Times New Roman" panose="02020603050405020304" pitchFamily="18" charset="0"/>
              </a:rPr>
              <a:t>Es </a:t>
            </a:r>
            <a:r>
              <a:rPr lang="es-EC" sz="2000" dirty="0">
                <a:latin typeface="Times New Roman" panose="02020603050405020304" pitchFamily="18" charset="0"/>
                <a:ea typeface="Calibri" panose="020F0502020204030204" pitchFamily="34" charset="0"/>
                <a:cs typeface="Times New Roman" panose="02020603050405020304" pitchFamily="18" charset="0"/>
              </a:rPr>
              <a:t>probable que el rechazo de la hipótesis de isotropía del ANOVA involucre otros  </a:t>
            </a:r>
            <a:r>
              <a:rPr lang="es-EC" sz="2000" dirty="0" smtClean="0">
                <a:latin typeface="Times New Roman" panose="02020603050405020304" pitchFamily="18" charset="0"/>
                <a:ea typeface="Calibri" panose="020F0502020204030204" pitchFamily="34" charset="0"/>
                <a:cs typeface="Times New Roman" panose="02020603050405020304" pitchFamily="18" charset="0"/>
              </a:rPr>
              <a:t>factores </a:t>
            </a:r>
            <a:r>
              <a:rPr lang="es-EC" sz="2000" dirty="0">
                <a:latin typeface="Times New Roman" panose="02020603050405020304" pitchFamily="18" charset="0"/>
                <a:ea typeface="Calibri" panose="020F0502020204030204" pitchFamily="34" charset="0"/>
                <a:cs typeface="Times New Roman" panose="02020603050405020304" pitchFamily="18" charset="0"/>
              </a:rPr>
              <a:t>como la diferencia geométrica de las probetas en su fabricación,  </a:t>
            </a:r>
            <a:r>
              <a:rPr lang="es-EC" sz="2000" dirty="0" smtClean="0">
                <a:latin typeface="Times New Roman" panose="02020603050405020304" pitchFamily="18" charset="0"/>
                <a:ea typeface="Calibri" panose="020F0502020204030204" pitchFamily="34" charset="0"/>
                <a:cs typeface="Times New Roman" panose="02020603050405020304" pitchFamily="18" charset="0"/>
              </a:rPr>
              <a:t>   resbalamiento </a:t>
            </a:r>
            <a:r>
              <a:rPr lang="es-EC" sz="2000" dirty="0" err="1">
                <a:latin typeface="Times New Roman" panose="02020603050405020304" pitchFamily="18" charset="0"/>
                <a:ea typeface="Calibri" panose="020F0502020204030204" pitchFamily="34" charset="0"/>
                <a:cs typeface="Times New Roman" panose="02020603050405020304" pitchFamily="18" charset="0"/>
              </a:rPr>
              <a:t>grips</a:t>
            </a:r>
            <a:r>
              <a:rPr lang="es-EC" sz="2000" dirty="0">
                <a:latin typeface="Times New Roman" panose="02020603050405020304" pitchFamily="18" charset="0"/>
                <a:ea typeface="Calibri" panose="020F0502020204030204" pitchFamily="34" charset="0"/>
                <a:cs typeface="Times New Roman" panose="02020603050405020304" pitchFamily="18" charset="0"/>
              </a:rPr>
              <a:t> de sujeción, o se requiera de una muestra mayor de probetas. </a:t>
            </a:r>
          </a:p>
        </p:txBody>
      </p:sp>
    </p:spTree>
    <p:extLst>
      <p:ext uri="{BB962C8B-B14F-4D97-AF65-F5344CB8AC3E}">
        <p14:creationId xmlns:p14="http://schemas.microsoft.com/office/powerpoint/2010/main" val="285452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8600" y="2971800"/>
            <a:ext cx="8763000" cy="1362075"/>
          </a:xfrm>
        </p:spPr>
        <p:txBody>
          <a:bodyPr/>
          <a:lstStyle/>
          <a:p>
            <a:r>
              <a:rPr lang="es-EC" dirty="0" smtClean="0"/>
              <a:t>DIGITALIZACIÓN 3D Y MODELACIÓN CAD</a:t>
            </a:r>
            <a:endParaRPr lang="es-EC" dirty="0"/>
          </a:p>
        </p:txBody>
      </p:sp>
      <p:sp>
        <p:nvSpPr>
          <p:cNvPr id="4" name="Marcador de número de diapositiva 3"/>
          <p:cNvSpPr>
            <a:spLocks noGrp="1"/>
          </p:cNvSpPr>
          <p:nvPr>
            <p:ph type="sldNum" sz="quarter" idx="12"/>
          </p:nvPr>
        </p:nvSpPr>
        <p:spPr/>
        <p:txBody>
          <a:bodyPr/>
          <a:lstStyle/>
          <a:p>
            <a:fld id="{1E347D1C-8629-4182-8A37-B0CFE054FDA0}" type="slidenum">
              <a:rPr lang="en-US" smtClean="0"/>
              <a:pPr/>
              <a:t>18</a:t>
            </a:fld>
            <a:endParaRPr lang="en-US"/>
          </a:p>
        </p:txBody>
      </p:sp>
    </p:spTree>
    <p:extLst>
      <p:ext uri="{BB962C8B-B14F-4D97-AF65-F5344CB8AC3E}">
        <p14:creationId xmlns:p14="http://schemas.microsoft.com/office/powerpoint/2010/main" val="3073591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91180"/>
            <a:ext cx="8229600" cy="1143000"/>
          </a:xfrm>
        </p:spPr>
        <p:txBody>
          <a:bodyPr>
            <a:normAutofit/>
          </a:bodyPr>
          <a:lstStyle/>
          <a:p>
            <a:r>
              <a:rPr lang="es-EC" sz="2800" b="1" dirty="0" smtClean="0"/>
              <a:t>Escaneo 3D del vehículo</a:t>
            </a:r>
            <a:endParaRPr lang="es-EC" sz="2800" b="1" dirty="0"/>
          </a:p>
        </p:txBody>
      </p:sp>
      <p:sp>
        <p:nvSpPr>
          <p:cNvPr id="3" name="Marcador de número de diapositiva 2"/>
          <p:cNvSpPr>
            <a:spLocks noGrp="1"/>
          </p:cNvSpPr>
          <p:nvPr>
            <p:ph type="sldNum" sz="quarter" idx="12"/>
          </p:nvPr>
        </p:nvSpPr>
        <p:spPr/>
        <p:txBody>
          <a:bodyPr/>
          <a:lstStyle/>
          <a:p>
            <a:fld id="{1E347D1C-8629-4182-8A37-B0CFE054FDA0}" type="slidenum">
              <a:rPr lang="en-US" smtClean="0"/>
              <a:pPr/>
              <a:t>19</a:t>
            </a:fld>
            <a:endParaRPr lang="en-US"/>
          </a:p>
        </p:txBody>
      </p:sp>
      <p:pic>
        <p:nvPicPr>
          <p:cNvPr id="4" name="Imagen 3"/>
          <p:cNvPicPr/>
          <p:nvPr/>
        </p:nvPicPr>
        <p:blipFill rotWithShape="1">
          <a:blip r:embed="rId2" cstate="print">
            <a:extLst>
              <a:ext uri="{28A0092B-C50C-407E-A947-70E740481C1C}">
                <a14:useLocalDpi xmlns:a14="http://schemas.microsoft.com/office/drawing/2010/main" val="0"/>
              </a:ext>
            </a:extLst>
          </a:blip>
          <a:srcRect t="18654" r="15937"/>
          <a:stretch/>
        </p:blipFill>
        <p:spPr bwMode="auto">
          <a:xfrm>
            <a:off x="1905000" y="1066800"/>
            <a:ext cx="5562600" cy="444023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7706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3400" y="-4763"/>
            <a:ext cx="8229600" cy="1143000"/>
          </a:xfrm>
        </p:spPr>
        <p:txBody>
          <a:bodyPr>
            <a:normAutofit/>
          </a:bodyPr>
          <a:lstStyle/>
          <a:p>
            <a:pPr lvl="0"/>
            <a:r>
              <a:rPr lang="es-EC" sz="2800" b="1" dirty="0"/>
              <a:t>Definición del problema:</a:t>
            </a:r>
            <a:r>
              <a:rPr lang="es-EC" sz="2800" dirty="0"/>
              <a:t> </a:t>
            </a:r>
            <a:br>
              <a:rPr lang="es-EC" sz="2800" dirty="0"/>
            </a:br>
            <a:endParaRPr lang="es-EC" sz="2800" dirty="0"/>
          </a:p>
        </p:txBody>
      </p:sp>
      <p:sp>
        <p:nvSpPr>
          <p:cNvPr id="3" name="Marcador de contenido 2"/>
          <p:cNvSpPr>
            <a:spLocks noGrp="1"/>
          </p:cNvSpPr>
          <p:nvPr>
            <p:ph idx="1"/>
          </p:nvPr>
        </p:nvSpPr>
        <p:spPr>
          <a:xfrm>
            <a:off x="381000" y="3352800"/>
            <a:ext cx="8305800" cy="4267200"/>
          </a:xfrm>
        </p:spPr>
        <p:txBody>
          <a:bodyPr>
            <a:normAutofit/>
          </a:bodyPr>
          <a:lstStyle/>
          <a:p>
            <a:pPr algn="just"/>
            <a:r>
              <a:rPr lang="es-EC" sz="2400" dirty="0"/>
              <a:t>El uso limitado de materiales  compuestos de matriz poliéster con refuerzo de fibra de vidrio en el desarrollo de piezas para el sector automotriz ecuatoriano,  ha restringido  la incorporación de procesos de diseño y  manufactura por medio CAD / CAE / CAM  para el desarrollo e  innovación de nuevos productos. </a:t>
            </a:r>
          </a:p>
          <a:p>
            <a:pPr marL="0" indent="0">
              <a:buNone/>
            </a:pPr>
            <a:endParaRPr lang="es-EC" dirty="0"/>
          </a:p>
        </p:txBody>
      </p:sp>
      <p:sp>
        <p:nvSpPr>
          <p:cNvPr id="4" name="Marcador de número de diapositiva 3"/>
          <p:cNvSpPr>
            <a:spLocks noGrp="1"/>
          </p:cNvSpPr>
          <p:nvPr>
            <p:ph type="sldNum" sz="quarter" idx="12"/>
          </p:nvPr>
        </p:nvSpPr>
        <p:spPr/>
        <p:txBody>
          <a:bodyPr/>
          <a:lstStyle/>
          <a:p>
            <a:fld id="{1E347D1C-8629-4182-8A37-B0CFE054FDA0}" type="slidenum">
              <a:rPr lang="en-US" smtClean="0"/>
              <a:pPr/>
              <a:t>2</a:t>
            </a:fld>
            <a:endParaRPr lang="en-US"/>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990600"/>
            <a:ext cx="2205037" cy="2205037"/>
          </a:xfrm>
          <a:prstGeom prst="rect">
            <a:avLst/>
          </a:prstGeom>
        </p:spPr>
      </p:pic>
    </p:spTree>
    <p:extLst>
      <p:ext uri="{BB962C8B-B14F-4D97-AF65-F5344CB8AC3E}">
        <p14:creationId xmlns:p14="http://schemas.microsoft.com/office/powerpoint/2010/main" val="417936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91180"/>
            <a:ext cx="8229600" cy="1143000"/>
          </a:xfrm>
        </p:spPr>
        <p:txBody>
          <a:bodyPr>
            <a:normAutofit/>
          </a:bodyPr>
          <a:lstStyle/>
          <a:p>
            <a:r>
              <a:rPr lang="es-EC" sz="2800" b="1" dirty="0" smtClean="0"/>
              <a:t>Digitalización 3D</a:t>
            </a:r>
            <a:endParaRPr lang="es-EC" sz="2800" b="1" dirty="0"/>
          </a:p>
        </p:txBody>
      </p:sp>
      <p:sp>
        <p:nvSpPr>
          <p:cNvPr id="3" name="Marcador de número de diapositiva 2"/>
          <p:cNvSpPr>
            <a:spLocks noGrp="1"/>
          </p:cNvSpPr>
          <p:nvPr>
            <p:ph type="sldNum" sz="quarter" idx="12"/>
          </p:nvPr>
        </p:nvSpPr>
        <p:spPr/>
        <p:txBody>
          <a:bodyPr/>
          <a:lstStyle/>
          <a:p>
            <a:fld id="{1E347D1C-8629-4182-8A37-B0CFE054FDA0}" type="slidenum">
              <a:rPr lang="en-US" smtClean="0"/>
              <a:pPr/>
              <a:t>20</a:t>
            </a:fld>
            <a:endParaRPr lang="en-US"/>
          </a:p>
        </p:txBody>
      </p:sp>
      <p:pic>
        <p:nvPicPr>
          <p:cNvPr id="5" name="Imagen 4"/>
          <p:cNvPicPr/>
          <p:nvPr/>
        </p:nvPicPr>
        <p:blipFill rotWithShape="1">
          <a:blip r:embed="rId2"/>
          <a:srcRect l="28102" t="27682" r="14720" b="17171"/>
          <a:stretch/>
        </p:blipFill>
        <p:spPr bwMode="auto">
          <a:xfrm>
            <a:off x="457200" y="951820"/>
            <a:ext cx="8153399" cy="46869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8228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91180"/>
            <a:ext cx="8229600" cy="1143000"/>
          </a:xfrm>
        </p:spPr>
        <p:txBody>
          <a:bodyPr>
            <a:normAutofit/>
          </a:bodyPr>
          <a:lstStyle/>
          <a:p>
            <a:r>
              <a:rPr lang="es-EC" sz="2800" b="1" dirty="0" smtClean="0"/>
              <a:t>Modelación CAD</a:t>
            </a:r>
            <a:endParaRPr lang="es-EC" sz="2800" b="1" dirty="0"/>
          </a:p>
        </p:txBody>
      </p:sp>
      <p:sp>
        <p:nvSpPr>
          <p:cNvPr id="3" name="Marcador de número de diapositiva 2"/>
          <p:cNvSpPr>
            <a:spLocks noGrp="1"/>
          </p:cNvSpPr>
          <p:nvPr>
            <p:ph type="sldNum" sz="quarter" idx="12"/>
          </p:nvPr>
        </p:nvSpPr>
        <p:spPr/>
        <p:txBody>
          <a:bodyPr/>
          <a:lstStyle/>
          <a:p>
            <a:fld id="{1E347D1C-8629-4182-8A37-B0CFE054FDA0}" type="slidenum">
              <a:rPr lang="en-US" smtClean="0"/>
              <a:pPr/>
              <a:t>21</a:t>
            </a:fld>
            <a:endParaRPr lang="en-US"/>
          </a:p>
        </p:txBody>
      </p:sp>
      <p:pic>
        <p:nvPicPr>
          <p:cNvPr id="6" name="Imagen 5"/>
          <p:cNvPicPr/>
          <p:nvPr/>
        </p:nvPicPr>
        <p:blipFill rotWithShape="1">
          <a:blip r:embed="rId2"/>
          <a:srcRect l="29927" t="33953" r="15572" b="13927"/>
          <a:stretch/>
        </p:blipFill>
        <p:spPr bwMode="auto">
          <a:xfrm>
            <a:off x="435429" y="951820"/>
            <a:ext cx="8251371" cy="468085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0296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91180"/>
            <a:ext cx="8229600" cy="1143000"/>
          </a:xfrm>
        </p:spPr>
        <p:txBody>
          <a:bodyPr>
            <a:normAutofit/>
          </a:bodyPr>
          <a:lstStyle/>
          <a:p>
            <a:r>
              <a:rPr lang="es-EC" sz="2800" b="1" dirty="0" smtClean="0"/>
              <a:t>Diseño del alerón posterior</a:t>
            </a:r>
            <a:endParaRPr lang="es-EC" sz="2800" b="1" dirty="0"/>
          </a:p>
        </p:txBody>
      </p:sp>
      <p:sp>
        <p:nvSpPr>
          <p:cNvPr id="3" name="Marcador de número de diapositiva 2"/>
          <p:cNvSpPr>
            <a:spLocks noGrp="1"/>
          </p:cNvSpPr>
          <p:nvPr>
            <p:ph type="sldNum" sz="quarter" idx="12"/>
          </p:nvPr>
        </p:nvSpPr>
        <p:spPr/>
        <p:txBody>
          <a:bodyPr/>
          <a:lstStyle/>
          <a:p>
            <a:fld id="{1E347D1C-8629-4182-8A37-B0CFE054FDA0}" type="slidenum">
              <a:rPr lang="en-US" smtClean="0"/>
              <a:pPr/>
              <a:t>22</a:t>
            </a:fld>
            <a:endParaRPr lang="en-US"/>
          </a:p>
        </p:txBody>
      </p:sp>
      <p:pic>
        <p:nvPicPr>
          <p:cNvPr id="4" name="Imagen 3"/>
          <p:cNvPicPr/>
          <p:nvPr/>
        </p:nvPicPr>
        <p:blipFill rotWithShape="1">
          <a:blip r:embed="rId2">
            <a:extLst>
              <a:ext uri="{28A0092B-C50C-407E-A947-70E740481C1C}">
                <a14:useLocalDpi xmlns:a14="http://schemas.microsoft.com/office/drawing/2010/main" val="0"/>
              </a:ext>
            </a:extLst>
          </a:blip>
          <a:srcRect l="11800" t="28436" r="41971" b="17061"/>
          <a:stretch/>
        </p:blipFill>
        <p:spPr bwMode="auto">
          <a:xfrm>
            <a:off x="990600" y="962706"/>
            <a:ext cx="7467600" cy="449580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184124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91180"/>
            <a:ext cx="8229600" cy="1143000"/>
          </a:xfrm>
        </p:spPr>
        <p:txBody>
          <a:bodyPr>
            <a:normAutofit/>
          </a:bodyPr>
          <a:lstStyle/>
          <a:p>
            <a:r>
              <a:rPr lang="es-EC" sz="2800" b="1" dirty="0" smtClean="0"/>
              <a:t>Modelado alerones varios ángulos</a:t>
            </a:r>
            <a:endParaRPr lang="es-EC" sz="2800" b="1" dirty="0"/>
          </a:p>
        </p:txBody>
      </p:sp>
      <p:sp>
        <p:nvSpPr>
          <p:cNvPr id="3" name="Marcador de número de diapositiva 2"/>
          <p:cNvSpPr>
            <a:spLocks noGrp="1"/>
          </p:cNvSpPr>
          <p:nvPr>
            <p:ph type="sldNum" sz="quarter" idx="12"/>
          </p:nvPr>
        </p:nvSpPr>
        <p:spPr/>
        <p:txBody>
          <a:bodyPr/>
          <a:lstStyle/>
          <a:p>
            <a:fld id="{1E347D1C-8629-4182-8A37-B0CFE054FDA0}" type="slidenum">
              <a:rPr lang="en-US" smtClean="0"/>
              <a:pPr/>
              <a:t>23</a:t>
            </a:fld>
            <a:endParaRPr lang="en-US"/>
          </a:p>
        </p:txBody>
      </p:sp>
      <p:pic>
        <p:nvPicPr>
          <p:cNvPr id="4" name="Imagen 3"/>
          <p:cNvPicPr/>
          <p:nvPr/>
        </p:nvPicPr>
        <p:blipFill rotWithShape="1">
          <a:blip r:embed="rId2"/>
          <a:srcRect l="31265" t="29413" r="14598" b="15657"/>
          <a:stretch/>
        </p:blipFill>
        <p:spPr bwMode="auto">
          <a:xfrm>
            <a:off x="457200" y="1066800"/>
            <a:ext cx="8229600" cy="4800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9649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91180"/>
            <a:ext cx="8229600" cy="1143000"/>
          </a:xfrm>
        </p:spPr>
        <p:txBody>
          <a:bodyPr>
            <a:normAutofit/>
          </a:bodyPr>
          <a:lstStyle/>
          <a:p>
            <a:r>
              <a:rPr lang="es-EC" sz="2800" b="1" dirty="0" smtClean="0"/>
              <a:t>Generación de solido completo</a:t>
            </a:r>
            <a:endParaRPr lang="es-EC" sz="2800" b="1" dirty="0"/>
          </a:p>
        </p:txBody>
      </p:sp>
      <p:sp>
        <p:nvSpPr>
          <p:cNvPr id="3" name="Marcador de número de diapositiva 2"/>
          <p:cNvSpPr>
            <a:spLocks noGrp="1"/>
          </p:cNvSpPr>
          <p:nvPr>
            <p:ph type="sldNum" sz="quarter" idx="12"/>
          </p:nvPr>
        </p:nvSpPr>
        <p:spPr/>
        <p:txBody>
          <a:bodyPr/>
          <a:lstStyle/>
          <a:p>
            <a:fld id="{1E347D1C-8629-4182-8A37-B0CFE054FDA0}" type="slidenum">
              <a:rPr lang="en-US" smtClean="0"/>
              <a:pPr/>
              <a:t>24</a:t>
            </a:fld>
            <a:endParaRPr lang="en-US"/>
          </a:p>
        </p:txBody>
      </p:sp>
      <p:pic>
        <p:nvPicPr>
          <p:cNvPr id="4" name="Imagen 3"/>
          <p:cNvPicPr/>
          <p:nvPr/>
        </p:nvPicPr>
        <p:blipFill rotWithShape="1">
          <a:blip r:embed="rId2"/>
          <a:srcRect l="19465" t="28979" r="24452" b="15225"/>
          <a:stretch/>
        </p:blipFill>
        <p:spPr bwMode="auto">
          <a:xfrm>
            <a:off x="457200" y="951820"/>
            <a:ext cx="8077200" cy="47631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4984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91180"/>
            <a:ext cx="8229600" cy="1143000"/>
          </a:xfrm>
        </p:spPr>
        <p:txBody>
          <a:bodyPr>
            <a:normAutofit/>
          </a:bodyPr>
          <a:lstStyle/>
          <a:p>
            <a:r>
              <a:rPr lang="es-EC" sz="2800" b="1" dirty="0" smtClean="0"/>
              <a:t>Simplificación del solido</a:t>
            </a:r>
            <a:endParaRPr lang="es-EC" sz="2800" b="1" dirty="0"/>
          </a:p>
        </p:txBody>
      </p:sp>
      <p:sp>
        <p:nvSpPr>
          <p:cNvPr id="3" name="Marcador de número de diapositiva 2"/>
          <p:cNvSpPr>
            <a:spLocks noGrp="1"/>
          </p:cNvSpPr>
          <p:nvPr>
            <p:ph type="sldNum" sz="quarter" idx="12"/>
          </p:nvPr>
        </p:nvSpPr>
        <p:spPr/>
        <p:txBody>
          <a:bodyPr/>
          <a:lstStyle/>
          <a:p>
            <a:fld id="{1E347D1C-8629-4182-8A37-B0CFE054FDA0}" type="slidenum">
              <a:rPr lang="en-US" smtClean="0"/>
              <a:pPr/>
              <a:t>25</a:t>
            </a:fld>
            <a:endParaRPr lang="en-US"/>
          </a:p>
        </p:txBody>
      </p:sp>
      <p:pic>
        <p:nvPicPr>
          <p:cNvPr id="4" name="Imagen 3"/>
          <p:cNvPicPr/>
          <p:nvPr/>
        </p:nvPicPr>
        <p:blipFill rotWithShape="1">
          <a:blip r:embed="rId2"/>
          <a:srcRect t="9950"/>
          <a:stretch/>
        </p:blipFill>
        <p:spPr bwMode="auto">
          <a:xfrm>
            <a:off x="79100" y="685800"/>
            <a:ext cx="4616450" cy="2286000"/>
          </a:xfrm>
          <a:prstGeom prst="rect">
            <a:avLst/>
          </a:prstGeom>
          <a:ln>
            <a:noFill/>
          </a:ln>
          <a:extLst>
            <a:ext uri="{53640926-AAD7-44D8-BBD7-CCE9431645EC}">
              <a14:shadowObscured xmlns:a14="http://schemas.microsoft.com/office/drawing/2010/main"/>
            </a:ext>
          </a:extLst>
        </p:spPr>
      </p:pic>
      <p:pic>
        <p:nvPicPr>
          <p:cNvPr id="5" name="Imagen 4"/>
          <p:cNvPicPr/>
          <p:nvPr/>
        </p:nvPicPr>
        <p:blipFill>
          <a:blip r:embed="rId3"/>
          <a:stretch>
            <a:fillRect/>
          </a:stretch>
        </p:blipFill>
        <p:spPr>
          <a:xfrm>
            <a:off x="4800600" y="951820"/>
            <a:ext cx="4182110" cy="2275114"/>
          </a:xfrm>
          <a:prstGeom prst="rect">
            <a:avLst/>
          </a:prstGeom>
        </p:spPr>
      </p:pic>
      <p:pic>
        <p:nvPicPr>
          <p:cNvPr id="8" name="7 Imagen"/>
          <p:cNvPicPr/>
          <p:nvPr/>
        </p:nvPicPr>
        <p:blipFill rotWithShape="1">
          <a:blip r:embed="rId4"/>
          <a:srcRect l="18613" t="34819" r="54623" b="26038"/>
          <a:stretch/>
        </p:blipFill>
        <p:spPr bwMode="auto">
          <a:xfrm>
            <a:off x="520425" y="3174898"/>
            <a:ext cx="3733800" cy="2806700"/>
          </a:xfrm>
          <a:prstGeom prst="rect">
            <a:avLst/>
          </a:prstGeom>
          <a:ln>
            <a:noFill/>
          </a:ln>
          <a:extLst>
            <a:ext uri="{53640926-AAD7-44D8-BBD7-CCE9431645EC}">
              <a14:shadowObscured xmlns:a14="http://schemas.microsoft.com/office/drawing/2010/main"/>
            </a:ext>
          </a:extLst>
        </p:spPr>
      </p:pic>
      <p:pic>
        <p:nvPicPr>
          <p:cNvPr id="10" name="9 Imagen"/>
          <p:cNvPicPr/>
          <p:nvPr/>
        </p:nvPicPr>
        <p:blipFill rotWithShape="1">
          <a:blip r:embed="rId4"/>
          <a:srcRect l="47709" t="34948" r="28038" b="30428"/>
          <a:stretch/>
        </p:blipFill>
        <p:spPr bwMode="auto">
          <a:xfrm>
            <a:off x="4953000" y="3276600"/>
            <a:ext cx="3736075" cy="259108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3503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91180"/>
            <a:ext cx="8229600" cy="1143000"/>
          </a:xfrm>
        </p:spPr>
        <p:txBody>
          <a:bodyPr>
            <a:normAutofit/>
          </a:bodyPr>
          <a:lstStyle/>
          <a:p>
            <a:r>
              <a:rPr lang="es-EC" sz="2800" b="1" dirty="0" smtClean="0"/>
              <a:t>Conclusiones </a:t>
            </a:r>
            <a:endParaRPr lang="es-EC" sz="2800" b="1" dirty="0"/>
          </a:p>
        </p:txBody>
      </p:sp>
      <p:sp>
        <p:nvSpPr>
          <p:cNvPr id="3" name="Marcador de número de diapositiva 2"/>
          <p:cNvSpPr>
            <a:spLocks noGrp="1"/>
          </p:cNvSpPr>
          <p:nvPr>
            <p:ph type="sldNum" sz="quarter" idx="12"/>
          </p:nvPr>
        </p:nvSpPr>
        <p:spPr/>
        <p:txBody>
          <a:bodyPr/>
          <a:lstStyle/>
          <a:p>
            <a:fld id="{1E347D1C-8629-4182-8A37-B0CFE054FDA0}" type="slidenum">
              <a:rPr lang="en-US" smtClean="0"/>
              <a:pPr/>
              <a:t>26</a:t>
            </a:fld>
            <a:endParaRPr lang="en-US"/>
          </a:p>
        </p:txBody>
      </p:sp>
      <p:sp>
        <p:nvSpPr>
          <p:cNvPr id="4" name="Rectángulo 3"/>
          <p:cNvSpPr/>
          <p:nvPr/>
        </p:nvSpPr>
        <p:spPr>
          <a:xfrm>
            <a:off x="169460" y="1143000"/>
            <a:ext cx="8534400" cy="1421992"/>
          </a:xfrm>
          <a:prstGeom prst="rect">
            <a:avLst/>
          </a:prstGeom>
        </p:spPr>
        <p:txBody>
          <a:bodyPr wrap="square">
            <a:spAutoFit/>
          </a:bodyPr>
          <a:lstStyle/>
          <a:p>
            <a:pPr marL="342900" lvl="0" indent="-342900" algn="just">
              <a:lnSpc>
                <a:spcPct val="150000"/>
              </a:lnSpc>
              <a:spcAft>
                <a:spcPts val="0"/>
              </a:spcAft>
              <a:buFont typeface="+mj-lt"/>
              <a:buAutoNum type="arabicPeriod"/>
            </a:pPr>
            <a:r>
              <a:rPr lang="es-EC" sz="2000" dirty="0" smtClean="0">
                <a:latin typeface="Times New Roman" panose="02020603050405020304" pitchFamily="18" charset="0"/>
                <a:ea typeface="Calibri" panose="020F0502020204030204" pitchFamily="34" charset="0"/>
                <a:cs typeface="Times New Roman" panose="02020603050405020304" pitchFamily="18" charset="0"/>
              </a:rPr>
              <a:t>Con la finalidad de reducir los efectos de escaneo como huecos, ruidos o puntos de datos falsos; es indispensable que el escaneo se divida por secciones  con movimientos suaves evitando la efectividad de la luz solar o artificial.  </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0499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8600" y="2971800"/>
            <a:ext cx="8763000" cy="1362075"/>
          </a:xfrm>
        </p:spPr>
        <p:txBody>
          <a:bodyPr/>
          <a:lstStyle/>
          <a:p>
            <a:pPr algn="ctr"/>
            <a:r>
              <a:rPr lang="es-EC" dirty="0" smtClean="0"/>
              <a:t>Simulación </a:t>
            </a:r>
            <a:r>
              <a:rPr lang="es-EC" dirty="0" err="1" smtClean="0"/>
              <a:t>cfd</a:t>
            </a:r>
            <a:endParaRPr lang="es-EC" dirty="0"/>
          </a:p>
        </p:txBody>
      </p:sp>
      <p:sp>
        <p:nvSpPr>
          <p:cNvPr id="4" name="Marcador de número de diapositiva 3"/>
          <p:cNvSpPr>
            <a:spLocks noGrp="1"/>
          </p:cNvSpPr>
          <p:nvPr>
            <p:ph type="sldNum" sz="quarter" idx="12"/>
          </p:nvPr>
        </p:nvSpPr>
        <p:spPr/>
        <p:txBody>
          <a:bodyPr/>
          <a:lstStyle/>
          <a:p>
            <a:fld id="{1E347D1C-8629-4182-8A37-B0CFE054FDA0}" type="slidenum">
              <a:rPr lang="en-US" smtClean="0"/>
              <a:pPr/>
              <a:t>27</a:t>
            </a:fld>
            <a:endParaRPr lang="en-US"/>
          </a:p>
        </p:txBody>
      </p:sp>
    </p:spTree>
    <p:extLst>
      <p:ext uri="{BB962C8B-B14F-4D97-AF65-F5344CB8AC3E}">
        <p14:creationId xmlns:p14="http://schemas.microsoft.com/office/powerpoint/2010/main" val="13658178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91180"/>
            <a:ext cx="8229600" cy="1143000"/>
          </a:xfrm>
        </p:spPr>
        <p:txBody>
          <a:bodyPr>
            <a:normAutofit/>
          </a:bodyPr>
          <a:lstStyle/>
          <a:p>
            <a:r>
              <a:rPr lang="es-EC" sz="2800" b="1" dirty="0" smtClean="0"/>
              <a:t>Dominio computacional</a:t>
            </a:r>
            <a:endParaRPr lang="es-EC" sz="2800" b="1" dirty="0"/>
          </a:p>
        </p:txBody>
      </p:sp>
      <p:sp>
        <p:nvSpPr>
          <p:cNvPr id="3" name="Marcador de número de diapositiva 2"/>
          <p:cNvSpPr>
            <a:spLocks noGrp="1"/>
          </p:cNvSpPr>
          <p:nvPr>
            <p:ph type="sldNum" sz="quarter" idx="12"/>
          </p:nvPr>
        </p:nvSpPr>
        <p:spPr/>
        <p:txBody>
          <a:bodyPr/>
          <a:lstStyle/>
          <a:p>
            <a:fld id="{1E347D1C-8629-4182-8A37-B0CFE054FDA0}" type="slidenum">
              <a:rPr lang="en-US" smtClean="0"/>
              <a:pPr/>
              <a:t>28</a:t>
            </a:fld>
            <a:endParaRPr lang="en-US"/>
          </a:p>
        </p:txBody>
      </p:sp>
      <p:pic>
        <p:nvPicPr>
          <p:cNvPr id="4" name="Imagen 3"/>
          <p:cNvPicPr/>
          <p:nvPr/>
        </p:nvPicPr>
        <p:blipFill rotWithShape="1">
          <a:blip r:embed="rId2"/>
          <a:srcRect l="40343" t="30961" r="7916" b="11482"/>
          <a:stretch/>
        </p:blipFill>
        <p:spPr bwMode="auto">
          <a:xfrm>
            <a:off x="1447800" y="1006249"/>
            <a:ext cx="6324600" cy="425155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3530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91180"/>
            <a:ext cx="8229600" cy="1143000"/>
          </a:xfrm>
        </p:spPr>
        <p:txBody>
          <a:bodyPr>
            <a:normAutofit/>
          </a:bodyPr>
          <a:lstStyle/>
          <a:p>
            <a:r>
              <a:rPr lang="es-EC" sz="2800" b="1" dirty="0" smtClean="0"/>
              <a:t>Refinamiento del mallado</a:t>
            </a:r>
            <a:endParaRPr lang="es-EC" sz="2800" b="1" dirty="0"/>
          </a:p>
        </p:txBody>
      </p:sp>
      <p:sp>
        <p:nvSpPr>
          <p:cNvPr id="3" name="Marcador de número de diapositiva 2"/>
          <p:cNvSpPr>
            <a:spLocks noGrp="1"/>
          </p:cNvSpPr>
          <p:nvPr>
            <p:ph type="sldNum" sz="quarter" idx="12"/>
          </p:nvPr>
        </p:nvSpPr>
        <p:spPr/>
        <p:txBody>
          <a:bodyPr/>
          <a:lstStyle/>
          <a:p>
            <a:fld id="{1E347D1C-8629-4182-8A37-B0CFE054FDA0}" type="slidenum">
              <a:rPr lang="en-US" smtClean="0"/>
              <a:pPr/>
              <a:t>29</a:t>
            </a:fld>
            <a:endParaRPr lang="en-US"/>
          </a:p>
        </p:txBody>
      </p:sp>
      <p:pic>
        <p:nvPicPr>
          <p:cNvPr id="4" name="Imagen 3"/>
          <p:cNvPicPr/>
          <p:nvPr/>
        </p:nvPicPr>
        <p:blipFill rotWithShape="1">
          <a:blip r:embed="rId2"/>
          <a:srcRect l="24583" t="14593" r="5138" b="30444"/>
          <a:stretch/>
        </p:blipFill>
        <p:spPr bwMode="auto">
          <a:xfrm>
            <a:off x="468086" y="1066800"/>
            <a:ext cx="4864100" cy="2139950"/>
          </a:xfrm>
          <a:prstGeom prst="rect">
            <a:avLst/>
          </a:prstGeom>
          <a:ln>
            <a:noFill/>
          </a:ln>
          <a:extLst>
            <a:ext uri="{53640926-AAD7-44D8-BBD7-CCE9431645EC}">
              <a14:shadowObscured xmlns:a14="http://schemas.microsoft.com/office/drawing/2010/main"/>
            </a:ext>
          </a:extLst>
        </p:spPr>
      </p:pic>
      <p:pic>
        <p:nvPicPr>
          <p:cNvPr id="5" name="Imagen 4"/>
          <p:cNvPicPr/>
          <p:nvPr/>
        </p:nvPicPr>
        <p:blipFill rotWithShape="1">
          <a:blip r:embed="rId3"/>
          <a:srcRect l="24582" t="14593" r="5506" b="30296"/>
          <a:stretch/>
        </p:blipFill>
        <p:spPr bwMode="auto">
          <a:xfrm>
            <a:off x="3396161" y="3505200"/>
            <a:ext cx="5312410" cy="23558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7342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1E347D1C-8629-4182-8A37-B0CFE054FDA0}" type="slidenum">
              <a:rPr lang="en-US" smtClean="0"/>
              <a:pPr/>
              <a:t>3</a:t>
            </a:fld>
            <a:endParaRPr lang="en-US"/>
          </a:p>
        </p:txBody>
      </p:sp>
      <p:pic>
        <p:nvPicPr>
          <p:cNvPr id="3" name="Imagen 2"/>
          <p:cNvPicPr>
            <a:picLocks noChangeAspect="1"/>
          </p:cNvPicPr>
          <p:nvPr/>
        </p:nvPicPr>
        <p:blipFill rotWithShape="1">
          <a:blip r:embed="rId2"/>
          <a:srcRect l="23750" t="15925" r="20833" b="7778"/>
          <a:stretch/>
        </p:blipFill>
        <p:spPr>
          <a:xfrm>
            <a:off x="1295400" y="762000"/>
            <a:ext cx="6553200" cy="5075035"/>
          </a:xfrm>
          <a:prstGeom prst="rect">
            <a:avLst/>
          </a:prstGeom>
        </p:spPr>
      </p:pic>
      <p:sp>
        <p:nvSpPr>
          <p:cNvPr id="4" name="CuadroTexto 3"/>
          <p:cNvSpPr txBox="1"/>
          <p:nvPr/>
        </p:nvSpPr>
        <p:spPr>
          <a:xfrm>
            <a:off x="0" y="76200"/>
            <a:ext cx="9304342" cy="461665"/>
          </a:xfrm>
          <a:prstGeom prst="rect">
            <a:avLst/>
          </a:prstGeom>
          <a:noFill/>
        </p:spPr>
        <p:txBody>
          <a:bodyPr wrap="none" rtlCol="0">
            <a:spAutoFit/>
          </a:bodyPr>
          <a:lstStyle/>
          <a:p>
            <a:r>
              <a:rPr lang="es-EC" sz="2400" dirty="0" smtClean="0"/>
              <a:t>Autopartes fabricadas con matriz poliéster con refuerzo de fibra de vidrio</a:t>
            </a:r>
            <a:endParaRPr lang="es-EC" sz="2400" dirty="0"/>
          </a:p>
        </p:txBody>
      </p:sp>
    </p:spTree>
    <p:extLst>
      <p:ext uri="{BB962C8B-B14F-4D97-AF65-F5344CB8AC3E}">
        <p14:creationId xmlns:p14="http://schemas.microsoft.com/office/powerpoint/2010/main" val="4220374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91180"/>
            <a:ext cx="8229600" cy="1143000"/>
          </a:xfrm>
        </p:spPr>
        <p:txBody>
          <a:bodyPr>
            <a:normAutofit/>
          </a:bodyPr>
          <a:lstStyle/>
          <a:p>
            <a:r>
              <a:rPr lang="es-EC" sz="2800" b="1" dirty="0" smtClean="0"/>
              <a:t>Velocidad de ingreso de aire</a:t>
            </a:r>
            <a:endParaRPr lang="es-EC" sz="2800" b="1" dirty="0"/>
          </a:p>
        </p:txBody>
      </p:sp>
      <p:sp>
        <p:nvSpPr>
          <p:cNvPr id="3" name="Marcador de número de diapositiva 2"/>
          <p:cNvSpPr>
            <a:spLocks noGrp="1"/>
          </p:cNvSpPr>
          <p:nvPr>
            <p:ph type="sldNum" sz="quarter" idx="12"/>
          </p:nvPr>
        </p:nvSpPr>
        <p:spPr/>
        <p:txBody>
          <a:bodyPr/>
          <a:lstStyle/>
          <a:p>
            <a:fld id="{1E347D1C-8629-4182-8A37-B0CFE054FDA0}" type="slidenum">
              <a:rPr lang="en-US" smtClean="0"/>
              <a:pPr/>
              <a:t>30</a:t>
            </a:fld>
            <a:endParaRPr lang="en-US"/>
          </a:p>
        </p:txBody>
      </p:sp>
      <p:pic>
        <p:nvPicPr>
          <p:cNvPr id="4" name="17 Imagen"/>
          <p:cNvPicPr/>
          <p:nvPr/>
        </p:nvPicPr>
        <p:blipFill>
          <a:blip r:embed="rId2"/>
          <a:stretch>
            <a:fillRect/>
          </a:stretch>
        </p:blipFill>
        <p:spPr>
          <a:xfrm>
            <a:off x="381000" y="1600200"/>
            <a:ext cx="4601210" cy="2917825"/>
          </a:xfrm>
          <a:prstGeom prst="rect">
            <a:avLst/>
          </a:prstGeom>
        </p:spPr>
      </p:pic>
      <p:pic>
        <p:nvPicPr>
          <p:cNvPr id="5" name="Imagen 4"/>
          <p:cNvPicPr/>
          <p:nvPr/>
        </p:nvPicPr>
        <p:blipFill rotWithShape="1">
          <a:blip r:embed="rId3"/>
          <a:srcRect l="1983" t="34927" r="71519" b="21243"/>
          <a:stretch/>
        </p:blipFill>
        <p:spPr bwMode="auto">
          <a:xfrm>
            <a:off x="5410200" y="1219200"/>
            <a:ext cx="3428895" cy="349980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1916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91180"/>
            <a:ext cx="8229600" cy="1143000"/>
          </a:xfrm>
        </p:spPr>
        <p:txBody>
          <a:bodyPr>
            <a:normAutofit/>
          </a:bodyPr>
          <a:lstStyle/>
          <a:p>
            <a:r>
              <a:rPr lang="es-EC" sz="2800" b="1" dirty="0" smtClean="0"/>
              <a:t>Ajuste del valor de </a:t>
            </a:r>
            <a:r>
              <a:rPr lang="es-ES" sz="2800" b="1" dirty="0"/>
              <a:t>y</a:t>
            </a:r>
            <a:r>
              <a:rPr lang="es-ES" sz="2800" b="1" baseline="30000" dirty="0" smtClean="0"/>
              <a:t>+</a:t>
            </a:r>
            <a:r>
              <a:rPr lang="es-ES" sz="2800" b="1" dirty="0" smtClean="0"/>
              <a:t> al valor objetivo </a:t>
            </a:r>
            <a:endParaRPr lang="es-EC" sz="2800" b="1" dirty="0"/>
          </a:p>
        </p:txBody>
      </p:sp>
      <p:sp>
        <p:nvSpPr>
          <p:cNvPr id="3" name="Marcador de número de diapositiva 2"/>
          <p:cNvSpPr>
            <a:spLocks noGrp="1"/>
          </p:cNvSpPr>
          <p:nvPr>
            <p:ph type="sldNum" sz="quarter" idx="12"/>
          </p:nvPr>
        </p:nvSpPr>
        <p:spPr/>
        <p:txBody>
          <a:bodyPr/>
          <a:lstStyle/>
          <a:p>
            <a:fld id="{1E347D1C-8629-4182-8A37-B0CFE054FDA0}" type="slidenum">
              <a:rPr lang="en-US" smtClean="0"/>
              <a:pPr/>
              <a:t>31</a:t>
            </a:fld>
            <a:endParaRPr lang="en-US"/>
          </a:p>
        </p:txBody>
      </p:sp>
      <p:pic>
        <p:nvPicPr>
          <p:cNvPr id="4" name="Imagen 3"/>
          <p:cNvPicPr/>
          <p:nvPr/>
        </p:nvPicPr>
        <p:blipFill rotWithShape="1">
          <a:blip r:embed="rId2"/>
          <a:srcRect l="36253" t="19464" r="26156" b="15657"/>
          <a:stretch/>
        </p:blipFill>
        <p:spPr bwMode="auto">
          <a:xfrm>
            <a:off x="304800" y="1247044"/>
            <a:ext cx="4648200" cy="4783602"/>
          </a:xfrm>
          <a:prstGeom prst="rect">
            <a:avLst/>
          </a:prstGeom>
          <a:ln>
            <a:noFill/>
          </a:ln>
          <a:extLst>
            <a:ext uri="{53640926-AAD7-44D8-BBD7-CCE9431645EC}">
              <a14:shadowObscured xmlns:a14="http://schemas.microsoft.com/office/drawing/2010/main"/>
            </a:ext>
          </a:extLst>
        </p:spPr>
      </p:pic>
      <p:pic>
        <p:nvPicPr>
          <p:cNvPr id="5" name="Imagen 4"/>
          <p:cNvPicPr/>
          <p:nvPr/>
        </p:nvPicPr>
        <p:blipFill rotWithShape="1">
          <a:blip r:embed="rId3"/>
          <a:srcRect l="25061" t="32266" r="45057" b="38582"/>
          <a:stretch/>
        </p:blipFill>
        <p:spPr bwMode="auto">
          <a:xfrm>
            <a:off x="5334000" y="1066800"/>
            <a:ext cx="3429000" cy="2153824"/>
          </a:xfrm>
          <a:prstGeom prst="rect">
            <a:avLst/>
          </a:prstGeom>
          <a:ln>
            <a:noFill/>
          </a:ln>
          <a:extLst>
            <a:ext uri="{53640926-AAD7-44D8-BBD7-CCE9431645EC}">
              <a14:shadowObscured xmlns:a14="http://schemas.microsoft.com/office/drawing/2010/main"/>
            </a:ext>
          </a:extLst>
        </p:spPr>
      </p:pic>
      <p:pic>
        <p:nvPicPr>
          <p:cNvPr id="6" name="Imagen 5"/>
          <p:cNvPicPr/>
          <p:nvPr/>
        </p:nvPicPr>
        <p:blipFill rotWithShape="1">
          <a:blip r:embed="rId3"/>
          <a:srcRect l="55701" t="28331" r="11801" b="33823"/>
          <a:stretch/>
        </p:blipFill>
        <p:spPr bwMode="auto">
          <a:xfrm>
            <a:off x="5319215" y="3289508"/>
            <a:ext cx="3466306" cy="23260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0390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91180"/>
            <a:ext cx="8229600" cy="1143000"/>
          </a:xfrm>
        </p:spPr>
        <p:txBody>
          <a:bodyPr>
            <a:normAutofit/>
          </a:bodyPr>
          <a:lstStyle/>
          <a:p>
            <a:r>
              <a:rPr lang="es-EC" sz="2800" b="1" dirty="0" smtClean="0"/>
              <a:t>Detalles de la pared de capas prismáticas</a:t>
            </a:r>
            <a:endParaRPr lang="es-EC" sz="2800" b="1" dirty="0"/>
          </a:p>
        </p:txBody>
      </p:sp>
      <p:sp>
        <p:nvSpPr>
          <p:cNvPr id="3" name="Marcador de número de diapositiva 2"/>
          <p:cNvSpPr>
            <a:spLocks noGrp="1"/>
          </p:cNvSpPr>
          <p:nvPr>
            <p:ph type="sldNum" sz="quarter" idx="12"/>
          </p:nvPr>
        </p:nvSpPr>
        <p:spPr/>
        <p:txBody>
          <a:bodyPr/>
          <a:lstStyle/>
          <a:p>
            <a:fld id="{1E347D1C-8629-4182-8A37-B0CFE054FDA0}" type="slidenum">
              <a:rPr lang="en-US" smtClean="0"/>
              <a:pPr/>
              <a:t>32</a:t>
            </a:fld>
            <a:endParaRPr lang="en-US"/>
          </a:p>
        </p:txBody>
      </p:sp>
      <p:pic>
        <p:nvPicPr>
          <p:cNvPr id="4" name="Imagen 3"/>
          <p:cNvPicPr/>
          <p:nvPr/>
        </p:nvPicPr>
        <p:blipFill rotWithShape="1">
          <a:blip r:embed="rId2"/>
          <a:srcRect l="46107" t="30493" r="29927" b="31229"/>
          <a:stretch/>
        </p:blipFill>
        <p:spPr bwMode="auto">
          <a:xfrm>
            <a:off x="1828800" y="838200"/>
            <a:ext cx="5257800" cy="4876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2863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91180"/>
            <a:ext cx="8229600" cy="1143000"/>
          </a:xfrm>
        </p:spPr>
        <p:txBody>
          <a:bodyPr>
            <a:normAutofit/>
          </a:bodyPr>
          <a:lstStyle/>
          <a:p>
            <a:r>
              <a:rPr lang="es-EC" sz="2800" b="1" dirty="0" smtClean="0"/>
              <a:t>Selección del modelo viscoso</a:t>
            </a:r>
            <a:endParaRPr lang="es-EC" sz="2800" b="1" dirty="0"/>
          </a:p>
        </p:txBody>
      </p:sp>
      <p:sp>
        <p:nvSpPr>
          <p:cNvPr id="3" name="Marcador de número de diapositiva 2"/>
          <p:cNvSpPr>
            <a:spLocks noGrp="1"/>
          </p:cNvSpPr>
          <p:nvPr>
            <p:ph type="sldNum" sz="quarter" idx="12"/>
          </p:nvPr>
        </p:nvSpPr>
        <p:spPr/>
        <p:txBody>
          <a:bodyPr/>
          <a:lstStyle/>
          <a:p>
            <a:fld id="{1E347D1C-8629-4182-8A37-B0CFE054FDA0}" type="slidenum">
              <a:rPr lang="en-US" smtClean="0"/>
              <a:pPr/>
              <a:t>33</a:t>
            </a:fld>
            <a:endParaRPr lang="en-US"/>
          </a:p>
        </p:txBody>
      </p:sp>
      <p:pic>
        <p:nvPicPr>
          <p:cNvPr id="5" name="Imagen 4"/>
          <p:cNvPicPr/>
          <p:nvPr/>
        </p:nvPicPr>
        <p:blipFill rotWithShape="1">
          <a:blip r:embed="rId2"/>
          <a:srcRect l="35646" t="16869" r="27372" b="13279"/>
          <a:stretch/>
        </p:blipFill>
        <p:spPr bwMode="auto">
          <a:xfrm>
            <a:off x="2362200" y="934887"/>
            <a:ext cx="4495800" cy="49155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0056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91180"/>
            <a:ext cx="8229600" cy="1143000"/>
          </a:xfrm>
        </p:spPr>
        <p:txBody>
          <a:bodyPr>
            <a:normAutofit/>
          </a:bodyPr>
          <a:lstStyle/>
          <a:p>
            <a:r>
              <a:rPr lang="es-EC" sz="2800" b="1" dirty="0" smtClean="0"/>
              <a:t>Calculo de área frontal del </a:t>
            </a:r>
            <a:r>
              <a:rPr lang="es-EC" sz="2800" b="1" dirty="0" err="1" smtClean="0"/>
              <a:t>vehíuclo</a:t>
            </a:r>
            <a:endParaRPr lang="es-EC" sz="2800" b="1" dirty="0"/>
          </a:p>
        </p:txBody>
      </p:sp>
      <p:sp>
        <p:nvSpPr>
          <p:cNvPr id="3" name="Marcador de número de diapositiva 2"/>
          <p:cNvSpPr>
            <a:spLocks noGrp="1"/>
          </p:cNvSpPr>
          <p:nvPr>
            <p:ph type="sldNum" sz="quarter" idx="12"/>
          </p:nvPr>
        </p:nvSpPr>
        <p:spPr/>
        <p:txBody>
          <a:bodyPr/>
          <a:lstStyle/>
          <a:p>
            <a:fld id="{1E347D1C-8629-4182-8A37-B0CFE054FDA0}" type="slidenum">
              <a:rPr lang="en-US" smtClean="0"/>
              <a:pPr/>
              <a:t>34</a:t>
            </a:fld>
            <a:endParaRPr lang="en-US"/>
          </a:p>
        </p:txBody>
      </p:sp>
      <p:pic>
        <p:nvPicPr>
          <p:cNvPr id="4" name="Imagen 3"/>
          <p:cNvPicPr/>
          <p:nvPr/>
        </p:nvPicPr>
        <p:blipFill rotWithShape="1">
          <a:blip r:embed="rId2"/>
          <a:srcRect l="26642" t="27682" r="25426" b="14143"/>
          <a:stretch/>
        </p:blipFill>
        <p:spPr bwMode="auto">
          <a:xfrm>
            <a:off x="1295400" y="1219200"/>
            <a:ext cx="6477000" cy="41618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0134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91180"/>
            <a:ext cx="8229600" cy="1143000"/>
          </a:xfrm>
        </p:spPr>
        <p:txBody>
          <a:bodyPr>
            <a:normAutofit/>
          </a:bodyPr>
          <a:lstStyle/>
          <a:p>
            <a:r>
              <a:rPr lang="es-EC" sz="2800" b="1" dirty="0" smtClean="0"/>
              <a:t>Convergencia de resultados</a:t>
            </a:r>
            <a:endParaRPr lang="es-EC" sz="2800" b="1" dirty="0"/>
          </a:p>
        </p:txBody>
      </p:sp>
      <p:sp>
        <p:nvSpPr>
          <p:cNvPr id="3" name="Marcador de número de diapositiva 2"/>
          <p:cNvSpPr>
            <a:spLocks noGrp="1"/>
          </p:cNvSpPr>
          <p:nvPr>
            <p:ph type="sldNum" sz="quarter" idx="12"/>
          </p:nvPr>
        </p:nvSpPr>
        <p:spPr/>
        <p:txBody>
          <a:bodyPr/>
          <a:lstStyle/>
          <a:p>
            <a:fld id="{1E347D1C-8629-4182-8A37-B0CFE054FDA0}" type="slidenum">
              <a:rPr lang="en-US" smtClean="0"/>
              <a:pPr/>
              <a:t>35</a:t>
            </a:fld>
            <a:endParaRPr lang="en-US"/>
          </a:p>
        </p:txBody>
      </p:sp>
      <p:pic>
        <p:nvPicPr>
          <p:cNvPr id="4" name="Imagen 3"/>
          <p:cNvPicPr/>
          <p:nvPr/>
        </p:nvPicPr>
        <p:blipFill rotWithShape="1">
          <a:blip r:embed="rId2"/>
          <a:srcRect l="31144" t="24222" r="13626" b="33391"/>
          <a:stretch/>
        </p:blipFill>
        <p:spPr bwMode="auto">
          <a:xfrm>
            <a:off x="228600" y="1066800"/>
            <a:ext cx="8534400" cy="4419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2981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91180"/>
            <a:ext cx="8229600" cy="1143000"/>
          </a:xfrm>
        </p:spPr>
        <p:txBody>
          <a:bodyPr>
            <a:normAutofit/>
          </a:bodyPr>
          <a:lstStyle/>
          <a:p>
            <a:r>
              <a:rPr lang="es-EC" sz="2800" b="1" dirty="0" smtClean="0"/>
              <a:t>Pos procesado</a:t>
            </a:r>
            <a:endParaRPr lang="es-EC" sz="2800" b="1" dirty="0"/>
          </a:p>
        </p:txBody>
      </p:sp>
      <p:sp>
        <p:nvSpPr>
          <p:cNvPr id="3" name="Marcador de número de diapositiva 2"/>
          <p:cNvSpPr>
            <a:spLocks noGrp="1"/>
          </p:cNvSpPr>
          <p:nvPr>
            <p:ph type="sldNum" sz="quarter" idx="12"/>
          </p:nvPr>
        </p:nvSpPr>
        <p:spPr/>
        <p:txBody>
          <a:bodyPr/>
          <a:lstStyle/>
          <a:p>
            <a:fld id="{1E347D1C-8629-4182-8A37-B0CFE054FDA0}" type="slidenum">
              <a:rPr lang="en-US" smtClean="0"/>
              <a:pPr/>
              <a:t>36</a:t>
            </a:fld>
            <a:endParaRPr lang="en-US"/>
          </a:p>
        </p:txBody>
      </p:sp>
      <p:pic>
        <p:nvPicPr>
          <p:cNvPr id="4" name="Imagen 3"/>
          <p:cNvPicPr/>
          <p:nvPr/>
        </p:nvPicPr>
        <p:blipFill rotWithShape="1">
          <a:blip r:embed="rId2"/>
          <a:srcRect l="28250" t="8650" r="16545" b="40311"/>
          <a:stretch/>
        </p:blipFill>
        <p:spPr bwMode="auto">
          <a:xfrm>
            <a:off x="381000" y="838200"/>
            <a:ext cx="8229600" cy="48900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3596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91180"/>
            <a:ext cx="8229600" cy="1143000"/>
          </a:xfrm>
        </p:spPr>
        <p:txBody>
          <a:bodyPr>
            <a:normAutofit/>
          </a:bodyPr>
          <a:lstStyle/>
          <a:p>
            <a:r>
              <a:rPr lang="es-EC" sz="2800" b="1" dirty="0" err="1" smtClean="0"/>
              <a:t>Plot</a:t>
            </a:r>
            <a:r>
              <a:rPr lang="es-EC" sz="2800" b="1" dirty="0" smtClean="0"/>
              <a:t> XY coeficiente de presión </a:t>
            </a:r>
            <a:endParaRPr lang="es-EC" sz="2800" b="1" dirty="0"/>
          </a:p>
        </p:txBody>
      </p:sp>
      <p:sp>
        <p:nvSpPr>
          <p:cNvPr id="3" name="Marcador de número de diapositiva 2"/>
          <p:cNvSpPr>
            <a:spLocks noGrp="1"/>
          </p:cNvSpPr>
          <p:nvPr>
            <p:ph type="sldNum" sz="quarter" idx="12"/>
          </p:nvPr>
        </p:nvSpPr>
        <p:spPr/>
        <p:txBody>
          <a:bodyPr/>
          <a:lstStyle/>
          <a:p>
            <a:fld id="{1E347D1C-8629-4182-8A37-B0CFE054FDA0}" type="slidenum">
              <a:rPr lang="en-US" smtClean="0"/>
              <a:pPr/>
              <a:t>37</a:t>
            </a:fld>
            <a:endParaRPr lang="en-US"/>
          </a:p>
        </p:txBody>
      </p:sp>
      <p:pic>
        <p:nvPicPr>
          <p:cNvPr id="4" name="Imagen 3"/>
          <p:cNvPicPr/>
          <p:nvPr/>
        </p:nvPicPr>
        <p:blipFill rotWithShape="1">
          <a:blip r:embed="rId2"/>
          <a:srcRect l="36429" t="13774" r="5501" b="46798"/>
          <a:stretch/>
        </p:blipFill>
        <p:spPr bwMode="auto">
          <a:xfrm>
            <a:off x="609600" y="1219200"/>
            <a:ext cx="8077200" cy="3810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685349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34950"/>
            <a:ext cx="8229600" cy="1143000"/>
          </a:xfrm>
        </p:spPr>
        <p:txBody>
          <a:bodyPr>
            <a:normAutofit/>
          </a:bodyPr>
          <a:lstStyle/>
          <a:p>
            <a:r>
              <a:rPr lang="es-EC" sz="2800" b="1" dirty="0"/>
              <a:t>Grafica valores de y</a:t>
            </a:r>
            <a:r>
              <a:rPr lang="es-EC" sz="2800" b="1" baseline="30000" dirty="0"/>
              <a:t>+</a:t>
            </a:r>
            <a:endParaRPr lang="es-EC" sz="2800" b="1" dirty="0"/>
          </a:p>
        </p:txBody>
      </p:sp>
      <p:sp>
        <p:nvSpPr>
          <p:cNvPr id="3" name="Marcador de número de diapositiva 2"/>
          <p:cNvSpPr>
            <a:spLocks noGrp="1"/>
          </p:cNvSpPr>
          <p:nvPr>
            <p:ph type="sldNum" sz="quarter" idx="12"/>
          </p:nvPr>
        </p:nvSpPr>
        <p:spPr/>
        <p:txBody>
          <a:bodyPr/>
          <a:lstStyle/>
          <a:p>
            <a:fld id="{1E347D1C-8629-4182-8A37-B0CFE054FDA0}" type="slidenum">
              <a:rPr lang="en-US" smtClean="0"/>
              <a:pPr/>
              <a:t>38</a:t>
            </a:fld>
            <a:endParaRPr lang="en-US"/>
          </a:p>
        </p:txBody>
      </p:sp>
      <p:pic>
        <p:nvPicPr>
          <p:cNvPr id="4" name="Imagen 3"/>
          <p:cNvPicPr/>
          <p:nvPr/>
        </p:nvPicPr>
        <p:blipFill rotWithShape="1">
          <a:blip r:embed="rId2"/>
          <a:srcRect l="28834" t="8667" r="9568" b="46844"/>
          <a:stretch/>
        </p:blipFill>
        <p:spPr bwMode="auto">
          <a:xfrm>
            <a:off x="762000" y="1371600"/>
            <a:ext cx="7772400" cy="3581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621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91180"/>
            <a:ext cx="8229600" cy="1143000"/>
          </a:xfrm>
        </p:spPr>
        <p:txBody>
          <a:bodyPr>
            <a:normAutofit/>
          </a:bodyPr>
          <a:lstStyle/>
          <a:p>
            <a:r>
              <a:rPr lang="es-EC" sz="2800" b="1" dirty="0" smtClean="0"/>
              <a:t>Reportes</a:t>
            </a:r>
            <a:endParaRPr lang="es-EC" sz="2800" b="1" dirty="0"/>
          </a:p>
        </p:txBody>
      </p:sp>
      <p:sp>
        <p:nvSpPr>
          <p:cNvPr id="3" name="Marcador de número de diapositiva 2"/>
          <p:cNvSpPr>
            <a:spLocks noGrp="1"/>
          </p:cNvSpPr>
          <p:nvPr>
            <p:ph type="sldNum" sz="quarter" idx="12"/>
          </p:nvPr>
        </p:nvSpPr>
        <p:spPr/>
        <p:txBody>
          <a:bodyPr/>
          <a:lstStyle/>
          <a:p>
            <a:fld id="{1E347D1C-8629-4182-8A37-B0CFE054FDA0}" type="slidenum">
              <a:rPr lang="en-US" smtClean="0"/>
              <a:pPr/>
              <a:t>39</a:t>
            </a:fld>
            <a:endParaRPr lang="en-US"/>
          </a:p>
        </p:txBody>
      </p:sp>
      <p:pic>
        <p:nvPicPr>
          <p:cNvPr id="4" name="Imagen 3"/>
          <p:cNvPicPr>
            <a:picLocks noChangeAspect="1"/>
          </p:cNvPicPr>
          <p:nvPr/>
        </p:nvPicPr>
        <p:blipFill rotWithShape="1">
          <a:blip r:embed="rId2"/>
          <a:srcRect l="26250" t="35926" r="20833" b="46296"/>
          <a:stretch/>
        </p:blipFill>
        <p:spPr>
          <a:xfrm>
            <a:off x="228600" y="1219200"/>
            <a:ext cx="8458200" cy="1598400"/>
          </a:xfrm>
          <a:prstGeom prst="rect">
            <a:avLst/>
          </a:prstGeom>
        </p:spPr>
      </p:pic>
      <p:pic>
        <p:nvPicPr>
          <p:cNvPr id="5" name="Imagen 4"/>
          <p:cNvPicPr>
            <a:picLocks noChangeAspect="1"/>
          </p:cNvPicPr>
          <p:nvPr/>
        </p:nvPicPr>
        <p:blipFill rotWithShape="1">
          <a:blip r:embed="rId2"/>
          <a:srcRect l="26667" t="58889" r="20833" b="23333"/>
          <a:stretch/>
        </p:blipFill>
        <p:spPr>
          <a:xfrm>
            <a:off x="228600" y="3560354"/>
            <a:ext cx="8534400" cy="1625601"/>
          </a:xfrm>
          <a:prstGeom prst="rect">
            <a:avLst/>
          </a:prstGeom>
        </p:spPr>
      </p:pic>
    </p:spTree>
    <p:extLst>
      <p:ext uri="{BB962C8B-B14F-4D97-AF65-F5344CB8AC3E}">
        <p14:creationId xmlns:p14="http://schemas.microsoft.com/office/powerpoint/2010/main" val="24805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1E347D1C-8629-4182-8A37-B0CFE054FDA0}" type="slidenum">
              <a:rPr lang="en-US" smtClean="0"/>
              <a:pPr/>
              <a:t>4</a:t>
            </a:fld>
            <a:endParaRPr lang="en-US"/>
          </a:p>
        </p:txBody>
      </p:sp>
      <p:pic>
        <p:nvPicPr>
          <p:cNvPr id="4" name="3 Imagen"/>
          <p:cNvPicPr>
            <a:picLocks noChangeAspect="1"/>
          </p:cNvPicPr>
          <p:nvPr/>
        </p:nvPicPr>
        <p:blipFill rotWithShape="1">
          <a:blip r:embed="rId2" cstate="print">
            <a:extLst>
              <a:ext uri="{28A0092B-C50C-407E-A947-70E740481C1C}">
                <a14:useLocalDpi xmlns:a14="http://schemas.microsoft.com/office/drawing/2010/main" val="0"/>
              </a:ext>
            </a:extLst>
          </a:blip>
          <a:srcRect t="6949" r="1737" b="20375"/>
          <a:stretch/>
        </p:blipFill>
        <p:spPr>
          <a:xfrm>
            <a:off x="82639" y="807076"/>
            <a:ext cx="8985161" cy="4984124"/>
          </a:xfrm>
          <a:prstGeom prst="rect">
            <a:avLst/>
          </a:prstGeom>
        </p:spPr>
      </p:pic>
      <p:sp>
        <p:nvSpPr>
          <p:cNvPr id="2" name="1 CuadroTexto"/>
          <p:cNvSpPr txBox="1"/>
          <p:nvPr/>
        </p:nvSpPr>
        <p:spPr>
          <a:xfrm>
            <a:off x="3266623" y="172927"/>
            <a:ext cx="2617191" cy="523220"/>
          </a:xfrm>
          <a:prstGeom prst="rect">
            <a:avLst/>
          </a:prstGeom>
          <a:noFill/>
        </p:spPr>
        <p:txBody>
          <a:bodyPr wrap="none" rtlCol="0">
            <a:spAutoFit/>
          </a:bodyPr>
          <a:lstStyle/>
          <a:p>
            <a:r>
              <a:rPr lang="es-EC" sz="2800" b="1" dirty="0" smtClean="0"/>
              <a:t>Caso de estudio</a:t>
            </a:r>
            <a:endParaRPr lang="es-EC" sz="2800" b="1" dirty="0"/>
          </a:p>
        </p:txBody>
      </p:sp>
    </p:spTree>
    <p:extLst>
      <p:ext uri="{BB962C8B-B14F-4D97-AF65-F5344CB8AC3E}">
        <p14:creationId xmlns:p14="http://schemas.microsoft.com/office/powerpoint/2010/main" val="11521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1143000"/>
          </a:xfrm>
        </p:spPr>
        <p:txBody>
          <a:bodyPr>
            <a:normAutofit/>
          </a:bodyPr>
          <a:lstStyle/>
          <a:p>
            <a:r>
              <a:rPr lang="es-ES" sz="2800" b="1" dirty="0"/>
              <a:t>Comparativo de resultados mallado grueso versus mallado fino y</a:t>
            </a:r>
            <a:r>
              <a:rPr lang="es-ES" sz="2800" b="1" baseline="30000" dirty="0"/>
              <a:t>+</a:t>
            </a:r>
            <a:r>
              <a:rPr lang="es-ES" sz="2800" b="1" dirty="0"/>
              <a:t>=5</a:t>
            </a:r>
            <a:r>
              <a:rPr lang="es-ES" sz="2800" b="1" baseline="30000" dirty="0"/>
              <a:t>  </a:t>
            </a:r>
            <a:endParaRPr lang="es-EC" sz="2800" b="1" dirty="0"/>
          </a:p>
        </p:txBody>
      </p:sp>
      <p:sp>
        <p:nvSpPr>
          <p:cNvPr id="3" name="Marcador de número de diapositiva 2"/>
          <p:cNvSpPr>
            <a:spLocks noGrp="1"/>
          </p:cNvSpPr>
          <p:nvPr>
            <p:ph type="sldNum" sz="quarter" idx="12"/>
          </p:nvPr>
        </p:nvSpPr>
        <p:spPr/>
        <p:txBody>
          <a:bodyPr/>
          <a:lstStyle/>
          <a:p>
            <a:fld id="{1E347D1C-8629-4182-8A37-B0CFE054FDA0}" type="slidenum">
              <a:rPr lang="en-US" smtClean="0"/>
              <a:pPr/>
              <a:t>40</a:t>
            </a:fld>
            <a:endParaRPr lang="en-US"/>
          </a:p>
        </p:txBody>
      </p:sp>
      <p:pic>
        <p:nvPicPr>
          <p:cNvPr id="4" name="Imagen 3"/>
          <p:cNvPicPr>
            <a:picLocks noChangeAspect="1"/>
          </p:cNvPicPr>
          <p:nvPr/>
        </p:nvPicPr>
        <p:blipFill rotWithShape="1">
          <a:blip r:embed="rId3"/>
          <a:srcRect l="25833" t="27777" r="35334" b="35926"/>
          <a:stretch/>
        </p:blipFill>
        <p:spPr>
          <a:xfrm>
            <a:off x="990600" y="1371600"/>
            <a:ext cx="7543800" cy="3966160"/>
          </a:xfrm>
          <a:prstGeom prst="rect">
            <a:avLst/>
          </a:prstGeom>
        </p:spPr>
      </p:pic>
    </p:spTree>
    <p:extLst>
      <p:ext uri="{BB962C8B-B14F-4D97-AF65-F5344CB8AC3E}">
        <p14:creationId xmlns:p14="http://schemas.microsoft.com/office/powerpoint/2010/main" val="1986652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91180"/>
            <a:ext cx="8229600" cy="1143000"/>
          </a:xfrm>
        </p:spPr>
        <p:txBody>
          <a:bodyPr>
            <a:normAutofit/>
          </a:bodyPr>
          <a:lstStyle/>
          <a:p>
            <a:r>
              <a:rPr lang="es-ES" sz="2800" b="1" dirty="0" smtClean="0"/>
              <a:t>Resultados simulación CFD mallado </a:t>
            </a:r>
            <a:r>
              <a:rPr lang="es-ES" sz="2800" b="1" dirty="0"/>
              <a:t>fino y</a:t>
            </a:r>
            <a:r>
              <a:rPr lang="es-ES" sz="2800" b="1" baseline="30000" dirty="0"/>
              <a:t>+</a:t>
            </a:r>
            <a:r>
              <a:rPr lang="es-ES" sz="2800" b="1" dirty="0"/>
              <a:t>=5</a:t>
            </a:r>
            <a:r>
              <a:rPr lang="es-ES" sz="2800" b="1" baseline="30000" dirty="0"/>
              <a:t> </a:t>
            </a:r>
            <a:endParaRPr lang="es-EC" sz="2800" b="1" dirty="0"/>
          </a:p>
        </p:txBody>
      </p:sp>
      <p:sp>
        <p:nvSpPr>
          <p:cNvPr id="3" name="Marcador de número de diapositiva 2"/>
          <p:cNvSpPr>
            <a:spLocks noGrp="1"/>
          </p:cNvSpPr>
          <p:nvPr>
            <p:ph type="sldNum" sz="quarter" idx="12"/>
          </p:nvPr>
        </p:nvSpPr>
        <p:spPr/>
        <p:txBody>
          <a:bodyPr/>
          <a:lstStyle/>
          <a:p>
            <a:fld id="{1E347D1C-8629-4182-8A37-B0CFE054FDA0}" type="slidenum">
              <a:rPr lang="en-US" smtClean="0"/>
              <a:pPr/>
              <a:t>41</a:t>
            </a:fld>
            <a:endParaRPr lang="en-US"/>
          </a:p>
        </p:txBody>
      </p:sp>
      <p:pic>
        <p:nvPicPr>
          <p:cNvPr id="4" name="Imagen 3"/>
          <p:cNvPicPr/>
          <p:nvPr/>
        </p:nvPicPr>
        <p:blipFill rotWithShape="1">
          <a:blip r:embed="rId2"/>
          <a:srcRect l="23364" t="25152" r="8984" b="16933"/>
          <a:stretch/>
        </p:blipFill>
        <p:spPr bwMode="auto">
          <a:xfrm>
            <a:off x="542925" y="1143000"/>
            <a:ext cx="8153400" cy="3962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3388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91180"/>
            <a:ext cx="8229600" cy="1143000"/>
          </a:xfrm>
        </p:spPr>
        <p:txBody>
          <a:bodyPr>
            <a:normAutofit/>
          </a:bodyPr>
          <a:lstStyle/>
          <a:p>
            <a:r>
              <a:rPr lang="es-EC" sz="2800" b="1" dirty="0" smtClean="0"/>
              <a:t>Conclusiones </a:t>
            </a:r>
            <a:endParaRPr lang="es-EC" sz="2800" b="1" dirty="0"/>
          </a:p>
        </p:txBody>
      </p:sp>
      <p:sp>
        <p:nvSpPr>
          <p:cNvPr id="3" name="Marcador de número de diapositiva 2"/>
          <p:cNvSpPr>
            <a:spLocks noGrp="1"/>
          </p:cNvSpPr>
          <p:nvPr>
            <p:ph type="sldNum" sz="quarter" idx="12"/>
          </p:nvPr>
        </p:nvSpPr>
        <p:spPr/>
        <p:txBody>
          <a:bodyPr/>
          <a:lstStyle/>
          <a:p>
            <a:fld id="{1E347D1C-8629-4182-8A37-B0CFE054FDA0}" type="slidenum">
              <a:rPr lang="en-US" smtClean="0"/>
              <a:pPr/>
              <a:t>42</a:t>
            </a:fld>
            <a:endParaRPr lang="en-US"/>
          </a:p>
        </p:txBody>
      </p:sp>
      <p:sp>
        <p:nvSpPr>
          <p:cNvPr id="6" name="Rectángulo 5"/>
          <p:cNvSpPr/>
          <p:nvPr/>
        </p:nvSpPr>
        <p:spPr>
          <a:xfrm>
            <a:off x="304800" y="1416880"/>
            <a:ext cx="8686800" cy="1427955"/>
          </a:xfrm>
          <a:prstGeom prst="rect">
            <a:avLst/>
          </a:prstGeom>
        </p:spPr>
        <p:txBody>
          <a:bodyPr wrap="square">
            <a:spAutoFit/>
          </a:bodyPr>
          <a:lstStyle/>
          <a:p>
            <a:pPr marL="342900" lvl="0" indent="-342900" algn="just">
              <a:lnSpc>
                <a:spcPct val="150000"/>
              </a:lnSpc>
              <a:spcAft>
                <a:spcPts val="800"/>
              </a:spcAft>
              <a:buFont typeface="+mj-lt"/>
              <a:buAutoNum type="arabicPeriod"/>
            </a:pPr>
            <a:r>
              <a:rPr lang="es-EC" sz="2000" dirty="0">
                <a:latin typeface="Times New Roman" panose="02020603050405020304" pitchFamily="18" charset="0"/>
                <a:ea typeface="Calibri" panose="020F0502020204030204" pitchFamily="34" charset="0"/>
                <a:cs typeface="Times New Roman" panose="02020603050405020304" pitchFamily="18" charset="0"/>
              </a:rPr>
              <a:t>A partir de la simulación numérica CFD por medio  del método RANS κ-ε, se determinó que el ángulo de incidencia más adecuado para obtener la mejor carga aerodinámica y eficiencia aerodinámica es el de 15 grados.</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ángulo 6"/>
          <p:cNvSpPr/>
          <p:nvPr/>
        </p:nvSpPr>
        <p:spPr>
          <a:xfrm>
            <a:off x="304800" y="3344159"/>
            <a:ext cx="8686800" cy="1889620"/>
          </a:xfrm>
          <a:prstGeom prst="rect">
            <a:avLst/>
          </a:prstGeom>
        </p:spPr>
        <p:txBody>
          <a:bodyPr wrap="square">
            <a:spAutoFit/>
          </a:bodyPr>
          <a:lstStyle/>
          <a:p>
            <a:pPr marL="342900" lvl="0" indent="-342900" algn="just">
              <a:lnSpc>
                <a:spcPct val="150000"/>
              </a:lnSpc>
              <a:spcAft>
                <a:spcPts val="800"/>
              </a:spcAft>
              <a:buFont typeface="+mj-lt"/>
              <a:buAutoNum type="arabicPeriod" startAt="2"/>
            </a:pPr>
            <a:r>
              <a:rPr lang="es-EC" sz="2000" dirty="0">
                <a:latin typeface="Times New Roman" panose="02020603050405020304" pitchFamily="18" charset="0"/>
                <a:ea typeface="Calibri" panose="020F0502020204030204" pitchFamily="34" charset="0"/>
                <a:cs typeface="Times New Roman" panose="02020603050405020304" pitchFamily="18" charset="0"/>
              </a:rPr>
              <a:t>Un incremento en el ángulo de incidencia del alerón, no siempre genera buenos resultados como se puede observar  en la configuración auto más alerón de 20 grados,  aumentan el coeficiente de arrastre y la potencia absorbida, mientras que la carga aerodinámica disminuye.  </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8902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91180"/>
            <a:ext cx="8229600" cy="1143000"/>
          </a:xfrm>
        </p:spPr>
        <p:txBody>
          <a:bodyPr>
            <a:normAutofit/>
          </a:bodyPr>
          <a:lstStyle/>
          <a:p>
            <a:r>
              <a:rPr lang="es-EC" sz="2800" b="1" dirty="0" smtClean="0"/>
              <a:t>Conclusiones </a:t>
            </a:r>
            <a:endParaRPr lang="es-EC" sz="2800" b="1" dirty="0"/>
          </a:p>
        </p:txBody>
      </p:sp>
      <p:sp>
        <p:nvSpPr>
          <p:cNvPr id="3" name="Marcador de número de diapositiva 2"/>
          <p:cNvSpPr>
            <a:spLocks noGrp="1"/>
          </p:cNvSpPr>
          <p:nvPr>
            <p:ph type="sldNum" sz="quarter" idx="12"/>
          </p:nvPr>
        </p:nvSpPr>
        <p:spPr/>
        <p:txBody>
          <a:bodyPr/>
          <a:lstStyle/>
          <a:p>
            <a:fld id="{1E347D1C-8629-4182-8A37-B0CFE054FDA0}" type="slidenum">
              <a:rPr lang="en-US" smtClean="0"/>
              <a:pPr/>
              <a:t>43</a:t>
            </a:fld>
            <a:endParaRPr lang="en-US"/>
          </a:p>
        </p:txBody>
      </p:sp>
      <p:sp>
        <p:nvSpPr>
          <p:cNvPr id="4" name="Rectángulo 3"/>
          <p:cNvSpPr/>
          <p:nvPr/>
        </p:nvSpPr>
        <p:spPr>
          <a:xfrm>
            <a:off x="266700" y="1007635"/>
            <a:ext cx="8610600" cy="1938992"/>
          </a:xfrm>
          <a:prstGeom prst="rect">
            <a:avLst/>
          </a:prstGeom>
        </p:spPr>
        <p:txBody>
          <a:bodyPr wrap="square">
            <a:spAutoFit/>
          </a:bodyPr>
          <a:lstStyle/>
          <a:p>
            <a:pPr marL="342900" indent="-342900" algn="just">
              <a:lnSpc>
                <a:spcPct val="150000"/>
              </a:lnSpc>
              <a:buFont typeface="+mj-lt"/>
              <a:buAutoNum type="arabicPeriod" startAt="3"/>
            </a:pPr>
            <a:r>
              <a:rPr lang="es-EC" sz="2000" dirty="0">
                <a:latin typeface="Times New Roman" panose="02020603050405020304" pitchFamily="18" charset="0"/>
                <a:ea typeface="Calibri" panose="020F0502020204030204" pitchFamily="34" charset="0"/>
              </a:rPr>
              <a:t>En base a estudios previos de capa limite se determina que el valor y</a:t>
            </a:r>
            <a:r>
              <a:rPr lang="es-EC" sz="2000" baseline="30000" dirty="0">
                <a:latin typeface="Times New Roman" panose="02020603050405020304" pitchFamily="18" charset="0"/>
                <a:ea typeface="Calibri" panose="020F0502020204030204" pitchFamily="34" charset="0"/>
              </a:rPr>
              <a:t>+</a:t>
            </a:r>
            <a:r>
              <a:rPr lang="es-EC" sz="2000" dirty="0">
                <a:latin typeface="Times New Roman" panose="02020603050405020304" pitchFamily="18" charset="0"/>
                <a:ea typeface="Calibri" panose="020F0502020204030204" pitchFamily="34" charset="0"/>
              </a:rPr>
              <a:t>=5 es el más adecuado para obtener resultados confiables. Esto se constata  en el análisis realizado con mallado grueso versus mallado fino con y</a:t>
            </a:r>
            <a:r>
              <a:rPr lang="es-EC" sz="2000" baseline="30000" dirty="0">
                <a:latin typeface="Times New Roman" panose="02020603050405020304" pitchFamily="18" charset="0"/>
                <a:ea typeface="Calibri" panose="020F0502020204030204" pitchFamily="34" charset="0"/>
              </a:rPr>
              <a:t>+</a:t>
            </a:r>
            <a:r>
              <a:rPr lang="es-EC" sz="2000" dirty="0">
                <a:latin typeface="Times New Roman" panose="02020603050405020304" pitchFamily="18" charset="0"/>
                <a:ea typeface="Calibri" panose="020F0502020204030204" pitchFamily="34" charset="0"/>
              </a:rPr>
              <a:t>=</a:t>
            </a:r>
            <a:r>
              <a:rPr lang="es-EC" sz="2000" dirty="0" smtClean="0">
                <a:latin typeface="Times New Roman" panose="02020603050405020304" pitchFamily="18" charset="0"/>
                <a:ea typeface="Calibri" panose="020F0502020204030204" pitchFamily="34" charset="0"/>
              </a:rPr>
              <a:t>5, se </a:t>
            </a:r>
            <a:r>
              <a:rPr lang="es-EC" sz="2000" dirty="0">
                <a:latin typeface="Times New Roman" panose="02020603050405020304" pitchFamily="18" charset="0"/>
                <a:ea typeface="Calibri" panose="020F0502020204030204" pitchFamily="34" charset="0"/>
              </a:rPr>
              <a:t>observa una error importante en los valores obtenidos con el mallado </a:t>
            </a:r>
            <a:r>
              <a:rPr lang="es-EC" sz="2000" dirty="0" smtClean="0">
                <a:latin typeface="Times New Roman" panose="02020603050405020304" pitchFamily="18" charset="0"/>
                <a:ea typeface="Calibri" panose="020F0502020204030204" pitchFamily="34" charset="0"/>
              </a:rPr>
              <a:t>grueso.</a:t>
            </a:r>
            <a:endParaRPr lang="es-EC" sz="2000" dirty="0"/>
          </a:p>
        </p:txBody>
      </p:sp>
      <p:sp>
        <p:nvSpPr>
          <p:cNvPr id="12" name="Rectangle 5"/>
          <p:cNvSpPr>
            <a:spLocks noChangeArrowheads="1"/>
          </p:cNvSpPr>
          <p:nvPr/>
        </p:nvSpPr>
        <p:spPr bwMode="auto">
          <a:xfrm rot="10800000" flipV="1">
            <a:off x="381000" y="3124200"/>
            <a:ext cx="8610600" cy="2806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just" defTabSz="914400" rtl="0" eaLnBrk="0" fontAlgn="base" latinLnBrk="0" hangingPunct="0">
              <a:lnSpc>
                <a:spcPct val="150000"/>
              </a:lnSpc>
              <a:spcBef>
                <a:spcPct val="0"/>
              </a:spcBef>
              <a:spcAft>
                <a:spcPct val="0"/>
              </a:spcAft>
              <a:buClrTx/>
              <a:buSzTx/>
              <a:buFont typeface="+mj-lt"/>
              <a:buAutoNum type="arabicPeriod" startAt="4"/>
              <a:tabLst/>
            </a:pPr>
            <a:r>
              <a:rPr kumimoji="0" lang="es-EC"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Los valores de coeficiente de arrastre (C</a:t>
            </a:r>
            <a:r>
              <a:rPr kumimoji="0" lang="es-EC" sz="2000" b="0" i="0" u="none" strike="noStrike" cap="none" normalizeH="0" baseline="-3000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a:t>
            </a:r>
            <a:r>
              <a:rPr kumimoji="0" lang="es-EC"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obtenidos a partir de la simulación CFD mostrados en la tabla 20 están dentro del rango esperado para un vehículo automóvil de calle moderno C</a:t>
            </a:r>
            <a:r>
              <a:rPr kumimoji="0" lang="es-EC" sz="2000" b="0" i="0" u="none" strike="noStrike" cap="none" normalizeH="0" baseline="-3000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a:t>
            </a:r>
            <a:r>
              <a:rPr kumimoji="0" lang="es-EC"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0.35 (</a:t>
            </a:r>
            <a:r>
              <a:rPr kumimoji="0" lang="es-EC"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Seward</a:t>
            </a:r>
            <a:r>
              <a:rPr kumimoji="0" lang="es-EC"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2014) y muy cercanos a los valores experimentales realizados en el modelo Suzuki </a:t>
            </a:r>
            <a:r>
              <a:rPr kumimoji="0" lang="es-EC"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Forsa</a:t>
            </a:r>
            <a:r>
              <a:rPr kumimoji="0" lang="es-EC"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a:t>
            </a:r>
            <a:r>
              <a:rPr kumimoji="0" lang="es-EC" sz="2000" b="0" i="0" u="none" strike="noStrike" cap="none" normalizeH="0" baseline="-3000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a:t>
            </a:r>
            <a:r>
              <a:rPr kumimoji="0" lang="es-EC"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0.38 (</a:t>
            </a:r>
            <a:r>
              <a:rPr kumimoji="0" lang="es-EC"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Jongeneel</a:t>
            </a:r>
            <a:r>
              <a:rPr kumimoji="0" lang="es-EC"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s-EC"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Jeroen</a:t>
            </a:r>
            <a:r>
              <a:rPr kumimoji="0" lang="es-EC"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1983), con ello se confirma la confiablidad de los resultados.   </a:t>
            </a:r>
            <a:endParaRPr kumimoji="0" lang="es-EC" sz="20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1020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8600" y="2971800"/>
            <a:ext cx="8763000" cy="1362075"/>
          </a:xfrm>
        </p:spPr>
        <p:txBody>
          <a:bodyPr/>
          <a:lstStyle/>
          <a:p>
            <a:pPr algn="ctr"/>
            <a:r>
              <a:rPr lang="es-EC" dirty="0" smtClean="0"/>
              <a:t>Simulación análisis estructural</a:t>
            </a:r>
            <a:endParaRPr lang="es-EC" dirty="0"/>
          </a:p>
        </p:txBody>
      </p:sp>
      <p:sp>
        <p:nvSpPr>
          <p:cNvPr id="4" name="Marcador de número de diapositiva 3"/>
          <p:cNvSpPr>
            <a:spLocks noGrp="1"/>
          </p:cNvSpPr>
          <p:nvPr>
            <p:ph type="sldNum" sz="quarter" idx="12"/>
          </p:nvPr>
        </p:nvSpPr>
        <p:spPr/>
        <p:txBody>
          <a:bodyPr/>
          <a:lstStyle/>
          <a:p>
            <a:fld id="{1E347D1C-8629-4182-8A37-B0CFE054FDA0}" type="slidenum">
              <a:rPr lang="en-US" smtClean="0"/>
              <a:pPr/>
              <a:t>44</a:t>
            </a:fld>
            <a:endParaRPr lang="en-US"/>
          </a:p>
        </p:txBody>
      </p:sp>
    </p:spTree>
    <p:extLst>
      <p:ext uri="{BB962C8B-B14F-4D97-AF65-F5344CB8AC3E}">
        <p14:creationId xmlns:p14="http://schemas.microsoft.com/office/powerpoint/2010/main" val="974612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9334"/>
            <a:ext cx="8229600" cy="1143000"/>
          </a:xfrm>
        </p:spPr>
        <p:txBody>
          <a:bodyPr>
            <a:normAutofit/>
          </a:bodyPr>
          <a:lstStyle/>
          <a:p>
            <a:r>
              <a:rPr lang="es-EC" sz="2800" b="1" dirty="0" smtClean="0"/>
              <a:t>Selección del alerón a 15° mayor carga y eficiencia aerodinámica</a:t>
            </a:r>
            <a:endParaRPr lang="es-EC" sz="2800" b="1" dirty="0"/>
          </a:p>
        </p:txBody>
      </p:sp>
      <p:sp>
        <p:nvSpPr>
          <p:cNvPr id="3" name="2 Marcador de número de diapositiva"/>
          <p:cNvSpPr>
            <a:spLocks noGrp="1"/>
          </p:cNvSpPr>
          <p:nvPr>
            <p:ph type="sldNum" sz="quarter" idx="12"/>
          </p:nvPr>
        </p:nvSpPr>
        <p:spPr/>
        <p:txBody>
          <a:bodyPr/>
          <a:lstStyle/>
          <a:p>
            <a:fld id="{1E347D1C-8629-4182-8A37-B0CFE054FDA0}" type="slidenum">
              <a:rPr lang="en-US" smtClean="0"/>
              <a:pPr/>
              <a:t>45</a:t>
            </a:fld>
            <a:endParaRPr lang="en-US"/>
          </a:p>
        </p:txBody>
      </p:sp>
      <p:pic>
        <p:nvPicPr>
          <p:cNvPr id="4" name="3 Imagen"/>
          <p:cNvPicPr/>
          <p:nvPr/>
        </p:nvPicPr>
        <p:blipFill>
          <a:blip r:embed="rId2"/>
          <a:stretch>
            <a:fillRect/>
          </a:stretch>
        </p:blipFill>
        <p:spPr>
          <a:xfrm>
            <a:off x="1243084" y="1371600"/>
            <a:ext cx="6934200" cy="3886199"/>
          </a:xfrm>
          <a:prstGeom prst="rect">
            <a:avLst/>
          </a:prstGeom>
        </p:spPr>
      </p:pic>
    </p:spTree>
    <p:extLst>
      <p:ext uri="{BB962C8B-B14F-4D97-AF65-F5344CB8AC3E}">
        <p14:creationId xmlns:p14="http://schemas.microsoft.com/office/powerpoint/2010/main" val="3790126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40708" y="-152400"/>
            <a:ext cx="8229600" cy="1143000"/>
          </a:xfrm>
        </p:spPr>
        <p:txBody>
          <a:bodyPr>
            <a:normAutofit/>
          </a:bodyPr>
          <a:lstStyle/>
          <a:p>
            <a:r>
              <a:rPr lang="es-ES" sz="2800" b="1" dirty="0" smtClean="0">
                <a:latin typeface="+mn-lt"/>
              </a:rPr>
              <a:t>Selección del </a:t>
            </a:r>
            <a:r>
              <a:rPr lang="es-ES" sz="2800" b="1" dirty="0">
                <a:latin typeface="+mn-lt"/>
              </a:rPr>
              <a:t>valor de presión más alto (103.06 </a:t>
            </a:r>
            <a:r>
              <a:rPr lang="es-ES" sz="2800" b="1" dirty="0" err="1">
                <a:latin typeface="+mn-lt"/>
              </a:rPr>
              <a:t>MPa</a:t>
            </a:r>
            <a:r>
              <a:rPr lang="es-ES" sz="2800" b="1" dirty="0">
                <a:latin typeface="+mn-lt"/>
              </a:rPr>
              <a:t>) </a:t>
            </a:r>
            <a:endParaRPr lang="es-EC" sz="2800" b="1" dirty="0">
              <a:latin typeface="+mn-lt"/>
            </a:endParaRPr>
          </a:p>
        </p:txBody>
      </p:sp>
      <p:sp>
        <p:nvSpPr>
          <p:cNvPr id="3" name="2 Marcador de número de diapositiva"/>
          <p:cNvSpPr>
            <a:spLocks noGrp="1"/>
          </p:cNvSpPr>
          <p:nvPr>
            <p:ph type="sldNum" sz="quarter" idx="12"/>
          </p:nvPr>
        </p:nvSpPr>
        <p:spPr/>
        <p:txBody>
          <a:bodyPr/>
          <a:lstStyle/>
          <a:p>
            <a:fld id="{1E347D1C-8629-4182-8A37-B0CFE054FDA0}" type="slidenum">
              <a:rPr lang="en-US" smtClean="0"/>
              <a:pPr/>
              <a:t>46</a:t>
            </a:fld>
            <a:endParaRPr lang="en-US"/>
          </a:p>
        </p:txBody>
      </p:sp>
      <p:pic>
        <p:nvPicPr>
          <p:cNvPr id="5" name="4 Imagen"/>
          <p:cNvPicPr/>
          <p:nvPr/>
        </p:nvPicPr>
        <p:blipFill rotWithShape="1">
          <a:blip r:embed="rId2"/>
          <a:srcRect l="25303" t="32439" r="11437" b="28201"/>
          <a:stretch/>
        </p:blipFill>
        <p:spPr bwMode="auto">
          <a:xfrm>
            <a:off x="340056" y="1447800"/>
            <a:ext cx="8430905" cy="3962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7186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28600"/>
            <a:ext cx="8229600" cy="1143000"/>
          </a:xfrm>
        </p:spPr>
        <p:txBody>
          <a:bodyPr>
            <a:normAutofit/>
          </a:bodyPr>
          <a:lstStyle/>
          <a:p>
            <a:r>
              <a:rPr lang="es-EC" sz="2800" b="1" dirty="0" smtClean="0"/>
              <a:t>Configuración del nuevo material</a:t>
            </a:r>
            <a:endParaRPr lang="es-EC" sz="2800" b="1" dirty="0"/>
          </a:p>
        </p:txBody>
      </p:sp>
      <p:sp>
        <p:nvSpPr>
          <p:cNvPr id="3" name="2 Marcador de número de diapositiva"/>
          <p:cNvSpPr>
            <a:spLocks noGrp="1"/>
          </p:cNvSpPr>
          <p:nvPr>
            <p:ph type="sldNum" sz="quarter" idx="12"/>
          </p:nvPr>
        </p:nvSpPr>
        <p:spPr/>
        <p:txBody>
          <a:bodyPr/>
          <a:lstStyle/>
          <a:p>
            <a:fld id="{1E347D1C-8629-4182-8A37-B0CFE054FDA0}" type="slidenum">
              <a:rPr lang="en-US" smtClean="0"/>
              <a:pPr/>
              <a:t>47</a:t>
            </a:fld>
            <a:endParaRPr lang="en-US"/>
          </a:p>
        </p:txBody>
      </p:sp>
      <p:pic>
        <p:nvPicPr>
          <p:cNvPr id="4" name="3 Imagen"/>
          <p:cNvPicPr/>
          <p:nvPr/>
        </p:nvPicPr>
        <p:blipFill rotWithShape="1">
          <a:blip r:embed="rId2"/>
          <a:srcRect l="18491" t="24222" r="2798" b="13062"/>
          <a:stretch/>
        </p:blipFill>
        <p:spPr bwMode="auto">
          <a:xfrm>
            <a:off x="1143000" y="990600"/>
            <a:ext cx="7162800" cy="4038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8710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52400"/>
            <a:ext cx="8229600" cy="1143000"/>
          </a:xfrm>
        </p:spPr>
        <p:txBody>
          <a:bodyPr>
            <a:normAutofit/>
          </a:bodyPr>
          <a:lstStyle/>
          <a:p>
            <a:r>
              <a:rPr lang="es-EC" sz="2800" b="1" dirty="0" smtClean="0"/>
              <a:t>Generación de mallado y restricciones</a:t>
            </a:r>
            <a:endParaRPr lang="es-EC" sz="2800" b="1" dirty="0"/>
          </a:p>
        </p:txBody>
      </p:sp>
      <p:sp>
        <p:nvSpPr>
          <p:cNvPr id="3" name="2 Marcador de número de diapositiva"/>
          <p:cNvSpPr>
            <a:spLocks noGrp="1"/>
          </p:cNvSpPr>
          <p:nvPr>
            <p:ph type="sldNum" sz="quarter" idx="12"/>
          </p:nvPr>
        </p:nvSpPr>
        <p:spPr/>
        <p:txBody>
          <a:bodyPr/>
          <a:lstStyle/>
          <a:p>
            <a:fld id="{1E347D1C-8629-4182-8A37-B0CFE054FDA0}" type="slidenum">
              <a:rPr lang="en-US" smtClean="0"/>
              <a:pPr/>
              <a:t>48</a:t>
            </a:fld>
            <a:endParaRPr lang="en-US"/>
          </a:p>
        </p:txBody>
      </p:sp>
      <p:pic>
        <p:nvPicPr>
          <p:cNvPr id="4" name="3 Imagen"/>
          <p:cNvPicPr/>
          <p:nvPr/>
        </p:nvPicPr>
        <p:blipFill rotWithShape="1">
          <a:blip r:embed="rId2"/>
          <a:srcRect l="33985" t="7068" b="20068"/>
          <a:stretch/>
        </p:blipFill>
        <p:spPr bwMode="auto">
          <a:xfrm>
            <a:off x="3020721" y="1143000"/>
            <a:ext cx="3559758" cy="2209800"/>
          </a:xfrm>
          <a:prstGeom prst="rect">
            <a:avLst/>
          </a:prstGeom>
          <a:ln>
            <a:noFill/>
          </a:ln>
          <a:extLst>
            <a:ext uri="{53640926-AAD7-44D8-BBD7-CCE9431645EC}">
              <a14:shadowObscured xmlns:a14="http://schemas.microsoft.com/office/drawing/2010/main"/>
            </a:ext>
          </a:extLst>
        </p:spPr>
      </p:pic>
      <p:pic>
        <p:nvPicPr>
          <p:cNvPr id="5" name="4 Imagen"/>
          <p:cNvPicPr/>
          <p:nvPr/>
        </p:nvPicPr>
        <p:blipFill rotWithShape="1">
          <a:blip r:embed="rId3"/>
          <a:srcRect t="9966" r="4333" b="8986"/>
          <a:stretch/>
        </p:blipFill>
        <p:spPr bwMode="auto">
          <a:xfrm>
            <a:off x="4800600" y="3551591"/>
            <a:ext cx="4155206" cy="2131894"/>
          </a:xfrm>
          <a:prstGeom prst="rect">
            <a:avLst/>
          </a:prstGeom>
          <a:ln>
            <a:noFill/>
          </a:ln>
          <a:extLst>
            <a:ext uri="{53640926-AAD7-44D8-BBD7-CCE9431645EC}">
              <a14:shadowObscured xmlns:a14="http://schemas.microsoft.com/office/drawing/2010/main"/>
            </a:ext>
          </a:extLst>
        </p:spPr>
      </p:pic>
      <p:pic>
        <p:nvPicPr>
          <p:cNvPr id="6" name="5 Imagen"/>
          <p:cNvPicPr/>
          <p:nvPr/>
        </p:nvPicPr>
        <p:blipFill rotWithShape="1">
          <a:blip r:embed="rId4"/>
          <a:srcRect l="24697" t="14922" r="13746" b="30363"/>
          <a:stretch/>
        </p:blipFill>
        <p:spPr bwMode="auto">
          <a:xfrm>
            <a:off x="457200" y="3547752"/>
            <a:ext cx="3975100" cy="21018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2753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7546" y="-228600"/>
            <a:ext cx="8229600" cy="1143000"/>
          </a:xfrm>
        </p:spPr>
        <p:txBody>
          <a:bodyPr>
            <a:noAutofit/>
          </a:bodyPr>
          <a:lstStyle/>
          <a:p>
            <a:r>
              <a:rPr lang="es-EC" sz="2800" b="1" dirty="0" smtClean="0"/>
              <a:t>Simulación de análisis estructural</a:t>
            </a:r>
            <a:endParaRPr lang="es-EC" sz="2800" b="1" dirty="0"/>
          </a:p>
        </p:txBody>
      </p:sp>
      <p:sp>
        <p:nvSpPr>
          <p:cNvPr id="3" name="2 Marcador de número de diapositiva"/>
          <p:cNvSpPr>
            <a:spLocks noGrp="1"/>
          </p:cNvSpPr>
          <p:nvPr>
            <p:ph type="sldNum" sz="quarter" idx="12"/>
          </p:nvPr>
        </p:nvSpPr>
        <p:spPr/>
        <p:txBody>
          <a:bodyPr/>
          <a:lstStyle/>
          <a:p>
            <a:fld id="{1E347D1C-8629-4182-8A37-B0CFE054FDA0}" type="slidenum">
              <a:rPr lang="en-US" smtClean="0"/>
              <a:pPr/>
              <a:t>49</a:t>
            </a:fld>
            <a:endParaRPr lang="en-US"/>
          </a:p>
        </p:txBody>
      </p:sp>
      <p:pic>
        <p:nvPicPr>
          <p:cNvPr id="4" name="3 Imagen"/>
          <p:cNvPicPr/>
          <p:nvPr/>
        </p:nvPicPr>
        <p:blipFill rotWithShape="1">
          <a:blip r:embed="rId2"/>
          <a:srcRect l="24574" t="15138" r="20073" b="30147"/>
          <a:stretch/>
        </p:blipFill>
        <p:spPr bwMode="auto">
          <a:xfrm>
            <a:off x="402609" y="762001"/>
            <a:ext cx="3846394" cy="2438400"/>
          </a:xfrm>
          <a:prstGeom prst="rect">
            <a:avLst/>
          </a:prstGeom>
          <a:ln>
            <a:noFill/>
          </a:ln>
          <a:extLst>
            <a:ext uri="{53640926-AAD7-44D8-BBD7-CCE9431645EC}">
              <a14:shadowObscured xmlns:a14="http://schemas.microsoft.com/office/drawing/2010/main"/>
            </a:ext>
          </a:extLst>
        </p:spPr>
      </p:pic>
      <p:pic>
        <p:nvPicPr>
          <p:cNvPr id="5" name="4 Imagen"/>
          <p:cNvPicPr/>
          <p:nvPr/>
        </p:nvPicPr>
        <p:blipFill rotWithShape="1">
          <a:blip r:embed="rId3"/>
          <a:srcRect l="24453" t="14489" r="19587" b="30364"/>
          <a:stretch/>
        </p:blipFill>
        <p:spPr bwMode="auto">
          <a:xfrm>
            <a:off x="4713027" y="1981201"/>
            <a:ext cx="4114800" cy="2378407"/>
          </a:xfrm>
          <a:prstGeom prst="rect">
            <a:avLst/>
          </a:prstGeom>
          <a:ln>
            <a:noFill/>
          </a:ln>
          <a:extLst>
            <a:ext uri="{53640926-AAD7-44D8-BBD7-CCE9431645EC}">
              <a14:shadowObscured xmlns:a14="http://schemas.microsoft.com/office/drawing/2010/main"/>
            </a:ext>
          </a:extLst>
        </p:spPr>
      </p:pic>
      <p:pic>
        <p:nvPicPr>
          <p:cNvPr id="6" name="5 Imagen"/>
          <p:cNvPicPr/>
          <p:nvPr/>
        </p:nvPicPr>
        <p:blipFill rotWithShape="1">
          <a:blip r:embed="rId4"/>
          <a:srcRect l="24453" t="15571" r="20560" b="30148"/>
          <a:stretch/>
        </p:blipFill>
        <p:spPr bwMode="auto">
          <a:xfrm>
            <a:off x="402609" y="3682621"/>
            <a:ext cx="3846394" cy="21653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5603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2600" y="-277283"/>
            <a:ext cx="8229600" cy="1143000"/>
          </a:xfrm>
        </p:spPr>
        <p:txBody>
          <a:bodyPr>
            <a:normAutofit/>
          </a:bodyPr>
          <a:lstStyle/>
          <a:p>
            <a:r>
              <a:rPr lang="es-EC" sz="2800" b="1" dirty="0"/>
              <a:t>Adherencia típica en un neumático de competición</a:t>
            </a:r>
          </a:p>
        </p:txBody>
      </p:sp>
      <p:sp>
        <p:nvSpPr>
          <p:cNvPr id="3" name="Marcador de número de diapositiva 2"/>
          <p:cNvSpPr>
            <a:spLocks noGrp="1"/>
          </p:cNvSpPr>
          <p:nvPr>
            <p:ph type="sldNum" sz="quarter" idx="12"/>
          </p:nvPr>
        </p:nvSpPr>
        <p:spPr/>
        <p:txBody>
          <a:bodyPr/>
          <a:lstStyle/>
          <a:p>
            <a:fld id="{1E347D1C-8629-4182-8A37-B0CFE054FDA0}" type="slidenum">
              <a:rPr lang="en-US" smtClean="0"/>
              <a:pPr/>
              <a:t>5</a:t>
            </a:fld>
            <a:endParaRPr lang="en-US"/>
          </a:p>
        </p:txBody>
      </p:sp>
      <p:pic>
        <p:nvPicPr>
          <p:cNvPr id="4" name="Imagen 3"/>
          <p:cNvPicPr/>
          <p:nvPr/>
        </p:nvPicPr>
        <p:blipFill rotWithShape="1">
          <a:blip r:embed="rId2"/>
          <a:srcRect l="35270" t="22558" r="20690" b="15737"/>
          <a:stretch/>
        </p:blipFill>
        <p:spPr bwMode="auto">
          <a:xfrm>
            <a:off x="1524000" y="1066800"/>
            <a:ext cx="5638800" cy="3886200"/>
          </a:xfrm>
          <a:prstGeom prst="rect">
            <a:avLst/>
          </a:prstGeom>
          <a:ln>
            <a:noFill/>
          </a:ln>
          <a:extLst>
            <a:ext uri="{53640926-AAD7-44D8-BBD7-CCE9431645EC}">
              <a14:shadowObscured xmlns:a14="http://schemas.microsoft.com/office/drawing/2010/main"/>
            </a:ext>
          </a:extLst>
        </p:spPr>
      </p:pic>
      <p:sp>
        <p:nvSpPr>
          <p:cNvPr id="5" name="Rectángulo 4"/>
          <p:cNvSpPr/>
          <p:nvPr/>
        </p:nvSpPr>
        <p:spPr>
          <a:xfrm>
            <a:off x="3733800" y="4892928"/>
            <a:ext cx="1608133" cy="507831"/>
          </a:xfrm>
          <a:prstGeom prst="rect">
            <a:avLst/>
          </a:prstGeom>
        </p:spPr>
        <p:txBody>
          <a:bodyPr wrap="none">
            <a:spAutoFit/>
          </a:bodyPr>
          <a:lstStyle/>
          <a:p>
            <a:pPr algn="ctr">
              <a:lnSpc>
                <a:spcPct val="150000"/>
              </a:lnSpc>
              <a:spcAft>
                <a:spcPts val="800"/>
              </a:spcAft>
            </a:pPr>
            <a:r>
              <a:rPr lang="es-EC" dirty="0">
                <a:latin typeface="Times New Roman" panose="02020603050405020304" pitchFamily="18" charset="0"/>
                <a:ea typeface="Calibri" panose="020F0502020204030204" pitchFamily="34" charset="0"/>
                <a:cs typeface="Times New Roman" panose="02020603050405020304" pitchFamily="18" charset="0"/>
              </a:rPr>
              <a:t>(</a:t>
            </a:r>
            <a:r>
              <a:rPr lang="es-EC" dirty="0" err="1">
                <a:latin typeface="Times New Roman" panose="02020603050405020304" pitchFamily="18" charset="0"/>
                <a:ea typeface="Calibri" panose="020F0502020204030204" pitchFamily="34" charset="0"/>
                <a:cs typeface="Times New Roman" panose="02020603050405020304" pitchFamily="18" charset="0"/>
              </a:rPr>
              <a:t>Seward</a:t>
            </a:r>
            <a:r>
              <a:rPr lang="es-EC" dirty="0">
                <a:latin typeface="Times New Roman" panose="02020603050405020304" pitchFamily="18" charset="0"/>
                <a:ea typeface="Calibri" panose="020F0502020204030204" pitchFamily="34" charset="0"/>
                <a:cs typeface="Times New Roman" panose="02020603050405020304" pitchFamily="18" charset="0"/>
              </a:rPr>
              <a:t>, 2014)</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680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91180"/>
            <a:ext cx="8229600" cy="1143000"/>
          </a:xfrm>
        </p:spPr>
        <p:txBody>
          <a:bodyPr>
            <a:normAutofit/>
          </a:bodyPr>
          <a:lstStyle/>
          <a:p>
            <a:r>
              <a:rPr lang="es-EC" sz="2800" b="1" dirty="0" smtClean="0"/>
              <a:t>Conclusiones </a:t>
            </a:r>
            <a:endParaRPr lang="es-EC" sz="2800" b="1" dirty="0"/>
          </a:p>
        </p:txBody>
      </p:sp>
      <p:sp>
        <p:nvSpPr>
          <p:cNvPr id="3" name="Marcador de número de diapositiva 2"/>
          <p:cNvSpPr>
            <a:spLocks noGrp="1"/>
          </p:cNvSpPr>
          <p:nvPr>
            <p:ph type="sldNum" sz="quarter" idx="12"/>
          </p:nvPr>
        </p:nvSpPr>
        <p:spPr/>
        <p:txBody>
          <a:bodyPr/>
          <a:lstStyle/>
          <a:p>
            <a:fld id="{1E347D1C-8629-4182-8A37-B0CFE054FDA0}" type="slidenum">
              <a:rPr lang="en-US" smtClean="0"/>
              <a:pPr/>
              <a:t>50</a:t>
            </a:fld>
            <a:endParaRPr lang="en-US"/>
          </a:p>
        </p:txBody>
      </p:sp>
      <p:sp>
        <p:nvSpPr>
          <p:cNvPr id="6" name="Rectángulo 5"/>
          <p:cNvSpPr/>
          <p:nvPr/>
        </p:nvSpPr>
        <p:spPr>
          <a:xfrm>
            <a:off x="304800" y="1416880"/>
            <a:ext cx="8686800" cy="2806987"/>
          </a:xfrm>
          <a:prstGeom prst="rect">
            <a:avLst/>
          </a:prstGeom>
        </p:spPr>
        <p:txBody>
          <a:bodyPr wrap="square">
            <a:spAutoFit/>
          </a:bodyPr>
          <a:lstStyle/>
          <a:p>
            <a:pPr marL="342900" indent="-342900" algn="just">
              <a:lnSpc>
                <a:spcPct val="150000"/>
              </a:lnSpc>
              <a:buFont typeface="+mj-lt"/>
              <a:buAutoNum type="arabicPeriod"/>
            </a:pPr>
            <a:r>
              <a:rPr lang="es-EC" sz="2000" dirty="0">
                <a:latin typeface="Times New Roman" pitchFamily="18" charset="0"/>
                <a:cs typeface="Times New Roman" pitchFamily="18" charset="0"/>
              </a:rPr>
              <a:t>La estructura del alerón luego del análisis de esfuerzos con las propiedades del material que fueron obtenidas por medio  de la caracterización, no presenta inconvenientes con la carga aerodinámica aplicada. La deformación máxima está en el orden de los 0,0002 mm, el esfuerzo  máximo está en el orden de los 0,04 </a:t>
            </a:r>
            <a:r>
              <a:rPr lang="es-EC" sz="2000" dirty="0" err="1">
                <a:latin typeface="Times New Roman" pitchFamily="18" charset="0"/>
                <a:cs typeface="Times New Roman" pitchFamily="18" charset="0"/>
              </a:rPr>
              <a:t>MPa</a:t>
            </a:r>
            <a:r>
              <a:rPr lang="es-EC" sz="2000" dirty="0">
                <a:latin typeface="Times New Roman" pitchFamily="18" charset="0"/>
                <a:cs typeface="Times New Roman" pitchFamily="18" charset="0"/>
              </a:rPr>
              <a:t> y el factor de seguridad del alerón se encuentra sobredimensionado en 15.</a:t>
            </a:r>
          </a:p>
        </p:txBody>
      </p:sp>
    </p:spTree>
    <p:extLst>
      <p:ext uri="{BB962C8B-B14F-4D97-AF65-F5344CB8AC3E}">
        <p14:creationId xmlns:p14="http://schemas.microsoft.com/office/powerpoint/2010/main" val="44138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8600" y="2971800"/>
            <a:ext cx="8763000" cy="1362075"/>
          </a:xfrm>
        </p:spPr>
        <p:txBody>
          <a:bodyPr/>
          <a:lstStyle/>
          <a:p>
            <a:pPr algn="ctr"/>
            <a:r>
              <a:rPr lang="es-EC" dirty="0" smtClean="0"/>
              <a:t>Mecanizado CAM </a:t>
            </a:r>
            <a:endParaRPr lang="es-EC" dirty="0"/>
          </a:p>
        </p:txBody>
      </p:sp>
      <p:sp>
        <p:nvSpPr>
          <p:cNvPr id="4" name="Marcador de número de diapositiva 3"/>
          <p:cNvSpPr>
            <a:spLocks noGrp="1"/>
          </p:cNvSpPr>
          <p:nvPr>
            <p:ph type="sldNum" sz="quarter" idx="12"/>
          </p:nvPr>
        </p:nvSpPr>
        <p:spPr/>
        <p:txBody>
          <a:bodyPr/>
          <a:lstStyle/>
          <a:p>
            <a:fld id="{1E347D1C-8629-4182-8A37-B0CFE054FDA0}" type="slidenum">
              <a:rPr lang="en-US" smtClean="0"/>
              <a:pPr/>
              <a:t>51</a:t>
            </a:fld>
            <a:endParaRPr lang="en-US"/>
          </a:p>
        </p:txBody>
      </p:sp>
    </p:spTree>
    <p:extLst>
      <p:ext uri="{BB962C8B-B14F-4D97-AF65-F5344CB8AC3E}">
        <p14:creationId xmlns:p14="http://schemas.microsoft.com/office/powerpoint/2010/main" val="3127733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95300" y="-228600"/>
            <a:ext cx="8229600" cy="1143000"/>
          </a:xfrm>
        </p:spPr>
        <p:txBody>
          <a:bodyPr>
            <a:normAutofit/>
          </a:bodyPr>
          <a:lstStyle/>
          <a:p>
            <a:r>
              <a:rPr lang="es-EC" sz="2800" b="1" dirty="0" smtClean="0"/>
              <a:t>Adecuación del archivo CAD</a:t>
            </a:r>
            <a:endParaRPr lang="es-EC" sz="2800" b="1" dirty="0"/>
          </a:p>
        </p:txBody>
      </p:sp>
      <p:sp>
        <p:nvSpPr>
          <p:cNvPr id="3" name="2 Marcador de número de diapositiva"/>
          <p:cNvSpPr>
            <a:spLocks noGrp="1"/>
          </p:cNvSpPr>
          <p:nvPr>
            <p:ph type="sldNum" sz="quarter" idx="12"/>
          </p:nvPr>
        </p:nvSpPr>
        <p:spPr/>
        <p:txBody>
          <a:bodyPr/>
          <a:lstStyle/>
          <a:p>
            <a:fld id="{1E347D1C-8629-4182-8A37-B0CFE054FDA0}" type="slidenum">
              <a:rPr lang="en-US" smtClean="0"/>
              <a:pPr/>
              <a:t>52</a:t>
            </a:fld>
            <a:endParaRPr lang="en-US"/>
          </a:p>
        </p:txBody>
      </p:sp>
      <p:pic>
        <p:nvPicPr>
          <p:cNvPr id="4" name="3 Imagen"/>
          <p:cNvPicPr/>
          <p:nvPr/>
        </p:nvPicPr>
        <p:blipFill rotWithShape="1">
          <a:blip r:embed="rId2"/>
          <a:srcRect l="5960" t="5624" r="6327" b="6337"/>
          <a:stretch/>
        </p:blipFill>
        <p:spPr bwMode="auto">
          <a:xfrm>
            <a:off x="1295400" y="1143000"/>
            <a:ext cx="6629400" cy="43370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476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95300" y="-228600"/>
            <a:ext cx="8229600" cy="1143000"/>
          </a:xfrm>
        </p:spPr>
        <p:txBody>
          <a:bodyPr>
            <a:normAutofit/>
          </a:bodyPr>
          <a:lstStyle/>
          <a:p>
            <a:r>
              <a:rPr lang="es-EC" sz="2800" b="1" dirty="0" smtClean="0"/>
              <a:t>Importación archivo CAD</a:t>
            </a:r>
            <a:endParaRPr lang="es-EC" sz="2800" b="1" dirty="0"/>
          </a:p>
        </p:txBody>
      </p:sp>
      <p:sp>
        <p:nvSpPr>
          <p:cNvPr id="3" name="2 Marcador de número de diapositiva"/>
          <p:cNvSpPr>
            <a:spLocks noGrp="1"/>
          </p:cNvSpPr>
          <p:nvPr>
            <p:ph type="sldNum" sz="quarter" idx="12"/>
          </p:nvPr>
        </p:nvSpPr>
        <p:spPr/>
        <p:txBody>
          <a:bodyPr/>
          <a:lstStyle/>
          <a:p>
            <a:fld id="{1E347D1C-8629-4182-8A37-B0CFE054FDA0}" type="slidenum">
              <a:rPr lang="en-US" smtClean="0"/>
              <a:pPr/>
              <a:t>53</a:t>
            </a:fld>
            <a:endParaRPr lang="en-US"/>
          </a:p>
        </p:txBody>
      </p:sp>
      <p:pic>
        <p:nvPicPr>
          <p:cNvPr id="5" name="4 Imagen"/>
          <p:cNvPicPr/>
          <p:nvPr/>
        </p:nvPicPr>
        <p:blipFill rotWithShape="1">
          <a:blip r:embed="rId2"/>
          <a:srcRect l="5717" t="8652" r="6205" b="4175"/>
          <a:stretch/>
        </p:blipFill>
        <p:spPr bwMode="auto">
          <a:xfrm>
            <a:off x="1158922" y="914400"/>
            <a:ext cx="6858000" cy="456977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0751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95300" y="-228600"/>
            <a:ext cx="8229600" cy="1143000"/>
          </a:xfrm>
        </p:spPr>
        <p:txBody>
          <a:bodyPr>
            <a:normAutofit/>
          </a:bodyPr>
          <a:lstStyle/>
          <a:p>
            <a:r>
              <a:rPr lang="es-EC" sz="2800" b="1" dirty="0" smtClean="0"/>
              <a:t>Configuración de parámetros de mecanizado</a:t>
            </a:r>
            <a:endParaRPr lang="es-EC" sz="2800" b="1" dirty="0"/>
          </a:p>
        </p:txBody>
      </p:sp>
      <p:sp>
        <p:nvSpPr>
          <p:cNvPr id="3" name="2 Marcador de número de diapositiva"/>
          <p:cNvSpPr>
            <a:spLocks noGrp="1"/>
          </p:cNvSpPr>
          <p:nvPr>
            <p:ph type="sldNum" sz="quarter" idx="12"/>
          </p:nvPr>
        </p:nvSpPr>
        <p:spPr/>
        <p:txBody>
          <a:bodyPr/>
          <a:lstStyle/>
          <a:p>
            <a:fld id="{1E347D1C-8629-4182-8A37-B0CFE054FDA0}" type="slidenum">
              <a:rPr lang="en-US" smtClean="0"/>
              <a:pPr/>
              <a:t>54</a:t>
            </a:fld>
            <a:endParaRPr lang="en-US"/>
          </a:p>
        </p:txBody>
      </p:sp>
      <p:pic>
        <p:nvPicPr>
          <p:cNvPr id="6" name="5 Imagen"/>
          <p:cNvPicPr/>
          <p:nvPr/>
        </p:nvPicPr>
        <p:blipFill rotWithShape="1">
          <a:blip r:embed="rId2"/>
          <a:srcRect l="29075" t="16219" r="18491" b="9819"/>
          <a:stretch/>
        </p:blipFill>
        <p:spPr bwMode="auto">
          <a:xfrm>
            <a:off x="533400" y="1620008"/>
            <a:ext cx="3657600" cy="3035300"/>
          </a:xfrm>
          <a:prstGeom prst="rect">
            <a:avLst/>
          </a:prstGeom>
          <a:ln>
            <a:noFill/>
          </a:ln>
          <a:extLst>
            <a:ext uri="{53640926-AAD7-44D8-BBD7-CCE9431645EC}">
              <a14:shadowObscured xmlns:a14="http://schemas.microsoft.com/office/drawing/2010/main"/>
            </a:ext>
          </a:extLst>
        </p:spPr>
      </p:pic>
      <p:pic>
        <p:nvPicPr>
          <p:cNvPr id="7" name="6 Imagen"/>
          <p:cNvPicPr/>
          <p:nvPr/>
        </p:nvPicPr>
        <p:blipFill rotWithShape="1">
          <a:blip r:embed="rId3"/>
          <a:srcRect l="28954" t="23356" r="13747" b="17820"/>
          <a:stretch/>
        </p:blipFill>
        <p:spPr bwMode="auto">
          <a:xfrm>
            <a:off x="4578032" y="809625"/>
            <a:ext cx="3880168" cy="2308225"/>
          </a:xfrm>
          <a:prstGeom prst="rect">
            <a:avLst/>
          </a:prstGeom>
          <a:ln>
            <a:noFill/>
          </a:ln>
          <a:extLst>
            <a:ext uri="{53640926-AAD7-44D8-BBD7-CCE9431645EC}">
              <a14:shadowObscured xmlns:a14="http://schemas.microsoft.com/office/drawing/2010/main"/>
            </a:ext>
          </a:extLst>
        </p:spPr>
      </p:pic>
      <p:pic>
        <p:nvPicPr>
          <p:cNvPr id="8" name="7 Imagen"/>
          <p:cNvPicPr/>
          <p:nvPr/>
        </p:nvPicPr>
        <p:blipFill rotWithShape="1">
          <a:blip r:embed="rId4"/>
          <a:srcRect l="36253" t="21842" r="21289" b="33392"/>
          <a:stretch/>
        </p:blipFill>
        <p:spPr bwMode="auto">
          <a:xfrm>
            <a:off x="4433247" y="3425825"/>
            <a:ext cx="4001069" cy="24193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9634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95300" y="-228600"/>
            <a:ext cx="8229600" cy="1143000"/>
          </a:xfrm>
        </p:spPr>
        <p:txBody>
          <a:bodyPr>
            <a:normAutofit/>
          </a:bodyPr>
          <a:lstStyle/>
          <a:p>
            <a:r>
              <a:rPr lang="es-EC" sz="2800" b="1" dirty="0" smtClean="0"/>
              <a:t>Simulación CAM</a:t>
            </a:r>
            <a:endParaRPr lang="es-EC" sz="2800" b="1" dirty="0"/>
          </a:p>
        </p:txBody>
      </p:sp>
      <p:sp>
        <p:nvSpPr>
          <p:cNvPr id="3" name="2 Marcador de número de diapositiva"/>
          <p:cNvSpPr>
            <a:spLocks noGrp="1"/>
          </p:cNvSpPr>
          <p:nvPr>
            <p:ph type="sldNum" sz="quarter" idx="12"/>
          </p:nvPr>
        </p:nvSpPr>
        <p:spPr/>
        <p:txBody>
          <a:bodyPr/>
          <a:lstStyle/>
          <a:p>
            <a:fld id="{1E347D1C-8629-4182-8A37-B0CFE054FDA0}" type="slidenum">
              <a:rPr lang="en-US" smtClean="0"/>
              <a:pPr/>
              <a:t>55</a:t>
            </a:fld>
            <a:endParaRPr lang="en-US"/>
          </a:p>
        </p:txBody>
      </p:sp>
      <p:pic>
        <p:nvPicPr>
          <p:cNvPr id="9" name="8 Imagen"/>
          <p:cNvPicPr/>
          <p:nvPr/>
        </p:nvPicPr>
        <p:blipFill rotWithShape="1">
          <a:blip r:embed="rId2"/>
          <a:srcRect t="4974" r="19343" b="6575"/>
          <a:stretch/>
        </p:blipFill>
        <p:spPr bwMode="auto">
          <a:xfrm>
            <a:off x="239974" y="921528"/>
            <a:ext cx="4114800" cy="2304102"/>
          </a:xfrm>
          <a:prstGeom prst="rect">
            <a:avLst/>
          </a:prstGeom>
          <a:ln>
            <a:noFill/>
          </a:ln>
          <a:extLst>
            <a:ext uri="{53640926-AAD7-44D8-BBD7-CCE9431645EC}">
              <a14:shadowObscured xmlns:a14="http://schemas.microsoft.com/office/drawing/2010/main"/>
            </a:ext>
          </a:extLst>
        </p:spPr>
      </p:pic>
      <p:pic>
        <p:nvPicPr>
          <p:cNvPr id="10" name="9 Imagen"/>
          <p:cNvPicPr/>
          <p:nvPr/>
        </p:nvPicPr>
        <p:blipFill rotWithShape="1">
          <a:blip r:embed="rId3"/>
          <a:srcRect t="4974" r="18491" b="6142"/>
          <a:stretch/>
        </p:blipFill>
        <p:spPr bwMode="auto">
          <a:xfrm>
            <a:off x="4767258" y="842949"/>
            <a:ext cx="4013200" cy="2461260"/>
          </a:xfrm>
          <a:prstGeom prst="rect">
            <a:avLst/>
          </a:prstGeom>
          <a:ln>
            <a:noFill/>
          </a:ln>
          <a:extLst>
            <a:ext uri="{53640926-AAD7-44D8-BBD7-CCE9431645EC}">
              <a14:shadowObscured xmlns:a14="http://schemas.microsoft.com/office/drawing/2010/main"/>
            </a:ext>
          </a:extLst>
        </p:spPr>
      </p:pic>
      <p:pic>
        <p:nvPicPr>
          <p:cNvPr id="11" name="10 Imagen"/>
          <p:cNvPicPr/>
          <p:nvPr/>
        </p:nvPicPr>
        <p:blipFill rotWithShape="1">
          <a:blip r:embed="rId4"/>
          <a:srcRect t="5407" r="30049" b="5709"/>
          <a:stretch/>
        </p:blipFill>
        <p:spPr bwMode="auto">
          <a:xfrm>
            <a:off x="3112135" y="3581400"/>
            <a:ext cx="3286760" cy="23495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8719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81000" y="-152400"/>
            <a:ext cx="8229600" cy="1143000"/>
          </a:xfrm>
        </p:spPr>
        <p:txBody>
          <a:bodyPr>
            <a:normAutofit/>
          </a:bodyPr>
          <a:lstStyle/>
          <a:p>
            <a:r>
              <a:rPr lang="es-EC" sz="2800" b="1" dirty="0" smtClean="0"/>
              <a:t>Generación de códigos G</a:t>
            </a:r>
            <a:endParaRPr lang="es-EC" sz="2800" b="1" dirty="0"/>
          </a:p>
        </p:txBody>
      </p:sp>
      <p:sp>
        <p:nvSpPr>
          <p:cNvPr id="3" name="2 Marcador de número de diapositiva"/>
          <p:cNvSpPr>
            <a:spLocks noGrp="1"/>
          </p:cNvSpPr>
          <p:nvPr>
            <p:ph type="sldNum" sz="quarter" idx="12"/>
          </p:nvPr>
        </p:nvSpPr>
        <p:spPr/>
        <p:txBody>
          <a:bodyPr/>
          <a:lstStyle/>
          <a:p>
            <a:fld id="{1E347D1C-8629-4182-8A37-B0CFE054FDA0}" type="slidenum">
              <a:rPr lang="en-US" smtClean="0"/>
              <a:pPr/>
              <a:t>56</a:t>
            </a:fld>
            <a:endParaRPr lang="en-US"/>
          </a:p>
        </p:txBody>
      </p:sp>
      <p:pic>
        <p:nvPicPr>
          <p:cNvPr id="4" name="3 Imagen"/>
          <p:cNvPicPr/>
          <p:nvPr/>
        </p:nvPicPr>
        <p:blipFill rotWithShape="1">
          <a:blip r:embed="rId2"/>
          <a:srcRect t="5190" r="67153" b="48983"/>
          <a:stretch/>
        </p:blipFill>
        <p:spPr bwMode="auto">
          <a:xfrm>
            <a:off x="2315570" y="1143000"/>
            <a:ext cx="4800600" cy="41211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2965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6200"/>
            <a:ext cx="8229600" cy="1143000"/>
          </a:xfrm>
        </p:spPr>
        <p:txBody>
          <a:bodyPr>
            <a:normAutofit/>
          </a:bodyPr>
          <a:lstStyle/>
          <a:p>
            <a:r>
              <a:rPr lang="es-EC" sz="2800" b="1" dirty="0" smtClean="0"/>
              <a:t>Mecanizado del alerón</a:t>
            </a:r>
            <a:endParaRPr lang="es-EC" sz="2800" b="1" dirty="0"/>
          </a:p>
        </p:txBody>
      </p:sp>
      <p:sp>
        <p:nvSpPr>
          <p:cNvPr id="3" name="2 Marcador de número de diapositiva"/>
          <p:cNvSpPr>
            <a:spLocks noGrp="1"/>
          </p:cNvSpPr>
          <p:nvPr>
            <p:ph type="sldNum" sz="quarter" idx="12"/>
          </p:nvPr>
        </p:nvSpPr>
        <p:spPr/>
        <p:txBody>
          <a:bodyPr/>
          <a:lstStyle/>
          <a:p>
            <a:fld id="{1E347D1C-8629-4182-8A37-B0CFE054FDA0}" type="slidenum">
              <a:rPr lang="en-US" smtClean="0"/>
              <a:pPr/>
              <a:t>57</a:t>
            </a:fld>
            <a:endParaRPr lang="en-US"/>
          </a:p>
        </p:txBody>
      </p:sp>
      <p:pic>
        <p:nvPicPr>
          <p:cNvPr id="4" name="3 Imagen" descr="C:\Users\GiovanniFrancisco\Desktop\MAESTRIA TESIS\Tesis\TESIS FINAL\Capitulos Tesis\CAPITULO V FABRICACIÓN PROTOTIPO\Archivo fotografico\MECANIZADO\IMG-20180425-WA000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914400"/>
            <a:ext cx="4103370" cy="2303780"/>
          </a:xfrm>
          <a:prstGeom prst="rect">
            <a:avLst/>
          </a:prstGeom>
          <a:noFill/>
          <a:ln>
            <a:noFill/>
          </a:ln>
        </p:spPr>
      </p:pic>
      <p:pic>
        <p:nvPicPr>
          <p:cNvPr id="5" name="4 Imagen" descr="C:\Users\GiovanniFrancisco\Desktop\MAESTRIA TESIS\Tesis\TESIS FINAL\Capitulos Tesis\CAPITULO V FABRICACIÓN PROTOTIPO\Archivo fotografico\MECANIZADO\IMG-20180425-WA000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693960" y="26670"/>
            <a:ext cx="2273935" cy="4049395"/>
          </a:xfrm>
          <a:prstGeom prst="rect">
            <a:avLst/>
          </a:prstGeom>
          <a:noFill/>
          <a:ln>
            <a:noFill/>
          </a:ln>
        </p:spPr>
      </p:pic>
      <p:pic>
        <p:nvPicPr>
          <p:cNvPr id="6" name="5 Imagen" descr="C:\Users\GiovanniFrancisco\Desktop\MAESTRIA TESIS\Tesis\TESIS FINAL\Capitulos Tesis\CAPITULO V FABRICACIÓN PROTOTIPO\Archivo fotografico\MECANIZADO\20180425_14265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9802" y="3505199"/>
            <a:ext cx="5248275" cy="2205355"/>
          </a:xfrm>
          <a:prstGeom prst="rect">
            <a:avLst/>
          </a:prstGeom>
          <a:noFill/>
          <a:ln>
            <a:noFill/>
          </a:ln>
        </p:spPr>
      </p:pic>
    </p:spTree>
    <p:extLst>
      <p:ext uri="{BB962C8B-B14F-4D97-AF65-F5344CB8AC3E}">
        <p14:creationId xmlns:p14="http://schemas.microsoft.com/office/powerpoint/2010/main" val="170076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91180"/>
            <a:ext cx="8229600" cy="1143000"/>
          </a:xfrm>
        </p:spPr>
        <p:txBody>
          <a:bodyPr>
            <a:normAutofit/>
          </a:bodyPr>
          <a:lstStyle/>
          <a:p>
            <a:r>
              <a:rPr lang="es-EC" sz="2800" b="1" dirty="0" smtClean="0"/>
              <a:t>Conclusiones </a:t>
            </a:r>
            <a:endParaRPr lang="es-EC" sz="2800" b="1" dirty="0"/>
          </a:p>
        </p:txBody>
      </p:sp>
      <p:sp>
        <p:nvSpPr>
          <p:cNvPr id="3" name="Marcador de número de diapositiva 2"/>
          <p:cNvSpPr>
            <a:spLocks noGrp="1"/>
          </p:cNvSpPr>
          <p:nvPr>
            <p:ph type="sldNum" sz="quarter" idx="12"/>
          </p:nvPr>
        </p:nvSpPr>
        <p:spPr/>
        <p:txBody>
          <a:bodyPr/>
          <a:lstStyle/>
          <a:p>
            <a:fld id="{1E347D1C-8629-4182-8A37-B0CFE054FDA0}" type="slidenum">
              <a:rPr lang="en-US" smtClean="0"/>
              <a:pPr/>
              <a:t>58</a:t>
            </a:fld>
            <a:endParaRPr lang="en-US"/>
          </a:p>
        </p:txBody>
      </p:sp>
      <p:sp>
        <p:nvSpPr>
          <p:cNvPr id="4" name="Rectángulo 3"/>
          <p:cNvSpPr/>
          <p:nvPr/>
        </p:nvSpPr>
        <p:spPr>
          <a:xfrm>
            <a:off x="169460" y="1143000"/>
            <a:ext cx="8534400" cy="1477328"/>
          </a:xfrm>
          <a:prstGeom prst="rect">
            <a:avLst/>
          </a:prstGeom>
        </p:spPr>
        <p:txBody>
          <a:bodyPr wrap="square">
            <a:spAutoFit/>
          </a:bodyPr>
          <a:lstStyle/>
          <a:p>
            <a:pPr marL="342900" lvl="0" indent="-342900" algn="just">
              <a:lnSpc>
                <a:spcPct val="150000"/>
              </a:lnSpc>
              <a:spcAft>
                <a:spcPts val="0"/>
              </a:spcAft>
              <a:buFont typeface="+mj-lt"/>
              <a:buAutoNum type="arabicPeriod"/>
            </a:pPr>
            <a:r>
              <a:rPr lang="es-EC" sz="2000" dirty="0" smtClean="0">
                <a:latin typeface="Times New Roman" panose="02020603050405020304" pitchFamily="18" charset="0"/>
                <a:ea typeface="Calibri" panose="020F0502020204030204" pitchFamily="34" charset="0"/>
                <a:cs typeface="Times New Roman" panose="02020603050405020304" pitchFamily="18" charset="0"/>
              </a:rPr>
              <a:t>El mecanizado CNC fue planificado a partir del diseño del alerón considerando la forma del material y el proceso de mecanizado, para un resultado satisfactorio.  </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ángulo 3"/>
          <p:cNvSpPr/>
          <p:nvPr/>
        </p:nvSpPr>
        <p:spPr>
          <a:xfrm>
            <a:off x="169460" y="2971800"/>
            <a:ext cx="8534400" cy="1015663"/>
          </a:xfrm>
          <a:prstGeom prst="rect">
            <a:avLst/>
          </a:prstGeom>
        </p:spPr>
        <p:txBody>
          <a:bodyPr wrap="square">
            <a:spAutoFit/>
          </a:bodyPr>
          <a:lstStyle/>
          <a:p>
            <a:pPr marL="457200" lvl="0" indent="-457200" algn="just">
              <a:lnSpc>
                <a:spcPct val="150000"/>
              </a:lnSpc>
              <a:spcAft>
                <a:spcPts val="0"/>
              </a:spcAft>
              <a:buFont typeface="+mj-lt"/>
              <a:buAutoNum type="arabicPeriod" startAt="2"/>
            </a:pPr>
            <a:r>
              <a:rPr lang="es-EC" sz="2000" dirty="0" smtClean="0">
                <a:latin typeface="Times New Roman" panose="02020603050405020304" pitchFamily="18" charset="0"/>
                <a:ea typeface="Calibri" panose="020F0502020204030204" pitchFamily="34" charset="0"/>
                <a:cs typeface="Times New Roman" panose="02020603050405020304" pitchFamily="18" charset="0"/>
              </a:rPr>
              <a:t>El modelo fue elaborado en madera de laurel, se sugiere para futuros trabajos usar una resina solida tipo poliéster para una elaboración mas limpia.</a:t>
            </a:r>
            <a:endParaRPr lang="es-EC"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811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8600" y="2971800"/>
            <a:ext cx="8763000" cy="1362075"/>
          </a:xfrm>
        </p:spPr>
        <p:txBody>
          <a:bodyPr/>
          <a:lstStyle/>
          <a:p>
            <a:pPr algn="ctr"/>
            <a:r>
              <a:rPr lang="es-EC" dirty="0" smtClean="0"/>
              <a:t>Fabricación del alerón</a:t>
            </a:r>
            <a:endParaRPr lang="es-EC" dirty="0"/>
          </a:p>
        </p:txBody>
      </p:sp>
      <p:sp>
        <p:nvSpPr>
          <p:cNvPr id="4" name="Marcador de número de diapositiva 3"/>
          <p:cNvSpPr>
            <a:spLocks noGrp="1"/>
          </p:cNvSpPr>
          <p:nvPr>
            <p:ph type="sldNum" sz="quarter" idx="12"/>
          </p:nvPr>
        </p:nvSpPr>
        <p:spPr/>
        <p:txBody>
          <a:bodyPr/>
          <a:lstStyle/>
          <a:p>
            <a:fld id="{1E347D1C-8629-4182-8A37-B0CFE054FDA0}" type="slidenum">
              <a:rPr lang="en-US" smtClean="0"/>
              <a:pPr/>
              <a:t>59</a:t>
            </a:fld>
            <a:endParaRPr lang="en-US"/>
          </a:p>
        </p:txBody>
      </p:sp>
    </p:spTree>
    <p:extLst>
      <p:ext uri="{BB962C8B-B14F-4D97-AF65-F5344CB8AC3E}">
        <p14:creationId xmlns:p14="http://schemas.microsoft.com/office/powerpoint/2010/main" val="37459539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28600"/>
            <a:ext cx="8229600" cy="1143000"/>
          </a:xfrm>
        </p:spPr>
        <p:txBody>
          <a:bodyPr>
            <a:normAutofit fontScale="90000"/>
          </a:bodyPr>
          <a:lstStyle/>
          <a:p>
            <a:r>
              <a:rPr lang="es-EC" b="1" dirty="0" smtClean="0"/>
              <a:t/>
            </a:r>
            <a:br>
              <a:rPr lang="es-EC" b="1" dirty="0" smtClean="0"/>
            </a:br>
            <a:r>
              <a:rPr lang="es-EC" b="1" dirty="0"/>
              <a:t/>
            </a:r>
            <a:br>
              <a:rPr lang="es-EC" b="1" dirty="0"/>
            </a:br>
            <a:r>
              <a:rPr lang="es-EC" sz="3100" b="1" dirty="0" smtClean="0"/>
              <a:t>Objetivo General </a:t>
            </a:r>
            <a:r>
              <a:rPr lang="es-EC" dirty="0"/>
              <a:t/>
            </a:r>
            <a:br>
              <a:rPr lang="es-EC" dirty="0"/>
            </a:br>
            <a:r>
              <a:rPr lang="es-EC" dirty="0"/>
              <a:t/>
            </a:r>
            <a:br>
              <a:rPr lang="es-EC" dirty="0"/>
            </a:br>
            <a:endParaRPr lang="es-EC" dirty="0"/>
          </a:p>
        </p:txBody>
      </p:sp>
      <p:sp>
        <p:nvSpPr>
          <p:cNvPr id="4" name="Marcador de número de diapositiva 3"/>
          <p:cNvSpPr>
            <a:spLocks noGrp="1"/>
          </p:cNvSpPr>
          <p:nvPr>
            <p:ph type="sldNum" sz="quarter" idx="12"/>
          </p:nvPr>
        </p:nvSpPr>
        <p:spPr/>
        <p:txBody>
          <a:bodyPr/>
          <a:lstStyle/>
          <a:p>
            <a:fld id="{1E347D1C-8629-4182-8A37-B0CFE054FDA0}" type="slidenum">
              <a:rPr lang="en-US" smtClean="0"/>
              <a:pPr/>
              <a:t>6</a:t>
            </a:fld>
            <a:endParaRPr lang="en-US"/>
          </a:p>
        </p:txBody>
      </p:sp>
      <p:sp>
        <p:nvSpPr>
          <p:cNvPr id="6" name="Marcador de contenido 5"/>
          <p:cNvSpPr>
            <a:spLocks noGrp="1"/>
          </p:cNvSpPr>
          <p:nvPr>
            <p:ph idx="1"/>
          </p:nvPr>
        </p:nvSpPr>
        <p:spPr>
          <a:xfrm>
            <a:off x="457200" y="1143000"/>
            <a:ext cx="8229600" cy="2209800"/>
          </a:xfrm>
        </p:spPr>
        <p:txBody>
          <a:bodyPr>
            <a:normAutofit/>
          </a:bodyPr>
          <a:lstStyle/>
          <a:p>
            <a:pPr algn="just"/>
            <a:r>
              <a:rPr lang="es-EC" sz="2400" dirty="0"/>
              <a:t>Incorporar procesos de diseño y manufactura  apoyados en herramientas CAD / CAE / CAM para la fabricación de un alerón para su aplicación automotriz con materiales compuestos de matriz poliéster y refuerzo de fibra de vidrio. </a:t>
            </a: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0" y="3415971"/>
            <a:ext cx="2590800" cy="2129314"/>
          </a:xfrm>
          <a:prstGeom prst="rect">
            <a:avLst/>
          </a:prstGeom>
        </p:spPr>
      </p:pic>
    </p:spTree>
    <p:extLst>
      <p:ext uri="{BB962C8B-B14F-4D97-AF65-F5344CB8AC3E}">
        <p14:creationId xmlns:p14="http://schemas.microsoft.com/office/powerpoint/2010/main" val="284381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ircle(in)">
                                      <p:cBhvr>
                                        <p:cTn id="12"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80999" y="-152400"/>
            <a:ext cx="8229600" cy="1143000"/>
          </a:xfrm>
        </p:spPr>
        <p:txBody>
          <a:bodyPr>
            <a:normAutofit/>
          </a:bodyPr>
          <a:lstStyle/>
          <a:p>
            <a:r>
              <a:rPr lang="es-EC" sz="2800" b="1" dirty="0" smtClean="0"/>
              <a:t>Preparación del alerón</a:t>
            </a:r>
            <a:endParaRPr lang="es-EC" sz="2800" b="1" dirty="0"/>
          </a:p>
        </p:txBody>
      </p:sp>
      <p:sp>
        <p:nvSpPr>
          <p:cNvPr id="3" name="2 Marcador de número de diapositiva"/>
          <p:cNvSpPr>
            <a:spLocks noGrp="1"/>
          </p:cNvSpPr>
          <p:nvPr>
            <p:ph type="sldNum" sz="quarter" idx="12"/>
          </p:nvPr>
        </p:nvSpPr>
        <p:spPr/>
        <p:txBody>
          <a:bodyPr/>
          <a:lstStyle/>
          <a:p>
            <a:fld id="{1E347D1C-8629-4182-8A37-B0CFE054FDA0}" type="slidenum">
              <a:rPr lang="en-US" smtClean="0"/>
              <a:pPr/>
              <a:t>60</a:t>
            </a:fld>
            <a:endParaRPr lang="en-US"/>
          </a:p>
        </p:txBody>
      </p:sp>
      <p:pic>
        <p:nvPicPr>
          <p:cNvPr id="4" name="3 Imagen" descr="C:\Users\GiovanniFrancisco\Desktop\MAESTRIA TESIS\Tesis\TESIS FINAL\Capitulos Tesis\CAPITULO V FABRICACIÓN PROTOTIPO\Archivo fotografico\FABRICACIÓN\PREPARACION\IMG-20180425-WA0034.jpg"/>
          <p:cNvPicPr/>
          <p:nvPr/>
        </p:nvPicPr>
        <p:blipFill rotWithShape="1">
          <a:blip r:embed="rId2" cstate="print">
            <a:extLst>
              <a:ext uri="{28A0092B-C50C-407E-A947-70E740481C1C}">
                <a14:useLocalDpi xmlns:a14="http://schemas.microsoft.com/office/drawing/2010/main" val="0"/>
              </a:ext>
            </a:extLst>
          </a:blip>
          <a:srcRect t="37639" b="14708"/>
          <a:stretch/>
        </p:blipFill>
        <p:spPr bwMode="auto">
          <a:xfrm>
            <a:off x="685800" y="1407994"/>
            <a:ext cx="7772399" cy="32766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667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81000" y="-152400"/>
            <a:ext cx="8229600" cy="1143000"/>
          </a:xfrm>
        </p:spPr>
        <p:txBody>
          <a:bodyPr>
            <a:normAutofit/>
          </a:bodyPr>
          <a:lstStyle/>
          <a:p>
            <a:r>
              <a:rPr lang="es-EC" sz="2800" b="1" dirty="0" smtClean="0"/>
              <a:t>Generación del molde</a:t>
            </a:r>
            <a:endParaRPr lang="es-EC" sz="2800" b="1" dirty="0"/>
          </a:p>
        </p:txBody>
      </p:sp>
      <p:sp>
        <p:nvSpPr>
          <p:cNvPr id="3" name="2 Marcador de número de diapositiva"/>
          <p:cNvSpPr>
            <a:spLocks noGrp="1"/>
          </p:cNvSpPr>
          <p:nvPr>
            <p:ph type="sldNum" sz="quarter" idx="12"/>
          </p:nvPr>
        </p:nvSpPr>
        <p:spPr/>
        <p:txBody>
          <a:bodyPr/>
          <a:lstStyle/>
          <a:p>
            <a:fld id="{1E347D1C-8629-4182-8A37-B0CFE054FDA0}" type="slidenum">
              <a:rPr lang="en-US" smtClean="0"/>
              <a:pPr/>
              <a:t>61</a:t>
            </a:fld>
            <a:endParaRPr lang="en-US"/>
          </a:p>
        </p:txBody>
      </p:sp>
      <p:pic>
        <p:nvPicPr>
          <p:cNvPr id="4" name="3 Imagen" descr="C:\Users\GiovanniFrancisco\Desktop\MAESTRIA TESIS\Tesis\TESIS FINAL\Capitulos Tesis\CAPITULO V FABRICACIÓN PROTOTIPO\Archivo fotografico\FABRICACIÓN\MOLDE\IMG-20180426-WA0029.jpg"/>
          <p:cNvPicPr/>
          <p:nvPr/>
        </p:nvPicPr>
        <p:blipFill rotWithShape="1">
          <a:blip r:embed="rId2" cstate="print">
            <a:extLst>
              <a:ext uri="{28A0092B-C50C-407E-A947-70E740481C1C}">
                <a14:useLocalDpi xmlns:a14="http://schemas.microsoft.com/office/drawing/2010/main" val="0"/>
              </a:ext>
            </a:extLst>
          </a:blip>
          <a:srcRect t="9271" r="7055" b="26579"/>
          <a:stretch/>
        </p:blipFill>
        <p:spPr bwMode="auto">
          <a:xfrm>
            <a:off x="533400" y="1295400"/>
            <a:ext cx="8077200" cy="3505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8963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81000" y="-152400"/>
            <a:ext cx="8229600" cy="1143000"/>
          </a:xfrm>
        </p:spPr>
        <p:txBody>
          <a:bodyPr>
            <a:normAutofit/>
          </a:bodyPr>
          <a:lstStyle/>
          <a:p>
            <a:r>
              <a:rPr lang="es-EC" sz="2800" b="1" dirty="0" smtClean="0"/>
              <a:t>División del molde</a:t>
            </a:r>
            <a:endParaRPr lang="es-EC" sz="2800" b="1" dirty="0"/>
          </a:p>
        </p:txBody>
      </p:sp>
      <p:sp>
        <p:nvSpPr>
          <p:cNvPr id="3" name="2 Marcador de número de diapositiva"/>
          <p:cNvSpPr>
            <a:spLocks noGrp="1"/>
          </p:cNvSpPr>
          <p:nvPr>
            <p:ph type="sldNum" sz="quarter" idx="12"/>
          </p:nvPr>
        </p:nvSpPr>
        <p:spPr/>
        <p:txBody>
          <a:bodyPr/>
          <a:lstStyle/>
          <a:p>
            <a:fld id="{1E347D1C-8629-4182-8A37-B0CFE054FDA0}" type="slidenum">
              <a:rPr lang="en-US" smtClean="0"/>
              <a:pPr/>
              <a:t>62</a:t>
            </a:fld>
            <a:endParaRPr lang="en-US"/>
          </a:p>
        </p:txBody>
      </p:sp>
      <p:pic>
        <p:nvPicPr>
          <p:cNvPr id="5" name="4 Imagen" descr="C:\Users\GiovanniFrancisco\Desktop\MAESTRIA TESIS\Tesis\TESIS FINAL\Capitulos Tesis\CAPITULO V FABRICACIÓN PROTOTIPO\Archivo fotografico\FABRICACIÓN\MOLDE\IMG-20180426-WA0033.jpg"/>
          <p:cNvPicPr/>
          <p:nvPr/>
        </p:nvPicPr>
        <p:blipFill rotWithShape="1">
          <a:blip r:embed="rId2" cstate="print">
            <a:extLst>
              <a:ext uri="{28A0092B-C50C-407E-A947-70E740481C1C}">
                <a14:useLocalDpi xmlns:a14="http://schemas.microsoft.com/office/drawing/2010/main" val="0"/>
              </a:ext>
            </a:extLst>
          </a:blip>
          <a:srcRect l="5632" t="5748" r="19258" b="371"/>
          <a:stretch/>
        </p:blipFill>
        <p:spPr bwMode="auto">
          <a:xfrm>
            <a:off x="1219200" y="838200"/>
            <a:ext cx="6857999" cy="4648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4521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81000" y="-152400"/>
            <a:ext cx="8229600" cy="1143000"/>
          </a:xfrm>
        </p:spPr>
        <p:txBody>
          <a:bodyPr>
            <a:normAutofit/>
          </a:bodyPr>
          <a:lstStyle/>
          <a:p>
            <a:r>
              <a:rPr lang="es-EC" sz="2800" b="1" dirty="0" smtClean="0"/>
              <a:t>Preparación del molde</a:t>
            </a:r>
            <a:endParaRPr lang="es-EC" sz="2800" b="1" dirty="0"/>
          </a:p>
        </p:txBody>
      </p:sp>
      <p:sp>
        <p:nvSpPr>
          <p:cNvPr id="3" name="2 Marcador de número de diapositiva"/>
          <p:cNvSpPr>
            <a:spLocks noGrp="1"/>
          </p:cNvSpPr>
          <p:nvPr>
            <p:ph type="sldNum" sz="quarter" idx="12"/>
          </p:nvPr>
        </p:nvSpPr>
        <p:spPr/>
        <p:txBody>
          <a:bodyPr/>
          <a:lstStyle/>
          <a:p>
            <a:fld id="{1E347D1C-8629-4182-8A37-B0CFE054FDA0}" type="slidenum">
              <a:rPr lang="en-US" smtClean="0"/>
              <a:pPr/>
              <a:t>63</a:t>
            </a:fld>
            <a:endParaRPr lang="en-US"/>
          </a:p>
        </p:txBody>
      </p:sp>
      <p:pic>
        <p:nvPicPr>
          <p:cNvPr id="6" name="5 Imagen" descr="C:\Users\GiovanniFrancisco\Desktop\MAESTRIA TESIS\Tesis\TESIS FINAL\Capitulos Tesis\CAPITULO V FABRICACIÓN PROTOTIPO\Archivo fotografico\FABRICACIÓN\FUDICIÓN\IMG-20180426-WA0035.jpg"/>
          <p:cNvPicPr/>
          <p:nvPr/>
        </p:nvPicPr>
        <p:blipFill rotWithShape="1">
          <a:blip r:embed="rId2" cstate="print">
            <a:extLst>
              <a:ext uri="{28A0092B-C50C-407E-A947-70E740481C1C}">
                <a14:useLocalDpi xmlns:a14="http://schemas.microsoft.com/office/drawing/2010/main" val="0"/>
              </a:ext>
            </a:extLst>
          </a:blip>
          <a:srcRect l="9080" t="40048" r="8574" b="21379"/>
          <a:stretch/>
        </p:blipFill>
        <p:spPr bwMode="auto">
          <a:xfrm>
            <a:off x="1527891" y="1143000"/>
            <a:ext cx="6219498" cy="1905000"/>
          </a:xfrm>
          <a:prstGeom prst="rect">
            <a:avLst/>
          </a:prstGeom>
          <a:noFill/>
          <a:ln>
            <a:noFill/>
          </a:ln>
          <a:extLst>
            <a:ext uri="{53640926-AAD7-44D8-BBD7-CCE9431645EC}">
              <a14:shadowObscured xmlns:a14="http://schemas.microsoft.com/office/drawing/2010/main"/>
            </a:ext>
          </a:extLst>
        </p:spPr>
      </p:pic>
      <p:pic>
        <p:nvPicPr>
          <p:cNvPr id="7" name="6 Imagen" descr="C:\Users\GiovanniFrancisco\Desktop\MAESTRIA TESIS\Tesis\TESIS FINAL\Capitulos Tesis\CAPITULO V FABRICACIÓN PROTOTIPO\Archivo fotografico\FABRICACIÓN\FUDICIÓN\IMG-20180426-WA0034.jpg"/>
          <p:cNvPicPr/>
          <p:nvPr/>
        </p:nvPicPr>
        <p:blipFill rotWithShape="1">
          <a:blip r:embed="rId3" cstate="print">
            <a:extLst>
              <a:ext uri="{28A0092B-C50C-407E-A947-70E740481C1C}">
                <a14:useLocalDpi xmlns:a14="http://schemas.microsoft.com/office/drawing/2010/main" val="0"/>
              </a:ext>
            </a:extLst>
          </a:blip>
          <a:srcRect t="36711" b="26382"/>
          <a:stretch/>
        </p:blipFill>
        <p:spPr bwMode="auto">
          <a:xfrm>
            <a:off x="1527891" y="3429000"/>
            <a:ext cx="6219498" cy="196945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4278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81000" y="-152400"/>
            <a:ext cx="8229600" cy="1143000"/>
          </a:xfrm>
        </p:spPr>
        <p:txBody>
          <a:bodyPr>
            <a:normAutofit/>
          </a:bodyPr>
          <a:lstStyle/>
          <a:p>
            <a:r>
              <a:rPr lang="es-EC" sz="2800" b="1" dirty="0" smtClean="0"/>
              <a:t>Aplicación de matriz y refuerzo</a:t>
            </a:r>
            <a:endParaRPr lang="es-EC" sz="2800" b="1" dirty="0"/>
          </a:p>
        </p:txBody>
      </p:sp>
      <p:sp>
        <p:nvSpPr>
          <p:cNvPr id="3" name="2 Marcador de número de diapositiva"/>
          <p:cNvSpPr>
            <a:spLocks noGrp="1"/>
          </p:cNvSpPr>
          <p:nvPr>
            <p:ph type="sldNum" sz="quarter" idx="12"/>
          </p:nvPr>
        </p:nvSpPr>
        <p:spPr/>
        <p:txBody>
          <a:bodyPr/>
          <a:lstStyle/>
          <a:p>
            <a:fld id="{1E347D1C-8629-4182-8A37-B0CFE054FDA0}" type="slidenum">
              <a:rPr lang="en-US" smtClean="0"/>
              <a:pPr/>
              <a:t>64</a:t>
            </a:fld>
            <a:endParaRPr lang="en-US"/>
          </a:p>
        </p:txBody>
      </p:sp>
      <p:pic>
        <p:nvPicPr>
          <p:cNvPr id="8" name="7 Imagen" descr="C:\Users\GiovanniFrancisco\Desktop\MAESTRIA TESIS\Tesis\TESIS FINAL\Capitulos Tesis\CAPITULO V FABRICACIÓN PROTOTIPO\Archivo fotografico\FABRICACIÓN\FUDICIÓN\IMG-20180426-WA0039.jpg"/>
          <p:cNvPicPr/>
          <p:nvPr/>
        </p:nvPicPr>
        <p:blipFill rotWithShape="1">
          <a:blip r:embed="rId2">
            <a:extLst>
              <a:ext uri="{28A0092B-C50C-407E-A947-70E740481C1C}">
                <a14:useLocalDpi xmlns:a14="http://schemas.microsoft.com/office/drawing/2010/main" val="0"/>
              </a:ext>
            </a:extLst>
          </a:blip>
          <a:srcRect l="11654" t="19359" r="15802" b="25045"/>
          <a:stretch/>
        </p:blipFill>
        <p:spPr bwMode="auto">
          <a:xfrm>
            <a:off x="1371600" y="1219200"/>
            <a:ext cx="6134100" cy="2231390"/>
          </a:xfrm>
          <a:prstGeom prst="rect">
            <a:avLst/>
          </a:prstGeom>
          <a:noFill/>
          <a:ln>
            <a:noFill/>
          </a:ln>
          <a:extLst>
            <a:ext uri="{53640926-AAD7-44D8-BBD7-CCE9431645EC}">
              <a14:shadowObscured xmlns:a14="http://schemas.microsoft.com/office/drawing/2010/main"/>
            </a:ext>
          </a:extLst>
        </p:spPr>
      </p:pic>
      <p:pic>
        <p:nvPicPr>
          <p:cNvPr id="9" name="8 Imagen"/>
          <p:cNvPicPr/>
          <p:nvPr/>
        </p:nvPicPr>
        <p:blipFill rotWithShape="1">
          <a:blip r:embed="rId3"/>
          <a:srcRect l="17106" t="26878" r="17352" b="35853"/>
          <a:stretch/>
        </p:blipFill>
        <p:spPr bwMode="auto">
          <a:xfrm>
            <a:off x="1359090" y="3886201"/>
            <a:ext cx="6260910" cy="168116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3594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81000" y="-152400"/>
            <a:ext cx="8229600" cy="1143000"/>
          </a:xfrm>
        </p:spPr>
        <p:txBody>
          <a:bodyPr>
            <a:normAutofit/>
          </a:bodyPr>
          <a:lstStyle/>
          <a:p>
            <a:r>
              <a:rPr lang="es-EC" sz="2800" b="1" dirty="0" smtClean="0"/>
              <a:t>Unión del molde</a:t>
            </a:r>
            <a:endParaRPr lang="es-EC" sz="2800" b="1" dirty="0"/>
          </a:p>
        </p:txBody>
      </p:sp>
      <p:sp>
        <p:nvSpPr>
          <p:cNvPr id="3" name="2 Marcador de número de diapositiva"/>
          <p:cNvSpPr>
            <a:spLocks noGrp="1"/>
          </p:cNvSpPr>
          <p:nvPr>
            <p:ph type="sldNum" sz="quarter" idx="12"/>
          </p:nvPr>
        </p:nvSpPr>
        <p:spPr/>
        <p:txBody>
          <a:bodyPr/>
          <a:lstStyle/>
          <a:p>
            <a:fld id="{1E347D1C-8629-4182-8A37-B0CFE054FDA0}" type="slidenum">
              <a:rPr lang="en-US" smtClean="0"/>
              <a:pPr/>
              <a:t>65</a:t>
            </a:fld>
            <a:endParaRPr lang="en-US"/>
          </a:p>
        </p:txBody>
      </p:sp>
      <p:pic>
        <p:nvPicPr>
          <p:cNvPr id="6" name="5 Imagen" descr="C:\Users\GiovanniFrancisco\Desktop\MAESTRIA TESIS\Tesis\TESIS FINAL\Capitulos Tesis\CAPITULO V FABRICACIÓN PROTOTIPO\Archivo fotografico\FABRICACIÓN\FUDICIÓN\IMG-20180426-WA0066.jpg"/>
          <p:cNvPicPr/>
          <p:nvPr/>
        </p:nvPicPr>
        <p:blipFill rotWithShape="1">
          <a:blip r:embed="rId2" cstate="print">
            <a:extLst>
              <a:ext uri="{28A0092B-C50C-407E-A947-70E740481C1C}">
                <a14:useLocalDpi xmlns:a14="http://schemas.microsoft.com/office/drawing/2010/main" val="0"/>
              </a:ext>
            </a:extLst>
          </a:blip>
          <a:srcRect t="42460" b="18973"/>
          <a:stretch/>
        </p:blipFill>
        <p:spPr bwMode="auto">
          <a:xfrm>
            <a:off x="1219200" y="1143000"/>
            <a:ext cx="6705600" cy="1893570"/>
          </a:xfrm>
          <a:prstGeom prst="rect">
            <a:avLst/>
          </a:prstGeom>
          <a:noFill/>
          <a:ln>
            <a:noFill/>
          </a:ln>
          <a:extLst>
            <a:ext uri="{53640926-AAD7-44D8-BBD7-CCE9431645EC}">
              <a14:shadowObscured xmlns:a14="http://schemas.microsoft.com/office/drawing/2010/main"/>
            </a:ext>
          </a:extLst>
        </p:spPr>
      </p:pic>
      <p:pic>
        <p:nvPicPr>
          <p:cNvPr id="7" name="6 Imagen" descr="C:\Users\GiovanniFrancisco\Desktop\MAESTRIA TESIS\Tesis\TESIS FINAL\Capitulos Tesis\CAPITULO V FABRICACIÓN PROTOTIPO\Archivo fotografico\FABRICACIÓN\FUDICIÓN\IMG-20180426-WA0069.jpg"/>
          <p:cNvPicPr/>
          <p:nvPr/>
        </p:nvPicPr>
        <p:blipFill rotWithShape="1">
          <a:blip r:embed="rId3">
            <a:extLst>
              <a:ext uri="{28A0092B-C50C-407E-A947-70E740481C1C}">
                <a14:useLocalDpi xmlns:a14="http://schemas.microsoft.com/office/drawing/2010/main" val="0"/>
              </a:ext>
            </a:extLst>
          </a:blip>
          <a:srcRect t="41717" r="3579" b="21381"/>
          <a:stretch/>
        </p:blipFill>
        <p:spPr bwMode="auto">
          <a:xfrm>
            <a:off x="1219200" y="3505200"/>
            <a:ext cx="6705600" cy="180149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6580137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81000" y="-152400"/>
            <a:ext cx="8229600" cy="1143000"/>
          </a:xfrm>
        </p:spPr>
        <p:txBody>
          <a:bodyPr>
            <a:normAutofit/>
          </a:bodyPr>
          <a:lstStyle/>
          <a:p>
            <a:r>
              <a:rPr lang="es-EC" sz="2800" b="1" dirty="0" smtClean="0"/>
              <a:t>Desmolde del prototipo de alerón</a:t>
            </a:r>
            <a:endParaRPr lang="es-EC" sz="2800" b="1" dirty="0"/>
          </a:p>
        </p:txBody>
      </p:sp>
      <p:sp>
        <p:nvSpPr>
          <p:cNvPr id="3" name="2 Marcador de número de diapositiva"/>
          <p:cNvSpPr>
            <a:spLocks noGrp="1"/>
          </p:cNvSpPr>
          <p:nvPr>
            <p:ph type="sldNum" sz="quarter" idx="12"/>
          </p:nvPr>
        </p:nvSpPr>
        <p:spPr/>
        <p:txBody>
          <a:bodyPr/>
          <a:lstStyle/>
          <a:p>
            <a:fld id="{1E347D1C-8629-4182-8A37-B0CFE054FDA0}" type="slidenum">
              <a:rPr lang="en-US" smtClean="0"/>
              <a:pPr/>
              <a:t>66</a:t>
            </a:fld>
            <a:endParaRPr lang="en-US"/>
          </a:p>
        </p:txBody>
      </p:sp>
      <p:pic>
        <p:nvPicPr>
          <p:cNvPr id="8" name="7 Imagen" descr="C:\Users\GiovanniFrancisco\Desktop\MAESTRIA TESIS\Tesis\TESIS FINAL\Capitulos Tesis\CAPITULO V FABRICACIÓN PROTOTIPO\FABRICACIÓN\FABRICACIÓN\IMG-20180427-WA0006.jpg"/>
          <p:cNvPicPr/>
          <p:nvPr/>
        </p:nvPicPr>
        <p:blipFill rotWithShape="1">
          <a:blip r:embed="rId2" cstate="print">
            <a:extLst>
              <a:ext uri="{28A0092B-C50C-407E-A947-70E740481C1C}">
                <a14:useLocalDpi xmlns:a14="http://schemas.microsoft.com/office/drawing/2010/main" val="0"/>
              </a:ext>
            </a:extLst>
          </a:blip>
          <a:srcRect t="44526"/>
          <a:stretch/>
        </p:blipFill>
        <p:spPr bwMode="auto">
          <a:xfrm>
            <a:off x="1295400" y="914400"/>
            <a:ext cx="6781800" cy="2209800"/>
          </a:xfrm>
          <a:prstGeom prst="rect">
            <a:avLst/>
          </a:prstGeom>
          <a:noFill/>
          <a:ln>
            <a:noFill/>
          </a:ln>
          <a:extLst>
            <a:ext uri="{53640926-AAD7-44D8-BBD7-CCE9431645EC}">
              <a14:shadowObscured xmlns:a14="http://schemas.microsoft.com/office/drawing/2010/main"/>
            </a:ext>
          </a:extLst>
        </p:spPr>
      </p:pic>
      <p:pic>
        <p:nvPicPr>
          <p:cNvPr id="9" name="8 Imagen" descr="C:\Users\GiovanniFrancisco\Desktop\MAESTRIA TESIS\Tesis\TESIS FINAL\Capitulos Tesis\CAPITULO V FABRICACIÓN PROTOTIPO\FABRICACIÓN\FABRICACIÓN\IMG-20180427-WA0015.jpg"/>
          <p:cNvPicPr/>
          <p:nvPr/>
        </p:nvPicPr>
        <p:blipFill rotWithShape="1">
          <a:blip r:embed="rId3">
            <a:extLst>
              <a:ext uri="{28A0092B-C50C-407E-A947-70E740481C1C}">
                <a14:useLocalDpi xmlns:a14="http://schemas.microsoft.com/office/drawing/2010/main" val="0"/>
              </a:ext>
            </a:extLst>
          </a:blip>
          <a:srcRect l="1573" t="36540" r="20015" b="30509"/>
          <a:stretch/>
        </p:blipFill>
        <p:spPr bwMode="auto">
          <a:xfrm>
            <a:off x="1295400" y="3505200"/>
            <a:ext cx="6761328" cy="18413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500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91180"/>
            <a:ext cx="8229600" cy="1143000"/>
          </a:xfrm>
        </p:spPr>
        <p:txBody>
          <a:bodyPr>
            <a:normAutofit/>
          </a:bodyPr>
          <a:lstStyle/>
          <a:p>
            <a:r>
              <a:rPr lang="es-EC" sz="2800" b="1" dirty="0" smtClean="0"/>
              <a:t>Conclusiones </a:t>
            </a:r>
            <a:endParaRPr lang="es-EC" sz="2800" b="1" dirty="0"/>
          </a:p>
        </p:txBody>
      </p:sp>
      <p:sp>
        <p:nvSpPr>
          <p:cNvPr id="3" name="Marcador de número de diapositiva 2"/>
          <p:cNvSpPr>
            <a:spLocks noGrp="1"/>
          </p:cNvSpPr>
          <p:nvPr>
            <p:ph type="sldNum" sz="quarter" idx="12"/>
          </p:nvPr>
        </p:nvSpPr>
        <p:spPr/>
        <p:txBody>
          <a:bodyPr/>
          <a:lstStyle/>
          <a:p>
            <a:fld id="{1E347D1C-8629-4182-8A37-B0CFE054FDA0}" type="slidenum">
              <a:rPr lang="en-US" smtClean="0"/>
              <a:pPr/>
              <a:t>67</a:t>
            </a:fld>
            <a:endParaRPr lang="en-US"/>
          </a:p>
        </p:txBody>
      </p:sp>
      <p:sp>
        <p:nvSpPr>
          <p:cNvPr id="6" name="Rectángulo 5"/>
          <p:cNvSpPr/>
          <p:nvPr/>
        </p:nvSpPr>
        <p:spPr>
          <a:xfrm>
            <a:off x="282054" y="1371600"/>
            <a:ext cx="8686800" cy="2345322"/>
          </a:xfrm>
          <a:prstGeom prst="rect">
            <a:avLst/>
          </a:prstGeom>
        </p:spPr>
        <p:txBody>
          <a:bodyPr wrap="square">
            <a:spAutoFit/>
          </a:bodyPr>
          <a:lstStyle/>
          <a:p>
            <a:pPr marL="342900" lvl="0" indent="-342900" algn="just">
              <a:lnSpc>
                <a:spcPct val="150000"/>
              </a:lnSpc>
              <a:buFont typeface="+mj-lt"/>
              <a:buAutoNum type="arabicPeriod"/>
            </a:pPr>
            <a:r>
              <a:rPr lang="es-EC" sz="2000" dirty="0">
                <a:latin typeface="Times New Roman" pitchFamily="18" charset="0"/>
                <a:cs typeface="Times New Roman" pitchFamily="18" charset="0"/>
              </a:rPr>
              <a:t>La incorporación de procesos de diseño y manufactura  apoyados en herramientas CAD / CAE / CAM, permitió la fabricación satisfactoria del prototipo del alerón de material compuesto con matriz poliéster con refuerzo de fibra de vidrio con características sobresalientes desde el punto de vista funcional y estético. </a:t>
            </a:r>
          </a:p>
        </p:txBody>
      </p:sp>
    </p:spTree>
    <p:extLst>
      <p:ext uri="{BB962C8B-B14F-4D97-AF65-F5344CB8AC3E}">
        <p14:creationId xmlns:p14="http://schemas.microsoft.com/office/powerpoint/2010/main" val="15091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8200" y="2514600"/>
            <a:ext cx="7772400" cy="1362075"/>
          </a:xfrm>
        </p:spPr>
        <p:txBody>
          <a:bodyPr/>
          <a:lstStyle/>
          <a:p>
            <a:pPr algn="ctr"/>
            <a:r>
              <a:rPr lang="es-EC" dirty="0" smtClean="0"/>
              <a:t>Muchas gracias por la atención!!</a:t>
            </a:r>
            <a:endParaRPr lang="es-EC" dirty="0"/>
          </a:p>
        </p:txBody>
      </p:sp>
      <p:sp>
        <p:nvSpPr>
          <p:cNvPr id="4" name="3 Marcador de número de diapositiva"/>
          <p:cNvSpPr>
            <a:spLocks noGrp="1"/>
          </p:cNvSpPr>
          <p:nvPr>
            <p:ph type="sldNum" sz="quarter" idx="12"/>
          </p:nvPr>
        </p:nvSpPr>
        <p:spPr/>
        <p:txBody>
          <a:bodyPr/>
          <a:lstStyle/>
          <a:p>
            <a:fld id="{1E347D1C-8629-4182-8A37-B0CFE054FDA0}" type="slidenum">
              <a:rPr lang="en-US" smtClean="0"/>
              <a:pPr/>
              <a:t>68</a:t>
            </a:fld>
            <a:endParaRPr lang="en-US"/>
          </a:p>
        </p:txBody>
      </p:sp>
    </p:spTree>
    <p:extLst>
      <p:ext uri="{BB962C8B-B14F-4D97-AF65-F5344CB8AC3E}">
        <p14:creationId xmlns:p14="http://schemas.microsoft.com/office/powerpoint/2010/main" val="28065219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62000" y="-229727"/>
            <a:ext cx="7772400" cy="960438"/>
          </a:xfrm>
        </p:spPr>
        <p:txBody>
          <a:bodyPr>
            <a:normAutofit fontScale="90000"/>
          </a:bodyPr>
          <a:lstStyle/>
          <a:p>
            <a:pPr lvl="0"/>
            <a:r>
              <a:rPr lang="es-EC" b="1" dirty="0" smtClean="0"/>
              <a:t/>
            </a:r>
            <a:br>
              <a:rPr lang="es-EC" b="1" dirty="0" smtClean="0"/>
            </a:br>
            <a:r>
              <a:rPr lang="es-EC" sz="3100" b="1" dirty="0" smtClean="0"/>
              <a:t>Objetivos específicos</a:t>
            </a:r>
            <a:r>
              <a:rPr lang="es-EC" b="1" dirty="0" smtClean="0"/>
              <a:t> </a:t>
            </a:r>
            <a:r>
              <a:rPr lang="es-EC" dirty="0"/>
              <a:t/>
            </a:r>
            <a:br>
              <a:rPr lang="es-EC" dirty="0"/>
            </a:br>
            <a:endParaRPr lang="es-EC" dirty="0"/>
          </a:p>
        </p:txBody>
      </p:sp>
      <p:sp>
        <p:nvSpPr>
          <p:cNvPr id="3" name="Marcador de contenido 2"/>
          <p:cNvSpPr>
            <a:spLocks noGrp="1"/>
          </p:cNvSpPr>
          <p:nvPr>
            <p:ph idx="1"/>
          </p:nvPr>
        </p:nvSpPr>
        <p:spPr>
          <a:xfrm>
            <a:off x="118533" y="779774"/>
            <a:ext cx="8568267" cy="1066800"/>
          </a:xfrm>
        </p:spPr>
        <p:txBody>
          <a:bodyPr>
            <a:normAutofit/>
          </a:bodyPr>
          <a:lstStyle/>
          <a:p>
            <a:pPr lvl="0" algn="just"/>
            <a:r>
              <a:rPr lang="es-EC" sz="2400" dirty="0" smtClean="0"/>
              <a:t>Caracterizar y determinar las propiedades mecánicas del material de matriz poliéster con refuerzo de fibra de vidrio.</a:t>
            </a:r>
          </a:p>
          <a:p>
            <a:pPr marL="0" indent="0">
              <a:buNone/>
            </a:pPr>
            <a:endParaRPr lang="es-EC" dirty="0"/>
          </a:p>
        </p:txBody>
      </p:sp>
      <p:sp>
        <p:nvSpPr>
          <p:cNvPr id="4" name="Marcador de número de diapositiva 3"/>
          <p:cNvSpPr>
            <a:spLocks noGrp="1"/>
          </p:cNvSpPr>
          <p:nvPr>
            <p:ph type="sldNum" sz="quarter" idx="12"/>
          </p:nvPr>
        </p:nvSpPr>
        <p:spPr/>
        <p:txBody>
          <a:bodyPr/>
          <a:lstStyle/>
          <a:p>
            <a:fld id="{1E347D1C-8629-4182-8A37-B0CFE054FDA0}" type="slidenum">
              <a:rPr lang="en-US" smtClean="0"/>
              <a:pPr/>
              <a:t>7</a:t>
            </a:fld>
            <a:endParaRPr lang="en-US"/>
          </a:p>
        </p:txBody>
      </p:sp>
      <p:sp>
        <p:nvSpPr>
          <p:cNvPr id="5" name="Rectángulo 4"/>
          <p:cNvSpPr/>
          <p:nvPr/>
        </p:nvSpPr>
        <p:spPr>
          <a:xfrm>
            <a:off x="110814" y="1835688"/>
            <a:ext cx="8415866" cy="830997"/>
          </a:xfrm>
          <a:prstGeom prst="rect">
            <a:avLst/>
          </a:prstGeom>
        </p:spPr>
        <p:txBody>
          <a:bodyPr wrap="square">
            <a:spAutoFit/>
          </a:bodyPr>
          <a:lstStyle/>
          <a:p>
            <a:pPr marL="342900" lvl="0" indent="-342900" algn="just">
              <a:buFont typeface="Arial" panose="020B0604020202020204" pitchFamily="34" charset="0"/>
              <a:buChar char="•"/>
            </a:pPr>
            <a:r>
              <a:rPr lang="es-EC" sz="2400" dirty="0" smtClean="0"/>
              <a:t>Crear </a:t>
            </a:r>
            <a:r>
              <a:rPr lang="es-EC" sz="2400" dirty="0"/>
              <a:t>el modelo digital tridimensional  del alerón mediante software CAD</a:t>
            </a:r>
            <a:r>
              <a:rPr lang="es-EC" sz="2400" dirty="0" smtClean="0"/>
              <a:t>.</a:t>
            </a:r>
            <a:endParaRPr lang="es-EC" sz="2400" dirty="0"/>
          </a:p>
        </p:txBody>
      </p:sp>
      <p:sp>
        <p:nvSpPr>
          <p:cNvPr id="6" name="Rectángulo 5"/>
          <p:cNvSpPr/>
          <p:nvPr/>
        </p:nvSpPr>
        <p:spPr>
          <a:xfrm>
            <a:off x="152400" y="2891602"/>
            <a:ext cx="8153400" cy="830997"/>
          </a:xfrm>
          <a:prstGeom prst="rect">
            <a:avLst/>
          </a:prstGeom>
        </p:spPr>
        <p:txBody>
          <a:bodyPr wrap="square">
            <a:spAutoFit/>
          </a:bodyPr>
          <a:lstStyle/>
          <a:p>
            <a:pPr marL="342900" lvl="0" indent="-342900" algn="just">
              <a:buFont typeface="Arial" panose="020B0604020202020204" pitchFamily="34" charset="0"/>
              <a:buChar char="•"/>
            </a:pPr>
            <a:r>
              <a:rPr lang="es-EC" sz="2400" dirty="0" smtClean="0"/>
              <a:t>Realizar </a:t>
            </a:r>
            <a:r>
              <a:rPr lang="es-EC" sz="2400" dirty="0"/>
              <a:t>simulaciones aerodinámicas y estructurales del alerón en software CAE para su análisis funcional.  </a:t>
            </a:r>
          </a:p>
        </p:txBody>
      </p:sp>
      <p:sp>
        <p:nvSpPr>
          <p:cNvPr id="7" name="Rectángulo 6"/>
          <p:cNvSpPr/>
          <p:nvPr/>
        </p:nvSpPr>
        <p:spPr>
          <a:xfrm>
            <a:off x="174171" y="3947516"/>
            <a:ext cx="8090647" cy="830997"/>
          </a:xfrm>
          <a:prstGeom prst="rect">
            <a:avLst/>
          </a:prstGeom>
        </p:spPr>
        <p:txBody>
          <a:bodyPr wrap="square">
            <a:spAutoFit/>
          </a:bodyPr>
          <a:lstStyle/>
          <a:p>
            <a:pPr marL="342900" lvl="0" indent="-342900" algn="just">
              <a:buFont typeface="Arial" panose="020B0604020202020204" pitchFamily="34" charset="0"/>
              <a:buChar char="•"/>
            </a:pPr>
            <a:r>
              <a:rPr lang="es-EC" sz="2400" dirty="0" smtClean="0"/>
              <a:t>Mecanizar </a:t>
            </a:r>
            <a:r>
              <a:rPr lang="es-EC" sz="2400" dirty="0"/>
              <a:t>el prototipo del alerón a fabricar  por medio de software CAM en una  maquina  CNC. </a:t>
            </a:r>
          </a:p>
        </p:txBody>
      </p:sp>
      <p:sp>
        <p:nvSpPr>
          <p:cNvPr id="8" name="Rectángulo 7"/>
          <p:cNvSpPr/>
          <p:nvPr/>
        </p:nvSpPr>
        <p:spPr>
          <a:xfrm>
            <a:off x="174171" y="5003430"/>
            <a:ext cx="8153400" cy="830997"/>
          </a:xfrm>
          <a:prstGeom prst="rect">
            <a:avLst/>
          </a:prstGeom>
        </p:spPr>
        <p:txBody>
          <a:bodyPr wrap="square">
            <a:spAutoFit/>
          </a:bodyPr>
          <a:lstStyle/>
          <a:p>
            <a:pPr marL="342900" lvl="0" indent="-342900" algn="just">
              <a:buFont typeface="Arial" panose="020B0604020202020204" pitchFamily="34" charset="0"/>
              <a:buChar char="•"/>
            </a:pPr>
            <a:r>
              <a:rPr lang="es-EC" sz="2400" dirty="0"/>
              <a:t>Fabricar el alerón con el material compuesto caracterizado de matriz poliéster y refuerzo de fibra de vidrio</a:t>
            </a:r>
            <a:r>
              <a:rPr lang="es-EC" dirty="0"/>
              <a:t>.</a:t>
            </a:r>
          </a:p>
        </p:txBody>
      </p:sp>
    </p:spTree>
    <p:extLst>
      <p:ext uri="{BB962C8B-B14F-4D97-AF65-F5344CB8AC3E}">
        <p14:creationId xmlns:p14="http://schemas.microsoft.com/office/powerpoint/2010/main" val="234568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5800" y="2971800"/>
            <a:ext cx="7772400" cy="1362075"/>
          </a:xfrm>
        </p:spPr>
        <p:txBody>
          <a:bodyPr/>
          <a:lstStyle/>
          <a:p>
            <a:pPr algn="ctr"/>
            <a:r>
              <a:rPr lang="es-EC" dirty="0" smtClean="0"/>
              <a:t>CARACTERIZACIÓN DEL MATERIAL</a:t>
            </a:r>
            <a:endParaRPr lang="es-EC" dirty="0"/>
          </a:p>
        </p:txBody>
      </p:sp>
      <p:sp>
        <p:nvSpPr>
          <p:cNvPr id="4" name="Marcador de número de diapositiva 3"/>
          <p:cNvSpPr>
            <a:spLocks noGrp="1"/>
          </p:cNvSpPr>
          <p:nvPr>
            <p:ph type="sldNum" sz="quarter" idx="12"/>
          </p:nvPr>
        </p:nvSpPr>
        <p:spPr/>
        <p:txBody>
          <a:bodyPr/>
          <a:lstStyle/>
          <a:p>
            <a:fld id="{1E347D1C-8629-4182-8A37-B0CFE054FDA0}" type="slidenum">
              <a:rPr lang="en-US" smtClean="0"/>
              <a:pPr/>
              <a:t>8</a:t>
            </a:fld>
            <a:endParaRPr lang="en-US"/>
          </a:p>
        </p:txBody>
      </p:sp>
    </p:spTree>
    <p:extLst>
      <p:ext uri="{BB962C8B-B14F-4D97-AF65-F5344CB8AC3E}">
        <p14:creationId xmlns:p14="http://schemas.microsoft.com/office/powerpoint/2010/main" val="26333448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3400" y="-307975"/>
            <a:ext cx="8229600" cy="1143000"/>
          </a:xfrm>
        </p:spPr>
        <p:txBody>
          <a:bodyPr>
            <a:normAutofit/>
          </a:bodyPr>
          <a:lstStyle/>
          <a:p>
            <a:r>
              <a:rPr lang="es-EC" sz="2800" b="1" dirty="0" smtClean="0"/>
              <a:t>Fabricación de probetas</a:t>
            </a:r>
            <a:endParaRPr lang="es-EC" sz="2800" b="1" dirty="0"/>
          </a:p>
        </p:txBody>
      </p:sp>
      <p:sp>
        <p:nvSpPr>
          <p:cNvPr id="3" name="Marcador de número de diapositiva 2"/>
          <p:cNvSpPr>
            <a:spLocks noGrp="1"/>
          </p:cNvSpPr>
          <p:nvPr>
            <p:ph type="sldNum" sz="quarter" idx="12"/>
          </p:nvPr>
        </p:nvSpPr>
        <p:spPr/>
        <p:txBody>
          <a:bodyPr/>
          <a:lstStyle/>
          <a:p>
            <a:fld id="{1E347D1C-8629-4182-8A37-B0CFE054FDA0}" type="slidenum">
              <a:rPr lang="en-US" smtClean="0"/>
              <a:pPr/>
              <a:t>9</a:t>
            </a:fld>
            <a:endParaRPr lang="en-US"/>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9" name="Imagen 8"/>
          <p:cNvPicPr>
            <a:picLocks noChangeAspect="1"/>
          </p:cNvPicPr>
          <p:nvPr/>
        </p:nvPicPr>
        <p:blipFill rotWithShape="1">
          <a:blip r:embed="rId2" cstate="print">
            <a:extLst>
              <a:ext uri="{28A0092B-C50C-407E-A947-70E740481C1C}">
                <a14:useLocalDpi xmlns:a14="http://schemas.microsoft.com/office/drawing/2010/main" val="0"/>
              </a:ext>
            </a:extLst>
          </a:blip>
          <a:srcRect l="11667" t="30001" r="22499" b="14443"/>
          <a:stretch/>
        </p:blipFill>
        <p:spPr>
          <a:xfrm>
            <a:off x="533400" y="1219200"/>
            <a:ext cx="3886200" cy="2459621"/>
          </a:xfrm>
          <a:prstGeom prst="rect">
            <a:avLst/>
          </a:prstGeom>
        </p:spPr>
      </p:pic>
      <p:pic>
        <p:nvPicPr>
          <p:cNvPr id="12" name="Imagen 11" descr="C:\Users\GeovannyFrancisco\Documents\MAESTRIA TESIS\Tesis\TESIS FINAL\Capitulos Tesis\CAPITULO III CARACTERIZACIÓN\ENSAYOS MECÁNICOS\FOTOS ENSAYOS\FABRICACIÓN DE PROBETAS\Fabricación probetas isotropia - anisotropia\DSC05683.JPG"/>
          <p:cNvPicPr/>
          <p:nvPr/>
        </p:nvPicPr>
        <p:blipFill rotWithShape="1">
          <a:blip r:embed="rId3" cstate="print">
            <a:extLst>
              <a:ext uri="{28A0092B-C50C-407E-A947-70E740481C1C}">
                <a14:useLocalDpi xmlns:a14="http://schemas.microsoft.com/office/drawing/2010/main" val="0"/>
              </a:ext>
            </a:extLst>
          </a:blip>
          <a:srcRect l="4985" t="12910" r="11695" b="5257"/>
          <a:stretch/>
        </p:blipFill>
        <p:spPr bwMode="auto">
          <a:xfrm>
            <a:off x="5105400" y="2895600"/>
            <a:ext cx="3437965" cy="26924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7807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ooo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ooook</Template>
  <TotalTime>5029</TotalTime>
  <Words>1053</Words>
  <Application>Microsoft Office PowerPoint</Application>
  <PresentationFormat>Presentación en pantalla (4:3)</PresentationFormat>
  <Paragraphs>158</Paragraphs>
  <Slides>68</Slides>
  <Notes>1</Notes>
  <HiddenSlides>0</HiddenSlides>
  <MMClips>0</MMClips>
  <ScaleCrop>false</ScaleCrop>
  <HeadingPairs>
    <vt:vector size="4" baseType="variant">
      <vt:variant>
        <vt:lpstr>Tema</vt:lpstr>
      </vt:variant>
      <vt:variant>
        <vt:i4>1</vt:i4>
      </vt:variant>
      <vt:variant>
        <vt:lpstr>Títulos de diapositiva</vt:lpstr>
      </vt:variant>
      <vt:variant>
        <vt:i4>68</vt:i4>
      </vt:variant>
    </vt:vector>
  </HeadingPairs>
  <TitlesOfParts>
    <vt:vector size="69" baseType="lpstr">
      <vt:lpstr>ooook</vt:lpstr>
      <vt:lpstr> MAESTRIA EN MANUFACTURA Y DISEÑO ASISTIDO POR COMPUTADOR   DISEÑO Y MANUFACTURA DE UN ALERÓN PARA APLICACIÓN AUTOMOTRIZ CON MATERIALES COMPUESTOS DE MATRIZ POLIÉSTER CON REFUERZO DE FIBRA DE VIDRIO POR MEDIO DE CAD / CAE / CAM.  Autor: SAMANIEGO FLOR, GIOVANNI FRANCISCO  Tutor: MSc. GUERRERO HINOJOSA, BYRON ANDRÉS   </vt:lpstr>
      <vt:lpstr>Definición del problema:  </vt:lpstr>
      <vt:lpstr>Presentación de PowerPoint</vt:lpstr>
      <vt:lpstr>Presentación de PowerPoint</vt:lpstr>
      <vt:lpstr>Adherencia típica en un neumático de competición</vt:lpstr>
      <vt:lpstr>  Objetivo General   </vt:lpstr>
      <vt:lpstr> Objetivos específicos  </vt:lpstr>
      <vt:lpstr>CARACTERIZACIÓN DEL MATERIAL</vt:lpstr>
      <vt:lpstr>Fabricación de probetas</vt:lpstr>
      <vt:lpstr>Ensayos mecánicos tracción </vt:lpstr>
      <vt:lpstr>Procesamiento de datos ensayo a tracción </vt:lpstr>
      <vt:lpstr>Resultados ensayo a tracción</vt:lpstr>
      <vt:lpstr>Ensayos mecánicos flexión </vt:lpstr>
      <vt:lpstr>Procesamiento de datos ensayo a flexión </vt:lpstr>
      <vt:lpstr>Resultados ensayo a flexión</vt:lpstr>
      <vt:lpstr>Análisis de isotropía por ANOVA</vt:lpstr>
      <vt:lpstr>Conclusiones </vt:lpstr>
      <vt:lpstr>DIGITALIZACIÓN 3D Y MODELACIÓN CAD</vt:lpstr>
      <vt:lpstr>Escaneo 3D del vehículo</vt:lpstr>
      <vt:lpstr>Digitalización 3D</vt:lpstr>
      <vt:lpstr>Modelación CAD</vt:lpstr>
      <vt:lpstr>Diseño del alerón posterior</vt:lpstr>
      <vt:lpstr>Modelado alerones varios ángulos</vt:lpstr>
      <vt:lpstr>Generación de solido completo</vt:lpstr>
      <vt:lpstr>Simplificación del solido</vt:lpstr>
      <vt:lpstr>Conclusiones </vt:lpstr>
      <vt:lpstr>Simulación cfd</vt:lpstr>
      <vt:lpstr>Dominio computacional</vt:lpstr>
      <vt:lpstr>Refinamiento del mallado</vt:lpstr>
      <vt:lpstr>Velocidad de ingreso de aire</vt:lpstr>
      <vt:lpstr>Ajuste del valor de y+ al valor objetivo </vt:lpstr>
      <vt:lpstr>Detalles de la pared de capas prismáticas</vt:lpstr>
      <vt:lpstr>Selección del modelo viscoso</vt:lpstr>
      <vt:lpstr>Calculo de área frontal del vehíuclo</vt:lpstr>
      <vt:lpstr>Convergencia de resultados</vt:lpstr>
      <vt:lpstr>Pos procesado</vt:lpstr>
      <vt:lpstr>Plot XY coeficiente de presión </vt:lpstr>
      <vt:lpstr>Grafica valores de y+</vt:lpstr>
      <vt:lpstr>Reportes</vt:lpstr>
      <vt:lpstr>Comparativo de resultados mallado grueso versus mallado fino y+=5  </vt:lpstr>
      <vt:lpstr>Resultados simulación CFD mallado fino y+=5 </vt:lpstr>
      <vt:lpstr>Conclusiones </vt:lpstr>
      <vt:lpstr>Conclusiones </vt:lpstr>
      <vt:lpstr>Simulación análisis estructural</vt:lpstr>
      <vt:lpstr>Selección del alerón a 15° mayor carga y eficiencia aerodinámica</vt:lpstr>
      <vt:lpstr>Selección del valor de presión más alto (103.06 MPa) </vt:lpstr>
      <vt:lpstr>Configuración del nuevo material</vt:lpstr>
      <vt:lpstr>Generación de mallado y restricciones</vt:lpstr>
      <vt:lpstr>Simulación de análisis estructural</vt:lpstr>
      <vt:lpstr>Conclusiones </vt:lpstr>
      <vt:lpstr>Mecanizado CAM </vt:lpstr>
      <vt:lpstr>Adecuación del archivo CAD</vt:lpstr>
      <vt:lpstr>Importación archivo CAD</vt:lpstr>
      <vt:lpstr>Configuración de parámetros de mecanizado</vt:lpstr>
      <vt:lpstr>Simulación CAM</vt:lpstr>
      <vt:lpstr>Generación de códigos G</vt:lpstr>
      <vt:lpstr>Mecanizado del alerón</vt:lpstr>
      <vt:lpstr>Conclusiones </vt:lpstr>
      <vt:lpstr>Fabricación del alerón</vt:lpstr>
      <vt:lpstr>Preparación del alerón</vt:lpstr>
      <vt:lpstr>Generación del molde</vt:lpstr>
      <vt:lpstr>División del molde</vt:lpstr>
      <vt:lpstr>Preparación del molde</vt:lpstr>
      <vt:lpstr>Aplicación de matriz y refuerzo</vt:lpstr>
      <vt:lpstr>Unión del molde</vt:lpstr>
      <vt:lpstr>Desmolde del prototipo de alerón</vt:lpstr>
      <vt:lpstr>Conclusiones </vt:lpstr>
      <vt:lpstr>Muchas gracias por la atención!!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CARRERA DE INGENIERÍA MECATRÓNICA  PROYECTO DE TITULACIÓN PREVIO A LA OBTENCIÓN DEL TÍTULO DE INGENIERO MECATRÓNICO  TEMA: DISEÑO Y CONSTRUCCIÓN DE UNA PROTOTIPADORA CNC QUE REALIZA EL RUTEO DE PISTAS Y EL TALADRADO DE CIRCUITOS IMPRESOS UTILIZANDO PROCESAMIENTO DE IMÁGENES EN LABVIEW.  AUTORES:  ARÉVALO MONCAYO, DANILO RAÚL HERMOSA OCAMPO, DIANA CAROLINA  DIRECTOR: ING. FERNANDO OLMEDO CODIRECTOR: ING. ALEJANDRO CHACÓN</dc:title>
  <dc:creator>Ultrabook</dc:creator>
  <cp:lastModifiedBy>Giovanni Samaniego</cp:lastModifiedBy>
  <cp:revision>314</cp:revision>
  <dcterms:created xsi:type="dcterms:W3CDTF">2014-06-17T18:20:56Z</dcterms:created>
  <dcterms:modified xsi:type="dcterms:W3CDTF">2018-05-31T16:35:56Z</dcterms:modified>
</cp:coreProperties>
</file>