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4" r:id="rId4"/>
    <p:sldId id="260" r:id="rId5"/>
    <p:sldId id="262" r:id="rId6"/>
    <p:sldId id="267" r:id="rId7"/>
    <p:sldId id="268" r:id="rId8"/>
    <p:sldId id="273" r:id="rId9"/>
    <p:sldId id="275" r:id="rId10"/>
    <p:sldId id="277" r:id="rId11"/>
    <p:sldId id="289" r:id="rId12"/>
    <p:sldId id="298" r:id="rId13"/>
    <p:sldId id="278" r:id="rId14"/>
    <p:sldId id="282" r:id="rId15"/>
    <p:sldId id="300" r:id="rId16"/>
    <p:sldId id="291" r:id="rId17"/>
    <p:sldId id="290" r:id="rId18"/>
    <p:sldId id="292" r:id="rId19"/>
    <p:sldId id="293" r:id="rId20"/>
    <p:sldId id="294" r:id="rId21"/>
    <p:sldId id="295" r:id="rId22"/>
    <p:sldId id="296" r:id="rId23"/>
    <p:sldId id="297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win93\Desktop\Archivos%20de%20tesis%20Monica_Teran\cuadr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win93\Desktop\Archivos%20de%20tesis%20Monica_Teran\cuadr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win93\Desktop\Archivos%20de%20tesis%20Monica_Teran\cuadr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win93\Desktop\Archivos%20de%20tesis%20Monica_Teran\cuadr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win93\Desktop\Archivos%20de%20tesis%20Monica_Teran\cuadr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win93\Desktop\Archivos%20de%20tesis%20Monica_Teran\cuadr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win93\Desktop\Archivos%20de%20tesis%20Monica_Teran\cuadr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win93\Desktop\Archivos%20de%20tesis%20Monica_Teran\cuadr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conversion!$B$3:$I$4</c:f>
              <c:multiLvlStrCache>
                <c:ptCount val="8"/>
                <c:lvl>
                  <c:pt idx="0">
                    <c:v>GO1</c:v>
                  </c:pt>
                  <c:pt idx="1">
                    <c:v>GO2</c:v>
                  </c:pt>
                  <c:pt idx="2">
                    <c:v>GO3</c:v>
                  </c:pt>
                  <c:pt idx="3">
                    <c:v>GO4</c:v>
                  </c:pt>
                  <c:pt idx="4">
                    <c:v>GO5</c:v>
                  </c:pt>
                  <c:pt idx="5">
                    <c:v>GO6</c:v>
                  </c:pt>
                  <c:pt idx="6">
                    <c:v>GO7</c:v>
                  </c:pt>
                  <c:pt idx="7">
                    <c:v>GO8</c:v>
                  </c:pt>
                </c:lvl>
                <c:lvl>
                  <c:pt idx="0">
                    <c:v>Biocontroladores líticos de salmonella entérica</c:v>
                  </c:pt>
                </c:lvl>
              </c:multiLvlStrCache>
            </c:multiLvlStrRef>
          </c:cat>
          <c:val>
            <c:numRef>
              <c:f>conversion!$B$10:$I$10</c:f>
              <c:numCache>
                <c:formatCode>0.000</c:formatCode>
                <c:ptCount val="8"/>
                <c:pt idx="0">
                  <c:v>1.6986000000000001</c:v>
                </c:pt>
                <c:pt idx="1">
                  <c:v>1.6983999999999999</c:v>
                </c:pt>
                <c:pt idx="2">
                  <c:v>1.6996</c:v>
                </c:pt>
                <c:pt idx="3">
                  <c:v>1.6998</c:v>
                </c:pt>
                <c:pt idx="4">
                  <c:v>1.6992</c:v>
                </c:pt>
                <c:pt idx="5">
                  <c:v>1.6996</c:v>
                </c:pt>
                <c:pt idx="6">
                  <c:v>1.7001999999999999</c:v>
                </c:pt>
                <c:pt idx="7">
                  <c:v>1.6986000000000001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EF-4710-800D-237C28A6C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5984792"/>
        <c:axId val="315466944"/>
      </c:barChart>
      <c:catAx>
        <c:axId val="25598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66944"/>
        <c:crossesAt val="1.6975"/>
        <c:auto val="1"/>
        <c:lblAlgn val="ctr"/>
        <c:lblOffset val="100"/>
        <c:noMultiLvlLbl val="0"/>
      </c:catAx>
      <c:valAx>
        <c:axId val="31546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Conversión alimenticia a los 42 días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598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pesos!$B$3:$I$4</c:f>
              <c:multiLvlStrCache>
                <c:ptCount val="8"/>
                <c:lvl>
                  <c:pt idx="0">
                    <c:v>GO1</c:v>
                  </c:pt>
                  <c:pt idx="1">
                    <c:v>GO2</c:v>
                  </c:pt>
                  <c:pt idx="2">
                    <c:v>GO3</c:v>
                  </c:pt>
                  <c:pt idx="3">
                    <c:v>GO4</c:v>
                  </c:pt>
                  <c:pt idx="4">
                    <c:v>GO5</c:v>
                  </c:pt>
                  <c:pt idx="5">
                    <c:v>GO6</c:v>
                  </c:pt>
                  <c:pt idx="6">
                    <c:v>GO7</c:v>
                  </c:pt>
                  <c:pt idx="7">
                    <c:v>GO8</c:v>
                  </c:pt>
                </c:lvl>
                <c:lvl>
                  <c:pt idx="0">
                    <c:v>Biocontroladores líticos de salmonella entérica</c:v>
                  </c:pt>
                </c:lvl>
              </c:multiLvlStrCache>
            </c:multiLvlStrRef>
          </c:cat>
          <c:val>
            <c:numRef>
              <c:f>pesos!$B$11:$I$11</c:f>
              <c:numCache>
                <c:formatCode>0.00</c:formatCode>
                <c:ptCount val="8"/>
                <c:pt idx="0">
                  <c:v>2772.2</c:v>
                </c:pt>
                <c:pt idx="1">
                  <c:v>2712.4</c:v>
                </c:pt>
                <c:pt idx="2">
                  <c:v>2881.4</c:v>
                </c:pt>
                <c:pt idx="3">
                  <c:v>2806.4</c:v>
                </c:pt>
                <c:pt idx="4">
                  <c:v>2843.8</c:v>
                </c:pt>
                <c:pt idx="5">
                  <c:v>2838.4</c:v>
                </c:pt>
                <c:pt idx="6">
                  <c:v>2952.6</c:v>
                </c:pt>
                <c:pt idx="7">
                  <c:v>2762.4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AC-47ED-8375-A1ED687BFE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5467728"/>
        <c:axId val="315468120"/>
      </c:barChart>
      <c:catAx>
        <c:axId val="31546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68120"/>
        <c:crosses val="autoZero"/>
        <c:auto val="1"/>
        <c:lblAlgn val="ctr"/>
        <c:lblOffset val="100"/>
        <c:noMultiLvlLbl val="0"/>
      </c:catAx>
      <c:valAx>
        <c:axId val="31546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Pesos a los 42 días, 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6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ganpeso!$B$4:$I$4</c:f>
              <c:strCache>
                <c:ptCount val="8"/>
                <c:pt idx="0">
                  <c:v>GO1</c:v>
                </c:pt>
                <c:pt idx="1">
                  <c:v>GO2</c:v>
                </c:pt>
                <c:pt idx="2">
                  <c:v>GO3</c:v>
                </c:pt>
                <c:pt idx="3">
                  <c:v>GO4</c:v>
                </c:pt>
                <c:pt idx="4">
                  <c:v>GO5</c:v>
                </c:pt>
                <c:pt idx="5">
                  <c:v>GO6</c:v>
                </c:pt>
                <c:pt idx="6">
                  <c:v>GO7</c:v>
                </c:pt>
                <c:pt idx="7">
                  <c:v>GO8</c:v>
                </c:pt>
              </c:strCache>
            </c:strRef>
          </c:cat>
          <c:val>
            <c:numRef>
              <c:f>ganpeso!$B$10:$I$10</c:f>
              <c:numCache>
                <c:formatCode>0.0</c:formatCode>
                <c:ptCount val="8"/>
                <c:pt idx="0">
                  <c:v>64.819047619047623</c:v>
                </c:pt>
                <c:pt idx="1">
                  <c:v>63.404761904761905</c:v>
                </c:pt>
                <c:pt idx="2">
                  <c:v>67.409523809523805</c:v>
                </c:pt>
                <c:pt idx="3">
                  <c:v>65.661904761904765</c:v>
                </c:pt>
                <c:pt idx="4">
                  <c:v>66.519047619047626</c:v>
                </c:pt>
                <c:pt idx="5">
                  <c:v>66.404761904761898</c:v>
                </c:pt>
                <c:pt idx="6">
                  <c:v>69.099999999999994</c:v>
                </c:pt>
                <c:pt idx="7">
                  <c:v>64.585714285714289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1-4191-8297-66C7D22B35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5468904"/>
        <c:axId val="315469296"/>
      </c:barChart>
      <c:catAx>
        <c:axId val="315468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Biocontroladores líticos de salmonella entérica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69296"/>
        <c:crosses val="autoZero"/>
        <c:auto val="1"/>
        <c:lblAlgn val="ctr"/>
        <c:lblOffset val="100"/>
        <c:noMultiLvlLbl val="0"/>
      </c:catAx>
      <c:valAx>
        <c:axId val="31546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Ganancia de peso a los 42 días, 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68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consumo!$B$4:$I$4</c:f>
              <c:strCache>
                <c:ptCount val="8"/>
                <c:pt idx="0">
                  <c:v>GO1</c:v>
                </c:pt>
                <c:pt idx="1">
                  <c:v>GO2</c:v>
                </c:pt>
                <c:pt idx="2">
                  <c:v>GO3</c:v>
                </c:pt>
                <c:pt idx="3">
                  <c:v>GO4</c:v>
                </c:pt>
                <c:pt idx="4">
                  <c:v>GO5</c:v>
                </c:pt>
                <c:pt idx="5">
                  <c:v>GO6</c:v>
                </c:pt>
                <c:pt idx="6">
                  <c:v>GO7</c:v>
                </c:pt>
                <c:pt idx="7">
                  <c:v>GO8</c:v>
                </c:pt>
              </c:strCache>
            </c:strRef>
          </c:cat>
          <c:val>
            <c:numRef>
              <c:f>consumo!$B$10:$I$10</c:f>
              <c:numCache>
                <c:formatCode>0.0</c:formatCode>
                <c:ptCount val="8"/>
                <c:pt idx="0">
                  <c:v>4708.96</c:v>
                </c:pt>
                <c:pt idx="1">
                  <c:v>4606.2</c:v>
                </c:pt>
                <c:pt idx="2">
                  <c:v>4897.16</c:v>
                </c:pt>
                <c:pt idx="3">
                  <c:v>4770.22</c:v>
                </c:pt>
                <c:pt idx="4">
                  <c:v>4832.46</c:v>
                </c:pt>
                <c:pt idx="5">
                  <c:v>4824.16</c:v>
                </c:pt>
                <c:pt idx="6">
                  <c:v>5019.96</c:v>
                </c:pt>
                <c:pt idx="7">
                  <c:v>4692.0200000000004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DC-4D31-9B4E-C1910BEFB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5470080"/>
        <c:axId val="315470472"/>
      </c:barChart>
      <c:catAx>
        <c:axId val="315470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Biocontroladores líticos de salmonella entérica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70472"/>
        <c:crosses val="autoZero"/>
        <c:auto val="1"/>
        <c:lblAlgn val="ctr"/>
        <c:lblOffset val="100"/>
        <c:noMultiLvlLbl val="0"/>
      </c:catAx>
      <c:valAx>
        <c:axId val="31547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Consumo de alimento a los 42 días, g/ave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7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pechuuuu!$A$5:$A$12</c:f>
              <c:strCache>
                <c:ptCount val="8"/>
                <c:pt idx="0">
                  <c:v>GO1</c:v>
                </c:pt>
                <c:pt idx="1">
                  <c:v>GO2</c:v>
                </c:pt>
                <c:pt idx="2">
                  <c:v>GO3</c:v>
                </c:pt>
                <c:pt idx="3">
                  <c:v>GO4</c:v>
                </c:pt>
                <c:pt idx="4">
                  <c:v>GO5</c:v>
                </c:pt>
                <c:pt idx="5">
                  <c:v>GO6</c:v>
                </c:pt>
                <c:pt idx="6">
                  <c:v>GO7</c:v>
                </c:pt>
                <c:pt idx="7">
                  <c:v>GO8</c:v>
                </c:pt>
              </c:strCache>
            </c:strRef>
          </c:cat>
          <c:val>
            <c:numRef>
              <c:f>pechuuuu!$B$5:$B$12</c:f>
              <c:numCache>
                <c:formatCode>0.00</c:formatCode>
                <c:ptCount val="8"/>
                <c:pt idx="0">
                  <c:v>2008.96</c:v>
                </c:pt>
                <c:pt idx="1">
                  <c:v>1956.7</c:v>
                </c:pt>
                <c:pt idx="2">
                  <c:v>2116.02</c:v>
                </c:pt>
                <c:pt idx="3">
                  <c:v>2042.6</c:v>
                </c:pt>
                <c:pt idx="4">
                  <c:v>2095.6</c:v>
                </c:pt>
                <c:pt idx="5">
                  <c:v>2079.2399999999998</c:v>
                </c:pt>
                <c:pt idx="6">
                  <c:v>2218.16</c:v>
                </c:pt>
                <c:pt idx="7">
                  <c:v>2001.42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8-46E6-BA6A-24F4A29CF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5471256"/>
        <c:axId val="315471648"/>
      </c:barChart>
      <c:catAx>
        <c:axId val="315471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Biocontroladores líticos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71648"/>
        <c:crosses val="autoZero"/>
        <c:auto val="1"/>
        <c:lblAlgn val="ctr"/>
        <c:lblOffset val="100"/>
        <c:noMultiLvlLbl val="0"/>
      </c:catAx>
      <c:valAx>
        <c:axId val="31547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Peso a la canal, 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7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pechuuuu!$A$5:$A$12</c:f>
              <c:strCache>
                <c:ptCount val="8"/>
                <c:pt idx="0">
                  <c:v>GO1</c:v>
                </c:pt>
                <c:pt idx="1">
                  <c:v>GO2</c:v>
                </c:pt>
                <c:pt idx="2">
                  <c:v>GO3</c:v>
                </c:pt>
                <c:pt idx="3">
                  <c:v>GO4</c:v>
                </c:pt>
                <c:pt idx="4">
                  <c:v>GO5</c:v>
                </c:pt>
                <c:pt idx="5">
                  <c:v>GO6</c:v>
                </c:pt>
                <c:pt idx="6">
                  <c:v>GO7</c:v>
                </c:pt>
                <c:pt idx="7">
                  <c:v>GO8</c:v>
                </c:pt>
              </c:strCache>
            </c:strRef>
          </c:cat>
          <c:val>
            <c:numRef>
              <c:f>pechuuuu!$B$21:$B$28</c:f>
              <c:numCache>
                <c:formatCode>0.00</c:formatCode>
                <c:ptCount val="8"/>
                <c:pt idx="0">
                  <c:v>72.465999999999994</c:v>
                </c:pt>
                <c:pt idx="1">
                  <c:v>72.13</c:v>
                </c:pt>
                <c:pt idx="2">
                  <c:v>73.432000000000002</c:v>
                </c:pt>
                <c:pt idx="3">
                  <c:v>72.781999999999996</c:v>
                </c:pt>
                <c:pt idx="4">
                  <c:v>73.638000000000005</c:v>
                </c:pt>
                <c:pt idx="5">
                  <c:v>73.227999999999994</c:v>
                </c:pt>
                <c:pt idx="6">
                  <c:v>75.105999999999995</c:v>
                </c:pt>
                <c:pt idx="7">
                  <c:v>72.451999999999998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45-4834-933A-A28EA5C97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5472432"/>
        <c:axId val="315472824"/>
      </c:barChart>
      <c:catAx>
        <c:axId val="315472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Biocontroladores líticos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72824"/>
        <c:crosses val="autoZero"/>
        <c:auto val="1"/>
        <c:lblAlgn val="ctr"/>
        <c:lblOffset val="100"/>
        <c:noMultiLvlLbl val="0"/>
      </c:catAx>
      <c:valAx>
        <c:axId val="31547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Rendimiento canal,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7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pechuuuu!$A$5:$A$12</c:f>
              <c:strCache>
                <c:ptCount val="8"/>
                <c:pt idx="0">
                  <c:v>GO1</c:v>
                </c:pt>
                <c:pt idx="1">
                  <c:v>GO2</c:v>
                </c:pt>
                <c:pt idx="2">
                  <c:v>GO3</c:v>
                </c:pt>
                <c:pt idx="3">
                  <c:v>GO4</c:v>
                </c:pt>
                <c:pt idx="4">
                  <c:v>GO5</c:v>
                </c:pt>
                <c:pt idx="5">
                  <c:v>GO6</c:v>
                </c:pt>
                <c:pt idx="6">
                  <c:v>GO7</c:v>
                </c:pt>
                <c:pt idx="7">
                  <c:v>GO8</c:v>
                </c:pt>
              </c:strCache>
            </c:strRef>
          </c:cat>
          <c:val>
            <c:numRef>
              <c:f>pechuuuu!$B$38:$B$45</c:f>
              <c:numCache>
                <c:formatCode>0.00</c:formatCode>
                <c:ptCount val="8"/>
                <c:pt idx="0">
                  <c:v>417.82</c:v>
                </c:pt>
                <c:pt idx="1">
                  <c:v>368.16</c:v>
                </c:pt>
                <c:pt idx="2">
                  <c:v>461.18</c:v>
                </c:pt>
                <c:pt idx="3">
                  <c:v>408.68</c:v>
                </c:pt>
                <c:pt idx="4">
                  <c:v>448.78</c:v>
                </c:pt>
                <c:pt idx="5">
                  <c:v>436.3</c:v>
                </c:pt>
                <c:pt idx="6">
                  <c:v>528.08000000000004</c:v>
                </c:pt>
                <c:pt idx="7">
                  <c:v>440.28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DC-42AD-A8DB-7A39BDD2E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5473608"/>
        <c:axId val="315474000"/>
      </c:barChart>
      <c:catAx>
        <c:axId val="315473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Biocontroladores líticos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74000"/>
        <c:crosses val="autoZero"/>
        <c:auto val="1"/>
        <c:lblAlgn val="ctr"/>
        <c:lblOffset val="100"/>
        <c:noMultiLvlLbl val="0"/>
      </c:catAx>
      <c:valAx>
        <c:axId val="31547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Peso pechuga, g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547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pechuuuu!$A$5:$A$12</c:f>
              <c:strCache>
                <c:ptCount val="8"/>
                <c:pt idx="0">
                  <c:v>GO1</c:v>
                </c:pt>
                <c:pt idx="1">
                  <c:v>GO2</c:v>
                </c:pt>
                <c:pt idx="2">
                  <c:v>GO3</c:v>
                </c:pt>
                <c:pt idx="3">
                  <c:v>GO4</c:v>
                </c:pt>
                <c:pt idx="4">
                  <c:v>GO5</c:v>
                </c:pt>
                <c:pt idx="5">
                  <c:v>GO6</c:v>
                </c:pt>
                <c:pt idx="6">
                  <c:v>GO7</c:v>
                </c:pt>
                <c:pt idx="7">
                  <c:v>GO8</c:v>
                </c:pt>
              </c:strCache>
            </c:strRef>
          </c:cat>
          <c:val>
            <c:numRef>
              <c:f>pechuuuu!$B$70:$B$77</c:f>
              <c:numCache>
                <c:formatCode>0.00</c:formatCode>
                <c:ptCount val="8"/>
                <c:pt idx="0">
                  <c:v>388.57400000000001</c:v>
                </c:pt>
                <c:pt idx="1">
                  <c:v>380.28800000000001</c:v>
                </c:pt>
                <c:pt idx="2">
                  <c:v>403.66</c:v>
                </c:pt>
                <c:pt idx="3">
                  <c:v>393.108</c:v>
                </c:pt>
                <c:pt idx="4">
                  <c:v>398.45600000000002</c:v>
                </c:pt>
                <c:pt idx="5">
                  <c:v>397.62599999999998</c:v>
                </c:pt>
                <c:pt idx="6">
                  <c:v>413.488</c:v>
                </c:pt>
                <c:pt idx="7">
                  <c:v>387.22399999999999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23-427A-88BE-BBC4D7C0E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6454232"/>
        <c:axId val="316454624"/>
      </c:barChart>
      <c:catAx>
        <c:axId val="316454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Biocontroladores líticos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6454624"/>
        <c:crosses val="autoZero"/>
        <c:auto val="1"/>
        <c:lblAlgn val="ctr"/>
        <c:lblOffset val="100"/>
        <c:noMultiLvlLbl val="0"/>
      </c:catAx>
      <c:valAx>
        <c:axId val="31645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Índice de Eficiencia Europea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1645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0C27D-8751-4AEC-B937-D664C9D4569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4D2FFE7-0CA2-4830-B304-9BDC4BCE6B87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Preparación del galpón</a:t>
          </a:r>
        </a:p>
      </dgm:t>
    </dgm:pt>
    <dgm:pt modelId="{D16FA238-7A23-4B6B-A917-008D047FFFB9}" type="parTrans" cxnId="{829CE01F-57EC-453E-967E-0192ABEF23E9}">
      <dgm:prSet/>
      <dgm:spPr/>
      <dgm:t>
        <a:bodyPr/>
        <a:lstStyle/>
        <a:p>
          <a:endParaRPr lang="es-EC"/>
        </a:p>
      </dgm:t>
    </dgm:pt>
    <dgm:pt modelId="{3310B90F-B57A-46AB-B52F-C4B7B9BD69B3}" type="sibTrans" cxnId="{829CE01F-57EC-453E-967E-0192ABEF23E9}">
      <dgm:prSet/>
      <dgm:spPr/>
      <dgm:t>
        <a:bodyPr/>
        <a:lstStyle/>
        <a:p>
          <a:endParaRPr lang="es-EC"/>
        </a:p>
      </dgm:t>
    </dgm:pt>
    <dgm:pt modelId="{4FAC846A-D863-48B8-BDF5-082632FD9F7B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  <a:p>
          <a:r>
            <a:rPr lang="es-EC" b="1" dirty="0">
              <a:solidFill>
                <a:schemeClr val="tx1"/>
              </a:solidFill>
            </a:rPr>
            <a:t>RECEPCION</a:t>
          </a:r>
        </a:p>
      </dgm:t>
    </dgm:pt>
    <dgm:pt modelId="{915A0C66-C83D-4A04-94E6-B6852092443E}" type="parTrans" cxnId="{4653FB67-2BDC-4BCE-97EC-2B852C603DAF}">
      <dgm:prSet/>
      <dgm:spPr/>
      <dgm:t>
        <a:bodyPr/>
        <a:lstStyle/>
        <a:p>
          <a:endParaRPr lang="es-EC"/>
        </a:p>
      </dgm:t>
    </dgm:pt>
    <dgm:pt modelId="{629B32A5-7C8D-4C12-930C-B465F9D88519}" type="sibTrans" cxnId="{4653FB67-2BDC-4BCE-97EC-2B852C603DAF}">
      <dgm:prSet/>
      <dgm:spPr/>
      <dgm:t>
        <a:bodyPr/>
        <a:lstStyle/>
        <a:p>
          <a:endParaRPr lang="es-EC"/>
        </a:p>
      </dgm:t>
    </dgm:pt>
    <dgm:pt modelId="{EB55492C-58AF-4357-9A33-008C2393CCA6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PESAJE DE POLLITOS</a:t>
          </a:r>
        </a:p>
      </dgm:t>
    </dgm:pt>
    <dgm:pt modelId="{BC923FEA-FFA5-4DE3-BD98-AD172B922F08}" type="parTrans" cxnId="{AD22481F-ABD3-4E0A-957A-18228EED8800}">
      <dgm:prSet/>
      <dgm:spPr/>
      <dgm:t>
        <a:bodyPr/>
        <a:lstStyle/>
        <a:p>
          <a:endParaRPr lang="es-EC"/>
        </a:p>
      </dgm:t>
    </dgm:pt>
    <dgm:pt modelId="{CFF7ABE0-4407-44A4-9927-9EE40ED0F6C5}" type="sibTrans" cxnId="{AD22481F-ABD3-4E0A-957A-18228EED8800}">
      <dgm:prSet/>
      <dgm:spPr/>
      <dgm:t>
        <a:bodyPr/>
        <a:lstStyle/>
        <a:p>
          <a:endParaRPr lang="es-EC"/>
        </a:p>
      </dgm:t>
    </dgm:pt>
    <dgm:pt modelId="{E1BC538B-2320-4C07-B38B-2822407E26FD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MANTENIMIENTO</a:t>
          </a:r>
        </a:p>
      </dgm:t>
    </dgm:pt>
    <dgm:pt modelId="{664F72D0-EA16-48CE-BBF4-F05E7A7F5042}" type="sibTrans" cxnId="{30D084D7-4074-44B4-97CE-3B5FB13DE2B1}">
      <dgm:prSet/>
      <dgm:spPr/>
      <dgm:t>
        <a:bodyPr/>
        <a:lstStyle/>
        <a:p>
          <a:endParaRPr lang="es-EC"/>
        </a:p>
      </dgm:t>
    </dgm:pt>
    <dgm:pt modelId="{E8FA1DC3-3901-4320-824C-67ED32C15F19}" type="parTrans" cxnId="{30D084D7-4074-44B4-97CE-3B5FB13DE2B1}">
      <dgm:prSet/>
      <dgm:spPr/>
      <dgm:t>
        <a:bodyPr/>
        <a:lstStyle/>
        <a:p>
          <a:endParaRPr lang="es-EC"/>
        </a:p>
      </dgm:t>
    </dgm:pt>
    <dgm:pt modelId="{3BCF748C-B51D-48FE-918B-E447CB76738E}" type="pres">
      <dgm:prSet presAssocID="{B8D0C27D-8751-4AEC-B937-D664C9D4569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876308-7ACC-45EC-839A-DCDA09F29CC1}" type="pres">
      <dgm:prSet presAssocID="{B8D0C27D-8751-4AEC-B937-D664C9D4569F}" presName="arrow" presStyleLbl="bgShp" presStyleIdx="0" presStyleCnt="1"/>
      <dgm:spPr/>
    </dgm:pt>
    <dgm:pt modelId="{4ACB84AF-E8E0-4DAC-8A4E-DD167F0DF337}" type="pres">
      <dgm:prSet presAssocID="{B8D0C27D-8751-4AEC-B937-D664C9D4569F}" presName="linearProcess" presStyleCnt="0"/>
      <dgm:spPr/>
    </dgm:pt>
    <dgm:pt modelId="{5A126A3F-FA29-4598-8852-F4378876592B}" type="pres">
      <dgm:prSet presAssocID="{D4D2FFE7-0CA2-4830-B304-9BDC4BCE6B8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1E56F9-CCA0-482F-A75F-65FAE727ADCE}" type="pres">
      <dgm:prSet presAssocID="{3310B90F-B57A-46AB-B52F-C4B7B9BD69B3}" presName="sibTrans" presStyleCnt="0"/>
      <dgm:spPr/>
    </dgm:pt>
    <dgm:pt modelId="{2F18E6A2-E0F2-4324-8026-B468FD77887E}" type="pres">
      <dgm:prSet presAssocID="{4FAC846A-D863-48B8-BDF5-082632FD9F7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7F730C-18A2-41A3-9178-8960EAE8B5D3}" type="pres">
      <dgm:prSet presAssocID="{629B32A5-7C8D-4C12-930C-B465F9D88519}" presName="sibTrans" presStyleCnt="0"/>
      <dgm:spPr/>
    </dgm:pt>
    <dgm:pt modelId="{997510D4-80F0-429E-9509-1FC48F55F6DE}" type="pres">
      <dgm:prSet presAssocID="{E1BC538B-2320-4C07-B38B-2822407E26F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2C0451-CA61-4192-B509-5FD9D15627C6}" type="pres">
      <dgm:prSet presAssocID="{664F72D0-EA16-48CE-BBF4-F05E7A7F5042}" presName="sibTrans" presStyleCnt="0"/>
      <dgm:spPr/>
    </dgm:pt>
    <dgm:pt modelId="{F59B44A8-FF0A-426D-9C51-74C593E8CE49}" type="pres">
      <dgm:prSet presAssocID="{EB55492C-58AF-4357-9A33-008C2393CCA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A6B5C8-17ED-4CEF-8928-D95CBAB3AE65}" type="presOf" srcId="{D4D2FFE7-0CA2-4830-B304-9BDC4BCE6B87}" destId="{5A126A3F-FA29-4598-8852-F4378876592B}" srcOrd="0" destOrd="0" presId="urn:microsoft.com/office/officeart/2005/8/layout/hProcess9"/>
    <dgm:cxn modelId="{30D084D7-4074-44B4-97CE-3B5FB13DE2B1}" srcId="{B8D0C27D-8751-4AEC-B937-D664C9D4569F}" destId="{E1BC538B-2320-4C07-B38B-2822407E26FD}" srcOrd="2" destOrd="0" parTransId="{E8FA1DC3-3901-4320-824C-67ED32C15F19}" sibTransId="{664F72D0-EA16-48CE-BBF4-F05E7A7F5042}"/>
    <dgm:cxn modelId="{5BC77865-2848-4B29-BE50-3934F1BC5234}" type="presOf" srcId="{E1BC538B-2320-4C07-B38B-2822407E26FD}" destId="{997510D4-80F0-429E-9509-1FC48F55F6DE}" srcOrd="0" destOrd="0" presId="urn:microsoft.com/office/officeart/2005/8/layout/hProcess9"/>
    <dgm:cxn modelId="{AD22481F-ABD3-4E0A-957A-18228EED8800}" srcId="{B8D0C27D-8751-4AEC-B937-D664C9D4569F}" destId="{EB55492C-58AF-4357-9A33-008C2393CCA6}" srcOrd="3" destOrd="0" parTransId="{BC923FEA-FFA5-4DE3-BD98-AD172B922F08}" sibTransId="{CFF7ABE0-4407-44A4-9927-9EE40ED0F6C5}"/>
    <dgm:cxn modelId="{4653FB67-2BDC-4BCE-97EC-2B852C603DAF}" srcId="{B8D0C27D-8751-4AEC-B937-D664C9D4569F}" destId="{4FAC846A-D863-48B8-BDF5-082632FD9F7B}" srcOrd="1" destOrd="0" parTransId="{915A0C66-C83D-4A04-94E6-B6852092443E}" sibTransId="{629B32A5-7C8D-4C12-930C-B465F9D88519}"/>
    <dgm:cxn modelId="{829CE01F-57EC-453E-967E-0192ABEF23E9}" srcId="{B8D0C27D-8751-4AEC-B937-D664C9D4569F}" destId="{D4D2FFE7-0CA2-4830-B304-9BDC4BCE6B87}" srcOrd="0" destOrd="0" parTransId="{D16FA238-7A23-4B6B-A917-008D047FFFB9}" sibTransId="{3310B90F-B57A-46AB-B52F-C4B7B9BD69B3}"/>
    <dgm:cxn modelId="{964EA3FD-1F98-443D-9B5B-7DF96027CA76}" type="presOf" srcId="{B8D0C27D-8751-4AEC-B937-D664C9D4569F}" destId="{3BCF748C-B51D-48FE-918B-E447CB76738E}" srcOrd="0" destOrd="0" presId="urn:microsoft.com/office/officeart/2005/8/layout/hProcess9"/>
    <dgm:cxn modelId="{DF0D7341-AA32-479E-BA44-137C27192CF4}" type="presOf" srcId="{4FAC846A-D863-48B8-BDF5-082632FD9F7B}" destId="{2F18E6A2-E0F2-4324-8026-B468FD77887E}" srcOrd="0" destOrd="0" presId="urn:microsoft.com/office/officeart/2005/8/layout/hProcess9"/>
    <dgm:cxn modelId="{0B994F93-BE5F-46DD-93BD-D90CF792D4CA}" type="presOf" srcId="{EB55492C-58AF-4357-9A33-008C2393CCA6}" destId="{F59B44A8-FF0A-426D-9C51-74C593E8CE49}" srcOrd="0" destOrd="0" presId="urn:microsoft.com/office/officeart/2005/8/layout/hProcess9"/>
    <dgm:cxn modelId="{823F6602-3A4C-4B6A-BAE2-05D1DEEFC90F}" type="presParOf" srcId="{3BCF748C-B51D-48FE-918B-E447CB76738E}" destId="{26876308-7ACC-45EC-839A-DCDA09F29CC1}" srcOrd="0" destOrd="0" presId="urn:microsoft.com/office/officeart/2005/8/layout/hProcess9"/>
    <dgm:cxn modelId="{D3512A48-1301-4B0F-8552-F106A8FA4359}" type="presParOf" srcId="{3BCF748C-B51D-48FE-918B-E447CB76738E}" destId="{4ACB84AF-E8E0-4DAC-8A4E-DD167F0DF337}" srcOrd="1" destOrd="0" presId="urn:microsoft.com/office/officeart/2005/8/layout/hProcess9"/>
    <dgm:cxn modelId="{D09EF747-8DAB-4D63-AD68-60705FE80AF6}" type="presParOf" srcId="{4ACB84AF-E8E0-4DAC-8A4E-DD167F0DF337}" destId="{5A126A3F-FA29-4598-8852-F4378876592B}" srcOrd="0" destOrd="0" presId="urn:microsoft.com/office/officeart/2005/8/layout/hProcess9"/>
    <dgm:cxn modelId="{D66EA535-DD03-41EE-B6D2-7A5BE7ED5F1E}" type="presParOf" srcId="{4ACB84AF-E8E0-4DAC-8A4E-DD167F0DF337}" destId="{6A1E56F9-CCA0-482F-A75F-65FAE727ADCE}" srcOrd="1" destOrd="0" presId="urn:microsoft.com/office/officeart/2005/8/layout/hProcess9"/>
    <dgm:cxn modelId="{A793A3CD-8BEC-4798-AEEF-001EF64E6B90}" type="presParOf" srcId="{4ACB84AF-E8E0-4DAC-8A4E-DD167F0DF337}" destId="{2F18E6A2-E0F2-4324-8026-B468FD77887E}" srcOrd="2" destOrd="0" presId="urn:microsoft.com/office/officeart/2005/8/layout/hProcess9"/>
    <dgm:cxn modelId="{F7A76307-9C6A-40A5-AAA4-A2E975DE150F}" type="presParOf" srcId="{4ACB84AF-E8E0-4DAC-8A4E-DD167F0DF337}" destId="{397F730C-18A2-41A3-9178-8960EAE8B5D3}" srcOrd="3" destOrd="0" presId="urn:microsoft.com/office/officeart/2005/8/layout/hProcess9"/>
    <dgm:cxn modelId="{A428E024-B540-43D0-AB21-E396997940E8}" type="presParOf" srcId="{4ACB84AF-E8E0-4DAC-8A4E-DD167F0DF337}" destId="{997510D4-80F0-429E-9509-1FC48F55F6DE}" srcOrd="4" destOrd="0" presId="urn:microsoft.com/office/officeart/2005/8/layout/hProcess9"/>
    <dgm:cxn modelId="{2435D45B-D30D-4EF3-A12C-993D9B720422}" type="presParOf" srcId="{4ACB84AF-E8E0-4DAC-8A4E-DD167F0DF337}" destId="{662C0451-CA61-4192-B509-5FD9D15627C6}" srcOrd="5" destOrd="0" presId="urn:microsoft.com/office/officeart/2005/8/layout/hProcess9"/>
    <dgm:cxn modelId="{7D7EA490-80A1-42A3-B0AD-E52F6DB2438B}" type="presParOf" srcId="{4ACB84AF-E8E0-4DAC-8A4E-DD167F0DF337}" destId="{F59B44A8-FF0A-426D-9C51-74C593E8CE4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6308-7ACC-45EC-839A-DCDA09F29CC1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26A3F-FA29-4598-8852-F4378876592B}">
      <dsp:nvSpPr>
        <dsp:cNvPr id="0" name=""/>
        <dsp:cNvSpPr/>
      </dsp:nvSpPr>
      <dsp:spPr>
        <a:xfrm>
          <a:off x="4067" y="1625600"/>
          <a:ext cx="1956593" cy="216746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>
              <a:solidFill>
                <a:schemeClr val="tx1"/>
              </a:solidFill>
            </a:rPr>
            <a:t>Preparación del galpón</a:t>
          </a:r>
        </a:p>
      </dsp:txBody>
      <dsp:txXfrm>
        <a:off x="99580" y="1721113"/>
        <a:ext cx="1765567" cy="1976440"/>
      </dsp:txXfrm>
    </dsp:sp>
    <dsp:sp modelId="{2F18E6A2-E0F2-4324-8026-B468FD77887E}">
      <dsp:nvSpPr>
        <dsp:cNvPr id="0" name=""/>
        <dsp:cNvSpPr/>
      </dsp:nvSpPr>
      <dsp:spPr>
        <a:xfrm>
          <a:off x="2058491" y="1625600"/>
          <a:ext cx="1956593" cy="216746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>
              <a:solidFill>
                <a:schemeClr val="tx1"/>
              </a:solidFill>
            </a:rPr>
            <a:t>RECEPCION</a:t>
          </a:r>
        </a:p>
      </dsp:txBody>
      <dsp:txXfrm>
        <a:off x="2154004" y="1721113"/>
        <a:ext cx="1765567" cy="1976440"/>
      </dsp:txXfrm>
    </dsp:sp>
    <dsp:sp modelId="{997510D4-80F0-429E-9509-1FC48F55F6DE}">
      <dsp:nvSpPr>
        <dsp:cNvPr id="0" name=""/>
        <dsp:cNvSpPr/>
      </dsp:nvSpPr>
      <dsp:spPr>
        <a:xfrm>
          <a:off x="4112914" y="1625600"/>
          <a:ext cx="1956593" cy="21674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>
              <a:solidFill>
                <a:schemeClr val="tx1"/>
              </a:solidFill>
            </a:rPr>
            <a:t>MANTENIMIENTO</a:t>
          </a:r>
        </a:p>
      </dsp:txBody>
      <dsp:txXfrm>
        <a:off x="4208427" y="1721113"/>
        <a:ext cx="1765567" cy="1976440"/>
      </dsp:txXfrm>
    </dsp:sp>
    <dsp:sp modelId="{F59B44A8-FF0A-426D-9C51-74C593E8CE49}">
      <dsp:nvSpPr>
        <dsp:cNvPr id="0" name=""/>
        <dsp:cNvSpPr/>
      </dsp:nvSpPr>
      <dsp:spPr>
        <a:xfrm>
          <a:off x="6167338" y="1625600"/>
          <a:ext cx="1956593" cy="216746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>
              <a:solidFill>
                <a:schemeClr val="tx1"/>
              </a:solidFill>
            </a:rPr>
            <a:t>PESAJE DE POLLITOS</a:t>
          </a:r>
        </a:p>
      </dsp:txBody>
      <dsp:txXfrm>
        <a:off x="6262851" y="1721113"/>
        <a:ext cx="1765567" cy="197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309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162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364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80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7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2142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8936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599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199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4234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58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1284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984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6104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1037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4120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755651" y="304800"/>
            <a:ext cx="10678583" cy="571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BCD439-92EB-4AF7-A296-E2F379165B7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245341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693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970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188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290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823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85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07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CE38-7435-479C-9D10-CEC56C203826}" type="datetimeFigureOut">
              <a:rPr lang="es-EC" smtClean="0"/>
              <a:t>25/09/2017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C6D8-0CB6-47EE-93A8-D646B76539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421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75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7.xml"/><Relationship Id="rId7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18.xml"/><Relationship Id="rId9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Rectángulo"/>
          <p:cNvSpPr>
            <a:spLocks noChangeArrowheads="1"/>
          </p:cNvSpPr>
          <p:nvPr/>
        </p:nvSpPr>
        <p:spPr bwMode="auto">
          <a:xfrm>
            <a:off x="2738439" y="1700214"/>
            <a:ext cx="72723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C" sz="2800" b="1" dirty="0"/>
              <a:t>USO DE BIOCONTROLADORES LÍTICOS DE </a:t>
            </a:r>
            <a:r>
              <a:rPr lang="es-EC" sz="2800" b="1" i="1" dirty="0"/>
              <a:t>SALMONELLA ENTÉRICA</a:t>
            </a:r>
            <a:r>
              <a:rPr lang="es-EC" sz="2800" b="1" dirty="0"/>
              <a:t> EN AVES DE CORRAL, SOBRE EL DESEMPEÑO PRODUCTIVO EN ZONAS DE ALTURA</a:t>
            </a:r>
            <a:endParaRPr lang="es-EC" sz="2800" dirty="0"/>
          </a:p>
        </p:txBody>
      </p:sp>
      <p:sp>
        <p:nvSpPr>
          <p:cNvPr id="3075" name="2 Rectángulo"/>
          <p:cNvSpPr>
            <a:spLocks noChangeArrowheads="1"/>
          </p:cNvSpPr>
          <p:nvPr/>
        </p:nvSpPr>
        <p:spPr bwMode="auto">
          <a:xfrm>
            <a:off x="6697284" y="5250769"/>
            <a:ext cx="5364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ES" altLang="es-ES" b="1" dirty="0"/>
              <a:t>MONICA ALEXANDRA TERAN ACUÑA</a:t>
            </a:r>
            <a:endParaRPr lang="es-MX" altLang="es-ES" dirty="0"/>
          </a:p>
        </p:txBody>
      </p:sp>
    </p:spTree>
    <p:extLst>
      <p:ext uri="{BB962C8B-B14F-4D97-AF65-F5344CB8AC3E}">
        <p14:creationId xmlns:p14="http://schemas.microsoft.com/office/powerpoint/2010/main" val="1242554300"/>
      </p:ext>
    </p:extLst>
  </p:cSld>
  <p:clrMapOvr>
    <a:masterClrMapping/>
  </p:clrMapOvr>
  <p:transition spd="slow" advTm="15360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605658"/>
              </p:ext>
            </p:extLst>
          </p:nvPr>
        </p:nvGraphicFramePr>
        <p:xfrm>
          <a:off x="630179" y="2033336"/>
          <a:ext cx="10972800" cy="335754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368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PARAMETROS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GO1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GO2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GO3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GO4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GO5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GO6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GO7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GO8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85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  <a:hlinkClick r:id="rId2" action="ppaction://hlinksldjump"/>
                        </a:rPr>
                        <a:t>Peso</a:t>
                      </a:r>
                      <a:r>
                        <a:rPr lang="es-EC" sz="1100" u="none" strike="noStrike" dirty="0" smtClean="0">
                          <a:effectLst/>
                        </a:rPr>
                        <a:t> final 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2772,20  </a:t>
                      </a:r>
                      <a:r>
                        <a:rPr lang="es-EC" sz="1100" u="none" strike="noStrike" dirty="0" err="1" smtClean="0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2712,40 c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2881,40 ab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2806,40 </a:t>
                      </a:r>
                      <a:r>
                        <a:rPr lang="es-EC" sz="1100" u="none" strike="noStrike" dirty="0" err="1" smtClean="0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2843,80 ab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2838,40 </a:t>
                      </a:r>
                      <a:r>
                        <a:rPr lang="es-EC" sz="1100" u="none" strike="noStrike" dirty="0" err="1" smtClean="0">
                          <a:effectLst/>
                        </a:rPr>
                        <a:t>abc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2952,60 a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2762,40</a:t>
                      </a:r>
                      <a:r>
                        <a:rPr lang="es-EC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1100" u="none" strike="noStrike" baseline="0" dirty="0" err="1" smtClean="0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07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hlinkClick r:id="rId3" action="ppaction://hlinksldjump"/>
                        </a:rPr>
                        <a:t>Ganancia</a:t>
                      </a:r>
                      <a:r>
                        <a:rPr lang="es-EC" sz="1100" u="none" strike="noStrike" dirty="0">
                          <a:effectLst/>
                        </a:rPr>
                        <a:t>  peso (gr/</a:t>
                      </a:r>
                      <a:r>
                        <a:rPr lang="es-EC" sz="1100" u="none" strike="noStrike" dirty="0" err="1">
                          <a:effectLst/>
                        </a:rPr>
                        <a:t>dia</a:t>
                      </a:r>
                      <a:r>
                        <a:rPr lang="es-EC" sz="1100" u="none" strike="noStrike" dirty="0">
                          <a:effectLst/>
                        </a:rPr>
                        <a:t>)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64,8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63,4 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67,4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65,7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66,5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66,4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69,1 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64,6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6923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hlinkClick r:id="rId4" action="ppaction://hlinksldjump"/>
                        </a:rPr>
                        <a:t>Consumo</a:t>
                      </a:r>
                      <a:r>
                        <a:rPr lang="es-EC" sz="1100" u="none" strike="noStrike" dirty="0">
                          <a:effectLst/>
                        </a:rPr>
                        <a:t> Alimento. (</a:t>
                      </a:r>
                      <a:r>
                        <a:rPr lang="es-EC" sz="1100" u="none" strike="noStrike" dirty="0" err="1">
                          <a:effectLst/>
                        </a:rPr>
                        <a:t>grs</a:t>
                      </a:r>
                      <a:r>
                        <a:rPr lang="es-EC" sz="1100" u="none" strike="noStrike" dirty="0">
                          <a:effectLst/>
                        </a:rPr>
                        <a:t>)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4709,0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4606,2 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4897,2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4770,2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r>
                        <a:rPr lang="es-EC" sz="1100" u="none" strike="noStrike" dirty="0">
                          <a:effectLst/>
                        </a:rPr>
                        <a:t>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4832,5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4824,2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5020,0 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4692,0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52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hlinkClick r:id="rId5" action="ppaction://hlinksldjump"/>
                        </a:rPr>
                        <a:t>Conversión</a:t>
                      </a:r>
                      <a:r>
                        <a:rPr lang="es-EC" sz="1100" u="none" strike="noStrike" dirty="0">
                          <a:effectLst/>
                        </a:rPr>
                        <a:t> Alimenticia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1,699  ab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1,698 b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1,700 ab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1,700 ab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1,699 ab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1,700 ab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1,700 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1,699 ab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9852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hlinkClick r:id="rId6" action="ppaction://hlinksldjump"/>
                        </a:rPr>
                        <a:t>Peso</a:t>
                      </a:r>
                      <a:r>
                        <a:rPr lang="es-EC" sz="1100" u="none" strike="noStrike" dirty="0">
                          <a:effectLst/>
                        </a:rPr>
                        <a:t> canal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2008,96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r>
                        <a:rPr lang="es-EC" sz="1100" u="none" strike="noStrike" dirty="0">
                          <a:effectLst/>
                        </a:rPr>
                        <a:t>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1956,70 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2116,02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2042,60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2095,60 </a:t>
                      </a:r>
                      <a:r>
                        <a:rPr lang="es-EC" sz="1100" u="none" strike="noStrike" dirty="0" err="1">
                          <a:effectLst/>
                        </a:rPr>
                        <a:t>abc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2079,24 </a:t>
                      </a:r>
                      <a:r>
                        <a:rPr lang="es-EC" sz="1100" u="none" strike="noStrike" dirty="0" err="1">
                          <a:effectLst/>
                        </a:rPr>
                        <a:t>abc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2218,16 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2001,42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hlinkClick r:id="rId7" action="ppaction://hlinksldjump"/>
                        </a:rPr>
                        <a:t>Rendimiento</a:t>
                      </a:r>
                      <a:r>
                        <a:rPr lang="es-EC" sz="1100" u="none" strike="noStrike" dirty="0">
                          <a:effectLst/>
                        </a:rPr>
                        <a:t> Canal.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72,47 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72,13 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73,43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72,78 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73,64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73,23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75,11 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72,45 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hlinkClick r:id="rId8" action="ppaction://hlinksldjump"/>
                        </a:rPr>
                        <a:t>Peso</a:t>
                      </a:r>
                      <a:r>
                        <a:rPr lang="es-EC" sz="1100" u="none" strike="noStrike" dirty="0">
                          <a:effectLst/>
                        </a:rPr>
                        <a:t> Pechuga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417,82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368,16 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461,18 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408,68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448,78 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436,30 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528,08 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440,28 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hlinkClick r:id="rId9" action="ppaction://hlinksldjump"/>
                        </a:rPr>
                        <a:t>Eficiencia</a:t>
                      </a:r>
                      <a:r>
                        <a:rPr lang="es-EC" sz="1100" u="none" strike="noStrike" dirty="0">
                          <a:effectLst/>
                        </a:rPr>
                        <a:t> Europea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388,57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380,29 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403,66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393,11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398,46 ab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397,63 </a:t>
                      </a:r>
                      <a:r>
                        <a:rPr lang="es-EC" sz="1100" u="none" strike="noStrike" dirty="0" err="1">
                          <a:effectLst/>
                        </a:rPr>
                        <a:t>abc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413,49 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387,22 </a:t>
                      </a:r>
                      <a:r>
                        <a:rPr lang="es-EC" sz="1100" u="none" strike="noStrike" dirty="0" err="1">
                          <a:effectLst/>
                        </a:rPr>
                        <a:t>bc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73832"/>
              </p:ext>
            </p:extLst>
          </p:nvPr>
        </p:nvGraphicFramePr>
        <p:xfrm>
          <a:off x="2265881" y="727733"/>
          <a:ext cx="7378697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8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RESUMEN DE PARAMETROS ZOOTECNICOS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42 DIAS DE EDAD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s-EC" sz="1800" u="none" strike="noStrike" dirty="0" err="1">
                          <a:effectLst/>
                        </a:rPr>
                        <a:t>Biocontroladores</a:t>
                      </a:r>
                      <a:r>
                        <a:rPr lang="es-EC" sz="1800" u="none" strike="noStrike" dirty="0">
                          <a:effectLst/>
                        </a:rPr>
                        <a:t> líticos de </a:t>
                      </a:r>
                      <a:r>
                        <a:rPr lang="es-EC" sz="1800" i="1" u="none" strike="noStrike" dirty="0" smtClean="0">
                          <a:effectLst/>
                        </a:rPr>
                        <a:t>Salmonella </a:t>
                      </a:r>
                      <a:r>
                        <a:rPr lang="es-EC" sz="1800" i="1" u="none" strike="noStrike" dirty="0">
                          <a:effectLst/>
                        </a:rPr>
                        <a:t>entérica</a:t>
                      </a:r>
                      <a:endParaRPr lang="es-EC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1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484" y="611522"/>
            <a:ext cx="10972800" cy="1143000"/>
          </a:xfrm>
        </p:spPr>
        <p:txBody>
          <a:bodyPr/>
          <a:lstStyle/>
          <a:p>
            <a:r>
              <a:rPr lang="es-EC" dirty="0">
                <a:solidFill>
                  <a:srgbClr val="0808B8"/>
                </a:solidFill>
              </a:rPr>
              <a:t>EVALUACIÓN ECONÓMICA (DOLARES) DE LA PRODUCCIÓN DE POLLOS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200481"/>
              </p:ext>
            </p:extLst>
          </p:nvPr>
        </p:nvGraphicFramePr>
        <p:xfrm>
          <a:off x="1311444" y="1754522"/>
          <a:ext cx="9865892" cy="405299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07780"/>
                <a:gridCol w="369251"/>
                <a:gridCol w="888507"/>
                <a:gridCol w="888507"/>
                <a:gridCol w="888507"/>
                <a:gridCol w="888507"/>
                <a:gridCol w="888507"/>
                <a:gridCol w="1115442"/>
                <a:gridCol w="1115442"/>
                <a:gridCol w="1115442"/>
              </a:tblGrid>
              <a:tr h="191797">
                <a:tc gridSpan="7">
                  <a:txBody>
                    <a:bodyPr/>
                    <a:lstStyle/>
                    <a:p>
                      <a:pPr algn="l" fontAlgn="b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91797">
                <a:tc gridSpan="7">
                  <a:txBody>
                    <a:bodyPr/>
                    <a:lstStyle/>
                    <a:p>
                      <a:pPr algn="l" fontAlgn="b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Biocontroladores líticos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Parámetros: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GO1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GO2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GO3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GO4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GO5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GO6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GO7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GO8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EGRESOS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Número de aves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Compra de aves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37,50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Alimento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115,37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112,85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119,98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116,87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118,40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118,19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122,99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114,95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Insumos Veterinarios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23,50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28,50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effectLst/>
                        </a:rPr>
                        <a:t>28,50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28,50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28,50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28,50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28,50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28,50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Calefacción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4,69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4,69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4,69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4,69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4,69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4,69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4,69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4,69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Servicios basicos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5,00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Mano de obra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37,50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TOTAL EGRESOS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223,56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226,04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233,17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230,06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231,58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231,38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236,18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228,14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INGRESOS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Peso canal, g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2008,96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1956,70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2116,02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2042,60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2095,60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2079,24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2218,16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2001,42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Venta de aves, $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254,13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247,52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267,68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258,39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265,09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263,02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280,60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253,18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Pollinaza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10,00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TOTAL INGRESOS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264,13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257,52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277,68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268,39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275,09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273,02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290,60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263,18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BENEFICIO/COSTO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1,18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1,14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1,19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1,17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1,19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1,18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1,23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1,15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</a:tr>
              <a:tr h="14398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1:  $0,75 cada pollito de un día de edad.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5: $40,00 servicios básicos + viruta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3987">
                <a:tc gridSpan="6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2: Costo del alimento promedio $ 0,49/kg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6: $150,00 jornal mes (2 horas diarias)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398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3: $8,5 vacunas + $15,00 de insumos veterinarios + 5 Bacteriofagos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7: $2,53 el kg de pollo a la canal (1,15 dólar/libra)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3987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4: $2,50 por cilindro de </a:t>
                      </a:r>
                      <a:r>
                        <a:rPr lang="pt-BR" sz="1000" u="none" strike="noStrike" dirty="0" err="1">
                          <a:effectLst/>
                        </a:rPr>
                        <a:t>gas</a:t>
                      </a:r>
                      <a:r>
                        <a:rPr lang="pt-BR" sz="1000" u="none" strike="noStrike" dirty="0">
                          <a:effectLst/>
                        </a:rPr>
                        <a:t>, total 15 cilindros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8: $10,00 venta de </a:t>
                      </a:r>
                      <a:r>
                        <a:rPr lang="es-EC" sz="1000" u="none" strike="noStrike" dirty="0" err="1">
                          <a:effectLst/>
                        </a:rPr>
                        <a:t>pollinaza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9" marR="7139" marT="7139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7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981302" y="713086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C" sz="2400" b="1" dirty="0">
                <a:solidFill>
                  <a:srgbClr val="0808B8"/>
                </a:solidFill>
              </a:rPr>
              <a:t>CONCLUSIONES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2135188" y="1336675"/>
            <a:ext cx="5472112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pic>
        <p:nvPicPr>
          <p:cNvPr id="141319" name="Picture 7" descr="treuca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4" y="1174751"/>
            <a:ext cx="1381125" cy="238125"/>
          </a:xfrm>
          <a:prstGeom prst="rect">
            <a:avLst/>
          </a:prstGeom>
          <a:noFill/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76943" y="1628801"/>
            <a:ext cx="11299371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/>
              <a:t>1. Los resultados obtenidos confirman la hipótesis de trabajo que señala que el desempeño productivo de pollos de engorde empleando diferentes protocolos de bacteriófagos líticos específicos e infectados con bacterias de </a:t>
            </a:r>
            <a:r>
              <a:rPr lang="es-EC" sz="1600" i="1" dirty="0"/>
              <a:t>Salmonella entérica</a:t>
            </a:r>
            <a:r>
              <a:rPr lang="es-EC" sz="1600" dirty="0"/>
              <a:t>, se ven afectados estadísticamente.</a:t>
            </a:r>
          </a:p>
          <a:p>
            <a:pPr algn="just"/>
            <a:r>
              <a:rPr lang="es-EC" sz="1600" dirty="0"/>
              <a:t> </a:t>
            </a:r>
          </a:p>
          <a:p>
            <a:pPr algn="just"/>
            <a:r>
              <a:rPr lang="es-EC" sz="1600" dirty="0"/>
              <a:t>2. Los animales que recibieron al mismo tiempo los fagos y las bacterias </a:t>
            </a:r>
            <a:r>
              <a:rPr lang="es-EC" sz="1600" i="1" dirty="0"/>
              <a:t>de Salmonella entérica </a:t>
            </a:r>
            <a:r>
              <a:rPr lang="es-EC" sz="1600" dirty="0"/>
              <a:t>inoculadas presentaron el mejor desempeño productivo, pues a los 42 días de edad presentaron pesos finales de 2952.6 g, incrementos de peso de 2902.2 g, peso y rendimiento a la canal de 2218.2 g y 75.11 %, con pesos y rendimientos de pechuga de 528.08 g y 23.80 % en su orden.</a:t>
            </a:r>
          </a:p>
          <a:p>
            <a:pPr algn="just"/>
            <a:r>
              <a:rPr lang="es-EC" sz="1600" dirty="0"/>
              <a:t> </a:t>
            </a:r>
          </a:p>
          <a:p>
            <a:pPr algn="just"/>
            <a:r>
              <a:rPr lang="es-EC" sz="1600" dirty="0"/>
              <a:t>3. Los animales del grupo control positivo infectados con bacterias de </a:t>
            </a:r>
            <a:r>
              <a:rPr lang="es-EC" sz="1600" i="1" dirty="0"/>
              <a:t>Salmonella entérica</a:t>
            </a:r>
            <a:r>
              <a:rPr lang="es-EC" sz="1600" dirty="0"/>
              <a:t> inoculadas, fueron los que presentaron el menor desempeño productivo, aunque con la mejor conversión alimenticia (1,698 hasta los 42 días de edad).</a:t>
            </a:r>
          </a:p>
          <a:p>
            <a:pPr algn="just"/>
            <a:r>
              <a:rPr lang="es-EC" sz="1600" dirty="0"/>
              <a:t> </a:t>
            </a:r>
          </a:p>
          <a:p>
            <a:pPr algn="just"/>
            <a:r>
              <a:rPr lang="es-EC" sz="1600" dirty="0"/>
              <a:t>4. La mayor rentabilidad económica presentaron los pollos que recibieron al mismo tiempo los fagos y las bacterias de </a:t>
            </a:r>
            <a:r>
              <a:rPr lang="es-EC" sz="1600" i="1" dirty="0"/>
              <a:t>Salmonella entérica </a:t>
            </a:r>
            <a:r>
              <a:rPr lang="es-EC" sz="1600" dirty="0"/>
              <a:t>inoculadas (G07) con un beneficio/costo de 1.23, mientras que los del grupo control positivo infectados con bacterias de </a:t>
            </a:r>
            <a:r>
              <a:rPr lang="es-EC" sz="1600" i="1" dirty="0"/>
              <a:t>Salmonella</a:t>
            </a:r>
            <a:r>
              <a:rPr lang="es-EC" sz="1600" dirty="0"/>
              <a:t> inoculadas (G02), presentaron las menores respuestas (beneficio/costo de 1.14).</a:t>
            </a:r>
          </a:p>
          <a:p>
            <a:r>
              <a:rPr lang="es-EC" sz="1600" dirty="0"/>
              <a:t/>
            </a:r>
            <a:br>
              <a:rPr lang="es-EC" sz="1600" dirty="0"/>
            </a:br>
            <a:r>
              <a:rPr lang="es-EC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9462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084860" y="403970"/>
            <a:ext cx="4681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l"/>
            <a:r>
              <a:rPr lang="es-EC" sz="3200" b="1" u="sng" dirty="0">
                <a:solidFill>
                  <a:srgbClr val="0808B8"/>
                </a:solidFill>
              </a:rPr>
              <a:t>RECOMENDACIONES</a:t>
            </a:r>
            <a:r>
              <a:rPr lang="es-ES" sz="3200" b="1" dirty="0">
                <a:solidFill>
                  <a:srgbClr val="00FFFF"/>
                </a:solidFill>
              </a:rPr>
              <a:t> </a:t>
            </a:r>
          </a:p>
        </p:txBody>
      </p:sp>
      <p:pic>
        <p:nvPicPr>
          <p:cNvPr id="146439" name="Picture 7" descr="oficiniesta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304" y="116633"/>
            <a:ext cx="876300" cy="866775"/>
          </a:xfrm>
          <a:prstGeom prst="rect">
            <a:avLst/>
          </a:prstGeom>
          <a:noFill/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281793" y="1999507"/>
            <a:ext cx="9680121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es-EC" sz="1500" b="1" dirty="0"/>
              <a:t>Aplicar el coctel de bacteriófagos y bacterias inoculadas de </a:t>
            </a:r>
            <a:r>
              <a:rPr lang="es-EC" sz="1500" b="1" i="1" dirty="0"/>
              <a:t>Salmonella entérica </a:t>
            </a:r>
            <a:r>
              <a:rPr lang="es-EC" sz="1500" b="1" dirty="0"/>
              <a:t>al mismo tiempo, máximo a los 10 de edad , en la explotación de pollos parrilleros, por cuanto presentaron el mejor desempeño productivo (mejores pesos corporales así como los rendimientos a la canal y de pechuga) y una rentabilidad económica de 23 % (Beneficio/costo de 1.23).</a:t>
            </a:r>
          </a:p>
          <a:p>
            <a:pPr marL="177800" indent="-177800" algn="just">
              <a:buFontTx/>
              <a:buChar char="•"/>
            </a:pPr>
            <a:endParaRPr lang="es-EC" sz="1500" b="1" dirty="0"/>
          </a:p>
          <a:p>
            <a:pPr marL="177800" indent="-177800" algn="just">
              <a:buFontTx/>
              <a:buChar char="•"/>
            </a:pPr>
            <a:r>
              <a:rPr lang="es-EC" sz="1500" b="1" dirty="0"/>
              <a:t>Replicar el presente estudio, pero en diferente piso altitudinal, para establecer si la aplicación del coctel de bacteriófagos y bacterias inoculadas de </a:t>
            </a:r>
            <a:r>
              <a:rPr lang="es-EC" sz="1500" b="1" i="1" dirty="0"/>
              <a:t>Salmonella entérica</a:t>
            </a:r>
            <a:r>
              <a:rPr lang="es-EC" sz="1500" b="1" dirty="0"/>
              <a:t> al mismo tiempo, presentan similares resultados en el desempeño productivo de los pollos de engorde que los alcanzados en zona de altura.</a:t>
            </a:r>
          </a:p>
          <a:p>
            <a:pPr marL="177800" indent="-177800" algn="just">
              <a:buFontTx/>
              <a:buChar char="•"/>
            </a:pPr>
            <a:endParaRPr lang="es-EC" sz="1500" b="1" dirty="0"/>
          </a:p>
          <a:p>
            <a:pPr marL="177800" indent="-177800" algn="just">
              <a:buFontTx/>
              <a:buChar char="•"/>
            </a:pPr>
            <a:r>
              <a:rPr lang="es-EC" sz="1500" b="1" dirty="0"/>
              <a:t>Continuar con el estudio de la aplicación del coctel de bacteriófagos y bacterias inoculadas de </a:t>
            </a:r>
            <a:r>
              <a:rPr lang="es-EC" sz="1500" b="1" i="1" dirty="0"/>
              <a:t>Salmonella entérica</a:t>
            </a:r>
            <a:r>
              <a:rPr lang="es-EC" sz="1500" b="1" dirty="0"/>
              <a:t>, pero considerando diferentes dosis del coctel, para establecer la dosis óptima de bacteriófagos que se pueda utilizar.</a:t>
            </a:r>
          </a:p>
          <a:p>
            <a:pPr marL="177800" indent="-177800" algn="just">
              <a:buFontTx/>
              <a:buChar char="•"/>
            </a:pPr>
            <a:endParaRPr lang="es-EC" sz="1500" b="1" dirty="0"/>
          </a:p>
        </p:txBody>
      </p:sp>
      <p:pic>
        <p:nvPicPr>
          <p:cNvPr id="146441" name="Picture 9" descr="Fotos de t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125539"/>
            <a:ext cx="9178925" cy="731837"/>
          </a:xfrm>
          <a:prstGeom prst="rect">
            <a:avLst/>
          </a:prstGeom>
          <a:noFill/>
        </p:spPr>
      </p:pic>
      <p:pic>
        <p:nvPicPr>
          <p:cNvPr id="6" name="Picture 6" descr="http://www.ltz.de/uploads/Produkte%20Tradi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840417" y="1"/>
            <a:ext cx="798725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23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2640013" y="1484314"/>
            <a:ext cx="4248150" cy="1728787"/>
          </a:xfrm>
          <a:prstGeom prst="wedgeRoundRectCallout">
            <a:avLst>
              <a:gd name="adj1" fmla="val 102315"/>
              <a:gd name="adj2" fmla="val 15183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s-ES" sz="3200" b="1">
                <a:solidFill>
                  <a:srgbClr val="000000"/>
                </a:solidFill>
              </a:rPr>
              <a:t>GRACIAS</a:t>
            </a:r>
          </a:p>
          <a:p>
            <a:pPr algn="ctr">
              <a:spcBef>
                <a:spcPct val="0"/>
              </a:spcBef>
            </a:pPr>
            <a:r>
              <a:rPr lang="es-ES" sz="3200" b="1">
                <a:solidFill>
                  <a:srgbClr val="000000"/>
                </a:solidFill>
              </a:rPr>
              <a:t>POR SU</a:t>
            </a:r>
          </a:p>
          <a:p>
            <a:pPr algn="ctr">
              <a:spcBef>
                <a:spcPct val="0"/>
              </a:spcBef>
            </a:pPr>
            <a:r>
              <a:rPr lang="es-ES" sz="3200" b="1">
                <a:solidFill>
                  <a:srgbClr val="000000"/>
                </a:solidFill>
              </a:rPr>
              <a:t>ATENCIÓN</a:t>
            </a:r>
          </a:p>
        </p:txBody>
      </p:sp>
      <p:pic>
        <p:nvPicPr>
          <p:cNvPr id="28674" name="Picture 2" descr="pollit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28" y="4149081"/>
            <a:ext cx="1368152" cy="1726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362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29F1F0-EF90-4098-8831-DF98F6E7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682601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rgbClr val="0808B8"/>
                </a:solidFill>
              </a:rPr>
              <a:t>CONVERSION ALIMENTICIA</a:t>
            </a:r>
          </a:p>
        </p:txBody>
      </p:sp>
      <p:graphicFrame>
        <p:nvGraphicFramePr>
          <p:cNvPr id="6" name="Marcador de contenido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00000000-0008-0000-03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23199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7E2D66-895E-4855-9696-8DCE6299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2203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rgbClr val="0808B8"/>
                </a:solidFill>
              </a:rPr>
              <a:t>PESOS FINALES</a:t>
            </a:r>
          </a:p>
        </p:txBody>
      </p:sp>
      <p:graphicFrame>
        <p:nvGraphicFramePr>
          <p:cNvPr id="4" name="Marcador de contenido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92779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8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A0FA09-77D3-447F-83F0-2869FDEE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86" y="668533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rgbClr val="0808B8"/>
                </a:solidFill>
              </a:rPr>
              <a:t>GANANCIA DE PESO</a:t>
            </a:r>
          </a:p>
        </p:txBody>
      </p:sp>
      <p:graphicFrame>
        <p:nvGraphicFramePr>
          <p:cNvPr id="4" name="Marcador de contenido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56002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58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8478D-A54E-4A1D-A4C2-5F910836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54" y="682601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rgbClr val="0808B8"/>
                </a:solidFill>
              </a:rPr>
              <a:t>CONSUMO DE ALIMENTO</a:t>
            </a:r>
          </a:p>
        </p:txBody>
      </p:sp>
      <p:graphicFrame>
        <p:nvGraphicFramePr>
          <p:cNvPr id="4" name="Marcador de contenido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0000000-0008-0000-02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7562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5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223684F-CAED-421C-8C7F-01EA9012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668534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PESO A LA CANAL</a:t>
            </a:r>
          </a:p>
        </p:txBody>
      </p:sp>
      <p:graphicFrame>
        <p:nvGraphicFramePr>
          <p:cNvPr id="4" name="Marcador de contenido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76915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26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71665" y="332657"/>
            <a:ext cx="5338763" cy="706437"/>
          </a:xfrm>
        </p:spPr>
        <p:txBody>
          <a:bodyPr/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1919289" y="6597650"/>
            <a:ext cx="8569325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847529" y="764704"/>
            <a:ext cx="85693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4425617" y="2129614"/>
            <a:ext cx="6634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POLLOS BROILER</a:t>
            </a:r>
          </a:p>
          <a:p>
            <a:pPr algn="just"/>
            <a:r>
              <a:rPr lang="es-EC" dirty="0"/>
              <a:t>La palabra </a:t>
            </a:r>
            <a:r>
              <a:rPr lang="es-EC" dirty="0" err="1"/>
              <a:t>broiler</a:t>
            </a:r>
            <a:r>
              <a:rPr lang="es-EC" dirty="0"/>
              <a:t> hace referencia a una variedad de pollo creada específicamente para la producción de carne y de rápido desarrollo. Posee un cuerpo grande y pesado, pecho profundo, carne tierna, jugosa y </a:t>
            </a:r>
            <a:r>
              <a:rPr lang="es-EC" dirty="0" smtClean="0"/>
              <a:t>suave. Tiene </a:t>
            </a:r>
            <a:r>
              <a:rPr lang="es-EC" dirty="0"/>
              <a:t>la capacidad de aprovechar al máximo el alimento y transformarlo en carne en un corto tiempo. </a:t>
            </a:r>
          </a:p>
        </p:txBody>
      </p:sp>
      <p:pic>
        <p:nvPicPr>
          <p:cNvPr id="9" name="Picture 2" descr="Resultado de imagen para pollos broi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46" y="3111829"/>
            <a:ext cx="2797628" cy="20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POLLI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85" y="120637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74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C49819-132B-4AE6-B202-ED95FDE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6" y="682601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rgbClr val="0808B8"/>
                </a:solidFill>
              </a:rPr>
              <a:t>RENDIMIENTO CANAL</a:t>
            </a:r>
          </a:p>
        </p:txBody>
      </p:sp>
      <p:graphicFrame>
        <p:nvGraphicFramePr>
          <p:cNvPr id="4" name="Marcador de contenido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0000000-0008-0000-04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78640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7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87B596-9F82-466E-8E11-E6E7B4C9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752940"/>
            <a:ext cx="10972800" cy="1143000"/>
          </a:xfrm>
        </p:spPr>
        <p:txBody>
          <a:bodyPr/>
          <a:lstStyle/>
          <a:p>
            <a:r>
              <a:rPr lang="es-ES" dirty="0">
                <a:solidFill>
                  <a:srgbClr val="0808B8"/>
                </a:solidFill>
              </a:rPr>
              <a:t>PESO PECHUGA</a:t>
            </a:r>
          </a:p>
        </p:txBody>
      </p:sp>
      <p:graphicFrame>
        <p:nvGraphicFramePr>
          <p:cNvPr id="4" name="Marcador de contenido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0000000-0008-0000-04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71301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69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A62186-8ABE-4C51-81CC-ADFEA91C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54" y="626330"/>
            <a:ext cx="10972800" cy="864845"/>
          </a:xfrm>
        </p:spPr>
        <p:txBody>
          <a:bodyPr/>
          <a:lstStyle/>
          <a:p>
            <a:r>
              <a:rPr lang="es-ES" dirty="0">
                <a:solidFill>
                  <a:srgbClr val="0808B8"/>
                </a:solidFill>
              </a:rPr>
              <a:t>INDICE DE EFICIENCIA EUROPEA</a:t>
            </a:r>
          </a:p>
        </p:txBody>
      </p:sp>
      <p:graphicFrame>
        <p:nvGraphicFramePr>
          <p:cNvPr id="4" name="Marcador de contenido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00000000-0008-0000-04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23296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8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bacteriofag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3" y="3246777"/>
            <a:ext cx="2873363" cy="19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862062" y="3508034"/>
            <a:ext cx="744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BACTERIOFAGOS</a:t>
            </a:r>
          </a:p>
          <a:p>
            <a:pPr algn="just"/>
            <a:r>
              <a:rPr lang="es-EC" dirty="0"/>
              <a:t>Los bacteriófagos también denominados “fagos” son virus especializados que infectan a las bacterias. Son frecuentemente aislados de ambientes acuáticos y/o sedimentos o tierra.</a:t>
            </a:r>
          </a:p>
        </p:txBody>
      </p:sp>
      <p:pic>
        <p:nvPicPr>
          <p:cNvPr id="4" name="Picture 4" descr="Resultado de imagen para SALMON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3" y="1075371"/>
            <a:ext cx="2868999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4 CuadroTexto"/>
          <p:cNvSpPr txBox="1"/>
          <p:nvPr/>
        </p:nvSpPr>
        <p:spPr>
          <a:xfrm>
            <a:off x="3862062" y="1235424"/>
            <a:ext cx="73502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i="1" dirty="0" smtClean="0"/>
              <a:t>SALMONELLA ENTÉRICA</a:t>
            </a:r>
          </a:p>
          <a:p>
            <a:pPr algn="just"/>
            <a:endParaRPr lang="es-EC" sz="1400" b="1" dirty="0"/>
          </a:p>
          <a:p>
            <a:pPr algn="just"/>
            <a:r>
              <a:rPr lang="es-EC" dirty="0" smtClean="0"/>
              <a:t>Bacteria </a:t>
            </a:r>
            <a:r>
              <a:rPr lang="es-EC" dirty="0" err="1" smtClean="0"/>
              <a:t>enteropatógena</a:t>
            </a:r>
            <a:r>
              <a:rPr lang="es-EC" dirty="0" smtClean="0"/>
              <a:t> que está </a:t>
            </a:r>
            <a:r>
              <a:rPr lang="es-EC" dirty="0"/>
              <a:t>formado por bacilos </a:t>
            </a:r>
            <a:r>
              <a:rPr lang="es-EC" dirty="0" err="1"/>
              <a:t>gram</a:t>
            </a:r>
            <a:r>
              <a:rPr lang="es-EC" dirty="0"/>
              <a:t> negativos anaerobios facultativos. Los síntomas más importantes pueden incluir: repentina baja en el consumo de alimento, depresión, plumaje erizado, diarrea verde-amarillenta, baja en la producción de huevos, disminución de la fertilidad e </a:t>
            </a:r>
            <a:r>
              <a:rPr lang="es-EC" dirty="0" err="1"/>
              <a:t>incubabilidad</a:t>
            </a:r>
            <a:r>
              <a:rPr lang="es-EC" dirty="0"/>
              <a:t> y elevada mortalidad.</a:t>
            </a:r>
          </a:p>
          <a:p>
            <a:pPr algn="just"/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11749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1919537" y="548680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 b="1" dirty="0"/>
              <a:t>OBJETIVOS</a:t>
            </a:r>
            <a:r>
              <a:rPr lang="es-ES" sz="2400" b="1" dirty="0"/>
              <a:t> </a:t>
            </a:r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1919289" y="1124744"/>
            <a:ext cx="83534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1455643" y="1321499"/>
            <a:ext cx="9538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0000FF"/>
                </a:solidFill>
              </a:rPr>
              <a:t>GENERAL</a:t>
            </a:r>
          </a:p>
          <a:p>
            <a:pPr algn="just"/>
            <a:endParaRPr lang="es-EC" sz="1600" b="1" dirty="0">
              <a:solidFill>
                <a:srgbClr val="0000FF"/>
              </a:solidFill>
            </a:endParaRPr>
          </a:p>
          <a:p>
            <a:pPr lvl="0" algn="just" fontAlgn="base"/>
            <a:r>
              <a:rPr lang="es-EC" sz="1600" b="1" dirty="0"/>
              <a:t>Evaluar el uso de bacteriófagos como </a:t>
            </a:r>
            <a:r>
              <a:rPr lang="es-EC" sz="1600" b="1" dirty="0" err="1"/>
              <a:t>biocontroladores</a:t>
            </a:r>
            <a:r>
              <a:rPr lang="es-EC" sz="1600" b="1" dirty="0"/>
              <a:t> líticos de </a:t>
            </a:r>
            <a:r>
              <a:rPr lang="es-EC" sz="1600" b="1" i="1" dirty="0"/>
              <a:t>Salmonella entérica, </a:t>
            </a:r>
            <a:r>
              <a:rPr lang="es-EC" sz="1600" b="1" dirty="0"/>
              <a:t>en aves de engorde, mediante la inoculación inducida, para determinar el grado de afección y desempeño productivo en zonas de altura</a:t>
            </a:r>
          </a:p>
          <a:p>
            <a:pPr lvl="0" algn="just"/>
            <a:endParaRPr lang="es-EC" sz="1600" b="1" dirty="0"/>
          </a:p>
          <a:p>
            <a:pPr algn="just"/>
            <a:r>
              <a:rPr lang="es-ES" sz="1600" b="1" dirty="0"/>
              <a:t> </a:t>
            </a:r>
            <a:r>
              <a:rPr lang="es-ES" sz="1600" b="1" dirty="0">
                <a:solidFill>
                  <a:srgbClr val="0000FF"/>
                </a:solidFill>
              </a:rPr>
              <a:t>ESPECIFICOS </a:t>
            </a:r>
          </a:p>
          <a:p>
            <a:pPr algn="just"/>
            <a:endParaRPr lang="es-EC" sz="1600" b="1" dirty="0">
              <a:solidFill>
                <a:srgbClr val="0000FF"/>
              </a:solidFill>
            </a:endParaRPr>
          </a:p>
          <a:p>
            <a:pPr marL="271463" indent="-271463" algn="just">
              <a:buFont typeface="Arial" pitchFamily="34" charset="0"/>
              <a:buChar char="•"/>
            </a:pPr>
            <a:r>
              <a:rPr lang="es-EC" sz="1600" b="1" dirty="0"/>
              <a:t>Evaluar la eficiencia de la aplicación de bacteriófagos líticos específicos en aves de engorde infectados con Salmonella entérica sobre el desempeño productivo.</a:t>
            </a:r>
          </a:p>
          <a:p>
            <a:pPr marL="271463" indent="-271463" algn="just">
              <a:buFont typeface="Arial" pitchFamily="34" charset="0"/>
              <a:buChar char="•"/>
            </a:pPr>
            <a:endParaRPr lang="es-EC" sz="1600" b="1" dirty="0"/>
          </a:p>
          <a:p>
            <a:pPr marL="271463" indent="-271463" algn="just">
              <a:buFont typeface="Arial" pitchFamily="34" charset="0"/>
              <a:buChar char="•"/>
            </a:pPr>
            <a:r>
              <a:rPr lang="es-EC" sz="1600" b="1" dirty="0"/>
              <a:t>Establecer el protocolo adecuado de bacteriófagos líticos específicos e infectados con bacterias de Salmonella entérica para su control.</a:t>
            </a:r>
          </a:p>
          <a:p>
            <a:pPr marL="271463" indent="-271463" algn="just">
              <a:buFont typeface="Arial" pitchFamily="34" charset="0"/>
              <a:buChar char="•"/>
            </a:pPr>
            <a:endParaRPr lang="es-EC" sz="1600" b="1" dirty="0"/>
          </a:p>
          <a:p>
            <a:pPr marL="271463" indent="-271463" algn="just">
              <a:buFont typeface="Arial" pitchFamily="34" charset="0"/>
              <a:buChar char="•"/>
            </a:pPr>
            <a:r>
              <a:rPr lang="es-EC" sz="1600" b="1" dirty="0"/>
              <a:t>Determinar su rentabilidad mediante el indicador beneficio/costo</a:t>
            </a:r>
          </a:p>
        </p:txBody>
      </p:sp>
    </p:spTree>
    <p:extLst>
      <p:ext uri="{BB962C8B-B14F-4D97-AF65-F5344CB8AC3E}">
        <p14:creationId xmlns:p14="http://schemas.microsoft.com/office/powerpoint/2010/main" val="104158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08214" y="404814"/>
            <a:ext cx="7775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s-EC" sz="3200" b="1">
                <a:solidFill>
                  <a:schemeClr val="accent2"/>
                </a:solidFill>
              </a:rPr>
              <a:t>MATERIALES Y MÉTODOS</a:t>
            </a:r>
            <a:r>
              <a:rPr lang="es-ES" sz="32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919536" y="1484784"/>
            <a:ext cx="46085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C" sz="1500" b="1" dirty="0"/>
              <a:t>La fase experimental se realizó en la Hacienda el Prado, ubicada en la parroquia San Fernando, cantón Rumiñahui, provincia de Pichincha, que se encuentra a una altitud de 2748 m.s.n.m., con una temperatura promedio de 13,9°C y una humedad relativa de 69 %.</a:t>
            </a:r>
            <a:endParaRPr lang="es-ES" sz="15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19536" y="3212977"/>
            <a:ext cx="45365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0000FF"/>
                </a:solidFill>
              </a:rPr>
              <a:t>MÉTODOS</a:t>
            </a:r>
          </a:p>
          <a:p>
            <a:pPr algn="just"/>
            <a:endParaRPr lang="es-EC" sz="1600" b="1" dirty="0">
              <a:solidFill>
                <a:srgbClr val="0000FF"/>
              </a:solidFill>
            </a:endParaRPr>
          </a:p>
          <a:p>
            <a:pPr algn="just"/>
            <a:r>
              <a:rPr lang="es-EC" sz="1500" b="1" dirty="0"/>
              <a:t>Unidades experimentales</a:t>
            </a:r>
          </a:p>
          <a:p>
            <a:endParaRPr lang="es-EC" sz="1500" b="1" dirty="0"/>
          </a:p>
          <a:p>
            <a:pPr algn="just"/>
            <a:r>
              <a:rPr lang="es-EC" sz="1500" b="1" dirty="0"/>
              <a:t>Se utilizaron 400 pollos machos de la línea genética COBB 500 de un día de edad y 49.7 gramos promedio de peso, distribuidos en ocho tratamientos </a:t>
            </a:r>
            <a:r>
              <a:rPr lang="es-EC" sz="1500" b="1" dirty="0" smtClean="0"/>
              <a:t>(50 </a:t>
            </a:r>
            <a:r>
              <a:rPr lang="es-EC" sz="1500" b="1" dirty="0"/>
              <a:t>aves cada uno), con 5 repeticiones, siendo el tamaño de la unidad experimental de 10 aves.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47528" y="1052736"/>
            <a:ext cx="7272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" sz="1600" b="1" dirty="0">
                <a:solidFill>
                  <a:srgbClr val="0000FF"/>
                </a:solidFill>
              </a:rPr>
              <a:t>LOCALIZACIÓN </a:t>
            </a:r>
            <a:r>
              <a:rPr lang="es-ES" sz="1600" b="1" dirty="0" smtClean="0">
                <a:solidFill>
                  <a:srgbClr val="0000FF"/>
                </a:solidFill>
              </a:rPr>
              <a:t>GEOGRÁFICA</a:t>
            </a:r>
            <a:endParaRPr lang="es-ES" sz="1600" b="1" dirty="0">
              <a:solidFill>
                <a:srgbClr val="0000FF"/>
              </a:solidFill>
            </a:endParaRPr>
          </a:p>
        </p:txBody>
      </p:sp>
      <p:pic>
        <p:nvPicPr>
          <p:cNvPr id="9" name="9 Imagen" descr="H:\fotos tesis\DSC046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9082" y="11024220"/>
            <a:ext cx="136132" cy="63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Resultado de imagen para POLLI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39" y="3780656"/>
            <a:ext cx="3777793" cy="21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/>
          <p:nvPr/>
        </p:nvPicPr>
        <p:blipFill rotWithShape="1">
          <a:blip r:embed="rId4"/>
          <a:srcRect l="32314" t="20067" r="23378" b="16723"/>
          <a:stretch/>
        </p:blipFill>
        <p:spPr bwMode="auto">
          <a:xfrm>
            <a:off x="7923995" y="1621714"/>
            <a:ext cx="2392680" cy="192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3747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919288" y="332656"/>
            <a:ext cx="5112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0000FF"/>
                </a:solidFill>
              </a:rPr>
              <a:t>TRATAMIENTOS</a:t>
            </a:r>
          </a:p>
        </p:txBody>
      </p:sp>
      <p:sp>
        <p:nvSpPr>
          <p:cNvPr id="67753" name="Text Box 169"/>
          <p:cNvSpPr txBox="1">
            <a:spLocks noChangeArrowheads="1"/>
          </p:cNvSpPr>
          <p:nvPr/>
        </p:nvSpPr>
        <p:spPr bwMode="auto">
          <a:xfrm>
            <a:off x="947058" y="1175658"/>
            <a:ext cx="10091056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C" sz="1600" b="1" dirty="0"/>
              <a:t>Se inocularon por vía oral a los pollitos de hasta 10 días de edad considerando una dosis letal media de 2.04 x 10</a:t>
            </a:r>
            <a:r>
              <a:rPr lang="es-EC" sz="1600" b="1" baseline="30000" dirty="0"/>
              <a:t>8</a:t>
            </a:r>
            <a:r>
              <a:rPr lang="es-EC" sz="1600" b="1" dirty="0"/>
              <a:t> UFC de </a:t>
            </a:r>
            <a:r>
              <a:rPr lang="es-EC" sz="1600" b="1" i="1" dirty="0"/>
              <a:t>Salmonella entérica</a:t>
            </a:r>
            <a:r>
              <a:rPr lang="es-EC" sz="1600" b="1" dirty="0"/>
              <a:t>; y la concentración de bacteriófagos empleados fue de </a:t>
            </a:r>
            <a:r>
              <a:rPr lang="es-EC" sz="1600" b="1" dirty="0" smtClean="0"/>
              <a:t>10</a:t>
            </a:r>
            <a:r>
              <a:rPr lang="es-EC" sz="1600" b="1" baseline="30000" dirty="0" smtClean="0"/>
              <a:t>11</a:t>
            </a:r>
            <a:r>
              <a:rPr lang="es-EC" sz="1600" b="1" dirty="0" smtClean="0"/>
              <a:t>  </a:t>
            </a:r>
            <a:r>
              <a:rPr lang="es-EC" sz="1600" b="1" dirty="0"/>
              <a:t>UFP/dosis/fago. Los tratamientos experimentales fueron los siguientes </a:t>
            </a:r>
            <a:r>
              <a:rPr lang="es-EC" sz="1600" b="1" dirty="0" smtClean="0"/>
              <a:t>:</a:t>
            </a:r>
            <a:endParaRPr lang="es-EC" sz="1600" b="1" dirty="0"/>
          </a:p>
          <a:p>
            <a:pPr algn="just"/>
            <a:r>
              <a:rPr lang="es-ES" sz="1500" b="1" dirty="0"/>
              <a:t> </a:t>
            </a:r>
            <a:endParaRPr lang="es-EC" sz="1500" b="1" dirty="0"/>
          </a:p>
        </p:txBody>
      </p:sp>
      <p:cxnSp>
        <p:nvCxnSpPr>
          <p:cNvPr id="11" name="10 Conector recto"/>
          <p:cNvCxnSpPr/>
          <p:nvPr/>
        </p:nvCxnSpPr>
        <p:spPr bwMode="auto">
          <a:xfrm>
            <a:off x="1991544" y="692696"/>
            <a:ext cx="4320480" cy="0"/>
          </a:xfrm>
          <a:prstGeom prst="line">
            <a:avLst/>
          </a:prstGeom>
          <a:gradFill rotWithShape="1">
            <a:gsLst>
              <a:gs pos="0">
                <a:srgbClr val="FFFF00"/>
              </a:gs>
              <a:gs pos="50000">
                <a:srgbClr val="CCFF33"/>
              </a:gs>
              <a:gs pos="100000">
                <a:srgbClr val="FFFF00"/>
              </a:gs>
            </a:gsLst>
            <a:lin ang="5400000" scaled="1"/>
          </a:gra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8221404" algn="ctr" rotWithShape="0">
              <a:srgbClr val="000000"/>
            </a:outerShdw>
          </a:effectLst>
        </p:spPr>
      </p:cxnSp>
      <p:sp>
        <p:nvSpPr>
          <p:cNvPr id="2" name="Rectángulo 1"/>
          <p:cNvSpPr/>
          <p:nvPr/>
        </p:nvSpPr>
        <p:spPr>
          <a:xfrm>
            <a:off x="1099457" y="2357230"/>
            <a:ext cx="1062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GO1:	Control negativo, pollos sin bacteria y sin fagos, con la aplicación de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antibiótico en una dosis de 1 mg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40385" indent="-54038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GO2:	Control positivo, pollos con bacterias.</a:t>
            </a:r>
          </a:p>
          <a:p>
            <a:pPr marL="540385" indent="-54038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GO3:	Pollos administrados con bacteriófagos.</a:t>
            </a:r>
          </a:p>
          <a:p>
            <a:pPr marL="540385" indent="-54038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GO4:	Pollos administrados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bacteriófagos 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días consecutivos antes de la infección con bacterias.</a:t>
            </a:r>
          </a:p>
          <a:p>
            <a:pPr marL="540385" indent="-54038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GO5:	Pollos administrados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bacteriófagos 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día antes de la infección con bacterias.</a:t>
            </a:r>
          </a:p>
          <a:p>
            <a:pPr marL="540385" indent="-54038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GO6:	Pollos administrados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bacteriófagos 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día después de la infección con bacterias.</a:t>
            </a:r>
          </a:p>
          <a:p>
            <a:pPr marL="540385" indent="-54038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GO7:	Pollos administrados </a:t>
            </a:r>
            <a:r>
              <a:rPr lang="es-EC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bacteriófagos </a:t>
            </a: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infección simultánea con bacterias.</a:t>
            </a:r>
          </a:p>
          <a:p>
            <a:pPr marL="540385" indent="-540385" algn="just">
              <a:lnSpc>
                <a:spcPct val="150000"/>
              </a:lnSpc>
              <a:spcAft>
                <a:spcPts val="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GO8:	Pollos administrados con bacteriófagos un día antes y un día después la infección con bacterias.</a:t>
            </a:r>
          </a:p>
        </p:txBody>
      </p:sp>
    </p:spTree>
    <p:extLst>
      <p:ext uri="{BB962C8B-B14F-4D97-AF65-F5344CB8AC3E}">
        <p14:creationId xmlns:p14="http://schemas.microsoft.com/office/powerpoint/2010/main" val="8241158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19288" y="692274"/>
            <a:ext cx="5112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0000FF"/>
                </a:solidFill>
              </a:rPr>
              <a:t>MEDICIONES EXPERIMENTALES</a:t>
            </a:r>
          </a:p>
        </p:txBody>
      </p:sp>
      <p:cxnSp>
        <p:nvCxnSpPr>
          <p:cNvPr id="4" name="3 Conector recto"/>
          <p:cNvCxnSpPr/>
          <p:nvPr/>
        </p:nvCxnSpPr>
        <p:spPr bwMode="auto">
          <a:xfrm>
            <a:off x="1991544" y="1052736"/>
            <a:ext cx="4320480" cy="0"/>
          </a:xfrm>
          <a:prstGeom prst="line">
            <a:avLst/>
          </a:prstGeom>
          <a:gradFill rotWithShape="1">
            <a:gsLst>
              <a:gs pos="0">
                <a:srgbClr val="FFFF00"/>
              </a:gs>
              <a:gs pos="50000">
                <a:srgbClr val="CCFF33"/>
              </a:gs>
              <a:gs pos="100000">
                <a:srgbClr val="FFFF00"/>
              </a:gs>
            </a:gsLst>
            <a:lin ang="5400000" scaled="1"/>
          </a:gra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18221404" algn="ctr" rotWithShape="0">
              <a:srgbClr val="000000"/>
            </a:outerShdw>
          </a:effectLst>
        </p:spPr>
      </p:cxnSp>
      <p:sp>
        <p:nvSpPr>
          <p:cNvPr id="5" name="4 CuadroTexto"/>
          <p:cNvSpPr txBox="1"/>
          <p:nvPr/>
        </p:nvSpPr>
        <p:spPr>
          <a:xfrm>
            <a:off x="1991544" y="1268761"/>
            <a:ext cx="5472608" cy="40164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500" b="1" dirty="0">
                <a:latin typeface="Arial" pitchFamily="34" charset="0"/>
                <a:cs typeface="Arial" pitchFamily="34" charset="0"/>
              </a:rPr>
              <a:t>Se consideraron los valores acumulados semanalmente, hasta los 42 días de edad, midiéndose:</a:t>
            </a:r>
          </a:p>
          <a:p>
            <a:pPr algn="just"/>
            <a:endParaRPr lang="es-EC" sz="15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500" b="1" dirty="0">
                <a:latin typeface="Arial" pitchFamily="34" charset="0"/>
                <a:cs typeface="Arial" pitchFamily="34" charset="0"/>
              </a:rPr>
              <a:t>-	Peso de las aves, g</a:t>
            </a:r>
          </a:p>
          <a:p>
            <a:pPr algn="just"/>
            <a:r>
              <a:rPr lang="es-EC" sz="1500" b="1" dirty="0">
                <a:latin typeface="Arial" pitchFamily="34" charset="0"/>
                <a:cs typeface="Arial" pitchFamily="34" charset="0"/>
              </a:rPr>
              <a:t>-	Ganancia de peso, g</a:t>
            </a:r>
          </a:p>
          <a:p>
            <a:pPr algn="just"/>
            <a:r>
              <a:rPr lang="es-EC" sz="1500" b="1" dirty="0">
                <a:latin typeface="Arial" pitchFamily="34" charset="0"/>
                <a:cs typeface="Arial" pitchFamily="34" charset="0"/>
              </a:rPr>
              <a:t>-	Consumo de alimento, g/ave</a:t>
            </a:r>
          </a:p>
          <a:p>
            <a:pPr algn="just"/>
            <a:r>
              <a:rPr lang="es-EC" sz="1500" b="1" dirty="0">
                <a:latin typeface="Arial" pitchFamily="34" charset="0"/>
                <a:cs typeface="Arial" pitchFamily="34" charset="0"/>
              </a:rPr>
              <a:t>-	Conversión alimenticia </a:t>
            </a:r>
          </a:p>
          <a:p>
            <a:pPr algn="just"/>
            <a:endParaRPr lang="es-EC" sz="15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500" b="1" dirty="0">
                <a:latin typeface="Arial" pitchFamily="34" charset="0"/>
                <a:cs typeface="Arial" pitchFamily="34" charset="0"/>
              </a:rPr>
              <a:t>Al final del trabajo experimental (42 días de las aves), también se consideró:</a:t>
            </a:r>
          </a:p>
          <a:p>
            <a:pPr algn="just"/>
            <a:endParaRPr lang="es-EC" sz="15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500" b="1" dirty="0">
                <a:latin typeface="Arial" pitchFamily="34" charset="0"/>
                <a:cs typeface="Arial" pitchFamily="34" charset="0"/>
              </a:rPr>
              <a:t>-	Peso a la canal, g</a:t>
            </a:r>
          </a:p>
          <a:p>
            <a:pPr algn="just"/>
            <a:r>
              <a:rPr lang="es-EC" sz="1500" b="1" dirty="0">
                <a:latin typeface="Arial" pitchFamily="34" charset="0"/>
                <a:cs typeface="Arial" pitchFamily="34" charset="0"/>
              </a:rPr>
              <a:t>-	Rendimiento a la canal, %</a:t>
            </a:r>
          </a:p>
          <a:p>
            <a:pPr algn="just"/>
            <a:r>
              <a:rPr lang="es-EC" sz="1500" b="1" dirty="0">
                <a:latin typeface="Arial" pitchFamily="34" charset="0"/>
                <a:cs typeface="Arial" pitchFamily="34" charset="0"/>
              </a:rPr>
              <a:t>-	Peso de la pechuga, g</a:t>
            </a:r>
          </a:p>
          <a:p>
            <a:pPr algn="just"/>
            <a:r>
              <a:rPr lang="es-EC" sz="1500" b="1" dirty="0">
                <a:latin typeface="Arial" pitchFamily="34" charset="0"/>
                <a:cs typeface="Arial" pitchFamily="34" charset="0"/>
              </a:rPr>
              <a:t>-	Rendimiento de la pechuga, %</a:t>
            </a:r>
          </a:p>
          <a:p>
            <a:r>
              <a:rPr lang="es-EC" sz="1500" b="1" dirty="0">
                <a:latin typeface="Arial" pitchFamily="34" charset="0"/>
                <a:cs typeface="Arial" pitchFamily="34" charset="0"/>
              </a:rPr>
              <a:t>-	Rentabilidad, mediante el indicador 	beneficio/costo.</a:t>
            </a:r>
          </a:p>
        </p:txBody>
      </p:sp>
    </p:spTree>
    <p:extLst>
      <p:ext uri="{BB962C8B-B14F-4D97-AF65-F5344CB8AC3E}">
        <p14:creationId xmlns:p14="http://schemas.microsoft.com/office/powerpoint/2010/main" val="187904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254680" y="0"/>
            <a:ext cx="50403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b"/>
          <a:lstStyle/>
          <a:p>
            <a:pPr algn="ctr">
              <a:spcBef>
                <a:spcPct val="0"/>
              </a:spcBef>
            </a:pPr>
            <a:r>
              <a:rPr lang="es-ES" sz="4000" b="1" dirty="0"/>
              <a:t>PROCEDIMIENTO</a:t>
            </a:r>
            <a:r>
              <a:rPr lang="es-ES" sz="4000" b="1" dirty="0">
                <a:solidFill>
                  <a:srgbClr val="FFFF00"/>
                </a:solidFill>
              </a:rPr>
              <a:t/>
            </a:r>
            <a:br>
              <a:rPr lang="es-ES" sz="4000" b="1" dirty="0">
                <a:solidFill>
                  <a:srgbClr val="FFFF00"/>
                </a:solidFill>
              </a:rPr>
            </a:br>
            <a:r>
              <a:rPr lang="es-ES" sz="4000" b="1" dirty="0"/>
              <a:t>EXPERIMENTAL</a:t>
            </a:r>
            <a:r>
              <a:rPr lang="es-ES" sz="4000" dirty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271979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7964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802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647728" y="2132857"/>
            <a:ext cx="4852354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RESULTADOS</a:t>
            </a:r>
          </a:p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</a:p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DISCUSIÓN</a:t>
            </a:r>
          </a:p>
        </p:txBody>
      </p:sp>
    </p:spTree>
    <p:extLst>
      <p:ext uri="{BB962C8B-B14F-4D97-AF65-F5344CB8AC3E}">
        <p14:creationId xmlns:p14="http://schemas.microsoft.com/office/powerpoint/2010/main" val="1586259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1094</Words>
  <Application>Microsoft Office PowerPoint</Application>
  <PresentationFormat>Panorámica</PresentationFormat>
  <Paragraphs>341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de Office</vt:lpstr>
      <vt:lpstr>Diseño predeterminado</vt:lpstr>
      <vt:lpstr>CorelDRAW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ECONÓMICA (DOLARES) DE LA PRODUCCIÓN DE POLLOS</vt:lpstr>
      <vt:lpstr>Presentación de PowerPoint</vt:lpstr>
      <vt:lpstr>Presentación de PowerPoint</vt:lpstr>
      <vt:lpstr>Presentación de PowerPoint</vt:lpstr>
      <vt:lpstr>CONVERSION ALIMENTICIA</vt:lpstr>
      <vt:lpstr>PESOS FINALES</vt:lpstr>
      <vt:lpstr>GANANCIA DE PESO</vt:lpstr>
      <vt:lpstr>CONSUMO DE ALIMENTO</vt:lpstr>
      <vt:lpstr>PESO A LA CANAL</vt:lpstr>
      <vt:lpstr>RENDIMIENTO CANAL</vt:lpstr>
      <vt:lpstr>PESO PECHUGA</vt:lpstr>
      <vt:lpstr>INDICE DE EFICIENCIA EUROPEA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</dc:creator>
  <cp:lastModifiedBy>PC03</cp:lastModifiedBy>
  <cp:revision>48</cp:revision>
  <dcterms:created xsi:type="dcterms:W3CDTF">2017-09-12T23:16:28Z</dcterms:created>
  <dcterms:modified xsi:type="dcterms:W3CDTF">2017-09-25T16:36:23Z</dcterms:modified>
</cp:coreProperties>
</file>