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61" r:id="rId1"/>
  </p:sldMasterIdLst>
  <p:notesMasterIdLst>
    <p:notesMasterId r:id="rId42"/>
  </p:notesMasterIdLst>
  <p:sldIdLst>
    <p:sldId id="336" r:id="rId2"/>
    <p:sldId id="338" r:id="rId3"/>
    <p:sldId id="284" r:id="rId4"/>
    <p:sldId id="286" r:id="rId5"/>
    <p:sldId id="287" r:id="rId6"/>
    <p:sldId id="288" r:id="rId7"/>
    <p:sldId id="293" r:id="rId8"/>
    <p:sldId id="289" r:id="rId9"/>
    <p:sldId id="292" r:id="rId10"/>
    <p:sldId id="294" r:id="rId11"/>
    <p:sldId id="295" r:id="rId12"/>
    <p:sldId id="334" r:id="rId13"/>
    <p:sldId id="298" r:id="rId14"/>
    <p:sldId id="299" r:id="rId15"/>
    <p:sldId id="302" r:id="rId16"/>
    <p:sldId id="301" r:id="rId17"/>
    <p:sldId id="30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5" r:id="rId26"/>
    <p:sldId id="316" r:id="rId27"/>
    <p:sldId id="314" r:id="rId28"/>
    <p:sldId id="317" r:id="rId29"/>
    <p:sldId id="318" r:id="rId30"/>
    <p:sldId id="325" r:id="rId31"/>
    <p:sldId id="328" r:id="rId32"/>
    <p:sldId id="329" r:id="rId33"/>
    <p:sldId id="326" r:id="rId34"/>
    <p:sldId id="327" r:id="rId35"/>
    <p:sldId id="320" r:id="rId36"/>
    <p:sldId id="322" r:id="rId37"/>
    <p:sldId id="330" r:id="rId38"/>
    <p:sldId id="323" r:id="rId39"/>
    <p:sldId id="332" r:id="rId40"/>
    <p:sldId id="32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ballesteros.UFAESPE\Downloads\factores-antes-de-elegi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ownloads\16%20ABRIL%20TABULACI&#211;N%20ENCUES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esktop\SARAHJOYCE\TESIS%20OK\16%20ABRIL%20TABULACI&#211;N%20ENCUES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ownloads\16%20ABRIL%20TABULACI&#211;N%20ENCUES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ownloads\16%20ABRIL%20TABULACI&#211;N%20ENCUES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ownloads\16%20ABRIL%20TABULACI&#211;N%20ENCUES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ownloads\16%20ABRIL%20TABULACI&#211;N%20ENCUES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0.10845295055821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44269066609788E-2"/>
                  <c:y val="8.6124401913875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94536722952846E-2"/>
                  <c:y val="1.913875598086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114756355536571E-2"/>
                  <c:y val="-9.569377990430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672134533304856E-2"/>
                  <c:y val="-9.569377990430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945367229528418E-2"/>
                  <c:y val="1.594896331738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530061792532394E-2"/>
                  <c:y val="8.293460925039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'[factores-antes-de-elegir.xlsx]Hoja1'!$B$2:$B$10</c:f>
              <c:strCache>
                <c:ptCount val="9"/>
                <c:pt idx="0">
                  <c:v>Localización</c:v>
                </c:pt>
                <c:pt idx="1">
                  <c:v>Parking</c:v>
                </c:pt>
                <c:pt idx="2">
                  <c:v>Instalaciones</c:v>
                </c:pt>
                <c:pt idx="3">
                  <c:v>limpieza</c:v>
                </c:pt>
                <c:pt idx="4">
                  <c:v>Calidad/Precio</c:v>
                </c:pt>
                <c:pt idx="5">
                  <c:v>Variedad</c:v>
                </c:pt>
                <c:pt idx="6">
                  <c:v>Servicio</c:v>
                </c:pt>
                <c:pt idx="7">
                  <c:v>Tiempo de espera</c:v>
                </c:pt>
                <c:pt idx="8">
                  <c:v>Referencias(amigos,familiares,otros)</c:v>
                </c:pt>
              </c:strCache>
            </c:strRef>
          </c:cat>
          <c:val>
            <c:numRef>
              <c:f>'[factores-antes-de-elegir.xlsx]Hoja1'!$C$2:$C$10</c:f>
              <c:numCache>
                <c:formatCode>0</c:formatCode>
                <c:ptCount val="9"/>
                <c:pt idx="0">
                  <c:v>5.6806282722513091</c:v>
                </c:pt>
                <c:pt idx="1">
                  <c:v>5.464751958224543</c:v>
                </c:pt>
                <c:pt idx="2">
                  <c:v>6.3631578947368421</c:v>
                </c:pt>
                <c:pt idx="3">
                  <c:v>6.757180156657963</c:v>
                </c:pt>
                <c:pt idx="4">
                  <c:v>6.3586387434554972</c:v>
                </c:pt>
                <c:pt idx="5">
                  <c:v>6.0736842105263156</c:v>
                </c:pt>
                <c:pt idx="6">
                  <c:v>6.5695538057742784</c:v>
                </c:pt>
                <c:pt idx="7">
                  <c:v>6.2263157894736842</c:v>
                </c:pt>
                <c:pt idx="8">
                  <c:v>5.3560209424083771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68-49F2-B1BF-ACBC356D933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6.120219632583733E-2"/>
                  <c:y val="-6.698564593301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04371998515038E-2"/>
                  <c:y val="-6.37958532695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7759574503605605E-2"/>
                  <c:y val="-5.7416267942583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868-49F2-B1BF-ACBC356D93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'[factores-antes-de-elegir.xlsx]Hoja1'!$B$2:$B$10</c:f>
              <c:strCache>
                <c:ptCount val="9"/>
                <c:pt idx="0">
                  <c:v>Localización</c:v>
                </c:pt>
                <c:pt idx="1">
                  <c:v>Parking</c:v>
                </c:pt>
                <c:pt idx="2">
                  <c:v>Instalaciones</c:v>
                </c:pt>
                <c:pt idx="3">
                  <c:v>limpieza</c:v>
                </c:pt>
                <c:pt idx="4">
                  <c:v>Calidad/Precio</c:v>
                </c:pt>
                <c:pt idx="5">
                  <c:v>Variedad</c:v>
                </c:pt>
                <c:pt idx="6">
                  <c:v>Servicio</c:v>
                </c:pt>
                <c:pt idx="7">
                  <c:v>Tiempo de espera</c:v>
                </c:pt>
                <c:pt idx="8">
                  <c:v>Referencias(amigos,familiares,otros)</c:v>
                </c:pt>
              </c:strCache>
            </c:strRef>
          </c:cat>
          <c:val>
            <c:numRef>
              <c:f>'[factores-antes-de-elegir.xlsx]Hoja1'!$D$2:$D$10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868-49F2-B1BF-ACBC356D93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74916224"/>
        <c:axId val="374921712"/>
      </c:radarChart>
      <c:catAx>
        <c:axId val="3749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21712"/>
        <c:crosses val="autoZero"/>
        <c:auto val="1"/>
        <c:lblAlgn val="ctr"/>
        <c:lblOffset val="100"/>
        <c:noMultiLvlLbl val="0"/>
      </c:catAx>
      <c:valAx>
        <c:axId val="37492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7491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600" noProof="0" dirty="0"/>
              <a:t>Fiabilidad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'[16 ABRIL TABULACIÓN ENCUESTA.xlsx]Modelo SERVQUAL'!$B$1</c:f>
              <c:strCache>
                <c:ptCount val="1"/>
                <c:pt idx="0">
                  <c:v>Suma percepción cliente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185067526415994E-16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B0-45C5-8B03-29720D5A4C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267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B0-45C5-8B03-29720D5A4C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SERVQUAL'!$A$2:$A$5</c:f>
              <c:strCache>
                <c:ptCount val="4"/>
                <c:pt idx="0">
                  <c:v>Tiempo de atención</c:v>
                </c:pt>
                <c:pt idx="1">
                  <c:v>Percepción alimentos y bebidad</c:v>
                </c:pt>
                <c:pt idx="2">
                  <c:v>Relación costo beneficio</c:v>
                </c:pt>
                <c:pt idx="3">
                  <c:v>Percepción ambiente y comodidad</c:v>
                </c:pt>
              </c:strCache>
            </c:strRef>
          </c:cat>
          <c:val>
            <c:numRef>
              <c:f>'[16 ABRIL TABULACIÓN ENCUESTA.xlsx]Modelo SERVQUAL'!$B$2:$B$5</c:f>
              <c:numCache>
                <c:formatCode>General</c:formatCode>
                <c:ptCount val="4"/>
                <c:pt idx="0">
                  <c:v>5.69</c:v>
                </c:pt>
                <c:pt idx="1">
                  <c:v>5.8</c:v>
                </c:pt>
                <c:pt idx="2">
                  <c:v>5.53</c:v>
                </c:pt>
                <c:pt idx="3">
                  <c:v>5.94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B0-45C5-8B03-29720D5A4C8A}"/>
            </c:ext>
          </c:extLst>
        </c:ser>
        <c:ser>
          <c:idx val="1"/>
          <c:order val="1"/>
          <c:tx>
            <c:strRef>
              <c:f>'[16 ABRIL TABULACIÓN ENCUESTA.xlsx]Modelo SERVQUAL'!$C$1</c:f>
              <c:strCache>
                <c:ptCount val="1"/>
                <c:pt idx="0">
                  <c:v>Suma nivel Excelencia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SERVQUAL'!$A$2:$A$5</c:f>
              <c:strCache>
                <c:ptCount val="4"/>
                <c:pt idx="0">
                  <c:v>Tiempo de atención</c:v>
                </c:pt>
                <c:pt idx="1">
                  <c:v>Percepción alimentos y bebidad</c:v>
                </c:pt>
                <c:pt idx="2">
                  <c:v>Relación costo beneficio</c:v>
                </c:pt>
                <c:pt idx="3">
                  <c:v>Percepción ambiente y comodidad</c:v>
                </c:pt>
              </c:strCache>
            </c:strRef>
          </c:cat>
          <c:val>
            <c:numRef>
              <c:f>'[16 ABRIL TABULACIÓN ENCUESTA.xlsx]Modelo SERVQUAL'!$C$2:$C$5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B0-45C5-8B03-29720D5A4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74920144"/>
        <c:axId val="374915832"/>
      </c:radarChart>
      <c:catAx>
        <c:axId val="37492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15832"/>
        <c:crosses val="autoZero"/>
        <c:auto val="1"/>
        <c:lblAlgn val="ctr"/>
        <c:lblOffset val="100"/>
        <c:noMultiLvlLbl val="0"/>
      </c:catAx>
      <c:valAx>
        <c:axId val="374915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49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Capacidad de Respuesta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'Modelo SERVQUAL'!$B$20</c:f>
              <c:strCache>
                <c:ptCount val="1"/>
                <c:pt idx="0">
                  <c:v>Suma percepción cliente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'Modelo SERVQUAL'!$A$21:$A$23</c:f>
              <c:strCache>
                <c:ptCount val="3"/>
                <c:pt idx="0">
                  <c:v>Atención Inquietudes</c:v>
                </c:pt>
                <c:pt idx="1">
                  <c:v>El personal de servicio cumplió de manera satisfactoria mis necesidades</c:v>
                </c:pt>
                <c:pt idx="2">
                  <c:v>Mis requerimientos fueron atendidos rápidamente</c:v>
                </c:pt>
              </c:strCache>
            </c:strRef>
          </c:cat>
          <c:val>
            <c:numRef>
              <c:f>'Modelo SERVQUAL'!$B$21:$B$23</c:f>
              <c:numCache>
                <c:formatCode>General</c:formatCode>
                <c:ptCount val="3"/>
                <c:pt idx="0">
                  <c:v>5.77</c:v>
                </c:pt>
                <c:pt idx="1">
                  <c:v>5.87</c:v>
                </c:pt>
                <c:pt idx="2">
                  <c:v>5.73</c:v>
                </c:pt>
              </c:numCache>
            </c:numRef>
          </c:val>
        </c:ser>
        <c:ser>
          <c:idx val="1"/>
          <c:order val="1"/>
          <c:tx>
            <c:strRef>
              <c:f>'Modelo SERVQUAL'!$C$20</c:f>
              <c:strCache>
                <c:ptCount val="1"/>
                <c:pt idx="0">
                  <c:v>Suma nivel Excelencia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'Modelo SERVQUAL'!$A$21:$A$23</c:f>
              <c:strCache>
                <c:ptCount val="3"/>
                <c:pt idx="0">
                  <c:v>Atención Inquietudes</c:v>
                </c:pt>
                <c:pt idx="1">
                  <c:v>El personal de servicio cumplió de manera satisfactoria mis necesidades</c:v>
                </c:pt>
                <c:pt idx="2">
                  <c:v>Mis requerimientos fueron atendidos rápidamente</c:v>
                </c:pt>
              </c:strCache>
            </c:strRef>
          </c:cat>
          <c:val>
            <c:numRef>
              <c:f>'Modelo SERVQUAL'!$C$21:$C$23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82446888"/>
        <c:axId val="282448456"/>
      </c:radarChart>
      <c:catAx>
        <c:axId val="28244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48456"/>
        <c:crosses val="autoZero"/>
        <c:auto val="1"/>
        <c:lblAlgn val="ctr"/>
        <c:lblOffset val="100"/>
        <c:noMultiLvlLbl val="0"/>
      </c:catAx>
      <c:valAx>
        <c:axId val="282448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244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Seguridad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345647419072615"/>
          <c:y val="0.41910578885972588"/>
          <c:w val="0.26909448818897636"/>
          <c:h val="0.45329359871682706"/>
        </c:manualLayout>
      </c:layout>
      <c:radarChart>
        <c:radarStyle val="marker"/>
        <c:varyColors val="0"/>
        <c:ser>
          <c:idx val="0"/>
          <c:order val="0"/>
          <c:tx>
            <c:strRef>
              <c:f>'[16 ABRIL TABULACIÓN ENCUESTA.xlsx]Modelo SERVQUAL'!$B$39</c:f>
              <c:strCache>
                <c:ptCount val="1"/>
                <c:pt idx="0">
                  <c:v>Suma percepción cliente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4444444444443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210-4122-9A24-084FF30B70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4444444444445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10-4122-9A24-084FF30B70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99999999999897E-2"/>
                  <c:y val="8.333333333333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210-4122-9A24-084FF30B70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SERVQUAL'!$A$40:$A$42</c:f>
              <c:strCache>
                <c:ptCount val="3"/>
                <c:pt idx="0">
                  <c:v>Asesoramiento por parte del Personal</c:v>
                </c:pt>
                <c:pt idx="1">
                  <c:v>La persona que me atendió supo brindarme conocimiento de los servicios, productos y promociones</c:v>
                </c:pt>
                <c:pt idx="2">
                  <c:v>Las personas del servicio me inspira confianza</c:v>
                </c:pt>
              </c:strCache>
            </c:strRef>
          </c:cat>
          <c:val>
            <c:numRef>
              <c:f>'[16 ABRIL TABULACIÓN ENCUESTA.xlsx]Modelo SERVQUAL'!$B$40:$B$42</c:f>
              <c:numCache>
                <c:formatCode>General</c:formatCode>
                <c:ptCount val="3"/>
                <c:pt idx="0">
                  <c:v>5.77</c:v>
                </c:pt>
                <c:pt idx="1">
                  <c:v>5.48</c:v>
                </c:pt>
                <c:pt idx="2">
                  <c:v>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10-4122-9A24-084FF30B7026}"/>
            </c:ext>
          </c:extLst>
        </c:ser>
        <c:ser>
          <c:idx val="1"/>
          <c:order val="1"/>
          <c:tx>
            <c:strRef>
              <c:f>'[16 ABRIL TABULACIÓN ENCUESTA.xlsx]Modelo SERVQUAL'!$C$39</c:f>
              <c:strCache>
                <c:ptCount val="1"/>
                <c:pt idx="0">
                  <c:v>Suma nivel Excelencia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SERVQUAL'!$A$40:$A$42</c:f>
              <c:strCache>
                <c:ptCount val="3"/>
                <c:pt idx="0">
                  <c:v>Asesoramiento por parte del Personal</c:v>
                </c:pt>
                <c:pt idx="1">
                  <c:v>La persona que me atendió supo brindarme conocimiento de los servicios, productos y promociones</c:v>
                </c:pt>
                <c:pt idx="2">
                  <c:v>Las personas del servicio me inspira confianza</c:v>
                </c:pt>
              </c:strCache>
            </c:strRef>
          </c:cat>
          <c:val>
            <c:numRef>
              <c:f>'[16 ABRIL TABULACIÓN ENCUESTA.xlsx]Modelo SERVQUAL'!$C$40:$C$42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10-4122-9A24-084FF30B7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82449632"/>
        <c:axId val="282445320"/>
      </c:radarChart>
      <c:catAx>
        <c:axId val="2824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45320"/>
        <c:crosses val="autoZero"/>
        <c:auto val="1"/>
        <c:lblAlgn val="ctr"/>
        <c:lblOffset val="100"/>
        <c:noMultiLvlLbl val="0"/>
      </c:catAx>
      <c:valAx>
        <c:axId val="282445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244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Empatía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'[16 ABRIL TABULACIÓN ENCUESTA.xlsx]Modelo SERVQUAL'!$B$57</c:f>
              <c:strCache>
                <c:ptCount val="1"/>
                <c:pt idx="0">
                  <c:v>Suma percepción cliente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SERVQUAL'!$A$58:$A$60</c:f>
              <c:strCache>
                <c:ptCount val="3"/>
                <c:pt idx="0">
                  <c:v>Interpretación requerimientos y exigencias</c:v>
                </c:pt>
                <c:pt idx="1">
                  <c:v>Menú personalizado</c:v>
                </c:pt>
                <c:pt idx="2">
                  <c:v>Sentí empatía con el personal</c:v>
                </c:pt>
              </c:strCache>
            </c:strRef>
          </c:cat>
          <c:val>
            <c:numRef>
              <c:f>'[16 ABRIL TABULACIÓN ENCUESTA.xlsx]Modelo SERVQUAL'!$B$58:$B$60</c:f>
              <c:numCache>
                <c:formatCode>General</c:formatCode>
                <c:ptCount val="3"/>
                <c:pt idx="0">
                  <c:v>5.73</c:v>
                </c:pt>
                <c:pt idx="1">
                  <c:v>4.95</c:v>
                </c:pt>
                <c:pt idx="2">
                  <c:v>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87-4A89-B8FC-56B3E6B5D076}"/>
            </c:ext>
          </c:extLst>
        </c:ser>
        <c:ser>
          <c:idx val="1"/>
          <c:order val="1"/>
          <c:tx>
            <c:strRef>
              <c:f>'[16 ABRIL TABULACIÓN ENCUESTA.xlsx]Modelo SERVQUAL'!$C$57</c:f>
              <c:strCache>
                <c:ptCount val="1"/>
                <c:pt idx="0">
                  <c:v>Suma nivel Excelencia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SERVQUAL'!$A$58:$A$60</c:f>
              <c:strCache>
                <c:ptCount val="3"/>
                <c:pt idx="0">
                  <c:v>Interpretación requerimientos y exigencias</c:v>
                </c:pt>
                <c:pt idx="1">
                  <c:v>Menú personalizado</c:v>
                </c:pt>
                <c:pt idx="2">
                  <c:v>Sentí empatía con el personal</c:v>
                </c:pt>
              </c:strCache>
            </c:strRef>
          </c:cat>
          <c:val>
            <c:numRef>
              <c:f>'[16 ABRIL TABULACIÓN ENCUESTA.xlsx]Modelo SERVQUAL'!$C$58:$C$60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87-4A89-B8FC-56B3E6B5D0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82451200"/>
        <c:axId val="282451984"/>
      </c:radarChart>
      <c:catAx>
        <c:axId val="2824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451984"/>
        <c:crosses val="autoZero"/>
        <c:auto val="1"/>
        <c:lblAlgn val="ctr"/>
        <c:lblOffset val="100"/>
        <c:noMultiLvlLbl val="0"/>
      </c:catAx>
      <c:valAx>
        <c:axId val="28245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24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3727178503472925"/>
          <c:y val="0.27458259453692263"/>
          <c:w val="0.31484739260244726"/>
          <c:h val="0.2559429874350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Elementos Tangibles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'[16 ABRIL TABULACIÓN ENCUESTA.xlsx]Modelo SERVQUAL'!$B$75</c:f>
              <c:strCache>
                <c:ptCount val="1"/>
                <c:pt idx="0">
                  <c:v>Suma percepción cliente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SERVQUAL'!$A$76:$A$79</c:f>
              <c:strCache>
                <c:ptCount val="4"/>
                <c:pt idx="0">
                  <c:v>Las instalaciones lucieron limpias ordenadas y cuidadas </c:v>
                </c:pt>
                <c:pt idx="1">
                  <c:v>El personal de servicio estaba presentable</c:v>
                </c:pt>
                <c:pt idx="2">
                  <c:v>Los alimentos servidos fueron frescos</c:v>
                </c:pt>
                <c:pt idx="3">
                  <c:v>El mobiliario (mesas, sillas, manteles) y utensillos (cubiertos, platos, vasos) lucieron limpios </c:v>
                </c:pt>
              </c:strCache>
            </c:strRef>
          </c:cat>
          <c:val>
            <c:numRef>
              <c:f>'[16 ABRIL TABULACIÓN ENCUESTA.xlsx]Modelo SERVQUAL'!$B$76:$B$79</c:f>
              <c:numCache>
                <c:formatCode>General</c:formatCode>
                <c:ptCount val="4"/>
                <c:pt idx="0">
                  <c:v>6.28</c:v>
                </c:pt>
                <c:pt idx="1">
                  <c:v>6.3</c:v>
                </c:pt>
                <c:pt idx="2">
                  <c:v>6.36</c:v>
                </c:pt>
                <c:pt idx="3">
                  <c:v>6.29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E1-41F6-8DCD-FD91DD7DD694}"/>
            </c:ext>
          </c:extLst>
        </c:ser>
        <c:ser>
          <c:idx val="1"/>
          <c:order val="1"/>
          <c:tx>
            <c:strRef>
              <c:f>'[16 ABRIL TABULACIÓN ENCUESTA.xlsx]Modelo SERVQUAL'!$C$75</c:f>
              <c:strCache>
                <c:ptCount val="1"/>
                <c:pt idx="0">
                  <c:v>Suma nivel Excelencia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SERVQUAL'!$A$76:$A$79</c:f>
              <c:strCache>
                <c:ptCount val="4"/>
                <c:pt idx="0">
                  <c:v>Las instalaciones lucieron limpias ordenadas y cuidadas </c:v>
                </c:pt>
                <c:pt idx="1">
                  <c:v>El personal de servicio estaba presentable</c:v>
                </c:pt>
                <c:pt idx="2">
                  <c:v>Los alimentos servidos fueron frescos</c:v>
                </c:pt>
                <c:pt idx="3">
                  <c:v>El mobiliario (mesas, sillas, manteles) y utensillos (cubiertos, platos, vasos) lucieron limpios </c:v>
                </c:pt>
              </c:strCache>
            </c:strRef>
          </c:cat>
          <c:val>
            <c:numRef>
              <c:f>'[16 ABRIL TABULACIÓN ENCUESTA.xlsx]Modelo SERVQUAL'!$C$76:$C$79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E1-41F6-8DCD-FD91DD7DD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75301592"/>
        <c:axId val="375301984"/>
      </c:radarChart>
      <c:catAx>
        <c:axId val="37530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01984"/>
        <c:crosses val="autoZero"/>
        <c:auto val="1"/>
        <c:lblAlgn val="ctr"/>
        <c:lblOffset val="100"/>
        <c:noMultiLvlLbl val="0"/>
      </c:catAx>
      <c:valAx>
        <c:axId val="37530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530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SERVQUAL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'[16 ABRIL TABULACIÓN ENCUESTA.xlsx]Modelo SERVQUAL'!$L$1</c:f>
              <c:strCache>
                <c:ptCount val="1"/>
                <c:pt idx="0">
                  <c:v>Suma percepción cliente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5.833333333333323E-2"/>
                  <c:y val="-2.777777777777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8F-4BE5-B3F4-973299873CF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888888888888939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8F-4BE5-B3F4-973299873CF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777777777777779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A8F-4BE5-B3F4-973299873C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SERVQUAL'!$K$2:$K$6</c:f>
              <c:strCache>
                <c:ptCount val="5"/>
                <c:pt idx="0">
                  <c:v>Fiabilidad</c:v>
                </c:pt>
                <c:pt idx="1">
                  <c:v>Capacidad de respuesta</c:v>
                </c:pt>
                <c:pt idx="2">
                  <c:v>Seguridad</c:v>
                </c:pt>
                <c:pt idx="3">
                  <c:v>Empatía</c:v>
                </c:pt>
                <c:pt idx="4">
                  <c:v>Elementos tangibles</c:v>
                </c:pt>
              </c:strCache>
            </c:strRef>
          </c:cat>
          <c:val>
            <c:numRef>
              <c:f>'[16 ABRIL TABULACIÓN ENCUESTA.xlsx]Modelo SERVQUAL'!$L$2:$L$6</c:f>
              <c:numCache>
                <c:formatCode>General</c:formatCode>
                <c:ptCount val="5"/>
                <c:pt idx="0">
                  <c:v>5.74</c:v>
                </c:pt>
                <c:pt idx="1">
                  <c:v>5.59</c:v>
                </c:pt>
                <c:pt idx="2">
                  <c:v>5.7</c:v>
                </c:pt>
                <c:pt idx="3">
                  <c:v>5.38</c:v>
                </c:pt>
                <c:pt idx="4">
                  <c:v>6.31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8F-4BE5-B3F4-973299873CF8}"/>
            </c:ext>
          </c:extLst>
        </c:ser>
        <c:ser>
          <c:idx val="1"/>
          <c:order val="1"/>
          <c:tx>
            <c:strRef>
              <c:f>'[16 ABRIL TABULACIÓN ENCUESTA.xlsx]Modelo SERVQUAL'!$M$1</c:f>
              <c:strCache>
                <c:ptCount val="1"/>
                <c:pt idx="0">
                  <c:v>Suma nivel Excelencia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'[16 ABRIL TABULACIÓN ENCUESTA.xlsx]Modelo SERVQUAL'!$K$2:$K$6</c:f>
              <c:strCache>
                <c:ptCount val="5"/>
                <c:pt idx="0">
                  <c:v>Fiabilidad</c:v>
                </c:pt>
                <c:pt idx="1">
                  <c:v>Capacidad de respuesta</c:v>
                </c:pt>
                <c:pt idx="2">
                  <c:v>Seguridad</c:v>
                </c:pt>
                <c:pt idx="3">
                  <c:v>Empatía</c:v>
                </c:pt>
                <c:pt idx="4">
                  <c:v>Elementos tangibles</c:v>
                </c:pt>
              </c:strCache>
            </c:strRef>
          </c:cat>
          <c:val>
            <c:numRef>
              <c:f>'[16 ABRIL TABULACIÓN ENCUESTA.xlsx]Modelo SERVQUAL'!$M$2:$M$6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8F-4BE5-B3F4-973299873C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75303160"/>
        <c:axId val="375303552"/>
      </c:radarChart>
      <c:catAx>
        <c:axId val="37530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303552"/>
        <c:crosses val="autoZero"/>
        <c:auto val="1"/>
        <c:lblAlgn val="ctr"/>
        <c:lblOffset val="100"/>
        <c:noMultiLvlLbl val="0"/>
      </c:catAx>
      <c:valAx>
        <c:axId val="375303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530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55DEF-F200-4CD1-B9CC-364E2DE150CB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27DD4B-57AE-4EAA-90D2-828B41560479}">
      <dgm:prSet phldrT="[Texto]"/>
      <dgm:spPr/>
      <dgm:t>
        <a:bodyPr/>
        <a:lstStyle/>
        <a:p>
          <a:r>
            <a:rPr lang="es-EC" dirty="0" smtClean="0"/>
            <a:t>79%  Empresas Servicios</a:t>
          </a:r>
          <a:endParaRPr lang="en-US" dirty="0"/>
        </a:p>
      </dgm:t>
    </dgm:pt>
    <dgm:pt modelId="{542FC851-7E59-4468-8C7E-160750FD7123}" type="parTrans" cxnId="{B5EE2E4D-6D0D-4AB6-B791-77BCC7386E24}">
      <dgm:prSet/>
      <dgm:spPr/>
      <dgm:t>
        <a:bodyPr/>
        <a:lstStyle/>
        <a:p>
          <a:endParaRPr lang="en-US"/>
        </a:p>
      </dgm:t>
    </dgm:pt>
    <dgm:pt modelId="{F66CB987-B0A4-4C9D-8017-2AE393EC5AD5}" type="sibTrans" cxnId="{B5EE2E4D-6D0D-4AB6-B791-77BCC7386E24}">
      <dgm:prSet/>
      <dgm:spPr/>
      <dgm:t>
        <a:bodyPr/>
        <a:lstStyle/>
        <a:p>
          <a:endParaRPr lang="en-US"/>
        </a:p>
      </dgm:t>
    </dgm:pt>
    <dgm:pt modelId="{31F52743-56D6-499A-B496-072987E77DB3}">
      <dgm:prSet/>
      <dgm:spPr/>
      <dgm:t>
        <a:bodyPr/>
        <a:lstStyle/>
        <a:p>
          <a:r>
            <a:rPr lang="es-EC" dirty="0" smtClean="0"/>
            <a:t> 21%</a:t>
          </a:r>
        </a:p>
        <a:p>
          <a:r>
            <a:rPr lang="es-EC" dirty="0" smtClean="0"/>
            <a:t>Hoteles y Restaurantes</a:t>
          </a:r>
          <a:endParaRPr lang="en-US" dirty="0"/>
        </a:p>
      </dgm:t>
    </dgm:pt>
    <dgm:pt modelId="{EEED2E68-F10F-4518-A553-7AA8D5C0D812}" type="parTrans" cxnId="{1D5AD319-0DB4-4977-9E4C-C0E0CDE15689}">
      <dgm:prSet/>
      <dgm:spPr/>
      <dgm:t>
        <a:bodyPr/>
        <a:lstStyle/>
        <a:p>
          <a:endParaRPr lang="en-US"/>
        </a:p>
      </dgm:t>
    </dgm:pt>
    <dgm:pt modelId="{1F521D59-1FE3-47A7-BF58-A8E8533362E1}" type="sibTrans" cxnId="{1D5AD319-0DB4-4977-9E4C-C0E0CDE15689}">
      <dgm:prSet/>
      <dgm:spPr/>
      <dgm:t>
        <a:bodyPr/>
        <a:lstStyle/>
        <a:p>
          <a:endParaRPr lang="en-US"/>
        </a:p>
      </dgm:t>
    </dgm:pt>
    <dgm:pt modelId="{1D2325F7-9D5A-4A94-9EA1-E0A04F255D1F}">
      <dgm:prSet/>
      <dgm:spPr/>
      <dgm:t>
        <a:bodyPr/>
        <a:lstStyle/>
        <a:p>
          <a:r>
            <a:rPr lang="es-EC" dirty="0" smtClean="0"/>
            <a:t>En Pichincha y Guayas, se centraliza 95% producción generada en el país.</a:t>
          </a:r>
          <a:endParaRPr lang="en-US" dirty="0"/>
        </a:p>
      </dgm:t>
    </dgm:pt>
    <dgm:pt modelId="{88EC12A1-6900-4EF8-BCA8-3AC2EFC341DE}" type="parTrans" cxnId="{0AD5F8A5-8893-4845-8BE7-915587C39A2D}">
      <dgm:prSet/>
      <dgm:spPr/>
      <dgm:t>
        <a:bodyPr/>
        <a:lstStyle/>
        <a:p>
          <a:endParaRPr lang="en-US"/>
        </a:p>
      </dgm:t>
    </dgm:pt>
    <dgm:pt modelId="{A33BFD01-55CA-48AC-BC33-02A80986BE32}" type="sibTrans" cxnId="{0AD5F8A5-8893-4845-8BE7-915587C39A2D}">
      <dgm:prSet/>
      <dgm:spPr/>
      <dgm:t>
        <a:bodyPr/>
        <a:lstStyle/>
        <a:p>
          <a:endParaRPr lang="en-US"/>
        </a:p>
      </dgm:t>
    </dgm:pt>
    <dgm:pt modelId="{CBACB9BE-9BC1-493E-AC90-25B09EA4C6F7}" type="pres">
      <dgm:prSet presAssocID="{6DE55DEF-F200-4CD1-B9CC-364E2DE150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B4D8AD-591D-4ACE-8E14-C610BCA3EDA0}" type="pres">
      <dgm:prSet presAssocID="{9F27DD4B-57AE-4EAA-90D2-828B4156047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AC0EE7-6E4D-4FE5-B1E4-AE4AA1873822}" type="pres">
      <dgm:prSet presAssocID="{F66CB987-B0A4-4C9D-8017-2AE393EC5AD5}" presName="space" presStyleCnt="0"/>
      <dgm:spPr/>
    </dgm:pt>
    <dgm:pt modelId="{E0A52F91-668E-4EC6-BDE2-08E5E6ABDC41}" type="pres">
      <dgm:prSet presAssocID="{31F52743-56D6-499A-B496-072987E77DB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3B63BE-436E-4718-9B20-F8ADAE108519}" type="pres">
      <dgm:prSet presAssocID="{1F521D59-1FE3-47A7-BF58-A8E8533362E1}" presName="space" presStyleCnt="0"/>
      <dgm:spPr/>
    </dgm:pt>
    <dgm:pt modelId="{A02C76DB-359B-4D48-A6EC-8D4C9971BBF4}" type="pres">
      <dgm:prSet presAssocID="{1D2325F7-9D5A-4A94-9EA1-E0A04F255D1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AD319-0DB4-4977-9E4C-C0E0CDE15689}" srcId="{6DE55DEF-F200-4CD1-B9CC-364E2DE150CB}" destId="{31F52743-56D6-499A-B496-072987E77DB3}" srcOrd="1" destOrd="0" parTransId="{EEED2E68-F10F-4518-A553-7AA8D5C0D812}" sibTransId="{1F521D59-1FE3-47A7-BF58-A8E8533362E1}"/>
    <dgm:cxn modelId="{726BBE8A-35B7-44AB-A54B-58ECC5DF3FCA}" type="presOf" srcId="{1D2325F7-9D5A-4A94-9EA1-E0A04F255D1F}" destId="{A02C76DB-359B-4D48-A6EC-8D4C9971BBF4}" srcOrd="0" destOrd="0" presId="urn:microsoft.com/office/officeart/2005/8/layout/venn3"/>
    <dgm:cxn modelId="{B5EE2E4D-6D0D-4AB6-B791-77BCC7386E24}" srcId="{6DE55DEF-F200-4CD1-B9CC-364E2DE150CB}" destId="{9F27DD4B-57AE-4EAA-90D2-828B41560479}" srcOrd="0" destOrd="0" parTransId="{542FC851-7E59-4468-8C7E-160750FD7123}" sibTransId="{F66CB987-B0A4-4C9D-8017-2AE393EC5AD5}"/>
    <dgm:cxn modelId="{86A1EB69-E85D-43BB-BC4E-C52F26251BAC}" type="presOf" srcId="{6DE55DEF-F200-4CD1-B9CC-364E2DE150CB}" destId="{CBACB9BE-9BC1-493E-AC90-25B09EA4C6F7}" srcOrd="0" destOrd="0" presId="urn:microsoft.com/office/officeart/2005/8/layout/venn3"/>
    <dgm:cxn modelId="{0AD5F8A5-8893-4845-8BE7-915587C39A2D}" srcId="{6DE55DEF-F200-4CD1-B9CC-364E2DE150CB}" destId="{1D2325F7-9D5A-4A94-9EA1-E0A04F255D1F}" srcOrd="2" destOrd="0" parTransId="{88EC12A1-6900-4EF8-BCA8-3AC2EFC341DE}" sibTransId="{A33BFD01-55CA-48AC-BC33-02A80986BE32}"/>
    <dgm:cxn modelId="{AAFD13F0-C49C-48FD-81F5-EAD239B805FA}" type="presOf" srcId="{9F27DD4B-57AE-4EAA-90D2-828B41560479}" destId="{1BB4D8AD-591D-4ACE-8E14-C610BCA3EDA0}" srcOrd="0" destOrd="0" presId="urn:microsoft.com/office/officeart/2005/8/layout/venn3"/>
    <dgm:cxn modelId="{AD989F8B-2937-4EAB-98BD-1262C20160D6}" type="presOf" srcId="{31F52743-56D6-499A-B496-072987E77DB3}" destId="{E0A52F91-668E-4EC6-BDE2-08E5E6ABDC41}" srcOrd="0" destOrd="0" presId="urn:microsoft.com/office/officeart/2005/8/layout/venn3"/>
    <dgm:cxn modelId="{FCB834BB-F699-430F-A185-2074BB73C257}" type="presParOf" srcId="{CBACB9BE-9BC1-493E-AC90-25B09EA4C6F7}" destId="{1BB4D8AD-591D-4ACE-8E14-C610BCA3EDA0}" srcOrd="0" destOrd="0" presId="urn:microsoft.com/office/officeart/2005/8/layout/venn3"/>
    <dgm:cxn modelId="{80CEABA9-6220-49D3-8F0D-B9BA50661C79}" type="presParOf" srcId="{CBACB9BE-9BC1-493E-AC90-25B09EA4C6F7}" destId="{9BAC0EE7-6E4D-4FE5-B1E4-AE4AA1873822}" srcOrd="1" destOrd="0" presId="urn:microsoft.com/office/officeart/2005/8/layout/venn3"/>
    <dgm:cxn modelId="{0940990D-D294-49BD-866E-8DDB1D17CA54}" type="presParOf" srcId="{CBACB9BE-9BC1-493E-AC90-25B09EA4C6F7}" destId="{E0A52F91-668E-4EC6-BDE2-08E5E6ABDC41}" srcOrd="2" destOrd="0" presId="urn:microsoft.com/office/officeart/2005/8/layout/venn3"/>
    <dgm:cxn modelId="{DFE7D2A8-CA0E-4326-8D11-5920B31F6E9D}" type="presParOf" srcId="{CBACB9BE-9BC1-493E-AC90-25B09EA4C6F7}" destId="{173B63BE-436E-4718-9B20-F8ADAE108519}" srcOrd="3" destOrd="0" presId="urn:microsoft.com/office/officeart/2005/8/layout/venn3"/>
    <dgm:cxn modelId="{CB69E88A-C456-46F6-B3A2-2ADA60A79515}" type="presParOf" srcId="{CBACB9BE-9BC1-493E-AC90-25B09EA4C6F7}" destId="{A02C76DB-359B-4D48-A6EC-8D4C9971BBF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281D8-F50B-484D-9DAB-5DBAA4D18A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53C55A9-EF87-4856-9AE4-714814358C22}">
      <dgm:prSet phldrT="[Texto]"/>
      <dgm:spPr/>
      <dgm:t>
        <a:bodyPr/>
        <a:lstStyle/>
        <a:p>
          <a:r>
            <a:rPr lang="es-EC" dirty="0" smtClean="0"/>
            <a:t>¿De qué manera se puede medir la satisfacción del cliente a través del marketing experiencial?</a:t>
          </a:r>
          <a:endParaRPr lang="en-US" dirty="0" smtClean="0"/>
        </a:p>
      </dgm:t>
    </dgm:pt>
    <dgm:pt modelId="{6F4CA759-3B28-4E42-88CD-97B4620A1C21}" type="parTrans" cxnId="{6E2C78E4-A095-498E-A86C-A131E49BB4FA}">
      <dgm:prSet/>
      <dgm:spPr/>
      <dgm:t>
        <a:bodyPr/>
        <a:lstStyle/>
        <a:p>
          <a:endParaRPr lang="en-US"/>
        </a:p>
      </dgm:t>
    </dgm:pt>
    <dgm:pt modelId="{43DDB0D9-71CC-40A8-B427-D7A2025A5A9D}" type="sibTrans" cxnId="{6E2C78E4-A095-498E-A86C-A131E49BB4FA}">
      <dgm:prSet/>
      <dgm:spPr/>
      <dgm:t>
        <a:bodyPr/>
        <a:lstStyle/>
        <a:p>
          <a:endParaRPr lang="en-US"/>
        </a:p>
      </dgm:t>
    </dgm:pt>
    <dgm:pt modelId="{078C3A3C-C468-4031-817F-D618EAD8367F}">
      <dgm:prSet phldrT="[Texto]"/>
      <dgm:spPr/>
      <dgm:t>
        <a:bodyPr/>
        <a:lstStyle/>
        <a:p>
          <a:r>
            <a:rPr lang="es-EC" dirty="0" smtClean="0"/>
            <a:t>¿Cuál de las dimensiones de la satisfacción del cliente es la más importante y para qué?</a:t>
          </a:r>
          <a:endParaRPr lang="en-US" dirty="0" smtClean="0"/>
        </a:p>
      </dgm:t>
    </dgm:pt>
    <dgm:pt modelId="{59CA0E76-0FA7-432D-986C-DB68716E361B}" type="parTrans" cxnId="{F92BA3C5-972B-4C0B-8918-0F4C9A7CE58F}">
      <dgm:prSet/>
      <dgm:spPr/>
      <dgm:t>
        <a:bodyPr/>
        <a:lstStyle/>
        <a:p>
          <a:endParaRPr lang="en-US"/>
        </a:p>
      </dgm:t>
    </dgm:pt>
    <dgm:pt modelId="{713721AE-A916-4461-B2DE-EBA5A4C5E3B5}" type="sibTrans" cxnId="{F92BA3C5-972B-4C0B-8918-0F4C9A7CE58F}">
      <dgm:prSet/>
      <dgm:spPr/>
      <dgm:t>
        <a:bodyPr/>
        <a:lstStyle/>
        <a:p>
          <a:endParaRPr lang="en-US"/>
        </a:p>
      </dgm:t>
    </dgm:pt>
    <dgm:pt modelId="{D1071067-F5D7-4C14-823C-7A2D3CDE642D}">
      <dgm:prSet phldrT="[Texto]"/>
      <dgm:spPr/>
      <dgm:t>
        <a:bodyPr/>
        <a:lstStyle/>
        <a:p>
          <a:r>
            <a:rPr lang="es-EC" dirty="0" smtClean="0"/>
            <a:t>¿Qué diferencia existe en el sector gastronómico con otros sectores, en relación a las estrategias de marketing utilizadas para mejorar la satisfacción del cliente?</a:t>
          </a:r>
          <a:endParaRPr lang="en-US" dirty="0"/>
        </a:p>
      </dgm:t>
    </dgm:pt>
    <dgm:pt modelId="{7A6151B3-0E58-4DF4-9DF5-60D47F24924C}" type="parTrans" cxnId="{B41A0A43-02F1-4434-BE35-85B032073871}">
      <dgm:prSet/>
      <dgm:spPr/>
      <dgm:t>
        <a:bodyPr/>
        <a:lstStyle/>
        <a:p>
          <a:endParaRPr lang="en-US"/>
        </a:p>
      </dgm:t>
    </dgm:pt>
    <dgm:pt modelId="{8CCCDCE5-6A96-4951-97B9-40748F53E4D8}" type="sibTrans" cxnId="{B41A0A43-02F1-4434-BE35-85B032073871}">
      <dgm:prSet/>
      <dgm:spPr/>
      <dgm:t>
        <a:bodyPr/>
        <a:lstStyle/>
        <a:p>
          <a:endParaRPr lang="en-US"/>
        </a:p>
      </dgm:t>
    </dgm:pt>
    <dgm:pt modelId="{CB92FBCB-475E-4999-BDE8-D622B6AE66E6}" type="pres">
      <dgm:prSet presAssocID="{A78281D8-F50B-484D-9DAB-5DBAA4D18A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B823196-EAEE-46AA-9877-88563C30F8D6}" type="pres">
      <dgm:prSet presAssocID="{A78281D8-F50B-484D-9DAB-5DBAA4D18A2B}" presName="Name1" presStyleCnt="0"/>
      <dgm:spPr/>
    </dgm:pt>
    <dgm:pt modelId="{8938A225-4F42-4AB6-83D8-EB4DAE66E010}" type="pres">
      <dgm:prSet presAssocID="{A78281D8-F50B-484D-9DAB-5DBAA4D18A2B}" presName="cycle" presStyleCnt="0"/>
      <dgm:spPr/>
    </dgm:pt>
    <dgm:pt modelId="{B5EEC48C-AE50-4503-8961-1857D9D52604}" type="pres">
      <dgm:prSet presAssocID="{A78281D8-F50B-484D-9DAB-5DBAA4D18A2B}" presName="srcNode" presStyleLbl="node1" presStyleIdx="0" presStyleCnt="3"/>
      <dgm:spPr/>
    </dgm:pt>
    <dgm:pt modelId="{D62E3CC3-4CC3-4AA6-A95F-434CB3D7D133}" type="pres">
      <dgm:prSet presAssocID="{A78281D8-F50B-484D-9DAB-5DBAA4D18A2B}" presName="conn" presStyleLbl="parChTrans1D2" presStyleIdx="0" presStyleCnt="1"/>
      <dgm:spPr/>
      <dgm:t>
        <a:bodyPr/>
        <a:lstStyle/>
        <a:p>
          <a:endParaRPr lang="es-EC"/>
        </a:p>
      </dgm:t>
    </dgm:pt>
    <dgm:pt modelId="{2DDA3CD7-C04F-42FD-8418-947AB4A3BED9}" type="pres">
      <dgm:prSet presAssocID="{A78281D8-F50B-484D-9DAB-5DBAA4D18A2B}" presName="extraNode" presStyleLbl="node1" presStyleIdx="0" presStyleCnt="3"/>
      <dgm:spPr/>
    </dgm:pt>
    <dgm:pt modelId="{16280583-9164-4F21-B4BC-CFC140022F98}" type="pres">
      <dgm:prSet presAssocID="{A78281D8-F50B-484D-9DAB-5DBAA4D18A2B}" presName="dstNode" presStyleLbl="node1" presStyleIdx="0" presStyleCnt="3"/>
      <dgm:spPr/>
    </dgm:pt>
    <dgm:pt modelId="{4571FFCF-EBD1-44E9-8ABE-E03A653DBE56}" type="pres">
      <dgm:prSet presAssocID="{753C55A9-EF87-4856-9AE4-714814358C2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14C93-3622-4343-9321-BD54B63A0CB2}" type="pres">
      <dgm:prSet presAssocID="{753C55A9-EF87-4856-9AE4-714814358C22}" presName="accent_1" presStyleCnt="0"/>
      <dgm:spPr/>
    </dgm:pt>
    <dgm:pt modelId="{EC40F679-416E-4B51-8A96-2700FBF75E3E}" type="pres">
      <dgm:prSet presAssocID="{753C55A9-EF87-4856-9AE4-714814358C22}" presName="accentRepeatNode" presStyleLbl="solidFgAcc1" presStyleIdx="0" presStyleCnt="3"/>
      <dgm:spPr/>
    </dgm:pt>
    <dgm:pt modelId="{D17174D9-C3B6-46E6-8C4A-1BB7D51FCCEB}" type="pres">
      <dgm:prSet presAssocID="{078C3A3C-C468-4031-817F-D618EAD836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70A7C-C772-4766-9546-34105E80BA68}" type="pres">
      <dgm:prSet presAssocID="{078C3A3C-C468-4031-817F-D618EAD8367F}" presName="accent_2" presStyleCnt="0"/>
      <dgm:spPr/>
    </dgm:pt>
    <dgm:pt modelId="{8D686701-8E69-49AC-BFFF-5ED64183F168}" type="pres">
      <dgm:prSet presAssocID="{078C3A3C-C468-4031-817F-D618EAD8367F}" presName="accentRepeatNode" presStyleLbl="solidFgAcc1" presStyleIdx="1" presStyleCnt="3"/>
      <dgm:spPr/>
    </dgm:pt>
    <dgm:pt modelId="{C29E6D26-2F57-4485-BC6A-1BD21B652D43}" type="pres">
      <dgm:prSet presAssocID="{D1071067-F5D7-4C14-823C-7A2D3CDE642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0AAB4-88E1-4B93-92F1-D820EC2DBB08}" type="pres">
      <dgm:prSet presAssocID="{D1071067-F5D7-4C14-823C-7A2D3CDE642D}" presName="accent_3" presStyleCnt="0"/>
      <dgm:spPr/>
    </dgm:pt>
    <dgm:pt modelId="{EE8B2CEE-B792-4C65-B844-571EAE955974}" type="pres">
      <dgm:prSet presAssocID="{D1071067-F5D7-4C14-823C-7A2D3CDE642D}" presName="accentRepeatNode" presStyleLbl="solidFgAcc1" presStyleIdx="2" presStyleCnt="3"/>
      <dgm:spPr/>
    </dgm:pt>
  </dgm:ptLst>
  <dgm:cxnLst>
    <dgm:cxn modelId="{B41A0A43-02F1-4434-BE35-85B032073871}" srcId="{A78281D8-F50B-484D-9DAB-5DBAA4D18A2B}" destId="{D1071067-F5D7-4C14-823C-7A2D3CDE642D}" srcOrd="2" destOrd="0" parTransId="{7A6151B3-0E58-4DF4-9DF5-60D47F24924C}" sibTransId="{8CCCDCE5-6A96-4951-97B9-40748F53E4D8}"/>
    <dgm:cxn modelId="{9A36E234-5B5A-43BE-86C0-FFB1F7376511}" type="presOf" srcId="{753C55A9-EF87-4856-9AE4-714814358C22}" destId="{4571FFCF-EBD1-44E9-8ABE-E03A653DBE56}" srcOrd="0" destOrd="0" presId="urn:microsoft.com/office/officeart/2008/layout/VerticalCurvedList"/>
    <dgm:cxn modelId="{6E2C78E4-A095-498E-A86C-A131E49BB4FA}" srcId="{A78281D8-F50B-484D-9DAB-5DBAA4D18A2B}" destId="{753C55A9-EF87-4856-9AE4-714814358C22}" srcOrd="0" destOrd="0" parTransId="{6F4CA759-3B28-4E42-88CD-97B4620A1C21}" sibTransId="{43DDB0D9-71CC-40A8-B427-D7A2025A5A9D}"/>
    <dgm:cxn modelId="{FD323390-2503-48C7-B72D-B3C299347750}" type="presOf" srcId="{078C3A3C-C468-4031-817F-D618EAD8367F}" destId="{D17174D9-C3B6-46E6-8C4A-1BB7D51FCCEB}" srcOrd="0" destOrd="0" presId="urn:microsoft.com/office/officeart/2008/layout/VerticalCurvedList"/>
    <dgm:cxn modelId="{042F083D-305D-4C67-AAF9-B5AAA0CF8DB4}" type="presOf" srcId="{A78281D8-F50B-484D-9DAB-5DBAA4D18A2B}" destId="{CB92FBCB-475E-4999-BDE8-D622B6AE66E6}" srcOrd="0" destOrd="0" presId="urn:microsoft.com/office/officeart/2008/layout/VerticalCurvedList"/>
    <dgm:cxn modelId="{F92BA3C5-972B-4C0B-8918-0F4C9A7CE58F}" srcId="{A78281D8-F50B-484D-9DAB-5DBAA4D18A2B}" destId="{078C3A3C-C468-4031-817F-D618EAD8367F}" srcOrd="1" destOrd="0" parTransId="{59CA0E76-0FA7-432D-986C-DB68716E361B}" sibTransId="{713721AE-A916-4461-B2DE-EBA5A4C5E3B5}"/>
    <dgm:cxn modelId="{F1786837-C200-4BFF-BF46-B0644D99B663}" type="presOf" srcId="{D1071067-F5D7-4C14-823C-7A2D3CDE642D}" destId="{C29E6D26-2F57-4485-BC6A-1BD21B652D43}" srcOrd="0" destOrd="0" presId="urn:microsoft.com/office/officeart/2008/layout/VerticalCurvedList"/>
    <dgm:cxn modelId="{D9B25AAA-5DD6-4266-9BD1-9B85CDE79B19}" type="presOf" srcId="{43DDB0D9-71CC-40A8-B427-D7A2025A5A9D}" destId="{D62E3CC3-4CC3-4AA6-A95F-434CB3D7D133}" srcOrd="0" destOrd="0" presId="urn:microsoft.com/office/officeart/2008/layout/VerticalCurvedList"/>
    <dgm:cxn modelId="{D85086A5-FB67-4520-A029-42A89F0012F2}" type="presParOf" srcId="{CB92FBCB-475E-4999-BDE8-D622B6AE66E6}" destId="{7B823196-EAEE-46AA-9877-88563C30F8D6}" srcOrd="0" destOrd="0" presId="urn:microsoft.com/office/officeart/2008/layout/VerticalCurvedList"/>
    <dgm:cxn modelId="{35C87B38-1376-4946-A5A2-3CD9F50438C8}" type="presParOf" srcId="{7B823196-EAEE-46AA-9877-88563C30F8D6}" destId="{8938A225-4F42-4AB6-83D8-EB4DAE66E010}" srcOrd="0" destOrd="0" presId="urn:microsoft.com/office/officeart/2008/layout/VerticalCurvedList"/>
    <dgm:cxn modelId="{34E20747-6E3B-449B-B3F3-30CD39C19351}" type="presParOf" srcId="{8938A225-4F42-4AB6-83D8-EB4DAE66E010}" destId="{B5EEC48C-AE50-4503-8961-1857D9D52604}" srcOrd="0" destOrd="0" presId="urn:microsoft.com/office/officeart/2008/layout/VerticalCurvedList"/>
    <dgm:cxn modelId="{40A4AFC6-AC5E-405B-9242-6CDFC6965603}" type="presParOf" srcId="{8938A225-4F42-4AB6-83D8-EB4DAE66E010}" destId="{D62E3CC3-4CC3-4AA6-A95F-434CB3D7D133}" srcOrd="1" destOrd="0" presId="urn:microsoft.com/office/officeart/2008/layout/VerticalCurvedList"/>
    <dgm:cxn modelId="{2FB4DA7B-73A6-4211-AA0C-968CA377637C}" type="presParOf" srcId="{8938A225-4F42-4AB6-83D8-EB4DAE66E010}" destId="{2DDA3CD7-C04F-42FD-8418-947AB4A3BED9}" srcOrd="2" destOrd="0" presId="urn:microsoft.com/office/officeart/2008/layout/VerticalCurvedList"/>
    <dgm:cxn modelId="{B608EA9B-2B49-4ECF-9A0E-9CC0511DABD6}" type="presParOf" srcId="{8938A225-4F42-4AB6-83D8-EB4DAE66E010}" destId="{16280583-9164-4F21-B4BC-CFC140022F98}" srcOrd="3" destOrd="0" presId="urn:microsoft.com/office/officeart/2008/layout/VerticalCurvedList"/>
    <dgm:cxn modelId="{FD031566-388F-40AC-936C-9885EC36FACE}" type="presParOf" srcId="{7B823196-EAEE-46AA-9877-88563C30F8D6}" destId="{4571FFCF-EBD1-44E9-8ABE-E03A653DBE56}" srcOrd="1" destOrd="0" presId="urn:microsoft.com/office/officeart/2008/layout/VerticalCurvedList"/>
    <dgm:cxn modelId="{1C123348-02AA-4A71-9736-0060DBBD22F0}" type="presParOf" srcId="{7B823196-EAEE-46AA-9877-88563C30F8D6}" destId="{89214C93-3622-4343-9321-BD54B63A0CB2}" srcOrd="2" destOrd="0" presId="urn:microsoft.com/office/officeart/2008/layout/VerticalCurvedList"/>
    <dgm:cxn modelId="{E2510F73-A05E-4671-AC19-D6A85EF26DB5}" type="presParOf" srcId="{89214C93-3622-4343-9321-BD54B63A0CB2}" destId="{EC40F679-416E-4B51-8A96-2700FBF75E3E}" srcOrd="0" destOrd="0" presId="urn:microsoft.com/office/officeart/2008/layout/VerticalCurvedList"/>
    <dgm:cxn modelId="{01501C10-D2D4-4E60-8D5B-9512CEEFAC91}" type="presParOf" srcId="{7B823196-EAEE-46AA-9877-88563C30F8D6}" destId="{D17174D9-C3B6-46E6-8C4A-1BB7D51FCCEB}" srcOrd="3" destOrd="0" presId="urn:microsoft.com/office/officeart/2008/layout/VerticalCurvedList"/>
    <dgm:cxn modelId="{B4A6C344-7C16-4E43-8431-F940F153CD38}" type="presParOf" srcId="{7B823196-EAEE-46AA-9877-88563C30F8D6}" destId="{F5870A7C-C772-4766-9546-34105E80BA68}" srcOrd="4" destOrd="0" presId="urn:microsoft.com/office/officeart/2008/layout/VerticalCurvedList"/>
    <dgm:cxn modelId="{A5792C39-D589-4892-9549-A086C53C41FC}" type="presParOf" srcId="{F5870A7C-C772-4766-9546-34105E80BA68}" destId="{8D686701-8E69-49AC-BFFF-5ED64183F168}" srcOrd="0" destOrd="0" presId="urn:microsoft.com/office/officeart/2008/layout/VerticalCurvedList"/>
    <dgm:cxn modelId="{509FF83C-3E16-4F53-91D4-C28CE9C1F54B}" type="presParOf" srcId="{7B823196-EAEE-46AA-9877-88563C30F8D6}" destId="{C29E6D26-2F57-4485-BC6A-1BD21B652D43}" srcOrd="5" destOrd="0" presId="urn:microsoft.com/office/officeart/2008/layout/VerticalCurvedList"/>
    <dgm:cxn modelId="{CD3CF3A0-F84C-4ADD-BC2B-2B72F220ECEE}" type="presParOf" srcId="{7B823196-EAEE-46AA-9877-88563C30F8D6}" destId="{CC40AAB4-88E1-4B93-92F1-D820EC2DBB08}" srcOrd="6" destOrd="0" presId="urn:microsoft.com/office/officeart/2008/layout/VerticalCurvedList"/>
    <dgm:cxn modelId="{E6B2F33D-536B-45FC-85E9-F00B6332E0AF}" type="presParOf" srcId="{CC40AAB4-88E1-4B93-92F1-D820EC2DBB08}" destId="{EE8B2CEE-B792-4C65-B844-571EAE9559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208FD-EDA9-4CE8-8646-830B5D0CF2EC}" type="doc">
      <dgm:prSet loTypeId="urn:microsoft.com/office/officeart/2008/layout/HalfCircleOrganizationChart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8A0E9E-DD7B-4AAC-A48C-144C57246BF0}">
      <dgm:prSet phldrT="[Texto]" custT="1"/>
      <dgm:spPr/>
      <dgm:t>
        <a:bodyPr/>
        <a:lstStyle/>
        <a:p>
          <a:r>
            <a:rPr lang="es-EC" sz="1800" dirty="0" smtClean="0">
              <a:latin typeface="Franklin Gothic Book" panose="020B0503020102020204" pitchFamily="34" charset="0"/>
            </a:rPr>
            <a:t>Tipología de la Investigación</a:t>
          </a:r>
          <a:endParaRPr lang="en-US" sz="1800" dirty="0">
            <a:latin typeface="Franklin Gothic Book" panose="020B0503020102020204" pitchFamily="34" charset="0"/>
          </a:endParaRPr>
        </a:p>
      </dgm:t>
    </dgm:pt>
    <dgm:pt modelId="{800E403D-65D1-47DD-962B-CB8F4CE41C08}" type="parTrans" cxnId="{236DB023-74FD-4F5F-8A6E-017C3168CEF3}">
      <dgm:prSet/>
      <dgm:spPr/>
      <dgm:t>
        <a:bodyPr/>
        <a:lstStyle/>
        <a:p>
          <a:endParaRPr lang="en-US"/>
        </a:p>
      </dgm:t>
    </dgm:pt>
    <dgm:pt modelId="{01016AC5-B714-4B01-B67C-89C4DA5C00DD}" type="sibTrans" cxnId="{236DB023-74FD-4F5F-8A6E-017C3168CEF3}">
      <dgm:prSet/>
      <dgm:spPr/>
      <dgm:t>
        <a:bodyPr/>
        <a:lstStyle/>
        <a:p>
          <a:endParaRPr lang="en-US"/>
        </a:p>
      </dgm:t>
    </dgm:pt>
    <dgm:pt modelId="{E9C01827-7BF0-459E-BF29-90778827D21C}" type="asst">
      <dgm:prSet phldrT="[Texto]"/>
      <dgm:spPr/>
      <dgm:t>
        <a:bodyPr/>
        <a:lstStyle/>
        <a:p>
          <a:r>
            <a:rPr lang="es-EC" dirty="0" smtClean="0">
              <a:latin typeface="Franklin Gothic Book" panose="020B0503020102020204" pitchFamily="34" charset="0"/>
            </a:rPr>
            <a:t>Por su finalidad: Aplicada</a:t>
          </a:r>
          <a:endParaRPr lang="en-US" dirty="0">
            <a:latin typeface="Franklin Gothic Book" panose="020B0503020102020204" pitchFamily="34" charset="0"/>
          </a:endParaRPr>
        </a:p>
      </dgm:t>
    </dgm:pt>
    <dgm:pt modelId="{2E495C9D-C8CE-4813-8AAB-7DEE316FCF5D}" type="parTrans" cxnId="{603B918D-D7FF-4856-A437-04B2A128AC8F}">
      <dgm:prSet/>
      <dgm:spPr/>
      <dgm:t>
        <a:bodyPr/>
        <a:lstStyle/>
        <a:p>
          <a:endParaRPr lang="en-US"/>
        </a:p>
      </dgm:t>
    </dgm:pt>
    <dgm:pt modelId="{D0761867-B875-4BCA-A4EA-E192C7231F80}" type="sibTrans" cxnId="{603B918D-D7FF-4856-A437-04B2A128AC8F}">
      <dgm:prSet/>
      <dgm:spPr/>
      <dgm:t>
        <a:bodyPr/>
        <a:lstStyle/>
        <a:p>
          <a:endParaRPr lang="en-US"/>
        </a:p>
      </dgm:t>
    </dgm:pt>
    <dgm:pt modelId="{0CC60606-A2FD-4E5E-8423-265170B1C8B4}">
      <dgm:prSet phldrT="[Texto]"/>
      <dgm:spPr/>
      <dgm:t>
        <a:bodyPr/>
        <a:lstStyle/>
        <a:p>
          <a:r>
            <a:rPr lang="es-EC" dirty="0" smtClean="0">
              <a:latin typeface="Franklin Gothic Book" panose="020B0503020102020204" pitchFamily="34" charset="0"/>
            </a:rPr>
            <a:t>Por las fuentes de información: de Campo</a:t>
          </a:r>
          <a:endParaRPr lang="en-US" dirty="0">
            <a:latin typeface="Franklin Gothic Book" panose="020B0503020102020204" pitchFamily="34" charset="0"/>
          </a:endParaRPr>
        </a:p>
      </dgm:t>
    </dgm:pt>
    <dgm:pt modelId="{5EF865FC-C24F-4280-8BAA-9D0AEB270514}" type="parTrans" cxnId="{92ACA17C-ED2A-42A0-AE99-52F36EF0CDBE}">
      <dgm:prSet/>
      <dgm:spPr/>
      <dgm:t>
        <a:bodyPr/>
        <a:lstStyle/>
        <a:p>
          <a:endParaRPr lang="en-US"/>
        </a:p>
      </dgm:t>
    </dgm:pt>
    <dgm:pt modelId="{E3D77540-3548-4233-AD02-166FCE6761A2}" type="sibTrans" cxnId="{92ACA17C-ED2A-42A0-AE99-52F36EF0CDBE}">
      <dgm:prSet/>
      <dgm:spPr/>
      <dgm:t>
        <a:bodyPr/>
        <a:lstStyle/>
        <a:p>
          <a:endParaRPr lang="en-US"/>
        </a:p>
      </dgm:t>
    </dgm:pt>
    <dgm:pt modelId="{FCE257C7-9657-4077-B0B1-6E877E8FDE4B}">
      <dgm:prSet phldrT="[Texto]"/>
      <dgm:spPr/>
      <dgm:t>
        <a:bodyPr/>
        <a:lstStyle/>
        <a:p>
          <a:r>
            <a:rPr lang="es-EC" dirty="0" smtClean="0">
              <a:latin typeface="Franklin Gothic Book" panose="020B0503020102020204" pitchFamily="34" charset="0"/>
            </a:rPr>
            <a:t>Por las unidades de análisis: in situ</a:t>
          </a:r>
          <a:endParaRPr lang="en-US" dirty="0">
            <a:latin typeface="Franklin Gothic Book" panose="020B0503020102020204" pitchFamily="34" charset="0"/>
          </a:endParaRPr>
        </a:p>
      </dgm:t>
    </dgm:pt>
    <dgm:pt modelId="{92A75D46-1A1A-4E26-A101-6107A8308C80}" type="parTrans" cxnId="{92FB7097-9AF4-48EC-9B95-9AFF0A3900FD}">
      <dgm:prSet/>
      <dgm:spPr/>
      <dgm:t>
        <a:bodyPr/>
        <a:lstStyle/>
        <a:p>
          <a:endParaRPr lang="en-US"/>
        </a:p>
      </dgm:t>
    </dgm:pt>
    <dgm:pt modelId="{4BF22C6E-939B-499A-A422-65D7EC92410C}" type="sibTrans" cxnId="{92FB7097-9AF4-48EC-9B95-9AFF0A3900FD}">
      <dgm:prSet/>
      <dgm:spPr/>
      <dgm:t>
        <a:bodyPr/>
        <a:lstStyle/>
        <a:p>
          <a:endParaRPr lang="en-US"/>
        </a:p>
      </dgm:t>
    </dgm:pt>
    <dgm:pt modelId="{F753EA3F-BA77-43A5-A9F4-1CE4F3FC7CF6}">
      <dgm:prSet phldrT="[Texto]"/>
      <dgm:spPr/>
      <dgm:t>
        <a:bodyPr/>
        <a:lstStyle/>
        <a:p>
          <a:r>
            <a:rPr lang="es-EC" dirty="0" smtClean="0">
              <a:latin typeface="Franklin Gothic Book" panose="020B0503020102020204" pitchFamily="34" charset="0"/>
            </a:rPr>
            <a:t>Por el control de las variables: no manipulación de variables.</a:t>
          </a:r>
          <a:endParaRPr lang="en-US" dirty="0">
            <a:latin typeface="Franklin Gothic Book" panose="020B0503020102020204" pitchFamily="34" charset="0"/>
          </a:endParaRPr>
        </a:p>
      </dgm:t>
    </dgm:pt>
    <dgm:pt modelId="{49C379DE-2569-47A0-B31B-8CA091544D16}" type="parTrans" cxnId="{2D5016DC-D248-434A-A891-FCB51CFB62A0}">
      <dgm:prSet/>
      <dgm:spPr/>
      <dgm:t>
        <a:bodyPr/>
        <a:lstStyle/>
        <a:p>
          <a:endParaRPr lang="en-US"/>
        </a:p>
      </dgm:t>
    </dgm:pt>
    <dgm:pt modelId="{ECD72381-38C0-409D-8BDD-5478C96B6291}" type="sibTrans" cxnId="{2D5016DC-D248-434A-A891-FCB51CFB62A0}">
      <dgm:prSet/>
      <dgm:spPr/>
      <dgm:t>
        <a:bodyPr/>
        <a:lstStyle/>
        <a:p>
          <a:endParaRPr lang="en-US"/>
        </a:p>
      </dgm:t>
    </dgm:pt>
    <dgm:pt modelId="{70ABD35E-D1FD-4CDD-BEB4-5597A6569826}">
      <dgm:prSet/>
      <dgm:spPr/>
      <dgm:t>
        <a:bodyPr/>
        <a:lstStyle/>
        <a:p>
          <a:endParaRPr lang="en-US"/>
        </a:p>
      </dgm:t>
    </dgm:pt>
    <dgm:pt modelId="{1FB7EAC3-C9C5-4DAD-9878-6B5230D7BEF1}" type="parTrans" cxnId="{D7CBF952-F5AC-40EB-8EC8-C26888C3CB27}">
      <dgm:prSet/>
      <dgm:spPr/>
      <dgm:t>
        <a:bodyPr/>
        <a:lstStyle/>
        <a:p>
          <a:endParaRPr lang="en-US"/>
        </a:p>
      </dgm:t>
    </dgm:pt>
    <dgm:pt modelId="{1654F339-FA5B-4ACE-AE76-7C080C717AC8}" type="sibTrans" cxnId="{D7CBF952-F5AC-40EB-8EC8-C26888C3CB27}">
      <dgm:prSet/>
      <dgm:spPr/>
      <dgm:t>
        <a:bodyPr/>
        <a:lstStyle/>
        <a:p>
          <a:endParaRPr lang="en-US"/>
        </a:p>
      </dgm:t>
    </dgm:pt>
    <dgm:pt modelId="{F4BFDD47-A6D3-4B0A-9E8D-1A67E06415AB}" type="pres">
      <dgm:prSet presAssocID="{81D208FD-EDA9-4CE8-8646-830B5D0CF2E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12E8057-0C02-43B5-ADB5-3F649053A75C}" type="pres">
      <dgm:prSet presAssocID="{158A0E9E-DD7B-4AAC-A48C-144C57246BF0}" presName="hierRoot1" presStyleCnt="0">
        <dgm:presLayoutVars>
          <dgm:hierBranch val="init"/>
        </dgm:presLayoutVars>
      </dgm:prSet>
      <dgm:spPr/>
    </dgm:pt>
    <dgm:pt modelId="{AE6E81AF-59B6-4C3F-AFC8-33AEE196246F}" type="pres">
      <dgm:prSet presAssocID="{158A0E9E-DD7B-4AAC-A48C-144C57246BF0}" presName="rootComposite1" presStyleCnt="0"/>
      <dgm:spPr/>
    </dgm:pt>
    <dgm:pt modelId="{AB072B5A-EE79-4F22-8530-1756D6EB29BA}" type="pres">
      <dgm:prSet presAssocID="{158A0E9E-DD7B-4AAC-A48C-144C57246BF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EAFE61-29B9-46A1-801E-AFB574F30FEA}" type="pres">
      <dgm:prSet presAssocID="{158A0E9E-DD7B-4AAC-A48C-144C57246BF0}" presName="topArc1" presStyleLbl="parChTrans1D1" presStyleIdx="0" presStyleCnt="12"/>
      <dgm:spPr/>
    </dgm:pt>
    <dgm:pt modelId="{5F8157E7-546D-4FB6-A8E9-2C03F65195DE}" type="pres">
      <dgm:prSet presAssocID="{158A0E9E-DD7B-4AAC-A48C-144C57246BF0}" presName="bottomArc1" presStyleLbl="parChTrans1D1" presStyleIdx="1" presStyleCnt="12"/>
      <dgm:spPr/>
    </dgm:pt>
    <dgm:pt modelId="{C9FC20A9-129E-4FC1-BE5A-0587E00EFCF5}" type="pres">
      <dgm:prSet presAssocID="{158A0E9E-DD7B-4AAC-A48C-144C57246BF0}" presName="topConnNode1" presStyleLbl="node1" presStyleIdx="0" presStyleCnt="0"/>
      <dgm:spPr/>
      <dgm:t>
        <a:bodyPr/>
        <a:lstStyle/>
        <a:p>
          <a:endParaRPr lang="es-EC"/>
        </a:p>
      </dgm:t>
    </dgm:pt>
    <dgm:pt modelId="{C20327A1-6B0A-4BF6-B91C-ECE1A074E533}" type="pres">
      <dgm:prSet presAssocID="{158A0E9E-DD7B-4AAC-A48C-144C57246BF0}" presName="hierChild2" presStyleCnt="0"/>
      <dgm:spPr/>
    </dgm:pt>
    <dgm:pt modelId="{CA84170E-339F-4A63-9D36-0C6C8DE20349}" type="pres">
      <dgm:prSet presAssocID="{5EF865FC-C24F-4280-8BAA-9D0AEB270514}" presName="Name28" presStyleLbl="parChTrans1D2" presStyleIdx="0" presStyleCnt="5"/>
      <dgm:spPr/>
      <dgm:t>
        <a:bodyPr/>
        <a:lstStyle/>
        <a:p>
          <a:endParaRPr lang="es-EC"/>
        </a:p>
      </dgm:t>
    </dgm:pt>
    <dgm:pt modelId="{C60A8A4E-98F1-4995-B83F-B9F3675781E2}" type="pres">
      <dgm:prSet presAssocID="{0CC60606-A2FD-4E5E-8423-265170B1C8B4}" presName="hierRoot2" presStyleCnt="0">
        <dgm:presLayoutVars>
          <dgm:hierBranch val="init"/>
        </dgm:presLayoutVars>
      </dgm:prSet>
      <dgm:spPr/>
    </dgm:pt>
    <dgm:pt modelId="{87C760C5-8114-49C4-82DE-0810CE95B4EB}" type="pres">
      <dgm:prSet presAssocID="{0CC60606-A2FD-4E5E-8423-265170B1C8B4}" presName="rootComposite2" presStyleCnt="0"/>
      <dgm:spPr/>
    </dgm:pt>
    <dgm:pt modelId="{6B9375FD-FB6B-4530-A43F-0EA6A9EA3CFC}" type="pres">
      <dgm:prSet presAssocID="{0CC60606-A2FD-4E5E-8423-265170B1C8B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82AD3A-0B6D-446C-BEFA-038875A67734}" type="pres">
      <dgm:prSet presAssocID="{0CC60606-A2FD-4E5E-8423-265170B1C8B4}" presName="topArc2" presStyleLbl="parChTrans1D1" presStyleIdx="2" presStyleCnt="12"/>
      <dgm:spPr/>
    </dgm:pt>
    <dgm:pt modelId="{E62DF11E-D244-406E-9C5B-2F67D7D3B047}" type="pres">
      <dgm:prSet presAssocID="{0CC60606-A2FD-4E5E-8423-265170B1C8B4}" presName="bottomArc2" presStyleLbl="parChTrans1D1" presStyleIdx="3" presStyleCnt="12"/>
      <dgm:spPr/>
    </dgm:pt>
    <dgm:pt modelId="{40F9D323-5678-40A1-908E-0E489F472DDC}" type="pres">
      <dgm:prSet presAssocID="{0CC60606-A2FD-4E5E-8423-265170B1C8B4}" presName="topConnNode2" presStyleLbl="node2" presStyleIdx="0" presStyleCnt="0"/>
      <dgm:spPr/>
      <dgm:t>
        <a:bodyPr/>
        <a:lstStyle/>
        <a:p>
          <a:endParaRPr lang="es-EC"/>
        </a:p>
      </dgm:t>
    </dgm:pt>
    <dgm:pt modelId="{F85B3CE0-9DB1-492D-BEED-3D82577443D9}" type="pres">
      <dgm:prSet presAssocID="{0CC60606-A2FD-4E5E-8423-265170B1C8B4}" presName="hierChild4" presStyleCnt="0"/>
      <dgm:spPr/>
    </dgm:pt>
    <dgm:pt modelId="{06135A8A-5F71-41D3-8D86-8DE591EBEDBD}" type="pres">
      <dgm:prSet presAssocID="{0CC60606-A2FD-4E5E-8423-265170B1C8B4}" presName="hierChild5" presStyleCnt="0"/>
      <dgm:spPr/>
    </dgm:pt>
    <dgm:pt modelId="{CBBFEEFF-7776-4A1E-958D-F9BF80105703}" type="pres">
      <dgm:prSet presAssocID="{92A75D46-1A1A-4E26-A101-6107A8308C80}" presName="Name28" presStyleLbl="parChTrans1D2" presStyleIdx="1" presStyleCnt="5"/>
      <dgm:spPr/>
      <dgm:t>
        <a:bodyPr/>
        <a:lstStyle/>
        <a:p>
          <a:endParaRPr lang="es-EC"/>
        </a:p>
      </dgm:t>
    </dgm:pt>
    <dgm:pt modelId="{3CBA4382-A4F0-4D5D-BBCD-02409CD829B7}" type="pres">
      <dgm:prSet presAssocID="{FCE257C7-9657-4077-B0B1-6E877E8FDE4B}" presName="hierRoot2" presStyleCnt="0">
        <dgm:presLayoutVars>
          <dgm:hierBranch val="init"/>
        </dgm:presLayoutVars>
      </dgm:prSet>
      <dgm:spPr/>
    </dgm:pt>
    <dgm:pt modelId="{EEA606F3-3439-4648-A998-FA98273C6F44}" type="pres">
      <dgm:prSet presAssocID="{FCE257C7-9657-4077-B0B1-6E877E8FDE4B}" presName="rootComposite2" presStyleCnt="0"/>
      <dgm:spPr/>
    </dgm:pt>
    <dgm:pt modelId="{1ECAAB67-1578-4672-8CB5-B1C62CD3CAE7}" type="pres">
      <dgm:prSet presAssocID="{FCE257C7-9657-4077-B0B1-6E877E8FDE4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442224-F327-4C01-94C9-4D2C12F7D3E3}" type="pres">
      <dgm:prSet presAssocID="{FCE257C7-9657-4077-B0B1-6E877E8FDE4B}" presName="topArc2" presStyleLbl="parChTrans1D1" presStyleIdx="4" presStyleCnt="12"/>
      <dgm:spPr/>
    </dgm:pt>
    <dgm:pt modelId="{1B6CCB74-6D8C-4787-8B40-724442235633}" type="pres">
      <dgm:prSet presAssocID="{FCE257C7-9657-4077-B0B1-6E877E8FDE4B}" presName="bottomArc2" presStyleLbl="parChTrans1D1" presStyleIdx="5" presStyleCnt="12"/>
      <dgm:spPr/>
    </dgm:pt>
    <dgm:pt modelId="{C3A2D6CD-59ED-4590-8E80-CFB60F4A8A74}" type="pres">
      <dgm:prSet presAssocID="{FCE257C7-9657-4077-B0B1-6E877E8FDE4B}" presName="topConnNode2" presStyleLbl="node2" presStyleIdx="0" presStyleCnt="0"/>
      <dgm:spPr/>
      <dgm:t>
        <a:bodyPr/>
        <a:lstStyle/>
        <a:p>
          <a:endParaRPr lang="es-EC"/>
        </a:p>
      </dgm:t>
    </dgm:pt>
    <dgm:pt modelId="{3E880E2E-BFAC-406E-89C1-BCC049D7A372}" type="pres">
      <dgm:prSet presAssocID="{FCE257C7-9657-4077-B0B1-6E877E8FDE4B}" presName="hierChild4" presStyleCnt="0"/>
      <dgm:spPr/>
    </dgm:pt>
    <dgm:pt modelId="{006E2181-1B59-4F0C-A2A2-D93EB13F5807}" type="pres">
      <dgm:prSet presAssocID="{FCE257C7-9657-4077-B0B1-6E877E8FDE4B}" presName="hierChild5" presStyleCnt="0"/>
      <dgm:spPr/>
    </dgm:pt>
    <dgm:pt modelId="{8EC1CF07-C909-4821-AA37-99C18FD248FD}" type="pres">
      <dgm:prSet presAssocID="{1FB7EAC3-C9C5-4DAD-9878-6B5230D7BEF1}" presName="Name28" presStyleLbl="parChTrans1D2" presStyleIdx="2" presStyleCnt="5"/>
      <dgm:spPr/>
      <dgm:t>
        <a:bodyPr/>
        <a:lstStyle/>
        <a:p>
          <a:endParaRPr lang="es-EC"/>
        </a:p>
      </dgm:t>
    </dgm:pt>
    <dgm:pt modelId="{3FA04C18-79CD-4225-A20F-58B110C61DCA}" type="pres">
      <dgm:prSet presAssocID="{70ABD35E-D1FD-4CDD-BEB4-5597A6569826}" presName="hierRoot2" presStyleCnt="0">
        <dgm:presLayoutVars>
          <dgm:hierBranch val="init"/>
        </dgm:presLayoutVars>
      </dgm:prSet>
      <dgm:spPr/>
    </dgm:pt>
    <dgm:pt modelId="{E8A08CFE-7127-476F-90FC-873D876950E7}" type="pres">
      <dgm:prSet presAssocID="{70ABD35E-D1FD-4CDD-BEB4-5597A6569826}" presName="rootComposite2" presStyleCnt="0"/>
      <dgm:spPr/>
    </dgm:pt>
    <dgm:pt modelId="{DE40E9D9-A779-4930-9E7D-D7BB2C565BEC}" type="pres">
      <dgm:prSet presAssocID="{70ABD35E-D1FD-4CDD-BEB4-5597A656982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2B9C33-A81D-43D0-8452-D428AD5528B4}" type="pres">
      <dgm:prSet presAssocID="{70ABD35E-D1FD-4CDD-BEB4-5597A6569826}" presName="topArc2" presStyleLbl="parChTrans1D1" presStyleIdx="6" presStyleCnt="12"/>
      <dgm:spPr/>
    </dgm:pt>
    <dgm:pt modelId="{8C8A1E1D-5B00-48CC-9700-F146C2323165}" type="pres">
      <dgm:prSet presAssocID="{70ABD35E-D1FD-4CDD-BEB4-5597A6569826}" presName="bottomArc2" presStyleLbl="parChTrans1D1" presStyleIdx="7" presStyleCnt="12"/>
      <dgm:spPr/>
    </dgm:pt>
    <dgm:pt modelId="{BBB40140-8FE4-46C1-9CF7-0BBB1ABCD151}" type="pres">
      <dgm:prSet presAssocID="{70ABD35E-D1FD-4CDD-BEB4-5597A6569826}" presName="topConnNode2" presStyleLbl="node2" presStyleIdx="0" presStyleCnt="0"/>
      <dgm:spPr/>
      <dgm:t>
        <a:bodyPr/>
        <a:lstStyle/>
        <a:p>
          <a:endParaRPr lang="es-EC"/>
        </a:p>
      </dgm:t>
    </dgm:pt>
    <dgm:pt modelId="{964AD9FF-FE75-4DEF-BFA6-AB5F634F646D}" type="pres">
      <dgm:prSet presAssocID="{70ABD35E-D1FD-4CDD-BEB4-5597A6569826}" presName="hierChild4" presStyleCnt="0"/>
      <dgm:spPr/>
    </dgm:pt>
    <dgm:pt modelId="{A7746ED7-288C-431D-92FF-DC48ACBE1B66}" type="pres">
      <dgm:prSet presAssocID="{70ABD35E-D1FD-4CDD-BEB4-5597A6569826}" presName="hierChild5" presStyleCnt="0"/>
      <dgm:spPr/>
    </dgm:pt>
    <dgm:pt modelId="{C021EDE5-2D2D-4899-AF53-205FA346B50B}" type="pres">
      <dgm:prSet presAssocID="{49C379DE-2569-47A0-B31B-8CA091544D16}" presName="Name28" presStyleLbl="parChTrans1D2" presStyleIdx="3" presStyleCnt="5"/>
      <dgm:spPr/>
      <dgm:t>
        <a:bodyPr/>
        <a:lstStyle/>
        <a:p>
          <a:endParaRPr lang="es-EC"/>
        </a:p>
      </dgm:t>
    </dgm:pt>
    <dgm:pt modelId="{D7FB84A0-39DE-4961-B2CB-779302E0F0E7}" type="pres">
      <dgm:prSet presAssocID="{F753EA3F-BA77-43A5-A9F4-1CE4F3FC7CF6}" presName="hierRoot2" presStyleCnt="0">
        <dgm:presLayoutVars>
          <dgm:hierBranch val="init"/>
        </dgm:presLayoutVars>
      </dgm:prSet>
      <dgm:spPr/>
    </dgm:pt>
    <dgm:pt modelId="{1291C9A3-0E3D-46C4-BE62-B8B5AA7DC26B}" type="pres">
      <dgm:prSet presAssocID="{F753EA3F-BA77-43A5-A9F4-1CE4F3FC7CF6}" presName="rootComposite2" presStyleCnt="0"/>
      <dgm:spPr/>
    </dgm:pt>
    <dgm:pt modelId="{96BEA496-1147-4095-AE15-1B7D1CB13697}" type="pres">
      <dgm:prSet presAssocID="{F753EA3F-BA77-43A5-A9F4-1CE4F3FC7CF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2B05C8-80CB-4AE0-BC5F-A24F05E85038}" type="pres">
      <dgm:prSet presAssocID="{F753EA3F-BA77-43A5-A9F4-1CE4F3FC7CF6}" presName="topArc2" presStyleLbl="parChTrans1D1" presStyleIdx="8" presStyleCnt="12"/>
      <dgm:spPr/>
    </dgm:pt>
    <dgm:pt modelId="{90DDE503-00E8-4FCA-AA51-DC426658B672}" type="pres">
      <dgm:prSet presAssocID="{F753EA3F-BA77-43A5-A9F4-1CE4F3FC7CF6}" presName="bottomArc2" presStyleLbl="parChTrans1D1" presStyleIdx="9" presStyleCnt="12"/>
      <dgm:spPr/>
    </dgm:pt>
    <dgm:pt modelId="{C1305DDC-F6F1-4CFA-AF6A-FE7D36CFC2D6}" type="pres">
      <dgm:prSet presAssocID="{F753EA3F-BA77-43A5-A9F4-1CE4F3FC7CF6}" presName="topConnNode2" presStyleLbl="node2" presStyleIdx="0" presStyleCnt="0"/>
      <dgm:spPr/>
      <dgm:t>
        <a:bodyPr/>
        <a:lstStyle/>
        <a:p>
          <a:endParaRPr lang="es-EC"/>
        </a:p>
      </dgm:t>
    </dgm:pt>
    <dgm:pt modelId="{1B22372C-37AA-4E27-B89D-29C56462B0AB}" type="pres">
      <dgm:prSet presAssocID="{F753EA3F-BA77-43A5-A9F4-1CE4F3FC7CF6}" presName="hierChild4" presStyleCnt="0"/>
      <dgm:spPr/>
    </dgm:pt>
    <dgm:pt modelId="{4128AF3D-1A80-4D6E-98C1-7E1A136215C4}" type="pres">
      <dgm:prSet presAssocID="{F753EA3F-BA77-43A5-A9F4-1CE4F3FC7CF6}" presName="hierChild5" presStyleCnt="0"/>
      <dgm:spPr/>
    </dgm:pt>
    <dgm:pt modelId="{D7965E49-1BF9-4E3E-9633-04D33B6D4654}" type="pres">
      <dgm:prSet presAssocID="{158A0E9E-DD7B-4AAC-A48C-144C57246BF0}" presName="hierChild3" presStyleCnt="0"/>
      <dgm:spPr/>
    </dgm:pt>
    <dgm:pt modelId="{1D8FA9AD-F7C3-4195-B044-72BFEC154F1E}" type="pres">
      <dgm:prSet presAssocID="{2E495C9D-C8CE-4813-8AAB-7DEE316FCF5D}" presName="Name101" presStyleLbl="parChTrans1D2" presStyleIdx="4" presStyleCnt="5"/>
      <dgm:spPr/>
      <dgm:t>
        <a:bodyPr/>
        <a:lstStyle/>
        <a:p>
          <a:endParaRPr lang="es-EC"/>
        </a:p>
      </dgm:t>
    </dgm:pt>
    <dgm:pt modelId="{66BFF0DE-1DF1-4D33-B126-08F43C36AA19}" type="pres">
      <dgm:prSet presAssocID="{E9C01827-7BF0-459E-BF29-90778827D21C}" presName="hierRoot3" presStyleCnt="0">
        <dgm:presLayoutVars>
          <dgm:hierBranch val="init"/>
        </dgm:presLayoutVars>
      </dgm:prSet>
      <dgm:spPr/>
    </dgm:pt>
    <dgm:pt modelId="{80A65748-C00C-49B5-8130-51868E429528}" type="pres">
      <dgm:prSet presAssocID="{E9C01827-7BF0-459E-BF29-90778827D21C}" presName="rootComposite3" presStyleCnt="0"/>
      <dgm:spPr/>
    </dgm:pt>
    <dgm:pt modelId="{A2F3660F-C2C0-459C-8118-3F8F42C32FA1}" type="pres">
      <dgm:prSet presAssocID="{E9C01827-7BF0-459E-BF29-90778827D21C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03FDCD-4E85-4C52-94FF-1A700768BE09}" type="pres">
      <dgm:prSet presAssocID="{E9C01827-7BF0-459E-BF29-90778827D21C}" presName="topArc3" presStyleLbl="parChTrans1D1" presStyleIdx="10" presStyleCnt="12"/>
      <dgm:spPr/>
    </dgm:pt>
    <dgm:pt modelId="{4E2724B2-C74D-48FF-89DB-72307B26EAC6}" type="pres">
      <dgm:prSet presAssocID="{E9C01827-7BF0-459E-BF29-90778827D21C}" presName="bottomArc3" presStyleLbl="parChTrans1D1" presStyleIdx="11" presStyleCnt="12"/>
      <dgm:spPr/>
    </dgm:pt>
    <dgm:pt modelId="{121E027A-1133-47E5-B282-0BA39A5A26C4}" type="pres">
      <dgm:prSet presAssocID="{E9C01827-7BF0-459E-BF29-90778827D21C}" presName="topConnNode3" presStyleLbl="asst1" presStyleIdx="0" presStyleCnt="0"/>
      <dgm:spPr/>
      <dgm:t>
        <a:bodyPr/>
        <a:lstStyle/>
        <a:p>
          <a:endParaRPr lang="es-EC"/>
        </a:p>
      </dgm:t>
    </dgm:pt>
    <dgm:pt modelId="{F22DA5C9-B582-4534-B72F-A3BFDB27F59B}" type="pres">
      <dgm:prSet presAssocID="{E9C01827-7BF0-459E-BF29-90778827D21C}" presName="hierChild6" presStyleCnt="0"/>
      <dgm:spPr/>
    </dgm:pt>
    <dgm:pt modelId="{1195FB98-8616-42BF-9728-D350AADAAEB7}" type="pres">
      <dgm:prSet presAssocID="{E9C01827-7BF0-459E-BF29-90778827D21C}" presName="hierChild7" presStyleCnt="0"/>
      <dgm:spPr/>
    </dgm:pt>
  </dgm:ptLst>
  <dgm:cxnLst>
    <dgm:cxn modelId="{ABAD9A80-1567-4722-8CD6-6ABF40D820E6}" type="presOf" srcId="{92A75D46-1A1A-4E26-A101-6107A8308C80}" destId="{CBBFEEFF-7776-4A1E-958D-F9BF80105703}" srcOrd="0" destOrd="0" presId="urn:microsoft.com/office/officeart/2008/layout/HalfCircleOrganizationChart"/>
    <dgm:cxn modelId="{2D5016DC-D248-434A-A891-FCB51CFB62A0}" srcId="{158A0E9E-DD7B-4AAC-A48C-144C57246BF0}" destId="{F753EA3F-BA77-43A5-A9F4-1CE4F3FC7CF6}" srcOrd="4" destOrd="0" parTransId="{49C379DE-2569-47A0-B31B-8CA091544D16}" sibTransId="{ECD72381-38C0-409D-8BDD-5478C96B6291}"/>
    <dgm:cxn modelId="{F7D3D4C0-C4E9-4C95-B4FC-7F054945EBCA}" type="presOf" srcId="{FCE257C7-9657-4077-B0B1-6E877E8FDE4B}" destId="{1ECAAB67-1578-4672-8CB5-B1C62CD3CAE7}" srcOrd="0" destOrd="0" presId="urn:microsoft.com/office/officeart/2008/layout/HalfCircleOrganizationChart"/>
    <dgm:cxn modelId="{14107AF0-5AED-4E23-9973-F4200DAE9B17}" type="presOf" srcId="{E9C01827-7BF0-459E-BF29-90778827D21C}" destId="{A2F3660F-C2C0-459C-8118-3F8F42C32FA1}" srcOrd="0" destOrd="0" presId="urn:microsoft.com/office/officeart/2008/layout/HalfCircleOrganizationChart"/>
    <dgm:cxn modelId="{C0AF7527-AD15-43B8-ABA5-1C7C0195E357}" type="presOf" srcId="{FCE257C7-9657-4077-B0B1-6E877E8FDE4B}" destId="{C3A2D6CD-59ED-4590-8E80-CFB60F4A8A74}" srcOrd="1" destOrd="0" presId="urn:microsoft.com/office/officeart/2008/layout/HalfCircleOrganizationChart"/>
    <dgm:cxn modelId="{5E8A25DE-C1E9-4D0C-A9B2-47F2DBB9D33E}" type="presOf" srcId="{E9C01827-7BF0-459E-BF29-90778827D21C}" destId="{121E027A-1133-47E5-B282-0BA39A5A26C4}" srcOrd="1" destOrd="0" presId="urn:microsoft.com/office/officeart/2008/layout/HalfCircleOrganizationChart"/>
    <dgm:cxn modelId="{42D06BE6-41E5-4399-98A0-2431ED14A4AE}" type="presOf" srcId="{158A0E9E-DD7B-4AAC-A48C-144C57246BF0}" destId="{C9FC20A9-129E-4FC1-BE5A-0587E00EFCF5}" srcOrd="1" destOrd="0" presId="urn:microsoft.com/office/officeart/2008/layout/HalfCircleOrganizationChart"/>
    <dgm:cxn modelId="{603B918D-D7FF-4856-A437-04B2A128AC8F}" srcId="{158A0E9E-DD7B-4AAC-A48C-144C57246BF0}" destId="{E9C01827-7BF0-459E-BF29-90778827D21C}" srcOrd="0" destOrd="0" parTransId="{2E495C9D-C8CE-4813-8AAB-7DEE316FCF5D}" sibTransId="{D0761867-B875-4BCA-A4EA-E192C7231F80}"/>
    <dgm:cxn modelId="{92FB7097-9AF4-48EC-9B95-9AFF0A3900FD}" srcId="{158A0E9E-DD7B-4AAC-A48C-144C57246BF0}" destId="{FCE257C7-9657-4077-B0B1-6E877E8FDE4B}" srcOrd="2" destOrd="0" parTransId="{92A75D46-1A1A-4E26-A101-6107A8308C80}" sibTransId="{4BF22C6E-939B-499A-A422-65D7EC92410C}"/>
    <dgm:cxn modelId="{D6A983C6-4B7B-4B25-8953-86F97A99AB38}" type="presOf" srcId="{F753EA3F-BA77-43A5-A9F4-1CE4F3FC7CF6}" destId="{96BEA496-1147-4095-AE15-1B7D1CB13697}" srcOrd="0" destOrd="0" presId="urn:microsoft.com/office/officeart/2008/layout/HalfCircleOrganizationChart"/>
    <dgm:cxn modelId="{180AEDB4-7FB1-4B83-B1D4-0ACDD340A74E}" type="presOf" srcId="{2E495C9D-C8CE-4813-8AAB-7DEE316FCF5D}" destId="{1D8FA9AD-F7C3-4195-B044-72BFEC154F1E}" srcOrd="0" destOrd="0" presId="urn:microsoft.com/office/officeart/2008/layout/HalfCircleOrganizationChart"/>
    <dgm:cxn modelId="{657F7F97-FBF0-4328-AF87-F5E7EAD18562}" type="presOf" srcId="{70ABD35E-D1FD-4CDD-BEB4-5597A6569826}" destId="{BBB40140-8FE4-46C1-9CF7-0BBB1ABCD151}" srcOrd="1" destOrd="0" presId="urn:microsoft.com/office/officeart/2008/layout/HalfCircleOrganizationChart"/>
    <dgm:cxn modelId="{5353EF1B-3C16-4F0C-878A-F67D2F1BAC85}" type="presOf" srcId="{81D208FD-EDA9-4CE8-8646-830B5D0CF2EC}" destId="{F4BFDD47-A6D3-4B0A-9E8D-1A67E06415AB}" srcOrd="0" destOrd="0" presId="urn:microsoft.com/office/officeart/2008/layout/HalfCircleOrganizationChart"/>
    <dgm:cxn modelId="{17D62A41-99B8-4C56-B8BE-FD6CDE02BB1D}" type="presOf" srcId="{70ABD35E-D1FD-4CDD-BEB4-5597A6569826}" destId="{DE40E9D9-A779-4930-9E7D-D7BB2C565BEC}" srcOrd="0" destOrd="0" presId="urn:microsoft.com/office/officeart/2008/layout/HalfCircleOrganizationChart"/>
    <dgm:cxn modelId="{D7CBF952-F5AC-40EB-8EC8-C26888C3CB27}" srcId="{158A0E9E-DD7B-4AAC-A48C-144C57246BF0}" destId="{70ABD35E-D1FD-4CDD-BEB4-5597A6569826}" srcOrd="3" destOrd="0" parTransId="{1FB7EAC3-C9C5-4DAD-9878-6B5230D7BEF1}" sibTransId="{1654F339-FA5B-4ACE-AE76-7C080C717AC8}"/>
    <dgm:cxn modelId="{34FEE8B4-4D8B-4266-B795-EC40D0852D60}" type="presOf" srcId="{5EF865FC-C24F-4280-8BAA-9D0AEB270514}" destId="{CA84170E-339F-4A63-9D36-0C6C8DE20349}" srcOrd="0" destOrd="0" presId="urn:microsoft.com/office/officeart/2008/layout/HalfCircleOrganizationChart"/>
    <dgm:cxn modelId="{A5E86B6A-6B84-4514-A896-BCA85288B06D}" type="presOf" srcId="{F753EA3F-BA77-43A5-A9F4-1CE4F3FC7CF6}" destId="{C1305DDC-F6F1-4CFA-AF6A-FE7D36CFC2D6}" srcOrd="1" destOrd="0" presId="urn:microsoft.com/office/officeart/2008/layout/HalfCircleOrganizationChart"/>
    <dgm:cxn modelId="{64E4D06F-60D8-4BC6-BA68-B84160E32C8F}" type="presOf" srcId="{1FB7EAC3-C9C5-4DAD-9878-6B5230D7BEF1}" destId="{8EC1CF07-C909-4821-AA37-99C18FD248FD}" srcOrd="0" destOrd="0" presId="urn:microsoft.com/office/officeart/2008/layout/HalfCircleOrganizationChart"/>
    <dgm:cxn modelId="{6867AD6A-994E-4957-8C4F-5F22E6D0C899}" type="presOf" srcId="{0CC60606-A2FD-4E5E-8423-265170B1C8B4}" destId="{40F9D323-5678-40A1-908E-0E489F472DDC}" srcOrd="1" destOrd="0" presId="urn:microsoft.com/office/officeart/2008/layout/HalfCircleOrganizationChart"/>
    <dgm:cxn modelId="{65D55B00-55BB-48B6-A8A4-12625EEA6187}" type="presOf" srcId="{49C379DE-2569-47A0-B31B-8CA091544D16}" destId="{C021EDE5-2D2D-4899-AF53-205FA346B50B}" srcOrd="0" destOrd="0" presId="urn:microsoft.com/office/officeart/2008/layout/HalfCircleOrganizationChart"/>
    <dgm:cxn modelId="{236DB023-74FD-4F5F-8A6E-017C3168CEF3}" srcId="{81D208FD-EDA9-4CE8-8646-830B5D0CF2EC}" destId="{158A0E9E-DD7B-4AAC-A48C-144C57246BF0}" srcOrd="0" destOrd="0" parTransId="{800E403D-65D1-47DD-962B-CB8F4CE41C08}" sibTransId="{01016AC5-B714-4B01-B67C-89C4DA5C00DD}"/>
    <dgm:cxn modelId="{456F619F-9999-4771-874E-591D61BC09FD}" type="presOf" srcId="{158A0E9E-DD7B-4AAC-A48C-144C57246BF0}" destId="{AB072B5A-EE79-4F22-8530-1756D6EB29BA}" srcOrd="0" destOrd="0" presId="urn:microsoft.com/office/officeart/2008/layout/HalfCircleOrganizationChart"/>
    <dgm:cxn modelId="{EB8B3424-0DF7-4A74-BD77-A65B9CD8D9C8}" type="presOf" srcId="{0CC60606-A2FD-4E5E-8423-265170B1C8B4}" destId="{6B9375FD-FB6B-4530-A43F-0EA6A9EA3CFC}" srcOrd="0" destOrd="0" presId="urn:microsoft.com/office/officeart/2008/layout/HalfCircleOrganizationChart"/>
    <dgm:cxn modelId="{92ACA17C-ED2A-42A0-AE99-52F36EF0CDBE}" srcId="{158A0E9E-DD7B-4AAC-A48C-144C57246BF0}" destId="{0CC60606-A2FD-4E5E-8423-265170B1C8B4}" srcOrd="1" destOrd="0" parTransId="{5EF865FC-C24F-4280-8BAA-9D0AEB270514}" sibTransId="{E3D77540-3548-4233-AD02-166FCE6761A2}"/>
    <dgm:cxn modelId="{271205F1-E851-41BC-B03F-1C498B135422}" type="presParOf" srcId="{F4BFDD47-A6D3-4B0A-9E8D-1A67E06415AB}" destId="{412E8057-0C02-43B5-ADB5-3F649053A75C}" srcOrd="0" destOrd="0" presId="urn:microsoft.com/office/officeart/2008/layout/HalfCircleOrganizationChart"/>
    <dgm:cxn modelId="{2BC9CD70-B46E-495D-AB96-F3B22D4F261D}" type="presParOf" srcId="{412E8057-0C02-43B5-ADB5-3F649053A75C}" destId="{AE6E81AF-59B6-4C3F-AFC8-33AEE196246F}" srcOrd="0" destOrd="0" presId="urn:microsoft.com/office/officeart/2008/layout/HalfCircleOrganizationChart"/>
    <dgm:cxn modelId="{2AE9CDCF-99BF-41CD-B501-7B381EA452B5}" type="presParOf" srcId="{AE6E81AF-59B6-4C3F-AFC8-33AEE196246F}" destId="{AB072B5A-EE79-4F22-8530-1756D6EB29BA}" srcOrd="0" destOrd="0" presId="urn:microsoft.com/office/officeart/2008/layout/HalfCircleOrganizationChart"/>
    <dgm:cxn modelId="{35F2F3DA-1892-4768-82AE-9E595BE658EB}" type="presParOf" srcId="{AE6E81AF-59B6-4C3F-AFC8-33AEE196246F}" destId="{E6EAFE61-29B9-46A1-801E-AFB574F30FEA}" srcOrd="1" destOrd="0" presId="urn:microsoft.com/office/officeart/2008/layout/HalfCircleOrganizationChart"/>
    <dgm:cxn modelId="{3CB312CA-12DE-4518-8190-8CC5DB80244F}" type="presParOf" srcId="{AE6E81AF-59B6-4C3F-AFC8-33AEE196246F}" destId="{5F8157E7-546D-4FB6-A8E9-2C03F65195DE}" srcOrd="2" destOrd="0" presId="urn:microsoft.com/office/officeart/2008/layout/HalfCircleOrganizationChart"/>
    <dgm:cxn modelId="{266C8175-94B0-4F0D-9DAB-2CA5C37EAD67}" type="presParOf" srcId="{AE6E81AF-59B6-4C3F-AFC8-33AEE196246F}" destId="{C9FC20A9-129E-4FC1-BE5A-0587E00EFCF5}" srcOrd="3" destOrd="0" presId="urn:microsoft.com/office/officeart/2008/layout/HalfCircleOrganizationChart"/>
    <dgm:cxn modelId="{B26EECBE-AB8D-4F35-8A5E-C5FCDDE2F07A}" type="presParOf" srcId="{412E8057-0C02-43B5-ADB5-3F649053A75C}" destId="{C20327A1-6B0A-4BF6-B91C-ECE1A074E533}" srcOrd="1" destOrd="0" presId="urn:microsoft.com/office/officeart/2008/layout/HalfCircleOrganizationChart"/>
    <dgm:cxn modelId="{B90DE3C2-7DF0-4BAB-AF7B-2D8A88D0C77C}" type="presParOf" srcId="{C20327A1-6B0A-4BF6-B91C-ECE1A074E533}" destId="{CA84170E-339F-4A63-9D36-0C6C8DE20349}" srcOrd="0" destOrd="0" presId="urn:microsoft.com/office/officeart/2008/layout/HalfCircleOrganizationChart"/>
    <dgm:cxn modelId="{A38B4A9C-4BE6-4F12-9631-C7872C4EE577}" type="presParOf" srcId="{C20327A1-6B0A-4BF6-B91C-ECE1A074E533}" destId="{C60A8A4E-98F1-4995-B83F-B9F3675781E2}" srcOrd="1" destOrd="0" presId="urn:microsoft.com/office/officeart/2008/layout/HalfCircleOrganizationChart"/>
    <dgm:cxn modelId="{79CF8D3C-7003-49E7-A75F-80D50F512392}" type="presParOf" srcId="{C60A8A4E-98F1-4995-B83F-B9F3675781E2}" destId="{87C760C5-8114-49C4-82DE-0810CE95B4EB}" srcOrd="0" destOrd="0" presId="urn:microsoft.com/office/officeart/2008/layout/HalfCircleOrganizationChart"/>
    <dgm:cxn modelId="{D1DFEB71-ABD0-453B-8299-163EE450484C}" type="presParOf" srcId="{87C760C5-8114-49C4-82DE-0810CE95B4EB}" destId="{6B9375FD-FB6B-4530-A43F-0EA6A9EA3CFC}" srcOrd="0" destOrd="0" presId="urn:microsoft.com/office/officeart/2008/layout/HalfCircleOrganizationChart"/>
    <dgm:cxn modelId="{0DF26100-19A1-4DA4-9DDA-F20B81F92B10}" type="presParOf" srcId="{87C760C5-8114-49C4-82DE-0810CE95B4EB}" destId="{C082AD3A-0B6D-446C-BEFA-038875A67734}" srcOrd="1" destOrd="0" presId="urn:microsoft.com/office/officeart/2008/layout/HalfCircleOrganizationChart"/>
    <dgm:cxn modelId="{2A633028-DB45-433F-A569-22B81BD7CAF6}" type="presParOf" srcId="{87C760C5-8114-49C4-82DE-0810CE95B4EB}" destId="{E62DF11E-D244-406E-9C5B-2F67D7D3B047}" srcOrd="2" destOrd="0" presId="urn:microsoft.com/office/officeart/2008/layout/HalfCircleOrganizationChart"/>
    <dgm:cxn modelId="{5964A859-B058-4688-AA07-1E3E233F921D}" type="presParOf" srcId="{87C760C5-8114-49C4-82DE-0810CE95B4EB}" destId="{40F9D323-5678-40A1-908E-0E489F472DDC}" srcOrd="3" destOrd="0" presId="urn:microsoft.com/office/officeart/2008/layout/HalfCircleOrganizationChart"/>
    <dgm:cxn modelId="{5C302988-A121-4A2C-ACBA-DBD98076ADF5}" type="presParOf" srcId="{C60A8A4E-98F1-4995-B83F-B9F3675781E2}" destId="{F85B3CE0-9DB1-492D-BEED-3D82577443D9}" srcOrd="1" destOrd="0" presId="urn:microsoft.com/office/officeart/2008/layout/HalfCircleOrganizationChart"/>
    <dgm:cxn modelId="{FD4323B3-1394-4D9F-850D-99D9270A34F2}" type="presParOf" srcId="{C60A8A4E-98F1-4995-B83F-B9F3675781E2}" destId="{06135A8A-5F71-41D3-8D86-8DE591EBEDBD}" srcOrd="2" destOrd="0" presId="urn:microsoft.com/office/officeart/2008/layout/HalfCircleOrganizationChart"/>
    <dgm:cxn modelId="{F57DF52A-AD6B-402B-8308-9D43284FA82B}" type="presParOf" srcId="{C20327A1-6B0A-4BF6-B91C-ECE1A074E533}" destId="{CBBFEEFF-7776-4A1E-958D-F9BF80105703}" srcOrd="2" destOrd="0" presId="urn:microsoft.com/office/officeart/2008/layout/HalfCircleOrganizationChart"/>
    <dgm:cxn modelId="{701FD3B7-059A-4E9C-9271-E7023E15C4E9}" type="presParOf" srcId="{C20327A1-6B0A-4BF6-B91C-ECE1A074E533}" destId="{3CBA4382-A4F0-4D5D-BBCD-02409CD829B7}" srcOrd="3" destOrd="0" presId="urn:microsoft.com/office/officeart/2008/layout/HalfCircleOrganizationChart"/>
    <dgm:cxn modelId="{54B25D2F-1368-4186-8D23-12AB8471F788}" type="presParOf" srcId="{3CBA4382-A4F0-4D5D-BBCD-02409CD829B7}" destId="{EEA606F3-3439-4648-A998-FA98273C6F44}" srcOrd="0" destOrd="0" presId="urn:microsoft.com/office/officeart/2008/layout/HalfCircleOrganizationChart"/>
    <dgm:cxn modelId="{156CACE4-3B92-4F21-854E-BB40AC941C93}" type="presParOf" srcId="{EEA606F3-3439-4648-A998-FA98273C6F44}" destId="{1ECAAB67-1578-4672-8CB5-B1C62CD3CAE7}" srcOrd="0" destOrd="0" presId="urn:microsoft.com/office/officeart/2008/layout/HalfCircleOrganizationChart"/>
    <dgm:cxn modelId="{E5B825D7-6628-4B16-B274-122B33435174}" type="presParOf" srcId="{EEA606F3-3439-4648-A998-FA98273C6F44}" destId="{47442224-F327-4C01-94C9-4D2C12F7D3E3}" srcOrd="1" destOrd="0" presId="urn:microsoft.com/office/officeart/2008/layout/HalfCircleOrganizationChart"/>
    <dgm:cxn modelId="{C864D3A9-45C2-4ED1-AFB9-7B806A59144E}" type="presParOf" srcId="{EEA606F3-3439-4648-A998-FA98273C6F44}" destId="{1B6CCB74-6D8C-4787-8B40-724442235633}" srcOrd="2" destOrd="0" presId="urn:microsoft.com/office/officeart/2008/layout/HalfCircleOrganizationChart"/>
    <dgm:cxn modelId="{82104BC3-3B53-4E00-AD3D-264800F61922}" type="presParOf" srcId="{EEA606F3-3439-4648-A998-FA98273C6F44}" destId="{C3A2D6CD-59ED-4590-8E80-CFB60F4A8A74}" srcOrd="3" destOrd="0" presId="urn:microsoft.com/office/officeart/2008/layout/HalfCircleOrganizationChart"/>
    <dgm:cxn modelId="{C2F2063F-2ED6-4F91-9A2C-08A72A5FA4AE}" type="presParOf" srcId="{3CBA4382-A4F0-4D5D-BBCD-02409CD829B7}" destId="{3E880E2E-BFAC-406E-89C1-BCC049D7A372}" srcOrd="1" destOrd="0" presId="urn:microsoft.com/office/officeart/2008/layout/HalfCircleOrganizationChart"/>
    <dgm:cxn modelId="{0DC466DE-19F8-411E-876C-A382D964FC2A}" type="presParOf" srcId="{3CBA4382-A4F0-4D5D-BBCD-02409CD829B7}" destId="{006E2181-1B59-4F0C-A2A2-D93EB13F5807}" srcOrd="2" destOrd="0" presId="urn:microsoft.com/office/officeart/2008/layout/HalfCircleOrganizationChart"/>
    <dgm:cxn modelId="{3347F5A9-BC01-4ED7-B290-23EF7ED9FE58}" type="presParOf" srcId="{C20327A1-6B0A-4BF6-B91C-ECE1A074E533}" destId="{8EC1CF07-C909-4821-AA37-99C18FD248FD}" srcOrd="4" destOrd="0" presId="urn:microsoft.com/office/officeart/2008/layout/HalfCircleOrganizationChart"/>
    <dgm:cxn modelId="{E5C341FA-74CC-4E1D-94B1-6C166DA21E49}" type="presParOf" srcId="{C20327A1-6B0A-4BF6-B91C-ECE1A074E533}" destId="{3FA04C18-79CD-4225-A20F-58B110C61DCA}" srcOrd="5" destOrd="0" presId="urn:microsoft.com/office/officeart/2008/layout/HalfCircleOrganizationChart"/>
    <dgm:cxn modelId="{1BEC41F7-1322-4908-BC3A-A36C02FB3623}" type="presParOf" srcId="{3FA04C18-79CD-4225-A20F-58B110C61DCA}" destId="{E8A08CFE-7127-476F-90FC-873D876950E7}" srcOrd="0" destOrd="0" presId="urn:microsoft.com/office/officeart/2008/layout/HalfCircleOrganizationChart"/>
    <dgm:cxn modelId="{8317BAA1-1044-47B3-8A79-F79F5638FFC5}" type="presParOf" srcId="{E8A08CFE-7127-476F-90FC-873D876950E7}" destId="{DE40E9D9-A779-4930-9E7D-D7BB2C565BEC}" srcOrd="0" destOrd="0" presId="urn:microsoft.com/office/officeart/2008/layout/HalfCircleOrganizationChart"/>
    <dgm:cxn modelId="{60B28DC6-1C36-408E-8D19-3DC943ADBF2A}" type="presParOf" srcId="{E8A08CFE-7127-476F-90FC-873D876950E7}" destId="{4F2B9C33-A81D-43D0-8452-D428AD5528B4}" srcOrd="1" destOrd="0" presId="urn:microsoft.com/office/officeart/2008/layout/HalfCircleOrganizationChart"/>
    <dgm:cxn modelId="{A105E54F-105C-4D94-BD77-4DE17CF03ABC}" type="presParOf" srcId="{E8A08CFE-7127-476F-90FC-873D876950E7}" destId="{8C8A1E1D-5B00-48CC-9700-F146C2323165}" srcOrd="2" destOrd="0" presId="urn:microsoft.com/office/officeart/2008/layout/HalfCircleOrganizationChart"/>
    <dgm:cxn modelId="{36C56A70-8027-40C4-8D8B-CAB883CE7A01}" type="presParOf" srcId="{E8A08CFE-7127-476F-90FC-873D876950E7}" destId="{BBB40140-8FE4-46C1-9CF7-0BBB1ABCD151}" srcOrd="3" destOrd="0" presId="urn:microsoft.com/office/officeart/2008/layout/HalfCircleOrganizationChart"/>
    <dgm:cxn modelId="{2914D3AF-1486-4837-B13F-A6F473F97E38}" type="presParOf" srcId="{3FA04C18-79CD-4225-A20F-58B110C61DCA}" destId="{964AD9FF-FE75-4DEF-BFA6-AB5F634F646D}" srcOrd="1" destOrd="0" presId="urn:microsoft.com/office/officeart/2008/layout/HalfCircleOrganizationChart"/>
    <dgm:cxn modelId="{56A288C6-8BF5-4A7C-915A-D6FFB311D504}" type="presParOf" srcId="{3FA04C18-79CD-4225-A20F-58B110C61DCA}" destId="{A7746ED7-288C-431D-92FF-DC48ACBE1B66}" srcOrd="2" destOrd="0" presId="urn:microsoft.com/office/officeart/2008/layout/HalfCircleOrganizationChart"/>
    <dgm:cxn modelId="{F7FC2E9F-6B29-48BC-B696-47D0D2520E5A}" type="presParOf" srcId="{C20327A1-6B0A-4BF6-B91C-ECE1A074E533}" destId="{C021EDE5-2D2D-4899-AF53-205FA346B50B}" srcOrd="6" destOrd="0" presId="urn:microsoft.com/office/officeart/2008/layout/HalfCircleOrganizationChart"/>
    <dgm:cxn modelId="{06E2F7C7-883B-412B-A5A5-86666209840A}" type="presParOf" srcId="{C20327A1-6B0A-4BF6-B91C-ECE1A074E533}" destId="{D7FB84A0-39DE-4961-B2CB-779302E0F0E7}" srcOrd="7" destOrd="0" presId="urn:microsoft.com/office/officeart/2008/layout/HalfCircleOrganizationChart"/>
    <dgm:cxn modelId="{7B154A6D-6CB1-4B2A-B37C-7A70E1C1FBEC}" type="presParOf" srcId="{D7FB84A0-39DE-4961-B2CB-779302E0F0E7}" destId="{1291C9A3-0E3D-46C4-BE62-B8B5AA7DC26B}" srcOrd="0" destOrd="0" presId="urn:microsoft.com/office/officeart/2008/layout/HalfCircleOrganizationChart"/>
    <dgm:cxn modelId="{4A7C3087-FE8E-4145-B5D5-681F152FB886}" type="presParOf" srcId="{1291C9A3-0E3D-46C4-BE62-B8B5AA7DC26B}" destId="{96BEA496-1147-4095-AE15-1B7D1CB13697}" srcOrd="0" destOrd="0" presId="urn:microsoft.com/office/officeart/2008/layout/HalfCircleOrganizationChart"/>
    <dgm:cxn modelId="{606B71EA-B840-456E-8587-2A4DBBB6DB0C}" type="presParOf" srcId="{1291C9A3-0E3D-46C4-BE62-B8B5AA7DC26B}" destId="{292B05C8-80CB-4AE0-BC5F-A24F05E85038}" srcOrd="1" destOrd="0" presId="urn:microsoft.com/office/officeart/2008/layout/HalfCircleOrganizationChart"/>
    <dgm:cxn modelId="{F0F9086A-CEE2-4902-A0C7-BA7BED863836}" type="presParOf" srcId="{1291C9A3-0E3D-46C4-BE62-B8B5AA7DC26B}" destId="{90DDE503-00E8-4FCA-AA51-DC426658B672}" srcOrd="2" destOrd="0" presId="urn:microsoft.com/office/officeart/2008/layout/HalfCircleOrganizationChart"/>
    <dgm:cxn modelId="{F3CE81DA-5954-40E9-9EED-3D1457B59565}" type="presParOf" srcId="{1291C9A3-0E3D-46C4-BE62-B8B5AA7DC26B}" destId="{C1305DDC-F6F1-4CFA-AF6A-FE7D36CFC2D6}" srcOrd="3" destOrd="0" presId="urn:microsoft.com/office/officeart/2008/layout/HalfCircleOrganizationChart"/>
    <dgm:cxn modelId="{04531831-64DE-43F2-9CB9-678275CCAAA7}" type="presParOf" srcId="{D7FB84A0-39DE-4961-B2CB-779302E0F0E7}" destId="{1B22372C-37AA-4E27-B89D-29C56462B0AB}" srcOrd="1" destOrd="0" presId="urn:microsoft.com/office/officeart/2008/layout/HalfCircleOrganizationChart"/>
    <dgm:cxn modelId="{119F1EC6-33A0-40DF-A8F6-29C8FF062BAE}" type="presParOf" srcId="{D7FB84A0-39DE-4961-B2CB-779302E0F0E7}" destId="{4128AF3D-1A80-4D6E-98C1-7E1A136215C4}" srcOrd="2" destOrd="0" presId="urn:microsoft.com/office/officeart/2008/layout/HalfCircleOrganizationChart"/>
    <dgm:cxn modelId="{C77190A0-DD11-4039-AC86-8EE17AD3D8B3}" type="presParOf" srcId="{412E8057-0C02-43B5-ADB5-3F649053A75C}" destId="{D7965E49-1BF9-4E3E-9633-04D33B6D4654}" srcOrd="2" destOrd="0" presId="urn:microsoft.com/office/officeart/2008/layout/HalfCircleOrganizationChart"/>
    <dgm:cxn modelId="{1BDC93C3-1ECC-4FBB-9B1C-E121C9D59767}" type="presParOf" srcId="{D7965E49-1BF9-4E3E-9633-04D33B6D4654}" destId="{1D8FA9AD-F7C3-4195-B044-72BFEC154F1E}" srcOrd="0" destOrd="0" presId="urn:microsoft.com/office/officeart/2008/layout/HalfCircleOrganizationChart"/>
    <dgm:cxn modelId="{882885E0-4AD8-4AE3-ADED-ABBD8550EBDB}" type="presParOf" srcId="{D7965E49-1BF9-4E3E-9633-04D33B6D4654}" destId="{66BFF0DE-1DF1-4D33-B126-08F43C36AA19}" srcOrd="1" destOrd="0" presId="urn:microsoft.com/office/officeart/2008/layout/HalfCircleOrganizationChart"/>
    <dgm:cxn modelId="{3F87098A-C309-42F6-846E-48AC8923CB9B}" type="presParOf" srcId="{66BFF0DE-1DF1-4D33-B126-08F43C36AA19}" destId="{80A65748-C00C-49B5-8130-51868E429528}" srcOrd="0" destOrd="0" presId="urn:microsoft.com/office/officeart/2008/layout/HalfCircleOrganizationChart"/>
    <dgm:cxn modelId="{64FAE5B0-852A-4295-B729-A62E7127D648}" type="presParOf" srcId="{80A65748-C00C-49B5-8130-51868E429528}" destId="{A2F3660F-C2C0-459C-8118-3F8F42C32FA1}" srcOrd="0" destOrd="0" presId="urn:microsoft.com/office/officeart/2008/layout/HalfCircleOrganizationChart"/>
    <dgm:cxn modelId="{544DB124-D4F9-4FDB-8A0E-C4608FFCEC8E}" type="presParOf" srcId="{80A65748-C00C-49B5-8130-51868E429528}" destId="{D503FDCD-4E85-4C52-94FF-1A700768BE09}" srcOrd="1" destOrd="0" presId="urn:microsoft.com/office/officeart/2008/layout/HalfCircleOrganizationChart"/>
    <dgm:cxn modelId="{6DAE4C67-AC0F-43E9-B4C0-4FC3A004B6C8}" type="presParOf" srcId="{80A65748-C00C-49B5-8130-51868E429528}" destId="{4E2724B2-C74D-48FF-89DB-72307B26EAC6}" srcOrd="2" destOrd="0" presId="urn:microsoft.com/office/officeart/2008/layout/HalfCircleOrganizationChart"/>
    <dgm:cxn modelId="{A5C4338A-3413-41EF-A81C-2DA01EB55A2F}" type="presParOf" srcId="{80A65748-C00C-49B5-8130-51868E429528}" destId="{121E027A-1133-47E5-B282-0BA39A5A26C4}" srcOrd="3" destOrd="0" presId="urn:microsoft.com/office/officeart/2008/layout/HalfCircleOrganizationChart"/>
    <dgm:cxn modelId="{F0E17E5C-11DA-4877-AFC9-37FAB32D212D}" type="presParOf" srcId="{66BFF0DE-1DF1-4D33-B126-08F43C36AA19}" destId="{F22DA5C9-B582-4534-B72F-A3BFDB27F59B}" srcOrd="1" destOrd="0" presId="urn:microsoft.com/office/officeart/2008/layout/HalfCircleOrganizationChart"/>
    <dgm:cxn modelId="{A1CD134F-D1C1-479E-A935-D62ACD50EFF0}" type="presParOf" srcId="{66BFF0DE-1DF1-4D33-B126-08F43C36AA19}" destId="{1195FB98-8616-42BF-9728-D350AADAAEB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AFFEE-CCFD-4C15-9C3C-EF30929B0C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E65FABC0-CB69-44A5-B536-D4EE28B5E4FD}">
      <dgm:prSet phldrT="[Texto]" custT="1"/>
      <dgm:spPr/>
      <dgm:t>
        <a:bodyPr/>
        <a:lstStyle/>
        <a:p>
          <a:endParaRPr lang="en-US" sz="1800" dirty="0" smtClean="0">
            <a:latin typeface="Franklin Gothic Book" panose="020B0503020102020204" pitchFamily="34" charset="0"/>
          </a:endParaRPr>
        </a:p>
        <a:p>
          <a:r>
            <a:rPr lang="es-EC" sz="1800" b="1" dirty="0" smtClean="0">
              <a:latin typeface="Franklin Gothic Book" panose="020B0503020102020204" pitchFamily="34" charset="0"/>
            </a:rPr>
            <a:t>H1. </a:t>
          </a:r>
          <a:r>
            <a:rPr lang="es-EC" sz="1800" dirty="0" smtClean="0">
              <a:latin typeface="Franklin Gothic Book" panose="020B0503020102020204" pitchFamily="34" charset="0"/>
            </a:rPr>
            <a:t>Los establecimientos que incluyen en su servicio elementos temáticos son aquellos que reflejan un mayor nivel preferencia por parte de los consumidores tanto hombres como mujeres</a:t>
          </a:r>
          <a:r>
            <a:rPr lang="es-EC" sz="2000" dirty="0" smtClean="0">
              <a:latin typeface="Franklin Gothic Book" panose="020B0503020102020204" pitchFamily="34" charset="0"/>
            </a:rPr>
            <a:t>.</a:t>
          </a:r>
          <a:endParaRPr lang="es-CO" sz="6000" b="1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DB9483F-38EF-4E0F-BF58-900C34B49F24}" type="parTrans" cxnId="{C15BF006-6101-427B-8DEA-B6B40536D79F}">
      <dgm:prSet/>
      <dgm:spPr/>
      <dgm:t>
        <a:bodyPr/>
        <a:lstStyle/>
        <a:p>
          <a:endParaRPr lang="es-CO" sz="2400"/>
        </a:p>
      </dgm:t>
    </dgm:pt>
    <dgm:pt modelId="{D9E3CDC2-4A98-4276-8986-2FCD3FB0BDE0}" type="sibTrans" cxnId="{C15BF006-6101-427B-8DEA-B6B40536D79F}">
      <dgm:prSet/>
      <dgm:spPr/>
      <dgm:t>
        <a:bodyPr/>
        <a:lstStyle/>
        <a:p>
          <a:endParaRPr lang="es-CO" sz="2400"/>
        </a:p>
      </dgm:t>
    </dgm:pt>
    <dgm:pt modelId="{3F95ED56-7129-426F-870B-FF5C250A361E}">
      <dgm:prSet phldrT="[Texto]" custT="1"/>
      <dgm:spPr/>
      <dgm:t>
        <a:bodyPr/>
        <a:lstStyle/>
        <a:p>
          <a:r>
            <a:rPr lang="es-EC" sz="1800" b="1" dirty="0" smtClean="0">
              <a:latin typeface="Franklin Gothic Book" panose="020B0503020102020204" pitchFamily="34" charset="0"/>
            </a:rPr>
            <a:t>H2. </a:t>
          </a:r>
          <a:r>
            <a:rPr lang="es-EC" sz="1800" dirty="0" smtClean="0">
              <a:latin typeface="Franklin Gothic Book" panose="020B0503020102020204" pitchFamily="34" charset="0"/>
            </a:rPr>
            <a:t>La experiencia del consumidor está relacionada directamente con la categoría del establecimiento. A una mejor categoría, mayor nivel de satisfacción.</a:t>
          </a:r>
          <a:endParaRPr lang="es-CO" sz="1800" dirty="0"/>
        </a:p>
      </dgm:t>
    </dgm:pt>
    <dgm:pt modelId="{FAE5286A-9EEC-42C7-8FF1-84E1CC9F7802}" type="parTrans" cxnId="{E9581DDB-400E-40CC-8F2D-108090DCA852}">
      <dgm:prSet/>
      <dgm:spPr/>
      <dgm:t>
        <a:bodyPr/>
        <a:lstStyle/>
        <a:p>
          <a:endParaRPr lang="es-CO" sz="2400"/>
        </a:p>
      </dgm:t>
    </dgm:pt>
    <dgm:pt modelId="{A7AF5DFD-C53F-488F-9256-1D5E11AB6C0E}" type="sibTrans" cxnId="{E9581DDB-400E-40CC-8F2D-108090DCA852}">
      <dgm:prSet/>
      <dgm:spPr/>
      <dgm:t>
        <a:bodyPr/>
        <a:lstStyle/>
        <a:p>
          <a:endParaRPr lang="es-CO" sz="2400"/>
        </a:p>
      </dgm:t>
    </dgm:pt>
    <dgm:pt modelId="{F2CC1896-5453-4832-85A4-BCD81E84270E}">
      <dgm:prSet phldrT="[Texto]" custT="1"/>
      <dgm:spPr/>
      <dgm:t>
        <a:bodyPr/>
        <a:lstStyle/>
        <a:p>
          <a:r>
            <a:rPr lang="es-EC" sz="1800" b="1" dirty="0" smtClean="0">
              <a:latin typeface="Franklin Gothic Book" panose="020B0503020102020204" pitchFamily="34" charset="0"/>
            </a:rPr>
            <a:t>H3. </a:t>
          </a:r>
          <a:r>
            <a:rPr lang="es-EC" sz="1800" dirty="0" smtClean="0">
              <a:latin typeface="Franklin Gothic Book" panose="020B0503020102020204" pitchFamily="34" charset="0"/>
            </a:rPr>
            <a:t>Para los consumidores todos los factores presentes al momento de escoger una cafetería o restaurante, son importantes. </a:t>
          </a:r>
          <a:endParaRPr lang="es-CO" sz="1800" dirty="0"/>
        </a:p>
      </dgm:t>
    </dgm:pt>
    <dgm:pt modelId="{ACC4348D-8802-4D8C-B97D-D60FFCAF1246}" type="parTrans" cxnId="{6329BB1C-B1E3-44FD-8366-C6512D6F9E30}">
      <dgm:prSet/>
      <dgm:spPr/>
      <dgm:t>
        <a:bodyPr/>
        <a:lstStyle/>
        <a:p>
          <a:endParaRPr lang="es-CO" sz="2400"/>
        </a:p>
      </dgm:t>
    </dgm:pt>
    <dgm:pt modelId="{CBEB1E5E-73F8-4C37-BF59-D3C4E879B338}" type="sibTrans" cxnId="{6329BB1C-B1E3-44FD-8366-C6512D6F9E30}">
      <dgm:prSet/>
      <dgm:spPr/>
      <dgm:t>
        <a:bodyPr/>
        <a:lstStyle/>
        <a:p>
          <a:endParaRPr lang="es-CO" sz="2400"/>
        </a:p>
      </dgm:t>
    </dgm:pt>
    <dgm:pt modelId="{CD1141A8-14DD-46C7-B2CB-B60EF3BB6B66}">
      <dgm:prSet custT="1"/>
      <dgm:spPr/>
      <dgm:t>
        <a:bodyPr/>
        <a:lstStyle/>
        <a:p>
          <a:r>
            <a:rPr lang="es-EC" sz="1800" b="1" dirty="0" smtClean="0">
              <a:latin typeface="Franklin Gothic Book" panose="020B0503020102020204" pitchFamily="34" charset="0"/>
            </a:rPr>
            <a:t>H4</a:t>
          </a:r>
          <a:r>
            <a:rPr lang="es-EC" sz="1800" dirty="0" smtClean="0">
              <a:latin typeface="Franklin Gothic Book" panose="020B0503020102020204" pitchFamily="34" charset="0"/>
            </a:rPr>
            <a:t>. De las 5 dimensiones del modelo SERVQUAL, la que más otorga satisfacción al cliente es “los elementos tangibles”. </a:t>
          </a:r>
          <a:r>
            <a:rPr lang="es-EC" sz="2000" dirty="0" smtClean="0">
              <a:latin typeface="Franklin Gothic Book" panose="020B0503020102020204" pitchFamily="34" charset="0"/>
            </a:rPr>
            <a:t>. </a:t>
          </a:r>
          <a:endParaRPr lang="es-CO" sz="2000" dirty="0"/>
        </a:p>
      </dgm:t>
    </dgm:pt>
    <dgm:pt modelId="{AB08EFA0-0CC0-4804-8672-42B75F34E7AD}" type="parTrans" cxnId="{ABF80201-8F68-4AF7-BEB2-8892B823AB02}">
      <dgm:prSet/>
      <dgm:spPr/>
      <dgm:t>
        <a:bodyPr/>
        <a:lstStyle/>
        <a:p>
          <a:endParaRPr lang="es-CO" sz="2400"/>
        </a:p>
      </dgm:t>
    </dgm:pt>
    <dgm:pt modelId="{BDC63525-899B-4CE1-91C1-572F2D4F85A0}" type="sibTrans" cxnId="{ABF80201-8F68-4AF7-BEB2-8892B823AB02}">
      <dgm:prSet/>
      <dgm:spPr/>
      <dgm:t>
        <a:bodyPr/>
        <a:lstStyle/>
        <a:p>
          <a:endParaRPr lang="es-CO" sz="2400"/>
        </a:p>
      </dgm:t>
    </dgm:pt>
    <dgm:pt modelId="{28CADC78-D006-4A10-B8A8-23F0F43CC5F9}" type="pres">
      <dgm:prSet presAssocID="{548AFFEE-CCFD-4C15-9C3C-EF30929B0C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843477-17D4-4031-974B-68C0DC0434A6}" type="pres">
      <dgm:prSet presAssocID="{E65FABC0-CB69-44A5-B536-D4EE28B5E4FD}" presName="thickLine" presStyleLbl="alignNode1" presStyleIdx="0" presStyleCnt="4"/>
      <dgm:spPr/>
    </dgm:pt>
    <dgm:pt modelId="{43AC4D76-7986-4DAB-89EB-4155C696EBFB}" type="pres">
      <dgm:prSet presAssocID="{E65FABC0-CB69-44A5-B536-D4EE28B5E4FD}" presName="horz1" presStyleCnt="0"/>
      <dgm:spPr/>
    </dgm:pt>
    <dgm:pt modelId="{3046E92A-C79E-4234-81E9-6B028995A213}" type="pres">
      <dgm:prSet presAssocID="{E65FABC0-CB69-44A5-B536-D4EE28B5E4FD}" presName="tx1" presStyleLbl="revTx" presStyleIdx="0" presStyleCnt="4" custScaleY="113241"/>
      <dgm:spPr/>
      <dgm:t>
        <a:bodyPr/>
        <a:lstStyle/>
        <a:p>
          <a:endParaRPr lang="en-US"/>
        </a:p>
      </dgm:t>
    </dgm:pt>
    <dgm:pt modelId="{8189D0A2-5194-4F09-97A7-D0F993F9948D}" type="pres">
      <dgm:prSet presAssocID="{E65FABC0-CB69-44A5-B536-D4EE28B5E4FD}" presName="vert1" presStyleCnt="0"/>
      <dgm:spPr/>
    </dgm:pt>
    <dgm:pt modelId="{00E61CA8-08BC-4EE5-98CE-F2079353106F}" type="pres">
      <dgm:prSet presAssocID="{3F95ED56-7129-426F-870B-FF5C250A361E}" presName="thickLine" presStyleLbl="alignNode1" presStyleIdx="1" presStyleCnt="4"/>
      <dgm:spPr/>
    </dgm:pt>
    <dgm:pt modelId="{AA18EB0D-21EE-4468-A85D-A09914127118}" type="pres">
      <dgm:prSet presAssocID="{3F95ED56-7129-426F-870B-FF5C250A361E}" presName="horz1" presStyleCnt="0"/>
      <dgm:spPr/>
    </dgm:pt>
    <dgm:pt modelId="{A9661EEA-71AA-4689-8791-8D319CDEC379}" type="pres">
      <dgm:prSet presAssocID="{3F95ED56-7129-426F-870B-FF5C250A361E}" presName="tx1" presStyleLbl="revTx" presStyleIdx="1" presStyleCnt="4"/>
      <dgm:spPr/>
      <dgm:t>
        <a:bodyPr/>
        <a:lstStyle/>
        <a:p>
          <a:endParaRPr lang="en-US"/>
        </a:p>
      </dgm:t>
    </dgm:pt>
    <dgm:pt modelId="{2647AA87-FA5B-4C38-8D7F-489E65B739F4}" type="pres">
      <dgm:prSet presAssocID="{3F95ED56-7129-426F-870B-FF5C250A361E}" presName="vert1" presStyleCnt="0"/>
      <dgm:spPr/>
    </dgm:pt>
    <dgm:pt modelId="{1E380328-7D04-4D34-BAC5-332D5247E283}" type="pres">
      <dgm:prSet presAssocID="{F2CC1896-5453-4832-85A4-BCD81E84270E}" presName="thickLine" presStyleLbl="alignNode1" presStyleIdx="2" presStyleCnt="4"/>
      <dgm:spPr/>
    </dgm:pt>
    <dgm:pt modelId="{9629799E-77BF-486A-8CDE-54619C3CAC1C}" type="pres">
      <dgm:prSet presAssocID="{F2CC1896-5453-4832-85A4-BCD81E84270E}" presName="horz1" presStyleCnt="0"/>
      <dgm:spPr/>
    </dgm:pt>
    <dgm:pt modelId="{0B2E6A43-9B78-4713-9FC8-A973FC25E766}" type="pres">
      <dgm:prSet presAssocID="{F2CC1896-5453-4832-85A4-BCD81E84270E}" presName="tx1" presStyleLbl="revTx" presStyleIdx="2" presStyleCnt="4"/>
      <dgm:spPr/>
      <dgm:t>
        <a:bodyPr/>
        <a:lstStyle/>
        <a:p>
          <a:endParaRPr lang="en-US"/>
        </a:p>
      </dgm:t>
    </dgm:pt>
    <dgm:pt modelId="{7BEB4BF1-322F-4DBD-84AB-B6FAFDC3596B}" type="pres">
      <dgm:prSet presAssocID="{F2CC1896-5453-4832-85A4-BCD81E84270E}" presName="vert1" presStyleCnt="0"/>
      <dgm:spPr/>
    </dgm:pt>
    <dgm:pt modelId="{6BD5F5D4-5D7B-4790-9859-34065A0F8397}" type="pres">
      <dgm:prSet presAssocID="{CD1141A8-14DD-46C7-B2CB-B60EF3BB6B66}" presName="thickLine" presStyleLbl="alignNode1" presStyleIdx="3" presStyleCnt="4"/>
      <dgm:spPr/>
    </dgm:pt>
    <dgm:pt modelId="{4172328A-AB1D-4E22-8DB7-DB5EBF0B114D}" type="pres">
      <dgm:prSet presAssocID="{CD1141A8-14DD-46C7-B2CB-B60EF3BB6B66}" presName="horz1" presStyleCnt="0"/>
      <dgm:spPr/>
    </dgm:pt>
    <dgm:pt modelId="{F3E66FE9-8AEA-48EA-92CD-5AED05626B07}" type="pres">
      <dgm:prSet presAssocID="{CD1141A8-14DD-46C7-B2CB-B60EF3BB6B66}" presName="tx1" presStyleLbl="revTx" presStyleIdx="3" presStyleCnt="4" custScaleX="99190" custScaleY="141014"/>
      <dgm:spPr/>
      <dgm:t>
        <a:bodyPr/>
        <a:lstStyle/>
        <a:p>
          <a:endParaRPr lang="en-US"/>
        </a:p>
      </dgm:t>
    </dgm:pt>
    <dgm:pt modelId="{9C6AAE3D-2431-44D2-AC96-2B09B877200B}" type="pres">
      <dgm:prSet presAssocID="{CD1141A8-14DD-46C7-B2CB-B60EF3BB6B66}" presName="vert1" presStyleCnt="0"/>
      <dgm:spPr/>
    </dgm:pt>
  </dgm:ptLst>
  <dgm:cxnLst>
    <dgm:cxn modelId="{ABF80201-8F68-4AF7-BEB2-8892B823AB02}" srcId="{548AFFEE-CCFD-4C15-9C3C-EF30929B0C84}" destId="{CD1141A8-14DD-46C7-B2CB-B60EF3BB6B66}" srcOrd="3" destOrd="0" parTransId="{AB08EFA0-0CC0-4804-8672-42B75F34E7AD}" sibTransId="{BDC63525-899B-4CE1-91C1-572F2D4F85A0}"/>
    <dgm:cxn modelId="{907B314F-8A72-4F73-A018-5B8CFA9FFBAB}" type="presOf" srcId="{E65FABC0-CB69-44A5-B536-D4EE28B5E4FD}" destId="{3046E92A-C79E-4234-81E9-6B028995A213}" srcOrd="0" destOrd="0" presId="urn:microsoft.com/office/officeart/2008/layout/LinedList"/>
    <dgm:cxn modelId="{8F36EA4C-4A77-4D75-80A2-629D7E15F0E4}" type="presOf" srcId="{F2CC1896-5453-4832-85A4-BCD81E84270E}" destId="{0B2E6A43-9B78-4713-9FC8-A973FC25E766}" srcOrd="0" destOrd="0" presId="urn:microsoft.com/office/officeart/2008/layout/LinedList"/>
    <dgm:cxn modelId="{6329BB1C-B1E3-44FD-8366-C6512D6F9E30}" srcId="{548AFFEE-CCFD-4C15-9C3C-EF30929B0C84}" destId="{F2CC1896-5453-4832-85A4-BCD81E84270E}" srcOrd="2" destOrd="0" parTransId="{ACC4348D-8802-4D8C-B97D-D60FFCAF1246}" sibTransId="{CBEB1E5E-73F8-4C37-BF59-D3C4E879B338}"/>
    <dgm:cxn modelId="{F7362B90-464A-4915-8479-EEDEFA18742C}" type="presOf" srcId="{548AFFEE-CCFD-4C15-9C3C-EF30929B0C84}" destId="{28CADC78-D006-4A10-B8A8-23F0F43CC5F9}" srcOrd="0" destOrd="0" presId="urn:microsoft.com/office/officeart/2008/layout/LinedList"/>
    <dgm:cxn modelId="{E7C46A30-1949-41C4-90C5-5FC244D9A599}" type="presOf" srcId="{3F95ED56-7129-426F-870B-FF5C250A361E}" destId="{A9661EEA-71AA-4689-8791-8D319CDEC379}" srcOrd="0" destOrd="0" presId="urn:microsoft.com/office/officeart/2008/layout/LinedList"/>
    <dgm:cxn modelId="{C15BF006-6101-427B-8DEA-B6B40536D79F}" srcId="{548AFFEE-CCFD-4C15-9C3C-EF30929B0C84}" destId="{E65FABC0-CB69-44A5-B536-D4EE28B5E4FD}" srcOrd="0" destOrd="0" parTransId="{4DB9483F-38EF-4E0F-BF58-900C34B49F24}" sibTransId="{D9E3CDC2-4A98-4276-8986-2FCD3FB0BDE0}"/>
    <dgm:cxn modelId="{E9581DDB-400E-40CC-8F2D-108090DCA852}" srcId="{548AFFEE-CCFD-4C15-9C3C-EF30929B0C84}" destId="{3F95ED56-7129-426F-870B-FF5C250A361E}" srcOrd="1" destOrd="0" parTransId="{FAE5286A-9EEC-42C7-8FF1-84E1CC9F7802}" sibTransId="{A7AF5DFD-C53F-488F-9256-1D5E11AB6C0E}"/>
    <dgm:cxn modelId="{1FF0180F-838F-4019-8254-00176EDCAE99}" type="presOf" srcId="{CD1141A8-14DD-46C7-B2CB-B60EF3BB6B66}" destId="{F3E66FE9-8AEA-48EA-92CD-5AED05626B07}" srcOrd="0" destOrd="0" presId="urn:microsoft.com/office/officeart/2008/layout/LinedList"/>
    <dgm:cxn modelId="{0232A39F-DE26-45C6-A515-A75C64399F4B}" type="presParOf" srcId="{28CADC78-D006-4A10-B8A8-23F0F43CC5F9}" destId="{FC843477-17D4-4031-974B-68C0DC0434A6}" srcOrd="0" destOrd="0" presId="urn:microsoft.com/office/officeart/2008/layout/LinedList"/>
    <dgm:cxn modelId="{5AB4AB7B-E9DB-45E8-898D-E83485C4279D}" type="presParOf" srcId="{28CADC78-D006-4A10-B8A8-23F0F43CC5F9}" destId="{43AC4D76-7986-4DAB-89EB-4155C696EBFB}" srcOrd="1" destOrd="0" presId="urn:microsoft.com/office/officeart/2008/layout/LinedList"/>
    <dgm:cxn modelId="{28FAE179-9D98-4C9B-A05B-119DB7BD1D70}" type="presParOf" srcId="{43AC4D76-7986-4DAB-89EB-4155C696EBFB}" destId="{3046E92A-C79E-4234-81E9-6B028995A213}" srcOrd="0" destOrd="0" presId="urn:microsoft.com/office/officeart/2008/layout/LinedList"/>
    <dgm:cxn modelId="{ACD4C141-E958-4AAF-93F6-6E5079157D48}" type="presParOf" srcId="{43AC4D76-7986-4DAB-89EB-4155C696EBFB}" destId="{8189D0A2-5194-4F09-97A7-D0F993F9948D}" srcOrd="1" destOrd="0" presId="urn:microsoft.com/office/officeart/2008/layout/LinedList"/>
    <dgm:cxn modelId="{67983B34-44E2-4C05-8197-5F937C795957}" type="presParOf" srcId="{28CADC78-D006-4A10-B8A8-23F0F43CC5F9}" destId="{00E61CA8-08BC-4EE5-98CE-F2079353106F}" srcOrd="2" destOrd="0" presId="urn:microsoft.com/office/officeart/2008/layout/LinedList"/>
    <dgm:cxn modelId="{759AA5FD-EA32-47CD-AF99-614A7B63C484}" type="presParOf" srcId="{28CADC78-D006-4A10-B8A8-23F0F43CC5F9}" destId="{AA18EB0D-21EE-4468-A85D-A09914127118}" srcOrd="3" destOrd="0" presId="urn:microsoft.com/office/officeart/2008/layout/LinedList"/>
    <dgm:cxn modelId="{4412597C-8048-4DC4-A58D-CB580971E742}" type="presParOf" srcId="{AA18EB0D-21EE-4468-A85D-A09914127118}" destId="{A9661EEA-71AA-4689-8791-8D319CDEC379}" srcOrd="0" destOrd="0" presId="urn:microsoft.com/office/officeart/2008/layout/LinedList"/>
    <dgm:cxn modelId="{3882F5A3-99CA-400E-8B84-462843E87243}" type="presParOf" srcId="{AA18EB0D-21EE-4468-A85D-A09914127118}" destId="{2647AA87-FA5B-4C38-8D7F-489E65B739F4}" srcOrd="1" destOrd="0" presId="urn:microsoft.com/office/officeart/2008/layout/LinedList"/>
    <dgm:cxn modelId="{9A4BB0B2-0F4D-4C79-A7D6-F0784D7DBE81}" type="presParOf" srcId="{28CADC78-D006-4A10-B8A8-23F0F43CC5F9}" destId="{1E380328-7D04-4D34-BAC5-332D5247E283}" srcOrd="4" destOrd="0" presId="urn:microsoft.com/office/officeart/2008/layout/LinedList"/>
    <dgm:cxn modelId="{4A876F16-BE6D-450B-A161-5A2A968AF0B7}" type="presParOf" srcId="{28CADC78-D006-4A10-B8A8-23F0F43CC5F9}" destId="{9629799E-77BF-486A-8CDE-54619C3CAC1C}" srcOrd="5" destOrd="0" presId="urn:microsoft.com/office/officeart/2008/layout/LinedList"/>
    <dgm:cxn modelId="{B4D18943-B301-4CCB-BCE6-832BB7DD17D8}" type="presParOf" srcId="{9629799E-77BF-486A-8CDE-54619C3CAC1C}" destId="{0B2E6A43-9B78-4713-9FC8-A973FC25E766}" srcOrd="0" destOrd="0" presId="urn:microsoft.com/office/officeart/2008/layout/LinedList"/>
    <dgm:cxn modelId="{C9E55183-477F-4020-A909-2544C465C08B}" type="presParOf" srcId="{9629799E-77BF-486A-8CDE-54619C3CAC1C}" destId="{7BEB4BF1-322F-4DBD-84AB-B6FAFDC3596B}" srcOrd="1" destOrd="0" presId="urn:microsoft.com/office/officeart/2008/layout/LinedList"/>
    <dgm:cxn modelId="{70DD9034-E000-4B48-B403-475B40B9F712}" type="presParOf" srcId="{28CADC78-D006-4A10-B8A8-23F0F43CC5F9}" destId="{6BD5F5D4-5D7B-4790-9859-34065A0F8397}" srcOrd="6" destOrd="0" presId="urn:microsoft.com/office/officeart/2008/layout/LinedList"/>
    <dgm:cxn modelId="{752165AA-9FB1-479E-B2D7-FEECD6C58486}" type="presParOf" srcId="{28CADC78-D006-4A10-B8A8-23F0F43CC5F9}" destId="{4172328A-AB1D-4E22-8DB7-DB5EBF0B114D}" srcOrd="7" destOrd="0" presId="urn:microsoft.com/office/officeart/2008/layout/LinedList"/>
    <dgm:cxn modelId="{28623FC6-5CE3-4A35-9D77-C68A605EEF2C}" type="presParOf" srcId="{4172328A-AB1D-4E22-8DB7-DB5EBF0B114D}" destId="{F3E66FE9-8AEA-48EA-92CD-5AED05626B07}" srcOrd="0" destOrd="0" presId="urn:microsoft.com/office/officeart/2008/layout/LinedList"/>
    <dgm:cxn modelId="{FDBD69C5-9F76-4467-9747-18D54C38A9D6}" type="presParOf" srcId="{4172328A-AB1D-4E22-8DB7-DB5EBF0B114D}" destId="{9C6AAE3D-2431-44D2-AC96-2B09B87720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F05EB-FC02-4FFF-8F05-EED3544031F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0BCF68-6BB3-47FF-A1B8-398B6DEC5EC6}">
      <dgm:prSet phldrT="[Texto]"/>
      <dgm:spPr/>
      <dgm:t>
        <a:bodyPr/>
        <a:lstStyle/>
        <a:p>
          <a:r>
            <a:rPr lang="es-EC" dirty="0" smtClean="0"/>
            <a:t>20% nivel de ventas</a:t>
          </a:r>
          <a:endParaRPr lang="en-US" dirty="0"/>
        </a:p>
      </dgm:t>
    </dgm:pt>
    <dgm:pt modelId="{0E2FE72C-B242-4FED-B3E1-BE3B15DBA7FF}" type="parTrans" cxnId="{B01ED2A9-B450-4162-B608-C3D33A2E9D7B}">
      <dgm:prSet/>
      <dgm:spPr/>
      <dgm:t>
        <a:bodyPr/>
        <a:lstStyle/>
        <a:p>
          <a:endParaRPr lang="en-US"/>
        </a:p>
      </dgm:t>
    </dgm:pt>
    <dgm:pt modelId="{D6020017-C76F-444C-8B2C-90E00C113EA2}" type="sibTrans" cxnId="{B01ED2A9-B450-4162-B608-C3D33A2E9D7B}">
      <dgm:prSet/>
      <dgm:spPr/>
      <dgm:t>
        <a:bodyPr/>
        <a:lstStyle/>
        <a:p>
          <a:endParaRPr lang="en-US"/>
        </a:p>
      </dgm:t>
    </dgm:pt>
    <dgm:pt modelId="{789FA960-B6B5-431D-B4F1-F086EBF894EB}">
      <dgm:prSet phldrT="[Texto]"/>
      <dgm:spPr/>
      <dgm:t>
        <a:bodyPr/>
        <a:lstStyle/>
        <a:p>
          <a:r>
            <a:rPr lang="es-EC" dirty="0" smtClean="0"/>
            <a:t>Incorporar elementos de marketing experiencial</a:t>
          </a:r>
          <a:endParaRPr lang="en-US" dirty="0"/>
        </a:p>
      </dgm:t>
    </dgm:pt>
    <dgm:pt modelId="{7583AEC3-F0EB-48C7-AB92-A864DC362CE0}" type="parTrans" cxnId="{39436FFD-B44D-4504-A927-37D01D01B7A6}">
      <dgm:prSet/>
      <dgm:spPr/>
      <dgm:t>
        <a:bodyPr/>
        <a:lstStyle/>
        <a:p>
          <a:endParaRPr lang="en-US"/>
        </a:p>
      </dgm:t>
    </dgm:pt>
    <dgm:pt modelId="{F9DC5A13-0D28-409B-AB34-663BE785B7E5}" type="sibTrans" cxnId="{39436FFD-B44D-4504-A927-37D01D01B7A6}">
      <dgm:prSet/>
      <dgm:spPr/>
      <dgm:t>
        <a:bodyPr/>
        <a:lstStyle/>
        <a:p>
          <a:endParaRPr lang="en-US"/>
        </a:p>
      </dgm:t>
    </dgm:pt>
    <dgm:pt modelId="{BE67CA71-7643-42D9-9F43-27330B983E0F}">
      <dgm:prSet phldrT="[Texto]"/>
      <dgm:spPr/>
      <dgm:t>
        <a:bodyPr/>
        <a:lstStyle/>
        <a:p>
          <a:r>
            <a:rPr lang="es-EC" dirty="0" smtClean="0"/>
            <a:t>Fidelizar clientes para mantener niveles de ventas.</a:t>
          </a:r>
          <a:endParaRPr lang="en-US" dirty="0"/>
        </a:p>
      </dgm:t>
    </dgm:pt>
    <dgm:pt modelId="{CF2502CD-0810-4376-9FEE-E983D1BC6710}" type="parTrans" cxnId="{D1F76541-3F5F-4472-A285-4D684FE5E32B}">
      <dgm:prSet/>
      <dgm:spPr/>
      <dgm:t>
        <a:bodyPr/>
        <a:lstStyle/>
        <a:p>
          <a:endParaRPr lang="en-US"/>
        </a:p>
      </dgm:t>
    </dgm:pt>
    <dgm:pt modelId="{4DF18598-48A5-4050-89D3-7731474D1B73}" type="sibTrans" cxnId="{D1F76541-3F5F-4472-A285-4D684FE5E32B}">
      <dgm:prSet/>
      <dgm:spPr/>
      <dgm:t>
        <a:bodyPr/>
        <a:lstStyle/>
        <a:p>
          <a:endParaRPr lang="en-US"/>
        </a:p>
      </dgm:t>
    </dgm:pt>
    <dgm:pt modelId="{62FD9673-562F-4F78-9D8F-FECB0C568F68}" type="pres">
      <dgm:prSet presAssocID="{132F05EB-FC02-4FFF-8F05-EED3544031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1C4773-5EF7-4DF4-91A8-F79227C21AAA}" type="pres">
      <dgm:prSet presAssocID="{6D0BCF68-6BB3-47FF-A1B8-398B6DEC5EC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AD25CC-1628-41B2-8180-41996E2D993A}" type="pres">
      <dgm:prSet presAssocID="{D6020017-C76F-444C-8B2C-90E00C113EA2}" presName="space" presStyleCnt="0"/>
      <dgm:spPr/>
    </dgm:pt>
    <dgm:pt modelId="{CC835600-6A98-445C-A7B2-2F0E441B0C67}" type="pres">
      <dgm:prSet presAssocID="{789FA960-B6B5-431D-B4F1-F086EBF894E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E3C7CC-B5C8-4713-9501-C6C2C9ABE70E}" type="pres">
      <dgm:prSet presAssocID="{F9DC5A13-0D28-409B-AB34-663BE785B7E5}" presName="space" presStyleCnt="0"/>
      <dgm:spPr/>
    </dgm:pt>
    <dgm:pt modelId="{7DAF6F7D-7605-4693-8201-581552CD9A9E}" type="pres">
      <dgm:prSet presAssocID="{BE67CA71-7643-42D9-9F43-27330B983E0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3F1D4-1884-4054-BEC8-2D7EA10382C4}" type="presOf" srcId="{132F05EB-FC02-4FFF-8F05-EED3544031FD}" destId="{62FD9673-562F-4F78-9D8F-FECB0C568F68}" srcOrd="0" destOrd="0" presId="urn:microsoft.com/office/officeart/2005/8/layout/venn3"/>
    <dgm:cxn modelId="{BCAB6FA2-7C45-4D79-9D1E-E5B96AC2398B}" type="presOf" srcId="{BE67CA71-7643-42D9-9F43-27330B983E0F}" destId="{7DAF6F7D-7605-4693-8201-581552CD9A9E}" srcOrd="0" destOrd="0" presId="urn:microsoft.com/office/officeart/2005/8/layout/venn3"/>
    <dgm:cxn modelId="{DA0FAB8D-1FEE-4C12-8340-ECCB897E16E6}" type="presOf" srcId="{789FA960-B6B5-431D-B4F1-F086EBF894EB}" destId="{CC835600-6A98-445C-A7B2-2F0E441B0C67}" srcOrd="0" destOrd="0" presId="urn:microsoft.com/office/officeart/2005/8/layout/venn3"/>
    <dgm:cxn modelId="{39436FFD-B44D-4504-A927-37D01D01B7A6}" srcId="{132F05EB-FC02-4FFF-8F05-EED3544031FD}" destId="{789FA960-B6B5-431D-B4F1-F086EBF894EB}" srcOrd="1" destOrd="0" parTransId="{7583AEC3-F0EB-48C7-AB92-A864DC362CE0}" sibTransId="{F9DC5A13-0D28-409B-AB34-663BE785B7E5}"/>
    <dgm:cxn modelId="{3495C04B-7189-4D81-A61E-B6BC2013630A}" type="presOf" srcId="{6D0BCF68-6BB3-47FF-A1B8-398B6DEC5EC6}" destId="{7C1C4773-5EF7-4DF4-91A8-F79227C21AAA}" srcOrd="0" destOrd="0" presId="urn:microsoft.com/office/officeart/2005/8/layout/venn3"/>
    <dgm:cxn modelId="{B01ED2A9-B450-4162-B608-C3D33A2E9D7B}" srcId="{132F05EB-FC02-4FFF-8F05-EED3544031FD}" destId="{6D0BCF68-6BB3-47FF-A1B8-398B6DEC5EC6}" srcOrd="0" destOrd="0" parTransId="{0E2FE72C-B242-4FED-B3E1-BE3B15DBA7FF}" sibTransId="{D6020017-C76F-444C-8B2C-90E00C113EA2}"/>
    <dgm:cxn modelId="{D1F76541-3F5F-4472-A285-4D684FE5E32B}" srcId="{132F05EB-FC02-4FFF-8F05-EED3544031FD}" destId="{BE67CA71-7643-42D9-9F43-27330B983E0F}" srcOrd="2" destOrd="0" parTransId="{CF2502CD-0810-4376-9FEE-E983D1BC6710}" sibTransId="{4DF18598-48A5-4050-89D3-7731474D1B73}"/>
    <dgm:cxn modelId="{8AE3BCBB-93B1-4BA1-B41B-7812EB1CAF24}" type="presParOf" srcId="{62FD9673-562F-4F78-9D8F-FECB0C568F68}" destId="{7C1C4773-5EF7-4DF4-91A8-F79227C21AAA}" srcOrd="0" destOrd="0" presId="urn:microsoft.com/office/officeart/2005/8/layout/venn3"/>
    <dgm:cxn modelId="{F901CE9F-BE1C-4191-86FE-CBD8E9DE5893}" type="presParOf" srcId="{62FD9673-562F-4F78-9D8F-FECB0C568F68}" destId="{E0AD25CC-1628-41B2-8180-41996E2D993A}" srcOrd="1" destOrd="0" presId="urn:microsoft.com/office/officeart/2005/8/layout/venn3"/>
    <dgm:cxn modelId="{3717F2AA-5D85-49E2-AEA2-C5A310F8CD87}" type="presParOf" srcId="{62FD9673-562F-4F78-9D8F-FECB0C568F68}" destId="{CC835600-6A98-445C-A7B2-2F0E441B0C67}" srcOrd="2" destOrd="0" presId="urn:microsoft.com/office/officeart/2005/8/layout/venn3"/>
    <dgm:cxn modelId="{0C189AF5-AE9D-4A71-8B9D-20864ACC92BC}" type="presParOf" srcId="{62FD9673-562F-4F78-9D8F-FECB0C568F68}" destId="{C5E3C7CC-B5C8-4713-9501-C6C2C9ABE70E}" srcOrd="3" destOrd="0" presId="urn:microsoft.com/office/officeart/2005/8/layout/venn3"/>
    <dgm:cxn modelId="{8FB69479-0291-4811-A172-A9190F99EEB8}" type="presParOf" srcId="{62FD9673-562F-4F78-9D8F-FECB0C568F68}" destId="{7DAF6F7D-7605-4693-8201-581552CD9A9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4D8AD-591D-4ACE-8E14-C610BCA3EDA0}">
      <dsp:nvSpPr>
        <dsp:cNvPr id="0" name=""/>
        <dsp:cNvSpPr/>
      </dsp:nvSpPr>
      <dsp:spPr>
        <a:xfrm>
          <a:off x="2772" y="2434"/>
          <a:ext cx="2424170" cy="24241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410" tIns="24130" rIns="13341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79%  Empresas Servicios</a:t>
          </a:r>
          <a:endParaRPr lang="en-US" sz="1900" kern="1200" dirty="0"/>
        </a:p>
      </dsp:txBody>
      <dsp:txXfrm>
        <a:off x="357783" y="357445"/>
        <a:ext cx="1714148" cy="1714148"/>
      </dsp:txXfrm>
    </dsp:sp>
    <dsp:sp modelId="{E0A52F91-668E-4EC6-BDE2-08E5E6ABDC41}">
      <dsp:nvSpPr>
        <dsp:cNvPr id="0" name=""/>
        <dsp:cNvSpPr/>
      </dsp:nvSpPr>
      <dsp:spPr>
        <a:xfrm>
          <a:off x="1942109" y="2434"/>
          <a:ext cx="2424170" cy="24241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410" tIns="24130" rIns="13341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 21%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Hoteles y Restaurantes</a:t>
          </a:r>
          <a:endParaRPr lang="en-US" sz="1900" kern="1200" dirty="0"/>
        </a:p>
      </dsp:txBody>
      <dsp:txXfrm>
        <a:off x="2297120" y="357445"/>
        <a:ext cx="1714148" cy="1714148"/>
      </dsp:txXfrm>
    </dsp:sp>
    <dsp:sp modelId="{A02C76DB-359B-4D48-A6EC-8D4C9971BBF4}">
      <dsp:nvSpPr>
        <dsp:cNvPr id="0" name=""/>
        <dsp:cNvSpPr/>
      </dsp:nvSpPr>
      <dsp:spPr>
        <a:xfrm>
          <a:off x="3881445" y="2434"/>
          <a:ext cx="2424170" cy="24241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410" tIns="24130" rIns="13341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 Pichincha y Guayas, se centraliza 95% producción generada en el país.</a:t>
          </a:r>
          <a:endParaRPr lang="en-US" sz="1900" kern="1200" dirty="0"/>
        </a:p>
      </dsp:txBody>
      <dsp:txXfrm>
        <a:off x="4236456" y="357445"/>
        <a:ext cx="1714148" cy="1714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E3CC3-4CC3-4AA6-A95F-434CB3D7D133}">
      <dsp:nvSpPr>
        <dsp:cNvPr id="0" name=""/>
        <dsp:cNvSpPr/>
      </dsp:nvSpPr>
      <dsp:spPr>
        <a:xfrm>
          <a:off x="-4973247" y="-762012"/>
          <a:ext cx="5922936" cy="5922936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1FFCF-EBD1-44E9-8ABE-E03A653DBE56}">
      <dsp:nvSpPr>
        <dsp:cNvPr id="0" name=""/>
        <dsp:cNvSpPr/>
      </dsp:nvSpPr>
      <dsp:spPr>
        <a:xfrm>
          <a:off x="610797" y="439891"/>
          <a:ext cx="4865209" cy="8797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3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¿De qué manera se puede medir la satisfacción del cliente a través del marketing experiencial?</a:t>
          </a:r>
          <a:endParaRPr lang="en-US" sz="1400" kern="1200" dirty="0" smtClean="0"/>
        </a:p>
      </dsp:txBody>
      <dsp:txXfrm>
        <a:off x="610797" y="439891"/>
        <a:ext cx="4865209" cy="879782"/>
      </dsp:txXfrm>
    </dsp:sp>
    <dsp:sp modelId="{EC40F679-416E-4B51-8A96-2700FBF75E3E}">
      <dsp:nvSpPr>
        <dsp:cNvPr id="0" name=""/>
        <dsp:cNvSpPr/>
      </dsp:nvSpPr>
      <dsp:spPr>
        <a:xfrm>
          <a:off x="60933" y="329918"/>
          <a:ext cx="1099727" cy="109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174D9-C3B6-46E6-8C4A-1BB7D51FCCEB}">
      <dsp:nvSpPr>
        <dsp:cNvPr id="0" name=""/>
        <dsp:cNvSpPr/>
      </dsp:nvSpPr>
      <dsp:spPr>
        <a:xfrm>
          <a:off x="930598" y="1759564"/>
          <a:ext cx="4545408" cy="879782"/>
        </a:xfrm>
        <a:prstGeom prst="rect">
          <a:avLst/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3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¿Cuál de las dimensiones de la satisfacción del cliente es la más importante y para qué?</a:t>
          </a:r>
          <a:endParaRPr lang="en-US" sz="1400" kern="1200" dirty="0" smtClean="0"/>
        </a:p>
      </dsp:txBody>
      <dsp:txXfrm>
        <a:off x="930598" y="1759564"/>
        <a:ext cx="4545408" cy="879782"/>
      </dsp:txXfrm>
    </dsp:sp>
    <dsp:sp modelId="{8D686701-8E69-49AC-BFFF-5ED64183F168}">
      <dsp:nvSpPr>
        <dsp:cNvPr id="0" name=""/>
        <dsp:cNvSpPr/>
      </dsp:nvSpPr>
      <dsp:spPr>
        <a:xfrm>
          <a:off x="380734" y="1649591"/>
          <a:ext cx="1099727" cy="109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67956"/>
              <a:satOff val="-126"/>
              <a:lumOff val="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E6D26-2F57-4485-BC6A-1BD21B652D43}">
      <dsp:nvSpPr>
        <dsp:cNvPr id="0" name=""/>
        <dsp:cNvSpPr/>
      </dsp:nvSpPr>
      <dsp:spPr>
        <a:xfrm>
          <a:off x="610797" y="3079237"/>
          <a:ext cx="4865209" cy="879782"/>
        </a:xfrm>
        <a:prstGeom prst="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3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¿Qué diferencia existe en el sector gastronómico con otros sectores, en relación a las estrategias de marketing utilizadas para mejorar la satisfacción del cliente?</a:t>
          </a:r>
          <a:endParaRPr lang="en-US" sz="1400" kern="1200" dirty="0"/>
        </a:p>
      </dsp:txBody>
      <dsp:txXfrm>
        <a:off x="610797" y="3079237"/>
        <a:ext cx="4865209" cy="879782"/>
      </dsp:txXfrm>
    </dsp:sp>
    <dsp:sp modelId="{EE8B2CEE-B792-4C65-B844-571EAE955974}">
      <dsp:nvSpPr>
        <dsp:cNvPr id="0" name=""/>
        <dsp:cNvSpPr/>
      </dsp:nvSpPr>
      <dsp:spPr>
        <a:xfrm>
          <a:off x="60933" y="2969264"/>
          <a:ext cx="1099727" cy="109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935912"/>
              <a:satOff val="-252"/>
              <a:lumOff val="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FA9AD-F7C3-4195-B044-72BFEC154F1E}">
      <dsp:nvSpPr>
        <dsp:cNvPr id="0" name=""/>
        <dsp:cNvSpPr/>
      </dsp:nvSpPr>
      <dsp:spPr>
        <a:xfrm>
          <a:off x="4678190" y="1089400"/>
          <a:ext cx="903417" cy="653072"/>
        </a:xfrm>
        <a:custGeom>
          <a:avLst/>
          <a:gdLst/>
          <a:ahLst/>
          <a:cxnLst/>
          <a:rect l="0" t="0" r="0" b="0"/>
          <a:pathLst>
            <a:path>
              <a:moveTo>
                <a:pt x="903417" y="0"/>
              </a:moveTo>
              <a:lnTo>
                <a:pt x="903417" y="653072"/>
              </a:lnTo>
              <a:lnTo>
                <a:pt x="0" y="65307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1EDE5-2D2D-4899-AF53-205FA346B50B}">
      <dsp:nvSpPr>
        <dsp:cNvPr id="0" name=""/>
        <dsp:cNvSpPr/>
      </dsp:nvSpPr>
      <dsp:spPr>
        <a:xfrm>
          <a:off x="5581608" y="1089400"/>
          <a:ext cx="3951089" cy="2002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180"/>
              </a:lnTo>
              <a:lnTo>
                <a:pt x="3951089" y="1774180"/>
              </a:lnTo>
              <a:lnTo>
                <a:pt x="3951089" y="20027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1CF07-C909-4821-AA37-99C18FD248FD}">
      <dsp:nvSpPr>
        <dsp:cNvPr id="0" name=""/>
        <dsp:cNvSpPr/>
      </dsp:nvSpPr>
      <dsp:spPr>
        <a:xfrm>
          <a:off x="5581608" y="1089400"/>
          <a:ext cx="1317029" cy="2002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180"/>
              </a:lnTo>
              <a:lnTo>
                <a:pt x="1317029" y="1774180"/>
              </a:lnTo>
              <a:lnTo>
                <a:pt x="1317029" y="20027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FEEFF-7776-4A1E-958D-F9BF80105703}">
      <dsp:nvSpPr>
        <dsp:cNvPr id="0" name=""/>
        <dsp:cNvSpPr/>
      </dsp:nvSpPr>
      <dsp:spPr>
        <a:xfrm>
          <a:off x="4264578" y="1089400"/>
          <a:ext cx="1317029" cy="2002756"/>
        </a:xfrm>
        <a:custGeom>
          <a:avLst/>
          <a:gdLst/>
          <a:ahLst/>
          <a:cxnLst/>
          <a:rect l="0" t="0" r="0" b="0"/>
          <a:pathLst>
            <a:path>
              <a:moveTo>
                <a:pt x="1317029" y="0"/>
              </a:moveTo>
              <a:lnTo>
                <a:pt x="1317029" y="1774180"/>
              </a:lnTo>
              <a:lnTo>
                <a:pt x="0" y="1774180"/>
              </a:lnTo>
              <a:lnTo>
                <a:pt x="0" y="20027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4170E-339F-4A63-9D36-0C6C8DE20349}">
      <dsp:nvSpPr>
        <dsp:cNvPr id="0" name=""/>
        <dsp:cNvSpPr/>
      </dsp:nvSpPr>
      <dsp:spPr>
        <a:xfrm>
          <a:off x="1630518" y="1089400"/>
          <a:ext cx="3951089" cy="2002756"/>
        </a:xfrm>
        <a:custGeom>
          <a:avLst/>
          <a:gdLst/>
          <a:ahLst/>
          <a:cxnLst/>
          <a:rect l="0" t="0" r="0" b="0"/>
          <a:pathLst>
            <a:path>
              <a:moveTo>
                <a:pt x="3951089" y="0"/>
              </a:moveTo>
              <a:lnTo>
                <a:pt x="3951089" y="1774180"/>
              </a:lnTo>
              <a:lnTo>
                <a:pt x="0" y="1774180"/>
              </a:lnTo>
              <a:lnTo>
                <a:pt x="0" y="200275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FE61-29B9-46A1-801E-AFB574F30FEA}">
      <dsp:nvSpPr>
        <dsp:cNvPr id="0" name=""/>
        <dsp:cNvSpPr/>
      </dsp:nvSpPr>
      <dsp:spPr>
        <a:xfrm>
          <a:off x="5037380" y="946"/>
          <a:ext cx="1088454" cy="108845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157E7-546D-4FB6-A8E9-2C03F65195DE}">
      <dsp:nvSpPr>
        <dsp:cNvPr id="0" name=""/>
        <dsp:cNvSpPr/>
      </dsp:nvSpPr>
      <dsp:spPr>
        <a:xfrm>
          <a:off x="5037380" y="946"/>
          <a:ext cx="1088454" cy="108845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72B5A-EE79-4F22-8530-1756D6EB29BA}">
      <dsp:nvSpPr>
        <dsp:cNvPr id="0" name=""/>
        <dsp:cNvSpPr/>
      </dsp:nvSpPr>
      <dsp:spPr>
        <a:xfrm>
          <a:off x="4493153" y="196868"/>
          <a:ext cx="2176908" cy="69661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Franklin Gothic Book" panose="020B0503020102020204" pitchFamily="34" charset="0"/>
            </a:rPr>
            <a:t>Tipología de la Investigación</a:t>
          </a:r>
          <a:endParaRPr lang="en-US" sz="1800" kern="1200" dirty="0">
            <a:latin typeface="Franklin Gothic Book" panose="020B0503020102020204" pitchFamily="34" charset="0"/>
          </a:endParaRPr>
        </a:p>
      </dsp:txBody>
      <dsp:txXfrm>
        <a:off x="4493153" y="196868"/>
        <a:ext cx="2176908" cy="696610"/>
      </dsp:txXfrm>
    </dsp:sp>
    <dsp:sp modelId="{C082AD3A-0B6D-446C-BEFA-038875A67734}">
      <dsp:nvSpPr>
        <dsp:cNvPr id="0" name=""/>
        <dsp:cNvSpPr/>
      </dsp:nvSpPr>
      <dsp:spPr>
        <a:xfrm>
          <a:off x="1086291" y="3092157"/>
          <a:ext cx="1088454" cy="108845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DF11E-D244-406E-9C5B-2F67D7D3B047}">
      <dsp:nvSpPr>
        <dsp:cNvPr id="0" name=""/>
        <dsp:cNvSpPr/>
      </dsp:nvSpPr>
      <dsp:spPr>
        <a:xfrm>
          <a:off x="1086291" y="3092157"/>
          <a:ext cx="1088454" cy="108845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375FD-FB6B-4530-A43F-0EA6A9EA3CFC}">
      <dsp:nvSpPr>
        <dsp:cNvPr id="0" name=""/>
        <dsp:cNvSpPr/>
      </dsp:nvSpPr>
      <dsp:spPr>
        <a:xfrm>
          <a:off x="542063" y="3288078"/>
          <a:ext cx="2176908" cy="69661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Franklin Gothic Book" panose="020B0503020102020204" pitchFamily="34" charset="0"/>
            </a:rPr>
            <a:t>Por las fuentes de información: de Campo</a:t>
          </a:r>
          <a:endParaRPr lang="en-US" sz="1500" kern="1200" dirty="0">
            <a:latin typeface="Franklin Gothic Book" panose="020B0503020102020204" pitchFamily="34" charset="0"/>
          </a:endParaRPr>
        </a:p>
      </dsp:txBody>
      <dsp:txXfrm>
        <a:off x="542063" y="3288078"/>
        <a:ext cx="2176908" cy="696610"/>
      </dsp:txXfrm>
    </dsp:sp>
    <dsp:sp modelId="{47442224-F327-4C01-94C9-4D2C12F7D3E3}">
      <dsp:nvSpPr>
        <dsp:cNvPr id="0" name=""/>
        <dsp:cNvSpPr/>
      </dsp:nvSpPr>
      <dsp:spPr>
        <a:xfrm>
          <a:off x="3720350" y="3092157"/>
          <a:ext cx="1088454" cy="108845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CCB74-6D8C-4787-8B40-724442235633}">
      <dsp:nvSpPr>
        <dsp:cNvPr id="0" name=""/>
        <dsp:cNvSpPr/>
      </dsp:nvSpPr>
      <dsp:spPr>
        <a:xfrm>
          <a:off x="3720350" y="3092157"/>
          <a:ext cx="1088454" cy="108845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AAB67-1578-4672-8CB5-B1C62CD3CAE7}">
      <dsp:nvSpPr>
        <dsp:cNvPr id="0" name=""/>
        <dsp:cNvSpPr/>
      </dsp:nvSpPr>
      <dsp:spPr>
        <a:xfrm>
          <a:off x="3176123" y="3288078"/>
          <a:ext cx="2176908" cy="69661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Franklin Gothic Book" panose="020B0503020102020204" pitchFamily="34" charset="0"/>
            </a:rPr>
            <a:t>Por las unidades de análisis: in situ</a:t>
          </a:r>
          <a:endParaRPr lang="en-US" sz="1500" kern="1200" dirty="0">
            <a:latin typeface="Franklin Gothic Book" panose="020B0503020102020204" pitchFamily="34" charset="0"/>
          </a:endParaRPr>
        </a:p>
      </dsp:txBody>
      <dsp:txXfrm>
        <a:off x="3176123" y="3288078"/>
        <a:ext cx="2176908" cy="696610"/>
      </dsp:txXfrm>
    </dsp:sp>
    <dsp:sp modelId="{4F2B9C33-A81D-43D0-8452-D428AD5528B4}">
      <dsp:nvSpPr>
        <dsp:cNvPr id="0" name=""/>
        <dsp:cNvSpPr/>
      </dsp:nvSpPr>
      <dsp:spPr>
        <a:xfrm>
          <a:off x="6354410" y="3092157"/>
          <a:ext cx="1088454" cy="108845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A1E1D-5B00-48CC-9700-F146C2323165}">
      <dsp:nvSpPr>
        <dsp:cNvPr id="0" name=""/>
        <dsp:cNvSpPr/>
      </dsp:nvSpPr>
      <dsp:spPr>
        <a:xfrm>
          <a:off x="6354410" y="3092157"/>
          <a:ext cx="1088454" cy="108845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0E9D9-A779-4930-9E7D-D7BB2C565BEC}">
      <dsp:nvSpPr>
        <dsp:cNvPr id="0" name=""/>
        <dsp:cNvSpPr/>
      </dsp:nvSpPr>
      <dsp:spPr>
        <a:xfrm>
          <a:off x="5810183" y="3288078"/>
          <a:ext cx="2176908" cy="69661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810183" y="3288078"/>
        <a:ext cx="2176908" cy="696610"/>
      </dsp:txXfrm>
    </dsp:sp>
    <dsp:sp modelId="{292B05C8-80CB-4AE0-BC5F-A24F05E85038}">
      <dsp:nvSpPr>
        <dsp:cNvPr id="0" name=""/>
        <dsp:cNvSpPr/>
      </dsp:nvSpPr>
      <dsp:spPr>
        <a:xfrm>
          <a:off x="8988470" y="3092157"/>
          <a:ext cx="1088454" cy="108845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DE503-00E8-4FCA-AA51-DC426658B672}">
      <dsp:nvSpPr>
        <dsp:cNvPr id="0" name=""/>
        <dsp:cNvSpPr/>
      </dsp:nvSpPr>
      <dsp:spPr>
        <a:xfrm>
          <a:off x="8988470" y="3092157"/>
          <a:ext cx="1088454" cy="108845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EA496-1147-4095-AE15-1B7D1CB13697}">
      <dsp:nvSpPr>
        <dsp:cNvPr id="0" name=""/>
        <dsp:cNvSpPr/>
      </dsp:nvSpPr>
      <dsp:spPr>
        <a:xfrm>
          <a:off x="8444243" y="3288078"/>
          <a:ext cx="2176908" cy="69661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Franklin Gothic Book" panose="020B0503020102020204" pitchFamily="34" charset="0"/>
            </a:rPr>
            <a:t>Por el control de las variables: no manipulación de variables.</a:t>
          </a:r>
          <a:endParaRPr lang="en-US" sz="1500" kern="1200" dirty="0">
            <a:latin typeface="Franklin Gothic Book" panose="020B0503020102020204" pitchFamily="34" charset="0"/>
          </a:endParaRPr>
        </a:p>
      </dsp:txBody>
      <dsp:txXfrm>
        <a:off x="8444243" y="3288078"/>
        <a:ext cx="2176908" cy="696610"/>
      </dsp:txXfrm>
    </dsp:sp>
    <dsp:sp modelId="{D503FDCD-4E85-4C52-94FF-1A700768BE09}">
      <dsp:nvSpPr>
        <dsp:cNvPr id="0" name=""/>
        <dsp:cNvSpPr/>
      </dsp:nvSpPr>
      <dsp:spPr>
        <a:xfrm>
          <a:off x="3720350" y="1546551"/>
          <a:ext cx="1088454" cy="108845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724B2-C74D-48FF-89DB-72307B26EAC6}">
      <dsp:nvSpPr>
        <dsp:cNvPr id="0" name=""/>
        <dsp:cNvSpPr/>
      </dsp:nvSpPr>
      <dsp:spPr>
        <a:xfrm>
          <a:off x="3720350" y="1546551"/>
          <a:ext cx="1088454" cy="108845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660F-C2C0-459C-8118-3F8F42C32FA1}">
      <dsp:nvSpPr>
        <dsp:cNvPr id="0" name=""/>
        <dsp:cNvSpPr/>
      </dsp:nvSpPr>
      <dsp:spPr>
        <a:xfrm>
          <a:off x="3176123" y="1742473"/>
          <a:ext cx="2176908" cy="69661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Franklin Gothic Book" panose="020B0503020102020204" pitchFamily="34" charset="0"/>
            </a:rPr>
            <a:t>Por su finalidad: Aplicada</a:t>
          </a:r>
          <a:endParaRPr lang="en-US" sz="1500" kern="1200" dirty="0">
            <a:latin typeface="Franklin Gothic Book" panose="020B0503020102020204" pitchFamily="34" charset="0"/>
          </a:endParaRPr>
        </a:p>
      </dsp:txBody>
      <dsp:txXfrm>
        <a:off x="3176123" y="1742473"/>
        <a:ext cx="2176908" cy="696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43477-17D4-4031-974B-68C0DC0434A6}">
      <dsp:nvSpPr>
        <dsp:cNvPr id="0" name=""/>
        <dsp:cNvSpPr/>
      </dsp:nvSpPr>
      <dsp:spPr>
        <a:xfrm>
          <a:off x="0" y="1881"/>
          <a:ext cx="718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6E92A-C79E-4234-81E9-6B028995A213}">
      <dsp:nvSpPr>
        <dsp:cNvPr id="0" name=""/>
        <dsp:cNvSpPr/>
      </dsp:nvSpPr>
      <dsp:spPr>
        <a:xfrm>
          <a:off x="0" y="1881"/>
          <a:ext cx="7181918" cy="1213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Franklin Gothic Book" panose="020B05030201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Franklin Gothic Book" panose="020B0503020102020204" pitchFamily="34" charset="0"/>
            </a:rPr>
            <a:t>H1. </a:t>
          </a:r>
          <a:r>
            <a:rPr lang="es-EC" sz="1800" kern="1200" dirty="0" smtClean="0">
              <a:latin typeface="Franklin Gothic Book" panose="020B0503020102020204" pitchFamily="34" charset="0"/>
            </a:rPr>
            <a:t>Los establecimientos que incluyen en su servicio elementos temáticos son aquellos que reflejan un mayor nivel preferencia por parte de los consumidores tanto hombres como mujeres</a:t>
          </a:r>
          <a:r>
            <a:rPr lang="es-EC" sz="2000" kern="1200" dirty="0" smtClean="0">
              <a:latin typeface="Franklin Gothic Book" panose="020B0503020102020204" pitchFamily="34" charset="0"/>
            </a:rPr>
            <a:t>.</a:t>
          </a:r>
          <a:endParaRPr lang="es-CO" sz="6000" b="1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0" y="1881"/>
        <a:ext cx="7181918" cy="1213797"/>
      </dsp:txXfrm>
    </dsp:sp>
    <dsp:sp modelId="{00E61CA8-08BC-4EE5-98CE-F2079353106F}">
      <dsp:nvSpPr>
        <dsp:cNvPr id="0" name=""/>
        <dsp:cNvSpPr/>
      </dsp:nvSpPr>
      <dsp:spPr>
        <a:xfrm>
          <a:off x="0" y="1215678"/>
          <a:ext cx="7188939" cy="0"/>
        </a:xfrm>
        <a:prstGeom prst="line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5875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61EEA-71AA-4689-8791-8D319CDEC379}">
      <dsp:nvSpPr>
        <dsp:cNvPr id="0" name=""/>
        <dsp:cNvSpPr/>
      </dsp:nvSpPr>
      <dsp:spPr>
        <a:xfrm>
          <a:off x="0" y="1215678"/>
          <a:ext cx="7188939" cy="107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Franklin Gothic Book" panose="020B0503020102020204" pitchFamily="34" charset="0"/>
            </a:rPr>
            <a:t>H2. </a:t>
          </a:r>
          <a:r>
            <a:rPr lang="es-EC" sz="1800" kern="1200" dirty="0" smtClean="0">
              <a:latin typeface="Franklin Gothic Book" panose="020B0503020102020204" pitchFamily="34" charset="0"/>
            </a:rPr>
            <a:t>La experiencia del consumidor está relacionada directamente con la categoría del establecimiento. A una mejor categoría, mayor nivel de satisfacción.</a:t>
          </a:r>
          <a:endParaRPr lang="es-CO" sz="1800" kern="1200" dirty="0"/>
        </a:p>
      </dsp:txBody>
      <dsp:txXfrm>
        <a:off x="0" y="1215678"/>
        <a:ext cx="7188939" cy="1071870"/>
      </dsp:txXfrm>
    </dsp:sp>
    <dsp:sp modelId="{1E380328-7D04-4D34-BAC5-332D5247E283}">
      <dsp:nvSpPr>
        <dsp:cNvPr id="0" name=""/>
        <dsp:cNvSpPr/>
      </dsp:nvSpPr>
      <dsp:spPr>
        <a:xfrm>
          <a:off x="0" y="2287549"/>
          <a:ext cx="7188939" cy="0"/>
        </a:xfrm>
        <a:prstGeom prst="line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5875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6A43-9B78-4713-9FC8-A973FC25E766}">
      <dsp:nvSpPr>
        <dsp:cNvPr id="0" name=""/>
        <dsp:cNvSpPr/>
      </dsp:nvSpPr>
      <dsp:spPr>
        <a:xfrm>
          <a:off x="0" y="2287549"/>
          <a:ext cx="7188939" cy="107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Franklin Gothic Book" panose="020B0503020102020204" pitchFamily="34" charset="0"/>
            </a:rPr>
            <a:t>H3. </a:t>
          </a:r>
          <a:r>
            <a:rPr lang="es-EC" sz="1800" kern="1200" dirty="0" smtClean="0">
              <a:latin typeface="Franklin Gothic Book" panose="020B0503020102020204" pitchFamily="34" charset="0"/>
            </a:rPr>
            <a:t>Para los consumidores todos los factores presentes al momento de escoger una cafetería o restaurante, son importantes. </a:t>
          </a:r>
          <a:endParaRPr lang="es-CO" sz="1800" kern="1200" dirty="0"/>
        </a:p>
      </dsp:txBody>
      <dsp:txXfrm>
        <a:off x="0" y="2287549"/>
        <a:ext cx="7188939" cy="1071870"/>
      </dsp:txXfrm>
    </dsp:sp>
    <dsp:sp modelId="{6BD5F5D4-5D7B-4790-9859-34065A0F8397}">
      <dsp:nvSpPr>
        <dsp:cNvPr id="0" name=""/>
        <dsp:cNvSpPr/>
      </dsp:nvSpPr>
      <dsp:spPr>
        <a:xfrm>
          <a:off x="0" y="3359419"/>
          <a:ext cx="7188939" cy="0"/>
        </a:xfrm>
        <a:prstGeom prst="lin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66FE9-8AEA-48EA-92CD-5AED05626B07}">
      <dsp:nvSpPr>
        <dsp:cNvPr id="0" name=""/>
        <dsp:cNvSpPr/>
      </dsp:nvSpPr>
      <dsp:spPr>
        <a:xfrm>
          <a:off x="0" y="3359419"/>
          <a:ext cx="7123745" cy="1511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Franklin Gothic Book" panose="020B0503020102020204" pitchFamily="34" charset="0"/>
            </a:rPr>
            <a:t>H4</a:t>
          </a:r>
          <a:r>
            <a:rPr lang="es-EC" sz="1800" kern="1200" dirty="0" smtClean="0">
              <a:latin typeface="Franklin Gothic Book" panose="020B0503020102020204" pitchFamily="34" charset="0"/>
            </a:rPr>
            <a:t>. De las 5 dimensiones del modelo SERVQUAL, la que más otorga satisfacción al cliente es “los elementos tangibles”. </a:t>
          </a:r>
          <a:r>
            <a:rPr lang="es-EC" sz="2000" kern="1200" dirty="0" smtClean="0">
              <a:latin typeface="Franklin Gothic Book" panose="020B0503020102020204" pitchFamily="34" charset="0"/>
            </a:rPr>
            <a:t>. </a:t>
          </a:r>
          <a:endParaRPr lang="es-CO" sz="2000" kern="1200" dirty="0"/>
        </a:p>
      </dsp:txBody>
      <dsp:txXfrm>
        <a:off x="0" y="3359419"/>
        <a:ext cx="7123745" cy="1511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C4773-5EF7-4DF4-91A8-F79227C21AAA}">
      <dsp:nvSpPr>
        <dsp:cNvPr id="0" name=""/>
        <dsp:cNvSpPr/>
      </dsp:nvSpPr>
      <dsp:spPr>
        <a:xfrm>
          <a:off x="1942" y="75626"/>
          <a:ext cx="1698626" cy="16986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481" tIns="19050" rIns="9348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20% nivel de ventas</a:t>
          </a:r>
          <a:endParaRPr lang="en-US" sz="1500" kern="1200" dirty="0"/>
        </a:p>
      </dsp:txBody>
      <dsp:txXfrm>
        <a:off x="250700" y="324384"/>
        <a:ext cx="1201110" cy="1201110"/>
      </dsp:txXfrm>
    </dsp:sp>
    <dsp:sp modelId="{CC835600-6A98-445C-A7B2-2F0E441B0C67}">
      <dsp:nvSpPr>
        <dsp:cNvPr id="0" name=""/>
        <dsp:cNvSpPr/>
      </dsp:nvSpPr>
      <dsp:spPr>
        <a:xfrm>
          <a:off x="1360844" y="75626"/>
          <a:ext cx="1698626" cy="16986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481" tIns="19050" rIns="9348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Incorporar elementos de marketing experiencial</a:t>
          </a:r>
          <a:endParaRPr lang="en-US" sz="1500" kern="1200" dirty="0"/>
        </a:p>
      </dsp:txBody>
      <dsp:txXfrm>
        <a:off x="1609602" y="324384"/>
        <a:ext cx="1201110" cy="1201110"/>
      </dsp:txXfrm>
    </dsp:sp>
    <dsp:sp modelId="{7DAF6F7D-7605-4693-8201-581552CD9A9E}">
      <dsp:nvSpPr>
        <dsp:cNvPr id="0" name=""/>
        <dsp:cNvSpPr/>
      </dsp:nvSpPr>
      <dsp:spPr>
        <a:xfrm>
          <a:off x="2719745" y="75626"/>
          <a:ext cx="1698626" cy="16986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481" tIns="19050" rIns="9348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Fidelizar clientes para mantener niveles de ventas.</a:t>
          </a:r>
          <a:endParaRPr lang="en-US" sz="1500" kern="1200" dirty="0"/>
        </a:p>
      </dsp:txBody>
      <dsp:txXfrm>
        <a:off x="2968503" y="324384"/>
        <a:ext cx="1201110" cy="120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EC0E7-BE37-438A-964E-3518EF55717B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01A72-CECF-44BD-A37F-FD49EB326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1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2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2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6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7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8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4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3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3.xml"/><Relationship Id="rId5" Type="http://schemas.openxmlformats.org/officeDocument/2006/relationships/image" Target="../media/image13.emf"/><Relationship Id="rId4" Type="http://schemas.openxmlformats.org/officeDocument/2006/relationships/package" Target="../embeddings/Hoja_de_c_lculo_de_Microsoft_Excel3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chart" Target="../charts/chart5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chart" Target="../charts/chart6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package" Target="../embeddings/Documento_de_Microsoft_Word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package" Target="../embeddings/Documento_de_Microsoft_Word8.docx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png"/><Relationship Id="rId5" Type="http://schemas.openxmlformats.org/officeDocument/2006/relationships/image" Target="../media/image22.emf"/><Relationship Id="rId4" Type="http://schemas.openxmlformats.org/officeDocument/2006/relationships/package" Target="../embeddings/Documento_de_Microsoft_Word9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image" Target="../media/image24.emf"/><Relationship Id="rId4" Type="http://schemas.openxmlformats.org/officeDocument/2006/relationships/package" Target="../embeddings/Documento_de_Microsoft_Word10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package" Target="../embeddings/Documento_de_Microsoft_Word11.docx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Plan%20Operativo.docx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8.emf"/><Relationship Id="rId4" Type="http://schemas.openxmlformats.org/officeDocument/2006/relationships/diagramLayout" Target="../diagrams/layout5.xml"/><Relationship Id="rId9" Type="http://schemas.openxmlformats.org/officeDocument/2006/relationships/package" Target="../embeddings/Documento_de_Microsoft_Word12.doc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00723" y="2274849"/>
            <a:ext cx="11991278" cy="4195802"/>
          </a:xfrm>
        </p:spPr>
        <p:txBody>
          <a:bodyPr>
            <a:noAutofit/>
          </a:bodyPr>
          <a:lstStyle/>
          <a:p>
            <a:pPr algn="ctr"/>
            <a:r>
              <a:rPr lang="es-CO" sz="2000" b="1" cap="none" dirty="0" smtClean="0">
                <a:latin typeface="+mn-lt"/>
              </a:rPr>
              <a:t>DEPARTAMENTO DE CIENCIAS ECONÓMICAS, ADMINISTRATIVAS Y DE COMERCIO.</a:t>
            </a:r>
            <a:br>
              <a:rPr lang="es-CO" sz="2000" b="1" cap="none" dirty="0" smtClean="0">
                <a:latin typeface="+mn-lt"/>
              </a:rPr>
            </a:br>
            <a:r>
              <a:rPr lang="es-CO" sz="2000" b="1" cap="none" dirty="0" smtClean="0">
                <a:latin typeface="+mn-lt"/>
              </a:rPr>
              <a:t/>
            </a:r>
            <a:br>
              <a:rPr lang="es-CO" sz="2000" b="1" cap="none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CARRERA DE INGENIERÍA EN MERCADOTECNIA</a:t>
            </a:r>
            <a:r>
              <a:rPr lang="es-CO" sz="2000" b="1" dirty="0" smtClean="0">
                <a:latin typeface="+mn-lt"/>
              </a:rPr>
              <a:t/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/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TRABAJO DE TITULACIÓN PREVIO A LA OBTENCIÓN DEL TÍTULO DE:</a:t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INGENIERÍA EN MERCADOTECNIA</a:t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/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AUTOR:</a:t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NARVÁEZ VALVERDE, SARAH JOYCE</a:t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/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DIRECTOR:</a:t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ECO.BALLESTEROS TRUJILLO, LENIN ANTONIO</a:t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/>
            </a:r>
            <a:br>
              <a:rPr lang="es-CO" sz="2000" b="1" dirty="0" smtClean="0">
                <a:latin typeface="+mn-lt"/>
              </a:rPr>
            </a:br>
            <a:r>
              <a:rPr lang="es-CO" sz="2000" b="1" dirty="0" smtClean="0">
                <a:latin typeface="+mn-lt"/>
              </a:rPr>
              <a:t>SANGOLQUÍ, 2018</a:t>
            </a:r>
            <a:endParaRPr lang="es-CO" sz="2000" b="1" dirty="0">
              <a:latin typeface="+mn-lt"/>
            </a:endParaRPr>
          </a:p>
        </p:txBody>
      </p:sp>
      <p:pic>
        <p:nvPicPr>
          <p:cNvPr id="5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88" y="306661"/>
            <a:ext cx="6411764" cy="16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47730" y="2125014"/>
            <a:ext cx="2859109" cy="83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Marketing Experiencial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2949262" y="2273120"/>
            <a:ext cx="1429555" cy="5409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4726546" y="1893194"/>
            <a:ext cx="3928057" cy="162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Betnd Schmitt (2003</a:t>
            </a:r>
            <a:r>
              <a:rPr lang="es-EC" b="1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)</a:t>
            </a:r>
          </a:p>
          <a:p>
            <a:r>
              <a:rPr lang="es-EC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P</a:t>
            </a:r>
            <a:r>
              <a:rPr lang="es-EC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rimeros </a:t>
            </a:r>
            <a:r>
              <a:rPr lang="es-EC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autores en adoptar el término Marketing </a:t>
            </a:r>
            <a:r>
              <a:rPr lang="es-EC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Experiencial</a:t>
            </a:r>
          </a:p>
          <a:p>
            <a:r>
              <a:rPr lang="es-EC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relación de la marca con el cliente a través de la creación </a:t>
            </a:r>
            <a:r>
              <a:rPr lang="es-EC" i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de“Customer Experiencie”</a:t>
            </a:r>
            <a:endParaRPr lang="en-US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8564451" y="1893194"/>
            <a:ext cx="283335" cy="1867437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9002332" y="1777283"/>
            <a:ext cx="3013656" cy="207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1. </a:t>
            </a:r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Experiencia sensorial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2. E</a:t>
            </a:r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xperiencia </a:t>
            </a:r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emocional </a:t>
            </a:r>
          </a:p>
          <a:p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3. Experiencia física y estilo de vida </a:t>
            </a:r>
          </a:p>
          <a:p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4</a:t>
            </a:r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. E</a:t>
            </a:r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xperiencia </a:t>
            </a:r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cognitiva y </a:t>
            </a:r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creativa 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5. E</a:t>
            </a:r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xperiencia </a:t>
            </a:r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identidad </a:t>
            </a:r>
            <a:r>
              <a:rPr lang="es-EC" sz="16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Social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3488" y="4685763"/>
            <a:ext cx="2859109" cy="83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Satisfacción del Cliente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2949262" y="4695423"/>
            <a:ext cx="1429555" cy="54091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636394" y="4292957"/>
            <a:ext cx="3928057" cy="162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Philip Kotler, define la satisfacción del cliente como "el nivel del estado de ánimo de una persona que resulta de comparar el rendimiento percibido de un producto o servicio con sus expectativas</a:t>
            </a:r>
            <a:endParaRPr lang="en-US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002332" y="4067575"/>
            <a:ext cx="3013656" cy="207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Ostrom &amp; Iacobucci (1995) </a:t>
            </a:r>
            <a:endParaRPr lang="es-EC" sz="16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C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Afirmaron que la satisfacción del cliente se juzgaba mejor tras una compra, basada en la experiencia y teniendo en cuenta las cualidades y beneficios así como los costos y esfuerzos requeridos para realizar la compra.</a:t>
            </a:r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92428" y="2202287"/>
            <a:ext cx="3412902" cy="95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>
                <a:ln/>
                <a:solidFill>
                  <a:schemeClr val="accent3"/>
                </a:solidFill>
              </a:rPr>
              <a:t>Teoría de la Desconfirmación de Expectativas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02299" y="2009104"/>
            <a:ext cx="3928056" cy="1532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 el grado en el que el funcionamiento de un producto excede las expectativas del consumidor.</a:t>
            </a:r>
          </a:p>
          <a:p>
            <a:pPr algn="ctr"/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7997780" y="1957589"/>
            <a:ext cx="309093" cy="173864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8487177" y="2009104"/>
            <a:ext cx="3271234" cy="162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Kim, Magnusen, &amp; Kim (2014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Expectativas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Desempeño del producto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Experiencia del producto 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592428" y="4157729"/>
            <a:ext cx="3412902" cy="95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Modelos de medición de calidad del servicio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00789" y="4050406"/>
            <a:ext cx="2331076" cy="63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Modelo SERVQUAL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7972022" y="4050406"/>
            <a:ext cx="309093" cy="173864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4256467" y="4604199"/>
            <a:ext cx="3464417" cy="1171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Instrumento de apoyo , mejora , mide lo que el cliente espera de la organización.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3" name="Conector angular 12"/>
          <p:cNvCxnSpPr/>
          <p:nvPr/>
        </p:nvCxnSpPr>
        <p:spPr>
          <a:xfrm rot="10800000" flipV="1">
            <a:off x="2743200" y="4365938"/>
            <a:ext cx="2060620" cy="1423116"/>
          </a:xfrm>
          <a:prstGeom prst="bentConnector3">
            <a:avLst>
              <a:gd name="adj1" fmla="val 34375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41290" y="5190187"/>
            <a:ext cx="2260242" cy="922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rgbClr val="981010"/>
                </a:solidFill>
              </a:rPr>
              <a:t>EXPECTATIVAS VS PERCEPCIONES</a:t>
            </a:r>
            <a:endParaRPr lang="en-US" b="1" dirty="0">
              <a:ln/>
              <a:solidFill>
                <a:srgbClr val="98101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487177" y="4157729"/>
            <a:ext cx="3374265" cy="1725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Fiabilidad.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Capacidad de respuesta.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Seguridad.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Empatía.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Franklin Gothic Book" panose="020B0503020102020204" pitchFamily="34" charset="0"/>
              </a:rPr>
              <a:t>Elementos tangibles.</a:t>
            </a:r>
          </a:p>
          <a:p>
            <a:pPr algn="ctr"/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18995" r="20924" b="8658"/>
          <a:stretch/>
        </p:blipFill>
        <p:spPr bwMode="auto">
          <a:xfrm>
            <a:off x="1139781" y="115909"/>
            <a:ext cx="10006884" cy="62269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254580" y="6342845"/>
            <a:ext cx="3078051" cy="51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05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s-EC" sz="105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endParaRPr lang="es-EC" sz="105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C" sz="105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Ilustración </a:t>
            </a:r>
            <a:r>
              <a:rPr lang="es-EC" sz="1050" dirty="0">
                <a:solidFill>
                  <a:schemeClr val="tx1"/>
                </a:solidFill>
                <a:latin typeface="Franklin Gothic Book" panose="020B0503020102020204" pitchFamily="34" charset="0"/>
              </a:rPr>
              <a:t>3 Sistema de Variables</a:t>
            </a:r>
            <a:endParaRPr lang="en-US" sz="105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C" sz="1050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Autor: Sarah Narváez</a:t>
            </a:r>
            <a:endParaRPr lang="en-US" sz="105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es-EC" dirty="0"/>
              <a:t/>
            </a:r>
            <a:br>
              <a:rPr lang="es-EC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0" y="2452436"/>
            <a:ext cx="11584406" cy="24647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91127" y="770020"/>
            <a:ext cx="6027820" cy="89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Marco Metodológico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Metodológico</a:t>
            </a:r>
            <a:endParaRPr lang="en-U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21020"/>
              </p:ext>
            </p:extLst>
          </p:nvPr>
        </p:nvGraphicFramePr>
        <p:xfrm>
          <a:off x="266784" y="1894388"/>
          <a:ext cx="11163216" cy="41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533147" y="5197641"/>
            <a:ext cx="220177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Por el alcance: investigación correlacional</a:t>
            </a:r>
            <a:endParaRPr lang="en-US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Hipótesis</a:t>
            </a:r>
            <a:endParaRPr lang="es-CO" dirty="0"/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9821195"/>
              </p:ext>
            </p:extLst>
          </p:nvPr>
        </p:nvGraphicFramePr>
        <p:xfrm>
          <a:off x="523303" y="1985211"/>
          <a:ext cx="7188939" cy="4872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687775" y="1092554"/>
            <a:ext cx="5185744" cy="109597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ángulo 7"/>
          <p:cNvSpPr/>
          <p:nvPr/>
        </p:nvSpPr>
        <p:spPr>
          <a:xfrm>
            <a:off x="8168008" y="3392905"/>
            <a:ext cx="3453063" cy="12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H5</a:t>
            </a: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. Los consumidores jóvenes prefieren el ambiente del lugar sobre los otros elementos</a:t>
            </a:r>
            <a:r>
              <a:rPr lang="es-EC" sz="2800" dirty="0">
                <a:latin typeface="Franklin Gothic Book" panose="020B0503020102020204" pitchFamily="34" charset="0"/>
              </a:rPr>
              <a:t>.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Población y Muestra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927" t="20688" r="26283" b="20511"/>
          <a:stretch/>
        </p:blipFill>
        <p:spPr>
          <a:xfrm>
            <a:off x="158817" y="1898002"/>
            <a:ext cx="5967663" cy="43085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8817" y="6367193"/>
            <a:ext cx="5438274" cy="745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Ilustración 5 Segmentación</a:t>
            </a:r>
            <a:endParaRPr lang="en-US" sz="10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EC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Fuente: (INEC, Proyecciones Poblacionales , 2010-2020)</a:t>
            </a:r>
            <a:endParaRPr lang="en-US" sz="1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s-EC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(Encuesta </a:t>
            </a:r>
            <a:r>
              <a:rPr lang="es-EC" sz="1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de Estratificación </a:t>
            </a:r>
            <a:r>
              <a:rPr lang="es-EC" sz="1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 Nivel Socioeconómico , 2011</a:t>
            </a:r>
            <a:r>
              <a:rPr lang="es-EC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6882063" y="2045368"/>
            <a:ext cx="4273617" cy="745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800" b="1" dirty="0" smtClean="0">
                <a:ln/>
                <a:solidFill>
                  <a:schemeClr val="accent3"/>
                </a:solidFill>
              </a:rPr>
              <a:t>Cálculo de la Muestra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432" y="2951968"/>
            <a:ext cx="5791370" cy="2726937"/>
          </a:xfrm>
          <a:prstGeom prst="rect">
            <a:avLst/>
          </a:prstGeom>
        </p:spPr>
      </p:pic>
      <p:pic>
        <p:nvPicPr>
          <p:cNvPr id="11" name="Picture 2" descr="Resultado de imagen para esp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Aplicación del Método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709863" y="2201779"/>
            <a:ext cx="3910263" cy="79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>
                <a:ln/>
                <a:solidFill>
                  <a:schemeClr val="accent3"/>
                </a:solidFill>
                <a:latin typeface="Franklin Gothic Book" panose="020B0503020102020204" pitchFamily="34" charset="0"/>
              </a:rPr>
              <a:t>Instrumentos de recolección de información </a:t>
            </a:r>
            <a:endParaRPr lang="en-US" sz="2400" b="1" dirty="0">
              <a:ln/>
              <a:solidFill>
                <a:schemeClr val="accent3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9862" y="3284620"/>
            <a:ext cx="3681663" cy="1106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Cuestionario Estructurado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Escala de Likert: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1-7</a:t>
            </a:r>
          </a:p>
          <a:p>
            <a:pPr algn="ctr"/>
            <a:r>
              <a:rPr lang="es-EC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1(pésimo</a:t>
            </a:r>
            <a:r>
              <a:rPr lang="es-EC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)</a:t>
            </a:r>
            <a:r>
              <a:rPr lang="es-EC" sz="20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-7(Excelente</a:t>
            </a:r>
            <a:r>
              <a:rPr lang="es-EC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62337" y="2033337"/>
            <a:ext cx="6051884" cy="203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Para la elaboración del instrumento se consideró variables de estudio como las siguientes:</a:t>
            </a:r>
            <a:endParaRPr lang="en-US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Expectativas del consumidor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Calidad del servicio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Estímulos ambientales (entorno)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Lealtad de la experiencia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Estado emocional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02368" y="4728411"/>
            <a:ext cx="3489158" cy="95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>
                <a:ln/>
                <a:solidFill>
                  <a:schemeClr val="accent3"/>
                </a:solidFill>
              </a:rPr>
              <a:t>Técnicas de recolección de datos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53263" y="4620126"/>
            <a:ext cx="2899611" cy="78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rgbClr val="981010"/>
                </a:solidFill>
                <a:latin typeface="Franklin Gothic Book" panose="020B0503020102020204" pitchFamily="34" charset="0"/>
              </a:rPr>
              <a:t>75%  de la muestra (288 encuestas) </a:t>
            </a:r>
            <a:endParaRPr lang="en-US" sz="2000" b="1" dirty="0">
              <a:solidFill>
                <a:srgbClr val="98101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61947" y="4620126"/>
            <a:ext cx="2971800" cy="391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Sector “La Mariscal”</a:t>
            </a:r>
            <a:endParaRPr lang="en-US" sz="2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217568" y="5293895"/>
            <a:ext cx="3801979" cy="96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Av. Patria, Av. Orellana, Av. 6 de Diciembre, Av.10 de Agosto </a:t>
            </a:r>
            <a:endParaRPr lang="en-US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185610" y="5417218"/>
            <a:ext cx="2899611" cy="78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solidFill>
                  <a:srgbClr val="981010"/>
                </a:solidFill>
                <a:latin typeface="Franklin Gothic Book" panose="020B0503020102020204" pitchFamily="34" charset="0"/>
              </a:rPr>
              <a:t>25%  </a:t>
            </a:r>
            <a:r>
              <a:rPr lang="es-EC" sz="2000" b="1" dirty="0">
                <a:solidFill>
                  <a:srgbClr val="981010"/>
                </a:solidFill>
                <a:latin typeface="Franklin Gothic Book" panose="020B0503020102020204" pitchFamily="34" charset="0"/>
              </a:rPr>
              <a:t>de la muestra </a:t>
            </a:r>
            <a:r>
              <a:rPr lang="es-EC" sz="2000" b="1" dirty="0" smtClean="0">
                <a:solidFill>
                  <a:srgbClr val="981010"/>
                </a:solidFill>
                <a:latin typeface="Franklin Gothic Book" panose="020B0503020102020204" pitchFamily="34" charset="0"/>
              </a:rPr>
              <a:t>(96 </a:t>
            </a:r>
            <a:r>
              <a:rPr lang="es-EC" sz="2000" b="1" dirty="0">
                <a:solidFill>
                  <a:srgbClr val="981010"/>
                </a:solidFill>
                <a:latin typeface="Franklin Gothic Book" panose="020B0503020102020204" pitchFamily="34" charset="0"/>
              </a:rPr>
              <a:t>encuestas) </a:t>
            </a:r>
            <a:endParaRPr lang="en-US" sz="2000" b="1" dirty="0">
              <a:solidFill>
                <a:srgbClr val="98101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60" y="286603"/>
            <a:ext cx="8526006" cy="1444125"/>
          </a:xfrm>
        </p:spPr>
        <p:txBody>
          <a:bodyPr>
            <a:normAutofit fontScale="90000"/>
          </a:bodyPr>
          <a:lstStyle/>
          <a:p>
            <a:r>
              <a:rPr lang="es-EC" sz="36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z="36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z="36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r>
              <a:rPr lang="es-EC" sz="4400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es-EC" sz="4400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S" sz="2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Califique del 1 al 7 la importancia que tienen para usted los siguientes factores al momento de escoger una </a:t>
            </a:r>
            <a:r>
              <a:rPr lang="es-ES" sz="22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cafetería </a:t>
            </a:r>
            <a:r>
              <a:rPr lang="es-ES" sz="2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o restaurante</a:t>
            </a:r>
            <a:endParaRPr lang="en-US" sz="27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347695"/>
              </p:ext>
            </p:extLst>
          </p:nvPr>
        </p:nvGraphicFramePr>
        <p:xfrm>
          <a:off x="5022433" y="2263441"/>
          <a:ext cx="6900862" cy="443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Documento" r:id="rId3" imgW="5420246" imgH="3483634" progId="Word.Document.12">
                  <p:embed/>
                </p:oleObj>
              </mc:Choice>
              <mc:Fallback>
                <p:oleObj name="Documento" r:id="rId3" imgW="5420246" imgH="3483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2433" y="2263441"/>
                        <a:ext cx="6900862" cy="443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42242145"/>
              </p:ext>
            </p:extLst>
          </p:nvPr>
        </p:nvGraphicFramePr>
        <p:xfrm>
          <a:off x="-114300" y="1555332"/>
          <a:ext cx="6563226" cy="567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 flipV="1">
            <a:off x="9105363" y="5821251"/>
            <a:ext cx="2691685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9414456" y="5920182"/>
            <a:ext cx="1764406" cy="360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6              7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6287"/>
          </a:xfrm>
        </p:spPr>
        <p:txBody>
          <a:bodyPr>
            <a:normAutofit/>
          </a:bodyPr>
          <a:lstStyle/>
          <a:p>
            <a:r>
              <a:rPr lang="es-EC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C" sz="44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Resultados</a:t>
            </a:r>
            <a:endParaRPr lang="en-US" sz="44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24443"/>
              </p:ext>
            </p:extLst>
          </p:nvPr>
        </p:nvGraphicFramePr>
        <p:xfrm>
          <a:off x="5732295" y="2221592"/>
          <a:ext cx="6405212" cy="299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Documento" r:id="rId3" imgW="5420246" imgH="2534009" progId="Word.Document.12">
                  <p:embed/>
                </p:oleObj>
              </mc:Choice>
              <mc:Fallback>
                <p:oleObj name="Documento" r:id="rId3" imgW="5420246" imgH="25340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2295" y="2221592"/>
                        <a:ext cx="6405212" cy="2994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75679137"/>
              </p:ext>
            </p:extLst>
          </p:nvPr>
        </p:nvGraphicFramePr>
        <p:xfrm>
          <a:off x="0" y="1895893"/>
          <a:ext cx="6006515" cy="407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8954739" y="3643220"/>
            <a:ext cx="533451" cy="52953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774107" y="2497873"/>
            <a:ext cx="8361229" cy="2392073"/>
          </a:xfrm>
        </p:spPr>
        <p:txBody>
          <a:bodyPr>
            <a:normAutofit fontScale="90000"/>
          </a:bodyPr>
          <a:lstStyle/>
          <a:p>
            <a:r>
              <a:rPr lang="es-CO" sz="3100" b="1" dirty="0" smtClean="0"/>
              <a:t>“</a:t>
            </a:r>
            <a:r>
              <a:rPr lang="es-CO" sz="3100" b="1" dirty="0"/>
              <a:t>ESTUDIO DE LA SATISFACCIÓN DEL CLIENTE MEDIANTE EL ENFOQUE DEL MARKETING EXPERIENCIAL.CASO DE ESTUDIO:SECTOR GASTRONÓMICO DEL DISTRITO METROPOLITANO DE QUITO”</a:t>
            </a:r>
            <a:r>
              <a:rPr lang="es-CO" sz="4800" dirty="0">
                <a:latin typeface="Rockwell" panose="02060603020205020403" pitchFamily="18" charset="0"/>
              </a:rPr>
              <a:t/>
            </a:r>
            <a:br>
              <a:rPr lang="es-CO" sz="4800" dirty="0">
                <a:latin typeface="Rockwell" panose="02060603020205020403" pitchFamily="18" charset="0"/>
              </a:rPr>
            </a:br>
            <a:endParaRPr lang="es-CO" sz="4800" cap="none" dirty="0"/>
          </a:p>
        </p:txBody>
      </p:sp>
      <p:pic>
        <p:nvPicPr>
          <p:cNvPr id="7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66" y="474445"/>
            <a:ext cx="3826815" cy="9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pic>
        <p:nvPicPr>
          <p:cNvPr id="5" name="Picture 2" descr="Resultado de imagen para esp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69848"/>
              </p:ext>
            </p:extLst>
          </p:nvPr>
        </p:nvGraphicFramePr>
        <p:xfrm>
          <a:off x="6126480" y="2576334"/>
          <a:ext cx="5824162" cy="244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Hoja de cálculo" r:id="rId4" imgW="3991095" imgH="1676432" progId="Excel.Sheet.12">
                  <p:embed/>
                </p:oleObj>
              </mc:Choice>
              <mc:Fallback>
                <p:oleObj name="Hoja de cálculo" r:id="rId4" imgW="3991095" imgH="16764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26480" y="2576334"/>
                        <a:ext cx="5824162" cy="2446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068759"/>
              </p:ext>
            </p:extLst>
          </p:nvPr>
        </p:nvGraphicFramePr>
        <p:xfrm>
          <a:off x="-230178" y="2229621"/>
          <a:ext cx="6167338" cy="402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Elipse 5"/>
          <p:cNvSpPr/>
          <p:nvPr/>
        </p:nvSpPr>
        <p:spPr>
          <a:xfrm>
            <a:off x="9981127" y="4134398"/>
            <a:ext cx="579549" cy="61968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15837"/>
              </p:ext>
            </p:extLst>
          </p:nvPr>
        </p:nvGraphicFramePr>
        <p:xfrm>
          <a:off x="5347285" y="2656075"/>
          <a:ext cx="6433840" cy="295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Documento" r:id="rId3" imgW="5420246" imgH="2488361" progId="Word.Document.12">
                  <p:embed/>
                </p:oleObj>
              </mc:Choice>
              <mc:Fallback>
                <p:oleObj name="Documento" r:id="rId3" imgW="5420246" imgH="2488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7285" y="2656075"/>
                        <a:ext cx="6433840" cy="2953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27713863"/>
              </p:ext>
            </p:extLst>
          </p:nvPr>
        </p:nvGraphicFramePr>
        <p:xfrm>
          <a:off x="196265" y="2174206"/>
          <a:ext cx="5542798" cy="399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78851" y="3681856"/>
            <a:ext cx="579549" cy="61968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36626"/>
              </p:ext>
            </p:extLst>
          </p:nvPr>
        </p:nvGraphicFramePr>
        <p:xfrm>
          <a:off x="5414211" y="2273968"/>
          <a:ext cx="6500892" cy="38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Documento" r:id="rId3" imgW="5420246" imgH="2691801" progId="Word.Document.12">
                  <p:embed/>
                </p:oleObj>
              </mc:Choice>
              <mc:Fallback>
                <p:oleObj name="Documento" r:id="rId3" imgW="5420246" imgH="26918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4211" y="2273968"/>
                        <a:ext cx="6500892" cy="38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89823866"/>
              </p:ext>
            </p:extLst>
          </p:nvPr>
        </p:nvGraphicFramePr>
        <p:xfrm>
          <a:off x="0" y="2093495"/>
          <a:ext cx="5724526" cy="398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118242" y="3965191"/>
            <a:ext cx="579549" cy="61968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66318"/>
              </p:ext>
            </p:extLst>
          </p:nvPr>
        </p:nvGraphicFramePr>
        <p:xfrm>
          <a:off x="5582652" y="2444500"/>
          <a:ext cx="6434208" cy="366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Documento" r:id="rId3" imgW="5420246" imgH="2832340" progId="Word.Document.12">
                  <p:embed/>
                </p:oleObj>
              </mc:Choice>
              <mc:Fallback>
                <p:oleObj name="Documento" r:id="rId3" imgW="5420246" imgH="2832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2652" y="2444500"/>
                        <a:ext cx="6434208" cy="3667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43663474"/>
              </p:ext>
            </p:extLst>
          </p:nvPr>
        </p:nvGraphicFramePr>
        <p:xfrm>
          <a:off x="-112797" y="1888958"/>
          <a:ext cx="5924049" cy="44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46485"/>
            <a:ext cx="10058400" cy="1450757"/>
          </a:xfrm>
        </p:spPr>
        <p:txBody>
          <a:bodyPr>
            <a:noAutofit/>
          </a:bodyPr>
          <a:lstStyle/>
          <a:p>
            <a:r>
              <a:rPr lang="es-EC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C" sz="28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Resultados</a:t>
            </a:r>
            <a:r>
              <a:rPr lang="es-EC" sz="20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es-EC" sz="20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z="2000" dirty="0">
                <a:latin typeface="Franklin Gothic Book" panose="020B0503020102020204" pitchFamily="34" charset="0"/>
              </a:rPr>
              <a:t> De las 5 dimensiones del modelo SERVQUAL, la que más otorga satisfacción al cliente es “los elementos tangibles”.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85257897"/>
              </p:ext>
            </p:extLst>
          </p:nvPr>
        </p:nvGraphicFramePr>
        <p:xfrm>
          <a:off x="-1" y="1997242"/>
          <a:ext cx="5827809" cy="398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Resultado de imagen para esp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37509"/>
          <a:stretch/>
        </p:blipFill>
        <p:spPr>
          <a:xfrm>
            <a:off x="6352705" y="2611134"/>
            <a:ext cx="5737520" cy="304296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9465972" y="4132617"/>
            <a:ext cx="579549" cy="61968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48" y="119902"/>
            <a:ext cx="10058400" cy="1450757"/>
          </a:xfrm>
        </p:spPr>
        <p:txBody>
          <a:bodyPr>
            <a:noAutofit/>
          </a:bodyPr>
          <a:lstStyle/>
          <a:p>
            <a:r>
              <a:rPr lang="es-EC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z="28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C" sz="28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Resultados</a:t>
            </a:r>
            <a:r>
              <a:rPr lang="es-EC" sz="20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/>
            </a:r>
            <a:br>
              <a:rPr lang="es-EC" sz="20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z="2000" b="1" dirty="0">
                <a:latin typeface="Franklin Gothic Book" panose="020B0503020102020204" pitchFamily="34" charset="0"/>
              </a:rPr>
              <a:t> </a:t>
            </a:r>
            <a:r>
              <a:rPr lang="es-EC" sz="2000" dirty="0">
                <a:latin typeface="Franklin Gothic Book" panose="020B0503020102020204" pitchFamily="34" charset="0"/>
              </a:rPr>
              <a:t>La experiencia del consumidor está relacionada directamente con la categoría del establecimiento. A una mejor categoría, mayor nivel de satisfacción.</a:t>
            </a:r>
            <a:r>
              <a:rPr lang="es-CO" sz="2000" dirty="0"/>
              <a:t/>
            </a:r>
            <a:br>
              <a:rPr lang="es-CO" sz="2000" dirty="0"/>
            </a:br>
            <a:endParaRPr lang="en-US" sz="2000" dirty="0"/>
          </a:p>
        </p:txBody>
      </p:sp>
      <p:pic>
        <p:nvPicPr>
          <p:cNvPr id="7" name="Picture 2" descr="Resultado de imagen para esp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2288"/>
              </p:ext>
            </p:extLst>
          </p:nvPr>
        </p:nvGraphicFramePr>
        <p:xfrm>
          <a:off x="706755" y="2467894"/>
          <a:ext cx="5419725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Documento" r:id="rId4" imgW="5420246" imgH="3773338" progId="Word.Document.12">
                  <p:embed/>
                </p:oleObj>
              </mc:Choice>
              <mc:Fallback>
                <p:oleObj name="Documento" r:id="rId4" imgW="5420246" imgH="3773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6755" y="2467894"/>
                        <a:ext cx="5419725" cy="377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099" y="1325803"/>
            <a:ext cx="6460901" cy="51769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625070" y="1703194"/>
            <a:ext cx="1566930" cy="1596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</a:rPr>
              <a:t>Fiabilidad VS Categoría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355" y="1358078"/>
            <a:ext cx="6093288" cy="48823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pic>
        <p:nvPicPr>
          <p:cNvPr id="7" name="Picture 2" descr="Resultado de imagen para esp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87944"/>
              </p:ext>
            </p:extLst>
          </p:nvPr>
        </p:nvGraphicFramePr>
        <p:xfrm>
          <a:off x="871538" y="2467309"/>
          <a:ext cx="5419725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Documento" r:id="rId5" imgW="5420246" imgH="3510592" progId="Word.Document.12">
                  <p:embed/>
                </p:oleObj>
              </mc:Choice>
              <mc:Fallback>
                <p:oleObj name="Documento" r:id="rId5" imgW="5420246" imgH="3510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1538" y="2467309"/>
                        <a:ext cx="5419725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0058400" y="1737360"/>
            <a:ext cx="2005589" cy="201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</a:rPr>
              <a:t>Capacidad de Respuesta VS Categoría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466" y="1467852"/>
            <a:ext cx="5991225" cy="4800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238859"/>
              </p:ext>
            </p:extLst>
          </p:nvPr>
        </p:nvGraphicFramePr>
        <p:xfrm>
          <a:off x="633914" y="2057483"/>
          <a:ext cx="6096112" cy="42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Documento" r:id="rId4" imgW="5534414" imgH="3822580" progId="Word.Document.12">
                  <p:embed/>
                </p:oleObj>
              </mc:Choice>
              <mc:Fallback>
                <p:oleObj name="Documento" r:id="rId4" imgW="5534414" imgH="3822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914" y="2057483"/>
                        <a:ext cx="6096112" cy="42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367493" y="1737360"/>
            <a:ext cx="1597963" cy="1443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</a:rPr>
              <a:t>Seguridad VS Categoría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59" y="1335505"/>
            <a:ext cx="6192984" cy="4962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8550"/>
              </p:ext>
            </p:extLst>
          </p:nvPr>
        </p:nvGraphicFramePr>
        <p:xfrm>
          <a:off x="342148" y="2082298"/>
          <a:ext cx="6259473" cy="405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Documento" r:id="rId4" imgW="5420246" imgH="3510592" progId="Word.Document.12">
                  <p:embed/>
                </p:oleObj>
              </mc:Choice>
              <mc:Fallback>
                <p:oleObj name="Documento" r:id="rId4" imgW="5420246" imgH="3510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148" y="2082298"/>
                        <a:ext cx="6259473" cy="4053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Resultado de imagen para esp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0392553" y="1737359"/>
            <a:ext cx="1545289" cy="1366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</a:rPr>
              <a:t>Empatía VS Categoría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68" y="1278462"/>
            <a:ext cx="6270494" cy="50243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Análisis e Interpretación </a:t>
            </a:r>
            <a:b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</a:br>
            <a:r>
              <a:rPr lang="es-EC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de Resultados</a:t>
            </a:r>
            <a:endParaRPr lang="en-US" dirty="0"/>
          </a:p>
        </p:txBody>
      </p:sp>
      <p:pic>
        <p:nvPicPr>
          <p:cNvPr id="5" name="Picture 2" descr="Resultado de imagen para esp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043175"/>
              </p:ext>
            </p:extLst>
          </p:nvPr>
        </p:nvGraphicFramePr>
        <p:xfrm>
          <a:off x="414338" y="2149642"/>
          <a:ext cx="5648051" cy="44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Documento" r:id="rId5" imgW="5420246" imgH="4264325" progId="Word.Document.12">
                  <p:embed/>
                </p:oleObj>
              </mc:Choice>
              <mc:Fallback>
                <p:oleObj name="Documento" r:id="rId5" imgW="5420246" imgH="4264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2149642"/>
                        <a:ext cx="5648051" cy="444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9824298" y="1634754"/>
            <a:ext cx="1739345" cy="1816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/>
                <a:solidFill>
                  <a:schemeClr val="accent3"/>
                </a:solidFill>
              </a:rPr>
              <a:t>Elementos Tangibles VS Categoría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2868"/>
          </a:xfrm>
        </p:spPr>
        <p:txBody>
          <a:bodyPr>
            <a:normAutofit/>
          </a:bodyPr>
          <a:lstStyle/>
          <a:p>
            <a:r>
              <a:rPr lang="es-EC" sz="4400" dirty="0" smtClean="0">
                <a:latin typeface="Franklin Gothic Book" panose="020B0503020102020204" pitchFamily="34" charset="0"/>
              </a:rPr>
              <a:t>Introducción</a:t>
            </a:r>
            <a:endParaRPr lang="en-US" sz="4400" dirty="0">
              <a:latin typeface="Franklin Gothic Book" panose="020B0503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36372" y="1925390"/>
            <a:ext cx="2228045" cy="6310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Marketing Tradicional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40332" y="1912509"/>
            <a:ext cx="2228045" cy="6310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>
                <a:ln/>
                <a:solidFill>
                  <a:schemeClr val="accent3"/>
                </a:solidFill>
              </a:rPr>
              <a:t>Marketing Experiencial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83593" y="2240922"/>
            <a:ext cx="641797" cy="3155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n/>
                <a:solidFill>
                  <a:schemeClr val="accent3"/>
                </a:solidFill>
              </a:rPr>
              <a:t>VS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0" y="2862762"/>
            <a:ext cx="3717701" cy="278827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9" y="2862762"/>
            <a:ext cx="3013656" cy="289687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100050" y="2917064"/>
            <a:ext cx="3232597" cy="740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>
                <a:ln/>
                <a:solidFill>
                  <a:srgbClr val="FF0000"/>
                </a:solidFill>
              </a:rPr>
              <a:t>Objetivo</a:t>
            </a:r>
          </a:p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s-EC" sz="2400" b="1" dirty="0" smtClean="0">
                <a:ln/>
                <a:solidFill>
                  <a:srgbClr val="FF0000"/>
                </a:solidFill>
              </a:rPr>
              <a:t>Inmediato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78586" y="3940933"/>
            <a:ext cx="3232597" cy="740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rgbClr val="FF0000"/>
                </a:solidFill>
              </a:rPr>
              <a:t>Foco de </a:t>
            </a:r>
          </a:p>
          <a:p>
            <a:pPr algn="ctr"/>
            <a:r>
              <a:rPr lang="es-EC" sz="2400" b="1" dirty="0" smtClean="0">
                <a:ln/>
                <a:solidFill>
                  <a:srgbClr val="FF0000"/>
                </a:solidFill>
              </a:rPr>
              <a:t>Atención 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92175" y="4964802"/>
            <a:ext cx="3232597" cy="740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rgbClr val="FF0000"/>
                </a:solidFill>
              </a:rPr>
              <a:t>Proceso de</a:t>
            </a:r>
          </a:p>
          <a:p>
            <a:pPr algn="ctr"/>
            <a:r>
              <a:rPr lang="es-EC" sz="2400" b="1" dirty="0" smtClean="0">
                <a:ln/>
                <a:solidFill>
                  <a:srgbClr val="FF0000"/>
                </a:solidFill>
              </a:rPr>
              <a:t> Compra</a:t>
            </a:r>
            <a:endParaRPr lang="en-US" sz="2400" b="1" dirty="0">
              <a:ln/>
              <a:solidFill>
                <a:srgbClr val="FF0000"/>
              </a:solidFill>
            </a:endParaRPr>
          </a:p>
        </p:txBody>
      </p:sp>
      <p:pic>
        <p:nvPicPr>
          <p:cNvPr id="18" name="Picture 2" descr="Resultado de imagen para esp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368653" y="3015919"/>
            <a:ext cx="1525319" cy="553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Vender el producto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402337" y="3940934"/>
            <a:ext cx="1551352" cy="897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Beneficios y características del producto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428370" y="5121677"/>
            <a:ext cx="1525319" cy="553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Proceso racional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493046" y="4964802"/>
            <a:ext cx="1796959" cy="927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Proceso racional,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instintivo </a:t>
            </a:r>
            <a:r>
              <a:rPr lang="es-EC" dirty="0">
                <a:solidFill>
                  <a:schemeClr val="tx1"/>
                </a:solidFill>
              </a:rPr>
              <a:t>y emocional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462113" y="4090204"/>
            <a:ext cx="1525319" cy="717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Sensaciones y emociones del cliente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38725" y="2756080"/>
            <a:ext cx="1525319" cy="842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Generar experiencias positivas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339" y="173507"/>
            <a:ext cx="10058400" cy="1450757"/>
          </a:xfrm>
        </p:spPr>
        <p:txBody>
          <a:bodyPr/>
          <a:lstStyle/>
          <a:p>
            <a:r>
              <a:rPr lang="es-EC" sz="36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Propuesta-Modelo de Servicio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7515" y="2261937"/>
            <a:ext cx="215365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4000" b="1" dirty="0" smtClean="0">
                <a:ln/>
                <a:solidFill>
                  <a:schemeClr val="accent3"/>
                </a:solidFill>
                <a:latin typeface="Franklin Gothic Book" panose="020B0503020102020204" pitchFamily="34" charset="0"/>
              </a:rPr>
              <a:t>Objetivos</a:t>
            </a:r>
            <a:endParaRPr lang="en-US" sz="2800" b="1" dirty="0">
              <a:ln/>
              <a:solidFill>
                <a:schemeClr val="accent3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26580628"/>
              </p:ext>
            </p:extLst>
          </p:nvPr>
        </p:nvGraphicFramePr>
        <p:xfrm>
          <a:off x="2946400" y="1872114"/>
          <a:ext cx="4420315" cy="184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>
            <a:hlinkClick r:id="rId8" action="ppaction://hlinkfile"/>
          </p:cNvPr>
          <p:cNvSpPr/>
          <p:nvPr/>
        </p:nvSpPr>
        <p:spPr>
          <a:xfrm>
            <a:off x="806116" y="4451683"/>
            <a:ext cx="1925052" cy="185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rgbClr val="981010"/>
                </a:solidFill>
              </a:rPr>
              <a:t>Plan Operativo: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24463" y="4584032"/>
            <a:ext cx="5137484" cy="1528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Estrategias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Plazo determinado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Metas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Triángulo isósceles 12">
            <a:hlinkClick r:id="rId8" action="ppaction://hlinkfile"/>
          </p:cNvPr>
          <p:cNvSpPr/>
          <p:nvPr/>
        </p:nvSpPr>
        <p:spPr>
          <a:xfrm rot="5400000">
            <a:off x="427187" y="5038224"/>
            <a:ext cx="624305" cy="61962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25972"/>
              </p:ext>
            </p:extLst>
          </p:nvPr>
        </p:nvGraphicFramePr>
        <p:xfrm>
          <a:off x="7581947" y="1431535"/>
          <a:ext cx="4404575" cy="5280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Documento" r:id="rId9" imgW="5420246" imgH="6498207" progId="Word.Document.12">
                  <p:embed/>
                </p:oleObj>
              </mc:Choice>
              <mc:Fallback>
                <p:oleObj name="Documento" r:id="rId9" imgW="5420246" imgH="6498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1947" y="1431535"/>
                        <a:ext cx="4404575" cy="5280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4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84" t="25152" r="14542" b="11155"/>
          <a:stretch/>
        </p:blipFill>
        <p:spPr>
          <a:xfrm>
            <a:off x="242193" y="231820"/>
            <a:ext cx="11759664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916" t="25716" r="21092" b="11531"/>
          <a:stretch/>
        </p:blipFill>
        <p:spPr>
          <a:xfrm>
            <a:off x="257577" y="103032"/>
            <a:ext cx="11603865" cy="62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Presupuesto</a:t>
            </a:r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48954"/>
              </p:ext>
            </p:extLst>
          </p:nvPr>
        </p:nvGraphicFramePr>
        <p:xfrm>
          <a:off x="787317" y="2262239"/>
          <a:ext cx="7694946" cy="3669328"/>
        </p:xfrm>
        <a:graphic>
          <a:graphicData uri="http://schemas.openxmlformats.org/drawingml/2006/table">
            <a:tbl>
              <a:tblPr firstRow="1" firstCol="1" bandRow="1"/>
              <a:tblGrid>
                <a:gridCol w="3847473"/>
                <a:gridCol w="3847473"/>
              </a:tblGrid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4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 y  equipo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Amplificación , iluminación y sonido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$1000,00             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Rótulos de precios y productos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 P.O.P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Talleres de Barismo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Escuela de Ventas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$700,00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Descuentos y Promociones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$450,00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$5300,00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Cronograma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381" t="23145" r="36842" b="9629"/>
          <a:stretch/>
        </p:blipFill>
        <p:spPr>
          <a:xfrm>
            <a:off x="2959768" y="1737360"/>
            <a:ext cx="5702969" cy="460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7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C" b="1" spc="0" dirty="0" smtClean="0">
                <a:ln/>
                <a:solidFill>
                  <a:schemeClr val="accent3"/>
                </a:solidFill>
                <a:latin typeface="Franklin Gothic Book" panose="020B0503020102020204" pitchFamily="34" charset="0"/>
              </a:rPr>
              <a:t>Conclusiones</a:t>
            </a:r>
            <a:endParaRPr lang="en-US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3611" y="1973179"/>
            <a:ext cx="10250905" cy="249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La música </a:t>
            </a: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como el ruido del ambiente , son factores que provocaron un nivel de satisfacción más baja en relación a las demás , otorgando una calificación apenas de 5,3 sobre 7 en relación al nivel de excelencia de </a:t>
            </a: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servicio </a:t>
            </a:r>
            <a:r>
              <a:rPr lang="es-EC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91954" y="4014537"/>
            <a:ext cx="10272562" cy="214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Antes de </a:t>
            </a: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elegir un restaurante o cafetería los consumidores , presentan altas expectativas del servicio , obteniendo porcentajes entre 40 y 90% , mientras que al momento de utilizar el servicio como tal , estos índices se reducen evidentemente , presentando porcentajes bajos entre el 20 y 40% en su mayoría.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C" b="1" spc="0" dirty="0" smtClean="0">
                <a:ln/>
                <a:solidFill>
                  <a:schemeClr val="accent3"/>
                </a:solidFill>
                <a:latin typeface="Franklin Gothic Book" panose="020B0503020102020204" pitchFamily="34" charset="0"/>
              </a:rPr>
              <a:t>Conclusiones</a:t>
            </a:r>
            <a:endParaRPr lang="en-US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0021" y="1997242"/>
            <a:ext cx="9974179" cy="196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Dentro de los factores que inciden en la satisfacción del cliente , se ha determinado las dimensiones que comprenden el modelo SERVQUAL , sin embargo se adicionó otros factores relacionados al marketing de los sentidos y al marketing experiencial como tal , esto con el objeto de obtener una información mayor en detalle que permita saber específicamente las exigencias del consumidor y sus sentimientos respecto a la experiencia que recibe en cada uno de dichos establecimientos </a:t>
            </a: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770021" y="4218271"/>
            <a:ext cx="9974179" cy="196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El sector gastronómico en el Distrito Metropolitano de Quito es muy diverso , sin embargo es importante mencionar que no existe una clasificación como tal , pues el reglamento para establecimientos de alimentos y bebidas es obsoleto y es por ello que las categorías entre restaurantes y cafeterías es muy marcado de una a otra </a:t>
            </a: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C" b="1" spc="0" dirty="0" smtClean="0">
                <a:ln/>
                <a:solidFill>
                  <a:schemeClr val="accent3"/>
                </a:solidFill>
                <a:latin typeface="Franklin Gothic Book" panose="020B0503020102020204" pitchFamily="34" charset="0"/>
              </a:rPr>
              <a:t>Conclusiones</a:t>
            </a:r>
            <a:endParaRPr lang="en-US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70021" y="1997242"/>
            <a:ext cx="9974179" cy="196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Una de las dificultades presentadas al momento de llevar a cabo el proceso de realizar las encuestas a los consumidores, es en relación al tiempo que poseen los encuestados, debido a que este es muy limitado , sin embargo se debe elegir el momento adecuado para realizar las encuestas , cabe mencionar que para una muestra de 384 personas del Distrito Metropolitano de Quito , requiere un tiempo considerable </a:t>
            </a:r>
            <a:r>
              <a:rPr lang="es-EC" dirty="0" smtClean="0">
                <a:solidFill>
                  <a:schemeClr val="tx1"/>
                </a:solidFill>
              </a:rPr>
              <a:t>hasta </a:t>
            </a:r>
            <a:r>
              <a:rPr lang="es-EC" dirty="0">
                <a:solidFill>
                  <a:schemeClr val="tx1"/>
                </a:solidFill>
              </a:rPr>
              <a:t>obtener la información necesaria para la investigación 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770021" y="4218271"/>
            <a:ext cx="9974179" cy="196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No se ha ejecutado un plan o modelo de servicio que permita establecerse como estándar y mejorar la experiencia del consumidor como tal , ofreciendo un plus y superando las expectativas de nivel de servicio , ante ello se concluye que el sector gastronómico en la ciudad de Quito es diverso y descuidado a la vez porque en aquellos establecimientos de categorías muy bajas como cuarta el nivel de servicio es totalmente diferente a un  nivel de servicio que se ofrece en categorías específicamente de primera y de segunda .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b="1" spc="0" dirty="0" smtClean="0">
                <a:ln/>
                <a:solidFill>
                  <a:srgbClr val="981010"/>
                </a:solidFill>
                <a:latin typeface="Franklin Gothic Book" panose="020B0503020102020204" pitchFamily="34" charset="0"/>
              </a:rPr>
              <a:t>Recomendaciones</a:t>
            </a:r>
            <a:endParaRPr lang="en-US" b="1" spc="0" dirty="0">
              <a:ln/>
              <a:solidFill>
                <a:srgbClr val="981010"/>
              </a:solidFill>
            </a:endParaRPr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9389" y="2165684"/>
            <a:ext cx="10864516" cy="203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Realizar un </a:t>
            </a: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control de manera periódica en el proceso de servicio y experiencia para de esta manera realizar los correctivos necesarios que permitan acercarse más a cada uno de los consumidores, adicional a ello es importante cultivar una cultura de servicio que no solamente entregue un servicio sino también experiencias que hablen por sí solas y que mediante las referencias de amigos o familiares se atraiga una mayor clientela y mejor reputación para el establecimiento 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1895" y="4199021"/>
            <a:ext cx="108417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Establecer una propuesta </a:t>
            </a: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bien estructurada considerando ítems como calidad y nivel de servicio además de factores y dimensiones que comprendan un panorama más específico respecto a las experiencias que quieren vivir los consumidores hoy en día se podrá ofrecer un mejor servicio y a su vez existirá una  mayor acogida por parte de los consumidores hacia los establecimientos que ejecuten esta práctica.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C" b="1" spc="0" dirty="0" smtClean="0">
                <a:ln/>
                <a:solidFill>
                  <a:srgbClr val="981010"/>
                </a:solidFill>
                <a:latin typeface="Franklin Gothic Book" panose="020B0503020102020204" pitchFamily="34" charset="0"/>
              </a:rPr>
              <a:t>Recomendaciones</a:t>
            </a:r>
            <a:endParaRPr lang="en-US" b="1" spc="0" dirty="0">
              <a:ln/>
              <a:solidFill>
                <a:srgbClr val="981010"/>
              </a:solidFill>
            </a:endParaRPr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36247" y="2383608"/>
            <a:ext cx="108417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  <a:latin typeface="Franklin Gothic Book" panose="020B0503020102020204" pitchFamily="34" charset="0"/>
              </a:rPr>
              <a:t>Crear estrategias basadas en un modelo de negocio experiencial que permita superar dichas expectativas , Kotler menciona en su último libro Marketing 4.0 sobre los cambios que se están produciendo en la sociedad y la tecnología y la paradoja entre lo exclusivo y lo inclusivo , cabe destacar que la importancia que tienen hoy en día las referencias  a través de redes sociales específicamente de líderes de opinión que incentivan a probar un determinado servicio así como al contrario , ha tomado mayor fuerza con el paso del tiempo , por ello la importancia de ofrecer un servicio totalmente transparente y a su vez excelente , traerá consecuencias positivas a futuro.</a:t>
            </a: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Franklin Gothic Book" panose="020B0503020102020204" pitchFamily="34" charset="0"/>
              </a:rPr>
              <a:t>Introducción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28034" y="2408349"/>
            <a:ext cx="2575774" cy="11333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Personal Ocupado Ecuador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314423" y="2260242"/>
            <a:ext cx="2640169" cy="7856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000" b="1" dirty="0" smtClean="0">
                <a:ln/>
                <a:solidFill>
                  <a:schemeClr val="accent3"/>
                </a:solidFill>
              </a:rPr>
              <a:t>Niveles de producción por Región</a:t>
            </a:r>
            <a:endParaRPr lang="en-US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0456" y="6297771"/>
            <a:ext cx="6684136" cy="56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528034" y="6333190"/>
            <a:ext cx="2730321" cy="463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Fuente: </a:t>
            </a:r>
            <a:r>
              <a:rPr lang="es-EC" dirty="0">
                <a:solidFill>
                  <a:schemeClr val="tx1"/>
                </a:solidFill>
              </a:rPr>
              <a:t>(INEC, 2015)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822027" y="1867437"/>
            <a:ext cx="2524259" cy="1442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2400" b="1" dirty="0" smtClean="0">
                <a:ln/>
                <a:solidFill>
                  <a:schemeClr val="accent3"/>
                </a:solidFill>
              </a:rPr>
              <a:t>CIIU  Clasificación Industrial Internacional Uniforme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545130" y="3439948"/>
            <a:ext cx="3078051" cy="25983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Sección I -561 </a:t>
            </a:r>
            <a:r>
              <a:rPr lang="es-EC" dirty="0"/>
              <a:t>como actividades de restaurantes y servicio móvil de comidas </a:t>
            </a:r>
            <a:endParaRPr lang="en-US" dirty="0"/>
          </a:p>
        </p:txBody>
      </p:sp>
      <p:graphicFrame>
        <p:nvGraphicFramePr>
          <p:cNvPr id="3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019016"/>
              </p:ext>
            </p:extLst>
          </p:nvPr>
        </p:nvGraphicFramePr>
        <p:xfrm>
          <a:off x="413253" y="3706499"/>
          <a:ext cx="6308389" cy="242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Picture 2" descr="Resultado de imagen para esp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abajo 2"/>
          <p:cNvSpPr/>
          <p:nvPr/>
        </p:nvSpPr>
        <p:spPr>
          <a:xfrm>
            <a:off x="5512158" y="3231289"/>
            <a:ext cx="309093" cy="39347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38" y="2381250"/>
            <a:ext cx="7867650" cy="2952750"/>
          </a:xfrm>
        </p:spPr>
      </p:pic>
    </p:spTree>
    <p:extLst>
      <p:ext uri="{BB962C8B-B14F-4D97-AF65-F5344CB8AC3E}">
        <p14:creationId xmlns:p14="http://schemas.microsoft.com/office/powerpoint/2010/main" val="2792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479884" y="3530100"/>
            <a:ext cx="9119937" cy="1120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Franklin Gothic Book" panose="020B0503020102020204" pitchFamily="34" charset="0"/>
              </a:rPr>
              <a:t>ESTUDIO DE LA SATISFACCIÓN DEL CLIENTE MEDIANTE EL ENFOQUE DEL MARKETING EXPERIENCIAL</a:t>
            </a:r>
            <a:br>
              <a:rPr lang="es-EC" dirty="0">
                <a:latin typeface="Franklin Gothic Book" panose="020B0503020102020204" pitchFamily="34" charset="0"/>
              </a:rPr>
            </a:br>
            <a:r>
              <a:rPr lang="es-EC" dirty="0">
                <a:latin typeface="Franklin Gothic Book" panose="020B0503020102020204" pitchFamily="34" charset="0"/>
              </a:rPr>
              <a:t>CASO DE ESTUDIO: SECTOR GASTRONÓMICO DEL DISTRITO METROPOLITANO DE QUITO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1097280" y="3193961"/>
            <a:ext cx="9605064" cy="128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1323948" y="4729123"/>
            <a:ext cx="9605064" cy="128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1097280" y="2730321"/>
            <a:ext cx="0" cy="4636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3271663" y="2730321"/>
            <a:ext cx="0" cy="4765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10700627" y="2730321"/>
            <a:ext cx="1717" cy="4765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323948" y="4742002"/>
            <a:ext cx="0" cy="4224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271663" y="4725260"/>
            <a:ext cx="0" cy="4224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8171216" y="4725260"/>
            <a:ext cx="0" cy="4224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10929012" y="4735562"/>
            <a:ext cx="0" cy="4224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8171216" y="2717442"/>
            <a:ext cx="1717" cy="4765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12125" y="1934408"/>
            <a:ext cx="2382590" cy="7830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Bajo nivel en la satisfacción del consumidor</a:t>
            </a:r>
            <a:endParaRPr lang="en-US" sz="1600" dirty="0"/>
          </a:p>
        </p:txBody>
      </p:sp>
      <p:sp>
        <p:nvSpPr>
          <p:cNvPr id="30" name="Rectángulo 29"/>
          <p:cNvSpPr/>
          <p:nvPr/>
        </p:nvSpPr>
        <p:spPr>
          <a:xfrm>
            <a:off x="2972874" y="1964029"/>
            <a:ext cx="2382591" cy="72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Mayor dificultad para conocer al consumidor</a:t>
            </a:r>
            <a:endParaRPr lang="en-US" dirty="0"/>
          </a:p>
        </p:txBody>
      </p:sp>
      <p:sp>
        <p:nvSpPr>
          <p:cNvPr id="31" name="Rectángulo 30"/>
          <p:cNvSpPr/>
          <p:nvPr/>
        </p:nvSpPr>
        <p:spPr>
          <a:xfrm>
            <a:off x="6387921" y="1934408"/>
            <a:ext cx="2382591" cy="72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Gestión administrativa de cafeterías y restaurantes ineficaz</a:t>
            </a:r>
            <a:endParaRPr lang="en-US" sz="1600" dirty="0"/>
          </a:p>
        </p:txBody>
      </p:sp>
      <p:sp>
        <p:nvSpPr>
          <p:cNvPr id="32" name="Rectángulo 31"/>
          <p:cNvSpPr/>
          <p:nvPr/>
        </p:nvSpPr>
        <p:spPr>
          <a:xfrm>
            <a:off x="9179273" y="1915089"/>
            <a:ext cx="2382591" cy="72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Bajos niveles reflejados en ventas</a:t>
            </a:r>
            <a:endParaRPr lang="en-US" dirty="0"/>
          </a:p>
        </p:txBody>
      </p:sp>
      <p:sp>
        <p:nvSpPr>
          <p:cNvPr id="33" name="Rectángulo 32"/>
          <p:cNvSpPr/>
          <p:nvPr/>
        </p:nvSpPr>
        <p:spPr>
          <a:xfrm>
            <a:off x="412123" y="5241060"/>
            <a:ext cx="2382591" cy="1023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Desconocimiento de las dimensiones de la satisfacción del cliente en servicios</a:t>
            </a:r>
            <a:endParaRPr lang="en-US" sz="1600" dirty="0"/>
          </a:p>
        </p:txBody>
      </p:sp>
      <p:sp>
        <p:nvSpPr>
          <p:cNvPr id="34" name="Rectángulo 33"/>
          <p:cNvSpPr/>
          <p:nvPr/>
        </p:nvSpPr>
        <p:spPr>
          <a:xfrm>
            <a:off x="2972874" y="5241061"/>
            <a:ext cx="2382591" cy="102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Escasos estudios bajo el enfoque de Marketing Experiencial</a:t>
            </a:r>
            <a:endParaRPr lang="en-US" dirty="0"/>
          </a:p>
        </p:txBody>
      </p:sp>
      <p:sp>
        <p:nvSpPr>
          <p:cNvPr id="35" name="Rectángulo 34"/>
          <p:cNvSpPr/>
          <p:nvPr/>
        </p:nvSpPr>
        <p:spPr>
          <a:xfrm>
            <a:off x="6387921" y="5279695"/>
            <a:ext cx="2382591" cy="9845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Desconocimiento de las diferencias entre el sector gastronómico y otros sectores</a:t>
            </a:r>
            <a:endParaRPr lang="en-US" sz="1600" dirty="0"/>
          </a:p>
        </p:txBody>
      </p:sp>
      <p:sp>
        <p:nvSpPr>
          <p:cNvPr id="36" name="Rectángulo 35"/>
          <p:cNvSpPr/>
          <p:nvPr/>
        </p:nvSpPr>
        <p:spPr>
          <a:xfrm>
            <a:off x="9179273" y="5241060"/>
            <a:ext cx="2579138" cy="1023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Estrategias erróneas aplicadas para la mejora del servicio al consumidor.</a:t>
            </a:r>
            <a:endParaRPr lang="en-US" sz="1600" dirty="0"/>
          </a:p>
        </p:txBody>
      </p:sp>
      <p:cxnSp>
        <p:nvCxnSpPr>
          <p:cNvPr id="38" name="Conector recto 37"/>
          <p:cNvCxnSpPr/>
          <p:nvPr/>
        </p:nvCxnSpPr>
        <p:spPr>
          <a:xfrm>
            <a:off x="6120470" y="3206840"/>
            <a:ext cx="0" cy="32326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Planteamiento del Problema</a:t>
            </a:r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76456434"/>
              </p:ext>
            </p:extLst>
          </p:nvPr>
        </p:nvGraphicFramePr>
        <p:xfrm>
          <a:off x="3150724" y="2086376"/>
          <a:ext cx="5536483" cy="439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4031853" y="1815919"/>
            <a:ext cx="3774224" cy="540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Preguntas de Investigación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Resultado de imagen para esp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4056844" y="1893195"/>
            <a:ext cx="3773510" cy="3747752"/>
          </a:xfrm>
          <a:prstGeom prst="ellipse">
            <a:avLst/>
          </a:prstGeom>
          <a:gradFill>
            <a:gsLst>
              <a:gs pos="15000">
                <a:schemeClr val="accent4">
                  <a:shade val="85000"/>
                  <a:satMod val="130000"/>
                  <a:alpha val="87000"/>
                </a:schemeClr>
              </a:gs>
              <a:gs pos="95000">
                <a:schemeClr val="accent4">
                  <a:shade val="87000"/>
                  <a:satMod val="125000"/>
                </a:schemeClr>
              </a:gs>
              <a:gs pos="66000">
                <a:schemeClr val="accent4">
                  <a:tint val="100000"/>
                  <a:shade val="90000"/>
                  <a:satMod val="130000"/>
                  <a:lumMod val="90000"/>
                  <a:lumOff val="10000"/>
                </a:schemeClr>
              </a:gs>
              <a:gs pos="36000">
                <a:schemeClr val="accent4">
                  <a:tint val="100000"/>
                  <a:shade val="100000"/>
                  <a:satMod val="11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n/>
                <a:solidFill>
                  <a:schemeClr val="tx2"/>
                </a:solidFill>
                <a:latin typeface="Franklin Gothic Book" panose="020B0503020102020204" pitchFamily="34" charset="0"/>
              </a:rPr>
              <a:t>Objetivos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79549" y="1854558"/>
            <a:ext cx="3786389" cy="97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 General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849413" y="1854558"/>
            <a:ext cx="3786389" cy="978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 Específicos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549" y="2691685"/>
            <a:ext cx="4868214" cy="350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dirty="0">
                <a:ln/>
                <a:solidFill>
                  <a:schemeClr val="accent3"/>
                </a:solidFill>
              </a:rPr>
              <a:t>Analizar la satisfacción del cliente del sector </a:t>
            </a:r>
            <a:r>
              <a:rPr lang="es-EC" b="1" dirty="0" smtClean="0">
                <a:ln/>
                <a:solidFill>
                  <a:schemeClr val="accent3"/>
                </a:solidFill>
              </a:rPr>
              <a:t>gastronómico (Cafeterías y restaurantes) </a:t>
            </a:r>
            <a:r>
              <a:rPr lang="es-EC" b="1" dirty="0">
                <a:ln/>
                <a:solidFill>
                  <a:schemeClr val="accent3"/>
                </a:solidFill>
              </a:rPr>
              <a:t>del Distrito Metropolitano de Quito, mediante el enfoque teórico del marketing experiencial, con la finalidad de proponer estrategias que contribuyan al mejoramiento de estos servicios.</a:t>
            </a:r>
            <a:endParaRPr lang="en-US" b="1" dirty="0">
              <a:ln/>
              <a:solidFill>
                <a:schemeClr val="accent3"/>
              </a:solidFill>
            </a:endParaRPr>
          </a:p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72766" y="2691685"/>
            <a:ext cx="5988676" cy="3503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Identificar teóricamente las dimensiones a través de las cuales se puede evaluar la satisfacción del cliente en el sector gastronómico desde la perspectiva del marketing experiencial.</a:t>
            </a:r>
            <a:endParaRPr lang="en-US" sz="1600" b="1" dirty="0">
              <a:ln/>
              <a:solidFill>
                <a:schemeClr val="accent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Caracterizar el sector gastronómico del Distrito Metropolitano de Quito  </a:t>
            </a:r>
            <a:endParaRPr lang="en-US" sz="1600" b="1" dirty="0">
              <a:ln/>
              <a:solidFill>
                <a:schemeClr val="accent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Determinar los factores que inciden en la satisfacción del cliente del sector en estudio</a:t>
            </a:r>
            <a:endParaRPr lang="en-US" sz="1600" b="1" dirty="0">
              <a:ln/>
              <a:solidFill>
                <a:schemeClr val="accent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b="1" dirty="0">
                <a:ln/>
                <a:solidFill>
                  <a:schemeClr val="accent3"/>
                </a:solidFill>
              </a:rPr>
              <a:t>Proponer alternativas que permitan mejorar las estrategias aplicadas por este tipo de empresas para mejorar su competitividad y rentabilidad. </a:t>
            </a:r>
            <a:endParaRPr lang="en-US" sz="1600" b="1" dirty="0">
              <a:ln/>
              <a:solidFill>
                <a:schemeClr val="accent3"/>
              </a:solidFill>
            </a:endParaRPr>
          </a:p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Marco Teórico</a:t>
            </a:r>
            <a:endParaRPr lang="es-CO" dirty="0"/>
          </a:p>
        </p:txBody>
      </p:sp>
      <p:pic>
        <p:nvPicPr>
          <p:cNvPr id="4" name="Picture 2" descr="Resultado de imagen para esp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65" y="377181"/>
            <a:ext cx="2342178" cy="6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36454" y="2014127"/>
            <a:ext cx="3288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Marketing 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56428" y="2014127"/>
            <a:ext cx="3798276" cy="230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i="1" dirty="0" smtClean="0"/>
              <a:t>“La </a:t>
            </a:r>
            <a:r>
              <a:rPr lang="es-ES" sz="1800" i="1" dirty="0"/>
              <a:t>determinación de las necesidades y deseos de los mercados meta y de la satisfacción de los deseos de forma más eficaz y eficiente que los competidores"</a:t>
            </a:r>
            <a:r>
              <a:rPr lang="es-ES" sz="1800" dirty="0"/>
              <a:t> </a:t>
            </a:r>
            <a:r>
              <a:rPr lang="es-CO" sz="1600" dirty="0" smtClean="0"/>
              <a:t>(Kotler y Armstrong, 2013).</a:t>
            </a:r>
            <a:endParaRPr lang="es-CO" sz="1600" baseline="30000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736454" y="4527482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Experiencia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29" y="1803254"/>
            <a:ext cx="3787449" cy="2141523"/>
          </a:xfrm>
          <a:prstGeom prst="rect">
            <a:avLst/>
          </a:prstGeom>
        </p:spPr>
      </p:pic>
      <p:sp>
        <p:nvSpPr>
          <p:cNvPr id="18" name="Marcador de contenido 2"/>
          <p:cNvSpPr txBox="1">
            <a:spLocks/>
          </p:cNvSpPr>
          <p:nvPr/>
        </p:nvSpPr>
        <p:spPr>
          <a:xfrm>
            <a:off x="4533364" y="4046581"/>
            <a:ext cx="4224270" cy="238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800" i="1" dirty="0" smtClean="0"/>
              <a:t>Según Dewey sostenía que la experiencia comprende un asunto referido al intercambio de un ser vivo con su medio ambiente físico y social , y no solamente un asunto de conocimiento.</a:t>
            </a:r>
          </a:p>
          <a:p>
            <a:pPr marL="0" indent="0" algn="ctr">
              <a:buNone/>
            </a:pPr>
            <a:r>
              <a:rPr lang="es-ES" sz="1200" dirty="0"/>
              <a:t>Ruiz, G. (2013). La teoría de la experiencia de John Dewey: significación histórica y vigencia en el debate teórico contemporáneo. Foro de Educación, 11(15), pp. 103-124. doi: http://dx.doi.org/10.14516/fde.2013.011.015.005 </a:t>
            </a:r>
            <a:endParaRPr lang="es-CO" sz="1400" baseline="30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69" y="4110516"/>
            <a:ext cx="2348874" cy="17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2284</TotalTime>
  <Words>1802</Words>
  <Application>Microsoft Office PowerPoint</Application>
  <PresentationFormat>Panorámica</PresentationFormat>
  <Paragraphs>213</Paragraphs>
  <Slides>40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Franklin Gothic Book</vt:lpstr>
      <vt:lpstr>Rockwell</vt:lpstr>
      <vt:lpstr>Symbol</vt:lpstr>
      <vt:lpstr>Times New Roman</vt:lpstr>
      <vt:lpstr>Retrospección</vt:lpstr>
      <vt:lpstr>Documento</vt:lpstr>
      <vt:lpstr>Hoja de cálculo</vt:lpstr>
      <vt:lpstr>DEPARTAMENTO DE CIENCIAS ECONÓMICAS, ADMINISTRATIVAS Y DE COMERCIO.  CARRERA DE INGENIERÍA EN MERCADOTECNIA  TRABAJO DE TITULACIÓN PREVIO A LA OBTENCIÓN DEL TÍTULO DE: INGENIERÍA EN MERCADOTECNIA  AUTOR: NARVÁEZ VALVERDE, SARAH JOYCE  DIRECTOR: ECO.BALLESTEROS TRUJILLO, LENIN ANTONIO  SANGOLQUÍ, 2018</vt:lpstr>
      <vt:lpstr>“ESTUDIO DE LA SATISFACCIÓN DEL CLIENTE MEDIANTE EL ENFOQUE DEL MARKETING EXPERIENCIAL.CASO DE ESTUDIO:SECTOR GASTRONÓMICO DEL DISTRITO METROPOLITANO DE QUITO” </vt:lpstr>
      <vt:lpstr>Introducción</vt:lpstr>
      <vt:lpstr>Introducción</vt:lpstr>
      <vt:lpstr>Planteamiento del Problema</vt:lpstr>
      <vt:lpstr>Planteamiento del Problema</vt:lpstr>
      <vt:lpstr>Presentación de PowerPoint</vt:lpstr>
      <vt:lpstr>Objetivos</vt:lpstr>
      <vt:lpstr>Marco Teórico</vt:lpstr>
      <vt:lpstr>Marco Teórico</vt:lpstr>
      <vt:lpstr>Marco Teórico</vt:lpstr>
      <vt:lpstr>Presentación de PowerPoint</vt:lpstr>
      <vt:lpstr>Presentación de PowerPoint</vt:lpstr>
      <vt:lpstr>Marco Metodológico</vt:lpstr>
      <vt:lpstr>Hipótesis</vt:lpstr>
      <vt:lpstr>Población y Muestra</vt:lpstr>
      <vt:lpstr>Aplicación del Método</vt:lpstr>
      <vt:lpstr>Análisis e Interpretación  de Resultados Califique del 1 al 7 la importancia que tienen para usted los siguientes factores al momento de escoger una cafetería o restaurante</vt:lpstr>
      <vt:lpstr>Análisis e Interpretación  de Resultados</vt:lpstr>
      <vt:lpstr>Análisis e Interpretación  de Resultados</vt:lpstr>
      <vt:lpstr>Análisis e Interpretación  de Resultados</vt:lpstr>
      <vt:lpstr>Análisis e Interpretación  de Resultados</vt:lpstr>
      <vt:lpstr>Análisis e Interpretación  de Resultados</vt:lpstr>
      <vt:lpstr>Análisis e Interpretación  de Resultados  De las 5 dimensiones del modelo SERVQUAL, la que más otorga satisfacción al cliente es “los elementos tangibles”.  </vt:lpstr>
      <vt:lpstr>Análisis e Interpretación  de Resultados  La experiencia del consumidor está relacionada directamente con la categoría del establecimiento. A una mejor categoría, mayor nivel de satisfacción. </vt:lpstr>
      <vt:lpstr>Análisis e Interpretación  de Resultados</vt:lpstr>
      <vt:lpstr>Análisis e Interpretación  de Resultados</vt:lpstr>
      <vt:lpstr>Análisis e Interpretación  de Resultados</vt:lpstr>
      <vt:lpstr>Análisis e Interpretación  de Resultados</vt:lpstr>
      <vt:lpstr>Propuesta-Modelo de Servicio</vt:lpstr>
      <vt:lpstr>Presentación de PowerPoint</vt:lpstr>
      <vt:lpstr>Presentación de PowerPoint</vt:lpstr>
      <vt:lpstr>Presupuesto</vt:lpstr>
      <vt:lpstr>Cronograma</vt:lpstr>
      <vt:lpstr>Conclusiones</vt:lpstr>
      <vt:lpstr>Conclusiones</vt:lpstr>
      <vt:lpstr>Conclusiones</vt:lpstr>
      <vt:lpstr>Recomendaciones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 Molina</dc:creator>
  <cp:lastModifiedBy>MARCELO EDUARDO NARVAEZ CARVAJAL</cp:lastModifiedBy>
  <cp:revision>199</cp:revision>
  <dcterms:created xsi:type="dcterms:W3CDTF">2017-11-28T12:12:56Z</dcterms:created>
  <dcterms:modified xsi:type="dcterms:W3CDTF">2018-06-11T04:52:39Z</dcterms:modified>
</cp:coreProperties>
</file>